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5.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8.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9.xml" ContentType="application/vnd.openxmlformats-officedocument.presentationml.notesSlide+xml"/>
  <Override PartName="/ppt/charts/chart4.xml" ContentType="application/vnd.openxmlformats-officedocument.drawingml.chart+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notesSlides/notesSlide10.xml" ContentType="application/vnd.openxmlformats-officedocument.presentationml.notesSlide+xml"/>
  <Override PartName="/ppt/charts/chart5.xml" ContentType="application/vnd.openxmlformats-officedocument.drawingml.chart+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notesSlides/notesSlide11.xml" ContentType="application/vnd.openxmlformats-officedocument.presentationml.notesSlide+xml"/>
  <Override PartName="/ppt/charts/chart6.xml" ContentType="application/vnd.openxmlformats-officedocument.drawingml.chart+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notesSlides/notesSlide1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notesSlides/notesSlide13.xml" ContentType="application/vnd.openxmlformats-officedocument.presentationml.notesSlide+xml"/>
  <Override PartName="/ppt/charts/chart10.xml" ContentType="application/vnd.openxmlformats-officedocument.drawingml.chart+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notesSlides/notesSlide14.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notesSlides/notesSlide15.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notesSlides/notesSlide16.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notesSlides/notesSlide17.xml" ContentType="application/vnd.openxmlformats-officedocument.presentationml.notesSlide+xml"/>
  <Override PartName="/ppt/tags/tag808.xml" ContentType="application/vnd.openxmlformats-officedocument.presentationml.tags+xml"/>
  <Override PartName="/ppt/tags/tag809.xml" ContentType="application/vnd.openxmlformats-officedocument.presentationml.tags+xml"/>
  <Override PartName="/ppt/notesSlides/notesSlide18.xml" ContentType="application/vnd.openxmlformats-officedocument.presentationml.notesSlide+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tags/tag845.xml" ContentType="application/vnd.openxmlformats-officedocument.presentationml.tags+xml"/>
  <Override PartName="/ppt/tags/tag846.xml" ContentType="application/vnd.openxmlformats-officedocument.presentationml.tags+xml"/>
  <Override PartName="/ppt/notesSlides/notesSlide20.xml" ContentType="application/vnd.openxmlformats-officedocument.presentationml.notesSlide+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23.xml" ContentType="application/vnd.openxmlformats-officedocument.presentationml.notesSlide+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notesSlides/notesSlide24.xml" ContentType="application/vnd.openxmlformats-officedocument.presentationml.notesSlide+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notesSlides/notesSlide25.xml" ContentType="application/vnd.openxmlformats-officedocument.presentationml.notesSlide+xml"/>
  <Override PartName="/ppt/charts/chart26.xml" ContentType="application/vnd.openxmlformats-officedocument.drawingml.chart+xml"/>
  <Override PartName="/ppt/tags/tag911.xml" ContentType="application/vnd.openxmlformats-officedocument.presentationml.tags+xml"/>
  <Override PartName="/ppt/tags/tag912.xml" ContentType="application/vnd.openxmlformats-officedocument.presentationml.tags+xml"/>
  <Override PartName="/ppt/notesSlides/notesSlide26.xml" ContentType="application/vnd.openxmlformats-officedocument.presentationml.notesSlide+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notesSlides/notesSlide27.xml" ContentType="application/vnd.openxmlformats-officedocument.presentationml.notesSlide+xml"/>
  <Override PartName="/ppt/charts/chart27.xml" ContentType="application/vnd.openxmlformats-officedocument.drawingml.chart+xml"/>
  <Override PartName="/ppt/charts/chartEx1.xml" ContentType="application/vnd.ms-office.chartex+xml"/>
  <Override PartName="/ppt/charts/style1.xml" ContentType="application/vnd.ms-office.chartstyle+xml"/>
  <Override PartName="/ppt/charts/colors1.xml" ContentType="application/vnd.ms-office.chartcolorstyle+xml"/>
  <Override PartName="/ppt/tags/tag927.xml" ContentType="application/vnd.openxmlformats-officedocument.presentationml.tags+xml"/>
  <Override PartName="/ppt/notesSlides/notesSlide28.xml" ContentType="application/vnd.openxmlformats-officedocument.presentationml.notesSlide+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notesSlides/notesSlide29.xml" ContentType="application/vnd.openxmlformats-officedocument.presentationml.notesSlid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notesSlides/notesSlide30.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notesSlides/notesSlide31.xml" ContentType="application/vnd.openxmlformats-officedocument.presentationml.notesSlide+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notesSlides/notesSlide32.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notesSlides/notesSlide33.xml" ContentType="application/vnd.openxmlformats-officedocument.presentationml.notesSlide+xml"/>
  <Override PartName="/ppt/charts/chart35.xml" ContentType="application/vnd.openxmlformats-officedocument.drawingml.chart+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notesSlides/notesSlide34.xml" ContentType="application/vnd.openxmlformats-officedocument.presentationml.notesSlide+xml"/>
  <Override PartName="/ppt/charts/chart36.xml" ContentType="application/vnd.openxmlformats-officedocument.drawingml.chart+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notesSlides/notesSlide35.xml" ContentType="application/vnd.openxmlformats-officedocument.presentationml.notesSlide+xml"/>
  <Override PartName="/ppt/charts/chart37.xml" ContentType="application/vnd.openxmlformats-officedocument.drawingml.chart+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notesSlides/notesSlide36.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notesSlides/notesSlide37.xml" ContentType="application/vnd.openxmlformats-officedocument.presentationml.notesSlide+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notesSlides/notesSlide38.xml" ContentType="application/vnd.openxmlformats-officedocument.presentationml.notesSlide+xml"/>
  <Override PartName="/ppt/charts/chart41.xml" ContentType="application/vnd.openxmlformats-officedocument.drawingml.chart+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notesSlides/notesSlide39.xml" ContentType="application/vnd.openxmlformats-officedocument.presentationml.notesSlide+xml"/>
  <Override PartName="/ppt/charts/chart42.xml" ContentType="application/vnd.openxmlformats-officedocument.drawingml.chart+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notesSlides/notesSlide40.xml" ContentType="application/vnd.openxmlformats-officedocument.presentationml.notesSlide+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notesSlides/notesSlide41.xml" ContentType="application/vnd.openxmlformats-officedocument.presentationml.notesSlide+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notesSlides/notesSlide42.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notesSlides/notesSlide43.xml" ContentType="application/vnd.openxmlformats-officedocument.presentationml.notesSlide+xml"/>
  <Override PartName="/ppt/charts/chart46.xml" ContentType="application/vnd.openxmlformats-officedocument.drawingml.chart+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notesSlides/notesSlide44.xml" ContentType="application/vnd.openxmlformats-officedocument.presentationml.notesSlide+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notesSlides/notesSlide45.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notesSlides/notesSlide46.xml" ContentType="application/vnd.openxmlformats-officedocument.presentationml.notesSlide+xml"/>
  <Override PartName="/ppt/charts/chart49.xml" ContentType="application/vnd.openxmlformats-officedocument.drawingml.chart+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notesSlides/notesSlide47.xml" ContentType="application/vnd.openxmlformats-officedocument.presentationml.notesSlide+xml"/>
  <Override PartName="/ppt/charts/chart50.xml" ContentType="application/vnd.openxmlformats-officedocument.drawingml.chart+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notesSlides/notesSlide48.xml" ContentType="application/vnd.openxmlformats-officedocument.presentationml.notesSlide+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notesSlides/notesSlide49.xml" ContentType="application/vnd.openxmlformats-officedocument.presentationml.notesSlide+xml"/>
  <Override PartName="/ppt/charts/chart51.xml" ContentType="application/vnd.openxmlformats-officedocument.drawingml.chart+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notesSlides/notesSlide50.xml" ContentType="application/vnd.openxmlformats-officedocument.presentationml.notesSlide+xml"/>
  <Override PartName="/ppt/charts/chart52.xml" ContentType="application/vnd.openxmlformats-officedocument.drawingml.chart+xml"/>
  <Override PartName="/ppt/tags/tag1406.xml" ContentType="application/vnd.openxmlformats-officedocument.presentationml.tags+xml"/>
  <Override PartName="/ppt/tags/tag1407.xml" ContentType="application/vnd.openxmlformats-officedocument.presentationml.tags+xml"/>
  <Override PartName="/ppt/notesSlides/notesSlide51.xml" ContentType="application/vnd.openxmlformats-officedocument.presentationml.notesSlide+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notesSlides/notesSlide52.xml" ContentType="application/vnd.openxmlformats-officedocument.presentationml.notesSlide+xml"/>
  <Override PartName="/ppt/charts/chart53.xml" ContentType="application/vnd.openxmlformats-officedocument.drawingml.chart+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notesSlides/notesSlide53.xml" ContentType="application/vnd.openxmlformats-officedocument.presentationml.notesSlide+xml"/>
  <Override PartName="/ppt/tags/tag1485.xml" ContentType="application/vnd.openxmlformats-officedocument.presentationml.tags+xml"/>
  <Override PartName="/ppt/tags/tag1486.xml" ContentType="application/vnd.openxmlformats-officedocument.presentationml.tags+xml"/>
  <Override PartName="/ppt/notesSlides/notesSlide54.xml" ContentType="application/vnd.openxmlformats-officedocument.presentationml.notesSlide+xml"/>
  <Override PartName="/ppt/tags/tag1487.xml" ContentType="application/vnd.openxmlformats-officedocument.presentationml.tags+xml"/>
  <Override PartName="/ppt/tags/tag1488.xml" ContentType="application/vnd.openxmlformats-officedocument.presentationml.tags+xml"/>
  <Override PartName="/ppt/notesSlides/notesSlide55.xml" ContentType="application/vnd.openxmlformats-officedocument.presentationml.notesSlide+xml"/>
  <Override PartName="/ppt/tags/tag1489.xml" ContentType="application/vnd.openxmlformats-officedocument.presentationml.tags+xml"/>
  <Override PartName="/ppt/tags/tag1490.xml" ContentType="application/vnd.openxmlformats-officedocument.presentationml.tags+xml"/>
  <Override PartName="/ppt/notesSlides/notesSlide56.xml" ContentType="application/vnd.openxmlformats-officedocument.presentationml.notesSlide+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notesSlides/notesSlide57.xml" ContentType="application/vnd.openxmlformats-officedocument.presentationml.notesSlide+xml"/>
  <Override PartName="/ppt/charts/chart54.xml" ContentType="application/vnd.openxmlformats-officedocument.drawingml.chart+xml"/>
  <Override PartName="/ppt/tags/tag1550.xml" ContentType="application/vnd.openxmlformats-officedocument.presentationml.tags+xml"/>
  <Override PartName="/ppt/tags/tag1551.xml" ContentType="application/vnd.openxmlformats-officedocument.presentationml.tags+xml"/>
  <Override PartName="/ppt/notesSlides/notesSlide58.xml" ContentType="application/vnd.openxmlformats-officedocument.presentationml.notesSlide+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notesSlides/notesSlide59.xml" ContentType="application/vnd.openxmlformats-officedocument.presentationml.notesSlide+xml"/>
  <Override PartName="/ppt/tags/tag1559.xml" ContentType="application/vnd.openxmlformats-officedocument.presentationml.tags+xml"/>
  <Override PartName="/ppt/tags/tag1560.xml" ContentType="application/vnd.openxmlformats-officedocument.presentationml.tags+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1"/>
    <p:sldMasterId id="2147483732" r:id="rId2"/>
  </p:sldMasterIdLst>
  <p:notesMasterIdLst>
    <p:notesMasterId r:id="rId69"/>
  </p:notesMasterIdLst>
  <p:sldIdLst>
    <p:sldId id="710" r:id="rId3"/>
    <p:sldId id="2307" r:id="rId4"/>
    <p:sldId id="2423" r:id="rId5"/>
    <p:sldId id="2389" r:id="rId6"/>
    <p:sldId id="497" r:id="rId7"/>
    <p:sldId id="2399" r:id="rId8"/>
    <p:sldId id="2312" r:id="rId9"/>
    <p:sldId id="2425" r:id="rId10"/>
    <p:sldId id="2364" r:id="rId11"/>
    <p:sldId id="2348" r:id="rId12"/>
    <p:sldId id="2400" r:id="rId13"/>
    <p:sldId id="2401" r:id="rId14"/>
    <p:sldId id="2316" r:id="rId15"/>
    <p:sldId id="2421" r:id="rId16"/>
    <p:sldId id="2317" r:id="rId17"/>
    <p:sldId id="2361" r:id="rId18"/>
    <p:sldId id="2362" r:id="rId19"/>
    <p:sldId id="2410" r:id="rId20"/>
    <p:sldId id="2342" r:id="rId21"/>
    <p:sldId id="2404" r:id="rId22"/>
    <p:sldId id="2427" r:id="rId23"/>
    <p:sldId id="2405" r:id="rId24"/>
    <p:sldId id="2419" r:id="rId25"/>
    <p:sldId id="2408" r:id="rId26"/>
    <p:sldId id="2392" r:id="rId27"/>
    <p:sldId id="2426" r:id="rId28"/>
    <p:sldId id="2429" r:id="rId29"/>
    <p:sldId id="2431" r:id="rId30"/>
    <p:sldId id="2434" r:id="rId31"/>
    <p:sldId id="263" r:id="rId32"/>
    <p:sldId id="2376" r:id="rId33"/>
    <p:sldId id="2391" r:id="rId34"/>
    <p:sldId id="2346" r:id="rId35"/>
    <p:sldId id="2280" r:id="rId36"/>
    <p:sldId id="2407" r:id="rId37"/>
    <p:sldId id="2432" r:id="rId38"/>
    <p:sldId id="2282" r:id="rId39"/>
    <p:sldId id="2349" r:id="rId40"/>
    <p:sldId id="2356" r:id="rId41"/>
    <p:sldId id="2368" r:id="rId42"/>
    <p:sldId id="2377" r:id="rId43"/>
    <p:sldId id="2433" r:id="rId44"/>
    <p:sldId id="2341" r:id="rId45"/>
    <p:sldId id="2366" r:id="rId46"/>
    <p:sldId id="2332" r:id="rId47"/>
    <p:sldId id="2333" r:id="rId48"/>
    <p:sldId id="2367" r:id="rId49"/>
    <p:sldId id="2287" r:id="rId50"/>
    <p:sldId id="2378" r:id="rId51"/>
    <p:sldId id="2379" r:id="rId52"/>
    <p:sldId id="2380" r:id="rId53"/>
    <p:sldId id="2327" r:id="rId54"/>
    <p:sldId id="2335" r:id="rId55"/>
    <p:sldId id="2336" r:id="rId56"/>
    <p:sldId id="2337" r:id="rId57"/>
    <p:sldId id="2338" r:id="rId58"/>
    <p:sldId id="959" r:id="rId59"/>
    <p:sldId id="2328" r:id="rId60"/>
    <p:sldId id="2381" r:id="rId61"/>
    <p:sldId id="2382" r:id="rId62"/>
    <p:sldId id="2272" r:id="rId63"/>
    <p:sldId id="2424" r:id="rId64"/>
    <p:sldId id="354" r:id="rId65"/>
    <p:sldId id="2290" r:id="rId66"/>
    <p:sldId id="2279" r:id="rId67"/>
    <p:sldId id="2360" r:id="rId68"/>
  </p:sldIdLst>
  <p:sldSz cx="12192000"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162EB8-46F3-A64B-9DEA-1F0D2810EB47}">
          <p14:sldIdLst>
            <p14:sldId id="710"/>
          </p14:sldIdLst>
        </p14:section>
        <p14:section name="Industry Overview" id="{E248A965-E632-FB47-9E07-F1FE5C88E507}">
          <p14:sldIdLst>
            <p14:sldId id="2307"/>
            <p14:sldId id="2423"/>
            <p14:sldId id="2389"/>
            <p14:sldId id="497"/>
            <p14:sldId id="2399"/>
            <p14:sldId id="2312"/>
            <p14:sldId id="2425"/>
            <p14:sldId id="2364"/>
            <p14:sldId id="2348"/>
            <p14:sldId id="2400"/>
            <p14:sldId id="2401"/>
            <p14:sldId id="2316"/>
            <p14:sldId id="2421"/>
            <p14:sldId id="2317"/>
            <p14:sldId id="2361"/>
            <p14:sldId id="2362"/>
            <p14:sldId id="2410"/>
          </p14:sldIdLst>
        </p14:section>
        <p14:section name="Technological and Industry Advancements" id="{1AC8CB97-E039-4CF9-8219-B91A2D930D96}">
          <p14:sldIdLst>
            <p14:sldId id="2342"/>
            <p14:sldId id="2404"/>
            <p14:sldId id="2427"/>
            <p14:sldId id="2405"/>
            <p14:sldId id="2419"/>
            <p14:sldId id="2408"/>
            <p14:sldId id="2392"/>
            <p14:sldId id="2426"/>
            <p14:sldId id="2429"/>
            <p14:sldId id="2431"/>
            <p14:sldId id="2434"/>
            <p14:sldId id="263"/>
            <p14:sldId id="2376"/>
            <p14:sldId id="2391"/>
            <p14:sldId id="2346"/>
            <p14:sldId id="2280"/>
            <p14:sldId id="2407"/>
            <p14:sldId id="2432"/>
            <p14:sldId id="2282"/>
            <p14:sldId id="2349"/>
            <p14:sldId id="2356"/>
            <p14:sldId id="2368"/>
            <p14:sldId id="2377"/>
            <p14:sldId id="2433"/>
          </p14:sldIdLst>
        </p14:section>
        <p14:section name="Finance &amp; Policy" id="{3A61A01D-D07E-6149-95A0-7EF864F5DF8B}">
          <p14:sldIdLst>
            <p14:sldId id="2341"/>
            <p14:sldId id="2366"/>
            <p14:sldId id="2332"/>
            <p14:sldId id="2333"/>
            <p14:sldId id="2367"/>
            <p14:sldId id="2287"/>
            <p14:sldId id="2378"/>
            <p14:sldId id="2379"/>
            <p14:sldId id="2380"/>
            <p14:sldId id="2327"/>
            <p14:sldId id="2335"/>
            <p14:sldId id="2336"/>
            <p14:sldId id="2337"/>
            <p14:sldId id="2338"/>
            <p14:sldId id="959"/>
            <p14:sldId id="2328"/>
            <p14:sldId id="2381"/>
            <p14:sldId id="2382"/>
            <p14:sldId id="2272"/>
          </p14:sldIdLst>
        </p14:section>
        <p14:section name="Team profile" id="{435758DC-9179-4290-91F5-D13D457FA7AD}">
          <p14:sldIdLst>
            <p14:sldId id="2424"/>
          </p14:sldIdLst>
        </p14:section>
        <p14:section name="Appendix" id="{B7DF3F27-71AD-534E-AF5F-91230D74547F}">
          <p14:sldIdLst>
            <p14:sldId id="354"/>
            <p14:sldId id="2290"/>
            <p14:sldId id="2279"/>
            <p14:sldId id="2360"/>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C79707-7EA3-ABEC-AE18-FD3475BEF766}" name="backup.fsw@outlook.com" initials="" userId="21180ba46962e074" providerId="Windows Live"/>
  <p188:author id="{0075010A-C945-AD21-3E5D-022A6FF92A1F}" name="Monica Sambataro" initials="MS" userId="1dbdc88c86a000e4" providerId="Windows Live"/>
  <p188:author id="{6F5F790F-4A74-654A-E846-36F885764230}" name="Friedrich W" initials="FW" userId="459f914bb8710c61" providerId="Windows Live"/>
  <p188:author id="{1E9C9F17-05C8-2077-67BE-77161B493794}" name="Isabel Hoyos" initials="IH" userId="R5eVIiNu+G3RtUhixS3Ma/YW1PnaDPM4b2qCIjSgG/c=" providerId="None"/>
  <p188:author id="{27C06D19-2712-9294-A838-7C02D70C22F6}" name="Miller, Mary" initials="MM" userId="S::mam2641@gsb.columbia.edu::8d348e7f-570b-44ee-a1e5-2441ea2f5ffb" providerId="AD"/>
  <p188:author id="{63E0E339-2211-58FC-7A16-929C3F0EC403}" name="Multi User 2" initials="" userId="S::admin2@karbone.onmicrosoft.com::bd802b5f-c507-4f34-a1fb-991d77d734eb" providerId="AD"/>
  <p188:author id="{9730A04A-F315-D7E8-5F3C-7770671BCBD9}" name="af3487" initials="" userId="S::af3487@adcu.columbia.edu::997e7ddb-11e2-4305-998c-31882701383a" providerId="AD"/>
  <p188:author id="{D3CECC4B-249E-F3CF-3EE4-B49AC7878613}" name="Gernot Wagner" initials="GW" userId="33ee3ac88b4c2f16" providerId="Windows Live"/>
  <p188:author id="{93CFD14B-3EDF-6F0F-73EF-E72A266005A7}" name="ei2283@adcu.columbia.edu" initials="e" userId="S::ei2283@adcu.columbia.edu::6b4b35dd-fca4-468b-8799-f7e1b1988bb6" providerId="AD"/>
  <p188:author id="{E50DC855-6CC8-E980-5EB8-26988D782745}" name="Ariela Farchi Behar" initials="AB" userId="tkdxAGBjRcajtIKKnJSE1WMOTEw64DaBxMWq1bZcZvs=" providerId="None"/>
  <p188:author id="{8443ED59-20C7-4FDF-8DCA-8A14D1AA1C8C}" name="Microsoft Office User" initials="Office" userId="Microsoft Office User" providerId="None"/>
  <p188:author id="{B5FB0362-B61E-5A4B-4E29-675E7DA9B7A3}" name="Hyae Ryung" initials="HR" userId="S::hk2901@adcu.columbia.edu::98652124-d7bd-4e60-8447-ffbea6868795" providerId="AD"/>
  <p188:author id="{B2A8C76C-E177-B3A7-67E7-8A5E60EE1D28}" name="Emma David Rabin Court" initials="EC" userId="eOmuOrH7aFM53dcqxir9gP2rePBIoynZz2bKUS/VYCM=" providerId="None"/>
  <p188:author id="{B73E867C-63D9-3C25-B48D-4A1B2171DD0A}" name="Nadine Palmowski" initials="NP" userId="S::np2940@sipa.columbia.edu::025316cf-a974-443a-9a3e-a8f99a9fefae" providerId="AD"/>
  <p188:author id="{E3FB2A8A-B7FB-39B5-ADEE-438FFD3F3369}" name="ih2428" initials="i" userId="S::ih2428@adcu.columbia.edu::db31b8c4-6c33-4d7e-9a23-88c6d8e650fd" providerId="AD"/>
  <p188:author id="{40CF0D8E-D6D6-40A7-AC76-35E19348C71E}" name="Raissa Coan Ribeiro" initials="RC" userId="40b3677161d9dd75" providerId="Windows Live"/>
  <p188:author id="{531FB29D-D4B7-271B-E88B-603E2678EEF1}" name="Ece Asya Ikizler" initials="EI" userId="xUmxC1D1qQn14cl0A0dHojAqChiX8X7XT9o8opfsQpU=" providerId="None"/>
  <p188:author id="{8F2F72AB-DE46-ABA2-650E-3261487B3AE0}" name="Runj Viring" initials="RV" userId="sM8/dFlBdCVyxrs2P0epLJ26a8d5I4LZF+SJLWHhv/0=" providerId="None"/>
  <p188:author id="{7A1DF2AD-E852-20B0-391A-4BE5725F0B6E}" name="Student" initials="S" userId="Student" providerId="None"/>
  <p188:author id="{59D56EBA-ED55-68A4-745A-1243A94AFD7C}" name="Theo Moers" initials="TM" userId="Theo Moers" providerId="None"/>
  <p188:author id="{155D43C0-5396-C806-1CC9-38EF777EB6BB}" name="Mary Miller" initials="MM" userId="8147e63b5ae903d5" providerId="Windows Live"/>
  <p188:author id="{9087F8C8-125F-A0A4-5204-31567282874B}" name="Isabel Hoyos" initials="" userId="S::IsabelHoyos@Columbia354.onmicrosoft.com::c7676383-1d5f-488d-aa14-1e25ee29a541" providerId="AD"/>
  <p188:author id="{5A034CE6-0512-3647-39BA-554856A9C3D1}" name="Helen Kim" initials="HK" userId="n1H8ZmGiKeGHwzxt24x1V8SczUGaTjzTyag75aCzgnE=" providerId="None"/>
  <p188:author id="{A9B005EB-5525-8653-86DB-7FF7BDA9024F}" name="Gernot Wagner" initials="GW" userId="OVbcNIsJqkepRvkUnLynhQ7QrcHjvSyJJ8O9qHeWIMM=" providerId="None"/>
  <p188:author id="{473627F7-FFED-B4E5-2ABC-364988A1E192}" name="Friedrich Sayn-Wittgenstein" initials="FS" userId="S::fs2813@sipa.columbia.edu::a866d309-e566-42f2-a578-3026a55715b1" providerId="AD"/>
  <p188:author id="{9AFCDFFB-D20D-ACA5-8107-FA626C775291}" name="Ece Asya İkizler" initials="Eİ" userId="f89b375efca84816"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h2428" initials="i" lastIdx="20" clrIdx="0">
    <p:extLst>
      <p:ext uri="{19B8F6BF-5375-455C-9EA6-DF929625EA0E}">
        <p15:presenceInfo xmlns:p15="http://schemas.microsoft.com/office/powerpoint/2012/main" userId="S-1-5-21-1423485556-2532401405-1673821462-336792" providerId="AD"/>
      </p:ext>
    </p:extLst>
  </p:cmAuthor>
  <p:cmAuthor id="2" name="Helen Kim" initials="HK" lastIdx="2" clrIdx="1">
    <p:extLst>
      <p:ext uri="{19B8F6BF-5375-455C-9EA6-DF929625EA0E}">
        <p15:presenceInfo xmlns:p15="http://schemas.microsoft.com/office/powerpoint/2012/main" userId="n1H8ZmGiKeGHwzxt24x1V8SczUGaTjzTyag75aCzgnE=" providerId="None"/>
      </p:ext>
    </p:extLst>
  </p:cmAuthor>
  <p:cmAuthor id="3" name="Isabel Hoyos" initials="IH" lastIdx="16" clrIdx="2">
    <p:extLst>
      <p:ext uri="{19B8F6BF-5375-455C-9EA6-DF929625EA0E}">
        <p15:presenceInfo xmlns:p15="http://schemas.microsoft.com/office/powerpoint/2012/main" userId="R5eVIiNu+G3RtUhixS3Ma/YW1PnaDPM4b2qCIjSgG/c=" providerId="None"/>
      </p:ext>
    </p:extLst>
  </p:cmAuthor>
  <p:cmAuthor id="4" name="Multi User 2" initials="" lastIdx="4" clrIdx="3">
    <p:extLst>
      <p:ext uri="{19B8F6BF-5375-455C-9EA6-DF929625EA0E}">
        <p15:presenceInfo xmlns:p15="http://schemas.microsoft.com/office/powerpoint/2012/main" userId="S::admin2@karbone.onmicrosoft.com::bd802b5f-c507-4f34-a1fb-991d77d734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67B"/>
    <a:srgbClr val="4FCCFF"/>
    <a:srgbClr val="4DACCA"/>
    <a:srgbClr val="4AA9C1"/>
    <a:srgbClr val="58C0D6"/>
    <a:srgbClr val="57B5C5"/>
    <a:srgbClr val="4E9AA7"/>
    <a:srgbClr val="805BC9"/>
    <a:srgbClr val="BFBFBF"/>
    <a:srgbClr val="8BD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4" autoAdjust="0"/>
    <p:restoredTop sz="91363" autoAdjust="0"/>
  </p:normalViewPr>
  <p:slideViewPr>
    <p:cSldViewPr snapToGrid="0">
      <p:cViewPr varScale="1">
        <p:scale>
          <a:sx n="68" d="100"/>
          <a:sy n="68" d="100"/>
        </p:scale>
        <p:origin x="528" y="4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8/10/relationships/authors" Target="authors.xml"/><Relationship Id="rId7" Type="http://schemas.openxmlformats.org/officeDocument/2006/relationships/slide" Target="slides/slide5.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4.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Binary_Worksheet37.xlsb"/></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8.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40.xlsb"/></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Binary_Worksheet41.xlsb"/></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Binary_Worksheet42.xlsb"/></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Binary_Worksheet43.xlsb"/></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Binary_Worksheet44.xlsb"/></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Binary_Worksheet45.xlsb"/></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Binary_Worksheet46.xlsb"/></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Binary_Worksheet47.xlsb"/></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Binary_Worksheet48.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Binary_Worksheet49.xlsb"/></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Binary_Worksheet50.xlsb"/></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Binary_Worksheet51.xlsb"/></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Binary_Worksheet52.xlsb"/></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Binary_Worksheet53.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147350029120555E-2"/>
          <c:y val="5.627705627705628E-2"/>
          <c:w val="0.89370995923121721"/>
          <c:h val="0.88744588744588748"/>
        </c:manualLayout>
      </c:layout>
      <c:areaChart>
        <c:grouping val="stacked"/>
        <c:varyColors val="0"/>
        <c:ser>
          <c:idx val="0"/>
          <c:order val="0"/>
          <c:spPr>
            <a:solidFill>
              <a:schemeClr val="accent5"/>
            </a:solidFill>
            <a:ln>
              <a:noFill/>
            </a:ln>
          </c:spPr>
          <c:val>
            <c:numRef>
              <c:f>Sheet1!$A$1:$AG$1</c:f>
              <c:numCache>
                <c:formatCode>General</c:formatCode>
                <c:ptCount val="33"/>
                <c:pt idx="0">
                  <c:v>1.6208478164</c:v>
                </c:pt>
                <c:pt idx="1">
                  <c:v>1.6142428344999999</c:v>
                </c:pt>
                <c:pt idx="2">
                  <c:v>1.6230518309999999</c:v>
                </c:pt>
                <c:pt idx="3">
                  <c:v>1.6147026987999999</c:v>
                </c:pt>
                <c:pt idx="4">
                  <c:v>1.6239099854999999</c:v>
                </c:pt>
                <c:pt idx="5">
                  <c:v>1.6372711821000001</c:v>
                </c:pt>
                <c:pt idx="6">
                  <c:v>1.6520152782999999</c:v>
                </c:pt>
                <c:pt idx="7">
                  <c:v>1.6613021448</c:v>
                </c:pt>
                <c:pt idx="8">
                  <c:v>1.6602269671999998</c:v>
                </c:pt>
                <c:pt idx="9">
                  <c:v>1.6908343991999999</c:v>
                </c:pt>
                <c:pt idx="10">
                  <c:v>1.6793723999000001</c:v>
                </c:pt>
                <c:pt idx="11">
                  <c:v>1.6736338834</c:v>
                </c:pt>
                <c:pt idx="12">
                  <c:v>1.6589714435</c:v>
                </c:pt>
                <c:pt idx="13">
                  <c:v>1.6610940908999998</c:v>
                </c:pt>
                <c:pt idx="14">
                  <c:v>1.6892299596</c:v>
                </c:pt>
                <c:pt idx="15">
                  <c:v>1.7093356605999999</c:v>
                </c:pt>
                <c:pt idx="16">
                  <c:v>1.7160685567999998</c:v>
                </c:pt>
                <c:pt idx="17">
                  <c:v>1.7263186799999999</c:v>
                </c:pt>
                <c:pt idx="18">
                  <c:v>1.7585435953999999</c:v>
                </c:pt>
                <c:pt idx="19">
                  <c:v>1.7537951063000001</c:v>
                </c:pt>
                <c:pt idx="20">
                  <c:v>1.7735805807</c:v>
                </c:pt>
                <c:pt idx="21">
                  <c:v>1.7887052212000001</c:v>
                </c:pt>
                <c:pt idx="22">
                  <c:v>1.7881591345999999</c:v>
                </c:pt>
                <c:pt idx="23">
                  <c:v>1.8082846825000001</c:v>
                </c:pt>
                <c:pt idx="24">
                  <c:v>1.8111636968</c:v>
                </c:pt>
                <c:pt idx="25">
                  <c:v>1.8031090865000001</c:v>
                </c:pt>
                <c:pt idx="26">
                  <c:v>1.8159443048000001</c:v>
                </c:pt>
                <c:pt idx="27">
                  <c:v>1.8241972629999998</c:v>
                </c:pt>
                <c:pt idx="28">
                  <c:v>1.8257062847000001</c:v>
                </c:pt>
                <c:pt idx="29">
                  <c:v>1.8151535596000001</c:v>
                </c:pt>
                <c:pt idx="30">
                  <c:v>1.8393030164000002</c:v>
                </c:pt>
                <c:pt idx="31">
                  <c:v>1.8477246224999999</c:v>
                </c:pt>
                <c:pt idx="32">
                  <c:v>1.8383671802999999</c:v>
                </c:pt>
              </c:numCache>
            </c:numRef>
          </c:val>
          <c:extLst>
            <c:ext xmlns:c16="http://schemas.microsoft.com/office/drawing/2014/chart" uri="{C3380CC4-5D6E-409C-BE32-E72D297353CC}">
              <c16:uniqueId val="{00000000-9E9F-4AFF-97A3-B999522AF382}"/>
            </c:ext>
          </c:extLst>
        </c:ser>
        <c:ser>
          <c:idx val="1"/>
          <c:order val="1"/>
          <c:spPr>
            <a:solidFill>
              <a:schemeClr val="accent4"/>
            </a:solidFill>
            <a:ln>
              <a:noFill/>
            </a:ln>
          </c:spPr>
          <c:val>
            <c:numRef>
              <c:f>Sheet1!$A$2:$AG$2</c:f>
              <c:numCache>
                <c:formatCode>General</c:formatCode>
                <c:ptCount val="33"/>
                <c:pt idx="0">
                  <c:v>0.42546595349999983</c:v>
                </c:pt>
                <c:pt idx="1">
                  <c:v>0.41641593849999992</c:v>
                </c:pt>
                <c:pt idx="2">
                  <c:v>0.41001489000000002</c:v>
                </c:pt>
                <c:pt idx="3">
                  <c:v>0.40066012499999992</c:v>
                </c:pt>
                <c:pt idx="4">
                  <c:v>0.40319678450000018</c:v>
                </c:pt>
                <c:pt idx="5">
                  <c:v>0.43396545750000026</c:v>
                </c:pt>
                <c:pt idx="6">
                  <c:v>0.45886803749999983</c:v>
                </c:pt>
                <c:pt idx="7">
                  <c:v>0.44870820250000021</c:v>
                </c:pt>
                <c:pt idx="8">
                  <c:v>0.45678126849999989</c:v>
                </c:pt>
                <c:pt idx="9">
                  <c:v>0.46884176299999991</c:v>
                </c:pt>
                <c:pt idx="10">
                  <c:v>0.44706806449999981</c:v>
                </c:pt>
                <c:pt idx="11">
                  <c:v>0.45245948949999981</c:v>
                </c:pt>
                <c:pt idx="12">
                  <c:v>0.46570458699999984</c:v>
                </c:pt>
                <c:pt idx="13">
                  <c:v>0.48096039850000016</c:v>
                </c:pt>
                <c:pt idx="14">
                  <c:v>0.49366622100000024</c:v>
                </c:pt>
                <c:pt idx="15">
                  <c:v>0.49714887749999992</c:v>
                </c:pt>
                <c:pt idx="16">
                  <c:v>0.51325184099999976</c:v>
                </c:pt>
                <c:pt idx="17">
                  <c:v>0.53145182899999988</c:v>
                </c:pt>
                <c:pt idx="18">
                  <c:v>0.52222487349999991</c:v>
                </c:pt>
                <c:pt idx="19">
                  <c:v>0.53612950300000017</c:v>
                </c:pt>
                <c:pt idx="20">
                  <c:v>0.55916290550000003</c:v>
                </c:pt>
                <c:pt idx="21">
                  <c:v>0.57932556300000004</c:v>
                </c:pt>
                <c:pt idx="22">
                  <c:v>0.57999092500000016</c:v>
                </c:pt>
                <c:pt idx="23">
                  <c:v>0.58966005949999989</c:v>
                </c:pt>
                <c:pt idx="24">
                  <c:v>0.59579250399999983</c:v>
                </c:pt>
                <c:pt idx="25">
                  <c:v>0.58848335350000003</c:v>
                </c:pt>
                <c:pt idx="26">
                  <c:v>0.59442393800000004</c:v>
                </c:pt>
                <c:pt idx="27">
                  <c:v>0.60668058549999992</c:v>
                </c:pt>
                <c:pt idx="28">
                  <c:v>0.60044055099999993</c:v>
                </c:pt>
                <c:pt idx="29">
                  <c:v>0.59804362599999994</c:v>
                </c:pt>
                <c:pt idx="30">
                  <c:v>0.63262702699999984</c:v>
                </c:pt>
                <c:pt idx="31">
                  <c:v>0.62398890150000019</c:v>
                </c:pt>
                <c:pt idx="32">
                  <c:v>0.59623049600000022</c:v>
                </c:pt>
              </c:numCache>
            </c:numRef>
          </c:val>
          <c:extLst>
            <c:ext xmlns:c16="http://schemas.microsoft.com/office/drawing/2014/chart" uri="{C3380CC4-5D6E-409C-BE32-E72D297353CC}">
              <c16:uniqueId val="{00000001-9E9F-4AFF-97A3-B999522AF382}"/>
            </c:ext>
          </c:extLst>
        </c:ser>
        <c:ser>
          <c:idx val="2"/>
          <c:order val="2"/>
          <c:spPr>
            <a:solidFill>
              <a:schemeClr val="accent3"/>
            </a:solidFill>
            <a:ln>
              <a:noFill/>
            </a:ln>
          </c:spPr>
          <c:val>
            <c:numRef>
              <c:f>Sheet1!$A$3:$AG$3</c:f>
              <c:numCache>
                <c:formatCode>General</c:formatCode>
                <c:ptCount val="33"/>
                <c:pt idx="0">
                  <c:v>0.92138583360000004</c:v>
                </c:pt>
                <c:pt idx="1">
                  <c:v>0.94842747780000014</c:v>
                </c:pt>
                <c:pt idx="2">
                  <c:v>0.8139498195999999</c:v>
                </c:pt>
                <c:pt idx="3">
                  <c:v>0.7925979931999998</c:v>
                </c:pt>
                <c:pt idx="4">
                  <c:v>0.81955910009999977</c:v>
                </c:pt>
                <c:pt idx="5">
                  <c:v>0.84642391969999986</c:v>
                </c:pt>
                <c:pt idx="6">
                  <c:v>0.85336131310000019</c:v>
                </c:pt>
                <c:pt idx="7">
                  <c:v>0.84765672019999982</c:v>
                </c:pt>
                <c:pt idx="8">
                  <c:v>0.8350793769</c:v>
                </c:pt>
                <c:pt idx="9">
                  <c:v>0.81573531869999982</c:v>
                </c:pt>
                <c:pt idx="10">
                  <c:v>0.81453497969999988</c:v>
                </c:pt>
                <c:pt idx="11">
                  <c:v>0.81625402500000011</c:v>
                </c:pt>
                <c:pt idx="12">
                  <c:v>0.75608133900000007</c:v>
                </c:pt>
                <c:pt idx="13">
                  <c:v>0.7897329877999999</c:v>
                </c:pt>
                <c:pt idx="14">
                  <c:v>0.83325035749999987</c:v>
                </c:pt>
                <c:pt idx="15">
                  <c:v>0.8553260749999998</c:v>
                </c:pt>
                <c:pt idx="16">
                  <c:v>0.87497765039999997</c:v>
                </c:pt>
                <c:pt idx="17">
                  <c:v>0.84194326549999987</c:v>
                </c:pt>
                <c:pt idx="18">
                  <c:v>0.8552243851000001</c:v>
                </c:pt>
                <c:pt idx="19">
                  <c:v>0.84546844180000003</c:v>
                </c:pt>
                <c:pt idx="20">
                  <c:v>0.86611421769999986</c:v>
                </c:pt>
                <c:pt idx="21">
                  <c:v>0.89279331779999982</c:v>
                </c:pt>
                <c:pt idx="22">
                  <c:v>0.9044726354999999</c:v>
                </c:pt>
                <c:pt idx="23">
                  <c:v>0.94646951240000021</c:v>
                </c:pt>
                <c:pt idx="24">
                  <c:v>0.94765920220000011</c:v>
                </c:pt>
                <c:pt idx="25">
                  <c:v>0.91583395859999994</c:v>
                </c:pt>
                <c:pt idx="26">
                  <c:v>0.93049252570000007</c:v>
                </c:pt>
                <c:pt idx="27">
                  <c:v>0.95957306079999993</c:v>
                </c:pt>
                <c:pt idx="28">
                  <c:v>0.95696955609999979</c:v>
                </c:pt>
                <c:pt idx="29">
                  <c:v>0.96900298810000018</c:v>
                </c:pt>
                <c:pt idx="30">
                  <c:v>0.92844954969999982</c:v>
                </c:pt>
                <c:pt idx="31">
                  <c:v>0.92849390049999991</c:v>
                </c:pt>
                <c:pt idx="32">
                  <c:v>0.92849390049999991</c:v>
                </c:pt>
              </c:numCache>
            </c:numRef>
          </c:val>
          <c:extLst>
            <c:ext xmlns:c16="http://schemas.microsoft.com/office/drawing/2014/chart" uri="{C3380CC4-5D6E-409C-BE32-E72D297353CC}">
              <c16:uniqueId val="{00000002-9E9F-4AFF-97A3-B999522AF382}"/>
            </c:ext>
          </c:extLst>
        </c:ser>
        <c:ser>
          <c:idx val="3"/>
          <c:order val="3"/>
          <c:spPr>
            <a:solidFill>
              <a:schemeClr val="accent2"/>
            </a:solidFill>
            <a:ln>
              <a:noFill/>
            </a:ln>
          </c:spPr>
          <c:val>
            <c:numRef>
              <c:f>Sheet1!$A$4:$AG$4</c:f>
              <c:numCache>
                <c:formatCode>General</c:formatCode>
                <c:ptCount val="33"/>
                <c:pt idx="0">
                  <c:v>1.1007566954999994</c:v>
                </c:pt>
                <c:pt idx="1">
                  <c:v>1.1002187629</c:v>
                </c:pt>
                <c:pt idx="2">
                  <c:v>1.0962932831000001</c:v>
                </c:pt>
                <c:pt idx="3">
                  <c:v>1.0929731908999996</c:v>
                </c:pt>
                <c:pt idx="4">
                  <c:v>1.1048759656999998</c:v>
                </c:pt>
                <c:pt idx="5">
                  <c:v>1.1105020814999995</c:v>
                </c:pt>
                <c:pt idx="6">
                  <c:v>1.1156749617999995</c:v>
                </c:pt>
                <c:pt idx="7">
                  <c:v>1.0968821826999999</c:v>
                </c:pt>
                <c:pt idx="8">
                  <c:v>1.0991761529000001</c:v>
                </c:pt>
                <c:pt idx="9">
                  <c:v>1.1073277614000001</c:v>
                </c:pt>
                <c:pt idx="10">
                  <c:v>1.1157826086999996</c:v>
                </c:pt>
                <c:pt idx="11">
                  <c:v>1.1171125847000001</c:v>
                </c:pt>
                <c:pt idx="12">
                  <c:v>1.1310884573000002</c:v>
                </c:pt>
                <c:pt idx="13">
                  <c:v>1.1425510872999998</c:v>
                </c:pt>
                <c:pt idx="14">
                  <c:v>1.1556446949000003</c:v>
                </c:pt>
                <c:pt idx="15">
                  <c:v>1.1705832264999998</c:v>
                </c:pt>
                <c:pt idx="16">
                  <c:v>1.1825673936000003</c:v>
                </c:pt>
                <c:pt idx="17">
                  <c:v>1.1956496017999996</c:v>
                </c:pt>
                <c:pt idx="18">
                  <c:v>1.2087688057999997</c:v>
                </c:pt>
                <c:pt idx="19">
                  <c:v>1.2159250114000004</c:v>
                </c:pt>
                <c:pt idx="20">
                  <c:v>1.2195409772999994</c:v>
                </c:pt>
                <c:pt idx="21">
                  <c:v>1.2240695213999997</c:v>
                </c:pt>
                <c:pt idx="22">
                  <c:v>1.2386853738000001</c:v>
                </c:pt>
                <c:pt idx="23">
                  <c:v>1.2457640091000002</c:v>
                </c:pt>
                <c:pt idx="24">
                  <c:v>1.2567050685000001</c:v>
                </c:pt>
                <c:pt idx="25">
                  <c:v>1.2712890694000003</c:v>
                </c:pt>
                <c:pt idx="26">
                  <c:v>1.2867231276999997</c:v>
                </c:pt>
                <c:pt idx="27">
                  <c:v>1.3005644430000003</c:v>
                </c:pt>
                <c:pt idx="28">
                  <c:v>1.3029442968999998</c:v>
                </c:pt>
                <c:pt idx="29">
                  <c:v>1.3066488967999996</c:v>
                </c:pt>
                <c:pt idx="30">
                  <c:v>1.3294860059000002</c:v>
                </c:pt>
                <c:pt idx="31">
                  <c:v>1.3410088255999999</c:v>
                </c:pt>
                <c:pt idx="32">
                  <c:v>1.3545486694000002</c:v>
                </c:pt>
              </c:numCache>
            </c:numRef>
          </c:val>
          <c:extLst>
            <c:ext xmlns:c16="http://schemas.microsoft.com/office/drawing/2014/chart" uri="{C3380CC4-5D6E-409C-BE32-E72D297353CC}">
              <c16:uniqueId val="{00000003-9E9F-4AFF-97A3-B999522AF382}"/>
            </c:ext>
          </c:extLst>
        </c:ser>
        <c:ser>
          <c:idx val="4"/>
          <c:order val="4"/>
          <c:spPr>
            <a:solidFill>
              <a:schemeClr val="accent1"/>
            </a:solidFill>
            <a:ln>
              <a:noFill/>
            </a:ln>
          </c:spPr>
          <c:val>
            <c:numRef>
              <c:f>Sheet1!$A$5:$AG$5</c:f>
              <c:numCache>
                <c:formatCode>General</c:formatCode>
                <c:ptCount val="33"/>
                <c:pt idx="0">
                  <c:v>2.4936649975999998</c:v>
                </c:pt>
                <c:pt idx="1">
                  <c:v>2.4964674196000001</c:v>
                </c:pt>
                <c:pt idx="2">
                  <c:v>2.4800761383999994</c:v>
                </c:pt>
                <c:pt idx="3">
                  <c:v>2.4700042808000005</c:v>
                </c:pt>
                <c:pt idx="4">
                  <c:v>2.4906013804000002</c:v>
                </c:pt>
                <c:pt idx="5">
                  <c:v>2.4986300247999997</c:v>
                </c:pt>
                <c:pt idx="6">
                  <c:v>2.4990634032000001</c:v>
                </c:pt>
                <c:pt idx="7">
                  <c:v>2.4548157591999997</c:v>
                </c:pt>
                <c:pt idx="8">
                  <c:v>2.4591123899999996</c:v>
                </c:pt>
                <c:pt idx="9">
                  <c:v>2.4659877591999999</c:v>
                </c:pt>
                <c:pt idx="10">
                  <c:v>2.4770907504000004</c:v>
                </c:pt>
                <c:pt idx="11">
                  <c:v>2.4792120555999997</c:v>
                </c:pt>
                <c:pt idx="12">
                  <c:v>2.5020421971999998</c:v>
                </c:pt>
                <c:pt idx="13">
                  <c:v>2.5317945071999999</c:v>
                </c:pt>
                <c:pt idx="14">
                  <c:v>2.5620074928000003</c:v>
                </c:pt>
                <c:pt idx="15">
                  <c:v>2.5891791379999995</c:v>
                </c:pt>
                <c:pt idx="16">
                  <c:v>2.6124761767999995</c:v>
                </c:pt>
                <c:pt idx="17">
                  <c:v>2.6349418815999996</c:v>
                </c:pt>
                <c:pt idx="18">
                  <c:v>2.6536994596000003</c:v>
                </c:pt>
                <c:pt idx="19">
                  <c:v>2.6600916019999996</c:v>
                </c:pt>
                <c:pt idx="20">
                  <c:v>2.6575343228000001</c:v>
                </c:pt>
                <c:pt idx="21">
                  <c:v>2.6683334244000001</c:v>
                </c:pt>
                <c:pt idx="22">
                  <c:v>2.6894566635999997</c:v>
                </c:pt>
                <c:pt idx="23">
                  <c:v>2.7012386436</c:v>
                </c:pt>
                <c:pt idx="24">
                  <c:v>2.7181498260000003</c:v>
                </c:pt>
                <c:pt idx="25">
                  <c:v>2.7398590687999995</c:v>
                </c:pt>
                <c:pt idx="26">
                  <c:v>2.7708044363999997</c:v>
                </c:pt>
                <c:pt idx="27">
                  <c:v>2.7837704356000001</c:v>
                </c:pt>
                <c:pt idx="28">
                  <c:v>2.7898525200000002</c:v>
                </c:pt>
                <c:pt idx="29">
                  <c:v>2.8156306164</c:v>
                </c:pt>
                <c:pt idx="30">
                  <c:v>2.8462170380000007</c:v>
                </c:pt>
                <c:pt idx="31">
                  <c:v>2.8713517615999997</c:v>
                </c:pt>
                <c:pt idx="32">
                  <c:v>2.9053291120000004</c:v>
                </c:pt>
              </c:numCache>
            </c:numRef>
          </c:val>
          <c:extLst>
            <c:ext xmlns:c16="http://schemas.microsoft.com/office/drawing/2014/chart" uri="{C3380CC4-5D6E-409C-BE32-E72D297353CC}">
              <c16:uniqueId val="{00000004-9E9F-4AFF-97A3-B999522AF382}"/>
            </c:ext>
          </c:extLst>
        </c:ser>
        <c:ser>
          <c:idx val="5"/>
          <c:order val="5"/>
          <c:spPr>
            <a:solidFill>
              <a:schemeClr val="accent6"/>
            </a:solidFill>
            <a:ln>
              <a:noFill/>
            </a:ln>
          </c:spPr>
          <c:val>
            <c:numRef>
              <c:f>Sheet1!$A$6:$AG$6</c:f>
              <c:numCache>
                <c:formatCode>General</c:formatCode>
                <c:ptCount val="33"/>
                <c:pt idx="0">
                  <c:v>4.6731377082000005</c:v>
                </c:pt>
                <c:pt idx="1">
                  <c:v>4.6731377082000014</c:v>
                </c:pt>
                <c:pt idx="2">
                  <c:v>4.6731377082000005</c:v>
                </c:pt>
                <c:pt idx="3">
                  <c:v>4.6731377082000005</c:v>
                </c:pt>
                <c:pt idx="4">
                  <c:v>4.6731377082000005</c:v>
                </c:pt>
                <c:pt idx="5">
                  <c:v>4.6731377082000014</c:v>
                </c:pt>
                <c:pt idx="6">
                  <c:v>4.4614565494000002</c:v>
                </c:pt>
                <c:pt idx="7">
                  <c:v>5.4611259559000001</c:v>
                </c:pt>
                <c:pt idx="8">
                  <c:v>4.7315666943999997</c:v>
                </c:pt>
                <c:pt idx="9">
                  <c:v>4.5394351731999993</c:v>
                </c:pt>
                <c:pt idx="10">
                  <c:v>4.4065412249999998</c:v>
                </c:pt>
                <c:pt idx="11">
                  <c:v>3.8289917400000011</c:v>
                </c:pt>
                <c:pt idx="12">
                  <c:v>4.3561424020999997</c:v>
                </c:pt>
                <c:pt idx="13">
                  <c:v>4.0240293887999998</c:v>
                </c:pt>
                <c:pt idx="14">
                  <c:v>4.4028814896000013</c:v>
                </c:pt>
                <c:pt idx="15">
                  <c:v>4.1170713013999993</c:v>
                </c:pt>
                <c:pt idx="16">
                  <c:v>4.4809018657999999</c:v>
                </c:pt>
                <c:pt idx="17">
                  <c:v>3.9280813065999993</c:v>
                </c:pt>
                <c:pt idx="18">
                  <c:v>3.8722845319000001</c:v>
                </c:pt>
                <c:pt idx="19">
                  <c:v>4.2703178024999993</c:v>
                </c:pt>
                <c:pt idx="20">
                  <c:v>3.9329407631999995</c:v>
                </c:pt>
                <c:pt idx="21">
                  <c:v>3.6736061455999991</c:v>
                </c:pt>
                <c:pt idx="22">
                  <c:v>3.6870556255999993</c:v>
                </c:pt>
                <c:pt idx="23">
                  <c:v>3.6451102112000004</c:v>
                </c:pt>
                <c:pt idx="24">
                  <c:v>3.9959017769000003</c:v>
                </c:pt>
                <c:pt idx="25">
                  <c:v>4.0349180661000013</c:v>
                </c:pt>
                <c:pt idx="26">
                  <c:v>3.1704999432999994</c:v>
                </c:pt>
                <c:pt idx="27">
                  <c:v>3.1257667498000004</c:v>
                </c:pt>
                <c:pt idx="28">
                  <c:v>3.2875628569999993</c:v>
                </c:pt>
                <c:pt idx="29">
                  <c:v>3.5528344699000005</c:v>
                </c:pt>
                <c:pt idx="30">
                  <c:v>3.1511530506999996</c:v>
                </c:pt>
                <c:pt idx="31">
                  <c:v>3.1012434747999995</c:v>
                </c:pt>
                <c:pt idx="32">
                  <c:v>3.0695948441000009</c:v>
                </c:pt>
              </c:numCache>
            </c:numRef>
          </c:val>
          <c:extLst>
            <c:ext xmlns:c16="http://schemas.microsoft.com/office/drawing/2014/chart" uri="{C3380CC4-5D6E-409C-BE32-E72D297353CC}">
              <c16:uniqueId val="{00000005-9E9F-4AFF-97A3-B999522AF382}"/>
            </c:ext>
          </c:extLst>
        </c:ser>
        <c:dLbls>
          <c:showLegendKey val="0"/>
          <c:showVal val="0"/>
          <c:showCatName val="0"/>
          <c:showSerName val="0"/>
          <c:showPercent val="0"/>
          <c:showBubbleSize val="0"/>
        </c:dLbls>
        <c:axId val="336817344"/>
        <c:axId val="1"/>
      </c:areaChart>
      <c:catAx>
        <c:axId val="3368173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336817344"/>
        <c:crosses val="min"/>
        <c:crossBetween val="midCat"/>
        <c:majorUnit val="1"/>
      </c:valAx>
    </c:plotArea>
    <c:plotVisOnly val="0"/>
    <c:dispBlanksAs val="zero"/>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422360248447204E-2"/>
          <c:y val="6.8181818181818177E-2"/>
          <c:w val="0.97515527950310554"/>
          <c:h val="0.86363636363636365"/>
        </c:manualLayout>
      </c:layout>
      <c:barChart>
        <c:barDir val="col"/>
        <c:grouping val="stacked"/>
        <c:varyColors val="0"/>
        <c:ser>
          <c:idx val="0"/>
          <c:order val="0"/>
          <c:spPr>
            <a:solidFill>
              <a:srgbClr val="007770"/>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25E-0C48-9004-27FE4F8C520E}"/>
                </c:ext>
              </c:extLst>
            </c:dLbl>
            <c:dLbl>
              <c:idx val="1"/>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11</c:v>
                </c:pt>
                <c:pt idx="1">
                  <c:v>11</c:v>
                </c:pt>
              </c:numCache>
            </c:numRef>
          </c:val>
          <c:extLst>
            <c:ext xmlns:c16="http://schemas.microsoft.com/office/drawing/2014/chart" uri="{C3380CC4-5D6E-409C-BE32-E72D297353CC}">
              <c16:uniqueId val="{00000002-625E-0C48-9004-27FE4F8C520E}"/>
            </c:ext>
          </c:extLst>
        </c:ser>
        <c:ser>
          <c:idx val="1"/>
          <c:order val="1"/>
          <c:spPr>
            <a:solidFill>
              <a:schemeClr val="accent1"/>
            </a:solidFill>
            <a:ln>
              <a:noFill/>
            </a:ln>
          </c:spPr>
          <c:invertIfNegative val="0"/>
          <c:val>
            <c:numRef>
              <c:f>Sheet1!$A$2:$B$2</c:f>
              <c:numCache>
                <c:formatCode>General</c:formatCode>
                <c:ptCount val="2"/>
                <c:pt idx="0">
                  <c:v>0.99999999999999956</c:v>
                </c:pt>
                <c:pt idx="1">
                  <c:v>0.99999999999999956</c:v>
                </c:pt>
              </c:numCache>
            </c:numRef>
          </c:val>
          <c:extLst>
            <c:ext xmlns:c16="http://schemas.microsoft.com/office/drawing/2014/chart" uri="{C3380CC4-5D6E-409C-BE32-E72D297353CC}">
              <c16:uniqueId val="{00000003-625E-0C48-9004-27FE4F8C520E}"/>
            </c:ext>
          </c:extLst>
        </c:ser>
        <c:ser>
          <c:idx val="2"/>
          <c:order val="2"/>
          <c:spPr>
            <a:solidFill>
              <a:schemeClr val="accent6"/>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25E-0C48-9004-27FE4F8C520E}"/>
                </c:ext>
              </c:extLst>
            </c:dLbl>
            <c:dLbl>
              <c:idx val="1"/>
              <c:layout>
                <c:manualLayout>
                  <c:x val="0"/>
                  <c:y val="-4.0584415584415587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37</c:v>
                </c:pt>
                <c:pt idx="1">
                  <c:v>41</c:v>
                </c:pt>
              </c:numCache>
            </c:numRef>
          </c:val>
          <c:extLst>
            <c:ext xmlns:c16="http://schemas.microsoft.com/office/drawing/2014/chart" uri="{C3380CC4-5D6E-409C-BE32-E72D297353CC}">
              <c16:uniqueId val="{00000006-625E-0C48-9004-27FE4F8C520E}"/>
            </c:ext>
          </c:extLst>
        </c:ser>
        <c:ser>
          <c:idx val="3"/>
          <c:order val="3"/>
          <c:spPr>
            <a:solidFill>
              <a:schemeClr val="accent4"/>
            </a:solidFill>
            <a:ln>
              <a:noFill/>
            </a:ln>
          </c:spPr>
          <c:invertIfNegative val="0"/>
          <c:dLbls>
            <c:dLbl>
              <c:idx val="1"/>
              <c:layout>
                <c:manualLayout>
                  <c:x val="-0.10391782130912566"/>
                  <c:y val="0"/>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1.0000000000000009</c:v>
                </c:pt>
                <c:pt idx="1">
                  <c:v>2.0000000000000018</c:v>
                </c:pt>
              </c:numCache>
            </c:numRef>
          </c:val>
          <c:extLst>
            <c:ext xmlns:c16="http://schemas.microsoft.com/office/drawing/2014/chart" uri="{C3380CC4-5D6E-409C-BE32-E72D297353CC}">
              <c16:uniqueId val="{00000008-625E-0C48-9004-27FE4F8C520E}"/>
            </c:ext>
          </c:extLst>
        </c:ser>
        <c:ser>
          <c:idx val="4"/>
          <c:order val="4"/>
          <c:spPr>
            <a:solidFill>
              <a:srgbClr val="C0C0C0"/>
            </a:solidFill>
            <a:ln>
              <a:noFill/>
            </a:ln>
          </c:spPr>
          <c:invertIfNegative val="0"/>
          <c:dLbls>
            <c:dLbl>
              <c:idx val="0"/>
              <c:layout>
                <c:manualLayout>
                  <c:x val="4.0850453893932152E-2"/>
                  <c:y val="-4.0584415584415587E-4"/>
                </c:manualLayout>
              </c:layout>
              <c:numFmt formatCode="#,##0&quot;%&quot;;&quot;-&quot;#,##0&quot;%&quot;" sourceLinked="0"/>
              <c:spPr>
                <a:noFill/>
                <a:ln>
                  <a:noFill/>
                </a:ln>
              </c:spPr>
              <c:txPr>
                <a:bodyPr wrap="none"/>
                <a:lstStyle/>
                <a:p>
                  <a:pPr>
                    <a:defRPr sz="1200" kern="1200">
                      <a:solidFill>
                        <a:srgbClr val="FFFFF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25E-0C48-9004-27FE4F8C520E}"/>
                </c:ext>
              </c:extLst>
            </c:dLbl>
            <c:dLbl>
              <c:idx val="1"/>
              <c:layout>
                <c:manualLayout>
                  <c:x val="0"/>
                  <c:y val="-4.0584415584415587E-4"/>
                </c:manualLayout>
              </c:layout>
              <c:numFmt formatCode="#,##0&quot;%&quot;;&quot;-&quot;#,##0&quot;%&quot;" sourceLinked="0"/>
              <c:spPr>
                <a:noFill/>
                <a:ln>
                  <a:noFill/>
                </a:ln>
              </c:spPr>
              <c:txPr>
                <a:bodyPr wrap="none"/>
                <a:lstStyle/>
                <a:p>
                  <a:pPr>
                    <a:defRPr sz="1200" kern="1200">
                      <a:solidFill>
                        <a:srgbClr val="FFFFF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Sheet1!$A$5:$B$5</c:f>
              <c:numCache>
                <c:formatCode>General</c:formatCode>
                <c:ptCount val="2"/>
                <c:pt idx="0">
                  <c:v>8.9999999999999964</c:v>
                </c:pt>
                <c:pt idx="1">
                  <c:v>14.000000000000002</c:v>
                </c:pt>
              </c:numCache>
            </c:numRef>
          </c:val>
          <c:extLst>
            <c:ext xmlns:c16="http://schemas.microsoft.com/office/drawing/2014/chart" uri="{C3380CC4-5D6E-409C-BE32-E72D297353CC}">
              <c16:uniqueId val="{0000000B-625E-0C48-9004-27FE4F8C520E}"/>
            </c:ext>
          </c:extLst>
        </c:ser>
        <c:ser>
          <c:idx val="5"/>
          <c:order val="5"/>
          <c:spPr>
            <a:solidFill>
              <a:srgbClr val="808080"/>
            </a:solidFill>
            <a:ln>
              <a:noFill/>
            </a:ln>
          </c:spPr>
          <c:invertIfNegative val="0"/>
          <c:dLbls>
            <c:dLbl>
              <c:idx val="0"/>
              <c:layout>
                <c:manualLayout>
                  <c:x val="0"/>
                  <c:y val="-4.0584415584415587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625E-0C48-9004-27FE4F8C520E}"/>
                </c:ext>
              </c:extLst>
            </c:dLbl>
            <c:dLbl>
              <c:idx val="1"/>
              <c:layout>
                <c:manualLayout>
                  <c:x val="0"/>
                  <c:y val="-4.0584415584415587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Sheet1!$A$6:$B$6</c:f>
              <c:numCache>
                <c:formatCode>General</c:formatCode>
                <c:ptCount val="2"/>
                <c:pt idx="0">
                  <c:v>5.9999999999999947</c:v>
                </c:pt>
                <c:pt idx="1">
                  <c:v>8.9999999999999964</c:v>
                </c:pt>
              </c:numCache>
            </c:numRef>
          </c:val>
          <c:extLst>
            <c:ext xmlns:c16="http://schemas.microsoft.com/office/drawing/2014/chart" uri="{C3380CC4-5D6E-409C-BE32-E72D297353CC}">
              <c16:uniqueId val="{0000000E-625E-0C48-9004-27FE4F8C520E}"/>
            </c:ext>
          </c:extLst>
        </c:ser>
        <c:ser>
          <c:idx val="6"/>
          <c:order val="6"/>
          <c:spPr>
            <a:solidFill>
              <a:schemeClr val="accent2"/>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625E-0C48-9004-27FE4F8C520E}"/>
                </c:ext>
              </c:extLst>
            </c:dLbl>
            <c:dLbl>
              <c:idx val="1"/>
              <c:layout>
                <c:manualLayout>
                  <c:x val="0"/>
                  <c:y val="-4.0584415584415587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Sheet1!$A$7:$B$7</c:f>
              <c:numCache>
                <c:formatCode>General</c:formatCode>
                <c:ptCount val="2"/>
                <c:pt idx="0">
                  <c:v>35</c:v>
                </c:pt>
                <c:pt idx="1">
                  <c:v>36.000000000000007</c:v>
                </c:pt>
              </c:numCache>
            </c:numRef>
          </c:val>
          <c:extLst>
            <c:ext xmlns:c16="http://schemas.microsoft.com/office/drawing/2014/chart" uri="{C3380CC4-5D6E-409C-BE32-E72D297353CC}">
              <c16:uniqueId val="{00000011-625E-0C48-9004-27FE4F8C520E}"/>
            </c:ext>
          </c:extLst>
        </c:ser>
        <c:dLbls>
          <c:showLegendKey val="0"/>
          <c:showVal val="0"/>
          <c:showCatName val="0"/>
          <c:showSerName val="0"/>
          <c:showPercent val="0"/>
          <c:showBubbleSize val="0"/>
        </c:dLbls>
        <c:gapWidth val="200"/>
        <c:overlap val="100"/>
        <c:axId val="1122079183"/>
        <c:axId val="1"/>
      </c:barChart>
      <c:catAx>
        <c:axId val="11220791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0.00000000000001"/>
          <c:min val="0"/>
        </c:scaling>
        <c:delete val="0"/>
        <c:axPos val="l"/>
        <c:majorGridlines>
          <c:spPr>
            <a:ln>
              <a:noFill/>
            </a:ln>
          </c:spPr>
        </c:majorGridlines>
        <c:numFmt formatCode="General" sourceLinked="1"/>
        <c:majorTickMark val="none"/>
        <c:minorTickMark val="none"/>
        <c:tickLblPos val="none"/>
        <c:spPr>
          <a:ln>
            <a:noFill/>
          </a:ln>
        </c:spPr>
        <c:crossAx val="1122079183"/>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342451874366769E-2"/>
          <c:y val="2.2442813983599482E-2"/>
          <c:w val="0.94731509625126642"/>
          <c:h val="0.95511437203280103"/>
        </c:manualLayout>
      </c:layout>
      <c:barChart>
        <c:barDir val="col"/>
        <c:grouping val="stacked"/>
        <c:varyColors val="0"/>
        <c:ser>
          <c:idx val="0"/>
          <c:order val="0"/>
          <c:spPr>
            <a:solidFill>
              <a:schemeClr val="accent1"/>
            </a:solidFill>
            <a:ln>
              <a:noFill/>
            </a:ln>
          </c:spPr>
          <c:invertIfNegative val="0"/>
          <c:val>
            <c:numRef>
              <c:f>Sheet1!$A$1:$C$1</c:f>
              <c:numCache>
                <c:formatCode>General</c:formatCode>
                <c:ptCount val="3"/>
                <c:pt idx="0">
                  <c:v>9.629999999999999</c:v>
                </c:pt>
                <c:pt idx="1">
                  <c:v>12.34</c:v>
                </c:pt>
                <c:pt idx="2">
                  <c:v>15.789090909090909</c:v>
                </c:pt>
              </c:numCache>
            </c:numRef>
          </c:val>
          <c:extLst>
            <c:ext xmlns:c16="http://schemas.microsoft.com/office/drawing/2014/chart" uri="{C3380CC4-5D6E-409C-BE32-E72D297353CC}">
              <c16:uniqueId val="{00000000-EC05-4B2C-BA59-CC1EA6445EBB}"/>
            </c:ext>
          </c:extLst>
        </c:ser>
        <c:ser>
          <c:idx val="1"/>
          <c:order val="1"/>
          <c:spPr>
            <a:solidFill>
              <a:schemeClr val="accent2"/>
            </a:solidFill>
            <a:ln>
              <a:noFill/>
            </a:ln>
          </c:spPr>
          <c:invertIfNegative val="0"/>
          <c:val>
            <c:numRef>
              <c:f>Sheet1!$A$2:$C$2</c:f>
              <c:numCache>
                <c:formatCode>General</c:formatCode>
                <c:ptCount val="3"/>
                <c:pt idx="0">
                  <c:v>4.43</c:v>
                </c:pt>
                <c:pt idx="1">
                  <c:v>5.5399999999999991</c:v>
                </c:pt>
                <c:pt idx="2">
                  <c:v>6.9527272727272731</c:v>
                </c:pt>
              </c:numCache>
            </c:numRef>
          </c:val>
          <c:extLst>
            <c:ext xmlns:c16="http://schemas.microsoft.com/office/drawing/2014/chart" uri="{C3380CC4-5D6E-409C-BE32-E72D297353CC}">
              <c16:uniqueId val="{00000001-EC05-4B2C-BA59-CC1EA6445EBB}"/>
            </c:ext>
          </c:extLst>
        </c:ser>
        <c:ser>
          <c:idx val="2"/>
          <c:order val="2"/>
          <c:spPr>
            <a:solidFill>
              <a:schemeClr val="accent3"/>
            </a:solidFill>
            <a:ln>
              <a:noFill/>
            </a:ln>
          </c:spPr>
          <c:invertIfNegative val="0"/>
          <c:val>
            <c:numRef>
              <c:f>Sheet1!$A$3:$C$3</c:f>
              <c:numCache>
                <c:formatCode>General</c:formatCode>
                <c:ptCount val="3"/>
                <c:pt idx="0">
                  <c:v>12.59</c:v>
                </c:pt>
                <c:pt idx="1">
                  <c:v>18.820000000000004</c:v>
                </c:pt>
                <c:pt idx="2">
                  <c:v>26.74909090909091</c:v>
                </c:pt>
              </c:numCache>
            </c:numRef>
          </c:val>
          <c:extLst>
            <c:ext xmlns:c16="http://schemas.microsoft.com/office/drawing/2014/chart" uri="{C3380CC4-5D6E-409C-BE32-E72D297353CC}">
              <c16:uniqueId val="{00000002-EC05-4B2C-BA59-CC1EA6445EBB}"/>
            </c:ext>
          </c:extLst>
        </c:ser>
        <c:dLbls>
          <c:showLegendKey val="0"/>
          <c:showVal val="0"/>
          <c:showCatName val="0"/>
          <c:showSerName val="0"/>
          <c:showPercent val="0"/>
          <c:showBubbleSize val="0"/>
        </c:dLbls>
        <c:gapWidth val="80"/>
        <c:overlap val="100"/>
        <c:axId val="1753762639"/>
        <c:axId val="1"/>
      </c:barChart>
      <c:catAx>
        <c:axId val="175376263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
          <c:min val="0"/>
        </c:scaling>
        <c:delete val="0"/>
        <c:axPos val="l"/>
        <c:majorGridlines>
          <c:spPr>
            <a:ln>
              <a:noFill/>
            </a:ln>
          </c:spPr>
        </c:majorGridlines>
        <c:numFmt formatCode="General" sourceLinked="1"/>
        <c:majorTickMark val="none"/>
        <c:minorTickMark val="none"/>
        <c:tickLblPos val="none"/>
        <c:spPr>
          <a:ln>
            <a:noFill/>
          </a:ln>
        </c:spPr>
        <c:crossAx val="1753762639"/>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564968517458506E-2"/>
          <c:y val="3.7504783773440492E-2"/>
          <c:w val="0.8568975386376646"/>
          <c:h val="0.86261002678913123"/>
        </c:manualLayout>
      </c:layout>
      <c:bubbleChart>
        <c:varyColors val="0"/>
        <c:ser>
          <c:idx val="0"/>
          <c:order val="0"/>
          <c:spPr>
            <a:solidFill>
              <a:schemeClr val="accent1"/>
            </a:solidFill>
            <a:ln>
              <a:noFill/>
            </a:ln>
          </c:spPr>
          <c:invertIfNegative val="0"/>
          <c:xVal>
            <c:numRef>
              <c:f>Sheet1!$A$1:$A$131</c:f>
              <c:numCache>
                <c:formatCode>General</c:formatCode>
                <c:ptCount val="131"/>
                <c:pt idx="0">
                  <c:v>63636</c:v>
                </c:pt>
                <c:pt idx="1">
                  <c:v>10990</c:v>
                </c:pt>
                <c:pt idx="2">
                  <c:v>11668</c:v>
                </c:pt>
                <c:pt idx="3">
                  <c:v>21600</c:v>
                </c:pt>
                <c:pt idx="4">
                  <c:v>30463</c:v>
                </c:pt>
                <c:pt idx="5">
                  <c:v>49609</c:v>
                </c:pt>
                <c:pt idx="6">
                  <c:v>13839</c:v>
                </c:pt>
                <c:pt idx="7">
                  <c:v>66821</c:v>
                </c:pt>
                <c:pt idx="8">
                  <c:v>42379</c:v>
                </c:pt>
                <c:pt idx="9">
                  <c:v>5535</c:v>
                </c:pt>
                <c:pt idx="10">
                  <c:v>38319</c:v>
                </c:pt>
                <c:pt idx="11">
                  <c:v>14736</c:v>
                </c:pt>
                <c:pt idx="12">
                  <c:v>25413</c:v>
                </c:pt>
                <c:pt idx="13">
                  <c:v>26460</c:v>
                </c:pt>
                <c:pt idx="14">
                  <c:v>33636</c:v>
                </c:pt>
                <c:pt idx="15">
                  <c:v>32061</c:v>
                </c:pt>
                <c:pt idx="16">
                  <c:v>13046</c:v>
                </c:pt>
                <c:pt idx="17">
                  <c:v>34944</c:v>
                </c:pt>
                <c:pt idx="18">
                  <c:v>19873</c:v>
                </c:pt>
                <c:pt idx="19">
                  <c:v>20711</c:v>
                </c:pt>
                <c:pt idx="20">
                  <c:v>48356</c:v>
                </c:pt>
                <c:pt idx="21">
                  <c:v>13869</c:v>
                </c:pt>
                <c:pt idx="22">
                  <c:v>20501</c:v>
                </c:pt>
                <c:pt idx="23">
                  <c:v>30417</c:v>
                </c:pt>
                <c:pt idx="24">
                  <c:v>70028</c:v>
                </c:pt>
                <c:pt idx="25">
                  <c:v>53136</c:v>
                </c:pt>
                <c:pt idx="26">
                  <c:v>39432</c:v>
                </c:pt>
                <c:pt idx="27">
                  <c:v>49754</c:v>
                </c:pt>
                <c:pt idx="28">
                  <c:v>40744</c:v>
                </c:pt>
                <c:pt idx="29">
                  <c:v>45568</c:v>
                </c:pt>
                <c:pt idx="30">
                  <c:v>33584</c:v>
                </c:pt>
                <c:pt idx="31">
                  <c:v>10899</c:v>
                </c:pt>
                <c:pt idx="32">
                  <c:v>44300</c:v>
                </c:pt>
                <c:pt idx="33">
                  <c:v>44042</c:v>
                </c:pt>
                <c:pt idx="34">
                  <c:v>45580</c:v>
                </c:pt>
                <c:pt idx="35">
                  <c:v>13688</c:v>
                </c:pt>
                <c:pt idx="36">
                  <c:v>8053</c:v>
                </c:pt>
                <c:pt idx="37">
                  <c:v>28057</c:v>
                </c:pt>
                <c:pt idx="38">
                  <c:v>29631</c:v>
                </c:pt>
                <c:pt idx="39">
                  <c:v>53396</c:v>
                </c:pt>
                <c:pt idx="40">
                  <c:v>53817</c:v>
                </c:pt>
                <c:pt idx="41">
                  <c:v>43417</c:v>
                </c:pt>
                <c:pt idx="42">
                  <c:v>65916</c:v>
                </c:pt>
                <c:pt idx="43">
                  <c:v>42563</c:v>
                </c:pt>
                <c:pt idx="44">
                  <c:v>48615</c:v>
                </c:pt>
                <c:pt idx="45">
                  <c:v>31834</c:v>
                </c:pt>
                <c:pt idx="46">
                  <c:v>21925</c:v>
                </c:pt>
                <c:pt idx="47">
                  <c:v>38718</c:v>
                </c:pt>
                <c:pt idx="48">
                  <c:v>26111</c:v>
                </c:pt>
                <c:pt idx="49">
                  <c:v>13338</c:v>
                </c:pt>
                <c:pt idx="50">
                  <c:v>27928</c:v>
                </c:pt>
                <c:pt idx="51">
                  <c:v>58803</c:v>
                </c:pt>
                <c:pt idx="52">
                  <c:v>3321</c:v>
                </c:pt>
                <c:pt idx="53">
                  <c:v>46599</c:v>
                </c:pt>
                <c:pt idx="54">
                  <c:v>30946</c:v>
                </c:pt>
                <c:pt idx="55">
                  <c:v>54160</c:v>
                </c:pt>
                <c:pt idx="56">
                  <c:v>52175</c:v>
                </c:pt>
                <c:pt idx="57">
                  <c:v>26407</c:v>
                </c:pt>
                <c:pt idx="58">
                  <c:v>57335</c:v>
                </c:pt>
                <c:pt idx="59">
                  <c:v>32513</c:v>
                </c:pt>
                <c:pt idx="60">
                  <c:v>9605</c:v>
                </c:pt>
                <c:pt idx="61">
                  <c:v>23257</c:v>
                </c:pt>
                <c:pt idx="62">
                  <c:v>17658</c:v>
                </c:pt>
                <c:pt idx="63">
                  <c:v>21220</c:v>
                </c:pt>
                <c:pt idx="64">
                  <c:v>24386</c:v>
                </c:pt>
                <c:pt idx="65">
                  <c:v>40104</c:v>
                </c:pt>
                <c:pt idx="66">
                  <c:v>14661</c:v>
                </c:pt>
                <c:pt idx="67">
                  <c:v>14811</c:v>
                </c:pt>
                <c:pt idx="68">
                  <c:v>14207</c:v>
                </c:pt>
                <c:pt idx="69">
                  <c:v>23036</c:v>
                </c:pt>
                <c:pt idx="70">
                  <c:v>3638</c:v>
                </c:pt>
                <c:pt idx="71">
                  <c:v>14697</c:v>
                </c:pt>
                <c:pt idx="72">
                  <c:v>41259</c:v>
                </c:pt>
                <c:pt idx="73">
                  <c:v>8827</c:v>
                </c:pt>
                <c:pt idx="74">
                  <c:v>46768</c:v>
                </c:pt>
                <c:pt idx="75">
                  <c:v>20915</c:v>
                </c:pt>
                <c:pt idx="76">
                  <c:v>12534</c:v>
                </c:pt>
                <c:pt idx="77">
                  <c:v>18626</c:v>
                </c:pt>
                <c:pt idx="78">
                  <c:v>10628</c:v>
                </c:pt>
                <c:pt idx="79">
                  <c:v>2008</c:v>
                </c:pt>
                <c:pt idx="80">
                  <c:v>14596</c:v>
                </c:pt>
                <c:pt idx="81">
                  <c:v>13704</c:v>
                </c:pt>
                <c:pt idx="82">
                  <c:v>10669</c:v>
                </c:pt>
                <c:pt idx="83">
                  <c:v>20274</c:v>
                </c:pt>
                <c:pt idx="84">
                  <c:v>12949</c:v>
                </c:pt>
                <c:pt idx="85">
                  <c:v>34295</c:v>
                </c:pt>
                <c:pt idx="86">
                  <c:v>1425</c:v>
                </c:pt>
                <c:pt idx="87">
                  <c:v>15893</c:v>
                </c:pt>
                <c:pt idx="88">
                  <c:v>3700</c:v>
                </c:pt>
                <c:pt idx="89">
                  <c:v>10380</c:v>
                </c:pt>
                <c:pt idx="90">
                  <c:v>2800</c:v>
                </c:pt>
                <c:pt idx="91">
                  <c:v>31722</c:v>
                </c:pt>
                <c:pt idx="92">
                  <c:v>7801</c:v>
                </c:pt>
                <c:pt idx="93">
                  <c:v>8927</c:v>
                </c:pt>
                <c:pt idx="94">
                  <c:v>16709</c:v>
                </c:pt>
                <c:pt idx="95">
                  <c:v>5572</c:v>
                </c:pt>
                <c:pt idx="96">
                  <c:v>6357</c:v>
                </c:pt>
                <c:pt idx="97">
                  <c:v>15487</c:v>
                </c:pt>
                <c:pt idx="98">
                  <c:v>14434</c:v>
                </c:pt>
                <c:pt idx="99">
                  <c:v>13676</c:v>
                </c:pt>
                <c:pt idx="100">
                  <c:v>12987</c:v>
                </c:pt>
                <c:pt idx="101">
                  <c:v>9380</c:v>
                </c:pt>
                <c:pt idx="102">
                  <c:v>3229</c:v>
                </c:pt>
                <c:pt idx="103">
                  <c:v>838</c:v>
                </c:pt>
                <c:pt idx="104">
                  <c:v>2176</c:v>
                </c:pt>
                <c:pt idx="105">
                  <c:v>8096</c:v>
                </c:pt>
                <c:pt idx="106">
                  <c:v>5142</c:v>
                </c:pt>
                <c:pt idx="107">
                  <c:v>3910</c:v>
                </c:pt>
                <c:pt idx="108">
                  <c:v>8066</c:v>
                </c:pt>
                <c:pt idx="109">
                  <c:v>15005</c:v>
                </c:pt>
                <c:pt idx="110">
                  <c:v>5692</c:v>
                </c:pt>
                <c:pt idx="111">
                  <c:v>14907</c:v>
                </c:pt>
                <c:pt idx="112">
                  <c:v>7847</c:v>
                </c:pt>
                <c:pt idx="113">
                  <c:v>12180</c:v>
                </c:pt>
                <c:pt idx="114">
                  <c:v>18758</c:v>
                </c:pt>
                <c:pt idx="115">
                  <c:v>3502</c:v>
                </c:pt>
                <c:pt idx="116">
                  <c:v>10396</c:v>
                </c:pt>
                <c:pt idx="117">
                  <c:v>1491</c:v>
                </c:pt>
                <c:pt idx="118">
                  <c:v>9087</c:v>
                </c:pt>
                <c:pt idx="119">
                  <c:v>17087</c:v>
                </c:pt>
                <c:pt idx="120">
                  <c:v>2239</c:v>
                </c:pt>
                <c:pt idx="121">
                  <c:v>2881</c:v>
                </c:pt>
                <c:pt idx="122">
                  <c:v>5421</c:v>
                </c:pt>
                <c:pt idx="123">
                  <c:v>1423</c:v>
                </c:pt>
              </c:numCache>
            </c:numRef>
          </c:xVal>
          <c:yVal>
            <c:numRef>
              <c:f>Sheet1!$B$1:$B$131</c:f>
              <c:numCache>
                <c:formatCode>General</c:formatCode>
                <c:ptCount val="131"/>
                <c:pt idx="0">
                  <c:v>347.47945205479454</c:v>
                </c:pt>
                <c:pt idx="1">
                  <c:v>344.21917808219177</c:v>
                </c:pt>
                <c:pt idx="2">
                  <c:v>316.57534246575341</c:v>
                </c:pt>
                <c:pt idx="3">
                  <c:v>316.38356164383561</c:v>
                </c:pt>
                <c:pt idx="4">
                  <c:v>306.57534246575341</c:v>
                </c:pt>
                <c:pt idx="5">
                  <c:v>301.78082191780823</c:v>
                </c:pt>
                <c:pt idx="6">
                  <c:v>299.89041095890411</c:v>
                </c:pt>
                <c:pt idx="7">
                  <c:v>298.49315068493149</c:v>
                </c:pt>
                <c:pt idx="8">
                  <c:v>295.06849315068496</c:v>
                </c:pt>
                <c:pt idx="9">
                  <c:v>290.84931506849313</c:v>
                </c:pt>
                <c:pt idx="10">
                  <c:v>274.84931506849313</c:v>
                </c:pt>
                <c:pt idx="11">
                  <c:v>270.79452054794518</c:v>
                </c:pt>
                <c:pt idx="12">
                  <c:v>267.89041095890411</c:v>
                </c:pt>
                <c:pt idx="13">
                  <c:v>264.54794520547944</c:v>
                </c:pt>
                <c:pt idx="14">
                  <c:v>259.26027397260276</c:v>
                </c:pt>
                <c:pt idx="15">
                  <c:v>248.7123287671233</c:v>
                </c:pt>
                <c:pt idx="16">
                  <c:v>245.47945205479451</c:v>
                </c:pt>
                <c:pt idx="17">
                  <c:v>244.57534246575344</c:v>
                </c:pt>
                <c:pt idx="18">
                  <c:v>243.61643835616439</c:v>
                </c:pt>
                <c:pt idx="19">
                  <c:v>242.21917808219177</c:v>
                </c:pt>
                <c:pt idx="20">
                  <c:v>237.94520547945206</c:v>
                </c:pt>
                <c:pt idx="21">
                  <c:v>236.65753424657535</c:v>
                </c:pt>
                <c:pt idx="22">
                  <c:v>235.04109589041096</c:v>
                </c:pt>
                <c:pt idx="23">
                  <c:v>232.98630136986301</c:v>
                </c:pt>
                <c:pt idx="24">
                  <c:v>231.04109589041096</c:v>
                </c:pt>
                <c:pt idx="25">
                  <c:v>228.9041095890411</c:v>
                </c:pt>
                <c:pt idx="26">
                  <c:v>228.9041095890411</c:v>
                </c:pt>
                <c:pt idx="27">
                  <c:v>226.95890410958904</c:v>
                </c:pt>
                <c:pt idx="28">
                  <c:v>225.75342465753425</c:v>
                </c:pt>
                <c:pt idx="29">
                  <c:v>225.39726027397259</c:v>
                </c:pt>
                <c:pt idx="30">
                  <c:v>224.87671232876713</c:v>
                </c:pt>
                <c:pt idx="31">
                  <c:v>223.50684931506851</c:v>
                </c:pt>
                <c:pt idx="32">
                  <c:v>223.23287671232876</c:v>
                </c:pt>
                <c:pt idx="33">
                  <c:v>222.95890410958904</c:v>
                </c:pt>
                <c:pt idx="34">
                  <c:v>222.82191780821918</c:v>
                </c:pt>
                <c:pt idx="35">
                  <c:v>215.36986301369862</c:v>
                </c:pt>
                <c:pt idx="36">
                  <c:v>214.7123287671233</c:v>
                </c:pt>
                <c:pt idx="37">
                  <c:v>214.68493150684932</c:v>
                </c:pt>
                <c:pt idx="38">
                  <c:v>210.41095890410958</c:v>
                </c:pt>
                <c:pt idx="39">
                  <c:v>209.83561643835617</c:v>
                </c:pt>
                <c:pt idx="40">
                  <c:v>209.2876712328767</c:v>
                </c:pt>
                <c:pt idx="41">
                  <c:v>207.58904109589042</c:v>
                </c:pt>
                <c:pt idx="42">
                  <c:v>204.63013698630138</c:v>
                </c:pt>
                <c:pt idx="43">
                  <c:v>203.61643835616439</c:v>
                </c:pt>
                <c:pt idx="44">
                  <c:v>202.84931506849315</c:v>
                </c:pt>
                <c:pt idx="45">
                  <c:v>202.63013698630138</c:v>
                </c:pt>
                <c:pt idx="46">
                  <c:v>198.41095890410958</c:v>
                </c:pt>
                <c:pt idx="47">
                  <c:v>197.45205479452054</c:v>
                </c:pt>
                <c:pt idx="48">
                  <c:v>196.79452054794521</c:v>
                </c:pt>
                <c:pt idx="49">
                  <c:v>196.08219178082192</c:v>
                </c:pt>
                <c:pt idx="50">
                  <c:v>193.36986301369862</c:v>
                </c:pt>
                <c:pt idx="51">
                  <c:v>193.12328767123287</c:v>
                </c:pt>
                <c:pt idx="52">
                  <c:v>192.76712328767124</c:v>
                </c:pt>
                <c:pt idx="53">
                  <c:v>185.72602739726028</c:v>
                </c:pt>
                <c:pt idx="54">
                  <c:v>183.94520547945206</c:v>
                </c:pt>
                <c:pt idx="55">
                  <c:v>183.36986301369862</c:v>
                </c:pt>
                <c:pt idx="56">
                  <c:v>181.23287671232876</c:v>
                </c:pt>
                <c:pt idx="57">
                  <c:v>178.9041095890411</c:v>
                </c:pt>
                <c:pt idx="58">
                  <c:v>174.79452054794521</c:v>
                </c:pt>
                <c:pt idx="59">
                  <c:v>173.86301369863014</c:v>
                </c:pt>
                <c:pt idx="60">
                  <c:v>173.72602739726028</c:v>
                </c:pt>
                <c:pt idx="61">
                  <c:v>171.97260273972603</c:v>
                </c:pt>
                <c:pt idx="62">
                  <c:v>171.91780821917808</c:v>
                </c:pt>
                <c:pt idx="63">
                  <c:v>170.32876712328766</c:v>
                </c:pt>
                <c:pt idx="64">
                  <c:v>169.31506849315068</c:v>
                </c:pt>
                <c:pt idx="65">
                  <c:v>167.75342465753425</c:v>
                </c:pt>
                <c:pt idx="66">
                  <c:v>166.95890410958904</c:v>
                </c:pt>
                <c:pt idx="67">
                  <c:v>166.54794520547946</c:v>
                </c:pt>
                <c:pt idx="68">
                  <c:v>164.35616438356163</c:v>
                </c:pt>
                <c:pt idx="69">
                  <c:v>160.27397260273972</c:v>
                </c:pt>
                <c:pt idx="70">
                  <c:v>160.21917808219177</c:v>
                </c:pt>
                <c:pt idx="71">
                  <c:v>157.12328767123287</c:v>
                </c:pt>
                <c:pt idx="72">
                  <c:v>156.63013698630138</c:v>
                </c:pt>
                <c:pt idx="73">
                  <c:v>155.12328767123287</c:v>
                </c:pt>
                <c:pt idx="74">
                  <c:v>150.84931506849315</c:v>
                </c:pt>
                <c:pt idx="75">
                  <c:v>148.35616438356163</c:v>
                </c:pt>
                <c:pt idx="76">
                  <c:v>147.97260273972603</c:v>
                </c:pt>
                <c:pt idx="77">
                  <c:v>146.65753424657535</c:v>
                </c:pt>
                <c:pt idx="78">
                  <c:v>144.08219178082192</c:v>
                </c:pt>
                <c:pt idx="79">
                  <c:v>143.53424657534248</c:v>
                </c:pt>
                <c:pt idx="80">
                  <c:v>142.43835616438355</c:v>
                </c:pt>
                <c:pt idx="81">
                  <c:v>141.94520547945206</c:v>
                </c:pt>
                <c:pt idx="82">
                  <c:v>139.47945205479451</c:v>
                </c:pt>
                <c:pt idx="83">
                  <c:v>137.01369863013699</c:v>
                </c:pt>
                <c:pt idx="84">
                  <c:v>132.87671232876713</c:v>
                </c:pt>
                <c:pt idx="85">
                  <c:v>131.36986301369862</c:v>
                </c:pt>
                <c:pt idx="86">
                  <c:v>129.12328767123287</c:v>
                </c:pt>
                <c:pt idx="87">
                  <c:v>128.30136986301369</c:v>
                </c:pt>
                <c:pt idx="88">
                  <c:v>125.91780821917808</c:v>
                </c:pt>
                <c:pt idx="89">
                  <c:v>121.67123287671232</c:v>
                </c:pt>
                <c:pt idx="90">
                  <c:v>118.98630136986301</c:v>
                </c:pt>
                <c:pt idx="91">
                  <c:v>117.89041095890411</c:v>
                </c:pt>
                <c:pt idx="92">
                  <c:v>115.78082191780823</c:v>
                </c:pt>
                <c:pt idx="93">
                  <c:v>115.31506849315069</c:v>
                </c:pt>
                <c:pt idx="94">
                  <c:v>112.41095890410959</c:v>
                </c:pt>
                <c:pt idx="95">
                  <c:v>106.16438356164383</c:v>
                </c:pt>
                <c:pt idx="96">
                  <c:v>105.23287671232876</c:v>
                </c:pt>
                <c:pt idx="97">
                  <c:v>103.47945205479452</c:v>
                </c:pt>
                <c:pt idx="98">
                  <c:v>101.75342465753425</c:v>
                </c:pt>
                <c:pt idx="99">
                  <c:v>99.835616438356169</c:v>
                </c:pt>
                <c:pt idx="100">
                  <c:v>99.506849315068493</c:v>
                </c:pt>
                <c:pt idx="101">
                  <c:v>98.493150684931507</c:v>
                </c:pt>
                <c:pt idx="102">
                  <c:v>94.602739726027394</c:v>
                </c:pt>
                <c:pt idx="103">
                  <c:v>94.273972602739732</c:v>
                </c:pt>
                <c:pt idx="104">
                  <c:v>91.287671232876718</c:v>
                </c:pt>
                <c:pt idx="105">
                  <c:v>90.219178082191775</c:v>
                </c:pt>
                <c:pt idx="106">
                  <c:v>88.739726027397253</c:v>
                </c:pt>
                <c:pt idx="107">
                  <c:v>88.68493150684931</c:v>
                </c:pt>
                <c:pt idx="108">
                  <c:v>87.890410958904113</c:v>
                </c:pt>
                <c:pt idx="109">
                  <c:v>86.520547945205479</c:v>
                </c:pt>
                <c:pt idx="110">
                  <c:v>86.38356164383562</c:v>
                </c:pt>
                <c:pt idx="111">
                  <c:v>82.575342465753423</c:v>
                </c:pt>
                <c:pt idx="112">
                  <c:v>81.753424657534254</c:v>
                </c:pt>
                <c:pt idx="113">
                  <c:v>79.753424657534254</c:v>
                </c:pt>
                <c:pt idx="114">
                  <c:v>78.904109589041099</c:v>
                </c:pt>
                <c:pt idx="115">
                  <c:v>77.506849315068493</c:v>
                </c:pt>
                <c:pt idx="116">
                  <c:v>76.191780821917803</c:v>
                </c:pt>
                <c:pt idx="117">
                  <c:v>75.123287671232873</c:v>
                </c:pt>
                <c:pt idx="118">
                  <c:v>74.273972602739732</c:v>
                </c:pt>
                <c:pt idx="119">
                  <c:v>71.205479452054789</c:v>
                </c:pt>
                <c:pt idx="120">
                  <c:v>59.534246575342465</c:v>
                </c:pt>
                <c:pt idx="121">
                  <c:v>59.041095890410958</c:v>
                </c:pt>
                <c:pt idx="122">
                  <c:v>57.260273972602739</c:v>
                </c:pt>
                <c:pt idx="123">
                  <c:v>55.479452054794521</c:v>
                </c:pt>
              </c:numCache>
            </c:numRef>
          </c:yVal>
          <c:bubbleSize>
            <c:numRef>
              <c:f>Sheet1!$C$1:$C$131</c:f>
              <c:numCache>
                <c:formatCode>General</c:formatCode>
                <c:ptCount val="131"/>
                <c:pt idx="0">
                  <c:v>331.9</c:v>
                </c:pt>
                <c:pt idx="1">
                  <c:v>0.80000000000000027</c:v>
                </c:pt>
                <c:pt idx="2">
                  <c:v>3.3</c:v>
                </c:pt>
                <c:pt idx="3">
                  <c:v>45.5</c:v>
                </c:pt>
                <c:pt idx="4">
                  <c:v>0.80000000000000027</c:v>
                </c:pt>
                <c:pt idx="5">
                  <c:v>25.7</c:v>
                </c:pt>
                <c:pt idx="6">
                  <c:v>0.80000000000000027</c:v>
                </c:pt>
                <c:pt idx="7">
                  <c:v>0.80000000000000027</c:v>
                </c:pt>
                <c:pt idx="8">
                  <c:v>9.3000000000000007</c:v>
                </c:pt>
                <c:pt idx="9">
                  <c:v>0.80000000000000027</c:v>
                </c:pt>
                <c:pt idx="10">
                  <c:v>47.4</c:v>
                </c:pt>
                <c:pt idx="11">
                  <c:v>213.3</c:v>
                </c:pt>
                <c:pt idx="12">
                  <c:v>19.5</c:v>
                </c:pt>
                <c:pt idx="13">
                  <c:v>0.80000000000000027</c:v>
                </c:pt>
                <c:pt idx="14">
                  <c:v>10.199999999999999</c:v>
                </c:pt>
                <c:pt idx="15">
                  <c:v>3.9</c:v>
                </c:pt>
                <c:pt idx="16">
                  <c:v>0.80000000000000027</c:v>
                </c:pt>
                <c:pt idx="17">
                  <c:v>37.799999999999997</c:v>
                </c:pt>
                <c:pt idx="18">
                  <c:v>9.3000000000000007</c:v>
                </c:pt>
                <c:pt idx="19">
                  <c:v>0.80000000000000027</c:v>
                </c:pt>
                <c:pt idx="20">
                  <c:v>38</c:v>
                </c:pt>
                <c:pt idx="21">
                  <c:v>0.80000000000000027</c:v>
                </c:pt>
                <c:pt idx="22">
                  <c:v>0.80000000000000027</c:v>
                </c:pt>
                <c:pt idx="23">
                  <c:v>4.4000000000000004</c:v>
                </c:pt>
                <c:pt idx="24">
                  <c:v>9.9</c:v>
                </c:pt>
                <c:pt idx="25">
                  <c:v>0.80000000000000027</c:v>
                </c:pt>
                <c:pt idx="26">
                  <c:v>2.7</c:v>
                </c:pt>
                <c:pt idx="27">
                  <c:v>1.7</c:v>
                </c:pt>
                <c:pt idx="28">
                  <c:v>10.7</c:v>
                </c:pt>
                <c:pt idx="29">
                  <c:v>67.2</c:v>
                </c:pt>
                <c:pt idx="30">
                  <c:v>9.6</c:v>
                </c:pt>
                <c:pt idx="31">
                  <c:v>0.80000000000000027</c:v>
                </c:pt>
                <c:pt idx="32">
                  <c:v>51.7</c:v>
                </c:pt>
                <c:pt idx="33">
                  <c:v>5.0999999999999996</c:v>
                </c:pt>
                <c:pt idx="34">
                  <c:v>4.5</c:v>
                </c:pt>
                <c:pt idx="35">
                  <c:v>0.80000000000000027</c:v>
                </c:pt>
                <c:pt idx="36">
                  <c:v>12</c:v>
                </c:pt>
                <c:pt idx="37">
                  <c:v>143.4</c:v>
                </c:pt>
                <c:pt idx="38">
                  <c:v>10.4</c:v>
                </c:pt>
                <c:pt idx="39">
                  <c:v>83.2</c:v>
                </c:pt>
                <c:pt idx="40">
                  <c:v>9</c:v>
                </c:pt>
                <c:pt idx="41">
                  <c:v>1.2</c:v>
                </c:pt>
                <c:pt idx="42">
                  <c:v>5.5</c:v>
                </c:pt>
                <c:pt idx="43">
                  <c:v>59.3</c:v>
                </c:pt>
                <c:pt idx="44">
                  <c:v>5.5</c:v>
                </c:pt>
                <c:pt idx="45">
                  <c:v>1.8</c:v>
                </c:pt>
                <c:pt idx="46">
                  <c:v>0.80000000000000027</c:v>
                </c:pt>
                <c:pt idx="47">
                  <c:v>1.3</c:v>
                </c:pt>
                <c:pt idx="48">
                  <c:v>19</c:v>
                </c:pt>
                <c:pt idx="49">
                  <c:v>60.1</c:v>
                </c:pt>
                <c:pt idx="50">
                  <c:v>0.80000000000000027</c:v>
                </c:pt>
                <c:pt idx="51">
                  <c:v>5.8</c:v>
                </c:pt>
                <c:pt idx="52">
                  <c:v>0.80000000000000027</c:v>
                </c:pt>
                <c:pt idx="53">
                  <c:v>0.80000000000000027</c:v>
                </c:pt>
                <c:pt idx="54">
                  <c:v>19</c:v>
                </c:pt>
                <c:pt idx="55">
                  <c:v>10.5</c:v>
                </c:pt>
                <c:pt idx="56">
                  <c:v>11.6</c:v>
                </c:pt>
                <c:pt idx="57">
                  <c:v>33.6</c:v>
                </c:pt>
                <c:pt idx="58">
                  <c:v>17.5</c:v>
                </c:pt>
                <c:pt idx="59">
                  <c:v>5.4</c:v>
                </c:pt>
                <c:pt idx="60">
                  <c:v>2.8</c:v>
                </c:pt>
                <c:pt idx="61">
                  <c:v>3.5</c:v>
                </c:pt>
                <c:pt idx="62">
                  <c:v>1412</c:v>
                </c:pt>
                <c:pt idx="63">
                  <c:v>5.2</c:v>
                </c:pt>
                <c:pt idx="64">
                  <c:v>6.5</c:v>
                </c:pt>
                <c:pt idx="65">
                  <c:v>2.1</c:v>
                </c:pt>
                <c:pt idx="66">
                  <c:v>51.5</c:v>
                </c:pt>
                <c:pt idx="67">
                  <c:v>0.80000000000000027</c:v>
                </c:pt>
                <c:pt idx="68">
                  <c:v>3</c:v>
                </c:pt>
                <c:pt idx="69">
                  <c:v>1.4</c:v>
                </c:pt>
                <c:pt idx="70">
                  <c:v>9.4</c:v>
                </c:pt>
                <c:pt idx="71">
                  <c:v>6.2</c:v>
                </c:pt>
                <c:pt idx="72">
                  <c:v>125.7</c:v>
                </c:pt>
                <c:pt idx="73">
                  <c:v>0.80000000000000027</c:v>
                </c:pt>
                <c:pt idx="74">
                  <c:v>35</c:v>
                </c:pt>
                <c:pt idx="75">
                  <c:v>1.3</c:v>
                </c:pt>
                <c:pt idx="76">
                  <c:v>33</c:v>
                </c:pt>
                <c:pt idx="77">
                  <c:v>11</c:v>
                </c:pt>
                <c:pt idx="78">
                  <c:v>98.2</c:v>
                </c:pt>
                <c:pt idx="79">
                  <c:v>0.80000000000000027</c:v>
                </c:pt>
                <c:pt idx="80">
                  <c:v>2.8</c:v>
                </c:pt>
                <c:pt idx="81">
                  <c:v>2.6</c:v>
                </c:pt>
                <c:pt idx="82">
                  <c:v>18</c:v>
                </c:pt>
                <c:pt idx="83">
                  <c:v>7</c:v>
                </c:pt>
                <c:pt idx="84">
                  <c:v>39</c:v>
                </c:pt>
                <c:pt idx="85">
                  <c:v>4.5</c:v>
                </c:pt>
                <c:pt idx="86">
                  <c:v>17</c:v>
                </c:pt>
                <c:pt idx="87">
                  <c:v>3.3</c:v>
                </c:pt>
                <c:pt idx="88">
                  <c:v>5.8</c:v>
                </c:pt>
                <c:pt idx="89">
                  <c:v>0.9</c:v>
                </c:pt>
                <c:pt idx="90">
                  <c:v>0.80000000000000027</c:v>
                </c:pt>
                <c:pt idx="91">
                  <c:v>85</c:v>
                </c:pt>
                <c:pt idx="92">
                  <c:v>35</c:v>
                </c:pt>
                <c:pt idx="93">
                  <c:v>19</c:v>
                </c:pt>
                <c:pt idx="94">
                  <c:v>2.1</c:v>
                </c:pt>
                <c:pt idx="95">
                  <c:v>10</c:v>
                </c:pt>
                <c:pt idx="96">
                  <c:v>0.80000000000000027</c:v>
                </c:pt>
                <c:pt idx="97">
                  <c:v>3.7</c:v>
                </c:pt>
                <c:pt idx="98">
                  <c:v>10.3</c:v>
                </c:pt>
                <c:pt idx="99">
                  <c:v>7.4</c:v>
                </c:pt>
                <c:pt idx="100">
                  <c:v>5.5</c:v>
                </c:pt>
                <c:pt idx="101">
                  <c:v>11</c:v>
                </c:pt>
                <c:pt idx="102">
                  <c:v>0.9</c:v>
                </c:pt>
                <c:pt idx="103">
                  <c:v>5.5</c:v>
                </c:pt>
                <c:pt idx="104">
                  <c:v>24</c:v>
                </c:pt>
                <c:pt idx="105">
                  <c:v>113</c:v>
                </c:pt>
                <c:pt idx="106">
                  <c:v>5</c:v>
                </c:pt>
                <c:pt idx="107">
                  <c:v>10</c:v>
                </c:pt>
                <c:pt idx="108">
                  <c:v>37</c:v>
                </c:pt>
                <c:pt idx="109">
                  <c:v>88</c:v>
                </c:pt>
                <c:pt idx="110">
                  <c:v>7</c:v>
                </c:pt>
                <c:pt idx="111">
                  <c:v>2.4</c:v>
                </c:pt>
                <c:pt idx="112">
                  <c:v>7.5</c:v>
                </c:pt>
                <c:pt idx="113">
                  <c:v>111</c:v>
                </c:pt>
                <c:pt idx="114">
                  <c:v>0.80000000000000027</c:v>
                </c:pt>
                <c:pt idx="115">
                  <c:v>0.80000000000000027</c:v>
                </c:pt>
                <c:pt idx="116">
                  <c:v>12</c:v>
                </c:pt>
                <c:pt idx="117">
                  <c:v>21</c:v>
                </c:pt>
                <c:pt idx="118">
                  <c:v>1.2</c:v>
                </c:pt>
                <c:pt idx="119">
                  <c:v>70</c:v>
                </c:pt>
                <c:pt idx="120">
                  <c:v>2.1</c:v>
                </c:pt>
                <c:pt idx="121">
                  <c:v>12</c:v>
                </c:pt>
                <c:pt idx="122">
                  <c:v>34</c:v>
                </c:pt>
                <c:pt idx="123">
                  <c:v>6</c:v>
                </c:pt>
              </c:numCache>
            </c:numRef>
          </c:bubbleSize>
          <c:bubble3D val="0"/>
          <c:extLst>
            <c:ext xmlns:c16="http://schemas.microsoft.com/office/drawing/2014/chart" uri="{C3380CC4-5D6E-409C-BE32-E72D297353CC}">
              <c16:uniqueId val="{00000000-726C-4DDC-94F2-16CC884D69AF}"/>
            </c:ext>
          </c:extLst>
        </c:ser>
        <c:ser>
          <c:idx val="1"/>
          <c:order val="1"/>
          <c:spPr>
            <a:solidFill>
              <a:schemeClr val="accent1"/>
            </a:solidFill>
            <a:ln>
              <a:noFill/>
            </a:ln>
          </c:spPr>
          <c:invertIfNegative val="0"/>
          <c:xVal>
            <c:numRef>
              <c:f>Sheet1!$A$1:$A$131</c:f>
              <c:numCache>
                <c:formatCode>General</c:formatCode>
                <c:ptCount val="131"/>
                <c:pt idx="124">
                  <c:v>44941</c:v>
                </c:pt>
                <c:pt idx="125">
                  <c:v>19618</c:v>
                </c:pt>
                <c:pt idx="126">
                  <c:v>13823</c:v>
                </c:pt>
                <c:pt idx="127">
                  <c:v>9190</c:v>
                </c:pt>
                <c:pt idx="128">
                  <c:v>4910</c:v>
                </c:pt>
                <c:pt idx="129">
                  <c:v>9209</c:v>
                </c:pt>
              </c:numCache>
            </c:numRef>
          </c:xVal>
          <c:yVal>
            <c:numRef>
              <c:f>Sheet1!$D$1:$D$131</c:f>
              <c:numCache>
                <c:formatCode>General</c:formatCode>
                <c:ptCount val="131"/>
                <c:pt idx="124">
                  <c:v>235.78082191780823</c:v>
                </c:pt>
                <c:pt idx="125">
                  <c:v>206.63013698630138</c:v>
                </c:pt>
                <c:pt idx="126">
                  <c:v>181.75342465753425</c:v>
                </c:pt>
                <c:pt idx="127">
                  <c:v>120.13698630136986</c:v>
                </c:pt>
                <c:pt idx="128">
                  <c:v>106.9041095890411</c:v>
                </c:pt>
                <c:pt idx="129">
                  <c:v>101.94520547945206</c:v>
                </c:pt>
              </c:numCache>
            </c:numRef>
          </c:yVal>
          <c:bubbleSize>
            <c:numRef>
              <c:f>Sheet1!$E$1:$E$131</c:f>
              <c:numCache>
                <c:formatCode>General</c:formatCode>
                <c:ptCount val="131"/>
                <c:pt idx="124">
                  <c:v>67.099999999999994</c:v>
                </c:pt>
                <c:pt idx="125">
                  <c:v>126</c:v>
                </c:pt>
                <c:pt idx="126">
                  <c:v>2.2999999999999998</c:v>
                </c:pt>
                <c:pt idx="127">
                  <c:v>6.5</c:v>
                </c:pt>
                <c:pt idx="128">
                  <c:v>7</c:v>
                </c:pt>
                <c:pt idx="129">
                  <c:v>2.6</c:v>
                </c:pt>
              </c:numCache>
            </c:numRef>
          </c:bubbleSize>
          <c:bubble3D val="0"/>
          <c:extLst>
            <c:ext xmlns:c16="http://schemas.microsoft.com/office/drawing/2014/chart" uri="{C3380CC4-5D6E-409C-BE32-E72D297353CC}">
              <c16:uniqueId val="{00000001-726C-4DDC-94F2-16CC884D69AF}"/>
            </c:ext>
          </c:extLst>
        </c:ser>
        <c:ser>
          <c:idx val="2"/>
          <c:order val="2"/>
          <c:spPr>
            <a:solidFill>
              <a:schemeClr val="accent1"/>
            </a:solidFill>
            <a:ln>
              <a:noFill/>
            </a:ln>
          </c:spPr>
          <c:invertIfNegative val="0"/>
          <c:xVal>
            <c:numRef>
              <c:f>Sheet1!$A$1:$A$131</c:f>
              <c:numCache>
                <c:formatCode>General</c:formatCode>
                <c:ptCount val="131"/>
                <c:pt idx="130">
                  <c:v>19860</c:v>
                </c:pt>
              </c:numCache>
            </c:numRef>
          </c:xVal>
          <c:yVal>
            <c:numRef>
              <c:f>Sheet1!$F$1:$F$131</c:f>
              <c:numCache>
                <c:formatCode>General</c:formatCode>
                <c:ptCount val="131"/>
                <c:pt idx="130">
                  <c:v>212.65753424657535</c:v>
                </c:pt>
              </c:numCache>
            </c:numRef>
          </c:yVal>
          <c:bubbleSize>
            <c:numRef>
              <c:f>Sheet1!$G$1:$G$131</c:f>
              <c:numCache>
                <c:formatCode>General</c:formatCode>
                <c:ptCount val="131"/>
                <c:pt idx="130">
                  <c:v>6.7</c:v>
                </c:pt>
              </c:numCache>
            </c:numRef>
          </c:bubbleSize>
          <c:bubble3D val="0"/>
          <c:extLst>
            <c:ext xmlns:c16="http://schemas.microsoft.com/office/drawing/2014/chart" uri="{C3380CC4-5D6E-409C-BE32-E72D297353CC}">
              <c16:uniqueId val="{00000002-726C-4DDC-94F2-16CC884D69AF}"/>
            </c:ext>
          </c:extLst>
        </c:ser>
        <c:dLbls>
          <c:showLegendKey val="0"/>
          <c:showVal val="0"/>
          <c:showCatName val="0"/>
          <c:showSerName val="0"/>
          <c:showPercent val="0"/>
          <c:showBubbleSize val="0"/>
        </c:dLbls>
        <c:bubbleScale val="51"/>
        <c:showNegBubbles val="0"/>
        <c:axId val="1749438848"/>
        <c:axId val="1"/>
      </c:bubbleChart>
      <c:valAx>
        <c:axId val="1749438848"/>
        <c:scaling>
          <c:orientation val="minMax"/>
          <c:max val="80000"/>
          <c:min val="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
        <c:crosses val="min"/>
        <c:crossBetween val="midCat"/>
        <c:majorUnit val="10000"/>
      </c:valAx>
      <c:valAx>
        <c:axId val="1"/>
        <c:scaling>
          <c:orientation val="minMax"/>
          <c:max val="4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749438848"/>
        <c:crosses val="min"/>
        <c:crossBetween val="midCat"/>
        <c:majorUnit val="50"/>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601124552734715E-3"/>
          <c:y val="6.8999028182701649E-2"/>
          <c:w val="0.98227977508945308"/>
          <c:h val="0.8620019436345967"/>
        </c:manualLayout>
      </c:layout>
      <c:barChart>
        <c:barDir val="col"/>
        <c:grouping val="stacked"/>
        <c:varyColors val="0"/>
        <c:ser>
          <c:idx val="0"/>
          <c:order val="0"/>
          <c:spPr>
            <a:solidFill>
              <a:schemeClr val="accent3"/>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FB-4091-A395-0DA0E6CEBAF8}"/>
                </c:ext>
              </c:extLst>
            </c:dLbl>
            <c:dLbl>
              <c:idx val="1"/>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BFB-4091-A395-0DA0E6CEBAF8}"/>
                </c:ext>
              </c:extLst>
            </c:dLbl>
            <c:dLbl>
              <c:idx val="2"/>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BFB-4091-A395-0DA0E6CEBAF8}"/>
                </c:ext>
              </c:extLst>
            </c:dLbl>
            <c:dLbl>
              <c:idx val="4"/>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BFB-4091-A395-0DA0E6CEBAF8}"/>
                </c:ext>
              </c:extLst>
            </c:dLbl>
            <c:dLbl>
              <c:idx val="5"/>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BFB-4091-A395-0DA0E6CEBAF8}"/>
                </c:ext>
              </c:extLst>
            </c:dLbl>
            <c:dLbl>
              <c:idx val="6"/>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BFB-4091-A395-0DA0E6CEBAF8}"/>
                </c:ext>
              </c:extLst>
            </c:dLbl>
            <c:dLbl>
              <c:idx val="8"/>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BFB-4091-A395-0DA0E6CEBAF8}"/>
                </c:ext>
              </c:extLst>
            </c:dLbl>
            <c:dLbl>
              <c:idx val="9"/>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BFB-4091-A395-0DA0E6CEBAF8}"/>
                </c:ext>
              </c:extLst>
            </c:dLbl>
            <c:dLbl>
              <c:idx val="10"/>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BFB-4091-A395-0DA0E6CEBAF8}"/>
                </c:ext>
              </c:extLst>
            </c:dLbl>
            <c:dLbl>
              <c:idx val="13"/>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BFB-4091-A395-0DA0E6CEBAF8}"/>
                </c:ext>
              </c:extLst>
            </c:dLbl>
            <c:dLbl>
              <c:idx val="14"/>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BFB-4091-A395-0DA0E6CEBAF8}"/>
                </c:ext>
              </c:extLst>
            </c:dLbl>
            <c:dLbl>
              <c:idx val="16"/>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7BFB-4091-A395-0DA0E6CEBAF8}"/>
                </c:ext>
              </c:extLst>
            </c:dLbl>
            <c:dLbl>
              <c:idx val="17"/>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7BFB-4091-A395-0DA0E6CEBAF8}"/>
                </c:ext>
              </c:extLst>
            </c:dLbl>
            <c:dLbl>
              <c:idx val="18"/>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7BFB-4091-A395-0DA0E6CEBA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Sheet1!$A$1:$S$1</c:f>
              <c:numCache>
                <c:formatCode>General</c:formatCode>
                <c:ptCount val="19"/>
                <c:pt idx="0">
                  <c:v>26.16</c:v>
                </c:pt>
                <c:pt idx="1">
                  <c:v>29.65</c:v>
                </c:pt>
                <c:pt idx="2">
                  <c:v>31.15</c:v>
                </c:pt>
                <c:pt idx="4">
                  <c:v>34.64</c:v>
                </c:pt>
                <c:pt idx="5">
                  <c:v>40.35</c:v>
                </c:pt>
                <c:pt idx="6">
                  <c:v>50.54</c:v>
                </c:pt>
                <c:pt idx="8">
                  <c:v>15.35</c:v>
                </c:pt>
                <c:pt idx="9">
                  <c:v>23.36</c:v>
                </c:pt>
                <c:pt idx="10">
                  <c:v>36.21</c:v>
                </c:pt>
                <c:pt idx="12">
                  <c:v>2.74</c:v>
                </c:pt>
                <c:pt idx="13">
                  <c:v>8.1300000000000008</c:v>
                </c:pt>
                <c:pt idx="14">
                  <c:v>15.3</c:v>
                </c:pt>
                <c:pt idx="16">
                  <c:v>5.36</c:v>
                </c:pt>
                <c:pt idx="17">
                  <c:v>6</c:v>
                </c:pt>
                <c:pt idx="18">
                  <c:v>7.83</c:v>
                </c:pt>
              </c:numCache>
            </c:numRef>
          </c:val>
          <c:extLst>
            <c:ext xmlns:c16="http://schemas.microsoft.com/office/drawing/2014/chart" uri="{C3380CC4-5D6E-409C-BE32-E72D297353CC}">
              <c16:uniqueId val="{0000000E-7BFB-4091-A395-0DA0E6CEBAF8}"/>
            </c:ext>
          </c:extLst>
        </c:ser>
        <c:ser>
          <c:idx val="1"/>
          <c:order val="1"/>
          <c:spPr>
            <a:solidFill>
              <a:schemeClr val="accent2"/>
            </a:solidFill>
            <a:ln>
              <a:noFill/>
            </a:ln>
          </c:spPr>
          <c:invertIfNegative val="0"/>
          <c:dLbls>
            <c:dLbl>
              <c:idx val="0"/>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7BFB-4091-A395-0DA0E6CEBAF8}"/>
                </c:ext>
              </c:extLst>
            </c:dLbl>
            <c:dLbl>
              <c:idx val="1"/>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7BFB-4091-A395-0DA0E6CEBAF8}"/>
                </c:ext>
              </c:extLst>
            </c:dLbl>
            <c:dLbl>
              <c:idx val="2"/>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7BFB-4091-A395-0DA0E6CEBAF8}"/>
                </c:ext>
              </c:extLst>
            </c:dLbl>
            <c:dLbl>
              <c:idx val="4"/>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7BFB-4091-A395-0DA0E6CEBAF8}"/>
                </c:ext>
              </c:extLst>
            </c:dLbl>
            <c:dLbl>
              <c:idx val="5"/>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7BFB-4091-A395-0DA0E6CEBAF8}"/>
                </c:ext>
              </c:extLst>
            </c:dLbl>
            <c:dLbl>
              <c:idx val="6"/>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7BFB-4091-A395-0DA0E6CEBAF8}"/>
                </c:ext>
              </c:extLst>
            </c:dLbl>
            <c:dLbl>
              <c:idx val="8"/>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7BFB-4091-A395-0DA0E6CEBAF8}"/>
                </c:ext>
              </c:extLst>
            </c:dLbl>
            <c:dLbl>
              <c:idx val="9"/>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7BFB-4091-A395-0DA0E6CEBAF8}"/>
                </c:ext>
              </c:extLst>
            </c:dLbl>
            <c:dLbl>
              <c:idx val="10"/>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7BFB-4091-A395-0DA0E6CEBAF8}"/>
                </c:ext>
              </c:extLst>
            </c:dLbl>
            <c:dLbl>
              <c:idx val="13"/>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7BFB-4091-A395-0DA0E6CEBAF8}"/>
                </c:ext>
              </c:extLst>
            </c:dLbl>
            <c:dLbl>
              <c:idx val="14"/>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7BFB-4091-A395-0DA0E6CEBA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Sheet1!$A$2:$S$2</c:f>
              <c:numCache>
                <c:formatCode>General</c:formatCode>
                <c:ptCount val="19"/>
                <c:pt idx="0">
                  <c:v>23.41</c:v>
                </c:pt>
                <c:pt idx="1">
                  <c:v>27.190000000000005</c:v>
                </c:pt>
                <c:pt idx="2">
                  <c:v>35.470000000000006</c:v>
                </c:pt>
                <c:pt idx="4">
                  <c:v>27.67</c:v>
                </c:pt>
                <c:pt idx="5">
                  <c:v>27.059999999999995</c:v>
                </c:pt>
                <c:pt idx="6">
                  <c:v>27.919999999999995</c:v>
                </c:pt>
                <c:pt idx="8">
                  <c:v>8.51</c:v>
                </c:pt>
                <c:pt idx="9">
                  <c:v>12.280000000000001</c:v>
                </c:pt>
                <c:pt idx="10">
                  <c:v>15.39</c:v>
                </c:pt>
                <c:pt idx="12">
                  <c:v>2.96</c:v>
                </c:pt>
                <c:pt idx="13">
                  <c:v>6.57</c:v>
                </c:pt>
                <c:pt idx="14">
                  <c:v>10.82</c:v>
                </c:pt>
                <c:pt idx="16">
                  <c:v>3.3199999999999994</c:v>
                </c:pt>
                <c:pt idx="17">
                  <c:v>4.0199999999999996</c:v>
                </c:pt>
                <c:pt idx="18">
                  <c:v>4.24</c:v>
                </c:pt>
              </c:numCache>
            </c:numRef>
          </c:val>
          <c:extLst>
            <c:ext xmlns:c16="http://schemas.microsoft.com/office/drawing/2014/chart" uri="{C3380CC4-5D6E-409C-BE32-E72D297353CC}">
              <c16:uniqueId val="{0000001A-7BFB-4091-A395-0DA0E6CEBAF8}"/>
            </c:ext>
          </c:extLst>
        </c:ser>
        <c:ser>
          <c:idx val="2"/>
          <c:order val="2"/>
          <c:spPr>
            <a:solidFill>
              <a:schemeClr val="accent1"/>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7BFB-4091-A395-0DA0E6CEBAF8}"/>
                </c:ext>
              </c:extLst>
            </c:dLbl>
            <c:dLbl>
              <c:idx val="1"/>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7BFB-4091-A395-0DA0E6CEBAF8}"/>
                </c:ext>
              </c:extLst>
            </c:dLbl>
            <c:dLbl>
              <c:idx val="2"/>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7BFB-4091-A395-0DA0E6CEBAF8}"/>
                </c:ext>
              </c:extLst>
            </c:dLbl>
            <c:dLbl>
              <c:idx val="5"/>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E-7BFB-4091-A395-0DA0E6CEBAF8}"/>
                </c:ext>
              </c:extLst>
            </c:dLbl>
            <c:dLbl>
              <c:idx val="6"/>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F-7BFB-4091-A395-0DA0E6CEBAF8}"/>
                </c:ext>
              </c:extLst>
            </c:dLbl>
            <c:dLbl>
              <c:idx val="13"/>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0-7BFB-4091-A395-0DA0E6CEBAF8}"/>
                </c:ext>
              </c:extLst>
            </c:dLbl>
            <c:dLbl>
              <c:idx val="14"/>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1-7BFB-4091-A395-0DA0E6CEBA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Sheet1!$A$3:$S$3</c:f>
              <c:numCache>
                <c:formatCode>General</c:formatCode>
                <c:ptCount val="19"/>
                <c:pt idx="0">
                  <c:v>4.0499999999999972</c:v>
                </c:pt>
                <c:pt idx="1">
                  <c:v>5.6499999999999986</c:v>
                </c:pt>
                <c:pt idx="2">
                  <c:v>5.5100000000000051</c:v>
                </c:pt>
                <c:pt idx="4">
                  <c:v>3.3700000000000045</c:v>
                </c:pt>
                <c:pt idx="5">
                  <c:v>5.0100000000000051</c:v>
                </c:pt>
                <c:pt idx="6">
                  <c:v>4.7600000000000051</c:v>
                </c:pt>
                <c:pt idx="8">
                  <c:v>1.9899999999999984</c:v>
                </c:pt>
                <c:pt idx="9">
                  <c:v>2.240000000000002</c:v>
                </c:pt>
                <c:pt idx="10">
                  <c:v>2.6899999999999977</c:v>
                </c:pt>
                <c:pt idx="12">
                  <c:v>2.7800000000000002</c:v>
                </c:pt>
                <c:pt idx="13">
                  <c:v>4.83</c:v>
                </c:pt>
                <c:pt idx="14">
                  <c:v>6.7799999999999976</c:v>
                </c:pt>
                <c:pt idx="16">
                  <c:v>1.8900000000000006</c:v>
                </c:pt>
                <c:pt idx="17">
                  <c:v>2.4000000000000004</c:v>
                </c:pt>
                <c:pt idx="18">
                  <c:v>2.5700000000000003</c:v>
                </c:pt>
              </c:numCache>
            </c:numRef>
          </c:val>
          <c:extLst>
            <c:ext xmlns:c16="http://schemas.microsoft.com/office/drawing/2014/chart" uri="{C3380CC4-5D6E-409C-BE32-E72D297353CC}">
              <c16:uniqueId val="{00000022-7BFB-4091-A395-0DA0E6CEBAF8}"/>
            </c:ext>
          </c:extLst>
        </c:ser>
        <c:dLbls>
          <c:showLegendKey val="0"/>
          <c:showVal val="0"/>
          <c:showCatName val="0"/>
          <c:showSerName val="0"/>
          <c:showPercent val="0"/>
          <c:showBubbleSize val="0"/>
        </c:dLbls>
        <c:gapWidth val="10"/>
        <c:overlap val="100"/>
        <c:axId val="1839184671"/>
        <c:axId val="1"/>
      </c:barChart>
      <c:catAx>
        <c:axId val="183918467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a:noFill/>
          </a:ln>
        </c:spPr>
        <c:crossAx val="1839184671"/>
        <c:crosses val="min"/>
        <c:crossBetween val="between"/>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696356275303644"/>
          <c:y val="0.30589849108367628"/>
          <c:w val="0.53117408906882591"/>
          <c:h val="0.4993141289437586"/>
        </c:manualLayout>
      </c:layout>
      <c:lineChart>
        <c:grouping val="standard"/>
        <c:varyColors val="0"/>
        <c:ser>
          <c:idx val="0"/>
          <c:order val="0"/>
          <c:spPr>
            <a:ln w="19050" cmpd="sng" algn="ctr">
              <a:solidFill>
                <a:schemeClr val="accent1"/>
              </a:solidFill>
              <a:prstDash val="solid"/>
            </a:ln>
          </c:spPr>
          <c:marker>
            <c:symbol val="none"/>
          </c:marker>
          <c:dLbls>
            <c:dLbl>
              <c:idx val="0"/>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BF0-4BE1-8175-BC30DB821202}"/>
                </c:ext>
              </c:extLst>
            </c:dLbl>
            <c:dLbl>
              <c:idx val="1"/>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BF0-4BE1-8175-BC30DB821202}"/>
                </c:ext>
              </c:extLst>
            </c:dLbl>
            <c:dLbl>
              <c:idx val="2"/>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BF0-4BE1-8175-BC30DB82120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5.67</c:v>
                </c:pt>
                <c:pt idx="1">
                  <c:v>12.72</c:v>
                </c:pt>
                <c:pt idx="2">
                  <c:v>17.73</c:v>
                </c:pt>
              </c:numCache>
            </c:numRef>
          </c:val>
          <c:smooth val="0"/>
          <c:extLst>
            <c:ext xmlns:c16="http://schemas.microsoft.com/office/drawing/2014/chart" uri="{C3380CC4-5D6E-409C-BE32-E72D297353CC}">
              <c16:uniqueId val="{00000003-5BF0-4BE1-8175-BC30DB821202}"/>
            </c:ext>
          </c:extLst>
        </c:ser>
        <c:dLbls>
          <c:showLegendKey val="0"/>
          <c:showVal val="0"/>
          <c:showCatName val="0"/>
          <c:showSerName val="0"/>
          <c:showPercent val="0"/>
          <c:showBubbleSize val="0"/>
        </c:dLbls>
        <c:smooth val="0"/>
        <c:axId val="1753749679"/>
        <c:axId val="1"/>
      </c:lineChart>
      <c:catAx>
        <c:axId val="1753749679"/>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7.73"/>
          <c:min val="0"/>
        </c:scaling>
        <c:delete val="1"/>
        <c:axPos val="l"/>
        <c:numFmt formatCode="General" sourceLinked="1"/>
        <c:majorTickMark val="out"/>
        <c:minorTickMark val="none"/>
        <c:tickLblPos val="nextTo"/>
        <c:crossAx val="1753749679"/>
        <c:crosses val="min"/>
        <c:crossBetween val="midCat"/>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696356275303644"/>
          <c:y val="0.30589849108367628"/>
          <c:w val="0.53117408906882591"/>
          <c:h val="0.4993141289437586"/>
        </c:manualLayout>
      </c:layout>
      <c:lineChart>
        <c:grouping val="standard"/>
        <c:varyColors val="0"/>
        <c:ser>
          <c:idx val="0"/>
          <c:order val="0"/>
          <c:spPr>
            <a:ln w="19050" cmpd="sng" algn="ctr">
              <a:solidFill>
                <a:schemeClr val="accent1"/>
              </a:solidFill>
              <a:prstDash val="solid"/>
            </a:ln>
          </c:spPr>
          <c:marker>
            <c:symbol val="none"/>
          </c:marker>
          <c:dLbls>
            <c:dLbl>
              <c:idx val="0"/>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64B-4BF0-8A0C-4DBCDE2116EB}"/>
                </c:ext>
              </c:extLst>
            </c:dLbl>
            <c:dLbl>
              <c:idx val="2"/>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64B-4BF0-8A0C-4DBCDE2116E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1.07</c:v>
                </c:pt>
                <c:pt idx="1">
                  <c:v>10.25</c:v>
                </c:pt>
                <c:pt idx="2">
                  <c:v>25.74</c:v>
                </c:pt>
              </c:numCache>
            </c:numRef>
          </c:val>
          <c:smooth val="0"/>
          <c:extLst>
            <c:ext xmlns:c16="http://schemas.microsoft.com/office/drawing/2014/chart" uri="{C3380CC4-5D6E-409C-BE32-E72D297353CC}">
              <c16:uniqueId val="{00000002-864B-4BF0-8A0C-4DBCDE2116EB}"/>
            </c:ext>
          </c:extLst>
        </c:ser>
        <c:dLbls>
          <c:showLegendKey val="0"/>
          <c:showVal val="0"/>
          <c:showCatName val="0"/>
          <c:showSerName val="0"/>
          <c:showPercent val="0"/>
          <c:showBubbleSize val="0"/>
        </c:dLbls>
        <c:smooth val="0"/>
        <c:axId val="1839075711"/>
        <c:axId val="1"/>
      </c:lineChart>
      <c:catAx>
        <c:axId val="1839075711"/>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25.74"/>
          <c:min val="0"/>
        </c:scaling>
        <c:delete val="1"/>
        <c:axPos val="l"/>
        <c:numFmt formatCode="General" sourceLinked="1"/>
        <c:majorTickMark val="out"/>
        <c:minorTickMark val="none"/>
        <c:tickLblPos val="nextTo"/>
        <c:crossAx val="1839075711"/>
        <c:crosses val="min"/>
        <c:crossBetween val="midCat"/>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11822660098521"/>
          <c:y val="0.30589849108367628"/>
          <c:w val="0.64630541871921188"/>
          <c:h val="0.4993141289437586"/>
        </c:manualLayout>
      </c:layout>
      <c:lineChart>
        <c:grouping val="standard"/>
        <c:varyColors val="0"/>
        <c:ser>
          <c:idx val="0"/>
          <c:order val="0"/>
          <c:spPr>
            <a:ln w="19050" cmpd="sng" algn="ctr">
              <a:solidFill>
                <a:schemeClr val="accent1"/>
              </a:solidFill>
              <a:prstDash val="solid"/>
            </a:ln>
          </c:spPr>
          <c:marker>
            <c:symbol val="none"/>
          </c:marker>
          <c:dLbls>
            <c:dLbl>
              <c:idx val="0"/>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65E-45F1-A221-11FF6066016E}"/>
                </c:ext>
              </c:extLst>
            </c:dLbl>
            <c:dLbl>
              <c:idx val="1"/>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65E-45F1-A221-11FF6066016E}"/>
                </c:ext>
              </c:extLst>
            </c:dLbl>
            <c:dLbl>
              <c:idx val="2"/>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65E-45F1-A221-11FF6066016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1.75</c:v>
                </c:pt>
                <c:pt idx="1">
                  <c:v>5.19</c:v>
                </c:pt>
                <c:pt idx="2">
                  <c:v>9.08</c:v>
                </c:pt>
              </c:numCache>
            </c:numRef>
          </c:val>
          <c:smooth val="0"/>
          <c:extLst>
            <c:ext xmlns:c16="http://schemas.microsoft.com/office/drawing/2014/chart" uri="{C3380CC4-5D6E-409C-BE32-E72D297353CC}">
              <c16:uniqueId val="{00000003-F65E-45F1-A221-11FF6066016E}"/>
            </c:ext>
          </c:extLst>
        </c:ser>
        <c:dLbls>
          <c:showLegendKey val="0"/>
          <c:showVal val="0"/>
          <c:showCatName val="0"/>
          <c:showSerName val="0"/>
          <c:showPercent val="0"/>
          <c:showBubbleSize val="0"/>
        </c:dLbls>
        <c:smooth val="0"/>
        <c:axId val="1753703599"/>
        <c:axId val="1"/>
      </c:lineChart>
      <c:catAx>
        <c:axId val="1753703599"/>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9.08"/>
          <c:min val="0"/>
        </c:scaling>
        <c:delete val="1"/>
        <c:axPos val="l"/>
        <c:numFmt formatCode="General" sourceLinked="1"/>
        <c:majorTickMark val="out"/>
        <c:minorTickMark val="none"/>
        <c:tickLblPos val="nextTo"/>
        <c:crossAx val="1753703599"/>
        <c:crosses val="min"/>
        <c:crossBetween val="midCat"/>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696356275303644"/>
          <c:y val="0.30589849108367628"/>
          <c:w val="0.53117408906882591"/>
          <c:h val="0.4993141289437586"/>
        </c:manualLayout>
      </c:layout>
      <c:lineChart>
        <c:grouping val="standard"/>
        <c:varyColors val="0"/>
        <c:ser>
          <c:idx val="0"/>
          <c:order val="0"/>
          <c:spPr>
            <a:ln w="19050" cmpd="sng" algn="ctr">
              <a:solidFill>
                <a:schemeClr val="accent1"/>
              </a:solidFill>
              <a:prstDash val="solid"/>
            </a:ln>
          </c:spPr>
          <c:marker>
            <c:symbol val="none"/>
          </c:marker>
          <c:dLbls>
            <c:dLbl>
              <c:idx val="0"/>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316-40ED-8492-699DD4AD3F8F}"/>
                </c:ext>
              </c:extLst>
            </c:dLbl>
            <c:dLbl>
              <c:idx val="2"/>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316-40ED-8492-699DD4AD3F8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4.53</c:v>
                </c:pt>
                <c:pt idx="1">
                  <c:v>18.579999999999998</c:v>
                </c:pt>
                <c:pt idx="2">
                  <c:v>56.85</c:v>
                </c:pt>
              </c:numCache>
            </c:numRef>
          </c:val>
          <c:smooth val="0"/>
          <c:extLst>
            <c:ext xmlns:c16="http://schemas.microsoft.com/office/drawing/2014/chart" uri="{C3380CC4-5D6E-409C-BE32-E72D297353CC}">
              <c16:uniqueId val="{00000002-C316-40ED-8492-699DD4AD3F8F}"/>
            </c:ext>
          </c:extLst>
        </c:ser>
        <c:dLbls>
          <c:showLegendKey val="0"/>
          <c:showVal val="0"/>
          <c:showCatName val="0"/>
          <c:showSerName val="0"/>
          <c:showPercent val="0"/>
          <c:showBubbleSize val="0"/>
        </c:dLbls>
        <c:smooth val="0"/>
        <c:axId val="1821616623"/>
        <c:axId val="1"/>
      </c:lineChart>
      <c:catAx>
        <c:axId val="1821616623"/>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56.85"/>
          <c:min val="0"/>
        </c:scaling>
        <c:delete val="1"/>
        <c:axPos val="l"/>
        <c:numFmt formatCode="General" sourceLinked="1"/>
        <c:majorTickMark val="out"/>
        <c:minorTickMark val="none"/>
        <c:tickLblPos val="nextTo"/>
        <c:crossAx val="1821616623"/>
        <c:crosses val="min"/>
        <c:crossBetween val="midCat"/>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696356275303644"/>
          <c:y val="0.30589849108367628"/>
          <c:w val="0.53117408906882591"/>
          <c:h val="0.4993141289437586"/>
        </c:manualLayout>
      </c:layout>
      <c:lineChart>
        <c:grouping val="standard"/>
        <c:varyColors val="0"/>
        <c:ser>
          <c:idx val="0"/>
          <c:order val="0"/>
          <c:spPr>
            <a:ln w="19050" cmpd="sng" algn="ctr">
              <a:solidFill>
                <a:schemeClr val="accent1"/>
              </a:solidFill>
              <a:prstDash val="solid"/>
            </a:ln>
          </c:spPr>
          <c:marker>
            <c:symbol val="none"/>
          </c:marker>
          <c:dLbls>
            <c:dLbl>
              <c:idx val="0"/>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7BD-4ABF-AE5A-A7EF75CF3F8C}"/>
                </c:ext>
              </c:extLst>
            </c:dLbl>
            <c:dLbl>
              <c:idx val="1"/>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7BD-4ABF-AE5A-A7EF75CF3F8C}"/>
                </c:ext>
              </c:extLst>
            </c:dLbl>
            <c:dLbl>
              <c:idx val="2"/>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7BD-4ABF-AE5A-A7EF75CF3F8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1.39</c:v>
                </c:pt>
                <c:pt idx="1">
                  <c:v>4.9400000000000004</c:v>
                </c:pt>
                <c:pt idx="2">
                  <c:v>15.18</c:v>
                </c:pt>
              </c:numCache>
            </c:numRef>
          </c:val>
          <c:smooth val="0"/>
          <c:extLst>
            <c:ext xmlns:c16="http://schemas.microsoft.com/office/drawing/2014/chart" uri="{C3380CC4-5D6E-409C-BE32-E72D297353CC}">
              <c16:uniqueId val="{00000003-C7BD-4ABF-AE5A-A7EF75CF3F8C}"/>
            </c:ext>
          </c:extLst>
        </c:ser>
        <c:dLbls>
          <c:showLegendKey val="0"/>
          <c:showVal val="0"/>
          <c:showCatName val="0"/>
          <c:showSerName val="0"/>
          <c:showPercent val="0"/>
          <c:showBubbleSize val="0"/>
        </c:dLbls>
        <c:smooth val="0"/>
        <c:axId val="1821631503"/>
        <c:axId val="1"/>
      </c:lineChart>
      <c:catAx>
        <c:axId val="1821631503"/>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5.18"/>
          <c:min val="0"/>
        </c:scaling>
        <c:delete val="1"/>
        <c:axPos val="l"/>
        <c:numFmt formatCode="General" sourceLinked="1"/>
        <c:majorTickMark val="out"/>
        <c:minorTickMark val="none"/>
        <c:tickLblPos val="nextTo"/>
        <c:crossAx val="1821631503"/>
        <c:crosses val="min"/>
        <c:crossBetween val="midCat"/>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59643916913946"/>
          <c:y val="4.0345821325648415E-2"/>
          <c:w val="0.85311572700296734"/>
          <c:h val="0.9193083573487032"/>
        </c:manualLayout>
      </c:layout>
      <c:barChart>
        <c:barDir val="col"/>
        <c:grouping val="stacked"/>
        <c:varyColors val="0"/>
        <c:ser>
          <c:idx val="0"/>
          <c:order val="0"/>
          <c:spPr>
            <a:solidFill>
              <a:schemeClr val="accent1"/>
            </a:solidFill>
            <a:ln>
              <a:noFill/>
            </a:ln>
          </c:spPr>
          <c:invertIfNegative val="0"/>
          <c:dPt>
            <c:idx val="30"/>
            <c:invertIfNegative val="0"/>
            <c:bubble3D val="0"/>
            <c:spPr>
              <a:solidFill>
                <a:schemeClr val="accent4"/>
              </a:solidFill>
              <a:ln>
                <a:noFill/>
              </a:ln>
            </c:spPr>
            <c:extLst>
              <c:ext xmlns:c16="http://schemas.microsoft.com/office/drawing/2014/chart" uri="{C3380CC4-5D6E-409C-BE32-E72D297353CC}">
                <c16:uniqueId val="{00000000-78DE-6C47-9700-6E3E2D692DA8}"/>
              </c:ext>
            </c:extLst>
          </c:dPt>
          <c:dPt>
            <c:idx val="31"/>
            <c:invertIfNegative val="0"/>
            <c:bubble3D val="0"/>
            <c:spPr>
              <a:solidFill>
                <a:schemeClr val="accent4"/>
              </a:solidFill>
              <a:ln>
                <a:noFill/>
              </a:ln>
            </c:spPr>
            <c:extLst>
              <c:ext xmlns:c16="http://schemas.microsoft.com/office/drawing/2014/chart" uri="{C3380CC4-5D6E-409C-BE32-E72D297353CC}">
                <c16:uniqueId val="{00000001-78DE-6C47-9700-6E3E2D692DA8}"/>
              </c:ext>
            </c:extLst>
          </c:dPt>
          <c:dPt>
            <c:idx val="32"/>
            <c:invertIfNegative val="0"/>
            <c:bubble3D val="0"/>
            <c:spPr>
              <a:solidFill>
                <a:schemeClr val="accent4"/>
              </a:solidFill>
              <a:ln>
                <a:noFill/>
              </a:ln>
            </c:spPr>
            <c:extLst>
              <c:ext xmlns:c16="http://schemas.microsoft.com/office/drawing/2014/chart" uri="{C3380CC4-5D6E-409C-BE32-E72D297353CC}">
                <c16:uniqueId val="{00000002-78DE-6C47-9700-6E3E2D692DA8}"/>
              </c:ext>
            </c:extLst>
          </c:dPt>
          <c:dPt>
            <c:idx val="33"/>
            <c:invertIfNegative val="0"/>
            <c:bubble3D val="0"/>
            <c:spPr>
              <a:solidFill>
                <a:schemeClr val="accent4"/>
              </a:solidFill>
              <a:ln>
                <a:noFill/>
              </a:ln>
            </c:spPr>
            <c:extLst>
              <c:ext xmlns:c16="http://schemas.microsoft.com/office/drawing/2014/chart" uri="{C3380CC4-5D6E-409C-BE32-E72D297353CC}">
                <c16:uniqueId val="{00000003-78DE-6C47-9700-6E3E2D692DA8}"/>
              </c:ext>
            </c:extLst>
          </c:dPt>
          <c:dPt>
            <c:idx val="34"/>
            <c:invertIfNegative val="0"/>
            <c:bubble3D val="0"/>
            <c:spPr>
              <a:solidFill>
                <a:schemeClr val="accent4"/>
              </a:solidFill>
              <a:ln>
                <a:noFill/>
              </a:ln>
            </c:spPr>
            <c:extLst>
              <c:ext xmlns:c16="http://schemas.microsoft.com/office/drawing/2014/chart" uri="{C3380CC4-5D6E-409C-BE32-E72D297353CC}">
                <c16:uniqueId val="{00000004-78DE-6C47-9700-6E3E2D692DA8}"/>
              </c:ext>
            </c:extLst>
          </c:dPt>
          <c:dPt>
            <c:idx val="36"/>
            <c:invertIfNegative val="0"/>
            <c:bubble3D val="0"/>
            <c:spPr>
              <a:solidFill>
                <a:schemeClr val="accent4"/>
              </a:solidFill>
              <a:ln>
                <a:noFill/>
              </a:ln>
            </c:spPr>
            <c:extLst>
              <c:ext xmlns:c16="http://schemas.microsoft.com/office/drawing/2014/chart" uri="{C3380CC4-5D6E-409C-BE32-E72D297353CC}">
                <c16:uniqueId val="{00000005-78DE-6C47-9700-6E3E2D692DA8}"/>
              </c:ext>
            </c:extLst>
          </c:dPt>
          <c:dPt>
            <c:idx val="37"/>
            <c:invertIfNegative val="0"/>
            <c:bubble3D val="0"/>
            <c:spPr>
              <a:solidFill>
                <a:schemeClr val="accent4"/>
              </a:solidFill>
              <a:ln>
                <a:noFill/>
              </a:ln>
            </c:spPr>
            <c:extLst>
              <c:ext xmlns:c16="http://schemas.microsoft.com/office/drawing/2014/chart" uri="{C3380CC4-5D6E-409C-BE32-E72D297353CC}">
                <c16:uniqueId val="{00000006-78DE-6C47-9700-6E3E2D692DA8}"/>
              </c:ext>
            </c:extLst>
          </c:dPt>
          <c:dPt>
            <c:idx val="38"/>
            <c:invertIfNegative val="0"/>
            <c:bubble3D val="0"/>
            <c:spPr>
              <a:solidFill>
                <a:schemeClr val="accent4"/>
              </a:solidFill>
              <a:ln>
                <a:noFill/>
              </a:ln>
            </c:spPr>
            <c:extLst>
              <c:ext xmlns:c16="http://schemas.microsoft.com/office/drawing/2014/chart" uri="{C3380CC4-5D6E-409C-BE32-E72D297353CC}">
                <c16:uniqueId val="{00000007-78DE-6C47-9700-6E3E2D692DA8}"/>
              </c:ext>
            </c:extLst>
          </c:dPt>
          <c:dPt>
            <c:idx val="39"/>
            <c:invertIfNegative val="0"/>
            <c:bubble3D val="0"/>
            <c:spPr>
              <a:solidFill>
                <a:schemeClr val="accent4"/>
              </a:solidFill>
              <a:ln>
                <a:noFill/>
              </a:ln>
            </c:spPr>
            <c:extLst>
              <c:ext xmlns:c16="http://schemas.microsoft.com/office/drawing/2014/chart" uri="{C3380CC4-5D6E-409C-BE32-E72D297353CC}">
                <c16:uniqueId val="{00000008-78DE-6C47-9700-6E3E2D692DA8}"/>
              </c:ext>
            </c:extLst>
          </c:dPt>
          <c:dPt>
            <c:idx val="40"/>
            <c:invertIfNegative val="0"/>
            <c:bubble3D val="0"/>
            <c:spPr>
              <a:solidFill>
                <a:schemeClr val="accent4"/>
              </a:solidFill>
              <a:ln>
                <a:noFill/>
              </a:ln>
            </c:spPr>
            <c:extLst>
              <c:ext xmlns:c16="http://schemas.microsoft.com/office/drawing/2014/chart" uri="{C3380CC4-5D6E-409C-BE32-E72D297353CC}">
                <c16:uniqueId val="{00000009-78DE-6C47-9700-6E3E2D692DA8}"/>
              </c:ext>
            </c:extLst>
          </c:dPt>
          <c:dPt>
            <c:idx val="42"/>
            <c:invertIfNegative val="0"/>
            <c:bubble3D val="0"/>
            <c:spPr>
              <a:solidFill>
                <a:schemeClr val="accent4"/>
              </a:solidFill>
              <a:ln>
                <a:noFill/>
              </a:ln>
            </c:spPr>
            <c:extLst>
              <c:ext xmlns:c16="http://schemas.microsoft.com/office/drawing/2014/chart" uri="{C3380CC4-5D6E-409C-BE32-E72D297353CC}">
                <c16:uniqueId val="{0000000A-78DE-6C47-9700-6E3E2D692DA8}"/>
              </c:ext>
            </c:extLst>
          </c:dPt>
          <c:dPt>
            <c:idx val="43"/>
            <c:invertIfNegative val="0"/>
            <c:bubble3D val="0"/>
            <c:spPr>
              <a:solidFill>
                <a:schemeClr val="accent4"/>
              </a:solidFill>
              <a:ln>
                <a:noFill/>
              </a:ln>
            </c:spPr>
            <c:extLst>
              <c:ext xmlns:c16="http://schemas.microsoft.com/office/drawing/2014/chart" uri="{C3380CC4-5D6E-409C-BE32-E72D297353CC}">
                <c16:uniqueId val="{0000000B-78DE-6C47-9700-6E3E2D692DA8}"/>
              </c:ext>
            </c:extLst>
          </c:dPt>
          <c:dPt>
            <c:idx val="44"/>
            <c:invertIfNegative val="0"/>
            <c:bubble3D val="0"/>
            <c:spPr>
              <a:solidFill>
                <a:schemeClr val="accent4"/>
              </a:solidFill>
              <a:ln>
                <a:noFill/>
              </a:ln>
            </c:spPr>
            <c:extLst>
              <c:ext xmlns:c16="http://schemas.microsoft.com/office/drawing/2014/chart" uri="{C3380CC4-5D6E-409C-BE32-E72D297353CC}">
                <c16:uniqueId val="{0000000C-78DE-6C47-9700-6E3E2D692DA8}"/>
              </c:ext>
            </c:extLst>
          </c:dPt>
          <c:dPt>
            <c:idx val="45"/>
            <c:invertIfNegative val="0"/>
            <c:bubble3D val="0"/>
            <c:spPr>
              <a:solidFill>
                <a:schemeClr val="accent4"/>
              </a:solidFill>
              <a:ln>
                <a:noFill/>
              </a:ln>
            </c:spPr>
            <c:extLst>
              <c:ext xmlns:c16="http://schemas.microsoft.com/office/drawing/2014/chart" uri="{C3380CC4-5D6E-409C-BE32-E72D297353CC}">
                <c16:uniqueId val="{0000000D-78DE-6C47-9700-6E3E2D692DA8}"/>
              </c:ext>
            </c:extLst>
          </c:dPt>
          <c:dPt>
            <c:idx val="46"/>
            <c:invertIfNegative val="0"/>
            <c:bubble3D val="0"/>
            <c:spPr>
              <a:solidFill>
                <a:schemeClr val="accent4"/>
              </a:solidFill>
              <a:ln>
                <a:noFill/>
              </a:ln>
            </c:spPr>
            <c:extLst>
              <c:ext xmlns:c16="http://schemas.microsoft.com/office/drawing/2014/chart" uri="{C3380CC4-5D6E-409C-BE32-E72D297353CC}">
                <c16:uniqueId val="{0000000E-78DE-6C47-9700-6E3E2D692DA8}"/>
              </c:ext>
            </c:extLst>
          </c:dPt>
          <c:dPt>
            <c:idx val="48"/>
            <c:invertIfNegative val="0"/>
            <c:bubble3D val="0"/>
            <c:spPr>
              <a:solidFill>
                <a:schemeClr val="accent4"/>
              </a:solidFill>
              <a:ln>
                <a:noFill/>
              </a:ln>
            </c:spPr>
            <c:extLst>
              <c:ext xmlns:c16="http://schemas.microsoft.com/office/drawing/2014/chart" uri="{C3380CC4-5D6E-409C-BE32-E72D297353CC}">
                <c16:uniqueId val="{0000000F-78DE-6C47-9700-6E3E2D692DA8}"/>
              </c:ext>
            </c:extLst>
          </c:dPt>
          <c:dPt>
            <c:idx val="49"/>
            <c:invertIfNegative val="0"/>
            <c:bubble3D val="0"/>
            <c:spPr>
              <a:solidFill>
                <a:schemeClr val="accent4"/>
              </a:solidFill>
              <a:ln>
                <a:noFill/>
              </a:ln>
            </c:spPr>
            <c:extLst>
              <c:ext xmlns:c16="http://schemas.microsoft.com/office/drawing/2014/chart" uri="{C3380CC4-5D6E-409C-BE32-E72D297353CC}">
                <c16:uniqueId val="{00000010-78DE-6C47-9700-6E3E2D692DA8}"/>
              </c:ext>
            </c:extLst>
          </c:dPt>
          <c:dPt>
            <c:idx val="50"/>
            <c:invertIfNegative val="0"/>
            <c:bubble3D val="0"/>
            <c:spPr>
              <a:solidFill>
                <a:schemeClr val="accent4"/>
              </a:solidFill>
              <a:ln>
                <a:noFill/>
              </a:ln>
            </c:spPr>
            <c:extLst>
              <c:ext xmlns:c16="http://schemas.microsoft.com/office/drawing/2014/chart" uri="{C3380CC4-5D6E-409C-BE32-E72D297353CC}">
                <c16:uniqueId val="{00000011-78DE-6C47-9700-6E3E2D692DA8}"/>
              </c:ext>
            </c:extLst>
          </c:dPt>
          <c:dPt>
            <c:idx val="51"/>
            <c:invertIfNegative val="0"/>
            <c:bubble3D val="0"/>
            <c:spPr>
              <a:solidFill>
                <a:schemeClr val="accent4"/>
              </a:solidFill>
              <a:ln>
                <a:noFill/>
              </a:ln>
            </c:spPr>
            <c:extLst>
              <c:ext xmlns:c16="http://schemas.microsoft.com/office/drawing/2014/chart" uri="{C3380CC4-5D6E-409C-BE32-E72D297353CC}">
                <c16:uniqueId val="{00000012-78DE-6C47-9700-6E3E2D692DA8}"/>
              </c:ext>
            </c:extLst>
          </c:dPt>
          <c:dPt>
            <c:idx val="52"/>
            <c:invertIfNegative val="0"/>
            <c:bubble3D val="0"/>
            <c:spPr>
              <a:solidFill>
                <a:schemeClr val="accent4"/>
              </a:solidFill>
              <a:ln>
                <a:noFill/>
              </a:ln>
            </c:spPr>
            <c:extLst>
              <c:ext xmlns:c16="http://schemas.microsoft.com/office/drawing/2014/chart" uri="{C3380CC4-5D6E-409C-BE32-E72D297353CC}">
                <c16:uniqueId val="{00000013-78DE-6C47-9700-6E3E2D692DA8}"/>
              </c:ext>
            </c:extLst>
          </c:dPt>
          <c:val>
            <c:numRef>
              <c:f>Sheet1!$A$1:$BA$1</c:f>
              <c:numCache>
                <c:formatCode>General</c:formatCode>
                <c:ptCount val="53"/>
                <c:pt idx="0">
                  <c:v>3.276991033913116E-2</c:v>
                </c:pt>
                <c:pt idx="1">
                  <c:v>3.4540582815598679E-2</c:v>
                </c:pt>
                <c:pt idx="2">
                  <c:v>3.5213937137635619E-2</c:v>
                </c:pt>
                <c:pt idx="3">
                  <c:v>3.3069178926703136E-2</c:v>
                </c:pt>
                <c:pt idx="4">
                  <c:v>3.2794849388095494E-2</c:v>
                </c:pt>
                <c:pt idx="6">
                  <c:v>1.5380877587465567E-2</c:v>
                </c:pt>
                <c:pt idx="7">
                  <c:v>1.5336314708753513E-2</c:v>
                </c:pt>
                <c:pt idx="8">
                  <c:v>1.4977583535121476E-2</c:v>
                </c:pt>
                <c:pt idx="9">
                  <c:v>1.4396037967929166E-2</c:v>
                </c:pt>
                <c:pt idx="10">
                  <c:v>1.4705749974977944E-2</c:v>
                </c:pt>
                <c:pt idx="12">
                  <c:v>3.6991486494031771E-2</c:v>
                </c:pt>
                <c:pt idx="13">
                  <c:v>3.8021598919606145E-2</c:v>
                </c:pt>
                <c:pt idx="14">
                  <c:v>3.8487388885952822E-2</c:v>
                </c:pt>
                <c:pt idx="15">
                  <c:v>3.6683945682918259E-2</c:v>
                </c:pt>
                <c:pt idx="16">
                  <c:v>3.6719775680329539E-2</c:v>
                </c:pt>
                <c:pt idx="18">
                  <c:v>9.5810128521152584E-3</c:v>
                </c:pt>
                <c:pt idx="19">
                  <c:v>9.5949185311459059E-3</c:v>
                </c:pt>
                <c:pt idx="20">
                  <c:v>9.3863333456862107E-3</c:v>
                </c:pt>
                <c:pt idx="21">
                  <c:v>9.4906259384160592E-3</c:v>
                </c:pt>
                <c:pt idx="22">
                  <c:v>9.7339753214523671E-3</c:v>
                </c:pt>
                <c:pt idx="24">
                  <c:v>6.9611580556189948E-2</c:v>
                </c:pt>
                <c:pt idx="25">
                  <c:v>6.5878467403334334E-2</c:v>
                </c:pt>
                <c:pt idx="26">
                  <c:v>6.8952795882156595E-2</c:v>
                </c:pt>
                <c:pt idx="27">
                  <c:v>7.202712436097887E-2</c:v>
                </c:pt>
                <c:pt idx="28">
                  <c:v>6.807441631677881E-2</c:v>
                </c:pt>
                <c:pt idx="30">
                  <c:v>4.7243378467533736E-2</c:v>
                </c:pt>
                <c:pt idx="31">
                  <c:v>4.6177738351724701E-2</c:v>
                </c:pt>
                <c:pt idx="32">
                  <c:v>4.9019445327215451E-2</c:v>
                </c:pt>
                <c:pt idx="33">
                  <c:v>5.1861152302706208E-2</c:v>
                </c:pt>
                <c:pt idx="34">
                  <c:v>5.612371276594233E-2</c:v>
                </c:pt>
                <c:pt idx="36">
                  <c:v>4.7635587753684311E-3</c:v>
                </c:pt>
                <c:pt idx="37">
                  <c:v>4.9478631327487576E-3</c:v>
                </c:pt>
                <c:pt idx="38">
                  <c:v>5.0896357153490087E-3</c:v>
                </c:pt>
                <c:pt idx="39">
                  <c:v>5.3377377348994481E-3</c:v>
                </c:pt>
                <c:pt idx="40">
                  <c:v>5.5291307214097862E-3</c:v>
                </c:pt>
                <c:pt idx="42">
                  <c:v>2.6146172402019652E-3</c:v>
                </c:pt>
                <c:pt idx="43">
                  <c:v>2.9171062028317137E-3</c:v>
                </c:pt>
                <c:pt idx="44">
                  <c:v>3.0248896262974863E-3</c:v>
                </c:pt>
                <c:pt idx="45">
                  <c:v>3.1083348573677618E-3</c:v>
                </c:pt>
                <c:pt idx="46">
                  <c:v>3.1743956652983967E-3</c:v>
                </c:pt>
                <c:pt idx="48">
                  <c:v>1.6024386047885399E-2</c:v>
                </c:pt>
                <c:pt idx="49">
                  <c:v>1.640977291772391E-2</c:v>
                </c:pt>
                <c:pt idx="50">
                  <c:v>1.6779744312768883E-2</c:v>
                </c:pt>
                <c:pt idx="51">
                  <c:v>1.7072638333846153E-2</c:v>
                </c:pt>
                <c:pt idx="52">
                  <c:v>1.7419486516700815E-2</c:v>
                </c:pt>
              </c:numCache>
            </c:numRef>
          </c:val>
          <c:extLst>
            <c:ext xmlns:c16="http://schemas.microsoft.com/office/drawing/2014/chart" uri="{C3380CC4-5D6E-409C-BE32-E72D297353CC}">
              <c16:uniqueId val="{00000014-78DE-6C47-9700-6E3E2D692DA8}"/>
            </c:ext>
          </c:extLst>
        </c:ser>
        <c:dLbls>
          <c:showLegendKey val="0"/>
          <c:showVal val="0"/>
          <c:showCatName val="0"/>
          <c:showSerName val="0"/>
          <c:showPercent val="0"/>
          <c:showBubbleSize val="0"/>
        </c:dLbls>
        <c:gapWidth val="80"/>
        <c:overlap val="100"/>
        <c:axId val="412287327"/>
        <c:axId val="1"/>
      </c:barChart>
      <c:catAx>
        <c:axId val="41228732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4999999999999997E-2"/>
          <c:min val="0"/>
        </c:scaling>
        <c:delete val="0"/>
        <c:axPos val="l"/>
        <c:majorGridlines>
          <c:spPr>
            <a:ln>
              <a:noFill/>
            </a:ln>
          </c:spPr>
        </c:majorGridlines>
        <c:numFmt formatCode="#,##0.000;&quot;-&quot;#,##0.00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412287327"/>
        <c:crosses val="min"/>
        <c:crossBetween val="between"/>
        <c:majorUnit val="5.0000000000000001E-3"/>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207309766327146E-2"/>
          <c:y val="1.9585687382297552E-2"/>
          <c:w val="0.86758538046734568"/>
          <c:h val="0.87532956685499064"/>
        </c:manualLayout>
      </c:layout>
      <c:scatterChart>
        <c:scatterStyle val="lineMarker"/>
        <c:varyColors val="0"/>
        <c:ser>
          <c:idx val="0"/>
          <c:order val="0"/>
          <c:spPr>
            <a:ln w="19050" cmpd="sng" algn="ctr">
              <a:solidFill>
                <a:schemeClr val="accent1"/>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Sheet1!$A$2:$CL$2</c:f>
              <c:numCache>
                <c:formatCode>General</c:formatCode>
                <c:ptCount val="90"/>
                <c:pt idx="0">
                  <c:v>390545000</c:v>
                </c:pt>
                <c:pt idx="1">
                  <c:v>405585000</c:v>
                </c:pt>
                <c:pt idx="2">
                  <c:v>419155000</c:v>
                </c:pt>
                <c:pt idx="3">
                  <c:v>442240000</c:v>
                </c:pt>
                <c:pt idx="4">
                  <c:v>460870000</c:v>
                </c:pt>
                <c:pt idx="5">
                  <c:v>486261000</c:v>
                </c:pt>
                <c:pt idx="6">
                  <c:v>513938000</c:v>
                </c:pt>
                <c:pt idx="7">
                  <c:v>540617000</c:v>
                </c:pt>
                <c:pt idx="8">
                  <c:v>577956000</c:v>
                </c:pt>
                <c:pt idx="9">
                  <c:v>610472000</c:v>
                </c:pt>
                <c:pt idx="10">
                  <c:v>636587000</c:v>
                </c:pt>
                <c:pt idx="11">
                  <c:v>676831000</c:v>
                </c:pt>
                <c:pt idx="12">
                  <c:v>712540000</c:v>
                </c:pt>
                <c:pt idx="13">
                  <c:v>743650000</c:v>
                </c:pt>
                <c:pt idx="14">
                  <c:v>785067000</c:v>
                </c:pt>
                <c:pt idx="15">
                  <c:v>845063000</c:v>
                </c:pt>
                <c:pt idx="16">
                  <c:v>889402000</c:v>
                </c:pt>
                <c:pt idx="17">
                  <c:v>932278000</c:v>
                </c:pt>
                <c:pt idx="18">
                  <c:v>976449000</c:v>
                </c:pt>
                <c:pt idx="19">
                  <c:v>1021134000</c:v>
                </c:pt>
                <c:pt idx="20">
                  <c:v>1091795000</c:v>
                </c:pt>
                <c:pt idx="21">
                  <c:v>1167939000</c:v>
                </c:pt>
                <c:pt idx="22">
                  <c:v>1282255000</c:v>
                </c:pt>
                <c:pt idx="23">
                  <c:v>1384947000</c:v>
                </c:pt>
                <c:pt idx="24">
                  <c:v>1428012000</c:v>
                </c:pt>
                <c:pt idx="25">
                  <c:v>1515574000</c:v>
                </c:pt>
                <c:pt idx="26">
                  <c:v>1607342000</c:v>
                </c:pt>
                <c:pt idx="27">
                  <c:v>1624896000</c:v>
                </c:pt>
                <c:pt idx="28">
                  <c:v>1691418000</c:v>
                </c:pt>
                <c:pt idx="29">
                  <c:v>1836759000</c:v>
                </c:pt>
                <c:pt idx="30">
                  <c:v>1881021000</c:v>
                </c:pt>
                <c:pt idx="31">
                  <c:v>1908339000</c:v>
                </c:pt>
                <c:pt idx="32">
                  <c:v>1895018000</c:v>
                </c:pt>
                <c:pt idx="33">
                  <c:v>1986896000</c:v>
                </c:pt>
                <c:pt idx="34">
                  <c:v>2104629000</c:v>
                </c:pt>
                <c:pt idx="35">
                  <c:v>2169657000</c:v>
                </c:pt>
                <c:pt idx="36">
                  <c:v>2310906000</c:v>
                </c:pt>
                <c:pt idx="37">
                  <c:v>2345973000</c:v>
                </c:pt>
                <c:pt idx="38">
                  <c:v>2475995000</c:v>
                </c:pt>
                <c:pt idx="39">
                  <c:v>2532987000</c:v>
                </c:pt>
                <c:pt idx="40">
                  <c:v>2696125000</c:v>
                </c:pt>
                <c:pt idx="41">
                  <c:v>2782605000</c:v>
                </c:pt>
                <c:pt idx="42">
                  <c:v>2820085000</c:v>
                </c:pt>
                <c:pt idx="43">
                  <c:v>2874770000</c:v>
                </c:pt>
                <c:pt idx="44">
                  <c:v>2945861000</c:v>
                </c:pt>
                <c:pt idx="45">
                  <c:v>3075068000</c:v>
                </c:pt>
                <c:pt idx="46">
                  <c:v>3345595000</c:v>
                </c:pt>
                <c:pt idx="47">
                  <c:v>3542950000</c:v>
                </c:pt>
                <c:pt idx="48">
                  <c:v>3767452000</c:v>
                </c:pt>
                <c:pt idx="49">
                  <c:v>4000311000</c:v>
                </c:pt>
                <c:pt idx="50">
                  <c:v>4068156000</c:v>
                </c:pt>
                <c:pt idx="51">
                  <c:v>4145624000</c:v>
                </c:pt>
                <c:pt idx="52">
                  <c:v>4150786000</c:v>
                </c:pt>
                <c:pt idx="53">
                  <c:v>4251913000</c:v>
                </c:pt>
                <c:pt idx="54">
                  <c:v>4350990000</c:v>
                </c:pt>
                <c:pt idx="55">
                  <c:v>4594902000</c:v>
                </c:pt>
                <c:pt idx="56">
                  <c:v>4740947000</c:v>
                </c:pt>
                <c:pt idx="57">
                  <c:v>4855589000</c:v>
                </c:pt>
                <c:pt idx="58">
                  <c:v>5262942000</c:v>
                </c:pt>
                <c:pt idx="59">
                  <c:v>5463855000</c:v>
                </c:pt>
                <c:pt idx="60">
                  <c:v>5755916000</c:v>
                </c:pt>
                <c:pt idx="61">
                  <c:v>5953339000</c:v>
                </c:pt>
              </c:numCache>
            </c:numRef>
          </c:yVal>
          <c:smooth val="0"/>
          <c:extLst>
            <c:ext xmlns:c16="http://schemas.microsoft.com/office/drawing/2014/chart" uri="{C3380CC4-5D6E-409C-BE32-E72D297353CC}">
              <c16:uniqueId val="{00000000-8E4C-8647-8AD5-4D8A26AADA3B}"/>
            </c:ext>
          </c:extLst>
        </c:ser>
        <c:ser>
          <c:idx val="1"/>
          <c:order val="1"/>
          <c:spPr>
            <a:ln w="19050" cmpd="sng" algn="ctr">
              <a:solidFill>
                <a:schemeClr val="accent2"/>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Sheet1!$A$3:$CL$3</c:f>
              <c:numCache>
                <c:formatCode>General</c:formatCode>
                <c:ptCount val="90"/>
                <c:pt idx="0">
                  <c:v>1375923000</c:v>
                </c:pt>
                <c:pt idx="1">
                  <c:v>1433991000</c:v>
                </c:pt>
                <c:pt idx="2">
                  <c:v>1528214000</c:v>
                </c:pt>
                <c:pt idx="3">
                  <c:v>1582535000</c:v>
                </c:pt>
                <c:pt idx="4">
                  <c:v>1688626000</c:v>
                </c:pt>
                <c:pt idx="5">
                  <c:v>1787788000</c:v>
                </c:pt>
                <c:pt idx="6">
                  <c:v>1920811000</c:v>
                </c:pt>
                <c:pt idx="7">
                  <c:v>2048461000</c:v>
                </c:pt>
                <c:pt idx="8">
                  <c:v>2192485000</c:v>
                </c:pt>
                <c:pt idx="9">
                  <c:v>2324709000</c:v>
                </c:pt>
                <c:pt idx="10">
                  <c:v>2461934000</c:v>
                </c:pt>
                <c:pt idx="11">
                  <c:v>2652043000</c:v>
                </c:pt>
                <c:pt idx="12">
                  <c:v>2806431000</c:v>
                </c:pt>
                <c:pt idx="13">
                  <c:v>2927990000</c:v>
                </c:pt>
                <c:pt idx="14">
                  <c:v>3035526000</c:v>
                </c:pt>
                <c:pt idx="15">
                  <c:v>3212192000</c:v>
                </c:pt>
                <c:pt idx="16">
                  <c:v>3412316000</c:v>
                </c:pt>
                <c:pt idx="17">
                  <c:v>3713697000</c:v>
                </c:pt>
                <c:pt idx="18">
                  <c:v>3988780000</c:v>
                </c:pt>
                <c:pt idx="19">
                  <c:v>4204156000</c:v>
                </c:pt>
                <c:pt idx="20">
                  <c:v>4481442000</c:v>
                </c:pt>
                <c:pt idx="21">
                  <c:v>4852228000</c:v>
                </c:pt>
                <c:pt idx="22">
                  <c:v>5177601000</c:v>
                </c:pt>
                <c:pt idx="23">
                  <c:v>5380863000</c:v>
                </c:pt>
                <c:pt idx="24">
                  <c:v>5599547000</c:v>
                </c:pt>
                <c:pt idx="25">
                  <c:v>6109338000</c:v>
                </c:pt>
                <c:pt idx="26">
                  <c:v>6685099000</c:v>
                </c:pt>
                <c:pt idx="27">
                  <c:v>7274068000</c:v>
                </c:pt>
                <c:pt idx="28">
                  <c:v>7478854000</c:v>
                </c:pt>
                <c:pt idx="29">
                  <c:v>7919710000</c:v>
                </c:pt>
                <c:pt idx="30">
                  <c:v>8747105000</c:v>
                </c:pt>
                <c:pt idx="31">
                  <c:v>9818844000</c:v>
                </c:pt>
                <c:pt idx="32">
                  <c:v>11039524000</c:v>
                </c:pt>
                <c:pt idx="33">
                  <c:v>11775153000</c:v>
                </c:pt>
                <c:pt idx="34">
                  <c:v>12848348000</c:v>
                </c:pt>
                <c:pt idx="35">
                  <c:v>13295887000</c:v>
                </c:pt>
                <c:pt idx="36">
                  <c:v>14623170000</c:v>
                </c:pt>
                <c:pt idx="37">
                  <c:v>14771831000</c:v>
                </c:pt>
                <c:pt idx="38">
                  <c:v>15884145000</c:v>
                </c:pt>
                <c:pt idx="39">
                  <c:v>16928590000</c:v>
                </c:pt>
                <c:pt idx="40">
                  <c:v>17388115000</c:v>
                </c:pt>
                <c:pt idx="41">
                  <c:v>18247367000</c:v>
                </c:pt>
                <c:pt idx="42">
                  <c:v>19240528000</c:v>
                </c:pt>
                <c:pt idx="43">
                  <c:v>19180663000</c:v>
                </c:pt>
                <c:pt idx="44">
                  <c:v>20269791000</c:v>
                </c:pt>
                <c:pt idx="45">
                  <c:v>20842906000</c:v>
                </c:pt>
                <c:pt idx="46">
                  <c:v>22341041000</c:v>
                </c:pt>
                <c:pt idx="47">
                  <c:v>23812544000</c:v>
                </c:pt>
                <c:pt idx="48">
                  <c:v>25062108000</c:v>
                </c:pt>
                <c:pt idx="49">
                  <c:v>25989719000</c:v>
                </c:pt>
                <c:pt idx="50">
                  <c:v>26956991000</c:v>
                </c:pt>
                <c:pt idx="51">
                  <c:v>28487087000</c:v>
                </c:pt>
                <c:pt idx="52">
                  <c:v>28598141000</c:v>
                </c:pt>
                <c:pt idx="53">
                  <c:v>29289012000</c:v>
                </c:pt>
                <c:pt idx="54">
                  <c:v>30431372000</c:v>
                </c:pt>
                <c:pt idx="55">
                  <c:v>31401526000</c:v>
                </c:pt>
                <c:pt idx="56">
                  <c:v>34169488000</c:v>
                </c:pt>
                <c:pt idx="57">
                  <c:v>34850483000</c:v>
                </c:pt>
                <c:pt idx="58">
                  <c:v>35757304000</c:v>
                </c:pt>
                <c:pt idx="59">
                  <c:v>36376039000</c:v>
                </c:pt>
                <c:pt idx="60">
                  <c:v>36539128000</c:v>
                </c:pt>
                <c:pt idx="61">
                  <c:v>37531941000</c:v>
                </c:pt>
              </c:numCache>
            </c:numRef>
          </c:yVal>
          <c:smooth val="0"/>
          <c:extLst>
            <c:ext xmlns:c16="http://schemas.microsoft.com/office/drawing/2014/chart" uri="{C3380CC4-5D6E-409C-BE32-E72D297353CC}">
              <c16:uniqueId val="{00000001-8E4C-8647-8AD5-4D8A26AADA3B}"/>
            </c:ext>
          </c:extLst>
        </c:ser>
        <c:ser>
          <c:idx val="2"/>
          <c:order val="2"/>
          <c:spPr>
            <a:ln w="19050" cmpd="sng" algn="ctr">
              <a:solidFill>
                <a:schemeClr val="accent3"/>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Sheet1!$A$4:$CL$4</c:f>
              <c:numCache>
                <c:formatCode>General</c:formatCode>
                <c:ptCount val="90"/>
                <c:pt idx="0">
                  <c:v>2249649000</c:v>
                </c:pt>
                <c:pt idx="1">
                  <c:v>2405341000</c:v>
                </c:pt>
                <c:pt idx="2">
                  <c:v>2549418000</c:v>
                </c:pt>
                <c:pt idx="3">
                  <c:v>2623339000</c:v>
                </c:pt>
                <c:pt idx="4">
                  <c:v>2855791000</c:v>
                </c:pt>
                <c:pt idx="5">
                  <c:v>2973427000</c:v>
                </c:pt>
                <c:pt idx="6">
                  <c:v>3143368000</c:v>
                </c:pt>
                <c:pt idx="7">
                  <c:v>3265032000</c:v>
                </c:pt>
                <c:pt idx="8">
                  <c:v>3543470000</c:v>
                </c:pt>
                <c:pt idx="9">
                  <c:v>4005120000</c:v>
                </c:pt>
                <c:pt idx="10">
                  <c:v>4184749000</c:v>
                </c:pt>
                <c:pt idx="11">
                  <c:v>4510899000</c:v>
                </c:pt>
                <c:pt idx="12">
                  <c:v>4839036000</c:v>
                </c:pt>
                <c:pt idx="13">
                  <c:v>5035439000</c:v>
                </c:pt>
                <c:pt idx="14">
                  <c:v>5216433000</c:v>
                </c:pt>
                <c:pt idx="15">
                  <c:v>5408787000</c:v>
                </c:pt>
                <c:pt idx="16">
                  <c:v>5870850000</c:v>
                </c:pt>
                <c:pt idx="17">
                  <c:v>6143182000</c:v>
                </c:pt>
                <c:pt idx="18">
                  <c:v>6425755000</c:v>
                </c:pt>
                <c:pt idx="19">
                  <c:v>6646724000</c:v>
                </c:pt>
                <c:pt idx="20">
                  <c:v>7013890000</c:v>
                </c:pt>
                <c:pt idx="21">
                  <c:v>7177142000</c:v>
                </c:pt>
                <c:pt idx="22">
                  <c:v>7159303000</c:v>
                </c:pt>
                <c:pt idx="23">
                  <c:v>7263092000</c:v>
                </c:pt>
                <c:pt idx="24">
                  <c:v>7411061000</c:v>
                </c:pt>
                <c:pt idx="25">
                  <c:v>7717438000</c:v>
                </c:pt>
                <c:pt idx="26">
                  <c:v>8079034000</c:v>
                </c:pt>
                <c:pt idx="27">
                  <c:v>8262047000</c:v>
                </c:pt>
                <c:pt idx="28">
                  <c:v>8171957000</c:v>
                </c:pt>
                <c:pt idx="29">
                  <c:v>8200819000</c:v>
                </c:pt>
                <c:pt idx="30">
                  <c:v>7835008000</c:v>
                </c:pt>
                <c:pt idx="31">
                  <c:v>7233287000</c:v>
                </c:pt>
                <c:pt idx="32">
                  <c:v>6976019000</c:v>
                </c:pt>
                <c:pt idx="33">
                  <c:v>6853109000</c:v>
                </c:pt>
                <c:pt idx="34">
                  <c:v>6833039000</c:v>
                </c:pt>
                <c:pt idx="35">
                  <c:v>6894981000</c:v>
                </c:pt>
                <c:pt idx="36">
                  <c:v>6854402000</c:v>
                </c:pt>
                <c:pt idx="37">
                  <c:v>7159858000</c:v>
                </c:pt>
                <c:pt idx="38">
                  <c:v>7222208000</c:v>
                </c:pt>
                <c:pt idx="39">
                  <c:v>7167861000</c:v>
                </c:pt>
                <c:pt idx="40">
                  <c:v>7465982000</c:v>
                </c:pt>
                <c:pt idx="41">
                  <c:v>7576090000</c:v>
                </c:pt>
                <c:pt idx="42">
                  <c:v>7364178000</c:v>
                </c:pt>
                <c:pt idx="43">
                  <c:v>7482209000</c:v>
                </c:pt>
                <c:pt idx="44">
                  <c:v>7777042000</c:v>
                </c:pt>
                <c:pt idx="45">
                  <c:v>7716107000</c:v>
                </c:pt>
                <c:pt idx="46">
                  <c:v>8200996000</c:v>
                </c:pt>
                <c:pt idx="47">
                  <c:v>8517139000</c:v>
                </c:pt>
                <c:pt idx="48">
                  <c:v>9041998000</c:v>
                </c:pt>
                <c:pt idx="49">
                  <c:v>9314218000</c:v>
                </c:pt>
                <c:pt idx="50">
                  <c:v>9653588000</c:v>
                </c:pt>
                <c:pt idx="51">
                  <c:v>10123358000</c:v>
                </c:pt>
                <c:pt idx="52">
                  <c:v>10495861000</c:v>
                </c:pt>
                <c:pt idx="53">
                  <c:v>10785469000</c:v>
                </c:pt>
                <c:pt idx="54">
                  <c:v>11179026000</c:v>
                </c:pt>
                <c:pt idx="55">
                  <c:v>11287734000</c:v>
                </c:pt>
                <c:pt idx="56">
                  <c:v>11490403000</c:v>
                </c:pt>
                <c:pt idx="57">
                  <c:v>11873099000</c:v>
                </c:pt>
                <c:pt idx="58">
                  <c:v>11969735000</c:v>
                </c:pt>
                <c:pt idx="59">
                  <c:v>11984483000</c:v>
                </c:pt>
                <c:pt idx="60">
                  <c:v>11743492000</c:v>
                </c:pt>
                <c:pt idx="61">
                  <c:v>11694707000</c:v>
                </c:pt>
              </c:numCache>
            </c:numRef>
          </c:yVal>
          <c:smooth val="0"/>
          <c:extLst>
            <c:ext xmlns:c16="http://schemas.microsoft.com/office/drawing/2014/chart" uri="{C3380CC4-5D6E-409C-BE32-E72D297353CC}">
              <c16:uniqueId val="{00000002-8E4C-8647-8AD5-4D8A26AADA3B}"/>
            </c:ext>
          </c:extLst>
        </c:ser>
        <c:ser>
          <c:idx val="3"/>
          <c:order val="3"/>
          <c:spPr>
            <a:ln w="19050" cmpd="sng" algn="ctr">
              <a:solidFill>
                <a:schemeClr val="accent4"/>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Sheet1!$A$5:$CL$5</c:f>
              <c:numCache>
                <c:formatCode>General</c:formatCode>
                <c:ptCount val="90"/>
                <c:pt idx="0">
                  <c:v>2513019000</c:v>
                </c:pt>
                <c:pt idx="1">
                  <c:v>2524363000</c:v>
                </c:pt>
                <c:pt idx="2">
                  <c:v>2605107000</c:v>
                </c:pt>
                <c:pt idx="3">
                  <c:v>2691118000</c:v>
                </c:pt>
                <c:pt idx="4">
                  <c:v>2866138000</c:v>
                </c:pt>
                <c:pt idx="5">
                  <c:v>2770737000</c:v>
                </c:pt>
                <c:pt idx="6">
                  <c:v>3269155000</c:v>
                </c:pt>
                <c:pt idx="7">
                  <c:v>3249665000</c:v>
                </c:pt>
                <c:pt idx="8">
                  <c:v>3437043000</c:v>
                </c:pt>
                <c:pt idx="9">
                  <c:v>3615694000</c:v>
                </c:pt>
                <c:pt idx="10">
                  <c:v>3594558000</c:v>
                </c:pt>
                <c:pt idx="11">
                  <c:v>3726608000</c:v>
                </c:pt>
                <c:pt idx="12">
                  <c:v>3656721000</c:v>
                </c:pt>
                <c:pt idx="13">
                  <c:v>3651336000</c:v>
                </c:pt>
                <c:pt idx="14">
                  <c:v>3468454000</c:v>
                </c:pt>
                <c:pt idx="15">
                  <c:v>3851072000</c:v>
                </c:pt>
                <c:pt idx="16">
                  <c:v>3946444000</c:v>
                </c:pt>
                <c:pt idx="17">
                  <c:v>4149204000</c:v>
                </c:pt>
                <c:pt idx="18">
                  <c:v>4536070000</c:v>
                </c:pt>
                <c:pt idx="19">
                  <c:v>4631833000</c:v>
                </c:pt>
                <c:pt idx="20">
                  <c:v>4790940000</c:v>
                </c:pt>
                <c:pt idx="21">
                  <c:v>4774721000</c:v>
                </c:pt>
                <c:pt idx="22">
                  <c:v>4816430000</c:v>
                </c:pt>
                <c:pt idx="23">
                  <c:v>4979595000</c:v>
                </c:pt>
                <c:pt idx="24">
                  <c:v>5290935000</c:v>
                </c:pt>
                <c:pt idx="25">
                  <c:v>5228438000</c:v>
                </c:pt>
                <c:pt idx="26">
                  <c:v>5830706000</c:v>
                </c:pt>
                <c:pt idx="27">
                  <c:v>6027030000</c:v>
                </c:pt>
                <c:pt idx="28">
                  <c:v>6367135000</c:v>
                </c:pt>
                <c:pt idx="29">
                  <c:v>6744387000</c:v>
                </c:pt>
                <c:pt idx="30">
                  <c:v>7044024000</c:v>
                </c:pt>
                <c:pt idx="31">
                  <c:v>7333504000</c:v>
                </c:pt>
                <c:pt idx="32">
                  <c:v>7606255000</c:v>
                </c:pt>
                <c:pt idx="33">
                  <c:v>8047790000</c:v>
                </c:pt>
                <c:pt idx="34">
                  <c:v>8342245000</c:v>
                </c:pt>
                <c:pt idx="35">
                  <c:v>8540194000</c:v>
                </c:pt>
                <c:pt idx="36">
                  <c:v>8757328000</c:v>
                </c:pt>
                <c:pt idx="37">
                  <c:v>8866965000</c:v>
                </c:pt>
                <c:pt idx="38">
                  <c:v>9172758000</c:v>
                </c:pt>
                <c:pt idx="39">
                  <c:v>9338071000</c:v>
                </c:pt>
                <c:pt idx="40">
                  <c:v>9560066000</c:v>
                </c:pt>
                <c:pt idx="41">
                  <c:v>9660485000</c:v>
                </c:pt>
                <c:pt idx="42">
                  <c:v>9615753000</c:v>
                </c:pt>
                <c:pt idx="43">
                  <c:v>9812580000</c:v>
                </c:pt>
                <c:pt idx="44">
                  <c:v>9926982000</c:v>
                </c:pt>
                <c:pt idx="45">
                  <c:v>9898780000</c:v>
                </c:pt>
                <c:pt idx="46">
                  <c:v>9994150000</c:v>
                </c:pt>
                <c:pt idx="47">
                  <c:v>10038324000</c:v>
                </c:pt>
                <c:pt idx="48">
                  <c:v>9591223000</c:v>
                </c:pt>
                <c:pt idx="49">
                  <c:v>9723129000</c:v>
                </c:pt>
                <c:pt idx="50">
                  <c:v>9619852000</c:v>
                </c:pt>
                <c:pt idx="51">
                  <c:v>9520215000</c:v>
                </c:pt>
                <c:pt idx="52">
                  <c:v>9586810000</c:v>
                </c:pt>
                <c:pt idx="53">
                  <c:v>9620195000</c:v>
                </c:pt>
                <c:pt idx="54">
                  <c:v>9792015000</c:v>
                </c:pt>
                <c:pt idx="55">
                  <c:v>9912181000</c:v>
                </c:pt>
                <c:pt idx="56">
                  <c:v>10081977000</c:v>
                </c:pt>
                <c:pt idx="57">
                  <c:v>10207281000</c:v>
                </c:pt>
                <c:pt idx="58">
                  <c:v>10392272000</c:v>
                </c:pt>
                <c:pt idx="59">
                  <c:v>10370940000</c:v>
                </c:pt>
                <c:pt idx="60">
                  <c:v>10358832000</c:v>
                </c:pt>
                <c:pt idx="61">
                  <c:v>10593979000</c:v>
                </c:pt>
              </c:numCache>
            </c:numRef>
          </c:yVal>
          <c:smooth val="0"/>
          <c:extLst>
            <c:ext xmlns:c16="http://schemas.microsoft.com/office/drawing/2014/chart" uri="{C3380CC4-5D6E-409C-BE32-E72D297353CC}">
              <c16:uniqueId val="{00000003-8E4C-8647-8AD5-4D8A26AADA3B}"/>
            </c:ext>
          </c:extLst>
        </c:ser>
        <c:ser>
          <c:idx val="4"/>
          <c:order val="4"/>
          <c:spPr>
            <a:ln w="19050" cmpd="sng" algn="ctr">
              <a:solidFill>
                <a:schemeClr val="accent5"/>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Sheet1!$A$6:$CL$6</c:f>
              <c:numCache>
                <c:formatCode>General</c:formatCode>
                <c:ptCount val="90"/>
                <c:pt idx="0">
                  <c:v>440008000</c:v>
                </c:pt>
                <c:pt idx="1">
                  <c:v>471889000</c:v>
                </c:pt>
                <c:pt idx="2">
                  <c:v>526206000</c:v>
                </c:pt>
                <c:pt idx="3">
                  <c:v>576586000</c:v>
                </c:pt>
                <c:pt idx="4">
                  <c:v>685753000</c:v>
                </c:pt>
                <c:pt idx="5">
                  <c:v>721147000</c:v>
                </c:pt>
                <c:pt idx="6">
                  <c:v>783674000</c:v>
                </c:pt>
                <c:pt idx="7">
                  <c:v>834307000</c:v>
                </c:pt>
                <c:pt idx="8">
                  <c:v>882077000</c:v>
                </c:pt>
                <c:pt idx="9">
                  <c:v>986319000</c:v>
                </c:pt>
                <c:pt idx="10">
                  <c:v>1036653000</c:v>
                </c:pt>
                <c:pt idx="11">
                  <c:v>1133696000</c:v>
                </c:pt>
                <c:pt idx="12">
                  <c:v>1256239000</c:v>
                </c:pt>
                <c:pt idx="13">
                  <c:v>1389336000</c:v>
                </c:pt>
                <c:pt idx="14">
                  <c:v>1429654000</c:v>
                </c:pt>
                <c:pt idx="15">
                  <c:v>1548303000</c:v>
                </c:pt>
                <c:pt idx="16">
                  <c:v>1669018000</c:v>
                </c:pt>
                <c:pt idx="17">
                  <c:v>1882804000</c:v>
                </c:pt>
                <c:pt idx="18">
                  <c:v>2189501000</c:v>
                </c:pt>
                <c:pt idx="19">
                  <c:v>2542274000</c:v>
                </c:pt>
                <c:pt idx="20">
                  <c:v>2666547000</c:v>
                </c:pt>
                <c:pt idx="21">
                  <c:v>2795058000</c:v>
                </c:pt>
                <c:pt idx="22">
                  <c:v>2817406000</c:v>
                </c:pt>
                <c:pt idx="23">
                  <c:v>2651239000</c:v>
                </c:pt>
                <c:pt idx="24">
                  <c:v>2850756000</c:v>
                </c:pt>
                <c:pt idx="25">
                  <c:v>3185534000</c:v>
                </c:pt>
                <c:pt idx="26">
                  <c:v>3338309000</c:v>
                </c:pt>
                <c:pt idx="27">
                  <c:v>3375730000</c:v>
                </c:pt>
                <c:pt idx="28">
                  <c:v>3280896000</c:v>
                </c:pt>
                <c:pt idx="29">
                  <c:v>3730779000</c:v>
                </c:pt>
                <c:pt idx="30">
                  <c:v>4107779000</c:v>
                </c:pt>
                <c:pt idx="31">
                  <c:v>4531278000</c:v>
                </c:pt>
                <c:pt idx="32">
                  <c:v>4950562000</c:v>
                </c:pt>
                <c:pt idx="33">
                  <c:v>5231027000</c:v>
                </c:pt>
                <c:pt idx="34">
                  <c:v>6060885000</c:v>
                </c:pt>
                <c:pt idx="35">
                  <c:v>6257062000</c:v>
                </c:pt>
                <c:pt idx="36">
                  <c:v>6121842000</c:v>
                </c:pt>
                <c:pt idx="37">
                  <c:v>6379063000</c:v>
                </c:pt>
                <c:pt idx="38">
                  <c:v>6961407000</c:v>
                </c:pt>
                <c:pt idx="39">
                  <c:v>7263821000</c:v>
                </c:pt>
                <c:pt idx="40">
                  <c:v>7672548000</c:v>
                </c:pt>
                <c:pt idx="41">
                  <c:v>8091196000</c:v>
                </c:pt>
                <c:pt idx="42">
                  <c:v>8089925000</c:v>
                </c:pt>
                <c:pt idx="43">
                  <c:v>8707247000</c:v>
                </c:pt>
                <c:pt idx="44">
                  <c:v>9539774000</c:v>
                </c:pt>
                <c:pt idx="45">
                  <c:v>9689636000</c:v>
                </c:pt>
                <c:pt idx="46">
                  <c:v>10462457000</c:v>
                </c:pt>
                <c:pt idx="47">
                  <c:v>11001433000</c:v>
                </c:pt>
                <c:pt idx="48">
                  <c:v>11323575000</c:v>
                </c:pt>
                <c:pt idx="49">
                  <c:v>11031811000</c:v>
                </c:pt>
                <c:pt idx="50">
                  <c:v>11482717000</c:v>
                </c:pt>
                <c:pt idx="51">
                  <c:v>10865986000</c:v>
                </c:pt>
                <c:pt idx="52">
                  <c:v>11168803000</c:v>
                </c:pt>
                <c:pt idx="53">
                  <c:v>11429094000</c:v>
                </c:pt>
                <c:pt idx="54">
                  <c:v>11872061000</c:v>
                </c:pt>
                <c:pt idx="55">
                  <c:v>11973764000</c:v>
                </c:pt>
                <c:pt idx="56">
                  <c:v>11972576000</c:v>
                </c:pt>
                <c:pt idx="57">
                  <c:v>12078663000</c:v>
                </c:pt>
                <c:pt idx="58">
                  <c:v>12571277000</c:v>
                </c:pt>
                <c:pt idx="59">
                  <c:v>12683195000</c:v>
                </c:pt>
                <c:pt idx="60">
                  <c:v>13031416000</c:v>
                </c:pt>
                <c:pt idx="61">
                  <c:v>13081955000</c:v>
                </c:pt>
              </c:numCache>
            </c:numRef>
          </c:yVal>
          <c:smooth val="0"/>
          <c:extLst>
            <c:ext xmlns:c16="http://schemas.microsoft.com/office/drawing/2014/chart" uri="{C3380CC4-5D6E-409C-BE32-E72D297353CC}">
              <c16:uniqueId val="{00000004-8E4C-8647-8AD5-4D8A26AADA3B}"/>
            </c:ext>
          </c:extLst>
        </c:ser>
        <c:ser>
          <c:idx val="5"/>
          <c:order val="5"/>
          <c:spPr>
            <a:ln w="19050" cmpd="sng" algn="ctr">
              <a:solidFill>
                <a:schemeClr val="accent6"/>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Sheet1!$A$7:$CL$7</c:f>
              <c:numCache>
                <c:formatCode>General</c:formatCode>
                <c:ptCount val="90"/>
                <c:pt idx="0">
                  <c:v>44678000</c:v>
                </c:pt>
                <c:pt idx="1">
                  <c:v>46454000</c:v>
                </c:pt>
                <c:pt idx="2">
                  <c:v>46369000</c:v>
                </c:pt>
                <c:pt idx="3">
                  <c:v>53514000</c:v>
                </c:pt>
                <c:pt idx="4">
                  <c:v>64709000</c:v>
                </c:pt>
                <c:pt idx="5">
                  <c:v>69526000</c:v>
                </c:pt>
                <c:pt idx="6">
                  <c:v>84663000</c:v>
                </c:pt>
                <c:pt idx="7">
                  <c:v>94858000</c:v>
                </c:pt>
                <c:pt idx="8">
                  <c:v>96350000</c:v>
                </c:pt>
                <c:pt idx="9">
                  <c:v>109321000</c:v>
                </c:pt>
                <c:pt idx="10">
                  <c:v>132853000</c:v>
                </c:pt>
                <c:pt idx="11">
                  <c:v>144051000</c:v>
                </c:pt>
                <c:pt idx="12">
                  <c:v>145878000</c:v>
                </c:pt>
                <c:pt idx="13">
                  <c:v>178414000</c:v>
                </c:pt>
                <c:pt idx="14">
                  <c:v>169363000</c:v>
                </c:pt>
                <c:pt idx="15">
                  <c:v>182291000</c:v>
                </c:pt>
                <c:pt idx="16">
                  <c:v>196376000</c:v>
                </c:pt>
                <c:pt idx="17">
                  <c:v>223140000</c:v>
                </c:pt>
                <c:pt idx="18">
                  <c:v>235609000</c:v>
                </c:pt>
                <c:pt idx="19">
                  <c:v>271848000</c:v>
                </c:pt>
                <c:pt idx="20">
                  <c:v>272770000</c:v>
                </c:pt>
                <c:pt idx="21">
                  <c:v>255023000</c:v>
                </c:pt>
                <c:pt idx="22">
                  <c:v>280000000</c:v>
                </c:pt>
                <c:pt idx="23">
                  <c:v>270786000</c:v>
                </c:pt>
                <c:pt idx="24">
                  <c:v>306111000</c:v>
                </c:pt>
                <c:pt idx="25">
                  <c:v>318578000</c:v>
                </c:pt>
                <c:pt idx="26">
                  <c:v>332866000</c:v>
                </c:pt>
                <c:pt idx="27">
                  <c:v>339270000</c:v>
                </c:pt>
                <c:pt idx="28">
                  <c:v>339473000</c:v>
                </c:pt>
                <c:pt idx="29">
                  <c:v>350350000</c:v>
                </c:pt>
                <c:pt idx="30">
                  <c:v>350878000</c:v>
                </c:pt>
                <c:pt idx="31">
                  <c:v>362098000</c:v>
                </c:pt>
                <c:pt idx="32">
                  <c:v>375790000</c:v>
                </c:pt>
                <c:pt idx="33">
                  <c:v>403241000</c:v>
                </c:pt>
                <c:pt idx="34">
                  <c:v>416367000</c:v>
                </c:pt>
                <c:pt idx="35">
                  <c:v>424812000</c:v>
                </c:pt>
                <c:pt idx="36">
                  <c:v>441832000</c:v>
                </c:pt>
                <c:pt idx="37">
                  <c:v>462223000</c:v>
                </c:pt>
                <c:pt idx="38">
                  <c:v>451998000</c:v>
                </c:pt>
                <c:pt idx="39">
                  <c:v>487692000</c:v>
                </c:pt>
                <c:pt idx="40">
                  <c:v>489605000</c:v>
                </c:pt>
                <c:pt idx="41">
                  <c:v>526619000</c:v>
                </c:pt>
                <c:pt idx="42">
                  <c:v>525551000</c:v>
                </c:pt>
                <c:pt idx="43">
                  <c:v>547499000</c:v>
                </c:pt>
                <c:pt idx="44">
                  <c:v>550209000</c:v>
                </c:pt>
                <c:pt idx="45">
                  <c:v>563233000</c:v>
                </c:pt>
                <c:pt idx="46">
                  <c:v>580211000</c:v>
                </c:pt>
                <c:pt idx="47">
                  <c:v>581598000</c:v>
                </c:pt>
                <c:pt idx="48">
                  <c:v>582877000</c:v>
                </c:pt>
                <c:pt idx="49">
                  <c:v>630202000</c:v>
                </c:pt>
                <c:pt idx="50">
                  <c:v>671443000</c:v>
                </c:pt>
                <c:pt idx="51">
                  <c:v>687748000</c:v>
                </c:pt>
                <c:pt idx="52">
                  <c:v>701461000</c:v>
                </c:pt>
                <c:pt idx="53">
                  <c:v>719452000</c:v>
                </c:pt>
                <c:pt idx="54">
                  <c:v>735114000</c:v>
                </c:pt>
                <c:pt idx="55">
                  <c:v>770867000</c:v>
                </c:pt>
                <c:pt idx="56">
                  <c:v>808771000</c:v>
                </c:pt>
                <c:pt idx="57">
                  <c:v>799876000</c:v>
                </c:pt>
                <c:pt idx="58">
                  <c:v>812423000</c:v>
                </c:pt>
                <c:pt idx="59">
                  <c:v>816118000</c:v>
                </c:pt>
                <c:pt idx="60">
                  <c:v>837724000</c:v>
                </c:pt>
                <c:pt idx="61">
                  <c:v>857137000</c:v>
                </c:pt>
              </c:numCache>
            </c:numRef>
          </c:yVal>
          <c:smooth val="0"/>
          <c:extLst>
            <c:ext xmlns:c16="http://schemas.microsoft.com/office/drawing/2014/chart" uri="{C3380CC4-5D6E-409C-BE32-E72D297353CC}">
              <c16:uniqueId val="{00000005-8E4C-8647-8AD5-4D8A26AADA3B}"/>
            </c:ext>
          </c:extLst>
        </c:ser>
        <c:ser>
          <c:idx val="6"/>
          <c:order val="6"/>
          <c:spPr>
            <a:ln w="12700" cmpd="sng" algn="ctr">
              <a:solidFill>
                <a:schemeClr val="accent1"/>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Sheet1!$A$8:$CL$8</c:f>
              <c:numCache>
                <c:formatCode>General</c:formatCode>
                <c:ptCount val="90"/>
                <c:pt idx="62">
                  <c:v>6134110500</c:v>
                </c:pt>
                <c:pt idx="63">
                  <c:v>6314882000</c:v>
                </c:pt>
                <c:pt idx="64">
                  <c:v>6495653500</c:v>
                </c:pt>
                <c:pt idx="65">
                  <c:v>6676425000</c:v>
                </c:pt>
                <c:pt idx="66">
                  <c:v>6857196500</c:v>
                </c:pt>
                <c:pt idx="67">
                  <c:v>7037968000</c:v>
                </c:pt>
                <c:pt idx="68">
                  <c:v>7218739500</c:v>
                </c:pt>
                <c:pt idx="69">
                  <c:v>7399511000</c:v>
                </c:pt>
                <c:pt idx="70">
                  <c:v>7580282500</c:v>
                </c:pt>
                <c:pt idx="71">
                  <c:v>7761054000</c:v>
                </c:pt>
                <c:pt idx="72">
                  <c:v>7941825500</c:v>
                </c:pt>
                <c:pt idx="73">
                  <c:v>8122597000</c:v>
                </c:pt>
                <c:pt idx="74">
                  <c:v>8303368500</c:v>
                </c:pt>
                <c:pt idx="75">
                  <c:v>8484140000</c:v>
                </c:pt>
                <c:pt idx="76">
                  <c:v>8664911500</c:v>
                </c:pt>
                <c:pt idx="77">
                  <c:v>8845683000</c:v>
                </c:pt>
                <c:pt idx="78">
                  <c:v>9026454500</c:v>
                </c:pt>
                <c:pt idx="79">
                  <c:v>9207226000</c:v>
                </c:pt>
                <c:pt idx="80">
                  <c:v>9387997500</c:v>
                </c:pt>
                <c:pt idx="81">
                  <c:v>9568769000</c:v>
                </c:pt>
                <c:pt idx="82">
                  <c:v>9749540500</c:v>
                </c:pt>
                <c:pt idx="83">
                  <c:v>9930312000</c:v>
                </c:pt>
                <c:pt idx="84">
                  <c:v>10111083500</c:v>
                </c:pt>
                <c:pt idx="85">
                  <c:v>10291855000</c:v>
                </c:pt>
                <c:pt idx="86">
                  <c:v>10472626500</c:v>
                </c:pt>
                <c:pt idx="87">
                  <c:v>10653398000</c:v>
                </c:pt>
                <c:pt idx="88">
                  <c:v>10834169500</c:v>
                </c:pt>
                <c:pt idx="89">
                  <c:v>11014941000</c:v>
                </c:pt>
              </c:numCache>
            </c:numRef>
          </c:yVal>
          <c:smooth val="0"/>
          <c:extLst>
            <c:ext xmlns:c16="http://schemas.microsoft.com/office/drawing/2014/chart" uri="{C3380CC4-5D6E-409C-BE32-E72D297353CC}">
              <c16:uniqueId val="{00000006-8E4C-8647-8AD5-4D8A26AADA3B}"/>
            </c:ext>
          </c:extLst>
        </c:ser>
        <c:ser>
          <c:idx val="7"/>
          <c:order val="7"/>
          <c:spPr>
            <a:ln w="12700" cmpd="sng" algn="ctr">
              <a:solidFill>
                <a:schemeClr val="accent2"/>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Sheet1!$A$9:$CL$9</c:f>
              <c:numCache>
                <c:formatCode>General</c:formatCode>
                <c:ptCount val="90"/>
                <c:pt idx="62">
                  <c:v>38436426400</c:v>
                </c:pt>
                <c:pt idx="63">
                  <c:v>39340911800</c:v>
                </c:pt>
                <c:pt idx="64">
                  <c:v>40245397200</c:v>
                </c:pt>
                <c:pt idx="65">
                  <c:v>41149882600</c:v>
                </c:pt>
                <c:pt idx="66">
                  <c:v>42054368000</c:v>
                </c:pt>
                <c:pt idx="67">
                  <c:v>42958853400</c:v>
                </c:pt>
                <c:pt idx="68">
                  <c:v>43863338800</c:v>
                </c:pt>
                <c:pt idx="69">
                  <c:v>44767824200</c:v>
                </c:pt>
                <c:pt idx="70">
                  <c:v>45672309600</c:v>
                </c:pt>
                <c:pt idx="71">
                  <c:v>46576795000</c:v>
                </c:pt>
                <c:pt idx="72">
                  <c:v>47481280400</c:v>
                </c:pt>
                <c:pt idx="73">
                  <c:v>48385765800</c:v>
                </c:pt>
                <c:pt idx="74">
                  <c:v>49290251200</c:v>
                </c:pt>
                <c:pt idx="75">
                  <c:v>50194736600</c:v>
                </c:pt>
                <c:pt idx="76">
                  <c:v>51099222000</c:v>
                </c:pt>
                <c:pt idx="77">
                  <c:v>52003707400</c:v>
                </c:pt>
                <c:pt idx="78">
                  <c:v>52908192800</c:v>
                </c:pt>
                <c:pt idx="79">
                  <c:v>53812678200</c:v>
                </c:pt>
                <c:pt idx="80">
                  <c:v>54717163600</c:v>
                </c:pt>
                <c:pt idx="81">
                  <c:v>55621649000</c:v>
                </c:pt>
                <c:pt idx="82">
                  <c:v>56526134400</c:v>
                </c:pt>
                <c:pt idx="83">
                  <c:v>57430619800</c:v>
                </c:pt>
                <c:pt idx="84">
                  <c:v>58335105200</c:v>
                </c:pt>
                <c:pt idx="85">
                  <c:v>59239590600</c:v>
                </c:pt>
                <c:pt idx="86">
                  <c:v>60144076000</c:v>
                </c:pt>
                <c:pt idx="87">
                  <c:v>61048561400</c:v>
                </c:pt>
                <c:pt idx="88">
                  <c:v>61953046800</c:v>
                </c:pt>
                <c:pt idx="89">
                  <c:v>62857532200</c:v>
                </c:pt>
              </c:numCache>
            </c:numRef>
          </c:yVal>
          <c:smooth val="0"/>
          <c:extLst>
            <c:ext xmlns:c16="http://schemas.microsoft.com/office/drawing/2014/chart" uri="{C3380CC4-5D6E-409C-BE32-E72D297353CC}">
              <c16:uniqueId val="{00000007-8E4C-8647-8AD5-4D8A26AADA3B}"/>
            </c:ext>
          </c:extLst>
        </c:ser>
        <c:ser>
          <c:idx val="8"/>
          <c:order val="8"/>
          <c:spPr>
            <a:ln w="12700" cmpd="sng" algn="ctr">
              <a:solidFill>
                <a:schemeClr val="accent3"/>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Sheet1!$A$10:$CL$10</c:f>
              <c:numCache>
                <c:formatCode>General</c:formatCode>
                <c:ptCount val="90"/>
                <c:pt idx="62">
                  <c:v>11851841900</c:v>
                </c:pt>
                <c:pt idx="63">
                  <c:v>12008976800</c:v>
                </c:pt>
                <c:pt idx="64">
                  <c:v>12166111700</c:v>
                </c:pt>
                <c:pt idx="65">
                  <c:v>12323246600</c:v>
                </c:pt>
                <c:pt idx="66">
                  <c:v>12480381500</c:v>
                </c:pt>
                <c:pt idx="67">
                  <c:v>12637516400</c:v>
                </c:pt>
                <c:pt idx="68">
                  <c:v>12794651300</c:v>
                </c:pt>
                <c:pt idx="69">
                  <c:v>12951786200</c:v>
                </c:pt>
                <c:pt idx="70">
                  <c:v>13108921100</c:v>
                </c:pt>
                <c:pt idx="71">
                  <c:v>13266056000</c:v>
                </c:pt>
                <c:pt idx="72">
                  <c:v>13423190900</c:v>
                </c:pt>
                <c:pt idx="73">
                  <c:v>13580325800</c:v>
                </c:pt>
                <c:pt idx="74">
                  <c:v>13737460700</c:v>
                </c:pt>
                <c:pt idx="75">
                  <c:v>13894595600</c:v>
                </c:pt>
                <c:pt idx="76">
                  <c:v>14051730500</c:v>
                </c:pt>
                <c:pt idx="77">
                  <c:v>14208865400</c:v>
                </c:pt>
                <c:pt idx="78">
                  <c:v>14366000300</c:v>
                </c:pt>
                <c:pt idx="79">
                  <c:v>14523135200</c:v>
                </c:pt>
                <c:pt idx="80">
                  <c:v>14680270100</c:v>
                </c:pt>
                <c:pt idx="81">
                  <c:v>14837405000</c:v>
                </c:pt>
                <c:pt idx="82">
                  <c:v>14994539900</c:v>
                </c:pt>
                <c:pt idx="83">
                  <c:v>15151674800</c:v>
                </c:pt>
                <c:pt idx="84">
                  <c:v>15308809700</c:v>
                </c:pt>
                <c:pt idx="85">
                  <c:v>15465944600</c:v>
                </c:pt>
                <c:pt idx="86">
                  <c:v>15623079500</c:v>
                </c:pt>
                <c:pt idx="87">
                  <c:v>15780214400</c:v>
                </c:pt>
                <c:pt idx="88">
                  <c:v>15937349300</c:v>
                </c:pt>
                <c:pt idx="89">
                  <c:v>16094484200</c:v>
                </c:pt>
              </c:numCache>
            </c:numRef>
          </c:yVal>
          <c:smooth val="0"/>
          <c:extLst>
            <c:ext xmlns:c16="http://schemas.microsoft.com/office/drawing/2014/chart" uri="{C3380CC4-5D6E-409C-BE32-E72D297353CC}">
              <c16:uniqueId val="{00000008-8E4C-8647-8AD5-4D8A26AADA3B}"/>
            </c:ext>
          </c:extLst>
        </c:ser>
        <c:ser>
          <c:idx val="9"/>
          <c:order val="9"/>
          <c:spPr>
            <a:ln w="12700" cmpd="sng" algn="ctr">
              <a:solidFill>
                <a:schemeClr val="accent4"/>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Sheet1!$A$11:$CL$11</c:f>
              <c:numCache>
                <c:formatCode>General</c:formatCode>
                <c:ptCount val="90"/>
                <c:pt idx="62">
                  <c:v>10701355400</c:v>
                </c:pt>
                <c:pt idx="63">
                  <c:v>10808731800</c:v>
                </c:pt>
                <c:pt idx="64">
                  <c:v>10916108200</c:v>
                </c:pt>
                <c:pt idx="65">
                  <c:v>11023484600</c:v>
                </c:pt>
                <c:pt idx="66">
                  <c:v>11130861000</c:v>
                </c:pt>
                <c:pt idx="67">
                  <c:v>11238237400</c:v>
                </c:pt>
                <c:pt idx="68">
                  <c:v>11345613800</c:v>
                </c:pt>
                <c:pt idx="69">
                  <c:v>11452990200</c:v>
                </c:pt>
                <c:pt idx="70">
                  <c:v>11560366600</c:v>
                </c:pt>
                <c:pt idx="71">
                  <c:v>11667743000</c:v>
                </c:pt>
                <c:pt idx="72">
                  <c:v>11775119400</c:v>
                </c:pt>
                <c:pt idx="73">
                  <c:v>11882495800</c:v>
                </c:pt>
                <c:pt idx="74">
                  <c:v>11989872200</c:v>
                </c:pt>
                <c:pt idx="75">
                  <c:v>12097248600</c:v>
                </c:pt>
                <c:pt idx="76">
                  <c:v>12204625000</c:v>
                </c:pt>
                <c:pt idx="77">
                  <c:v>12312001400</c:v>
                </c:pt>
                <c:pt idx="78">
                  <c:v>12419377800</c:v>
                </c:pt>
                <c:pt idx="79">
                  <c:v>12526754200</c:v>
                </c:pt>
                <c:pt idx="80">
                  <c:v>12634130600</c:v>
                </c:pt>
                <c:pt idx="81">
                  <c:v>12741507000</c:v>
                </c:pt>
                <c:pt idx="82">
                  <c:v>12848883400</c:v>
                </c:pt>
                <c:pt idx="83">
                  <c:v>12956259800</c:v>
                </c:pt>
                <c:pt idx="84">
                  <c:v>13063636200</c:v>
                </c:pt>
                <c:pt idx="85">
                  <c:v>13171012600</c:v>
                </c:pt>
                <c:pt idx="86">
                  <c:v>13278389000</c:v>
                </c:pt>
                <c:pt idx="87">
                  <c:v>13385765400</c:v>
                </c:pt>
                <c:pt idx="88">
                  <c:v>13493141800</c:v>
                </c:pt>
                <c:pt idx="89">
                  <c:v>13600518200</c:v>
                </c:pt>
              </c:numCache>
            </c:numRef>
          </c:yVal>
          <c:smooth val="0"/>
          <c:extLst>
            <c:ext xmlns:c16="http://schemas.microsoft.com/office/drawing/2014/chart" uri="{C3380CC4-5D6E-409C-BE32-E72D297353CC}">
              <c16:uniqueId val="{00000009-8E4C-8647-8AD5-4D8A26AADA3B}"/>
            </c:ext>
          </c:extLst>
        </c:ser>
        <c:ser>
          <c:idx val="10"/>
          <c:order val="10"/>
          <c:spPr>
            <a:ln w="12700" cmpd="sng" algn="ctr">
              <a:solidFill>
                <a:schemeClr val="accent5"/>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Sheet1!$A$12:$CL$12</c:f>
              <c:numCache>
                <c:formatCode>General</c:formatCode>
                <c:ptCount val="90"/>
                <c:pt idx="62">
                  <c:v>13303551900</c:v>
                </c:pt>
                <c:pt idx="63">
                  <c:v>13525148800</c:v>
                </c:pt>
                <c:pt idx="64">
                  <c:v>13746745700</c:v>
                </c:pt>
                <c:pt idx="65">
                  <c:v>13968342600</c:v>
                </c:pt>
                <c:pt idx="66">
                  <c:v>14189939500</c:v>
                </c:pt>
                <c:pt idx="67">
                  <c:v>14411536400</c:v>
                </c:pt>
                <c:pt idx="68">
                  <c:v>14633133300</c:v>
                </c:pt>
                <c:pt idx="69">
                  <c:v>14854730200</c:v>
                </c:pt>
                <c:pt idx="70">
                  <c:v>15076327100</c:v>
                </c:pt>
                <c:pt idx="71">
                  <c:v>15297924000</c:v>
                </c:pt>
                <c:pt idx="72">
                  <c:v>15519520900</c:v>
                </c:pt>
                <c:pt idx="73">
                  <c:v>15741117800</c:v>
                </c:pt>
                <c:pt idx="74">
                  <c:v>15962714700</c:v>
                </c:pt>
                <c:pt idx="75">
                  <c:v>16184311600</c:v>
                </c:pt>
                <c:pt idx="76">
                  <c:v>16405908500</c:v>
                </c:pt>
                <c:pt idx="77">
                  <c:v>16627505400</c:v>
                </c:pt>
                <c:pt idx="78">
                  <c:v>16849102300</c:v>
                </c:pt>
                <c:pt idx="79">
                  <c:v>17070699200</c:v>
                </c:pt>
                <c:pt idx="80">
                  <c:v>17292296100</c:v>
                </c:pt>
                <c:pt idx="81">
                  <c:v>17513893000</c:v>
                </c:pt>
                <c:pt idx="82">
                  <c:v>17735489900</c:v>
                </c:pt>
                <c:pt idx="83">
                  <c:v>17957086800</c:v>
                </c:pt>
                <c:pt idx="84">
                  <c:v>18178683700</c:v>
                </c:pt>
                <c:pt idx="85">
                  <c:v>18400280600</c:v>
                </c:pt>
                <c:pt idx="86">
                  <c:v>18621877500</c:v>
                </c:pt>
                <c:pt idx="87">
                  <c:v>18843474400</c:v>
                </c:pt>
                <c:pt idx="88">
                  <c:v>19065071300</c:v>
                </c:pt>
                <c:pt idx="89">
                  <c:v>19286668200</c:v>
                </c:pt>
              </c:numCache>
            </c:numRef>
          </c:yVal>
          <c:smooth val="0"/>
          <c:extLst>
            <c:ext xmlns:c16="http://schemas.microsoft.com/office/drawing/2014/chart" uri="{C3380CC4-5D6E-409C-BE32-E72D297353CC}">
              <c16:uniqueId val="{0000000A-8E4C-8647-8AD5-4D8A26AADA3B}"/>
            </c:ext>
          </c:extLst>
        </c:ser>
        <c:ser>
          <c:idx val="11"/>
          <c:order val="11"/>
          <c:spPr>
            <a:ln w="12700" cmpd="sng" algn="ctr">
              <a:solidFill>
                <a:schemeClr val="accent6"/>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Sheet1!$A$13:$CL$13</c:f>
              <c:numCache>
                <c:formatCode>General</c:formatCode>
                <c:ptCount val="90"/>
                <c:pt idx="62">
                  <c:v>874075900</c:v>
                </c:pt>
                <c:pt idx="63">
                  <c:v>891014800</c:v>
                </c:pt>
                <c:pt idx="64">
                  <c:v>907953700</c:v>
                </c:pt>
                <c:pt idx="65">
                  <c:v>924892600</c:v>
                </c:pt>
                <c:pt idx="66">
                  <c:v>941831500</c:v>
                </c:pt>
                <c:pt idx="67">
                  <c:v>958770400</c:v>
                </c:pt>
                <c:pt idx="68">
                  <c:v>975709300</c:v>
                </c:pt>
                <c:pt idx="69">
                  <c:v>992648200</c:v>
                </c:pt>
                <c:pt idx="70">
                  <c:v>1009587100</c:v>
                </c:pt>
                <c:pt idx="71">
                  <c:v>1026526000</c:v>
                </c:pt>
                <c:pt idx="72">
                  <c:v>1043464900</c:v>
                </c:pt>
                <c:pt idx="73">
                  <c:v>1060403800</c:v>
                </c:pt>
                <c:pt idx="74">
                  <c:v>1077342700</c:v>
                </c:pt>
                <c:pt idx="75">
                  <c:v>1094281600</c:v>
                </c:pt>
                <c:pt idx="76">
                  <c:v>1111220500</c:v>
                </c:pt>
                <c:pt idx="77">
                  <c:v>1128159400</c:v>
                </c:pt>
                <c:pt idx="78">
                  <c:v>1145098300</c:v>
                </c:pt>
                <c:pt idx="79">
                  <c:v>1162037200</c:v>
                </c:pt>
                <c:pt idx="80">
                  <c:v>1178976100</c:v>
                </c:pt>
                <c:pt idx="81">
                  <c:v>1195915000</c:v>
                </c:pt>
                <c:pt idx="82">
                  <c:v>1212853900</c:v>
                </c:pt>
                <c:pt idx="83">
                  <c:v>1229792800</c:v>
                </c:pt>
                <c:pt idx="84">
                  <c:v>1246731700</c:v>
                </c:pt>
                <c:pt idx="85">
                  <c:v>1263670600</c:v>
                </c:pt>
                <c:pt idx="86">
                  <c:v>1280609500</c:v>
                </c:pt>
                <c:pt idx="87">
                  <c:v>1297548400</c:v>
                </c:pt>
                <c:pt idx="88">
                  <c:v>1314487300</c:v>
                </c:pt>
                <c:pt idx="89">
                  <c:v>1331426200</c:v>
                </c:pt>
              </c:numCache>
            </c:numRef>
          </c:yVal>
          <c:smooth val="0"/>
          <c:extLst>
            <c:ext xmlns:c16="http://schemas.microsoft.com/office/drawing/2014/chart" uri="{C3380CC4-5D6E-409C-BE32-E72D297353CC}">
              <c16:uniqueId val="{0000000B-8E4C-8647-8AD5-4D8A26AADA3B}"/>
            </c:ext>
          </c:extLst>
        </c:ser>
        <c:dLbls>
          <c:showLegendKey val="0"/>
          <c:showVal val="0"/>
          <c:showCatName val="0"/>
          <c:showSerName val="0"/>
          <c:showPercent val="0"/>
          <c:showBubbleSize val="0"/>
        </c:dLbls>
        <c:axId val="4"/>
        <c:axId val="5"/>
      </c:scatterChart>
      <c:valAx>
        <c:axId val="4"/>
        <c:scaling>
          <c:orientation val="minMax"/>
          <c:max val="2050"/>
          <c:min val="196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5"/>
        <c:crosses val="min"/>
        <c:crossBetween val="midCat"/>
        <c:majorUnit val="10"/>
      </c:valAx>
      <c:valAx>
        <c:axId val="5"/>
        <c:scaling>
          <c:orientation val="minMax"/>
          <c:max val="65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4"/>
        <c:crosses val="min"/>
        <c:crossBetween val="midCat"/>
        <c:majorUnit val="5000000000"/>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41922616673316E-2"/>
          <c:y val="4.6226787830896877E-2"/>
          <c:w val="0.95851615476665342"/>
          <c:h val="0.9075464243382062"/>
        </c:manualLayout>
      </c:layout>
      <c:barChart>
        <c:barDir val="col"/>
        <c:grouping val="stacked"/>
        <c:varyColors val="0"/>
        <c:ser>
          <c:idx val="0"/>
          <c:order val="0"/>
          <c:spPr>
            <a:solidFill>
              <a:schemeClr val="accent3"/>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B53-2E43-B16C-5C30CB0DF351}"/>
                </c:ext>
              </c:extLst>
            </c:dLbl>
            <c:dLbl>
              <c:idx val="1"/>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B53-2E43-B16C-5C30CB0DF351}"/>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B53-2E43-B16C-5C30CB0DF351}"/>
                </c:ext>
              </c:extLst>
            </c:dLbl>
            <c:dLbl>
              <c:idx val="3"/>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B53-2E43-B16C-5C30CB0DF351}"/>
                </c:ext>
              </c:extLst>
            </c:dLbl>
            <c:dLbl>
              <c:idx val="4"/>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B53-2E43-B16C-5C30CB0DF351}"/>
                </c:ext>
              </c:extLst>
            </c:dLbl>
            <c:dLbl>
              <c:idx val="5"/>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B53-2E43-B16C-5C30CB0DF351}"/>
                </c:ext>
              </c:extLst>
            </c:dLbl>
            <c:dLbl>
              <c:idx val="7"/>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B53-2E43-B16C-5C30CB0DF3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56</c:v>
                </c:pt>
                <c:pt idx="1">
                  <c:v>88</c:v>
                </c:pt>
                <c:pt idx="2">
                  <c:v>121</c:v>
                </c:pt>
                <c:pt idx="3">
                  <c:v>50</c:v>
                </c:pt>
                <c:pt idx="4">
                  <c:v>70</c:v>
                </c:pt>
                <c:pt idx="5">
                  <c:v>37</c:v>
                </c:pt>
                <c:pt idx="6">
                  <c:v>7</c:v>
                </c:pt>
                <c:pt idx="7">
                  <c:v>29</c:v>
                </c:pt>
              </c:numCache>
            </c:numRef>
          </c:val>
          <c:extLst>
            <c:ext xmlns:c16="http://schemas.microsoft.com/office/drawing/2014/chart" uri="{C3380CC4-5D6E-409C-BE32-E72D297353CC}">
              <c16:uniqueId val="{00000007-9B53-2E43-B16C-5C30CB0DF351}"/>
            </c:ext>
          </c:extLst>
        </c:ser>
        <c:ser>
          <c:idx val="1"/>
          <c:order val="1"/>
          <c:spPr>
            <a:solidFill>
              <a:schemeClr val="accent2"/>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B53-2E43-B16C-5C30CB0DF351}"/>
                </c:ext>
              </c:extLst>
            </c:dLbl>
            <c:dLbl>
              <c:idx val="1"/>
              <c:layout>
                <c:manualLayout>
                  <c:x val="0"/>
                  <c:y val="-3.9510075069142629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9B53-2E43-B16C-5C30CB0DF351}"/>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B53-2E43-B16C-5C30CB0DF351}"/>
                </c:ext>
              </c:extLst>
            </c:dLbl>
            <c:dLbl>
              <c:idx val="3"/>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9B53-2E43-B16C-5C30CB0DF351}"/>
                </c:ext>
              </c:extLst>
            </c:dLbl>
            <c:dLbl>
              <c:idx val="4"/>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B53-2E43-B16C-5C30CB0DF351}"/>
                </c:ext>
              </c:extLst>
            </c:dLbl>
            <c:dLbl>
              <c:idx val="5"/>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9B53-2E43-B16C-5C30CB0DF351}"/>
                </c:ext>
              </c:extLst>
            </c:dLbl>
            <c:dLbl>
              <c:idx val="6"/>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9B53-2E43-B16C-5C30CB0DF351}"/>
                </c:ext>
              </c:extLst>
            </c:dLbl>
            <c:dLbl>
              <c:idx val="7"/>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9B53-2E43-B16C-5C30CB0DF3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0">
                  <c:v>40</c:v>
                </c:pt>
                <c:pt idx="1">
                  <c:v>84</c:v>
                </c:pt>
                <c:pt idx="2">
                  <c:v>93</c:v>
                </c:pt>
                <c:pt idx="3">
                  <c:v>30</c:v>
                </c:pt>
                <c:pt idx="4">
                  <c:v>65</c:v>
                </c:pt>
                <c:pt idx="5">
                  <c:v>36</c:v>
                </c:pt>
                <c:pt idx="6">
                  <c:v>65</c:v>
                </c:pt>
                <c:pt idx="7">
                  <c:v>20</c:v>
                </c:pt>
              </c:numCache>
            </c:numRef>
          </c:val>
          <c:extLst>
            <c:ext xmlns:c16="http://schemas.microsoft.com/office/drawing/2014/chart" uri="{C3380CC4-5D6E-409C-BE32-E72D297353CC}">
              <c16:uniqueId val="{00000010-9B53-2E43-B16C-5C30CB0DF351}"/>
            </c:ext>
          </c:extLst>
        </c:ser>
        <c:ser>
          <c:idx val="2"/>
          <c:order val="2"/>
          <c:spPr>
            <a:solidFill>
              <a:schemeClr val="accent1"/>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9B53-2E43-B16C-5C30CB0DF351}"/>
                </c:ext>
              </c:extLst>
            </c:dLbl>
            <c:dLbl>
              <c:idx val="1"/>
              <c:layout>
                <c:manualLayout>
                  <c:x val="0"/>
                  <c:y val="-3.9510075069142629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9B53-2E43-B16C-5C30CB0DF351}"/>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9B53-2E43-B16C-5C30CB0DF351}"/>
                </c:ext>
              </c:extLst>
            </c:dLbl>
            <c:dLbl>
              <c:idx val="3"/>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9B53-2E43-B16C-5C30CB0DF351}"/>
                </c:ext>
              </c:extLst>
            </c:dLbl>
            <c:dLbl>
              <c:idx val="4"/>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9B53-2E43-B16C-5C30CB0DF351}"/>
                </c:ext>
              </c:extLst>
            </c:dLbl>
            <c:dLbl>
              <c:idx val="5"/>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9B53-2E43-B16C-5C30CB0DF351}"/>
                </c:ext>
              </c:extLst>
            </c:dLbl>
            <c:dLbl>
              <c:idx val="7"/>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9B53-2E43-B16C-5C30CB0DF3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Sheet1!$A$3:$H$3</c:f>
              <c:numCache>
                <c:formatCode>General</c:formatCode>
                <c:ptCount val="8"/>
                <c:pt idx="0">
                  <c:v>51</c:v>
                </c:pt>
                <c:pt idx="1">
                  <c:v>87</c:v>
                </c:pt>
                <c:pt idx="2">
                  <c:v>114</c:v>
                </c:pt>
                <c:pt idx="3">
                  <c:v>45</c:v>
                </c:pt>
                <c:pt idx="4">
                  <c:v>68</c:v>
                </c:pt>
                <c:pt idx="5">
                  <c:v>36</c:v>
                </c:pt>
                <c:pt idx="6">
                  <c:v>7</c:v>
                </c:pt>
                <c:pt idx="7">
                  <c:v>24</c:v>
                </c:pt>
              </c:numCache>
            </c:numRef>
          </c:val>
          <c:extLst>
            <c:ext xmlns:c16="http://schemas.microsoft.com/office/drawing/2014/chart" uri="{C3380CC4-5D6E-409C-BE32-E72D297353CC}">
              <c16:uniqueId val="{00000018-9B53-2E43-B16C-5C30CB0DF351}"/>
            </c:ext>
          </c:extLst>
        </c:ser>
        <c:dLbls>
          <c:showLegendKey val="0"/>
          <c:showVal val="0"/>
          <c:showCatName val="0"/>
          <c:showSerName val="0"/>
          <c:showPercent val="0"/>
          <c:showBubbleSize val="0"/>
        </c:dLbls>
        <c:gapWidth val="80"/>
        <c:overlap val="100"/>
        <c:axId val="412727455"/>
        <c:axId val="1"/>
      </c:barChart>
      <c:catAx>
        <c:axId val="41272745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28"/>
          <c:min val="0"/>
        </c:scaling>
        <c:delete val="1"/>
        <c:axPos val="l"/>
        <c:numFmt formatCode="General" sourceLinked="1"/>
        <c:majorTickMark val="out"/>
        <c:minorTickMark val="none"/>
        <c:tickLblPos val="nextTo"/>
        <c:crossAx val="412727455"/>
        <c:crosses val="min"/>
        <c:crossBetween val="between"/>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250344963532427E-2"/>
          <c:y val="0.10836401893740137"/>
          <c:w val="0.97949931007293511"/>
          <c:h val="0.81693845344555494"/>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0DC3-4339-80A9-A7F6182710B6}"/>
              </c:ext>
            </c:extLst>
          </c:dPt>
          <c:dPt>
            <c:idx val="1"/>
            <c:invertIfNegative val="0"/>
            <c:bubble3D val="0"/>
            <c:spPr>
              <a:solidFill>
                <a:schemeClr val="accent1"/>
              </a:solidFill>
              <a:ln>
                <a:noFill/>
              </a:ln>
            </c:spPr>
            <c:extLst>
              <c:ext xmlns:c16="http://schemas.microsoft.com/office/drawing/2014/chart" uri="{C3380CC4-5D6E-409C-BE32-E72D297353CC}">
                <c16:uniqueId val="{00000001-0DC3-4339-80A9-A7F6182710B6}"/>
              </c:ext>
            </c:extLst>
          </c:dPt>
          <c:dPt>
            <c:idx val="6"/>
            <c:invertIfNegative val="0"/>
            <c:bubble3D val="0"/>
            <c:spPr>
              <a:solidFill>
                <a:schemeClr val="tx2"/>
              </a:solidFill>
              <a:ln>
                <a:noFill/>
              </a:ln>
            </c:spPr>
            <c:extLst>
              <c:ext xmlns:c16="http://schemas.microsoft.com/office/drawing/2014/chart" uri="{C3380CC4-5D6E-409C-BE32-E72D297353CC}">
                <c16:uniqueId val="{00000002-0DC3-4339-80A9-A7F6182710B6}"/>
              </c:ext>
            </c:extLst>
          </c:dPt>
          <c:dLbls>
            <c:dLbl>
              <c:idx val="0"/>
              <c:layout>
                <c:manualLayout>
                  <c:x val="0"/>
                  <c:y val="-0.33719095213045763"/>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DC3-4339-80A9-A7F6182710B6}"/>
                </c:ext>
              </c:extLst>
            </c:dLbl>
            <c:dLbl>
              <c:idx val="1"/>
              <c:layout>
                <c:manualLayout>
                  <c:x val="0"/>
                  <c:y val="-0.44239873750657549"/>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DC3-4339-80A9-A7F6182710B6}"/>
                </c:ext>
              </c:extLst>
            </c:dLbl>
            <c:dLbl>
              <c:idx val="6"/>
              <c:layout>
                <c:manualLayout>
                  <c:x val="0"/>
                  <c:y val="-5.6286165176223042E-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DC3-4339-80A9-A7F6182710B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10.7</c:v>
                </c:pt>
                <c:pt idx="1">
                  <c:v>14.399999999999999</c:v>
                </c:pt>
                <c:pt idx="2">
                  <c:v>11</c:v>
                </c:pt>
                <c:pt idx="3">
                  <c:v>8.7000000000000011</c:v>
                </c:pt>
                <c:pt idx="4">
                  <c:v>1.9999999999999996</c:v>
                </c:pt>
                <c:pt idx="5">
                  <c:v>0.8</c:v>
                </c:pt>
                <c:pt idx="6">
                  <c:v>0.8</c:v>
                </c:pt>
              </c:numCache>
            </c:numRef>
          </c:val>
          <c:extLst>
            <c:ext xmlns:c16="http://schemas.microsoft.com/office/drawing/2014/chart" uri="{C3380CC4-5D6E-409C-BE32-E72D297353CC}">
              <c16:uniqueId val="{00000003-0DC3-4339-80A9-A7F6182710B6}"/>
            </c:ext>
          </c:extLst>
        </c:ser>
        <c:ser>
          <c:idx val="1"/>
          <c:order val="1"/>
          <c:spPr>
            <a:solidFill>
              <a:schemeClr val="accent3"/>
            </a:solidFill>
            <a:ln>
              <a:noFill/>
            </a:ln>
          </c:spPr>
          <c:invertIfNegative val="0"/>
          <c:dPt>
            <c:idx val="4"/>
            <c:invertIfNegative val="0"/>
            <c:bubble3D val="0"/>
            <c:spPr>
              <a:solidFill>
                <a:schemeClr val="accent6"/>
              </a:solidFill>
              <a:ln>
                <a:noFill/>
              </a:ln>
            </c:spPr>
            <c:extLst>
              <c:ext xmlns:c16="http://schemas.microsoft.com/office/drawing/2014/chart" uri="{C3380CC4-5D6E-409C-BE32-E72D297353CC}">
                <c16:uniqueId val="{00000004-0DC3-4339-80A9-A7F6182710B6}"/>
              </c:ext>
            </c:extLst>
          </c:dPt>
          <c:dPt>
            <c:idx val="5"/>
            <c:invertIfNegative val="0"/>
            <c:bubble3D val="0"/>
            <c:spPr>
              <a:solidFill>
                <a:schemeClr val="accent1"/>
              </a:solidFill>
              <a:ln>
                <a:noFill/>
              </a:ln>
            </c:spPr>
            <c:extLst>
              <c:ext xmlns:c16="http://schemas.microsoft.com/office/drawing/2014/chart" uri="{C3380CC4-5D6E-409C-BE32-E72D297353CC}">
                <c16:uniqueId val="{00000005-0DC3-4339-80A9-A7F6182710B6}"/>
              </c:ext>
            </c:extLst>
          </c:dPt>
          <c:dLbls>
            <c:dLbl>
              <c:idx val="5"/>
              <c:layout>
                <c:manualLayout>
                  <c:x val="0"/>
                  <c:y val="-6.7859021567596003E-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DC3-4339-80A9-A7F6182710B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Sheet1!$A$2:$G$2</c:f>
              <c:numCache>
                <c:formatCode>General</c:formatCode>
                <c:ptCount val="7"/>
                <c:pt idx="2">
                  <c:v>3.4000000000000004</c:v>
                </c:pt>
                <c:pt idx="3">
                  <c:v>2.2999999999999989</c:v>
                </c:pt>
                <c:pt idx="4">
                  <c:v>6.6999999999999993</c:v>
                </c:pt>
                <c:pt idx="5">
                  <c:v>1.2</c:v>
                </c:pt>
              </c:numCache>
            </c:numRef>
          </c:val>
          <c:extLst>
            <c:ext xmlns:c16="http://schemas.microsoft.com/office/drawing/2014/chart" uri="{C3380CC4-5D6E-409C-BE32-E72D297353CC}">
              <c16:uniqueId val="{00000006-0DC3-4339-80A9-A7F6182710B6}"/>
            </c:ext>
          </c:extLst>
        </c:ser>
        <c:dLbls>
          <c:showLegendKey val="0"/>
          <c:showVal val="0"/>
          <c:showCatName val="0"/>
          <c:showSerName val="0"/>
          <c:showPercent val="0"/>
          <c:showBubbleSize val="0"/>
        </c:dLbls>
        <c:gapWidth val="80"/>
        <c:overlap val="100"/>
        <c:axId val="1031923504"/>
        <c:axId val="1"/>
      </c:barChart>
      <c:catAx>
        <c:axId val="103192350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4.4"/>
          <c:min val="0"/>
        </c:scaling>
        <c:delete val="1"/>
        <c:axPos val="l"/>
        <c:numFmt formatCode="General" sourceLinked="1"/>
        <c:majorTickMark val="out"/>
        <c:minorTickMark val="none"/>
        <c:tickLblPos val="nextTo"/>
        <c:crossAx val="1031923504"/>
        <c:crosses val="min"/>
        <c:crossBetween val="between"/>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185471406491501E-2"/>
          <c:y val="3.6011080332409975E-2"/>
          <c:w val="0.91962905718701704"/>
          <c:h val="0.92797783933518008"/>
        </c:manualLayout>
      </c:layout>
      <c:barChart>
        <c:barDir val="col"/>
        <c:grouping val="stacked"/>
        <c:varyColors val="0"/>
        <c:ser>
          <c:idx val="0"/>
          <c:order val="0"/>
          <c:spPr>
            <a:solidFill>
              <a:schemeClr val="accent6"/>
            </a:solidFill>
            <a:ln>
              <a:noFill/>
            </a:ln>
          </c:spPr>
          <c:invertIfNegative val="0"/>
          <c:val>
            <c:numRef>
              <c:f>Sheet1!$A$1</c:f>
              <c:numCache>
                <c:formatCode>General</c:formatCode>
                <c:ptCount val="1"/>
                <c:pt idx="0">
                  <c:v>1.78</c:v>
                </c:pt>
              </c:numCache>
            </c:numRef>
          </c:val>
          <c:extLst>
            <c:ext xmlns:c16="http://schemas.microsoft.com/office/drawing/2014/chart" uri="{C3380CC4-5D6E-409C-BE32-E72D297353CC}">
              <c16:uniqueId val="{00000000-ED2A-4E2C-874C-89DE1B086DED}"/>
            </c:ext>
          </c:extLst>
        </c:ser>
        <c:ser>
          <c:idx val="1"/>
          <c:order val="1"/>
          <c:spPr>
            <a:solidFill>
              <a:schemeClr val="accent3"/>
            </a:solidFill>
            <a:ln>
              <a:noFill/>
            </a:ln>
          </c:spPr>
          <c:invertIfNegative val="0"/>
          <c:val>
            <c:numRef>
              <c:f>Sheet1!$A$2</c:f>
              <c:numCache>
                <c:formatCode>General</c:formatCode>
                <c:ptCount val="1"/>
                <c:pt idx="0">
                  <c:v>3.37</c:v>
                </c:pt>
              </c:numCache>
            </c:numRef>
          </c:val>
          <c:extLst>
            <c:ext xmlns:c16="http://schemas.microsoft.com/office/drawing/2014/chart" uri="{C3380CC4-5D6E-409C-BE32-E72D297353CC}">
              <c16:uniqueId val="{00000001-ED2A-4E2C-874C-89DE1B086DED}"/>
            </c:ext>
          </c:extLst>
        </c:ser>
        <c:ser>
          <c:idx val="2"/>
          <c:order val="2"/>
          <c:spPr>
            <a:solidFill>
              <a:schemeClr val="accent1"/>
            </a:solidFill>
            <a:ln>
              <a:noFill/>
            </a:ln>
          </c:spPr>
          <c:invertIfNegative val="0"/>
          <c:val>
            <c:numRef>
              <c:f>Sheet1!$A$3</c:f>
              <c:numCache>
                <c:formatCode>General</c:formatCode>
                <c:ptCount val="1"/>
                <c:pt idx="0">
                  <c:v>2.8499999999999996</c:v>
                </c:pt>
              </c:numCache>
            </c:numRef>
          </c:val>
          <c:extLst>
            <c:ext xmlns:c16="http://schemas.microsoft.com/office/drawing/2014/chart" uri="{C3380CC4-5D6E-409C-BE32-E72D297353CC}">
              <c16:uniqueId val="{00000002-ED2A-4E2C-874C-89DE1B086DED}"/>
            </c:ext>
          </c:extLst>
        </c:ser>
        <c:ser>
          <c:idx val="3"/>
          <c:order val="3"/>
          <c:spPr>
            <a:solidFill>
              <a:srgbClr val="C0C0C0"/>
            </a:solidFill>
            <a:ln>
              <a:noFill/>
            </a:ln>
          </c:spPr>
          <c:invertIfNegative val="0"/>
          <c:val>
            <c:numRef>
              <c:f>Sheet1!$A$4</c:f>
              <c:numCache>
                <c:formatCode>General</c:formatCode>
                <c:ptCount val="1"/>
                <c:pt idx="0">
                  <c:v>2.1999999999999993</c:v>
                </c:pt>
              </c:numCache>
            </c:numRef>
          </c:val>
          <c:extLst>
            <c:ext xmlns:c16="http://schemas.microsoft.com/office/drawing/2014/chart" uri="{C3380CC4-5D6E-409C-BE32-E72D297353CC}">
              <c16:uniqueId val="{00000003-ED2A-4E2C-874C-89DE1B086DED}"/>
            </c:ext>
          </c:extLst>
        </c:ser>
        <c:ser>
          <c:idx val="4"/>
          <c:order val="4"/>
          <c:spPr>
            <a:solidFill>
              <a:srgbClr val="808080"/>
            </a:solidFill>
            <a:ln>
              <a:noFill/>
            </a:ln>
          </c:spPr>
          <c:invertIfNegative val="0"/>
          <c:val>
            <c:numRef>
              <c:f>Sheet1!$A$5</c:f>
              <c:numCache>
                <c:formatCode>General</c:formatCode>
                <c:ptCount val="1"/>
                <c:pt idx="0">
                  <c:v>0.42999999999999972</c:v>
                </c:pt>
              </c:numCache>
            </c:numRef>
          </c:val>
          <c:extLst>
            <c:ext xmlns:c16="http://schemas.microsoft.com/office/drawing/2014/chart" uri="{C3380CC4-5D6E-409C-BE32-E72D297353CC}">
              <c16:uniqueId val="{00000004-ED2A-4E2C-874C-89DE1B086DED}"/>
            </c:ext>
          </c:extLst>
        </c:ser>
        <c:dLbls>
          <c:showLegendKey val="0"/>
          <c:showVal val="0"/>
          <c:showCatName val="0"/>
          <c:showSerName val="0"/>
          <c:showPercent val="0"/>
          <c:showBubbleSize val="0"/>
        </c:dLbls>
        <c:gapWidth val="80"/>
        <c:overlap val="100"/>
        <c:axId val="2058005360"/>
        <c:axId val="1"/>
      </c:barChart>
      <c:catAx>
        <c:axId val="2058005360"/>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0.629999999999999"/>
          <c:min val="0"/>
        </c:scaling>
        <c:delete val="1"/>
        <c:axPos val="l"/>
        <c:numFmt formatCode="General" sourceLinked="1"/>
        <c:majorTickMark val="out"/>
        <c:minorTickMark val="none"/>
        <c:tickLblPos val="nextTo"/>
        <c:crossAx val="2058005360"/>
        <c:crosses val="min"/>
        <c:crossBetween val="between"/>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188034188034191E-2"/>
          <c:y val="0.1074792243767313"/>
          <c:w val="0.93162393162393164"/>
          <c:h val="0.78504155124653741"/>
        </c:manualLayout>
      </c:layout>
      <c:doughnutChart>
        <c:varyColors val="0"/>
        <c:ser>
          <c:idx val="0"/>
          <c:order val="0"/>
          <c:dPt>
            <c:idx val="0"/>
            <c:bubble3D val="0"/>
            <c:spPr>
              <a:solidFill>
                <a:schemeClr val="accent3"/>
              </a:solidFill>
              <a:ln>
                <a:noFill/>
              </a:ln>
            </c:spPr>
            <c:extLst>
              <c:ext xmlns:c16="http://schemas.microsoft.com/office/drawing/2014/chart" uri="{C3380CC4-5D6E-409C-BE32-E72D297353CC}">
                <c16:uniqueId val="{00000000-B500-6446-8935-36FB6CB83823}"/>
              </c:ext>
            </c:extLst>
          </c:dPt>
          <c:dPt>
            <c:idx val="1"/>
            <c:bubble3D val="0"/>
            <c:spPr>
              <a:solidFill>
                <a:schemeClr val="accent4"/>
              </a:solidFill>
              <a:ln>
                <a:noFill/>
              </a:ln>
            </c:spPr>
            <c:extLst>
              <c:ext xmlns:c16="http://schemas.microsoft.com/office/drawing/2014/chart" uri="{C3380CC4-5D6E-409C-BE32-E72D297353CC}">
                <c16:uniqueId val="{00000001-B500-6446-8935-36FB6CB83823}"/>
              </c:ext>
            </c:extLst>
          </c:dPt>
          <c:dPt>
            <c:idx val="2"/>
            <c:bubble3D val="0"/>
            <c:spPr>
              <a:solidFill>
                <a:schemeClr val="accent5"/>
              </a:solidFill>
              <a:ln>
                <a:noFill/>
              </a:ln>
            </c:spPr>
            <c:extLst>
              <c:ext xmlns:c16="http://schemas.microsoft.com/office/drawing/2014/chart" uri="{C3380CC4-5D6E-409C-BE32-E72D297353CC}">
                <c16:uniqueId val="{00000002-B500-6446-8935-36FB6CB83823}"/>
              </c:ext>
            </c:extLst>
          </c:dPt>
          <c:dPt>
            <c:idx val="3"/>
            <c:bubble3D val="0"/>
            <c:spPr>
              <a:solidFill>
                <a:schemeClr val="accent1"/>
              </a:solidFill>
              <a:ln>
                <a:noFill/>
              </a:ln>
            </c:spPr>
            <c:extLst>
              <c:ext xmlns:c16="http://schemas.microsoft.com/office/drawing/2014/chart" uri="{C3380CC4-5D6E-409C-BE32-E72D297353CC}">
                <c16:uniqueId val="{00000003-B500-6446-8935-36FB6CB83823}"/>
              </c:ext>
            </c:extLst>
          </c:dPt>
          <c:dLbls>
            <c:dLbl>
              <c:idx val="0"/>
              <c:layout>
                <c:manualLayout>
                  <c:x val="-1.4464168310322156E-2"/>
                  <c:y val="5.9833795013850416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500-6446-8935-36FB6CB83823}"/>
                </c:ext>
              </c:extLst>
            </c:dLbl>
            <c:dLbl>
              <c:idx val="1"/>
              <c:layout>
                <c:manualLayout>
                  <c:x val="-4.2735042735042736E-2"/>
                  <c:y val="2.3822714681440444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500-6446-8935-36FB6CB83823}"/>
                </c:ext>
              </c:extLst>
            </c:dLbl>
            <c:dLbl>
              <c:idx val="2"/>
              <c:layout>
                <c:manualLayout>
                  <c:x val="-2.6298487836949377E-2"/>
                  <c:y val="-4.4875346260387812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500-6446-8935-36FB6CB83823}"/>
                </c:ext>
              </c:extLst>
            </c:dLbl>
            <c:dLbl>
              <c:idx val="3"/>
              <c:layout>
                <c:manualLayout>
                  <c:x val="4.8652202498356348E-2"/>
                  <c:y val="1.4404432132963989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500-6446-8935-36FB6CB8382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6.5</c:v>
                </c:pt>
                <c:pt idx="1">
                  <c:v>18.399999999999999</c:v>
                </c:pt>
                <c:pt idx="2">
                  <c:v>35.799999999999997</c:v>
                </c:pt>
                <c:pt idx="3">
                  <c:v>39.300000000000004</c:v>
                </c:pt>
              </c:numCache>
            </c:numRef>
          </c:val>
          <c:extLst>
            <c:ext xmlns:c16="http://schemas.microsoft.com/office/drawing/2014/chart" uri="{C3380CC4-5D6E-409C-BE32-E72D297353CC}">
              <c16:uniqueId val="{00000004-B500-6446-8935-36FB6CB83823}"/>
            </c:ext>
          </c:extLst>
        </c:ser>
        <c:dLbls>
          <c:showLegendKey val="0"/>
          <c:showVal val="0"/>
          <c:showCatName val="0"/>
          <c:showSerName val="0"/>
          <c:showPercent val="0"/>
          <c:showBubbleSize val="0"/>
          <c:showLeaderLines val="1"/>
        </c:dLbls>
        <c:firstSliceAng val="180"/>
        <c:holeSize val="50"/>
      </c:doughnutChart>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846846846846847E-2"/>
          <c:y val="4.6846846846846847E-2"/>
          <c:w val="0.90630630630630626"/>
          <c:h val="0.90630630630630626"/>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92EC-49FA-B393-A497930362E9}"/>
              </c:ext>
            </c:extLst>
          </c:dPt>
          <c:val>
            <c:numRef>
              <c:f>Sheet1!$A$1</c:f>
              <c:numCache>
                <c:formatCode>General</c:formatCode>
                <c:ptCount val="1"/>
                <c:pt idx="0">
                  <c:v>1</c:v>
                </c:pt>
              </c:numCache>
            </c:numRef>
          </c:val>
          <c:extLst>
            <c:ext xmlns:c16="http://schemas.microsoft.com/office/drawing/2014/chart" uri="{C3380CC4-5D6E-409C-BE32-E72D297353CC}">
              <c16:uniqueId val="{00000001-92EC-49FA-B393-A497930362E9}"/>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881473571809931E-2"/>
          <c:y val="0.16314454775993237"/>
          <c:w val="0.97223705285638018"/>
          <c:h val="0.67371090448013526"/>
        </c:manualLayout>
      </c:layout>
      <c:barChart>
        <c:barDir val="col"/>
        <c:grouping val="stacked"/>
        <c:varyColors val="0"/>
        <c:ser>
          <c:idx val="0"/>
          <c:order val="0"/>
          <c:spPr>
            <a:solidFill>
              <a:schemeClr val="accent1"/>
            </a:solidFill>
            <a:ln>
              <a:noFill/>
            </a:ln>
          </c:spPr>
          <c:invertIfNegative val="0"/>
          <c:dLbls>
            <c:dLbl>
              <c:idx val="1"/>
              <c:layout>
                <c:manualLayout>
                  <c:x val="0"/>
                  <c:y val="-9.1293322062552834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9B9-6546-83D9-6DE9CB12411A}"/>
                </c:ext>
              </c:extLst>
            </c:dLbl>
            <c:dLbl>
              <c:idx val="3"/>
              <c:layout>
                <c:manualLayout>
                  <c:x val="0"/>
                  <c:y val="-8.706677937447168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9B9-6546-83D9-6DE9CB12411A}"/>
                </c:ext>
              </c:extLst>
            </c:dLbl>
            <c:dLbl>
              <c:idx val="4"/>
              <c:layout>
                <c:manualLayout>
                  <c:x val="0"/>
                  <c:y val="-7.4387151310228231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9B9-6546-83D9-6DE9CB12411A}"/>
                </c:ext>
              </c:extLst>
            </c:dLbl>
            <c:dLbl>
              <c:idx val="5"/>
              <c:layout>
                <c:manualLayout>
                  <c:x val="0"/>
                  <c:y val="-7.1005917159763315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9B9-6546-83D9-6DE9CB12411A}"/>
                </c:ext>
              </c:extLst>
            </c:dLbl>
            <c:dLbl>
              <c:idx val="6"/>
              <c:layout>
                <c:manualLayout>
                  <c:x val="0"/>
                  <c:y val="-8.6221470836855454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9B9-6546-83D9-6DE9CB12411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29</c:v>
                </c:pt>
                <c:pt idx="1">
                  <c:v>5</c:v>
                </c:pt>
                <c:pt idx="2">
                  <c:v>-35</c:v>
                </c:pt>
                <c:pt idx="3">
                  <c:v>-4</c:v>
                </c:pt>
                <c:pt idx="4">
                  <c:v>1</c:v>
                </c:pt>
                <c:pt idx="5">
                  <c:v>0.2</c:v>
                </c:pt>
                <c:pt idx="6">
                  <c:v>-3.8</c:v>
                </c:pt>
              </c:numCache>
            </c:numRef>
          </c:val>
          <c:extLst>
            <c:ext xmlns:c16="http://schemas.microsoft.com/office/drawing/2014/chart" uri="{C3380CC4-5D6E-409C-BE32-E72D297353CC}">
              <c16:uniqueId val="{00000005-69B9-6546-83D9-6DE9CB12411A}"/>
            </c:ext>
          </c:extLst>
        </c:ser>
        <c:dLbls>
          <c:showLegendKey val="0"/>
          <c:showVal val="0"/>
          <c:showCatName val="0"/>
          <c:showSerName val="0"/>
          <c:showPercent val="0"/>
          <c:showBubbleSize val="0"/>
        </c:dLbls>
        <c:gapWidth val="80"/>
        <c:overlap val="100"/>
        <c:axId val="2138104751"/>
        <c:axId val="1"/>
      </c:barChart>
      <c:catAx>
        <c:axId val="21381047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40"/>
          <c:min val="-40"/>
        </c:scaling>
        <c:delete val="0"/>
        <c:axPos val="l"/>
        <c:majorGridlines>
          <c:spPr>
            <a:ln w="3175" cmpd="sng" algn="ctr">
              <a:solidFill>
                <a:schemeClr val="tx1"/>
              </a:solidFill>
              <a:prstDash val="solid"/>
            </a:ln>
          </c:spPr>
        </c:majorGridlines>
        <c:numFmt formatCode="General" sourceLinked="1"/>
        <c:majorTickMark val="none"/>
        <c:minorTickMark val="none"/>
        <c:tickLblPos val="none"/>
        <c:spPr>
          <a:ln>
            <a:noFill/>
          </a:ln>
        </c:spPr>
        <c:crossAx val="2138104751"/>
        <c:crosses val="min"/>
        <c:crossBetween val="between"/>
        <c:majorUnit val="20"/>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57207615593835E-2"/>
          <c:y val="0.1263803680981595"/>
          <c:w val="0.95285584768812326"/>
          <c:h val="0.78650306748466259"/>
        </c:manualLayout>
      </c:layout>
      <c:barChart>
        <c:barDir val="col"/>
        <c:grouping val="clustered"/>
        <c:varyColors val="0"/>
        <c:ser>
          <c:idx val="0"/>
          <c:order val="0"/>
          <c:spPr>
            <a:solidFill>
              <a:schemeClr val="accent6"/>
            </a:solidFill>
            <a:ln>
              <a:noFill/>
            </a:ln>
          </c:spPr>
          <c:invertIfNegative val="0"/>
          <c:dLbls>
            <c:dLbl>
              <c:idx val="0"/>
              <c:layout>
                <c:manualLayout>
                  <c:x val="0"/>
                  <c:y val="-0.17607361963190185"/>
                </c:manualLayout>
              </c:layout>
              <c:numFmt formatCode="0.00;&quot;-&quot;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35E-1A46-BCCB-643DA0059F00}"/>
                </c:ext>
              </c:extLst>
            </c:dLbl>
            <c:dLbl>
              <c:idx val="1"/>
              <c:layout>
                <c:manualLayout>
                  <c:x val="0"/>
                  <c:y val="-0.43251533742331288"/>
                </c:manualLayout>
              </c:layout>
              <c:numFmt formatCode="0.00;&quot;-&quot;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35E-1A46-BCCB-643DA0059F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17</c:v>
                </c:pt>
                <c:pt idx="1">
                  <c:v>49</c:v>
                </c:pt>
              </c:numCache>
            </c:numRef>
          </c:val>
          <c:extLst>
            <c:ext xmlns:c16="http://schemas.microsoft.com/office/drawing/2014/chart" uri="{C3380CC4-5D6E-409C-BE32-E72D297353CC}">
              <c16:uniqueId val="{00000002-335E-1A46-BCCB-643DA0059F00}"/>
            </c:ext>
          </c:extLst>
        </c:ser>
        <c:ser>
          <c:idx val="1"/>
          <c:order val="1"/>
          <c:spPr>
            <a:solidFill>
              <a:schemeClr val="accent2"/>
            </a:solidFill>
            <a:ln>
              <a:noFill/>
            </a:ln>
          </c:spPr>
          <c:invertIfNegative val="0"/>
          <c:dLbls>
            <c:dLbl>
              <c:idx val="0"/>
              <c:layout>
                <c:manualLayout>
                  <c:x val="0"/>
                  <c:y val="-0.1343558282208589"/>
                </c:manualLayout>
              </c:layout>
              <c:numFmt formatCode="0.00;&quot;-&quot;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35E-1A46-BCCB-643DA0059F00}"/>
                </c:ext>
              </c:extLst>
            </c:dLbl>
            <c:dLbl>
              <c:idx val="1"/>
              <c:layout>
                <c:manualLayout>
                  <c:x val="0"/>
                  <c:y val="-0.25521472392638039"/>
                </c:manualLayout>
              </c:layout>
              <c:numFmt formatCode="0.00;&quot;-&quot;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35E-1A46-BCCB-643DA0059F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11.9</c:v>
                </c:pt>
                <c:pt idx="1">
                  <c:v>26.95</c:v>
                </c:pt>
              </c:numCache>
            </c:numRef>
          </c:val>
          <c:extLst>
            <c:ext xmlns:c16="http://schemas.microsoft.com/office/drawing/2014/chart" uri="{C3380CC4-5D6E-409C-BE32-E72D297353CC}">
              <c16:uniqueId val="{00000005-335E-1A46-BCCB-643DA0059F00}"/>
            </c:ext>
          </c:extLst>
        </c:ser>
        <c:dLbls>
          <c:showLegendKey val="0"/>
          <c:showVal val="0"/>
          <c:showCatName val="0"/>
          <c:showSerName val="0"/>
          <c:showPercent val="0"/>
          <c:showBubbleSize val="0"/>
        </c:dLbls>
        <c:gapWidth val="80"/>
        <c:axId val="82012976"/>
        <c:axId val="1"/>
      </c:barChart>
      <c:catAx>
        <c:axId val="8201297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9"/>
          <c:min val="0"/>
        </c:scaling>
        <c:delete val="1"/>
        <c:axPos val="l"/>
        <c:numFmt formatCode="General" sourceLinked="1"/>
        <c:majorTickMark val="out"/>
        <c:minorTickMark val="none"/>
        <c:tickLblPos val="nextTo"/>
        <c:crossAx val="82012976"/>
        <c:crosses val="min"/>
        <c:crossBetween val="between"/>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06574042697391"/>
          <c:y val="0.11241342567927544"/>
          <c:w val="0.77736360555743811"/>
          <c:h val="0.78476291955247734"/>
        </c:manualLayout>
      </c:layout>
      <c:barChart>
        <c:barDir val="col"/>
        <c:grouping val="stacked"/>
        <c:varyColors val="0"/>
        <c:ser>
          <c:idx val="0"/>
          <c:order val="0"/>
          <c:spPr>
            <a:solidFill>
              <a:schemeClr val="accent6"/>
            </a:solidFill>
            <a:ln>
              <a:noFill/>
            </a:ln>
          </c:spPr>
          <c:invertIfNegative val="0"/>
          <c:dLbls>
            <c:dLbl>
              <c:idx val="0"/>
              <c:layout>
                <c:manualLayout>
                  <c:x val="0"/>
                  <c:y val="-0.41928609483217899"/>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0FF-472C-98B5-CF918E974F2C}"/>
                </c:ext>
              </c:extLst>
            </c:dLbl>
            <c:dLbl>
              <c:idx val="1"/>
              <c:layout>
                <c:manualLayout>
                  <c:x val="0"/>
                  <c:y val="-0.39264784230154504"/>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0FF-472C-98B5-CF918E974F2C}"/>
                </c:ext>
              </c:extLst>
            </c:dLbl>
            <c:dLbl>
              <c:idx val="2"/>
              <c:layout>
                <c:manualLayout>
                  <c:x val="0"/>
                  <c:y val="-0.2349493873201918"/>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0FF-472C-98B5-CF918E974F2C}"/>
                </c:ext>
              </c:extLst>
            </c:dLbl>
            <c:dLbl>
              <c:idx val="3"/>
              <c:layout>
                <c:manualLayout>
                  <c:x val="0"/>
                  <c:y val="-0.1981885988279169"/>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0FF-472C-98B5-CF918E974F2C}"/>
                </c:ext>
              </c:extLst>
            </c:dLbl>
            <c:dLbl>
              <c:idx val="4"/>
              <c:layout>
                <c:manualLayout>
                  <c:x val="0"/>
                  <c:y val="-0.17208311134789558"/>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0FF-472C-98B5-CF918E974F2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14.34</c:v>
                </c:pt>
                <c:pt idx="1">
                  <c:v>13.333</c:v>
                </c:pt>
                <c:pt idx="2">
                  <c:v>7.2779999999999996</c:v>
                </c:pt>
                <c:pt idx="3">
                  <c:v>5.8979999999999997</c:v>
                </c:pt>
                <c:pt idx="4">
                  <c:v>4.875</c:v>
                </c:pt>
              </c:numCache>
            </c:numRef>
          </c:val>
          <c:extLst>
            <c:ext xmlns:c16="http://schemas.microsoft.com/office/drawing/2014/chart" uri="{C3380CC4-5D6E-409C-BE32-E72D297353CC}">
              <c16:uniqueId val="{00000005-B0FF-472C-98B5-CF918E974F2C}"/>
            </c:ext>
          </c:extLst>
        </c:ser>
        <c:dLbls>
          <c:showLegendKey val="0"/>
          <c:showVal val="0"/>
          <c:showCatName val="0"/>
          <c:showSerName val="0"/>
          <c:showPercent val="0"/>
          <c:showBubbleSize val="0"/>
        </c:dLbls>
        <c:gapWidth val="80"/>
        <c:overlap val="100"/>
        <c:axId val="1568291295"/>
        <c:axId val="1"/>
      </c:barChart>
      <c:lineChart>
        <c:grouping val="standard"/>
        <c:varyColors val="0"/>
        <c:ser>
          <c:idx val="1"/>
          <c:order val="1"/>
          <c:spPr>
            <a:ln>
              <a:noFill/>
            </a:ln>
          </c:spPr>
          <c:marker>
            <c:symbol val="none"/>
          </c:marker>
          <c:dPt>
            <c:idx val="0"/>
            <c:marker>
              <c:symbol val="circle"/>
              <c:size val="7"/>
              <c:spPr>
                <a:solidFill>
                  <a:srgbClr val="C30C3E"/>
                </a:solidFill>
                <a:ln w="9525" cmpd="sng" algn="ctr">
                  <a:solidFill>
                    <a:srgbClr val="C30C3E"/>
                  </a:solidFill>
                  <a:prstDash val="solid"/>
                </a:ln>
              </c:spPr>
            </c:marker>
            <c:bubble3D val="0"/>
            <c:extLst>
              <c:ext xmlns:c16="http://schemas.microsoft.com/office/drawing/2014/chart" uri="{C3380CC4-5D6E-409C-BE32-E72D297353CC}">
                <c16:uniqueId val="{00000006-B0FF-472C-98B5-CF918E974F2C}"/>
              </c:ext>
            </c:extLst>
          </c:dPt>
          <c:dPt>
            <c:idx val="1"/>
            <c:marker>
              <c:symbol val="circle"/>
              <c:size val="7"/>
              <c:spPr>
                <a:solidFill>
                  <a:srgbClr val="C30C3E"/>
                </a:solidFill>
                <a:ln w="9525" cmpd="sng" algn="ctr">
                  <a:solidFill>
                    <a:srgbClr val="C30C3E"/>
                  </a:solidFill>
                  <a:prstDash val="solid"/>
                </a:ln>
              </c:spPr>
            </c:marker>
            <c:bubble3D val="0"/>
            <c:extLst>
              <c:ext xmlns:c16="http://schemas.microsoft.com/office/drawing/2014/chart" uri="{C3380CC4-5D6E-409C-BE32-E72D297353CC}">
                <c16:uniqueId val="{00000007-B0FF-472C-98B5-CF918E974F2C}"/>
              </c:ext>
            </c:extLst>
          </c:dPt>
          <c:dPt>
            <c:idx val="2"/>
            <c:marker>
              <c:symbol val="circle"/>
              <c:size val="7"/>
              <c:spPr>
                <a:solidFill>
                  <a:srgbClr val="C30C3E"/>
                </a:solidFill>
                <a:ln w="9525" cmpd="sng" algn="ctr">
                  <a:solidFill>
                    <a:srgbClr val="C30C3E"/>
                  </a:solidFill>
                  <a:prstDash val="solid"/>
                </a:ln>
              </c:spPr>
            </c:marker>
            <c:bubble3D val="0"/>
            <c:extLst>
              <c:ext xmlns:c16="http://schemas.microsoft.com/office/drawing/2014/chart" uri="{C3380CC4-5D6E-409C-BE32-E72D297353CC}">
                <c16:uniqueId val="{00000008-B0FF-472C-98B5-CF918E974F2C}"/>
              </c:ext>
            </c:extLst>
          </c:dPt>
          <c:dPt>
            <c:idx val="3"/>
            <c:marker>
              <c:symbol val="circle"/>
              <c:size val="7"/>
              <c:spPr>
                <a:solidFill>
                  <a:srgbClr val="C30C3E"/>
                </a:solidFill>
                <a:ln w="9525" cmpd="sng" algn="ctr">
                  <a:solidFill>
                    <a:srgbClr val="C30C3E"/>
                  </a:solidFill>
                  <a:prstDash val="solid"/>
                </a:ln>
              </c:spPr>
            </c:marker>
            <c:bubble3D val="0"/>
            <c:extLst>
              <c:ext xmlns:c16="http://schemas.microsoft.com/office/drawing/2014/chart" uri="{C3380CC4-5D6E-409C-BE32-E72D297353CC}">
                <c16:uniqueId val="{00000009-B0FF-472C-98B5-CF918E974F2C}"/>
              </c:ext>
            </c:extLst>
          </c:dPt>
          <c:dPt>
            <c:idx val="4"/>
            <c:marker>
              <c:symbol val="circle"/>
              <c:size val="7"/>
              <c:spPr>
                <a:solidFill>
                  <a:srgbClr val="C30C3E"/>
                </a:solidFill>
                <a:ln w="9525" cmpd="sng" algn="ctr">
                  <a:solidFill>
                    <a:srgbClr val="C30C3E"/>
                  </a:solidFill>
                  <a:prstDash val="solid"/>
                </a:ln>
              </c:spPr>
            </c:marker>
            <c:bubble3D val="0"/>
            <c:extLst>
              <c:ext xmlns:c16="http://schemas.microsoft.com/office/drawing/2014/chart" uri="{C3380CC4-5D6E-409C-BE32-E72D297353CC}">
                <c16:uniqueId val="{0000000A-B0FF-472C-98B5-CF918E974F2C}"/>
              </c:ext>
            </c:extLst>
          </c:dPt>
          <c:dLbls>
            <c:dLbl>
              <c:idx val="0"/>
              <c:layout>
                <c:manualLayout>
                  <c:x val="0"/>
                  <c:y val="7.192328183271178E-2"/>
                </c:manualLayout>
              </c:layout>
              <c:numFmt formatCode="#,##0.0;&quot;-&quot;#,##0.0"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B0FF-472C-98B5-CF918E974F2C}"/>
                </c:ext>
              </c:extLst>
            </c:dLbl>
            <c:dLbl>
              <c:idx val="1"/>
              <c:layout>
                <c:manualLayout>
                  <c:x val="0"/>
                  <c:y val="-7.192328183271178E-2"/>
                </c:manualLayout>
              </c:layout>
              <c:numFmt formatCode="#,##0.0;&quot;-&quot;#,##0.0"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0FF-472C-98B5-CF918E974F2C}"/>
                </c:ext>
              </c:extLst>
            </c:dLbl>
            <c:dLbl>
              <c:idx val="2"/>
              <c:layout>
                <c:manualLayout>
                  <c:x val="0"/>
                  <c:y val="-7.192328183271178E-2"/>
                </c:manualLayout>
              </c:layout>
              <c:numFmt formatCode="#,##0.0;&quot;-&quot;#,##0.0"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0FF-472C-98B5-CF918E974F2C}"/>
                </c:ext>
              </c:extLst>
            </c:dLbl>
            <c:dLbl>
              <c:idx val="3"/>
              <c:layout>
                <c:manualLayout>
                  <c:x val="0"/>
                  <c:y val="-7.192328183271178E-2"/>
                </c:manualLayout>
              </c:layout>
              <c:numFmt formatCode="#,##0.0;&quot;-&quot;#,##0.0"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B0FF-472C-98B5-CF918E974F2C}"/>
                </c:ext>
              </c:extLst>
            </c:dLbl>
            <c:dLbl>
              <c:idx val="4"/>
              <c:layout>
                <c:manualLayout>
                  <c:x val="0"/>
                  <c:y val="7.192328183271178E-2"/>
                </c:manualLayout>
              </c:layout>
              <c:numFmt formatCode="#,##0.0;&quot;-&quot;#,##0.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B0FF-472C-98B5-CF918E974F2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2.21</c:v>
                </c:pt>
                <c:pt idx="1">
                  <c:v>1.28</c:v>
                </c:pt>
                <c:pt idx="2">
                  <c:v>0.6</c:v>
                </c:pt>
                <c:pt idx="3">
                  <c:v>0.47</c:v>
                </c:pt>
                <c:pt idx="4">
                  <c:v>1.6</c:v>
                </c:pt>
              </c:numCache>
            </c:numRef>
          </c:val>
          <c:smooth val="0"/>
          <c:extLst>
            <c:ext xmlns:c16="http://schemas.microsoft.com/office/drawing/2014/chart" uri="{C3380CC4-5D6E-409C-BE32-E72D297353CC}">
              <c16:uniqueId val="{0000000B-B0FF-472C-98B5-CF918E974F2C}"/>
            </c:ext>
          </c:extLst>
        </c:ser>
        <c:dLbls>
          <c:showLegendKey val="0"/>
          <c:showVal val="0"/>
          <c:showCatName val="0"/>
          <c:showSerName val="0"/>
          <c:showPercent val="0"/>
          <c:showBubbleSize val="0"/>
        </c:dLbls>
        <c:marker val="1"/>
        <c:smooth val="0"/>
        <c:axId val="2"/>
        <c:axId val="3"/>
      </c:lineChart>
      <c:catAx>
        <c:axId val="156829129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1568291295"/>
        <c:crosses val="min"/>
        <c:crossBetween val="between"/>
        <c:majorUnit val="5"/>
      </c:valAx>
      <c:catAx>
        <c:axId val="2"/>
        <c:scaling>
          <c:orientation val="minMax"/>
        </c:scaling>
        <c:delete val="0"/>
        <c:axPos val="b"/>
        <c:majorGridlines>
          <c:spPr>
            <a:ln>
              <a:noFill/>
            </a:ln>
          </c:spPr>
        </c:majorGridlines>
        <c:majorTickMark val="none"/>
        <c:minorTickMark val="none"/>
        <c:tickLblPos val="none"/>
        <c:spPr>
          <a:ln>
            <a:noFill/>
          </a:ln>
        </c:spPr>
        <c:crossAx val="3"/>
        <c:crosses val="min"/>
        <c:auto val="0"/>
        <c:lblAlgn val="ctr"/>
        <c:lblOffset val="100"/>
        <c:noMultiLvlLbl val="0"/>
      </c:catAx>
      <c:valAx>
        <c:axId val="3"/>
        <c:scaling>
          <c:orientation val="minMax"/>
          <c:max val="2.5"/>
          <c:min val="0"/>
        </c:scaling>
        <c:delete val="0"/>
        <c:axPos val="r"/>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2"/>
        <c:crosses val="max"/>
        <c:crossBetween val="between"/>
        <c:majorUnit val="0.5"/>
      </c:valAx>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931271477663232"/>
          <c:y val="0.10716981132075472"/>
          <c:w val="0.60137457044673537"/>
          <c:h val="0.78566037735849059"/>
        </c:manualLayout>
      </c:layout>
      <c:barChart>
        <c:barDir val="col"/>
        <c:grouping val="clustered"/>
        <c:varyColors val="0"/>
        <c:ser>
          <c:idx val="0"/>
          <c:order val="0"/>
          <c:spPr>
            <a:solidFill>
              <a:schemeClr val="tx1"/>
            </a:solidFill>
            <a:ln>
              <a:noFill/>
            </a:ln>
          </c:spPr>
          <c:invertIfNegative val="0"/>
          <c:dLbls>
            <c:dLbl>
              <c:idx val="0"/>
              <c:layout>
                <c:manualLayout>
                  <c:x val="0"/>
                  <c:y val="-0.24150943396226415"/>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043-354B-9B02-5CF3162FDE9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2155</c:v>
                </c:pt>
              </c:numCache>
            </c:numRef>
          </c:val>
          <c:extLst>
            <c:ext xmlns:c16="http://schemas.microsoft.com/office/drawing/2014/chart" uri="{C3380CC4-5D6E-409C-BE32-E72D297353CC}">
              <c16:uniqueId val="{00000001-5043-354B-9B02-5CF3162FDE98}"/>
            </c:ext>
          </c:extLst>
        </c:ser>
        <c:ser>
          <c:idx val="1"/>
          <c:order val="1"/>
          <c:spPr>
            <a:solidFill>
              <a:schemeClr val="accent1"/>
            </a:solidFill>
            <a:ln>
              <a:noFill/>
            </a:ln>
          </c:spPr>
          <c:invertIfNegative val="0"/>
          <c:dLbls>
            <c:dLbl>
              <c:idx val="0"/>
              <c:layout>
                <c:manualLayout>
                  <c:x val="0"/>
                  <c:y val="-7.9245283018867921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043-354B-9B02-5CF3162FDE9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536</c:v>
                </c:pt>
              </c:numCache>
            </c:numRef>
          </c:val>
          <c:extLst>
            <c:ext xmlns:c16="http://schemas.microsoft.com/office/drawing/2014/chart" uri="{C3380CC4-5D6E-409C-BE32-E72D297353CC}">
              <c16:uniqueId val="{00000003-5043-354B-9B02-5CF3162FDE98}"/>
            </c:ext>
          </c:extLst>
        </c:ser>
        <c:dLbls>
          <c:showLegendKey val="0"/>
          <c:showVal val="0"/>
          <c:showCatName val="0"/>
          <c:showSerName val="0"/>
          <c:showPercent val="0"/>
          <c:showBubbleSize val="0"/>
        </c:dLbls>
        <c:gapWidth val="80"/>
        <c:axId val="1389679200"/>
        <c:axId val="1"/>
      </c:barChart>
      <c:catAx>
        <c:axId val="13896792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383"/>
          <c:min val="0"/>
        </c:scaling>
        <c:delete val="1"/>
        <c:axPos val="l"/>
        <c:numFmt formatCode="General" sourceLinked="1"/>
        <c:majorTickMark val="out"/>
        <c:minorTickMark val="none"/>
        <c:tickLblPos val="nextTo"/>
        <c:crossAx val="1389679200"/>
        <c:crosses val="min"/>
        <c:crossBetween val="between"/>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924398625429553"/>
          <c:y val="0.14830813534917206"/>
          <c:w val="0.56151202749140894"/>
          <c:h val="0.74946004319654425"/>
        </c:manualLayout>
      </c:layout>
      <c:barChart>
        <c:barDir val="col"/>
        <c:grouping val="clustered"/>
        <c:varyColors val="0"/>
        <c:ser>
          <c:idx val="0"/>
          <c:order val="0"/>
          <c:spPr>
            <a:solidFill>
              <a:schemeClr val="hlink"/>
            </a:solidFill>
            <a:ln>
              <a:noFill/>
            </a:ln>
          </c:spPr>
          <c:invertIfNegative val="0"/>
          <c:dLbls>
            <c:dLbl>
              <c:idx val="0"/>
              <c:layout>
                <c:manualLayout>
                  <c:x val="0"/>
                  <c:y val="-0.42116630669546434"/>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196-534D-AE07-A0B00656C1F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4383</c:v>
                </c:pt>
              </c:numCache>
            </c:numRef>
          </c:val>
          <c:extLst>
            <c:ext xmlns:c16="http://schemas.microsoft.com/office/drawing/2014/chart" uri="{C3380CC4-5D6E-409C-BE32-E72D297353CC}">
              <c16:uniqueId val="{00000001-5196-534D-AE07-A0B00656C1F4}"/>
            </c:ext>
          </c:extLst>
        </c:ser>
        <c:ser>
          <c:idx val="1"/>
          <c:order val="1"/>
          <c:spPr>
            <a:solidFill>
              <a:schemeClr val="tx2"/>
            </a:solidFill>
            <a:ln>
              <a:noFill/>
            </a:ln>
          </c:spPr>
          <c:invertIfNegative val="0"/>
          <c:dLbls>
            <c:dLbl>
              <c:idx val="0"/>
              <c:layout>
                <c:manualLayout>
                  <c:x val="0"/>
                  <c:y val="-0.15334773218142547"/>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196-534D-AE07-A0B00656C1F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1255</c:v>
                </c:pt>
              </c:numCache>
            </c:numRef>
          </c:val>
          <c:extLst>
            <c:ext xmlns:c16="http://schemas.microsoft.com/office/drawing/2014/chart" uri="{C3380CC4-5D6E-409C-BE32-E72D297353CC}">
              <c16:uniqueId val="{00000003-5196-534D-AE07-A0B00656C1F4}"/>
            </c:ext>
          </c:extLst>
        </c:ser>
        <c:ser>
          <c:idx val="2"/>
          <c:order val="2"/>
          <c:spPr>
            <a:solidFill>
              <a:schemeClr val="accent6"/>
            </a:solidFill>
            <a:ln>
              <a:noFill/>
            </a:ln>
          </c:spPr>
          <c:invertIfNegative val="0"/>
          <c:dLbls>
            <c:dLbl>
              <c:idx val="0"/>
              <c:layout>
                <c:manualLayout>
                  <c:x val="0"/>
                  <c:y val="-2.159827213822894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196-534D-AE07-A0B00656C1F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218</c:v>
                </c:pt>
              </c:numCache>
            </c:numRef>
          </c:val>
          <c:extLst>
            <c:ext xmlns:c16="http://schemas.microsoft.com/office/drawing/2014/chart" uri="{C3380CC4-5D6E-409C-BE32-E72D297353CC}">
              <c16:uniqueId val="{00000005-5196-534D-AE07-A0B00656C1F4}"/>
            </c:ext>
          </c:extLst>
        </c:ser>
        <c:dLbls>
          <c:showLegendKey val="0"/>
          <c:showVal val="0"/>
          <c:showCatName val="0"/>
          <c:showSerName val="0"/>
          <c:showPercent val="0"/>
          <c:showBubbleSize val="0"/>
        </c:dLbls>
        <c:gapWidth val="80"/>
        <c:axId val="1387823072"/>
        <c:axId val="1"/>
      </c:barChart>
      <c:catAx>
        <c:axId val="13878230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383"/>
          <c:min val="0"/>
        </c:scaling>
        <c:delete val="1"/>
        <c:axPos val="l"/>
        <c:numFmt formatCode="General" sourceLinked="1"/>
        <c:majorTickMark val="out"/>
        <c:minorTickMark val="none"/>
        <c:tickLblPos val="nextTo"/>
        <c:crossAx val="1387823072"/>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838895281933258E-2"/>
          <c:y val="2.1416803953871501E-2"/>
          <c:w val="0.88032220943613348"/>
          <c:h val="0.95716639209225696"/>
        </c:manualLayout>
      </c:layout>
      <c:barChart>
        <c:barDir val="col"/>
        <c:grouping val="stacked"/>
        <c:varyColors val="0"/>
        <c:ser>
          <c:idx val="0"/>
          <c:order val="0"/>
          <c:spPr>
            <a:solidFill>
              <a:schemeClr val="accent3"/>
            </a:solidFill>
            <a:ln>
              <a:noFill/>
            </a:ln>
          </c:spPr>
          <c:invertIfNegative val="0"/>
          <c:val>
            <c:numRef>
              <c:f>Sheet1!$A$1</c:f>
              <c:numCache>
                <c:formatCode>General</c:formatCode>
                <c:ptCount val="1"/>
                <c:pt idx="0">
                  <c:v>15</c:v>
                </c:pt>
              </c:numCache>
            </c:numRef>
          </c:val>
          <c:extLst>
            <c:ext xmlns:c16="http://schemas.microsoft.com/office/drawing/2014/chart" uri="{C3380CC4-5D6E-409C-BE32-E72D297353CC}">
              <c16:uniqueId val="{00000000-45D8-4944-BE04-8CB3557E68F5}"/>
            </c:ext>
          </c:extLst>
        </c:ser>
        <c:ser>
          <c:idx val="1"/>
          <c:order val="1"/>
          <c:spPr>
            <a:solidFill>
              <a:schemeClr val="accent2"/>
            </a:solidFill>
            <a:ln>
              <a:noFill/>
            </a:ln>
          </c:spPr>
          <c:invertIfNegative val="0"/>
          <c:val>
            <c:numRef>
              <c:f>Sheet1!$A$2</c:f>
              <c:numCache>
                <c:formatCode>General</c:formatCode>
                <c:ptCount val="1"/>
                <c:pt idx="0">
                  <c:v>54</c:v>
                </c:pt>
              </c:numCache>
            </c:numRef>
          </c:val>
          <c:extLst>
            <c:ext xmlns:c16="http://schemas.microsoft.com/office/drawing/2014/chart" uri="{C3380CC4-5D6E-409C-BE32-E72D297353CC}">
              <c16:uniqueId val="{00000001-45D8-4944-BE04-8CB3557E68F5}"/>
            </c:ext>
          </c:extLst>
        </c:ser>
        <c:ser>
          <c:idx val="2"/>
          <c:order val="2"/>
          <c:spPr>
            <a:solidFill>
              <a:schemeClr val="accent1"/>
            </a:solidFill>
            <a:ln>
              <a:noFill/>
            </a:ln>
          </c:spPr>
          <c:invertIfNegative val="0"/>
          <c:val>
            <c:numRef>
              <c:f>Sheet1!$A$3</c:f>
              <c:numCache>
                <c:formatCode>General</c:formatCode>
                <c:ptCount val="1"/>
                <c:pt idx="0">
                  <c:v>30.999999999999993</c:v>
                </c:pt>
              </c:numCache>
            </c:numRef>
          </c:val>
          <c:extLst>
            <c:ext xmlns:c16="http://schemas.microsoft.com/office/drawing/2014/chart" uri="{C3380CC4-5D6E-409C-BE32-E72D297353CC}">
              <c16:uniqueId val="{00000002-45D8-4944-BE04-8CB3557E68F5}"/>
            </c:ext>
          </c:extLst>
        </c:ser>
        <c:dLbls>
          <c:showLegendKey val="0"/>
          <c:showVal val="0"/>
          <c:showCatName val="0"/>
          <c:showSerName val="0"/>
          <c:showPercent val="0"/>
          <c:showBubbleSize val="0"/>
        </c:dLbls>
        <c:gapWidth val="80"/>
        <c:overlap val="100"/>
        <c:axId val="1749471712"/>
        <c:axId val="1"/>
      </c:barChart>
      <c:catAx>
        <c:axId val="17494717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749471712"/>
        <c:crosses val="min"/>
        <c:crossBetween val="between"/>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862542955326459"/>
          <c:y val="0.14197105444521019"/>
          <c:w val="0.60206185567010306"/>
          <c:h val="0.76016540317022741"/>
        </c:manualLayout>
      </c:layout>
      <c:barChart>
        <c:barDir val="col"/>
        <c:grouping val="clustered"/>
        <c:varyColors val="0"/>
        <c:ser>
          <c:idx val="0"/>
          <c:order val="0"/>
          <c:spPr>
            <a:solidFill>
              <a:schemeClr val="tx2"/>
            </a:solidFill>
            <a:ln>
              <a:noFill/>
            </a:ln>
          </c:spPr>
          <c:invertIfNegative val="0"/>
          <c:dLbls>
            <c:dLbl>
              <c:idx val="0"/>
              <c:layout>
                <c:manualLayout>
                  <c:x val="0"/>
                  <c:y val="-0.42453480358373535"/>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E96-7D42-91FA-16BCC405990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4388</c:v>
                </c:pt>
              </c:numCache>
            </c:numRef>
          </c:val>
          <c:extLst>
            <c:ext xmlns:c16="http://schemas.microsoft.com/office/drawing/2014/chart" uri="{C3380CC4-5D6E-409C-BE32-E72D297353CC}">
              <c16:uniqueId val="{00000001-5E96-7D42-91FA-16BCC4059906}"/>
            </c:ext>
          </c:extLst>
        </c:ser>
        <c:ser>
          <c:idx val="1"/>
          <c:order val="1"/>
          <c:spPr>
            <a:solidFill>
              <a:schemeClr val="hlink"/>
            </a:solidFill>
            <a:ln>
              <a:noFill/>
            </a:ln>
          </c:spPr>
          <c:invertIfNegative val="0"/>
          <c:dLbls>
            <c:dLbl>
              <c:idx val="0"/>
              <c:layout>
                <c:manualLayout>
                  <c:x val="0"/>
                  <c:y val="-0.39076498966230189"/>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E96-7D42-91FA-16BCC405990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4004</c:v>
                </c:pt>
              </c:numCache>
            </c:numRef>
          </c:val>
          <c:extLst>
            <c:ext xmlns:c16="http://schemas.microsoft.com/office/drawing/2014/chart" uri="{C3380CC4-5D6E-409C-BE32-E72D297353CC}">
              <c16:uniqueId val="{00000003-5E96-7D42-91FA-16BCC4059906}"/>
            </c:ext>
          </c:extLst>
        </c:ser>
        <c:ser>
          <c:idx val="2"/>
          <c:order val="2"/>
          <c:spPr>
            <a:solidFill>
              <a:schemeClr val="accent6"/>
            </a:solidFill>
            <a:ln>
              <a:noFill/>
            </a:ln>
          </c:spPr>
          <c:invertIfNegative val="0"/>
          <c:dLbls>
            <c:dLbl>
              <c:idx val="0"/>
              <c:layout>
                <c:manualLayout>
                  <c:x val="0"/>
                  <c:y val="-7.1674707098552726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E96-7D42-91FA-16BCC405990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503</c:v>
                </c:pt>
              </c:numCache>
            </c:numRef>
          </c:val>
          <c:extLst>
            <c:ext xmlns:c16="http://schemas.microsoft.com/office/drawing/2014/chart" uri="{C3380CC4-5D6E-409C-BE32-E72D297353CC}">
              <c16:uniqueId val="{00000005-5E96-7D42-91FA-16BCC4059906}"/>
            </c:ext>
          </c:extLst>
        </c:ser>
        <c:dLbls>
          <c:showLegendKey val="0"/>
          <c:showVal val="0"/>
          <c:showCatName val="0"/>
          <c:showSerName val="0"/>
          <c:showPercent val="0"/>
          <c:showBubbleSize val="0"/>
        </c:dLbls>
        <c:gapWidth val="80"/>
        <c:axId val="1388168752"/>
        <c:axId val="1"/>
      </c:barChart>
      <c:catAx>
        <c:axId val="13881687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388"/>
          <c:min val="0"/>
        </c:scaling>
        <c:delete val="1"/>
        <c:axPos val="l"/>
        <c:numFmt formatCode="General" sourceLinked="1"/>
        <c:majorTickMark val="out"/>
        <c:minorTickMark val="none"/>
        <c:tickLblPos val="nextTo"/>
        <c:crossAx val="1388168752"/>
        <c:crosses val="min"/>
        <c:crossBetween val="between"/>
      </c:val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477742083524554"/>
          <c:y val="0.11770428015564202"/>
          <c:w val="0.76135842129417164"/>
          <c:h val="0.78842412451361865"/>
        </c:manualLayout>
      </c:layout>
      <c:scatterChart>
        <c:scatterStyle val="lineMarker"/>
        <c:varyColors val="0"/>
        <c:ser>
          <c:idx val="0"/>
          <c:order val="0"/>
          <c:spPr>
            <a:ln w="19050" cmpd="sng" algn="ctr">
              <a:solidFill>
                <a:schemeClr val="accent1"/>
              </a:solidFill>
              <a:prstDash val="solid"/>
            </a:ln>
          </c:spPr>
          <c:marker>
            <c:symbol val="circle"/>
            <c:size val="7"/>
            <c:spPr>
              <a:solidFill>
                <a:schemeClr val="accent1"/>
              </a:solidFill>
              <a:ln w="9525" cmpd="sng" algn="ctr">
                <a:solidFill>
                  <a:schemeClr val="accent1"/>
                </a:solidFill>
                <a:prstDash val="solid"/>
              </a:ln>
            </c:spPr>
          </c:marker>
          <c:dLbls>
            <c:dLbl>
              <c:idx val="0"/>
              <c:layout>
                <c:manualLayout>
                  <c:x val="0"/>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018-4FE7-AF46-4D0FE460C062}"/>
                </c:ext>
              </c:extLst>
            </c:dLbl>
            <c:dLbl>
              <c:idx val="1"/>
              <c:layout>
                <c:manualLayout>
                  <c:x val="0"/>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018-4FE7-AF46-4D0FE460C062}"/>
                </c:ext>
              </c:extLst>
            </c:dLbl>
            <c:dLbl>
              <c:idx val="2"/>
              <c:layout>
                <c:manualLayout>
                  <c:x val="0"/>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018-4FE7-AF46-4D0FE460C06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Sheet1!$A$1:$C$1</c:f>
              <c:numCache>
                <c:formatCode>General</c:formatCode>
                <c:ptCount val="3"/>
                <c:pt idx="0">
                  <c:v>2021</c:v>
                </c:pt>
                <c:pt idx="1">
                  <c:v>2022</c:v>
                </c:pt>
                <c:pt idx="2">
                  <c:v>2023</c:v>
                </c:pt>
              </c:numCache>
            </c:numRef>
          </c:xVal>
          <c:yVal>
            <c:numRef>
              <c:f>Sheet1!$A$2:$C$2</c:f>
              <c:numCache>
                <c:formatCode>General</c:formatCode>
                <c:ptCount val="3"/>
                <c:pt idx="0">
                  <c:v>186</c:v>
                </c:pt>
                <c:pt idx="1">
                  <c:v>194</c:v>
                </c:pt>
                <c:pt idx="2">
                  <c:v>201</c:v>
                </c:pt>
              </c:numCache>
            </c:numRef>
          </c:yVal>
          <c:smooth val="0"/>
          <c:extLst>
            <c:ext xmlns:c16="http://schemas.microsoft.com/office/drawing/2014/chart" uri="{C3380CC4-5D6E-409C-BE32-E72D297353CC}">
              <c16:uniqueId val="{00000003-0018-4FE7-AF46-4D0FE460C062}"/>
            </c:ext>
          </c:extLst>
        </c:ser>
        <c:ser>
          <c:idx val="1"/>
          <c:order val="1"/>
          <c:spPr>
            <a:ln w="19050" cmpd="sng" algn="ctr">
              <a:solidFill>
                <a:schemeClr val="accent2"/>
              </a:solidFill>
              <a:prstDash val="solid"/>
            </a:ln>
          </c:spPr>
          <c:marker>
            <c:symbol val="circle"/>
            <c:size val="7"/>
            <c:spPr>
              <a:solidFill>
                <a:schemeClr val="accent2"/>
              </a:solidFill>
              <a:ln w="9525" cmpd="sng" algn="ctr">
                <a:solidFill>
                  <a:schemeClr val="accent2"/>
                </a:solidFill>
                <a:prstDash val="solid"/>
              </a:ln>
            </c:spPr>
          </c:marker>
          <c:dLbls>
            <c:dLbl>
              <c:idx val="0"/>
              <c:layout>
                <c:manualLayout>
                  <c:x val="2.0651675080312071E-2"/>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018-4FE7-AF46-4D0FE460C062}"/>
                </c:ext>
              </c:extLst>
            </c:dLbl>
            <c:dLbl>
              <c:idx val="1"/>
              <c:layout>
                <c:manualLayout>
                  <c:x val="0"/>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018-4FE7-AF46-4D0FE460C062}"/>
                </c:ext>
              </c:extLst>
            </c:dLbl>
            <c:dLbl>
              <c:idx val="2"/>
              <c:layout>
                <c:manualLayout>
                  <c:x val="0"/>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018-4FE7-AF46-4D0FE460C06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Sheet1!$A$1:$C$1</c:f>
              <c:numCache>
                <c:formatCode>General</c:formatCode>
                <c:ptCount val="3"/>
                <c:pt idx="0">
                  <c:v>2021</c:v>
                </c:pt>
                <c:pt idx="1">
                  <c:v>2022</c:v>
                </c:pt>
                <c:pt idx="2">
                  <c:v>2023</c:v>
                </c:pt>
              </c:numCache>
            </c:numRef>
          </c:xVal>
          <c:yVal>
            <c:numRef>
              <c:f>Sheet1!$A$3:$C$3</c:f>
              <c:numCache>
                <c:formatCode>General</c:formatCode>
                <c:ptCount val="3"/>
                <c:pt idx="0">
                  <c:v>1420</c:v>
                </c:pt>
                <c:pt idx="1">
                  <c:v>1410</c:v>
                </c:pt>
                <c:pt idx="2">
                  <c:v>1240</c:v>
                </c:pt>
              </c:numCache>
            </c:numRef>
          </c:yVal>
          <c:smooth val="0"/>
          <c:extLst>
            <c:ext xmlns:c16="http://schemas.microsoft.com/office/drawing/2014/chart" uri="{C3380CC4-5D6E-409C-BE32-E72D297353CC}">
              <c16:uniqueId val="{00000007-0018-4FE7-AF46-4D0FE460C062}"/>
            </c:ext>
          </c:extLst>
        </c:ser>
        <c:dLbls>
          <c:showLegendKey val="0"/>
          <c:showVal val="0"/>
          <c:showCatName val="0"/>
          <c:showSerName val="0"/>
          <c:showPercent val="0"/>
          <c:showBubbleSize val="0"/>
        </c:dLbls>
        <c:axId val="4"/>
        <c:axId val="5"/>
      </c:scatterChart>
      <c:valAx>
        <c:axId val="4"/>
        <c:scaling>
          <c:orientation val="minMax"/>
          <c:max val="2023.2"/>
          <c:min val="2020.8000000000002"/>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15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4"/>
        <c:crosses val="min"/>
        <c:crossBetween val="midCat"/>
        <c:majorUnit val="500"/>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092069279854147"/>
          <c:y val="0.12914066250600095"/>
          <c:w val="0.80537830446672742"/>
          <c:h val="0.7782045127220355"/>
        </c:manualLayout>
      </c:layout>
      <c:scatterChart>
        <c:scatterStyle val="lineMarker"/>
        <c:varyColors val="0"/>
        <c:ser>
          <c:idx val="0"/>
          <c:order val="0"/>
          <c:spPr>
            <a:ln w="19050" cmpd="sng" algn="ctr">
              <a:solidFill>
                <a:schemeClr val="accent1"/>
              </a:solidFill>
              <a:prstDash val="solid"/>
            </a:ln>
          </c:spPr>
          <c:marker>
            <c:symbol val="none"/>
          </c:marker>
          <c:dPt>
            <c:idx val="0"/>
            <c:marker>
              <c:symbol val="circ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0-9803-1449-9EF3-8DD4EA4874DF}"/>
              </c:ext>
            </c:extLst>
          </c:dPt>
          <c:dPt>
            <c:idx val="1"/>
            <c:marker>
              <c:symbol val="circ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1-9803-1449-9EF3-8DD4EA4874DF}"/>
              </c:ext>
            </c:extLst>
          </c:dPt>
          <c:dPt>
            <c:idx val="2"/>
            <c:marker>
              <c:symbol val="circ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2-9803-1449-9EF3-8DD4EA4874DF}"/>
              </c:ext>
            </c:extLst>
          </c:dPt>
          <c:dLbls>
            <c:dLbl>
              <c:idx val="0"/>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803-1449-9EF3-8DD4EA4874DF}"/>
                </c:ext>
              </c:extLst>
            </c:dLbl>
            <c:dLbl>
              <c:idx val="1"/>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803-1449-9EF3-8DD4EA4874DF}"/>
                </c:ext>
              </c:extLst>
            </c:dLbl>
            <c:dLbl>
              <c:idx val="2"/>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803-1449-9EF3-8DD4EA4874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Sheet1!$A$1:$C$1</c:f>
              <c:numCache>
                <c:formatCode>General</c:formatCode>
                <c:ptCount val="3"/>
                <c:pt idx="0">
                  <c:v>2021</c:v>
                </c:pt>
                <c:pt idx="1">
                  <c:v>2022</c:v>
                </c:pt>
                <c:pt idx="2">
                  <c:v>2023</c:v>
                </c:pt>
              </c:numCache>
            </c:numRef>
          </c:xVal>
          <c:yVal>
            <c:numRef>
              <c:f>Sheet1!$A$2:$C$2</c:f>
              <c:numCache>
                <c:formatCode>General</c:formatCode>
                <c:ptCount val="3"/>
                <c:pt idx="0">
                  <c:v>69</c:v>
                </c:pt>
                <c:pt idx="1">
                  <c:v>69</c:v>
                </c:pt>
                <c:pt idx="2">
                  <c:v>67</c:v>
                </c:pt>
              </c:numCache>
            </c:numRef>
          </c:yVal>
          <c:smooth val="0"/>
          <c:extLst>
            <c:ext xmlns:c16="http://schemas.microsoft.com/office/drawing/2014/chart" uri="{C3380CC4-5D6E-409C-BE32-E72D297353CC}">
              <c16:uniqueId val="{00000003-9803-1449-9EF3-8DD4EA4874DF}"/>
            </c:ext>
          </c:extLst>
        </c:ser>
        <c:ser>
          <c:idx val="1"/>
          <c:order val="1"/>
          <c:spPr>
            <a:ln w="19050" cmpd="sng" algn="ctr">
              <a:solidFill>
                <a:schemeClr val="accent2"/>
              </a:solidFill>
              <a:prstDash val="solid"/>
            </a:ln>
          </c:spPr>
          <c:marker>
            <c:symbol val="none"/>
          </c:marker>
          <c:dPt>
            <c:idx val="0"/>
            <c:marker>
              <c:symbol val="circle"/>
              <c:size val="7"/>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4-9803-1449-9EF3-8DD4EA4874DF}"/>
              </c:ext>
            </c:extLst>
          </c:dPt>
          <c:dPt>
            <c:idx val="1"/>
            <c:marker>
              <c:symbol val="circle"/>
              <c:size val="7"/>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5-9803-1449-9EF3-8DD4EA4874DF}"/>
              </c:ext>
            </c:extLst>
          </c:dPt>
          <c:dPt>
            <c:idx val="2"/>
            <c:marker>
              <c:symbol val="circle"/>
              <c:size val="7"/>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6-9803-1449-9EF3-8DD4EA4874DF}"/>
              </c:ext>
            </c:extLst>
          </c:dPt>
          <c:dLbls>
            <c:dLbl>
              <c:idx val="0"/>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803-1449-9EF3-8DD4EA4874DF}"/>
                </c:ext>
              </c:extLst>
            </c:dLbl>
            <c:dLbl>
              <c:idx val="1"/>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803-1449-9EF3-8DD4EA4874DF}"/>
                </c:ext>
              </c:extLst>
            </c:dLbl>
            <c:dLbl>
              <c:idx val="2"/>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803-1449-9EF3-8DD4EA4874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Sheet1!$A$1:$C$1</c:f>
              <c:numCache>
                <c:formatCode>General</c:formatCode>
                <c:ptCount val="3"/>
                <c:pt idx="0">
                  <c:v>2021</c:v>
                </c:pt>
                <c:pt idx="1">
                  <c:v>2022</c:v>
                </c:pt>
                <c:pt idx="2">
                  <c:v>2023</c:v>
                </c:pt>
              </c:numCache>
            </c:numRef>
          </c:xVal>
          <c:yVal>
            <c:numRef>
              <c:f>Sheet1!$A$3:$C$3</c:f>
              <c:numCache>
                <c:formatCode>General</c:formatCode>
                <c:ptCount val="3"/>
                <c:pt idx="0">
                  <c:v>289</c:v>
                </c:pt>
                <c:pt idx="1">
                  <c:v>267</c:v>
                </c:pt>
                <c:pt idx="2">
                  <c:v>215</c:v>
                </c:pt>
              </c:numCache>
            </c:numRef>
          </c:yVal>
          <c:smooth val="0"/>
          <c:extLst>
            <c:ext xmlns:c16="http://schemas.microsoft.com/office/drawing/2014/chart" uri="{C3380CC4-5D6E-409C-BE32-E72D297353CC}">
              <c16:uniqueId val="{00000007-9803-1449-9EF3-8DD4EA4874DF}"/>
            </c:ext>
          </c:extLst>
        </c:ser>
        <c:dLbls>
          <c:showLegendKey val="0"/>
          <c:showVal val="0"/>
          <c:showCatName val="0"/>
          <c:showSerName val="0"/>
          <c:showPercent val="0"/>
          <c:showBubbleSize val="0"/>
        </c:dLbls>
        <c:axId val="4"/>
        <c:axId val="5"/>
      </c:scatterChart>
      <c:valAx>
        <c:axId val="4"/>
        <c:scaling>
          <c:orientation val="minMax"/>
          <c:max val="2023.2"/>
          <c:min val="2020.75"/>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3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4"/>
        <c:crosses val="min"/>
        <c:crossBetween val="midCat"/>
        <c:majorUnit val="50"/>
      </c:val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866688290626014E-2"/>
          <c:y val="7.7849860982391106E-2"/>
          <c:w val="0.96626662341874803"/>
          <c:h val="0.84430027803521779"/>
        </c:manualLayout>
      </c:layout>
      <c:barChart>
        <c:barDir val="col"/>
        <c:grouping val="stacked"/>
        <c:varyColors val="0"/>
        <c:ser>
          <c:idx val="0"/>
          <c:order val="0"/>
          <c:spPr>
            <a:solidFill>
              <a:schemeClr val="accent1"/>
            </a:solidFill>
            <a:ln>
              <a:noFill/>
            </a:ln>
          </c:spPr>
          <c:invertIfNegative val="0"/>
          <c:dPt>
            <c:idx val="5"/>
            <c:invertIfNegative val="0"/>
            <c:bubble3D val="0"/>
            <c:spPr>
              <a:solidFill>
                <a:schemeClr val="accent3"/>
              </a:solidFill>
              <a:ln>
                <a:noFill/>
              </a:ln>
            </c:spPr>
            <c:extLst>
              <c:ext xmlns:c16="http://schemas.microsoft.com/office/drawing/2014/chart" uri="{C3380CC4-5D6E-409C-BE32-E72D297353CC}">
                <c16:uniqueId val="{00000000-7704-49C1-97A3-68071B9DE2EC}"/>
              </c:ext>
            </c:extLst>
          </c:dPt>
          <c:dPt>
            <c:idx val="6"/>
            <c:invertIfNegative val="0"/>
            <c:bubble3D val="0"/>
            <c:spPr>
              <a:solidFill>
                <a:schemeClr val="accent3"/>
              </a:solidFill>
              <a:ln>
                <a:noFill/>
              </a:ln>
            </c:spPr>
            <c:extLst>
              <c:ext xmlns:c16="http://schemas.microsoft.com/office/drawing/2014/chart" uri="{C3380CC4-5D6E-409C-BE32-E72D297353CC}">
                <c16:uniqueId val="{00000001-7704-49C1-97A3-68071B9DE2EC}"/>
              </c:ext>
            </c:extLst>
          </c:dPt>
          <c:dPt>
            <c:idx val="7"/>
            <c:invertIfNegative val="0"/>
            <c:bubble3D val="0"/>
            <c:spPr>
              <a:solidFill>
                <a:schemeClr val="accent3"/>
              </a:solidFill>
              <a:ln>
                <a:noFill/>
              </a:ln>
            </c:spPr>
            <c:extLst>
              <c:ext xmlns:c16="http://schemas.microsoft.com/office/drawing/2014/chart" uri="{C3380CC4-5D6E-409C-BE32-E72D297353CC}">
                <c16:uniqueId val="{00000002-7704-49C1-97A3-68071B9DE2EC}"/>
              </c:ext>
            </c:extLst>
          </c:dPt>
          <c:dPt>
            <c:idx val="8"/>
            <c:invertIfNegative val="0"/>
            <c:bubble3D val="0"/>
            <c:spPr>
              <a:solidFill>
                <a:schemeClr val="accent3"/>
              </a:solidFill>
              <a:ln>
                <a:noFill/>
              </a:ln>
            </c:spPr>
            <c:extLst>
              <c:ext xmlns:c16="http://schemas.microsoft.com/office/drawing/2014/chart" uri="{C3380CC4-5D6E-409C-BE32-E72D297353CC}">
                <c16:uniqueId val="{00000003-7704-49C1-97A3-68071B9DE2EC}"/>
              </c:ext>
            </c:extLst>
          </c:dPt>
          <c:dPt>
            <c:idx val="9"/>
            <c:invertIfNegative val="0"/>
            <c:bubble3D val="0"/>
            <c:spPr>
              <a:solidFill>
                <a:schemeClr val="accent3"/>
              </a:solidFill>
              <a:ln>
                <a:noFill/>
              </a:ln>
            </c:spPr>
            <c:extLst>
              <c:ext xmlns:c16="http://schemas.microsoft.com/office/drawing/2014/chart" uri="{C3380CC4-5D6E-409C-BE32-E72D297353CC}">
                <c16:uniqueId val="{00000004-7704-49C1-97A3-68071B9DE2EC}"/>
              </c:ext>
            </c:extLst>
          </c:dPt>
          <c:dLbls>
            <c:dLbl>
              <c:idx val="2"/>
              <c:layout>
                <c:manualLayout>
                  <c:x val="0"/>
                  <c:y val="-0.39573679332715478"/>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704-49C1-97A3-68071B9DE2EC}"/>
                </c:ext>
              </c:extLst>
            </c:dLbl>
            <c:dLbl>
              <c:idx val="3"/>
              <c:layout>
                <c:manualLayout>
                  <c:x val="0"/>
                  <c:y val="-0.36098239110287306"/>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704-49C1-97A3-68071B9DE2EC}"/>
                </c:ext>
              </c:extLst>
            </c:dLbl>
            <c:dLbl>
              <c:idx val="4"/>
              <c:layout>
                <c:manualLayout>
                  <c:x val="0"/>
                  <c:y val="-0.29610750695088045"/>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704-49C1-97A3-68071B9DE2EC}"/>
                </c:ext>
              </c:extLst>
            </c:dLbl>
            <c:dLbl>
              <c:idx val="5"/>
              <c:layout>
                <c:manualLayout>
                  <c:x val="0"/>
                  <c:y val="-0.1519925857275255"/>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704-49C1-97A3-68071B9DE2EC}"/>
                </c:ext>
              </c:extLst>
            </c:dLbl>
            <c:dLbl>
              <c:idx val="6"/>
              <c:layout>
                <c:manualLayout>
                  <c:x val="0"/>
                  <c:y val="-0.11816496756255793"/>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704-49C1-97A3-68071B9DE2EC}"/>
                </c:ext>
              </c:extLst>
            </c:dLbl>
            <c:dLbl>
              <c:idx val="7"/>
              <c:layout>
                <c:manualLayout>
                  <c:x val="0"/>
                  <c:y val="-8.2020389249304909E-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704-49C1-97A3-68071B9DE2EC}"/>
                </c:ext>
              </c:extLst>
            </c:dLbl>
            <c:dLbl>
              <c:idx val="8"/>
              <c:layout>
                <c:manualLayout>
                  <c:x val="0"/>
                  <c:y val="-6.0240963855421686E-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704-49C1-97A3-68071B9DE2EC}"/>
                </c:ext>
              </c:extLst>
            </c:dLbl>
            <c:dLbl>
              <c:idx val="9"/>
              <c:layout>
                <c:manualLayout>
                  <c:x val="0"/>
                  <c:y val="-4.5412418906394809E-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704-49C1-97A3-68071B9DE2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15.919141025641025</c:v>
                </c:pt>
                <c:pt idx="1">
                  <c:v>14.77457051282051</c:v>
                </c:pt>
                <c:pt idx="2">
                  <c:v>13.63</c:v>
                </c:pt>
                <c:pt idx="3">
                  <c:v>12.31</c:v>
                </c:pt>
                <c:pt idx="4">
                  <c:v>9.8699999999999992</c:v>
                </c:pt>
                <c:pt idx="5">
                  <c:v>4.45</c:v>
                </c:pt>
                <c:pt idx="6">
                  <c:v>3.16</c:v>
                </c:pt>
                <c:pt idx="7">
                  <c:v>1.79</c:v>
                </c:pt>
                <c:pt idx="8">
                  <c:v>0.98</c:v>
                </c:pt>
                <c:pt idx="9">
                  <c:v>0.43</c:v>
                </c:pt>
              </c:numCache>
            </c:numRef>
          </c:val>
          <c:extLst>
            <c:ext xmlns:c16="http://schemas.microsoft.com/office/drawing/2014/chart" uri="{C3380CC4-5D6E-409C-BE32-E72D297353CC}">
              <c16:uniqueId val="{00000008-7704-49C1-97A3-68071B9DE2EC}"/>
            </c:ext>
          </c:extLst>
        </c:ser>
        <c:dLbls>
          <c:showLegendKey val="0"/>
          <c:showVal val="0"/>
          <c:showCatName val="0"/>
          <c:showSerName val="0"/>
          <c:showPercent val="0"/>
          <c:showBubbleSize val="0"/>
        </c:dLbls>
        <c:gapWidth val="80"/>
        <c:overlap val="100"/>
        <c:axId val="1303458624"/>
        <c:axId val="1"/>
      </c:barChart>
      <c:catAx>
        <c:axId val="13034586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919141025641025"/>
          <c:min val="0"/>
        </c:scaling>
        <c:delete val="1"/>
        <c:axPos val="l"/>
        <c:numFmt formatCode="General" sourceLinked="1"/>
        <c:majorTickMark val="out"/>
        <c:minorTickMark val="none"/>
        <c:tickLblPos val="nextTo"/>
        <c:crossAx val="1303458624"/>
        <c:crosses val="min"/>
        <c:crossBetween val="between"/>
      </c:valAx>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81818181818182E-2"/>
          <c:y val="7.7849860982391106E-2"/>
          <c:w val="0.92436363636363639"/>
          <c:h val="0.84430027803521779"/>
        </c:manualLayout>
      </c:layout>
      <c:barChart>
        <c:barDir val="col"/>
        <c:grouping val="stacked"/>
        <c:varyColors val="0"/>
        <c:ser>
          <c:idx val="0"/>
          <c:order val="0"/>
          <c:spPr>
            <a:solidFill>
              <a:schemeClr val="accent4"/>
            </a:solidFill>
            <a:ln>
              <a:noFill/>
            </a:ln>
          </c:spPr>
          <c:invertIfNegative val="0"/>
          <c:dLbls>
            <c:dLbl>
              <c:idx val="0"/>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AE4-46C7-8F03-45710D8759D2}"/>
                </c:ext>
              </c:extLst>
            </c:dLbl>
            <c:dLbl>
              <c:idx val="1"/>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AE4-46C7-8F03-45710D8759D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68</c:v>
                </c:pt>
                <c:pt idx="1">
                  <c:v>33.9</c:v>
                </c:pt>
              </c:numCache>
            </c:numRef>
          </c:val>
          <c:extLst>
            <c:ext xmlns:c16="http://schemas.microsoft.com/office/drawing/2014/chart" uri="{C3380CC4-5D6E-409C-BE32-E72D297353CC}">
              <c16:uniqueId val="{00000002-0AE4-46C7-8F03-45710D8759D2}"/>
            </c:ext>
          </c:extLst>
        </c:ser>
        <c:ser>
          <c:idx val="1"/>
          <c:order val="1"/>
          <c:spPr>
            <a:solidFill>
              <a:schemeClr val="accent3"/>
            </a:solidFill>
            <a:ln>
              <a:noFill/>
            </a:ln>
          </c:spPr>
          <c:invertIfNegative val="0"/>
          <c:dLbls>
            <c:dLbl>
              <c:idx val="0"/>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AE4-46C7-8F03-45710D8759D2}"/>
                </c:ext>
              </c:extLst>
            </c:dLbl>
            <c:dLbl>
              <c:idx val="1"/>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AE4-46C7-8F03-45710D8759D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62.900000000000006</c:v>
                </c:pt>
                <c:pt idx="1">
                  <c:v>31.6</c:v>
                </c:pt>
              </c:numCache>
            </c:numRef>
          </c:val>
          <c:extLst>
            <c:ext xmlns:c16="http://schemas.microsoft.com/office/drawing/2014/chart" uri="{C3380CC4-5D6E-409C-BE32-E72D297353CC}">
              <c16:uniqueId val="{00000005-0AE4-46C7-8F03-45710D8759D2}"/>
            </c:ext>
          </c:extLst>
        </c:ser>
        <c:ser>
          <c:idx val="2"/>
          <c:order val="2"/>
          <c:spPr>
            <a:solidFill>
              <a:schemeClr val="accent2"/>
            </a:solidFill>
            <a:ln>
              <a:noFill/>
            </a:ln>
          </c:spPr>
          <c:invertIfNegative val="0"/>
          <c:dLbls>
            <c:dLbl>
              <c:idx val="1"/>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AE4-46C7-8F03-45710D8759D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1">
                  <c:v>18</c:v>
                </c:pt>
              </c:numCache>
            </c:numRef>
          </c:val>
          <c:extLst>
            <c:ext xmlns:c16="http://schemas.microsoft.com/office/drawing/2014/chart" uri="{C3380CC4-5D6E-409C-BE32-E72D297353CC}">
              <c16:uniqueId val="{00000007-0AE4-46C7-8F03-45710D8759D2}"/>
            </c:ext>
          </c:extLst>
        </c:ser>
        <c:ser>
          <c:idx val="3"/>
          <c:order val="3"/>
          <c:spPr>
            <a:solidFill>
              <a:srgbClr val="9DB1CF"/>
            </a:solidFill>
            <a:ln>
              <a:noFill/>
            </a:ln>
          </c:spPr>
          <c:invertIfNegative val="0"/>
          <c:dLbls>
            <c:dLbl>
              <c:idx val="1"/>
              <c:layout>
                <c:manualLayout>
                  <c:x val="0"/>
                  <c:y val="-4.6339202965708991E-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0AE4-46C7-8F03-45710D8759D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1">
                  <c:v>47.300000000000011</c:v>
                </c:pt>
              </c:numCache>
            </c:numRef>
          </c:val>
          <c:extLst>
            <c:ext xmlns:c16="http://schemas.microsoft.com/office/drawing/2014/chart" uri="{C3380CC4-5D6E-409C-BE32-E72D297353CC}">
              <c16:uniqueId val="{00000009-0AE4-46C7-8F03-45710D8759D2}"/>
            </c:ext>
          </c:extLst>
        </c:ser>
        <c:dLbls>
          <c:showLegendKey val="0"/>
          <c:showVal val="0"/>
          <c:showCatName val="0"/>
          <c:showSerName val="0"/>
          <c:showPercent val="0"/>
          <c:showBubbleSize val="0"/>
        </c:dLbls>
        <c:gapWidth val="80"/>
        <c:overlap val="100"/>
        <c:axId val="1150107984"/>
        <c:axId val="1"/>
      </c:barChart>
      <c:catAx>
        <c:axId val="115010798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30.9"/>
          <c:min val="0"/>
        </c:scaling>
        <c:delete val="1"/>
        <c:axPos val="l"/>
        <c:numFmt formatCode="General" sourceLinked="1"/>
        <c:majorTickMark val="out"/>
        <c:minorTickMark val="none"/>
        <c:tickLblPos val="nextTo"/>
        <c:crossAx val="1150107984"/>
        <c:crosses val="min"/>
        <c:crossBetween val="between"/>
      </c:valAx>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005540166204988E-2"/>
          <c:y val="0.11004273504273504"/>
          <c:w val="0.96398891966759004"/>
          <c:h val="0.8141025641025641"/>
        </c:manualLayout>
      </c:layout>
      <c:barChart>
        <c:barDir val="col"/>
        <c:grouping val="stacked"/>
        <c:varyColors val="0"/>
        <c:ser>
          <c:idx val="0"/>
          <c:order val="0"/>
          <c:spPr>
            <a:solidFill>
              <a:schemeClr val="accent1"/>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0-DB75-4648-B342-DC0F5FF91907}"/>
              </c:ext>
            </c:extLst>
          </c:dPt>
          <c:dPt>
            <c:idx val="2"/>
            <c:invertIfNegative val="0"/>
            <c:bubble3D val="0"/>
            <c:spPr>
              <a:solidFill>
                <a:schemeClr val="accent5"/>
              </a:solidFill>
              <a:ln>
                <a:noFill/>
              </a:ln>
            </c:spPr>
            <c:extLst>
              <c:ext xmlns:c16="http://schemas.microsoft.com/office/drawing/2014/chart" uri="{C3380CC4-5D6E-409C-BE32-E72D297353CC}">
                <c16:uniqueId val="{00000001-DB75-4648-B342-DC0F5FF91907}"/>
              </c:ext>
            </c:extLst>
          </c:dPt>
          <c:dLbls>
            <c:dLbl>
              <c:idx val="0"/>
              <c:layout>
                <c:manualLayout>
                  <c:x val="0"/>
                  <c:y val="-0.44123931623931623"/>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B75-4648-B342-DC0F5FF91907}"/>
                </c:ext>
              </c:extLst>
            </c:dLbl>
            <c:dLbl>
              <c:idx val="1"/>
              <c:layout>
                <c:manualLayout>
                  <c:x val="0"/>
                  <c:y val="-5.6089743589743592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B75-4648-B342-DC0F5FF919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112000</c:v>
                </c:pt>
                <c:pt idx="1">
                  <c:v>6000</c:v>
                </c:pt>
                <c:pt idx="2">
                  <c:v>1</c:v>
                </c:pt>
              </c:numCache>
            </c:numRef>
          </c:val>
          <c:extLst>
            <c:ext xmlns:c16="http://schemas.microsoft.com/office/drawing/2014/chart" uri="{C3380CC4-5D6E-409C-BE32-E72D297353CC}">
              <c16:uniqueId val="{00000003-DB75-4648-B342-DC0F5FF91907}"/>
            </c:ext>
          </c:extLst>
        </c:ser>
        <c:dLbls>
          <c:showLegendKey val="0"/>
          <c:showVal val="0"/>
          <c:showCatName val="0"/>
          <c:showSerName val="0"/>
          <c:showPercent val="0"/>
          <c:showBubbleSize val="0"/>
        </c:dLbls>
        <c:gapWidth val="80"/>
        <c:overlap val="100"/>
        <c:axId val="1985121296"/>
        <c:axId val="1"/>
      </c:barChart>
      <c:catAx>
        <c:axId val="198512129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2000"/>
          <c:min val="0"/>
        </c:scaling>
        <c:delete val="1"/>
        <c:axPos val="l"/>
        <c:numFmt formatCode="General" sourceLinked="1"/>
        <c:majorTickMark val="out"/>
        <c:minorTickMark val="none"/>
        <c:tickLblPos val="nextTo"/>
        <c:crossAx val="1985121296"/>
        <c:crosses val="min"/>
        <c:crossBetween val="between"/>
      </c:valAx>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261922978831931E-2"/>
          <c:y val="8.3284457478005863E-2"/>
          <c:w val="0.97347615404233612"/>
          <c:h val="0.83343108504398822"/>
        </c:manualLayout>
      </c:layout>
      <c:barChart>
        <c:barDir val="col"/>
        <c:grouping val="stacked"/>
        <c:varyColors val="0"/>
        <c:ser>
          <c:idx val="0"/>
          <c:order val="0"/>
          <c:spPr>
            <a:solidFill>
              <a:schemeClr val="accent2"/>
            </a:solidFill>
            <a:ln>
              <a:noFill/>
            </a:ln>
          </c:spPr>
          <c:invertIfNegative val="0"/>
          <c:dLbls>
            <c:dLbl>
              <c:idx val="0"/>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7A0-4EDA-BB13-FEDEB199CB7A}"/>
                </c:ext>
              </c:extLst>
            </c:dLbl>
            <c:dLbl>
              <c:idx val="1"/>
              <c:layout>
                <c:manualLayout>
                  <c:x val="0"/>
                  <c:y val="-5.8651026392961877E-4"/>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7A0-4EDA-BB13-FEDEB199CB7A}"/>
                </c:ext>
              </c:extLst>
            </c:dLbl>
            <c:dLbl>
              <c:idx val="2"/>
              <c:layout>
                <c:manualLayout>
                  <c:x val="0"/>
                  <c:y val="-5.8651026392961877E-4"/>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7A0-4EDA-BB13-FEDEB199CB7A}"/>
                </c:ext>
              </c:extLst>
            </c:dLbl>
            <c:dLbl>
              <c:idx val="3"/>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7A0-4EDA-BB13-FEDEB199CB7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3.9</c:v>
                </c:pt>
                <c:pt idx="1">
                  <c:v>4.57</c:v>
                </c:pt>
                <c:pt idx="2">
                  <c:v>4.6248400000000007</c:v>
                </c:pt>
                <c:pt idx="3">
                  <c:v>5.2</c:v>
                </c:pt>
              </c:numCache>
            </c:numRef>
          </c:val>
          <c:extLst>
            <c:ext xmlns:c16="http://schemas.microsoft.com/office/drawing/2014/chart" uri="{C3380CC4-5D6E-409C-BE32-E72D297353CC}">
              <c16:uniqueId val="{00000004-77A0-4EDA-BB13-FEDEB199CB7A}"/>
            </c:ext>
          </c:extLst>
        </c:ser>
        <c:ser>
          <c:idx val="1"/>
          <c:order val="1"/>
          <c:spPr>
            <a:solidFill>
              <a:schemeClr val="accent1"/>
            </a:solidFill>
            <a:ln>
              <a:noFill/>
            </a:ln>
          </c:spPr>
          <c:invertIfNegative val="0"/>
          <c:dLbls>
            <c:dLbl>
              <c:idx val="0"/>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7A0-4EDA-BB13-FEDEB199CB7A}"/>
                </c:ext>
              </c:extLst>
            </c:dLbl>
            <c:dLbl>
              <c:idx val="1"/>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7A0-4EDA-BB13-FEDEB199CB7A}"/>
                </c:ext>
              </c:extLst>
            </c:dLbl>
            <c:dLbl>
              <c:idx val="2"/>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7A0-4EDA-BB13-FEDEB199CB7A}"/>
                </c:ext>
              </c:extLst>
            </c:dLbl>
            <c:dLbl>
              <c:idx val="3"/>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7A0-4EDA-BB13-FEDEB199CB7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0.89999999999999991</c:v>
                </c:pt>
                <c:pt idx="1">
                  <c:v>1.4399999999999995</c:v>
                </c:pt>
                <c:pt idx="2">
                  <c:v>1.4256000000000002</c:v>
                </c:pt>
                <c:pt idx="3">
                  <c:v>1.4198975999999996</c:v>
                </c:pt>
              </c:numCache>
            </c:numRef>
          </c:val>
          <c:extLst>
            <c:ext xmlns:c16="http://schemas.microsoft.com/office/drawing/2014/chart" uri="{C3380CC4-5D6E-409C-BE32-E72D297353CC}">
              <c16:uniqueId val="{00000009-77A0-4EDA-BB13-FEDEB199CB7A}"/>
            </c:ext>
          </c:extLst>
        </c:ser>
        <c:dLbls>
          <c:showLegendKey val="0"/>
          <c:showVal val="0"/>
          <c:showCatName val="0"/>
          <c:showSerName val="0"/>
          <c:showPercent val="0"/>
          <c:showBubbleSize val="0"/>
        </c:dLbls>
        <c:gapWidth val="80"/>
        <c:overlap val="100"/>
        <c:axId val="1659325071"/>
        <c:axId val="1"/>
      </c:barChart>
      <c:catAx>
        <c:axId val="165932507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6198975999999998"/>
          <c:min val="0"/>
        </c:scaling>
        <c:delete val="1"/>
        <c:axPos val="l"/>
        <c:numFmt formatCode="General" sourceLinked="1"/>
        <c:majorTickMark val="out"/>
        <c:minorTickMark val="none"/>
        <c:tickLblPos val="nextTo"/>
        <c:crossAx val="1659325071"/>
        <c:crosses val="min"/>
        <c:crossBetween val="between"/>
      </c:valAx>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45293072824156"/>
          <c:y val="0.13694801565120179"/>
          <c:w val="0.76909413854351683"/>
          <c:h val="0.72610396869759641"/>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06DA-4EE6-9945-366E757B6902}"/>
              </c:ext>
            </c:extLst>
          </c:dPt>
          <c:dPt>
            <c:idx val="1"/>
            <c:bubble3D val="0"/>
            <c:spPr>
              <a:solidFill>
                <a:schemeClr val="accent6"/>
              </a:solidFill>
              <a:ln>
                <a:noFill/>
              </a:ln>
            </c:spPr>
            <c:extLst>
              <c:ext xmlns:c16="http://schemas.microsoft.com/office/drawing/2014/chart" uri="{C3380CC4-5D6E-409C-BE32-E72D297353CC}">
                <c16:uniqueId val="{00000001-06DA-4EE6-9945-366E757B6902}"/>
              </c:ext>
            </c:extLst>
          </c:dPt>
          <c:dPt>
            <c:idx val="2"/>
            <c:bubble3D val="0"/>
            <c:spPr>
              <a:solidFill>
                <a:schemeClr val="accent2"/>
              </a:solidFill>
              <a:ln>
                <a:noFill/>
              </a:ln>
            </c:spPr>
            <c:extLst>
              <c:ext xmlns:c16="http://schemas.microsoft.com/office/drawing/2014/chart" uri="{C3380CC4-5D6E-409C-BE32-E72D297353CC}">
                <c16:uniqueId val="{00000002-06DA-4EE6-9945-366E757B6902}"/>
              </c:ext>
            </c:extLst>
          </c:dPt>
          <c:dLbls>
            <c:dLbl>
              <c:idx val="0"/>
              <c:layout>
                <c:manualLayout>
                  <c:x val="1.5393724097098875E-2"/>
                  <c:y val="5.030743432084964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6DA-4EE6-9945-366E757B6902}"/>
                </c:ext>
              </c:extLst>
            </c:dLbl>
            <c:dLbl>
              <c:idx val="1"/>
              <c:layout>
                <c:manualLayout>
                  <c:x val="-1.5393724097098875E-2"/>
                  <c:y val="5.030743432084964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6DA-4EE6-9945-366E757B6902}"/>
                </c:ext>
              </c:extLst>
            </c:dLbl>
            <c:dLbl>
              <c:idx val="2"/>
              <c:layout>
                <c:manualLayout>
                  <c:x val="-1.1841326228537596E-2"/>
                  <c:y val="-1.509223029625489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6DA-4EE6-9945-366E757B690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Sheet1!$A$1:$A$3</c:f>
              <c:numCache>
                <c:formatCode>General</c:formatCode>
                <c:ptCount val="3"/>
                <c:pt idx="0">
                  <c:v>60</c:v>
                </c:pt>
                <c:pt idx="1">
                  <c:v>20</c:v>
                </c:pt>
                <c:pt idx="2">
                  <c:v>20</c:v>
                </c:pt>
              </c:numCache>
            </c:numRef>
          </c:val>
          <c:extLst>
            <c:ext xmlns:c16="http://schemas.microsoft.com/office/drawing/2014/chart" uri="{C3380CC4-5D6E-409C-BE32-E72D297353CC}">
              <c16:uniqueId val="{00000003-06DA-4EE6-9945-366E757B6902}"/>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115423901940753E-2"/>
          <c:y val="4.5414847161572056E-2"/>
          <c:w val="0.89376915219611852"/>
          <c:h val="0.90917030567685586"/>
        </c:manualLayout>
      </c:layout>
      <c:barChart>
        <c:barDir val="col"/>
        <c:grouping val="clustered"/>
        <c:varyColors val="0"/>
        <c:ser>
          <c:idx val="0"/>
          <c:order val="0"/>
          <c:spPr>
            <a:solidFill>
              <a:schemeClr val="tx1"/>
            </a:solidFill>
            <a:ln>
              <a:noFill/>
            </a:ln>
          </c:spPr>
          <c:invertIfNegative val="0"/>
          <c:val>
            <c:numRef>
              <c:f>Sheet1!$A$1</c:f>
              <c:numCache>
                <c:formatCode>General</c:formatCode>
                <c:ptCount val="1"/>
                <c:pt idx="0">
                  <c:v>3.7</c:v>
                </c:pt>
              </c:numCache>
            </c:numRef>
          </c:val>
          <c:extLst>
            <c:ext xmlns:c16="http://schemas.microsoft.com/office/drawing/2014/chart" uri="{C3380CC4-5D6E-409C-BE32-E72D297353CC}">
              <c16:uniqueId val="{00000000-A9E9-1444-8313-7489FC5CBAF0}"/>
            </c:ext>
          </c:extLst>
        </c:ser>
        <c:ser>
          <c:idx val="1"/>
          <c:order val="1"/>
          <c:spPr>
            <a:solidFill>
              <a:schemeClr val="accent1"/>
            </a:solidFill>
            <a:ln>
              <a:noFill/>
            </a:ln>
          </c:spPr>
          <c:invertIfNegative val="0"/>
          <c:val>
            <c:numRef>
              <c:f>Sheet1!$A$2</c:f>
              <c:numCache>
                <c:formatCode>General</c:formatCode>
                <c:ptCount val="1"/>
                <c:pt idx="0">
                  <c:v>0.5</c:v>
                </c:pt>
              </c:numCache>
            </c:numRef>
          </c:val>
          <c:extLst>
            <c:ext xmlns:c16="http://schemas.microsoft.com/office/drawing/2014/chart" uri="{C3380CC4-5D6E-409C-BE32-E72D297353CC}">
              <c16:uniqueId val="{00000001-A9E9-1444-8313-7489FC5CBAF0}"/>
            </c:ext>
          </c:extLst>
        </c:ser>
        <c:dLbls>
          <c:showLegendKey val="0"/>
          <c:showVal val="0"/>
          <c:showCatName val="0"/>
          <c:showSerName val="0"/>
          <c:showPercent val="0"/>
          <c:showBubbleSize val="0"/>
        </c:dLbls>
        <c:gapWidth val="80"/>
        <c:axId val="1446513199"/>
        <c:axId val="1"/>
      </c:barChart>
      <c:catAx>
        <c:axId val="144651319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7"/>
          <c:min val="0"/>
        </c:scaling>
        <c:delete val="1"/>
        <c:axPos val="l"/>
        <c:numFmt formatCode="General" sourceLinked="1"/>
        <c:majorTickMark val="out"/>
        <c:minorTickMark val="none"/>
        <c:tickLblPos val="nextTo"/>
        <c:crossAx val="1446513199"/>
        <c:crosses val="min"/>
        <c:crossBetween val="between"/>
      </c:valAx>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583242655059846E-2"/>
          <c:y val="4.5414847161572056E-2"/>
          <c:w val="0.88683351468988025"/>
          <c:h val="0.90917030567685586"/>
        </c:manualLayout>
      </c:layout>
      <c:barChart>
        <c:barDir val="col"/>
        <c:grouping val="clustered"/>
        <c:varyColors val="0"/>
        <c:ser>
          <c:idx val="0"/>
          <c:order val="0"/>
          <c:spPr>
            <a:solidFill>
              <a:schemeClr val="tx1"/>
            </a:solidFill>
            <a:ln>
              <a:noFill/>
            </a:ln>
          </c:spPr>
          <c:invertIfNegative val="0"/>
          <c:val>
            <c:numRef>
              <c:f>Sheet1!$A$1</c:f>
              <c:numCache>
                <c:formatCode>General</c:formatCode>
                <c:ptCount val="1"/>
                <c:pt idx="0">
                  <c:v>220</c:v>
                </c:pt>
              </c:numCache>
            </c:numRef>
          </c:val>
          <c:extLst>
            <c:ext xmlns:c16="http://schemas.microsoft.com/office/drawing/2014/chart" uri="{C3380CC4-5D6E-409C-BE32-E72D297353CC}">
              <c16:uniqueId val="{00000000-6A76-AD40-8581-191B653AD72F}"/>
            </c:ext>
          </c:extLst>
        </c:ser>
        <c:ser>
          <c:idx val="1"/>
          <c:order val="1"/>
          <c:spPr>
            <a:solidFill>
              <a:schemeClr val="accent1"/>
            </a:solidFill>
            <a:ln>
              <a:noFill/>
            </a:ln>
          </c:spPr>
          <c:invertIfNegative val="0"/>
          <c:val>
            <c:numRef>
              <c:f>Sheet1!$A$2</c:f>
              <c:numCache>
                <c:formatCode>General</c:formatCode>
                <c:ptCount val="1"/>
                <c:pt idx="0">
                  <c:v>11</c:v>
                </c:pt>
              </c:numCache>
            </c:numRef>
          </c:val>
          <c:extLst>
            <c:ext xmlns:c16="http://schemas.microsoft.com/office/drawing/2014/chart" uri="{C3380CC4-5D6E-409C-BE32-E72D297353CC}">
              <c16:uniqueId val="{00000001-6A76-AD40-8581-191B653AD72F}"/>
            </c:ext>
          </c:extLst>
        </c:ser>
        <c:dLbls>
          <c:showLegendKey val="0"/>
          <c:showVal val="0"/>
          <c:showCatName val="0"/>
          <c:showSerName val="0"/>
          <c:showPercent val="0"/>
          <c:showBubbleSize val="0"/>
        </c:dLbls>
        <c:gapWidth val="80"/>
        <c:axId val="1446634335"/>
        <c:axId val="1"/>
      </c:barChart>
      <c:catAx>
        <c:axId val="144663433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20"/>
          <c:min val="0"/>
        </c:scaling>
        <c:delete val="1"/>
        <c:axPos val="l"/>
        <c:numFmt formatCode="General" sourceLinked="1"/>
        <c:majorTickMark val="out"/>
        <c:minorTickMark val="none"/>
        <c:tickLblPos val="nextTo"/>
        <c:crossAx val="1446634335"/>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586206896551724E-2"/>
          <c:y val="3.6338225017470298E-2"/>
          <c:w val="0.94482758620689655"/>
          <c:h val="0.92732354996505939"/>
        </c:manualLayout>
      </c:layout>
      <c:barChart>
        <c:barDir val="col"/>
        <c:grouping val="clustered"/>
        <c:varyColors val="0"/>
        <c:ser>
          <c:idx val="0"/>
          <c:order val="0"/>
          <c:spPr>
            <a:solidFill>
              <a:schemeClr val="accent1"/>
            </a:solidFill>
            <a:ln>
              <a:noFill/>
            </a:ln>
          </c:spPr>
          <c:invertIfNegative val="0"/>
          <c:val>
            <c:numRef>
              <c:f>Sheet1!$A$1:$B$1</c:f>
              <c:numCache>
                <c:formatCode>General</c:formatCode>
                <c:ptCount val="2"/>
                <c:pt idx="0">
                  <c:v>451.72</c:v>
                </c:pt>
                <c:pt idx="1">
                  <c:v>796.05901726425509</c:v>
                </c:pt>
              </c:numCache>
            </c:numRef>
          </c:val>
          <c:extLst>
            <c:ext xmlns:c16="http://schemas.microsoft.com/office/drawing/2014/chart" uri="{C3380CC4-5D6E-409C-BE32-E72D297353CC}">
              <c16:uniqueId val="{00000000-ABBE-1C44-A25F-7857FF812745}"/>
            </c:ext>
          </c:extLst>
        </c:ser>
        <c:ser>
          <c:idx val="1"/>
          <c:order val="1"/>
          <c:spPr>
            <a:solidFill>
              <a:schemeClr val="accent2"/>
            </a:solidFill>
            <a:ln>
              <a:noFill/>
            </a:ln>
          </c:spPr>
          <c:invertIfNegative val="0"/>
          <c:val>
            <c:numRef>
              <c:f>Sheet1!$A$2:$B$2</c:f>
              <c:numCache>
                <c:formatCode>General</c:formatCode>
                <c:ptCount val="2"/>
                <c:pt idx="0">
                  <c:v>146.19999999999999</c:v>
                </c:pt>
                <c:pt idx="1">
                  <c:v>617.29067729083727</c:v>
                </c:pt>
              </c:numCache>
            </c:numRef>
          </c:val>
          <c:extLst>
            <c:ext xmlns:c16="http://schemas.microsoft.com/office/drawing/2014/chart" uri="{C3380CC4-5D6E-409C-BE32-E72D297353CC}">
              <c16:uniqueId val="{00000001-ABBE-1C44-A25F-7857FF812745}"/>
            </c:ext>
          </c:extLst>
        </c:ser>
        <c:ser>
          <c:idx val="2"/>
          <c:order val="2"/>
          <c:spPr>
            <a:solidFill>
              <a:schemeClr val="accent3"/>
            </a:solidFill>
            <a:ln>
              <a:noFill/>
            </a:ln>
          </c:spPr>
          <c:invertIfNegative val="0"/>
          <c:val>
            <c:numRef>
              <c:f>Sheet1!$A$3:$B$3</c:f>
              <c:numCache>
                <c:formatCode>General</c:formatCode>
                <c:ptCount val="2"/>
                <c:pt idx="0">
                  <c:v>271.67</c:v>
                </c:pt>
                <c:pt idx="1">
                  <c:v>706.674847277558</c:v>
                </c:pt>
              </c:numCache>
            </c:numRef>
          </c:val>
          <c:extLst>
            <c:ext xmlns:c16="http://schemas.microsoft.com/office/drawing/2014/chart" uri="{C3380CC4-5D6E-409C-BE32-E72D297353CC}">
              <c16:uniqueId val="{00000002-ABBE-1C44-A25F-7857FF812745}"/>
            </c:ext>
          </c:extLst>
        </c:ser>
        <c:dLbls>
          <c:showLegendKey val="0"/>
          <c:showVal val="0"/>
          <c:showCatName val="0"/>
          <c:showSerName val="0"/>
          <c:showPercent val="0"/>
          <c:showBubbleSize val="0"/>
        </c:dLbls>
        <c:gapWidth val="80"/>
        <c:axId val="1071826944"/>
        <c:axId val="1"/>
      </c:barChart>
      <c:catAx>
        <c:axId val="10718269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96.05901726425509"/>
          <c:min val="0"/>
        </c:scaling>
        <c:delete val="1"/>
        <c:axPos val="l"/>
        <c:numFmt formatCode="General" sourceLinked="1"/>
        <c:majorTickMark val="out"/>
        <c:minorTickMark val="none"/>
        <c:tickLblPos val="nextTo"/>
        <c:crossAx val="1071826944"/>
        <c:crosses val="min"/>
        <c:crossBetween val="between"/>
      </c:valAx>
    </c:plotArea>
    <c:plotVisOnly val="0"/>
    <c:dispBlanksAs val="gap"/>
    <c:showDLblsOverMax val="1"/>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425901201602136E-2"/>
          <c:y val="4.3082021541010769E-2"/>
          <c:w val="0.86114819759679573"/>
          <c:h val="0.91383595691797848"/>
        </c:manualLayout>
      </c:layout>
      <c:barChart>
        <c:barDir val="col"/>
        <c:grouping val="clustered"/>
        <c:varyColors val="0"/>
        <c:ser>
          <c:idx val="0"/>
          <c:order val="0"/>
          <c:spPr>
            <a:solidFill>
              <a:schemeClr val="tx1"/>
            </a:solidFill>
            <a:ln>
              <a:noFill/>
            </a:ln>
          </c:spPr>
          <c:invertIfNegative val="0"/>
          <c:val>
            <c:numRef>
              <c:f>Sheet1!$A$1</c:f>
              <c:numCache>
                <c:formatCode>General</c:formatCode>
                <c:ptCount val="1"/>
                <c:pt idx="0">
                  <c:v>1.6</c:v>
                </c:pt>
              </c:numCache>
            </c:numRef>
          </c:val>
          <c:extLst>
            <c:ext xmlns:c16="http://schemas.microsoft.com/office/drawing/2014/chart" uri="{C3380CC4-5D6E-409C-BE32-E72D297353CC}">
              <c16:uniqueId val="{00000000-FA19-2141-99BD-27D6F555087C}"/>
            </c:ext>
          </c:extLst>
        </c:ser>
        <c:ser>
          <c:idx val="1"/>
          <c:order val="1"/>
          <c:spPr>
            <a:solidFill>
              <a:schemeClr val="accent1"/>
            </a:solidFill>
            <a:ln>
              <a:noFill/>
            </a:ln>
          </c:spPr>
          <c:invertIfNegative val="0"/>
          <c:val>
            <c:numRef>
              <c:f>Sheet1!$A$2</c:f>
              <c:numCache>
                <c:formatCode>General</c:formatCode>
                <c:ptCount val="1"/>
                <c:pt idx="0">
                  <c:v>0.05</c:v>
                </c:pt>
              </c:numCache>
            </c:numRef>
          </c:val>
          <c:extLst>
            <c:ext xmlns:c16="http://schemas.microsoft.com/office/drawing/2014/chart" uri="{C3380CC4-5D6E-409C-BE32-E72D297353CC}">
              <c16:uniqueId val="{00000001-FA19-2141-99BD-27D6F555087C}"/>
            </c:ext>
          </c:extLst>
        </c:ser>
        <c:dLbls>
          <c:showLegendKey val="0"/>
          <c:showVal val="0"/>
          <c:showCatName val="0"/>
          <c:showSerName val="0"/>
          <c:showPercent val="0"/>
          <c:showBubbleSize val="0"/>
        </c:dLbls>
        <c:gapWidth val="80"/>
        <c:axId val="1446796783"/>
        <c:axId val="1"/>
      </c:barChart>
      <c:catAx>
        <c:axId val="14467967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
          <c:min val="0"/>
        </c:scaling>
        <c:delete val="1"/>
        <c:axPos val="l"/>
        <c:numFmt formatCode="General" sourceLinked="1"/>
        <c:majorTickMark val="out"/>
        <c:minorTickMark val="none"/>
        <c:tickLblPos val="nextTo"/>
        <c:crossAx val="1446796783"/>
        <c:crosses val="min"/>
        <c:crossBetween val="between"/>
      </c:valAx>
    </c:plotArea>
    <c:plotVisOnly val="0"/>
    <c:dispBlanksAs val="gap"/>
    <c:showDLblsOverMax val="1"/>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368824359749948E-2"/>
          <c:y val="5.5211267605633801E-2"/>
          <c:w val="0.89251865295422461"/>
          <c:h val="0.76450704225352117"/>
        </c:manualLayout>
      </c:layout>
      <c:scatterChart>
        <c:scatterStyle val="lineMarker"/>
        <c:varyColors val="0"/>
        <c:ser>
          <c:idx val="0"/>
          <c:order val="0"/>
          <c:spPr>
            <a:ln w="19050" cmpd="sng" algn="ctr">
              <a:solidFill>
                <a:schemeClr val="accent6"/>
              </a:solidFill>
              <a:prstDash val="lgDash"/>
            </a:ln>
          </c:spPr>
          <c:marker>
            <c:symbol val="none"/>
          </c:marker>
          <c:xVal>
            <c:numRef>
              <c:f>Sheet1!$A$1:$J$1</c:f>
              <c:numCache>
                <c:formatCode>General</c:formatCode>
                <c:ptCount val="10"/>
                <c:pt idx="0">
                  <c:v>0</c:v>
                </c:pt>
                <c:pt idx="1">
                  <c:v>3</c:v>
                </c:pt>
                <c:pt idx="2">
                  <c:v>9</c:v>
                </c:pt>
                <c:pt idx="3">
                  <c:v>10</c:v>
                </c:pt>
                <c:pt idx="4">
                  <c:v>15</c:v>
                </c:pt>
                <c:pt idx="5">
                  <c:v>17</c:v>
                </c:pt>
                <c:pt idx="6">
                  <c:v>20</c:v>
                </c:pt>
                <c:pt idx="7">
                  <c:v>23</c:v>
                </c:pt>
                <c:pt idx="8">
                  <c:v>28</c:v>
                </c:pt>
                <c:pt idx="9">
                  <c:v>30</c:v>
                </c:pt>
              </c:numCache>
            </c:numRef>
          </c:xVal>
          <c:yVal>
            <c:numRef>
              <c:f>Sheet1!$A$2:$J$2</c:f>
              <c:numCache>
                <c:formatCode>General</c:formatCode>
                <c:ptCount val="10"/>
                <c:pt idx="0">
                  <c:v>4</c:v>
                </c:pt>
                <c:pt idx="1">
                  <c:v>6</c:v>
                </c:pt>
                <c:pt idx="2">
                  <c:v>76.285714285714278</c:v>
                </c:pt>
                <c:pt idx="3">
                  <c:v>88</c:v>
                </c:pt>
                <c:pt idx="4">
                  <c:v>115</c:v>
                </c:pt>
                <c:pt idx="5">
                  <c:v>165</c:v>
                </c:pt>
                <c:pt idx="6">
                  <c:v>240</c:v>
                </c:pt>
                <c:pt idx="7">
                  <c:v>334.5</c:v>
                </c:pt>
                <c:pt idx="8">
                  <c:v>492</c:v>
                </c:pt>
                <c:pt idx="9">
                  <c:v>555</c:v>
                </c:pt>
              </c:numCache>
            </c:numRef>
          </c:yVal>
          <c:smooth val="0"/>
          <c:extLst>
            <c:ext xmlns:c16="http://schemas.microsoft.com/office/drawing/2014/chart" uri="{C3380CC4-5D6E-409C-BE32-E72D297353CC}">
              <c16:uniqueId val="{00000000-2E94-4769-BA1E-B505AA47803A}"/>
            </c:ext>
          </c:extLst>
        </c:ser>
        <c:ser>
          <c:idx val="1"/>
          <c:order val="1"/>
          <c:spPr>
            <a:ln w="19050" cmpd="sng" algn="ctr">
              <a:solidFill>
                <a:schemeClr val="accent1"/>
              </a:solidFill>
              <a:prstDash val="lgDash"/>
            </a:ln>
          </c:spPr>
          <c:marker>
            <c:symbol val="none"/>
          </c:marker>
          <c:xVal>
            <c:numRef>
              <c:f>Sheet1!$A$1:$J$1</c:f>
              <c:numCache>
                <c:formatCode>General</c:formatCode>
                <c:ptCount val="10"/>
                <c:pt idx="0">
                  <c:v>0</c:v>
                </c:pt>
                <c:pt idx="1">
                  <c:v>3</c:v>
                </c:pt>
                <c:pt idx="2">
                  <c:v>9</c:v>
                </c:pt>
                <c:pt idx="3">
                  <c:v>10</c:v>
                </c:pt>
                <c:pt idx="4">
                  <c:v>15</c:v>
                </c:pt>
                <c:pt idx="5">
                  <c:v>17</c:v>
                </c:pt>
                <c:pt idx="6">
                  <c:v>20</c:v>
                </c:pt>
                <c:pt idx="7">
                  <c:v>23</c:v>
                </c:pt>
                <c:pt idx="8">
                  <c:v>28</c:v>
                </c:pt>
                <c:pt idx="9">
                  <c:v>30</c:v>
                </c:pt>
              </c:numCache>
            </c:numRef>
          </c:xVal>
          <c:yVal>
            <c:numRef>
              <c:f>Sheet1!$A$3:$J$3</c:f>
              <c:numCache>
                <c:formatCode>General</c:formatCode>
                <c:ptCount val="10"/>
                <c:pt idx="0">
                  <c:v>4</c:v>
                </c:pt>
                <c:pt idx="1">
                  <c:v>8.5</c:v>
                </c:pt>
                <c:pt idx="2">
                  <c:v>140</c:v>
                </c:pt>
                <c:pt idx="3">
                  <c:v>236</c:v>
                </c:pt>
                <c:pt idx="4">
                  <c:v>290</c:v>
                </c:pt>
                <c:pt idx="5">
                  <c:v>362</c:v>
                </c:pt>
                <c:pt idx="6">
                  <c:v>470</c:v>
                </c:pt>
                <c:pt idx="7">
                  <c:v>662.3</c:v>
                </c:pt>
                <c:pt idx="8">
                  <c:v>982.80000000000007</c:v>
                </c:pt>
                <c:pt idx="9">
                  <c:v>1111</c:v>
                </c:pt>
              </c:numCache>
            </c:numRef>
          </c:yVal>
          <c:smooth val="0"/>
          <c:extLst>
            <c:ext xmlns:c16="http://schemas.microsoft.com/office/drawing/2014/chart" uri="{C3380CC4-5D6E-409C-BE32-E72D297353CC}">
              <c16:uniqueId val="{00000001-2E94-4769-BA1E-B505AA47803A}"/>
            </c:ext>
          </c:extLst>
        </c:ser>
        <c:ser>
          <c:idx val="2"/>
          <c:order val="2"/>
          <c:spPr>
            <a:ln w="19050" cmpd="sng" algn="ctr">
              <a:solidFill>
                <a:schemeClr val="accent5"/>
              </a:solidFill>
              <a:prstDash val="lgDash"/>
            </a:ln>
          </c:spPr>
          <c:marker>
            <c:symbol val="none"/>
          </c:marker>
          <c:xVal>
            <c:numRef>
              <c:f>Sheet1!$A$1:$J$1</c:f>
              <c:numCache>
                <c:formatCode>General</c:formatCode>
                <c:ptCount val="10"/>
                <c:pt idx="0">
                  <c:v>0</c:v>
                </c:pt>
                <c:pt idx="1">
                  <c:v>3</c:v>
                </c:pt>
                <c:pt idx="2">
                  <c:v>9</c:v>
                </c:pt>
                <c:pt idx="3">
                  <c:v>10</c:v>
                </c:pt>
                <c:pt idx="4">
                  <c:v>15</c:v>
                </c:pt>
                <c:pt idx="5">
                  <c:v>17</c:v>
                </c:pt>
                <c:pt idx="6">
                  <c:v>20</c:v>
                </c:pt>
                <c:pt idx="7">
                  <c:v>23</c:v>
                </c:pt>
                <c:pt idx="8">
                  <c:v>28</c:v>
                </c:pt>
                <c:pt idx="9">
                  <c:v>30</c:v>
                </c:pt>
              </c:numCache>
            </c:numRef>
          </c:xVal>
          <c:yVal>
            <c:numRef>
              <c:f>Sheet1!$A$4:$J$4</c:f>
              <c:numCache>
                <c:formatCode>General</c:formatCode>
                <c:ptCount val="10"/>
                <c:pt idx="1">
                  <c:v>7.25</c:v>
                </c:pt>
                <c:pt idx="2">
                  <c:v>140</c:v>
                </c:pt>
                <c:pt idx="3">
                  <c:v>162</c:v>
                </c:pt>
                <c:pt idx="4">
                  <c:v>202.5</c:v>
                </c:pt>
                <c:pt idx="5">
                  <c:v>263.5</c:v>
                </c:pt>
                <c:pt idx="6">
                  <c:v>355</c:v>
                </c:pt>
                <c:pt idx="7">
                  <c:v>498.4</c:v>
                </c:pt>
                <c:pt idx="8">
                  <c:v>737.40000000000009</c:v>
                </c:pt>
                <c:pt idx="9">
                  <c:v>833</c:v>
                </c:pt>
              </c:numCache>
            </c:numRef>
          </c:yVal>
          <c:smooth val="0"/>
          <c:extLst>
            <c:ext xmlns:c16="http://schemas.microsoft.com/office/drawing/2014/chart" uri="{C3380CC4-5D6E-409C-BE32-E72D297353CC}">
              <c16:uniqueId val="{00000002-2E94-4769-BA1E-B505AA47803A}"/>
            </c:ext>
          </c:extLst>
        </c:ser>
        <c:ser>
          <c:idx val="3"/>
          <c:order val="3"/>
          <c:spPr>
            <a:ln w="19050" cmpd="sng" algn="ctr">
              <a:solidFill>
                <a:schemeClr val="tx1"/>
              </a:solidFill>
              <a:prstDash val="solid"/>
            </a:ln>
          </c:spPr>
          <c:marker>
            <c:symbol val="none"/>
          </c:marker>
          <c:xVal>
            <c:numRef>
              <c:f>Sheet1!$A$1:$J$1</c:f>
              <c:numCache>
                <c:formatCode>General</c:formatCode>
                <c:ptCount val="10"/>
                <c:pt idx="0">
                  <c:v>0</c:v>
                </c:pt>
                <c:pt idx="1">
                  <c:v>3</c:v>
                </c:pt>
                <c:pt idx="2">
                  <c:v>9</c:v>
                </c:pt>
                <c:pt idx="3">
                  <c:v>10</c:v>
                </c:pt>
                <c:pt idx="4">
                  <c:v>15</c:v>
                </c:pt>
                <c:pt idx="5">
                  <c:v>17</c:v>
                </c:pt>
                <c:pt idx="6">
                  <c:v>20</c:v>
                </c:pt>
                <c:pt idx="7">
                  <c:v>23</c:v>
                </c:pt>
                <c:pt idx="8">
                  <c:v>28</c:v>
                </c:pt>
                <c:pt idx="9">
                  <c:v>30</c:v>
                </c:pt>
              </c:numCache>
            </c:numRef>
          </c:xVal>
          <c:yVal>
            <c:numRef>
              <c:f>Sheet1!$A$5:$J$5</c:f>
              <c:numCache>
                <c:formatCode>General</c:formatCode>
                <c:ptCount val="10"/>
                <c:pt idx="1">
                  <c:v>2</c:v>
                </c:pt>
                <c:pt idx="2">
                  <c:v>8.8571428571428577</c:v>
                </c:pt>
                <c:pt idx="3">
                  <c:v>10</c:v>
                </c:pt>
                <c:pt idx="4">
                  <c:v>60</c:v>
                </c:pt>
                <c:pt idx="5">
                  <c:v>118</c:v>
                </c:pt>
                <c:pt idx="6">
                  <c:v>246</c:v>
                </c:pt>
                <c:pt idx="7">
                  <c:v>500</c:v>
                </c:pt>
                <c:pt idx="8">
                  <c:v>1320</c:v>
                </c:pt>
                <c:pt idx="9">
                  <c:v>1500</c:v>
                </c:pt>
              </c:numCache>
            </c:numRef>
          </c:yVal>
          <c:smooth val="0"/>
          <c:extLst>
            <c:ext xmlns:c16="http://schemas.microsoft.com/office/drawing/2014/chart" uri="{C3380CC4-5D6E-409C-BE32-E72D297353CC}">
              <c16:uniqueId val="{00000003-2E94-4769-BA1E-B505AA47803A}"/>
            </c:ext>
          </c:extLst>
        </c:ser>
        <c:dLbls>
          <c:showLegendKey val="0"/>
          <c:showVal val="0"/>
          <c:showCatName val="0"/>
          <c:showSerName val="0"/>
          <c:showPercent val="0"/>
          <c:showBubbleSize val="0"/>
        </c:dLbls>
        <c:axId val="4"/>
        <c:axId val="5"/>
      </c:scatterChart>
      <c:valAx>
        <c:axId val="4"/>
        <c:scaling>
          <c:orientation val="minMax"/>
          <c:max val="30"/>
          <c:min val="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5"/>
        <c:crosses val="min"/>
        <c:crossBetween val="midCat"/>
        <c:majorUnit val="5"/>
      </c:valAx>
      <c:valAx>
        <c:axId val="5"/>
        <c:scaling>
          <c:orientation val="minMax"/>
          <c:max val="1500"/>
          <c:min val="0"/>
        </c:scaling>
        <c:delete val="0"/>
        <c:axPos val="l"/>
        <c:majorGridlines>
          <c:spPr>
            <a:ln w="3175" cmpd="sng" algn="ctr">
              <a:solidFill>
                <a:schemeClr val="tx2"/>
              </a:solidFill>
              <a:prstDash val="solid"/>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4"/>
        <c:crosses val="min"/>
        <c:crossBetween val="midCat"/>
        <c:majorUnit val="500"/>
      </c:valAx>
    </c:plotArea>
    <c:plotVisOnly val="0"/>
    <c:dispBlanksAs val="gap"/>
    <c:showDLblsOverMax val="1"/>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671368124118475E-2"/>
          <c:y val="0.14558303886925794"/>
          <c:w val="0.92665726375176305"/>
          <c:h val="0.75406360424028274"/>
        </c:manualLayout>
      </c:layout>
      <c:barChart>
        <c:barDir val="col"/>
        <c:grouping val="stacked"/>
        <c:varyColors val="0"/>
        <c:ser>
          <c:idx val="0"/>
          <c:order val="0"/>
          <c:spPr>
            <a:solidFill>
              <a:schemeClr val="accent5"/>
            </a:solidFill>
            <a:ln>
              <a:noFill/>
            </a:ln>
          </c:spPr>
          <c:invertIfNegative val="0"/>
          <c:dLbls>
            <c:dLbl>
              <c:idx val="0"/>
              <c:layout>
                <c:manualLayout>
                  <c:x val="0"/>
                  <c:y val="-0.42261484098939928"/>
                </c:manualLayout>
              </c:layout>
              <c:numFmt formatCode="#,##0.00;&quot;-&quot;#,##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915-479D-8DE9-686C264D436D}"/>
                </c:ext>
              </c:extLst>
            </c:dLbl>
            <c:dLbl>
              <c:idx val="1"/>
              <c:layout>
                <c:manualLayout>
                  <c:x val="0"/>
                  <c:y val="-0.12508833922261484"/>
                </c:manualLayout>
              </c:layout>
              <c:numFmt formatCode="#,##0.00;&quot;-&quot;#,##0.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915-479D-8DE9-686C264D43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1.107</c:v>
                </c:pt>
                <c:pt idx="1">
                  <c:v>0.23300000000000001</c:v>
                </c:pt>
              </c:numCache>
            </c:numRef>
          </c:val>
          <c:extLst>
            <c:ext xmlns:c16="http://schemas.microsoft.com/office/drawing/2014/chart" uri="{C3380CC4-5D6E-409C-BE32-E72D297353CC}">
              <c16:uniqueId val="{00000002-D915-479D-8DE9-686C264D436D}"/>
            </c:ext>
          </c:extLst>
        </c:ser>
        <c:dLbls>
          <c:showLegendKey val="0"/>
          <c:showVal val="0"/>
          <c:showCatName val="0"/>
          <c:showSerName val="0"/>
          <c:showPercent val="0"/>
          <c:showBubbleSize val="0"/>
        </c:dLbls>
        <c:gapWidth val="80"/>
        <c:overlap val="100"/>
        <c:axId val="1449781072"/>
        <c:axId val="1"/>
      </c:barChart>
      <c:catAx>
        <c:axId val="14497810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07"/>
          <c:min val="0"/>
        </c:scaling>
        <c:delete val="1"/>
        <c:axPos val="l"/>
        <c:numFmt formatCode="General" sourceLinked="1"/>
        <c:majorTickMark val="out"/>
        <c:minorTickMark val="none"/>
        <c:tickLblPos val="nextTo"/>
        <c:crossAx val="1449781072"/>
        <c:crosses val="min"/>
        <c:crossBetween val="between"/>
      </c:valAx>
    </c:plotArea>
    <c:plotVisOnly val="0"/>
    <c:dispBlanksAs val="gap"/>
    <c:showDLblsOverMax val="1"/>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8210862619808306"/>
          <c:y val="8.3020889126941624E-2"/>
          <c:w val="0.30798722044728433"/>
          <c:h val="0.83395822174611678"/>
        </c:manualLayout>
      </c:layout>
      <c:barChart>
        <c:barDir val="col"/>
        <c:grouping val="stacked"/>
        <c:varyColors val="0"/>
        <c:ser>
          <c:idx val="0"/>
          <c:order val="0"/>
          <c:spPr>
            <a:solidFill>
              <a:schemeClr val="accent2"/>
            </a:solidFill>
            <a:ln>
              <a:noFill/>
            </a:ln>
          </c:spPr>
          <c:invertIfNegative val="0"/>
          <c:val>
            <c:numRef>
              <c:f>Sheet1!$A$1</c:f>
              <c:numCache>
                <c:formatCode>General</c:formatCode>
                <c:ptCount val="1"/>
                <c:pt idx="0">
                  <c:v>631.70000000000005</c:v>
                </c:pt>
              </c:numCache>
            </c:numRef>
          </c:val>
          <c:extLst>
            <c:ext xmlns:c16="http://schemas.microsoft.com/office/drawing/2014/chart" uri="{C3380CC4-5D6E-409C-BE32-E72D297353CC}">
              <c16:uniqueId val="{00000000-D688-2C4D-9B9B-779FC79E609E}"/>
            </c:ext>
          </c:extLst>
        </c:ser>
        <c:ser>
          <c:idx val="1"/>
          <c:order val="1"/>
          <c:spPr>
            <a:solidFill>
              <a:schemeClr val="accent1"/>
            </a:solidFill>
            <a:ln>
              <a:noFill/>
            </a:ln>
          </c:spPr>
          <c:invertIfNegative val="0"/>
          <c:dLbls>
            <c:dLbl>
              <c:idx val="0"/>
              <c:layout>
                <c:manualLayout>
                  <c:x val="-0.17124600638977636"/>
                  <c:y val="1.0176754151044456E-2"/>
                </c:manualLayout>
              </c:layout>
              <c:numFmt formatCode="&quot;$&quot;#,##0.0;&quot;-&quot;&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688-2C4D-9B9B-779FC79E60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28.5</c:v>
                </c:pt>
              </c:numCache>
            </c:numRef>
          </c:val>
          <c:extLst>
            <c:ext xmlns:c16="http://schemas.microsoft.com/office/drawing/2014/chart" uri="{C3380CC4-5D6E-409C-BE32-E72D297353CC}">
              <c16:uniqueId val="{00000002-D688-2C4D-9B9B-779FC79E609E}"/>
            </c:ext>
          </c:extLst>
        </c:ser>
        <c:dLbls>
          <c:showLegendKey val="0"/>
          <c:showVal val="0"/>
          <c:showCatName val="0"/>
          <c:showSerName val="0"/>
          <c:showPercent val="0"/>
          <c:showBubbleSize val="0"/>
        </c:dLbls>
        <c:gapWidth val="80"/>
        <c:overlap val="100"/>
        <c:axId val="343603552"/>
        <c:axId val="1"/>
      </c:barChart>
      <c:catAx>
        <c:axId val="343603552"/>
        <c:scaling>
          <c:orientation val="minMax"/>
        </c:scaling>
        <c:delete val="1"/>
        <c:axPos val="t"/>
        <c:majorTickMark val="out"/>
        <c:minorTickMark val="none"/>
        <c:tickLblPos val="nextTo"/>
        <c:crossAx val="1"/>
        <c:crosses val="min"/>
        <c:auto val="0"/>
        <c:lblAlgn val="ctr"/>
        <c:lblOffset val="100"/>
        <c:noMultiLvlLbl val="0"/>
      </c:catAx>
      <c:valAx>
        <c:axId val="1"/>
        <c:scaling>
          <c:orientation val="maxMin"/>
          <c:max val="660.2"/>
          <c:min val="0"/>
        </c:scaling>
        <c:delete val="1"/>
        <c:axPos val="l"/>
        <c:numFmt formatCode="General" sourceLinked="1"/>
        <c:majorTickMark val="out"/>
        <c:minorTickMark val="none"/>
        <c:tickLblPos val="nextTo"/>
        <c:crossAx val="343603552"/>
        <c:crosses val="min"/>
        <c:crossBetween val="between"/>
      </c:valAx>
    </c:plotArea>
    <c:plotVisOnly val="0"/>
    <c:dispBlanksAs val="gap"/>
    <c:showDLblsOverMax val="1"/>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71884984025559"/>
          <c:y val="8.3020889126941624E-2"/>
          <c:w val="0.28498402555910546"/>
          <c:h val="0.83395822174611678"/>
        </c:manualLayout>
      </c:layout>
      <c:barChart>
        <c:barDir val="col"/>
        <c:grouping val="stacked"/>
        <c:varyColors val="0"/>
        <c:ser>
          <c:idx val="0"/>
          <c:order val="0"/>
          <c:spPr>
            <a:solidFill>
              <a:schemeClr val="accent1"/>
            </a:solidFill>
            <a:ln>
              <a:noFill/>
            </a:ln>
          </c:spPr>
          <c:invertIfNegative val="0"/>
          <c:dLbls>
            <c:dLbl>
              <c:idx val="0"/>
              <c:layout>
                <c:manualLayout>
                  <c:x val="0"/>
                  <c:y val="0"/>
                </c:manualLayout>
              </c:layout>
              <c:numFmt formatCode="&quot;$&quot;#,##0.0;&quot;-&quot;&quot;$&quot;#,##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653-CD46-BAD9-9E270B5A0D0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28.5</c:v>
                </c:pt>
              </c:numCache>
            </c:numRef>
          </c:val>
          <c:extLst>
            <c:ext xmlns:c16="http://schemas.microsoft.com/office/drawing/2014/chart" uri="{C3380CC4-5D6E-409C-BE32-E72D297353CC}">
              <c16:uniqueId val="{00000001-1653-CD46-BAD9-9E270B5A0D0F}"/>
            </c:ext>
          </c:extLst>
        </c:ser>
        <c:ser>
          <c:idx val="1"/>
          <c:order val="1"/>
          <c:spPr>
            <a:solidFill>
              <a:schemeClr val="accent2"/>
            </a:solidFill>
            <a:ln>
              <a:noFill/>
            </a:ln>
          </c:spPr>
          <c:invertIfNegative val="0"/>
          <c:dLbls>
            <c:dLbl>
              <c:idx val="0"/>
              <c:layout>
                <c:manualLayout>
                  <c:x val="0"/>
                  <c:y val="0"/>
                </c:manualLayout>
              </c:layout>
              <c:numFmt formatCode="&quot;$&quot;#,##0.0;&quot;-&quot;&quot;$&quot;#,##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653-CD46-BAD9-9E270B5A0D0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4.7999999999999972</c:v>
                </c:pt>
              </c:numCache>
            </c:numRef>
          </c:val>
          <c:extLst>
            <c:ext xmlns:c16="http://schemas.microsoft.com/office/drawing/2014/chart" uri="{C3380CC4-5D6E-409C-BE32-E72D297353CC}">
              <c16:uniqueId val="{00000003-1653-CD46-BAD9-9E270B5A0D0F}"/>
            </c:ext>
          </c:extLst>
        </c:ser>
        <c:dLbls>
          <c:showLegendKey val="0"/>
          <c:showVal val="0"/>
          <c:showCatName val="0"/>
          <c:showSerName val="0"/>
          <c:showPercent val="0"/>
          <c:showBubbleSize val="0"/>
        </c:dLbls>
        <c:gapWidth val="80"/>
        <c:overlap val="100"/>
        <c:axId val="1112882752"/>
        <c:axId val="1"/>
      </c:barChart>
      <c:catAx>
        <c:axId val="11128827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3.299999999999997"/>
          <c:min val="0"/>
        </c:scaling>
        <c:delete val="1"/>
        <c:axPos val="l"/>
        <c:numFmt formatCode="General" sourceLinked="1"/>
        <c:majorTickMark val="out"/>
        <c:minorTickMark val="none"/>
        <c:tickLblPos val="nextTo"/>
        <c:crossAx val="1112882752"/>
        <c:crosses val="min"/>
        <c:crossBetween val="between"/>
      </c:valAx>
    </c:plotArea>
    <c:plotVisOnly val="0"/>
    <c:dispBlanksAs val="gap"/>
    <c:showDLblsOverMax val="1"/>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1935771632471E-2"/>
          <c:y val="0.11582213029989659"/>
          <c:w val="0.95361284567350579"/>
          <c:h val="0.8040330920372285"/>
        </c:manualLayout>
      </c:layout>
      <c:barChart>
        <c:barDir val="col"/>
        <c:grouping val="stacked"/>
        <c:varyColors val="0"/>
        <c:ser>
          <c:idx val="0"/>
          <c:order val="0"/>
          <c:spPr>
            <a:solidFill>
              <a:schemeClr val="bg1"/>
            </a:solid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6312-D843-88A9-946082D849BF}"/>
              </c:ext>
            </c:extLst>
          </c:dPt>
          <c:dLbls>
            <c:dLbl>
              <c:idx val="0"/>
              <c:layout>
                <c:manualLayout>
                  <c:x val="0"/>
                  <c:y val="-4.6535677352637021E-2"/>
                </c:manualLayout>
              </c:layout>
              <c:numFmt formatCode="&quot;$&quot;#,##0.0;&quot;-&quot;&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312-D843-88A9-946082D849BF}"/>
                </c:ext>
              </c:extLst>
            </c:dLbl>
            <c:dLbl>
              <c:idx val="1"/>
              <c:layout>
                <c:manualLayout>
                  <c:x val="0"/>
                  <c:y val="-0.10289555325749741"/>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312-D843-88A9-946082D849BF}"/>
                </c:ext>
              </c:extLst>
            </c:dLbl>
            <c:dLbl>
              <c:idx val="2"/>
              <c:layout>
                <c:manualLayout>
                  <c:x val="0"/>
                  <c:y val="-0.15667011375387796"/>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312-D843-88A9-946082D849BF}"/>
                </c:ext>
              </c:extLst>
            </c:dLbl>
            <c:dLbl>
              <c:idx val="3"/>
              <c:layout>
                <c:manualLayout>
                  <c:x val="0"/>
                  <c:y val="-0.43795243019648394"/>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312-D843-88A9-946082D849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33.299999999999997</c:v>
                </c:pt>
                <c:pt idx="1">
                  <c:v>212</c:v>
                </c:pt>
                <c:pt idx="2">
                  <c:v>381</c:v>
                </c:pt>
                <c:pt idx="3">
                  <c:v>1267</c:v>
                </c:pt>
              </c:numCache>
            </c:numRef>
          </c:val>
          <c:extLst>
            <c:ext xmlns:c16="http://schemas.microsoft.com/office/drawing/2014/chart" uri="{C3380CC4-5D6E-409C-BE32-E72D297353CC}">
              <c16:uniqueId val="{00000004-6312-D843-88A9-946082D849BF}"/>
            </c:ext>
          </c:extLst>
        </c:ser>
        <c:dLbls>
          <c:showLegendKey val="0"/>
          <c:showVal val="0"/>
          <c:showCatName val="0"/>
          <c:showSerName val="0"/>
          <c:showPercent val="0"/>
          <c:showBubbleSize val="0"/>
        </c:dLbls>
        <c:gapWidth val="80"/>
        <c:overlap val="100"/>
        <c:axId val="1101489024"/>
        <c:axId val="1"/>
      </c:barChart>
      <c:catAx>
        <c:axId val="11014890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67"/>
          <c:min val="0"/>
        </c:scaling>
        <c:delete val="1"/>
        <c:axPos val="l"/>
        <c:numFmt formatCode="General" sourceLinked="1"/>
        <c:majorTickMark val="out"/>
        <c:minorTickMark val="none"/>
        <c:tickLblPos val="nextTo"/>
        <c:crossAx val="1101489024"/>
        <c:crosses val="min"/>
        <c:crossBetween val="between"/>
      </c:valAx>
    </c:plotArea>
    <c:plotVisOnly val="0"/>
    <c:dispBlanksAs val="gap"/>
    <c:showDLblsOverMax val="1"/>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784194528875376E-3"/>
          <c:y val="6.8824252355591975E-2"/>
          <c:w val="0.98024316109422494"/>
          <c:h val="0.86235149528881605"/>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8179-B047-864D-490960C74204}"/>
              </c:ext>
            </c:extLst>
          </c:dPt>
          <c:dPt>
            <c:idx val="1"/>
            <c:invertIfNegative val="0"/>
            <c:bubble3D val="0"/>
            <c:spPr>
              <a:solidFill>
                <a:schemeClr val="accent2"/>
              </a:solidFill>
              <a:ln>
                <a:noFill/>
              </a:ln>
            </c:spPr>
            <c:extLst>
              <c:ext xmlns:c16="http://schemas.microsoft.com/office/drawing/2014/chart" uri="{C3380CC4-5D6E-409C-BE32-E72D297353CC}">
                <c16:uniqueId val="{00000001-8179-B047-864D-490960C74204}"/>
              </c:ext>
            </c:extLst>
          </c:dPt>
          <c:dLbls>
            <c:dLbl>
              <c:idx val="0"/>
              <c:layout>
                <c:manualLayout>
                  <c:x val="0"/>
                  <c:y val="0"/>
                </c:manualLayout>
              </c:layout>
              <c:numFmt formatCode="0.0;&quot;-&quot;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179-B047-864D-490960C74204}"/>
                </c:ext>
              </c:extLst>
            </c:dLbl>
            <c:dLbl>
              <c:idx val="1"/>
              <c:layout>
                <c:manualLayout>
                  <c:x val="-4.2743161094224921E-2"/>
                  <c:y val="-1.4338385907414994E-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179-B047-864D-490960C74204}"/>
                </c:ext>
              </c:extLst>
            </c:dLbl>
            <c:dLbl>
              <c:idx val="2"/>
              <c:layout>
                <c:manualLayout>
                  <c:x val="0"/>
                  <c:y val="0"/>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179-B047-864D-490960C7420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11.9</c:v>
                </c:pt>
                <c:pt idx="1">
                  <c:v>2</c:v>
                </c:pt>
                <c:pt idx="2">
                  <c:v>30</c:v>
                </c:pt>
                <c:pt idx="3">
                  <c:v>39.316455696202524</c:v>
                </c:pt>
                <c:pt idx="4">
                  <c:v>43.974683544303787</c:v>
                </c:pt>
              </c:numCache>
            </c:numRef>
          </c:val>
          <c:extLst>
            <c:ext xmlns:c16="http://schemas.microsoft.com/office/drawing/2014/chart" uri="{C3380CC4-5D6E-409C-BE32-E72D297353CC}">
              <c16:uniqueId val="{00000003-8179-B047-864D-490960C74204}"/>
            </c:ext>
          </c:extLst>
        </c:ser>
        <c:ser>
          <c:idx val="1"/>
          <c:order val="1"/>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4-8179-B047-864D-490960C74204}"/>
              </c:ext>
            </c:extLst>
          </c:dPt>
          <c:dPt>
            <c:idx val="1"/>
            <c:invertIfNegative val="0"/>
            <c:bubble3D val="0"/>
            <c:spPr>
              <a:solidFill>
                <a:schemeClr val="accent1"/>
              </a:solidFill>
              <a:ln>
                <a:noFill/>
              </a:ln>
            </c:spPr>
            <c:extLst>
              <c:ext xmlns:c16="http://schemas.microsoft.com/office/drawing/2014/chart" uri="{C3380CC4-5D6E-409C-BE32-E72D297353CC}">
                <c16:uniqueId val="{00000005-8179-B047-864D-490960C74204}"/>
              </c:ext>
            </c:extLst>
          </c:dPt>
          <c:dLbls>
            <c:dLbl>
              <c:idx val="0"/>
              <c:layout>
                <c:manualLayout>
                  <c:x val="0"/>
                  <c:y val="0"/>
                </c:manualLayout>
              </c:layout>
              <c:numFmt formatCode="0.0;&quot;-&quot;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179-B047-864D-490960C74204}"/>
                </c:ext>
              </c:extLst>
            </c:dLbl>
            <c:dLbl>
              <c:idx val="1"/>
              <c:layout>
                <c:manualLayout>
                  <c:x val="0"/>
                  <c:y val="-3.0725112658746414E-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179-B047-864D-490960C7420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11.700000000000001</c:v>
                </c:pt>
                <c:pt idx="1">
                  <c:v>6.0000000000000053E-2</c:v>
                </c:pt>
                <c:pt idx="2">
                  <c:v>4.6582278481012622</c:v>
                </c:pt>
                <c:pt idx="3">
                  <c:v>9.3164556962025813</c:v>
                </c:pt>
                <c:pt idx="4">
                  <c:v>9.3164556962024676</c:v>
                </c:pt>
              </c:numCache>
            </c:numRef>
          </c:val>
          <c:extLst>
            <c:ext xmlns:c16="http://schemas.microsoft.com/office/drawing/2014/chart" uri="{C3380CC4-5D6E-409C-BE32-E72D297353CC}">
              <c16:uniqueId val="{00000006-8179-B047-864D-490960C74204}"/>
            </c:ext>
          </c:extLst>
        </c:ser>
        <c:dLbls>
          <c:showLegendKey val="0"/>
          <c:showVal val="0"/>
          <c:showCatName val="0"/>
          <c:showSerName val="0"/>
          <c:showPercent val="0"/>
          <c:showBubbleSize val="0"/>
        </c:dLbls>
        <c:gapWidth val="200"/>
        <c:overlap val="100"/>
        <c:axId val="1239166688"/>
        <c:axId val="1"/>
      </c:barChart>
      <c:catAx>
        <c:axId val="12391666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3.291139240506254"/>
          <c:min val="0"/>
        </c:scaling>
        <c:delete val="1"/>
        <c:axPos val="l"/>
        <c:numFmt formatCode="General" sourceLinked="1"/>
        <c:majorTickMark val="out"/>
        <c:minorTickMark val="none"/>
        <c:tickLblPos val="nextTo"/>
        <c:crossAx val="1239166688"/>
        <c:crosses val="min"/>
        <c:crossBetween val="between"/>
      </c:valAx>
    </c:plotArea>
    <c:plotVisOnly val="0"/>
    <c:dispBlanksAs val="gap"/>
    <c:showDLblsOverMax val="1"/>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310924369747899E-2"/>
          <c:y val="7.3460941541645106E-2"/>
          <c:w val="0.94537815126050417"/>
          <c:h val="0.85307811691670976"/>
        </c:manualLayout>
      </c:layout>
      <c:barChart>
        <c:barDir val="bar"/>
        <c:grouping val="stacked"/>
        <c:varyColors val="0"/>
        <c:ser>
          <c:idx val="0"/>
          <c:order val="0"/>
          <c:spPr>
            <a:solidFill>
              <a:srgbClr val="364D6E"/>
            </a:solidFill>
            <a:ln>
              <a:noFill/>
            </a:ln>
          </c:spPr>
          <c:invertIfNegative val="0"/>
          <c:dPt>
            <c:idx val="1"/>
            <c:invertIfNegative val="0"/>
            <c:bubble3D val="0"/>
            <c:spPr>
              <a:solidFill>
                <a:srgbClr val="4C6C9C"/>
              </a:solidFill>
              <a:ln>
                <a:noFill/>
              </a:ln>
            </c:spPr>
            <c:extLst>
              <c:ext xmlns:c16="http://schemas.microsoft.com/office/drawing/2014/chart" uri="{C3380CC4-5D6E-409C-BE32-E72D297353CC}">
                <c16:uniqueId val="{00000000-CC0B-9A4F-A271-9771078D19C1}"/>
              </c:ext>
            </c:extLst>
          </c:dPt>
          <c:dPt>
            <c:idx val="2"/>
            <c:invertIfNegative val="0"/>
            <c:bubble3D val="0"/>
            <c:spPr>
              <a:solidFill>
                <a:srgbClr val="6F8DB9"/>
              </a:solidFill>
              <a:ln>
                <a:noFill/>
              </a:ln>
            </c:spPr>
            <c:extLst>
              <c:ext xmlns:c16="http://schemas.microsoft.com/office/drawing/2014/chart" uri="{C3380CC4-5D6E-409C-BE32-E72D297353CC}">
                <c16:uniqueId val="{00000001-CC0B-9A4F-A271-9771078D19C1}"/>
              </c:ext>
            </c:extLst>
          </c:dPt>
          <c:dPt>
            <c:idx val="3"/>
            <c:invertIfNegative val="0"/>
            <c:bubble3D val="0"/>
            <c:spPr>
              <a:solidFill>
                <a:srgbClr val="9DB1CF"/>
              </a:solidFill>
              <a:ln>
                <a:noFill/>
              </a:ln>
            </c:spPr>
            <c:extLst>
              <c:ext xmlns:c16="http://schemas.microsoft.com/office/drawing/2014/chart" uri="{C3380CC4-5D6E-409C-BE32-E72D297353CC}">
                <c16:uniqueId val="{00000002-CC0B-9A4F-A271-9771078D19C1}"/>
              </c:ext>
            </c:extLst>
          </c:dPt>
          <c:dLbls>
            <c:dLbl>
              <c:idx val="2"/>
              <c:layout>
                <c:manualLayout>
                  <c:x val="0.44537815126050423"/>
                  <c:y val="0"/>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C0B-9A4F-A271-9771078D19C1}"/>
                </c:ext>
              </c:extLst>
            </c:dLbl>
            <c:dLbl>
              <c:idx val="3"/>
              <c:layout>
                <c:manualLayout>
                  <c:x val="9.7689075630252101E-2"/>
                  <c:y val="0"/>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C0B-9A4F-A271-9771078D19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11.814671814671897</c:v>
                </c:pt>
                <c:pt idx="1">
                  <c:v>11.007335907335914</c:v>
                </c:pt>
                <c:pt idx="2">
                  <c:v>10.199999999999999</c:v>
                </c:pt>
                <c:pt idx="3">
                  <c:v>1.8</c:v>
                </c:pt>
              </c:numCache>
            </c:numRef>
          </c:val>
          <c:extLst>
            <c:ext xmlns:c16="http://schemas.microsoft.com/office/drawing/2014/chart" uri="{C3380CC4-5D6E-409C-BE32-E72D297353CC}">
              <c16:uniqueId val="{00000003-CC0B-9A4F-A271-9771078D19C1}"/>
            </c:ext>
          </c:extLst>
        </c:ser>
        <c:dLbls>
          <c:showLegendKey val="0"/>
          <c:showVal val="0"/>
          <c:showCatName val="0"/>
          <c:showSerName val="0"/>
          <c:showPercent val="0"/>
          <c:showBubbleSize val="0"/>
        </c:dLbls>
        <c:gapWidth val="200"/>
        <c:overlap val="100"/>
        <c:axId val="1101906720"/>
        <c:axId val="1"/>
      </c:barChart>
      <c:catAx>
        <c:axId val="1101906720"/>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814671814671897"/>
          <c:min val="0"/>
        </c:scaling>
        <c:delete val="1"/>
        <c:axPos val="t"/>
        <c:numFmt formatCode="General" sourceLinked="1"/>
        <c:majorTickMark val="out"/>
        <c:minorTickMark val="none"/>
        <c:tickLblPos val="nextTo"/>
        <c:crossAx val="1101906720"/>
        <c:crosses val="min"/>
        <c:crossBetween val="between"/>
      </c:valAx>
    </c:plotArea>
    <c:plotVisOnly val="0"/>
    <c:dispBlanksAs val="gap"/>
    <c:showDLblsOverMax val="1"/>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310924369747899E-2"/>
          <c:y val="7.3460941541645106E-2"/>
          <c:w val="0.94537815126050417"/>
          <c:h val="0.85307811691670976"/>
        </c:manualLayout>
      </c:layout>
      <c:barChart>
        <c:barDir val="bar"/>
        <c:grouping val="stacked"/>
        <c:varyColors val="0"/>
        <c:ser>
          <c:idx val="0"/>
          <c:order val="0"/>
          <c:spPr>
            <a:solidFill>
              <a:srgbClr val="364D6E"/>
            </a:solidFill>
            <a:ln>
              <a:noFill/>
            </a:ln>
          </c:spPr>
          <c:invertIfNegative val="0"/>
          <c:dPt>
            <c:idx val="1"/>
            <c:invertIfNegative val="0"/>
            <c:bubble3D val="0"/>
            <c:spPr>
              <a:solidFill>
                <a:srgbClr val="4C6C9C"/>
              </a:solidFill>
              <a:ln>
                <a:noFill/>
              </a:ln>
            </c:spPr>
            <c:extLst>
              <c:ext xmlns:c16="http://schemas.microsoft.com/office/drawing/2014/chart" uri="{C3380CC4-5D6E-409C-BE32-E72D297353CC}">
                <c16:uniqueId val="{00000000-7E8B-4E43-8825-3AD655BF70E6}"/>
              </c:ext>
            </c:extLst>
          </c:dPt>
          <c:dPt>
            <c:idx val="2"/>
            <c:invertIfNegative val="0"/>
            <c:bubble3D val="0"/>
            <c:spPr>
              <a:solidFill>
                <a:srgbClr val="6F8DB9"/>
              </a:solidFill>
              <a:ln>
                <a:noFill/>
              </a:ln>
            </c:spPr>
            <c:extLst>
              <c:ext xmlns:c16="http://schemas.microsoft.com/office/drawing/2014/chart" uri="{C3380CC4-5D6E-409C-BE32-E72D297353CC}">
                <c16:uniqueId val="{00000001-7E8B-4E43-8825-3AD655BF70E6}"/>
              </c:ext>
            </c:extLst>
          </c:dPt>
          <c:dPt>
            <c:idx val="3"/>
            <c:invertIfNegative val="0"/>
            <c:bubble3D val="0"/>
            <c:spPr>
              <a:solidFill>
                <a:srgbClr val="9DB1CF"/>
              </a:solidFill>
              <a:ln>
                <a:noFill/>
              </a:ln>
            </c:spPr>
            <c:extLst>
              <c:ext xmlns:c16="http://schemas.microsoft.com/office/drawing/2014/chart" uri="{C3380CC4-5D6E-409C-BE32-E72D297353CC}">
                <c16:uniqueId val="{00000002-7E8B-4E43-8825-3AD655BF70E6}"/>
              </c:ext>
            </c:extLst>
          </c:dPt>
          <c:dLbls>
            <c:dLbl>
              <c:idx val="2"/>
              <c:layout>
                <c:manualLayout>
                  <c:x val="0.44537815126050423"/>
                  <c:y val="0"/>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E8B-4E43-8825-3AD655BF70E6}"/>
                </c:ext>
              </c:extLst>
            </c:dLbl>
            <c:dLbl>
              <c:idx val="3"/>
              <c:layout>
                <c:manualLayout>
                  <c:x val="0.13130252100840337"/>
                  <c:y val="0"/>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E8B-4E43-8825-3AD655BF70E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11.235521235521219</c:v>
                </c:pt>
                <c:pt idx="1">
                  <c:v>10.467760617760632</c:v>
                </c:pt>
                <c:pt idx="2">
                  <c:v>9.6999999999999993</c:v>
                </c:pt>
                <c:pt idx="3">
                  <c:v>2.5</c:v>
                </c:pt>
              </c:numCache>
            </c:numRef>
          </c:val>
          <c:extLst>
            <c:ext xmlns:c16="http://schemas.microsoft.com/office/drawing/2014/chart" uri="{C3380CC4-5D6E-409C-BE32-E72D297353CC}">
              <c16:uniqueId val="{00000003-7E8B-4E43-8825-3AD655BF70E6}"/>
            </c:ext>
          </c:extLst>
        </c:ser>
        <c:dLbls>
          <c:showLegendKey val="0"/>
          <c:showVal val="0"/>
          <c:showCatName val="0"/>
          <c:showSerName val="0"/>
          <c:showPercent val="0"/>
          <c:showBubbleSize val="0"/>
        </c:dLbls>
        <c:gapWidth val="200"/>
        <c:overlap val="100"/>
        <c:axId val="55399504"/>
        <c:axId val="1"/>
      </c:barChart>
      <c:catAx>
        <c:axId val="55399504"/>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235521235521219"/>
          <c:min val="0"/>
        </c:scaling>
        <c:delete val="1"/>
        <c:axPos val="t"/>
        <c:numFmt formatCode="General" sourceLinked="1"/>
        <c:majorTickMark val="out"/>
        <c:minorTickMark val="none"/>
        <c:tickLblPos val="nextTo"/>
        <c:crossAx val="55399504"/>
        <c:crosses val="min"/>
        <c:crossBetween val="between"/>
      </c:valAx>
    </c:plotArea>
    <c:plotVisOnly val="0"/>
    <c:dispBlanksAs val="gap"/>
    <c:showDLblsOverMax val="1"/>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552155771905425E-2"/>
          <c:y val="2.6901189860320744E-2"/>
          <c:w val="0.92489568845618919"/>
          <c:h val="0.85100879461976198"/>
        </c:manualLayout>
      </c:layout>
      <c:scatterChart>
        <c:scatterStyle val="lineMarker"/>
        <c:varyColors val="0"/>
        <c:ser>
          <c:idx val="0"/>
          <c:order val="0"/>
          <c:spPr>
            <a:ln w="19050" cmpd="sng" algn="ctr">
              <a:solidFill>
                <a:schemeClr val="accent2"/>
              </a:solidFill>
              <a:prstDash val="solid"/>
            </a:ln>
          </c:spPr>
          <c:marker>
            <c:symbol val="none"/>
          </c:marker>
          <c:xVal>
            <c:numRef>
              <c:f>Sheet1!$A$1:$AH$1</c:f>
              <c:numCache>
                <c:formatCode>General</c:formatCode>
                <c:ptCount val="34"/>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numCache>
            </c:numRef>
          </c:xVal>
          <c:yVal>
            <c:numRef>
              <c:f>Sheet1!$A$2:$AH$2</c:f>
              <c:numCache>
                <c:formatCode>General</c:formatCode>
                <c:ptCount val="34"/>
                <c:pt idx="0">
                  <c:v>4050000</c:v>
                </c:pt>
                <c:pt idx="1">
                  <c:v>4225000</c:v>
                </c:pt>
                <c:pt idx="2">
                  <c:v>4115000</c:v>
                </c:pt>
                <c:pt idx="3">
                  <c:v>4510800</c:v>
                </c:pt>
                <c:pt idx="4">
                  <c:v>4715500</c:v>
                </c:pt>
                <c:pt idx="5">
                  <c:v>4806900</c:v>
                </c:pt>
                <c:pt idx="6">
                  <c:v>5136000</c:v>
                </c:pt>
                <c:pt idx="7">
                  <c:v>5710200</c:v>
                </c:pt>
                <c:pt idx="8">
                  <c:v>6186900</c:v>
                </c:pt>
                <c:pt idx="9">
                  <c:v>5921500</c:v>
                </c:pt>
                <c:pt idx="10">
                  <c:v>5794300</c:v>
                </c:pt>
                <c:pt idx="11">
                  <c:v>6413300</c:v>
                </c:pt>
                <c:pt idx="12">
                  <c:v>6578800</c:v>
                </c:pt>
                <c:pt idx="13">
                  <c:v>6823600</c:v>
                </c:pt>
                <c:pt idx="14">
                  <c:v>7139000</c:v>
                </c:pt>
                <c:pt idx="15">
                  <c:v>7230000</c:v>
                </c:pt>
                <c:pt idx="16">
                  <c:v>7774000</c:v>
                </c:pt>
                <c:pt idx="17">
                  <c:v>8592000</c:v>
                </c:pt>
                <c:pt idx="18">
                  <c:v>9020000</c:v>
                </c:pt>
                <c:pt idx="19">
                  <c:v>9303000</c:v>
                </c:pt>
                <c:pt idx="20">
                  <c:v>9024000</c:v>
                </c:pt>
                <c:pt idx="21">
                  <c:v>8935000</c:v>
                </c:pt>
                <c:pt idx="22">
                  <c:v>9115000</c:v>
                </c:pt>
                <c:pt idx="23">
                  <c:v>9030000</c:v>
                </c:pt>
                <c:pt idx="24">
                  <c:v>9307000</c:v>
                </c:pt>
                <c:pt idx="25">
                  <c:v>9675000</c:v>
                </c:pt>
                <c:pt idx="26">
                  <c:v>9723000</c:v>
                </c:pt>
                <c:pt idx="27">
                  <c:v>9425000</c:v>
                </c:pt>
                <c:pt idx="28">
                  <c:v>9284000</c:v>
                </c:pt>
                <c:pt idx="29">
                  <c:v>9550000</c:v>
                </c:pt>
                <c:pt idx="30">
                  <c:v>9900000</c:v>
                </c:pt>
                <c:pt idx="31">
                  <c:v>10200000</c:v>
                </c:pt>
                <c:pt idx="32">
                  <c:v>9975000</c:v>
                </c:pt>
                <c:pt idx="33">
                  <c:v>9750000</c:v>
                </c:pt>
              </c:numCache>
            </c:numRef>
          </c:yVal>
          <c:smooth val="0"/>
          <c:extLst>
            <c:ext xmlns:c16="http://schemas.microsoft.com/office/drawing/2014/chart" uri="{C3380CC4-5D6E-409C-BE32-E72D297353CC}">
              <c16:uniqueId val="{00000000-658A-6A43-B7CC-B57F184B208D}"/>
            </c:ext>
          </c:extLst>
        </c:ser>
        <c:dLbls>
          <c:showLegendKey val="0"/>
          <c:showVal val="0"/>
          <c:showCatName val="0"/>
          <c:showSerName val="0"/>
          <c:showPercent val="0"/>
          <c:showBubbleSize val="0"/>
        </c:dLbls>
        <c:axId val="4"/>
        <c:axId val="5"/>
      </c:scatterChart>
      <c:scatterChart>
        <c:scatterStyle val="lineMarker"/>
        <c:varyColors val="0"/>
        <c:ser>
          <c:idx val="1"/>
          <c:order val="1"/>
          <c:spPr>
            <a:ln w="19050" cmpd="sng" algn="ctr">
              <a:solidFill>
                <a:schemeClr val="accent3"/>
              </a:solidFill>
              <a:prstDash val="solid"/>
            </a:ln>
          </c:spPr>
          <c:marker>
            <c:symbol val="none"/>
          </c:marker>
          <c:xVal>
            <c:numRef>
              <c:f>Sheet1!$A$1:$AH$1</c:f>
              <c:numCache>
                <c:formatCode>General</c:formatCode>
                <c:ptCount val="34"/>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numCache>
            </c:numRef>
          </c:xVal>
          <c:yVal>
            <c:numRef>
              <c:f>Sheet1!$A$3:$AH$3</c:f>
              <c:numCache>
                <c:formatCode>General</c:formatCode>
                <c:ptCount val="34"/>
                <c:pt idx="0">
                  <c:v>2105</c:v>
                </c:pt>
                <c:pt idx="1">
                  <c:v>1777</c:v>
                </c:pt>
                <c:pt idx="2">
                  <c:v>1373</c:v>
                </c:pt>
                <c:pt idx="3">
                  <c:v>1103</c:v>
                </c:pt>
                <c:pt idx="4">
                  <c:v>1378.6</c:v>
                </c:pt>
                <c:pt idx="5">
                  <c:v>1489.6</c:v>
                </c:pt>
                <c:pt idx="6">
                  <c:v>1489.6</c:v>
                </c:pt>
                <c:pt idx="7">
                  <c:v>2905.9</c:v>
                </c:pt>
                <c:pt idx="8">
                  <c:v>1816.1</c:v>
                </c:pt>
                <c:pt idx="9">
                  <c:v>1322.7</c:v>
                </c:pt>
                <c:pt idx="10">
                  <c:v>1738.3</c:v>
                </c:pt>
                <c:pt idx="11">
                  <c:v>1725.9</c:v>
                </c:pt>
                <c:pt idx="12">
                  <c:v>1822.6</c:v>
                </c:pt>
                <c:pt idx="13">
                  <c:v>1816.5</c:v>
                </c:pt>
                <c:pt idx="14">
                  <c:v>2165.1</c:v>
                </c:pt>
                <c:pt idx="15">
                  <c:v>2539.6</c:v>
                </c:pt>
                <c:pt idx="16">
                  <c:v>2777.2</c:v>
                </c:pt>
                <c:pt idx="17">
                  <c:v>1901.4</c:v>
                </c:pt>
                <c:pt idx="18">
                  <c:v>1428.6</c:v>
                </c:pt>
                <c:pt idx="19">
                  <c:v>1165.0999999999999</c:v>
                </c:pt>
                <c:pt idx="20">
                  <c:v>1291.0999999999999</c:v>
                </c:pt>
                <c:pt idx="21">
                  <c:v>746.4</c:v>
                </c:pt>
                <c:pt idx="22">
                  <c:v>700</c:v>
                </c:pt>
                <c:pt idx="23">
                  <c:v>641.79999999999995</c:v>
                </c:pt>
                <c:pt idx="24">
                  <c:v>457.1</c:v>
                </c:pt>
                <c:pt idx="25">
                  <c:v>589.1</c:v>
                </c:pt>
                <c:pt idx="26">
                  <c:v>501.2</c:v>
                </c:pt>
                <c:pt idx="27">
                  <c:v>620.70000000000005</c:v>
                </c:pt>
                <c:pt idx="28">
                  <c:v>789.3</c:v>
                </c:pt>
                <c:pt idx="29">
                  <c:v>694.7</c:v>
                </c:pt>
                <c:pt idx="30">
                  <c:v>753.6</c:v>
                </c:pt>
                <c:pt idx="31">
                  <c:v>1012.9</c:v>
                </c:pt>
                <c:pt idx="32">
                  <c:v>1085.0999999999999</c:v>
                </c:pt>
                <c:pt idx="33">
                  <c:v>1303.8</c:v>
                </c:pt>
              </c:numCache>
            </c:numRef>
          </c:yVal>
          <c:smooth val="0"/>
          <c:extLst>
            <c:ext xmlns:c16="http://schemas.microsoft.com/office/drawing/2014/chart" uri="{C3380CC4-5D6E-409C-BE32-E72D297353CC}">
              <c16:uniqueId val="{00000001-658A-6A43-B7CC-B57F184B208D}"/>
            </c:ext>
          </c:extLst>
        </c:ser>
        <c:dLbls>
          <c:showLegendKey val="0"/>
          <c:showVal val="0"/>
          <c:showCatName val="0"/>
          <c:showSerName val="0"/>
          <c:showPercent val="0"/>
          <c:showBubbleSize val="0"/>
        </c:dLbls>
        <c:axId val="6"/>
        <c:axId val="7"/>
      </c:scatterChart>
      <c:valAx>
        <c:axId val="4"/>
        <c:scaling>
          <c:orientation val="minMax"/>
          <c:max val="2022"/>
          <c:min val="1988"/>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5"/>
        <c:crosses val="min"/>
        <c:crossBetween val="midCat"/>
        <c:majorUnit val="2"/>
      </c:valAx>
      <c:valAx>
        <c:axId val="5"/>
        <c:scaling>
          <c:orientation val="minMax"/>
          <c:max val="11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4"/>
        <c:crosses val="min"/>
        <c:crossBetween val="midCat"/>
        <c:majorUnit val="1000000"/>
      </c:valAx>
      <c:valAx>
        <c:axId val="6"/>
        <c:scaling>
          <c:orientation val="minMax"/>
          <c:max val="2022"/>
          <c:min val="1988"/>
        </c:scaling>
        <c:delete val="1"/>
        <c:axPos val="b"/>
        <c:majorGridlines>
          <c:spPr>
            <a:ln>
              <a:noFill/>
            </a:ln>
          </c:spPr>
        </c:majorGridlines>
        <c:numFmt formatCode="0;&quot;-&quot;0" sourceLinked="0"/>
        <c:majorTickMark val="out"/>
        <c:minorTickMark val="none"/>
        <c:tickLblPos val="nextTo"/>
        <c:crossAx val="7"/>
        <c:crosses val="min"/>
        <c:crossBetween val="midCat"/>
        <c:majorUnit val="2"/>
      </c:valAx>
      <c:valAx>
        <c:axId val="7"/>
        <c:scaling>
          <c:orientation val="minMax"/>
          <c:max val="3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6"/>
        <c:crosses val="max"/>
        <c:crossBetween val="midCat"/>
        <c:majorUnit val="500"/>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014925373134324E-3"/>
          <c:y val="6.8466730954676952E-2"/>
          <c:w val="0.9805970149253731"/>
          <c:h val="0.86306653809064604"/>
        </c:manualLayout>
      </c:layout>
      <c:barChart>
        <c:barDir val="col"/>
        <c:grouping val="clustered"/>
        <c:varyColors val="0"/>
        <c:ser>
          <c:idx val="0"/>
          <c:order val="0"/>
          <c:spPr>
            <a:solidFill>
              <a:schemeClr val="accent1"/>
            </a:solidFill>
            <a:ln>
              <a:noFill/>
            </a:ln>
          </c:spPr>
          <c:invertIfNegative val="0"/>
          <c:dLbls>
            <c:dLbl>
              <c:idx val="0"/>
              <c:layout>
                <c:manualLayout>
                  <c:x val="0"/>
                  <c:y val="-6.7984570877531347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918-0447-869D-18E939A12210}"/>
                </c:ext>
              </c:extLst>
            </c:dLbl>
            <c:dLbl>
              <c:idx val="2"/>
              <c:layout>
                <c:manualLayout>
                  <c:x val="0"/>
                  <c:y val="-7.3770491803278687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918-0447-869D-18E939A12210}"/>
                </c:ext>
              </c:extLst>
            </c:dLbl>
            <c:dLbl>
              <c:idx val="5"/>
              <c:layout>
                <c:manualLayout>
                  <c:x val="0"/>
                  <c:y val="-3.3269045323047253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918-0447-869D-18E939A12210}"/>
                </c:ext>
              </c:extLst>
            </c:dLbl>
            <c:dLbl>
              <c:idx val="6"/>
              <c:layout>
                <c:manualLayout>
                  <c:x val="0"/>
                  <c:y val="-4.1465766634522665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918-0447-869D-18E939A12210}"/>
                </c:ext>
              </c:extLst>
            </c:dLbl>
            <c:dLbl>
              <c:idx val="7"/>
              <c:layout>
                <c:manualLayout>
                  <c:x val="0"/>
                  <c:y val="-1.6393442622950821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918-0447-869D-18E939A12210}"/>
                </c:ext>
              </c:extLst>
            </c:dLbl>
            <c:dLbl>
              <c:idx val="9"/>
              <c:layout>
                <c:manualLayout>
                  <c:x val="0"/>
                  <c:y val="-5.9305689488910317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918-0447-869D-18E939A12210}"/>
                </c:ext>
              </c:extLst>
            </c:dLbl>
            <c:dLbl>
              <c:idx val="10"/>
              <c:layout>
                <c:manualLayout>
                  <c:x val="0"/>
                  <c:y val="-7.0395371263259399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918-0447-869D-18E939A12210}"/>
                </c:ext>
              </c:extLst>
            </c:dLbl>
            <c:dLbl>
              <c:idx val="11"/>
              <c:layout>
                <c:manualLayout>
                  <c:x val="0"/>
                  <c:y val="-6.7984570877531347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918-0447-869D-18E939A1221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Sheet1!$A$1:$L$1</c:f>
              <c:numCache>
                <c:formatCode>General</c:formatCode>
                <c:ptCount val="12"/>
                <c:pt idx="0">
                  <c:v>258</c:v>
                </c:pt>
                <c:pt idx="1">
                  <c:v>647</c:v>
                </c:pt>
                <c:pt idx="2">
                  <c:v>283</c:v>
                </c:pt>
                <c:pt idx="3">
                  <c:v>766</c:v>
                </c:pt>
                <c:pt idx="5">
                  <c:v>143</c:v>
                </c:pt>
                <c:pt idx="6">
                  <c:v>171</c:v>
                </c:pt>
                <c:pt idx="7">
                  <c:v>89</c:v>
                </c:pt>
                <c:pt idx="9">
                  <c:v>229</c:v>
                </c:pt>
                <c:pt idx="10">
                  <c:v>265</c:v>
                </c:pt>
                <c:pt idx="11">
                  <c:v>258</c:v>
                </c:pt>
              </c:numCache>
            </c:numRef>
          </c:val>
          <c:extLst>
            <c:ext xmlns:c16="http://schemas.microsoft.com/office/drawing/2014/chart" uri="{C3380CC4-5D6E-409C-BE32-E72D297353CC}">
              <c16:uniqueId val="{00000008-3918-0447-869D-18E939A12210}"/>
            </c:ext>
          </c:extLst>
        </c:ser>
        <c:ser>
          <c:idx val="1"/>
          <c:order val="1"/>
          <c:spPr>
            <a:solidFill>
              <a:schemeClr val="accent2"/>
            </a:solidFill>
            <a:ln>
              <a:noFill/>
            </a:ln>
          </c:spPr>
          <c:invertIfNegative val="0"/>
          <c:val>
            <c:numRef>
              <c:f>Sheet1!$A$2:$L$2</c:f>
              <c:numCache>
                <c:formatCode>General</c:formatCode>
                <c:ptCount val="12"/>
                <c:pt idx="0">
                  <c:v>2319.3142857141793</c:v>
                </c:pt>
                <c:pt idx="1">
                  <c:v>2707.6428571427241</c:v>
                </c:pt>
                <c:pt idx="2">
                  <c:v>2513.4785714284517</c:v>
                </c:pt>
                <c:pt idx="3">
                  <c:v>2125.1499999999069</c:v>
                </c:pt>
                <c:pt idx="5">
                  <c:v>1154.3285714285739</c:v>
                </c:pt>
                <c:pt idx="6">
                  <c:v>960.16428571428605</c:v>
                </c:pt>
                <c:pt idx="7">
                  <c:v>1348.4928571428609</c:v>
                </c:pt>
                <c:pt idx="9">
                  <c:v>1542.6571428571478</c:v>
                </c:pt>
                <c:pt idx="10">
                  <c:v>1930.9857142857218</c:v>
                </c:pt>
                <c:pt idx="11">
                  <c:v>1736.8214285714348</c:v>
                </c:pt>
              </c:numCache>
            </c:numRef>
          </c:val>
          <c:extLst>
            <c:ext xmlns:c16="http://schemas.microsoft.com/office/drawing/2014/chart" uri="{C3380CC4-5D6E-409C-BE32-E72D297353CC}">
              <c16:uniqueId val="{00000009-3918-0447-869D-18E939A12210}"/>
            </c:ext>
          </c:extLst>
        </c:ser>
        <c:dLbls>
          <c:showLegendKey val="0"/>
          <c:showVal val="0"/>
          <c:showCatName val="0"/>
          <c:showSerName val="0"/>
          <c:showPercent val="0"/>
          <c:showBubbleSize val="0"/>
        </c:dLbls>
        <c:gapWidth val="80"/>
        <c:axId val="96003136"/>
        <c:axId val="1"/>
      </c:barChart>
      <c:catAx>
        <c:axId val="960031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825.6428571427241"/>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96003136"/>
        <c:crosses val="min"/>
        <c:crossBetween val="between"/>
      </c:valAx>
    </c:plotArea>
    <c:plotVisOnly val="0"/>
    <c:dispBlanksAs val="gap"/>
    <c:showDLblsOverMax val="1"/>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460671897002616E-2"/>
          <c:y val="2.9646522234891677E-2"/>
          <c:w val="0.97907865620599477"/>
          <c:h val="0.94070695553021666"/>
        </c:manualLayout>
      </c:layout>
      <c:barChart>
        <c:barDir val="col"/>
        <c:grouping val="stacked"/>
        <c:varyColors val="0"/>
        <c:ser>
          <c:idx val="0"/>
          <c:order val="0"/>
          <c:spPr>
            <a:solidFill>
              <a:schemeClr val="accent1"/>
            </a:solidFill>
            <a:ln>
              <a:noFill/>
            </a:ln>
          </c:spPr>
          <c:invertIfNegative val="0"/>
          <c:dPt>
            <c:idx val="0"/>
            <c:invertIfNegative val="0"/>
            <c:bubble3D val="0"/>
            <c:spPr>
              <a:solidFill>
                <a:srgbClr val="9DB1CF"/>
              </a:solidFill>
              <a:ln>
                <a:noFill/>
              </a:ln>
            </c:spPr>
            <c:extLst>
              <c:ext xmlns:c16="http://schemas.microsoft.com/office/drawing/2014/chart" uri="{C3380CC4-5D6E-409C-BE32-E72D297353CC}">
                <c16:uniqueId val="{00000000-8414-4EEA-B6DF-B9543110B9D4}"/>
              </c:ext>
            </c:extLst>
          </c:dPt>
          <c:dPt>
            <c:idx val="12"/>
            <c:invertIfNegative val="0"/>
            <c:bubble3D val="0"/>
            <c:spPr>
              <a:solidFill>
                <a:schemeClr val="accent2"/>
              </a:solidFill>
              <a:ln>
                <a:noFill/>
              </a:ln>
            </c:spPr>
            <c:extLst>
              <c:ext xmlns:c16="http://schemas.microsoft.com/office/drawing/2014/chart" uri="{C3380CC4-5D6E-409C-BE32-E72D297353CC}">
                <c16:uniqueId val="{00000001-8414-4EEA-B6DF-B9543110B9D4}"/>
              </c:ext>
            </c:extLst>
          </c:dPt>
          <c:val>
            <c:numRef>
              <c:f>Sheet1!$A$1:$M$1</c:f>
              <c:numCache>
                <c:formatCode>General</c:formatCode>
                <c:ptCount val="13"/>
                <c:pt idx="0">
                  <c:v>5925.1373352855007</c:v>
                </c:pt>
                <c:pt idx="1">
                  <c:v>5367.2</c:v>
                </c:pt>
                <c:pt idx="2">
                  <c:v>3355.4</c:v>
                </c:pt>
                <c:pt idx="3">
                  <c:v>1982.2</c:v>
                </c:pt>
                <c:pt idx="4">
                  <c:v>1090.5</c:v>
                </c:pt>
                <c:pt idx="5">
                  <c:v>749.7</c:v>
                </c:pt>
                <c:pt idx="6">
                  <c:v>726</c:v>
                </c:pt>
                <c:pt idx="7">
                  <c:v>631.79999999999995</c:v>
                </c:pt>
                <c:pt idx="8">
                  <c:v>790.8</c:v>
                </c:pt>
                <c:pt idx="9">
                  <c:v>853.2</c:v>
                </c:pt>
                <c:pt idx="10">
                  <c:v>1069</c:v>
                </c:pt>
                <c:pt idx="11">
                  <c:v>1101.1690000000001</c:v>
                </c:pt>
                <c:pt idx="12">
                  <c:v>6483.0746705710044</c:v>
                </c:pt>
              </c:numCache>
            </c:numRef>
          </c:val>
          <c:extLst>
            <c:ext xmlns:c16="http://schemas.microsoft.com/office/drawing/2014/chart" uri="{C3380CC4-5D6E-409C-BE32-E72D297353CC}">
              <c16:uniqueId val="{00000002-8414-4EEA-B6DF-B9543110B9D4}"/>
            </c:ext>
          </c:extLst>
        </c:ser>
        <c:dLbls>
          <c:showLegendKey val="0"/>
          <c:showVal val="0"/>
          <c:showCatName val="0"/>
          <c:showSerName val="0"/>
          <c:showPercent val="0"/>
          <c:showBubbleSize val="0"/>
        </c:dLbls>
        <c:gapWidth val="80"/>
        <c:overlap val="100"/>
        <c:axId val="1297736303"/>
        <c:axId val="1"/>
      </c:barChart>
      <c:catAx>
        <c:axId val="129773630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483.0746705710044"/>
          <c:min val="0"/>
        </c:scaling>
        <c:delete val="1"/>
        <c:axPos val="l"/>
        <c:numFmt formatCode="General" sourceLinked="1"/>
        <c:majorTickMark val="out"/>
        <c:minorTickMark val="none"/>
        <c:tickLblPos val="nextTo"/>
        <c:crossAx val="1297736303"/>
        <c:crosses val="min"/>
        <c:crossBetween val="between"/>
      </c:valAx>
    </c:plotArea>
    <c:plotVisOnly val="0"/>
    <c:dispBlanksAs val="gap"/>
    <c:showDLblsOverMax val="1"/>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013479684190255E-2"/>
          <c:y val="7.4021012416427889E-2"/>
          <c:w val="0.9799730406316195"/>
          <c:h val="0.85195797516714422"/>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8424-436B-AE85-BD8E51FCD874}"/>
              </c:ext>
            </c:extLst>
          </c:dPt>
          <c:dPt>
            <c:idx val="1"/>
            <c:invertIfNegative val="0"/>
            <c:bubble3D val="0"/>
            <c:spPr>
              <a:solidFill>
                <a:schemeClr val="accent2"/>
              </a:solidFill>
              <a:ln>
                <a:noFill/>
              </a:ln>
            </c:spPr>
            <c:extLst>
              <c:ext xmlns:c16="http://schemas.microsoft.com/office/drawing/2014/chart" uri="{C3380CC4-5D6E-409C-BE32-E72D297353CC}">
                <c16:uniqueId val="{00000001-8424-436B-AE85-BD8E51FCD874}"/>
              </c:ext>
            </c:extLst>
          </c:dPt>
          <c:dPt>
            <c:idx val="4"/>
            <c:invertIfNegative val="0"/>
            <c:bubble3D val="0"/>
            <c:spPr>
              <a:solidFill>
                <a:srgbClr val="969696"/>
              </a:solidFill>
              <a:ln>
                <a:noFill/>
              </a:ln>
            </c:spPr>
            <c:extLst>
              <c:ext xmlns:c16="http://schemas.microsoft.com/office/drawing/2014/chart" uri="{C3380CC4-5D6E-409C-BE32-E72D297353CC}">
                <c16:uniqueId val="{00000002-8424-436B-AE85-BD8E51FCD874}"/>
              </c:ext>
            </c:extLst>
          </c:dPt>
          <c:dPt>
            <c:idx val="5"/>
            <c:invertIfNegative val="0"/>
            <c:bubble3D val="0"/>
            <c:spPr>
              <a:solidFill>
                <a:srgbClr val="969696"/>
              </a:solidFill>
              <a:ln>
                <a:noFill/>
              </a:ln>
            </c:spPr>
            <c:extLst>
              <c:ext xmlns:c16="http://schemas.microsoft.com/office/drawing/2014/chart" uri="{C3380CC4-5D6E-409C-BE32-E72D297353CC}">
                <c16:uniqueId val="{00000003-8424-436B-AE85-BD8E51FCD874}"/>
              </c:ext>
            </c:extLst>
          </c:dPt>
          <c:dLbls>
            <c:dLbl>
              <c:idx val="0"/>
              <c:layout>
                <c:manualLayout>
                  <c:x val="0"/>
                  <c:y val="0"/>
                </c:manualLayout>
              </c:layout>
              <c:numFmt formatCode="0.0;&quot;-&quot;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424-436B-AE85-BD8E51FCD874}"/>
                </c:ext>
              </c:extLst>
            </c:dLbl>
            <c:dLbl>
              <c:idx val="1"/>
              <c:layout>
                <c:manualLayout>
                  <c:x val="0"/>
                  <c:y val="0"/>
                </c:manualLayout>
              </c:layout>
              <c:numFmt formatCode="0.0;&quot;-&quot;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424-436B-AE85-BD8E51FCD874}"/>
                </c:ext>
              </c:extLst>
            </c:dLbl>
            <c:dLbl>
              <c:idx val="2"/>
              <c:layout>
                <c:manualLayout>
                  <c:x val="0"/>
                  <c:y val="0"/>
                </c:manualLayout>
              </c:layout>
              <c:numFmt formatCode="0.0;&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424-436B-AE85-BD8E51FCD874}"/>
                </c:ext>
              </c:extLst>
            </c:dLbl>
            <c:dLbl>
              <c:idx val="3"/>
              <c:layout>
                <c:manualLayout>
                  <c:x val="0"/>
                  <c:y val="-4.7755491881566379E-4"/>
                </c:manualLayout>
              </c:layout>
              <c:numFmt formatCode="0.0;&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424-436B-AE85-BD8E51FCD874}"/>
                </c:ext>
              </c:extLst>
            </c:dLbl>
            <c:dLbl>
              <c:idx val="4"/>
              <c:layout>
                <c:manualLayout>
                  <c:x val="0"/>
                  <c:y val="0"/>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424-436B-AE85-BD8E51FCD874}"/>
                </c:ext>
              </c:extLst>
            </c:dLbl>
            <c:dLbl>
              <c:idx val="5"/>
              <c:layout>
                <c:manualLayout>
                  <c:x val="0"/>
                  <c:y val="-4.7755491881566379E-4"/>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424-436B-AE85-BD8E51FCD87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2.6</c:v>
                </c:pt>
                <c:pt idx="1">
                  <c:v>4.7</c:v>
                </c:pt>
                <c:pt idx="2">
                  <c:v>5.2</c:v>
                </c:pt>
                <c:pt idx="3">
                  <c:v>28.7</c:v>
                </c:pt>
                <c:pt idx="4">
                  <c:v>13</c:v>
                </c:pt>
                <c:pt idx="5">
                  <c:v>29</c:v>
                </c:pt>
              </c:numCache>
            </c:numRef>
          </c:val>
          <c:extLst>
            <c:ext xmlns:c16="http://schemas.microsoft.com/office/drawing/2014/chart" uri="{C3380CC4-5D6E-409C-BE32-E72D297353CC}">
              <c16:uniqueId val="{00000006-8424-436B-AE85-BD8E51FCD874}"/>
            </c:ext>
          </c:extLst>
        </c:ser>
        <c:ser>
          <c:idx val="1"/>
          <c:order val="1"/>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7-8424-436B-AE85-BD8E51FCD874}"/>
              </c:ext>
            </c:extLst>
          </c:dPt>
          <c:dPt>
            <c:idx val="1"/>
            <c:invertIfNegative val="0"/>
            <c:bubble3D val="0"/>
            <c:spPr>
              <a:solidFill>
                <a:schemeClr val="accent1"/>
              </a:solidFill>
              <a:ln>
                <a:noFill/>
              </a:ln>
            </c:spPr>
            <c:extLst>
              <c:ext xmlns:c16="http://schemas.microsoft.com/office/drawing/2014/chart" uri="{C3380CC4-5D6E-409C-BE32-E72D297353CC}">
                <c16:uniqueId val="{00000008-8424-436B-AE85-BD8E51FCD874}"/>
              </c:ext>
            </c:extLst>
          </c:dPt>
          <c:dPt>
            <c:idx val="4"/>
            <c:invertIfNegative val="0"/>
            <c:bubble3D val="0"/>
            <c:spPr>
              <a:solidFill>
                <a:srgbClr val="969696"/>
              </a:solidFill>
              <a:ln>
                <a:noFill/>
              </a:ln>
            </c:spPr>
            <c:extLst>
              <c:ext xmlns:c16="http://schemas.microsoft.com/office/drawing/2014/chart" uri="{C3380CC4-5D6E-409C-BE32-E72D297353CC}">
                <c16:uniqueId val="{00000009-8424-436B-AE85-BD8E51FCD874}"/>
              </c:ext>
            </c:extLst>
          </c:dPt>
          <c:dPt>
            <c:idx val="5"/>
            <c:invertIfNegative val="0"/>
            <c:bubble3D val="0"/>
            <c:spPr>
              <a:solidFill>
                <a:srgbClr val="969696"/>
              </a:solidFill>
              <a:ln>
                <a:noFill/>
              </a:ln>
            </c:spPr>
            <c:extLst>
              <c:ext xmlns:c16="http://schemas.microsoft.com/office/drawing/2014/chart" uri="{C3380CC4-5D6E-409C-BE32-E72D297353CC}">
                <c16:uniqueId val="{0000000A-8424-436B-AE85-BD8E51FCD874}"/>
              </c:ext>
            </c:extLst>
          </c:dPt>
          <c:dLbls>
            <c:dLbl>
              <c:idx val="0"/>
              <c:layout>
                <c:manualLayout>
                  <c:x val="0"/>
                  <c:y val="-4.7277936962750719E-2"/>
                </c:manualLayout>
              </c:layout>
              <c:numFmt formatCode="0.0;&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424-436B-AE85-BD8E51FCD874}"/>
                </c:ext>
              </c:extLst>
            </c:dLbl>
            <c:dLbl>
              <c:idx val="1"/>
              <c:layout>
                <c:manualLayout>
                  <c:x val="0"/>
                  <c:y val="0"/>
                </c:manualLayout>
              </c:layout>
              <c:numFmt formatCode="0.0;&quot;-&quot;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424-436B-AE85-BD8E51FCD874}"/>
                </c:ext>
              </c:extLst>
            </c:dLbl>
            <c:dLbl>
              <c:idx val="2"/>
              <c:layout>
                <c:manualLayout>
                  <c:x val="0"/>
                  <c:y val="0"/>
                </c:manualLayout>
              </c:layout>
              <c:numFmt formatCode="0.0;&quot;-&quot;0.0" sourceLinked="0"/>
              <c:spPr>
                <a:noFill/>
                <a:ln>
                  <a:noFill/>
                </a:ln>
              </c:spPr>
              <c:txPr>
                <a:bodyPr wrap="none"/>
                <a:lstStyle/>
                <a:p>
                  <a:pPr>
                    <a:defRPr sz="11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424-436B-AE85-BD8E51FCD874}"/>
                </c:ext>
              </c:extLst>
            </c:dLbl>
            <c:dLbl>
              <c:idx val="3"/>
              <c:layout>
                <c:manualLayout>
                  <c:x val="0"/>
                  <c:y val="-4.7755491881566379E-4"/>
                </c:manualLayout>
              </c:layout>
              <c:numFmt formatCode="0.0;&quot;-&quot;0.0" sourceLinked="0"/>
              <c:spPr>
                <a:noFill/>
                <a:ln>
                  <a:noFill/>
                </a:ln>
              </c:spPr>
              <c:txPr>
                <a:bodyPr wrap="none"/>
                <a:lstStyle/>
                <a:p>
                  <a:pPr>
                    <a:defRPr sz="11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8424-436B-AE85-BD8E51FCD874}"/>
                </c:ext>
              </c:extLst>
            </c:dLbl>
            <c:dLbl>
              <c:idx val="4"/>
              <c:layout>
                <c:manualLayout>
                  <c:x val="0"/>
                  <c:y val="0"/>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424-436B-AE85-BD8E51FCD874}"/>
                </c:ext>
              </c:extLst>
            </c:dLbl>
            <c:dLbl>
              <c:idx val="5"/>
              <c:layout>
                <c:manualLayout>
                  <c:x val="0"/>
                  <c:y val="-4.7755491881566379E-4"/>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8424-436B-AE85-BD8E51FCD87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1.6999999999999997</c:v>
                </c:pt>
                <c:pt idx="1">
                  <c:v>2.8999999999999995</c:v>
                </c:pt>
                <c:pt idx="2">
                  <c:v>11.3</c:v>
                </c:pt>
                <c:pt idx="3">
                  <c:v>14.500000000000004</c:v>
                </c:pt>
                <c:pt idx="4">
                  <c:v>7</c:v>
                </c:pt>
                <c:pt idx="5">
                  <c:v>23</c:v>
                </c:pt>
              </c:numCache>
            </c:numRef>
          </c:val>
          <c:extLst>
            <c:ext xmlns:c16="http://schemas.microsoft.com/office/drawing/2014/chart" uri="{C3380CC4-5D6E-409C-BE32-E72D297353CC}">
              <c16:uniqueId val="{0000000D-8424-436B-AE85-BD8E51FCD874}"/>
            </c:ext>
          </c:extLst>
        </c:ser>
        <c:dLbls>
          <c:showLegendKey val="0"/>
          <c:showVal val="0"/>
          <c:showCatName val="0"/>
          <c:showSerName val="0"/>
          <c:showPercent val="0"/>
          <c:showBubbleSize val="0"/>
        </c:dLbls>
        <c:gapWidth val="80"/>
        <c:overlap val="100"/>
        <c:axId val="668983088"/>
        <c:axId val="1"/>
      </c:barChart>
      <c:catAx>
        <c:axId val="6689830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2"/>
          <c:min val="0"/>
        </c:scaling>
        <c:delete val="1"/>
        <c:axPos val="l"/>
        <c:numFmt formatCode="General" sourceLinked="1"/>
        <c:majorTickMark val="out"/>
        <c:minorTickMark val="none"/>
        <c:tickLblPos val="nextTo"/>
        <c:crossAx val="668983088"/>
        <c:crosses val="min"/>
        <c:crossBetween val="between"/>
      </c:valAx>
    </c:plotArea>
    <c:plotVisOnly val="0"/>
    <c:dispBlanksAs val="gap"/>
    <c:showDLblsOverMax val="1"/>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67001309471846"/>
          <c:y val="8.8888888888888892E-2"/>
          <c:w val="0.87298123090353552"/>
          <c:h val="0.84081632653061222"/>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BE18-A94D-88BB-09A52FF52054}"/>
              </c:ext>
            </c:extLst>
          </c:dPt>
          <c:dLbls>
            <c:dLbl>
              <c:idx val="0"/>
              <c:layout>
                <c:manualLayout>
                  <c:x val="0"/>
                  <c:y val="-3.5827664399092969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E18-A94D-88BB-09A52FF5205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172</c:v>
                </c:pt>
                <c:pt idx="1">
                  <c:v>172</c:v>
                </c:pt>
                <c:pt idx="2">
                  <c:v>343</c:v>
                </c:pt>
                <c:pt idx="3">
                  <c:v>594</c:v>
                </c:pt>
                <c:pt idx="4">
                  <c:v>874</c:v>
                </c:pt>
                <c:pt idx="5">
                  <c:v>1468</c:v>
                </c:pt>
                <c:pt idx="6">
                  <c:v>2686</c:v>
                </c:pt>
                <c:pt idx="7">
                  <c:v>5530</c:v>
                </c:pt>
                <c:pt idx="8">
                  <c:v>11130</c:v>
                </c:pt>
                <c:pt idx="9">
                  <c:v>14110</c:v>
                </c:pt>
              </c:numCache>
            </c:numRef>
          </c:val>
          <c:extLst>
            <c:ext xmlns:c16="http://schemas.microsoft.com/office/drawing/2014/chart" uri="{C3380CC4-5D6E-409C-BE32-E72D297353CC}">
              <c16:uniqueId val="{00000001-BE18-A94D-88BB-09A52FF52054}"/>
            </c:ext>
          </c:extLst>
        </c:ser>
        <c:ser>
          <c:idx val="1"/>
          <c:order val="1"/>
          <c:spPr>
            <a:solidFill>
              <a:schemeClr val="accent1"/>
            </a:solidFill>
            <a:ln>
              <a:noFill/>
            </a:ln>
          </c:spPr>
          <c:invertIfNegative val="0"/>
          <c:dLbls>
            <c:dLbl>
              <c:idx val="1"/>
              <c:layout>
                <c:manualLayout>
                  <c:x val="0"/>
                  <c:y val="-3.5827664399092969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E18-A94D-88BB-09A52FF52054}"/>
                </c:ext>
              </c:extLst>
            </c:dLbl>
            <c:dLbl>
              <c:idx val="2"/>
              <c:layout>
                <c:manualLayout>
                  <c:x val="0"/>
                  <c:y val="-3.8095238095238099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E18-A94D-88BB-09A52FF52054}"/>
                </c:ext>
              </c:extLst>
            </c:dLbl>
            <c:dLbl>
              <c:idx val="3"/>
              <c:layout>
                <c:manualLayout>
                  <c:x val="0"/>
                  <c:y val="-3.8548752834467119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E18-A94D-88BB-09A52FF52054}"/>
                </c:ext>
              </c:extLst>
            </c:dLbl>
            <c:dLbl>
              <c:idx val="4"/>
              <c:layout>
                <c:manualLayout>
                  <c:x val="0"/>
                  <c:y val="-4.6712018140589569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E18-A94D-88BB-09A52FF52054}"/>
                </c:ext>
              </c:extLst>
            </c:dLbl>
            <c:dLbl>
              <c:idx val="5"/>
              <c:layout>
                <c:manualLayout>
                  <c:x val="0"/>
                  <c:y val="-6.3038548752834461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BE18-A94D-88BB-09A52FF52054}"/>
                </c:ext>
              </c:extLst>
            </c:dLbl>
            <c:dLbl>
              <c:idx val="6"/>
              <c:layout>
                <c:manualLayout>
                  <c:x val="0"/>
                  <c:y val="-0.10612244897959183"/>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E18-A94D-88BB-09A52FF52054}"/>
                </c:ext>
              </c:extLst>
            </c:dLbl>
            <c:dLbl>
              <c:idx val="7"/>
              <c:layout>
                <c:manualLayout>
                  <c:x val="0"/>
                  <c:y val="-0.17868480725623584"/>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E18-A94D-88BB-09A52FF52054}"/>
                </c:ext>
              </c:extLst>
            </c:dLbl>
            <c:dLbl>
              <c:idx val="8"/>
              <c:layout>
                <c:manualLayout>
                  <c:x val="0"/>
                  <c:y val="-0.10975056689342404"/>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BE18-A94D-88BB-09A52FF52054}"/>
                </c:ext>
              </c:extLst>
            </c:dLbl>
            <c:dLbl>
              <c:idx val="9"/>
              <c:layout>
                <c:manualLayout>
                  <c:x val="0"/>
                  <c:y val="-7.4376417233560088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BE18-A94D-88BB-09A52FF5205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Sheet1!$A$2:$J$2</c:f>
              <c:numCache>
                <c:formatCode>General</c:formatCode>
                <c:ptCount val="10"/>
                <c:pt idx="1">
                  <c:v>171</c:v>
                </c:pt>
                <c:pt idx="2">
                  <c:v>251</c:v>
                </c:pt>
                <c:pt idx="3">
                  <c:v>280</c:v>
                </c:pt>
                <c:pt idx="4">
                  <c:v>594</c:v>
                </c:pt>
                <c:pt idx="5">
                  <c:v>1218</c:v>
                </c:pt>
                <c:pt idx="6">
                  <c:v>2844</c:v>
                </c:pt>
                <c:pt idx="7">
                  <c:v>5600</c:v>
                </c:pt>
                <c:pt idx="8">
                  <c:v>2980</c:v>
                </c:pt>
                <c:pt idx="9">
                  <c:v>1649</c:v>
                </c:pt>
              </c:numCache>
            </c:numRef>
          </c:val>
          <c:extLst>
            <c:ext xmlns:c16="http://schemas.microsoft.com/office/drawing/2014/chart" uri="{C3380CC4-5D6E-409C-BE32-E72D297353CC}">
              <c16:uniqueId val="{0000000B-BE18-A94D-88BB-09A52FF52054}"/>
            </c:ext>
          </c:extLst>
        </c:ser>
        <c:dLbls>
          <c:showLegendKey val="0"/>
          <c:showVal val="0"/>
          <c:showCatName val="0"/>
          <c:showSerName val="0"/>
          <c:showPercent val="0"/>
          <c:showBubbleSize val="0"/>
        </c:dLbls>
        <c:gapWidth val="80"/>
        <c:overlap val="100"/>
        <c:axId val="2011823824"/>
        <c:axId val="1"/>
      </c:barChart>
      <c:catAx>
        <c:axId val="20118238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2011823824"/>
        <c:crosses val="min"/>
        <c:crossBetween val="between"/>
        <c:majorUnit val="2000"/>
      </c:valAx>
    </c:plotArea>
    <c:plotVisOnly val="0"/>
    <c:dispBlanksAs val="gap"/>
    <c:showDLblsOverMax val="1"/>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122679580306696E-2"/>
          <c:y val="5.0892857142857142E-2"/>
          <c:w val="0.90597255851493141"/>
          <c:h val="0.89776785714285712"/>
        </c:manualLayout>
      </c:layout>
      <c:scatterChart>
        <c:scatterStyle val="lineMarker"/>
        <c:varyColors val="0"/>
        <c:ser>
          <c:idx val="0"/>
          <c:order val="0"/>
          <c:spPr>
            <a:ln>
              <a:noFill/>
            </a:ln>
          </c:spPr>
          <c:marker>
            <c:symbol val="circle"/>
            <c:size val="14"/>
            <c:spPr>
              <a:solidFill>
                <a:srgbClr val="364D6E"/>
              </a:solidFill>
              <a:ln w="9525" cmpd="sng" algn="ctr">
                <a:solidFill>
                  <a:srgbClr val="364D6E"/>
                </a:solidFill>
                <a:prstDash val="solid"/>
              </a:ln>
            </c:spPr>
          </c:marker>
          <c:xVal>
            <c:numRef>
              <c:f>Sheet1!$A$1:$A$14</c:f>
              <c:numCache>
                <c:formatCode>General</c:formatCode>
                <c:ptCount val="14"/>
                <c:pt idx="0">
                  <c:v>19358</c:v>
                </c:pt>
                <c:pt idx="1">
                  <c:v>21915</c:v>
                </c:pt>
                <c:pt idx="2">
                  <c:v>21915</c:v>
                </c:pt>
                <c:pt idx="3">
                  <c:v>23741</c:v>
                </c:pt>
              </c:numCache>
            </c:numRef>
          </c:xVal>
          <c:yVal>
            <c:numRef>
              <c:f>Sheet1!$B$1:$B$14</c:f>
              <c:numCache>
                <c:formatCode>General</c:formatCode>
                <c:ptCount val="14"/>
                <c:pt idx="0">
                  <c:v>6</c:v>
                </c:pt>
                <c:pt idx="1">
                  <c:v>154</c:v>
                </c:pt>
                <c:pt idx="2">
                  <c:v>115</c:v>
                </c:pt>
                <c:pt idx="3">
                  <c:v>290</c:v>
                </c:pt>
              </c:numCache>
            </c:numRef>
          </c:yVal>
          <c:smooth val="0"/>
          <c:extLst>
            <c:ext xmlns:c16="http://schemas.microsoft.com/office/drawing/2014/chart" uri="{C3380CC4-5D6E-409C-BE32-E72D297353CC}">
              <c16:uniqueId val="{00000000-B9F3-C649-BF9C-DE7BB485A311}"/>
            </c:ext>
          </c:extLst>
        </c:ser>
        <c:ser>
          <c:idx val="1"/>
          <c:order val="1"/>
          <c:spPr>
            <a:ln>
              <a:noFill/>
            </a:ln>
          </c:spPr>
          <c:marker>
            <c:symbol val="circle"/>
            <c:size val="14"/>
            <c:spPr>
              <a:solidFill>
                <a:srgbClr val="9DB1CF"/>
              </a:solidFill>
              <a:ln w="9525" cmpd="sng" algn="ctr">
                <a:solidFill>
                  <a:srgbClr val="9DB1CF"/>
                </a:solidFill>
                <a:prstDash val="solid"/>
              </a:ln>
            </c:spPr>
          </c:marker>
          <c:xVal>
            <c:numRef>
              <c:f>Sheet1!$A$1:$A$14</c:f>
              <c:numCache>
                <c:formatCode>General</c:formatCode>
                <c:ptCount val="14"/>
                <c:pt idx="4">
                  <c:v>21550</c:v>
                </c:pt>
                <c:pt idx="5">
                  <c:v>25567</c:v>
                </c:pt>
                <c:pt idx="6">
                  <c:v>25567</c:v>
                </c:pt>
                <c:pt idx="7">
                  <c:v>25567</c:v>
                </c:pt>
                <c:pt idx="8">
                  <c:v>25567</c:v>
                </c:pt>
              </c:numCache>
            </c:numRef>
          </c:xVal>
          <c:yVal>
            <c:numRef>
              <c:f>Sheet1!$C$1:$C$14</c:f>
              <c:numCache>
                <c:formatCode>General</c:formatCode>
                <c:ptCount val="14"/>
                <c:pt idx="4">
                  <c:v>140</c:v>
                </c:pt>
                <c:pt idx="5">
                  <c:v>1100</c:v>
                </c:pt>
                <c:pt idx="6">
                  <c:v>470</c:v>
                </c:pt>
                <c:pt idx="7">
                  <c:v>240</c:v>
                </c:pt>
                <c:pt idx="8">
                  <c:v>90</c:v>
                </c:pt>
              </c:numCache>
            </c:numRef>
          </c:yVal>
          <c:smooth val="0"/>
          <c:extLst>
            <c:ext xmlns:c16="http://schemas.microsoft.com/office/drawing/2014/chart" uri="{C3380CC4-5D6E-409C-BE32-E72D297353CC}">
              <c16:uniqueId val="{00000001-B9F3-C649-BF9C-DE7BB485A311}"/>
            </c:ext>
          </c:extLst>
        </c:ser>
        <c:ser>
          <c:idx val="2"/>
          <c:order val="2"/>
          <c:spPr>
            <a:ln>
              <a:noFill/>
            </a:ln>
          </c:spPr>
          <c:marker>
            <c:symbol val="circle"/>
            <c:size val="14"/>
            <c:spPr>
              <a:solidFill>
                <a:srgbClr val="6F8DB9"/>
              </a:solidFill>
              <a:ln w="9525" cmpd="sng" algn="ctr">
                <a:solidFill>
                  <a:srgbClr val="6F8DB9"/>
                </a:solidFill>
                <a:prstDash val="solid"/>
              </a:ln>
            </c:spPr>
          </c:marker>
          <c:xVal>
            <c:numRef>
              <c:f>Sheet1!$A$1:$A$14</c:f>
              <c:numCache>
                <c:formatCode>General</c:formatCode>
                <c:ptCount val="14"/>
                <c:pt idx="9">
                  <c:v>21915</c:v>
                </c:pt>
                <c:pt idx="10">
                  <c:v>21915</c:v>
                </c:pt>
                <c:pt idx="11">
                  <c:v>23741</c:v>
                </c:pt>
                <c:pt idx="12">
                  <c:v>29220</c:v>
                </c:pt>
                <c:pt idx="13">
                  <c:v>29220</c:v>
                </c:pt>
              </c:numCache>
            </c:numRef>
          </c:xVal>
          <c:yVal>
            <c:numRef>
              <c:f>Sheet1!$D$1:$D$14</c:f>
              <c:numCache>
                <c:formatCode>General</c:formatCode>
                <c:ptCount val="14"/>
                <c:pt idx="9">
                  <c:v>236</c:v>
                </c:pt>
                <c:pt idx="10">
                  <c:v>88</c:v>
                </c:pt>
                <c:pt idx="11">
                  <c:v>290</c:v>
                </c:pt>
                <c:pt idx="12">
                  <c:v>1111</c:v>
                </c:pt>
                <c:pt idx="13">
                  <c:v>555</c:v>
                </c:pt>
              </c:numCache>
            </c:numRef>
          </c:yVal>
          <c:smooth val="0"/>
          <c:extLst>
            <c:ext xmlns:c16="http://schemas.microsoft.com/office/drawing/2014/chart" uri="{C3380CC4-5D6E-409C-BE32-E72D297353CC}">
              <c16:uniqueId val="{00000002-B9F3-C649-BF9C-DE7BB485A311}"/>
            </c:ext>
          </c:extLst>
        </c:ser>
        <c:dLbls>
          <c:showLegendKey val="0"/>
          <c:showVal val="0"/>
          <c:showCatName val="0"/>
          <c:showSerName val="0"/>
          <c:showPercent val="0"/>
          <c:showBubbleSize val="0"/>
        </c:dLbls>
        <c:axId val="129401679"/>
        <c:axId val="1"/>
      </c:scatterChart>
      <c:valAx>
        <c:axId val="129401679"/>
        <c:scaling>
          <c:orientation val="minMax"/>
          <c:max val="29220"/>
          <c:min val="18993"/>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
        <c:crosses val="min"/>
        <c:crossBetween val="midCat"/>
      </c:valAx>
      <c:valAx>
        <c:axId val="1"/>
        <c:scaling>
          <c:orientation val="minMax"/>
          <c:max val="12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129401679"/>
        <c:crosses val="min"/>
        <c:crossBetween val="midCat"/>
        <c:majorUnit val="100"/>
      </c:valAx>
      <c:spPr>
        <a:noFill/>
        <a:ln w="9525" cmpd="sng" algn="ctr">
          <a:solidFill>
            <a:schemeClr val="tx1"/>
          </a:solidFill>
          <a:prstDash val="solid"/>
        </a:ln>
      </c:spPr>
    </c:plotArea>
    <c:plotVisOnly val="0"/>
    <c:dispBlanksAs val="gap"/>
    <c:showDLblsOverMax val="1"/>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562858633281168E-2"/>
          <c:y val="7.1071071071071065E-2"/>
          <c:w val="0.97287428273343768"/>
          <c:h val="0.85785785785785784"/>
        </c:manualLayout>
      </c:layout>
      <c:barChart>
        <c:barDir val="col"/>
        <c:grouping val="stacked"/>
        <c:varyColors val="0"/>
        <c:ser>
          <c:idx val="0"/>
          <c:order val="0"/>
          <c:spPr>
            <a:solidFill>
              <a:schemeClr val="accent1"/>
            </a:solidFill>
            <a:ln>
              <a:noFill/>
            </a:ln>
          </c:spPr>
          <c:invertIfNegative val="0"/>
          <c:dLbls>
            <c:dLbl>
              <c:idx val="2"/>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DFA-4648-A5C8-1B2137CF1613}"/>
                </c:ext>
              </c:extLst>
            </c:dLbl>
            <c:dLbl>
              <c:idx val="3"/>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DFA-4648-A5C8-1B2137CF1613}"/>
                </c:ext>
              </c:extLst>
            </c:dLbl>
            <c:dLbl>
              <c:idx val="4"/>
              <c:layout>
                <c:manualLayout>
                  <c:x val="0"/>
                  <c:y val="-5.005005005005005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DFA-4648-A5C8-1B2137CF1613}"/>
                </c:ext>
              </c:extLst>
            </c:dLbl>
            <c:dLbl>
              <c:idx val="5"/>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DFA-4648-A5C8-1B2137CF161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240.70913277052955</c:v>
                </c:pt>
                <c:pt idx="1">
                  <c:v>201.47275518035303</c:v>
                </c:pt>
                <c:pt idx="2">
                  <c:v>155</c:v>
                </c:pt>
                <c:pt idx="3">
                  <c:v>100</c:v>
                </c:pt>
                <c:pt idx="4">
                  <c:v>71</c:v>
                </c:pt>
                <c:pt idx="5">
                  <c:v>57</c:v>
                </c:pt>
              </c:numCache>
            </c:numRef>
          </c:val>
          <c:extLst>
            <c:ext xmlns:c16="http://schemas.microsoft.com/office/drawing/2014/chart" uri="{C3380CC4-5D6E-409C-BE32-E72D297353CC}">
              <c16:uniqueId val="{00000004-ADFA-4648-A5C8-1B2137CF1613}"/>
            </c:ext>
          </c:extLst>
        </c:ser>
        <c:ser>
          <c:idx val="1"/>
          <c:order val="1"/>
          <c:spPr>
            <a:solidFill>
              <a:schemeClr val="accent2"/>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DFA-4648-A5C8-1B2137CF1613}"/>
                </c:ext>
              </c:extLst>
            </c:dLbl>
            <c:dLbl>
              <c:idx val="1"/>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DFA-4648-A5C8-1B2137CF1613}"/>
                </c:ext>
              </c:extLst>
            </c:dLbl>
            <c:dLbl>
              <c:idx val="3"/>
              <c:layout>
                <c:manualLayout>
                  <c:x val="0"/>
                  <c:y val="-5.005005005005005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DFA-4648-A5C8-1B2137CF161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49</c:v>
                </c:pt>
                <c:pt idx="1">
                  <c:v>16</c:v>
                </c:pt>
                <c:pt idx="2">
                  <c:v>23.236377590176517</c:v>
                </c:pt>
                <c:pt idx="3">
                  <c:v>43</c:v>
                </c:pt>
                <c:pt idx="4">
                  <c:v>4</c:v>
                </c:pt>
                <c:pt idx="5">
                  <c:v>1</c:v>
                </c:pt>
              </c:numCache>
            </c:numRef>
          </c:val>
          <c:extLst>
            <c:ext xmlns:c16="http://schemas.microsoft.com/office/drawing/2014/chart" uri="{C3380CC4-5D6E-409C-BE32-E72D297353CC}">
              <c16:uniqueId val="{00000008-ADFA-4648-A5C8-1B2137CF1613}"/>
            </c:ext>
          </c:extLst>
        </c:ser>
        <c:dLbls>
          <c:showLegendKey val="0"/>
          <c:showVal val="0"/>
          <c:showCatName val="0"/>
          <c:showSerName val="0"/>
          <c:showPercent val="0"/>
          <c:showBubbleSize val="0"/>
        </c:dLbls>
        <c:gapWidth val="200"/>
        <c:overlap val="100"/>
        <c:axId val="1162308256"/>
        <c:axId val="1"/>
      </c:barChart>
      <c:catAx>
        <c:axId val="11623082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90.70913277052955"/>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162308256"/>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15588848852652E-3"/>
          <c:y val="2.0908725371934056E-2"/>
          <c:w val="0.98027688223022946"/>
          <c:h val="0.95818254925613189"/>
        </c:manualLayout>
      </c:layout>
      <c:barChart>
        <c:barDir val="col"/>
        <c:grouping val="stacked"/>
        <c:varyColors val="0"/>
        <c:ser>
          <c:idx val="0"/>
          <c:order val="0"/>
          <c:spPr>
            <a:solidFill>
              <a:schemeClr val="accent1"/>
            </a:solidFill>
            <a:ln>
              <a:noFill/>
            </a:ln>
          </c:spPr>
          <c:invertIfNegative val="0"/>
          <c:val>
            <c:numRef>
              <c:f>Sheet1!$A$1:$F$1</c:f>
              <c:numCache>
                <c:formatCode>General</c:formatCode>
                <c:ptCount val="6"/>
                <c:pt idx="0">
                  <c:v>56.228062790000003</c:v>
                </c:pt>
                <c:pt idx="1">
                  <c:v>27.025749470000001</c:v>
                </c:pt>
                <c:pt idx="2">
                  <c:v>21.915529410000001</c:v>
                </c:pt>
                <c:pt idx="3">
                  <c:v>13.45397854</c:v>
                </c:pt>
                <c:pt idx="4">
                  <c:v>13.095539199999999</c:v>
                </c:pt>
                <c:pt idx="5">
                  <c:v>8.0561148340000006</c:v>
                </c:pt>
              </c:numCache>
            </c:numRef>
          </c:val>
          <c:extLst>
            <c:ext xmlns:c16="http://schemas.microsoft.com/office/drawing/2014/chart" uri="{C3380CC4-5D6E-409C-BE32-E72D297353CC}">
              <c16:uniqueId val="{00000000-7442-4DBF-A5C2-B93468AF88A7}"/>
            </c:ext>
          </c:extLst>
        </c:ser>
        <c:ser>
          <c:idx val="1"/>
          <c:order val="1"/>
          <c:spPr>
            <a:solidFill>
              <a:schemeClr val="accent6"/>
            </a:solidFill>
            <a:ln>
              <a:noFill/>
            </a:ln>
          </c:spPr>
          <c:invertIfNegative val="0"/>
          <c:val>
            <c:numRef>
              <c:f>Sheet1!$A$2:$F$2</c:f>
              <c:numCache>
                <c:formatCode>General</c:formatCode>
                <c:ptCount val="6"/>
                <c:pt idx="0">
                  <c:v>23.23753584</c:v>
                </c:pt>
                <c:pt idx="1">
                  <c:v>0.64824697499999928</c:v>
                </c:pt>
                <c:pt idx="2">
                  <c:v>1.2660222909999987</c:v>
                </c:pt>
                <c:pt idx="3">
                  <c:v>0.33056307400000051</c:v>
                </c:pt>
                <c:pt idx="4">
                  <c:v>4.4674763090000003</c:v>
                </c:pt>
                <c:pt idx="5">
                  <c:v>1.1947171290000007</c:v>
                </c:pt>
              </c:numCache>
            </c:numRef>
          </c:val>
          <c:extLst>
            <c:ext xmlns:c16="http://schemas.microsoft.com/office/drawing/2014/chart" uri="{C3380CC4-5D6E-409C-BE32-E72D297353CC}">
              <c16:uniqueId val="{00000001-7442-4DBF-A5C2-B93468AF88A7}"/>
            </c:ext>
          </c:extLst>
        </c:ser>
        <c:ser>
          <c:idx val="2"/>
          <c:order val="2"/>
          <c:spPr>
            <a:solidFill>
              <a:schemeClr val="accent5"/>
            </a:solidFill>
            <a:ln>
              <a:noFill/>
            </a:ln>
          </c:spPr>
          <c:invertIfNegative val="0"/>
          <c:val>
            <c:numRef>
              <c:f>Sheet1!$A$3:$F$3</c:f>
              <c:numCache>
                <c:formatCode>General</c:formatCode>
                <c:ptCount val="6"/>
                <c:pt idx="0">
                  <c:v>14.439997579999996</c:v>
                </c:pt>
                <c:pt idx="1">
                  <c:v>5.8982345169999988</c:v>
                </c:pt>
                <c:pt idx="2">
                  <c:v>3.8475146440000003</c:v>
                </c:pt>
                <c:pt idx="3">
                  <c:v>7.8320221510000021</c:v>
                </c:pt>
                <c:pt idx="4">
                  <c:v>2.5771365209999999</c:v>
                </c:pt>
                <c:pt idx="5">
                  <c:v>2.02712264</c:v>
                </c:pt>
              </c:numCache>
            </c:numRef>
          </c:val>
          <c:extLst>
            <c:ext xmlns:c16="http://schemas.microsoft.com/office/drawing/2014/chart" uri="{C3380CC4-5D6E-409C-BE32-E72D297353CC}">
              <c16:uniqueId val="{00000002-7442-4DBF-A5C2-B93468AF88A7}"/>
            </c:ext>
          </c:extLst>
        </c:ser>
        <c:ser>
          <c:idx val="3"/>
          <c:order val="3"/>
          <c:spPr>
            <a:solidFill>
              <a:schemeClr val="accent4"/>
            </a:solidFill>
            <a:ln>
              <a:noFill/>
            </a:ln>
          </c:spPr>
          <c:invertIfNegative val="0"/>
          <c:val>
            <c:numRef>
              <c:f>Sheet1!$A$4:$F$4</c:f>
              <c:numCache>
                <c:formatCode>General</c:formatCode>
                <c:ptCount val="6"/>
                <c:pt idx="0">
                  <c:v>2.6809785279999971</c:v>
                </c:pt>
                <c:pt idx="1">
                  <c:v>3.2831703339999976</c:v>
                </c:pt>
                <c:pt idx="2">
                  <c:v>3.5036734040000006</c:v>
                </c:pt>
                <c:pt idx="3">
                  <c:v>4.0299385670000021</c:v>
                </c:pt>
                <c:pt idx="4">
                  <c:v>2.3530575599999999</c:v>
                </c:pt>
                <c:pt idx="5">
                  <c:v>1.8344202690000007</c:v>
                </c:pt>
              </c:numCache>
            </c:numRef>
          </c:val>
          <c:extLst>
            <c:ext xmlns:c16="http://schemas.microsoft.com/office/drawing/2014/chart" uri="{C3380CC4-5D6E-409C-BE32-E72D297353CC}">
              <c16:uniqueId val="{00000003-7442-4DBF-A5C2-B93468AF88A7}"/>
            </c:ext>
          </c:extLst>
        </c:ser>
        <c:ser>
          <c:idx val="4"/>
          <c:order val="4"/>
          <c:spPr>
            <a:solidFill>
              <a:schemeClr val="accent3"/>
            </a:solidFill>
            <a:ln>
              <a:noFill/>
            </a:ln>
          </c:spPr>
          <c:invertIfNegative val="0"/>
          <c:val>
            <c:numRef>
              <c:f>Sheet1!$A$5:$F$5</c:f>
              <c:numCache>
                <c:formatCode>General</c:formatCode>
                <c:ptCount val="6"/>
                <c:pt idx="0">
                  <c:v>1.8110830090000007</c:v>
                </c:pt>
                <c:pt idx="1">
                  <c:v>1.5395961489999976</c:v>
                </c:pt>
                <c:pt idx="2">
                  <c:v>1.5476644279999974</c:v>
                </c:pt>
                <c:pt idx="3">
                  <c:v>0</c:v>
                </c:pt>
                <c:pt idx="4">
                  <c:v>0.74038629300000025</c:v>
                </c:pt>
                <c:pt idx="5">
                  <c:v>4.4598631999999583E-2</c:v>
                </c:pt>
              </c:numCache>
            </c:numRef>
          </c:val>
          <c:extLst>
            <c:ext xmlns:c16="http://schemas.microsoft.com/office/drawing/2014/chart" uri="{C3380CC4-5D6E-409C-BE32-E72D297353CC}">
              <c16:uniqueId val="{00000004-7442-4DBF-A5C2-B93468AF88A7}"/>
            </c:ext>
          </c:extLst>
        </c:ser>
        <c:ser>
          <c:idx val="5"/>
          <c:order val="5"/>
          <c:spPr>
            <a:solidFill>
              <a:schemeClr val="accent2"/>
            </a:solidFill>
            <a:ln>
              <a:noFill/>
            </a:ln>
          </c:spPr>
          <c:invertIfNegative val="0"/>
          <c:val>
            <c:numRef>
              <c:f>Sheet1!$A$6:$F$6</c:f>
              <c:numCache>
                <c:formatCode>General</c:formatCode>
                <c:ptCount val="6"/>
                <c:pt idx="0">
                  <c:v>0.49412457799999743</c:v>
                </c:pt>
                <c:pt idx="1">
                  <c:v>0.67885429500000072</c:v>
                </c:pt>
                <c:pt idx="2">
                  <c:v>0.59240981500000345</c:v>
                </c:pt>
                <c:pt idx="3">
                  <c:v>0.33085159099999828</c:v>
                </c:pt>
                <c:pt idx="4">
                  <c:v>0.13855666299999925</c:v>
                </c:pt>
                <c:pt idx="5">
                  <c:v>0.24795862799999924</c:v>
                </c:pt>
              </c:numCache>
            </c:numRef>
          </c:val>
          <c:extLst>
            <c:ext xmlns:c16="http://schemas.microsoft.com/office/drawing/2014/chart" uri="{C3380CC4-5D6E-409C-BE32-E72D297353CC}">
              <c16:uniqueId val="{00000005-7442-4DBF-A5C2-B93468AF88A7}"/>
            </c:ext>
          </c:extLst>
        </c:ser>
        <c:ser>
          <c:idx val="6"/>
          <c:order val="6"/>
          <c:spPr>
            <a:solidFill>
              <a:schemeClr val="accent1"/>
            </a:solidFill>
            <a:ln>
              <a:noFill/>
            </a:ln>
          </c:spPr>
          <c:invertIfNegative val="0"/>
          <c:val>
            <c:numRef>
              <c:f>Sheet1!$A$7:$F$7</c:f>
              <c:numCache>
                <c:formatCode>General</c:formatCode>
                <c:ptCount val="6"/>
                <c:pt idx="0">
                  <c:v>0.5856222889999998</c:v>
                </c:pt>
                <c:pt idx="1">
                  <c:v>0.6484176880000021</c:v>
                </c:pt>
                <c:pt idx="2">
                  <c:v>0.628581429999997</c:v>
                </c:pt>
                <c:pt idx="3">
                  <c:v>0.88850842100000094</c:v>
                </c:pt>
                <c:pt idx="4">
                  <c:v>0.50542867200000074</c:v>
                </c:pt>
                <c:pt idx="5">
                  <c:v>0.2275130100000009</c:v>
                </c:pt>
              </c:numCache>
            </c:numRef>
          </c:val>
          <c:extLst>
            <c:ext xmlns:c16="http://schemas.microsoft.com/office/drawing/2014/chart" uri="{C3380CC4-5D6E-409C-BE32-E72D297353CC}">
              <c16:uniqueId val="{00000006-7442-4DBF-A5C2-B93468AF88A7}"/>
            </c:ext>
          </c:extLst>
        </c:ser>
        <c:dLbls>
          <c:showLegendKey val="0"/>
          <c:showVal val="0"/>
          <c:showCatName val="0"/>
          <c:showSerName val="0"/>
          <c:showPercent val="0"/>
          <c:showBubbleSize val="0"/>
        </c:dLbls>
        <c:gapWidth val="80"/>
        <c:overlap val="100"/>
        <c:axId val="1515646927"/>
        <c:axId val="1"/>
      </c:barChart>
      <c:catAx>
        <c:axId val="151564692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0"/>
          <c:min val="0"/>
        </c:scaling>
        <c:delete val="0"/>
        <c:axPos val="l"/>
        <c:majorGridlines>
          <c:spPr>
            <a:ln>
              <a:noFill/>
            </a:ln>
          </c:spPr>
        </c:majorGridlines>
        <c:numFmt formatCode="General" sourceLinked="1"/>
        <c:majorTickMark val="none"/>
        <c:minorTickMark val="none"/>
        <c:tickLblPos val="none"/>
        <c:spPr>
          <a:ln>
            <a:noFill/>
          </a:ln>
        </c:spPr>
        <c:crossAx val="1515646927"/>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35126582278481"/>
          <c:y val="4.878048780487805E-2"/>
          <c:w val="0.85007911392405067"/>
          <c:h val="0.90201112537441164"/>
        </c:manualLayout>
      </c:layout>
      <c:scatterChart>
        <c:scatterStyle val="lineMarker"/>
        <c:varyColors val="0"/>
        <c:ser>
          <c:idx val="0"/>
          <c:order val="0"/>
          <c:spPr>
            <a:ln w="19050" cmpd="sng" algn="ctr">
              <a:solidFill>
                <a:schemeClr val="accent1"/>
              </a:solidFill>
              <a:prstDash val="solid"/>
            </a:ln>
          </c:spPr>
          <c:marker>
            <c:symbol val="none"/>
          </c:marker>
          <c:xVal>
            <c:numRef>
              <c:f>Sheet1!$A$1:$K$1</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Sheet1!$A$2:$K$2</c:f>
              <c:numCache>
                <c:formatCode>General</c:formatCode>
                <c:ptCount val="11"/>
                <c:pt idx="0">
                  <c:v>120</c:v>
                </c:pt>
                <c:pt idx="1">
                  <c:v>104</c:v>
                </c:pt>
                <c:pt idx="2">
                  <c:v>84</c:v>
                </c:pt>
                <c:pt idx="3">
                  <c:v>68</c:v>
                </c:pt>
                <c:pt idx="4">
                  <c:v>57</c:v>
                </c:pt>
                <c:pt idx="5">
                  <c:v>49</c:v>
                </c:pt>
                <c:pt idx="6">
                  <c:v>42</c:v>
                </c:pt>
                <c:pt idx="7">
                  <c:v>38</c:v>
                </c:pt>
                <c:pt idx="8">
                  <c:v>35</c:v>
                </c:pt>
                <c:pt idx="9">
                  <c:v>31</c:v>
                </c:pt>
                <c:pt idx="10">
                  <c:v>28</c:v>
                </c:pt>
              </c:numCache>
            </c:numRef>
          </c:yVal>
          <c:smooth val="0"/>
          <c:extLst>
            <c:ext xmlns:c16="http://schemas.microsoft.com/office/drawing/2014/chart" uri="{C3380CC4-5D6E-409C-BE32-E72D297353CC}">
              <c16:uniqueId val="{00000000-8882-4DDA-9100-6B91A1D4C514}"/>
            </c:ext>
          </c:extLst>
        </c:ser>
        <c:dLbls>
          <c:showLegendKey val="0"/>
          <c:showVal val="0"/>
          <c:showCatName val="0"/>
          <c:showSerName val="0"/>
          <c:showPercent val="0"/>
          <c:showBubbleSize val="0"/>
        </c:dLbls>
        <c:axId val="4"/>
        <c:axId val="5"/>
      </c:scatterChart>
      <c:valAx>
        <c:axId val="4"/>
        <c:scaling>
          <c:orientation val="minMax"/>
          <c:max val="100"/>
          <c:min val="0"/>
        </c:scaling>
        <c:delete val="0"/>
        <c:axPos val="b"/>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5"/>
        <c:crosses val="min"/>
        <c:crossBetween val="midCat"/>
        <c:majorUnit val="10"/>
      </c:valAx>
      <c:valAx>
        <c:axId val="5"/>
        <c:scaling>
          <c:orientation val="minMax"/>
          <c:max val="12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4"/>
        <c:crosses val="min"/>
        <c:crossBetween val="midCat"/>
        <c:majorUnit val="10"/>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095238095238099E-2"/>
          <c:y val="2.3508137432188065E-2"/>
          <c:w val="0.92380952380952386"/>
          <c:h val="0.9529837251356239"/>
        </c:manualLayout>
      </c:layout>
      <c:barChart>
        <c:barDir val="col"/>
        <c:grouping val="stacked"/>
        <c:varyColors val="0"/>
        <c:ser>
          <c:idx val="0"/>
          <c:order val="0"/>
          <c:spPr>
            <a:solidFill>
              <a:schemeClr val="accent1"/>
            </a:solidFill>
            <a:ln>
              <a:noFill/>
            </a:ln>
          </c:spPr>
          <c:invertIfNegative val="0"/>
          <c:val>
            <c:numRef>
              <c:f>Sheet1!$A$1</c:f>
              <c:numCache>
                <c:formatCode>General</c:formatCode>
                <c:ptCount val="1"/>
                <c:pt idx="0">
                  <c:v>40</c:v>
                </c:pt>
              </c:numCache>
            </c:numRef>
          </c:val>
          <c:extLst>
            <c:ext xmlns:c16="http://schemas.microsoft.com/office/drawing/2014/chart" uri="{C3380CC4-5D6E-409C-BE32-E72D297353CC}">
              <c16:uniqueId val="{00000000-E015-499B-8F18-8E2A0198550D}"/>
            </c:ext>
          </c:extLst>
        </c:ser>
        <c:ser>
          <c:idx val="1"/>
          <c:order val="1"/>
          <c:spPr>
            <a:solidFill>
              <a:schemeClr val="accent3"/>
            </a:solidFill>
            <a:ln>
              <a:noFill/>
            </a:ln>
          </c:spPr>
          <c:invertIfNegative val="0"/>
          <c:val>
            <c:numRef>
              <c:f>Sheet1!$A$2</c:f>
              <c:numCache>
                <c:formatCode>General</c:formatCode>
                <c:ptCount val="1"/>
                <c:pt idx="0">
                  <c:v>35</c:v>
                </c:pt>
              </c:numCache>
            </c:numRef>
          </c:val>
          <c:extLst>
            <c:ext xmlns:c16="http://schemas.microsoft.com/office/drawing/2014/chart" uri="{C3380CC4-5D6E-409C-BE32-E72D297353CC}">
              <c16:uniqueId val="{00000001-E015-499B-8F18-8E2A0198550D}"/>
            </c:ext>
          </c:extLst>
        </c:ser>
        <c:ser>
          <c:idx val="2"/>
          <c:order val="2"/>
          <c:spPr>
            <a:solidFill>
              <a:schemeClr val="accent6"/>
            </a:solidFill>
            <a:ln>
              <a:noFill/>
            </a:ln>
          </c:spPr>
          <c:invertIfNegative val="0"/>
          <c:val>
            <c:numRef>
              <c:f>Sheet1!$A$3</c:f>
              <c:numCache>
                <c:formatCode>General</c:formatCode>
                <c:ptCount val="1"/>
                <c:pt idx="0">
                  <c:v>20</c:v>
                </c:pt>
              </c:numCache>
            </c:numRef>
          </c:val>
          <c:extLst>
            <c:ext xmlns:c16="http://schemas.microsoft.com/office/drawing/2014/chart" uri="{C3380CC4-5D6E-409C-BE32-E72D297353CC}">
              <c16:uniqueId val="{00000002-E015-499B-8F18-8E2A0198550D}"/>
            </c:ext>
          </c:extLst>
        </c:ser>
        <c:ser>
          <c:idx val="3"/>
          <c:order val="3"/>
          <c:spPr>
            <a:solidFill>
              <a:schemeClr val="accent5"/>
            </a:solidFill>
            <a:ln>
              <a:noFill/>
            </a:ln>
          </c:spPr>
          <c:invertIfNegative val="0"/>
          <c:val>
            <c:numRef>
              <c:f>Sheet1!$A$4</c:f>
              <c:numCache>
                <c:formatCode>General</c:formatCode>
                <c:ptCount val="1"/>
                <c:pt idx="0">
                  <c:v>5</c:v>
                </c:pt>
              </c:numCache>
            </c:numRef>
          </c:val>
          <c:extLst>
            <c:ext xmlns:c16="http://schemas.microsoft.com/office/drawing/2014/chart" uri="{C3380CC4-5D6E-409C-BE32-E72D297353CC}">
              <c16:uniqueId val="{00000003-E015-499B-8F18-8E2A0198550D}"/>
            </c:ext>
          </c:extLst>
        </c:ser>
        <c:dLbls>
          <c:showLegendKey val="0"/>
          <c:showVal val="0"/>
          <c:showCatName val="0"/>
          <c:showSerName val="0"/>
          <c:showPercent val="0"/>
          <c:showBubbleSize val="0"/>
        </c:dLbls>
        <c:gapWidth val="80"/>
        <c:overlap val="100"/>
        <c:axId val="1840798976"/>
        <c:axId val="1"/>
      </c:barChart>
      <c:catAx>
        <c:axId val="1840798976"/>
        <c:scaling>
          <c:orientation val="minMax"/>
        </c:scaling>
        <c:delete val="0"/>
        <c:axPos val="b"/>
        <c:majorGridlines>
          <c:spPr>
            <a:ln>
              <a:noFill/>
            </a:ln>
          </c:spPr>
        </c:majorGridlines>
        <c:majorTickMark val="none"/>
        <c:minorTickMark val="none"/>
        <c:tickLblPos val="none"/>
        <c:spPr>
          <a:ln>
            <a:noFill/>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none"/>
        <c:minorTickMark val="none"/>
        <c:tickLblPos val="none"/>
        <c:spPr>
          <a:ln>
            <a:noFill/>
          </a:ln>
        </c:spPr>
        <c:crossAx val="1840798976"/>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095238095238099E-2"/>
          <c:y val="2.8937117417918753E-2"/>
          <c:w val="0.92380952380952386"/>
          <c:h val="0.94212576516416247"/>
        </c:manualLayout>
      </c:layout>
      <c:barChart>
        <c:barDir val="col"/>
        <c:grouping val="stacked"/>
        <c:varyColors val="0"/>
        <c:ser>
          <c:idx val="0"/>
          <c:order val="0"/>
          <c:spPr>
            <a:solidFill>
              <a:srgbClr val="6F8DB9"/>
            </a:solidFill>
            <a:ln>
              <a:noFill/>
            </a:ln>
          </c:spPr>
          <c:invertIfNegative val="0"/>
          <c:val>
            <c:numRef>
              <c:f>Sheet1!$A$1</c:f>
              <c:numCache>
                <c:formatCode>General</c:formatCode>
                <c:ptCount val="1"/>
                <c:pt idx="0">
                  <c:v>30</c:v>
                </c:pt>
              </c:numCache>
            </c:numRef>
          </c:val>
          <c:extLst>
            <c:ext xmlns:c16="http://schemas.microsoft.com/office/drawing/2014/chart" uri="{C3380CC4-5D6E-409C-BE32-E72D297353CC}">
              <c16:uniqueId val="{00000000-41B6-4F0E-8A98-7FD011A32927}"/>
            </c:ext>
          </c:extLst>
        </c:ser>
        <c:ser>
          <c:idx val="1"/>
          <c:order val="1"/>
          <c:spPr>
            <a:solidFill>
              <a:srgbClr val="9DB1CF"/>
            </a:solidFill>
            <a:ln>
              <a:noFill/>
            </a:ln>
          </c:spPr>
          <c:invertIfNegative val="0"/>
          <c:val>
            <c:numRef>
              <c:f>Sheet1!$A$2</c:f>
              <c:numCache>
                <c:formatCode>General</c:formatCode>
                <c:ptCount val="1"/>
                <c:pt idx="0">
                  <c:v>3</c:v>
                </c:pt>
              </c:numCache>
            </c:numRef>
          </c:val>
          <c:extLst>
            <c:ext xmlns:c16="http://schemas.microsoft.com/office/drawing/2014/chart" uri="{C3380CC4-5D6E-409C-BE32-E72D297353CC}">
              <c16:uniqueId val="{00000001-41B6-4F0E-8A98-7FD011A32927}"/>
            </c:ext>
          </c:extLst>
        </c:ser>
        <c:ser>
          <c:idx val="2"/>
          <c:order val="2"/>
          <c:spPr>
            <a:solidFill>
              <a:srgbClr val="C3CFE1"/>
            </a:solidFill>
            <a:ln>
              <a:noFill/>
            </a:ln>
          </c:spPr>
          <c:invertIfNegative val="0"/>
          <c:val>
            <c:numRef>
              <c:f>Sheet1!$A$3</c:f>
              <c:numCache>
                <c:formatCode>General</c:formatCode>
                <c:ptCount val="1"/>
                <c:pt idx="0">
                  <c:v>7</c:v>
                </c:pt>
              </c:numCache>
            </c:numRef>
          </c:val>
          <c:extLst>
            <c:ext xmlns:c16="http://schemas.microsoft.com/office/drawing/2014/chart" uri="{C3380CC4-5D6E-409C-BE32-E72D297353CC}">
              <c16:uniqueId val="{00000002-41B6-4F0E-8A98-7FD011A32927}"/>
            </c:ext>
          </c:extLst>
        </c:ser>
        <c:dLbls>
          <c:showLegendKey val="0"/>
          <c:showVal val="0"/>
          <c:showCatName val="0"/>
          <c:showSerName val="0"/>
          <c:showPercent val="0"/>
          <c:showBubbleSize val="0"/>
        </c:dLbls>
        <c:gapWidth val="80"/>
        <c:overlap val="100"/>
        <c:axId val="1840800416"/>
        <c:axId val="1"/>
      </c:barChart>
      <c:catAx>
        <c:axId val="1840800416"/>
        <c:scaling>
          <c:orientation val="minMax"/>
        </c:scaling>
        <c:delete val="0"/>
        <c:axPos val="b"/>
        <c:majorGridlines>
          <c:spPr>
            <a:ln>
              <a:noFill/>
            </a:ln>
          </c:spPr>
        </c:majorGridlines>
        <c:majorTickMark val="none"/>
        <c:minorTickMark val="none"/>
        <c:tickLblPos val="none"/>
        <c:spPr>
          <a:ln>
            <a:noFill/>
          </a:ln>
        </c:spPr>
        <c:crossAx val="1"/>
        <c:crosses val="min"/>
        <c:auto val="0"/>
        <c:lblAlgn val="ctr"/>
        <c:lblOffset val="100"/>
        <c:noMultiLvlLbl val="0"/>
      </c:catAx>
      <c:valAx>
        <c:axId val="1"/>
        <c:scaling>
          <c:orientation val="minMax"/>
          <c:max val="40"/>
          <c:min val="0"/>
        </c:scaling>
        <c:delete val="0"/>
        <c:axPos val="l"/>
        <c:majorGridlines>
          <c:spPr>
            <a:ln>
              <a:noFill/>
            </a:ln>
          </c:spPr>
        </c:majorGridlines>
        <c:numFmt formatCode="General" sourceLinked="1"/>
        <c:majorTickMark val="none"/>
        <c:minorTickMark val="none"/>
        <c:tickLblPos val="none"/>
        <c:spPr>
          <a:ln>
            <a:noFill/>
          </a:ln>
        </c:spPr>
        <c:crossAx val="1840800416"/>
        <c:crosses val="min"/>
        <c:crossBetween val="between"/>
      </c:valAx>
    </c:plotArea>
    <c:plotVisOnly val="0"/>
    <c:dispBlanksAs val="gap"/>
    <c:showDLblsOverMax val="1"/>
  </c:chart>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Sheet1!$A$2:$A$192</cx:f>
        <cx:lvl ptCount="191">
          <cx:pt idx="0">Lesotho</cx:pt>
          <cx:pt idx="1">Mali</cx:pt>
          <cx:pt idx="2">Bhutan</cx:pt>
          <cx:pt idx="3">Timor-Leste</cx:pt>
          <cx:pt idx="4">Antigua and Barbuda</cx:pt>
          <cx:pt idx="5">Madagascar</cx:pt>
          <cx:pt idx="6">Niger</cx:pt>
          <cx:pt idx="7">Niue</cx:pt>
          <cx:pt idx="8">Cook Islands</cx:pt>
          <cx:pt idx="9">Micronesia (Federated States of)</cx:pt>
          <cx:pt idx="10">Myanmar</cx:pt>
          <cx:pt idx="11">Mozambique</cx:pt>
          <cx:pt idx="12">Ethiopia</cx:pt>
          <cx:pt idx="13">South Sudan</cx:pt>
          <cx:pt idx="14">Republic of Moldova</cx:pt>
          <cx:pt idx="15">Somalia</cx:pt>
          <cx:pt idx="16">Belize</cx:pt>
          <cx:pt idx="17">Gambia</cx:pt>
          <cx:pt idx="18">Guinea-Bissau</cx:pt>
          <cx:pt idx="19">Bosnia and Herzegovina</cx:pt>
          <cx:pt idx="20">Saint Kitts and Nevis</cx:pt>
          <cx:pt idx="21">Guinea</cx:pt>
          <cx:pt idx="22">Vanuatu</cx:pt>
          <cx:pt idx="23">North Macedonia</cx:pt>
          <cx:pt idx="24">Dominican Republic</cx:pt>
          <cx:pt idx="25">Kenya</cx:pt>
          <cx:pt idx="26">Tonga</cx:pt>
          <cx:pt idx="27">Eritrea</cx:pt>
          <cx:pt idx="28">Lao People's Democratic Republic</cx:pt>
          <cx:pt idx="29">Togo</cx:pt>
          <cx:pt idx="30">Slovakia</cx:pt>
          <cx:pt idx="31">Barbados</cx:pt>
          <cx:pt idx="32">Puerto Rico</cx:pt>
          <cx:pt idx="33">Burundi</cx:pt>
          <cx:pt idx="34">Papua New Guinea</cx:pt>
          <cx:pt idx="35">Cambodia</cx:pt>
          <cx:pt idx="36">Namibia</cx:pt>
          <cx:pt idx="37">Honduras</cx:pt>
          <cx:pt idx="38">El Salvador</cx:pt>
          <cx:pt idx="39">French Polynesia</cx:pt>
          <cx:pt idx="40">Bangladesh</cx:pt>
          <cx:pt idx="41">Sierra Leone</cx:pt>
          <cx:pt idx="42">Hungary</cx:pt>
          <cx:pt idx="43">Fiji</cx:pt>
          <cx:pt idx="44">Burkina Faso</cx:pt>
          <cx:pt idx="45">Venezuela (Bolivarian Republic of)</cx:pt>
          <cx:pt idx="46">Cuba</cx:pt>
          <cx:pt idx="47">Uganda</cx:pt>
          <cx:pt idx="48">Peru</cx:pt>
          <cx:pt idx="49">Chad</cx:pt>
          <cx:pt idx="50">Colombia</cx:pt>
          <cx:pt idx="51">United Republic of Tanzania</cx:pt>
          <cx:pt idx="52">Guyana</cx:pt>
          <cx:pt idx="53">India</cx:pt>
          <cx:pt idx="54">Côte d'Ivoire</cx:pt>
          <cx:pt idx="55">Equatorial Guinea</cx:pt>
          <cx:pt idx="56">Bolivia (Plurinational State of)</cx:pt>
          <cx:pt idx="57">Estonia</cx:pt>
          <cx:pt idx="58">Trinidad and Tobago</cx:pt>
          <cx:pt idx="59">Nicaragua</cx:pt>
          <cx:pt idx="60">Bulgaria</cx:pt>
          <cx:pt idx="61">Haiti</cx:pt>
          <cx:pt idx="62">Mauritania</cx:pt>
          <cx:pt idx="63">Sri Lanka</cx:pt>
          <cx:pt idx="64">Sudan</cx:pt>
          <cx:pt idx="65">Samoa</cx:pt>
          <cx:pt idx="66">Nigeria</cx:pt>
          <cx:pt idx="67">Romania</cx:pt>
          <cx:pt idx="68">Thailand</cx:pt>
          <cx:pt idx="69">Congo</cx:pt>
          <cx:pt idx="70">Latvia</cx:pt>
          <cx:pt idx="71">Indonesia</cx:pt>
          <cx:pt idx="72">Jamaica</cx:pt>
          <cx:pt idx="73">Democratic Republic of the Congo</cx:pt>
          <cx:pt idx="74">Montenegro</cx:pt>
          <cx:pt idx="75">Benin</cx:pt>
          <cx:pt idx="76">New Caledonia</cx:pt>
          <cx:pt idx="77">Ghana</cx:pt>
          <cx:pt idx="78">Afghanistan</cx:pt>
          <cx:pt idx="79">Dominica</cx:pt>
          <cx:pt idx="80">Liberia</cx:pt>
          <cx:pt idx="81">Pakistan</cx:pt>
          <cx:pt idx="82">Djibouti</cx:pt>
          <cx:pt idx="83">Gabon</cx:pt>
          <cx:pt idx="84">Paraguay</cx:pt>
          <cx:pt idx="85">Angola</cx:pt>
          <cx:pt idx="86">Cameroon</cx:pt>
          <cx:pt idx="87">Georgia</cx:pt>
          <cx:pt idx="88">Mongolia</cx:pt>
          <cx:pt idx="89">Comoros</cx:pt>
          <cx:pt idx="90">Cabo Verde</cx:pt>
          <cx:pt idx="91">Central African Republic</cx:pt>
          <cx:pt idx="92">Senegal</cx:pt>
          <cx:pt idx="93">Philippines</cx:pt>
          <cx:pt idx="94">Democratic People's Republic of Korea</cx:pt>
          <cx:pt idx="95">Luxembourg</cx:pt>
          <cx:pt idx="96">Seychelles</cx:pt>
          <cx:pt idx="97">Iraq</cx:pt>
          <cx:pt idx="98">Bahamas</cx:pt>
          <cx:pt idx="99">Solomon Islands</cx:pt>
          <cx:pt idx="100">Viet Nam</cx:pt>
          <cx:pt idx="101">Saint Lucia</cx:pt>
          <cx:pt idx="102">Costa Rica</cx:pt>
          <cx:pt idx="103">Czechia</cx:pt>
          <cx:pt idx="104">Brazil</cx:pt>
          <cx:pt idx="105">Qatar</cx:pt>
          <cx:pt idx="106">Suriname</cx:pt>
          <cx:pt idx="107">Panama</cx:pt>
          <cx:pt idx="108">Eswatini</cx:pt>
          <cx:pt idx="109">Libya</cx:pt>
          <cx:pt idx="110">Uruguay</cx:pt>
          <cx:pt idx="111">Faroe Islands</cx:pt>
          <cx:pt idx="112">Iran (Islamic Republic of)</cx:pt>
          <cx:pt idx="113">Rwanda</cx:pt>
          <cx:pt idx="114">Portugal</cx:pt>
          <cx:pt idx="115">Lithuania</cx:pt>
          <cx:pt idx="116">Guatemala</cx:pt>
          <cx:pt idx="117">Denmark</cx:pt>
          <cx:pt idx="118">Malta</cx:pt>
          <cx:pt idx="119">Ecuador</cx:pt>
          <cx:pt idx="120">Malawi</cx:pt>
          <cx:pt idx="121">Mexico</cx:pt>
          <cx:pt idx="122">Argentina</cx:pt>
          <cx:pt idx="123">Greece</cx:pt>
          <cx:pt idx="124">Malaysia</cx:pt>
          <cx:pt idx="125">Grenada</cx:pt>
          <cx:pt idx="126">Saint Vincent and the Grenadines</cx:pt>
          <cx:pt idx="127">Albania</cx:pt>
          <cx:pt idx="128">Kazakhstan</cx:pt>
          <cx:pt idx="129">Slovenia</cx:pt>
          <cx:pt idx="130">Chile</cx:pt>
          <cx:pt idx="131">Belarus</cx:pt>
          <cx:pt idx="132">Serbia</cx:pt>
          <cx:pt idx="133">Poland</cx:pt>
          <cx:pt idx="134">France</cx:pt>
          <cx:pt idx="135">Yemen</cx:pt>
          <cx:pt idx="136">Germany</cx:pt>
          <cx:pt idx="137">Switzerland</cx:pt>
          <cx:pt idx="138">Russian Federation</cx:pt>
          <cx:pt idx="139">New Zealand</cx:pt>
          <cx:pt idx="140">Zambia</cx:pt>
          <cx:pt idx="141">United Kingdom of Great Britain and Northern Ireland</cx:pt>
          <cx:pt idx="142">Ukraine</cx:pt>
          <cx:pt idx="143">Croatia</cx:pt>
          <cx:pt idx="144">Australia</cx:pt>
          <cx:pt idx="145">Netherlands (Kingdom of the)</cx:pt>
          <cx:pt idx="146">Norway</cx:pt>
          <cx:pt idx="147">Finland</cx:pt>
          <cx:pt idx="148">Iceland</cx:pt>
          <cx:pt idx="149">Turkmenistan</cx:pt>
          <cx:pt idx="150">Ireland</cx:pt>
          <cx:pt idx="151">Spain</cx:pt>
          <cx:pt idx="152">Italy</cx:pt>
          <cx:pt idx="153">Kyrgyzstan</cx:pt>
          <cx:pt idx="154">Sweden</cx:pt>
          <cx:pt idx="155">Saudi Arabia</cx:pt>
          <cx:pt idx="156">Uzbekistan</cx:pt>
          <cx:pt idx="157">Belgium</cx:pt>
          <cx:pt idx="158">Austria</cx:pt>
          <cx:pt idx="159">Tunisia</cx:pt>
          <cx:pt idx="160">Republic of Korea</cx:pt>
          <cx:pt idx="161">Azerbaijan</cx:pt>
          <cx:pt idx="162">China</cx:pt>
          <cx:pt idx="163">China, mainland</cx:pt>
          <cx:pt idx="164">Morocco</cx:pt>
          <cx:pt idx="165">Syrian Arab Republic</cx:pt>
          <cx:pt idx="166">Cyprus</cx:pt>
          <cx:pt idx="167">Botswana</cx:pt>
          <cx:pt idx="168">Oman</cx:pt>
          <cx:pt idx="169">Canada</cx:pt>
          <cx:pt idx="170">Tajikistan</cx:pt>
          <cx:pt idx="171">Algeria</cx:pt>
          <cx:pt idx="172">United States of America</cx:pt>
          <cx:pt idx="173">Türkiye</cx:pt>
          <cx:pt idx="174">Sao Tome and Principe</cx:pt>
          <cx:pt idx="175">South Africa</cx:pt>
          <cx:pt idx="176">Japan</cx:pt>
          <cx:pt idx="177">United Arab Emirates</cx:pt>
          <cx:pt idx="178">Armenia</cx:pt>
          <cx:pt idx="179">Egypt</cx:pt>
          <cx:pt idx="180">Zimbabwe</cx:pt>
          <cx:pt idx="181">Jordan</cx:pt>
          <cx:pt idx="182">Palestine</cx:pt>
          <cx:pt idx="183">Singapore</cx:pt>
          <cx:pt idx="184">Mauritius</cx:pt>
          <cx:pt idx="185">Lebanon</cx:pt>
          <cx:pt idx="186">Israel</cx:pt>
          <cx:pt idx="187">Kuwait</cx:pt>
          <cx:pt idx="188">Brunei Darussalam</cx:pt>
          <cx:pt idx="189">China, Hong Kong SAR</cx:pt>
          <cx:pt idx="190">Bahrain</cx:pt>
        </cx:lvl>
      </cx:strDim>
      <cx:numDim type="colorVal">
        <cx:f>Sheet1!$B$2:$B$192</cx:f>
        <cx:lvl ptCount="191" formatCode="0.0">
          <cx:pt idx="0">13.565406494477337</cx:pt>
          <cx:pt idx="1">9.4466096621693314</cx:pt>
          <cx:pt idx="2">8.546622953873861</cx:pt>
          <cx:pt idx="3">7.9928982165644449</cx:pt>
          <cx:pt idx="4">7.7193592214603921</cx:pt>
          <cx:pt idx="5">7.6368297369938984</cx:pt>
          <cx:pt idx="6">6.5793710649662938</cx:pt>
          <cx:pt idx="7">5.8652849740932647</cx:pt>
          <cx:pt idx="8">4.790293588975433</cx:pt>
          <cx:pt idx="9">4.599928265630842</cx:pt>
          <cx:pt idx="10">4.4286721316913633</cx:pt>
          <cx:pt idx="11">4.324344937876738</cx:pt>
          <cx:pt idx="12">4.0637189332805477</cx:pt>
          <cx:pt idx="13">3.8940328558659956</cx:pt>
          <cx:pt idx="14">3.5515930986413071</cx:pt>
          <cx:pt idx="15">3.364095985901169</cx:pt>
          <cx:pt idx="16">3.3043788762738564</cx:pt>
          <cx:pt idx="17">3.3005225481845097</cx:pt>
          <cx:pt idx="18">3.1960652837764103</cx:pt>
          <cx:pt idx="19">3.1105713459284172</cx:pt>
          <cx:pt idx="20">3.0759123215672219</cx:pt>
          <cx:pt idx="21">3.0493857216532003</cx:pt>
          <cx:pt idx="22">3.0019496954110783</cx:pt>
          <cx:pt idx="23">2.9726877439295909</cx:pt>
          <cx:pt idx="24">2.9568133249998372</cx:pt>
          <cx:pt idx="25">2.9403977256533822</cx:pt>
          <cx:pt idx="26">2.9022571416550971</cx:pt>
          <cx:pt idx="27">2.8887068774245011</cx:pt>
          <cx:pt idx="28">2.8617652917605061</cx:pt>
          <cx:pt idx="29">2.8575056085978794</cx:pt>
          <cx:pt idx="30">2.8523989033584649</cx:pt>
          <cx:pt idx="31">2.8413571068032688</cx:pt>
          <cx:pt idx="32">2.8407452931357606</cx:pt>
          <cx:pt idx="33">2.8286331541541685</cx:pt>
          <cx:pt idx="34">2.816442260156454</cx:pt>
          <cx:pt idx="35">2.7741460882036719</cx:pt>
          <cx:pt idx="36">2.7324778753333541</cx:pt>
          <cx:pt idx="37">2.6524867890246773</cx:pt>
          <cx:pt idx="38">2.6507596248356813</cx:pt>
          <cx:pt idx="39">2.6484250861013758</cx:pt>
          <cx:pt idx="40">2.6250132550264933</cx:pt>
          <cx:pt idx="41">2.6137583404460512</cx:pt>
          <cx:pt idx="42">2.5667046988927891</cx:pt>
          <cx:pt idx="43">2.5434693981552261</cx:pt>
          <cx:pt idx="44">2.5278749044128066</cx:pt>
          <cx:pt idx="45">2.5102970959368465</cx:pt>
          <cx:pt idx="46">2.463439549456472</cx:pt>
          <cx:pt idx="47">2.4542047664027695</cx:pt>
          <cx:pt idx="48">2.4069692404001843</cx:pt>
          <cx:pt idx="49">2.3342157173396529</cx:pt>
          <cx:pt idx="50">2.329856293261837</cx:pt>
          <cx:pt idx="51">2.2331773785679485</cx:pt>
          <cx:pt idx="52">2.2075885259475228</cx:pt>
          <cx:pt idx="53">2.2000000000000002</cx:pt>
          <cx:pt idx="54">2.1819302996987475</cx:pt>
          <cx:pt idx="55">2.1631418158957181</cx:pt>
          <cx:pt idx="56">2.1603782122870765</cx:pt>
          <cx:pt idx="57">2.1420147991543343</cx:pt>
          <cx:pt idx="58">2.0952048082984343</cx:pt>
          <cx:pt idx="59">2.0873143786802588</cx:pt>
          <cx:pt idx="60">2.0206283872857771</cx:pt>
          <cx:pt idx="61">1.9882450773418092</cx:pt>
          <cx:pt idx="62">1.9704710378744628</cx:pt>
          <cx:pt idx="63">1.9569179283904088</cx:pt>
          <cx:pt idx="64">1.9414939064769319</cx:pt>
          <cx:pt idx="65">1.9265918660315824</cx:pt>
          <cx:pt idx="66">1.8428508277114839</cx:pt>
          <cx:pt idx="67">1.8253046905452814</cx:pt>
          <cx:pt idx="68">1.8188268005418444</cx:pt>
          <cx:pt idx="69">1.8098047347868025</cx:pt>
          <cx:pt idx="70">1.7861330301307559</cx:pt>
          <cx:pt idx="71">1.7580902856878815</cx:pt>
          <cx:pt idx="72">1.7509566597692678</cx:pt>
          <cx:pt idx="73">1.7298335521316168</cx:pt>
          <cx:pt idx="74">1.6681076286618544</cx:pt>
          <cx:pt idx="75">1.6665362662640804</cx:pt>
          <cx:pt idx="76">1.6474737394178705</cx:pt>
          <cx:pt idx="77">1.6425602844947971</cx:pt>
          <cx:pt idx="78">1.6137827342630229</cx:pt>
          <cx:pt idx="79">1.6131694434735331</cx:pt>
          <cx:pt idx="80">1.6079089015007935</cx:pt>
          <cx:pt idx="81">1.5950182402345219</cx:pt>
          <cx:pt idx="82">1.5809158063787185</cx:pt>
          <cx:pt idx="83">1.5779354034987758</cx:pt>
          <cx:pt idx="84">1.5568738963866975</cx:pt>
          <cx:pt idx="85">1.5508468993629354</cx:pt>
          <cx:pt idx="86">1.5291087453963919</cx:pt>
          <cx:pt idx="87">1.5224167904903418</cx:pt>
          <cx:pt idx="88">1.5051940197869385</cx:pt>
          <cx:pt idx="89">1.481357189122211</cx:pt>
          <cx:pt idx="90">1.4774957279488683</cx:pt>
          <cx:pt idx="91">1.4670185577570498</cx:pt>
          <cx:pt idx="92">1.4541940688203472</cx:pt>
          <cx:pt idx="93">1.4430159921060408</cx:pt>
          <cx:pt idx="94">1.4263087584401526</cx:pt>
          <cx:pt idx="95">1.4004523996852869</cx:pt>
          <cx:pt idx="96">1.3999800856317832</cx:pt>
          <cx:pt idx="97">1.3750311733932081</cx:pt>
          <cx:pt idx="98">1.3730931542389859</cx:pt>
          <cx:pt idx="99">1.3606599222762836</cx:pt>
          <cx:pt idx="100">1.3485808257942336</cx:pt>
          <cx:pt idx="101">1.3482259907601495</cx:pt>
          <cx:pt idx="102">1.3264808507782087</cx:pt>
          <cx:pt idx="103">1.2810305890943228</cx:pt>
          <cx:pt idx="104">1.2785114235175163</cx:pt>
          <cx:pt idx="105">1.2504328117741643</cx:pt>
          <cx:pt idx="106">1.2016672983920682</cx:pt>
          <cx:pt idx="107">1.1995886082118372</cx:pt>
          <cx:pt idx="108">1.1963631502800334</cx:pt>
          <cx:pt idx="109">1.170780558057668</cx:pt>
          <cx:pt idx="110">1.1694891727700287</cx:pt>
          <cx:pt idx="111">1.1672287619531381</cx:pt>
          <cx:pt idx="112">1.162707415520039</cx:pt>
          <cx:pt idx="113">1.1431717279965128</cx:pt>
          <cx:pt idx="114">1.1345751281828451</cx:pt>
          <cx:pt idx="115">1.1310557542971817</cx:pt>
          <cx:pt idx="116">1.1299718390377489</cx:pt>
          <cx:pt idx="117">1.1205056818181818</cx:pt>
          <cx:pt idx="118">1.0860862619808307</cx:pt>
          <cx:pt idx="119">1.0832396673871847</cx:pt>
          <cx:pt idx="120">1.0606359439266779</cx:pt>
          <cx:pt idx="121">1.0501592684357348</cx:pt>
          <cx:pt idx="122">0.9997525537442552</cx:pt>
          <cx:pt idx="123">0.99388948390119825</cx:pt>
          <cx:pt idx="124">0.9753635690189999</cx:pt>
          <cx:pt idx="125">0.9575253605686288</cx:pt>
          <cx:pt idx="126">0.94710048694112448</cx:pt>
          <cx:pt idx="127">0.94449630928726913</cx:pt>
          <cx:pt idx="128">0.91899780461615566</cx:pt>
          <cx:pt idx="129">0.91276647854328608</cx:pt>
          <cx:pt idx="130">0.90500042095564937</cx:pt>
          <cx:pt idx="131">0.89507884913570301</cx:pt>
          <cx:pt idx="132">0.87876449379755017</cx:pt>
          <cx:pt idx="133">0.86817161356801731</cx:pt>
          <cx:pt idx="134">0.86600698492925587</cx:pt>
          <cx:pt idx="135">0.86187176180432234</cx:pt>
          <cx:pt idx="136">0.84416474339452341</cx:pt>
          <cx:pt idx="137">0.83664704895742692</cx:pt>
          <cx:pt idx="138">0.82683343365539452</cx:pt>
          <cx:pt idx="139">0.79979548611541929</cx:pt>
          <cx:pt idx="140">0.78340009759641316</cx:pt>
          <cx:pt idx="141">0.7831960294068947</cx:pt>
          <cx:pt idx="142">0.78104729100726111</cx:pt>
          <cx:pt idx="143">0.75093912972620602</cx:pt>
          <cx:pt idx="144">0.74693057148216824</cx:pt>
          <cx:pt idx="145">0.74341438014829797</cx:pt>
          <cx:pt idx="146">0.73965846960606563</cx:pt>
          <cx:pt idx="147">0.73810864363904216</cx:pt>
          <cx:pt idx="148">0.73536798146506099</cx:pt>
          <cx:pt idx="149">0.73061566633482233</cx:pt>
          <cx:pt idx="150">0.7301163047024487</cx:pt>
          <cx:pt idx="151">0.72330662408600921</cx:pt>
          <cx:pt idx="152">0.72036777655870299</cx:pt>
          <cx:pt idx="153">0.71463980409867645</cx:pt>
          <cx:pt idx="154">0.70489795354364437</cx:pt>
          <cx:pt idx="155">0.70366526723507095</cx:pt>
          <cx:pt idx="156">0.69543272380628618</cx:pt>
          <cx:pt idx="157">0.68896814922002958</cx:pt>
          <cx:pt idx="158">0.6545872020976633</cx:pt>
          <cx:pt idx="159">0.6501644385916463</cx:pt>
          <cx:pt idx="160">0.64380308349415627</cx:pt>
          <cx:pt idx="161">0.6167652298071411</cx:pt>
          <cx:pt idx="162">0.59822854515036639</cx:pt>
          <cx:pt idx="163">0.59781595703161405</cx:pt>
          <cx:pt idx="164">0.58796847157194565</cx:pt>
          <cx:pt idx="165">0.57056737232064947</cx:pt>
          <cx:pt idx="166">0.55337476099426386</cx:pt>
          <cx:pt idx="167">0.54033250389802512</cx:pt>
          <cx:pt idx="168">0.53984930411224175</cx:pt>
          <cx:pt idx="169">0.5201874463924967</cx:pt>
          <cx:pt idx="170">0.51366594405864352</cx:pt>
          <cx:pt idx="171">0.50110406501022575</cx:pt>
          <cx:pt idx="172">0.46769007082673797</cx:pt>
          <cx:pt idx="173">0.46079081473308775</cx:pt>
          <cx:pt idx="174">0.45636504175909798</cx:pt>
          <cx:pt idx="175">0.44932778921229594</cx:pt>
          <cx:pt idx="176">0.44905763682410171</cx:pt>
          <cx:pt idx="177">0.41183496823534682</cx:pt>
          <cx:pt idx="178">0.327086391517731</cx:pt>
          <cx:pt idx="179">0.31583837824987859</cx:pt>
          <cx:pt idx="180">0.30770204330049444</cx:pt>
          <cx:pt idx="181">0.29737242377877443</cx:pt>
          <cx:pt idx="182">0.24060999470995706</cx:pt>
          <cx:pt idx="183">0.22054638588503128</cx:pt>
          <cx:pt idx="184">0.16511508005503503</cx:pt>
          <cx:pt idx="185">0.16341280280049511</cx:pt>
          <cx:pt idx="186">0.11762199253987886</cx:pt>
          <cx:pt idx="187">0.11560089464026997</cx:pt>
          <cx:pt idx="188">0.06420902482290998</cx:pt>
          <cx:pt idx="189">0.037628408598025215</cx:pt>
          <cx:pt idx="190">0.029616403949957272</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a:pPr>
          <a:endParaRPr lang="en-US" sz="1862" b="0" i="0" u="none" strike="noStrike" baseline="0">
            <a:solidFill>
              <a:srgbClr val="000000">
                <a:lumMod val="65000"/>
                <a:lumOff val="35000"/>
              </a:srgbClr>
            </a:solidFill>
            <a:latin typeface="Arial"/>
          </a:endParaRPr>
        </a:p>
      </cx:txPr>
    </cx:title>
    <cx:plotArea>
      <cx:plotAreaRegion>
        <cx:series layoutId="regionMap" uniqueId="{D475ED2B-26AE-7849-B669-546D2CEBA89B}">
          <cx:tx>
            <cx:txData>
              <cx:f>Sheet1!$B$1</cx:f>
              <cx:v/>
            </cx:txData>
          </cx:tx>
          <cx:dataPt idx="13"/>
          <cx:dataId val="0"/>
          <cx:layoutPr>
            <cx:geography cultureLanguage="en-US" cultureRegion="US" attribution="Powered by Bing">
              <cx:geoCache provider="{E9337A44-BEBE-4D9F-B70C-5C5E7DAFC167}">
                <cx:binary>7H3JcuNIkvaryPIyPWYDFvalrbvNBGpNiSqVqFwvNKTEIsEFIEGA2+vMaQ5zm+N/qxf7vyAQIOAK
JaEWyohDscy6uiIUkvPzWHz3fzyt//406XvRyXo6CRZ/f1r/88Mwjmd//+WXxdOwP/UWran/FIWL
8Pe49RROfwl//91/6v/yHHkrPxj8osqK/svT0Ivi/vrDv/6B3zboh7fhkxf7YfBb0o82D/1FMokX
P5kTTp08hUkQs+UD/KZ/fuj6/SjyTm77YdD/cNIPYj/ePG5m/X9+KP3gh5Nf6K978adPJqAuTp6x
1m6Zuixrumk56Uf/cDIJg0E2LSlKy8YPqKZt8j96502xsCo5O2K85+eov1icZP+mq0tfgE76i7Cd
ItEOGcXd291X/KWM9L/+QQbwpclIgRkUoUNTlBeP/jSMpNv+Iq6RFZLdshxbsTUdgO8+VokXimq0
HN22dd1RdtNKmSMViRIzpLSY8KM0R9nx2AB2gBFhPAw5HO8/FZLqtExZc1TLBMiF86DaLU0zZFWW
zey88D+anooKlIjxzxcS7PNxivtt9/jH4MrzY58D8H7UFaelaIDVMMobX7LUlmZYsqPZcoq6wf9o
ivpBOsSYZ8sI4tkoxfvq8fh4X0T94Gl4ch9ONkF/4XschfdDLykWHgK8ZYaOe76w4SVFd1q6YRmO
YWv876Wov4UaMQNe/gbCi5c/QNlyf3F8ttz5g37EsXk/L8AKSzNMVcYuL3DCaWmqZuta9jbIMrn+
D1Ih5kG2jACfjVK0786Pj/bp74OhF/iL2Avqw1zTWpZpy7KhZfd6+QYyzRawNxRZUYUXUEWaxBwo
LSZ8KM1Rbpw2YO8/Rn7gP3vPJ17wfPIY/vAGNT7DityydNN0ZMtId335MZZMpSUz6dRSiXD6RqrE
fBH+EsIf4c9QPj024Om4C6N4eNLxnvrPYVDny6ErLVOxFFU19VwiKtxaqtKyFNPWILbmLEx1l/QR
eQNdYi69+AWEQy/mKXc6N8e/0zrepE45ymxpFpQ6Q8H/sg85NmpLdaDSQZrKPiq/SFOeHKJGzIh0
FUE/HXwBeQN0hjs/qVN3g+zKHg9dVcWYK6bTsk1F0zUt07TLmB8iR4x5uopgng5SzO8+HX+bX/ij
Grc5k1ltXWX6cvm1Viyr5diWYqhERDr098Ugp6sIyOkgBfni4/FB7oZT3CYe317vl0eh8poW+yeT
fZyyXAr9QAYPFMOx8wegeMNXoEeMe76QQJ+PU/S7vx4f/VPY5QaJtxOHXC/6kTzXyAlseMg6imPI
r8pDtqopsm6b6c1O9v8biROzRfhLCIuEP0PZdXp5fHbd9INNnQxq6briQNzBi1oQgjS7pWswbZh6
dvfjvioekYNUiDmRLSPYZ6MU7ZsGqG6dMIj7QX8Q1agj6GrLsgyoy0ymYR9YKQrQ411WZVUFV9JZ
qjVXI0mMf3EtYUJxinKi0wBOuMOkVv1ZtVq6omu4eEroOzLb+LJuGJnZguhph8kQI8/XEdT5MEXc
bYAC5nrBYOI99xdDfvbf/zKrWsu2YBFyDGY2ZR+KvoqDYdn8Zbb5n07l/GokvcKBwtehXChMveDE
2fHv/I737A28xZNXo81OUuyWo+qOqchlHugmexKgF1jiJ7kaMWIeFNcSHhSnKA86DXh322E4Prle
TGA1WvBN+f7zIMHa4KiG7Sh29tBixxceA0kxoBmwxwBX1e49IAJSVbLE/CivJhwpT1KetJtghGBu
7p1f4eRvF/3nfuTF/eeTbox/LU7C3//zEJ/+PHdrZ+MF0zqPqyq3IBSYhmaUN4iD0+pYugpXa3qf
kveqAiHirZEvJLsiH6cbotNpwEUZbr3pD39et6FEA/aaau0NgoUjquktR4GH29LIY9WpRMwr6BfW
UgYUpl7w4PvxedAOJyF4UKOOoreYExX2qLKgzJysjmzbMFFldkGy96tQIoZ/v5KAv5+g0LcboMq7
STT2A+/kwlvUqK8oKnR4iMOWXTajSLCj27asYfPzizaT0iqSIca+/CUI/uVJygP34vjb/yoJBl60
4Yi8X0TQrZZiK5ZhcwmBmA6dliGbiDRweDwU/9MpMyrQI+ZDvpCwIB+n6F99Oj765/HQD2d1Xj7w
6KmKApee88JCYsJcq9jMCcs+RDCrQokY+P1Kgvx+gkJ/3gB1sT30nvnWe/+uVww46WCj1ew0cox4
hJjzQjHgxmNuIwH6h4gRI5+uIqingxTxxwaohW64gGN0Z7i96kfb/iBc4vavjwe63tLgItKhsKey
ZVn0hG3XgPqoWwa9/99Ml5gdr30/wqDXfoyyzD09/v3U9mb9k8/96LlfH5twVGTNVk1VK78MEowt
YJCsYyrlHxT9ohG3GjFi3hTXEn4UpygP2p+Pz4NumCCwoAs/R43hOHDs4YmA6TDTEeTya8GiM01E
LL94JioSI2ZCaTHhQmmOsqHbPT4bHvqz5MfEf4KiftIJJ8/hss6ry2qpkJdgwcr8ToQddsswEZ6p
v1DZDtIh5kT+BQgX8nHKgU4T3o/+xN/WeRFBUnWYY7XwKBcUZclGuLjsqDgIma2COJXcg/SIwefr
CPZ8mELvNkBJvmRmihr3u6K1dEhC8CntjbZF6PFG6Lh8dBMqXPEJeBz2Tw7TIoa9uJZAX5yi8F82
wE50Hvlx1K8TfyQ64KbRYCYq2W81WG/xMdlts/vgHiriX4EQMfj5QoJ8Pk5hP384/pXvRknQ90/O
vChZLLyJN+VgvF9f0LG/oTAwPTj9wBZUOACKorcgBdmWoZArP6XpZ4SIGcDXEfz5MIXfvTs+/JeJ
H/Q9yfUBfvKzb/y2hCyWcMUilwxFKWEO3wVikBGCrBvEMFeZEDH0ZDnhAJmljLj8cnxGdD0/iE9u
/DhGghmikO/6S79GpxIUMzzCkH7sssImmYg8QFocwqIyKZXcRm+mS8yfV34N4dMrP0X5ddOYg1Pj
iUGUOF5qFSIqOTGYQGiagXsqu8b4H02Neene5mOiW1PMEb6OsIAPU8wvG4D5Zy9IvLjGa4pdRywd
S1OIHRvGvZZt23Cg2URBrkCDGO98IQE8H6eIf/7UgFtpAhVsXKdUqkPg1xXF0Kyy+gXrnW6otonU
lVQqwsNRlIq6FSgRA79fSZDfT1Douw1wZJ+FUySlPHnBCdeKOSCiM/7G5xmmUniIZfVFjqIM854K
B46892sWufA2osT8EP0OwhnRj1AenTXBuYbYWO85rPOd1loKUxryBDkiPxlw7agGlArk9aYfvit4
NNRhisRsYXG+6XchzNhPUBa47vFvqEek+deotLHgG1XTTIiuGb64/wtKA8L1DeT3WgY8/6n6Ru6p
g/SI0c+WEeizUYr7YwO2fhvWivC5zpcBPmUDiSWqQrLVoSxAmWD1AlRiHKpCgxju/UqC+H6Cgn5z
dfzNfuuFJ/f9cDbp/8fi5Kw/DZ8Q3gRz6Z/wQiDY20EJB8XZ+wkKx0CRWaqpA25R+Qgk/vQ6FPMj
XUV4kQ5SPtyeHp8P3T/+O0Se6PSP/9npavfRH/8bPPmzPr+L3/9Cw8Os2ZopZyYiiETlh8CEGwdy
6962QUwY/w6FYta8/psIu17/QcrC7uPxWfgY1pnjC6EWLn9kj3JXT9nkhwxfxXEsM3M8vPD4HCJG
zJl0FeFCOkgRf7w8PuL3KCMUhycP/lOdgUg2QjEQZmdCKNp9ysdEgh6Hx1xVkLiSzxcF2opEiRlQ
Wkz4UJqj7LhvguE1nPhLhAr87X6SIP19V+nJm6SRsscNlP00gAHMq+8uVVqGhno3SGxNtwC5SjVk
EkPfR22QbAvh7Ba3yGFyxLuDryMbgw/TPfGpAUcUoXRJ8Ozz7//+Z0yCD4rdio4sFqfhA3c0VTcQ
qsz/aB4veIgSMer5VyCw5+MUd/e6AVejN0O25V1/dcLNb+kGrIEBiJmyFVM2LS5JlC9IyNUtVbcd
GTpNmQP3b6BJzIqXv4Hw5OUPUObcN+BQYEP6tTpmWRAOdEwDGg2kgt2npGMyWz0SYBXZyMIIiUm+
AkFihuQLCR/ycQr/3enxzwa3BfHd+f4zwRzfCiQCaDcl3FklFg3pFCYEufSlIC9BFVLEyO9XEuj3
ExT7swb4xDseRAOkWNap5iNrRTV0WbNIlqWEHFfYtFQzS2qCOM1Zjv2JkonViBHjX1xLOFCcojzo
NEBOuwqD5yTyfqpUv9H6C3sKghJYtnF5/9tMq2QBaVpmgydPQhVSxPjvVxL09xMU+6sGOJzuYH+P
PFRC4DuxhstHRbkPXcMts4/NLxhWJJtFbqI4gsLrUBA/eSWSxEwoLCVcKMxQNtw1QDz6FPgsiY9b
uVh04KMXbOu9lyRsflVHDSg52/wyQpgLnNEM6PiWjcCFrHwjsbhUoUjMl/1Kwpb9BOXKYwPi1c6h
LHqTJXwGUY3HA3ZFZNWxOP4S+ixQEFEKMDiy0o5F9awiGWLoS4sJ+qU5yoDu5+NLRudPSb3gI3tL
Q84QgpLLW1+yULYRIZp4nVEzln3AnBIPDlPyCv58IcWej1Pcz9sNwH2OKIQw8mEtqVtdY2XoNMWi
VTORcMTKoEFleCWx6C0UvcKJl7+C8uTlT1DuXP52fO78Oq0zhh/uQLbfEZggzDlCJj6kJQRV2eRE
HKJCzIR0FcE9HaRQ/9oA9eA0GrBboM78IomlTqPEEEqIZ88sZNDCKyyZmEe0GsqYinW0SjSJ0S8s
JSwozFA+nDZARfiMckTbpD+BMddlVl0Pd9M+bOS4xty9DFObSesvQS3vx7DbyLRVA63z305+ePy9
fr8CA+MVjIXIw2T3Ivvg5iseUFtuoXIYJGV+gIm8doga8dlMV5FjmQ7SE9luQNycm0yQ8V2n2QQV
wuAN1lgRpBLeaKeg24ZpvpCLq5Agxnq/kuC9n6CYuw2w03Yj/+TWC8Y17nVksxow07LqX+kHBsHC
XsdWt2A3x3Yne7wSKWLwC0sJ+oUZCv9tA+IVLxPUt6kRexipELAuI18vs5ETQcBgTV9QlBlBEDlv
ijrJYXrEDODrCPp8mEJ/+e34Iu/5YDOLa7zh8cCywkJoECJyT8Bnh3ptuN15kWBYEYvAH6RGjHu2
jMCejVLUzxtw39z3o4R/8/c/qzA/sWxh0+Elxon5SULcIbJmbAMFn1KuQEcvwn6IHDHq6SoCejpI
Mb8/P/5Ov4Z3usY7RmUtWRA5otqZXaNsEN+ZPWCoheKdXjG4goqQH6RGjHm2jICejVLUrxtgBm//
8X9x/+T5P66XoR/1OQbv3/OswDVqZFkyjzGkVzzLyHZ0VrBAeMVXp0vMCLqecIROU9a0G2Aaf0DW
JFP2slJ36LFWH3ugaiMzDDGGvGFRmT0OOrzorAaUsz88xdORkvYzcsRc4esIN/gw5cJDA8T980Vc
bz8KCDcIMdcQMZht/fLFBKFfg5NIRsuQ/IUuQl+BHjH2+UICfj5O0T9vwKNQc9kOpAUbcNEhlNMo
SfuQexCxgahnlKJNP3xvp/7pg2SIIc+WEcCzUQp39+z4b3A7ChEsWOMrrGM3mwzyvDZ/CXeEa5ho
3cXKWZYBr0CIGPJ8IQE9H6ewXzXAyNf1pmGNoEsoD4Gqyqjpa5aVWmS4qC2dNe5Crfcy4AdJEMOd
LSNgZ6MU6i/d4+/wy34YDWrd4awsomwzK01payP4DrInTGV2dqUQn3IFQsSQ5wsJ6Pk4hf2yAff4
rl1bnbCz9pdwz+SFNsiFntbhsFBmORMviUZVgR4x+vlCgn4+TtG/a4A6ezpB/7860UeXUYYravtk
zyUxXO6qoKBGWQY+9SlXoEeMfr6QoJ+PU/TPGhBM8RDCbVkn+nhUHRgLFPRySuEvC+8qk+0N+PPN
fQhqUYKsQI8Y/XwhQT8fp+g/NCCZ8XHo+ayKO3/u3q/aQoiEaovsudJ9DzMyc44gjEUhskwVCsSA
71cSxPcTFPLHBqQytpG3W2MekIS6z0gSRWcy3sAPT2nBVM+aTKjY7Rp4IhLeBcmULMwsRi2sg5SK
+XL4NxJ+HV5A+dhugDZw68XIIqrv4Biwg+qyiR4snJFlPupQjJlezAoLFS+sw3SI2cTXEWbwYQr5
bQPivmApTDsccATef11JMo6PDPeikgUYoS5cCXdWLEtB0LwMq4To/FSiScyBwlLChMIM5cN1A7b+
R2/qIUC4Pi6g/YqaJqnxbKkSDyR0BNRMwI8DkvIAPCqegQoEiVmQLyQMyMcp/B8bEH10+L5Msanh
dPz1uNyGT7sM0X/9gzRIWbwY+Q15vpuH/iKZxLvdNuiHfPWhKRq54vYDv0aDNqud4rDa1ZnBWobb
vigjIDEFVihYVTMRgWjjB6kRH65sGTla2Sg9WO7H45s/uKW9ruPzlx/htaNA9zvLAG17k7q7W7Oi
NhqrQACbXmnHKyaLHoJlSuUGqPKDUpke8c4ny8kJILP0JNw1INL7clhrSAsMIghWQa9fXrupLGMh
/F5mVSQQ9MI/ZXYcJEfMhmwZgT8bpbBfNkA3vPV/1GuKQuoOtImypa9w8SP1kDkgINpyuYsYvisQ
JIY+X0jAz8cp/LcN8DQcKuHzxmzDvyoJpaLTTvihN/49qisu4lozFrCZcX1AiCnbnkwkUKHsIpqn
vFIJpQIl4k2+/w5kl+8n6Da/b0DAYlps9rMfPEHQ2dVxYtaey6gfeM8oirzgd+/79Qe42pA45aCE
a/n5ZQnn6OurWRac+bsPjLRFhe49JIp5dfg3Eh4eXkB5+7kBD/fZyP+Blh4+h7MGHrKK1iwUiVtI
yqxEeDZSQzWZqee7D9EdqhAk5th+JeHMfoJy4KwBSsSl96POWCQYqJiL1ERidAawU3ZooOI4YoEd
uPLEKYoH6RGjny0j0GejFPfL0+Mrb/dpwvqmvp3PypVo0BRQJTlzlJa3voRgJdaIEcGpJAy+Ci1i
2PcrCfL7CQr+/bfjg38Kn8bEqxF6VkcfjeFRoX3/aBcEV9Zuy0RdTPR6zU4F/9tpSNJhesTw83UE
fD5MoT9tgAuvjRohUVjnlQMPKUKO4ELl/uuyRwmPOsQplOgxyaNdhRIx7PuVBPj9BIW+3QBDbIe5
8iZ1OoHQbxy119HBzMkSb8qKMqs+ajOFzjCIolaFFDH2+5UE+/0Exb7ThNDscBpGP6+4+jZ1TUIZ
XhWJBiiqmEVmlG97Vi8MLmxH5/VL6O4/TJCYAW2+kOCfj1P4bxqw9duQcv7q3Ud9Ai9cAn+qk6AN
jSlCLYbT36M/qVw+kvxRkG2fhkB9oyhiiOADlGyjZ+HfoOyVw/Hqb6Kn5dUfpMenfXF8eamLxPWB
N+FCSw1aGno+Waz3MasSUxCUJLiv0V6CJRPy15z/0Sx4+zAlYs7kX4EwIh+nuHcb8GrcD/2JP5vV
bOUw0e8MjQvMst1JYc4HB51IaZJsRSLEsJcWE+hLcxT++wbYtwue67yae7G41U1YayM6XW4pOkRZ
m4duQGgqnA2U1Yf+huJKtpqVJCsfjbswQm/UgzSJ+VRaTPhUmqN8urk//vV0m6z76HKQRAOOyPtv
KN1pWVDnVGSVpypbWasw0ZgFbFJknnEO6QtXuh9v0nuqGkliXhTXElYUpygnbj8dnxPd/uZp2J9M
6rTKSlDwDPiFLDhA00/54jLgG0WhSrQbx3iRB9WIEfOguJbwoDhFedBtgE31OvLmHIj3nwMNZURQ
cRtVQhAJW7iNoF8ojCkmz7klB+AQFWLY01UE8HSQQn392/G3u+sNEVtWowcC4d5wMpislkUJbclK
g/TR0T27cIgIy7q2VqBGjHppMQG/NEd54HaPz4NuOIFGGpxcL1hkeI28QKY/IpEdHWp0iRfoOIQe
jToq0UNQ3X34actE1OoEidnx4hsRlryYp2zpusdnS3tYa70xDbUuYNlGVLgw3HjX5wZCre6AV8U3
4CAZYhZkywjw2SiFu90ATeGz349PsP/4t3//xc/yDnVdgb4s7NihyOjDDmHUVHRyFTFSgp9TIgY9
X0hgz8cp8J8bAHzqd71Nnuq0qwJ7ZlfV4apMJR48roW3VzIRBg71GbU+f+aPPkiUmA2lb0RYUZqj
7LhtN+DaCRGlwXrXePWdBJiNUGxbVWRukijrZZINUQj+ToSsZhWJSc5QuxJNYmYU1xJeFKcoK9oP
x2fFhReF/fqfZTRCZnVgEGCf5eISCxJrCIt8LsPgdbuJ66EyWWKGkOWEJ2SWsuWiCQ64bf9pWOdl
xTRlHVsfvRrSy4qKS6iBAfXB5IVAiaLQPkyPmBP5QsKDfJyi325A/qgbeVu/RkOqhJLDaJqED2vD
UHwjDAQz7fhh7UuTFCWjw5SIYefrCOp8mILuNuAm+s2Lvai+92BX1QX9j5ETnXvzC8gbCBZTYWHN
m8MSkfQgNWLcs2UE9myUov7b6fHv/+6uXdm0Xx/weGd1REXCQprhTq5+5CTKlqUoliMOs6hCkRj8
/UqC/36CsqDbgI1/j7D4aY2SEER+BRGrJmTP9EPuHBTalG0bpTjRrH33IZLQYXrE8PN1BHw+TKG/
b8DuP1+skIgV+PXtfkmFDozKJKjyVX5hNea4cVg9eqKJVaFBDPh+JYF8P0FB7zbgdUW4/qbG7Q7A
IWjC1FOooFm46JEGCmcyipyjbd7uo3Bmp4agg9SIsc+WEeCzUYr67bfjX/RufzLwkxpND4YM0wOs
zqadyfDY1wXc4Q9AxJdt5P4A8sBWoEeMfL6QYJ+PU/Td8+Oj/ylK0Phow7fe+w0/Ehpt2gjZMlA8
vIS7xN5XVUY0nbz3iRVFygqkiIHPFxLg83EK/KcGbHu4JYKTvzGz87TQ2vu4VfwfVvW2ZEWqG5o8
mOauDkrhCGp46GEd3MfakKvvMB3ijcDXkX3Ah+k2ePhy/PN3D7d7UmtwjIZ6WDYihRFPXD5/KISF
CVyKPHmBvPdVSBHjvl9JkN9PUOzvH4+P/a0fD5N66zHBm7wrTWPrWRB9+Q5EjL1FhNpKRIhhLywl
uBdmKPC3DQD+Ep2V+lOvzhh6Vj7SMRzZNInr04GFw7BkZNtmWh1J2alEixj/wlKCf2GG4n/ZAPzP
+sHUi8b1PfrY9mjpiRbExr5IcOG+txE5qbC650TUqkCHGPl8IcE9H6eonzUgE7HjTeIa1Qt0KmQN
qVDXMOvRUr5qWCikDrcDOidwPqd6xUEyxJBnywjg2SiFu9OATQ7SvFWdCjTL74ROoSL7L1fYCpsc
oS5oUgEPM8tZ2H1e4H6AnleB3617ifxu+AX0DRBqOv21/1Rj2Tc8mw46acOBj8ezADnM1yqaWCDY
F/8QtA+S8Ara2TqKdjb8Au2vxxdjkMvcf+rzr/9+DU5j1zU619oM0wLaiPB1kKbGdOd0f9OX9CAd
Ysg5/QRyPkwhv2yAZZTdLRtU5K8PdFQjR3Il9GYeEVoWY9hGR0sQxO/K6W1PNKYqBInR368k+O8n
KAc6DVCfu17y7J+cRt6POrmAADpFNVUbsYmlrY9wRTTlVBCwu8+NLZouqlIjZkF5NWFDeZKyonva
iPsHtRRqPAvITVOQloaWW7xEV4kZrJ6CCYcx+olkfgL4EYrcSIs7/JQgMSPyhYQH+TiF//Ls+PCf
Tn7Uq8PqWTPUVyo6KywPCjn6CpdzyDNQgR4x+vlCgn4+TtE/vT0++jfe1hsP663tosMzICMgyNAz
D3HZkGOaiPJFNS/uJWOh1cXtX40kMQ+KawkbilOUEzcN8N5cx96kRju2rqGMIMzYMu/UhRe3IAyx
O2oXGcGzCjBdZMJBasT4Z8sI9NkoRf26AVpWdxIuUb7xp5ft21KTkRWuwFSjw4OQqlkv9NpdgSMN
IRTppwx8FYLE2O9XEvj3E5QD3evj30AdZIY/1altwSGsoPUyIha5obi08yWUp9WYI5nPshItxa1f
gSAxA/KFBP98nMLfOT0+/IjqntSofElAH1HRmmbxND2HoA93PWw+6EhKNN6DhIhBz5YRyLNRCni7
AS8u3KlelCz4nnu/votQNx3h0miEKbbZW5A2ATfMD+l9RKTNCvSIkc8XEuzzcYq+2wS9qx/VqnGx
RDCWlrQzD+/u89J2V2UkbqDgv6OKgyS6B8kRY8/XEej5MEX+oXv8i+YeNYfq7F1hwKKAZCQUSs7C
scrRWBDz0f0bfUWyXU8btxwmR4w8X0eQ58MU+fsG3DinW+wyzx95QX2XDrK1NQdR6DKSA3YfaFEF
8VJH10WYmg0U4s9tzcU3thpJYg4U1xIuFKcoJ04bIONfIGiiTlMnZM00JE4tq1hojWbY6D/BI4hY
N/Yi/IfpEEPP1xHY+TCF/KIBpk43jBGLWGfLb1ZpDpUIFAsN7fPNXdj7MMKhZRHcWgbxXFUhRYz7
fiVBfj9BsXcb4Ef51p/2a7xzFBPBCbDf874Szos7B5W4oPRyOYgIOgepEWOfLSPAZ6MU9W/nx39o
L/sRunRt+ImvQcCEQQ3RBzZSKdK7vnzZsBwMmHPkvEIBMSVUoEeMfL6QYJ+PU/TPGoB+FwVdh1mV
p/pYIKFNHWyWmoq2D6WHFtkYMgr26sjU5n8tdZNXpUMMfXk1wb88SZnwvQFKbXflxxB66hU4Wbk/
mDWR6yXM9GJdceDK1Xnje2pWqEjTK/wofiHKjuIc5Ub76vgXEmuh8L0Pl2Od4r8EMz8T/GHGEcbs
wASEJnZI4VZYpaei8FORHDEjSosJI0pzlBF3DRA/v3vTWpVfVq/MQIQODgW5lVDxFWlKSIYhtrXD
FIhh5+sI4nyYgv29AUUXPwV+3H8+ufGDwXM4ZW364Ibz4hM38mPPD05wGk52taX6Ecp3RLAK1Xk8
YBRykIeEgoDpk01kJTQihGvAQJ5BIZepeEjK1PMDJJIlxAyj6wnj6DRl4KV7/Gvr0zgCn2q0jSJV
WMdbjVJOwsQOWE5VNP9AsHkmZhHHZAV6XuEF/yKUCXycov+pAU/4abJg9TLr9MxIEJbgGEBhCd7I
oGybhr2ohWQm1JTVhEEqlUgSs6CwlDChMEPZcPrp+Ifgro92EztBanHyt8JdhtH//NmtwHxmpAfb
obZqP2nGRvuR4N5c1Zn0g5pGyCBEFjnrbMQ+UGEKGj00HAv1FpDzzL9yKmMfJkO8G/g6shX4MN0H
dw2om3DhB/U+UCaiUVGdGT1S90EwBchxVCHXQZ3PTCzUfFuBHjH2+UICfj5O0b+4Pv4pvH6qWTxA
szv050QIDDEcSiyrU0YegvJKB+IKlIhxzxcS3PNxivt1A3wWj0k0hgmr5t5HyHCCbRY2E665wE5Y
2PqswJqjoomLvffnFUWzqkSJ+VBeTZhRnqQceWyAVF2/oAw1EX2aWenf9OovazKIFoCHA8zgdUTo
RVSBIDEj8oWEB/k4hf+6CdatGURi/giKtIE3xsowLxLMKbyQF9VSEMOEagrId+ZRxcS02D1Ejhj6
bBkBPhulsJ834B662USDzbbmKD1mP0F2DWrHijx4FmpxMku7zCtJGZztqexTjSQx/sW1hAnFKcqJ
m8vjv8TdVf+5Tp8GLnuTFZKF10LEBWZgUWUk+1u852OZC4fJEXOAryPo82GKfLcBV88V+regvjf+
p3v6wFF4/xWkwleqInxDFWdF7TrKm8zxYZADUJkeMQfIcsIIMkv5cdWAdMBP2x/9urtCwqYLi5WF
Cgv7PIWCZASdwTGgwCN0mG+A9DKqRouYEcW1hAvFKcqCTw2w52ZWtG6MdOQFszCeortUrcUfIaqi
0Cbqj2t7WbTAEMlxWjJMVugnmCUNEi9UiULOM9GhfYU3qQ01/YIfqBWA/PIXHGrAw72z7tRpw0Jg
DR4DpPGwurMFTuChUPBa2/YrBckrECJmQb6QnI18nMJ+2oCo7scEOludsCM51kYUny5bZV0NFl0Y
izQUSM0+xN9RgRAx7PlCAns+TmF/bEA14D+xOwgqYMOdoaq2KXS+su4gcHbgZOjkaeju/PH/Zl+Q
0mLCidIc5cYNJJSXFtAXJtE/t+MUq0H+XydTaGxVTHd/nrW2u4l8FAtiyY4nfIv87C14mw4Joz3c
WIi/hfd99ylfjHjBUK8JbmDrlXwLRtzPqBGfz913evEiZaN0N3S/NWA3bGa1Rp0DdpQARZlPM3O/
ly9GXJjoQ4xyla/VvT1Ijhj3draOHEY+TJFvNwF5RB/WmV6KEtCGpTlIpRYGPksOgkJllBy2eewt
LFpF+2H7ID2vQJ+to9Bnwy+gb4AT8dEb+XXrKCgvsMuwhnM9ffPLviILLaDhtYAPN/O8k/eoGkli
DhTXEi4UpygnHj8e//p5/OP/RWN/0+dbUaQDvPHeR0ScDfMUVPeSJIy6MrrGGiHyPtC4mIrbvwol
r8CffwcKfj7xAvoGyAFdLzx5DKf9XcTJfeQHT/6sRj7IiHuDBsgrC+BMlA8EyrY6OAz5eaBO1O4f
/72j74//yQj8438PUijmz+u/ifDr9R+k/Os2QJn56M3qzNyAJI0OSwo6BAirE0CZgccDpTpUYu86
SIaYKdkywoFslML9sQHt9DKrwk5aPZ/6EbOt8Bvk/bcWkgNwQlTdQrG39FO6vFjYFnKHURYrmyWv
x1uJE/NE/FsIi8Q/RDl2en78t+U0Yj7anwrxb3takNwEbcFERbiMDWWVAjl/JtqUsSK9qQRAXpgK
9Ij5ki8krMjHX6DfAI/sd3/6w/uxqvFFYUEISJ/XHeQwlU6HynptmIhb0AniVWgQQ75fSTDfT1DQ
v385/pb/GEbPtT4KyJk3TVhPFFw4BbMiHgvozqgAzsNECfCH6RDDztcR0PkwhfxjAyKg7j309URN
+4Mb/U80pCCW2Juh7W597xEcLobFykLBcF/gO+soh3pROsrkpJyHTFcUortVKBGzvrCUcL8wQzdA
9/L4Z67joaVH7NeZui8hPxxnC/ElcDHuPmXZ2YC134L/BWWP8+kiGyqRJGZDYSlhQ2GGsqHz6fhs
uO2jXlRYYxAKK3yJVpeswVnpDLACpagjiD6XXBgrn4EKhIihzxcS4PNxCvute3zYrxeR16+xdRNq
qKO5IgpX8KRC8vDoLZRp1FEnKvuQh+cwOWLs+ToCPR+myF83IH3/Jll5fsz3Xg0qiIM7R9MQ0MBz
Q0rbHh5GxKMAehTQ3H0g/BbvnMPkiJHn6wjyfJgif9MAKQtVZJgHhQRjpGDUwIe/Ik+e0CQoDA4l
BlC/Pzo9s8wcvi1r4ARKdqFMC+LR95VhC8IQGrKgxIsOZTC7jchdVIEe8ZHIF5IzkY/TQ+FeHf8h
YC2xL2tOJERpahbxY6qqUAySUB2fdRkCfzjT07ifarSIwS+uJfgXpygLLhugcnfCyXO4rNPgYbVY
Yw2AL3QpIfncgHIIu1QZ/gp0iLHPFxLg83GKeufs+Bs/c+7Wdf3/5bfe7Y1BP7wNC+8AvezZWcR9
iEZ+C775arjwEdwMCx5MTGW1V7JsZp6VWUWvVO4kwk9FasS7vrSY7PzSHN39bvf4ux/JaahrcTCO
5s2GVvS0REfLPE25JIqyqB5U2jFRSDnLmOVbIM+/q0KTmBulL0S4UZqj3LhpgJMibwpf1230V7/7
SrdR5hTJEmH5bnz/hfRXun4sxP8NOcHdaoF+b7ug/go7fLN2lh0RHrNd1wX1VyT60/rvVFh6w/Fw
oyTo+/XdWKxUAur87sM6ys1WWN6MiQYHFuJz+B9NH+3DhIjfa76OPNV8mL7Sbi3x0K/7chC6mzLk
DO3Vz4PYjzcFO8bPZ19ZmpnZhK9Jeoyun//5AZV8d9Lg/q+XzHPtYYR0ZUjLJ6w3576kTL607y1i
/BYZtTAg51pQ7BQNIhaCqFbwb6UzBsyDUAVVlK01bfAvYMLfPz+gX1EL4hqCfdBKRNNhGAcpC3bv
pnPsdykIbEB+zu438u+J4qibQRjkoGT/fRIk0/vQD+LFPz+o2D6z9McYpbaJ+BPDBn2IctR1lIvG
X5o9eQ/wO+Gnlf9ytO1gPB7qytV8ttA+qpNxtHLn0tQans1mxlnoO/OtG/QQv3GhjLT5he5MXCWS
x950qa1up1Fkh66ykH+MrNHsemgO7tcDbdN2luqDM9GlUXsZj6K7+VB1HpeD3vZpOV8rbWOmbHw3
0DfBtd5bdMLlalzaZKWv+RTOEFk8GMbpt87/81+7xAlW2CQ4cRNUBEpY4g67LcE2/2mxq5qx/+ny
f+J3ZTuS7brSf7zYghx84f58ZbLaDmSBQwj8/dkufPSnYSTdYkP1+elnbM1XZpsQ8j2rncxKaaIX
XHETsjgZBCmZLHRbh2EI7Oeb0EaOGIroIBMMhR4NlB2Ez4xvQuRj4GcRdawhTwClwWz9A/+qJe7g
IhVtQksu7UK0G9VZ/jGSM1lFc9T7xJ8q7sLRypwZ+lae3cA4FWzaA3XjXGwGkXy2lmazi9Escdr+
zFy4s5E9Pu9ZenS9DaPhF7m31Sx3myyciyC05a/rVW/4vNLjxaMzVnu/L6XNWHctczg6V2bBJHBn
w8ly246nw+E99mXvo2+u5nNXjtToOnSCbSdIwmToTp3F8D60rO2VHljmkznqTe8SKVHbU10fn6PU
w+RCTaL2Cl1D3YmuR78Z2mTdltHrLFolydo1kqH0GDha6BkrUNELhzP89MyRwvZcC6eq65sDjGyW
vV50Pt1o219Xm6357CMlr7+jZdGzxj030oyhfS6vJrP2ZChvf9sY+H/r9dL/LbTm0uN8sZavl85k
jN9qJ5p+3hsk6tSNpoPwzBj7244VW+Ht1rLWS3zD5fBZThR8uXAZ4ouExuCrNjPHZ7IZ2meLsSSH
rjRfsLO+nXdGy9FCauuj8eZitJ63pa2lDtxg4qsP23Fk3g5wLz7GU3X2zTfC3jdlrazDtp1Im3V7
a24D417tzbYdW1/1PjojRW1v9YE+cqdGkJwPBgP5bDYAE+2N77jmLFx/HKHrd+Qug2D+RVHDXlta
qL3HeG1N47OV7MtXyNm25q6yTEYXPXk+fjBwX2iuOl3qn3vL6fB+NVYnU3cbacnMtfT14stsahvf
RzPZulrMwOnherl4VJSe9GXZGw+urO3CuR4vB8F5DxfstexMex+txVptq4n5OIvN7XfDXOnP/mZk
qO2Nry1+XZvGBULNnG+yJq/v1qvh9mKT6KtfrcC2weyt5Ltze3qvy+Hw2R5vjGtFXqnfkEsxvl+v
k963VTLWEtfcxGp7YE0WZ7CJbG4GveTSUJTlxXZoDO/W/sjubINl+HU9iOWv8+Fw88kfTM17eTkc
upGNH9HH+vjzcjsbuUlPls5ta7VsJ3IUn4crRTqXhlO1HUi2falPNtH1fLRdtjeSOT531tHy0zoI
fvVHs8XZZrkMzv1wrXnDpR24k2EvHrrLhba9WixwHgLHHIbufCzHbaU3nX0znWjkyhNp08GdPbif
jpPB960trS5X0WbZVmOcTVXbjs/jbTTuJNpg3NEmkf/bRNn2Pm78UHOVbexf6kNncBYb2vhsbibG
zcCPg8vFdGF3Js5QcuVRIJ+tJvh9y5UVdM1eOLvYqIl8P0ys6H6oGhKiByfyWaBHX52N47f9rbPp
aOpm+vvECdZ3ZrwZdnqyZT33TH9zaY7Xy/ZiNJKvELE+7kw242DgbjT982TjW767lczJxWoSD0bt
wSRaztzhIErmZ1M5Cq+Gg8X6bq7gmCq95XrYHq8S3Z0sFwPNDXvjsRvbaq+zGCysu2Ssj85wOa46
vjlcfpTWiv0xtpNxt9fTwxu8uJvQnSXr8aM8VMOvg4017A6TofpbPF0tbiJzML7ZaMHgYzgdzz6F
UW80cUe9VfwxibbJ9cy3pM5Ykxcdw/eTz8vBRLmdr+P5yl1E+vY+XKrz+2Q7SW5n1jZ4mI+XytUk
GZtXA9wz19OerFysZ5raNuS56Rm9JPloDge9T9pmprQHhj4+C2bTVer+SCUf0f0Na95sL0Tsrm88
VWh7hkrYOtJViBAx6xkLJRgq4xtdGUw+h/rANtqOsTUnrp3M55ex0rsxB4nZXpqaAS+gsvw6g0x7
aW3i5Ksx8leXvhQvL3uzifplrM/vZit51o4kU+1OIVd8lRej8Y02licXo2C2vV4b8+CmZ81607Yz
DZ00ouXV74LaSKUvg/azlomoOJw9B/m4hqyzL1uQiHRVTyDczGY3yXq5+WIHOm5N3wzWv6+32+T7
kGEYLebrqWvu0GU4bxjiAcN+yLgwixbmlS+p4MxWCh7UyTK51dfD6H68Hsn3azxLnaXmj4buZq7I
l87A8BfunLFd3VjJtbQ14o/6ZjmeuDO2QbZsqyzYpknY9vHZRhqyLaWwzTVn2wzBFdhxEtt8CduG
gw02JC6w5ONCiVcddbwdncVs4878odTZyL3IlWL/auHH1v1gtR7NznxcL8/OXMXFrM5wIYYD9SxY
K/KZYYZJez7ddMxtLJ/3ZuPhWRC2V4ve9WgRXETh4NqYtROc6MHIv05k61dn7lrBTYB739n0zgJz
cjOUv4/9m9HWkwzXGOBdmbnz0cNI+xptJm48+93w29L6+wCvqRlr7dHWb0870+FDgCLv609zLThf
T6/V8NfR+odjz1xtcqfpOF66G2y+KnHgJo5yNohv/C/OcunGY3eNR3XmTma3wcg/t6W1tzYvosF4
4zrRRWw9mqvoPPZ/NWTXlKd4O5Plj+H43O+1R4Z/PZ5eDCdngXpjWYuHwY+ZdeVvx+74q7Y6s6cX
y+03afJlk7i6fD8ODHdmnfnTi57zZKtXmx8WtszK/zVxLuxNZ6NM2v5o6k6S0O3N/QsNGE805zxS
b+zhl1gOz5ajQXsxWbWNjda2g8HGNeTJ/6fuS5brxrUgf6V/gB0EQBLkphcg76RZlmRJ3jA8EiQG
TuCEr++8dkU/W89V7tp1hx2OqLJ1cTEd5MnMA5zqqFtFH9Ina+cbM6+iWeKLuWeXiF07xXleWZUn
lgiKc1CWQo7rhUyI7MUAq8EpiQJHRaRoULhlCY9dKt0zS8puhxQBQ5eSq2A2dd4EW3AAOCGAA3ZR
IqaLoDwQm49uzOD3TmVTEW4bEaVdX7J4vpq0L0ZgLVdVgWix0NM6us4k2Tex2cd1kLvoNWHbIGrK
vvlleQkt/ay3sADq+UJ9VhcBezRrt5sG+9TX3XHtx8tlCIVx7cXSTXEquvKFTMfVtjc6QhIy1uEt
LjCoBMLNQx9NR07tcTUPvtp7exlFn/xEdn5bLgI25DppcrKs+URKJqTPBlGuw3YV+8VeLDWVVHC6
DTtv6hixPK1F3A9Hnpo6FGXDdi6S402YlnfD5ESZbjdhux6aqrpqfPZJjdtusb3Opy04LkRPecM5
3VWWP+jJ52n5qTEXK/84tpiWKN/ST4w/hkNBTXdI2VW77Ofmc8uUCDKb8w67vll2trmmVHjrBC/l
bosrMZrq1o7CbFGu+FAYUyyGFGl30MGz7wDM+q1wk82X5r5r91hlYVef6PCasctSf4ht9By7eB+U
oQiamzF8rULR9ynArLnk5UPMrFinRihamPGizmrh+ORwIs/z7VQNoo/CvAuUqNipqS5r9iq3uyE7
0GdJ07ya+UlXwz6sT1UI/LHhLJywS7BTGnvs3bPPdmvCcho44chtuja7qU9yPnzh1SnS1+xpI3cq
rcTwcahVHjdf0ujgv3YDTto+d2uX2/lqpAWld5r6666/wQ6MR3dssw+ZuqT17WxbwZYHcC8CcPNI
m3epUVcs1MW0LjkSU5H0VEg658NyrWS383EBIBLR87aacob0lS1Hznfltp6Ya8XMt9zT/ZaR/QD0
6ftxx9lzp2+i2BzC6ZvzLf4yEH37oWIa6LIq2qUSy7DkqNLB9x13qbvnNClmLJMq4KJuJpH2F2l1
A6C+o7X+JKvHeLjLqu2yIS/DIEXEKhGYb532udTAvc2Jartz81R4r96zwefxvKu7tSBa3k9bv6v7
i/5LlThRyct2FsFIjja7iWrR6kdbIVPpjkN1hitEyLR7DvuHzEzC1Rp5QpsH83FJvGD8iq+vZDSi
iYPTFqZHXAe4I9VxqRcRLd8iRQR3+y48OdvvqPzYNx9Ct3NtvPspNf0NTPj+9NRPOOH70Yo8L8Ll
oLjkHtc8Irf9+WiNiewqRlp9ubYlFlIzLLqI0hQLCTwDiQVMLFsnLHX2dog2EyLChvOHvh4y4JkV
mQcz1y4MtovO1QAXbal5nC8Eg1eekUDwHRRsZ3ygzkiBU6f34Zg0l6HZsO98kN4mmrS3bqqHo7Nj
dCGXcCnYxBugq2Y7DHOD8Jbp+bJTw1aoqrlHjH7fgf8Q/oyKZY0V5vY1zy77iUsht4stfNfpS9yT
cErrEimIcYKpr7z91Ha7lu3U3D+1yhctt7yYcEhcVGS9slKF2FflsQzNKNZxPjKz7Wcqj7qTOz56
dzCJrWZBJ7/chGowe9898mwT1XpbhdeBma6TdpdsH1L20gz3wZKejBxE1FWCMFKQ9NqZd9VmLpHc
fqVml7H3mlbHUDWtiLtpp5AlZo2g8nFqT0l/qRZ+Q4dqx+wsonEuJjeIxLPgGGh/SrJS7mf75DA7
3FV+57aLtLz3bvziaxzHwd0WfTTSndq4vLf8CRmPzBOyoz4R05wcjBmOJsyKqXeXPuUPZGRCeyZm
OYqkeWx7JWZffpBtd8nWd6T/lvj3fBtzldE85ID8cAz98G7+Lc4jIN5+XYt4WQSsBiM8A/MBGfrX
tejDeNBD3M+XDV8AHXwIXkpfDcP0AVjIXyui+oO3a71bxqrDic+jgrZDuK86AMDvG+MvCumvnfGG
n3rzn/8LlYP4/SsN9Z1S+Q9HdQ0CoR3bb+4f/9Xha3smgP9/ILjA9vwUQc4E2i8U60P9dRg+/o+r
r+1/igHO7Nb3H/vBbJ2ZUvr9CbwoIwgUjAKt/+BXA0itLKQgV+F8TfCiAAf1+Re39dfTtDDawBmL
V/KQr/zFbKEOA2wrrlRHTT1HShPF/4bYOuc9/8mLkD58d7LFCTjc+Pz9zuTrT6nEsDlrSp+eJp2R
j5uJ2k0oN7lPJJLt6aeh+WsJ/Uzk/pqCfW8KCQvOHlzID//Wmbz+uamRkKbv+/U0xNGYL7iPToSx
S/+waX7fCE41lG2lsDC96Q/taO98vZ46kvgipvWyC5p++0Mjvxk0GMHx0N7ZHIJc7E0j68RS35vl
hMF1X5JYh8eWsuV+jfryB038tzHgbXdwMztHiWZKz7cnRLAd/jpmiQ0XWS7tqQFDjvSp0qrKO9WO
xb+bmh/N4PSD9/18qdabDrlkyTpedae6dOxxkkOZh6F1f8jBzx/y81LDeEV4tgSPl8QR+sLPWe1P
S63J/LRuS3SMzbIdpsWxWbAxcbpQ+FanjXX9j+r1fzF4II0ppXixBm88Q4P6tUE6ZoiVnB2TBIm4
s1uYB92Q7v556H7XK1THcJ7xH6/s/toId+0iR8OOM2JyTuO+FOESAbUEYV2kg/rTTP1zc8nZh/fz
IGrkPrMPyDEwGSi/hsa564y7lX6K9ogj/f0/946e8c6bSYM3CvWPoNHPiOgN7e2TMZna1R71ttgP
bR/Wn7rJg5oCJGtcrmqylUKZFDxiMidVQcshS0SwTsNTWKWVL7YongdRWc1fO0O2pOBt2QdHq7IF
jKhuk6fR9MAX3SjH49SqcP6odB0H98NKkU3pcezJH2bs7e7FkYpgh4sBoCwl2MBvIJ4DnRrV/XSU
2xgfeLYM14am0XFjZf2jBuBvF+B/TxaKFHGdI0IR4hFuuP51ssokHUK9jUcLxnQXsIrnE1jJr1vb
xpCdPBLpf56t3/UMzYQUVim8OfZ2wet+I2NXDUdb87Hwy7wd0nRdjjoEAfPPLf13XELPQENBNUTV
Upy8WYZrMzagy/pj4r3PR9sGhbb1nP/rRs4R/KwcA49n7M1ETcomW1O2R7by4BDxoBU1Es79Pzfy
mzEDkQaCMGEMItPbqERZHZCJm+Ps2i5Xa5cKZNWLaPq4/3H14t+uht+2hAbiM5RDPDqP6U/xL66Q
bQRre2zSob5qiAv2bWu7nV4k+1H0+Lct/WZ2YoqrdPHre2nHm3XXbyFdSWCOGw0iURk15zWX0x+O
8991h54RKgt5hotO3nSnjlUfjlwdFwuafomT8SAdwRFip+iHbe7fdQfQBI9IUh7h9v1fB24x1daX
mz4GGdjzdmF1MUSG/2Gx/cqp4pQNzz2Bop3iyMBL6W9OpyT0bcRcc2x59hEwe7vu+NRdL4Ym7yyd
ty+kW7sfF0H+bb9+2ySAPQAE7urDnWa/9kuGVUyXrTkq38u8qaTdhwsxx2TY7HHbIF2IIAD/98/r
HVALH/trSMe9Auei9e9P5EHE/7VZDlaligZ9GBNSpbs5WcLPYwuVQIzYbEtRqpmKxkELEtnUuVcW
Ds2nLJCxhUjRjsMOSDa86Vq73G6L8psok3a4SNZkeAnTtLF5ihAUConv34glGsv9DLUl3Uk1Zluu
hqwe8r7D1Yb3o6TRTQwqabpr5nau90RbNb5LapuCde3DkBfaD6BCspIa14tYzfJj3BAbvqN1FGx5
jUUT5eBVyls6kOZbHWf9eFFuGO7dUAbtY/BdnJ3pGJqiVssx9I5Ogq0yvA4h4PDd2GMwck7McsGo
P4t46WSq3WjKeUcytdanWY/pTUua8kwelhAJyUxPdlXltz6Kx+iwKre96Cnirmi0Smd8nab6GoB2
KspxCiuoijVX+6oisypqGW5XaevOPBwvZ523dp2SojJr3x+zDlKJ6PohG/JK8hETwlUKTaTfEMT7
Zt6WQvk0jnMd8a0Bx5fUNG/TeJEQnH30MoeS4J+Ms/kmx03dDAhnOi+ZKx/6fiuRzSP7329bpaCY
gjr/ElUzuFI9JvNrWJHO7/C63Ho9agcx1GZ2+xLgDi4wrAZqlZikKc9amO4v3UZClW9LW8agjq2D
tLNNrS3azDVW2CAGQ+213d5NUTK9Zotyn0pssLGA7hImovfD/NhsvH0nu3KRwi2ridmxX4OtLhxd
iJwhNsTp1czBQB230ah7H7Utu/ZyCXaJJKQ9DOmqCdRcnh6Grn9MglaXx3TDmdf1rgv3fbwki+jm
cTrIcuVz3mOvvUsJqYacOcughin1fotT/0FXhlyn61o9A/Wv0M+DRo07IPx4O3uOzCP4rYCJ2Pf8
xWxpOxUcJ3oNttUhk+n4EJg9bbIsxIJ046etrPhcrJLoumBNUn+cZBN/geVjI3lW4nbvPOrazlw2
kE46LI9hLAWYYf2t6kaEtVFryosGFoCPfq1acpq7uKyfumDEaPs42VKxOKfqItJD8xAvhrkct7Nm
Dokb420+IaSMogoXG+aprIJN9HHorytOdSUgkyA3qmy/FlNJ1rXIoiE4AA9VQTHNMnjPuKlIUU48
UXm79pqKanCb36dB2X2Qc1ZjI4XTdpCIaeNOoqAcCpquQ3LvSxKEhUyT4TkhfdsekxXCYbFtOn2v
exDrwkqw9/ss8pPcJbPK3m9TuHYF62uqRFuFUQcOrVKukEybp47jp4TLyAgajk/RuoPmbD6rdasf
dO3jcbct2Og3HedGFzwx0Te9tVYJP9oOf5pu2AQr474toAKg74lJS5nPTCGU1LEtPydjXSX5Jpsa
/gPXar2HgYOC96EaughMGbMropaun5uUuXUP2RPWjGGjGxi2shqgEckY1Ns6d1GcFZ2Z25jlGn6i
8qrcGJ/EVkmaiAG2F3md0NH9OIH/FSnzf8e43HZf7YMbvn511x+7t9zMub3/Q+H8v+Ergp/np1Pt
v2iXR/mxfuto+/4j/3G0IV9Bdg5Uh3J6ghPwB+OSnV1G0JAA+mNYin7yEqH8Hn4hXAyJi8TACuPN
k/9DuMT/MyFABBnem2V4lYviFcF/4ST6FTbxcxr6HWtkuJUPb5bHb8BMPOq+MWkzHmcTuOuGErht
lE9i0TBp5B8O+1+P+u+NpaiaIJCqUzzAfX6G+GfIWdugRrk764/wE7kiKGl/DOq1KrzzINejYKr/
kIH8rkE89YdHj3ExIe42eoOiGjK1DPB2ONIsIDi4ozq4Af8FDjXUFjniwv7Q4DnR+A+Y+d5D3MWL
Sw4p5hUPCL1BoS1ppW1WjR5ObVMJrxJ+GcrU3o1zteVtKav9RKfuSwXw8IfB/RVlo2mGxQADHOoR
QWygev3XwYUzpLQkxMEdNAyncVLRvQ7kn1r5r/WCVs63/jMs8PNLMW9G1DAfrT5GK/06u4ua9/F7
UwV0P/S1qf4wmL8C0h89AgkUApPiaTqQJr/2qOza2Hq39MdlaXeTXkfh5vFhYoA9UpXvFlv+IVH5
Xefw4gGMDDCTwp/xJo1kyxB4X5n+yLNgEqWU8hiuS3DYePz5pwBx92NF/Ew+Ih/51cGH3oG/QH1R
nGDG4Fo9F3z9shlq76oka+eDSpcZjgMdvE4Ntz5X0vn73jR6FnPJ2a6N1rTJOwlLUIOn7UXWRMEX
HLHBB7vNw5ehQaogYGvzVR4MGQ/2NTmDWgMSZtnHRq2lCGDEOtuWtvlB0hHi8wrBzO8i0pOHCr64
G+opDG1TX28vywzJT4Qt0074lpF71Y9Q6lwdsIfQ1VEsEq7ZiNOkp1zAmwKdHH4j2wOGwAdSqCyy
5ZWSZKyOumG8ErMbfQRh3tN7Iisq4bnjCYwQolXa4XvROojKVdSzSeWFtzSoucjwXW1uGpK+0B55
wDEIe77uGRQq9Qx5WkFY2SjnnYAXS86QNQfdOps3ox/kbc+DbDO5tHG3PE9L0sfAKkyVy+Xc1NkM
NbZMpSnmKDFNEagMajvrbf+a8rp2O0/obI1gfZ/JQi9q0q+20RWErnju+nG/2WFac9oYzq+WMBqD
27DZwvmqZZkc96yUvL6YKIXjUJcRg2fPTF7MLeHR3sp2uqMYy7pYfFW5XZq6VO7ipuvkRdw1w4e+
DGGHhKzskY5jTKDv7muno00k2WjNZQAf17Jn4dn1weuu6fcbrGbjZbkos+REcTeLYdVNVIAzTbod
3iWHslwyqEl5HSIVeggtg3pXp1vqRZxVQBjNHKrpBUl6/dRmI5/eV9bTbs8lW3tRdVs/iiE0dr6U
AKHp9WQgAxyU7G1d2CFwgcgM4J0wME4New7H4vYpkqqHyXCzQVJf4IOjuzmoZA3fmKFb0Zp6bvNB
ydXfZylw+xO8q91cWFnreadopcwlif3Gd+mkiYa3IVt49oHI5ayY9wObsysIkUi90wqgPfdx1E+H
uecyuwhL2C+EXIFtb8CEphN8EiyeBvwvuaZC6nKwRSPJqkfo35Y2uWVd3egiq1I6iLA3XQ1hfkYq
mST1mN0r2abT1VDNS/jexmRC1tHT7GZyGhIpDTY/vNNA6uMdA8qiuapi+zR0dQVXTm9Yt5/qZYFj
QnfTM1M+SwqCDF7mkVUw5KYyUtfdOvaN6HTJ7THqbSDfzbwKfbFie5ichdMSnSLD2LXUcuh2zMBO
BUU1hAycronuH7Has6fKBQkTHbyIT21dhQQWRw+bSpvF67LCl1LBEiUacCf8oLNQfulTq6Y8VAiI
N+PAub4sI960eYSY64XRfWzvk6Rji6hgdSeFWwnU2nCjkZeCsI6sRzabBWqj4QoJybaCXqazifQ+
msqZQuiPths3Kjh5GqqWJh+cBc0aKxI0x5LAhlo0PlZB3hhjyp2NDYfzwIzLdMPghIlE3Czm6+bk
epjNHIw5GdLmkw37CjlLxSELxIMp+wN2+3TXDRVcHhCV3WcLA8+nsAmmtFjTdtN5SA0siZzbuilG
njoEtmYlCkz/ON13QTPGZ0dA8BXm3KU7TEz65042Bk7AOPCTkKyitqjgwb/Y1AKg3SIgwbjjGz/C
+ROk96lZJc1LBCWFbNhOd2PgBiOUqpDUsxDcJ5yjFci8Df1dcj2W7AT6rS7FwgJl8zUwWBE1K9Uq
8HI0Zdfc9tJBJZDlUzi59aEbZEkP8MoNeo/MyAY3tlYwXvo5G25l5lJgmjrL4Eya1mzJO8vrZza1
SChaWpPPCSwrH2c/LNU+bDc+7Msx6h8mQKYIzg4Jt7LflLGFxZHUXcOvLHcrNfBUs0AymfN5GyN4
diMQatCXkMPCE6yKES7sTXCfsBPXJfrRzm7qRep49LEPU6mwHCyVORvDBVlTV3eT8B3jUW4pia4H
uliYWKn2V9YnFr70IFif6qAxX33TatgBaLO3kVtfs2SFNYhT8xK3o38hY6Y1YsLalILrGpafiS04
tEAMxHCrtImOcsemhWN7Esw2GT3U+KZkM7w3S/BtDcf0Fti7GsFErvVr3Jr0VbNheHRkTiE5tn0z
5G1Qwxs0loqxA60393kxATI2mIyrLh9N3dzXgS7hsR5b2GkM7ZuvlFhXii6tJoxcO3bv67KCby6V
afzgx6X7sIUwDNSuLUBlpTs/I/8WKBMZPumaqSvQmnuVEZKrsh0XsZgufepsrx4DHdtLA7sWKKnX
blz38GnURWlg02ocZa+m7oPnEFrHs/PxVWK66TrompHDraLGKzfGRsxpgySbqnHIB+vtJFbkr1cu
6JbdEEwGvtjAX5rIw2UFRsGMtL0m4NxjmACpv6v7xB1j7TXcV0GWd2XD91kcsGdqyG5h8l2XdvzO
pFuW7uDtj7/1G21uXUnMRdiSNc5NpqVIuXfF5DNTMM7a3ITqCYuCIBdmJn1kmnB46OJ7ky3TRUTm
KMrHwF42bXKJLlQXbKjPEdfz18B38XUbGXymMza6CLiTnWhaCUf7oFHc0q8p/RwEKvpKJ0rKPd/m
FOfZ+lwv/FvTzvNFlHl2N1qIpYbPtkC5Rf813iTMLcvYbFmerENlcsoHuLC6CV6k2CbwK4FrysQc
OPLclV1403RaFvEA/2mQ+qmCIuDTajc5Ehx1xsHasBikSh2H2yNzs5cHiZ34tYbJUR1SlSX3HONy
08agdcNVfjYNTBaijuDONHqtrjvKK383dEN2FbXe7alOPYBS7yis6HpjN/0ANI7zqKovslBVu7Im
pT0u6cKI6Cfj0/12LhEQQ0+jNm8m10yXsN23k5iivgsPbmk04EcXd9jBqczlIie6W7z1991cY6Pq
7xqH1klNkKZtm8yHaUtgGyUUzJVqHbxQJS40SIpM8dsYbjWTA2LF8CunmYBK185XEVjFl041Y/oK
EDQ8p2272AdlFPlkHG4VPI5qXZa903TtbiSBPytV8zDfV0kfpLnxXje3vOeDP/hIZfUpiOZpfiUD
I9EXGdCRnWAnXl8GxU370m7ZdLH2hIy5XQNSC65CWPR95vyad3PVJKIEwt53DXUPuOmTiypoYFaa
GVX8oAIO1LWEpn5JSTevuaLxyPKYBdlalA6dyulam9eyg/lMLAAnhZn72eV9S/tvxlXzdSMZuwDW
6d4xSNfkXQAWGHCLRfrbWpGQipRJWHQzBEme27Yxd+G4ZS9UZVVVsM52zyW8WaCCE8ly+OanpyFG
Lp5TyPkwXYWZCXI1rwbYe3GDhqk6y+D5xOKyOTi4BFu9bOrPqG6a7vvRzsdMnQ+XrXX1vuyNuSxH
qgWu9kPrZamw/U0/v4c/f/s8LimfYZXj+ioMpvLWd1QhAkYZppqkXblegrMCJCRTXTYfId93rqjj
IVEi20hzmzZN8Ai5oFpzgFrExHVTvb3VpVHuEMysesGOBdodjJueVxekhdRUfezLAEnChHKKu7Yk
iCuhf4glh31vqCd21WczGUUT9Nm7Nl3HTChedk8bfPJEODvbvSqj6dIlsLyRyHUjtOBlOW4tgUme
yfVkbGbuPbJ2bOmkujAuXoswsF1e1wlc9qp5VixBAkWb7X1fQx1G9FRXEwz2og0oakmqcya2oFzk
KWgCLTbo959Q69QCBE0A2KsctZjpkrwfTHZvcJzts4WOOxCx/bfVDgnGAfnPcSKAvHbtejERmIyN
7OQT8/oAZrs/+aF9DWH6Z2Nkb1NDT01Z72OU9CCOg0MMMnfVITkskkShEIaAW1ThidQJ8GxqD2WJ
pE97+B3T5hBX5NZ6jbCT4UgFNfysrK7y1sG8rDo3wHEf7rMN+oVs+U3gxj346CgS0dYUVVLlfuXT
IaHmPZB6VMwBOVQhk/sqhb2sSkuo/OGdnxCA4gqu8tovzcc+I0oQbi5jFT1CvpRPcvajIF01iiAi
+lBlQP8AXf2ppundFiJeC922qUBtDAyqkc3eT/MWC1sBXZe+u5WDusQ5cXb5j+uxp4kVFeD9tQWJ
tqMWTPi0gGjWGByYAtflnXLE5U0vj0PJ41MwxMshgK+/B+wSxsqLdJCYl6mZUDSz0GM0Lr3oWP+e
WbpPoX7mpS5HsfDB7l2nV7Ep9jCCcUXMBMoDUU38a8b7GxL1SN30Un3Gx287ose22EAQi2jovpKw
uVzHcrrz45jB+8jVFVzme1DiBHx/uwIcjtmFytAmylxLsbbyU+Ih4PC4h5cz3Oq91UsJX25a79jW
xkXYjfehXR6qOhj2K+fXW0rctdOSPTi9riOo9jY4RR0t4RNX4aMGq8Gg/MTn+rGuXaJdMKFka0It
SbENgQQrj3QEexzs9kHWbnmuDeQ+NDjKZ4PyAkQYXVWizNiNWpx+ZBbiwQJYVOPz/KeUqK9hZAio
hnGsTjYl2DmA/VvgEpGW5X6cIySLY9p/mLJYXa9Iqwtfz+N+YmrX9GW81y5TTa6CrYiy98ovL4hR
KBCo12wX1bTbOb4hiYuzJDdDf+utCcSEZ0WuuQ7MVUkoLQYwDLs+WIKvDIeDgLDS3XhuvmGrXbVm
Q6FE63JgumuU2OxW0p9cwk8gBx+QfT/2oeZXWWue1NTMYmLdvFcOlXXVFBOkIGAFu+DZjXKnm2l6
b6awbXalqruTDhak0R17bqZSgbevvlXarkWbZnvkGFRMa5rdlkHfPpCF6gtlshbedOyTatKw2NtZ
7ZNyULC6Du+gEWIOyFLOAlpf+4WnUXLHpxlIrkLVXSTLSxD3/SNXcbifqgqlWSMCYz9AoyuryN6v
1EFpRMIqYl49qLF96KVi74NMPmVJnRZ2JuyC9+tlPOGwxjXKqVjtmN5zGdlXMEb2s1XyVJVDd6N7
lIAEBKsOFuPLKqjeTbr60HqlCzh/lShdiSOXT+QDKtyyl5Y2nIiArfoD2jgNVlUFVC2ItknM9wtA
7wKJodtQzjOMB5RVrkiRiNrjRI5AQYXl8qRqM58smewnFcaGXSdu+l6C0pYZ+IEyhc4qXZyzxJO9
AoFFIYHAdqNC8MPQ+Zdb4tR4H5VQ8oouGbr/zd6ZLMeNdEv6XXqPa5gCwxaJTCQnkRopaQOTKAnz
FAACw9P3B12715RJNtP4r9usqjalqsgIxHCOH3c/u9jzqu8i5381j504Foks3o8qr+6I+73dMJQf
x8GCPZsaDVTCTHfeGT5VwqzI609l46Ozmloq0HGygcQLAf99O/UoDSTYOJzx3mROsxsvezB545D4
U38cHGt+cqdFEVQnfGl0r9e1KeUxba0mQn6HnLDPh/56KZW+hGWfT4+qk+YcEKeJh04MNeILipgP
1Kw/JoBwwbQ41e1YEEjsHNNIVlR3mqGCXquyaBmTNEyXGjUfxzOrdsvim+4eEZ4Mu7pKD9aa6e+H
ZgZcc5K8+gzOJr5VxjC+S6pV73ZILZc/xjIhSlmX8SMQyyR2jlN3vOy+GA+8bB26oRZl7A7pO3yk
ZDB1dWNTvvzRkQ18q/RhqRGkueK9Zc+Dwf5dq2I3FOzvoDHjXAtXdMC3KKHQ+iKNGMZALZ3+Qa1+
EW9FRrFeb81miWqcRM/2el6VH/s6gZ4GLa53edxmHxL+6rTuTqy9bXJhezbFMJiIAGgEr1AQ6qTc
IzGq7WBYY9M9iBZUP0jHvl8DErHcCCgE5LdrjJBqv9rp4IdLMdT+DcTGcjsTVXU19b2tDjSioKht
t5n8Mw9+zgnJpt6JaqFIK/pkMslhZ8PfaU5j3LdzLbpgQXpf78rZ77+avUy/d4lBPGnkS10GZlzN
gLMkXwlZjFl9yFAO12TAUzERXcJhRw8JUBXkIxQjNEudlgdaG1OzdWrg9lDovf+tqXIp2O/T/KjF
zlge7SFb3yPLban4Jn7ZBL1QgxuMyDzllapF7geplqfOofBKQXVhIuo/WBkCx9BRelntVlkSpfRj
2jxYdrU+Ga3TInVtUw/11NTa+kEXaRGV7rxYwewV+d1SxLGxHygnfhdpPmm7RLpreQWMOw1Blkqz
Q1vT62PAftLLnfByV+09XVkW/9Ztf0Jka+/sfkatkrDS7m5tU+4Yq42LhvJ+O/wsshgsyitE9nld
WscPKcwT3cy6qrfVQDFIFACKE5Qxd0Uwt4btoe5pVpPEI16QwHSdei+qypuIvDswGn5Evu7cqXTv
GwOcdF93SU9UCd5KDGKBG34GSpTvJ2s0NHYEiDVbN2uXg7vmWRQDom+lXwCIwDGs8bFT0pnZ0Po8
bOFHsx6aQc7JLqu6Wh3GWuuzI2Q27bOz1FlN8lPka9D01fq16dgrAVm8NV3pXOBPqzen5b6Ug3nf
ggf85tDZWqCptuwA2M30uhgl0gk3sZmBV9mDhxZNDp9QJ9rXjamM28rtPV5uzUoR1qyt99hJ6d6g
xhAlQHkzXbVO1Xz3wf92cds/TkvWd0HRuTEqenARN4jNdvnmTKI9wh2gJqQcOzVCGTelEyx8uTYk
4AZvylU2vlttc9DewQ9f2wB/ACCpekwcsSdqA6IVZZPZga4yxwzhsa0/YTamd+Bh8a+2b6kv10kz
j4HZJb4RlMZA5rLMC/C+qcrlG40V1E9r7KYsNGaYWvuuX9EhwZGmrlCsc6bv5kZ5MhjSHB2h0jUv
5uTPnn5Q02wY+9Yv3SciRCQ++uBW7x2CLET+fdc2QVH70wdHb8QUVHanHK5aRx2U5aoG7pnfsymn
Ni93XuJDSTASW3cenO3OiuIiL0tMdwtS5S6t8nhnzVOWB8qfK0AIozF4aGen8Pa9ruWPo8zN6toB
I/xaAut+6By7zUO7E+a9AGNWQZy0imOj+1kLrAtpaFfGfuofsnTUM0IwNytJjob+ybfwJGjifBu3
ZH0D1xs5hvECoyYwWy1rjo2T1wZqFLU2ux7F9i1POlHkOHZYNSwT70ugFdX6uxcuGjNpGiX5YeY0
7XFSuXG1Gr35x20Huw5MA7eF3+4YO+JKprOYr2M/c49aMflryK4XpPL5PP6RJTwk1Cstku55Wbm+
SkvvHqTsENq3/fiTk40g1lsK8Qt2AaUyhOdI5RZnyZJ70qrsLp+9LkFtbAxcW4VRf/Jqrfmaco8Y
QZZVMxzcVq9+AWfHy04ULSgCsypuikpq9S4ZCwIlsJfKgavrskHUWDX3TelZZWhqLeAGlJClD2q9
nX867izqsMpatQYDlfZ2l9jG+qEmtshDs0QfCcXHcjswXr3LuLSK7k9h5cOXFNbE58KzK+wI9FSA
H5qp86nJYh7FjGP+KPPMaHbN5GRZkEBeNHeDAsoL3LZNvkGL4Z2ztBwIoZtb24wGMxH3Ik/Yea3M
e26yqhx13F9W7xtdiu0nDW1uHvpWvU5QrYCjAl7x3A3kuqRjWPr4CiDxLhwEonY8kaTZyY8yX4Q8
1Ktu3ELqlXGEb4x3xYQsRhGW+m1NZfcxKSY23ER9+zcxndJ35lJmVdAsnvcDbN+/dYBisPOoG98N
hZoXPdj0CmgRxZAA6rdJBXGm87tD6U1G5E4e4c9kaJZJgNp01FwaHVXlzIOH0KkU4Mxb/ScyS0E2
URuNQyVBjehfl8aDDOSA6FuhNowc3Kxu+z5wl5KKnOVpGZJHq6nLz+tky6/KTsQTuwsPk8UY5GNN
LvOhjjtemilrVg6f1043s57NMoTe0yf7Kilm51p0eLEcqjip7uXgceEUYjBWMEkPwAlLCHaYP1V6
+ZB584arqCF5aoe0+6qmYQvMZ3NaDxCDSJolKioNiGceHu3c1cEtDJI+ZN5Sm34UbZd8ARZkIZwx
XZb9DDXjKSlJCz72du/lvKwNkPEkTX3aKzQtFJd6Q5oHyLSqR+Tt2unB7UvLOnQKYfNuNVxibWkr
HtamthLr4Mne/kZ6OGthXSzKuUu7zEBV5mdz1u8l5c32UBWuhurTKFGAmw4IJUF3ziRl2U3lzbLk
Cu8IRXaEnNzofyojLcXBd+vmK+WErjnIYVzifULlrAN64i274pFYXPZ5aTrX5MW1AI1hWJIF3hCq
HdZa7Qd2x3fMiNo1HCpry1n6hBJlZ/aETxkUtjs3FWsSEhInRrCmgK2Ey8JsHhZnZAbZZMTDHj5h
+WnqDOhqgzs5hwk647jVg6lOsJpdfRxtb3j0q2JqbgtzGr19bTYG4Ra0zipMhFR1AKSpRLjmXKRX
ZKJmHK628IwwX6TBppi8ubmPvan+hZBDTR8qR1v9Q++qPjs0TqZ9c8zUmw94FRCqgbnmyN5hJWoH
h631My0b+9HgIdSIIbGb+EABgHPe59Bv0RBaHlH+bBInZHq63lf6ogCzvRg5Y8fOGNFkx6LZKQEk
HdpDPBLB69K+8mwqwXkjjSUw2d3XceqvPxPTHKyQ4oj4LL0ubw/4SywyGHN4g1tyCINtHPw6hyc3
lXZA9VXnOUpEeiPbtM/vWV5hwBkEGJ4aqqLB5BnG96pLvWKH/A48opml9YPgc5N8VIhloZBrTb/T
Z5U/dJMAIYwTn8R5Hhf4lsKzl3aXl2bMhUKd9YoYoF93vkGAiC9OH9eBlTiluSMiMm/yUtfmkBnh
FlBqyKVNJ8c+gTfEDfJqApihWmx4QQdQjlLYN+KI1AARRrpkzgfLx8pmX8Wl/Ky03I7Dbu3NpyQF
fCHbX+vD6yyLZ/QfaBWkQejSbKQ+nnVGVhGGJpyxbcjWxkl8cyAKPhbdMD9Kj3wCKTuGAq8PuEl4
Tug/SFMslp+EGmo4VfBTTkdFwUq6mjYc7dgYf6T6MKTUrp1Ea0NNwoq6VZ6aM9aW1CfKamsjto5l
pV2Y9zMeCz8DyjgEMuRNltg6sv9LLbGasR4oto9HvTXUJ3a5Fraj1+3B8er/dhH/f5LGn7GOfMvQ
Mdwzyftw6j53Q6uk5SxEF8PRtWvsppIhzt+D/ZXH1xf2+Ze0DAACDFPwgkFSckYFcrqm0iZDH47K
5I3qcqw+ksZPSdniNlJZll4Quj1fQcbbnOYIYTdxxBkTiGt2oJCaDUd9qOuQ0qv5uc9qBL5dbH95
fWrG9ttPN41FRZdN41swnczzuRWic93MXIZj4RciytZFj6a57w8dhC5GnPx4D4JW37iLWIDhxRqa
huqvpdm6H1//KS+tsomiwbD4PUS/26r8IwkpW6gCVIHHY1XlV7pofqfN9C0uswSt+3+wbyzHR0lj
Qe4yz8UG1E3XxE284WgmcX6c41agIRPGBcXTS7sT7iSyKkdgLLg5Pv47IWkTkeFbNgBGQZ/ipI03
bm3IC3N5adk2A7mtWmRCNDxbtjTPCXzGdDguc2zFkSx8rX9YfADamwR4rgk1MVHtff1bne9QWJvQ
3+1tdpjVsFdPp+a0OjloO+sROc3wx6WPUwpdYMaZpV20+Nvrg20y45M9uo0G41TnSkNfRTOK09G8
MSmk5/VzRNWv+lH3PRxlCCj5fkB9ceXrE4ERcpbPZt+LpzaZiOYqxzrGdZHva2tub03ixw8XftT5
wfn7owhTuWw3V8ZzNaqnw3cEj5mjZPEciOpSfrQwATr45oqyo4Ip06a2urcbiCBuSW0du4b4MC7Z
pSP8wrfAWGW7arlxqTqe3bdiXXMXS6I1EnOfREYWN3+qPJ/e64PjvEl85IIMQdVDLbixf22DqZ9+
iHlx6wmO2xp5lDh2TT+aV6Wnmxekqi9NiA+NNpYLECPDs801DZRo7NWfo8zRgSOVyjxir8pfkmgh
P0gvED1fGm4bjOvdRV5unA1XmCt8RAOtxBpnEPWWBCKbhSEeNnbR63vm/EJg+Rw0GNxv0GVhPm9H
+Z8bbva1WnPxpYhMT0FosXRwAKOaD6+P8sJ8HAdBPJ2M6F1BRHA6SmUQ+5OODpE9lNMf6eQ4iCT6
/MtpqB++PtRLE0LtC5eaW8Blf5wOZU0TVTKb+qpu6ys2hetXq2qa/ZsHcXXoNbrNFYq88uz1HZq1
JoTx+6hb2995Vvv7xR7Gt38a16Df3LbhsLTUz64YMZgLfEC3j1YNlLO27fS6Ln15IZB4Yb3gs7ku
kQoUbc7r6Xp5QEQx6g0VQY7Lw9Ur6msDcOTtG8CD34AVqOXQE1ScvTsl73eryXSJ+qUx32dGJbNd
bzrabQ55QF3YAttP/jd+YE97GOXSvJf27x6dgk6nZNWDPuLXM0dE8wocCRKiHpr1Ys7Xybioj0Un
6+nCk/fCMpK88OpwiOiFJs52BLu7kHBP8HzKneWdkVZTlC+2V12Y2kvDCFwA8ExFnGCfK4jXrKlA
fqnlKljv3fuWCpRzUL1e629kfm9ryN8mThY8b4g0TtewqXzQCz+eIteZ1fdJF8Mvg/TwKVPu+ibd
7XaD09LJtlB1GJtJ9dbb798rCIQbJBBENMJ004osa9F3qh7aqGmBqN56bslEcA4iTsDfQhdnl0Pn
x7OiIuZH/uRgmYhw9jsOks3v10d5ftuZOrEVRrToHYiWz44URkR93bmLEcWjnkcVGsIbs3OcXWFX
/eN/MhSXBFceWkr97GId5nEt8E40IltrxxD1F0XiqVChaxXiwtptR/T0VDErvpWHLsegx9AWEf3z
UoBejKlu50bU+IC/ozJG1Gluaf6QKUT0vWqGTzVehUFMseLC7fF815MEcJpdXngC8XOhOQR6HHTN
2IiklZcf/TVewK908803IRxLHkJ/y9sAy872IWVPXcxG4kYVSNCxXt341jTlJcnPC3PZLnRkRn/H
OR/Fnh2oE2XKKCJWoVkUw15HSfDmqIjnj+jbJhAkQj23JoJfyueadZcVy2L4vpNjLDuV5nikvnUD
WjQfhM9G6MCTeO7nAqm37CnL6lHa+3koF5yN7BmXv7Qo6jd/Hx4OgAsTb5rtWTy/YqdGuVh+i632
myAxz9Bjj/ol75jn38eGb4vGhgvCNTH/Od3mlN9bjHikiOytNJksyI9h/JoXlu2lURDwIMTCcIgn
4+x6NfQKup0/iGg0sPIjb/kVp7kevvXbgLjoCO0wc9kEZmePrlZQGU/8WkSwVof7xKq9W8vHi3Op
SmxrXx/rhQltpjEkRFx7HNGzj4PLVUtFxrUjfaOB7hwiF2wALEu9eWNjqIpxPW8t0ACv/OnnyVQ8
wdCc7MisliVYXdxAG4imFz7P8wiCwA6OCUiOS7nOOXsnrKQagUNaZrN44qa3tQSsOsXfsG/rY6PP
+oXxXlg9waW6eULw3JK5nc7KktJGqKLbEZZUDiodbz1SxY8vfKPns8JzBCspIGSHmOc8ieFa4/3z
c0idsm6yK+Th6INg4KA8h26/qD3U06G4kDltP/302QBuozEAe4w7gsf+dGqVOSok+6uIzHk05Iei
X0eA/HGz9MAeHDm6l8i+icrYQtPmAarbD9XaqP7C3Lcvdv4zCNBMG1nnJkc8+6Jj6XhQdlqBJ57s
r+FrGfdCa+LDUszze9tQ831ndW9/twAiUJ1wyH1i+POgsCs86qpFKaIcGSLa6Y2RWU/jhWTEtJ7N
zcMchXPBySAVPrcbXuseD61M76NMThA3pSva+QCFeJP41F78zuubwttpmR3bYZZRRIogORRPi/Q0
48pxEY1DMWhN1N2pUDJs9Aaj0HZwZ/tqqebhyzBkM8bshe0ke2Ftohk/mWpzJ5H/U4zGpVldGQCw
45u/GYpAHi/+Ak8lEz7dOsXQdyJX9oAgsJch2oKbpCKint1FvyL19nZjsmQXgtHnZ4QxabdLJL8J
Vm3zdMwlmzunRckZ+VW+fiCW13a1vvg/jMpTvzw5WhfyhhfGI0jks4GTgMg9G69Z89RctD4ayfnD
EXnYQTWxtl90Ia49OJQfX7+nn8emPATMkMmBzFEgPZ1fNttVUZZ2H2FWWV3BGF8COoJAAG7jS4Dc
86khM+b9IbSn2Yhnnj0JhPTIRLWSbdnJ4U9ZYyeLIDF5FxMfhSj77TfHB0DvRFU8dIZjg2ecTm10
FUXgWJdR1ujONZoXJ3JEgsfp6yv4/K72cUmjcQWvt05R42xaJVj+mmWTjMQwl48zopodxrT5hWvz
2SiOSfpgGIQiPN1s/9PJYOE5FybE7Ujvm+SGkAXERBrO1etzebYbGIWQF5jBQSP9zFQHRc5W/O1V
RBW1PCKSS4++l8GkKbHcfH2olyZEuYJ7gOTVQf9wNqE1kbhMmyqaY2F+LipXv9K6qgnfPgre69Cz
aShCLH++B3posqg8cYLX4Xh5o7K/zF0lh7fuAdaN8g7gpkGmwN10OhkYLdiwat4YQQOy93OSoQuZ
4/qNYD1JgoWlGw1LMNki3j3bA6opxrlWpYqcpAGrjTsVegMsh7cvmUuSYDOOadvnNwIaS5HjRTRC
mm+Sj9D1Ewxflvzn20dhGwvCNj4ON9Dpii32AlsS/jhgcNptbsi9eZ9kc3l48zDbCy+2CEfQ9mjb
hf8kqfFK31B7zlS0dMncXNd15cy3SeZW7dsHwpGKO4CMFITpvJLaDPFqwEwco9XyErx0Z0mjE3e+
EO1uEfpJ1AKKT9kNdA6KKTfBWdRi6QiFvKoZI42IOz8kVmrk+7Sq2/oO6xm8rhNduXdTr3RnZxai
Td5+aLdsH5wJOYiwzy3RaoUaaUJGHo2ybd6ZAnVi08+X0NS/cPb5NKGeOQYv0t939/SroaGeZ2dh
mk1p5ddmYmdfihrbNzqbyPR9as4UN4WXfm1wj9hLGft72tP4F9Z6W8uzHwF2v7WfAGYiuj8700oV
4DMOnSREvDbv0r5vDhDn4itzRogEuaGbHlxEL9Pu9R37whW8QVLEpOA3PJJnB4N5x5xMX0X49Se3
+Em1oS6UdjcgXfoPhhI8yNgrOgBg3lmWISrfQ1SkqygV1K9gukz904KO9Rbj+PJS7PvScoJS4qq0
7RwM206/ab0UGAQZhoo638uPKw/xbS0XTApMXOjw6un40L1e/np9NV94ZdhGQGEbTGTwfp6O6sHr
xEBDKWDLynifxyM++X4/v/1i3pJqXJ+J7kGmzhbSLZLZEjKZoqGY4B21en+TIpK+8Lm2L3++ITkO
PDFEiNu1eToXzsKYFVJy/c/dciRS8OgYA2uiCewWlnhYa3X25+3LB3tHB5DYvJDPq5qztXRoiVYV
6V1cfKZiaYYoDZyv/8koRNkMQG59bkJD2wAbvwMe6QWt8ZW/2l2YlGVyIS16aStQbPrfUc7Qj6yS
tYUwTEVtTEeHhjBnN06mH751LtZmMwyE7ToUHc63wgwlCQ5mNkZUW5v92lqwWY3RvDDK80uCIipb
gWCDRnsA5adboeR1MGVnqUj6yQHerhcuNU4GRVK8GcehDGhTt9VBpqh3njMe2gIjP50GSBEuAwWS
2nG4wgJUXAjVn79rliE4PThGurSMs84uh1IuoncxMoyKeXVsKJ4S9BpBbIdaORvrr16sP8SVihFo
lM305oDHIgQlsvK45YmrtsX+J0bwqso24pQYwe1RTycaTg3jMrUXtt8zFgtuQCfDnF3s+WJSHBSJ
irCCtSlE5guiMtCdsZqbMElysa8KX8KTHCr6jawpChqIxSvuGd/evEWNjf/EhQU1iejodL6ZTNi8
Gc3CihjHR3Tn9ntaqjifXx/l+X1P8oXsjLyIYJLix+koXjv7NHVcxgg8h26MZqPhcLB03vSN12W+
yRdNeXspIC9feLefn3MAR3ACXEGpvrGnTgfuZV0NnjUOkZqS7t4ZYi20rMK9sGO3RTq9jOEPU99j
dnCSuI9PR5lSWvjpTb9FQnMT5Sm6nHKu6gh+q7ywc14aiooGHD2QMwpIZ0MN5WpPquDex8EKvYI2
VADEcP+lMry3oh3gRtQrYRuxhPDzzs5h7Es1grmpaEiTu6yAaE8jst+4aR6wHjMvzOuFDwV4D9eA
UMeG5bT9+3/O3QRlEujGHLHkpEFbGbfoobox7b+8vhFfuFuoVxJJbXkGMPHZuUPMlSelTW62rCZO
AHna72HQOqGtNPsxXRLSwtal49pYZxdqpi9MEKdlzwMxBlyhTHs6QZB2p/aRFESYdbR7VdXLNyvP
sXV6fYIv7A9yQsibLCOltvNUqqQjWFzj5Bah8V9o4KPBqN6bKK+7sEHXc8EEd1uus41PrQ9eGlfH
37N9OilRSV+VSGQimthVu16ustu5bkcDn+kvU55ukrF7YYbPxwQE3+pw3FnUg8+5cLXZ55pPQTNS
ErooYI+MYs371cz9dG3PhXEh0Hr+3YiHIUDg42ZAIDvvPZeWrSe7DpwxFS1o1eo21w3YVfj6Z3sh
y8G/eiuV2UT6lLq37/rP/s9ybZa6S5bje0WUZesPfZb5DpOD30ni7O0p+2nTRCTsSfk2KfqbU7lt
dJDUbefAwTkbXWhaMhGjcD+jgfwjfbO/xYVpeXx9ki8tJcVoTI3Jaeglsb0S/8wRMyckF4ojkFOw
3TlDPu97G8b720dxthoG8RCg93kpuu4HfI6xKoo8TNtvMJXwj+VkXLgbnx8zDjNxEDZ7IJiUTU6n
MmGEnNN8Q0YwBtJdlzd4xOblfIhzO3//+nxe2O8MRdZC/MjnOYeTskEvhZuPMqpXWkbTQGKuPrle
q1tHYSr3Q9XJ9sfrI744OZ97kpCVBsHibDdkvT43lIRllLRu/tHPcOtAXDAutPHrl364sPVfGI3r
g7oWfTIoEp9HXAYS3rXS+z6StpD7WV9k6OR0Mol7K3/zO03VdjNv32rEFgHP6VdrMazwMJ+TUT6M
Nmw9I/8MJ3S+GuKkuzCr5xEPZDZeaJfqKufqvIY7djKuMbDuI0UJhW6TVT3IB6Mwx+yA4qjL7+vZ
1H9NelyuF8jYL1wlwIIUQXXifvYNLWZOjlnX0aolsQm2DLeVD7rejbdTHgrtS6ZoQIIIygnxamp3
HW2Y0CEnb85/Gd5jgRl6Cyy3J/ifU26mhinLFdcr7ERpPdfHepSl+YWH5/mm2QbB7h0YnCrQOeN8
oDaf9s6I9UZKlXBAULMfcx9NNS08Xj8Mzy8tRgIXwfmVf+Ilezodw5uQqDsrJl7YZR1ocukduxYF
yuujvDQfAkdyOM46kOGzq7G3MJQm/FlMYxNSbjLFvPd3Pr2SL1xdL0wIBjC1EGBjOlucIwfSogFy
5/J+QqwqvmfZKK7UVFb7vxP6//bG/4dyyD/f9pm9Mc3SmyFt/m2X/ve/+G93Y5PO5jDmOB+E8Jvc
xvwfd2PT/S8dzcbmKqxDq/trp/o/rdJN77/AxmkBTWQH4EPB7H/9jTVL/y8ougRhgnQZJ903NZTi
j58+Nx4UA2AEmx9JSgMX9/zi6t3FQ8jvxsEwKhWiHRG7sZYoOicvpM80zQMq+cGw5Z4WsuVtqZtb
K7/xGiHg9w6jitjBNQ6zk0DoKR2oC3UwJaaljZnQ5tVFIltm9Gnz/ffZgEbbf4y7Hw13UTJXQUed
bGlLepo6j2qQ6C/t4Z3Ss0+Lmw33GiaO7oBXr+/+8jrrSVWmHtDg7xBXw4PMNsF9/j3BpywsYrOn
cfo4f6lxMsBASiA8teSXeHIQReJNlsU+Km013Vt1etMNlh2mdoNAK4scpAhO4U47bOrVru7WK3Sn
QaOw9qEtWxrGZD+be8JvYa3fcbPYF7mH+0E2IT9Rf7rZmQ5InHdVsv5EdHNPs+gK04KyvLa7IeQV
/056PIaOhe9nWv/RSAV2uIvRvLF6GJeq3vkwrGPhP4ns1hbJVZZ+mbVOfcfnjLh68DBDEivWl1Ni
7sqFn6mGBYV2krQ0hIeyWNPR9W8r58lwP3iFk8FJybtdu+LfJLr1q1MOIToLmCvYB6CxxFluTnFR
MvrAGvv7Opve28q8x5qb5pXDpuS+K3zcT2EpflulgRSwna/9glY4g17f4f9Y7wwps/2skdJ4hakf
tCnOI9xl3qc5zVGKMkKdPgfJiv8IfTpl9U7zrWu8IMYAgeZHZND0EIRFpyG5OzhDsZtszX3S5vhB
wyFkdj28cjr+sIfdYGANSxdpJaJBRWe1GpP4XrvhrOAQRfu+1WmOfVW+K3N8/6x2fKil9VHzMu0j
XStoLx9TYTYmHxHuuH7RbMqmBTYwcqU3YNf9zEpoO2K2jD9Y5UNgXJzpqHjZdz19I75kngGiamFH
3WSZdWXSFXbEQGFfzilKvBKZ6iJxxcROsaOnox05To/+myYTBnYtY/tYF7UMZYN1xywKJN+deWuh
cyV8w6Zm6RfaqooZPyb/LpPLESZOFYrBvU4rKYJhGd8ZopcHTS9lOKyG/eB70w87G9ZDV7paYGCd
fWi69GvRsEamh0dikdlzQNOPW7wSvsrS/6xrJY5A6XJIO51utpk5v7Pr6qpcxRiSEtNCHn/PWHZq
r1vtl2IsOI1m825qqV/jNlztkzL7aeXjndFgPkbvinyfWfrRz+9KW3VBnNnT1YBucleNaMYrezJo
Ezw3N1BPSAt7Z6FJe0PzAcPHmn/mcUMt+TQZaK7rTOJyMWgCu+bxxpDZZ8dPFJYO1bGiFCinNA3d
BBGmm89Pfl3c4pmJE22M00/baztTVtcuHms4UaBYz8yftTIjPJuLXTeWm8zdAj/zxBFxsAyLcQkG
DFHS8j4zy27fckDS4X2NH5jvf8+Njt7IXf6UTLdqtPwQlvhDCnN/V+ZoeW1b1rejosse4lNchND3
tkerMLpbR3P6nfDbCvHx1B9MPUmvEBRfyVip77iJTLgKxsbXyZcfxbjcLsmCvwtE48CuEzogDL7A
80HUT82YZMFYg0bQFiK/srV53S3YmeFQimFI5eM36jb31jrfYV593RnejDFXV1wro96zEdqHyddu
llbd9KX/a3Xp0pFPX8pKEHymTVjN2m9gdX+fYRq015P4PnFa3GvNa1stN/SQKQJHLOPOodUxQniL
gRrt2A9Y2i1imiLcYqo7k2bSLqXt3V+/XnymG009pN74Lm/wMzX0pDyOUwZumkw39Fy+7gvNDFu/
do54g9yOlfYVZ0wTuwul/6Yvg0fljPsLn8D8Z1FjEqFjgEgH3jn0Vjnf4jpfR3R0GeilUk8IxWdx
sDr3gNf1R+GW37CGahbrWE8ajS5yOmGXdrkfFA2gsGNaPsXl1dpI7m+85IYvCz0c7rTEvK6ndb+O
9XW6TL0euBZesJqYMcYS9oT7MLBQFtPJg7av7RPtTLsdFgPFXeGk91qLpQl4Rx/oY5ru25K+Erqb
3E/VD7Oo6WXejPnOLZZ35WI7PxTG9VkykNcYWBPagzii7z2mjXaYBj3EFHdFQDxh3eFcT1j0ukb2
TsuyL6vInH2qqutCK7CP5fIVssVYruf7xOiol+H34qKw7pLyxok9SpA4pARzsuLMrGiCpep9rfPG
dONdNnifJX1UpnFz7pt+6XRDXhN/h/ifHhheetcm+m/Zl5/R2K8Yp0txSCWbqRFldXDSGfOJtB5D
aJXFYRnig49OJ+j7zSxz3lqwpT6Nx+WodgiGP9hK/zZnGL+4dbrzG/mj0LUBCT4XwGQVzqHXyuLO
93mB1Dp9y3AlxL6jN4yo6zMHdxKPje7F8rDIVeCvNC77unf0o1lr69d5XR897H0CaxqILFqc7izN
nPf1gEfLLBoFK3LOr8smzX9mOEocbLjm/EE3FaE7x3ROwUtnlzrZ+FNPreqKtt7FUUvt8TGjhfMX
sSzNt8Wvq/eYTe39RbmhxJoiOSwCFyPhb06Y+kcLhLCixdGnHBndbnUf61bQkTbu7EM62IoAqcTS
F+Oog4at+F6UA6a7U/wdi3Bv88CAL6xPCN679ND7zfWsYyFfd78xUbIwavOmcNVEF+Lr9yPP/UjV
GPNVhqZ/7JLh0Vwc3jL3A2KcaJiU9Wgn/5e981iOXLu69KsoNMdtmAM30KCBNEwmk54ssiYIsgy8
PfBP3x/q6krFJFXZpYgedMQfIXOliiII4OCYvdf6Vhn7ZqMcFtgytI2aHHLC6n2j1vpVJVktM+iF
Ow74m0lpvJG8XAQcV22RnEeuusOe72EWgXYMitAs6rOWOV5X+xUCDOLBy4s8IUUtDj2RmY92XF8E
2N0J5IbR7XrBIN3NFGhyk/WxsSAnzqZUu89dAIddPuDyn4HABuNw1Ro6uWLL90i6YAWDMwVGpNbW
OkngYE/lhdopCGQivyBHunKDKyfq7kCsf4ZHCSRzZG1tdkMMFEOIB5mNvqGh5p1hZ7kAX6xkIqSi
h+7kAgyKtEst7VjnibzPlFViwfQX+jddZttSvyhUhwxo7PboS800PBPmdVjEXzK92s/SgovW5f7i
Na8IHy7tfGUr4TYPurMgrs7LWt9mDpUXcNCdZZ0rbetsNarj0FaUdBNPob0KxHxL4t2lAUiASMWh
3obj/FAuYrbEgh1mRF13VnfDI8dZfSVgl7GwW1ddwX2b6mtoW3tNZT2DEf0dIMOBmkuyMQGLB4U8
y7RwZ8T6FYOaLV8MxnpW8Fa78OOsdZaLs14Gh7hrXht5q6jDXSUsgqSCVWXclWX23Ffhp6LUtlXr
bOBf73CMXQDO29m1elmb+WpUEnSdIA1WkM9dr1LjDYQgwwNw+B1t6JMJeWmZG1Krfi7t5ptQg705
gLEJygsZZ9uBYyv60W0Ees6Mq21qDl/7IV/H1nDei/55Jh1LDbdlHbKbJyg9dy+M9NKdh8/9pF/I
8EIVt6E135Sju+8y0xdCbpwogTTSXFhqzcdLBEGkMZGBatg3gr3NFHaHLo1frJo+JyZsv3Ed9kxV
8arX+pklcfCnh3aGda+Gtbmipsp9wRT0JtX6XqQMbHbT4mKybHZU7qGuweUYzU2vmBvmj4OFipX0
rmtzzNdzc2tIOFdqPva+nl1lsK09pdYPajyt2kY3VoPCYlKroOCZcHbu9Dz26iawsk9xnB0EG1VT
ansICI+xiABUw1+bwzhcT2A0QQZ69IevS019jkMzW/WlQXhE1J1NnXFlT196I1rB6vLmUU6rwlG8
ZnR3HQBQvLKxX7fd+URm9KgbzbYzlJve0B7q6skmy3y03C+MJDIE2vRWD+H09lYEbXvppQ/R8FpE
s0uzI4WSLMSBXHRjC1rjbB71ywRmKcnu63xpgTYSsBhSidTL7W9WbMYeSOPHGKw1J4rId1jGwmVY
9u7zyF4pYSnDa32RFYDMxgd6c1vgdvCgXWqXluhvSZpcTaq8qkfC0fRun7IGRgpRA6JnCehGcxfM
RGpZ1nPfX7lZdUnWwcFQnDu3C1ZpYzxRMYanH+qsGU3jd3r10M2vqfVC+vy32djHinmtWmurDstl
2ruZJvMMWfmhrDvjpimTr2MZH0qVIBaMZ74ppnUqWn/gt4sC5dIc4nXqtOe66NdTXH13tfJmDPt1
WT2BHvoWGfIsT4p9GKvjJZ1TLxqCq6q2U0/2xjmLNqe1GRFLHK3ShH+PAfEiHehZG/Sr9bWoy9SP
ZLlTSkwj0Nd0XxnkIauUbazP63ABsjbN59RRPjUVlrApGTem2qZrp9FjX2FpyAguVobw0mzYks4K
k43BMd2L5aD5SYSQOyhwjKhN6IM4WjoF1XclaT2Ip0uOq3oLft+By8hsTh5Wu7LbwdhpAwSxmPAx
I3Pugyoi6zVls9V3F6GmX1Z1/djPkPFGoxjOq9wK/GAyH2HjTfCWaUkYRvLaVuKuVEA5Fm36Euns
JQ2nrLfsTB/6fgIsH9Q7JQdB1SlAjIL6OYeyy/ZHCX0ZjTkkuuRLzqHVb+ZRPQ/K0t7MndMRu2G9
hkN5q0qAO1rnXDdJUvPTUDZMpbzS1e4AFucyFWrhJYlmIR2s+aLkbK7RdVgeJTQJ2i18Vgg1WSlS
5Ge2E+G+RAS1Qqw2b1VnyjbEawCUrPLaw2s4+C4MsfNMqgmPPA4+kTp3j4uNbLyYZAh+WneVMhOH
LGDKGR6wDS8HLpJikh4MDchzujT0DCjLWcAOXmnCm4y03XGA1ORUXmS5cMdl5cGCWrtl/Q3z+nXW
zJsgKzV/sgNY/RnSjU0zBMUB1AWHiToxVrZTK6uxn9pNZJUA18vYvothn655pCPzww6IImfIkN3K
WI7XLRRWL7T64AJXqCSepVL0veiKYlPlkHMSFzJjbFfaTk9JXiKiKPscOGO+s5QY+tT4JVT4ttVk
MwnGRmo/lYpzMSgclKROzkP+3WGtNab8M3hk56ycypR5OoFqM+r95zweHoOkgDxucXQPjXMAv4oP
VNrLVONC7xnmY6Hv2ZrC42auWjV57KcV8YmKuLBMZjhbK+87rVKxTmdEZxuDEu1YWnIFBFOoBSx+
JmRw4FkbABXxi5aN2npM+2xLs0LfhqSH+GPUDT4sqCjYEVdi52sYo5nfODMoPL4+Zo9gn4TBYZKA
GJt6tvwwo6M+2/pjF0SvHYEN2qjtcZVd0i/2IP6+0Im7LGzlPnbAb2pVug6Sys9gIEdFE3rDrK1N
kMEw2mAVtyzLSU7UUBqkjW8G3brAAqF34ZmlDfuwgX7fuNOm0uADdSUBRKQ37RFOXCZs1XK9OG+G
+Jtw03Us+nM3JqI6j/aifs2s4GGUznU/9L7QzU3n6Od2Azu0y3zZQciBHvwZUB2Ah/y1SYdLmM57
UIIhYSFlMd0YIrwap/QJpPdFldZnJps2i0Tj3I3PEc/fOGXiG/HkSfDHiMgGSPrJNbVpKkndddh/
qsfkNqkcZGbzvDad6omqgtjZbInZMCIWB44rKBFYRrjJwlbbAGSLL5SI7WlQX3agvPKZeFactleZ
7t7wWa4iS96LMED2q3wT7Ptmo/s0RHXHZ1zu4yK+TUfyY/oxsR7rrlHXXblQWWmcx5mxMpTmOYN3
pQYK826pXSiJCsCRdcobLHdP0vFDL0PKWfUwnssovgmMCoK/WofwD+vLttdB3HXz3ZzZrj90qZ+O
8IwL7SocA9vXSzKbulkUftHUT2E6TSFYwFvFlQ07ouxRL2tgjDUliKxi+965m7QnEA4aGDuU6LtM
m3IXqIN7KNxqopSTGKBjU+cM7v81IkyWRYfDbreRpfMowvlBd5k5+zSf9sFs74wwOlAYAqmaRxYL
g6EuYadgtXQSdc70Kkm7NcrJXTRHHBCFfRcW410SZ099zZb6f8r57bT7+o+/U4D/X38lAr4r5v/v
oo3D7uVvL8XXv3kvzWv3lVbqN/7Pf/3dP8v6iqVRhV/EdzQYkXyjzP6rrr/80WK8gnSzlP1xHtCQ
+WdhX7P/wGmHhYMWFiaLHzV/WXZt9I+/a9YfeDvoOnEeoB3Ej/yd3MIfTeJ/CzVM00GZtNgFBKVQ
7J4md/1zU45dEmtPAjc163PWjbGT5+3EBOrb5ay+GpULls3s02AzqFp3KGYnp1Q2TDXzVx/ZyJzd
+sYcmwAO3iw+oXKhNzW1Y0vmVquy/dIDgNB8AQVrR+Gc6Ggab3sS/PYIdlSUHkhdTZ6IdtS3VdQ5
UOG7D6uoM6eXYTT0u5RilUppbC5Zs93mUesjjrQAcNnj5/qKo/5mUgc9YeOpil0zMr95yP8BVA6C
LgwbkdR4CCM42blqXyL/mK6hXg9PRqPxpeIVUq45D84bEu/nNRFuTLFJrhRP4PvAKcAyp4+gFs50
YyVJdBHoRcrOv8lif8ixGHC4S+utjFWmg5/G3/Wfr+znKLy3jcI/HwWnRpQ9PA80YMuj+qm7qnWi
zzOrHFfgbgIfRiMT1Kgqvluh8v/1pd62sP+8FEppdG20knXVPXrq7BuE1hKIt7KQYK6zolLPpRJQ
c3XZWdoysLdhV9z8P5tn+m9NSzbN3whFlX+DIfz1pY3L4v+DfFSBIvw/Tzn+S/6tIazu53lm+Rv/
TEe1/kCJxHAEloLtgy7iX/OM8weuJtpHrBsU+ZGwIkn5a5ox/mDmYS5ZGA2YbRcwyF/TzB8WUn8M
BkuKIxouPDF/TYb/HIxkyv5HvN3bwWmjFdGRILNh5aPiszqWcpSp1FhfOcWqXXFmBXLe1wa160SZ
p81Pz+SDz+DtjPDXlbgQT4MZ4Zgh1WpD4gQFzP3CITErwgqae0KN0w3WsVd082QS//qCR8LBH7e2
+AbhGCzUsmO7/NyRdS2AGERRGm8bwt3AP7fj9B3AU8xOJV6iZWgTRquxcZXHX1/7o8e62E4Xu5/B
413+/KdvPqBRUlK8ZOKJ1WwlK9HQT9FkW6zUMg1PuaQ+uhp8HAYQOkyoTEdLBS2tFqxsuaqAs+pg
1RtyC2n+Esc2VF19yrL/0XNdTKfCBUYBRe9ISBVrUzSUWbnCLpxvhT4rq5bThkgT6gAU4sijT4zr
VOc/fv1M305uPwaQ4GUuzXgch/zvt8+0txaMslOueot0jnkxYKet5SeW8SVoMulPCjXMX1/xgztF
qILfezG7s0c4eq56gU/ZafKVBmph9mJ0Q2dpHVSH1CZbHUawdqGpM7TCcOhO2Yh/+Gn+vfxzd2KB
JSKIw5m68LyORhDuc2JRU33Tt4osiB5s6CLz+jl/dUwnXwdbDw50JgL3DNquWW8AkVu7CELNvTKq
8MUGW9YNiFVrup0UPVNXheYY37R27h/MxGhhH8QN8dqseiQ2ZUVXXhhShuyml9iKocHY5bmlLq4V
14K8NOpSyx9Elhql5xQDsQJS4lhbmw4hiuQOBRTgp66YrsSQ9LcR/F0aQk5S3HQMC9Uju9QM1llY
VeeKXsYGpZYs0Dw1tg3Y25A5oOsRy66v5tTuqLDEJTFHfa2V5d4J43RONmMztaS+t6ZJxqaduynh
7uWUJBgbqJ1CsDRytffHMeE4A+uXTBCbgubXNmvGp6RRYmsba3F6a85CWjfIu8wNcGaiW6rIShET
EN3qkw/h1tRGSP1cd4GNIgGka9+cVXrW8iU7RfboKHWKljqz5899aVJ4Z4/IyWFIKuMZxkFSkj1E
lJ3nNGX6ObQsJpqGXaS+ggGsPQxQ/lGY01x1YN1bRbZJnKw21lLvwV7MathemtOo4z2Vjtips9V+
i2TfTusW7sBXo9TINKoDSRdbhwfJmT7pg7OkFJhiaXQD1O3GMC2w0pOmwNFskNNzUsZU3EnxMLUn
14ikTqRUKe38koq6nOjVKtpUrpNRFtFjmstS5bSkm0GwGtsqrG7Iv1BpUNbk7Yw+IookD9hdirR+
UtJwsDdtZEbRZV/qtOBJroDYPlwWYyvqq5QEUJKmRCkSei15bK6IMZxVXytRXDAXFp1KbsXSQ7pV
TfCm57k6TOIQRT3VSQmjpsyXKBSF+MaaHI3wghReU3mKcp4HZ8dRaevCi3LLKWEAT5o5PethnE0X
jt3o2cVQGxI3V9L39de6xBhH13hM1XD2GqvtDSAVEDosso6COPxCR6PU7oQD23LjZHFMEm1VK7a5
MvNoHJ5mVS8BB7tqU690sxHBM99X0wC5V/VwNdktJPe8Le3vXSYIjkjaNGWjrc0DnyMGvdBXW5ss
7NAa+vvcrtvZU0NDQkKm0xh5qSWmp6h3h/tpHM3El1VOO8SuyHWhqVkod6EzDE/YkOrbTrBS+9os
I41CRF9JNBZpcMjsxno2Qglva9bM1Fe7ElfeBH049NhDi0uVOoBKGtVIgV7MxNl6uVVa0UUIUZqv
L5m0u8jS5oecTNIvChWUF7dJs2fOrsMXcmBHVP38Tu26TKCNh0Wk0rRw3K/pFFQvgx6YvY/MoWs3
EPHp7GRguFUPn65yY9XR4tSyTeNLaGO/pgpYiLuii6hmqZHL85yXfncAUzL1HZ2sQhSkafqdvAUY
92j+zRcb90Toh6A9iD0jZyb/XMeGubS0zQBj+K4XRfKsdcPMT0Q393UaDWjvtZXM0Zqsg3jlRgIF
ZVrk5vPs1iXC3y6NXDq0YP2pdqvVYwX6a0LazH95kYyCYjVQtnpMaddRYSRsgA5frVch7A2rcOiT
z21DxSSYVWI3KirbDk5dNE65rsn1FBjlOZIVGs6YGeN7hYBvh1ZTRBOsiXtSA51UA00fIZAgnkIJ
GOy1a99yph0LP3Kg73q1EPln2VMIXaspgouNwHPQUXaLFHqU5ODkIMiLvNwHyVTnB1DPQe5RbiOS
E1I4lRqZE1oK6iC8lehCAEFzWzuHfmZ0RXU2HugSAElLV/y9zPViSHrTddV0TbwztK5qzscceIVH
DrqNPJ+eo7WV+uBam5GvLViVfeViXlEgEaAKyOKD0RKncu8iZZg3ODiynNm9MPq7PBZZTL/UalB9
KRNp2/kgjXAlkqGZfKW2RoJuIlO0a4BTjkQyoIoo/OaSYeg+oGPGYRqp5NHiGp7dbGvbpUkMXpKR
2qFXYxZ91YTsm4umdia0JrEjJsqudeWusD0O9TXN1ErsmXPtmA+xxGOHoM3Nz9JUkdUXlyRbKk+Z
qayBqoN/8FxFVYv9JKpcHLiveX6SnTOqyE/IMGU5EWbc3qZYUPWrHkyRXDux1JotO5Wm31tSV6fz
SAXfjq7MBTDuh4NRh68WUcjamolAUD+WHboMpJu9QT5qT8LqqoqH+K501Nk4q5j66Oz2+kPYxfI7
6XnR7TDE8b61m3jwulJRvsq6k2caYby9N2m0zrfJGBE/o03W8uWJeAnqa0J78nWLS21S01QGchDC
Zl86Zo6aiqwD4WE+Mmn/BPUoty2V+4YesrC/9E5d1f4YgsHUYuQ96zE322doYOIxtgqCYZWhcb7I
icYkrj5Zvw4RS/k6dZfOowi1MD8LVQfU5DAWwaOVTQHUnzIMnG4zJMH4BOFjpA9kKekeXRJ5L1Id
SN2p1KiSV9Oczees/nEFcQ6RBEdY3PgXbkcc7mEgIES7Q/jmPMpwdKnBVbYzr2WE2swna6LX12JO
rHY1mPFQ3vUmLqwdKS9EQcAkSHuvTgnvOwdn1ecHAt0lxYTabPNPeOlm64nJu0tZkUvitzS4KZi0
RiSLIcLLp3pu3ReztZTLcNCIKYlaS7s0CpE9BXVqTWemGld0dxujQAJiWqWxaUNiK73RQtWHqCV3
mhVqpTj2SxammTgNAmO8VNWQQQhmeZzwfD6027Olgd4oDi1LadWEdodlH36mPzkdcJqQS9v3bH48
w4yUz3pl6QeZabSJajOiudqWKd1CI7DmrwKN3UWZkuZ4qAui8KAURjYpANBNcsqSodN8GpSuVTYy
lob1OpJoW2xtZQqys6Dm5Wzbbp5dT7Fk3Z5Lh1bt+ag4TJxsMIALR+kkw43SighdCUFF5r6m3Vje
xyaaoosGp2m0J3CAacYTFiGi67wLEUQlEVsJYktCPoy2VDgaefqQpIy8OhZPuMzCgMiKNnF9IxUy
Y2dgF3KNwSWI2KjJ8Fyg7DP81o2qV1sjN90PbX1iQ+pOh5no22bdABSkgjxhwtxoAzmuSxeVaRgg
aawhp+iMiRYz0QXWV+JONHpOKfIZHe+TEQbfE1QAzVa3Rr5JNY7i5FPuGhXVXpfH53xxY/CSBOZZ
7SPlxPJVcc2E29En0jSxSNAiNDjJv5ShOs3n2FnsmAD2SP/ej1l82Q7a+CzrIr+dI0TEw22co6Aj
5sXNXV8WMeendmjNzVjAU51xlShndiKjJf96UZ8axSegVA1tFGEgNOvofA2e04fxombVQz8QWbQI
VYzqcsTM9t2aywxDKM2ODZqe5rnWp0T4ZTqoKBBEK/KLmSRQAih7NoDMvyQkTBPO41VajXzuUmTM
r1pfT+u4I1gMz1ZZEETjLplOWSn1lzlO5k/wt/SCZpsdI+1NerHWilrnHarmQLpHLW2uWDsvXeTW
d66oFZOUQKmetUgfS6LiAxKX80IlqhaAwdlM2AjbPShUKFjJKX+NBrPe9VWxdMYG/Nq+wvme7t2U
Zi+d7NxrMRAPJshSn/pa2bKWRztDgpWCHM8RhS0X/TdPi5v8YaYFSCIIO0abomCno+Kwakl0j9Dz
60AdafYn+FaeyjYfPpFFUXwSJH1fsiPTig0b0fAQNEnzPNmdmxA7pqUXptFm95Zbz7mnCQIhfGJK
iJXUqciymg5K+JnpyqjW8POip4GE6NbT3cY+jxU6g54khuIT+SvyRg7zfN+GKYskgQAtqQnh2A/o
XSZ9b+aFGW2qhiBALyJw974iXilFXs1xa59EoyBMDoWU48vY7VyUn9SwtwEL+U1WBchNhGBlJN6U
RJ/O0FuX0KoMRK9g63TfDiRGey4b6kvVRcK8IdyGQ1xhZO0FPA3ShCQpSdOf7pr/cRfgLvhldfDw
8vUlfJFfXpqf64M//tKfBUJT/QNb6wJOoKYHUHlxPA/fZPuPvwuD0iGQ1AVKQzX9RxnpL4OBRo8C
TxQMmaUKCLKA4sU/K4SKbv6BnUjDrrd40KhbGL9TInzrPnFw1i8ZI/wKfNI6LY+lSvJTLYtY5M7R
KKLBG83G3Uy4Nas9laxf11reVneIUV3MEhjNQUCyLnPPR1fhmKyNMiGA0az3kVo/9F3/qTPHdYmi
hFO0nE7Uyo9v64cVlSvyvJGNaMe225G5I0hCNMgtNviraKqCrWsPyokS0rur6NT9F3g1aAR85sfm
7yQNc+BLU+MTwIUyXpX6VkiYiL9+eG8LVTw8ndrT4vtbGKQmhcC3Dy9RyEbUGqIF03wU7EaIl8vD
TSriCxrf92OSfOnG7JQB6m1Bd7moziTJyMVwDn9uaZL9PC6mOQzbQSoczFDuIPWw2o1NNMPaVPTp
olTt6sQIeVvlXK6HuZ3+iUHOgupAs3h7PXuaiE616tZXDPvJptS44nJMdWF6yt/4/qVRe8NOAzAU
1w+VzrdXCqaGENhkRAtL2t35RCi7r1ddduJ+ProKOCjOSRhsDdAVb6/Sp0NixU7XUguP0IRzmONI
2gKbHk9c6N2nRVF4QbOoAA90EhWWF/nTB5xgQw7niLxm8B8h0JQ03bqUr3wniI1NpZT6d9m2+dmv
h+QHb4vACh3iCIkESzP17UVVm81o2WWd35JItbZEMW7QASqbghPab35jeGz5wBx8qItTlHCXo0vh
i+2o+Bh+MoTJtiwdYxcMnIl/fUNHT5HBxwzFWFeZAWnKHHc0G/LgSkLoqZBOwa1ptqy3YX9RoT4b
CxJCgEqdeG1H39dywQX0C36ephFt6KMZ0ZxVAgrHCtpzN+2NyDV5a659nlV6uavT6PcSiBZiBF8Y
TWtGIx8XLtC3T7GWg3DqTss4O1qmXKtOUcReD9xtD7JO0fxOZAiqfv1Mjz4BromtkeGhAVig2X3c
GuXQlHDEwPpBapqyq4QLy9+UJ0bi++dIZhVDX/AQ6csfv7hIC2tpgkz17XGQu1DNxa7LWrhrnHfW
42A0J97bRze1TE+0KAwGy/F7A+vEpJ8ric9HH28AC3JycEPlv7gr6Ls0tzDOM/TZg/z8UbNbiyf6
PYkPfYO6WaFkK06Yk88+liQ0EqnXv/2qWMcYirwvcHzHd2ULpZv5pIlgC3L0Ro5I15lWjb+3KDMg
eEVsMvjXshtwjsa8O5VZb04WXqAqtlZtDyc27SC3/fpejuam5So0VTUdkQdN1PfAKsuVFKMnglKb
iII3/7iWuDG81jCCEzf00aXgJOuEO6ALgfr19jW1OgD6ebAzf5wzSNCdGO+k5lKU4VSGcOVfTecP
GqwfXYontzhK+ZrV4w+4mxGUVVTKfKKH76suGPd9jEakmk4Sit+PcIQpEC8c1hTG3vFeLVC1Niav
O2d9DBHS9lan+GNc2v/FDTG3Qxlgp7vc1ttnFxmlPbSI4nwrUeRhRlOiXepdHYSXKuqs3wK0LtMf
+9xlsV/67RCujxZJSky109jo0lVkpB5fV39Qy9DZ/fodffDkaPRbgAyYaBGFHH21OVp/c+IT9Yem
atbkHD2LKbNPDO8PL8KHxC6au4Jl9va5xb2WRAE6EB9xDyXWohFXYVufSkj5YLgtmOp/XeXo7VAR
T2NwGrkf02c/c6rM8Oa27tZEe5+KbXt/KWDYFkAo6naMuGP2oDko41T3Ruqbgw44iaWQaoVuJp8y
p1NOvKEPrgVCjN42cBwOXcbRGyLnmoBOcNq+YyZin9p2cdEOIb4FpqsTc8P79wSBc1mbUOqwdTmO
JhgCXUGGy6WAFaRrs5kUL9U1eeIq75c/gRKBeZseMie5Y4JGkZAZ7hQ2KvawCvuD3pXlE2plp933
CH2xn+lK5pwYge+vySHEWkiqbP84QR616pF75fpQhvgE0Sx4Qao2K4Vi9CqTOht2BFsn9hE/Ujb+
3S1fvl5zmYkotrvY7cUxcaXk7WhRWWOsJuRG+jbyuHBruRWu9hay+KOCtDTdWsyHjTeR8z6tp6RS
n3VZyadWc3pyxZMOi3ZV6IH0LDfqrgTNAqy6GMKzrahiqWw6oVj7WRjhb5Ex/vzlTTbLy9EXzdZx
uAdJyiH6U5ajYc4pf2dzLysOBXPwqmQB7ppfT0HvBzjfEmfsRVXAzuuYpyWbrBqbin3ekNjtRO4u
+OYGs3vjN45r/h708se9LZAMKKwLyJvd7Nu5SA/iJO5y1j9hpNIbRYQPGQYyPblxLGir9GQU/ClI
+4+SpuVHHo0F4DTOQiklOI/56e0lVYxJkZJaiKtdbGid9W2a1dxP1WgV11XqCTHc/fqJfjDaNb5e
ZKRsWAAtHl2wUwVieVLVfcwGiteFxid3jA+0xgKfsID4xFj/4P3xMJdcKmfhPxnLrPLTac7IesNW
GpFTAUc+5SmtrO6VqU53iYiNEwS0j661LIdk12kGWqqjazmV2QzTYpI0iUZc42JQ9nkP8yHL5bz+
9UP84K3ZDkIb8lNAJ/0oj/18W0VUhJYTyALTQVWt6jq1H3RHqnhcHQ29Q5GsM7Tcp2Q274YKOBoU
PgvAw3yvlywdyAIxCi1/sKQ8yDkPEJoP2g5U1FIhFadi097fpOMuewvulMxOyHlv352iKxiGHLZo
3TAOW6cvY0QbMX2uLBrU8yRIx2tFx/by60f7/i06DBSkp6BD+IfjlCwpJkGHi6s29Nu2c81CVqeY
fLG7nhqcS83i7bfH/EU4hmCLoxOEc7T1MBISpHpMaX6iF/g250nk1zUgSZpTxVw8Zri871KJC82L
p64rT0xt7x/vQiRfyOecJqkSLX/+06eRxeyGCG4rfLtp2kO5GOlrQeXSw7mYXCpmltwHJjlNJy77
bh0npwuiO/x4JjpqcEdvNaVXQlN0ccXT0dmNTphdoLVxTnz3H12FOZQIIBgviBmOZpm5n/VJrWPO
57lZrWxIwjQM6K3+5lih8MWHsDxBF6Xmca5K245gKWmN+lozRetlQ+ZpoGNpFBEn/19cipoKZ8VF
3nm8EGVzByrVxMWr54N1pltIxgQKj7UKWG/760t98OzYYJFWw1zG9GIuf/7TwMi12MGWRQN0rBSb
JhWzDeyMrPzNmjKlPJ4eoN1l+FPzOt6GDLrskryYORjJAcWIGkTZZ4Jqun82U/7vl7gf1yFciJhP
FK7Hh5UQ8qA0QzP33VqP0RU4Qa+gu3QbzDCashtLRZcb8iar3x/pHGWppOBOgEh1HO2XGgnZAsWE
edd063P0K8mLmRoYHf+L18V+aDn0iSV1+O3rCtE6NrY1ICW1jA4eQEXP01coh50YFj9KP2+mK57j
oq9c8jhplry7HzuF5TPzvrDMhc60tqLwPovAm+Rmtivh9VUxxZtiwLlWQyC13UI/8RF8NDJ/+g2O
2U1uNkq7szQOhJ1i9b7TWcWnDkHk7e8/0Z8vczQvWzIeJ8nH5ffGOB4Axz+QotqfKEl9fC/L9EHS
xbL7f/va9L5HdBgse60pTJuNo4YVigPFVU+8tmUaf//WcOCwt6NOebzIgLbq067Wc99MassbxKjd
SpSxVKXY8QkEZ3VwoUXFqUPGh7dHfDmTIrs9Ks5vb2/qzNJVSy4r5rjofOJVaYOHnXFi+/putV7G
5JKdSdGefdBxtq7VTwoVS/Z3gWpigS8nsUFkSJlFDEbwe+l4TB84Z5b4lsXQtBysjxYVPcacMpjc
k1IhWpnLqIrxEjaQKn53/HEdNpEc4g2q6O9O8EaFDaZkwjJIpE2wXotwizkpPrGfe//sOLkDylOZ
E3WVjtvbV2SXo6h0EfaMhAn3z4wDHy8UQDGtzE/c0TKY3w7CJQiM0UcHkSqiOHpy2TT2isVR0o+G
PNgkpVJvq2bKr5BSlmfoDeWJ+pS2/O5vLmhzekcAT0QBR2o8aG/vLTErc9KVDsNwggH4CiqAWb5k
nIwbzlZu094gmlQ/FTYBQOslq0F/tJOps3fsGeB2/fp1vnvOC76OcgyZfRgAqJm9/V2aQk+iquxH
wCO1soltNd+qFDNuIsM+taNkmBzdON4ZuM/0hImdo899vGkO6qII2iC2/awkRCQHsKT0LqQFIeRT
YVRqkq1SZ6g7rOQCXSbR2ojD5qumjxwCqlk6Ej+jDHtfo2WKX5IJwvgqzkP843hSzcuMk9atSWfR
PE8hi0qvqRDsrKfGBlyQYDHYkzjkll7dGNYIvWqswwfwG/aP7kg8INDoZ7Z7xlpvRQ/rRowlOYdo
bAuVV+OOejdcxiXlvlsYdqJNQO+MQfCYq5kL/Qz1VgoJKY2DV+GC0cvXrFIALD11RtIYYZCdYE4v
3oPKeA30KUfcN1lsMm6mCHV07ZehomWEfONToAKHzkTmeywmDIKu1dDQeUMWGsZBxohkSqguMurW
NVoo+yLHPAhaCytejv0tMZGqhr6TzB3ABVMJxnPi/7LAR8s5jV8QwkDm8uaoHkwvKaBEa14oB0Ih
C3XOk0/GaEQCqFE8Bdat3ZeuC0yrKczrshtce1NPliF3LS9Yx3JA4uzaqsSkcusCSNtqKN2k3oqp
s9zLFCkcxl7Zj9VFkNb1dDXMTaY8KGGuy33Qt01/jw3SgC4Qa/+HvTNZjhvZsu2vPKvxwzU4ekwB
REsy2IuUJjCSotD3vX99Leg2lQzJRMsa1yQtB5ICjcP9+PG911aPYxSXJphzKct3FEjLe1oNCrC2
YQLO58SJZR8bW8/llYVDpT1oREUPhyiqwnaTpDSCn12EfBBMxslyfGRo0XeDospZiR8wCry0Afl1
oU9kQkUBzcA4eVKMGFN0xKRceaOBs+etXHTO9D2dGIL0G19bFgYhQp3wPgxzxzqi9XNsAvy0Wfta
zCJJN3pZttbL3MbwsmiBJAXS7KXXmmiTlZ2DPjBuZ/Uuins0vYaCwO66zLQG4a5sVO5nKt0fLd4x
XGmktaJ8topoD+gxzikIazveTJkdGtuoUpXrjg0pwqFuSuYHfWhDgbvAACGDds1s35skVL/qGAOQ
j1pcmye1GsqjbJKy2bZZOV2qgG8QuGuTKp9aZWx6DznqkFLbTnbvi4LixRNtljxr6BtRRHWVicIU
93wTDDQZB1z9URVtcqNUGdsoPPUgVmf9TYxFAWfFhZDjuxyPxUjM5tRhHFbpdden4k3VuixBbrxI
fTdlyvzghqXTHkx1mLpNDAYTS4LRVYafgZqwgiKvG3OL5VF7jzC4pIETafa4A2GNd7QTcp624ZT1
X3Et6cZVtDj88CItC+8+Y9ZBIaVghWizSjzUkxGPQWVU7nS0a5M9VxvjPTo64aIuW2Mqo7epYpuy
0QpNRzklrP6bLVOzf0wohlF6R8rEjhcIWbulAdzcd2WlLlfkzIBobKYYguMI1cA1vXaERHKqKzXs
tqWZmaT3FU6sAg8bC/w9iFF1Pwp7pzumzRAZfpSk+oPMFBk/SUS5vIw0JYiiSErO19NeGI9M/PFT
7c7hHXO3lq1ILit9hB1QMt3ACZX7iTnzR6sa/VdzLNr5gqZB+tUdu6S4wH+LEjbs0Gajzae+D1TA
gu8wMsRjPHJQ7XGC1U+eGWmjsqOJ3kRoZcPKwg4zJurtjFq8eyrqRb1TMRpcCyloHk2Ka8gL5qHy
egRfmMMVqd1qbxJVKn16Qc193Y9Z7leF4vwYl9CtDhiVh2bnpoOWXNYxqB0lVs1oV8POVHYog6J3
fRKi9gancyccLw1UREhZtQKsA77xVpBHlF5CuXHF0ZhU88mK1c7ylMHQnoGBNQtCfidWGj722UmO
C8LlC7Eshbysh7gsg86sMmXjTBFiQhhukBvccIktwGxVp98U6A1FkDUdUfdqJg1nU+DSGF5DjvOb
q66o7N7Th3jUN8wl9uSFdrHMPqme8hZ+Yzt9a9VO/eZYYZQ9InnKxEXeKeQnLmhNYXFFhHL67iB6
zRcDTLkdc8mobQunqwlzW0JpiSBSksX0O30uoudczNlrPTbak5VXTrg1hFIghtBzwdyAcrWF0T1M
Y0M/Ro+aOxxKXfGAlat1n6CWJNHOzvlcvRlj0AA4VNfudE2qhq+loZFeiNDVG49dUdH6qgosNLAb
s42DFp5IGJTwecrrCI5d/oSjSdd2mZs78tKOkI09xn1dhZgQa1bJLB5XawDHhA4DMW17341hRXr9
mBI33S6M8q9KPsRY+vpxOJLRO08HQ/LyNmQYqt0GWU4Weq5bLdm+LGZZQb23sW6QCli8TLFtvzcA
lNu3OZsQ/DKiGnOTKFUmvFoqDUUCJBzzC9PGSiYdwlx1b5mtum5fFXo0H2u+Ud0HFZWGq5OqV2dP
QzQZPmmN1SSw3AZVMNgdawlACTntbj3nH+8yYdTxfYERxDiICtWt9AtnMIqNA4ekeEDaXyFY71BH
M0pkmlRXbTxN2bGrWzffRxHAEH+UmBdC/E5p0z6VSo+HyHd7Wbijl0ldjN96l1N9ZOhRF90lIzC9
N33GvbM3kzA2Tw2qbjgcIWLkSSWE+pgg28B5kYpFHrAGKMkGlb+JYAVea4ZiwHJ4wn5ZzUnzhcoI
CDAcl3K097OVC+PByBZVXLcFvcQna8i66B6HLBg7tLZTft0ashHYDQsyJNJoISbL0Yf8acLljNUQ
c5UScPtp88ppK2HbOPWMARKM1qgHVXHkBNNksGe6SrZ+NLtk6Z7rWNKTg6JdtB5Z7vIiVeXk7Es7
pXk+C7dsfNhGooCzkavjvl1GEF7CSUR93S0tVJ+pnnjnfmcQFhN7MVZm5VtRZMq0E3ETTXBY+YVL
Q0uwrIEoz8UVvpoSbTGaeMtrRjXVtshQwJKDAdbmm6hTMu3LaOnKqWmHyr4cOc7t3/CAjdPJiJaK
boudGaK7jzX0I9hxJq3f9opdixu7TFNnp/aG+6L0qtp9sUm4LtHIIQ/OkaErg7lZ/ZclAFS8e4qf
hdYCV7CfYkd9qaNlgrhZRZh8xFIsjz/r9v8T4f4XMsu/bGF+oYLc59X4XiYvf5Xg/vwr//HoA/DG
OQ0wnlQNNsX/luAK/R/rvgOlAwIOepVrl/JfElzD+gd6GHr5bMpsZpZVkPgvBa5h/gNJJso3xJhY
eFFK/h0BLlLfjxsudpp0s2m28vuUKytb5OOGa+4IcJ0HExeJomRfhtwO3waVKEf2uCZGyJy+9+QT
rwzek8P/5k6NAduywxbUa66YR9xrygRX1YCCuoeu24tN1MXtdRvbRQ+jo7ReO6x9eHxsqZxqEY/L
Xs3DSAuGuoPPhEEZgueCoj7yjR62OFNmfOxQzmNH1jkfBTK1KzHaP0YOGv9NbUBc305FgwHQHBPn
zra69B4ADnPh2Oo52MlGZddRzBYo0aJMnStZzrMeUK9Dsw2bysAfxESN33TGNgbHPMyuBz5MCJ0s
j1BZLbhp4MgTcapo6loBiTmtHzpqXxzxD0YXk2FDWV2PYl5EOjoLMLWUYkQp3Uo9NMJIyEqPGul4
YzRDkWLtdS+ZQNpLxHjFJX1UDSozd7n4OORAk4aUwKk3S5aM7TyMugZuNAHLmiu417hiO8MC2Zb9
c8pprsJEZo3RvnHJJgoamc7PmjSaO73kVXrNoLK64GYYn8NBZ63AT9k+F5FpfLVFxBrF0vcta9zm
GiwSzDeBZ5ZuV6vHyraGV1r6MJ1Oeu36yTh07BFHL3SJmDdyr69dp8Ji43xxo+4CixjYVYDKILe2
GNy8plau7fC5mG9aI7+Amw0ZLgpi19hzFVj1OC9JDl0KINw1giXRtlC2X5y4vFXFZQU2mrL1ScYZ
7fpK9ieWs8CNoLuZCFe1wgZFXbxKRXtEWar5ZjFw/t9cm7QdmwUQtdnvrEJez8PwoIbuMVbEl7x7
T+vppom+5BbwLMS9aaQ+ExnH7pQVTDrXQ78+YjbJSXgQo6L6k6Hvwrh7bjKg1GV6arATc359i/TV
sybQwIDGd02x+EKrNpN9rGZAZ9EAZt2ihmqxYDhhTNJjfQkyB8+PDjUM1e0mBcFV4MbSHtCT6vdW
Lqu3VO0O+syYcyYIx7GdK6lX6eIBu3selIbYjJNq32dwzkYfsEsrPYUM8s0oFuXZMuiFGM3wQ8va
K8tJb2Dm1Bel2aX+OHXTQ0fgOYKj7RAOxzga25MNFdCIbC8am0PvXoKoC7qpvUPsALlbBtJwn1zx
oi6nBdh75gYUHv7ECi3UjQiXpzwzNkXLi7RNjLY3C6uNzFEy4Q/dJFp/b6ELVIbCc9XaS9cFR34D
7ngbyv5et1kjUwuUKsSAWg+Ivw04MMstc+u44F8BJncuS55pBNTL26xvthhJL9iobOcV76uk4BUH
TxJ23qTmpdOlgduRG6CWe1MHeWVwLUbd7qu+uh+Uxzh/0+Ab6zYmt+VZw6zruc2bnca+mlwkYU5i
OhvZeZ+I6C22bC4r3thLr0Au6savsVF4VhT6dnxPdf/QzGW1iw33VVEw6i3FxQgHSatioLG0iJGd
3E6uAf26bR7sJserPAHS7aiPCeS5LWYb7GdJzW1NTFTls9X3l/jbAdVZQJfndFv0tXboLWhdpdwZ
CmdUcxIi3DKvh0TZWeH0bg5LjCNi0LTbpAV4pBG6SVcmu0nYF4QTgQtjfCVVPdyFZoZIE/Yp2xMz
u5jzYb6b+aenZvxq40H3nHS8WlKQtDJ7Qluzq0Z98G1N2eHjPZjSuV8JjmM3bdn7e7S41CQ5ujkA
51zxK4PRO3b5SYX77nL6yJYX8V+24j/1Biy3x5zubhsg/dnYWlsZ8rl2z/ooCIGY99Sq6X0JBNdY
3MAo9NvaTq7V4tJM1EvEQrt6zB/mCuwSajITKLANuLpu2ns7He80hULd6Teiu1GWTsL7u5usEWNu
diz7l3Fkm+p2Q3sPNuEqYtJXoujLord32nR0p3Y7tvZjX2fQhmevCP1S63fzlOleUk/zRcRWogIs
i3PRA6R2LdPmUqbqZW4uewN2XgW+fWlu43r2Kku5NAu5cUkU0PaF3l5SUhHmTjYpNjtgMyPUXzuF
I5j2NshgFSnZMrngJt2x1baEVTqBXqNJKfOiB1msbwct/AHB/JA62Z7aMbwoS7d9KUwrC9TR2dt1
c22PVgZrYZWFj+OjMRWuFzccEnvSjLINAcfA9KfdnLY72deXfW7sTM78WVdlf5305mUXvrW5eimm
1sd5te3HYpMhQjQJ2mo5Gk1ibSez4bVJzLUTcyMIDNB0fNYTmFGCNzTzVWpErpbX9nztKJEnuxsV
mNakXhjOCNOvg3oY76EphMDI6Vy96LLXIf5NbQULtLvOwtkbSCa22fq/JHV3iRnpWXbA8uTwXCTi
Ag+g5emGDBbLoEeVbJu+Z24lH9suDnSiNkNkPUxGrj05E1wWzb5UytxPsvq6GNbJFgb949CaX8HD
a3xmb40N6VntX2WLLbhTqtfWWILO/jKqEOtNw8BOLzCgwTztOPnQUU57YVs9E504BdC5brCdWMEi
b1xxKHC+gfzkI6sCBYdqzybRsYu9XkhmweQlsdoXLTR44d21dLQrrZ/3DZO5EPAIe8sgoCO6jIgg
GqLJ3Ue2uqGx7OPofW4Vm/eVXUZTI24VWDfK8kVVe5CYM5Snk8QR6KkQjDZKvzVb12cBnfelY/Kl
mms/ON8v+nMXRs5FC+bTmsyr2W5/mCxrmZBZMDea1xvQwBdw/Otamt1UuXMt2iejKNgjDF8Q/xwj
EBgSe+5tH944kf00p9mhcd1tAXhxnl8dAZ/AqOaLRq03qTmQyBHvGj05pm70kA5Eg2p4idlyolvD
XEjh13gLqNk2VZ+QCb61FeFgaQ2lsDvRKvYShS+p6g/Z4jCidbj97vA9IpnRN83kqnOG41TDQNRj
qwGritd6EQ+m1fBthtNy0HujCpzOvIz08KDbrAfIdmW7p9yKTyn3Bla7z9zdIEb1JmLzn+qwYsVG
pt+rEGU0p4lBZCEOTAvm3PmlsCwvxz9uLPc5YRlri7bJvukp/B+n/FrDEh7d5Q47kK8v3/Q+AdY7
e5Ycb5Mu3aRG5ZfZV7om1GvaagE+NQ7OsvgypyFJ38yHgGqZ4vtgRXuNCT4bxSUo+iPRpjwTEgHg
DMO28+1O35pJuTULsRE1cFplvnHZwPVKiFGZ3oVjsS5XXyzc12nyVdZPcdpBaWmT4jrBM2HHGlBL
OrHL4mcZmNt86ZgtiOkoBtvxR6PXeGXW0YkjavOii/bskw+ppgbLyI0uF+gWntvGvJ80NXziBGil
bO+pSvYttIpQo5lrKZsY/XrEhgCPXFCU47aOvsO1CkjOpL/YBwia/XVxnfVlizEaJXq1KUM6V5bF
8IRfsajyUQh7Q3fI2Drt7UTdfZukixWMCd55WeOrrk2UlI1+Va8b4+adNJbdUl2P6kVR9xsas4HL
IcSUGtu8fnXmmZP0S3t8IVp+ceFfYLjncewKi873O8SQQ1ZcA6k5mn11QWh49DyW8Y6Of5AvDXDn
2CsWSDMwJja9YdznLsVWHx0skhlEPg3vhukw7/TIxHKwJOCMeM1Qd9Y+sx6xw8jYz5CsA8K5y5/1
RlADlzcJfHw8yv0X/MANXWTHd7U0aLkEOD+qAR+JOAriiu5hl1A5BSWo1YkWNykciDG5viqFR9Lt
TAWXL8kN8+K7k/29s9pgUdQHc2CVkzVbjibuWcXh2Wp2X/sDR4GetLtXklT8WdO/98M43Zb01HVy
bAiL3y5RiL393XCWb0171BdqchI8ivGCoKIr0DZ7pFLmbTkPviphZWvvhU0FU4EWbmNo85RCpcsW
QkWGMfAFhaHcawbpFGqzadp0s9Y7mkULypLbIda2U5M+JDMvyiwO8fw65fM+T/WrNG53du2Se23u
xvY9UsuNCajJCt9of173+rSN9MlPc8NP4dYCJ7+I7HxrtS7efizE411n74vijmt1Pcpkv4jNLxaL
DnvVW410HG1YswvKq7Qgq8ex99j2tnL8AdjGG7XlgTOOqzFSLx0my5NRkEOls/ec2htB4FJKO4lQ
KCSAsa4HnVBuFyt+EYPiNeqkB2ZLSp+njwkZGSRdLC7xCTJU7nVperVtXtqz+W1eRvAUKS2upg4P
mRX1gS6Va9palD5kioj0ObfvcmcM8hhKUYbqRFEaTzXz9kUvQcrYzk0ZJX6RHUXa3oSham9GCcaL
hn1UHkuCfpyovNLr1qtiXHbCWtiJtz9kJDwFPgkdq8IkASHO1FNI+VN2YGao6/G2dk16FUnFp5e7
IbaU/MGYjWaCOACS1fQNvWD0oJXtXlIqFmyLI/WFLh7TgJ6rm1azBtralD96+aDxpRfsP5ZWuMGE
G9UjFvvIgUCKx9291Fq+wT5J9okJRsQ1OxDYZn5fLGnYbCy6wqy90iDoRgSyaPOtWNcNLOLf7Ywo
k6oO26OYZH+h2YPu51GlvCsu5IVEKJdZ1rw1IIh0Dac/27WdO+nxxnLiBSlndJHqcG1w/zkLYZhM
NE4zXypOs7HbvKSdvxXAkei56heY3g4Ir8lCcK4Gg2bosuwBj3sLnCdOpeJozZ0CZ9m9FCRx242m
BItoXGJ8cn9JfbMq203PcepNo6cWKCuq9Ql3/T6vC1rV1m5xLvuQ5A/bGnyNOpVTKeuQ1Ld1twNL
ZG3GkHyK6mAtww+ZHNZ3N2ylA6XFQ11LAaO16SKR+FrzFximKM17Yia+Jk0zTl4yhP2PUDNCbb9M
E4e2qHhbIliEyYlemkFHD2CNwzxQ6AJSfUmXv7RMFfDSTCzG9VAV7KVyrS+4/1IUQRHnlXtSh55Y
cWax+WrQnCE5FNSsz2Eo5mgfmTNZjdCcROL3TVNfjwUKt6CSubgMy4bVh4gmRJ7rWQmxHfRcb0DY
si/AvcED1TjYfp4kO4td25vK6LeV04fcqlxjlmq1XSu/odI2naVxio50Vbsp6aBxOYqdqdxmNnz/
vw5l/5NaTOfuTx3K3ZCU7y8KW9juZfhrm/Ln3/tnm1KhG4ldhAhle1VprrSAf/cpFejDtkCTp64e
JhRtqz703zBR7R+oUx2MBc5K4kW48Z9GpVD/gU7Xxsjt4p2lg3mGDv0TSvSjLGvVYjk0Kel2Akim
LIRL+kFkOTfhMoowvY5UhDG+1fU62Rdaqe44xNQ2NU22R0BhtMb+8pioexfWkr/idc+EMf/8XYSA
2AbRaKyKlI+/S8VTNZyhX8fRxiD+bjQB9xVgjtvp0kqKd7Ymmy5MSMLTs+e//9NoOTTSpnWcnvhi
P/70EtJSmJr2mlCd9qJIa9LYUreUWzdNoI0ajU0MuyOTaiujAfwKFdc0+fxZLdp+ciWr3Oh/1EE/
HwK6MXDUK81V53o+XskkusgyFgBfZcRXj9hWAzuaG+Q4TixBKwxfijbIrVK8TlXLcX9Kb5b8NZfQ
IT/SnfhCS0nJ8Syrq5tP3tBvBgbdcHRCgmBithZnyqXSBXY4S/cUpwMnkgZupDYwRtgsCwcwy0Zg
Oa0uRq0vPyMGfFQO/fOh4LKzeUfY7EHwfnwo5uIY5KhF10DJtFfoYdXrXLlWEGpzcsxFIZ7GwrQh
XDbVF9VKI//P72R9+eevZM2rX+9Yh293JpIqsIVgpHZPadTGELTm/hVtXLylwxh9Ioj8qEz8133C
9rH5Bmj9nJts9DieG0LkT2Gsq4+O6Jo9ugzxyY/87nZMAlBNx1jVX+caaoAB1NehfopCow5yI5of
50hVNz39gMc/P7jf3Q7aMhwZkIKxY3Ky81e1dj5qZp/otPuFNTw00LCubeRBhz//yO9uBzMG05XA
kAF85eOPDJmZETSVXJfCXbGaZlwcVKMx7tKqX/5WfO8/Xw8GP5CtTBNYMc6+zWoCAgTl/Npo5bAZ
+zgi5yoaUPL9+Y5+99g4GiJs1jQYbudiZhKVkSRlCQ8rkw9pUUdEPdH2+/OPiFUpfDaqTWYP7BWC
EzEsax+f21RXUb048XWVqBRfjd2M5bYMYctjE27R4xU9m1Vpwpude42ZN3UK+tw1ABO6pWLWP7me
39z0SgSx7dWBge3kbG7BVI2qNHdOoJXbQxZJdT8q2bz5802v93R+zxgnEclqOAhA4Xy85xplXQss
4KQRIElNHhKkVZVPcZ69zm77ic7zNzdkrTQEE1sSXpZzarXdm4XrmvNpCrPoYA/hEqh6ZH62XKwz
39kdIfplmMAWx+56bvNIoXi6aq6dSM7TjkVncfLd1jHYeA6PGkPt/IZCdoP4kK2DFqbms2lJZdMa
qX4pB4UEwyQPH5qm50yP8D4ip9SWqDclTe/MgeOXPz/+9VM8v1iMfCuXQldxiJ09flrrdYPr4mSx
gbmW8CdfrciECbQYgDyR7uxVRCJ3f/7N3ywdrBv/85tnc1CPRm1Ie+OUalwTxj4iauN5Li5qECBe
rNckbJV5b4++MKHOWh240z9fwO/GAUfHcM1+GjXPxfQcu7oJk8rJDvt5M6IBvJrjOPlksP1Eo5w/
WgdFOxpw7FKWtV7F28sdVUJHoMX/7yrRiLJXT9QVur4ZkK4OAXHwJMxobE+ezaKLvyp1190P7hp+
JgFhs2kEErYxUlWJApixFpZHVP6f0dvXI/df3jofHdnqpLlTuJ4t3lJoaQ107sQ4poPUVvEd1IH8
lSNNbSOzNvnS6FMZiK4DSc06Pj/PpQmfMRkT/s91b5JwFj/o5E+fTLM/68nzZ+ZSyKgshHxAztnQ
QMLmEqeongZMgkc7BhXk5zT/j93YGfvKnJP7oe2qr1ZJmm5LJtCT3vXk6yRNtwgvp4bfWFGrHea6
5HykUOqHvz9wVu8MsQIW1Ldf/AP1QCvIUk9Ka5a7jgML9p7Op3zyX18Odldk2YgfeEfnq2e0CLDc
0XgqajFmQQMO8rFQ2XEnEh3Utkzn4pPl+nfrDhiNlWPHUKX3uq7nfxmptRwncDndaWY/fAEWT/O7
LDW+tdak3UxtSQriLDiY9jjHEFdGIkjaNdXxPkQ/9b9Yc1YiO5+No+LTOFe/ZyAMsfe1pzxSrI1M
hh+qNuef1Ay/vV/MqVRzGEHYA57db19qKB7i7sSJtelPa+Zu3HZEBlaxTpONwxA2F11DIRGykR8W
twdnjFFvU7at+smz/81iYa9lCxgBVgUsIx8ffdu3SH6V9jQhgvXBHH+t5fA+OepruKaaSbnrbP2z
Beo3Xz8nKYhu+PRVdg9nv5nVjoUGsz7pE4d8St2SWE0CnG8It/cqQxyMsoaJSxjlnMsnZZ0n9eHW
XEi2F9W3aK05/vZXhcaHkceQJ8Zj3UL/dfhJHbi125dkYEbtgeFNw3sx/x64Yy0UV08x687PCoCD
+o8/QgBuy7lccypmLX5M1KR7AGrwWUbMr0/2J2OQIeUYjmOY59WoWPKiMadTQX/tTZ+s7ChNsuv+
/LjWK/04R/IjeFX5YjGtMEF8vJNScSvFtKZTr04a6l7ZExEpy8hPR5MTrj//1k+j6PmPOdBb6G/Q
+bfts7GyWGqKYBsBRZ6Ui2c4RnQbz2byRe/mWdL/drBtkEnxqIbFcJjZubwsQouPrq5dRbS760Cx
RzfEDk2GqjeRiJBtOr2rp+CT6/zo4KGYc1jMAASs/RFm6F/mDdMMFz3UTlUKah7B3yBkoLpjckHi
BWokTs84NNNdt9ARsnQK/+1pf0Yo6vO/OZrXK2GfwBcGy2zFIH18PZk+507cLCeLJAufMhQWOEEl
n7yX8zHAj0DkALEEaBl62TnrZnGcSOmj4TSVbYb1PJ2uLFRPxoJm55MHu664fx0AP39p3fdSwVjs
A842AUNb6BPqG76bvr2VipVyemdglEgmV98mWF88zs7tHWrj27Yc45sSosw7mh/3WNuN/GT9/aWm
Orsa92zfnwAup13anxIDpgCLSHnTaNNwg3b6qiFfcdNES/yI3MkHlS+PNGLH7eLMYm9bEXHNZClk
n9mSz4vZ8ys6+0DmBWQvbpyTnBQVtZYQ38O8y28nqAfAWWzAV+RroTuIJ0/UpLX/+fWcTzjrr8M5
RGikIbmkR/FxsA0lkMPE7E52ISbfaVC1J51ZfPIj53uEnz/CVONSGeDJU62PP4L/uWnzjCFQ99pd
1VvEojXLFW6tHcObE7qpnC//fFu/rNDrT6IHZbq21ybCue0/V8pUun1z6jpEhx5hodol8bvynuwK
og410Q+lr8GQojxwkjsgwYlAOc7OD6NQJdxPvrZV7/rLR2DCgYOfpkK708+mXD0lWh0nGDuWyL2Q
Y0Ezj7BRq4ZsozwzvwkPGox9cEtD9WfXKiBJEzXOxqC8qcgXffnk6awP/PybpG7RV4oAcA3zbIpB
yOJUlt6T17goSoAgq/uKYIFDb5wFCL8IRJ4I+F26ZjPTCkrwSNTWO/LnvjkqdeLCVEfAgrErHIZd
miz67Cm5KsajUTTZ+yfXuo7/82tlYmZKZDKkzDmbP1g11ArrygnFPmHiEMgxBSHcd3hfE8ZEgtl7
JJ4titnGdzu1vxngnr3rcmLny5ssrE9Wit99MXQzmKRdzqGZqD8O5hZhWGSN9UkojSTgfFCnnSXy
YfzfDBkkz9ADiVVCWHv20eSOXqZast63DvVZYzZPERbqOUVVVqJpzYrqQACyLr3RGmTjo/zkWKpu
9PyUoJ3FooyZ7u+2TfmsIBqz88MlDG/z/KKcvo006bgoThYXB4+R347Qh78lsv6M2/ObxwzAVldN
mqbsls4najsOjSzMlatqsecDyhuLQNpG+WSa+M13QJdR1y1E4Jy9nPuEbYpyIiOcKwI2jH0YzkNQ
0i6+zbKaOEJ3LD/DeP5yHIJW3XGxWgsKMGCA5/VdKUNcXdOI41PrntW27gEClxNH2BO2lBInCqkn
2066IvXcdCS6WBfT8r0cQw57//xdMe+cf1jUZJw3udAiuCzOSD4OZHZPMWqm+gpvKMHjGR4kFBqc
MzwTZ+U+A1KfHone4jQizqi+3gxcmCrJIE3f3cy0rnTSVozYRDMQIjTHj4K6QoaxO+D4imS20xBy
KU+q0tnyuDS5elQGvVM8d+h5tojOBglMi4NikKb9fBKyzu7RpzZvnAcQIG6qIND9TpIF5NmyNIrA
mJV43JiFrbwO5ZDdjkmLdjhmTXzrOzU6VdO8vJlWFxkbWGOd8KYkR1GwQFU/RMQudle9NeIzbAaz
eFt6HVlmTzM0DRDBDTAKRBv6bs4OwxNIC4ctwtph8aWmZd/tEi+dN41CuWvkWCFWIg8HjQ7FyyFL
q+lrjQ03CxJNkRVo/SxvAnvU9W9Cj7TaGxVMil4k0UsniV41BH3qGlw5Ek2G45y6w+C5sz7sexSe
LTE36WqKXxqLfCa2zUxpO7d2Rb2ZMNYSqITA30ne+kzFI9NFrCJB3BqsJxryoXKrE3YOZ9RtnWJX
kFmCAmQc4wwzI2qlPPJKds2IhRV9IDYXw695hbkapcoCFWvehoPiIqIqR2enhx1/3DUIjdx3eih+
lGmiTgFakzlCRJeV0utDJHieuk7PhH5MiECJ55CnAu0Mi2tvIaHpK8zyQWvlMy8wyyvTCwWz/2Of
TvkQYPHNHsjXaodgtThaXhVWhBCGIP4cpE2W2Wz0PkKYMRLmEgbSjdpb3HMsm5qVa7fkXWviZHSz
zRwYjqg5C7MT+UZ2w9DuBS/3awa+zUH+HndsVOOixDGt9Rw/rl42crkxKLxjJ4rYACnzt2ogBORY
qtWi7CIjbN8qK+vkqUmWEuSOJO7IzyJU0j3yCnDhsGQNqKSpED6ZFeYNHuHsLpKIUaho8wbzBaJV
AlNcZIl+1bpVFHAUyqh2w7pTfb1zJtK/TJ1Q+mopRUSXVyffFKWD1vrjvCANGCaxuJvIDYt2ExeK
Qdp3PqRDUFdp9GL0ca8i/Cnt+8pa5gfESRZ5REkaj1sOvObYm9M5e8A177A+qhmJaOxax5sxnMZb
UXEwhz2kiotNMrvad1B6tdi2o6vhhEvGC9vU6x1eEL7SacSGF+GiP4Qm/4zfuOTdT1OdPlr2gvMr
HNr4ISFE7RLopXLRWLi+PRuJM1Ixpx6sQ6WU/UM/uMn13EMRg1dE6hfyoKH/0oMy1n1tjt18M8gJ
l7qMmi4KamMk2+rnlPd/Bqv/sqk3/0Oj/cVftcn/3/3Lf1N3Zrt1I9uW/ZVCPRcT7Bvg1gs3d6/W
6iy/ELItsyeDZDDYfH0Nypk4lrLKefOxgAPjpCzvloxYsdacY5bq5XvT/apdWP/Rn9IF3/uD7gai
BZrq0P3fmEU/Uw4AwPyBOYM2l7v2ut7FHBj2HyzzPgggl79ZeaP/kS4QjkCDyKDYhxIEdObfaBdo
rL/fqmBCATbirMpjwtegMfJ+q/LsZZot1oMdoXr3A6fMO3LFmxezc5eDdKgTdnrsyO0QENAW9l2c
WxulfOOiM6ruhsyfkjvUL1ddr64RjWNqjIpq8jaeG6Ofz64rKsLZ3WS6TnyPLCUdJPWRZtYU1ZlR
PzBFyL7EZL186l0SvsIkbYxbp0tIzgqM4iyaKj1wrhyPmWNOGKamVGy8rm0ivMbe104Sc2o62UJx
MSsIi7Ctuu2QSbRzGckwT2kGMz90nGL+XOe9mKMidfXLlLhXC3NSpd2SMy1vK6Nyvguc/3YULCnb
ytC3sb4jGMwme12ZeMnQmCb51ljK5mCVJjwXpJ29RxZmRjZmPhkEPLWV6YrQmPL2uWu85WIikmXX
coT6kmGKZKXUymIk3Y2UekBBTvAkxsR+KVDHneKy0iPkAeMXkxQ54Ddrb7+t7ChHERPOvS++Iy7n
nnesGbxWIWynjPgCqi1DVUk8vdXx1ifr0pj0FM5kUeiIltW+HuWpLpj8L67/Q08ceZ+YlcWxtw+s
SC0LGfHtBPEfp4tfXRL5ll/BsLvBtoI62U0n5HPd6lLRgwbgi4dOF4U+xxGSurChwacampdm6nUr
MlWQsstO4rM+U+UULfNCu9YOZVUIvFmIsiWenijOIUHYkjA0SbYdzAPtKna0DhymUsmP2PKdfaGx
KbW58VAY3RVnDv2ywyvG1hzYX1SXfuGwTnqnoyFyzfEFnz0IlOyaq5S/HZFOtl62tzJx8sa+xohX
y8tMapezO1zR81pCSMe2i1N56vlQvOJAn0iDI6CV823c6u5lUQNKS4g4u1+8qviG9TgLkatX2d5Z
23lcQL7/tCwGNAcDVuIk5vsFqcXOLFNxkJYk2K6q6X2ElikIlJHgI1F9WylqUcfZkZdzp7ys2E++
s0kqfhz4stxWVv3DHQdciJOpMChq2qtj9GSG98NLh682ZDn/PJrzbQn+Y7OG42FsU8NFCqCuyfFm
menwhQwnEca8axS91tfWhVAMdRTjvBloO6/3tgOaHS+MHV875LRgjolV4C0hhGxXB/DGx5iSTga3
fVzw+7lR3+PEe+0NLnYf+tN2aLob4cgiajC3hU3PdaoZGufGjmD2T4scjHpTaR4iQ73UNJyQjCLG
grgm6FH6547A3F1ijqO5sWdR7wuX3GPkKbdwgJuN8HNk39LItuako7q1p2pXVu7jvPQlpr7J+ope
wnVCZfTWZ3zQDhdQ3A0Z+kha822dB0QvrtYluvQ33cAUviyISXK02Ypm8FXp6k+jwMIHabQEN3YQ
jDaLr5mnpPNJTCRLKszFYG+s2gw+eey6odc2xnYdtW4YAVA02km/a2KjwXVduFpMKmIfPJqTZyDo
FDMLkL6o7QT3xIqsso3vbSi6TgRQxAfbjT1vZ8/OstesDGvKMHufCEGrI/LcYnkzOWl7Ctq2f5px
EdxN8zzaN02g5Ha1a25SLfta2IvC9DYXOIfG6aYkkuuu4T3lEYOC6YYCxM2jxJiNw9L3zV0igvhe
Kg8/SCGDvd9JnKTwUE6+LvooZ9XYYe1F1TtP2qdR4Y5f7abotwybYda8GGpTz3WwVxg4r9U4YYKc
SjFv2nIi43Mx6r0zTsRoCYQ+OH6m+MSofbohl5aJet7hSXaG9Q6bevGS1UzPsbXV8Y8h8LFSYA9p
nzoEm9zBrnDv6paC5qL0pK/+4SD2sUPO5ka+CNNKRmdQsRihv9/c3M7rBbodZzcMMwm0bXoa5/4y
GZsX8ubykMyoezdobqgop1CY2T4vdfuIBym0pnY7uMU+UXF1gEf4D7yuD127n68LYKa5qvegU3+Y
qsBTDuAV6M7OK4UEzgghNKX7TSNrCBMPt4D8J0bdx+nt21OSxbMOl0B8e2tB8esgBysv4AySOHcq
Da7IuLUwJQ1bAhNOVWae3KQewqIuDsCXkm3mmT0WuqHeFd193bRPRd1mketjsvqlWLr52Wr6VcP4
po38pQP19qrWhAqkNTTNiSZ6/6qsHPUcacN8QVpqbSYNs0c5Pi7NSPJs1lpHZSz3xkKq51B/s7gv
w5YotihJtfsiI8cW0kIYN/kAWwGUQ9Bg4VvnLMTr3ltlNW44rvyomjVZt8/x3WZf/33Ve99U/O+/
1kr5WyPmLoNO9CYm/c9/XWaYivrmh/ztb+1fm6uX6rX/+EvvHhld6p81+VqKvvuPbS0zOd8Or938
6bUnyeMvSev6m//dv/wfr2+Pcj+L1//9P781Qy3XR0uypv61vKV39Mv3/Lei+L4pXsv3Yt63f/GX
mNcziPcywH7TsEHo4dOW/LMiRgTwx1qHcjG8lcprtfpX8Jf/B9YHJoVMnrEQE4tFt/JP7IAW/AF+
FkAYM3KfUS3ShL/e/J8X4e/0vG8l7y8XJVNOl8sOpTFj3/UK/VASr7JhAElCvzONW6u9rpMI0F19
SzxdY57H5GjpnxCZzTWE92lTuVcCF0q+W07IcronsCYLfqvgNNT7RpwSF4DLFCY/KFn7jXPf7TDt
tcZG5TfeREmyIV4psa8rbErGWbo3argMxn1CLrh1AbA4NO2ju6wOWWpGRPn4GR7S7lln6Wbf2zfT
Rir/XsMhIdtsY+QnB8NP9kUzkGFcT/ol7vi+pUC8rjmT69RivntpFI8J+10T0JqAvZNclMmdmkIA
ImF73bcs5U74y9f/f7nN/9ajf/tE1zYgzTBkw8GHRvOomzjz00q/6zMkVWQ4RlNie2dr8b54nEXZ
o6IGoN74pE3SufSsWUX5OIh/ehkfG59MLGB6w0k0bHoxRNW8X21qGGPC6u3lrkjNR2Mw/E9OgvW6
wX+R5Z9Hv3mBzoagA+eTCejG1OEEOFY531FkRYsyHn7/sXzUF3hIMLi8YGIzkYa/8aENTWCTCUfG
H+86s+O4Qfef/qT9WVrzvsrdE2dA7bjC/7f/ftX67y1J1+K1vpPd66u8fBH/H6xLb1li/+/D+lG+
lPOv69jb7/9clQz/D/gif0YKrqd0SoWfi5L7B0JBqiE0iQyMPXfVDP5FQvH+WBMsdA+VNxLvNxXm
n0uSBQmF7CrE8ZQd6+ne/jdL0vt6ASkcXQAX3Y7NuoSg9qMSBalnu0hkgvia5HjOPZ1YDsA/pTSt
A6mm/SZ1jPQfahTuzvfzoZXziZ7WZgaKQJsR5kfxh2lXRWcbUg+hPPXLg0COUx+BlQkvCmK6q5FS
fe5eNPEsxBX4n8a7XtD84uux7bo957XmYOyLzbLbWarzrW3ce8a0UfqSLUeIld1W8Nl+NxLTiCOo
Uh1j4I7M6l1e4st+9ss3FHHQteJEQ7hqIjp6ot6ivZ0i8kpi6yyKqofhKEzxlNBT/q6p3GJe0+tZ
lBR6gHrG69VnVayNu9HOFhMPVYq7Lp91cefmOcRCNYoFVmHgyip0CN61juUS2J8dcp+SvUYHd+al
TSPoP25jz9pyduY90LI18HUXrgK/6xjaepQjs3uNpZqzOTKWLvPOqVJuV0bSK7sCC1Vnj0cZV1P1
CY1jbEZNooJ9ZQzDbZ4axrWZgGbbsE7oz1WlX2vtRHKitiTjJSkc9S7tXOXibB+9zxXeSjt0mt5u
bsARNhyWiLnX7nrLmq2tHK2hvNCXWAff7OZTDg3KKJ7JdXWfJl2LtzXNHQ5H9EuffeF313rtj1+H
nhjttVXiA3HMcPhtmzELBFDR2ay+6k1fjVu7JdYP6E6KOpbDk7E2NThxHfRC4+dgWoIISSS22azV
Cy+kvwCkKjatO8W0HWM1nDTGsngQt4kg/nwZcNy2oVYE7XCTzbNSd33l85yxW7XPuoO13V0R8/Rz
LdgUCc3oU57J5qogd8I++QAO7j27AfGSJz2O/Jn81m96JVsfHmfrZNtCK013P1lSkEO5LDYEEHJf
C5gEinZ0yglwseLrLtfU+N23usmwTkHQ5vTfbRTV4jTrQwWbwO4hEgxtlvc3ld6IZ13l/F8OmHz3
Cu08yPGsxFUXcrRvmmueem7zXRfHdbHVvCDuboresFZv3iCLfTxz9KGJT+xxvpe0BrhanErvb6e2
0xIREo1TD2PEWN0ab/R2qPOHSphpeeFw2XMVusX622Gj94OlA/t4+6G/GJk60GzOCzCTAY8cL5OH
vqUrEJThWhQJbNjQGDEhL1EW1AlgjSL23C92oiVzNCeV2++E56baU4d/zt0vqVrJ0owfn3FDu9ZW
a0c4ZfM48K5rq+cvEyH8WwCLGUMn1bf98+xMNoB5N2si7pTGiUbfQ8U7zEkALVLZ/Htt6KS+b7zJ
KB5o2nCr6GLCwYjdrswfPdQsxQ3OcVHdy6yp+m1XZawbsicuFotRkBEwTXbefUa0cnZsOXBitGQP
9b5RdeSEA0+oQPe119avUAuyH/iugk/SbITznNb+goi9MUAXGMapoL+0o33hP3IIITt7dHr7Pmkz
76oZDP2ynctDmlR00kGxsVBihe7oNarZDnMk/Uz0jznWnS+DN3d7w8UtmTgPTKrUwSEGwZGcR6CP
JJRnA95D2qQ3raNrm6EC6YdfP5vOVmHEjxDwhm5LFFHm3bpmfY+P4EfbxDCpm2xy9nopjSMBZzVB
xhlNiTmzroBjMi2hNhzvaAJhHc/M5rtZoXMA4+vSIqoOxZSBqUicJ5UHtIrq1I6GxXgUfvPKtLe/
9FrZRqltHDSSAffz6gz26uFrLatrpsb+1gTKFuk4ibU8yMOx9+YIZmFxszpGUARAwAeW0mrTw5jJ
vZB6uutTRiA+qoFL1ce0S5Xaw1zFAQzqIOjpV7lDA0OlZmHFzoNrd0iyqyBPH/3K2mb2suCrNeXW
A+MYFnkmPhuJYYEOeKzt+YxG293oRnIaMGy6Os0Sifm8cwv7OAftDlYh0d6+j9GWvcAaljMzpHJX
OSTbDcCNdnoLRqm15JkAaxaxIf/EDjZG0L4TOLxgswTLaL74O5Yq52nxZg6PgFElQd2HtCc5OzaX
7ghE/JhIzMJZs1zEsfoCXbHZgPqlidpiTyY2oAmNYsRfHzBZBZCO9RFHPSpuqxmiBAs8cOsj1OJD
nTEgEn01P8dFJ9NNnPItkYSih0qvdwJfMe6Ce4vgbXb+hVY4LdFl6uTMFLCiSz0ziCpITUoZpSrL
v231APuxJdtLO3FPSVEHV0Ps3OpCjZu04mKKg+FJKe9Wz1NU6312AYP1oHzyzYMiuTKzmIV7CojW
sfM9NhdAvYU5H+e5vHEY7SE2R7vtEgB1Coizatkm2ai0os6Omgi+5qqfsLdJOILghF2dfjHrI7Sb
ZbwNEHiFBmvP1hnLW6NbNNpUEjEWHSmpNpM/1y+jXFiaNOFVBNVPiuQ2sIj041rVboVbjntl1M5h
JDPzgSTcEQHPlPh81EjMAU25yWdOa+BBMw77dCSHTESpORSkNEzivpae8RIAivwSaEK4G9frgmJr
zOKClWO+7npRR03p+J89v4aYyuz1helAZ+yqdF6ioYKDvZ2hqw5Tl0SJ5xSHxC2IWO1yS+R0VE3/
vhcDHdg0H1Par5C4t/0IhBqwaHaZEnLO2pgsSaRPqn+eUmkcOj31vjCIbLdNU2a36E4stgmE9Dt3
ml3MX8GL7rTlFhUhQoA2a8pibxhJ4351ikAaF4Hkn4X+kDAkqdaDbOj5SuyFqwZEnIO7wVOfXrdG
Mv0I2syMUGUVgJlmLXtyfLFsCnwt8M46YNnRYDi0mYuYNI2tHVuuinqor9C39XIeN3yN/hOYcXlV
ZckIONNMdX9X64V+m8AqGSOiKXjT5ggvN8l77apaVkhKLDpvPyiOxz0N++tKM/p9TDje10BXBZn3
JP74ReFtAi+xtl0vZVQmKTpvGtgz22I+ibDMSrxputtSYQTOLSxiRpvzwNTGZabcXhomzcsyVV4b
NkUvdg56hTuQ2RAg+OlEwm9jHPVsMiNh9Jx65yRR37BczHurz43PrTCskiWxLJdNbU8AYmqG1oek
ye3P/eCqbVEN0twlSgOSVLWZ/uiNwb4NHPAEVSsPsd3hmuOcuAKaWHNohjsbJxntSyNvvRNDlubO
n7ynrOz0qO+VUYY6g95iEDXqSF/fyNrd96yLe4DChRl1lmZAgojNLVsskLu4FpulJSkJtYt1m5V2
drBZQA+yNfMjOodyF1O4sxxmgB7YDs/Q6Lt9PVgBxU6pjrIbGEBkhXurqLVvh24AAZK07lk6zo8J
EOxRlOsi3PqKllo5dM02r7wmAAGQGJd5Megntx+WqxS7EygxXL06oJWq+tb6fV9BAVP10UfDc7VM
wY65QLwnlqcmaW9hckYdKAvvk9Q6KqzEzeO9oTE48TlDf53LPkWb03ccWAJRHpHzBfHBU2AbCPz1
w0CrSmK8XegoXoVcT4zpK3sqihNfynHvjVN3mlMOFRixg401jjZGKGcE2lIzDGATcvapLmbq3rQb
DrSxy73SABBsRJ919P+RfBZEgjBwY8aRm4t8kJaF/7/ItfmQw1Q6A1GQO6jf1jP9e/ZL8LKuviou
guGsXOBVBeDlR6GjZ9/B1QUJUNqaUOFMI//OV61/aXWeQTlTqk+cKPEhL5o37vVYcUjzp4SZUDmw
WM/2Ajun1PvpfkTep7ih/fSHW+lc0nk1m18Sz4Bz3LlJsdHnwNq0Nnx+2qQlyAPUQsFe1KQghe7k
+5FqK5JjLTV/FSOK710AczhlyGFO1+6o+dapYKLVHVxJcxXlQtJ4535xbku5pE44FUHT7TtoZKfU
sKp73I/2JiXp7DSgl8apU5Jb0fhASLz8m2il0UaLNNQFYxVNA3ObtrfEVI6nHPA7HH6r3JoZMpBC
LxItLJPR2C02M6WNpVjUiYswUNxlRMNvhlghKFKUO8l1ytePDEhAXZpzjulgJFNIMXbL4M0cPDOK
uTIPEEtfetXMnzJXlsUO2ETvRJRiWM6lKC/HuNaOkpX6YkgZpg0qe4zdNDuzqhtnv1qcK4RNRtix
au4DvzV3anDiS5tV/NoZa2+LXFWjBkiyB2dsCdMirmvbzGZ6qThiR31u2d/8YRFPjqv3F1NXqlst
1ot93fgPMEnaoz5bxYXjVPVDN7X9bhFTtpV60u81u24OsWl2yY41SEC5YBYXVjrzYuGb42UhTTbq
mZSVbZNlFPoLV/PgjSxO7fRpUZO7d2qdQiNr2rSL0jLuh7PDgXKbkg8aWfaKBAfD4ewns1VHvVaW
vNDTWNvpaBJOfu0CVuaW0Q5tNTY7C9sQWBmenifNqBBFIEg+sYbGeXR730beSARQnnDXDo402cSX
fj1VGiDSS95wIY3kJp5cd1ch/rss29p7TOJ5+ZEHmgeBWteX60rvrjlA4o9tebWw6ZS90VVpQHZu
tQICsTYE5zinVtRc2ehn368ZQ+e+zbdFFkuXdcsn2eUM7Woq+305asWN6zWKoSMEHX6VoTJtVSdI
rJA+W3oaypFuaOfhfDDbXG7GuMy+tw2IKAwfYjenmU3vtdJSSRS7a6lN45jrBckx8zx6o6cxcJDN
hSZr7zj3aB1aF2qiAPd5jQjD/goaxbmbR5TrZd/DvtOHPg4VOTLzVp9xSyJdqP0sTDtfJducqWYE
9Ch5spKifXbKRIYABK1PhjW0Wwfy0dEkmesEtd/igiTr934Ye0BJmOdslHFFE/xg9Jzf67r3WiUT
u65KKIJTs1fWhm8ehH5PC4GBoQ+U1swFXDNdepEl2eAoA0rOnxMD/A2zPXFOF7M49l2mdlqXtsQs
lAx52laHKkNM5UighWx2PDNSxQyhq4n6LLQ7pu4awJwnNrfqyPTeuhqWSR46rW0YyHDNmJtprMu7
IE+Ky5Lk4PvKnYsre55AGzEs59P3zx5fyynOO6QQxGkY29gtBoJGWePZKPQi/44gv9+pcsisb/Ng
FS9lBYVzTZn4yrQDOrkjxD6v6+aod0HmbL2gY+zeF0U2sxcn463soMyDafeq6Tgow7lbvNFUBwFW
4UkqvvRNwzp2MRarPIXTdMYhkGLqXMytXu6WUgY6gQ2M5M0WeDgCwiK7zU3ORNu4MN0vpZGUAyys
ChmLuZCrSmBFLsuDZxaLsStl730dBSksF4UzLt7Gn5fJOqZ9Wr+U9dy+6Fq1PGDdA7lIOFkApGek
LuXTg+t3Odr1nGwU3EMCd4t53FWQr55SV1D8sIcSWdBRcf6gOIOd28BUa0It07JLE03mEJHt2F1P
VmU8053SoZQ5Y3L2Mit+aivvnv2bgF197Jvv4+DpKQmvhAVwZc39S4Gb4DSmhBhznlj7W06JdJb1
SNTf2BdUehw1zbvFBKBExGrZPWTFkNPBSi1wai0tlwN5KEu3kfBfT7DN221q6OM9Qgtvm1VOR/1I
LO3TIPzylK/AiU0XO8kLUHwaC0SsGJyUcC7Qa5hGYZXHwfLrJ+US8LdLF4PumiY9OgPFnE7J1vD6
HsQYw/sUqpHPny2LOm2KlJThjSTj7stkl2wwEMvpRKRBTS/Kr1JzDa1xDHHCpA+PrBnT7hv/mqLf
UZQaRlGKZ5lqwC17EY8cHXKiLtZUGB5EOGxREaGVugLs5tlU9nNfbu2+slfOxLJhZ+LXuCctLt5A
LdxDVpVX647Fz/O3vhO6JPGMzNw64gg6JUmdzCiPAZQcM8R+VRkWY8duHbrYs3QMhvQdlgNJwRM6
QFqDormukpwPA0D8os9hurhLdS6BJ3lmSLg5bSfLE9oCj5LMhrAhEaG/cXEv5xsUp+IZERaflbAC
HmL0QRAwHqrM6kzPWm8eLLPuTcIgbKt86CCud5zIhC8PMoWvvdXycuYFTmNrFZc9zov2a1WD3tmS
ALG2f95aOfSv+JBM9KbYGqouKy/SXMuciHl+3Gxxc435QR814kpcZ8in2yluxbPmWDwAGdZ8TD97
OxZQw+qsaanT78Ze5ztwRcKbc62J3wmascWW5iQGECtnaWl5jUjDlsNQdLwl2Vs8vuR7ovMqRN1c
a5ByIK1JFPvntmur/rn0DH5CLsPSPOjmUE63LJdJvu/1wC4uNbvjokw5rheXyCFsPFSznw/FlcHS
U12ooRieKPx7+Vi7U9w9oMtZBEM8jwAWXZFRsh8wdrSbzhc8GvmwvNBuxLp2hVOQV4XqH5kmbUCt
3dSVnDds6X19lXdkIEWK1zCd/Sllcp2DmMz3SAFjezNqoh62mdvwFqfS5uWbxClNFEhdss8IZGPP
sKsLeEMy7LrJfswm3+SU6ueHyjF2Re0t1b0dK8bo/0s305p2G/abRsaOF9Y6SRpsdujhrol0MZqj
3/TO8+9HW+8F8EApmOxiOARjgsCB+/DDCDUfE2wHmcVVa64T1MnKDPopsNzDQMdUu7OMAdbs75/z
DQ3wn7ktT8q/xWuFmIBCEFH+B1UFxXQzSIon4OeaeKZ7p3TC5AzzteN4B4hvcU42xhuQegrLKeee
WtN2M62WUI5Fe1uOkIw2gSJ4Y01xDetJr3az1Tpf2tGXY+SkI0fjdhFs9rMkyoiDi/QfbFdTd15r
pKhnWuMkGw3gUED6yD/5Pd+PC9/eHu5Jd7VfIRxhFvR+erlopjDYPuaQM3DGtd10xyQt2qi3HLDm
oz1ewrOuN3mTtPe//2T/9m2SgmzpFtATmlzrKOr9M7fcagqzEFLw3KSwLEr3SNc4fSV5jQNEwAQq
/4fv8oOZcH2zFK2Yr8myw2iv2x9GtV2d9YOqaCMR7xVfLbbCAgGBElH/AgKjjQP/oipa71pzlDgR
jxSE9O/7ZKOTjKPtNNmMyP1Tyxz+4YWtz/v+GvOZYvP6GAgycPM+fBR125lFy4YeltCUbvwKojwE
yRXaqefUBr//3N/Pq9cPAU0M2ks4TgzfuJ/ef+4B+UxN06MJUgH6+jAtBVzsgNH58ffP8/FN4U5k
zubhF+DKgjjxYTw/I/PKuadAAOo93XadXlG5hTxBWAqtDPaG3z/dxwuZpzO5jkyLCSlzgI/Yppo4
hZr1qAnF28aTTRmzB0Ku1+UvRsoWlv28NqHYGOgsL9RY0e9fAOP+D1/jytZiqIvpkJGq+/Pvf6Eq
ZKOZTQVzoZD6vh2eUqShGvhcW7pMILXkmprDVlutTwTTgrQvnmOkvxo9nnagoed1Os1BPaFjAs54
ueqRLcdhXINW3+JUcJPQ8nNYqbG0IPLaU6xosknWjw2pLBlnjMVcDpOVI8dstHSGXcoSXYa48Uz9
gDZLSyNnkKz9P8cyjpJstAwS1hrUthgxmfSmO0YCdgdwVJv6L34y29kZ705mXjGJQA+ilS4m6q6U
2PbKceJLDPrJaB44W7ChMrlhOtjmE5uuVDoP7Nc6n3w/xHW1mwCss/WOMX+S+dIU26KJnTN5ct5t
Esz8tHVABYfdaJGcZLPiGfsRAR47cZ5SDZiq4sU3ncz2SGL5KlnXkpdETCLeAQ/xT1VHKFRkS2+4
gDEe/NCtlK2SzzijBogZM5wGrKzxUx3EJZVJmqaPSyeXW0+bJZupafMSnBLd+Nak/15eZJ1gQy89
RREifULxDqkzz8OrAwluOaD/HLS7CRinPM6NYrvvByegOSFwmACN9LNq1xD0V15YGZ2krbm0q58+
oKTazF1KFVWgTO539GmyvTblfJYx05zlEPc4vY+S/DiTPlSXMc97q0eclnyO00TKzbTLLEkrtSfk
Qz9IY9Sr8+SNkHZl1tK+Bi8j2i30yrVmyWyeZGBAg3GqH1svJHwvCw7M9t4+BI837TEGh7SqNbzY
hRo/34yVSvsbOQXiuV9yyfBGTDGd5jHYZU7gPaEN56rJdeYcsza2VzEenWobk9XHVF/zX8hevySL
i9mCW+fzleHaHCDLPp+1088qbRpzUohlruxQaxVeIzqbP4ymMG9JuzVsxNKe7UQx8c8lZjQBcP73
N+sH7QPIPpaKNQiTZRcmzpu26JdbNXCxDFpGbUKQzKjpE2aKt7xH1infjsnFMNoVtD3wAf7+eT8u
vvDzVpMk2lGwgg5MmfeLrzlyPoz9kXl3GbC+JxqtZbLx5ukfNJAfN1fIcohEfP7EVO0BJ3j/PIyi
0sCke4hrws/PlkGZz827Tn3LuntGK6WMf1j+1uX81z0MLQMtNGNF2nkk+n58Rjq5BHbmEPVtcKbw
XI3qNdetrj2keeCA7K09jsrlopMNFy9G81lyG/74/Yf7tx0HyzpKBhAnqx4VNeD7Nz1yF01VwUB2
SbPgeprjUUTJZL0Gc8dN/fvn+tsFxHOBLQIFaiDQQPr6/rmgEtd2Z2NkAwBefAVGAXrZTgllwIba
iNDr/On7T8XDv39eF5UZgzHgsuZHbesSzKYGU5tx2OhPN83M4YgGnkdgi4HUxHLm71Wy4r5//6zc
kB++XhMvPSoleIXoF3X7oyGevah2+9gYKUlkea3rfX+abZ1w72Iua7E17cb9nnnF9MPJGuO7o0lV
Ennn9y99amVyC6y4/Q72tgM3FevOuWCwN0ciDspbr1LWg6i96gJXpQ06HwXEY8CM+AUNsS6jhvgC
Tr803dgB1Ux/MSPMIjITpV5KUl1R0mTBdHK4GZrIHIP5xXIUMB8t19r8gkWTyU/rNl9H8szaPSSs
6YhkovZvJsNjF5lJYco+N4GPx58IzBaxIdkOXmXtvbdj78B+rW0E8y0kwKry4qOkVTW8BqZkdSBb
YRGnsVlsjylXrbQDOhgW09TOJcD4QctIM3k7vged4Of1W89Hsyj3LyuO4P6NTSQnis4Sq9CVLpv4
U+ElBtPVZZR6dRrcOPe3vU8S0b4aqoqjqEkkYmjXoLLYz4KFfDVrQe3h22hIFsFyvvKzLlvVVf4u
W2zWl3rMiS5lbH83vfVnYCbiEmSU+j0n5pHGVxbo11AkJG8E9Qyt4Jm9O8j9aU/ICskOGBisO6NW
P8rScmrEIiphP5590HY9oB/9ondyGslOYctIdFgeDo2oyZ11NSd+yoiA9HYz+RKHaUlIcgAA/ej4
bPiRr7mOOGn4T851l9jJBkKen23rwO/3Xb5e2hKR3IEpsu9usiZmZ5pzGw+2P42qO/fFgmZMjA5w
93WpdmjaESXB5LC4+NmrgTNd988iHdevKvDZqkWSUSb9/H0GNH5y1jPUxBeZ7Hz7wqOT+HlyGivy
fHfCezOTeBoVBEo+a4xN7nEFFDR1bD1evqBWKc61oREsoYTW0sym+tw7c+AQDBCMcleSG1qBmR+G
+DKv6QvvukqCaECcUVWX2dhjFykn1zYiB92NRvC0w8X8U5WydFB1EFnIROzdyqeRXM7saHSlRYqN
jXukYjC2frl5l1nLRrhdE5ybeZr2v7/z/37fO1S1UCfQB7rY4P8Pd+exJLmRbulXaZs9yuBQDizm
LgIIlZGRWlTlBpaqoLVy4OnnQ5HNZvF2Ny9tNtNjNGuzJlNERgDwX5zznT+2Jsjk8NWlhD55DD8I
BK0z7bbq8Zm8/fhFvwrLf9Xz/qKY/k3E/of/+1//N7L3/wcV7cLm1PjXytEzj6efhKPrl/8iHLW+
IOyQdGr0qKzGeHj/XTiqCeOLYQE5geOBZh0MLyXEr8pRw/6CwpwRBbIJG1fGegD+qhwFTY1lxdXX
MwM+AxCRv6IchbD003EATcPhla1kGEYGoLb+qDJ2xQojyvAfdUq3DxXSjDLIqfD7r+bEK2tJqGjh
GiaFt7g+j2fBXj+Lmubkeexo9rbT1OOdqWpDnou0l+lRZ+g1fo8bo2LxPIUjoz6cgMcuN7LuaKSD
We7YNeegJdyojjdiYRO1q+28HJ5kpvG4VxBExIEBciUCoYbY+4pprwpjhqxJOd27jbCzD5LHHMgA
ppKxE+hlUXQfiF6S68LsWhQeVT4lH6pj+sies229Yzpbk3UdJ0S4rbiO0h/01JK3CdgH3NoUp2nQ
2bEIH3R2+StPblBBMmsP/eS9k3d8HmVYBGab3YaWdtli0yLpRMtTFPO21bs80TlDUGf2fd2dXc6g
J11vX3DFigi0Vggr03AIRll0+Uhz8mw1vXexNF5XbmtbLbylHCDFHoQqUQBLbY5iW0YSkUzsmO6T
hYCAnsLU1niKuu4J8fOy5kK6Sdw9WZyOy5788s5HNjbijsmg/kegWIe2PGaqMq8rTYaXA6UlFjUC
o4+0qiyaS1Gzt8HOz+YZ+sEDLa0HzTMe2dS7Q+iGx4WVBM1nY4k7EyQCLNtEsen1RUVABmcK2IIK
dIe+VzPinxvSZMM1AMHr3oxOhFcmoil526JDwheKeJeVZjYb34xmmF+zzm1vp8RBLpfHbGYJqu4y
U3M3ids4d542Pi5lbxzRh5mfECXiZZ/Gy0TrUSsnjllGMT14t4h+JHeR/jslImlWw7lGzlpstB5G
Z4KJhLh4dnX7LM7b/CVNVDPvw0aEPRa3tiYPop+a8C5mrYI7Xugp6aljlMlPJqi5+ORIctR9Bnln
Os5t5wE2VIVOo0Gmr2kwShJZX/R7TApmY6LxIMHIPHSkctXYSBFa6sdaV4nx7khw6KzSIDCmW5ya
BTnUvb3Ib1Kf9eSmaO1w+ExIPe0dtq4xB/rYQroY953rkU9LK9i4hAgZuRmdh8UIZbvTV+7gdsaM
mNJ64+h781hRREd7VI28r8F9JY9m1HU66QspWhmy/RZaRs7gFSHCUDnJr3o3l9AyYl3PxSEUrSu2
kjaWuLcEjdEofNQQkauRDmQW0jg61VSdstRx95k94n3ASHrlNmjCms48x6hGWekP6XzfL5F8qTPC
LcJUoJGR9viSUXCiepPZWzHNCvVv5jJT1QfUw8safIsiardkcXnQ2HXtU2Jzcp/NJhSuOYMo7Kca
u8RwUsvJGN1cbeRcZg8M4SocgvPA5ZsNw9MMeeLEMy5Fx4Bgu0yrLAi96XuaWtEVk4UHtJ7uXZUt
0YWeS9535qAdr9njLB4n7ocWb9F1USvzAb86O8OEjexe50l4Mbk2WRtDmE67WRvnXSSU86jb7XLr
1XN3kQOIv2zndvRnKosg8lxt36OCRmfkmSPZVVY9omMwvXGTeDxMd9PS6nvgZxRFnemedHdgajQ2
WBBBko6HpZ6rb0ZZE4BsJBaByeynZezinLXgnGxqM3QDsU4N+lqnkjU67WjkiXYexu5G9KRgpohc
d4R8A4tqFttHXe04GwWe1jcMSz1Iu4b6QVV7Uq3ytjkhwZtFoKdxxvmM41O92aM2HWy7ae/6TiUH
TU9cHwApDJrRUDsDPJCvWZo4WYnbI7iZ4q/RjGJLqyYZhLqDuFQN4REt1H0mifpwHLaDk+tE+8VW
SB8BaVyxB6wuU61t7xK4VscxceZvRavT5zqmpj00cf1m2F67S5DWf2WGMNw2fbvqQitzI1Df8o5M
e4NMpJMOrGnrFrrnh1oxHp00f42WkWpd8MXrJS/O0VLwJaS4bGynw1ykBiIv645lCzK3rQat64Cm
eToOShrwhDXrq5EazhoVVx/HFrd4H+an0WhXUzi8F44se1shojpYqLQCHMPTmcgs80KNCEaiKibw
RbONg6qr9nUmf3qLL7k5OnUaBuhFh4O39G+Sj5AoIcO4a6ZxVxR5fJlFaXkgIcc8WUvofst1SrSN
Dt9nZ2UaDEQr7CvfE55+U5d5+rBGS7NATFS+yd0mIsLGLo+V7M0bsQ4NtYjU16MbmQPZP9FUPlm5
fVvBovZbTTfuNKavgdbFzc5BEhVoRgFRSur3Y2vLA8tK56XVhfCLZIIVqHeZPzPlumAnbT57s7SD
1GDVENnqHaALj5aE9AZ+Xo9mw3c8zSSmbLYQSACEuNczR98Yrppb/lcf7hBcyy02ixbfZQUghYip
bQM4iwuo1s79qltqGKGCOWrhBcZiPcVJeSgRlaYM/HblwqCxiZzm0iCL8jtJDmZ3OYA2ID6Si8Ac
EnQkshoI0W5381SLuB/2ExpCs7Y2jsuxE30d3KhFppK0CNZZGHRduCaGRVra5HLj2UkGmdEf0Q7n
iEfdWGIuXdaxbWzq6wfexvq9jiem09VxorUb2NPr8XDlOlpHtoaQTvhqOMNMYpULWOGl71ikNUuj
c/GW3k7lVe9nRf+Sr4ms0mMVilYpuWE5ganBifOHzC5zd68li6nDQzIdVs8j+qCSDhCzgVtUKOj4
FMosRJGHOWXbtnaNK7ZQ887GjXMgWCcPJnPEkC6xZs8yI2x07BA+9XgZjiIZxqOGAPsSkVfxVA7M
W5h4yup9MkIKK9wVeA7xKwTh2vQhVn8sAZXQ02vywkR777d2lp41GaWvdVOYj4QtTdq27+1h12aA
JfJpyTy/rkkSnlxvfu46rzqwimZ8PC32J/Jay3cMwkKjRb5OYU0Vh6bt1h3xRrqF09/JoeKxwQ/k
skkHORzRGSJPtlxZUp4ZFioP576GsBPYaYrwx541950IC0TL/SQfG7sgDWju70vqGqRRcSpvO2M0
d1ju+wtdM+Dg1MTdI9KY7B6USNeiMoxa436ywoJo9XXItl/M0jwPKL1elPLuRRG7NzXV786JyfMS
NLk3TapNqOTQtRNDFf7QZpRDGjitU7woFuHnhJ3+YalscF9zRG6p3SR79Cj5gQUKq0LmS8ODSw7G
ZRKhVIu1xbA3gr3VkTUzrlC7cTgwljfNY5fWj2tzXFrl117OiS/DkZmImVWKYE2jQmYNNYUE0L5j
moIXGqCas7j618FswLN3oh6Ik4pG53lyG+t9wSfyyMk4ln5PUBxvIGvtuIx5hitTHDFSiId4do2z
rU3RU1GF6VvWzpEKoqFSj6OhNwepivUoLyYAy7NmnOco786xg7MUaEp4kfEjPB8BpH65FIvzUIq+
OVmzuabOdJjA8EFRx9Q24E/pieiMQF8tu8XU+vsRiNS+t1uGEdmilIujoQi7l8gZkybIjMqaPqEN
u3e80udWI54qxRaRmUQqYLx6c2Gl2ee26dr5eg51FT03qwfpmqSVESeAwqu+rprNaXgQRZXUZ02r
QoOBpwt+gWV/R4Z2QgeDZTevsnS88IqG83xolWafiWpE8AaeAwVNkdcKYXg0yXInRy8jNttws+jg
IiLZOoBkkJznua9QYx0gshxd9sX+SF/gp13zzN9Vb6MJ7WcLyobPngNwQ71WH1FHNJfapM2nabDf
snUKPwNYv+0aKz0VWQffqfDYmU9TjXeCtX0hLeXnAul3D3UjsOv0xI6DkC+2gqg2kuLoyMg5Ij/8
Nmb57WCMDWklHPpyHr8haiz8mrs6UFmu7S078o7OYMQf3KDmfcSjGwXlZHzrJxU/isZbMRMi3Cey
cc48TB1KblssO83Uk9fOafITKy3zVa8t2V9NQMreVeessIlWm2NaJTWJ4zjTDgYid9r0iireecF0
oy8X0ygK5ieIyptr0Q9p/lwks/qMhMXRlyjdzQ+FcMbmiMiRV1bW0jgQMiZfMIwU5da0Qi/cWUUy
6EfdzFUczAx/jxNLs/TEBI8WdilE3W71aWajlDM30insnKo56Cbm360rq2Sg94q5hJEYu8NxSKky
LgxlT931zOxTvVoQyoxtzDDonShVE8ZpU03zBlQbbGLm9YV7OZSzjF9lX1jaOYxdWdzCUuatc6Oo
RxOLmGQL2ilWF4sHEXpDVrWK/apOQglsr8b0ZptDJG9z4sxyP526OroVNun2Z/KBajvoxjBeyDBN
Jnur8Ud9jo5dVlcurZ/ju5m2AEwYly48ZGnuknipaXzamoyty7ji7dsIw5Era8lo2kMjElQixTAP
By0dnmzEZBehZXlbcx7WdRwDxTquyLddQuvA7LR915c+fhlGLI2SnJFnrU+Xbb1CP0It/CHG48CE
9UyeuyE98pULlb/NY8j6uzTN/GARsIGmpfS2KPi/5q29DsB0WVzEbP0uoslQWzvD1pJpmQzSkm+L
gG2+jUZRNCiiF/O9wHAGr9fIvS2BmDmT6ypvD5rd9h8z8eQX+mSHbzUTlHURicIpQCtHnqSooT0y
WWlmv0TavGwjiyYw1aGtafoy7xzmIIRRRZXYG7iNbvFMhSeI/gTqaZ5xM+sl1OwKWZ+M+idZzTN4
DkdsdUw6p7FC598vpXHpzhn87CyVyKLr1v1Kenq3XRh/v5mVNpxyvY13ypA8OjLX+NDqvj3FzGju
opkB6UZv3GkXzjItN4LTZjPYQ450KYY4yGqX/p0bnthVhzdlWUl9Rnhrzi2dtTLD02TNVkB7nR1l
bHY9CkXLu+z7OQ1CO7TvKxZyj30UZccSkZIVMAHH5Rc28wb8nsDO06QBiNXwFE8VU3n4VGwkUzap
UV9va2Ikz3ruuiG0ToRaGC1JW6QhKAfvWu/ysr/oNc22KSTtSF2g46rldd3EHsgm0VrABCSpff31
Xx81/n/qVV9zsf7dxJHteJk0w+fPc0e+6VeMhqN/cYWOcAOJFfDnH/PeXzEajvjC6JAOepWQWMAX
GAX/OngELAdYd83mIgwDCgxD5L/PHa0vpmfxn5hkojcxYbX8FYjGzwoL9m28IOL4AHl4SMEYdf68
dcvRn5IXEZdBXGJk3sAwDw/pTJrrBl3C8sDW2mK5k0mqRXNZj+Tp2Vk667Nw4vC11uQBZfVYBggk
PSLM0bU/C1Pbl5yjNyOEunuL6TuJ6K33kKRYvuWU5vuBnRInXF2+NHTID+jPh8+utm+jiINsM5v6
GKhyxJg+GvF1V9ghTBiberxqpbkx5s66cluEHLIg8YCKzxUfTjHYX5nttjczz0NYR6oDrmSgx1V9
YTPvY71/n2qloTbEkn+f6w7PeUNkDB5ogNNPwmjMjwVzzbiZUBHetqqA8GPWPRHmChScz9THHDeV
TVRm3o824vyxcxngiXkbmtHy1XHCZMOpWJ2rRh9fKFzpXtqJehCXr9xBkkJVmvVdfKy8zPjIqzHa
s0jbpQNNZDiJRwd56wc23v7JRMjB3jHS9YM0SkJ5l7o1AlqCcjOyNjh6hG3om0ZbcAyMMUUNA7cJ
EVWWvP/uSv4nOJCfFxXrpQG8Zb1qoSOg/gGN8BOKqEQ5bZVYggOadS9gp8NZTm0f/PVHx78FWPxE
7LkeP8Gttp9/g3TR/W03lB+vGIzL/wDohcNu/V8/RwJM8GXy/lr+7e6zHt7y9bP6hfFz/Pjf/2v9
3r8/TtwvwCFBMLEpYA4I9Pq3PQZQHnb95NKxkJA2UIvfPU68LzxJmAwxOURThTzxH88T+YVHj8Ht
z9bdYi8i/srzBMjFT3sMoiBWedqaKWgIdHeG8wfJQI2mOp1NDLx2j67hlA6tPu8g3tNQgAVOHwyA
/hOakG5iDBV26bjDGER+Cpa0/NQJtFWByWKjuuhIruILcSPuB8CNlJ1DnLwugxGZASov8wPSJbG5
mTUsxaaureGxTNnz84hh4rkxemYIm6pJGL5baq6cIKfDe0TRBgpTn8t2xnOB5of73wVa0MkUXngp
Z41ZpNO52bnEWhVt2nHygBMPMkz9JLXmaN9VqdQgsmXmVWb09pNwUmTrglFAshGEcWPoWjqJLaGS
46e3tgS1rZXqodUTieUbZr8KaqS441UTFwPMorGrmbh4sf62RvZ+kH2WI9aKeyLSR2Pq77soz51z
Kbra8zO9Gs6TN3rDRYo6bd7wJHOpGnleFdwsiyF3HXYrupKomyH2EubY7nqBcuoKeBTi2M4bovsi
nTT7IPR82IODo2U3y6G9GW0YFgEu3/RVqJJBq3T4br+1StVtWY9VjKKdUDPg27H+CSrVD/FL3Jcg
MPDeYWxaECj7heUW49U0D9a075Kpfeb5PYJt80rMaFuNtYJ3aOoa6LGnMssfE69AzoUZdBMmqjiH
ctRfJ+mm1zKz5VtWIjGHhcj8xlds0hUm5RRFwzzM6XVuef1TTRfk+iY6ObzZyjScAD+V+bZIxQO3
Q4b6GHn2NG0myYJkIxxohLumAV+K+n/RMJJUDCNo+4wa7iFNobzF10Yr0I3LaO+xjjfmhWXFsREw
ng2xI8GpBzdgi+4O9b1sdqCzwnON9s8ILBy1n25eL/kVKz7jrh9N3b1MLaRsh3qAeB0s1uLC6Feg
6wOXejza5VhEixOIIcaeJWPYhmHzbLCI4t7og65XdQQ/Jpqhp4gGBLoYQQpglZ9jDd+znWdBnZl5
uNdYTpwth9WfHzF24nMDO2juFcKiYocLp1r8uOqGO3Y4aAG7UE7vopjUiDKDIB5Cu1k4XZaEjnxD
Ozyzj6AAVb7XxzW1utHCwcT7vBwHQkMMf3AmXQZIgNA89aIMSXZXZeMFbptV9+EEA33TlFoE55Ei
HltvThvybcBR4m4Zq1JT2yrTnvsO0d6ms5X2hOdpmoKkkPaTO036M+4JFDeI10rJJ05mOLdWyPg2
kZLhn2revapBGk7IGxJfGC8AD4p2fJNlNt5oSimIk+NMYyS6ovjeFvjRGJsaKeBaIMD3U198zmHb
DnvlLLNiX8f0DvGuC4IlEVbAQxQqZ54rxphZHHXvSC9drGr54l7WCCs9aJ4Nt42ME/UQE9V5ZZkh
PT4oxkaA1CA9RBYAXP0Ff1Sz7ao6OhY5fy3rgn7l1vZqKOBzZloTFCxVWCrZLVEwGrlhGEx4UEco
IiCpAh/PWxDkw9LNW9CO8tzqo6h9Jo6dw2XkOQAgx0SpzeIUk3kyIpCaTaHr7wX89lcWJ87q6Ics
vXFhylub2VkIXlWJTB+tNC07H12muEeiKesrZ4qTcgt+dnjWncXsNlFPpo3fGrPSmWiYBBElI5fu
hjCjFOuONUUspfkIUFtEUfQWhbF1BlRoT5juDJNw5TFbWQXKgSPgrlrInQVbu9q5tN3pXxJVrKeO
SXgBFSx8ZMLl/ogMc8wIOoHdT9twqXGvGVBPRVssv9QqVBjRZ/VPKqI/hhf8+DUIARA4IlAzmOv/
XBIZQAGGTrXTVkG3g9fQthrIi56bYRiW9BynesswNQ1fpiy2T2Ip3QH5LEaU39UG/+R1cPzX/1AG
rn8tajzTQe2IdcOgK/35ZcRsMabGMZutwxjhwh3S8RuDpu6xoZj9kyLwZ1nC+qtAnrlstz3XXjF7
f/hVZRl6ghzaepszxy/80UKKvM3ExKeMXWsFTDPe9IK4wJe3GXT+8buU8NXtX68S/4cN5n9shbg2
ef+6QtzEQ//6E95x/fpfqkLPgFBOzYCMUP5oMY2/F4Wu+wWFIT0kAdO65SDN/a3FNNZKkptFB3qO
xpRAk99qQgOYGtBH/nFchIs6lLW/0GOij/3peoUwRWW5Rj6u1/HvNMFRWIYWpEDjYDvadFEhzAkS
k/4HVm9THGLM7hdGo8uPFj6F63NeucCGERdTlWGY7B+T3M2eNN1+ji0b+w+cq55BMDloGaTkGAVE
asv4FqE00kjULeOUc5yxu2Cig/ZEz71vStTxywRI687VPHiVSAeprH3BMg4oSVW798vUcS0zrJXR
ZYGT+aIbVXQX1ZKDC7xGLzalBq0jS6GVMgFLkCXaQtUX9mhET41rhPPBZCND5i4dMShwZnk7YdXz
ndPac3KjGVBkfI29DVClVnr1Vls4Af0OT5gdDHmXtT6sCSjOiBdv7TpbbnChTxeml3eH0ISXrVuY
0EG/l+dYqPxldKL5AruEd2ngjjhAUoJWzsrHh3TcVkhDEGaGDM53KNZH+CHLxOAnrs4d879TxHpz
i0JmX3uWdYsoID43CDPbjegNwitMcxn2dqOMw8RSfCizOoBY88QxAjzHVaGf1ZN7mG17pg12Eucb
6+7qkJGCcqmkak4FPr7bXtr3TTPVzKdYs1iDvuw9Z6YgwWGHkdE+l46p3sORzVFuzPOVlXXjhczZ
wq4w6IeavdL1YjfTwr4qGfemo3lB4Y7Nc5/r9kWTY1IGkNVj/0Y+01L5S2B3Gfv0qhjFtVtGxqNO
vNxOLoPcOAgNbheuzAyNZd5tLc1OVDDraXdXLzWKAzGy3GrYiXWBppC30HuQOaLlZIroenPCon4o
tAjZSFMjJEld1LNjZp3iSLeeWQfCZ7f0Zy3SRyaUmXVG5h89h+NQBkxn2Qll6A2oLhl1MryTiDja
+GDxBoBziF0/LpxnHpYOHo7YOkhngBuGvkdam0Yxp94APJsIggHXnTHZn0ziRRo3pPYu+WM2w1JZ
H+gMjGQzRXN91KYq2c6JK/YeSch4Bx1rPoc4BE4McCCJIpts6W7mtugC0id04xDlSpWbKC2GmwlY
9h1En7LeLbYIeb1hLojmiRvzepjZx20jRv3VsUeT4cKfS80kqGnQTmVcsNiX0/IkbU26V1VejPUB
7A2s6NbWHxLPQRdFlzVtnb5GtsMcASET1viGactMXny/Q1ZMeq/WjYbGdzbRBWYCvPtFbFcA8pXa
wdAoosAUlnZrROSlGXTAex0HHLfd1OjnWbP758hL63NidK7GH1kNjW+Lyd0zZUMcFBJwcKghTGwF
iZ1nbZhiX+pTecpHtO9Bhf/bgo0E69oF5hDviiViX1rOcb/tcB8/6sIsz/k4tD2uff2ObsjgodQM
EYBxa5jooLzp6NijfTTDWnyXsxfeRoLQkmAm8e2hZwxMDwIIUgCkn125DW2NzJg5DNvrxnaJPgFa
HtkbJ66NbK/JQb0PmsyPLMj45DpCCW7itJ/BJ6TLuAEGgJNcdR2lPCys6noxBBpSRO47rVwInbGp
Wvf6NFTH2ikAsg90fDTJNCzswb0UJlBiRuKlh+fes9Gbygtg5ssF4wNm2D1pKBBsJ9e64eKaL41G
NiE5NkudBpkDV2CjtylgMU4X0CjJGB+6MYlPZmUaNxANuOachqTAvKyAJoTDaFzOLOUF++6M0IPa
dQHmdIU8htoUsj2esvzKDoW81JHeUHazGDl2HhP0IrLxJ6uY1SPD9OJ2hH+Aw1zvtaPQRqyEKSSH
k8um5LJwtfa56dWI/8oaR/JVwvmOzu5RJjK5d7xCfatdp3lzfyiMeO+Nwxiq6fOvFyn/A8HtfxBB
GlPNv6tJ0Nv2r78fVP34+l9qEibYtnRgq1qWRIHxwxX5y9yb/8IECrErwyumRPiFfqtJTOcLVGj8
EEykGIxjev+tJoHUSiWK1ogBl4E+1nT/Sk3yY072uxqan48W2MSmS0Q07lUsVj/XJvoU8VzPtJ4V
H34P7khjAr9nh37pDNASRz+ZX6EO3Yj8dYlv3OFxqPa9AQZgjm/1Id2DOPVVeln02N67+ynMkB4C
DXsyLeNgIjdJCrGNGshzKXFOy8EVt4vRY7H/utRnB9Ph+qun+sFQ+16gMDtp9XuFRUCDenaIHh11
q+d72XK5BcUoCXcvj33UbEyskMYATD0MKvAOTb53kLOHzAji9qLiX8lcD5zkiOM1aAmV0BtYWO1n
XqQBOpGN3t3UEWIOC2DSjcNeK2na+7Hkvq6/L8gnQu/rXBc0280bZ8B1r89HzUSvkpkcMYfWNs8Z
ZmtEjxtVfHWzNwxZuAgiX3KGaYOxoSYIROhXk7dtZ5MIjHejri8r+14PjX08viqzwqgQbVU47WxS
IzbmhBglfAJStRN1tCuq+BQ1MQrIaCeUOGoVORtNv5vEuCN/adtrSZDJ+jBV+DPUdzUVe47JWt7O
yYvVHMeYANfq2xCdYIRw0LBFpLyaid1MsFx40TYMV+IM3TE+QFYBxiHXP8Xy7i4PmvcKHtLvW3Mr
igHgzpu9kJYTJTdeGD8Afdpm8kDizbbNsr2OZE3Jrzp43BleAIqbLTo8loT9eQVI5WIfVvE2Tn2s
nIGHinJNgxuj4RqYKC1z4xud2mWm8IfY3M9jg9lg2LaoE6UiUlonBc8IhFFtdcaoMeuMiambcMF3
NK8lsEokqkS7wTU4TWN8gfh4ny74RlC7jHNyqnXDX6p7ltcq/cCs5jdpxGRzohE9KkY9bfuCHjYw
mIOW9ryhnvK1kjSriGkRwl7HzreljHyH8UnJj0K/enRgI1V6oLxyb03y0ikIxwLoQ3UPryTZL+51
3dsIVbcRlJrSyMGpP40jOdz1psjPeRfyh/IauBPW3xjZL2JYswAwxZbfslnwNnGlmsc0eZdq2tYt
T3GmpFDUWOObftQswai3eNAyDkxQ35a26xqTnK/lUMZMPz2OVkq0RSAVXxOL2ExnyaEsJs7Icg5y
gp37eN41MA6dSTGgMfxc3iBH9zX9chT3daaui/BPZgVrltR/f8DYMEcNk4pG/+NIwsQv7sV9wgmd
f0+mQHbFYzbxWYbFzpmCxbiBSgJJTQRL615aTXqcZbEVY8wOX+20cNpXebhTTr0bTbEbI4fa+aYI
4x0TLL5N+rV4K6FOUde5Qf8ZGwyo+R7R+IJlvzXngV7t2LZtWhLwjPFUxXdLs6vW2TUC+dkVG2vK
cL+8MFo0iC919SdPq7YGd7MDlWx0uceZ2yyXjvWBoo/DVjs53akB75x3xzR+Nb0N/u/NSLkyPTAa
C0q3o4eDfexcd/HdytCw/8w78994Az+e2r97U9dO83cd5SDnIqss3tQlf2TWdENKUxCjzlxAhxbl
y1wLv9S/OkCN3b2Y0WY3xZ98rn+kbf84OCwGyfQQFmsT/Y8TkVHT3KnDtJQJuTVRAMzwmBBjdTer
d8h5Qy9JhMASy62NvsUFA3VnOcx2cU8cVYhO/JpHhW486ckld702H5V9itx9jjzCYYfIqJiZpjb8
sqH/l6Orn1vwH8edR6fPtbi+cvZGP79xgismER6bhdZ7G3qoirrjL/Jyzv5sRvbzQvnvv4hdK5tp
xnHeHz+haMgHfWJ9yl1m5AHykyLCXbZP3EPU/Mln4f7gOPxjEsZvY6XFoos6ApuqzRDk5z9rcgkB
MMIYoap2CT+NTCBxTLrpEBXVYYSTWVpLUKI/Ean5daqBVzITF/Yxq7Z2gdl/OudSbvpyVc3P6aPb
sSLI8h36X4bWxbMercRM8GvaShIrDpS092lUIOd8irl5wep+aG255fnve4DlEkAmFLF+PQCMi66m
7p1cIMRz880iArIOz8ppL9S1pd827rA1DSTY820bi40UNiiS77NNr2h6eKdp92j53LTdjDNjiMVb
ExNfRhhFla6Iv+03luBRMqmtbPMDgwhAuDxjmyPgmQBgE53dNl2+F9pNlHUXbbx3O+lzVZBLoYJ+
vEKXiy1oExVGkAgMohyIbgMoCtsN2CP8GnZ/kOVtZc481cHoIOaE77RpeRskXmcIbfUzg4H1GJZt
hkWPZsjZmLS5YbEcgBAzKLyv5YyxVMFLOE/oCdT8IfTLzG0CBw5TrD3MKUGK+cfsFhd6sSUV/WIe
4M5531noS94CU99qoL6m8hVegh/Laynu0uJ67A+oyrL+buTkcNBTNtpzlI2BDlCeE6ConslZDBo2
FrpIAJ2ToWpcTiIw0wzzB6BQtjs50uYpnpGVzgEtl+9wt1oUbb0Lg1EFXaV4ehLk4Uy+1V02FgZB
x0NXpODKmMceao+b99CIXM5PUErWOLFetA7KSljZMJaqDjN/vAnSFAzI2nhzSb0bDfd9Lk6L2FZQ
k73kELf7KDf8NBR7Ob+ncROkFDwm9wkELlBIJkpHYBYkf9CiWvHWojZbyU2xs6XFh2y9khyfMnjr
EzkU3b409x3q1LKCAOg8iTDajgPiUOemHywe5fKwHqnwnpAppeyNeHKX7UHXSnYdrBOcKzv5CIfw
VmXbMEf8mvZ7Lr2dnkHa/OqKZQNpIKiH6GAqax/Zrj/ap9GleJzjCzv1jiTTrvaCTQaANSYlsA3L
TdndIaS9z83H0R7PpsVqU4Lxr/dh9OgSktm48Gcj0+/ibermKEqTTYFjl7/E1f4PdefR5EaSpun/
MveoDeUhDtMHaCC1FpewZJIMrbX/+n2CrB5LgOjEZJntYc3qUN1lpMM9XHziFdeBp9FZvSnb934w
iL76eadSIVF3MHwXHYiL3l71Tr2rXYgQRLF6+rPt0UR3rKWT67fwyZeUxrb0juZ68TNXoaTcFtjY
wTDqOVse+WlPNzEGLur6z/Sg2Ktgr9CcyHN9G7jXhH+984PmytyB15W4c1vyRGrU/a5aQd9Dbgwi
rtTgEU9dHmrlXoRP7XCvGupWQSObus5djOuiBP6tZQ3NlCtPVZZ2UW3a+h2a7ro2n/sWIU8XiGTf
7wLPv5tCSiQz8XLMlmkN2wRThKB4z+qnIi42OrHmGF9hvLNq2hfEQB7MgcYidqrw8Oirz4x6o3gX
NaapzmNHgUBWAS6LP/WCUFOMGKBCENHQu8pnBN0jAenYqCBbyC1Sa94PNlv1Ook5L8jmGuOtJBx1
2icIGT7XbN09IQsHAYZ9SXmoMeUSC9155lBU059zdVdjKSc4810L+W+boa/uKc2KyoC2iQOaIeZS
Dx5LJdj5k1RwHj+6fbdEBBJVcrGcUolWS65s219a5YgTgVyXKX4PWQMMEvxLS1UgSNBdQO09Qd3Q
q1FQdpCvHTYT/gjBIwM2w0CH1rI4xtWrX40rMMNbvhYyaY9t9KBlPzNiJYV6srCSBSX1rYewfRg9
1ra6lHAdo7tk+I6fzKzM282QFgx9qyjWGuryjoodpOhirgb48Na3ZSy3aCbPMjuYWRVA+nATwiLU
4DL5LVrj6JNIY1g62R1PA61XitfJvdqfBRW7NNl2zlmpvGk9DVF+SpM3C025juGL2+QrPu5CoHLn
Sl4RVtUUxt/7XswdjWOrVguD3dqogH+QCmC4UuDL05qrgKjWn2iVvEMxmS0FnaUvxEy3n8R4l6L7
7+DVh7rMLnK+aw0Wxs6u9bQzntq1D9U9QFkCmNY3R+46d9ObYh6LC1PXz7zmIVY3kNln0M7Qz+/U
lx754rg5B2NBCpZthYnM03rQMdK+qRSahRtfXRfezmzOjeFupMzqbegEM4NzG24o4jhz4EebukR8
WflRD88euRexj4trZo3ccqzjGyIwn1v35avMHotpnDS5pEr/qniIV4ry1XKgG7VQrR5LKrhOjCWE
ra9Q660o5+NVsejYtK6KlCMty8xXaVRfxWJc9Ohk27TWx8K+VMi/YSCugKLSs8xfnXATdzrl4PKs
gSqYyJVJDhsvfXW4hz2SW5dd/NLZr5qePGgAfU3t5+TWOcpVgT3iGBizZGCfylUQeDBNSUxAD0hI
CNU8lisvw5TUmwchsDpQ6R58KHyS8dzE4HtUURy2ucBhguG+OHNvJB8skuEcDN9igHmms1UHlDkl
qSs0kwikHH0Kl0KcUzWr0svndudTYtxVXKaiWKeNscEQCaeUGz0XywFBeJTR13HVrQYHB1NXeSq5
6vu8Q3o1xnn5boDC05YzG5Zc4hXnWnJX8yo3Sj9zYBe49jPJ/aXhUCcpH7zhB9SVy9pIt4rZT6w2
XFDjn/D/ZyWiTTLYgi6mKsGHeYEONGtcd5mh5i8SJIjU7GISbPEGLuK4XQiPdP6+N5p5msLjSNsl
Xc5VzrZGMn1WDWI+zd8ZyY8C/DCxirfUZp7Dt8J64x7FXW6T6ZGLdxIvF6gns7TzltGgLCE9gfxb
IIU3H/C+ZH0wXVlO+pERmJ2B1TWYofA6HvfsQteLJdTWZcITk3SCGjzveTH5cKWYR25gqe4a1cTc
FeHLgHp7QiSXn3UZj28OkB1tBbWfj6GYozt+qUzaD9RVGu9nif93reNWkXkLYV8P7q5Aldox4lkI
1sYyQM5IPLeVhU3JJ9bFOkUD2cEuHMbGuUHGr3jRD0TvJlvfWZwW68oo4L1hoKA6l8EUpRj1Fdza
B6NQF6G5QbNrNdYdRXp2j1pgOZAj/GGStOeLuH2chBTaOoIbwU7FXlwxFnjQXCZYTDpxelE0Vyks
DvQil8OUtQ7Zmx6Vl23lb/UKTaI0wGMVa8a0/V5zZXZWskPVdetbSCebPelqNR/KazmGyzqNVpEl
ty6BaOCS0PtLEDTfDTtYoTSNKSiF4eq1psivD3Qn+I4I/S880I4jgqSxTvTJGjmC3rMCWXDZqLBL
5QJ6JFo/4cq0XlLnrkXBovN5/rJndrPpzbVRXZtpjfcsqlAKghN+sEi811ojMlHSjTmSKudy0eeP
FYanmcH3RnMreyAp0HFaVUHumwkOLN2qKt78xF5n3UUqlWe/inetqdEXggz5nMaElH237scLY8hD
yDTJldJXl71RbxEsW4c63Ei2u5nsOkKnNAtv/59UnP93nfP/j+rSNnXh/9wq5+zihrZXmJ7+wO+6
tIkvt24JFCgdE0UIdxJi+F2XpvhsGpSEaXqDqdCMKUf+Nxzb+YseOaaFJNDaL5+w/6lLox5BFVkT
qDSZKjp1X4JPTunqh3SWITVNoyNl/iqLI2i1n86GQknSQCGIQx1NX/W+Zi0BUTcnwDIHtQBDh0vN
P4xjTFZq+kEFA55+rkO247aMk/K5cZOBZC/vCG7aAMJmg3fHh+W//j2Bj/6hU59/b1oTgJi1AQXg
WpYrDrL0QdplakvecvTWp5TILrZNCDcRQnp0Yqg/VvAXVnmaHmAHA1j7/gqOYxMlmcK12ZZx9lpn
YzH3lSK4/3xCEzbicEYm3gE224SdZExqIh/rUKDYfLrxLW4uqCFdZyjpUkXrlepOV4jegyTPf3gN
4PmZCRRqhS5Su0q0OnuuKZysTAzKXz//QUdWmL1LWmGwwNRdDjZObYR97rb8ngiXOMIE21Pg8zf1
m98S7P6DscTkpGc77CVxMJafxWmaRbxqNbbncEsg7xWgNRehnSja7POxDqAjFJFAZbicPI4kkCo6
SvsL3YfVOOYYDswChP13WoVhsiV8B9lLJb8QXZdfx4AFdoHaIJ9caRPyUKWXHGY6AaKCg0qqTuYZ
uR51ZwiCj8RyXnP2+Y88sucmfA2/kc6VDkpl/zeOfGipxWQGZapkEx+gnBU6XkJfH8ViFSgmW9TW
Jl/Vj1tOxVkK9YHYwvLaoqhgS/M+tmHZn1jxg/rdtODsIG4zC2cBHezQ/jDgcas+jSk3W/hurMAL
+tvI0fR3hNGqrZFCAJgFGrS0STDu7vMZHjtVsFqAK+HsyN7SDvBCuln0mMUH0K+qAMk3lDjsjeur
qb1C9kW7AgNEEcLvdAECFZkyFJSqepOB1SOCtvr8Ryfq/Ourzq6zkfxj7Wlk0g/9uOq+gwtBHsfc
lfBQbpAeB71dO+mJ++TIjUxR1qYTCcKOZum0wz6UtTFV7jPTjbj3NaKTPpXQi9WwAq9E9578g/P8
/vlaT3/jwZXMfkVRG/IPT84hucMrE7XEWEvA7SfHZB1RuAf5+A9WjwYwIDKaHRTLD65JAEqaLf0J
yIr0AI0NQFCgdpzV1+cCe4kaMLUG7oqDkyHTTteGtITLUxfdNQD/cOmUsjxRQT9yxcJrmGSVTS5p
2FkH30hH37NIeVkILEy8GsnFvVHJF5MI/9cnRLEeUDRvM8Daw0vPRhLIUiAuwSYevYUzYH+ZIYt+
4qTvQzt/Xa1QqyfELOeVZvvBhNQB0bRGhQKV1nQ+U7W356EWL8HKLPJKv8NzBPMmw7nGifzEhXlk
KV2NJj9vCJ18ejr7Swm8OilRGyFSn7gKhaghL8jOmutVppx4rKbH6GCfcyXTIQC+qk7SyftD2Wls
NwNPOZrY+SppaQm4RgbP1afHkum7sm7HE8t65GShgYoemE3Ew6twcIEKN3eaJmkoxI0Iq6N7hCeN
EWkn5nVsCU2uZ3CbXNfqYZyjY70p9R6kmMBFZkNiF6zaJiX1aPED+fx4HdsnYnJKArKhOuqvhtiH
y8k3077Dn8icDarlb13f0bep2k6uV7p2HhnwxHUlTu4r6XcruObqieGPzRRQt4urODLbhAP7XzDP
GwBzDaUFNwWGaCtmcmG5VXOB5UdxYlGPbRZ4bzQp8bonmD8INrJelSBlUdA1qv5q8LLbMfSqBTpe
PxGNPHfgJZ8Y8M+9YqsEScBmYHSq4N7259Zm3JBOR92CrrCxwuZWPwvDUiw//4DHRgEWPAmUqw45
j7E/Cjwb9KK9zJyFSI3RiMYzjd6yff75KH9+J5u/HXCOxT0MEe1gFIGZivQxjJ1VeWndRWrgvrd5
33xPPCnXJ4aa/q79Uw2dVjWIuyEpgvU72BN6HFRMlQyG2BBIm0fLCqcVZBsN+lmduKKo3KKh5vRd
PoN/ZNSwILo8WWjAHpuFYnbhq/T4W2aWm1N96evORDXcHZqfIe5HErJradfzSGtpjBlGmr7EfeBP
zVnIn6sc75GLESHkmBpm1xtoeynldzfANnceBioyNjZHdgAxp4t7lE+gl+EkBawU8HCarJowFN88
S2t+GjyKV0Jk0VPuYKY6Kwp+Nb9Xt/ozoWXmfZAJQvomcbN65fODX1AlaVPEtENx7tqKzxQp+u88
2wniBdsacfLerRU4+z7aEfPWEAA91ARO1u7zD3BkR2mAuonT8BklSpz2wocrIRkiVK591Zh1tdAv
0rZ4dUbN234+yJENpWl4UnAiyVVhH+wPEiN3gA+1MKhyxuNZhBXKxilcnG3g0pzaUH/uJ6wTqAUA
BJuO4sF+ivAOrHIRmuAI0mQN9hRdA28UPtirkYLS5/M6EubakxE5oTyHnuzx4IXIEj3I+4QEKrML
+x1hEbDo2Ny419VQ9NiYlgkgIpvi6FyrVOqwkaOP36E1h2t/iKObUrjNiaX+FVkfHChWkm46PXTH
AGC3v9ZtYSDsQYg7A62a7JrCquu5Z4QCLQoXDpaKCNJFKdhtCCJHtjPva3+4rDs81Wd5IRvaHfCD
h9lgZORhiR14N+XgqOOJ6/LP+5nvDctnIqvDcJ1YrB+3HSy5HIV2IhavTPVvdUm7Ny4U8ZOkX//R
j5p1iTnBRNX/n9rR9e9F+Lx4AdfHou4joBWZwBL3B0W4JVSDfGRpIDCcp9HUg1JDbSObWLn8fKhj
83MoKEDt/S0ruj9UrOF2qjiZAL9LIqs6EmS4PdxUYf5jFNGljerFiRU9dsYcNH0MxyQBQUp9f0TD
S0WKzxblEnDUG0j4+mPC/zmX7USi+3x2x8ai3ASphGDCFb/IVR8ujSxrc4KwmjAdAaSt1kOdAtNe
nCulbP/JUGxlaMgU5zhr+9NyeO1klxOyyEbrNwjIsDsSMrfGPBXtHZ0Ue9GEFEbubB68er1M8Ujs
yKPMUTVWWMWinIdjCpbAJKfxiWkdu3bdiVttA5Kfrsb9aQWYdODeOPVr7CJGItCUILwa69vn3+nI
KOBqyKcgABGfHyY68C21Tqu5noJSS69iOJ24wdbIkv2DYZgHAjuqjaz+wZXjIsNZK5BvZkjHOtss
0I1zC2WhzddHISohKEG6QlO1g/ifi4wKGEwBEC11d4Pz+rjwS1c/cXCni+fg+oT1rpvmVFSmdnsw
F4G4kmgShW7RhAtCbeynp7XX0FXP4ahYJxbuyJbjFpocvkl1J3Dh/i6IZDsiDMZgPDDGs5bbzspV
UWGsAv3rlS0boxnq3mQaJjSEgyd4MBXHinoIBLbqO+e1xOEQIER3It09snqGRrakUnBCL/awoChq
bJORqKXGkqj2Bih/ux3SwbwrGwf+qNHrJ4qlBzTOKfOd0GmWNe085ncoejK4WKWzWtSZiom8DG1Y
fwLO0OwAwkY3MEjl9xD1izttjNF9BbjbbXANNNefb81j0zam88W+RC3vMDWVBkZlOMrQKw0LuSkj
Go92pOiPTQNyePSa/sRRODYeNwcAe44DdNmDfZNyRlBRZNZ+pWbbCsr5CnxK8NBIjMa4sJWbz+d3
ZJ/SEcFByMKtCH+Qg0u46gaK4b/qxErdwvp1kZEGx7qk1Pb8D0aieqZTKoHuaOj7JwJhBtWzoWsD
iAjQJ0CEZ+5GHeSetuu/XLoA9Wnb1LTYqtM9vD+UjzaAhq4+tV7VvK4NLFWxH5QXljOc6tJMN9PB
ncLD5eIdPRmPwOjbH0kEqArrHiNVehdf8yrcOfjqIBZX0aQJ6KEuAEVbm74jPvt8OY88AJS4qHEZ
VPltatr7I1d4hsc0V8QMPL3zwBp4YJgDeWJ7HNmOkDh4sqiWkJM6BytJSQOBXoO7xbFRTnUU+WyX
RL++Fvyovf7rFzT1Cy5LCgg4gx3WMEpDkpjp3JkWeE7eAjigIojBf0QqgHOqKSe2ybElpNMydRJp
edHO21/CREpAwiBWZ3GFNXDi28m6b4NTJ/rYKDaPF7Y0+JyZh48bwVZS6Bn7PpHBQ+wBJ+6jk7nB
0UGA1+JnR/sOvO3+VFLPy+vSIw/NceW8sIpWXE6KtMvP99yxy4KqP9VVZoPO/sGegytWamhYgH8h
m12boWXuBjQWF7kWKf9ge1MLEbAzUZmbyM17WUSAexixGQG9RBWXVHlwzyO8vk+Ui6cffHh8ieKp
7dCNo8Z6cNtWlRMT17IDEG8NNz4CmktAuDkgQSm3fZmLBe6H5xU8JDRIrJMVkiOjE70RHvBucX8c
zNEPNTROVeArXRqrjwmGuG9h6+pXmYtg/le/nEPYY1C94qoHJnbw5dQIycexFoSLHaL5eB52d0He
Jljco3H1+VB/XokMRfv9lycS9+/Bi9KXOrBSIalYI6QYzHusU+ZtWYq3UBnsBqw0xXInm00tw9WX
RyZvISDmAmGTIpK0t2eqUkpLcWp0JR3hrWOS4LsYNbAHclAUXoPcCJdEe+FC4lNpntivfx4NEkIC
MNo0v9h0B7OGPxSNKdkFxEx9UlpBCbyJIx/+M95In0/zz7OONyfBCMQ7w4ZIcnDWPc+pBJKueHUr
rX0dZ32z9Zru6+8LyQUtJzqlZNbYPe0vJkVW/AESJoSekjsXo1Dm/JZToIMjc9H5ZqhlTfcKDdr9
UZw8GLmYCcd1hOE3VomUpdGkfwtT/EdexZGPw9bnFqFt+kuRa38UgQKHoRWAmAG+q0ujQRYGcyx/
jouD3H7+caYHcf9GQcMLSgXtGnsqSBzcKGOg9ykSzkworcN7v22dW/jJ7ZuPHe8Nd3Sw7AJd+/JD
xqA0JXnMaNRwOe/Pz/NtN/GrgSKn7/mvwwisG08m/9vnUzvyrQgzgKRYEymUoHx/FG1UzNDWYc6Y
pNF4ScL+pSk0Lv7JKFzJpE/kfIejFLkVQ51jlCqLvCWfDQhDCsrr81GO7QjqlqRmU2eV3sz+XGqW
J4gbHRZQ38klZUtsqF1HQuAz+hNX75GyHbchiaBNSEOE7R7cvT1dsxHWiDErbQSRsC1TsyXMEQCi
lBG07cAL8BL2prWsNaUC9Kqn30lVXXdWDma1TpQAceRK9LeYzSBwJUbzy3Xi6bZ2f+nVcHNOYnUf
C3aVlY/mQLwM6aAFdZeDsK41rN0/X/E/I0lG4TxQ8KFdymLuj+JXnheiAoZOPdLKT4ZtZ7sYCSzg
mGqQTjj18MQnPrJdEdigUjoNyrNw8IlHp3H9ouQTF74FuSUxwPqKaDzRUDk2CsHQVFAga0Pyen9a
OnYWrQzRioiR6HjgZzzjS3Pq5B0pRk8XsXAnlA01LO0gDB/YMiPCSRzwvDCxDnKsrSWz4q6umgy2
T+hnT8Aci3mVZjnsXz/5jkVIGy/6LqovkF9JT9xyR44PlYYJKUbtiRLvwZYZkRqL0e3nY5Jc3pqp
Ha5zq2zukFHSTzzqR4bi8aF2N10HLmH0/gKbie2r+ATjfZM2wRUuxsm5NSZYm0qvOnEQjg1FGWpy
l4IKyouxP5SR29nvFlyZO8gQoPa5HiOvXHRdEp6yIz5yHGDJ0x1zqaiYlDn2x2pRK/cAwlDd0Dx0
peUQXQYYmwNmtSDOjuGpBu2RfUrPlEIrd96UFh58MReBQIKX1KQq7+HJnYeo0qgIvnx+yA9XkDVD
05J2KdRLwiDjYFZ9I8rGrhhlbGkElc1kN+X44X2UYFH7+VCHEzJUTZ3QCZT7+VR/SFhaI22/Gpu+
2UDXDt07NVoONXj2z0fRjg1DKVglzPolwntweWfI9HVxxzAI1c9EikAz8i9o8i/kMBG/7KWcEOtx
Ec1EpK1c03uATDCTfrVI9fzLq0ttlCeeqrzgXB1WUPQEc2nVpnmL3UUO59uELdHhp5W7RvPl1aUY
xMbU+ZYUhZzDD2llTZwisweiqoh2rhXUZ+DiT7Xy/1zcSc54AkP+6rCbBxGFkeDoEXL00faxhlfM
GOqn0syeP/+ERwZhS1qTrhYxJjtz/6SNuEwXbQ0bAG8YFJRjvZ6bAg/oL44y7Q8gWhh+UyVlsP1R
rKJvMqT64RwYaABYxLVnInPjU6OYh/cGJUENEAKisqAtSHGm2X7oz+h1l/Y0tTHrBOz8noNohHFq
J6/SyrFhQlu0+Ilp5vAQYzL6ZvRa+YZTQURfrI/acBYAX4PspU2O12Vuj9dceAI5/z6xd0k3qDYK
VyNeShZeAdU69FJl60uUETd2WDTXrdbZwxzmrlFsiYGz8yyLkKewhs54H9GFksvQH7EC7dCUQRtz
xGA946hASYXzXC+HtLLbRYUZ8Hkg+hIjGStoXowKF5xlmgxQFou+KyC4St3ZJOjbv9Wtm8Szrksj
cz7oVihWmZrAEoAaisX5xsGyGI9xglL/CjWc+DKB0PnYmVqORoTIxVXAwa1XSYzp0SpJK5QONHWU
1VY1E8RyhjxNn3IEUu9w5cT1xbVkeJFWpXGPbKD2VvQ6sqZ2UuIUUidamq4HQheoQGJoLggI4tfe
acphhf2Bqa0qzP7cizLyuPeCEMvXbYSTmj6viOz8tedE+FIhiglrMTZ1OTld4O68aAYrcxZFJIJu
rQO38h+Csh+gIKKEZIOc7JIzBEjhgWZNiP2pV2LzMisUpYINa5X9W6EW2qMx9oiIxYGHXLbMMvfe
FINVb4M6l++BYQG5q11MnOYAaqobESQQ8rsKskztoQ9C2BLiNxWh1Y0Gh4AgjLyljSwTZj8qftRJ
eaErhvmo51mN5paw4keVf2efN521qZUYgrQ7OGW7kthaV4vOxRF5FoFqhiuXypjAAAdbVCoQ469n
oVrAr8UsxPrm4Q36CD20yjd+i4fErLPzYSRGFuX3zK8C7Bt0IVH+NxTj3ldjdVjqaeQ92SX2CBsb
ybhbu2txmPFiRCnG1t2GgVnt1BEGlwFsDtKogW4CsrePlPBrawYEFcluxWj6Cnd0I6IFhMAWkiMR
ruwzYGnpANFTd7+rgx2jm4XwKpvdcUKFS7BSvvG2xc+x6k12JG2ZtHMHyAfqq27Q31aik8WiLIg4
USkuyxS/QQ1tW0ubymNkv9CWR7+zHzuUibWZ5M+/d92QpKgrO8M5zq9VDRvLjdA6KRLUO3Uz4nNH
lebOMqccvjfoin7rG5A9sKVUr1oZRRQ8DRQbsoXXW+jEALRxFomaV8Zs1AYHVi8GxYgYjFHRIifX
BPK8QmJ4uAJHYb0FVQiBr3czUa6a2GqaJerPk9pemTnWeaQ7UX8l6sow7nH3k8i6O6PPYShRuZ1n
ZpQai8Rye9TyrBgKOjiJ+iWYWlRrqBPYdAFA6LyXyKhVLH1k0Hfwgqr4uTInm0F/KIWEmRaOT0k9
lnkClS6PnNdSKnKludgmnmdWGvebAuRhRreu7l6qQAY5m2NEaw/TdRz3YlEE9ayGsPfcqkN362si
R8GYtdhmRuQgLlvXTrgrRKvLRaP5tjVLi8RE99QkfAavA/8PPRPd6VHE9UMHHmjVAKKQndedi0BN
tU0Uttl5Xla46+LxzceTifmappZ6x/1fvxYNrjKLyaRmA76vmOBLRfFSdGPtrgzFKnEFCXR8J4y+
QuDGd/vmKhojAUdOrdHFBTrKfxQQOx6DMPav8XgOG3i+ukSBjxY1mvGRg9sIXCXxM3HzlW/ayZsW
mv517JUCD/cU+vvaGxLWxFejzMXUOUc+oUDjFWEWlJ59dGqH0luikGNcNWmp64smkVjdYaeNyJsM
MexdNJNE3ya162RE86cpWn1LXTTB6li6WX8/Vl6HSlobQzoJKsd8LM1udGaRaLRXDwn016rlKti1
mhiMN8vCtUTddp5Bq7PAkvFi5Pz2yANU+ouiIfrF/R/qNn4ekBGW9Sjia+pp7M3SqOpwFQvFYrE1
B85h6Sb1TWgHUQ3IIm6dtV6T3UxGTW687LVovKxc2cmF6AhH57mmlsOyHDLzUgm94j6UtorEGiAa
scN/qvsBhEuWEKuNHpvKAbTGU5th9rjFKc98QIipKCpr16pG+nP0q2KceYGQuzjukDjEsh26xtRo
0pccjbqdt+Tz2azQFPJZ11OdcI7+S7wzAuBpsOV0ZysaBc3dTC3V115yCywiZXS+KQHIfeY3JD8K
fHGayRMOk8CaYrfkljFB9oZ5N75hJRo8JCLH27w3nMRc+hwoauFJAqdbovHGBk6T0FoCPbZvZUjX
3G41w18Ayfd2hqLCeStVh99u+tHoLpHrLL6FSM21awcsTrawzJLcQ6ZtuA0bOKN4lqU1xVlo7JRm
XQkLelBQZJv1yGCvyz4Obxot7OWSJ6yCI+qMYtO5pXvnqHHq8yGtYdJNCKRYoJCXaEuTK++mGEIt
nxwnC5h/uaFw9l1bdvjTacpZPBQdBo2ybJONiAJotF43oJcUl1AYk6G6bBvbDHAshQeKyiOOqrCH
rWs2uhzmWESL/F0zYO/iS+jE3eWInatxUQ9x7l1JHNsHWNOtZ//EyE9RVu1QOOqVBiw2WtZQTMzX
IbEaXC7izm6u1NZEAsPV2KUXuoVwMih4K7BuQ7Pm7gstqx1XQeiZ1nONid64NFulLdd6hVQgcHYp
0CpEJVO7dd1e6Gsl9gJ9S8qTt9tA2kmx0gLMh1ZeVPs9IvJJ/1YVTd9ejVFroHDp4bwGlzYwnU2e
DLjZerbHViUjFtlLG3bGz89D1T+SNIBEVCzQYsH+UACY2g8hFUvNUBbn9tNrCNORzQvetpOFeYMG
9OdDTdnRx2oo0SqYwCnnBApDxfogo8Z1J5GNBAIK5xbSZor7Gpap4YhJoGVcchjCVSSL4KKNbOzk
hee8fz7+H7G/NuEFGZ22Ob4uh+NjN2dnhAHAkh2vXI+jVyx7QSvu81GOLCjzA3wBKoL897CPaMRx
zfs4QgwZ+3wZ6Cl8fNOPr2yr968/H+rIgk7dqikLhElBK+fg2xkaQBwDGUwb2C4PvWUtrApvE2Qx
3WFV4a24C/1a39bFKJG8a7Pl5+MfnSooECqmE7L0EJTR49sYB2lNXhgiOlI2wnjAx3hAQagq158P
dezbAW+gRmIRupAh7E81iLNcHx1w3rlHR13RzHFdFs3wxZoPOxRvcNpFFLYnCNJBfl+0WO0JtzfR
/c2LpTkoyM/aBBZj77lfnhDFeZoZdCCAUv2RIlaN2cYVRhbAMLEilnQFLqxaOD++umzTKJPs1QS+
BBe0v2yarRHBUHGa6SG4ar1D9KMfoubElv+zLqJNlBDA8PwDBXai7n7MQ8MQ/WbbZxilTvor8m97
GYm0Q0TPK5RFVRfO5VAPLZFGN1xaqaYs8zHGMUwANtk6dddRaPZD2qtudqIZMh2B/TuHTr5F8YkQ
e4KDHhyRdCxrMyeAnpnSUt/8DnEClQd41aI6v3DgqOGa2wangCB/7lZGBR40QYWo1JoH+b/njm3O
kzodTIQ9agwgeToD48TxOzoKnDtacvT6rUM20BC3fcNBN5F9Tp1VnfZPqjqcalj8WWKAmzqp9FNt
ZU7OdAd8KDHwoIWOb3Gdgd93Z0Gjtc9ZPolu1bF9g5b98HtS/2evPVf/0iZ/z4uxCv2gOfif//rf
kd8/tSCaxvv49/89/uKtefvXL+sh7AOm/7EkV27Gm/ZHNd7+qNuk+bdq+lf+49++P/dj8eO//+s9
b7Nm+tuwZ9kTfwdA/uHwTn//33/u8i3lz93hIPUWh2974qzTH/lNgtf1vwBagDubLoyp/M1/+U2C
16y/kEVFEn6ia9Nnn07n3yR40/0LujPQDI3WO3QgwR/625TMtP+y6cqDqsBaiD/D5f3vqV//PkC/
v8p/sFmgrLV/0vhBvK38BCp0k9DeIS65rscYo3pUWL0KucIXL8jtimBZ7dAE63B4nxd6pSFg5lqQ
1CpDJN+dyJuUtrQFqXu+6UN0rueoMGv1nADKIRk2otexC7Ot1+vlC8SUdpJodZ/91Bseqf0jvabK
e1GIiTEytot6KNJ7bFHFusf1Yj4advwjabCv7Mw4eO7tTt5GFdUTp0M33pHKRi3jSY6ty951cwwX
fTZ0j0UHvtVBm+fGKxrlvMBbZjJlrMuVsPt0o6toB44lqnBmk31DPBZ3RgApr9jS4vhovpOjXrvx
dWA+Fp6X3uSyK5fCwFxb+vXcanvze+Eb6d1k13rVq21ICQxm/6VdaOKbP3b6bWvn8saOAus5G9WY
2NzRUxQp3HGDB5B1EyVYkbqd1ewwrsB4VjjNrjCcuc2zNcsGRCZRunU2Xg6FpSwSa1X5KtJjXEcI
xAvv2e1089IzS23eFYs6Hfp1B7t3BSRaReHQkZeZjB5au1DCmVL6SYcUSzCcG2XRn6V6L1dIqTeL
1vSD81bU3tqzEOirxbsWi3bR9NoAsV4MF52RZuderGtzz1QQYjHDa8cocJ6hFgPhzItu+th91EMP
o+RKdc7atGYKSYsZgF/Xu9yrQH5r9c5K02KhVuZ3hTtoG1JYmdGIuVeEIi7coCBUzZthjfdHdj7o
RTEXRuQ/9TKDVGOJal5atfWAtfVLiUfKNQ7baI6VtnGe+wFqZpPQXe+MboGAeG2ux6x89yIkfHqy
1E0spLLTg5Smc2Xkb236aBFF+XMRVTcWurkXyN6gbeY2PwsAysjTFa12lY5evMisvLkY+F1I4bX1
wsqkeiYHSkIsQ5PcOn7WzgeqmBs79rN1J1sItqPP92iG5lHr7f5xgByLKfaoPhm1fBBq0p1h8umj
WFOXuyJru5WOr/DCp+xfFOh8ksqrc6cvoSOJCg1PfdD7ndfn+gpFWPO1MPoSkbkRy4+qUC/Qhx9A
PYRy3eWlvjRHy7uKaHFdFLjpNLOmjNJsoUTDC9Z740ZoSXuVZzaS5t2ING7XjE8qf2Quh9DHIwd8
xqzGx2IDa8reJKEGKRlLpisqoFY+b2I3f0TQcZzHFT6vmZOOS13qwcLHx3PXuvAJFCRnUQcJvYe0
8NnRUT2e6Z1ermLFrd4hEmJED7p3UVa+9mD6+G/TOlYRYBROtquSQttqamWggBa/9HajzrJmEqlN
SnVJ0eJ2oGregRnu3e/snjc3UjAOk0O7w6gzXxi1A1VnxFRH7XEMrAuZramW8G8q1jeDtF6lAztl
iYeeuxx7pBJUPUJpvisxTrBx+u2nUp5AKqOZgTaazKJsbqAY0GIfyPoq64vqLg3DbqciEYSbE2rq
BGIdVDEzPfMo65WzXnPvAWyXZ4ZfkTSDumaZlBFhZk9Xtm2vK+g+FvomQyrsDb4eZrdorFFlRa8H
fQosTYOkPHP0Qr9TqLUt/cQ81yVCC44VvoB2vCWte1HCul0Weaxf2lhKnweBH2xxbLuT4/9l7syW
5ES6rPtEtDEPtwHEmBk5K1O6wTQ6Mw4449P3ivq626SQfqXV3X9TVmalEgE4Ppyz99rrEkvor2ld
ZaHvddQJ+aThYiAfmSeIcKRdAHNrCVHoyEHfaORZ83vAXotmKm4SKlqhTinqi10sywt7vEzfVLZH
cngP2KvTxYnzLFXKgTwvuIHuTVcFNt+EEtQyFmbfRo76YXH1e2HkXzJzb9vsuReAYNpgfxLa3gV5
HbkXtqJ1SbSU7Rc0o3azrdLpZqGpvU/bqiAeV8u0R1MV653lLxJKt3UotCmGKSPjYKRGoSsB/igb
ZZyCnNiOcuoOXWmiuuinVw38IVWFKsycHBhtgjIOOm7YgdXDBrqh06NRti3GkzDM+jC4xFMOqjb3
wdo/2X52x8krCxtnNAFgFdWZLNzxfhoy8aon5L8Opvapb1fCjoXj3w9VbnE0q+NsTN5qxzu05qT2
3WIGx8kO9i7GP90x1ZO35lQKigFUr3fwFIVZoeknL+DfkoXsCGKf3CwSVEy3YtKOsxX8sPL83jGL
Iu5aLdmQAPFZpwQda8ZknPOslUfbJQHcqxyQsp2/flUjsbV+z3eauxL0XdoStuUUN7RPVboxExfV
HqFSTrvIHzTdP6ZyFMRxVOYzEEqx1TFPFgiPv1OEpF7iGel+tJNyvyLa/Zi5mX/TSyCdmustVJLt
0yiBgDTJSDbKwFw1Z6NzbFjKgVUQygZvu73BE3o7L91yJCiUPYLxwEe2Ndx0KkIzw/vprWeDSIK7
gUZQgMQALCe59IdlnRA+JMLot/7oo2McyTDZuhJOa1Y26Y+AKu4LKYtyT8l32nmrpZ+x830ibsDa
CV14B5c21sFNux+XeE4ME0EnNzO28Cc6ZzasRAcWYJuJE4JCbdcrjzOv7okiIrfZeWypaZxFMMh7
GkE0alS97BY/rR4dVei7qQooJa4qua1839227SAP61I2pxRe+0HLUJPOE9U2GHmEVqAHCx26I9uF
4jAQtzUbFFwJe30JREYXgJJ5/932L6KuYGnNqGunJfRYJ0g6dzxEgMo+BjXlMZA66gPGk+E+HzNw
+VQjvtXSgjO6arY45XopkI4Ufgy2AHzteOMRmLq1K3fvDLq+LYFNHHS1yK1nwoDM0ydHkl1STDYP
liX7gBiwuhktNcZDb89xotfGpuPhexvIpG6sW1pyN+cUBls2WVGq0cUbS198wuvKVs8/0NA8zeZy
cvEgFuDB3VbfIgALLemAQdSTY5ENhzav912QnwYaoCEdAXpTmpVu07y8dSD40mC0js1ID1xz5z6y
SrzExVDeYIu0t21f056/5IQn8mEZXe+BtPJqO1dTQ1718lXTtUMiyWGDaqnPy/2iTpkCU9dkO9op
kZeLj3PRW7EzN7fEJ559Ma9oZZeT4tQaNgzk3eB0r0ax3o6gz+ymQqqu07lZaCmtnYKrqz4HxUKU
UDFql3o1fzecRp0cds0+AKsD7OgR/hYEX1Mj8KI0ZxDzjWyzin0flppglwLeH4rpS6t9IoglBVgE
wuiWECYnstauoja7PKIme/TpAbnzxc3ZG9a2zG3k0cULSLc1dMvm2U99i2ux6xLNyV9KSbjLXbDA
/G1WZ9eLBRRiU3UhjTqiuBcdbJ4Yv3UGoYbWRFQmvFm5sUp4fZYfCY89OOkpAATN5Cs5fR8c97iY
wwW2xobfMvJY06vHDiaF1o0niziDUfGck1JZfDRMNKnH+ggLYCNpiQA0TNZwgbpsC+O5IJ7YyMmt
WzlP3CWp+pZO82lO1QiytnLjyUs/KNuKC334ZIF2blT5bezEj6Ro40nPQfUVkHzAXXYZO5alWKzI
crKHJAEeucqquqFHTOt1ZPM7jMMN7KkgMvTqaAtzmw4Yutt0AIA3sb8uefkkEDn+U8D75kQwwvy3
iq0YX1NLUqs2jPYD3cztmGZn4QgWTLS+XuPThLbKl7ppK4iQ7Qfhmcd8jsaZOXVxKvUwC1LFDXGA
8NscjTaf7zRiPF9x+uxXbQwD+UVT1vO41uS/pEZ2o/E1o5E+SlD/BAfvu659lk5mxoZCOY1kglCL
Mj/XTt0dNaN29ksqbNIqWFLeZEtvv68080e55s6nkizAuSF4aqmO7Ph5qY2KW0Ev1wIJWxJlUDAU
OV/MaeSUNsLRVLgpK4DXfR+tgLxNepUQHBnpOOtoE3hrDH93ZANXa+epy2RE4/ALd3csNe22GpUb
eW4/3ulj4b8oHywkZw797HVOwsZo9eOWFk9Y8NdGHUJmKIlD/2rk/YSZeryrjMHYpiTH7kbVaidi
6nVwvkF12wbCffEJttiweZE7s/GaWMnHhdqjUwZMdj6JXx2xdlTkYY2DJfo8qnJTBn4EmnC76u5y
4090ZxfyPWzz3CT0BjOEXpe4sCOdQiIe8o9Lp5q7XNFca4oR8tlldiIXZ1tMIlaTf4bOrp96e2xB
uLYGHWr65c40ET9mzVu+O4gDw6dCH92tPa/gfZMLj8O2DmNeqn2/TvlhaP17lgFzQ3Yo5FLVwDRs
51ebjgXb6Ol7PeRg/l2hU9FNjuNUs9nv4HpOYhzZ9nfzrkmt2zTrHxUpW1tOki6fs7T5TrK3EhU4
3GsicSu3S+5GXdGxWKAGJUyp1NrsPk41RbBx5oa+Jbiv0vK2ATzIfm6e7bL6UOsF0zmY89EInsym
eGRFjOoM0z3f6cF34dt0pqu/lIzzzQANM1zKBaD4VLHw2gEo1YnfKQO60ITUPlQTiHCvLj+bAsy2
mS5aVOR06wpfZTHJHOZXoCK7mpO8yvKSNqGzozlxpB8MP9gYK/DIoCiFI6tXSn4xnBqDyGEncmgp
sRIT0+rRlzUNAQQncI5FQ5BGGdwgwma/FljzQRqyYQ/BxLqm2iMt1jReHee2JEqGCSyBaZsSZl46
WawS7yN+UGDTmlvedo27xGNmflXm8IHN0d1Q6cm9t64PppOh7LE/Qtq0Sa1gBwQLAkdDkrAzyY1d
auivdkH8VmnX7M3Jnovbbqo5DjUfmoDe7pym+q3lQlhl01vu2HbK7zTmlyMo1YmHCOtGOmXF+d4Z
vg25AZyfzxSYWB+U/mGptfyt8X2FrLMfdnTkhdiMK4SeXC7e57pazV3n2iMM1bIoj2ZeJW/aOlqv
69IvEIwz7ZTl+RQKJDhRLoZm09A+2C1pFdD2XeWLOfCNJVVvDQzDGdGb7rHJXEYjZblasnAOKue1
0sqJimqQvRF4RWFgZZbGfopFi38SF+e2FnnSeuk+y2r4Osx9dRB5Ux1baBthIX0zAg6u2MMj1vCF
KUIz9ZobLbPtQ03bL/JU4z2YeoIuo2j0A7Ne9kx+X77llKedg3Vh5fWU1wKEtfuzgjpBComufSbh
Rz0MKqhDZSvnh1Zx7ivWxbgN8mB+bntR7xHHQodyHNIEWj5SAMV5+5qhfdorfS0OfIzjHR+UaYfm
UvkbVxoV+h+7Sp4Mh9BiAAN9E7uybh+nrsk/Db2rc/rq0ACQ7sEo67XHJmjXk89xgAgZzvWdrJ3Y
qoCNuEXib4We6Ds/7zVY0lm59QwvTzZSrulDYJZsHju3IDXWaE6l1s9hb/Xul05a3skY+uDIUySW
KEU9DfN+5KJrz4c4WlYZD+3KMk4DvMpi6S+JtdF8OfOOaTAjGeu27TD5p6IA+QBfdyKLhrSJdZPO
3kUtVZDKl8o2Hj1f0+DP9uMJaL770V0q/bYTSoXLiGLEa4sW+n5Aib8y+gO+NuhnJPMClDXzF9cW
n5HnZA+zt3x2NCqAje1pu5asgYOTEAleBpYIp5TpqmjREPEK7Rie0SUyO3LFELVWdVuxQ4ky5D50
QQ9NU1MmWUOkP2Hlkk5Oi0E56TPKZIUkM43kPBjfnMHzj2z0g4jQ3XVPcKW/d6SUu7QmhSCg+/Ox
bocwx5Yf6jXEWU1Y7Cypp2n3dZ+qILTpvx41vc/2nWYHXxu9kftgQPUjhyXbAokZdm6XSoQ0gW2+
IMtwnmpv/Z5rAbOVRzB2XQsLDDvFpJEKDYj2TtxrCSUGVnstMiofkS8x3vezMbUPtim9V2aX8jUY
HVwiaeKdKeSnu8bsrUf048wBpaFRvARmcFgzo/wA4e5s2kLjF8z1tEbVlCBkKG12dACZtIDtlQk4
2cny6kzypfVqOalxizDrkh8lLumUTZLrB7tujbvZIiAotsVS3BQNGtYwt7V853lLcw8+u3m0qdpQ
FnDK4ePU2FpBQIQj3iaWLdKcmRKeUnIgitDxkThQZrKEGVuuUKfSQpfwT0H8X/UG/lr1/7no///u
Ivx/2Bu4tG7/j3DyW2sg5jyvfu4LXP74f9oCEHCxrfiGDhmQDh9d4P9tC5g2ibB0BHwbooaFSJjO
zf+0BSzjv5C1Uxum9Q9ZlxH/f20B0/ivIKCJhz8Ffaxx6Sn/i7bApc/1U/cNGyUaW3Lk6Etg8aYp
8GvziDpWY3S2y1fu0yQmEKJqyqMkdjhH8Gmj22+z558ezP80Jn5Gv1x1If5zxYDGBlelm3vtRZBV
6qfdShgWiy7U6WZXQQv4+yWuWQSXa1zAjzy3C0CYh/TrXS2lIcuuTi4bqa9pf1cyuaauPEkXRQvx
M7Z+vqi9q+Udpcbv18Xkx5tGQsHFL3aLX6+bDQPAd53r1sqKiqTZaZ1xboR/cjmlWsi1cvlgls7O
d9+hL1xe0y+vkbrFBZtLZ4eAVLxYv14YsnEjlsW8TOB0MhHZ1RvLI196HJ8byyIoy0icdx7ybyOH
SwbwOXjEpgGm47qjPDrEhw5ckqr7F1Dj5M2S5ErisnY/6t5LhznmEU75e4STP1wW9iAWft+BC41v
79c7RTqILSvLKbKuAmnmZJjUVYY+TubiMBUch4Mjs6X29e8j6rdBi3GemEQbkIaJyfL6xWJI1dpi
QWNXsinHSGCo8nUp/Wre/v06V71ck2+CAYT6BZYExhbr6nN0Rel2fUt9POkvURnGdjbJQNTr07SI
dyQBl7bwr0MG/iDWcJ2Oscu8dDVkXDGCZiK7Jqxx+WbrmfYMLfh3LvL7c7tcBN0BTivgOtc8GuCk
ZWMArAizLttmykvCfprH/zSkf+lH/zyj/PFOHBRD9DfpgV8/tGqu8m4YrTy8qOm22jhTGVzlZwtc
XvT31/OnK9mIW1ii8bHQ1f918IkcegTfOMMgpZ+jLaFqypCP750b+tNTg9DGcoH8hFXgavryUNey
5WjyUJjps+d0T20p37nEtSCEkYb/9ALEYmGCcH390LTJGCQ5X3k49pzDi8Qy78ukJeCra54uG1NR
T9ghFmMYI0sLCop89H5N9mePZjcaeGiUo4icXJp3ftgfHrF5USshUqFn7upX33elIYvsBTHkq0Mx
DZ15T3vSJoDm72/yH/bB1fBn9YFKd4lkx2h8dR2FEl/1mSpCa56+dBDBtkLlz3pAToKOrDU29eZ7
4DXuR6cCPZ02LkEpJOb2x8zRi5tWtNnezmfn0NoyHLzB+qEGIr+xLabRqg/6t7//3N/nd3RqmEgC
BjkGHOtqRLhId8rA9ngqyyVIx0vOZWg+LNbL3y/zz8J4/VQuhiUXNyB6lQvH/2ctiYFCNyhmi83i
SElcjtN2aqv57LMZ1cK66wnA6Xrox5vFnCc6PjOZS4VJziZx3ruFmG/qymX7zqT4+5TPvgmrzmVH
5EPwvXpVlezp6Q89i5tG6l23iPs5QKhBZJlzUNWEgwXMxTur2x+GIWosYIJY5FhOf5sdtapmuifE
prW9uJk41KdZfUwa9Y6e7Q+fOmsKs4nPrUFRuZpR5kz2K2rZghQbAkJRCRPiWjV+8vj3F3t9GVg3
rNFMkaycQIKvN0S5oZlwNxk/dMi1uyC1kojGZf/OzVyvXtdXufyKn5RIBCAlyApSboa+dcRBwwvL
ZnXpFlttjKFneGdgXL+k6+td/vtP10v1IKPMxl053S35IWtLPNs7D+6Pl0ADj1icHTcS3F8v4Tb6
0KmASwT4WOnqVjgVGrt6bza6DOGfvzvuxEbgw2fHeZQa2tUQpyU4FDnFvNBxxHTTY0fYERQ0k4iU
jhw1u/5z3/f6NlsJoK3m+95gclybYe3f+SHX88w/vwMFE4pH+Lm/3S75X0bd+0sRij7djbVDmE5C
cFGqO7Ey9THOg+adMfPPCP/t1tmIMBlfLMPXX4APrtDR67EIbW+Yd6TxJQ/VMNeE7ZEWtmZj/pT0
gRMtRWJTbxgj1yLFYy7S++LCKtbz81q3e8t7ABvQPqs2eQdy9IcBcLEHskxwRKK2cTXGnJVSUkaq
a2gnE+lyZAvBqu1ZCpNk/pcQOgqxjIKfrnX5vn4az7TfG8fMmX0XIhqBk3xzl2AL6uadW7qM2d+e
+E+XuZpzdLea0mll5z6JwL8RtaSTl4SQle6WIHtcTFo+qhk+ex1V3X89DeHxv5xe2auxd7+68poV
tOasjmGOQmczUzo7dSb6qL9f5R9wzC83yOoFjsLgMHS5Te/qObIGIybITLY1FeHVWVXtF459G6cB
UCURXOXipSF6O0jq4zikpMSm70xMvx0E2brzNi+MNhhS3m+JKUKrunn1bQKbhPjmKftcWuWT3ugZ
Rfj0zujUsz6YUZ/BHen+JeLXvL721YhVNPz0oqdS21lfpxGpCEqx2fffmSmuGQe/XebqIRtyatqJ
o3xIfzv2vGHvaRnh7oZO50miCxNxMS4HjHcHi04GuYh1Ghn9uPv7u/5twro8aJTDPgp70GrXB4zC
a3s963nV0Hvu23Q8ZpqGniJ/ssokThpqh//+epd5AIc5XyuwsV8/Ud9LlsKaUa6lxLYyZezmGQUg
Y8p1tjMC7r9f7Y8PGfwTdwclHjbelSEj1cax7wXvsp2CfSqzY+qMD32QHWu7fTDy4Ja8M1yyhA7L
jCaVXHxzs3TvzdHXG7DLiPJsXMwIxxGqX2/AisybEDKTgr2mtT08K0QZRbhqvXenFa3dfaitYZJP
pW017XYuR+k8/v0x/LZ7uai0qXdRQON8DD/g14de97O2KnUJX1ynG54yHRQ3/fT3a/xhIHksQOTv
UNCgJHe1Ajc5hl1z1rtQzuVHWjmhkOk9TJJHV2/eVPIedfmPt/TT5cxfb2kqcIWkgpj4XLsEb1Ol
n8fh6e+3dPkCf5kGL4/tp2tcPTZy6VOKDWt3WVnpB0/AamovHhO+RuaEdzbMBkv19fUuSmU2L5S+
LKpu199G4mh+eona2nRIRcK5X0zSXAcgOT+GFQbIxig1X4t6F8NVHKgEbQBHT/iS7uDQp8GIsKyb
ss8dmp1+Lu98kQzpK3nATnnOcqP2jpKeLwobtTjrk7l6JOtNhva21Lp3sla6QZ96oHqI0ZTd3E0N
h5ZNJpOGpn6eE+lj9P6wBx3Y3fsknsvvtZ9dkmPHrngJjFUYTBvDejPNwSMdND/uPc17gXVXPUxm
Ovk3mdlP/n6ZAu0jpte+2fVT3zx0emOFhtG7ycZdx/mDPpkjW5LVX4ikrqrDTPZJrLdm8iNjYX0T
pZC3ZmN459xz5EYrFHmDRfHDcfrVPvTFjEZYjoax0PBbiSyeGzclys/WC0IRhXB3i8lJNKzZz7e7
hH43X3tQfC4Lv9tmaMyPNbXRKR4dPaX42afjm476VeEdR+1rugIDqy/X7jiqzLovFA06U6UnZMfJ
sTWKEe89Hnqz7dxXXSvWbu8shn6jg81/CGZMxEu+PrlFo85tVqvDRPeMRNEOZ8OQbhOkQMnB6AMv
TMwmjaepTtVea5Jm+tI75VKFamhIMRywrlVWhgB1VOa9Sgo5xACzLdJKvDmCWrUOTyKpzRdHzf1E
SSqTTjT7TlAR7VqvJ6OQhIy3JuijoopVow0Iobt23uBeTu8nGrOTnatwrckv9/V2V8nCe3Obsv/R
6cqK8ZvfGr0wQ0+uUaov7X01S3zmPmUGrPs/fJf8yiYtQDPraY1Kr6120lmOpj5pGDpt95usFliy
LpbgIl/pe2cTvs7Vk31Iw8c6Q1Ev7tEj6g+8L3U3Z2hhb+kwfnF0OAI6L03Q4QF0sCGCoyGauzla
Qf3DGmdyhHP/vrnUlZqL5CtPkWA2NknAcFFfoS998azM/ZiXVn1j9JOMk/ryA7NCHsbGlYcMdh3p
3UI7oDX9IS27o3k7oRmsClqMKAAHL9hoZfGSzwIdt2wO/qgtVGztxyT9Hiw9YhUdIsTb7DR3S8M7
ZmIyNu1iPa8W5KdpXeTRkxfX0KJpWJCX6YgEkCRQXPHEyhq0d7Ej32UBreu1aZZwHdImrmfd2ObG
eHcBHYa9uxiEMVFCKKdTObfxWurPpdWO5ErmPvJtcSl7IUporTn7VIM+3PROhSA7ab9aepfHbVbK
WwCv65GtU3FX8oV9IwpdhwjmpvYx6T6tZX6iMIdCI1C1CN48OAVkgdyVan2pnDeZxNNgTC8Nw6N+
MP10bmK6v/W2LrNhn/YBwa9aURdPk0bTZIMZyXwa9B/2apbQcQayzQP8c+nH1TQ/C41hNqNvRtfX
6zBkCvWMIMk59YCPXvoEShb6IVBhksbAUTG1tSMZqYPWbgfNNb/2meZus7YPDpVgVojFXNFCN247
Wq6CRPolJRtYBM53b8xOfekckftsJ7Slq+r5gAo7Tun6V/FYOijjdBOzrmUgZPZV80GMpYxck9Qr
A1u6ATMizqqefODS5/+f1p2dpnvb7+N6DQ4pFAjQL5+w32+XHBYEC0S5ZtvRpqGbD68wFiI9z7gc
Wd5Gqb4NFaIkDin7njxFZZPvivBJDvvcmjdY+zeTTht+TCIWgs3YYA3Zj4izXlscCFFd92/MY1Hg
ljrK6wUtUiI7TplkwvgqtDMpN7L0PiBKG885+sMI1Wu+aVc8yBAH0C8ZOnLl0TXvNMbF0e7s9VYv
LLfF4QHamsRaDk6jGPqvfd5+9YXzsOplufdzF1WzSqr2TiLXicmyM7oYpMeTJXjTvWOnd/mwgpfA
ir1uhy5pH+dCrbxvCwBHs5j6vWmUZWgvdvFlXb3kAB7zm9+TgFqJ0f2g1wKJmJXe2nVyo1LtQ+3Y
b8TPh9LPSVbz/XvXqumU99ZeLGt77xRj+9hqgLmCYGZ6rbUpC0U7t4wnAdv54LRGVx07qPQPVUAd
0piTDjRm0IJs8lgf1jJ5VRgvw8Qf8jKuanAkx4SDzS4AFJrMfN7Jqg0/7EoOeoweZEmf0d8v95Ze
zDtNq7Qb4SIo36195Z2Ak6VatPgoq7O+sm9L2zzyyYkbgs1REEBglORcQ9LGlgFGfLMaxtd+mF/1
cXblkYaCHQ/jlHwNvGUm62PW1x3qnfvSqiQn9gq+WSHPmQUFgW0tWdAzdhOIDMVyxLa0KTuCaOsa
HXGF/RwTzyD7eQ8tRleboEscqoyD34TovfVX8igb+6iXdWc/knRvfe+Mi+RNTkPMHjbWO/fW0tNb
SiS7Punj1ZvCVcBjOWfjOeupHMrADfOSNPUS9nMP3toR5iZ328du6YZjmXag+nUrQxE6+fmbL9Kl
PPbpvBgb22nFJq0Icu+WYCZsd+QTdZLWRK7uHHJhdR+CuXCOeI+tzaCTmRj6dV2ipRVgNFoqFLCA
cj0PVQ/xAE5ctqEcSxZjuu7TSazPPl4rblC26mXtwB0iKONqYY+vJg6Et+4TMXgRW5+vQrfqr2Bj
SDZpDPnGTPWZWrekiqjsPgrmYHkQpjbtV4KtziWhy17UJ/qchX2yWGfNKmHUGAI5N1PMJSG9Wwpz
M+c+MYEkzxQcG8mDRBuiR6R05C8amqhLAnQ+78tg8MKGQkKBYM7psr3ZekOPHj8Q53xt/U9tJ6cd
3o41YElxZhGZvQ9QZjJqY4jGLGidEF7CawCRJc9RvXnSRR2seRMW2PlGYaxwZPs0+0bzKfMctSvt
td1KV8N84aLgi4k6nc6VWy33aQ1IKdODV/Kcsch42n4GXpNGc+pUOyIdzJA/Je6MuWkQfzJTa5aW
b4wRtig+iVVuUZi89E5Ot6OdiHle2iC/VVXWbHIhxJvA2zHEhCExh1btXqo6zdEjrR9tdFP13Pv5
3hXWPvVlqFkiA7rNAeUe8aHCXjXnX6vFqiO9DiafktH8kNjJzhubk+Go9rEh/yjCQ9ZHKrWLPUmx
6U3tTweV4jKh1Cjida0+dvlwmOqyS+O2eKgS/7mWdX8XJB6yLlRpora2qyN7KoPkeScdxUnNLsbq
Taw8lVPZj8VOsj7gP1qTc1/Y3t5ex7uggqNUOE1ULejX+UOjvpFwXB4tsB9E5/AtbRq2wNomKO3H
vDVLJNyafrSXpsPMkvZv5TI/itJ4sJL5VVus3eRBm9mXJVNOqWKAG8S3ylq4n4tptcY4gU5TbQrd
yO8t9InMv4dutcf7TDV9Ap9ES4JN4dfdlymt21cFNfdRsvG9QyWuwqlf5fOwytOijVUXEV76mGXB
GJlK7awCBVrTyOIHPPLdgDPtTUqvKuEsUqxtS/sDHElkp7r52Ruy71W1zigOZ3wXQeYkx84bbrOc
UGlj5iaa2tS3aZF9sCzsR10xVNE0oz1KxlJshqk8iQuoSpS5uXNQNW7ske04/L+z0PUb1ZkxLA4W
Nq+fnlp8XBHh4TOmHOlFKME+o0kK3VF6PzrPpVigpLirBv/oZgUSMHfL4RQHIo72odF2Kmc/ULZW
czMZVr0fm2DcEtDZ74nlq1mH/S4KNDTwSE11K8KkdfkewyZ175c52IyF2d56Jea/dSkQeDtzpXZB
wfl2kiULt0nrF+m3MzYXg1+yc+eLvJj8rDlvKPiCGmz7TTPrFVxmhavO41DydRBQ6ydnMkO7TadP
XcJOyMnEF9ecx82QoGxs0h6qRvOpbsmUH3WxVjdt100b5hCEvAh9i0M3GMNtC2Idq7Ka74KuFpHv
yLnZ5oGL5m5AiYxJQCdRvqBeCK8lHWNp4Muw6TbZGfOpN6OwDuc1qX+YVqodiHgK4jFvoUR7wksV
gFhm1Qoeeey1WRObBRHkM8AreNL9l3qh4amS7LUIiKfPCSHbLpClyk2RjnJbdoO9Ny/OERoZ2Yiw
eMYfFxTYB7QzUVE/0JZ1D7mr6nJrTUF5l2Usk3vFNAp6ZCDtLjQUZZjIhUcuIj6c+vM6BUF75NSc
YBFcTYkXsjaXtWFjj0ofJ2MWPOKqRaLBEVPM0WD4YxlmiaqKfTAN3RxaXlu33iZgzVS3RYW9pQiT
OVBRIAt+22KQBfrYUb3BW8B6YETZogeHebZK8yilvej3tuHWmCvTup8wAVW+s+lypUWp5xrxUC7W
8pp16KND4Uz8AIRy/Yb+DQ4A5XubQtUBKQKubiWvZlON2U63UzyLRmrk3cbCjfq5dZNObPKiqNke
4Yh8WfrRK+NpxnVGfb+woEEswXeBSUtFo+3JmzG30nswRuoJRfPwcTCdpI7FuuBmlfk4HfmThvZp
Er6odjkoow9pBZkXsHs5W1+yjGgvjh0Ns7LMLeuODYk3fUjhWMYJwAaT/DoIPh/AKtfJHb6oHuW4
nL0M30XvinNjLboTMT1JpqRKwhYL1I1sUmM/d9PjVDfrQatbh3vpvneqIBTOgS25IauU9ZXed2cd
8YC0wWtTj8Nwohxd1jglrWBXFE4Ais8f1H5eMwVIiHOUKR1RxCzeictoDM6LraZbevCfASOdas1Q
UVK3eN0MDef6hpmt+Dp1onvJjCm9kd1ScuSCUzD1g43Yn/TG+QXQDPl7O5k8a8FTlnXHzG04iOfM
Kis+iARPFB4lcSfH9NykCLrs75lon7p8ayVHPMvmDUdzcWQ1HSNhc4oFBqY/OAXH4lno5RxXneVV
+xRikxOKbOLApvVGBCunYwke9KgnZvEmWVa/3db4vEbfwi/Dgz6XWXIi5iyW+nKyulfb+7SsAYYb
I9sm1tKcRdZZ5UOHMD3Z51V4MX6sjLuzSp3mAfFt5K33XLB5m0xDbmHifipytvtiNThq3a7Ja+dH
misRgZ4WQhjROTtU6PIOlX9uf6HgoYXTiF9lU3f1jeyzm7TV1a3iVOf60Ph4Su7FqQ7INQu1WU2b
ItN347zq33u6BljYnTXBSGD53TNQoI2DxD5YaEiNHS7fwHqEKNN+wPD+Ik8YJrsb2C4lq6Xkbyf2
F8dohcfrxrSULPUQDl8kIKRjtUZmnYua6dwNtK1MEGhuS71I7gAWLeA/hjTixP7f7J3JbuXGuqXf
peY02DeDqgHJ3apLKdXmhEilMtl3wQh2T18f5VOGU/Z1wrOLi8I5MGDY6S1xk8GI9a/1rSJUbPYy
7RWwUehSzBa6+Gl1FtkGM3rRdNFCuaKkK2IaG5fVHcpnPuaRPrE75Ap5VmVgerbrkxOsfbXLhVtr
jNXygAUuzXsRNW52S4LI0va2aDN5VTvaOTPNL9i0529eWpVxa2pdGaaT5WcRNySHG69xvzalhugC
WmIKBXp8c+mXuRR7ba6yHZ0qOSxBE3u6Xi3DdVr2CYKORZ57yAjJw09kMVC9Z9/LZb4oVZr5BA06
Alz6yRPkETYn/Tzt2pQ7/lpbDNCCKrvvMZnBAPLs74NtHYCePcmeU9iRkt3MQ7ICWOsxrrw2msYK
G97Nu5Ln5J49aXonA6K3FR7nXZIlzsk0kKDWSbdufFBzYl/RMQPsra/H+d52oWshffWU9frJFA/e
QHpT3oN77NxXZejJJUE8DwWELI/FmzkyV4fWJVp+We+afeY1CVFgR7uCLWTs20ycp3a8HsWyKW/B
WWldd610e9e0UMYW5Q9l7MiVvGVMSYaR4vGarExx4xDuhOC8ypgwKbfU2jhXXS8U44ax+2okUwE1
gZ322WtqEz2BYMYmJswEhsZqvhmbklUR1g/nMK/9UVVZVdw2/qp/DhLmQpExrAONm5X2RNA5uwRG
oDc3ZUN6OgzknJyU3wszITKiwD56iVDreXQG/dLCYuXvttKSht0CoU2vSte4HNng7kvUizYM1rK5
z8pgOq2Zmz0ReimayyEziTL5ZUWKPXXNcrpZkjHFdW8u3nI2uvSe7dOi7QJtIl1gz7P9QydENu2G
kvPhqJlFrBBMT0Fjym/gvKb7gZf+W6WLUjuMvlbfrpVHakgbE4PSwpI8hknUcVtqaoyrK5aVLK0O
gbOk38pJ6heBUaTHZB09sn+lbC03rDDcnGhpMXaLD57G3xeDN/fNHu26q527TlK7OLNpWsFG9mGr
Ok6jL1Nu2Zy8NHseiKsYAw1TXFWVYjYiDZWs/CeY25aapg4riKf5kHUdwoDT5Nkn9lD2A5r4JxKh
zbGsLeti0QfnZiZKFRvK0mLeoVNxTiEe3hcjdxa6hNEOdEmPvs35rC6cndkvqPBH+h46IhRhKcy1
J00xYdLRdBK+dTjOk0MElxVgOf67qQK337txitoCG3uW92EkZZj2mlG1SXZLijhH/lpYw93gPpl/
MfX5OHXaPoihnkvZC+01wTta90/TcHMGsGmPjC+YKkiCQ2YX1UbxVGbuE4fWKWYYJfEp4dn/51/w
42jm/XMdPNuMqd8b4X4ezWSYslOtwu021vSW6iItr+ul7X4xpP44b9o+xcHw4+KWguT68TKmUpNZ
VnEZM9uNrMaI0hqkwkrvXFO740mOevOLYeJHJ8P7J26zSw86DZ6jDxMumY2L1U7MEpv6hpBsMNiR
m/2KrfZx5rR9CINROPPM3TEXbl/qn740dpYNxr3NKpifkJ05dZHup/qEd9o/f0t/90EBY1HmogBt
gJf//EFdZdq1uRkxbDTkVEsOZHPFdakI+uRJcfrXH+ZgWGAGClvcxo//84cRCaGtp5J82MjpkK0H
++yhFcBurV98SX/xLnABHebKFBRwCTEPfLiApLeWFIs5d99zcNMkRLkfknrX8XJoBHp5vvedkwul
8V//gixy/IpYnXDmf/wFcxGk5Jw4F1U0TsfZ0OtPc2JOUVNWbZy0hfaLC/o3zxi+SwIHLu2vW5jh
5wuaIdIKgogiCsqUKBhVmKGyf1V/9fcf4lJ/gqHR/EvXsaOzX5hyHjGPyDjYlJJMdvbLstK/uRHp
98HqgVcQ0vfHBIViwgqagEvX+Df1eNdMb3Z2J6rHf/6C3h+cPw9zuS/4GFZBEiFQnD4OV3U3qaHW
z320QQBUUT4O+fSVtx++neq8cSUw9ewtvWrDSiWhJ/wjyc1Lk7AY0tOD2XCZtcGGmt0GnzzSZP/8
4/3tRfDxpTI+97AaflhbMlkPvWLXgP5k1MeuQbIfl45CRFw6kYXP6PjPn/fRwrQNmKHGwbGj9ZYM
wseX0ORZrdnxlPhDcQjSJap8/7oQpN7VcpwWuV8y8SrL6vmfP/avruEtLkOnB6jfzc3+F1uoucox
CRhTdXFxWlVUcc7/kZzzYx7ezOF3IjShcr+J8NxFwS8emb9eYhunNvWkPC+sNs6HNShn59GXnmDR
6eoDdMuYuHrkDO5dIv3dP/+af/tRtkPAghUhIPbw89M5N31pjptKUiNJQ5fR8boYgiP+L96B21P+
8z3NywhXKoUvUH64c37+nIZRWzB0rOEgCIiFL7FUHbPtdTeJLF6kse3Of7W+Wh8/k00LsePNL0SB
BovQz5/pT64lNI9dhYIGR1rfOMjMKLfjF2N6/WEwypehHY4pM5Ve56xcohha8q4omKP+81X+y29v
Q4vD54753sTS/fEqj5oBkG1znDg5v6112056xJgytARHxOrY/Cqw85dnZvs8hxWKCAtgOevDM+Mw
Y9NBmTGx2FWf5MUa9jFOw6dfkRX/srHhY7aVffPWb63KH5aCxkW8cDmzREjxDRCo3oswTd11jnbP
BhiGkTnG/3whf/WJ5s9fadBYfm0yQISk8SYqEg3VhmliAKLJPejzX3xtH719WBc3ViWPIluc7d3y
4Q7CJtXL1Oft37XqbLjJtTWAo+Z8jDTTpkcT0GraaXtSs79/8r8KV963Nf9/5yP+AU/8GdX4fw7f
241XOHz8l/4bhip55v/0Vf8lVXmdp9/FB97i9id+D1YaxCd5ATh0qdF2yhiQ++J33qLJP8C4TxuX
t9lNqbD6I1hpWL/5W94pgPyA4Ipj6Y9gpf0bgFygNlvvp+F72P7/TbASb/3PKw1nB5M1Bj+vTwEM
JtAPq5tXDeDDeBdXY5F382HRgYCEltkizOJ5WPzrzoNlQVgPbtKVkp6UsSXp0WCGOPslMXQXfWc2
XXHvqSYf4g6qxXQTtE6WhpqT92YeQuXQ/XMnjaYIQox7JsA5EmPMAwxQaRneFV2D0m56ojh6i104
UacXrct4emCxWdIWeUvkOu6wWqK5hK2reKmMc+EVzP6MtgnJqRGEH6oWJZ4IhnVlO5n2ZdVy0FME
1PUNcOgtV/YQpKh0OSEsqzaXEZGp7vjv1bimQ9zTzMVKP/UwO3HsqUO7nOo1onyjyNkdFIGIAZJL
fOaFNwG4y7Pe2lujS5rE1fOuhQlYusvRbuzqOfBgpNmZ3Rpg8qv0Rqwy+Jqx3j+3qfTfusQMOJou
Dq6gjLwK2rhShvucoD7UT6nRSwcldJrrq8Wsgvo8jWU10nZhJl6sOPH6J7tqlvaztSLxx2u3Tuau
9NZgwC/k+esO/NNGK3GU/9i2g2V8dtpMrVdAB9Vl4FIOwXeoVcTK4bmtZ2pL+uFmYOhancxCIdZ0
yCAXpP/Q9RDS5ucmRSne94GfMR0d5yZ5bLNitCEAaFl9HBKYrujufWHhexn6V7E0LX0Uve99y9Dz
s0g3F/txqh35oudSc3ZGVcoDMk7XR1nX+N+GpG1FXLANHg5iLZ0p0o0asQtgFjMR30/FReHAKmQG
DSQfazQsMGjYOfFDIILwSRpVQ1WBb5AVB3YbDHoEKagjvivtLRuRjcN5yvMLA7PZnSbz4Ydh2w8y
TxEQs8HQGSpJHztHRcXDZzW1Tc4FKnvoVQaFTNoqhIZxzrQYK8wYiMCO1wvTIse5U/YIHAbviZ5G
eVZRBjPSYaGFHEsGDOrEIJ7nxrXwl/QKPCiGFXaDljSwJbjOettXKNvhTL1FvTetFmtT1YwQDthl
i++ZWSffEB2bGzaaxmuur0W1H9KW6hjFpIWQwZg4JX/Npy8+T36PuqOb4pDoiepCahisFpm2Wb/a
mtPdIMSrNOyBvaxhObaQ+HTsCgHQ9L4F2GBCBTubUlhbn4rJEDp1Botei2RaYKznq7E+U5KTfKup
I/IOTBjM5sLxFZMJOrO64XOTmnYWe0kAJAzLXPkJ/JJ5l9D7cwlzQKJ/i1J/6/vRhP6T4wZimlv4
z4WTurfSlcFz63nVxjkwvPzUVpZsT7iK6pu+ajEg1JUJ9UbmXsGWVfrpd3NYaMRyBO4o/iE5Abhq
/gJiEPEAT+E8Vw+MzDK22hTHqoeirdIXvCd8P0FVMNhl3+brsbtMLH1zXplGWLkzpSEZRUssUkba
X4GxrB90k0+DnV8sj+uC+nkz1oNwuQ9dVd6J2RZJbOn0lcSJv6ZHG/bddCA3S+owFe5c7ZxiEgtN
ta2dklCsah6o3hXgJeFKgV5L8CeFJY430D2BsrrYbugEYj5RZORoKLDZWjvK7bcLcq2NNbsdEe6r
Mb8atE3Zbdn/s+uF9kL/rbASd7942viiwYl8qe2eMcE0ad0Ig9VMKeWYcwvzqvIBdVUqlcwxvcG9
qYYG86MvxQVAmPXdydXIsFy6GbSra1t33LAz0mNSw0RKbWZquxx0bRXntBDrcccDR5AbOXgC06qs
Jlpcml5w23ddBntLz05MqME40iOV3uVI2SAMk1XtMZ2wJvc2XwEwMShVZBiH+ipZ3aa9oImiqHH1
QZPZ2byDVFhSiVDvfXBowY5zZvMl93tuCviIICpkH3h3Axi9NSQ8geBeSd533NZz/oK3MVckAhvd
j7Hk5ffoGkzJ4AK356Q2jWFXYt/F0Gd3CQDOjqgbxrBKAVTt2ViFUquxrc0Yg/u4StuckXNh1o/5
kCVNDCvUwX3IXzBGznoHjbZltEN/CTffmOtNBkKvdl4ymVE6XkGIioVbrNgkKBvCFI8M9jYHud7D
uDGKFzqGXb052dOAf+QxcWse6BCgoPE2ybq5VivplNDESn9yIGqO0GfN8kcxm9U19UzOA47p9aVS
JkABjbWQMWTrvhmD2jiOra4/zm0RLHhQRfvDTp3sMK8eSBhjXb/kBug1xrt9G2ZJC6K766lvivu+
ykF1EPK+W+RqPGEKIu1ae20JHIQ//Zz01tSG5NLXuzLX1h+lRm8LlWYbnDm35WGqCk6g2egFN7ZZ
U9JQEGWknFqY4Bv0PmuBE2YjHjLlcc+oqYT2s/LQ5GGiJjS5hu7C+xJmJXk9kXgjYFEbdqVdpB08
QcagqMjQU6+gl2bfsOCXfjj3uEojB4+Hf5taq1FFA12a1vUgsTJEWupDDMVA1FC0wzt+zK2vZQCp
kj+4SkNdTGZKeA1Pi0NE23QnRfooMMbyEs/qWPBm2Ub6925FLDfGdmVzD5TenBAx1ej0DgPmaMZp
0ZxKvxVL7xuRZ4uqjlFngiYuXau78jF1VhcNRYY46NbC+Ob56TS9GfB7+8utpEeLWYFrViYcTHhv
JoLP259c1qhaMus1pfhwiix9qfGkYMtKZNyrPEmoD5R6chrUgiXdXaVm7wZtaAqmWWPTxhWsluKY
QIp089BllTcieNdcmECaC1/7ihPyi7JtYIXM6QL72KrW99pwDKrR9lm4qoCZg3CcUf8OsYcfnqCZ
qR8Wt2A0wmDNYV6Mdbu2/csgJ43wA6q8Xl4PLBBiLy1wNVd0ErXiKtHLAjdnUBqrs8MsxEyNPDI1
bPts6pR3kZYFSB97Tdv00hztKn1thSYAD8uZdqOZTgAZ5XbCD2pmKpmOc6JsHJ31nFr2m5qlqs4p
uR5qgJwAq4NgO60doB5L/Yx/n4iGvnDvHulG63Fs4MmvIm5TPPLW6ubG46CvZn5Ie4+tMDeyMz/4
Y9H4YeM4U96Hhdn33kswGcbznGizeah9lfzQFcrboUHPWlgloOaFdaLruLBWbuZYjrWSe79nqHPE
JVUuJ655qbCmjjlAb1H09Dix8FQXGeH970w2pyt/TrwvHvhub28wPsz3hhgG82D5Y7DsYLg1ZrSC
zMBS47ipE+P0zH0u2thed+BFMZEzEuzw2zhpeqnxi1WRp1mMLH222nMoOq9/ZU3I1d7Bd8CtbsAH
jVJrGv0b6TH7DKGEWe3OZtvRs1tToJa8xOzVzqWT60ePOZMdfJA37L/Ltbd2rjJ7GHc4UpIYmXqu
2IOAyzuwQbBpBnRmnrckcFj1Ot6bD3aQw8zmUe3vIVrn2V4tnnQiMU02c6TEmN1d5+XFHcaC7Edj
ukUZVaOrapjFNvTMDoNsOLCllvHGlcbVIwbAY0PvTkEogtr1z0aWcomFp2dPNON5RODdtNQjaQmG
QY2j8A6OPeUjnywlUnVqnBaUNw531V7YU4UfaclABzCO1eCHBlPbeRGtfysxMaXK5qonGshhuvJ7
8wKD/GZ/QLXBUaTwQUdFa0xarJEJZxBJDsvZ2S0Y6Igi6gaLtuopGZK2KHGUdwss73QaFi+eigzA
tT4E07dRWxmSr0PWfk+7vAp2Pe6L4rWrcMqIuE81DhfLkOOEWF0DfyVNRt7oq8hKpSuY1Y5S4W9d
Ha8zxj3HjmAjbWEgdRIA72BVd8tiSTPCC+N5Nz5rfnJeGaMLqIo4OZ88LDYKf4awCoMOYDb/9j1b
z4K8ayq6mnH/+6H5X+kG/zMLG7a5wX8NZQqVUM1b/mcs0/YH/oNl0n/bWCs2TUD61ipuIXL+Rz0I
ftN1HWkHsYwiFMAif6gHmvnbFgXnH1PXoGPg3ZSF/9Q1aPZvzE0o5vbpc+F/qGz/Rj9AUPpJP2A2
6PGDbVIvfzVNhO6fZS1OlLmmW93j4tj67dCznDMnh+uY62dsp0ccyfY5c3FnTAY1a9OL5R/qVkYW
/Dgly53rfB6tz7PFvsAvY7lUATM5IhkBf2A0oZfcyfVzt0D7x2He1he9TC5bkKuhO6fGk5WeLfPO
0L5W0j2aeOUtwXlYqVF7bI03IkqxXC96oOeehQj9qvXiQq11ecKQzbNgYM9rC13uBepxZsid54O0
cdnRu/73BDhRY0yhr4YcsqTVMuXf8BIiQLBIb4i3BDt7UKfKLkLghZFbXM+YQZ31LrdyqK4uQLO0
CVMsYv2onW0/A3oeMAlmiTTKVkPL2N7asGF1gxVFFGxWc/Zzoj9qUh2EWce4zg6Zo1/0w+bs/DJ6
NGGySqy0fWGJc9O3tgajKYuryb5qOcM24mRx7KepwYS2WaXRaqnzMPLzQ20vMicyMDFmeJQoo8C7
o+3hJ8cKrzzH890kf7BjjP36h6Jgxl7bQyse/OAtw36wuj3E5DW4G23jmoSlHg4oMHjWZVSU6qp0
3Id1dt2jZdQoMnQz7wMcQkHjhA7+Jktl3zPsOHj74tqh3rH0ikdI9XgfBgh3xdFfePsYnBRDzfR6
IMk5p9ciPWv1pWl/LWfn2XVZJgNTe1nrV5iLAPmupqA9jVNp7awOOSoEsJQosPsV77MLzPcDW2Vo
tI3zqAD3gyCniJUv2dneQxD0U0e/7ydsOWnyaLAcGzktfJnz5FJngOJxXavRBUvnDWdSfJ8CuWaH
3L9A1cCLFZwq6FxOlToXsz1Tb9lX1pU12oS2pr092fFMmU229hetwemtUN/7pOKObsUZo84OBuDJ
4ibtgYQbcKcCvz7YQR0livd7v5mRbUYamjPPWMlUaCX+lVsV56nEasQhz0tKu2InrB00hmYg8mE+
6OnBwHKoLX0sG//okaHgWyaz2SG0TPEsZtJT2rZXjdfyVvFqJJtBOdxKAsdfDlrn70w7v+GQu/NI
19WjcWvaVqT7n22EE13gpE3ZfGkDBbXWia0hGyrnaKY9ZxbtnI92VABhRMJrBnz+94O3y/THhEy7
ac+nJal2rZ0En4xgaE7wFaLSgu+6aBedb4SqCKJGfZk7NqTNrXK6k5lJ7lOdmgS3u7EIFcAOXo6z
Pt2p2TkYa3tjd0bk4JC37JwdKF3DQDrvpvYJK+WZ92BYAMexszEOyBHt9fm6wKvo6woJEMpuQa5l
+qGtT7n+bILYrbqkv50IfeCqBJCupr2pXTbzSTp35ZBmUV3bai8VKWbY/zoijTzP9vRZ9QzWhtuW
hz8fhYxdfETFXB/zDF+5d2MCuM8xNyogpP1K7mYpXyWu5Gxy6bWBumrmlFVQz5sU7skiVNSV2if6
FdzM/IFHLYLAGKrxfk7y58ThafDxLM7Ga+PBM564RSxM35zel/lVduxkknJH0V9OwQCkWmrGEvOh
RqHsecw7Ki6WfsKG/D3RfoDARZ9CX3XuiCVh3r4tioQl4hpgZHCxWsazQwm5g0l0NNJXgw0qUdcH
dpAcBD1952jlJSIe57NzVgNX6hFJ2ZyRi5k+CXgJHC1Y1jgOYuCFIZ8VeHjtfbXg3UQInzEdsQCu
CaJUGcqRS1PeyvUp8L8GcBamiSucNXs6N3fcd8Eu1cdD37cJP7xt2Ju6mkRePf7wxHpefe1ynT8j
LdC5pSvbv7Wt7h7seJyl4qVDocoofSgNrNNt3bgncMis8WkarJc+JMEYrepaOLm8lg6wkoy03uvg
ZJ8002EYFPSf6A34MvLU5o28heCQhgzVXwbeNaIp5y9iApeqNYFxmZbDrifDhNSWhhCge5gU2U1d
O7cmKhHnBQb505RfiKK8Fkm9fAkKPdJ74wQL92paXcQT4e47SeCHbMAI2R1TFaiiPT0P+rG3DbVr
c3DutP7cAd00aFOWXDvdq049JsEA1ProXFpdNj+5Ih8OaVCJh82nQz+3jHRXG76PU2A+GfoAHGt2
UW9dHDVOa9Kb22AXJXJ1Thyd7FqTxDKhFJQof3IYphorR2DsEZyOdu9/QyentWAQ6Ym9P13FU5AT
h1CEkEZPPSTUB6E/bdqEz0rU5s4Y51Jyw48+lHN05gxnbhrkj8SRIyYh8z7wplsY2zyRGRtp4wHp
Zhc4OgaANsVN5huPwcK125JTuZseSrF+Gld/OlWrGRcETZuMkGrYm2TtZnmRpt0PW59xa4KhezX6
zjun6NnUn7rKiIYkKDglGfw94F8kSz8zHtgHn8tRXSx2dpyD9UkKESfr/I1jvR/zG9h7M8fG6FCT
5HUnGOl5PKBYhR5hi77Jd6AO0WkdIrCurHIKu8FN99mT3kzP8FGeOrPbpSUyBtZrcosEeDtcqO3w
JLzpkAlGx+QRRLyBz/YpbJiWtnFZI1uRBfNwMxPk6HTSYK7TT/SVbklWxhOAkbmYuSaPK/InpT8X
cnb9H7UfYLshcBPrrWyojNJ8ih8S+noRcXeG0miXDaqARpOcSLU82O4gb6WG3ljbg31TeVBx92We
OXmsy0TdNzbRaLvI0y8uGQqHVVYII+qwpXDAYqbituwaOjPlLNAtLNod7IXYARVNMKQzPzWJzYYo
L4arZiq9gyCIeOuLkpxaN2fqMelcOzu5xDFvE/Ra3KdWwct/Ga38WEI7Iw5M5cLalyI0q9RjFMy5
iT5nHFP4m8HYnz2tY0fpKZIN27ynPpc9z1FIqt+74KkebsrA98g+aT29LLW8tOmXgwPsDc6XRqdQ
LK78NX+FO0fdQa+pZwDS5CyVlHqc9VDngVB3JI0E79ezzxH20lY2SbKilCfWRE5yY7rsyzUjKiTp
HfYJBx5qougX0krTW3PixSGNpbnS6N1gWvBNBPelN10Ayl4fVbMd/u2p2y+wgciiuBbOVbi7Gsm9
F5uf/trNthRigegDYdrb+cPg0gC2+FcBRPVbfpTklBfznVclY4zRklWqEI9YioNTQWw2JIhsD5iv
l/Ub+Kz8UBneqUs4/QW1n3ziZazv4esOcTED2Mom/aLsLO1aMUh7bRAsH6Fmt5fOJF0ePYYbavH5
vIaKgrgdOlVHVrazaPJ4GLx8usy7/hAY3QZh3pUI3PvCIo1lOX5/1ptGxHiFH9JKPC0G7rcgSV0e
SQBpxHxJsxlfyLe357Qy851onOUeunP7Fcec80hLLuzzlsLuQWenXBnZECdqSfbUd7oPXgMNR6Oa
6sg4y4j6fiL9JGr2VouvZXv8WrdBgcy4osxc2cyCLlprLO7syv2W02UsGvk0jbAe/du1H16y9J4Z
yLTTk7G8KrPuNBXkcbLV8I6JM52SNMluZEJBtD2N97kPsLhHa+AZDbJLe7bvNYn0ver9lZZM73pW
HoH1DhsKU773m921IeiyFQ9dmv38WbRzRFfa+96Q8i4uboewc0kNVrRW+beUciF26O6zobzHYtRR
RGa5HwvnU4IqfHZHSjlKqrvZ+y9Vfkf/r/ykbyH8pMgpws412nfT9cnRzKfGmdnaFilB86wnry6Z
xY7BHfUpEcvgxRKAK6+s6RYT7VMzyk/SojRNDorTAWjn1GjMQ9APD8tovzB3MEOTQ0rqlWcD9gLa
jha57lReje7MMSQgxgBqhrRs5nGjuMHZH7zqM4spm2Jh0PimMTOrZ8X4TjMf03wWV3Vumycps6D4
5GGxiVfu2++FQyDNyhKCd5rm7WBn+FcQHJt8rzltf+IlS2pKJMGEp9sZrspKqesyz4uDGmuwG3VP
v4BX1UGc45COU4EPPW6rmmBIn9asp9k4Rn1AIXJNdxnnKFwZl2DjcdK0+iDeRoJ0U1R1LTl57u8Y
Hnv2Osieq21lsD20YbiUI7ObtbEZSmAxPnaaSNS+K3Ug/u4wA4M4Ola3PmsIi7teGw/ABL4XencQ
RAviMiMNRFLshUMxbrd1/kov+xhNGj1g/19Rkcvp7X//L2OD6/zXksq7I+PPgsr7v/8fP4YDmNrF
boncDgQGzOD/U1T03wwqpYGz4jE1zcBi3vKHpGJav2H9YmwBYQ0KHHihPxQVAwh2wPYvMC2QMvrm
1foXpGs4Pj8JKlieAt9F10HVoYjTcj6i3HLRLySgWvJhFdnH+l2Wpp8SiXrqhfMGf7MgZq0S3Ttq
71p2+65rW5TDagcMVcZKN/qmfSdaMFZnAHWO/Zb5hAc/TT7rPGvFWnLw6Jo1tqc+eao632cG7c7N
Nwe3HpTkgjeNbGANKKfqyIIOvXVWuLLS1y3rhJjMAOrsm7I9mDg+91WTjB75gE2/T4ya7ljeNMJD
2gfxhc6/CLsTV4sU43B0yLU/iEa4DHIEDZ+sKU2/7lA5yxqqRpOtP5aVjcSli7UvhDhYdBsQgaNp
hyMGNvXvswZC8TaDB+ig24F+G0g0v08n1O+ziub3yQV9XowxanRlayeLZE6++O+jjup97OG2yqJZ
clQF85DazUqUjpH8L6daJ3lTqlVP4JSRY/sF5TVc/EbfqxEoAG5Wf7wDbQBwT+8XRrscHEH9qcFp
YosYzWXbcjiNZwYFnO3eRzNS17ENkk0xYlF05qZq13SxpfYFAz/Y4khfz7wjYeW0WlBcy0XzdWpi
3JpqJIwoEYD+7DOLpMUayriKnTEOtdp2ii+1lXaoZe+jIizEjI30TlBvyHCjjsrAzIgFLjojWqNN
7Ouyylhp84D4BHVc6sWYJjlEo7/eDACECCZRhJm3Jt1ymene5Z3dfbPxP/J27acc64PRPDM7z47r
+zirnr31ca1q561xysAgyTK57S6nNYPcKUVMKjIKTqe+kZmfa0uNzMe0tl2TI0M2rpU7JQzR8Oum
7X01SvajjmdSdpPiUuCoSTegf9nY0p87bkV3sZLDmrqD9ZV21G14p6MprNdYiMplL96He+J90KeZ
29CP56Js9zq9zffr4hQXdo+I4ZTu5djOVyuNm6rFARN0DA2WhPddVuUnaCRLBK6GN0xOE6neB+CD
fXVZ4UQKRVY1r4Uj7hchxM7Hix6rjmq8cPZ8gpAdr63ZTMOg5zVEPN05Ein3mZfNh9TcwCFZNR5x
TZF7hLkhK/2xtBOy3LYc9utUliH1NyQ5enVJUDg26LHdS37nI9m5gzl4j4lu7XCmHAefDZYJB5wR
PdKCpot5V6762zA3z+vivjKZv8gxJSHJpZse5X8HCPSmVSsSa/JJW1bzcyN0L7InwJw5Oyym8fUu
6UwztpaAmXGRVYAbvLcUZl3oLonBGH1KY3fW4xLewcGnonTtt/xfosF0mGkGWuWUv4583xczDedg
9S6DYZMtJ05CTZs+STKcAeYru/c+T4WdRVNefQkcbCE9KV9CVAqfGU1pXVbfApo7rcVoHQtiuxFj
+PPqER+UnXZDp8WxSCpwW8AR6hRVBAPdFEHeTR5Ko2bD2nUPTje9MLG/mfDRlIO80Ist1dTSCAhp
7wGdHNSFku0PF97svp1aemJyhzHn7M1QmTr3rpgQ3oDSswVMoWeKlMRWVakxEmSo6R3dqBp543CW
1tned+64oukgVouOc6APjDVsTNUdaWf6YuVi3MMKo6NYlFd0qVTXTSA+pc04xcZoacQ73eByECNX
hN4eir0G/1pvXGybyrkTg/FUTfq+aC09DIAv3MpAHosCVBYMztOgB7tiTl4y135tAgq1uiLQ48qe
n0jJkTgmMU8dIlBU1xqyq4Y5fl+ikTsuU+B0ZJepOVasRC/OgBlopsmRMXMOkmlvFmflsaP2Mk6x
LoWVfjl8ZiP1qdMKlpAOK7Dy1m+4a+9qwyE0PlYCssL0XFVpzQbXmqNqmvsYF0WPEGCaRyORR9Og
td0XtOulHkiITtfj3Oov5WyDba1b8nRa8ZJPFgfG9LWelH0/ThxOa/ZvQLmonec2LXojONbZ/2Xv
PJrjxtKs/VcmZo8KmAu3mA2AtGTSG1EbBCVR8N7j138PqKpuMqlifjXLiY7oiY4elQomL65533Oe
Q+GaLLdySzn5nkD4H5lRYGqMzvISaUs1dQ9ZoT01lmQB4Peli7GdTIchBxZGKq+JoIG3qY73rTzS
WCD9SR7mQ7FM9EO6MTtfdRE9u3NimDTFJ+x3pr8hRYgYQKXYGmFDdAubSECCm0K3vXSSGJ0VgQJd
/6MgBI4u/oWmVDuYydKuz8U181t2Yc48c0tElRNHKgFfevljysd7XOc/ETPtORKvpgqrJQSQ8x7x
1qZWpnRNets1+KGAqlTNtz5Ku6wSe/zL7bewH1Y0QUc3WyRPioqCRaQpe/e5+g7W6ipL4dAEZYtb
VkyeBRn6THA8gBqExgM64hp6wc1MoBWNBirzvf1DGufLtk3FdRHre2MwD7NixfNC1yW6ZcvSntD9
9tWU6S6XQYP8lFs5ucOhWCCzJEZYFg4HFn4Be9BIdStoHEPnkKXiOyXxVrCkkDDp2iFCkgcRZtPa
D8xWIY1BURlTeJXaCm+vVi/2z7RVlTpfzUpWzovHXyOby8Y0uqxjgK4t887qsCCetxmlWNVWMKW6
edvpkQEsKyMsaS1LrDjFT5VzVJHt6JfGKo5TzmyGDHQu7hUEe8EQIzukXcDOSW0G9QwrezB/FXLV
jiYwkBy2ywYNg53Sd4d7pMcbVENk4hDe2Y4SVcaGznAtevWeH0/FTTshVQEWFdpX41SN100Tyd8q
me/IK1krVJf9gx5yCDT1pNC3JklhCAWyXltXdTUH+iO1jxSrXZCMSujkgjF0nap8h9KqkLRBbnci
LgIwKqy88N+NOc7iki6zKIPsiz9hYvCsorhHPjmk0mUkUxRUMMwm8tOYpwNQAypIljuz8OlqzqkH
m68Q1XhOepfFyd6PqlDc4GnxPXQPGZGaCQbkeFOmiY4gQKP9tFEppiUhEkUindGUaPV0yFT62QsY
INUzNFIZIlReL057XXP8sDSVlUXaMOo8nKTgI0j3ZF5IyBdLL0K/rpsranXwN9JFqHE9ZROFJK0B
aTe2AQFu8H+b6ClX6q8tC0F0r8D0Mm9HJW6DHT6UsvgWCQbqii3UVS0RW+6Br/DNeu3XbXAgO4ty
OZiNfsAaHc0DxRUnJnUp7zdN31YzU0EatFRra93vKJfKU3Q1JNbYfmkLUht2fi+P1EkqtmUu8Bpp
JUQUJZ4E4WG+g9oljHXfSEN8OVsakiO87LVlrtvBRrFLOG+4QdNL4So2QRI9YohubvxMDyiHNsbC
9SJdnXTB3q7ERUheYkHU7BQNm3yxzTqtHbfNHuSQsfXttKKs7cuxzOctFC9ky5ytpGypBMyKTbgS
ph9wySE7Go8vfdERargLaKsZqo3OsMo5x9Kh0wslnC4h1Ofm2pezJN0pJUTGhxDeAFULTry0Q7K5
sVejGRYQ9aLewmivUSkfCBdjfp1J7qolo/5CXA/5ByOwoQYD9T5r1Wbd6VO7AXYyE0WplU9dGsMI
Y8FKaztajY2uboYkpnbrSwFy8THrOO2P7c6OGypZTSudjyQa7KiuinPqs3ChxDjswLhCIkqZ7fRJ
QgneNMgZed17A9kLrQBL3ZqpHu5li2mLp8SuHTaWZ9YGILvCp/ptVD7r2BwkZ1ZKEcv0iQ0CVEi/
KqWG28hW6oKUEgepL9PnNja7fRxKNCpHUz6XuqD+mU+I4RxqiPlL6svGz7qc6WPIpip9s7oOko/K
V34x0q1bKZmqO2WUEDee5JwalMLq2PdEhIOaGWZ0rZG/gdTCAUIXeNzGE8jlrGovoMjg3tSKb6UF
pqHpUlgoaMWuKsVIvnFmDVdlLdHYwRe/HcciFG7DWrmrI5orejh9kwrKVXSzyVsnmzFyEeQheAPV
sIrQ3F5LQWLsAovo3anqLbpT+ReWnQUUN5ZfxETTyibtGuuWHz6UcjYCEGzP7K5B8p+iZGqpE9LW
6QxlbXfMNxS4tP7RbvwaJldE8CxHKNeaDLHFFP3SWBUJkHpYXA8D1e+8z86DiGE/Dyi1qXplbFqx
wSiZSVOKeo3qqUMl7seIdsJAfZgiv7SyMkIv6Qd4BeC6VUA3a68E9C7jKoq+Z0jFN76ZFYcsxxyl
dEpMEGST3lZBzdlxwBIwiL585EnYok5212+gwkycJOm6mb4yXwxZU+5gMZk8eD9uNHUaPZ6kTdb/
qcT8qsRYuPL+vhBzF7781+Y5+/beHbP8nV/FGGJS/jAhrWMr02QVWYXCH/3St0gKiWTQ8Pn/C5s/
I5vnX9WYxR6D5x6X2EKbNoVBoeZPfQt/9GpzxT6Og8wgfumfVGPAAryrxugmVSCBUgYBDvZf1C6L
feaNU7xsRmUa0/QaHfHAhnmKra95VuvXWmZSA6x0JrLyUihRa9+ZPZ8CQOHKvpNrffgxlzBGnEC2
4v1cWkveY2qlj9okY7+Q2KrvIFxpjz0KXnmjwU717DCabwpjphIil2II9xUeQOm8MjM27MPURfdd
K1dfa/Y/PXSKcWjXeu031SGSQiTLQZYGBJ/oxHg6udxfkwsJvX2s4NzZkYVLpo+CAXaIWWqkHHZF
r7BbA7oHyZLvAP6cNi1cu4FvJQl9sTKQ9rUkmUi15k5dH9HFtmx45eA+6nbNv5LuVIkKMKc0sMSy
FbL/vQF1wVenJjBcZ855xKzmlB28WOts8DQWDY9FvYdicEIHDuKGlqPrB6RasjdoEGZK6oBOr+3R
W66kZOzvShkufctpg0zlCjEbdItewOkRbCOdGsIR5gClGidPYQse7zQRTitJXjh4Wmtnj0nc4vId
MlE9DiXBtK5iV1K0MgCiw7us40hZzaWaUrbReoiJplWbF8yaNLbw6iFLkQdQhNvJjBPVnQYQbW5A
J2vcSuTBk1ALTMbtxaz+0JVQIHsRcLk9yEHT6MBEI2kewAkd36kcpGYF6kJFUJTJxMpVSUen3QIZ
jjiX+R/RqRoC2u/KpOdvzTrBMTSq1RlMdR+TIGaSR54CVmnXJh7rwO1ks8yIK6nGG1TmwT7TZYVj
uxzgfclCdsorttMqcsNYwUTQFRRcnP9Mar8mNXXhXPz9rHYo8vYlfwnq4m2N+fUv/ZrWVPkPCOM4
/uTXgjIlq79mNcX6Q4CeMG3d4s8ssfjw86Juw//5b0GJGUuqjWWCXCnQF5S4/5zUhPIHkx0+QeZH
GAFLzfoflJj5599Naia8C021FlciJm1dM4wjj61Eb0jvtBQ9rdaz84ARIbdu17d0DcNwRDQ6tuX4
FU1uq4LomdQYGRO2JocjxMJOVFRYwWjymlWf4fde5YFlnDdN28yrOJrQYMzpJN8xdrFKZUZt/kg0
a7DdJsuIp9HVlqYK5wS66GpauQIN7IspRpVUFck21xkpqB4BBmjzOh9DFQfLob/EVBdDNMOCgmRB
iaf7dNRl4GnVoiZhXggpSglrXfQz8jh6q9p9lklYZfII1ZAL0ppWyzTWXydFx1eoBajxCvBJ94iP
7cgVvAGJHSF52Q7HCeLG0gwfDJ4OVBCSQuirU3KsgxosYYDWhHgxsCVJrgKaai+YT1CDhFRePc6n
1lM7tky2Ng6mlp4cLhgvHyR4lwNH/nNIIckeBUXZXaRTq1obsyrCrYZBYIROpAONEpMa3KUz0kYs
j/PiakzNxDUTLbtIjJnKEKx540nC3/LYoEiBvtxNxZk5j/1Eqbmgucihgczd0i5WyqCWk1vFxIKi
BKJIwrtR+yvZKivdKUTV35ObzvEjJJYRRqfuE7xrczYGImkuKwZK4+QnDW9xGPUxuQx6oX3T807r
NhlsPlaRorMNr+g4XR2mIFP2atSDQxrSTtnaGfMR5P8RlRSyZPjNnKXURIEM3A+hITmRxMEvL8Z1
ZS8HhCoIk3NLEtFjpZT2g6FirFnR5tD2ZtcZwkkjG+R4lWIBdTLdvjHpNj8wwNNFKmX448qSkj5d
SZCsSLX2dWqobZ3U0FbGvL6a23o+U8uZtdeOih7rCIPP2kmIox8yNVUY/hCuVukwGEs0eFXFq8An
sdkNpOCZJkcXo38blHthSP0zxFIxe83YDkt2dDDCR+9FayAWCUz2/ZNNdZJTb/0ky5ReKY524yFI
6O+7YFDrRYSStDdJ0PqHgamfa9giyiFzhNngYvxId0iW0pqVOjZspHtYUXBadMlVY+csjpY55g2K
trIQrjWHmGBbtYYnNWCUpcqMSAcPlMRU4mSqYVxYOfzNlVKJ9lLEfSGtyhG8jleNcoTDcAYuPMtl
f7ClJtjrzEBbDjTUbQyEJJlXJNOiu0VctePMnVVrHbhR7trkEueuItOVduZOO0z+IHutranXMXpk
4aBdqEEuRQJhbBY28nUWybiakBmM55mGu8cNKSCRZF3ZirhrMxOJHrNo/78J+v2/qSlXFqjH3y9R
Zy/59Px2dXr953+tTqwmi6ucLS34AzKI7H+tTprGnwC8gfOAdNx4zfP9c3XS/2APDgADpgvK8kVT
/q/VCUk5yCEwCqYsK4agR/qPliflvaIciTvpb5BBdHgTCq3Y5fbebrn9UIomDnTfdHzGivqFOs9I
f04LEVl8AWWNdhFM3CDtJBp35AFMnElRH4zSuV+gv/BYB2bJ3gCY6CDCJj6c06c3r/LqF/rjkyTP
1xukQUuf1jRlg/rw+xtUA7Mo/aT7MYYgjlY4KQStywzjrovKqDQ3n1/t/QmEI5BpYBiF46jh5eQU
xDHo7evoZzCygtw14hiUwKMgmD6UY1Je//OraLIlg4xh46IcQ07CkMCgcAm8D6aKt5bFzS4lgvxE
ptdyr/9Gqfx6Fqz4toqVgVhe8+g0ZckFaHAVY02JUnzdl4N8YaMI2+Z4lM6gutsrOSxfRBNMJx7v
fVP9zwtr+oL7YHslW0cuhQrBRzOIgk3AAGoPbiNlkkZK1goEYffzN8mJ9eMzQm0Rhs7uSpWPhu+c
j6VezRTr9WWm7FqYgVTknwe8kbKWKb824f+fqbI8GCGvfNu2BsEBksQxospGFKjEMqVicn8fW1HJ
KwsNzWSgAvj8sZbbfvfTgaHhEsTLLUdhWrLvh2EsJ0mNFhBbpqJgTySIaJXTXFxVRj4gxx7yM+j3
0+XnF/0w9i36d6QdWWzLYNDYy1Tx5vTtC06dY4qjPBlqMyMOoux+Kl0cnopr/u11jCVWSRH8n3y0
IeYUR15DzHVmERZfdEr8ThCV8bfPn2YpZhy/w9fAQo3QQpnf7ugyehxPKnu+0CH6pWOHQMMvtnux
iYLkrqzFAXOxl8Zi09Q+krZ6y3DZJmD2Zrk4UL4C818XF5oxX31+X797esVCN4VbSONMcjzDRHpe
hJAcnHjW852iEwKR9NgKP7/Kh0+Q31JFOsOkrig0B45+S+AFmdVTOXeyoR6WwJJiFI7ewKbkGLIo
zT+/3O/etQoEzyAfmuXkOItW2H4iWTF2GCkOcLoI66vSW2eNpe/hrwYn5ujfXwwNkE0GGQqhozeo
F0iHBKFO1BtplGWz3F4rUUFcQiJp6grPZHVqKH38HFW+QnRNLJSvx7mjL0Mf43pQ+Bx7e6gu4tD6
ghVybxf4PkgYcci0kNov0eLyIPyI0KrZ05IJPnpVgbqQSPVB0+hMefyAT/xUavHH8aSCH6L6hnzJ
FGSFvr834/XoaWnsy0leRyEHxEXVsumXuu0fzHxcRfAWTPYliKWOxpPiR6HFlXBjNbIxnY0lzXqv
j1N/2AR+BGnm8/GkLKv6+wmQ6xkGMC4S3vidjyZAjUJQlesBDX+5brJ93xtg6wu0Jz85BQp8z0h/
F5wF6iwONoG1qjRLepSBPVse6ODi8Pn9/O4lg3BeNlyguYjeeP+S245TNyIrvPgJFfotCRzduCUb
IFBPPPipCx2tZ0XchfoQciHMp+m2YJuwUpT61OzwYWdAJXdhcRFbLoNaE0djhqKAKoyet5vnfYhE
KscvQgaOZjwMY9xF21aNhmknsKeOBKRAsznxlB9nJ66P6EmVqYgsEr/3r7NQUnMCTcM6akqzNzEf
rjOa05Dre2n7+S9HBft4KC2rAL8Z9Reuyf94fzGZ5NwcrHwMC3poKgoqvU9GQ41UnckxX2RFkWXf
4Z7CqYVizOxdlUwXVDZCV+wfiq9Y98i8cgkw9IBuF31OiTx8RDnWW8U39vdV/r0Og868sOuyQ8yk
hyH2ePZbHGiJA6v8p7bEl7yXKEHD4ZaTYYm8V8fkGtp7mrldTQXnJhwjFp58qBp0ekEL9QDObAkq
k4ygIZE8BW8cSPhCni9CyCHC7WLuCVwOjqi1rXZVuyJyp+3R0I5gsS1bkpC1xNEPztSEApCaFRhn
WmHPRCsooLK5hTZJNo29FKihXRSGo2qT1rsymu3aQ63RZpsa0X615zvXv7Ih0rLzpE5rLPiGSUIh
JD44T47QSLuhXJWa4YKeyDhSEIYDNX3wD3UDTCS9JrOSTLozuQhEHT8hhlRoTQ0pykmoHSFiCLGd
bGWUQhevBgZFz5KCutuZhd8+i0prr8osja5Nq4Rt2TRZ0XtxLcu2W0WinLwEpMYtkQdVsJHjEq1V
V+bJ177Nsh91vfBYtCRBM4/hGyN6P+COS4hpeoqyWGH17woU5jjM0mivhqVh7RQa44joRtRtqJq1
MEK4affh3vC16KmXDLk+o9WOyM6d2kkDyso+sP4iD6LCXA4sAucShgfTg2KQ4oIE1EATkTCXau8P
QS6RR0Ha4hX2HNILq6wOWihEbLNQt42x4aEaSzcQ3MnbifMWDwki0+AZPxX5aZTMaHwWiaSEpP6k
UXlGOsX0IHSQCGTtiaz3utEX26CKap8WcpFRWcfkVPGJJxmAllIrldHpUE1h3Au78Sas8yhzJWWy
LmNQPARKmaO+nhMUsC3LazA2Xk1VC4KoOZTReIjNQkIKN89STRxzDPWy4cJpni4g9qF+DDpa4yhD
2vKajn0vudMCw28a6AMe+yHFvMu1ecRAmMV146AYCe0NFswZ1I3dBn3+MI5I/XE/tfItogAD4Z9K
FMKGkyh593tB4EaOMxRblRTtYpaqaMeJJje2mVSjXRjCLkXHEFvylSnJ8TeSFNrwUIzorLwcGTnE
MSm1LkKlSQeeiH4twJ8cVydTP4quBo1b6ejT4FMvm5rwRZ9S4ItJ2Iz2KoViCA1jhH3uxWqsLJQz
QZQRGSya7zA/oOJIeqIKXMIV5W4dVrM547PMR9yWgbX8KzF2D05cxLy6rlIwbKkanlavHBCZbg3E
sljlGms+j6URZ2UFxS4kFsPWa6+ENnbJWa6woTSgXIF3UFPvrUyFAdHIAUHkQJZ9h2w7UXo+1IIE
/5Q2jBwuI1g5fphPhB6NkUUTPGrnZ4Xy5yPJ3mJYjWDid1EAuc7r8zJOPEWWyic8rYP9hC9obh6F
jwLYa1U/+V6llsJXMNcYGo1A5PZZURMEtaeTU5or+DpZTe5twwGaIqv2tffbVFlX5cxao9ljJXno
b+PvIa2tfkNmorxVOXXkqzKu8aJVZoLdibdEWE0DpKNCMFGZhhtSWDEckw96Iqqmm0LHiptMI9Ei
qi4apRBfkOPGP4sW2JpLHgYIHOyypkYkl5J9Qb9LSW/IVMTVmZYzS2j4cULoN/S9nITM7sSVEJ+0
GyIe9ZugWyRBqaEluKrmMl762kgC3X4KQjAyaVtNt62hkN3gWllbiY2qhnlJ0lMLN2jdJLVcU8ZP
UaUOwxhdSkBDAhy9eTQnD4NhB1ayZdPPJhZ6W1cvCYk1cqu2fTFjX6+fsrBE64WitUY2wlis+cI6
9vLd1dgHKsqMuSD/JFYa0g/1PIYxUSXJPix0yDgkxIzTKo/IlIYhgShfGgl8zgaDGj8RoIHY2CrR
UtWvveF/WBI4H9iX/n3d7yLqXt6V/ZZ//K9eu2H/QVPcIoF62RhTW/urK0Wv3f6Dsh0dc4vuOdeg
uPhn4U+iZQXBnLqQTRWKvcqym/kLJqHYfyjMKRwb2YMKsTS6/lFj6t2+iKMhx09Yl5DmqawJcrLf
74tmPWVptqXyns8dkVYfysSJjZq2T2erKskINKuLNiJ1lcr2ki9C3Z89VK0qG0qa80DBeYxpcGdz
cD7UdtDTzc6GHxNhYjje4/I+lCtKz7VVNoeSGFayEbPk17b8PyPvvxeC7N8PPBcr3n/tmvQ5/9G8
HYDL3/pr/OnmH5xYdPlVlrEQR9+MP/2VcwJNBBaqQjX53+OP4ccyzFbOFqpqyG+tN/hMGJv8sS2W
gyCD+h/BUJfh9e8THr0NytcACDgAIMTkPHJ0BjD1Ue+M2tduYOshEE4CtFiYRTfAOP3aDWQM/NNA
bug83755VVe/LvG2oPz+iPV6YZqxnJU5DVB+Oi4fZEim9CbA6qzlfuEVJuQ4Vurw16T4twdmXu/7
x1Mo7KrsafDa04Re+stvi2l6DqUSCJV8PUvaQTKrF19hextJ4z4ZfgQizvdUxlafP9n7wsjSLnp/
zaNjHTbhmj2kDBkm9JElBOZGadD9lnJwZZX1iYu9r4n8uhj9DPC4Mkxw+uvvHxCDod+31BOvw5x2
lJ10VCfTZPLIR5tvMxny/OcPd1QSeL2gTjOdKu8y+VGJfX/BHnpL7bemek36xg2AyuacLNZdniQ7
YnHusD1LO5Ka9pXY+t0FSTrhiUOrsozIdyOWQoSu0yKwmDxtCivvb6DQSg4xWBevuZR23gn1IrKL
clNJg7kdCiCgpdHYrtwXAODJIblN1r3a0dYt8/gxivKdtGuRwJ6oTHz4zfGeUP9WkDig0qL49v6m
ApWcGpwQ5tUsAI5GDTb+Nm1sh+3YvLVGStQnfoYPb4ELomqinSWzfCDSen/Bmr23YVWzcZXrduBO
IFxrRTpDOE4WZzwN7IPU+S7NIaog4nX1IXZNmAzkoE3gRnL2snJW3HJaNt3Pb+zDfMJ9LSnz9mJa
Wlbe9/clc54eMns2rwq5WrKPKV/4X7O4q1Y04ZQNOvTzrp5jDD5Kffb5pT+ODK5NDINM/ZNZES7L
+2vX+OabrufaZtCcZ2b80556DeX0CJrHHB9Nu7tEP5VvZr0WK4FVawficFMQWOBo/TSd2wRreJ/f
0+/GxVI3W9oipm0dF+zQnIw61hJ+prJO0CDYldsG3Usiiae8sdQTo/D45dNjYjTQNVv0e8vrf/8C
BnCIYmAWvLHs7tmu1F0N7byXqrtxVL+Gc4vQtAeXM/unRuPxZM42iVbdgvTGEEpn5uhXHyJilHwc
DjeCwDtsRRClPQHfPaDwfNEj56Mq0rWODusBeilNB0/rnz5/00cxHLzd5R4oLnFIXNhhC4387VRf
BLUmZryaN4CyrAPwK6CRQl13xoVeu4yFn6axHqOtISFIABDvhju4qfGfJPi/XXA+DMLj2ziantI6
mkAlcRvBTwP3x3el2yqhV/euZO6NHOQROl43fTZqWFx7IZ0Yb8rxenB8+aMhgOcMAuPE5QkNjpRt
oG57tEmUGM3LQdoG94LCGdvB+R75X/QlT68aQqtfTvwUy2z3doo+vomj4dDFWU5PXVZuOpSWevXU
qwnljhrMIB6a65IBUtuT20zixOSzaMw+XlhTlgWYurUwjxcnrB/BFKXqjUBpDUFEdhetVMCRe9PP
N37AUU7bsjTQWzvEuNbr4etcXORiPw3rIb0jW5Q62hY4G2ATIDGRICnJDYwDZq7PX9HrvurDK+J7
QWurLmrg42GiSx2WA025Ser1aG/m3rk00J6PbgFSpQXp4gEixkWa32K9rb73P5udjjp0M7IvS9dl
vqm6iwrBt+3kEGM8ea0/NIXXEc1tIhZz7Y60gxMrr/q+G/DrCxOAwdlq0DZ/VUq8/cLKEAG7pPXq
TZJjZ9hOz7V6zoFDyp9MgSrTxetlbuFMm8UKKZGheHNwPQ/3o7TqQTkdwhOznfjdMHt7P0e/9kI+
zwup434ml5rikoV7YfWojlZztDbMFcypODk0wQ7uRzius+o+1rYAnhACXwZfMyai9DqTz3R5iyBQ
0vGGPQJzqkmlrfZElfe1OKOwUEYbI/fSL4l1nfpbvNfyTTaf+GyXD+J4NLx9kqO5CxJv28EQVm+i
+Wtrb5EEUkDzreduetC0E53PDzs4G2MQoB4Z1z/yCvW47SCkULftXCg3Nhifa22dbYuNv7UP9lcq
oSea2fryG7x7sqOLHT0Z/FBh4oBjKhhw5vAfp63BhNnglFdmsdchm+b7JNyI5Ax7oYb3g/3TCFBw
2BYT6UmXfQd9b4UtKDmvwhWx6Pq1fA5jAiB8Q5kJFg7F1dvoNoFwAajniwCmRUb2IaZPiKyRbsFd
o23n/hDGq1iQqX2u4TccnOi7UXihdKPmJ6JzPq4Ar48Mt2npwS6ZNrySNw18dptCEkQZ30wb4hfl
ys30tfJd+zIYmHbXfrRpqH+bXhSeV2RJnMqu0T98FcvlWYT5L9ZENsjvLy8NqUALyRu3g02sOXHr
2nCKmYHBfMHSg58aX+T6phhW8XrUt1hhxh90bQfLo6mSFwcghaEPJhGKb/yAy1NKHZ/KanYNfF/w
raXnc/Nggb++VbfYa7VkVb9UpadmX+ziJkAgWlB0dQhDn5UzudxKePMQg56a6T/MRa9PyZaRoBBK
aMftJLKJbHMOeMkpTMbZTUZPfZaZPR9AGIZAb5UDThx13JOsTL4nvG3DAcE3NmuK+3KzaU+t+6+p
gB8GOlu8v27oaOH1217JmnFUbiwIaoum/yEW50PihZdIa/v0AOu4jy57Y9/FZ4qxB0TR4Wi/Bc4Y
zvCsHWq1INfAyDS+l0MJCD1s2AMwzUv4uWHhdt+aB/N76U034bX+bBAkdsvo8ufd2hiA4jgFEbc3
1tr/grdSe8AaBHVI/GRpsXRneMgu2APYl/ZVjLg4I7nXVSWXtgSHpHIv/fh8cRMfluHlx7EgIuuU
NuhvLr3AN18A3U6Z6vWg3Ei39qX+Pf5hgyL9lqlnrdjJytqQqKW60zke7Bd0m0vJ+ZJnz57ZiNtf
aBEWz5LiZRftjbYqH7K7aqf/rC8YcjL2qy+dhVXCkb5HN/m5f5bPjnTdnDe74tRp4njr/jpNEoKm
sq/laeRls/32Icy0aEeA1ze83Lp3eo0ENSe7kEqvrjclBXIqyJTDX/AaVmBTN9AyPn+Ni7rxw9y5
HPLomaJTUV6H3Js7GBpbgtARqjfhD0RqzX0ouRF+bM8WG7JbqMqkwzq1CY12sWiAdnTQetzlN/yg
3S5DgY1+WHCyObTEQoBT9Exp8/kdLkzdj3dIdhUFJA5cnKLevyM7M2t6dbyjei1DcE6d8Y71X79G
E+82V+29fWKdPHnBo8mNbkYnGcvIgrKV+o7xkuMxlh3Y0AT6zgcQkjm7uvzEbHPyskdjIU9y3ODL
WPDv5++t6gwX3Yt1p1zHz/2z/ZCe2D//9nf/91v9YFUwoMO/Xi148OHQaa71jNmG9J+ZGPv/1SB7
c7Flon0zyIK5xdyvc3QDtC+PO42mzXRZFFBqJzwRxRfMm84o0EabqyJdR/Ja0NC21hErsH/XmdtC
vbLnbelfEOzs6PWDyA/YuJyek5d+6Ve3hMecuOXfbmCIp/xr1C0U6Le3HMbE92oRUy1kKS30pvu8
2BKlAyQUpHL0HQwvHZkTI33ZpxxP72+vebSo50ObGkHINUn2wUQ2YbiyYb/esscE4qjdS6aX3+Ah
4NGBlpWnPrTfLXfUVYgnWOq+8utU8eZXkoIhF1CcCZf5KT8H095/spVV/q08U4QjtZdRdmJv/VrG
+/C8/77gcSSdSheY8OhKvTHslUqiYeLqqEOmu5xn1ysoILzpdpOrZyb7rEQ21mpx4pX/bhF588iL
+Prtr9wjDSHtjUfu76CscSwKc4d9+pTcff7Tfth7L9sHDjcywWRUNF/3U29eLezUAY+NL98OIGXC
2km7/VStEVA4ZYhJ3X76/HIf6xRH1zt+LoJwzTriesm0Sq1tl63afgMaYCIyXsaE40HEVKvrFGoa
h+f7/rrBObiK/mza/G2h4tRjH31EA9m9/tBzG5aytywX4mzW4DN+wpSBjuHEJ/txKTt66KPPR4+J
ASDrXb5Fv2NFbjWCVVyHvSPrTkDeBARW4zI7WITpWKtg3MlPOYFswcHQ6EZ4iU9/GFPpeoogENBS
dStoyANlfHic689/ntci4buBf3Sn4v2w0xO/t8qCO03JEG1hiZyDBp/7TUyl8CJsdkFxVgabqXIb
EB31JueDgINDi/g7MAMBY8JHewR8w9PAe4r6MFj7ubpIagpg3iQBEAYNnZ6TzwTLZ9PJBIWycJEm
J6WuUXVuR5CGtC2IEZY5qEIOyvofnz/hkdeAkb48IXnC6OqXtoh9VHrQpRBxmcoT9vnl19Ie8MK6
o7GrTU/XnrRkZ3O0n69SPFXGqXX0w9nk6NLH+wUrsmUYtvJtKFamvYlBJ+PqRHGGDopPQXVV/9Ql
P8ycR5c82jHkeTT8+Xum54W8I5Ss3/f2WjZ+mCEf3AGkvdmcmK4XL/b71YKLYh2RDZSxRNMd79xC
SY4QWEzKLVW4ttqBbasmYrYozoAscGy8qWCPHoimT2xPjfZxsjbDDYL2EBQ3SRstq+aOhHO/W6pA
MSJlyfXNFS6zRXN5MzzZB9na+eK79HV6wrxABsfyFuHFcj5Gqtbf1Npa+Bs5c+2DFTmUGRuFDeuy
UY1yJySqpuycVjxa1aYNUI24Q8YB4sSnZCwf9fGnhMGd/h4qUlIgj2a61I5hgbeSfBvNuPScunGD
8/6n4eYzft5LW7gyMUL2Rrh9+K0rNnPk8fnUj+N+dCkQWHfSzUJJsHgBBzZ4sIJka6uhw7C20VNw
lxwQx/fOqINe89CxhNNZ16zBIRsl6YtuON7b0qoTPztpn0KVA+nRrWccJZajbigVzbzMx9CgHP/i
5ztCEHqqwvGJee/DTu51HPz7DRxNsq3d2E0XM94b9botOUZsImlr7J6rzHKUU8nd6oc9ytHVjibZ
ULImKTd43xRZdvV3k5/aylbY361ngF/IIJc8hpcUmAkpfflGZdO854zJuep7/RUsPwuN/y05VQH6
3SBYphrEFzJaiqNXIOumDBMkVm5rzSNnDwI655ITM9oyJ38YaDr+Lv71XOi44kIocqpk9ajcotit
l1Q5h6Nx+yP9hjA4JnGGoKXaQcqXB9vg8fNrH2WJ/ppNacL969pH64U2akDKMq4NN048mI/yCw56
hqD+2D8OANtwKhKbyHH8iWpPo7jBo09NZYuSA8Gj/I+8Rh9v5qjaFthyMUTjoNy2mUvSQXGNF1FG
PAju7dQGcfndPnvnR6tIbs+TBIxEuW2mfItSk6Lv3MOEdC3lHENoIHFwWUvyYepOTCsfD2PLMH/z
xo8WEUgvoYz5khFVwVhwKkIjhhUeADIYChUvs1eBg2498+Qp8NQwO1pKsiQW2qRzYeNr91A/McaM
59lCIOpID9JLKLsVHKjRYWfy+Rj77Yr99omPjp96k8WWmfCude1mQVj2XlBt5As2kNrl9CxeunFT
wphCk/z5hZfI3d/8yEu7HesgTd2jGdwmxR5ZsazQD4FeDS+CwI117W/+H3vntRw3lq3pV5k414MO
eBMxMxdpgDT0pCRKNwgZCt5jwz39fGD1OcUEs5lHPbdTVVFRCqm4sf3aa/3GAMo8fkMQdCXCp7p4
zsFY6vHPKHgcP03loda+Vgo8eAVNKSow1GIpBfqoeAJ+VMcVAoFrTW2osGw//t5Ln7s4a0If16eW
lh99kgD6uuSeafa+8pnyo6gupXnP3vFzcmtWcdFJ+zF2b94NbSqlfYkvx2PeQghDraIcIMdTKwBq
cBWW2KFGbhkeLqY+tXl9v9t5bxperIZKKuxSoGf1CMzST5FvXVE2qpJNqm5tcw0TWSCS2m2mLxRC
EtVtkawWmyQBe04meIWgplA2mOOE+SZM9uNwVCmGI4+Po7p5ZVr3nf4YRG7c4TRzMMT1NHh+c+HA
Pnst/t2D18LOm6Gz80iRmqxiWelrbFNn6OWKbOgYoyOwm0LinWTz8cp4n5KcDw0TzAgAeWtW1zmd
LbDpetG3RGShtdcmA++hqwarGhlBVh0HYLFpAtcSXiWva1DwTeYOvAExbjEzN61R+/1sZNdpek3S
TW03RnQ7TNc2MijSRlNXdYkxxbXFq8kqvtTy10hcN912Sp9TfV/ne9XeYZeGlecV+PlVmVbbHPk6
HKFXpvIQ+ldR83ihs+/2AQUASFKggRRodyD9Tjs7RvjWmwOBgFMi8Yipsy02kDJXCj5Un2tnb7X3
cXnLbs2yY5DtrdidUsqy90azKmFfJOu8RABt47y0zlr7rYzbMNsk6kYQqxGEETzcSNK2JtGe8247
tijlrfENHrdD7TbWvn9WjyjzkI4kxkTvJb//uHuvVdyTDbDo3uICkIxpbFGfkx/1YesIXojrBlOr
77AwDs6+S1wUgfJwG9b3ZJEtlYHfBtZRN0hIuToCebNKGTnUtW1sFIhqwdrpf8fSpkb3g2FCnNZc
x/hnSF5ZevQ9y9YDBtePGNjiQtRjsIxehL2Ww41xk1lo/a4ZmtreGME6m1wz+Z4JpD2vSbE30WYW
I2KxZSuhYUmzwmovYfi+ITdSfuP5WqtuWgJP9xHHRzT3S+lcfTxW7/M481jBU9dnArBMGvl0KdRK
pIC0CQiN8GpSXRka6dTe5QEye0CCdA89hUbcBRVyTcTew8FsXz7+gnen1eIDFkFp3al9i0u28mhj
elV9KtsboOSWeuz9C1v8/S25aGkZiZWGBiaKYFv2Eb4GGTs+KwhjWntgtKI4OP4uqY9WtCmKTVPs
Pu7lDBY+PZQXjS8iLznTqsGf12SFSfe4xijYYTEMB1ny+vyq6fZG6BrD1vcPUe0p8U1Qe8iaOPlq
4Fq8lDpbiN0QBy6+ZnEATDWWyn4cKo9ZfmytnU11Akfhx+IXuL0K+EBzKSabZ/HdlnyzzBZbEkSP
Xk8q3QfgmI+/qm6f2fgOaOjQPeTjpmruRfbMqBO6+EOz/3jw3z98AJyAxwY8DcNeBwO0WOSNmmL5
rSePmQHPyCxtBHPaLNq2zvTVt4oUcZ5J53E5i2w74TGZn1+NofUb3BrwWDEMwxtr/6avsxxdwPG3
rWLQAuX7pW7Nb8R8oweV82cYuN00Ky2qydPUILLycS/eRZd0AgopZEtkIGCdL3bqXKq3tEhJHut8
BlWY1bAduLa8j1t5nzznOQ6BUkOOCdwtwNvTsWotbDDjwAofKxR1hiKbtlqErZZSYC7ToByxBap8
5XCqAU+jcoqLNyWkS319fyy9fgXwUQMaK7zwxXU81HYRBP4YPpoDpUxcxzZ2ZcbYojXmXq83hQ1s
CmGIfssLPSt2knTVxOqjVSmfBHKmF1bvvBveLF5bBtKCyh2ACFBDMx7/dEgq1J9avDeCx4FGNvhi
PYZDY63kNvjdQ127EPyoi70yN2foDgk4KnoGYNFFc4mdG/LkFPS9065MNVJcRYMIWLXqJx8HJKxO
Z+qnVm/LPINyxktKkwvpiEHvM/6mpFI6S1rpJnJHQZr9pAAaCGHsqk7jtTngYRdxsChGn+xD00gv
RL1LDND88XMVwmbtEPaiBnU6VuNYwH4G+fCgDpQ+por0Ya3kugv1fA/L6NqQLGWfBwOCnVKGtWKQ
SS5+JLgg4Z68sszi84gt2Qoj5r1a2pCA7KMZjtImttBWN4TYdoZ2aX7V9xP8CrMCHUo914Abf/rR
/eijb20F8uNgKjdhhpFApaPYZEfNcYr9JylKpHsVBgVV9wGH5LDMtzn66l5s9zdGXLbHAVHYNfDS
qzGC0z07KOAtdB2B616NMl66Pv1cCzERBZhGdxPKokdRT47XBV4W64938PK0YwpQbYDcAaYYzgj/
nPamNTEQjAy5eexip/LikNEPJNSjoyG3tgYauOsofobxIly1ITbyA4A01iyfZxbEbHUuhoMk9WSj
qCznSePfxFggd8FkuhFFboTbqnsMngqCoNmtoSttOLa1v1EHXtcfd2VZCwEqDVgUYR72n2PNaObT
rsj94HROVjoPcVkXRynqP6mEmvBabwwWEjbOZbNOI7EzJnKl2mBgUomW81pT7OSQKslW4FKMUnCM
WjmyzsCd4o2qcd2/fub/57f8hzofTv+a4PLYQ0J8qWeCy1t+y+v/9RfBRZH/oSNXRYYT7O2rLOl/
8luwnIHcwY5DP4BjDib7f9FbdOsfiO7MhBOH7cASYAX/k12lw4kBzY4dDfQrbV4Zf0Kusl/FUv4+
2i3ILaiOcBwhmIqIARvndIFpURNUSqSqK1WfwudERytaVmOgMQpmXjM4S+ZRnEzQh9UWb7nQqjZK
L1l3WZX6eyRs5G0ZYjyiI7994zRt+Qin/FsJW3mPZZxymw2Fc4TMivXDmIM8tFuCDbWJYZBHEsZz
k6lfd069NUDL78sAwhb6wU13GKLJ3ttJ0GxNqURlWO0UnNI0SXjCN5NDjLGHO9tbfx2sWNkMnWED
cMFt+xh0mnFEHOoxd4roeuD/9jSr1kCBdj05Fgg1z61PnImKaeOqZXmfGsC+HNTgNhbuDjyRIKR4
1tjH27TRtE2iI8mJnyVadHUYGV6lasiSIrAz8EIklcDx4yDVxs5HZ0f3sEArD1bb9l6KqpubIV/2
s08H4YK9fqmbSMXqNZLXBVf3Wk2c+GCmGGD1CPdtJa3urpUm6A5KWiXkYmF47PtOReKmD+0OM1w8
vKmONeGznI/SD1WCZ48oHpS4jFKcoUQj5sqZDjYWivrXqVbUH5mIrV3bajGOg2blfA2UNjkAwC4f
GwHKb9S7dNc1Sfp7CNSAlGvnDr4Gdz0U464r8nwfFr5P4T7XvLaWSWNmZfmpr8GTidoIrlH/to5N
aKAbqCdNtyvChqKfGqXGsbAK5PPKetqniSPdaJEcOSszK0D8yTFSCrEkVpGW5VyRUmTillsgvjiW
zUYYxu8iqMxjV4t+NfnFdD91OtaZuQpBuczsPQY9gLYqqfYcp2mO3RQZvB4T84AnReqm3ZDvrJ4A
NmBSP6mp1G/8RkHVSVVUD7Xzcj0EmN4atm9sKk1SnmCepepGR8ZbzUDomrMZaTlYRLxYazbo1aMI
XSLtn1g/esviTxWFwdCl8sYarC+OigAeL7hinVjkgeS4sg56gPlyjtzgGnG0kLMXFUikxbtVghIB
gf+UzeaP7a6cHZHN3vGyrpM/A9m2n3TTb93eIbbGwtcPt6mZ2ttWmN02LGL9uUhFuKtb5PdXmLbn
R9/JgYPJzYjtb2FPSDk2sfIcpuHkjXHX/Qw6HVY1pOkKhweY0005KHu7mam7ch6FHiZ8Pv8y2m2f
WxE2JiiyryLL8Nf4QlJhVvFSxvKI/xyZy241IkS6bYfexDk3Hb6pNRX5pg2HH7kaGk9E/99g/ePP
oqTajVJ3xzTosjX8OsiYkqFQ0qr9bYM3htebWbctylB284whajsTQGKFLGeeZ+XOHBySXCw0PDlQ
Cw8t9BNT8bnqnQnXazgeW98Qz5LZTp/UrgYH3uk9ThGZi3dHscsl/JRUqZbX8J+fC7uRt71u+V/Y
qgJPAxtQczh8tnzH2glD0ramOq/GKau120GPH+Df4zvZDnjLRQmOWUL4Gz1p5wxVPwAqd1RdbJ0i
7hLQoFXy2STS2yFmKm7JBVsv1RAqxxHl0XWmmI22xpglWmuVj2GnMsjtVabLAL57KBDXqmgzhHln
vQ/AjE5+EyZVfAzDDJ9AOanJPYCow8H6h9TjpzDrefyqeK1Rr8zMkewL2pGDbg4uniY9DMTUeVH8
VNo4/DxPwrTpkKdZf1QTwJypAsEuTT5BrDFweurj2loBsc/6gy3wGbiNihH4p1SJ5EvFVr/BoYPo
LJby6R4tg2sbIuJGs2F2c5XB2lMH/KvJ9eAImlp6/jQUpl7uZTnIMSNI8JKKVbQ3qWWvokw6EFri
OI2Uyqo1OO7SqkN6CFHQdGtH0udUtOYRfev4SRWmC67Lvgp6XhVWDfiyVVm6SRHGHu8gZEV87AE6
yQGyrocCcL1sroISFxa1bNHKTrqfWoVzFTT7DKTW6LiKogokYllB4WCgbWtBfTNSJOajOp6uIzPu
tl2UIQHfRK6j5z/NpP6aNqT8nO6Zt++NLvMMkSInQiokFq6Zm8gOwrARBIRDuUP9/nvna+O1NBbB
FaJMfKym1eDl02YrtFZDxxNP+l2JIcExnpobFLu0Zwk3Ud4menYIbXjLGH2WT0lkjd8iHt7beDTn
dLUgZyiwdME5sPiKLumz0403Se/c2oiuUCmtf7W49LitiicZByM+lRTH48QabiZJ19cB07pPjYb0
BoLPI2bIWoqHqSr1P1Ce9b+0TRki/5RHmPzCXQ01J0dqJYo3qMwIDrNQ6Hs/5m6UNNt5CHw1uE3B
B21EN+P8U6rEjUiuRBIg12twARcrFmG20wEwPPIAI8s3FejrYitprYco8smW55XX4LLDaSfSL6Of
DIfa5v1uI/tNES7ywbZYxbMoi1zfxAoqURBhzL2iltoPXylLVzFzbK+nVsPPdWyMX0WYqrdOmsn3
dTkrnkp8KjjZZAQp0hxUO8a5afZyL7oBp6+oqNK7wfd/Kn2fHpBIn4j3h/sAFN0jglyW1w9T4QZN
i20NrERQHhg92q0RfsV7DzGRqtSkrxiflPscSVw823Njb0Gq3HAu4w0ckyNhYSK6URjD0VAH8zYZ
ZYiGQaqU9xh8Wd9zNb3r4NJ3LmHVBM8oa/JrptjHINoa87t+wqNIg2TRFOyowW6CddSl4JYnXpKx
CFK3qMsAHwmhfVKxvEVApQP1mBN6WhjKytWmqgkiVqUjzX7dpflcRjb3YKnVRxQq/GtTTcubsI6B
PwTNsFeapALhX+G8ntljuS40wM+qM0g/+UaQsQreydwrnW3dBBjgHoPQllwnQEW90du1apAQ1mBT
XU2hqXlhKmnUeNQ0IYXrZPBsKuyDHRF6UlPmu6LLQPrEClJKqRMcOp33kwSXH7n5cQLcLXQqpC3J
16KrE3/b+0L/1lKsSFaqLQ3gFRVcJBTT+pWr9UC+zhlvCr8MsX6zp8NQK/VTjJ4wV4gyAu9QKPj0
ilzddRWmwLvUQlpiYLOD5o9NDTWA1Fe+ITqAekxgK+jrSpntFZitgruwpcckHDi4Ch894rY3y88I
N1Zfa3JS8lVq9/5LqlWCQomfk7pG0hcb0zQAZDxF1rc66hCJVoYIZl0ekMFurCr3DDO2P+lF87vW
pFn/Q3vsHR/5oAzv7ZBrHxMcPNu/O1qJ2bCcxpWXGK1zU+uWIALJ7M+TOUnxht+VDih5ewrWx0Qk
YfGo603tWTwZ3KpLpgcjZqlUNniSlvx6LNoZd1zHNrEWAj5FpmYbHT9Ht2XCbw3J/KITS8JykP1Z
2SrEHm6IX+xslgWyVW0vRm5Sy0ySnSzCEjHlodoN3TR9yocJxmL2rUJAEKGgHC1qmbmxouQqd4jE
sglbnNTwlOyrlSfgvaLoSjemx6A28TltkUuOW+MG6+T6rkmTAIs9/b7WqZGY5Q022C8qCjL2mD9U
svOSp7BdBv2nlqieVMgziXlSr1D1fOpn6+/UuvPTUtkihrUfpqxZWTnAsqZCzUgPQW0FwP9JxQxb
DkLoJLibJRDBUz301DGdfgzIAXJs9iMhmoP5quuHZvMwDhWWYn5U9OU+FkUm3RdWa1j3UhL9xE08
vlclrX1COFJDsrGdBSfUMcBKhTqLJaf9usC3bTMNWvboI228mpwBOkPV2oekSYNtP/XTrWOMo7wy
Zwui1RT5JjY0pgRevg4CSiVSf9/LAkNpJ5XxozXrGMUX/gi4dqdWxmu5L6Vdg53Lzi4nXgv4FGLu
JmORIqHtdGdNhYnNGTWtGz3tohdZrwOeXPj2RAZykaEfwCWyIuNOV3EttEpcuPNBmWQOY830MM+t
hmjw0rSxGM8Um4JQ4DS/6gTaG5qecgpnZYiVoZ9vUz/uoE8ywUbE+cPdq1XHuFX7tWIHw3XW6ngk
RM8metEkUJHk3efIFRFrmx4OucNaE5i98MKKlbty5HKNVfshndp8k4vnHPQbl4l4zKJJ3loAfHem
5teuDdchCAzrkGdtfwg1rfX6Ou3uw0q9SvXqDqDgtG3MoPoiS7X2gGFntRJq3GyQFwqvTaThcW2u
8rUVQyOrYyvYGypO1IXsTNuREPzWiuAeh8qgulVm6p6RCqw+Y6u6jzOW96T2/V40uHcM43DdGWh+
GZ1ypc8CxH05pdc+RhYrxK0dWH7hmOHZGHXZw9QOv0RcKLteyFBSFEnFZFJDrmcVCSm/Mth2/cpv
ZscjVNY+WRSG8L0PnAeUaZMvYsApYtv6XaAD5pCbp9p24CCZmQP4PGIQcdLR+VcSBfeRr+YDmMW8
3KIFMG1ChRNBmhRzHYQZOtt6/hxounOjSDqrrQuk7srII7vZBKX0XBfYZmUZSaPGT+WDrRTTYeom
HqyptkvsMr+rutriGRkHdxMyZVtOuOzBQPbNDfGkXVdmaa0RKx9+1J0ybeIWc881iubVr7LMii9G
a6Bqhb8fsX1AikEvoiJc9+irfh4qGPBFbCaPXTXKmx7chdtOdbrHUDS5jmL9icUwE1bbUT5MEmZg
27pEZ7kYpGqPTVW0teSx4H6Omd+wajBs5GCZ+wKuyx+GW3wE7Mc6KIkJ1aixnzMWxrHpbchPBBjX
gizpWqvH8cmejHJtiUH64U8jTNy8iX4rrWk/m7i97BO5GZ7+Z4Gt2dQ6NhhojD7m3dWsw9LXdgZE
CHTa5e/4j/XH/ymseIpJdBhAC5xuJ1cUtcbAGW7w8ya1KPw1RZuAaCG659kZ3yiDMt79eYLuqcj4
53/NSb2fRTlC9A3bV12ev3/131NF916Km+/ZS7P8USc/ufk/r78dvBSb7+33k19sczwixnvxUo8P
L9hV/fUV//yT/93f/B8vrz/laSxf/vd//CxE3s4/LYiK/G0iziCn9q+zd1DCvi//9D9laSz9H5Qf
IGihIUrhA4mU/0zbSbZO4u6VcPROFknV/qFa6HI7wOxmSeSZfv3PvB2iSPDwSOWhvCCT09P+JG23
qIQZlBh0amA6PG51FvtYJLiLqm2TpgUV3zQ2cCMNCfAI1f7Nm8G4+ysJ+FaAZq7I/p0apO5EK6jz
z/ozQFNRlD1NDZZSYZW9CXAUbUJtNeAvhv5cyANBAhL8/9bUIs0dx04PPDLDFF13fhqt4mx82+cN
UyfyhfrMogw9d4qyHphjGcAWqvaLljC1TvVUVYVXFFKwUQpDuspwN+LZ1oal1zlO6WWN3Likypuv
vVNrrKD/WmFnBvXM1BkoQMyjysOCItHpoCoqJvWkpIRnChVFXuwDCZ+wIvy4lTNTZ+isWhSzZpiL
s6jn8LRrFD+phKeUkkQJp4oOQaZKq7qFRPFxU+c6pANeVhzDwO1myQ5RyLRJk5wLrxk6jEs0YNh+
6Gh/VRj+JRnjTCuIlrAYCT8QHtMXazHXsJbD/6XFW9x3blO9tR5h9l4CMJ5rBW0W0E9cfnCIFotD
WH0UUV0Er2O3+nEsBv9+dJrhwogtwEfzEmReuLs4H2SDjXy6BDBgsnucl1oMoPN6XylkbMsKuHra
ptYBW0uEQRF72uCOEVxo+Vz/5uoBmtQIoJivxOw3sDI5lqysRfWSAI+EoVTo5baPzPGPNzNcIerF
3Gazmv+ypGBNpLgrZAw9nBoK7uZKuuI9ZK6Vaqr/DDvNUM6IZoByzBk7Wl1UL3xiaJmUJuJGOAYS
lgmyq4VZ31QWmuUfr/P3WwpPDJnVB0yIqg0WcqdoRhSI9SmLSpa4TEYc9dt1IamxK4Hq+ONpOm1q
rta+mSYN4zLQGRh8Wy3M/EJPjOMQZJc69H4xnLayOIk67LXLspYKVHINfUUNS7mOiiC5gPs5O2zU
u8FmIL6Dv8hpXxCvHbMqCOgLZPSdEaIs6khGtInlLNp8PENnO/R3U8uTCFPVFnMeOuSPlr23AmPy
zEh9+biRC/1ZXoomjxvSsE7hlSjXk+tETSTsgdE1SGZdOPMWRfnXxY0VEiIJ+B0AUFvAICgd+KMv
24WHB2rtBW1m7CK5zdzIzn5yGqYXZurs8GFPxrkA+uXVaeztqsM9fYpbEnAe5QrJRSY0XyeSdRFn
ynyfBhWU52E7UPA0gAa/EoPerO2qk6w8y6zcS8L2sxi6BEsqcvd/OEnI9RG8aRb4Tn3WujlddCB1
1Mhv5dRrbTQzTCVsf+EUg0xrWaN0/HFb74bttS1kDVTq8zCZtNO2uK38As5F6pWdOXz3Ax8dZ8eI
igvNKPN2PBk42sFzEho5GvrIHi62a0FuOUOtLfVkOwlvJHwYr/KxAdefGNnVBGjhVgGccY0ddHWF
wJ16mzi28UWInEyMIvFebrRwurYEauaWP8RHboDmMdfG8oIswLtVO38ngw5eCO1FZUk18VUBuLaN
Ug+df+dbTbH1RjEL6hGBbm3kuPvj+EOjLeB8DApgG3BDp+OvYy6WN4GVeqoifR7lXsPuEHPHP55k
rjILJBbkYrQoF4FBMuW+kchV6iU+YGcsrzoKUJ24MHSv19VijucrU9Zt6AQqAcxpX9JKaLIkJNTO
mabvZRpq48aUNEoEuQ5ppmziEn/KnsJWPmXDs6aFjlcZpvzESY5fm9qUkFUD9aofKwtLLQYCkFHX
Y4bZYcMHfq5w+xLq5Eoeuj/zCuK1oKkqXD5SXpgfARFb3I+qNk4Fl0jiJdhdr5CULHa1NF6izL2L
nWgF4SrkoMChzS+z0xFCIl4WNkUqz69L/+tYgkMu+jFwx86MjtRE6iu/H1+QyWwfP14BS9Ga1/5p
YPHY6eDgtGVsqJUWMvZmG3tWGMYDAtux9gjO2vhelPUYwZ2zLHgGpjbcj9jiFJuqHOEzlU0SAGtH
5T5c+W3jfEsGu/oWhOaI5DUS3cEl9cf3229GksCBB1bCA3RpDCWwYuuHIEq8yUw1PPfib0aYa6u8
RZN6nMhWfjws5+YDAQ7wiZiDYR82n45vjnNS+YVDzidGdcPXSPpQSDbmp8faRJLXM5NS/yaSxPTI
7OWfPm76/cE7g6LmUIxY3eSUP206VOsY7XNBYdA3i21LFnaNlFPifdzK69Y+3ZMsOCw5iWRn/vvr
ufymh2R1zD6q09ir4hqafSor48rssuGhaQb9YEW1dhhHJfwEK8PH+SPQ933V+Toa5e2wV7G9+tNr
WuN75jcdrg6c4Mu7LSomRSlQFEckSU5Y/Fhz15G4tIzODK6mEQvAIoOey6Y7Hdwa44hJpEbkiVAa
toEKE0mJxSX256VWFlOoRP4oSq4Lrx9BuSTc5ys1T6QL0cC5rcvOBTAM+RElOX1xNPl4WtpiJOE/
dtmtncuo10UBlAMD5Eq6AtIkmnVZkfddlZIZPaUFJD29UIvQtWNT3keOWeT8p6P+UtlUv0nSQaj9
eJmdGwlEuMkrzTUDfeko3RaRpAS+HXqx6Ee8guzpTk+1ePtxK3NHl2t5hk/zWuKtznCczmpSTUoQ
R1PkRQmFf8OpKqigItwSuXcXDob34YrKGTnbWSFbyuGwaCrs00ZN7Dak2Nv/HmLrtol0qsGt9Qkh
TDe21R8fd20J2+Z8BpqMTgXJKugc9lLZMLSVbsLsgXJjWyVeJqIRmVk/aDcVT/hbRZl6T6L4dER4
uFhNRpC7ZaGFd0yl8eXjT3k/yuwcNg546ZlaZC9ucUUt5JHicUhEmE5PJkXPTWiD99UiM7twGLw/
7U+bWgaFE7hoqi+UsgirXcvJkp2hiNHDSSK4MgUawx937VJ783Xw5jBU9Kajjkx78pgnrlmU2i8g
MgM6kuawMtE+vbB15+DtdMEyq3NsN3u2M5qLAyIm1mmh7IZYIfjKrkrkudRhkdle+2OnXEt5nayx
Bs83vt/aX9PYV35/3OFzy4oh1ql2EmSa5pIeFGqJVDUK6zio0Bype1F8tshMY0Psa8eeWd7ixJ56
6agnB4cq+VbYIZC8svvT9APHMZqSAHdf81PmIswNh8LCSqUOPcjL5PHYdpjTihoRM3BoH/f53Pol
/zWHdCRKSbidTrI/dLUSFEHo1TWImWmMEnwER3udquV44ZQ4t540g7Q4SHkTvebFKdHiMWIL9P2h
FYbhQQuHfpvVhg8EJoLtGKbxhfX0/pgl5cojCiLD7JK4DOKSrpacilK4l2Bxe8ypT/2WrTy/kJV6
f/bRCjEDWWbw23ABTgewGkDEN5WMzU/hd1/KVFKRWNUUFzAogC3eZRs85i+lfM92jRVKcIBJKlnM
00YDco2EmnngpZpcPk6F6O9BFvQXDoAz4RAeVbLMVYwrl6kt2TGSZA9DCj/Gw8M4u0+mZPwZcCwc
xljzb9Qe8CP+RVTfchU8iYTXZZdbw501QxysAirGx0t1SWmbT31tVuhEmZ8sFZm5015jXsMBEiMU
QzKyuE2I4D7n4SRxg1KJd+JEe5Bhk9Soz2jVSxEr2lbORn2X+HF8XaoBMLI8QWXn4686NxWmZvNU
B8wz51tPPyqTQUhHEgYudeloL5SBu3VmYj51oZklie2vzpsgxHHYmZMDi3bGXhsbswWuLFgPPwq1
xP2nrsujk03GsRRmsR+dOtw7QYO/M8jd+4ly9aVI8fxXgJXRqHRSpFmm5lkLjvAtSXK1MZ6e8x5e
eVzkiPSGKcK8ogWGMDjJpsVtHY1FKwc87RTPfzzipBxmLi9pspk7dDrincWRVeqgkzLZSu4lwPWA
D5P6wuKff8riNqKAx9GKUgedXVpiztsuxNgUvs7UfpbaobmOwszNKyBt4FQuPDjPNcb2wvaOl7WN
Xvdpl7So1KakayV3iBOBGo9jbYknjDsjxVmKUz95+PMh5NSHBWDphmxpi6s2dGLbEKmgcxqAgV5J
kMiPrEuiWme2BhYu5An0eQzfMclE3hM4iVqCSg7QuDRjYkEK85uP+3LmAJ6NYqg98JdBwfV07Chy
hBPYSKTdayO+C0ZEXpxm3vty0KxFUfXHumiiC4If86m+XB1vG10kHYN0rIHb8HqJ20m/bsu+PVbt
6HhdU+g/LJwid41td55f+pb7cXfPDCoMTCyMHeNV0XYRGyS5RD4nwtDUCULdkztO/QmErfdxK2fC
AhYjvioMLTO4NEKJElPpjXoAUpvhcTnUuHsZhYOVZwQX8uOmznSIe4wMrsWjez7bT+ev82sl7cPa
ccOwsz/ZfTUd67LtL4RUS0ryfH4SViJDTLKNp+GypKO2hVyDLnFcs9YGdzCLMNvCCi4AMw3yT03p
c/SQ5OgX4L0UaVyjC34WulBu1ElOPFBx3QaXquAOKgVOgspk1bgmchCum24qr0O89zajEP0lwvqZ
gwGfcQUXCUhAvOQWgyPzqPEtP3JcIwHNqad943uTotXIWNmZyLIdYHYsuchmjg8RtN5uBQw7+plI
RfKgJoZ/F44WVIpWkdH8SZly1Hj0QstBaQUi+At48i/rtmcWzRw6z9ko0v3UMk5nssKG1JQUYbtS
lytbpwRHPcJ22Vp1fUn18kJTy7Kj3DuBWbeD7dpNNNxyTTR7VR3662pAYOXj9XmpqcVWHzFnhDXd
2m6Y2AjKJrW8s6idoL8NZeXfaGpGlqIDNVeCFseyKJIAEqNsu0Kua4FmHn6ImPnWzgMSqOb248bO
7Dt4ZdSkKahymS6zPhIZn24Ya9tt8aVZS6E9bZ0e5Zp/pxX4ZnidQmRZemGkND/GNWuCzL1A3byR
EJLMswtnyLm4hM783cxi6SW2MclDWtmuhr/x5woKM9wxSb9SSvl33AbKdw0OCTmBCJYONgxiZeIH
+OcnMxxUmWoXBydEznkvv3kv91aq+LrcsPzrTEJLBflVf+yNC109O20Q1VFSn53Kl3zpaXISJUrQ
nMXzUPH4FQp6ICcvRD/nWyHfOvNqyb8vFr09xqPf4VvhkiT/HQ6ohyt51V0ogZzdWTy05woID7Wl
8I0gicN7k+UeVUK/CUMp/dxLtuE1JXDpj5fhpaYW/SnqzAYbzCaukjZDcdxwvFbvp3U8lNm/0RQ4
hfny5OnE3jpdBqrZhTPox3Y7OSh2Yxs3h2GEeeH0rfVvbGGqE8QBICN4pi1Cn4aiG7lNtnABS5oI
rsCa1EZ+8+OxOxNg2dRgLAOvcepVr8KGb9a1n8OGwzmMaeo74wA/IjqkoNV2OqT+VaTa9bHLw/LL
v9EoET6wJqRoIXafjmInFCnvEtNCeqkvt3MFbOtg53Ms2na6JW3cUmrQogtH/bnb1sGuib7yoKPd
00bL2rE6gOg2plGJeZP1veZCSCi3IIKtayvU0j8/MeB+zul9svuaac678M3IdokxlXLLXm6LOsfy
Gda2gTPun88feXCF6gEpU8A6iwWpa4o8yhDXXUVOOrhosr3JeVNAJwUUXSdt9alyxKUL+lzugHoN
mWeDPIXDaJ72LS6ysu4YaZeAIc4oTarNvRpEeeGaIre/ipQzUi+1/C5oStMto7mi1puKfsyT2VKU
uOXCMJw5AgCTyQZJY+r0sElOP0iTBWImGDa5TuFHOF+IGsKmX7m64/w784pKHDaboP4cMl6nTemA
NOtEtS23TOrovutROdWDzr4Q0p45o8nbEZtT7oDZ/Wr/82b1mFIBMJwDyG0t1qiQ42wTCViCH2/E
s62AX5uThKQkl0XYQExN7Me0UlpkfGNLfJ/qLr/w3DjXCBYsqH+Q1IdFspibxOrkMs0Uy42aGAmW
McW+wUBa/c+7QqKev4Eq8IaeD7o3A2b/X87OY0lunGnXN3QYQW+2ZBXZRmp1j7w2DFl6AzqQvPr/
oTZHxa5oRn+LmcUoRiiAQCKR+Rpvha1cSic0vA61IR2ylXTT8eCzXNtnoFEM5BywMqJvfTmKoSll
h4i8E/b94t5IJdHuYiWtnuD3d6eXJ3RtKJBWgIO27h1H/HKoNcHjWkJ3DDuntk92YmdnhVdIWKeq
efCFrg3lbhontIeQNHGNy6GKVAOMPydOCGKhRUFoqG5azalOcFcOk7ktIO0e17SRNr0EItamfXA5
lqbl4KyBeYRaZ92iRgItrFHOFKm/OAq6BErifKw9yGqiVokZvf5NDuLH61eWpwz6Q+Abto7z5U+I
MY8rCnqBRK+xDhvLpapXmPW5Q+Ll4CNuqemz2ZIdU7ogROMQcjmUNbtDUamLHfatrtwnjYUJSQKL
s4k17a2V6YhiQaY8d0M6PbkCYb6XZ3rt6HG/4qHK85sUfRenE29AsQHycli6sACh9w7BRKw8CL7P
WytorlGs3i4Cx4Q2vEvQG8Wrl2wSdqggh4CTCx6+cEpL55eiCf0exwUUqfrYPndN3nwcpTmFGfJH
j2a+YsT6yhnzUwiaQGVAL9G821bknzCwCg1bxhn28eCq1b1pZ+WdPakH+ctel4a8GOSQ6VKn5PnO
bbP7rOhfYg4Grj007WZcziskQuGjqQX8Up3GOXRrbfkVGwXZlFAVbaaaIFMYw2vr+I6Rlp0vzUyb
T4NsKvzaBtWbosnq6z+NdAoLEQuHW7WL2+leHZGQ8OWiFdP7udPVj05P2+48abIxkfPSJmi9oFQO
wtwWLP/dtgid0BLYrnh6ZYib7E5IsniydcU0wUcUzdue1wJsfjcz2a2retNOpBVqriu/X/52+zD0
d1SKRLhQg3ehVXf57VorKSpdgwxhd6I/50WJStEwqVhA9/355aG2v2o3QaIQlxFVfZ5B+6Y2jIvY
crnrwIJUXjiZevq4rib85kRXHtPWVMMiMd3vw4r6zssj75eWqig5E3JgoIuJPXv0n5fiSabXm8o+
Kcsf6rK/VrVtT1WXiJvCdpObee3n7y+PuV/Yv2NSeSZF3AZ2duczhZLc6ROf0yw7Hau6GaGJtEHY
0ZmXg2t42/n/LiwVOFN1ADUSXAnwxm4oy82VxKhtEcVcoyGE6fY0NirnH8QjSm+1d7Cc29+3H29T
VjIh4tBWVbfl/ue866gdILkximiujT5qZn29nZIcoeQxK+azlqJLTQvdvp25t+9psSPD+vLa7kPs
NuGtyIKGDz1CSmSXP0B4eenGdimiZehhP1pccLA35yo7CGzP9w23B40JGOAbbG4PB3NH7FKIvG3k
udnm6lnr08/ZnjbKQVNnt642GqcKHGn08vSebx2Gpe6+saE2JaPd9MwY9zWblkyEIsu30kU8vmsF
fmfOEUfpyjpSLtqM+hAExDNr9yGN1pUKlO8mmkmpbythw6hMlOXm1dPBvBg469YN5+myuxDXRKp2
O3UN7FhVfpZGrNySe9cntVaKozfJ8xlBK/Poarq84BFm2pb2n625akXnxUuOjoYCl9l0es2nGFOe
Xp7R8wO3+TBTXie7psK+b9qpzYIej+tUkUjG/ORpkHRprkUSHSeEXTE2f3m4a5Pi5UPFj3cfufxu
P8x51xaw4Wv425MXABpKQnQCjqDAVybFwxXNRkxDN4Le/jNpRb5WqdVEo118hoKO9kph3vQDEvNS
0aeDJbwyJz4yYo/IzWwZ8C79hePoWGRmTdTN6vpkDM2Cbo/6Wljt9sAyNrQrmSAbwt1+xT/bwYwV
mMVCayLRltjlldr8ycA5+uD7PD+vjEJFQEVTiuTkmRHFUi9dOZhQDVaUAGBAUabXJjOaK+NI2vra
sm3ud0Qd+n/OPtXKVUsUhaI20dR2yEuD/6NPPx4pGl4bhd0NgAUJNdLoXSqiUMhGn6iEpiHh4urt
OkA4UI4ab9c2HEKygG1Jkz1ASpcfx0PwD7EBbzN7Fe6XFLGEM5oz9rnwJpQGHBEfJFjXZvWXl8at
QX1+j0UtR60qhL7W0ZjTtXIdJQ2qVPkfDisbAWwHe5oy4t809p8tN4+t1GtZ1lEDtgidR4yWVLs5
8kG/suVoCEGYgCiw+WLvvpBhqgnay0YTpXKqbnhkYFbCsgE4RVP75ejzrBXAIeLhiK8P9UcUVfcA
0LYcUCHKuSWo0A6+m7uAlI3P9Gp/dGn5pyqn+3Ss3zeLd99m3UFb+Mo3264OELsMvhEyL/eI7OJS
UlxA+Aw1ByQjEXJLnfpoitdWk0qYRledPia37uUoOmGxj81mk1frAQQPBNi8L58ytzsKe89TJ4r/
2LXzXtpMkvYQKm8VtgIZoomAoadhLEbLd3tjjOKyzx+MNdGDBnzHDbDP5D9Rmv3BVXxtOenp0+2A
pAlFe/vzfzYnlF6nFWPWRE6DQ3aHfzySLdlwsGOuHGw6EFzBYHE1ICW75STRqFRrgqWUDlaPJagC
yDtbTfz+ZGEglVGo08GIzxM1l5YkLCLEYwnz+4p6oVW1MpVLHZU9kgS8D3n9JY35ttPyNcX/CjUk
AAai8/+Ho+ERvAj7CNaCm92t55z0tRKnhLB5pTk1ZsrHpKsLLI908+fcmJk/jqnxOGR1d6eTKX4a
Qfkc/Igrc7dAyXEdkCzSf9y+xj/fNDMrqY2qV0Xa4Cl3+ZyXb02VmjcydfBHc316CyLgtRgDYgIY
ve12UCn7wV6+HBTC+9DJlgyoAzl2sxSp5ztKMrx+u246nRs5iaPCfXQ5Ska0di1UdyJVoA+zpu1w
UqgsnF/+its9c/mccSmjkBywV7fvuHs+pY5Tj3UpccQWQ/auWVv93VBvluJIBJ3iFs5lLlLFb8SY
nF4e+UrcsXi2bdBrg3fxHis6VKiqGJ2ooqpFp03loYT+2dKEq67KgzfbM6zf9sUoOKPV5MA3IRm6
XEv+K+Ah2VaRYts/tRbBFGV4O2TeKS+7R32YbmxZeWQU7q1YxKlQ8rMwkpuubT6/POcrIYiyNDkz
hUgKgvvyt16LpB64tGBRd0TAqq78oSjWg51zZWWhG/Pa315SwJ93Iaiw3LrVkrWMFGl3N7EkktZy
+qwo1XLwDa8EOxaUV8eGc6YIvlvXYSkV/FsBMc+1lvm9M7oY4QK/zXCEr1/dEucrbkQ6NisJBnnM
Lkk34lkbh9YpoqxrkWESdffVnOSRMc+VkLI9oiCucOl6FMIv90qF4GBmaEURWV4xf0tnvT8v64TH
1Zx7d+gPanf5lGhHXNC9avvWdtlydBfoBEeRhONy2HT18jqFtxEBSW2kr4xFGVUwdm6c0h6iPMeH
Ka4W/WnVKu0EJ4GWs9KVoexNerWWW+JBthqRFQvnIAt51nvjl3Gb0fPdXt5bq+Pyly1KyaWdkl81
RjNhlxejGJeivgp0541r5g+YMmahribvnLR6k9foSAuEbXJr/vXqwwPmgzohCSaJ8x5zlXe1OVkC
fhrindrd2HsiXJZxOgiIV47o9s5EV9liD3CdXs6WUuM8WrWSR6aQPYhou7uLB+vny1O5ckI3ZWc+
NWjoTSzmcpC+Lt3WXOw8ikHbneY0XYPNzM4fvfFgpCsnlJYOG5kuJYdnD7o2ZuC3a77kkT2vRZBk
hLjeSfh6JP/r5zUpjt6Dz2rzbBfoUhoQjA1RyCz3c5MFsmGw3tw1S+4sY64bdEqV7L0cEitqvbk8
KXPWnfrS9RDBWtL7Dk3fYLUPjXavfUpUczY+sbX1tHYneUuWZi2u8khTp+68IsUWKIArDyD7174l
lXkX9CuNd7A6l/N1nTQpU3TdYN42SThWk0BMtAXAZ9ZHFnTPJ/S3gEvlwPtbgtwFQHVJTenEVRXB
wVJuzXj+0UtTvT3Ym9vz6TIlYBQHlj0XM83t/YRqERveWKdV1NYofARyaTPxZJLLLWd4ZnEf1LIZ
Yvx8ZxdP5qnthc+Vqr/bEPVgZGO5/qD8W+LRA3JcpyZEQ+yUmnP3pPZFj8Rj2rQ/rMZJfhXo0sLC
Vap4uF/tHn9Wj3R1c6XItV/zYGQfJNaDt0tTLedJ1bt3RS47w1c0ozdDmhp1FUlnWRP4UeWEkwUR
8JM69LKJemvpAgb2TkusGd+EAeAERQKjOre2UL9nsSx/K4upLidnkDMu4J2n/kiFsiBRXI7xjYkR
kjjrLR4e/lQ4oDd1M0FwrO6QOn55va88MVlvnl6Egg2Kuy+0LqrI0bwzYIjn7fp56jz7q8gtBc1K
pXtqq1R7q1VYGAFR1O+cWo1PKPS/tiFLJstvoG4IdI9kev+G4Ala6ktuceXYaxLO+rT6c2v1KJM7
R8+Va5t421g0tBgQ35XL8zLKYlR7D9UDXdjpuUHM9cQb/PWPPUynyS7RntpIYH+NQv55GHitYdXC
68ooLTZZtUpODyXUuoOzf20u5JPQajdFJpr0l3NBMJYlXSUkrrb5oE7wKeIY0eKXN8jzAINwzD+D
7BYs1ZcsLRYGKTLsEPvcLaI2s1FJVYojktPVoXhI0jGiuvuMf1gn69g43VRGU6L2EMREHMYAVv1x
RhH65Vk9v5iYFWidvzVdmhS7sLmC1llUu+QDdW1917cDnm1pU+HSPSLJ65f1fER6eZ7YMSJ3OgWd
7Um1Tx/zuMu8LmdES/TGW4eqf2At0jnhl6MHmzhLOOXG62tVDLq5LVCwBO6yT+uKIqeW6SG5ak+Z
vJsaA0FTCBpcwstRw+bKZoRgwobnPUeHeF+Yd2c5rXXtFRFGKvJtWen290I4yuursHShtx4UbVMK
l3v3eqevwAd2BsNYunzQ+6b/OtQ43b28Pa58LE4UWQRvC6iTezhSX1Xk/1BJohyBXLQRhXYrMlWb
A2jVGgZwmX1CSdI9gOxdHdXiMufRBLB/n/vDihxRlF6KKIGdFgoTvV9tmPMHOy7UsEnM/JO9elb0
8lSvfTfmSAPIROQIiuFlELFtmN0UpopowGLzJvOGGBVprOL/h1HYFVu+SV621zxgKU1cL4YikqtI
3sxtXGJLbU3NQUTcju0ueUB0+P8Ps032n7i7DKltzojvRdbg5rc4EABAmIfqJ7oyRehlvR2VuQfR
YalS984Y4iO/4itf0OAmRSeHxA/Mz1bv+Gf8HjHdOBVxHq21OTxMiHyhc49p4TxhFzj1ZnerVFXy
6eW1vfJEootI7ZRXHGpiJPSXo2b9UuWtEGhZWFMmzlw03kPWdk6Yxr3xR7pu93PqVOeetGrydTWf
b1JF0SMbluNbtSrigx11JYzTBAQcY+NLuIFGLn9ORezUZ6XNI6jtMoBzWWIcp6knkRrpwTm9snnR
JNyUTdi8QHR3KWnlxgsGcTzKyCoGP09FgQPneJQjXZuQs9WnTBJSHjLbn//zVc1M7dQY5mUUFymM
7nVtw1rN3beGJY86gVcntDVsyX95vOyfZig0x5qwGCoV3rfEdus7NUuPCF/XdinACAjF3IFgtXYf
aJxTSC+unkeGG2fAxvGja+sleWNi1xWkiY10fXf4Mrs2M6rEZFyU4elE75KVPK6a0WPZEBdAClpz
dfnfPDXi48tn4cq9TjuQS/ZvkRRDi8tPhbRZbOoVD07HyuS7Ikm6xzqP0TcZa28IhtiwDiLOtWlt
Xkd00+BNgybcDbiIdpiSjsKJ1riRpZh9qCzqkTLhtSydlyTiZiwdaNx99aFU1GoyiymPvBLzXjWV
862stOyN0Y7FY5JA2SaRKW9BlGffsbKxQuSSMVV5eXGvnAOWFo01FLIog1i7fdPnPWjnNSHOuKv5
yVMw5xEqwhVdPB3RKa4sK4fNomHDpLFg3h25UY5ydqsli+pGrb97mcnu7L369PKEro1CNkbzzNj8
g93d3ZfrEgz3UiAWo2jfRAUw0xAoFbw8yLVVA+qx0ZK4GChV7nYI6otJUadZNGP4F1DWm4Jasxcs
s43hYD5Xh9o8JrGApDOyv36qVdZ21zpppKXKV5HMMX4p+qOi5PH/sBMoafNOZ9G2SsvlnLj92mlx
EKZpHDsJmgWjGmPOUl+LX80L4W0Idedv6Y1++DM9FhPFFYQVdDRwTEH9rwPCaiqJe375I11JHBCf
otyK44C3wVcvJ5R31lTpQP6wZdCRjYA9gce30xZ2f+abzme52A5+RABgVl+WkDx4jCvWAYfoWfDi
7UPlY+vsbJzY/dt0g5AOGH1R/Buq5l025X0wAd71yRSdU1XV8UGl/tn238YDbL+VVjcO1i4ke4PW
IXlV59HkOFXoqXL0XXNIDvb/lVHoBzAUfbKtyrzb/4jSpzxCyizSPPlTKFiYq1oX+y9/v78Mv4vM
jzSVmh/vAuqMoI92mZc6d5SQM5FFCrWElh5ADyZEQe6uTHvjPzfzigdb5ngdmp0SYb22eaF1evXW
0ZEZTPq+qAJPm8Zw7ZMenx9UXztD4tMKmDAsLQUT6Sy1ghR5fiVwDLE8KktmHyRyz47vNgdvK8OQ
xSGAvFupCmXJTh9YKTMd+v4kRG2SJbs2vkkzCe3pYMm2JblcMqjKHCha4g5N4z2rxczMIk8UiTKL
rqPxkCwiP7sxJdI7ldpJfNc7G+i27GaoBfEsfnXrkjx4jWxQrlkaxXdjzb2DtF3/Sm1DiZpFnyu/
T6zmbVY7WGUWZnLGgip726zSAdU61v6EeCC2L6t5Owy5G9WT2t1U0jRuRax8B1V9xKd/vveYItIO
0CmhXhHlL491pqm1BjICMaemtB6Wos+xm2mzg3O0t07lQkZpjbwDRDjYWjiTl8PYuZFoZY5jTKxj
FjeuuHG3+n+pGAC+e5/6Ub/HxesRJb4SAywz5FV8i/fB5Mc1lgb18jjX04d4orMhVan6nexCUY7Y
iiPX0xjzQenj+ZpsFamNm0KCCfBwd1Jgf3uKSbMxNOtpmXACMyssIsZROdhfz6MZ42wPAAAksDv3
KQt2Dk6NgIEbVvFqvM+cvP7RUPav6NWXWEpQxT0Y8NrENloHzU3QYPxz+RWK3pm7kashjL1JufVy
3l3GnJavTfjAzW1oh41bt3WPd1vK8jJYiTQ7oDh08tYch+y0Ke39L3MBK0KCvlUD9pxw22iGta2Y
Sz4s6dtEFdJvqyI7eD49DzgkWWjQbM9GMu49MTHFDXsqJMyQQbTiZAt8Utzmdw1A5WA6V/bCls0B
0EPkjHLl7oAMePhgsejaOAsly70UJU9wXFyCfLLkR7HYR+f++njcNRv+EAT47mbLTGuoBFlWWMHu
+SZHhDbtChGoAeHNs2w06yByX9l6GxEPQCr3NvDo3Zlai3rQ0PWyQ1cf9Ps4tfIzNaM5fDliX/1c
pELgRCGvIR1+ucEh73vIl22zMkAPpWBSbnpjmdEIso8I9dcWkLuIwLkh3YArXQ5lLC7SgwbGwQrV
37t1Fca7aabfsb6xurw92IbPV2+TD0QGiM46QXSPzBoyq2mMODPCTl9sP+06PpTE3vC1q7e14Wip
UgzlstN33wifs3VmGD10hfdjtQstsKjThh2Uk4M63rX5AIAwyY55FIKSv1y8QeB9ZktdDzv8zADK
W+OpSsr41YGI+QB+pSfNZ+J6uxwF/x1VJomh04bGri4rRu0j9pHjh1evGnhkEOrUBjGe2MPWPCQo
sVKVetguyB+iRZOFeWup73vdig+GurJs3J0byRb8AfaGuz23moghNy7ORdQjb/vJtO7xBjoSArw6
CB8HkL9GTrDfa7g/qkgUM4hd1gvVfse9y6Ry1GV6XpLbsg52NKnHBqvYV1XrqUTjtaq0cHXr7kOX
Dti/E+yH9EkxSewftVj2vV+obQFPLa5b1W/hVie3zdqvCE2tyH6eV9uajgLj8+mTBf2FBwLo3PgH
l5tGTbCdyuBWhGZiF79LQJf0/1Xx8PKmeR49KJurVLI3+itt/11RxKuWqi+tWmWR6a+57oLMfFK+
mVLRBlZVdgcn++pw0DnpTG9a5nslbahZMF2qRA05MOtt3eJgl9loMyUTzl+zik/9y9N7tois3JYA
kNtwf4LXv1zEKc7MzqxNKzQn2/OB9OOpuJpHaobPZsUowES5lXmawTbcRZFWXRGgG10r7JfslzkN
TtD1i4l8wPBTUazq4O15bU4UKXgK2MZWdtkdvrnN8l50qhXOrVkGqNC358QzyoNIf21O4M5IOoFO
U6DYfsU/lVQBUzFrMfkMvdROohkLTN+cVnnbtw6wUTM9kuF8Jj7/l3jrEr1AofCm2nfdspG2Db6c
kL1FTCexXachxj+kL7tgFSZwANNssRMVqY6+e7+WmAKKLpGfMOOw8hPSc00bGJOuj4GbykE7l42m
GFwcohn8UQ6AskvZLkdNri10X7zMaB3wcAHLDiGE5vzulI45mVSuCTPsknL+XAO6OC+1Yp+MFiob
uknumxnYwMET+nnM+jsqKsNUQDYy6e5CGWd3VZ2E90mypuVDs0zePd7n2b1butNNKrCP8Au7kXj8
tUrNGthuSCGweTCbPP4xGfZ48+pjRmEDPBrE6U3MeXfMEnQeJjOHqI9VtPmwoCLkq+XSv/YaZdYI
aiFywjNus0m53JKUywbsZQbUMQZzeWPKFke12NFff7yAWHAfaJsSN1Xc3SiGniH+UZjhgglHYE0o
YI8mO+zlFbu2b1BRAKS4PUjRSr4cRa/VwjGka4QYOzRxULnlfNI8iFJ+Zy/dDU8i85aK3qtbv1vp
G4IZpBgM38DWXw47F86CbTb5m0Ij0QeMAGF38LqDJbwyOVenh02EJxoSeC9HkbU5qmJU9dDclL09
jXHOiK1pJwyqZ6zsCIo+yITh08truoXZ3VlE/YAdAiqJjNrYhWF7KU30NhcSBm1O/HGZyw+5nJ2z
1i4uJa14PDdurD7F7vLn5YG3j/V84K1ZAvtjU+W8nK/QHHTLiT1kxWN/HqZqfCjQpr9dRls7OGl/
CxT7sdAG2F4wxBzUKy7HKroxa8dx0cI6U+FZd2lbBiiw9cx6bpXiFFNy+5mauXUCse2eaVKPZzt3
cjPA43k4IynX3XFlOEE+UPTpc1O77wzR3ZVJiveLMyD3q9A1w585uxecEj9d9CoYM63tDyrTV+4x
Gq+gdAkcdPD3tDMPhS6V76OFntXZN8pc5EFM4+TgoF0dBRkRnRE2MsluvXqs0KmiDFqo2N27ro+d
xyHOtYOdt/0lu4/CFbmFf0bgLtjtvKanoDmroxZmykrUzaYfXlvhLZ1Ot0vPW/3l7XZ1SuSEDl1B
qgF7cHidGekY960W4sud+Spe1bfFikHVy6P8tYnbT4oSOzcysZB6/m5SNd5AXTm3aogLdW0FMKS7
rxiLURakGuL+UIoq/dSkep4Fs4GWG/XEWfZhidOn9JN8VKFGulr/R2zW436H7Odvw+nX7zLucLWf
3SIzz1AiuixQOtMqgw6cdRYh5sflVZrj2iK47dnfrar1vJNpLOia8S/It42hYQbbGrFR+/h11t8q
Gbu/PDp7vzXewB8m05Uf50HJTGA7hvkV6wb8omF5W5/NpIdCAA1m0HwV1h7oVt0FwlaaiToHFVK3
/7nFpLoBlia0R+B3Nu/LTBZfk07MSWCYlT4Fk9qsXaC17lxvpJly8Pnhi3X+f27jOKnb11o4xWVu
+3YCSNhXG7f+cfBpnm03sLMEWIpOXLawqy9jgOeW7Qr4SQ15mjlnfcYrd1ayFoOo+UjF6Tkjgpck
tVJQ+5vaMPYbl2Op1tgV/SrWMOUxhPNw2ay3PNtr7t6qyrrbGatvBbXANB9P5ZjYnzAfaX/ojazu
x6yOx2ApJVVSs6ibn69ehU3kiQYMUkds1N3+nGfRYnSbr+A1hR54kCJPNBA1X2/FUQH+eYDnrt6M
QMDYEOT3ilnEvsTrrHQNu1iTZ9RyzVBRXQlmcDpa8Od3J0NtD3husg2QvHuQjeqgDG5jLUhvYtPr
ayJun7TVXMCUmonyiHgXNjzJYqBj9fJyPo8qVCZQjqNZiO4EgK3LD21hmZvG5ryEi/TWu6KJ/3iW
VA8yA3bN873LpbXlrBs1A8bx5TDtisvqrHl9GDey8G6ENyzKuTK1tTgb8TJ/My0BflhtEqPx7cGz
P02Zm6usg7RB34o+jk9pM5faabKqXPcRvlVMPxsMkfmaJrX0PHutpZ+5/GfznFqz+DB762b+G2dz
DkYZXYYbrAOpWYnKm0WYlD18dAsd4nNdxotxs8q0LYK5p9zqE/BRRMEzIE+CLKbw9dBWFUYoy1o6
eVBZevJFLJOrBK07pe7Jq1v3DTC0xLzBFxo0qdM1nt8WUv+gjqNI/ElWCllInCfTebK7qjjHSZU9
2aCIKzouiTsEf4XdT/GoJtukO1kEm/zq1ufU4vJkaIvd+nqsV1+yZYjfg9UvnyY3sX+JeFTeg0pT
C0TPWu29IzTt82iMruLPnVuO2Dk1vLFF31g2wGBdvjVLTQcxbM3eu3rsmtj3Cie3gmVpnDnsU1Ei
Zuwoa/OmQimIvuraQGaZMmVM6Lq5PMhE63rZA++vSg3XSRseqV33cD7WVP0oJrfMgqI1pgLZi7Wq
8B+3qhiPeKQ2Iuyb0woWlx7nJ/qB2n+m7DLjLEu9b2+qtBs/GVZqfKcZOiDQsaG+s86eHmxFwcja
TTg1H+Os7e+zdNXXszA9mW7EsMaIhqat68BVC/uUu3Pl+qaVmH+8LraxRgblBbbMTBMDl7BFezdJ
QqxfZFL9hBeL2YXkIIl3Zqt0T2WjTA2a+hr2SdqqD9RF7NQbfGfJMUUXdCB9RB2VmCi/Ll+LvhAs
mqtwTtNRWXDTanveY5PXcoazjHaSFxvjTze2zB/KaA+IY1ROdrfyf/+YErHwZTqXpE2uRf+GCslq
hG0/GR+mySuxf1/UdODUJ9ILbH3WbYy2xvRPbTTmG92S2SO9Q5QclNLNHkvS0f/cRJTkhZ5TT6dB
uFTt1Vxrf3arxMdodErJ1JQ+bgKCnURafDSmuyYtrB8FsACaWxT/mFnlreY5yZPlT9sV1ntdTraD
tLqu0YUa7EWepEOmH2CaStURC5y/TtvuuN6As+mrIB4S9XGyFXjqNi177g6ZZOcGSvtt5bozyJc8
a//ojRV/Q+1HfK1dGIZ+z6voqafgjRm4x1MSQL/Wve3td86UvBFZG3+QrVD+8GDqi0BMY18HCK86
vyXEga95Pupa1HmluYT6ZFTVfWmbLLbM8u4n7CSrxqguddNQH9Mi8zt3yh9qELZ54JiL+70VYvqd
UWF5YnFi6ALsoTlQ0T793Xjp6ASQzJXal7hnfkd7fvywLFJt8XTfdKWk403Dyag0owlGlJxjf22L
/APlw6wMVPpbml9DrP/Re9Q6zgs+ldZpXGI2SFFa8Rf+twxc1yhtv0hkngaZJZwzwD+blNxSnP8G
ZUE1zsoL1ze0fngsjRaBLpw1HXZln27i7ZnHJ+hrJ219AzjqvSf1WNzGyJFPISfKe2cnpotL2LzQ
Gze1pkv83tZpKmaI3zk+pTH5gVRo7Xy+oMzJnzTj3m3s5T+jytVA5gbEXKku5p1YPY09q6WuvOt1
2cJs5Qk0BAirJhVW8UJiFufY/b1i2dlTbA9zfSrq0sJQZVLN93EaV092KnqbT9hoeHnZg3ZjUfR/
bDwb5o9Do4T0Cukace5NvAYUb6gBwI3ZmxUR1A/C1LU1tJ3WEnc1dnMCpI4CL6SThNIgm4r0zWbf
wt4wpT2HDadtCtd5aOpoGvO2pphVu/VN0XYTsJGsAvM5N/2Xkio+Dut0FSM3TkwCbluj51710nrj
jh2U7FIX2oMKyskOZJWPbzXRo+lVYXwYYWVJFK1x1Mvu8EROBoxGUqlFlj0RMwVMkQ9dkZc/U12R
SWRl7pyEw5TXWVQiXsU7iLzWiDJLeuSobUpoypOs/cYAM2XLlPQE+qmnvccBo6Aj3SlkAh2ZWA1y
VVmKAD12/fNa4RcadePkqDcYvOqpb/EVCz5MBsdm9qrZ8o0xdhsfbuPwpXIzFamCXIUcUzvm+gWL
alzO1mrQn1y9KG+NkYa/n0nRzL5hwMA/506S9TcxwVg96cnoKCiqNc77BAVw2/e4s952HDrnznFa
RUUj3CxLX8/r8neZjR1CXagEfaXj3d036LfGYK20jjJm65CHL2u7PMbeqkzYwdQVMbyLrdl38hzq
dK6YtQh6NKlvyzm2/IbXQDQKRw3WZHgD7ah/nPj63EXkcrmvY/jVh1bbTiwBig/4fiWbRyVN4fHR
zOYk90F7JV97S6nGwOomAPC0pPI7dbTaXw0lNh5w1mjlfm6qZNjkwUp7KvOaLDheFqH5SWs32WlZ
HOXNWCHvSVHFSr8a5mC/XRchs4hAacynVtG5z1ItV3zHyzFJHCtTEC9FPj9aY95/rZq4bAKjcbKF
WGoVkKWk1sanFZxG4TdSWtOJA1N656Sahu8r7YcISenFvZNpVtyIjqvjlDskqd8Lq7DXc1bIRLtN
ayX95qiT2Z5aOWljQGMqu2nsfDwPc9aEfdbCvTKNQmhBvbTVG9Yy5x2WNX0TZKuStIGOVt3DWkI3
/WEuMwXWsRjsD21nGb9Tz4bhavelVM/l4KIJXzPZ0c81rmtfdTvCw9DY/bui68TvQXDRRYgJgtgy
+njhcUfY7X8ncnS5lVTqsnWsLp81Y65+T6umkx2IbjE/FJMifw7dr7QMtbxaf2HE7H6dy7Umo2up
/s7xADpDB0bg+srk2OLEd7Nof2IM+SRGd/g5jOX0uUHTuvQFnN1P2exMv3ifkN61ttZKf9F70jsT
lcDy/ZaePKXjoqTRVKZIQHq4X00+iH74GJ01jDJABGNOg3Ve4dioXjZ96Drd+dy61vClcLN+fIDi
X/+E+VvYgdtrTudXsdI9OHOf/bGGWv+iG2bbBYkZx38IbFzNvW5SdsFFtUp8/p76v9GstY+FWjnv
J7GoAGEqBUV2Ov+lOM0ZKdiJ01h6t2RR9nwuGm2+tVe2EyjabfcU0ARQG0lhjLrJ4DzhnlWU/py2
KexJRLKe1KY0kpNUhvprGxfW7wI+Hkl0PnkfFUtPDVj8VvW7jz3lXd0t9dtcavM5m7RiOdda93/U
nUlz3Mh2tv9KR6+NNuYhwvcuANRIVnGUSHGDoEgK85iJ8df7KXXb32WpP9HyzhG9UVMUqgBk5jnv
eYfyFF6Q9s9lWbcvcyuRZJVR1Cz3I4o0Xol0Su7q0aNod+JccwgsRCjoDxGGgnyHfEYQXNX5J25Y
PuwHnFE+J7WSFggaaqU5Lm2nKeGgAlCGDvt944NbcSBleWo5m0bTwC3xVYitsIilntKoiDK7Ukd7
rj+JlE0jEJ1hLmE+qVAd2QnkDUbiXRNUnjNLv+RVPVZdp94gSbdJllBHtjcqr2r2G5DQ0tcSMlJ9
t8+82c89jP98hnBWvNU9Yt2Ie5u61Geg2/SrXLrxZwJjvdeaGROsOWdKFl/CfbvLW5sUHGmrylNJ
AslCJV0kt6POKeqnKUjU1JnR4usJLBl/quO69pWIx8lyrOJqb0ltSsiJGIxjiUGuvhF2n36bZNXT
Wet5FHrZVDpIvKZT75EZmgxIiWj6oMNTU9mP5E+lmDK4yX3mFIPJ/jcr02cSfOdh67mLnFclXSBx
iKrdMpAmY5RjxtMVCwTT7pu1HS1ptW3h81/qnZRzmBsZcPFSePk6SvVaYCRnWN9OKcuUomPlWru6
r6dXiJZOsy9NI+58oTgR0Iwel0GOzODRMGpWUi4dDpK66ydxpZPZW27jri+8oButNA+1aZk+V4bs
nyMoiHGQ90MiAn2UzXPqpV0cwFB0XqpsIfa0r6rF9t2C5xekxFhbvqnI7kGqDMegSpXuc1H32O2h
JQVvKksrvsR2vVVWqrS1bGWIJiHYjZPZ8Cdo4XFY2Jkah8oSD9yeJT3588X5Um4GvUSxoDtDlpJL
gpXHxnYK7ChGuwd1jbPaGI/4RlTj9SAc+5PiYB0TaKNk11bV1NkO0uiFr0YuqBXesRjWoQ+Z4YuC
gwVWPLTqthWFoX8pCAvpj4oQjRtgU1Qdkjlu652Xz8mxpE6w/T6vzMqnD5VfsN2R151GBLk/LbWV
BZ5CMRqwspGrLZbeR0FFm1FTsDBI9t12zqjasyK/w3GpMPx+qDxCMUUvRt/GaLliBuGJcSN53O4m
9Ui6CNw4GZILvTK8+YLKiCQFp9HcXdE2Kmy0Ck/VoMic7q7Q8v5blbMjhmM+t7cjE6Kbss+p+bOY
9vAii0TB3oGqgIiuppbJpdIo3eS7c9cM5EOWOa7Y6cSKm5Kx7nzcd8xnpOAiCXPbaq6niYyRrUIZ
sMlzJoirelCjpznnTocdpV0euLJVb5q+pWg0RrXOVkM/KN3p1jj9Dfhz7YUy76Xw3cVrDT+rDG6c
NPS4oZ5U654aZuJFAuNhDA75zdIu8pSNZ58MnaypQOLmwVFUme5yhDtfXBWXgXBZ4m4JS68ikLsY
Z3wOqaDkRvagnxgHR4RrytmZ3kq8CvZisGheh4XMLB9tGOY7atOWEduVWw4+0vb4INBsXrtJY9/o
isuWrbVxqa5mt410f7CpnoFRs9wBKEkTj2v1eRN4ieuBCCyj+uIOHfZqejPJ1zZj7rRFIRat62nx
otCuRPXSC6NTw38zkqFuiA8b1/mpIa5zneKxVSbVCv6tsWnZ25JBPPC8Q8kuR+PeaUCeYgtTtQAn
WeK1sFPwEh8QOjZ5bkZxx2f2PvKvPOF37/FnyPHwHjC1Ai5C7/weKQLnMkuhZyNGLwUQ7cA5ZGcv
UzQABihfEI9A1fyIH/oj0OfA7TgJXxAAgO6cgWBFT3SbVC0J4zLLA63MlNCB2hJguf2R/8GPeNvp
MiCSqJQgpJ0bPuqLsJbIkvPaJHjCT6mjNgtuu7+M6p2uAmsbrjWzqfO4lSIrq7E3W+DERllWHO6L
v2j1L1v0QIGGzY2YjtOIYMKzAVhcOqOjyWoGFZ1s36LFXqeSuLZFKB/ZuP7NE8LSGVYYLsCnCI8z
/NAmZXxw9QKYMma0z3lChWDXroA6aH3kePY3j4jp/smO00S49sMouId/NGpZM6/TeqBi603vKhmT
4vVXgVdQUAgWLpx7IPbzaamWDnNtzNW07gbzgMuqTdUpmCP8+pvgsJ5wwbbxagA4f7+csrlXhkZT
x7WK0hheOIK4Sp0/CmD4cRJGjDVxmygrmaKzsb6/CrWFSGIiAsgJ67NDmSXldVd6xV6LLGPd1q7x
y6YzXE8n+glzL9aR5p7h5UvaGotlxeN6NMl/tDivym6gijOmzwq2OL5btWbQYu/tWwtNapndZDbd
Yver2ZgWkjLjpOo0TjNNiJ/vv3gnByrXWJfsVtm4HRvSvCr8L375IXIVfJRgsPONtXPLjVxHbhUb
I/uTY6O27xxBGUyu0M/fyB/WGD6qjDJRaKgnbss5pRn8t0jreMCBPhqHQ1YQLsRubG1oG4vg55f6
YYmRdw7PmInhdzOd80vJSTbxMhTlupWOCLqkSq/FlI5/LrF/f5cRJv75H/z5pW7mjnReefbHfx7S
FxL36m/yP06/9t9/7f0v/fNqeOtk3739dnhuxG/rvnp9lmldnf/Ou3+CK/31ScJn+fzuDytyeuV8
07918+0bqiD5/XLxW336m//TH/729v1fuZ+bt3/8/oL+UZ7+tZiP9ftfP9q9/uP37wfkv//rv//X
D4/PJb939za/JG9F8SZ++KW3ZyH/8btl/4HYm3eLNwsaA0zI338b304/MfkJL8LJPA8DONgq+u+/
VTXN+j9+V4w/ODA5o9mST8kjLMTffxN1//1nmsrvQUnmVGCsdFIW/f5fH+/6z4P+z2fE7fjrz79V
fXldp5UUfB4W0P8rB1C/4tqnYa0JG5I5AqP89wusIjlFjzxg6b4wlfVcu8Ci0WiEcp5+bd//61IU
4cjf+Q9m6NmlzLEsGTlG6GbmBKMyCiwEIb/mwny6Cm5onJlwE3FJRhj9/iptzegohV/vZ65RhnYn
YAyiifhgjP9+gX2/ykn5d2KMIFbiK72/Sq/yHaKC1on7tNCoG1ogpEjXP1/G3/OG3z8dB/ajgxE3
nmSQN8++zCmFYVwKUBnXmV/b/hLPNX+qTJ9SOMh0048XZ49KAtCuuLT6KOxLFXZaHRKP6KuoBZf6
Wm/Ug7Mkdz//ZO/nqafvj2KOvQxlC4feD66lMhFWSZMdB1mpRUEry7s6tiRIXzKGvElzGIn0I5bV
mUfbnxdFzoDvBfx1QqfPXqAhqUZYJlEceFXm7qZaqXdS1UUwT47YWG7ZhKPdjisXm6Ld4A1q0Gn2
sQLM2dhGlewSm14ttj6UTn6nu75/SvCGqDVQ0aLy4aa8fxm6UZ89Kao0KCq6xRD1yNrsNJ0iN+tr
2ksNEaMfa7N2uxTTnT3ptCrAMg94588BoZ3jpYs7ymbBysqPXCd+U9I4dkLQpJT86aaOn/rFUi4w
2lluB30A81cizGgzuBirSCgQiTojBdv7+SP+8RXnW8E1Y1vgLMHa5P23Gm2smcSkJsHsLFNg4PGE
5bj5kc7nfWXz/ZlyxusIfCD4UOKeLaQFz0nbgnqDiZ66wC4FuFtiIGooq22g59mvGcL8eT1eTKoa
9M48MTbdfyXgmmbaQrW1WFFJ4QRjOxDuV842ePPY/C9uoEsnAjGQnIAfauqumKG3M8sJHBtKO5Sj
gXWrV6ufP6bvxcnZ2wfu77Eg6EUI3ju7g1rfQP5WuYOL6VVHpq7TlYND6ipPXXMjGwemEW7N676n
ny8K17mCqKWvF5vh7og96yoZnHHX5HcSAT0jUVleJ4zwg1Qo1rbVsyfio9OwjpV+bWrRsoIzIi6s
agKfhpznM2UF0C5ce+d60UfRW+971e8Pi+aKYwkyPS/IeUa4OuT11CfgwrIwmLU4LqgVo/nQ8YqT
ZZBrh4rZH/JcpL9UP/114ZMv+ClpluLz7FTUO8MWceskQTIbydZrxwVHyA+D3/9mE+XYxWUWU1K8
O87FmZAo8VDToySg9QI8cedps0xGFFaDB0pEFhTuT0DvP39f/u6eOicqDC0yTKdzJ/LGkurA8Xjy
HzdLAPcsv1Q8N78rBr3ddqmWQm+YCyzKCZn4+ZX/ZkPhXKbEcE5e19q5OD9njSwjgYPB3M99oFTK
hGVp23+wHn4saGjLUV18PyQoos4WuCvNAk65ymaMIW2Q6/q0dVqM5hqCSj46ns83L+o3XCBOQnWU
Clh2nb8mpHW5mmxwzu20pyYtwqSfQiZ4GYMSop7sWtzFjsQQw23S67mr7pOyGH0I7/qmSt1i07RG
v5t0gFrYbNkv3u4/Pxz9E/ZX370X3u90BCwiYNP4cEtvJTfjspSHSODH8/OH+t1Q5F+3n/PLnOFJ
9cnMbJEn0mzizStt7rWAEYkVKMu8fM3VKNkJKxKXaj3M9y10WL/urVO2XdLfpNNshbKLXiZSQgDw
kUF3ntbjH1J+4chwV447xjeDl43gxFm5MsY8XZdZSdZz77198D1+fJYmdTDaIDxgYQCfp7azMc9F
1y6mL113BQOnfZ3swvvMwk3VMHX6rzKqUuodPVchS54oPaPQZhVCNHVWI5LiSyOJh2PixbiG096J
V3leOrPfwqy8K8jKVf25trQ26D1pTgH8mLEPNJP4bz/GsNNEmS8iZgrxEAftkmcfnEZnlMMTsdGk
o0dez0nBnn1u4tMuUTk6AkC/7bVT9nc9fuFrFStsK7w9VUcd0scMAaurW9EVjbeplfqpV9kY3yrM
6i3zg53ob+44EQUqdCM2eaon4/0LCmc09nKTaEjG5tPnwjK+Ka2Fe3G7xCvbLD6S4J45o36/AQ4p
jnjpuqd8zvNNHb6VKSoWM3PgCUMq7TK37R5OSa4EfV92m5yC0l/ILQs6Fx+lOi9N3/CmD5bld6rh
+wXz3RSabZ8j38Ez/v3Xnt0cg3ZqIt/Qy2Y1MmG6l1CXAsrt/rJPqiWctMU66IWoL5RFFgHEhS7A
EMNdNZMomY9n2nOj4/rcoIjep12LBkcxvfsB2mQoLfMN1fYHgs7zTZU2VPWAFFgiqJfAcN9/Zg0K
SbNEUvHtjmw7r1Jeilgbfdin+Qcvxd9eCdSOxhYWLr4n768k2xbuSDsqvqJU38qybDeNVY3g8epH
8vzz05fvhIJdZdoGvIRw+fRJ/kWKNTfmrFmdBwWx1azt027CmGJdkxPLMFirPlh9P7zrJ80ydmAY
IFJJ/8At1pakJ2wQwqQUi469xZAEsKk2dbNyibj44GI/fjOiq7/7G+ABgH3d2cLymhYe+MhmFdkL
M2J3IEpYq6MW9ZDV3eRusVxoCbqAn++g3zvrdy82O8xJ88vdNGhVz5ntk7moUmJIHkyVCF21vx/K
6VAzJ8067yLDfjF3zE2WjJfUdR8sqh/empNuFkiZvhRAA1nr+2dZzIxivXFJAoYwBoOcJgoy4eZU
3uNHT/KHm8ulgK7xQuOSQCdnoHwWNZIJLlVMEVfQmzov95OpgebaCCXMsd32IdLJ9Qf39lS1vL+3
qLRQIdPxU9yY5xOUQWdCFPWSIpimDGJhkYWZVsX7doTzxKgpWAgmcTKjuWpiaV62XSSvtLj3dl2c
f/rgs5y+4Q+fBWj4JGMEWD9fOC7Jj8vEMwwmOSmh7ogJig/CJN/uxyYoIqfZNNGgXpEEjCYgCdRq
8qXafwRRn97idx8DQBxhCHvSCefkibx/5uoIKC+KsgkUqutrtpLmYOMYvO5ot0LDw97Y6iJcwcY0
1LNJu7LhBG7kqM0hyIH1QkDS5vuN+QuEvP7z2mf459kf/6dwaPNW3cnu7U2Ch/5fAEFPQrr/PwgK
Ip6n1fNv62dRv4NBT7/2Jwyq/3EyQiHGDvSGngq34/+CQRXrD4At6hIq9lP8F8qb/8ZBNesPLGNx
9bZpjuhZTsX8XzCo94d58jxkL0UNx4bKZOAXUFCS096/1RwEYPsnO3j6BpheSIDfv05FnpRaj+IB
z58C11He8aNResabVBxcQQoxwJipEkg2nr0ph1z/UsXZuh2SrYKcLNDLydP9Fv/qJJIrz8FoaYRd
BCCmQKxpPOdiiZLZj4t81emzubZnL90yzcDeaI6pOSMmyFJkdVCZn7pO7ueRthqaYbqiY2+3vfDs
i1pkd4mybEZY9DC94ugqrScqA+xL1E4w647iA6y4duXCv7pyB7MParw+feQ7RcUzlLcdrt9hM0c3
8zw/RJCYM8WBPOSsyyQa0fdF8YMH5zbQnOpy1hI7LPNFhTxt64/lJJJNs7Dc9NZMw0UYE8cLpW+k
ik/QKKwrxMDGrjBUuAh2STST460iPPyvVYg631ACPOnuXIT6ohWhqPNsp6eGgGerRVeZ15MU7o75
DX4F2q5MjA5ekRg+pU5JFkNP8MTeiiDQrvAFtG7NmHq0ja2bJh3DubGfvKHArzzDPOzE3SnHEM8j
mEiYCsVhK8zo0tWnBqZ5bS6HVi7GwXPUqiY8PbPXcRm539pEs1ZJYvT5ypIOEDg6s/gL408dsvKk
i+sY8tdDAeHKJWdyma/rtiiPBqsi8buTrYoVOwZ9jju212KZqkPaOd88jKxMP+IWDitdjvNutjxn
M82VjfWwkB6GeHZM2gWCrsq1g14M8KWNigGi0RM2FY5x6T3qmeliMy/iKFREy55KrJsZyKHQtfsW
McMRF96bylZMuDVa2gY4OufkbmawIWQ8Kdy7Nr+s06Vb1ZlBIifSs3JPx2lfDR5PA7Y2MneZLldR
1xzRkJ+0DEY1HQsKGV9py3m/xM5nZ6x0Kk3dJFlMM7fwHFIYH9G85gh8KoskrEFvAjkt6UMa6TEU
ywpiqQHvTrU27WIZYaQ7J4BouZqJ097Pi76K+StGfNOoJk6AfXUkJ+XSzNVLmBjIITC6k/Oj02YH
VA6r2E0vql4n3cS1V3GCq1aJiWAaw52tlG2Cu0KSMUxwnWBJOqvzyak4OE5+ZQzOpiiHwIXbNZXi
Hr4Jsm2dvBTc7P18mI5TnAbS3knjdqjvWqvDnHMOYv0lN5YV4QjcT/VRtTJx2+f9FQ5V/mS2G7aj
ft0ZiCMi/aKAfKvO0YEUVA6WAhX/3PlNpq9kVQ4rb3G3aZpF2wJEYulanqriXbhpU2HOW6yHYroo
mimgnNM3iJA02pFZCxDl7LI0EXs8QJZrK+G6SYbaTiljZ9U6RXPHsrnUsus51n1XfUpz91OiVgEz
283spkHLwW9gne8t1W6W2RVi6KDJnWDulgvCTcMk/WayqziTRndupNMnbP1PyjOIfFm7MWvHDJyo
W8EK++QUOKTmorTY58RTxMDqMsnmIZjy9FtdFNdFBtN+yRw36NX2sWnHVyXyolXLatzpZn8xTWXY
T8WxasVzkcLmU5iXSEMjoyCf4kNBgRqO8Ds3BGdGxU0NYkAA0Cm9SsW+k9Zn46hzShGrN0fGmoRK
1Wm8E9XSYWnQREqYQUq/ECXOrX5ZZF38KfYGg0Aobx1DZ5NJHiq4kc6iuIvz5C1V1K/VzK2CYp/f
4BcZLEO+olxZVhV6IT9zeuXWnCPxaizdraqo0W1Xws3zyQk+ZjB8jBWMYeRpA6SSgxXNeajDuWIy
jREkZP1iF8eN9pmprPDrUtSPSl0NASKYaKVUi3dbZZlI/VxbnvNOeAf4r+s40mXgSBQ3XSM0H11A
5uNdRjGj3iVRh9FA6j4Witv7U5HheuoNcAYH9bJLs3SfGA3Ne+z2galnzWWkz66fQGnOILuR/3Cv
FSPSlSFMJOqrjm7yssXv8CqqJHt/8smZWRm1Kh/w/kRM+JzWeDsk8R2cad3Hi/fNTe1tbEf7StTb
AZthTaacKoY9XcCwa1ZK3r4wTz+4ef9STqkIImHWQV7nN52mvbQk5ARzjO1dr6XbctIUCBI6ERD5
yutmfNAgqfvEMNMEwUlFtIUhlpIw3sJ1wfXJfinZCvUxSKLKwBKmeYk0NV8XstpPqpe9DmOB4Wxd
vZLRtx/zTl3DjA3I5A6ackCZpSYrTHePc5leta2a0IbMTjBUyQq5fhC18Lfh+1fmZw0O5wJh3Qha
xCsJd7ur4C/z0gmnfvCG8bLoONWkCe+sn7aW8iVVqo1BLIVv68uDQyBApnxh0rhFn3FwzOkerS5k
ya4lZxbq0QIprYZl26vVDbkca7Oedktssxx0OzCd4TqWzZUR9xdpA1mfkIGvCF4LGPXioC/qrhfd
Du1/OFfFwWvNT1GbPEamsicFeZ/zEteIU2KZXVS2B3tTGwJotE9Rlxwx/NqZ8xKUzmFx+od0Vva6
YtwrTPZ8p1OOjle9LcNdK5xkrQ0RqeMNWNQwm9/syFoZmYWb3zNsuJA5learMf3kZN1B13icxbfS
KbZDGR9sJMpeR4VvqNmxLrRtE3VoAtz0mrxrHz3QNR7F5mna4mLTpbLMId05Qq5dNzkkxsVoRNmq
LF5aNd3FjbVCqhZmDZT4WYP0a8J4mZ5S1w0MHjuNlmWsZl07eBFJ3qWi7FxV7Ao3h+aLoECbkasR
YyAekim+MOaHGW9HtyRQg9hrRdcKP1PHBnPHCb1CPNwOrbcdlulmSIYqWLxq1UfeK4s2TIRxSkWM
fdWJ5p3VGmqAR9Kr3TQ7rDzX3LCAVwMNbrIjG4WjECfHbl4h2SVv895SuucuUTcGNLeFbSNW05YF
2B1xXvLVSt7SzGGhWQSV0u7mAZFU6aHRb0N0DfgdqqSeZvnBFTACl6JEBPfmFvaRpvpR1+Z1385b
M7egjizhkozI0ao6JM5jlNkudgY3LBa1DMyk8zZdYfB4VZtAnD60rIStyrwECbmcVQ+WvRbf9E7/
qR4NJSzHL0uJS5dd1FtjKJ2LSSgZX9Sb97J85VHucp17Upfh1JcHlpY/iSwcchOtAqIReLXHrgUY
rUbnxh7KLnD6ETZwbx0ahzz7BR2oSPTbuIkmnoS4bSk0BjlcKwnH4qSFVjLuOhSOvqeKUKfF1SYr
tPFjHQ1xN9GDhrWklU9PQ15RtX1omtOwXYT56HlDdT9A4F0ZlsCwReH1swdVJTBMse5nI33U6ntv
mY6yMe7qegotHCV6Bf66S1qjrl8y5vRHgSsnzmyh2Ym9nDXkh2TudDq+qcN20tOnUXWvZV+uFajb
oxImi7rBIgh1QR2SlHlZju49bA20UKp8PW3o69IsOQ/qYVPACCfW81Nb6Tt1yf1TbbrOG4e8O05t
L4lWnWv6o12GziDXzvxgZonPpK/AisLqN8LdF3UF0TjdDn2SwHhPNVRuFq86IUcWqLji6S9x97VK
MIumVE94lUxjVaKOqYzyiza7TzrCnj1KDWBtnS1AY7/QswejqlYpSemM2nluOWcG+wIRFqQ8Wzon
R5ojaXKiZ2kNQT8UR6OGs89CYjAUGKVYRca4FrntT+WhNKKjGR+j9KmqKUjMqyIXm6FSdpZov4hB
52SGLabTqjfqkxEX6xz5hYwYQMYLbPl6ZdUu1kSV4rdqBwbnhjJCo8Me89ySbZ1N88o9hSBZyr0z
YnCVNkGDqwEw6nYy+jDWwTkWsAfyjjYQqKMN4HaQZOaqLSwyfWsn2kiz8VszunXaJzzS5wCZmrNe
zFvDLY2V1aJzGXOMMx3Db2NY5Kml7TIVONxxGI/Z68iKTw5zMKKL/HOLIDGdnS3U6qM1t26gFF89
TSD9exaOeT2bzlctfinUE/EgQdHUZvteezBq/dnKF94Z4z7t8gRrRpSPuhMxyJ8rCkvR+jVqn6ck
0qIvSE05SCs3axUffsFm6Wgk0QjUftt1d93kROg7IuQDKd4sB0Fa0FqmDTWELWFFnOj3pahyXzep
ryBlL2wT9oVh5l8Vy3gc2Z/9OI6YUyinV9IeViJOr/XZ+FpOTgoA2t5pk7Ou63HZe6N40FtkFpbZ
PWRq/pqdztKIsaFS+ro2brolvbHg9670Jj0isX4VrbLv0tLA3ALaau6EsBteUQwGJEn53uQeAJeO
hWmuRAH27okajSSx0pz8K2wuLklaIrnVo93TNSU/VEObHRuv87azQLNh1kXnpSv85XoPKV9Wdkc6
XWUN8d7YkW5k3RVSF2vPrZJHaTv5U6QQw1pUSxGkpi4u7YKyXkLbfUJK2CJVGJQVYQ7uYVgUDxkH
VoyBpjeD8AXT17UsFuUSFlcxhobSq5qvOGlZh1q5mN+GJmkGSOxk7uWZ0V/FVocq11pc9HBV3dqL
H4s+hnOidUkaakRz1SuR6o12WVPnju2mypW+9rYZU243jCQ6o8+lWtpd4FpoJzZKMyuHyI7TDW8a
wH+1DP6UIhSk4J6Ha+RnyGhmttwA55L06KXGSPOtyJ3EzsYfxFBViGATbe/q3QJVielb63dLniKT
rk0NVYEFJwF9V1yvBuAPIA4Ki4eefTTluem0oiZyni3SuAGWDbywCVMckeV+5FUIcbTYhO6SFKa9
HnOKjVFj86ZIlVsbCbJ5dJBWocPJ7HQHZTlx8TKZ4+3cOd2Fhzrlvi45CYRhKxUlWb2UgdricIIu
y0QEVk21c4ykQIZiewpPkB9ue6pff4DPeOiJiGE/cvPmBgipmN3VKJQxuyK1y7LXHeYay71lpqhf
5slS6CA9qPWzp6W7kmlwFJpKNH9uqxrHNdtkLXX5fCo74xnZhooGPl5UDjDHiZwWvpHnKNoLgRG5
ukNpQ04YE0Cry41ttuQqwgfGelqDBheZkRamLjdqF1VeVVzixKPi1dRpyxCo2aKhmmydyelIw5Lt
uCsWx57ust4qtDcauMR5SyvCkYdRVOY+sSJ7eizTZbyU0ly2EGiQVEbTNAZ4D6Rbfalt7bY1+y4K
2Am0C6LWPHamdGrnTSWzItpY0kVXNZoFQEXLbsJ+1lQujH/Xhd+N0Y0VDtPEfLXmf52EdzFkssy0
eRb2komDLQZ8G71cwZplyBGy13gCxUElPdnvowkHm7W6zNEO6WISBUY7DdamjCNqPUw/M41Zr+pc
NZNrNaHtacotwkbjrWo8BFeEet3M2iTeakmFggTqNApu8OKuZrFHCVN/QZVWYfydW/qyG9VZhfLh
RQ625cWsryqrqeQG5Xd7m6RZsx/ghd0QdBElodsudurbxOCsUc3pOwa7IrDaJH0kFlFcDFMBtVQw
5TRVfLz9hG1g8JmU0D/ksfYm7cjbWUPu3TXScm/b1K0PuuytG7hwTETzatT2nWj6DiMby3uQY2bd
tNWon9ruLCfvxRKd9O1WzAAbczbv7bJsTk9/zABEUsu7pn+yggndzQ6TjNJvEwebcStiPLKeyHt9
gJ4kv6mdy7s+It8MoEdVdxVuzFcVGo01Yj/9ojRj+gXtMj1ZGAgnp4YotaZEsYiLBu+HamS+VcT6
Xc52+Qj/tNkT0BHfRbKjHjFH4QFlDaBtFsX4EfcB71H0M6d3mUbZKbZvip+rqkCwWdIbZ0JoL7lT
mIUvB638nOU487harEBbaZL6uBha96bF1RXvUYFIvsm+KdgU8aKOy4B4RgqOGO6zvbbd9KgWKiBp
xf5C0Y6+7jZrS6aJhojNL0Ytos4vTglpl7Jx7QdtaqhmYkf4MxoaDehHo31bTF02vF4wh/zWmrCH
qmQyfgJzHWc0yuqw1Txk+HltUiSbV7D/2a4Kw9w0qoHNuNH3xRqxnNgCwxk7a4qt605zERwtRr0z
lqekux27GOssCF6XIJ+z40x3zmCk+5ZVuDdsnCSw9aotvCxqymdFS9+0fKHEIfJy3utQQ0klcc27
0UAC6ZqL8PUqFffw6Wh8gaDFOu6t6YC3D3bocXO7MAk/alaLvkwa7oU10F9xv+WNwQ5D2dFVq3G6
N3IQAh2IYVt4re6bslaCOLEEc1kgSZ6FOl3khgb+4nbDmjhbuJkGOijGYGowWBGIqjz2Y3JQC45T
K9uwrIpQ7XIMV6y7TqUSrjfK5F1MZfxamcVGFKavUNo4otiV3rztPZOiIqLsWKKVGi395ejCWqjT
TAsa3D54OavGdx0AZ3wQhoNZj9He7GaL5ic3Xu1SKg9ZbCTlWq1H+3OOs/9oaKtBvz4FYD/aIrtA
mNV9nZYyOZTzRHoThUPmkxU5XLSNnj8W9Ty/FaZRfNGwMdlHsxK6U9KtuipCewwi43RbXGMabycL
RWAn0+TVtOH9LJPdgITjsXCq7NWQVnJF9LPxYi4nsSZBbenKyc3iEwoZ7Ytde83REKoR484glOe4
a50eyvK0S5K8v9cWrcp8V/GGq1mPl5vRkRGwOxLIr1ln5ns9pYzlL2166z/Ze48lyZFty/Jfeo4n
4GQKA4w6D+cTiHu4BzhRKBREv76W3X7SUlUiNah5TzPz3ggzA1QP2XvtxTyaq+v/DFYT3BRUSFa6
2PX8NU4u44llEvdO17THUHjmAXc4VPUg0IcOsYjhdI/rynxIZZdtc/FqTYW9m5HDvW9jax2WooXP
ZCoshv19zhWINZXUBj/KUZHmZXQyM2cvOUzFlULARd7G2Nd4Jddy2hda3M5LK5k9ixD9SX5hrFXt
Qif3Uwg21m7OmfFqBSlo0aRAdM5xsI3iZwpw7ru9vGBaALOj1HTsM99Nao08ZDWCm4B8BES20Z/W
QJXXT3I+SpwF1AoFF/uc4tix46bPXljskYrr+tUNAByTuMvJT/1+0w+B7D8IqP2tYP9W4FdyW1Q0
WV13Vozid+hf+6S28vM8ta9GQ2JNJpyvYFMMlorK2PuKskCoQx522WkIKwYxi/+CKG26G0kYuFfk
Y11Kox33zLTSTU2UdKGBKqdW470/eH/mJR9qpo8A02SQfdthd2EZkSzA2A5mT6zMwASzXyGntjzG
0YCHyWA7NCknSMP5p/IWmovIPg4dsJZtmh+z3BekpfC94MgIUhXOb1hgR95j746hTfVK+Um6szfP
Kcf7ISvhEq05GJYu3J5Cp0rYCwFUKvo92Jo+BTCyHXtn9k4mWc0nNq+8yt04f5AE1lJajwwrHJyF
jffuhUSxqvFMXvaUbtfmxvG3R6uOpv2cVxcFQvs4ITnEz1NrHZsjjN21rfOkbjBKSde+d2AIBugh
YovoCFRqI9dbl/gM6sLlb6gXj4GHuae9Hk6W7c5YGG2ILbX11BRTOplBm9r5vKaGJVK2MZ9b2G9M
2QYqJjW9uTWjc0GONKAbdmmutzwY4cjjQR22mwy/3plZwBuIEV+u07FxmT1WBRShZeGJqZv1jpXC
xFnnV/umhWLejvXwJ8rM2yiS1kkZ7TMSrRs7X3/WNTiLQVxCHdxUQ/Ua/WfUt0xYLGczbvu2eRww
mv/kDO7sqhjvJPypz6qsg3vYTw0zilEdOXdV6jVNcwlbQmM6mw+zqF4/+nb9PalAxBlvWsF2MYlQ
IcWhrHP2OvkdwJIXlyG+WfUt83ubyl6dcHbstKwfWREe2zA4FgWYiDlcuZ0Wyi+nPdZyTKWh7jtv
QvpTvWOGCh43oXYO+IBHcMXeV7/O4RMyZ6ycGScd1ZLZXKIpp6xYbfd5pRNA9DtLOFNuPPp9t3cc
5pgtW5bDPDXTzRI4Z5shHvy95U5mUr1GUV3cZwaQD3sqn6xOM3KbwnWnhtWNrXnTcRGFX0KwVsQB
ttm3YDWY6sg5O5m9y0DMSqbG/Ny0sI4dLECiZ2wGgcthISRk3yvnWXGUJGu+jmfVtdP3WqEB86d6
4KHonhx0K2anb7CsPBnS+rad/NBwJKIe3fGLElp4BVP8qTu2Nnm5xNNin7bMuOS1e4L/epqi/nPA
sl1282Ux2olCfJwSd+jrVGrGicPQMFrnYI+atWZGbv515i4ZGj5NVYkfZLpPYJkuJIXeN8WYbFW5
wr4z/APd0nb0C7PYz3bzujF8nAvbeVFtdFYM8rqaCBlMrdexIC8CEXPydd0q+ba2RloLti5hIQcc
+ZBUrQL0TjCKjyovLtCDWRaw4db4KFa1D1aRp9zL5Y4EzvdABm9Efv6hnW1e+DgEzHiL2A3hCTMc
WS5MjNd8SFSV3zge5JLhUjFAeliUWe7V5t1X5Y/dLASVoYdx7/HG7IOu2600hB/lbK/f47h692Sj
Tj9lvigfdClslXVV10l6KSJY0byCbgy2C8wA9NTokRgmFEt1uEavOS2IcWFDbtwTmNB94AHxvszr
zK3hbwlxKby+T+FgjkjsWmuUKQpFAXrMaNoEweVECdM1UrFNgedjL0ydMzlDMAjDJBwK8xbZR62T
MWAh5Tam/hsUlBjMY9pfitGcPWI176agURxgjZXnlxw7PWuy7NeEh0G0U1pO/XKwKcx2oGqqD0ct
23Kbwb1kuCmr0WCBuFq7pp/+21D7/4tB/p+rYPH/rAW53b669mv8X2Qg/A/+XxUIcvP/ski0+4+n
9Ko///9UIJH9X1cpEf8Bqh10qlcK9X+b4ezwv6BgE2iIPBcRCfLD/0kEQtIuaMUQsJHN9hz37f+F
CMQmWe9/0RQRgYdn2MMXEqBHxX/3v2uKMIkSaxp29mHNtZhvpA0Ib2/Y86bYP43tfaSwJu1VQ0zH
GSnalKeNYawjr7ZeLrSAJotTxiRT3MNMfkIePr65piBnocpm7y+SpfF9xWjSvOhwqyZWRNHWEoA0
SOQbbBTpQJE8OokAQY/GYmYJEhMyF6idbcl1Bnk3jN1BbbYH76eGZZWQ4Z2/F32ABrTXfLHIFWbI
7AXoRyKf5mUPqZiKffSmHJppBjviiLNVmyAz+ihI/AE7ZFzXTXZDtnr0hfSibGNj5FLc9ctm/PI3
XgxQIY1grNYtv+UwueBBWC+etqKZsgN/qnWzsqsb99nm5l/W1Kz7cKv9dr9O3uQcpIavlujIroIY
VAmn6VoX5gJTJWirpHeV+xeWVPQhbA8JWe0uNjWGSfJKrCiQ7kdw/DbWKM+DkWcHitnYMOQfwAZD
D8ys4do7F0YtioqqtPpdJbr5bSgzFLOdXfjPowmsMm5Ct0XLnOXjizQ5lyEziH/F2lCXjtoJiElq
1g5Vtwn8MimgZj4V2ewDt/nPRo7Wj5qnN4cVxiB4pZhxt8Nsw3YhmS2K6rsv0fvHQImY+bsz2aFx
044g4jFB1he/Hlhzrl6N2asYzPZHODD1YiQimq1aKId3oli6Z68HFxjXa8i8yQ+r6lajE8nv52CE
Xq6qjPFvmJvezwZTcgQ5giJdsnJ59/AYPWybpvlZugGvjGykQEMP5OdfQK4kM94G9GjSkKJwQqwg
l3Oo4DZyaTrG+uthUGLYpkP73zpX1qkp/X44SpZlxm7ygknBfrO3X4wbAKFmJSjZvGllI9zOo3/J
nJktPSiejqXEGun2yMdkth8S34Gif14ZMw1ZBb8Nipl52rZJ/pWWZEmHgMFklJNFRbTHTSjZ7Lsz
Ig74WIBv3WIN5zhva+de5Bb1P8wz9eSDD3qfxspuz6NpVG/+6tdhms0YB2KvlSHiLVqACkB0S+Ob
l9BWGVCjs9iRck84mZ27pv9Q+3MtY28ZKLeIgVAD29F27Y9ebs77zhWzD/g09FA3l8P6tMkr9h8d
JFAQHuruEaavz8sWNcHfoEIOkTIV4MVVpoGzteCSYo/az2iIahi+Jhgh8gbiUWradW/pWTKiUFrL
ZHLa5duZm+1DUCCsDG+mooWVPIa88rZ53XyVSxnEONjMn96xi1vcT+vX1rSrm7ClQ1pkGcEwJz10
YC9txg3pCdRpPcQcA5NxZ/hAs/wiKKadDk0EY3ApG59Fk8uxMVheNO9a3WUHZLUbIOaeGqwRqD52
rgHrJ24i7m8gM/1nJvvl1EvXa2JCjIMLnVH4xri3bEDbyRAK5OhZNzmhFufBcKbnqHWnMHG6rNTX
raZRJUbnGS8TaDBWMHkF8XkVZpiTS63nO5PmvaHAtOWPhDE7nDAH2UOc16Z+z4hv16BBu7JLonUx
XkTjr9khKoph3ee+PRbgrf1e7zk56Q9GnkjsNyVgMv5YvlOj0v2QgBQuDoofc9v7kMWaXW8r6s8w
XMZH/Iy28TIXvUKuIYiejAdLdm0aLk1wjw+10ruxF1oB7WxDVkpBph69rt3Ezh00rc424N5OEIgw
Y8HRwi4n6DzO282cO2aOvgqQACBRi1jBeuVLyMCKoZQcpm8E7RC/TArLivNWuqyC1AAhbpXecFsU
wfBt0h45wK4In0iLtreaXSskG+RtoYaKge5wzeQVc4WTX1Qc0iR4eJ+6zjIrBY0EJSJYeQfhVhDN
uwyuuRcl1NOTPfhMI/Et6b9M9fuHbmsDhByFYwCpQyxFsDtnmt6HzuDnkNerwt9XMJWiuM2JMIOJ
TmYQ+9GooT9mp0dPiX4M/EOzNMfWXtY3V7ujF8M/jz6CzrHtpKpYze5Gk2cByhLT4FiGzAvikXJg
paW4QuOKfu5B/0DFfwoRLuRJy7EL7JLet4mH3KoQFTAX/azXSL6XRGx3aHt8T8QOLdB9vlV1tkM7
ZH/pMme33MBB8w/RhEecHVEx/3OZc7JvhI867w02uSfS2hrnXIKCjNCWFSpK+tWSLf3dmt9MvcP0
OrJz1A3+EKFGWsfGDfbIwpGn5H3epMFmcFxpXNIUnyqk5GfIR/BOpn1iAHxjAAOb9c4UJNIAAMrK
pm3+kJ9tlSmc6AidzdB7+rzoiL+5Vrb51Bv1xJPW51xy+CtrUuI5OZNBrQrIHn7zaudy7COZmTr/
EfYSICiJqf4jD9zpi9WhPV+6hZUTaiSBIqg0GtHROOYca8YyTDteHrNMw76vXlmBmBJ6O7VJbK1+
bty7DqPTc1/6XYCfEzAiOpLM+M5XBqvJtGRtuIOYPGyp3409bXCAxXQb7fBbc0DXqTa64t6jMjJP
DhtiM27scvTTwFY+34yssn++Xzp2HHl6Qb8wRvx+jRJ//A4yGEhdtsQ7YUQUPDIsvem8LNCqDrpf
WMQ5Ou+3JNALPD9H2god7bo13DKUciwuYc1fxAQ7f2ZYy70MXPpQSac9Zx28TJyj5WVzjcrYWUvF
OEgKvf0aBNW/9DXHsdkP3/7kXkhmvJ2kzWJ99tlCs6sMx4+uHYwPOUEnJyA2LeV4xjS57AavKk51
g+ZRlcyRNmdF1MNmYmHSGF43lSFR1IzkpzNxPwQVmErzb6fWMn89H01pdj1tCyoR+p8sZ/1Z9z4N
Il1p/U8j7NipRiAV9JYav2tjJE0HZDdVGqRHPHM18xoZyruxBu01x2LsuZTZWpnGTk/slDns/ReH
/XSrogdEjtRTmcXcyexZBYv23sATvLPyad/kvvPQmp7EA60ogVhNK/RCfljk+2HEfx0WWH7aYCLk
ye8K+MLFmiFgsDjnkDP4T6626tchYHVGsTLaO8uHkjbQUsYU9EGsZ+BIbJd4htFtwB0ure8srL0d
Ap/VSXUWDcfNUjlM5MD/YKbCoW7gNnO5KGwovHHfb3seLhF7vrD4ejriY7QIPEZMlkhg/xa7PLLf
WsMN92y7S4+xtJmx3q7KdA2Ck8rMeT22JgViXHum+8ugqr0Tbl4eLWOeAVCN//lpuW+Tdl2z2wAZ
GZqzYoll6bIPzQxH3eoCHhl7a9l8+XkefU7bdGZezOpj5kId2byKDKh1WETZHcvfbGe2E7LTPmAr
h+o8tudaHWHDGoe66Mckgqa6G8pJ7wM5dI8a3PWxz8u9HJsHo9Wf0VSJP4IG/KJmJ+PhZ3tVluKp
0pMDz7Kq5w+5BXWCmLvajyPwSvRxAqzgwJ81eLoHy6l50WqR9AI+GebE1n6ViP9saiI13aqwNG7N
WtTPjnZuxKA0/2HQnklApRcwsz5FCP+aLc1JzWX7CPfVJSWw8/sT1EzjMLh1sma5TlRvjIkzGSub
BR+Fpb6b3I4HSlObrDMHr6PlgKXYw1XXev8qZQJkU9P2hHHykwIesRlmgO1IbzIfJKDG/ZJ3fPXQ
TKbE07OZUG6rl9W8DueinuquHqK9YqlxnIASIyoUA+xPY7tFqZPvezObE8k8ThzNlhJiHVlT+CxC
0rmf5X5itZk6RvdscgTXuyzoClKBCJI/9q1Iq7D9HjvJ+ZIbARY752Bqr6BIpxg1r7itSpfTQXQc
D1VhRTGe7qQq9H2o0KIUbO4uZug9ldH4aFVhvmsnx42l01l3/tYahzmzDhzcbzjpz10+/oCuTkHL
QXzfuiEtLd89GHO1dzfVnLdie655rdbRkBcrAGRi+pATneqDjc+pd/QXE/TvzZKodgrYudQavJSO
sGgKQr9IoiGgUBHeP2dZQtAY4Zq23iZ3E0/g7YYVIA3dZdnbmZ89Ndu1+QgaGWcDkEisr+SD9MGy
ogMqAgaHSxPFs6G6G6o7+zT4W7dfSABjw1bvZ7d9bZsB1IYPdb5RWIuFdrYU+8KtJdHgdrnuIYO6
KMkZSLuHcvYRfxka6O3yxk4TmXRQj/ccSZ9FMD/7yppWtlnsGpOt7BwVZ4j+byN0wjtbeup8ReID
Y2+G3aZdvTOD5Vl09R81ED5TWo/diN7dpE2RqYIAeFcG/oMIG4M8l4pSi7OA582xf7W3jV4Kgjc6
oID8lK28BKbku655vaLSfHPkxsbDzvQuWN3mYgCd/GQ68VMG0XgAIos/pOjML0qHG96dLF68/CM0
jCPC44feD1dUH9NNR88nPW9vNP18GW0PcMsCp/u6ankDMaj/uEH+DgeV7glbwRFtwbIvLSP6Uuz4
2tgsQa7HwTw3p0YGNM2tBTVE1X7A5+qmt1ZGNxA1aIGdcO/O9a/mMoE0UYwy8XvjpAb3PGtb7KI2
fKDgy5MuGHfj0KtdEDC+Y4l6hR3LBKrrrR/hGSDT70SilHH2TOu3DIZroib/yGt9Mx2rsE9H1b+j
uaBe5RtgU8g60fqwLTTikHIwovWnFXtNSiLNSu1AnXSB3gC4CwFcckVcp3Ae6zSfM5qvrkFAmfmH
aeQn96KCZZb/XsLMjAJx6Qa8LlH7gdJhvskD/y/MO5ZYyw/W5o0l4HRPzsLcMfmNoothWI85WoVb
RpvFzlcrErpuP7rh0SKYYVfadXDTdlt5Z+fOYRQR+q4rEHgswvCeelvG+ATwKkzGO8NjmJ0L4Yxh
iZOQQfrTxuiTq6h23x2KM4q95pht5nMYlI9668/jaPBN9sJewYbDQ+vlnFh29S9HsVFbQ36wzSlj
HX0N2POWjXY8X48lyS1xUyIBbX13PVoOskvpVuze7GG5WZ3GSTptvW2TKlLqNYv61cCcEUdtI48t
z6kHmRjDXRQtn3bgDjvpK5NpOv2O16v5VDiVzHbzmOsyZppEfIYW0X3bmN1NWyztezXk+ScE0i1B
fVNjAe/Uu5KBiI21fAg7Bw2xxAiQt9GdhpwN59pKXAlNjENcj3cIGt6Nymzn/Tb11WNN74KuJgQT
2hTzD7kXgDtN5DG1M6VQxilMFtIFnfwOLPr3oH11WCzjFu3GlNhG3r8PhfeoFqd+5QG+acLeeI46
P78Z/BXEcVTr97Jv9K+tHR4JudB2ZdUj+Wew/DaOpi5AJRfVIaiManXM31r57mlpLF7f6d5ZaUPZ
UUFlsMIPTTTcMbBt1hcVMHp0PXur1NN7RKQJQsfeF2eWvh+e1R9CRsUX0c83czPd1jr/M1UVHz9r
Pxc1oAz3x4PM22+0+Q/rrHGsqDfQ0v2D60rv3V/dIgF4+WY14tkxr2IdoYukpQcRi1/eegWTsszG
1uTbDWoL9Vtk5nRmk7mzDBtP1XBeLPe9NqbDjMDx4JHQ1Ga93DUWe36WoywVpT2k+EHq+0WFxkuk
izujhZkTMmKKW5qvPTkB/CzzhNAxbHvnqXMsWuM1n7i52KHMnpnvLIc+o7DrFjtI9kHNXceAxB+d
Bb0uuu0300Ij4fZmGI9TfSvC7TyG6mhYrB3oVIfdTJID5JkJyd/y2Qrj13UBvpqSoTo+KCvpMkRv
RjtvfGFhyS03d98I0AQb2vq2KbbEIPSB3nlg2mAs3cTeuRifZbgsfTL5S5WUdFIArsN/9dJf5dno
DAaSqFCytgWvJkKPnukMIzxCjDdMzzf0oV9cm0GspPHJfYd1QvJH82nQPJtX8RtRMkHaW+b95CLl
wQHHmqxoSodMCYY6YRbddRHiKU/pi45aiy4d3R2v/DHq+n6fFfb1OBhZ2izwBeLSkKk3lgkF1nMd
lE2Euydglb5UWj/ljXPCmlKwClJRufOc9TfwxQILhI8W+tFdNiIcmdzpZHvrs5WheL0OXoPEQm9b
t/2RDNwy1Y7HHHnT5Ct0nk6Ckaa/LMTDYivHiHEfY0ALhHEMDBcLMpIvtGqRUyeVWxMj3NMwDcSF
8NfvdFpgXmlz201msJHPg+aAWosJYgXCwWMxSJ2QIWBGO7np/tYcyhvhzX9q8kiQiOH7Ugm6pe03
okmBdcb4AkMF47ecUXc8tqt5/VD89REd8aUy6085EPYG2lMqrIVJV7IwXmcc2G2Mv+a5rz43YaFB
HlvNdbXynFXLKI7EuNAg2QjlUGuqRJgeWpKuNc++k5+HPKAtL/Q/s9tYODM0VO4B+NabZEx3C6Xd
eNGLPlrL+Dq7898eaTEbYqKFaBs5lbaWsZ5tqSuIHA0prIfnEYkXK4cQArclVgZ7M/IJkm/GuBjU
5wyTJ46MmhnEWuB+UznmrYXNYQxmpqePYz0N+T87MDVy96YBdxgHeoKx4wudqyaLYfnX18O+68Nm
h+9jO6koRDLeTL/owCXyqPo56psDmoY3HRXfUClIApmGI1YB/bXZlFNtdb23rRqt/ghJZhv0OTSD
l1ZUpxFxWT1oB+NGhzJEXhWdDCuNQrB7zsvuefHabtdQD7qDy2S+fudwYF6XW+/8kltqB9Z9ywXc
bDSaq5N3cT8Q18Cky2UEUF1lWxdQ8dNOVBUur8lhPoWDlWiaXs80Zp2+RHDtz7VqKQC68V8WTR6u
VRORTf6fQy+fx5tydhmGbuUnXZqZzps9x+W2IZmX7zmLlCSaCWGImyJ8bOthue24VcZlCchBQs2/
0Tzw6Yu9RpBC2enf42FSf/pxuygvsNhYh0VSNRbmvKH94whCEkKBgrckJyFX3OXIKZ9MztRC+A+M
Ce+BX9Mllmt3uLJpX7PA/Keq7ohvn4gm834jIOeal/EqehvFlM16wVPqzRkQx+RRi9lnDk7j3Ocx
RyjwF7s/VKOs0iWq3zeXs2aiYyI3CYFyPp1yn5/DQRHzEswDoyriV2NdA9POI3ncuB98AcgqLDAj
GkidnyKRyWcaCZF0g7aOVr7J/SicRzG74SVUi7gPBuusMNe9YHPqf2DyI5ABfy+g79T7MhI9vWHt
MSL1v7ieuwRQHrWM2W/tvh9AgQpZ3bsK0mkvUClMHqdgCzm8Q14LNIwpuifuDQQrem/X0U9oYlcK
pHH01jC/W8zRYmwaRWnL/mTXNmW1jyyNcBtTbyos9hQZBJxUT/10xtAFusNqXsnuXVAfCJ1Aay6T
KFx+tn6NbsDgKY+RZl7s1maC5y+GBQZK2O7HSc2HWmLxYUwwxHLLCD1pfh2/ee225RhFyMNq5tzC
l/JVLGZQ7+B6Y2/wBhucmysRgJJ74ZhpIRysQVQdGbQGgV64mOrtjRZiRhLX8o2JnFrTM1ZD71hi
h0Tc+MWQMImk1+NK/95M00FW129/VqTwiD3E9mdRk9Z4JDz3woCF0VzUDN07mlmbLsoUfyGr5S+V
bVIbMjoHNO5Q/i20VtgxSXoeaXZ5irZhnxkm/m+zrFnbTdmyoJlBrTEsY30oLYCKIVaMqiu+ttrZ
8sQM1gnplbsuQ4LmB6eQP8nUbwDar72ISMJB2UBdGzWJNnO0WzUiCohwNFOSYhNbbPPP1uF7RULv
rr86mbXSP9Nc8lqtDuAMBEfan9pne6YJbE1ZHosqsNJcy+nsFlGezCQ9/LQaX9hYMOaDbDZh6NFT
okHy3hGW48a0mypdJ9y5hLrn+9HLu7eOLkRa5XeUh2MymvKQW1YKbhY70mr4d141WkeheGhnI+tO
VovyyAo1LdrWWZIJq194+9nvsz9DLd0Pa2x+i6X8QiL0WCsrSqdyJOVE5sfRRIXSsiK9uMzILvgY
/unWVcmQLX/9rP82bZ5XMw//ONrokyFY2+dcZvlnZhXPrAfvvbx6bKrGf6n1RuhirScCfMQrS0J+
SAPXSe/cox3mHJhFiEEts9/6znlj8CZRaGV/tc6o0rU8+IK2MS5F+FVUueIxZYTJIJHF2YrScF4R
gK4esTUtqbG31sLWDz0IUxyhPv1uFSlRzd9tbalfcyCHaafcwjshOv4Ky6zm5e0pJkpk92IZDj6p
b0sRFTd56NRnIjvKt95jfVdVTyNbwASlPJlpeFcPmqqB8tc1CZXkBY39TG1X67Nx181T2mCIv2yZ
uweNsEcIdzsRPof170Ftk/NACjvDxFLXaFOcs+lfoVHmcjYE8zvJd3Si8DvNZIkJBFi7aTQmAfWq
XF+XCR+CFyzRoYvQMLXCBnAQ4ojpN9ff1eNgcrjnwd7LxosA2UQymPNvrYonw7JZBpD/XZUuVVuO
DDuE0x/OFGwOiXH7lefkYvXGYcX1QRjBRdQ5gc9G5g7nSJZjhVxpfla4H+JrukBeKIWfqIEsRYDh
Y9kWl6DQR5Rg4hiW11WNdtbzuuAFYq8TpDh9mHNl7PIiYThP8HQgAs3Lsn02LKTv3JIsHhZa+P5H
585Z6++WkprtwvJas09B21o6P4vnsOSKkFfzpg3h2QwEjICoeyi8+YSloTrj0rff18aqiO0xCfIy
MRJeNby4H0bADUfkEOOeWAvSj/KhuGWMuDx1w0j3B8hNM8y1oUcjlx+f+LuqH59t5rkYhbd3igA5
+kho6nc4lXibLOdayPjsCrs0t0tW7OE2RbQpxBy7IljYDWRXjtmGHztIhDbHX9NC6U4fee3hS4P5
ZFFnbNIHbALE7UArHb31TKphc2fYbKu5jRnLSRfiQe+iFy47holaSvefN3B6MXT4sundkhJ86h1p
fAYgitoInonfMUlwwrpwwA8ePK4SLXGc+dL9dkbywFj/Be1fPEIzlN3rxLDlBexcX+5IxwIDEQJK
7Tv3ZnBXlEhl93fSVzKbAx7gyl7dfI+aMyxb8QeC+BuhLyzhm6BAiOQdWQRyezpXsZzZtn9QctWU
r9eE+YrmP6u64YVI0PXDkEb7Prrrh16Q4ZZOi5siUrZ37jAlk2vmrpz9c7UhIfArr7gd0Y5C7wiQ
HcQu7HY2U40xm3u7CbKPHnrHq9yM+rRm0fgu2pU0WwFRgbWLkQtWHq77ZPRo74ifCNogiYoZygjr
6vAzqMur/5Gc2me+FY6bFWbAboN5sAAZwSiy62e/+xACtS+dU+XTpxZADNx+/IusDB2BXg9l5RHw
afJ/Zwo3rTX7QrvI+6NecyaPLs9PQq9hIAtvovKnMNcy5Fjzg12erXeeVEY6eQiEAVEMZ0Jz3Dd2
TiUn8PbWjbK913nO/SGXkhPRcW7mKm/MndGH/ErN5MT2dNWlktPupZaUbFxW/Tzka7EXgQm9rPDY
fGfcZB9RWctHbC35g/LH1yzrOEpGlsBGKvy6RFiur46zevHwxRTqUDstD6ZA2+bbs3XbZVFuxcsm
V8wExDxivQTuFhm9Pqz+kl2cDclvu+gxsenDbgF87puRIA4Jre7khjx9lVUyy9hqfG5TQCCgU2fP
yEjcp4LgGH2qfCFu8SZggK3Z/kg3OpYzdRSHdXlEcMaTm1sKfMJgsX8XYJm53dLeN75x6hzHxfxX
5ZnCU5Y/FrM5MtAj5QtxYTgnm2cMn+OqKNU3/zqbaBHuljgF/iC1rxIqlCb2POgANenrC6C0WX6A
TNgwucnLgHP/zuYN/SXoIX+n1g/rU2N3km+gaA+mtI0b2c3zIV/QqVLwldI8ZP7Sv/hsIpLOqAtk
lMaJKZWBsVKifZhCgoTslh283vK7EVl7a7Mw86YWCyBrMZezGOqy0v2vMymSk5j+HoUg3A3HRbh3
hKcutOfzzmoiNAMZu25/KvbSrreX2iIfCCDfNiYZvpxk0OSnjLZb3IfAH/9WNmssr2AzNEbZtWHP
MiyLg/oW7pTFunAWIMr+FRwowdHYffGeg9R4Yypf/Sjb9NRNJdBVysJan1HHeOeqlsg0lK6K14zz
7LgGuNkEsXQHxQPyEpaurhJvxHWGfqfms0emgIjQCrIdshL3Js788oHAIHyLLVkyQ0W7yMzBSFjL
f9IgjxtH3GY+rcKq0SWUBPi4/F6ER/pp5RBO5TijtXNwhbGMQYCqDKf51w2W+pqxkx/r/8HemSxH
jlzb9ldkNUcZOkcz0CT6CAbbZJsTGJkk0QMOR4+vvwul0hUzio9p9a69wTO7kkyTykoEIhyO4+fs
vTa13gKdmnWRkJFBIh7qJbu5Rfjpnrtm2qw7uhErl1CxOXPHIs6O3QemYw1WcBHXTbKeDNH6C/5f
u2hRJ9z6KHfuNBuQ41IbBxNXUDHwLpgMdEuB3VwM7RDlDJkD8z4K4gQJlqnXOPc7M73E1QIygaNc
C75ITjqlHXgdUuwmXld5WQScOCOtP+h2L56cyZ/HVSqzODtE6WEg7WoZR2wf6OMz9FwoSH0IguPE
fDA1s+isyRv5TdUlRy7UpLNdUk9cm8lxoyExB4TYhBWeZAPPY8IgtIg2gnO642jVAW1CrC+t2qJ6
deoXGCr9ZURi290Y8EgUTegfNYu8IidBN5VavffDSLruDJz7BKCtJUai7XPiy23zuy9NGtFVQa/Y
DB/0fmzOVUA3Imy9KzQUfssenuO7JfrOSBdGW9jcz0RqoD7IY4qFFbwFNsVZ3F0tE8csUY8M/d4s
w3pPfOwjRzaCPzk+YGKJeXUr5yBbm/EhvcgDTIrLKEhvUJpXB5POEJIxkie93L5ERLQaFcFzXqDN
Dgu0PCPrqLzRdbp3ppMGHGQdxMLszl6/09Bi8/6pPW9B789aBB3HKWP2ICgSotZCNPbKosexJOz3
ey1RmviIG5eKI9s9I4h6G+iT9x4Qe4QEqESch7+l0EtWeBo+R5x8aKJ4mX2s5/gzu3EWBUJ7ssQC
ZAxzv0cE6yyg2z2OPvMRCLBnjFnzXUvLLEHX4Q6rOGpJkWw4nUPGQVyUTXGOL68MHgZ/oL7qByvl
uIwC7VYL6uGAtRfpAGlwC15d8RV55dFWjW3+XPll/OA4lfZgoJCwsbxM/hPz3uSCFIZ43it0/54e
LschU3UXURMa9CyygJOw0dgAuX0fXUcc9NahRjcMLcKMbkSBCU/DEiiXBv3DV1qc6myOG7zMBv+1
0Ou7OEb8YETGG4aiZtejgltVHdG6jQ5yIDHqezysa/A65spBVSY3BhMtZB9W+tIzxqwYNtHztW44
j56RZXUcEX3c12XhJhhPaw6qTj6uhFe/hrb/TdI2309wIToVRxe9SyvJDV+VFXTf2xY4jdH4V3Ej
ebvFcEBIewYjYdYFNt5kbQfJuG2L5pHizL2Zukr77kdGy4svh1dYzGaD8QiNRt+Anb+VRVqtbTMI
d0WNR0BYNZzRtkvY0GoWqYXLelymtpsuEpEQZKxnh77ToEVY7zkvrn3a63KBuGou+cAt+O0l8bzl
mezFwRsQvQWuse/r3MCobuHNjMjJbcVFXIzVgzsSQIu/JW6HA3hgmhijlS8c3I7rBC1wgAdVMktW
DCM5B5rSPHIYHa0lXl06JrSSaQQMdncQvcHck21rB2uhQ+KfHkdMxwvYQzcjsYlFNA2rpvS3eoZ/
aYm1hgc5sGPQW5QJxfNg99NVGrcXBFxf8k4vXrHZBU9sLOhnan1IbnpapnusivJaSEL7VmZuOCX9
dug8vgeK3zSshkZSasXuFYqOJN/SUzfPVJrx2qGvpuGjT4ninEEIFEu6K4r7VljhtFCguO+oFrJD
UKp3YsQjYgJzDZgicXIJ3BiTFi+WkfEydst6VdK/ekS0U1w6Q2Rgn+mV8tYt7U/AAuABeAtqHHp5
yHVx3lT+jPJNvAtciOltZcakOnNKYP/NAf5Qdg7WsEZ12dBR0Cpyv+tVjD5VKx8tiYe9It1qHc0R
w5IzRDLJq0b2BCqE6wkTChZYJIHSGsZzqefiEPaukueIm/FnEeSt+iWclYhGRA/obRN68/sswnXd
0ABI4GfWTeYOWzZVxldhFnQ/YtBQKfyjzIpfJP35ibdHJ9nhp4y547vUsjjfx5wuONN1k94BxnIb
tUoDS97hIhquEzZP8d2S2CX8Pm7uGiKn61XYRZg189Tkd+hGd6Y7G52q1nD+iuu6gx2wIha2ACPU
5FE2b7lOfBZ3uh3vzTTWuz3chy7e6I0xBfuilqa+9suRUwVnMGBhNnSK5jipsjMWKhmg3o1SNiSP
oO0sNlrsmBbmLd8vz4uaeN5V3aSOue+GXDXLaMKif24NBU2wrGvoWQ4EvHr3CMOcV3r9RAG7lV3y
k5DaeotkkJFG1ExwkfworZu3nDcT70uNsRvtMD2N3A15vwZNTsfMYQyWINNU3An8pDnZ11j9Pbf7
PtW8vs9lmmXfGtNrv8WpYszvKV6zvGsY8q9sTt3GmZPFwbhG3m5at5EaxAhIQvMm5llp44MDYGK0
w0Zm+Ne0KLByIJzEyW1FDdI5j6AjxLxoxsXK9IxSbAqzkPEu9kDpvZIHK+6RYhKYaBazRjKF7FTC
HEPfuVL0APWFEaTjyFDP5tQC0MjEMB22/pODtCc+T0OONHxiO3+1+qg6d2sj0hG7avCC8OPSeG8j
qsIsQReJqsJLr0qd5iiP6WQ5u7RvQHqH02hNCGGJ6z34Sv3RMUhRUoxyJKiO35zD5iiQiW3GGI3S
LtYhqy4cRH/6Lo+UO248mkkKvy8EgMsBB/OD0AuCeEHqe/W2LHMEBkhZMm1rZ3LMYKjEPvnJBhvs
NtMb4u+o3xCVWjFEGAA8BOZqqyIukTv4bd6iSIqdkCCMfmrid6kULSK3sZBt5VHdO7dJmVS0SQ0r
PmayNQFtsAzMfV1KS0BgrCb04OSf4bokbRPH42SnEK84uTmXBQME7TKLpxH/M9YxKNTMS7FTo0H3
tlUPXmiH4HXIyPmOrDrZ9QAwArYGFMQ0+wxGX0lVYX2Hr1ddhJ5jlWdxFVa8mVEf2uuywBtwhnC0
rxYcqBzKbgrex5FZNx26xHBRBzLXMukIZKm9teJYNeRxOiLckpiJrHYSnWa8+jmU7Jbjj0rs86RW
oXqwJo7ZTw14gADlkQqPQRoO8R5544Q9201KqvEk8Np81cRdTuXmogdfhbB4xLZG6TZsNN6ZoPb4
ypILh/hVFq9mQADsAqeRx9IdvRfZt4axaRA72aDpyANfpSWSuAckrzPwqmTEw+sVIdqS6hQLiExG
BdMS/OYTCPzGRADJVPyOZdZfB0Ems1UnZTotzQhd70WSJPZ4dDig9mynafidxgkRoLL0yTe1mtJ9
7zxjsB88pVxJkVVl5XVURWmxT3Wlzz1tJJmXETYMTm+OLqxzNLOo+RgLhhYELEGbPduXiV3ZeP/1
RtuK2rUA3lSyRrZZ6mOxxCKCHbfDiROumeflEVY39gaaxKVoH2RWWPWKZos5HMgcz8YbjPca/XuT
6SPF4YB6l9YOY4jH0Rm74E4ifet3ydDV2fkc2YsSAegG/jNUmOTHuuhft0MOlX6Bxtr3loYX1q+k
N3aENOsVE3Ktj8AJZxDPrH2oJCEztKv7a8TRg1rj+PQvutCuhwua1C3QR8Mk0x0dYuK9dX04lGeG
ltS3SLkZnvFdUsBouFKpEMI48K97EF/Z1p0EaktHUIpA94lUtKWdRPJyo8NOWY5WxVEKCX7zPLQe
RwThzCJUAAsdkh/0U95BgXWiv1s14l5SJIW7QdcaCKm6q/vrqFYu8BocG91OSMlrzMF5WlyaaPj7
JTnkLQuEV66zTBo1PkVoXCtYlVjikT4mXbNFjIz1T5Qqsg/JoIACdERwU31oONrhB3oIJ1KGxW+c
T1FBFS0Jb5BfpUEqgh5OP4hMR/uVSvKrV3YzAJbS/Pa8BM8jF1lWGdXF2HqWuWcdk6HQ1KXzbIvc
ytYGOXQNtV5mdDvJUfoHX9NQMR9NvRei4OMfNkBc5MK2JiAk6zbPMteaLv24rre931v9OhNxnF3G
WZ2Pa1rfbXuOyClzEQkOnEFQS5rWDRU5u+pv/zGW/Ylb/hhdNrvF5L8ozHMyG6lYjiAIimxMV8xc
4dOQwgi7qIvowNlBC2Qvnwwkz4uUuYL7Z3Tf/7r5frNBpf+f3XzL5/ylfI2fP9r55n/j33Y+93eH
aYQpsMz5BGD9m+ls6ObvFhhlEyKK62KBwGf3p5vPsH+fs2cJMwCy65niI9HZh0/jknSq40G2seD9
HTPfCY0eEKwPO8v2ESMToGbyIVk8H/D+flXnHLCGdlcIwRi7ytqV7zIQhgiTbzC9qAtWacmmLOix
OzmyHi+L7j98WZ+t0PkiH1coHwJwNbcjXM4fJHf+/CEKcl8anFh417HV8TrWs6XGQJ9XZDTi6sND
o99Aeu5eTPhUVBpNT3HR0W5YqqaI7/KUCvvrj4Q29+QzubqtC1LbPAz5c/LQCcDeF+HAmDVFlUH6
HpiJxMPpw6TVJFk9qvLHgSzMK8B2M4wzQ+uIcwpPErwPn2QE21RYdDDjVMvOMF2yjrWZ8zD22F6e
e1GF74KAPh0Pfc5Qnz6MK7euo6DAsytNj9lYtkfEuu2PXsaKdoYtKRwbXLveroHye0M2mpntjKas
q3MrSIduqTWWD3BS846Zq95snFDvFgr1AieBpYtrO++DcB1nA4dL5p79QLCzpzmHIi0RGiABrJJd
bFTeBSROzER+bxiM33Avh2dGCHUP7sJAJCfH4ZZixZtK3OWTJqtDCmL51fUQ3oOBiHxuSY11vAao
BvuuIbC8WvmtDHGuBMzuN93gFwjmRZMZC/Iyq5yNL+1fs2p+61EmPYVW2SI+yVCM4v/OYZJFqFHQ
3Kq0PeZBDipWOpQ1fu1zUBL1FH9v+EvxBqRlXGGyMhMfd1zE5xEh5J4tPYbcWti5LvcmrDHOdLZJ
Y8+tvOFZI52PA3s5Iy7wMoFPrdGy8s6MNRdf3WBTF+Y808MaL4d6mTgGccwyGhXvUhSs8phYBuEk
tXQtBEZC2fsKzWp1BXIAvLAPXTRHIdKblxiixrcgthre8OOgMwKIOWYBwNLsmVCOHV9pZX7sgZw/
9WrqZuoymhDbVimcrMKhCiHU4R5tV9Rs6EUl11PQWT+o7O2LUWMcu5qhZnd2REdxWftKN3BVhfpM
9XK1i9jXc3s5JIGJs9yeRLUpsr5fl7GR8P0PpnNm2o1OqA6fITvrgnwQy5Ifmj4ZLE+CKZqcUZgi
b+UFdCtyaeYjcADslosukDC1nLNQGYMm4WHw9YBayulGtaU5qnuEDdYkM/JCLm7ZzVBi+0FUkr4+
0KhdNiy/MAH6C6TmdpKQmI7xWGCNVFnKkTZUzohYqKsZXXqy6O1V2ScjgjpNKoCA1ZBetHmu0BCH
U0M3iAB3gAUOABhAquN7a6vpiJKk4rzqcZRYwzMvy70jms5dTQyyLMRIJe0zf2hFt6i0UR2bUcBM
H3AjjAt7yKE4GnL0sOcPpXjwIhSgzEnuZZ5t3KR/YxNH24Q5b90K2TxTHoIpM5eJq++F579wSOrg
JE36eV+aPwhEXzrQHEgPP085t3KOxf3qUYaE4/Du0rClOQWOlw6UojvXL3S8XmPQA0IXPFNx6qwQ
17zqcjinTbYI+YJGER8morMK5Z5LOlC4MLOVkw/XbtMdE5faLDBuS7SGoxayjehLPseiQfa2sWBi
GyWoEIDAAPpi5I23uj8TvLEbM4UeojQ/usN0IK0db1JB4Y9p1wlXRl8a701sD4+eXp2ZBnfgiWgn
ygP2QH44Zs+hoa37jgrLHfh7kqPv9Aflck6wUFii5hT2rReiQfIFx2+fIZnPkDgtXFRMAOMePL1F
pWf7WAZG6I6VOjM6+EtCRQyBtBu9VC3Q9XDVTP516fX1uohHXLc5UtdkGL6rHGV24slro4SrEY3i
oc5RZurZJcNAhAZ9k24pNdFykX2+LIt0Oits+7IwH0WfXUWxsZsw1KjU0F+n8L0yjXA52gy/sxL5
Fq0gjhuMcs/wm9fnaKeMRdrn8b3hy7tAigu/zjbaRPOLILx21doSMqU/NQCwHQTrMhrWdZP3e2Ex
h1c17428rq7rKL8LlHUt6uIQuuq5G5oDXX75zkAvXRt4RJ8CfagZUcbmGgQh4qsemgPHgmxridxf
q9C6yVsQrSTyYSgav9UhrpMs8G61wdyMOU6NEIfJN1RWC7PEbKr369HgFL2JkQfqlnwPsdKsXHu8
Qcm88UeO19JgdDoWFSoFSQCbP4yXtTbAu3dhlfs+uQLTQ4/idy4XQHeJo2WZ92C/vgWzftBiIXsD
qjvwx2Jp1GnzPE3xhSPhrNuFtonGH556NfA1V7U693E2M3kat3Xgl0cvsEpaxwn9k9qvq0eC0M+S
knOFjOydL4NL3G30g6146l7Gkfa4q2IwmrUO+iPaAnS8aOk9fR/oGKwzqVvHogXtX+gdE1IsqIQh
Gk2LRo++fWkIiD4zXX/Cx0FmE2N2xPIPBDY++VgcXe/aJ2wVIaNzlFZ4zKjYK3BfNKXiNfmxh9Q0
MGjYT2iYj3VqT+sJMRntvIKm84Te2ifbZRG3yU6LcOamGSiZ8HJsw+Qw2f6jMVjVFqFBz0g0xIGo
43pFvehX13pMMkqDq79YJHFTHJOg3AgjAIdcllugj3cB46Nz8AxH0yrRsOvyDk37tGzoDU+wBZmb
cZ6UcRdvEemtPKDoNzDCQAZFk0YcRljfFpD7ODrP/tfSC7JbDTkAk7pHCJ97ulBPuRntuw6pUuh0
Dmdig9aQEuScB+hy6JC25vWg11del6eImXVNWjs2VotTP5kF6t53EkYrQJHcKY3WyoBFbRb5QsX+
ljcKU9xwTxo8btPgfnR0NJ9VvbMcfzzrtPrOL+ms5pO/qgdGU5gr5/6dvFJuIJZBP51p/GMRMyik
0zhLFXnf685wngR6mZ7leYfQyxS3hptkm9qJD6GCrh0mbvyKWeGMAHYEMlOPe6ktENx6IYEbhxKw
WbyUkZtvkRREiFqwNOEPLcxzc8x5J2FM75bocPt1FQYx02zH+MENXjoqz7e+ZU68y8VdAaOc0oW4
DE2VixE0u74Mkc1gs98yPI63KBvPRqkfjKRGf+Vol5Rj7gNj3jezV2eqQidbdBBNQ9e7GkpQ6ozd
j2y/xVUsZPXD93BnDllwidQH4bcqNq5wl16t7muNwNII/NAY+vheQvYG6lDEDu2OlxdoSl8sAenW
G8ags7vkva6z1eA+6nZ3NHBZ8CQz8CotqrRwZaV0Blp5Gxf9frYV2ylAq9wcnxOtTK9EmF/RNU7M
lZLAtUOBvyfRX0d8gnb4g7n10U2idZ+3B6dU9wWvr6VldzvSC15HkY/bxrA5Fs/cuGJCkGVcSjTa
jwVyPQWbfOVCBTvTpUmg3gi3MY/C5xaJCNu+2OuNwN6CfuVQp97ZqIdrRN2rqc/TOzfyxLcRNQ1l
aFnL+2yomH+b1YAmHn1d8qbV5OXiFMmCZNPkcXLdqzECRphrxIvmYdLwjk4ta2vXLaVsVlaoikXn
MlGMpIYOFebyU+IO8ZMo0xDWq157l6rptfekQrC702ueePybTbNoYei4C+qd1F4WNbrZfU7FSNlD
+0ZuU/jU1FuMRUE8lPX06BUyf/ScgWOApfVPmHUR4eHpxnOrZ29FNg13VYChVcoWG1pPN/Jo9RaZ
He6obFToFuifVMayRfwBQXNhdXA9+C49gh38xrWfQ1+jcme6lzLbmAjOwE+JSy+eatQ8ceqPREtY
vUS+55PUYWN0p9fe9EmA2r6J8PVGnjwv3CLjeXGj2Zyr5iE0FofqW5o3cE1cG3TZpgqG6hmlj/4j
oalGHVm48QMEXDq4jjengJV5ru+LREsvx85XhNooHOCtkWXaRe5jCN40Hifm7dQ2wzcpdf+uazBk
LOOAmFLMSak5kw8J+QBahZOpszRuSEzMkRZDSLIOFWxMamQIbWkBp7TvFlka6iDnWq/iRKN7zZWf
jqQ88LCE5rJONe86JjqHEiookbOPgV/RkddH9gxKpGIlhMa6K6OEtdxY0fRglwGSQj0wtDcDmZkA
Px2112NCh3tVUwTS/cbZzTDXzEM0i3IY4KIxX/eY7A7aNwb/L0Fk5UR9+kjLens/eLnmrKWrtcDo
quiVJ70FXkYdECxzcL54+JSXvLQ5++Kyyp1+24xh/jaRE2sv3H5o2wvOJGQ0xlBxYDlNwEWWvtGn
5spO6fntKpA0OYPFtE+WdZ0mcLBCMJpWG3Tmqi9gPW3SVNnGOqcYfql80dbLVI2JdikTCzWxGQAQ
MyrA6gtAZIG5RlILpNVyWhktcAH5+S4wnOAp7zUkFWiaigUGX3rMqU2JvezjqVUbhJXxSxrFZrzy
yiDCbV2kUEn13ubQUAaeeOxbZvdrsKqlWKdm253XGXOfVRRGDqLBRs+1TR0YuD3oR7fTo0Ac9c0B
ZKNj/A5nyhpcYWTGkZc3O62rhmqVUy7d6rGMvlWAF4B2o7+I0BlES60r824fWrPbsVdt9Qa/lmmH
VufBd2V1GEFHI1TvmAKYOYm47L4zipXOysVn8cQOlTRrneONj2RNt3mXMRtnLxZe9aOD2vgWZgZ7
rbJ69j04HFiAKlBDxUppOPrBeELZZZQRhmoRRnH1HI4pcytanjq5FhVeGhGmorhywoRD8DQAOtRa
6OHK65qZrtEzFnTruu7gJjrVvUgc1W/IBkkBcIrUX1ZV55+JaBqHJcr0HkPk5OhPXH+CEMpA/u8l
eDMKNGxi/mjfuI5n0WE8CVI04rZrNB6hnT5l8SHxB85M8dj+IjjxFDr1x1U8nTg7m3al58+Jgx86
VdU06GZVwaIdVWJsvNF5Ihc1X33d9/nkIg7/MW1AAtDMT28lpJ5qE5SutOkLSnxaLg8eJO/D11eZ
M/c+9ru4FQ6GlMOeY9OEP40pRM1Xja6l6h1MUE5HeSMu2zzp904bp7uvL2Wc9ta4lmvpnou0RAiH
7Lafv7YYN7heVFGN0VNX/aKKmZMCWYYg4Tmy+aZB+EbG5JbOHSHeVHgDZ9ZXKxkTMteoS6pl6iI7
+VV77a9fgGvT8iSKEvSwf5quPSVNgwYgrnc8Gi/e2K6zjlAux/sxOuGbYVHz5lpFu/W/W7KfdRl/
jvT+Y5m6tsfaoa0qDNc9WUBmC/lZYA/aSTL0Njaa/HMbWenBJFv8MCS1ea1qL12bZeOvcaTFxJsR
ASqjyLy0rMw9eDalQuxW/UXmlnT2zNzS562431TIytdff9pPlgi8Ns/kF7NNUHBzU//DardMjejI
pkWrkZnBvsTVhRTDwIs9qvDvr3mf0EHdIRMU4IQ4+V6QAHgYdBzWPH9kJTBALeGR/CpY+a9PlphX
vUuj1zV10zm5CiNmw8yR/O7QgmsbCtNh5SLV/8XCmv+Wn58sQbuWExndZFc3vflr/fC1aVYqpPI0
uZs7zovab5HDMlZvryaG9XcxR/JbMFTD5dc/1if3ZtHOAS3umkCpT5NkMwrwvCFgZTc5tEp0/Byo
DJNiHhh8tYI/u4xj6UyCGRhYrnUS+ouawm8hlxa7OMrBMJvFrCcf0l+EGH/yFdrMjHRieB1XOH9M
DD5+hakZIX8wiWnyon5T+Pl46wRGtx8Tn/NXEBkLDHx/f0cU7LcOznfYgTp7ws+/m48bjWKVQbup
oXNQHEdhGtkAzHu7+cWT9ddtgI0QBzM5maQMO85JCK5IbIbN+txfyLTyzUkTerq2XSPcQ52sXXdO
C6fBKqJ6w8TYG37xsJ0O43DLCSLJiNfm0fY8/WSBIhaIR1FzdfKeupUTAIPPe+UAKmwCCZDXBqfx
9ar5607is82apmP7usFM6WTVCCodU8TEABXInbdFVfobQ+ggZfjT/3pF/+/87zeDVfTfj+rquXn+
x1vRxM148Zy//fO3xbN6eX4t64/zv/nf+Nf8TxOksJowWnTT8k3EGPM7un+rm3/+Nv8jRzDgg4fJ
xAczHE/jv0eAFsNB2J/M+kzDRcDGm7su2yb652+G9TuzKTZtVjIbj+f9rRngHzO+/2yagu1yZoMS
V2QRJ+4ap2HiBUb/wpS2tkwg1DGBDkm9Q3+3nlLClNeU97Zaa4GpMRcaY9TKNWcnQGq2QHqPXgHa
U0PUGSgaOt9mmvVvyCA6YhxLdBORcDEyNZbRvxoU+QtVQ10qBVuXcrLp/2G2cPeGQVK9/YNo4fof
m7Z4fW6AeP5/kTL85VJ8Q5D09nEhmrxG/lyInvs7m4DF0BcVyZwTzF7x50L0/N8ZULvz0BmpkTcP
qf+9Dj3+JeoCwhgtVhtx8P9Zh+J31p5loZWZU4nJu/8bXNmf9ymWPpZ7aDKmyRvA5R0w79sf3jut
GYe8IDA+NlqEAIPjcgGSvZo2H76OT8rAn19vf17GAGEoPJuB/Gk9jB7J900kXdtW084IVdlk40tg
vULJusrs9Ozrixk/T5H/vJpA78Gl2PPnZ/jjTRGUAsHTxO3oKfcCk4mzjKv+kfEi0W85umVFqiOv
dMD3pLMqL7pKOu27EeTkmMTncor2g7qxHSy4QVi/6L5/i4T+/hef8ecX4p+f0eP1y+DdnJUiP39G
g2xBE2k50nZObsArxdKS+F6lbgBvyrRvkVHdVoYJ+VO7kSlQxXnwy0B8uLIT2ozmsE+1qIaplZnY
LYFbaEP+ix/NnF/KH7eoeXGwxtgH/6hMTmtU9ppynuPVWxpdOJ8qcHz0FLoEOFWbmAfNLh9tsASe
BAs7JcN5GNnNwqrc7QAgXkVYqHWtfcL1970vim9TWOzKklmwCwpx/fXX+dkvDv2YFcyT5lIx//xt
aoIKGMUu/l3TzrcyH+t1DFIXhTj9EGDCO9vBmYgkGlRKr/+iuph/qr98TQ7KBceleDNnPPTH5aa3
nsTwIOstdtxt4QQ8R9rT1/d3+pgKXUe3Mq9nx+I0eVpOUNPE9gzP2ea6d9ZSsdF63xql84sq9ESY
wt8/X8cybdQJNPz0WRvz8VacxiAViCpsq3z1FiIROa/TmJGLRQdSEHm3Tb0kJF8uI0c5pt6mVXvz
9Z2Cxf7525w/wizDYPvDNcF/f/4IUCFccqI1tU1tPz2mcdJD4UCF4vVobpucseohbPrxIZYIqrBl
G0+0bQCaZa131EUqAS3RjXzrkG/Kte+W3hItGaGmo9PvDMFftXGEVn+HwHYeVP6FrNz8XBQumoW0
208IyWfIMs73GcvXSQMpg3PZSq3d4sUkbzx0L7u03AzJFNyVJQEdDXR7nyJkx8c4arrq1mOqCYgd
Q3jLgB8JgJdEy97GjG8H5aUnTXdtz14mkeIc6hXmBcbPxz7VsnXvko9HiUivGZG9w5AbKID2oPXa
7Nea/bH28GLnMlwYDh29QCcerttZZm+ura7xj9CqfvFgWfOT83Fxzz+HsNm4bdcwOAOdLO4yb72s
y2u1JWEcZ2qC1KFNetpz5XTjsmsVfXzTRD7zLmhuZBXIqN26BaIM+Ab6WxuL+7a1emBAls/Yz4KV
P+UuelcsgUiUteXYhed1JxAdhGzI3LL2MAD8XUgVkgdXGfCgEjigIMd2vETEKrRwE4S69/71svvs
AZsB6yDeuWPTOjmfjBimxFQD58RWqN1lYdwQ7l3fVm329vWFTvf9P75PXt2WTm2pcx7+eXn3BgxO
6k3CvPUs3RXVxLDLGzLgSK3OrpXBv1ijVX1KWAd/60zyr4cbRb+NGJGOIY/3z5fWrVIZspEAohhB
v1W1dx45g/EUTCSZfX2Tp697bpLam/MWp1lCKU6vFEw1WiM9kNupcK/EbM+Smf0tpMyAv3sVB/L1
6+t98qXOxzugKmhbDCrrn+/M0Lqg6JEgb/HTk9xouYeZGBgLpyF3yDinIQ/QNf/FTX6yZLioq1O8
e5wyTqsMrQQVPsS9IlQOqBFz16PdRxDV7KH4xZU+25Y5TPLD0ek2UOGfbMui1zwf1CjiHle+0bd+
toga3TIyYLpIZ0r0RG+3zXul46FBdvHj62/30xtF9UglhfDRPF2yTgVXRmG92yoLAI8Q5w56qLoa
fnGXnywaWsB0QaiSbZbpyU1CK3HQ6hQKbL/ZbbBU3sdI18sRh6qTGbfSADny9Y0Z8195srnRC6Uv
gbHIcwEkn6wbo1KE52jV1mx88eCE2dKU9R5NN7vvCGIPg9ZKsxy5B5tirj1TJU9ejSOhcZAFOKS9
RownLn7xoU6rLh4eh6gRTgrCdP9avTqtBscgjPixSf1rXAyzlTc+S/+HGpi0uKjA1rbeXnHAZCbZ
ePUvqr5Pfwaf+AlTAPDzHPPn78QNCNdWc7a96JObxu+3QU5MkVNckCb2kmTwEr6+389+A9qTNGU4
1HBIOinWR0cLeQOJaptN/sGsyoeK3JSvL/HZLc1NANYvIWoc7n++pRAKFgZLMk1DJOwbuyFR29TU
uOmN8THUUSZov7jgX04g82/44YruyVYb+hFKFGyE27CUAUnvWsesHa9pXnTPjCtNtI0kvZEX64mV
29NvppRrnfSpqwmfdWikMrveBm793OXmeVhpOX/eGnZIKd6+/mo+e7Ztg44cPcf5EHhSOI+1Ad2D
6IRtqiX3bjac91YF9ia6/p9d5mRRpS2eJ6ftqi22RQZ+NLtDEo5WgY4c7+srfVI+Oh9v6GQ5/RHA
Ow3cEEbwH7HVrRngXmatc9/g7/n6Up9uy3+851zaOai5T37lnl54ZJNosU0sIGyAPlIy6RZo2C5q
T5zrXrbX0mynx3a5dUV48/XVP3tu5m4xfkzGgPzv50XdD3Hc65IllgMHXReO173U+SAf/2dXmT/F
h/5A2SBJj6jMtiP5rPQK1mOY/V8cOrgRJNE2O78w9JPHs0DSNEwSMXYwDcZWKwY8nONNQYW5ZxS2
FTj/lzqelV1SwC0M4AZ8fY/GJzUuzRd2GZ0pFzXgyZEDk2QwmEPOVymN72RVPmgR4WgOealEoN5h
KXyyZfzemHhemhSJNpFsq68/gv/Jc8ixlfkIoydO26f98TLml05lIZF8q2A7AZKKJ+OmKwYXiTOq
ii4iGZqY9OuqV9Yhz1P0CB2qxBi04sCRcUVfI73G5xVtYd8dwhoZGMjXbDP4gEbR6K6Q7QLboLuv
CiZqqpwufIKcN02nfatVVM+Kc4LDkOUWgzgbBj/dNlhxVpWRpMhjAqbLFkN/ZDd7yP3TYxvHHK8w
MS0LDY53zi/maNO4cjTc8jHihYUrEYyMVvqtjzLksaV9JZW7T6IyOkS+6FfCtY0l1NfzIpTN0SbJ
DnV7vG6b8HboMkRxqXUY1PBfpJ3XcuRImqWfCGOQDmAv5gKhI6iDSZE3sJSQDq2ffj9k13STwVjG
Vo1ZW5l1MSudDjhc/H7O+YiPisjfwVGNOsOBmTlx2yOVRF2aHPNN8DD1bMNK151SHgUJI2tUt2Ln
T8ZtOGDxIrMnW4VJn71qgH48NfcPREH1sH+ATtaOc9XlVroeVQU8JUkTmCDRr5rk6u8T7rTmmsFv
vH7fAR/egEvdAZ1Il0GNTljLK+uAG0/Z5ViiPh8PZza0JJwwElw+iflO7f1nN7g+qQelUWyqdrju
8h5V5PQAm+bODv2jWkp0uTz7C1PnmWXSwf3iaLauqSzIJ986mUKGKyGCbJo+i7kEmnmBQXhP2tpd
4MYP/Ff/oEEOXFyDstmYzwrve8mdJaDhsCywogKWLlLCydtQXflasnemLlr0TXbhuX4oabEwO7qD
hYarPK51/lQf3sxnZhWmY0I8OZvMUl+W1pishGPFRxRTDZG90be25IdQeNxV4Vr3aHt+FXlD+G+Q
XQeU68n/CdMd8BV9yfXOeGs1WfbdVPBRtxoi4BilWX/hKZ2bnrC/MTcxNXJ19kds8OZ3Hh2ZjK4b
FJu6kFeOXezbQWn2QGhvHYOIp8qxFc+PyYYhhP13pzhHuFjthQnqzPzkWCo7BJsjCAWaeey8+R3M
vjRsKJI5qw25GCkhaj1xmuFkOxd6Ow+yky25MztD2aXRZUrG7xsyasR2fT7AZU7kVxKr1hw4Luyw
5/XkQxNU1HEmmprQT3e4VCuAYZOTuUl6/anuK1KysuwpzcMtdRlU/+x+RGDc27VVX+jcuc8aXyB7
Bq6QAH6crnRJnLq4jcnlrKN94li/0sJ/tGp5N4bZHf5WnLBxd/35VDJ/RB96i5bBmo8T1IxO3lzi
VM5EPgC9TVCjjv50LC25slEfrk2/v9DYuUc7X8lTCOW240N1ox1Tn7wit9iklrhTYuT+ZitJ9ROH
ws4PSEaPRimOcah+/byT5x4stxcC6QYaE+pV70cNPMcwV0yt2BB0QKV3Veg+SWkYLZZFqa0s6LNs
y5Lnzxv9cyI9ebQUKdEgOLgJqTzPH82bjyLpallbrKabDlDOzlTqK03juEbS9neDwDgvCkZ4dIP8
HolmS3lpmSXJQRsFxrEaij0aH7K77FSugx60CRINy/EaJEUrBT8JXJAfJrYANJf1KlD6epEJY9b0
V0c7sb4Ti/9qk69LKpX2xUhaYN8aqeh2omxqBX23k4ffCkPnUj2GHGUh2qVOAwjKxIMaQ1FdVTVw
ZduudOInXGXZReXx88ej6x9H3nyQ51KJUx1+x/nnbx6PlZqicAcf4TzhjwuVGGhPnw9gRU204pRb
e5gS9rrw1T1RANhOFL38OudSINCdjmpoLglHrld2LneAQ+KVNpPoe4Use4IXX8HQyWUMSnqdwz29
8J2eWQldTr7O7I40Da6s3v/mTWBFIQmQrBJiJoLx+4CfmQiUqjEnOAVvtS0d58K3c+bQqHHPwp2Q
ixgOB+rJWSwl6x30qZVvKvQX63YgZV5PqUAUrMuUQAp1HU2SeA3S2tZFGhGOrXGyiONMxd1lfMEH
+33om6e2I2WqV8FeFcLcYy4t4Qi5yoWV9MyqNG8SDAO5CqIYkhHfP6OiJgDLhjixUQmvqJr4Eaoa
Rv88rxalGgzzv+bXxEKgpUXHRUwpt73eaxfWpY8TjoaFlxtMHhpXVacz6hCXGGacPiOrJTkQpnej
quARarzzkOSy0b3q4QQQXHTpmPnx7Gewk1BtcxaVuKwh84z0dnCTSGJB98s3aQuMXEEkVoRY68fG
WajBdxQ7R0YpWartddpc6POHtfik6ZNVpKwJkJZqyhLZjFuC4nZjzv1B0V14wxeaOS2JO5CEQ7tM
+Ajc7jpLW4qr9QaF/4VmPiz4c2+Q2+GT5xUaYv75mwcZqFKAzeFB9oNZ7XxR5odUM+Xq88no/PvS
HeQ1KDvYAc7L5JtmSBduQZnHOfcUyZqIwGMozBsRhd87171rZywbl1qHkpB3vXX+UeMs+PqsvrRd
Y37UbxovyM/hBBLQeKHss9a4b/3454jSkESXb2VT7oI4TBdO9ZiN+e5Cxz8cbufn+6btk47HCliC
MKDtICLEwU1XFY6dgEUrH8WSsMXH0oxfBkd5xJh35UJt+bz9D1Pp3LyJ0R3jM/84PckEGW7GHpbZ
pnO+h8SnVBIGQXlLhPsWh/yFxua+vFuQTxo7qYlMSgCYvbezjcww3jhkapA/1ls6VetLXvVLTZ0M
W1/l8pDzaLapVaLpgaLP1kqte9Apyn/+BM+3hPKIZQExpziZaQzYi6XANbhpsZSsCmKV56uigfPz
NN7oAgvtP2hvvi3ii8Rkd1oSlNxIWtxpZ7ALqhanIil/FZk0a7+S+rIFAnNhhJ7t35v29PcfB1gz
JEySlxYFxZ2t9dd1Ve5KB4Ok3mz/Sde4XkCWzdd+eo8Sj1SH09jPNhoEdq9wTIyjxBmkJCyQrHWh
rvVhTzoPRu4VKF6rHHJP3xtyLXJ03Llfo1lzmwujrxJ4JJsVgWg7ok28RDG+fN5BFEIfPwFKabOU
lK2L9kc39HaqqZuJeSZh0yV05WsUqf6DGUuxZglbpGTw1b0a3o8kUq5GY/wxFlgqOgpjy0SPQDsP
5LYq5W8nR2oSOfocBh9Xu6alCpWWxTFBYby2p2o76jUMGuM6HvT7MYMjEBP2uOs0oBp9ZCle2JUw
ZLoBBqHmKoSfElbsRPXVmAfuBhIKhNQKBpMvCWFga9ByZ98keUZuOS+G210XNAhoREyl0vmddyoB
6mloXeVdtO0y5a5rDXlIaGmZE+y5cHtsfa3hLKfOOPh90qw7NMh3Uzb7oV1ywCoNCaZN7xM5/Sya
xASKZ74EVIHIgSk2pVUR5SybbuOYyhcjTtOrWtO+WgR+HRuOc4vcJQxPN4ppO+D18KbRt7fQEzJP
t9JyR+Jgu1SUhryOMj7g0ie8AoeZK8mls8FI3oexSYRrZvu3pilhybu4sROBKABs7TIQWrMkOWFG
QKuvxCA99oqvIIWd8wu0HaimseAySrfWs4iPC3Ldfg1pdxFZQIlI320oi4GZGxM4gSGJyfehD6QF
L1S153bXWZSVqpC8rRLCNZfY+jBJfmGVLvdCH4sbtWKv1OLXwxxbrdy4sVYi0OMrxyJ/hACDHRQ6
a2ViiNvhYr3SFIPLCpn2uxlBuMJYfiT//xsYhRhCyjHSjH4faeRzdkWVLxon+ZERMHbTTdV3zoUT
3Ya3RXHLc82p2SDwh06h5gRIq+nKRMHEpE0CwKxM2eJ4gfUTa9uucBYuIs8FLlVjFcSxteSe09gq
IrulLMa76/0u3ERDA9Wxza2XsTApww9B3BItNzuCHcNfYx6askWs5/1KVuG+r6L6i4YqA6AG2eKu
LfWNJok0sycz35ttDZqR4lcAtJuUJ1hQuYPFPDDiZEGSen/vNN3s4MChrdT+dSFG9blXAoIG9SBB
r10YyipvoYrXLqjf0fSvhDOnTphm/xXcWrzJePD1isy8HuNnJtRy2w2wp4RZJhVF1srKSJkbobyG
2ESCcN3BK7wHgakTFtWR4CQEmVQdYBCqnrPxqygOkjriTlGHlVXXYHVzEsZdPX+y1WaryT7/ZrVQ
Ev3YeuDglzxxGacSDI5kb1d2ghAFoglXMcYRTJtj3f+ycGAQ32f2Xbl39bJ3lgpQ2UUSt4/RqG1t
TtieDsSs8YdVofREbrtAO8NG7AfderXDQTuUqoZQrEhtkJj2RPQmeRZ9oKzbanZpgwFeaWXdVkut
5YhB7P5ss57cbpNqpDziF+37Kz0IvjVqL1Z+w4IgDSs2ljCOpls82iHuemdED8c+/caWM4HJqNrE
K7SxDhaGnPS1OmHCthwQmYtCh7LjBUGpbxS7xZNXVIOtrohlK24VJeuubel2+xoUlbbW4jZbSaHU
x2hUtB00HbDJPb62H0Pu32LKrBcTSIFV3mFd7lRfvSdBXYC6yZnJRimyKx9fUdfXhIIFRGyV2U+r
Vcj3KMKISLbSnaqFQoZX6fmpL3ZabQWE8iVVf2Nl1gNp4eRPcuRzKRsckgTqpCx8c1kCs1QT8zZp
4zu0dfe9Zq5Dv3guqvhnNRYE1bvKwUrTGydQt3bU782pIK8ZZjoJ99BI20p7VqaJOoKKZqB1Ykqf
KUxHdCGbqc4PjkjvJ3WkdBBV2WqqSVlnw/zCBTrYvkw060TVnm2LFaNkpSZj0bhzMAmT895qM6zp
jiLTT+kwLoZ6BjP1wU4LzX7BkvOk46fxsMT+pqF2kaK9asru4BfRl6wlyM547poJ6WDVPtdCPoeE
TTATKJzq1OKhd5tj4hjXiiT0OmkIKojsFRkuqHTKh64xv5PLB95W9Ct/GrlFjbYBT0Yb3Xul8fnE
ntwWCocCKjDNszX092sgbnvbyeBAE7njaRRPliMpvp6owis/w+reyF9xxwN0n8IcZ1/hfsmyaE1x
dpeb4W8/DjaxrK8DYqLJ+VrBFfmlptmXjqSUsNf6/ZToc3WPbadA5RQbR1tTDgKHrMYpaowsHOLq
jRG8akOT8pmHz0Bxr43E1gl+jstFn2R3ujFtXcFcMARpBnKCL52oxCdMkgTHOxvNym+53FyIbg4T
GJQfYed3zK7BDYHnRGRqr4pZ35vJkO+YZ7zWcb7yTX1NyASFKbhqiDT+TtACRkh5UElp3QTugwBy
qmiD803mCYwNcV01cL3jjuHYVwpIIHPf+Ja2NfgXg+Hnd3FAJGlpWniKYBInVgdHja1EBiR2aY6i
WWAe35hl/UAm8S/i7rt9yWVzs0/rPhDDJhRdVL+M4dBF95Y0ITffw6wi1AVRn1gHBJrvKbn9/nyD
NJ+0Tk4IyABMFSsKlV9qou83m6YKa6mZj4G9JXaO1i2CpL2eFOvCEf3MnnbWUroEKqOnhOz8vpkw
jlTijdizd3W7D1xrI0MFWVe1Vkkd/rxH50628w6TRZHcYU3YJ+UAMubI7LBpy4YkKoRPtuo3PXsy
a1jNRlZT3TbM5UiNrCAq6/O257/69Gm+afpU55XLys+ihqc5puMBWvkGiPu8JBS7noinaWKibEN7
DyHq758Z3vb59IxCIopSyT7MN4bvPmqwx6ysWLdldqOT4fJ5H8+NGM5C+KQ0ttWoi9+/ygFjN6nL
nJ+VbJw3PPdsXRe5015ws505J1uWphE6xz0P8JSTgRnouQYplB61QCaE+0yCFbVzYwv6aAWL5MLZ
5GP1DoUvugHxR2qrq6eqG5NNIfzP+ZDXYgQfdWVJytX3ppQrLSh2iimvSqzjXpDS58Y+pl114RLm
7GN98wucnJ+J6DF7lVyyTRkhz0/FFrDFOnX6h8/f3vzXfBihuBOpgCBmQqf3/u2lhI8x8XIIY0cf
7qnhlx5f/KUj7LlvcPZ3GJgp8HLiFHzfjD/4dgv+jmqsXl3ZRCRkPXJX51Xvb0ddJXtHPgVmj7kv
Wn3ev7Mt4x6djSXUQenm+5ZxTtsk1TZMaGO9F2oHibhTtpWTfJ8qggK40Z8hkcaXoAz3RCRcmADO
vEUa5S7VMfGj2I7+vvUkTBOcbmTjGOTBe4JYuXVsC/JEWs28MKWeOdjihpkrSDqX1Lgu3jc1FnUX
DVUJ0a2brENhyWktpd5RDu8JhrOQFZEdPaycqREXLjLOjKE3LWvqyRgqlIxJ3qaTdu3s5vss3zE3
n7/GM+vFXJXgNWI25Ob/5C0GE2lpE0bZjTU2h0xsHchNnBcs8ZdX68fwf4Jf+d2/Rv7bXNIz0wwa
GwQmGlczmMFPPjsp3Cr0exYL8uFf9PKhGpOfueKsyjo42LW4ME2fGx54nKnr4lvgluzks5gUZ6gS
ts8bLnFIjRTriiC0YLj09M68oPkAqKNqJpuTq873Q6OK0mnUQ+ZOLsm/VrNYzjLvP39BZ5ugSE35
GL8Qc+f7JnCQTmqh0sQQjdfkTxPK1DiP/7s25kHypkoc6AOZgy4rTSwhVY4gg5JLZfAzLwSLKyuZ
xfU6m5OT7xUdRl9Qr8g2jas+OXn0syvMbaiOly7QzrczO9TmXAdyU993pSNdZVAF7WT29NTJ+Dsp
IaGHjnn1+SO71M7JI7PNoAMEwCqCeEQBK9gte8d5LKkxf97O+df/n/6cbAKUHtSWXdIfTGf3OKnv
iTy7VLw+2wahp38cPsC+Tp5ZO4pKuP680bD9FcibbVld2iueb4K7MiqENpPNSX28cEZCE3O6QfLr
PibfrOvM7edP6sxMRi0RmQHGNou+nEyWauci0nPZWORT+hvy2/Uow+9lLa8m99IF89ne4Fo3DZZ3
Ui3mn7/5XrSKSH5ef7YZ2Gh6BKzt4+5vqycQaaDXwMvNyydD4bQNN0/cjuywDcqYGxBdpdc53dos
o8WMrvj80Z3rz7yLx+RFWINtn36cPfgxN1dpq1Hvp/ohIEjw8xbOfS4mhgWbZF20ZR/261qVi8Dq
eDmjvJqPjbmfUEOMLqgxzjWDKMJFkaFrvJ2TMQBcTpI0ySJjkBcIWZgaJHJKo7pwMfJHdHSyuUN2
i+JDtdj+IFx7PwDKbGAqg0qwqeuKxB9nmzbKIlGOedrfuL64MwplR9YQGYVgwxPxC2rafqzs+0az
D1P9TU1hXF8SBetnzkSs4TZnPy4ZNCTn73+piQo8sX6MSkrft/lIDZN0Ms0mRAxGQmGtFUL/uRZY
NpW1sygiaYG+6YGkwYTJBFnGwJ6SHxIrNzgozyQ+a9LdTZIXS05be8JYjxkkH8VOtpXReppx01nW
hVX7zB7hXQ9ONiN1WHNh7hrZBiYeNe3vjalvYjW/1nGkk7G8+XxMnm3NQvGF75BBc3oiD9xWjeyC
LyyCVq5Ot8o4zpRob8h/R+6lu7RzI5Ptz78bO1kv5IDLzYloTA2pEDtkSLUklonnf9IlGHbzbhWx
4cm4BHfc1M7AA4RL4vEVLwY13ATIwwtOjsL++3tw5vP/tHYybXTkBsZFTmtTDmLFgBCvPIX6hT3w
+QeH3EGfRWTklLwf1T4p0aksUHs4CtiV7F5182VSlRe6cm7x4Bjx71bmsfJmRk8h59S20DmVEoGn
uoepIbuPArNm/i+7czLEC8Sz3Uji0aYzQCXJH6n+apX6hfnp7MhG0ENyHkUSNsHve8MCTEhnq82b
k3qj9L8NUW5yxV5SZFvAp71wpD/77P7T2qnlhCv+qK17WgvMejUELjAUgGeOzhD/2xpNFkV3XuJR
U3CsPh0MolQLQxUjg0EF7Z73a6hdF57d2fH2pomTkQBKw1E7ZWAk2PqSWrZDrG9o/KPxhq+VHTEr
Lvr792+IW6QIJgfDoB+vrVDF4JCvQOiEZAZ/PiOcfTmsug7rIREIp0Ukgv/sTMAx3jRc9A22IAa4
WTQkbpnywhL/sSWM4oSasGOh3PGhwEmkiKvGpJdvMkusDaPc1TX3MmV7G1MN+LxTH1c6msJVhaLa
+GNoff/0Or0INeA+2cZX7LVTjk+oBDahFt7A6dxI44pL4ixuLjT6cWDQKBVcoaroWZGUvG80mUga
l9nEFiaZVqr97AL5lXV/Yfh9/HRpxWI9Elxpz67E9624Wou0WfK++nhaYffg2lGuEvU56nRKHeLC
OzvbJ87ylP0xzn4QeJd4r6yg5HtqlGRJvOUmVbilBBfw+fs624ygESRrs/jhZNLrzVwJAqdlhvC7
Ra+33iThbuJV/7yZ+a95vyvT2I8RfITTWMXifPLskkT3Xb9LM245moUf6SQ7cyU0PXR9ChstXObl
3z9t4r0yCdHg8bmIEk9a5FI3TcJ4hJcwkkGfK1e8Uq9sswsz7PzXnHQMZAjLE5giVFynBzR1QuEb
JY7cBLVKKrxTqM0jhNf4kkr8zHvS8JPZLml5mEBPLw+CrEujxiXHQubm0bSKpdZbdzhq/vZxY5bX
k5s2V03Qp5xMftqUpATsGRIFaQJz20IjGSnWhYX2zIdExBIBNsha0YOfyiQbJ+6KoZkId3bHlaXn
V5DHrsAprnQyWDIz+/752LvU3EmfKGT0PtfgclP2ANr06tbRoTxyBHDLiICz+vUfNEfiCPk93PGg
uXk/TWRhruqd6GgOMCkJOxvfmjYhRAvyhmES1hdmpTMT7hy0h0cMZwQqn5N95ejWYV9BA9/0E6m6
WvDNmsoV8r6FDbRyHLctQGIluHTMOrOivGtVf9/JVsAHG/NMbhB3QIWZULkBMqmJ1JbiXzPU34oy
e8wl/zuNhKLA+SMvRggdYfPf19EP3lX+u/n0T21+5XNQWH36h+bf5t9/V/3ff35M8XTOF3v3f7jY
IGvsvv1VjQ+/6jZt/idmaf6T/78//Cux7HEsSCz7kbdZM/9tAaFXb9OiSNh4M/A+JJ1d59wvpe9J
R3/+k79QR5r7XwjsMZWwfpCyOZ83/hUwRfSUPc+L/BSoDmdk3t1fAVOW/l/zEKKcyY0h0kwmob9y
zkztv+aLLmIcyZjiDEs62v/0/K8CMw/t/1lwxh73fj6zaZ2dlWHOt638FlQ23g8gv4EYTwFdXocm
jJDABpurLiDdyRSleFIj+EtkjPxMFKXs26cBc/xAvEwyA0tqB3jJlzhH4/VLhJrj3ApINOOiFWP/
XS81aX9LXD9Xt0ksTfEtKdgCQ3IzumkdB/VEzDkJwkQ8x1aCscA1YVziQUg9pUn9jVrGswF5DBsZ
cD6vNO1uBIDSYFiZRL2guhA9pjUCsNgqe/nITqro7wTbNuDirpkiPkA/s7NDAnhXQZbU9w0I1ack
S2NlP7pWnD8DYDFksHQGMkVZBi0z5jJP9tzIS1w0mpf1tYyuCT0GaigSVP/+QCi4V6aDGDBJDG0c
HKfaRAGE36p0fgpgp1eIorph0adGO5OU2+6Q+tgoV36HvMCrMhIHCXGWbX4YOis34Dv36phsp54c
yIMMNXVaVXEumxdJWDX5WIS3gFUHr1cjnEAm8zNxjSLYhUoMtV5p+/RrMBUN6oJI6W+13IBtjbnE
jr5MdpnDmLOsYqFjivghzJ6AL6seUFJhISQSSjcfe7Wxy7UjA2Wpmmm6K8PAchZOYBUwLMMhyeC2
QOSBD2f5gfILVykSh5SVYcAt01iNF8h6wlE69XqReSIivpVBUZXueqrj6SZoWnAEZMK6xpXoAGNE
C9izkboqajh/kZeMogUAE41iDlWfqq5a59mU+8uh5je9l4Q7+HuzwW+6TEpd2doAMldGn9sPjGRl
WieITJpH3R4Ss1yNmaa0Rwm+CIaxY0cEq4t+zKs7yymC/KZBxTAPlqYrrIDTimxNzXMDOQU5v3Ld
NzepI7XkuTRMRCZO6bvNElOk7mydkMK/uvVNhBo/u8BPzF3vYku21k6XIOLpqD+nyJI0v10LBTvq
sgPm2D9IVFFXk4bw5FVjJBjPCOmw9nRZJVt93Q2tLIVnUPbKVlmX6MYXs2/VZJ8DQxFL17dBcVAN
9OUuGMAcIr6VxsToTyr2n3knLULZs0AbvppG6ITehGy0PTatRLE3Zk5Xr1wR+MHS70yCwHGcDPbW
BVwYo0gxx3SFnQWmeAN4NNr6bV30i26IO1KjjKlStJeKrSjI8RZ1ZbnQ6Pm4HNK6cHnlemrG16pd
TYOE8YrKSwJy0QpuMAlRVoTXFLGZhksCsofKXgZZEU/5Ik3a2jSWphiYCrwwry332e1Utx+8oU+i
8ReitNz6joi6r5gjcgs9kxdXSRxYnlp20He4gCusp8KZKGADpAdERgUuEb59HXIMVpxF6vp6vi6k
mTZAflo9yfN9q9hCRl6bDtI6iilyBmhTmLS/FsY4VFsDyIqzsNXaEI++1Ep1URIbDzEEuVn6pSts
ZEguTMsIZgqcqQX3l/6Dr1qB4wG+NiVUWnWqPN8wZX5wdRLK4fNYUbIvDcV274KclXjRA975GcC+
XKkNNMRtUoeKXLRFrJiLOpuScpkjPXyUSubw9aANzdZIgy3s2XYdGS/CyUcmRiuqyk074np56V2h
UODpVBOjp1+MLyJS2jnjKVLLR2Duo71MEgNlWtnm5gtXzgiBBm3Y4S5zq4OfyPaqHur4ejTqZLrq
LV5qFZccALIgCqyNAEjcJB7nBwUpqBZ1D1PU5S9lEEw3cFXQProlYeqp2d3Wbg7QI5oS9daU0UQi
Vj3k4EGiQSAuJm44LIp8PeWR8hpMSvOaYJveRQhRuX9PCc3Y9r1wfqpYaCt4AvXgqaODPInwzb3o
CdgFcNV5DpDl23IirxPsRRc8OfBKltjQNLH1x7pcRcCf0dv18lfi+NMLKmVqrwCVRkQnSj5YO0g3
pBb4DGLjti71oliY4RDABBl71VnItrKuTcQd3xN86y+QfLnga+syuNajIRmPutLKa6EFtac25QjD
LiOPHhybqY7Xft0mCCOTqHOaHdilMNsnha+Ia19R2/xWNFF7zIlEAqva1yp/lWU8jEYZrn29R9mL
jY07cTgXVFKIpI1XqpKKOyLjH5Ok5ZGMiv2oBo3meIkvVYZfGGSDF3M7ReZ9BRImICkFH0UZxc3z
WPbJE/cHVbuiDyqA8jSyF0FgFtclqstXSeLJrreT8paALuaFoLc8GWjhAzo3ZZ9GbXAFFYf5x+zy
Q4niyz+aZqccxmDii4TEFVwHVgWUtJRduut9Ta8xM8ZJCabKmg7qaCivapJVV21runc+yWz7Om2c
657cpT0884z44jS+lRpj0mlsn6SGEY6VU6sTPajrL93YDqj8RuXamcD+6VhDDsJsjrVZ6QwynftD
OTrackzrGTHOIraK2kplLAcVmWwy+ilIuY5ieGpTHST3lV3HRwAPKpLvuNmZhuIyE1ScCHPVd16C
dkhf9bEUKywyjB0UYXt/LIJXdaoNAr+mHr0Syim/74qFVPoUqSkLCKyiaI+pG3oEeWWTh4IkXapI
yfPlGJEm70Sd/SCmqTUXpSi58rQn4dVVq65RoTBvJOYQfzNjZ45YBqbiqbJSXA9MCSM0Vd2jmk/x
rToUsVcOhnOgxFFuYQbHG9lMyZcISsPCl0jwEjt2b0SPUUFtde2bH8+oP7TAR5+ySU86XuK+6OB9
PNZ07cbW42RXJuyezAZbqpsb7o1fhs63QIy/4HmHq8JvuHsJTJOrkag9FFLXtiEXKfeV6iYPfmSF
i4l0ttTrdMW4pTIrb9KonP2P6V0ZAYtiJ2ssR8BcS3+uKQDAzfbo6t1tl4TZgclYgQI+hpsuN9X1
OAZg0P1wPMRcVcJzkqVzcIG+bwe7sx9roj0WiVqLq8GU9r0S+xIakJ/tXYYl02W14DEld2amFatC
WtOaAAvzOZiabH6gQbCAMVwuKMU9kml5Mw4wcjnxGQRWZU52LbjH2zbttIk1EMtGab5Cv/sR+qO6
CQRqdBv897bWStMrkcp4iRr8aDo8lE6ldeuIZXUbyzhlvh31VV0YfGRhuU+bSL0qmmrdugaWcdj1
u9rm1F5E8Q3n+GZbKgZMHjDpmxow7pWJZ5X7pFAhjb0sg4jkUMcguCoyXJjDwEOMu5yj/43Z+sEv
03bjr0be5g+2tMsVYdn5thPhCAJrQFvMncowMNkBvFjIPJQ/scNWT6WZlhsVwSUPX73LWj7kTTzU
R0ePFHJBUrFsMnMtnCncqn5UeIkkRxKUk72QRJx/NSajF8tc8dt+ETVmfBc4fqh7Q2M29wV7wivD
F9YBKOK4ZrEO1nEFUMwqU/AvShjChC7Cyj0YaTjtMhfiRp+JL+x747umBiuCrSgNtwak38irS3M8
yKLVV3rT5dfmCBXNixmxC0OBIku2aWfcNA2I9W4gHj/I7WwR9OFvRRHNZjI01h082taxiWucylan
KN9aU9UOflq3N5WR2/minIp2zfo6LWyR5D/CcTa/O6pcpGVVfmFYO8AcHcGONGqQ2GvuUjahz3Go
nrx+sPUbIlvqFYB2UKdDkF/nFns3tA3NBl528IsUHuoziQsCptKFvzA4tWxC6NYe5yF2hZYcUPOm
/DRsw3UfRs6hLpLouav7nh226+OTNrLrgW+uGnRzaWdmvYOO5q/dYEQeXRuwJ9QJMW/d9D4nEA4W
noKE9isSC3/d60l7GE3mmKHr9Fcn1bsdLgzWDpHJZaDb2e+wUW/IdR/XgoXlWmb4XkO7GsFctpLy
cD0ctKm8bTAtPRQWaDYzTeyddCfnRYT1lywsnbXjt+7khWk4eJOj+kjes6ucrRfMmCxdU/yj7Osi
vxTgM47h5IQbV9TdUTPLlzaROHN0dvZtXcVrRbZMOOBE+B6rbFkTBeNx1qoegiBOtwB/KgBRCYeF
NK5vylJCSop7f1xWrpUvenSJO2rr6koPZlNAIRWvAdD50vbN19KFH28lkdiHgRR85NlrM0Qhu8JJ
3bhpLlL8Jv3UL1GMkJdjTMU6Fp1z1QxSO4QRaZmdRkROkc/K/4RBrMf6MQHC9JhFJuanwkxemH6/
AmYkPiwitcoU7G0UzVmWZQXQqXEIGxH1NwbYuMX7MK3EaOYPI8jcZZ7yrCvDz9aD8JM7zcWh0XaZ
vDZb/PRsBjAeDMXRxPpHkqY57q0GnJWKKdNjV2v+To1AhbU6hOtxsusFPHbTk12teYDowwfiWl4Q
Q/gYdJjAvKC04kMGQ2rbxMjVx2kYV/VYWBw5dNlDxpL+Td9TzVxoEqaOM1ntXuOOD1zlhCU8HSlN
eKBB0oXVBN9UeyiunaJPdlmNlt9I0YtwytcwVrp/hnUvORoZuTeE470RF8F9kDvKsckNcwM7zz00
KmDHwDcA1ivMpYvUr77USuh+c9u+uI9yzomcUDkiuxMMY2e0lNdGkQgWUzsggrUJj4Xtw6eUaXs0
6/EHYIIAKG6RdJQS5oRlMOZyaQX4oLyiUpPbtMqTe/7Q8JASX7Vlco13UyizLxx2u9fRGdU73y+t
Q2IWxipTAnlbhyLegxkevLQ1KAvMtbw6G9obu8/ygxEPzybngv/L3pkst41s3fpVTpw5KoBEP7h3
AIKdKKqX3EwQsmWj7xKJRPP096PrNC5Xdz38I/5hhUqmSCIzd+691reYaeTZx0BUZWTNlg/PsvA3
miOGSMChulrt1blv2/GptdS9hb4umnQxnwjY6F9LT69XHDPjwTI750M+Ns22ysPuNtXt/NKxWN51
GiVnFEqquiwbxxPFwUvfWtY2d4fqXBdsu5J79KuXURAESxGnldGfte9o2uteeiLNtz2Q6phvGnLO
rgDGLNuldu/ruXCgTalyNxNYtyMM0d0Nduu954Yyn2dteW1kD7bcK/bhq47cibPK5NMaKuDRrmDv
pK2+yeei3YQqO82e4VyrRKbHsezodrREeeGWAeiR2gQRN9aNtoZkm/nrc2c3/VY1qWCXop2QS3XL
hj19WSWhXhF65ou11A6OdkfwKt4wQLzoY47+rO6cCu8Kqh/9kmc52ufucqh44RwXiQIhHcCRw6TY
PrWhd1/YCl5VI9KjWKiRMzkE9Hztepd3AlpQmVjn0GIk3mJYiQ0TRKP08c9HGNaIjpqWsN5klvT6
CHCCPAZjVeGwtW/8ljxWiblwSyrIa28m6QGv5ALRhwhLUWjvUMhcHiB72HHVO8FhzObmyHk+nlqM
Nvdr6Of3CXLOU2+s3D0tW1JoZO4Vb765qocuiFybzOhkEU9uN9jb0Bzx6JV401pzJACrwXk+5cbT
Ogz1g2nOYxyUGTl5ae98nErAJE1X9XDhEwOAixh8Qifx2PREjd0OVaL30u/e5Gplp+SikLfczo8E
190vpW/bcWJhRo3QE4RXFX5LABEUbXHrZ+mWpmW4m1mLJ2cdCEMDJvFeBGv3Wq0E7e4YpVqQpr0B
MYDX30nwiTdsuxpAGZATegy5kx78tKy2KY3PT6a/IpqcDXfbuI1HeaMI+sgnoi/7ReorkyJ6o7KW
DNbFCzdcXZuryhzGdySedxubOuRuyHoL7xkAUpzRyQtHcrIF/lm+FnYy4C0iza1lYEMt3xYnM5hx
JprJGht5oCB02k1LmZxlERUwF0a3qa6z3NQnZ/LMPd0sa7OOKNQmqzh3i4N1UnnJbSjXiYzEvOmA
IVfrF9crzZzUPT5ftMxYvsb0A72UdDeshd5W2Piwt6mwvstnYqSjERvYthgk1DXbfZVZZ10HU5jv
+rnjDt2udrBFBqz3xJs175fCWsgsHMuDQPy/0UWv7ty5yc/L0rBS52baoBhodg5xr9TNrv64OBnh
vlbrBxex63I7+6t4R4QU+TQia5+AJWFxkmYlz5WPUiepcve2x1a85wAh5njU9ZtX2Ri/VF1jLh7W
8kMTGPPDUARviS/W6xo0wBHh7tziTRFwo+s02OXV0m1FkF+ANrZ/9mQfxOCv9M5o6glzqkEs9DxN
uB6dpAm2hW0Y9/RM6YMJb7p3iyV/zDQ9H7rO7t5UznqjsgZJelGba9x59oo9LTXJoFzVyQAn/JCN
63wdll63YRpGxGGPSr4LNYnkRlr6O9VwGobF1G087u27udPhpvZa7GxF4X2UalbxUPhyJ8oVNHbS
MySh04Yr1WvgmJGml8R050fI6Wp6tvKS0yO1bYOxVDAmsRyz5N5DX7o11IUf0oaXNmeJsJYzyTaC
t9Zg/7v0dulN0NDxjmYyOlk8JXRdl5GA9A3CKjPWCP623szRRRt+7g/oj/I5ZvlW26Awq71IudYS
jqguqImUy1Emt6Ie83W3+Hr45BFwSP08j9arMajsyVtKp4g4aabnbOA664g22HvLXJ16y6Tyc7sW
ZZ+cqaJ7j+ZPMqOAieq6KzYMsl+ntBI340S9KRaHihId+GMw4vGtnbX60hpKv5k5Jj36SNZHWNtg
9ugw3zvwgq41i9ji4i6tfeBl7kvaclMvMse+NXtfn+diTo+eZ9AeHx0axhZxsZsS2t++GDO5SwdP
Rk073AcVaihsLlitsclGttdmkZeIj7UHyrCDLLzRqdm8GzTxoPkwtpsagPlG9et1iXsMq2le0Wa0
34C0TwdK2y9BPl4bxdBt6BoRojzeYFDDT7360rpbbchwhUeQG3GP6y4rSjPK6LvFdJ2xAnqr3Hk8
jxF1wRgVy+htEj6MfAxenJkNfeZwpWbp7p28veryy0FRGfei8+mXyeZJew0om/lTmhofiFKlclpX
90Nd9G8pZm6aFYFFBVJ0O+GI+naxOvA/Dp84ZQQRFzQzyZew1aMxkAEfEfFbbaakFOfJKNKd0Squ
vBgNt65Xd19VZVXv1iI/CJdN07Npi2cjTR1dZ/nGaEGO0oqxpR8trvW6IFnYcTF392zbj7NDP8L2
ZBHTTDuvqqcONAfTOJKkeJ9rwpZK4Dg8yeZ72aTzS5/ZKsaW7l0a5gAAJJ0Oaaz5HRHt3XXqusmZ
4ENv21vOAz305z61rF1nGM/uAhEuCfqzO3VrzHrK4zCfA3Bjwan1zPmGtk3Ak8ZddB41me9D9Vk5
bIij380YfukouGnDNSgZ82OHvTIWi2ESOz9pjJFV/YAzNvhoWTOFFdTvLdHPw3Eu5+GjDRKnixIB
l6J3U/9oD80jib3eaYUpeDRlP6EMhiCTrC3QgxoUJSOTkERJqzp5xKBHVlb6t40bTjEV1vBguiPk
vq6YHrCVprtpxaCXOal6SYqyjLgKVe+m8rLJOuVUbmprorvmkkOOqiItAQYYLOJeCCIgl7ogQzCZ
9kU3LMCqUqKY88z5GFg0WNsF2ibiYpoNVmN8GmgJ3Hs+SeWk91a8DG201uyGu9Sp1/2QLsU5SNzp
KQXdsB9N27sZEjuni7Z49s5Y+2/7eXZI+7C4m4Js3NYw5Q+EG7pPDKLafUfD7krZfn5QoTdFDNDc
Yw278py05fXkDel+DuhIOy0INMusk2tZTevVqCkmG97WlzXwvzK8yaKigoAcMWnCkmyl4XY2jOJh
bjP2tWLEq5pPyXO9NHRqi37gO8gqtbFWOT35YiFC0SEH6jRUtuIuAd0s0gu6uwFcVGwnjnvWlYvt
YUgmEnrrtVjicrZMpMIaI7dTdB61nSEjwbDmzBCMpkvdBDdV6Qoc3PngbVLUBL6y23sOktTezEEF
641TZevMdJFMPdPmHkb/zrQDNgcAuE2UgNGMm4ZIXznQizPHG0eUj4nbJncuIasnGhKJT+dM1Yey
bPMb+rrM9vsxf1Ldonay8lc2MSMvt3bQ660/0l2HFJE/5Vo9jklV37Z5qG54I9RHg5VQa1ezJpcX
4QU7atVy6i94UvPRwYxdtWfdde6hFDU3eOZUZ+SKzV2oAudVZOgIIloe80PhMPLXKugjv5n0wRgT
/5qpS00FOCLIK8Psk7GMr03ZlwogQiZfaEwVKC5sL7tVXq5jQBX6qus4Cgl3RP9WtktzwM0s2cg6
dIrEMcRSAFusaP5GlTUV9zLRbRlBl8UK1Yv7trOmz33dTDeLhmTmV/J9KLiMRKbb97Tdh08rAa1H
rncLzUiKJD+ElOsx9+1cdMvotI9r6es7HvVq3HBZXeatWLNpusc2fWneSFlLoreKiexzGhoESHP4
JV13z1C5fij6lPo/LB37iYu951w3deu9Wwo/kQTgprppNwPHprXp89nNN0KsSn2u1UhHxRATMxgI
o77erX6o3PcNwiRmsiRI94cir4CCp44EWeiOufhsweJjSKtEou8cjRQsyhLxINHWyHisycXdza01
dbvZ1cAyQhgCsN+GZip2ohppJk3CfhhUX7W7ASDJcys54elUtn08z0tzxySu2bUz9neDMVh6RGye
q002D96CQzgLPo6OcfHxLRP/3cDh3HD2ePvLF/1uhIp3lli6ruiOjfdsmfQXSEbwIqMWPWiCvno0
liH77Lvhve5W/9PCcGgrcMSDHA7uJA9SZDV5UMVEuKcPee3ZWPbNZLm22rVjFm4N9pMhRDPs1oRh
R1dJZ7x2IUp+aRtnujc1BIud5sY2HY3Ed+9lmTrv82yyzeNYdMV9wQW2pOkzAeP2KsKstmvY6htn
0tl6ZdJgCp9KJ5B0dTL2hlfbMUq1mcYEEIcTNuu48QrGCuy/XF8rOEftbqSDlnF0O2V3M2TE7cY9
idSPfr8iriSJ29TPWThIkMjKSbPPysCxG1cGT4/b1gtXFEQsQqdOcfAIZeaREvpWLynSGTA1y8HS
Q/Nh4fDaeWVZcItWbrV32wYUQTONecvIPdd0Tg39lHvo9PjAxEmRMRMDhaDnV4k3Z2JDv2yJrgwn
cBBZfwiM3r1xuSocZzWNnyh5y81qy8uUmeR5Bz5OLDgbuHSXcjcw3cOqM5lEkTjruc0LZyOFU29M
bS9fQw6Cx1qEUmyQFXjPGFGd+5Ki+rPprc7TOk3BO7NP2m1o5L4XTSWT3KRxsmtkofVVx7z6c+t2
akemkGbnGu1pv/SMahm9u3XEgK2/xj0Y0PXq6fxepN7d2deT/aYHcIG6ZzhVTsM7R49spiBr3LYH
OAF1s38iULmL5qqbv9L1NONhuJRXkxAf2nZ+TTt4Fjnm568oK9UxKwN9BxqbPk+eUu2yQ5ubMqPY
FIWiJSwn78pMdLDvG5bspKl6Sa2mRwQk9p4QCHHIDK899zgXQf3NhIYBLmpiz0K2IKgMzjmr8lj7
1jtwjeJj7wnrE9HX7a402gyY9eLdkO8eHrqQWUrfJF6snSU5+GtRPvmlXo/MZh4puwl4Xwi/3qNJ
4CvO1+DsGCFTrFEv4DtzOzjw9PuPiIzMZy9lJIkq2nvXNgvHbN6gZCc6osqiVKNhyPs22LBFmTeo
Zmywa61+F3RD+ZTKbD6bYtYxsof2bHv2MzuSeFJ9k12NNfPZS8C1CX+XIK8FX0HJTQdwthZqQrBB
e3r13Pa5DMcrE67Lo1GR87Xo9SHpzbeZYN40UjlNB4tu61VjriNXNDdkvJgDYgXyEgN5tzesXVgc
NY24nqlbhLjuhEO7iUv81YfB9LJjWbkmN254sbuVzWszs+m+lFOykonRfl5TwZbB5phGgfbEQw58
ZOM5tGoW3/Z36azX8VLaXBZdWd30LWIAz8u6ownDB1+7TbGfTkSh9zLLztLqxZbG0idppx5laNFa
myqQ8yZVmuHu4jDWqV2So7NeHBhVu5v6UsRXPIi3I2jBhyVIwm3WDfcplrj7EqTVC9BzmPHtfEEw
2Vq+hXoWZ9X17ae5X+3HiS0gMgBrPulG6a/oFOavfdj6h9ooxGXE9+DYY3/qzGS+NgTLLEzFQyqs
u8If3ec8TLacCiblHzy2Mgk/pS2wokD03SnnbyCHzJDdLaOoPjZAOUU2Ib1RMq3ioSgWeTdX8+el
zF61b9N0q0RIim5VPmFObHfaHvo7+pZ62nWS4iIZLBjsK0Nfp/OSUzjPYxf1TmvvLl3YyPAZseac
nwcpmmCTaX9gGjwzC5jnCeGDA6aktNvsVKbF+yDLMmuDRES9lC2Md9Mp3SceDTw/vVOGpGN7hzJl
x+h1z5+kV/96RD9G088Vu6BZnS3ql3BrAvaRka5tQt36sEy3glv5+ZKlctfXxT5Qg4wX25xAmWgj
XqnQHotWwz0JUZxkE78b4IImdYPywxqV8zozMzh49kB9BYdJRNBhuscUHfsjo6LpyaVHf8yHZHmQ
SlMh9GWBcsZpiynSeSPetYwSDrCd35tD4l35SeicJHCgyCjT7AvdD/qxGch6a8Mh1DBcaSc3e2ud
umqjJK/X5jrQTrJXpTy2Fmv2euXDuJ0NEqiuUeFcYCgYyXZDDvmpIREN90jZxTxljKuGtX/kaUk+
KNUavDmV2bdy9BTtPOy/VIs2TqeR4fEhXIV/tHpQZqXheOCzViBIdqFQS+dj/lKrBUDCmlaxH0h3
X3bpsB0QQZ9tpeS5sbSb7CXjliXOe7OBju+XGfgjZD0EdRWloxM6Tsx/Yi1MY75ae5QbOyYkzQG3
6HpdicIktsyYpd6p1bPzD4VJNztjzyJEaa+a3FJf62D0vIjc4/CCuan64t7TqVBnDHzuk9+iyoud
bB0tviUuNeaLMwVJcG/5sIiuIT9m3NQZ7up8C8e+vDDbVLjMV206u8bTZOducB5LVEcnp7YTHdtG
JYKtLLNafVKLcIxbtGRVes8od5q2qncc9XlxsH8iA8sNo36/Gn1SyIgIrwbBEz3OAvajlk3kZ69h
Z1rl18yA3rZl6MsctirXg0sFezW6PXpdCE1W5Oi+jgFLrTcNmRcbMyjmTU5z+ZF+DJY/C2nhqSI4
5sZkzR8ATcnsuCR12MfKQj0zh126tfra3yWjW8JsNsN4NJ3kUQlxaLyJniI6HNcqrwtG5V/pJcmP
vrfYr67hVj7NM+GVcVMs8xc6FMvb2k3WlcK+/6otW/lXUw257q5duGztGkMX0IPbnmduGVzx1uWZ
senaEGYWyihGNolCzJmUhrmv3Wn56mVcl2bHSdiul1raEaV16G5nxkcuVjvX2qmAO1Gdjt3B5SyZ
8VVIl6NwZNzwoMiE/BrMnj5Kq+T6M5OKAFVQLgktCoSYbbQ6tNnu3W6d1SnFc+4RfoVUHwR/3rVp
rOqiEOI6m6dcvB97iwjBzWyVc/6G6DOjmya8Qo76ySi9trqttWUSp9fYiz/2d936jW1WVE6FkqsK
+tG/IfjEJ4YgDOGkp92UU2IHgRofHNGZdoG80HSrBaQicLEei1WCKm7rZ3hRl3Su3oHVHoJYdeM8
AN9Kphta2tMAoqupu+Uhs6XakEL9kUGC/oCf0y/iKU1QFtghXaQltvyEQfO2XZw6fcfmWJXvhoHL
F+6RoTqE8yLrWHFthJynQ4u+QmP4CplG1YLT5VSxU7COQSv1bTFVsnxCQ2QrCH1doo27f14yl39K
sv3/p8e+7b40j0p++aJI//0fIMq+QFz+PH16k72+fS/hvvzfv8qxhf0LFA9oFzBNQ7xRpv1vOTYJ
0uAphCDKgWAPKCb/UWPzOyhbCPOFykHCK66j/8ix/V8cdHDAZYiYuxhKA+9n5Nj86m9cLD6y7ouk
GzIVwa4hnukfPAvt6o1Ob7ErGWWPjikg93Y6Suak3ZEa3NoE9ANoh1WBqssnG8HMfZ7Q5l2DkOEG
/e2S+yIurCc61K7D3g6VcpfXNvjtdWxm88T1pX8Q/royqk6LMNwVTu8ml56loaChlXXe7QbZCPmM
eyxUm9TILYF2QV8k4CkHve4iVdGAXjYed6CTW8hpGI4u+X715eoujXiGc0NWQ5o4AnVFqeqoc6Y8
yoK2uctyguqaGm0cm5FJ1KFtZ/sJFmskUso9gOVMS0ps1VbdmukN6W+NeeO4vkU5xl9lXjeeUb5f
dRuyC1XK8t4HTZW9popeozErvaIVbcQdnjHkr4tEnXjT+e4ayyp5Hhvy4IKoTnzJnmesrmW8Y2jo
xaVvLPbDNNarvOnLujXeSwluzd7QdnlAZo2gecMf2s3lplFjX12brV8jh0rS2r5tJOLbB5MmCzDI
IqEp8AZ7vPjS94ZZoCPW6L1ibTZO+oiWW7kPriGd5kOXEqPJGD+zOeVngsChcNv0S2X7Kev9hVbv
4hClySDad7eyq7xbNLvmYaAfyVXNTup8NwzueA5w2xW3cCvmi0pEiFv444lxWNnvSRKgkbo8B605
fSmEVXb38AwzSedGTX6AeiLtnnpq1StpoBhFeekdTAfcWwMS+jAtlo5cxf0qYsQwb/NEZPbjMtWD
2UUgDOoZkaqfwvarOsy1zsaqZU2V12ch4Q7NVIfkCMyNGMCJZqhvYemlyMmcE8qzaYSNh5mk5S4j
+sVCkhFINAchDSfEJaZhwxtEAwOo87ZJL3To0XU4IWenFcFJIf2xYtux5+WYMoQiT6KdPOM0IgCo
9nPiBdixlDdeodYpECUnHU3RPlGjRmgyItBKAn+sDr4s++Y4UOy9eBMRyTnz2Zjr6bDX4Fe8qO47
X2/Nzuuul7rGNlnXw04B1Wi5ucj6BokAEJg5WY1zkhFeTe/DXh4XuRRyS1aIPMxWq+/TrFtuCyj9
sSiX2bgJhn68n9rG8jfzIJoyrtMqfbFgXB6Y2rl8Vg1LAqFGbey5WNObdBJZPYo2HFlCKuuPXS+c
+1n43WvapN6HhEcLf5hvUC8O1QTtdzEZQGyqBu5stFat3R0R2NVlHODZAF1rh8y4yEsqjWsSQNQ7
L3G5BS+9cxOUfNJSC8KN1BFkz1D3zwrmYT6/ZWIuEgZgiXIyH71NrwxWEwlcydQjnWNX4D60TZae
2XA0F3ZmD2nc1fPI80naQRlWYo80aA6svW32ava3mTWl60eMMQNdk2xwTPUYDoW+RIGGmWduupSb
1rpNZrIo6mNJG21sv3ZysnXRUbknflbEAyOy6dpER9QlLpqdgGpvC+BwGrDxVhjD6hNjvN4iBNvr
SRCLJpiOzk420uzTaLYn0i7CqQmrzezz4UerMsunJDX5M8/2NLjT9FInWbDYSMWkz8XDJV7I3OcN
9Oj6ogWioeJpkdjR4NNCeW5TUF+I8hl1Zq9IT4bmJUSB5H1YK6ctn9CMTKj0rLGV57BUuTx7yUCm
VlhmEuhwO0GQveP+P04I3wuuQaqc6riR1uRHCcXY60g2DF1Vrv6HOsydvbJTgVTerD9mfLmRG84G
U0IgrJlbdVe2Jqg8QAzBveZSOXl1Ue68mX1hES59A8E/dF7dXl4FpcegtenTmE6Bt5W5LalmYXEa
e/gPDbYLEBhM4cWmlrSbKGHWEYIo0Sj5qMOAQVIDY7QOqxfE7/5tqpZmiszWDLeiHczYVqkf1Znv
HBuUxrdY1iaYlaI8JJf25dKlwdGkhkvRAszuR1TA/kZNdRbX47TGZjhc0sp1ex2ynRsR1/PlqZRu
Nm/CCldAXbjoGDTQ40iIWexpUPoychbUC44NyjcXmfXslvUDMTtr1KY16pbR/Oo5hvXkdwTxRkhx
MyZ50j6GWUfSEIKG+rTwWe8xK35SVtnLj1nKTnw1QrDp35LKHtpzl9M82JaFzxeOU354mYXOIPC2
HLYf6J6Cb2KYgHUMsFLtJOdZVk76VuZD8UrulTDee/NYpteyKZtglxQF3UsWiIht9CljNKDZgzGS
5lOwcfKhuZ99kr9yBqZLRFepufHKdSZjrXEuU83Ab5Zd7iS5jiicg3OVr0MTWyV7aV8vCuzdsEB5
URbY5bAwNn1YL3fKXZ11ix6LWwpDwCI8QjmrvJJ0PyRsBrZqcjMydwPzl/RPuws+uuNqxv3kCDS2
rM57+is+LN3Se1By9d3NUIaMJbDPzJ8qw56uc7vsXqfZWAGN5yiPEgbp3XYl1esRZbOJQwBLxatG
rZynB2LNmWQXGMvWz0MG3/gmKdPJ39F27YN9kucLUlJPXNed63L3SBk7Lb6RfV1WJ12Ii2Noc9kg
x7H+3xIa4+Tx7f/88+I3/PMSOi7yT0Rd59+X0Zff+LWMdiiJLd/C2I2D0XIJBP53GY1BEfYElfCF
MSRc0Jz/qaMt8QtUCk4YTkkKb8+i9v6XrdEyfyG9widGIcCdTunr/FQd/dsq2r7kk1mw1l3+JWgE
P3Il2SfSEeoqNnNOmYMXkDRd+HW4/+7z+ANa328d5+ijLq9CThiJphZ4R/MH5yRM4jWcIGBEQeks
12k6ZC+VhXDvr1/F+kax+q+z3aeSsS0hQofPRwCP+BHXVukst8UErLikGSYidHn0uLsuCe6CcQxQ
YJU+YiSixEqKaoEavVOFjpEWqTtKM+ShSo8N4SVT7m0xBFpMFpNU2Fd9SbkX2Smo7V2DHmza5k3L
RFCpBJ2vbC7XY1xi49FhVJAf1nUe9xYEdrjCeFIW+ozJ3Pr8KXromtgcE/ch53zsT2nY2WigDVYz
tb+TQg5G9nUwR+1T1uWAlLZeMtufnXAdgoMzK1R+iS1HrjWNhC80lsVt0jp0KaDnzqeJ0K0H18+D
/NZsZ/NlESIpOdKL8lnrmpZHOjctw1qG6DvUe2MDxammjutRBdfbaTRXfdEPMLJEPxygkUg0Atti
pYwH4xSY3VbSg8BLlc/wHw5zkiUvzaQQG7oicYN9VxK5sM2xlxX7sfZktcVH1+iTgdGrjhSAvYYB
zJIepZhWhZ8Kre6rQ0+bZtKg2ualkU53ksXKTFG2/nKX5Jg+IutSzEQVVkHSOAXg6UimTf9KLRO+
YrSbnxuK4q+0Ub2anyiMnggcPubm6H7Wuba/OhiImw/g6NaedMZZW1urwTd8CGn1uOTkGWN+sFbr
0iwLpq44dHiFiofQUwg2XVHpi0SYcvRkFrPkWmTNXRk7FnGvH5U0HGSAHKeo3QXDs61jVZythEZ1
RFNAFkN9lI6h2LjmXMxHbks636HaRJpjpwVVVFSm1vQ+GAPOnAxzb3foO497yprqX7EP/9vh+Ke4
bCh/vj8/vuaN+scpV2r4x2vz9o+bLwC5v9+sv/3+r7u14Ylf4AkLJwzhHLBXXbAfv5rQLz8Kvu1g
Hj5z02Lb/O9+TXfDghIE0gV29bfmxn/2a/8XM4QbwXZhOeQJEu31g+38L23oP1IMmBxcQHGX5otr
XYKIfmtCLzpSC3LI+HFhqOKMmad8sBvbXOLaT8VdMZfVnv5Bxogxt9Kt7baaWmFAIkR4wcLUYDIQ
8DNBsTD5Z/nOpLf4QmcO1WfAXexGKIs+8CRWOgu1Wxunau4+BqmeP6Hq9bqYxn95GYbIL47l/F04
57cE0P/u3y7AQM+noePaJvwyTqUfoDihR65KM81rnLpe/gpb0vo6Wx7XLyGYWIYG9ERMptbR8Bz7
MQzqEF+yvebv114fHRpZ6ldQxU8tmb9s932PYPi/t/qLVKP88g/6gsM/dmPz9qoAJPwPaBFal1Cf
P19A53Z9JdyxH798v2q+/dK/ahzzF5i1RCQSXMlFgG/v34vGNn/hZsrx7zkwFDG28ZN/kRsMKhnH
x9jBUiPTk8ObP+JfRQ6GHNZaYPGUQ1wICNd1f2bV/JbcwD+Deh//PjI7igOb1/rtojH9wiXUpJyi
2bQM1Iute10THIG0ZmBo/91H8we1zm8X6K+vxbPrudD5KXV+TJgttR/qoUK7GIRMDjaJDLQFK9jO
Pg9tok92wFzwb17yt+XVt5e8oGmAmIFv4Rv4AYhEKOZlaNAzh2V0EiN4MLY02/LjT78xonMpVG3Y
eUh9f9h5EBU7feIuDM9ZpNnRdy2Sps3AHXcZA1M3mtymaX5dgH9K3fiDLw7cB/snkGe2hB/LU2bP
NCWVP2GvR8INfqxONtjkCh0pLKL7n3+DoD6R+uAzJi2TR/V7al+R2L0lSsoe5CwdIdmh++a0U48d
UZNVnMvw70i5vyVM0aZ0QZbASIXkaDHN/4bg/A4TyANpIg+DDqKn7GQOy6eZHJTTOLovQ+GG13Xj
nbJ+2P71u/zxYbm8KMcXr+jwmu6lq//9u8wIuiENtAAmgJAeC6iHmLBq/44k//tXAb1CrCT9VMHC
Dy4IoO/emu7xmq0mXtIeL8oNYMz83A/+p79+Kz8+HfaFMMuZAY7JpOD/EQSGEgybhYQr0bmWfA6R
It2VgnCgwRrrw0+/lC9cFnTIXen372dwkJsXExjMIi3NFcUE3VBszcv03p4Q3v/Nd3R50v57Dl4e
jACAKAU1t0KHTeSHTw+ueV+3AA8itMDJoQiX5F3W6fGd7Iv0XFtLRielIJXsr9/jjzvXt1eFlBOS
LO55zo8x5qny+h4jJr10y1OXacl8KhgRX9sgZTaUCObfZSr+wUPC4PHCp0MXwxZ/+fl3D8lcBD3W
sRZzb9IH2zC3k0PgL/PfLOs/fhXuytAuHPG7ZZ27BHLldbfi5uu4ExZWGjOVTX7+wwuZh4EJhjfE
WUdt+P17SaoVfo558cBKAR6zdA1c47l/JXK//5qNTf9rs+VPd8bf7x2w/MUlS/HyxsCS/fb1Fjl4
TLkZfLhYFvmUgT9Apo5aNb7vauu2CKSKlbR+KkTk24MZgj+DiE18AAfBDyeNB/G0pjm9RoFa/K0c
3XbX+l54SIx1fP7rp/F3X9tlj8Kc6tEYucCWLov/u4ejBxE0Midw0LDYw3laU8LGGigAP/kqgcOI
wsLoScEZABT87aughDALB1zMxc680MerjTnulLIef/ZlLiNP+1sTyOTb+OHNFH2Qh4Eq7Wghbw/Y
ThhwQou/A+797iP71soh+/FyQIPh/LF8FsAiMGmKKPx/7J3JctzIlm1/5VmNC2nom0FNAoFgsBHF
RgxRmsBSHRw93B39178F5bX7xJBKNNWw7I1vXoFAAO7Hz9l7bVkYe3tMRazbJtj//l62v/XF4sQX
i5Ziw1ZSSfH0Xj6yBTjWGIagaQI3NMBVrOtdGLhzXPi6OPz+Uj/f0HYpKI8Qy5k3f09/+eEdMOcs
X6YC7y5dbAxPSz2Y7uXS5YGd/P5C24L68p484tZhkbHW0q5yzzZFNYZD29srNl6kYRZr+tIHx9yt
8eTYwTKBubG/D3JlUPU7w53LAY18Ec5/fL+EOfFlcbQz+QnPzz98rw792oCu7QwN+WpJgaBe2E7d
ta/c78+/IcqS70msFKpc5+w7NtKihtUVEYc5kyUmIrlFDq7DMXM6+93vH+3Pv6HPBVAF2LQ/qRvP
qip/tRic1DO8nnHt3gb0S45tGYpXlt9fXIX2JYeMYGuyRv52wz+8Kbgn/MmplpAZRZMlbenoHbpv
8cpjo9F69qIQnxRsSPSAypbKZmvZ/ngdLy+KdUS/HhMa1s9Jxf5F/OEk5JcgxOX7AbJmQcheIKlP
9+hHU6zhUqVuBmwTuMejr3RQH+yZ8V+iDAM9kLLxie3ttC7NG7pk65fAGx28c8VSqq9pWrVF7KYu
JN8l16Z6zBw9IptiN1bo/CVqUpzBVqmuTAasRDlq6MJVfqUjOoikYVojcyYC/UTpRrcs0tkSXkq7
iPL7QswuMacIf3xnz34mx3tvTpdxw0lEbrI2zWDdBwHjiJ3VFUAUgq6MCJErvAU9rVMocT1gIzt5
wCMvHFSJdSy5u+5t6kYG2Z4K4dsbU9cB7CknYugxjj5yZXNp++hY5pHV3K1AChZ8VQsSYEgIuTxY
JGKhEx07Bsn4Y4eZVLip6KKLkTn5jFXSslP21NJrAzxOdu49tJou5EEAp3JjZ/UMdN019guCYFN5
X9DVi3YYP1gTPZB6SAY1xdUO9RwEe9TbdgP5hTnmVdt7pfNk+6YAkdHNRLH8XQnXh70QMmamh+eg
GrFMb0Cw1ISyPyp3JB5UWm0b7JQ/ZR/LYgqZjavZZlQ9W/mTKRiUX4ZRZ9jEyBWuQJCu2vwuWAQK
dGFXy7FdQyJIRxU431YcfOae6dEaZbsqaPGmTeOiwFnlNaiOOR3EfTaUeDzqQNTW3m/hBFGH8q/f
C2PMEXTjfUR5hQhgxXfnzxNC9brCRiM213LT2dXdIAfwXQsRVQs8ZehtsOTceopImhkz6Bz7xawg
0e2nGfDWpxChmeuguTdnfYvtoVbX+Ks9h5zMAiFwXi/rpXKQDMcOZHA8fsxN6R+zVqNys3PfdrDQ
h7167Hq8P58W5XWOQ//XDFWU4OXuyWAt/ciwM0K7IJA2u6aWGVKCTFbRFOxtmZnjl8hpzf7GDWWl
vw4Sl3MTMxKO1uzgLo51a9Yhem/dZWJORoV18cgfoT+XJrmIFyme8ruwNuU3Q2/tfZyEvXGdTVEw
g0HQKLHvpGVYvcuRz3HGz2uRMv2AfGRExiWZrP74yZxquNq0cMGA2JEswQCXXu3jzSz6aR8xfqYb
jdwUKgqKGzq8Y14F8Spymd3PFe6xndVHiHrnHln1BaiN9gvEPTJ6BbNf83OtHSwMWB2a637NzOWm
mlOjOkxhN2L0F6Vl0kUO8L2RGzziCHSy7BqtQF89YAz1mdDX9MYSYUiE3xYpnQAnBRPxHaCUcCGT
sRw7Rq9AjhPplHV4IeADdTErKTsY+mceA3y4lZIEjMfbuZysE/Yqk8Bk/kk3ceFO4FMgdbNMQnce
22Nv504W9w66pNjV6EViyLig8FIdlF9X4vsogEVFN7wD+msdvWFqpg8e0EF9KTjxRMecIC/nutN1
5t4NgCnQ/bfDkD9MQFG6Sz+syFok3HbIeIUy0AtR00fvpdfneL4jA4V0VbRfTWvQ2RvR4dJGiuA2
eVKmHZOHKXPD6lGqsOLoZOIw4gcapr/dkcjOXV1iYmgn5M1xo6AExSWfP+ruZlIQ2EAV4MJvnSK2
EBx7uGA58B+nUmxJkFqM9Q6VlHpuA0Nvz6yq7/WgGuwXc2XclkspH1n4Sb6ssNtlF449smo0je7V
TtRd+a4rIYvFuJdndZHNqYc3KAyL7u2S2qbg9+t9jS5aeTX6KSMMk86j0xvj2VbhwbU6qeJ2LlT6
DF8VnRFyVmHdkFRrqFsLp/xly3rhHlvLK4qYOVsOyyUbRJE0wxp98Cs2zhjM+uR/k3JLUAyxKPTk
ZAk1EqomJhuHfljDm5ZmrvYIxSr/ap3Ic8WKYg4kFq8WHkOzx/NFcsbQLwdzHK11LyBhjXGnHSTB
VrS0WFfMtofcwddiHZRRmDpGp0yWoRwzPHGz33l1Ei4oji+laWIJyaqqsJ/6nrnSHvtwFmFwyhjg
zRNyLYZ0bPg7RHSRPDgNjZukxE38iWVNmvS+g+wwIN5jqDMCsT50eeqh6gtaN/g4FhX+9tlAP31F
JDTaAn7Jln6HAHC46whLHnhbhrbdd+6CEt0bW29NcLdkz0tq0UpbYC1ChrNGBHlrFzhVTI4vSpNs
tv0lXq2OopCZocIFrlKVuPlC0CEvFK5LaBjTcSYlk/joRdgSvUrpZYeePeBjvqjpsbBylxRgA6dy
XFXKeNvhA7NAtBQjPlMwLt0eYEZUXFUlkyioAUY+s3a58IACMUp7P0o4noChguKbXduqjvsI6QsG
uXr5FHZSj3HhOlOYkGwxsLb7WYjcxbSQ8kadpYfENiu7Opp1h4Eyt1EttGOniS23pwottDlGKSvy
6L8P+0Y0l3ndGEOiBbq1XdtMqR8Hbb7c0/VbQBhpMq8pYowuhMxUVNeE/0CYRE/pnoh4bgiP1VAQ
0WlUZrF3xmEx4xrPyLoPura/FyuGRv4e4Vk7D48wPnwwlMBGmjIi47VakePoqeTEaXp++2yz9fHJ
NysgtFEqJsqTJ50v8JmQ1xkT5BnKTIBIzDyxwsDpwnsVq5XNYK/CAkIIAMbmbzyLLewbp8W0EkYZ
W0FlyytlKrLMsZxOVeI3RZAEeKyCW0dba3igtzCHFEiVjGmSgPJBaMc0KOlkUGJaXLpU3mUpYqm3
2He7KO6zsO6xK6GDma6xY61OYrC+58xOmla8KUumhGTRT8X8aK81Rpw2dL3i1i3cdbwo3b6Yj6vp
8u7UYvHhc/VlVF531BL9uwYXU82XtslYsLYPGaASA10YeIvWS2eTPEFYHu5li0Otz25sh4HpZ4UG
Cb0VDkeIkJFiI/V3Y0AXqIw7w3G7j5QtdrtXq9a4IOSUpnsslMMxZ0NE5+dnvnfM0ckVu66qU9Su
HA67HTIstCR+28DxdTkJPktjyYYrhWkRNlitLLrCjHHvwyGX0T4ftsT4yBB5eVCpPyww3nCE4Hp3
VLen6GLIK2Rh8/gljyDhl/Gueu1oaLxuX92bRots1Vfe+r4VW647OKNB7jOl3AdVT+OVp0sH2yor
1A38JBeGw6KI78ULhZMxbbVSycTEfnweGOo/L5xted3saLAOZto3wS4y67I/jPnSZ8k22bfjwCXN
WWb+F3r9ODraeRl0TNK0vBPQFYDL8Jd3LIBsjQzjG4McehMDYa2blD8PB4Ifj/QUskRbefGcEryH
JszAUr8bHIpEQEI5MuGaoO6/FZv6FA/SQDQ0ArgoY6S403uJ6GrdHIETNA+r899BC66qpLEsRnqg
lXp/V7U1LGMKVzUmi43Z77jUFlwr+DPNO8+wHWO3jIbXHyj7gjsf1Jm5c6pqJlw8F8WzbeeqwNo7
ghYLwwqfS9OlC1dnOAMXdQ4fcDIbpDFD8pO4nDM8+kLI8WvV21iXs6XjMyxkgVdpKAa8iZkT9Cc9
LOIzWeC0TMEBROaeM9v0rQmX7r2fF8SkprAbUOhZnJY4C7QaAXWpb5ZA8a16auNimH1PwDokpyLc
jUAPasAXVfs3E0xirxoXpi7UxspP5soTdzMrXfcUgX71IScHmldpQO6xl6hFDpCGTeOghF/6BxPH
dhMHjUc+bdE2ZDug42TXK5divR+aIuuBSgXuTWCMWXYlisZ4kn4WmE8dkeBoq1U5vsXX5NzNejAd
QKOu8ZAXSAkS1Nz+IYJFdSPN0R12vbdIoEVl135yAaPfjQNHRkrssuIwbPtyjaGZpQs/P1Fz23aQ
phe2OyATKHwOGvf0PKavmWyab1U3et6+NjS7Z+6VmKgja27+nklDcNlyAZiQhp4CBkg3k3zPMZhZ
7+ptfK+GZZrXpy30dcBqE30wFhzrmF9xZfEnCuipBwQjZvmE9LXZJOj2ktnU2I6y+7cC+CFfpdGZ
GkokBRD/S2CmwamGmfI0BXxeSVU13ojF2Kk0dAbPe85Qp75zOQqituUU6uyttWlDXqVi6eO2Ry55
II5+vJ5XivYYhT3HEL7WnJfOHEA14ml3e/FVSUO7m1Z1/XuWevgC6EeMcRux6/Ce4gfbdYYcNCee
rNRwUcvm2vNTIQ41ngYSOxoQKUmlNBXwWtvOqc0d8wQuqMtYbCuyFaLNTVY0jVMmgMrN28Z1qprf
ofMFTqis/pINaRtdBODBnjuvcgR6H/B9ZefmTuzba/TszThV7+zSn1By40D1uk9DzkHuXVUzJPvI
s11QPhqTXBIxU3rvynnwn0SnonKPo2/znMugBwPq1ON4yNx1da/rYPDeoQobYGBRCjZgROkmRPfA
GwSYOvDNwd6HHOUm9qjNCxqy8rO1eGSaTX5BsRJAEvc4KJfzmNBsoiBv0aV0sZIdJ4VRz97Rm1Yg
D+jftzx5a17f4WkYPmZ+pNERQZN+Birnv2kW/hFQAD1bRT7542lCVan5OEyJ0J63393RPvXYa4cO
LkMU0EPb0R7u+r1URQb1U3cBZPFqbD4DiV5Z+ZjSzjvfK7DSD32gr4BNDWQwiCjoYgrQ2tpNoID+
huGtctRBgOFog4SBumD8maY7So3hQUGab9mmw/kWp329KWelEbHJy/lh7QGCXawwwlEwA7fML2j7
4Zagug2IH1kn/xgEkzfSi6DxvPMM05K30GAg1eDn9wNcilb23KgQ/GLud12/C7zafme0RPWwhlLs
7vTsb7VbVWAWrYeZzPjVKE6UfAsFqGAPjRV4fND38IOzGANDXe283qrNXRlG6HXHwVWfgzaDnQ/b
eaTPE1hoNmb2aqLxworlsJ2jzErg7EXZvsoKs4zLIa8+SnAU0U7DSOR4Dfn4yZDh+jYtsvmrqiVs
+WwGGXc1deP4hfcycxIHHUv+DahLA92U2ti4gviMzmjoYUbgN0ZLfYQA1BOAhc0OBIQFIeHAqdc0
P9YgjnBpOkBQEoUgGLdv/h3eIKy7Ks2n9rIEQ//BcX1F0TTmCpyVs5aLkb4xSOe060fIoS7flxwg
8k4dJclwa5LcaQOoX21r366cVD/TOCjqjyZkSQCJytI94JaONtVOFpzV35WUcRCyusn2jWc40rl4
ZKgYwHRKu7XkOxUASfUDATBeFAOMYuAiyynvIL/407dpLo0lRtddsk4DIT+oAHpGjMU/vynhy371
5Fh/o7gdPuC7Ffb7Me2G6lsxU30fUKo40w7an21dLror2kchsk5e2DiKAEv1DKvpAsjifZ/1D025
YH3xxh5LJ0afaweU+94pjI0A7ol92nn2kef8UdfWjWzU26Z1v3HeLfeiC740lT1/KKJQJ8RNRhd+
MF3preQ0OtBR9QzI3pps93MWuou4/k+QXmtaNhGQaOjzzX7UuXFn+KDXyaUpBjbJDkNvXADy+EBb
wuMoE9CCvbD15L39z7CdU6U4/nFAh14EIbYw0TGqYngbDY71yMnMyvmiBeXpMoUaXWQLQIhCq3z6
s74wpzUUsQx2tjwPBLDnndTZIU+nA9FqAYJ5k7E37d1+mV8RLZz3hbkKcwrSbDeFCYqVs2GF9j23
b0VhYJgK1BUnEzzKzPBeucp37cOP8wMugx6X/jbjKse1rbOBrc565do9xshoMqr0oEq2AjItXICO
gS6XW6jA4e0UmBT6sCWMp5Bd6JsJ0cJ/ZYLwU3+aND7mTJaLPs10sOK97E830ejxvfsGx7oC8QmN
3xieUrQHYPVaQuivLoXmi4b7NvB0g7N7xkft4sbhUhTKQzz1QRQbgLL4Jox/jSv+SIf1v9OcGTBp
+u+FV0mP07Z7GZiz/T/+pboK/mJU7+C2tBzHQW3BFOcfqaJjY92kqqaP909cDr/dv1RXlvsXecmk
ZJGfi1oRld6/RVfOX/Th0cJGyAtd77vo/A+Uil74UsWAHIh5KoaOTaa3ad+ds6FaQafK7P0ZkEcJ
fPFqrJV3Z3eeNEi1sDN1pQqaVDtOHGyvoMMdYZIHUq7A4ZSiMqHjbKtnCMe4thpQ4jYMqXGw2XeB
9n7A/TGKK3DIIt8H9Ov9PQDHsEws0fnhZS8LhiBqaFPCWerCci+KNUg/cGZN7zT2/jq2y9LqYEos
cqTTaNVf+q4pP5Z1id9Ml1plF0VlrY+5xHa3p/Axo7hsyg4YZ9gFPYTOKb93pNPfpVmFWcwjj3i+
MD3FsZR/xIMuIifW96Lv1LUNG9a7KkARV7sqM6ESyMbrrCdmRVN3yaw2X6AIR5yuRjBwqKMZkaT7
0VUZnKTazKDTmjIy3zbuYihc6oHMDiDeMa2ADwl17NP+iAoWUlWPdERmfAVvC/pwDhCY0Mz9GGvh
Mm2aESrE3US3DSegv5oCPWeAPQyeier8CVe3hQVTzsV2tAfLnK2PQdFm+t1IUeiBd2k9ocNPtpnD
zrgmd7k3h3s4GaJKYzkaAsz+MJm+nh5sg/adjGst2qG+ZJjpkWG0g9dFofKw+gUU7njkpjqwhrpR
W0EGjzOig9Vm1s5sVBQcMAjRqvIBr9K79aXTXdMUrfvrfKjKj/Dg2oIWdiBkeDctgsbCClB52Jl4
g8bHrOJ7SVwYI/AtYIU3D62kAf7G0b0uL4JqBCbuUMMZULKguu8tOdh43xRpy4zT1tbbOzm6psu1
D9seymE5dUGMFizKj8um88djh+R/+C7/L75bAZgD2FPifrcI+Evm8lZlo+lc2fRbgaB/txTMYKve
RQ0NsR2y2/4uA/Ew7i2Hd47Md6wJ2qjotvTZGt4JrWdrrye20J2/icH5hYq3HP5QiEff1eL0Oubn
ICgwDe7acNre2+/qcv+70nxEbQhD2B/gq4aI16cEVN9iE+Xbe6jUMSkLnH+h1+wnj5nVR9vo5eZ8
xMMLrGYE2RLh0ypIXq23U76VZp26tzgZP0T0PnP6mybtYbmmKSfYkd6Z9YRonlOVLfLJO+S86x2p
Q0Y7XGbg9OxL6NdQf9Air17xhhmiZliV56nrP5tWhvsL5qIo7KRgpxTQuTk4vl0qv68u+gLk38dt
OtLlO4/uonEgVtAIaI/PZZu+XWdIS288Pv7xVsg6S+O2ASrw2SqalcjuTJATIsdmg+WuBNJjMyYx
w6/pnJdS3hoYX7DkwiW9lzSFqyOC59EgcEIb15xLgFlMLZUYyPqhI6cCXm0be1D87+3MqyxiSMTi
7cOsxFAYYArPkgDo1+PACQq+AY22HRkR05os9CjuUYGWF1wVxL2OIA1TlAhOAK6sdc+wzh3FwcSo
eRm4snV3ZRkCzCy2E9EFovDuk5cVS4S9GIE0B4AI6L9RGNFVOFgwuBvekXt/SYMHUeTCT1hNc1p8
Fj3+GEvlSCs/YA6T1F7LIT9ow4w0snH5W0NdZbhT12BGplxb80G6Kd+CKvOK/LeIni9FdPhpXi3p
7ltTmh990F3WXlppeOkKrJTx5ECITVMz3I4QBpQmhs40aKnmJDhdLUI7aUkcwsJRjsxgbV+YV3Sr
tkAo06m/BUZTXSsqqKexqaS4NFe8pO37MpLTo+9t68hiRePXrdDzrnL6sfiyi7R7l4vFve0sU84J
RxZc6M5kDet+torl1qfLUCb2gLyM1x+Z74VgodM7AJ7qflU1EEt6lL7aKQc73IGdTEBMZc27w99T
eomzbsbjzB6hPLtVZH3w0c2zTrjDcs8cMzMScjnSrcXY2UP4dmECO0p69ykQGdvEWghdSkd9y4zA
nAkjgHrNT6Bq7XeJWdUuO13oT9H7juMblWLP4rULbIKCGReGzE+BG8F+iiWzWTDfQtFPXQzfv+cI
mPfOwfVJCmXP9NYQMGVhvldGZfRX/lIw3fbt3g5jNEY1rh18j19sEzpA4gWCsCD8L/jiN7FGt68a
JavEpXKrYuE71peGhBl1YSsOqrQqOsTuu6XM0/7gzJXyaY006TUpig2naxA32DYJT3ojbYLCFw7n
bjsmhvQx+dJPc4anKXKHx3T1aIjqqpJ3fALcK8qiZWuxGeNlnafcduRY7fuVVubICVbQmOdUP5RJ
QWbBcO0Pa0kDy8tpNHxrRB6El7wbiPlqqlIg0jP5DvyRiyphwUcCATI1enUKSk0YBA23IXtnCM/o
bk1KcPmp0CbxRTu7bWtioVKvMN2kX1UZxsUQSoyoNQDa7SDfZwSWhB1wQl10Bly2gmU6rleLZkg1
BRwoTOBmfdIK/F0xSlekpzy8cgcUAX+ukfb04jwOlSX9n7L6m/9uOQX45R+WAvYondt5IVNuDG4n
jYiEc4OUzx7nvHXXzHPgMH6zQ875aoqYXRcrcNByaG4jHKCP0eL2d3aUgmhosmh9H/Wp+5E/dfxQ
GGp9k5dZi1pD5VAMgBi8c4AYbk1ZREuH2mV73A15pLbOCtx/LNgbjakWwHswMueTs4MECGlXI/an
lHHaCQ9UBCQUqVDtigQZxnqT6oljqdXU2ZEdtYe47Y84ppl51xeC/shVw63oOCCB7cHw5mlgqmni
S6Zz2SYi9NqTBjF6S0IcGrhh7YoHZqH6C3wM76EkwMndW2aHfYWIK6AIfiqp/XoyPi4qMm1p2DYT
KfH1NAUY9j0PN9zUWTSpZq9uDibAwyfPzLsrQzEa2HPu7b7Q8PCcnS9m9UyFNoABjITzmQWWHvzs
eqLcMVHbsB5hqt6KoGtEHK1M2WLekwqFTZQadKjEMB37BtJVzGy0vFkQS1FwMnr87EtRGjC0JhWh
VWNOvQuXBe9XLf3mHS1zp7me6y1iqKhDah7szgyHBl9BhY+wzRuc5Uf/A+QlDZWAsIHmRvCBdowS
McPRZhuU2NW9RdbsSsu82QNgycK9Dvoata6rxw+D7RbPhWNJ/llGRix6KyzG2KSA0Ts+pBobumFl
fTzQr/qihjA3dyg6Ni88qBcGePmS9uAANWFfPg3kp+36U7KJayrAFY7swavBmWCODkEgjNgx0JLs
pgzgCmucI60jPa25pju6IiRIHWHve3t2AH/iSWII3tbGmwFZi3VhUA3mF360UpvjefT1PhODeZyb
dNX7VtdhQuBZGh5qkqQeJqRP2cWCJMo0WLFdnhhGO/KJ4qYYvK8tt2Q+IlchT6FCDHVCdLBW0Y6U
uBzREFB8DUPVXs0H2jVW8E5pN8o37Yy+SeG2GXHd99290RMwwu1N6n0kK5rxF3kUZhroiKFYkfOg
BcGLarPL5zdysjtwZ1OTUgAuaMGhxbJnr96hDGUERDcK32ZMI+koimF+SJmPthRUnTUDBkX7h9t/
ktbesLG/s7LTu09Z/muqBenWsAxrHQ2HDAHUKcyqvLtuSrzlSQ3nHxhoDbaMoUWXbY63hdcDsQal
SZgCRmdeDaClsYYCnAQuyH+Esv//CP4fbHW/O4O/o/b8+0ff0/f//p8TuIGg8S90mqiT8ff5yJ/p
L/3LLWgFEedpl84WsnA/INL132dww/L+2v5rzAQWAm6PwuXfh3DDdv8iscpjoMzw5o/9gttx/gdl
K9ppXB6e5SJKR0vtms5ZQygAs+cJVsanOWyjG5ph+jIqagN6mp89eJhhj3ZpNoQgwCGh+R+1Rxek
2+WiDBUzxmKm169Qx0j8eM3ksLXe/l/PjL+MioI6g3SMyERoeW5yqOfOzLLc6J8Yi6o9ORc0zX1p
3cltL1GGW73SGvvpSWzX25z2W7eEy5/5l8QIQHddsvEp4/SWsGWMzBY5iv3wctz98/f/nwY2AvGN
vf6v/zhrBf5zWwjzGddzMTMMzh44Dp7S4mw+PjH8KInLIUCOLKvQuEhFND2EwwpbsiDulGOVs2cI
MkJBVMMr7oCt9/bi2YaUOTQlsV9FjvOTeB4wpavTKGxPhmcsR2hHxjOU+2ofUra9X+jnJ21YD3e2
bM175abO/k8fAn0phNQh/VBi7CNz6x3+IMc1XM77VmvNJ9RbU5y2NSmeNmx7x+yt29YLxv3gFfa1
Q5rWbTG7z0Op/kzZz+8Qoh1HC8wcHvW4uWEXfvwTmp75hEbNeFKY4OOotjVtbkrR39/pyybov67C
9xvYfGc4Wc5udJ4LVnMx9yfpO+rSzvEYIjHyLtSWevP7S23Mh7Mfdev04b/gZmzHPtcer904kQi5
LKcFZdY+I1T5EPie9WgyWboabUggu7YT1jOysGd/Uv5F1Rg9grsmf59SaW3SMnRdv/+jXvb4tvun
yejwtpkmvmS8gS+fshvUG0laTSffMT4OtAITlTbHYvYQP1LV5J0T//6CPz9wOpv4qTFpsz5C1nh5
QRIa3NHvquWEHq5PBoBa+8yeArp8+Z8ZHbg3nIeQv93Ixjoc4hx9eSmSHwBGVu14IowMkUbOoQ3E
i0hmV9uv3NWmt3/xvXIpBwc5nfsQ3VC0rZU/fC9NJ4sOkutwGkiHOcxBxKiO8hD3qIfEeSHBzQpQ
BBsUDckfPs/tyhuaA/aNxXt85gQo+kGQ1KbmU00X92j1Ay0x3VYwCpbX1PM/LfhcymNggAGRvIng
J7tXJpqcWcF8St30hrHIszVm0JOCnDOHdj79/r5+ejG5GPvn5g1kq+WhvnyiQWfT5RvT4cQ5luMM
c+AmhkGkj0jLu5s1N+rroQnbVxa+X1wV74bDrs/qDYTk7HdUqNmWJhDmiRZz+qmcms9OrvILmonG
0Rg0QvvFcL79/k631/Ds3dkc8zghLW6WUczLO+WvcMcxkmgbsgwSEpko8co/cPzjq9g2ixx2RDSX
QXS2ezYj/QRYqevJ1wJEtEfHKnTm9PD7q1i/eEd4bp7J4u17PMKzqWAKqHvsvNE/FV34ph6Qm2V4
BvrujtTdm1Ghcf7QBxz1i6OoTrOZJYW5HGdObj6jBDmffv/n/LTYRMzQApiulE8R/uOzj0M6ojNQ
V/mnEMKK5rC0tvPeXptX7vpXlwmpFXCUOBsp6Oxdba2gos+m/VMTvSEqINjC7K//9E5sxB4s1Ng7
twnl2SVGB9l9ZRT9e2cmRamiA3aomYWTTeKVf/ym8Jrw6VHZWYwF/bNl05iAuiArik5yIv+wJHMe
cU7bvbJibkX62WtPAx6sxvbbUEOfW7asgDg5fM7RKQy3jA1Rtf3XbKqaNEayWLT7tLW1Qpu4yqup
quqLru/FN9lUJrns1kwSYStd94M5AGOju+0LFDl4k77UXkObuemtFUqGK8AdkvKSE1EKeDhlqFMi
0gudfrl2OzneKQhjC2LTnoQ3RKX7iRht85jloNd22u1ThHajiL6BOKPf9Ptf9OfPnvt3KPPsbYpu
fi/8f9gygCODwHam4NRg307IqARGj8Xlle3hp0ISvzOr51Y5c5Qgruvl4gJZxFaMmKLTkrJ6kQ1I
ynjat4F9ZUf5dCmku/Q3DH3WuyItkYpYuqpvf3+jPy8JSCu9jTrAn+FCnH35J5DUEeg5N7KTN9nR
JZMnvQfIVx4N4JBJKco/PicwtESSsHlOaQoA4Hp5vdaFfWKpvjyZKiuR97ik6dTkU/3+rn5+sFyF
fx4UvRmgND37IO3ZSmdoc+VJsFdu7TkMScUi02M5jd5dk43qOmua9NKRmxIDAOkrC8IvV9ofF52z
XxZt5LSOJCScBOEP+SVUbuc6fxM+Tm7i3LPw2pfyM29x9gWlSRq98vX+8u63YynYEI7A3/+4H15e
hV4Nw3RTniLXy2+7fvyAA8a+zjfbk18bEQ4kRns7B8IsTofslat/942+3DJ5+B44EKQSEaKQs4c/
V1OIscUvTni8EMYboDZ9dR1kpkxmZ+neES2HrHlJixuosmjc5Vodoa+6r7zZP3/CPhZ/x6eAZmuF
vvbyTbPTzvU6g3cAazIhXznoa3to9cXv37RfXsUBP0SNw2oZnX0/OKcjKQPe51b2daKreb7qzML+
hy713/rRf3kVVvuIXRuGwPdj8Q+/aDXVSGrDsjwxHULGNzFbLmqid39/L/avLoOeIPQRL2wV3tmO
PKRjn46jieLOAONGBJN+Y3jKwl6gPdiJ9d0qugkD9OJG72m0iTdVHdVPfj2Zn+Fj5nGbpnPiNOm3
IJjHb4E5kCs2T0EEKZXUyG9WadgX7oyQDdGeWsicLb2POiXxgORC+Rq35RdfAYWpBw+bu9mO62e/
P4zJ0EmH4lSvsroYyOHB50ezRRsWIj1I/rGRtp/qxr7vYH3uf/8oz2FLHG9Y2ImSwBiACA3d0sur
M12nv8i5+9QQRJ7w7AqyJjvrUplWTxvXKnB5zsFxkoRlS2/ybtuR4AgiZ/JDVqbif/AteIiofDZz
23PPn4VP5yfC81OcosoMLrWZt4dJuM0r38LPewn3TGXy/Tq02M5q5RHjn4J9nZ/WkCS6tCQSMycx
DItLvV4y9n+NPfGLhxxsuxbdJqhIfONnZTPqKcXrqvQpmsYPXeDhoBG4yybLXy7X2fGfrX58Hulx
70esaZfWYMKCNkd97TCceWUv/6k1RR+GepbGohvStMS+/PIXF3mNcmZp+lOGhE3uMD3oKw5KNcmz
WqA2XvV7Hlxz8DN4/btOZCdsjObulffu/BPe/goqCagfdGc475699Yh1yevbLAK0DMJ4qGT/nn0q
u5zMFk+WOeB5gch84SqGOYtXVp/6wVnepYb9tYloyy39w+Kp6JWG2aai+rGcZC/YehkuHwINFqqd
s6/BaqewqcN0fA6oNW4Idyiefa2JCkoZMREPG4Q14l+lUU6SKua9ycJKPvuSUdzOKoCIk3jkkM/T
/F/2zmQ3ciTd0q9SuKvuBQOch0XfhZPuLtc8hhTaEFJI4kwazTg/fX/0iKxUBqqyKhcX6AI6kUAi
ESHJ5U4azc5/znf6+Dk1OnzSjlc6F66XWswhxwEne+WWrlhdIcZ9ZU/MQLU5ba46F/L0hgOAThI5
6LH0UPt4T4MOowLNcsprNSrjBrmtytFvMvveVIJ2V8tpKb+VTdLSO1qStOCJiuu8yRm+grSlRZFj
GvMsseS02TlxezuMWv28ZnK+zn4wgT3smzTb2FYMi9dw8/TFxOVLDiQtAgqZ3fpCNjL5DlQRaBxr
WPNqLTMF0kZqvXUe1Qx0pVTmqzX4mcROMdmvRpC0N/aiE3kUtZPoGyFWx8bCtXTOzDr9LgJvTXWP
HA0sCLnDpg0Cea+phkRjRch7CZ10oSS1SUX+Ta+r+MfB5P+PMP7L5Wr95y5COp2yOvv+8nmIsX7F
zxmGa3xBUoRKArKS9eEI9PiNeGhAaFtVbJ896k+u228+QueLa/ncMhBXEQWMtQTiN0Kt8wUJi6MX
rASAGrb7l4iHR3rZp80aZw52EzwiYWX5aAK/Kn6GPuYpvv42MrtK3y25z1OytE0aR7VyysKqh4EP
nCBl4G+Xcx3AJyOJ4nCmA/VaeQLDm+6/F3V+ag+z1oZlIK6NGkhnr1wXlD757g+z0fR+ExQCg4Iz
kUEi6z3SssAOhv41bW7R7BP7XPpjf577w/woGrMhd20P1VcsVuZD3Vb9vm+K5TSgPPGMArim3Ugh
12JFnnfbKV2wqnRtvzt+kv8T1/R/LJ3wyIH855f3Hezl9G93/dtL/fkKP37Vj0vccr7AkMHXahOV
dxiJ8Ej6cYWvfSUcQuDLMI7i6lrJgL9d4OYXtubcDgayCdtnl+fUzwucL2KLy/bBYD+N7s21/xeM
sutT9/fre92MoMxwCx3PArbx64QuoRWDK6785uSGfu8U5DbqqSxPqcODOGDHmO+wFtnhpxXg+se3
/zym8o6ctz/+WJtTB2K6ra/Dol+JKTB3bWsuh6+NpOlkCxEjmfY8ReInW2TUiRELGIkOqKq8ASUy
EnlJe++eiHL3arnLvJdFYzkH7tyspIIry4296DvH/Dq5ORFA01XTG0HK7NSD3K/TsGbzLXIDeshW
9d2U7ETfm2KveC5fYMgYnuIOx3Ko4eRxLgproTBZ+cV8lSS8DaFJIE7tNa9H6I/Lwv9e82nj5lzT
BSR3sAHC2+e19GGjCeFoG3dwtPKjy+gx++b1sUUeKM9MHa8saa7JFNsWKjxelLrOvOyw8BGr8kA2
X3Of0oC0DSbQINa5g6dUOgzUfbMPvgeNFo/kVmg2vzGzRn8dRyP/xlNU1PuJUJdz62eNdWGP/ph8
5Y8ml8S7HywkD9vMwibXG+QZbSN37hqjn75qPqCEcJzVItCvgL4QHjwaHFrwz9gdEjqmkn2VyumW
DlEcEY2uwKQRd1BRulomELBwT3hHJwXmC1wV/bSGRrLVbJEdfRdM3SyxIaGXmJGuGveqGeVY7YxF
CuNkOro3fKrZrQ1dZUGw5RC3Wjwc/Ll6qFRvjzciW/MudFm8mnIUI04lyNBRFhBgGqvFfRZFA047
z+kE3yTrpmLjOQQdw/RoOjGOBpRCm0q22xU7iE1xNKmYoiqeAKwMyLmriaWfjdmnwoBkS4T4htFF
P5peZtMiwdZNOWaYKltq/UzvSn3nYq5+yFbPzNo6gfPmaKVpjrYarac4dtPEZepuJJ0I7cnE9zgE
iZ2cLTBDNmbq5e/9OFbv+MxgPgVlGidhqpz0XenzYEeJnhL9RX6J2pR7MVwaYZ6IxqLEAqwFfqDY
tJM+dCQQpRByz3guj+6h+egkKo+uIiuLsze9miYzbK1YPvVHB5K1mpEStfqS3NWiVFdz+2ALs213
w4KQT2HN6mfSj94m0Bn1vmIr3YXTbMWQv1cf1HL0RFHQg/hdHr1SNhCE22A1UFVBAEnj6KrSJxyu
2Wq1somltttFU+M5Dl3uJk7p8rY5OrTKYuxOvaNva+hEsctTXY1hIyZvjwSGXWha7V5BVSzxqnvT
fFweHWFIcpBogoWftwliC9dYvJ65NtXRTVYcnWVVMTIkIJetiCod3WcLfkXOFU0v7/3VnpYfnWoQ
QZYLSkeGb7jEnWcQwMujdXS3kcPqrxHns7t8Nb8tICVB1EgsccPSBFRBH51yBmZvgHQjBjoba5K+
GUnyXYLhnu/p5OEmdlfbnQ1F4mvRL+VKA8GVFx8deuXRrecPJR5q2DfzNWWG5hz6AemprdDIj5Gi
Xj1//qSIysN3SIxI19OZ0mJjSM1tnOMF3hU/zIMuYroflj9sha1uZuKDKeZ4B/3Bk+/QIjH+Jd7S
XQTubHQUczdmF1mY1rCJ5jV+BIpn6TqUPZd7SB2nhNRhqooKJk7C2W6Z58wQG+FImKsFaot+gYnW
cd4qj6HbqUpaIp2RI0ZLRtRUxdO81RNsQRSYSAr3ZAhPjbapnb+QuyLw3Q7etBt6pX3lQ6ZYfJED
EKXCtbAP03INT4D7yRxoKUds9k486q5Vt9OEx/uy0yBHua9ury3p3nUZvtJaIRh/g44HmcRShD9a
c6DRLKPKLxq5ZHWk5NgtodngSj5Ja9qLy7AHZp/CnG/n2uRbW1ZnXlJuXGRc8gPcj72oKt/AsL3Q
iygiy0zjnWs2uo6/1aN6OMaW28gwSIHhnK6PKIP0huUG3kmb9427XYBE41ADK5Dr8pys7TJezCog
/r7Rc6Xc+6RCpcQ6nElDX1fV2tsL1y1Q/ebSrIb7eChS85vURTVtpcytImIXJ+NHXN3qY3ba+CvZ
ROAVvTbo7405CfNQ68nYcqTT+4Lm2tHZA+KzedY5qf7EahfDehrT8w6z/EdeYKLOu67tokRj/LBV
MDHJhGKRQAcQMbVVc2HnUSqtydwmY93c4rJMH0WSdKeaTilIX3UuR0mvaF+R4rGxAfTnFx7aZKaa
fRGk+ZIchBamN57jG21w9BEimdAfWDxkGs7m0FyyYq1dz4Wvc46FJXGgwycftzyEIFAMQxtTPOVb
1lltpLjW6ZT2TVxxtffSTnEOuMMTNvf+ZBnLzhkbakmg3K8DkL4fMM5X+pvlY0Tta93NQ4sHHYO0
svBuk6kpSXjMZleGpiV48Qvqz3dp2TBBA1Emd4HMTKznXNMbyoH5RfuZStYuBMkreei6sJ92VAVT
vuISwWS1wW1444y+zwC27botZd6VEwk6CFbIiDfL/dSQtQ4lvcxpVObEcLdljX9ytDyGSE0+p6uh
2jZY6NoW2DCBTu+BrtZi2AVH83ZA/WkHsqKz4AQ3XlnuEr8hjjSPjhNalNu+YbRC4cmXnrY1l/tn
U9k1BQBTwulio5c9Br0gyBtzIzJIDjvCmt4lREEarnRzaZLQ9IvJ3kwU3UI5Trqs27QgsM7o+wri
sJf4/yMW5KGP6iAT7kU1yJKnEIi2eGNqLF9scRaoF5W2/mzp0st1yAdbeyxGq/ZC4oFmFi0SUXzD
qd1ot4AUGtq2EyzAGzMoWNFdOZddiPEaziyWkWmO/BH70H7JWJh2c8P+ZyLMJCNbqaI8qJGOWPhQ
ttfv54WTfUjdUrbzqtpzTzM9a08wc2hDRP9ToMN67V3WJYgDG0mqPONkFcc00df0YRVoxwZEongg
YK+lXKmD48XOSeIEgQoVNWWPIy5MFl8zQ46ZKkO99Z3mGbvJgDWDkpvOc1jVlEvR5zPZ17kx+DfD
MGn0O+gG4fXJYf1IWiA0uqs5l9C36ucAd+WF3bmrC5yy00suzekZOT01dzCvxmkDfEQ79YfBu9In
l/mhQ/X5u8Czfz0ujtbtJlFoj/zmsP78PKGbk055molm0NXQpFK8mO7s2y+N19Q8ogLrHbI/BajY
IAyCulNXsdqlVXJFPZf27Oe+/D4ToM9DwlN0SJEXTp4mdgvXcTymF6Oai0c+rf4gBoceI89vjZ7M
gSE+6mxZ8sjUMvNetgvt1DTAem1ESbIc943yln0MSMHBe6WR2hgaP/829iVxEAwuxrQfANiBDNS0
YaEQlbasTamvWL+GtFoV6WA37oBvdcm+Sd14Jf9MCVcoAKxHn62KQ7qDJYbTd+6yH2SrzwqWwXnY
ZBSNYk1ai9EgshDh47RuJc6qYUEPoB3KPYf3teBGTAHwxAaHaqLkgal28NqK68xX2odjJtrpMrBh
3KCHeU81F/y1KnP7Jug6/wCLz1G8+YVthMS0MTRPo0bbYhsQ9yeRn1j+ZpYLbWmr4HXpFF3wjnvd
eq5Ya4YQ2p2r7eiHY1GApMDr97TZrndBUbXGgTMbRbQTcO6d61MvvquaPodaQrH5ENrgBotNN9R6
ts01o2ojvhRzd9s1cYtL2pW3RlZWepjFSR3AnyE8tEEHgO4VsKHr9r3R99dkZqtsy06GazALGnml
3CJXoXAza5dDz+AF0Qtz5Y1G8FQxLqP1PlvQ4CjWaw9NN+b2Lk8UpdeMLrX32qNwMfSzpK/OGcuq
NFL8POCHfpmPEfdf6t75emzVW59t4oRFu1quXN2lk576KDZ5iwS9R5shlbfnGQH/mpl66x9GmZPi
SAghgjlLwEuqAqJKWJgYXfjEnODNiMvsqeImeJislqEKh5sp2AhvBvgJ5Kp6TXxv+pYNirfbNxrr
1V/MedkMa3g64v7Wn+s0YN+KeyfesALYD9I0Ykb6DEKuB7jvit6whtdT5Fn+WtCFx6I3xMEtKcFY
4xUL/75sDc+LRll6e5zxDjGXZdS4LIROlkcZfdtGylwkKAinJtRi5QHZsFLonHu6VlvOSVkxJwus
fqy2GssqWEJNBW6Ymb11YmpWl7K2tgOFGlbai5A70Xtg1OQq0mHrMkU1EE9DsDB6cspiz/sbBLNZ
RTyMAS3qVaI99ZU/38CbB+TDHVUM285jsk5cWzD0ZE9FaJ8tYj7vcriKWVhXFgXl+QhujcOV2ewt
Y+CJOHnGREaJrQtpI31YsLpr6fSkCDL8LDX4n5CZ/sPacUmwf1JOopfu5W/vNQ/V+fKlev8//3XS
1G+9fFGflaXjl/wUT33ry2r3gvyJ8wqR8ndpSfPxfzs6M0qDoYvhoPL9ri2tdTFIPjq6KUhyPD9/
15Zo/mLohyOa+w3r7qpV/QVt6dcpP9ZyLnaXmcb6+pB3f5k/sbXty7Rw3d3E1GLLbHtjO7Vz1un5
jbXidXi6R30MEMrxcb20jzEXMtm8yjzw0MRuFSfRwuW3q4zs9tP7+A8UqCMr/HcBysHRsXIDcM6j
UjAHW5tBPnseMxKgNCYNyX4ZjfhbGdcx+k9VJHXIMaDYi1El09ZzVHXwGgJW52IK6GJ0nYyEYKzN
d0tGR15r9YqE19rNrRplR7ZmNCfCGJdrs+uM8xEuaHadN0snGN7E9sBZnqlF5uZ6F5EOj99x6Ady
m6eSRGCMv+Vcs215+PNf9ShR//KrMtVENOQToLXMXw1gn4bjZDAtgEC45VJdc++nuu/GHYNoHnas
VSdrbf1dZqywWK3Q9pI6qm+VI9BTFNvRnnGYl12wmyP+GzsgQTB2vzFXhqGTiH81IlxfyS+vFA42
aj4fDP85uq4+vdLUb81BD7J0n49sb5jgVw/oqVuZclkw+R+vBkk4aEonueO4aF8tgeAAs3ik6dgZ
kPZEcDp0cZOdIRKOP8Tuf+ox+HWA6eDygmyBL5c2F8wzv9rKXbYKpU88fSeE6u6arp2I4+tkHY2y
OiHMNHzV5+LKLtv4VFEZfe6o0fgXPocfU/k/vEXw748mbHIL0IN+zRHUqgG7IBNr5/EUKy/qKUms
04Rc1xby8xMYXRHNoKhp1cgl/aIKvKu+PsCTh4XdO8XFtXG2InC2yhv1c83p93q7xtHRNLAxDM3t
SP2Is2kw7lPxTqyudsxrK3PGPdv1DKXgeVbSYPaHC4LKppLkJUYaNTNqqLxhX474BqQ23qduKogr
AVOk45Npmwsx7j6lrgJ5lGBrvef48pI7icFBqDBLSidNpwndNfHqQht+AJtb7nUJldoElrMZB3uB
xmozALVIURwaIFZolDPBsFw5/mMfZ3Dm8rgDZYb3l9DYIIJdMOjbwMjvPa+YiLdjGSRObH8fKSB+
9rGwnWRtTNjQ6NzIcvHfbOQy4e9UbUlgvXSIw4kUoU7TSoNsceGEWcn7O3akpjwBOGGD8zX7quc4
QOPEHU+WqWqfwXLatBCX81kCcGjfmX28Ja2ZHVJnak40u1UvMVJwztjs3PeXbtfOQ3XaA2/a5JbK
wSiW8lCp5nKqiypSU+uc192Q7xsmuLcwVquIiLjYzu6Q7tPZqM+ZtafvQVeSOPapojI0cWc5XRlV
cmCnasmd78XjXu/n5ckjsbWtGje4KttARtk40M+5qCB47sb4G4zW62XWhxZOlGNBq4Uhhb/xPhsn
UUZIncF9Pmr+R1LSbn02aYF7aQESDAPFuclDndoOGng7Uru897PKpkuwGQp2qQTI5M7gK2ZSaHsH
DvV+mro7vNDNrvCofTaQj6BY2PDtGUPfp8AcoqSkuzCc/WHaMFrWaOjgQ5zMJt21xmQcYtqD3w01
O2Gg1+WWCfq3eWngDjbjtzINtHeUhDGkXzC9dqzmeUrZ4oBTItVa6OMWGEW8h0byne3yto0nrH3l
KK/iuXsF3cl5ORCUgnuWFjaDGTacq7YOUd4tTADUzLxWUcaFVKnJPBsW7QaFh9JuRxHD9SO28P2B
o5wFB1XEO7uPu7eidNAS42WPK+iyEsm4I9nov2uL910buiwcxoTwdexjw8uqIuyxN+6R8DhaN9QO
0nSI8mEq82xCzfmw5KwuWWv0AOwj+tC4dKSnDHA+RtwMJxzsM1B3izSilNLVgxxx2GgieOdRrTbK
QVjlmhyvxFwsO7ay3f1ckhxNsKRet5azrefF2AYgbCOmCiTYM2O2zp1WFtXGqTN9y1Njeq7qKXi1
qtbmeJ+6T5pr2c+itmxCo3Z2HlM/buGuKKpxkyVBekIi57Yxg+VyMvxqX2KqvUJq+j6L+TFRxAqZ
DDvnitTtielxSNZEY3+VWELAXsWnC/0mp6R44pti8pbzrhotSHwup2oO8Hk8rwlSw8xPCkpzEZJy
6i7QedP+o+AefYaUpfkMbszqqkym5IRJj7crOyj61pwf5mYsI6Ab+b6T6L5s4ifxCIjROuTVyO1W
2qd9OfcfiMfjJRBcuXUWWS9bFH5wpAkHpetAUdSAU/YpF/O5jMkFp2BgI8xV7UZ3vPY0dathi+uk
OJuVVlz6S+I+ZhBtahL2U33WxL698+3sm1qx0FJLbzXht5d2kpQnC9QKwrdjfWp4EBA8fwzuR+CK
BeuucavMrkG3UWrnulRLb6DwUxNlMA6KnCS74nBg7Rove+RIYGSRoQ1KRNXQLzcEtGjETIAAbuza
kPBpWnffeJ081YGCRnrmQ3eXSGK4SMnEawnEPkAYN22mqqj1qvRQccR+GsF1PehFrX+IBGkTMuxr
sQTZmecE4mDHmnM/5WUZkRM3D2A8PwK3veuhq2+MoH9ajjsqqGZUQFRVe5HMeX0oamQMAqveResh
LABniallr26qpfua23AcwWzd8ZhKTy2LXucRtfpQBsFONxtx6srxPHfVlTeDiR9n61IA+t9g8YB7
lUl58ARB5MkmLVxACDmzk+U0HvSbuocMkvkgahp37KaNlJ12M6BHbgpcmKE1ZVOkyyyl/jl+rYFc
RKmKedy1bnmCzpmE/SAeObM2L+DiGAyZebnNbNgvgUWCsehtZ09nCOfa0gah6FJWYtmpdeJSw8wN
apvbiVwPMIvWu7HBL0QpfrxdVWLtNiuIaqUv7au+ytsybG2ub558w4kGZfCsYcf3MAf1XZ5W3ttk
aheyyx763JhCY46v2wH4pCzK/GO2q/6itt3qIo+97MSfHECaXTwmm2HKnPdaZeWHl/TjZYtyG8FQ
zOHn4osZaCq9nvJAKDgCVE0DxdchdXgcTHHJDfGE1JJ0LF8MsU1gSsk0+OcDE1W5g0er/DOZDTV1
cLQ81Jt2mOEdUOqqGftumKhD3/QKSP3dnHkyZc4cY5/fL22bRqOWgW52+k7SRuAYAfZEYVXfax5O
5UU75KN35lZWa4aGXy8MniwPiTnDlISwxgXUnNSBkPYeKkFX3Inaq86RBnrWJ6h3TOucrrvsPKtx
T5JWaSsC1cQBputT6+5M5hcjJNYZvyXga3434SnrbAkM48Kwx+Sjl3OAepKm453ZsL+65DLvOcBI
NPYprc+dgFShV028HyYTICY7TIChGyX5cI4NgKM4ooN6pKnVeOilKPb2MJSXAhCQsZ0djd7dKnjR
i846kV7DND5n2sV8dlEIBAmMx23t9BAKBx1hzyvcLLT61N72CwMDegTg4YbS8qZ9bBBxBYk2TFYk
zWaBfDAz+SND4o0Qu7suf6Ctp9SuK3tFafZuck0jZ7EbZoQHVhn9bAEwe4FHwTgvx4ZBNkR6ue1M
j0HI4A0NUNE0Y22CEaAuwIjYJdZ8EZ8CPY9PyV20esRcuz6I2h3vrMFuT82+lw5aIYOANDPME2n3
8yvvAPu0vo4Fe9DchZTUxKcpngMeY9XI7mkydjFMzVehzOy0XzRDoqhl2TW5SuuxEbr1zF7bojFk
WF41y1u2MbPTgA1s471bdZd6oZcp+86rxjsZB2CTmvpr1UoiGkH2mPG+hbFPRsTMLwvNeVRL6oeL
DXWWrWgaUkMED7ZQt0M7WOerKeJ8Gb0Fry+Q9q7WC5zqblvfxqyy+UnO1ExwiDWa+kTEQxwabVJS
lVoOMMScOHPCrnFyBkVdnG/Rq4fqXJQLim5MwfqJUfSGdoHKoswbGqtTunszWbytHBPMklCgZaK1
Z7q/au+GWR0knRr4BeqwcUH/TQtIosxxxcoLBcBXJu0pWEnWd6xSV9qQY7IngRrmM+x45gMzZj9D
TsPetVoHGoOwgbwsy0zdkWnWL+M4qlc/UDNj8tI92F6rzlUh57cyz79NxaBOG2NhPAMNpQkzJdNn
N2s4AEMzSSK4D+ZLHpfVYTbb5KIjugnKm+hzK50HS8llh+J6oepJPDH4T0/qid1C5Iq+edE61F3O
0aX+UPssa1ClUrwbmXQhUdQgNCDdUsLwVonqeo0UXXL/VheCWW0e9rx8BrzoGhFSqLV2HzvsbVz/
oyoCN6oYNg9i2JOm0Omr0SGPBXKyLgq2yETK2u6qNeih5p1wygh3CqJXXJcLoCpQLG8ZUz2olUCI
lMXsl2wAAwO/Hp8D5NVI97sbC0hVsqkLf4j0vI4fC3slYWq13+0dm5uG1o/qivHFSQ1mJS49Hqmp
12LJzUtwQAM4iBV4dO7TtjAFvha1VmKEhgzAQQntHdLMdFUoTLpI26Ee191HNhlTh7wJRf6kd+3O
i6TWuVU41R1VGbh6c+jIY2CEHgUR+8ToFnUQtlAXvOcfKMbw8wNAUVaj9LC2tC2pd8gdVRmODCYO
QCe6G5jkN2OXlfBf/EcmvECjFfxdzZIv+AhGGgK5v5xBxPfxVN4UeWFcTLg4HnyTGAtiTzE/EbK3
aFEI7HjTt0G1c2F/v7KiLPtBFVE/j/qG8yI/rzREmAuUfEzAxpnq/fSQsABHMECwn1vARM86u8i5
+C1wUi7lRSB30JDY7YQZoauvJYji0GnZcrL5Hs6h7KQnbOmKM1B2OpL4NN6T5DqUU3cujba8A23P
xV5W8zYWLoe5HC/Sg1hDdliiBtJpmDLg7diadQfrK3scq97EQWrrUKkmCQowtUG+QehTj8FsOJcT
yMAwYT65VaaVfOOJk9IAMph7KaZuR2O7HtmN673ovfwqVpeAW8T5a1VU6owWnHHrtEXKllWBLMvv
bM0vsJcMrbPXmRQeAmnl3zv2yo/p5I+7jNKfr2xstbMGgvy5qIbxpV+UvFrmVkW6lfHA5ZUV6UF0
mWVvVQ20BCS/+V0fk4EyoZnGhEq6AGl1HgYHu/SMc5e8FYYeoznLqGF6P8pQf0nEvW8q/v21khgF
5nsjUAiStPvvfw+0uX9vVoVU/fqt1lfz9+9Fs/XPV7cKq3/4n+1RZL3p3+V8+66YMv2mcq5/89/9
w59S7f0skGq/N31NJuMWKlnzRyegQ/DiT/yDL1XzB2+suf79n/qu4WGBBeVBTeUaXKZr9zfrIOwP
8wvuVjQgHAI2eea/y7uasdoKkaeAe+Bvx1WI4fCnd1ADwElshaCMTfjCcXXnLzUbH2OOn9QowqkY
c5GfPRyONlGxXwIxIJ45DLHFuBdZ22rfOCEHV9mUYMKuSMocipKWh80S1y9sVyHRtFXr7GQt8zL0
GEi80ZlC/QxDKeZzKVNRX29lGfoGXxHOCD/eoR6Qp3ZgSmtoOV6gcCHg+4Lo5brX+J0WL6w5sRRh
UsymF+Xm3Nzli/YsgZOzhzXH5lVfudB4STA/4UiwtFuihizqpCsZ9JnlgIzb6076VrnCJxpR107J
nS9BIFddKa65eapd242IIqM5TP2/kDx/jSOQgcH4t2Y0kDsdLJ1/1GbZqjkZ233jvtSzGIdPL0PY
10P06ZL6B2o3Q4XPuiofE5EKtEse9dgtTeuXqFcpy65vRYb1v7bVtqYHYjdZqt9pZppuraHS/oVU
+g+uC34V+B+WDYfVtLxffiDrJCUptC/cYwBAB6sb7FVUEzFOJHryUbCCF6Fp5MGeSV/Kp2ywKQX6
JVCepoYIoGCHBCGqRmKp9e491hsIo05QNF5IHzMz42Ru7Ds787mSTGHPDz1nvjiEPTo3WxyRLNPz
CGeUfK3bhzZTzyZaFmN2N0WPWsI4zqvdjV3Z+ZUyVNDyvBczhRBxfKkFS0/BmS3EGW1v7W2xjNOL
5ubrs1z11ovDSPLDroq8XeUd+rpscv7V5i9+YFjNAXr4Nnr9Wgi5XjafhHCQUkbXT+503yX1R7w0
Z4nGe7OYwYlWxNmPT+svrcz/3rL7p230/w+uvQSU/3zAdreiqv528cK5uP7b/9rJl/r7+//+PG37
+R1+rscu4zGiCCvFxwGuc8SG/xZWYBTnWGjzNPAGwIXWgdNvXm7/Cx9jQKzXIJSwhhz+vh4b/hcS
CvQt+wHxSAfD8F+Zt/06PmGxJ0ZkYvha+QWOsy4Dn66aYipUNwHciBDwzBNanO0wtRadxCENTn9+
gZrrwvRp5Qd/wqLPTzJWyDNN28wQP/8sy+FEjDJgRSBVxxMPerxkO2cW9MlZzRQmo8eiS61fKN2g
jkS3oVmj3GG8nCCVWvae7aueOCcdelHk29zR0PVRTlGz4Ur+q+Xol1V2fbEsey6PO9ZA8pvrG/fp
jVmbadXAhxepxvuaFOQrESpK1Pf0okGNgrnK/lD4D1goOYC3J7o+1/sc+tymUlg6Hc2iZ6wvKKSx
/Ncia+/hG3qh6NZnEhG1yemtyPTzNuLZwyiqoHowG7p9ktIWabtYeDRRbp2x9qP8Eq9BHdbMzhJf
8kxZ+EaIrNkOAfPU1/MzTjrgf7O31I9vcTFwkne0e5+ZkhM3zo+nz1+68//0nv68nfrvq//cDMf6
xPvne7D7Jmk+3/THB+SPW974wlVODiMw4PAY66bq7zsw/QuDSm7p9R+Ke9fb7vdb3mAwDycIMLWN
cdowfx+xu18MnsBkbn+bzbt/5ZYH7PKHG9EzyZVwvzPP95n/rwHLP17bQl/oWM0/vKyw3X09ltq5
R2fxfNFjQFWh9AK5vAjcs5c07ATGeaqQZMMxC9JLDfD4h5eaaFT47OLrpJrir7lp6c/pWIgHEGSp
vjXxnSTI2C1I3TShJnPrBkP30uDNtOg802jL082U6U1gtPg3C2for7gx4iVUQdp5YYrMLVciYnNt
lbbsT8wWO+uWKJT1zRiVPX+v41kaj5AD43RPX06Q7hMYwtOFiw/3EHCO1PEAG277UBuiCZJQSwz3
wdJAqG8FvN+dPRcj7PKyKejg9Dq3zcO6EUhC3ijmANhwqvUHLM+D2OdrsnFHvNDIb5WNREhTGgzY
uNds9xweXHWRiLyQu9xrurXhbvbBkqZKvmr5tLQ7SBt5D0++Ka4ahsX7UXkIUYNhk9gPKe6T5Tbo
JqtC3yAdMF/JnhE6LV0eLKWuXYYgwpaZ4QVrCyc+n9mnxKHdev19aTh4jgOTYMluwR6IZx1C46De
mpj6rtDQXPHgqMm5zOop652dSjMXx7RlJv0NER/jLUjQV0LdHusPu6uTs6HyJsWB1h63bSf8VTku
xmYnBsOpOOInbxRgEdDk0KGKbTBQbYLrvzSoRqIPs2MXnMs7vzADZ+8kwTBHElUOsHJWgPfRGOOk
hyB2Fn0/53l73i1VSvpiEMAoW73QytCZY4TSmDIVym47rgIsnbEMXXyYSG15AAqZfrj2TQ0+0d+R
tG6+UV2e0erNdrDHT6TymjGsCh7yci0ybGbGu35O5+tmwTbrRolo4ydFMxWNa/jwXjB6nGXBVIs9
dyT48zrui7t2aPjFVGEXLLRWyYS7IBd7GdC88wjfVjVnHFBUGg4OXIKNaY3eA412RLNHWiwVcqaX
zqEl6WJyMVgNZBCwi0UqIF+HT1Ym5bZzhXuJez17X9iLwkCvs4Z0TpVZ20YtzWvpJ+NZkpLq2cZU
z1WRVTmd2s5wPp8mx+xe86SwFzKnlfduUqOrDvMS5K9J8H+5O6/lupFs235RdsCb120IWtGIsi8I
GQreJZAAEl9/xlZVd5FoqXgLEffhnFdVBTYIIN1ac46Zp3cE5yDNzMjNEvuusFWJdUTQsBlbT8ud
Tz0IVdYpDYpwSS+5GIsks9CV13l+NWVZauxMVy5inxa1uLVq11GHEF6cPuT2MCGasMazMpHgiCsj
pfSnxExmb5tpGwHMgP9nUOSOUjXxys82suNPYhgaHBlZAZ7bThz5tdQ2MewOGbvYtWCykPRS+fE5
+uMRAVsy1x4iQCsUhwUzUrIbCJx6ixMLnY23tMNXTlgh+STOmJtnSxjLKJxHlNT8Db4bBZMhrb1m
R9Xv8UrQHZiHQbwbuphERZrW8RM+fWI5SYJO5PWyGFSfqQuhswnrubpflEhvnLIVEMyXMn+aU6d4
l5Yh4gPiSHh6A8L+hwQpPkLZVnvRkltjuR+lUX5RKu0+88XMxhHOS0AvgRkl5E+O20u/rxxrZ8+J
984Kc0rASxPMHueLGj0zQWriisOA+zQBMiZgKRm9a6xWeBucsiQDOutTWuQt3Ov+3F98VMINZSYk
6CG9CpDANFztcU7pjpZeceE1ZG/8sWv7R+v9/82dvhkg4Pr9Cn/3JNXzFf7n//7vTX3wL5Zu+GGm
B2OIzSdr9Z+b+sD8Fxv5k3cIAh//4ZmIThjs3Dm1s/jDI+OIxubyP9t6wb7+pL6zMAKaYCWQcf2T
Rf7l9pXOOQeDE22QQwIXpUf0colP3TgRCZrsY2dQuWjJio08s4hvnj2RXxQJTrWav3b0f/5KiCnT
tiko8Se9/BUJuaTpigTutWwfSD2MINd9oRJ64zQp8ZnFeCfs5sff/+ZL9+kfv0lhy4XyFECptVab
lzpo61qmvThMsXYx3cXiIQlUjHSK2D1SOW7mGjHG3//mabO//juxi/C24R1ir1395jQUFA/6URxI
Bftgskm5LPsEx4drv8Zy+tUTxULqwd6A48g+8uUTNRs385NgEAc999P7pjYEZWyjfEMF1tzpOjbP
bWMazjSWgYt/+DeeuJGOa8EABFllGKt3GS45FRYCXI8jfnHj0DiD+bZqXNcAomWl6pUn+l/fJ2PH
NW02u7QDEcat/k6372TSm2QAgu5z9y0ZhCg2/fT87/+mX/4Kv+RTwmLLtBaTDtrXxDV78qhIKb8h
mjA9iBQz7T/7FRdiIdy4k1Wb0ou/LsgRnWb3TkamcjnU+i4cLXFmmV79yhNbf4OnX6GKYAWeY7lM
PKuyX2umtEbLhAIVOTm7pjKnt40de5ctuRbRP/6DaCsj9cVETtpgePpIn519yQIbXPJw2HRoZORh
QvdqqmjB/uNfAZqI+/cPi7u7+oMkh3sVZOgEWqJgDuAM2ETqJfnnLwcSqoGdxLYI/lorMInTbAqr
7fojKjRiHSp4I5UK/sz7+q3Qc/2hMTEw1zMFUrKB0LVGvmk3JxNF5vOx6yA9kvUxm1E8iM55pSxx
GhbPJyIs/zAsTpODZcDE8VYlFF6CHBXoTJxu/XysjLlH4G8Un4iRR5UYFE599/cvaUUeA26Etsk9
UTEMvlkA0euFpGpqNY6Bccz6vMFjZhsHes6IPC0DPoXXfgG9E0bLkCJFQDt6ZTlldu1PiX7lL0eD
/rJ+5FHXZjU9rY6nmgz0gdUs3Dv+gooAXdSUWA44xL4ZiejEhoxiIK9awqvIqKK85BBsb51NBWKk
9zGmvOB+iFWiI1FOyROCkr68tGDv93h4p2n5iD+BeAo4/EF1GfYipelgw6PH4j1NNMjzySITYkb0
drAkLbR9BXBPnmNMae9IdpnGs3pq5bXRjFW/I91rDnah1RaP0HOd6jz1et+KsmRQJ4NohlRnrIg7
ITVIef7BaNO0P2LNCE/JSZP+3sfEJxxBhi3Ox8TseugeKMGyKyPhNPYwuaLXV32RzFcqd6dwZ2BF
H/dJnU4Id3W7aCKClqYQV5ZdDAEqT13AXU6Eum6yZsEaHNZBt+9do3lHeTHD+mH07TFEaKDQAufZ
VV5j5DoUSVE8TkSX5LspTvQ1Elmj/V4HVYVfTJ2GrFdkfr4vx1gae2rfTX+GF4oU8wZzloX73RPW
0Z6U/6H3JfJXyxpkcBTebDiIDlO8Ta7Tu3eISYjs8GkiXzmsdCi1FkW31nAH56wR+NAoemGgPVRh
h9TRzixUM70jCLtCzbCgsuhn/8GgeTzselAIzpVRzIE8Cv7uH2R9hunBcDJissc+7r/lQzct+wzL
bXJ0MRZDPerDh8Bu7c8inXyklLmmgzs7xSn0yZkM1JSFhX0ZVMQ03/dtO33idDr/WJyalVk5yUfV
OfJLZhiEr1bZBM8ybhLitvt49j465MASChqHhDe1Tu9fexICBIbHQNzComm/FWNrp+c5DZjlbDgZ
GHGxe353RJbQX3LKoj4y+B4fIzW8Fq1skfZntCpQhEDOJrw78Y03svPk+77GuBDZRJ5zhsWlDm0m
j8mSaFPPptBC0DtoUZuI3XbmNH4Yh7SKBGThz0OStR9Fpb0Pk00uTXUXjF4eNHTw4365Ifu8UQqj
j1VHoAFIwM0gP55s6ZZzsF30VseCbdG0q4mNeu+RNjUdK9ETeI7218qvAjGMZQTAHPpsIQtF3MmA
fpMcO5c4iVj1NTL4xPVvnSJ27F0pHc7rwMItDE1Y8sybURI5Fn8q6BdC1SCThXeDpIXgnfaxHWYS
6/qF2vUuCCeyrGqnGz+LSblox1rTv9dNvhC6Kn0qBPE41W/TqYGykMZxe9tgY2dTPJgG4I80qeFJ
men46KscAIYM8vCxSNFyX8y2Kt5gtMCFQcSL3Z2RHN1B8ZgC55NYcBmTfTSbOF1xMdHqkZ5lH/F3
5x66EoBdh7RO3RuLlOAnP2uX4KAcP76cPMsqEYP5Wp+5MAs4nIZN6e1FIb0+uely0xScghe1IO6l
yXVmNUF8wCKJQtWr67EkAxud8t7IXPuKWOW0BTzCwfbIUbVOd7kgyYsDOmq0Pfnuw4/JISVnT2pg
lh+N2g3HyxSc/fU4yk7DRA1R+lsTsSH0U2XyXYdBN2GjkYZz47Zt+hW0gklZHpHhvNPu7D4p3I7v
bXlKOZGEuHzCKJp+Lsiveb+Yg/2pXObOj9C1uOZeJxWVabBs89syHE1s3AibSMvqG0whOmdvATWv
JOhJJ8KlFuA7n8rJ1l/x7jYPcL1yytow37pdM6Gu2CXp4kIn6seSdl9jxY+0TTLrGlmNptYOBgy5
CNKlbw2Ck+6oEqTi2IWSESRa4lLE8rLe+8EBrXT3iES78jx2NPWKCthBd0ER0j4fS59tzlil3Yey
9/GA+jQZ570mKepJZkpcLUShm9gJyNdyF3/5WMliDvc5O4wWmwCRUFhciBpm/sBxsPNtotsugnZ0
Ir5l39mj/Z+/LAaG0H1pDXDKXK1A5ynb0A8BMqAfYd21DlMxu4B9mWa0BpKxJEiNOeC7yAtBeLgj
vHurIxNvPzkFmXhJGIocYlsrjxSpCSDMmjG9C02L3KQY7TNqoaKhGjGNdvpVDb3I9g5qZxTiUqnp
KPLQlEiTzeJtzDePgCm3xBhlsjxV4mzSEK9aIu9vi9HK3GiwvSbY67RU5TFOZffDTDN7xIKaNGf+
4GenwHASKO/oWrn3RMpOb8raqL4N89je5YLEO0wQOtC7hWT2L1ONRJYA7Vw8khCnP86pGnDKxxaf
fmW19veENUhflIY2IAzEFbwJWOjaPdNOi6QP1G+tdqYamC9JfnQocA1pfjeWdWHsq1yZ98bSYgjH
bCa6M9SmxD7xJNqHZk47EHFG6jqErs/lj7BbqGyWfePUFJ+FvqZpO/pnFoe+e2sYC8pocYiaPp08
xE+ek7Yfgmxu6AJJJJO7TgzZ+7KprQKHbONTwNa2/uH00sa5XKtGXhOqHVtQh8oQsdkCqOngSQMr
tNeAQbjqObk8BGXK0NbIay7NmeItge66vjWHYqh3lT5BjWzlkmg2lACIutL2wYktBgbleSCZvlKh
GHgvaXw/s8QNzLXKuJEnJciuK+L+HXNOQdUvKcI35C/ayMH80XsC+TFFZSv7Jw//siTTE9xilDSx
ejsqeLdAqoe0uPGx8lN+lYTLA1ia0Eo41fJRGf7S7rWj+ocYzt+tQyKVe4RSxMoSpCVlyZF1qkbJ
JxhjpvysPW2ogzeDmeaBDs4HuBjWt8WIm3NVOgobXWFZ74F2oFBdZCZu20bjPgC3nz4Br+5v2QYY
Xx27QERYce10Z1t8Doc2doyvJgyEuzYbuif2djAOE4R870RM1XSnYqO/sZK2R4saBPFy6Ebqz2AH
HfveHGLxKCqzMi9Ca2qvlfQXIB9TOn5dKhAtB4W6l5XG1sUF5ucgP8w+cPe+CIj0HoZwKNgTm+oC
/rEVs9rGxQMHTKJDPeqsb+G9nTIR6MYv6M4NckED2GzLDkA2OZZtO5KVF9oWVUFvCvMLNJGGSc2P
+gb8lpzv1Y+D4K70meH27LKI4lucsHjMyTYtCdl2yq+EIFTDbo578y6dOmq3eEjigHSuaXGofmM6
pkita+OwTH1PMbQKbiTQuS7qRBcTpUe0Z/eoltg6uYuMWJ0L9g0ZTiGNw8Kp4tE74Me2wOWMokzZ
yLb1fARIU2UsQwEV46Tos+rgNuRDHh1HKPcoldfSwqgbSrDhIJ2OjYcIqAPTR3qf2H6LQPcUkVal
JyM2VAT6qTDDFrt2Pw3BYNwOsHLwxk85GzGtJAOApy++GkbbOTsxTxUi6Cq8LwfTrHZzZ+KsIS1i
vPOrxIyPLmWncTfWRXMmtVok+R5ZmZ8RPps2Z0axJGpnd0UrOHEWICtJ5W1uAjqu1sEOTPmtkyn8
Kc/qwFf2LmwRbMz+YrG6hxknLBzR3zsK6ct+JArse5Mli7fvOtMlhDRgG3XsvckHCe2LsYESYxXm
mTPYyqC/3lO9tRMMH2cFeOMH9nMgq+Kuzt6NnA46Am56+8Jpqpi+QjLjiK6Xov5Ge0viuTPC5pC7
UNewPDXpk4cJ5HZsZP/RsOX8jqdWPXVZi7ydoMkFz6yftl8XbJwPYMFi8mDTlH1wVtbh56ahaLfD
fYcDtdZ2iENlAFASek2Nih4V37gP9Ewr3oKz0R9iKvsm1fq+fjeOuno0fOpuu9Do/PdxFZTfZ3Ja
4A7C9bwIofFAOLYHt7xI3JPFxion/o6MuekGmZLhEgxZ+G/bLk3NXUs7b6RPnpULMJu4/mzSeloO
pZq7du9I1wtw2ZXh1xJ1gtqH5QhsigTd+R3jCxQHUfXzD+rfbH2LcOm/eDaM7L3N6Y0pthjL7Kzr
pvzaln7FTFnMdNW0yPWXVk0BSIYlV5+WLpAf/VTCG1po03xPZqNF51MH5k1tFsYV5j/96KIvdWhm
4rW7op+Q+0ckCthZCUW9tJ1lIXTNsdRn5eoaoTqxNdfwscvbBD/JoxO2023qecrbQ//v7gBrsMDZ
WPLZV3MOPU8dt/oRJmLu9+KUf7vD5zZ/gGtC5yyrF2faSbtO1a4de/ub4kvgNJJZgUHPyyJSLSnE
rSAV7rtM2QTQfgHkw+4l54Wh5HWP1ZBV7N0mOT3qGhgeYnlGZkXSD4D/sXo7m3itL3udKKhuyeRw
dAmDITvoAc/xQZsVbdha6Brvj1HFRz9oZtIFkmnK99XUhBd1F9dfi0CPLfMaPORd7ja62BWGlnpH
5xWURlHHtd6nwq+/uQVyCMirMmDH5A3GDAkzYR/i9lJ/if0mz3ciSMKPtsgkmnucG84RMxlyKdYF
h5cI5e9STz6biDzLlitYOjAN7DgOvk1lbMAdKU0spblZGpduKwfj4JPO8dFF46uv4Cw4xo5VUlnH
YgxBr8jR5EPw2gH2bBsEJjLe0rtHs4VBNeeeiFeQtvjU+lP/FHY4JmgLF+qWFWVuz5ioq9u0k/rT
0oPrxhiiUQZWc/YjlrCKjiOC6m/2MCRPakRiw2NY6oHUXZGB4fCm7ofmkaaQinCesH55LJnSct5O
JseavawbPG2VDUUq8PX4GWlm+kHRr8I8JhOq7D2dH3OPgJwWUhOEqLs81fvJIUZccz3UDlULj+22
CZ3wZ64DEqTpcmjNdoaWm4DJSjOXPUJYe5Qs5NAAr/NY3PWx8KqUo1iDMZCxqwDmWEjuEYnrfnxL
nZNWNnm5LM/TbHKIs7sWv+sY9y4DmY+hOJc0iqczGsnl8r4QSdIfFq8ySrQ9hT9wwgj8J58Tzr3h
ZzMe2RZkSOmSTI782gQHkdVkJvPLDoHBY1ad7EujR2YtXcn8c9wZ/hcn7xEROJ4y5a5HP0OKOht/
m1TbasTRaaddulecYLgtfyhpnuZwpdrrLOztG69q43dOHk+1/TiYXexZ7/xkMBZCMMZQwlBUc5AG
j8vgZvKeGkRqo8Wuh/yIIEJ98LvFuEiLNElYOWT3dSkc8q4xfffJ9YjHjcWhKruT3zcbzslMbHGe
pvjq9kgCKG22snHmSyeHkHL0vEEMRKGmFqPRn/NvWEnKkgXYC/Q+wyoa7jKSYcMdACziHMNsNm5E
o7v3wujQqFqtbt4b8+K8zQmfxCHinQYqRr7sw1ykEiii0ejrMZfzD3qp1vchr1noLBKdUR7ChQN3
3HPUh6ICPYj9jAsxpMRrN4Kt7FS4r7xiuoN/fDegDWbPDdDxjs4tkJlEKbQW8M2cjzPQj+JozH6J
36qhWrxPWG5g6kiNt4hpgD6pTfJ5fZFgW+g+mrkKjOtwgbR2hFmnmQF7uldH7Zu8qZ0ly9qTp/V1
Ye5wLCMzzqiaTEwtpSdymzNhHOTXFS4JDHJA0kYYOkY6ypOPqoqdKFDpPONhdydMTbFOgh81Kd6w
mRu7QWOQp8Hl1E7gm2diLps3eW03wcEtZ3AmO0Mk/XAZL4GrHmWKcxkwkz3jml4KKoDYQwZH3WNe
XQgTJuVhuAanN+KMN0pfuW9CEnh7zqjt6MUxFDCsF+/l4C/9Pc1l3B4B1N7yTdJOwxifTViQwLyk
XsiWwEgs4xLGegtCHOd2EmDCASdDs9kr6yW7hxkQGJFZDn54phBVc7AcdBjShxriFJbYTjit0eFU
a5dRagBRyAyQHHQhhOqfEEEqGxYYQNhxrdJ+kOxdg7rCt1nJMDHOaDVJHpaRYt44C5ylxVSi7BnT
ilsImZ6FpW9A+jbK8knMAR6QOulrkxPXJNxvqZU7S6RPTO7j3MQNWcPTCVTmZo7PiZs/oKZCg8zh
5LcfG44G75gDQa3uBUzLoYiGQoEQPUXAhBWZtnbhVt8D+vQ+xU5dUyEkEh3g5bicZhFqZ0BATJBb
5ZVhdTnivz5p6BflPc/gW+b3wKNqY8Qjxgedzd31HCTd9OiOjespSmjU/e8UPgyfQplVovttTDOx
ocQ1uVDFbgJll71lsSLbAtaKZ+0RSCyoC2u3y99pgaU1iu0u6K4KAs6yhzmfNU/Cm23a/Li1g6u5
0cvMIVKpHjO2jqn9H4gwaiy9Y2ZviE5U7OHqeNd1AwgNnITCvoCd21ho+UA6f6xiGT/Q4mls3J29
HZZZlLgyL4i2NPvZXI7D6M1JEGXKHMRI5kKW2NSKC3iEMTVkTkl+ubeNfoBJoCfo1LBcWzCs15Mv
we/sRuF2XnFM+Pz75ej5FV3oP1pU/z+0Av9rdYF0f591UP4Lv3NRf8++vJANnP7/P2QD4QmiY5Ju
CkYGgEwIZvxP1YCH3BfpH5pAF7X9STbwH1kgKGgQLCeaOPIwLBin//SnM8P7F4UB/pG0SN/5qRnY
rhhAuEdUGtEP6x4pxWoGb4Y1PmU1c2/78ZXAxZetsX9fl0LiyyYiwLvRQyPlHwc3LSFGAAP9kFre
/I9iOP66/KpHmfui0ByC/CNVKCkfJo/Q6sdkXl6TG7zsuP11/RXsJ6yWIlBF7IEvRllw35oVKMDU
hiy6w2JDk8Oxu+G1NLnfPavTTTxruPaglXJoDt5p4Af2jmwObLcUP4LPz77FX+g1Xmon/vpjTr3l
Z9enOmy0eai9ozJb58Y0J6d6Oxm54V3rYKjnSPgLiy9o3/bh73/wd3/Q6d+f/WAbGO3on35wLEkw
uQSsEOOp6JEyvtLePX1FfzVE//qLGGTPf4D6+GQQs+Eep4JdwqUHbtiiftRb6bVbpLl1YyqOGxSL
u1r7QCwdswOXx37hFYXBz+b+r25g1RfFxdEXLigR6swJRp/ACiJW6B9tYXcgZbtkwirEmiuumykx
i6Oymiao6doEVvUK4Od3z3jVCwZrx5bXnXgEtNnRHDY/fHfKXvn7fnfxVXOezBdvCvTgIgHo/Y/s
J+lDjSq/3fR5rDu5ZZBnXm+DGCmQrT8ZdHKva45G/0xk8p+P4xRk/fzjaMTkUmNwQa8M/vjenCgb
zfHib5t5Tiqy51eXJXBaANjucWjEsrAFFuxIadRhNNr2dFazgTUnZkAhltmgcVS+1x4lU7YNDKXD
th9YTQdWrkXd9K2I6kb73l2PynB4X1Hd+LHt+qvRj/9BGdDdg2hpzOqoE0fgfs2KXr7ygE73+Yux
F6wGPy0rp1SWjqNGBEt1NkmzHcnH1gBLuix1Xst++93PrIY4oM0Ywofwo2FQ1oCoEzkW0ABA3UcK
zdO8baitU5K7hkaiPVeI58BWPWKYT2/h0IaPf/8ufvdHrAbyREfcnNh2RJaYs2PZS9++ThzddB8K
0s/mV97Ib6YLf7XYp0HSFoHfBpEsHX0hqsW4DRPE7bu//yN+d/n1gI4zbfBwvEj5HcVjgwTuTx6Q
++O2y69GNOEFDXlYnheNuMAfhzKpjo4S/mvpab+7+9V4Vplda8g/QQTds+Ad6IB+NeB+AKfb7v/0
7p+ttkXI1j6cefohOFfEMKZbT0eZ+8v0ihrod3/B6d+f/YBvabs3xexFxG5l7/2g7+/mDCjxK/d/
ehC/GM/+ajxX4Ti5uUr8qCr7Ln7wQfuo9zZNOeNyEGlIMz+BW3Ox7WGtRjVIbWCWSJ6i1naG7Bwx
HcDXFOqUsW08+6t1ec505w2W9KMCuYhz0VfWGOxy5cjX1ubTV/+rx7Ua0jrJE6Oa+J66WLfykNNT
8e+IGhi9Sxi3VXGcE0vXH8sqsD+rGgb7K0/ud3ue0/nl+WdQzgll2mVi3i2Dsr1MRR+Df12KkG1d
cGL6UtQa8mVEKeK11VkxL4mPLXaym7ejMXhq2wNeRyrq2BMUgUUcVb6A8pBNfhT4pf3Kx7hSvv1n
9+CtZgN3HE4t7C4kY3MhcWUxiXA8uvGylOeAQnwiXvqq+dEKZ6rOnYXogDd4iK36xsJomX/EAuO6
r9zKb4bdWgwc1LnbNlMGlciPewDjS/jUYrnotk3a60CdUtqeqQkWBuDZTlEy0E8k1jVIvm8aaN5q
0qBC69GATJwI0VTwyWUpfdMboto2Z//0uD2bkiCdwB4XfhhR3zcAuaDeQ7GXUal+5Sv7zShbK+j7
rNOQfGQQDXqKrQtaW9L4OlNER2pnpRTG6ky1FP0Xr02+tdXSvyY6/91bX80f9lSXfETSi7wgruj9
dBbgNa0csXG5WCuJF4eoAeVJ/6g61yTNYASZ6zXisOm1r82FHsj8Ou/mJepVMkRL7efg+dv8lTno
Nw/HPb2tZ68ddHEqIHUvUY5lam8NZn6gyWNt+6jc1dDn1NMEJkrJyOLcSGHU/FBjW9o23NzVNsD0
2tqZy2SJEl8PN4qmPHsBwoLzjddf7QLSXA0tmMclAlseXgCeKGjeBk607bWuRrPdAiYfCq4+kCWE
NQ7CWA9jeeO92y9fawDfKBjpsERiIDEI5xqdOQRT2+ZRd7Xk54aQxoSmMeog25/1YZ3g3wMO+/dP
5vR8f7Ecr23tdQxTZDHFFFEWf+LYSfKGMxREbA0TJJO//43fffarJR810lgTvTJFNgP3IRya/Gg6
eEo3Xd1ZresDBgZa7x6RC47rXQShqw65rjdON85qyJpDVcYB/fYo6UvnimgBH/hWufHWVyOWhZoU
d1x8UdfkMYxhFyGLn9IG2zabrbPVsVH1hcAufWwBIlwWxJtcqzgutw0qZzVkqY+KERfzcCZVMvVv
7ckIyltXBqSzbnuzq1FbmFDxUCbNbAmRrBSt+0mHun7lw//NR+msBq0LOZWowng8diV6DuAw1q4L
afttu/XVoLVbRPwxViSevPgkLfZ3CI3jja91tcYW7SKF6L0/b92xOtCRI42ibbe+Hq1uEIMiM8dj
CBQRNh5Xh5e88eprM1phwE4re64OS4Nmd0ByCyz3fNu9r/FMKFKCBjcNV3csJEUOcUFZsrGytU6O
LOaqJOSDiwPMAelLX52Tlzdv2xvYqwV2Hmw/LjXhFC6c0t1sjhYilHjYtkTZq7Fapa1Fb85Q6H+W
ejel2ZPKF3PjU1+N036RA/ThSYH8hU/nOe4n9EDWxouvxqkRu9LWqRiOgEcIFJmzLz3ct40Xt16u
3Pjt55ydMP4RVCqoHrNyp6T1z7xi/zmLnZpfz7d7vp0LYIAhtw6y7qanPXIHq7Pc1qL6aTh6tpmc
lWMhlglVtJiy6XdLDRTmIAYBan3TRLD2qlrkq1SqTcYImi4SDWG3boRndvi27fLrlTWLLfRi5Pgm
MZ4mEAnovopcH7ddfbW0KhkTeqSh/Q8hwNTcuu/Ry2679Hqk9hougxZDlKXiDdPjJ0hsG2uFJ//1
808GlWblIxQYCIRIsVyk7iNJO83GF7oap3XRowMNlIpEBua3zP1rH77xtqFkrcYpbeGp7ecAA0s5
f8+0+cFyq6ttD3w1SoNswmGRCx1x2R5oq9WnHlJuO9k29Z7YNc8f+piQoFo4cojwvhsfiSbLgWhk
i7ltp/GTLPVsoKqutIwyblRUkct4aGb/Kxm28bbHju/+xb3HQYagN5MqcpEtgtIjAh559yud19/s
kczVEEVi52StqIaokUN4E/SJeVOKuP2w6bWaqyFqDfjqBowpkUgBT9nV9NEPsm2v9GdQz7Nnvjjw
8+K0UJF0R9J2g/lT2QXb6snmaow6eJKmzObaIu8fHaVvsAO+gib43QNfjdBmiuNkIOvrSOSO2Is8
vs4WY2N94CTteP6Zm2bb+ouwxBGn7G2l/U/Bybe37V2uhqhI2adLFKZRmdb30KfO4irdNpP/rHQ+
e5VOC9gePKA4Nst4LifrynG3raBr63ur3cFrkIVGXpVcIw+Oahlva7OuLdVZOeAHwmp8bKt3y6j2
uf9+04M2VkOyDHPZEhUpjojRv8o5vA8Wb9s8ZazGo+pGhOaTN0S6z83HRQ9WlCu7P2y78dWqadcx
eYtZOES9QEpg1cV5GIcft117NSKLMutdyAYC+wS7W2F4XwiH2riwrdESfNhdB3xniGBQzei9HUGg
KBjhbbe+GpRBj37UcUdx7Ly3MNoDqtjbLrwakWmSdk6XahIPA8Qc8Hnandl5j9suvloxJ/pdGp5H
fzTT9nwq6e13dj5s/FJWB1CMfSemFhcPyJCxFQJJB1HplhsHZvNyDkSipo0OzPtRVvady7VnhQ1/
27VXQ9PE72eT0UHZ2LKNaxUk+WXnzN6mp2Ku89vS3hlL9rN8KO4CYtjI35VeummDhV7v5VOZQ+VM
EOOHaLb1kO8NJ/aIvmAH9Cd59f+RNPHvkxBqwZc/0E6VE9OrgRDptF/ENH6g+fBu21N3Xl4ayqUh
gZiJoyKX/dCpAldFYPmb9hHwF15eXaajTz165sbn+U41xuWM9Xbj97IaoaS9GTid7D4KCvumRHB4
DHzf2jSZw2F9eeMqkWguFUxOoy3viRfY5zLdtEmBF/Ly0tIVtU7sqo8sy7X2U4WbFSLgj02vcy2u
0nQU+qAaetQM3qekny8z33277dKr8TnLIS4CS8hImyXI/Mbvzuoq3ybD+Mnber67aqCdwhXk6rSQ
lkO9NG98GxfitltfDVDVWn2RmpOMGrQ2RNApKa5IQNcP2y6/Gp6TsJkVscJG1gjFgx0cCRBft116
NTwHFp609Zo+KrzkAUn3hVFV277DtZBqjIPCy0FsRsAM0iOBYtZBlPW3bfe9GpzZ4sS9xPwUhaQt
FI5+g1fllW3n6an+d8uFsJaX4wdcART21pdRig9Y7YBM5DedR1r5lFtK77fd/2qQukWNJ6NxZVRm
9ucydT4IqC6bLr2WS80oHglzAGBoWWN/PvYSL8HobGvVmQCiX5xSCNDDwGRb3LhjfqhGUe+ACb/f
duerHW6KObOQRtpHrpVBCl1spZ1djXm92LZI+6tx6uCvClRQ8knO4j6rrMes23YWN/3VGC1Je+LA
zKVjHd4PRnYbEym37bGsxmgZ6LgirEpGdlxZkYA1cG9CL9ik9MVB8PKFWv5ouGPGlxgbi4YR0EXk
1G5Tp5ER8fLiAHzFQOKhjOqxNXYG3INuSrZVh8mmeHlx3N9KOSGPnOnxatTWFW6/jWNoNTzDKSkV
5j4ZkR1e7/xFX4UEru02vc+10olkTGlg3paR2Yx3ttldS2PYdt9r9ZLM6E54k+ii3gs+ZKa8L4tu
0yHOXCuX4pmMAWjEMvJ4MjtoCRBXdBVsmw/XaqQBK6XIm7Cjb5N2e2kV90qE27agaymSYXDOql2D
yKHMrqBOUaggYkN4Gx/Manjm4IOXMYd6YIeanHnleQ9lZiwb3+hqeI6562GFt7sIhAb5cuS7sZJu
656baxmSIgyqIQSWz4UUX3zvdaCLHjxEOBavLKanh/CLxdRbjVG0wMYJvcuzT+BggVVBthPHTret
jwC97eUcoAulAsKq2yjAGU9ax9RWP1ToTxsPjWvBkVlZhjOFoo0kcXWHKvHyHU/o1UCAXz+dteDI
9+c5MEajjRTgKyyWiNhtTr/b5pm14GgoUeD1GKsj4HbJsCMfrfhS6LlONl5/tZrOhKBJ6Fht1KT4
XLOhejeX5rY1z10vp1YzVcJXPHeYrOe6N/qzqWzS800zsLsasqM9EqdWTgDYoYZ/ALGWnDt+0BYb
H8xqzNrMk66lea1hHXf9ma/IpSFUr4GRvu3+rZdfPc24oqlbAPKnFKELKYN3aVduq80DUn15cb+o
LDTGxEf6zvA2S/r7qRjebrvv1WhNYg32nCTA6H84O7NlO3GtSz8REWpAwC2sfnduttsbwnbaNJJA
gECgp6+x/oqKKFPpdBS3J+PgtUHN1NQY44uRFdJ2jmbgjf5NW/uHpWYrNOrRMk+CSZszH5rka4xL
hcuEBJh9Q2YrNEIC+bJ6HnVnzFRkpUH6kgVrEB93vZhwU/kOa4A7eoWnR/MK0zk1N9n+TcUU39/u
v6zBW5lRXy+Q1yUwGc9ClgWCd9oGiw2MzMBU6bSUF21W937So7rykQfibKuqj15hcYv7N6B2jcP7
NNbiInEv2V0aCXBrFqsazfhy6ROC1PGw6YcPrmfBlJO1b+W3rqqCHvn6c80ONEKv/RibaZkOiqJL
lgvcUi/XqQ+S5sxihKFfiw5J8Dkl6CYA3Zw064nyZowPIIfimQ6pB/5U9mk1wm3H/HTSjC1Ivp81
b78ucRgWb2wIJ//3kUZ9f04AJprPgEkKeTDWR8eGzFGSt0CxyFysIMteStqV6SNSPuALI8DPv2dI
+stmBIhckRc8+DMIT8l6clrN4WEewjICy8GFaGEjSisEVc8ARE3mFNlJYMjwOAMyZaAPrkVMxlVx
asOzx9t2ecTlfPU+0M8AkxEQKcmMFMMGfmz/XtGmi/dVIVu1l17CCTGJvDuLqOrQ9QmQ8wP/+L7h
uVkveVisKCSVOSMv9GcRIs0trnf+7s1aOeMmZlEMvzuaivOYqlsR0X3NwXCzSkYzlCkUHaQz/MNL
VgQp4lEU7Xa+k80yOZASoRW4tDuXCNXMFtn/Es3wuu99b9bJBvbWuUU+wnlaJ/MMN1h96bjV+5ay
rcarEjWZWibGcznI8DFE/Qrl/2S/7PrtW43XoMt5Bta0O8uknD4OSe/RzAd0dN9r36q8kGhlYRNJ
uzMi64IMoI7Hypf7nGZ0K/IimMJRmJjuDCxqoQ8dcc156UEfz/e9m01VQ9ua+oBjRIpSR/eI2RZp
hDGyTvrDvn9gM1Gt7l0RVLY746LqlzPhLQrGfY4OyjczFdlWyLVc4+5ckTvn1I7xgkyItGG/9v32
zXSdo97zeWLmrPrUJwhE6jnu2BNwlXcOnc2MdaZVFNm8KBAIDbMJIJNjXdc7C4St3gtRTkUDwG+H
boQdcijKRG4CR867Xs5W7OUIrNJR3XZw1Sp1E3yObCZ6sLn2jcw7Le7/bo8Db1NCyNRhGUaW161C
/OVXnGnXfa1gtilv4kX3Xo+oV9HKWq5FWEznmIAPvO/dbM4hjKspre+7U1PrMh9dX2aT1X9DIN6n
zr9UT1vJFx3oMi04J5+RVcZ/VlCb//R60vuUn+Dy/f7iI8bbpmqkOUcinoOrTFuEbxXORX+5O/yD
rw6or9//AXhbkdGnkvbsFeXDq5H13OVF3DJzcGMXvMJw9hwEqWoOqOJkmpcpDqOnKoiibufX30xs
mIIFmRrUn4jeBc080GDkZLpqzd/4Fn/6RJuJLYBUxZnlvjIVlhYPui7hO1v7ezjQvhG22Y89mRBJ
PCOrGhgPhKwtrkFsXyMRVblvadrKxMTo9QCySIvMIwbZsp8+Qb3/Y9eP36rEEJq+2nTy7dkM7YiE
Pf4LIWR7f/hmZpe9p+MoY31GbXtSTN4YG/e1ALYaMR0EpHRIEDnbcB5ziRClDEaSd/teymYntpUa
Surm9lxMCI+fKlYiRrbeuVXSzaRGrlfXtviiSDpegu+6cfwHmOLNvsPiVig2gkOLMGGqz6i1nuPZ
P6i+3KUoBBjw98UCIZV9KIAdP48Lq25UDUkGvrTbt4ltpWJOijqZJddnDo4VYGFJ0t+AV2urfdN0
KxgL06XjApHQ5zhCOFmfJhcZ0nXfFN1KxgbTlmWR1u0ZofvucURwex7bZn773+PxPu7+ZZfZ6sZS
J9fZUezvyoc9Sn4E/6VHRWjXHQVOde2+GmurIUtWUQACUnZnMiE/Lqsi5Ftjat0DYP/77/jDUrxF
7+igHvs5rTE2I/Z+suTdPTV336M3UxZJFgisG/Db0V2LDvWAVj7oEO3Oz7uZsi0GYyChCjzSGFFp
8xqY9wjY3+dmAn7k93ml6pZOhI3qvgYnb41GsKyto2TnS9/MWoPuAikAbcJlOLoSXZ+8DcKy3vli
NpvrtII7NK21gkIAEU45zIf9F6/Sbt75/M3eikAaUBPsoM5+iL+jd/Sk4+rTnhFDtmqycAYJNIJD
EKbVDvzufpzmnw65ort+OfA1v3/UGse3tirur90kBRqOY3LVIvr/I7L/H00WqB2/P71jiCP2A358
UVZoO1GGHFy57NuhyFZSlgoPQPmI/ht1lq6HFiDPNm/atpl3NV/IVlKWzK4wqGzVmVZiRTgtIW86
+Pne7fuym9m6ihodLteDYEDLpbshlJg8M2ai6S+//n+MV//vegyexu9vXyBEfUG2MoaOmCL90lPa
TheEf/fDCQexiZ2iNBTjoUfIZ/cYID7UPxqkMOsvjPLwNAnmr3EYAJaBXM8J6QprIOWLbqOF5brv
V2TQl1Xhv3fFWk+n1mDPzaeoWX4AYRk+zKaxt7Wu5hMvJodHIAOjAhC1Dv0rwDJr81becype2zox
4wEHttDjvw4urwiUn8+NqQIPaEw41k+cFd28q5AEYfj3dwJdY8/uhuRjWdDmeU5l+shqcAx2TqfN
QtMFMurQHZVntpCfyEh/m9Lyzb7hslljcNZcdSCcPHMPna1i4ZV1SCj/74ffj5n/MlS2krhpCnTp
x0Wee4OsjusweuUO6QrVw8HhhFBeRSpUtau7RrbpY7RPIxHOkTwHJhBHQHTVCdGq5Yf//lP+ffcG
Uf73L1ytxYQzIpfnuQtBsyv8J9uwv72nfy9xgI38/eHg4dSTHCZ5Fmqq30NVHb4gMHr5tjQ0+Etn
80//xKZEIEUal8z08jgi8lUcKtsPfZ3NA5rt19rB0faXQ/WfPvlm+YE8oZxmoUoEnlopT1O0UKjD
AnWstU9YDkX3vq4S2YroQGxfkN2q8NJaBv5CKD5hIdq5gSWbCR0gcASNgFaeKa7jLHcny+m7/x5J
f/oSm8kcc2g5PTy4wH31sb2maoxOSBPHvT+YOchQ/+9/5U/jdTOvIzxb1HUcIKYDQYLwupef0x7k
311P3wrpxjXt6xrIsnMcR/YEzXWSFRVy0/c9fVM9zDVakXyiwF6ESQgS9qoPoKbtOseReDORiTBU
qVgVBzrXN4LAf4QE73vnWw3dyglYNhaP9j4ERLo/6Zqd972SzfRdkbpWj6ksDrJmD3EUPPRiXxeP
xJsZC1khXpKoi4NpXH9rxtGeg4i/3/e7N8VCEcXVvPIAg50CoWnMEGZrqv6GZ/zDIN9q6EgqhyIi
QX2O69E8QPX6Canz+8JhyVZDV4q4DGY21We1MnWaUtteSK/2SVFBm/t9yQ/WBfcpeqjPNbjsYHUl
j0E8jMddb30ro1sa0k8j79KD1WG9nBhzHwxwG/uaimQrpQMnw/YqbNNDO/fPUnXnZuj2beJbKd2K
MPlSlyikFNgsWQuyRu5V9JeV9w/DZaukm6HO93D4YRKNoMRANZYbgUThfe98M0M9QnrG2ZoariW9
AqBouh6orzbdJ0gj21ivVIOgGcsohdGq8yxLVDE8IN693ueDJNtgr0mAGBL3QGRp53Fn+xYqgL+8
mf/p7f1LGbjV0oXCw4oB7MKZrgGfH0itIxiMSgSHviIpqTvXUQq0btzPOjoCCFS5vLcymhHHacR6
AhqB9EdvaMm+6Thi87lIeB3v6sCTrQpvCXqK3A2AnxGbactrzUkyHYHUHNvDvnGxmehtjVj7hFbx
YRkqgQVqbUDcqiJB+b6zx1aHNyDQ38+FmY5gApijTkJ3MGm4q9NMtjI8lGwRSJ16OtJ77peLeji1
w3iXvhrZj7+vgSaew7GwePg8IbtZjWEPkCnbp/Ej29yvsJrghgcHDmRPanIuKbCUrfq+66tuRXid
BC2Y8MIeZ1bpLAkCGLiWkJz2PX2zJZfQmpIw4PbYQVkDjuBQPquY24/7nr7Zk0NnDJDrvT0GKW49
QqC5jvUa7Xwx7PdvWg+OdriItUdkVLI3rV7kd0F8vK8M2grwfATYmgW68di2QuVIrkYiTFjsSz0h
WzK2Si33PInGYx0vwykCATNH53PfHTvZivC4Y9wraUcAeoFgQ1LGK+zVy1/W2D9sbVsN3uR6RGbF
K9DhMfUgQckhjwET3jVgthI8AKQAzejx1r1GXIuz6y8yVPu8hOBL/z5gAm80iHggc5VwzxxSB3YM
1uN9l/dkq/3ysEEU9YzCKjbs+6j5e12xffZqEm5maaXRUu5MCPInGQigH6w4FuB55v/90v9wTNym
fCkqeyY7npxEoaL5TTXpWp9WwdRwCgeDXfC//5k/DZzNfC1mXoS0wR8RsSQ4AHEM+PMy7VOCkXBz
1jVVEVsr8PSybOtDAhlYnnbrP/t++mZnlQ2WA+gZh6NZDPhNum8Ooy72bXxbJRhwQsTqKBqOs5zm
k64SBiZc6vftfFsl2Kq5EH4A8NdWXp3oKD942kT7PulWB+YrHfoOvZ6jSao41wqMZEhS98n+yVYI
1sYrgLNJYY6BDoa88YA2cbPuS24i27SvIgzVQIHLO4IoWuU+0gpM5nFfqiDhmxk70RUt56FMTk3T
+ldPzPKxIe3fcuv/MJW2KrCCO0eBzTTHaKDwo9wLDsPo33qEf3r6ZqKCcIN2NShUpxDMZrCofoDg
/LprIm3TviRltAA/Iz4h56tQGdBP00cL9OznfY/fzFOqgALzZEhPkdEtBLjNIqpHQVWb7JurWwUY
qGoTqniTntIRLMSU3cCu3FeJbcVfCOLq7crwaB1i+7vrIdp9gkSyVX4BBlEXVdynJ3+PPpKOhnlY
JW5fQcA222pDVGX92oUHpHBd2sG8IWJfmiDZyr5QN6FM0jo8CMgfmjYAZrl+u2uo/D+SL8QIVUBv
hgcmJk3PoVHwXVdOTx/2PX9T+oJQ34Nu28WnsAMiEOr8MbzdrXp/yxO8n1z+5aTLNpO0DqQJE1eI
kzbBeLHFPOvnMSZleYRPNS6upfauerK++Pvh+n8To/7tH91ssvHKinZueoVj6+LaJaeqVswcpcSs
U6eqWADS7jsNXE3W8h57+9KsQxtfO2VEpU84WDdSZ8rLeb1WxRoU3zh3kN21BJJWmfFm9c5lKHJM
/ygFTczTPBaOiusShHEvs8ErADazOxWel+BaxgaFUCfw6bIo7bvymxkqPdEslHGtr9xLxD2Dy2so
0JlrP7shlytvlveIkAOHDhA8IH4Q873Wy9hmNJ0CEWbpimh4eaFGCkTfa/QsgaKDr0ABIsfHuGs/
GKZxkGniJvmljcb/PEx9OB8E5L4cKOp2lvk8O1af/TqBDo0amY/ttw5N23i6A8UJdUAairL60tah
TH/ocgLoB0ZO3w06Q9pXs36+i/Quxut1yVqERo25c/VI5SGGcbI4elzZsGPACmBliwQjLc1n4dZI
H9jsI/IA7qlIT3U0eQ1fWN+tF1AC2jwWIBg+NWSqkwOpueN5FYseVViik0OiEYAL2HIp+hb6zQZw
54NNcd6Pc3RIlhJkwqFvBwCumYjhG5nrcxHGKBuxlgg93fC1QArMhgSVXZbSAGjOSbfsa2+1ODig
8+IfU+1XfgInM5LPfmCJ+Fj1LI6fuS04f/RFlUzlQXl4VMJT6oDDHuHfiCf1BIdGgu9lagCQgaEk
Pi2nE0GqMaoxoDC9vKyCL+57n+i6K/NuRjP4GsOBlL7SBazSNVdtCJJYmQT3GEiw7VsXwMXiIdpC
gk48zdNxxbfsuiuL0EhjVyHbpMqkkOlJyKrNOwEq9YBuyhqM872ynMcHMo3yCOg398+iK6fmdVlY
Ca7hMHVsOjU8Gpe8K6uQISW2WhWg5GOVfEksb7uHdAFG/VRFZFqGzBmLZn6WJlHMUEFZyznP04jz
5i2VySBOCFiRy0PLHAjKGbHIVvO4ZrZzCe8WWUdhoeQUCFkjavrOVADPzDDHoXkfR5omhwr41uY7
zj4JSJ6QTHXzYQTHd3yWEynFK+RZvT41awybUNqRLrr5KGDykVZO+n/qVnUTHDND0IXPPSZtdWxN
tbKr0bTpP1WBTgjD8iZLEWWxBhD5mVgr6XdgWItkzYoy1eXZuXmObmSow+5z48Qa5ci8J3Cjl47T
FNHOkVA/CutKWWayl8n3iIvefIK73Fc5bpewd8Hn0a1PUPWNCf7PXRD+6Jph9lcNWOr6Kj2hNDcV
ZtKPJsQwv5SS+WebkvIEnGTSvCTDFIsjSWpTvetltfg3DgYPkOsVQ25AArQuJs11dLZtf0nc3FQP
jej5eu66RhXnnqV0eJj6NGZ5E/KQfUkEC9N/qJPFMyzkwQ3XSP4HrC0aOPGoPJQICAoOS+0TdwND
YvYXhAfxzyqtw/RgFJyOb+O1Uu0zLYuaXl1XT+sx6KtmuQAPSsQ5Foskn4goZPGu6tPS5Ga1ATIR
G5KOMNFoAZDf7MdoeBqJt+TKjTDqA8AdRfcyRWlcnQDO7eKDXZoZa6eLEhA/oZ+mw1OfzuKHQiZA
mxdoGQJhvZABS0nVLe4oos4O5YHgtmp+kA0Cjk9FORnYa4J4Ll+rZEzDqzbGiMwWwSC+V1XamLxs
R2mbLGlpQQA6CvlyHZUe7cE6RsAzHVtGs1Z5Z75wm+IXHCJSUsQZLvgVNfisQ9Yswdge23skT4ZA
Oy+fewdj2jEyg/vKyOoE8Gpli1xOoCDEE8ql8meBKRznjaqYzoV2Ufdp7cFnRMCR1og8y7j0vr46
C5fs6wo+3VBkVW/v0F3qjeu6rLHYph146nIef4ATzKOPQHAM2BAk0mrSdwpPuX9IY6fhGKUCN53H
1jEdgdlt2uisUprK4zyXXK1ZSW3iH9wyluhaLMBYpRdSrKgR4WSrqiuorV2Q+aGug/cikgM7VKGY
gsNIZpoe4tX75uNAPG8us/UuPU+6C4pDD6Ts+sgBy3lD6NjU79E5YqsE7F3Z9ITU+NLeUokTzPOK
llhyCmWN/c4WRdRD5x1Wy6MuSSPzzg/U5qEZYrCJxTAWtYN7zo/0nSVSw4zRhta+AYo4ZpcOV8bN
c4eku7rP5jUEQAe54hm4yym9Up6O9iUa+6D9xuolUY9C8RFjrK20qv7hKvEYCRqRbeOxK5N6PuEv
W5pjpGU4fhByrorbWNYNv8JEK9TTNDAAvo5YjpQ4gMvEi58eUcnINB+rJrqMXV2W0DbDgYUxAjRx
c6sau5qLaTSHZphBQ0yOowH1MJvt2rL3+DeTjzOt7PJVITQenvSUVV2Y94hfBJ4W61ORL4VZ3jdM
WH5JUgOvSwQec3IB9jcJ8tVMFki5oXMLDCRzTHNcKCTVG/zcKHpZ3FrWl6BlIW6O6kIG06vWvmtv
kO5WHlVR65cf2DXGViIjlRD69n5Twwng9X3snzxJwzuWW/u1uCYNPj2CZgXoZo8OC3L/AvrFOFyJ
rVJ7WaxIo/vOvVTIBCjxGscxsylmOUFeXemnMu9rt65vebqoNAM1LRGnONRY3zLJXTO8EEuT/psf
RhM2mbLzEl3XkJPlOcTorz434wIEDf5I3hUvEu0w9y6ReIk3z4CXPrR8iuwF+39gAJ63TM9H5+PY
lSiebOfxMYdyPs1OBmCk09XqNzPe2XzrG8hCX5q5ruo8bKpu/LyYmEVfNIvXRGdICCOtwZviqvyn
RWYqeYPU+jD91oUilV971UuG8xUCEXmuG9bEFx3bcUX9VkHT0mV9MK3YCtWC7QPVHiJjRRDN8WFE
SAPIyImMg+9IlV/DnGBTb65+6uVrPGF8HyVxSuT14tFz1XEbfooYdBE5X5OiyXEWDWMQEbt4OjMV
R2LO+EJ0/2yAHYflmCK+82TSRnVPXBsXqEzAgfWt6Xq7nCJah/MLbcmA/F3cs6avYdK66jQrkHLe
9Kzin5MRlJfDGBZoBSR1YMXz2poiPpGhcewF90+8fadkPPoH2rR9hwUzxNyALB5CteQsEaI6PBVa
pXfOexiWb4BZlkG+iFrP70bvehii4XtlLkeMYSHzOKW1eZEjekxZpUvVH/kKX606waJGj0nB2/Yw
kILhS9SVok/hZO4kVzHei58E0sqqzNNkjthBTz2hUyZBQP7UJAqpSZnXcC2+Gpjb+MdyFN3j0E6o
uPKqbIKcNkiFW3Os7nMWO8HtJzYh9uBSCmew38cLQZnOYeA1Nlt5GNhrjZ9A3k5da+OcRaI/yLWa
2rNcMNW/RGRw84nFUlGQSQZEntGw5smBK8iDs5FTf0qxGTmbDVHRjM8TpFNpC865jtWjHIv1JVnv
AFQ/eP4wJokkxwQEmwXbKEqOw+BDLPtOzUF5laKN7OukCjq/a4eJ5rgj6dnXVRVuzgtXhReUa6Bm
SrhoOnTas2FpqktlDYI1Qviqsdny3HubmqwDDEkc7EDYpUQ98MnpmD+UiFLSmUibfswrykSJzFbD
sq4LG3FLXLn+E8L90zwxTB19Bnjcp099wIY3xCHiFUcgbh9LkTCP2omGw5s5MJDt2iXOBWzkT7jP
gVkb8FKONHLYkJ/WIWEfOheUR8kaEN61XuzDLFX6Ujok6B8khnEeLZPLWVXUlzAM08dJlOutpIv6
upZz8z7lashrIt6qaNAfoiYFuL4kZoTsZFJSAm1O6tSNWYlqdz2tQNWtFzGz8qOgi7nZZk3SA4az
yDXY5MupHZrotkK+GH5wQRK/L5XjiGVnto2DS6EBF1dZgZGbwCa/VuSf2har/RBFQqzZXOslgZST
zm491Pc8gKtaF4/YlGSgqwFZt+9HhnNMzbvmUIqZBreZhnBjw1bqyG2oaJE+j8Ey2tMMnz/56IVi
Ik/XcLYPU2ii8isqV90fI8sCdjG1qcPHZpkVYK9lO6vMUTMkH/mkDHnp+cTNETENa4tIglFU1y6Y
U/UlqMASbvJorSMw5MemstkU1ShFUzvFdT4o1CguK3jAucrWaJ3qH0sS8f5xXrrZfweUyqEcqmwS
YXQrzK3IZA0MQ80RKToFOw+Jqpu3C8XZ/9i1IdcnG2PdAa4ePLZrf5ffgReuGX+BqaaJHqCf5fRA
0yVKrxS2qeVXDTG2fpmAnzckX9Nyrm5jP3IiMgSKJLge9Q1T61scjWOGUzAkm/5hHNWIdaFqY0ef
jMaUfC9xWHVfZCTTa9jhioyP2sVf6Mhl8FXjghXH5KWLQFxEE7rKMTpQLGXFNGN1H4dpOcy6HJJP
Ap5++zFxWNs/j2OfsuYQxX2A/apoo2B+L5xvljILGIt5Zm0x6DwtuGLPo0+W9VcIu7/6Z6jhZjsm
DbCF71ZVLSkCB6JueAPGcySXYzsj3fWc1gHr3gjMMqyIhA99guWpWmI0C6sWtuZLw0nlLlxWkuhD
6AeUAJkSQpSIge9w/kDF1/T5Opt7LQKMi3VvGzsMpTunspTDRzUG3XwCct6m13FMpwhfzKduOPRM
LfNXmUbwIolKpuNX62Q/n0xJdJCncqIPdV8WIu9xEW4f16YJS3ySuIYZcESXPR/M3KMo7QXiZD5O
PkwTGKT74rErWX92xZK86zlbLaqDyHvzsiqlsgFs0AymsHLi4IslTXdaXRKteQmc6nT1fMQBrUqn
OBut6wKT2cm68W1MXVz9moE2SY5eElIdhLvvq1k5gjFx8UJH31eA8uom412QFjfgmEMR5qPyTYB6
dCXBefEYwWfs+DS+WSz2zbfU19UBe3xYvHRsHI510PsJd6pBEVxR33KbE/QRxyxIbF/kiFfiH/hs
oT+bXVWaa1rddwy8LUuR7tp1dY4dyeiPEVr45NRUVWsPJohqd5wXGBlw6Avgr/NxRevnpHEEB+Z6
lc/QgU9XVdSixYwspltH0Oh4Sllp2XUqrPqaoFhxz6104832cauqQ7KuSx5FWDjQiimLr4i9aOpD
qbF21s0gn6wlKOA8ckjcVcVJlRu/gksC9we51PHA1VNv+aiehmIaHyZjuuYbG5ZEHrtEDq84dPKj
Djg8I/g9IrmuPgaQTC2h+xghjOTnwAQBlxzxGzUGMeqMTLlYnzio01Peo7zv8gQXmzPQeMmC7i7W
zTHv+2HJ1YQTIwobky45HC9rmdEKg7dfJVO5gVAGEl3ki7CnLm0t2is28Km+xW6Oqs+Lm3v/6MNl
bT4g5qNjj1rUUz3mls+mfugSyGgQobYsB4DNuwno6PCFAWF4mLt4aeAbL4DqbbHPx29pxXF4LUYc
jTIB9N3NN0WwQF7YK3+QuHKMyqywMBH9KFqgOa5MonTOCnjzk5+dRRMCexZqfqD5FoIbZ2+xvD0F
SdrZ97icYMOjg+1bvQwOyMjncEIaT54kg3EvGndH30PfBoi5KSNbfaq6Et4iaY1RkE3p8FWz1NYZ
aK1V5iSQEjgxA52HtW82n6oaZ0R05MaTHKeVZlgjlqLOPDp30UHGoqrUw+piHDMz2HHoVxTYLc87
HETnl9WU3r0lpg/iz67o2+llmuu0viVVWur6qKdC1te5rBZaYb1l0S/pUE1+lWvpUGD71CBUWHa9
/4A+q4ZWaMaBXC/Zgr18uCzN6DCzWf+R8Yqf0BKnD/CiYyNJIiRCZ60TU/wB88GpY1rZCkEpCW2X
R5dMrfziNA6w2TCgx/ZEAyban+DGp/Igu2JgrwHzen5eCU4lz0UHINbbBA0o9j/H7unZjJy3v6J2
TOPLQktF8jBErvAjNrISm3W5RMwdChEvicmBFIJKMvcUWoH3M0JgyE0g0IY8YGDF8jYJHhoQzsjS
PqUG7ahMGO4QC22q4SeJeF09M1+0kF8URLYX5HMH7A3sYbHocsBuvEObu13NCZg6N5wg6DE6R/M4
mr63To8BOHDeJtdA4dT4mSjdo3QXqO8OdEhNA88d6kz9PKFNInPIyO04ZYicoOyBCBahho5s0F5q
XCfP3x1b0xF/lSjs2ZV14g5DZIw8Ks6T/sAA3rCgwQ96rU4oelX6UIRImYLGTN0pSIBCdYemqtPl
VlgSJznk8GUaHWA4JyPiowuNazvc+HTlTcwL91iarQkvWCc7XEr22MIytJuozOCL882h1+2kTuEy
0f5nXEdSBSiRaGg5sJ7IagCcXivYViQuAuyYzxrbYZgHakjPghm2LldJE558RDSuto/3MbcY/OF1
2IR5QxfevURxrZZPAf6aNMgqank3ne6hvai758TP4fN0Pyg8FEEnF+wxkAUiR2ctyvJl1XRETTZM
XJAZZzIczeMcLeUIRTkZddr+qFcs2ZAwrbEmPwc7B/1pQoYn6kJMc7TNAeXohtuYdlPyElXNXGJH
TBr/j6zQdP3aNK6Tp7AM28Dh7RreAjkrhvptiKoGWwNL4zA6GSzt/c/KhJFLMktThNK6OJySV4o2
RA3KBdqc9nuK1Er50QRTF7zpSvS13873ehzG7DVRLI/nHvGtcAeZQV0rjfY+Bklo+GmIUd+JI3Bx
U/8Ao1MZudyjVd6hoK+HuI4PEIfZ5H9Rd2bNbSPZtv4rHf2OOpgykYg43REXIClSs63BLr0gVLaM
MTHPv/58dNc9t0VVWe16u9H9YBUlJoYc9l57rbUvphrA/JIgQsnLfHDd7q4ssrw992Jnqg7GQP/p
J6oukRnKcpZoFyptDEHh2ZNxWZmY8Hwwhm5IPxsr7ddCnwCg3C6DVu112vXw+bUwvfF+LWBuhcrs
wLJTpyhx0mhjo/+iZFdH987UJaFdYuOejeu5sdKluCVfqpLiMNWxswSEGRlghTf3w36pSt/Zt4CJ
01mRy9V8BDwR4jzNKXiEtampc26RTZqtOp7hKyn8ETgwdk1r20PoSJ0ZAWvuStbd4lJSEbgA7EwL
BmmzSw0LWFuWINlLUNBJSgVLM9di0yaecPf9PPjrvnZnwyxxrrKnwQe6iGkJVQ2+lV0Kq+26R9Fh
Hv3ixe6gL00gQG9XiGTw76YJBHpTxCqLEWHBu7lNy7KQF1FclPndpHgwF4ut8u7cHOgccjVyrTaN
m5dV3GaDp+PzOWv9/IF4No3G0BzkkjabrFIadM7Fiio1w4HFXBshFgdyqTeUOzzl73JYT0enVu9X
jNrMzgp9H58/vdUg3t1w8PTU8mB7L6vb27nloVEaYibQu9n2/OXO4bGjIfFFkq8PgMTRvBtZyTt/
Xb1LcgVpXNhG5FPZkiYmXfaxWqHsMzOTsj7LM68Rl2tRITC17KXqf53SwUebnw84JOx6+vEuSWBN
UniUcmy4JWbTqTGU5G/dkx5dZd9WqMs7e3d0tLRI3WZBD2vVrv6Yhb6epnyz6PbYOKvv5LVoI7c8
uAgWp31T1oOzicelLi/tDjsOkCCTslK1tN6wS8EqrcDoLMvYUYrp002hYp/oum662guko1PnefZo
ln0RrXE2f0R57vZAjEnUrl+dUjjxb3VemcXBdFB0HUzAreYKcXTb3xc47yYPVSnc+dJyjW75tjQi
qy+XJTY6cIzZViERDOA4MNoAhJx2HZympnevBlN3U9gv9Ec8tFxCthlW285DKMCS0qDrHlmEo9r5
EDivi5EGqA/mlMfdVduvVnnu0d2LuIA7jKB0+/1CA+zOc7PfQDMMZ5MJZdQdnpQEYmFXMtv1Fuw9
BxxgIz1mM9MxHvGNdnTCxTCslsWimhZWeC2OT9CvycrjwGyFf9N5Y2Ggqk699OtwPB+/egMqcSSz
Ij40lU8oYrLfFXdO29o9ay8WuumDWnWIR8mk6YfjJWZqbhxbGLAInLiJru3E66cd2yiWb2NRpuNL
n831fFmtnhafCAakOwdZkw3ny+Kt8yfl6Xq84dSOnX1HuBJoPD2agJ4n8RETrOeRM5c6zS3Bse+d
dwmE6mvwYI2uF5f3lQy+yUnOBf35XNE/o89rVIB+wp62s6xzwIm2ST5SDbbizTjSe/ZjBoGLc5FW
AljU+aOK/EevNn0ItaUJbD+elVHbVH2QImtyg0pRLnVCSnzt8EK+HINRkZea/TNJ2ZoagewpGGeB
YJftgUqKClJ7gBd3PcW7GRUcPVDK2ZXJrwhJl6ENholeHc2ZJuVIs3BqsEmezsmHZ2FtWiehYr35
a8SAE46KXNxSV2VXbE3/c+bey/Gv8UdO3UtE4Yxgw3yvk35UpD6p+It8/VPvkgprOD9KPW/HYWWS
sfqjedWxZ77Xh/tP3HHM0yZX5N12D/2F8NtgFTRJlfYXejIqDNe6tia7tccMD3LPb+zbuQMnCukd
aphhZcykHj9+LUe2yh9QG06NTmLw4Dk1Wm9X0Tqx2NDffr6CqdSERE3UOgD+1Tuy5j9hbpy2xmqb
bulcx5E71MeNd9cvVTRs6phoE6kqCVloojUviA3npXxHkvknjK5TK5QMMgp7ui12UtEAoMfjYtsA
bL1zQ3/27SdUl5r2YZ2X+IIytf4tb63HSdXRO9zUP/vuE5oLwXKj6zgSu4UeA0HSLod0KJy/+OUn
dJbesvqyGqTYAXhtqdqkQWQBc/x4Qv3ZlZ+s82ge0174qdzFptFxso4R6Tdn8F/69lMjFDuvHagI
PBcSNoxAe5+Wdmt19+Mv/5MZeuqDIltLT/WcMV0Sz7e/dmWqp9CUi00TE2XrOqgHqJ97FBWi/ku9
wNABvuZmJyqePAwixI7ei+KT27TddWYB0vz4hr6vrT9Y3aeOKF62OHJcYnenlZ8Ad/nlMoHk8r+X
xerlo0v8y38pXauUZ2md3Wdrem8x08Q+6tIhIWOIky2t4L7Oo0Of2KD3CIz+dXX/9arzT/fP/+bn
L1W9tGmc9Cc//vO+0vz/v49/87+/8/ov/nn2Ul0/65fu9Jde/Q3f+/u4m+f++dUPW6LjfvkwvLTL
x5duKPrv3x+/VMff/E8//NvL92+5X+qXf/z9C9Buf/w2bIjKv//+0eHrP/5um3DM/+vfv//3D483
8I+/3z0PX9O//Z/2+bf0+c2fvTx3/T/+LsQvoKvS8+lH5NiufTzWppfjJ477C7a3lmcK37EljQf4
pKTHYsJH9i8Wnm2eMhWQsHCOjX26ajh+ZMlfHM8XmI0KEiwbS4n/e3W3/5on/3ohPI3ff/5bOejb
Ki377h9/l+Zx+/l/8wmrWqFwi5PCUQ5dOOxT1nmMjS2Nml1IJNBCDVxCYv0CwWNSG5hS4pzgId3Y
7bqaIcUEcwroY748riu58mHMjMZnVeniW6ut5S6GKOPsbLfPQDtsPHmTlUjWMJOIkGeK4iD144Y0
Kc7CDqP7KqA+G38VZdwcVGc8lKsSYavM8sLCaoxSsxO1n9Ks8TZ2mRpfI+WaH726tHaTgKXNg/7V
wSsxXDWVetbcVOyTpnS6A+rN+Hm2aSy0gGcHSeoVH5W1lGDx1BoP5MFLyCu55LrxSPfJ8FqgaSCs
uC/9IijacaLBVOneikjq0DE6N6zhK38QjsiSMB9i6h8O/GL80EdQ6REXS3rp9X0ZJHOfTxurX3V2
qBu9kiF0s+ecoyY100AlbYYRNujamTPNpGFeF+X9VZLP6RmQn32V0bxlDdLSE5/NHl/lB1sMbXlY
o6y4gDTUvUSJLM7cpKBDcqISaFeF3RQPM9FGt1ksP0GxkcVoBfdl2UT5l7ypcm8MNKz8Qj+WXbNA
WYmmSEu8jRWtb+7HFUxVbECDGivZuuMIKe7bBJXGho9tm9iCtHEoiJ4t48XyK2O4tRshtPR5YbHt
b8s0GqrW2Gi8w2vzatZC5TqM1yyNr1NAAhAgprdRTaRbsFTz3A1tTAKsK3CwkgrNOLRUl5CdxOT5
5vCVVHjhgplBV0WGYfRhoqAsw1GQzV6qtbPzwJPjGG0Na5afIqFiIyCsacZNs84xcptJ+UTqgp7X
MPT8C68dqUTURU++H8wtxdBdlPTa3I3zQOJZQOEKh8Gxi6veLdzxo3Q1yaOL4sD9Fbx82Yo10ktQ
Ebz7n8AY1b1q8upa1lkCey/p8w/QGtT40cqMUhywqmm7RwqC8jFa/exrYpaOe9NUY/00L3kJm9Iz
IEPOaQHlYfb9KZwrLW5VLaG2DLWh041saK790E1evpyNg+qREXrl9EW2AtYHddF02VQg9F+6JsEw
BZ1On1xEeFhTLieIWUOqDZ1/XkB7+9zDIbpq8HmJL1Z7qosA4+KqCLw5tdNtWxrrsDHKeMI8wxrn
/QgRMViVK/yd4y0t3lKDTcFysTFFSJvl1xL4d9mMVNWr8Ai5Q5jQ/lbkqrfgTY5LAGFEDWEkRue+
SZcI6E5Z/kOWQMLYQmhIDm21TOZmgoURhSKemnm7xs20PptqaqctgGicBYm3xDXUmLzpSNrSZA77
wjGzoIz7+kZBy2o282rk632Z1AkVZ/iikkOwsdwbjLNJmM3F8b62M/AJmCHH5cYmb6UUnsX9oVap
XMN20MmyIWxNATpycpfUsiHk0v7N19RBaXAe1JZMnsEh3X1lTcmN59H3aKdLI/+V2ku2gE/75O7h
ZNm8lMiauou4dln+mZe6Lyso8G1tz/a5L6C3BBUspG+QCExQyKIqVqgv9jKE3kqGuyFKTqtz5O31
ZonNVm7mztN7bQ41pN8qLh+Vsdif1xWf36BfVfXJPjJQZgtHtMBvZRpvLMKAJqhF1OFv7sEAO1JM
6Z7MX3PcO7N0kM/B0d0tdP6KL3KnxnEhhqKzDtL/ZLCxkpj7rKFd0rv6UHm1n+5UY/VRqMeIJnh6
8n08r7IGrCaY3bHUu0b3qQxseJVluERG7OywVqwQuPdrnF44IMHewW78CrqPkbpFH3aGrco+GMuI
6XPmHFEsuUkNLaJdP7bwjYxImyMQICpn2kxRn0DvExomoMxlXVGdoVhluwpiIoDG9KTBn7ep3TiS
Eppt0ml03OiMFq/QdvE0oHXxrQetAV/NoAFZwOYmIBse6o5FMq2uvI5csyitOTBBA+t7AMCuqgPD
NRIjyHm4aps6Q+bpzey5gKilS1fAAEpe0+aHTBhNFtoci9ZlaZazbW7TAfvuaUtvXHOiPOlS4mTb
GZKNLbS3wFjKqXwcnZRXHQGQDJE3buI4nulHPySeM11ooMamBQDNIUzeGu4aKah5rk8JP6Mj7heR
ICoO2gmbfGy2eaFGWVpPYqqW/G7xjLLbCDUs/iZWbXkH0dSrQpkMJvCRFovEBlb37YcMq8SBOofr
TfsMDfmyFyTb3wpRdvfG7Pfztnc8eURwav2CXK+Id5Eluz60oBgvIR3p7Ke6SJL13pgmDYVZejlk
NWi24kxDB/Ju7NxJ64vYtds8zGYzUiyLBEm/okSQ8AoKT0o0omS/Z03HxVNjS3Un0aHBz/kM/FIb
CQCVXPubfgUeCgZIf0UARW6i+YVVAHqBapSU7eKM7dixk17CkF+kvqSyGh+WlI2EksBgiq1l8524
75dp4V7Dgp3t29UstRPORZvku2YupfxARd5yyFJH+ynuHJpVFRAq/dBpFfybCRbXXk2Luum5I/8x
VkOF6SynhLguCoqFCGdoinbI29wY6WvtWmZ5A2t4grs1meLGLD1IeysOwn2QHSOyL50VxVQ69TDR
pdqI21APc3wtRmO5E3UU7byEZnRhi2GXmwQuCFxPxzV7sJ+stCVzZNNxqydoXennwurTmMoE3jjB
ks2rPGgjbtIPfp2UdxZWveLRyGZvMUMDmox9zs7hu9uikVNfUJ7x229uxU09AhGX/rbK9JjAO+uR
xQbM/i66aAvPNc+yeirWnULfn4d91E2jDlNWREpdlqazznnsmtmXuhhRoKkRYl+QMBeX21HPSfw0
9GvxlAE+QSXKJBea6er4TotS1NuKkDc9LM7Yifu4NEStA/SDvaY4kkVDAH427+qeevXl4Edy/Wip
NbbuU6g02XYFQfTSwAdKeSrtZOhu9SLK276evSf6BGJ/MHfglmdDnzJVgDJrSK8ThGoASN3nPLZ1
mqvAsXQ6Pg2Upxx2h64gP1fQdvdJa5Cdj9DvmmAy40UFReYUnyPmtnmFirUVZ44frckB3gngoJKI
V0Js8OjzGRRjzy06jTHIQHR+O26BNo8FUmh8O+Ku5MqaJ/tTicrwxrYMfa8q0MdQRJYjtn0zOUvY
yZEoHC+99oNZEQ93yWLy/WqEQoePiNNsltxvP5k+JWBkC8MwbJZJQOhFkiLzm1zUfX5jWSKygyEv
/f2aApmeYyOThdqe53Q3F+ZwHnWmeo7qrhxDQzTqCdrGMG00k0beGWOn840ZeS5wcb4MO8LZ4pvs
63gfDQYNgEC+u2/UeOaHehitszEyvWRfkFR/XFmqyw6CHlM09dg6JbdwiO2x2I5Ran4AIB9uWsPq
vnpJOpkBjToGOzzGjqGxGhQKXdtx+xA+EPPFQN2MV2EsTbaIKvV9ct6JLunSKKEIIbyLYrlTEFEv
1sSF4Rh05LVfda4bsRNFThnZdhPBSat15x8aqiaf8YbLLqoeHk0QR+bUh/lagWdMuTk/i7ahS6Dj
NShAeuJFig/0P9TE1VHrXcLYTK4MK7KqEEBPWEEntMnRUA3eLVG6/6x1Xu2yuWdK9E4Ea3uxB9aL
k7nztCHKHe+TdfKG/dony60c8UfjxHezPf1CBiZ/Ekl/6/Xt/FtuZn51oGUkW19nICXf+ZXl0SRE
TEMFEWWw9HaqvQQG6czG/h68cASM/j0dpHexcCR9hy3puuYbu5oVjVDuUpCCT7diCug1na7DQab+
pT1DsAl8oxrGIFpnNn9iDKY7PE2KvoknXciikjaa/5ZP/0GGSg785oKEhDPLBmqSEJ8gXBVcz4qC
TRnS34MxIYnHdxn2K5uigKCeaLiO4UjsfOscu8qshBo/pwr0YGQ5HjRTkADLlUgijvDYv3Wm5/hu
1jxl66bAFkG80+4uAgD99uP7fA2yHUdxvWMCriABwgGwT8C2PjOqqHDTChoOzo+WJIkuoyX+8POj
OFQMlEsNGzDgZJTcSnDJSIjhhTLXA+mJS6ARle/42b2W4R/vRbj0IrYALzAl9E7RN2gvJG+ZohYq
yZ7ZRm1bkTs0y0O2xDjv/uw9eR7kVh4fSInkq16/H6QEkeyjqSQs8lk0C8W1rRnV43veKK9x9eNd
KdO1XU8qYTnSOfVMpPPkwKHDTIyOEsJdZQiixmhpB2h4dbnNnT6N3sGjj5f+ejUqD3chU/q+lADq
J1PPtzyfA07TDlCW3bc2lc6tSBJcgfBruTfXSX9h059D02A9vrPuXiOn3O1xr7VsMChLieN0ef1U
kVTNtrBWjVmgz6mZk1R8m8XEAwYeYPeCMubNm47q4nvuCm9mDw/Z922PxwwJgI3o9ciVNGufGhM4
Ql5M3+u6BlARNTykeXFmv2Ntd1Ky+X6jQpou79P1Hc8+XRI2/FidWorYZnQ4dnp/5mDIimV5ECMt
AELqyt4H7ErFo2pUVJ4JSqjXKf0P3lF8v5lero3Zq2VZjg/Rw1Yn75redJntGEKHWQ+RNpjKlRTC
aoml6CyVS4rUhXx3Tv/BW6bm7zm2ddzyxemcTiOHqrCa2O7hSjzqyrNiK0wzHx1mUZpjfObHas2Q
EbbQvt4Byt+8Z7TPJvxfRIHEN292PCtrjzlwosMCceCFKdakIilU3TcEh6QwP94kTp4ulWJhYRwn
oaNLhvNPJhUKw8GcXVwXkflUF8MwelCelPy16PJs0yqQwXcGPNnPjwNyVLDVAvhyh6cDorDoE3uA
5FlBoNgPmRg3xfv7+ZvbkqhLWaNHONh02HBfrxWh0iKpfSPBT1vX25bi/wadNk4W8PqzvTTn946p
kwkDTs2Ax+GYrB4CwZMBJW2ZKgy0YIDHjv1UkLB+mtn8QEzEZoBSEWBhyEL98cs7mSkM6riKjMPC
zJVI4HRH6ITXThmMRMDY6WsEBIN8dfgK6f29hk1/MJCAuwLK5QrOFPfkeEyW1KrtNovD5UiWoMUg
stsCclxm5+917P6DoaSk0aiAROb77qkL8mROi5mSBASouLLN95sqCE83/vH2fvz4vrdb+Ldj5Pj8
lK8IK8SRX86u/nqWFJGk+utIeL14NACCZKUC8Jz68SprxJqdR6sXf3CqLrpeUduugSWgqIZq1mt0
NroIu65qlBTT9seX9fYJuLCPXMG0dU0qJCcPG8KuqrMuBSJeSesis4Ulq4Zs6x//9fNDOcwcUmSC
hDcPO11h06MEShAVjQ/eMD2MuCSY/PvnhyFU5OyyLLT9p3eUpeh2ywTIvMeghtSzKLZuphDkQ+f+
Cw9PUQbyTIeZyiR6/UrTASbmSGu0cOpwUEzSNbpWBD5hevzXj+/q7ZJ3oYw6Phu1b9PY+2QoAJYC
nacVh0RZ2R60mfU9jwO6ZeQ4e+ob8ZUwyvfcwU/ifuYswTaHg1QUpriZk41mLHMjypwuDtnhYF+Z
5JrXkGOHG7/rmadJMn1a0xYmvKKc06tGvxMp/8Hs9JifihTI8Tk4TmYnyfKkGsM5nv9jbd96NIx8
qlDr9UdJFhf042f8djRuFWalZTo+LM/THAOhbz34CEag4S4PmAUBfMv+4T/YC94ORKnPI7JyqRz6
Upy8TKQzCqXMAtC5zt9XAoWzv7QSpGRxfw/HUc+fPr2+ruaUHgbUOeSKyIB39NjMw0jZin/97KOT
xOUuT4/beRvCTH2vYseqeXRddn5c29Agz//K2mYiuISLFjmgR4D2esHB8ScCbqiTKvQKF+CtX7Xj
lhcIo77++H7eBA7SI94mDGTOER6pk4knEiNtsx64I8NrbA8LeNy8fzd/MIjnKyUtYm31dpDe00ta
ZTDeCwSUd65Ium+sqJ+zGmangEZ6zJmlb7JFidPoRE9VQyVojoJ8dOIPnC/lRdMP7+W0b6e0d3xe
tkMExEZxaltHfJumbtJHgV1J29m43Nt4NrgZ4TMMLyL4H7+fPxzOPYatHqGIOHX0wSK8jGh6cRxu
Wh6KaV4PzQIwUKAa2P78UFL5RJIk0+LNYnWadbEoDSB20Hk0b3BeqC7MnMS9alL1c0aOvCzgB8vy
cAl3TPttrpnrDP6IhDOfRfTgMsj/YIAy+X58S28mHlGjCxmCPJ35QBfM18vIWPN2dBkmSI/TDXnZ
uKlRr/zsg2MUHhro3/E45sx6PQpWD6MhW9woY5L2aT+YyhrJ0rX3kVjSbd6BO94E4YwGiYNNiICf
0PFkxc4DKjQJR5V6Rp4+Ok4Fd8F0mo+LNVJvz2T8U/a7vCnG821UDoQyiORON1czy1RDSd0PvkPK
hrTHzeyrbP/Tb4pxHG7H5mrfxEwRqU2VNRVmE4URLRemnkkHVTQ3qLB+diT8X0G+iM/AjcQpE2zp
17Z204kVpZshp7hm95haKO2/Z8P33ST3VSDMlDhGZj4IFfvF6bzo4mkqjYS1Wxz37tHP56s0iuzf
NGyEyxpDN1RUU13d1D7FTsN1nWJjxUsGv6M1MxWsSZ7JgAKJ2eIOZRoX5qKHS/gNHVh2jyzK8pbh
euhH8SQqSdvRPCm6a8/S62PiL2AHwIzLg3T7qr5oooFClNdkZJ7oO9IPlLRBVvtYkPwnuWzQcXdU
GvbULz81Eazocx2JGLIv3aV29jHLepgnmmeDqXco2VAUjqEwy+5hWmsVX3e9hmRMGdC5RU2r6HIN
oeHSn7F74QiLo2zrVg4+BLwY/2UdZyzy2csnexO3ct6v8VKp6x7DpqfMMwh3lDcA+vz0ewd2ICUH
uzviMCfrpisgfCNg8JElE8N2uVFSeHp3Hr9dner7WUp1EUBbnCaPEY8DSRTHg6sq4CSnmKNrDFqI
IScD45ulXt8B7U63ONq+kmhBqqLxCbnAKXJWtVMBRCQMaCN59232tXtWlGP8U30TwKSP0hMJvgpC
BjZ96iufKSNdBXSPoEVzddApYdYqDH3341d0etgxig/HDOyRjQBI7mS7jorUHrrEjKjdD9VF1tVx
HXRFRAag5buJxh88ODI0FiihP4HwabiQZ/WQVhXtmIfJgB+vORZiCpf/2m1+5wr+XlE4ISWe/Pif
cBSv0i9t1VXf+lOS4ite4/9PTMajwd4PmIywOZ9fURiPv/8vCqNrQzk8Ii8e+SZ7tcc0+J3CKH5h
KtrAtAT5jnxFYfR+cUAzFeC8iwqSFPJ/KYywG/nIE7xt5TnYGPs/w2FkanBlr3ByAmbJJRy3EkJN
ag+vz/tuEFhY9IYdpg5dlMIVy6QAQZ7pvJTFMo1s1hr9Vp12tn62dNkh++yyYeeoGEF5ISxmNYXT
KcdLKqc9i9MrPW91NQ+UCDW8AUzQuIALPGJMtHVJrb6oOS+j3dzmbC/BMPTKOMd8L8WLORFjKg6O
GUUPFBNyfzOPLYYtR/5OjbFsCiM5YWtAl6E39IawmnQLgbcpv0i85pQM6haNrd5ZPU008NbSaP/u
Uq+f8RJQSz/3W7uXsvCCuK9i/c2hXxeSHNyo8m1DM8Z5rzGD6z7OiIYg72SJcDbIdOxZg0Lks/jm
WMMIbIDuZs6vBn9uzVtFYfO3jAjHagIYXw5CGloVZ/1jU+ihPKCZaOyzBb4wUi28iOyw8EcasofG
oKCqBNpYsif4LMt9kckOCxg3cGEMhvY0x3uvtJIvnSEfq8i57uMxGMHTL+2iP8NTCrss5wU55ocG
QXiK7gh3t3KAGFo2lhnQbpbCR1ZdGbaeHtYEP4lGde0lAZ+zFRWUEu0bl1zWpyh3eaY46111uXs+
ZvFF3PfP83QNZrijud5FjolJ3ngIE1QE/x76XtC6ifdR9uLSx1YQnPMS55Pt2rt7bBx3TSehLeT1
47I2V1h3jfaVoavmfGq7m3VJsEpcFioh3pR8mOIy28X4BjhB1Q/n89xdrxE6hc5DzBYBWGxRoOef
V7earwFJkZ+O1qXZD37JxCCR2Ce5uJu4SKgX8SOabESMiZF/0PYIt3QZ7SAmCIintj3T8xJvZ6V4
tK770BttHY6Zh00Vtidn1EBBtPvovMiylj+ET5rPhfT3YPzmpReXdyDVG7vVj3XexxsqWWjtWjw9
QjnMNebt6JYfxtauzqVs0RovDUYZTZxcmP4LaR7SRKR4OnDB0sJ8QrJuNBA9PSJdw95O0TlMhuu4
lJnYVo7j3lexj19LbcLA3WBuBUOXiRDg0LhPRfuRDnRt4HlRuRvb+Tr1chn4vH0cQqrr0THrkHe/
SfCErNqk2gu5fETPuvfqtN9MK618qRY/WMW004hFAx3p6fZIIuDIwBeWRoHMhVQQwAmnPYicnkhB
o5fhqiCU5j8u50kxrBdRKZ1dh4p753UeIWEl5e0A5mQczMa6xrepxEgTfR/GQvVvFt4Mdtmkv7Vz
7tahn2RfvXrI6WPprs9dJ5zLHr3B5hhynqd+nl54snavaC9ooiOe9/CHG9wRBwxzVL7aCbQ5t8Zh
CeF3Vw7IpLVzlRG6BDIzoisclvzQhtWy4a78WzuNXXTYiAmqndvNz7lVfMU0qoQho61rhJBFuXcr
Y7mEaGqdZQUE03BJ+GvK5t5mmkxjOxlGbKPdRaR0tkoMrShiC0pM/SGz+2lbDsB7O9sBJN5MZXOG
l6dgsZUDlvswuRu1WX3IOgF8x3G4JBTN9I1ujG+WMdx0Sf1NRhIirZMa1CeRct5384hnYzLf5x4s
FWuAGdT3oEwVBtXstZemiM7j1v284E5BX2MHY6lA4jqpqkNmwTFPlamJqKPS+dL55ALmVKrr2Wj9
K1tZ1yk+Q0Ge+gU8BNTPKODO27S+TsvOvWA/Dwa8CW+KMeOXFJpkAfkFkzjM0AyTtxnLgZPAsb6V
GT1/ZKHwRB2bl3bS0TfUvE+Fb2yd0R8D38l1gO212i1z9CkalysLAu5h7vX6YJcwkWkT1xyy0bmu
LOHkIe5slRN2tc6fq8gob+Jygp4pIPW2brnPy+zWMTAmyGPMCGiJgXmPZ1g7Y7CYWUdqWZ/TJblO
sZKwfYEbtmg3dT7horVeQTR3tqwnPpKz+clqGizJfKxMPlhxIy5I6rEb4g/Je6s7r482ajX5odvn
QuShbwybQdEoZurMMwd/oOujI9WhjvpuIyUuyvu6YcuQk0GBtwnZc8SGRoQaM6SOquji3UVO8quI
ps+eqLzLxX/sy2aPfHE3j4glsdTB+DQKl2w9QNYePmsAhMDzh0PZXor1gIdgMBbNTU4jdXaOrgkd
wdyvmse4NfuLGN+X0AIF2SZ2fQF1aw6PXkJLPARZEour2bfdj87sxl+d8aWoEQeyqrFzoF34bcrm
sOTFB7/Hjtaaz/oovyTTSDb4VtykFMKCQkvzSXTk4n55WSTOR6me8b4aL2Mzg2zb7ts1umma7sqs
hm5vLDqCs9TgTwBR4jcsWm9qNBBTYl1BxjtfsuJDbh+Q+MGiSoMmOrfiPpydkjig2iTmdGWkw2W8
WENYWsbDsgiY4sZN01PjjMsWn8/4hc13ig9eJMvQFskNyFWxo2x3qYxvNSZ7R4J2h/ULzW9GfwWL
kVg9OJG/9evcP+ILZ65Oi3QzNfmXmn2yqu9t5zc1ZciP3aDNvsIcRgld3RAb7MwZzRNua/Am0YkG
dJ6+ByhjmVlsRfC4jDjsUH0bSbqX/XVr3GFS/6kZDimwPrU8tuRoE68vShroIyBz0SBvmJtdkU17
TByu5crm87R2kHDZUeDlByO22Z66JtW7YsneEk+GhSbkadW+WaHTHZuQlmzGaUZXqfosTsfzzp73
vdWcSe9L0YobxO63dIrY5o2Cr9YxjWrii1+FcakdF6k/Fm6EBMNmHf0rPRx3xU954W2ktkDHtrb7
Facy9ik7vR0gZXop2nh4wWG7ym2LER/s+K0ymku/qGd8XbF05dD2qw9rV0Gmc8/J6v6HvTPZjtvY
uvS71BxeaAPAFE1mkpnJnhTJCZYoieiBQN88fX2wvVwSrV8qz2pQ914Prm0KSSQQceKcvb+9A7iM
Rt+9JoyXM2l5GMRNs0EceR2AWCSZfkb1hdB4cnlWVF3eZi6YBNwSoDEm6AO+wNFLBh80ApS3IIr2
GKQZmBh7mgGBJnlaEIPKOh4vJ9hjgR3NeyQY13BCYVo2Gjk5eObZhkkDvV0bRb+wzKm6RG6SHuKF
utRBSQ7p4VxnPe9+1T/DKzAu0JiiihT2CrFRRGl7q0/pXdle20lWH8ZSa4KhWa91pztq7XjU+7A1
nCXQ7RrURQ5jzlPr/M4CCfg0G+54oJ/l+LhH0MNmTRnU5ru95DeuO1/E/AjQIzeYyvIeWbbpL5Y1
HEZAW36yaLsyb4+tC4ZrksvJUZP7xijUwGK/4/27KIp93WegksxJhvzlW3n1bMIYvJymjqcbKwgy
D0HZkzGv9x09+Zzo4sK2s0+g2SgPJ+N+I/jCI9kbhHIudndhWsWDzpWrFqKVIhCu6s6TmeLBXnq4
5fqV2d82+vbE08/B+r/DYgN7qUPwmPoIkU9aqqLbi7kxXg5qMbFxr6ujX0rnkKb1gs21D/FVesDQ
fHfiYU3nQyHUACdO7206bgTRMIrBgyvqs5FSa84aWZLyHlLxVTZjy1Ns47FT20/bT4m2eFLn/D7N
lFfXys/22N8pmvreK+Pj5DaZB4Uw8VxQDn2Tm3SEXOV6nap7SVpfU2S7cm7AJGuXEJcu7VRjr1eR
bc/6vWZ2jzPeIKN+6wpeLyhMnpKVR5ikPAHiVevmFxf1sdPa53hQQ7Fi3E9nd6fo8b5K5eNcR+CH
rMNQI63MBrfkMFJZYdyrxuNkYy8RQolCC/4WP9uw5qqzp4xq6oOAKC701AxtxPzQ+5KGzqtYAtLp
+CI3Muka7zgUpPhe5j3qn1doTe0x0efmELVaIKnom2kJiyUNh75Bil7cxtGlWxkvdByPOc9KP8eA
KRJKpETlw6IDhQmzwxd0GVelp5SyiT13PlgDx6kseVkdSB1WtXSHSqqfddUIZph6NdYPh9Uxi+C7
4EHYxh69eVnbdYCV7bPdKQ9uZD/ExbgXG7qyLBAXivnNyuHFAM80obN7upYEVeJei2ycg9ItGd6v
x8yFBL3CG1EmNKZipro2LXnA+McqZFApw1cEeOQZeLsmlajvJdT1cmcj5bwE17Wz7eUOXsKF1pkM
N6sTaXhQ5rDxu1HYdPUrSJNQsrNPjMp1G2HmOPrAkk4ysi6T9bpWpWebzwzaQ6N/j2slHNbqNt0o
D3KAzLiBW/oANLpnVtcqboKy6uvAojKOJqqqWL1ddXGwrPFgsrvlsbPRegK1zJh5tmdFKE9df21X
830DjxE0sKfFnyfqyWBe3F0sxDlPxiDrp6d6NBof88DorbmSP9DbZ38w2lXzOxKlO8RMUaq8C2MO
dQcI3tiuiCnj5Si02SqCIuFcxeGlKb7ksWviV7Atyjw1rznhRG0HlSw2nOyTPeQMWxxzphYf1jr6
UiQpJFM0+vN6R+RiMftVRbDbHtICp56VPMBvdpfpX7Spj+/apDL5xbVUfE5kW766wH1M3yj68r2N
Kpb1JsvYXkoDyIm5ECbmoQOH4ZFMbnZh9PhiAyVeKhj5rtUgM1YV0DFOmWvXI2c4BQWi1gk/EwZp
3FRZ7WeVMyJVXuKgLLejmCFiHkUdDUIsSttRK44n9qwyeS2cGgdlZ7bqJeboEe/GMAh260LPZw9X
AsQAWuR9vLONwQ7VGuSKLVqgM7kFrybUE+1KiLn+hCvCOA96or4acLcxl5UqZ/5CX9HrzsqytCEO
iDBpKZIDIzEhiDklHWsPZzohBrOiAA6TZRuFlSIqecQlVFBdjTgCAwUp12PcrTZLNwPeKysdnSoA
zkgJOFlL+2yWg5B+2RYRDhhj6MQuH9P4BCBm7oOoydIrPtj0ECuDPE26YqCuaVb7vrRtHpqUuf8D
XI/8ISei+nF1o+ldsbRJBqvaugWHuypPfVVTywmq5HaymGaV7RXOXFbtGrOggNNrc6Vyp8e9Bk2D
oNuPRzyMgc2CYfvmyHGTg3Ir7qJCWg/gmUZWlmXMkDJLC3xR1rkk6YAjtcSuExXkQ9h7ZR4aKzED
gSVSC3oTHdNrk8gN3v5hsK+dBjaiV8l6OFJZkt28avZQ+/nMZumbzlJs6/hk9V6catm9hq0eNjOP
z0rFX+OcAG0Tf07zUnnS2mKJ94WdpypkICvdVj1TfWHMqOEGwDG7BJOyfqmBY/AA5mWKal5TK4DP
m3nqr1nnf+qV/t81Qq/lt+q+b79968+f5ceW6Xa9f7zg/2/4uhGT/6obuh/S6tsP7dA/f+Cvdqhi
/4GgylQZXZgoHJijM1/8qx+qaNYfqs3I2TUYrduo//6xdGv6H0z2kTmqNj1KFZ3ZP/1Q+w80gvxd
/sNEmX/ynzzdH+ReDDC3P0kQ8q3x2dB5b0397wTrGVvlYGA2UQjN+jwXY4WIxnHGb1m/SkFsRmne
sEKRK0KccTSEXWmP9TGtsuwNH1m5XOR9N/0u0XMbFPyfydtfnwnVtIkAjf8hCfjxM5Vl1aj6XJzX
ZSuLCsV6kdNScAA3o/zVdePp0Z0K95klhRCE7765v/v9P3jcf3ZpeoLcC0LVLPvD7ShYZKLRzs4V
xJVd7FYWHjEwiIqeqjc9A/a3/345nREQHW8gz/bHgCijnA3HLrIzhr/M9pKkJc6hSavXyKmbAL6I
/fXX1/txRPPXnf3+eltv/Ltv28iYdGNwPWv6moRgoeWFaDjos64l4a+v9ON85u8r6dzATQe/yfZ+
vFKStrJe1vysFFWPWT0vL7JkGX+TS/WzBwWNLlozNNCW/fEiSpe5g+jSc43fbs+qrL23TdpCk+2o
MEmZfBuwsQVtIfTf/HY/Cs7+/u3QdKgWV0UJ/eE+duRvVOTunmMdVIIvYRLvjHyK75zVcu6I+RuP
4Ok5FORCuYuyuvlv+ou/r++ihUSbhTrrYwiVa7dLbqlcH3YYoLp02mOS/ntBZ339H3gP/34XtE2k
oKMFNfHRfpjn5ZbTZz1WptRJrS+Duih7TV3hMAMsPeuy7W9+/cRo2s+ux4hHE1yO5tyH6+lAYlHQ
xOeMDsmxnaXyXGM/v6mJg711dIXzyFJ2+0UYHLiGXMXnyWtj+3QPlt2vP8pPXhNex+2/vJaI/T98
vWM1smpG8bkfAEH2tAjZuHHqDi5j8/98JcOhJb7JkTZGx/YaffdCDq2SV2Vkn0a6rc/GnGYXrbsK
zuzZ7yQaH7wLfz4z6AUtOveoepFofLi9MPC5UGacUjXVHnpu5astiZ6RZGkMl9Tn4smOEpJNhoSu
ZKQw7qFNB6b117/wT94c5nv8tmiHTHa+D7d2tlKrkkI76XJYCs/qoOYTY2OeJROUsFTX9bxocfm0
LkV5URZm95/kN3/eBFP9c/hni238t33z393vck0yeyR9qY5z5wDqtN/lBRHSWb60WJir+Dfj/Z/d
dBNJEeIv16Eq2Db/7683uCbQe1c/meQCM/1qczwbqBhqk9wfe3hmHDefWoKgPmFm0A4KXexPCPp+
R/n62U3//lN8eMpY6CN7kPqpnUEj6AAEr9yMDpdCHsitanXqLRTrEb62K/e94SaHX3/lP9kKTM1B
sIpZhVXko2lGVDkGzlU79WjEL/Netw7aGHPA/vVVfvLOmmxtuJwQOdisjD/e6R55iyqldlIilQaM
Nep7Wqmq39H0+o2a4gNW6a+HaNMEoajYjH7udru/e4jseB2J39BOboVb2UchazOgSpJ+Rwg7Urso
idszTtyJ5ugCpw/K2ckCf6PSI7CaBzLN6isLT/QVMnmGi/Aq4ZL/+mZs7/KHCooRvG5omCBRf6gf
Hjunot9vWnAjZUvMStuZISSVgunQJPYLIOa71W4JE4Lg8LsHfvuTf7yypgocYKgrKZ9Qpv54byAw
K2OjiKOypPk1khBSCVJiasUour1qFRPmT6yzvIWKn1XpcstnKC8qodfb4bSKPKk602+qhJ+8hJhd
UA+5BqA5SsoPK59B2kONsPU4tnWxi5Z8OIOldu/TUuoBqXcc8m3ctsitkMUAydqlgzU+/foL+cnm
hrwBpJNNPWtgwvlwX7KkWd26so+KkdKN1aCeAlePruDWKEFr2dWdYkpzP2eZfgk4A79/ZdAUr6fG
/80H+fd78uedQCvPzbCQOf34BWXDbNB5gDZUdtlXzB4yiK35QssrEQzjUjBOJTFjH0MJPhiNmr5L
IzKeTdionKcRDyW4M7xqNNsreAfm796snzw9OhvUdlKCfoXm48cPp6U6R3thHC3mmMQEDJtRaFnM
C32Yh3NTfo7UtQgpsqrAZCAeLqy4fjxE9TGCqdx4tTEuHNT+Ebb85EDwkwMSiilwV4JN07KF/eF+
xWY/K/miHo0hHSI836W8WdOOeVtP7RHDVmdc1LX+MHQ0n2EFOPATLqKxXm4xdwAs/83H2S734f3i
41icDDc5nPqnavG7tUdOJGIBAjnGDAf3SMfo+LSzBm13bvtwrXv5YJpLfTePShtgMLki6OhvUdT/
WBf+e3HZ/M2gwBDRswJ+lOUOPRI9MLtH5qT2Lk2LHjHgoOZB3xj5y7AISExa95Ij9fnNRvLn4vGv
X55ropXTUJp93E3TyiQzy9aOGXwqmo99uh9jMkfp+6m3NGy0V2122m9umbAg5wCOmScWF/bmqtG5
PUFZuv1v1pZ/3wukvNwHdNcGZevHpaWolBlQQXZEiwadqNV4VNeF8EhQsiZT7l4AJrYp8Q4iaofg
18/Cv/dVbIratppwK1BPbV6c7x4FBVF0brjZ0cGkddeTubiv6P29/foif8Iyf7znXAXH6+bQ5r5/
rJistJd6sybH1V7qq4UUPojCCt2kdqRX29smkijTRkkQpQGpjSZsDgn1104MNOiDsb7UvckIvnKI
nvz1J/vJrWerUfEy4myiI/JhRS0iWQhcoUfujn6Ya628Io4x3UWkUvpOZc8gByKi9oboN0v5jxan
bfcXCDU51XJxVMgfU8Dz3nCSqlQuHZE7RTDXTtv7choreqRDLSFAQ6/jgYPA87tT35/Huh+/C866
W4VDDc8G+/FX7jHumeucHFuG6yfQISrEpbT3rUx76uqcGZDQmrBc59t4bMRxmlroFsrS7cAQIRJQ
2vymbUrS16yov0fafu1q1XpLr7A9Qz4a/WaMv7Tq8DBMmcEAG9lvJYH2tW2nhIL/+5taQfxrKbNV
tmT2Q6oFCrYPVandpgVrqn2pN9v7UaBfCdYkMvatBQ8qNPT1d+aPf78w2wUR+rNwcuoSH14YHpdS
B+l0OdtuHMYDogTSnKrfbLA/+a14K1UsvSoGVEQ8P76VaprJVSHxqUQodzPaJhynpoJiuGgaiYnT
mij3v34P/r2h2xR6LiAOsuBYj7d//t0yQHZLS9XRXvZLkwYucpqwSDSxU6xK/82vRqny4SujR0XJ
S7uQ741f8GMSe1MVw5wVItTX3Ox3DRM7CG+xWn1SK7FUZLyNyDVEVK6fdMnKhWpJafXQnowRaWAX
ibM+kRrhMVpn4A14Tj8wpmnRNM1NAuFKLNm1NnVpSX6WI2hsu3N0UXZL/XWo1/KbMqtdc7+Yer76
5iAj6XdNYTxNbZGfRqN3v5DptCSBrSXys0ayXe/1ukCyZDqJNaE7c4ovrQSC78koQV6AsDi7Ih5j
HTjz9p27g59U5n4LmTB0zRXFA7EIxRcCWNYTM/GpCyqH6ZSXIuGP2HAxQDK3LvIbW11RBsFyG77w
8rfvJL0wh6wZu/HvTmAlByJ43ztZMdRIjEV8q+0su6Pzqb53UMFujXRCzMh4yZ78GPf9WwUaKA5g
161M6mhfkbiHcQOAlhq9mtAzZ6+uisKAz6hmxyo389uhIKwKlZypPNAE0JN9VGwx0RlCp/m4ZmY9
+S0UTLC5qDsniDYu2cwI2Lh5NfKUXg7IqdAZ+nrWKN9aDj+PPaFyGDpm4fIES/wpIQqsXtvDes3E
rkjaT/owVGPgav3UEEkUN6RwmVGyeojD0EQtPYw7XxdtSqLWEKEmTdT2Uh0L8dxWKFsCg42S1Iqy
4kdqct9IL0zRweCOIImCYCRoZ+TermkArtMlikctxhX/f9QEtiKYVJJdDIAvqWAle2RPGm7QGQiU
uq40IOA1SaIEtZGW8EuAVV2X0Og35Zgg7yCHzH5jRqWS7NtsnC77jGhdZmtLg3FVT5GX5bLl8zRq
V5AwLmILpH+eS0IPyc21g9QQXeYhdq/2yC+dL1bGPJspIlY50vlSpjsuKv4nXgZoFLNqgS9zrbbr
Q6M1lwujM8oXyipdeqw/0dtA2BJfTMWUyytJbboYdLt9YmmcUaAts/FQIod8TrpmbsO8m42vomK3
9aykMe/aAq9WEPUADYNyXWb4k8Tjbv2qCpLdMC/oRVVTeXESg8sPeQKQThK+eSyYQll7Buvorwgn
afJDPLZk9qQYaFM8JZtWVIENvgJCtRXbU6FMfpEi7Rr0kUVF4hMSl306bZks0l7LGBZqnMKVI95P
9TUlqSxitmpzOJpZWqf7OLMp0F0dPs9+qslegd5mTYVPuhnlEuDArPQlEIECFVAJqAoBGKLKXDKf
heiYj29M0G3VUxHvvtqrZfR8XWhFdoCz4pPJ0G3vzoJcvNrqo5fILXPHi6u4uMaMTkZVitpTMPJN
zJNRoMpAuWhBktVqyziQVoG1BQtTSv7XohBwRApBe6zhqzY+Sq9kDNEYRm+miDMZGrnq5PheutpC
WFUSEKbXsn+JHCdj6M3c7s6adQKnmigl1heSfhbTFnCipwoKyORDBG0Y701IBQMIPiw30URYZ9A2
gKAIA3dIMEslksagT8chp9ZSa6S9nbDLkA3T/SIXyAcAvCLHRvpjl84pX6RC3hkur8XLCo2Sn0Cn
TbIgnbe4IQ/XW2iNf1ntXL8s1cZ5gDOFPkzjiVQRFxJluteiVW/DtoEZ4ud5TJKNNsjuXojUboOi
pU3gEauaGTTLKtbpAuItZa3cyuwU08djOhA652tTXUEOyzPqEvKtFgAByvpoOB2LTzzq5QHB5Uq+
y4B4EPolwWyTKVLNE4TE3WbRzPFKLBTafraw/Hq53o3nYVF0UuBkXd8Ko2tTkKTu9EnVxunF0lv9
zJ1CNYIwMXvkCxjv4shW7/W02JJiymokLz2u1DqsS3SgoSMytyGHcO5c0ooZD+/0OLXvXc60NiJD
Zgl+Z2T6SRjWiviFAszrXQwsiD7djScJ4kYFbY5QOajTqRHeSEgQ1C+TncWfpsj4ajlTejayKrP8
hd9QHixlTe5105CfunTV30a1nr/MNlPvUJAljqk6YiEikeVJEeZ0FRuRA7EQfKgIMR4IZI1mjJKe
vFMYm8QoWnLXoxO+VRNL4hIoXL4Z0DqW8HHFYYFL447MMMpy5aZ29J4NsC+mQ4o3/JNujto3GrLR
DdG7VCJCncVdHbGg+Q0hLEzXqLRPRcY3F5gteRx7intJnt60slfCOYpi5upq8z6p1IgH1t6x9iZd
A8IgnUIMQdqjgPNGHsoa4VSb15e4yKZnkjKFFY7paBNyQj/ouUEDNwa8V0N/gfpBtMfFSZQHAuWs
UGkGI9kXUxn3XgEW1/V04m0ec21EGJo0kbhWlaYo0CjImEyemXg8n9BTYLKlU2Y89MOinShdaNtn
yixbf1ogLyE+SFpYa0oELALGWv1tZnBT+VbNvkuOltlCfmstd7yQODUIbKOcADOQX6cTo5VvlhiH
g8aOM3iVqlbo9nuDMJWEzM3GN4mgvm7NOkUUZ8Qs6UYujVdTKfMmoCQiyRDO9ELgWCbGlxwM68Wk
g9IDEYqZ2p9HTbmrCOyKYcDp+VeHadniz8Q5DjtnS03HeqC1kY8nZbjjzE0mFhcvFF8OVvmlI0Nr
2pmAi7vzRK6mcREXrjhUDWoHj/mqabCgFdaXBPzdVQ9s9suUtjnpM9WQ35olocG1QRYmDZXKLINO
2SwnmA3oAWkQjnvEYk3DguNm94bo56uSVZ6ZFlU7m8LQo25qoxhlytoU6qXKmWS9jCJ7Uj6VtTXn
ezVK0PVGkwTeXFUtjL3JihRi2Fh/qAwXjhU32HNGDLAKShJkaW6UTAFM1WyE+V0VRpjLXtU3qzYO
97nIUFkBMbRR/7rr8CTqiMpiJNmBVhpDqbAg7+e5a7CdBDECkYz8KpF8StVWfBXRlFZ+NW7WFsCG
+ldzsKdbi2Gh4yV6oSF1slpxi8dCYwUkJFd67YIOxjMq7qAfOVTT6NII6fCcdZHIjuyYgMTGQaKF
Bz85LbFw7leckPcLjdcHQ0tM60JBVsQuygNve+DgZBo6/TxaBIOO8tirGTxr26Djb4JO/IYatJdB
PxrWw9whh3chFaQofRzWv1WPbJI7VRldQ0HSpp1bDn1011gkcbIsWUTE68KKGn8ykNgSXOnI0a/s
zNV2W3l9VqgVpD8TSsveU7fjrT0tyWupNMTVu6t5dnSrC6VW9Mmeip41BX2lk3mb+ftKcacR3RWe
IRW8l6G+EgxKUjZgLyx3Gcvv2RpG0rkscqMvMtXs5AF1Xkl4bm3vWWTSag+Ox1xD0j5pBER6gtcF
pGgEoVwt72RhJ6E0q2ZA9OJARFenlX3SYPmc/A7uryBQe2lAgirghncA3JVkZxaTpoW6mucrhe7g
vmtdIx0yzjcaZVmPfH2Liwr77OamHu8Qd8XCr5zeRNGA1g1W5RpZhJSNxaNM+KkdUMfK9EcCg17G
JFNaz+zspjw6UbxAge7TRfNpjlpfs4U4yz6dN/q2zXcSCM3p3ih3XdV3O+w9u37pafyMEsAbC7ZT
IyztTRuaJMYM9KZr+aA2kHa9eqRiD62RdnSoiij+JNNJOzM+Xl9n/GJPMKKNS6cYElKT9Gm5c8sW
+mQ9dsMejpINW1+uDeXPMi5ITPUyOgBIfRjrDKmrAmHfT3OKrT3ydyWsKL2M88zNuR1swDPE/FrO
if3WTDihqHi1EDf2A7VQNsJj9Rhu1HdybccHcMaIczlOr13gTHn/hkh1fFmKarkreaiKoHL7rPKU
mYDBAJdQLw4srxGl36KpOTDXojkyholgQdJu5ttfJMxmUvrmry2gdSDeZjef4bXKNZRdN74Y8Ygo
jtwl/SuyfqC402zInQQNwQ02+uheWSycIXFHuCkT6eLdXjN1Clx7NZ9r3RqTUEE0pQOuJTjrMs1m
iJqKXObp0No5ZqhYR5/t1U3rtr4jGxDYqNUamonu3IvAkHNLgOBgYXBOEnU5mSrJeQFwayvfRRUR
Xt5KLFdgNVn8jZaWPfrsvaIPil6Zn0UL7XRvT2r0XmgjUmxjieh8sR69bEOJq6RflvSCb4FQKHeo
YkwM+vzktrza+CLKaycugKC0q5lMJ8NRintC3Wz3YDcEdgborMWZeFqX0K/IId1rBEHKoWSI35K2
U2PflLUuAjdB0OF1Zmx1vqsVg+9MVTZ4Qi+Vm0E31x6bFqcaQMZieoevoAy7dtGUAq5SMgGurlz7
peLvnBdk43cdQYg3RcStIQsWxrlHzLr73A0sEjvZ9bbmjVDpwS6LhFTfNR6UZ/RKS8NWzcCbtEq1
fM/tSnloMgLrvJU06IJyCasnsO0i3YpQzcF0Ym3WKcKhsYvZGbVaSCLbMO6AfleXVsuEdtdaAxUz
3HaI6kR6YuoQiUmZTWa7NZ5baWVTKOp5df1+SNxXU28J06T3IrHegCG9jtstlq1tnHRCLN7Kq5U1
Hp7WkHKmrJE5vvStQZJ50c9OvZvAnTyQvdG2Oy3R48c/Gzb/Xyj3vyCcfNe72gJWfghAOdfF13r8
USm3/cRfSjlD/YOWEB06ZlKoFLbm5l86OV38AfwMCR3SEEzFRJD8o5MznT/MbbSOYovGrK5tnvO/
o09M6w8TjzHSIAeXIxvxf/MNWx8a4TaDXstmfMgHAQtm6+6HdiWjBIMQN5MMCjGS0qyUNJa6pb8l
gECBFz1qjbI3ZHyjcLT31MzWwjQfRt+eRH+dm8ijD3UqUK20JBej9nSSXj9YSzTf0Tq7NARifdj0
Xw2edKr2rNmpHU4R146dIO5m60nV5haLozzqclGeY07M+8WNsrt1rMzArsyzJRSXNMu4u1Q7BwR8
qbzrcprPmljuRSe/kvI3YmdQZ0nyDy4otpAOf6kXNc1qXibpFqlgcphb6zK+ItQV3XhsTOqNldZ5
BdpiTPMgUyPdAfk/kbtZj6maPOTIhJPdNFTigGkr9y1jLh/WcqJMkM5MAw7tuLdquoaBuYkWe0cp
rx60oZ6hlC/K4Os0Vxo/XRcazYLI8VFvnlCnKO1e15foTtZdvIbjTFq0nyg2uWjpjPJdIQcEA6Rg
C82b+Drr+kc00fonJx7M0yw6FPGTq/EPYwgksbFltVAjVP5gYJeo8jbjC/tc5IuFgQRXSzg0lY0P
sCyY5M+RCPN8jrArlvKN1OrJK81S92YpiO+0lAi7npGMlywp1iOhEo5+UKgWlDDBnvPgIvu87Ugy
4HwGZ/KLalUZJwG+HM9Umo5cXNPwKwKNs7BQ3dHGED4Nn6H/F6ekU6zLkcxXxaNlRWKLy6G1oZb7
krAK0p+rQeG0bfWaRyTeOXGukaJNkQtlTGG63efWMclaBbK8FMMFboDxaIP1b6kyzUeqr0M/QNXv
4w4MLRtoE7YoyxhfEgpbkxAikT0FeW9lr3pLmCriBB/ipX7OR9pIHPeb9ITgLj3gUQfan4tpOzrx
jStzGpDyt/VXYswjvI7I3AtcT2R/eORJubu+nTvOZrhjunI4MjL5FAssBYiXB29RSTm0qmmnEOq5
s1oziJvlLPIFu4lripBeaTDJydq7ypZGGVW21zs21S157yLbmcuS+E6n01pRxC18llsxx/aJxyug
9jEIVLCzMF9pM9QOxy5FXaPAqtaXeF71IK15GhJkpnsJNDhozHG3CqJWLMiguzHibL+ulhnMUk0v
ZJydJizTbn47waW/WKKGThHhA57BOTeoor6/dBozDoUxKJe9DjqFEuyeYJh2bzpqw8mq0DGezT1h
CsWT1o++2esr25NWhLU0zXBSOFKlOOS9sQeeEcyCc4nc7BE2vwRf8nJUnPq6W9JrXKanqMZPX48E
XaIgpsHScp4FH6gUjy5RBo8Tfd2LycQ9N2qP+LHEiZkQKZBEO3jYSkfyd63eT4z0fc0g97bO9LZK
m8bu2D7qraZ7bWPfMsd7jolDPtcNkYVeuco2aDFm01mcbxO5JjeAmpeLmLLbKRZ1lyLmfevHbN3H
RunGntKSMidpkjWKoz7ZJYfuoaqsR2yF5Yjtx976zZj5ed3erajCm1QKDZf2MM76gUSHegpEnlWY
BQqSGLu6DKYovVpXXnWflzfaPHaziZR1oZRfVonTFgaJBLU/5v017fqg1/JTAYX0JJYJI09Hbz82
i/1s0HozBv0WKc96C1De8dMp/jYA9LksmBYcFBwf+wImNWwBXciDjO3lSkuL6bNB1MWxqZsDBlN4
lLYkdVSvh/qMyMlA48MD/2RJQapiphT5/RbO1HhKNRcEDBD0uwP+j7WnMTnAWHmG9S6na7D2+oup
Ls5FzcMdzlNj3pZdRzRn2Uvnkuh5+SSVghNemqAO2Fmsok5YyozZu140nq44SefNdqGp4dS2835a
C8oy3o1dXSfaBa3Gwe/XueBxX7Bf10WN573vxGeSX6LdisQx1GnZAjSgmR45q+6thNpzUFMABoSd
xYCfxmxdeT291b06kpNQjHPE5jfEHgEI+hWTQnlSyrkj8ztf7+JRMQlkMKLQVVnk5DjFpzonkxkv
94AXlSznO4QMHf3xiU4ZB187fRXLal/D/nN3qlXm59jKI98ueNp4DcE1tM/TQp4rn9wS7QFXe5jU
Ij1LIW5qSBBhq/LvRkwJjrmiF9eUvhy52ojgWYPk7qDIV+w6xDYFziD0QI8z0e8qntUeZ1Db9Mqn
KoqVy0Tt6psi1iwCzpfoZu1Yz1KjCkH+BRgD4f6L+pQST+shVL8ux7kIW7OU14NknjgqgUEkmFoU
bHeKEqCujcMlwZK9NPl8ivQm22GVJ984w9ysaP2lYMRwF4kNcWDdp3P8ljqLAV96VA6d7bZ7klds
T1utsaQlkblFSJjRjWvw6C2JvEIqcYOyVF4aNGwuhlkx7zlzvXe59j5qWn2Sylh/WdahYirWID3M
rogXSvaEfeHg4sm7axR+aQZy6301GoO3zn1yiqtKAXSg6wdXZOXJBlJ2U5F5felYMxBNesyhXsbN
dVYhhlEKlc/eldqb5tASrato3Kk1iQNuZp5T233AxVu/6FqTHERn8jwO+lOrMFcwa8n+lWb4tDqT
FHojiQ5AkFbWFtncNkMb30PKiJ8WuMQDqUQwQgBqzvX0J1G72SWuTuwuCSleL8TdOMvtjxySA06L
dC/60gidrC3eRgNTmAQIcNnQdvcbEzcs/qeTUU7E06ty8Y0E3yiAjHtVHbP7HAMhDjO67otekcgs
KZQ4w01nwxr+N3tnsiS3kXbZd6k9ZIBjcGDRmwjEmPNM5gbG5IB5dsABf/o+IXVXiyyZZGW9/U07
kUlEIDG4f/fec2tk8Nrf6yj4zO6lPvBLSrZ5szo8sqljvgbUQFukvZxbWxbXaN7UFOEmOAVlPZ+w
w1dfmeFBK8JPRKRMvxDDfS0YGlSDq88zdUbcaVFzL+dk2eVKtjuVNfJF60jfNSyM77KqeaHZndy3
K+PMM+PG4rX+aK1JvrPTuT22doR1msfKUximCH8wc3d5S8Z7K8LeZwJnZP65dz3LiRV3h3/IV2p4
rCghr6Msa+djK2+2VJqJq85BOosV0JorbqSqI/7fVl8urvM8bofoixmi9pOj7ZzpEXmtk6oQSiz2
cF8wtaK+0H01vddj6j8Gi+HmU0v7Wte+d79OUcjuzR/PmOtfVmX5R5e3+RV0oB4vU2Y/RL2zUvE8
ZtnztGbpZx1k849ySZtdp0ZDgRxq7AaSdXlrpro/IppoAvHN/Dg7OOxKYmOHxIrWXcYff6vl1J8x
eGU/TBp8L1Ait40OpiPdXpSVrqW6tlMdPNKApkik0nDvSZIL8XzpLRKrx866ai1xXH/v72M+Y92o
LGgtaBC+fC4uImtXaB6CNmXzG9qO/Xgeo2jfjOLS0+KzZdgkVlGcKKBbrhblu2c5ZrdLPg3HIOTJ
aEUWBb+tMvtuLt1bM/QCUH/n84koz2yUGX9wj9CI5Rk72+e9RD+/RMLOwbC8La3cFkNRflc+z+a2
coNX1c+IV7bs7nWoIPXM6WlJWS4Ush23lgjauLdaGj1Lf3rpIgyRXph/lgHDPOFcps5gCNMsfAHP
vW89+4QT7cwAPNyGrUwOmSCK3+kpbkx5Tetbzxm0x+dmSp96RZMUaQHedxtVFPf2OJHWswyZy/E2
JKxIH6ySB8SlaGPI5h6WZrxvQqSEXpovbWjd5hXUHrYL0WXixTNpqJPYY0251Tax4V44O8sbWV8L
uRs9FTf1cGAJkp8adKKhcLtDMc7jqc288sx1XN8R/6a/fSa3TVBWXVmKuy4dKjgaKxrHBYr8kKVV
s1uTyNrXkOtvWkZVBLejcb8a+nDyYC5i+pTQWhfnYvFdXn3oOxuWOulmKedrK2RJlxnna7lQvp3M
4mEt/GZX9+u0WxY3hoa9cxe965GA9zarjcYupx0VOOW5HJMfTtGd6ebDLsgmYmutbv2UmT45rdqh
gTBKh7gu5+qs6FRCMkyi83Sp8y6LHGE7S6qtMQ1TXZEku0rq/Og71plJXLJ1y6Q7UmnVXBPuvYy2
/Xlb2sOHk2G9dYpl45fuuBt8xHthdHmN6IJ3aCjqzcr9PLJuCAOoOvoLHsTipqZY5o4n8Vuj+uEJ
aSs5CIVYQeFPdcbMezSmXWL+Ei/0ShFbYnlM1HiVmyFS9Tklox/a+BsGudxPYxgdW+09VxnmCc9E
R2KWqPT00YXLKU/6LE6GYtn3ZfSqeJ5ErhVcO9RcsQOb6UnCuk6vQzrtOnrOTgNK3l4biwdoO1E7
n1nm2EXNh9UHirNsMV5fmvAa+l5yF4brZxpn6qPN41kmOs4Gd8cr38qyG5Ko4zEfXbVntyQvI8f2
kHjB1gRutvMtx+wHz+6PC0v+eBDRcKzW7sVz8Y0AttFHINN7enazF5js1XuUEphRXC5doEOONM84
NFYdq2AU2wQEMESs5JF3/Ez9W3/taP7hscMuIZIjeKk5dtDVwL1A6IJm5DQvDBt5xaUEwwcGla1k
qWbrCYxItNdgNrht60Pllut+KN1XgE4Ot58uT/QlTlfWpDQ7TsSLoBS8FFlhoCJvS2fEBFXsRcnw
nQlqs08zRoN1VD3jQthZNsv8hJEywhIoxEQV8Yi5YQeO55zrYowtjfPNprsNmV5Ue4sQ/8EUyEIL
3X4bnvknAbfIbVRzLtbA3xD7948G0+ZmQfQgFN/c4zQejiRP5DGr6eIhspUcSWwontzWsBMrUdhK
slY2uzFt1lOxlAFdE5jdcqv4tmTu/UjN4hgU96lvF0eU+OxYjurT0DnW1q3d957vFldOGcSY2brr
qL6b5u+aveqGUDJ1RMI5RYUdg9Dg7dt9otxxQUl8hytIMZBoj7rSTHLmbouz6Vur6ndLipkfYScs
6ukFGV9sW/YQ5ejFq3+jp+g2D4M3dwk/kjSCK0A3fVz5wZUqi3IzFwsKXbIAg6JKMFhpuhVQQrpm
MCe34660umLY8kaHZJXZy1XhLDB/qp40uaDwCjGDLcQ0qY1JKSr0/HbdrjNILzMJEbOvra8y217j
yVcPKmDqixR+6xjF3BnQRtTrpyVpPGAMFvTXgK6uKGcwbUNlKKmD3fpz+MBvBxkkmBEimZuAG013
VWhOBu229CJIZ45SzA+GHs9VRjMrTaDHrG1rfAAwWTfMxD5xR9zmabUBhXdUAgOmFjT6mQU/aMc6
lXENtIaEcNW2qMerSr2GUVnG8zzqe8HciieewbPstFdVgqDdZ1ER2/1qTmtbA+wWdUvX7xLFNC+y
nBkHNipBMZZxQ/j/AYdD3NjjGdxRuFsLQGKL1d/P2XhXd/qOwTq7Pt6bIRQQiuw0tTxSn3nepLHU
WC4Y113NFXQ0PAC7POXxG0Tuc+6Km4x5zSbwMwpQmfkhW9JvqDIn3Dlr6x1JwndbMdePDcNx7hPc
cHq+9jpdHqlVu4uibtxkqHEfHWFsbARdfrsAlDtaVvEjl2xiJ7frTlRGgZ/+vYjW4rstwJA37nrh
2/moL/XSvM+ZZqtRcOpy5Vlnx7KDc+1Sl9SP1lfHdnhWea3ZyBZBp+kgPOWtqA+ts0I59A2M2MAZ
dxDy2QHkarlLjB3FkQYxwaajvGEZf9mRAktJo4cQZMxaJupGGmMx+kAfTpAw+Rhkw0gRP8suudF4
AKkv/5r044FoyyPScHbsVf7o65HRo13BTVDulajW01qnD2HbgOiq6/Oqhn3qp69A4L/ZFOztnap1
48G0A0W6DfYnMURxL3gciiksT0HyMMiqZpWKKpXU9YNoBj4NTwmfRj9+xfYhy0LoW4pIYBHeeFO1
05fIvumax0LUz/Bp3U0X8lF0Szd1xR6hRKOJ5gVkEoGcjrayeGkWRL5U45/r+ziT1V2UwWWZQaJt
yK4AQ1q8OzcDGK/SF6nng7HaeRM06T2QGnXyTGCDKot+NOkSz1m5m3FZsbyYPzOtPQ6JvjP2/Gin
loyt9ntZ6y+jnFamU/mFFQFRJ5yLxzDPnmCffKA72oe6XWVMsHQ95jCX9xNx/8qt9jrjLAivPw+D
e6DAFBO2NwvmdyUbmayiGc5OH8a85PUZWp/nsHonOnvPcNqLOYt5PKfTvnaseA1xVwg4U1ahHiw1
vzKWgM/SYbpbmhxsXwCzQwYJJuYVDBdlgcmhXCmsRLpe5NvatqAvep5F0gUlltX3UdDkKGuSgFEU
WHvXqfoD/ZRgPUQaMyWm9God8Q3m9T4Y02gfIKfW1N3iylg3qTVc2bm6IZacb5yy/74IBe1r3C+F
+LLWJcyMJGS75AnGhLk8DkxjYpdBGL2ldR+PVW22M82bVb68IwJ8ZC0aPy4tAEOq+DrLDu2derpY
p/ixLKIaDL6YXyY9vJNGKIAkVbhZi/CkF+Q8E0wPVQoUMLMxrLcuF35VqKeKUcs2akS7W1dcOZbC
ayLsftouDoPhxC2c7ZBgDgiq/sXS9nvpsZhKltx9rtzulW1bhCUmkHyu4rZvrafWeO+UgH+FkhKn
TtRvA3decLTlQIUYyOCEE3AZqSeWNlJvqOi8dDIMDbq+C1aF6zzlumVknW9zp3mw+EHASpfG5EGc
Ers5N/7MiDRYgT5yOJyJBdZjDyqOva4OLsTSZ62OoO/ico3NGmI/tOCD9L31zSORRV8vOcUmXPDF
uA1fqy3QtBvGKZlQb6UgTpa6bMwvVdwd04aAo1E3fWnBCY8pNx2qqkSE1eslliH4pPaBEdNT0gxF
3OGp32dFQtVvgTFyXSPseB2WsGI+WX35PQS3Bb31Plmwv8npSxquGnnSfc0lbmPPze5WJOfByo7T
oq5A/cPv0CHOUMV5ZLg93ZVtmxwJplN21hT2vp6nOpY0Oe8zG3RcxARrK4kfITPzMpVL+cjMYmO3
2a6ynGNBq+xrkVVX2Dw+2F3rQ25fz8t8yKLhHhH/ZSlX72omwcj4ODkvLLDH6vvq5F+JYZxRIz9B
qN44/ZdcRG8UuL7PwINea9qiYymNPDs27yLsDyccqtSHjwBZsnUqD6W9dqiinhuPsjnSrHNAdn31
hfehlPNagsM5ojHFnK3waCyWA+13+jJFR7Fh6oIGE8P6roaR90UhPrGVrPlmwgdVBFGJIRfxHLBy
2JzKWAfuecQM1PFqjLE5TefKlXwAgLknr9cCVHzkHwNH32kGfV+Ky9C3r4eHdbKYz1fPoXYfQtLZ
dIcAISytFieGQqiAZojTylBlrvqbZLb4PUzvYUtmOpwnrJth0sLDTUp4XD7eIWsN9osJ+01oecMV
4/VLZv7Kc6PrhvrmbS7JjhgL2E2bRZtWGmdTy7psNthWvkujsbomA8Jw4N/RxFFsxqR8gMGLNuNR
hTulz23i3deTd78UPKidctnNoHwx6JkjMcw71bqG92veb0a787AVg4DKtaqPIUsOSFjYaKKctZqv
nYd5yg0Hp7hXZ0U85XQo09rJxRXhuCQ/jXsC7s8SYGe1wzF6BCo6M+fW7V3Vj3/kcf5HPP4XWv/f
icdk9b403/4Mnf79B/7QjoX3G+m8S6gDAzBxkksO6w/x2OFPBDYNjASBtIloISs3Ldr9//qX7/1G
IpM8DURqMii/86j/r3gc/QaOxQ1DmyEd+f/Q+e+g0z/FJuRFtsanBYOd8IkLnpLP8OeIBg4bZ2A+
R8Wy6YwBDlTYao/Jhbwr+y3JG0qOA/P6kve16bMAl3HpLgfyCGRi/nTS/iLP+HNa5PeP4iKvu75H
PIWelUvC409pkZkbvB+J42ynalh3GEyS3TQMj6wJxOb/70i/BGFodregSAp720TOeOjteaAaLcse
i4H37N8f6hIL/X+5qD++lINjIIRXEUYi+CUCQyRwLZlAo4IxbT0YdhS8mL0ujghW7DCqTvGCcSq+
QMaR0KLk898f/q/O6Z8P/8s5Nd40FgGZILLNWX7ngtECZjfNjxLE9j+c1J8DOP/nm3qAKRzXuWT+
frmSWjCkid9yJTH9DK9bRvMYYEPkjrjhFrAYxNNJvf/7r/dz4O2PYzJQpn8FHwX7zV++HtpASekP
X68oSxRKi5nHTlj0CI7taN1aJRbNhFKx498f9XcO+6+/VLJaRPkpLuAW+iULvCIDN+UEs7AWc/sW
OhO41GwyxW6cdZDsKZkHYTDIBmabH7Jt8KKksk/Dik/ufTV2jcCRer4DVCIY+rhtGuNtmJICIKPC
PLNBdZclZJ+Vltt7ySBX/sNF+VdXBU3ABPBBXRDW/QVIUJVNixbuOlvKsQWGvzKhI96JcFm57tT+
wyVIEvM/7wHcspwqLnEeWr82SSDFRwy7QjDYiCsInSSsI54ref6A8M0mCeNDl8Q09GH20izWr6Xf
owKrzu/SDUVwrE5TaoX1tsN+Wl6Gtd21Y2GxibVUTOYnv3HVcSbZ3sT9oLxsWxi1PK/Z4BBBDuf2
ZV7kUr+Y3KOmDxwuQcPCVw27KmYW8zFJWCmKrgmYpjphc9+AGVliBlwzI3PJiDteMb2Rd+r8i6Fi
TlgwhUU/d1g28ya/J4XgXejDoc6wT/RORYVvad4blP5qXxee8G+GcCJLxi7Nehr82fuYaj/r9gke
Xj8eyyQPtm6vWfLgxCWQg+b71SG7hsjZO4O1GalsfSQtMh9YdaJHKWfMWB1kvZriwMrUtBNCW2VM
q3b5Sdl9dA84K1GbaPC6Fx/VSd7oeW4fMKT4NTCNiXV0XRn5Qv16umz9vBJ3chj7z5wmxMNQi+kb
bSRy3U9emjPrNUmVbEaZ+t+1l2FY0c6csMfDJ/o18Fb5ltdT8Ml1gsXZwKkNzp2vzNdRFGbdVOhV
n6CjmtuhQMZm368f5naQyLg9zKzSDdswHhrDWhCAIkOicoF8XLed/7qOUcLAscUlVAzQaredae0n
AwQ83bFim5/CsgsfjWT5T2e9gE+6FDhpCZJVTFsxYzYbAfp/2mg7NNEGhqNiwTnIPmK3Jcn2cFLk
V3oBkuIA5jH/oegqy+PCs8prDw+F2uiqjCAvrLac7/x0FGcEHA3Kl1cALfG2rHZksoQETUk82byy
67BBblpgis9Z03reOQ9ngb0c19FcHKCxFS9NMhBiCVOPaUTDNBR0byuHl1HA4MJNEXnd0WOqxXoX
FQj0xDyy5SMmOKhNkhf+hFTfMoDKyF+MubjVTY3103PGlHHoAOhkN9Q9KVvbJmOJBXG+yFHSdrdO
4gZwPpe2+upmZb7szFC0QFozGxMmXl313uFy6ZmYWsbeonn763EdDWD9wsOuvSmUVC8uLzBaS7FA
0yug5ot/KjelJL4ixy9Vn6TOde/5VGV3JTuy2RSsO+dIWLcp1fD+UWS9Zn8UpIG+KVm7B3EjEFQO
CFhm2WPewOhK2ohLQYUAFLDjEq5urnzt+8ULqCpGTjA8Ji9u4LZiMiuXcL1J5KqtGzFAY3hbGErM
l2iw3++7Ri3L9wTmMbBfnfEfIyXkte3KALD6ENxkHhhcmo1aLELT6xgk2XyHflBmd/ag/WXDiqy9
8tI1G+M8gTT70PWW++bbCneLCdZ2OFjMTrZYruk92LZcrHJLXq/AemFHg7rlEojekHG74OStVhKh
tnVDsRVOEpkTEiJ7/Sky+aMJkqWKXZl5T42DCZ2Edu5mW6uLbDxnI9u4rLQhsWL2JtvX9pDQARtX
4GvJgvAE4aHZ+s6bb7nZvexS/eH4k5k/JXVH4caGgo+kf6cWYDBq2+qpbOybTMw9WGrhDH59lbhJ
L4/YFS575XlWAdvqDq2vczZ2A5T9ri6tCQ4/fNEqxVHAvJ8RdWLVNpWIaR48VxM+e6i1Bj/T2FwQ
yW4WCH0jprKuD9rruAgn4VstLWJkm7eaEfJz7wVhdqwZJ0NUtsNZMf/jX9547HrfVh8zFEOHjlmK
pbCG7XEApAdAoWV9g4+/vKRz1dg+Tf5aw7kumuC1nIL5OZib6NpyCBZEMsAAtZROQoDK99KrdpiW
fVYGWRykcO4J7HJezdy9jK2bPBFGQx9Ie6Dx2jgMUqqlbr4kWUU7iu4d5CeM5ZQEjC/ZtLbXM0zm
GBVlfk2sFStzmiZxIqFzC7KM2lpuqqxfboui+sJ+Gr8L+aBh1+iO/ipFTleNVb4bs2jee0IjtCZs
2cHTMFBJh7p6HvFY2BsYgvbVmo67vgxx4jMINbr4jDUkjT23YvBENNg/thSK7+kUiD6VE613hgrc
YVZAtvPOv66jKLnJzZLssIns8aCnF9AoCJwhZKjdmnnPA6g8BxPjErMakNSSmb3EKQMAR2cYBoJd
QWJx51LdMEsQZ5G8jOFmn2sDU/gGm/64zy82aGV3x0T2bwAZKFvzuiX8MtZjuJdtBXy8UdOpHJLq
c7RAStetNx9qxYNrWfyQcu6Kp4p0zErcYvnaRO1bWSbVcWDusbr0qMyiQ84Ik7kDqLEUYNgu80/p
jlfl2Ll2XDiEj7XnMJ7UGBGnUCYfLGdOjWslVBaIr6HuSAFatfPel8baKqwFrEeL8jDVg43pvtAM
XJP2LVl08JaMprskESX+QRM+WKtxd/Xc0rklpx9F1gU7K8quxrEnLpcMDGOrBxz9pyhtiwPayRsM
qHtCo8uhqnlLl5dzVVK/vEtJfMRmwGSwTWzyTA5B3FOSDXjT/Ow8gj4T9Lltm9ahmaPp+z16ljwW
HmjktRR4Q3Nc4LmFDjKxNsDh53n2J6j4CkVsSNeD0wj3tggbD4fLShxrwL/FxHvGizKX/TtBluyp
EUwMED1VTysHlQUk4NPuvsIEukedT06sYp/xMzu3Ovd544i+uQsD50y88wiSqMPO2H5kWtwWUXIW
g7EQ9JzxFKrWnNtU3uWXNHc0jdeZoOY6kZG19ZvLY0Vn9M/FLH2vu7nJfrBSDD9+n+LXEc6nLIDo
ZhOovipMAHM4msS6tedLzoe01NZrLPTfVvM+5nV6DawRKbzykp03ZKcuN+bJ1+7dVMjv9sTPqGbF
vjwW27m1f+gm2LNIU3edZSsGheFhFu647az6a4IJJ/YuY57B9e4yprCfFn+0mJpnDwRsWWn2Be4J
KPxWbBOXfjA2aDBnWJoYC93eHeWwrxtJKQWxITn2QAIW6pIns130KDa5pXasBpMToF0Rt1VIWLdZ
H1pvSPeZrN/TcQ6f3MY5l2Gnt5Y9HYDDoH8l4U3i49CV3RcvAiCfWOOTNRcnFVEul2aflJs8rxhW
mZ8ym2ptEXdZ+oWKJI3RI0Ri7ZNbyKS7gCIhopp9hl+GrRExqc2knK9jzxK81zR1yN5BpChZLrtJ
FcaUbthsSz3gRqPgL8+pl5CNLhhirtjDPzH5B6W9rj+ISpLKadZ4nBhw58NHV7tIj4lo4jGgKL4j
/5nL9d2zCeRmwbQzyCLERhDIs7W98VgQ6w0P+5AcZapfwiXPg51asVU3A7NmTOyako+WyC/LlcEC
bphGilVqhHkPM147fEKnYUafedn6IagD6DaLWnns9STgKaYZ8mM9YZ3MyS49rfnSvGU6ENRaMlLj
rNVpTXbTzeAizFoA1EYzI8MVTHm/dbjm+m2VB5QQ4bFVzYZXKae+qbQfsz4JmpOTjQIQvOWb6VOE
PyQ/oCD30akzUt0WM404eyfx2ntcDR2evoT+hNoeszNRwcDDXhLANBgGsZzssoqO1oLjArfEhOTa
QAqQGy/K3I/UCYiS+nY15mhj7vCD00g/RKYaOx6zNfo2rCFVoEMyeQilvcTIgPyqs/2olXyPpoUR
8tisPrFROllvCeHMnEYYDc+FXc9pDFhQIPTnVUvCEdSErVbkykG64RdHNw4vAiZQgovaB3vuOUGZ
bfiWRbLrhkuNDhW2QBJMCLoP1IFB3kMDccaYhC1W2kY8Mb9NiVMzusk3tu4rvK9NhjBhp0ApNmhD
kYPv0sp+dPRwAQMgFbTEHTFP8F5tjyM5oITs5Lhz+5667rojnileVeQrAc/fGt90JAd01BXUBPPy
C5xNR6U0Wxojg+u8cpUdGzEP/O+sGbjSeXVJ9nZT/RrINX/N05oL1RGNfHbChddYqEqEhixI5yqm
BGZ4H7ux4FytNUwNgJP9tqPk5z5b+8gDz5JkvBtSeqm2UqrqXRZ9SOK6cbqjg644nRRS2PdEYBut
dTM/EFLTTJu9/lRNHQ5Kwui9u5NV5L+pIbmk8ZreHMrRaRWLbSMXoD0MyjaiiAJcBWZyPmaKIt48
0BjADIgk8dwtrdTAqRiCl7GzAhbyXJg4p91KP3qyb7+VMx5QNrg9bhzqTtZr2hCYrXlk59iuTNga
d2XuahyR7oRtFdCf925TzfnsBjXScEsjRovX0++oPQ4jCFFysrD4ZMsFxIYVUH8LpsYdtqjz+HtV
MDuPIE8VfQd0BZ1HjvJYaVYHm1on1nzwfFXyvtRQFFQ24ozM3dB8JLXfPqxW2tVbXKvVa9KK/utc
2eauhBSKmdbycUwHU9o/ox0odr6483TcqwgF3rc0Hqd0Gk3BWiZg0aKIubpxlPjee9Ak4coXF/lX
awR1zSs3QQjnC40YcTOV/yCt4T4gcrMJ8pQcR5Qe33wKafTBjBhKosGjmtfmMIquelnGxMHr2tTN
N8wOXsGTeOgfZ0o4qXUyTdttABsiy1VVY3/rE0Kl22S1tQR1ngb45y8Qrt2yYnfdGKORLg2Goevc
nS0dd0AGPldzOCAOGKsjC1YlidnMIS1C+6W0ILfVJSWjZG9WdlV+Apl1l2mwaltVhS62eMH7ItNF
So2ZqPxHF8dYSKNFL16qVV40B1I3bNVUlwHhpz9YHbPAbvqdJYbuNBMfTferSh3yZypwTmRAU2df
ZoVayBwA2j2Us4jWG7+a6CEBvFa8Wm1Uy40svOxBsm51yGXqod0RQx47YPUhYfbWrRuqLMiEsJMZ
Svp33BEvToR1m0U+9tTHEDsJ/oZRYv0WCSHIvd8N+iWwCNtsZcTXZIXd9A+OyVMSC5pB6pECY4nJ
G1npYVALHBSzQLzZDfQ25FxYKE1o3GSUNhJWT7/Fhd+zXyM7UUcLbj3MHm8JnWpkn1peURTeJWLa
j05S/gOb7y8mbGzSWSmx4/akR8Lrp1l2Y9ctEycmzCv38ybkkQJ0hkoXq2n0P4zN/2Lu6tukYWzq
jaGt+b8Ms+egwKt0ORS0ELPva7eM3WJyY0cFeAzpItz9/fTzL77a5UsJO3ARJ2DB//zV5DRWtt8x
5xX4tWgPy5YrLgFuSuoWDv/loUCdM2eCFRoJYm32L4dyXS0H7AMcKsX2J21ecI3PUtEFDPYP9N3f
x9M/zXTJ8NFmJCPogb8P63/+WkHrBdTb1VlM8Zz9aPyuOK2jILVpeKUfLHfCNaj4nKwvQxzyMROP
9hbzdrp3gs56FmNJbWNqMucfRtz/8evlc0WhgDjJnNYH1/vz58ojnwgKyjslFOvnOafuU7ZgcNop
zfHHGfsfUNd/cTgI14zwhQB75ji/nPIy7YdgWpDwI2IOsUhW52IcyTEEuz9CP3L/4Tf8MymPAf6F
ssZQVUbCk6DJfkkuegIZJrf9PFbw1cYv9HQP4StglHbnAUla32E2OOWXnizvzvgq+GM0/T+K5b/E
pR/63zDR/4i7PrX1l+qXntzLT/whWfrObx6pVT+MUJ3AGLr/liw9+7dLolVSUuvypAHv/m/J0nH4
oxCLNI8GfqOIlv/Ou1rOb8GFzUajaSCFD5Ve/jea5eWa+NOdyuNAOoC6eSgQqg29gM/wZ50waOG2
cA+zPCXA9pFrd9wUk43d709n5C/kyF/uhD8O45InoN8tQpP85TAix/eZGBbS5F9H/NRjeoKDwe3A
IpY85Sqf/v54SL8/fTE0M3q2JS8N7j0wqiiyP3+xpFQGRptFX2nUIsPGybiaBXdCU4PbyOrVUqho
WHtSOuhw/VCkO3ZZf87hPRBV92iAoySGtKN6oKqxDs8epLlo73kzJegHUr2REFsVIU0M2xnijIVl
Ly+08uM8jFKVx5aX0fcbL5KOd3dbptWgI0a51jQPBwW7APMeCxjPmbeDO0nM9AgiudRXw4yL+Kvj
dDMb84VSEcIwNWo4NQOz7S7zJVvI7tHgpI7qwP08NPWa88LIbY8ly2LbFnwlfwQQg+vvAgykGTbK
wzo6Lry+FsK/ZeMmn/xVK/PKrpVMynYZaUs/qiHn74HBYIdzsL3+AuBXM8ig+hJog8LCFq9ZF3rb
pLXgVrUTpmd0pLayXMzGJ+1IHo9lWnmqDNuz2B7coBG7bMG1jniQ1z47ej5LJLZYQVyYCV42MH8G
jibYMHhhZQ0P4UDa+EwwkBxtRc8y8d86b4f6qvad6s2rqz44pZCF2Mp1xmm7GCe3k74DJ6zHkx+F
K+8UCf+x/bEWanh22HaKk1UEOd2MREGHeO1dFm4N/UHRtunrUDwz78eKBEWsmXaFDPLiW8tccKDI
z8KkxzlnSYbMHA57UIRR9pU4VUiJNN4uXh1cZs5CuhFyz5XqXWx3hoWFS3qs8ebwo0TKK/ddTukc
08l6BRJI41KQWdvZuKBMoZ9IH8s83U9Xi7fgMIUqabXnAJoC6z6mwl3jXFgOVnXtLiTKnrp0sIOb
qpua/nEtVg5YEj+0bytta/eqRaAst6OfE9bdVqXAR4O9s2PmFo5uYPBD6xkqTw0Frd3nSELBVaDS
Prhb0qybKOSq6Su6sor2ErrKfV+pE5q7PVB5RizQI7FIkdOwQ8iaKQyrCnxJOOf6Srb7lPAvOK3Z
Fah7Q+lN9iOuvqAkcRB6JVRnfm33oJREdDukCiiD1YZl/WTlbj7d+mHgOs8evibMRSJsrJPFyOC4
Blhk/YDCwcxRWJUBUucX6q5OquaWkqk6v5lzmDyc9NXHYAtyK+1vGLYwmd9Wgx1RlkFkwq4OIV3G
6wkkixuci0CZ9RYlFbl0kl3gxLhZ54m+79QYYCem73UB9G4Y8SF2ThcMn6N+HDW4VTsBx2iioZmf
Bii4LLYBVbXFBLCoKt9bv6gJoMxlGb4UrLKwEvWG8sYknly7Z5KzBtg5CbhPXt2bR03cfbwUPU1L
igDn1d4lnUZZgZtHtzyzWohQgxa4mh8ww1I3ctV3Et37w6he0aLa0PE8PNPu6VnrU98uaAVz7gLk
DXCkBmxAoBfh1woIFHVxGw39uJOUh2rER2iI0H8wMMG1dzrNWKrlURrdsZ7LGZMxPyovSKM6+t/s
nVlz3Eh2hf/KxLyjA2sCiLDnoVArd1IkRekFIVIkdiT2JX+9P0g9tljUkG5H+MERnofZuluoQgGZ
ee895ztui2tXjybkWEAPttiWwmbntp2rX/puqqUn2DIwlEEd9EIsw5Cf9lMX5RgoUpSC3B29J3yG
hcO40zKtdmAXJ1i6l66yTUhA1ZyW2H/hZtn8HCuX/gkANNs2Z289hwoIEP2cqkSYLq00GvyV1bT4
vqG4RXZD/14b5sY/JTFtiIh8Lb1mDM+jgUxA5jwjyKH+g2H/633sz13FtdlXfLYXVz/aVaDqQIMJ
lxZgrfnioIrplA7LoW2c5syOkelu39/HXh/puB7KJKAJNjJ0h+wb/+h6DMEwsAv61ZaaqHaTskcF
6Ui5LiFYrSOs0ytpz/o3nEDjB1/1dWny49Jsorx2lsUxQ4gjILrUyZojRH1xoYX5huFqTldb6lud
ed4HVdfrQ8jPSxEhjxgTJRbHfuv1Xs3u5hSDw6UMWjiXc2xmZ2GPIeyv3svli5iWz+GYKBbn6DTO
SDNHv6cYAI8Ki0qN3X9LH8N5sIEw4XujZVASE4n2IS8++BnffkHLZUy5UE+4lRRir78gc+2+QzPG
z9g7UbOBfCkZ5guVfH7/K/72OgDbTeglVDn20Vfk6+tdTk4xKpQl+7LKq+FTiovz52nu/4/6fzd0
nr1/fdTff0u65JU2cfn7/5kAx8kcsQ0Psc64dSnlf0oToZX8YbsoDgB6C33B11B2/qlNNPU/wK37
xPToFsItc8mT+FObaHh/IE1Eq4aqiMM5KoW/cs5fKtv/Ouc7DtUkzz1hHR5bKf9x9GQor7Fwc8Uu
W+iA0xlUq9wl9CIPEgJbuIpMXxI6O2jP9Mm6SzE1UfrBS75c4e0nsJckKxZPwqZevwMAIDLZ1I27
oSDNtoBQLeKVS+gIWfgBrP/1W/DzuwqbSoszONfyjt42p260sNBHsSkMIo71CllQDHzxg+/z9o5y
T9kP2Rcd1i7nqKQhuFOXZg/Pg/1ev2wkBtmgljKigNI73d6aRQ4Poy61CzH1zmeqbjP5YFlZbtnr
W+pQ42C2oHbkVGkvN+IXkadPXxXCNDL9ednbK6Z95zku1/UEZmw3CSzelCDa/pcn/jelHKfVN5cV
qGYXyZuh83seo899KHSgIBtnoxOfFxGgC6zioNlMCgLFrBLpPTba6NA1xqiCGFwcWTk4Y1FaVxmI
rk6z7yqlg7Edstw5IyaKwkEfRP0tSzqfnrxcvKTAUq3T2lC0xSpk7fNqUqXprHw2QvqXcaiwrs54
wnDOGUa3a2D+3uqeLKZdApkXUyp7tf09hbVTB6jYAc/gxA/vAKGkD/xY6Y3LfBjqD2y4Laxdv1vk
EzaJ5rUvbqLZT74yO3DEdQf+rrizmU9YwJ3nOt17vSa+RCCd7AsgwzEmQQJhd7YkNHTrlcjria5X
1NF6Vwyf3TFOys1SO1YXIWSYTxFH+zaYEze9U4gqjJ0PgxPr2bhIwWRjC7UpzbD/JurUeLJwPTLC
K5aT/ZBM5JNPvsC9YusdzjmdoxsDpcE99zBfzxsqoSaikRxj6ekJAo9WqQcePCh4KCwIGLTD1xVC
fry73YRXwuw6kCSM+bHjdrKKDtgUvXojSLlNA7qxxTbxqB/X0FYV0aph71x4cTLdRshiYLoVCh3Y
BMv4DPpQ0gSNkXhPRT4hDrA9XN2BmRg2h2UjZaqXhcg+BOTqQPCi9Lsxr5412nSfFIQkKssppR4z
26J4qRmbxiuA2BOz9TIbrspmeJRpAm4ONKjNEN5zkF7Y3lQ/cbQuAqW1xr7RxsHdhMTWXuedG5/5
rfAfmmiIn2G7FsgNNN3vVq6nrIfcGupd1ebdDoy6d1pkszucpppvf6krDW9TbTGBSFrTPil7gIP4
K/AHTpPvhdRShn890Mdt1iKZBF53CLNb0vlA2UvTbTchdH4RjKXOzGLwQP1ORszAy8bcZ6x92VOG
OqYW31fZEF8zvmO0nNiV3++jEGI5HCY6zF7qTel9gZmW6g1wcSZOeviQaM9UbZcnk52G6szPprRY
V2bh3ySuj0Mp1vwiDSSRhbuWQe8A1MBz8KfRfaCiYYSLWgaMitzbwHAfaWMwQAWXlVaMCyoawgjQ
sBnSK3kC7JsVZH4ovdhUDrq0wAQ8ZV2mFlykYC7Rn2yyiYZtaqMKC5IiVDczOp4vXqfMpwhGubOa
ai28BqIJywLEuGDyW0V3de/yjKej0T67iFWvfHoWaLnzNr2eE2jwmzTU8wZmYZG2W49x1b2t6cVX
5rvli192Gg7AOh++tsxKH1F0ToRKQ3c28G6UNDtam3bBvqJDGl4OiN4Z+fk60jrdjXqcsrmcjBVr
ee4Fuj7BHWhQ6mKTR453JQYnJouZoeNn7NDomQxIBzyDDNQK4KSlyUw3JZRYYPju11k/d/z3WtPB
o5o9P4xlcO4EuSYre22OpgtiNPHVF0hV9J+GvCu/OZEkPtmMOwkXpqAnzEKmmdZWDku13Kdeg83I
g1AC0R0s44pBIPoj+Cl5dGkxPiVjBraItxbIG4pdP1gVJcjI2ImJLRvRTkG0RObAu0OND4OlXZH5
gfit1xNAJILx17epb7AmEldQ6RvgcHyzzrU0KNJQU6NNncImQT4/0n2xwwTjWIWhulyPmVd+Q2BZ
XCmeXtyZdQxtixRrhUNNK40AKUb45PdVam953foveaTpt7Xm5CFvBBOm1eQgDsIrasIZa9PKiNY0
85gjm+UM3YSZVuZTf5fObSGRRe5LCr0GTSJK45Ox73gyJ3DKdz0cc7JN9JIOVSjg3nywqx2Hhzls
adQ4gs3C4sCFBP71XsqpHcusFnmbvB+JhLCB8hiPiyKLNU5lvjhlG57MQ50iQABerGMwnJWpOdua
heCjyJ/XZabDhzEwGvguxYKN1eE4esmTrId9mf8AZTvXeXstDYRLqcor5tH8cu/v6L+7GvMuBgdg
bB3OqK+/upKjkgQdOBskDNrVaBZqPY6ah0wwt8+ZXD6/fzlz+fN+PbbQtPHZAWgHY0Dh4HR0PaaY
qmFBszcDKNHr2EugzMdOz6heJxWzXxHbzSwcDxawz1Sb9fLO7DwtRK6y+M+w/2G5R/FYzURRtfa5
3pets5KoWMJAG8oZhA/yMcSvuYYSzp6jpHsu2Yf/jOn536iChucGz/zz38jBbv+27cvvwINl+X8h
EtvjWPuv66GL5Olb8y3qGeg+l13SzYfv//53pgX/WRN55h8LTNNZhlP6clLlFP1nVeS5f1Al8a7z
5jnLtIvexp9V0RKYjSbGoEywbF3/YYL4Z1Wk/0EV41jkA/Ca6uKvVUVvahJHEMlKYCXDGQtR+FFN
4uY6p2rMe1seSXaQ2nHIS1Ld1grL7OyXG/ObY/Obs7qDX8NhDCgoDk1HP1pfpLCA1yZ+sx1dSR8S
nmiV7eKl/dyEp4D8P1jP3l6OW44jbukE+JSQR/VeVunYaZEdbkVv3RJcsLEMRUfXING+nIncTvPo
g2Lk7b3kivzCrKEsjcI7uuLQtA5yTK4Yw+UPRiR80wAHAk/0z+7D07/KK36zfsCL0tk6hDB4Evj3
pT75pexxKtmQG0SSax2F7d7C37Ph+ICIbaii+UQacXbKntPdOnNabUt0ofE8fuJPwqJbPRSz2JUs
d0y8RrAVxNhdMmSo8B6Eh9KpsxsH1tRH8/DjFY9PycxuqdV4xpY4sdefODUpUnKUudtU686FrM+I
5b1yI38+K+BnDDHi74Eic1VAttqg+xg37z98y/jx1ZL74wNQDvOyLblmx/M3uvuwC3Mvw40IRioo
J5mdIqY2t3Aq14mLLjD2owPOsoDqJlAFsZVwiKbI+abrxPNEEzpfXT2ZEl3L+x/tTRnNaZmRvAt3
13V5rY9ewcSL09hxi2IbmqCqNmj6FnCl5bSHri917OsgwwurWuRnpjPa66Kyrav3PwLhP0e3h4XI
onVD64AYVV4aFrBfn6gUCKKdJKTKFSC+XjToL1+hhTr4mwqX0tZUML/iRmVXZZIXX8iXuA1HDtSh
xtAIZPaInpu5TaBIL7/hH6tOdEfpELd8e2u5w20fQmsC75AEHm/I2q/krVSSVIwoe5jCrTlY3q3d
0rTeYOawkw1il2Hc5Vrqmhu880m1kb6m+jNT1oTChPagP4qqc4cbpDvGo1fm6UUZyhr27az5X8hG
7z63/OszPi/9cWZ/ry5a1Sh3XVqugsQ419MVqawgDSo/BNZaQZMf+qbAKCrQbhlSxyeC4u3ChfDf
rGLZDs+JWpC6I+p2zpxtk31rtS68bzKgPSxDmbWpp0ntyi6ft1lZa5R8rpw+t/1M+QfVfRYLXszf
Ub1kB1dw2GTgKcoLrwUDPmRa9VxwsVvLyQUQcs+DklsbIKoyvXsx5ylF+2144UVO1tBnZPzNGbYF
3UYaT1jKisSURSM8qEHu8l4yKmvc7iWGp78XqKs+l37I9NKdtOKhBHhxUSp/PDfcjqmWkZuHvEtI
y9Aqe1iXlZU6AQLGjoAwx3dOiPttSTux5bwnjYlT/mIngNtb9M4E4akOdWDp/ggxbRr6XTt6trnx
ImIZTHrrZ75qMyqe3GwfqyTWLqPeYQoVV2U1b1CY8WN6gEDsTTMJhcjNAhu15V6Ocl3YetqdFLXe
oIVHfOysHC8byG4du5o5VuMYGWptH7V60sVOQA/G3cYOpfdQV6Do2jorvEszYTi2N2eTQTSwPutU
9UIqbHXCIPrA6u7gxwNHCq12+obKkjEWqLKhPskaMkk5nSEEPldtpAHoSVMb/wccU0YCjON6yM23
kSTBYAVRc1qXdWlY5E5BYXt0lIcMcxL0t7eFW8GQR4/mXANfD+MD4ObxQrZJ/tLAFHv2upBSrK2N
MshCN9krPSvPa8frwIDm6UszDNXGmb2rcB5RKuXRHYqK8ywu3O/KLz9VlnDu3LLITrWcGhoVJEpj
pMI5MTGNfRlWIEJKQgzwPdZwVQgGW8s+FNeMi+IDDgkTcLSPAYRR/V5VcCQQwqenyHnRfvZQEz1r
aOAvIvdLzTSHM+jLO4SJ8luYlp+1KQKLAb8HQCylezGHqNcH91EHZbc1p4RcTDGHAUNqzHhNpyHm
9NqJlgyTtylOuNezfc1B/8SzKvd0xJy4B1LWr/OkaQ6pFHYgHfj30jIuoLtZ6Av7y9nowZzJ6gQv
yjZKi4kkDmiSKu7UXhneJ82FyGi20FYHrdgSHqddkisFUMWI4s3UdsZh7Mlh7qRXnedEdmwtKi/0
xH7/YCI6XZW1eUWd9pKiLjoYQJ4gIGjOraYb1SFVfnI6pdljHanxXC8t9TKlRnJHxHLy0MDdODRJ
W9BaKq+jOBcYPApW8qKBwkFjqES8CT+6crvmxCpSsRvTvtm14GN5cW1esRLb2vUUzk21pobHOTgW
zPtxuG9FlFyaEyPMtpIExDikQCGVywpObSZ06aYybsYkIQbN80b/1nRrLG0jbJTM6GJGulHOU1U0
FzlikJuMHolrJ1+w6tocjWR5KhySCwI9Vc7nOjOyizDts9NEFMMGTnx9MmAIJQXKLCi3pXuw5vEM
ON+0LcEuX5RFcj0mBqIKoThBbiq7aXijq/FiQLn8EpNtR4hQQiK2CXWoS6fqc99Y5OyZkcLBSBLL
uonyQ9GN0aLId7dR1X5PbSzKntnUl0bWVIQ0SV0D5Br3L13EvYYWniKoJ1cn37vkMoETmEC9Sft+
KmPAL96kzmzC/K7Lwp9PDAGpj/EpUKPUte5jFotdFElzx6TZPDO6yQ3cunzKGItfQiOEJSWVurBb
deNjDN17RNU1vcTBZVqTwqbo28kZQUf2KnIt+yuc6Jl2Gvg3dH7+o0BF+hU0jNpQ2QLGSTRpnYG/
wVQWJ+wrXpVD4MbfcFVLToUpmLdbOWdqa/TQk2hVdkHtWulmqGsDjlc0H2iKOkFikqYVmHhU9xHi
om1H72ljpOCuQiv+0sSRhdy7pxdpN3N7wZZsP00JOVJO1tRnekH8ipfgNRETKBrSAtUuWfLYbKt+
HEp1MhDom1WIMMowzYOKr0D2T/jYsjxtiBa78VtL7fTcuoIiHeT4DL+Bok13UY1IFIhce6iaaGMQ
sHelYnFZxeMnohhNJvW0wiwPR5Op6k0MThE/MsimyEBkoc0aIawQi5w0zwJAJ49zPjaXeIhgROq0
6/zhxE7cp8SYwx3meDIvEvbtHAVvwO38WsxxfKXmEhN31WnPppveROTwRT6mxMqLYQcb7G0aqt1n
UVcGnfgEpKgf+9d9k08rO1mIP+TpEDkgO+QgvkSXolcsVLkt+m06kyQS0v6Yzbr/Fptxm4MdaqcL
lRHNE0886wyMGvuB04aA0o1cLBhMXpn91Kf5HV6dGiyyN9zCRyPoBOXJ7ZB7tEE9v78KO9Ej+cps
EucIfLrEAQkKmA/9KZfJ8NVvtOSyNBpUEgPSzORUSdM4I8bI/6IyRc8SP0iu41w19XvehOQAmwv7
V66V9XPmeDxCfux0D2o24mtDG5kGVGEEerIoWRSrHgdjwOO7BAaTwKShEe86lAaTR2KSnVic6RIg
8PREY8811lSoWROY6DgJLZwb89KJHXmlMYqH/1008j4UGnooNOcmeNoJnxn5fElyKxNmAQjFxwUU
V4n0Hvm2DSHOa9qXtod7vMLVKB0wUV6CWwAV/W1eK856cZN/JTmxXzsqZxWqNOOssGr7IqmVRC5h
RW54Iot0aneiaJxzz0OsBNeKpnGE0+XQis46K5rYA2Nudzf+TFraKmF//pyyBgTQUctPRPhsrMKe
TqvYtpuV0LuSJUsPv8zoWXZFEY6nbUqY3FhF1Tm6Jfsxi5cTJpqy0v86V6P3Qo7ZtOMpV9ejG4X7
MoKLheGktnbmJIxVy3tvgNVHlYEOKMfWkpcqcSCRKJrbZGBdpej4h5sEtVYMZkcv2AKFQ5hXZ/HH
tilpO3SKq0D4RbRRnHKqoDdZZGSXZmeZ6+EG1AlZhUpc+OdI+JzYJxqz060VdmEOtbEFdOAud/Pp
yaW0eq56b/5kZLTy1h04yoNn1L6zdiaiYcAp6fpj0k6s4RyT5Kc6KvP4CrcLiwFJgTMArSlkF54l
uTJtSOR6Tfh2tCOHUbvoalwzQV2ABk/NEVo2tpEHLTb9h5Y/O97QvyjWosuHa4Ma4SSRcXdTJkrb
5XPeMTWp28+tR+wUB2oFgQwu9XRfzbOnOFT1sKpwpUwOcx5fyoNtIXnh3KksFRThNIj7PHE4iDUg
0xku6znIwFRsPJ/EB9xcdrotZqycF4OMZ+xasdNUz6zwDRDHBOWZt7Mq1Bi32JDj/L5zNBTa+GJK
CkKiBTDsOh0wqiK6InWvQFJHGNVNbTZYO22EdYA4QcmSWVlyI4C7aRE4YZV2WASmhFRautrsgc3C
X2BE5pxGZcu3pBSvPyljbL+kXVdMawOG34vpZ+M+m8ED6zNVCE7iu6lgw3H9VH3ukirZmyPcgUDk
ndqhDIvh2/nyIMYWA9VEfAA0WBhqvYrPs2Ye2BNIYQOBVW8JTlCBj432uxkWHREVQ1TyyvT6rYrd
/vpHDfmXmoG3gJplcdzVo6/xJFkdkiju/nGePDWylS/du3/X7llefCue2+O/afk0//lntf/48Zej
Z7kokl/9j82PXtx1/9zMN89tn3f/+Lef3ZXl7/zv/sU/O3q3c/X8739/kkx1lj8tom/5a7PPpdXx
r/uDG8qx8rU0evkH/oQ5eX+YBoNkGu+OhWvIoPT/2Rs0jT/cH/nr/GUfAf3S//4nzMmna+gw3Wf9
9Uz+GUr1P1uDjvuHg8aGv0Qpz9Tf/kvC6Dc5QLpLC3K5Pmoa5vv+0tP5pcukzMpk32RlK3vdPHVV
+1BRHe/ABDtn6Af9k8QoylNkF/7OM3KXCDYohivXzesKKzxBm44M+5OSTPC7X27hbzqJr5sVrs4H
81DA8cFosyGkOPpgbojsbsxtoLZTVZ9iBi/w1bYjHxRTeOAAq/6gRfNaT7FccOnTG8hGkDogVD/q
7Nk6I9R2wh4GErSnR+81J6hJuvv3vxa/6S8tKjTw+gJPWVrBdIUhfBz1YOw+LCKvAoSVWL1+NoWK
uiVH1gy7xzLvSpN8rqinPqnw0n8wAHnjV7GWpiW9ZIfmz/JNj74haaz1gMcoAtklsq9RIfOTtlyC
BmxnwBmaWyUOe0EeI7kAK631wLQrOmo7qnRxkbutuOys0vvy/g35ocn5rznJckcEv7LlMJkB7Wof
y+Lcyo4I1lhgCJMFko+fZl8bsu1WpUZNW/kKyNY0XiZ1355iqWTZ59SzF2LQP2clUzUEnddajxhy
3VCMNR88Fcbyg7z5eAI+qc+bgnTp6AfzFNP0CLsolErf23aZb9EmsJtvk+ynvTtnBnJtDYm0SKS+
gzDO0axxSCxnbn5atVH3QZP1+LXgbuF9Eb7Buwo66LgrLJSYgIs0kLxTjxeRkwD4cM5CGwae2kPs
+PMHMqPfPTVIKliEFscNg7qjp4ZKE5ZpXCcbv4avz6kQDg8aJ/1T04CyjEv4SFE5ji81PwEBNm13
MUNO2HCgrU40un13+ohw/v2H5nXf/8czw6NsLiMGVgYEj69XraltndrMRbIJUaRh6yNhgtHrsLaj
cNqXCcHPqOP9D2798QJhIZvjpXVYlXh/WDBfX9TsK6v3AeoQ4hRGdE1a2LlOLj+437+5CsNQLNYO
KlEqyOUB+GVBLvEy+uhIss0EVB8oNMcdihiruPmLdxD+JSsszWgcJL44bkiXpNQQrJGKdSYYlEgQ
ModSkD66yshi3amevKCUuNKr96/6YwTw6m3isr6BGBBJlWVh5Hr97Tq79J1aT2xKFQVoQ4sd7QXP
CeHVcq5jGtNQiQKi0BEEjRr0s01YyqIlRnIkE8vzNDBaGnsjZQe0nE+IfOJ4J/H80XKWtDRbxwRB
0thzdQNLzV28IWq6SVMnOuNRQtyB4v26dqzWIXwD3TPUi7A9izApTEHaOzNtBqJtz2NQUdOuZznY
tXpqygtuowP4fYinDUmm1bbWTAi3zWTiBI58oAZEgBjdfVxN4kInS6/cDrEp4eVHKMcmF/cRabOx
VQdZkkkgoL2bf2qJPiGA26gBuZRjXw2H3BxEeT0NZbSviCfh8GoQ6RZkasi/drBISR+iEXc/+WYS
Ai3Q4J8baUwTKdQ7Cy2LNrqP0ESwuQPaoVvTI9mm9f1pBA1+T8/PRcXSlO36/d/0zbv44ye1QXXx
diABWXa8Xx5YdC0E+grgrK5ZEOWQ5OEO5DeR4DXiK0vlw0Wce+Xm/YsuL/ib58jEyEVGr4fU+Gg4
NobAlayoctaF1YiNQiC0AXBNoaOV4q+uNax9+mI2RCNugCk6emRbihyOTpRSBW/FqTEDXwljCAwV
pcUJz/m8FQIK3fvf7zc3VaDREEwABWCTYwV+HkWk5ih4/4b0u/NshnIOyhuePPQY3eV8IrpG/+v3
VBis76bgJIjL8mhRlcCItWgmvapIEnvr84MHFS3NrVVH7gdz2ze7mMHqbXEEQXhvo4hfvv4vz0yb
2oUkNRGQnZiKNbtWcyDlDbeT7qtzoyimD663HLKPnxfQqJ5gC7c5VztHzwvpcLXss9hdY3VbAqc9
/8VTY/6YxCq5hTllPthe2Y87HX38ksmDb0UP3ana6TQN3UBBldoJwEdyzfulX9WRUcXEBLbzoS01
r/vglfrN0w1nUeDMxhDE3rvsEb/cnrD1KzIpJZMsImzP+j6BdVCRGSyqdvofXIrzKA5NhtkLz/X1
pYaBfkFd0jsyYtgPowdDI9XIj0Nf/9GP8LvfAB0MbyzTYdb+oxM9hgdiuIfUXYOIC896tUDuOB3C
QWgTsRq7PD21bGv44Kf/zb30HcbBOsoMIjf0o3tJLz2ZKJ6ZWrhZucmIPA0as50hxEzm7v2X9u1T
TQVhuSiZsK2C2z2af9MydPO5ZXxVIr5aQ2HqNrWi/2+nub42si4/f/96y0d/vQiSIQsqwBLIzfEu
Hj3UYYxazheFWEtRO1v6rd2Zzw77wRPyu2+FiAlNx7K6iwVG/OvDyJgVqpzdYvkUpJqSJNjv8Lz3
F/jOodZnsF3e/1b8kW+/FysDiofl9zI57b6+IgBFnzoMbg2IEM1ap/B4uqA0QMBs6eX7zKIl8Wrr
dmYE3U41TDDmhdj+wtagNeJ5FbLnEADJpsUkAF5eCDoayZCW61mzgFCOuVOjIZ04RuhwKvdZlA4k
Vzvw8oj0zp+SUM67GNLJS4srk3Fml5vb2u3ZuXMLisZWMiBGSOMxdtm4WU0Mhiqar1MKgWWNT6K4
klWDxLvEoPqlJrVbrEjegsPCGKt/JmckoZVTRVB9RsscH0PJ8YsWjnQ7Suq0PqVI05/shr5PwE9f
3NFMre8yfu2XLG7Di9CcfLTEg6IPRadLr2l+amURAPXB0ey1Bknkjj7JRxI0l4hPN3eWmxjOV46W
MAWyAQWF2zZbEPdzETcXGPIm5rda74KCyhTZC1qXuKdWn0ngUuRtPZtd7VLvR6L4xki+LjZTX5m3
FAvDZ2Jn5yjIyLCPzvrcmgB4zPP0GA6NyFdt5S1oMQFzd4U7rvscD25ZbTsFoh0AC+aBbZbUrQoI
c1LZLplch6PTZHXwPrSGBQm9Z/Gk5la7qbDqpWtZh3yQ0cm4hUhIhb0N84j/hyOh81Q0YfwiEBUs
aU4J+RANKZg3dCFDYk3qsbpshFbdc3TryE6A6UGPcFAgXduiJrqUzFvwfmOmIbFJpEmGd4TqnPui
WkzUQzdZ5A5Zpe6e5dDx+kOPTvYul4WIcToK0lgtEL9EpZYYijPl+Te+Vdb+roakfqoDboP1boCf
CkgMIAHLZ1SUkBdYIovS68kIOH2ORK6pBQo/g9EmKAGPMq0WoutUkIZWf9F7suthJTcunKFSq0D2
Z553PnqFPGhOGX83JX3GXQqc8KC6UcybLK3LAxw/FLSDRZ7GIJSJYGikjwp7Wd6PU6lueK7pz4dx
NTzXuKj6XYaKFxlvwSbHPD6sL0WDm/GD08ZrRQwlHKcpJDpoUOkeoP08WiyTCZEySGjiFGLd2dUl
UW5sweZ5LwAyc+wg9kIHb0u4VUNrwj58sMgsa+PR2mksYdqMeMmk5eD6eo2Bs1wvITyQ0EothtlV
KMycmJbX3ozdoOicatvbxNa2Qivp+jf+pW9L99LkB197Ts981CDa9v0P9Xar4nUGd7CcUjiJOUdb
VacVHkHcBppOj+oCPnJ2pXlg1WC35j8buT/7n1c/v+jfsEleSUB1LWrF3+wdHLuWL/+DzXB8xPAz
YspsRhFr2o/jYZIDxOJUlmcuyr7TGTLSN/RK5XpIB4ZRTaJtKEBkMGNo5XUO4RL3MwsVGLvt+/fg
7SEB8o3zo/zFK4bT7PXvkjD9a40URJ7eSMIM+9EfiSittC3DfHC2mSjvtW74UDn2dsth2o6A3WPN
woB6vMmplHmYA/NtXdA/v6igG29pA1aHsu9o7YSMC/FeE5OjZe6VS5gl5v+ecX5IwNxXrVLFw/t3
AUX+8fNJw9j16EXyotADPq7PjWaaNGuwkKyroT+x41w5BFpRFq6g3VZJoE9zYu4at+8voiilHDHh
E3oQ6HTrhIwR4zscqmWxUKV7gGiqL/6YmBgNC7CpvqkbzpdByOy4OlAys9YhHppOoorZ5boxauw0
Feo0AKm6vjdFNprsvzXG5KI1mr2ZxhHekZDcXUT9BttoaLJIBuPsiM+xE5Ui0ElmIVgiM62Ql6lP
LnKTAetqMI1FLeFluMhom4knBlwsMl1Rj9OB1HiyVlwHoJPnNUtkqQ29KqjsMToY/A4PVmUx+bRA
17brBqjBvPD52uIJrYqdb4q5172TfJ5y9rVE84x2CtyJSCbUaYnLVBOHwZ1QI8JXQ1n1Zc+6awUM
ao1oa6ezzlB0Es1t69JK2PTmVBj70TM1+IGOfl7IRpRXg4WDCgCpCwddxnp+D1jDCuLJ9sSuw/tS
nUB7bSGKwwm2VjLp6iiA4FU4gdXX3dUkO+d7iidE27Ev5sVzMcx6d5soVss7xUTX3NczqY3YgppU
31hl5fYnbNztAchHfTExZB3O8MIx5MxAHmfrOZ+kfYDHUTe7maDiBNbp0BjXZkbslRYz/F/3jadD
2EggTgQOob6EFedtfJkMGMBWFdl6t9jeHRLCYgYO/JqRqNczHoqOj1/hK0RUpZvbxtLbpzgMx2s2
6ujJ5SECH5glziOHXkKpfB+AJh5trXpAAMlGWcZ6+4V6sqd5lTJmDGKZwLVc1LrdShArRq+uIIkJ
PQjTsyRrNYhnddzdtq1Yln6QcbsOBkm7gVbt3sp6dFHGMNaHMpFIHECuBaRbJyYlI/eQSfVWlTym
q6TNKgLC7MG9TOfEI1cbicYM9bCDdUlAUnvPqaHViUTxgUlKTFMzUEL6n9smT4o7Ukq1YhOOI8T0
VhuYJc6+jPeVXfVjUEBa7oNEQGZFONXkza4mXPssVQ1+Hx04pXmGf2dhRs9auy9J8kbkL2do+bbd
il0Ftg+buRoJcOAhnKozCHH6XWyUPIB0yLVHMaakZ5R+0bqkiLVOtpd2FoOunMY9kAIv2iShzyTe
NXLrQZWz+NJ3/QzYD7UXIXYZw4T1TKQC+ZoAMvWlasUWOM86prJoLqevo0YjcW1N+fSgNGXWJEzw
pDEdt+WubqblZBN5D5oEqwFgMfPLte7bdc9htdXv+pY4oiDhoTqZlJ0+Iz5G7dXqA036PBkeDQGX
NhhRm3/J4E3fDlMC74VTpXZddNZoIU8zi0+86mFHaM+Qf8lSTzwMqLJuHSPNXsZBkHwaEQXG7KGa
YTEg0Lkz/Sp6xOvmarh8+r4gtqGzIXs2sRmteM9IMUYhIvNNXhse5+cKbmFAYd01K09MRAWHAIqd
1Qi/GzMfg6aNaUcE9ZlhbiS8lrlxmXOozoM6qWWxKzn2fx2KOHPhitTziQdBgtcCfiJ8Fa0eyk3f
laT7gXLxntrJicbNmHXZdOrmrg0zjsqSqKd6fAAFjYzDFKV3R6i4c9Ki9iFxm5jxlP1cRefg8FOL
iDDSPoI6XyIoqxE3XmBkJKozl5ktZ8/GQgTAKEezPET5pCeHqndrbQOoMbkomP6OQdNRAQaWl3vG
Bkq6KtalQdBcVUl5bxAMIchsthMF7X9ov1sLqX3tAYPEOzZDGqH07wlL5cb2Qd0gVVppU6bfj51G
qrHFW9nsfEWDE3WSHd/rID5ztpSmJJdhquadxAxG3JVOPtkq8mSWXbqIL8TaA74675Tv/wd1Z7Yc
N5Jl2x+6SAMccAyvMSEGzhQpSi8wUqQwz3BMX98LyuxryWCWeLOf+pqVWVVWlYQIBOB+/Jy91w5/
miSF29CblfaVX7qpmQuYOdFQ0UCZDb8Rn2fUGzGET2QoT4ozwgpPf5JuEzehNZAhoou2HqDuhz4o
2LNChK+vsTETNGWiA/za6WF9W+sMGjaGKoqLekLCu66gMEmII9YYrDuEj/FGtzqSOAezyJl0ueX4
EtqC3DusTcVTYNTzSxNpQU8IJBSkVYeMtAAH2qqL0apLZkyOXOQ4pTbhvmTOMDgNfCWXBEYIuaUy
nvIGyMc+KkxI27rI+2CTBPFgrbUMUPcKpTMp8b9KhH81iv9/m7NfV2/Ffde8vXUYc/4/GLaLpRj/
z9P2+zcIXc9/n87/+gN/TdtNoo4YDYHl42X2fkEI/opOcv9wDabmHr0u5h2Le+evYbtl/4FtR8A5
+RNdtjAN/hq2W+IPanHCE+hXclygM/pv6AR01M7KbuTQAqcQVaaDnZ3Tz1L2/a2zF8dtTIwEuaN2
kyCViVJt22elPGoOelvib9RX0QwQdHjqV91EBqBH4F0kuubaBS12EQ+x9RLUFYoPGC2owqboa5TM
8w56v3VBUDWk9Qgc1pORlC0hdUERYRIhhN0TXXYxoEj+OYSWfquhqjmgo9OuZJA2d1o71FcGRrRV
Gg/qhqZTdzkiYHtsSdQjYDxKwOki6RcjCb0pUs8tOXjaQ9IhQq14Aw+dMfFSD7CEaOmN9a0rJ+ue
Dsbsm1qavJSOi9QlioeDac7FfqwwBg3TMJMgbktIOpG4gII4b8t2zncoX9OLsiULQOo3ITnZ4ejc
ZUYQYzww7gNmdCjsqDkm3N3cBjN49vBrr/TS2HIshyMfT+B0KvEaDKT+DTAPYzJkq8w5NqysvkyX
sCpcQqYNYdnMru3wYUDwhJeTFziUw42agnyXe8Piug+H4SvO7OmiKNyQT6+6N3eoLD/OQNQbMyZR
whTFSp+G6YVZjH5PBEd90CYL60MxfEthOa/z0NJ82iObIQK2LlBcE6BV3AacPi9njjUPGKmnrWMr
e++UWv8lpKYl8aIK0aPq2XCM6gHjMuLPx84cmQcNUTYiHK05kqroh6IbYySIT3Ma4NjXc3ONIJdA
XKcLfqioj/y8Nrtb06w8VOIhpWegegzy1rXUAoy8ZXeDi+hJAyu7iiiIh0lITheMA/Nww+q3GYiL
varV+BhWNokoI17mVL04JvGoqYmLI00v2RiqozslhIDkc7QzraTclnI+df14qoEbaVTASNJegK2i
qVRhumUZfuiJ3W1IcFHRhVYDcsbYW/EhOGGojVj6Aci8D4CI1KNykvRkRO5wCsBDt6twACdl5/U6
nnJzp/dVvgmx0yYwCAZ0UDV6QFIyODiKcDywmwbW4sBuiQmvx1LzG3vY4OLm9lLSHkuFaLzo08vG
GyjvPDfZ2K3ruwn63ypcYnUGzdqVNT4i8nMcd9MbhrqZBqSUdujbLpvh5EzkKlKJMUEkD1iyrzfa
VqcgyCKsx50AA0xek4Jeta9FXB9F7701jXGAMEcoZdKdDJmMq9HEEx12zngZ9WO1bWS4Q3Aabvsh
OfUkY2xmJXnhTKLEBys9mVVsHPsMHwTRsTvZGNCMzcI8xJVpXrUlbhjO5xgSMgI9nPoHm/mD0xPj
x2nzthBEimZdRaesz9kpDWveUmM9j+RIXYBkT+6aJeQlmYhKcKA6CwvS2kgCPAc0e8JcbpUNnD90
EHNn2ScECBapqrqz6qW2TrsgvIaoO8K0iL6JLNf9PjOGR8XcaafKWt0T7XGJ2ZV7FWm4UYqjQ8hZ
Vpg/kzw+NOzXl3Y4Wo9EANGgya47ZhQ0ZjgpAFmLNuYw/CgmvC5hrZuPciQ4lWNOfPJq4lpJ112R
KgxoPdZ3BRRhOgnRl4AwZhu3ql9M+d6BsoZOG5zvRRzH1aM1mcUagNCPLEpuZSHVTdwSDupZl5pp
HFCHPpbMNldxmPBMdtU9+WCvxeQ8O6q+kn1WXTlxxKQ+41yQk9UZZXFylBWggVDZzQFuXf9Ya3l+
CVBPW0WLDQ21tLMjwSX9YfZecwFcXF8NQCZ+ErBDBjRE7m2Z2eEpjQnQUCljtFWr69MqKQCHVQah
yR2y+l1LbxkJSMb7VEPGskQx+2De9YXsLHdjhAafHLFoM9mR4+cTco10Du2tnpsv82DZq2wIBOfr
YvRDuiKnyWzmkwdj/W5yHPE9Li2ZboA1G1e9nTfXbRAfqZ1vA1FXBdhqjGShNV/SAF4Hnguimcoz
eqVFYu+N3ks4t8TTFRlRzZuX5vJt5Gc7prN3a/SJxSx/GF8IW3afpwpbUiODE1+EMU3GODysw4PL
VoRGXhoHgkeye7K/XrvOcDAK1OZG64zisezm/g42RPbYLtB1Yc8HTiDpKgwFKbIlVeV6SjwBqWa2
n7RREibt5duuGr8DZn8A7V2Spj5r5ppl4Kqv0x8DwUboejumbRrDVj3Kwoh3uxbPFcp+5LmaaB+x
8tm09o0g0pGYhia47YxzjiB9466ACKmt2yHTXL+dNOvganC6TeiGF5QfqbtJK/jxlq65chUXlfrm
aJrYe7MsbjpNEchOWw77W6ltWiuB7QYjQhQrM+ybCzNpw4FEpkY8VAWbVI8AlXSIXPUvtD3wXQRF
H+xJHK4ehe5KcI9lV62R5zIdabPC9vZdGWjPtYrVXS9Ec6+ZbnEH2LC9pxTBTgNdYp3ZqqUbDu4y
MMyacQWLVunJ8Rr9yHzZ1606RmlW+ZLmw0NpGY9lHfOIKcLMvWo0j/HcQGAg2oUN2K7Lt2mulmAR
TB0h/6cJ009rPjjTGParJBSskH24xCQ35k1akO/tuXSli/5OKLmtXdmsCQ2IN2Hg3ScJGXCJflU3
wR0tOHbiEqthNyQ75WUPKFiCn3Ez2LvJ1PZtO/mZfHWJxtN0x+/wu6Xx/EIXow8c0k2jmPlIiiPw
GhBAcOEieFn3yXCg2f/s9hpmqpyFAqyLVr3YKDFPZqm8mzxsuxpGQtCu4Ushs1XlM+kn5E+HIBV5
fC9lrXzP4R0lE2sjvK73tTmUD5ahhg1lhHmpZyzHejqGuwJkoivMGem00972iWE/NLxONH66sb7H
woK7LrG8mwhF8XPcKNwhim0myASJIagCSMVN3EMk6QYuav5dyOFj13mD/WY7LS4LZ37IajVwc/LG
r3RlvUr8msj+ipYdFGaNaijS8KOdZDln9zJNnR0akWbTjFiWyln5TmS8OIn+SBg5DcFWFleQFa19
mDDOWpGp9C0L4j19BZ/EglepFRcc/3wROKySIByJyrb0x5jfuMGHLcITm1Dx1icTVcpMPx/VKexV
DkgmrsEkfK3b9NnR3OZa5AbE01FemBzA7mTFlIh+bXTD8FN8q5u+PxUa2XyhnZnXYDPavZ1NS4QI
85NqGC0aMktKNr3Mbd+SsD2npvkwhBmDO2Yx7k8zzzi2CVnbvkA7wpsWbqSVg93MVqndX0/hUU8V
2MHcl4NDTrNl7/MAmVmiRdlNWDbRcS5Fs8djBqWlTcJrUqjoQMRzXm0dobSNEQZqi0ZGgq2Mb9U8
OV+lGXlXw1wzYaIbFDFzMsoHpAptuUbapAhtIp2jYhmPTW1rIShK9CVMXGy05DsA+z0a1K1jBPde
dhG7c22uwoW1HXZz7UNU6WnfmG5wSLLe+Jlabbuv8ujkEPFzXFK3TlkF+rdu4mmfRlN+aJpKHWYk
fF9r18gxhs5MITVRekSH0NnSV3nduit3RouhnCYDLGF5tG0zBvakJqQJ5X0SelsESCT8WGPXbiFa
mijveyflLbU0ijOBcxXnGs95XE7V92ZkekC6nx/GRfnEmN/i+QDmi4mO0NiNri8ddrcwiGDUImMj
WkZiZJwHpI+kDb1q6k8T62iBXVwMA5jemoygLzhopvlA2ixRHPrEEC9BY7rHntExpG3xnljVrL4O
TY1zwTURUFh2M8mVEyOML1D0CC4U98MKRIBpbMDKBtw43X00mLlto6jE01+ZzpfJDjFMwutK78bE
zH2NAJNdWMzlRp+sGiMMyCB++Vys+8ql7zDFdUUIXDp9yQagosCF82vW/3BHYzVER45oh/lqfB1o
dbyDe9U8M2jkhdaStPwptBaXVgnRqsMhvRvL+kvflsCuBq8ZSM2g0LA6qjmRQN8SQW1eERsu58m+
yCV7kpk2+ZXVqOaYFFX2RXAMYGHiUMcGYq1zWhNboEjWd+6OOpBVZG+iPrMZhGvDrsIbdhG06luF
gHmTuZ2WEqkUy700+vmAupYlr9Dt4npSsdiPkepWgFK9dUdCI8HyWn802JyPNWN4HN25vqGBr50G
DbylNuCQVa2rnwJ2vm0eNOahSKJ6n0hL20ZMKLU1je78qUU3ekgqdyYeqQWibxsTTsp82vNfsaHq
DYcWvMcobu2hp/vNgfVOr72XnOd3JaZi5fXQ1vBchNvFm7W2BedkSLkci6JRZ+nprOk6cpeOfTlo
KxsB3QmxRtXez5F5NzSouRY8DAOBGw4M35X3yjT7IJIW1/jgHeI8psY1GNrqw13JiW/Vm4N3xJHk
rMbAQjdjYrjruqF74oN+C0gCXSf4uLUBO2NaJ92znVpvQxKd+oLwzjkblqnjznPNy7EetVUSVPmq
daKfpuSN0PTKXluMIfY1o22ItjlJhZVDP0o9eq0mtqki6dTLg8sG79Ga4312RSZVwQpEaj0EMkC1
nIvlpR6RhVrxT0Uqxwd66vWKFCt4djrhevroBFSHxH0XRUXblSDMOTEvLFX4cWEUJ0S2a8gTJJsX
8r6Zc22nBeXs14b81geR+8RCmO6HOP1u2YUZEtZauXzp2NAe9WLCKSpK6fPTk+InWrnHOPNl6Dkh
srQRVZ54HWcFDvQrQYV0VwaBNmJVCxjfo6HP/NDDj72F/+asgecGGyOwE58/WG9nb7zHfPZjcsNu
E2nEt5LnpzZJXwU3tSM579TOoxmTCseEKEgOlpeol6Qn9FdiGczAO5lbs8Km6AEG68WoIfDsvTvh
QSNbN6Rp1RyMXNVdxmmeXUu6Niezju1dPSl7Z3fWVsrGpadcV5vR5HRktmRKTgB/PUmBWXdXXu39
SJRrU/wgDFjMmaMmTmZcC/S2BCpPbv2gpHbfaCXOuxo5SmS03zrE93sOlTyvkp+j9pgr1HTF97XF
sILkz7UYwqvAMKxjL6f52hiz70DySCYxe2ff9RxAObwQhp23VM7xldDgE46cl52Kv4OWtY++B/ws
7uM1zRWceGHux4ChKzlR8DCrpwDh6n1rQAhtmK9M4nsia5cYQjI9Z7PZVD2MB4++Ehl/nUlFnFkr
t8+7revWBLhk8y1d2PvaqA91xZKkyckjWgREY20Z1c4IrQv2W/LJgvtUoFUdSPnRJWwGzL0vY0iX
iDbXMeud707bnzrK9dowMn9o2IzL1Lhnr2ivFZFIx9wpaVMUgjPWYJ0CBpAHJyiYVRJLKK1g1zfd
DeK57cQgIB+8aY9rX18Fg71qDPgfVVgUh4h+3xrGdO8beiZvG9uKfXJ0pp03QF2yk/br4El13RJ/
SZKe+8QsJCNrL/HTgMS2JA0uU+rxfRVkzXqaQ7Ey8/ZhyJOd2SQXZd68Vq7rbPVSLt3xNvCnMZ6P
ZP4Qe1s0t0x5vnQkH63QkFPHDl7nF5bbX+E0FutZantl1eBBqhRCulNOm4AUOGR5ob0rQXuvACdM
W0Jcbj3EGaylmvHC8e0FJDBO9yEXhyqDzijaeZPWAehTWjAWZfQ2xwa8DsOI/nmvj0iHpGSC6dVr
je2ZBDf9YCxpnow34xMSkOu0AijnhRMouZzmXxyHKNts/bLK8mAjzeSB4OorgjH1vdsoizePFo/X
Nxzp7WnczMxSfsTgDnBYJ518DoF+r9MIqIEYnzsToF2eew2Bozn3KJwZ3DLAgc9AF6PpmkMNonVV
FeSgtoZ2J+z6GNZk2jHuStelGe5JfK+RaAoSeCuq12ms93YJdDiU+jd8sfa1lbuXOoW1h74h6QwE
2Hp6Goriq2qMZK/ZeryzZRNfYArnsVHbgRXlCjmz1JfnpNibI095lAckx3buLYWHvrWVB9PTVOvc
cMYNb/pxnEyWkZIDpuIFXVECEr5mum/uFP0w45Kcr3TKV0PokhkPQYWl152u69rc1y4vJ/VU7Neq
0DaR190xv10DzISdGcjuLidy3YuzJxOu7IHxWb7OIxeBu3Gha9WtXdg+FiX7p8vIz4oDP63mb81A
ORH3HDDm3MLLTsNixZmH4FnbeuqkCL97YMTXDhmKJD+RrRhhHyXaU5ncN4eS7MnIufE9OnyIpYAd
+v62HJMTs9OdVWWIcQDYrFFD0TOI1xW5B5vQKYovcAkjH7j/qQ1bl41jGnbzZD4z/TmSK31B3Cah
yyWT3fgNxn68RnWzNq2eZmVXbY2mokaXsuhOUhHS3bhmesJpjhien8sb8AG0EaUT2bABiV1kaZDu
2aVJyJETQ2qwA2XwJba9g5FmzKEzzn0Z0MdfKX+c6YU3mQ92ZP6UiK4JgzRgQEbSZERuN8hrS+3C
bb/rdf+kWd3GCxNzI5v6FWRAv6vajjA0zoJbMYOijAayEVbWUIBmxC1cgyIZTLMhMXT8hvyz2kTo
ABAnvDUQUgx7vKIJTURz9kO145NIJGnENspAO4fFkUAfvoyHaL4waiG/EGwYXmkWQrnU+qqp5LkU
vbn3+ksiE/GNVuGPFNPEdqr1Eac4QmCVjKCWzICyBRCi018YsX4aFJvJCBFuSkE2zpV9lef2ZaSm
rRcBzQwI9CLBWMw7IW39W8yswR2F3KpqYUxN+XrU3uAOtDz/0HMs4WwHo/FF+nOaH5X+rUcwFbM3
zmlG8LyZvk3o9QAeUEB2RXJjzzDrFOKOlQ0VlhZW9BWXtXYINdSZ7nzhsJp/WUI7V8SsZq94yxDc
FKZ+dAgGvaWdiU4R3fMq0puMFr5WHClHg4uBNyvWinsnCa46zR4w3tbxZUYM6bpqx4choEKX0SkK
QZVIpWkbd9QwyxvBk7AIkp2TdlvOWnSy0iS75PaPO03JPUGIfNAyKr403shKVdnqSWlPkoRdUDxb
yip7pZt5v7bzINlMltHcW4vLDFHIMTTmA4ZxbF528sPW8CGl4UlvxFqp/hVI0RWBGKQAd+2rxxxG
lDWolUw/aWXoA8jijs3JNicb1QRAo+G0XiUG8jc9mo/2LN11QB7hDlWIr8bAOEUjxCgSXq2vE4XS
isz4nicwH9ak6DWrctbnyzAo3f0YtNWO41RGoV21t6JPNLR/I1IGKysWVA1cUxhqby3gsonuijGO
P3AHhSidrPEbkOI1B5BkPQ/3Uyj3dsxDWK66zFdxejCSeNux40qAobHzrUo7OBT8SWWrYzhE0yX5
G+Gu6o1tjysN9SgKIDoqtMXxSHO+y9WNcszd5CX3jUpm0tvD/Dtu6VMSaPS+hjvVgXE1g4FduWkf
8FCv4om6uWlqHNjScY6AhwAXEU+i9zAjRhAOa5tSAsyu5idOLU8NpJEVTbDmZE3FNhzUtLIJbeG4
yIvg1dappjFrsusRrLfSndnW2RlJXF83shhIDJwFQAjQNqWxtP+qSwAQzSnV+5m+ycCi0tOdWwVh
e0mD9GdZFc2agFQWXoPKbzu3RnsNudHeZpGmoVximzQ5ce0nl6xdirUvjtLMPRK/eq+hoYZab1D3
WIYLjjQa0MQ0pXfZ1j30KZV4vNcFRGamGosywUicB2dknx6Ux+SdcurQE3EBE7i2YanmjiouA4wi
APFlDxyl7lw/mTg6G3U6bbicd5PQe3/R9LqkunNbba2XOcHIBIAQt1Dqz1apLnB7bQK3iA+wQKKv
QnZi03ss8/1Yq10PN+mA7jhYY8oPt5PR33fsy2/8uPW2L9wB87zbI+1KE/2rlrX6a0RtQ2xikEVv
ZAzFnCbpiLmKOTi6gPSHbC39Isoc/bmJZ9u3i254wps6PsIpRntRmiVeyyo7RuiRVI12iXZobH4T
qCIvaQlJP2koNBUL4XXggeeZu+BiRLFyS9aq/dLrbd2sPM4JG+khlJ2UGT12SQk+J036+YpInPQy
67p0Z4xtvU4MGV9OeLCelDN7R0SYwY7uFEgVUBsbsw3EZTFiq8rn4jmsmxsLwdIm0ukl4UPUDlGb
OFc8EGpneMwT+MFALFD2VSecG/KbKCdEB+jiBqxbSXJUuWXQZwqs66kiYZNe5KAfPYJ2TjIlR3VM
qEfsDEcajoxuYqsV4bWTUQ+DDEdnlrkENTqN+3WwxuaVcEqFaNEtd2WA4Hdo9HnXz2CsDFOxLQ6Y
WcLcuLNStzwIUbVP4MWnCxwT5amM5+C1IZk2oQdUhIZNH7FBshCQWDk4NLKBs5ibam4fOs3QWW4A
NbyquEQeHhuBT6sUXvf4mLSp9uyMXcDJyO72ItfVbQvXZuPOIzM5WHL+iNNwbbdec2qDdmQLo7hI
22F5eeqJCJt8XLc9dRE1Xi2Cmzjoh72OYf5khMpZT6OELd442Y+KG3Ccgdwjh9KBMjt9iZaI9uVd
wwl/+38sXuQmhzaynpPegTPoFacAIRV9TaAcZhi6m0wLI5YYq/nT2fiv5Bi/FVr8HWrwnwEJ/wvZ
ByiSfyfHuHzOnqf2vSDj1x/5U5BBEtMfAmeRIw24jIvs+7/xBx6MAwtjjsQ0Q57EL2jqX4oM5w8T
RDFkYIx9Av+2RL39lyJD/wM1HtQE0AegRmF38L/9N/fhL90zyIj/qIM+k1wveE2yEmENWPw7aSln
VhPyeLBcIm/zLTVXe1fGhNqHC6I8CJJ/Z0T6dSnugER+we6PBuS99KOAam63Mmn9DuX13iniJ2PU
9e0kxulPadB//FJn0vo/r2SiHMbpj4/vPIeFEU05emkIkMuavQ0Ew8l3e/CKjua0u9LoxR2Yxfoi
A13yBAEuffjb7/9P2vJFxPI3bf2f13eEa+JcswxoFe+/6Zxjw60GvfXRqo33M+Huux5A4s5Btfog
4yLx56CmT58KgF10lQkXmmgCCbqqn3ySxZv08ZN4y2OHyB+c3/tPwnZaMbTj58VBhZeim6vu1rUX
E0Zk5wetzeFNTXZF7RgYzZWH1vSywNx5FwxI4tb9FKGU6ILuC7LzYgMjutro3VA+TtDU9ozSvU8M
XcvHOfu4OIk9siZQHXl83vcfV45xlibj3PnIMpfjWV+qVed23dpORudIMTN9+f0N+ofH3wEzjN0T
gRNs0LP7E6cCMmrIBdXsBbtCIDENA+b5AQPWT36LX46C8y/nouxH+mzjuzp//ievgFSvGp4KPRjJ
eObAcCiBAXUbVLf5k+M4xdZOXIZzpDgyzx2JabinGcIRGRxQcZ0Klz0i9/KuIWjQDr/OBXu8ZgSG
t5V0spctr7OOZNt2Ox2dkbnVp1HRqBpj/AoRkbeCYztcgE++2Md76MAEsDE22nw5ZF3vfzSSvvpw
QqQNno1hqIlqn0aLFq/ZeIJPDCJn5gheLC6FI1Rn6oJv5pdp4G/qMRTJBHGkJc9H3GtXqBs5phng
DnC+uc51ZEuKx6KXnywn//AFofKiZWMlsaFPnFkyoqnDGuEmnS/mOSViAA6847QI+A31WdTLcq/e
PSNkB7FusRIbixpv2Sz+Lo8rqAV53MmORGY04O2T3sawSvOTX+yfrmKzveg89LoBtvv9VaqitdRY
uLVfxLjYyP529wFnmO6TX+vcYwMvw+GLwMPGWgIg59zlTDAMc9par323delCm4Rwv06QqxBamU3/
XU599RqkwMc2A3eecXea2D31uKstmC7LTS8TFdLbtjKpMIJgdaw++4gffttlG3WwGLs8u648txx5
U1+zBhqFr7QaBikZ5gdkyNZLEpZyP88UUXM02hvT1sJN3jPd5q46+9QVw8ZWyjjmxmhRkZX1qStD
9xPgxvlyCJdooSbr0rMcguHOo8yMnIBwLRoKn44BGMKmvSv76sKFCsRKLrRPHvNf2su/P3zL5fDr
89QB+BAwkt8/FhxQ6HzpsmACTk6yUcHNNdWD1efwf6cdzhhK9SV1LBfNrpmN09jI23+3HP/6BA62
VzSqLsvx2VJiM2nQ69oufOJI8m0L2c5Po9nesAYa/u8v9Q/3lk2Gd2wh9FJNnZmxW5hDFWyVpf8P
/M0CEhgJXD9x35xEXTuf3NvzfXgh+yC7BVlFScIPebbPlE1fOInA00EQCTE11qKy6JSBNqd08/qm
cyd3r7e2aUKYgyr8+6/6Txcnop5flLERjuKzi7surYOOJpVvWqlGhGw1iU3i9OIomIluib5q10Rc
Gc/MKT39k6XmfMXmiztsq8gdeLaA1ZwtNSHxSb2On8qfEbRcMn1Jdz26t2tmp0QclvGESkI0nzxG
Hy4qgDeQ/S3YaEFImGePUWH0blibs/CTwej3PQ/1buax4s0p3oIUtysSAjlt/+Vd5qIQU/AHQrXS
eYbfvz1B1nlGGunCH7vEvWjQ4+0bqcR+kk6yB9Fo+ElWoLEqtPyTzIHz5ZylizRFuOqOgUibjeP9
lYc68eaqdYWfjiQm5bzBF9g/xL/j8pBT7UEuwIynC2Yo8hy8hKYfW7Mbmb4btqAbC/wWmjnWn9zF
c9rSr8u4mN95JxGkUwu+/zKtOyejzfzD19qg3g1uMq/In6k26MOZMlmy1Y8Kj9ueVLDqQE/JOLUC
ebM+d7rPmThjkhmoz9Boy0XfrYyLJdPmOMFgx+Y0dvYUA3IFAqfb+A2Rh7A8IpsBx7vBKlJ/4sv9
8FsutS+LPXu/bvC6LO/y3yocHN2K2NpIQBp3ylMm9OhgJlO/+/2z+mHxs/Wl6DWX50bQ8j+7yXHO
qa+OuYpZYzZrvdgB5B6HfqOExRzVaT653odvBcHP5NjH+schWJ4jtKh36niercyvHCPd20btbKZq
Lv7tOsdVLO4aZA0gFJyO39+7BG6Qkp6NcW4ux9dyNuyLGu68vsJnFR/tNmyQb6L73QQGus7f39Hl
7373hHBtFhvOfJhnYcud1YiU1eQt2mPmy7YP6pXqHJFskPdQmoJnOqR5SOstMtE8xSILiShD7PBn
B+Y/nno//qjLTrYsfCzZkpj391+/wy3GosO0OKUSuaXtutiA0HI2jKZXgxrE8fdf+cMqy1eGXc+3
tcmd4Fd9f724sl0ct2Xm5+iIyHUwkDoakX3vpihzsyQliryJuv3vL/rhTfx1USB+5tKvQLb+/qKW
0zBU02jKTy5tLd2sesmOpujd41ysP7mjxvK3nf+qLKr/92pn5TjMPj5G2WZ+HRAUvx7pcr8qqMVr
kCDVY2k7uXFso3H6RgHcTOsBy0hySM0o/eRbf/xpYUGalsXyw3/ApfP+W/fgbjVKhsGvrIkWs+ut
5SJa6Y022mppuf39Pf74ti6vEeudy1oECPL8aibm5aGrBj+IlYNWM3V8lRvuJ2/Mh9OBa9MHWlpB
HgQXg2yU91+qEEmqJZbW+x1YclxwdNIYsE79C54ADXUM4kdaEDKp9pkqXEjx7hA9pzPqOKu1tAdh
EK4IN5/8Rva8lOPDv70LHGbZVgkN8VhMzh/vRmVNFEVt7sPZM5FlzCRlJcimfn+VDy8RZ1mTo4xO
gagvCLb3N8GqXZXpFVchAo0ZdEngW8IgZmMhu0ZcZj8amjI+ueaH39dhxce4SgMZ7KRzDvQa6w5w
fgXGxqWSf4oDxK3EU3x2+vvHq4C2oiZBHc2r+v6bpS0AA42Rkh9UyjtIJ6A/Xlj2J7XPx/tHejVH
TMgFErbseYQaK0GE30pXPgiyYa2ZGaJQbRJXjWTJp7rormcyMv7to8H6roMn4HvR4YPj9f6rMYEv
K62ka9QZdG9yoicIfQSb9ftH4x9uIKdmYcJGgIbBqeH9VaA7ahr/6hAw28RWSd2pCDdNnLvfX+bD
isoCB24RjzObpumKsxV16MMuasq+oBZwUXMnFk5YVD8bYh3q3e8v9fEbCdLB+EYOnAnBgfv9NwJH
D9YIUrM/tbLFGiSB5JXaj//BRTx4dTwUBIedN3/7Zs5cCAy1TxCIu0WCElx4YdB/cjT/p6/C8kDJ
79HB9/BFvqvTBmgz0awNtZ97ibePXJq9I+fNTw4yH38bkIJyOblBzJW8Re+vEiWyr4eWBgCprO6J
pnq6VpzcrlTf1J88Bh+/0ALsorqlvqUDcN5aMzRzikK3IC7aaKZT1qTjl0mb9U/K2+W2vNtQl8kF
xzLO9xBvvPOtJQoQ0xH/2PtZOOIfFK72I0VcewyMcLgDejN9sjwsT9T76/FasLZilFjQMuclIdx6
RwkVsXHqfe43JNTcwWu2AOKXRnvEfeYhpLMTLIW5+qQ8+vjbvbv0h1OZQBoyJRmZQS2MeBwazaZD
RLGNYCxvfv/If7yrEqQoha8A4UJ1cPYwkm1SyDxcVgrHxj/T5sb3MFPj22K62w9eiPDv9xf8uOpK
rMQLwhRNpHTOD9hkpIgJq0FH82S2jzZSMncFZtVhxBh3pwTW/0Um83j7+6ua7j/cUxusGm8cR0TX
PN+T48AqdFGIwhcsmdaK2AY331oi7V5r8tCAWlUluijALJbEsjCKpzoG3mVVZvzCKNnsVw70c2tb
6IMF6qxIinrLXD+kt8ajSm5p0U9XnJ/7eJVPrdNt9YxYjBVqO81bh4MkxUOSjHWqkKOla72zYmPd
wIUp18pNy0NKJjKyZMNC3JBrzmOikmglQvlVD1oHKEOb9bu8dbVd3IRhvoKAwrlWxgMC1ibVtWzr
9Zb5JUUck8HNmNHsh8GSGxtXdCgXSzT0jVI5RbCyJfa1i0mStravSyql9VSJ+MZqdXWnLNJ+1tp/
UXZmu5Ei4bZ+IiQgGKWtfZGQ6UzPY7lcN8hlu5iHYA6efn/UORfttGWr1FKr1a0uEghi+P+1vqUv
1UtXyemAetpF1OK3XXY2j/ZQ3hB+oM/bypmmebWsedfARFzibxDeX1tGmZZbDdSEOOtVS4pKnsNJ
MLCY/kRrQDgyZmCf5NpxbGeEmHVyWRCfAQXAsATpbgUqvLHLUQtvEmMuNQzIaYHFUbeKLnTcxczO
11oYfXFhqGRfrAy7i3a0IjtgAOUpC5D0noem1bEhuUWP3m4Ec5psrU6asGbb3rOCyYqLp4FY4jO0
QFRcrJbkjH28uO0V8Uheh5jUFvHONxfr3oW6SAQHEVY/RDZoz5osxJugklGeGBzPDopIifhkAdw2
bFuaYtBL4qp5KEbACxtL2lWB2aPHExvBfC92mKbx0kWzKv8g5yNiBJ/UMugnbhojDuoJ2X7WQXbD
pBMD1lknM2gxzo0hdiBvSwklhxzfc0eNnnvgm/V7hLP13AdlO0IecrMxN077BRPunuyoun2N1ALP
AwOzZp3Ec2X1m3bC/BPGc99ftdCIxl1e5vioc6EQn2bCxe5myDbe6wuyzfOxn4oRKG2j4xfoUcyB
dqM8tumNQXWbQof6tJkdJe70zCasStXCuNFjx1hNFmVKaKFM1U9T5dgHyB6ZL+G363fKwNa7TTGQ
aIz/cryLmSgwgJb5jHNuwAKwAxJDVrjZpOvDTVktg9HzK2vjVnH7iqNN+9XotfaaFJVrIpIBcwL4
xZq9DDUSEWOONeY43tAG3gykg4MAszOv3lh67ZwTX17tAAzkUwjAbBD7CJzhg9FOC1bBwcY7jnLK
uR2ItHeobaDUsGx3XnaaPvnEEeHUVUCeS+VuBL2yuzY30LJ3hmrOF5H5+Xaqkwy1YBzhwJmrCDAJ
hrYV0acX8wF5ZYSGUY9VE5CGHWu0bclSwombFCSqiOyekZZd57FWY5RjHzVsmrGm5oCdVTznbRZV
6GkYVcHsGcavuZ5cRF61oa6RptpGAJsH3rXhrrIiYtuSszryRrWL0yIhwSxv9WIzG15C7BF6a7zi
niT8EmWj/ZCYJjQzvTG0n+h1mpduMWu81XprHay4HGQwgUMsw6gm7jrAgp5QhGit6MTF0ZMwEsgF
gWxmqiv0Nll6onFyILtDd/O9lFVe3ZHzNrUh7m2LYTL2qwnKT33nZHRap93CrFXONgPtWN05UwlD
JHdFvIRuNUhtMy2t8VC7IOzJ14JitYktgMVFZZvjzh/zChsSSogu7FwKRTzdeQEMTdgTJbZ4Hi8Y
viaZ1vDw8BaZBRnJfK9qOpvphT6atdYj4yPbAXe67f52U/REG5+ovbtCLyXS52xsH3Fp2RijMNqR
yDbDFtuMjijf9IjfwCcRZ+3O521qQWEvPTZVfEs0Ve32BYvr4m50bFJ46rGGonEmMrLY5pitc6A5
WYcrUozLvUL5VGDDSR2ocYkuCWIXJVbDLBn0JiQNucRPQB/nZwG+TVySJ5bHoabAUYSJOzruNhup
oYTz0PFDIyNpOnqZorhuknF1V811etkvWuOE2GCA7KethIwxUqA4mzx8t6dVpLGEmV4mnYs5BS4M
aSDrzV2CjJgb8FL01m2M4f+qnvMS0fBUue6mB8JjBIIU8GXjlh0EUNiT5qnf6MYt/iP3ZSmwQAZ9
ZhKGrhe5ne+mLunVZqoMt3sonVKoe1E6IzFagmgU1oHO+1MimP/BzC70QG+jAU1JOo+3HUftFksQ
WHeaeZEYw4yEDxFQxTDOLSJyxmAqk5hIxpmpBY2+x4KbxzNzXJn25h8rluMSitjPD13OorZt9KYw
dr6xIANN8W3jH4270iK2nrZk4DtJ/doVVBG2XaOZxhkwUFbKeY6Ia5dLYv1uiKCGpE4ATnqt97r+
SO27cnd+UWgGeeR1ib4LTUS2BwxbDbuGVX4k/K8T+oXw1uQeL9YG6xzqTbns4b7r5jfb5U/2WWvP
Bkw99S4MKeb7/b8hpGnY5OvSeXbqwPZi4052PeOYwt6JZf3NKy2m6fLrfdaHowB9Kvi9NjVE8rth
VL6/6lzWTFCan+2tEWXnQAEwsP3I+mYP+clV/oqi0DhRZoLy/f4qrp3Mc2663V6vJgOZB7PLnno4
fu+v7+bvAfbdGYDmnmUz16IsQU96XCKQURspVZTtHvvRWLGolMXPIq/GszaHPRBkTIU/lzTHQqk7
nIbBsQgS3NDvzPcDrtkkmP14ubU1m9mrgrvkbKPUq+O9KGEaXCupKW9nFXXbgVAY7ecqWWfSr+/h
Y61sbSuThgAV27Nopx09rFqMWmYTj7rvNRsZtmoIehR8jSPH9NI8hfYTr57uBNkIANcu2yWgR37Y
TClaCEN46tk48ueytciGFNJrJr/Lsv9bNfrPYybUgCafTcGQkiGlypVh9N/OxaxNjWOBezk4Y4PI
iyRNdR+1cf3mDCJ+FXFGhYmAPBM3DUyzleWRGwqRfaOyoDeyCSeMV2vGlq8gurGSOGXjzYa2DPjW
Yet9/UD/fjnHv5ZSsjAoI9P3P+40D8rtKx1I1kExL1+wbShd2qEt8LoGp1YES5iqNigA2fusRy2h
uw17jYNJ0Md911MSCq25YRMPopC7SFGuGFu3B0armjT2CbeBDgCksHB/t5rnVLsy8+erSjVNGZiZ
z/bw6/s5+pj+Pvy/HbOVle+b1tH48OeMQCcJC7G3o+HEdtr5VOsnsfv6KkfHr79XoYnNQES3CAzq
qFhpk12RWPjaDnrB3tuaphoFap4cPH/6TozwyaU409pIAKhGOCg03o8mtLUQ69LYOUQTraON4QmK
vR3dw1PbYnj/831RYzN1sFgcaT8oE0c5GhgeS+dABcIkB2MyTjTVsgrb2Xd9ok/vi7tCweQQE33c
eVM6/XBV987BM+eWgww0w8LOsO962XdxR0dVgfVtEarl0d5zoQMwLN4/wkaKdsWsWIcB7MMD4AZj
b+BGwByGBBjrj8i+KUMcFVv+3wWFycJB2gV3d/TO2F/mrkbN6gCB9Cenki2UmQeNZnjXZ3+mmRnK
XxE2X7+7zy8Kw4vtPIf047rV1PpegbTRJlHTS87k0o3bpBc+IYuTsx1i4kDwK+vTfois73Rhn3x0
NoOUqpJNodE4Dv7wF6NTlY1ne8oZJ07ftXA33O+ifj6OmLUC7KxKX2sNKjDfv8ZxxOOPRHc5VMB2
w9qV+tNa0QoSNmbffAcfb0gwE1qr6hiBIi/x/aViq6nyKdVmhKFUI6zMandePz5+/cI+uR/oc9Sz
3ZXDwt/fX0QtadGYndUfsDdUl0njm1SCG/+q64X8Rk56LCZgRApIeMgl6eOsdfqjERnpVt6oxhsO
Y9Ynp1FcG6dVIa1fbd1rp3Onzdeuit3AREdPpGLs7wsLGqdf5sOhxy60p31q//NHwrP1kEEji2HX
c1xuj9EQjuS9tocS/z1QAs34SeTRcNHYGPfg/yynCACKsyL37G++lI8Pnq4evRJiNfgB4rgJHxsk
ePaKmB1ObCuBQg6nnD5qbAp6c/L1O/44kNA9c5G/HVqkvOvU9B8VQ1NhNDG8wTros8mBGplHyPn1
u7n0bzLa+0Xcor5vM5WiZKCRdtRP6HwM9Y3k2/cLxEVxDBYa/lC/ocQ879j0mQeaHrjJGtd8cdqR
+KAIN7S1DPWp7g84F402PqEiZmwyIjKIYZnSh3kiedNRKtnZ+F5OlgY8c+Wk2IMdW9saOsHD//5e
LJeZmoYIKzfv5v3DoqCfJrpIrUPXOvpDYwzUePoMM1PlF99NJscbSb4IpLPAF5GYAF+kqfz+YpMs
OiI3bXFIEOrjhyfZvguWVpj9aWSOyfOYDtovBeUcSICoiyvBwdcIrEWBuq7cccjwVfoJW2WWlj90
iHAG/vPQWRnw9AspZlPxOJoe8MBn2UI96WANmQwBXougUla1//erePQmV/o+Astj3XdTst/01qmb
QIkYjHSE47UcvtMYfvwMYInzrTP/IOGkR/n+YWdz47WIhMWhHb1fKAjo8FaVQAjy9c18/LDZtsCk
XHnppMt8YLe3vkGuQSwOddbp9xxqYUM2drqXQ21uv77UZ3dE85i/HORZNIve35GlFTMVcc656APG
g50ZaodYyfxmDHx2QzZyYdvUHRobf7/7/0wfbTN66ViO5qE0SvuSeNv52lZdQclGDt9IPD5uH9B0
sedDtEc7g8u9v6GeyHcQ15GBQmdKPHzXtbuzZjHvgeb2l3lDHgpFxQbSTd9V/xhzxMe4GlQY6+jn
2UEcOwLQ6fQmaSjWIe19eV6BMiRaQVenzoDX8esX98kjZa311uMOlbAPm0E97yyMLhb3uVBjFUYb
bcbEogaegw39+lKfjBG2YyTrYXriSvr6U/7z9lxpTu3SxOYBCXoGCQ9qQ6MBtfv6Kp/ckEP33WUu
Y/NP5/L9VYpIgl2aLXGIq6HYcXNRMI/6GJopRvqvL/XJDXEpn59L18mwjttrpjZ47sBW46BMTK/U
KPDzggD7ZvP12Q3RsuZYxS1xDDl6bFYZN61fFQx6PA6XlCiXTT81wy1z+Xf9wnXb837dXKs6fMOc
rphjj08GVeIDRcl7kwiXKbtJ6SKAwdTtSRxmp4z3vtXOD2k9avo3g/DT6xLVhK6T98bV378zvVhy
zviteaia5KmlZbLRxuyEKOrflqWIph+9+6/f3KfPVJhr6QyxI8kd7y84Q7TwCdI1WUx8ShJ+SsEB
LfuWxPp/vxKjcT0HrOPeOtbOj9NADiD26oOZDMaNtH34+bU7XFEq/kd5ls9BlfhTakFIhshA/Rv1
9t/va4o8VCmskLA2ZkTFS3fR+Yv2zcT44V2tV0Hoy7fFdVBgvX90XqvJXhUM+qQyIZK4SjbXPbjG
rW0B+SY5nFQHTpJJ8fT1Kzt2IVB45COgI7MeXDnOHYd6GWbhltWY1Id+HN1xk6MZv/fsanzQrKYd
trndedTgR+glvW7H8BP0WvRnXjIC7umrFt/A1z9oHSPvPhYOz7gkccqwZabqcfRd1kxyhPINWM5l
sQS1rNL7aQbZ8PVV1sd5fBVEK1hBUYnQ2F5fx39eqjZHEMwIQDoUAnifRr17r+Y6ghiUPRTZrH8z
2XxyUywDeFIB/nMgONbeeWoeF9taykPfJzgkGzHsChkZ33zvgJc+rK+U19j9GHhMdWpgxycwzymN
DCh1spe9LX50UUm7K9H14W0YcyAhLSQ55EYONkRaXmQelwRZdUFJZ+ca3qf2c2I38kBWi/pjz0SB
BTq0uDao0mmOtiwv0GETodmEGFWwEJKKyKDQt0caek1iDDmNJ11cdKoGkpinVXfrj3QcAzkVwFeW
SCcoRSc281TUJHQFUMvo0YAJJFmhSBOwQ9NsArYlOJFmih8ncHxj8DrRtl2waW+UNqvn2e3oj6Sd
RmBJXQ2RDOCXt3ScaSM/N32jojM3WiKx9clvGzZWmVBz9rXIeLUzd8i33ZA0P+ICO0oAPlAnZDUi
3KLugXykqYK71Ire26WFB1ZlImDmtkE0CROhm/tygwDdphpsaEUoy7LcTplY1O2MMgP9pOclIJdV
EcNDGmI6USMJDXcYYb1kp6cQIzaoBEsRQIOxDwRa9AkZKm1ySyKCRu6UbSaXgBbXZImJ8Ab+jEq8
lDn0sHz0+M8DFpY47xIUzkWEGbGnEBosuZJ3i4HDd5PASalC9BcuWoNBigvpakUD30yCu9Wztrkj
KQbbjWZk8+OS1P2NnWiWu9WyzES0HCvb3zSW07zWQHZvEgJpsf2X6WBsS3emAQa1ol5jDXKK23SR
qcUuaimiTQ9siFxdYwI50FsQ+ghZCNJEmy9EtqzwpoEfHXpsy1uOOLb75MfuiMoAZ858mvsl/CHi
L7M4ZDtQnGuQixLogJF7N7ua+SAaj5JA3vXDoz/ZKtt6/WQ+5SQcvpGk44mwS+34V2yBikalkU3g
IHNoSmEzutrqUqj5tSMGYa7NLJcBKiZLCeuZofFYk/xHPC7GqwmOsQPtjpV0S6F9vOJ00TMmHYZ0
QGYNO0aMvPVrDZcoCTM9hQ4bcTrbayrzXmyxDGegvcYVzjYszoZyMYphM/EtgML6lEebqTCG8sRp
vWLe5M0cURP0tZhjsK8vjCpLqiLwstb8TR9oTrct8oGO/2mFCqagLwx6sY087aMFrI2ym/JsFm1t
BjWhkM/e0skbyGXpdT0W6cThec5tDth4i7edQjIO3rlKHvXYh/tjwhEOSF3tb0A0y0eEISgPpwK2
L1yzYeYXESPTbOLFUG9utvjJmWpqKH3tFOcHupsALDkbOfRHRzH7gV5O8VOS6vZLTbwN3WNTn/4Y
JAqVYdfTZUUOsCLeS0frUNKxyvzUfH/5bWaRfK26tL1JzWx8KFl7p12mZdUTAYAkAUisymCo5Exg
DBF9jz4+7hUeSbsnKIjpawOvT7I3N49j66S29NI8I4BjeYxhoZCSEVuohYiUQ9IS9773AgKWkB1n
abyDU9Pv3y+zvrykRYsqQAfQnm8E5YBrRdT560Sa3rz2dOTLkAMEKxPI5xvLSOVlXdlLvrVEq18p
09ETEmC65c5Opa5xPKd9sTWmFrCrjJfqtcOPQGiZreXQi6cYAUHV06IJGmdFVijZlhu9nRIbBiLd
oYNbkPwUQJtoRWj1pcsvj1RP/tfoNxl48a6hJzyk4OdU3rn0bbFozvyz8q5MRjTwodTu2oCCfQ/r
yIA7qSqj3ovFhyaFrbywQevX4oYuPdzTFJWJvVs07ucsdlPvxax11gL6rJQAlOWVYkOOJSMFcq1b
bsd4Zf4v41IffJILALxpuTT2tWNxF8sik9dYYIrekD/Kx2zY7BMCqsNEP3llggnaFJX5w2wkf3jU
296N7dcWU/jQxmTm6BHfd5JUyw4RE1O1LefkWXap/jJ5OUkHi5/GF36s29mJ0rT13WiTWruIVidC
ojj9GaBoJyHClmQbbhtUl+aPuMmhyuLidB7lhNJkTxtA6htfH51HzePT2Pg0QVe8slf9abuCOHeb
JS2ha9fa6U4tBhITJAnVk4fl6kyW5DKGAwkD5cEiN7IjiRdmWqgZTVHt27qtXwrTTRl60B+e6onY
g8AZOmSAGfld9olbFoa9QaazXGYOHHc1tnUK58awVqr5kIajvdAJS9AvOGAXte65RTsEE6+z7Ycm
t7VfGXa/dDPHtrN3Ylp1gZqy7K3XNT5CqtNxFVo6DMo9Eqv4bR5SCSkThOYmoY9J0wjwAfFgWU3r
Lc+LVguUXo1PSEO4iZ52YRxSKDOMAF6kNp6NsH9YOJKxa+6h/Tvmnvqe0EKr0cox7BQ/EHLTVBSB
VbWte6LNI/ZcxD0LbU/PklfUugoD5zwEFqIT1KiDAZ6RqgX1aOXmgRNL7weOCyc3qJUx6PfOZKTj
vssXgpJy2JOvxKhFA8jyhBerx2Lk9Nxr2mNWZp040YsRREFG0A9VQuBC/O6hjm5TGx2Kmnv3zRqr
+S0iLBVtlrSJGq0KtzOJbCeiYrOgvpIB1ZDU24A0TR4pRJg3ZuPOP/kR6idmB3WbWzL/gzLEfxun
goHWo7g4G8ljijZa7RHX5swTM2aRPGkoX/4YE+HOVCzWHuaUppobanMWvU1Rlz8QfGjf0Dv2bpZh
hmbFa9D704KUub1LPhG0NmFTHfBbeBRhrZE6ukkTYach/W5Uk6QIERtPRUP8IjtJpSBCu/aOWUp3
t/XoDAjMGhqDW5nOfR5247C89tTAuhM0zmONW5/wpE3ZVciqIgsy48ngEIYdZFPSgA+SPkg/S+Xm
JZ9wNIXUs0Gg0mRUr/5YOcnJZGAZCRa8MA96T0wSeIhlNILMcptraRfpryyK+ZWFISIUl6bMwSdS
6Ccv3JpSZ6NY/H9oPnpOGGkUy5wBZFIwxwKaWN+ixdoxuRS3WVdO55UlhpeWbCtSutE8ElZbtjzP
Nu3A9QiQaZDASi/SWecbL5gmk9wl+F1dxj5w/VpoHLFVBGMFjFmlXdVtvKKLb6QkMmEDr9a59hj7
ySYH2wiYtcjZauojYsGQLWEKhG0Q/hgqd4BgrLpVVLDKqO76acqx/jh27W2Qg6V/Brb5+oGt63Tm
yUTOe2/sXvQ5fkkzK043bFI4rw16pk46Npz3HYGtfRjZqK82s2fXl7mA7rdhmLkX0gavidLUTN2Q
epk+EEnaOzLA/EmO4WLM6SV8B0HRbxgWsMwA/wZSF2Q0/cCvmPwCW6dfQMiuf4+aNl5qbFtfDR/A
9H6cwUGERY3WiwA+A6qlr5aI/GQ+2wz+lMZbTcuyaKGlatLZd4XJb3f9xnp1IjJbY/Td7U5azXia
Zcq5HFnnyIxZpHdJ6I2BIDXPFFzBQfTs75FcRbshTYYSMU/m/1wMmNOnbV7ztoTHChqOgzbKkNqR
MZ35y6KbIaHYTLKTlmivChJh4LsUau0aYvqp5LA6hhKq9PSgkTF2J4a4RxFgmRAgye2xYOHyQl7Y
LIDtbeIOEFsnTN7h7MTdVaqL8SXSk5qk78bv6CcsfXNh9bD1A2uULuE20kZ1O0xoHINZtuz1iDIi
r2bIrExumyJbPCQFfrKfjSg7R4MKtKpP0YwEpatnL7ltak8Wyji2vOzrGJXPdWXcDZUPSUyZZySg
PEkx7WWmgCm0/C1u5jBWGsM9IYXcdtvrxiZEyfK2DhJ51Ws7hSvpAU4wXvFlUAlQEtmyJpPU9oyR
5G9WzFM+tO2WGMiETSD/VHT+nc1O4CrTM/MJrTH5xUtMn3E3ZLV3o6E029Qy9i5x99vbduy2uVuH
S97fkIxRbVAU22jeIHBuqTAgPczkaTO5d6lVOCEhJ7sJ/mxQRnxzATocDlGafY6C6xR27lavehTd
UXkpXNzJRADCc0ddbSHMCYwVQB251pXZSdS8gO5/GfByt+5cxfellrgc2dzptEpb/RoYqX9tDG5v
EFCQnpJ+eJq5UN611HKvB20YQpELUgfa0n/0LIRtTXQvOLyHpDsu574f5bcqqQBLy2ctDdN+nm4m
07nMmg7JWbofmR9Xjzg9N8gl+vPElGjHw9W05M+RiboX08oWmXIgwY+5st2iKN0QuHHQEnM/lNOV
6y6hUw+3enyBGDjMsvh3zCkxzw+6QbzORk73wD/DcSkalG0jIF33vmWbqJlLwN4vGEAbTNS0iUMM
EiFAcz5QBg4zJ/25LGcusZScVAAZa0W80+ijbzh+hGRcgvU7H3RoSj1Y6S3tuCUk80RuGl4B9cyR
vcDcX3vuTCXRiN2dKqEBL1V+psEE3vZG8+oS7QwP2TDPXZg1j6z4fAko6025M7KGc7NDtOaJXUCi
dByATVG/r5IltFjTRr9mEZDFdZY3v1uRb71oAKg39tY1+N7zMlGvaVEupJu749bBjnXi9/K2JCrp
Xm9S82wcOv33IFV/QO3ohc6S9EE++SHZq/U2db0+sCf7xsGeFJYajpCsuE0coZ21WQOjtRRPBhvW
IEFivyFWsN1wCLjAEN5d6bL1X1yX5DIKcKEBL3a7cCYnnbG4kCW4P9bZoDAWtRna9Bc9gPYsljMQ
W6/dOzDyTJHdKmYGVKfTZpbOAfzPb2Wm90L+KA356g3LrhfGaeOBI3VAsyrjxEq9W4kVvdDjB91b
ot3UoUIbHU4xzAo+UI6w0fx92fGfGvrQxEop7xfp6U8+UPekEI+CSqWJ2ioiOiGJ8fIPnB9R1z6o
GQsdjUi7bB5IiXxxuyZ+i7NdwdRLCC7rVx4RFaAgvRbVDc1APAz1z1hr1CW6+/nOqhL3zMhtcsI7
I+D7Pckdl3Jyzmbd7g6tAZDWKDu1icZG3ooafbnplv1p41Z7Jmg63kWuLzA2LWjws/fGkY75xTZD
T5DFVWf9zmbjs7GaZNf3za5O+l9Z6sMbRKRlc3KMztkp169W6vivI5D3O758wh90hHs49X5GHMF3
sy8uChGD3wZWpJH9ehk5NchYa8kJBaeguU0JXySmJyW0w72cSaQUaEJnt/5VWV2665NSZoH0lmuW
tZ0ovUsrnfYtW/oBkVjaxfPGrirz4CazDH1vNv7M/pJu/MlHbyh3yTRdMVZ+q/qhraiDSO2+iQt2
/q310HviKtYiF61OMxPRqjdn1nyYMytitdRpCgzG4JwaohanvvWLcb4QlE2iY4BBkDhZeEkHbDA3
sshAkLYUWmA/9sapKTvHD5s0I0DFE4hxJPiCqIzVGPqlILMFrCLJnGkm5x3hE/usbCuXlcbw2QHr
PfUWnZpDYBUD1bF4ZAu1Y6ktDi4wO/DhUtP1gxcxB4OnSrJbX5+L8kLvMlO7s4oWZ9cGTbOjPzGt
dW4Ax1Boh7YghfcqKWT/WKOp5oHOTedcUi7MtN1UVmZ3r6qELJBkaeRhoIJRbJFr4gKuI2wcJ7TU
YkTV/Isa56ebTC8tDQ/8IZ3OwCx8G7F81TSA34CTe9XDxJtofwuvUYIFtshCa5jS35bZKIj+bsJE
TrkMYO3iwfjOcoQABDN0GAC8apzQBA7zlJx0iWiqXZ639RuWVlj96HLMPdoRgyoKZom3anJY8voe
9MLJWDX9D7OU6W+/EumjgM/vbjI5TlRfqCj/hHbs3rIMYHyZRqt+pq5iioCSyuxsckry972OAyOY
KhmPcEJlw3pRiMIKLIu0JJL0eGfIeCx1KAgYa0N9qIljoRgKMDWf8vYuSbweFkmSbDn5T8XB7PyB
862sgYaRdgB5GvBbPu1M5p6XyO0kf/Qya7h0jNk2+Mi65g6Oeno5OI69jfWGSazM5ktJOWPn6418
MpGRNntrwrWySzoNnT/2DGrxWs8+czMufIGBAP1KOhr6G0q7yzhdkzaXviCpxxqk4KJzyvSMpGPF
Tzs2u8NQPWldzK59sdZvQC1eQ5pE7+Rh3w8+/hGRjigyya/+7bZEJ6AO9dycV1Oyh/VloVNO7jR0
mDQIKDsx/lklc2NofrAkFG+uShF/t6bEvmDAHb5YXMB8QKthxb+BE3UonNliTZzEi4S7bZhfij5P
jE2uCkopsVM218kSJTU0JvKrWL/WjAXbb6P7oi2mJ0NVURSao2O+lhZliiCLCIANVF0Q90IKlW7s
U72HeVvXRX7bLe5FTMn1ORuqabgSxSJPfduJZtZJj8xi2bk5deqUUiqzX0pI7BQJ7Y2go+JJ5Eqc
G4mYSZGadfZnXps3xrZtIqfD2OIst0Q7a3djm/rEHU0WQVT0OFN307ip8egMi3vnR5WsdqZRjDdF
hIidVCVCGMzEaR4asi7ubJJ/emjcks2Z6OOG2LZuWVV8UYFXRseKd0L+1VT8cyvEWWV1qM9pI5ve
cXdyTgojz4G6HRoqTic9J42HiVluqxybwdnYzjetu2PKAx0njyoqm3UIL2JtVrzvvRgDj4AT10Dk
mh91L0ZnOc9w2P4m8xXQuDkk+HVI+omidjlm9nTi83I3cQ2F7+TrNtDHvgw/ZeVvYY+mD3Tcaoa/
ZHcyj/qDNWsEk6hquFosp/vmCX/ssfF80cTBdlgRByAX399xkSpF0EGrH5TWGOMJxxbnxs/qny1S
iy3ibGOrZifam40v7tDVFacTVcidqOzomz7UhwYtuluk/4KeHyox+n7vf0hWeTWnggI5bEsez2bM
ZgqmldZM54uduN/c9oeHi3MMrt5qqICISZP0/cUGOY2uzCL7YI5Wwzucu5OanM1/VQugjtF1KsIA
ej3EVkeNU6NNSbmy4aM3qhtP/CovSEWnLfX1QPnQnl2vYiL5RhHqOuAz3t/L5BVSZGm0HCLpGJcu
x769dMT44CAB4rgVDzsREZX69UU/eVtYShGIuh4aUSbC9xdFjGXjwHWXAyG+NMpY0WgeAelA7rF8
MzA+eVerdkrAUPWQvx5/k3mqta0YvOUwm+XyZvSNuIw9q/vmc/vsKQJoBcrG8Fu1YO9vyCNN3mnh
xx/I0xBXmGMdErfHMdkNfVvvSsFRUo+xWX39GP/KH981e7mhlfqBBk9HCnGsb7ITqVqtJa6RjlUC
/DBS7DCdPjdfqcaS/qMAV8AlV8v8YItJPSqqps56LALAXnadmGlJTOs2Ws+tc7ONNYq5UqdH2Rmr
f+7rX/vJM0L0goACiiPHhWNlw+y5re7PE/rjiYqXJeHA1n0RtovWh3o6E1bQILn8+prrN3L0gFDb
GGDG+IZAPx4NtLTA0lnTFT4kdNg6M83JWsjoyyXZz4r279cX++wGWQFW3DLTv+MdTf/SkwQ4oWM6
VEIBpavjEYqa1NJ+O7mJflthobwnr814/vqyn3xMiMZBTmJnx7p/rMRMLJ+8AnaCByLN8rPIRvFQ
lZwOQNh/Zx/65FKIU6DEAdtZ5YjrE/iPuIB4SISW0pwPll+1W/K0MLiL2B0OZVXl3+g3PjxNsEyI
N6EQMLwNId6/un9+RCyGzDWszEhRjpVkXqIETP1mOfi91TyZtqIpKyhMkSWh/G9Mb58MOQDAcH4Q
pwNa8o8mVM4DidXZAxNq7TjkDLHZ3upemZ/GDA2PDSElwa/v7pMpDl89XEZ2Hita9uiKHcverK+z
aR7VcldZhU7ZphS3X1/ls8kGgBVSSpNZFH3Jkbx41Gok0gY3lgNafFn4Eq5w+NC275PafNScUb8o
U7zjKGKrGxLTtDMaxc7zXKJC3Jginc+jKJ23A1D6jvzVLD6hh62+GTWfPQu4d5wk7L/yl6Mf2RG9
1LSWthwshGlht3R12A/98M208tlVVrAuD2GVyR6jYaZY+fPY+uoQLZ55UqZ0XKQRf6ct/uxr84Ee
oRh0YBJ5R76bpDT6iBSO5aDcRSMOwJp2iu4OJQSEKn9f7j9B9y/Sl7bu6j/9/7xj5/9lwL/UjWpT
bLf/+yWa/93/CD3+/18/fO7/j70z2Y4bybbsr+SKOVToDRjEBN7QnT3pTnUTLIqS0HcGQ/v1tUEp
K0WXHvmixpmzSIqEO2Cw5t5z9nl88R+bUiVquuu+yen+W9vl6t+g+eVf/m9/+K9vz3/lONXf/v7r
qepKkBv33yL8aX/9/NH+699/LTKr//Prn//5s+vHgl+j01gmj/96LL/+a/dNzt+iqk9K5t8ff/rf
v/8TwA9mn7UEkA4gN96AheY/fGvV338ZzrvFWov9lEG/TFdc8yeA33beIT/mpeHtFD+p/W3Vqfjv
v2zzneNaqDzRf/Dqsmv4J/x9y15e81/WOvhYwPr4g2zlHPb9zsnQh9BdO0VvU2DpZTsHyWiHGuKQ
3Lsy9BnSr1/WJOONOPaD2YmEw0Fv7txV0USsvWpcMoBTDHtUSttueIzUYDyQ0t4DrJjouBKxKmW6
GedBRBvVO0a0GT0imgLHzBtvX7v5QFhvPxIUMrYFfHH2/a28dnTIB2tQzfp33ciHnF/lWLrp+pxi
P8aV/L3mkFMaYAOL5lWJlMnGrelbBBnRbd8kqM7e+5qdfMBxnl1KvwMZYmDSOAxD7PL1nIzGV0Ub
b89Zshs2oSMG/o/INPCo9aATia7Tz6HiDvIKLYk3nxVmKy+8fiBBvPdyd8PyJS9oDfgHvfCNq2QK
8zXqXf6sVXr99dCF6XUywQODmAS8JJitvijoD5EaqzKi//j02ccwiuQFaVwk1jTuhCYkyQaHDi/L
Pd3uxlgyIa20uZc4aL+3cVmEFwTQjdW6yTRQuYhcfPqi6L28TdO3vrWbcayGlyTWJZRXHB2NWqPn
1N1cyZ5C1H7yeUDGT1NWCf8GTqATU7wcUDrBb4+utLR1P6Mn8YYAzEtPP0kXT8ge52nVlxmIaceH
HUSpTeyiMPV8ellF3Kx6Tu8PAmADifSiHKn+61l2XXiFum7NFjUI4PgxX4k4ZJRRFUIZlWKHvHSR
t382ZYf8JykTJBFS01kl6hpl2JTLXeEKUpK4+QREzyTYuRRv7eShz1MKlrwX9UMqiuhLGdPEC7qw
EkynRTF/oLpN0Q89M7U0MSGF4tI6lldM10A9DBTjt3OfFMa6qhEJr0s3F0RR2tIML1y3M3O4wJUU
FPld4yKdJtp6tUzglNRpSiUmoX156ME5yFUD3Clg05buczlVKSeupvtC9XO4Fuj5viSjrpCwuRWx
9H1kXM5DbppBR4HloHxJo7Mv29YI8hAKwAqLb2KtjSSBc9M7BChphUY0C97dM8Kl5ttJ8BBp/gzi
cxuZFvmlYytnFAfFZKxmr40PGuCrOeiSyaPz2msfQGOS6jBpvfbIR5ruIJ2E/c6ZUF0FLLuORqza
kKEUom5zZQ29R1dZC/UUVIjEQjxGrvEevQtYo6xv1dGEUUVanAXkkzCgvmrPpekSdtngMKC2lIm0
IcBhHBdBn29/1fO0IsLW1+bbjB73hwT02pMfFpIqpdUsKdPIfPIpu2uxNH8sHGP4mOtmdm9RWpxA
+OglmTRjDAWy6tkdB6YRevdhD2mLVholksBwRjR3ozG5xdbKPemv0lJHImR6+XDnJ7iUg0khLxSK
yEksFB+0Vs1PMSUtQTc6AaI5GXotAkDN0dEfnWfwh22fq7bOqfg3pf11qDP7k6H6eZHVScxQpjcI
ZyWxFGySpqosuF1RnG+qKPPvOBfBTQxr+CL0/0p6qP0orObMJ5ATOZId3utMYTyVEHnn2Idpt9Eo
tYggnyYafHJUzXTJ2+rwXot6/AbdLb+bOZsBY9I15a4J7HMvRdXRux7MZiFUztnwxCqhlWunaupp
xYm9vtD8mUxTXgGRrEw3zSF0esb4oaXUAJbESYjjU1NXzUE9jEl1CUFpclbkTI3OCpGGJsgZ1VVx
XUSyfIKSnnIbh6G7C/2YDDPpVM69KRr9WzvSsaFiO1O+RHfIWjDDhIc8SzebbiRZQ9k5UZgxIUF1
mFLRTKrYIsJ4Nky60GmFOqL2yb3rI5fIeDHKYZU4khBhUuTM9xyWcnEWL2aFHcG23kHLM4luw61z
Z6uxI75mYBWIZnCq1XdNQgzcWrQ8pBWCH+M7oa8E5zZkbqYHagN5fi6nWdMeXF/jn8csV/5KIDDH
M28K5V1EFOzr9VAbvrbpWLI/+4Ow2oD2DbHLmRBKbDVyTK51N5vvqwqJzdrXYsoPbCnHL11Z5lQ0
yfDaIc4VpL8ZhESXSds9qTgZbnqeXnPhoBGlyezfxDrKv43UeJ3o12TYEsMujj//sh+5/bF+/6vs
iluANqr9+68T3TOrOv0Wb4HULtwJCk4vj1z/CWLyVdreFkvoEqs2OhyhIgryJRnTSzjTlPbixyb3
v3vCv57Lg//zpvD9Y9k9qu7XXeDzb/zcBgr9HQ5g04N7ylaQIfb/toGu+w6RKEUtx6V58lxL+7kN
1AzrHYJ8sRT0DLaDz6S7n/tAzeQP0q5mV8Mxl6oYR8Z/b1h/DpDXgpies23+sw9cPCMcGLCjCt31
OOqe8lDSwRRZzdJ56FG6f/BCG+yXptuQCOJyRwgOKaaJRfuuRbGWyC69kGVmPooC8SvzSLXRUG5e
sRGbbyLbr8HkWPMNHiBx1tKk3cyI4b68PsRfnph/fGBY6Bj0OOVbRFm9HOLRrCeA2bL2EE7hvM5H
Ykn7qtbXFZ2mLRX1t5yhz2Wx0zv0nIbhcteXUIyXF0w5nntzrreHPvH193bj37gFrXUoc8OmG70P
WW5X56rM051PzP066xa+nd3nm1SxNam1/ipTEZSWfAhR+/ndZT9ETPyKPaIOTjqo8BNs7ckWZylU
ir0Vm9Pu9Vv2clZYbhncWHDHSzQBR/JTQ+hM/9ZGUK4OqVPEhJd3KLvSCCmD1eYgIsUBXXyL+747
vH7dk4L/84Up4C3+RoY3fZ6TZ8XCQux4OapDFU7YvjUzOaOBmlwUHLLPqa4sO0et21dROOzoiWok
/Xnt2ltW9X/+Sbg+bhoOV1QTnw3Kv9SicrqctGSb7uCUTrtLCTq89OK5v0y6BssLcI/bzmuMrQIf
vBcOLX+7RbBuV3H31if5w8Pg2AeyxseFaSInfTmcanvMDL2s50M2AUrj/MCSOHTDQ8MIOhNTPh7l
2AoOZJR/6OvV17xN2aZIHI46fRPuO/xqd0M25B+o75hXedv17z2NGHqk7dbZG7ft95cNGqbLqIG6
Ql3t9AFahTByOpHmYalWXom4qZ/iuiDulWXuKraGeWXRvTxjL18e0tqV525fMsQ4AhpbvYJntFhc
tvw4OStpvN1AFn7L3fey7rGMMQtDAs8VMiheH3c56P7yZLUuauyoTOkYJYhi03qagtkkcBSm3lv4
npOi1o9r8R4tAQkk1oB3enmt3E9jdAa2eehRPNClL5JyxpQZDwnSWOwDq1TTimNfqiUgKtL1e9MZ
RrFNOoisNLikbMBTJma7oTbbjVsRNY57oSW+8aG3Guvr6w9vWetfzlvLJ3RYXdgWUDs4mbdapCmz
ig3rgEYpOYNDMG9ju6/PdEVruOlT8wJn2bRPNI9MYftNF9ZzZsSL6y/8K8p/BjY+B4vi8iL88mA6
myN2jkjrYBm98ymf3DE874uoJdO1tPWDCiPOKW05Zih80OSOiPwwUwKjzK0ySPXW+Vz4OQ4qxf5s
b4SQKoIRw9qDZefiCWFKHoixdS4y8sDblZstStXYxa+08vRYPCXShRiIJpxstbbwuisub4EQ9IcU
SVDkhvTtUa4RUTBny7Fx7MnsVB2cjFVblSR+m9h8j73foGSKIqeBjpB32demMvyvwozIGAunAmic
52XtEaoYr4IPEu5bZrlsiqPBNcEI2BOm3cjm5H82pQNuM6euobH6CvzIRg1FfRb1nqFWSFiQfOVm
USQrGINYl1DazzLAIEETYuqQKmyjWaYXuhgQHOihtDhcQlogqqpKaU102MGydRKSe7pG4HZMXQny
huikbG0bEsXQhK4aRKqS6UgVYSaiuHaGdD/oS8epMYv4pkYcrVaDOTj6qmyx6qxfH44n/W5eHiyk
xF4xGPznSeVk4ovQMaHW78TBxWe30ZBoBkXnJtteq+3PlWMWt7rkO8+V4xzoUsdfacnbb8y+v81n
VOSIyaDoRqABM8fJO2FUmHLoI4kDgcDZmTnX46rUBLrmqKx2hUC///qX/m1y4nps+p4Tn0AHn1Jn
RJ3OE2Z7DjIacq08zjPObOgUPR8d8+uX+sNXAzeH69gCbkOJ5GQeZI5NNWeY/YOsYhijsRNtMw1I
2Nia0bYwyTZ+/Xp/+GosY2wccaizbTx16pY1tcEQkvUhoz5IJLLt8tJm30o9N//5Q2O3C0uTW0nG
yiloorFjww4LPTxwUqv2OmTpdVRr4a5nQVgPMhzfgKz/aaQ6kMYMmheII9mjv5y5ipoCWOKXi5DM
rHYYDaxNT0TkwfB4S0tELttEIatqxnLeNIB9dj7lqzdGznMr/eX0SbeWI61DABLFuVOQdwhdo5WV
5hzQDjH1kY2NKzprGl2uoR174aJNtpnKQntucRTmPlYC2mMRaFxhPczKSWpKf1BL3/pgy3t68sHg
+PAmL3tJ+iYnA81CfJilJJPg+aIgTDb1vg79cm+gCDhYZSYuqJqLwLfCfq1romJ3Pg3XPQDjNwbg
7xtz9nM+UMKFski16RSExezXuFXiZcdcFdoTEeHJR9q39k0TW+prx82Y1gYhimhY03x8JA0eg6fe
JZGxht4EAMlv/ew9GiwVpJYTvSc8spmCSWCSvcraWn9ASt+56yQWgKw5qlGz0aeC21znthWtkrqm
bPH6O/X7O8wYp/G8yB2W0/vy81+XTFkrBIldeACTFge1W1kBTkpjSw0YCakl33qH/3Q97hvjXAfP
9Bv8obNyVy9mCpO+KXd51YZruNv3IMBvpPK6NwbOH56XZfng7jgSkP70Wx/MNIbWjAGRH0oY5Afs
88mNGUbxagjdeoWpJ9rHiOgCaDNyHUuFl2rkXGB15lPLzHwVKTR0FNyh+JtOvvNT10Oo6VM+L8II
CX8MJ3wvaGZs8rqZLyboSR+tmRflnz8jhhvjflGksOV8+YwKtg56pyUR2zwKO4kbfu7T+Wvbm19y
ot9fv9bvcyx3zAL9AX2TQsAplCDFMYjiwtEO1hCpVVlYn+OhXvyU1huN0N9Pakyw4O2Bo5l0pYil
fPmthq5VBdbn6FjFjfrcYG98REM5REFlj1AWJ0DYQNXTsEUKa/Y0bCJDuZ8Ho/DJhjU0Vb/RF//D
HMwHIo2a0wcaAtbqlx8IyrqRFDVOCVTgYie0arhV04xqVZJrp6et2qA9yS/Bsdcw1ELvhmNJ/UaM
g801Xs506COoWrPlZ+/Cae3lZxjiNPXaPI6PfpQP+zoXw8ZJ4Ia+/pD/cBW6/yS9LV1BFwDey6uU
rWzdrBmTI5aUeE3Hnzpqh+L99av84VVHd7e0+jjJMWlaL69SyArVI2rro2rnBq1be3Ama6+qpl8b
3fTt9Ys94+Re3jnOniyhS9oPmF1n+c6/TGRT6ZqaJ+v0yIq9LiO9jC6HsXPLlZtM0jgjoMu5tvMe
vDYu/iK9m01Tg8FeG9Pt0AxS3+DYnR5ylIC3vadVX8yytvduSOulOQP73FpslkvCfh0l5O71z768
vycfHZ0ULzitUahop1m4rtFTSjeG9Njq7TkGFZZeiNNVbl/oTv5kGoDeX7/g7y85JRIokowz2sG/
LWNOGmdz3FrpcfBGILmjFpFn0OmbOuz9NwbBny5FzRHzr75oPU+3v3jvIqT3RnYc6onm3+i5a2B0
Dt4ZMkj/+bdyF1wXXwpBwimVU5opoouWxZn9b7qeEf+fuTLT9rFp9G/cwGfG7+kj4xpUBOniLY31
l6NtjBFdW7aqjvhVO4LGpfkxmj3xxS1141NnTNZXC+PdVYq031g5RSY+xlLDz15kmYFTsUu0h77i
tmephEk/QA9+yrLZzvBlpJguawGTYN1NTsM+cB7UZVhncl4zJK15M7RJe1tmQO55j+wUl12u5CcX
YvoXKUMXYrk19uWql2qOzlOEWSkOC2O40VQj9mk8Ffll5Pbjpd5GOa32aGlqFpN0rbXIZ4uWESr6
VTHPprtK/NGcLvQIANaKxdO7kwMO/lVv0nbaStxvc2C7dfNJK2waXCaB6p/1eqShQU9O5ptGmBXy
mzGFTTBEFstW04EboGIa9Kje2kDrahzbxTRV11KrEcQYrvTZ2kdY5OjBAANY4+ZoL61GaQAY1Dhe
Z0bzoLQwTDe5mMjvUbX+RkfjWbl18nBhAtIYplLNvuFUl40MGBOyIetjERVxQosYYcCqStHsBiPZ
RSGOvTnVOY1jlgzk6GVf6JjSHG1yKe+qXhKWZFmN+DCzZ1drdCH61iS+IIZ4MrZ7j13Rvpyi+n0e
gVXQ7TK5RiRQ1TjXLXVNDlKHCsGz+rvETf2nFp4srm8Ec1jPyIL41jgkWAbYNU28uLEyxo0YVPoR
F7L21jHoObT25E5wnOReACamhHmqS0t9P1W2Vcoj7nH/ySnpUAay7dIiICcF311VJDFDKO6iHK5W
Xet4VAalcPAPpk9seIG2tPDI/sj9QhqBDujnSRMZ1rRKNqYbJJaO4iO30pXX2OUVX4lMYNzuoqLn
CF8kAHhADVvlkWFBlCG/TfEAsAskrrt/ffb4fRJ2iJPEwuea5Pfap4fLGlcJeap+fYTkqW0NvwzP
Y6N/UppVb2IM7BeCaMs3ppHfJ0dK42hjF+0nVz89cAHSlwoKUHU0qFqvm1qGW1RUYgOgYjq8/vV+
X/I51S1VRGtJ3zNOtVqyhz9VGWlzjMju3bhG220wds9vTMG/VZq5BOpSVpflJnKdk2kRDq5C9Nsc
RzuL163u3cQkHG5IJUOPoab7suGQ4fTZuHn92/3h6EpfyuL8vGBSlwCmlxeG7FMnhRAtpm9ZPepi
1q9EpcdXk7AZpbNm3NaZyjcuk986czPvmlqp/y2NY7HD4Rq+saD/8ePwymB/Wnppv63oCmZCNeSu
OhKIM2JkLI6mBNkROt3wZSLnYoUifLrziGPfSrqqZ+M89XdFmOnnBMmUb2xs//DoUTRjs1j0V9QX
TnZ7UAckgTN6exwabLJFM8RrIBT+G2P5D3OFs2QGL6hRwgvcU80hdmcDq1k/HJMkNa50/HNPKqvY
NPu5rQhMcQHfseQ1G72y2/OCzzptEFnEyarRu24JZkF+Bf4EBNXK0zrp7ZsoAv0Uh8n81OVt260d
V7OGlUsEDSLxyWwvRl3DquKF/MfajPs628GocZ7CRBkrU2n07edJptUbe5rnY/6v0yJFCIYaN3MJ
KfDQtL0cbZ3h9QAHpvHo02E7M/uWVTNrrWbfxNhYqeOclVbbXvJEHmZ8NA/Y/GocGDCvYrpi2yJK
J0oWTXU+hmWPu7M1zge0N+ts0Mc3DhQnHFw6HHxWClkG5TJiApExvPysGGnxNtXOCFhATO/zZkSv
lXc5Ds4s9zdkZWlrVC876LfZymCs3Gt44/atV1fQACL/BpqS+pQ6ndq+/sqezn3L51reDV5ZRETe
qVq37ru4ddxyOjYlirG6SfqLzoQX4eHB//+4FOPR84GCLvvQk8cVgVtxgQBNR/As/qrWMcEOVlic
dVb8zyT2P+42fQ9Uk7xxuKxOzpA6YJjQKdzpuKyMcMji9jiBMVxFadNflbBISIZnU/P6rTw9aC23
klgAnYoQIlycZC8fseE3XeKKnos2NtY9c7QCia0KfBD1KL2J3yox/za9cUFGPWp1JhV8HaenVMT3
uWo7pR+L1p+2FpuTES9zEl/WvbTXZhY2oGKWwvroUA/pjQewO91DbRX+1UAs1htD/HTlXj4NmEgc
T95y20+tVV3ta7xbtn6kXJmt4DqP9xU1h2AYCmPbSBPE0DhMb9zzP80BKCx41AgC+N/pewXv2MrM
2puPTqhpF7OPFzyzk2ZdjZE6a9HfbyypVcca1tVWx3J9bGm9rakl1RfdoK7QXBkXjrT1uw5XyR4L
9HzJTh/BpYvJ5fXx8YdXjcYYXQj0Fg71lhOJDopGWsuimo8yTor3aYWWkN2Vv5Vwht541U43ADwL
tgDsnS2GBkoS8+VQxCDMBEzc39EWCPHpUuDanSJz6+SSLCyARJwxqnEzhpl6Y/+2zGMv52ReNxP0
NLYPWn+nXxIpCbGxuT8f3X7Sz5U0p1vUYI+v38nfvx7+DOYt8qJtutTPJaRfiwwYvjni5vqxJEVj
jda0+EDgH8lbdpVtrbYez+EK9UjaVP/GDsdaHtLJ93s+qy+7RcvBLvbyzmJjbMIiscxjPdvTWnma
fV/gW0XG5ndmjec4yeR6BvDyWLYRO2eFfm9YK/T7HUywQmzoYer6qvZ6hI0zescHs40dkstRd8I/
m/lLdupDFamkvp7Laf4+msi1V7XmzQdi5bvDUGmfHGfObz2JcmHLMIgApiM7/27PTnXhoyWZz1Ui
IpD0bZZ8JpMi2SPhdVB802J8ryYIQWRU1ONN7otKCywkK2/lwzwXS17cpyXcVUd/wkRPm8g+2YJ6
eb904tzsAX9gc5GVJmyf1KnGSxzRebSJ/bwxbzS6FkTaCLu4K0SZ6qsKHTrpYEk7dYSfF5WD/8si
8y5UWgnH0AZyUmA2pGkLemKe80RbrOXlGkHt6Ae044sKN7hCNjER/wFzomj6+xmD0hLOqBzwKmGk
AsPRFOR+2iw7OimIt+2yST+9PkSfZ/uXN4D22JJLZBG9QIDoslr8MkYrrRiqwVLNg7Di+IIcnm5n
ELwCdTNySxDwIdF1QRF3zTXHmnQXQTscgqZzEUrajYbaszJsUHXAcyz4fHPe76IxI8OubyD1ew4v
/RpT1HTlNR6tZuFnVb32tCH+YtOXUhvc2em2n6mdrCA1yptsMKgxFu5sq+3Cdn/jsP7ba7FEt9Pi
RYvBwsf7//LbdpJjaBZ51UPfN3IbsbpYCG0jMjAS3z5jlFSbwvHanR7FQGfmImvemHd+q2OTdoaT
WvDFSbnBbnOy+tpd1rUdGPcH38mGHVlqzaYSKtspXTnrOXK6vTZkGHA9RLt6blWroXLTu1gU09nr
T95YpoAXT94HVP/coEKCscivXt6LXh8Tqyyr8WEqBvVJwEZDMadih2y5zAOBGNXIvYPRrM2PWEE5
GEWAHG9QaxNOmE+5uiusXqx0CAA/HtJ/lZp/UUX95SEt7qAX9p2rhUD4VL1Qai6/8UOpqRnvcGhR
iKdmTdVhkRj+W6qpGeIdu3VCXYCZmNCGl1T5n1pNy3kHQhdDu6AbThwIy/1PpSZCzaU/xD6QUwlC
L7xF/0Co+WMP858BxVaBmQSdE0seolGaQcvL98tU4s1+pFGpepQdjrWLAlpdcV3bKW6BAtBts4+S
MrWRmyjKf2s1smzhXRhdv9XAR3oplLozJErAIFagDmm33Q6jgttwmdEcZCeuS6trAiii8nsxQncc
yYGMPHVM8b4w19QV2WLhno02AWRBAZymswO3af3mQ2RmVW7Z69BgSXnO6iRjklQ6TR9bj7BU2Hbe
0daiikEe+7GuyivfHk3Vb7vZybuDjNMuv50gr7JBtQmk2dTVaFW3rkhCvDPMM/5jUvhFem7jzp/A
7naju8FIX4lVJqIs3yZFpOvnkdlqIRp7pTebcbLl9zDWCEfqbLOXB8eSfn3vdyhebmq3yD9pTaWJ
vRgw+Oz0otfpU3hutHgm4GeEg0mqZuGWqSCY1xt1gk9DvAPhQCXYVlrTrjEiNVuEd5OgggyvZVua
zG83cFnwnGSE0ZHoCFJQ2ylZWPkdwAEo/l7P3L40N536LHEaZ9eydgILtptFaBt1lDCzPNNi0jad
7CPl8+kKpqgerQYlx+81JqnuCcBHVl7X4agbFwbkn6PWWsQ0Zp4VPlFXatMzawSG+FBTmvTDoOZ8
22abBGhT8ljosWWfA9jMvW9YBzA2+6M9yxtRR357oXN2Jr2qrfxqE0NBt86LqbHv+iGvyRr05Pil
QKKEoQsT09I0t/V7rXIEKclGb5sBvDcz3CRzKcAFRzFMLum4OAGSZsl9wALqfEY3WB7gEEORkWPU
HxWvWkZKXU8rN5ORuMWsMmLysN122kxeNlprfkQGalRV5vfe9CBeZnrfH0i6o+46i5KVLYt1eSMF
oNQoSECaKKhdWd7WzdYtIWyswsySU0AhrKIUgE+GlS/J/XNl4ocPMn3R44FOzecrVXqa3EDl88i9
HjXD2cRJ6WfXaWfU2bY38umh7vT6iuUiTM8LpyYsIU28JLoRbWKiSvGQRQaqdo3Pudc1bjDrxvxd
72sPWmdLWMQCXrLcK/QDpr2elJ7fF/VgePth0BznrM9NnrQe2RO9EjuR4LeTlGZgXOX39B6J+CJX
EX9LlHCW2bouLgx8c2C+qcVnJOfglyen12mVlGdAWr0Gh1wttLOuniqPJLLa+ARrjkKxliOTmFem
A2iP+B+BkccxMwBsK9OnKL7uui4NN/rQaxB1sZLgvQHOnOyHyonl1pYzalXbjIszLTWzu5hquUac
09ggK+Se9IHdAVQKYjhF0boIxyEJ8iLXLnPTiqbA8xqsLE2WoKogGwoZX+bRuScgtZ7RAFaC44rt
RVC9OjEGodfhcjOBctrHLK/04SzpnCG/RkfaxesozIiexC3TmRTlDb2lnxE78ce+H3siHTHyJIxH
LfPWeP6MR+7yMNyOEHvvUqV0ILqDqWkHv+n7HV8cE0hZeo/G0FT13h4KFE19iE5sDR4tE6sE9E65
iRJO9FsyuF0RDF0JHCetjWwGodeOpdxBJujbbSKUkW9N0D8CdhundmiGhWfWn0mOLi/ISrKtW7Me
2mrbGkuggT0q8KS0/pLHWTrOXdELZnJzdDtxVs14izgNRM130drmrmeWrz+g4TbijQeQ2TtLGkrA
l5kqS2r9kOujs64z/Y9TGFZHO0LKd52iGhwv6T0ilqc2wb6i6Esv3crRGRjwBac4aMgp7a7Adyn5
XA99jbY4zTUxaUFbu+b7rhbi0ePo2n1oNeEoQB9FU6/DMc4ykD3wzQJ8fFayG9zEcADJuGO/dSJH
q67LsdIP5DI3IB/L1E3P2fzp+pb0SvNLHyO9CXz8bdXGkBk4DB3WNM+OBlS1BrpXxGsbTY7JtEQT
DN6UmqYVsJrR/tZMMAQr+KjGDHC5N8jsncAa+uC2Aj3Omuk2TolzEquwaOmor9w5CTvez3kSoxkA
YlvO3pKaeH/u5SKKL+xsTpLFdOgqAeKx0OQXL4rCyFr5oZSwfLEnDtZKI0G9/moqek30WdrKfnKz
Sn9oPTkRqTg5fRqOYCKLkImlF2YjbmTUTfaOInQxbUXWKGRrqd3Hu3TieLhm5YO3REer6G57OqnT
WVJOrI9rWwK7A8Bu0OFbszNJ+2llUui4L1wPc2Rtol3dENliGOtIGx2wykQag1tIE3R/FNs7TPPQ
G4njpmp0Z3uJwJqQFVYT7fVIm40zx4jNDCda2jqXUL3i7mwm/jj7mFX9TIJhGqW4YmkXVZZnwviM
vbaGD1/E6lsSaVN1AajNEQB4Acfl5TZ0NE8BYi/K0VtCoFW5NvrE9gCENGTYvE9JlLDMRePvxnZg
8XDrfZ6ih8rpdVOYgwFELsR0VY6hCInBxil1gbu49c5bAqsB9EIX58HNsdRxqYgCcOLGZpVrIXSH
IdB6iq4mXNFKN+oONayP4wqRsAVYrAMGV4IcmkzCEygPdzn0FYZuxNxkTr6Ir3Iy8dzPjSLxCYiX
XgPHLOXgNoGlJaH8UOMfcC4VRS/zyuykBrFLS1V261FVL9d+A1yNcrms5v62dkuNQmoo9f6Twks7
Z4EmG6DQZjJOCWk+ETRxJnEc0vdOKNy65ewbWd8raacYfdtBKzfYTPPwU+hj8NsUsSeOBjqLK24c
HM5Z2OWXWpD5YCO7xGLxeXDa3A/KGEX1BRgl1z6HLGLRegfy1T9mvSq+NCUp1Ei8+ry/HF1eY4Ir
U3BzJeag4TYrapqfPZtcd5cR4Q3vPrLs4jzUvKHcQQOb1ceCkb7wtZNIfhiL1DnIAmoaIgPDfFji
NvJV6U3SPqvJ9Ut2UeZM8NnHsm+YUkwgE0DzZbc3PJIej3meV8P94FdOQUo7tDq58+wYTXOPYJ0P
pZrhPtaZ9H/Ubf579PkLTcdrR5/Lx6p9ce5Z/vlPh5ou3i3mDhoSHmxoe9Ef/QQV6Po7eoScblCL
+KiXOdv8PPWY0AioNVPcQdRu/rC1/Tz24F3zSWRZzkL4yTiK/yNQwctCIvHoNpFNLEwnBba6whVh
u4W/txdjGc3LN0qjBkfwFwf0//zpk6poBiaekajl+3oEjl2bXSE4H9neLiyzeSPxX91Xfu5cG63u
X8EBNy8UiQNfS5MYj12RECS6SjihASU29Z6iTG0QoDZL8NQgWcstNeZmprnu2OdTHObfLJRMt1BX
8KW0kxd/UABsN+hr+5tZqfrWK6LhwWrm8XMxuPJT2iTV+8aIYxw3nvo2s4ish5rtOYh3q75LNeUf
CDeY7ltCJz5CIR9vJhsxA2758FMz9NDkNCdLA2Y5Sw9GkWTfW21u7hOadSQE4AZxnK754lNgW1eJ
IiikwkeAtCTRp8AlGoVYBuLKz+ciNaezNHbIfhiMMg1s6qub2QlDGDWOhIyUifyD0olHhrkJJmrK
Cn87GoNDXNMsvpS1T08bX/m26mj07FON97ql43tjCkCDbetMXyntZesuHJOLqVTThe1XGfeIgKAd
tSV31+AsvHVR5q1bQ9pXhZmmMLORMGH6swDEthImdDQXdHZ8gK0oj8drhHY2C+achtepgh2eFb0L
Tb40WVqa8AraJEGcibBu3IaqKEbpaXwaYOx86hJ7/NirdL6FtpBt4kI4923RiTWPz/mUgPM9CMw/
3aqh/7Hzpz68ybAYrydf9QXTsIj2naZPmzHROBpRSaRWa3jFng/kBCI0jdXIvT0fh5Aed46EGgSM
av8ve2eyHLmSXul36T2uAXCMywZiYEQwOI+5gZFMEvPogMOBp9cXpVKp7jW1ZOqVFjKrRVlVJplk
AO7/cM75fuAidwRDSmk9+VSIz6aVQyS3K3kxUaXkxdITJ/uE8OgrRZ/OWtYxDiQ5lGpHCITzJKaG
1m8hJ/2uc8C55h3psbRaRbu79CKPVNlG1Oogv+JHwLspSvN6mmRWbei8ayeeuny+wa1s3qLvRPAE
tbYkLtmYk58gXcYdS3Fz76hubXY53ejVRDjSlgdzvh+QWW3SMHNJM/dIpJwDacYFevPntcVfNDea
1tVzmyvc784LyuqUDE6boHxrzc4ubS/EDpaO6A9keaWryYacCj4gSvolefY8HXzOLJmJNc0auend
sjunS5n9EMDuIFcpMLLTL5hkANAx3C0TW9JlbDI81SnsjtySsUwq73ctnex+Gpr8tsvqnK6oCfdp
UPefkvTVE2HnxMvzQkRUd/29CvmH10ZAkr6DFDOyQwMKQdslw84PLxjrecHeL/j5fgcOhskaTwcj
9MAEezRgf9x0o8ll7jc9fZOx+F2+dVfKug1zQBzyNfmvYIjnX0u+pm/mxOilU4t7cnqrfc7Nfoz9
xKhvi2A0eGRr+TrajfNMGEp6U+Tr9KFcUZJov3hy5/GbOSocNI8uz+NdbyvxwbSQyzRf8uYw9gpR
LPaXYyuykOQt03xMO0WMKdHTt+RJiv7UVWSSRFMw9g+od1t2QijkpiANu0gxDkEdiCrBwSfqtlkc
wE6+m5vWP/EokErV8X7Bj9D3NgvNIJJlSFg19pk6lqDM+Q6K9G1S+6YDX5FXijyIdw9u1TPbuWmv
xaSf6Cf48C7qixL4AKSAadXbBDcFAo0liAlpnW6UNMxtT1PwZkI7eUud0trnrEjqSA2De5ikvxJ1
nxGr79eS0OLa37nd7EZrkVVHv0DrYuXF/Bb2xKVYa2ftpqW3aOrIWDgtsEc4GotJPYwr6fbdJdIm
4iYyH1dtmk8LJnusqJqEcD57l3PS1/6hyrAOoFD39V2hrO5aZgP/Grqc9DtbjOJHJIEeN1UHjcFI
vBLwFtX5Pq2L7l7na0iPvgbDQ9C47qZnYrBXaSFvC8uQ92Xoq8M4LcSPT4Bz+DTyW10r96y8Ndx5
hlKvUzUHWCvTbrkXViqRepER0JEIYrdmnAZiJDM9lEnCwN91SFBpkyGu0u6S/++2xQcyoQuXpsSX
MWtjus0H1kVR3ZDPxTzPW76NvPX2SZcu3X7NS9KudVUM9yvZ3odeO+6jLrS6Uo4RXAOAWO5MZgCv
Tq+WPC51XT3PDGauV6flATeqdYdc36QpW+jotEljNquUpHoOgvtRVDLSCQMOPlq63rl8oPj4BXdM
3Cw+GK2+WAXDnVG5Px6sm93CLIm09jp8ShqvBMdQwOjiv53YPA7ZJpw4Zlh2F19dl82HMXXULhmL
+j1bqvDZngkyTafC1MDZm/WJfnW+y/pMHpRc1k/mZcZmCtrwPOmGurUx2R0HUzo7lytvPllt6O7Z
O2sO4DzkZU1X0EZ62IVDkL9aFE5bdh3944wQ6jOzbQ4THqfsuUakt7F6Y/ViDrP0elxadW32pEoq
R0KjM9NkPaeDH27IZzA25pyod6aexr6o6+6dRmrZzoFZaxqF1ThBJ6OyRsjXMFMzpzoq87S+CZKG
WG94P5QxcxfekNfF9pNotevBasRBZfXCH+zU1pZK7KausG6EORdkhWTeu1UhRS3xoXlx2JPF45kX
P7IjwnncarHqfdjXwX0X5DmXGD1+3k3ZgWAk+yCMocKLpcXZc1qmiWSfoaqF1Bg5XDx7K8xGOyJ8
CtRBegFttSIxrhv4H29SEcolmGTRJidpSYgjSYAni2gY5oNIBx7cURT3jrKaJ85mIpOSdmRr0udE
wCEcZ9xghQud6KpKHyNda54SiAhnttDiKJPQYK1Yjw+J4Sxb6iE2gsk4hufEmZrYzw2hIt9tE0wn
bnF0ZTF+Dba5XjHAI0bJGkiArUpyqsLJe81oq76WzhPnRDrO9UqV+wuz/KiiWlmQuqFC6SuL7KZD
Ydff9YIkFVIPvIYSpV3AX3nAEqbSWBOy92gaQfjQWHWxIzzE3Zad3x/Ifqpv+6H2j8y+eotPVTBh
ylPvF9yf7nrSo3XVYRBlOuYFsOI7ObyWtVfs2sAzT7y4676hO6dCW7LjWITWDxS0FoNpSwhBZPmJ
H+tuIGvAw6waee5svoM0K95bpw12Be0X6TVLeq4qP7nyK3bYhpbirK1QHkaIR1XkpMznQgfqS0zZ
VpAKPSTVsXJdg/dtgkglKGOOkzNYLwtC+msxWPqhZ1lwKDvpvLpDZt/q1u7uh8R1r8LWWmHxdKbx
GrJ7pOQwpnXvzWO4zzg77nQ5pw/YfcsdXSlGXp7p/tHNPOL3nayIuVZFCpsKp/cl9Yswqs4Z+432
1AfBYx35T+pmoMTYc4IlxJsmJBzIVTi7pDasA0d08qotc35hXhc8mRKby5zM+XXTBeOvyl/77ew1
7iFJprrflZ33nQSKosSRrwTdb2FtkBGWmBVh9tjpYgpN/yFHVLJXPKjHIB8JazaHKbyZC/NiC56M
m8DlddimtuKIl24SC5Ybz4Dkan6bWT0/Nbbj3uciKb/c0k4/TFn3TgT3KbkGWbzeC4rB7Vzr4Caw
m/CnXOuencIqpWYEVVdp5HpjENkgKKFaISTsWHrXHmS8BClZma6s071mXpi/afViK799MVt0zAXT
njympQtRAwVF98UcIzlX/QLQaBi8BlBdQviEPWbe3dr09bUZBFUG4BjmYjtK1WwJGWxinJHNFYP0
MGOytohtbqX9FWieAXV1cRFzFvMp1YSnR2zcjX1mJxZgp6TudgkodxELkXlPQRuoU9e4wakbLj+R
39ek9C+0OwkJT5/4u4c759IGMhj2fhfV5DxmJJeyqp+1G5Uia42tTNv6HiQfkm1nZReUFDxOAVY+
wrt4VcXc+E/UVUBKqlWfm8xeVVQJV17PU+dsCQuyebS4d/faq0BiFWYLHkVQEm/tAMoj30Wavx0S
qIhEUb0ZMdCGijav9TXZecbesJrsmIdj48UNTMJtOIn1yQLUdpB+N9+5iy/A99nt/VDPzg2JTUUT
zSaJ7CIZxr2l+rUDCCT7I7YGH3bkmJ9aBBqs8e3WuEoGq32qVmP5LmjT4tYt0muy7ZrYVob94085
W2xP9G+koahTO4I56srE/t2FI++h07g34PbgJHJsLiSk6K6+9ks9780+nV6zINNc1UN6nDvbvxsm
2T0OWMavHXfscUAIV2+ASzp3nIvpb5vd1YtN4hNkw8VeiC4zdbbrA+XTJ1WzFftQDjaEupMZRr5d
uJWDa5wtCVEkykpbnUiTEuepkOHegREaE5UGBkayzyQy2qUFJaa7iD24L2+W1YNZdVzYhr6DBkKm
vrMbElW+D63VvoSSJxtpiylYEbVe1Hqu0WFOY1PDrRfE4Vr732np6X3QmcTqtVlzs6YWKADlm3zK
utu2hT3XERbW6mkNqmnY0re6+zVQ4U/ntO4IDG+Ae5EGzqs9J80UGeGwbJrFbZ4GFc6HKUzC56TF
uSStYiQsh6mqz/EgYT2aYI0ib3SnH9uboVag9rTuFkmaXt+jzG9KC4uHS6V7Y3s8MdHsdfVdJf1D
mZJ9Mvf8yiKXJ4mCW9fji4BN8plORjGcRmRbOU6PnhY4SL0PuygrmIWWfRdkPOTNWEBVSbIlgBFq
KrTNmiMdFMt0ndslIQFypLAgjoUPBB/K2Tay7EDrCEVn8imkucs3ZRHmN+tUefCVVPFhtZXe9aXr
PZA2kG7mGjLbBpacexAyqO7wjZn7MjGa34FVix2MGvZKbEHfJhK1arFOLDKHkcCFrFl8wLl28hy2
aX9GeeKfJ6M1bzr2lzsJy+vWRojDWm/AuruAuIpJqfY3K1PcZ7iEw55ho7fVwSQfvcIwr8Mk06+j
0xZQ73Idnmd7aI62X191rJftihzryiiqXWvznBYHt+0sIC06/PY9Wf5aSgEOaIUnsBtomp6SUEpm
4XX5GLDvoc8MDa5iS+1W0ktehNGtP11IYPuY+tkNdkhsIT5REHPg1kQquhlXD7U/9EpgpB43/EX9
nGOhqarrMmiKW6B6TJhDBIknPpY1LtPQ/8C0Eyha7yVcAMSk5cnmn7JHFD7twjwUL8yYhshiwn5F
4fw0LwaSrwaXeTJOcteopj83nH+XS33akbJJvqQ5+N1BheuyZV2xbhdSJ+PUsoFoDJer0ByW9BOw
6rvPytnbOoM9vWesJqOcqKc3pg20q2SW8OwHetosvd+8TTJ5bCe4Rn5vLec6b+n6uPMuZBSSEiTG
EiM2Gp8ZijcuQBtTy1g/fbBOEsn41hDaynajNxn3sGONM9lpHREnlvwuDAL2svLyj+7xt8e0LsnO
5K7aLp3RxEToqqjr1nG3dAvO0iY8aktm+7XlyKAquPzcTo1qE1Vvw10QVlfL4hln128o2NOGfXe5
2kxE7Nb7NaxWcqtLMOJzRrcEYrfetwale6rZSo29V+3Jo5jOBJBWNyR9wGESM7w0As7bdbf2vSOj
vJ4FyESz7+7gMwACW2r0S1Qm1pF+nILLq7L6cRQlAFj09Ufdj2rDS9U8VMonKcRDxQ0Dt8uuPSTx
aTR0Wf7JVE7oeFBVwN/vab/8RPm3om7tPTVed3ZLH2F+Z72mJtA0d+iajaFGdRJtQ4JM0Uqd7jQj
KIvrZLGP1sIuKWJnQ0JoYrX9g6g7F5KVSqmCKPrcWI78Wi1tBPWuT0WPIo717bKjy+EstB2uw80I
T+VKFubwiaxL70mI5mAuaNBReaQ2V/NojfcXnRzcbnQCSZS3TnBH5xqewiFrvtDBNN3OGvrhRoyG
dz3OpgB4KcXMHr8gFosFiRMruFweQYD5VMF10F59vCxmfzrk76/OOqb9Pk9Lct2HPJHfnq9Thgu4
uc+zroI7Mcnc2uhsrNffbL2XO1X4XrvjALBwIQFQxciWz0MbCd/jWSqwLD1MpEIVkb26+V4quFrM
BlvnhWia+dDAf2ojLdkied44vpJtipPKN/wTgUv1scMds+MORZnQkV1+0/VZsw9zx8BDhxsKvQf3
hx1Zllm/5pAil8g2uxpUL8asXdMnwGxC2XjE1XBE3CWuIkzWKtxrJg7AZEd4gGzCyvm+VLaOJ2+W
v51VzicpgiSNMAWb1ESj27DnV/OzdoGz0UY6QMk94zcCt2Tvdd1wZvMCdYkCbHwi5tXfI6Jsb0c/
md8bRKohXR3qn3Cp1/sOEPg9CZ7p0SS6FLRKHjSHGtizJk3UUQ992ubftU1GZ7lCSo1sGLm7sFu9
DbbNMDyw1fU+gozKB0UdHO9N3bQpW+Bg4Kjx18esk7gQdQ5OsmoM46fngKuiAbTm0dV+uQtr3vy6
dMyrcaGgjVOo1Cxhs/XUmq1xU+rCOuCga3eTL0FiLam7/gpQxt5JxNJRwA1GEdogLMIDMeHaXKA0
TL2RPGrkDO+IfPJvRpT+m+eo9GqsmuH3OhnO2QTQ+GtNV2eOvC7Z++b8BiUDN6UqRH/dSJfsGVsu
D6wELMiOUy2OkGGrV7ku0z4JmnLT1QmY3kJYdN2dTMETFr0n4qbq21sMecOX45Vcudqyx9tRhtXG
TKhJI7JmHRJKicjzezt4CWzyYMPSd86zYbsAsUsSz5ecdJH0NrEn5iNltWkg1kNVpwVL3uwxz38D
MHR2KFvUY+IZ9t7J/A5KHjRtpF1+hbhBeiPdURW8MjtPSQhjew5CMOhNMLmqDd7awV5/1GxdZIjN
dPS020nmp824T8OWx/fi8T/a5jwVMfO+9WOCgH45Yu15GxI9y5NZONWZOan7lfNiYt+a5mQjk7I5
4D1KToXww33hafKNcWbmS1zzc2yrElp4nLJ63tLtzWZsmLUD9W/VVbetF6I3DRz1nK7hTPoQ9p13
ObX1++ADubQZwzyEPG0MJ5r0nGewEEmKF/sZ9O2+o/OZyBGmJ6BzopnpFw9gZUZWULR6/vQ0Qabc
oeXwjpK6kXGZwbREIZA7ovavn9yV0y/FcbujuWj2uaOWLdl+3q3s9Xi/CACPtllmkQ8bOgYaa+9G
TpltlYj53qNa2KYZ6epz6ogdHkp6n0RNx7ps2htIssVrYY4T9fBkNJfc+y6mSM1eGoKubnEd+cNu
bK1h502txpS7tM7HVOT91aiXZVs6Y/ceZpgx3UwOW7NswPZWjZWhBJ9ARvMLq68QOigKc7JX8jkn
8a2CVTunk45GjGY3djoMV+g98i0XgnOtc2y7pbmYL4TL5kyT0hr8+6BxubE6OVW6ru+rdjSvZvbg
9MJCb0sLMM4mFUbwWSEBTPAgBbLft+lQ7CfEgN8tgJvzSARqsbHJup02AWfcx5xVat41TWG9VZYK
npphrYoj2td2OcD8RnFI1jIhrTi4vZfF9+frulTqYGWzujakUxmx48rFebtkAuebXumw2Vk2AOkD
YyX1vCrDPBcApp4UsgUENYzWKOI6wZ5LJWRXobIARRcNvKMf+WJML0wqh40iK+S6UOXwWniJex6U
kzGJTnqUTUlbMKdfV9B/vgiABqKE84MdOn5yxumYxnBjuHl1ZcuekplrBz5ZmC7LI0qwxMNKOybG
xpMj9jpyem7WejXA9AnySfpxZdDo9Q6cxxaR2hWn8jRxvq/D66Brd44Cy+ZPSIVLcm9qhh9bw+3K
p9aBWRdDCA6/xgRrBkZtr8xoXGTrXpWuAp7pdRe6sGLfx0kStl4da49ElShj9HXfhMjEdks7CHXF
WZbsIX2F6Yk/280fi2PVyS/3wlK/knJBOVdkxkqHy5MVQpvJscRwbBO1MWy9+nJaO7Nbf+TzKoab
zECKsc/C1a4exmxkz7E2nk9Mrm9J1DeIOr6NwcDkTwcnu60bDDRpTriK8NDWbt4CADV63NEd5ukD
tnXCmfuW84Xg/DzbBakhH4BCksbOl277fcc+mClnkA4W2ie72E0me6Q4bQxrb5q8JKuhU27sekE/
M0m6FFDTw3WfKVFdMS+sH9oCgHpSZcZzntvGrVUiLyIrW7WvjR8U62mux+5hAG/7ex2mdg/mdrjr
ixTCPJ3AvsgFQFvh038Tgezrk2vYAwSutlh/wAS2KGgSf2RSPGXWuyQGnEjlvKUuMz1Jo1R5rf/s
pg0ej0Gvvhk1vLgcQ+uzvy5VE/VF54OP66biyp8HsDYwRadTZWv1hF4c3Kc5eAezWQt3J1OFoKui
uFpMl/o7G8d90I7TeW0ScKZmMb2u4zLsCpvoZgg9YXGSada/1mO+HnhvEYmiarpqSf4mptpNj1nY
M5SpSAx8gtju/ExmXb+Ps2qhinkuxj/BSCqGTS17TpQepYvXV7us0kURYdQYvkdOSRSGpDSf+sWS
j7llF1usAHXUre7MDskdH2tfzgA7JmCate+h7l2m/GEsLoodAtYf7ExbJ14rte2CrD6nXl/HIhnV
U+V36hEho3cthb0ckDOxoNPIj4hiwLSVdSLG5e7+uLnr3oRps7DrWAX7tzxlVQGquH9ZPIXxJ+/L
oyJGLPI1WS3mWA49AfvN/DJCKB6jXPXFAZIkWxCr8T5IEfKdKKiktdNkMtzlQvbeljfFeEVU2dBK
91NGbGOaqp0w5bxTrVMw95idl3QckBnJxStuSR/IzoE9sh80yVZggej1N2Y90kH09WRsG78KGU/0
WSqiEUvMZjYDfdvnxXS9TE0SE7s/bYNasj0IiAfdqnlaY6QICIEZT7+XZQ8iSLaVAjS+lMGW9U9w
tPhyQ4RqrGLT75KIfjuNiTXT//bW76EhecUS2frkp5Uy/j+ENLgm+c9/iv/Yf7cXcob86x+6CHb+
AQn5n0H+CPBn/L9Dnvcfn+2fQCGXP/53/YzzBzZ7E8sjYQc+AVf/0M8Ef/gm0UVY8IhBIZMpxFDw
b/qZP/AA44JkQWWyPBL/7howkM/wAmJG+ptxG2+Z9d+xDfCF/smF4gtsVz4pfSFjfmJ4+Gp/Ng04
VeD3EoFLNvQsVujDGWJ73ZZQQPFfGNv//J1YecIS4reA5Q/XuY9e6M/faez85TIN5n7r8tjvoXRo
RITbLkuGf334eCbS7/buXy0P/xxy/mdN0N+/EykvHj8al0H4VyNEnvW1dkVkZz3QywIn0aAXvfmn
z/c/+Cb/wY/Dm89nhgoV38Vfk29TrrGe7Vzk0upcUSunt5K6YBfYFzzsf/Gt/mYX/HdrBz/RJSPH
wjl1UfsHvv8Xr1BCmz2lbrkViR0Q+dZetCqs3/Jyy3kbsPZyCywY6Sq9LTElYjqFTsDSr88Z9IDA
AP8ar0qP9obALM7uIEV5HIt5QGgdlmO7PtIxmYJTTeAhLFqcCjcpIxHsYMIe9qMp0q/eSkJWLO6k
gY+0fvsaUi7QpSHhs26MntDFLcJF74fE28KNpIk4k3BfNrQIoqAH8CWc4n5hT1GxqjOs346h83SL
0L1F/jjPrhuXGEKDY0LPDg/cFsN8Q5HrPU+j4msLZJIkslq1oo4bRv/LDzkzL9k2FmKmMoRmUpY+
CGiGD2+ZdC7LqSIBuzJUF8hr0JAyHY2+qI8qc/uZTYMpv5tyrhPKe718qiTRr3qu6x9yet1z35bM
5QyRTQ9aB2uxK1M7RRjPtslg35+7b0HdOuzWm9b4lFPvPydOXT4no8twGKiDxfZlsjARXmwp01tQ
gLY2N1ZWo5MMYKquQctvugnK7pfj280DtDx2HDYSg2s2UkEZz44Pnpl2cXwb3Kr8bGTOXKgnaj5b
QgYZxcpwP2bOzFiVu0x+UGytVbxafDKmkcKXrlKsGJtALOXMF+7nd5v30t3XwbLIeKWsfU9FI25s
IcP7YbjAjpUtuJ+Qd5Wv2r6AXkWpb1GXg5Vdp7F8bKbBxjNQ1s6LpbRhRBZ6ic88DMdXnVTzC/SZ
JCDxbsm/kKLIRxkg7NzZyzifh3Jmxc+mhquoXFN9HYA4BJumqppgPka93+Y8F18qbSvGYaRju5EJ
TuPeTu1+2hDiRu7f4LJ12yd0EUdEcHBhwzG/mAaqBItH3nRIqEIWwoyi3eZ+NNlCxtjaRbKZhsX2
I6tNWWAFK8X4PdyhFCGXpX4hLM8+U7wm/kMAsuqNwFkinnpURQ3slSDIYvqFGS3fZM4W/7vdsizp
Sw+MxzgAwGYq0X3JXrKgvlAh3qyubqfI9mfxxbivmePeyyCEIHJibzL67UUPVxjljbGa6G3a0aNE
JqO+fmiQV18npZPZ5AS7DkOqQEJtLrD4kMREH0qFRTBNhG+rrCKyynnLKr5jtbWSoftNAjCBFcZA
WhhgWGN2Nhkt8/NQqPW55NgPN4PpZb8JXZ6R7kBiekfk493bZP86ccuWFyETG7k1aoZwuDenxLVP
C/Q/5PClVXbbSpMREpmdRwJzR1kFM4SEn3cpjfwrkB6odyrWdrNA/kLQK5GbMxIxfdYZoajtWHhJ
xk6x1eptxfHKhJz370vzAD2Iwn5rw4RPqxyn+UZaevkOFAmm0dQnFOYggNtqE5ZJsC3TtqGl7Exk
22ULuHvTX8RjA0fmr+GiRWZ5ImZSqAx/qA+hlzT4whaMwdIDO0r1TrzILm1ZC1JSioZlBz05FRy0
Moc5oljO+EGZYSCim2/5e/WzQFjB0M8s2HBypul6k6aZ+FmZvr8BpxL4IVpPsmnOEwOMSRXCjM5x
Z94zUayqrY3a5SHlB8AddEHIBx1EdG+A8LxxkrT3d9JzIG/jiL1wbKlcybnE1RRclsKFZgRlC8ZS
ufJOwrPmdwu/jo6tOuffRObDXMVdN9ocZlVb3rmJZaCMZC+xDfPODDZOpVMWz+5QH8cKAjUTWWKy
NnmeoXbvdcmiTXA++5ChFWkoyxRccmwtJuURnZgZEqXVu3eDqukDk3XIvxye1svycUIuVWVBVW+K
cmKT0KYzM5RsCrP3qiNp5agRYX7jMXCdbeoW6s6pcHBtUlrNy6h81I+T51RoEQKnX7Z1EUBzKdGA
6UjoNszjXCxjFpcYr78g1k0ZPc8k2IpWHYevNFA+MPixwyifGyIcOn9wXhuHNiqSvq82Gdafb7BP
LMxpoU2GO4jWRbBkXkQRVJsRc2RxZax2fyidJghjJF/ZtRoyN5pE4pyWya2eTOJWPo3eHX5ZgUaN
5ED/lmQJj+nZZcB/MwqzEzB8IMBt2yDvRUwPnOcbjHP5s+F35ufc5vrBseahZlPpGeW+lWN+VzcJ
Da+zgDwEcs4AP1ML05nZSIqY9H76KDoffIRofvpPkpIZlU2BaDaTnbSfzQzCCMO/2DjMlu64Fvwb
2Q3mDKHH3tmG73/NfP0lYiNCXzQzCRuuymAObnFHXJ7zdOCS6QsXfhhELvnEUjJ7CGtXL2y7hP+b
yRGDT6urPCJwGQxy7fqcX5FjdcPRyIXrx6nn40FbZpPbZ7BHhsOjlQ0H+grjkwmxGmNcqkwyFRKF
K9/OPdzr6ZBvmlC6t9pqcpyDkzSvXIQ/bqToOB9ThXMo76GKx8mq5nPneNgBDQcn/lYg02L7acs9
lhab/U9erK88m9ZHG/Z0kKu2uECKaSnHvWBjvmzNpq4QtHXF+L4uF4rOsrApi3IGJUvUhI6+9Z3R
qa+BIa/cKfZSODHz+/7d5eErd/Sg1f0SBMFPZoruZuKi4Dni7UvjUKX5L3u8vB+FI7Bp4rsc/BgM
cvNKck7+C8hxxsGuXOPK6VJ3l4s6kRtjELMT06ah1TFDxe0wB6H3nM7SYTTbXGyy1eKMKO0GPXU7
f5lol4ti4efCEo63joXscL0wt2mj2hA5Ei6JVp/f6UhgXblV4xoy001nU9038GnLe4tgGXWSVt+X
glgm17m3/X5mzWdLPjtCnKSkkEsBS3DC95848mkJV+MyFx4wBmlSBEg3Ulmu4xmvY3lqlJi9w5Bx
bvHgICTajmRH3RWpbbf7KZDCOGnUHmWkwXWQVo8Gbo6QwA9PXU7dyUbKEkGERne8G+e6wZcGUOaq
a2yNPYm0TokpqmDlgHOZT96xSv3ZGLONaBxv7xGdZl+woisJv3fKKRO3IKZ7wUVi2Pe2tMd016oC
q6bUfmHfjbZHTYSjiLvLXG3EiB2CaBK5PVToRWp6zg1T8mrZLFpS2E3a8qqbuvf0B6phhr8u9yKx
Y4bwsw35rur3YDsJFWSGnytyRoF2DVtZYXHJX/7NxBIH5KWGBFjHKZLEo6Nb+XtakT2iwmEhh97G
sOoYiToXDqJ0ph9DaKouNqTnSSz/nMFmu5iHuaqMYVPPfhVEuBS7/n7VWsrzqEQRbhFuinBXuqa6
qhSWH8Z6BmEKm0ph2WDL5IlPf7akv7XXoXS2SRXaYBsHZGziNh8rezeFhr0emJeWvBiZxw1E4mFz
FCFwc1QOE3SvXQ5T1eLIsRXbZC/FErSRadhcDGLpWm/Ivpq8Dyuj/I+ShCaEe9lE3v0pmVkx+EH8
ynWgwJ455z5wDP5dcBTfLnRW0O34AMyXZG5190HoWNjflY7s/bvOdlipml3KHUxd55Xff+ue/tfT
83/+0zCD/9tQK3/8s6fnH0kGtoNth2OJfCEHcJFzYTr93dFj/XEZBBBu4FziUtEq/2MiYTh/4K0n
rI8UYJKUrL+lBf0bc8oK/sDsY9Lfk2l1+b/Ef2cm4f21t4bYAnaUG8cTLIEJCP7zqKAlAkAQmbLj
dR7NPYQ97ChR3TEIrfaBqMy7OlHk3suL+7nQ63jQRgi30O7D5XdqsOWJmyyoP/oFaADT+VK/DWtG
Recq49eYO3a7gVo4vw6Fj0VOjsV8Q2mTBadqwosfO7zLWMzrwfhCzEzZCh2O2mSCSl0g9CJbhE3C
QiBuVU4hyCQ9saC3A1PHEK0WtcUm54p9wj4lfDVzRBDRSvLrU+uWJuboMkt+0pJB8qZMyVHYWtU0
E64gqxxVWtG329zI+Q5+Tjiy7zazj1PUdVvoi9RwqKKxXm/UYOpio90ycGJSqduewrI3GdM31vji
zHmqj91c/gt7Z7LcOJJm3Vcp6z3S4Jix+RckQFLUPEuxgSk0wDHDMQNP/x8os6oj1FURlrtedJmV
WWaElKJIAO5+v3vPLQti61gJsCNXtt9t3GkcKfPMmpwpZzlUUzDOXr0UGwaOaRIW2IfLj18rF1+V
mJVn5/Crgy521l6P9e9/QFKMODWMGfhnwjp3SWnC+Mgx2/+bKGHdJ3fo0aC21naQBv2q9/h52fWD
IS7HITPNgDO6Kg4gzFp5wFKeJFe//p14fPKqf1BjAKtybXJV8gPhZ8F6//m3KhnL85zsvzuO3+SB
MrP8qfRdxiG+31YH5I5KHn1EFBW6rcOmxXDY5pC4WpoxlKAXTqt4osKG8p3xOW0INgaSD02173nX
e6J6iuMZKGGdixjfa8+GoYs7T99j+Y68U3MWEIBYM9k3Gk7EtRdPPhgd+oFyClObaTqazPDE2tUL
ubckinzuC6l1V/j/q0fPmhM0uKEzxwCrlRcuS2yJLZLwhNN8YarDTiIR3l1EYaW7yRvLLMLFZc6z
0726CSx8hWu0BjLIAUrYOB/dxBnqQKsLWmQgF/VvjJjdp5lrK9vaDfOUTcm4UR7aRHcO/dLM9UEl
JIH3NuOA986T9nG0ERmCMes5f6aZlgx+F6p2WqY5MFQ9QR/cVmzUsGxIYUNymBnyNYvBkLTGKfA9
U8uCuUeh37MHIAoRWGY9uXtfL+wrwE+tf2QfyknKXHgLGG1l2fcuptJl5wxO4m0XKu5AndmCLAcn
70IxJjcN1rl4Hpl2FMCCHa1JOCJKLSqA78CpulkWREGCL9IdeTuq/qI1kefPnK6gj1wfxuiIrxeD
haQVyD9tjBy8z+JbeCtNXL6bGUdWua08XufRqs2FBgnufrpgZV6cpI3W3zW5neAci8HR7JY8Mx+X
wWg9BrS9RsqbQ1PHlAHvwzazqKzht/Iy5IhWjd2x0zzeClA2020dR0zBZVwTmCAbr6+b2dKb9pOw
qK4diaK3WBQVNp8EE5h7XAs6zqouL8pAEmqAx91lKSCFpU7qPb4GcBluKXX4VKPSy7AXKcWhqkrE
QxYP6n0khPUuLa+HRaHRW83duDjqyOJenDSG1qPyeW3tBDz6FphLtosQBIV0s5AYwfFpXxipUZbH
OmlSsfPMNDuSYLb0LUkM+9EkzXg/al59LHRCCGsi533iOPpIqs01Atdq0nqLdp5UQTwSg8fLU/TF
trYti7QR4ZYrBzWFSWO+lGU4lnOKPaf3Bhl0hu1ddmIhqc97/JhrWmyferXPYRTzUEbcaJ4HjfB7
I7WNrfrO3kYJI5ZNbkApCHTmezVniXK8ZZdT9Lt6bUDeQA9N+m0SrzkDvR8J23hzku1wUnknnbOo
j5wHDBJPVY4iIFne4GfUJhGWiK53QmbTOwRa5lSj6bQn9iS0eE+rZ2NvZ9bDdz5FQg7RzEECEVeT
JLpmZk8BhofousqlmR7Spcb45TN9xh9McxytDOBFmXwblffdM/r8XJtnxm39UnsfCEvO5ajH9btc
aL0PNWXaZaA37Eq5t5qE+e+Yl8uWrHB2L5e+OXcBcnz0BQ89ireK6KkuOMGSIZOJF8Si5jEFJ9+4
9a22vsGux5dxEwFfXQUEtt9J7V7GOvb2II/Hxt3lnauVO2+u49cytupHeqixmpAW7bIt8+PcDxYy
TOPWHiKuv8UrkkO78ip3+IP8G6w4nPVLN9F5w4ZpRdTOlq6wzOjqPmJ5RGbmfPvuLLaTboilG9iD
/VyHo5YP3llnmJXXv5ZTiS6yHjg4LnO58jUj7WBn0nCqa72dajQjNanm4OcFogROEQJNe3x3mbGc
RsbSMYbtO2x/i46V6qh6YaPvaYbSAoZEtrHh8YAd2Cp89zTDQsEJ1mrqa2Oux3Jr8hgYAgJyySWB
khEvKQTec0y5sRvWDIW+ZbFeeAeNMfF74sSmvXNiOd83mJzowKbv16BGu0kOHf3R+LecLC2DCr6d
1+zLlsMsqVQCqw4d9mBgmnkWe/IsdbGFZ+LUR2myFwgiXIq4eaH4xrhmPP1hbDvx3kTKe7MLm3cV
p7G8ZEKpPU3IU1zkkZZ8pDhYiGY6FCgex9UwvXWJ0s4bhYbJLeT1dk/cTPYfTBaEBYwi6QmgFpZO
2naeJj6ryJhUCMm9ZcCZJIpG3CVaOAEjVKVUtNNhh5XDIYZElpenf0KD4J2sY+21SX3r2ScqfYkv
2n2smkZ/LaMoQoWUbc2ux1y8mfuUuGvAEHfsOInpgx3UMdYgdIKxbLduE2HNcTXN2jp+bCeBNQwj
GqGeRjRMY1JQYWJZ5nfpFDR128Y8soWbDTIvGrSoiMdvuY3zjj0WYRRLP7WLyn6I9S657bje8RrM
dnbdYErJNnWu4zmFsjwGftcvcoNHmdpgmeXjcw1hPt/22iIRUsdokeg8dYE7jrtr4/nSAgWCxfVq
TFtMu5y4K5vBteyuxMJeMkB4yV8Bb9WYg9kmfaihL5+yIY7evExHw3LS2Hvyhp4PX5SaDmYqAn3J
MbZy3nJpt+wip3oGvEFiwcCiNTl3S5M7L9h44uei46bDdtghFuhZq7qdrad4Qox4WQlOGmgXkq4+
e5lhwOWNzuU8dSQL7B26gO/SB5BnzKpOs3GsR6TIJKYG3B706qMQsytYxFrjYuIu+0b7uvlqu2O3
IM9qWLQoTZdxkKJXkypH8xrOas/NG9b0UTZXreenTwOHgBKbRZYegL3MeWCNqlcn7iDLjHjYkLc7
cPEYz/yMKj2iv5lbhjJi/LJFAckR7BEqxBkS0IJFssu1jiR5W9ePZKwjxBtqKYebSXLKZ+A1lre2
xiTuYtTaSR0abem4IkvLmBpOG9USWSi3ttUJIt4OZvHvZJUYryC/xKQEtj7bSzZmjppLu99nihw9
OVuDnoyal6HHy2OWsKU8KrsuZoakrRfjNyvjEQMFDdEcF+ilaJbke4LkaB3mOMcrTMF0ZJ/ltXCM
kT0f0gRM0Rg60ZXmzGM9bzW2Ecjw5LMwjOV5lqW0RrBrJfXvQH3TrualX7IzD5UgIpamt4t8M5g8
aTtsmal7ReeB7byV3fr7ECtMEivMZ56MJ7o36FRdCiKYer9dxtIHteR7VbKrIwO5uVITv4WdeHhl
GNMMM82/bq+S+9ZfpJ0HqcL9+7DMaiHk3MvC2OVQY6I7agsg8BGxWRJnx1aEAioQZKnqN4Q/POM6
kbTYMNVx7ca5Yc5JN9E2kRi3iaekLquoBu6IQAqhKVz4PCGr9p4Bbe8rElaOzvMRwo0bouFZ7bkm
SYKclapBfmxd5RLYqjWP7vqNnDj4nkRWo/TLXlnQGQvKYcbrusZZdmu0teecFwzvjO1szsMD9eM8
08jQwoaiUZftjUccCLsLiuHjKKf5oxVNS81Y1gwehzxl5IcyNsenFiQNTJvJH04VA7Q1Mw1jbiPM
htWw9FrtTmNvTXFwqpMkgnuHAOXYnRGfpXitdB6UM9bECicTLmLDNLe1NxpPcjFqFTRtb4mDkla+
hF612PWJb0sfX/iopL5VMmnwoJq8+VxfhJI3dee2HFotwugwOKeqv1Rdbsqwi3DLhXPDljxICs2q
j6lZxEmY+nVMvJAT/UZ65RqJx558o9vkFA5zaxdGaEU6W3uaObqrycPZbFSn6VDEFku3i0udLXvC
MWG02AarSBZmwGggvxmF3b8aqW++LZx74ydNV8lTXjMWZA4UZTDfhqzbEMNupnW8Pb4Z+mCkV1Fl
8cC2DemqNSDQkxeWVR8WDsaDTcml/d5wSciNYAJ98JqF0FfWeCS4a5088IY+7mYiG+v295Nldg82
q2CKQUsh3+VDAtarStrx2sMrQR58Aim0p50n97Yap90Ex31pX4rUhSmm+3F8pzdO8bywXXKYV/pE
96e0NvOdkprkFpLx8n1xUw+mOg5VtaFiDR1hZYNaJ4adeq8qcuPryEmmKEjrBf4FJTnYNXLfBGLI
HMgl0ADA6C/e+/+JZv9Fm/lKB//PVp6LqunkP85fXt/fqjL5SUH763v/9PUYdLCblo69BEOGj5/l
XyoaYE/LZiQANsFkU+f5/Ly/fD2W8YfJaN13bRvjDzICishfIpql/4FcwpFbN1yTdoy/RQN1P/u6
/lukcA2C5Zg8aAyDzkOnl/FFQ9NngiNI1vmWepbBOxAUEWfpbLwn9QXn2ifQXRuZtjN4C++baOsn
1toTxxmdl0XT5n0pmze6oGA9eP0VAiKyQOvY1cHk2pttRPref+YBauyKTJAkEddibgPTVldUtjzV
dm1dVmMnP+xSrclRJm3IaEw3dxA/L6r8g5Mlel7eruYLn10Sg/HLRR717KSFE3ObQcEFks2EO+Xh
qWE/XEmZN5VqQtkaNCCQ08FUR4Y08Ln2Sa5Uxm72tOUcx7x/nnDXE1AGZiB1CD5deZ9XzQPR+vOO
rJsYZbxfZupsSm2XUjlWJO7Mul2a4UxeKZiqyrlkmTTO3Xgm55KdFCz77H9O+ia/72LT34PZI4tt
vZodbyDkN6YvtERctpV69/2YSU5L6xJwBU109Vmn+rPCrd5kIt6Upx3oKUblIBTiDnpYeIm4U2oh
fU+sezOW1q0pNKYKvbaZUSB3+YROyXhxjpc7ldXvptTwROflXVa5z6QZj3ZB2IcZ+ls5FdsUQx8Z
TO26TKLTiu3KZsKvvynxshLFzf2LOIHD2uGhIO2fAA56h0IWtPVHhTSZ8Nh/p6tPZ6oO+ntp1fnC
N4u8kHemw4JmWq1OAmI9xTQqsCejfHOLJts4LLg30sjvZHOTG/wBnW3VpkvUdJtMdFHlfnvnGuZL
h282t9LdVGmM0HAvBsSFl52fJlg8wRgyEMbFrCXNRctokTndYgUDluR9Qqg+jITDNKIGR2D08UGy
Mw1liiWKtl4mTpCwAYZAKdRzsaeRkDEW7IUNxjsVGgTsCbBVJXhNzmzTKEGscEWbGg0W9eheEdEL
oY2SOvA0L+w4fcT8wqEwFmIupt5xFxD+K6o03lZ18R3g5slIXv2Q1c0hSrwLd14uexjvG2EMe4bm
TPT76DCmcbJxJpegEXOeZhVpetIZulF9r9yS+XxHLrtZSm87FDSBkduNnGfDa59dqTFyd/2YcTCe
fWIm0zUzl+u0bR9H2ECbSLBLb3sMGsQChwZrhzK2WJ7uHMukWyXL1XfYbc6GYAxSi61Zzxo0Ov7V
Ciel3YrUxDjsaz2wPOxfQ0A6k9tMK67s6jKX0XPFaSHy66NX4pt97AFV+FKGJLRPRNobAXxHeWHL
5boFDHCIPFJ0aXMAHMbmlh6BuUxC3W+KTVNUOL+tHJ1JIzoDisQ0/W+xq2917lxhc6pJkmd7AJgF
/BciYWI3WyplrBABPchwGG9Ta5oPjotmiLlyvDILG+AlgOGgAMi6Nwdxm5cQaX2UcSkPBMZ06phc
EPfmuW9U8UWWLi/2HLkX5JJ87FIXMGCtDW1cimIa1MyRoFzqH6PhLIkNk95INC2yh+KmXxTQ+JQy
7RLYz1lLsRXDNG4xH500i82TigjFBhvuqyJSj5k529WNvXd8VW1LzribqhAe/1S/zoY0A69vO2LR
70OTHHspr0hU4HmYq2prTC8+bqMwKUB+G4N+SYVzYAntNKLXbVU0fZ8tb9Vwy8QrvxOXu+ZP34QS
tK8YVANgFOoOqkZ5MQxAS7SjZ1urHR9RXs8Q6QoaYtntzotLf416Mie51xeN1rZ0viGVxscKghiO
sdjwp8lpScbQc7D3zHlrM+HQzjz6b1ssc4Hmu8s3YknHznS/zUVBn0+cXDQAYkLXLsYw6eZnkcDd
6KazONdorrGmV58W78yqdrHPeNla2GlLYLJ57W4bcgtx114l9BBxNfOgr/vhTufAN6qFk9O3uBb0
JdTKPnedvbsgOEic8RLhUGnTRurtiwfcFJbR3SSoiJ+nR63yh1BX0/PcD+fMiAOPhFmVQHxapOaf
x+7YX+RWqR3BpwRLktIQNyDOYY6DxERBwGs1CG0TQaLhdh1f0EBIWvvLtYvaHrhiCHnXP8RgdqeR
Ko2gcmmenSaTAOQDwmd6burZ9A17ebFj1vxIfFpsqim6coY7zY6tY2+ww4NflRyjmm3kkqvuyhvl
Lfqts4PFzPEe3/rJ5Lt8ikyvUX/8sLRYCh1HXVpNz3/tOxZ6KhLi4tn1J7Vx3eeyrAeYSL2z85aw
6/TB3xqtG2h6cpGI+ooE5ilT1Y+4VvNWdwaxmiCOYI9ALqzcIzAk1hZr/WudzPYmAQ9AGEvex24n
9spxXue2g2Vjz9atrk/qOsaKtyEJx9ZAdF58knXKgldQa/d5l7QAcoUWVnXNXM52k7BZrzREgfpB
CKs759zdX9k6CcklKdSFE2UNp+pUu4iLxD4BjKtfx6MnPyKjy886ErxXKo+ATUotbvfYDOllFJNE
2e4X60y07bIrwJvA3rTdE1/Vy5ZBgPl9RRyd5SwjbCkyDEPzxNVKLlg0NFa5btk/xl5cvTRKs47K
9KMQA1B/bDnphYzUshuCIB3QMnxK2DMIVZFqzm+yJTIuPU1LjqiFASL1vKUlxT701DWRytbRf0FO
tB+cfJnm9cwqcOBmL46VToEyWvtoFUV72RWNcbqY84vmR90buZO1v7FQd35PXxYPCh67U0Op6DwG
qkzHa9QAGY56Eb1SDwIQoPUscaLmzg3SThEAtY22PNdJlp2aWdOGnHv0S33J5THmrua5jlP2imOY
OifBRpN9nu/s/sXGtMNkgsWpLGhZU5W8LAzZX06ph8W4UY5KAmyszfU4+doRDY15Tw/NBDAbrYYp
jrULH/gOciqzAx/o4VGLLSYdaQI2pIJtizkgsauwzxM0oCmeLmHtvnS+PwQ5XtDvI+Lhhr1jRWqe
kSz7MHNMycWUzo3DGecIABAeYc+Wrhsz+zlTQJE3PBWBziTasicwlpy6UgeqUV1EbnYaeS0x08Bh
DfPbl0FM+r7vitd8JlY4U2CaOafu3EAlMfITOhG7+ySfLnLeYtsbv6VFfqrNDEccGnyNZkwv+76w
AxdIFFsyxNHa/nxjO+ZpOqC93Ai6Rj+rpDvxUDGOqNxAOxqUkzYN3Kmrrt2q6k9rjtpW3t70ZrfF
ZCdCD6wLQnC2o35x3I9p/uYQCN32k5vfEzx8aKOl35oZ6ni3yCLsC3mACoezpfIZF9I8p2qjogml
wqLoHXDM3cM96332VuqWuW6YDc61L09Hg5twAbuwtW3mVWWpX1jIHdiQ613hTVcKipzenIsqYx9K
UFPRocy7mldbTDzVvQ2SK6YD1SJgw7SdE7G7q/M62SPy3oxxa4GkoDAGrxGRy+hhWboqcOtO26Qz
UW136oGn9ZV/PcV9ETpGtLcyPfRs+WA6jTqDLmxuainylOqA+YlDxROL9GnqoCcwUjkY3odiaHXp
Gll8gouGS5+vfdHg7m+mklUiGdsAK3/QON1rrMRy7P27iWxiNSJTMSShJLEdD3DFCCrBZu8nTI8Y
sDcLPs2sfSQ2KJEqmdq0/tqKcmVMCxMOjjRFpS4jbzy6HdM8W0XJuz9aUM399Fx16+LSPQiptDPT
y85LO1lCQq41+GNAhfdm61VgXIZzkkRns7UcgVtgt69yyMF5dosxQW797gg1YWYHVgal8I+5mFkf
9W4Ww/sq6Ilxmr6RQ0r2lr6cCiYu7Mbq7ehxGfWdX4ZNI7MdsEpJkKc8Ah4zqAYZtNjZKG7isKad
NUEGYWHgP6FhxZkaR2zL0rmgn5on8HLZMjBhNsPL9LsdnrAEmTE1z5qZwNmfeYW/JR5c1u/lbde8
v3fnL/XXeM+P6Z7/d568NoDHPrqvX/W/MAS0nvH/s3IQqv6lq5rkJf/Hvk/K95+0g/Vb/woEiT/W
yi0b04KDdmCuPa1/2m/sP9AmDAeLDcrCys3FWfCXcGD+8fnV/BXRGTInOn/1L/fNHxaVfHwbLAEd
Zw4lQ3+jSGTNFv1gb+D1mDRyUXFiYvbhFa4NKD+aNpIJJbplfdPqkiSZFeEww3Wz1M4GRGb5pAGc
+Zb6Fa6Tel5vnqlX5bQv8J405/h/XbgFDvLGxrDHZUXM0skRRoOTPZUtNQhbe9S5PtGZ+9ek0rUX
kCN6fmrpTGu4UXUSSAvAlz6kgRkWVzlzMvL10ep2aSKby8jKaDigM6oHilEufajlgnhfZMnphDm6
UZ71aNosTjX7pZMfPs1/E/lZs1A/SCprVoqPzURao0QSuXz1hfzgZomthXS8jWzrR+ORmS9uf9EX
J1O+yLMcgO0+9VNbslBU8eOvf/LPPho+En6yr1O86DhEyDDz/fyTpegxnLpIAiTT8QbX3QVj2/r8
1z/E+/rBC8QsYaw+HQosYDN/+f3mkb6L3oFA1qfYXc1PzyjJX/ta1wRgnBM7bcvhFOiEyq61Absp
sBZUDYyIfZ+FoHogRAV4WGlVwt+wjnng6DRneKcTfwNmAUerlsecX3uG8axHn65X8emAlZ9uWPYv
7r349Mh2DREljiTTZG2tyR5yVoixs3foL31Ae6J1m9WV9TbXUBYCXeLSGdmjuflNP4rpuVGcUDMp
jY+mmpxkHfbNy9HivnuheI/JkzTmodkY8MQCVREO2szw2L4z88nf6xKGKaAZ31T0npJaCrR50tIQ
G5qenk+O6S8BJhHmg20zlHGomDI/M06xVLiA+H+nZnruAPstngEpI0oUe6IW+DsxSzgR1dw7+sFS
eTtfR1ztV36cSyprDCyswOoN8QSLEYgyw2dB1Dweqvei55h3GEbkFICeurUvap/zK+43yVQ5FYkf
xHodZafZqhNvx0/7rvtp5YVYFQPEZ6c4rU5f69P0azAYbcNfXztf26x0nkrsPRkvYX9ziS1+uULX
sDiVKm+VJ6ujrRrtmriZTWWNJ7CZofssnFDx1+vVM0beaZN75kVRQn0fEbUoMJDx4fMF/a016D+u
LD+tP79cqf4XrkHkPX+xBu1emur9Hydt/lK+/UR0X7/tz/VHc/7AlUfxHuZpvHOo1/9cfzRI7wh5
uC8t3G0eQ5Z/rT8OwrWPJ4I/tA0eDS4Px7/WH0fwV6g7ZEhxGQOE9//O8iPW5eW/n7I2VSSWzRLE
Mwih3OB59POzDjeMFFZfWtvETdrrFnTlCSC6u8jrknAY5ujEb9jjGv1Cb0Kt2XvDS5OLNMoNDrUZ
XIhmJCHkyFusJRZmPHnhjW53pmtddj0J9zdmwC9Fj3++Wt4XV7ig7lk1vyyWo1dHKfxwcztFon2I
yhzWaU2i/q42K2fckBEkKpb6J4axPg9Hq1c3Es4UmQ8Xng0IF25FX5jFLpWmdzDt3NzkMmf+iOxD
lIu9Zs/Jatbe4d90F7oquotUMfRhUM9U2LDS5Vo6BoRa5nq3NWigBv+qhhkjhXcEAc2I3trYc7yN
B+IM/uN0I5XdoxURSbmiN0TfJgTrDVAmUf7Nz9aszw+X379ZNL9Ur67vEP8nskc3movTyuE6/HHV
7HBbwetDoIwrd+P3fnuGxWQ4AxyYtAcJT2sr6wQSYuWN5gkqHAmdtpHjTV27FfnSEi4I5jMQK+sI
IyydmtmvKtnVY4stgtlisf/1K/7c4Px8BXI4cnixNouB4LP9+RXrlmiJtNmCgH2s3VJmlZ/olW28
djm4OTxMNpMKo47u4UfZBAPMKD7kffxhAZcAXSFn0WzTHHtUCmt87b9m4R5NfX7QFeNEMJfkn3uS
bUwmolbeDHU7XU9D30P8WoAnAu6asbGxyUA3Naf025JmDj1LUa6FnSFcghQwTcn1S5M83wJbiGqY
1Uemj0jJAKKxP6BK1dfL2HVhpNXUlbnanPEcduUd6ZXoqTfhKRJYKG4oAK1fep1fIwVFTguRX/fI
qDGejqnwtGdJl8lhFl77BmZL2zBPogEcFA/IQ1oj/XMiQdrV6Lv1ZQXUDpJdJ5LrX38c64PqywPB
ZoZmOmThWV74BX/+ODRFEUrEFoQaaA5IjRsl5cZNeUsYukbgP+PGycLRAMKqlY4XliL2d27fWzfp
iN8BXZvgF+z5wWqGK0qlXCv0MJ3fqSHGEMdCpC5jUtctxjbaFzfeGKfn/lzjo1BUuq1n0Ho+J092
qCWFL5sGnUyQEIyGLWgwitfEcDbTFSDRg3qLb1pLQwmf5KHE1PNSluBmyNNArMuyymPAG8vzkr0E
cW0MWredg0+f1RmBYrUbZZuWDCyeFWAy7dZCNz9zGaGJ2oI+4kVzFZrS1ElDA9bLWqOAk1S0525f
2c4ObaK+YMekB90wymM1jlinkqnLs2DBWXUGixPiEAFX8yoxnEut9aag7MteHtjPGb3CPoclY6fX
c7wr68h9pI3BhiVPqddtA8EzD9xEO9WrGE+lsOvLlLjNMwAQiqMosLsxlhUV9pvP/t989J8dmbS3
s+k2vjxdc4OqJV2AeKYCfTV9obxksAwulOPr+wVfZODZefu9WqT+m83wlyb2z8eWjbHcE1hL1gPZ
l/lpES9eVIypsW2NugrBiE7PKbXepw3B2NYb8hOr6xUeZsheCHDoMFodGHgozjWCaaFfc6mMrV6e
/voNMf7NzcBRgD2WANvAaeSLo15MFm0NOY5kf0zMUFrAadO6hdtEFBiu/bjszNpcM3zk0FEaOKwA
hrqPq3XriU0BtwRcTqiPZmDEpk6oz3W2Movis1EH+ARQynxle0BRW2tPv3muusb//DSRb9hYrGdV
isi/3MhzT2wxk75gc2ulZ8wcZoj+wgDUGGXiFrZZ127TtPGf9LwgRpZm9NHW9Ycs0sjYZLZkXIaC
jymHoTGkybwo9EuQ/yrdOYyEwrQCaDnrim07pET85CMrzAYEugobDmohtQrthVk6KoisGQ4R7+Nj
btMXKXwKxcYKkw76t449H2/k6iVpcG+TFD9tG+0yjUYMhkxh0NDd5M7o1kpiPfOby4L7+nkUAu9K
ktbTeb8QbR2Lfjo1Uyu6IQY8sdVNuHJpULF4WG2qJhan+LIWZJ7R94A1WBapd6NOdi1Tm0ODOejK
MtsZxpsnb/MoFU9FIgxYNjAih63mLOaNlbWwnRlJneQMs88wG94rp+heXDwsAdN4J4g+141hlnL5
zW3579Z0QkI8jnVEAnY/X06KMN9g1fI/GBJJdAfpwDrkJdFs6tOHsGWOvLWXNgVI2DqnwPrVTuiS
OVAMBQ7aVbXDPPsydyLdwdm3mBNaSYDdnRLReu6CX98x5vpavqzmruuyXFM9bOMoX6/KH07tQJKA
xkIz3Y5DkT0qZTLmZfLIyU7saJtzdlxN1C86lQh7gOKk/tUzCITx6HtjuqfUx+d6s8xtp6VyW0Lp
oIVhUKcLiAfK2dKd8CRiLE7HoHV9DaiuaG5qhhohajjq9VClFx1s+33h9sRSNKX97sP4WRzgSWXZ
q7/DABbMnnnNXv30C2oJWflCgVkeRWZcwbP1sAMu46OBzfSsoYcnBJs1sWSRoMY+OyXAsTCflb2t
M6d23nSWtd/d66tS9fO7zotCPmIhNYmI6l938bVXRKUOfJIKRyu9shAeQw11YStoscg8kR9oSyTa
6j05tLux4T9OxKB2v/7of9YzPt8YF0nDs8gD87hxvjxvCBl2k8KFQ0p+fKUXxjkMPnbxAs/qbx7L
n5Gfny4yonHYdjgFGBypOLj8/BlM7ZxqOdYDgNRTfjUUrv/AL8b+23W5hvpI+5Ys7Li3HQn+q9Yo
228VkcoH4axT6Ggy2s1g29opfqEEy7Kfi+9Z1R+wNTOlUbk1UBU640NYinzZp5VJ/Xs1gLfbU7XX
QuFiR9SYLQbSZvZhmGZV81Lm+FghFyTq6Mb+hJBnppe/eX/XQ/2X39ozKbEGS+OYjvOJrfnh1uIQ
N+hJqXQc5FoX0OhDeA5y9dkoveW+ny0rHJEDb5oq904WHEcMkkecQYPlAsOOFV9upw3FTfyEoPTK
+VYxtqONYCZMTgqpvRVafar3TXVXNHjaN3k9VDa+GK95UdbiPRA6s3eo4PAkIGez2bYH0tXw2EWY
jmT4fJX0zNJrn+BQMgLQXeq3sdG0N90vkue4crwneNBkqjTD/T52FrtqfPb2WaYwIgN76Zkc9Xal
CP5kJ2LpGN8Wn3KV4T0XxpA/1STaMRVX95zSBrGvZVvtLZHyk/S1oLA1kj8v6f+TNf6LfdYPV9//
6OY+TZrk+0uX/Bho/fyWvzQNsFJ/8IR3dfCIaBoImP8UNYTjA+ASjm2QLXDcT5/eP914f6yiOUV1
BGER/4THbfsvUR2VHmAzf7yitjjEOn9L1fiy91lBXsJEGAPXxWlbt76sQnYC2NaMu+FqtkYj5NLL
Ntkwvw15Mr6R03dPBAGgoHJKlkndaoNU4BIe4WScGoRIfqPWfd1Frvqc6SH02J+SNv/48+NKTAmm
rmghSpDXhMQ18yj0In+YcL0xeaKmthD4IvpEFLuahxCQLpEEifDBZpTfaJlxIBN5RUABTHs3mXmz
HxpLnTiccs+7KZrOQMU+0XTW/GYtF+um+4cHzufrhqOGCgVQQedW/Pl1TymIc3fQ0iu9bk/yUt/j
8U4pW2n1gAxqBhxjiE+8xSMCZwz+VemJeBcZWb4fmXae9m3cvPbk8x6oIbuwp2MhxPsPF+XVny/l
R/TY57r25RWyybA5NhjsOFiPf36FQ5Vb1pTxCguR6zfkN4aPJELMko1jhyincN49nG6LrrKt6FsI
NsCUdw5aL2fgHGhPi9OjsMZr4t3thVsu1T7zSWyO2ggcXC/KHdjW/FB5sY4ru6fyYaJVzhk9B0Oe
H/1mXbO/Xrb/n73zWnIby9L1u8w9OuDNLX0yPVMiU7pBKKUSPDa8e/r5kOo5nQRziNC5noiuqqio
Dm0C2Gbtf/2GE03B5AwSM0AcF4/JBSwgHRd354xCXCOxYNHIhYaCsDb0jc0Jv/Jg3CPI8odDaUiu
cttU8htHgfkYlOi/iAzuoVxXHoLjOMM3ViqrB6OKKhiCoi5ga2TSTywzbXeZmA7TPSYzg/7m02D5
9T9pD/ECVxniCzLjRSNxrBelfZfnQbVF7wlMlFeFUuEZAuFJymKBBwWkaCQ9WnwyLWQFUNyaBy0c
1NMQdvqXOC9hqAksfZxFyWX+uyvcYYUr8z98r5w0AHzO8IDxbeeBYksltbUKsle96tq1i5Si3seB
UszMl0ntNlrUcYJSvcks/xFgPZ8ucmTkGMsE4mXAHXmRDoqJyWymz1jvKZPPeDHMpEREw1sZtvDF
C87kGancg7/FGgvLuFJ4o+GGfZ8p/ndmoL+E5JgcEc2lXxyt/pL00uv1FaJN1rBlWjr8N91mL+b+
YOlj5fihaNBhAYRab2YHjLgouTWzewC7RJdmC/uuVrDKYBMvtm2H2Y/RtMpvdE7SXcKWdYvsBZmA
Zet7PXdMMLLxnZEHtAp6q3qMQ4RvaPe0Xx1s7a2qtzuyM1krhVne4oKu7EycX5aeZlNEYEG8i1EW
nny56e69rs8eC9vuFpYfip2RlfITEi3lwF8Y4OdhfvSIONhdfxXTItniIDAokQ0augBbxrSt1/XY
UlWk1hxoXC5EP9xDmlqVJOUOMkzW1tzjZLL0qnATtOIlT8y/vDkwPt9BQw0i21Rw1hTjgPZZmZUe
6Qd30PO94UoWb7fdm7FJ+oLbx7tWdoMXLAyaNXRS3E9I1cYfpQqxMAeW5b5BjEXUtzN15cWiGH8W
HW7VJHSWYnpyuwwqQ621stMOQulPJpjngxH4+s31lz8eFR826j/PzkGMkYSt0miYVOw9oIcbaFyk
vcDWtqNsqjNFAce7mll8kyKZgQwksTRILJWqRHm/S3+Y76ockvelReIwhAkprQIYZpGDg6zosXdH
kIo5Z8rxl58/2dgsxljUHvkFmBScL7DCR/gXK1p1QNm0lpv+scPAmivoryaIVkWAUNA2k7mTeXLf
4ylNHMfeSyXaQzRDzgcNidPB9qLJDh3U+3YoXsiaWQ5wl5OufKPVAbJsretcW8mh/1tVk+31r3n5
zGBv9B7B7SkA0WKeDx+YCTQnve0OrYRWsEnN/jkKxlS3pmofy0p94yepe3TpzdwankxWrrZgIDKc
DLobTNb3E/TD59VTspHqSCse9TYdHoi2JiFUEfsWMALhatODqZUQhjJXiM0QETSm+zgFG32U7/La
rn9wHImn0M3VmTcy7aOxtajM6vHQprAdDSvOX0lEvEDETmw+msQBPyNzN/agBOoSHqL7MtB9MLvY
pQURaZs4c26tEjopAVCIRYkhIeIl2NUULRtfkCE2yCOrQ2Ye5YbJ8YDSaeaurkxgGjxOVQdIkF8L
2wFDwsl6RN8dKlI0SI+paJYl9hhSU98pxr2jYQKRQiCu1E2L56QbDzOfcDJ3bBlZKrobCxRFRi6o
T0o2F31+WLRV/0jKMEyv3typJbt+3MIyxoTD2Ih8CHdOPgduT3ag93FRCeFaAl7ANXryxFDbVLw/
/OEREC1YlaUgHhAByhIA9d9yrv/VEXdy5tLoHc2E2QxUzIQVJsP5XKj7Vqnw6Yie+liWHqyWuEVk
PmsmtrMULiFMULW/XV+RyvnjgfGaoC4G3VxOOJrNI2Hp4zmfcOXCYL8YDrKFBTrhNfYKU1DsZiSi
AMkUJMEOD47kRstr6wa88qcrF/AdrVTZywOSGkQcxHTiDrglHCKY89R939//s0u+/zwqdDrg0KwM
RFKTXdKAd5xyfvWHJK2+CoVkb68ugq1t985d3WjGErXuaJkh+69h0Ld3LmDyA+BlsYqCuL0lXEOs
B8JzVkGbmWvb7OOlWSp2QaBV6X/TmzK6UYd0SXMaW7vAzB4SNRzusebCOr3TX2ub9JRIq7u9Ru7M
3G58vin9eTiTi+14vvE3e1JWBqWFr5LXDIc4jKFPoe281UhqXGPYMNQLMFeERYlS7kP7jdhhVOvY
StJwTp6ZRF9V2lnw7JOh/nl9SpwvNH7VeP8FNWYaAmSxYZ/PCORhTVS7vXIIq0j7Zdh1uvPT3Frm
SYkaO5C6b5jqFhvFhdt7feSL9zFSUuyRXOegrQOnOx9ZtmibGKlQDoFrxRtMPJA49wQzXB/lYsaP
Jt4YazHX4RvBnzsfxa08s1VyuziwxTXbQjNOOQZnK00xpcX1kc7X8/gmLWN8mfDoqHYR+52PBJtW
Z1sRBXmoofdqCLobJFffqtiSLlpscQhFIRr7+piTjtg4qM2MwpOckpHaXZ7cBW1kvw2nQX0IuUuQ
OOyrT2aOGoAwwuqFnCBn7fc9GZqYoa/lEidI26fLWZo61p165+2CFJp3FFrl3E4zDny2lN9/2LiG
NZmG/RTNGLCg1srMrQ+qrFOABKryPVD1+tZ1teFG9Jl760b0ZDjT4oUqZ+meoyUEOkDXlAJW+NzC
NjHcqO3YAt/HZfUmPPsfdCIjXts3Myfd1D7q/T1i060iz6SzwIw8/3hq6hiKpGXFoVBbgxixlr6b
MGVva+XNxi6yfM8iTba6Vegbx667Q9PYJJm06uB/N33JXvJnljc0nPAL1krvgVtW9WbkVbI1HGR/
GD6Jf9Q0SPZe0WjLKEfV4yBtXjc6jdQIHRRuJna6xskpeyiEjKQnyo9sDIW+kBTFeiBRguNuaEn2
aF3n0FSZvfFDzDgwMymJvdJzrIHItAwgqd/MzLFPPiXbA+fVuDczxSYLleA1jYaFnx9Ir/ji9MLd
uX2u71uBX6QksuoRtpwEFw4ZiRiGk5vYzjfSUF4ju0g2bLzVOjINHGaMAnNLJ+ofekn392TXOQcb
I6mZJXFe2r+vCNBvOJNc4CGKjETej0dcWKcJFh5SdhgNPHfO6AmnBSphq11srKrBGNbXX8/lsqei
B1XnBVHd09GYjFcRzeEZbnbgqiG/1r2Mgw3gRxE4QDF9ZaLrL9SZZ7zc1LiKsVdDynIAQp1J6ZBY
NoBN4eUHgVEmHkeBuvIrwjpY0vLMsfXJ67RgMFOkOOMkuED3pKYxdfoCBzuBUo/zsvcgQhygAz9K
9zGUmb8ez0EQSStaAU80QXrPX6dFV86nDhEHu3SkL/iSOEuPjMxFLxOJrUjhLMGWP+9sn6Imh1Ot
OzpXJXjek+lSllVVBE0A8tEW5o4+IT61gd9szKA0F5npkjCLe/hNIeN3dn3ivONI06G5VcPPHK+F
3FjOH7UzIQ2HJo8aOFL7jcDs7i1TsuFIP+pBzbErBLqVN1Egq3j5BwY+o5lBmD2GdZkikXGa4plo
k5L1GmHPxU0ZJgEe2R26h63JH7tCviApHDxocYrdmHS0zPW6ONVx451qhA8xthBL1nOw0fIKIwWQ
wXYXt1V9KwZxd/1hL2bsiKpARQTX1xCKTp81K8glQMKXY7yNjtVGzbEhNcCmyI37mavDxYKcDDUp
4d26TwecjzM2F2wbpLh8zVI8IPBYP1V+/or1vTIzZyftbPYcbkq0VgFkuTlgFjDZA/RGCYXZ2/GB
qSrvO92WsLmPHfFqilxZtXVAfrKFnrRo1ae8GJoVW4Qgakb4ywINMsoim7NQsgf5Ro/7NTKTeCtJ
o8YvHPBsgVNzEGVQ3OZaByvacNEpStU/49WCCF1yWVGWDBn+VmIIb3N7WOWdLfYV7P+ZB51cCMcH
pefCCcBuB45+CWNIfSaw5IoOOCqvK3bDO6XviLfCYGWTJlK3cjr9hVAnuJJ1jOmI3h2vz6OL7Wj8
AXgb4KwlcxpNMYW4bcDnoyI6dJKLYY8vmfo/Sau3Gwr26mvfJtH2+oATPPDPI9s6tz5uhSOxYrLX
yilNoND34wMZRebeblzyAYcd4l8dcxQFAxy8LR9SchFWmT5gYEATdGH43Rw0dlnp8eTOeyeN+FHu
5ZONqi5Q+haqFx/wOQ22teP420i3yDWxXUSIdfmP6hJEqHp0lV2iPlcBgGqZNXwmF7UAzgf2Dz+c
+xyXy5pOHtdYNBigLPa02VyPXXNbMtKDEhj2CUuOeDW0JsLdSFKer3+ISX/s/UOAyHM55M4MhjIF
I2AwgWdxZzhkJZbXkNoRavZ0WhaeUZLe1ASJt681HbaxzQrLBUYY5ITX+57O9z5VMtwcdUkbY0fC
aKsQxgRXUWCaUaogcVUx3FhjwYe3pGHsXNfBs+j6A+gXJw1REJw1nNfoeEDmzrd75ONupkOzPeh2
YuJ5Qyw5WKc9t0TH+Xh+qjDMeLeHfTLSgSagH7uBYavEgx3owf8TNNauDQiazDW0sXBjdzW5zQTP
B+6zJiGDkNxa2cLT6b9GAD3LWFaLmcf+bAHhHUzMEvRdeDFT6NMdaIsFTioOUsq1O8HEf41PW7gP
MvOLqSnDfdo/lmEp3Vr58EUlfnLXzF1GznEspiVLxoENQRXDv6jTjg5e37UqVaJ9VsAOEO8NMBAi
+TfGBeGa6LNi68GtJ9uWPK8EOCtJmhn0fFJC8wNs7GNMpi+xUTSVxrnxAZDUQi+ioydDQqoac5kN
bbzGqeiIcdQPr8zQQ4e+vgpNEvcGHPNnCo3JxPszOHw17sHMCvC088HluDKgVGXlweuCX6rUI9NW
7OTL9dn9LkT6MO+Yc9S+4zvmIdGb2JN5ZxpFM2StWR+AV+2tNro4DHSmF3wOUWBwqipUUqa4VVRP
bKoxcVYP0MjiPeB+MXFROsDEHX6YoYgeUjvsthqGXa8wZ7xvXikjoMRFZaP6Xb1Jtb7e2BW6Ix8R
ziZISjJeAW12VcuFJEmJZnVbsNO6KW9xJ4i2luK/NmacbLXOctYw1osHM8IaJ3Vbad2HvXM7DJ24
9zvETZaHY0fTQX2XS3JyfLVEcZrjKuH74nueb0R/i4l8uW0syLve5vo7VCelC+8QyYbGZRmnItg7
1jiNPkwTHFWiUuu04YAJwE+tt9ul6kjyPk4cfGFFMqjjvd7GnTRQ263r9dl3EqGIfgczLuIoeMtE
Ut03WZE944zvEnvqlxspw+OkwZr2NktrgkoT0T4afu8QnYCVqKG6qGtr0av3GuZpK9IQ492QD/LM
o13MQYRIYLmAASqcD2zJz59MSyQrwUVAPnB3gHGEvT12OL779PcvkDYLhFZIWuCrU26yGcit07mF
cqjjbiVg1Xm9RVSnWJp+sbGV6sW3zZ3U6TAelW2EShyriScl2abe0Ssf0zTB9aK/t0kVqhH4ehV2
ytWXKCAAtA2WPWxeFtsi09qjwYk/s1F+8vVBZpGLkl/GdiWPEqCPX78l1Rf6fmUfakQWKxRx8B5t
QWmPi2F8M2gVBsv4+3l0MKB/L1RahYvCC8U9Dp0EfuugOw2RhssMxvEyb9r94Ns/G3QAW6M2nH1O
S/u5kWky2JIcY3RQ+BtOIbT+auOtkE3Q6lTVdkcSZzxzdk+4qey59DzofRCrN/pfAeifP5oS6m3s
+4p06CKt37j4A9Ee9p5iHOKe8HrL7gvJd46lCdNUg028aK3eeGhzbCFFT3c40INNLst4MuYDFOkF
WwrOTlVnYjsVxKvrk2hS0/BbTdnioB47NUB67z2cD4vQwsSpbJ1aPQiJ+A0Z6fxNgYncMpJUaeaq
8ulQYIbc/lRKKHly2cXKeog9eB4HFTr1GHIZbx0IEeuI6XW4/lTT+vHPY/FcKpdrymd5Usd2RqW0
Q5VpZDsN9S7SPWVFDBPRPJp8y/2XsEER3MRY8Wx7xTlWTq/uHNnNV1XgDStVYXXIofi7av79N6Eg
QJ02WrezL5xPC104NPCGQjsEfvubWpr0kW2DU3KstdbMV51cHP4MxSHMBx15uVPIhIwO3zLgIRwI
p/kqOdC+ozQwV6aEDtMSXrOfed1jNXd+HLID6YDOI0yj0c0/fzSPkKnYH1Ln4NSaeDOJCF4qnh2t
0kDH4MqG+fDatapVrgI/3Q2uTT680dgDxhsdGjqTK8cTmo81tvn2ScKQ8QbT/OxGAQCl9SbCfmaF
Xp48YB90lhASjo3qKf6JOXMCpjiEL4PmpytpUNufmpJpO3hC2EPEan1TpIExUxVNS0M+CqccjDEw
V6p6esXnL6nJmsFRmiR/KWvVvAkF7acEMdmmT6T+sahggqR1p/1gW85WkYDXPyR4XhFTXP35XP9H
4fyvUZn1v7sjbIIw+MjeHP/f/0PetOx/jW1fAjXZtv4dRWLp/6I+0SD6jTpQuvr/T4sqKSqOB4hX
IFUAvIJLsgL/h7epKv+yKA6hdL4fAmOv8y/MEC6YU1RJSP5p0eoK/FGAiPNpk9vxSEcp9WOv5f3e
k9rytaF99obDqfEIDD48RiRNr1zLrh8ILtBuog7tXIuv6xNeN/6smnIsoP+z1qE96jwWWaDw2sca
fwpuSaHne3IrWUddDbWbSof6XMahuNUHskgbOsfwN0W6oZFhr+Mghj4uoe50qyiZWVDnVdb7DwHD
HBNt6e8iRxr/+4ejyx1UzcVcVUHzWsDgpzhcRT2eeB+myNOfBzvjU55vFuMwNJEhL0DEpVwFhD4f
po9NyYXL6R4lN/aWFLPRyk5I0ht8C4ddt7K3nVndYoY54Ho1kAeQFf4KL2TrxgyjEEedIt4kSl5v
u8RLV2Y6wA9tXXcHQ1XdViUnups03a0ZS90morcxKlXKr0mVkb1YJuQu6WmRrz1N9bYzT3Z+IP95
MnAWWh0kl+nW+4b14QUafaUmDSk3R4yKbzOyDA2MD4US3OWpsSisdMcGDBUep3Jc4jDpXeIvTPxG
j6Qv3/levdZld6Nq+UJNrVHxtAlDa9eJ5qUiPDOT3K2k9uRWzOjiLj+7AjDEVgrfZxR7Ty54qusJ
DV2pffRVM9/hkQwtM8vLmZfz6SiAfqQQ0eC8aKwknQs3P0jtY085uSQGCPPg0upmLgoTisL7J6BR
wokJ3qbimTR+og+fwNPwvkI16Z+auA+ea2zmvW1Bl7NZRl5cPhelnssbjRb+ETuLWqwctS3usQMm
9c0kOzBfV7TwhnUe5x5eSYOZiHXi9ISKXZ8qn7wNjvf3vgH3XUrG858ZxUVcalbiHsMsQ1YkVZi2
46v8d3eCP2+DuGReOAQccJjJim6zQvb8SnKP1NjKrhEE1eS0SzFBMxDjQV9cZmAn6xC94XZIO0Ix
qlx9cfIo/WaoBDpIqYESpPCDTS/SX4FfOjs6s8NTSK7owvS5MuB9od05WSlt6qEZMDQ2lU1PrtJK
RJX8nPRDtyf/Y64fMClH//1ghF2pisNuAipx/v440lXsAnh/Mim1+6LnScyif1MsPdraJkGvNcHp
m7rLtEWYR8V9aiH5EDC5D1KomPta9mCiBtHcXj4eHWdbOZTPMR6JmhQYjWbF+c8yOg8+Wlh5J0/V
vdsuUFCRYqN/a7u5uO0LjZxI1SnuywRvuOsT6rxA5YWMIwOmQhxQQAenyHaFQ5UZ+KF3SuzkDpWo
+WJJ4T9F6ko3VYhX6fXRLrZwRqOfN8rTuI4x3uQ5W0EsU8Mqc+IIGzZhDStiTTzcOBPSxmEVLFTi
/GYOjnMU7P0RoXtY8CPA0zE8H1/Bx6UtKDYc4dhHbGONB5+skWUKYLtU9VS8Wj5kxF5PTxouEltI
xnM9/ou9nfYT+4nK/8DaOCXPRw8JZCDtM2P/8hpjqZnxd18mI4LkoHbm5b6z0yazCKyRghqolSaJ
ORkKfZtCjlLgHKWmIHXH50639VKlfWvyUdmttdiu2dYOr/c3rCwxnamV3VB0xgqj4t+NnOQrgDbx
RN/6e925w07K9W9cri0QNbVe9GrUrMgbgS+kR78j3QkecK7KUfVFxjJEc7MSgVvcErt7GuReXmcO
Iq++VzHPrSXrNihFsO7hNCCXRBGlYl2vWzWujk5xIyi8F6SkJj964smWFSYEN6IYDVlBKVdOEZZL
BR/XlaXQ5/7rGQlTBy4LV8GReT1ZeaVldFqTddYxNQpng5ArXycJ2vsej+j9ABF90SRkdVwf9JMZ
CS2W67esceZccLJCA5MeLTOdo4YzyF3XmNqKrF1pl7CXwlLpDeIj82w19qof3Rxo+vrwn0xJWAPc
Skea7qhOOZ+SlSH3GlYAzBNu4Ys6UaunTPOelUSImcpw0rl7X3sjpZrEN6hnHCTjxvdh7RXEcJhO
D8hiBkP6ZNdyvdICDZ/pMexa9cmxiKyiXbZ2Dz2lETBRK3LErj/u5L7350cAfkP6kuEqcRU//xFd
UrYtaJx0jAXezQUO43dJpuTbaDRfcS2t2KtDrN2pfdDvMBJ3NjUZELtSzv0ZVtgnmy0fnYsnBzhq
minLIIgavTMINTlCw463OqXpwgmFeAh741AN8py265PdFqcVmLRUlqB7U/Qz7FsdoFGzj0XQjfhh
6m5CW8h3EpqLbRz2xJY45q/rL/uiQOGx8EukIlRhNyG8PX/XxBIXg6609pGIbBOdffqj6Mg/uD7I
xGJq/KIqVF0OETjN4K7TVVtZDcFpVRucBMGnCzHk9BuB+G7a1jQPrlWUO0Vzur1HlusL/xZsfUWV
iBJzKuJda33dSG02N9UvrmPjEQpuZ9KKJ9B2KmaJZQRoKqENR7kmUsxU+uYubFpURZEb7yqjl7e+
pvVrXMACvDZxmCxbpd0SL9+vZ97OJ7/EAOzk2wOsKNwSz7+BEPi0e0IEJyvFWL2PfQhJImseuba6
32moNuugs9KtIBJ0Z/hJtE8bvIDz1K+213/JZVmjIiyEkkfjnkkxRoh+XP1hB/aI03RwMlBVEWRE
fvyXXPG4CmNF2QnUYzBu0fx7/qmya6HNHIjvuPv5gQjyTwuKgo/oA+6O5+PrnSBtx2mak0suIH7t
qoa3g/CWtk7CEdVpuyNtuznlAZEdbjSk29x18hdbSe1TSHTPXd015XcYGNkj9HnvBZZVAyucvKFy
4Cxs0jJ5CvAHWqVw8Ra1CUGCCO9il2NWsowSY3QBhHuZRrKzwgWoWWFObc4cJZdbiq6r7CjU6gC6
2EOdPyL52n4vUGyecuF2q6yI8ewOiUsWudNsy06dY6pfru+xSwRmihkSl/CLqyp2NST8+nzSpKEP
kA7lViO+ZOaEuryO0bYFUoBvAT7Ncpps2VjJpES9auLUQ3Ahc87Yqwlmj60YurUW9hpaya5ey2oq
PSZG623zoPzVBqr8M4zi4MauknhDUk5wxOLQnflt4+qZTCqEkCiL6Slwhk6rLJEQCZWoaXRSA09b
oc2MVqIQ2rOcSXNpppfrZyQoo3pCKwwmPT0vCq3OOlWo6WnoaRi1hcjeaqIhwXGzlqQZO3hGslhv
AmeYw60/OTPBrIFc0ETJ47E5qSVbmBDlgM/yiZQb9cUz2CA0q5PWcmX2KoR88Ra6irakchS/8BIz
V5YtFUuvVJS/nuDjZQ2GLLwCetXyOCE/VBB5a/j66Gl1ktCELBVyrLBAx2o4dbJFCYN3bs+4/Lzj
TQyoD5YPWKM8uSEaahKHqZqkJ1gS3amCB7wtE7m6rTQyfiCbNc+50rLQk0Je+2oIttKREiqHuXpn
Yf+5k12SCxzyVNapn0jQDToqm7DVFkYcePelrRIDaZrG1kjsniQzV144/WgQY2bFc4b7/MzzXNYA
7OK8OhhwUEDs6U2eYGjZVZLSP5VdG38p0fBuZN2zV01eONtGLYvVQLbQXMU1vqTzNQJqQOOVUJyx
Oz+VgCHwgM3oxuGJwzJ6cnHC2wsXt6HQ+G6bbwU2IzAewv6WTJfmIUytOd+2y13KgD4KMsUByL4/
1fGg8qIji5/3ifOxWmHxQ3ygj4Dy+vH2yVThPjsG/lBJI1+d7L19IlskmlrRSSezGVyua26jMLO2
qm4W6/+PoahcR5Y4X3Pasit8k8hmnK9OscBRtcQWfaWF2tfQMK2ZkT6prUzu5vA2FPZfqvbJUzmB
ZEpo0pJT63nWRgEb2Eh1Xu6sVqMhHUnmti7rV8mCCo7BXPVURx3JMHXrrwvyVtdO6rSb6w9/+TVh
LgEYjA5cFFcX5i0RqfQ6URyn1i2dbQKGR3wuiqDro1yuFDpniBdpgo8iIFU932gsxVX6TGmTU2Nn
wV1jjYwZu0s3pfCTHWm9xooOfjuzu11MIfp09C3wy4SEAcA5GbRgUuH/ZvcnydL+qQ1646iFVBJo
yupw/fEur2IMBQuIohk+GN3I8bD5sJHKsmdXciSGEzKfYN2Z5GOApgJ/e3m69wZPWYzphUtf6+q7
tB48kBk9ubn+Iy6+JL03dnIWJZIwqPKT36COdant6uoJTWS4Sq2mox8azkl8Lr4knRFU+YDG+DMi
9JiUncBAeSojqzg1ahHcSKVi3MkdJv+ob4aNF9rursqzcGbdnBdiVJg0mniv8CdG/Bijo/PXGyl6
W9S2U371DPNOqcPnsg2JZ/SVY5Amv6+/xndRz3/21z+D2TJ8KWwiQLSmavFe76tEybz6azIYBfSh
0V9XIg6O0BnNWlbC6bexXZmrHKk35lOK/og3YLqOLMm44ZBpbgez9NDfEhZbpxW2Z35TbqOkKpak
UBH8UPfNQbFiZ8ndKdxix2Nvc4MQmLwsu5mzYqqBoZBAEc2nohnLd2ODO39xAUtOIuC1PvaZlOwT
KZLWHnPk3o0JrLHzQF07fdssNcwf18IDJYHaVe6QtMJQMWLrWFkqIUO6nq0hcDXI7zhDoySNjrIV
p9s6R7zClLb3cWcQ6FS20YtEAbu2c/RYg+7injl6GdLD+E38T7fNU1c7qaFFBKqshz/HrNVwgXmU
AOiyor2uV+6t7RXegshKZR3EcrbpcngDpgKueP0zn68WvvJIYERnxdQaq+CpUUyMt2ef21Z9bCHq
rUOzoifezlIUJrX2OAxVHpOW+7Q86tMnFQ9umYlTEct47Btb5fl7gg+7VF/VjWhehz5qFsmADgAn
ZxiqgQ2NoIIKTLIAqQbcP+7KBMENbuHVqtesbPW37wACI11X5gXrFszsfHbYrlT0idny45w0WuhK
p5BgXjszi/d9wZwtKN4BLWcEe7R/qHsn+3Aa+qUS4IJ2xPOT+BX2MIJ/6wI6uR4/0qrmWRXXt9ea
VmVL3kv+XVZJjxikHsq9QbbEYNTm0s2wM1vURvRAm6GdeRPnoOH4mYDPRogBAyJgbHOyTnQ/wGHL
lkhXDw0DKyu83aSgVXknRrM06rTbubnhb2vJ+2WXLJPr3+H8oPozOsUUjTEa3wZY9vl3QLNOEpnp
qcfY7sJ9TbwJjuRglImPJ9D1oS52UvAqalYsXsFGETZMtm8XQkiR4T555DKRbPRaQdEkYjKxM9W7
TyjLZ17spLH//mxcoSniNP4OgDMZUKPr23HSa0D0rv6tT3TtRi607NHBeGlhgCKsMKwfxsa+diNJ
g75Ui8TdDHUUPUVRMeeX99njgylYJnJp2bqwT0eCODpxytoRNXG/AgA3iPfQjYUWVTomrdacmPOT
L8uMH5lQo30giqTzL6sSjetFuaUd2eDdW+pC5hACrwfdkmetIcbVer7MoOuPZzIbDgL/KSPacGs7
aWrmcF0K63EAGF41rfRstp65HvSWbDbY9icZZ17kDjFBtU6hLrml9gA1xRfit+kUvmnbUth4CBr4
w/idMncgffobWWPoLqB7QDs5fx8wdv2M4Gbl2DaqftC1tLtvSxGv+6z2Nja93k0SCmslmiF8uj7x
xzd98XbIJIWqT/47HaPzkSVuTGRqOQp7nYrDQaS2m8Ieipu/HgWKAbovGL/84z364UMdaFiDHg2B
pB/tyoccbQOglj7GwH8/CuIyyBr0kfEDnKwpC02943uxcSyRd651kX4pdNKyrg/yydQdzYNQ0GFP
MOLq5y9MkQqh2G1vYJ7omzeeLHk7nfTOWzNM5efrQ33ybXRUcxrLko0J5fj5UH0EJUgbGKpKfXed
pbQqUy2ZE+d9MvfAbPkuzD6aldNOBVcv36yLTj8GFDrbwbOsLVGTxjMk3ei2F1l3J2Q61VrhzAku
YSpfzj6Y0vDxyIuljp3e+5CSVWFD1uVRqTvHX8uu1LsEIFbeDzLCKbZ8DhWNHNMsvA2CJvxaVJJ9
ALnK92YS2D8pifP7LDadEwkOBalHjeKS11RKz56GQ3SVxTaZH6m1qXSZnnqYW4FLDFk4vCW9HxpL
ggaiH0PVp8qa0OvEXqqRCS5Atza7c6DfbrS8IUpNw2mIuKUM30fCt4EgJSRAt2ljG2ssadIFuz3X
0b52Mx/ZbdYVC6eojJ8uav83J28KjSASDQmXZ1S9duf7AUnoKVDmKjZqzJ0VqzTz2yIGQl8GdiH/
0LXG+iXpVWasu6Frd+Qs40ccYaMarzw/Kl+Q+wYvml5nOj084T6hw773RSTiZaX1qXxTVLr1E5Er
DZggK1u867M22IbkCRKVpZQRFENXhLeOEbVjylQA+dgkPwfjSRf7zhywvFh2cmp961um5aIuVCTY
aaBA/uk1amUyecphXcadVqI+0uKHnEpsmxUtJQwE7aFa1JZRnKoIT/1FTgfc37R5y3FqdG76Y0hg
B1W0x7ybtFV5f67Wa78I7ADsoqxj8y0Jjspp4QVYw9RpsayTtkMH5YShBpAlyPY0sNwOdqpcuy8N
rz9emFHaHL1GMn87dSztAi0Uj+MVhex0TvSbxkuLXxp6bQ8rkGx0OJcaFad/062/Yv3SpSvuJdXX
LB/aaFspVf1qd7axC9XOULCcKqxfkR8Pd1pX5nSZMwuCuiLCJlwMVRpRtge9/5ArMHEWtWTk8TLT
3eFGRyZCO1pP+6ciqbZW3+nqrg+5bC/02iWIJumK/rXJsf9cyomn7EmnEYRCCqOClBB6HXm1qpt/
U5mP3JGVysGBVSFWwZKKIiCgOCt/t6IDT1OCWK0WsjxoJztDMuj6w+AsijDQ7ypPliNybIkEX+lm
Zz+qVeYucaLxX5UkQSTW2Y2JvU0a1kvg65IgxGEQM5fH89vxe7XDSQ8VgO4ZoqwpNoaEUmqAMaHR
cbZ87UQPvQ1HG8klnwnxcQSvi+xGqO/XN9BPSmxj9MTAF5ddhl7Z5ESIrZJcc9dwj6bdGvd54OYn
J5XQ1DVG8TsvDIJuRB2ifoi0VdbW+aqJdXfnJar+bBtBulbtDBJCzt2PJWnvI6EFMyfj9M3QS2QX
H63odOI7QPfP93is0GH4p1F1jAiifYi8Ml7bTWgt9aEkujLSlQPlyBzg/NmgGA2xH+McpYPunQ8q
U5fZMk6UVLtWuAyxB1wS1DOsZX/dE17QpL+uf4fpNj8+JKggPcrxI1wQ8ptMrckwypujiwN3YXOz
78Ie/aGACA8VaOYK+x6E9bGmYbjx4jb2IoE9ARbPHy/X8d/SGqM5tkPTbnRzqFYxbNZHkhubXcjJ
sCyNMllrTlCsKuQIO587HkHamroMs3DUAXTm0vJR7/HD83VKqxHjtCTEJCYs7x3X6ldD3fczhcUn
HwXSwli9vDfVprQF4hpLxzeC9hipvblpEt1+UnxVYbGnyk7Na3ftt9oct++TLwMzHUXr2LUlWWxS
YoC8tDGB0+3RyYt8R4Y57hYw/BawTltCPkkX+OuZMHII0YVy+VX+m7nz2o1bS9P2rQz6nBvMAZj+
D0hWlXJO9glh2dJi5mIOV/8/lHdPWyW1a3w2QKOBbctiWuFb7/cGnB3ef5ohy7vWiNvpgSSxmyQl
RyrKhIUtiHcizPmQzmi9+72BgOvbalqxnuI54r2/WkGW5QhCNT1god8TiBGLwCYZ+sCH++Qd8jyA
SVTvgH9vYNMvxe1ASsuYTfX0UHb1GAzWXJx0o33DdtCdckQ/NHk/vRzqbLArPhkC6fcPRbmmOiLR
p4clbYoAnsm0sSBBH8+K/AHwVB2YTZ+8Q0Ay+DRUaQB/++zFahpGol/L+WHELWwLRbnCJEto9388
LtgdUAzzIrEO2jf3KW1cWMvCIqSms76RZHLl6cOLmKcXh4jkA2f9PUImQgxaGrgPsxzRVcYxfS3x
f/lgInadScIZeSicuQ/1LMVZ1lGWzZC25m52ZEx2ekE4gjskx8OQRIQ4GFOIq4EI2hyDA6lacVhS
I/z+HeyfLADckEtzQAWeZ6zu5/t5Sa405az1D4oYhq10UyMkS9Q9IvynPvBRP8AP67Uw4VqpmFhT
mfvzkJactfr29w89JbgPVVu5q+MoPcNMTG6MlnDFxphggHpkUWOSMOP00MpdtMh8DY0adr9/8s9v
h3UBpJ42ED3Q918k1yoIimY8gAco9fGis/VC0BgviticyA4He2qHihjzAqaeHk1miPFNHfZa2R4l
fTkeoEx9gLrf3o5lrT5TKxFg3xoPm/dCOB3JOTP86lN1QGFhTZSyHjSE0CaTAcuyotypc+76skiG
iymJvB2Wv9Sy86gGjWw2zoIjkkcHN3CVTCf/NHc3uJooF31b5idLrhfbHOfEAOIf8bOE9fhdjl71
9y92/2y3PggLO5CChzklYon377X3cB5RIIE+6Dn5IIT5GheZyRErjjvVd2MvCnJaCKdmaj78/sLG
Z4N5TYlhnWJvAQ98f2V1MBp26Gp4YOmQIee65Q5SKuXx5Ki3xpB66G9Nazta9bxr9SnbzYX3JSFp
5bpfpHysrBQ16xrDZiKp34EFK76XaRa+IrS6XUNR0CJ4jFwLs/K+ic2tXQ9RUNkWcbteXN27ee/6
BZONrlPS+Frc9KeovCj/nRg7TFKkg66Z8ytF19td3c7zgbru47JpQsjC7uanCn6fTJLFHXTZMZkf
LHdOt4tRjRw8D8rKPr5lLDQ5H9P5hovDEfr9W57xzxqLxF4ehFX1gdIMjg/5qDyuu/FQzscnD4Se
GUYEbby1hN9D7FUbfoHVqepDD49z1y5Dvc1XD+7fj5vPHggzJJR5tNI0A9f790vzaicxJ5n2AOGF
pDFUT/4ivSu3wGLu91f6uI3Cj4Z9i/MSdQi16fsrZYbT0P+oQd8H7UglxiewteJaztYJRnTmgfX2
4zyktU0QHT17DLSoRt5fzAPZ1RpsDR8yO3N8RZANXsx2c65q4HtRl6pHc6VWj7m6HMJYPnlM6Hir
WQE2HGtb5/2VF6XpOcPHxoNHFsZdK8xvWqyqP5TE60PyDMYDK/kn34+iBKIxnVaA+33/+dYs3U6K
2XhQC1UL1SZxdolLlICu2P397z8gI4J7f1/eYY9DGQR4tFoR7vfoNZvstTmNnIfYFadtLUt3kzSd
OOsqwCr0IKZzR2ohlqZmpri31Zp1Fo7akGE9MdrliadHcMrxA6iDvjNXrxABdQt8wM3VwJsIguRc
r6ZfgGvFfeMg0DhqTa3RsBPk/BqknpRg40WR+nXjDtLvyik2UHBXI+Z0Nm6DG1OhrGATNY3Zd5ve
PHHGzLmB/sjepUts4Ok0PnRdAk1xFhVoL6UqlHTlSLZOdeNERdcjTogtpCr1cCPHvLIDMfLifR1c
qg1tIuAxXtKM6diZZu0pNuub0Zoykn/0LiVtp1DyL6mZpf3ORWrQ+YKtNA+rdoZDL0mzD8TUKsc4
JhoYh+ZdEjoSnxDRq921lULFB3OZB/0Il6fsrqdQ/0E7msC9CXPOwHXIIJznzCNcV1eHGG/eAe/U
uqKciuMhohRe45mtpoGT30Du94IYTEtjy8k7068rT9JlSKweKCUDcg0ye5yu51oFmLPwiV8xHJGd
9nmHy3pWZV+0flaeWR0A4JCBSdbT3D7COZV1X5c2Yn+rymI8wfS0+Ao/CCxmxT0tdPWL8oVYvviu
qc0MUZudEF+es3PCCGqW9h74doT5DnXqVlUncdqRWbZrZtHdtqQlfNUcZWx2bYyxDi/JbADdzHEh
lBqqJ+kP8FGmjd0iy7zHfKuOLq3RW/BSE1N8oaSDfcg69pO1BO0MfAr6tOzv+/0MDexZoqBZHsqk
DTrHlkdllrnbLjaU7cw882lcaSEGhgem9scNwAK9X1m1qJjwrNs7d2DLVuWY4nsP9QTfdFYzmxrx
oDbi43q1yl0BXteOKNS2vWUZY6lIGapOeaA864hMttudPlZK4Fp1vMHU91Al/HHB4nrUv8g81wOc
ubc+jlUUO4k7KA/ShbccVcnkD61x0SIy3B5arz4sV1yKdheCJ2/dCvYupUWIQ6fGUR7wx41PY09b
NhqIZqg6Ha2d2lBCkXoCd9qku+zMrnwVUuCWbo0GfjlSOWBTt8e2XE9B6+1gCAhdjv7qfueHTl9P
maArD81izyF+cclVi3fdCZoAx6+NqN4y9WN/MYV10tgSkJPRHZDgcAgT+GxgrWYFFDAQkuAdvN+i
NIxOyV0V4hF/7SzszQWgMuqjA8jDJx+aPZhDDwwglBD7MjBQ6iYZnc5+0GNyqz1cRjftrOs70syn
o99/6U8eiGAN/G1I9IEJuH9kjix7VrC19h5SIjmPdVFmIXkf3YEH2iNXvX1Ae4VRsO5+c4Ffn/iX
Y2zhkR01ZCh6TD2OcO9IMAHCXX3LEjxvdI/GhV3G+mYReLy0ZFyEdjwrB9qHn42ilTFCn4pql77Y
3sktJUogM0QTP0bxAJe/dcrojFPOXGyLhPRvyAvrNqlHhUJXpJf3C0JaecIscO8x/EEi8vtXvy5C
70uCVeiC7ASBPq4m+2V3ndUqxoQVokanWfQAfZWot/oirSqMFQIXNjLvO/WkrYUn/vjSNOnYy/HF
WQXp+9J4obvTVLJuPiia3ZNWhAsbVHUvaLPiC15HL1NlKpvfP+0KX79/WowGvNUeAAUFW8He8S5V
etVeVnV6TfbMSw4VeFU2tPVDbOYKDAbsnMhz1r0OVyAr0bOgKmGJHahtP4525MtwF2G+QmCEMPl+
GNpV7yVJpyMPVs04NLu0PTEV1Ae/f9RPQJv3l9mD8hcb4klacJnak3SqbIc0TpYOrNR07cpRivwy
m9zmvsjhwepDt4ScWBwfq6j4QjY2wr9+ri/nOnUPHLH3uKvrNGQlZWuk6YyLDtZg75+/byNt6RNV
eVBIbdvyY/m5qdJ9wb9DnuX2snrAJWWYJEUTlKLPAXQX7Er1ekKLnKahJkZx4PD52csC9l7XOVie
OLDv3VNTe9EihmmVuBjjLkOSsonWOlfJ5zRo54GWS6kNu84dX2AQe5fSHG184lLW/ImsSdNtc7/z
3PGPF0bOb29dIPZcj8Xr/auqIqHbdJhoAw3G6AOXFqFEindgVrzh+3vTgpPjWqxwMIBksrehxAXq
ximR6AiUIr1T6kV5xTdYzpukJhULjjzx0zGt5FD0BrZtaVT2O0MlLtuXsZF6vm623pVHu/dagS1C
JI7Ek0xLJzXBYXJyDqBNn90uRgO8GPQtoNX7vsNaHDl2mbnpozFn7sWy0J4jL1tcsLrjpLBAkDEc
pb1p4yg5sWYKhngeihMCX8hws82WfAhV7lQbDbPVN9jcLgkxhBNEhQMT/bNRBeaM6wfdtNUIdu+9
zg5QV6xP7oOcl8ZXchKB2lyvL0wk9c9iioYf8dSYXyqRd2GrddTuVjtBAEXtuHplINa1KnAc8KI/
o6qvc5AFFyIVbSvgLueD6GpJezJ9J8ycMqSUVjmWoTCVKJCVFx8Yw/rHQgK3EUrvFam1yejb23YT
xaixt1+iB6m6xXGmN4JubzsG6CjsTd13RZBWBS518bzsWmEVOzzrxCW8gRHFso1fIBnowaQ1iq8O
qATbMo5PCtCIm7rXcSqmgrkfarfbWd6IkX2k8puFmxLe1iuBEMTk/X5h/bh80ypbYwMICISEsY+8
Szz1VexTsscM8sQRGe3uiVZV335/kU/eGZUvtSZRuOir9t+ZaUbapIwqcVdkY/mxKKwQ3JPAXs2d
D5XZHzdFyD+0RRgGLAKQcN8vMnqalLMiouyRTDHbr3tVD5W0bIiirbqNytw4UqipzirZNKFiTOqJ
E00DkGKv+THL10YshX2J1FLbYF7aho5IxaY1vGhn0R67FepyUEO/Fv7v1yuOOkRSEKy95k3tm5oA
3eYC4+b0kbLRhvAcJflTMU217nvjMGYr3aS+hFshH62erdhXvSw/HpoWh+TYnHvEPabcyqmKz8Zo
ju6s0SGMvrTS4oZ1ZAIBtZbsYYgj73osZHauTKxD/jIDWmxKXcY36CpUpPtZrcCu7Y3oLPWimpD1
qsPzRrRt8s1wtCKGfJkwTEg5O9J4x3ZIiukUOPyKEzcri47j9lDcNqaLuaTWzVoT2N3U56DmOrop
Jq+G3+g0dJellvdf1FqUUG3ybjikYPvsdVKCsf5DGl0L8fcDoCXJNmdbTB+tUou3nlU0oQSVeh6z
Kt5w7T9l4a/kOUjxuEGBvKy08vfXUyKdfpippI8rqTo0apmELs5IgWk23kafp+nAQfyTwp+W5toA
RFnBCrTPXq8mxVmklnY4d7SY2BJ15T3GvTPfDeMQ1xuHhv85gn6Ev0WeY/KaqgnePUOZR4eCQPZS
ntaF18PhHFMT2vp0GPatmvmNltfVyvAIsNIcl6Zq3lUuScpylCc24qET6g/rCtkAWQGu+F7HcLcT
D/662jfN8aJZYqPOTDVv0kZq5qrdAYumxOcuXzn1FAfcgz4sQxAc2R5gI3A2w2N6HTm/nJhciOUT
MX14IBRUjwnwVraQlf53RfxHFmuX8qW87ZqXl+78m/zv9Z9+r+TcJFjYvPmB/fu/zpPvTdVWr93+
T737R+3/e/tr8VKt2bTv/mNTgggQofXSzDcvLXjYvwzH1p/83/7lf728/Za7Wb788x/fqx4GLr8N
sLL81TQNt6hfFv4PKblX3ENX/ddN8r368K/+9lqzrb84JLyJgQDCaU3xDX46rim28xe6aeYQ/U9I
yFRD/2O5prl/8aOcMjm+q0zqlSbzt+Oa5vwF0YOT/VsHBKDb+RPDtb3W34qocZIFL2f1oOX9QVFf
JoMY8hR2SBXZCoFF/RiabeGwMBK5hHAlzhG4qM7JrDu3cGhuEyMrN9JI45M8XwjPNe3kyEma2o87
18WMVnHP7Dx+nqumP4njmuNgWZ9q6Nf8RKHwFrqmntT5fIjP/v4cDCsVyxs6NT8zt9jY9yrtUZpa
EmlJscH3u6Gc7Fs23OTKIkSNiEpoHX2q/aGujGu6CFhXnx1kfOsW/H52CQsf/3IuOWrgXh4CwL7q
TvnVU4tDqoT3Jcv6cO8vtIdE9t60JC685Q1nra8NgaGBW3h3vwzcq5+776/Ob59dg6fBuWMdXTCK
3z9M1xsJ3gSJ2CgSzUUztmNISoHc/P4qe/DJ26O8OYKi+dXZqvadeuxYqtUiCyVs3N4LRZ6fVoX3
GCXWzuubp6Hp75tW2zhZp23TRbsu3OkAgPN+s/z7BtAh0NRC9A2j+f1z2tWgcQpNQMSy6owGdHa+
dDpJfAPRETA/vENniPX3/bvW+ft6qxgQk3Lggn3n38RajHYpoyiM+3oOqjp5jtHn+a3AEDTKnUvS
iVq/scxrq09fB7u+/f0L/8k127uB1SqE5qKBATG09/cPDLVeMZFgJZvEkyfSqi9yLEA3pp2+il4u
1+T3XCfYJe+KAT+uxsmfCa5/NZL8TNJS8eNCrkaDiedX6hJvjXgxr3rTvQAdvy6c4sxV7IslzV7V
lqSEBBPUasZVdF6z/Kq+JpExs6KTwmvjq0yjnUA4HBncShI0Kv83R8Y1acIGQbzJraXVX7PIvmtd
k1xp69pVubLpiPvUGMl6s9JnejVEeS5NG65XG7sI6i63AVep9QWxxdhOIN6atGuzF88R5CUAOPUL
7WicGte/sjLdulWjqdvYet74eew2Rzb2DUEMsTTM21IGJgZMoTKry7XZEKBHUEzry6E4g7l1nbbY
c789mZ6a5/NQz6dmva55iZJtStJZTlSnzs6TrH3KSjy4fCedcMBfCFqeRjdUqg6VnQXR1xiLYLHs
L6QPlo+dN0aYdrQEA2q8OaWICTPIgLFEiQ5Xh7bsl3XxbOfOxTS4F1baVUcZ6OZ5nvXedrbcOzuy
wfAheZ+TZDzA44tlYBki2ZZJOYTsPBeaVWKsjLjLp5Ka/MUxrmVWPGe0LcEJdPqi7VNUxDmG+dzC
Wuver981csqztHNcH6Atvuy9aJOnjhb00m0DqyrUcJAgfGYM39tsAf6m9SW/vUbIMymqh9olu0jM
9w5+jhu14iXMRuVtS630dnNMFqKbOBcevMOd1czzrp7JvJVx8myWyWol2VE1QXr0hUeEe6vEy3Zs
jeWoqqzrKret08plKEAYt05HXkNsF8u2ybhSunjzeSSiya8V/CutrMaRs+A/I2hXm7rOX91RPumx
c/x277nApwXy93FZLENQTcu3cdBf7QiG0NRLoriYrurCQw51/GrPYtlmglxPQVORFrozvPTJ0G3c
dK6PsiG/Luyk2rkVx5DE4L5JE1+2XtQ+LeglQtz6szXYffLzfGxDreU9eXEC8T4t513ZMgWdsnta
LAaAYiWvClqVXTU3T93kZJsJ9zx/VIi9cgo+ZtlMbK9eIoPc0649DePRZODO8IHhX0fl2Tpp1IFf
TEyNRDjHH6/TvY9pmM6DEfuDYrZQeyJ+de+5/lxkr9bAJCMs8jlpbALJtHM9Gi9r1bsr+j4lsLTN
zuncZJuFdXuXRDoxZaN5vUSDF9Tt5IaU0Bclfmgb2B8OLWLvQpuN6xybO1+3xTOOQfoGMxWuETVP
FuaDpiKfFIU3NTuY6bRKH6ojH0xbeEzdi5W7NLHn89iJZ/KQoySwhnWKOsv3AcluMLnunbrQQQFw
v1N1Rvf6J4ag/Gzz51IwZbFgvGsxKN+si2/XQQuv2+YJaPW6wTjiBH8TFqB14KsA6T60BUpMZQo6
fbTWqBFiDkyWjMVpJsyNuulkKqQbFrZi+ItQOx9+V3xhdAAkUHf4nE7Lp7HIMQlVRUnP1YV7GhH0
+YPMn60O9q9VxHTPkwXNf133QQP76nuxxMc0hZPAk8z4Nm2eGid+Hoz+qSmapxzSNqVWhVSA04If
O4wTN+a+iUp5zZN62b7NUzS3dwWcil2fuokv5h5tMbYpR9IdmBXC4r1BTQ7o/t1Nc8bgUrwTjtZy
61ZzdjOYaf4wONGcBWqUIm72ohd15NXqk6FsFJN/Fan6dZ4Vhs+WGX1rU2vyrbXsi7x1aawn7cxw
Kg7Vb748RjvWG7qe46XW8S0X0U9XrsEimCIv2TScs47NUnj+2DC0o7prZ5+PohyJpHHDvFG+zZOI
rwwXgUTK+n3U6yz4mUXyUlIiFyZVWTszo1ZuNbHoN9qSAAJA/mpOB2dmpUW3UfhdrKAbzWKLf6n1
mL+Z3DLtiplYkJmbmAdW+sK4boD5fNxuhqDLJP5BEcTnxwZf+8tMKfON1VjfPE+jT4fNRzh6rRvq
2Lo9TXQ9TwnyldsITPKLprgTQu5oPldy07XW7OXnVijZDWj5N63O+iRI0vX7pWpe+JFclI0+avpm
GGvzh5RZdZRoxmqGymQZckSIpRD5Zpr1Noy00d069aA+jWn+PE1sz+viJJErnRhs2O7E75VD8/S2
LVJOXs9jo2/KNoX8ra77YoZvYLEWG4VrXRgL47B0mAaSBcNYUI3phQUxTsOdoG2JkRi65GtVsoK/
rRFZYl+orSxvlTJ9FrmMTqRA2NZVerJliV/3lPwuH6rcT21HhOt6TKgi8YdV8tpLHeu7/rypnO9m
nH9B4X2azQqd1oUqoZ1iaouy8LbpoOpk6zHhdJa4bZ+ImaIjt/03L1AjK+bTqVazs3lyOKhEbhNW
mKf7TLpjXBNv03YotnqO+V03WdOVPrKHtCNS+lKyrFNRPrkomEJoqC0XZT7m+FV97ROPI2L8nAje
X9Ykr1Lw01q9Ttq1wHgrF0qteZrt7LnGi5U9qzU2ljsc4h2vJ5T3dRoUIgdfDfo0tFb2qYtGwVEP
g/h4k7usVbZDQh5XYtFMX8cEheaSOEmA6POQeuDDyQlNBFQjNlIUK2gWOIT+ihHglCftFs0zPE92
xyEvqB40+3hxxGsqmdas+K+/r0nfOA3vHpVLIsbAxIH22ar3e39JIDdaIVGuhOXMdHTVzDwGbFqu
jdgDemyXL73rHNcpy12Rm7shci/WOkdfWGkKb9CJdKIy1RY2g3UzV0f25sVkErNLIdd6XpNhwoLB
PZTuMfSZcHXkOa70/LWWzROekDTdFwru1LieXBYgD4FYgAU/2zP7kR4n+WbozGvdpKZZ6yBlYUsr
qA5hx3CM1Vm92pzBGQ9qRzlBNf1WbAyN9IJFd+/clm+nsHAiXFaOtJHFryX3Ty78JBX+04Qk7a4i
mBuLtjEtcQZls1gi9pefSzaHATGyYo2zqmymKZ4zbrGBCDxKZjwShiDXWa48b1bWiqMNqaGfe3vM
wrUOIMvsKUMCAoDeRicitZavv/98b/yEvc8HZLDyRzD3BzfYO1FMc9n2rSaU0HGGyzhxwq6LTwxz
uCb21fGlRuyrKBPVV5ucRnh1bsNu0Zz6KTXjnZMRelIgwN2tX4xPnwYqht9lX2/TZrkVI8mrgpN+
ELftcdSp3y23U3wjUh6BR24tSVCe5sptPVknpArfa23/I9XzI004wl8PLkMevUoIWOQpJye2qKnr
82G6IBkrOynW0VZG7PRw67Ax5LA3Jqyy6yJlpeaFUfKlUmNWgBHZUtsuu5xdaec+1o4eCWMGx4zc
Yw0f2yXATRM9GwS2QJGLsekV/adnxx+BandVwf/2cbJ32Np/RNPe/dTupbr4Vry0+7/q/yDktuZT
/OdUg13/rfgValt/+ifSRqP5L45PUDP4/xUzY1j+HW3A39jAXKg6VpANkLSsmi7+5z8046/VjRm+
OzAcXlqrLuxfKJvxF9xH1BIQTvA2hHH5Jyjbm0vVv6cMYAe8TWi+682tomNrrz8tVj6WPoricrRk
d+dSSx8hv0qftaFpOOAYA1ZosFa9I3DC/HhcqJycajLEBgmo1bEVzc1Rop+juqymTd1l4qbwPOXG
UOfkMsW07xG5WXKnWW30VVSjsank6EN3yi60SiVReRJIUefMvBfK1EP3G5Qb+vFGmEzRdK/Bx118
dzKys7hxanLhJyT4Q3edTCQV+zqacmejmwOJlqO1uCeFLieasJAGfVK+6jM6h7r7k1vyR4P/fzey
f4s7/x8c3itl/T8P76DCHvc5odv4E54+/vHPf6z/4l9gsv0XLR6QYWA6YueAsf41xhWXHA4IQFBr
aQOCGK5/9a9hboEYQwClvvAIsniz9/t7mCsm6LTHX2HJhawFArj9J+N8H1yjIbKiyWDSMCaJtNwb
5omL/53bt8UWEjPekNnZODk7LZ4u8kG7+eW9fIJXfrgU/Vtg8bUVwwSmzfG+hoBbbvQEiSdbx80A
DVBL5BuhpkdV4x7ALPeRUVaTd1da7+SXJoo9qom5IB/aDsbNaN7m0/3vn2SPD2GtGDz8f4hhfDz6
avs4Mqb0SVc0TbY1qzSuH+d2sPVtV1Zj9YgVXFFfwOqtrK2Fg1P9yuFzsm/t1vLkcdbmKAtlPta2
4ztLNbenQKvdcFRNvYOkdu7M4QGkwDA25tBE/QEodX3F/17U3u6bUUgxyIgiLWSfuqpOGAMj/ku3
yXA/F1d26vqlPMDa/PjyqRMhnHtA+yzV+7YxKO6TYiAYZNsT0symb2FffeD17yO0vH7mEvQGCHSs
9fvBcr3ToXqnmNxGVveD6mVjaBwFuuhkjIZ73M/8bMa414wg2B8Ywx8fjj74+vYwbIEIY+wVUngh
SMdL+3jbtZDvz1GhNDcpCuXp9PeP+PE6TEU4HNpKkcLgaW+uVEoeYb2V8aGqfsoxK9Z7EiIcI5kO
TJWPI4L3ATcMxzOQXLjT76fK2Op1wZbAhYT53S56NxgM1Qig4h+y7fow/emXoeOF80ADDYnJ3hGC
dUgpXUmpJmpl5xU2/M+TMsnwmTi00Oy/PNQ/nAlp98L/oQut7jUMNEzVlzkaVzi12TQJyK0S/tnn
QZBjYXWrcRbCiol39/6tCTINamcGUxMT9XNswaUzu/Fg64VtYG/Crl0AnoCJpOmMun37PCcbkpYC
FrAsEvmFAWaux5d2izmdi112IfGZQDntFEErTe7EysQCwGopqza0S8e7fBHZEua4spJdboFs+Tk5
REMAliPmQDqj/drN0rhcj37HVpl36k4MrfZsxBVmcOos1KvUNiTUVEcUgMFuDPSEv2fnp6Y1UMDX
egMjqIJHG3S97sLAiI2+o+E/WHd2E2u9nzauhl8BKaun0Ny8LvS63kKO0M+oMLIOcqJvp4m6nDoF
vthhCXpLxF2uolYGFY1sQmqBIG8NWywaxBwt7slaMWDB+W7exQ7YXDH13Eg2XLcxwVjhktbpVZ7Z
/bTTFtO7hPo43rnZzI1KDPeQfkwmtzgNTf6t7kWDx4ab47afRVF7Y/cCF4ZI7dpN7hSmEwzS0YbQ
7vNWw3kmiws/sfPosu+LJMf4Vislyv1Bkwhhh7n3LVUOPwwhDTzsVZybbNmjDh5GMwVnJOPuepAp
VllLuqjF1oo14ufiZaguSm5KBlA49MeoNpqM9yiMzo8qtSYLvunkuE0miLP8NE26QOsQxwaLk0Aj
G9IxO8MRw7pypTuWQTx3C5o00LrJ70yQGd8s6lKezLnkauMiROcXvSqNwJZ4qvi2N8qvRBITAnOk
zY7a+ELNnVfdiltg6yUFjusdKMkB4mPCtAQx6GNQQCeZcfBtFME0U6KrbOmibhM7TZSQXOgMnkh3
zSjrb6k+F4VfakWXbBzFm+tg1g2URdoyT+cenlXAc7XXgUrjKoG9ZmpVzqY1U4+GXzNMX2IcyCGI
TGrehKlnFLeOSywtFTh2XJtYZhzwdVUx81CWFN3Byq2KfL0omnsh1yhF3YRCeTbMZorbLQY4NL/t
KULpOg4TsVyIpGlR1ZncWlqlo/EsR9d3W1gtfm6WvQxGDytQZhPGJbB5ywfNLPIfOjrfbw5olgyr
ri+MoLMq9iDHUaqj0Ui0W+b0Yh01tpFqG5LGim+FXaS0uVH5fQfBcipftM7wythCJUy30dQIjPdm
LFOybsR6Sm8BvbzJouXRlaabb4VhKKisptyjM85wmsPZ4UiPHalaf/GsCp8W35OegvmX27r3tQ65
yq87qxBBLTO1xJ8BLDwYeyACX50jemWxPninMo9m4Q/2oPbBXMpmIXq2lJcpXAbXV8cun3YcQZr4
eBKUFnC2DPV7mxa0ndU6R41kdKSftjF4KUmIDsd1e0kjGFXYtxpBjWM5AK2X5vkOrRSgTQRurfvK
PGgJOUmu+iXDyZsGiDM59wCAwxdppVKEQjHVjaIU2RAUwsh3pZL3F64zq8So8+rPrMLCDAYXmu6+
N/Thxu3KQeM92l7v14U6IZg10+60VWS+rO0E9UWf8LwMRqd1LlJJcRQaitf2gVDQCt2SZKwIO9Qi
YcXHdawD2JDrnr7SAXXUjZ6ZdPwYb00U1ro3zKE2aEWzIXlrhjE6iUIDcADX9lG7mmnoqT0WgFFR
nEydPt3C8VKu9XYYi3BIOgVEqVKsF4H4zzuWGQ2tI9frbNqHok26cGDDKTd5p5OZa6OfMv0IwyHV
x/dHu9DbRMYBXsIExU5lO8ZkLRNQAJNjkq1PL7m0wj4nGIZmkhs1W1E19bJxK1kQJCo0oYdd2kRW
0CpDXML/jPq1GyjT/tiJowguqMy0sNOTfA5A9pKvzZJ42cYzlaW4EE5W3ObMqMyPx3peAhdnVwij
Q92xmFYFhkxIDDVWpaWdREAPrv0m+t7EIaowc+O05ySMTq/WpjiIZey+jBjOMNXStunDNK3tNHDn
BjzfMupGbAc0w4+o2T0NbohXx+DBErJ6I0GaevSPXNnN6QkreJ+P5+MQYdBKO0PGF71wSe02i35Q
wt41ZOSjAExaHl03n0TZ6+QN0V57rVOFLA5meuT6faeJjObG4IowdRuW9nHplTyYhQuiOw9q+yLp
liz0J5cKfvA8GVd5nCrSHyOTGam5amL7KWXHD7z8Ejug6Boa1ITg6ohawMd8WMksrWXSC7Y9s7Tw
7JucnvUJzDD2qzaXZsCJD0fVtvCqL7ADO8PHUgmLpTkSKZZevaVLugy6c8qCMjAwZNGZ/LmLNDjj
aN94wxf44lOFP5k7sxHQeu5DGdV2FrRVkzxVXcbCE42i+hFhZUzaX0/iy0k82S7hgHWqkoKE8jkF
t8xp6VPA3y3egNPTQqX6I/XK/pT8xAy6Z8qIAug2FABfrRgvMYcuyDrWR+PHIrNF7kaq6DpIo9kb
sH5qaPRMRZ/c0Q6BYqA0hmGGroHrrG+MCH4Lq3ReZseLJi4NT5ByRkyQAYaGAsKJp3lX1esfj71V
PXvOstqGqWtZ0hJ9hAU/6TisXracGVoF/phwipi6R2Sr8Y0Dwx6UL50D/OzLVsuMbezJ8qtSOT1Y
SQI4EjDi0qfObP4/deex3LbSpuFbmRvAXwiNtAWTSGXJctqgHJFDN0IDuPp5YLlqLHpKKi9mMSud
I9EE0OjwhTew84JSJ+YQNGc+j1PD/kO5mMiKJ2l/jF6LwN2izX656EvRTBs5ykXsEJQyf3rIxsvI
14LKf0fSiBejufSfVIUe3tYwOnpwRPrDe1wwwKRWgbMImsuWesw5aFF3M/PxMaapa+5iISbkzhb2
OZ/07ovI4nVx+F0mWAxlNn/PzQmn3M4wWy+hrVbW7Y3Kxik4cPo2HY0YO/uipspaNg5L6gjmHpNA
Nlb3A5p1Gdqs1H+vZV/RD/dVuDzMflLD+tCW973uU/0tc7WtADX0KNb1uRs/wKtEFDmPtf8u89x5
ayZOkO0zsCL9XnRZbeOaq8YEiG5Gbnwlw3T4PEoG5L4eTP/nQuoCmc3xKntb6r4aDt04WlbUxNrB
Ko+9ggKYdsRVKCXxoK1Mt9q0SA0h+ET+8xT2QbvgqJG4H4uhn6bIbLo03TfKi91o8MpZR06yBPSb
8UC8K0cR1IgdC/ktmTuklVpjakv0MRz7p0znhLmoGhzFPY0pAR4F+Xg1WC6Yk3auyFd16bLFSSfs
L0sufMlkRwjP8nKpIuTSQmevEzD8O7ekeh0jZubt06GOd03WtzMuYARD5hgTxMzWXL2HkzRYd9mc
G0VygfSGkj97mRnzE1m/A9WFwMg8DRix4bZryKDbZ07rFg8YjI96uxD8a2wqPUyiJTJq3ie5jC1d
/li2+nqszaC9cSqQ5PdjP3j9RYemA2QaT48I+slYf0wzShi7LjAot/QN2i0HiOBOv80xnBObvJQm
8YLOp2JTZIWf3eNWQeyInZmJAUNpoXmMF0NRbW0nSb/5yRj8mKaFkykBym0d0J4uxPseQl27qeg/
fBLcLpJ5Vr2Y147sFvTiuikT3WYOk9LYFICBmQFDH8MsylAVCd0N5l7e1UIGTGBe5tUY7nzgOcLb
4qdYWMhiBHEAP8nL5q+jPYXObqFx/xlxVvHeofzQHgoSnREIDNjw6zxnv70Iew2ikA3ctZKosTjt
kcYJetuNiswYsoMYkyS7atvZ0sigs40UEWbv+SMnrEGWXWIDfrDbpUpux3F0NGD8hT2bSN+v0AB3
UUt3J2AbJ4gIcowKQOL1SXRS1Qf45glbkIjDkr01Dt/h37NkH+uknj8aDinlIda1v5ym2jC/hXOe
SSTyTK0vvHgUq3SPq0ZI4mmq3VUL0cyOklJXuh+qxWp2XQ+D/p70fPRvcFqR4W60DfYSs1fCiPxg
TEoMQEpLPOSV2WLR1sUAvqKwEt0POynq6aAU0c6pju24PGHBZ2XbuuaIvhXFVKFxnbu2+yhdX91M
bjkF96haDmIbdgYqjLSji8I9BsSJ3qfM5N1sF43LRRQTkvbXnTmwEUtnwMVM6WmApz8ZZoGDugY/
sApZr1SgWnpIytQiuVPlnNKZY2Kj/ZibRQDyq5yKnalrTBzyxTYSWkwNJojUgmZWFIo/5QZkJwAi
MrsiJvtr63ij8nnG5YqhSj475uBAjSrqtntYArHUV7SisuBkKjQJN15lNGLrObX/WPObhzEcgrtp
6JzmUHmm+uZW/jKcgPEU5X0Dgu0DlqWhcWCTCDVMM0WnfO6q3roezGY0d/SbsQY33D7Rn2w9i4TG
nt0AoqkGmUQJdBLroS+y+nNFx9062EEc/rQy1IlOsIdzddOhlM0g8X6hdxR25e21Uol1O/qqWI74
qDQE22bQIcZBKXWaq63RpgxW37vwdL16CJqtJlID9mIl5U+rzIzmJNs4FUk0LLrVl81iAJrsYV4Q
IJojpy9qVaq/8RzVl5FjdMy+vkmTZAdSIXVvmzKzEKnI04VOOz3TYCOGLLPAitRArCK5OqaMgGCq
IT45dhmI940wOTHBFoxfRewRm2S4qiGkk9GnkN74ZHauPz4aOWCBjQ0O70cbk0jvl1B239AJB+2R
1vNyKgPweAcnGZbHph1buRF5mvzoTaHVVkCbdL5XXQOFVMGu/DhL1Em3C+oL1+C07ARcW+GvQABN
AiOoKnwPUDvIj5VZZz8xPJbGpk4h1360G9MZtm4AdgwEqzI+gfbOwyMS9jXUDxCuIylKNniXuJyD
GHNBQD+JGorhptC2Vne0nNKnEh5Mc7IKvywAn/U5dBFzDD7IepEfxjbuxz2Zq4wjzARlDLJKZKuQ
o2Eb5NRi0pE3auJRD656AkOlkNVtP3ocvbZqtbWp1EhyMU/2dFVW7CfATkrX2ZQcOjxbV4w+sX9j
PaUVW8TG4MsfCzMhBEgLt+uvhTV59ePU9XV2Z4aqtk85ihrd1WiQo6jI8WSYXLWGaL6CScVjFJnN
0dtVNZnENqnapQEk5C/1vrG99L4ijUBkz29mZy+yBcULinfwEEZXGSskTweSStA4c9A0UtjXRZ3O
1mWWkMN+I2wrwgtE+oMErFQ79lczgMa7AfzmuGmTwiPBW7xBFNEwq/pbpxLvzvPsKj7k/RQgHqps
6yflmFlGnIi9OoggT1OAKsgyoGuISvTO4fTt2QnoAEdt77jFppLOlF43chjbXYo2gHHRE4mmUekR
xgCt0mO+DfzYzDBTDPO72W7UclUOqalcQEiVl37y06R9NyNSkV+MiUHONbNUXcw6XbM7+Ukf6wgF
u0TDV5491G5JFzA+axPW4GSD1dv6eaKbaK30f+56iO+RMgg3oqkYnPc6zZdPHjCAj3rEDfkY+Dk8
KdecWWBGkhv6YjUuzzZtXyw4o+M0wApwMLYd3UU01CJSbwFOlyfhhkGfceU2kPmKSsoY5jEhuXKi
qZfBNwS0WL+JrJJrOxucIuri2pp3gwQbfDGPhXsXK8P/HC9p/ODlcYy2eWqg7xVTBD4sKQ6AkRgK
Vl7hFKA3SHG6+qBI6U9QWaf+1BV9epcBrCwid6yXU5qEmJGm8PjTiNyDLBpxHS2iquyo8k3Dot5l
IxI2VOhqMyW87rrPAGXdR3qUy2NcFQs3bk0AVO2ws8CW5Hr80op2+gp+yFXblNLliExM1h0RrxXl
ZrFYRDsrbuRT6xvmJyRzPWJL2+3oKo0TJ/LoG3wRhKLe2yuHAboK8IfW0dTKXEV2MFt3MBwBSgG7
5JjsZtk+atkE9ypJq9uppqgbKUxhPoazY4J3aqZablUHviEyYcLewaWoQS06fvKgpO/nW0wA5u91
6UFJrtFsvy4GcxVodxcqfX7teTdZGffuYfSq1Nh3EEHBM1U0qDahp9SdRpSm2QGUAkW4TMbPLKlI
sYIU0cZdEyAAsYVAVqYAs03M6/OgHtJjrGCZ7twUphvCYdQNyJISCjZda7UToidOqE8sn2XmJVns
LB1KQ9mGGpS4cocOvFdhlm0F3mNuVRR4mW9jWhempBcSJ5iDTRiRs02FKf2sVH+2KgfvZVk3KIkv
jZduOmWLR/gn/udh9PxmO+WClxt4Wv70E4NNL6+Xut9ChqcWYfd98iMfRfctVBKCQjWk2U/PQWI3
cixdPfVtOH2SqVndhrKc2r2h3f52susxXc+n7ketHOPTOGgJPqfJ55IaNphYzLSsJ3rzNfmkVflD
pLCwRuIoNAa2B0+7ZiRKnc6XXjw3H3sKsSY43tI8ZQXeixtgJ6TjdhwH36QWCPZkWbZcelLSnASg
G55Kp3ONSBIWAEqsl1nsOLCJPhZnCD9SwKOgi69N+dnrRLamtDUCrZanghAtp6FAQyhRzbduLup5
QzBmsVPg+Yg8tUsFLPI9T64q8zOwUh/9yK+lbkIgVWLMNx5Q5GTjAOGOd6vD3f2cmZVidTfEzooE
PNuOiSaoJtwZ6PBb7KunsIHYaPuUNYbc48CXZuq/yxOh3w2DXc2RAla0Gwg2LfDXDsmj01ehQX25
hBKdBrTKpK+JBpvkC+LflAiJ+vJHq4rtXelIcfJUkuylU6dDlI0G1PikCWOw47GnP/iEdDGZb57f
VkEQfuopTPxsY91d2LbhDDsKzn0PEM43NmvKubPTfeJ5GIMgvKFvGxK1d0s6lreU3+Kr3p1rN5Jp
OX4GzrV0e59T8rQkk//dNbPShx8rnAY9wJZNZmny5Z0KevMyqQPrGv5u228Mo1y+G2nAIqJy231M
QIl+agYdUDPDXe1LiDNXSo7p0yTJhJtfkeWXdKUpPCeR65Q6QDhr6b6ATxEsWt+Zfq74Fb4tH6an
aSwcGowovA8btNDCr6IfWXisO9VuUM+elu3Sds1nYWTlsrF07ODESsxisQFq/9EZyG051drhugIf
j1lPSTARmaPvlQTXgcBcpW/ksZxQGI/iUVXfA1P67016d3M0jHP1LjO7+snuKXOg8oSL79YHXzkT
fOX2uJnirkL5U/QmXZIii2/AoXRuJNrMaZCGqsPPYZrWCLwFuBMCI7XkA3KD7deE+KmNKIOs1QvI
yD8WR01P/hwC+cajnpUp0h+UL9niYhjazXYMhbrKzaX+Bnye54BeAF5f1JZzzK0xl7tQ1tkTBjKD
uTEb238QSU56nC1x3zD5gAJswdiU1t71UVOKlKd9P6oD7bS7VlouwW9GjAB1QYjvc2L3y8Zvw+r7
QhWEtap9pFOKNk84zYFVo2OiUoelFBfdN7hzk839jc21XyLpH9lU943tUoBnjhbbypr9yl/O90bB
4OxyEdZEOAVnueHh/LVbPHu80xLlzi2kJovVr6rw3idDf1rMVgrIqlb8dRpUj64+gfBAt8sPSdvg
at3OTu1+whV1rct01uABDLe0G2mgHB0IQL0KC8OODfpNQNYm19ZZmkABX9esIyjx7SxriJedthEp
206DBpXXUF7gmaFcVduSQcRjph7yGe3tzl7F4OLR207eDBo7HiFj7LLKjIeLfgHqvwkE6cg1u79n
v9GFP1MZQKsT0AhALCrg0FTx4DlvgtL0wmtElrvWD3bIY4J7Oi7yVlj5qRNPnpUf7Lnf04fdNSLY
JqtCtdvtBuuSOt2NZddbCYCPaiA6Dls3GfbueBwpeSoxHavgesHW8t+atqt+E3ANILtoACH8dwZ1
MQpPlcNcWdvZAMjvSJleFkHWvyG+cN58Rqd6ldV0uOs1q/1Fp/sDe5KzN6KHU5Q7WxrtNeyb+AFF
hObwj8+CQDBbjECPCnL1XwprIVSUsZ+bahdSZInwAho2MqA98e9XAWUMvxAmMk2Ss0Y6LYeRhLGu
dlNMY4sQiO7+xkZh8y1swHmb2+dxgNzBnkUQAVmYdVD/GLReh2ESYx+0q8fGh3ImMcoQld4wk9/S
ufzr/XCpkJngQK1jowI99eJSY1lSB0MqHZdSVz4Z9EFvyjpZ/nWueY7JGxKWY2MghMrNy6sgjgFp
cehLSDcy/gj2wcc4yDD2r7+fc0iFT9kUOCRLEHEW6mvrsP4xbHmHboaFUenO7cvlHajq8ZoalX8M
SDN2QeHqf0Sl/Lreir0B22MK59xYxu+p3hFt57CJFaWjOSeBQXnojY3lf30qUEr8S6yeALq9fKqB
rj+AFZFD6gFNXdhGeyFckhdBrQ7ZScd5Y5av+9SfoCgmnmXxUADqmBjiXGVubpfS9QsHhtB6uk1C
3JjaI40jfaT0YtxCqH5LiOt8vnNJhEZ4OhD8yCOYZ4+YZ3aZwhF2t9iRxxeNUdHl6Dt36+CW/sbT
/X2pVQoRhTeCFRT0vLM1bHTL7HnTatOJj8lGSOxeFebMwB/Kt17c+dJC4y1ctXdBj8JLZo68fHEc
Yd7c87hbI04pyaYq8LYKb5X+HxfXeh2gwR7TkQWAgvHL65RQEpMwzsS20A6KQj7BZTP59hsbuXs+
cu4q1sNGznGxqsWKs8dxR6At6DRX+24n+qvqffPQX7kfkwdrv+zjw7SdN/AKb6wsmq7UMTi0x2UL
B+ZGflYPCjbQz+Id8ijV5jTu9HbczdsnvX28giG3DQ+0cyO65keQ6VsMRmhnYCa4X6J5X3x/fYv4
5cnw5+x+fgrhPz8F0jYvB0uvpzi4RKS8Pw67dquO3SENoomo6A7P5em9t0dNdZseq0vxBlbuzNoE
tOE6gAjuAQLk0CX8eXnpLgvpOQsJx+ew7KdPOOOUH4Pr6n1gHeATbarjEmxK3Cbrm/oN98x1e33x
0L8Agj6nLwBBjvyzK5sKStNoAhD0rpMHmKV3/Sm7mw76wxuDe75VPQMR0ZoCwYsBwTl61u26Gs5L
mO2d6LOM2isYiRtEZbfNJtwth+RdeEBQ7Y3Zv2pM/P1wBF2rSIjNyXn2RuvQj7s6JH4Vh/LY3LgX
/QW2e6f8xrswjtbx9Ue0gS7/dbUQUAcSfgjHiHMcPHqXUJEBHu71xjuIk3Hb3Kij2EzRj36n9+Nu
3C2baRdHzgaZl135xsP+kqY7f5Mh7iW4Vq8g/HPAJQG9H9u0M/fp0TtJHna6jI/eMdj2F+MFp8O1
/+A+uJS8m80YLRuD3O1H/sP47twFN96NfwyPyTbcmpf+0X1jZH6N8yu3dr4/aBRj9NIxMlOCWv0u
AYbaXfTWIcBbCWFjFVX02uGjtRGYpZUh+tbYrBvQXzcAnBp6gidWngR//+P49ynL586Kc6yi5MLZ
oye9D072Rl8Eu+LG+Gh8zC7727gFJxCJu/hW7O1L42hu9VXzrrlTJ3FBQhm9MV3+uqcV5YneI4J+
7J2Epi/vKYVtGfcdsBKabQ/zTX9rfO0f3Ut1W5zCXXBb3NU7ebs80cKtP5tfgzeG5Ez/jR3HByQJ
I48QHHv3VWnlxZC07OMG4AVj1+/bozrGJ7px25Ctxt63N0j5bd7YXs83AKCmqOc7BJI28liAQl9e
Lx1Sm3LcnO0RitgEd+VF88Yp9HdwsopuoQJNJsm1zl0/27kDo8c9bAFBOA/ssT6FJANnhgI/hs9D
WYPccAa289ff47pB/jm11teHhjKiu/D90N0420BzGI2xnumX1V7T7ukXWUfptun+36+yGl6jiUdm
Fp4rs2Y5aa+/FGKLrsN4cjPs9Ahi/zVq/TUV10AcXUegXs66w/2xTNypSO0yzMV2JNWht2COmzJX
b0lenc8ErrLKFNs+bI+VGnQ28bOeMu7Qt87WU8sEeCO29px/MGOdBCU5M5N3/zx2IaNGdIIwiu2f
nwKulq6mC+tsrdIa9soIxwf4R9OP16/y9/SDfLKu41XJm2z/bB4sDUB+uq0OfWXPvs2oCRwGV3bv
4to37pYCNEwaBBSqXr/qeeSFNu6Kfkevi3OVNONsLJEuDJE4Sh0icmuJwoROcSzws6vHdn6+1P8F
bWn8ofpB/fgv1LK6/9oP9fcvyN7X/w/4eeuh+QqB6Uv95fsL+tL6+d/0Jdf+D0JT5CnoYZErOysA
/bcWliVYSL/5SoHzH0ylaGeujBj+a13Jv/lKwvoPYTr22SjLrX9w/4mt9DIaEZAhUC0mWSMOoeaE
TNzLtVwhX9YCh00+WF5S4wzZLlBv0KDEuMcH8lPLJKkByulYfjXQFJzEJmPx19Me8OCQvQdUqBs7
0m4WyB5jNSuuK+AoyBQ00BImnc/H0eiTUEXKWdxK4OmNeb3aFEHsJPaFVxVIDR6EZ0tqtm1ZUa1E
8BIcMB3zZJBo2OapLrmvxFxFt3fYbtlpCK4yd8goQ0k5fTxVU4xwwA4fOtO/R1kmCfwNhBUMNRWo
teZJWPF6d0BE1i/0VGNy6SlNxgoEgteXfNwF1tvbF0ZXxP4jiil+RxVYQr61Lhf0Ygf/UMSgHdz9
mvK21XVSt3n7XbHoBr1fehwZ/W2OwSOUIxmDG7EvJJikkUbZVNYMQtH3Mf8n8ibnatIVNY8tW8vk
FpSUkzAO5ZRZBo4kg7nefzYAsgedn1NU+frHbLx7PnT+lLli8v1xFK2vfK3XcQIi6r9SP89euSp6
1ytzrd6vFenEP4L6iRd9MukTesh9pLhDpTs7WYpZH5sBqarlEeqwpmBA98L1ijcOZCb8y9txqSMG
HPYw9mBnhGe3k9Fzs8Npip86E6MwTEhzExsF4GF6Nqpd69FMzw6jRoUpvTfssvXGqwkDKDq7rw/L
GQeNcVnNUnDDJqenBhicU0OWALmEAReOJx9bVbe6GVVXj2DuFcoP4j7khYDYSwbmIxBou1hkA1hW
jhZTK5sDoed9vAzrj1HPoU631dC6vXXr57SXjdtqKsfga4NKSlJcT03sFNdBVVje/etP8fLU5CEg
iVFAZjmbbBLEAS/XMxpcAox6Oz9NwE9TF3zE4jCMYqAdNh9Sp5POeArxy22mJnr90jgunr9KHynw
lTHMrkJsdZ4lVsoSQ7rgnOJV4Ebid8NYFb7c950neYexU64X9zH1ZYILLF1ze2Ma3RhKJKLcrnZu
WnuZWBGoAa0rFURjuugID29rnReJgYDzFgoMKJPbZqjwHT14Q71uJ2hgNnynp+RM45USno+yD87Z
Y/iJhng+tQ9tDcvMPwAOL2sQXC7aweHeKZnXWLK0GMEig2037rpwuw7+yWme6EGoTei0A/vOjCwb
d1R1mCeGkZFl654Uo2XPy0cgQPBJqBVF320yP4BCvGkRoeVJkOWk44PS7K9vGaW3frXZ5xnPhULU
urFMbVrxy6Cuk/Xxpnp95jwLWfdT0wFnwtUaQnWKt3A56Pmyc6YYTEFDFCu/sonWjHCNvhq3t5hd
agOUL22PVlabmSnxkgqrHNRCj7tHmx3nRFOduc9bNLqyAwi8ZIxRwhqQhfrSPG+QpZ9IXt4koSq0
n0aUa/hqPIYZ7w/gyvrcuipzuymKC6y7mhzrY1oLy7rBLmPPR3VbrncdiLjlucIch16wCf26q1XP
94norDYeQZUxV7eN6ycIftkz5WprP5fa7KwI2FDphuC14qHDfLfTjvzq5b3Ba/r9VckqkOndus87
6tQnzfRQIXWodzIpujE5uEC5evvdQL2Yf5VRecjLD2BAA/rRha+tPD4Vab3OM90PoTdc2ia5QXoP
mC9hSF9fG+5fm+7qOUXJ38YvAKnEc9PN1IvNblmC/n0zAP4pNjFmvRTlf+95hlQTQ+aNxcKk0XVu
8QPpGc3d/f6Ik2WdlFsHp2zjnjRjPaydxla8xV77Sj/CbjXpXcJWKJhVYWqvq6xVFHYObpUnnQQ2
4yhXPObW5CLrG5mQARr3sW9cmoEP5pR3yYOeEDTyrqS/AANfIvDx0h8unecD1KaBX1zD0Um4wPP/
QKde5zcgoXW2WyMKwNZNjiket+UilwSO2IW9yjxQM2GucddaDc7UXlRj7tenH36fdtYEp6kEtgNz
AhEtA6YXwvUt9Jn0nuMx51mVnyVxv0lEjrnxvs7TwfavkgH9s2+ma2gWrtW7NmesgzQ/3Umj7GXn
ndxCJHG4q4BuA9esXKt2vH1Be4fhdltkAN+y6rFeJuzk6WjXrPK45JCky1SJX+7AbSUc9iS3ePQ9
cEbmnm7iXCBbUzM5kXFy/XWIQKRXebbpJyyLgD1YeWq5l1hia3ZlOhy05P/xdFvr/hxqK3tzrSn/
FegB77PdbM7Uk9vbmoeHI7f+KEE1d+E1wDW3fWDzDRr2697sJv0tRJe8nQ+THejU+DabvZlX16E1
DY63+vMgWL5BSQSk166a6j5Hak7FufCvjQBc2RF8RNNlb/RLXmZP9GXoZpGkQRMG77+2TF6O7eRq
Y2htaT9as5KJgdbbtCSARQpiWyi3dZy70jnahoY7elAzlFb73esL+Sxa4Q5Yx5bnMrHNdTGvf/8j
912Usly9SP2Y4ODsux+0OU3uvDdC6jTZofCdYkQVx1M97xq8w/p2fXiY81s047/vgwIJIAm0OVAq
/Wsk0PMTFdia9vF5bwSstW7IrHyO/X2PfgWvRWMDsi4IVj3hSJ9Wa9z7+nCchRtkMdQxKQfTLkOq
1z6f7DnkAZV6TscL6egBKtDhIQgV6EtDbQc/vT6vuuIyF5PvJ28IO/81AlyYSIeMnanAKJzFjQvy
ujiELe1jamReW9+xWfgcJ2McGvz4vfk49aDm5uik4EDfx7Hllm/VkwidX0Y9aysXNQrakmhIEcme
jwFyD01XVGH7CKxgYm07zwssRezQCy5ghrCdH4ICboW5+x3EVNVcg6JLmzjXCAjDXcLl2SrSdcsu
DJPYMBsyjry0d9cDQbTur2d6/mKHQDLtjrqcY/zCdTq5KoBe0Rr99C4zDHTybnts5Bpjh10E1aIj
Jr6i8C7Bf62BBvwqT351jWANHJQ/N4balrZAcu4hCYN1FremAg1xIkOCnRa1MN88c5+nps2tZM/p
GPDtag2EPK355e/tPx+ZfV87taxBTheCfwQqC0kkiw+FZa6HhmVnieNBsEFWPdzbY7c0Twh+Kc4Y
KA6CM/75BGzA0fU+KGJZ9PytqMuKmxWNS6p1uSxrmrgHM2LE1gfDdcvipo6b3pqu4xJKgIJhk/CM
e9zEyGmuVAs0MIv6OQaruofGh1BjpEXRjnILr2Wis4ZzKJ02SMSe0T4xLg0nLf6jvOw9+WTBLWCi
l3ILzXPMomEQgmXLlt5P5w0bfsbfFrtnxztoGIsMTTuCZVLkcQso4usycBfSQC9QKV8G+jzlI/Zz
qgo3w+WTv/+BxbJmotScuSSTxGzrAMfODJfxQPQPc3lbwXI2HtHnUk6JwN4IZumCg36NAGtNuEAs
2k4hP+znGQXwaQ20+skrOU/LlhPe3FluzBa6IyBYz2qsGmDSwtJKbaX2S8ZYoXRb1TOKiVFdiaIc
P9IRLObkchjg5QwbGyHUWO6yoSEeMfsQv4F9N9a9/ilj/1f0bvUzYwRYvck1KNQiRgYhqcGQinsj
qZnjnpPlwFT956Wx9N7C/tQvhdP2ZhSn1RgYV9WSqMyDnQyo1By3mZEj91iRD9hjhHKRE3b3ouyX
yT8pIA+8hbwW6LZdVEFdNl0P4y1j73gP+3UZ5cnIOZasCDYOlOtITR0Mhz0ArwSgYpMUGSXteJ7C
+ZEVszQQiasY6kl6QIIvW8NXW8gloxtLKlsdref1ZNIuZTyrpK3ccZuPDrD4DWEaTiJbgPsFF/IT
tSYKv7Ob3+/b8gC54ojzHE5Rulu/5fepbAyUH8erEEkEhuQ5hH594/5r90QIyjYRFUFNyXbD81RN
ltLSom7Sh+fzg4oBoZ3DE033wNNGTi/h6TUTEQaFcTdq/JG1/fo9/HV4BPQw6WkSmQCAQMvi5Vkq
MzCfozLGe9OGqnKPHbRXXM9Ywy3vjdoh19mDoC051l6/7K8+0v/U4jk1uBpxGpCBgPbtX21UmG8m
XEWdPFKnXZb5K8y3OqWaTbov+ye0IQfAZj7Vq8IATjZYHC5AyUPeYJknjNd+NF1AlYD7xzzvIFxh
yC6OIjES3zwwi538C4nluhcsme7b5jYcheI9OmZrhWzcKnOJpBxYZrDqgsU3Svse6HmQPQJeX1eq
WxiAKB7xKMLqJ1aDvQbVmtQbyP5z/JiM6URQ+fu2urkLOfYF5Ed2BOwfQqUegxmf42IzyUE25Rbw
XW6CWq3DTlhYVhPR47acL8ECaN7IIPDEb5zPv6bQi2HmnVqU7wmHV08q+6wUkXuVdrOwVw8pTtlB
crCqMAtzKkuIZxk7DXsj7a4tmXahubGsVPrNji2vmN3LEOegZXlC+VYNyYVuFxbVDmCcj+wd1lnk
BxfA0x1GKl1yi3Hg8EDBa2NYpRwfktlVvEDYt2mu4Z0JVVj7BMFYbNBsMmoL6jwnBJ2F0omd1Hwj
1RMvi+1EQ0wsjzJMwCnm+MjpvJzWlic1mPVyeAjrBXrVl3wSinAaqPPAsnIai4vCwtMDE6TOUNvm
PTZisdQ2Y1sL3vVTIvgdxbK1IGCZHeuhJbXlA0idauDxqA0ggEapYVhrO/nzFwsjzXN16gdrEnoX
GorJFnkFWvPyksa+V2U7ZEoJE49ejGhEvkdUSDLYfW2sh76FonEmfkjf8FCTRkqWO0lg56Zq22VU
svRpavUMDM80CvxeIktz2OO2lNrWBPAdhY9wyO6nlsZHe0EhJRyNPa5Ho2VHsgsHKwAKzLE+YMY6
4SDLhds+Xn49e59Z5p4tskLa+fWlfp4vkGfjiYB4HWg4ZHbPq9s5XMkwRgP43hHZOLYfKZwU0/0C
E4AtbQ0NOSRB1riMxmSLdUW9fv3zHY6CMy1GKooI37HfnOcrjeRIm4squGexlct793lLnZ3SZwrY
QLK5InkSW+8/XxfyI0I3a4dp7aW+nIJuq71MI3l/bwqw2+8FIC/K5UBg12Oomxy2lRXJy+9ev651
VgGkuUk3ASAWpohrk+M8PSrTrJ6UXpb7cWUW8oy9rJBr/Z0VcA6kdnNqKiyjjN1M0aN17yRg9yqL
VJ7OVUclQfxSKk0nac2R3RFufqSSE2j9lhn4WWubdWrTVeS1rFgubvZ8fwonEwK9cNJ7xEvgWG8g
ZqwTQSivCz4TasEM2uIrHKunfIQZLnHym6f8G2n2QErxO+OLW5x/202a9SUypo7TGlJvVeuvA/36
2J5VkLhd0k14ZCvMDT/T83yng84STHXl3rnzPLGReFm6zqJJODP/1/46nzOEX/Kta68MhQNO3AkH
eGEDaUjfuJm/JrZtozwHX2Wd1SZdxZcTbI3G+oaWxn3tDRlryUSWgrXkuJ3PtbpgIY7oap0t718f
hDPzofWlreJ6LCpEmEznr+pKmEAlVEqw0/jS6I+1Gtcqd11PMi5A0rprlXZpUFoI1hA/bYr736Ft
As6Rd9KHHZzxSCNdSgTuQiDltn8XPqtWeigOBda01pvtcU6G7AYP6QVnSX+qGuIzgVsGmvSvP5S7
ngh/npR4sVEIXt8tqO+1PvNyNEMxp8jd5+P978I3AuihdztYEnmoXeYvqCRcjNSMl3pbFx7SFBcI
BPw3Z2e2HDfSJeknghm2wHKbG5ncRIoSVaUbGFV/NfYdCCxP318konpKqTGqZ65kpRKZSCAQcY67
H/d+aPaeWaiyJMZmnG8zMOVHxS1pD4uadQwq+HltXD8y9oDfeEsw2NyDEKCLn0M7P7UeHkDMOZeJ
yDEsGVwvd27cgaGc4at0UEEax60mwwZeYeEpI3P80YGdXf4Ac+j/TPCOYOifMQLSr48YyjSFc0Nw
pytQz1ce3vvHAr1AEN6NrRyM17XG6GH4oR/HujCAUezWcVEPDvVX7dAlulYd8+Xiwiq6k9zgf4BM
LK92GrInlZoj8DDCxTHW2xgNZ8pD4dTq+lqiQJbphnY6KPHVwtDIrYxzrCa4LZqNmaZj72OXk3S/
2f1+OW2gYx1INSXNQ7t2ffB7IolXF5ftF1k56g2F7KelLQhhU4Vbk6p76FtMrp37NBe/3Xx//Xj1
Uli4rCpEAkjk51VErZVmsCnNi0aMXbsyOV/yMfD4fIZZYBRcBA5cRRFnPPTffP3LfMJPyxhrVwbU
CfF2KSh++f7JgCeXtbbymWEN1bxmBfUbUDSDyHgLiSla5/DA5ay0wC3IDg/QXl3WyNHApYXeTbfA
CI4UPDuyIfOXUWMotqTaqBfdNS11yFqKetGZKmEhloQDGOLyqXplYZGjqKQuJp1R3C6+rJi1Ds2B
aa7DgCsXTjNAAewaKbPZFTnwv9khf9muPSBXPB+gpaHpUcv8/DRmpmTtHo78WW9RdH0uj1wX7niV
WC3pIwl7mOdVDqtl8ZJqfpnK7rd91nVBip4F0SiCJ3QtAQE8V30WOYyFiJdi/lJWONYK5uNKPmPK
GXM79GHAevx4P/sFAkccy7dBuKPISELrrir/yRBeTBh2/AXjhtRx9vgo0RfvrAWQUAV0JqF8n1yf
xMyhV9YVu4K9jqHfnIwRH9VjAy/2u5fzl64PbpRboOpBKJhfj6x+LpjvqMvkCzHQaifBJp1hmVMO
VUn5uxVoE1zc/NIYI/eknDFDBI2/nDMca27+KJIFf0eCeDDvg1pdBSBGnxrq6W0bJdZa5frmZ72d
NTcrwwT253aKYPlxoigVq70VoC21M29h75FN96Lpw9Tp1TL3StxLz4UVUnnsMBZcUDkwD4ZhWuOb
kY8RDCL+BZctvxGHXjjq1W59PJDs22pMmXO9lQiZ+OVNF6p6FnM15qT2wWionn7eMNKPH/d1LaDm
ZZSrInAY/IIwr5YXTk+piT2N/aob+LLzGduvUzxbTiAAC3OdouH1/l1B9POpKRSb5sLaKddVNttf
ahC7WUgEQ6L1vBA9PTd/VxEkF/Edi1XmyHP+R8Dzf5FMAGv/dEQL1oySBqN12zLWrgtb/IPsoOZI
fU7qGrUKIRyudEycKpumqw4icfE2ui1tPFEM/p/J+onjxmLIPxKj+gNXONxiDhH0MU/MMbvZeN1w
HWnhWsO/u/CkIkIzg7OQZdLD85Tx7P7uERbA3zEQbNHtgfqq/nEc3DBK7l2K0cy5GyZnxupxlFig
iD1HIw6dDA+Td/xq9fBf3d7KxlG+TVaarfNRZmuDP3xpgCBGu3S7UCMZ1RfzZ1v9cBSbfvGUFLTu
9rmcOgDwA+79UG1EiawT+sh5dvqQz9z41Qr+qItOomMsrfhabTdioiual2/lDBDj7m1rGE3nEwS5
TJe7MusZWT0NDG247b0393DDLzGoMl+gctu2d1Hq5An3LO1LpQRJQhqmame1Erun28XM1EEmqd+9
8lbMfeMmEHoeJOYeHaZZpDgazJKrTuyoHfOHGDKVB7YqDNU8J5QBa/RcEN1nZadaukW07gfKVpDr
pJjAXl8iSGfve1QE6lJSphChyXLQKI4k/QzyNQdA3FFitVX0Wb/HoZl7YM9VPvVJc2wdZ3Wcp9HE
b2neh6UdAwA5uUU8043Rxer6VsBQ5E4WI2hlREE7qEduzOorg45OWbvrTbBkBKt9bvDk2epVIUGu
Mhz6toQMKiUejF0xImUco2FxcTep4SC75NjULsYXB9dqelYoUZJOSWQCFoX8peaJ5o7Rq+guZT7O
n2/RS0CckZNNNlf8aEobYcKuwy1V2DekoMnRf2rwEp2TL0lkl333hq0u8au7BjScu9H4o5iWM2Qt
K/OcNq1a73ibqP+HP1Po7oe0GawHXaQgrKBkepyHrBW3RhYi/Y5tt/fwdMcRgWscU9Hwo795ny9H
0P+pVXiffbYs3mrEwJxVsCA/H898Omqguaif8TYAITqsCJSIM+pKEbdkqimDloGpWubvMxwwlRhD
qzaCTZ+1JKPFJPseMxqlK7G9Jm79NwN1ShD/MeHCxdFhOZ4R0g1uwDTiEKj41lyKEpedEECuPtDh
GMwO40WBtuOM5aDJ3ZXwfopG6lt1IGj9W2gmgKOziDiGUjZk9vt1U+wJfgX/LpE900o7K0pnqz0m
LqYi5a6BEI9v4gmrLGMPkRPS+tA3OFARQbQU/FhpSIWaFwMZlfjWbAR+m1UFZPuu7sD1gNTTqon8
IyT11GDhRapcSdT99oOLXbTMCETERS0l1m7SX1qicFeXP5g5G4Jyt1r+VH3TZVzsNLJsTrMjSkk+
nsGqR0izlXiJjdvuhC+UYoK08AabHyWuEWsXdZ9wwkOstguivEGgUmW4GHKVzsZyYGCW1uV9p3bi
hGpqUcWjriH7NY4MzDqZC1OYGntnWcefPA/PcVZngyUfHI2uH7UoJBO9u7bPmbsKi1SzpVckld0u
ioijyXGYDRUSRCu9ASJY+HGtbYm24rWtZoeHqAk8rTCyG8olzn2sbHw88pIIcd5uMHFq/LO3QCSr
o92LtajPVU4B4+81b0CEX4wtDFlJ6BZ+M9gDFnZ9soHUsCGihIfPxpT+qlhzkwFPUfQzn6q4hkU8
cjIFVX3iVOIOHHvQCG4RpKLadHAq84on/TaHdUISCx5ObGbMAwRtLshfMsdxfBgiYVSniPA1fpY7
N4M0O8oh00m6ZH3rUWNQegHIgnyNRap0h9PSqU9Q7OH84uOpRwfghaX6u9CNFBNhRZlibZp6SEuX
mXqqyOUoRxBHBFZjp36JNzY0qbucrDN6HXugGCvdMudXtewjIBNV4KvOjPApA1QfUaFS76GMciiV
2ilT4IXKLKc30uIzGi2uMTN52z/xpsCz7yr65OXB9kMEsfeBYXTs5QUWNFSR0Rw7GCf28RylI0lx
khL7NNqNwvlM0atdZEpo9l8cyNj8tZkQx563MnAuc0Xdp0qgUkO5odVZT2MXl2omeeMP8gGJGZGR
2J3AGs88huZ+q1sb11RfX8yGkkEEZUcA352c2PoYMpYYEr3URh4kE4NxK3jGeE/guSpu+4xRITK7
c49txTWbhb/zCpMyAsL6goZprLJrJW5lt72FU4h/zrxWFbPDjE9wefRnHFMPQNhFeFuFkRUuWKF1
F+hpu2CfvBoua+gCJcPt0UrymaaZ9+rG2X3kY25TYT1KCZvUS+TuRZITJrPDNCyOx0/CrNDq3gST
mRX2yW4TF/B4yl2Ffaf+HHNdpPapmzdWoeTkxnlvjkdy4sYlNU7KfFUh7bW/ANsNxPCyd2bxOIXx
C6ZzTdyd7QwLlnOCMpkznvzfkQ9gUc7cUoyQM36azb+lNFhCA+5cNpC0Zr1PzdjourfOY6gEk4dN
vhrg9tvm94sfVVyYVbNN2rf6ZiJMcdfuiH9hsw4n3u6Ad71bDVUN6B+3zbHv8HPgf7r4y0C41p8i
v4PaDwtSl9I9uT0N1zUHpeILh1lhzPt58Pzm85KWM2nkWxODh6DSgLBfssT0f9TF2vOztLvqqQ/u
nM7I3S4SHk2k5JYRxOYtU4ArLqXjYjXMqEhik83XBjAtp5wSdqe4Kc9WCobaqNvKuRexRXIuqW0X
lky/jGZa+ZIwpDa2DFydcWXlfYm3BzZ7rlpkWycaNvBC+W03Fgq3xGfxstZGubrnaSGXObjHuMST
8XKo8/hyMOkDo5Bk89HjDKhHT7Iw2ZCw0LJT0e77hEmuVwgMayJsGYR58Y5Gg1yhPuhvLKauwfht
ZhpjrJ7qGscxOBFvzAd7X3vjiIXMZRuZWFnsBxwDzTw/cyb7PgH3bNdrFNwXDQfYfINXEHTbDluZ
JL9rbIOp4EOBzFyGTwNHKmtykEI9ryzwWjj4aQOIjKVV8qlQsBZpywMoR6REE4/pDUdUK8cXSHM1
EpdAVq9m/+x1EWysQIkKZrbYUKCZqrBVO/UCr8Qz1hrkvBvV3mPk8J1oqvmOXIS+e+tg9HzluGnN
8YzFCuZ9ayfivZwqdTlW5ipkd7qUHGUENgpO408jGdIJZk+2eSStFY0n+txIOjEFQZdWuGPhuZ81
r37MIzOPuWWjHD3m4xj7eAFq5Bp0kOuOAkO9kYTyNeqF3siJNkrUxoQLmYW3SenN4bubdza7k52T
aLwbvKWN5S7re5+7ivWx9HD40a/ZZEyR4QjcTLoVuGk3Zx0GRc8N/4yWdGdt77IMUg/+Na1ztYId
0H7hn1Ns0rhe5LMmotfOpoo3/5Fe+iscuo09V5F0/G0jw1QtfXzcB1xuUtrdWGUDp8nITNeIKjfI
Z4WQ5ktbshXEfFu2kK2zx1U2bPJ7j5KsrZ6jcFUbVms1EVc00zvx/3RlpkkbA6McWe5raTND9rb4
+G6eE0o5npC+nnI70+wLUThHhts4n/XzGgs0NgjRxsylRaIjNNSGncBIqrGJDLn6cJrKBFzoUYvF
ithp1Ta5KchwP1ELdKo6Kp7Pddi2hjilLeLVv+PJBETCHZfjMcHjcX6ZL9BVgueXWjYbCtGjjWZN
sz1fbjJbP/8VYE8rp4eyxMssu21wxOCuSt8DDNqLntGE6cZLSvXS4RNrsxpiRYvj6IS678cSrjVB
4LvtNdFfEG+4y6oxy4vUsqjUtoBrHFeotxgAbF4AJ8wUAKaPywjnXD4ZyZDL3dc7djlOHl95kyTk
G2jbkh7KL7RTw+TyJR6bFA/SrTIOQZJL1WtnbWRLUWAUlhyauVL927gdkF1Vq6eA2EnVL5q5xsJZ
8RHxmihZqG4e8dVRPb6opCIpYsYH+K8a/zv1mmelOv3HAMdlxQ5f1Bn5tgOuF+ywu+BJGNcpdnN1
x8uq8zEz6vDDIbY6OOERObA5iHFS+kRNgGY2CRZoF2cX7MvexB/lPKtPydpBvaJFkTQc+zgqSd7U
EvMIftqD3V/fiM/qI3HGxM425zsblQ+6Ff299SLSN0O/2cKtFePdbxRZMPsVK0t/fb0Jhz6vIQGr
FGJedogncHzKGAvRsr9PbIRkZxt/KdCGaSv+qlGsHNyLADOr7+ehMfziQXRlPo0o/XHt/Rs0ls3y
UESM0mI71re+993lL6llNzillZHj9Mec4ZgI16QBA2ocJt1RdcKCwwNQgsF81coiVQn4sWhUj8aO
AV2/94reISCi7AR/yMCf+BBWdUff6tYRlpePU4pTHlAGOUT8xg6vRf4I3RQRGxioG83vjkTE+l1J
S/liTjCrF7XDgKJ4gqnicjF4otc6IJcpcEHAVylvvhZjqiAbpwsUZIPXnVq5G4JAAdHzHxoziDdE
CEctdfBjQqpgqgGLUb7Qx531dTcBpQoLAN7MwKatxpZ/7quTouuqaqidpynlmMFmsfDnbDg4Obfm
B1MoauX09rTW2NpnMnOy+23dfXwVP1MhMN+Ir+2A7gktts8RoyDLf6l0O4V353G4PsVFrXSxGztq
FhR/UPGcTFTYG/vvJ+bvaf+fsX8+3kZqQBPuW6gd7F+QSSkN7PvdYMZU2FX83NgyRZvsNAUASEXd
FWPFw2WEFZmnqt73L3vD/4Iyvbh3/BvqAGZAs4xi2XVY5M41PovAxKcwExnNKAu6fCwGWu+pPaRg
HKaxH8veyaajbOoaBCCcBh5UkpKohbxzkx7pHhz9YORnz7DOlL+7hJ+jsg2jXAkbs4toNfYvctDR
oNl+H+sgLuXnPK9Ug6Z1oymwolceY+Co5Xe0wy93HZlHCEtOXItiHa5tZ3wzMTwsbezHAAfv8az3
yzxhC6DXvPDj2SxV2Vltu3S5MeOIv9Rb8fEK/BkUZwlA0sM1mJ5J4BTVwdV7kKFHbXsRycdEzEpn
j8ud2jC2JnCd8H1j/60mNYTz8Qf/8gIK0yNJjdYOWNwC4/p56dtDwIha6I6PYquysH7F6PZeU7ij
26Jn0AWgTMcwcf+Ot2bt48u4/v5KW8GRroapQed/USuMkyX7uJyKR6aPNtQy8XgMQNgpJREvCEMF
B73qP/5k6+eRVqhXJehA2g8VCyvwi8lWK9MYTW9kPJBcoHCDwo9odkmnb5tu2JG6i7AaraeiReYN
dBiDVh3CvLTqKHcjP46+WE2WoWf/+NqulyiDF9wLwStN0KAjrmUTXr8iA8Ay90HDKmITVw74Yg/n
bYlOVcwmpdmg0vNU5SD+N5vUte0J90mZ8DAMYkHWotW73iQ9NZHp2t1DLnN3RZu73RMkl9L8vMRD
646H0Rp8853sJ1XOWA6enO/tyORDvA9bBmGAoWM/9LJboabL7ePHd+t6KXuWihzD/QjaUuDMdo1M
hb5EsB/6j/8MxW0LtTEonYCkgow+KUgFzQFDqkiaLAIeuMyPL+Lix/Lv7dPDhiLEV4pXGUXUL5Im
SgGp0NzlMcOxnLNZtkQsdY+hDIvoLZ5nw8NV1VgY43shIkpBG3q4OfXQjhe7HAbQfRp8sTT5TbO2
Zo2V5xDn74lhMc3kYG9sSaQWASFe7AbuYihGvI4DNN6TZcfsw0CbMDkuki1+u67e25I9nLk801dC
U42W1vEsB3TzFRgvEKqHn5D/j15D7+nEa9T8ynFiUnPCtVKKKae2qZlhPrRBayfkdpkMZK+shyCg
CtWbBZkQo/EaM9mUkkvi4Kouj2DMTk8+NpSBGs2U+aJGz0yJUV/MN0jGsbzJnVpJHeKgVyu5sJMk
MY++oJZtDqZw+mG469oEtdoRFCQx3z5+etduTTYKcB5dgCAXJAtfl6t92A/Y4SaYwkeNEjfb16f0
oyG+4zAyo4A50KkIYfE6SCEG1jYptj642m0kNc+wwge1WnHvDSmuByUd3Gbg9NcuoaXqr+Zs42Jz
wPXWi35HQl5zkIz9I+9g92ACCZHQ9fvgMHIOAGx2DzSDjaj+YjY/cbDaLJH3/9AzmHpabq0MNYTA
KCft6LblJdJXCqbf3N/rSsvDyQJNFkQzakNu9dUmYkYm8BFr6mHCqXZNvjmiw+btjK7CNV4D6mwK
TR9hdPmHzSbGgp1lFtJ8DvE8GeHT7ONKiMc/lYIyHG4vo35TUauGB7lvEHynh3b688qGyipisjIy
htPH3+FneQT1GUoVj7EujyExbIKvZTtyQb/kQ7U9+KsxdAgDSHlw4oMxg3th9P//Ux34mE3hcgOb
7Ktx7eu4UziTlp5clA+aUNQVfLvV5/gIpDQLrYfQ2f6NNuP6ebGNkRWJyahAceb8Up/nslXCjal5
SJPMZ7Msab697/98fuEjFH3Ge1Uxb5ElGRK//fhm//L5SMJJ7b2Uo8Tei6v1UpFSQdSildzr0YiJ
TU311D9NbZWWQPhwbm0mg3+nUvrlAnjMCJ7YF5jkMjlifq6PPOBjD0uD/g4l3WUHdC9Ntj78YmNQ
yBrrr2yZYO3S3v/28Q1QX/DfxwkZl2jCUS5wrmGBd/0S5/PkMooaL/cZG+T6JQjGPjglPXkl5Z6L
7oz+5NkMC//mRb22HbOpBDkLQpRIVIasuavvnQtHOmtZd/dMFiXt+OS7Tb28hWWXrWdNpleYZTjf
BqtTrDbvjWp30cur1iWN7Ezh32020rj2PkK9dc+oDJDfqbNLhXZptp5OQJ1ScJMla4hBLJOCWzoc
jx0Rl2rgC1ZVKSI+vq3XlRXCUBY2IlO0d1T/101OJKJmrm0rux9C6VxOXZv8nR22AF3eHscqlyL7
Z/ZLLNAkP0aG6KSpemwEjb95yNdbirKu4zEH6qpoAq9bkakYwtgZlowITiXnIQoWUmur7DYY8OMv
/+vHsXPB3jEIiSiWku7nNZ2lQsBhruIOWxIfoCyzFdrrFoSe0OW3v29wsXe9WsYUDjQ3bGJYdyir
7KuP7PtoJvxiaO+0ADi7zCuS3Nesb2M/Ka5NzdHL4p70TCbp9l3l9W7zZI8DkS0nhqQjs7t3G3QS
8kGjlXqgSsSo1sFWwg5AFc92UCatLCLdKmTcjgDx/lmsuMGq5I9eyepIdlcCI5hYRWE1U696DioV
tXYLr1TkWEK+A/9Ezztd9PjFJvESo1R0lp+WikgfEkYRxCHYFFN1NSkKMkMxCDRbRwUYWbrVoQQG
1XCZslRjXKW0qUZ9K1WlKQtKvRFJJ9PV3BdRC8W3Z4wKVRBpL+ogk5WhBvRWv1IXymSLgiU7ZuP4
EN0U1HElgCVlM6qvpFwi/hmR6jNPAfQaSYvEql64OgpWCqwuIn6SL3HpKArVAv5Y4tLrT0FnuOSU
Tp3RLd5NXzKRE56zdmXgfANnTHOa+N4ZHMnqnETMiP3zdrN0s6K342ybMdbAmSYL6tmp1jeNtoBr
qu7OvmA+GzYMuKZw4osG1ayEuWQ3EdOBCxEtF8mc7gQJd1c30yfVDmxBc6G1iwE0CMIFZP63zk63
BW7lpu5LEbCSmHEA4XSpzIAxm/+iQg6yXUc80Pw+uFPGXJmIC7IdGNUSDBaVCd8SbDS9LNfKsrmB
xmirgUj0AV11anitQu+ORLspvE9Hvx+/ZHhEMAoIvyDW8LCVVowDVRRiZlT2JXwo9gCxs8861wUo
bJn0f0f4lPr7AcLFa4/SbBRCHqfMpb6Ny5DAWMN6GDFieoSZcodDJcDmsS5yRnJ2/BUI5pBnprjp
YpyV0cICKYTFDj3JLP5YN1aj8IzB+UQUDHPBZHxcQHgNdZEZocAlDUNHI7LEH2XhEqNDgi5E6lNn
tlNOHMU65uvXqVu4Lqc1rOnvEhUndhkkrSTijUgW7iDc+jj+BZhhuW+Q4nL8hD1O2dgnw2iM5c13
SdwYPjG9p/xmSFpRtDHGyWuPnDFbrb449BsPrBkC3AWU/pKRogvbFKSq0/TBq1ms9MqeRVnYZDVs
jg/vuJ60GIDdkL3gZi1J/JAvfpAPJI1phJ2dV2Et3bYL6AIuXDw3/VYGuKm/bMt69GZe2fzy4kqS
ldr4sMrA7uujxCeZZbiJFSIDvuO2IXJI5nuiMRVct7XqZKiphblpOjPbzoSJFhNfC3xr20jAETBV
p/gLPdHlZfkUd0ezLcUIhFskRJs5WRfJJ9yS4wmhl9ZzVnPCYau/6bbEgsVjDMws4LIZzZydFe+X
DU3dXvU8IA78mxSddI7htnVp7g/v50ptf5fpyuGiYzUv85b6NmnPgC4r1JhIzlHFZ2+sCVAvp5cG
7gsSOdc3LV11UQ+D4mNnE5tv80B1AXemXQ/iuB1em9Im77p2hCyB8DeSY2OovGBWq3Gc1oIHCFqj
7tA6M2eBOoE7E8aHjUUjw66GbnA3pqNsR6VXIq3D498rmWD7Qxv9DBPMrjh06JzY4JfLMvWB2lFb
JJYiWVorEcmjSGuP7EK9UaZVFLCJlnMteBnzOjFzsgNDA+uNXWi4qFTa7WWbtt93YTs6Z1mCr3iE
8XR3UUbor9gxMm2ZrIJNw7Q9mn/W9mXX67kLbPLEEylWatspGdTg8qygU3IkDll1CmRDojivjb7X
ooJNIuNWnTo0yAhkwcrRuxxuG3SkuXbn0gPq7WEDGcfMUq+gi1UEz9XbpCEd2C/rsiIUsijifdOQ
0fIWtgZBS4jeaOLHfUViIavagoTnfm+bOLPQLlU6TgeqhSQPWfXy/8xeXtj3/1lslwGgaVl73ntZ
5erfOxtwgW2cugHVVlHGhcna0g/INGcFethrkazp56xfMrRC+phz/YGaZgpWda5p7CevhwtcvuHq
y+qopUHgHwTQo0OZAVmVbxZFw7avNFaBku80KgaasK3QEWaNymFQXCd1OoTeH000KqyeNFhmmw76
v6wNwJ+3T99qN/REqnHQAH6OMQTrKGdD5ctFY8UeyUyqEhT523QOHWdpPWZGsJgPrXeh2pqhCb53
TFcl32LI5Wo3ApMYfxcZgdDbpHVRSHWqa1KygbPgQNSQ9uTGlJPKzgH5RjYqZwBpS1asHr8in1AY
jIExiAdQF8VhRUSr4aEBrPfuJmHvXSzAAJsachqpFgLe+oAYrDJSGbYAgCO5EqaJGc9x2ITr27IN
Nx8CXQno4x7DJHaAc9raI0pAfOLWKtzHpMAhwyMN1jHWU9HV6vnyhLhwvSHrwlEvdMAAhdnni9Lx
aH626ji4X3SHWIhyUdzxJksKDUwNGMdqmIOyUbJcatxxK6q0xosRHSU3Ij9TbZnMHKoVA2PGeycq
W1Bo4eGn9lknI+rTPyONSeZXHOuzoT6k29BOt2l6Ipturt4RoDlw0xonJhFGa08Qgamq0tW/kfqQ
38iJrrDRMhmU3E9rw5pW0nWQJKCIVZOjgKvq4ah587fzKLRDhFoGmmAImG132oqnbisPUYeo3UIz
v/F2xGPdhPZlY3718lzTi8axnZTFwlaQbkBVv1W26I493PMk1sI2qjoUSdxJNnlwr3NW8r0QXpBm
A6O6reYxtlQ3nm3vXKYEzu0OasNB29n1aMfIRxiqtia+1ow89wdJixcE00Nr/jZkuCLgZJCgMXxx
PFMR7g5xob38EsWyEjUzCWrgHxNGJQejBVCCg03RY2QXkF5slDQITVkgJOSe2piMuFTTe83BL70o
JNq5iPmvZD/2rmJ89LBLtmnQLMoLnn9LImhbP5tTil3qrkyhElC85ShqYXYvu7V+x5DNr8RoB0G6
Ft5ZgxVGPA0EUZHaStD1rs3kBcnilMxJ9ZVsRtN+MSFyYek3UaND8i1bOp+DEcTOX2LCMtinLsIB
Xb3ms6HWosWRzMrRN1mPIHJCMw+7V3KzZH7qNwkRA6nVEBxpQua6ObhpEffZnx/3k9cYBeaH2HvC
pGCJiJ/NNUaxCm+uUwKM78qiQZyNEHur51fFFxN5p6orPWby//TBTArRwgPPAPsLyKtrKK7InaEN
6jW5y4qkDX4QXGX6iPwbHFhwomiNuayOpCsq+c7HH3xNhgDx09AGLrwZrAdp9Vdcg2EEmGGWVXJb
TUsTuGeA1cGL70I8ZpBwI3EY/eBmtd3OQkezjklfkP2QLg5uNh5namc/5JetZTBxHsk/oQgcp+b5
44u8ZnKhb0n7smgfUK6Yv1oeLahdfL+Rzo0WC25yxFnbxXWE9YY7MyCa2ThhO9MkmKRHc+AHr/Mg
m6a5IXQaMePOLjug/K4m4DQmSipBa7wrWQYOPpGbT1+blEWB71BaGMRBjqIjvJb4Cd755Fhi5wKO
u70t4sIKfPw1reucA7hzy2Ny3jLxJ2Wc8Ro+MVHAsTalfRpEshoBpVNcuXjmhaHVYmM3YGnQ4jSV
Uvvv1ymco/iI2W5Sf7I3HznPoeKmf/Q7y/hhjWwqGFNdCBVti6f12OCbSHB3pY8OPDmY+IAYwz5J
1rp77OCyF5MQ5iRxM+ZmTTX3UU3F6OMJgtsNnd00DgkWhXQu5O5p6Br5lCLOXdlIBgxDJhhsDnd1
RvzQvkA1KbtEqKKxWy1502Cp06dwOr1oHmvKwLy8AfTt7XcMRtEuHBdROv5bvkaCIVufPKs+P0aS
EHn3vrXJnDRv1hGPgyfUWEtJA4NSB6/8SuRpnd0US1hFj5bqutHditBQKZREWoXLEyFmgdMwDp0q
1EAYwRojo5UYni5ns2f2bT44U0SM7FHXWqLvg9n4tizYB9X73ulwZiVIq6iNL+5kmgLbwjrsluKU
439j+zdpIAr2+mlhGIBB63VYiviYyr6HFrhoDPDBVoxKxKST/xd2O0l2E9OCtIB2RPw5+aFrh4ll
t25GnJpNm9A4Z0x6Gwvv8EHOvd/G+8FZ6OT37IyoPs8ltkVj9wXd0MpolNmGmFm8oL0iHBq3pNo3
e+x+xyZ/H5N5Mn9Q/drBeWw6y4r3+RyRYLpvkDzAnGn3zq1pSoNk5IF0eTQu+YMkppy3YJtV0Jam
uhYweKSUCVvfJldSGYvdkBOdSonKINDYU8VOYix3NhWe/M/2IsVZBd+X+N7EmIG34HrWHSanltjY
ZYGRvf3mFduMxv+FQ4MBAwKztWND7SIZuCbGGNkjR5PAsbOsk9RRocNhXGdfLGSV+GKyE0a3hHLB
RgGg1VURdg2+HXbk304FVqgHEkZT8DCCwa1Dgz3SwzQNDdjcaMVfimLEFid0y3h6tP2y7/fJ7Hp3
Jvdg5GXmvIzzO8Su4Hj5nqzr3jyMHf8vuSnt3Kg/ZTm2OndGg+vVzchYRHpI6lS+R32+ZCdHpBNT
cLbVfcYGIa2PbTOYxb5bA7EwG+DZ09lDw1mcaicKm0Mbxf6wT4cZQerBGvLZug/Dqnky/AXjf5Np
H383lsl0mOgG112VBM0BdKYO72LBRA2eOpX/gGlAFR4n1MQBXzb3X4tqJLa6c+XEZIpjf7e8ML0r
ZtF7O1Ci7Il8u/HQDan1NpdzvMuH7t1LkvbNsOz8qXCN2dqtg4sIZAdbGJUSu68EY9IH4Cq48MMs
3DUN95nTlb35wAyO8Z9Qxs4N/oblYWEY4oiuOd77og9u+a7W0SQWtwSrX+svHqYqux4BCEZd4fpA
aB351WHhL1/Nwl1PsPouyR5W0X+Sads8R07TPcbM3ZzyZRCfh8BwbqLQrI911ignQ8CDe8i86sak
czhYYLfKWsZ/VNm6tw2Gpl/MRog/FztIvkb90L0ssPMPMfZj56LvBgKJGZ871GlNlnk2rUePYFNU
T2s2n01nGO9rtFCfaru3juvUZcc8c21sy2QT7xB2Lf9pgil/bUd3ei5dc7jDpCx5mnyzJCi8IxKx
KLv1nomq8BXXreLOiiPxHKCOJlIQN1eS5Ivg3kT8Ssz02H0NsbW7QXFj7MFJolvRjQ2nCaDbnoLG
cAFNA/fWJT76tRmmqt4rDf7JWaTxHttp/RDWDYgHTeMrymwbmX3n3Ex+bT+SSGAcplWuf+ddVP+I
vRRvniUyDrXMO0CpyPph4aB2S/RzfuukYvlEGvvw6MV9c2MlUp6TiWRoJ1oX9ORpkO3TrnafcSoO
5iM+xxWfYkVHg971vmnchZTToPNPQZFH/4XS+C306vGHxfF2g04xJBTeQQs4CPbDNDe/uGzAR2PO
g08i9v1bZ01r7Ml6vgCwsPgSUMwzOj8xZ3uog7p6J9JUpDsmo+sHliZtApGivCd2xXAXpmTUF7n1
EGMw8z6nrnHX2h3TX7Q7Z8F28kL8FiOk+Gm94TGz7upVZu9JlafFfrIr1PNiqkBKIouhZqzgUAlL
hznUqah+sKGWzs7mj2zHwZODLTGSt1tso/1jMXzSDJlZPedjM7JnJGv+gkXh8DJx2MDGk6g8YnNF
IqxTvXqILe1dVNZWnu+NVCZ0yODnszwVcdn/aflD9ZRQrB2NCdb5EEmfCOsYaO7I/OcboavEmo71
t2S1hzOO9n/J3nnzwP3x/s7nkzH6+X4N7fZE49OQDzS0efgAVlfe8sUKZ0951DxRUSThCWozkmgB
bI7kxADfYXStYXut0MDuIKvMdxQU834KBREBbkOCejzYtIOdCu7gqor/eGslbrPEcAmfX9rvjK0Z
dzktDS+XOz/GrjPdjWmfofjwyLLE2aL9c+LsuLcW4X3Fpq59KaPWJHUkyYeTt0zem231ZXeIIqO7
8wfh49ZPQfy3kZTJgiayGfD3sDESOyaiTx/bmYR3x4n65tDkwq92oc/UcfAHpH2wt/uO4N2KO3w3
SpJ0zXpCmr56/ecaE7fjaGdJegLFMD/HMAGSLNIy4gvV7CWIeT8zjm+8WHjA/V07C9tPmDoPzKJk
KZGig3k34Yd2DJyx/MJ4JijbvAbvETllX3MkDf2uVhKVHXehebXCTJyy2cKVPY264iaug/S76439
rW8syQ+3Rz/gRoOPI8pEd+itNqF0URXxajJye8Lgr70jEKk6YLIFCubm0SFLm/Q/QZO0ewrf4KUD
ScMezo1vi4AskkL2A4M1dnxfrrK5b9PliQv/K+u98q92tSrIT1wC69xh726d4Yg8N+Wn4OjucncI
nxhaco9LKjoyM6f/Ju3MduNG0m39Ko26Zx/Ow8bufcFkZiolpQbbZbt9Q8i2zHme+fTniwy6d0ku
2Mc4jQYKtqVkcohgxP+v9a2o8K0pqYPUUqxbs55t36nVT7B1zJs5m/EAEst+nDxNSN4Zu0HS1vnH
1dRj2N9W1aG96b2r2hzbdzYMIkhqWZbcKaSt73gJV2/Kdh6vbE9ZTyqz2XFalvDK5Nhp4Iym8ob8
+BG4H3XP/DCnWVIes8iNyXu6mFCoEgpF8Zq4kCKyVRPMkGRtRCFOWsbqlYUamWsQxllF6l6U4Nfa
touSLCGrHht2ZFO1dZPQJ73ZlOwZEwr7OVn2dPsspnCILw9A6r6H/pd7uzmPpjV572CcZR2bkgHB
j1iSacXiSmxKnUs/b4UXM4iAqAHjlE8Rgf7cnPRR8yG0vGIevxda1hJpB8t+XGknr7RK88tWe6V1
AQp01xVQbYNlGMf1jLomaq/akPYGdKqoXmqfUWeXd2kx9OPgRx5RivsBmF+8V7rWaANFKSloKGG5
uM8qyFUyk5CAFJiYMpZ4CvkG06Gh/V4+mlMTph97K6r6GnxJVyVvgHmGmkZhNst1QrYcfbbsI/iD
qEn8AaQssOMJgP6y71E4uiBvmqzyAT9E+LTCKeXF5QPfEHaobqbjtnU4Uy/HojdorHQCWTHyLiS0
Zl3rxUPxkhT9M8DhbEAgiSHB+vodQqfXbnae6C9H14tqM8Rcp6qPYRbSZKfulq32EwsyJ9kP6TQo
R3QtWfmwUfmLldZ4xe2I6A3KLomHAM5lDxJzGZ141Lpv7FmFzEZdJrFdmK1ClGLwXeA9vpNL40RV
RBltay+g6scO6uNSa7rHDSG3Obq80Mxtex8avPzaO9ZSVMunzcwkGyfGoK9FultdpVuiI4SvmmPK
xqKyghA8yfqgaILAr7r0SjatMDIkoV/lORcSMbTjwloqWxKx/LutHbMZr6pJF0zyWCWvmrO7KM/l
PmKzQ0ij6yiNYE1SihIbuyBRulYn3CqggqQHZushyW9Dqib3tpTC5a16uHV2Rk10zjCMhmUuJh93
1k6xM1qjcqLXZyTQbxwuTXVk9720+n04Vm31rfdsp01v2BdjRfNHOsBqTTg4ERzjTscIWuNigUPP
IJeZFYSy6x0Kw1j6pdyKtjg2R9UUrYvQQYFC0TrUFHDgrT6iyIB4nmEJPW6ukapxhRuziSfKvVsL
VNbrbMKr58fNQkgwakxLPtLZHfR7NwHh+AzAPapoWYZuaTk8PbYoL1763EKJELsnNuugRv2KxBCw
BOu0Al45alU7LID2ZaW1IU98RvRBRLYOFu9SPR5lzMSo6ytqaKXKKN/6pcGaCL+eNMBsRWRD9mHK
qhY9qO8aXnmbvpdlaVZTQC3CaqUlNcaeuKEhC5bcuk0zs6b+t1UdnYtKfbPSsrMQZUN7jrU5PRYT
fmvWPmHWLqwGwULyVUwdvxe2vJJWIH3uTqEBhrdUPI6NUD98XiTBcFhpmFQ4iqY4KgRwpjH/BAUo
uJE9+hk13iUpOwfcZtbsDoAbL4a7rQ+9mf7sZhzZo8ymF6u1n8NVm9/PcMG6z5uNs/ISHMObsqKj
KpXwLaauWTqAJxc9gpcs3hJAflzmTynTgvpOheBbMzt7cVocsJaO4yd2bclTKSjDE/1yT8veqHE+
gByejZY6fdc2qfk+XqM0v01s4O6Hlv2Y/Sjnkp5gMK5Zdamr91GB50CxMI3GPv3b/1TS5aDb2oyb
EWOUtrhiTMQV1XPCft9vRufNYz1eVOIkNPFIlvUg+vVgHPC0IZYobKA8UnfcMmqtT5Mza96XKmYp
/TmzerHRb6V0bRu0F3OErAJ1oSpUHVjuRSOorzGpvymWKiyeah1E2eBTUJsX1V9MgMrJTs5HG4pI
amxAGIuvg4F9XI9LQYr9LnRKs2Y/eOE61d6E6ENeojbL6kIU690l5Flg+zh/lJ1RrasirpQp2fDr
BRMp+wfyjZ0htGLiKmdTvO119+KQNyio8JdTqIqukdQzyTl6e80vDg2b2ssW47mz0G0U2LxJBnjc
vMs4g4TORbaB9MURgQI5ZFZ9DiLE1dY7OZUBJhbOuq0bLvvOnSygqOARkRdMUrdPvrD4weHS6ggJ
7UHVJc321L3EV9TmRYzUeoQuN9xv8J22wDBDkqTUd1L4EZ5B+ZhQNhOvn6qpxclLFDGJB+L1s3k2
qlKfK5oho17MJJ7IidhGLsBoxyIsZD/o7YUzJhlBcZCViKqZ2yWfl1623dJkEuIFg/Ct9b09LrDs
T/NCuwsaaEYBuGA9X2Wp7ey3rlczp5gtTqOdi5mA0qBY88gO6kJEI2dTIgaoGl/Lq4SZfvMNSA7j
d87qEoq+7oiLlhfZJIUW8r5tJqjtZktjXwXsns9t2khMN/YUitdzIh0VTuVcGgKXDiT0hIEZrwTy
p4Cjx9Dqsfi9oB3aC8zBXLNxaK/CpOyMYQ80psrza8qfbtMetY60K/rRnj3PECvtgof/CL0rU3Gt
OlRzxuusiIXrcAQtisR+QJEATsjPjBwX79XWE9vkwYbZin4OumixKsWib8T1Li/zuv/S5Vo16G+N
1izMJLDUcXGmg6YtAgGmgobkysgeejV6wgvyXUPHAl50z3OWj4/25ZWj5J140SLpwqcRsQEVlsiL
znrzNLIkFp8KjVBcQOAIYgVQX7phITJErpUqaZny5UWXzMY+bQg/LY1ECe0bq7V0cIwB7qjqK/Qc
wOSuK8i+fLX1Iokze3UVXueCxnMejApbygDZARlMd2RisDUNIiOenSzYchE2L5fnwq3Q/0xhHeUe
stvLSN4eYzmgy3jsjfAcJcq8ogkCyVk1nzoNLdW+IgxmXALa5yZnsa10iC0V9z8pFMfoP5N4cnm8
LnK1KKoqHu3MQ2pU7G2nS7hWqtmKWXfzMG8gAOmJS6QCAjyKEGRtFzBrUyGVs6ZcCISqoRUjNA1j
0VhLZke8Zuv2QgHt6J5wCVslBZUDibJL0QfCQOJxiS+Q3cH0JuzWm0xi60NvMiEan6Lhvjn2NvrD
BnxTOrij2JUk63TT5dQ4B7jNhqmydXnMMpBVxl3Foo9wvDLFGYEpmFcwvxdVxQpuK0vzgRL9TCaB
WBqoYUTDr0cwySUqbYBMBJj0rI6gtc1YjZXdmiHqouKMKrEgZuqyjN6khZg8SRM6jYqROF3wnWhH
GBZ3QpPxUg2LFr6YtMnIN+LoYbyybhRsF3yDzTRtdYVoVi9kAdGHTBcz09unLLMuvAG5tKUI03ID
pSKzapeOh2x7ZtpaF81exDwCd9OHLfT8o+uF9BiOCfasizm8ZDnGqkwMGykic3NVDLLtuoL+FiMF
cYEYhnPYi9GrTkwnlu91YDzUYG7rqSh28t1GKV1oLRaKkdPeMdS1rJAtGilc1O2Z2XYewP4vG5AO
CuRpm/YTicPcRJbkSgij7bZNWsD4dlpQYi6m/yF3pFHVCX1an8Y910y+5LcxTR6cPHf2xOmhkcC9
RXOIn+EdF0J9OUgqwDZhK9JvzskLfsCWHlZIEcKm1nGkvMFdDDHrbj1WcyHWp8U2yycCALmgI/HY
ilfONmWjRBJz+6DCcEPCKU3heQrWxAokVxJBg1kfEV0Zk3aqL6vvTR2o1AbJSTdxojHz7QeIZZyM
vNDykfNQKHKN5F/pUhYkmS+69Nt/v5tSORm1nbj5qjlTb/IRgLOEWjvIEdjvB2FERYjIq3qhijco
tr+sHspNX4XjVtZ+RGeLMj4lJxXomJTRyvtg9K646VLb1LqR8PBKdXUkl9zbi9xj78ShPIlg2P5E
+UDcok2jhXhWvKC1zopdIhdcM7JAW8hB0XQ4p9LDd0S4VHAA8hGPaylN8bGU/7bQ1FlBodtUON53
FZ38yn09UwLYBJdSRhgDxuEWbVovKeEh5UA86vI9YMuCBjXKS6bXugrBUmc04tqryyxwEeJiCsGK
dIejIxRTrYfNgesd6ZXYiW0hdqPmiDoKvC/B1lhboArgVSlvgBAeh1ncjIUpmg+rqGDzKRuMfGNJ
bJve1UItwZeQrP1Buu0Hgkb4TLFdE9/lsobZVoujNyHWCwTUF2FcH05Rh+RGiqzZf6FrIVBGTP79
ZcUmizaR4VLB3FlUBx1iF3jdcG/YjAqZzIY3KBQeW6gKFy7nNOtCySMXu9urm2xOVpmm9G81MflR
LMOksBQtOav7hqoGD4x9KY1IHeIGUZGrqO6iDi7kSj8yayGFTOVMkaXDSEpuyfImVK41GeMF+I79
z6aM2d4LtNou1TL5rG/XTomNWcxtl3LLNuLkWnNGEsJ5bLiGTQ2C4kOIK+TyKcRb3XxGZs6W32Ei
E7dXlrvUpL6UySQHZMsBUOtsLFngZZ2ydgBH4yG7A1WjrtOuUWdPY9UjtjNV2grBmlxq01MQspvN
+Wasbr0ILJcKggjpr3ibYukWy1gNebt4M8n6nGWkYk2chRqPudQo8iJfBNc5IpPp/cbZ2LAO6ELF
/C63Aq6c5bdLjY9CvM5jqljcdce+iPmdOYz1+exSTrTNnS0TLDWdtbwVbJCcTRG5SUS3CYioA7Eu
kfUvuQFSZoQDZzJuNIsa8WBMlbu9RIpOF07k71SKv4YtIFq7DDopSkRnJC5RZ2QYMEv6e8hWyz0Y
cWHh/u7TlUIi9mJirb9t8IUrmh/5rvORekSGKbtE+ThsJUziHBcwUsQE4GEtLpq3reRSR2nv6IdZ
n9VDbCvifbjp9+SDLGHSBLn1XDwATOKeSDcg60QLybyhdN0GWWpxXHfngum7esQQUSz3eQPZ3fWl
YnVtWyGe3ew+29tR5sFsAQkbtC1p2KZoe3SMaztea3XBWuWA260dScRRIiH73OY9Z6qExnAjVTUS
UfZd13pZo0X4LRnlWz2lYlMnlpXtKIbqtlUy7EksGyoZBLNNVhvOavM6lHLlVhF7zU/GiFtYUOlq
L/gX5HIZbseLFH9ZfUSyIL4RrDBhL9AsN+5nSCphRo1p+7adl+DFvt/ksnSWxQlF9jKr7RG2v6st
ATU6wdXOkRIxLqWq1xabfy6fBGwRu8VTR22MW21A7eOsGMQic0OK62VZYFNrykHkpJT+2ZQ2plhm
tKotAD947MWnOkVJeyfYZM5Nw1TGi7q7mGw23xr10pXTtdZWPArbwmSUqJhVrqQQ4QoRscCDiM9U
3YFf6OSyZrNfKCSHOnTE+hRm8U7aQsIV8pZ+NVm9w9Jx20tumnK5PtAuW/xhQE4Y7eNGM/vsLdOd
WJjDXBYX3FVNcUu1hcYIxVBCRN0QlYeDS3abx+Mccw4/2GPdoyoh0QWbt9s0xSK6zkihq3zkbmJy
32To26BwIjh+nz1quoy+TfAcSrBGJ6WhbRkvDiMzMzrq5VsBQlK0Nn25N3fRsC/cHs8ffafLUnQr
OW+qe2HO5RbGctXnSnLNJIuHpRRdbgSBCfeCqe6qqeyW8b0SU+RlR+mWmjZfrxqxLoRN2EU+rOca
2f9s3WEXAz0naqVrWOfx89yqrKEOTlbq6Zs+Q11jH2PdHi0Xi5MWDcQMOSCVfYsq8jDsUrtfmudI
r6txDnAwrtkdW20tD+yaiOHhQweuxHQDHcMLOFlrXQ1nX4cUh47r6NR2IKpR2rlLwXrdjA2iqPjo
5ezEH5Z4HIxTuZRV/r7kMfpmKbR13+f24I0HWLsrfc20WGzK8UinrqupGT6qddNWd7jiwuIYjnw/
VFQGiu6KcQfxy9oDQTCP1Pzi4WFuebYOhR4u6rGu1Gm90aHCBFmV6iiDKt1hXRAx/SI3Mb1q8Xtc
3kOgTjP6L6OLp+vWGu2KSg37O+22XCFqYPCqU/sA3MaD/qOvU3XjJvmqtgez8/qeZolL/llyMPNJ
IYspqZThrJAKkC87tLko+v2EFuCs+FYZTplBzplaGg7dWgVG4G5Y22lB6uSm3UgoGcIyc95VCUk/
qZ+QK4V+O2Z+sAOVYWBgqDdV6zZEZqxXvhJno+NdQ4pKets3Rk2d12CkZzXd55VdtE+VVaJq8cbY
mm5wkQ7VAZCvXpJEl6tXCTgKyM64Xe5ronTrU0PF0zx7eVcpN1YFB/OLy6Rcf6lV206pgSp41D8V
K3qnbB8P82iOfofMvKYyDO3gs51P9JyoYXzAhkL7yrc25NZF3cwjIiT1Fi/uuKfWaK+JPw2OUX2y
VpZXwuI2U23bQnNk4dDRoki5RRmj2w+IZLgyfmt6S2WQT5HRiwL1TxMqWQrLvIoE7XTxC9yk0Bvk
tKwgYmFe3cTf20JZLvGlCyHBujF+cKm0szmQS6QqEpbAo8TP6DJaSXLZpZp6xr2enaWcWH5IKvuX
zH7CwyA/RdNWh3MiU4muztbLSAtjchlhjINwCaRIeXvhyJKnbJGGkJ8uczN8LR5WByW9uhsqStno
/0GfEBSjr6v1Zzg2rerez+ZaKu4+6zWaF0niiC3SqqH0e+5IiaqQEV8Wov/Zs4nF0aw1zG4d3ovq
XV+7Yfk56TM7/DqREI9BUh3V4rHPexOuRCdykuXZLlvd6fJXUl2fLFNChdnK1V6nGdTl7x3eZMu+
oro4uGAelWg2ArC0oj6RSUZOclmVRJykjoaDbOqkvLWGtHaPy9wjzQxVncS9+0YbohyfL91o0nAG
i+1ERzyxNnUsKXDf3ttGGa4fBxYeZJLZCCnHHc4w6gV7o89whjzpuZ5qyrHq8gQ63Bun4+Od5gqp
j+aNN3E7MP0peCmXuPKAYSdJRGjlrqlH6NRzoVr1fmibtvERTekKVjbiSO/q2WsQPy1TlLIEsNzs
APiqPVj9FOdHr1+QJ8EDcDyE67H+NlOVRr3rcFgFo9XMtIzy/N8Z5tX3wLuzq0p3hy+8fPo6cFZ1
2YeeFeLdWWIOmjtxf0MREeJ9O9bT85hQg7tiX1e9iali3hXpaFy76Tjuh8ljIPbUl82vNenFZdAR
TNke4zGfv7QmkjLfXfUp2U3dUH9uoho+y4IGKHAoprxtMSvfwEE1b4F4GKW/Tmm8HHSraO5sa04/
Ixdv7pndcu5yasYU5Qrjz7hulSsnZJ7HMbqMV3quTXix2WSrn5BFM6vlddV/YC0fXXfc/Lz1w2ow
nCBC63nSqX5/xXkxXwNjjVF9tB5+FVoQXLys7vTPtCAy66yzzSvxxU2ptotpaDd+2yZUyDV7tI+R
w0rPT2hr2SfLWpMMk4sbpYjB9O7zWhYokCJIHtDS6N+ho8iBkCw6Riw9VZsz0Ql0i0sn17MgZYNE
366pTk6RGEGqGdNtGkbaR1etnE9Qh5IvSZwN1ygfjftp1njKPDs8eLWuol/KzWt96jJ311O3n31d
DdtrUBvVv3m38WYYMS39W9HM8hBHjDu2en8OKO8/huyHSKOe0odS9YpDr/fe0bLU+WBA3f+kF3r8
Pkwse2d5WXKYlDV8E6dod5xJz+nEDvq8A+nS3JWmwZSaKPEYoLArmqNROMnXuVK0t53bxfM+G9X2
C9rX2QlQNlIANGNlrP06i5hZQiiWu6bFB0n2EuysXMnqO7ef226vDnpRBKNXGghN1WQ8YhOfnlKP
vVhQRp26081wRBgymzcpYOazxTv+Zo0GdIPxYr3VyiY/DGlIcDyk/hO4uwhNZD9N4Qnt5hDtmZeq
t+6wRLfAXjt3X7OCe5yiZPqq133E7m106cgbad21ASdivDVE6umDOhNLRCc6ddVdDRH5zGExrUbh
emjGvviSKyCm36XuSOI3v3FwRX/gW8I786lU1DK8UpXRHv70FsRM1tmdZgdHIdvv1bPfWS53aM52
4keS6AhAHUEvgnUaqJiclCHWB+o1VagZ+3WhFIzPsi/me/xQWX/WJywkJ+Q5tXaijpZpn5eFHIJ0
53qTa72P8Fmkg+9ojDbmFp2ScR/MxGcX96qqF9CSUIyC7C+CbFFsbzWwABKhl94nBAKgJOrZ0bAe
vAb+w/s9b5cpKMpwcM6zmqp0oitVVW+nJaK1W474WI/6kqwPFegRx1czq3tIUg+POzEGeuy1CBSR
pPmpSoP9asFOV5ElQa8oIOukxzAzRI164jHIjYd0yK31l3GGL43+EFWgdBiUFxxEKkRev0oVAkKy
aBZKrivjYlncNog9b7gtDvT/fJn/K3qutpSN7n/+mz9/qWrqQlHcv/rj/7yrCv7/3+J3/vMzL3/j
f87Jl7bqUCb89KeOz9XdU/Hcvf6hF5/M0bdvFzz1Ty/+sC/7pF8eh+d2efNMKkJ/+Rach/jJ/9d/
/Mfz5VPeLfXzv/74QuR1Lz4tSqryj+2fTl//9QdBJn9Rb4vP3/5RnMC//nh4qoenf9w9T/84Dkn5
DDRIfup/fvX5qev5FMv7pwn5AryKqcHcEmmqqAbFv5jqPz2IM6rJ65yJT2SqlVXbx//6Q1H/ic+H
THX+p/NbgnL1xz+6CucC/6hp/+Tth8ibwAwixiGm/PH9Kry4m/97d/9RDsVDlZR9968/Xsa10Fbi
ISKAR+U/gg/pvXLYiIQSBVmwc9vhPkr93uiVbyXEpl8AZl6CQC6HsQDaa5wmjU/rNeekCNeKDl3t
3ip9nf9pEPQbmG1f3QF7Lj9EzO4fCCzWTzAM1Q9NbNu/4um/GC7i8J6N10S3VRMCpeeIgMS/kCcV
PBCdVVrRuVTXngwytwgAdb35ywPwN3E0P15Kz7a5LYLd5lLAENfgLwfBsNPnFYbps84aZKcsDSZD
vU1/gVR5SRWRp+KA9xDJPuK/r0a+si5keCxJfFZnwPFKWaIERCEbKG6hBr9/QsRwUG+CUeMSzfvy
hLKh4bFuh/icLunwxatc5aASzZD7v38Yz/XgPJmWCkHr1c1BI2QtpJTG53ks+n08FaqPQa+//flR
XgEILxcOIDT3n7vj2mDjXp4NJhfe6aManyMk4+fOqBBCGyqOhFB/nsihCnBNuntjYM09sZzFxbLS
5aML9/vPIttsU3d0Nku4xl6xz0aUBKEyufE57oBvQ9G1AsRB+aefn+5Ls6A8W9CinCgzCWEQ4t//
8jBSDC3C2dDjc5OpXyeQDb5n149W7SaIt2f7958UHHo8J0xVvHGcV0/KwDVvE8+Oz8lgDrhDDBSw
3dwcf35Of/Pog0pSTawxEBs5uZfnFELptnHJpWdjncPj7OVN0BTL86SG0y8G2Q9DGQ0RzDzk9Vh0
qIO9eiSLrNVyu0YH05c4s3wO3F2FXqf9Ysb44SaZPAiYKkW9gVFmvsL1hOSwZBQNmDHWIgnsqMi+
2lHd+/ZAOG0lai4/v4A/npaGEtERNwjUl/n6eItmdFPbxck5ZLUfUJ3pfQW/8P53j6LbNnRVTUCt
gPy9evSafBCAFxNyum5pJ8RJ444mmPGLo/w4nk1xGCqiQIU1WtGvnrnK4gxbIKLn2kaX386mGqR6
M39Nyso70AXU75d1fMRt3n2rx5a8Bn0sdxXGr8Pvnq5Fk8zRdcBLYvZ69awkmC0rDdXCmXT6hZqO
8hXO7vzbd44TVAUuDJwUJ/zqSck7vRqahAHmhf2wD8s2CRbq2P+fR3l1KhW7gC5n73zuwfoD9aZW
FE1u+4uj/DCMeaWIwcW6A8wYy9iXw9hbZjpDWlWcC0U3g4hWwqc8Voa9qxruw8/vzd8fymNouRpr
Jl38+19mQbVyJ+r9Khh5+E5vUcmNoa83U/8elwixTD8/mJh+/te7x5Rr8hZjBoQDCXbRtV4dbG27
aEF4W52LNn+YLdc+NRD9/bBfiFocdzR20GkTbvCLpdWPg5rDAiRgUItZxBJMsL+co5Et0EWBkJxd
LVJ8o0jEXjTLfvumcRTciRjdmBB53F8exY3LtFY0qzpj3HTr3agrQ3FDPSeMdkvfJ9Hpt68lbmOG
sMU+R9eMV9fSSY21G9esPoM+1Nw9oPT8fR7bQ3go3NW9i5zV/boog32eayXpfnEjf5yWWYyw5qY1
DEKN1/TLc41aAnqM2WnOVd9rZUAVmhZ4Xrbpv+M4Nz7FuUo55efnKz7yxbPDygfeJdOZSXAjeN2X
h0SKMneUjrtzhF3Rz9U8eli9VBQYSDj6+aF+eF44FAsQ9h+mQRXt9ToIlE7q2JSWzsSx6d/MKdHu
apWgq19cxL85I9Y3TFlQHVkSu6/eAtMyLJhu8vG8Dtp4Q9xTcSiGLjpFShh+/PkZ/XC/WHmwO2FJ
xxh33NfPZuVlrangGzy3btEFOTfpml4ESi1X6a9MrXd/sYL7m1MTFG/VZMGq2bohrvBfRpzwhVix
19Gh0DkhdDVITtty2uFmc34xuH+YU8SpgcwmuhUDLtuXl4fi0WtnNRuGM6sh7WlS83SnRGNxO1vO
dFeu0AL8yhvtvVNE1i/gC+arbFYmNHFwinuMP128x1+NA6tWzNykVH+P7mM2yfaeFaLHXEq2j9Br
2vkgdqc6Wkpq5beRh0PtGrpkVamUMb25OID2LsZdoRXdtF9D2jC9r2OfrGg9hcgT7roBFUaAalFV
TiBgWwM4ThqDkTJAhQfw/8L3il0qrI8Xw8yvsjqsSWkYlao7FhogOPqyddMFw5xoc4Dgz012nlel
1ifomcWyq8Ni/ZCXECcfoECwG9OTurNvyrBL0hxsU1ZXbzVg6xlemNFAxT4WQ/qUoG7pD8ZIde4h
Zkfu3Wep1X2jp6eNfuzlSnxbVm5tnvTSG/rHIY/qBo1xVPSgMEjpujL6QqUkag7dRxJtadwWrupG
tzRXcw/DnFGkvt0ZMeC13HbHW6Jw6lsVa/T7vndaY5+yNUje2YuVnDTqSsbTbCy5fhdnXZ3cA7iY
l31Sru6njvX8B7oYTn5cvayPD509VdFxzaZw+JBnTabczumcOqfZDUEM7bGYhdpjOmlW40NUd9z7
1RyVCfa75zwZ5qK5Af5yNzshD6iaIJxJhL5qnHpaASEmVYSNcdQdf6w8sz+NZpoUNK2n1D2EujK/
VTAm5Liwm/QjMKs69r3BKao9RkDb3RmDYRbIIcPkqY5VLPaNapUxfADXOykwt9NA6zoVA/5cKCnd
4LBDKK/bbwANsCNj/I7JrUonhdjM2vSexx6/3w6l7IjHrWeKPoZxSLTmapMZeVbIPJ0O2epMGt+i
Y2DuY1aIzj3II7vfNQqwiM+xlZv4awGY0IMokVNRPnVWA9uC4lWf7dXtPtttVaOF7LN8oEc5Rdlj
1ib6DHavUPVPM/ug+HlF1KZfKYnlVscc5nIHRzmuQSVEdjwc1tnMrINjpbl6CnVKBgdoi5NGPTNz
LLJiU5RGLHrihoQWNCn2KesNi7RLK3cH00+IP5yCsm8MNaDXrEDoW6dm2ZHpkvU3gLI95Izkegyf
lkVruoM3TQasn8xoyVjVjXq67jyl6Tp/IXG1vHGtyebCK1TD/XTsiuSm7cocEQ6AQu3rFHZrWZOD
lcb1eSCYetpVnTtG+6JrQv3UW6qdHC2K0cqTPRaVaCl4+RhUsODy49glXo8tO7cfKd/ELlYWdtqq
b4dNZJ1g/+jRwaGZ0R5XEpzrEwRYMIlLSgN4jzJiAHhG60e99lgM0PUmSYXWMa+pcD8Nav0g8jSx
X+KBcu67VpjXwabo7keoPRnh4dR72vI91A56b6tG6PjHheoprRT8iXMdlCrpX8OpXjFgUy7Bitw9
1Xlj9W8yRvtyC6MOgmPm0CK7xf7Y9yHZnnNYkz0aT9XXccma/rMK0VvTyoMzJ0Or8ixOFm6YZMjU
4k5RR2M9Ul+38g9suTE3WxMDYOwQ6btD4d3Mc2cI5kc+nlobU0niU2SbqrcU6RslGMBcVQ9TkXrr
VZ9nZv5o2q3l7ZQm0ZRrhpY3XNt5NCZXeMgMC55v7Fb35PFN5Zd5LVdyltvSEYl4beXORCgm5fS8
tEs1fsuSRR/feGi4+rsUVBk7ZVYyxpHGU6w/Fzoy0Z6pD+HBu6VcwZf4Kkqh8RpXkNt+ySvENQ9q
VZRJgPRbT/ddjcjqulgGujCQcPI3SofO+ZijXqXinQ5FAQoNYtJ5ZFlnHWB2RdW3oikI5dnFTM8p
MomFleywM6cZV3HkmF9o8SbeU8i4jvZ2pzbD3i7TiE5U6WoTkNAs6Y2rlHS9JchK1OL1ribqLkeO
7Iw2BpjZ/jjmyjDdMuE5oY9JNs4CRY+yu6qbvXbPQtI1A6cbvfdFjIwEEUtXfRWsCd13e2WdbzwS
Qm1/ptU/4VGj07Bn6VCYV7EQ3iJtWGtv58X0hPxeV+PEz0rV/FbSIl39qbAazR+MrMr3U54mn3gL
GK3vEW1Skus6xNdxC1CHrAEjSQJ9cfPi0Ey5+jAPveHtXAgKnOlQKeY7s4/jL00xZeuOWGEjuW00
r2TmdJnbA8gsg3qHfTLPd26JYSPgulRqsLizWe/IA66/9lMH8qMiuwsgSLRQw5oVkNoP5Vys7RWu
L6itu1lp8Jtje6M33yJNjm/bGSskXftWM+ZbVG0RG9jKKeyg0FtNObkzu7Od2hpGR1MElDR8jIae
tg/yy+sCFqhaRB5hkzLn2YVlPTbtnEa7SBvKN7XHsozJnFb2fVzwpg8qFJPmG9TwUfvQNnnKEIMy
6dA9nBbs5W3fVXdebUwM8HbynABemN1cJRq5z7AWsG5eOy3BZ4+FUc+5X2Bb+8SLxH6Ic2qifkkP
0UPYPA/JPmfp9slmdVpcNzlWT7/T6TR9HWK1uTXnaHQaP4lzfT0yv1gpSt8sI/YW0e/Q70KgPuVx
bvTe3lUj+uwjLNI2341jper0sTNiBpnMUUUbcxfGV4qbtvEBLMZkw8YfcfQSlQhP7YYy1rQIaKVu
H1rHTb8thMUlJ348eRuZXf++awlZG/0RyYa7j9u5JvGhzpQQkGg160GWWDw1ltkWyhuomY23Jyqz
tt42Ec1g1+8QSns76Hh1dzNjpvlqibXJaRxLgAApHHmKInNUW1OgM0ynY1NpxnJG3RJVh3otmbNC
Kq3DUS9GMBd4u/piV6Qs04N2gnd88nolfp84RWuiGKict+WqJq7f0Mquju4Qel8T1JUpMbK0xXks
QsrCkGCjp8zWmvIKbVJVHvIUg4wPMzb9VWTL32xiWOiz5fU0TbOoOb5cF6+rntHG0obzxHg8NBDE
PgFrWe9+vrF4idPeFsB/OcqrXRnaNwxqHjOaUaj/Hsxy3utm4l0VShW+S9N82q1hOv1ukVMsukHB
UwuHtma4r6ojRmnUqx5yzMnNGAOJ8pGgy3avkA3+i8LV325jXJ3EbdjvVNBe9SsgNUSj0TvDGTvx
uquMhHEC12rHHfxVjexvD0XxAMA2OQOkL728XeVUzePi2sN5ncaKda2qfiSjYr1OOrP8xT17xYy7
3DQqRaj+PLLf2Ka92jJ1KFLoguvj2QURnGDxctO7Fc7mNbZ3ktOHWS+v5toBp4KtMDT9Oir0Z4c0
9ns0tNpjy9pQ/8Xu/m+eVrJOqPVjz7zg016efk3EBl6BcTwvU4VnMZzMa3NMwl/UTP7uKAYFQrEH
dp0f7idmCowEPUdZRxDsSjPMh4wa6f7nY+JvNts0nejg0XukSuK+Krsm8dwTeWdN9OupA+FzMgCH
pM0J1XPzcei69Lc322xAUCqjj6PVSbH85bWbFi/uFFx1Z9jCRERzo3jjKc1u1fQ6+N1T46EhJo/K
NYVr/vPyUEvnkJ+QmyrB0i17amQWuobrhWZboCBtDbEfkgf9i2fjxx0+W2gQhwxDm8SW1518MljC
Rtci72wOs7ecoZkizVX6Mm9PqwGYZt+NfTn+X87Oa1lu3FrDT8Qq5nDbaQepqZE0Cts3rBkF5gzG
pz8ftqt8drNZzWr5RrbHFhrgArCw1h/+yjzSjHNGV9DZ+AHXhxwtCBwRuBO5EjE/uZw1oAwVnFis
nG23cZ8Hp9I+TLnCE7vV+hxLV57+h6QNYnNj3OtwpbRAf8WhCY4Cgb2oW6LvjIe8XgbnmSg7FmnT
7pqSC/X2N70eRd4OtNvQ46IBvDwNVECsILjd4ByAgQO5qUdHR+ZOt0e5Ot+QwEfahhIeBQ/PNheR
k/WUflSvd85didhLQFNuTxJX7/iMW/ZbVxNaDLW4k9Q2Q4xpmpyzNP0912rhfqAAVmxU765HMUid
aDLLHcHuMy6Dwg2rvDaLAd/tRHGeaqwYdgGvvI0T63rZaGVQY/XoUGK8sixd49VlmojDhH7VS2xZ
mWOlCTRcGXdZ7W2p661MCaoPFU/6X0AnlnHuAOpJeY+FvpKFavOhAI+QnykhmxvX6tV+oiH1dpxF
XM826vcgjyJf6L0rLSWOWvtLcUqwS4gwnFo3FA/3Rh8jUqimVkelkPC7/FjpKNxYPiB8dzLRydHT
IX9G1FWP4QdM0Y/bg60sIxAnglD69WCmuTiPJ31IFMSeIj/OHQ1AuUiRKU3H6vftYVZWEcCM3Evo
iaG7vrhmAN7FroZKmF9EdugnZVXyeNSKD92cB8dcxwB3Z3aDsRH2KwEpYTqkKCaNRarxlytJoS9t
yqmLfLgsxVNjFfERJTznUJfKVgZ7dY9S1iU9oZMiDREp7l4ORQdD0yoxR77Hq2jXKGp6nhCXxVli
DqAn6WX87vaKrn04kgM4BTpWFUB9Lgd0Qo2cs9Qjf0S79HvoWtoL3t3l8Q9GoW1uq/RNmOAi+tV6
7KrRQA9Qm/W6fURF2Q4+eNOsRhvbbG06sgaPsw61YXpTl9Ppsapv0krEfo1m/5OetfPRmJLm/q3F
24EsnFNQRXp5sWiVaCNlwsrPB0AUPnpgQnZoJRZnJ7O3EoG1gCAc4ENJTACNoMsJSUQi77Qh9i21
+SQyj3dgkUrn9u6FXvv3259pLdBlW8F+3Vu8My4HS8rIaVxriv2izcwPajjUP+Z2hAiLZORGArf6
ocjbVEeTn2vZbypQeigNkZGEa0ZIFaXpg/Yr6rJR//ftOa0OxCODFizHBv2SyzllZhwXBvqdfoC5
M+VHxbG/GviRiD8IcQnc4Mri2eRKnODb9k/Gs9/EyC/x8zLtvjmTDaAaq8usuDd1ccGskbWwjfgD
PODlODNUAX3uCAgngl4TRpp+mhw3+nzvqkkDQ4e9DwiFr7QYpRXRRLmkTn23Gcf3Wd2r73M7zTbQ
V9fxRhIHGsmQZn743y52K+0bNFgonvhtmCUvc9zXJwsr4hgSy9zvb89oayyZcb9pzyVu5iquDdsK
E5P5I3BElE5bdThSLw43jofrkMPVmMIzyA8VhMGrz+WboTr6FQFmo7EvEJT7mimBdqIl52zsoLUJ
ybczj0cuxKsnQm5XSKig5ucjNNA6R80evO5TAxCq33vp7BobWdnqpPhUoEItoAzLs0GFyuZYncGZ
NwwUqKlf74XW2RtXrTw5LzreeLaiJU4PWv4bLqbLr6TLLNzqOBYCaBnUJkEd1OSYVv8II6d837lD
8j5RIsVHGXdsT6OWw068O1BcFhUUpSELSd4iUKw2qUsT/qfvtDT9qCDOKKt2ZVJ+00IVZt7t0eTf
djVhj+XkLcJ1ouqXEzZDbD0i9HF9s4OhSlGO0oNdib1ppsmznXTiXVi0+mOD4ubGPFc+qKtyMIL6
oi7Avy5Hjnu0yjJIhn4yQX3wai0+doM+bUTp2ig4vAODAv6C17WM4jd7wXJH2iG1SPwYuNw3G2R8
fuC/jMON7X19T9pUrGAASVgIt/JiNgGV98AaWUfFGObPtjCrzwnW0Hs7IEes6GB5GwOubD+X4569
55E5gdK4nFjuTMOMiVHsVy1YzclVkKxtFe9ZUMXbOIzlb1/GCKg5Xl48iryrHA2CQoK2WhD7adh2
J/ZECOzwXPW6+rVMnP6QzP3WM3x1dvKDcQfYEoh4OTuINyKLlTjxrV4zsecIimdHgWjZGE77cP8O
oMag4pfFqevYix3QoPnZgQtI/A5N1M825iPvaqHkz4MoEI2Hz4AICRI1z23q9MfbQ6/OEm00OVGq
887igT7S2DMtL0j8UbPb/0AXSwCbtzMCn5MBsXpjK6yGKJ4Q+BtzvnDCXa5pFOX15DKGD4FPQ1kZ
SX+0kdNj0WsFEh2z+XJ7dqth82a8RZaaVw19Ftowfj5MJjWy7FfYYbyWj0nyTOs9f6+lWb5RZ11b
UZ2v6eELQfkIFsLFdjcK6GCeIhttQTC9g0zrIqQfdcVLEBmYkd6eoCYfXsuN8Xa0RejQBaE/n+iJ
jw1qZUL8rLsd8IUAdk0yPhRJEYGKoC85CbdzdjCri28wDrYyC81Y+xmQJWR5GcDd8lWKyvLsDTFS
8v2AxBiSRE7xs04j2hsC4UgWoAz7bF/YwB5owpfDx8bSg7+6uAof88pInmCQzziyFVa1ccSvRYBu
kIXQOIAb5C3OKNdtB5QY1cSftC7CHCIZ0CPVUvqVVBe79GEonH+57KuNN+VqEJhkUPx/Zb9iEXgU
DIOg64DydFbroyFtfJ2TANsiFLI2zo6124WXMlmWRGYDyrsMt9pFwN4VnB3GOOe7PiiSgz31W7Sq
tTuapzjAk9fUZAmzFWWbFm03JX5JOdtXI7v9nNHKf68jmvgJBU/vnRGY4lHDv2ADlbe6khCR+XYu
D3RvsZJmk6pVW2iJn3qphY7JXB9DHXoqleB6I1bkX7XcS5R5dcO2JFtlib/lAkOcPMxSfx6bXzlS
qEfR1vOvtjb0FyoV00MUudMLsvP5L1Ab7QasbHUPIb+mwzoCA2zpMpTf5AmZGtb8kyD1G94ED4qS
C1gQc4JFlD5WzWdEhsU3J7cQNa4H7eeYY2NQ9Oapcjvjc6Mq4Fcia5hfbh8wax8eAoOFLBPdE3sJ
6UunqaGTSYqEOiGlngbuObpUs/hHH6aewkJW/Icmd/tJgUa/sSCrQ9NH4e61AQ0vs7PBSHuvVGlS
ORjpOpjOSNe/MgG2cWhydSgO6AkCXdEg75eHLPe8bmNrrZ0dWIZA5YUMBnp5EXqKgVEAciyJr8+p
9qEGHPYFakpy1kYlPLRqZD14UW9MG1nV2h0J/BvaAwUPuacvwwDNjpFaQZX4mVRJ3aFLihkF0BLl
Q09d78koNOV0+xuvbTGTyhcVYNL+K2+VcIKaCsACHxBDw55myBEEOGQYfWFiGmfZVraztqx4tvJo
k5hpMo/LCfZzgOlU5nFlRY3LOANqAXCGM/yH4ug0oDX6O+Kl9fX2JFeXFaIdhR2qmIiMXY4K0aKz
Y/h1ftePwHvmMMu7HeJd4kFy67oTAiTtl9tDrq0rL1PkKXgUwdFdZDujSMoJb2uGxOfhg4O44oT2
Y9hHoJfN9OMfDGZBapIFWsAzi7CJQ3cWUyF43GN/9dXq6NmdyjHO/m0cVOyOtwe77iXzNmUw1aY7
4dElW6zm6GGL6bmsJiLw4R6Lo2Gv0F0+AhCa9zZmL31mah9jtUUJINFRb5sditVh66ArMmKtfvvn
yLktD25aZdwQ4D4pNiwiSnYdOuywU6BAXfoS5EL4OKTSayLfcX0jHesPXZcGqJgAA3qPKEEbbvyC
a9KNXBDOKsDA3FSc4ZfhVcM8qS2Fn9Ckrbn3EIod38+9NR2SOp4/VK6nxHuAc38JTZjvldjRdniJ
duDYh2HrHbh2boJboGrNk4y+m9wJb+6RPkyi2gib1EdSwUVek6XY48dZv+sqdzp1XeT9MMc8O1e4
o27FxVo6KgmliEfomNMt88C2gXYP1T/zkWgqsOrGCuS7cJPuOzI/SbO3sZp6MPouwidrqIRUu0VP
iJY8JNyNQ23tlOE1RRUD8gCBuoiJBDo7jrBoymlSu3sXN1TDscBDdGmHgmnanUQaBr8VBcG5jdxv
bWRoyLou4SPXZVDBvAqF88yf+Z84O5Rj1OjYKcL8lHUg5XYN+Ek0R8S01QFdO28go8oGDezpKztC
c0RzyBwUbg6rzN5rYz3sTbWoP/V67Gy8O9bmCP2PECMxY6r6ZYwhsBPFIAspjgI5OQWjKPYUtewn
uvHKuzaPvuIPpm6s6/r0/n/MRabbWi7A5qpIfZXK2DsUCT4BbSveBWWVP90+T9buCqqWdNgcOg7w
Ni9nh3JSV+N8lvoBEsLjbsD1bn6oi67z9o5ehB3aQkqzke2sjgmPDao0PCmAKpdjBp4Bo2WqUn8o
QIftTDF3yo4dDtkmNbxj2Ttb1/7aOUFCKZMrl4hZ1mgRyO/q1MDha4wRFA3yyozREw7qR11P7XeY
ZCClhJhJd1C8ZqtVsBo/ZFSUVWS2bch//uaMijAxCnud+FHC5rlUA99ORqBWdvdRiYP2MOExdvuT
rj6UkRr434iL9S08J9Ow8k5RAoYBYJJ6HVpsz4/APJpnpxX9YXaKl1wfvQddIFUfR52+cSStPdVc
uvlk91BIOJsvJ03NVmvBCqe+nhfWQ+zhVeDaQb9RY1n9rLZnkub8l3x5OUqGFuxc523qR4WTnixq
+7s2td1DqPTR+x4gyakXkyvFtGAP3F7k1R36ZujFV7UjlwcUwjx+Sy9L2Xl4xn+p3Rjor+pIGsTt
0VaXUxLW5aah3bn4omHcImeG6JE/oWHj7Ny+J7Oq6gErkNsDrU0L3DagLo+eKsIilyuK1g79gFg+
zNxKw1fZtkZxIr3NKSg0KqyePxiObFzyw2yK04vTp9KrOU5Cl0i16Tjs4iKrvwHjb38rdtBlfxCT
vO1kI012aoxF2ojDaqQUs8JR12XVoYVxtJ/LMdqIydUVdDndiHraJ0t+Ndwm/Bu8OPMFPQ0VoSBR
6A8GEqCfh9Zx243vtXaUkgpCogZZiBDMIjlVWnp6Xtdkflca6WeB7sxLY3jRdxQ9THffUkL4gyoT
DzZkBTTgeLxVF8lGUGgFoghz5luO4pDj59VD7wmg8fhrK/symsy/6qCdHu8OFA9aJI8ZCvAuF8dl
XAoryFyjINkyZyMYsDoyMpqHwKV3GAbpG++LtQwXTuTrY9zl0jcXkcKJjZqfTvWnyQqYZ73dPsdm
lj3VUzE9YDqF/a0e5O8TgNDVzmrU+oD4ovM909piI5pWvq9H24ZIsmD/8Q65nLfdBkrGCZr5SW+O
1VPXYP6NgZ4KdQGHCuNvUTTtf24v9cp9hVSNLM+DtSSsFnsSC2uOlXkgp6PO+q9WhrDumlg95pBc
PgDEDE5QeHDovD3qyglH2VJSHNmbyCwtlryNKq/sRpUPXMyTcmgiRwBFHnQ3Pd4eaK32xAkH/ZUi
j1RoWeRWQIMdpSya3B8bFPWPWuPRgLOxvvgyo9wuJCkpeUz6ep/0VnIkbcgPUY1PYYZgxznI2vrR
Lkblr9u/au07y64Zek682mE8XH7nufGCmhd07gOD0o4CUxxM5bSyfoAKqD4BEa9ebg+4liR45LMU
/0we0lcQaT0YRJ+jX+mTAQV7UQhvP1f69ERcDJIXpu4xGjAQ6uwgaais2N+qgoHY7V+xFmsclaSe
9GO4BBb3Gv0lwAwe25qy6vx3XM//uEo2PSpm73yurNg+EW5bFH0ZSYsXtIf5N3Vyh7no5mKpxxSX
14Gus+/mxvSpC1V7fldRvm/2HjWFA9o23+B7KUiaFl047RBGMuavt6e99rVJByllg/alqb84Q6sB
apw1sqtHbWrsXTUUpnWweB7+cpqiF++8ubPKjZtibalNKnu808CoXskfNQ0y/qlpZ36rZP0XhNqV
pxy5wrMz9ZhNZ6ryGAHSPd2e6OqglOspNdN4RnrnMqzH0ZoMdI9z39H78ggFVXlQpxj0f6bWj5o+
ipchVcRGUL3ieZdfGJwWxUzKIQC5l8lnJoJMKFbuG0lcfpMWWPCXnOFrM5fDg2qE9R6LnSNMsnmn
mEF4sBED2tPSqZ60WURHF4/Xh7KCfnx7MVZPHgtvHiIG6CUc/8vVCEol5syGL1i4MNp6RXgHQEQo
SrpgAvaKBnM1wMBw18dTeDCxlaETgVliFwf7sp4ayr9RsnGvrkUizxJe0qQQaJgsftKUTNWgR3Xu
02Z2hh1atJrN6nSSRh2rDbdMPxXaxkKs7UDZdpCvaf5c1is0UaKW6+nwJqdKO1lNrT95QGaeINbU
pxG124PnKva+z7GPx3NzmLYCZC0sLa5TmvOkE1dPsiweIml4lfu2iT7BAVFoRIB7w4DVBr1qfkAs
3joTXPsajjryJxS+bejjOw4VTFiVtH5O2mb6HY1gYHdj45Y/A4EZ9k7Vh+zn7aCRsXoZy+w6+cKR
3UadhuNlzKApg7FaAKCtq9Sh20Pe074YWYNf9O1xrtNW6QBIP5OTkSLnsgORJiMSHLK3JmqqdhP/
EXfbvurKZy1zIFzfHm1lVnCdwXzLsGOwRdjVc+fBnrOBHmamHR7qqKznBzOM6+HutIJ1A02hcgqQ
PC5xG0ZV5GYR0xV3U6D4RlDmByhPW+pl8ppafCRd1UD10DUkqbgqEelGy2wpL9AAL2PgXy525MBI
4m5XxEb0NVeKHMnvFrDKrla9tP/n9nJebyhuM5vqjYQK6tCMLoPEJa8AGhanPkgr5y8PIu18LPRe
Db9XSlNRi0Q84QfmFzFXixBtexyUcrqbQ4LoBjVISRfQJGBR/sg3dQ68PTQtxgDWd+IpO2apjeFp
C8IrZcdoE4in2mWz1Jn+cnvy10cYFxrgAwn5ZI8sUycHZ9uSVIVnXYOF0R4prTk8jq2bY56RM/wh
6s3qfoA/g0JcMHlz8dmXyIcCJcFKH/nijZnNPykHznunt/oHXGDq9zzM4++113sbn3llpkB1adDR
aJH6SYu0AZcJu+o6ip62OeD3HZO+w9TLCnxijdGLYeZmqruRNqycCzIfJVPUuFJhCl5+1STKojxF
fdefVQQlDshEO+ljVhu1sXNzpfv77m8pmxoSTcmBZxrq5Wg11QCUxHMel/ZgIHZQqPpudkfli9uK
wafaLpSNA2JlfnQgkcczLY5XwF2XI5ZAKezKCzJf04VqP81CrXE3pv1SfYWF1dx93To8qKD+QJ+j
3Lrs8M9m0lmTbhQ+Gu7lQYX55Pd5A1uaUtaDSZfiy93rCTYZLwqUrGjULHFyqGylhetmhR8kdvY4
CwNvZU+ffhV22457NFE3hRyvr1bkhCRFT6K7dPLry/VUsCtI4rkrfGDgunKoxuBDAJ0O38Mpe7T6
znvnZZq2Bc9buU8oD3AAU5GAurHsxVCriADPzoXPAaR/UeBv/4sZx/R0ezVXR0E5Ce1IiFFXQjyY
S5ldAtvKLzGaPEZG2+9dZdhKE1d2OWsH0YD1k3C8RUQi+FnUZj2WQDN4D5/MGLwRztJWop9m3Y30
U6tPWrqxDa4HBf8KQR25Hx4mIOcvP5sR4XzRtV7hR6iqf3Ki2fyMpW7xa44C63NWdsjO37uW8Cl4
8QESlaylJakiwWUCqW2j9DvbxpG+MrtT0Atlo4+yNi0psAtJySDbWKINi9DE/dh2GSV3IMrrGcYJ
eRkgBtFQKp514/QHs5IwDiAgMuFYfDvM3hzhonPi28pgnCMBldEop41r4HqL8fejkg7Mlr6jtxQ9
FIpCl61Ja3/IiuQZ8f7sGIR9zz2b68Bt23j8HoRuoG2EyPVJKYeldIJIMETHZa+1CsBqjoZX+UhA
9R+sMNGeaY2PKBnZXqrcHx7AjGBv41dDg2g5GFZOItDDqPYbu//RVXn3MIX3s08RHyTy5E7zoBUv
o6NGqWTy+qHxk64ujB2l7/r71FL5O96OipUoJLXGuwNmNlGxZPVMQWGGGQUtX9chv/SVEz5rrv5b
z6rCHzH52/hQ18NxAlPD14HZAiZbHiBTaSIbhIGZH5Xhy1i7zl5R24+21aOun01blKXr3Pf1vH/N
wagLL1UYclEXKuo8o6+Vig1eLVCrfaAmIsVNpvDeY0QbefDr67w+Yvg+bLXhrzcDhyXEW3p7XKxU
dC4PLmk4ruHDNrHD0Qwu3Oab0OavIXiqfW0NH4pKrTf2+NXycqkBdZQ4FwoMPMwuR+wsvNiM2lPO
UYPBZzOaR0XHGyUqXO63Wbs3Y3gdzWHbgXJgfRf3qaa2UIorTTnHma4+8kATMIpjMT9y4dsVvu6e
vTHi1T6n4EzC9/oQ1Gk2LVY0Hju1zGpenAgszPYBFwRF7MJAd342ajRaG3vj6k5lNO5t+WhicuTS
l6tJE9YARSHZMzgT4njWKR/NbtoCHK7NidwAjUw2FpteBvGbt8k4NKHBKRD7wzgPh9SdtIObu8qz
khXDvUkCE5K0MPa71FJfHip4KCYF8rqJL92ankHyZMdJG/SNFrr8CBcvTkZBm1G+50h8rgh1nPZB
b6Em53eUV/4uAYwi+xknFBNFHuJDMxRxqmLpoIRa+K7DUgNLzrTRvS29ibWFJY+l2cXyIZ6xWNhI
wSs3HcHUU3IMymOn12V7QHXI6s+JZ3d/ECzAM8lnOUcpK8pf8+Yzem1vdY7V85ovAFrrODDHB1EW
QmzcPmuz4kaQADoyMVoSl+NIK7gJnA2AmsxJEGztYvdn7OrzXgtixfyjwcCOUIDjabfETwci0GB0
MBgg0J6qgZeER7jNzac5z6ctWdPr7cYh4umclhA/gVwuNrenhmMehRTc+6kyjzHaUojgz969XavX
tePqBg4o74TFM26IQ0/Yg0IPNK89GF1WI2IUkYzkB0Ta+INu58ndu46vxXVHn4wKiLZMvPIKBS/q
Y7lPt0LygAanUE4iL1ExvPMuZ2o0WpEFJ2mAcywX+E0I9kkRRFZD7bLJRF8jnablyg7huXI6OH0V
h7sa67xo40a/uuQYlD3G9+KhyjQXu8yeeaXGdR76YWkqfqwq6klBJRD1miZ/nKv2RUd7biPLvL7m
SFbg3XOMUam+apMltEiSGOSvbyZjfBRNZb6UXj184uZIDkqAHsvGJK83HREpbShouIKAXqrVV27p
jeNAgyIdqX0cvNJpfyhqOP3dKBNiZfd+RnohdGBcoHvA353FPqhL1YxscHN+PirY0uh6o1YHHHmV
Gkk4J8IyDuemLduG688I2RpEjIR5885a0v3xjslsOxeZ781W8IzcLyKH2WSKTzrp404kY4icYxdr
G3fF9Z43UZNiv9PoI0Nagp/QYewQSaTt4A0zmFQvAZ45Os3daRHsTBhkvLVkZ3WpWWUXwPFmhw5m
6sy/hBHFv7Oi6L66ZlFLSz1YFLe/4CJc6BHzpDNoKoECRkBkueNn0JCtopfjmTM12Guyf+ci9HeI
hLMlzLxYQDkUEanTvgL26sCwudzzKuAptXLt6Vwg6P25iUubiuocb+Rda6PQiMF+hV9MuW2xycWM
bGEhpvGsmi31Eu6fY2Ia2UbgLwV95WTkhqZKDDYFMujiDrWCYWzKyJrOks+T7g0tqfVj4TWI0cY1
e+Xg9a0z7p3amX6HAuPKHVAX+33I49DwB5RlX7SwdD6VqqjHY1vkhr6LjSxAoTBuM5YfLTZlF4II
w9QwBw77NKgoXj6bZaKIc9uzQ3DfzPG1ovtsDg/6ZJTRSc2C3P6gjMZkH7xZrZ7w7wZyVGMVDHR9
Mp0wfJ/YThud08pt8fjFxGjYh2qjslImj7dHFdjN9FR4df4lTSNn3gVNZYz3xfjr2gHlJ+unwsWW
WnyiWdcqNANd9Vx3RfsUZJV31PIMT3IvqY9NXuv3EYLkeBTNgffQkuGtv6zKaHmqYHc8aGdjqM29
ZlTWUYIbd91sJFtxQQy/SSj/O5ROusOtTZN4mfLQmehtrOq1s5oKsetCUA9zG27dnnKBlqMAGpdm
VexdXvaXO8l0ogyRp9E443qhoBHbjMFpcFrtGGqpsten7rdIsMI9TT0Uutvnxcr2YiFlguUAXrpq
+xvK0OfxmI3nGhu1Q6EU4UdVz5yNCFkc8SwjZU0wVxTuaIZQirycIBtBtUdkGs6eOfxtx2g6jq66
q4voV4gIxm4Ktl4219MydXYeLUIJoKCFezmgUnSD3RSKdk7sonpsk+LLZFZblLjVQV71mSiSyLTu
chAPo0iR2LV+DgUQfrzVoxPnxXy4/YWuT3Rq4zoVXCpMHp20RdYoskoYCr3zMyCIoDz11dxaO8DV
1MfR095kE658KopokOLRBAOYu5yU44g6mILePI+Rp710COk+GdDin0EshOcaav5pTKdk4y5emSN4
WIaFugLIaikupFhaO6Eba555FCs/TbcJvsxDDMELy436viycWATUzW4zpdELnapFu8gaJi1uEtc8
I2mE4qBipQezimCXoUh7CGjKbeywRcb43/FkA05qKVAXkVH0JjVOc3sIAwoy5yRIh8MYWPneGVsk
jbHA3aF0PH68HS/XH1BmxK8WEbQeaTxejheXGDHmaGWcyYWdfh9MRiWeHMUtmifNa536XQtPB7B+
lqfWRq56fY5ZiD1zDZBEAmFfwi6FSoo34Bd9juup3AejGvwLEBqwFDiph7EJp08mbMb9qPVbkkcr
iyxRpUBzqQDAEjUuJ53Q0Q4nF+k3+qk4KicB/uiUnXegTd1dUYz23R+VqgkntUUjQt4OiyBCTa/G
zpr6U+SExQ4KefqQznG0N+Is7Xd1P/W/b3/V67OG8VAi5CEMgJanwOUEJ2+OzCwWypnVN3dCFOiC
uPVW+2EJ8SRYGQYKlZwYfY8r2blxNlPM4LHcVCz8P9P50PbVP4Ol/raEEe7cWHyOI7c9OOr0YdCs
RzcZx40gkvF5eRnyE6CusEmZLefe5UzBjQP4JLPxO9PuooM9BvbwOcVa20PJ2HNFsqvQFcgfcCeI
gl+dpiFi7Kho+26cu9f7iNcdjRjeXDxr6aJf/o7Z1OsojdPQ9+rA201NV2n06dvqH7uCgFslMBfN
aMSZ/vaHvp6+NMnj8UWlkkfRUvSyd7yRRmke+6U92Y+QA9rpaFZ5pe7aSLcnxJZV+x9Dx2F0V82G
+FJotfnr9k+4jjVaGRRWDdmI4rJe3DiO06hOPABPi9CCO7eplhytoh42Ivp6y1JLkqV/nHkIuCXG
KhmdIM3AC/uFoqu7IRme6R25O69XnsERbNUKVubEkUgllXzA5C2x2LAcVqJOQpH7uK8UL6lRmEfX
S4bH2yv3+hq5DF4mBX4SmTcN0cZl3T3CDcGcdZyc48SdbX1Xs3opzsIURh+6Tot/lYWpzgevGCrU
sBVsHYbnEEWM4eAWaOvZldo7ezvHZOczolTez5AuibbTPODH+6RV6/IwaV5oPHHiOMkGd2Ntiag2
c/vSNpCtg8uAz5POKYvOy/1E6+w9zX9l75QIzt9eouurHoCTNN+DcATe+KpYOaIbPXlB4TtYXGEF
6dqHIcjsfQUM+nR7qKsJUdQDvSXVhQmvK0ZmF8x2VThB6QvNw5+6j5S9i275RjP16pxgFPYKMcUb
iP7f4rwqg6QrNLzp2bB5fKobg1SimWxlFwRIYO8Aw/enztbvVG+VAlFSz4J8Cbo201wEtGEMmY2S
Se0LW8z7Vulg3ZraeLx7CXlf8R7GUpWq5bJkmeVjnE7YuPhDgDW1aEXIs7OKD7dHuYoJ5iJPWTqB
3KeoGV9GHv4UVlzHA3NBkf5xnuzknJHaHKj8bDUdr4dCIOk114SnC+1tsWzjjEBz782VPw+t/dB2
pnPoQxvaohLdfYGQAEE9gZ5B9U4i4C5nRSUmNRCbr/1OG/VvfJsUFRTc6o5JPY3xrh66ANmbWb83
v5XDYvmEBeArknAxQ1UkhR5VTe0nugGhTkzJsR+C+SVIo/zk5ZlyJ1uJSGRAQAuk0ry1rornsahl
JaKofdXNqkcXlPZDlKbi2KXOnW2/16FYTIn9pGNM1fBySUdL68ys0Rgq1qpHNUFYsI3N7phSG3qX
IDz58XZgXp8gaKqQDFG544WHKPPleKZTJZ4SGLUPPNk+lrlVnHJNuRNk+t9ZUSFkCwD5p4RyOYpV
d2ac9V7tI5ioHkJXy3fZYM8nS5+qjbx1dUKUIWmT4XwKme1yKEdL7UHMbu3Plhb8A9Jq+KsV07xx
xl8fiSzbm1EWn4mWVxgoSC/50ESsfWw7YsTPXG9w9gHX+lOxhh+d3Sdf/uBjYZIizyo+2fJhVzuF
pUHsbvw5dMPnQRqAGFjy3L+ChDsgFt6RaCwsnX8tUwRK1NiN3yFEylZOMISK4unuE5GMREKbpfQY
tMPFXRzgDVM3LoHeBkm6NxG79N06HJ8drTP+ur1sKyci5tM00CTvmCtiEeMAF0OIa3Pth70Xfs6a
WX2atOhdOMX9Rna0OhI1BeCwEnu7LOXGlO2sQjg1Ysxqd3BbN95pUeLup5j+wu1JrcS5VKrn3AUt
I+Hbl3FOGiOMPk8aX4yhss8rvTjpofHpDwahEimrCXRflxlsrtqd3UZF42vyZS/yediJSdvaTFd5
8mskkPpKtghFyMV53vTYvlRdT8CxU5/qCtuZesKEiWStfgrzYsuweO0r6RIoI7NYrFXl5n5Tr3Bi
qlpeNzGrOBgT8sCpU06FEosPXW+V3UZMrH0okIOg0aSICAW7y9EMqKZBPs0N9G+jeohDFb9aC/ey
219qfU7/G2WJDQs8qGlorDZ+G8fNgTJ/sa8T3LXKKPx1e6S1+dBBIIkhMTPAAFzOBw6imClMNn6j
xP1TMszmPmzH4PgHo/BC5CMRfleQ51AvSoQIvcavkLY7NNr0Q8sxOfqDQaRYDt0QMvZlph439aCE
Q9r6gR5hRjuI4SGarPuTdJJnbj4+DgjBK+wvyoOu17ll6wOYcP+jGb3lPZl4O+oPfzAbCLCS48Zd
vnzUYqYn7DnIW5Rim3neeemo2rumKOot6dTVCABW+8opoxkiY/HN/hGeJSB0xSxbPk0HngbODovF
u9+znNkSsgDIHnEs7rzLUbLOGuPeRFoOtz7jGFQt9ncOUIy7F403mhTVQYoKHoO+GKUHG201NgJ2
Wa/tkyRWDkbV3X/CkYyAJ5GeF/LPxShhn9gY+1iwBnBG+kuPY/UHTDjjYziL9GnkEPrn9qxkPnXx
SKesxHzo81Huoqq+uFzdoi+d0QWMPTuV2j2WkaiVz0M0dfM5GKayPhdjENin2MHg+ZFGtAjvTtGp
HFIJxuGeJwjQ6ctlHXKWfDT7yk+blhJtFIbaryrD62UPO0z5jsBQt3UCXt8ivHoY0eUPYmaZUJhe
gtvfZLLNyGC6fVEoZn4CxzA/4M4HbdnR83yrHHw9ptS9kqBtKjdkSoudoHYQRRNgcn44qUN08NSs
tr9ls9GHXxSzUYx/qjQJN4oY8u+8/LaXY8rf9Gb3he3Qj9R8hS86VX+fUhw72FEuvk8pOejtMLre
6PI44ain4y7dfBdf0XXn1lTQePRhbCmHsQFFndVhtXFBri0ioYo1B7Uyaj6LCcW9Jnq1rTt/MtKv
udl2uzlJ3nez/tQl5VZyu7Z60oOKHjf0Y3353C9LbU4p6XY+VpntM4Ji/4Jsnh7cGS/r24t3NZI8
vYhoOAi0tbhiLr+TYlD5q8QofLeslEOCWiiEJKPdxfPUbAx19Z04t7iRQUubpDNX3It8qsvYxhrY
DwpUv9LE6w6JqLY22MqEyAIBgAOzkujpxYHc1mOvxXrRo3wS1/ouFPHPMQ1yPLItHKvvXjyq4zaA
BfYyjc5FTJiYLNeDq/eAkOwSlnoFVxVHPk+r9jXeu1tTuzovXxH1oON4jcjzY3FekjdZTZubg6+7
A9dAB9Sw2KPtbzePmGNatI2nFltHWnX915onX7eRiFwvLYmoVOPkHqLYdYUdnfAa4BOrvp1l8bGn
1LJvtaB7GGZrS2/h6uVKhZjAhKjH3qbvuki2ATfNUT3kBihfbJI18ixeJ25ywjDN9PWscf7NjCC+
t/tJw4yzmTtJSj/zdL7cC2441nRyG8fvXLgRD3SAQusBTXYNc61embaUl673A1VX5JeJHbpl9EAv
hxuHrk9DUbqQm3t1LyLN3qn65ul4/dGkRQNNeDhy7L3ls0Ux0DfzjGT2swhq+aFxBdHpiNYt8K5F
OGxjk8vtdXHuIwxL34pmHJQCSda9nFSlJdJvZzJ8DALNQ1QCefo/zs6rR24kWNa/iAC9eSXbjJGG
PSO3qxditaul96ZI/vrzce4FzjbZaGLOmwBBqq5imczIyAhzspuTaowyXm+16rV9TD0ZEPihrdW9
t2Czb+jPe9fPphjILbOWtzEjOBx5b80viLw14ckWDUO0Wttlz5S5GgNrZDx1Mc7FHeN0/zLYnE6G
hjQCNwXsmTRKu565rkQ4BAelgkq5XVWnZNAi5eRUUaQeOanDeODZNWzPiMZsPlZSq39QbGdhTMGk
Y/XhXS9GX6uEsTaJokpl0F+SGTNUI3XsixIRS0WiVb7gJr1XZNl8amhnCs1RNlEvdcL1Tdv1uRPP
s2nQIyU1D6oUpOajURoZZUreyGNaxPjIitqCGqF3KkacOpmydry/6ptDtPyIxepv6dayCI2vV12C
JZFPWWoAMCC8w5WUPc2Foe7UFjaHiBYA5KPJV8BYVWiZ16PkbTXbg404moiU8klMVnqowP0PvbFr
DnlzqKXcCnWeS9ZZHSAqJSQtih28GE6nT6cOS7DcC3HCnT29Rw/W/ej6LaZBUIZ5xd770K9nZmm1
lY9DZ72MThW6ZojUch3H1U7StwmeFnE7kj2YpaAoG2nsSnUoNqW29TKA0/mW3ah/WxBZHiuBY6CT
F/LP+7PaLiKbgmwZ3iULyYe7nlU2SNrc9bbzEk12ShsKcggeBd3s1UR27aM3Hq8ToPtSrV96+dde
JI1qZLhOt8ELvfQFKuvS1BykqqmOcqsbuFdjUg5VUrJz9ahIkZkhfq/PO+t7Y74Un6h4LrLvS/Hm
er5JZdjUU9g0JZrvD6XS94c4L+3jYPXTDhT/3jt+dcNrRL9g1rzOlJ3hRF+PZWrZ0m0hUr8JlLpz
Ixzcq3PCh9f8VK775mjGXLgH3H3xTGmIFLqT3DSNfq6GaZIeuBEzcgEjbOnEEItddaJFyfQNjZei
OUlJLAJXLTozfW5mrRngbTrGv01bG6VbGoMyCdrI82FwzbpChDpKHa3/3kyxzigIojeHpM/67jBl
SYlA08Rp0t00bGirpMurCL6muh6IBzkt7dBtuFAkVyhme54AqAMPWSFdO6d6N/pK3pniNXDMIHhM
euhynxQh1c1nJayb5tA6FXoaYxHr2mOhGmWC6bXe5RDoMj3/QX/bNJ8avQlGb0rmMf/aWzTnnptQ
DsNjonbtfJAN8iLXzszxL/RdisSTNQ7EMc5zBAKrhMbdo52Ho+0Ke9bq17RVB4zqG9OQHlAVDgaP
cybCE+sq68c5Ra7ntS8o3bWuMk3COcnYnjY/Ivzf7cTNyMY0JETqutP9RhI1TsGyMnxLhsbOf45q
3+cXKW7AgcMqTIOvY42f0+DhFR8FT7YWF/0lGFV5enO0sp3gpMRK+DiLRqncCnmq6gzBySD+JfI0
XyHO2uXD/fO8fdapyJCnaLSVLjoKq0sx0PR2GqTlUjQz9YD9T/m1kVGsPRa9hBeN3haOARCbDH/c
H3f7uoAn02SADBXrqa2bzdBNiBvMgRJfqhOBdf0kdDeya7PYiay39yNoPBKnyLpT3aIsen2m6jLV
5Z6b3hdpx8YcSjX7N6OJ9js7Bu5NkylGdbw/te2VwZDMiOkB98Hovh5Si1RMLGst9aV0LtWT2tZB
dixoox0+oaUw2ztfcLuSpAbIKC7iYQvHdXUjxyXAhi0jKJAj+XzMhkk5BflH+8QJgaiNwyxZwjD+
4Kze6WIU4UyHYPCSanp3ruATvpX9PDzI6MQdcRqGA3d/FW9Na2k4XlQ2FvR8FXOpeqInOKkEL7Sa
qWcnwfMBB6UP2qwt06IFEWYDN/y7XNX1t8qBbQrTjBPfEbrua3NkepYUWjufaLsJKaAAmNMcQfWf
hOF6FAjeLeaBeeqT02k/RV3P3yMNJxOtsvOTJFfFTrpl8/9dPyRARFSR2RcUQBHavR6vGJUZtbOh
8kuRGc8KYfFwCPAQ+EGFJ3pipvJnLoXhdzsq4w46dWvoBbZnryw87zXqkWZhjq+9XvsFHazDQ1Vk
iNAi4jFj8jNpVnmeEPronoRC89l5prq0w5zfbpv/7wxPokm1Ze3PN1gxAVOpVX6EycWxxcTPrdSw
3Tni21FQDqH7GGyTY0eqeb3AudHmVdZnwgdY7F+rXB+OSaTuVc1vjLJMAhwEuh+Uq+Xv/4P0ZaE6
gxqYwtfVYnpC6zpwc4CZnc15axTE7Zf0ahlkTWkNUkB808hG/53eWedS/HusqnlPKml7K4I5cC0S
MnKckSu/nkwBZYyOoGH0k6Z4jgLJ8tIuTLDOoanm/s3xbuZ7vf0XajcZOakL7OA1mjPHeq01WjL5
eE7OBUz8MHqrzanvPCub1eIwqGK2L1UbNvKR+MOoL2NqdooraFURf4W5BH5Wi7kI3cToJftoBJb4
ZIhQMv5xIsxgdjbTjZVZeoyI+Wgb5veuLnDJykKFqGfyCYAWJDKTH0al633bIpq5vzTbiwj9P+JL
DgYnlELE9UcINXnoZ9rqfCLaoXFb+oYfikgM/5SUX79Kpmja0/0Rb02OiIf0Dgkh3sMV3KQFaSNS
I5n9Ie2HJ9oVc28CXzzYs6XsrOONjeyQRS69+cjswKC5nlzQpFKod2nuy5OsPHThHHk0vKY7S7gN
mAiWeC5QvgcJJfW6HsWKZW2WaKb1+3roH9REr77TMWkcJXBB10HN8pD1/bRTTrk1NSjYi2Q6ckWb
1HVRhA9Hp2PQikb8Ki5yTwUj3Ts4Nz4WTAwQLYRTiFvWQVnYDH0iJUXhxxVwgkMh4wwXqfCErKUX
fZqrnz1CALlL05g4B414GmVd/NSTMHvK8Gl8pnreHMMSmpup53vqFps1AKxcxJUXzgjNeO8ii/+5
DZFWntTJ6hV/yAtAAsNuXVmy1Mf7+3U7ygKhQw2F3QNmuT4hVOVoMAvxVY8mOLtznCpHG979zlZd
K1Vy9IDQibiXfqSFibraRQk5b5mqXf+Sqflkuo5OEP4biYe+/RTORi1/LnpS2gdK0hMtebNlV+dM
smf7qQ6LUPWCPkm6I77R8+iOphiAT+Yp3xN222yHRVWJkIBdDugI+/N6q5sKRcK+afoXVVJrN4k1
eHaI+riSmqo7W2+77EubARAb3H+w4jWWCouABIw+7hcqKY03WFF51pLUOXz04y5HlhGWQRYxm+sJ
ZYgN47JcDy+j3sIxcdToDHqafzRyXTqMF14OTGPgwrXXvKynrQKXXn6ZJVN5Koc0P8j9JO1soc1V
/j4K3SDghLhTrrnMNT1t8OQbRiFfc/vE+NVr80NZYzxjBuGeYet2KwBisRGoTyxFujVMZ4iE5DPT
FLBuJ4hdLaUdxGjrEKQ7037c/0o3x1pq5YsvFbYmq7NRBi0tnMhdvkhFgrp4E+leKfFuOCaA7/2h
ttuOaS2WOqiWQWNd50745WU9IgzKi+hC01PkMDjEc71XJd48GXwquL80EKNAwiW+enXnNBOdOrN4
eMqVB9EXE/hML33pNFp3Gq2sTooZ7zWB3ZwayK28JL3bxH407agFOlRe5mlqT1oBJhil/R5Ed3MU
Qgp6SOA3885fnyil78I2KnXlJdLM3Ovbon7W+nDP2OL2KFBoECdfmjZWlUezG6exhs+Jr1VneEGS
1I+S1O51WN0chT5vbiEaKDbsytSIkOicbPZdY6Hfn3Av1520RwW5uRno31paX0AH1mTEfEoLcyBx
esFFavbUPPZNOfiKS/rXpKw+D0XwMatOXho23/+Ot4bxIzkx8MfhCyVV97MIsTrpnbA6GEW/xwbf
VC2WkeAJUPMmyd1Y87TIJ/f6JCkvmsCMc1DthzgsHqwIIRCtnr/Vc/kz6INX/B4+qCDxPkdWk05Y
oBCqmsuX/U9o0GaN0SUx+wMhhOCs9sMEx9gpHjLS34/Gs0xyoVdBriG9AAC/Hirt2BbzzCaJekf1
MMq23dLRQCNFt5fH3NqPXLgQwXlGiEhW96AM4NxSrlWx9XRwJXRy6cmki/p8/wq8dduaoAQLDQ5k
Yk1Nike9N6amVl+awLKP2PD8DqBHHOww3Suyrw3V+EwwggC2qetCKaFocb12NHO0VdCX80uhpRH6
pSPco6lSvay0irPAzsLv52j83A/KcKqULjiBd1YPRRcKYFBrT0lpu7yQxIkjkeMgGqNJ6/rX5IU2
Gfqszy+jEU5ekTmIbc+F9uHAhkQUDtbC2aF+uzYBovbThMiMqi8Fy3oIu+GnMdZ78gTbqXAtsh8R
3aGAsFHBpOSbAjBp00soVdJJCQd80OxO39kpm4gD6RK4GJS7l4ZzHufrBQuCqFciJ7Je4tr8NNnG
54FWTjdCvovy895m2UzJoNqCLDUdknCCoGRcD+aMyIkOSWu8IKmlH0SuY3uTa3uSm7dGoa1yoRhS
3eEbXY8C8XdInHEwXozGqF1THZyTnvZ7/dE3RwGApm8VOgIMj+tRbLuBjEOfwAtt7jFNw5KGw30Y
fLl/kG+MsmhTLI8ksgAUzK5HqaBd6DNNoi+hVs4HjOCV49BJ4+H+KJvrgpIcvTDI9C587U0IPU5O
145SYqOQ1XZf6oyqUayl3d/oovQ7R+fWUGg70aDJ51komtcTsmMEnRt+yEveD4VbzupwtnSKjLGT
NB+tQjMrCE2LAyoxEdnv9VBAwBlKUjmVRimNDvivoj0io0/e5vMeLezGZ8LwaOkKpb7OtlsNFZdl
l0stRc1QxvC1D5T+s2J300df/WVCdA9RDyDRoVJ7PaEmAu+LtZgJOfqfMbbQj1rvIDtgjx9FDxfh
BphJWMgRayJwcD1Q0aHjEod56GuoDR3tSv27RJRuJ6OiEY//5grSIxOg6EDuBp637cCSC2Ip1ezt
F9E0U3moVDu81PjUjV5PrUyH5qyWls9jWmeHaEpF+D2eytF+tfCIVJ9CqibiRxbLaXGcihpxNZPw
sfIoMqovVZMOwQ9FiGp2I62jAFoq0mC4ajKY2mNlSHbjYhRAq4rbme2IYTKaw8UZ49O0PeTONGVu
acuhdFDxyBm91CQiPgVd1pquoiZCP5byKLRT7oiuPjlKK/JziDvi+NQPtlmfHSvITzFyYtbkUioa
1bcpL2fxB2Q3CqxmPdpPYRrp9QMirE70KJy0/DfjDP4mgNWU0ywSO/zkFJEenxaB+b5zR32W44Oo
4LO8jSNx+2uQ6lF0noTSgNFI8dR8UoVtYHcAKotNrFJko6u1gfOzzHs2PAGqI9PyjwOEG5dF/sWM
IIB6Y6WrqVsiFlx84ikfm1OtJ/ObnLXWn6kispJfm1XRYZwl/aetAx4c7amY1S/moBndQ4whrurR
+iWpLuoQNeLGVlCZ6tGEwVD90+Z9+gpTRFGQASH0OhWdgVVu3uCg5ScKOmdPU1MJcR5b7JZOaUJb
+ENAdogABMJow6uIleFPCZQXrgxvoZF5TiQF+m/gx1D2zHnMpn8xarNUL8GKpPOKMa9aLzOTwHqb
CbGcUz3o1eAV+TAPZ0MpjOShM62Rdvy8nIT0mSeRfka90cNLyRLFvxxLBOlRBjWLTrWdan9ERqFr
Hs19WXV0RJpbr3I6ZXR7D0H0FgrJybzKbCsJ2SW5rg+DlQiZjdEP6kGMUYSXKL3b+nOaDqnylItg
ikkUJye5dHQpTw96U6Szy8eQKMO3Vm17OQ3+k0exP4n+naewsz0nbPK/g7At3swQ1zHXINZqvSoU
yVs/aaP8NZt77fMkjxnOx+w0xUGPzJQTbyoMqTxgp1rOj10n5x22BQAkr8asZ8mhi3Qp9hU9k5Jz
Qm4ZnmGJmNFxlkpbPU5R18PKWD7Dj7pSWvUEQKAanpwkojqNZVLJZzgiveopqRXVLgVvZzxTH0om
N4qz+ScifuawWH5wnly9DvTsEKMz83NQcCs6tHAiKpem/VE92FqtGIcKS3jj2HStbP5WlDqXvUhr
1BR+hqNeak2OzYsil22ZunRktX+knFvFM400VGGPZUp3Kltd/vv+y7i92MGV6MzjvYKjB/BzfRPS
Wh4AOQ+dnzqDbRxyIeRnY3TGD1pL06VCty1IKE3ZVBWB5a7HUVttnCp6iRAipF2uSqMhdyHBJd/A
qvXjCOPjFJp9Ee48/JvCHvqKkJg1KGmLXcya0Z/F0Rh0guivtobg0bJ+JYrApSpsabJMCwrcUWe6
atNLH+4DgYNGuy+1YMRw0XtZzTeUkeWZK9N8KSplPOuLLRfaNl/uf7zt7Hj5SX7ew0ADJtr1ojba
rOWLKtSLZgfSyZR07Tmh3nMwKls/Zan6nMWIgzit0D78fhJzkH6gbMgjxFt6PbDW19xeWue8iJr1
C2H1PLeYbu3EN9vQHVoz0TQRNbH7xk2OOLeuhSk5L00fJK9OaiUnRa+kH11EaZQ+9Pnb/eXcngWe
WliTMEroJN1g9X0dxhQaFAreonjD+Tj6JqFC+/bBQYhoKSgpgK0WJdg1PQxaSR8P6Vz4gwyDpGlx
HbBUSXj3R9lEoSbo6uIQQds+vOk1eKcIWYhMKhs/BM49dU4VPxixpH5vOuSt7w+1WbUlcMfOBULf
og+z9qnEhceI1LZtfKPqzIdoELmnDYq2c5A3e2EZZan3onlANLWuKhcdJWDM4Bu/BhN4orujofuW
jJ82jBMmAP98dE4Q+MDzWTlyU7Kf6/1dS04gZyLpfacUE9p8ZunKoVwf74+yracsSCd6s3TeLuIn
a4YuDZVWH/Kp/EnKC+EqUoGBVl2FNJoHiaL2bmprdnRs07zP/1GcadFxTaUASl0qyvZTkaXleMpq
Gsc/p1Zm9C6O7sFeFW+7lfiRwOi8jAsLZN2jqVT8x1HgCJ8dJxO1NMkhIRR2o37c8429MRQJHtUl
on/Wfl12DUNuk2iUez83puGALl36DdVM7bkqpX6nNnlzKBBmWItUDGn1v/7CUlRPjoj03m/icLQ8
HiEgHSMMe2JFuanN086nXu77q1QAEGUpzi1GMSQf+vJ7/gP2TVXWyepkCb/jK+Y+rZsS9lhzZqAI
aWPt5rU9/+yxMBpLdUttkOtvto5nL+zGKrGQ/1bi8AFHdComQoniPSxmk6nw8yBt80azDRe72euf
Zwup6+DlD74lKbGniYS4lTLap1h1KDkZNe2Zo7RXYdjeHO+Os4s+PSVF6t/Xg0YaKh8ThVefx7uP
XBxvjEvAmuys/fZTL2eZHbW0MW4z8ilDdzPN59FXe0rCniaVs48NqxMf+mnWw53r8MZo/6/rxVro
xhu4cMrjWQE7m30aJKeHOO4hsQZx/IleoF/399T2my2dksCsS7aMKJV6vXxOibFtPgWjz20lvaLV
GBqPYObqochtLT8hB1NPXpaKJtp5XG4MTLEdFJmr613P9nrgzAqhnMBU9YEfqgOQuuRGiiQOveyU
vlLX2YNY4vn7s90+ADDqeGgAy5fIylpdydaMKHc5hJNfZJPzFg9z+FxIhoNcXzx8avMURfn7A974
kICTJOhcEfi8rtVTFb1vyQwLBmTxP4dWgqYJmuDfgqCLz/eH2h4EgilwSj4kWL+zrlOaRaBos5VP
fivb0bOapKgQ5vGeU8KtFSRao18YNdMt1FbqWqiQnU2+HkTTd8uI20OoGNlZ7pPg0KOQvUNqu7GA
2EeiIaZyEtipqyCxm80WGYlC9pXMMfFkrXpeaszskmbcM865sYAMhczNoqe+sCOvdyRWPEMZt7Xs
a6EIjkia6w+6lnwYEQXI4bQBVVIz5K5cTUjLsywqELz2DdHpj6lwps9gOXs6DzfmgsYfeCsXMcyg
dXVXFG1LebpR/NaCLZFm3Uhn6Zgf7m+5dye06weJGYDuIgDLxU/x8HrJhBWHkm0Fsj9QM9QOQaVB
nisBXhARLEf5lzTaUNo7CNavUxPVzgnqfxuGoEaV5DxMjaymnho44/fJGqf5L1UUmXUsZKs3POxB
he03aiFnnmxCMXxKg6b52wpis3sq63iwvxF/VzLaYjGVSs2IouQ0RYP0QXt4QlKqF4tNM2w6lnPN
nOhQZ8uGolZ8PY+tF+I5dP3TKl5YiYry4/6C3jhdS7MjR5hYGFRvtTnGJucSSWTFz0qZvm3FgADs
0lunXQCKm/bYZIlq7iRI263Cm0hhGTRs8aBbV0ntDvmycSzwjZFS9azaMTymWW93tsryy693Cmg2
bdQs49Kuq65mlqrKUKSINPiOWQ6/MqMdTmxc7a2YwbWmsTF/6Ph6PyqTrO/Qcrc3CKgBRFKSC3Qo
uEeu92gfaFCGIvYoIhrVp6yZlO99CvlYTICY9z/fjaVkKOrA5GW0P63pjDw4ndSWDBVomfissVWe
YrW3dnha25eTiIBsjI5SLhB0wK4nZHVoVmMDr/kAv82hMIRxysfC/jyqTfgljc3sHwfv+NNHp4Yi
N6pqcFjp/IT6ez0oSstZUxaq5lOFcTyzSePvthMZHw6oFyYUXwlJeMroa4e0qUr0qcQ6ysfUMf6E
My9H3RbmZ7O29ri/221BqgnplEuSoJo/X08oHy2nkiiC+o4c/Wpmp3uU+2o6iajdq+fduCVRo4Mw
TX0KuUIuzOuhIhOAWa81w4eJn0p4GtPglxzTBOGnR0XH7/EQ66Ki+whTJeXJjOa5PdRmXfqyU9vN
UY3HavoRx6ODUumgLxWuUZeTh9Aa4ks9peF0mBqp/gfP5zB+teCJhA8qEhv50SzkOKJFycbwWenz
2HHhrNQB7U9ZO+2FOsuCXZ9wDjh9eGjEsQdIsK9niT57EQi71Pymjf8tu1rzLL1/rAIagNS4/Wsa
oscpbfA0k3ZC2O2po7+AohyVfJRsSCCvBzazdhag3qqvOaX5adYl6a/MaJSdA/DOw1vNj0o7jwCa
LIyzhigGFFma2W4Mn5Yo2wP/N14y2+wPYdJ1r4rVtr6Miu95MvrSGydRXbAdiA+l2e35xG137mJb
zJtOUEk5Ulnuh/9kgSRxfYwMge1b2E64IDSS14x1CXo/p8ePnvql8285jDyAi9rW9VCdWYZ5QC3N
1yU7PmqYW1AVoTRyf5QbE4JSTM4IrIthx5p7O81pVUl2ZhASgYHnRhyeB3XGETti79wfavsMWUsV
n8B1Qas39WjE3VKnr1rDV0JLOkxh330zlXTwwsYG+VDsiI7AUZmSw6hl1U5rynafMjbAIBc3uxUo
6noxRSZXsawydhLHzmHGQYJkR4133qCbi4mfAY23wIBoVV+PYg0ZjjXtYPjxXPXnENPeTxGJ2Akz
+r1cYHvimZC1EMEXqwaYY9dD1Y00YqkqG/4EJRPtUN6INyfO2x8R2/aQalr+T9Yk/R8B+HPohqHp
7CmY3prsYtDLrgFq3bwXeqxHA3vH8Cs6Hb6MUjR8Rmsx/GHmxh6OfOP88+Qi1scGhYm98SopGx2p
ikA1fQR9BushmAfJctPadOiOtJLE8konEt/LNm5ygtcxG86y08b1Z7NRcJyqIWQVOxnfrfUnYOYV
I4MnTl1tKD2dLBRAG9PXw3YCW8xyyq7T16qtj3ppGm4bKL9aJzwpZfZhoV+48rR0QRtRgKFg5l9/
+hnLE7E41PiEzrY3xHIAIz1sznHT9TuzvPWNF90V3lCWny6A66FawGKg+8jyh2JUXThNmKZ0Jhol
aaC/3b8dtjQtpoVwDRuKCAS0ZzVWJ/Bkr0NhsZ+6QTrQ5Sd+J1mNSmMu5fOrUNppcq25z/xJpPF4
oMs2SE9d2fVvbZKb41lL1WgPKVkGvX54lpSewAsUAQhxzaMairBr6zKyfSE3+ks55MPnETbZ1/tz
vzEKOQ4CjuihLhZRqy9qxmFFD0nv+JboRzgnRVv+HAxz2rmAb3zNpY+BRiiybD7WinZklpHVz1Ju
86LkKbSjaXoThiJOSmTqOzNaAo7VunENLktGjIyQ8uqdtBJ9tvpBtv3M7oZvgxEFz9DrKN9amezK
etB///AKImQDHZj2ESo8+urmLaSyVsG0bN+0gsytuoymQ7vbM0S/tYDvBYxFZpN3ebWA/dBqoWOn
jp/mRX8M7L73lNLKEeSV9+ytbmyJ9441SEGLtNhac9UwQiu06szx27GeDqKrKg/Fuz2ZgVujLG4L
8PhYNbSwrs931DTj2IP++EaH90mHuN4hAeZ5+PDHoQqI3PXCkaUOsborRyUqqNak4YVX0TgXpehd
WQv2mltuzAUyFbuA/cb9sQ7NTPSEkdlAEqoSWub1sZU+ptyQe5jYJorhnL6L/FIqIzhbG6TaiVCs
HEvdi57b/XyYuLTmb0raFuBi3SjZWEnhfXag97xSvLpVZfqUzQ5mdzbaevuKirk6vmGaCfkCYKDJ
PIJz3LcXmQkpcQ2uuT9jGdEVt8bD1jlg9+Tw57QvpIcsAKz6bNuihNAhWwV1ldgw8m8NQiaXjrsl
xnDX7GTX6QUyXKgrTNmvEsfO5nNpIangKmGYvc1jbOAVJA1dlbhUZwOcl2oEZp6rJoATpIVSjMIC
fp6Om6pG8rdI8Rd9ixOjKx8atVSNo46ykXge0bSyXFkBKf5TNHI8o1mlTOazpMeK5cdOVtaPMUYK
AW0oAmWpQp0cCtpzO08ubhhD5UpIlKbNIYQvqP9SOrx4fn9w41lQi98Bdi69rb7WQAiAWshk+z0B
wMHU8vDQ5cjI3x9lc9cto9DYQ4fcEqCsQ7FWkhSVlijbt8s+uZjYFbn5EOrPmTaOx0Bk7R/3x9ts
9EVz34CXALBCv8/6Gnf02in5W8VP+rg81SqStVGjGx+e1dJvSJAJ7gC0ba6uBoOmDRnhCdVvQqs5
lFZSnehIk56NapQeDbXe6zreriI55NLdDDta4dFdzt1/M6tElnqzaTUf/yX9gv+dE7kRXO3vYaBJ
oSv3GDrfX8dlBldvFHAYpOVFoWEh4q7Bqal1uirVBkK4Js+tg2FV9W9dTFF1Nguu33NtSKNxwnRh
NHeglne5v9XQtOXAaIXXvEDrq+cKNuHiSec4ft6O/fRSjU72d2oV6R+NJdLwZKVq/xO7ISp5WTqG
IwqPDuoqvRP0v6sub6VHJ8M6ytXMTHIO7Ekb3qBG9flbZNqteiZhbOZDHOsWTZT12FV/alYeIiTX
J5PhVWnTx8cStKc59LFRdl+cwDT/DdTB+kFzqTa48YRCoSvDRPxraCndnu4v/Ps7uZo+RA0qXvRr
kI6tlZAVSZl6kyZ6H3WCyq2pt/mJIwzdTSbH+KUN0/fCHg4Tuvp/N+XQ/qk3ZrV3j68//gLgEdOB
90D0JrK73m5NBKELEQnHl5I0PouuURrqxmqYelOXpjsw6ObNsImEwO0WefilE3r1uQOhdUXbtI7v
hFAZBUmTS/fqT3PMdbeQ6nNRqK+hzSNwf503FwWZIf3W8KZgFtEIthy5/xypQWtoRAGe8lU1705d
S69ZHtI08tFRgEPgP4CHktybm5VsrFw20ji5iLjs/xBSmbmoGavf74+yCb1sRqFnQoFuwUzW8K5R
z9h6pUVyaQcpPVu5In8qxjk9AXHt5Vebm4jEnYGACoAMgNPWN5Ej2hyZNYCXzMFNwhz/HNPQ8gJa
8rt+iHZuoe3E6HJdwC3eKRXRhdVoYVSMZVhV4aURQ+WBIFBpzirtRcn7D1sSAn/AzwYgZ1KgSur1
fsjHEZU8PCwuyVhS5Kmb/DRkCODc/1LbXccsEFEEnACNJGu8HkUCrCvVouYlbILMI+6IHsskdM73
R7mxbEvGxBNFHRu4egU81pFVWqmIUpYt1cJDVTrVT3umnddN2iKSD/dH2zwVFE14aZmRhUYwFY3r
ORlBLMxc8LrLRji7Ro6ymlNLfzfV8CwlQ3mGUbqnu3hjgryEsM6R2Fle4NWQPTeSOaddeoHmXj0G
Rkfpa+qkjNPVBcOf9+d345s5S/WE537pRHznwf/npoisMdTlsEI0qmzDzw7i1F8TPS+PHx+F4qvK
K78o0qxXEYwkkjrJyi+zMkMezSXpiDpHufOtbs1lKb+iW8mxApO+/lZRmCgFwgX5Re3t4ER/ivlX
GBnJz4/OBZ0bHZrUIkQOFLwaRXKqNEyMgBWrdGjRCOK54VDvGWFuHw5GMfgoNIshZ7k+sbMlz2rZ
FsWlzLT5nNPVdXSmdD4hntU96pI6ujX64c9dnZt7NJjtltcWPQIuJDKSpaHjehkDoVTwp6P8UirW
IN7UJjeTF3pj1PHSkEoWXye16n+ZVWAkHxZ6f3dk0FBRoWoIwrX8tP/sxrbKWiURbXnJIlPYXlk5
GNFhsvvxI0b1nKIQoRFfEDGm63GyeAqs2Q7LSzCg10K3QO4ZOeJnTmZaH74UF8kF3i9eLnRb17Gm
luQlDPSuvBTV3J9AR8xLmXTlTly5xUkXZQdapJC6IXqBZ3M9o7hNtF6SsvIyJKl4MFM9PUWWFJzJ
xeKjKirzkOewtcHHbW/EeOo42EJ/Kbjzdq7n7RtK1z5Hnbr2UsFY754JfVZwSqu8VFjtnEVdmG4u
ouKoSU1wUFLqaB8+juiQ8QlBo2nVXuP7eagbY9Uk1aVuhvIA+fC1wPvi/zApclre60URZFOHLdRM
z+y8ry4094TerDmJVzgBLaVqUB3zWW4f7k/qxhGkSxC2PVkKHMd1SkTmMjdTY1UXTorm8Tppx5jq
9snJIDnaM8gC7O3wr/uDbq9P5CMIf8jEIF8A4l1vIa7tAJHFRZwoUB0vQAzT8FQCWHvni93YISBb
INg0ceHQtKZbKJDpR2OS60vZFfK/sVmUb3lqFt9bDP6OahV/mJpKpxjdWjylEJrQAFyFJbbaCEMT
dnWBoqs9LZLap0yM9kE297DITWmAkbhWgCO5vQhYV9F+09TwPkNmBgqjHdswqwePZIdGq1pN0TGJ
s1z+Zk40bjtD1D2ya8s/7n/DGxsHMJl+NahoXKBrWK/t1XqY56S9cMWV2pHrulGPmiL6/Mkplap+
RNpAeitK2Sh3koH39uWr1G6hzlAg5e1YIsC1gnoUxQmcoN64ZDU+Ghbvk1Ehoor4QRU+of9Zx49O
BTHqU4TAefNvZY2zdZZFnrRfCmumg85NS3M2/1XMtqyfcWh3pnM3qnW7tCfJxeP9hVpvQhpm2Ap8
o4VfsWRo15u9F9Cth1nJLoNVtIdhTp9CKbgUeviD2vFHE6VlMAg4QEVLMrjRWVWVslesOSkuUdkq
OL5mAx6s8kezF0ZBuplLaqEykSqtptRmldrlRddccC80PcOQnDNb7ZvhVKUHU6LbeXLWm30ZDsYe
aTyJBTW6ZYX/81ZXOsxN257aS1xJ/8PeeS3HrWTp+lU69j32AAk/Md0XAMqwRFMkZSjdIGRIeJPw
wNOfD2wzqqJCNfv+REe0Wk2xgAIyVy7zG3vXGRwxuTtoG8hhgz86U75r59HZNI0V+WKW8YUoch6t
uDzUPHIksiOO8XPRm2GQWra0dXeMhzCk3QoNqAnVYfv7ZfL2KuzjV6UHoiIh+Sx2WC3yv/oS9UdU
apwbCe+t2E+FHC8lyK9jkZ93j4DqjkEEnhfrSNU6TxOsNldKt+/HI90hXHSEnk7OrnUX9YDe7FJu
c2dJPxumIrX7uEFwYgmgbCAfCzKgQyvJUftW0sAQUHzzOkrep4OuLjsoeunkO8OIxMw8oDYDW9RN
U6/PLGfZRWFhfctstXifhLQmvKKJU5yWnch9mtGChdqgKh90q7XSv5gT8WXpGlD2AthafQfPpil6
BmtxkuV0rFzlixiMeBdXqXVhh7+haKxXcYiCSAhwKbb56QLVZSScIqlnGrODpm2ayewMTwJ6m4NF
KVF9cqeJppgydS5qvdEUlcdcZ/fvUjNy2i0+1ymCLA29RG9C20YJGDTp41+sjFbvBVYy25bBLk2U
s2Kvls5Iz2+pj4PrkGsXmn2rFD2D+9d1/F/fp/+OniuKAMD2ZfuP/+Hv36t6hvkQd2d//cdNQs+s
rV66/1l/7T//7PSX/nFXP5ePXfP83N18rc//5ckv8vn/un7wtft68pdN2SXdfN8/N/PDc9vn3etF
uNP1X/5ff/i359dPeT/Xz3//43vVE7r4tAgC8B//+tHVj7//QQ/vpy29fv6/fnj7teD3+O/kW0Im
9M8P+89vPH9tu/WX/8Smbx07r/Ci1TLij7+Nz+tPNO1PmgzA1TlKV7vWtblVVnCs/v6Holl/YnxC
lk00Rzf71e++rfrXnwmHn7kI4CBvyayVgPzHv7/7yVv637f2txJJ5iopu/bvf6xv/6eoAEx//c/q
9bBqxlKmny7hGiySNgscYq2h0e7bqfvSamYFh8gRFwLdPxGnJ9dCIhs1SETi6M0iWLaGwp/ieSsb
bW6iRHpq3jie0o9yO6pcOsWxVvG7MpxMz8zHFhBWb92qQx5vamsaH+0iLL/WnV7eViqHuOzj4sop
zGw/GHbmpcjNeXksnl3FMvZ1PX1KkK85tIDWj0kvuoAzRhyzPDQ+6/SeHyunuoWR4HrmZLqb1hye
Z/J6bywj/Tttcc0HVfcUukueelYNQxLdvyzyuiScpbfCpSw/HKzhri264yBk9wwONVuxf/Y3x4zb
XeIaGOK0SusZU3qAcK77YSWHygfD7/pN3xibsOzLH7NTWN46g/GLoan1YJ4T+dhIG4xSzUwh3vRU
kLD6iy56XqJsmQJ9ipJtLNoKCI4JYchLCgZqTfeIuqeCqB9teCVXH11wibHm7KsiqUIrwNLDyOVB
dRWxdNthquAZHXDSUsanGW+U1IvHNBo8d6RbedcgYHaEqd1/z6cI/WOlLwzmBGgVfGVWjFFxpPbG
FdPLNPYNMCoW3PlO+YzdoHW/FGH1o7eq5EHDK9rx6xBkHRS8dsAFe5zNL90CqOYqrwskVtwY3JKn
jZUbHcxYt5/mqnQVD2b6MnjlqCIloHCsb7XGCvcLfuof2mpEAXpsrMQ6GEsrs0CTKmRrI26W2kPD
w8m9WVOTTzQ10u6gtNmselE+sNwYdtruoaqRs/GQZMjw9kbQ0txERWYknsuFq6BELQU1hEI3q20t
o/hg97WyYHWd4hSRLU350bSqudvyHbr3qQqizTPcuVW9RO2tF2dyKmJ+PuRcrRuzyQdyppdeaBQj
MKLFtkLPUFthePqsxlgYZrb+qU2HuPJdLbE5LotSeR6wHii8JsnFD6fOFMQM7Nb91OnINzMudePS
09PYVXwCuYKkQ9y4h2VMwtgDXR72nj4kJux/ZV25lS6q72mh5XeGGkqE7ltnklt7tAvpNSOa//zr
Tv5YMktD1wpT92qjlLbE1jvL+yYQjUENMzTu3EX3bTfOxAWC0ly3z1njGHGgdvH4Geq8KL2yUOBs
izxbNrq1KmM5rSVKoFK5Jjel0pfxQTIpqPZ21xVfYXlnT3AGmjxAe2/qtrOGk7RXAB2WGydrI9dz
wkwdPcVKpjBAwSm6183U+c6aSIyrug1VHm4+ZEQRG50IAsY0f2tiJTY2nchETgOkbJJN1jtEE5ZP
8TlbVOVRpHbmBCPd3rtFM5hX4zuQO0iiTQtS3BVrxhvnaLwvhoQGTZJgC+51eaOm3mzo3ce06vsP
NMuEfdVVWWei4eeYrdfayjx402gm+9IaqxiOhNo+l5YGO2KG3rUpSblm+DqDJRlJG6bc6Oog6PUO
0/gDzkQz+TGzB5wRqjLM8EdQlGOkyeRJncI+etJTV/8xaWaPt16XPzRhXOhBNRpL6ts0wxePUX2o
edlAk2IrTR18WuvZcb6IIt3I2WqPYT0ultfWfSw3mgn/bF/1UfOAqABS/zUINOFlmHm8wEGPkk1a
KEZ9WBpZTwG06iFDkCDX441aTFV/p6KXyn4pps72UHWzaBToCUIRTZw0FS0gGSNaEA62oBJczPpK
6iTQmyFOdG0PdL2SgZam4qnPgSn5o3CHXTQZs+orslw3kqBNfD3LOdE82x1na7OU6spvEapU3gso
89+7LByFB8Midjxrcod3WVJ04aaK9PHJwcAr32tZMzgkU0uY+YlQoKSMRdE6n9rMnAv4Jo51DY6X
OBBzsw2bNx8+lk2EikekanN3k7tmEX2ppsjsnh10YosXOZTL9K0KRVoEmZDSFF6Om0Lz4KaT4dy3
laksdDFMmGcoPwzoHGzmvFbHR1cZo+R2LtHwYG3Z4RKxVVqRdp4ZxiXzGAc2Vkb+xxRU3/XNnI53
PGdNuSocpQLfrVpDbXs6nx/u40TJ+ndRPBt8pcnIc8rfUDC+fkmVrC72HTBOFH5a0G0O3he2Odvb
SurKWDL3LMsEnBuqkBK1LiUkIqm2bD+MrjoDil8ytXA+2vOctgTnKJUPtTRGPcAkRIC7mM3K2IWt
buebUZcDoaSjeYOiRVYkhyjRamtv5tSLR6UDUWd6o6g4Qzlo+6dCi7Nqp5Y0LXdwNTLNj8LEYEdJ
sMK+VaUgrj24zdJ4yFp2x75kemxfKXnhapWHrKCW/tBHTbqf5tbq1E3ZuGaYM49pZPp9GTrRva97
axA36MROxY1p1poMmHvOTcOepCl6Xbe80F041EX4QSUJHph2GwMSqalZFdx92yybTCnGu3GcdWsT
O2hC3BB/x/EZefciDTDdKsz7MVP16ykmvr4bFzkOQZvFOsId2KmVD5nrKt0hjkPre60ZgPaVyk37
TdLmpR10Sxv3R2RKxDfQcFH/0swyjL9SqRX9jdFjPXhdWSmSv5laFqnKmNjtYn8kjKq2N5dYZOxY
KlM6bOrGaKglYgMSz0Fd5h+oFlM2TDUSzWlS3FqKQrpAllKIoJlrF4kXdzH3PfI1vZ8WLT4q1Zyk
kJnb3MOek4wjhFBgGtN7uEfl5zGTMvLCAu+IZMGxLQrj/JacYXoxKzXfzB1hCwi10m5hNizsZAdI
dzOVd01WxFvRgxXx68Ek5jK12AwUhFcgtfPdpOqzV4YSy41urq+GoVo+llkaa16PTFrgdDL2Rdtl
3mx2SenRbFVuSo3SFDOu0rMSdwygYNwy/vbK2rb3eq1jr4Lm0HZo7R/1nA37uKPfZatEkiwK661E
q2GbdtOPpVe6nSVy4fVhFueIofefZDqVR3fKRpx1Ym3fWEb6VI5xyBy2aDKP7xpbweCULi85F4gU
hovgkBMzSaaSm6MX2bbcWqm5NxCz31CFdnOA0A/9TKumSeM1fWQFoeHmW9VelO/AH76xTNrjZGiK
r3c2qsON0d80ej/6EyrELdEqbzax3i/HGUBvQOSrD9BEcJPDlPZ7ZBjXTjx1gVRQ3S0WXbkLYXb5
NeLch9Sem8fB6qvIT+xeUYliTbpz2vilL40+IJurOCdLIw3Qml5trxrFF0b+McMVxhtBlHljO6oP
dagMgQ3G7ko2UeWlMQJJNQzlm1Bz5E3Xpc1VmZskP7hnB+kcqdtYhfoNXIlDsgrrw9yyYujbNbpn
5WpyrXXikaI32mhVXAc6MzJG3HW5kW0jvWwqoyc2L27Y4PQ/q1AB/USZxM3UmPVLWc0IaqIF5NW6
ITw09Y5oU30Qdal6Mcak+7wLX4zZLPajmwwemTEGSmVCG7Cp+h1a5vPHPJwWuY1d44tJiusNvTVd
lSWGduRgeTci1M6mDjrFsb4Ce7GP+sSxbruteWNxcO5qbfxoTyDP5sHk/Mh6/ZBPdkaoktUP6Qo6
ri3jFbHk+VUZ54+u1GY/HrnxoAvRKl6KsdykeuHieJgYqHfgt/DBTSRDVjxGqmcNqaV0o6dW8yJa
kVxVhggD0ZuVi0TliJd2m7lrkNeTACpTh3ClULOMbZd2zwvAwKAsW2UjB9JToKRPaWba1Di5GShZ
Zl6ZnTvhQaCP6kZ0c/+Synj4l+Db/6/1/1jZ1f/173L6Tam/bZ7L7/Hf1jK7fG5Pa/71N/9Z8iuQ
Qf4kkQQxSqfeZHJEl/6fNb8C+ONPsPU0a+kd0Z8yaRn9u+i3/3y1xoMmB4EdmOmq/vKfot/+cyUD
UJ3AUeJPoBz/vsv/Q9F/1gtcJ0w0NQDmotEDYAOS72kl3qW4MSQUZTdj0odbWWftuw4G7J1D5POw
Nxhu+qkbN5rWOR5QieXQl1W5YRnmwdg4hDCTBFHHx8xTjVjdUngnXo/VFnFLld4UJ/37pLCwiC2X
j83UfyCp+zqiwfo+zHpjp5qy8hSlvASoP8N+8bWwkAQegkYPU0YmMuvs4qcGwygjt6rtcrrJseC7
ku6gfqkHSdG4KLvXG1XtEWf3JD4aFkTfWlaX+vCvEN3/7XFwC9zBOowFo4LCA5Dx01ugOnVTvdbU
G3Sztk+OnMtjKae02g8ZGmlOM22RoFfjIDJE9KSFKZJ9gxN2n9RFq+5TgkjtVdZsjMRVd9kztVKZ
Tzt2+dRX4GWBDBR3VFD9YdRbW/NK1UyvJp2kWImX9MoyW+OaGVFVeXnltlCM+5SCQLZUhJogFfJA
wsJoyUDg/bQP/rXCfm4jnbVCX783UHIGU/SxWBHnMLRGxv2syWa6obrXH/Kok4uH6IbSe5XRyhct
iYXlDXk+blc3ypj8LDQOk6ndxUK6NAKWFjWTuUg/22oKSvDC3a1P/fStrLBtljxqjsz+z8dmwPBA
Oo+auElN3f1a5jFQF7vNsG2VM22hbDTnTdboQAWjeqJp4yrSN4QyeVZbT5WvOA5SgHLMwr9EHVuf
GqcqVl4cjTR5wSScrpY2aV0ra9rxpknSLx2ZJIthugRFMNZPOf32TMphwgL0gAGD/8HpVQbyvIa+
/nKjlhTPTYP+XIQJtqea8SNZX3egElmetVgom3ih6vCKXGm2OD0X74u8ihJSdbDfPAsKmUWdwyEA
+JiRK+rKTu+W4T2tOXJHBujprdWmSaBTSm3suHTuC01pSl8z3a/UEeupFs+U1K2WGI/GhJ2cXTRf
EhO9jk2cFJTBYRsHK2E8GPPEzEhnu1QErT1y4cyCCqu7WQCUJS/9CyvkdAyzvgnCBqGXuQgg/zcm
S81C3ZIiL3Sj91X3JLLZcDwTAUEcZTRd8SnI2m1oDVujTWuSzaW3kZCURea3NvzbYHwPArZJ8x8X
bmud556+OpTuWR1whEAmvvH2blsy47FGS6Ksh9ZXSEZvstkqglDo/VUxqnSolHG8Wqph/LgsldzO
qWnv8TgtLox9X1EOZ3fCscHgHkYHSk/nACsNMZy0rBX1Rpko5LswN6PAWHReUtquqWarW9sU7ZcE
2oo6f2Eq0aBV1PIAs8msaogK7CWvny9KYqxDlp9vDPNeQIHguldjbab9ZxG303N0Q4Ct3dsZXWLB
Y6IPm/loDup+Nv01MxWAGSrQL0BTpM609dlTp3sJ1PbUGKOl0irX5WdjytHzxP5pf+G9n29ZgaIm
5DjkxfE8W4PE2WUUAUheRtr9rLa6NzC727SyiN8toeoEMyrSnlroX2oad17rusmXlJxzd+EeTkcD
61flkaJQy9TwleB+NplcXEZCbYknaI/k485uy3o70sREXI9VGNvO7eDaNzT70r0dCjJ1dwhvbCe7
LfhcrwpdSh1VHxY/NML6UkBfQ9bpS3dWcByiWbwOdAvO7w0Z7V7kYX7vltroW51B0CkQxIpnoOtL
KlFHzWS1ge5nPlDlY4qr0fBlCOB44Cm74PeP6nRQvT4p7ob1gJ4epwy51enbMqJymgpVz+81Oq47
tFlzT59aLXCC2y4yrEcq9ck39VC99IrOw8P5hc8GkJio9Tq6Ivn9NBaNp9etuqHeTj1ZlPJDKJGn
S5CY9GZbqpu+Thof19mtk7rRpfX6ZhMyqGKd2lC92RVwOk+fwJRpGLjC07236yam7U1JUk9lt8cc
sLov07JCsK3N/FIJS7/sP1dm97ktzS2j0u7D2C72Eb6JTvk1LSg1YMz6+/fzJjEU3B4Cu0iFobvO
uG19jj8lhr3iwhWy0+ReXx0yp9Bu7kesZczJit4BByTIN2p/iwGR+84aehO9+fqviY2uiC5GeXAB
mIGRxZN5n96Ck5RprFdjcg9D8VbOpvpAr6jaIGIRXrWdpnkVZNhbRwLJ+v2X/9WroZPo8Eloq1J0
nF5Y8H9HxRJyYWnimtKzPOICJwRXseOtlUf5hbXwql56sjdfh5aM+QiUCKye81px0y06o0nTe9PN
W38I0/FKWqG5jmGsq6STs1e3YIbAoFNdW1PnI78ATUItF69XpIID1/hFpmm/xcOh3JjDWPoGTrqB
mlbI5tfh/AXLNSswp+6j1dQa0rB6dEFr/JfPjHQRKPEr++o8Y0oSbWmQY7gXPXQWJdNhvOTpE+hf
xdMKw7iQfax1yZsnBvptBbevJ8xZ3eJMativY5t7oOfvwzYbdnXhxFt1ib9VqXu9unFcCqBvgjvd
dKAtOjSEFdh47tkCqWLJaeIk96nZTF4eiie1acOrkb6z7NsMmzC72zZZ9eA6t65Z3SZj0l3Dh6Yt
J6yN8ICtXFLiePvQ8cVehfiAV/O/zmkYJbonsYIt0r3WTkxmKvujEMP90sVasIRVc+kJ/OpyiIsw
XifdY9J+ti+WAUOmfu6S+5IGfu43Y4rQtWJGeKQ109L8MErtCPpjuyiwQNJcNCiHx4rT+mobL7sh
UdTOE+Ye1TnzgxPiZM/jNucLK+P1Lk6XxsoWAUQMrh35snOpYBLvQibjkt4L0u27YdKWD90wxlcx
QE3plwhzFZ6RA+H2eicntZ7GJNtUNnst0Ji1PY7m0N9qbp5/dyLZl96oDchctVZvBKIt9RskyeV1
ZCnzPR0+8fT70POKIT+7ewYPSBisfhTQG9Z38FPctZ0QOFpSRvdI5S1eKB25yUXOVMFdhJ/0CMGS
ygu/6BMRRFm2C+dRfzdDxn+yQg0hsZGJaV9l+0ZOSGwj9xSoGv3xWoWiH9u2J5xsPCCQK/1J6fy2
1Rb6oOGVi1B7ALHL9arBNHxK3+eoHJWD2Tw4Vpk9hiDWAsPIJuQblMcp68RtXDKK07Op3o+ycLaA
imHPdq64Enna7RzQfBfW35rBnT8a+FoofmoCIum5nYEyZ2oEQFE5znXUe6JoaySfluQChO71WHlz
GZa3CTsMkbPzutyNWq3SpoIprg3X2zBr+0qUVQ6EoBqDptcir85kt2kVbXlM6RX5rUz6u6oe38dh
udyAda0OObaJCDTUX4VdfOgzNEA4Z99b8/Q5HAsE06MC+3o57qTowl0oaO4YtP99OEDywkH+i4dG
2FprZdC2ABLOznEwaAySW0056i2Sjksj8qO7xOn33y/bX6QLxCHk70y4EUignAdHWtV0mVSrOCYJ
G4uJJkltNFEd6+Wd0aLdj2zFdgxL9C0L9cbEMP7C+fNKKD99bdwBXxDxFSBCZLinG0ftwM8AHSuO
crDfJ/XONm+VEImKb6jZb2Rnb1o7e6ctSPLP22aernXp7sapv6njl0jga5C6FzoVr9/5zR1BQsaT
ikwKauvpHS0yD5VInSDYRJ2+10O6T9qciO2SGrkPj7t451SJ+n6QsiDotOWuRBXOV0Mg8ypmIBt9
yoZgrJb0x2oVcpgR3kA6xuw3tRYh3R0xnf/9W3y7VtbDhOIF7OYKxT2rC217NABwGgUonXUmy6AD
mxWQOr+/yttzdIVwEd1WiCiEoLNCJFdjtZtNvTg68dDusn6M/FzT2wB9cufCpd4eWOhdrOk1SAvo
++drgvEjDpsj1glLAtlcgLz1wFcWXmKL1M909dIb/8VX+9/r4cN0dkBiV542g5VkxzR3rhJnIAbo
3TuGE3uEhza1Ht+UTn3I9dpXgDIlyp5R+W5k2ucM8hBdEiF+U2MBowZ9jOY2z5lOmThdf1HRdc00
N/mxzkC81CZdJVBIu7Ea4r2wMnLExOk80nzTT5Up3Pz+Nf9i+aMQRJim6KdbR2P/9PJmM5RMt6f0
mBjGsrPspnkEEGbf2Pp4iJVUTbAQ1W9GQ+mFZ2i9u9fn8RZQT3RdDi0WF0qC3zU6ado+UluXgaiY
9ko9Q4jD5u260y7Jvqzr7nS7IiYGXh79LYwamRmc3m9VW6Gu00Q7Iomgk744hW8NqRmUsNv8KC/h
ednKHVi4S93GXwRPWheYtKPLv/YO9HVf/nzm54xTDS2MjzTw0N0rkofBMZYPwyB+qE60fOpwhvb0
BuBb6iahRyOpuJA0vV243MG6UnBdxbz1POsQcoLOMizxEWL7Q1k34ti0ogbhV5bvLyyL9bWfP2ba
TmxHGk/MH87i9IwbiKz7iktN1T6165Fecabf9HAd39lFe1uXrnUbD31QK0xI6jCIGhxTaNjf9nN1
SSziF+9cw5dNUElAOgOlf/rkxWhbOKHMyVFfwNKFXdbeOlZm3gtneUqalmE3c10V1Y+/xFdcS1uS
GFofa6IHIPUcp4+zmpS2aNOjFprmTrF002dKesnp9m34422u7QW6YiBWz83tsDcJl0wvYRg303Dl
ptHo0+erN4tlPLbafIFW/4s1RMcVuDTwf0Kts/78p1VsSFT0u7JKj4p03+dlk21nuAAejYTx6vdr
6G3xR5mM0SP5PfNAErXTKzVCjlOb5elxGLUfYCr1DWpkSFM4+fd87tQfMF7tC9HsV1+Oi2o8TZiy
ELJOLwlhrxBjqiRHLdWVa0tvP0auxWTdUp9//91+8c7oqDPQRKaJAuacQhFX07C0nM13MhEYIOZ4
QADre+6hC76bVeVS7PlFtbQ2p1kbpCg80XM0M3YEIb0mod0tcWnfQH5ttk6cLLdMl2h4mEkgnRS8
CPqK10zJsJ5mVvSEcGCA7qJ91cSh2DeRCVJLb+zoe991066vpxc9nrKHVOKthBRjckEt4hfvn1C1
LjJSCPzAzl6GiKUTWsaqr9nYRlAPdXoPFuq6s0k2y0Zpg8mt2gsR8pcPCqUDhtS0K2mfnmVzc4j/
egdm587Myt2sRoeufZ/1L7oinkmo9l08ePkMZrUANDe4nZdGiWdXByPctWXhZebwwVmAUIcAb4xQ
26djfyGmvH0qBBM6IqswLUom554DRQgRLuX4PIpKPfa9+wBORb+Vwrk21KZ4GEv510x51ii21qls
h7W4oJl7Fsrrul0wvA+jI400ALRu6WzyXLukendGo31zmfO2A758xlhZaDxZciuaLsjc/DCY0D2Z
UT1Z+fK0ON0OJPd1Y0zfIKFbF9Liizdwtt7MOYn0BDHFI6tjq4y65ZkJ3mgUhdu+FtvBzW6U3H0q
wkNoRRtAZJdMEN8GBdISVruzNkQwCTq7gTGUmTHoFdFH6qM3plwLnIoWwdZHY/L3Aei12Xh6QPNi
afGsogBIG53nQXmno8qJUNZRl+mDqpGE5TWonrkswPEIvdoac9q8ULlE79Zm9GdNlc67zrDKvdES
ijMtjj3SHPe6Bfb0kna1lXtlrkBYqh35DByZHnu/yI/0F8BVKnOEr2sW2p5hTMU7xY3jLAhzuw5s
2s9QgAQyKbi23aRO7G6FOWe3wsnrbTjAk9IVmftdPYdP3ayF1w4v6UKo+dW7Z0dBCFq5Zuh1n63x
UJe9i8Z5cgSv5h6sYnl2GAwfQqFs9UH0B9MeaMAvCZ0tfBw2DI61D7Ve73//Ut7mKUwzKaspsd11
dHd2tnaYeiIipMVHk2Xoj2n24i4y2Q3IbVxT5QAT7vofBZ4oL3/5uiQQYG8QucLr+BweIsxpicp2
iI5Rjf5hSqJ/X+Fa+hDO4qiSxF1NhdXugVnZF6TYz5irr5ueIS4KyqvOzDpDPTtwlb4HXYkQiyoY
3eF5+tKFoEsLXeS1j7NUwtk4hgfgXh9VcHP3s5jFTiMY3aVdHG/MFk9muzbuUse+//0zeTPXJexx
R9igUSvD6jxPGhMF+DM9IheVJPG1phfi158EY/gni049A9Ts0eqy696i2hxFcejt7LnNNHmDPrV1
ocB9W7Ez0VtBGuhNc46fmylXTRs1lpm6d0mTTV/BkGcAlZfswip4m/xwFY4Wkh9632jpnr0LeMtd
soTOXQGkHY7RdN2mbrMbB6glF77QLw4xCNJUq7RwCXTn4oSiXPTEEmN4V9Bu22Cil24jGZWetK0h
kHo1wKQU2oWL/qJ3xAbn6SEUTKYMKfj0C5ZSJFYDUQQ0eQacyFj129oKtH5lJJ8zSP9IyFnxLgeV
PHppCfhwXMJ7fXHivWuAKvW6xnb9tquVAzIQve/UjvrS9sbHCytvfdBnoRmIHL0ZdiKaiufy0Muo
wCQHe34XIYCzr4S0/GyG2dA1ov9EAPlaanp9PXWzeuCunCtHqo2f9vH3C/exBr3T+8AGgt0J9AeF
KRQeT5+XmyGy18mwPvZLWX+yTGCdFJDQsAhIwcxsN7Ao1vbCCj8oxjxuBvL4YJgnv1amMijqeSOm
1Lwe4Qp5HdDp7QTK0ytnjEzwBFEupG7r3ZzcLd0HskVB1obmNNTW07vVTLrmFcHkqMqp99WpofPf
pR/cZXH9aUFU6vdP580S5nLw9YjTK+X+Fa/4cx2UUSqEY6hHlNB9ClxwKbbAhmXgNGW+tWKY7Ry6
+YV4+SYQrBdFCZMggPskxlin37FhCaM7x0VHOjE+venca7pivnAMvY7lzx7luivXRgE0c8iYp5eh
brUqVa2RXG1TiMw6bW0EcjPYWP2Vm+CrFelBEe3G/jkf3lXK1ZRhiDJ8EFXFnKVGQCALYCN+n5Jx
V8l0a9YfQjfzjGTgT+PCzb4B2JG6sKfJegleqx/neZlYotcji0q56xgcwPUbHuwFrPdaB70Hr5bt
86RH+bxxH+y5NQ9Dka2JSsjsSp3Ukla/au8THAEvVK9vow1SELwu3taKUKJFdvoQqcizcZrn6Ngz
Td9GTZjsI4qkq2ZoPLD02d6omQZTMkS3DuapO1djVxlj3O868EoQKx2n99yGh9bNyXPENPIe2NUl
Mdo3u8bgfCPkrwBFJiHneBojqptOizXxMDOa3xblt6i7b/Wl9PJkvOSe8/ZIpaYi0WCDMvxCIfEs
yzKyJSNbpI5D/d66ayrjzk6m0ZNoHqZeVNuH2GrFuzXfNSonfWfFmuoxSPim90nhKcwbt7/fw2+r
PZPiYZ0zcRABTT2HADhL76K0KNxjb7TuburbJQ4o+mhSgh166CER3jSD+xlBdrEb8Xbf2EgeKwHa
KrxDORXIVSahH5qyfe+ACPpeS4VusBp2DXy2PsJ113VeQAdr3YXo8+a1ceO0EJnBkMUjLX22Q42s
XhZNDY3jEo8bxGVtXxHVPQM6jouLnl6/utiqhYW6Pn9wwdOVDBwrMvLGNI74hc3XllmWflgybexQ
KNy3MFYvfLk3UY4vR/PFgJrPLmWtnF4P2UaGt2PPl8No1kPlKw/sQb0U5X55FVYhbpKsRPBxp1cp
CqvGbMQyjsgDTP5QSwA4ri4vnEqvXaqTWEoEoAO4ej2Ya4vuLAyAS07zXJnsY6GJ4VqFtvChyiJs
39rRfHD01e1JL6gwUkgxXtvCv+nANtqbEUZ1uem1XkPkzLCGY0VyEnlLPIcvEIbsJ/Q/wsexR1bU
i0rV6rw1YfXzmPYNVZwKwW2YGlR97Cq6tbMi+wCwGoxPgoUBLDBK+v0cTSatQgElW52rDD8WSH5X
aeNMXqTwdx/IZP3VjYd9rdLG9d2wEY2/RCJGP9QaoO1gsCwCBiQhByBYx6y22CGa0m3qbNK2WDsD
MkcSY4qg0uYhBtdI+W1/v4ffLE5OKjS0AQRSltso9J++RqqWJe5rVz0aSZlsWgC3Xle3BncFZUhn
0HBhcb4KlJ28UADsAkA9qRHJsnN+BmPcmg1dPi132qAeHPuzNuhfut65TuIcPHDjRelBOl+qGJ13
XAg0ANUyzff6lHih69Mw3Qi924ux9xUb/YaX3HhmKMysWDAXTrxa5ltkvAD4Kv+Ps/Pqcdta1/Av
IsBebtWl0Qw1xfWGsB2bXOy9/frzcPaNRQ1E+ADJToDsZImrfuUtm1h91uhRwAl7yGkkpRTtEumT
3Q71mnbMc1M6u0xJt3IsbepuoT9+kwxMX0n/zwYTTuFwToRoCN47uctHt0EqO1ipZXXu/SL+T4zt
2/0F/HAkOAn/a4zQ2r1ewM7XIIcG+ui2kLa+0OR+YGenx7Gu4+39kW6zTT6KgjJJLiwPqBCziwxE
oOKZTjG6mdGDftR/VXH8bJsAARG8PSChqa30of4jSm8fQGKOw/jS8ShHQbfJbQr4crGwmd5D6Plm
Anc+xZGkm6RE1x8fqSq8LDkY3aCy6nXUqPoxU9tgZdW65yPgpORb6H7mPokV+xzi/t2l5qlKoAdo
vZRuLIVqSWvm9pOl5SoE6LhcaLjf3JLwBxX0Iwmt+Y3cy9c/EFdXU6D6qbjS6IRHwy6IAKPqsrAw
02deTwMoPA4yKzMJd0yUob+D6bZzatgOquxG5H07BZoptEcnNo4dseiqDjz7W5M5Fy1z1IMZi37t
IcQGbdGh4yiCMODIN9ZjG3j/wVjkDAoRsJQRugitpCcL2+gdgTL7tXQOoRrxJAJHtmdhTBTq8Flx
onUtk1ewhWW6t3SBKZkyqgWZRxWfHEMaHoUfVyvEmuQ9GXxw6dMy+Oz5WnmJkUTZJ1qJv6MMlk7p
U4Q0yhJSpVI2UObyyjmOSpOsWxrsq0xY+AM1lgTn2U/5pEynbCbj6dDoWbJ3tHHnQKD+FakVvqxA
QbxjYWCAldZDvU+dOKXv2sG7GSyxo4ygHtnn3TaAvLjpB1WcaD7+TgbR7Ntcq18FylE7SQTP9qCg
Bm7hNvi962XHrfMs29HQR169NZ54tc8VLPx9A0t44VSoH2w62B8o8rwnn0Ro19sBrWwhR1rdu2am
8rw5BmILPkzYzvdGEPaFvOmr4TN6ld4T3Xd073V9eAA+KC7liE2UlpN1Nokl9kXQV3s0A7OHugng
TlR+/5SDL3kYvMj6DdcYC0eRy6tCyquDQ/V1YWPfZNBoIE3BP3+A/KHccf0hrdlDrw+Czi3xGNgG
HYkI27fdl6ki/2Z3/YL76CWrGmXRXdSXyhJSYTo3s52KxrqiQJsmJr1xGU8g5TuVnLSuil/PZzjK
4J6RODn1HREpAciwV0JRfGoMv/peYXnuN325qRSUPfzGXjJqei8pz34NDCggVxYXHsDb2WU3+Jra
NnltudDlwqOMTyzbdTSss9kPL6PdyIigW7XYRGGrUWoPqx9Jk6Hw0MTDCw2H6k1rPSQtCQ4fw1J2
nguQ7A+DlqLbVOEOHehOtIOKlazsHDMIetPhrh5hiJu9T2rjYDIMwDagq57opXFURW1+BwAevKZ5
njsLe/gmLJnQmqDQic6ppd20fjM8SzSztBtXU/JyB808dMHchHsQwMq6LLpyoTJwmwY7U4+ZMiRo
anA3E0fy7yu0A1ufoxBru4oHFd3K0/E7CYT/KFD+c5uolDdhqTQ7dn+716EBr8tYb/9rkHT+AQqv
3HKjqpNY3BIB7uYsU0CgAU5fepKKu8lUhlZDd8SndpkXNDlbhAaPuYpY0f0XZHqGrrYWXZMp2aZX
TJqizzFNmpKGOIuNiL2r9SNS2NLnWu1OkAaVn/+fgcgUKSCCpJg3UsMkMOI2MDERaJv00bSwobM8
1I1yBCz294e6zU75KMB8U7f9vUg+Te1frfZJ8XGw1dh2pXZI/kvTUHsmB5W/mWVSuU44Bud4EF81
KUbcocimADFxXn15MFbOmFTfkUwJQeaiQwFHH6esUgq/mpnUHjqS8BbBnREpBMlY8v+4ecvfmbi0
ticfXjqGs189oGISZm1tu3Kap6teVtBqEpo6MRvb7hzZg/MoGenwaSyiJVn3m5ocQ0+Q7YnCBIvX
mZ2BNjMCEj2sguxmDLdy92L1lrzpbI8qmRmsosFbqj599LEWR30q8iBINr/SSsMXGibaNqaaZrTB
IQ2NhDz1n1jWhhJYEgVnm95SvTKDfqnCdJta8rnU0KEqg7LBTnCWWvZl6KAjUtluLQblVU7LbqUF
Tb0ZSzt7jNpG2YnKc3aDXdb5yrcxZTNiBdtEHIl3osdMxPGL9twZJa26YpC/I14KTUaYY7EaxiYh
jSwCpg6ljk0T1fJ5NPDyNMKg3Sgxr1bgDVK5MQIDQRoYk4e6DrC+gJHgb9kE9aoLhhgtinJwJWQ9
fYo51boKpRqFprxE+hlJnVUuHAdLR5xvDrjZiBNWoPnaGKHp6rZ39NIiPyLCVT+GTuSts6LTtRUF
DlRb7H5Ym42svd0/c+/yvtcXCeTzCSlE1g8fxZhVBcIyUARKv5qL9gyaLaipHjD7qx5FMlraykBJ
aV0ztQ/E9J+KOlbWYW2KTW6AvCFWfBW1Gm4DJW0hjKJTBhW0qx4tTxdbWVGXwAq3lx6/FYwC2EcK
axhWXt8PCvoWUiViul9od//wbJSeR8jT/ihe7s/K7WNGE0KhSji1h/jb2cPdjyIH91NrrjJeCFYB
qXYIjtRq/jaYykLIdPteMMAEHOXNBKw2v2Bx0c4CLTYw++2C9kmpagMduF7a/PMX8TizSJTSgeDM
gT5mj6K3pkuaWwwq8VfbyFuE8n8GepuvLA/kwf3hPvgosOy09rnKQeDMhesLRG1wV6dPOUodfU6r
8WipeV2zsE63EEOKtHwXpj6YM4AOmcWbmMt06P5QV5V9/7vRBADoBw/iXyXX4Uo28wcx9OFu7NFV
CatEf1aD6PX+l77HGbMDREsEmAgRPLimuc1M3Ndjp2Bt5dZjFG1xf+8OI/6xFxyan4FTDN9g5PEk
GGUWf0YjqVibVO17B4o1PjnaY6kGX4QxdI8wGJqHYuj6nVTL9l6zo2zn5F6FCljmrwK8rI4eWtLr
tq0ehljH6LeEEF0htmO3yQPaH9lTDGA722LoZK1KqMIbJBaDU5gqi06Z00U7+2YEeelD8E6TLc+T
5DIYitJxGt0VSWOuRsvqz3FGiKVFser6ll18KSXnQkWKG49OAbAGxVpyk7hJNYgG4O8RapFEQ06d
XQZG4FOUTjTNtSEnHRvDaKhLJ/pDNgmjoE38ozbqdAda2TWLQdvfX/UPbiKMOqa+G3k8wJXZBZEp
aig6C4fuODDOalsjLpOlymOjI8y2EOl9cJTIvB1swCm+gflWZ5eeJQY82zLbzbpB/PSd9HvRBvLC
Lv7oILGMxJE8sBQm5i4+kpnLkqQxijYgUKfGnQTCkdePjujUQqrCMzJzWbuqUmtvJN7vIoK3c39O
b0MLtOYApXCYVUJN46bKIGl2g1iO2/nWWdWHJ6SWkmeTqvV6KLLk7IQ8iUneLlQ3PphfSAxTvYd4
elJiuZ7fsUaah2qj42ZJpOxyx1e2PkaZ/76K8IHxDJycpfFbme3WREnaAJNTnKAgnqKYLp/RPIyf
78/gBzkR9DDO98SDn/olsyk0Gt+pmt603TzWLnQJ/ZUCgeekBXl+zk29eNEw5HrUrfZz6PfysxEk
xs6rrGoX62l3jCy/PjVGvfDA3R5UNJHpVILUn6xH53BdNJHoGYHLclt9+C61Vf0QFtAHPSdrw3Uo
19FaMzvY4SjUxyfJ0+2Ft+h2X/G6OgyvwZ5n/qfH/q+sorRlX4kUsgrdq4dTl3bZpqoLfM2i56La
lFKabiijLkGbpgW9viLhCBBYTf0W1AjmL1McCNkeCjwKrTH7GkctcDOEI7IufKF1+0OT2nbhSppZ
2wItokpPLkzj1YHazC67/s6ojRS/KqXRJTZr9kNpiH3uINMIfLN8VJBQtdAxfNBDkW3gKiRbuzGU
TQeOYU3jvlmqxHzw/dBTyBO4t6CczbMiWco7ElSu5wafh60c8kihRh8m3yM6Kw9VOuRundrKf7Lj
S8gXNGtMwjeoZAM1gkCufdZltGxUb0y2hS4Hl1zTKCVpvOv/fDBVyOr8PgIVLr65JAqCeaWMXqTu
KrowL6aTPqIIGywcgfcC3mw3EEhygU+PFvjn2doAOm5ChW6Z62fJiLlSUAXrUNT9LhnqhwCj141R
j8M2bWR152jNazXmDZVUz/mzcEN8sCw8l1iYsDGncHCWMXrS0BDGSorbDUp09MMxO+a6QQJECSlE
/BfJvu9eMGAakDbRPq6s4SK04thAH/xW+bn9iESoLpHzlaQ1Q1okR19NMHxolrLq21uD0EKGY0aF
HAzIPNY3afhWUqiY7qhK42+/Qqgoa5VN6umrQbMOQR9+ipVq/J6hMbWwJd6LJ9erxdjUDzlSU8N5
jqyRmlELOwwZXQfxRGoi57rQctRRka6STuP4q0z+K9r+VxbaKwBqx9RsTojqgvQZifOgszj2sQ8f
rbpatfYD6m6rqg5Wk7605BjH+wt6IzNF0QHGMkkxv3TCrkyRyl+3m8Q1kw1ajWm590R3Oi/zbTYE
vwL9q5QoG4HSThuZD22anjMEctcosKAg/LM2xmfTrx4q6WDaiNy8SdKrL+X9ypGfSvVR2M9mC/Rz
kkoU2qZE4m/S/emBg/bVocaKTLKWZv2DEIQvIZzDsxJnAvAJ119CljmmJn9Q6Qk+B6URbaQR/c46
bPJn37OjTYVoxNfGVKo1UkT5vsqlBarH7eEgpEUYicr1e9IyC7WQfVIdPzRV1+yEgkGe9Jxozrbp
9EelLYCdie7T/dV7D1LnO40gGgQuqDOI7rO3yVdqs8TYnrTMSE66UW5bKuaBgbB3VaFc/GIDO0c4
cNXJYjcO6boJwOiZ2REBws++bK6L8aW387VsnALvnOneCmNld+i3dRSs7Vo9xNoaUvNaSeuX+7/8
gxuNuYLAw36G9EOmd71ahZxZaRBpqkt+1z8FSRa9+G0fulZeKWsuVV4aq/W3hi7J+6rSja0nVLGp
RhDR93/JuwnfbA6pNHAMQGmRhM3v1l4V+HgGiY6A2EgDXH8IbWmdJyi9i27rRC9K+Jw04caWgkMx
1EcOES3rYSshwUzx4uKgWRpIlzb/3EsnIHxG+TmU9qWBSJn9S8hPBkJq+UWLsjfTLw6Fkx46S/0s
0qMpS/xffNcKq20oPzUlZaKUCr8f0JGvo1+4Gu0LdXyG3P0apwWVpJqC/ChZn9PGeZwo7MTQS2Ty
SVFwFndoJGTv4iKk+rBer9fFzKasKW9lt0QkCJX6h3D0Vmb0Req7dcMbLKzLEL5RearoeqGkqQm3
Vc5B/2fUvvQawrytS1mn74JdjgCoDqU3S+VjY2vfEWVDNT2NnxEWcLEJqetP6MGuZONwf0E/iGJR
OQCiT67D1YabxvUnIGCCjFjZjK4eGOM5kFS496QtlyTHOVqMarwP0YB/bDIv3MtYfYGKjhBlhdjb
bCRDjh+sNm6Ogd/aS6j521yBTjohDTctCmrmu77aX5dt10bakANNdftanMIKHU9hdsYBQ3B7NWqW
RJUxqb8TEQ07oon2V52OYmeMyPk6TvaWeUn/tS2rhUvko4uT7iMkT9rpVNDnLpVdr3p6GMOt4lFW
TpWufiPOCo4h7eLnNgnE3jRLaauVKmApSp4nK9CWdPWmV2Z2BiE9ImgDJZapMWdhRSs56ChrAA18
LToo8NVpVkMdehiDYOnFuyXgTvk+1SWCa4zobqgLhod+XFt7g1vZQ3tC9uk86kV8MuBPPfoRkmgF
Es7bMpWDbz6ozho4SsKGbYPxoWxRw0jDmFcxR7D80WlV5Ycj+dZBLX3zWR5G61ETnrzwrtz2d8lp
2dKAaLjmVdTbrnd0o0TCLgqndxs5OYHv711R04FdBbJKYUogIs8NjZC5pT9X8hA8yIIOrueI/lSj
O31CEU+sVDsYnqoy6V0lCe2nzrAQcrLqcxkh6E4ov/f9CiJ9WkSXppZ++iYKIQtX7e0qEyjzCfB1
UNakSXP9GUGQQUTwA/0psPU/aSvypyT2842DkPZCWHNbgJ1KlZNpNbUVRB5mL7Hsh5WU5J32lCsD
evZaou262Mq2FejO7dQlWC/cObefZqjoVfKEUNLCPnl2bRpyDfoChfunskMZzJYTfS/FAgEREZu/
1NQxTmaRBqtuKi4akc3/eMGW/ov+FpuB9N23Q2vH7hJrzIWWKhQfTQa2MIg2gQ9ANn4WJCTNqANi
a7SnsEw2iCR4CFLHbjtqzdrJ/81Yd8oimQjyZPpYQJ5wf79eY6B7dmAUhfbUoxO/LiTN2qDV/Pv+
dN/ONqwf2sVc5WQ9xBHXg0ThEOZAUWPX04PULezqZRCO8ThG+T/n/tNAtEipaxnEKrM6Hcx3r9XV
KnYtX0oPTtH+V8bOKeyQP8dE5JwS+6+QLf9nGSfg6gbNQMgrQGU5Mdff12Ze5IRykrnCcvzP2mh8
U4fgTc8xHGkduzlEQebt7k/p7dM0DQkPQIM1wxGdbWAPVraVYF/tSj7WBsj+qOfaWAJH3QbIEwKQ
/JULAL7o3PZN7rQ2QeWDEBPoxzasB5uaaxZuLTNRV72KU6yEIcfC7XmbCeLjQJ9zUnsgGZwDHi07
xSxgtHIXB4JuT+QjvVS53jyVof3DKXUk4HWFGrQ2nDOPEsfCnXfLDWAt/x5++nl/vfl4skhjGFW5
O8oldsLPXvwogcrqWmerdc2GouKbl7QHHbh71vzMbBwfdbSDyvS1CGsaZZ8KUqao3o/FubWkFWX1
73ZeXhzMp9aN8oKk+f7fdwJXIGpuNO0hUM3yKEdO09weREHBGKnm2nPUre1kSw6AH20FOi6knUQe
vGmzkyXLUKSNQM6RwYn8I24JTE6UfsbMKF0NYVNerFFfCr8+GBPpItjjvKI2HzdbCrXAx2Q0jcSd
2vsm6FfdqF4MKdkIbdiGhbcuEVFu2p+ISzyF+Wvi2C9ZK62JmU5ql1x0Ldin3dKZuL2dwSVMaCO2
JkC+eWW3H7OhySMldcOs+1KbVkZFRDaPo56gqlHkiy/V7SSAwON2JgqlB8PFdr0fcxV3S765ceNW
T79EcezvysIeP4tBBXKlCrjpsR52T1Glesdad15SDvSnVBQEoRY6g6UHxmzlmL72ktSpOIa5Nf5I
HCN4u78NP8gQJwA9Fy9hKeJJ5uwNz4QBEKzM0RLnxT1Uluqd6w6Lv7VuRl97p754abUrM0p8OEWY
6adiNIp1Rpq38AbcLhD1BF5OEgkwadQirycstBW/iyvQi3KJOClOKNKuqZxin+UG3UIlW1Jqu603
Mx6x3nRV0qOeN6ZAHBZhBiXLFa0foedV5FujtsPHpNR3td0r56xDV6ARfbhZmPEp/rqOwsGg0BAF
gzd1UPTZmVQtPCHs1mrcSMjGVqSVum8HQzp5mCkdkrqTngOsB7dWXiORBqX3m+CfgpEQhjt6ebXp
EmdJLueD3UpMBRAKUBSb4D1d/ev2jLSylxOaNm5Sq+aBBMI7GUaRbujSZd8A2zrbNu6/3Z+H26eQ
twJMzFR4NpDMmr2+Ne5NRSb6lkI4lQBbiaz1qKB5dn+U2xgGpNI7SQS5U/qPs0ApLAwpLOOycBHL
qMAPJtXeVnL5eQwcsYB1++iDJv4Q7FwAAqzx9Q7O67gYbNvL3R4jt50HpoVSXDkuvLPvLYnr7TNR
f4FXcLkyb3MFK/igZJGp7D2FFV1oc4jTIwHUOU0Mc61WotjmmfEzH/T+oUVH7jf+NBAOLAobcRnB
3KCLsMWxp1qbxvijJzLadaqHLQgvHloCMXLQuZlsB6nVf/3rSrCvyAYhDIP9JIy/np7SrK0BAIX3
1AYN5bEI3l5mptW+Kynf3h/qg1ybIGQKKGXWnit/thRVgpovcJjCherxoya5fhFl6227yPd3ibCd
VczNfdBkiea9PU5ajHW1sPGmIf5eJg03HEIvk2KpQy1n/rl131hlatT1EymItOts4W+FM9ifWzyL
Dl2UiUNrVJXbBto5a2N/SXzshuenoeQ03TD0Mzlb+hyFJQZhiRwr0acGyeeHzlaLo8Bnp/cmqTc5
3KYhpzrQ9JGSSPRNNKZ3lFrofzX5xksuteo6iotgNwTq195Lu0MmlGZ7f5nmtw5ipqDhaLtNRSQe
5elA/XXrOL4PZ2TQxaV1iv+CrjModdnlUTaizNVKALOaSJuv98e86b9Ng1K/JkYl4OQvs0H9FNHz
LBbhJdF0/7XzHfhFRoiCTEzL0+7hXiOnGhwkTa3XfSWlZ7TKE0xyx9xYBUa+lBDMn733n4On6P+i
E7Kt6zlogBIAybPFpZOcn6Faf8XRcB/bnMi0yNqFPTl929WenL79r8FmR5BShSCDtsQFU3L7wYtq
D6QAWrn3p/j2kyAuTq1cgluC8puXVWl9dehbcVFrJ3mzY48chFVel31vHhQyyoXTPr/iqS7h1gl7
HssIood5LqxSRhNeyld1vvFzNPToaER1vg4GaemZ/HCkqaRCisrLNb/hM10if2t6ccGlwzZWKdpd
q7hvtXFF8hiu70/jzUX//l1EvaB6pydFnj1dGHz1CVc87AGlXudauNPsqXslkBDs+n5cj17zkkeg
juhCwMSxtoY/HORk3OVJ9DiMWG0q9CJiEhgCmxWyKjtf88+oyZyEHy0E/fNoavqtE+FcnwB5vOez
34qMnuWFpiMuQT5g36Wn9stYq+k2b9GhyGTRYWZmeFs975fyzo/WhNqTgZQj2Sx9wOsDlEZ2WaZY
S11EYugrpQm1BxF73sqX9fQfSUfTR9IZnr4TJApP/PVQ0mgORimQ4QqElawx2TTXktN1C+t+e0in
Uwokj21GlDhva3pBhDNf64eXHF4jPZqIMAwm4e7+7vrokE5QF0QSp0hiztQ1ETmEotiJi+d4T7Hv
tW5JKfxUSF3/JNBRO/5/hpt4uihd4KAye5AB7uAuknNGoXkgRGr+IcQsto5k/8Turd/eH+z2XWEG
aUvQnsRxgEjsep2QW1XzsJe55vrWWPVh8LuQC6S6mrDbx4l9CdXq1/0RbzehhtQCE/le2Af1ej1i
O6q49ukdbXDdBFcc9+UO6c9m1WpFt3C73lQ6CNAUiDsUO7hgJ5j19VhRa0CoSlUDyIa2Uytv11N8
3vR2BR25w0i3q6UNhps/jexV9dVDLx5j/ZL1n4LkUpVADvWTAoZZDahCx+NuMnJbl1b6SZl44UpX
7+xYQ0kqW/jZN3kmP5v6HrXKSaYPgM+07f967LtcmL1DeulGONKswkTDJ9DIiF2D0N5EhZF/CVEM
XJl1bT4pctueWgWVl9By6oWd/8FakeRAyyX1MAgFZmtllHVphhHi3BiWKw9TtfzQSwJOK+DthY+e
vun6vbUmBwFgClxOpCGzah8y/kbhYLfrpoGPYhOqgbteLtMv9zff7VG+HmX2QZmf52bp+QNlTBts
uqZi4GAr+0ijl+j5+f7+aO+N2vlHTX5nUNMtxBLeY++/FlKREN6xy2pw/VTZSZX3ltuqt44qSIUB
ngCnovsmhf65Uc5peDG7U1i8iPDzELqGd1b7X77tGuFFjVIMQ9dN0a5z8wJMzo3zH1X0sypPSfef
X/vrUUaAZ6dirTz+HBuk7PEYcLaUXDCH/NYhLz44J8dGz6VG/PtrnV/8/iycn52jYVJQwrg+hFKI
W/OrZjxL45uMvZ55kLrn2kEvLNwbxR+nPXbKZ2TzW8qRmG9gxPtHctaZkeA5cjAnnaGfqf+lk6JV
Gv4CxhAFUFiqH5b4naZ/EhjytqcTZuCmeFLUL7nzZDcgoNRNipSwBH7bio/Ynqzuz/9NbkOwDGps
UjGmLk/5YHb+EUMQfUAuBXqwoTPcOMpnZPiNX/gI+g+FGvjIwyfKEbqEfs6A9a3Q3bWWDF3ew+TZ
LiCtmNCCRO4ofE+n7K9dkES9DZnL69y6zDEfkE9hfhiM+gcWEhSKgvg3vdcYh23jl2KHa1n5EQ5U
+tJVAxCnwLNOO2GHfI6rrza+n8pvRznENnwO6anRf0gAWrIxf4yyBwynw8z6omfqs5H8sHqa9ihj
rCnbLdwKtwEMEGFyU5odPLk3VF9DDgKrM2PNVQX8ay14k6icrgUknZ2eGukDmv0rzSmMhWFvuuja
e3cUPOjkwga2ZBaSK0WKxJnRD26js0ihVRX7fkT8Mja8eq+HIPLQHm6Vr0Lz9nWSxq9RoxmPIovz
S5S1+mPdNN7aBBr7zw82ZRl8+dAbBdN8A4zMsKYM4tCXXZyYnzPEq3d6m9pramarYgKi3d/Utxcl
Ji/cJZT9NGdCgF7vJtlOfHkQGaMhebsb8iaFANsvYVBuetJMNq80V/8koYng8ezoWNBzVSVXobUn
0tHjRq6PQJlXcfzaJgl7sA1opRl4D0n+OvRBZ47Kz9BLf5lZrq3SsnpFa3RfRvG67eHca6NVLkQu
t1f5xKzjVaduQeI0zwZFyD/GdXd089zokPjSpDfDkcTaw8volRaL9uf+vN++hfwHmXqkTEEiA+u+
nneENwqT0rjsqhLM7NoJql3rZz3G8Eux8wfnC5Y+D5VBI3Git1yPNCb6GEg+aBELubONL4A1Qvtt
Vl4wnv1gT1HN+9UZzaf733dbBWHFiTloFwO2Bnc3Tfhf15SWZEC68Fd3O9jhnxNAig+0vjIE95XB
TSlou0FadJjekOPrkvQrqyW0q8SQr2vNB8FCnrdvYaQeTRjwKzkuW+yiuuj7/Z95G7Bi/DoRFaiF
TLj+WZwgcPcIscxGu0PzMohdlfKcFpX5lOujWHfCwH22bZa6nx+sPUUQEMjgrslm5tqSKVJupdcp
rAgZ89grNtVu/CBAYLQLu+xG4IJzB9McUALUG9KnuZDjIA2g42wHqJAamhullc1LXI6f4jwaQVw6
tf57qNDocvL4mQ7AysSX8lvuGP1eR1fxW9lHb5rflru21rR/jtDgpZjkcvw8qhVzCpkaJ2VQ9Xnp
0trw0UYypFXe58nC9fbRNpw6fe9vy7TOs20YFzl4JaMoXVGNgLniYHiwEfBbKVAHH2tN0ndhX2xl
tRY7AhFzI6wOKfC0dNGK0LZg4dJd1sjfoJ2N63hyYBmivl/6kbeX8KSARRsAjgUndI4Ft2oVaW6j
zF2s0cUn3ejyp9EOvya9cL4aZRA9hqb1Q3GS+kWyWv2pskQD5qJqnxGn/hKKkh5FIcdLT8ONOpc2
KedRUqCJyQJRLrw+wnbdAA3HMtutm68CHbKT6pXlScfb+2uaAqBKfQdupjcY5xGPoEuNKcxWTvLg
ayN3py5Zcp78aJbYLnDzgFWiEzn7OU2N+U1T0VGN/SB/E1UW7No0Grf3b4SPRiF3pe4DFQPusHr9
0Q0Y7roAZu9adhKcm1Gg+msOS5Yb07a7DuIA5E3cLBq1k8zL7N6JY1AOcpEVEPHJhyBTFtvCNsaN
KQWA7PvwHxsk00oyFrVoAkcN/PD1R3WGnY99rmYu7mL1g9zIBICdtdBHvL3WuGdo8hK3TFYs86Om
1rJP5m3miHT4PsTy6jnrlfiXgwLj/SX6aGNSdppaWJyXSfbs+nNUZQysWHIql4cMEY9G8Q6qFe7N
sBr2GZoQ/+WlehB1PXxv+0GsQRc360bVIpSitbfQSpf0yW5gyszvdMdCEmae4THMwpu8BoMRYuDq
VkF3aHRjZYc5Ml2Y+nqQmZNIXmdJp70GnJhN5shbue6czSg3zRd8Fyfmp+5kNOuzbuUE6NY4qO+e
+XftVZTU7TbsEMTlbTTa73YSNiukJYe3tnbkY5XhVIhTezmuAk2AWowT7ef9yZ7Cg6udSjeH8GRC
0dMzZXGv5zpv+hG1z0F25Qr4ih6MAinAzDk1CjohSWKLYwsI9i1TcnEUMk7r94e/XWvuReTSaJTr
E/FtXpSz46B0xjBW3LhPojfPdg55OPYHL9Z2AFwBoLWVt0fu63uah9HayFpzY2HnoI7Y5Q1jly40
AW82OT9nYizRZseK4MbFxlfMmuZSorg07+NTrPrBeYD+96NIvKV88+Ymmoai3wjpjv2F/M31zHtN
UA+GkylUF7LxIhlWte5VeuT3J/gmPGQUMIScJYxAuI5mZwm0Xxwgby+7Ezl4Hat1ctAypUNvbOhd
jlb5WhhGuy0QXF949m6oGTx5FHXJYKmrwc6Yl67B6Bet7dSVi3UytnJJVH2VcAnZ9EmnPhS1Mhys
wPiSyuA/w8wHsorVnzs0gf06WFjK0kxusQ7xvdcYsfFD3uKrm5XFd6gCF7J0eaVETn0anD5xpaDi
Hacs80ePJ74JAonqIUc2a6f1uLJ2ubTLQUhs4tSQvtE2UXcDlq0LW/km1uRzqcJCVuVPmiWzQDzO
hNPiLk3nsSiRRaV+tbFG/D7DQcEoQHMadK2saKloNF3t1+eXUacWDVBCXIFu3DSt0Y6SVq9cVP72
oDqs6rNBBVDKW5Dp24bYutCjtZrtk/INXZxV151qODBS+tUPgeQnz35VbaZrNtd1ap3PXodghJpP
+mcHKcTLyvmRd+ouqsNNnD3VgYQDwg755qCh+6Ekh9zTsLJEaEfUa1uPtr7K9AfoHj7COfcjYy3V
2SZou11ohTuYeAcr7rbwcDeo4SXAE4ISyc80OPR6uq3CeDMFijGiiDH/modRbX+odR/AJ3AVYN32
VjPKXWpjPM1f/U7Gbtne6bHYeNIR0Pw+tpR15P+U+TW9vm9UdV95wz6hRoKAVNkGIQ8j1Pj7Z+w2
/aXAQX/MIq+c6sbzlnRqVjK9qlJ2vWZc5dLYriJMBtFuc86SNvjuwGzte9BMG9WMSyhH1YgAZVSc
BtP6I2lFdoyN1Np4tCjWGEP7Wwmix6Yqbe2R9G1JVPhG8wIQP7JflLrYM1z9c6MNJ7I9RYpVSkxG
nR3SXBRnVFoVioad9KCPvvIUyLFYBSDplc7Wt3JZe9sq1pQHPKa/AXFwU4sW+SQmU6zHKOx2nuak
Fy0Zl17e2zsSjAEtfsq8dB3oQ17fkeao11o1gJXKqRZshqT3d4NqFc/31++jUSauCM0aAk9a19ej
OLlstBADG6h+NlZiGUK4poxC2/1RPnjqiGZArCGNNJXE5kFh2aSBJ2tVc8EGyTrRCfum4oWwKhP1
dy/D59P0BN/Hdk9dbh2VFQI2Vjg6q8SPxAPzq2wWfs80eddXB3Aw2uQkaaB0kW64/uwsKY3Sl6L8
UjqpttayqHPtFNXuVPjGThTBDzyK220HwG+dZoReGNhbaxHVr/d/x+3s/x9nX7Yct45l+ysd553V
nIeOrnoAwSHnlFJK2XphyLLMeSY4fX0v5ql7rKSU4j31UBXhcjlBgsDGxt5rmGAcmA+IXIN+Pp8W
JfT7CL4v2XE0tBdDjuCo5vP5wjH4YRAZDAS4X0DGCT3mD02SzKh9mH1E3GGE6OYWfERU/+o+X4jG
H5KpaRTIGmLxgxeGC8D1jEYhlqkkDNyBk/PRapK2sJiat65RAAeh60Fks7BTV9ygaw7wgdxChn7R
Qrj6ovAsAzB0kidHeQZ1z+vxJXHMpEjplL3ShRBjhz0rEXq41ZR54FNc8WQQ41AnJEaICr4+QD0t
TH8ORiuRME6OUg2pslqMBxOCOE9R2wJI5HMt7BUrTTz2RqS5OtrOm7huOzLA8N36eiF8OEBx+wOV
DsJe8JyZdICvnz7v07RpGiU+xGkpUFSfMtDYIhSMusaphHClhoxf2pMfjk8IzuCsnrRk8cnw5a7H
rOS+wjSixZPCRclsYGdy7CJIh2h9Lr9qoRSu+hy1aWEclR38MOBz6anFqh5D3Rkg72h+PQMfsk/U
JrEJJs1SqI2htnP9NAY09r0iHAtQXHS4rSih9FRCUPgXN3Dywu7/uCHQOANlHkxonCUfbqhBr8he
zAGuUHJZbKPsALgSZBQXRvmQfWLWgNIF+Wf6qmirXL8QA79hQO0iOngay+wogA9qDPkyGzLn/rlM
u/Apzr3ArtD2Whj5Y1sUgmAwDoXrFuil0y3yeui47zyZqU1xYF2j0D7g2Q4ODBH8ByM7l/vY9kGn
JVUS5CsNHgctxBrNKJPbH19/0o8hYRI3woELAA2K8HO0mKd1Mno1dXpQFOBEICnSOI2imUI0dHdF
NAyQQUeDJ5c7SCx7tbgwCx+3FC5VkMgHePIi8jHLSTsRLhEj36UHUGsCkoGn5shMaSl24H3UxrqV
CdGSp9rHmhzAD4g/Oo9bDWos84o05FBHiHzp4h4Hl2whQS0sZHpFSptY9r/7HJ+6AT+C4J9D8pSg
7BOQvGeQY/fVeJcVsWjmzVig+Sjxz0rBsOnjIpY2UsIbf3e/TWQnSGKA8ISGK2Dl12skGrNWL/qe
38uc+IgueYuKkwztHq9dOH4+fAfgM3AJArwFZVrQrKbd+K5azqXASxQ5Bhq5g5am3zXYTmY5pCeq
Kj57qbfUS55+7+ogmMZD52EqQF1qj9fjjZWcVWj183swfhsSaH1oqn6SLLzVh3A1jQLJaNx1UH5G
9fV6lCxOPIjFdfye41LoYMMbbiUiYhOU2ceFCtfH5AljyaCyXCiECCSz0Fj0oZCmY83vA1U8SROw
FuYusSkDEfUms7512prfeYV4CtWaiMDZlySufMPxU3RLs17/+fW2vqhUz2dYBs4BKQWaC0gdr99d
YnoV9kbJ73W/GGimBp4FKZBoLeQSIwnvGU7EB7E7enz0q1DhjElABQ+eDXGUoNzepIYFQ63aqXyt
IbAez2wPrQpH1ZPShdLkz15NAhfwSc7hY+XNi+OClpU4IExx0kbp4nQfjnnwUqre8K2Cdrub5KKy
YaGsHsqsEUzEc9ivym25xUFmPAgZW3TXmWL39QygiQlwDvINMNjgH389A5qWRxETC5A6BaZStQNj
v2uFuzgSTSPvFIoxVVp3FXT7JN03y4orFxKGj71ylBXg1YSsC8igqdx6/QieqkWin4ELImbcWlK4
LZP82iorrd+k0Opb10Hy0o1ttMl4aAjCYLIA7yCS4LURp+E2STChkj8KDpxp219qk8jUqysYNCdQ
PYgK362Q5DgRjmyrRPZjdULPb2s9LdZlKDUmz0F63xwHEFnHQVJ3mRfKRM9TbitIQgm/xQyxXoNm
U5gdv159n4RYCIOgTj7p+UC0fR5Pyp4rIlbGYNgMEmfLUKL3VKmG0EYolAiXYcO2KWdUtIpHN+nG
U1MmNJFgfcu3tbJKI/RgkQQ23gn9T4OiqHFgeictRNePQQ8PCQ4IrlXIMXAQXH8d3QeOqtJrDlhx
uVzXQwDJxATMpUgHRiWsop7UrcQvnHgfIx8qtWg6oeRl4OCbK+9FsCIqJj7GofT98QTNsGrHB9FS
i29a21drfyIfScBkThRdCKDNzlXoN5d4CehW8Fj/4iB3Vt53sdV0UQlA6aIHwcfoh6ICmkdIo1Df
B6Rheut354euItIqySAcoriAvndRq6iJsL7+lncyZ5VeBWcCKdwPtSCuIilQzDiHbrzI9TUVo6Q/
Afa2lNp9+LrTI0HMC7kFAhsaKtePlNWQXtEGKOlAfu4b/pOaSVqkr2kOmIov8+Hj4C0JsX/4tpch
gWiHeA/uORf93HezAIPoXh1yTzgMoeKbDWRPadTn3d8tAUMFCT3LSeQVTSIUxa9fjOchWx2jIXqQ
K8G39THRvzFIt7spl0unr/fxh+QQmRmGQScKEwim2GyHREUXQXYYMnp8FbN9GG+YUcEI0DC4xIS4
kMSbaLFbItTe1yAJLwz+ESEDk6+LeCSqQWi3zDERYww/s1Bt0kMH+TsH0oueGytahYKEIIC4CXsr
3upK/oHXg8Jq60SAS0HeWimK4qToFM/0fXVYCOkf0/bpoQA7xrxMlMK5VIAetxwO9iA9hJJcr1DU
5mme54YT+5VCYjSNVi0v3gdKb8Z8BNWmMHY9MVkqq37EguExUB2ZVIVwjcBF4noRSIBUwuCnSw5Z
KewGPvR30NqULGTZADIJZU4TcDqowfiY9hnMvZM4W0iuPu4vZBW4OuDygGrCB5uMdPRjHC0tOOJM
Psky56+aCKpZXFA0FFpeViKVS1v6k7cGTgsAaXB0eJjkyFPC926DJZDrbOo0Tw5DkVWQYS2M5yrg
4EbXxChddjoPeAcqBxEqZlikdWnVvYEiwdeb4uMuv36IWV6RokYUVxVLDlwccnapcpGV5JH/+LdH
AbkfPR40aEHCn8PD0sYQuDiNgoPYBcDY8QJHuwwkpq9H+WAeAwgEeugQ/UOghO7s/KAIB14umyEL
Dr7RURzmJI3PiRRScJXsXvlmiMdIWTfSWe4yU4tkAhAtMRJGBw5Ww2yveQP0mEP4FPKkCV/EMd5L
2VqR35gvwzD+JAaPXg9XiRjQS9aZeg2oSZm4yMxtPeseQYTa6n57LqrnHB5pVlX8gNrx3/9eIADi
DASIAAfBnJUM0g/zWSj6B3iqbPSUE+EVUS9mPB+KlZhIHSBCSAlOJIF5vg2N2R4ZShkcYgjXu4Uy
aKYHhp47GLkdcJpvwaKjMjs9MkwNWDo3S0SBAOBQL3zRT1bnxPoCvhnYWVzmZqdDDS0Vg0HW5dC1
kYTmBswG+alC+vW6+bj5wS3DupkiAORq51GwYEbrh1rmH7Kxeuj40TiVtdY8cAhUcEEJNVxxsIDv
//agSKcBB0FeD/DWPKEPaoCoAh2KTiNfJ6sRRhEbAMvhv+L1dhJzLUUmuuR0+vFFcSXGROKqCjtt
kNuvI04t9wG6wk0GMRvgAxU1Us68PjZUz3qBYhn5m7BME+frF73YcFynbxgV4CQATYDHgUrF9ahG
ij5aOVTZoTEOY+6ZQgB/QyWB0FtKcjAMxs5m4GhnDz0wuHz3kHC4zcmW160Kzy1Qq1LjfcNW0Msh
mn7Xhs9yaZjqMLjx4AoS3GlA/wI3K81tqQtIJJ2EdCcFe81AGdhX6jt1FOyBB2a9TqDxWJMQx6oR
prbXpE4NqcxWaGgDuUytjl9SAJ+tIQFmVq8AWAwauAV1Ved+PSXTTen9jKAkgQod3Ga1CXkDgOT1
jGgj9jbfhd19hsPBLXn4opUwg3S5nJfQm4OGQqO1mpUyeSlEXrK2q6GhdQuhFSTtk58DSgnXQ+tG
Gow4lJJ7CGWKpIEA7YklyrESG38F/xa00HzMtaenniVF2N4q62Q3aoAkT9UBKmVtKsKVVw3XkF2S
TQShwS4RMjWYt57GFLZbvXf+erI+9PsgLYGbvz4pAWEVfbB67Hs/DuRK5e5w9XYholKsc40LD0WQ
1BZXKJXLsZomCl9QrkMCM/S8bnkyJxwjPTTcvoHDMUNJXR1E2I23gnQa9LaiTe7Hx1SMxIXl/iHR
mxA7IOTDnAQRFM2P2SbLOaNkWltJd57g46IgyrUNIkH+DQjzZ85jEH+DiIHJi16+80ddIaVqMDMO
W0b1WottWCq1JtzDo795BAO2h87edI2dGByoFF9/+DgfudzIe/HOy/3AilSupswPvIXK0TxgX0YB
RQb2ZuDgo0t7PUpfJEHWjZOVxhAWNuz3sO3Ksll9vSQuKizvVzEAfgBeAdoNhB9S+vm50KZCIjQJ
p9xFglHaaiUPZgGlV/Ch+RcoA6y7WIqtWE8e1EmjY6iZlbVRYQ09RH8NvamsPO1j18gMYQ2xlacK
Lj6EBacgCANIJeuPkcL3tJWyfI06u4rogBsQlFVKU/SFwMpkrdwaXqq4QVBkpjBysY3irGLKfKpB
ubOB2B58qs2slOUHPVYTU461ErJ9erJwcn3YzpgIzAI6CgiuyEMvi/FdDhkW3Wg0sAm8Q65jKTb0
3s3BbFehhTL/pjfzXUBB8TsUz81bePIWjrBpycy+woSuB3BnKkfilnj9sSG03IhB1Yh3AHy6YHHK
lUZV2RFwXfj6e38gi11eE6gLCFKBiA6k9/VIsF7UU+x+8a7Y6o7qxPveLlaCDaY18S2B8HZqSk5x
bi3tTnG0NU8zx6cB4eyvn2N+fs4fQ7x+jF5lLGz5UryDSjBRoMCXKM9S4VSiCvjmwhqf7yTkysC1
TLkXMhNIicxeWZamakoAkbteyJSdpvvnOjOMhdv354MAO42yHg7mue4tEqqy8pIU4OkQbop5GIUW
DOTChVeZDvirdQJdEkAg0OufFANx/FxPm9IFUFcbi+ygMh/uzeBaQw469ydmvkchlvGM1kB6LIGZ
M7l4XFo8H99xwhL+Wc1BWXvO2ENxeAAPFaOXfKyCPTnk0w1rybhyNgrAXhPKAP67U3sdJTzp+h3T
BJWfFMITB1RwU0ZGwI7dBBfqu69X4Bwc+ec4qIFDAwS1MOz563GgMeJhN8jpoeejfhVkfYdObW7m
eazhOBcamIs2RWVWnlJRPYaULsDw40Ot8J4jtPCka9I2J1gJuSVIVbsZgiEgYwzqd1kx1fGLfsUC
N27DHx28/sxGqDZ6EZ9AC4+cXCxeB9WLF/ros2TozzdCXwg9rAkBPZdPGMAa95pMSg+l4d8NMsq9
Fb6TAiIogYpPSGQf0qCFwOt/bzNfxpXRIUIER0aF9uz1TA4AQmrQMEdBphaUxyRNwnXBcKVr5NQn
Sak91cWSHfQniwSIFCCUUVDD684RC7GMg6Qrw+TQaHLgesOom4kEatRljfz3a/8//lt+/HNn1f/6
X/z5NS8GNG+DZvbHfx2Kt+zUVG9vze6l+N/pn/71f/3X9R/xL//9y/Slebn6g5WBOzrcsbdquH+r
YSp0GRPPMP0//3//8r/eLr/yMBRv//zjNWdZM/0a9MayP/79V6uf//zjomT13+9//99/uX9J8e8e
XsLu5eM/eHupm3/+AXb5P1DWm3RSUIZGboNQ2b1d/kZQ/oFPO8EbMABcvhB5srxqAgyo/gO9wQmI
i/UFGtWkP1Pn7PJX/D/A8UEGjtgLpCw26R//78GuJv/3x/ivjKXHPMyaGk8zBerf0Y9DMR7tTuiI
zU7H1hd0ju95SDtvhUO/1Y+pC5Vgkaib5vHvHUx/jTG/Wsl+xfdB7Atb9Y7tgzPpbO771wFnVqX6
/dOzi4JmoB7EAZ22lbbavbdtn/JtbvM//F/yghwBWnifz9C8ZQGlFK0ZxZrfVkEbTyhTz9KAk7Qi
VlW4AQEuR1Oj6qFhyrmDWNcrNoQe/NV43JBFBmPsqJSdlPUage8PkIhJUYLVV0ND0otDKtaSTo0U
WRr8Y1Q4MQPmorcFDIAjXbc6WawpFJGBGeqEyvShoOgYPKxoUbzXLLUAXJxVdUlZEASOAKrwky4k
ii02uv8q8E3+qzNi4CILRXazkqWUgw2z2UJ9ihqDCnvVKCsDoidF5ahausuCjDcF/76pM7cxAFTC
TVk1owSxNtNjINNbrlxNlXLL79PkCPfR10aHxi2JAhadxBCgGJ0Z+smvJNkBhwro1rJrfvI5qy0v
ApJtajKZ6M/k38pIlzZ1VRWOmDeZpcR6vPdqmBjnWpo7dSy+AKzBOU0DB8q2qQX4uqrZw1ANssX5
YbdJjKrYxm0eEnDpJNMfagND4FxpgE9/1WKWU0VOeNQrQTjrQIZbxbyWOaGklBsx8DpT9GB4Zkie
b6aRL5Bcgkg8UMASWiXl91QI210kchMWIi2dr9fq9Unye6nOrjbwadUAvcVSlXehi/ocjNockcZL
8KVZsv3792dnrjZA4HKYtkIF4whoAe4iZvUQiPYJx9ZGS6P7AMxaAuZBRsqW+FSoSBCu0Zga24WU
e6b78/sZpqPlXaIfcaz1qr4Utpqw5fCe2qYa3aAsIZGvA927UVUoZa90Y4Xq4J/nydVx8j6C3ZrW
WUpjeJkS5FwibSFy0MFhDlpKzRBHZsXw5qpYio4HKIDFBUJtff0hLxW3T2LmnFoDDG0JoqgxbvUy
tOAC8dBpqTXWBg3KaIfE1MpSY59Bto/wUUxjTfuOxBmWcNWYr6tRNsfUCRUU7YSnQPCQ0sCxnYsC
c9Ty7x1XbBBRFubmOrX9/Tlm2bkGeQe42NRg/sDVJW3vOgWJCtXSgIT1RvnJRHdhRm6cIvM7lqr7
khqI/gh7aqeqHoAF9FDFGhn5pnWkVu1J+QrIojzYaOsuMUMO6HNSPmrcsWFulZ6KeKEbfmM1zHmW
dVPn3AgK5FZ2cp2yjmbSVi1+GEJuGd3CheFyufnk+88hBgAdoD+UxMNWIg2NN4fW5raDGVFlH+/a
lWKjeGemK0Zzs7N4yycyrn69uS+p4Rh3pX1KSbYarFNl6vs1WnmEbZZO2hkJ9K8vPr/E6DzLWFTj
0QTdgQqDYUD+ZZeyzOxqmv+ScjKqZgaZCJKQUCDlj6+//60sYi5e3A951iL7Brs4NIHfKmuCLhDK
F3BLrPf5I+RPx42qRws6SLfCjDoLdTXj0qZmBTag47uBKZCexKaBaCqtfXtpLm8FVHUWzFpfSQLU
8cat6ngOO2eragubDbNwvZPxmLntWrcL07OCnWdxqyVBqpkr/O8vOI9n0FAGo68Zt7jK4YL2EkaH
CDwYKAciJwj2XReB5/AQGKYUVmTqNTJQz1oiiwur25gm8bPVLV7HcFVDUuy1+bjNtMBsWHJGwRPt
G9nWFTRXebT6tFVrbKr8GRKaNC8TksUyagwanLZVlUZ+YgEJ6yvdio+al6SSdAJ0o5XGmzj7bki4
8BmDzffjthieRx1UPV6loqHZQdXaUttYZb3S2YqLtnV+r2cPotaSMtnATdBk+ZorzjV/zyJsIeku
VJ4isNr98dzxFeH1OxFPCCKTBa1PyxP9e9DOpQ7wTtiyDuErFBEh8bnyxm9Md5JY3AhJfgTLaD00
0SbgPLvTGksqnWbUqY6KvRQcfblZ9XVHw0yzgTb2612TqW6vtDCyvUe60/W7TmVm4fErJQ/xoVDi
U9QTdOafGoM9w3QKvovdaEkN3NI7WNAIbFcWSxpwM/Gyv9bKXAXd0MOkYSPCru6EcCMl/C7ZCC4g
A6GZHQW3scYX/ZXf9o/qU7PrTuK2Xgj4t+LMnMcVsqFlaYCRfe4ojoBjk0wOSQU7Rks956Jv1r41
putppoZyx0vPKOl+HWuUGyFemW1LQYOoTJNC6rNP2G6UDIjXyJYB507URjun0tvjGCkro4NTR3vO
CigfcSOBSoWp6AC6Pvh1+a027sd+A42J5yAeINY2Wr32oIACxSLP5oHTisD0GPmB1MwpJ1dQeCNU
WJCtR3u5dYoSlJwK3deutXQ/mBzMdoi5EN+JScUVppCElhbvR38reGsffj1eDF79llfRt7cKcEK7
hKSQHpBLSw3YlolIWEUyKaF/PUW3vs6czMPrXK+3DWIIq3OzhNk3GmeBEKObzZM63Qnp9yZ2MVOQ
PF7raGdpSod9kxAuXajc3Yohs1ul16VhVSfY47UK69aeZh0K1kvFrAuP7ZMINWfVxTh/C6gVi9uw
KvlnSI6NbpVD8rNpM4hdVUYL7Lqn2LnAA+AX9eLk7iGsE3AD8badRGJ5BP0twaLVxzi0BWAG3dpj
LSlkozILH1piZcGlZt3msT0aKrO6RqjvRUnvsYTapHmN2y7oFr7WdZ369yae1vm7nHlMOVVvfMwV
EpahdXUcmsGIAn3/urAabg0wK2z2OqSL5AobBk5/e8MGR8/iTM6sEB8E6xf3M7SD9RJxf9Zf+v02
s+ML/RRB7upk2Aa+A5L2M1RTIRBwh7uXVyFM3MM2grQNbQ0iV5s8OlTSfziNs2MrDDqhSAZkPiUk
VwuSQNoi5w4V2i1fT+OMwvr7zWbJtNG1eeJn+rCF/d4zb+nfX+tVR1cCUc92utY2kZ2QgvSW7mbk
yJPKFOmrYDaORtmP+AdO7Z9fP8hFAPOz5T/bXGpbgAfuacM2FnZy9zrktpC7JdHC5/Rco/Nsq462
gS8w0UnlcOu0tcOHaAfPqQp1CB40UCL8Sr+3vluLJFizhd7apRL6yWPNMR+tD+JYC2mVbST4xIie
Y/3cRHY6ts74K46Bw/B70yhfpX3ZOUqxHhkNA0cE28EzcIlf1T1V6vUYWIO2C0WSKkvJ4jQtnz3X
bH+VPhgeLMJ3G23EA+6F2cCrUfFJRda28EWmo+ezIWY7DGDgcUxbFYt+W1vNtruvd6WDxCPbRBQW
Gzv1W3mMXAh0moyITnpWqER8W1i488yq7n+tzDlgAgVEPksGRJAheTICpwFpP49B5JXNsMcV2Bkz
DmcSlQJ4Vek0KF4TN/LOY0/7hMgrHcCE8k4OvxuaQiuV1D90NOiGLVvIFWbI7N+PN8vWFXUM0l5X
hq3n8ZbC7ZqJY7ofh01Vm237CJ+oXLKkSjOD1m7ate9AUU4ZSFA4fLiXKtIHth7bfXbOcleR1rVK
uUwiCSy4knZXo42axmbYHOtsH1QykfPY/Pqz3trxc9RnpmUG/Hfx4JXdU92KTIQuqhCNamSkiGG0
JhAlJR5tSGrC8IGoK5U68So0R7NY425AGnMJp3LzI88CayvUygBLJKQ9YbCp1N7R9O/puOK0u5B3
h443YYZT5QbJusgqUoUM1basQxI1IkkCiOtD3M2PnkeG02XIXCWD46ZXQOcEN4qWjtJdx2lAgsPe
+OvJm8HSf3/1WTyOOS3Xumradsg9TKT8Aq7JPh1/lPuIgvrASxQlxQwGjY8+6CEGFfqFls2tovC8
KdlwMAUXGYei8MF7LCh7Edzhey5isMj6+u1mlI/fbzeLwV6ldaIRY4ghIf4+PEt2eV/Qep05g1vQ
ajXa6UtyFDYqac7cTj3mTvgIn/KzsfZIsEdTkXa2v8OVaZWfluwwLvYan4ShuQ1GIMUZ16t4qLx3
1dLJyvWEYzJs1IxB3m9IjjQXYvO/xCNvK7EJ9FboU0Z0xZEFq9pFrW20v3jx2MVokENA/U7vSZmu
i8KGblsukA5tp8D1G6KnZPz+9UzO8DN/zeTcykZKUcBrFTw0MxU7OZSOYOMCZ7FH33rCKepAl8rm
bfA2Nsnb10PeutjP7Um0iuv9qsWQ0UpOSL/NN4nT2+1KovUOdA3cswnu19raXw1HgGp7M/3x9cjG
5+fEXC6n5YoE9DIMrK4hoLRRaW9F7rjTFrLuWwv/slrfpZIQI8/5vMTvoyvJVVQ1jfviLKUUuLNd
SL9+h1sZ3px30GQGmpIJBjFOHJq0uDTtgQY2jYqo3wDMXvnH+LB0dtwqLM35v2HpBW07vRFMqZoH
kBbc9ol7U1HW2sXwsVhq8txIkS8nwLuJC7g464oRw/jn/KW7H1fdr36rueqJf80fOKe2xzM7La2/
Wwfi3AAkYOGoCjAc3ooOh2voboRF7mvCNk1gjb7LBBhxHbl9C8NcYowUGPfRbe9bU07NkCfiWVjF
yXcpB+CQ8kcPNzo7y7A393oHlzuSL7lBz6Qhfu/MWYxLmcdzkuwJ2249lCisiDachih0njpmSQL+
B+mVtcdQyVa5ukkgw1pKR7aCnluX2vlCVnlrtc1V4IUu7+tQxFwFrcMbVO7vRJxeJ0VKCIOUi3wI
t3250XirDhFVF/bppYDySSSd234U8G7So8oXt7yxZzHKAqan0xLfZSA9B1V4nLC7IicNs0XEyoNR
7bj82KmkRDZ7FruTDypfRTSfZGdW2OJdL5hIdIvS0kq74zhaxzagnXL0HRrzfk3BWpCU44hCHpCA
tdt3gNtBUx3tgzcGkKeGcNhBwoWm7Og36J0d/Pu8tHTJhAjU17v68mafvfEshYVrD6emPea5pbEF
82pbtHInsYGOo7oDkTKqkuB+WDUbmZbbxgx2jcNvlOPgPCdW8fj1Q1x29WcPMWuRqa3Yw7UW066U
tChI923gVhUkSh32SyxMSbBQd7N6gBFPemsa319QWtEP1SMynMiE21p7jsi4L+C/ilt8iMAua2at
m3788PXz3aqrzOWZwkl0M5SmMAHubEpSjXbVuSbcrnfZaIkrTaPNBsUIVSbqQqZx88NMd453oSkd
WQDoKcbsmQOHkIGZKYg3kM6hynTnLGSoqBL1NOqPsYNxlf4J5fDC7N4g7SS63SqXkAfe5eoBSr7q
PlsqE99Kji/NsXfPNfXTtJjHc8GaYZWTwDkLNoKXBUi4GeA8CGz0xMibgJZHTQtLJ6ATWQ197K3C
gaTEKiCnr7/KDG75V5wSZ5lmWiQlz6bgnaeUwbUUSfm4FlOaZ5BWo/oqR9+XGKZ3rp/iPWDCDooP
jGQp9tcBMpSDCxeH6Juw8RurPw2Wekrv0l/eXuWORfQkAbS9lKDdiqiXOu67OfOTno+N6TQLvB+F
bo81+KHoFYGQ15i42UgBTdYNdwqcBFkIxHZ23OgY/+G5fcmG3g3OS4XX9lOilZPOSvfxOjdXyp0l
0sQ6aUs34WnOP9nBlyzv3SBjElexPK1WKDG57ZZZzBndwoodCOBZHjV21R5OAd8qM9kFgEjqZmh/
vQpu7c3LnL8bOZVaKO3rGFl3JDpS39XsEF0haY31cIhptg6sJW7UrQbwnAkmA+QQZdMFI9w3K3mt
0OQBkM91iqoaZ6YPYLI6MkH+eIxX/kNhchuDaguf8UYKeWkbvXtNseMZkELTa94J9AHqfAePJMsr
9Eax5DK773/er9S26vDzkh27vPWmOWAhONxqaepuXQvnUOBO5FlSTwsESvJkOllqR6X6Q2iCVEEF
E/pGlLN/LsnI3CoVX0i0797H9+pBr4Cy34Iq4ajrh/vRzNAtvJfxXyMV7ENsqgff1IlIU1pbZ596
pr4Quqej87O9MItLkSHqo1Fh7JjIVmriKmgtJayXG8Nnvz0rRjZDHenq9J0a2AUS2RltHfVGnpRW
tUqt9D6htenbtQVEkSvZMHS1IpzkR5VULyLNbQ+hT9n1G/SlUSuiS4TrGcXtr1B8uZi8m25ZCkcQ
cvFYLeWtzO637NySdg0v0m2xCl3wvC0osCUktuqzQHCa/8q33oHZ6ba3GsdF2W8lUs2BFh8WdecG
K99eCk23gu/c87Aow2hixgvAuY3bzlId2SwOpSnQnoirmvpmt9LuymOxi3YLIenGrWLulhNzPZd6
04iFPxJeO0TceiRHaMsHNeBI1K9fBKSXqdmasaXLQCwtxIibrzpL5rTWT0Jw4+AC/sp9Gx/Q2EIV
qPqJbOGlBRzhAN0VyEANK+nUreQf5dPC+97ozM05JWCqF001vW9F0/vh10gLhP5gWnVwTaYMOyxC
AdSn1dIEK5/vsLlpU5Q2qPiBvrQdcVd786QTK+9i9AETcqcwirQD7QbSVFQOqPGw8JK3xpSv8zGx
TSBJCOP37XBnHJCnprUd/GwhLQhmIYpsRHqukOrH2v2g7sJwoYh9a9BZ8a/jpMrrawXYsf5ZUM5G
WCLlHRZy/1uX7Dnpu+GiWKtaTKMikFQl4s6/L+x4J5/4bxU2yPnrmbu1OmYhq++7KlcTFfnHkGi4
yMHpowz4b0XD16ah+xBzBLG16KOF4W6F/o8qSwpSvAjjlWcNArp7tvfO5S46xDh3KHuo3Ho7rsNV
RcJftQtp0LVoo2VFm8cAN5uvX/kGmAMSAteLBepy48gxLJbul0K9HapN0rfoGGVkdPqKFL+kdXFf
7YM79f4/HHDW7DB6JVFDKPNs/b3xangPrCMYSIVNi0GUN/EJWjiMBpGp/vS9ggrfvx72RkIE6Pj1
ewaZlkD+DCvo0J7y+2aa4/oxOXQ0XY2/jLV/ypwWC2uTW/FIVFRJy0PxmC80GD7fHIBEXw/eeILM
vEQG6JAPzK69D8ozq5WFzXGjWAh1n+tfLzujbPocy0h1xHUDzlJuAt003TFQ9A9eXl54d7RGazqu
ioX4LX+ehU3Q7qs7X5Kp/tD2eCPM5Rb6pDJAlB6Bvs/Z34jH9LmUCTJLMKb4J+9JWze6+X+cfddy
pEq05RcRgTev+KJ8qVQyL4Sk7gYSD4lJvn5WKe7caNFCzJzXY0SRZO7cZpmiuiUb5TIMfl+YQNxA
bhQVsGol+/GPdINbUBXo75ViD08qxXeIz/nKFl9a/FlkKskUjQy0nR0AKE56TVbuku/TXDCrv64A
13WG0UF7cKcqz2HlZtrrSC/RCx+CLmIJzFvZt0uPmcWkSCtybviMfB/JRTwIG5h8QXl4Q4CSdYqr
JJrqVdnrR9mMHlU7M3GloDd8qO99CLovXQ7zVbI2trgfln9zOribfX3nyeBiGUYUuFkcAISxv2KL
tzJX8WDUZf+WrPYYO4lbr5yaBfAQ5A6/Po5jSatDFwfHxkycBOXZ5MauCnC+ap8qU7IgQm4athr0
NpZiH63s7YXmJ5QWvj42Y63MaQxftgvuHTTRFHk/Saz0EPdmsjUu/bbzhK34Il65fXLibPncfLTb
+LU6IzdETay6iuLyzzTI981xdMKtvCbKurD+c+UVue1VmH9TXIP0OYPoKwXsRwTcjvDQXAHD+uc9
py49ZhauIOeiRATyE7tMBUQuTntr0rk9pHOcVPsIVdDHib7nx40C5DqFPhZUbk2doltQvjT9AxU5
RwTEUr/3fzufT7BZASCm6buWV2bcZ4DzU0ughwR0cfIIa3Qz0dszBzCTlEKZKn6XwUMEUbRAXzMc
i86uGbQslcEnOuihL33qDAWczXjxLcMQNutBAvBJdDM0UwWIF9DDkb025NoI8K3jb8UgeHGqmlPX
V6YhBqkQeiR7SutjGkeWBM3WUG3sO1mY65XE+nkJZxJI/7fMQNft6x6q1JgXOhCidsKHLJtVZXPv
UW42DzQQOy//4ENrgvrS08rTlj7YLBrnXQbtWG5CWsu9jw1UXkYHMBeTYVYKbvdYwLzBb/eZanKY
M9ab7m5qg38FnAUR3Z9/w31vfBMa5qp6PHjrClzhcWjgUglXT6jGwmTdp/WawszCGA565V+XdBzK
PGuhFYXGTW8zJ/UJMkDq9++cI28+yOXesMs8cctdAZv6+aUWWjZw2P76TDkf4qaI4F0ne8xpD+NW
2JKHKIhtIVBd6oErwraF9/PDFsPdLLpmMTTPKg3UhEFkV4WFGykar2xK3IEptkHunXVyqGMQg/XK
gnabM4LVJ0i/mA7DWSr5FbRAoS5o0+ZVBjg0UTG6BX3l51+3MLqFBOXXpVBFqmRVgahI9M1kbBTx
j1hYSeFAPb1ULL6cgHdQIPMB/1kYutVyIE4+n24qyGQOECwNOFT2uZ02cOUD8COVsBeDcogtaTJD
Aulo0a4BiOpq5sTcDlgPQl9k6S3HsmOyU1fPP7/GjAn9vwdzzvTKC7mWOyah5YEcaS+9aL700B8J
WtS2lL+q5U5D79oK4x1+NZTcuwcgiwU356zp8S55AUDiYOYr5/Z+PL85M9rsooHkIUm7ELtLZ2+N
fu2MtfCzkDTMCWGJXpZkDCsUFswKhaBBY10obr2yaY1HJSmdfM2o7P5Lv3uD2U2RE3RTYW2OcW4C
qk7Mm4PEOUTbUpZ5Wbxvxz8/f7aleKrN4ul01zgOYV94H+key7c6GB6js+Zkb/rzdOtf05Uv8tmR
/+6FZpEUQPK2zhWsnOy1h2aXbWIrs3V7sgxkGxCGNFEZwSHc5LfVY+ZjvPm0lnYsxZo587kHMCIX
Yjy6OUmy1QMrjf5U9KpdCn8MxA/pTaewZFmH8S99u1k8FaAESpT7qw4Wd0Sl60z26Mduhm4Tcysv
sV80K7JGZ20sv/S8WSw1ugRabQzPg3fexjCv1Kx3a9SyBVwBbA2+RidZ5zol4/HHKTrr7ADisUn8
EcyVteGE9v1On9N24rIXQNfCBsyyV2n4pZzrDXwc4n6lfbIU/OeMnUQu6RDdb5reLYPRb44QzwuI
TVyM2bf9ljqlDaF7HxytQMb8ekvWjLU+A/g3W/4zC/yrI6r0Lbwl4Iqyw1d5zlxodgGnP4VeqpiC
4k+VzwnWHXPic5ypoF+VOW1lQhF5MKPOYVsJAdquKVBFLLN5zdLs5CidVo79QlYxZ+1oUKaswgGr
XgOz7qoW0r5fSWpyF7DXtsZZtPt97+V2Q1dy/4XmP5T0vu6juqkavYaW2668Tbv0VYJkCdA22n7y
wgeMbY0Nhl7qgXrJS+6uvON9i363/rOQw1BvQCEQj6yd8Jz696+dYCgE3sZ/DGpzp4g6Fcc0hMQO
whkaj8OZbvJAesJE2Ib5lEN9WLXajaUE2VuBHgHvadfVlvbSy82CjAbnuqG+p4WK5BjltfSixESa
UG1HEsTbeKUwXbhI/2ETpCyEWhCaOyncq1klWdma0tRSo0OdBRYycSIlCdKeMrPJSzRZ6UUSrOYY
Si8585oOJkB21zvhZCkUjdyHSL4YwhmVivbYD1fRD7dFduiggGp3kkXOAvUm2Yn+tL/jBDmdncCv
u7ICgpaNr4yABayMnJcC4pyBIEdwgGb3aAsPNzSDIo+4EFk1C0+//Ld9+8l++Stu5ESqqhoGH2hq
fYS5LUuVmQ+1Ce+gnpkgvwGhdlulJi8dTOUel/96WlZDrFIvB3wH8Fid/lk7opS70E3hwq3yHN/C
B3oAmLR6W/PgWLiu5swlpvQpU3ly73XUgVCYiqMAifd7tQ96v/a+OfZzfpLM9ZPAcKtAcgBb6inG
xKvawxnoLJq/Vr7Qwp015yERKDsXMofI3kMZFUedOG0Pe1vVK1A3V+gUGjvxQa/RQghwO7vyqWEp
8D9+s3Isl54/67zxfSrztRBhtInC4A9cdYMQXrlro5WFu0GZhRaIgrG4qjl+B2mfY/gG9+7Syk7q
43CJgmEwBW9MTXB4yWSp7z8v6EJarcwymFCNIImW4ol9B7FwkyIVDMoNTazytMZRWGhWKvNwA3GE
mKuwZCjb37NtLJs///SFxZpTH3SmNHnY4O+Gw2TSvjV77gDzbCNduziXHnA/Rn+dz4o3KqMadWhQ
QPfzUFz1c4Tuzc4491a4EwLOKxw4nl3DNTzkQsiXZ/Gg7SIxYanB7zKltNvxXEu1PagOVQ9JDOkE
ewJOTQDn81BeY+VadOef13FhS8+JDII49Qn8hz7RB484MPt6tf5fGHL9I0nE6YqYjyGWMDqwGzmV
NwnjSYlZ01t6XCvjl+LonDGQNYZAAK0HwGcjO+C3b7XncZMGYgWbXbSPZWLG2/qI+1OPTDTMfl61
hVgqzwIBxEimDgrVyM43mLuUj4KX+d27tvbnlz7KLBKwsCcjPyC/0Qy02HjFAl9Hfu+0lV+/VHzO
0fot17ejmrL7QJU1ptBZ/WBBqxGgGXOaLqFbZ24n2B1dGVgsIEqhtfX1LJUwVK9TKLHsNG4vvCv7
AQR8mBpt4nOYA0uLLugOAOaVpy1EnDkkn9FC6/kW99C9/AOQ2P/5ky98kzloXufHthG4ENFZbU3K
bpD+N5WbokCBeQVL/glG/uYGnYPky7xvjCHVcL0EFaB8CjhuSUCvxUnbAqMfKOfCro4tYC2QvbJ4
sF1UN7FjYF2AaL/p29bpTG2zBqVZGObCYPzrR8OUSR8Mcp8aANJSuHwgeikak+G12nY7jGQsNLZc
GsQH1R/8zuds5H+2DHyZ8vLzii9E4Dm0PgkVnQoDKsiGnVSQbWAV3jOHw5n4+e8vHOI5qh6q721S
cyVaMKa04w4QSTG505oU4oJgAkTUvy5fV/YUFwj++pS9JruYbsfQ0177+haKdowuP+ApcNxZG6st
NVvmcHrGqVxjcCNKIvB8Jkc/E1KZjbCZYgszyATpZarbPDhUVnaL1ya1S4FkDqvnKAz62vvUtB7e
36TGhUVlr7r1hlS2CIEEv2uewleU9z9/sAW+ozJHplNOC6VSw0uS3QQY1miY5UVzIUNkN9vBHc3q
iqEoOlvqafwTvYxvybGFKs2tPf38/KWO/RyjPkajBsuOAcBgl791t+4QBdIBo0pbccodCdBx/VCB
tS0uvJ39x6xQnOUFamsYqnbvo9yxvsq2DDQ3PVfbBCNKanEv/JaeqRc6P7/hEqrgMxj8lfXA1NGA
uRyCp+Deehe5/J5ea49ckr3yPu7CTbmL/XIDHD1mP15kkcP/A1T3fht8E/7mUG+jHaRJTnCTA1bq
Cz1655up2GiZOZVWzJwc8kk1+2+Z/FxbUAgL0RAgtL+LJWtMnP4hzF5G4yY+/byOC5fF5/L+tYxV
3YVa22KjhIONMRkzoOpxAeeOrQ1Ol6LzvwjsCAppjYIPZcuP00Z85FMTvpUn6emenaKDBAQpA7oT
4Guci4DcP5b3WqB0+P8zUP7fwcMcWc0pat0TWso7USa9KRbRvmz7latwqUsxR07noQJLDgWvp5dQ
7q42xZUXXdRE8kYybGq4vf4Y1ie1vg2FPQECXDn1RYdBZv1U1jd9glZJ/qyTzagFXQhz1EGxMOko
pqBHvwPVlLLrFTORN6M3GDBX9EXMELV8WzVuDAR73a/ssoUb5jOO/LUNSrVIUP8gz5qONHqU6IVB
myRx7/Z3a3YNS0n2HIStVtwgCUki7PhbfJV8iibYiLLYzPbIC6yft/NSkv35z/9+kVbttLajSLI7
7dxJ8ocQP4oY1yt+blgj+yMbqZUOsYOBxkub5JdOgfgUd2pF0JqV8lgZa9fqZ3vkmyAxB2N3ha7E
9N7649OtwsCo5N2+vNbdpWZHNRRNLh4t7Uk+wgHNTAik1ryGTW55gLWKBABDDBmsqbWL7C5UQ3Ey
wZ/gfQLfyd8VgSQ1TgnB3wQTaHQN3clL3owBWuOeOsMkspcIgDpS28BrZVYkO6r4mwepQUiIKWd7
oqFvNiSmJAdFsm/qEULaNjhuDny/I53uePn15++xULd/JgF/fY6snQylqjA55q3mQQ1+90ERwLDW
+/mvL1Sic7w4kxnEtsIGcVj54OlLGK0c6oV87jOJ+OtXQ0kwqvMIn27Kj2jEl7FvlDBeXJWoWrg/
PjOxv/7+pBJRgW4+vxvIRgnt/LEPpEBwkLGPSOx+XpuljOfzGP71kG7MCKf1aBLCpNCFZIgJuWk/
3xA3dNGtM05rQt4LVcwc1q2WMkzh5RSLJQEvn71oTWz23ebnt1iaCs6B2UYZtTx2ETYQyr+jANVI
qNQhjcr9ZgNU0hbtcwc7vvGLG3DLAb01XnpdRV0thMU5SFvUIcQqlzFan2aWW8ji5Fux1XcJePz3
wYRhJd7kxA5gxcaLtlJMLOFC5wL0ZUpixA7s6mzTu6HXev2OXJNt7ui24ukupHj0D7bT/uM+mQOz
GePRVSlwRIdgPOpBugekSD5xlwzAbP7JOLHLz59y4bDO8dhxU/Ykh7fOTs4iUwJkiijXn//yUtCf
62OPtKVwDETQF7pun0otOqkx8C/hUZOgJqaMjtRqVhk+jjyM+SaMkEPJVjhQJvMWJSrdVbLkyP2f
lV9zr5u+Cfz8rJ4KobmqTAT1FLUHp710+3z/m2IxRVv3+328km4vbU3xa9WWxnVVtiI+WyOkO17s
LbhTO309bWELYDdyvoFd9cohXKoQ+Vn3FZYU4n08f6dPyQH4ewFwP+aO80qwRZSVhyzBQ/h7sPwr
XomlCNOzO8Ku2IhO690fEjnpXnyRbSAOPdBgmy1YlF70kHnkUTtxm9gwGUoKY+UXLAxu5DkgGwgg
AB3urwnMBigytZUAcADOurUWk41vd4Y8dy5hOun5RkB3KW3cGq53vN+mdusKYEDSoItXbsWFJhac
Fb6uZDNBMVcbsZKc35rh5ycDjyQAswbaI8xOj2u4qaX3mTVeJm7KDHiIY6e3DnAbFQi2ySY5Nec1
mM731Ql8X76+iRKGMLPX8AA1aE1kx+dxvwYMX/rT9zD113ajfdoppMSflrRHSb71oSulUAGBJ8tK
v/r7AyrPDcNqSes0bsQDmOB1lxCaKgYQWTWo2ZYarqW7S19gFgXGqSBwu8FD5NyBsF5XvsHaU0eP
NJAKM2UHAQVGC7kh2AgVoB3Xf0TDhhpyYkAWyv053i30OmAc83UlRXSU4LaF35BiEitb8AfUsh1g
jxr07lJz4G+6XXK3Mhlgvuh19FlnvgphkXyvuz3G7ah9qj23g/jUr59/0EK4gjXd1x/EwiS6uzUg
I3nobW5bHkQnOXuCpygm+BQrDYiFFgvcDL4+pYlVGFoOKJkoe1LKTcO2fAmJaegJTuprrTNT7vwk
LlHf2QTzy1gMSt1n3FYbr/xbMZhJuoaVXKAh/OMtzBWaFokGegTKIJ66qHGTl6RgFixX/F5xE2nY
E2mfSGdGTBVJBblB3S8XNjxFKbHPeUgLbMMiXtmTCwdrjpTuqjI2who/hmMFrBtAdxIhc66BUA0p
zngFtPN9hv6PFRCq1bzXYoS4SvOnCeMu5VLH6PVsft5C3+e08hxD3E1wqhYqvEPRgY0k1CYHddxY
WZugfZ8hwCDr69Yp6p6jxv2iAQfTq3aT2W+lQ2+BcOkA5oL2x89vsRAc5sBgDlb3NNfxmN7t3qAs
bd7pCfxubaC1kJvDeu7rawA72svCvbgTIch1ih6YlR3TQLW15/ytfxKfNSgwQN4p2gtWZljQvEjt
CMoca8OhpT0wizuJAGfbrr+/HmAh6biBLLsR53ZFVsYzCwF87n6QEYkb4uT+eiAH1wekA5aO0fPK
MVlIWuU5HLadIk6lHNJ8PUVwMIdb4eoPkH539MHs7CmglnZlaGEq58z/eT8sUD/lOeoVNoRTWd7r
ZXGwdQQGX/BLDubjpkjMETMa0W+IrUZomKYn7h4s2cqTFzB2oF1+3SpiQfmkFPHk8QN8u6yxBYC5
MC12Ik8+Zi5nkRt0Q/Cmxj69puDmI/Vy1tKUBVFEWZvlKUYSGSwFsxzjqui1xNecXBlukJbxEPmh
zV5Sj+27PcClNsg7xYU7T40JFew92apu6XcWEH/x75VvcN+d/1YHsNT6uhJRbMixKCFyDVZhF26/
nc6tK1mV1wZrSlKL33kWXxpBTvVYAXYvPxjPRY/VtPodjuIttGsLcsm70FUc2YU8kAL008pxWYiZ
cxCtWEwt/Hwmaacn4h8OVuEVDNTAPSs+fl65heM+F9Zn6PjHpYqFM44xyJjtbg3quJTAaLNAkg7Q
gSUyCrZiJ76hCY6T8UQ/JBf9smrXn+p98ogt6iQenG12YuNniZUFyou4YytLt5SxzDG0Wg2V4E9A
cAPxnjeoBcO2AuyDljPhKmONv3UzjtYa8gv9BXmOp2XtVMeNgslJDxCtSXqrAur+F3+CSegUTOhz
fUApu30agiFQV/uy9633zbafg2xHjeNDdt+S9Dm/1aBxIB39UG3JDjfU4bepu0qrvWd53z1pFmr6
ShKmegTiobtw0GswNW/EzVrsa4S5ldp76WVm8aTTWS9MCcUsVs87XxeHyWrTulm5tpfq0DkSVoed
ok4E7MfoDcJznNNbkDWKrEdhDbWxFI7VWYCA2wuLu67md9pDdMH4lVyHP/INUB7YFCQJqNfgEgon
FhT7wc4yk9nFftUz554dfPd97knRX4VXKpP/wUPBAUIPGnfSjrlnOAWECFJXg+ewXa8cq4WIMXec
b4WRZJPcAaiEZjg8ak2mHvROMLliTQZtIcOao181ojURE++j89CFaHfD2SyGvm0OKA9XwMHsoJLz
z9FvcVPMixqYCU1UQ/jThocxscPmrdNkS4MAfhe9cM/c+JysaZsuJD7/AFhDQ8nkCADWIrElME2r
Dc1/dYY7ancDWvvnF1r4OHMMq5zDI5EPa2kXCrHwppIqt7KRQJakGeLOrHKjN39+0FK8m+NX+1gM
I6Hqpl1skQF4XBiQJ+1zFtodsIS5DelvW4KyU1mbZbGRJ7vvX4omtqW107Z0Hc/xrJoOIziN9NOu
D4Oh3HYMJq6QvCocHkRBiP6GDSiSXh0k4yYPN+wDYb+LfufZrsr5le3zCZj65tTNMa8h1XIDuvyQ
q22u4AmaQkXsYXrhNSeWdmR0phA6jfp06KpDSl9ZHSJpkC2hfM4TN6xLq8/qx2Es4A8K5mZdWBXT
LiTzJSgzG2PkNF3t5PAAzkMfnQ6It2YoyTwVYsNCvhWrysnJ24BJVCFCKZR3xOTaar9Y5/7HTzyL
ZwkvJfWYYoW5bRiIf4or0BWBZjE3OzS+cC6vRWo+rNnRLlX+yiyCJcZQCEUP74/OinweCk6Dg7mv
G911fKBxGb+h1wuJb6hamyuHZUFQDZ7mX4NmKYS6AAMqyCSD/S1e2xadpKI4ihEEnrLHVgVHIzrJ
CjR+pmtBFC9WwU4vUidLip2qTce6vkKWBEYFOAIQJFZVJ5KAVojNnMBiVT12zK7k0uyFAo4Io6nF
jtwdGF1z7/4MHd9tv1mKpWspnTRpgAdQSCE3gXHKJLuT4qdEQyfiqoP60rY4l2jRdCLzxPhXyh2q
svkFcXAzyj6m9K0rBY9Fv/XsqRDQ0NoMMmc2sk/JE0eOHdTBoRltPISpl6Krn0DJQiHDNscpV6Ht
3QI5FWZ2LTypGOTwSnGUS6+qOJPjz1L8GyonVhVDai3mzLx4Hpts33NeZjgtjDIY/hwUcQyp2GuG
bmmNo4LCO5QrI9KFQR0+0tdvyyVanVIFYsg8egGCzV0Ev4DlbX+rNzEAa9zKUHMhqs9xyATe112t
yGynA4kuQ4jajGCDEZWgZrOr0b/8fBQXyKqyfH/8X9d7gg2VDQp0sXt72MM3xXDTP40H8Kbiix7u
3tbEfHASdKvzyE577gUHjlaKZopWOVSmuEvRvHQv3N36qPX72OpaNDOho9EfKBRD/sdoctEYbOlS
mIOYO/gQwxsCBwoBOS3eIcW+lY+Tw9+liNJnzaIURHiQTCyB2GuFxgLfS55DmJVQpXw0Eh4t4QpA
+fYsTxgugOunHpOnSrej6jgJ16H66FqXP9ehxXRz1J9lYTRbWj6J4CaC+vXRhZMtYWrFJ24/7Bmz
4szO0fRT9iRWVyr2pZJk7tJKRPChOQkpotAGdTS5BsGaQCgNMguC00YvBlj7QEo3L3y91hJZ2qGz
KD5VtBpTHo+ENNglc6ON6rentfJ0qcqbI6EJK9q0uOP74R5LPFTf4kGpsMKb/l2+ok0OEXxoKm7Z
Vrka5+JPf2kyazoJkB73yu3alGvp7pBngZypklFm7f2wn9WAvMBryCN7YSPYadBvs2O+R+eDgyxm
/kvGT/n5TCri5w77Jv7+g6PWZcA6qAgTgpxcZd448+y54tL3ou/OpaRSDaiQWDCFFKiiCRoFQvcs
CRd4hgdN0tpNW+zLOrJFRMHizMKTnrhlc+7LB6LAR69IrRpjB1gnmhJcn6JxPIWQHk1y9isOu4BG
7NAoua+XmM6TCu4/BIK9ImSaYVwOKXoUm0Zo5TVsKJNmO4UUXZjBibLIGaB5mcWOFIIjy9MLJxjM
bAwV8iOla4iCXY+yDf8AUxc3Rb7Luno/GA81WJISvwGmzaGFHoPzdhRCh466xYlvuPJsGg5up5dv
XbLhld4S8LqK/kKIDEgOPCd4M+ze8xIuMFn2wozKKrQ/UWv4+tha6STWNq6blLrV+MTnLkfRUy/1
hlhZBFkEuA6bIjvFcpabklAdojyGrh8bgHNKhsqdaOrQbgyQLOnNBnZZgayor2GUbeHb+dSTzDbS
4lGJR6+S5ZfYyKyxzd/jcTjSMd4IhtdVUAKlBe9TaphgCogt2VVJAyElGaeQiaSAgpKcFJ3ZlgoC
l6Q6xQQ/B0hciS9p6uViQKJfZdvZMhSA4ItuxvDuVbTC1HpwXOUeVI6u4um5HtTXVpcORmMQr9E6
NXe0XCUffS7W711Z55BlqeEQURgjVlBTCpg6cWNhR3BX3HARHD3yutVMrCIz+0bDf9mLqsPk3lQk
BC8w5J3CgCo01zzHahM9K2XxRPJXmtF+p6SKJ4yKXfap7mcyexValvmlpLTPcQxpekMu/kxl7U1D
C+Fkh9CHMD4O3WOjHuO4tThYaVQugxJF3fvwEkBGrxXxKW6sNDQcKfJSwSJhwIocFhE5LBZ1o8OE
ZtPEMGw9pzUDR+tXKJticpLAw423JNrkxKdVMDbHFqlwnIaW1FV2CLmn0YRmXjyYPLWh1oqtGyMO
q3bOeSO8BWiyk7sdz6xOPkOQOpN9FKIQgNO5Sz/u4haQFtVTGgsNbM2Bk69khemNn/bw2MgHoCQb
3m4EM+TYNuPrfQjRkBxzFEihnfQpvhgwbGRgcpTVYUgfKuxb7ZnxsBir4eL5oOjdrmx+5/XvEWdO
bmAqIr5VIzaJ1F9aGnt6Kj9hXAdqlYaShBvtRCaA+/Ex9Ks7C1W6FeOMC9W1kE9TeC0HsdxoBX+E
2Mgxa4R9IzZODZevDaPRUyfobqSinzhdUuGQgxE2Dq9TWm7xGmzAbJKDcE97C+vJ6g26ZXwErQkj
GKTQ2NBCfJCYfIGnrXTVw6H1c1jhcrHNSWO2VQiaEji8VV7AsKmAkBW2howBVgOtJ2JWJW/J2ZNU
x/bIyBXq2wPDN49hTVtrblkf+mmqLV3jN5rk5H3ujCmMVho3H6envgazG1ZvvcEhFzXH6NC9ZEzF
oubHfoCHLgc9qbhHqzyBlAasYbgIgyzqcNgqSpa4KM/AtoSRznAdBeI22mSXimSVWouPxNcbobYL
0eHvJCmovpS7gisiCHPvOc3u0VXhIartwDXKvv8dGa6Q465QIBItGh5JFMOt+bb0pRjqHYZavdSV
fKpEFu7y6GEYjl39m5LGhPMwZV5aX3V8dTVBt4jaAOzjdORqaWkdb7XSVuX8RC9Cu+gOE7TJ9aTe
cXG2ydHsj/g0t5rEuIYwF7Z73IYSpz6ItIWENpcGWODBq7M9Ok9G5HTUbHYaItuRR+taO/UU8s6g
/MTZme9NLnsFvVg3HuC4wvfvqhEqJge4xmtmeDzz4TwCmi5RLZpZwjv+z3raEGpVMCTRTWGwBEAZ
MRCQzB5K7mpyGOBfVO74yYzySymcEmheFc7dFz6qXV3Y0vDMTX/iHNy24kPIoXsBzxANKuxpFz32
TexzJNuocfZISQ2l9bQUvTYPYgw66jb39D7WXAn0NQX28sOoei3uq04S4XmRWm3XjFYKGVrIciq4
0hREwbuU4zaSrojkCYOdEoNk0auCUUKkbA3UV3IxQLtBqyxF8WN+olZRVnhCROm+LrTkXXhoEndU
nDADSU61xPt4FnjL3JM0zQOLCgK3o2YJamJi8zhRK1tcCQRKAgJPdBoU0Z40anI6rBS1fQuDIj1C
EJ02+Z9sgigK+BKXCo4HKcS9N1RNLVrCo44Uw4vcdseRQi0dguRofTCnyHawkktFyJXBya53OiGo
JIeLnVrCzBiqNhTP1Q0rHhIKORms2luSHloodacoiwaQF/fFtJFS1JLyb4kHRV+2WXkg/GM+cWaJ
TgANNNURWoxYmkdIR3lKu4tkO4pBqKu7s1Ieqt5pIdkloxEAY9Qctlj0YTr3APgQegGHsQgbOOcV
DlS6dc3pEpiMyI+MIR4Vo6uCs92KnUXZCMNqu+NfdfJLg/8DRRnjJr87HUECFNQScQqAF4BmIRAv
bEpDskTRFQTHaK5N9KiUgXQPFaba78tii2lUlB9U5jTQ/UWHWjZLzaoqxLkXbnzIp2uJokXu7D7c
iCCDdV5BfQPOn+jxPU/RFvNHGYdjit/gvuXqorEz1HqPLA++vQM6+ZpAna7OEYcIu1RM2UT4olXE
H2VUoVmV0B2B3VHRNBhHYTxnyfXkGNMYEKh2OBHf4oph6RH+7GYhxA5R1Tf9NW6cpJiwaYklqaIf
tdkWUlRBf198dHT1IXU7OITWE5TeS7dHoK/wLdC5oeMYQPDCEurOLtghw5S+r7VTQy2DBllMbXGs
Pdb1hVU39U5BH0CFk7Ys1cea7kTuIZSybSu+wUC6YCFo7bQ/SQl3AuXEqiEQCpXJa6ehp8QFKgf7
0xoSk+MgmPJoEZ3sh7GWEJ4KFR6dZbPtRK20jIkhsxJ8MXruNLSMOllDUsW3SPaQlMWi5rJ8zN+n
Hhc+0SSb5C7Ay9CJN0pPjlSXyR1UmFq7mySzQ/cfTUt+r1U4v+kGl4Amg31dToHMdFcsUFaKqhfX
w3EcnjEvNmu5tXhoBzb5YIvwYGSlbMXKzsgU4LILtjWmGvbE0OLAxZaoD9XQumAkwj8SbrLoBRhc
DvtkPn4uQs3jwjceLQN028zJCAztDJdTz4hEGJ/eNzOIQGEhm/q5aTwlD4PK0P8wKZLsnnCnvNiE
Ff8mEPhXJfjUSl97YjVgxdCZf6QYO02e/gAguaLopqFtAfiukYVMzStjo2c0/4ek81huHFuC6Bch
At5sCUvvJMpsEFJLgvceX/8O561mYqaNCOLeqsrMysQfaXwU1qcsPvr1oS60dW6dX1fiAKTeW8jv
wWo63MZ4VtIK2LKe3iZZ+R1ZjLJFAjTwfRtQpRXnJqmP1WjJG6UUtnrNGyu0gTF6cuWLRfpPNRo3
tnosdJ+0YrUSHk84a1vq7pTr6Ya185mcqWjflMV0mPSOMMGyj7fxMu9GAn02bMHexko66v0SB4o4
flTU8IClRcuv2i9pTd0ytX7nmYzVKrVH/ZHqtO9I9sHZkwvR7oRySsV3ljKYjAWhgRNWKWPjdDny
rWXY0c1um1DYl1IaxHXoEzP6wL5vr6qCv0y0OGOZ/CkWYSgRGX0aofaG+SkuBk0ar51OCju3JSqJ
qjxRnPcK6uKuPazpZ2J9iBpXxcnIrHiTceDLkVBPTPsztwZk6rTOFRquknHGnwa6e9+tM/HOrGJt
EmuID3NvBm2onGujPWiQblFd7NfZwq6LYaANvTxKnUoqeXy1GKh9BVG+Loc5KrxkTWxteRNV/bOe
GdOkcl9IHCgQ11T7TbuPmA6pL2ri1NkEcBtNc9ehO8tJb4uKF8vfHVyvqZR3QbrVuI600yuZqIdC
zS9zH7FpYPInEadzGvgb5G4hxiRfaNqUt66tPhbFCqoue5Tx9JDBZ2b50gyHuYx/SQYhM5TEOLLF
xiWkLsLfFAK+NJuwfolIFJV4A+89uVachczN6hM3bFW5crfPIKElb7H8Ir9bjAP0Gs+zq9a73pID
qSTzjerfTLwlJIi/GEOzbRKu3UZzFgFlqPQ1iS/64gwpm0Oq9Cvnw7s2/fASOsxj3B92WBRuG6dO
mM1O2PzTDeLGld9qdFejOSw0ct2UHCRF3Aj9r24KG4lU6vJVMa9F4hQGLtxA3RX+DTNYqlJ+KFp6
sUKJSA8h2y6skzT6wh0HhTpVjqy/r3G+W8zqtUlQD3RFIIt2IWJozRJNrjmGtTPoE5V/aeRwt/bZ
p2rwkOyENYyUJzcEdeKqyUvIWmr5HiuOifOFKBxMMSi+IRhbzY4I+yk/JuVdM7d0CevsZx1IhrRL
JrI9unhnWJ7WUKkZU/baPFzWyTxGOE2wbyR2pSNA9/Y9LS2GqaNuj9hA9RmeqfRE/c+8kpxE3IXy
Hi5+im98y551UkSunJ7U5ktnfckcUwIlGe1GT9SPGcgtJpjktPWZ1xg7vTpxe7ZUmDE9KPjSiVcZ
Y8mZ81P3jikSRELGo2o6lvkZ4UXTkowtbzU4yPBreY0RJjRP/+FC9oz1MbPS1+V2D+hECoC0rTlQ
zSlUPC08mhY5ZTaTTk3H1wvOYJx6peAu2uc9brerdTLpgtWscSWMlACEhzZzpGwgwIwrmy67K6Jt
xMSlWJkbMS3IGcdahFO7LSWgb+/US3TEIc7veiaKud8JfexZEp6ZyRNISAgXatyo/w1JY03yxWvG
ijuu2iStP0Z+q+U4Qb62KuY0fiG5Rh7yIdp9mkdOlSr0xomji/N5qoytFsG3q8qPGOHiVLQBpf0i
TKon5F6Iw+L8HrK/0Zb5dhFdRd9VxZ/B1TOXjB2uBFwaplsZZeXGZN8ZJmc7NJ+Guh0R11fLV1df
VLY+yg38Uk/qHDdAvqH7zkY3XzblLxFGm6bSH0W3leNTL7yT7u0LEyEVJtv1uLDx9M3eIf/WtI5S
TmcU7i1K7VixpJbWFThZpSU/T2tIpmXDGK5xNU0fWiPOH2rYdECV5qDuBKHylGn207J3wScaO44z
TycdOuyZfGV2pdPqz+SsRWWLIfuk7vJ23k1R4ssWmUj6elklmY2pzOuXcVtK7c+q68mRFvjFEqMy
QGpiY3X00iv1rSmmvyhicFPxIQjD2PD7uLzVJvtToWndxMXSN7MeM70sIem/wrWSF7sjjprP5YjL
8G3mY+xHofQnmJJbDeHPMt2y5rR2dv2pNP/gCAdWP5h5BkfJ7fyfjjNXOrbuMjwbOKPfV2+CTE4F
Nm54u5n+k2wxmcjUY52w4OcaAqF5jjRtltKVZq+vvqqEn36jSi9qt8lrO1af6wlbTqxauUm+MyVP
6yI7bD0yhYAYluIdf0oawRLJr9OLewnErm4Ig9+SFGZZl6LCGvJP/5bO6kP5EBaPcG/JlwZH0p26
8/LkPqTHQetsmGPt0lOstcgBrGCTFV/sOPaz6tTyX3M+3gzatuny45BuS6w3R7tM/QbHS+uspL5O
eDai4tJwG2KGmIKjnUCjU73quDGFt7GR3aHYjNm/RPdCVOfSVj0qKBGrFZvCbyPNNnkI5flo2Frr
glTZF0W9TXWfEHhWXaf+Ox4cOdmG6a8Qf4XrS9T/G7N1W0tei41T7TD6lcCEUYtJ8IYk365xrfpc
GSvXKXK2CAws29HIrXXlpeaXNaanXMNTWOeXcTw0gg5qcobV0p5TXo1sm92VOmICvTWpSy1ZUkcu
8Y5K4yNqYr/p4oNqHvSzVh9wzDRxoEE2UzvWP2FsmLLdyHgUIBPluRu30koifAZVj99WozOH79t0
R5sgsO8uknPAUqX1WljbWnuPJRYQ8+mmq/8MDHpTACZC6icus/JdbcnEFHRXbQ5F6cTiTydj91t+
W+jnir96vGiw/wq75ZWLQ6akAXAc5eIDnKmPz2G9bbR7mR1b7VDhFIoEvMApFHGTKLgUvaXdSvKW
hmCtfsrQzcktzwvHALTrXexQNzJYVTr3zzVEHOHjUXfiP0pSSDThrL6Wnco16w0CQAvZzcORdqRm
y+wfPZ7T1IGEl9lbUW3Mb4pK96h+tcaLmpdc36r4j5JzT8JHz2YHlsa9Yo3nsKiuJL9ulJqHSVC9
eLNCn+DP2HzlsxjVtbyr8SOaz3gNC+trq9DZxImdJuWp7pnjGar1uEDKNPi6yIdbj+FbKaysTBPe
om1VTNayGuRmn1u5b5QpJx5vPcuR4ouwU/GQLnEOPxRN9dCpkjlNmBwzzOYPrbpEy6YqrmHPK3/U
GWdKlW8ASaCoYv9MXuliR+Zlye7WutL2HWHWx/aMXG1jGIelupTKaxOeNBraChYs95TQGeWgyPcJ
e9aDAniYeeBWabntbhX3IObMncwry1xzr0vP0D+HdVcIYLx+89llwcTir/GlkP0mUjRZG5w/+VxG
7E8iMWfSv1INADc3ebXTEg/3EsIDLcMbfjllguX2agADOtGBrJfEeK3L3yH/0pvuCt6OCkHpDnVv
qxnf3Ts/a5l+zEq7aVooQ+OGWNTi6+ssMYjBIurqOhcfS3JasdaI3rsy2hTKNQ39knk82hjWqzo7
wG7WKW3BwRRfKbeos2yDm2pkEAMEykkuNN6kZq8jO8ri/Ugryz2i223H+35IqfuDzjgvcaesggM0
REvRlls6IIblhPNIqh7vQjizUb3BmR3Uy2KRzfJCal30pVb/pvy9a22VnSLcW6xzWZU2Fr06WIm0
7ypwFP2MiGEsSevzjfTC7FTKlE093xjKw6StCO1qtUUUsd21wYSxoHj8ZdpFqS5FbuuRHyk/mpU7
mv6SRXaebuPWH9QAkoMyPBr2RJxD/YpvcJrj9yUcl/LekUFen4b0EndvWgmAu++EyR3ZGUjzz9na
KuIfHV0jRLZOlyLTx8T7bGWFLXOEGQ2O3TSkYmxK3nm6F5F+ZBO35nYK1XtfRfAnfD4cTsg30zbd
z1QFnJQ6dtLWN9OgbWleXjqC4broN9T3erhbEcHGjpH740+T0qphfcSavubGj5n84tmRuzN7w/SC
HQOe/GKBuB8U4qNNRhTAJZGznFACfR2UREi3TZQ7efvIdFLkCwiPfTrQNBpboftaTcPWk12BUWBX
2aIRlEicSdqQKae+ccpmV5Uf66+SvMlE0QsMv28ha/Lcy3ppiwXfPsGITlQ6BjdWcURKImg/HXDr
y6KaYNubAtP4lns0J1C49wQWJkmJhRGYf2bV7fe4kS8SEiDgxRcqkBFi/SYHsv4vm9/bS0VhiYME
wxPatPBXz98mlMBAWTlXrWorfeig0Rl12nNgR/CPzdRtF9SSmvERKcdOxWom86aYhzS/ytOeNyFv
wAhthXW8xrG6k9gj7QTsdWT1LQF8MC7j7GCbpDBHSg8BvlsFSRYa3RlnIDHEGMbGaH6r8DRhK21t
1Q8dPCembQ4W81wRGDlsdBPfgcckVA66x826/DzxwA9kv4Z4EOfrjKSI0b+u/KVz69QTJ7sSnLBz
u36LbbWYfJrjNktLZ55gwsThqozhZjVMP4rwme+u5cwJY/zUSDZApXdO61s0um0dNNOufW3IAsZh
/o/ZM0QKqb5FqBVNN7wPCMo/jL8hc2LJrkQc6gPZ2rDlY07BuOvhDwZXpkb/KulO+i1UnPtx4YtC
1R2iT7N/n6Wr+qJgQyCP1+5dWfyKn0hx12UFqryVkRTQgxDFaTPFh8nnqoi2gmQL8wStNLaUZHAZ
pgWeg589ITuu3nOkfUkJN6XbF3vAekv+jSMn776T3AdpJVncnF8lYd+1TjYHoegz8Ol/ambY7Ueq
/tTDFyAvUdub9FOmpb5npclLVj81DUrlFyDv+Smcm22rH+GxN/lyUKm6wgAK69UK+OBMNOnXgAOA
eRX/qurGKJHrgRpVm2beaxVlemZu3RrZv0b6UbTbE//HQYmbTS4u/wFLz1dO3aSHJA6wjrFsrQrg
B1BxiQBD8fqtp1uRSEPxNecrn/jNKwvS2R28eQPXaoR38Q5v0hFyqM9+M79q+T3lnYprXLjxeJ1u
6ravT7XiG4sTzh5oCYIwwgBwry5QNzLLcLowBvJbcdtIHu+bMX8OlIXo0GuuEdpD5Id16ZAMXU33
NcbyYG81d6Di6d8QNXb1rqp3vnaxc3IsvnV/bD2g6omVh+9V36chsQY6WMJgNzQ1QsO3tjw06Jnk
0Qm/a2vLvDjGAu+xfwYRqE8dm21Fha3UriVVzlD84PZgRG56Wds3RQVfkaiEWO+/Y7ImZAFddL24
I3opgfLvtyoSAIL62m9SrC1tn2t+mgW5ZFv0rkTkmNhy9b5pckd7OaMvtxBx80IRZIPP0dQLD4Rb
IMUQOCn3ROsRfy09k3oBNyXbYxxoxklC5icf+yaw5H8T/3Hdjsa2zjal8BbWr/VXKYe7MH2FOXkO
PdaASL/FH6t7744qkH47K7aSX1t9L40Uc4m15VcrfJtjRCGVzZdArybRaK+ak0KJcRN3dM46DPm4
Ecen2XviZBXabv5prXRU9Ys6F/tZZ2hTvYl3K2MNdSO86Cw7FL+qIn1UEru3OVjeDJHBdlUrK1SO
/VI6vV4fjf+XdxIbKhKglmmyY1KaqupLJf+AzRX9ajTyuwAAsRG04clhV4XdtbD2lCET5FkrMlAi
0mqi7qVVml23xFu5rGx9qIO2Dv/EtP60RvNbkBO/gVreZHpiq12gZ5lXTKprmK6sjxSWTRl5KtPs
BSETAtKNKTlV/CPH3zJqBHkfmj4jOCm6rbKV6v0ThosdUf+Dsi9+LEEJEgW3anb2qnNzH5rIHZa/
YVQcFCgdhQvMOVD5k0XFlVZl8Oe+iW18z7xRc1vJW02vhGrRhuRv1ncy1MlsDh+l6jKMN52tmtMx
azAv7sf90nOICzAxmfUaQGo5OVU3q/uINNFLJ/zQmsyLjOwKBOBlwzO+S76N43OwB6idCdKu22ef
LOKLTwma29mNGq7Xej2CqYXr+CGZ90RJr1W4TfnVmibcVOGOKWebUSZwiL/E8ZG6OS3eatFjHbS/
aPqdUFpHIAAbGnwsKAxHUvcT0kWFZICI9ACbq/bZ9MIM90/0YQH47i9TFJTjbgGJhayCSlCiq1XC
X8DzbDVpv+pA7rJbZ9yC665agIm26wobd6QKJ4Nt6p4630uMqttNqLsVC5ohKSb+KHbbajlVPwaa
q8wYL4DLoBTjeBGGnXBb+wNxFuxQjsaHZkY8XSeX/cIIrDpC2/CrY5VSneX7rGyLDNO7LSF3m4xY
eG69cfAYuNX2RbVuqF3wYUZOIMh3mVefPpnvaFKdOdqndBkiDQJ+LSYeZBBGEUZSpGeP/ELA6+47
Nz6GKTDk7YJTEXFd88+IJrCAwDuP3OXqQLdWuBk0cThj1K3EQTeei/Rh6cdlOmWwrAC92k7t0dsB
7jbP+O658fIhAe1/xxoH9uROk0eLImFs+Dou50a693/WT57omyFx9fBfPQNgJcl91ocPicqw8JuH
+K2qv3KUYNa0H//L/Z0SD1JU6R2B9a5+tM1DM0q0Eh8Z3SNtZO6B3ynzxgoskqrCc575eXm3xkM7
ukJ+FuGWh2xPcLGpmG/LewPq+Ssya4N7+vVPFf5qpp1ZDP1olTPR5rmL2mmdHY3nPdtYzur2otK4
2uUjmUhLkgo3Tj7q5ih+m/yaIXPn4iesHgNWqGp2YQSEhIQ9UtXjWqVOr1I/2RjspF1UdXu1hQPE
kQiKsRC368gkAXIM1Odxlnt6p6OeP7IVOh05y4A4IO88lcebv2F9M6vLvqGPk3XH6g+rdM4be55w
S/Yx2vDUfWg8s7tVd2k+ZhGe31aV3+Upp0BRY7lMHwqylYZm4znfZDKNBSqS3K5A/GgZUPpYLPqm
H92LxGhS270SzKur3KzL2D6at9SyeR8AQQErpAhyS/jLy09cyerCsz5KGk3pvQVmidJALC1nKTcR
CtnCUYxNHYuOfElK6HDn2bt9LIsXhgGbQKL53RAkfgY9Z8UapuhsUQ4qiYc++Wq/qwcmGovQDHnf
DN+s5B4MzLLV1ROgMdfvcEQtUb5MH8LTCaY/CKg02ppAzd5LuDTE7cyoVK045B0jBVXss87AKsi1
Gw7HNTply0eTvEexa4mfIhRdor7pmeVrh1l0Zx3ucZ+DwFvQPyReiIn+akni91AI+6ih0oQ4JD5M
sH2hftdTrlknHr4k3MPHL7zm48xh1ihRGZqHRcPiSufLQaiv/s7hrkgFX4S/jsOtOPGA0vswNp5V
ZH5jwOFA3K3nGi1dBAGKEHs81CH3ROToHO26+pfGpwRkOorsFhFJ1AZmW9gL6WwMDHH7rQkvSjEh
DprQ5LPuyQmJDJp3pI9l7KVrSQ8Brq1TpRrdNbLJXTT0OHkE8KBk5z6fNrVkHAcYfYyRBVuRr0N0
J2ISrjuyEEht6LdHo2W8z25xjSPAmGstGigQE7kOMp1wG5MpvMi9mFkR5hnEpH8z6y9T8nkvGcaB
FIXp2FZfucU7kQC40J2acXWSTNkuzavQOc9HPV7V/lzwF0b5F3+akSJjNK+5+hPW2Ey/pSLyfIkB
XH4RyI+PNW9ee2yOGHbpk0NU4VwVRSD9yYD2VuyBjDTLihwylFWn1N8E8tatfc1VuH5V1ncXRc/f
suf9T1HF6BFjwlE16LsTW1Zv0xyj/Co+KNmmBJxo6JsRiXZhZJ+dDoSaz3javIGDsKaDgAxi4F3s
DmX818HDL0y749+qds5/QpXzqp0GqPWIGa3hThRN872iJUra9zHPdoqJJitOdzI/eGQae2Ix98Us
3Qc8CaZdqb6E2UVFyxiFD7GbOme1pPPQj6Hbys9us/qI89Qv9sL8YUng1wjd7IGPMjwS6ybLozfn
u26FpwqvZQSipFz7aFfJMIc3SQg0012t0NHH37ZyY9gV3diqhU23q5XbRHhN5JFO+59efatATEm/
1VTolk3akjhZgrxnWKkWt37qT2kh33IVrJr4srjYadgoFv/UFrlEv4iwzsTZl+vX1FFIY+uO/zNn
bm6/9Tl5FSy49nrVvFIa4Z9QPipttW0GTng/aNxrxr+hBymhAkuTYAZDZn6F8bIjp+8lGnaz/Gog
K65YIUiaN02Irh2gdsuAkRjCeExg94HTTNEuE4jdjKbF0xQx9mpZuxl6lNwVFYFQE9HTl2u1Va3o
Xhmk3qgIR6t/cpS5sqZshQY1Y7G+reITAuLKiURS1+VTHsPkIoRSw6cykLlRtdq3wiJKTzDHnTqN
7ALgq7ZRSzkYrDi0m9TI7EFsRj/u1e+oNSIPJhTVwhIfzRABiaqMZIdKdPflORS8Pg9UyWK/zWHv
YFKmh0B9D7XLMr4wfrbp3jLZnWgSp0SRVH5ruuoYJAisG61lnMpwoTfZhLHb6C8RbgrpPgyhrMpY
ynQl2wgSTkLYkEnsmM29QkxgU91yU9g3kjDZpqC4Gr4cMgfVcsz+PmiJI5XBonxpJvyX7Oc9b4P8
1c6M+AVqirqEK4GzNJ8EHfa9lWIbGBmtdXNq4/pN16V7RN2MetlFzK7uUkk7jxhvAhMsdLEmEBaZ
7rTBQaLDFSgfaoxHZRyP27YrDuM0qLBaIWwXzryx6TeNyJfJwpxtmEVoh0KnbtpGldw44nkbFjTJ
IKeLA8Fz7Mr2UsiWbXKLCHN9UrpPKyXkHKORZhwqoo80Z7bQoWpK/aMJB6Mqtkk0sBs3JOD7hS+G
Z230UuJDLNayFCKpF+GsmDjB4hRQnlKFxtmmizSkgPQGhWoxR0f2lBK6zqV4XfSd0Hqytas0P5rv
o7lXSTNlPYDT1tf9ldc68nqSLqCz1BWsPhXAIxU0YBLSLMlNZwXcXzJeWVWnzJeYNCXrZze3O/AV
ptGqt4v2pSZuImK6OUNvC8ZejW+65nZYTXSOlYAzQfQmVJaBySJfAyYAiwUpVlpN0x3YaFBc5A9e
RVjXsBiOEvFx623UmNthib0BBcIgM1g2j3hym2EImlzZNmqvwr3RMqVoDhE9c/8+mlsFnDqY/wzu
bZrffvzKewvDGuWjbn8AzsK2PPVRcpKqIJenw2r9qiZgd8GE0sq7Reu8Rec51MLWjL8VlbQTwWH9
DLeoXS51tW2V4pdo+UQ+Om2N/MVqw6+2bEieSUNEJKjxZkl1hEr/SgxppfMhGLAb3npJDOQ0vi9h
ZoeNSdqdamthghKiEtDhjt3id62B3edcDdbP2NaiO4iL6QhSlLiSFv5KFXpUDrUydARK1j2y4VQk
qKDQlIr/AX0Q11TytRCRdHZEaRmRtUeCrTgwgJyObii8LE2DobH28TzD5JEag4ppgpCv5ghsrNZm
O+4qD6itqlQkZyPwjTmW6T6dG3Cp+NKw1NYAjwxZeRQg45RRClaUiPNQfUyS5SVmdkaee8qS9Bo+
FxQVcKeB9n5lb6VAdaPruuiKQzl4ev1UiJ1mbS+qqXlbkXZWk2555VO0i87dnmL85cN4q4+b1SwC
C6m/RkOlMp2k7CZVqBSUe8+Rb6CXwqKlZetFVx+/xvVTbQKZuVNBTtaitIlpT9jRE5xIv3XyaTYs
ep3aIdk6lLWN3PMj/nU11n+hfshQILQ0yqVBl65/ZULDBCPozly8lXX2KpmLfl6gucESckbzp3pb
yhQnH89GfdHjh9CCUu/EsnoeuDLBd7LQv2udF015R9PiDRnraCIK4lhp/mqk/Jk9mu9JFPlKAlnR
gMJlomrZS29uydshsuivwxOmm+lxrDsSjnY8j+VPFn7HI3AnR9hcfhEZTHTYRco+fg9KsYiS2+re
Ongd2xHiZVR9I7yG0kkJ+/iSsbmpoEK8a/P6k9TjtEu7h5n7fa7/akVCPsnoa8jFyPLzUMpXylmf
MNwfc4gVp6/trH9JdNnW8Yc1JjtHjZspfdA/lXcYRaMNmS00v6ab9DkQw6VqjkuM4An1qikXsPyF
o8dtoMcosV3s7YyFCATers2EudSzqS3hJ0SYPSGwcoHlyXeKL7ITJFwtKhCRqbv+THD2KySuV9Vt
y+m0Ttsk3MvmudNSO+KKycbH2N4gnaCWpwIi1bNKkDdEpxZrubYgad4oUtZgaOIx+xyF+JzRjavt
fhY+h8nyuLSvidp4wvSqKirWqxO7CYpTZoJ21ej1ihw5w9hx0+bXSDe1oG9XPEBo/90qHOBNpSt/
/ijHNiImGmQObZX1h4RJrCjWYySRSghOoQAC9WMKrbqczVx/qpgkvxCDvPpaFxw/ZtVuV9mWpI8+
rHbWnPM52ILNvgwD7RS/sXvCgfCQ0l8xIICVu40BJt+zq1EpeeIAhq+LzsopSEe+7izyq+XVKeoY
goTQwsKMJnQFjL2p8FuYOgpS1I0I7ZPUjyOvxh+mAsDOkmCsF5P5btuY42UWF7Zbxi6pMVWF0C5z
iGu1Z/xsMETRuwXMQfHG8S9uDPOGMqDZjHE5XIYYRJ9rf4bXimJpcUSRPQ8LoCo9iEPa2GOtPgxk
KCx4VLp2qUvFT9hz2bVsJbO4IpSBWZCDKNB4D4vJgV0RUc5yGDtPR6f3usb3d1nfsnUUEG8EUi+W
FEDQkTbpfTk6zkQg1YZqbho5PZeCmyMQGSoM5hSFcdEQYBZEk63HvA3kUUDSOoMB0ohdByG6R2Pu
LLNiHvp5+ZoFcENFE1vHlFEPV4Z1ayQyx6z5BuKatW/tc1Lu5OivsrBnT6SLQiOq1lNmV5ZxkTtY
5fwshy+o1HM3Sz8bxcvmt6GlaNbNPTSvCgbW6AkHEQt+8zFn/0KGr7Z5i6cPicstNl96/W3WQHWl
VxHQMH0qgt5SFbJY4e9xeG1O1sTuQBg3zcFYIJlCLZcCI4nlr5Bt1QLiNFrh5KowdCyaK3H0lOdw
N0Cch2tjgaQa26nN1K9+bdxJblhoDl/mZAyU0HCKbJZeRPMnHASbsqA1SfJAIkWggY4go1VqA0Xw
JHy3YsQGSvrVdcVvtMagZG/12m2bNHwIwAvi8JLMQLKxjuCm0/IsiI1Z5vig6q1Ep+D123APmZoh
sQgQHVQ9yMV/S0w6n6mgK1b+FYl5BLwYVlOETqY3YS0H6Rv3uFZxYRp+Wf4ppQ7B2GNJNEvDXpxj
CbPgf9X0pg/sCYHJq6pFvcv8bikCHRQvGr4qXNKH+IVNLOTuqBBHHjfXw/Q6TEhDVbFkWkkdDURF
XmGHDDUJetpoEHSwqen5adLWK5srtGzOJG+ZH50h3qLS+izqggYa/FJfCgFtwdPcAdGjXxTto9dp
7wDcUn08YkicCh668aiffYOFKBTMKoSI6bQt006bPmXqZEtsYgF6A0K7UFC9aDry7zrVwneAXy6w
5leX6++RbxYdhxQjHcVsL7tgZAxMItyE4WSS52J3zBfO0rzh64iaRYnsYgLlxC15YK1LGrgnGeaK
SrsW/FPKVrcf++0gIgJZzT3xoBvWimcJUUtr2nmf+Em4kGMMPCO8LRHfWCMda+MABHlsR4BvU79I
URUgny6iqX2fyZEth4r9IdRqODwbPf9ewn4wLC+rjz3Ttms5WBrWhvXfFALkVbP1PmQt1HPM1C2w
4VzoKriMWnssJ8x4nJ6QtTfbLrfMYLUa4NdYPZQpaB+9kOhEldUclQGlmSm1iI3FXSjTDKedk6Ya
U13EW9iJI30pmyidhjY9tmAL1fCqTzoAkqGdBMO8G1ljS+GpWtqDTkevmLHXmYDFps01ts8s+hUI
sKh7azLEKdMcVKpyJk0P6u4VHnJhx8Kfpl+5MfZFarkYoN0a+C/+vhfQ3baYgmhstgk/ltSh4R9f
K2nytPSTiz9YqmKfWEYQdj7Dcfw/zs6sN3LmSNd/xfA9PdyZHIx9UfuiKpX2Vt8QklrNfd/5689D
2eeMmlapDgwYxtetFpNMMjIjI96lPhgPDpidLMPbG9RKmSpzh9ruYDVzYNg7z3l2ClZHPhTANZ4/
XGWusarobutdRylWPGRIxKUtdi7myQTqDd2a1rM8z4d3HaRW5dTbPPlpY2KE/MOYObVg45Jfdv0k
6Xe19QscmOe/uDKNFHBs9cKXXlp0unXT5lGpaBTY5Ib9os0aSGQB6HF6bpT4Q/2kBc9OeyI9TStq
WBlRDOhCslZyJd2pabGxPW1VIB8/78dejNa5W07pa02AgO/TTSM9tXm4NlGytf292j1mkJHUBkM0
XZ4LvxzbHKYSFfOokShGjkHfsrAHCLbUb7bRehtddbahYf30MIZt8mjdWTq24hDeEog3MYA8NTRB
mQFMMJW9Tx6kQ950SvdQNndt66+zHuqfme00KASQApcIKo48+FpnpqSGZiewK0ufcUZuoM+nVMs4
JrlGtwtBexhU6WLvrjBfJf9ONhfwi4CvPffqq5q9WfTllRxV1/o5TQY4oEH71ncp3PoseVbS4JT5
iNiWWnVSOuvBG2T0C+Jhntn9Xor2mY3EXIktnNgqVMUCTpXjPLget2lBQSx4TxBaZNf7BSiJ/XhP
7ZjYYvVMrXDtpsDPQ1qZhzo7ec4dhxkvpSm8j92RNrnK62BZGcGbQeG0veulB/J9P3dOjUHrqkMA
QHZbwNZOxXmDkjzn/10VggM32vZGBpI6gLS1+2ZTcTgRwo9mqkiOat4vBiPe9Z6h3mI0BSZWq+BM
+lW3FDUIXEVxWbsjZZ0Z/ZsqrNdEfbGi0yDqeVRIAFzUEkhWbLtHYXQvINjT0F42DiByp5OpKqdj
dpQ68YNSUM3nCLxwg6rmu0jGTvio7kBm02U9Z11kN7SEVlbPmThzrY0sVkqBO6EPujQ5YjSzqtRi
bhHNaOPrQtuHMc3lSji7LtTu9MBbhYa2cO0OIsY6C9aKBLIUaHutL9RinQRHSTi3kCEq/61trRu3
/2G4v6D60srnFGoa0kL1bhXjJpC0U0mdvbCyo9TJc1MXq9SUzVurC0FCeZa24hCHgFPcrqAi/vRb
WFctCm2xCPQXywlRm21yXDSj9p/puhQBKlVCjicil2ic5VCB65r3ZHSrwQNzBGGyS56EeAH5N2hv
Gc0CDchDs+gkchgWlOxRmMM9Z6atya6TKPRGbFc+NpCgpOq1G8KjFe37nE6Hmy78JIJaYQEa6jdh
16894R4lsAZ5FxyMINuprgFHpjNWdaaqC/g/y8jIqTrJu9yhauBn3mMRykv0e5kCeCc+iOG0XFVx
e3RLZ+7SXkmHHlz+ECw0YS2itAVDV+bKSzbYpkdpBYlX6am0inlts6JucHCgcL1VAbe1uAGYsNUW
kUuR9lprn1l4a+VJ9Fvd4aXNoVmS7N8OHvItoNZvSbAz947vQ7dvwHOLcmtzZHbEfZaYdGPuBnPV
pVcVmYSSUzTQq3UrnDviK5GR05PeU0DyWhfOC70mSqIMYKKdAZUKMmmhaKKa+27JBCtJvIvKFi06
irxBsCg4ubv+Iqdfk7ftzsrMW1yrskVppDdledd7a01b6L62z6gQK9pDlaek0C4HgWUaOdosz6Gk
pSuZrqsmunk0qi9xWtGS66CrIY4/QWnb2nKydpVQXQ/K8NaZty25WTacbOlX3D3RDueIPjJCMcVB
mNcQw9xJgxXt2qg3wG2KXQ7yQZQb2VNemzIDZBzvOgoxarITzS9XG4Cf+2+WGlELl9j7bHTBHqvU
P3SIgOPkJl69gcOaow17nQ7+QC5Rd9fwXaii9Muejby/lgjsRjagIigzv+5+QBmq7F++9lsxN0NZ
nmLjmk4mbeIevrGUH70iWWgw8gOjOETDqdCjNWapy4LekRbfFMmzFTz2BfsgXHOxj1qw7AVwce1Y
oE0VFoIi5divWKUW1Cl/EY0oRPqzBkkrKLRysA6F9FtDMjeCN2wW0GBGkFLtZ3DzxRIGkYcuXVlt
8Bmax763pMXbYzWowrhdAX5WTTF3m2aRDkfdTPjHdOQcGiI+e6uUU1oEiAolMYk2fXYVq1cq+Y28
roYdmrEU9mcDOkhWB6F1eBwbX+4yzbYwdH2qksaWgpGur6vmOq/nMWUu9053l3lCkg06W3/PR1Mp
CiMifJBAd4CTAKnkXQEmn4Xaq+D8TDcBfJXU0HgtYOhKx9oDioJvbAgYz+ZQrmq8I7oD/jUdTclg
ewVZkTvx3C+TVdu3V1lJc+Pg1/uyf+71RWAaczXcV8FN2R1MAKOqf53JEp+mFz5nsb61hGD23uzs
VEjJzrTo8hY2qEyokdIraceWYznlPoja1JGWZeQthkrsUtvGTw/iFkfctKKv3RmPsv7biBNwXebO
d4eHIH+xlTqGtwLVIW+VBezURa9WwB/CtRQAkBV7d3yi+pVjOm8evBTVaah/te4skyp7kJv6yqcd
U1sIRxd7qXGhiUlLr3Dv3WD8Kvwbw/Z3OTOtOsqKrstcK+ptpR2E3BsoopLCBm6JTV64kavyCNmY
5O5euOkPiBoAAGgIrPAvWwbq1gkRSm4MQCX9kCz65tUwNMpFNeUBN1uji0U9teDk39YolVtz1e63
itz3i7zVkeRMrtIgQpnFIwtLmorqitm43coRFSZlOcfevKvXQ0oBIixgd1J5qrvywS9Sor10Zazh
DDRW9EpVT66kmA+jbp+8MDnfL9zGqLe2QuHAtakl6Da4TdEBE4UCBSVF6p/y4RpoZ6j8CIt0PpQo
FYCHz+k9P1ts7Z17l9MEMiBO2MXKCYoXvToVJmSJHj5Y28XvSQnZuS8dctQaZL+SP1p49RZxTfrV
Vm+epl4VubIToxZEFp8ytIvMVPibtLkpKBzTUxuUcOZSBBM0ji2FbRHKTGcYq9z8hbkROkdBt3Xa
dxeKsu1xgPOcG7shTUpEn10nBSA1+PUNJ0+MWw24fa1y7Yynx4xWiCY/R4rxA+kjKa23cRQ8ay58
3CTuby28BO6omm5IPSudmldzaiOATwqshmVJrBX1rUCuB9i+77311Vb1paWsLoVVb+murDOEnrIo
vvPQyyJvGoCqoS1Iio4zA+i+Xv/phtdxvHCBZ4MK9XvQDf3JR9V8Rp6NfgDQX0+yTvEwzLXWmQfl
0ivLN7XK1sTSoim9fc3JSQuluUH30YpoXefOWqUy5HV3ek9iZt4Jqq6L0umHuRVHpNioY0lx8zse
Pzh/hW3ZWjOvAOzkzl2r42Yo8nU2phdU3fLsJ5Tful0JHzYb/lQmNXKeFepBrq4AEYmULjV6Rql1
LYPhCzhfKCFizib8Y6foOlIJKG/wFz0/WgxJwj4+lEerlUZO5A3VnTS4z/MVxFu4+CefZmjP6e0B
vCj6ATJP3bkqvDGKDCs3vhf10ulvFTRZpC1hCaU1s1eF9LOtANYEq9qYd8VPcN8uxrjybensvPa+
V7aNswldadH5Jye4isCe2otOvYvyVd/+SuKlnbz4dOXNn75Bc+qxoovqP3usFe2jHC0tTKjag0qB
U0qQp0k4zw4l5/v41MVUzIUygjz9K9cisbkOWTTs5sY0Fkl3VJvHRL8TjXktucbPjL0zEkdy4IXc
HGlNlnL9kHu72n7SSJYz6uBR46TL0jada1G3c7XkpflwPGoVEhiHlRxrkra2ru0cscMSlH0aWfpe
G0m1eS6Q/KQtPi/QOI+Vkky0PNoG0J4hYIkaYmqMsXZdFaCxtLTf1JKgE5WWO8dKWRbqXl03ALDm
ObQrJX7K5bco6Nc5XJI+w962GAYEcBqff2Tse83ZKkGxLbJ8E0mwpSJprUACECjCxFfe6AfTLb3h
lyfmwgmu5bSyKTGbu0yROXkooKepam5tmv4lZb2sffZCHOATlQTGpLehrDXbumtSsnjgwPvCICHq
oePl8U905648mUN0Cic48G4aK2H57dcCjZwuXlfmtaZeq9pWUBKiAylbVxFH9bI/CEOZGXle7HTL
cxaBZ/ygN4HgCG3uwkNCisaixxtvFP3NVcUmgOMVDnS0QxD4dDm8RiPEtZmpwslCIEsOXmMB6tWj
NdOr+prybaaT1IphV2jhIdbKO18H8itFD5Lr7x2wGYbkHo3S12Yig4RWBRtbeBt1gBCBwlqX9guk
NhoagMkN2j8zrXjMAvgM7TKVrpwayeg+NubZSD8K6RLf1HyqDYurNjKVzZCFLs9N0N2mpvGc1S3V
bVrz6czhtOipHWQBv4xndS7/kHLnWQpoC9OZMk3UDjzjl8lmXURLBWC+XW47f2X6pCte/9sNgn1i
g2CHqEAGZaQU6foR2Zmsa7teWsDYPCVZOuaN5/qHCmyOIVOlGPPzCAZuYto7pUDU6V61kJGzwAKF
FHbprFX5IoATj/m3AbuwlB5dtVjYdAaqyAOwceNyR8C6AyNfDAO93aT/ldvAQCRaMoi+ND2EKBFf
WVQNCwCmtQ+kCFTgTKMfGEfJstTzWydNrs3IO+GbvO1iccrqQ9AiqlTX7wBpAmkjpGs3NBZIbvxQ
HG/vxKY8Dz3ICWT5tCHtGTWsQ+iAcQo6AMXfy1Epo07iV2JUE8G70E2G2LJb6DYzef46PEF4no2S
iTftDM7gBcnEM3LUU3PdLAwaQ1YNEHz6ypPus+q2ch4vPMCoWvjFA0wddnPdk/tIU5W9LLfZCBBV
i0OvegFQRIPukNJn+XMdtlBjjcIgo/foub7XrqCtpA8e6IML93FGQ1WbSB2HlZoUjQ06Z+iOo3xu
BJ+dFuBqWIDvgqekLvNojtE4PU9HOgTUG+QLQ1vnpmC8pU8yf0WlmYNpsTN0OsK6aHeZriNDyOuW
1PJAS9+F2HPSu4FeG9fRvtG2rbI165euQuig5AOT8nVlw1WEDeJXP/JIXQaS/YtdrPQ2xC+FuYTZ
NGc5tQe9vFGNfq72ZGo2D5Xfev1TwjJcvmi5svHBf8g2JPPANV+89oE9FPITlMy5gGHmZB3WE/Um
MKRdpJfA61F+H2oyWojzfNgaXPx4Zrr3OJJYBQpnOZH9IjfQKpNNXhcbJax2iSeBRdIxaSUr/BVx
PlDzncrfdRHMO40u7vev9Ixbpj41UW29uGxcL9f2XltKIMGjytFQtEykZz+VYZT7VB5+tSpoEb2x
OGaaqkyt1UCGR68iCIaW3r0VYTQW76Nsa6L6iEZPUib7qgWWm4dqcdNZZCxq6pT3rW0GdOBbhRqe
DTALKpJPQzAa4JfWonQuBPzH9/hVvEw075ssjNI4kQfcJb2r60W8c07p2p+9Lh7LTVjN5DV4GXn2
JM3hCwIAnu3a2V29EDMq7nN3/dudv0GsOsgAvJeXpvlc6Ey0Bj0hqaVkudqVqzYbhLdkgCtS/gPd
/B+Fpc4yW6Pm6i6pR46dPaC6QGH9oIV2pXHYQJOSlkxUkXLuanpwDfn0JkfF/zUon3wOHDEyrcYp
9062Em0s4Ou1i5R8T+usRZVVNtQj2N1T+yZnD5Gx734b/TiAhQrZsImT20B7lJB+zJZAdNxr2UOK
a8Q8HNVWwNp6agAdJuYOEq9eL8Fw3uA/vbTuKLUP3kNvrGQ0P0I0UA8SWVq9sMhraasTJzv3uVKA
uYNxgnG5HHSI5KukpY6/RnXxduSIUnz+3VoAeOBTzrGrkQ/aG7p62amtXzQ2GzZkvvg43Ed0sYbs
mkZylyFeIO1AmRaim7UoszUzB4GrhKIOpbL20XqiJ21oVxp7M0lw3Wzox8DiK9utiRhSHR5H6bFY
u+9QCAYbp/4qMyKbg70DRgIztQEQSPtq6ICsvXrlx8MR3iXbpuepM1k2iV73FBUuRCf9MVL1kx8c
3BSgj30dg6lEZSGg7lUuq35bqjrg1DuhHmvnHYeeqrvWunxp5K9DsocnRfv9sYBYZuJWkrHqoA4F
1UehPKfehawTSn5X6H6NnLi4U7PmVNTJqxpaC5uDnEIeEyccXBHfQ/Ci34eGPed45BfLDvkDTtCk
pTMRvKoO/uhdtvJoHON8nbmb2Hkp5WPC6YBaRKYLBHnR81KRaAGrtQkjllLtyMY80HLQwBMn3FXY
roHMgjUcAsRZMjJfDec37amH4QANLSgfin5XJ3sV2EQBgBtgYB7AZfcDNgWj/i1QonNkOJx6OzfU
3+ZAiQP3P4gZVneq9UMc3yBto7hb20T3x1+S/7b4u5eQ60Lofu5zqfo/hOc9hskmked29hBWN1mi
LpTGvZVIZuOmgceNv1ki5l4NXabUvHWXhjMQ3Rm4zjpO776PZ+2M6P/HcvppO6oVNQhk9NUOZm2i
OWSRV6arFOkowOBzLI4pMlKKkrOfEggeQ6SH3kepoL92NX+sOdGbKv33pI7vsqhf68CuYhr8Ho5a
Al8kF+xMUdSbtqAkBdumLTIKEAhUWT5ez+YFC96vteQ1c5IVVVKRuJbvs8791pfS0YSkkR0AhF9w
FRgXtn9fgzVjHPbTDOkg31yFkjVProLIeI3KS9nQ1+mcNlVyd+wyNaMyjQ6GOkuPHDo4+6FCUJPK
/+7vdQ4bxsJ5ci84P52ZJmOS80gpyoJ+z3OEHGsei3vplu7QqJma/ocDTDKbThRtoqO5cQB9NIDV
O5rP6j2Y+OHFuKCRfCYB1ozJfhjmkiK0gCHcl+4teQt/67/LG+mWE02lrMVbdVAujTTKyn711ifb
XKwElqqBND+0v3FnY5+jlQh++VbVkQafFzvvvb4gGHwu356IoteoukY4QqlXTkiR25fYRFm3QQal
iAV+H+Xi629Y/1BH//QNJ/KYpERSd0WbCLYSQoAFAnFAY5GrNdxgJkodlnK0Au1ySMBwZOGV5L85
qKNLzgCcrFvEzXEAqSy9hzl1cD/cuiXNp0JaiWTnhayyCtXpDAx8SdUxbhZGbC80wLv+yDbIk7VD
C5JzIDp/YSluvehNUe68oFlQt5uzpxbKoUSuTCsp1ob+c50cUyDk6HnYEVuG8rPAp7PuVrb0mHlv
SijfFAOtxyBeNB4YQQU1aDugZSDVeOk95vpNg+N3FR8BfHQZRgzdz8xHOh1Phpr2TW/vJBusERn3
VZu8dcODWtA28uJj0UGi4SRKpzagaeZHmTX//hV82BT9+wcFGfDPZYS9uBF2n0EIQMsLkiO6v1Lz
4pdUScC6N9AgTPAiHsf9IVJuJP2aT3CdozsMiqr1ihkQyU6Dtx5SMY+cQ5tbvyUddkxcjVS+l4xv
R6YoSRWowazDu4G2grzO3oMOAzMvrIG/m8UcFkBucRYmDwm3SlnS7D+00q6KDpLYNfHONhXAefcR
eI0IaGVU3mT9pg/KU0M7IbJp9GZ1tY5o+80Mz7sxfPstdYx5Kn6Vzt4BLCpDDourOzqKy6zqbsKu
fdWcZqN3/VxDfaWLEJtX3aM+/OySrVYdrGG4kCwr505Wk31Arii5GGZJE6laexIShrCuf0i6+6C7
UJV2ToyiMHIHzYUTx9frqa6Of/85ppKk7QHPyPvKzcw7qwjLazqREEbiNLXR2U8SRGIiawG8LkQg
T1jG6ftP6ZwEuzpRipelQWZp6rW9VBZ0cQcnWYW9eSfVJIYJqMDE6lyokteGXFEDfY9zedlIJXje
lrJJTZU7pXhqy764tLycSyImy3Kn246shnaKwlRLLwzgzlx+cV6QtQ7oNaC1IjQohmJjaFSnFmAv
MwDh78ZdduM3L+2DxFmApuFre+TtoQq0HvYSmCgiHgA7GQXeJqjxvJoF2h4bK3ihKIqKrTqzn6rf
YXQFip3HfY9wgKd6w472VOAVQirwRu4oAevoZ+Y7uCWpXIa7EqUCKNSY3q2BqlcJSmyz/CfM6UKe
xSfEMIW+DMsb1FAGzwWIuKdmn1wwLPgwivpiDVAnm4raK3k6oB51hSr8StuEO/ogV0A3Zx521dLs
XuA1ps/NHaatc29lg7qcSZidZSsT3yeTc124cGZklhsKeeNvLeI5LMsFeixznVLQi7aERbeO5tAZ
r+FNHKM1ye4V8sqgcdd0H7fRut7Ue28pVnC3LsTd2RRysoGZwnUKM+WpsG2ew/Ffq2v5Bu4rAtPY
i7cLdJqW5pZpnnUzfYE46vz9+cFdhCvykD208vzCRqqMmcxX0zvu5Z8i0h/qsGP5VnGIo825gK4y
H6fInAHPnaMkMPNX3sOFGPw6P9DVyXJeUAEIw3Es5yDdJVt8EE79G4re82T5Hxbi1Ml6ZlcgTwq1
t64cG1R6Hh6FCvwv6UL1wps7c5T/kNr/NF+V3OSiC1vrSpFGrmWNtU4epAiySys7yi96zJxZHT7c
fT4Nk2h2gb77QBGD9mrW1gu9f2D7AedgrVoTm4RyL0ir7UvZzpmF+ePz+DRenbZN7kSg7JsazXqk
MKV8F1PpRcUOtZZ2kalYnCQXPoQz2dvHGv1pMI1Wrh5FtOioDa0H+UWDWG5emrozaZsyWVdd3cz6
UNdw53GtmyaHA4ga4/cf8LnSkjJZiywrFqnp1ZRAixSJpLCghR96tlnNIWygq92Zg7GULfi5GXCe
a6WjtewbqFrhFuAtY8MjecRAFlVtDZGCOq+oXKS2O+sGuQaQrKJC0oO+xBwHLXZZ8vdmqcrbSHjy
vkaiYtFV8GUaqOOoWyXiWVcRhcTa1wHV5g+2dSViBUFRx0FzK5LtXzWqtvMo6+AKRHqKUALad9/P
xJm8AZjgn8tGYraOUetKfOhvAtCQGAG8x9lKpYswwvrnQK/oXH8/1tdfC8ZBfw5lOV5WJxJDpYGn
bEVSrMDuaotuhLJ+P8K5mJ4sxjSPiwF4JjYZJQpCSJOzIs4RYZipxoVd7MwhTFcm8+UXhgkviSE8
LfTXBQBDxMw9Y9lY4PUMxZKXbWeVB7XJnGvfK+pdFEPMQ5c2gBGWDYuAZfrC0f/r+dQ/Xumn6PP6
mG69ZXZ8hTlpqr8T4MB6P7/wus5N5mQFlkzNDOTO7a+k/IAJhNqthI3gzSV3ka+3K3mSQJaNo6ed
hp+BHxUU2pGwLQ+NKi//ow9BniaJlR9HOVDeK1MgfKPL9s8SVVe1bF+jJrgUOmeWdnlSU4Ah6w3q
IDNIT95fBwDd47TZBbFOgcjbC3u4HrTemiHUvlB1MDTfP9uZdVEe39en154jiJPnjtpB2Huo4+c0
uFDBGOfmiwRCnqy3wqJhXORc11V2YTIq/wEkVyCGektzWPxn9z5Zd02/qvMkHe9dop0uVn6YXAj9
c7MyCf0C+QyriLnyKO1WhXetfMEA60wYyJOAr7E8jR1J4cLRAlXkXlkAhkbo7/sJORPD8mRNLMrW
dSWVqxuWN8Ohw1HRsr9Quzv3QicBDI6oc4Pxzm1oqTLkppFIn9wKfQ7O8/vb/3pyNHsSxV7suEMT
gb7RVbjpGp1uE3WINw7a31//62xGsydx7Cft4KLSmx5M0OyuPDgzxbLUrd6gAIh9n+BDZe21IwAA
qYpU6fejfp1KA5r4M8K8CGzYoCfpofbr1zTUDOr0WrwOIxQg0rCGloHs7/dDnTHo1OxJNJt1nUIO
GoIDVKHwKD8MMezpuXTTPWizS0Xcc29pEtmZ74sMo9TgUGkpR44k95G5zcVrYAFXzSD4XzIJ/vqL
0+xJeEedbyuaU6IUC+4eKlDkP1rdXurhzZU/Gi+7UHz4OtY1exLreSxFug4k9dDIwn/IefF7x06d
zfev5OuQ1OxJwHtu4NpuVgQH3V01/n3QXMvZhYg8d+lJtNPsriRHj4KDhIxobHVI+i7z4sKOei5W
JuHeWuSnSsOsxI8IuSeQvhBjU1A9nA9oyV5aZ8+MIiYRb2hBA4J0nHuabs26+EVHJsBQwpl16IC8
f/8KzkWFmMR9L5Sq6SNGCZDhKhZBg2sDAg8zyHq1tHNgN+QXVrBzzzOJ9dCvQpyTGQnsMeB96qgQ
fEW5RJa+wEXiwgOdefFiEuU2xrhOmCI92dtPTfQcRSUKHW/fT9a5a49//ykfqGLDdjo/jlFXODUQ
cpHu9ir/wvScieiPmvqni8MRKzUV5PtBP6AjX8OBowB+kvOlnl5YAc8Es5gEs17VTdMkjFBXj0il
QSG8cOvn5mUSD32SicxrJVgVQ4f471sJqbS6sAKd+WqsSRQkUtEGQHLCQ6AuEMmQka1Ab27kMixy
RPgueQCfmRtrEgZ6lPWJsIbwkCLqJqnXWrT9/ps5syNYk68e7JlemH4dQkSM+VwoPFo6TQEQpkai
Pn4/xpmjkmZNPnpNoYIjAj88tG6A1riZNP21IiU14GCWI8WjOjm4o86znQZLoHrt0h4SbUPG8hpW
QtoobtNeWBvPTeQkRmzD8erEzKJD2V1L+hUmSBc+snPnZ2sc8VOAlF4fiTyKo0OGzoRN3wDqAOz6
Wf3m/Cgh2eJcdgl+cu4hJpGSDUrtiTiPDgGo9Nx6rMoLK8i5r0H98xlqJRkGz7TDgxiktY6GTEGt
3McFwLq0p47f1b+fLbQPPNinWaojvZCyhBFqCUuBCnGWkyP9rgrkWLVg8f33du4ppvHu+kCSDDrh
AfzsWr8LHQAMYC/S4ZJv+5kX8FHZ/vQUoZn2ptJ5tIvU+DEqKyDG0vP3N39mgsxJpHuBJtnFEEaH
4a25V16z384P+LLfX/vcbU+CvdKqJoIEHh2q3jQQiVOfCl26UIM4d9+TGK/QkPkn/KAGfoBn5KO5
8m6+v+1zl57EbCeDU8wDl8jC84K2JYhIVUfKZghMPOGQR3Yi+z+coXHmPr1YK4vN2q2YIeg5OHrV
KEp8/wxntk9zErJJjlkbMnl8MRXwnn2ykk92ss9eLu1D564/iVy7Lo1EuHzzmH4q9/ToRxfuAkry
jHbn94/wURP9InbNSdLaZKnvySPCpDZm8bF8yU7SLRuG9lObu89iM3eWYIi/H+vMl2pMpiuQZFMW
jhwepASQmrW0NenClc89hTGZKa911D4at1JPQgEndXFqKw1OdSjLgYIsZbjbPt4USUzht4U7t5Aq
K1sKs6yPVZnq6zSq0h0LpbP8/lHPvDljMqu6WaaVlinhIcdHFnzaD/fBGMFjM3gG349wLok2Jgti
Kbcw1zEzPCRvcL1BG0ZiFj2pb9aN84MjwfejnHllU39wO08tGUuF6GB5lFmpYqdFceEBzl16uiZm
cgvmnfuXKbLHFpamgXPhrs/khvpkSZRjrS/g/xA3A59ZIsHs15qsQymyzRffT8y5ISYrYypbyEMM
TXhoUPOCJ4+kh0lF/9I57Nzlx7//tGTFddLjp0veEce0x/a9v269C0WXMwuvPr6Pz5eWtQpLSS7d
3iDZjaFOsehe4rvvp+VcwqRPYrzLfUMSLVAbPBu7++YE5mV0g76ufpbXzc/y9cIw40f+xaqlT+I9
yn3kL0IeAn83vGP60TtihoyZsvZphmHarF34Ss8Esj4J5M53bMcHt3oAe4AGl1EhNrhunZn/ll3a
wM9Fsj6J5NG8WkftjuzAw94WwxUYPyz1S6tYAbdG419cah+eibkp/yGv4xLbZaYtr1CYkjY1i/73
b+TMBztlPwSy0g1OTsG/kZByw1ZZek4Ryvr+4uduexLPWivVgw0D+qpC+U1mB3SU248r/9db99/u
e3r65ydT/uN/+PNbiqya73rV5I//uE9j/vc/4+/8v3/z52/84+C/FWmZ/q6m/+qPX+LC/xp48VK9
/PEH2LN+1d/U70V/+17WUfUxALc4/sv/3x/+5f3jKvd99v73v76ldQI97fbd9dPkr//60fbX3/+q
Enr/9fny//rZ8SXm12YvCTKvv95Lb/o77y9l9fe/2urfDNuCaqCZAqS/bKp//Uv7Pv5EiL/JqhC6
aemypaqmwdKXpEXlMaT5N1O1Vdk2FAEQzxzb02Vaf/xI+ZuiG5qQ4SMoumJSaP+/9/bH2/nft/UX
kLWn1E+q8u9//fMQYOmmDb2ZoXVLMbmTaZsudtXexCra3wxBqq/KDlESFzTY3BySCEOIUF99mpt/
jf95vD/XSktnk4PLrhuWsISiiWnRMNFwpW+SxN30DoICulI693rjxdt+aIJDT9/3So1wQfh+0D9D
6Z+DKrKpAPsUAuehyVKqlqKtm1R3N1WOWGYZhaDWExPJGf7zwvP9Wej4GEqXVc1QNV3G/316Pkma
oh8yU/U3fY1EGbumhNEOyyjJGlAWBfEtv7LK9cd/eUJuH75/0snwgocU0K5kWRGKYvNG/9ySjFAf
2sgQBbyPup61UaxhgjZIJ9UrR+2EFAKOqDz9GPgif000Ua6/H/8DbPC/24jFDaiaYig6M2GZ/P9k
BQ7bxkDLTsmxKxlfcojibV1K/s+w8eOF1/tDC2vX0/eZmi9c4CPrPE5grLudCoujqUrlzjLrbg3p
tf3R9hpSS9/f4OR7/7g/lcCxddWAQiZP7s9PDZYV7N43uSAPi+Kkgb7VmRuc6bpl5SbS6fvxJtv3
x4QIQxaKYdkC9YNpPi0VlUD2qi430sCwONHVKlpfPYvFUnZS/dZL8+A2wEIxlD0HdT0VolVYWxiT
pmFYLb+/mw9+0+fXY+ga3Z5xxVE0RdGn4RfXVlpItRNuGrXU0SQpXDudNZZa7ugOIAmhYeh51WR2
+sOvs18ma8q6bE2Y6FFPubd2hHerDY78U09V0hKtK9BpTjRff3SrOtsWvdchzJ9ZCi41lQLQtBUE
XMr6gsNaLm1jj4xmrrqRunKa1DlYSixfABxMAGaWGB/RVgEcqB9xOI3ArKoU1kI/3hhZSx9vSPJR
trTKuoeowFAitbLuER2vABezWrGPcpThrxnF7lVR/x/qzqtHbh1dtL9IA0VSeq3c1dHuYLtfhG4H
SVQiFSn9+rtq5uJg28ewMS8XuC/G3pjZrioF8uMX1grhTqTRcNXWaf8+eZHzsA62eqwiPNg2WcRp
mRRGl9LTXxhLh6HRj+pb4DGoRO7EfxtXOCMgcIYZ/pU/BXhxe0bg+2btb2emNfYmS6q/hIc/b+T/
99fKiKFlEXguoIufX3hnmtMyRjd/WkfGjcQYMri9RM72z8/Nr28N19RzeVl8LxA4An5N6MRRKWGy
tsxalV322QFTpdOhBxWyRt/jEkDSnz/ul/X6cgs9NwJuzEIWeOLXtjlpe5PTcFSdqGhmt2VbnPli
2E0DO/1lOfhlO/rPJ7FMBmy2vBX+5Zv8M4S3fgOCv69O85Rlt3SX2Wcl3OpxdUx/HoOieqy9vPhP
iPRThPTPPfDXRfry84gEiAW8hCXo155gqreJWw1NfRrCIXsfUJTEDH0b3kQVQVsHPSGClyWx+ks5
VLxEDLn+7Yb+7gpHfAkZRIDO2Sl+/t3OLKSa3BLUfiuhRUZuy3MDJp0pUMzZf0n+//bD4PSGFDV5
iH7dlPxalMLPcXwvBbWR0mHTTWXVXCdZaJ7+/OT87n6KWCQurWORn4jL6/KP+9nEhelNzeD/YLr0
1vN773bs7Qw6x8TnMCgbWt0ncfrzh/7ufkrf84VMIrb8X8+BJi6rNZrxFhTGxZ0RpsXH3Cwony1C
p1u1Yi3eFLMP1GjpCKYxGrDr/Pkr/O53SzZeGdEh7sEj/fl3r32cThPmjxOz0+KU+UJczQMTw23R
f6jBscCB96u/7W2/u6+JiHxW2kS49BP8/KFxIAPX9DxEmQqTu9SZ2Nmkb5gJLESq/hJYXe7cLzuX
lyS+dNlGmXz+tYVSEynG5Ry3J8OedVfU3TP0lb/9ot98iH8JUD327dinU/bnX1QnQRetdc7jk1nI
FJ52ElKFGSzOP9+u31w53+X9870w5Ff9euWqHtysdmZ9ssKEL2XR98xsa5exgzJo9F+ejcu9/+XK
+awpxJYy4Tzxa0jWtXM5WYvhXvCLj3UOW30Hs2s4riKur3PHOA/p2CIGmB3x9uff+bvrGTIMF11+
LNScy5vzj9fRUSyFg226U1UKBw51+O4oZtj//CG/2ZzYKGJ2jET4fvLrkzEFKke7jW5EO7J6BO5O
IMdA0bHlMLPJkVZ//fPn/bsV+ZcLGgTcOzhVLOEc4X7+VW3kqsIkdXtyjQEgw6R4NOxz2fJqo5Wf
6u3qlOuDJ/Eo5o5Ks10Kauhm8bsGUn5exOqqZe26hZ3Wv4+iG99ZsCZq6DMC7rkQ8DjCQX/585f+
zRMX8HV9mfiJK+Svc33rHDKczgTnCTJ/eJBQX3Em9eLURKnzlwaw3yyHAfDbSPBhQfS/1qI2X0y1
Lro9pcOMAagWSt3UAbCTKTT9h3Hwlis/GMAzRmAVgRbV2X+/3wR8ehJytOUg9Gvby+iu4H/k0Jzq
kFGkeuAXwoxI7seiTf6S+vvNuxUIXuKYlV9eguqfHwXOx+ISq2AyI2Q82yboz71YCY0R8AQwR3qJ
8BMg0dkxf912frPmByJKWPS9RP7vPTwBpC0t2dOTcSKW35WgYc1sf86GC6+2NDOC+ST7W/Dym7eN
PS4JBW80+/mvB6g1zC2l3LRGDN6EL025OA/xaiGSBa1CsM5Q358f3Euy5dfli26vmCYpHt+EcPDn
S5xFwqurVbQ4rINanOwyMTusCif/wSYgn9kQEyRZSTI/rzpOKRvNmJnyooXFlUUKYn7oVY+z8jkF
dA2jfo4egni3zDkD7wWxfwn/Ptjy3l5oz9AF90FuplNr/P6JlUV/+vPP+c17GAIajKNLgEL+5pe1
g7nkfghh1Z987TCfpCsR7KRJnU+D8qa/NKj+5rMuAQFPps+94uz585WTfqzjxS8JboWT7QZvXg8r
oLJjcslF/Nc/K0oCXgEvhkpCZufnj1pcM8DtQfz274xH70rIsGkM8zbN1enPH/XL4M7lyBNytCPN
QKQjAkK9nz+rLmD3uDZlU7EZJ+pBBDP5AqGPXle5r83gr3jCu6hdQTAuBF1w38U3FwTUY++Ah9hW
PGcPsODXGypX9XOIw5IZQBfUVt467fufv61/CYJ+3ixC9l4ibdJ1bPbil5tgwqVHl0NCpJ6bDKlT
gEmOIVsYhxZm6lwU2fvo5t3TEJlshhsJx7Ht/PVDBoAONQ7Qp9xzhw9dC8u7lpxF2mqcdrkY+rMo
pvjDHDf26BYMzHSpqK9nulX+Eqxw4Pp5mSNfwFruCzeKOFlHXPVf9nHVd1NZ+hU8rdZhsnTuxi+p
71POdHWja9BNJh02Uy/q95k4mEuOm+piCTfzhOZwqhmyssB6t7EODBNf2oJm6uIEfhekkPAljwuH
EbXQbxMouwLlXyExjrYLjTZnG1bWIiKsgvQwhMqJDwjos2UvlrJ7yzGxFPuSgQG14eCGfDAMVxmi
J7suS0d+cMu8OZs4CG6X0Ka32dRB5o2izL9XGcs2yEBpVnwJnNmPZh7a9whFlYMDASfcAEQJVQbY
9HFVTIYmpXz2wgGFxYXRvIZtgtMKka3v9XtsJwh1UqetHgsmo77FOg14NFU1fZf9+nEtmx+u14JZ
WySIQguFdCmTcYvMCxhKOq5vroU4FymX1r2ylXeVD267XSb9FK3dtySVxW2g8YKTUACqE5J9fM6D
qBIAdnNx5Sf9dGtiB8F45TFUnzaqugdzUwEIW7gdc5M6T6Zdis804OMvaZHGnfLIOj8iv6d4yxAZ
MtOyWIYb+kKSp8IE6X1TIYrXM+29ez/uEGzrQcMV1H207p1VgeUcdVFvUjkNt21FVEn2IZ3eQH2X
7mGaIhwven7tWxu98yC0NJtH9fKls2Fx1QNJHPcc1crjmAY5sNcOiUEz9+oj23Y1kJSZvrB21l89
O9grknrBDbUW/ZJkE8zHiPY00STMK5Z+SfEonvM3pFaPvZxekrqqkQ+GaxIe/JDhJTQVnr3v51oC
2aqSDmXvOk6bMOkTUDxFhbzGxa9qlwJy2OqHIDfd9sExTX9TELl+KsCg79wuZWoEn8aVEzTuoanD
mA7FGi5e0w7xFxFeunX6pKRYwyB2Pk+fQe2CP6ud/KyC6JvqpugA0jo41YI+HnaHx9C2b3KA+Nuw
EzwOU9k9RUoGpx6G4Wb0mfmgQsw8fT26NBhlbpDve0/AxGT04J2Yqf/AYA3elim8jKuuPuYjoZ49
B7csGpDuxk0ZR6jV05pOajcW83AmX9s1DCrNFdxgugeFt0J/S1B4FIAzcxDj1nCR6CDPD92okCF6
Bt1WrGK4NTnpbKQC0zjuB9dqQ+tWRQgXL+6QbmPAAdBNgPQNTvxO5bIk1gI3LZp83ZaW0W/doBvT
WHl25YqSYVyNu5Myn27zPAhQNyNGQbWTeMhMvcskiHFh4oY+c60FlE9viuLXaVYs1g3AnUaPY4+u
r/Ku6g4CMobGwHmJkZIx5bx+6uyij9YW3vfC5M2PNIuyZxom2vfVfEgBJ7DPs3IevWTMDqkO1T31
Nn0jG7o3tmU9QJHjpI8eXRj+Xc7FLpprDb971nfyYlrUXWFPTZ7Z87w6QCDDKnsdPcffT9XcXC3a
rudwEhJUacQ2OGtv+miGCYkqCgHsDAiIe8y/BxoIP/VuQJbcaQzFiM4OK2pm2GfXpQypVS4ZhOey
bWmYE9rI55Ti3aewJM7MGsal99ESNWAdtTudLCSwr7G0dIOslmimnF3g3FJPglGbC8HdZEtwv0Qx
S3ZUh/ZDkybrp7HwvVPUWNQHcpz0QxE0KMpHY513T1Eor1w/R5Q11eAU8vjauiUup45nbRdOkHub
IEV27c5zgEOwKRmnR160T61TnBhwn8602/ZPDjNfHY6iKIh4iH39EDVBjrAhn7xxU9bQ4zIXBcje
A4oMcx7+OJBRkyY3tk7qgzuuKAEyHTxFOqElgPtcXnHzfHNoRz0ds7KugQsm6nEKg+C9b37YuaTE
sIbVd3KTwV4W8rqcbwYWyF2iwuhDH7D4WpmCY1wdplgrVz4ar06uh4HJVpmJ5oKan1jMsS2lb2Lq
E3DvqjnP7YXQqkMH1lPkjp/FXNtbr8Y9EE35ddRl1am2CnOfF5SHoPOYr05wHXmmQ1E/MScrHX8E
5IzwjcwVmAbEAgcP/8SVWYbLDkIM8ToL4YJCJj33WPRjUn6uHKVQyfrDyQvnes+DT6OeGZbvkQNt
0LFVeIUYQn+JhKRoko/qg6+jDtWY1I+VH837Wjr5tyVs1hc9qwq2W3OE0Ft9GGX40nc5OGhnpr10
thDC4DgyTJm3qQc8qFT80pS00peQIYLbMY6ycx2MYrtm5axR6GCVjpbARcpJDpfx2TUYMAF0xVNT
N7B0u95h7HMK53uziK49wxGJ/D3/QYQex07chLzKPqwhEGWAx2JfOy07W5TQm+U6EUDHWbqHNAvs
E5On8THNY2wQEUUk6es7J5zwDEpcFJcVYogfV9kiuiKpmTo433X8lEtbf2iHVJut9p2crg8wC6ek
l8H33AX5G1YBtL5mMcUH4UX5rqpzg9kxZ5orXRJ9FUVlu+PqVzeh65wWyg3vAedNOI+TIoMXRtNR
pHMC4nTqKtBja/8tTw2Ez1VH2bqrQqOpgcwcz3b0/fl7m6B5AJ7S/Kic0bvTIo+ep6SJsITCc7ph
NghUfqExa8dJi+2kH4UWcKfFCKVE+6c1btsrv0bMaVu0s0sSY0+ldHunl+DyaI/rdVfzM52+5Xhk
IUxueoHhNw2Dt55zAH7EqgE41qfstowf72YBBRTWfo3ySmA4jHJNPRYA6DUL1vc8SJr9SrRy3TcM
TbZqat4mFIFeLbOdxk9xNQxJgr7ATDcZHbDbgLaLe3ohMman3AW6M5ZhHQbvapq7T24XWRCxo/e5
6OlXHlL54mlMd3Fp/A3ZU4BQuYs9rbDJRc6B4KxpEnUSKyN19DYPu7SJnBOCgmTneU1wkxIi+Fjo
0LJzdNxmrH7YB9j3HSo3TB2Z/JEyWn1UWZffroNClzlFU3MwcgruyzIPPgblvN45eplZv5j6ikZs
TLjR+8eOehzDzT5dYG3tUkLFqIdUOms/5QGc+mHu0heryGM4c6u6bYF+81BfLlEvy+UU+QoeXCG6
k+zmbB+Un9n9Lpx+P/OeQhQ4hP0Lyi6y5BxMvKwpbrMe6gEX+ez261ucQ5MNeqRvfl+6J6/BmpDO
5tLE0rndRwKcH8Kp29dpbbrrKe8+jantvsgOSaxeCLUla6DH+juXyC/rzntNYSY/BKwL+yar14+y
HF6cOU0PCuLYh3xcUb3oC982M7Xd1H4DxGiku2/sqEKOPgfrLhnqW1f0aGbEgNnQ1B0Dmzhg8rZK
Dlk6b2ukRVchaK1bDiHHhQ0WB3GweCD+1+xTFztw4+r8YxjUT9WSa5DSgz6vjbNsbZg2N0kAOZh3
YNiZNHwfi/IS21lsaD5/EGzum1oXX4pGQLcgeNx5nUhPKl4B16x5vHdU7xxsB3/DijphMUBR5NfN
JdAEGqpGMJ3d8JK4kwVPH41nN3H1snG9NN56XqHKDR1ciXuQCK2K0BHPaqnxWWrHwCSRnoZA2Xq4
hcss2YM8EreqGnJG2tvpONWOc1yZ5WMDqOWtim19b1Wkv+qmEUfZ2McR6M3BU6t7yMei/jTO2XSc
Ofrs/XZ+Mon1KfLo6KUqaP3vsmzGdDOXt5mTJDu3OBVhs5wrV7tXfjW7d904oGFt2/HkYQraDHWM
18HR/Xlltv7rXATuYRAKYYmRBGdjbJ/DEHMc11/jfQnzM0VefBl58FpUEUqOAPZONcw84V7akRJo
TwyKrVsV4YutvIrm/MEpGnxgg94z9j/u/dmE93EbyCvvAmbCrfIypJBJWdGnc9oNpMuVV+5DpuTe
5yVSG2GAuxk/KF96pvfeOke0H+gdLT77ABZDE4H4hXEMOTPtEXAQmftRMp2dyWuSU9GQS2hDEI2L
DnruXbVehDdT8wOfR7ELFt2zoBzxF6m1cE+u3+V3QIHxjWVsuq6TOvjOR3PuFqLpfEonmO4XN5hD
g2euHRxs0YAOfo6PAdd0w+YQ06IBIcb0Aw6jMtpHqtuoMvYJPu2yc5ChHeoZ+UnQJ/qjZcTxpAvW
wrkuuz1UO6yekrVHcIbZqeoyiFleBEluDAshYXr34A1QyB0aDA5OlwXpJiSwh10P8+J2oQnvQYpJ
XJOj6ZCJBivPqTh3cqFfDftte+8VkXffEAGeHKK6q7gcma4cOBH3Jss+VpyZNnzAvBviuMPr0HS0
utkYeHZPFcrVCN56g0YmXW9wjb27iyvumPueLmauu4nOaKBY67fQDAqCO+MNRZNs/Nn3f7T5lG8Z
RV4+rJixDr6bi89oJpzrqm1XH300lt2NK8bndPKbG0Pud5dH2FKn6ZVamEYr6n5qynK6dxjfBL7o
OxtfQ4/osfycKg/YYegP+JcnYFMVxZ+NO3hvjPME8KLTcDx7k19wMIc47/p4MBxl8WmDrXyZQRLu
K1V8LaN5vTE9+Uo0EsAhZUH2NZyG5Ritef1tIrY6DHQ1XHm+Vg+zAirh+6y50iVYYWaO+sDW1CZ8
DafSpem/cva4u+tnp4dVFfd4K5iPWIAUerge0Vlt4JYu97SMvMeZvmBFCy/fdLl8L41G7j4qD/NU
GD6NEUfephZ6542Im8qhVtA5RSXZPtT6KkfulqeHdZOFRfaMi+LGK0d7iuXcHufeDndVvDbPdTM0
bCj4ByYdlOeZWvi+Fwto7coXT2JKj0s7gzoPc3Fsk6l7G+jP37udvWsrY7dOw8MdoYr5ILI6+upW
5sUP5+ZmatBaFosF9RXb4pzUjIAo2ctdKQp/Pli6uW+6tO0fl3KYt2PN+XE7VzauNtoWJUR4qMFY
yX+sLpVFzPPZ3qtgW69IZc9uSl6VJlJtD0OA3tOtLTSHGk+X1+BSjMljoX1AZTX24bYC84B4NVx/
WCLSGyeVkMVWaDlFMDwGoswPlFZpi6Edbtd7sv0WpJBHA+P0RAe8eaSQkKpICoMPivYAOnpYHT/J
ws7HKNTnscwN6t7Zv54q+5qU3fe8UPIgO1S+c9ThSFgT95jMM8qZqUUTVmkxfXdor2pA3bTTs0qW
/FMVq+5bZH6oTnLWjFq0vGnT7fxG1Fvpr/WXrMVp7QdiPHfTHJ5LY6eH1V/YQjDBDYg9kv6UKi8G
czVk4ujWHtNPl7O8zrMWSZlIP2YzixdD4tWpGBr1yO5qt0woQndE9g0zr7TtJpBhC3p54E0qnRX1
AtVXAsa21K9pjSYOvEpKJqrM98NYwH6PvOUcyOS9A0x0hkWUMpltzAuZaXm/NBYDUa7cmyhIspu5
rRSGKLfFdlCY0uWE3uV4oThheMhRUod9NNItaKalK6e9MC3F5Qh2C+MUGb5GvpDBINn7iyE6pvTc
42RYwW9F8xNIyebQkqm+kmX5kEcSuVBGCJ6vcbXFIFFtVbmag9uuwObIvrBxxPplrdsFZV5qbLbl
gFcGAO2y5SCGrrSIwEdv2TjgUdCPFh/JWVERKEkx6YVwUMpSE0ZbsYOijTfUxSTFx8x3KdDlo6eK
8c6mlbv18xVOY41Qgk6srWBKUY7F29QgVwzDYjg1ZMwOXuLszSrMxsMje4XjEthXkKSnag4furll
hqQDv8TZ6eJ6CdutcS1oxnRE09HOqf1EcQTlesRJunWF+TFT4H1r2R7xc00QuIi+ti2uqqMnsuCW
BlX/cyNkybJApB1s6tpX33WWedh4w9dE63o/J42/GekcRd4Cklw63nXWRp+aPm6uZI3cqTDjc+t5
IITDYDolNTMaSG/XfZ3Ew5cJgmt8XNJ5gIMbsv72TRgdZ5lGj5WNSlRFozkGuhrRK3XlWafFcsj9
MH8NSLoiae/yeGf6Sd+CF+z3WMuLH35cFHfOZOIjJ61pJ4j4ziNP6UVq1J5aLZNTHyK16AYRnjHZ
usSwQ/BMSiF5k3HrX3e56G+jycqHJMko2MwJT2EbE4ePDKceRM8ry3EK92hlhw9rWogHuyBeXXMy
OlHWjZdYLLru7RQStJXB+FZOTdduhsSGYJ65ho8uDiln4y6Z+FbQzVBsiF+6h8bHryS7hdMMcQPj
0ll/y2YttwzXgOIdBFK1xnPkafTL+qpxEt/fSEN+x0Q9oyEyb6+UnNyruM28F48c06FcywlmgJtD
R1+nlSMypejXLqXDUBV6OHgu5opCDri3nR7iSttI9cmNg+7R60Jzl40dMXeloDmgTzdZu0lWpxOb
BFtZvslUgyqxvZDXOzHVcKriDCESVbBdsFb265CjnMNoWB3LxUPClbbrfL86TvehTUv/ukob/aQ8
fDCAajHVORNOGJOL6boUs4sEGaMd+gywSnKzIpL+NoOcuVHZXL+7tSA1nwurQDzmTbN1V12Im3po
CAJi06qbHkUdiHwzxvlO2sL/FCKP+9Fj28TL401gklXMxmyVxPYMvTh9aOZiZOvlxA1Aj+7AW4Zd
0cp5cyROxrjy21LQQbuyLv7IljaLr4nDBCzxkH3VOl6eomXzJhdUaMekmGhwcxe9Y56cLA9fkqoe
vrqNhofZpBkiunagRjqzVL2OPUa6tZ74uqNyiptspN+rDGXwUiWl+RGGofvKTQan7BcJLvALhn7M
ldY7KpQ4OoFfQRvtA4c6Pc2F8aHnSEf+vvRPKZ4hEMddj4SFWRx2RlC6m8xvw9u8r6lVzSiciJdC
kuS7fLy0BSeZfW7WmIZJ09b06Yb//l7AMJm10spVBwJM86VfbJTAvZr4Uw+seMBW+SWeTO4D6tu3
0Zh3pEeSPD0tVtrnNkXQfJxrGKYKs4ph4GgszW2GKj3AumqL/lFhXTkhFUAjLmvKpMU05f0jqK3S
O4S1Cg+1cpp8N+GEfgzcJiuvqjjNi+0wxV2AS6friu1aN8A30iQks+Hz1qejgtzY9xSF2BBymibr
hX62JE7razn31aOJ1XDUY22j/SBHLki/9FxSj54s4IyR9sIDT6nyDhTMiCzqntJtCfsYoGhGdmOb
yrV6JKWRfSYNzwk6cXR4GL3ZfW172Z/Jn6tDUqvqxbVqQqAL0nxbOe1wTJtl+NrP43DnLXY5i0iN
xXVCufeOhCx/fdnTKbBeKpbxkPCccqJPb23Lg7mlQZ9GPADkXzANpbeJUtmtpDf3wJCGOsWpoIzb
yCV795xM3URgUBmh8WMStJ0g8bRVOQckfNgTcFqNR6HFzrO0j7LWVmE8K5ca2fPI05ilEXXKPuYf
uyAtbkZS4y9kBApIwkyIs1hUvUWCF5knNTfDVzWlPrMnceC8OT5tmchTzBNZTTxEwdIKHNAlWFc6
nOfnzg26TyYhYVFCC3/hzCDuZJAx3V2VyW3bCeIDJIGCTb5xxEb2rFeUTYnHU//SLVTpbDyoXNFS
10f+1rUOceXAQnrHezDUeDtTCqsKPxBRCkS2fufrlOLBGMRBdhzljGkbqjnat4EWHTJYPFndpMKX
mAw96mgTcCOMQogpOrfiZpZKX08F7bnMn/XpR5o82HdJBtf3Bd2tMGvjnFHOpHpIhiatDl5KXpVB
H156XEEtCdB6sXs6GJb8TIdK9BKYmoegF/pL5Q/imwhydZPrzCcNucwsD+5A1+PghBIZMyfzhipR
oRZqDC4vT9Ve+rMUqi2QgFWUPOXoKijG4lbfONpwE5qRytGhD0faPSYVQRBu/Jj+D+wh9Ykc1fzs
xIU6uTQ43AcUDB4pj8LmmHlw2RbS21yK6nGJpHnC65H35yLq5TcOO3O9aydGeBkaoAWZgGB1aFIF
0o3Pin6eI3F0pg5tmPrg28gjfq6W1SfOarXfXzGRkn9kKzIwQbsyVVdiGdWpi2XW3WS8H/V2psTx
mlc82iXVq7um5O1corY8tLpi1S2X7DPVKS6n9PyluZ97/Jaem2fr3qVihA7rUrge6YD5od2s9dHY
Tyz3Qgc8wkZd3u9Bc9C5iy9t3s3Sl4dLMwsmvR4Z094rZ9Z7PoS/NFnmT1WQkBaeE797HIIFIjR1
3uGgLiszM3zZIVnhlLlRCsW5afXHpmgslSNvQAVV0GLUl4L/mYyze/TR+dwyIdtxDej7fehl2kav
ZdVVBUfIXJBEJa9+yVBxk2xdDce2yTkMdXUN3WTxlaju88FOR4MQ88p1dHuVtI57Hpj+p+hoRo3t
zo9JcsuuDw6R5c9dvpas7bNbpPdVJFgjizVgnYvSlkXENQ7OCaq3x0pps4syJ//Y8XzfG1uCaWY8
BQxfNJ2czKNYZompIXuvXKTFL+rhWk4txGzZNGRaG/yvznmpXYi1bcsD509RACRxAYnr+9Rcd01p
CLZdsqTHnHLNDQXTNd4oOHzFtpExLY104dPeDGPsyWqPd7HpRHI/aZSSXAdxSk3ibMug7sxu7tqO
ikgfnVvqCRdZNW1Fvqejp5Cn+1j2DuDdrGqjt4oNhSjZW81JZ/Otqrt+uqEUypY1CJqMm5CuV4IH
xFRWBSd8etFBZcgCyD0gOtUxlQ/Q8OwXbr7Mz1gCBHFjxyYVxQENVsFSPRJoOaCw44yHd1AJNcpc
x36+xcbChkl06OMALcf7xUz47XQeWpgdPW38ynoP5KjuRy8kYGlcD8oGe4PjWFqgtXXOI8jvM6kJ
fk2Ug2bakhp3TrYyhIC1xGZJ0NJjwUqHKMz+0+L0/2xk7qcxu+P39jKX1v9/MFdHsPuPZprL3N5P
g3UnJoTeuuWfU3X//i/+M1bn+/+KiURdBrpoW2V6jr6w+d9jdZ74l8doWZzQpcZcAN3C/zNWF8b/
oh/Kp855mQQTNM79z1hdGP1LwttgDoC5GJ/5NO+/GavzaHf8ufGH4ROaXqWgmf/ySXF8ad/7R+9r
2yoa6pPEbCl5vKb26JnqMU9hehDPRKfAv5RjhtrFBWx3rp/e0THhnpiFRlyGdewgW1aCssGdp8oa
R/siDnLmvMoWU8OrhkyXNm1wsIoi/uhxdtQBVUIdibeAreZBKqnPYtXpZmhbRFmV+LLM0bdJHusx
fevIGyB9xWKXten6wF5lkO2mnLG7Jr/2C8fZ66JH/5bFNjn7gcwebNZaONsRml+VXg2aBDEdbg+R
k7yqpclpX15vaL294V0uQfAMzjEXjt6nVMYPk+MEt1Y4wd51qIdu8ob0PbVFeWDWr0Zy15cfrcjo
fx4TFT9l1GD2RMrl3tRu/GKnOD0FkQq9XdAXE5lBUQTghIrRfdIQRigftBjI4qAgEOlMsw39bPpU
9owiVQU9qHRBRsEpHtHyZmx+VAoMLaJXnEudp5H/x+Vy6mHeW178/egOEaItWgKaTR3O6TWNht7O
iNQj7e+Ci6JEzMELvwmFvZ74cuPkTfs5yadjI1vEru2iX9fSZgfnEgdtChWiBhWTLNHoTmFKiWod
+/0Y1/55cSGo7R1+KNritHBuqDD2m3Sq6mUr16LAScmtC+lAcYFVZEh9Ru/fFRv20+0ySv/TRAL2
SgE4vTKlWU5WV1+DJfjeVuvtUKxiX7Xh8qOqEqYucmc0ZEgVsqF1vfb0By87KW+oL1hZ9PIGUGBe
Dixw44hoTcL8/bx4eX/NEVq+OaN77ZFoW7VlVq/og+NqcEHQHPW4ZC1A+Sn6aow+Oo7zxcqVbTeF
B5jdl9165KRyqr36Y0fHyJY5Xu4qhcsHqkseM7Xk3Dpo5+eO0u5WcHQD+cs8UVx5lIk5nwozXY6O
IMkp0j+E9bCLDTNWUQd47JQUcryhO6Cm/88xuybq3gMhT8CR3DebOPjgFKJdnGN+UhyKyW2uqOMm
d8y2WrupRn95WfyRv456KDBrv6luKmG7vVuaD72pyCHNVJLJaNUf7ELlu6ENhXIASfghLKe7pCNa
ZOAv2GdIH7eNyOncaEq5sdkxkZ1/Zec2w8tbuCSqK/vcGRIoioTAzagrue8M4grRV9mVn1bx58lp
g9uZPHi+obEKwemgn1VDcW9MBuq5PRyXQWVU5Wgt2WEFd7amHLYqVJ/1TDYhQG97TBSdrTW1OBJO
7fO0duaOk1t2Nfqp2VGyIFeIe35jg6i4kWb6uvwf6s5kuW0mas+3khtACujGuAwBzqIoUZI1bFC2
JWMeujHj6vPw/1OpJItUZZn6dl9ZNimC3ee8I03ZPaYUXlecLwD9i8lRwX5M3SrKzQ2jwabP2DyC
kpKsrLHMSJSNe5EUMd7WriWNszPMQzk49cM9FfrTF/aLkYp7RVP+kiG9M1ppbhLG9xBCmZLmfkxv
GFQR/1htDcnuXps62Dcp77qgZxiYApnZZZUpHM/suWdqStWlIjMsC+h0roJtjuA61Ei/XLv4R12G
oEN4qqOCSNyd4yfNNVaAlyR6QBjY81GunnfLpGVt7sc0BaEgrwMhc1ungLNTPQBYBnNAeWu40Bw2
TXRZjf7BbcQlsGAe/Hpf3gvHDBfSpZaXuOf71k1/hR1IutwdCl5zqiyGZI1DlFZR7aX03T2zHww0
Xertiohjm2RgjLNfuA+xduCurB/lT1CrVXAaF10xzk4JFSVl+0ZIkNqYnXur2ip7DurV2ZVWUQLD
+SuovGy+nTnxQKmL6cmp7hsFOPurY+otw3CUgd6HqZahMVS/7poP2hGsTeE4p3ost2ttfS6WyVHh
e+e+ZINB8grpZneoGhzL3EjHzV7Tiso9Ku3M/og24DT7iHLq3If9M9sQARDCGM+3F4ZO722ua/56
tJtb23f5DAra7pqhS/n91xfRTVlYFGV8sB1CVOTy3Vn5tDcRsOz50s2HTK7v4zgIbgcHHm1Rw7sT
UNUim9GhBq2DWYYPfMp19dtJkGotDUxkPlKe269OCNA+n9K4VhuP+kx41GrTr+JxWaxDLxODksiO
kNh7jy0D7rVa/RfQi3NhNbywe0lslz0Zcfs5yTnbtn2KnFSo7AOeH0aKiRtcPyngwtpQeBXQxMDD
Ay8/Xl2jQ6xAC7i9NtuCX/ajK1y5Xya5Ag1Y868xUf2hLNejD7e3d1LiwWH6BkpS2+EkUxOmxMTg
+7DALW1ygptoOPVba4/qRGxSRRQaWrlzkjcUrqMOyav2Y+wWCpX79qXqtH9Cw05XjcW9meg5Pk46
6/asGDFnuKbGIq+f6SPcYhvoT4ms91WDu3FsO7YXslpfe+txFDkM/zq6LLMrxhU7xyeGa++hyz9X
vzaixYyBAPOmv8necA4xXEGke+M97TDO8xBaB0+ZwdNQLBnHQ98euSPsA/VES0jXQbADd8uo9cob
d+9OU0xKK+KFDf20OT99r/lABrg6A42DfDSD9t5knu2l22+V3fmbylJkkaXXIKm+tfBAm0vujTSm
L7iiiBUMu0xa/izbcWhy0ezcNYs/FE7YW+Jz8cW56YQuwNN+DVKCLsyWCsTRVV9po8eY5HYdb+no
XdEhc9xEKy3g1ZpIek+QkgZkT3J+DzuO9fdJ9Tu0WfslM85rmz/MxUdClfacfwR9+UgB9VXRd4OQ
c+9A6UECypsLcdTJ97lZXurceU6KPwFpnDIod0kQfFUoSEgyIgclQu1SNMOHGLhcxy6ib/1qD/Jw
L0VqC3/iSZgxiN8ppEL2N4gE86RqN0qsmU5tT1M9mbyjTBqjzHRvakz7QzoBvvhaPjUwJvXYbI1R
mluY2G6btXs5BTt6xE42GmDlsLkHGnyw/l3M5dXsRFS24sUIpo/WBDGxh0dcClfdqCfc1FQMZtOm
10ETdXLtth0U6zaemgkZi3NE4HcXvS1ZFI9xADNjJY9lmhzWVlCrTLeT6Y8tSSz1l18gZMX+9GUU
k9h2HY+L33M9jI3vb9QdD9sU6KV23GTshEUXb2OZOMdcuQJBS70vavNzVW1Nux7aoXiOn5R31xq6
tRUNNFChMbdfhpKPsjCXe3dwpm4tTB+QeJv8zQz9laZjvkX9xo2tC+eM/6jeB0OP7g883E11vMsQ
DFWL8ZMG3kU7Ew8XJehS6e8lDeigRVkxp1FANSJ8Lisi7Ywy010o7y/LU/qDgY2/wwwTlvzsTk0a
uGU+SqvncwRx+eBBA2Ey2veymB4H3/1bD+ZLxRrzaJjlD9NZe2rQyX3QBf1cmT2vilieKYU4NF7s
ynr2x45HSYzx1eqmm0qt20AJvOYw6IDF+SXK3eDM9X7hHzqYgDK/lzHJX4Iyocsm/xloUxCVv4uX
vr6sJVOPLt0Q3/vyZdppdfHHQmx0i1eqKuneqNZK3fhOUbxdfk9Wvm1sy9g0RmUeR6Idtq7jIRgd
UaNH2qfinb152gy27WyVmZxBzeCxStt7QRWcmhunWJY3P2u9PwSfoPzHl/gQo7OJkoQLXi0egmnl
9yjqag7zRg2k/qKChi8E6PV0vQnuAEbjuldzWZdtXCSMGEl6HBvRPjRNIR7ZlJAnN8XnEMc3bMLZ
J1kTDx43fd+OwTZtmcLJ+VJniiLbHTeyDu2C12g1EvnzNNi/JcgZTg3XINJRGMfGNzh6cTVzHCYj
/zOf1DlhbzCEzb2PM6w6C1K1z1lT5Fv46YoNCpVRM7X6ZU5XkppgqwD8verVWKwChSJAJNwev47a
S4Ijt6U6mzpIdhnemo21GMGW0Its2AZF8IW3Idn18Adhx5m+x8TXhGOFyIdzEnfThJaBPqXh1KJj
3yhb/Lbgzr4Xvh8jxVb5rS4pdQJXpVbX6xE3mOlnCihMx1dCr4Tj16eqGVZrk3iDPmqdWG+zRYT9
gOafhzTQf0U8ql3RLee6TTQVR4UVvCFEardjYNAXb/beSa4ijRq/Wra+vy4br4LVHHhVvwwbqjyc
lONd55QjSUyWdyi8zj6gMEO512J1OcBFx+HUL+/TMhPBjFCp5LdaDtecru5DUsyfuDTKOlIBzAGB
3Iu6OAv19Ro7ylaX3rJfOCm3fWusl2Lo0Aeurdov3Sq/gqkRu8HtpxNiZmpB0D7D7ytKfgOdkBJb
NKEY0br1az3uhrpTpy4IjFMwshWLbn3zKJB7n/A0h043TL9Wxu1f6GOtcFrvqrLcqfaWj4kfm+cQ
NiS73czZGVdk28o8x2qggamu56324u5SLnERzWhDrioQy/050v9GibRCBYW4aNnvM6u+zcF7SRMy
ktDql+c1zW+L3Pht4SmDmzwWmDlKgOla/Q3qzt5PSxK0iFVjFLhJ2u49c5YP+eIgQuos+ynLnE9g
POetGQmRmonz2WBqTt4XQb2e77j1Q5xUM7raVm8S13AuSCVec00Nl55s50ikUcXTWn32Fc9XrOdo
0Xl3ckssNqJjlF80En1x/0bORfCLSIzieZDmvDNVYaH8zJ5k0v0DoWW0k1X90HjOfGE7n5/UaAUI
FOqPERJ1P9pJ+tCORY9GEn+aLpPp7Jnc2/kU5+O2Kpw4I5csfzNxAz2WC7EdOmXW74x22nODrGkw
h/4o7MfJ0vGHPzTqMDo9noYR8V3QcOWYk+cdSGeC6vVSAGZqvFwafU+GxXuJR7c/IR53jvFYuM/y
nrOLTLTaN4hs6ohgSudDqGB5bqxc3BjUnD/S1/3jbJJ5zxAo0TdzpnMSpfa3UevQldV4TGSrtiqO
qXh1/6bqkGTtk+qtv8kURJU6Chq2mz703YPs6z8Ld/qpWoc0DJq2OgRep3aBp4gSEVNuPAQAkc+l
oPM2QUj1S9pctYZK6r88kTNAgjYOlY+E2BiyyDby9ZZX8GP84vPzLL3ix44BOhdDO3u/CMrX0lk4
WHMBQm+ur6KvWRfKeP6VVlbwUU89e8sk1Oc8ZngZYpl/aXvwGaXuonB7RFUZGh7WZ7JT8CZ4CMcG
VX43Qc6DADRKWXkyWWuBEGoZTDR4zT1jzJdr+lnJHAWVm/TnPpWJ2KITMK19rzswbXu2jdvMUMte
N0Jl2egFsLs55fCZzCQEIQ+em1vt1s1TwXvclw1jY+gkS/GwSHvytk6trGvL6HfMJMm/QMTEELCc
p9YFSFy+u1lePc6lmJkeLNsgf7i0U6Jrpnh6GWbaEyLJP4lGQ7mPZmaVvwy4yGNlGesN/QSbqXXv
+9YQG0E0pyp+TSfJ6DKR6vhkr4XzEw/pHJWMxFxiPm1SE3QEPCCWnjP8U7ZvxLC0oVLIJ1hExR+n
9OhWnmNjV6iEFVqJdutAEkSLtXosCw0rU44mcsJWfjLbe9IqiIYqzm4xNUbICh/8SYL1iSJd8YYC
aDhBoXeUEcdANqxWGN9V4EUxWJiLyc7VyEIWtmqrXLu9iP3fDuKFcaAi3hyQ3JRGfbfxJcUpHcwx
lGXTXpI2n4/OMJ7mnIUpN86IR1+1tkJbIXjpEoWuzj+hmYifqQAmeoLZK6S1BPNAh0h4IE18Dgil
X/x1r+1LWwHwZ0TyiVg88y6Owuk/bHwy2WJv87tuYHDV0ceilCPCd8cPhXkw96x9FSBBi93Qz5C9
To8Jo+sNbhJVi4McixJUiuxxXnGtN0rmIQ42rpgpoynZTOtqC88IYfmrKF1aKtdIVNMuW/xX26xw
oMVUKM+HqfyByHBD3AqIJ92bs3bNK5vhuDdn/x/K9JpqHJZbEjZ6xAAyAxoZUcq7KarkYCjcEAJq
55vJ3ylJfyBA6fnIigMGnSmUlttAKS3UftjlL9CLYtMCLEJuIVYJfGSKc1bvHT841yb6uip1zr50
/qJUYqYbM7gZzOdM8CZENqunzZ3wXKSrDPPa/FkEw7dHEfONGxi/zzKHVg4Q6FFkbjgteIcAsUxt
geO/pCuUA88p6S6PoU4iv7ZIDKKgbmM6/m/ZFlGWo7HJOpRCd/0oittZ0zPeEBM9t3E0FCzaiXNz
4HFyIJRqSkMiDL4R0VxRMFwC1vihDd5qqMHQyG0YLlZAaHLxu9G23Nyfx8ayOv655bHBwYmUgO4c
3AJZWUOFy59ueDbEsrOnFpYtMZl6/XlbymZL/MiL7TRbP825fWh0D5Ivzz+obAhXRV6rF7yu2FWG
0T9bREoGg4iKiknWa8+rj//NSf23uHVuyrASNJ9EXfTGVQq5H5r5N9bgS5Lzjnsxswq4W3uZv8j1
RM+87ObS43KvHvP4QafpvOmy+DSV+sak+ligX4eUdxHXx/4neZ0YaZCogI7dxnpQGz8LJO5OcVyW
Jt00PhLziawzYeMPUca+zmW3KTRGloAVBh2ZsmFum185heoxyGM0zt1DbqI2XolKE0eLvZ8dMWqQ
VW1Y8IIwg+HYODOGp8yWPI0VbgnvBFRDlZP2OH40gY5GXRz6pD+5QcN9hjqTaQkJpZFzXmMZIFFl
8uoH16wOi3wCeWTsn+Zd23CbxHcX2gRBjywNoJubssQC1rkdTb6d50Jg1/NBL2TxtkgAEXA5IeDf
0+SX5A/0fNccD71IgJUCnA2g7DgmuGmN6bZKc+8qA8vf72nyWfR0zGUefHtNuZd50SNL+Gl1DGBv
r/3FrIX5rLtljLy05WhVYxHOuBIxewo7amzS9vDQEuXs2u2GPeh3ib+qtlOe7sZAH8WBV86QntCb
OtnGMPrmQB+xUhGF9p9a/7L8JByD4Ir7OaTzBQOa3YbjUOzWMtKW2kj7BT1GQBVqMyIOmSjddttT
MFnRpN5b68fPrN8M59Omw+61NTr/qcAcd0yc+YwMly+8wp6DOi3yYvOp6tUld4BcOeT/oGLBkLIe
q2l672Zcm8t7ILpbrQLuyrXxtlPHSNDJ4j3P8n3KmuK2fCht2oVlrE8oqLhwZ+PNEJfMaOE08FVT
R2pWzsav1mili16YfeRUD0tRH43MP9R6Tc76bkwcjhLelaSSCl0lhgZDPyBwSBmC7JMfUMZcvoE7
bIr4TU2Po8uJ4q0vlhhA+vtdFuxHcNH2nn66uOyMgNSmF8aVf4FS2aTDOVfvHEUbZo4NGMQmTjUk
xi1jIp3tKVrQVItVPrnOm4+Z0xLUxf8pujfoFpY91kHug45zt1nnM5oC9Mq7zv/oTCPsWyu0wDvM
+7DQozU3wNwGCqFrzjT2yffZ6KzQb8ozHYPUSmfB/NrZi4yGpCm2ArYmLIX/OqY4hPE+3mxvWC6q
o9t5EshA1/7Hnr1TVTRbWwzXkhVvF2RIIe0WroH5JTJS3zo38fTatt2jyo2jJkOXp7rmI0uDiqWx
p5jVa9YHO9bRKqnuywfvgMPp0ouY42/xnzH2u1vXWHDSuT373eImZ2ENX7UjM/SuevAuCLtezYnQ
Sr93lgfgLLt8lmX/wxUE+oHXM7TT4cHlaMSncD/J+8W/opiYkY/TY7sWAB8cvzAaH3GSoMWv1u55
Mt88o34sMOiVk+S7nEr3SpOieyTqFQh3eLEL0GGXtUZR++7NqxWtcfLR9/by4E3Ojtkavm78aHHR
wIl6u65pHoR4WjU3rdjT+b0cumkOdr6ks8eaPRRJXDWBPJu5eW3bX5PGat5Vr7jzNx2uH0HE2QZC
/jShOZuw327q9T9AU7Ekp2zCJuAgPNsBheeHCgEsEODaXmxzdo9F314y/IQeotfUTG8tQC4wSzJu
gjrA2lDm7DLOzM8yihkg7qZsD15cgSkF0112mzm43uE5uo5JawnItU/icy6c4VCOS8IeEqtDMDT6
2Qq8jzxLsmPXqRwLUhZcayxDp8wrwpTfQuh4rXcJVHWssuaapjvqu2FLLf9Pw49tnLsaD7kl3jTP
kYioC8861GCrmJAnF2VBoA8NiQODy0OI2n+zJqSbS9f4dJgNi8BIcQOV/dbwiGeGPyCkPBjnnfIZ
jhDymgwWPtI2WhaK18WtPa5qnE1sb7c5D35Xk723xPgwuX62p67rfSmNR6CEt8IpDoYzH6zWf17z
hNZd9G4bI6CFb3ROuKueJWPd0MHVloOkLEdm20r1b5Uibpaq6lCuvQ34m1GbRtwM2rBeIAqfxq0Y
538pIzQdBGSRrk3xJ11iJkTUPyB7zFV4X37n/m8PAa/n4LwfbL5O5nLJEvvNZ1M0gN/3mWRqSmzb
2rHLH1WpnGM1iyDMsTOFulUv+GFI7fD8tTx1fVHtgy79W/pQeSlYgcVNmJgvq58e6xUavqmYhM2F
py1vatwxPN0xWryEEntPLhwxExxChebx5I75CYgt3uH5XfbUxLoo4HC4J7bcNwQ+pa7mzyxIxt1h
OmaNMmhjX823pPLRk03u42iaTDduG2AbKR7GNMaMWc+AmnCtYebfKTf1zE1LnH0rsjAYlLtX9fTT
DkAUg0u7blxIa7d2SR7qwlLbZHH0Y1HKa5ZP/ZGXhuWk96tjT2/HKVEYsHFvDlE86AGnj/QOrtV/
xena7gAsBCKemDzsrtqhm33hy/ekM6AacKyU6UpYW7X2cLsrSBgxtfOHWzI+6mmZ2NS0otvazL9d
bTdH1Hr6RHcyg/042CB4i9hlVmZEDp3q22wdsp120+moZqc7Gq6f80XEzNkU+j7eURkl8nzAKRz0
kZzpw6ob1A7mXYw8ZLXa6sT8Lubs3aiY6XSe760RzYGQRIa62iCQw28/EiijJ8G6EfmAUTd/tqlS
9pgKhCqNaPIH4yJXG76iGbF75TNx8rjDkUy/Ll78WQ6msbP1GjwwGrYb5Ay8MI0zN+jQLwKlXxoW
4MzX+mwkZDoQh5m/NevoP3RD6xz1AJ59D1VEtWY+ERAWPK5teW1cUe8zlJ3fvWcPh1loUozJ+vxD
wpbx3hT1/JGZ9bq3GzSVYZqA/lfqi4Yfl1VnvXuBr0sqbuTn3UFZXgCJUc3LrDBBOR6MRS6Z92al
o8AKvosWqVkw1ltP0H8HDM3wkxUBEgVGhopZfN00uV0e7dJHNSAm94Y/V0SV1765AfNMLijQ8+x4
3Hazvx6SOlhe+1lnB7+oujdhdJfKMrMvSBR9mJNabyw9X8jwelkame/HLGuPXkaiQ65pr6tRspBN
Mm5kW+0AobbwcHKLLLw6pj0NkFpO2bFJkSjGxNeDel2auNRX9G6/Y6crt0gfONG6VXThlDI2DC1m
haDVp8B8WBLzdw96kBrWzujoaJb1HZvi25MS2YMFYpCSGA/nhUiUYd+U5T1TKZP/WYT0/6TNurY/
9Uuvf376y+/2/9RV/W/iq/+vUs3/7+qrl3va+H/5b/909pfQv//MSf+PMPT7j/2nBEuSX25KKT3f
NcmetQXZR/9TgmWTSOsS2EggFJFH/yPW3EC1ZRElRACzg2XLd+7Nh91/5pobtvtfca0HDhHhrNTi
/tf9PwSbk6b1v0cvOeSN+j5uc184DO4klfHC/1cFlp11iMFGPBuZa1UiSsxJ3a/ijtox2+uHTzHb
9HCMCPs8WorNtVAQObNHv2jidO2jtFbXfnCrQVWRbvXM0mTbC3sTmTvro22DWTxPKJcTWK+1T+Jb
Ydt6fEAzXKqtNFsu9ZUvzr5AMZiwlbVWj+e7HtKAfExuyRd3RffFTl0TGxcSD0HWRdJDKf4uCVOc
BOnU2Mb9CJAoea6HjsgNJ9CL+4VcquduCXjXyR7S3XeczariZb5SAUlMLxjx/fs96aro3yaSaDxs
uDY46ewvKzBAU5UaNg0x/ospDKe4iWxtqz+d0XnYaWrXfHYG1/ZPbqPQpsm58epIWCQf7KqxVQ3D
kR7912GhzLyLyKBqiigYp7r8UyVEZRx6P0CoxmAXN9UxJ60juIxNr0UkR9QYy0XyxORr1FceCrrN
XK5T8mj5OEe4CfXSLJ9OHxjraZpV3/5IPw3A83oEsNnvMm0KFQVrBe7GemQFMUWqS92JA+C1VTy3
VprD8jle1j2So4jTRLIuETvdytz/x57R454eiOP7WZjAQJlmNLG2yRw6SQMOlJBJAsdLtgrCW3Gb
Z2B6PSkE9DUlfCT/ZrN0nSirVzRtcQNr1IWqsm0mut5qg+RaTzZyxHAB6YRG6ccY9g+trQKgOeZZ
GbPo4J8vuysRXo18JP8hWD8MBD6ZDOeZWob4OJau1X3ZM3GnHzArs/qlenieJ0/V26kM1H7tsleJ
sYFYE1n8StqiP4Iqw88W3oe9uO231RQxytZx/DBxqEZxwrB0f3Cf0wLKw3bnJIJ6m9ZNpbjiNtV/
sG/zPJdPOWU/8l0mdjx8KnLjprMjdL9xTJlN2C8zE+2tP7TgwRF5MbUzh10Z4OqfG0o0USI1u3xc
VzJ2+nbHh3rXzILbcgsZDo+xDFLcZiTUEwxlZZgagyx3P1UsrfwYOJkO6hCkLzMfi7nQ5tNkEPAU
h4nv4tY23QwV3AY//jI8ZEuWmfvMEPP6x7XJ3Yq3DoOVeCzygNC3UrSFePdif/gsykUgKjCAiZp+
qZje4Op2fMPiT/6o2OftIIEybKEIXUn4D09Bqt2TaZEUGZqmHvub0a6FmzL8poJ9gpxkvrhEdNnG
RzYu3fhnqYge/PZR0fhHk8An52C05ZRdFAmY4p82zaLZWWDz8cmdYOK25PuQzL/OEincVXdt0x9W
RjPyEWyAuX5RscWjp/A7rkuXhzZYqrk1Rw8Q34aXKBBpGc2nMaYqRRkqWyJOB46OxzbmO4MeNbM3
gPUSnsM3/DkKisI/eGxP3i6wPZQ6TaVcvOo96WUJIeahCIZSAdcb+QNDDTWiFDQU8oxQtVoPRKmD
UiYx8nii3hJfoANqqo+xQi3NEBsUZ0Pq8alZaJqNZJ4TbeFA4WEBlU79MYhq/SHj3j0TskC/Hy7i
b/aGcZs0jCVV6n+ssbPcYmSUZH/wplETpSDiE+EX+4oorW1srqMIZ/wqJ16I4W9Wz2yOnsoQdzTj
tCVNgFdWIaz/nPF7OpusMrK/pFIY77U9JteevxNPc5dty0UuIJcICVvSxPYqHpaHWpTVa5JX0zPT
nxSn2Ov+uSYO002cEZKqjLX9bNegecvBUxcUeZb4Bx9YtiRyE9hkAEJv9Jp5pOz4vfWKOwOZPeho
8g+7offhYdFmUxvs/m61drcaC3h5GlyYixhtAFjwNK/7NQZgSqs7QCUaUTz0hElgu0Kxd00Dw9u6
E7nHW4sEMvjXTs4/gx7feu0SV+lNY/1h16Z65QRA1wexEettVZGRhF7J/vbLkaRkvJekHdRJJGux
XDCnxV8IClaLJABEr+NQspD7ME1XT+XeM7/m+UiSRvHVtQPOdqvxh93o86bwRJm2piY3ISp4NqUI
4Vys9tAKV79PXPYEw9DioPbeaNu30vBdTkUv/ahNbyR4zzf2ZmzZr27a6U9tTsPO8l13N81ediMo
ptuqEqHo6GFt8FMWI9m+sosoFtVgiq8LaUIHnS9WyKQJLzBpZwGm4LCVbX/IRC+mjRlrdcAxap7k
ZDpv2sr+kMJTn6w5uasTHQvIw+lJnmkRQQSmfWFYvxaLX76267pCvIw6HDTNQXMDOTdm8UPfCOKd
hl4/4xFrzkT4MArIVlSfWdyxXgrXuE3dUkQ9PvurGSOPEvSrfwbZqPcK2wA6CMf4V64CaTOVA8Dv
rdHYz7PZqALEBT/1gnTODbGuIhgmVvihXId/SZZfSbk41tTXfxJG8ORNRfdiK2WQxqXtd0UwRygz
4sjK/gI+iSQxbbG3GiTW/IuLkWZsnZ5t3Zmhpez0l2GYcMqYsmaC645k6DEudDQ+kCC7qUhGCTl7
TJzLsxaAb+sUv85BQ9Sfu34LjGhj6HqIS9pq2AdF3pzbqd7Vtc4VUS6lA+godIH8gByyzZD1V7jp
+cyQAzyfqOCBhAljX1WJ84sxyHC/FCqs5Ht2F3Bvs6zVjfgfCaJZqjUKiIFEgZzHPXBnI+VJ9838
ikWkQxdoxAMeTMxL6GF9h2HtUKGGqm7WCsH7WeIF/UPrJ3kL3ZIuhywf6mjqXTMChviHfQ0fM4dc
9VNw5T/6g/teNkb+WZH3s7MaMiAzz6ygmaC1zrIdM8KLAysazezOgjgp58uA1hT/pLqUM9wkWsl2
5wU9sOcyE3TVLv4H3wxj2eaGdPa8+IE+LSKudg2j5q+5HDPjWLb3Uxu1Ptj5YAHekkSwLH9ntNnV
Jhizpr/adqwQ9rXqLzIeHFWZhuO2pvJrjPOqDHvTHaPYHfHuawOpXY7tcZsvNkL7tr2yXvsJYkwv
BhtsQCpVuSwbDYT5EPcZrweLLzqX9cEhVCjZVSTVPCyxM7OmLzUU5di05AN67FsWIE5cGGgRmJzp
kLaxiY8bFzhuN6/kmHWjnJD7+Dpss5mUHJjD6RuXfv1SF1n96QMtfWAwtj/mOO0RNtBrgMoEl/8I
+vnu664/jCOpKPPQfK+VZx7QQZZRkpv+Bb1mdWncqdvdgZ3varrTNIVtHtICrAz/PZrVRlZXPZpp
5LgELnVJl90IXrjDmSyL8VRVb3hA1pMjHOs9ZfMts3sfpvLNPRkh449wVBvC7Pw0PA37EXAHTRnG
6za9E9rFeGNM6LhMM7uCsg2QE3bKfxJ1nB6JGEkuSNl5ZP054a41Ywoquh9CdXIDGKMPIse21U3z
acpTRyQqUV5D9U78EbGitVkCm5fpn4lJ8pAueJewGVvFG/WU5d7uqvrxLkP6mpq6fO1ykvqQY7d3
m+FsePsefX+CC2xJrzYRrGRd5IC8sddDf9Y90FKBI5O4kGEep9DJxb86c4ZjuTJfbDrQ+e3kVQIL
aObBgjlFz+VfTCXJPji3jm2xMjTUGq1ngLoJrptsRcKXfAg7lWgsZ+h7cpip2R/2XR+LtypPi4CH
s+3R/yT3YvNY2B8GAqh/jruUf4QapguwCNPiauuvRcDIrlUHxq5z082hkOr2txR+RV0kzjmX0ASE
CqttblG7tJEytBqfq9JLU8LKVlI94u6pFJP9OFaz3hN+EGwJ++xvHj0ij71p8Wx39YJMomyosKOF
AS0aSmMkaBRbnFyxIkItTc2TKLGaexgNCB+5qFwMIaJkOIh5As7VBjovP0V4EtlUUUWxlwLkOziR
Lg3PNtmZi9C8pYV4eAI4JJsgT+z0GAxe8QoVZ8aRsaRxe57h/g8pDkNYRxNRSVPY+Qn6yIsjhBLd
29SarB4TzjRSaO3FCf87e2eyXDfSbed3uWOjnAlkohlcD3A6HnZi32iCkCgJfd/j6f1BVWWTlK5k
eeYIT/6IP1QkeHCAzNx7r/Wt3pGR6bdRKqfHvp0vGrMoA18aaRZx0BbRCeY5a8cRRl/hDzcONdOI
F820z2JcVvZXmDxp+8wpQlUErZ+dNnfbYyhC09lBkcTJrgAR++lss2ilcWluYi/Bq1MmWbOc6VLH
DLrw16A96dNnIwHNFGR2cwdSnFex5Nzoo0gW35Tb5Ts7wE+KY8F6DCEAfR4SGe/KLhmeCH1D06tY
n6SN08e07JylqouMD7h3ww9jN4gAIl+ZPaAtaVbtYDBvGqQJlwqP9S5KHL1L0CYw6peWuIyt1LlE
xTN+khwpd3Ntq5eBkO8Sa64WAaiEoPmQsSgeG1hU5y5i0LuC4dWz44Ycpyu1khYmyLUMB8B81UWW
nYEsFR/tNGx3RRLYR9ERuYwwbAm+qKqrtzJHEwKRYbxeih5SxDy3Y41FIXG3AmjUAZH9iyem8CEd
0HnMhhVddHQiMG3nQbJFE9reSLT3J0MMDIji3knO6xj5OOmo46EyZuWPotCntY1cbquFeoykDI5N
N8y3c2AkX22owbAjrf6sLnkUMSQFLzpkgtHpNrq08ym9kSyKbDxxj2CZauk6QoPIAza1uMMr7zoO
RLA3J6/dkRZ21GCR8bXk4Wnh6RQjBB8fvl5W36KICz52XZ1fmFVDwT328XmUx+zjRpTOl5qn2DA1
wu6CqVVLA5ew61xbHzXCpjOE8NV5YoV0j63ytl04tPgwLMs9CcqxvWf9nlH1rhjRMQOeK8MeVEwf
Y9yxxwYhxNKO5OIubNBOkZV0RKkJWb/RuHqh2T4WtdPaG7ucGbKmfZiqDeIgVA8h8q1r7OslXgBK
M8e3CtLjEronHKoJ9vMnlwCUjlNTwTxfK2/rNNPwqW5K9dRP7XgPdzDXCI5WGmVYS/eBrFo18DhN
3rHrwYyeQSuOk88MXz3vJMEs4Y9enlpHpeD67AU1XnvgqPwlawf0NaIdrwYQKqM/1EhF3GR4buNM
IMJZ3D75gImPfpLLQV/4XTZnPlCVz61upukOQAEv7mTGBY7iMXz0mKOetJNqb2l8BIc6nvD4jIww
9NHS9QolacL5ZJwaMuSY78bGJhcWhgkTN9XOTRjfnRpaMdoYa288L/pCJLuFDlx6aBbL2gNjdbfM
KvQXjHb1IUjLZNxlEafxjcNpirlTYABtyMRXe5lpgpRihVY6+bhpJfDvPeUpTkOecXRRlT0yuZtc
cz6nsdNVvhHWJEKyXWabQg8GYEnBRHIQVX0/NQrdDhgrul4eQBMnj/OXvpP6tI0w6faOfRsHEM2b
fjRemE1A0JwZTOaYp2+jJFbnHFCtLf0pLDS5KS4NBuHXqJiKg4kEC8F74RCWrqZbyNHpJZ+UQszI
02ebpb7dVuGMrbvN6T4rwKyXs8vMI28WxFbgNUIfF2m4W/TMBBirN8xe2ow4KVCz7XXZJDd2GWB8
aosM9fCs0I5ScmVXNoQ4kNGYysWFdAI6g6nMZ4vDAIq70x4ujbhpMm+g71Z3c3ZGtyN0t2lsRowb
QKahsXMsw7ptqrYMVx9KT93GkzXmeKvTSNlfFXrA4nMf5onep7qpu4zpR4MXubHrpXyIXZaPkx6U
ZcK0IAAy+dRppICI6bEqGgczH8CLAOoEU4zj3En1VUsxro6Bg7oCi9NIIdN5IKHOIhN46c4VMVeN
Ou2c66lyv40J9uqPEyoknfmiY3Hala1lN+dDkDtXVA4quU+ZXSJImpO4ParSTVwwh2XgXgTUtcG1
DqwAWhVVw3hc8LUl+6VLuWoMiOwLoVtMfhY3SfwSHP3igx7Ok2EjHSrbCSSlCr3trM1A7rCi8O+D
RRfqOsqTKjtJ5AA9nGt3extajdyF/dCdQUzuYgbIbDM39egMyz5OzRxuHG+Tvhjg00BITdNZneg0
sKIT+kO5A8ZOyf5gTUyXF58INRncGK7m4vjaDJe5taHCA51CEEGh1+bd1QzuYvYtN43mQwIgA/1e
JNYor9Y0jCtgDl5+QHsfWL49t2Z54qnJDs4zMcEKbyijxD29dJtlt0gYqVJFoRpJHarEK/AGXHcB
Aj1t/lsL+q8WE9MfQlDnc2NcCk7H6pMXyeq0FdCbQSh7gGbdoC3PHRlMywY84gxzG27mvDFGKWzy
L3L7qp3y8ZxMRlrMgUnvr+b1pDohMU4F+HOMhgNSByc6bZec8CokMF3qce6AhfA5brtwNzQiuKeN
kfumaJxjT/fwmKemPLPnpTkGpAluAZHEN9Bp8L+azQuKBlD/ff8Ull7vN7FZX9B/de507jYfhozj
hT+AjR99hqbjh6krvtTBdD+5ece13KdmzldarHcaQ7c0O0ikgw3pHDNYuePUhZwkAk9YC6wKS2om
G1AYSByz6LFZOHFAsEGsDyBu1Xg1JAYs+a7GJnCIptY4cYaGUhj9Tld0QPnS8cC01N4R/JFvKr2M
+yAXiD29rt/RGJdXuq2DzWCi8EVQXEXBUbcDhlEYUilNFRbwmSScHUq6+FNrRe5eT6yyadpK0Jvg
zS1xsTRLchJlzhk2Hxy3VpnvlBHN+9rMblpXf1qRgFiNWeKvQzeQh4GJ9NEeVXuM5sq861K7+kaA
RXTZUpRBr6/y7CojTCesa3AMblX2F7Lv62clZLfByZMdOeOLxK+43MdRCeomkNvbnHfqLIzr6Ztb
4BMqIDqgtIcodAgqaX+OkuEcpnf2kA1d+DhUhr2l2nBeoH450J9iWpbc2Cen5dwxtFF8O89o6OUk
h0sps3nXMCJisFsVoPoGWk3D4EEcDhuobq7aiyp6tEtvTg6drKFeNvXIycn0whujJzatteOvKi3s
IxLVDxYNRT/FXYj5FHZiiodc17GgEUqgizcF3xQgeBCkOdoK7SZgMsqr2sy/zJUF781T1XZZ9GMP
Zt+XDpbxaOS0bnR1cDY4TXXl5NMnjvRgo7NhhbUhIS11Gl7F7uxubUk7dus4/TVnsM85Ly3yPWIC
FrhXGeMbvGnxuJdLVDyhaWiKXaYkHLUYKULaxWOB23vKbpZyvpb9gtV7QgK9GGN1xCBKFkpWrEA7
IbdzFktiM9PbJMoN6DceKtmAV/aQRm31CQ7lzdJZN3M3389peoI4kGlHVz4ZTlOeJWTgxFKEJ3XK
c5VY43NBYPRF3M+nwTQsO5v8OXRIlToEsuiAZjXlRV6406nUtHtGzrXH2jSoeyrUjCtW9OAtRXhJ
QMA+RFDytWaOTZKCa64tYBeYaG33R8dqXuKG8RWe5fTUqZ16JTyflBlzErPD3SZqzlukwB0oG9UW
XO68Bek0biBtPrGGDs99NZ6qbAiOcdqgL+4Te9j1NXHBTIXbk84rT2cyLxBq4mVho7cYPAcS+Wxn
gmwmcyZV24hxfU4FpYpTKjeoJZL3ZTxkZHVApAzsSwQz9rZa4ukEqPC8XYbssRIJe2oTyHuRQUSj
P5NvGS8Vp06ErXPOG2A0urhvQvsJNlhMXdQh47bAWiGtfMzNRW34staKLZkw82cz3bC4dfEOCvtR
ZvKltKMaralNiabs/MBZIN8hndfnClwwwR0IEKSJSKVCyI1ZobyvUr7SqWfctYHUXPhgl8xVcYLR
H5br44Jj9lBPfYshiLH/kib1Jo7s/HlgfrhrjHnahkPubqqEYRuFIyZDq23HQ4e/bfGtkPSBTT6H
XyhEOWuY0BunlLWRdRDdANKN6nSk94skvzjv06B+kA1yOiekcZ0E8KjYdYoTR8Yhe4RDcLoIobH1
IYS9GOGjG6ED2zIgnEfSOvCx5yAvaQ6yhkf9ZiIx5HpOEn3Gd1h8VXAiaDAUFCkiju4VmQ3nIOjT
u4j4EXLls6ngoyXI9Nfm8Dej4zhdtn15b84CKZRKXZomjI62eRaNm0VY0OJmaYzqoql4ZI/I6j9O
9JCPhldha6PR2Xa7yXEQncCX4GDYm5i9vHqby+lzZBoexiajCUgoGMYYNWBqiMo3C2XDW3VMC5V7
0z0GdFLPypnNMnaj6prpdrFJjdjhiE4rbUPOjudjTjc+0cDgEG2kB0oePAZWl90vGGD31lLw0Nbx
F3dGDk1T6lqiReuM1GU5AgO4wS0ADhU09lYqlPZjqsCok2C3ahtS7D19jW69cl/ipDP8nHFEsGtj
uw45LTVp5dcqS8B0IHXzmzmkIWwTtKKZpHGqzc0PA7NXGkCq3Q9xT1dowm/bYZljytxU4x46FGtQ
kpnDvppn6DkiEycIzJnkeTL72i8FDLUpo/NOCgUAEOMD67V9mGe2Zg6rRPi5gbizldX5zjwOf5Tb
pm1tOtjmkfyD2FNESL8LkarzcCReBTVpag4nVGj7FJcJA14CQV5xZK7KbGVOvA5gfRtL6ErXIoUU
zosUamXEOO8ixYJRjyk6QMRVVqHq0xzo7XQ26wW+wa8v9D43id8vgcoobUmhHft9FnHgggeo8iKG
BJ/hUikHB0w205XgeSg5O249biqoT+1FdzK0yRT49eXl2+w00gmVba757pbpoEK07PVGvGLQjLXr
BaXtxeABDJx1AW1Y5Wtoc9cqwtWwdw3Hq57QTyTDBeFJ8gquI50G4NzBloG6EZ3jMRPehez6Vm++
/3F/pKy5KykL8/87Sc0b4c3/Q9QjsjhffYs/UI/uPhXLJziebzQ364/8rblR4i/8s1Q7No+uY9or
duhvzY3p/UWzVEtvfbK/S2/+t+xGoKxBj+PxLLBXKjQx/MJ/dTdS/kV8IAIQjeTGsvklf6K7ef9u
MWImLMyyPQlK31P6XYTqQNUVdgaj8j4MkgmPfS7IxS1gory6Kz95h9+G27nILejr2rTlHXCZGI3l
20d79uy5zgFOcuaqELtyEOpf1LKUj7zu429e4x8/k8NrbNoOLAflEHT39lqpife9LkfG/4SWbMFh
u4ii++w3uZlvgVF/fyJHmNr0EAELT65yplcva9TSzUHSwyeaDfOayqOgTwD1/EPqLlHlu63If/O5
friHyLPQDLqrTkv9I6B6dcUU9odbNxV3T7VIZgkimDhlJeC74yScfpPb97uLvbuJNabtcbawP9F0
m6cDjkbrPg0t9noQz/X+10/HD98YKF5muJ5G+gXw631gXdQJUfQaLwtGTOOakpDyedTNb67yk4/E
0orCDcIXWiV3/fdX94+eD6VuRDnrVnNylsIsPzSps2xgZKq/V0sWsfArJpzfblmSD2St17LBq7CW
v79UDJh5JtzIj7pKHjUfZsXPjL95qX5225RkVs+2xQrjvHt5s7zXHHPwMDaVohrpAXTLQCenv/5y
rPWr/vsjrgpCnnQ+jLY904bg5tnEZr+9byYOUkSADI3TEPbJtgE3iizbraqoO+R66DldLN3QXlSD
rj+FjZHM52mP2uAwUbUkGBnyprlD/rMwBmi9utgHU49ZKKY3dzEXEm+8hNSP1Jy5FNikqbP1AaPb
hM6X8XPNyEyQN9CMMvw20tfmeG8tZUaOB2p5ynFcKyCkUKwUOm9vvETU9TGOEXdsi750nkOlya76
9S1ZP/H7O8KDKviC0RR7K7Lu9ZPEahAyu8Ss7M0pNAw87oIeYZldl02X3tjIImjS9HLPGI/uoTYw
IPz6D/jJN28B/+XMaSm9PmBv/4CuxeAjR82wm74XxuNmwi0x/lns/PcvnuOQEJKX05Lm+yUuZBQ5
OALQA/UP/p/B1GdWB44Z07j98usP9MNqypImtJBA/cQaBP9uueFc3MVaIzlTFOpfnAmLOV0Pa8Fw
01jxLbnHTA1/fcmf3EMFJ0dbyOmkZb3PWDbIRigpGxB5MpiFgzEN+5i+wm+2ifdXMVHaKg6timBX
z1Pi3TdFp7SJLRms76gBUYLxG/koDVogd/tnHwcIB1+RFuuGZK6PxdtHokE3BZgryf1E2tGpXBDQ
OKqdbv/8Kn8fGFw0v1qt3+OrNbSkCgSnC/LH9YB99H2VbC0XhdEfX8V0BcUF4EeTw/i7hS0fpeoK
E5XFPBKSSsZo6NMe+F18/HrrX7/FpmTisvIlpXY5iel3dyzxYmhyMe08r12q65gW6tbozfmLzL+Y
fetPRWTufv25EDW/vyb7gov82vt+Wft9GDlRSaEe0Sf4I3QhlEQCaQ56soIWuVsBej+6vWc/qgHT
yBZRWW5uWGk6ciC1iZg0r3rlS5GZ2UnE9tXvBiHpYNZ2iHg2aeqevqeyRnfXMhEYNk2fz58pFUcy
E2gz5psUOuy3pR4zRb9n1fi6pWqSPQk2CaoSq2ubrQ2CLjvV6D4rtFOMHnxpYRcGBW8aH0wGOdWm
ILKV4t6yxlsNs/9j2PIF7XtMEcCXw6AByUQKzgkDcWR3TJwYShWU8s0uG2u0vFBPFjreJn3vgFQw
rFwVdmeM/hT6/sSmKZjVyBpORpBFTxmzk2UnSV5AXekS2oIZVzZIWhj6UxtHEq3TbGLkJsDRkukp
Y+vR22QEUDkfM/go+FkGtxJooSddb+wFtxfqzkZcuItyPqtqNup7T/TMDZMO+54Fhh8yJKIHWeDL
QD9n92u8zwxBu9aidB7NKKJ9NJHkNbHvFfGazCJ1RZxiPUIFz6bxbmEjwp+f2zDVcB6NaAHbsXDB
bCP0M7ZBRcd3S/7L5JyE9KGBHFSF9UKcY59tDXewP3dRHo0PCMSCT045LJ3fGbzaIN/cGbGLbXyZ
UulMfp/n9d3Qw6z8XNngIQhVpJXfoX7JT0pbjrchgvrwWCVr9hpdi3yhJeXVxj2gvAnLqRHLp85u
o4/EzqIoqzyzegZVEQeD33ZOG26TEY3FXhHbSjRUgXEPVCj+tE2NSI/ZRUKrKsLK09fWaTrMQ7JX
vTEwLGGU+NEhnFNBtYJMuE8ySoMDTkBrhmYDy8EnlMIiW6kNaUTm7RKs8SCkfh9UVA+m7wnD+WiU
su39wkYCRPpgyHPupZZ1g7QiBu6Y2HX3RSErns/aPLCMo0vfeaDjmdFoMzzRZaAacMty32XyaLLJ
iZcmA7J8PyN6aElfkWSomJUBjmoOZucpnAqcYzgvk9vcmGPrWMwVN7bwsno45hBhFHS3IYRbKEbk
vvWc0gtLWgBJ3+xc5Cn3jKHrS+sgOLscSpE4vomoKMacW3eICvoeGA3BP0O1SvdzpplF0xNQwrgk
Wk40b3z1pRYVPUaOi429nSEyLHhmZVxdz94YFbugQC4LEGUmExj8LAkKKTk+OThz1UgQZPSRtvWc
1/fSDBXUaqZ5xZm38lh9WnBk/eFWJWEDQR9n4FIRB3xhU0e1FxGRZjkQOuWMoWLEAlFJb1sKWgNC
YEz/r9p4JPLMu7jUqmCSUqfpqYdqJNmGlHqkmHVL+RF0lXnMaUj1Vyw5Ubs3h0ZGpCpFle6w1yeB
bp5JdOy77msT9xQyOMx0orFNT7YXuulJ1BQI+B4SvGIEaoxT/GEYslXjzDRkAXvhyCQEwYr1rR6Z
4JtNJLuzBa0EDrdsyT4F3FaQAFXTT7uqMr07tAkgMuEzTcgC5q5+mNx1HkQWaIiokqwEkm7GbMWY
K5tw1CZXBowpygSafIYlkSXp1dbuRQ0+LfprYiQEkXLhxOg83Wz7LLP7L+PSzNnGGmAInXXr1Bjh
b4xjfkYlGlyokHPqriKtGVJ4LSJGqmC6EBkMiVAniAZEjF68TS6NqWTL1hbdrl3ShSg1Y7d1iHAt
XTK7TVJsriBhLiitOslfn3BqYfSK6uy2m7Q73gg7pIwh6aeeDrYO6hY5lSIta64QQuBDr8Q1coEl
OK3AqNCZRCB+BTkdRD+ZvAWn6SC+5Xcwzx37SSzbFFJhiiHeZW2WMzmVkADt0d3A349I1mkZt+wZ
wLi33Ckz9y1jzJ/KOUTMKCHXfe3qGghKMZqaSnUJvHjDooOwywKs8NlwHbA2FZWE5VuJg3KiGozq
M5Gr9IM7hGp32Ay6fg/ToxbHTkoMJIE2hgvSEAvzQCoHruGUAdz6suQMNBxWlYfO6US1FUlj3k1T
QQ1ZySGiUVuHlBIt2a2SrOXF/oTtDBFELkC9buA3lR/zEuW8j6CuPno1ogvfbKmEMEL0rNYOjPQH
A0GZtTe7iN52bHfjGS+Hrv0EduKFSkhT9JterOMjHONQFUQd2n5ZuRbkgyZv+ZAdqcZ90mq9yYsR
JyCAHBV9RdY1NGhcBl0em3xwMh4gI9FPS4Q15AzctNPT1+3gWubSISK4b3rSXPrCjIKPih8DDdTW
TkUipcQh3TTuMm49u1d6A2IwwvVXCzOEmANZZ2flId1xp8ESsNFBloqLFlP36giyLQCyLgNPHtDU
LE/drCjRr4BBSHelSfb3waOjIvYLnr/lOCeeh20qxV945rLwxLvJRFVAmoA364/ajBF/MhHUIGPy
hj0Z2W09xw+9UHWwqzuT/0XOoIPLKmeWTBRpWmDA9Fqnxn3jFUxkcTXVVfM5iEq7QdoQ9N2B6ZvO
T/DG1MzkWJjjk4WhreuPaYVhzGBtIcfNq6P7Jg0hWEaGPSLEbd2g3GVxQiSMDjyyBONwxt9tjxF+
7WUmfI0GvZ2j14wb3Z4mUBUL3+lMCDZEQELv1TCM2FA5O1l3MSMNWvlTAeikWH24dOIVgrPOGBA6
5djQzWMyCpe7CzFx2NbROB7c0mINjWuqwV1hp+xhFMlw4KDUhsOp9ojW8OOJQ9kcGRqrcuGNjLjo
/102sWb4MXBsgQC8rOEAPRogEMmTU36bWWbJiIWnd+9Io+GZZKUg/85yGnvPuw+hmnEJ8CN2Og81
v22C+qFRVG9G9HKkcs4YZSMhR4ZMVqsRq2VpDll17tf7C+3kgeAn3hE3yzAVJDozFnDm4dJsMogQ
B9V09TnY1iDfedE8EBAG+a/fEGwwP/TtYHxo69q1t6bX2N9cvjRggvWSlbvOtskhIwclwDxKOEw3
fUNOop8DA0ng3RRN0+o64Py5AdqAFHoIdYMQkqPfo5UG+iXWogJdXPWs8otgSgq+yyIfxhqL3tyo
gvkOSuSy99Fbka2Nh8BF+p1FDCaxqnr3iJaJUM48JkIobGPxBOjBWCf/GrWbh54+3xtF79BxCErr
VuW51RxDplrkBzVE6W6zxqGod/LMCjGhLfj44Kp4LojFnjddl5G+Ay9TflZOMCYIPhnJHphVTgJP
Nd57dPCG7exMj6zHa6egr7O3w6F1LkH2sgdK4J47i0hV4NSZWZ8yGY16vwTgemd3JYwdIiuKT0OH
AG9jdBPSYTbihuQHs0YlsUrRKDKbJmVOTLgYmX66tr70dQO5qgCyVPhM4YlrYGZXPTG8Ik3GzhbG
rXGRekB9kGat8aoLCZGEhrAVUf6nzo4EihZUHA/51hwgTm9csuGTbdZKD/UGz6Tpa7tVD1UvQgJd
7SQ7G6ht0Fa0FSruTg2gL+wynq9/XUpZ7zsGFFJodikObdsWjnbf1YhCcziV2J5A7XLoOVW8HBGm
nyBA5YYA2t7HUWd4h7kKAPg48Qgfo0+X+WohgoSzfNoQnDLHLCbbqCC18EAgLLQbZVddeZWRFVDc
qKEFrR1RsS17lyQL8xgOifkMvp5kxGViNbym1A7Bd8+kWvsWg7tnW7iRcwcUzCJLjGi4LQ688EGZ
yfSQLFbgfVjFBOKQpDwXByMIDA/HtMIslzdjPzz/+h79eIu06draY7OirYLk6m2xjnuhCkIygnwU
L/LeQLJ9AkqKwF+dJ+I+w5139+sLrhXzm4qadrgLKsRxkG2a1jrteN0dINTEESiWC45jInshCy3f
UnRwTi6XTv6mR/CTayl6RkxIlMMF1bv+e2pbQ5cpJKS6EWpNSncJn1zC42KnxW/K9h+Ldr1S3miC
wsN1hfmuh+MVcLN0HoJvdKsnEufmi9mNm9/cux8vYsM4/z4nWqc+zvrvrzorSe1h9RtIQcijPvmW
J2Z01eTVePz1N/SzqziMF8X6zjC6ffcNIemitKHI8SNMEyeIeOONRBB3+PVV5I9fzvr7aamQT8M8
0nl3GUTMqafbBmYDX1K5a2kgTxwRV7ia3TbEwLu9aOurIJaLeZ9OhjHcJpRyZBxPsit9c0a9ec7O
VNtHhsqzc4wIwsOIhx7I2/76b/3ZHXGl7dIDZKQmrXf33fIqQ1FMc9+d7saqpHFsjdL5zTTlpxcx
GS3TR6WT/r4LKKFqmV0FestuKUM411bInOaqcuffdKZ/uPEW/WieUoZsDNzIWnn7FKWFM9RNF9Yr
/qvbG6gsUz+uXZAnCmPzn76CNOj0OmpbRxDCFO9ewYiAr4JjC6ojawGeD/Fuk/XuQ2OS3fzrL+mH
Vh3rl3Lo1AkFGoCG99uPZcJHixlJAfuwQuI+SdFdNWXJhxjfFArWmNCi3hN/+tqvi6YpwAKLdYSj
393LcNWktC7DgziHp6fivNybiqf5+0f7o8H6fwmieDM1/yXYYr3eSwn2KQ6jrv0f34f0zKrWgfWb
/7MrYLzP1/3XZr6B0Jd1/0Ib1v/y//Qf/wFM3M3V1//8j5eyL7r1t6HXL17Pwddh8n9//ev/+bE1
8Og//wOCT0mn5f0P/DM3V39pC6CA41isHw6d7X/n5sr6i2mEZzpsMOui7DJJ/hdXwWjcsu11cG56
WDF4n1+Nzc2/FH4qkuc8AeHaYiT375929fcWxk37r+d763f/eqdj8G7Ta0eTyLZAbNC700dTt6Yg
wAFgYNiT+CkMPZ900l1uSJgWNzAFNca2XsudkiR3iIII6CCt8luzaHW3SxoSbcqieM4QGdKaI1+X
2kf1OIlFEZWbaLEZnI1DXl4FbYPI3tORc1FIzqWbxbW71WcW9nej1sFDJkcAl+CJs49VU+TnJVmq
K08Pg2mPdB5Ks5qAPSoEVUkVVBdUfsvTHDnqts9S5fh0b7dxHt3DNS0fjdEqm43IKt3jlpLEcqAK
gL1FSxnMffAY67J4ARNKxf7qu//nBr/W+JjrDXt7QzWtfloIDK7o/L/fYyGxyZkkHTzhOpN3C8RY
wPYuLbqatOjrcm7llw77285e8KIgFh45VddBW994Mk8fZ9TtNLaz5WQJmLj6eZBzClFLfMuhfhqx
8qnhlHYlyULpmtb66z9+XX3e/e0sSWSWs8JLFErrovxq66Y6CrN6LjTulqki8VcHB8zbANch+JF8
EP9uNZTvl0OevTcXfLccWsQERg7BLCjO4PxBastzJOCEUVi9up5Vum8cDTVlck9FDz88KjAqZ5dZ
Zp42wfwIJpz2OZTpdPzDbW79u2wm6y7vHoXP90nyqxth0tAZeeDpTk1BQEhSXp4auB1+Izx7v5l+
vwpcGo04liOZ8+44Vhlt3TpOxaNi6O68aWSDqakffvOlWj+5yQwJkMWsEjeBxuPtt2pZ6RKrBEyT
k7hG7sdAJAYfDDrov2wMHqI+krBqzHp+FHYjHoAMGAU4MJF8arBLfCNHNIB4gM5rY6GsD5kvYFb3
8LZ8RRVPT0jBEiBxZrKjXc9IbSswAQ8nwst2Y2Bd9F7YX0lrypNdQoLG7ZC1xRPzdPt01jkZBrRw
SKoxGZ8gPAHvAJSJkreQ2XESA6p7uoPLEWUsMIz/v19183dWkvrlhnUffiq+vBV6rT/wD1xJA1ei
MmCgjNoLbQmSgf8l9CLzYCXJMAdGGcBO8s9+pf5iIxLre+JgThOoVl9tV38plwLX4yyHFBFH/x/l
23HIfLdEISFj+CxBc1CfMcl/p78aQbG36G5u6Moixm3ijoEh56mI6BKApBdz2NzW9shwzyghlfpV
pc0LEmpxWc9ZGT0bI748VhtkyhjUwbscOrPP6HTO0gGA6Xgz9pCEJqTf5rgEfUOXbCsRHrQnQdrk
fByxvDm++70f33lxcDd03TDtTKhGSG1pi3+av/fxQxCy9XmtRB0FB/J3Ohr9qVyG4NpbFo682cYZ
i1buLcigkPFT22zUAedjZcpNmdEJuAW0H2VnIKGY0Qx2vnqyx5k/dWTeYW+cPmFPUKHdHERjzulm
GIeBrRbzT7SbUkw9hzDuajoJA0MdTn4yfxp7kIPIngtCYENTGvQEzCD5JuivP9V2XIPAIVmZfwow
7A5xCCCva3vT9s0lA3khcPPWew62k4es1wZ7wtk9hB8ixgQDBm2SE28m9/cQ2En6wvyE2JmmwqHp
j0GXyf0wCuujlZj1fdW3IXTwsGz27hLUKFRD01yHFxWMdaG4H7XbYolMYumYhyZzZfzcm0H6Qisx
i7bZUi/tYzyOo/dsCqN6xv6QptsktExzO0cDXpRZqnE3dTkB9XG3fHKmmOeE/WM2yYSJJZJqNU7g
iioyrbajTrYB1tYEOyhZy36aWymkPklDdR00SxqZCKc3rllDr6kXr/0wIoJqtg1PfYR5cWLDytW8
nDtuBxm4ZiyTntDQgwc41EiCmBxJPB1224LWc+j2E5fuwPnG9le4INOTRfb7FPSr3hjkIAfbyhus
wGePAjJu1TPtJ4K4W8CCBbmPfjqVo7eToH7RSMxt9FVSvaArCplp+2SO1dlmJF8g2bgjGzoh7rSw
mduO7mVjmiR2jB4ZG9uJwUR0UYA9/iyrQl7Ro8vyAzM/NORtBwYMTFQU74aWjiZBYubN2NENtLZW
mjdA45kPCbel/A0sTFJRlsIMmdPQy76FgPCxt4AAXPpjGIc8HX7kTkCgll7ba4fe89ILI0vdl9Dt
RwerMS2/Q8TjRjaBHOYPmbVY9i5c5kZfMKBSTDfKHo83h64Lr8xldUAvPIb7QkIa2Dm5MaykXtWI
/Qik6ZSkmekLjeEV59t32nwInTjBb+JUUXYCfFzqI4yj+YAqoPscdLS5ogUfCm32HNSttzrEmMJ0
3o5ZApOjjvFJvJt7YwL0hy+WCQkIKX/R0yU0Tzvd5yn0MZWlzXjI3XC5G8eW4yguKu8bs6n00gvq
Zb5wDLduIROa9i0+tfFZDFHD0gVYAhsTs/iHUSAOB8Hv5ApQYr3r25ojLGixLtsQj0TWTJHU9U3J
yRaXhI3SaJe4RfWsNUktflsP1nNE2/Kxzi1BHz+brDUIDZsETk1hX422yXNHo5X271RhEmixZd+H
XqCCS6SsdeH/T/bOY0luJFuwv/J+AG1QDrEcRAQiIiUzqZLcwCghHBoO+fXvBKu7OhNNNo0wG7NZ
zLJoRRDhcHn93nO45MivWlKJ6iO1sNYU5p7b2vDfCRTtjBo2wdFQav5eV2wPuxvRu/2AHdSCSkVE
qRyLRz3hdAtNUY6fyFOt7l2MxGRAgjIAyM1dUIrmvC9usx77BlfhHVOehVzlPlaS+GfU62MTCr9E
KywigEG7iEqri3A0JQADWDvrHmw9cbRDmxLyCxaKEGfuD0FF7LWRK9MTp26eUyhqfT5SsAwxicDn
xFR/oTJ8xuViU7upkukLZo3xCZcBRWZlYTw6JTV0FrCD/ED0fOleVaK2kWp0VhufKq2KiPzmqf+F
G/NS7Ct3keOVpy4BelybyFES9GdjAB2hho7RiOVk+EipcDDXNMdEhQdc+XZwnEMm++Wjoro5C1w/
MZddDzUCyp1DWXpwOSz2h2m2tDg0OzuJL/zbhgwb4UckBRoad8S9NAwsh/r4rvYV2HhddBjiLk0Q
CIHRMiBBujP+/06J0MFlp2Swffj1yf7/tPE3ogzli73S5a/8tVXShPUP7lo5i+smAU8Oe2yJ/tor
sY7+gzgLECX+0HZJl+fc/6/TvUniu8esRaaGzj6LmpB/b5cE2y8OAty6koztExr4s9P9i82SZlLM
QjItqeovd/x2Q0E0FeRsrPP+/eLPn6P+3bOG+Mkx9+XR5e8nrxOcc8DQiuN9fgBHG2TpFCzobbc9
mlZ5fvgEDazsBjLiYfbdV7qlvcoNS9v47PVJq3eh6MhIHvSLMLES5rSL5tz5TXDvV42yOsVGFA10
eXrBpQ0UngpMte0fRfD+3dyrA3mVof+YPUNyS1MOVwsbt30uZ//1tha//J7np9yoXUZyxPJDPQKH
44y47B3Nfr/t4ZwJnj/cJTJDMsokD30hkamX6hMLnLexXRhdzx++eF1qNy7TtUUGIoCOm5SJett7
rw4YAkevp8i6OuQ+YO9Pebpx5KzGJJ8NFIwt5AFslHkHeKn/ArEEQNum174c2563SOQNrpelPakV
swWfe34jkWBse/RqYLrN2IxOXuZsN3rMEllv3Eae9kdJzH/38HXyslCu3bczzZKYX/Al4mIW28b8
OtQecUc/uRnCcRbnwKk9UrI1dvTb2mQ1MNOhk51duRJDTnMfmUN8EvWkh9sevhqXXBVWdWfU+QFK
G7ePbRGfu8z0/+gG7d8tvhqYdm5zgAChdyA9p94BIt320qshGZGfPKcZjx27mr2k0ZDmuhjbxrtY
DcqSoETjlvSSeMrIROB0Qj7J1jdfjcxBGqpu0jY/DG4MQnRKsSF4fbOtue3VwOROPlrikcXB83Mm
FGjDROnabY1ur4bmQnbLGHdLfnCRPe8JMpbB7Cq18dVXq6Zj9n0BhZj1IQNE/6aqf1OQ84v1cn13
y214mS3anB9Sc7gtoosvo6z/qLDk7969rh7gAi/R/cXODsS3zpUsik9JBTtqUx+3VwOzcbyOwLBF
JJOyno+tAxH7otsut437de3IUuhpAw+HUvEuDZexsk8Unk/Hbe++Gp95xf1zrNMw0OUwawj0TKTO
b1wjiPK9WH4yrh5ByxTRvuWoRmyFIpuv2957NTod18TVmqrs0JEWHIje/so5a9vwuZS7Pl80SwUk
NE/AKpBYvy+m+iMZQePGZ6+GJvVrBI2sBj0rxZ0Btt5TgWt4v6lRfoT8n+3cFAXdM1mS6UGO8RUQ
l4ygpXzY9uzVbnbwsNeZghfPeKxulW/BWL3a9ujVqgkWgCAy7vFD6yr3rIBW6e3kbhs96/wHoNuJ
3XY8vODKUYh9a29869WCOXU2V5esZ4c5J5+SK3yid0hFtjXJalh2WdXOOpekB6PRbEB0pAA5/vx2
28NXozKPtLqUPTcvZLPZOWQWMls/uNVY1dt2b+urJWyxiuLJHLz4QuwOVTtpspte3VwNzZmg2xRZ
PLnS5isVX65Cu+XNtmevhmYtwJcN7pIcYHB/1rT+JhJ1s22zvL7+rch0niaEaYfBmpzHTJ/e2sTn
/qgW7+/FzVwNzahs0tTyiUbGBqFbTXHu0cdu26q8vvz1TaXpNhfonAa/tfHZK0/bWnu1aFIXROEJ
6mnc7fpO97X91Mtt3e9y7/Ry/s45UhoyOYxYCjJ03YCDtr30alhSd4KFscmTg55Cs7fIcOBA+88b
yF8nX/B6/75u//dnXA3LqJa8tiKVPVWk+BFk9oOqaLdtgH7kJzxbGkqNOFVq8PA6/eCjxkkSfdt2
0FgNSRKxM65Y7ITeR+SxrQ2fcIFRbevbl+vF598STZuoR4+nR3GNFiV5MMGgb/uaP9IQnrWJarFC
9BBTD1P8iUWZFJZebvyYPy4snz07R8I49rCCDlQzYgqN1bsuBkK+qRv+SE989vBxSAvTjHm4q8hF
EEez2rj1MVajshcmZ4eZbkKB5U74OtBiR2bbJsEffJhnr82tra2g0IG8hCZItRnQX6xff5YC+vfw
WVdzZ9i1MlAVyQG7bYFmG1sZJdC/g9hcGuAng/MS7n3eD8Uw9AOIUZzM+niXy/Fbs2jOxn642ssC
DY4Gk5JIqhc9mzwp+yAXrjk29RV9NTzt2BuHhpLOg9OY2Z7kJEWxbJNsG56XmPXzZjHbuI/1mVf3
NCSP9Sunftr22qtDZlt4SIy4IjpYKZWh2egPD8PoeRufvloxqc6F0pJwJR7NXLTmURB727bJ+mov
i0ukHGXDkzPUjHN7Imd7Wy/RV0OznSMfli5PLjT8vYn1eeqJYG1r7dWKSfUXFsbLuibHFkjhLKjC
moo/ymv6e2Cu02jrhhK7quoYOr0/BcMy7AeoQRvffDUuk44KUbKLeLhCxXMshm3bnnWJvmtWvRqW
Pjmoar6p8/x2GTYFrbjVfjlkdKrYJs9XvDFZTCSUbFrgPX81Ekt77DuuTtk9eChTKBy1sCxu6R1Q
Ul6+MfW9pZckA2Nxca6K8daa07+8dn+45fH81ThEg6OPP6r3miTLHhOrewspWm6am7xLtuzzuWkq
0EBQrXtpaPt1693WTbRp+uDSbvVk0m9Va7OQ2fObmMq3ZFOn89ZkJyOnPrftGIZkI3yZDRjAi7Vt
60rZwst3Vr4TK1XQ7ZCn9wC3Z/RyI2l727rIahgWcS6pmL106kojVd6sIiqDfpdE+/O111snI1sF
RtSqKXl4jKPBBSRxk4iLRmLTu19gZM/7Se47LagdHt83gCeHZDqqWLM2Lb8YAF8+vI6V7jXUwh6E
bJv3S1T1TkjFnZi2jSBvNTZjwEVaFtfsHfLsQRogI7z5tK1dVoMTPGCCeITxUxQGzOC5hLcP83Hb
w1eDs6IWyKUkjG9aHF17vp+netNyQ67uyxafM0ukVFkwW5XeSZZLc9StKQu3vfZqoSQbK+sci1l2
VmY9h6BKMYa6GSz/je1ivnz7VidHTST8A61mL9cy779mjWk/bnv71SjtawgV5qgzbxlvhNtBTN52
1+2tqxX76KJCucyIZuLvEivqdg74uG1tsgZ0uRgLtWni4flYAYa5XbR0U/QbctrL1s49UxHKZNqS
HjYXD12Pk8zutmVzncftzothRtTbHgZfDTc9DLibhrukbduIdQmac8khK9RCHSh5RPt2sMvzPDZi
49NXw1OWRsZSpJyQWjpM1q1azpGK543NvhqiJLcr6uDwclgR9jTLjedD4oBn3NTL1+BWqaEyGanh
CKXf9SfyH41w4pi/bUJ3VwNUjwrSJMvGCal8Le58AfWe5GO18d1XIxQOWDpHUeyEiRwoKyf57Kgl
xu+6+2Xm/s9DLD6Al929ZKErhZY5YZFV2RcXAMurrLNQNDdNBuwidbZNwet0IEcmk6opoAzdqDWu
Wb3J1oM3sG1crTG2FSCmaZwrfoXvlA+N3Vhnmfty22SzRs/p7BmbCe5sqPqpfxBaM53yxJ02XRog
03v5BVL2fC6MGUyDPanT2aC8p8Lu+43tvhq1bbEkk+xzJyShOTtpMrFeDY1SD5vG1Q/217PwjVsU
viIb2gkrKBoBJV/FLfgTbdtGxlmtrGQ4W43u0jJF1qMvqjGL3OpKaBtffj1su8jWZhznIbzaCpmm
Z+zJyt2WpAav8uVndWF1eCj4+KxN8tBoU3FTD9647WTnrEZtbhE5zGK+qkwLADOdmE5k7m7ccKwz
hIRuFH4ZM58Je2reUP9mfk+q9M8Y1/86+3vrGtN0uEgeYhpmIsMXP5FbnXp2fdv6zDpLyNc7y60u
s2XhzSqcxsrBSLM421apdaZQYV0QWGMkwrjvk+Pk5fZh8HR53jSa1nQ+m3y9rLVZYVUmzRBcmDp0
drGxQ4rVCpuOBOSpuuLdRYM1Wh+L694R25LWID++7O74T5oucwv6jBhMhMGpt1soNtm2xxaroTot
jdNRP89gSrv+PhExtHnL+Gdd8p+GHNY5QwUVRJdKCSdsx/KxwVF11UPd33ZkulQIPz9KokAqa3Mk
/V1X1VdJrcrZUlm17eHrlKG48PJEx6EVUpkEyc2S/THRqPDY1B/XOUNW38AmcyYnRFmbfATsbx0z
t043XcmR+/yyYZANtlZeWE5oUJl1hNHjXmmz1W+7bcGr9/LxZYJ1AWo0S9OF5Bp51hzk7lRsG6rr
5KHIwZqFN0GEZlboAK5mZ4d8Mto2zayzh+Di1ZmF+D60ZaG9jkg03Ru1h7Jw23ddjVUP/cI0WHRJ
GG/JdVam004vpt9Vk17mk5/sKNeUEjP3FVVNjKYmpSAMTGAaal5i/6bHX/YtP3v6aln1MgiDhTCd
sE86gKXUxV5LMQ1nWTXets3kpeLx+YidMK8sUc1UZhvm/FRjtn7wC39Of9P6v/gF61Si1MYr4VMr
F0IYK++wZpc7glh0frBm02/+jV98g0u5wfOfkNQOuEt046FVT87ZT7T4iWV8/LKp/6xzikr0MXBb
DRE6Xp+eYLi6+FaNjaHlHxSkZ3vKws1SE4amCOFZZ0fsfEXoD060bSWxVvthM+bFWfYEeKPU5RAY
uUfyAn5Hyv9Vu1/+/Nm750L2HDDpOomNHN7uTMrBKNTcbWv31bgVia416MJEODsJfptyHkHJNf7G
p5sv312AcXK6hRM4iFJgqmlLObuol22bbWs1bpNLHYub5m44gw6/aHK8k4uvd2N/Xw1ZKifHNM7Y
9emQA79Odedcj1QJvtnU7usMI+zF0WDU7PoUZaMHUxv9U6tSd9uOdc2vGXQIv9y0OSH84hkabua2
3+q4MrdlAHrrPKPJddpR4KUNu3k2IbItrnuMBlvbONesU40mrZZlCXQ8JB1Dvff0Lr2BfDf8Zr6/
7AZ+Mt+vc43Ioh1S59IrO0sO8S7nBm7n+5V/X1g4kiKcgEHPVeXv+Ba/GMDmagAP3FBkpitdqq3h
fHd2W+O7NrJX2zrSagBzaFu8MiJABzwD5GZmJzu4RvZh29NXA9iZRrh7NZvkmYSEt6zqbUDmhv16
29NXA1jQYWZ7Yj/V6eNwza2iCpdWbUsP9Na5SJ5vQPFD5RU6ZMigngOj0wDiba1o2z3aOiUJH+uS
x0w9IYDx5V3vRfb3Firhtg+7TkmSpUVNPdCccBym6TW6XePe7uL8N2PgF51ynZRUmJUpKQqm6U1D
vUIRhxCtyKttK+I6LcnDMJhoZeeGPnWq0TnyjOq1oqNq27rlOjNJo7qr1s3CDwXl0DAwuzzUkE5v
/K6rAZs1du/ZcD/DrsusuyIvLmBV6T5t6vTr9CRbCtiPieeHXkdBnda7/tu4rcdtsbl1elKnUxJp
9JYfUsSdnes5KYK4noaNfXI1YMuoWoD5On4YLZLkJ2EVX5LYqr5ta5nVijtTc+APvUm7O9r8joQw
yqkzkjcfNz1+naLkuIn0U3f2Qw3Wp9qLJQdr78Pb3RZAWycpCb3spsSronDmSua2kuCvdb21tnX5
NftOWP2ozLKMwlwY07HRx2hfiUztt7XN6mRbpUB0beqGQ0sq9OuFrp1qlfsbW1683AamnQU51WO/
TTg6vx5VYl2RnKK2Ddd1xlKRU7IWyzYKk5q9sQPR7E4Bc9+Yc7DGf6ZJ5BdeMkRhU+n6QbO07FNR
FurztoZfLbCt1c1xb5ZamMIpC1BimqEYuH/c9vTVeHUnv4oIWGjhBQz21rGqfF/DlP+67emr8brU
EuWgKjT8wWC6es+IjqPSjE2fFbTPy04DVaTNOj+PQiAHoHrbWb6C9mB92fLuFH68fPo8VXK6XLKF
uZWbt4mhNW84ouebzj3uOpVpgcSjnH7WwqEZpidziuUV+qVlU6AImdTLd7fdrDZlX0dhuSxmCNj5
LoURtilO5K7TmSKsMU1XjVHoCizExjxFgLOTZNMs5q5TmgDDlLUmBy20B1EfyPnPjqPZbks+Atf7
smHMyOqhDAstVGUeL+cmr5vXVuTU2+Zgd53cFBeKm9IY44bhSouEj3HEI2v2qb5pQLn+arhmruUZ
jc37F7py9oSQo/eWnaYbB9RquErRA05JmGr6uW2uk3nOznY8/e5Qddkc/eehiqXiZduzTpvo2wWz
8NznZ5N6uXfSgUUU/PfxeunbP3v8arzWNSc1eKVa6CW9iHcRcoUjVW6Qi5pEpoFTOSjo/vs/9atf
sgoik8Lm5QCvtHDu3DGo4DpRYFR1G5++Grxp5eh5Gi9MydZkXel2bKMSmfNN2z93LedLyaXytSKO
jx0CDPtKBy79tiIw8jsJ4K/a5vLnz4JRiV/NgF/05oiXLQpRdo6nrO42zg7eavwqzbSrwq26YyVj
lJPzcHEDV+nyfduHXa21di+S1KC4/ejC2dljduj2RSKzbVPbhaj6vGmyZNZQ6hba0e7ZXSZVPh6b
DFnStndfDd4o8bVIs0BiirkcEs75mvPNHtp4U8DIXec+6RQdJJ1U8Umamo7yo+Ra3JHttLHXrzOg
BmhSVeSByXBrvBYDDPwbVcs43NQ46xSoBWxWautme+p6ZWv7GtIjMBF8YBufvxqzaBitAi9kcxql
aHc1woBdCa9kW8dZWy4bARU6krE41RnUD/IH6gdpqXFTevJ/ANEr2Y/0y0nDR1u/n0dRfsvdsfuw
reFXA7ZFvzMWcJ3Pg2XnH4WR1V9rBQfuvz8dB+fPZ/11FpTsdROEeV+fUY1Y8bUgWhQZR1fhISxv
ZiykgP+zosv069qrXPtWjqPmHU3DmqNvIwjsywVdmbWQffWuQniBJWDR1K1mu+VQ7jQ5W26INyfJ
PjflOBeBa+oQsAJtLhzzCuwbrOGdhXZHD7N0sORnbbJq6sIW2xmND+7lr8Aps9JmeXSmGX5ZiaGn
uHUTNyuvROzV8Ye+xPqYBnXVTe1rvWn6HNzirJSNh4zhHGPrwcgJ9U83q+yrNmoKrdvk91P8Fg7i
2AyBbWsJna6a2+gek3U23RRqWhz4YMbgKYTqhYwe6wFIxW3Fve2i7TNyRrNHF/GMMQTjFOuTCyV9
Fu27vMXdcaTmoKzPvtd7IogVcpQKYHKeF/z+BJfWeWltn6IBXUuaJ7POrfLOq/BUpLuxtR11g3LN
bIrdOE6e97VAoNPc4f5o9KdC5YOp7wejSDl9VaBs3HaHZScG02gpD7H5eeCZTbPvGkDynxcEEQmE
MQ+4b40Jb4pgRZKzbEKN8022ii2hHbBmhzgao+oum0slHlqYlDwBCYiGwCvH4yjmA4Y2S9xnXSmz
O99EcnhCcqbX/KDIruZQdQbnzsXz0vwhm9ABmHsW+Go5JmIW3W3XW3mTXzi4Yni94ByEead814H/
LpCH1SccL0L7UFhq7hDNkFXoQqiEVokBQxeTAK6pvHrs4EUbmYVHhpI8EHbXc4YUa+fqxqyWIMKl
JLIjVKk87nYgJDXBZUjpgV3fwdS360+DBSbxbZ+aHhjpSDRDCxkA3k26Q3g+AUvQrNhKzk5fCedj
2pl59l3prrZkIYnkOO5RoGn8tZ2TDNl0yiZ+lXGci6jLsRpCRzD0wMA+p4lD6ZMmx5iAIed917sY
/THy4waYYtB4fak9aYvqBab4ZLGWLwZsFe0rCNa82FNFoRADZbVfHKx6bKbyupxxXCWB26ikOVBP
Xvn4lMtq8KdrvBKW0YYZZgNVHjQ/UZa+E72VROXe9dJi/GYSb+gfvQKjULdXlYqcnezjD87U4jPL
OuU1gd7qdPMWD5b6YnS00dcGCCsilwV43nxVwtBzbyhi78xHDy4rtdqcG/OHwnHSq9GQ+isw57n9
tRqHSu5AfC1fzKXDt2nPLtgfA2SiLUGufo0dx7KPMWQ8Fzu9NSVNdDvllZI3o5KzPfa7yY58GT/1
CZ1K3tpL4pvpFTSbKYV5Kf02ed8xO9jVoUUvlCaYJ9HoXOVZPA/NnlTIOGv2dj4743t8Zd3ybdLa
oX7rdL7m4utKCCLrQW/ZanlIjIjleA/3VDfKXY4+MFugNZLy1QSVzjVjHQ7c47fmyYWwKh3Qj2Sz
RKBlo6n5TnFYDUkWZa+jalLIAbN4KGRmzxwCyK1Z8yEtFdkL4cRmLvd3EITkAMSx9PvYDxbNbnSa
fQZx9YS3YPYfcVCOzgdr1lSMVXAoWpt3G4fR/p6r1qoe0gSl9tMEqt4Awz7ZdX8X6Zk5fRpRveSg
2maMfMc8EkMLgaqpIUUFep+AQg3H2EFTy5TYWtK8kYOh45FDs9NYw771Ios8gtzUOuNp6sdZP7i2
dOzvvcYhLD93VexXWMskgf7Q0M2uvWuGrC+rQKbTsIQXwYP7OoHMoH/ms/Yj8rXJE2kRsDSM/iuA
/BhnD0NFTgp/xy2n8XMGuR08pJtNutEGWlxOZn+UTa20BqJQ7cT3TmKBmTaVWPSzntqK9cJ1Bi8O
tGaMvs4yH5IH6eZjf49ETphH2ia2v+SeXRhUGJK7Fr9loe+R5eaeLDCwJR0ys7PXgOxFxeR7o45b
j6WUgY/3pzRHcLt5H7+1faNSJ3i73fjU5SOipl0j0kSOh1xNjRp3NTT34aFvmGduOzDtFzCPnho7
A8+M3Mf54ntF0FWV8eAmtkIKmc8p5vUaGG3+Xot6Z6ke2Ntn+bxvhe9k9fXs1ot7GI2unq656dOE
Hpiw9/sj6dqGPWN48gsk1oVezcVnkU92KoLSR9kFSrRpAeoGfQIRSEJniJP7zO1bpuwomuxPwMfy
stgvQ6YM4JWF29ZOUJo8433nuUBuCymzqjwmOh4771gaQ+vpByM2tPTarEq9m+9Hb5Am1s9uNuPl
1loWvhWedZW3JBCoWY/0fWVqRVbscYa5GN+a+nK4DtRiafVDrfACZgGVmbPZHJaRIF8ZqFbEpXef
N2OMTgviMhLWVpkTrHEMHVHgWmY2fLVB/5KUNnUG3M1cm0p1sk1vhF2s6dHYXJxoo/eo9wapq7Hf
pYMfYBjnSP8d89swN2HNzZH/lhkQeV4w2Kmvhbrp9L1zbJ16QDtWIs2dP8/NUrfXkSln/SqDOD2+
QbHUDbe2PldK36lGprgoAz6RPsigZjwuydsJCHMHAadTrtHuLGGptNrNE/z+d8zqmfaxd2fXhKNu
FuQpxJlvJd8yPy/bN63XA3c92pWVeMauyZ3GvxF648XOru8ridguxVSYnuYS6Ze/9wejrFGFArWW
j6PmDkzJtt3Y5SsEh05/jnwU5A+LLvUBWZybigVRqFIxfPWWNoG4b8QWWR5sSftxJ5O4oqwIG4uV
v/bLiqU8qLBzqo/aNA7xtzqL7A4Oq16MPUozbuOzD76sIcUE2phn1ntj8DMLI2pbcYBBMdQvWgXl
FYaUcehgE0vG28yGEOknyqbsWjhD6zxyOWv5r9NF4JbjS5hGQxDWadKS8Jfn8DxniWV95dkI4d/l
IITLL66Z1uYc2KU1GZh6fUDeKNVilgFMpYBa38cz9t6YWl+NvU8A7TZqzkWXZFEa2BZZ5e+6vEkx
WaSDnsDCb1DM0LWiOXXjo0jZx5q7FGxnxjw4CM2grgMGTM8OCtdWDEs7r6NzkvQdLSjnybhhz2F7
76ycuTGsF0jiXVAuIOKe5sqSMpwac2xlYHeFFX0oFr/qHngVwSQHJbforke96sxXIL5hVPtk5hkB
HOq+wv4qFaDwDPZe9FhF9tSejQn5QbjYfB823EPlv1VuMrWUPHbx/CFa3FYCpU00q1Bo0vTKvgUB
rekP+gzjF8lH4y+yCtLYEXnKFAvlmJ8/V3EmWDWGsijZktipLQ+W38Xut05CR6uDWhc+/z9S0sg+
iYJV6v0yR657NWVeJZ5ig/nky1LRYA+yVWK4T6rCGu4mEluSK1KhXMrtOD6P3pUqu1Z9N+oF85gO
uRQ9x9AbSXWKBivrn2QNduO1RVJi8jiMmtVXQUWh8vxO4vBsTtzHJqMR4Oxyq3etzp3p16XwjNI4
WO0wOSO+S+mOb6TfmGzoh3isxXlusjF1T0Wc5RSepomGjduI6l58M3qJolIYMi7ejUwitA8RuRTN
mD5pEV+B8dw019NS5MsnneS9h5mjlrhxew2G/KB6/dVU9RSdWGmb+m/TNM2GYscJqQVbLX0pP5jQ
pbJ7SRDCDNuMcfgp7hrG5E6icRRUZRm+RQ2lYX8bokrzH2YIAROHp1HTxanUAfWcuYT21JsqR9n5
efZbj5/PVC/ne/DxOUKyJp9VeRtrc9YHZpyM5ZM1sY0EfI8S4pzVcd3ctHoyWccBI598I8QF5BwM
cjaLU17bSEI19nTverKx6vs+GgZ57DKlaUjxMBNqb5K6ic1vMldjfyHN41UsSaAzApZFl15pZGa3
1xUS2JvW7iP/XVmXuc2c7Yl6b6S9V7+dSpt4JK28MAi6BS9lBWyCLdmD1o2K0HMvoxJFpGg0uR+8
QbmPWtxNOD6G2HZPsPfznFKEyc/vrHyRIM2LhdnnzeRDRd+hiekrVps4wh3hZF1/retj4jzC8SsG
uYtKN1fxwTO83n4kDCe6MJsGyUw42pDcQnvBMXasu8JzD3rdDTHq4SQDHg+oAd0Im093uHK92HAg
3PdxHGYWI/SqWEonOgBozzjsuqnR3ESD1C8w0r5K5XVa2GNOLogxSnXWEXR6e5Pzbn43kHzVnftk
4Y7VSfKqiIOeN3RObhmnzt0ksB7cFDpXIns0HFnNy1L+5QZW7C36ddQ6svoSO4XXPfWu0Rj3Rs4u
mgMcJUrOfVx3sj20nWqHG2c0nfpsRyibd6bRD/o5xXE63VBBCoEicDJl+x9lldZT6KXLUL6RjGKw
DrDom2Nrcai5d4bOrtlaeZmLfXbAZlQg3SnN5Q6UNSe9fAcTXTezs5hjW1v2pPOlWEYjbXZxf+Sm
o1m/CUP8IubprgJ7omgMrcrs+DyxIkJvKaqGLBjujT/+9zDHr56/Cu01ZsS4GtrknE96c831un4n
y2pbAQBsZ0IrzyK2ZqF6l33Sckas2WFoMJo3s1dHD5vefV0k5aIta0oLjxgGB+PKBEX+/rJj/s1F
14+MrJ9E/ddVUvFotPE8p/KcV3lSZwfbWeA1GnYbnQW5SJSuAXOM98oxNbr9XJDHqMPU/pb6krNW
VsXiLqUjKQKmbL2WaWfXfosk3W5ni4XIo/xwb/eFx//Q1XYcHS+ShTrI8OG6QZ6T43qr+W7ZXcVD
aiR06447MX2Z89+RXC8RxJ/9wFVkkWTpWcXZNJ6xhDdjOLRw1U9dZIzfK10ZEjV50fzuLvgX/cxZ
3cJPjcQ/2s3deYB7p10hz/U1sbcQaVZ7v1oIw+D3XWyxJ5qgef0uQcM3B6TIGZogJLboc8CKMXYH
QyitDaccqdbJLyxT3DhDpMldXVIx1x9sJTW/JyDQ5mV3l5q5w4ZMqbr3FLTkrqvbexIGx/4OREDC
4aFLvObqkl9WoYmOJKfqA7LhXgo0hlXm7hGUzyMzJvOOeZT4uafjELfG+KbAjmJoQe4MRTIFEVp6
fIm7iPP7fGwsYRCIwZzRYSGJ5qbamyPUoUMRY8wYrmxv8oe7wnOwuN/JsRvLdP9jSPzfMNIN31rV
t9/+5/ZT3f1P2OPHYVNe/pDP/S2j+0s/9/d//r/hpjN0JsNfI+yP/fxpxa+//IV/Aewd7DwGeHLT
voTnjEvl0z8B9g4KOrJKDdeg9zgeLoS/AfbeP4RNUM/HJKVjZvQvE1pHxDKBp/8P/gLyIN0wPSH4
n7w/kdOxuL0YlMIxdMvkbGw5nuH/JQ96MXUKDnVYUIdkl0xDYQQpRZXlrrsIJ3bt5ER+UMbZ8nFY
DPvtUidGHpSej1taLE2iiLuq4fWYTkRsZkNaH+nl6SvuKNgoNFzCvpnlYn0dl9o3911cXjV6VD+O
eUxYQF1OPEFFSeg1Is1SJxg1xJcduEkIsFzkQ49X5MawI7fZc5El3k3ykljNrrYacU3Xo8DgMdt5
kEuj44WXWH89xjrzGr6d+ImsM3WXJrD89t0YGYr85phfxMjrngwdy8qeo03RHMxJdz+xq4ofmpqN
WZBgZ/7GaFqSoOVSdOEXyrY/ZCNwMK3tuk+XjV6+mwFGDwEyY88+amXpXrO+4fsoTIJH3MwUjgpa
zM7g6s2K6kgC6fEHhYbvdlDQPTi4+bPN5rmYCYKVqX0kLb27KnRP6/dFgRS7RSeWh52rsjgwG7/E
YI9OegmK3hfDvrRyEhb4LoU414tunmLiS/XdGCc2QT0xuR+YvKJ4Z7txre2jTvrJWUOrQdzZHTiG
KP6Do1s6pGLXNW2XHJUv/BPbWSnO1ihey2qIHjV2A/1x7KzeC+pcGY9akXBh2bieS1iQ4Pf/snce
y5Er2Rl+IkwkPLAUTFmSRe82CLLZBBLeI4Gn11eSJmKkCOkJtLqLbsZtVgGZ5/w2oq7GpubIdDfE
fYlrBY7IvKNwKlpQcpe6JpiIhG5uzcqMPOQzJLW6xPL97fQkEIStY4/furIVfcisQPPBEJX9ZI8U
zASeVs7PS1G6MxfhsO6oTuzQaGS5hxTBPtFDvcXLIpM1IAipvZ0r+g0jBmieY6W5+q+HhIm6k9Wl
FGjqdBwvc1omBauXTwTWVhpWF45576yRO89mGzarJi6Upqw/JtjR33lzxC/Yubg4/UrqRVIbZhuM
ImH7aJcSDLjAJs0ubGkjXxml9d+ZQ9Fg0BsbKVilN8yfs0raT7dusjRcYfO7oF6t7VA6LKH4A5bb
jRVIxmKo6eWm8op7w9j6/jMnmcsJuIRD1Kuz3OlWMdJZ7LnOyR5Rq0UuayFpNikxqXHVVT3J60bT
9t+rlpR3yeaXU7xlLhOwpJQn8GZo/ni1Ddveu8ZcgrA6k0FB92Cf2amrJE7btn22RGV6YU0PNh3u
htPVIXFvtQhXghG2fdPn80NP81R+pP6OBnCHVnsdvGvzvtt6052wt6R+RU31hglbI9UaqH1bLjQl
NWMg0qn8ofFy6M+972Y3rVOaKrCEusobnHaV8Whuwgrbje8iWOem/RVVnf0tjDJ5l0OzfWkNX31o
aLRm1+Uk+O6osPpgdGk1tAv5rEUC4JSun5y66oD+KFmFa5KpZ9BgIP6lMOa7uc0ySVO5Pn3aLKJf
S2GtGr1jtP8E1VIXF4RG2hdxMrZJc5Pn/7hDqrlQ88nwLDcaf48mx18WZ8PYPdVdpT/wjJkDnz4N
aOE2NpDsyZDPXeitPgluynTkK71Asg5H8nKJc+yEke4mXFJpXGNTmM4jk5p+mgSY5h0ImXKDcQEw
CxM1T+PJgYOi+q/raZuqbD3Lwolttwq1cuud5wZJCNANueq0LEZWnnPIYfcuVFRIbQHwEE1xxyYk
3bjPBiGjmT1rvc2XLLUuepWKbwwTBmECZZZ4+7LcHCPcpKCvHUBdqQuMbZMfOrMVxU1D700drU5r
30+lto4PzYYGN7SGWiZRskJ1Plq6lrFOZow4GLKkSk79VNkO7I909MkIrLlbHaCvqpYgML0uh3hY
J/EC4Of0EfikpkE3u+SXZnzqBMllZj3dGV669q+sj2PJflyoa/Op4y34p4y5Db3O89Z9kU4gdDSC
Wm9eVnn3VB7JAWqNnydw2tC/U7vRvivee0LQMQjaQWHKRUS6V43PC58NoRNWV/u7nKpItdMs6aho
IIr0zhaUEA34Dt4lzNIUOpuf32601eh7yiAgE/LVAzFfCPv9k47p9sdmObw0XZF/tp1yz1nm6G8J
L/QfHUHiFi6jr8yAQ8fto6XY3B93WaYXE1hNBLxu1RiadQJ/O80J+cqtyD0K0IbEGwKjsLw3c0bp
eHZ6zR2oeoIfjbuxH2LD6zbA/o4jZ1q2zAwSp+G08Q3LpMZ13Ro9nH2hNu5LJ7+RrpyeDKe21gMt
AvZrsyxELsOjrS+woDx7c1GmJKl1qTUH5rLUWSCv7h3K04hEiOBl+AC7fku7ky5TVYAdMs3u9NmA
cSCrwl3CKemmV+Eoy6Ttz7KSwNYn2rzKzQPnmkAEXiTkvBeyw2LmGOnoGbkucv6vuZ8UN5tPDXzA
eezEGokgPGayMT6NyWpl0HCgzFz/8A+7vPLtT7osql+Xii28gKXT9jttMvOPumnUq23kQF8t9v5v
iMvxmUpZgxvUUmUVlAaiSwDjcfjjggod59EffjyJ+tKn2OcKXMxGHfX2AAPYZnb5sNYyb9Se29av
xbmm5Pl1ypNuDYd07OjJGjX/t2iq9XcWqf+rW63gdKqsO0nMG811RT9c7FqrDm2yNrdDpcb32iMj
MDKpMH+mMb4rANRzGKkJ7+RRgkG7B0+bTTusUZTclAgDZNDLGme7K2pjivStHA9J4ppTTC96ZYaZ
RyQDBJspfpxFbWuk2sxqDqtNbkhkknlwFGpms6cd0Hj2zMl6riHr/J2xQtoFlDUmItTSlpkLxPF5
HJLaCdkwe9CJttYaAs4q8S5qZ3732T7NmFpEJGn1YALO66a93em2r0/RME3DUTqS8E3ZlvndZKUl
K0iVL3pk51X6wo2C7z/3C/3VdUFtQ1MN6OkGZygDpVF9RL2gZ6QxwV6ruTNUXWo49nrnZTQhRPZU
LVnvPQowIoPNrHjectHe5w4utnAWEI4BMtTyhkM9+6LWbv6ppiL9YZpdv2Gjmk8PcItTaLx+dabc
sHVJl6865J13+0Bv24HX3EnGe+km2cugSi8J04lxLFjcVQiQFwC+JZ+SIvJ93flYp3w7gyvZtKoR
AeefWnfUSU6gjlE/DjJpIc/zVH/t0B/cp/7aYBBsS/VDfms2RCZ3x1lPpiWLegv2JyQCNGuCjL7G
4zjlsxGMeq6flm3Ly8gccod+IjC+cJKmOQdEFFKoyTNccGkaszCDKW2TvWfOnI0bfVrxJmiu22GN
GOsgbZT+zowAoDkBGajI6/zhLRsdbQ6HZLpyK2kPDDaMPnpGUxIVevBpSchDzUoMN6r7zX9c622F
APFAgK28y94a06dJUqtqekBJu8jeam1d/nqg3mlUF4xOIJn25IdFA6NVWFUGcTeAe6bL4j5Xba43
AXd8eid7r88QYyDpCH0MuEaglYqf9trMv9tcXZpkgMLlmZP2btZUgx1yzdyo8ZyW+qQREpqFMyqH
Y9E51ks+5y0HLM0upPHYQ3KZTYN/w4JupQ/mVYfeXczFxBYxZbCQ/78Q/8+y9muS8f++D//bBPop
v/61rP36A/+5D+vuP3RHuIxP7JwWBd7/3IZ9StzJQPYdm93W952rceWf3bf+P4Tu2FS5wVZce97A
dP5rGbacf5jwupYwdZNhxcW38D+a2f+vpnaDGpj/tg271L1ze9MLz2atC/5z/fN/ARJzCl0zMkVz
UtTn5IQjOfTLNVaL+56kGeZGtzv5/UAKHtWW4iCVNcaW+qT8cgppUnZCsg2yZ8Q60HcomoqXJW9i
reuYo1WwZM+ouQpGG3ufmE0IqpSGurSdEI5PciepnZTPw2pa6J3G46zPMcGYqH6zNCDhi0bc+ThR
TmoU7+NgNzem/93302k1PNpP2W0gr4rIGmTUpEUk3VORXXjuAXTnEkLbuK1rIxwL9ThQzVZbb3AS
wcgsX2rusatA60uxXSynKENKsyj+Nphsrquuq8Vaf7sgQuuRXRHadxLl+qH0hVu7L/ad3hIBhIym
RhUxJO/zqh2MgjVC5VMsbepK0s+mHoJsOent54hfqJXeu1PEVlsgBEE79tMiZ6nV26xNdMsWhnlw
/SqaBwMqwxmYI8VLR29qPaAbKiDBsq0N4H5emu1krF7EJYXNrBhvykFwu9WQeqY6+4V2cJG/Wbq/
m6wiPaHAxwCbZwdreUSEdVqyWr26nRkO3rPrXwDy+D1tL5wqPVSNuvR5ZtIIWSGMYAbaAOgfOvKa
+kwcNBjdzqhuhPpEheQ/lLovXpvW654h7qdbkTSv48gR1o+fKb/oIMQ7/UdBKboPw2pPI/Rg0z/l
2RBWg0Tiky5lUGUgB04KoJH0zaFsjNj1v/ES3mLUPY+lmqOWvvhhW042SFOEqO/IlBjMXidf+wmt
1YJlNchFHwuvuSfg+HXhhP7euonzuH1LoORstX71RR6liXc/5eV9z+Vbdg86CjON81srk8g3FShG
1TZh1bo9DZrVdkMzccBM/exa/vCqpvplJZ80QBhWHWSz5rsuT5g7BA26U6PvFXuhb5qRW8+hXb/Y
roey4lZu5QNkydlJuG0oPApHz0Jg5d9d9VpJRVMqeQhVbj+0fvLaNHykMC5FcbJKIxiKUsDZ7pem
OiZsd0562zpHCpBDk1REQUCG0hrg3Inlu3rxeLht9ydPq7BpzoVbXYaKK9VsEdOdbWParfN8NpjJ
fH94JmDxSVL/lZ7TNWf+PfNXbx3CYGJjtiJn/tyqb394cKz8ZGZTpJo9YENE03CQFmefOmU1Mbon
+npG0vitJy60JvIWK3tIrpuVibOv6xOUAD1fMr1RGq3rnXyhbvi+3/K3NfXuxGbttmsHuxMiQtKD
TLE/uqfSq8sbX25B57fPnZM+tO7RVOURpSCyPls/VEPjhKkCzjbyDtBrTpl1TXXQBu1XMeSf6XW9
14v+1uym30XKz6onIJQZ871JN3efZSLuZhMdIdvvpMkuqnN7/aNvXUplWes9LJSmImaqx0hwbsS1
qT9n1kxBovKQrWz+tIMTseD6dV6tXmVhrnkzspj+HmThCb3UY+Ett+jF9pDC9W9BEP4rmly41Qkz
AHDZs40Qr6Y0nC+slcNjkcqdPWSnVAyHOdNup0KgjdqC3h0+NxpzWKKdNrCNb70kCTwZz/1Kwsvo
5aGbf1gVOwwFiLHyZkqLS6Y4zVv1OJ08kD7wp7BL47T7StTEIFS7YTMbl9r8XboqWnJHvU/WuWHV
KNtpfvNM2MzZSbOfJVkYhWxdQw3br/56UMUaCxYychbp04IkFZ/LVLg3ep8lYVZ7TSyHkRG9EP5+
qHlMwW2moBhsDTXohbzTlQpti6GDAEgZmN17ZXjPmd6Lfe5rAzfFJv7MZHyHSL6oqtm6NXZsN+66
N8Pt3nPKflEjvffVScOD/djJn3YoeZ9LN4QBp379gai6mZeDPJTaiTT3IsXJGiFA/f1o/qHreEx5
NZjYzO5MWfsRFPPTyassSrzkgOnnVAyCqEd4+YZH1vxC80bpe01wPHXejPTFUrLvi7BR1m25yEBR
vIacJduL9Z1xNDRc7UNslHx3sK5DZRV7e0PjWLoNbc3e8qgnHlhqf2N4201bIRawnSdTF6kMqX4v
z23l3ZGT9DkoRdn8pG48fr25L4O5f5LGzWBHE4gCD4khtmjzHjwr/aikjNKlDhPpRdNwY1lPHedr
ZwAkiPTTyofIKOZAG4s9E3DIiH5B9BV4zXHob4b0PRm7T23gpe5Os+kiYWIFqxgTdTdG9RVlrOqF
liK5G/dsire2Kj+kSyh491KV/bvXAm9yCp4B12n9Ts01rgWLhJewUwFzYUkc3TunTbPQAqjL5h7h
1FULNizzDXPrA6o/KOStHUP8LNuhZU2v3Ls6XfYu4a8yze7wlAbNzLe8+j/W2u/Szog8j0rY3B5p
eC/L/TTLs8q744QQJ20ZNEx6Ke1mno9+PaClKfM1aq3ig5bl52Spv62yPaveLYKFMrEqN8KKJ1gj
XKEZm/lpqnUCM70fQxVOREnLz+j4b6MOsL6k44m6dN6ggUV6q0gFXQ1dOycsCEFt86j4tRcKwBut
/FAO2+iqNhNOn3LopXzX01UdVQdT1RmeAuHd8qDilxHzc6fyY+P7YzhqAJ6uH+du/47v+lnTkwe9
Q//Rje0OraofzJLNrd1Kubc4qrJx2+nc8EXjA4mY59ZRu0TtwQBYDdowd6bX0ZmP9H3z4bfXRV2y
/gmDyWRrCKrVz01TXyY8YjoaQbEYYo+49qy6NXDq4lS786FkJ0qs5SzrPdNBM5nyyCVmhAVbK7LP
/VbR0aLkpekNata1vzMp463vRv4qH+A1n1qzeli16WI46lHLmljRKf9hWgi1Juep6MYPIX6rytxP
za++mqdlOOvpVwquDgB2XASCXG05uF25L0bU8Lw2og/S+jYD9PY+E+Mk5ledNzqpLSKl46U92etb
7ddxJ9ZDwQq3ccoir12zOdL8V3L46Kz/QosR273aGcWd5AdnlYZ8nXx3VqSE/ZyX4A6NOix6xnVR
febXAW8Ed3jrSxvFL5IQ0wu8xQtsT60HY0EYyrB9BpQI3VkGQpuegL2cWLLVYc79FR6v0lScU2u5
kQ2RlG4/3+XZEenqWaHErJ1K3MEiRXKy/vRTF/qKli6PuDd9RDZoppy67aEt/To0Whl1do1EqXlw
CoPxTX3XLa6VbaITc9ZC3TNOaNSOZVoiI97UznaaFy8fYnTWj/pwa/Q8BpnxMMlfF8XoprMIAloO
wJfmVt/7uiEjJE8QQEg6QSFeu1Rn/hjjRCZ6YPZJXNvLrpX+qzX3R8nodKeVEg8FjPaVOOsD9JeC
Zx/6J50rBZhPPrxARq/4LlBzebtRTDDCJ9O+nSoFv1+av06yvTQLv4JONXuaTe4jSr/k4KwLS0Vu
3DcdhUBz9WCD9DueGCHF+E4c1ZyhkR/L2v9E5xxvunYxev0yrsVxaX7spqOGkNWhAgo6lTTQGNy2
g50/TdtLjX2B9F1ohuFoFn6EYAasp/FuRTmc9L5/JTHpIP31zc6W18I1bkupn7knQhjmIG/EuTNF
JI3s1miag6EZKtC36UywmBG21rxwZqtAc9xqVxvWLstyg4PYaCm6zM5A1nFr4RjZnBUwUQ+rZnrO
h+3gI09i1Xle+ci1pYqGikMl3+obpFBeNIxIEpx5fPEqxaw7Eb695Ns+t9oVjsGO2nz8GiRbwDKJ
P4yu/YdTc/4XShd3aUVF4AynsceoP4Qo4qw60lLDiRwdaTVIJXJHJFlnl0b5Q2pArre6efAwFx4R
t0dyTJ5KdJL3pdLqcB769qXfek5cdHiLe9FWVVzUlqvA0VuB8RfZr2+3lA7Aa1QtvXAzf+J4kQPQ
jNKZ0b/jw4AjfVOkKdxrBsseOAUo6ah2a2LiTzHbA2zEs9K0Ow+whgfe44lsG+Xtem3RQ1s4c2DU
26HxWPyaeYo9N6MgzmMdyGs3+STD4j4XWh8YNhO7bhSXNXe3nbEUw7EsRmi9ArcAAYNx2zSnwk8e
3d4UQUN3XSabNqzr+r6fkyKc6x+Zo1RAJRw5Fk7jThZamFf1l+7k+b3M0+FHt7fh4JVeGRpCDxfJ
6NaZJqC3m2t7r9GGm9G16hCYj8lAyrCTk3/jjFxkfaohWRfayZ6tZxgOUFHHa0ICGg92jYdCGV+z
MZi7BpfRgTh6LaItGQn/4GB9mXvzyPyzb/Wew6/NQ1T4dTAQw8KXtGvrXgehvqAiPkq3fxgE+UeM
f5lMAr2Yf9wNYZe1TYFD7re7GX9NGjPqzbm4EzqR68tiTG5oVEyPo66x/TXSCWn0zi7M8VokWXb3
I/B4kCBWC1u7GnZo/I1Qv4qqRzF8tr3xjrry0WyNA07bG9KhIbvqi+LJPhfyt7O8j15Mh8V3f4GY
o6Iu/vazHcgh+UIhfjCqP57/ikTo1dSHp760nm1VIfhcsz+a63zZ/fDZVMMHVX6P0uS31yzjUmUU
7fab89WmvAqCJDU/Y2RW43EgG8tEjijlDwK49Zw5jYy8hOYUiDcnsAfbCdYJTTLq7G1gkMin7a0X
YIjgd0ztpGzlXntHUOaGyvDBaFV2MMvPVp+gkwWEiLTHS+N2TmyXZRk503Cr2Zp9ZwzQVpXX7HwW
ha0RjwPXh1UWJ0O1p0pO35lCZO7WW8shA/vS4dcoKZvDEHRq0vStrLOnBmlfYg93pAJEdskw1W4/
s0QxzMUbZr2eBF2RRR0kV6BglIp1iVdPRKLEjqTJx7Kdd2NhFeAZ69eizYcJc9INqsNfyZijp/mZ
Cr37Wsw//uh0UWPlLP1uyvtYvyPk2eG9aUPfNRna67juvfc+v8KkuHaCuvXzwACKdY0ozfVPmQMf
Z8nB3pzAvF4k8Klx6eU4FazrsppGpbGdSsvf94PNk6+fat08i2UKRDm90BqmBVlF1Bi1nTPiAXw7
kZRF4EoztBklYXbWoHDWQz+CZKcgRJNpvG15ugTSAt7QB9bsFgh6PGaTwyjlfsGgHBAWnSbJTTi2
x8kE0lCJRp3fVCDd8MublBF1nRP9vu8hvuQSjqb2in5nDhut7bhxc09g4ljmQzq0043brBmjqDrO
5Tqwtebj+MZENN2gC/6D6wyNwRbpC6MfllvQtBmR2rxi02MTV/oxo/bmbnGvwwmdcaiKt9ZTD+6S
ghsvtrM85AP+X9AMhMr4K3Ik7e9ja5yWtgCU8nU0DHNGr1I+fHeOHfvqJ1dWVEDoZRIqVZp/m9oa
OTGX7i41W9hYGzXcS4pXqQCQqgCaOm5eK55WsU5cwH26c/OuAVYexGOX1Gf+2WOYi+GpXvkGN16S
eFyIflOmuszNGM8o/JuRxnP+8qXkm9d83IJNd5sJCVfmNHsxenXkYXmILHRhx2krI2/pwhTmMyuz
18Smyg5ZHoyYbd/YgDkoVxsR6qzIZk58Zukd+3a1drU1dJHdLtbJGZrHfirkzbSqNXbR7y+ebuxh
Ak+byaVcKFcFdp0Xz10PAl6txN7rS1ZEJM1RsQgUhLBe/UFRFtt6O97nE60bV5Sidi02kQN6jggR
zE6vRLoTSVp0sVQ89uOcOncc8sWbh0Yalq69ntcf00p0Ubowv4xOte9x6QRTOa53kz2ol7WS65dW
ivS3qIE7p7uuurpz0z+mMcp92poJmmS7Cb2MZYvD9FS2fVBozmkuX20CimUD8YJNJPAm+wnOPBRo
BgvXcfazeRyU9WtKsI9i1eLKlg+qqXdmvu3mBCVl4OPrzqb2TTPFsdJ6FEcbvsEuexzETD1ZYv+O
Wb+/ziiYOOJE3GT5WdMx0jhWaNnDXu9LGLI/5jiHpSzjsTQfkeCs6DzMW3dafgwUdztElEecXmdJ
otjB2JLH3OpuO0PfCwU0RW1eeZhHHv3y+rlkpXzsK3FbYcrfiXS28FGZ8q1MPgasrsb46FePnVMf
0sXeVdgbLgBTjp2Cc5b7Nld2AFWmf27oGsMht+t4FnnUduWdNahbmXy3Ju4OdwiKDUyuN9/XNu7t
dwoz8CFFaqtCbyY+RWnhxrWkjZkWaXUSW1DGzCLbO6DHidqyg64DgbimfnIbrr9SZxnQuydUjyxw
0v7QRAUFUzhwvkzoAPWBV3iPEj44H51PhOIjF7cfO72B2XOsXJCV7pzbz7gcIkRJu5E7dgJMgC47
l41+8hzQHmxBwSDyQypWeCSY7uqqfDGsY8ras/pGSAT0Goyr96aSvEe76QWLZlWs0uTaazOqmvFj
0C4DqDTMlNcascPNs9pqfw11cfBAWu7GeYS/OY1Eqpb3LH2otM9mNKg0HcBI0t/rC+bAmYm622u9
eB/xtbGhF8D1K6qqJ+V6p8G1j04mAs2WVA3sZ/+t4PnBzPswVc1nYQk7nOckhkM/+iNH8jI+NRwX
yfqcO4RYbXZ4tV7narydZ2vfiesB7e9r9Ufp5efgZ9GWvCP5hvvfLav3N2fLgWo8FSS900QQOqvY
O+50KtS4y6q4nuLCeMrUX6P6Kr33tZyDJPsZvers93OM3iJ0io9BvoBqiEruW1BoYW0RuMLdUNq7
YWBt0PU7C09WMZfAavVwrtJf/NdBoVe3faKQ1Yi9d82dW9c+yDorElYZZoSm6sILkjb3dlr25jrF
jkWXT85KEUZ/ZoZ5xDNx1Ob7EhtVWDiUhlTWQWqYbm3n3q6fPPOrnMzAWOnvbYzHqmSp7y1tPxnz
GFh9cRkQ9yfsbUFem7HulJEy+6jeQKk7bXpwtuW7stKfRucmVENL04wBeGPd2wTY4SSLuloeSwoP
A2Ct+tQL463VcTh1b918V8OEJMurbspdm/4q+ISuCHvjrV4uV4GfX702ZDzVzM9osKv7TZvEaaEM
RlOPxQwdQYrj3lFjXBbeyZLzjegbQOE0ms13uY1H2S7PpfFZLiuJbu4j2v49du7AUVmkJ+fU/rCk
d8BOhg/Wd18mGyXjupQ39ZDvZVeem/GS+FPzrOOqLTTt0OVuoDeKTRHRV/Ik8+RsmE5YK21vGusu
t9N4KzCVGQYXvxeO9X2XueGmJVyEjwv8/gSBahjVrUOb8fg5GacVwHc8akSFu/0YFuiNZ3GC59H7
m/8oMjpXLbI0PjoAyuxUeDDY21FLTzUTMv3ZBcOihIzHI3ahKnBni0+Nazy/aZuTSrGRMEOgubLm
/HaRcSlWLpGEZ+fk43GQRQrl3EXk0aEAR/6lNQe5/SSmivxcPeDTCDr15llrmBqo9crhFoy5Wa7Q
81VbwBq5mOje03sD6XSpk6huHjJL3vXdrV3AYuFeCTGVRHTFonmfI/S1R7ezLx0DU/LGFYDNvo7x
Htj12S5vHfE6aIdmBC7CXKQHTftX1a/mAPEVS4M7sHUfu4q/qje3GMmec6M8lCR/axu1tpX22ut5
PErIjrmSQWcZsbft19Y8NAu6pHKC4LnrDZ7bdN/5y4eZP2xDtNYo1JBJWnl7U9d7T05oIOlo52CR
HFPGzvK3yFL6t755Txl2laCv7n1GCMgKKBAPO5PvnjUDZ25aUW9gWNXtXOY+xi/3bV0XMya58FCw
gjFCxUWzHQ20CLAF0YArN+NLFNldq5KSd0NcfeGyeJ4RW7AkTC77OoNQdkySUg864VVHax1Y0Mqb
Vge0LaebAY3bodbay5glX4vTfOIwBc2c3mzL697yuaxPSJkZC/WivcVI9VGo901sQyCG4U9TyhsE
RKE5FaA9UyinNvYy2hS8XaVdimQMriC5v6773tU4hZ2gXS+J4FdeP7W6YxO2wonyqhfLEkAcB8ua
tIMa9spALbrC2l4h32cUYtfUATuuchlXGLCr9mbtGPjruPJfV3QY+Z1pJIgTRyzgOPl5Plez3CXG
DW66e334s5jaUTb90fC+/FE+5qCwhrxPaHr13D6+iu6Tqdv1IMlFc8zK4zrFWfJuLOfafgLlvusr
k/l73ELDxn9qC0CooRufcHRkoTaaH769RKX/4c0tMkgz8ltYtg7TJHJZjpLqmJdUtazmT51+W4DH
0QRO6Rvoq7PElbvOre/AC0ywqFaFhTXfzIJ/JPK+sF7sQ4UA7YIWo/hAlUXHyWrc826NcQ5Pgih0
j2Es8LUP9mxeJ9KMs2H6KLY6zIptZ5bmAxXiLfpQ+TfBZjUQGefP6XaSqo7HIj10g9kDzDGleFob
5TlPcqeDTgOHRhiSDrOr+RDLBQxvr30jq7qrN3hcKs8p+fW9syfH+XnerC9H8IbXvnrUQYeU3/9O
Y3fEmKcFa5GO0F4g/j7wZNiPcCJKPfh+Lr5GW3MOA9GcJ4cVxd1GjOFfK1Q7mkAdxV4FxJLOTnV0
/fWadtHFuESdqE5SBSaYdQ9kUTxuE9sHEUkvvpGaIUhkG2ZJK3ifhvSQV7r5UOm7BLsw4/VlyTqe
LY3ki0qaX362SWDUFLcI9MeFLBUz8MZ1OZCGAI2OCT15YzH0eYT87Zzr6bj3UBufqu7fmTuT3ciV
Jdt+ES/YOzl5gwgyWkWoTUmpCSGllOw7Z+fOr38rTl0UCvWAAmr2gIszuZlKRUN3s217L5ssL/bx
PYErrbrIreWhE+otVXwa/eKq2JVvyxIcjMz7DB1vR/ifQbZrv6bmSgvGQpNq2RBuIi3WH5kQ79KA
b+CQHTvbvBtDEzDJvKlgJW1aW6lTAWChm8LsDue6GVWrYe5DvkkPwtdnq03JJFdNmh6b0qt2Zid0
twFfUL3ZU+cWsY1Ksh8G184iYmdiok1inwLnSfqSQ+OzN2LIEC/LjH8XcyFgO7+Kh84ZT3CbfBZ0
t855cnlNA1MHNNqxTBJ2SORArvFC7QezefIcuyHUyIA0xMl836V2v3catn6VkKV+iaEDcFM7Ma1m
uyVBc3Nl0dvMnaki0AuMyzNzfGYTkxOj6FsPS2XisFbaHw/OWjGrnlS94pqwc/3Yzz0zcpeAx66z
6Y2hZhLFcaznMun+TAHZ9WuT2A5iQ9o6v5da9H/nm8ibkirE543SVJW9/IstttyE6Tr98AzOXCTO
dL+2UsQOUJAYVzTD4M7oLzV/DyeDnmmrVoMfwTQGFyUDChUzyvyeOz1sqqyyH6QvXucQicztkkOB
eWOXgV/6zcidwTQMn3ss2kbsmsQthgbnHHTqauetefielhl1Lk73jyCwf7Kmd8dD4y/eXT8szqdM
GXqn+B1+ugZo0Ub3VPamhedkMXBzjYSPw7VHafOz6c7l0T8sptvc+QaiU5sc+CxGzkblnZpe/oyz
1d17YUbnyDiS+1aJbcfVhNbDmgHqusU8Zjc+jTmQc7Iq7b3PTdi3W+z24V8zV6TPXNOY93ZFkMqg
tyHy1Oooo6PZd5mB7ptkeG4JkQeSPrjS1Q+pifJ5GomJzHD8GKCsbZQv68eYNPXOhF35ExbQraMB
sYhR7Nxhga7zpngkOCo2xkrpRhYn5EMO6e7moKQwqO1t2C/2b6uZ7HsiKPbvkb7m2JVefbEX3P22
9OxrTf9AhdNRUbVauDaeScvCL9O73IpLwvyzSnqf59pq74oiRB5csmCPzzeP3QDsNlo6A5Wk7Px9
Y15K3JhMEpUbfHfeXMdMtE0Z+bhb7s22Cb8qaVj7YjVYaNiRZU6wOO9M6oMTCjVFFHfp/TAb6k3M
Sm9tafsPg6WHnV/NDWJl5/lnKZ3wGpSOiOZuxAnj0FI4oYGmo/qlp53w569qST25zw2DnoXc2FY6
sjFPktQKXKnUerLGtN5QnIk2ZiF2vqEB0xELItsA1wXsjNQZhwuWEBd3X6vThwkBOMahOj+w3YbX
NwYGU2lLLLuQ7NLFs5gGpw62UB7lm2nZHvelk0IyNDrzLUiSVe76OlcHF57GxwyJbd6y+WztI24x
48kusf0IYXyDLMXpXejkGwiLvakbhk6eY1lxjp2qQaJIwmuYoprIKpyisRABH0vuHa3Be1BJX3Nr
smcjTmCvIW34mAy7VlhvbpU4Dwg8uAAHv6usq1+WE0mVJCGsi9q/LTGRxIZxgxJYBHfu0DbQvwsS
N4LAYGAT3XN0ETyKLtV7lSzF2SQYEbcLlqFU+Dh2Wzk+JcSiHzv6i94W9bWgkMT0sSR/807qZZP0
aXABMPGgwk7vs7LZWo00SQU4DHKTFZW4s0EjzF36vpTCPRWL97a0TX/vjo16sG0gS+BznZiXZfNe
J8kBEWk892Vivd+Owp0X0kPZXaN/LebMh8B34iktbW+vZcffVTnfIleaRxdm1Is/+aguqrbiwMFE
k6NPPJrSnh5RqogOzVLnpK3MOfSjbCkkkBvDJXRejfUvAog7Mr3uBnT4cmYH8ngKlqHniUiNSAVW
8OMSAWFKHYw7cITZlmeIoUrv8vWwKPO/SSLoC4LcVzsxMR+Cbh+uM5PksUSOqdTaXEUb0j4VA+X9
WNbuMZOlefCVzVd4cfY6xDkzhMFRiBbFPxBw783+1NNnP3bk4S8MLd2d1SvNku1Bx8ZY8YwVsolC
lmc/KQzOFzuAYKNnTx3IO5evJB5uPlis87fIl5qugJtQmZLcTKh35vJBjSrfkSojv2ZnT7qWzr3m
s502FCdOzDhJsOBQveZFUD16fjjdzaTA3loDqA8QhHcLdWFbA/qJVqXag2xvG1rcBfe87CJWI62/
Qm96D20ziLvlJo62uppega5kgr2SKfkJOBrISasYu4PsieZ7qrQvBfsQNikpgh3lD3OkiqlEQHw4
XhmQ3gvPwpaFp/42ST6zYMi5Dj1kNVmuHwg96DPtor6SBGqVWym8F3BNkNBtK1adXOfNyCSdjkEn
dtypGsET/gvT4pqV63Mj8lgsVRNRMIxcGhQiDau6dnqajzVqXoWBmfZlTT7stLRcDmySB5w4KonS
Niw/rYaPLrExFji4+U2QRjf/Ra+WDpsXnpOxr5OfJrWCO43s1+OtieDa4OTBD22GrdgCIjBPfEHL
Q2gv4qtmTeneZCh5j4nD4R+SYl+tmc+UB7jN1bSBzAEYOSQkVVFgUnb8mMvMEEg5Ka2zHpN7vm30
5fnQV3idkvxpxNhIiQkIJC5Abx9G6g+Q50vwVlVyOPQ46/QmIEvHRxBYYo6Gwc58bOW1ugdgPCIZ
4WK7CrNCW18adSwIKGL5nCaSDWIo3jp6BDxfLH2KOitVf5e6z+9d8jjb1p9pyQhVDKgWoTrhf2Wi
k/HzcurjdbbugqDrH8gxJV+DErx1rT+Z95qlKN96bNe/ZVW1p5BMcwkkyWBS4My3CaxKP3BgePcG
JzkOe6s62fMMQGcJveyRFQNNvKYsvV8mZPIlG63DqubhNwGXNEpDj2raqbqncOrzCxpWG9eLTRWd
qd8V/QNPYmsgGI6YPF6mRK1/q7KoL2GSzLsWOBNJFdvIafaEuZ1MnH9rq2SsNZJFaHu4Y6tMr5Fc
e3ys9RLIe5WGB1WU5O64ko6sZyKBD9oTK5JqLv3QNVFeaH2vWuw8MhdPCfPJnRKkQLIAO/jWo209
T8bURobyY2lk60efqO4Fnzv2rALQIdvNxlcAcTioYP5IBLpRnEkYYVBcHh0/fUeBx4xganmt+sLZ
j+Qv7uFqM5/OSxYbSH/qDq0PCpUAbR8b7TQ8AlDnYlBzxS0kak7ScV3xsrHEhMGZDq5g3UCnZaNx
lzmW+yVT3szMscnApGnPmL1BxgsYDZElX5fHtSgGPjvfJN7Z+QXhPMERUXqF9cZh8jUxVTwyFg5B
ExUduUhD79hiUlwSsh1im6QFz8LircunH+rwMUgvVcLoIzuH3gN5gPrkp6n8rhuiQ31y15frHj0b
3tdICSCTdYf/notkNc59ik7pTg0Dl7M34zqUhPssF0ttfXabfIxGGXq0k8mKg38NnFQyB0rEgQLF
+8NMwv3NzZEQbJ8qOIut8P6EvUGShrDfoULIYHrOiF5tKmkaFPaFH0G6c92oqsCdmW4vt2AD97Ul
D2mZv5rIfxPb46z0IXBOwpUHCY5p18mF4XEr12MlEO/zVEad6Z7Ldci35DDhCa13kJNejZb/xyFT
X9ko+Z7++d8HAV7amv/994g7axX/M+H+fy75H0mC/+/4P/6p/U97/ax/hv/+h245/f/8Wf9/pOVt
739My7/mP2PzWf/XdMA/f+Pf8QAz/JeLJ9gMXTewIVGRAviPtDzXxL8s2jMvhEhlM9YiBPDvfIDt
/MvhSrbCwMLy4LgCsOq/8wHk6H3buS0CdjgT/snR/2/yAabFa/kvCAsRMNXwPMILLgkB2/5/8gFi
qrMhYQaOFylLVbe1ehrzX23nFN1lmLW33E/Ka+Tr0g2KrSq9vpF6bEoavDfKHKqbHWFMhbV3MqIt
58yb5HcXuGv9OK9ZyWBfAnX7EMg7xhVIXi+iLJFMfBj6piM2GLQFWkydVO2XmRfhFBM9Vmak+9Ek
ceOZVLFJJ1Udm8WapKcgaLqHgNTyfQgTc9nn0yAtoNCV+kJdLp89nwKP2OdsLH8hvCMKCsiHRmwC
T6vvx9EzQw4kn6rMmXip74Clxfyrc3Iz3wdNXg9DXFY2kowtqlBgNTTw2sLk0fXwYiLXdUdJYJOh
pF/3r71L4vvQErvyD03NrsY7fxBDCebLb+v9OC/Zc98ymALdUfDzxWIHuNkCu4cVW41Bci4AAGGQ
xzJpt/uEyLz6mqyUiLhZ96s+5Crsb/o3YlPseqVr7FQr1ANRviW4MwwnmIHqSrONzazwvS2EN7Pi
cCxba0N4eHWfZizqcNSyRby5hJnWs+u1xUTc0MX4gFPd0NgqnbmLcFigOUwZ0b+jVbgyw6gShKTh
kqGtSewtIW/y3Hn2piNgmt2NRc0EszHSKaVGZa0M55OGGrYtMKy1p9qvUDf9VsAVaclW3SISigGI
zhOvpigzLL0N6nBlB5lZ4ppOQyCib0a7dj8mMJP8qIphodWZ/gGGdmNr0Kxra8AVCPvhux0sk5Xk
FgafyBYeqahhxt+w66t0UceVPwNmSQGW2SZU4Qtun5SuqwrTftmCc8w+05nU1CZc7PVTEWrU25Xe
OXvl4s4RhFaVveZwNDHyJCOdvomVrYa878m7Hn6nx4hz0V/WSLbzSOJlcDdtVhfZBwSVkm9rIcb6
OllDQcBlBe2Etuq3z9mQTdVlpFJsvns3tYYfgh11eyTDnWL5NFoKG7aImu4poB71tpnw+uc5W1NS
9NJl4ULeE81HOXWCP161ts3Z7i0lvK1c5qK8Uoe7y6u7uElwxrRTDUcySetn4sz4BTu7z6iYTcCc
Z6dRY7YbyaTjmqnc3LpbiWvo+1lKSDGsGJD9Q+14mWXuMGoPBMo9brD2ca5Gu/zFQpK8iezcHYao
KE1rPTh22WBQcz2gOB7OJEBv2HtFWrjE/trMr67t2kh9BwH2ViaBnCF6CGyTZhsvdN2+CBYIUWoO
/EqwL/JgBEaKr0XVJyBd4ansW/IsiesRZNpYmF3rmPVgw8TI3LOtyKkM5vlNr9M5WuBptGeHmdRz
WVDqbXXZG/+Av1pJqEla9vPkaPezWalzo3FY5yVycC56z32HF/RVZ75zAczlrcd6NbrlOOdrdwhF
QqgXguOU7LHDVn5Mvk8t2yGc88BhcDN58jsngI+TT2kCr3SAoYy4ymuAFXIa6Y1KioQ7BWJjjXMC
SfWprwIDXgTcBXdTOF4tttVIJp2X46TmLmntllRJNRdYfYSF7X/FbZmhyFYyRGRpDf9l6n3GmOs0
jzXrAhXsr6A2nZd1ThDhHLetXRSUulqiFEs32EtzcYFW9oXM3mWgkYH92Targ7AzugcHSMpP3/mE
dolXj0wrzQ4dgTRAjlMnGYd96JhptxP1YjB6NOoW4oM7LkhV1oBjGc9MmJ19hlhIjR7z49iwMNvT
pvARuXAWqrgxVt601g67D5rXjDKrWZtP7JpabHqRKkB5/Q3wV+piwdrXi/EXe0AgDneufrFEcvFC
zUjFt80bAXk8TEHh5owKw181VI1N66ZhPOVQXaFUXtkN+DRl3TFFLzqVRn7ylx6WrmR0U0pcKg4Q
N9Ie8Zr3r5Y5GXeBkRydhr6Hidg3vu703ibd7GBzSC6BWRnvvRK4ToocDdMz8igry+7geVJGbZu/
FgaW6WL1mzVOmgaflU+c9m/R47J0UowEzfoOkO8gPEHaJ5+n6rmYAGJlzqJPhttWcclUS3j+Y940
v+uq/6R0rDCarTPOMMP5LgvX/5ua4qIz8ymtfJTOaQzvSGerLV9OwgCyvoBTRO9S+Tt7QCtuN5Ju
6O/pHn71s+hxNjcsZ3VnZ6/KAHA5Udnen6+pmOJpcG51KWqjl6jDGJKOydrU3k5BGnGRl6fCzPYD
xcFhTbEZUlbTAhbtltkAs+B0eUBjhwxsTncO3gZMwWPzd2qJrTWu3FuF8HGF2uZHi+Xup+7dBauI
bW1XOodc23+wAp7nQtoPM0laBnsGUF9Zl3iGEn00aswYhH5jTKQrNoCURBcA2ON/QK/JZ1RezQxg
WCJQIrQaUM+309C0xzW06nMamMx1WJrcLRtrWOotWPrzgFxZ4d9nIKR6uNtOw4eNgX47YwmQdnoa
a7c/ev46kxaqsTQvkaT2waur9yS7jYsSK5kUXUasZW+2KFHn1vWCYz0Z6xNI9IK5Y4Joq3HGF9Ow
m1JcnQwgztpZ1WtXG+POdeh7PM3Z1KTJeAxQB6OCimujLNalbDxZ/k08hPiAAz8Q5vLbXQTiXTJ7
v5JwSI6dJf6wZcPHlw4h9weQFtlfb1bdO1OD5ttvFIgQ9qHMMYDx59Baxz1RcqxAaLFvvMH519Ax
yGKVGk70xn7yFobriF6UCkKeawOaKg86F7Jh855Nuj+Cyd+pdCRAkI5n3ZPaSee0PJrdLURWz9Zn
srQrGQ1+Kabeven8NGXobc3WakD8YAVYXUyNHtiVs6Xd2G9JHOVekO1a3/K2jsEkUOJbh4A6/JRm
7ePVYU0px1C4WXw9XIomuVYBZvI+WJhF0LNvYI9fTOn8zieMip0y7S1LBsTR7TnRsMnb6rGnEeXr
mCscjdl61HOnXA5ytyF6bbl8JkuCxX0lVh+Kj0rTeqpbmgUSR7URquu3eckw2wxfg9k9AmX5Min0
I5Ope9RLdc/cqD1NMjwqFAWUcaeFgeE+5F52D1yki1KgtiFm8PCXyWN5gOU0xKAC5XZyUrzPg/93
rnw0fifrH1Xqp0dZ9fchqM84IO4Vw2i841FmJLMCype/m8Bi3K0l7mt+euxRG8AKVwoRTP1lucWJ
sxDrKTP2Pm/BFrgoBcI7kX97nleM94B6GfS0xT5J5IkpDp5IX34sq+F+Z9r4XEy97lWYX4LKOYR+
vkYhbsJ20t5HN4TNxkHe6H1ff5a2ci28rqneGSLxCOohEaQBwYVAgvpb6+S46kniTb2lynL0NhCi
ZmwCB9tIx7k0ZeJsy5sRp2rcKKyZg/bGC72rcXSm/nOq0+Dddqv5zKqOh7KSzp2Xeo+D9inEqE5F
2PgHLNgU5YW45ZZtb9uFoQYy3QXDxQUmeDdN4l6R9GfGWDMPgA/kPbJpiPpzzl3uoG5AlScoNxAk
6EFBvKA0OiwHQTKJCHLfd6tK9z77yg/cAmU09snB6rpdidGOQM+q32onuCydMRE0muULpBQHib+a
ohJ20HnoQ4w/AS/zdzJ6h3wcfi/VcDZqA9d8kqN6uQnz7mRWMYtIzZ/avk11UKqWgzEh0OFft9O3
oUx+cZ8+5RJg98i0He008xUlHnGh0WHFjuGVknH7UIGy8Fov4pI8tkP9zvkUnHRXT1trVX9bDxvc
hD+JWc/wrFPDeanIBxz9fObVByxmX3eTGUQFOYdfyC4o4n4R3DuFCi+Bk4WfeV6F96nK80fD9Y1h
I8cgNON5NowHxTDsOkNpAh1hPgQWqVBItuajTtt3t8DPwUuL/bFIdzZzFUC7RnJAdW22UgbAE9QX
6BtnWw2GhvhVOA/QXu6RT2Dxuq+hrJ7x0iVvNjrUsg+JZP7h+GKqZfQ7n7U9Z524xU38XMWFKoYp
0ZzvW2VYcH8Rn3CHpC/I4glIRhs3FKOEH93NmP9y/Gi22HvpgNEkmMAi78CwbvrC+m5m5+A744eo
hfObpESJIwEjie1N812Xsc+Yg6Tv72vmmFQcgWa8pnyMGt30AfS7InZjhBHvZnZMVZD+GWG+EFzQ
Kd7s5U+SuvW5T3zsNQ4148dkUVyb7vic1VR+DSmHLeuTn4ASPRZGdqCTQoVfGEB5g3NcLOLITF2u
vRhemn68c9L5vshGfIBuN/zK2fZwX1rCICrvPNdScCAN89ZGDoR/Y5r7MsxfQt+i6sD8ciKJUMRD
0bC/o/3HgloCBNkTk9kVUwFt2ggotZli+/2Mrt3fHnU1fo1l/uLPqREjJ15IHkPmEEHGoBUDZc4a
gu3KRoln7eNUx9ud4ASE1RJnmDbo7xOXL8CSV1/lYHXvpSKx0tTkKup6+UqnwjsXtufAYu/Naj+D
gdlXPrThbQJTjmtOFffTCPODJhsp2x/by+gCCBiH8beiFNrnwnlf1maXT/4ctaxAiJbGymLNkuLK
tj7CuuyiPiBVgWl3R2u/ofb9ncDYubmO5qR4LHPxkLNgY5uExbtXzZfytvPCa6JC1i/+qKazXHTI
dhSaW9HgcGlm6JcjB3+ly2bfmqU65ZYqcYfJ7JkFMM5IuR4QQgdhku78MG29c7vQr5VkPZjIrGfT
NvRmAVEM6Ke5Tz3zWPnWkbwmtlNGxUfQCn2c+MEXzuz6Oe9Dfm2II48cKGfLkNEqyjdZlHEfZq+Z
bf4d6G/xbzZHyiTzhNmWhEJJSLsuSMupoam3wgr3QIywgS81Z7WAFJNs8HyH+F7aQbOIRhyV6Qy/
64F5hrF0kQc4BuwW8zu3PAANXp6MwYO53q7U3M2Q5XsjIyUd9ERQ4HavfxNnwG6SCKASzATKviJN
arPmvXcULUdlVmRel/rdrUdc3gtHqs3AyTcOtb/CExhKQNaq3OmQLDKdE7WENWeYRXNTXTSh7Gsv
kRoIyx1Sgl6tO+MJXeXJqQqMVSQiTn2Og7EL/U5EFrBH9kMU9R8HWsKUZX9yk+ptTrmXhJI3oLEf
iHMCq4G0BFQoYSXb1WopJNjLEJmiXKJy0N59OfbdH4JcRFXHfPlsGSqf3cCficWTkiax0MK+QF7D
guTP2bQ1fW8615qbmJv+qjO2aG3coCKiL8Nyj7xVHGs1LMfGzfArV20au1oXGPZo+/tsKc/9ZLd/
2EhyVzBfvxoesbQut88ApcYoQba6sngFbUp1t1iUo78STbG/8t1/zylViW2I5aTydr7rLX2Rhaw+
fI4dvBPNNbX0usPEY/6Z+N4eOINe4QgOPzYjl9ioSWeGBmMDORAhrxy9bysljjUE7FfP72nzNe54
NjPB6woN3p6MeCn5JHCPpni0cwonX+sBEllZ36Ed1le98J/KrpqtKaDmO6P3wYP+XjFN7or2d8LV
R+ia6MJLwyx0X5rurgzMJ5F3+kRry4mYfgmNwUQ1VhmPZn3MyPkWEGG5TfJtLRlD18tRgqPQ2ybF
x7nUbXsnZ5HejaoAupCV6boZayAcbeG7Lyh5ISiO5M5lxrgbDDgnhtczZXUlmEOfEFyQQkUopzCy
nCR9lnI16VCdG6ptcvGGzHbC1JztXLSwWTvAEcLZb2BKtFN25Nq3yH3bvsGWJ+KIyhFX83pnIRDd
Bdk6nLySEKVGEYmrkL3dhSJsic/cvkKAT2LBFo6Ndm/BF7CeSmpxSoX4mcj87KaeDo2VL/sK394u
TfRjFSz+cxImAWggP6rkcpHrmPIRF76Ngz3E3kzGhbJLF8SbcqEpwYd56GDzp6l7hKEkn7JgqZ7s
jIVLoB8cCUoOz+euZdqz63RHXoB1y2o8gJzA4Krzg0sk0eNeR33k7mTO0AT5cFFlRnoklS0bQtMg
MlzQ8rsCLMdHmbT9IRUedXgHj3j0S3MrguKNdTp/RpxcL41LeG+DrhN+TzU5mNgHyHL17PUjK42n
hhU+73XZZgyh0l++3RuxRxP6kI4J3ZId7BO2xEcjY/Zt2X2Mqey2k/RvTg0mpE6Y72cxHd1FUnTz
aJAU8JbYpvhMtizK4SWkJJqY+/11KCDusadPV2pa98FoMvkSdPVPvro50phQ3kY2SX1kxcR6bReL
mZBRuXQ0q3+Ebzw9tSM22SX1AyQfvHNdSCSjrQ7FwACwUc2XP7tPYVtUV9aqXFuZqSNNGoj50uOQ
U633k7rLemBRPCH20DznhIjQmJ0dbjcCGASnAz7Nvm3SmCVAxcvEqjKJMcvI3Ghmp8KI+S3YrqHK
ccVJLkqnN42DM+jG23gsRv8W7BmytzQ/fsMMnoU1Nl/JI2uFyseZ6MsPmmFhEA7B2bVtC6MgwATa
68FIXLPD2trYf3MN2+YWEHKYjffuVgX1fMRmT7Cbp3i3ipaVQdqCy2H3XswCExz3NsnjyTOIsWn2
kfBYOfjScAlYHCXsyuK2LAdaEayltBBOl1VRA0JLbWtv6tiTMS3do3Jle84aFNSyHZHEcf2jFVad
EUuVczGx643KNCnsdCutEixjSxB7HllRBmFW115s9ZP/UtsFYbOM3HKLHSgn6DCXHkiGdBhLdsFN
RfpAtuW1C6r+nDvGH/K4nsuTSCh0lgZfaSoq48GZlQvlpVPOcwpv8pXEy/SDQy4ntQpVmycEnxMM
4MGTbGADM0IOa/K2IIBvzofM4lvKoVe8lKwCO5c0EJQf5vroW9D0yfhklEjAEKYnkdhkJ0x9ZbMm
3F2fvVEYk6aIuQp3UhsWwVOZhyTeAs5Y0iceKy+GZagY1duZeWRpI6WkKYZrg/+oSczufbYDnUcJ
lAmetSotmwjtnhVAWhVPZcK015v7edfgU3FtqT5oN8JD25v11SPFxQpwPw7nzj7Llm8iKyle6j64
jFV+NgpwKA1et8Ton3CGkEn3y+TQNC5wZY1lh3zOeDCEOpdN4UbCa4mwoian/mR8F2b7VnhDGHsG
4iv1859bqaRWkLdNRxpbSbkR9oCpfGbRwKacx7jO/dXewl1wwZbS+hxKxyfv15jdwQbQcNufo8H7
tcFdz86fY8kA2t3A5OBdCsOjsRjUFUEahG95GP6WKj31newPo+8sPBEkM7AysrRsQhGcAu3sjalB
gQBipEoqA7wFNa4Jpsflda2HuCjzk92w8YqtS9kWKwdb/4AzRAV2XT9h/pF0z8NaOzfVstn5QScP
uugJuZjv7oBGOt/cZTWzLJ4oN8ervLz0RSmfXAL7vzORI2MAzo85/gTGjxJTV4L398Ewq9DamBO7
f5JxJSQFvKbGJV4EeBU6LHhP7uwtd1Aws6NDaPKRDApz9wngOt+vThtceKW/IzF5IlJeHjFelaSr
SEnky6ADkhSTOPRBNyR7bRE82WAfWb5L8qIU4rUmmq5uks8Gj7Agj2U15EiAHTsi5vwZ5o1mB8+H
rZPhzSjGod77uQ4u7jzeBkmpP9wZktEmDn0v3yH58Y8IGWKa7gtz6wcQSunXuQZEV9mRl60LLb3d
nBO3atD+fJvX4CHxgoNQHMtbNtSl887D1XQDszb7LhDjtbcCC3RoA2uJbQPta4b3+L1jw8AFqGBV
RCby62EYJ2SNkd1/MSyQ/NeQEm3dFoMyP71h+TPd6KpTKLngkNUMWsF6qMevqjK5efzFcdc9V18A
4ZSi7j4oArHGvZ2vse5gjtoc/BTdDlavzbxI6wHCVJIdMbsVWwhZ9ZaFQUfeueFRmot6K6zQTalr
h/xzxBy8K2RHzdi3cJh8O0QodQyv+VLVND3wW+YLQixHPVZA04GLCMCxYmgIacFdnS0yYDTZ/nLW
AyLnhm+Bs3X7EBo2a1eyKMtXB3lYFuvB52dBLCvWPFZ99kUfd5r8Mj8Q5ifHWNIpTHGN+s2an1bY
J6DqAAZss91YY2Yf3HRo7xfPLY4WEWdJTmbBpz3r2XhPrKS86HH2/qpCiEtYqn5HSWj/TFzHZ74e
W0C/1l3HKkt8mUZxHSXJnpLA8IswsIrjtes2hC5QB3O9Ag92h18IynXFvWqbZw7g7WqyrIiYZvKG
7YiR5jqK8RnaQfKdmkC28W1Uxu1xXvCxitHk502ANo2zMVmsPKCODL7Mic/y5DsgvOq4oNjpYqOp
2JfFtsRyPc3g3B+kGhhXhTe2jFlUKs7LpX0EMG98ZaU8psTT9ID2haF29p7SpPEumZ8frS4Xj4MI
oZEtqohDRkUW6odV4fBvPX4XsKBuxKKyOINosJV4/r+b0NLebpwrdVcwfd+Pa50tEJhy/xcb18qv
0WX2w3JxkroEhH9VSEW8T+0zgHLzNI3rntVKLEZeO+6CWloGw6vZGZ4Cr+GpZSB9ZU1ksRns4bMz
ijfyFeZOuzObO81OVpeCZzzO2Cu3CUUdbgXFQUwD/d50KrxmwpmPZbYw9iB7F1tVbd/xwONMN1gW
McDJDH6V3fJUNtr+GH2ZswjFxFJswkcFl+MP3jEg9ILz96E0hhyJ9f9SdybLcfNol76Vjt6zgiQI
gFz0JkdNljVb8obhkfM88+r7ob/qKGVKf6rd/6oroqq+CFcZJBMEgfc95zmBe+OPzRewmgiL6Uuv
m9z5adKiwxo26V9DYb+45LPxQaq/edPwkJnVsyUhDyIqX9TYBRVfI7PKre84Hh+0ysFcbi4uAd4V
QIflNuX4uy2xqq6dITYohkiYcEQPQAH3vPuYWbqd0QVx0kmIiqQV/mKRLLka2/ipyCj7z+1sXwuk
y5u6alALexzt2RBYcBfWmtI3OIHJIVWkJsFq3BuZG1Hoi6vPvVe/xE0Odd6z+3mdyNKnBlx22lxl
Fd+gNbVfqn+gSykUtrHZsClR4tGY88sCnw0oM/PamAxoOtR7mzsOhrQ9h7wTj109jGtKUL9zPqLi
k0WNlRgm04TMkok4/lpUuOhR6ncQWQKB4Mxhu40UWF201UT/n1fszCIZMSczYLEaFkJQMmpl8FMM
1qxXNTLCca05pPDV5W1jd8kOo66H+xiDJG2vFslAGPr3dp1xQgw7JpqfU5Wie9k+Wa6BNrZvcsE9
lMW5YRAmCdUYPTourGhga8PHRDy3DjaLcqLo4Uo9sTUynmvsBE8wslm7TGpeqAQjbLMiNob1NFHA
rPHDJwH8aJYyyIuUOCuQC6Sxjuy15r6MkUjnCfslexs0CNNY49cq7uWOzbvmvefbS5P+s4xKH08a
JIVoQc7VYuzWGoycm8Rgg7oAQwcMoXjJy0LM5/hf+MrIzzAISZBUfvAiRrt+ForaucaYInUtIcTN
5icbVfjdEGTep4DGPfVInd81tkQjHJQW0BPpP3ejOV4UELjoGfj3mW//tkd9C2XqjPgCikq+nf2m
mdfgBO4aeEJeEdwqzrs0p5yC+Z7OuDqGq7r0feCQLtA83j1mQXDXmkk38SC6bje3YEFGfNHQhHpM
HqsMbOOjYwuEaUaiPvdd90RKQHIPk5a6FFK+jD/hQDnB73R857bqyvoKnhxnNZKN6CqS0UPaqJRt
rzfA+RArkFmV6u3E4SqlYVh1I85AFXKuwDYywPqd2/uO4gmhG9UIq92ciTjIhxh/BxkEAAjrvuED
0MhWVjcTed/2FZSn1nngqFcGFKRGbdPIirscEIW2MeMFZFo8VD6I2zVO/JYFUPVTvR9TYeyLlnhC
/J4usQzuUGJqamcCCBBgWL27rnjDvgvZWjWUc5N+NZZPvqnETg9ybRlWkl7S90QVyDqjLsvIijPO
uvZA32WGfewh+G6gPSmodfOojesSEVK6cTJFXZA3NSCUliSBx2ksI0jGhSuuexmIHwijKSYOrocP
U4T1U+zmFIgH0p43o991VyqokQgUwyReSlXm2ZUX+OY5mHbf2RR1RLnOQ1fxhbY+XlvX76ZfgRjE
58oPRLpOsoi9Rel0c3XTp6ZDVgYU/RVjpuU2Vu5YXplWW0dngnxITrudUX3PEaCN23B0eJkxQqAt
IkYK1rKHyFmsEkCmBN+aFh+4ms3890gjW1plbYZaR2RmeV5SfMB8FHQ9ygMaYYh1aIWhVmVkLHX9
iErKLbX3bA2yoeCA1trf0DgtnhtiBa/Ijx5IaAixfAMNzyd/Z9gwjld5r6uXBEntqpmS4SdXQTa1
Zo1ZOmleDlXCNyxj53YlxZCxLZxqQ3QKm26rnhriFYDJmSvlcoZcaqLWTwvBRnWBJ6nAM4dptFqV
kmzCnR0MoBwmaBHBJbOaw7aJwgMav1W512UWVvFZbWkSdmfXhdVgmiiItkQhsFMK4sELtqQjTfI2
Tms21xi9wt+z4Y0PQSe855nddQ++aKiqT5Nd4KctqyG664TI3bPZNRtOo7VdY6+bx/YHK1x7Fdgx
WgBt+uE6QzVX0h7PcK86Fm3eFWF2eCyEaTvfkIIj7iSlUQ27auBwtkbTWZXnaOA87JZd6CKkBTAI
MGQkidobOcCOnM2fPR2AcJqJD1EAvjNAo/PQjmAXnE5UK5U1slmXmDw4JVmd9K4HhHZXaOoK74xn
j3horqKo2dNfKaAWQPAL6QF2dvqNWleY0AXNrfZuGpwWpJ019jRQiywM731rBN4x93Umf+QJy+5d
M0RURBfvQ1l/qzw7wvI2+Qbu09mZ89u06Vmh7ZCd+q7FxzRtZd1N9dqXBFcgesBqsW7s1ow+/xGx
ohoNfhU3/2Rz/Y+8y24K6iDN//qfh5H0mscowC3bthbKdU3LOUptc0InK9qgmM7lZXTB4u9v/l4k
+3+ngP1c/srv2/rXr5b8qP8PZLCKnKf/mpG9/dF9+1nUr1Wwy//hHxGsoeW/OMHQX5KOdqWFhPX/
qGANz/4XXXxLm7w8to0alT/6twzW+pdyLeF5uF0dxxHef1SwhgSgLaSDVZwWoZZ/w8i2jvKieLW0
yVV5Dipcj7/sKGDNII8zRPPKhjApsC0lD4JQ5jpjn+XAmPLOwcZ26bcFEqCvXA2MAodROxbnwBv2
pLTuQxtE8Tidv3p870zUJULuP9FykqvyTCEEGmDH0Y5tL1f9itudFqPvVp6BqInDC4c6fFUDCn/E
nJzKIgVk5PR4x7FZFq+DKbSH6R4BKz/FIhR+NSARcnEPlRzE4UxHFl8O8UrX7Cngk/ZhAu8gEA4F
mQFYfbNWZkfHhDqScY8TfyZ7xG84gI4BCJduniJ2H3zXMFJ2EmLSYDbGrUW81pcqoeC9zZOYM5NQ
poVfeFzO5oDmUO8gafgCeEl+NTpNB56sxqnc9K47xPc5ADRrm9kkF67wS1b+brkTtW3SDloTVhAZ
7tVg4rMmKjByL0S1/JqAekGlyhkejd+gpMMImc67EpmN3Ef4PveGmmJilowudWgUhh0oksDEdlwK
dVHRlkNgjEZIUhvP4y+BzISAURBamLDjnP1u2g/dS+UolDxxU4W70o9JTcYKnDaYQrXCgJY4VMdy
OULUUvhV27WHH6Ll+4O4Du5KwSmHRQn1rkOm9Q/Xr+gzkFJQoXwMSkntNVu8ITEhTmAGFqEmpDFI
A8qeeLwOKm1WeyMt1Kp3ddZug9ojLz0PDUm4jmFIhS4rlY/sGGr2iYWrnkYDzPGa6pDVwqgp42tg
wFiAT88mVO2Hs9c10ZS7gvaCMJXSvNSvJ5PRxVE6ZpPYOpFozhUVq2uVVhg6C8NyjDWOwvK8NWLM
M2mKyBecVkTh7vQ1vHmvXYuvB+eJZYUwWfkPr6GxA8q5lrK2GJvRTKT0TemS9a4dX8w6p39ZAmQE
P4wmBwqWdr1md/oCLHH4FCQReUTl8ftI1C0I7I+uALqRwakL8csQDeIBMFlzAyN92Ex4ua66vsvP
vTTId74V8VUE9wtAl5q09rOcrWgYbEIa7evT13QYByBR/FisJlzR4i+wbLksO6/eco4uZcQW1YL5
7aefPE6Fnz2p6sf/h1GUByXes7WlnKPQgWBknxN3kbWxxZhfTlFOtKtPKeD0KNby/F6tkdyMUBbT
jHRxRaiOXp7/q5uhYtj6wFitTVkk7o3Xu/IOQ6/zyyLKrZtd5xpz0DNLs4OIlPMiZ/fwg1X6aI69
uYKjG6UAAxx6TKzNMFq/tYPqq2homsXsMAuFdn+gT7eKMU18sI05er/ejHv0zVpsUE4UZdaGfvNw
MZfKIGre+VqFFeBCErTKXRkH088pVxE7TcKfb04/+qOv05/x7WUD5SlhCV70wydv5MQMB45hbpjU
wc53MmDhoexu9NikF3oS6vvp8Y5sKsu85Sd2lgBJm6xIvo6HA0Y03X17VubGxg28NdyQI6lZ2o8h
MaVAummpS1wSt31p9NezJcdfk8r0vUwDxH+nL+XtG0TphgORLdmUcPtHbxBuh6aaHBA0Pg7SxVZt
3znVlNyeHuVwn/rnfnlDbU+SpYm/f4nLfD21B7ewRFH21iZ2zPih9aYZvsWoH6iI088tmOGrYBEn
nx717b05bKhsbWsXDSpbr8NRO8ObkrRkOsuy5TsL4Hg7U0f8YA1aJufha+uYkifkWfiN2BcebW0K
wnomfk6TakwT7sZsrPZFz4qINSN9OX1Db+epYypsUsuHyLT5wh/e0OyG7LHQq23msB8+5d5QPBkj
wIGkNBA3UnO4Oj3ee7embRMdAC8HKKqjBwjaBcBrD6WziIpqL3sjXYhW8QaER/jBUNbRvbEss+jZ
qDDJmGFjfXyUCSllEWUXqG0L9g6NqAWFaCVLWXwXk1+BuVR2AmvErXqsEYCkzmyzWULvgqqcrjJd
mu22BXh5AwXdh76GBcL5RNACaq1gMPgm/9WT4WrZWWN0c1wqN2BFj3YEXdA6ui5iQoJTn6Srdio2
SUvljd72vxOL/ssznn30XfhnLFcL0ySWh0XqaIJBbZ47lAOQHVRnInEdY1jvoFYf65yOzpquOIgo
sFep2EcjRmk4Ca5zYWlsPWvEUPDIaQuTO4gK1vuWxXxcdk7i0+vJRuE8NE1KMrIqGttBgyVhEvrW
lFrnf/282DY5RAtJHhdngcOZmyTeiMqAmCgY6u6VnQr3YqaWcEkqeHd3eqijtWZ5XKxm7O0RCeIC
No/WVkzuTVIrPs9Oi01opot0K2e/YWMZk8ZHlC3RFlXcfbDC2csv/moZ+DOsQNPHhxurIxuxwzss
OtdkKgLGIUGxuYsrzB7rpK6NnYWNZ962NdIvpEzOeE6PHvZMm9lWBfYjRFmQiAYZcDtTu8EnMKuL
iBB69AVdFO1lnaF97Rsvyi+swU7l5RikGjqZdKt447Y9jNPEisnROP0YjxbPP/ejQLHwk1Fe0MtB
9vWSnbvt0AwmpxS7DlpYbyWQu3EOPxhlWUGOn5qyXX4o5XBs/rMnerXn8ctsyEqKk9u0JVAFP736
WahYoQtp3fACFH+1S+QwX+UIWzEJTckHn4h3xvd4ky2hHClcIqAP75KSoN0UsWT1DPKruiahwHYu
Ql1dEyX/K+scgJqufnJE+eP003272nE2VQ4vNY0BFwPs4bjItO0oH3CCZKXAJTTXONxKgh5palMO
NLT+6+fssljZPGSWEIvou8Px8ICg2TRILUrGrr7yCpHek/aWn6NOo2nmRKHYeoDr9nTBB/oIDlXe
0zd8vOVhPnH0591wOD24rraP7tiPIieyAf5taQT691pnbr2ehqkFJOe1MOIK2AxUIZQ1YH9KFAkR
ZgGCfKVoWz1WkZLD+vQVvZ3g1G40U44qAA9HHH3c6pAtGs177BsuMY5oPn+LGTTf6UH+3NZ/Jjib
PIsBbMof/DehZfLotrU0WoJmkJibSezPKztQ8ge0FYBorg/Wd5exuCPVBaAINErDymwSnNf7wczD
32os0xdUrpA8dDeiKDUytBm4QXRzGXozpBiSwLA3Waqw8KGGc4rOfmHMBomLXTMoEtxl6EANY3f6
rpZ8uFev7Z+7UpSqXK1I11nc1ofTiSp/UZKLbW9JL941gc1GlozHldVl6seMNZY6rZUaX6NpBB0D
BbbbtwUSfBIIItBjc2lj3snlreMayePpSzvcsnBlghKTR7FluThHqaNDqmfwY09JrTeuJjSpb12S
jG1KOFAVLPn0l2NRyEa94WjqbJpd0tFT6LoBOhbF2Y3my7xBaZltaF1X61Gb4wevz5vbWg4L9Pw4
hGvB23O0Gnuh05LB22FsaKW4SsZBb6nc9HupU/3BYejonM8jXMaigqn4aSUr/7J2vVqT8Wy6Jo13
vEF5eT1zVSxIXb/uMnxanqDg5QpqSEU/dzuz8+yLUOHm8CpMB6KLCZtLAueD8+Hbu2f7zkedL+ty
avpT7Ht1RTaMF2E1uJXAG027xkKzWakBrWI99X/9oA+HOloVoFSYdp4yVBRis52oaqx1k7JQttjB
T0+fw43K8pwpUFqsCxz1XSISj/Z1tktCrt+5ajODtb/pzXp6wmls3M3j5N72TQBanqbWBx+8t6/u
MipfXGbu0jA4/uLVyNhCr481O+dB3ycmcgJvRPbizQ22ldR316UuaFjTMtlCCQuvWNOLG3Qg9c/e
qhfFsCf7uzmt7L//kTnWKOUsZWIH5t/htMMtG5OuAOJ8cEdvV1btvBnrbtjVkW9uTz/5d+YTpXge
vMDjpvXxeX8oggIkitIITArzjHY6pCmPrB2z0Onj6aHerJQwMZi0LEvLd4bi0dFdWUifeLMZqlE4
CiGAEYUyfbQ8HBZu/kwll7/dWza8NuMcjaIMCbxF+NAowAzFOzu25Atd3fxyJLQPIYPtdZ9VgZvL
7TFznr7Doy/7P4Pbfx6mI5Up3aPBaR7PThh0ejMr0V1QSe92oOmdzyrzQZFlobcPXCmfKGukOxCO
6Tk7/+hboGk0fvDyHu7m/n0lNo0GTmWUWI57H9CH/RIAqqZOPaWfGpKvfzSqGq+z0W3ORA7wWGOX
e9SD2T2UTZdfnn4S77zQri14p1jz/3zyD3/rJJrNuIWqRbKMMWI8NcXT6HTEUHXtAzv/DmFfFz6f
HvPdW5aWDe+LD9CbL7HK1WS4IzD3EXrTOvFIECk4/AJiQNXF53XCq2plT0Mzjfs4U+PD6eHfe5Mo
HSk2leRHM/0Ob7lLrAQsEBgU37WqXeiK7mbMEv9Ta9vdz9NDWcs37mArxav0eqyjpdmkNV276QxQ
UZIAxxFcXhRxI/ZQAUnLU2So6EQLqvFzfyv14F+Dk09eclEowgrBmZ++nPfvfHm36Q1o+gKHdz45
U9BFA3MN6f2AqZJ11AyK32yGxv/mSMcL46JySgxGylO0+D6FNsRsEVat3qw2p2/q/XdZ/ueujvYZ
qWn5fZpiA7FKNXyeVRZsxymzP0PyJi+vircuLmBSSbWfovwUPYSxYZeimvngQt59usuJgdokdf2F
JvR6D9JRqHT4HOiNQCCzmaGorO2hBRxmESN4+p7fG0oI6vqWs5SA9dG0Cv0GKVfD8gVrytmToUQj
vxrFJqW8c3Z6qMNT3z/rE/NFetpBBU/f4vCuvLRElYHQFzsf7UUnVPlXz6y7S8cD+DwjVrk4PZ7z
zhvDt4cF0YHuC0j2cLwAj0McdQW/ZmXpNTmELXZhQpNOj/LeEgTViUWA2h2Ep6NRCO/DI2Exyjxb
zUWFB/ua5Hf2/fjZ8ZkkwRpSt/iUOSK/FgMi3tPDv7fqvh7+aMqOotG6hnS4iSR1+7QJ3V2Kb38f
DtJcJ+yXMbPZ8f70oO8+WehK9Pldaq7HBW3ZB2Zh8BrwSzrxJnVySOPsXj4Y5d2pKR0OkURC2lR8
D38/I0qz0tHcWpyaLkCnUe7NoFvpxah++n7eXVx5pygQUC2nuHk0VFKzPwECrjeJR9D1GqYFeTYR
mS5p0mG6iKbtaGMWmJ2zFs70cyX1/I1mujltsSdaH8yod98T7dAusE3u+vjtL51at3XD0417zpjm
UFfI5oX3qYlFtemGtjs/fffv/pqvxjs68ZghrCma/dx86JU4P3FZ2Iz3wTN+bxRKg4qisWLPr5c/
f3WK8TNYUsJkbW1SI7uzangqxoDB5e/v5fUoRytnm0O7jebFMKogyndBoXfgMaLt6VHee+fZqCM7
onrGMfjoXpqR6iWoAV66tKovJh1ExoqI2+Glx8eeocaNKqp3nJnxX1TwTVOb+LvTl/DOy0GzBZqc
4pdj6T7aeqRL/mKf5WD5h6C77MIO3m0VJmuUxs7T6aHeWWI89liUzyRe+De9d2X6tUmINUPZQf7S
p3ijZmpGTVOUX2s+YbhefXN3esx3ZgtjSm2akmMaZ/7D2dKME6zoiTGDqJo3YRxbF6a0P2pevTuK
zXSkQwYx7/iLpHs1z1OdLtG82CFAKP8WFYaK07fy7uNDMsC/EFDwjT28lbQR3aQsfqlIZNrnu+Am
W8GK9zJriN/Ul5PbIbbEB6O+e2uU3lwenrA56B2Oyk5cqLBn1IraxCfqrTAmww87uTZ/y9Gm1JPS
5DDNLoWT9dHSQdJu1GWGxdIxjMk+6XT9BQZxsXPRiF6VRts+YBqY91VukmFpDvY+Ke2JoL80QcFf
VR+VpN591JCLUZ+Zyxpz9Kh7KzULqTlEU9z18ONHOfEpA+yDtJxalu5s+DQ5AoHP6V/4neWAp/Cf
YZen9GppC6NQG2yayJGahmZrl73/CwWr3iatV20yyK0INHEWrQZXgvsY3eiD8d+pWQm+FosGZGmQ
8qYeXkDUgPPBeo6zMR/hRCvdZaTmyFasUgBL31wsZD/nRs3TKmhN66Gwc4f0M9qoeKlnzGtIjwOA
t2j/PzqaL0jMtzOEygYlHost0vHHrFVtKEaLCgD7V4QjncITZrepcc1p2b0GyWg9jx1JRNhA17CH
8V3JblrVnZoe5sFxfjW1/6J16q/hdTnnlRfEOzNy48+RikDCh9AjPygRvffi0KKjL8HStUgUDp/l
JFPDzWBAbVC7iDVMn/CcnCD1wTf+vZnquVQaUQVw4HCPfrGKaAQ6njG/WNoLgIpLeB9wOmDbIhj3
HuabYB0Uxiw/GPftZ8PhzVgKxJRt2bstd/9qquZ5QDKKxynCxTayBhIabGsdplDnymBz+q1YvkCH
awNDCRpLCJM4YRz/8kMMU8dD8LYxhzy7aQbyLFbx0I8jciVXQP4TZnwFgVpnX3VCkMAHL4VYXvbj
8RETMdu5UXQmy8x8datD2U0AQYCMJZ0PwDKJquRXYqCcBnCDnChObS9YRZ2prmScAyRT7XBvmBmt
0kY0ZbRCZD9jlTW7zAV7N+Oito0M7lCjyj/aZlA4e7PqnW/43ct+Pc6+3yJRz+1rlzSVJXMzqodt
oM36jq25fbsUJr81QW/MsHzSothleVODm8yq8TM2cKT7p5//24nsmDbFIIRbTFcK1Yf379FltnOo
+JuEwMxtU+j4Dmbe39ctGWXRZfCu8NE63oeUnYxk4CXU3uqOrk4+eySB9L+ANY0faCTem082d8Py
tvRlj0u3LjJDr+kYCc1qea5jYT+a3Sx2oqwloe4jzn+bkOkBxMZHPYF3H6VLSQ3CLjP6T1X51VSy
QVhmmaRqzKGOvIYBWAekliraC3PSz/4QVHutQDEErm52fcSnsKZXfcmiZm1jQISxkfi3uMeG29M/
8TvnluV4yylhUW7xD0e7wLaRfONSLD3+1EhB26mx7xVy0Af6QA4sihJi1pxY6Y8pEBA7wD0hnpxd
XkK4KEZQrTPVTX9dB+SayAPjKEzBit7y4byLfBV6kLz1hllZXKdxS5Zm188/LexPm7GasTtVWfCR
gua9hU0hTqWpSQOMjc/hqGRd8xICb95Ec0a0DayvHeeon9ZouR8soUdaHeoYkq2FrZgKbIpRhR7d
YO1bjedR6dyQQ5ZeuOiVV6UYAwIXsu4KUw8OViMc7K8phukdNKRuj6kSTDhOuzt7zsofbuWEP8vR
Nm+UMeJjShsn+mDxffPZXa6RiYEcinfFOq7P+UEAShUB3aaS6XjTydr44de+/61J1Ax5M4+AvZQq
HH93XNrzZM/N/vTUfPPKHF3A0VaMLAE3lE5ubLoOy1EQeo+gAD6qQr5ZEpZBOICxsbZsF73G4Y8e
t1rGLd8Zcp9JS1bqIlmYkRi8r2rZX7aOvJNN/cH+YPl1Dz4ry5ioYDlzUVfinw7HHOBEh8ogXttV
S54AZkGSA3OciMZQ7SH2Gc+nH+SRMPbf083FLG/SkuT0fLSOS1wX4Ha0v9EmbiwgzXITN96YQoJx
6t84//CFFR5UzT7Dr1+hI1TZR4f3N2/XctNsGBa9hq2ZUIc3PTLPwkCSMBOhkiWuCThV0Zvyuiu7
8v70/b47cV4NdbT/oscZIJhh4uT5SMCMDu/mzErPTg/y3o/o0uPl338EfkeDkKDUj4ERGxvbTkN/
S7T37AK+cs09tjTzC/RV8fv0iLSO35k46OglzxGx3xvR3GBlEyL2PtiGonUvg0X3sw5G7G2EYJem
yfmI70OhS/k5DixCNdi/j4jpI2B3XJpN+irJdjWBOBLP+D7vykhgJTDTL6yH4RdaVDeFL7xuVVIe
d7YgqgEAhYnAI+zB7aHxRtALsUNR4Tzj9/XCPZBLnIKY0+obcqcErkpSwW4d2ZufO1GDcorNrAY+
wgGP/KgGcvmmatxerWgsoCjtIEtnq9JEY4JJvRc/0aOPv3P0yVeEw0ACSQgM+zK2AOdX5ElAELXG
2bkX5VQ81YgEuJ9yqp5kos1Pfq9HeKCpl2OwFpL/zH0s/usp12m6zpEE/wAaixlOqtZo8ROXpIYW
deGMBIj1EBpbv57CtUW+JfRV3AFnHuhduYaeCHEuVGUXXBnSnhD6mnX1HZxqEGxUNZvnNPO7LyMy
UgIzSxGJjSrdIrw1BrtZZ26cuA+JmOqk3xJbBaWM07bb92vpGmdmFXh0qfOutuZNOcPpsx8tquls
HTX3l1Ubl4YqlHKZlf5jFIDLxPJpkqAaEilm7TvdpuCOqoVqkMMNDXGNZEO6tcLEwz3t60RtpOqs
GhJuSC3ZqEz9rR3D5CtwBycm/tur0rVInXHGZuBK9iVdMrTAq0ZORrMFdWpt6Wj81cMcuy1p2f2C
R6YhXakMtHxqBEGzcdF4z0+NmwXDTuWVn5w1ysEuPBO0CtpgpHS+KS0DW2LduXzYqqnp760m57Br
pRz3N2VDdBCIpkoDZRd1O281Lp75gt2F21KrddJwVbqTbW+8UIAbjCBawfrD3Pt7qpgDo+zJ00bS
X99wFsWH3SSQZwDFZqGxi1O/ZaqLXl27cp6dddqZcK/CQqaruqTKXaSqwfsRGtNPCqY63kxCB3eV
YEO/ssikvOkRfDWEBI15xR5JoEwxZJY8w3NjAe1rO/3MB9i9baeqvKdtW4JgrIqSgpCdW7iaQWyD
WRjrYZmVAww2v4BCOGjD4u+n3dqvGrMAC8Ivp8ItJFvzxeZle+Qs3A9baXPmXc+Bqs+j2jT7VSwL
hwxgpxy/05Lrvwmv4S+iX4ILy8gSggGRic/30g/Me1pD9ldJ5YSssT4h+njq5vohB+cxbikzEdKd
CF+pjU0yAnC6csKUy4GSgAtYyxcxgeIJIZlReAOxaCTByMoy6Nllk+8b1kWw7jIc640ZQgZc8emK
aSQGyGTBLVrBlds4451RG/or2Gp5IxvdhmeAOrF4pX4iN5nvAooJ2cd9cmAFkFJCYOePofMCwfwb
ehNmgLJnEmHxxG7cCTvHOqPjM1M5DIHJd6ZoOhJnhfOrapM5vekNEURrwADkagNLstxVyq5XrLQ9
FtESrZW/VMSGvVh4p58aY0kZhL5LHJZupPfVjYOhWE22X3K4K4MU6FQ2+FQ3oiRvyVxYfMcFdIRq
VYtwP8RieFBjYp81MjQwunliXpXzRZek0fdxQm6zwlEeP4fSjPDTl0nNAixl/T3rg/IhQExM8p6r
2merBfJ4Bll/IuoJJxeMxC4JH81AqUc77pJm57igWDfTQLD9C3UF0oT7BUiynaLQvh1hF4x7Xgqf
q46E2f2I6iq119mE5hTSY9ToyyiYjPbcd6wFH1Zzdod9PdIOhBwNLhQwjzagZyDh2E7gxoDwhB1G
YrMdgUbyHQfhR4HRoDKXmF9LIhW7swmcvEWCsdGSl0yYMwhA1ZvTRjdLjsTYlQROEHWJzjw3QQvh
B2/1135sgiew/UhjZrAH/rrsO0w402gazSaJYUGeF6ETQPIg6U+eJZke9u7Cnl1inJPuzEqVeLKN
HsxoWag6wyTfd4S5IgjxVuhU4GqYQxDoXUe6XnRpK1Kkw7Axf9v1YrlyRtAIV+DBh3rlxuw54II7
g/+YtEaT3wibSvG+TWeYTSSDKP4UFx5w1J7WxibFtP7cwanJV5OMEhLCBWhygq4xED3iAe+yn20S
D8OmdLE9rzLVlJdW5w37QEXq0ay8+dkZA7TbrKDgyiLhR1+UqPE8wrZPzeukxdyxTRxY8d+BzxBz
ZQHV+E3PlvS/HC4N1SxhTaSHzeSerrUOjW+90XgZJ1UOb2R4xvW4me0w+ooiagRGFQ/JHVN7KDYh
1Imz2IqMHzWJwt256Pzim0k1OVnjxZwhHgGzYO3wWm8WF1GX8hEocgOQKbu5wdkNSCDkFpka/VbU
2G2ylZOavkRZaz0ZpPOV6yBKWCcM9iHf3MgLrpwoqW1S0jI+7eBsnYcAos5z1Tg9hxoxsmMyIKX3
65Y6EujROgm/iFxDdCiSJofe30z2poKO8duo+vbXIObpBUfpwItXOfGl9mvNloGYAJgFAD14uwyz
vJzhd+S73CfEcZ/qKD2XslGQqSCP3XDUTL/aOrSva5nb42aaiqJ9BHkUfWpzTPsbr5ir64b/FbRW
ryxJebXD5HsoLFCjUZxnRKlMPWwY5cb9L9sCj7IJTF9dxaVZfu2KmozFkQzSdttPLRZNtxjlZZt7
DYHp0Vy1e6dMDBdsR05eNvm8ul47fcj66c2zrHdYE5xbJ8zHez93gVnoMnLL6352BnejBgpFbOM6
qArYMtiIIJIvKr6kCH9X0pQAaSZMNf5aGT0s7jYHaCZiEvjWSyDnJ0MXiEZ1gasWM25KikQVjxe+
XQ/rQWS/RB+OACRIEvmUijBONjOFbTko/J8RU4ivDafsfg9WOLlM3bJyd6Y3xC8F72O77jsjjTZ5
XZLzlraAW9zG4iWUbdh8qyG1yHXPGQeAo1G6FzlMVNB1hon/zEJg9C0f3b0pQMcGPde7yjLb3sdF
bTbfs1EH5jbKUhtYj5v5VHZHb/HsUaWT66xqCJOGczZfiHgoyOidCf2riXy/Rl0DK8BstXOXEmBI
IWYu1ko6S3ZGErM9hgXPp2SwyxTPVF/w+S584i1QCRrDhPGzzKutKILxEnyX6e9jg9bqVg8BoHVW
/jHZWNLV0CCKql1DP6t+OtnY/XbNih0RKLMlBC5EWRnUhJrAAY6ViXHENbJ1H3m1WNf2XMMXGbGo
ruAfF4CzKhmQFF4YSblm58ty5tHexAEMabjZTjGPZoXXy/6orvf2LIYPVivJQQK5Bkf8w7OYHsFn
92MKPsWGQTXAP7vjpWDfmMP2P31oeXu+PhzqqIRqGG1VFXHlbZociHWYWM09pEFrl7Pb3adgP1dz
WT047OO+nB747SGQgV1sEdIVHj6Bo4O9ypx6oIXlsQGu7W2aJATX4Zr/oEL67pNEmUhTEyGTe1wk
mc2cNHrScjeYPTI48NptVi5mlD0H6A8F9+8P9ifqixYqt3b4s3l8epw6WrBf8Vhs6oJ+B1ukO29i
g3/64b09aPLw/gkV+zPS0cMrsjpESMqvRm17PAMHW5y50zijI9KI8AIylGAkhA+nB317osYSvTQC
sYNR/PtTqXxVIpXd4IdlCmh3wsezmWwSViLzOiyvLJ+Q69NjvS1uMRZuAiqylsIPeHSDdR4UbaNB
//qV7fwaPKqgG+hAzn0xtmSK91H+EOYifba7maSkQtpPp8d/5wHjQQdlwVU4RL4tP/WrezWaCSBi
yAPOfR98t5tOn3Sj09uUfQInry5OeUNktvnvjXo0gRKfQOJ0YgL1nve/qTuTJUuRbMv+SkpNakQU
KP2gJpfbWN+49T5BzNzNAaVTQEGB73p/UD9W63rEe+nmkeXxomaZkhISkRnm2L2Aqp5z9t6r3fuY
hb6JLsv2HYl0W9YLdWEtQ/oXre9/8SIicoDDRdiHj9/hp0YJqWprMOeCsC1ZhOee3QQXjpNVf3+d
oeRwGSETDILQ/aePZmgVRqsgnp4wzGUT5yy5Se6hvgauHRwX0To71OVCFD2pu8Vf9IL+PD316YZH
ATZ6dHA2G9HH21laVItV66fbJRbyajiOTJOp0d194A4XgvygpKmI6wF0FALfKeNXxq0AtdDlny0R
cf4eYfR/sTL9i4WXiQrCJ+SMaMGjnxZeVfhF3/QdXN8+jljZwTrNpOA8pr2j08QTrX/ZNQGIz0Zw
tPn1c/Z9MPexw4kVjZ2Fvx7b+D/rw+sePXW15Ef8AIQEUsmR1G7SvlXnC31ckFiLe+aSs8+s0iUt
M9Tmxl+jbjtXRXpXBK11ag3hehLDPP9EnKnPaKhIz2GGEl88wSxqSf86QAUWiWlsYKsEnpFwB9RI
lgO8INU9/PoD/YsOKg5vYgVwuNnEw/wcYNGt02pSDSX56Jw5OMHonXrO6iRKef4lHGSZkJYkr2jg
5EQhY568GsYg/7tqRCYT8OuOAwPHYyD6UxvXBClFpaBvDFcpfOwqbI2hW0y/2wj+1we/LCjNn8ia
P/7jfxPaeT2993rs3/9BYtHwDw6qX1910Tb/BuFFRAj+8ABsX/XrP97Je9XLEUL6v/9H8n/+Q7//
4+v/PJ3aon//McTo+w/+kWIkfjvKpo42RN4vRq9HA9zvLE8r+o0GN3rO40AzZnRy3Kr/M8XI/i1k
3slGR+7G0dDLT/0B8/R+I4yKtC9+lIlrgKnl7wQZsYuw6vzzLWQNFL5PRYmV92hGhZfxcVWSlTun
FdO6sU4zfT+nYBUhxK5tMN4POiS7c7OQFNG/BDboj89jUZNcOGSjWPpTrLgOmHkSz7SMvs4d08d0
nyvc5F8Nwr5xvCSPqHleYXeiTs07ZV2glOnvOt2H6qRJ4+aG4MXoLRum6s1u0vyJiAYkzxNDkfh0
LMxCYqE0a47avM+WjTqyaWJSe1kcKqQNm8FzQrX1CGorLhidGtJNG2e8n0h37YjOJKxsu5qasgYP
f3lrk613qognfF8ze1p2ee94Lic/opmvF0Jt3Pv2mPH3LJy+GK8gczsnDIXqz35edwQaaR3XJNZq
s3zLG4c5e7WSZrlGY/7Z6yyA3p6dTUDhTAq2O9b8vmlZCoiU6KH86cKs0iePLohKG84fvMDbpW4L
4jZxdogk1NHoPNJjK9RFAdWL5khFjyPfofitIzaB2R1hYGbmaSykV54vZe6pna1d7xF9LCHUrZOV
VA+qxUBlMh8QIRA2wpyR81j60gWlo99q+JLhs+sWzsDql1sqoXDM6f4SZqXxek3AStBvL3Ck3MZf
9+QOHnu7yiXuEa8LCcRLbUfNdnKd7msaoszfE86uLmo/NUWyDk52FQc4KzcQCas4sRxX39PgruvE
XcEEJqQFtOuV5cnlHod2Wm/Teba9L/TeMi9x86ml2q2cLMN2mfeQqGoi0LcjJXhHvwXD+UGinys3
wLgkSic9Sr5zHyArfah8vOamm3qHGxN9cjmvtHA6e9QQR7yGgCrpjM0LxgZAQuGqItB5gyAufrDL
+LFpUrBGDifIU5PFq0U0VIg4dTRjlCad4J5teorXI2eEhyLx84EKOAit6KupYh46qAx9mBRNPi7b
HvYPrMpcpxxjPEgUey9c45s0M+urms1AM4suFKzVNh9AohRFEFLcePPnyBIzclV674OamT1EoN+B
L5YizfZmpIjfLGyD1MvZlL6S/UymVTDm8WPRaTBUkZgb4qCwRXzq1DQ8QxdsbqewAqXN4KV8l52o
um1bm+INLJN3t5iI7Esz9UiPp4HJcj/EktcHmfRhKMJsPeHbUd+M7IG0FL4bP1i5rOmIeuGNsos+
39FY03dlXrgXdSwbwwPiEuopZCOY+7LtMB/1vIz8eRlPLxKR4MKsoFczX2tFDWtyJb45nWg/cYLu
yeEfPGFA061dsCHcUT9lC+78xB+0L/fApwAIw5SrrsCtUROPhIR/KdfQvq6GDNHX0nmEgE7g4q8I
T2bG0GOUJCKzJiOYSKteJ3SE0lcCKiUMADmSr9h5Wp4Lp66oqueBPMWFOFLuhW3HKSGGcqGx2Swv
thn0mzuHYJxcZ/SuVk9PzJmiFSabXeY+UIDGrh9WRyrocH5TRadgxPVFaVn2G3MmVFfzGIbd1rbb
+paLMlGpekS9ZLGS7SrsuXgSTFV46MgJPh8IAHtrl042m7Hj5zZkIS6PA2O0q6FL1V0XlyRotoSo
P2STrUn999zzuaWdS1Jx6ezbsNBI1+t8fAZxQg57ky1Nd4aNuBv29TD4LwglQnmagsyaE1rC9e3I
4G3mE9dLu3G7iPRV1dndJdoY1dJYRELXuWHZAr2vx7vaLWazFeyId2Oj+oicfF0Tzsq+ti2gyuNr
bApQkn3sWDKJZNfXlxAsy5cR7uNjZ5EyTSb6ZOxtbALb7ODIdAwwHFlcgEevyyTAvAUFKcA7v3Fb
ZFK0bUX2ZrkVWaQc1dF5hanVf0FKL5eLcAwtswEbVL0TlgLgL0AdBe6rYy1di2VKCuzDN27GGG8z
Qt3sNyJoyWCbc8g+xwSgCZjSxJAxV0szJsHYkS63ZmMgtiJWYbhzmzQ6iCEF8b4YiYai7kX5Tahg
fCFsOKs2JIQAMs4yhmSEp/juPT6DkFriaNXbWGoSl0PtEqxSRS0hKUSs+g8aytsnnhRaVGR6ul8Z
m5p+J/CiP2fAKO/r2Sa1md7P8FgVS3lahkM6MvqaOcTKskvfasOMgmxwtwYS5y/hAckLLKDRVzxW
cxGMjz23icbcGkLw0UvIcTOzyuiLJmD+gCOfeD0Pfne4Zcig5n1tgXhO2BXwIUkFq/r49360oZGF
eG+QPa0+cFLmDFwz81xpFeIGCRPOb6KYYY54nZ9eN25RtwmBdhzoez5zvSlR4p4AGXFjDsQs6Uxy
SUqlvduo75kznOR9os4SzSo6JCb6TpuIXHOuYHXRgF+j2ee6K7/PUCOS2+i5Aqsz6DYw2xUO4nM4
9P1ZNab+N/IV4QE3TpXKE+Wl/Muux4BsFznadPvaNvW0LQPGgfg7Ku0cdBR6w+XYerCYmli5D47s
rPehWeW9CVxm0iu6tnyjxVwbjhnC4fX30sYkjnaJq3bIzsdahOwyPzTNYN3X9cTLgIkLiVjTVPBO
jMoxoI5M2z9DxCQstkHA+JpS6CqicvkDtu1SirdM9aFJBNN38o7BfN/CPHO+NaGUnxxdhO+9gr2M
rRU2bN4a/D6yDadpo6p1PlfO2H8LlTt+wUrOoMCoQDKJjAWTldAhpngljGXla9cT0YLDsF5kgyi/
MF6wsmRyBzgno+CdS2UNTSEmKHBMCE8jWr8dNXG7yElrQGdR9cULLdfsIARosxOzRyszcnL1Ogxm
zrfG1fEX44/lhe4q95G9L5TnPP9Q17J61ZdMF7Q6UPnG9Xk8Rt54YMw235ooXr/GTj/cTwpC9BaB
WXDtCsWJqW36AUoq5hRJvu/gvau494LjUG2+djwFWNVn9QPOuxyFZwHd95xwRHIuNmMg7Ts9MqUG
3uWo+NAiDj+H6Y6axV+q/rrq+0VtCp4hRLcQQq5kwzuqoLGz4tbhwLkxcFYBcTdy2BNy03VJvoaa
eauIYJnI6aFQoYkSC6LboalXMyYNTwyH0SlUN33JAWLLstcECf9szodRjC8WK2XHqpmZc8HJAjRU
0MTs3yaOSOou2DSZAsXiqTYLr8YYgxKRs0DASZR7+9rHfKizvnHU6Vza7iuunf5T1syp2E7aK3hu
7CG66/wlQ4LQioGcbs/KA96rHsp5NisGNKHl++fca/Pg9F78LV4apo9xEXj2zp2Xcjww95kyoO3h
9JksbVUBR7Dg9qpUizOi1cxLtiw9CZ+2au47Vps7X+uVyV7jRUwJqnnZVUbJk8qydyEuynEDoC04
tbWo3l0is+7HMrVsyCvaeprpzzzRUovPg2FSfUKGMKnd7OgjwIQsMPaGGZs5y0YPRUc7ZsB6QUJw
nkSX8o4igxOC6qom3pYRQekbZMV5vs+8oj/kQQmpZIYxl+1j45Dz7Lfh+In5BAKUxgrWi8j0GcNR
kops3B4Tw+V4XJmYV0GakrFRd/0eiYSGfY3rxIeMIsqbXowi2zi4CcONL3D6EcNQEBFXThn0GKg2
7BzfC8m/VV3/u0X9imN/5/+d9XvfF03x9fXrP16br/+4b99es/bHkvn7T/9RMgc2NfMxQ8exGT3Y
JP/+V8kcOL/Fro0bCRs2OlT00/8smZ3fMGGi/cf+T00tjsX7HyWzY/+GNJnMM4rsABsiavTvnY1/
pj//3un45z//mAb9sVXp479G4UdnnVYlsn26Zx8LZjsEPN5lPp1DY8bDNA3uzsys0T98Oze/F+A/
XuV79+uHujxAb+vgEbSpyF1GB/ZPHdHeFMhhAEgkcKrS+8Id83lHALbPxmj6/IX6z7I2S2F1Ad5o
OYN7nwrCQRw9z9cLIWDLfk39grxzZU/DLqCgH/ZLcUzgdQMqfEDEYr5Qrjde11MHa50sc9iqdarP
jOVa5SGba/24Dl4e7gXwbn87wYpQyVA5w8vqq/6mhzmXneP2SENOQYt7WxWj6EAGEaeZ0AZlJuk7
FsXfYGfSP00rStxTGXbTjXSHiiPipOaribxixO90O63DDGmrT7rUay7qBpHMRjbNyPhtTXOAax4f
L7FNvH4zZBpkVBpZe11aefFY0CqRiRg491DleOQwew0nPc9qlouxQsBNS7X3ToUE0IJEIlyJNCe9
9uhGgapZdxXyjqhAkshwOZ/mxEcF4zGOG8Vmcrzmvl6jlSYl/vwrcpQRDRGunt8qzzLkyK9VChWp
6TJGgx6xHp4+0o/wANSgHq1SXFmUcG9kxR1hQMEcff31Y/LTwxjwLmDbdgLCHjHloBz/+DCW9awF
jD6LCnuIT4aZnYuz1rj/9VV+6mz6v1+G5jXNEIJTMTl8vMzCKVjH42Aly9CYU7inn4bJEdtWe8N5
5IKULNI0PXckDDFeW3kxp7L4i9+Bl/7HPtX3X4E2tU/Ktcsp+ed8vkyqdI5r8Gch9fdlNffuSTEU
RPJ5udqNBSf2X3/m4zf34f3jm2WR4a+8iiwqP3XrtefOJTGayF5q5JHeCmAVoTXGR2QIh19fSvyL
u0i7j+sI5j0+o6aPX2+n8rQYIpkmi24K6wASani2limAgZtzftl8b8fA/pHsaIE/3LSZbQO8qYty
D8XUvZjJJYRS07TTNRBZbAGIQnRM0vNUcArQPuWvC954q3h9ooTCOtoBXmqJYRvKWyxs4aUM2v7q
+6f6W5vYfzPV/t+2RczU5Idb/acW8UPZvxbNh97w95/4faPz7N+IMMGzRhsX/ykZ6v+5zwnxG73i
IPq+vaA7Py7+f3SGffEb/8/3OKPj5IaYx//a5jxaw8dZNisC2T5YO+P//22OYCrS3B2MY2w+xFFj
hfn4TNJB6KSAH7SVpYjh10iPcHHOlj98H/9im/v45P9xFS/k8/Dox4xbP14FZCvCWbWarYX5nWwP
WeqTWdfL268v87HJfbyMS4ed7RR5B2/zz3MujTQWl3U+bYOwRVya222S1pl1AqSrOAvHZniwKDTP
WyIex7/4hM7HheT3a+O8w1BkE/MX/Tz2q9MO+RaqGsZcrGpvFTpQ8GC6i/JjaBsVxI5gPkVujMBC
sSVSPHsEQOO8NKJmMJfXR+A8djLEhrQlRbare7ttrhzfzVkNfv01/fluEOVLuAQXEUwp7Z92Ew/J
cRmM9rR10I7jIXFkdopKsvqreKyPg+3jV8JpzCP6jDuOe+T44P842JaDoPsYrPNWV6UeNrkrZv9a
6Lozl1FrAuBPCicPysg4K4gu/JsfknE+yn6iSPgvgVPHjeaHqfqotXRQ7kYoEQkRWvMlPHeZSPzF
dvWnu846jleE206VzAz/p6t07iLT7KhqlqEcXqYg6jboo9WjX6zPv/48HzdGvky8EthDiGwL8SP9
KcbBX2JVM151tkXnwAFoAmIrQLCTzYf16hwHNJreX1/xT48JSxXPMnbvkKMA8/qP3yA9NY9WgGR2
snjRSY4EmWlma/2FD+9PD8n3q7jsvygDjkkuH6/ig9LoPclVXFuln0grLfeI9tByzYV7Kuzu0QXM
8BcyhL+65k8PZl003uKtXFMc+6CiTtctRK0vqg6CJ6hE4IszwLm//jb/fE2WJD4rkbZUFX8K7aWa
6PVAKco1rfRskqu+cYD/IKJuve/zr1Ijoy1Muvv1df/83HCmCvyjKIkHlEDrj99v1hiL/qxGRzl3
1ScKi/y1WtMAcFJN+T6BVP5b0XM8qKyA/AenHic4Cj7x8YIkIqcDZgl/6+hIXcPP7IBO2rUMtl0k
rdNffzpysX5a9BmAc1blQgTm2MQuuD9NNh3YRws6CgC3QVpNB9wCsjlT0tLrkwT1mB8yPmS6p0cl
mgNe8aCCyLtgG6zwFZ74DpEar3M1274NtKSc+rNBVVF2tvThYu1VvxLV37qLAsWMKBDqXSW9dufQ
kgh2DYyO6cCy5hjQpsPsnoxj2DrJ9H3GICLA0mDIl1pd0ypdvfNlCp3mjEmn6z5FoMO6rc6Iflpd
YA957Ozc2qEF3DXZKk5kHs/6zYOWRn8qWkx7YVp6IicT+lvnTKKj/eL0NR32orDUc9sgFjgFbYcd
L/Zpn6ONGKcmQdbd0mIjxwAVFeg3gC19PB2K6tgzSmulYa1UaiwvsX+MBBVGbiaQ7vvyxnSxwbhB
Ntt0YzFidPedCNWzWhh57CVTTrWfdedFFzQNBaOw/siiYbCVX0dHJQoEUXt4THHyh0nE0LLPN2Gj
luwLq6M3e8ifM4HFBsUTOc8bZURJllG/ht6DtgGSbVS7AB4U+ohSaXUqSK6JIlzspHfrx2WmcjzE
VUkLlKg2bBaZCKv+fCUt90TMMHp3Hr6PCHuAl97GShv7gAsg/pwiL2Eq1S5TF5zbxvQhBWSFderO
sF04t7S45XCoF1K6DitTHEUfeyWUfmfFpTYn8xqvYp/P02RdGABccmNZ9STuw7bGb8RM1kXxhxnI
7FqtA2vnklo/blIB+PhGYHNZT6dOe4Qp2BV/n/b4bkjgycJ5F8nGeZLSisptakr/fBi479TwmA2G
C6qs+D5bNNPiTKYjMQxq6h6jtBf2JkfKECezm3pA9ZRUy55UvRSJPxsg0qe8YmasVXDX9ymYdkCf
XXvOus5ho1ZxtqDZHUSdBH3jv/YN7pOkiyLIr6VyVfTcaYgZaZMXCy6CdXL2tlVBBhRMXpA5y7l7
nLRr3QsB0m/vuhbzwbaCIMlob3KszZQRvA3tB9F+cnxsvvHkt0US4EqxNu6Qpo/lOHX4ggJ6CYxs
5kJtibPltSjSrDhrV9/kyTxpdduMTtbsQPHgbbB4iVxeq3h0D2HTZk+weHr+EJoEeMAG4WJ+YYb4
5maTE18Vsp0kUPoAU8UcYZPZyHGqPXrmOQ15Y1Lna2yNPYm/2Ipgx44UtvAEU/3lOJe2kyis2Iyw
B/AyMGEkmr42bgEbNPBKkOM56Zv7wW0stSeLXcUJxeY6XisOVmZLy1J5Oxv1orqvLQwJn9gEqZjH
AF8FtFG3u1rSeMo3TqHrlzEz9rM1dfL6GA/oHcZixpeUgQkuTnsbWuwmJlU6eqBjZp/x6tov2kwL
gQvKEjCQsjX+XApY6ntg4b6VJ2Xk9PFnN8vr/MYd7NSX9DmalT+ntssBc6dK/S4/dJNXI1m2Tf/k
eHU/3LghHqfzonLGu8nNfPIqWoxNZjPqNF/ozZRsyvtoqUR2ilXCnpOyGXN5oSpOefteLIO46bIi
HD4Z8iE9Zta6t6YTWJlusaFhVfZfZVk6873Voac/4d2EAGO8wYves2At0mPeGBIqMaZ4ScbFmvPE
MsSgJW2D2+hTGFuYU/raq/Zz0Og56cOsPhD3Zn8uIstrksUJQLnYPiUvIg1U9k6qyk8cou3HnKlu
vesi5W9B2fbAnk3VnWEEtl8wsczvAe6Kbw2nAJeg+C6/xlNZqJvaxhIroYN/9lvX3IqS3ABG8F1E
XoD2H+1e+w4GCXTqYcy6CEAyjD7JKra+KswEz4Nx2w4FqwjlTmmsT2dtCtXCYfFEZ2lzgNz0tl+j
6XczeVIvsqhPXFWpK9rr7pZJlViTaCDpYg/dsJ23glitkIiPeOArnEWEXy1K1UWJluI+hAvFpLpj
ZSSHdvV2mZ0D+2MoQGilbVhWq1Cv6YG4fIDAUYsLCQz9NCJ6LQYnEXFvPWZdKW4aa7TAWYmR+dXQ
u+J9LiUWeNG1rj6Ti5hOoiwHJ0MiFm97Cl3wpC2LtD8dRh28mjKy8g0W+vEZsDHN9xpXl0YisMxX
o6dWCH+F1SMbzsJok/lBbm1U5trrDiwpUYwOcO6W2y3b97ry5StwYiLN+cBy2Hags4Zt5XvEu09E
n9qHyh7dbN9aMrp1HfKz7o2t4yxxRnd6Pd7aLxXnFA5YmkE0rGw+6cY5hr0cFgJELw3p0hGjCcIK
66lx9Y4QzOzG9mo2H0m47/OC5dvdwhEdmh27sJ0n+Pc6sSWTDzA8WOfyZrXWrt/qQS/RyVRbLMpp
7HXs4KFa5JbxifXWw2hVibHQlYDlMXmwKxe3+UxTL42vlvkYC9dhIGju7WXyrE0dT9VlQ8SJs8th
jO8am3iukxCf/TtQGyWTI2gtS1DvqC+MmKBTlaO04gMDkfCbjGRv4U5EXsHK2njcUbefdlhdsxQ6
asufR2rSdRoZfz50YYwkFphaTgh1HVRPYsYohnmGXOItep+WnmnZFGsiNUdmRs2On+8d36ga3Y8B
dx7GbXEz98rNE7doHRJJ7AqyCAzpeeOXJZp+8HnRawWi/bm1NXANnEgQRFJvdh9W41gLd9bxjpTu
sX21rAaRE6H3sETnXkwLnjtiwjZBPyCdERUimT4uGIvJEHoCtYsak6iMW3NoTDTYSDBVyNTQF/C4
SzKE9hagyDHhDenOAgbpy6538qrdeBx53goWxU8Rm3Ozrb2UCeoUGbrnhCzmeDw5fQFBWSOWTSdv
GVQXUR+6+8HDyno6WTqskzEqvZcqYjRAKMyakuUC22rcDekSI11bJ7Jf+AVt/LSlGE6OLuf7Jcql
fZo21Ugjj4bBjFVvVfYVFng86oUi39Ettc4/hZxLra1JS1UmsyCae6vGQu3cnjnKfq386U1GE4OA
rC0yjfRfBoi6dOzLJC0CqzkG2MdHIdc4caxiXHklsRozp3eQk28H9D/Ee3hAiItGETjPhfMiydMG
XyHEOTz5dZ1PJyYIoeNlXqPPSCNDd4ELLH9UWFHWTTR7ivgxkUOgVWPjHWwTZMFJ6NZS71zZmXCD
vKB4Mms6vfbC0IzESY4YgQ5/+C2tmfBtBhdqNNYgI75NuLTvAhT/Z/Zxvo12TvWPk2uXj1pkLjKI
POV5zjHvHzQKfUC75BvVfPwAg54HHvTRdM3IHh+O6m1u8/auKabpYeix4nMeV+okbDUfukcMjbHS
j3rMnsjA8PgyotqutVeyJZdBc9vMkxySzlVHsVztdGAAJiU2mHGbs5bhYrDNR8c+NnVU+GiBP5w2
7pJF/a5y1pi5eT3xG1HtcTb1aW8AnB5Ep3ZeT2eKNy122m2I2HrcZAhKGdZSIGEpd9zLtbT8dkt/
q0efBOFlSVB2oTLrOcYddYn2YCBjM0U/W9JlmnYOft07zOwo1hQ8mEs/StfnnhOe3LlzzTHRHmIO
dAIloc3goDOn2G6bpxTUKieitq6vuJ0d0w8Zket5NMXdBnpYPucrU+NtA43gTk/M2YVYmgd2oFon
rtHpO4k0HV6tYhlv4nRe600XlYwmlnqJrqJUD3MS93P2GIOLhdXbVceM2zmav0x53VzRbz/WHNzY
I3yxGIbdNFvMvKJs9kfOinl0ZPrazamKCk0B4LcC62VguUDCw1k8Wd7oM33y+zbjdCz58ifZNqe+
ZMqfpBxYb1dWSFx149TKfRyjIV+8kU2kmpFeLIsnul3hjOqbw/9cJDi8ujewV2gtgtztr41MKQnm
MK6jTTesBs+VjtWdI2pF3HXq2ZtqXDmBFPOAWTAn/6xIijlgbo4Yc93ETedfYiBzUU8Opr2TY2ax
OKvCo87IrKNYMfWy+ixFtZ0hT6rah0nJ/C2KG4VED4PbdTPB9ztniaxfhsWtcaKaObqrUrYxUona
8bPusTnhsTTuwQwzvhDcY+ljxINQniLlr59iezIuEQbSwZyPGe9CdeR/4QA28aeqpnqFlF0cc2IK
m7n6xHmaUxOmOF7YOcNlZgIwv2wxfsjRpMqc52DIBxhqIcs9xN5WJ30Fjnq3UCy+y55Ka2MLCtcd
PgZ40tLB9HqyOq3iTGN11UETod1uMQDCUpxCvMubYPYqqqBwru0EdV948CrW3KQdUPgmZvTD/IDN
eEKzIxz3HtkTi7NP3N0L5xZPYL2T6rpNHc9nuqiJpaNt3RQbwUngvJuUzW41pEjrCuMM6S0qB7tO
TDCSp+nGzX1JsVSxssrmiqyFoLuiLRizwPQ2Z49eiZoT1dwGTJsoUVFQZUOHJklj1qQt1HafCzEX
A58sJhYhrzV44kka3Sf+GNX3Tqa8e3u0LX8Tgcu4y0vwIRtHTpRQXcShkep8ADuC+rZ4Ra4QdMiL
qhXJYkx5FtXIhnm4edI3RRofo45SIUGX+Dl3rhjzfTpl5efOL6Z3JUZcrnNesDVxPyz/gNwYweyE
xyjFjn804hptB99QlSztdbO4HmrIaUX823rMS7cpRSuhsGIRNTljQr7nloSqlMu8Ojh+2+ZnacOh
luB745IEnKF/K7xFvheWodVYNxyBN8Cw1yVB61IGkB04228Eau4LV3vt8zGpByWSjaW8thUFZx4F
4hUppnWBHlW/kPpLzmnYs5wQcSr1p06jS8UgbudyPwlH2kSN+RVf5JK1zT7QKn3jeABDgsM+mqvU
Cvg9ZJst6El63gdEzWF0FZJbfmf5jfUwEpfxmpJgzs7uFtn9WB+rGZm2o0msPg3uZg5ReYIoqUsv
a/LA3UM8IY+iK13StYBkPXwVTMaflW+rhzQUCHU1phTYqCVECCTdq6OO9dPg7kVEENIpRSrHy170
iKOjklPHQRld35fc6DqRtY+VHVhCdzZ5cd4iZ870eY8McZvboDAZSvhqB7u1MCesqKtJCE+wLcKn
lPvJBGXnwHGqCGpYGr/7VJam5jjvuQiEO7+WHKTXNVu34ei1ktyejAOoVZb97TH5JE4o2tB9ppp1
GEJiWyBOs4DSH0Z/UNdIDMRLrLVAoaaIadiyLgfZJkJUaRNF4noXI6pR65CG4bhuccMT0YE626eH
0MP4OEljAKWvDXMuAVuzxpw+m9Z7mpDwHjXyJhoT49g5amjXl9fzGPndjibWWpF6RgLJtqvr+LRY
dByQOAklZBtW8/SIvIxWDTpc53XkfGpRBR1DKUZ8B+1Z45ROdjLFBRECYrLK/Tjz4CVWscRBIspa
q3NUVj3/hk+FiiXNfiZmLfMTv0Cre+r3Ib9D41r5KzBgLgMLuI7PUUe31knfzjmpu3HAg4VRnSug
14p4MxoU/icgxfhqxyVu6o3b46LYUxEOl6gT8voU8yDhDwNSPEJJpFbxRqMPtNBLkuQNfEO38c7L
0P9t69jNthm3b9pLr7OqLUEBRu9sYvvVs02zShLol7Myz9askRzWvgoSgkpDfD6dMwCHH4JgQ4i8
TFm0EK1tBcaIB97g1d+7Az2TvB19CPaUUMG+qVMCQ3tf2cgm/GB+L53WfabYWBaWCr1+8XTgnyGB
nx22vSx49r0lfOql6L9ktRejufZy5L72bPx3useY47WXFf2WTkwIB8LAJzDh7H8/qHcvcRM41xER
kOiNiyx6YNdqw41X8pwipJnaW2YcdngZ9Z560C5aFKRtXXwDiK18pq+RltvQyjUH6W4g1mNwMEdu
uvC471szkfnIlx00ar4qmgb5qBV9WVNFS0bmjDEHJYsgSed28bcw4jO1n6LMe3Olnd4N0diDPA2h
T1+u0dCSUwme73PoLgTYkL5Bt8nqJ9eclD3ZHTcDGmuFlSzv262LI1OcFLpDwhawzOLxdVWD7yRt
JPMt3t8bsQreiLEM1LemHcbpBCQWpwi21KpIppZYVzJ2SNV6sErZPiwds5xNser5XvXag8iM17fZ
Em/k6pOJ0NmOlwjT9naGUHjRzgPLuWemmFVhYsJA308pvm6/Q3I60f28GL3Kqmib5IpUL2vOiDwJ
i+K2h+eNRGDMVvJLnLR8hQwqxv3ES7jsrcLHED+rIHqyCYvIEtiOsUZCnZEBOLdy4Ugw1MH1gmoI
4LlH54OHKM+eYovmTjIurcAak7e03HATeF+ZNeDWRfFMV0L2JI9vm7aSL0WXFxwwBxnlWxL0pNy0
WD6ikyNc4jmqmyDb22iZOH/btJ5Qk/opvhhClNKNn3bqqe3a9t1L7f9L3Zktua2cWfeJ4ACQiemW
JECyyBqlUpV0g1ANwjwjkQCevhd82uFj/X+72x3RF46wFSfsU6oqksj8hr3Xtr7kJOnFIYYIzZvJ
+Gqv7KF75sSc7uzJQwAx0miiv+aA/iXKoXizF9FQCJTwg46odqUI5TJZrzEW/nyvUKsDR9CZunWA
dSV7TNWdG2psJTI0GgfCP7hZm3BsU2IacRgBM+2qGiM5Idhu0/0CZgajTd09BFDI+z0jgfgRdL2A
RIGY8SGYcxtXUlATBiSKKYikNVV35IhUQ5QbGyFhQUz0vIVL8hQPyPL3gOPpPs2xtP2ocfEFh4zu
VyoaTy1+RFcVX1OzBsjrJMk43ORV27zGjFm7MI7t9JcZJDZ2YdtIU0A0ZftVsnPlTcsd4wfwI2IU
V16EJmoZ/SWhp0srR3+PQ6tbc/9dB2Ky9inZWy+mayzxoZ2s4jmbmr4KLXuTew4A4rz9mBneM7nz
Hbc+58MclcIq3lk2M0TKqywx9n1fOuu1KQqE0r1j1z/qZRHUSJkpureplWtMNCmGATTSRZA8NJNj
ludGG/pTOGr8sDo5Fztuml7dZORtAkYytBFETVpa92D0pmJfWHowQ0c1G2WoC1C220wtbnvOCYNz
US0nQmLEeJXczy/Ajwy9l5QrZ6EVgC+UbfJ9C+fq9oRLMrc1XL9+yWEBxzC9Fv8+d1vnaWHS824y
CmOeNHvGWzqA/dmDhcz8IwZg8Ma4NNtfQ8pa9MAqILmbuTDEzhmEfWKpXbY3dudCZ1tUNzBwxzRB
XV61nwH2I84nZVRXA7RzjFlig62gXC/eEt3nM89TUzPdVw0LnabLHLIs8fx7O2hDHLMLJeK01yMq
NISxtk8JCElvPDXC9W4M4tQ/csdMM85RdgecmhqEW+XzLkVyKZwaBzJ2YEpe4sUvC/MzJMarl30n
EJYPCx2bblCxDTzFwLPGe+nYy48ZKSetngh4fClFSbFmij90R4NlrcHAZ+m/4vWRn3a9ZtMhR719
V3bCmjA/CN1zETRkAHSFYT0hXKO6iOU6FAcDbhUjj4SPBeyxOJvCiXUmdCoa7fzMls25R3c+DbSq
YmLaAYImDd3eZ0JAeNpqQ+CoEPBONvcmPwoowT0U1+CrrqoEf0/M4H7nUjO6uA36zDmoYE2s8zj4
zp1uWvPB2j7blFhcuIdubC1GshgC+EYshTWroda56rmEXdbglDPuhVHZKbY5l2RXXSw80WXf2GZo
kTrN9qw3sJGkKWvKKFBxzPEEQFuHLTrIIgpwIbDL8ps+P8Y5M40rYmSGhaPN9XhbMBdFfcj0bT1U
7lR/r3zXQJUWFFZ2iGk2H6lHjCak3KT68papfC47+oIwX5x4a6hdLwstnpTmOKyrVz5ou4PT61dI
Zvcew2Bzt8QtA5C4ZLQTIfoYsEz5beLu86RHk+bzBkPB4kHBA2EgPkICtyqWHpqRF87MCjl5sLj+
cfQMdPh903vnWGyd+kRvems1GVA2gos8Ti/8huDu7EmUx5oVSA9jIJ4uqsBPcx5T27hndkLqUJZC
2tr3poibPVrr9FOuJGccMlaCZeT39NURnafr703YYhY4vjxvdqjil688t5URWnLkUsbECnG69cz4
PiuFJHdMNG8Ty4AVKK2Jr43sm5bOLp4Ldr4rpRD4HYRwB4dnLt7hMG2yKIhbY+GMW+Inp4yD/hgA
PNtO8byBGpYIWldzCswT1fDskfjb0UXjmVqNG8pglIL1lJnpV5OB9viemZRjUSuWlM83aDOD+Q7f
tbgn5tFFvW7ODOkbpp7VhcQKtp+OLbF11HbZgH5daMuiVg/9xR/T6YU7c7RZCHTct3XmmkPENr/M
T6Ip1b3lOkrd0SbE3RMuNdqhhnMLomLiTa9IApgir6zBFL1x6YNCEHmRpYeSW1pGBLx4frg2ShCW
M8AgA+9V2dCUjPEJ1VL2Y8C1yFi2ZFy767pBc5pnVKsKf8eXagyCWyQvC8C2RLbtVs4C2BvYCqRR
Rdp0QehJDT1ymTt6d+GsqjjMtHAjPqOgjDmMbEmCZTlN80mkVexGs1ir72S1othvlG2wRF8n93sP
Gaxkc5CZQIbshkARM6/G/sx3Lr8Hk2Fepm5gP9uSvYfdoSleial2LfhrpXoPHNX2H3QxiLGi1Mwc
+R3jHOucnbYZIOPkGqsKijyg+eFlLaUBxLGcrXYfQB9abpiNNSrsXcUCMfZA5dHLoCjYeXPLCSEg
gW0srsyffnVVCsmgG3oGr3hEkvgrq4h0pKfS/U+NjwYmXuohHrbz2JVHnbKX2dFr+sa+C2Ko7CWi
ghPRW1tMoYKnHpo94qUw56b8Uvs59S9TJ3WeA68edo6Zl9/WFJPsAT1cgzSXhT+Rs6vVZfuOC2L9
smSWmI8y9Xns49jK1wNmIHNhZu+26U3Ts4s8jBRBKbNbNy0PPTTIIipKJYxzq53gwafYq7B4DBbe
IDfNY+fEXGbaBNkJJdZPiMVq/dYmVtafGzdt1wJhAYNT6nS7pX2P/eo+Ixga7JfHs7GNqUt8K0Ef
M3Gd1o28hvdH2Dy3ChgUZjWuFeyFxhpZmVbpNmJy9Y3WakZlURVBFLdcZuyJ5Jhwjbg0DTN0qRTw
ZNA0NjvCVZ35o2afDNvbw/cCpXgbFS6WoG4BE7gd09O63vBytfkOBzKuYYQRrFPY4vg8eq07fIxc
U18MAA/0hIbAWmilOGv25SKds4z16IVQjBTzxTqeq4PFrBegJh5/h4W2NS472EI1A49mZocKqtTX
F8OZON90MLbr0cLWHdxYLLlv12UkzyX3Nv5Rl7spNqWqC45QqUwCXTuVYE5KS8heI2i0G6l6Ozsi
vtmsKLJo1uc2KbL8lGJwSg/K6oKeoTOfy/ncFaX73nhN8G51o153iIFtHTB5M8huo3fA2DKiXeh2
AbDV6hkt+Jg+wGos21/YfPpjMei8utMlK4DzxLy0ZCzITiAcpZfeM2IaxpA5CtZoy2Bel+CpKVX9
baF9xew6r4N3HlFazk+xPeviXFqYl47c5qYbZT3ygRCENkP/UTlsdmUWmPbVSgSlPNkfUKQFG8X0
fu4zGYSp9Lr21eZShMpnBJ2xd2akH3tGF0wBReZ2f+jC/i+0zO1n/WXsPz9HeBf/BpCLzTHwX7t2
cGskP4mJ/LNVZ/uKPwTM9kawEIRuYlWBUIQ/4E8CZiD94KEs9M6S5Bb+n/8UMKNSZlxgWx5in83b
s9mG/oa2sP5iC4dy0UKyg44ZC8+/4NOBYoGg7O8SfrgZAtEXPxyKX9MGlfEbTVrqLNYqRp3IqZbf
T6KwD47hULQwKzCPXodeZ98WMTG0FQLEzwKPLugAQQQvTKkhf0G06Vrh1DrFXS8zIj23hUG9kd9h
6eX2uL5a0sjEnp0D9nCrmGD5sjZcPfgDDptq3KN9cG7Rpjytgm0sKz1OKWqhlvFxmlr+o2KWTo08
21vd2zcLQeh2mSx7AfH3o8Mk+pPh4PwtT5f4OsYr33YCMbcNdihrzh6jdw6WGNwgjlXFjj9ho9il
EVT0l6mqItNDViuqe0zarwZ+0Fn7t4aTXgus/gEFlZ4KBsdq73RGaCdzGNtVmLJv4NjDXmyd+Pcy
sJtkp5ezY56ZU6/4Hh0xPszoGN8c+1sfNA6VfGrf5j5NfQAocIsu9tzTYLY/u9G7iw194Ka6tF3w
bBbz4+KzRWTrH7Ixpoj0EFIlbTjUJS8DBd3GFB6abtn+CLvEA0Sd+iYaG0HmwirXQ8zAr2Vm5Snx
mnhNtNTVue8kCTwVyycxGYfRX08wDhYoDM4PFEjB9zLLpigbmaftmmGenUPDsBUaop+84GtNXq2u
mRlDi9L41DadN7qbRd5O1JzFXoIM2M3sMXpq6Z6my0rZhnAnVKwxgsmkDe77/i73jQYtQsJMdElL
7zjWrYf4FoGBXeTqBpd5P6FkSrOnkagaPKQpGqtiQQa9a7G5prhYpzbqLbxde+ysCX7YQWRPSdAu
wBoH2rGSD/ORzd4A8HqsHk1XLUxHhBnpxaC07ucveurImKLo07/MjNlc4E7xqbBqbOqlEXsh5WT9
C0trdeGTP59G5uwsPOPg4Dv1dB69ZjihVZ/2AwbKd6wo0kIh0iBcxjh6nwBiCUERvydS6TCfY/Wr
7rG0B50k+yyu8EVRuC7+jTc3c0PXgL15n+kO1qmHHinYx03cfIzUeq+pHtsXm4a8Puk+TsD3ahHA
U8m1BUJ54A3Gj9N/9IHov6GsK1/YEpSoSSbHeZinTgKHFb73o0Eb/4KI0nlbar41FXK/wJpEkHF1
GOulVAOsiBE1dc59HNMO7VurDt4F818+Y6kdPC9BxVijqrwSzWOZDm8sM9i/Q/3VWZjHPUzFFPp2
FpUwiYEJtIG+ymLMdUgDUXwO0tMDk/G5vw6aMRTLEMWvPpnIBDd8y5Rem1JWn6io9bsnkEDeWRVr
mbciLygmUw0CsDN1vvKOGq06pr4su8jrm9g/URRa8lAvxSgP/DfuLzNbv1c+PPyOnE4YnzrmXNTR
OJh2mYuj+uDpqWquEJ/y7FyAUBvOzegV/q210UlpUwvrEXOe4gQqsoGxCA+A3KUeJu7dMuKcPQlY
3daVgU/mHjU64GFnxX26AL0JzPhu3Zz3B+wHhmSjl6cMRBKWHoTSQ0xmHQZbdqcstHVMETTNWUpz
CuOVcJ6BoCyYWLuaELn0LrF4rA+8VB1Ti2EQJ/IGh/JGWijXJqqxErSqnZlhKwNV41ZkOHtkwuH3
RymYWEQKPcG0M9A7uiAtEqulHjDbFq2YE88v4Hz1fUZ6hxWWbJ4RfcCLb8KAyHFxwnmh2KTrce4u
M3uJd2sdewTCqqVzlQvb1/081gNMI3b28x44p2wwYddBd+2CwR/PrYpHax+UdZ5GUFO914Dc6fWU
TovIDr1G4Rx1GAotBOo1JbYdpx3Y2wA9DjQFx6huxLKK4AYqQK2vVaKQuMWOwv6tmEE/zIS43S3N
gmBlYfibhGWXJc3J1Wi0djMcNQOwyZizFEe7Zof00bF1FDy3DIwzs7TDNU20dXCEC6UPmUr2CU6F
walRDO1y77kIea4eG7QUt2ebn03yWcw9k0fPOXhJ68tQTIHrRE49B0h6ejAsZz07FPWkR13jTsOB
sINS3VQJnGUwpAICD1+I/nOZiG9HnDBOl7ZtsGPGXJ0V43tkOvuxrzrnbBBxxCIGaovEYz9D1h6N
Qv7o61yCnUgmszyw3oA7WNYU0CKf3IuaN6KFNgr3qgenRJcXp+igudQlHwBLFcBoAV3PTGV6dNtC
QTlilNiyMg64d/hfKmATCNy9kYA2X9veXqe9DzJqFVOzGwIx/FiUNwHJITSHUKws9/Cu5jHpPySO
WjKM5bJCsXazNDjMIm3oeWIX4bXXdF4fJuXafFRDN70pMTv0WEqBEUDA6lyzQLWfQ5eImq9mPgIe
aIrVgd0oewsbjgt/uVWlbnIw89T8UjiCODJEudVJlYEjDr0ol+uaaP0iZcXM3h6BN8Nvag4ILuw3
p4WNskvgLgGU1lZ2M2HOuoDyGcrQrZERHdFxZNkR8JfxyCJ3BdmdNMl3x/uWsAHep5VUH9XcL+Wd
P8n5metJ4HogAQB6sJsE7zL2MglOZVzuF9Dg1T5V2v6Wcy4zGck9sM1GqZJ4xwvsfvFaKd5h96Lh
tbUzbjxqTfxM7Q99GHd9I45V7CA91Iz82OxavnlOu3lY9xUm49fFZNK5zxbtBrtgtOhRWl8Attbi
Q3qJNx4MgoJ/2NuOcOs1fAU5w2XdKYtUc/Th/q0OiCCsX4luNfApoCtLRBwaU50O2/O8Y3WxESuA
3G8pRY331AySfdaWHvE+D7UCBkUPi1USBNbI4hiu2QEIG7eRSV8fMuhnRcMYdTeSEvEk+q6raEPL
GDpBFzTwIbw15tPkwaHZdQvcY4TQukFNVc9Md/vVkjcTUx+AKqiSXdb9hY6W1vNRPE+xMQPQaLpH
LKBQnxIM2j94ZoOPFZGJf3BIf2XZsfjAmHMwyxQhrp7yqEVE+VSasn4cM2H99Bhz80CuNffWuvaA
uWfTj5dw5bq8aWBeTFCuUwutbNXObMibvOczXJH6vBvEwFJjNZuOhcSw2m9+5hdvI3+C4QH77u3L
amOr4IXP5P+Cc/A/tIj+m7VVWy/yT9qqzzqr/9xTbf/6Hz2V+AuP5MbV3Rw5rvQl5qs/eIEgAQEP
cFaAzAzQavib4eVvvEBcoYHLV1AY2RJzG2af/2yq3K2nAvDp05+B2nTwH/4LTZX4q+3qz00VKRHS
Y2yB3wY3I9Tkf3Tx2EsRTz46Mfg2zpwd8Q35yIctVq91tC42k9lZ6Q6yOFdPQWVHvlE4oRf91MZa
Wog8h/mdfQusFuof0rsEwiE6kDkuhh2LhYxwaUCp6HDqLkj3HTt1J+x9v7AId7FmknRInv06zs5m
xu+Z+Rc6Wcs9zpzOvvRzj5ROK1XUt4WWq9zxjTlbTM1feVrTeGn2DkM/1KkO48tL4zRoTBihJOqM
SsVOH6AA0Uq1Y44uY8JyZu7ZOONfGTyT7Js04dkGqe/6N4PWc7Br+4GpCSIfVi/AniJmhD3hBrBC
uo0HsFzmZJiQDOCWK/ZArrJfnZflT4R1LW7IXyGHveps5ewTtoJp1AnZfQVXh+qok338HKcDgoze
mQHGdWibUdEM/fAFx1OLrC4Z4SNCw2H6xXWgf2ZdT73VxVYvwtk02YFvIWjikMnB+iVs2atw8lWC
bW/Ny+6YGhV+JbqbhNJHqdm/r+opl3vLoUHdaWwBKgJHRopNYSM7qovBZqxZLDmXeKvab2O3idBm
JI/tvpRTIkNnnZq7WtrEMSR4jZyDISeG7exmagiHJeLE0O6HwT7a/kKGhDDAN0bBHHs/8k7p2wy/
8edk0gFfnB5nGnNCRNebyLVE22A45XIOOjbgJ3waaowEiD/K/Zh4S2orSSuSq9RbDpbyhXusfRX/
QtA420dcQxbRY2w5HzOkhj9Qt2uQgsHE0njXmp03P+t54LYYckipx9EmcZGhkzcy+MzQi+2rKdvC
XeRUPTizF9dh2gT5dz7sA0EQBQONnUonriJvGMWPhpP9J15eC93VKroH0lTZTyEmdnCYBP6qd7Ha
qEXcAk11qLLJvZKb2lL8DFMy7lDFI5OOYTT1tFZcVntggwgUhfJEfO8oZ3wfhqT8Yiax+aXmBdq8
UFP67ORafVETK9to8YvEQ7RdMGQtZ5AT+TTIFzj4et3TdYEdi9slfTMtBdoNmqC5B6HLVlUwc7f3
AV6QVxT04hW9KMvisjN8MgJaPGyjlcW/NDXCRU5l8lGjHnwa0az8HClEud3hKL6NRi1+sd/sv9tY
eG6GrJfPxJrW3zE0DN2Jsi5hCN/T/UYNGoU87IN6vjHdwViSveM6zOClmSz+YUTjygeTBxJ3KVPi
717Dniuy45mLOOvttD34iVkRRDFNKPAMXQWsv0zWHPt4yPlS3/BXgmjZ+DKrtbIWkVuQt0cvKbs9
IA2BxM2xygcAyGLiChZVemgtN31rUn96FYhMnzVny5eUsXuFvaC3eaT9RX1iI+e9Hq1uuEsqbbMp
NBleMOM9V4gg39ioj9XBnmX/ZuQdv1RPSgI+kIHaetdrwwjQK3nOZ7KIsQZZvEmumLkgoCimzPox
UkZdRsQLBU4CSSPA0j32+IETL4gKkEboID2lvrL3YF/lGiilrzBVU1CW8IeDAyIKlwzk1McKDPmT
8s0fZ1Gt0cy5UIYKVEoK/GtAAvKAw1Ycjbwp7gfTZaXjlcPSRTod+jcTCfLmD2kHuXEnij5ak4Ts
AmVI9zok/OVodHqJerK28qeMMsiKnMWa2qPbpCwkRLdyPFZNa7GsQNICyEuVbORDOdQT7kZH+lE/
gWQJcUm7z5XVNngzphzZ5TNsxcrEqe+nZyPL0vm2GyawcyRe+CmF5NJbLzibrOV9Ifn2u+h6E3Vc
yfF2CqRsHgK2aaSX+RV47WY0CLEpUlZiaUtS+64YJoQ6sTbI/agJU2YlH0zjT/h9dh3Cg6Fcj3XM
1IALPDXDRBftc0bWzI8ECs83G0zUAx91HpYYvSIkmoWW3nMy0pfmybOudjo5/3cYjX+zGmmDN/3X
NVLU/6zfP/9cJG3//h9FUvCXjb20QaKwTbtb2vnfiiTD2cgZPlgMIvfgPVgC1+/f0BnWX3CtY0Mm
652KyPUwIP998iygGULudoUF88V1/5Ui6R+d1Y6kQiIQgQ7BlYzFvd+zapGzkYHZotJw6XIgqrNm
+yYLJ7ipmShei0IRM/Knl+b/g9H4f74jT6ptAbaHTQXBIfjNkW9WRjsODdcR8g02janjIb/SaCv3
7Jv6NgJbtj7+82/51zDavxeC/F5bDboN9yFG8B/vN3t1g9i4iclLwktETAfhYUsVIwOKcwwkNjPw
OSGanEo1zsOSHd8r+lMDjWoif82iL98087FmnwgxvwSj0H70z3+8f3TVbz9dYMHHplCVyH6E/9vs
XzSKTWAiOAjwCw9AWkn6OcTr4N47VoOSgfW1f6hhI6jDP//Gv2H++c4uOw/B2sPmkxZ47m8FcqZc
D8Ehc4tlcgzsahTRR7Ce3OdtkyrznDWmGpjY2f29gv5oXbpMAQ8t5cBuu0+2qnnpVFY+OaQFGf8N
uuE3Gslffzon4IejtbADno7fTPg4rIEAuyB027iZgcaSfPHQywGldV+gCOq7KvNOSH3BPDtuv7hH
7B/Nr8ZnmbMlNA4/qECyx4o8IuOW6jQxDoD+qFf/mxeR5/i35Y1JCARbG8gzlu/AbfuNDFMxgwyo
8om/cmLnnCWsFfht8ktRlObJM/sPBIRrSCfVf2PoJd+6GrkKwhxvvAc1W16XPHG+M2qXbGbqaXg0
Zk/s8wVr+E75feeeuylxXgUANe597LrLAbgaiuI+WAic0lO5Dwoo20fmv2V6mH2wAQ96Ccr5UQaZ
9UbH78pTa8cKdHCr8IY94MisaQOCRojHPIAqEJJTKLasr8bP7Z2dUTZ2uzFhHQ7R2Frzh9TV2XwE
JVojJEi47g8jh1uCbGlk+frF6x30KXCv/DfPUMzH+qwzhrMiUy2aFqeqjyMmEfidI0sZpu8ekStO
zmfOWAGonnvVEsO9THW8nFfX82KW2iOrgpKGIt+73mT0YY1y8WfipSzz1zrgYXBTS2bXBT65xkZT
FCEHDn/j2i4mGApzktyebWU/9sOSAMQqHPTrtE63krFef1szV6bYNWf+NGacwMz73AQ7JIK/TYxP
SuNhBOjWHTtsdIA+VxuXAvV1Ph8XwzTfEtehPg1srC6HxCG7oKSUhBaLDe6mpVSQ0bjWafl1Gkbk
DVhoDeRWab7cK7RVGPIgIX9j9jv4hyAJ/I8SVoBm348JsbLUTF5fsHpvTBlJc/TaHB1bgsv/wZUj
5/SK/PdiTONM2WykLO5Nf+BIaxvffPfJuimiPAjiWz/xZeQuIAtwJU0CQahT+4ehCVZM4nqcQkab
6rwxVvkM2spEjTfX7BfoTh5XX/gfWaP1hu4DaLoONWa3yrIegWeQ8xHnzFxxhTjB/FXJCStTL5o0
iKrUJ8QVE9ED+lSqmw7+wYvByTKdYpG6X1oawPnsGJNfbXFc+tEvJJmChM/SN+P2zpyQXIzm3Dlt
ezSK0bpBpfKzqozNc2M0xc8VO5D93rpxHw1mkX8sueOgqobGzABLLOAFmVJjkKpqdVlW96KhNX+Q
zGnuOjUOR5HZ0/vmyLo1+9z86o1mtbLEtGt+BobCJ+Qu4g5dSXVOXDW8OL0C6zLGaAQyq0LchswZ
HDppM+PE77/MSGtLWBthgsJ7Awk3UwT4usp3lKx8dmU7WhGjQxJ/BmK4DrUerPcVqx0qyiy2X6w6
BYJjFZtBBZd/f0IuqOAtcE9EQCc/cbzmX40cEGpndNjpRr4+2DM7rb6i/RMWuAu4UFY/02Xj+DjI
WrR0t0P7JZcGTXcHfeKlaEyyh/otaVd3NnY8i7cbndRSYI4xaYB38LY5v1a9rDfeopwvkGWct2xe
6vt+tue9i8CUgV/tnTv0/9emcV38zqYDl82xOVWaziUBryE1cIxg3JICVyoJTqCzjM/GD/pbOteV
ir5t533dxOmNlksKoqZRxa9mWCHyQ3UAsJAadB4FU3TsuIkfHGevcQ40ZivSsDZjLOHLC9PjfD/n
g5HeLqOhggttHxOLCZUG/v7Z3Q+22Yetzga2OyY3l2mu90Ab8cS146hfW7YQrLDdRNzaA8jIQXXJ
A2EM2RFPv8kKBPtfODmj/Vgk68YzZu3jDb7Ejtc437qgZXScLRkmmXST+gRYfNlp2HYTgSHzT/Qs
HlmEWmY3KGaXo8k0ZLw2SSnPojaXYw73dtPlTMM+LWv1hZu/fINQLW5zq5+iqprj+HG0Vp0emJQx
De1Wu3uqEA70J2NV6nHBg2kSghy7Fwf5VXGZxjolqm9eH4x6ZsBgaoStPrSFfZIO7I6hyYBQGPAn
143EeBt42+2Dicd/LFRTGY8Vn/T2nCGyCehLLCM+TzwKJMsNM4MePrE824W8GzzA9bDQQaHbJrA1
PO/YVHJ1MAZnuJlL5wHz8RkR61e2gva1wJgRaWM82oWNR9t6r8r1qTWDz8Fqn0gnCN3CfluS5L5f
dSTX7IGhssTVMnSoo3uLdp49E8OEhDM1tb6UrXs74smOhgzX5Vzqm7nq+KdCVJiMagEmXFuhxdP8
HOtghvSyeUbaID9Ny2Ad6L8g1GCJPxhJln/GLZslxHLdkc+gF+LxHt8m2c2XiW+BF5BPOKM8Xkfp
i+4bM+jYxCFhnNJlnYfIRLyLHZ+uOLvpnUUtzNiD9qJyayp2cC7aPYpaeKD4cX/mHXKwmVSfWzBF
Sh8sIzUjL9M9Wjxe0Dj5aTizwgKOyPJLm5FexfmcJucsd9ETlwLvyykm/da/1T6WXxJ10+ErLvT6
xc5bi1e4IDZz7VT8VHcCjVwiEP3yIURlGBANe1PVLGAHMqevUxevkceWazhSaujN4epsjnc930E3
CfTOD5Tur2Jp5zCbzLXdu8LMpwOTrG4I2V1MJ8vvnbvOpcsl4kEyrmzY0+EhmD0MU+a4rk95zGvO
MegIC/925XwnGiANcBSjl1o7kw1VXib2FOFmcp95ZrtrvpiLxqrpM7nrp9o95MCGHuCBO1EujKUO
J4ZIH34yiu018gBnADNjFrs4ctc1WQ65BkTPbtQVamDcpq599LUhHz2g0PsyD4pfrZUYz51qMxXi
ianPIAaSBIVG0e8LxJr7AKvF88zM+jW1ZaVuOjSaNbSATDZndhYxN8e0aESvTXeS9VQf5ikh6Ywh
5j0O5Do9cZuU974RzN8VJtsnmTvkYFWm/4iypb5l5v0yAV+48Qpp35IWkHyzF10xibNH6wcRcs4l
YJh+SuLS+pUPwntOsJCE7NbVO6+s8x3Pi3nhjeMTw68X9yy2bWPcZ6XTv7hdg5baZX4XLrBlCBDu
32bkZuxTrHxTCLUnQOo92pu2Yi0XeFQBqEQxCKmktH60BaZGfOQI+jqC1nc+vvGbQoOJjQrJhqkv
QC8hTmbtLub5xiUQ4ag6XRx020whQIjsJfeo/Fb8NzdmlXTW3mtn3kkViCWShkNG6mwV+jq5guTe
fLrBxeUCFsD4FZvae1tMQCk+CbihihVi7Dw5SoZhTsjZpe8aS1zwxDVP5LgyElwSMbHmnZMQD5P/
wP7Owpjo1JeKGdfdAqviAciVHGmZakZQuqnD2ELDsyIpBFJa/KA1TZmK6/kx4NY4+iYcs9Cr5Hqf
ihqncZsTa+0IOiJ6xu6jtmV8rdAJXPreGJ4FvfopXzA/VsGY3tq6SR7QnF7g29yzV6uv7aJM+0AD
AITSONespV9dEhN+OrFqnrFu6mNZuo9mweR2Rnhrps1wlIbZ7XxvKq+9coZ9u+VIpKjSIoh86nY1
Ko8hOMPHVpc6asrKQa4fjGFuGjSMXdV+FZoevYEPclxqqMc2ykRW7IV1xPF39crWCoNkVHdBgRFP
kyF+2TBTLBAJbEVgO9yLoiBMBj8SZ61eLoggx5t20gQFGKjLelyol0mnDKQC3m7e9w7oDNEJJJn0
0v62YI4/+qJdL8xUkU8p5y1tUwzdtepCjWglrIpsOpIj8cmegJGvKtYqzGIZXzpj3bRlA8n26WLf
G/gzCYIfanyspDRyQ2VeOKeCahqCzg71tY58Lx0vTK1dLIXLckKL4hxaSEmXStbD13QtfuHUHD4q
HRSHhHgBIBA2G2kvs/UuI4/xCN+9BLcykipgQJM9uHVzrdLqY0HyE1F71xcJf5qDeTM/ik78KIgO
R5TaYhVnH3DnzThzmhI/JWJQaBMih41fU3nEK5365Oa8xVlxHMiVflT+aH/1ZJqf5m6qo1IzmUWb
3gW3Kh/IXlD9ipIc/ZhJdm/E0Ll9x9nhf3o9Gh81WdwzmCvOBCoYt9J3i+MCYOg5kDG9E64ZVLlQ
z8J0Kr/5a8KZ67Dpjssao15g9y9YaQ4GBvob/Jo+2SHCpbWyJq7+stuisgKdXHEKAmBUI/G03bz+
B2dnthyplmbpV0nr6yaNDWw2tFm3Wbk77o7mKaSIuMGkCB3meebp+yOqKivkIZPqlOVV5jkpHNjs
4f/X+tZFUNliP3YUklt3QmMWm0jYkIkQ/QypC8sNKbiZP836TUtYnGdqLNKiLOZ9lqtDNMeFZwKB
qrZ1xRAZcDbv0KIxveTzsKfdy3REuCiCtUF/iOPYPGpspXyH/QUHusIEcqPn+7wf78yukvRvqKQ+
Ya++QXS97KFGvdrQOs9428JzWFp8F9GAW+FdR2hyNWfTeM5cwNFt1HKcddZyTCFcbyPDYC0ldYve
FU7RIieDdxu4qgflnc2HQStRULss7yGf95HSV7Bnc/wtV2N0cG3XfMoT5V7WM7pwWUL3ljhKcIsi
725T96V1nXtjqAjOC5JmW1Wip4CflaRgzUeND2hTjJZ5MaVO8pOojfFpzB0ewRROkw8bHaXgUtxk
CXYWSuV4voO5wuwJl6UH/K2zqZFRcJTL8jWW0QK3BRU4513kFyxgUKCGimouoN3ex/kyoVXpeyLQ
027gFdZ4GjeW4tRk1RwR8P2z+YDZ9gJO7+lXr6WeiRXi/5hfq7aPbIJ2eokVooI6EDWN9TXsS+vM
HsrhSiO65RnbU3MzimpqqTvP9VGX8tmqdJvsYKepLgfbtp4z1E03mPWTs9rSrMsGHPuN1ebWVi85
XiD+0G85UMqzACDPoSr66swUiPQhEUTCL2ienWmFM152cTPd4ohprurY5b8iUdgAxDPvu3zSKG1Y
4/fGGsRLPtK/0LUO1ZUsRpxlaQvQzE0JctnADXF9hOFQH2xOAhgTRw8Ppv2lUov+M9CsxXN7Z/5p
MsIPo3SmfaNKuh9tJLLzPCjardT6CtgQhyDPDWDObSimim6HepeAGG2aaMw1pMd8UQZ+PC8oJZvO
pXOfSprH8VblunwdNGBS2z6o61uIjMkjjUDpYCwb+lv0CvPZ1CgKoVjcfwSIPxFACvNriXPtLCzk
Ty3OijNrhtSl2aZ6YNt+nw0yvqgTTrQb21xuRwJ8n+CuRKsUtj/quh69pPhwXquKqKiIDjdSvu5Q
Znp7NoBnuOgaQqYQ0FUPzlA7tzoWAy9h0BzdRNd35NID9KiSYVv0nXEge1y7M8bidpqraGfJ/rYv
DfEjazHZ0k8dL9Nh/CZ00mdYsPRO35STVr1Agh70AzNSA6O+DLsdpyT6iXo8Bce8B/M4NYTLAWXS
zkNazfimCT/Z9Hp4Seabwryi0ZCOaQ2dmWjwiKTKcwo57GKtPfEujPdu6onoMy3n2KGiDO6qbE7T
I1iMTtsvzTQdKmO2XxXQXq8WY3JZheV9buKm/hF1WBszNKKyELdhrkAzlZQ1rocUE5U3ynoU26nR
xZnoG9QwgAIMx2uYWICQiXSKHmuqT+MG/4n+QuPbnvdBNvbfXTZe6X5oavcQdL3GKFSLcY7Kx7od
UuTbwB9yamezZWmusQkrQhQRPyO+iY8m5LdoTwWP3XE+oww6l/BwQRjQvHaOLmbQzic31zUuYE1S
Siu1YDDWmG0j2TVCaLukczhlCSJ5Dqx8iEXL0e1vmE6LFEkzqvJNm+L13qyDVn4dI45CV1FKINFf
VOBSfB+48LqZ8yvR0uCztMzqCQnI2XJvUrupMKraWWAysQxtsk/YtfwchJk/GBwIIIJn/Z3LUh2c
K2vMHru8yR45PdVETem59X1poOAd4sKRy5U+lHg/YllFHi1t64rEG2L3CprPoBMAgOQecQfLZVjO
U+vDCcDoVXdBe9MYQVCcKaPvauyLRkyfvsgvMOTB3HKdaN1ulris6aFHdAW1IbyNZKCyDVNCmjC0
4qnCA1hlfxFpGsLRQ+UvvwhXddmBiC3m9EgYWebBp6ByaBDBVK9ahxE2gIbF+Epgis94nw2hXAuF
yfRo1jYdhMYw+PeLZeG9trlL/2Rp6+kGuxefNwgpa7iLYqMzrqe25V8nTTgqtimlvIegYnjuacTC
LsUhR5pWunSi2y5hZA1bFTSU8dBOsZkoZg3oB24nfV/ivE6Q8WvTpZ0QJIsGQ/VPNDzG40DHUN7Z
peZuskBqOFCBukLEw1Yk7jHiO5fsyqPLMKQBsTV7osd2ZUzrCZkIWIltzO5TIddKx3QLdgMmlnBS
nGHZmFBFH9y8IJpJpEu/y6YurraEUUU7cGmjul3M2CJZyoHV5UPvh29VVOZ4E0qs0wUepg7p5JIW
Wzvp9JZphWYEITXF9JBEZOxiTVi9mvYws4AMFj5JH0kYEl2E/cwZU1n9jKxGACjjwP0N7XV00+JS
/4murX9E8EYA+1C117SdBfSMEsIlKKYpAHiXT+OhNwNpHSUBs60PbW5y/BI3d0QP2yqBC46yvSD4
T2zAuaQ35OQiuIY0mz2a7N+fZmNartwSftIW7q9rsqCW8ovUV8JC4wLn2rBZVs/AqFzoA5ADKEcU
jg31RQ35U9wVARt6WrrxX4M7ULIXkerTI7JrtvzUn4t8TxmmdS9C1tuDC8yYkCcUcLgCmO+eB3Af
mANw4TLiZxl7/aQYfThCxrNmWuKvxlI2D05odlcCJtqBOgNDRsejghCB/WN47Dr00+fLnALKKKsw
dnalGeYZ4pqcTzlZctM4ENzGxkrTBPFoeNjN8zkrEHMg/TAyHxYuIAMwnoqFOwinYKeoxqOtFvBF
iCyiVO/g48X2m7YZtrJOnvVxZ+ZoI9glepzVGNxE0GGaxdwJ1FKu205Mi+O9Bb3L3EZlz1ehc3Dn
m+tzjdSTFfc0ZootxQzYGbpLhGSJIzjao8jGsgKlq8mPeGvTK8TNrnFt0kA1KEgItlbVbOdIfZTF
LTR8lcPWrjSOgeCFGO86js4V/mjYnsUx78rgJs1dNdDldFpRhtupb8rvrRwh39ajjWYDw3h2Tz3X
QajUpd9nA//NIanM7NFg01nxsabm44KkkYpjMekU11cMQNVNw7XD55dwJFDTk5ixoe1al+KKD96h
4GDdavxClRupjTAn6ySUBxLNNgbm8SurKeQLxoHcz7uaD7QPO14dDAY9OqgR2Q1BX2y7uaKbE5lM
xBuV7tms9qlTsntFfZJf0MOcq51rWdaV5dbcWp/p+gHRl0Z/E9iQpysTVVVcV8BVOWIEna8bRgt6
EJbKdNAlGTGbFh19vxuKwcq8csxmbNADxjgv43bIvQQ7rbw+N+prfELMeSzC/Y46xxTsOeDkxUWf
jOMFhmuHc6Lq1PLVtvLyx6yIR9uxjBvzOTlp2GtI+AvZniJMqQlrWeZx1zhl/WXsVAXCF/thepxB
Yg53v7pYcy4w8+lLbJkoHiLxUrajewX3rZnR8RlOwendIAoVxnx4nyaDYRzXydOz+dgU1tXefUwB
wsScR53uzkWwJXykqkXpxW742rpGvDXLkD1diW3PjwbKRfAcne5RygD8f9M3UHHKNJfUuWuWuk1R
WyNKc8Ot9kBd3YPUHIr8HVX+4ji0BitDZGchWOeiuAggTwTnqYMe72ev2mi+SdyuDq8aG2nMRubT
0l3oCGD5AimUGOdtqpLlWA4drUTOz2bmS0hay65uYCnzgvLmrwaEB9DERUsfK7PW5/NxIoD1m7HY
S+1uDJKSfbw4TfcMxjJdHgnuZHfgiBHDtATjoaDVKa2+J1wRnjA0JK8S5OYANnYibBzwgXe4Mqj7
DEHNN0QTJY58sqxijpcjcKkOBg0rxYu1RDFwqmlsckwBCXzT27yOjS8LlnYF/cY1p71etlCL4DL0
8rrXtIzdHKYhZ9DPU9KJ7/qwALpLafBJZenyI8R7fikXVDrwfuU5lLblidDHmB12296R91oeq9kh
OD206eZ0tnNM2S5dk0TT7IwKiR9Cu0VdsJnjSkal9zBApbq3TLv7keYqZPi4sTroUVTf0MfOXhFC
Dn+1C2GzfFUAQ5ZsqO/ihDTY87HPnXO7QuW8gx9OcrBmAKIaw2B+UvoUH9uk8joDgNIuJXnv+2S5
wTdoYUTQsvXdqY6hoEhB3aFclK95nGNicU1lXA5z0vmKONbrCGegOkI75mg7BjNBfllZEVBaJt1x
dREdOVZBhqZUUr5UCIOYwPtRm/azjv6HENDo2Vys5KhlaJhSZySozrSmM4l6Y2sLzT2bI1hwSObU
VeTiw7DnroPamS8AiqxJWhqNEIwZeRYt91Gs2eiI2kK3NmFDgctZLIB+VAifDeI4Yd256TVfUKWt
VGg2lSpq+x/4oTA8gTEF/W4OyUWH5tfYppRRatrSceFuQk66+8ElD9YriXu9Xqi3hpsYL9mhlmS+
brDT4Gsw6iC/X2QW/UUvm8lODJzYohzN5JaSckVidE5qbzREHaB6K7U89rWA6LvKBKkLEwDZaV/y
WkW6BVUX+LOLqyJxnP6bvYhs19d9c2HAF/NFmdEcE8ETNpeCtUfCktwqUZbSI5e5eZpH8ZcTW8kV
yR5flBRYzocy9UhdrS/on87XeOfTaatZTXxXdiOGlMZBWkvVM9k2QSvPugmRhG1q/UNE6sTzjH73
QiCxuKGYysBfoHzuddkQri1rxgaQFQO0A7oX8BCZG7K/MgI/w5VqbgPAonsFD6HcubleRy+52Wpn
NN62ztCAiNSSNUtwGQloJgoN04YzJvZm5HS8GjvvAQPnFyhJsDGueS8gSfDoGzwzutUc9G8sqGSw
4uRYXsKfcn0OyNkjHYd816U9BiOtiOjTBw7OUWt03fOk6MvvUzywio1zVH4ZK0ddxUsyf4MAango
u/tNsqreCqERwhl0LKm4yChYmKkeR/ihKGRt4HmdYzBKr+YCN+keQVuzG7XqLzJjhqMscNDtVonQ
9n9Ho4B2mcJsXDSsWZve6gyPx65mrDMNe7YwKM+SmKJUS8baNnPGwvtY3fFWm6MM+tKGzXkARYKB
F8lc1Uy/JbBgclR6gUkHwW3NTO0QZXS+BP3wY5QG/TY9V9d4XNhZfnzZtyKpX5cl2sZG+qWTyaLk
yWWLlZuOuZ6GNpRkZ5Nj3Q92GTVvptTc4XAAkMD55JpCX+U+/yWT4qro5G3HQLtPiJ+y3BPBTdOS
BZ9ndJ87AM5UM1d7iR8TLBZuUBCROxNNY/8wBRDLCxywPmIIJznS9OfERxrP0nnRbOsvc9a6gLo0
dJ9+odqpepJGJzXf1qiYIz+FTCFfaDezh66klfyVp9mc0Px2UKlINNXUoMF+/oDKTAuol8TJsTKD
qjvKrCxuE8oaICeyxbwaRNV/cTjljtucRGbztmxsgQxI76vuGPX50HsYIOcZ4X0AkF90kvZcwsEI
ofgMvXJnaxVpqDYfHaUyVxcPbtzTQa2TTvP1ANw/XaWxrrbKHhZfYh+6m8wE12nKWeFlJCL9No8m
hxosWys04mwut3VomdYuCTUsddT/sJqiwtKBAkY4zH2y+4ZoRzLd7NuZzpltIkSO2bOpqzOR2hBa
2JSZT+Qh1MUOSKD2mhcOAYHFNCl1oGMVf7OBg8lDnAxO51mg335kzhTrQN+mvkaXOwGUSoYJYUAd
gfntKirRHDTxua7WulSDPWL2tZ9BF0w5zZABu3FV05zjMGKZQfMNWhlAHYIXHMtzuqvIs+U8psUY
//IWwRywBjP3ErvrB4oNUUZZQKQu0zeyGbmZcW2eWSLT3X09zYtfubM+HX59HH+LcPBQom/IT6EF
P6b/g+OK9PMw6v7ff8+tc3gtr57z1/b0T62/5l9/i8zN//h1a27am/+C7Cju5tv+tZnvXts+6/7T
sbL+m//df/iP119/5WGuXv/v//pR9kW3/rUQPNYbUSn4gY9EqK/Fj+gf9+QdR69N8Su89N+K7rn5
0cU//nFBlml7+sf+XaGq1D8lskjKtb9EqBQ5/lOharr/tNEYOKhN18gmWoP/EqhqQvxT2o4UdCeR
VQp2fv9SqGqW+0/MPav/xxCOkn9Hn/p2/qVExgRs8Zekg9wIgd+JtC6J5wkRFoRTc217p6S7X3eL
sJ8HaHYQ2zCZLV2qfzLpW6se9L8mQq5KzJClWwayPi7rnuZuaVMbQNN3k+0vqH1PgtlFpl4aF78x
zd1iOzS3rXGHvdXL0YShukPL/lAX91ac7qiJ9hI2EtCDHIm9Ue8HYkTS4fhrTZ9Q3g++3d8W7QBh
JtmOFsi+5MJwH2oBXbxFf5Lg8UwX5OfTdsZvOwAdxfrhYQgwAnfbqc+C7U58Un/e7voSflvkcAmW
HIm5XXXvXMZX8GY2aOx22r7cNtfw2m+zRzx4ZCts3E+ijxA/f/ig13/+25XHCaIPWZl4cG2WHXMa
r4PmaygSry7iv/pJ+lb7128fxTvyY/F2af3zZk+ypErIoXlucsnKb7197e27HfPmJtvLQ3AsfXuT
7+8/vuQfY/jtaDJPxvBMQX9VQifbyI+97Jqo7P14/j+4BPU+ixK/BCFysl8QMNpFZ7CNndSPxYk9
W96EpIGX5WOefPv4Usa6C/jj4/jtWiejBdGBqoeEa4VX+Laqn86h/tIcp/PyMH4trsLX8My4Rslq
nRe30SGklPXAkjo+ffwrxCqKPvkVLMjSMSXnCcewTn6FBb+gSZIsxXPkmWLnPBJBQ97FMHuwwyKO
F2KDNeLji74zdN5c82S05qKx9Y51jmZS6hG6eyg69NrhVOa0Opb9xxd7Z6Aq4sAwsdsGMx85sm+/
jdbRaCBmoqDCrVng/ZDzohMN9uT/2DBJTfPYz223L5Yqv7Tcqt2ZhuSwUWMuaWuzPq/ytr+GYENn
PaYlNKe29fdGHdMjNVvJ/OysZzrrNPZOSE0w/wHAtiTJCw1cm90Kqz9HtYOmI9CA/oWN/GTKeLtJ
RaVlsw8UXFYZ/Iee7NvHolODzEDZ20SvSHiUTtigk3Ti48dPf50FfhteJraIVRRvAPhZV0bn5IPK
ZpzLMbDmo+3MHCiN0u6xW9uFfGh0vbqGGKLOm1ygekobW8VbHfPz3cc/4USdz7rH6moY6N/VarPV
9ZOZSlTugIrcFUfDqSja0DBB+T5WRwuAwmatqXlLWH2PyL3a4mpqzpMophgYc151afyfDb2d/rvB
h63O+3niJzOZxCgiaOtQgcLQsvoC3z77pXS7ImzhEXemvWy0eKnPk6qufatxXs1YjccOGuIni7E4
mW/Wi7IOk/tH+ixG4l/q+9/WCEiIbMeLiIvCzbqv8l7f40JIabsm6TECdEP9FFkeyrfAsXcyQai0
ic22mbfOAnsOzkdafPIcxDpl/zY8+E0OH9MauYw7YQVEv30Q6B+jcsTwu4+wVG3jfE7PAzWY2zpt
AspWzs90zM5ok5RbERJ70oHk/czT8sdjASJFjduxXWYHnXzStz9BokwXWlNP6G1dAYVsLASjIht0
NC+qjO4KOzEQzEQWIge2ePrXIGrqZ4UN0d67xUhiTjTVwcsnY3YdAW8eDN8laaKupXCyKNM+eTBW
OLb0DdD3AZsap/1iu0gCiyw+FrLN7xSGjHpDg7gSOzOcpx9dHtMwy6BXIyFrmuTGyfMcxroB6M1T
eIJXRxslk09+5clEvi6TlM2c1fRkOo6QJyuyK6AsjASYHJkDgospa/KvYoRVNaGEpdgzi31q0lZy
CMTayERofk12obf2HVD+Gv3WCiyHRrS84YtLDxPyqk+CNv8Y9OsvVI7Evc4m2sBV8vbtkqzUql4X
9hFHBO1MCxq5h42TClFDjssopvGsFIF5XJuYvF7YxkmI7j4CxUxfZR4/WYxOX+v6cxxSj5l6XUk8
8Mlgq2qzA4Wu28cEnB3LX5R7KTIkvi3hbD5+Oe9cSulSZ3J3lVLilISmd7KP8y5UR3pZr3qDAnuk
Sw5sU//sSqcTLMNArIQAtraOrhz1C8r228wi2po8UZkGx7lJcGjGyaHLRbQzTJhiaC+sB6Xc+rk3
25VqnDbgxRrwz4i8t9Tao60a6/KTr9o4nVjWn6QMwwJ/LiwH9unb9z6aTGKKFvYxIPv355SZ1q3b
S18PM22bmGmJfDwuz+FyuvtCa4wvYh6BzBDEuodGlu+qQOvPW3sALaDWAkEzdsVZurT5oQM8e1ez
HHtiWBr/774zfrXJIU3hXsfIdjJaM5Yvx2jjALu7Wi7i2C02VCP0YwaG+rNv92Tjt740SlSGsLEQ
Yl1coRO/HxkkFQtCFqV7LCurf3CaJEz2kXKrI+hJIdGdduF3Sfv1NQpMMi0oThyx1VUFmViJdLYf
3/jpZvjXr2HyBNzn4ONk3nv7a0Y58b8PRnBEcFDfl2Rd3VJWb2+raDJTKPJWNGxiFOJQ2OWg/Sz4
tGA2WEQqLo5OrE63JN0X+J3S8ZFcUhFPaDXC2zIzF0kJZvWLfmiS51wmsjyqnBCPQ94IjoBNlSx/
d1VbHy3RvrRM4SNKcXrspTWL0YwmEoMPX0TeEzeJw7g7JtTOPZlnxR6QXOIhQICkCcVoFxqqP3z8
RP/8/PkNhkORTLK3g/709oHagA2INeADoNEOCK/KlkOAXOWcnqn5ycs7OXyu747dHSVbpjalu/rJ
qE30gZjTZRX1o5zY9SaVOUoNLSbwydlNFlS2tAWW0aGL/uTK63T5+yr568qOuxZQLARuvw43v008
GZpH5D+1dizmoj1qevxcYlTb4kRnlk+rYqchgfWABFbwlgmL+NuPeN29rY0mQ7f0P1yfTZWlzkJe
ekXM+0XQo+ck9AD0lnA/+z5ON4zrjf5+qZO3Cd0WFXwaEs0+xc6x1iPp97qd7Wd2dbsBWfSuFFn6
yRTxzhBii+oisELOg/X3ZO+emwPLB4hJvwudweta7Unx6V/pCvnyx0/y3dtzlHLYB7ocg9Y92m/v
cUBb2jml4PY4lewkNEbq6uAfliE4IxPEupf68v3jS/55c0x9gsfKGYgClX2yElsJDfmQR+qnOE72
KnNXF1wf7kfCLz45A/35fayX4hu0dfimHLne3h0egWY0AYz4LcxyIMg2KRRVvGSgp6mFe04TKM5f
C6cSLfrkLv98sAYHDahCTAPge35tj357sNOCb4PpnHTWyCl8zYlpixrDdNXgNQCaSzyITmjbZ5uu
P5cWPggpqHPyOpkET7aFCSZLIUif9UvklBNXNIj0XZoFRGK9jLmv8pDCBrz5ZvAdIxBn2exq9BWS
IvxG3s5nFYBfBue30wRFV6wf7PPp9YkVHfD78GKKxo2Zui5RSvT/RoS0R9ge9OijmvRWZhDwlw0R
DJkmfZJF57MU28/eDjXgmwpXwTBkwW2OqY0IEFEex6rF20JD5GuukgaOqd56+WTa53GQVDeZ5UAW
KlJwxwUowoxTl9/NYX4jpsC87GYzO9PNWHj4jeuzaXayLdgt9clG4s/3znRo0PriSCVdvt23d4xp
jpg0+lTHqY92jXG1QAnq5NeivorRPX78Jb1zrXWzwqaWcwDyx5Ppf0pKhY6ioMMVq+iy7t2vSoT6
uaiQeLpV9tBi7PU+vuQf58b1vGHZEo8/ZnGQBCdvNM5A7oadG/pkYP8EOBIesX1PGK2d4XrBa3/s
CVPdZC72BQd/9UVQzsEnj/jPsw8/gZmfg5qQBnuot4+4hGjeLYbGBOKUw0bY7rOGAXJnz5jA7RGZ
4ce3/Od8BdaYhyuRY3HXp18y+QuFWYVhhM5/7s8EAXqXy2QMF9k8d9cfX+rPVXXtFtiGzp1ZrtLX
z/u3SWPuMOKNBFz5k2OfhSXMu0ThnrGsNjuAO1Ls34Pg3ibjk6DaMfnkiHRakWQ7sZalmLZsGBM8
35MHC9LMBM2uxSyrpbMt5tjxYSqSfQMbdst4X47tnGsvLaY3D3rzcg0p/im2B+X+7YG9QhOE5Lwm
6V4768D/7Tk4WYKgKHJjvzAwp5CwsSOvbvnWZ6N52USmPsAWGD655vphvp2q1muSMmq7hqIccbIs
BU0ytuhjY98mKQrTVRJdsmUdPxm7fw4ma8WhsFeTtu4wWb+9s951etThTuyPhS69zCDEDM4x8nPy
bD+pbb4zmNYnSH2FIqPODPH2Um5jjtaossTH6zOcDYF8yHQ7PS+DQD8KjlFbLO/ZRYL/AV2yNV9+
PJT//Ei5UfaGBkdB6p2/jh2/vcJKYIwGbZb4QOgzbwrIfviF0J1K018G1X7y5Rh/zoVcjxFq20y/
1BxPxq6FL7qfCcvyEx0U/2iryRssctnnIAqPsMe0q6CP2zOdlJU9qxV2a6eLjlHXYU8GKLHvdHKu
kj6OX/Qer2EHDOyILDTYsaUNsAnK5FwsA2EtFaS2Tsfkp5HTe4lpytmCMpDPcuhuTbvtvnz8HN+Z
cLkx5ln6lGth6rRNAFMAjVLRJj5tzwSahp17joHlipjg8JCo5ryOWv0MgHC/W50w3hTP+iebxHcf
rq2zW6OJCenHPpmXSH3qBeK71IdrVXsT1e1dZUymswGGi7rQTq61egZhgOgZAYTSugujkM5XYGy4
xwcnOhpl/a0f82WVwoKDtu1xa4dIwxzNdC80HDs7xf6aPEEOm0MtaUBqyOTZqIzPJn83V2ZxaEkv
uPj44b43aGyp2OMz27DdPtn94j2Moa5NiT9C6toTPASWqp4jT8uQmBotNFXcbvPzxxd9bwpwJHsi
miPW6o19+11aIiHzkdqIX9s92Itf/O5lNHdugybq40u98xFSfZdMN1R5UQCt//y3jzAO214kXcPY
0UocEoEenvehnu0NnLCHlI34J9d7Zw41WJIZrIS18NmfzG5u2Vj0WRirohU2UkQQEZEklf3ju1o/
5ZOZmkuwRgmmF9RNJ29NW1SF+5FgqmC0hyMlEXIsYlKZ24zzNlFI7tUq00G03gaf7K/fvT/q94oh
Y9PTP3megCxAwBhO4rfC6S9xr5SPY+k2Nx/f33tvjV4U23jGJXPZybYOoElEcUNjKgNF6ZUhYtJ5
HrSjprT0ljC6z/g/718PmQCnFUoX8mS1lQI/yNjzPCHDeJJExr1hY1CiMUZ+KjKaj+/uvbfHJoOG
J1squl8nE3VqmmboKq6mWqKXopFIIuIWCRFIl20j5kskRF9DLSy9jy/77k3SBeMrpy+lr3iz3z8F
qFd2ExQy8SNovockUfU+BKkC1XnWLlWsy9v/wfVs5j4uB+XktP3W1QVBbUOU+rJCEQtiBwl1wqsj
m5T4TTxOn3x676z2kPGoBNFC56s4XSbMIiuduObsQ51T246ix7MLY+XQ2a7yNcjqnjuLkhqrGx1H
XYs+2Wy8M6mxH9c54a0lX/AFbx8vzAQSEiY79SvuDeimnK6mpPk+9XZ3/PjBvn8lho4FmpdN+cnX
Aec+dYndyHwxJIEXxkBFmpheucLA8Mnn/t7aC94Xr4FLGd+mXfb2rmZkaAJSDoNG7/Almkvtz3Ot
MEkmtR+vyBEAQWAtgCxt2Qy1X+VAVOTH9/tOIwXl0qoR/FWhBf319kdU0DMLVHI4MDQZbHW7ZU3F
XOOZ4JWoGw+g91Uujoz9cJsUJBqHhBExDILqiM1iOHz8c+AGcb230y9qP/q65NBYFKdOC8aQF4Qw
6kU7xkktyJBYkWV5Z4lrVapoOSBrmq0j2jzrZ9aQxnKwwZpcTPUov7VdBdBrssW9DUXzsoOIjlur
n4ynRFPDmRwH8xFnbEpIHgramwVZIFl4aYS83xhCKhbpN0gxdxQ1+uu+WnpnT4Mzfw3iYpw8kiHk
N2JeW4dpJNlxcNwIErHujF5kV0WXtV7ApuIut6zqRjMjgq6KMe9mTOf6Chmy2Jju6gBNJ7kiI0AK
cym63WAXSJusKHQAh2tmSw2e9izuwDZrD31SV+x5ZAoqKU1wTeyk7LIfpbk4jznRE2KTQ2d+cao5
uwRmEz1Z2gJqhPQDms72aJIr3ita88RL5sYuLGr7gsCx6nICOEWwYjLlX0GTTl+bJpzsA81Gfts8
hT3IOitqPeEE7nM9l+1jvmhE1AqZ44WP20677/jZ0JrSEPzBEufiG07s8J64jJjI+s7GZlyTFUA+
d1lpB5ptzgonwOhBDilJi071itX9EXOFkt6UwfOtu7iYjiA/FvuKAvv4UutO5qV6gJif4nAiMO8o
87g+b3WdE8w+b0hX688d6jrFNu/Zg23jyVItkLZ4fnLSIX0hMHPoPJuV5ptVqjHc5Z2NCFt0ZGfS
8LbQuw+xuqqWOXoGxBq4PhYg4WtNg20gQRl7BXcN8oKbj5DmmzpuggOIQedHTHQfry8rEfhodh9c
upPd3AfpSG+lQfYgvAlOqQNNoSDRBskRoZNa7C73uRXTMu2D0km9tFPDss2iofiSm9VUHkzsK0cr
Ksu7EVOov8Dj3pFfqF86UlZ35GVQ5A76moaDIlz5tioWKKwN1ikow0svHhDjJsMRf3hyseiNfmPz
0i3ihKZVvqtpKXgSe8QnVcV6eOzt2py3QT73zk609iUI/ukH2AXX2sLkDwYSOOuu3pF5mQHskrn+
M8IOgWJpWXRnZ0A6/GqM1fAStmmCCU1XQLjbRq++mWAkX10r6+7XMMDnRY8FgPp2MndWN5MrAj4u
uU66EDdhO0v5Irux0clxrsFOG+h5RoZhhPRvks19X6cOtcQAFSJua2k/t7iC8u3MFPRM5sqYeBp+
i68GRqBDTPHRBPQVV8R8EgoJYyKBM43NvLB8fSzFCyxikR6CcXJuaC4Ru1aka7JFypFmB6rEesSq
6ZxBQU7GLRyzPthq4RppFxOz8x2fhDGsljtgLVU8hzExApl5FrF8YLsX9WwyQFJTehar8lc1g/LZ
YCbhS7JiWlTbXo+acN8XeAk8QhnIjgUjltH3SuzshtCF9qZMVpuHOalwxzTQ/CDZKCfOKLH8vHQJ
mNIjNJ2bIhhaHzYL1rq0GH6CJMrRccUh4aoiTsm0alNBEMESaCvTHVDut2bUyQ6CU9F+DxMT2Jwx
Lk69B7YZ/BiTvnuEHWPPW4NiKJYWMzOCLb8bOkmE2NSikGzNtY8zuHtsiyi/gtAR5BunbiZEnXkn
7xIdLDbWVXc95xbNdBNZY/UQt9XIC+0Zuvu+yY3XqFnkT51M9RkOTjjfNEkDGksbEqjJbTNIhnpc
kcVNC33YLtIkxtpa5vB5pNxGLCl8FPogQ5deDEk6vQxBEb2oWYwGcZ1oTEjb0t1hZ6aLezfjeTMB
+NFAOud0ZD5kvSIOah7J6d2MNmZYjy8P5PE499hgLJXd4hrpfhAQeN4t8ZNOcnK/R/Qe4ssI+tDy
8TZXOgyVsSb/Ml3GHexlCqDZMOFCYiyU0U0VWTqBmEC2AB0tQ3jWEgSpdnSstNt+IfXQi5OluWvJ
vrsDNeK+jDzMB9Ti/5+9M1mOG+my9Ku05R4ywB3jIjdARHCmOIqUNjBKlBwz4JiBp+8PkrJLpPJP
dtauzGqbKQkRAcDd773nfOe8dIIHSscs27kDm03Us7gjha2Gc1Oa67LPeIA/4rLBaseaFTyaBbp5
aluCraKSuNF172NDwQKbp+ldRtTxx9zSyQf++dZDARVwn9Z8iU9XhaEtTA1eFpywPhBQOxZDaPVG
eV+ih7wfukJDkxyL2YV9B6ZgFxgGBMy44iwSJp2zgC1fpXMDNbs+KuZGnBcaAFI0zAZUFXAIAChx
V7XkNjpxzMOUQJLimeiDLAwYjkw90EUQMZhXQgd31MkKKckLZ530GC0RLYHlgLgCB8GfgxPcLdbH
cVSAJ9Q0+qFrNaUV1cqYzniYJcN7iZcYmM5ELKlb97MXFrLuL/shQCC8VG79sdS6e99wQCTBQwbz
CMCXhnMkjLw0w6lRiECFHq1HI3H8C79Zg/pHHfmvVPjv/4dhnG1OY/9ZQX/bpptOPqcj8UOPf/L8
5x/bX/mhk/etd4z6OJ55qK1sAfvlL528B+RZgFnZ1GAQnlG8/8VxDt4hUPXREQZIFcDTbIVFtyn0
//zDeRcwfaV+oJOJXGqbdfxlHbj6cWDEdfAflXkvz/WejUKIT8Up1aWmR4u5/f9fehVNFbuCeLx5
b7HeELNMaFTvgvTCt1S+JQZ6WQz+vBauJIgByDqQA768FnarvEq9at57OcanVBrVxUrGHHbFRl1h
s7beKM7+7rtt9cMm1kGxZW/F2y/fzZtdiC4eUDo8YWo3TnYZlmUOYkp70xuXelle//hq2J82eSnf
j27Ly0vZKWmxSF2nPUbO4Ipw0PbzEC/DnTcJDuu6iOOLNvPJKDaytvP2vzxtP+/p/yHW/qpOq777
84+/uzgzPc/i0mhrnVf3cOYYBdTemPe5U1XHEuYkkKjVrN5nBI9fMLjsrkyR+SdZEWdf/vnSL1sz
P743E2X4SVQfJl/85fcWypIcggWxikZWXghIhceyGd7U3W2dzv8qfr5fxmKz/d6+R7nzeqJMrgZo
AJazfWHN+Slb3nDuT3V21JRa3LbbI6XSqkFtBdLlyu2Q3GqKDGjF4/DvBhY/PwqzOOb29GzoD7/8
xnFvE05WmvMerCoR1zWesonz6Rt9/Fc18I/LUHnSi5LoaVDmv7yMgsSXkrdIgeVP68oumhNapwsq
sw3P+gmZbemF2DerBCmQCxkPCqG6s/yit36s1/9xhXjZrf3xSWw+B6sOOO3viTy/vkW2aoMx7fkk
wdC5x/5Yqg92P9lnxjCrL+mE+KVCknfzr58rCykoixITG0bZrxobvq/xda7FsjdjouAURntrCdQb
RfXfPLxbg59Knrnb7xcJ+obkwMIZ99AI4zB3kxwGdPPfeGDEZpDykEIKFqJXd7Id7CahuOaBkUFy
Bswvi/rYLd5omvzNdxHsIGjbYMILnFcvnxfhTrE7Wnrez1D5dp2fgBIVZXD459vyN8/CNlpiDo1q
D23Hq5Wm9eBIYYCeEMf4cm9Zapw446T1/YIzdOfMvXFEY6d/4wn8m3UcxwCGaVpsFmvNq+8m87jf
0mn4BaelPNhFRbNlZM0xyzelXa+knd+fdp4ELAm8dNyr1zOXQjdwgrp13A+pYRN+WqXyiYOhne38
tTWpu1dbV0czvNb0yCiwc0Y1RKavVgdTJrGyWO+qXCsgbdA1kzee17/5HRgSo6hh++eBev1S4JaW
qRISdSb8ylNYhdWBeV8AE1kkb9zov1l/tkY/OxpWEuSZr8cl/WiOXT1Pyx61S2TI5oj95S41xlPL
VOcOFDv0zYhrm+QsN8DW/PNj9tvDzDTRo6wWrLB0V1+HS4wDjTfLN7r95DnEFIm43EPnV288Vtue
/GJT2TRKzIO5BmohJB0vXxkojy1s1IbIXSpKgDdUYTC8QBgRSXgkfWP/z18KDdRvF3RRjfBrChcR
Km/qywtOQ71iW8vqvVg82UfFXAw6MjlTjACn+hi8jZ+IZ4BSTAAWMsnTnVWQYXNsNh6pe1ufQoaq
42lkUmAu2KXMoRKUCu5AIKolaDz2Y/0lVgn9Jwh1C5muhHjiAse/C/4h6W17z2wV6nA8jzAu0rRT
wBjq2EoP1I6ePrKp/CYGA42eI9A/8jphTI69zy/ND17mO/SqYJU8lgNOmkjQxch3gC4SdegLn+Nb
Z8kBoQ/DDHEP+BSyhEUVke28qgYJ6ZKFk1xVeVMvZ2tVu/6Vnt0Y/Gyw8AtMhPZ8sRrSB8CerbNB
o2ipjyt7lGlEVudw281Wdpv7MRA5Yc19T2YmpKVb8rxSQDObtQcaXGU7aqf9kSWi8TeOja0sku77
zlVVhL0S2m6b0hxa67y5qmjoppFP2+epiAuCM00OYGbUeFyoTnScRPA/siew3jQl2jhdvnaqzOoo
M4vua0yvFjI5i655bCg7SU7iQKfn2RCsE2gakN97Q4p1t+jRyTfERk7Maj6s2r4Uw6rqM3CxXX3u
eHRUlxC3UJByd7Uhi8tatbZJHw6mf9gHo6D29zNaOMXAxrHzGG3QKdkm/SejEXfmiYiN6pMrSQ0I
VZqrPCIcKPismBLTkG7oBO3rtUwPLUDi/hTxuLhkEuk9oMynk9M6HuklZs6DcgNrY8xOPQyB1z6h
BtaOOGPOUpJu+7jzYfjnuJY4c0S51QM8n/1uYPRHE3AIa18FT40bDMVRO/cu4JECSE44un1qENyp
bTIWh03OXAElvgCAtMRny8iRL9JrYZxqfuQmqqeMgXBg93F9JkfDVDvBsjPs5iW2r1CDyvbUEJqc
WcmvebcU61yf+tTYy54Yh7Y/qz17eF9iKrN39GBTtZvJHH4g4XsRkV8owo4qNYv36RinmDd01+3A
+1TfOAMsDyx2SQVoLuk+0nOy6U03eP/DXgxE8CZ5rNVRW/owl0hITb+AM8umMK+W/skuGseKiJuD
NhGTEvOtYAWAMlY0xW3qzvwbc6MzsU+yZM2O4dDqg9OZ2r2dpWHg/PH9bNmJmlu7b+3em6/WeV1p
UtqixlPQy8Em6LMhDK9pHNRIYW923RCR2wDC1hxtCKBCAw0Pe9sswJX57sSDzKJApJiAVXxJgl4z
fPGUTsr7bg4CIwzcobmHDOLOj4mquut5hOsGd0FuawX0Vp7fJl7jg+HwpPPyJQnJ1gsLV5S7RKTL
YXDWFO9U3J/b0IUeZCeJhOVgU/ggX5X4ITL5Vw2D/z9P/v+0tgI05l/2kM34/7OBsJEF/vzj4mlo
0/6pSl80Fr7/pR+dBcOmTSAlLQVOR5S5/mZ6mb52/Z9/0OR9h/WGESj7qIeiy+PU9DMkSnjvGCIF
5FpynKfA2MxWP5sLlv3uO84DHRqH9k2O9m+aCy/38W3MbHERpubocamNX1fFwu2DehzST6k/6bDw
oOyRT/JWLtTLU9HPi3iYKJgvbw2WV6UCLwBuq1l9mqBKoYvvg7BLDVA3zeT+q2PJzyvRvsFWuJnn
Nt7Br5WQcshpD5bgo0XCTkPsZzDe9EtVvyVD//1XE5x0OZDQk+F9Cl5dZiUsMHM1uT16LHH2m+Vw
Vy/JGP+rlsX2bbgMXSTKd6TSNA9efhuR+oTNafm4bpkjBBDJB0UqNNMUQehBAjM09jzMMdVSvlHb
vmxX/Lgw+kL85v72DL4+WuY8gAMb3KMsM3ReVtmnodnheFxz3CJuzlAOLF92uSD5fEOu9nJa/9eV
eUSQG+IRe10kYas0RGutj1qoPrufS3uKI5rfq3OoB2GYx70k2XMHl9QrSG4UPRsnWqi3hB+/P7Ac
Den7WVuCG/PcV+WMu2zmlEY8EoMMi0qrO6B6CsQ1/sVfVou/6Qv9fiFM4LhhNs8iJ87XfobJMJLF
S+Sj0ef6gDhA78ecsMZgxlfxz1eSJOz+epjmp6XA9fnP7G0ky1EwvHyaKoZpE5ipy3WRqogWO00g
cjJmAw2DReU2bSdSeggYYpYmFlwOXqAWuPkuGVhht7hoMTPOh0xP+ymZcanH2eeYWXoaDq0rn+A1
A5fmKIdlGUJoFe/cdc7r/cg7AusUCTLp4W3qOxGHBkw/Ulemx5BsJLWrXcuEw2JMfI6PgmOGcrPC
iIRfJ0UorRzSAFI4EmyJwfCMI5DJsjuLpbUyY1yHcyB1G2HTYep2mMiCePJLPEgXnRHE1bUfGMmD
dMl7J3BjNutjaFIB6Z5ZtsXRWHJ833A61we7nXyGvfQj09AANXHrjuBGI0ScfbNvljiGijeh2I+Y
LNbPmFMyVKomxKCT2Bbt3TIyrwrdpuXQXpBQ5h2T99GdNHFDoMtquPUcaXK0YIyvdXoM4pvKlQD5
BTGmMy/jnQfIT3LmdpeMYiAdPyX4op9bE7UgQ6JUMPqnvejGT1brm+rz4OJJh0hr9Jd4weMhmmdy
S+C4ubPBD3tkGlmiT3UvZGLe2n6GNHjnss8Y1yTSdS4RVTGwz4A8KK/Va34VOynHRjJmjaIICi+U
eBQtYw+yvB0b0n0hXBqXxuowZP7YgHbP5LVY7cYvj83JKTumaa01MIXJCiN2b5F+0Qk8ClqNU5vj
EZi5MwgLuTYPyAlHsUIgdhKMcSMwVFXbY1guHkDGu7JQGv4P6EOTw/tBeSk3PzIsJ5mh9Fl5jWly
5wrl6Yd4HDl3hQw/ybGFe18rm2ybBq95Eg40YPs76N4r02NpcuBbWwlCKROmq4NonPu2ic9HqZhr
XhFKyLSaOI0GVP+Rmy0O+R1Mjo2quu+SNqv1zonRoDjkRjSy2cEO3qwiZaoaBoy6m0kE6sHuA+Ez
c/NsHGPXPOpk2n6bFrJuQ0e2/kWQuKo5qa3Sf5DtSIBLD3z5a1bUQn1rZhpQlx1nZeJMddx474Ua
jff9lkJNsLEwkg8LVadGmFuZ4shrQfxdgSQfr9kWHAWyjska4Ogq+zjXfeYdja3pg6np7dXixxDT
XD8kwmoGYHL4Uc57N07cYyKBWko6Z7ZXwLpwWc6Iq9KPBPeYyEpBZ6d7awUzGPVWUIkjY5q95jOj
sZkUKCXnFZIUWhhepNmcZ1KM1aAepzgb20MP29q4XyYcjncog+P4fdojNTn4izSdx2zJHXkH1NVM
ngNoqO6XLtWSQVlRLhYqAwf8aP0AwTNgEjzzugcXGUfxnEyRHrDmxbhxzGQ0mv2EH1ozg83u8zVF
PxClbeJNd4usK6IC6lqtgG632v3c6NTKvUyUDdwsc68WvykwObnG4KN1GYvrjoQ/4N+pyaozOpuI
2DJGm+iErKNOWgZmhlPRrEhUSK+9Jp53vtoQJX04tx1xMX3RpDMU9RgYeuak1jdcF1ZGmlGW4Bbo
RruIGPqR/GhalgvYgo7sRcnK0kWLxfwTaUPHDpuWc5kfCQrua+bZ84du1osZzZXD65IaBOHwE7ls
Qx06AS+k7B7vYuU59yRVQRSzVUn7JajXdjqMmZu6CDhixw0Fzb+KKrkFFF1jYOuWLa2uTbL5yrIT
R0ZBbZDmm5NEMUVppUYz9CunfD9JexvdEknwoZqE+uTjgm1Ch1bSRyYV9Rfos+PdDF1wY0WK7Gti
ryDWyWLsPrkACS8a7eD+s3qqXdQ8vZnsJ9NfPoKZKNudpjO1OWEpkELojMEnhy5evqvg5J4xPe/d
SBEd8dBNXfIRHmj5OUG1MbF/VPpzX9YGqWXpVJ80M10LUKxiuqxmay1PcsM2h4M/lxTDmVzTzw6+
2utRL8W9ZQzyKSsNQsRGf6nyaOx1emvlRfcpmS37fjCN6QsrVJbt6yENiNLryTQgVbAlGasZffcw
LeYKh3xNvG+EPDDAWbkMuaMawdKuMVGKEtsTVGTq9YN5syK/mLlIi9S34awIjxsCbx76U2wZB740
QFmw/Xl/VPBylGHj9eAaQVyjCigHpuS7KiPNPpTwuy/NtZvOVs6ihOAwv/w20CA5h8Yw3ZKdU087
l421QhgyiOKCVye+rLNV6B2cBHKHq2CF0iMNWNA7cALJwFACS1RYZ/78RVZ02DE8zGkazmuuviyZ
R8eqDxI5hd5CnnUoXOYpUbs49WXRgcIIzXVqPreT0xnAZcEHhyDPyieSIjTtCNLjjINcKvpFAllB
t19NlTc7tTZEtPCnW2I7/G5ESFTWw3mSO6MblWlXZQdtxPkjr0xFvE1cEeYj4q5EmVT0G8BcNM6N
7NL5pxPvf0vXP7BZ/nJE/K10vR2en14w6L7/+R9Vq/TfUax+NwDgUaTbzr/0o2gVTMotmHIm1i/X
24xu/1WzinesWcygqEux8WO//n81a/COEnNTUdMwRgnrev+qZoUY8eIoC1Jf2tKDi7IZZan1Xo/e
bF/n/dq7j127Du5dQoiZ50dKZxxDzv0KZPdXZU5tRm+mWrum/cQ0zBDLXsVVuRzTood/366kArnm
HPBw6rL04awUdpCswRF46yKN4kbKXlxKFuFKHOLUp5+eJU7GWl6Cdeo2JsGwRuDyMzzdcY+4/4JQ
FeXuuniW4pJYGpd/eoCuOKHrqM3ayw8EDFiAs+bOdz+rOGEvPDBxrkA9Effh5B5E4ZYYeI1gnw0R
taq7J8eOA3kFHZ7ojKAJzJpYO7eegD0KVKAHkm8K8jhAHE9kmxp55p3m7BJDse/jBfgqUb66S+Gw
cC9PDd04zjMhjr55UTutMxwWetBQKuPErtKDJ7YXzlr9dgvUnDPafRWJbKwUFTO31R7KGmJVS1BK
wxPSR8pvetYbxZLFgWPRdJi6LG++SaLj6p1cnZKcGpPMeP05G9ZEX7pK1W0VUuxWVAlLC1VSz8U4
QMFkEJCHpUbOQhbL7PsIaTI//7bUdiUqxGwqGM7MrhzyvcEwV4WLKHKUbdKqH2KrRxblt8Z4gvdn
ZVem20BVURT6atAs3eEc2MMtt8sZ7mH395J8KjsH2Q/zVl6wWzAO1zlVC0sWiRfZoDo30kNFhU1O
5MTHE8WK5KfuzLU9KqpKPDu9FxQ0sIkeYKZvimZXDAky1H5cwHKUZodOP7H4gyqWlRfpuJZ+xBgq
rVmmpRpOHXcyH3xzBH1iZ2IT1zpW08tDupYe+TgxBVFLxlZBsKObz2Nk9j4/Jnpe1HZBv+nAUO/x
LSFNr8EDO4hN/GEHXx1dlUTuWqyGQInJyQ4V7SZUTDbWbKx0qGsbCnaYNGLw37tNnjpZJPAbzTuW
5PR5Isp1OvLcCjDGyWg5s3wif54uhAlToAbDRj4bA9JgtUdxUpHwKbOjEQrrtONYXRNrXKxTHc2q
kWI3qFS+rwJgRPt29en1W8QhE1WX1qQb1bYDQVqkMZFlSxk0y1HuGw7TEtqwV4PldM/20BYqXDOf
OnTjo1G1SqDfKODclHxa1INXvLGclIBn+OFkdsi+0i0zNjL8iQBmhFxtJBKm5uSCx22wr8mLDA7B
IJuPgZwIOqGpEB9NxljSjs7a/lNVuuatF68knJiT94FANGjwIFer86JVtXXse4WazockGbywa2jQ
hB3toWmXDFtGE7RuHja6yvaW9is8Fw0uuridRiaU0rSHZcb+79YnNrhbrMFg4W/8MmgfC2fjEDcL
UGRmGwufukI6SCpR4o4fNYbWKvQQY0/HjWkv9Xm7Ek5KbkDhf5oR4G/gXVvG8/veFH4fiUYlHCXE
VGqCNpkAVKc958HhwFK1yF1Ww/u9rRmvFheV6hG85NNalwFJaBXRvWz3dPgHAstLfJ8RvQtvfejJ
WE1ujD7oZzjpeoo5UCyCGdCAcNjW9oWSvKYELImW8aqMhQYlvzYOERYBOax4EMbcNMedPZlWezLz
c5BAOtYy3aPB1u6ZoYh0OMlrR3cXCyYf44z3NvEYm9aVT6JQoGd42F5tgnASJHSuUc8ACTFdQYaV
+iKkmYyf5iBGauxM8dBEXVBbxgMzkUwsyY7w5nTkKGzMC4FkiQ1p4DNkUH/NCfIzFMQ5FKStmR0H
ELbV/Wp2zvtUlW2He9uz7ydz9Ipz4Gi2PBLu2LZHTTHMNEYekeGxkAWjUUkEvomFJNu8dRX7BGG2
Ykg5feVUvw9Zl+fG+TiIZripUiSBJ2TjxcyUeGGSW7Ch2IiBrlTlbpbprEOYyAMg6ARR4AHHnUj2
osfzcYPw0vQiP4j7a9/qHMB8Q0wWqSgNkquDpYnjHRCA8jKG00UesW2Kp01f3x7KeJirELRZedk5
NszwgvyWjJdqeyTNlMzkKPBgJkXd5FbFhaOnzEDG4rp0XrTMywhse3450nJhM+1AfRGUEjjiPXO3
eGHwXJTTUbckMXVpmmAXDeppOant1qwj0+31V4yNzaNLfMdyCILMu+BI3lwo9qbt0TDN01KVDirX
1CTTdc3jtQ0TTMek1Lsdu2fNvitQr7KoHKCHwRVPhoIAhihrxiU5QNMen4y6bJ5VMPv5BfAk7R6y
oWoQ2GaB20Wo9dB4je408ciojqgUEdt4QxfSX+HxswGg4SSMT4cdkrc81MSE+hyCSzyZavIdEg08
ZZ2lUhO0ANtg+oTYixzDuQ2SgsFs0waURh5BRkT2KZMTbpPm0SLi/NT2lI2EfV1JkHZ4XI/zPuim
g8oa5xOweUWVW+Reo/dMDvommmujXY/NrujXG7JYEzcKGC8c0aJ361MeKEZtZJa7OMLayb31Td2k
+4wYkWc3LrQfGUzaTkUREwXetIIxtEQt014OVdyekh57U+i15p8sp+IyCKiDQp8U1qdy6Jo7MDGu
v59HN9aEjhITIy9A+POMpaqyFuQjiUFEPSQo4zjuBBxQ155hp+vMyt4XSb7WJxkVTB1x+EiuWUnk
R8n8Mz3G6pl+dbjL/KAlDb3HsRf2cF8xFRlo5WWEkLZGkIhTf7RJF6u8UevjimwR1qCgZFn0bO1Y
+94tacJez04j++e0YgSDU7YHFBjReFsvth7Z50TP6lZLuwZgmFjml3hO4pKibBjYbWpdDnvGAt6N
GGWTE3TXetvGl7R37mSZz609DMyQiXjmvppy/VLMPO4HzylLiJcdeAfge5X3lM8ABEPOcSQkMoKQ
Z2DNNpNCtxAZQzZuPu3RyYkTp+SHIC3GTglDT+3xIlEWSQstmuz7lhEr5VUdcKhQxHM1O2NtiFOc
tMKZXY1dynLcF3z4zFr157JVXk/wVtI/BWQ/nrqkWT4YTNBvrMRdxN5bctQvBbGtF2kND4lUK9qw
oR0ot9qnfa/7HTOCANiLWX4bHSc577w+/tbNo/k4cPRrjpZROkdgy1GWt1gS9DYsbsVJb4zm12kY
XSucHR2TADZ13xInqOMHokKhYGmzKZGdkVQlPs6FKMc7CsAtjVQxtfWOyO2wzB2kU1BNb8xGXik1
KAGIScdN+wNQuk3BXkx6SF9yUoMvFSZaINIOaOkQaWOZ3XXq5X3Jgzm2b6lVf7smYzqqDgSczN0Q
OcqX19xmBqPfpR49i7w8s2XjH605srslJgE9L8buDT3Ky2EIZQ7X2wChCLq4oPv6eo4xZ2wK2CeI
67t22W8jfuNhb2VrsCcyDhkIKidcLVWwl5wR3xjFvBxyfb86OmBkMNsgjTnhq3kBs54FtgyNt7km
OyRw+55xdfX8S8355gBku0iwjbmwDW8UQorOlz9p1jdVMrOYk+9muxFTJdwcHdCGvcrH+um/cy2m
ICCZEc57r8ZpkCs61aa1Gw4cuna9MsoHPQXmOa08etf/fK3XSqLvXwx1GpkXAZPC30ZohqWnFbMB
zGnN6uMuXsW5tTTX41ZrRglkvO4bTt07PWf61Cul/5mUbKKjJNZ6xNasC5NvP8yz7p9oVi6nq9FA
X/jnD/n7Hcb+vg2D4GlRtL8ec43INWpopm6Y1X69x1VWHNtGFh++X+V/Oyx/CJN34j+bDm7q8rUy
4Pvf+NFjEQFzfF6tYHtUHKwHrGA/eyzmO4TolkvH5Aean/v2Uxdg+/wvm0cYjulPAv9fugBbvsOk
DokHpwITS5+h9CuTwT+aDr7rwn/R3gkU8jwTG6Ka7Qpq/qvX36ct3K9sZMTfUuCfeWs61LumsS15
TIvPXa9GJjoL/VvilcqbJoWZcglZPxME3mSUg/1uHercesY8o8sTNjOOdr01WsiJmIOUJFenRAJO
HJaJP2lNw2aS2znB07wU6RJxurM0ydsysc6JmcBU22flXMD54NSY3OUFntWLuhzY4whOL2pkWjk6
6Aj3gnU8Zo2izz7WteWdiCnpbkyNoq32h+paAjtZT9Ihtx/qtsctNJfUKYdFTWTlxp32KVo9mj4Y
gKy6/OwQSTBUIWPnKT6Pac9MJg4zgtvuTbBZ8aX2zaU5SsiJdPdLunQi1HFMsI7vcc7eBWZSfbST
MqYbX4zjfFxt7v+QQUYR7xe3bwiHHGSf79ZZt8xhjNUfaIVUbh75hm+oQ+lOyjgo8jqIvuq6SV0U
fRBclHLDJefpOh5a3U3nJjFEImRsSHOXr5B+6mmP3Swu7j9ChZHl4Vir5AEWKke8cjJa+2CTUZrs
ZOFbW0i14oAZMiAciwtETdNjk5FLFDLEIlSN9hIucmfA3heqYbC/puCYPuSJv1NxsJS7Nu2IBuqU
e13MbX2+Inu3w7Z3VRzp1FLPxDLnGVAYLMaF6Sy7wu66pxg5H6MHVUaEVNjnCB/Xh8U3Q48ahE1R
Nac2XSLqkVG3Z5OZMvRPxRrfk8CYnTSNX1zQzhyuyduDkjyad752zYciz8rPSq7LLsDJEo2lLL6Y
BMLi7MJyNjPAz4L3Xu5s1s5lyvudZQ3OmZnN2aeia3l6vGyOZ3zIcNd3LY7Lb7THEYCO1urdDQn9
KuLpnJlbzCAOnZ03i11LYvhtOdYo11DhN0c0LSdiZnK8kaHiyb1YjXm0QrUmpqI60KsdNo45GAet
BCWPI3Kix6gtFwArTYIv0O5J+qysvD+mPycJcyI084akDAPTW+rXDwwbkS/mab7ek8zajtGUWqnD
QHFkfD/Tt7msU4rkkHyoYQUSPbZ3lU7TZ1+kTs+YMxsfpiQluIx0reVu6FwYxEkbc8Sb2JmM4yXt
scV1cauegyBJ7lFjkAsq4lnURxyoh2yH5rj5pjtV+LsSOtR1ZQSSBk3TGdcakIRHQWLDD/Q7DpT8
0GPxcRrHvAsJB+JWbMSVs7InqyeslJE+x7Xol3M8dpgiEVi61xZRxfcBI/g2InQ9PiJi2H9yRshp
u7br/A+kcHbEMy9pckP8ozHuTUNTgigCVkOK8+pzmRiqDY2B/xfSSaUxg+NuOqeUl3dpkdU37eCh
mcR1LU7yKiCT1xnt7sHAsN2fe3pYjseaQN/QIqP3IiUyq44K6px5h86nNfe2xqUd2XSK3vtGEwdk
5+a0IjGBN8Op0DYea28wuudmMqavtaSuP6looKgrNLtESa6WucR7ULZEFa2xI9qoc0T1SfEZ8AS5
g1zPjbU04mheDE6wiSzzLz7DPUKsraaBjZ8a3j1xlKWHOKEisTQbaxjRGALze8s1CLnry6F8mAM5
WjQVMv9LC4r0yp/wsIeFo5XaY2aTNRBYuqUM17XBxWO7I16xaO68fsQDbE70DQ5GLJJvwpsrzbSm
qR9p3/bdKa2Xvoy0nOPzStWzf0Bcua5RA4Al2XdLbPoHnPQUbl0nKUn9bFri0HVn/14KIyAzrljK
7uBYIyNzmY/BIXFGcUxLSeC9tObsSjeeJFUshXAYF0bZRras9JUmVPHRFX2dRKYdBOqYi47EqIBV
iE+6RAqCw7htoAlksKR7LWRNsrWOi6fSnKQXtRPr3k7zcttRk/hZQQdtiglzMxtaklLp7tpd6U+S
iliTCTgn8OAiOzMRalgN+tfGrhsk11W3fvFi5d8j6Oy/MgJcLwqPXhstJ5V/6jLybkOLBj2ypcLi
s7uTsapdW6r8tgNMOYA+tLHfroFF7SfzZrkF9OJkR5Nj5GTacU5sd5RpWULs05g6oWCaXh5k7ZcZ
QYRB9YG7NoKqBoL3THuL1ahwMO5GrWSxjTw+5X2Nn/lsSP2FUfO8ES77CQXIUdPl5o1aK3/e+6VE
ptNk9nCyTJ6o0VQs481KY6INZ2gsa7igUnigHlTvvaUFh9QsghSO1u9aH+lqvb63sSubO1+qiU3X
mtbnQqnpNPUyA403UdRzZM0MQqNlLftrzguiidhzvUddzfKj5fZKRg6dEHBdk0/3BNao/TAUi3Vj
mNXMKtGlPK7e2HjHk1Uxe2kyR+qdKWqF1tcAfRdNgWGTzlBJ84nEs5buI6D8gel16V5Vi8cmtA7a
7s4XVTRY7CG5XRk5HwcKhi9wZSvRfRjsRFyv/AfjwK5mYrdmOHTP1lXnpw79Ova9dlz3aYIVch+0
gNFDvCeDGXbsyA3hzS3tRewgA38QLdnjykS43DeubVwGUEgwD5c+Tw2ti2nZeaXrfxtVAQcm0fVq
YEtGLh46BMl/4d+Iiz3WafERpXp61QxmKvfFRI1waLDQn4JuSHTkN4kX72I6UrfB2ifAVWruyN7m
EEFC5lohi4ox+uBBCBovShYWzXCwzPzz6szZpZ4FwSl2rW2Y1XA91h2hzf01Tu16OS1zazzKis4n
sXXeyrDaJ/Et9GKm/aGfiXaOEsWE1qLTTFa35ejzTS4eICFa+5SKxmABXyB/Pjj1gA0+Tzt5X+eB
tR5JT6xOWPXGOhy6aSZwqF06lHX2mk4L2muuRIMxq/twsBeIRzVD6TJyeWm6HYcp585N11qSesbv
H81ZEhCxKtNx7+FjtM9nggbnPXA2SmOnNWhqIRisB5Teo/g8GPP/Ze9MlutGri36Kw7PUYG+mQK3
YXNFsRPVTBCURAFIdIlEov36t8CqZ4uULUbNHeFw2FWlAgkkkHnO2XvtxuKMkYaPUD+yLyTMW91F
6QV9wD5f0SgokWnfVlaryh3mDuLbaWMVw8EqhYtirRuHmzw3VHZBA88IzmsXPwEN+HB7lRZL7iRb
giAC0qXLNxQjc/42VIuBYm60bgmoc279yCm/TOAqCS1ue3H0hqEWB1mHVZ8UsmW1ko2M5xWxFxiV
uggJXosnnWnvHSfW0D04/lz6p7UYm+W949Kt3xsCL8TXgHB1NpvVMsLhbo04H7VxMVtmcMqyfswf
ODCL6piaaTOdaB440YW7GnA6eiXpQBaDOVnn3RSm/SEXlpV+I3exzA/ePIThPRP8iEhMB2TNrbOk
jo0OyFz/0o3/V+PiqwIUrx3yGx6MRw1kQSnc/v5P9t9U2IYvhQJxwt9+56qyQMES1G84YF87pbbL
0I/FIUX5hWHqNYMpUhL5msYLKt3n8VlRzXdWoPl2cuQUDnQXW558CUafARNHRLQc3S4NCnX/v0pY
L5uVHlr17yrh+2F8rIafvffPf+AviTzVLIZ5iEkkVFN2UsT+fyVMqwaJvGkDeWIkjVKe9tBflbDh
/eHDgIvQz+Jqjnyczf+SGxiW+ccG9dtqa/4Yrsu/Uwrbr0W6AZ/dkIYftRkrlcX0cpX2gSs1GH/9
YdiKFtgz/uXMR/DOo/w8K4Y+3FCe9dHPVHu99ZYvXGSfhwrJLLn283g5lCVR6lhXYOXmCTnY5SmK
dHdvwYA+BQ35bz6jjTNX9etlYa1mRTxkn566nPRjzGDqjc7py19n6ylAswNQRX/Bh5jxmhNmusrz
UwSyd145ZLhwmnBPlO43k5HPG5rjl4rjv64UIrHDXgAn4TWvb6jJA+VQ7N3ZHKL38CTD83UeC2hE
sr7s0ES+k4Nktkvq0/pGa+s//JJc8RkzB7YWL8DLZ8YAhpNpbaZ3XhGNe1Qg2SWJDe4p8/xl/9NS
frOFyW/JIqONY/I7WtzN1/dTsG7GaKy7e2Py9YGY1MfaR/RrzJb3xpN7TQ3fLkWswYbR9lEYm6/Z
edsANKv9pbsvA7At6IsxdhxCAsabztx3c31g+0Vwet7gMBvdj51p3FiM9oS4zNLHOngiGothS3+W
T/piqa9Nle/GEVKPWx/q6s4b8g+zVydOHZxVsr8UdXHJMfBa5zYib9u6/v19e9lN3+4bTV/w54Dk
6KWzEF8+onBehJ+j4ri3yglFnNmjGkD3hRZYt0nhGs2ffcj/utn8shppitlQHCEnk8PivQ7elShY
SwKM3Xtw1v5xpWd/FhlzdTnVaYOUcIpuSrheia3eXCEvt7ntN0V4jzeaN49+uhW+mhsEQsw+7S73
fgj8ac+cHfs3jtk33rbniK5/d+y2y8BN5qYyEXThIAWvdlMLtLAwjNm+x5zbngkjL8/c0liPJKMj
NA2rne1RhadZ5JEB7hf7Hh1wrNy+S0Stiis5NM7eWI720L3ReP/lzrtMTeCS0+QkNDRyXn1A5dwR
3y3S7EORZmhRKj28DyyC71Jmk7HlzPZ+tJAXgFW7+f0Ss3+582z37A0uHmI68a7zao1ZgBfM3PfU
B00qi2r6nZdT3QZTc9P1y0e0VqCHliUJGISTb+t81RgaJ0dxVCfwIZPDdT7R9VoW67HV8oi+8gmc
BnbLyP3a+uSShesR6+B+Nsc3FuurMwsPc5PYhaxY38YMYz7DBn86GhmSwO1sHZcPnWcDU/aPCJB3
bRhd9dFEVrdL9YQsynA/WsOf6+h//fp/PtMQ/nu//vqxehx+PqQ8//N/HlIs59l2hwXdxXVPOiVf
sz+79dA//rAQPYL7CZ7zOenj/3VGCf/gVGISrYKbicSbbX5H4bERguw/Is4s/GXAN+yO/AN/54Ty
8v2CKIMXnwEOJyGsfChyXm12ow3brAVycIqKmqamCDaRC3XQbKEhGrcdllbf3i0Id/79+/Vyl90u
zFctcBGEcr7ml3l1YRMiWlRaE6LLfC3RVwg/cQy7ObNmdOq/v9TLN/mvS+GTZALLLJT8kJe7xVh1
+TJMjTq1KcK7Uo/+Yfb4iL1xle2D8O9v6PNlbGwIPicHRCE87ZeXwbOTDWbVAa/xic1BapSTweJV
H4LFHy90YU4Hr6Rc2Gs1h3ttC7QSs+/m9LLdaHos5tzaE+bh+zv01+poAEbQiW+1gG/sNbDf4/VA
Qpe5fvFdRuUVx06ycRu9LB8ggvcfy7Gbvo9FbnwOcJnjFer4VhezGK9GZSB6jOZ8uRVYBz64w9R9
pocYXGb5/NVjsn+jmmba2eM8II5MTcSYqVPPXyLKw7dShv7Ds4Cnu83fXbC6cHNf3iTb6mvbmkx9
KqdgOERTW+/QF9VvPPGX54PnR8FmxgvCtsGTeP62//QF9Gm9Zf0U9idvzR9GZGXDVd5N8ujQaNz9
/rE/b42vHjuSYqAPeG63jKptof90rX7IyB2TaX9KQTJstgs7q4GeOgexYIr/Rg6ZBJsalX3C1CVZ
PHUYRo3iCbPEhpdX1/bwWJrivOjaJ7Rse5paxzp67/QzgYdXXh8lZbUkbCY7r37A0LAbkANNK817
52Sp67G4QE4r+9vUFHFufnGLj2K84EBU0aBdsyQPTAbi9l6gEwvB7MMfjMV6BCvK6vvYp+9Fu9yU
pU6i9CTWNZ7FzeI/pfphWcXlVNzyUTpU1kU61jhYrupgSSZC7cNsb48T//MxcKAuSPusGW4BHL5x
c53t1fzl5lLib1ZnYCXeq+0f/0kztr3Vn9q8sI7834OPk+kgyuapKNslWUqrONk5Hdk6ytpjTgea
M2F5BS/KPHhpbuzqPPUv6XJje8cGY+nhE1bmw+g+jZalkkq4664eG3UjerO4TkUrE0esl1C3UEHn
jpNYPbrFcLK+AwJAZxh44yW25+Cdz+Enbgx8C6qrmjun9OV5ORcTT6nhINTI/I0z2rMs5Zd7EcEf
CzkNcj9eHQVBqJnkJPj65IHn2QVpURz4FjHelyu5E40z/oCSyecbjA+N/dr5lPUNMluciwgCIrwr
qY8OfAPLemj/0Lm6AG/MMUoYvAxJyofmbE57/s1DWe9dl2TD378pr84lf76Vnk0jhaqcLLloe2t/
elMMonlzjVTtVC+Tm0BEZUaXRf5Ry8Xd9+HUHKuQyFTMlHMsreFjgALz+Puf4T/sOgCh+Eyz4RBr
F7xaTxPWJ7O0y+FkhIgaU4xil0a5esfQS/03vkH/8VJsqzbfH/zQr7eDxs07kjmH4RR1xBXNLoxc
0urMz/kAVOv3v9Wr4/ufdzZA8sO8ndhS+tMv76xpaebfg+xPlTT1VR3WIahjAC/TqGFHEo8Tl/mK
iBzM7gl1m2TEoZijGO0CsqLz3oO3ZMzMYO1KVbX9RiDEaz0LWz2zfnZFujBbVf06n4UJ9Dr1odWd
MpXaW1oFEmfO1owseonucHKGXZCFYRJp51PawZJxJpGeec00HRqMhIjLpvXMMCr4o+toXmUewI/f
38BfT0E0ati0g81HHXLef3n/XKg6jDEceWqZlt7WjUKBD6LnwufgfwwWiPMMNvwT5/fmjStvT+bF
S+1yAGI1bucFDuseJ8Cf34kuM60hyJvmcin7cFPj4XcawvSNlsavV3ludW1UO1pbtBteXkXilB67
WbiXtanmg1mDhcWrZbxRePyy68J0w/RumSYnOz7Xr14uPzN9oG7jeokd8+hIpc6G1bRiDrLdzpi8
P6/2v1rjny6P77+XGrunuv2mHnXx7R+3T3L4WvE/2h//0PnTP/DUZO3PVcj2b/rLlmX9sZ1NqaBt
emr0ElhofxUh9h8IggBy0dsApwkT/19FiPfHJgaC7+HR8tsKcN6Lv6oQw3L+YOlSaNILROAHmu7v
lCHQEV5u9ajIMBADPiWdEcSdxxJ6uUbHsBnpQOA6LpZ5SncQBEq0BEOxSMC9Zs8cr1+Qs8Utmp2O
gfNkEfenbPuz5LhdxhZylwybSoS1lvoYTF6q/Px8xFLMLBM3jNql9boWR2r+4NrNiu7RH4bsLi8N
w0QDyWh8jzlhQEqjwFVDhMLzHtOSNc89D2sUuXaIqmNh5aig15Zv6i7zp+LkIsIlUy8aRsyqy2x/
JGMHshPajupDH2Rttm8dU7qJn2aoEpwRPdJhMVaVnw98nRlb5bW9Ei+w+t/yPJ0/c9N1eNmWfmnE
eFSr76lClHpAkJS/G0wBIlKXfoV+eA3URctZBbcS7eIqUTAzl32z9CbebMzgHwqnaL55LpiDs9EL
C2wXRRtZ0Dg0KXZk0hqQEYqB1OIewNQAetrfzb1lH01NHF08gy4/qFkHKo4glt9BU5dEOOko4NhD
xvHHzmE4sm+06DhWUehshyunyfCOWRNZ8523LMe2piWd2HqWQ4xecvo0NXYAIBxoEwastai+hG4L
z2y0Fdfh4OL+WKAZvK/tBYQ7cQfZ7VwZK9EH+Nd+BOiazGfEwXzeydVozozULNZDtHTwvwjKC1Fm
uC72GKGVZx+K3oAx2dhiuDPnxpSxib34XorS+1IEYyVjUerwwRvzfjzarXAe2rTvv5V0g2BXBLN5
uapKPDkqGx9Gh2xDVka6kv+NgPwmRy/wPRhGXAiwyDEW4RMTTLm9EYvbQM0s9iviChHbw4CxB/Ga
5d+AgcN1Tmy3a6TnNeYAWSZlMRX6XdlXfCld7IfRrm4x/ezHNDQPWN0lCv7aM750el6uTOEHK15Y
lK/Nma+ooeMKb/uFIv7Fj4vRXEz9DmELtXsPhgwddzUgpxFQARC4BBNed+DWeAhv0j7oMIK5ZaPM
U1fPGlvz3NVeeqU0PYH9aKJ/2IcRroUHeGPKOQCHLKdz1P2la8ZoVxbvy2ITN7mPGKAX+7ZkMV6u
Am/Aycyxr5zjmmpNip+O4ElLdtjvIuCOGNq60m4vZGiMfSJGH3Obpnva77AhlOY7o1k8+xMjdze7
Wx00U0nqDy7ofKw70w7JeWV+GCs8KMmI0Tf9UhGdXD8MHaL+K5MOumRmYgjCIdsiqi4xvZWrHaPE
ktHXFeeEuK2CZswPM+gk99ZEA9ZRW0kiNWARTNOVlEMwXoJCxwM9lwNOve2UaPAlGMLJ2U944KFi
dM7IshZCILsRqXoveIhcxgoGUQAbcLzPlTGt2X4AwN+jviv8rzTKZb7DHND4n7OqQK4lyIp6wFwK
y8uI1IxdxPBwY6p6CU8L5hW2aM1MGMOFpc8tnJ5P6LTq8N0UlBj5sppxU1KqdjbeRwYnDET+0tUH
lebO8Ljgqb9LRRHg6fJDUexmcmGLd1ZHc3Lvjx3cDROpINh/0Is3wUQ8wyGP0vHGZ85f8dxzPkpQ
btCjpdqbTkWKAeZHZpMoDlCatxkxVDPFhcMjxVM4bTNzz7Dv2J9EfeeJoriFCmKjm2vW7Az7e9hg
UyJvBOeD9qCPmfSHbsp+6b+t+GM/uWUuv6EAwYIPV2L6WmYM5wTqEwX3T4sinz+jyumRis19Lc6o
tux+FxGhSNi8j002xvIQGASbF1V/AxAA3sDQzJBPqqHRacJYnptlMLYmoQjPZ8072C3vWQO9eywG
F7cFELv6XW6j/9kZfg7ypSHGutmBvGvhaXhRCWRRdtHyw5Y5rAXBpHvG35LOIVCAqq4OPUEg8jiO
ZnVRSkEPhfvpplclAq4Pvl01aj8D44bPlpqM7Us/wJKJT6RIushwTFwPRfFJd6PzuQoWm7+H1euz
S1vM209LA6ek9VGS3RKWLOlq+LpKLKv2Zx6gTUd3XaDeII8smweri4Zlb425Mpi8FNPnhhyROxJK
VI/8VJAGZcmMClnW6Y+2Lzx4EORd37fos6ZjB2RiOvOdEe9iCvpxQ8cM9QaLaIZdMQ+g9RV7ThQv
gTUHiYsrH0asM5Ll0Q2RjgPsvhBaqh4bdC50sRxANiI0Sxv8cZh3kZ0leSqrcV+mDq4LGFgLLJJq
+dxRrApO3cKrdpFuQQgwxzGzi9B5HjXUvewS4CFen2wOyg+zk+PVA7UJ5NAxHHD6rFznrDV6Kt11
5ntGD2uYasB8i+a/jdY81RRHAZbZqKHmtQuMutpelX9WTjTid4U0x2ZXr5NhATXofeS9qgqOM/7Q
YKeFDO/ttuT5DdMS3VauifyGAAfxFQFx3iQTNGpAlenaXve2labJIiznwyhXAv3QyffvWRPmF9F5
YAlxeJHR03M3vnKi8YzDFOj5c0V0zldK1iBnR7YnbrHTAThismLc572bf8JVEX2vEH2iKeZ4APvA
yTYNEHE1OgGWabJt5nDAfcXPU1ZYn4i+ocBAxTMgMgxwHW62o2ll3c/1jOMyspt9XViGdxfyzkw7
k6xA/E+ZZLgHQqSvT0HVoLNVtWU8lTib24PUk3APGern8zULke20rpX5W4Mk+jSi0nw/zGSnJGEJ
zSPBy6cg0pArngi2a7IHZjFcQ37qNLMPpy2SWXO4ipnv4EOxi6oGpoNR8VbpNu32sBgHKlfDqrvd
MDZmsXclVvc4LdBKJU07iDIuOsk5pZyxax0ynIaniZa6POvLgQPa5HOjj2u2ps3ViuXn86icejx6
47j+cFTgsBj6Ak2bhy21PvVgaeZt7a0nXFLyuzcXxscytbN7nFVImkM9RV8lRDg35hu5PNVmQFL5
ysL8nM5GVB8mULMnlQ79GOvFBfPKXyzOxrlfHx01hAjyKryqiUodgzWKfKThSGvKh8EKeD6L3QdX
1ThIWCAzHxNEgBPRK7lS4hKUgLb3XdGlF6Y3ds6+U6O+wROJ5zqrpRWvRV/f9arqvkTjLL5nGjgB
/MigHuMZxuqXjkSJCvCQaj4MebM8tXKR12JCRp+EqxndqyAqL7ppGh45vuIdC+nMf2NXVjet9DHQ
jsjh6SopKR6KjVJjq2W9i9puPZsMYBxJ0Rn2l9E06tvBsEhcsdrKXeIlp3hxCfviXEan52tXoQxc
gsp7DIYs4ukPffNVrhjhEfgt0Uk7PuerFAc78S2RCj/XrJR3czBYbtLS5KNz6UwISEmeWlEbmjZZ
c9Eqw9NE/AzCw0zMHSogyCOJWQfyq991SAypqQPAmmqQ95kxT2d1PiN9ghUaXis6bXhrbAXhiZyf
6G5pKmyL+BKWc4tPPoqusJw+8k0zDbaeChtNw4cbrtTqwD6ZnX5s93AdPLWX22qxS4I5484vqnIf
1AxK4z5U3nRQi9RP0u5xwBoCwqo/gUDbT0j5ROza2viYzvX0DWaneS/4YsC30doA68Mh/wOB3uSN
96sY2kOk/fVsXVOHw0LVRhkY3x65b6pnBs+Aq9CFljIvgDKkpmrPpLdiGbCnJcuSAstFs29wZkT4
Ich7SghTwga9Bmj/EyVKBHuIYKUABuqGdcz52LhP+1RPCfNWecEfSR+6QgApwwu8GLuwaZaWgJYw
c/aZ7hb33Yx5tD5T0erDZqBdw/HSH/2PKEp6K3a8Lc8lHDmxJ4iAJSJ45JYyHmHuPs14RyMCYTnv
7uxQuRxZl4idBVybeNSsEiA3DpyyWOrR/DIbExXgmMve5+tQ9x4suECHiTS56L4gKugTz1leW/AJ
PivwBFkyDGq6Moyo+pRqe7DjYKXK2ms3zB/yOuvCQ7Aa+XpJbclAggrMhX1TptPTaorU5UeyTEGP
vdMZkglzOEsxWXv71K7QIK5IUhjRZKbdszeast2FMzJMjsjeQk5XBXorrrrKzw/uPNXLbkw7Csve
rnuWka4AO4dgxvKk9bSpY59MCyN2B741h96riKGxi4wOrofdFze6Z9WS2cGMZNWi6XcQwl1muml6
purYJmpx6BqdTUj9Oqgrw9N9d6yivn4XMAmyDyILrTbpyOpq49rb4JZ6WDCtkusDJXrjK5tEbVnk
upU+UbixrHD/31UOmsEduDVK0mBai+ysdYilQ3KBDSWeWn8UxxrrNRggbDMSFXXtN+dAyELMnE1J
iSDGhQ2dmCFMJXJNo2HnsbM46E3mpjlymOnvDb9EOJsiO6rIGZNQnN3Skj7WVMlXdsw87wpRrIM1
PZuM27nmaHvs1YDAdPGHMnoHT3pBOJyF/GrlFEXfhTLkmHTBVg9bUDbSg6TaACHk+f1yURK6W5xV
rh4/dFU5GEfpy2iM2wh/8oWdm1H2wYw6be5xY09d7C8VZAWFmVwx7LeKfsf7AvFr7RcgA8Gs3DJB
xE3juu+KqD12FUvroPyxMLi5oeDYCZeL0s/Jcwt6sFUZO0rCLt2NXkp3QA0jkvsxrwaGPxbOeHK2
+pyqpwZGelZ1gcjP7QCD8VnGxtxepdg3sLuHmSSXo2YUQCyhWeD/5ZyX71FULfpcmhUGaVgBwCR0
t/1dPc8kSoR4PphSoR3W1xyzIWAyoO7s76kToEuWvtnUV0AG1yYxjazqrmbGIAjZq3oVR8K76/xM
jj7DSn7Asj2UmF+cPbwWCn09eFrty75P6WJSIP4Q5rRaRzTvDabJFq/HRc6PtsZ6bb3w/UCtXl0Z
UFVAwmFhQW2+LKo4j7zFHXYZjJJib6yLXRzcaYMljDar/6YfbbPYlVWZegcZioCgOYK92qNrpmkw
7KKGwyDQl06Fh9EZ+ukciF0wvV/kYo5XlW6H+tLiG1HdRC1sh3sw0BVMvSIdp8+jR/Qk0gjsAcHt
uFJsniKn8uC1T2U/H8aFT/yC8ERcTKzqKplsmDgHJyrS9H4At23BhAsHwXY8dM1y6ChxFWU6nZM9
C6qLGK7x+yMDzEFPlrqzcHN2ztruMb9lUIgiFK0QhXxCtG3hSmtvV1qSJAXer9v1TMD6ve83kfgK
Zd34FAZ13V1IMCoE2mHYn3cLt7g+hOTM6JNy+kWzoxaLcdRLxhB/7QZGoL5TU2WG7iroRskRhTPt
e5xwhVuY5n6aAI2jBoflvu91L4vE72YmW0WJ0f+cDX5gpXlK+bed4+bidggaq+PbjuvpGJRAxw7e
VAzAy6yisXcW7gJ2bodbeSSNytmmLsOy04X2Ibj7WbHEo+2oWxLhxOPUZJ4Ryx5ARrIMiqMvokaj
jqFO2sXOl1V/FfpNcA0NuK5jrEEDYDlLHde5H8OjzRvl72e1qnbX8BO3e1B+HAnzlrXO2Ge5g9wE
9S9dxezuIAB1PJk1lPe+2UbI0ydLmzHtx4b4MRqCxV5hRQ8TAiext7rFWl3THiC31yMr7JzWGxQl
CBCkgy5EKX1mYtWmsTFF+gq5eb0wZbXyT4UKo4cI6bUEDsqqTdKhDb5YhVt+XawFEX8nwpY6y1g8
toixIH7BtQoVw1HEsQUvCDpLKWtqWbxT0GxcVS1yR+5H9KUyNLj2FVd5QR3YwrMwhL9Zm4K2/87L
j10lClS3XIxjb6FWKqgPzslYmR9QkI8FN18pqsYsnDmKliNAe7phWTmId7xMDQCABdLldAVbvID5
XrQKe0fSMmeqnWRoclBVvsEUYY4N6VO3HdPBmtWZZpXA0+OMk93XiOSC8lpZfutc9YYF6STbDfj5
5AE2g9QH0x88erWGl/XyziyjFdECDSV/76WinL4N4Wpbmu3Mwymxy3F5cnBPC+gicTPMZnOPxRLm
bejMPlwLv3SLXRbSL8JZsSiCIbF0DMD7yF6wpWscXEinYZKP+VgcRlUYAztAVPlnVeCk1W7sWl9e
UAti2HBLCrg8dga64kcXuFSojgKmhPU4VgtQaCAddUhqZeq5PGw/C26b0lzmJ1iNKSdUaJJUlUzO
Aw/cFhUNJUzdoR3ljEvmIp+LUk7h8C2P8nF6Z0pFZaecwMToF8AgcHP6dHVmkwEw2TacFab9S/c1
FWpJv2jbL4f7MsUCLuPCTKkSYiZ3NMZAPfVaLHHQRJ77iQN13t97GcEC5GvAqfhuF6CvPCwl+ezf
BTLi8B1BbJJV7GrU//Qw3VG8z1ga7S0bUupBElSCmDm2SY3ZououhJMtH1RuzTCbQgdaaBwOwZWp
tgavCLC7uIa7nlH6d/6us43BI7lO1edpu/rdxQBdBKRaPgP0nea8esLI1j1Bg7UetCXo9BRTZzZ7
p3M5HhadT8DNRLEoj5kuYbFFVrMa526JHGCnDB2cSCtX1kUlo7mNJ4kPIZkst/CgfuJROoY4cTCE
wZHCUEUdzlfMwC3VGyFAjanvkLDin6lUzCgQMpZF6CanIly7UA6jqLQpy6we93JEN4n2kNl9iiyZ
f8c64UX0kkrjTuZwahkGkHa4X+gwrQlipsI9b2aSEUebf1OSToZ+R5som+Kpw8/HQUkX+80E6l03
doubhvZ/mMUKuMrMfHaqvhPgCJFqjSZjV1ShDOPRgHDAd6UHbaaY+P+w6ILyKwS5AfFMeRAp6WD2
GFyNIAM51Ibjt87RLq5VewOVhKm2iOxYJvWpbZjIxWE12rdiwgMIX3OxvlGmZYciqMrbkiQABB1h
bsTg8boPIZaGOoF7RuKg1nZP7WBvsxVrnES4M2WYHaZeQ6JkNVONzw7xRAlShOALWQuEOASZrZ7G
YPD1rjPH8mYJTJ3twzVgmY3mCnuc9X+bNkHYE5CYjbcuBUq7o8jLnzRHxFvaIdwdKJjTnY6WgWag
oVKUYkbvXRsQdEn8WOeUr67gTU44PYjiIFW4xW0Q1FvGldFOH6F7+dQY0l3fRUGBcEbNKwdMvJec
RNdRUDVOOa0/XCSFWe6LsqLdUQoVPhK7Ns188mT9o80q/QTyt9ilNInI/OBDcYKQyvZdKPBIcU4j
mq2sWCB4wgMsP7uchpcdeDu6/ZOxTPcpo5f8PKqMjCjNupgJlLXALSWuEUzv5gjIM11OVzxRRxUE
P2BrOtWlmIx9k5reTgCisxNSJI353C5cbFaQlosfXmP6YEZ1w7gGkwH9FdeBYHYlYNKsOyHNjZ5V
bXyXwsWVtTfoklh7qKJGfqGIJuaIrGkgYbSqKDDRRVC68m0047UzrPssqwC6tqIw9SGqwz6NCX9w
MMQaGSd9ZmFNuXVoGAeB76TklKjDoTEr379LJ8d8CHVKlnaNDf/GUWbHKhIrAdFgTovvJR932iFT
CLaoaUfKcdoYUJWUlN03mG/zB4s3ycVPafWIi2sIxoHfGjeE9wAbFUG7EDLfa6ZeA+mt94rUqoGG
rWMtiaMMivkuYghyxZEwvJFzO7i7ua34k6nuAXij2LWCM8zmPjksiAM/wQjLjKQeHf9sTd1JHlCc
W31i2l1HK8df6jLRoxjqc2o/G0dCH1ykG4d737sCA6iZSuLaFE4rauMR7E4i4FWhZ+zAQn/u11b/
END+y9isq/F74K51eevrXkc729wawLRhGASR/DPcaiI5jUs/aJwrHXkzmdIAVD/5uN9vJuovfXSl
q4pTz8936kKBZB8S+PrgMnaCXJYjfKHf08gfrmxBGJuTzSmjNxj6x06ATnqs+/YRbAt+psXs+ocO
G/0cm7Jqvz2PpP83nP+nvZk0/vt0/nbo+5eJHs9/4P/tSn6IevdZiPovU9JfU/joDyZdmE08kgtC
k4HCv6bwIdxURKv0Z5F9ofvdhvp/TeFd9MPIZ00ToAG6/b8Z6PEcJflvMQrsDxerEhBgzFEIRRDo
vhzBp9iezUVEq4glAkr6AWYBTnkQavg0u5rDwrgKKvND29F/uzZNJPK3KQk30O+EihYOe3R1yzjH
XBVC6QP+Np7hD9Aw4xYdggBJlXlTsnM+5ICoIT3UFWcWIKeFt29zP/VvwEqnRNO0tYE+0WoaekHI
04x27g99uRByA7vUn9S+6+zh1kMNhPGfbIdrxkv9t8jUxnItjUhc2BKoczL2ZmtyTi9890j9NXEC
dwfvkzU4uo9tESHUNCdE2zEVGuQ6yCMF3tPCJyjZ1Qzxm6ERZuwXQd4fROGVt0RB2XwXxCgrJlij
5Z+bEJUq90BLgVtVGRGHCOBvKuMD9dMyetMq9Oez8WCC4dPgQZO39fLZdEYzwox0AxGj5t26EJMC
MggpMbrEfqv+Zijndj0PO52LY2j7D9Cjl9dLkTOz5LRLz9UQkCfsEdPzjorHnb6adm2TsayLLr9s
m3apvuH/tu6ZBfWfwCSyBDZyyPTGHXgpEOEn8iyAT/gZgIlAYHJe/UQ9qHqRAZSjqSpMP9q5Rgsm
FDO0nXj0hdcjoU15vw/pd/k7G7N4u29Ij3nrx3iWq/38liDkj3hR0BYjeuGFfSUWowIfVgN2IXHn
qa78XVvAoXhfNmVBKkSuJ/Pgpltq3tY1LC/nzHeeTKvqdijbbRqWpbSZB2RjHz2w5HFqECw95swL
y3CQ63dEFGlw62pnyu+mdF3w1jJBkB67kZ68vyc/Q+vGL2IhV0cRhJP6F1CXKcJ8g3ZIOiYAQr6s
zETqvZ87ldj9fvm+1IZtF2JOtkGXSWZBqGi9Wr5e46SsjpQJVB6QIAZUJqyw7WJNJzSsnsH2TF5N
5f/7q77UYD5flVfGMTdJEe63ANHTz+q6mmQi2fh5msWhjTooh5mAJbpNd0pE6uz31/rlNwTbiGeO
18UOkRK+NthljhkxnAPlG5P/Ocud5ZR2ekaE0BheLJ327Es9TPMcvfFWbIL5F6sR+yq2LZu3Awn6
s7nk519RpxRjtJIxn+P58ZPZ6svrOhUd3oAo7R+sBaGnrn35+Pvf9pc7y2V93yFDM7TJqHotRl7t
GgImgdNc1gRQmVjeNL9jJr5JA6zW/fb7q22v1Mtf0g08vIuRy2XZ77Z7/5NyONClPdKTg7CxGuVw
ppQMaDkAtzTSKrruyRza176zXuTc4DeWEPCsXy6O0AGpG2YFK8JY9eriaVp2NjkTrJ8+nWVDmE/k
9v/H2ZntuI0EWfSLCJDJ/VUSqZJqcZVdXrpfCLttc993fv2crHmYEiVIqHlpGG3AKTKTmZERN84t
aIUvlvRnBq61dTdoH12pIl7o1I8w6UNno2HCWHQkcOgICqh/dRac8DKlRfBZJuOLR8CJlKDVghD2
Eyl5akLgPBHhYonRL+XyMpbtBDeHCc5fyqVocM8YtZketD4Y6/lz1anWAozUUqyXJRhiSpoUQ83x
Tm2tdAZZOtrq8rWOB2UAaV4v4deRNKrjUlpxkvTRGGNBAqNQtfqlgFY6bUMRlhZMzAzq9n2q2jMy
21GjyX87j1k5P8GlNnJvcuBNzX64wAzot71WxOJ7opSdNRxcaSRBxTpBNfM1WjJu39EULtq0q+zI
aCjeYX73o4cmlO3CwSxMUvzQtoytaveR4hzAMI7JfReqevTUoAfEUmUuc+OOfyPkKhEpJNmGLY4d
gqp7gZjqQaCpy0jFay5bR4u8yymfIqwsk/zAyrWncVdN5kTueUFDxakeKUpabnpbBDjw1CKf9Odc
g9hl/C0wuRubO66RmRLvSr1wgWMWilFH9raXKAMBkmmYi0MY54rzx1Vyt/8q8D2a/6aWWdkhtY+I
kqNiVpXYxlEBjCrWJ5w/PVeDj/qHyMbudjY6jeSP62LdeVR0kNpkbvKkFg+wJiopzwf2VO5sTZ1G
LyX0h8tujC0Ubhy+i+y7IRbgnw1dQeNR9Fbu3lHXpWhuhhTGDpFUUD5J81BOH6Vwo/ZLVHApfSZ2
qf7mSBjcz2FDIggSUGVq6Y8WwmzEmY4fR0blaZrVR6LCWHyG4ODq98M0t2BgezE7LFwrNo9OZxIe
7eKCRPnXuWqmu9C1g9SvSgNsdIMlBjpJbuKjeQR42rzGaq6Bzu7GwlGIjsLeWn45hSIZ0BVTRgYl
w3033Y9aqxfYUtQi0qx9VcQaHYvuiGgdzGwIwnVRulbfQukms2Y5g75HBpRmh7HiXEEDg9MriZYj
yjfTrj07QYv3att63n9bomKZ+y3IUTU6UK9VIpauo+WTnwrKTBAjVSSENqKkUa+/i67nFlqiU7Ko
gLqBBRZjmaA4ITOCUk0ZuR87OrRCQ8nHXaPPRnKgTR/7xg6+EtngSUlV8exYM292U1Ygu36JJtTi
A5MbVZ6B9kjd5WGTUmRKTQJSdRxBiE2CVnDfrMu6f6pEWRUPywxd7dEin0qCF4LMUG9TMdYgbQJ1
mB7mkuvc3hltLXwkQxnG32zcw9P+kZRGRUYFWnHZzVsWhzEdKq7wgfMLDHnQfg3iLiXhtzQJJkcc
xmMHe9aZAjf6SgaTQhKNLdXYHyGxWdZhSMnqU/Sciq4Rn5oZj6aGa2xnly8lAqhW2WWtzk6xWQLN
yP6ZSVp233tF+n7FC6yFb7ndq/29rebldFAavQseFfj0nymFGsZ/c0cZ8NaBKHXCp2eFY5C3czXH
sugRN+TJ9e6s0EJsXx0aCP5GVD2OSa/B07Vj/caxe3Yo0DCAx50OUE61TRrDT0cJlH5JZgQBf1P2
YYqglaK2+xKD6WJfT05T+G5tkKO7fgyuI2DpLUxgYQN8hO1KXeZ0UAvPr6qU+N2alz9gOlEU6b4R
UOigPEXjcADtJtVuTbdwbQmoATpBos4/rv+K80eny0R3kScBLIAwu/oVtE7WgaNH8jyMAuL0fTWR
6CX/kjl681hzbQjxUa11vb5xFJ9GATRjA84F20uLCwEWwfdKIS5IQAtRG8adPsT4kAURlKg9PCbt
c8FHE+3LFgvjRSzYwnSoVPQbAd5pyMPVXMWZm/AVBizsC2Hpp29fEaEUosa2P7u4Ame6qI8hhMin
oOD8vDHTF8bivk86TV7vTWPdJgkxGm8Ebi8+oZf7EHIAbyaUUs+VlUzeR6ZTPpZGaGpy3wdTwr1K
vvV330tQmEjgEVDQuwg9sCzS9tAiQcZdF2F3NdnDjVk8XT5yPAH4/635ilyGvWY3JCoP3Q+z66Ov
wNIzKtu70lbhROkENcui3yJfrFcN48krrIpJKhu0a6yWK6ZyA11QjutXaYnUGJqcP0XDssWHuH0A
kqRtyjxwEH3q5Y07z9ul5v+2ordHpdUV8IYg2BDm2qKxR+RTo8QgodFHbQQ6KkYRy64R3KtqVH9X
rWE+ZCBqzC3NMuY2TPIx95Ma5P/OKgvteH2iz9cUuAy5b7Bp6QJwxulEZ706jLNZIzdERxChUkmy
+7BUaij+elfdaPo6vZa8PToHLOwGklY2uS5xOhhFezAaRRjuW5Lph6TB/RCfmGYjKloPdXo4IVMn
in7jES+MSr8K1xKbSqngfnI6aui0BL865b7MzLqXUggE69bc7wRasS+Z4qRomQazufGxrhobeVi4
UDaKZQtah0u/32pYpyBfG6BD35f2kqr7PBlGAnsxU79FsmD5rhoqAQ4mC3QzL8sqvHAQ/tnjxlWb
JOxu/JyzeSY1AoGX32RwDeWwWL2EfgiQKxJVoUTAmK2i0JV9G3pS2eZcx91HX/nbicSF1wAewEyv
to+EiiCKKmRG+IPh4IdQANQc8sGtMQMmQ6PQ/kah7WQf3UVA2HAB5fjh2+JuthrWoGI7YeLe7sd0
Ur/gDTAiaG/xEOj7Hv2UplFvvf75nB6+TLINSYNzT+WD1jn1VitaTTVF7wn/9uGIMAPA3KdCSex9
IbrqO4v6hzCS4nPehdMDLuTJy/XBzzYxQn6NPiyiGiaVo/B0TqcK++/aCrr9XHLpBCNAuigu29fM
EHT7FK3mj0pl76YknW7M71vf1ckmRlcpUAO2zzdIhCWX2/vzISwwIximYT/04bKPHYpN7pS7/zUg
NA/o6vPtMnaonzTsJJCvoh5PLWuf0oS4s2NHoQFmGOjbEFV7Y0LO1jnLSGd9a3BxNLaa1TpHmEoU
0DXzXqmnYevS/7pXkNoO+XDriDx7+4wEa0M36JKzadNcfd8mhcMemc28z+JGYKso1OMStXSDJ6by
T6dE7YNmIbKiBtvd4vhfekhg2jI1z+D6OvOBK1jRGIs778mqcWaZQ5cijwt/Us10fl9fY2/fzMlM
OwDAiQVwWnNV4axn2lBodU+0UdvzBlqvz2Adq/gy7QtKmgcUjO22FFDMhFOHT5NLjyc+W0i/kQB8
qege81EJfDdyaJ0hFzVZEM8f8zSN/hSKdWvXOZ0RogeXXkEeGa8wPn4S0aeLskP5xEBOsjNjoCbH
TMGL9F9ahBU2AEiTn+zKbj/ng2qV5talZce7/qrWw7O1AiOAEiaPU5Vt6HT4lBb1AfLi4o+lPRwK
pSpezHr4mWrRsCeDkFGKG91jocSdf33g0wOOM0YObHOr0ViMEC5WZ7iZ4xlrYdzkg74ofmdKOua7
yG5UOKGo97BeQ3H7LaZc9PX6uKdBmxxXBoiyqRc4FEtDbo7vNgFNpGVoN7Pqw4YVe5LuAhfnSeyz
CIkh7Nfs8P8YjznmwyZYJOt3Ol41o/YtA1LpZmC3AOSd8RGBk7EHSvwLCYp6Y3u99HhCZsFdjdIX
YdLpcArSCJSXeAxbRul+KsyGKLSLepMGmrIi7Qb07sYhfXFE0rWYtONqzz52OmLZoRoEMaX6owE3
Cqmp2M+kDT09gM+RT0Z5f/2Fnu4j/zuBzBt4WpCZghjpdLzMoNtuqgQv1KCFFJev4fPI/9kN1uz8
P4aSJBQGIxTCmeN0KChD3JNEsPi0XUiq86zgfwxSj5afKVA+dAj873OxOwK7oq/DUt8AjO8WJl44
IXL1WPOTcTIfWnjfD1aNYq4gW/f5o6+QA1B+esS1ZKLt1ZrMR8taxsRUfTG4tudGiK1VM6i/pm1t
fyh6lk9lwYN6A0Yi0jiLNSj951WCr4KfWm3lmQYChiZM0K+N3F5UMwJPMLqp//HnI3UiZ44pgiNx
Om+9FY3q4HQqvpLIBTddYJSvkzHq2YG4KL91sJ1voTiHAMDitAGBRYP56WjCpScJMR5dujaCjU8a
QpJ5g3LVQWM0NS3A5iyCHL8hC+rMr0lYoZS48cDnmyllKVnn5nkNgCqrBzZToczL0Gs+KomW8hyY
/6LKKr8m4wPhGksVVLLZx6dWXunZbHTOrrdu+/c7qb0A2DBHBq0tDBJkrucQctrdz7GtebU+m7u8
n5sPf5IWDjAC1IQ8NVVJXH0/KC+3NxxtwiIysX7QoTj62iw5cMh6bjj/XHqnMlBi+VIvsddlYwWb
3V5XSt1XdYJxUWT9gXsTMWKWLvtBcVu69SrzxkX7fHOj8gZSCnEEfAvSNKePF0sfSnNpdU4nmNqI
ixGuYU1/12a16V3/SOSb+r8Y6e3LJLtDQcF0ZEFzvWZinUSuYs2aH+e52Eaxoj+Ndjw+0AEWfcZv
Ib0x3oVHY4US99m21IaYq9Azt8pBwXuRNVqGOoLqbnrGFOR3Wk/d3fUnky9p/WR8/rrFw7kWXLjV
S6wrXGD7efGRPXY/1L7I6YLPiuTGyX4+DJkHSdmHHEFEIdG775eiu7T51GAtChstokWMUx5/L+SQ
+vfrj3O+v5BAQ1FDkES2kLPhdBwHPqfSJobmq5nDmmAj8hfSWr/xMaxAIQ2045rW4CeACm4cSedL
REp1TFODtIHWR5I23j+hY3RxHi6T5nMv0bzBgFBa1PrfuYqmxyizbiWFLw1HDpoKJfQOOMOrUJhG
eYoAlIT8EQXFjq+8yrzRpEFIuGF/qOOZ1vrrr3Y9okwXGhZlblXihogITx8wULCk5Qk76mNutB1c
7U8v7ONkVXAvrXC88TrXXwCjca6TAkX1gi7qzWzo3QmPlHaAI+B2Xq8M6qEmKNzTchjQzZg5dFB+
+NEsbqZc86n1cuFevUyTu2oZ4VXqVb2I9gLPZJxt+/pII8O0VavSuvHRnSYVZA2Bh2NjlmhC6gli
dQo6iLgDMLqdN2mdCXu3ml96DH7M3Qzo/Z7xWgCeTXAQrWX+4E/1B7cXOT7wFvBqZK7Us7XapsRO
wJs7rwsz5LtgGP2ZAu8m7Zrlxqo5m0c0GBC6pfgDQQZSptNVM7lDgABCr2AoWHTiJlkVPVd13yZH
K67S5+vzeGkw1yTnSsmACPStpv9u0ehI1nT02MRJVZHcBw6tj25JiRTbiOrjz0W+UeYiTBYn7uWr
59KD3qgto/IWLcKALXORN29osGspAI518e+HH4yTmo+Pw4fRnNXmkvZWgBKMby+kpu5zTXK+0Rae
IK0vjC/Xh1of5WRVOA5Qz7AuuG2v1YCgQBHH0ljp5UGHcWRrHbhbGHQgOdyLgN1vq4rWpetjanIV
vD+FGJTMJdkOUmwsl/XeEuMK0ihZ2WLQ4BbPisky2URW090tIwXeINW0e1v0NPYkNHlsydXNXjwZ
GJxH9Aq9ZIVB9SIr6WK//rsuvAtY4GTOuQhzNp7l39y0KzRMdT0aVAofS3VAojXWF15oOdadBQPZ
byojzD46LP+cJVOcJOzZJdb0YyThoY5UBPDzYCIwp5K9MRpTx50jXg5q15B1gA1y/VHPPh05ptQZ
MhNcBaRP3fvjKwgnZaKxb/QMHE//xjo+wi0Bw6Gs1Paji1kOZZC/ZdbJ6axDDp2W5sic4xHuKa1f
QDR0gDBZfcCCJb0Rl8qw4mRdMRSXez5SSERsQvKp320I8bLUS22B0G5pU3lK7KbaqmowfvSTkaNQ
FbYo+5B/fysUvB+FRr24Nu3Rg6MY7CeR1v5Ed4XPPYArKQq1e+g6i399ws7WphxU1jz4RpEoreFu
utn1el3hYyJo+ti55oL8HdnOS1TFAf3Z4DpxsS0+uuvJfVzq6uRzcmGU4df7Jw3SSdOSnkEtw9qp
pbE8sQ/BHRF5/fHno5zDnsBHQDl/HeAIIMRF75DUHUH0/XZ04BXbRC9wuari7rU01GkfcEH9df2t
XvgM3gSRFpEHMeRZsTlSo0ZvNPrJzeGv3pfaAwhhhzSbMd9IPl0eCX0k2HWSI29603ev0sgLEtym
zgcXqyFtCQpbi9vCgaIyeGM/WQfFbKk81P8NtQpvbICogVHMo+c4afWQ2Gkhm2PonrJSvUMYFkTP
yhAm+EeV441IZyWjI9SRYyNSRyNJ1p5lc7pimsSJ7apfRg+GGL3gxMUHF1cLHGymCXlxjmkrFnmt
+RkbYHehqWR2n9UBa3q1bdp7Osq+iawN7+iygRoQVGgeuNOCZbg+7Rf2CcrEnHcc5BbCDvn37yYD
vhclZNKNntZ1f7Uim18HYTs3tomzAJpXwbFKTRrlJjdzeQi+G2SxMtq9XGa8Hez0WLEL+w5UkAdn
iHQP7yvtRs7hLMqU41kmgD15SdDXeFC0VRWb68B4tSH8tkPDoPdG7JOF0naO07c+20e4bYHYbLJq
KvbX3+mFDYrhucYSkZF7WNOYQculfRCjaKutKYNBpeHVjWH49GiXuCFtnDLrP3VmZxqP18e9+Jq5
YSKWkXWztUZn0bJxotVs9DI963dcbZ37trPFjnaaZjekzq2qwIUlTk8ozH15XOvci1af19AibVws
bfCqus6CTdRayR9SnuYrbRFTB1ID80xoRNbvIRmHHd3nIWBM1aj/lLOGvQJop44eC0wOwK9NMNwQ
Spd0tU7Oz+sv5nzHYTFwWSQHxXwglDpdf2055CSlh8ETsGT+VktKqzk3xlLbauRZghux+Pk0yHiC
IiIZIXya7NXRy8emWxU6NyCLoBgQKi3/0KjBJhPQqD8Eivbh/ZSggmKlLQNXSharrwvHvSUbFmfw
qORhkYjfpjP9ybplUfBid0T58eEw4+WeTw4ad5A3hPW7j7kzqKoDZuw9uuXT/UKF7bsaorcGHIQp
1PWJO9+d4GSSWOC+yAOyyk4nDhHd7MwqUEMYWO0fMUBwxpV+/H59lPMgnNDl/TCrN9gaYwM6aZm9
AeHbrrW76IeGVVnN5UaIv7Xe2sqjppcasmZl6L+jENV3BRpcIICtvleNuPhSxy3Yjuu/62zZEucA
K5bvGicyUqOnTw/8BI0OUYKvYRe5y5G53ZURUO+ZC6d3faizNUt630E1RKjPkUVodTpUWMOMStPG
9Mt46J8RERpeCItxo851AXw07acbx+OFATXV5BpJIYNu73XRJBpTGqRxavABORcPKpP/DQ6Qew+J
z3wEeKZMNw66szOB+I3KGv8hG6fxZk+fkAtc1hVzIvwpUMtPQGasz1BT9b+hQTfKJkcfSnJOpYxy
DHtXze/aWLl1qTqLRuTo0q6EgpQs5K6WGaEedI0ULE1YRPU/oIkgOJIj+AGhFLR7OiXhDr9Ei2YN
Ud9Y4udLiXeJydNbxx0f0uqSY0djbwTWLHxKK7K3yXRbz9TN/hDms+HeWExn5x/PaZLvhHvOoGQ9
T191pUO8MpYK6vykFLsYEfJn3ujffKaj2KS97i4btY9/K1QO2G8hSnPmIkI7HbMHt8CNgXdrmmP6
mM5KO+7qrLXpflvEnDxd/1wuLCbkbUIgRuSSdZaAn3RXMY2x030usfHOEPN0v9QOpjOaXn3Rq7Hx
1TDNHgfZ9JdhxPnn+vBn2yILBY0drVjUNgja5Gy/24LDZAmWvso0f7HS/Bj0dnBY6FW/MY0rmRev
kRCCxSrx9fzRkn2Y74dRuerkTTEYvjKpwfd6KsZDGxvBDyA9ADG6PoCNhXltFnkZnpnVtsT49F+y
z7Zx45dceF5MkaTJDxshd4bVD8En2mwramT+lIbmtxrV2WGAu3Djyny+JUnBEbsDLSzECutz28Km
pCu4l/lZE/81JK9qo7rMLMrx/CFwUMh/eBY5Q7kuko8kWl1/JjA9Q1gpo+ETLPwXObrYmYpzq34j
l8JJHoCJIyRwSaJxElPHPZ3DVuHEWLoWE/PZDLdlDfeEC1h754ou3V9/nrP3R6KBzlyeBakj8aDc
Ft6tyg6MiqXTr+jHIxpUcBRIhKzCKZ61tnyBcTLsro939miMx6J0UblyjFAsWo1nixhMSUfdARji
VxV93A75P8ZVRgO77cZkne1pDGabyAvfsqvo7U8HU+zcwJA00fxZFDMOol37Nc8WdOj6Eh25nFGQ
L3F2vv6EFwaVKWQMCInvVBphTwfNe6Who4EnRORZPUC1V++t0jb3bK+WZ+EIvOskoOv6oOefPbhw
1SBIRR2FxHFdgAB16dpLwaNqsK6eNaHgKh1j9CXhO5skgh4O5nraDJpR+r1amsemcG4dlRfmVn4S
si5Pxh6J6emTq8UYYoRcMbd5ZHoANQa0DhBzsii4VXE821x4XOq23NcwYaAIslpGVa+IoKFnBdCv
mz6O0xxCdaaV6/pbvTCVBMt8FmQZbSqCq/NJkpYcCw6aX5eR4cOLTiR2I/JBLxn3oZUb9wjTbxX8
L73Ft6IVImG0KeuLqNXbS2w7zOTETIOOKLIjOpUYXSzdPNef78LHj/QFBzniUbq111u0E+Sq21KD
IFZN1F2t6MpWs5MWymwdPyihuFUCv/Q+OQ2IdJHEkpJbzZoeoJyXUjm/KVPxSXRwpbJCCzzkse5W
D2Ci91aa+Ncf8uL7pNTJfYvvgs37dFVCabeSmm4IfwRmuqm7tAGForieShfbjaEuvE/SJYQWNNii
w1172iFcnsTQRMQzmQJ2ssoIaahwGu4/tFwau9C0mxvH34U3yogMJ10zpWxq9XBWsox1QNSGr8C0
CxtMkwje7T2NhA2eyNG/s2OKG7eACy+UZclYFFc5o9afeWTXi9Uzy2zhIL2swUj80YYoaiV5u78+
d2fBt/kW9uvcmcBKnBmsVupkiBQWtQ9btvFTHW4l5unlTq8AHdLDt/its1ReEIwfLpjJkZGKkyfh
nkni//TFGo0zF3GfI26KA6yrZ6iXrVFywXKdW6nxS6uGvIMM3YgspFXeyRHs4ghg6SmSrQSCq+/U
E2iWfsg/iQhWmlC6W0nOS/OnczOXCXHZb776IIBmdmEP+RnIOAsHcEy3gQGe36F0+H19+i6ORHUO
UQgHE2Hv6ZMlSo2Pa4oVFg38hfg9znlvvWhKhIvALMLlx/XRzt8jV2GOHw4gqdpYH7zL0gg9ddmo
K+7NvmK4oJK4MkIijbOjmlGOvD7e+dNJ7AQpUks2tRvq6j12aAnAOhSG30eqeWdkqBsA0tf/Wk4Q
fb4+1IXjXY4l/TK5CnM/W33nPTwH7v89DI/JxuJra412lrWbMLabeg96IQl9s6OD9clqRJrmW4Tf
RQbtSAcLtSG5FoSH67/ofOPR5I2YRre3OtybUcq7uLGiuluXSkpOOAwCs95wIqbhr8mCG7Qz5yHM
PTLpiDhBn6fajbEvTDR3YoqcUr6CsFn+/buxTc2utCkYTFjatDJwhDjiWETC8ekElgymKboR0p1v
Q287LEVOgjoTEd7pgFm8jIQghev3bZn6/TzEPwJnKA7kBlUvqZX2MdeBfI3BUN7Y38+zXHyjJMPR
3iKmlo5kp0NHdqfnEiXoi6hS4aiHTD7OCBOWtn31cxn06T4vaE+NzcJ6UCdEx/VQlftymcZXw64n
L3cXcWM1nr9/0ltkLuWtyyW2XkW4A93femyVhEVGGd2bou29dG6K+6gsl6fKdF6uL7VLwyGbQ/dP
WYZ+GvkdvptuhHy5lSDW9RWqAF9qHJVxfHaGFPaODQoRiq2b3Th3zj9t8iDyWonClFh6nXlhMp1K
ozMXDmIknXnakh7rNgItP2hueEt0osmv9+S+hwKEyFmwskhOcB87fcIF8i/9qJyoYJuaneFU08Zq
e/F56pZiZ7VDtzOXlKb1PMt/sXv+gJlhb/OJaqpZWuWNZz8PrTFeQqDIto1WEXnk6Y/JU9RZvdYI
yi15t8/A2qVb+r+i8sZHdT6tjMOq5ooLwwcfv9Nx1FYMQxaR3YqLOXqFUx/fW5mW3+eICSGYOr+u
r6ILj4U8AVm0TH/r/wvQeLeK2tQqwshAXYr/IahOLu1PTlSqz9dHubBweBqOBHmbpqdwtVYrpwur
hWS+X2La+NoBkcxx1RzH+76oIXpfH+x8D6ZsJJNJeMKhjlo3xc51OnMBDsgPtlH0M1Jc8yedSOFy
IB2stB7nxKTsY6jP1Y2pu/CUZCPZDjnTpQhTrud377LT7E5Ga/JKtPT3JtiMeKO0PU6Js6J+vf6Q
F5YJY1GUIxyTke5qOYICn6LJIJ9lzlEOmdnUd4kOEoEukMiL7DS6oUK+OJ4sADONbx70p8/WOtYE
MtTipE2X4C5LnOyI1Ul4cOoUxjqZH+//8Xzc24kApdB63SNISNtYDU4Mvp4nlgd4WvNx8LC3qbyI
zcDLb50oZ5sNpSw+bgIXWldkq87pA+rpHOlO7Rh+3YAI9quiw3glnmoEGUHTeqrT2hr0wsYIIVDi
aLazs9bdLzOVYKw3JI/55pZztp74SSjc2XBZVTjurvc/lKeNieLax+0HHwlSs14xIdHAZCb96JWX
oaQAzqIHlizp+uyKkmaJKYoaPoXX6gkH9GkfLVPkYStZeQON7jeW09m2w3hozWSS0mL/WTdkmlC3
AcXpht8JIP+bNqfMvVlmrbNubAZn75BdgDsSsjRS5qQMV4dyCqXKroZU7Pk0E7+bjGQ/u43w2Mm/
X1+xZ4+Evox9h4miWGqydZ8uoMlRWitE873X6Wv5wqIxj3QpRDdaOs9H4Z+mJC43GIyh1gEmuBOB
uLs191qp4Osd4ywLjTaYsql1Pvzq2Ba5hdOia0mTwdVJtOgQ9qeyc/YB3U3/UV+y7gJ42DstVbGx
uf7yzrYXGz6G1NAyEm1V668vs7XGLPXa2eNQRvlIbbodcCT9IdC7+0xVghs1j/O3yB0WQRkiCQk3
W6+KIe3T1GoqZ29Y8+SR91zuA5gfd9cf6i1L/D6AoaVc9jXIrjuyZfjHny6JwbKRApdduQMhrFkb
XWuwkjrQ6dxbOzepcHbbDD2Ss0e+EF6poLEj2FMnjfQjzQkQSTuAxi5nSGtnm7Epsm6bpXjkSiet
ufE1pPj/1r2Z/4mqsPkyVovzCQqX/mwGqZERD2fzVyS0/X2A5daXceo73IT7wtG2NP6LeDMmoflf
MnW41tD2qz5Ojjr9jEYB/7EmM3zfJeTydjZ+fhQVG+EuR3JY7H+pUXUCI8E50DcWDYwv4Sho23AF
LZxPajl0w0NQ2frklVhl/Xb1lj5jERnRa9Bk408sE7GPHWySIw9ha4A7YvOpu7vA7MKnsh3Gzu9z
Wxl8y6zjZYeMLS99Gy4J8Fe8tm3PGkWoPTtN1f6GfZ4Xeyq8jhdAsQGcZU7L+FvHYM3ehRNfI/JE
PR6h0jdmmuPVkEVphtdWMuXVsS9GqAKJRTEamlU/WtFew05Zx3DGwe622Ak37fNPRZuFkRc2oRn8
0Y2pTzwCD9iWsRrr+aGroBJvnUi6xW2xvWpqXqHRkz0gHI1rP9dHN3c3qkPxQvHdNkqmQ1l00/Qn
r2qzJv2muwPbUT/P34fA1tNlg69n4+5byvPG7saKZMGdLEjyG3xpiFxMuqLPywxFswDDHkIvDpNy
n1RGt8uRjmSbCM8Iv6c2sQnLJaYrtii9pnOCG+OvP3MCegJASVqgy4KoXu7W7yKkYWnLmebjxAus
qTx2dvszGHrpC67Uvi3K7vXG467H4/LPzsWhJhEAlBlXUZIpsBxcgIodQz3HRGR0Rd74y9QImKUF
hcLdEuXxeDBEJcyD3dZO5wHsEvcTsGB3b0+mMPe2keBTifOLGoAubVQHJLwBNSnEfir9t2wjG+C8
YUzqY9mrafCFvjW6p3T4o/XTPIXqkdqqDpKdRjHIXnwLLzlh+PC9C22t9EQ9im5n2bDXN6aeQg1u
WquDCpbjkfopxzq0xUBFFFCW7ZBIiDJG0fzTIkey4TUoETVZevFeK0Ef/6cUOfuDplR1uZGH7i8V
XwLDa+okKZ5cYA/6fuzUSLsTiUj/agZmmsVGrblibdg1Evd5tEX1uU2G8B9mKre2GuC+x0Rr4+HR
NpXFG8e6i7+M4LvUe37rFP9KTeo338JECZeHbplRkAR6bZdwFnIbxWWR0n0MVAD9+aS17fgc49Hh
7GfFLTOazCf90S21Of6tL26x5z6L7CSlCuManklBTNkkPeVo7OFMeinJ1yRNM+9SuN3iB3Y+9VTd
jXEUYcID0zYGIZqEGnItsGYdTHprMTGDgTy9Gxq3Dp+x9VSnL5AGtd8dYZ12T9JMCwEgVThoqI7I
ci9wQQVujQZK2Y/rK5Gr2+rTk/gWLlmkBeD0kulfLX0cQEbBllceIcVodbutyeXYPr3EfPA43GHh
tzH57Bsf7Ib1mk3B9NcN2RaeqyLgaE9LlMKbthFIyzrSO/3dYhfxL7wZo6ew5CD3cjwMhq2uicrw
Yj6IECNbodK0C5VwFviHRaL4xBofE6CdKgzYal60jvlSy/IZg4exekFnreS+6eRB6anqiD9FURd6
g8HhCGntYWhsjCu6WYWFslWjAhlnSZNp+qjAbwePX+cOjn6ADyPnuzG3xvKPpSyO+UM0WfnLaSMd
HB/8oPbgxCGWGD04Ieh07Acie3JnWIl/4jlwKzYiq03mp87KSu0492nv5QWuJr4bZW7T8Jp0wNs2
wsD2X2p79nbOqgDkW1S53TFZIhMzmgij8WCDT0Ed72LMXJeNFiVh4CfkAZ8MgVUQ+MSiCP6xrHyw
NoWBOOgQ98DJ8Vni634MsrBC9cZi7LZBrCfHoAVOzvmZm+38AgDN7TcQwBfbN2N6RlKTTMxLM47F
3exGU7pFTNerh7mAznSvEOK/KGYeOVD9m2lsOSpFMyvbqLG75GsqbPED69CgB6Ta8PVBmFHqqNnl
WYenlqrjfrcLsFUyd3bpmMqWyoY0Mm4FZx0GjqXhSAITLmqINoZqGDdWVMbqJ7UA8fWfvejKcpfM
epl7XdT0I16/mptkLwQu5repLtr0lczzslMKLXGOZuKE/zVZpn2u+nDQDrx+FRo+1MsfHd9PeAfa
i0lOUF7Xyi4wF7HX1SSBZY5XCJ23U4gPfKtj5xAFfYxbUqjX+xj23/yziAdX+9QCXpl/Vm6rM02a
mLKnCeu/GJutYHrFPt1OtkLtxh1yYgqz3ZAVd2EJIWw3j1jmCgwEI2wEVeBoOGUB1c2+Fgr2GoZS
dfqnuNMWJjwZ1cin+zq/MyH4i1cb3hvgdUBS5I2qocQ5SMeKVOzHzI7tg9uw+vtNE3d6U+/I/6S5
txhjMb/CvzT/GPwl6hBjQfK6wZ2CA3fjYj/c7ouQY+4urLUosLzZaFpjmyTVkvy0F+pS38cgMBSC
cwvyw33kKIlxjJbIsf1CSzEbxDd3vJsr2n4fI7e29fslUPBTzvCrHChLgyKlMcaZMFcse5H9poA2
uPf8WybBKv6Y+BLZtb3vrTkEuBhis6p7A+T8ZVvSQ+Fu9LRtq38HrdYzr20t8Z8aUAn4b6gqHLCi
fOnCF6XXm2+Ght3zprAmfd7PozDKrYsN3X2PGeT82NA7NZGA4nTxsk7DxwMHAoK/YSCGxt/EdTF3
mOGg+qpsY5jIwOfRD5o4svIxGfP+a13A+P5LDKYXcOWCsjqC+Bs13JRU7XeoRsktqIAmL+rvYxwL
QQOybg57Was6u7aM1tzhT1xYR2rEiUrltiqxdRuIS+7tSk+cJ7SdYDeHMHaOiuAWNW+aWdjLVutt
HCMxj2lc+yUdWsw6sHbOhtckwYYXoZsJA2sa+1hsOfyyJ4s/VU9NRnr7xm3orZh9+gzc+7kLofmW
99a1GNngPpROlLePjtaGdE/qZZ8dgOW5zQ5YekrQivvrTxyZna9GYda5V2OZaD87xqwTh0/UHh6U
IoxVebHQjHpTUv8NPnPFSeiuCkMcaoibc92DuvI/lJ3HsqvGFoafiCpymILSlrTDyWFCnWRyaqAb
ePr7se/Ekk5tlT2wBz42Aprutf71h8b40hfEUNtNazgfaruwv/jOQHqPQQbz+OCS4ODf4Xa/0hAu
b2/VJoGSr7KJWwFKMEASjRNLHhWcpHZX1rr+SFIUmXWDqJ9zYsSD7WCvecykHsUpPOv+m5jrxtrM
WMceNX/+RtaM/Qc22honX83ykz3K336szHsiz5tjG0wEAqCJCpkzE1jxsmK1mXcKj+DoI+tqJtVw
anti6wijZhQcTkWW9xHx7PqTpxNVtlspaP/VToUJIdbp61wZEgv9+Frj/qtmtseUKSTZescBxPET
I6Rh20ECx840Z8MnUIvK8e1i5aZqhlpOrQKFBKoc7+gKCsvt0ZRa1+tHcuPLcm8sMbFvhcd4m3R2
pzcMwuKEpn14+6qvg8jLVQFBmMIJhh4QnHs9zEtmeDrp1DrHgo6rfueTBxbMEdii+GWZaeo+OUIu
Md5Z8Ha22iiqaU+cMwWBPWnO8hJMGEeGRH4u/xBfv5C/19RyWLOtMdPdL1rc/1Sql4UKB6V0D78K
wz/bgdeZm0qOIzE3b9/PNQyNrstZ+/7/Q943bgOEfnmFY03+Mel99dBSED2Dwwdn0U3en1EoLeIP
kFj3X68KCAsmbMEzZ81e7xyBNXaxOQL/tqWXO3uRi0AdGuVJ/yUp5zL9WATW4J/JETTvDZqvzPUR
zjP1wocSKgtlLnYLVyu1LiwNbKitTn2hB2df+TgQD4iTkncZY9EXrevIK8w7y+5DA1d885n0nt7Z
2ckcY4kmMMc9sANnT3OeyzXGrBNOuZ8qs/w6JcTFbqy8RXpAf1P/03OPFq6QcRvc0TXeHB+vdGbm
lmgNX2nWl59b0vfpaOq1dvTccTcHWfJDOcP8hw/BeeEsTLazkY7P2JU6f2bC0O/Ae6/eQRcfQYCp
CqwcugU+BuwQLy9vyqytcdouTnIhkW+TBok6lwOptKGi9Kg2U1bggk2Ctt198IBLO05+p3/BYt2Z
IqJoKu+blRC7tjU9Ctw4kksVVz/9asweZy/2yXxcaDmjhlzFfgpTyGnatuSUIB3XHn1zeFGQ1s9Y
QNpTONmEISBnaRFLhnXa2r9tR7PpRKcZK5tkMNxhi7l6mpyYWAXmaZxJBQrnvmi1b+1Aq5w/2JZy
/QjIKtDT0DHW7DM9jXt9//aqvyECABuu/F4LpBeiL/+4fGy1WgKAMT0/KTeZltAK5uFo9It6AkFv
9uAA+SlgNh7qRvK7nXzjiKpo+PH2j7heORzTOFFAfADKhOV0DdcTSUmkvDvKUy2YBD2UMRtpyDdu
EGkiJdimZeWkFpGVpayd5jR6drKzRi93//lnMBFf9XpsBD40hMtHMS2LMvwyHU6FN5PuqVxvikaM
7KfIMdPKCFM/G7YOebCPcqrKNYyxubOIX2GVfy9ingQsTx3YBR4ipMertyGCFEguS7sTIRiJv19N
GchMlz5uosswEgKSxZPszrRY4qfdDb5JAoDdPBXDNAoyzGXnHbsywY2ilYPW70aRSbERBkmBQzjo
RCQefKmP+Q7BcX9uFr2efsS84+AoVeOfajvGe0jzyvbYB4nAmt8XXevuHKI/9jEZBPX27Sd+PWPg
dpnCrzfK8b66L10+cWWY1pJoXnPSfPfXpJMcusnT4kvaDaTDvn2pm5n4ei3wAwgGvF/mflfXynOi
eQm5aU5Sab8mlGd2GJcVGTyS9LF9O4KNhpmwvGYn6qH6pOI03SxZNX4DkZMPkOLufnvX1QIbvc50
haUP64Qi6WrCMgNoKjHn4qRBfc2iYZBJiLd1N0S6A4QZmX223NPCvornL1fY6jtFXcT6ZvO4rhXY
Tlx96obxhKWdT1fklK11kI3Zy4MqBnw17aYjEPHUE4OrfZhRDbbPHWkXm2Iuh/LrkgJQfQ0AOp6z
NNDI3g1KcaKzMz2gUWGMv3GMV9POc5cy3ueg9wMxoImXbeqiyF3CZivyskMiK5XzhMSlUO+QfXHo
0tcOXzW7ybR81+Ey1ERSslUD3NiT/4SIqEvuLL4bYInnD9EKS2/4SiuP82pFtCom9j2RzclyreFp
Th09gXdCFOuBLOjAxwusMJKNcPpuIRRpaH+h7pj8nZHnakZUxyI9Io7QyZkzgVXa3E0/l23SzIdp
MbR8086m9UDQ8XiXm70ujKt3iOiERmfVuTCaMy8/m6GGAJCqRpw8jxX83Dec7I9ZCjpsGNjvnrrC
cJ70RTjxXjNLJ33WJPme0Wi5BTbQRPZ4dyZ4f/m44LSAFkPjYfJ8Iwc0hT77BWwItk6rPU2uhEM5
kjNBSuvz2Pnpi1JB/EKXYT4Ix+nyUMfZjAjmwJ6+JALS5J1i7i+fFvYK/so5WanI1xSfKa1ipcbS
OpEajsTXXFwVesRp7u2Oef+iM4a+c8WbgxS65cqbZVbK7rIaOF6+lGaUpRFr+nCylExEpFqvniJr
qDLC3RkMtXUobGX2742cP7T1G2DWjQZmBOemKC3nzhu5fQDcPj8CTwZUQje/Rnl2nOitK05O77nZ
Q7kwBNvoiS3dn16isnbTkzGiPby9x97UsTwDTCac1VUO9gEr4fIZmHlBtofVDqcaqNt6JHmBhEgC
J+HaMjTI4pe2sLU+hAtWERVaLu6vltekzrCB0qeA1Ovsd61KI92NWKDoR30iO3LP99s3YZNWszq1
Vim/5yZinC0Rz9oungurvjPivDIw5/TlLhix4zOzvlH08Jd3UeQlTp+aP3BSlEX/cQg64zkv3a4P
J/Ki8rCI8yU7ot+Xz6Lux/qdNShzhDxGfvRnKsj6TlVwUx7RErBZr6ZJONRCsL38PXaC4RTGz8W5
4NmKghpgKZYIa+beYv4xgOaEbeI1n82MNJcNCUUG+L9GbPwdpsft63VeJX301OsYihn65Q/pHREs
+Ifl5zy2p47sg0b16mvjNGYQ1Yj6GVzOnhjsQ9bTpYZ1zxx3s9TGcJ7tZBxOyheDk25gZaWxEUH2
83VSScfAEAZ52ZXu/8GmcwKfT+KGsFuCN+iaE7xW3VjO4vfbi3V9ahebKIRP1K5M9dYAKaS1lzeT
MnJSQxKb56DHC+CL3pBXYrYcWETDyDYfo7SdCVtfxDLUn96+9CuR6vraq7DFsNfvhR9weW1dYlJW
j719YhBlT3VUzxOBQ3qaUQgzxMQQ/2OO01HKb2FA4IRWX5CUHZWxEn0fduQl4ctl5DHMj8FNvlLg
cXT1MvGdXWalubWRzlCcqlGf/PcmU7uI8BJX00NFnr12GuK6+2b6Y/NeGxi+4vUVDIJo10wvmzA2
5wqFsyisD1M2VH2YjtNE0hUJ888DMUjavhzzOTmDQIqjnzL42TIUTobIkmR/bT30WO7Xqh/neodV
2fTIgLtu9kMhu2QHI7GdPplArZ8HyWh9MzC8+6V5i+6dm95OjSjvG/8XecWAkFUl5O8qnjkmYIP3
boiZl1XtG9yJp73rae2pbBzm9kNl2vueILruwESlNDdeTIbEGpeH8PLcul5PGdOjxN25pTMHJ211
/9+rzjMeijYgSzodbTnfqS1eNelXb5gDaPWmWdHUG0prpc8OnBYtPZuiHfIHNeR1a9BEwc4KcePK
H1JTxdkx6MYmIFM6b1KzioTwJnIKvIHySxbxGVrRYG4bf2hyHCQh63zBlDt4dnK5MtdssyT/TJll
UjzBppo/di24yVYENtY7FlvVEW5C8YHkKKPe895RHCyOK5ZiM/WkHoWTljN4JGcnJgI37e3SCWNj
9nzSu8g8hjfx9qK/xgNXxwMTZRC2Lhh58f1frvkRh48uGYLg5KlK/WmhmexdQq2+LoYdv+gaqsJQ
WorkxSmtgzs76Kvw9/J14O0EMMyODoROcNzlxQNvJk2rcv2TqmICxIkdVk4f4VRR//TSJk8+0ZSV
HrB6YPxIvMHJPvXUwu5Px1fkG2aAmTJyNdP4AYYxDCLEFmt+tlTiSeNo5MWcf6K5wUo5LMmaHqeI
UZr2mZW2AHk6cZU8xV2qZxumqT6S5EVItcvsrgg+J0YaPPvxYvXR0PGlChJsQNo1JhbNE8yJBj/P
SXQ/J2NqmFy9/Upen/nVY0HYQNAlvCHqyevHsmAgarqt7pymkXgGanTGe8GT4XTjdqqWrt9ZXkcA
fZWTuJM6WvXV1vjgmxCCRLe0oLh9HvzpROpmRz1NiRqusbjQvgWiY9KRV6RwYaznuFkZJdlo25Ht
ydj9MAm/G7RtwxSdY7Q2kaKGRlVyYjh+bnd7W6wZpbGaAve7UxGL9cHoJr959AviOTden/e8Qcef
mThPOfHjwtLq7gNsyNp6KWAvyfOAvxjBD+m0kKhuZLOzhVfSZCqsWtPYmKO/1HtRr05YTH55rPwu
752oaICeAq/I39e115FwPbkzjll+33bxl4a89tUNce4URhQ++dJf3diiY+v5crRPQ2cvJ2uoybgL
2eqCA5mr/FgixQiUC/FKF/9kWeEznWszLfn89nt8pY9fv0cqbwd+OfTnG5fBrNSh5o6jcSrbPqvw
NSLKm0orIaK0x432l4FnZBoORrxsITjN2XZG3aC20uMD2IyEaiUiFPHcm4+zkIXxLDyiWt7lYrA+
JRBKVyy4Arf+3mAL5X1I0oLzwtFVZ3E0Lan82vall/7qUvxF67XtCLZB19tBFAw5R5iPL+iHoKuM
DGQ5r3ZtSv10hx/zl92F34S22cXqiXzPtR7+F9YPOccv/SqYT64W+/0R48nxxdJsa3zkmzP1ky0k
rJBAjln/mA/6kt2TPt6WE1DWwG2AslaG3HX0i2LeiCZaGqfR1fvksRj05FHY4yAjo4z1dDsTUVad
IAYtYvf221/L0cuXTxWxwiirQz2zh6tyNS0bmJVjk5+Zuapiuwxa/W4yS7SXutN6d3bSmwnUK0ju
0VpBg2K9XVsxDo4uLET//slIKimo4v3ESg4xhizY2liqbr6OHYzeSFmKeG/QUM1hI9Q0Y1fpg+n3
m3Kce3Xq5nza+0jV7FBfkly+q9u6NB9Yrqoi2xBL7OTOY7p9QayKlSu5UtzpiNYV9K8VohuFn6eZ
1E7llPnGnsGgXoXe0vrV+8aBhty7jvxsjKsO8e33sy69q/dD7Q4SENAVMpJc//2/Llxh82eZ45Ke
GcO1aoM8cDzY2AC7e3QFy2HAU+7L21e8LdSRp3JBTHBBwm9r27oSmITSjZy7JrPH34FU5nd0GL7c
42WTtIiOse3kwIlJ9wsD4JmISRC8Ltry3FEANjUcgRSu8RIqDubkWBSZMe+XpCH43c4b02VEH2Sf
Z61V2ZOT+I13GDtb3Es2+svSxh2OVcYAkb9b13UySRaTNuTZ2U9x3fu44N9lftLHBI5eSA3syHsB
d7fbCPQLAEmenE6rZVxBwMkkxy7Ns/w85EGDXYIOI3EjKaHjF6ppP3v29dhow37o058jKqL+3dtv
7i9rZZ1irNldgIKoSi7XCh2Wl09OH5w6QriPU7y4vB+v0N+NWBc9mmW8yDtl2VXSDd2uC2ud89BZ
R6xMA65u2fYDopl0wk+lMjwAZgKy5LtMVtjPaXojuq9lMmR9VEwigx3EaGqICDFN/RcjmatvbmIk
MXQ1CbHuQyVnGB6mPlfuPdzyL0vagUSJghbQFJXItU+/rimvDVyRnLsgpuwOZ00Wyy84r+OTNgOC
hKLKFghzteWFRZm2z6v0a6VhDbHxnNbtUCc7eDvacHYHQLXQNatUewrq0s0iMTd+f9Amy/mpxYZG
rPjIO6h3iVfJ5A66cLsN4eXIhoyomw2bGeflG67Hrl16rUjPzWQYxxxHVyi9epZqhywtDRLaNVi/
5ZrnXbf32BGvXi2XWxHgDP7ga34L+p5riVRlOWSrTrl3UqVqXxDPy6+OX/fUX51bmyL0WpWw+y4D
uZx2P8QxJpemsjP+bjTEzhC/c5b5jPfFDLlNUPxgmP5jsctKfMqhZSyf4VSP87bXsqD51nWzdXDc
QiYxk+N0beeHBIh9G/jANtG0VHWxaaBD9dte4Vx+7oxqrH+JTmsz8ZwSa96LbarJvE7CmRw7LYiU
dGvvPFloVj9KuM8PTIxae9dXTNFCzjzuYUE62IfwI+offKojO5gTEBGdFJP2XVl6MpU7m8xdQOi3
P92/vFhnldN6qLVQT117gxawvdZmPDn7bFXVBtN/Oho/XdAmM2tQ+6V3/Q3mWnCw/vOFVzEIaP2K
5/NaL1cUY2paqATWOZqnsaD1gDstJIG6WqAJLQRqy88MTe/1c3/pqUhWoKdCaA4x+UZJ6qUV1beM
l5OP2MfzIgh4rtjNsIbKsCl9+Uef2jwOyWY1gmNs+8ujGOp6wCVW2VrojjaMJpXl/inPZ38rqU69
FU8z4h02RlkWLXpQwbnTGYx/wZYMEL7vq7l/pOA2/EMMDjCf0mDO3ZOcSYj6Uc5wfp80D9z5/dLZ
xQ85ETBNTpZK3MiJobOp7ejDJnU3vV3EtdyACt9jvbyeEJef2ErMoRDnAGG6a16VGYNZaZ5V68HJ
4YsxHkit8sTGGop6ft/VTf2ZT4XSpsqT4CP9TPMNpqH0J1yq8qX3wEqdtN7Xda79xtEewsrbS+Uv
v45v38LVCFfMdQx2jeBJoTlp7JfnqRyXGOvRvFXpg21k9EbBUvjePjGa/lGlOG5/MtuJ0N4Qtn6G
xfdkjOnHoAI83QAuZ/YPOePleC8h6PYrAnilRNNXe5RVhXi5mIfVFnWyqvYsHZUfdT+Pu40QFDTJ
A8HQ+bzHJQVXCFuNeS3u1La3h+/aBqPgWENm0Y9ebc1qHpZCQiKFCN77/yAEUVDHRXYQBQBhaLht
Zu/uvI+bSQ7MD7BUGgd/ZS1fT+NMDy1LHpvV2ZncnN6hjDP3EMTK34usfmeQnPhPwdwihH43f3SF
whWjU0HzTmdq195B729gZg5/5pFANKvPkH/96L3ca3si3wFr3UVXUeGbaImEqVVfkgRaYNQNKXOt
HU6T2ONljVf/yBvD1sY7P+OGhri+ebA8egyiDm9R5iKZ/BbT2+GcL1Kbs8iUrS43lNg+Fv2zMxn2
i8No43mEH6NFcFWd8t24dBJ9TVbN2qJB+Jj8FPq23mf+h65R0nbDxY8H7VNfanb8js1QSx/6pVza
w8pES18Imu/cex2He7OgOAvgrsMlYsy7VrGXi7mE0FxZeEKek9ov8u+5ZaX1ezeVPnzTPDCPtjdn
DZwrtm1oFUwqN7ItM/UZv6dil7ka1H2OLqMrIkL24hpGJthZxNbufYsNr6o/kGlTv9ezmfOmLJf4
e1xIEri7hgNu07SV/ynzaAwxxp45dXLLjr097r5lTgwpjjx2yQDKttXRaYrMirQ0nizixnPf0IbN
gAisOsRjXPm7RZlO8t1FWSU35DvrzrZojIaBcZyCDCxmj2aH3NOxekqc0iJ4vgns77HKDe04TKbb
v9fKCb/4onaH0EwFgbQQSczsMDgiEwjX4NM9jHweXWgoexjCVk+yYEvsizIfXEgN8SGdDIaGTmlS
2sFt8HBmGoJl+UHqogNgid1Im+CPLITpRoSN+FURQloutS8u5DZokKkl4Eu9/fHebFWYKa4dMJUz
7njwRi7fLrZ8roOmJDlrbm2MP1NH+hFOjgoJmhq1TTCSOJ8Qn2Dd28RvPlQuzAnD4MCjpWSvurzw
kLbMQ3w3Oc9Lqryot4LpPPBQBhgqJN1+h5Wd9cesM1rvIKDaNtHMvvbTUbX7jbTCAtGWPhXB/E3P
dB0vAIYDDEhDlTX1+FC4cJuPiW1gUhEOEN9+ppxn90TRtwNjD6MwBmyQjckwuynnzalYrMqs83Og
gSDtjXz2NsRA2U+eJeIzcxtIoj6yFnDAUpX7ChQqjezcsEKvKDzY8fA670BIt3M/ftMq1dWZmkIY
vVZOJ3R4gyir6szKJ0aeHAKbuAejEd65T5JMi1BpUDSgJLB2fdKJn7UXB9/g+aPJ16xGjZ/fXmC3
2wflJIFL1G1rL3rNT0gGj5KKYIYzFQ3R5t04V5uhG4SC/1il4djHdwZ8r3ybi+LFg4cIIEsLDA0E
KtblyiqpXsqCAOezVvhtCmWoQ7wE/V8vtiCZthWB/mYF5Z1dilRG86h4DBu/hNVmh1WidfLFyBy3
PlFyJzAj4CoHsLdsMB+F43WyVOmdj+GmYUcK/ZqNDqTDbOE6WAnWATO7UTlnb7Lr41g03ge/HGYR
mm4zfsBnYypCHPS051qm3p3HddtOoYLFNW5lGkBh4ry6fFwYHUHlWwLrzKLx6+JB643282DrDdIa
gjvQKwyelTrM99o5q8ytk/W5E4fTLNC2eLkh/RCeiTOGHPu6HqaIAn6mgz83j22pCvHO1vN+3jfm
XBoh88LajAQcqXeqkxNYPQRCK418LRiXYmv0RTZ/0HXN9n8Vhij+2EWdIfkyM0n8c2XNaWQyU/+Y
tbM3hfOcOd42tr0x36A5GoJTrU/EnO6U7MmqCu2EqWPU2Gbn5Bv2Gs3YzDq2uN/MsRFnladdosIS
KaQ1RgnM83eTZZT+nenEDdTI7sDOgH+6s/rG38T/MgUE1e70+jgJ2ThhSzw8EpzF0/fOXI/v/SxD
Y+esIisql9PsjNVOxV5z0Fuka2za5AbbwjjaRuq/z2sF/dJFVRgiKr3XC10fBUBU/LX2QZSN1NVX
O3IKVyyXViWO3YJzk1+W2e+GOcFh7jRt25pYDZeFdmd3+Ms1ISniFgzcvV7/6ppACI2Ke00dy07q
h2xqZRTrZh2RmaUOBoVJmFmevLPk1xL43xsEe8MrP9qgPgNovzajbvMW7q/fjYfaXqqPjhd7RZgy
d8HMTGcYcmcFXG+Ar1djL8IWCkD9xt7PGwKNYag+HlpU2uBgdaajnOm9djMbU8oCDaR1jzl081i5
wxUhgd/AqkO+cPlNJ6ZUXQf//TCWgfOF+CQioVo/Keone8oHtG+aKD9WA9XWnTb+b4+W05COEcYJ
XrDm5YVJigowvjLGQzP0YuMpp1l2ftFnfQijwruHVtw8WnBsptJ4BngrPnzNOBcEG2U17fdDZeOY
OhVuvg0oA3YYAf0ULR3H20fZK/pxsXC4XoD9LOfr6sJwY7xdBWoM6sU9COhzJeKrbk7GMbLrrMpf
utywVeSNi7s8u9ncHkWhte65RIbUvnSVoPXvFiP5jnjDzDai0jQk/4MFeSQP2Ns3pps733yj1H90
7Giks8w2aJWrmvxjjVtrseXAC4JD5tfmOzWnWPoWtTk151oErjoEWVmlnwKCEpx0Vw/x3JlbFpwd
/8rQLBo/UibqbB4Q7oZFRZ0+DuUvAQQ1V2GXOLLZVLnTpZuS0X4JfzOLh6gbq/GXGXdmdtI1UpN2
KFG85EtB5z0+YPnVbjqEk8kDelTZRYSr4B9ds8uaZ0UtvMVJFU666CzpRkhfZdNBfrAMmiBcyexj
PSf1uDqhSfHRy4PinrH0X9bGykcFxYI8hybs6ljTDJt2KC/Th7lJjOWjmeZG2BSV/kdNYhmfyhm/
rDvL43pbgREApos7FFA03P0r2DvIJLWeU2YPhTDKJ2/0Dbyzicn6TpZ0di9t67pkQGXx/wkQrjVI
dF6Hqf+exzTNAJQxw/ZBq28BbwAdwpOdNn6Mw4GWiHZb975O76WRufKfbxSyEV6e1K/wwa69WJ1M
4ZGajw4f+RQzeSFTPTFa69FeTPnr7Uuts5GrL27NsPchT1KfmNfcauL0Fvo14R7oJFTYmU2OLgF5
439NZ+BxYrrFlvlaOmJweblvGQGGyIyZ/EOStJr9RepSOcdK2Pp4b4e82ZphlhJsgoULzGW2kqsd
MstMWO5odw4jAYLPjLHVez3xDSw26nbBwaJk7BgoWf7HmczqDEjmOB3pyqW8Yb3RD6eO0y7BwavI
Yd15M+zPXWBS65Y9sszIhRDSHN5+eTeHAddEiwlVBUx31QZdPlSmTxW8oFg7AMHmw+Osd0DoNkyL
Jywvv//Xa7FI8N5BLkcDxDUvr+V1Tlc2kNQhKen9LzVV8XaE9WaFqTfrL//1Wi7SUjSMxFpyxevY
kCopNT/xVHr0YwdqjJwQiVvwkMQG6am8V5bdbmR86iB5nKfo4rAovbyzdVrmQoeLH9oysA9lMPcv
ej53m2UMfEi5VX8ncegv12PCC/RLU88jDa7AS+TUepXbqfvArEFiKDalB6k3ABNIeoJ93mfZdGc/
+fsVCYyHS2gSAnB1h+SO2dMyLoRods7nzO+MF10Y/ZHdRUXCUXL/9uu7Rh5WUQy1EZw2cAv7RqdW
4J4Ajq477NPasgGbskPN0ZutNRZGGOvafMiqYdkkpHnu48Cqdm9f/qZDX68PE5bHi9IL9+Wrc6JC
/OppQ+k/KPhU31LcK05JPenf9MquvvlSGw5OE5gFsqnaP1dYE6wZafaxWmz9zk+5PUT4JSt1k61v
HZpefTSOVeHNDJD6UMNm2iCQmX/ROXk7wfzrOTcGNN4tBJxDAQviz9tP4XZvYLOFWMgPeLUcuzqe
FwrwPnNK90Hj8D8OOGdsM8xYPnhNd+8M+dvyCgiYcTkqee3Xuc9VEBeoSLlUW9vtDgF3s+n82g81
SNt7d8bJ4e1bu93h2RKI+ATZYk4Jsnb5wQL3YzY0GyxnY7atUHV5f/IbOhuj19ExzeQHRDzVe4KK
29ukhUL6BurBK7uZ+o+1oLmNJ/vBwxTlqzREFbrLiFTC6vWI+ahxB2m6vU1Kb3ihgP9gFnj9Xt5m
sGS2i3EC6pDSnqJBZeYmsNPhfRzXsYNrXlK+aKPZy/9cZXFZCCFMgLhTfDQuL5vUsb7uujbbocz2
RtI5Dz7DtDCpTffOmfm3OyR+DQnRWhbQM15eKh+zGJfRyn5Aiqr/08e++IIjvO2FqGQwp+AUWh7r
ClL7nSfLMcn/+bLsYYD0rytbl1eusHCAld4zW3Qt9b7CxVY+tMKlNzUqRifhJIIiCO14EM5T01St
/hMsrX/o+I6GB72WUwyNL3OolaSp6DusGdZBZC4MQmFDmqQP9HVezduG0BUdA7TJfUlyz1IbS5/1
j5wzUx+ZUCM0WMuJMh4yNKXji24hJt0uMq66L2bvqvmsKk34L7Jh4L710qDF8JmUJbGZ0eCZX1tI
SjKyfR7hcTEbwjQtScrCRop2kZ97/OCsD+zDBmTwCnpvqAuUWmFdlPGnxq5rc2/WqBG2DT49n2v0
AMnGrLLxqbWwbokMbvYJtmqVnjqMid5r+TSVYZa5JRouiTwWEwX3h2dW3ofBjhcslUi6OSiRWP+Y
ELR/6o7stQjubt2Emq1lOcb0jObCwWpZ0iOk5V3ajkW3ZT6UjSQp9eh/lsp0n4hPoVAURjU/e8Q+
vl9VQ99q6hq6Nx5f6EH9POb4maWR1YFIRQxO/OqTYdSFDFWh7K/MU0UK/dZYui3q58Ha+2M9ncZq
0iAO2KW5VVpHvt9CQKgK+e/GEwwvn4lmJXD2kE3ZnjJvDkjSTgsLdyYZdPioMcFwH/24bfKI5kND
qOKmJu4iueKxLtA3P4ydSOJ9JYv0USgoBqHut+oXSTTO2ahtOdK0JdqvHGeqLCQyrfyWrFafq/mc
6PR3GiY06dkhj7B8wXrL1n4WVrcc+yrxg58qKKp8N6VmV22k1GQTqa6dgiNumfoZY10Vh/08d1WY
YH5Gn+7MRvdcI4EH2jTb0t4ZbsNBIHQDwW4aGMFz0ma+g42d7Bij41pW7BGM9VOU+Vhb/GoNmbeP
iFAhXnQ2hgL/9Ki108hBqYNAuxqsZYvtl/MPs2Gwd68C88NxJcutEANFw3mOyfnBkMddMK/2QCo3
NIzx+FkvBSmOkT1Y9nmAB9ePIVyYTkEZmyftT9UFyzsbCcjyY/ScZq6JWB6rny0uOMM3c461H60a
+Ho6QvkkJksxUjYEAcNCW91lrVnjsCbGZkAqkur4ROKKVG8KDRnuycPiIpnCwtXngs0lK/SI5Duk
EnpaFNoHvkYp3pdmg28GIzuIZGkvvF/FYGpYyiwS11K0K8McoK7X0y8FplxpWMwBSX0sZueXrqg3
DuWgwD7RIa1KrsT8MLgozQ+Yu/YvuRgNj7BoDMSiJpvLP6LLOhvvlLbTtlbtd5Lf1pfDF8YuasDX
IKsQ7A8pgOXsILxNGkKzD/ViBEvEvo3Yv4WEM59KSHX9by8DOP4tNbttX9KiTR0cCo1Y4t41OI0T
2dUoHmpIut2+nqWaQ6ayUBu1QOmAt4PmtCSrgcE/F2oqmYtZ1vyb8X4wbcqMcTCDsjnTQtkz/93y
ZM3+Be6y7W9A8o0vQqj6JXM0198lwp+acDYb3K1Gs8j5MPpl/FC7+vSOIV0TkIPR9mPy2K8yEfCJ
gfGOYeG+84fln/qnItG9Rz9pkK24WAkFD3lvJp9qpsoMn7yEPxBYqg9Hz01WNz2Wyg5mUXkUdtfC
qgY5OFXaymut6qGsor7XBN466AzzzTx0+uegWjSxUQg/gEKzaSQoxsuqB98SlrUZUHV1WBEtMFXa
ftWMwGD37XPXJe73upr8ZzrWSUINGUctnEtb5ltP8hx+CpVPpJq3uDpFk2wmJtKMz6CWuRM2jgL6
UrJrHTESrJSLjOEMYgEz7FKV/9Hgs/2jyiT4Obl6ygDf6pxobcXI8jCC6bcc/0fZmTTJyWRZ9Bdh
xjxsIebIQZnKQdIGk/SlmAcHBxx+fR/UGylClmnV1TuVFRmAO8/fu/fcnN2HkIH5nMskfVzcBmnb
GExsHGWaBi+aNlrwa1JiCPe0mZYj0MkZTnncxK8qKUWJDn7IviliEW49UWNX1ZZ2uE3Nwk+ilOTs
cesPmjoGQd98KTU0j+E0m60X+lKTLwl64l+dZgL/btxeiG1ctfYQDcrL/kM+Xmdh13hNYIUjWgja
FTVj8307AjxcWkMGewXuivShbtSMSA06D2npgemlqfKziKJgfjCRy6fhPDhDeR+khXqRVlI+5FkM
GFALXNHc27nQ7AfL1oI5JVgRy+BRIfj6JefVldNZhSgeSrU451lOHhZ3ba6/tbFUX/VUOMVOp4dH
xBzxHTcpqWHQtEpp3/Vz4RrhNLiCtkDXOcleGIt749WGZoaeauonQnW1N4YFhjiCIpvo64mep2Ij
zeOMCAYgIpnQrSL86U1JXE/CgS6WLZbOKUbidLB+x5IX6GZu6fPZ8BAtu7pFtOLiHG915DLCCU5u
wQcC4LqdV8cuFlN/tDikyG0u80Hfdg0BcmGcg1SNyrwXN1YGnRCiaJYSmdOUEtlSD5g3dDPpTLcO
2vn7iQOa2OR63cM36ysbWKblZjdlkARq5zdkb93YDPD+y7t4hVMid0LqOFUyD4fM6h/9CqsDNXxW
5lvOqMPbgDP1q7RoR27Bi0ogZY5eMyJBZx7G8MIeqixuB7If9XIMDRAATOEDHtY+m8bhsfAXXEOr
5+Z+blqPGivjNAZ61Vvu69L2pxCvEiMCg/K6DlVPCcMXp26YSOPH0GCHGtJjGwqMnx75mROawEne
Ss3vvmuJPhU3lj71b0ZF6yNcGoSKn/WqzBOeae2/Whiz+8iYqvEt1wxVHAeMmvXBNNoYrkZXW0HU
akAmw96EO+LD/8jPftpP/3ljYogodYUjX4xGFu026Tt9iJj9WsaBCNDVhrPMjOEy25DmPlt8+eik
UJX4gRxfNsSc+z42zLiLOeqDspqH1m1PaQexIiR7xbPeFBjsbO8vZlxsQCiM26Dp4aJSNY5vI98T
uWt8hQBrIoLYvnWKyWX+l3jJl8Dupy4UrjDzDe/zGEROQhBRaNJYS4+qqeZ8r+n+DO5y0AW0MdC3
NuIkK64PZTGlW+aB+L5Lr7deAEkszVZiB0HsPczUZUGwzGtKqQItpygjt6ZZu/RHqNPocGvK8Q5V
EBSPWqaB2kiYofpRu3j+JwCRxoya1jBu24AQkFNvCNI5rdmwi8NQJP5bGtSg4JAcju6uUnXeRFWa
xoLvK0KiTdEOPPWgSWt5AgBS0cuWRp2+CmRAXdjEg7HX64XQKKBsHYhw01x/zwxbG3CUa1S3MVKV
eC9aLNZh1sRZfizixGQhTrgeAKkJVCX1nLk5odpa2jxyeDemU8pLD2OwFjEou1RjLKwlpE42GP/+
w8xSPIKpoxR0PL42p8lEpTJMJQuggKZz1kuXJwTZzPVCqtMBGlyQaLAk4RAtoVMvlHSlQIcW2nNc
4HH2Bl76jZupUV9f6rzC+5GASLD9VP+cqcYzPgXLmnnsT1UmQj2QExgRJy3OhVqUv1FLX9y7MPu6
MwQEuelnNg5MCo1k/fbtouSTI4eg3/hpy1/gLU71XFe4gp/01oinaLZqyQIwhzzYTZ3WwHa0+tQ4
cggd4E+qppXq3pwg0RxN0r+CsG+yKmUDT1ugNGM3gfM0dSxP6xyKKtszkdmFAWPG1wb8YseB3B+T
jTGWebNDQewF214M2kMRQCT/5qf8L4dtZnYxZC/hamQ9G6X2CZaHQWnAztVuYA9zWZILquaW2XxP
mVKV2qNolunJ74IyOztikAVTbWZEWifZv32KUxUVmqybG3MxzeJo26NuhUbQ8OQaY5qHO0ZOXhDl
tWynW7uvKGfoh+UaSJ6C0stJRO19RgGvfcXfbMXflkl0dxJdndxrvdD9DxDt/zr8EuxCu4ReJ4OZ
i3O2U9AyGGRiH5OxPy1jKT+bhjCjeNDsnV7Nv/pRM/fvN05+n90vj70oFyEdoJDnkL+2OP4Yakxg
iwUeSuuITdTLb6xmVNamooBHKwNmJGOA00oHlmcnzFOcsg2F7TSah8LRSObApoRMgKS94LlI0pXZ
zBbuhbQdMyjUtBVD10jSG71Lh25jJpn7BMXTrm9Q6hk/6QPVO6LB5hTWbcHDkzPqu80wDkBy4HFK
67H18sw8m2qq1E03IdqC+ViO3Iy+yKNSb+p7fxrZFEMN65/6VrSt7YTN4tu/sGrE9tGAAPqMWime
bxqhnFdXYrUJaz4hvzJ2FGsfuLGW7aS9gJukKdFmZ9aokJwbOh85A05vVN9N2QH1UKRR7rHdtvKU
edgYj3Oa6XJHF2M5z+5k1jsDk6exTWe3eJ4Df0ifWy1GesORkJmNPRRWztdB/q+B4QhAUYLSWgVY
hwjVvuhtYjxQulMX8H4zOD8zEvwz4985arvKe4rj8oNO/D96qVyP/hPDDaILmKn8/cZgV2rp5sbO
0W2D7ECEe/5JWyZ/2ZSdO7+YHeYJj3t4NrMBGxCAbcqjYWztk04m8gctzX80bRixsKnDtzYYkF38
diomM5C15xzxwI6Hrh3MXa6whllmAKYQGEz3jfiaH3kax94HHaN/XXpNX0W9wVgJLPXft8EA2MLY
R3ePwL8oeajsd3xFu11Ap5sqLq6HLx636ewVgNXfX7T/egQ0ctE1IN1nJvlbYf/HorVs4SeVN7tH
mtrxxiS1wgtZNXGL4kAbIloGYAgmOg9GaEjkMBgJFMNr8mn9O9QJpfpg4/pHHxQ9AP/BwsA01lk3
tj//HmwVELM9unbL2O/bqQ7ERlOafhpU2WY0mXI1bt+/B/+4/VxyzTBGHUBr8qKZ3QfI64pmco6o
d8xNNqTJfnIY6aeZnZ7A+qt93+H7sBa7enz/yv/YpYmoRHiNE4eEgd8P548f2xsKJaGi1xxI6e/K
OMm/lwiNwxms0XHAi70qWwkfe/+q//q95IyhVGPpsejWf//jqpZZxcnaWkJ9DNf2e1kGVrobweVH
k+lN5B1MMRztAZDBLp2X4COJ+z8vz+yA/1sBY5eXnzW1SG/Q+NGF6nc1Yv6zr+bpk5ikV0d92sU/
k6zpDzUFbvXBN+p6eIT2I2DoZxAxRMlx8VmsFV1Gzv5MxwYO4eAM2ZQizrD4yYN+qvMw94cqUiaH
CTcb3VvUH+X/3AFnJYOWZMqwqhsu9zwYPRY5Ar5zxEFu7iqABMeGXMvCq5cPhFLXa5voCvCjmGRx
WjHsv/gg996Emn5hXxlod447q0ZtsIIC6SlVqV2Km7EqsyJcXVTeLhBFLh4CWtDpbily/2YajfGj
4cqV02+l62HcNVYKGqP0y/k5KK/awGvrH9NWOHuzo74NbQrivVsGyxkCSZdDlVDLJ68UsjwPOprC
s127+Gyqxaw2qE44zBdG1m21qo8/ejhXC5I/j7WIgQmVEDSpi6WBLwfKMVrEo5vW6a0w6Q1HNRlU
N7KajRuyc5HE+G52eH9BXu1561Vpl69KF6A/l5MKmptVXw2jf0Sz7n2C/YCS1Wyn/Ltto/QNq8L2
P7ji+kX5q1SjJKQypFiju8Zh8OKLoxLfj31FbAI4bxO0TV2lh2wmiy9l//lISHC14PGirz5SvJMM
ba/UGQyUeoyTVnrSgtp+nHpruSmqzKzCaSkVM9rE+znLptunanh6/8Ze/0zHQmOGhAUvD3r1i49J
wrwAI3yTnwLpnnyvit9wLAQ7y4A+9cGyvn5zuBR90RXwwVO64keSMMVqHPJT2Y40ud183DEQFRsj
8cy3xW5A/NEZ/OCi/7iz68gQdSoKDfTZF49x6e2eoU5RnJyKBNKwcxPzrvMKcU6TpFyOfZkZA42p
OU8PCZx393/9kCBq4PXBfQ05E5TQ+uf98SFxdGFSrdl4pCainyTZNNiSGbrRsysNccilWF2XTjxu
tcQdP7//bK9/Ozay3yccfGQEhFxsbuwZk7kwhT7GSYfTwGyNCpYbB/ykT6aTrg3NsXPlJCLUcvqv
9699LQsmh2VVBfM1WUPHLr8j4Pitua3Qb+kYUZ+h33T1Xjek4jgLpevYT0zTblQt0Jf0aSXjF9wr
qBXaYUU/SxfSycaWzVgn0YIbt/xu+Ko1z1iFEn1fVJ11cIdCfXn/j77eZagz0AWv6/53rNHfT6sF
FktD1W4ptuMbl87Plxl9/c50uv9GFdgfGX2v1x6XI6oPiQJ7DCFof1/OGBWjWeG2xzJBzGjTrf6F
xaPYydro8/91Zr+WUIzneBXxZ3PBv68FNwtlWSPaY2Jn/WMxSHwj+v9nMBlAiLYTxNGnLJvHD4rV
6y8sdxQlERu3hXSJ5u7fFx5QmfJNJWmhC6pRnWhVm1tp1eNtRtH+VaT0AjqElXXoBSVIq7zR+reu
Genio2tIPpD+XN1xYHsoxHCeM0qB63VxF9pZo3slhXU0Gnd+7ZlB39tWYgXHKrDHj4BwV/sdJISV
E60DNgcJd/nLEWAT39Agw6FjaBJ9UcjOOGS8eP6R/OAeUq3bFXE0E2NVfmBfv3qRfXZZgigDVJG8
V/rFSU3IRmQ1nYPj4qrSDE3Wzq1VM/BrzPHebb0PgPfXt5XLIVeApIVf/+qElAB/UDQqx2OXu9Om
lXP+CThyvldT+VFlfn1T8eWjqaGDguIFu8Hfr5NjdxUEgXo8mpme7yvbjLd5gZaoSugfY78w7yoj
kR9YTv91UYQ8CM25n/7ViQsZCPp2xx6PwRqptUlrtxyjkdy2JGQabJeHZBHiLSef9yM4/tUWjr6Q
3TNYT154Ey9xXC0tMM8vguWIfCx+tZfEfKAHTryTFY96f5ozfPmwqCrNjLIgzszd+xvi9Q//reGi
OsBKgAr94vM1QHfTONfaR/y2gQil7qVhaQNUllNhbou+ehNGLD/Yqq7fJnSOHvsF5y4glZeNuUwV
Wj7zLT02WVucSsMZrQhvo9dFGk27+PD+T7xaKsCA0Ci7q6AZVeVVSy5ImbIYXnduRTtVoZ+1jAWT
JGUoC6fxjXY5d/h/viSexFWdZ9rsQZc1V1bj5fGJHDkjzzMYH08lA80yp0BwydZJTm1CXNz7l1x3
2b+qWbjFK05ilTNbfJQvNj7k53XMizScdUhABsRqTw7HVjKFfXv/QlfedTpwiKXY8CyT34dN7+8F
2qGncPNcV+dcoAk7ZqRG1lFGPzz7L+mV+9l3ejUHEUHVWRH1deZ/1Xl/q1uGVPknRt9T9rOpvckN
ocp40wfV4PXD9ta9n3M93QwwUNbff5zWe6Myk0E/txUd39DE5RCaiDMefKxvh6qfP2jfXS1f8Aac
ktZUC4CgZDz/fT1ssMBvFej4qlTKO/Xk5tzh1vsFVCTdA1M3hodcWPohH6d8//6DuFpFAQwoEi7o
YtgW5ef6739UnkYK1r/C2HbGwjy6Q1hBZ5e3jiKt5wbf2kdZ6dcv2PpTEdTSGl39Khe/dCHny2/j
Gkqz33T2C7RwwO8EPDntB2/y9S2lJ7Pi0xhgrrim9d//+F1+7TDsdleuJBVNNm9l24ywkPSheK2c
2VdH4sLj7oGExWr86cZ28/X9+0qFxhX+XEu/7fccZLi5/CV8+f7+C4aautrt6uXUTUF+5yrCLzfa
hDovrILUN8NM1tbJwbuXR0giSvWJ3LbkVz9YQGnrvKi9545181Sbon9DEjQ9Q4FMyoOWm66GIZI1
cROgdsu+NtVUql0M/TK+qawEYMvIoPIGrUaVvKTCTt9UtkbJeLU7vVhSjiOkXbM7zIwCEba2ifYr
bWNl3ApGoelMlz9vxT3H0OEGG0u31CHtrTrf9P0w9E8z891iR3Jc6xBUUy66uUdDbRshKVBO9b1q
hEGsIVO7b2IRc38HTpbo504io4jwWFufBlWPzXMjnQQ8zmwMBPtUVu/oB9uqm7dU94x7I12Gb7Uy
XFA2eLieE0YXaagtmfolJ6PVUAJ2hcDdbFEQBzxZQOc2nE1NxI69HUpv2jWxQytmwVCwM63Uj08B
mWnAZsA6E+M5BmP51CCYyO87Q+rTwRqc7m4CrsRI2xtS5zA5i0z3pFWqOMo75WnbrBNFdduVRXy0
MQopwq9cMTzMrlBGZDRMQ/noIaXaJWiVko3wAKZAUefYs8n0anqeZFzV93ZmEGzW1AveRd0f3fNs
OyKOnGGgaxoQEALHtG9kODdqPEuMymPYYGb6VoMV8JC5C1VscqZlwybBcf0VA76th/kk+5m5Z6p+
DBrW5TBDdvTmT4bu3I2FBTdGlqb5GAxzl9zVOFDn27aTRK02o6gIk14UGodqltbZzStsmfDiyHrO
aKJ/c4nvfJjShcgBHKYzCTJJ5qUR89/UgvZrBTuPpFR7b8Q2rwjq4rlDRdUXO0bHI2pU3jSTIFv6
NTthke52mKoVb8sGjunJAOj03zgn4qeut06+JX7PKD/ZHgEeN4sf28ZeGx1h3AaxsDh+Dq7/sgzO
0h6DEZmE4znTQKZKaRk3tNnKn56CAxwuZOSl0OrHtuddo+79DJa7Hd8GoZL23BLCgJ5ssKpvSAP8
5BcT87R4cAhqVL8cpkQFEPzAizfEyLnxwUpECw5hKGqG2xzC9xMFFsW4suZPgwUUc2tbgFCPM2lT
1TZPFhSGFWug3RS26PsNEQy4kuDgjvZR2SN9aCbWuvHIwtWsz+QVM/r3RmCbUWlN9k9GeVO5ScZV
LQM2zzbDZSilfEZEY74SSF+rT/2Uk87ZlLrxlKUDOqXY8DV3M3vsLF/yOZ44MQBodoOTmSz2fxj3
eR9Qiuhd5BVL9bAsmftcEeVabIZUd57pOKji2aRMJULO9lQflrQG+2OTZNa8I0mt7LTIt5vJwBSA
jmrcEC0U1N8pzfrvdIOWbwTm6f/pWcWMaUyRbXyTfdE1DBh6f48ZLIBJbMWQR2NjikmgtXA4b5SD
chdd9sh/0Q5k0hFTwpETMmWvP5aFWrsgSjo3k17hz+nV4IhNTzZgfRa49ZbIhsq+8ZfegjLsEUAb
Qe4Y7lUv6P0KvVuqrxqjBkSEGPNYH85IDgProWtv6JTFw1YXXuxEunJpMZjwyk/Yw/j6WaqavsN2
acluQNEkQ5itwdkYbNVtF+KDnF1ctw6kHWMqyPXNl/hLn5HMFNG/AWOKjKr5MtpzK6Ixm7ovc9Cy
aGPK9lcrS4Kv+TDa9q1nJsEGZKAznLQujvdBY2trEFs/VAcOxk2ZhyW9qlO7mFmxR51I9VG1Wmuq
KLcdF7mgbPNHI61n+9Rg4k2PJomhR+EsQ/PQMv5szRDIDrxpZHjZbWAXw3waMPKcNNrRBtFpce1u
Vy31S1Ci5dsMfUVgTdwbk8aO3FhfyUcRRIIGKGn3FKa5t/ERNuhRqmCBE9/UazEQL/QAehEGY918
Dio+b692Vpr1p3bovf7U+R0Sk7w12+pesO9oh4Z05re4d4yF4DhhksgqK8NWG2uSSFdnZHR4P5nh
+l+CxAxeMVuT4Qd9rvJAgUBU2CDhdEGjJIivj0ih/QnImm3h9DM0ifYmHzji3s9Sxs1dD/V7OnPC
J/Myqla7ZR42Wd3Lr0QittlxCsz+pvSDoripxk6dKj0t9ccxUDawUbs2wkyY2rCZXQnnedFHcbQM
WIIbjjFmdWzHUebRhOM22DiUZ59V0gXPNmxI+9A1s5e+xo2eT59WIdJXNpDmh7RS7XbJMqs8peR8
dl8cDnPTllReNiPtd96h30K5ekL5Y4jT4MfpXoDSzLY6zHTjOxWSBkLFFA30mVg/akOFgRTKbkMi
DAmPpoN+JFs8AN9etrR7CMBLy0pWdiFvFnNOvDvA51P3Nrip9wZktGl2HPZtedAXKf+b+wQtadO2
cPRY5DmzUoMJabNZZ/AIYiig9otDxtgPGkJTu3H90n4LYOPHxJaq1NihLzbsjXITx/jZpq5R3wRL
IGI02wh6y9dY8J4esUUa6S8gNKYdFsxiX1WJs+eQZEuXRH5ZjQeDZ+gfLS1zXkryHXIST2edow+N
rvTsObMCiF13mnWYNU/Y0ZRBzT6DbZm+Z14G+yR3NF07p8Itk7M9eGUSBUlmezfx6Ov7DGNeuWug
ievPutID4nchSoQIFvRqh3u8qX9gABYJIHxho9PxCIqKFHoEd0/UjG3s1sfpRqqHlQkzUmr7xkZi
hU6fw/0dO1QCWS9Jmm06ShoPlTYvRUvSQS/dTWtoertPbL960awcRV+rDXa8q2qLD74AF7ZDkWFO
GzOrzXTvLWrOd9SIBG8kZHnm4Wgk7Xxbz+hsI21KumFrEB07bFwpnVcVTHMSwRpipg883su3UxOU
P8QsMmNXBiOiN5mV3s6305Eyxm9iKrRAoPi0tACA++z1P7ycrBbiWhN9+OU1HjKjRuY4sIAZ0iYZ
U9PPAeAuhilDt1ry26JuS+cIXzzblPGau6MtyuoAp9TuDPfH6x0wGa0VbymBZ5RTXuECAx80L/sG
aKKk1k0ndV/QKeojR7TusMlqf/TvOHb26T2hyfnweR61el8BH6Gko3Ef7DXZezWyuyaZkV2JfjVW
h21QzJoMUQF6n/CBFO0tsC1veuSgnL+0HBfrgwo6It+pMEyxmax2/qI1I/rosHXLyoxGZsrtQev1
0dt0WeloWyw3KL/JFmk3Y+2oMZowkyssgEiSahJaU236SQAx1AyvbSx7y8uNwMk3q5n+Cy07qA1W
5X4rCrvotrHIp4Kdig7GRple7x4EyQ7nhESnJBKT1d9mltu7d16LzYaAdKSm7bmBAGFvXQ1NaZRS
lwHm0HIDpW5pWzRkJz+ob1Eptx39pVgTedRQHFc3BIXgeVAoe1EhINNdK256mQ+CgZBD8WgLzVv1
ooKdGfLajAC3659UVzvFxmj8mkB0D3DV1lL1cO8uuTb/nBatASJZ5dNR6EWHUqsiyIMwEEJI+sji
S2B+aoOpf1j0ZChukOYHhFr0fQBMCRdKo+s3S2Wk31xQdd0xHoKZfYsDoPlIJgeZz0j1qT0x2/Vk
HoCCTscwAfUEKLURDNbLZEmtHV/Uodr4Oa3fjSQUMdnUyVQe3Bhg/22qj84PRNwt82cZeOleI17h
kMFRImWvKwqimtGp6DfTMmlWhE486zbQX4xqV2XUa5FCh/LEpQn6lmJeGlhLnTvteYmEg/UlV3oU
94FV3M9lT3IWwY8VjZE2FZE5qjG4g0JNuWSnaW28VMuqNyyJ5yxOadzN6bMqhh4iJvDmg5uUmb4l
0ZQDnoGi1I6aAuHexmkanVEsHW9SG0JHwGRnJxNBHY2EBFeUIrKYfvgaBUlYSt9R2yQISoJojMRp
Q/KU+/lIPWLKw7J6RhcRuIDnaUbGqCcZmYR8qWTAq9DX5rbPEK07Bfzk2zog7X7LXcaCmeodJw3Z
Lu5T5ZpUn6uHITn3c9ULnCouvphBKiwjZaUyNiuS9abSX9Ine+zjXUCVn8Aen4LuxYvNMT8RB5I9
wWr35m05Y/+DPpTj7GUYO+TNVmV1qaKxG7ry0BNz5jC5pi8CZdEgQzusOiThCDMHJ41iVaCcrjLX
+RovMxrB2Fw0f4uukMoZckyriLyWi3Q4RGqZEaUFe0QDLcUpixuVuV5/q7kmuHmTBMVD0vs+iX6Y
XahzUadJoICp0nlu1VxE49jFX1wffUzo4l3aLCWnQhwoNE+jdlK1d0pS5qPbQo3jt3mwye0YLVP1
WyqQmLuPWNd9AUjRoq10p7E48Un3t5qllnpjgFF769hBihiZgCu7n7Jo8q+i0m31UpUNdi49xptW
T5n1Ew+BmG+9HiXkfjLq5FtqLeN80ivfJ4FHawr50MedPFUQcZpNOlXWdCikae4ApwdoBOdUZKeq
8ZJGR+xNOPh+XMgz3CTO3PAhs7IBsQBND81/0sGcd6eJ89d3sSTGrzZz8SGUvt3Zewso1U7xIau2
gXJIDasHSyMmvLUyIdIQ9C0WEupzJHRmj0eMVHAF5xAcmL5DTFgup5pGmtx5S9OqDYcaZ4oQSzTP
cyUQHCI+cIN5W4mCnVR3FvuV6PpSbecR1OvWQLRsbIRFzPDA3LF6bQp+xK5KTc39bKJ77Z+FRiIk
ueZVZW+SxUlteKWZ74V2RpRIZGJfWr7FvavUHR/hSW7YuSvnONKD4+Tr6EiwRKER1oy+2SPhAPl7
cbIlfz4+A3axJAJl7g77AtRdH+Y5uuBwQYiR2qGoiqq+m+rEmCgS3UVuOejoBFImnT3dDkXXP+Ax
6PO9C4nX2a8a9dPkoggIyWzB8uGA7Bb7xYCBw3C71tvbgsXzvcvYKEjeJjRilwvYvAjQQXRl29iC
z3oXuEJ6L3xoDe85yQzK/RDFTffdiJ0+/yTQVBg3ft/xCQCsIJZbTDMG2uF5Xr2Nngh+sLPyHasb
lbYwJKgmQ13MyHy7HkfFthw0ke1UnuivPZpGPeqGFPFtDNYEpeQ8JW9ukkudc5yrySS0yRrR6g8G
4ZeyIppmto0XfZVTMYK8HIbpjINIaLLjU6+bYhfHs7FB/tPQi7C6aO6Ftxn59u15D2nLjDLbvt+1
u2z8rpcHOwY6m9mnAQ3w755dHpf91FgBZ2erqPdNzey9MCreXd9PX8cuDT643mWXkushUkRYATqP
TuGlrmjMEr1jYJaeVaJVX63CtKH7OeY2NzmTRTGP8vtE/vXe1sYy+eBWXw5tfl97Va8xJbPpUV50
4AsltD42uTZnlZywxFScUJ9j5vDa5YucqvpFpZ16/Z9vMOoOuEFMqczVHf73DWYkkPtz2WXnLGY4
EGbYSR/tScAEkgrMY461KflgjHKV5cYPJUUZbKcP1pG3Zb0Rf7SCMUWbRpAs+RmgZrrt2zQmALKQ
nywvkxtXueUBglsbDVCEDRqV+IS9wQ0+uNv/eNKrVo1TNnhE+t8XI4UcS6HoMQqcyYm1XoN4MO61
RlVnGkN4g504V6fAo0PsBBjk37/nV9GI6w1AruCg3wE2cJUS2WOeNBZL5me6uE15KDDfkIKa4COg
aZu0z12JlZYV3oFkXdplObZzyvoqEg3PkpxG0EmdOe8gFuY7uB7UsRWo5RakwxkVd/597NP/lQ6z
qtoAotG7B5lnMy3++5l1xlKwxnXCKEuzHO9z10gomvwSXwie3HbfefQlHyu+YP3h/bt1vSwQdYBJ
cpDWI/T7Pbj6421xrbz384LcRavR610nagoSTcNHHHpZLvd9I8rxlNud+1FawZUEgukiNnbPRwHB
TJPEgL9/sywwpyVEuZ8RwXCUo+NWavS/WxMJQJLouPq86keiCkxAJsCK0O1MNxpotv5nEIf+waz+
n38NM08kzUiImVpfjC96TzlkXWgEj/moTSj7l+XE6IBQMWdo22eB2kye56JjRod76FvuAc3boNbB
imng5Hn/oVytHooI/p8TOmcvB9rC37dGU0R2B6ZMbrLRKV/McsmPPXFsoCvx5IRj0aqDKT3MOY31
EWX76pNgIQlDzswgdqVCXpL5QJVRqyC6OXlFU30xhy7ekUSDe8i2xjMG3o8ITFc/lRcfIiryG+Bx
2P0utmUDGuNSW3NxmogJjNJpcu4d0Ri3C38jr8Dak57kKx/l9KMnfvXt5coresYAYI1P/BI/o2DI
9Z0dlKde4YogPNXv8gfLGWaFi/e3amNIvMidkQBFfqrqdDPOnHR2Hqmx+1nv8Ji58zAH264Y6+A1
15S+7AuqFHvnuGWe7smCn+1j6RtFvYnxqn20018tXX4AKt01MkhfRUQXb0m7xF5Xa0t5mimfXYr1
yXQfMaT6+rqjef1P0gwqIJsgk9sPFML/ujQTVNYL6lNGVOvc849do13mIm5kUjKUr/Q7HlOVRRYh
ac8aB+o8ginwi4y9j4LprhcpvxjRos3jYo7kmhdflSqGwdD5c0UDU5+t0JqKZu/Pdf4ITrLmbINq
bO92XpZh0DP9u4JMD/gOmu3+dDs+g+8v0n/+NWxbJlpChGoof/++CY6Jothf3PIkey1FybTCp0Zy
W59sjS90iOnEXM+OwfJCWiOZNFjj+zzCcbvk9yS5yw9UXP9aSWsAOULZdRJ86cFx22kY9UqvTpKI
usztx+1KwgurJsYnPyRY1zyTnrOemhwD378V6+b41+wXxxgOCCorLGh4Qi628hJjh97RjDlpqSMO
bmo0cygm74fdN8nz+5f6XSNeXsuBKuzgn0F/c1mzctyqcWcVDbKBtDpaVqk5m7rss4c5LZrmicC5
5itefS3dMVVpMwzz0ki+aBC37bNd+qYJdiGHyJoFnXib3NF7Hqy0MHa6Menz5/f/2H/dF+TDSG1h
ocH4vSj/SrHIMSvguUw0BZ56kbzkczfcWrEbf1D0/PNK1Fko0Kl62BYu3kXGsmDuk/aUaLq5W0Or
GfSk0ACrduWxv/+z/vGmseWsAmL8TuhF1n//Y/UHfc9QyTLaE8Z8i66TV03qiFAnuZu0zmA6DE72
80x2XwuzoPKnD170f/xW9BTMRvhEwbC61DqA3FiIeCjakxRVfj+klfupX/rpq6FP1uF//aVcCDiZ
D6iZJpl/scVqTTfa/VyPpwTj4qaQWMq0GgdKZ5n/R9mZ7LatLGH4iQhwbnJLSrJlWZYdO86wIU5y
cjjPM5/+fszdRKQhIsguCNJiD9XVVf+QnCXJDM5yM31uVX8LpzIH0KtdjpYTgYXUjLcZL8TFepZZ
JwuPYjgtMyt8TFv2M0UaoW9M5SqOw/CAiG1wkCg+4MR2vZKNFZqhKlftwyQSZT80KAxkfjXdoYaG
BUFV1feDX365PafzT7/+NG4OUOcWPUpw2MYiiJu1iEVhGgilqnII27ZJyn1Ox+FNHqD48FzPxXNe
VAbdUc8nDY6rpPn39k/44LNJN8DJWCQ75DiLn1BTPg4oodpHX5iC1i86Z46iTtMpwjIzdnMgw07S
oqN7e9j1oprkOXj2wl9i5KXLtpzFkdGT2z7kMP4DR+mk+EVrAE/cHmZ9MbF3SBpl8FyQI0HYX6+q
FBb0wyA7PwQ2mLPPyL5AMJ7oGubv1WQrSGiHWE+Gjh0q0hGrjKw59GTjvmNZCVos90ULjfPT7R+1
XvUZIQpwEYASYDgxz80fMaMqRhtNKql7SFpzcNTGKKFb6/FwJMpkmoOiS/zLi7x+DxCtOGoNVYHb
P2A9+fwAGFxg3JgWWHvXP0Bq6TW1RtI/YAmn/auNktY6UqJPf32iLAvoJEhqOFooXM/59R/fmZh9
NdaF6B66Wecj0ZJ3KGXWHiBL8Wg1wOnmpsXx9qf9X+Tt+kxRUMH2zVQQoZ1tma9HDYuGNoepDg8j
u/YZdH5RuCyGjLF3OddaJYB8b6FoNMptkIhJEJVZ3QAs8bjzDM1XHdwzlPDJCKXgIet0D4ddMFro
veBkQ2oX17XYpcrgyS61fmqOFRxicDewnHXSrhpimEDw/1VGfih3h7RRTs2smwH3arA6rNcmL7mk
GDsVr7E12rDoadRMruia9s3H+5T/iqy6eKVZVtEn6MNQf9PpkLcXDpR1jxp8rHxXQDTZv6YOuXh3
kMCP7Nuw681HbEzQGakGszLpHJa0dkMzkNM9VeaGTSblzZfG84t3tEDs4qE0cu0f6if1SDE3KzE4
JT4o2c6c8fFuUcI0AMPZJnfFgO/aF3JO6VdGd9a+n6kylIGZFpymrYayYZcO/wX5YD8iWwakgL3X
WGAHxGTfdXLLA4YGcfdoD6E6OxF51Wc9GuO3uMMnD163ZwO16WqjAzJRxcNdDqfzDXkMmtLUuDkf
FJxbKjhARYMvkzp46h0N42j4FUeIY+yHQe7wpo0AuxwxqIIBWhs92JVKaNKZlnX3GtEJKb+Fvd09
e1DNvV2lG4AlOjH506XAqAb5HrUS/bNaBLHkgD0OXz2eWrHrm5hi7sHpldYRxTXoKWWUAmKvQ9yV
nMwI0+o/JomWWllkQea2kTXrgaTC+u4lSZtvZDcr2gyFEXTiUagl36BWYSxeiQgMDya5JabdWi+/
owzjB0iYUP3HqLfWvqpAM0ZXipCUOWuJGFTPRdd93mBFK18Sw/aB5HlNO8AvAg98SBu+/hgFk4b+
G1bXMo1SWyumrUA8572LYzn/WjjY1DjgSS+u19gK/W6U8TMRLUAUE95hByE8ygGHtO1nLxTDJ56d
OUDXKn2qYb3cA3tRHhoscL8bqTSNf5un//ZK5qrnAtJJaRb3HoqNWdqoZgXiAh5b5OmUVUapN3a2
r4wbl926Dsmnz5IO8/dzCcmLRwGcdVApIqsfON4sFPcPWie5Xts/odh2z6kCnKKyKDmLJE8/BUMZ
HLwExOTG3plD32INgKQSMgn8vFGWT1Wbh2LbeTWsgHo070A2dWfsIcN9ouXKxlCr2slc6qScQNWG
PBwexnUUVqkXkXL0aLZWavmSxBlYns4fiQxJHpSK2xVB8fV26F9lMgBNeFcwyZDJeB0vr5siE1DV
1HI2ijBeEFnKj6kcSWc1T6dfkuQDCYmLeGtfzy/bqzmdJR50lRycyi6o5sV1E3WZmtmIXJ1AmgKN
Atxgfp+g69HjMaPmJ2IAyIoZoVFXLsnt+KNHYy7YjVMjhTNmT964c1fzTrkX6VNLAdvNo2BZSZwS
HE19Xxin2p+048SD5dAkurRT1FaiLwZz4fakz8d28fmwxeBa/CYkk1Rcr/PUmaLSq0A/VZ1h7LkP
+p9RolbKYYKUke9lq45e/CAsImRCY5Scbo++WnLQ3XMDhVYllx/Wstej62ONoRRo0ZNncIhbKCMw
KKv+hDsjoAJKxumzbufSlmjwB5NsgQRVjZlEBWN1MaxRDprVtZZ6AvFlu6lihdV7QqL4Mwn8TH6P
TNX+dPtDVymjyfMHng9GhKCvKehff+gYwIeTbE85iXBU363CQN0ESM5dPQrtJywUG2AqcFYalrp6
p9MoKzb4Yh+ssy2wDDFQ8yV+L5U9/L6O6ctpyqkK/fxrOrTaKwYa0g5wvXQfp4N8TEy/PEN8bsqN
RV5FLbDXrC9tI8qi1NgW51ptm5S/tJVTPDZj7cBwmt7UyqbB7VOh3CByrUM1o8GHgHXBeCY5+vVM
65rW5y2x+MRhnUvNUr6PS7nBRpkcd5cR1+4lu8h+leA9XmHHqP1xUIfor6f7+lcsvlnvwtqbelkB
8+r5X4zcJGQiFaWBvfSG6Rtldt0tUt+vHN/O/C2y+UczDqtBsdl1nLDlHIwpkJJsYMaH1hNuCWwF
KKUqyfezTHu4sbzrnYVxCb1ImYcQj+Alcd9PzVQ2SzQhA4TiNNQKLJB5eeof6UOaIcApvfnpSfEU
nhMvb7comOujTI0OlhW8U54q2EhcL7cWBWMOjcg8SZMH2tkHAjDuxjZE2LYQ4S4oVGOjXvzhiIAK
2bLUjXiaXo9oAcq2c2qlJy1Li30Cfxl5UzlTXgq7MsHBq+r97djxwWryvqfExI08t9XmIPrHM0xv
FU/GJ1icSiWxT9rUa+k+lWJPBgjclBuDfbCaGtcgIkg27W06WteDmZJsQFYX6ik2TfsyaLH5Crpi
elC7qXRiOesR0TfiEOU2T2w8/VbfSWoFn8wkr4F7syrg9B0Ajiqd8lOU+3p9kONBJjOOpyLfCbUE
m3d7WlfrSKWbHUtAUE028FLDXgZbTWojl3zp7AOjeOERqm98ws4rOCbg6P52ZgWEBRPRDxIcxeTm
WcxsFQnoJXF1MlBEOxQlJxPBpwafYE3slTxWvsRSEH5Wkk57uf2l64kFgjXbEswNSuLiYgPZnWR0
hjpWpyZq1BfZnLRLLKWxGwHf2jJWWd3ofKVF9kbkxe0EKa3rrwxSIrsd6tWJzpt1NPwmfqi4zUGK
dpkzIRJZOmpUblVxP1hLW9PYPxSMUdfQFqMihJammT+gHpBCTnLRSJbeKoQ/XztgQ3sgx+3G5llf
M7BWQUPQKyEUwIib5/yPQzkFoWVKktKcJE9PPoF18qqfpozsNFvWzCjzIRaqR++eYaTf6tSLqiNK
8F5gU5cKczo5f7vCGk8gk+wVxiPVyMWvAUvN0Qqs8VShUY6c2wxR8MefpG1b8XZdkBNQd3m6kjGj
38MiX3943qRtUCEbf/KpIaRHdULUIupkr7xT+4zKbjZQJd8Nmi/25WRK1Zs8kc4Ajsz1cXTAchTR
59sfvwpZ/CLgKAqcADQ4Vl4+BQp2egAU/VQMjW8hO6LUCbrDPJFOIN9xYgsAKIauH2Rhc5fx8rbe
bv+A9Z4nUBK1aFsKUo9lDj2m1ujTLBtOOsiz98HS2syFj5SY91MZqvohhCTafzcaS9ssJswPzz/S
dy49ZBdQzuGl9rt7p12vBgGrMXgv+Bdg1uV0SgRLIE4AV8EWOBIspDJz0z7343+GFg32ve9POQQU
OAP2qxJVVmvvCgz6AGjwaULZiOjLzcKSYBBC1q7jTs5vXHL5h3kIvfP6i4+ot16jBiLxcHTCADj4
vZVL/QVpLmSYKM0PvqnsJ48Cb+JMpSjzo9QETes0xIxp6/gutgyzxZYhQSJikDTgY3I9bd6U2RK8
P8hnFPJGp6eEXd8HSQslozJFf+pGYzwbClzFQ9GNSC7d3jDreSFEycbvVzzpOBpY1+PXdFMV5kV9
LC2tuEtZBpPLAFGwn10m/DsV+ZzkYI9JHKdOovRZgbZGJI87u/EGV9GKTc0nfbGPmBDB6wQBBK5D
lWN9/YMybBG9QIpw0IRkcY8GWTk6Afj5reth8Q5i4rEBolOCVA1RZHXpJo09or9eiEeRSDB2YHrg
C9oZMWLgSQa4bN+lWW66GWzK1Bkn0wvdcqhF+nfx8v8/Y+5dUHH4gMvc0sgutVyyHmMDGLeTSvxo
B634ukNcG7uIjeHW242vpneBNgktRiB717NrJ0ZTeYNpPba6ijp0PCr5UZc8yJB5ELtlEg47ISkm
QtJ4Um/cVB+NjY86/U2KOWjQzFfnHxdV2JZpMXSJhTsyVe1jRumKPpTXq8cgrnzpHqke33aCcMxe
Z1jXFiZmERvnmQZXAEeUNgJJ3bJtrMOk7UYepI9SnRoPut9lOyKWcZgkpXarcZTu6yDcSgc++Gbk
p5BWo8/J1WAujpdCwDdiubEfeY5H5S6BF4/Qe1uMO1MPo5NfQ3oAz2K8aFWvqBuH+6Mv5rUL8gpt
CyqTi8Gh/aLDRbHpkWNa7EVnJ/dj5GlnU1a+1FnQ7amgW4eNgLI6V2jsgJMkHZkb56z29SqDcvOH
Canssxz7GjL8kV5bPzTZU95yQ0f+FXqUnTqh0nXmWybHo/91qAo6lPRhwufUSoxXeIhJ8mmaOpxw
EsMfoUeNg8j8Lyg1eVUBlW5SWteWi9nLabZfuf0F6w9AFWfO+m2EUGdBhesPGIIpwacpMM8tfryI
rhRKLbCHgMkuuyLS0uKtSTW5oWXjDbSCkDdoYHfUrYZ3yO1fstw8PCKxbeEVwvYh1RHzL/3jwOT2
AB+GKvh5hHwCV9uWJkSr0DdGTxvV+/6uKEVf3+N8K6ff1bCwoTHc/gW/28Z/3urUw5CEpbfIO0jm
Bb9YTdSWMsjApfxoA1/3d60cFv79FIFbc6K2FNLO86f4FGEF7B+paiqfMYcgiDijVvvGe5/DCdDc
2Kbf9VR5HBCkW7NcTG4tl3ibOgiiDDjHYouZXYDzmwMEEwZ6K/wgMPeJAqQUL0w50F5Sr5+Mu2Ho
hq9GobTDUXitLGMGUrXdnW+kebf39QD340aV/UtNAhwcdB1WrtskNu5NljYldeVkXqfKJe2r1NpB
Hckah+waEWYtbZk8G0eUt4L3WFM4tNvieCcZtYCu1WkGDA297xPlJZH94Vj5qBJfFK1Wqz3SAJq+
wwqrFd+ifpre5AAcF8LKKAXe316P5YlGqwEpES5H0gVqlUuVNThiIsA8PXj0oUsrB0PtyotfatJT
DXlmZ6T4J+HDu1kzXDxqgBtzkuctCK6dhqiYN+ofGxHHgz6tjcJ+tLCocXMpro91lvON2TiYLzE0
mb/sLzAi6RDv+jk8kQYsRWAzO9KkWI3sxzYzrJ0nKGq0OB7syMegpN6e1FUOxGCG4OVt83HoZC87
+/FA86iuiuAMCmxSEMAOwXYFtFo1Z6LxN1KxknNrV0ZjM3OiBNxq0YxyvAuNIDjNpzjZOPnrCecX
gQOiyTrPgVgcO9yxaA77vX/OrMr4MSJo8JkHLI3oesZz4pCwVXyf08zrc86AhD0cjmmpIaF2vcLk
QkOIOKV/zg2tOakMe6DhFz6Y/WBs3EqroWAqgEyebSznqugypLRB5/EKwcO+AuH31Krh8ITuUwhv
rt7SN10PRTl3bm3O5pKzDff1V1XYlCMfqmiPcP/y/WhHSuRqdmWfiWOjtLGNVmdzVtSk1snzR+be
W+4iWUURNaO7cfIhqO5R1QMCr+T9A9qTE4oPkfKp7YytivbyskJkklIcfQOewTTjltlyhxZHC6DJ
PCV2iLFQU5f2vms8dKtx/2piRypQT+0ltXUqPRi+2dkonm+fnnkOr3YOKdVv6zgqLQBBzMUDZuir
tiirpD3LAXrgu6TW7OTRL8d0/Of2QOqcmy5HsriSrf/XBI3FapZ+bJYx8gs8h9BqdOtJQ4qlDzRv
V6Se9jzmWB055agUAY84eI2u32P8cGCxqIE7dZiY0pvSmkV1TtVO4W2RtD38JD2H+G5FBj16SJKm
/d7wXs8cDUDLu+fbWic28uDV4WbGEExCf5SiHzyhxXcoVdVSmvXrM9WR5qGt0aqp4lB58OC6/Ndi
vrO/PXEfjMf1PQPQiaU0URfBROlqpVLMoD633ZS7ie6l/3AXqyO02fQ5LXJz45JanToq0SqIVcAF
MGVIfK9PHco/Rkc62pytqRwf6tDE3Wkw4+kfXn5bkrKrQzePxYUIoo/oRef0eixwMHZk1VZzlstK
PSvRIB2wx/VOWBmqh7o1hv/UYBg3FnA16KxiCzjXgOiFP/tSS3M2puphFstnX0yTi7kKduJqH98p
bQG+DoiPcLs4jzdMeVcHbR6VvBQtKEpLNKevPxXvMxUeeyOfC2UCUSgZ4fgNlGFwvL1bVqsHcoqs
j90y65JyBV0PU9Aj0zXJUM7it7mXmunpiaBnvqi9UP52ZzLWvCGp8PNV1PCux9JlMugQwu15CPXs
gTOAyP/M+DTC3zZIZla8//3HzTVDFbggeMll/lTIIXWwqIPvPda27LB7IcLjUBUgvu73W/vkNz74
KmLxpOeuI4lhgkBELk76aGVlLEYjfpo8H/u0qKI8vBvsqKXdO9upTGWp2UhAGdV7XpjxVwBAaBIg
8IjlV26jOSlRbZRd1R+aTxpIpcJNsZK5YPKT9A51NiF976j0YmeB63Tysx5StuJYiaT7TmqKUtQh
aQt4x13Spu+YJVqf0L0hC8ZyBLw/FPOw+AIoVpq2tByXumVU2+Aksi0g6PHoXj1dvCoYwDP4yhln
D7m2eSVV1tS7Js+1ESfBwMLWpbf1C7U2H66H7+vPkVYgrRDpvG7okKLA/VBhpKQe4xDzOFeJDDE4
aRrXmGPWlK9dq8T55T3v0zTI9hVd9P4xTboBQQG0oPA3coxQzdtPOY5ywzdyfSXceXUzSBvRbs59
r9eYVjbSg9BeBAW8ZbQjEtR9XJBTjHFQvuqRWeIuhO/KfQldkAVAqKq698Rc/a24qKfD3+5oElaa
nbh+8xtMew7+f6TmAO4sPDsK78ztloOvVVtcf7oZrsAzHBTJ7dHWH8tTkJwKjAYdJDqA16OVipgB
Rrl6LhDCwbErCfZCx7PQlqLw3rDi/IgYEAoYSbxlU7Bsc8z1WywxdAo3tDvmEsP10GaLvkwbTOrZ
bPzoBMswPKpJgNxChEi+E5Q9dixFo56x/UOvebQah5Z6vVUcWN2l1DT0+Y/OcwidJPX6V2TY7ult
1OmPKOXJl7pNohcvNBDoiPPRVUFCKhszvrpriFKzbRCdOjwDwFxdD9jZuejysUGBKY2nX2UVfetn
KhLiVp6LoI/uRlP0l3L0xGQwEBif4IAMRp521vWYYWPhdll70bnPpfDkt4P5A1GC76FtbxEEV9PJ
SFQE0aPnSoN1sthPo+bpctXL8XlCxwButuIV5U7L+tHk9Prtdwxtm2xjRlcXHGOC6UJsFm4NKcPi
Hm2Lrsa31YvPiLtkx8lvJXBNfT6BPpX8t9vn5cOxODAaxTAD0MtiJrsAN+UgMuPzgISbgxqq8o+G
fOMPLQu7eOMy/Wgswi0VTKrZrN1iLnNGT31diTmbBSEVSvjOs+T2GClStCG0/dGy6VxtZEGQglef
hb4KHW0vTQg6xbztW/kc9mgwG9g05gjYKc0WSW19DIg2RBzGJFfAzep6S6IO4QuALPEZ0Y/o3Qgj
6x3LhNoDABw1nH7cwhx/LHir317Addhht3AEwQFSQFZw07oeeJSTJEGIlBW0u+AfNG70fZfUs6Rk
ZDWHYhwFqjS2ErpppKNih2DjuwqNb2Nt57W7umTmX0GipM91EQqsi+DXJobR4XzHhLfy8Izj4dkI
yn9jf+jkY4UIqoNwy6ThOAk0kfrWVhV7td6Ucue2DKcGRQUYYteTMInBlhARHi96k+QoSoINa1BP
wajToNInoypQJZ3hWbuNyV+tOikhpQLKn5QJoZ4vSrFNg2VuhdTORcRhaZlOVkrxq6aVIJfcsiq6
vAMlGQBCacSofFJm8OkJzc40cU2U+BR39KzoX9DzSGF2+GrbhsM7WvQPIjWS8VGgYa1D3xPtj43f
PR/rq+VC9JhaEcnZXAWntHQ9X70oqH13ZfsUQovY5ePY0gsOoMdjdqhBwMUS1RWoHp0CW5Fewzi3
71DOLRq3BwUiu8j3BW+N1/gbu2hp96IAL6G1NjNzSRtnaM3175qMxvZyqeueuhCOrYPGUxK4qMKZ
sz00JqTgXqrPZGeIATk4EpSHpjD1ejfUlRVh5FkUwwvucPMvDFU7uihDJCkbEXO108GlEJh5rZKn
I0Q+ZyB/5DNh3uq53ETxkzwOheUGmsoLvjWip7SGHbfLo77WkQpqLTipaO/Wd2aAm/rGFbHad5Bg
uQKpTsFPYKYWP8Iy8r6Mkqp5MlO6j22ghj+MqJTR6LEz5W1ERGaHyuX05fa2WX86j2XKG/CnqY6t
WtSN0Vb45prNU17VLeK4Xnc0x2iYRSxjdANUNzfSaCeNhfVSmGLLPOGD0UENANsAgURyoy4ibO5R
6mtlu33yUbj7jGKD3B54AveYnfL69v/p8qB5pmhb+G7fJQPeiiXl0JfbU7AKNOSyoGAFp37mQC5L
FTmdd50boHlCn8c7WFJQOmzj8V+rVjwXNcXq21+PN0P2oPiYwgKDtTgQlWinBPeG6FIjtug7w1jp
oWtncfGsIKf0y/TGIr67PeRStJxDCOjVhLiKRANp5DL/GK0op0XWZhefNNdCo9cbfckhqZQ0TCpb
D46gqQUVx65AcHWfDpLZHkh9qwK3PZBy74bqq92jhrZFCFNELwN52AgUq1QCRgh9UmTq6VsC0533
yh+HcMyRYFDLPryoaHchS1iPOMdkVeu9x94wlofbM7LeeeBVmGUuFvYf5czr0Rg+Moa+LC62yEbo
cxI6ZnZofPHxUX0tG+sbdWlo6UFnPqBGKMsbh/03sfYqWpPIg4GgxzUjsSkMXI9fRWkFOKQPLjnE
lUuMTabmmjCuwufB9ErvHAz62L4HsOezHQLKUfEUdLGOAz3B/VtdxaN3L2BsvBPQ0KBE2tf2wX3y
HDsk2FlieDniMID6TxGhejVEcIUwl1WHOytW82e+PSMLBYGtOLWMEOBTxj4/UzaIXlK7khRcmsPs
pcE32L4rQXxWOzEgOryryzjL9l6uJYi7FVoNFSApFIwwa096RYhRjV7wAml+eDT1JyRBIwUhZR99
9sdJMSbiSBmrb2jkee8gBG3twZz1IvciEV7yy2/bujjFylhon1GXakbX1pJK26GO5Xu7GuIQMj8N
DuAHlPF4+EgQpYvDSPlheCjQExQPWlpnT9QaitA1sMatjxL0Ju3YRVC1L2yhXDkM3aRhOoXKJDQ3
ya/Fp6SXi0D6+93FcxXLVbA/SGGs0mIZGD+SNeHFaJr+Yazy4U0Flvzo4VDA6dPr8pcUl8ZIdUYJ
cccNEvHXVxqKORQ8ecLxC+SlEYwcyy2nmyyG4kv7qZKS4C0I0mZXCTnxXJQIazeUZP1JDwvvQFlF
3kij1ueLU0wPCUoyu8heliuTSkz0rFTvyTOCsDpEuT2pjm31RuKqVjxViJBXk6l/jay2PLfwe5Od
jSxmvDENv/kr1+eMBxcxlt9B6AMDcn3OEsNEGNFWw0uYTRN+854eyq9WpdWPfd/VFlzhNH3kXhZf
MzgtD1mWJ18BjPvWp4nL3/ySREURvSlempvfjIQe2ClKasnY6uPM4WbxM3mszeVrsk5qoYtwVKMj
xfuCxqoCXOxhVCOvcoOUq8mRApSsHa6t/OftCLjuQCIHTZuf9huFnBn2dD01YQrYykYE+dLVIFP3
ktxnb6FVZ9U+79JZLjQwYEuidVeH0ecpsLXUVTOpP/dKVILklzQ/Njauxt8X/tU8zGkiczDrLNA6
W9Z6jCnDTKlPlecqrxL7qfCCtnkeecSrj7iX1f0OxSYbMclMt4OX0RgM6SziYgQnJ+dd4KhVFCRv
AKnz3pWbjs6bitRevO+qMYvfwSr0xR02fr39NhTt6O9zOkZPlTLKw6exndLhUHiaL288XNU58158
1KxhpSELx5mknHQ90VrZxlab6doznM/pKI/+9NNq80x7Farn32lNaUdf0CXkXNpBH9oPdmrUyVFv
2uaLZpaImAagsx9NPdH1L1USlI+ip1xxB8q2lR6VLO7Sz7aBtdWnVHSq5FaZSL8knhpukd5/s6+u
PsTipaJxoCgNcUPKiydGYGKPKdKkvci1qBHHx4F92Jkysrafur4WoZOiJBnco6rbwztNWgx1ktF7
nXzd1/axF8X868Fsir+NNfwWavmgyunJzL3X6/kN0W9qM7y3LjgxC+VeCjT/aQrL/MEDHuXGWZJ+
Kz2UHx3mZ3ibeusvxfdgfc91CQqivCEoFCyDTOdFOY0Ke7joLThzB+CM/m9qVqHh9giOvspN0G98
8rpEgLbvXCwDm4HuwUolRAts0kZQXhc5DbUfct89jHhqHmYYiRPxLMev3oq90lWElz/XPHTPlE6S
w0YIWb1Z5l9hUiGkVEj/xl7M/DCopdbwKLnE6oQsTluWerOTsmEWbLcRsUYHWRmOckeNPTfGLjtp
SMhizIZ5g4bEPcFZ+TJIkxadDbPpdFxGUHndKXYSIQEECqZ3jFHZYrCsAx+/mvQLliUvZgLgIvdS
ag8CMWzeS10XcB8StfvB/ZFO+7xVpyevmX7iE47Uv9xVYi/Vs9Am/OsXCVeWLbPR+ehfnyiYLSjK
kHWjDgYe83rr6qGORkI8T2Chi0MQWf/qeaO+ybCinuKkLuyNvHNVSweo/btFotFHRHNqcR1OoZAH
tbHGC+Ec3ndQT88FCsJ3Vqj6r0E7Gc402JwP0VbG19ub5YO9QiVnNqmE4slVvBiakn1FGbszL1Pd
Ne+dF9chTRPEr/ce4hXPWp38F+Z2+3571A8mGJ0pwPpQXUiFli9MGAmDXdSGuGAknHaOFAbxoRPm
9C1t6ujcluF/t8dbvWIoH5DRA3gVc4txqWlUi66qe/jtlwlZ1/u0VIe3tqlaJD+zLaTlKsVaDLV4
PE9mXElWHhkXM0sBCltBBUxHNvJmF5RBj62OCO9iO032gzZEl0gztihE6+QKPg2Fe+r2KGQgg7Io
WaD6h7y2Z8uXQS+t+KinRVHfV141xTQKy+reyrDP3iOcmf7Mmh6lJomH+HRMmlJ/6ugc/dCmLnop
gRC2LmyS8JDFwbjVPVnvOxwJAB8ToqCca8v6k9QpxUASql4KCSVdSx7anWxW/VvvjUN7VlFdu/N8
nBL/Fk0F8BDcyIyDnYU8lj0U2gFDFZGhX6BxocNtiQJfa1285FRa7yk0+MfbG++3MMh1KAGhRylx
jmwUspbpnF2Hg14Unbigw2oqdzFpBWIscWIqTiH7iXgIGrlpmQBzOCptb46Hxq9tiRs5bMAOaGUm
uVEI9fsO7pty4RU19I/a1EpgEEdd/lWooTXeiSZr7ltFHj3XF3kZO6U1iBzFV1WOdrmqJfZ+4jFt
3LWNAmwSH5Bu1p/UrRhJ7wyJjtRDs2JXq1jdvRitod950DCCr5ks9a8UBKvs+6jU6jtq8RKRgT6O
5XRh0R+Dphu9h4ru+de0L7MXpMtb77HnmYx3AOxHf3SyvjF+3Z7V9XGe6YBEEIjatB+XzygDg+42
rxRxaeiXBTsvNTxpnwFXnFWF8IPYqvyv4zPjgXrFT4riENC46/ug8TUJ9WXZuOAuBW5Gy3Wyv5jW
BNLbhnwnSlFPd8oYttg8mHg57bWOcH0scBW9D0KhNt/7PCUFifIJkei597trwbliC2KDMT5gDKxQ
1qtT8rbbE7WUamWvz+Kf6gzwn/ORpUZEWlTZgD5Zc0HpSfBDUzXYqROmK4KKqfHm6zOBPxkk9b80
buN9TPvKekaQJMPeMQs0ZR+OFZ4xBcUCV5LbvIsdOVFF+480G/rWqpUlr8y4P221l9dhlNYyRWpa
vWgJoRF2PeV+HLZmCVjhwpGYIE7lgSNnQnuo87xwKluyd9lQfrc7OT5wh/x1q5VpY3OhpQRegdx6
vr/+qHqBJ7OyuG+by8jN+aLYXvAdVr7Yz7o5d9PYVu9V3QExu71aH2yz2TEa2SBq83Mz9HpUqUmk
qRMiv9RDn3s7SEjeThSWdl9gErIb8NBqjoTH9D71c2CptwdfX8k8IWgJcDnOTNDl4LmeG6FlJNUl
zRL1Xi6HPHRlC5fNiDLkV8zY4n9uD/jBDQBUi0sKQAwYnOXWhAmVm+kYdZe81OpuN3j5oBzTNvV3
YRH0btAVPk+FNP58e9gPJpm6x8zKQy4Lg8T5Z/2xtE1cTpMVtP0Ff1Mt+coPgIkgBJDtXe/XRf1v
NUtsn7MJE91X4Y3NRuz6cHzAVLOxPA2OZZoLqC8jDcvbiyWp6CxVITyyVsO27260K0ScRs0cZWyT
aiu8yyUDb7Pb3//RtM8QFVaYVia37/X3axC1i0SJ0UBWY6V09CYKrYNudd6Llqmdg0wE9rLDIIUb
hY0P9tecZFJFIBghFLbIi2h02R0aZXz3VPZHtQ9N3wnwyvmheiHRtPfsrRTjg+CH2gKQghnFAMtp
KdqVmbFWsnv7y2CJcHjIBi37jxiP4HQszLg+tcBi/43nFuIdJHbvZ1+JTtpV5dB5rooxgX7SejWW
7iQ8gsAM+1CyqY8JLNmQzmr9u0a3os9V2oXmxhr9zgqus4ZZJ4JCEJXwWb5gEQl6NVLzfMR7LFLC
/kXFq1nbFXXi08vXPPzL/Th6DnzK0+6EB1CwlzBdqHcTPlLVqQ6CMKcZite0kw+yFO/Ql5JLZ7Tp
CbuhVRb2fVGkee30oio0zJByNf5aIPjYu3kyiP+wcFK+YIXD+cM/gIaklvd57PSTDwnu9mZcbwpw
7WipzvD+GbO0eGgNiVAKTUjNha0a3VdcSp99Xp/nNFLDHaei20jH1m1PylgzkhGlSfAKXOnXu79R
4BTactUhe1bGyeS02RDRCjZLSHaa1abtkTCoY92B0Y/+PWjD/sRZQqff8DO8edXMgJhiwMb/ouZK
G74o5mT++Ns5meFyxEOKf6gZLTNGCf2qaKj16aLagaIhLKsHgPrscBa8aw9xJINUvj3iOiQwIoVp
+sGcT2Li9aRUQ2HjZdNPl0ZHz7bXE/XBH6Q3zyoIUDlmGT8zItHd7UHXS0+hBJ1hKovUO8nIrwfF
wTC1qqaRL7maj7ssi2cTryr4aiXyfT+I6u32cAb/3fWJuh5uEX56GpSIwvbypUOyGcMWu/muBcbX
NBrVz7dHWmcuIIlg5FA5oIyBCMj1h8WWPihJVciXIh3rg+h6TxyoPRnJDzT+yIdjtR7oaml6DbJz
iq3YxXoarw3n9s/44IN5V7PVqSjA5Fg+sVv8E8UYeMZFKGP1P87OY0duo13DV0SAOWybHYeTNIrW
hpAlHbKYUzFd/Xk4/0bNaQwhG7A3ElxdxQpfeMO8o1evgwOM1EMLhHTjWN34lkskztUONI8rd/kt
f7ypZuzWZTGUpCd9Np+AVEzmzrQyKFVNa1/IeXLt+P7sbo3IAwr/e2nkkARcj4gXkgnVbcTatVaK
l8RJ45M3miNyfbmM9jPCQhvRyo3lXEpTREjUEAhKVxdHE7W4FOK2+1T08zgfzNzq3Wc1M71pB6Yt
NDfy1OXiW21XmCqERqTIdF7XnWEwq7rXN572VAoumFwxvOQEHLzRN6rgb6ORBU1Id4NAZMlwVqdQ
iasZ0FCqPw1dKX2tNWkEZdZwzGH34SKhqBdE3xKU9TrqyH/9CTkhJFTQVQB0rUVd+sgwxprS7FOa
1bhb9SK8GCHIE7jBcl8g2bElwrTMZb2mGrHbInMI8VhdfUJRU1wEhq1DkytMbLoSFCG9FlNizEvv
tTDxfA+i2YcOeZ4HJaw9XzQSuynkX7aUMW5cuEhOwdRZwC2oQyxXyB/nhSS7Loxk0J54krOPc6Ol
v6BAZ2eTa3fADDQ3572m6K6ycU5vbWKq0w4PLdHQmzqjHKpJqHWtPdH1NU7e4PZipyw3EDaRzr/v
f96bY1nwutBfok67zpkpQJlpyZ8/WWXdf6/xgETbwQIQ3WuIofyHsRYcBbnuwodchRGlkuB2ODKv
ysjHX30IoRsBU703f5QS1bGNM3Pr66EggagJhR1gAqt9pCWmNzdUUp9Q5PbO5mTEBzMp2qPXqvM/
NPvnXd3M4vPfTxGECHig1y28LlyVlSmlbGbtCUIiYUeUqne5Xme5T+OFDup/GGzpYoDYp2C63p9d
61aICFr6U5kijRKoEMsPhqvARxBKZm0s542rnMoM+DibrJMbaLWc5eDKYcBH9glr4cTbp5CvVBJt
T/9e14Oyl73ot1zjb31B4k2uAMKPRav4+vzNMeoepZIZT47i1nvhlAYGXo6b7LWErq7WGM6RLa1t
XEA3TgQwMipJPJC0FtYNsclpJG7PJvePqPR/eLYz7Qe1lPbMI2eaH97/hDdWFXIQjzESPC5Qh+XH
/HHFIODae/NkU18VTXYZiv531aJDimyjo7I/U2NL+vTGmjIgUjPLkSCAXX1Gx8U6T1DTerKNSpU/
+7b3hjM1SEue2NMh5W8d/sUeJaRo3tC1uzU0sYcDSQmAPyt7PVc8NhOJHajxpDhK9Qx6K09PjoEC
zgnQWvqdDGko/BkN/f8Q99gLhRW+LKcSUsL1wHaUdkXMHf40K3a6b5AEwUhVzOHDHLn1kyqzstm/
/1lv7aFF1Ac9QTIDkBzXI0YoTKhGa+hPlI2VZ2E4IQacuI+mx9Se83RjYW/05GxnOZILWgOkxroR
NmoVlChTzZ/nhmzQjb3c3jt5R9kAX5Q7AjRx7HFf2Q1djpK+4UTiMa6U6I56ivby/szfguUWjiTw
I/7lP5ARrqfuGlmUthperyKy+dZl3xkmqtajeCmbeQx4VbpLm0zVg5zsIUSde+z3djU2v8BNUrNO
MoSzXbRENpT33kZQ1JgpbJA2EapxhV3/LA0DYelYXfMcwgVBGTusCCsAa92DAKIejCT7x3TxHxUT
RNiNd+/1brwOadh8ZLML5YdTtxaoAMWWxlhod2z66remTCDwY8u6r4vYOcVamr8UTdEfOl2YO1tG
+DJaSb9x0bw9fK6OJAA9p4XgSUJ3PX9K43CzCnd8JqBJpD8KMHAj5ZEPnWYnKIvpOX71NZInG2/U
2wuO/UhxFjgTLS7YB9fjFlWX9YlXDc9TaPS/Z9frLnCCWuUz8H2eYMuMnOivXyoQplSvCMoXE5B1
xdKc8ibCJ8l9yiPtFDepruPbjP2oZeTuSz7X4Y/3t/zbw76kkSi2oEPAG/B6Ov+4w+NZDIjAq84T
eXL5u+97i/qoHX4dIEt+fH+ot6cLiRMAPsRPuBTy0q6eRDOPeGyLtHm0ZD5fMKgvLrJGMP3gDXl4
Z2bIZfWxVA9xl+KcWA+R/tkyuhiJd0sT32JjKn+KVCu7jR3+Jg+CcQH2FDU7vjN30OpV0Zuw7oC8
NI+51Ovfo6eOcJ3oZWyJk77ZTYsgD3kkOi9wsd8QoztPFKYWyukRVoc7nMwCU07b7EjR0fwtfuPr
ax/fX/GtEVcLHiZ2hxTBOD1KmBqtj9hTdg6jrr0X4GFOQuin98dbbybO59IBWojKPFnUG67PS223
CqQmkT9UhZleeJaNh9IInzQESrZ6N+sr8XUol6wV81pqe+vuSVbnE045ef4gnJAel5mXAxC/rPwG
iBYuptvZP7SyLCY/1SJj48ysr6NlbFonFnQB8lpKWtfTlK016oN0s4dxpCclstqGBpi7u8iWmMDC
HzV+F13u/vP+4q4/5uuoy/XHJkVDf30ZpUVtepUSZ8jzzGqgl+5XzWxjgDbz/ZBX6cZhvTlHGok0
sMkG6INezxELCKwGrS5HvWmAExfRLdJ3E+jA8FBpUeO3VWTewRw25Eb08XZgMh4yR0IC7OTgnl8P
XMdhJlJzzB+SMJ7uoqT8LGU9t/SQQ+0s0lE8wdkez3+7tg4lfGJmzBPZu97qi+a9WoVWERUPEW7F
+a7MDK89ZsIch31hhQbMhKEtNx6XWxNdWIhURYgrwcpeT7Svo1BPVFE84A2Hv3HWemfVABIcAQt/
RhMi82mMbw369oTi2QPEEqg/h4ae5/WgUdxP9Nur4qFGMunQi1kzkUaU80PSwG/7y4t1kXihxkiF
iXQEIMYqmmprgRluZHmHSCsGY2nqhskuy9Xxb0v8DORB2YK6atDlQ+riela1oYVZn7feIQ55TcLJ
NF/gSfe7BYD81Lld+Xda9fQTGW8pKdFkIjRaH0V84DRlqBzvkJSVc2wLdiYujrRujWH0qaNtDLf+
aK/DLWkHM1tw5avdqdHWcmNF9w6ZW9XfhdLVh6qzxSnOknojGl+/ha9DIajqgtSivLBuCmnILuHS
bQLlyEtrX0Y6wmN6l28EOevLe9kQICeppgBZQQVp+RV/BB1WPaALh043ZlV4Q0VmaR/MGLiHrhX5
0VbINEpvwEF4xPz9/YP+dn6MTDkMVC7JMfvzemSYFLke2j2qNYnhHW1tkPALoi15o61RVhtfR61L
1rLzDtxjGsoDmn2MbVAQ789l/SC8riKrt9jO0lR/FUX4YxXRpjGqwmi8A1XqhQgymH5UxtPRtTp5
EB0yCO+Pd2tWlKNQ6sARhCr8ahsS1NWNCZz/0M5OchQzbCl9yLa0HG7NamFLv2pGgglfjaKGatV0
eeQemtm1zynVuHjX6IVzmEtjOth00bZ8e9/MC/8FFE6WmHRB4q+7RKozh3LstPQ492750NlT/YCV
cLJ/f/XeHGIQwgB1kALhqmLLL3/+x9eKMI7vjBSgbj3rta/avKFjUyQHd6qLjaHeoLUXNDLXLa8Z
FFqyttX+U+xKUXAOTI9tVCefM2CLJ8uTWOnkiGd8N9EBeub+FwejdTFD6korfOrs1v4d5a0EKUlZ
2NzYq+vHbvlFxIS0X1ljGs6r2VdzBhQixMQQzbv8khttcTdWcbFHpJZ+tz1rdxP9x43L7NaS/zno
stX+WPIUw4emgh59pNLeHDutCfchClV+n8An/vuvSxF6AR4QSRC8XA9lobE04x+aHs24FMSEkLLg
DHdTce7dpKj+w2ggeF7xafAX13UwGaYS57MMWFIrUA1udI6KTzzV2kdkO+qtEs2bI7mA2wmPljY6
GPd1+t0Dh5q6vEiPNQINjypZjK/O0IiSPC6PeeIMG5vl1nfDnYSZURLiiV0O7B/fLbKSsDd1XoHJ
rHVKp8N4MIRT7OuIqOz97/bmJaLChcYG/ywpPljW66H02NSjwuvDg4n8sPsZnS4zP1tpXDYXfEYd
w8cWNUTOjNARUGJfowq5cavemKxtAh7hyV3kIdYcVFXrUAxPpHLQw8H6FTY2JlNjblTPOMOU5cbN
cONL2qjDUh6Gfgjyw7ierhrNA++SSiSRlqON9IUADtg5VQxukAq5RyLVzNXfvvaIV5GiAcXlcBDW
r1IJJJY7Ct9tdpzwFvPRrev21aDL44zO+jN7Vu67qIn9Oa22TBTXX5ds9H+nhISU3uO6Td6FNijW
2ZBBDvBkPi2IF2RFjPYRDft+2sPJaT1EgvImSNKYgs77e2v9ZZdceBHiXRx10ZNZO3QstgdOCI0p
UHPXbfBu9OqfIK6MQy+1LQHLZZ/+WaR7HYsKIQxyEm9IUdcfVgivTXNElJH47fX40PS5idVpONUY
Ogi923t1miQvrh0Nlw7VDOeekMGLTu9PeH3J8yPAWNBI4AKkfrqOU41YQbfbS1ARV53yHHp69MFL
JvclqVrvwzwq3RFV+i2DofWWZiQoSVRHl83lUqa8nnnHr5kR6RyDuFbH5ndbpl6mHj3EXLuDkmhz
96PgGomf35/q1qjLn/9xRbkpSgF0kYZgaJI5/aJhvWrth4nSwFfThr3ik1YPn94f8+1+otMJyOJV
Vx783uobq0pp9XqbTUGhtLN7KAzR93tw26m2c0U7bIE7bkwRthfR3isImmz/eop9hSwB/kxTAD7c
PvVWF31OTd5tZOFjLKumRGyFSG/3D6hJnHso6mBKDjz1ekQFydTajfEz0GZuip2ldZiu1G2nXdRI
Vexzz3Pw2Om2t9E0e9OCYA8RkGEY9OpBRuPjemDwHI0VimkIukhTPrtNKPGyzIWj7Zu5eNbd2jlr
PXix57AN7eSItqX2OVQsJ7skZtRt0WXe3lqL8tQiWw7FisVY5Sgeshhl0cdjUCcy+gfgdnSXlupv
iTzSRw6V80RHJnnhuao3Lqy3l8gSMtKQ5TCBDFlbmMyJzNtaqYcgHIvxqAsj2kfIw3yprE67L+I4
+TD0VL3McG6fUG3Pm43xb06cTgfNhgXF6a0eirDvtcZy+AzUtXogC7bXUNbv8dmM+saefbwusi+1
UWe/7aktv7x/um5sPohsCN4QoYMEXOupxpTyZDgy+SyelQPguPSh8Ubd2cmp7/aD1bWQFNRmI7W/
OSossKW/B+V2HamPdALoJ2G8EJexOEymMwUOYIm9rqZVg4p0V5y4M7fwyW96Omx4eolL3w2xIcpL
q5OWampsdbA8AjcETzB5o7q36kSg9WvH3nMejvgRlCP2f6n1pCyRnwZM/vQfFnwxrcFUjnXXV1+b
vgu3Jn35QInD/gcKzN/jWI2x8mxy5SWMRf3SKbF3fH/QJXS8fieZOIpVSx6yoAJXg6qT6Gatc0ce
/MY+KXAbKlRY4/DX+8Pc+qyEleiR0kZleVfri4Lo0hTDGEXDyp7by5nSnasqauWjcuxEvtGm2tME
/7H6y9B5+bCUE93lPqObsT7C5oSpeypydrFTVUdsYMPnoW4+FW1ebOzcW4eVcdAUIVIH57Cs9B8v
ICmiKvW2H4MF3fWprafps16m7lmJMn04Os4knyK98ci9AKFuXNg3XkLeekgTi6cGrOrVVwxn+DfU
bKdAp1284wANgd4nZXNnzJq2xX2+cStSneVCMCiYgupaPfUoNLhzhKlOoDW9Tg5SGfvY7PQLKbY8
9SL/hZy58X/2mHwyjaT6+dcb6bUITtMTWA4iQderbJPEz73mzAGmKVN4JKaUhboTmGhF/jhJL74v
eiHVvTOIecuy5MYXRk0UAAAK0wt0d/UqSiNpEzcdeY5B0CmYB4fxfG/OkwjczqW20CSQYtVOAfed
iL7YEkZ4RXSuzirXIqQosmoYWOuFl5grD1mj8JU9F5NktfAsZR8ZVt8+FLqYC39QJjxZEerRncKP
ZidSL8WsJdWeAoStI5GW4LBsLp3x7yo2ARieiazcS31w1H7j6bpxr8DJpI8IrxhI0zqCmGvXg42t
jwH6gtM31wxN31HrZEtM8EZMtnhrEAZy7ogDV9uhR4fCQuh/CigtJJinzThkm4b05C6086Q4jZbc
0jC4sf1d2mvEZEBhKQSsopEujaok0ac5QDtMhzTSoOc1J476iFJv+dR1WlSA1HCM+pLG9vBDNCoY
p/cPwY3jDlgaH6VX01KqxteHwMwxLeqsROUn9O2xVVMpPoUQFupdbPVZ9pdVI0Zabk7i3kVBhWzq
erRk8jq3UXM1yOxyeqgMCad1gtakXYooz52Na/TGS0G+RtT7v9HWsGYAIyILRaEGrhENpwRg94sA
4/FFNaR6Rom2h0+bThvZy61v6kAx5OImeyKruJ4iL+ZYanmsBgl4Hr9tPPOuraZ4p1V6fhhtvMBH
XYH2jsH0U2jU0cYjfGvOMBwXXO5r8Xo1fDw46JqGGh6hk+H8zOXs3NMZiu8QFNJKnwg7Lvf2tOCA
3t9Ht04Pocb/NK3fFnpdRY+jtOm1wK6MIRS7spgz+djwUrfHxSIeeVMd78zw/94f9tY9iowNrwcX
Ay/l6tCOhloIXeFgxkpq7DXsOz66k4qrMq4veyAZyaEZ6S4a2Zht4IZuxXm03hahFxDQQKtWe9lS
6XYgYTcHPeUr4cvl6LTUBeC1fsq8VCa7pIc2808n82Fx+SgdH/dJXdvlRqj9NTh6OcM0AhdrIEIi
8DTX284sTA5QX81BXDRwfVIQ0nWI+takVsN+Gho0dBFeOA2D6V1k0uT7sDTVXYtA4MZGuJXw4WFK
H5Q0Gmb4miAHLgA9TYtfgi1b/WOSdvUDfoTit20kzmIaDWyp7FLZubKhij6LqbzzOsoo2oAG5sbT
ceM00Ewk0UaJx1m6OderEvMCJu6g843yqTtbVOYO3DbzsFeMvnrUU7WEHFbEWzJoN3YlUtmL6hBt
4CWauh4WLeOyoLs+BZOntKqvNfgZ+CmVHbRxbBflUb9oIVu44Vihkq1RNdyY941bnRrkgrehZgWK
YvUDDIX6tpzI9uNJNZHfwWYVWbTim5s72sYle3OuXLPUTpZi75roa5YYxtP64w2DeBhMbTIGLiey
2g1ceA96C81q105Jmn+o8FWqT++f/5unEEwBx3CBxSBEcL3USlGaLRLdfGGsIfzenKxHTUPJDIXe
StyNSlnvIfVXT1ZukmKP1NZ3Vl2GW+n1rQVfWF/ke9ACwPNd/4xMLWvNapdNb2owAIpJ7KMKXn6B
aejGlG+EQ5Ry6CHTHgdXvNatNkDJYYfsqAHJlv6htrP2gPGf9uH9hb3xjF2Nsjo5Ud0Ay+gYpbMz
7Ws3ZuG3AsW9o9a43SHUpPvRKcLs4th1szcADH19f/j1wQV6xBblfwizjddsjcokEhTW6M5TkDah
9+A6Wf0trcfkqzrlAvmpSveKnWyR2Ht/2PWsAd8CRqQzQlphgj9YtZpyej4NHlBOYMT5nPgRSB1v
h8bRdErzrpL7yRYVhdaq/lh3Lr6OOF56W9Sh9VZafsMSfoLnI5t+c2d52tB6U6o5AfKSvbtfeqbm
XmsSUB5Z2jrpxlXxdqXpZqIQCaeaXi3Drnauh095jZAGXjdT9jnPk9rP8RsI7NkbPkywzg6OcDX/
/XVeRwvLHJfaMmu9qGqs7+XIlUllFoWLqSguVF7lTtau6zrnY2kCYZwhnbaH90e8MU3A+wttdGl8
vVFkrauWTxdXbjCFU+qrspMf4lHFNxklDrFvlLb8qHlDsaXpf3NYriWg/LDBiAivVzeVFlZ5eCQF
UaJbF82QUH6JQb0PMpb6HukOB2VjZ9y6jtZ3BOu7gK2WtjANIh6/62FRkrTVXnjsocqW6Q6rMc/b
57YJkO/9Zb2xWRmI9gByn8C713msiZBoF0WZG+QOBZgi9eSxDi39kkNe+PofhgIcseh6wt1Zu5m0
ZW0Kb0jcwJpl/NA2lo4kV135g45Q+d8PxXv2Kk1C4Xr9fLawCJ2kjr2gklb9oKmoYwKDsr4OvbMF
P79xEpjL0v9d8BE0eK6/FEmhNytwPQOpRP1TM2PxQR8nDIYwip/bavQu70/t1s4AXAlcluoy0jbL
hv2jtDRqZZEkTqMFiUi7b203pz9DHf/I90e5te2BUdL0pQCFEMfq9cArE5gJUV3gOvgG+lOOdv6u
cTrrghyGGp4MKyxOvSHcLXjGjQsc3yqqSeBNXst019NzwraPdJkaQaV32ryD3DHdmeCwz62loDsM
AFE/5bY63UtoxIofWnm8daGuA6Ll7NGt4/0AjswSrFISFAidxItsPRhkbba72XRKNNXL7NjkYy99
184qooRE4EisZ/SX/n7lUUbCVIPaL+nJ6sIZuA5qE2HAwIlbOAxj1ZwxbykPQombj5NQ3F0LS3H/
/qC3NtVysy6Thj68Pi9gbxTKWbEWGEaX7wVtu39FV9b/vD/Km1iPlQWPTGkZ1RGNVtbqVlOL0o0x
79WDAlPBu4ImzcHuWtDeSqcf6LE7QNuU6rGOYIhnHQql+1Z47pf3f8WNrQ1TA7EDQHZcA2u0jW4V
rj7nnhaMltmb0QFub2v6TQpH2s/RBEvRXqd/FaHx3ReckY2X88bugr5MXZjmN8pb6+xKGD1ib61q
BnKIogeRu9qnqOwQuStl1vnTPOa/Dfy69y7amBuR/o2riprCUtwHU7F8iOuzxXtStlNam4EQRlue
hSyl5bep7n0z2tGq4kON0ri+pXdy44VBXoJvDjaGYd1VSBZGtacOemcGIyTVQ2jN7QsCLy6AdGPL
7ezG5UEeQy4Ds9Zeiu/XE3TmLKqGqtIDxUiK8tg1+mDv+yaqTCQmAMFi+k5CYT0NplKIjzUs1Usx
VN6W8OaN0wRXi4/LUvOh1+ucu4hYV7iVwdv0Mm/XCTM7IHRmzhtb6cb3hOHFl4SShRXQ+ji506C7
rSmMoBNe9H8lBalmN1t1e4haF0+quG83Wgs3jg6hCAVP6AvEQ+u7aXZn7kG9MIJ+UOcf2ZDSBmzn
D6Kv3BPo4uF+Trx8oxx3a5KcFwQ9KRK9xTuZei9hLMZGkLWQfd2hN8EbgYnVLGkeSIy3QOA3x6PB
yw4iAaf+cb2HEjMjeu0bIxCJKfZOiPGxUJvCr408OxHAyMv719GN+4DiBtp0i1ArekTL7/njPU95
CRI5V7hGYodbljtqxt74TxxPrjzAiNXG6By2Hs3esMpiZTwOCJlvgTxvXMxU/cFXeWiVLgYrq6Ci
S52yirvMDtzadKvK13Itrj4PuXQIMRqB57CVJH2vHzovKZJPAEcmiXAfwiGYLodjuhX+vl0U0iYM
GSmsU2dGC+x6UdCmdNKprO2goMKeHaKylXcpVoZ+ZJjph9RJuw9um3pfXKP4D88/YwPvpqFERQTA
/GpsOUNSZHMFQzb3o89bgkhfJMvUQYCtrPr7we1E71N+w5G6Bev++/0N8fa+ZLMvfhcLJNZBCv96
/FnvSk0ooRnAuy7N3Vzkw6nPZzvZ1aqRbTz8b2/MZTBMWRcgLHiK5cf8sfu6ROclNAsrcAoxHdwk
Lo5pHTtnY2g/EoCEXzwLqmdhxMVpln1SbNxgN4dnjSl3oopAqe16eCFFZUWyXXSe2ukeRBqdNLQE
X4ZYm/ZQ4JH3l8Bh94OTVdiSI3enb4RbN1cblY9lFbip170pD5MJx5kdnmMcmz9hMfTS6kN5EeO4
ddBvjWQxCHA/mp72uq/QzGVS27FrBkodn7PIDn9GwlSPZj/GG+/8rdNDmgVrkdolX3Z1hfHcIlpp
NBZQFa+tntG/KByET2ORj895LKMh3sOd9L6B51SjYB4xJPz7LUyQQT6JvgiQo/VnNdIks2rbCtJ5
MIIma8cXNa4l3lDOllLw27d2afiB6KZnspjULH/+xwZOp9RAFNGzAlwL7NovCejFIbKN4uv7U3r7
LJisJHkj79/yCdenUjG7yqxqJyBfjo+aO37o2xBp9TTEmboM561C1q3dstihvBYAKLasDmZU8RbW
kvFCs5/GXdsu9pjdUBRnuy+qjQ2zfI8/m8kAiiC5Lo0QrOW53FYZj1JjTEma4wSlm9lfcIEcmsCb
bZn/mtzRbH7og5H1uybsSvPy98vKBaO7sBUXP63VTnE7OVhqGtpBo9Iy37mW4vpVaVm+kmdJutPK
9N//MCAldc7foi257tg2Rq27ZeTaAdK8VXd2M8w00ODLoqe+yb3hAF1qq1Z2a3UB1rB9CLuBM60+
ZV/3rtFPik3EX9XPdV/059ip7Serktl5FpHa+pkrir9PY4GKwSNGgZSoAnL89cng3kwhWrKDnMas
/A5UJAlrk2b3iagQ2rC6aToMoTJ/HKW6xYu/cVo0blTuVPQoCKRWMb9e6oohYuEGRahIP54z5SDy
WByHWg19kPTFxja6cVqgTyBq6CFYyqFZ3XhSV8tWUxmPoq51AaDn3veyzL8PWCRsCEPdmhpA/4Ws
zMq+qe46I0msWU9U5uzKOKh9ph4A3Jj+nGk97CJni1h0czwqj4RnixHWGjec9FloOyEFyKLr68s4
KN7jbOfVv7M6tY952m/Bwm8tJbVkhKsRp2TPLr/njwtVOD2cYUxkAFgWxb7F2/JlwLbw82hMyha8
/02rkfCON4q3HzL/QuFd7dGkyBFV9CIvCPvaOna5UD7lbjIf2qKejljxNr6pGCm3rDP1ey2jJrVz
Qkv7SlHW2Mht3j6a/JSl48f24dFcA0ttQYxNH8TjuVIEZhFJ/LWYLK1Ht7nLLrY2GV9Ms47KYxOm
xY/3L6U35P9lHWgHLYXeBWNqrF4xvXEjdCpaL8hmXYViWxSLOKTX/mhV0We70cz7i+khbqLgGSd3
FkaktME8bH/2k9m7XxdbnUVLZ+scc02t9p+uEgNzXb6erUWhfnW0orqqUuQ0+kOp6QCESitNDZ/y
WNf5cRqhLWHnoZrte9wXPzQWif6ua7CL2w2yVNpTrwxNsbcUT352WADjIGNwAL5nSPIqIyutZm9r
jXkXpkZoHRazF8MfRzP8GisdVS54J9P8ZenznLUqUxR/sMLEmPyEwHXs/CTxbGn6ualnGsoXoewj
iUxmriWzj/6NCB+TWS3Sr3S7mv5HpOo1Wuo2McIZ/koStztsoKzwiyL1ptN3YW444+C7mTJFWIe7
TTP87stlkfGw7QfF3oVdPgyfTKylBDbZ6CYd45lH7R9KC+WE0E9ZiItRmYr3zRpixz2HmJpU067l
CdD6nVf3YXtCTy5uYHPOkZffVXg1yp2T4Lx8sdXKjPy2d0Pt2XJrEK9pJfvKj0U02uhpwMuqvmEw
xgrNKf6zUqhTJneaiULUZWp0uFve5Dbi1EZDnd9PbtWbT3GEDFowgdgVJ91sM9f3Uj13sJqYivyM
EqmaXQoYp+NnoBlj7hcoJ4YH3Zts81ubNlN6RpM4LA6GDK1p10Wka0elaUP30OWGlvu0f6J639iR
3n4YpKbPv0IKSsYDUufa+AANOBvEzrMQ7nhUkLPH+xHxgexZ2nY8/7KUJhVHN0lE/NChl6gcR9ya
uw9OVKBimGKUVO6h8i9sKi2HRBCAbuuj8QL8dfb8JstG91tXRuX4m7b2qNmLdm7a3WV2l7c/55DW
crUfugFp38MA39r0EWb3OFmaMddZtnPjIooRDDdqQ+o+/g5q5O5ECWfrsy67kJ4Oz2NXPnjZVIX7
KCbt63b4WkZKsvOU2HTvZxs1u4NSjt1w1iEN8dfmTJQYbdERsmPxEM6d0zwIBQpa5lf2ZGTaXtSF
Np9H+lmZxiQ4948Rzork00aX2lHsV0Nu118n1JizO6RzzPBYGBmAvwOi80l0tsYSuYMDsTQmWT5l
VrcbdtpUD/EAR3gGWbfHujzFz6tow8q+KzwHMvFMk6S8IDHees9aJYzE9jWpZeIRsbao/RWFcyr8
UU2SVjvEdi7b1h/mFtCP6dW4odsKUoT5zhsGlhi1OiMWg6+VMf26vbRmrThYySLLWCggUnejVDzn
h5JD+gOfqJUPTT8l5S7U0s7bLXSj/EuKf4g8dFXVVg8eeS4F7ryp0i/UZFDdi/Kwq45zTXNP9w09
tvVHhxbnvA/71tTvpWXX1mVyHVKpfVYCIDnpU5jX38OcJsFdkdvu/HHI+nqM8UNrpbZLhjmNfiHF
hf0X9aNQeMSzSa3OOLorqt2eoN8XoJ4Up1TK3TzPashd5cqoOidq7cgL1LAETQu11afn1ppaPJfq
KAq9YGwia97lZeKYv9JSbyNc7JOhT3bC8JQFjto7avgrNHNl+mFUZdV80aJ4rO6atIvTl0hEtbpQ
cSLlOx4ZhkndHRP1Xe3NpvccNqpU72IYlXOQKHar65cYGfSw2rUlzYO9HqG/nx5zywYvUWdVbn+P
jVqJfgrZNxYIIVqXh1iXiTylVaXWR132enTHx22qnxVSE82DPVoKcte2maqcBYyl4uFfGRXpfIQa
5ibZTpNW35+jAUEKnhm3035S31ejaNcgBjO9KGHDXzJcEabnRp9s55hSrYueqraW/aMW10p/Uas2
H7+wQRzbRwSglr7dmG116m1trM+x3qvxeeqqZbsXzdj/O5WOk8xB00W0nuw+05IL+jtDGIhJVD2X
VKXQENKjRmg/egAM7SVx6wKbzg5dnh9FxYPiu4CRumxnl27XzwcjapIRKZAKD+gvs1eaVueHtQlz
Q41iU/0OLbSy7op4mqbumI151H/TjQb5h8HlUdCOPDu5PHmVjWnKjsozjOsYwgUGEdWcJKWfhMNQ
nXkD6/oTwhhl+w2knDqVB1uGbf19nNg+PBZjWzgkOeCXqiddE9Z0SV0gaI+OHVPbhH4fhmf6vmPh
+XEX2eUlV6VQLozt2B/nYRrE5zjiVF+QdXfGc6XoAoi5ZZWT2KGEKu77zg47MtPWzX5YtmIPgaQP
glOp2aWT9YUOQIrielYNtr7nIUApCqlYVIN4NJH2OqW1NckBG2EYiycJ5Kd7ocZslnsi9pLaZFNZ
lV3tgKmRrXg1QMHnibp2cSjwMkGkM7fyEu+4oRTOc1IRRT/UST7nh7R3FaPbgViOxD6Hcq34heLa
Lf5k6MGoO4mwSHmOkfXnsaiB7/p8Wx0JjlyY9jnCfQuh6BRYauAVahkfUmUq438su/SmO8MeG3M4
jEaOmTDAd9f7R7a9Il7Q39PlwYa13RjnpnFCvJ/aDkbRDk2aCusllXNaPDrmEH+WKojhe7QBQ+XU
z4UQ8QHEsHD+n6Mza5JaV4LwL3KE9+XVS/fsDAwMAy8O4ID3RbZkS/r19+v7QpyIw9LjtlRVmVmZ
a25V3Nlfw36u4799Ey6fcAHpzl5Nswn7vvRtOPTFysRsCxNONb2jxtL9fAnUTvKVlVlgLuOOpyqx
LqQLiLCgTur6rca24GInR0jkZRgSX2f2Ev2XpjPt8gh3xoJryc4HCTaZd3siIwrK/7iVZl3JZRpL
fA1YyjS+3bacDL9RvPbC4asy5zjjIcuDIldmzaJ/Yzt0b8m2tQeVO8A2Rqljpz8j9/Rx0Kb+I7od
Ft5ZaRsq0+LgV/jwdz+iPk27l3Wd0+E67uk2X9U80IC7eGCw59z44sJiZzRd1FoTTlGLtcXAlaIy
v5xbHSX8a8idr2bZ8SBaD3n816VKRXmaNt1PXNSb9y0wLrLGJjm8SzepkTjpBr9kPdqzrxCBKFx1
BhLssivLLuFwUSYR6kkPuIDdeY5CuSk6yujDNM7nG0mhtX4VInWyH/U8eF3OznD8JQRAdr44uMed
f8Q0xW/e4h1kikZ1/WpsxNepgwOHUted1H9DHFLdxnAN33a5BK+bZ22YZ7OfiUeDBXtpbotA9y4O
h32+Jlr25eTJmE5YhBGtnY8jPOFNxluu3LZNdLf6uybqcw32txUWoKMo8Jj+bksotgJfaGvKNK4x
TF7CtX2rD17Iwkuc6a1bxPrfkKayvvqZWsxPOyXB+J+xpJUVJhli3uZ29VyS40hDrqv2hLn8SYOp
ss9EaC7nu/T3SKLcbYirsNjmzIU7Of30RJ+0gmTvA83MRjEnjA6Pr+Qz5a1zH07IybDMUhOqfNt0
6l46XldLFmfTJ/9qtFsMZxnj4bVBu7JeiWZ2THESnDugCThC9epvUIhPeD2d50foQFvl66LOuYqb
tMnuBiwoF5oo2zTXXsVNEJVEosS8PlGgk0qGbfIQahPTLXtcg0/Hodzu6oWNE3e0d1lM7u4RuV/G
YdR/e5d4uzLik3wdAieTFSUs9PM4PQ7zydbGy5iiQtoE/BGtybqSWCWgkGgUYigHcxztA/Ty1Ja9
IMwRB7AmWe8W9suzH5TPKap6qpRzhUzTts6t625OeS4shMFVp9N8HQJS71/woQua70OyJXN1ru4e
XPszdJfCtFG0XXCt6c7n3WwKRmmd9+UXqIkaKycZKHFNwHX2Q/R28e9vGsCOJYVTZ3cNKRHL9yA8
4quo1w3pzxQYzAynQQ8tjnBxd74yWSRnSc+YYhm/CgKk/JXFUaZFQsSG+tFd0r7hWAd98sANcksM
irZ0i4t+EIQYI+XHnvHMppUn6ku4b18TdxKO45kUrNq14mpZ1JJ5mDbD9H3Z3ODAlTpYbZkorUw5
pEt95CbDEP9eW6b7ysd1fSz7FSfMIhiixhAqSLDqh1pHgmnnBUNylyNEi9XcMVcZLb9aUFSEFCi0
sxNp7+7JSeVOHzdj9xjVOvHEq3MElFrySGYmUID5GD5iPFL3IZGjF5a1EHuqGYlJ2KWBZe38SdjD
w4+Lq6gr5lCvfzs88wQLg74xz/FEGPQLs/Mc/m75RqdS6bTlfTs8yQzXhPxTezYjM/W0it9Mjfq0
7InYmSuN/dZHikies7c5wYcJg47QKFGPkDV+ewb3XqPk9rASkhwXbWow5uzcPXuLky76NgSx+RnR
y7q5JlhHki9NfDi7KZ4ZK04xrn5DbJr01zgnbl84Cs6FjVQyEgi8G4L7wI7h54l5C6Bk9zJxb2ZH
LFfhEWeSYxxi0nLdll3mnXaarKxT8sNKRxtNyP26HJ/U4CET8lqNsmHsa18+DktouA9YEct78Mm+
NF6wtTl5fm50p7uhCYoW3+MPEI+suyxdKgPs3ddZFLhnb2vV2xUNV5C2SZhrjDDnfE6n2Fx9Z6LM
kbSkL/s+u3Eekq33Lzv25sfc+q6bE3oX/3O3rPkd28ROxdljRRVk20omVlib58i5KRPcMToSeo6s
d6o1C5sxJ/A8+jghhP+1+pgOEumVMEWcHdPPIRlDRqeOa6BENL4w/az9XN/b3lWiSBcUxH4wdhGK
TxCVUoYd3X6SNaGXB3gt/I4w/hY52YKxzgUOF1/jjeEk73wd95UexsRBIZeMQ3GyZMjO7amISHQc
uTvcpYn6PJ/TlhU1KMaTc2gwmmNS3l6J0DREStNkOnmwG0W8cmhqVSyYmt9yQdXsFR3DSVucy5Yl
+ejo9tOsXbKqYqG0vR7MIJ/iob1JzmscVS8s1yusYepOPnlJz/atDpX9YBGYue+shQUdEHrDKRqb
kK/K70mJOpNw+MN4trAl7Gxmu9O3s/d0iK33Ck903ZHXR8YmcWZ27zUN7IA9gpsdr04YDqrsjIkV
BylNn07caJ5ZmxjXIuOCPLl89/Wfv/exW9WbGjH4k85ylRN3dIlaqt+LZBhdiqWu2yYfG8bi3NEZ
zKnNZuIJdhz1/zndTIiut2OjUvCWjVtxDIv8EvLJvAqtV9NW0jXalm1nsNQbAC2SnHyq6es6+xpr
Q71SHdqdhr5s4s77MwUu3rNq8by+7AEe+SxNT24IrojLqyL2j3shdtpfiy/ngbXewXVyBlrU7pEa
T6LfGD0uluHkGakVKGh69hEDnWbjocK8Kj7KoB1YGUkTGX8/F4ZsmRLtwNwby3d48jnKg8gGPrez
DTReeS76yrNHGljrHauybJe3MLI9pcFJbctM4AW9qnnGtw7O1ySOlIuM/yOYhRXVyTdd4Q+J+Lue
hnPjeu9Du6e3yTb6vXa991MP6Vlmm8FWx63n/kUdgC3cJnX6VTRm6y5bEFNwWxQ/IifzNQYDWWzw
IevMG1mliAjUnMAO7jhmc8BFKbwp389dB3kfiDApZ9+ahr/7nCrMmVa2/AOc6nKES0S4euTSjDwd
ykS+a8+r2YObcOJNZxPTg5KnFd0E9fGZ12I42ENtvEPkydr7DQaCyzSV3py6L3G3S5fi7PpEnxmR
+WTl9tl/YbAQUdty8X10fht1eVwTtpcn27F8pv+R5LYFE3nMJl5Y8vTpBs7PiBdrBAKGjyU4uQJk
JRjncpLGoelZV3EWSTfq8FNco+jliXj+he1+EC5vcqO6jLq5+03H4LN5I5Tz37nsQ1TpcYvfZory
VCyqXZmv3bT95/ZykRXwk/k5+aTilZNiastly2ZaYYk2298QLjfTpzaRen9Z3EA8JEfcvXU9CX/5
0nrkbVKk54tNkfk+kALJh5xV4i2wC6peq4Ycy382OWVf9HodI5r7AOYRP/rjbgBMTIqBWPmBSOws
rnPeLRLyJgCJ9oKcbVwuIbiTuYAfMrQs8ejmq9gtdX056rYIQ2eQRROxw1vRXGz94wjO3FUujEr2
1T1sDa4ZnyOD4tR/mNPp0krgd8nMv8ppqHzl9p/jzgnde58TcxYsxs7qz+i4KKOXcQvVkyeA+O9r
xQ7CXd3ZfrzP6AXWsqYrelsD2wO74NKEyGL2BagwU7IshNkTZvTVD58NbLqX6xmPB7TWceRfG73H
pjSHavktMgmbe3oR7Rbp5FiduwEOGQWEKVyTN5u+Jb4Nh7gi7SLp8sWE/N9Rncd6GYPTTM+OY2dZ
HmHICfbV1Lt3bo8IsNvWeLgurux7aBA0RwUrj25WMJGT2gDB3u7XSaiZ8SvbzugjifrkuCQ7eFBB
BHU/5cChUv4hMDKCUHCYPYu+SZOpnIl5I4nYkgOa8gK4i3eDg//fNCn71TLTDJ9T65/vyNdIAVnX
mH9qlrLdn9sedP06N8p5kyC8fi62aetgoI4lWYrDOh7LWEsd/wv9lQI34/4y5aLLGIFnhf977iHt
caqTqUgX1t/9+zWTQlxnZBfvDZrLqTga1rkF4XD2Ukdqe9+GbJC54U3ry5F5b8J7BEKnotIDGQbL
3iZVmEzJp8lJwGui9pQuZugjtx3X/VolWecMBdSC+ULqePrhNk7aP6SNVd6rL8REf+PTvFVsJ+9b
TlURwfMNtRWl3xlr7xMEWV86djb28twJuqmGiUN58exRxwVHWp3kgzP73rOEUr8KVzaiUmvkfaHm
Zg3ZlO78sZ8qErm92bY8dq6KwmoOBaNPdgbBlxG0tMtXb3Z+D8ks5hxtblSzQK1W4IiOJEQmuNYP
CjzuxX3Ys2FfNOGk/vHdO3+VyuY1H+gH/uF3yXAzL70dc3cLNVyEaLqbbxQcwiXrx6av5HBkTdUT
1pMWY7KPf5bArnu14nhC/bXmeFlkFPwOb4NPvlvGhyvDwNRAFI/Lw5wya5cmbf26PNdD/eimJf4V
wwf+q71u+dVkDo6Ade1sXu6SdKArigtdVb9PgGH7hCHL0xBNpprWY1/KATyAn5mpLl+jwXwaj32b
Ctmb6DPfbWI4zOH8HopkGXA8aW/Otu0RvU8MO16RrlaFtK9xogo+27RcmoFsnoslOJlIUEw6yHQI
basrxQ39fDuV3zDAqrciZdtsqmqoDHshDtx/Ezq5uSRE57ct1Z0uuwEz7zvja/WGjmVuy3CT9lXs
VLgqnRdlHztAYVMxZvF1dRg4ZMV0OFBBBKvODY/9CPsixglhK2QtgrNYgUjmaiOxW+aZQkmWR3ps
GdXSwfKc2znuCitDe7O5Ru410fsSxH32mQAq2LukTDaRlv14YLoTY8B4AUvwm0vo7vqPR02Pq8ZM
zf2BTdhAMCbkCMTcjifOWbegH324tBcVzjzBGd/aJV9E176pJQZT592dPxZPa3qlMz6HYsLkcc2l
WuZXKzohSuE7/TeodrcrYLnt3/pgMCqbcdyiYh269E0vQiRXgQH6z4xYjYfT2aR6auKwve+ido9p
773zWx+d0i96lBUaaknOpmSvqD+vkqT4+8GKJLukNaHbRQRz5DDZyfYBrOWUOcFM2YMI0Yjn/ma3
szjcvX1EVDJsxRj79VoOFJoHpmGB40CyBbKc9nUSxWYQnBRiW9sb6pYtLjsE4JpAqMcClTs0ip1a
YZtvO0ZNoorgnejH6MT6cmgc+UY/vRz5ERwE6p3tQDyiYuX8X1CnrAgP/mKf+cFt+xxFTns+dOZg
1PenqPmV4sPk5NsBCF2EvFLP6YI2tVCZv/xYTQqCnna6TvNejOrDbsapczOloi4U2IS5NCzPvbua
HU8XVu5H3cbOt7Bx61/kGu14WS8DWLWxGYu6wK/EOk/n4j5sQbOche+10WNAT3oUQWjmb3Zr6n+a
G9jkDNHDp5A90iAH919UrjFa9YrG9ZwfvXaGuRoyRsACGbXtKycLZvi9YNG3eOA5HYtJOTeB3uAD
Pw1rhsfREfMilufBFmEVStvR6pk1ivNYrbjzLFmTEONnE7WXZJRAJjIacz50v50wI040k6SYwUuW
5xYxC7hba4KHSAnHKw61gxCt4TG/JsF527jVUqQ5NmITgQ7ZjCapnvRHcqxnczFR5hwleNFR3zvN
NvsvDuLR8dLEgL2U6y55whj79IFwpu7DU3gY0vj6ywRacEvkXbQwx8ULycUssL+iUq6Hx9lIhBH0
nUZ334OV1++StC3hF4ud27+pSK2F8ZIdf22TtGHpQJfy5yf/TO86Jpr0oqIWBE17HWFLYTu2V2eE
XLhu67weL5Jt0iT35xMQEN7jYE7e6GQrNodEWtDN9h3zG3f0Bd1Xfd7VnlSCPsT3vvY6ae0V7JpG
dp/acygTvGv0p46FYE7OeAsev73oX9h02ubqGM/No0g07Thy4EXrgAQS+Xfiih6f67WTu18RiSPk
ZVlVKAqj0nXIQRAy9y4Ox+g7dyovZwoQwNs3nqTYBbGKHAo8TQlr6Zt5XIdNglCejjS5A2LV5RKW
D5y+6XWPi6BMs+J0404Uft/SP2YMy2NezxmmewvI9Hef00rK7ebHty9EZX3Oq8evovGGh6nfszdL
CmFcIHkDfTwIaGWBK9T9LwOFQ1czI1uo2sb43l3vbcbS1UX1r2DKMKUN9Khs6SZO+5DgvvNdti0q
Zi/dmBNQl2Rj1cenXGnrkVygc3Mx4B6OoyN7O6UzYTm3PwrsCwZbKuWHH7NoNOY2IkifMWikcXe9
c3uCv1iaK6ShNz2kSVQPzw4RgM1XtsyEc4fYhJLv2fCA+F898yPrlIATm7BceIxE18vvvBE7mdKR
xDijp3MAm6/9sy/mND4g/IIp6KuuXROu+6Q70ktz1pBcThR8ITq29SutZ4ffPcSdizV0s9Cgu2yj
Pt8EdublBICZ3jmG7TTkdXb65nmcvX56O6n573XjT+YN+0AeOZZY6VQFeD38Drdgny58LN2ylIff
+qddstH3Y9CeFM81sm51Pf12r9KD7v5umSdK4mrJpc/DLYx/6iWQ2EhPHLq7Bcf14M4919l9C5Ev
2NKYKdyrPY03LmV8YwzXoLSf3W6azB1aIHij3HpbG11ngCsvFzOEzpNZQR7ykJZVfl4mza8DyLdl
KMf2Kbr3YdSTjzFBkMLGUnbo11VLvlAtUl+Cl/bR8tbvrTMV9iAg9vHomWgua+Ak2as94sO5yHg5
1goXxWl5bFPXbnlAxB/mo3Z2D6jmoJPFMofn8tR2I1uvt4d0Ps6ZjeKvJ1b1+sXjDWvoZSDzojcb
7acXVUgfN9FXYcdgTDNpCUgY9Gr+zGaibh2Unbst9ev3E9yJ1aNDw4XBvKdJLtS2HWU9NNtvdUD7
VXBjw0+LQKityOAZs/KIzcy+sWzHlyOKzXTfOEoVwEFHIdz2MwP1xp02fKLevNdxWhdZvG2/x1Nt
RLiL6KO7BdiX9Xp2Py07d86Ld4YMuzsbAJyY9NeAUe57ckbfB1w6sB4b12/NkXbEzDLSB2QuLmNJ
3tt87bZmfPekDuOLu44SqKDVP5NQZxm1aqzVf2PgDS+xuwHmDXQgKg+FsM6DyrqUZHUVgoX224Zx
jTyi7K9VEqqCbfLurhFR9oLaAuCqrpvkjwjCJrxQ/bPwy5KY1b+0dGu6nPpmwHrRHeI8IprXv2si
314hzYNH8C5wvXCZvvhIUS/gG+mcO117/Al93M13pBHcN2Evqy1d++NyzovUl4AsMpJ4J3yD2giL
kArGf67cqMWSjfWxqEyZSiBykj761c8tMECqbtdL05j6NzT2+ivtzSeE5tlcDoRYgXhvGQHrh896
Xb6TutLmjvCTamsk4Oje1UYRYSmP6x724VbE0p3k1R+pUXmrks4teXUyIn7jYRtpJBktpLaHy7EN
GRYInFCfj/rc7/eODV+Gpmz4SYMwvaB0dRnB4i2623gnA6YxFaDNXJshvYxj1/7DrSu+RW8vyQ+S
fjKP8Sw1f5YGpWdx1mv3N2n5UqLItvIz+6ZJjnxuaCHf1PzSRzoZL8exbMGHMOn891z1ANjsSpDp
RLbmO865DeOBvQFAkec6T8OUbdmHQQEUvPTBfHy0dlMzSOOknbt6VGOPMGcjR2yZUa/kNnLOpJyE
w+lPpQ9fuKEmvga1TeqLcJNuexbOeMbQfW30t00X9z8ksc2es43vul8MXRHrO0F39m9mdFmdnNIj
/evYmpNT636o5lnv7TU6E5jXjSbsCUnV8IDGysPvpEHNEfJdOfAYeq9kNCzrF15BBsB10oN3caW7
n0UX92KrTppfUbKUtMi/cm3VgRbHp9g43P/encceE5CmAGQrA9iS48lsWnj8cyJDPk6Bbq5dnwYt
4PApW3r0OdovLRFXRDTDDGdzMSIBGco68chUGDNNC7/ZmE8V10x/Y4Ls7KIyEzJrM3Ost6XqnYDo
dlidwuu99Tsp2Pz1Zxcq/EWE7dP8UE2NuCELQEcDjC4ympuQYpA6bbLnG1p/xGBnPHQPzeYRV6vX
NfrryGPeX4xz0NyFFpdIpChulpNvGf8JHCWXYg83LUvHNshnzhTRamlmgu7z2vSrehitNf7lNhkA
frm8RfEJ4p5TdcO6kobqlWc66QBnVisqaAeUH5nsMyRHoepoHB2AlGJWMYqXHnURg7QRUBnruLfb
Q7y0Nr5L2PmTBM9tjbknQyxsq44fJrocmthzSJ9obvN47qPnVvfj57XV23cGmpqB23HnL03tRffU
GumWmVWCSdTON6hejc79Ntlmytm0Xvqq7rb5i4HG/d1rk72Ea7Ce9DFb90/SUgI4w8AuRaMg9AG6
7eHfJSag90Le9ql3zfHXdbrhyDXiuSCfRDY99ksv7wVAIw4scF23ztTbcnca/b8M7RPCw8Cfvi7J
NPTlJjyot2FvRi9HxeUmhZdK/WNsJ31PvbePCQg93GbYNmPJ7fS5sS7/BXVyslLteGk5pqPBhvls
efBJ7SJnI6X+jHLoD5NVMg23B78fz/cQl/ioWOp60VV3mvFBw8wtDziOjiGO3I6KWGoU/avfnMPx
eCjmpW5GRpmzlY83rQ8BFuQm9LZ34y/xZWfLBzWBj7PmZaajvhlddT2jiSP2BMhkqMdc2oxm3Nfd
+i1K++kv9yECkKEZ21c3ddvqVuptmaogrf+mSAIvaVpDtPZeNKIWEfX2XuOCARlLY5zitl9HYzlM
M3cBlRyTQr9FQMShGUMKmjbUCB1upyK2ge1YxBjNeTnQ7D9lVlNfQKvHvcDt2HYVEg9oY4csuvEL
EZbzj3ACoSjO0JuC+8Ed5fiULM0Eq+WrdTVl1/otJBr6ygruR47XnZ8TyamMoikHbZpn+Hte4yra
2m4tx1iE8AtBz9CgLS7YV8EYMb/ITLnnfQ1YBEkq1FUI03/ZocuHSrZNP76N9cA+U8/HpXeY+BEJ
J4IAaRrWse5kV8uBLwK3yweyaMjsiuwQgi86qBSe9oZRqaT+kXFmsZ1j2o5OB8nCNPvgfbFDPveA
6J7Z3+BYU0gfu5xc9uOsyjGR8j89DE3Nh07HsQLmR66rGH5+x8nS+iUUcdQW2egEbjG6dfIrijRm
DBriutSNYNl+GbL2kkxx8jSG5/aHp+r8dVezrpVgCHXvgjkhijhBQgk7RWCWeE56f1MoDPtl/43E
mokdAbn/vCTWft05TkvR1c7xaOjFdeXNvfsbX/PzyeC31V5Px02/nCybhLk/jmq7i5Wlm40mOfgF
B6UfWdrFrbAIpgNjLImKFCRL1AuNwoJNEwNCnbzbyADbSP8ICIRd67V+3cew6e4Ngo64SMLjnHCt
SgJVOEMX+ZfOWV0KgPKUKoXFVxfWfMzcq4ljOL7NG/cXi12QICGr3hfeUNT5UV67yQldsGXZcQ1r
reu7099QPJFBxwSxpjQkQ5/2wT1DEKtsitMeFdyVpKjuHfDfxY598IJvKAIRz187r3R3C7gKGKuS
vIm0u9KLz7r93nZd6vy0DFDNdQEUGwve0OXwctiX+bynQEZHiUYVPE8jPUrKs11QZId4UyUXlYB5
FucZxefdid8PGbWDbynZqOQa3umVcrLEk/srQ9T6t4+kP/IR6j26egwhye1PUpt7w3F8g0slVHBz
6pQ/KRpuaoQ27hciIE8EyqxA9XnowK3oZJ8++hpt2TO2uU17Cc5Zfx8GuXXF2fVxcAmZzaBp5pnz
otSmuQKyZPDud4d6fR06HHefQrAv58L8lcjch85KrvRYoJg9IJ57xw6L45TiPLbHQCpCHeaaeyBN
Bx6v44j/jjGO1TXtZB3SgXSD5cJxwu0p1nx5xSS647OcUHOCC0VbkGfbTWbvQOvOl6i2ffPJjoHM
ylgFobrE1Ijkn5+syTsrsbW+aDjM5KHP0v13wLkG/5h8ELk1JhwrdwFs8cmbGtQqdpunguZpe/ZW
t3/svT28DM5xPmdr62EuQEl4WUgy+IZEco8rO7LSgCgw3YNnBL7QZM4WBJ9XYoWbYhN4lz7U4gy/
RpvIPk2hMEMJ1z+dlXdE8xtLgMH02CD/IGZyaF34sbR27lQmgFVivfhulUA5MtOE/btRjbTfpn6J
hzvLT/zCSuiAkVuMIOZK9Pb6xD4QUhdxsCFx04n0grLNpi5FPW7iEpXn2eThKUN6XRsxGCfBzrq5
Q3QfBtSYXsIkZbUERcMKtcAUtfmHQ2Rmrgk7R6bsyW3+gyoWLXALti2hNkJ7OdnFJrW1rR+ww5Vr
dQS6+2b2mHftxmZ+MaZhbodUvcnHm1a6hTy67od2gH3zmDqM0LX+OU578gRRrT8jRTH/3VKH2TMA
5gahQeSKe0k7TMvT0YXoXubzCCvVRf27Wj1gmJNKWLqIbk2+wux8QSej/ugD5SSDQZ+8BnF71Pnc
YlF2w/TXR9Xo9GFvl+zrAmX8QjLM+HfPFNPU3obyoRdD9Nr5x/Fp2Tz14a5BRtORHecnwYcD6F+j
8XsvaOqtjJTO5bqFfyfLSUW2hdfb0ETT4ySsS9/FGl4Zkrv4LCYXKpFaMkXJrHFfn2L7x1MA7+tx
E+fLaPqQKdOP6Uf6mhHKy29itxBpqKsbcFx1KhaXQc/r1XrJ/HfVY3Av6yi+35U7f9u93Xtswt2B
Rg0ZiaJ5bctsgeqLdv8ZAaWqmKPPz0hP/2vno+F58GHmHmciZ/ToLHBmQsky1fZubLNf7N9h8dHf
+KdVXN1klZ/QwcXfbgf6OvhQeo7mY5827O7moJHXdE6fmhUA3A9NmGPlC8EcifEHQt7sBe73kmXj
53lMfehNam2xZOGlP8z+2OD1MLuKnOH076ROpAizeVyQKOb8Xw2MFeunfd2Xr/WGcWbRrShxzm/d
6jBe4fapCpmux1KilIu/pbcMrCpK9qCYmTWfozZO0Iivcvsvjq0fXwZvTJ7tPor7c4/3Buh3Eyjh
0wXxSHe8sLfO2w1mgNo7ndV+scuxqKrtB4OZzeolRZwO0Yf0rfPZsgD6vqUshbRLs31anLn570Qv
TmuFi8OveArd74qB4qezOeHX2Zm8T7DZy6u7j9ODaJxzL912CC4NteLJW46pygCiH2H16ZKV8ad/
BEw2CG0W3eZpuMaVQjkE/+5nL0ZGN6XRIStw1vGnN6CNysfM6x9G+OJrikYawgy39fd4NukvSdV/
8KFL/2UTiqPkxYMnEWj5FZg1fY64oJTQz7hWzt8aT9LFp0I8ApWxtj41dn3za+n+itg8qWgDIG8P
AV6XWf+Hs4VIRe3gV2rfwm8pZ+VuOI8OOuMAyOyGt4a6/eoRO81h3BL/d5fdli501KD3i8wDd+4I
e+jPO1L3rPMukGvJe9bY6YkWeeFEo0p/9YZw/E5xTqDuav/BdTD9RARh6oVMus696jMdH90ZZTbC
IWeGXvEm/TsInfazjtnLGbveeUnmQX+x/ebrPNiFfzlWv/vpHHXwozs3oVm42Mw9zZpzsDoS1m94
B0w/NHY+iIa9sPu7/Y+jM1tuW9eC6BehivPwKlGjbXmIncR+YWU6nEmABEGCX3+X7vOpk8QyBWJ3
r+5d5j5/fpFXSCPKeF8IAvqNQJKEVrERz9w6tPw5NQb5CwQ4SwS4Yxfpxe0CgRaZEmDiGKG0xiYF
sQGz8H0rBvIxsu+qwzIo/wmYUj5o8MgHD4Bjp+N+e17pDSv34HmuyMKlB4RMSo66ljnygFQ4vKSy
sTj6KIgfeTFVrw2mN2ipI1bk5mIovmab9zN5KxAivYnhbzlPRTaBxiW7SIcpQ0PI2tSdW5eW3dQU
kz+lXCNvUmhiSRH5rz/4KhCIfpBsH0OfkulPSXgRHIvuSaxrIYT3m+tVx4YtaFF92WSQ342VzSvV
mUuJG7z62qm8K9MYStGWCjH/Gzq1ODs0Nue7X6opAhsn0f6ZG2D4c6OKpftj5iCeT5r8YfPVtLZz
GPiSfDwwt2zhPplF8w4JGbbAKU3vdgc4k6XO1NTKjWGqj1yaiDY5EstZt74JB364pfGuxD0ae2HW
0IB8962cZH4QG2hQUsSyJElbKdhJPCrb6g8RlfB2exz8ajtWscrjF53kifdUdMDRhzAskguZmO0v
9dhVty9tN5fnkllgeOk7Lg1HuKB1dY7l6HbJdhtEpGJ5nJgz6uI0xWh11S5RRhrCeKm01Tel4HIN
7z29JZ891kN0CKtq0O+z391xj9aX1pJaCOGWp5M/QnVUpOg2NokOFu/hACibgDHoLVekhgUohfPY
DlCMbJ7DkmG6HZzamySMN+aS2q+gdmuR+UtUurcepyk5e92kcz5PzBz1h0POQ0xdNuUaffFyVnb8
6KbNiBMoWqXnXWJgeX0u8PnM2iwnmRI7sYqMmdk5xkm1FO8zu+X9t2SmdvIGFjPOaBqT7zQsByVC
8BG57dxfDEm7GFOEe/c1ABlIGWnXZdkHhZfTf94CZh4qqL/msQxinWf83NXk4KJ5yfqT30gJhh8t
66+ZwK3zbkdOyq8pdrqV+cDWSH+7Yio655OCbI/mmY2ba/MazdodbxJH17sQpR68Ew0aI6R8MGLO
8CQ0kmDU2nbVLZJ4ekCRk+MfAqyb+NQOea//i6K+mXBqIJC/kWrI+x+DP7v40IvnoZD4q+K+airp
Vre1IwWLcM6OGW9fEUTKT9sarbhsDGm8OnxHaC6+HfRpViTUHT04kBv5Rt4j8auj8PzK/1nqKhZP
OJ6WX+84icneciyu5J1kCwEDpy8H+m63Ia1fWtBhlqfT+pOfSVPG+Y52ebtdOktA73lKqynH7Y99
5otN8JeWOz6tpDiLZLar3VdoZUF/RM0dqlfaesL6mW0eHMhb4oBU9JEM0YDYYDaOz6I0SCG7Qqim
SPca3yIMT/yAaXx2nbiBVCaZPLcXouwz7nE8YqXvomUoCoqdmKDDn06bzO6voGbN8aFZNJmVA8li
mWN5Eoa6VwflYzqfhoJL0EHyL/TcrNXsbz/5lh2b/oWzPeGWPVcjWlHvSd//ko7gEYmnRnhifyfm
ufwKslvK0J2Vc38lZxOuj7lBud1x0okhy/l1xjP0310M2fuil/AYSPK5+712Bl+9hBBD9XPuJvji
CpFi/A/msyuuQcIfQ1qpBN3e+WgoxVXqaDEnGMYl/0Uj9zL+N6ohnC69h2B7gPItc57ZwqrTHM9L
90jTgkhPcYJwcS7iYWOFSJ/neebGAKH7dAn84IvUaVAfqNFflpcankkcJxRBMq09MeydjRMkMtLI
ONhlz1COGlio7SAKT0Y8pB6tO5nTlIuXuXXLs39MULyLH9wZterxv8XqO9cwVdW8HHm9eBgIYxVX
4sGKDsZVV44YMbYbWtZ5fUQ9fDuXnnVpme36eXwIApNKTNdJ10Gm4kBYjVqirftNrNgPuEwM5d+i
jZwI8K3rmyfR2D4+hS2e0MeydmxsI9jAf7/bw3AF60ju62EBEzJ3LNnWe5YEKvVJ2rheLsXg+iGn
HKnWgWa6sCbckEpdHywfymzPeUiP7bdBDdgLnj8E9cOQSwdO2C8cHIBDgiqsnnVc1/WXdOuCryqz
vre12RATlc2PXIA6Tx/n2h2kvPTEjLrx1PKRWPk90uj1nw7ZFc8i0vK1fxmScGqjDy/3yTfvSpYz
RJlbzUnFRFWoNrn2suj/M5wk6V60pk6PYaENAWbYfGc75avfLI9UlBOF3ZiozEtMlpRkK700r/Fi
XAYiv+nW/dJS68M3Y/K96fdA87pLWjHEZIiO1cAOkec5Hcam26OIivoxDhsRfMbbwC5QlhzN/bGX
IQsddpKjuHSIqxPBu6goSPPHLo5cNImWlXrBVZC9bg8+5yUHLVxj+mAxAIYL6MKMga28fnhSnmya
a8x7FjNnwewYdmAES8rDtC3uMepRZs+tv7JpkXyMPxY/fNGwgx6NMhXe2bhW+u7HaDhv/5SxP5Q/
+oYmLx8elQSt3uE7bhM0E7ur+p2Zmgg6qNYwQisbGspDaNAXPMbIZdLXyU8Rqg4L25zkY69dAjd0
JDXxtJ/oSK1e+wSjut+1yToAHWMJtjsrxir9NVIaOBWI86KsSsoD6cw+BmMdLN6Bwv7IN89JOPfb
hYS17H+Tj8Dw4KfwxauUqJ6PbgJMXWZSFMxr3bLO+RvBbc3CgQXVIt+RFQZwHjx2Yz/wfPkNltFW
hAVh0Vysp5Eb7N9wi5S+BjqnjEKYaMYxiVUqv21OmY4/SwFWEHCuNam8YghpgSSJQTaMpD+CnDmn
4XMqszJZsDu58KhovxZJ05wY1iUxiDbs2j8tRWLlS0TpRfcf1KQq//OX+07P3aSpJ4dwB2az3NMq
RxHcUiEZTjKEfia8oguRYytTfCfj0NaXGUx1eI7gEcrX1iV3ddzqIO4vi601F6GNBqj24ldDyMgc
kyok4plsoYOFDGr3y/SadxJVe5qLj1km2ZljK7WoyY7r1JpTGTpuMWS1wSs4E+PElM/vW9senLmJ
+oPqRvef7du2eQXTDycDo8p379rBc11rD6GUqzpx4J/DnCb5Hyj1eRG7doaozhRUWJxkUS5j+dtZ
m3yzZ1sU8fw97Omz6HelR7HTrqC1hI4XPB2E/MQUTUiVb5gwb63eGsWZ6gpjjhLrVX12I2I76UjH
XX+AXJiesAXvH/fdB7HhzSSCahizPgA/u0nPJrhe1nWKk0M5GDRMIBeBluQ2+ZGXPwerQTzHrUqU
wGI0Gvfz2Hr1HRzDIvUx1J3Vu7jeOtannPvSfB5irvs1N8C6EZ8bUgdka1U56Y9gHihw2CNP5nrd
zXFQt3+54heAu9TPMrWE+LH5o/V1rGjpQGx9wwKa/X0Nu82FCw+1fykAsOz3AgaMzgrB6zobEhEF
f3i/KOe0kDGjajWvELRNSSFAtfNVmKtjlVaeuhG7FNUh0VYGf/PYic20D5wuWI417V01VxL45ZV/
YBGNvxCvWBoc0HxV710RoAjtSN6RxbVh68F5F5WgT2BOcDSEYzTFclNvJEuo834K73fmQn6I2KxA
9+Fc1d1Rjzou/9M5xxnEaLG2yzvx68SeOOPpNWcAWgsKx7kfuvcMGcFGYEHmEs+Vfv/bbn2+OJls
DXeJeTR8QaLe2Pid3vulfgS2IdVdmzsfMMZz1Z2rYXZgUNi1QVuDnhrfvgc6NcHdqojkA7FiRioR
17ZeuUOS4/qiW2QcTyokh3bW6doOmidZivUbFRM4eEdpJ4QZGxpSRqeeW0+ZsVXVc+1RLBDGpyYp
GHj5VS/hqQvnCJoSkMnzyZVNaw4gP9iCoN2Se234yOe+2du8lr48BtqY9DeZVE6szEm0ZjdKUXn2
XbL99hMaLPiUgbvyFpPARdVjPYeIgQcwU5oZQm92ywfX6wUBMJ7zeoQf0WhQGYuL2u1Rl6M3/eD2
Oakf3kIcm53BvKqWx5brQ3HmIhaPmZ0Jj7cXnvd+SjLLrYpUrYl5gQrmKKOTd6cha5GclGjmAno0
rzcWU7U9neGJTNfpqJrJ6m+e3+llAS5dyj7AfJDQm+zsgTWazhMpsVpTW7TNw7Mb883ukfmnjUdY
jnW5foPBF+XLxvhsvxoIFfErpGlu/d0ULGy8DBys1QZp6rjpLz7WwZ7sGMFDEZ5c6yJzOqlXcDuV
MFI7JrDbH/rLiDpxWTOBxzc1TmHEMcPKSvi7UGsEAJ5DZYTa0YERiBT3EUqbtzcv3Eg9blQYT+MB
uTEeeviGyUR+FtAb0dXnwPiy/mC3wgBZDu0Qrn/TrRjtHyQBR//BuIu8t5kEa/xfOTeL989Z1WSa
HaZo0HpPLST1Mh1ypzf9STnVxPd7WlITJ7ykikWHmbsONErsYzVK0i2to6v21KL3U8vgkWk/47ZX
wWk1RZ+8DgW9KA9UnCr91vQyCW+jEnn/NmKx1j/VANp1LJctlTcHNy7a+SKo2cHDfF/9ChH/80sI
Ps17hLeomxmWaFd7pwxYzehiAQUfG/p/9OZY7qy0n/j9/U/A435cjU388Y5QWhZ2jbxCMDwH3wTd
Q144W/sjDNswfSPTRn6fMbnx+syVnMjnNK8j96xQuIJDPHACPWieC3Wi/MmH9JEOJcJJyX6KzK5k
zq+2Us5yLxnYmEFCahlWDiWrAv8FLmcLzpFL5VPFh+LPsz6NSQo3g+29bCR5QhtXV8MDFkUZIYK4
u2BLKW+jhzpA2ZmLrRKHDvMm1LxzoclUxvaOEvxrCBMx/qYvpmvn/UJ4knZ+q8QaPMjF7VeRbfhY
/5/UVuLI8L41OUzSwFtY2x20pi/+LT7XEcluyShfT2CUS3ULFdEb1lxvfnks2qkIzzpAuiqpoWC2
uE7rRsiLnPow3/HUiCD2E781xzIUu50ECVgK5V1IYvfBsd9Ep7l8dBslAAMJtuSJO1jvvhhSc3Y8
EMenXMLjZJ2fdK2i/liqdQ4lJEnqRL+4qpf0ipECZiSbuqhnzoSRwa+GuhKfDBDhyhMNvLTugwC0
fcpALwvauyuCHKZ+TNey6pnN+0b7nwKtKnhVDQfWpVyxOB56WGBCgryzDE0ljetmUx8lJVpiXfT1
dcYpreks2jjMKGZRaNzUxajyuPE/pq+mjOx4mqi8mt5HAJL7+Tb4cfS9s0zv/yhOSOTHHPUtYa7c
W2Pidz0W6ncCNQ5NJhEs7XczpP54VIzPwyfIgM3h8Ggrqf4s0jHyFfBRcJEjosjXGPrCM6/C0mSM
j+aWWwZu2XavSTffERZXuVz/x2QmMWmidhHxLh1UrqLHcmiB68cCrOO46drMJ0vNS3UIKL0I6WgY
4S8emyImBZwG69p9G4JAps+y2XAfFz3zsy4Jtzc3Y6nbvPxcSj5eyd0n5Ow9dTUy07VFG28OIZ99
mu6btUiDUxEn4+d0LwMg45laUBLju8uvZNa0OV7R+jCcmOVodeE+zRLBx1iSBPzKk6BCm2fGk9z5
PXyH+vtGO8HCjQ14tuFiH0F0wq3lBAlhJaT4bOk21e9YU7r/wDPGH90N81QuT5AIy3b/i5FQhyUl
eeL1GkW7ctPejs9uORZNfLDp4CJC59pnVQg4K5kW0zs+mXblaXvjvTlgSglNvgPccmgmU2K2lwEz
Qd2EUwc/7IMR1Oha1S1PAyX2BEL1+Gu10ybPcNtDtS+qiAKEhOsOpFFVLBSCsntmDsNkhyjQYrSo
NFnHp6D02/RjlUMK1RvIxAl2HF+lYv7w6OrZIY2tIVmYRPFPTkiZZhUZuORj60naE7Wsco61Q+XW
bFIaw0ETJx9ULAiYhYXbb9ng5G0S3ArX4+ZxaQLF7uZIDZ6VLzA4cxm+MVj57K5mK2scvNep4y+X
dWwpoEaxRYQuOpvG6Ex15R8pyXO817brK/0aWhTwD013gvvTSTBBjzlFJe0DWWL6XI1jhiTfRWWY
R1QrxDK5LbNuumtTTQMR0aIK2OpyKm2wsExx9Gner0F0bQlpO9w3luKNe3XHaB/2ba2/hnSWfBil
616XJBXVM4k4ySg4Dlxlsp5QSH8SRmIQ74ATCflllC4BAuDclfQUdFAYJSGPZowZW4kV5ON2wAFG
Q01g+JnDRBUF44FOJ5M+o+x21ZnTBkcKvU94yecgufX+tKPyUA359OD+CSKiiJECdoOPWViuyzti
7KBd1DEiLmMJxQ7/ZEav+mIInwZZzXtK1fuq6NEzY5YweW9tDqmk93FfF9unpgqDYjh2RA3wCkDf
OY+WH/SzOaQKxhQwsKxd70BZENRc55hketlwpdD/gVZSEDQx03sZ2wLYnGaKtjp7ldZd+XSvvRkP
7bhZSKaJMax/bhAFnOoy3+9lFRcJQoF9Nhs9wCjBbkZzUlwRqZj9bnJJiStA3Id6/o9JmLTkHtfn
Tl71Ud2u38bFpRLsyEZ2t39g6rfOv21SqfJZ5TeWnjh6wdrMLAyaBz7RbcODyMjr5va1laXTvVHw
kkTLJd78QLZXUie6vhHQqY8Dw3fzDxXdJAhEDRCeJoZKmYjnzu/uEs2Mr1Ivf1YCYrwvi215Q5dI
4pMzDNXfsoBH3W1rOPsxqqsziW63cXz5RzGn24+AL8Xf3FDZxAYh6sV2jJT+QxOs4/If13v3pQj6
CkNzLlM3C2fiSgSglPe8TmhUx1bkZXMRidcfu9aWPknNdXo17h3rAFw28ZeLpDrQNLJQKQM5BFi5
EFiuv400Dva3krdw89uQ63RcpvK0NIhO3uQvH5yzceLvnGiI7PfRWG4YO0Yltz0OSHN3LNWbt9sk
ySeSWNxGs3dHd2LwCcx9IgiGkO3N5IGgaUsFvOStZMzhrsHmjxOveKox4mKKX3nxOL/btoQAJ/Tj
X5cwLocTtDODuaEazOMZHZho93PjkYAvyYDliD0V1rrf2c3L8Oz6f8br6cCPwaTeAXd8QAdqUL2f
U5ewZqMd4M7O4SxVc62T3ndpP08779BPUz0/VpCM6jVkJZr/AwBXBz+KLpi95zxBzHgQ7DgdHyqg
A1pi2qjzxh9ImEF4oR+rvcpJrcjtUZ+msDfUvJ7SvKRIlx9WNJe6zXMNlFoMkf8bUq8fnf1YUwx3
gcmJ62Ppb2S3ItdJxW2qWoPY3Vkmnh2Wb7J9L5uwW54AiSiFWP7fFk/PdvkSgIrSONHqdLumnYj0
p+BtmWiui4iaqCp9yd/B/ht3Bnmjb8uAoGDVYSkYVfAE8l15bRy01o27g66qHhE27eL1wC9uTTsi
ElAT2HtD26XNPgy2BvyLOjYUUjDdvDc/fATTAPosQb53m0kED1yjIuehgMWbHwRxqABOtBma+UcQ
hkpcnRRKH/k9XD0ouHQy49lDww9/iVRRB8cChXC56KYhdSrToXkGOl17blx+3BzccOTCwL1m4VRJ
li2i44USmQbmPUo5pyqXP5mpBkC57tZAHpK2X6NjW6d07XiUIBIirAm4ygxORP9iaF6XLGEKJ1Ba
L/bbKuoaBdVbfMqWClDJm6eWbbiHNKIXVpEbc2i7olgOExZk/bLkS+pnDm/08mZbew8jLPVXRV7n
VoAmkshzwZ8PURvaN1XDWD/6gkKuh5UjEk+rGb1rS5aJKzKXDqTyLSYy9YpIR5qTxibHPymP5DTg
OYr5y+g3+aXlyCOaNEPJP/PuqaZdwkGWnO/4S7CjbkK6PAkJwbFgjiICTnG16Gfg2cb/s9AvUZAc
DVj3IyBb7Uioy6gJ6JiqtFJRVBy0wCXjPmXGDtHEJLdeFpRM9WiXA9t7WVBQOIz7nIxLQCntvh4d
bWiyECLlfj24/3GetsBJihBd11+LCpg1OBEkK+fMRQ3bDtNqiwBZ0+t+J6v15LRfEzV80ulJkLiK
5y657zrUIuUhRcEgLUbQVQI2ytJcWcLY8kvPPapTTlvYxxFN7kMphvO2Oq19pcSDNBWz9WQ/bAli
TDNNXwf2eRga/z/l+8M/MqFOeErDpLj5OVfMQ13N3KqcnhmFUZmREDx8YsMyqbBK/wzBWM2x4LJ1
iYuKBmmdi5YCiq3y+bfRqnDXrLtIN8cchuUNLL4mvEWK+JEKwYH0OMy2e+Tn8N+IevW/XNdrqnPN
L6c7tuMYoinQ0Gh3MZcUceUPX4+1iLfqmwzX/0e6uI5dc4eFsBmVBxBBDK18cdGVIsyKpfzjt5F5
jznh/ggvSOxjpXQ83vTgqA9+oin4LLpmmn+HJRIQorZu+rNbmXG4lO2IMaoGWeQHTGT6UYp0Ipfg
WsLwuCJDc5C0TYCgl1U3v3og7fYskKapMnHbpnjk0ep/sw65jY7bWOVvM1Kgn8mA2/WhA4wyPAVE
L5ELwjLJqEMFrS7YMALNMk6O0/+yjQ6LPQ83t6KK0VAdPNYxNL+bvqVUCmErn1oC0n3o1V7mCGzC
XZLCVZI4U62JzlQTFxRwJDXXQtIEki+SPbBpbJB7nBjVZatBI/8SVSDXi6eoDHlxnCK395YoFqyC
css2prRBuVwwNwXQuqudCQdul5K7qw9zUwkINGrhwlvhTPofep0I/840m/4cJ7eqv2EDQ4LEuM03
/EGKY5Nt8S54ZbzlC+VYcUblTP4iPbXXVNDYRSojKOUhiOP4FUZc18doWihnIf/p0r1MPXBHgQDL
pPftSI0dRS2EqeFoyWs8+6RckQFzVVE+0GyCFF+opbc3WP3qg+zoeMoRvS1XrIZ6DUoKpXPL6c2p
L0MaAhjnfrGFV5Xy9ceGd5PnwjH9sNcr/soVxdC03KgkNX1mcMEcJS+ajJinlpQR2OXmQWea/UAF
mAs2lcTfFsYxeRx5YP4TlKnemwgGy4wKm+oc0ybv8lM5Jc6lk60KHpEsyVdOzb32hdGqfG+QfOj8
Y1rw9pSwJieLwYi8H7YuCXDBCsMn1cfq2WFBcrtnHVj/d+HBwZM1LBGPUPFYHIG/Llha0mHc7tyq
dyMUEWCQrOnjhj3GJp3iMzcBjFGzNA7IGfYRu62WbXzjNADm3apyWjO6jDZYS4xnPz1ZrbZbH4fy
RedL0J6iuyEeYdrEp2iVE42tKdmA6mFgZVfgH3t+Uc0ZG6RgSGbWcg9KTGE8XhOJ7OJ+d6UItToQ
LixBAUiadF/LHLn1YzMR3z1xa+s0C1ij/K/FYXvIZzeRJ73UtN35BA9+lnDhGKXMzN8jej0Y/bg+
sSMj4j0hziulwvqXaYnSnLhpbn1W1CFHIbI8kfCiiTy+Ytydg4eCHkPnsCF02V9UoeDp/7Zq6IlS
O3lXthQOytxhLSqx3KSAkVDJg8P/GXfvOG+SN02sODLgQzjBq1d3th12pltWbgFLNJT5ai0cc1F0
39sp3c7D5M7Fz9bZcmoVPQqSzLEabT+StIDUzeYlopBi8lzX33m+SW807M64SQpK5AiGi2ckhKBW
KHH5vkFhj2xTInHaEJbm9bWB1696/llRX7vSEjSsTeZTGJYe8P1p7R0Xj/ocnpCrQxxzPBt2V94S
W8VrFnfWsFCmNHPlvrGKxDR/V6UUDkKeSEp8KJtx/R9AVKxAOHiMRsPFG2OqpnQ/pJ8K5yU9IMmh
glet9Oaz7DQx8SQv5itBtDD5k1hqH35yxtvykdKJMVtTuHHclHm9VHyUCCNdQl80eEb112siFk/z
Fg0t/oNanpnh1/69pXPuv2km/0cuWbbUD3jhxjE59VPTZapaYIpJCNniMQAFRc6pFyo/vA5I5+JR
Kk/vSdXZ9rQ06Roe7TC29lvlsTAUIzVN5FXRa1pCCXm5OiVjF5K0lci6u3oDqUULpv+1QZLE0TjL
pVzhsRLKJQpQ+voIr8O0GS9r+xphicus0l4jj2vpzRSitA3vziJJl/lplbW8Sp51smbxJk6dvC/T
m3vlvOaqFsmh9sP5cVObCwe+8c1+aCFLSUwPar7UPlH8rPDmhgCArcBC89zFAt2x+0sCGup4elwJ
oTNBbWJ87AtFhq43XNjeR8Gb8eQZBpldbMM6/Oo0iatdg+D/l1ds8ZJMJPBPRMfqV7GIgB6Eu1mE
7jyuI0QTHrzY0eOBN7W4a/gVR/fECs8KkzspQ9pWFEnTzLqqfBkpKOD/N6b4MbFMbsnIVbjtFzr7
7O8AA7cbrUa62KMexfCmKHf0crUhCHkaewFQryZidHQJZMt9Yo34iiahV4KMLiPcXFPpRuxe/16t
IbB1r2sASIrY4cYGOXOjy55Z2WVL4Mc6xJoSENcHtaLFePmKUFar57Z2ipnIsqDckCOzG/XLMI4e
oXdyR/WpdCLusbMwxBFY7NXjI2ysGhnXiRjBmlIkTdyuq07j4Mv5SXHTnc+qWYrfpuYQRll11vfC
msU/zHajzqnCvVMZghB3Gtq0HbVv2QhzpjjcoNaX9fyeFlUYHTt/WebjUi/qT5ly0b4Pxfqtr0VI
QfUMnEfjTuTTrANGu5Al3oIfLZB/e2ga6ze7tax5iIOWF/+OSX75mRYy7rO27/06o/TB4HVJLzn1
21ARCJTVY1fY9kNTOQEk2ffNF6Bh0T5IunC/ux49Og/UF/mv+Pztdyp2Ntw8r5iuSWJmEuaAOMBv
m10IU+br5rc38LTkH45qEV8Cat+WK5DdoG5pFPaXeZIwpRRGpB8ErylVNy2xasCrWtpb0BVE7KsG
C640pvYPmArzAa7Qkg9Tc4ukwxIoea/tyoF7KTJK/0XGdHY5Bszz5ljLEOch9+jjPkoWFuR7SijS
a5MDsmTkFJvl3Bg/ulCQqE9UGGrCB0uZQm4vXE5uZCs751ANVpDqluyyIAwHlO6B254qv2Rzjga1
Y/LbbMPZ08ROdKSYbPtw89oTT+WAWXWvQB/JJNIUwBc4py570dUn/qvDI2ulSeNbG9W5eMOawj1K
1nDUVydS/nRZVdGOxwoQXOxqkaZfq8qpomi58VG+u3rEsaJpLZwz6Uim37THEHlXTRJiuos1Dn8S
Nq8T3h4TwITT0NqcTXPs5gMIua0RiHwb4xtucd93mcxp1qZ0vNDzp+uljBu7fCr1h2EnGNqvq8ds
1iKu3to7LLzTfSrUczOyQ+qkW5YVXoiECnvStRNTE2YU4M6mGubZaUK72G9wdgyO7LsaH2eT9P2f
icaD50UzdT/mI5WxIKhw+ggxATXhOz3VUf+Iwk+xGD13RkFNOBz+iyUBmQ3bVr82Qdz+yfkZv001
ww4Zfz5IREtj3qkH1SOCY7vh/8aW0n06z7EHZAgP7ss+RgovZNNnVbwl8hxZmC2OtSZ1r2Ocxtd1
sv73MKm6G+uLKdZxQdq+l45HI1cQezSVImKu3yzXJ/pfCJhPT0CTeObFCsBJKH12h8wtRR//2ha2
ZVzZPpiUp2piJmfKRBvOJP11hIgFrYjUonDc1Jpoxt4L6HbdxdThfODd8guubZ9zLpRm1Udul22S
NaHxKTYeRP1zCqPlgxpzNERJ5dt3WIm8eWS1nZg+oyJmWZ5jyvGIZtE6NwqYw6fex27AqazqP9Yp
+sdybMf63+T5zsiOFmRpLvoJbacsecC04j5MeaUxVuNwLcGmfi5E44iydPzezqD79YdmaULzofWm
nhLc3+5XEgaheoGHWv7TtPbV+9bd3C9uU7K/0lE9drAQS/NbhqJ56SanAdCLPJrlbOOkgOuutsuT
FzpkiZhoUE506ozja1qGmI0xv+1Ha+rqz+znjvjtEJUlsBiPNj7yWOTMMoxfbeZ6MbkgLMLgvE5I
ARfabkzwig8XO2/dxk2Ew7cbwvWhdUoveY3JzfsZRP/aXN2h03+NmzryNC9pOzywMLLFyqlC7Ml+
gTvbqUStBvHOTk62eBHq0k6HYlPfWhl06Qv8rbfyV/bOv6Gp0uDqhYnn/CTPOr8Nus2X61R1JiYS
4boTfa+wuS/MJm3+Lskn5HsDt74eRuph31ZwwAHLYZ4uaY3m/m2goJddG/4cnpp+og+c+z2NS8QT
asiITzC1KHxKaN6tdiaB92SrGEsXzk0KeUnyrk6b4+QkQGEp9sw+oCf6QOk4KznnKhD+y7iwZfAx
t54GvVLNvO5xwZAVuyVdX0tbsNSLq7s2e+tX4Wezju5Q7IfC7ZZdJ/MOPjuk9w5GRZUkfbgUUIk4
5v6/YEAyeHIgr37QuFc7pxxjIv4fR2e2HKeyBdEvIgIKqILXnrs1z5JfCNmymaeCooCvP6vP2w3H
9bHUzVA7d+ZKKEJifA4tL6mdzFqxUi7SFeNPCByNVV+MMgOblg97X/M9Y64Zcg9pZR3acJcXrJlv
sx5hT4S1CT7V2Bv/d8Tp8zxQkIAMSEtN+ccPFn/YctBpiRlwR2CHSMb4gtTgMdavdXebj1RO7ojF
JXBWW6aqbeayz9pAzdNfTeBl7OtbHYYkiVX/Oy4bIBF6DXTORmrE/A/Od/1xEp8JAix08LPWpDXu
UmsWllxRmbADaBlp+sEIRjVG4XZDowfHNUi8uAYmXTlMrc0EnQ4Mp+JaqoJqeKBrBcGGxW2qtmFp
F0imAz2PGvO5hpRU0jPCmNVeoYOYoU7YIRJEMYNjwsvh77F66uSwpbu26VFwPPHGiV1C4vcbyGJl
CZnFz0KzEbyW/nkLpnLouLr9Q2FASmkFIwWP4gSdbuNOyfhI6tPw9uYFmQGOjOyrxWbyB+Q7tIY4
n+zC6ODCByP3jNM5XML55HE4njfoMKQ9e7hNTwP2VbyCFQyVTY9jyN/BhDRfWbnCFC1RrqhaCWpZ
3OWrAp2hSCpg6w2n9nMdWLhf7UUKuJStn6t1MUeuGIA8MA+cpx7PTMKBregvfhy7xCpDR0ALLk3w
z49dZA3H96tDvpTOb+z1uLxCHRcPZu54yCWgvDrU30q/47QAEKsKusjQQsWwLburZuwRdrjGReCH
7mJ/Fu+dyNyXoZ7aZs9CGv91aWrBNzFN8w9CSf0WEgQMQXKxqtmI2jc08KCckJ2AvFeDgZMhMdV6
/WrLvvq9SpFBE2VJQ1leHZBqS8YxQbkrpURBR1vdeH5UP2dW4UKqLIZbfrVJ/llgqp740uSyzaB4
9OTg8tw5uJns6Adfrmbbusy6x77uRErAM0dwwOo2Zlt/iQHx0hi7VluP8ezVNLJ/5NVZASgMeaKT
Z2wotpe4rt9r1+KZn7N2/TC1xATInVlnWzXJ6CH3Jg4KTNqGYKRwlmpjPIFJFNJmC28nIWR3SEi+
RFs6nWuPCaFAAcf7371Pg1i/YQgUisAm7umUhSFw+XDK/l3nY5D1qzu/KFWG4NwwW3GM4/PmzJai
fS4NNR9Baxxybgs5ZZdGjYdeqBnWLrzeaHO1Wx6pnWliMraacHuBGpJvC+7nM3y7qL8sFevgTQbX
grxsFuFvteRevqwoLSZ4ELBPUynYK1VNEv2pCNPCMJEEfw+qk9G7t9QI5xVn2Gc0Tv4nTtZrgU0+
cGM6o+nUfm0VrI8B6t66F1FSPeWpl3135koeJHHnHBpeO9lWdwNXFzSc5F56NXliTg8sC/kgeBsv
ScxhWqXx3G7n/DqK1E3DKakSsk337eQPiH5F3mOmoDvsDXcp23aCMNco9hLr8+RhDdmNGA3+OquT
/qUJSAs2+ZE4J7JePyaeg2YbD5X6nGdHZyyd8vyNcLD9rOpQRMTAAvMQAUtyt61vYe9NLm+tTc4o
+xIPXoKAKw3sIFbYDP1+gWUdIQIbIrmqMrwUamg/4gVV65Lw4f3BRghHBJgcI/5aZuqisLHmh6qF
joAJYDT7xiTqQYaLY/ZDWGe3op55JPtzUmSwOsLuYRqa6M+Sc7scCGTEzoYOJVHvgUeyYJxYU6BD
s/2ljkAyh67dzNLJhLP1d2GogayyjPJ+vEx5OPqCORxOuRmSp7L2wWJMGPyz3Qy7uN227WihUunc
DaqN9YXgYnFtcCFx5nzHyE8xZ/C5vOezZG89UAl5ZvXFb0AKKDWHhjYnZqxh7m7aAr17F8X+wp8g
9b/4Ccu0fsOKx+PMCKifsDtBavIpCEC1d+tnTgJIoYO59VHgjlKHaADWTxQIzUQ/Vhpr7IZGJe7e
Zu2BTrBlTqObNMyj367QmL79Vvf/7ITzgIqQ1o4Uf46APf+sHmSUYFN7nY7ur3QA3GhcVi2mNyRq
Hyc/jo5GHC1sb/NZkQHQhJFpWJghE+Fcol8myU94qzu0BEwM00gTrMtR91OFCxr9YWGKDE/gUllp
slGDP8wmm1dOn0XziX0zoat20supoBiBs6EqM8q7YjLZYeb337mWOtpHmVcBWe5l9rvjwfRNZILK
rnZs44wJO0O2m5uRxKpGn/yJ406uybbOejW2l1X7fnRGCO7I28bYavn4dahNcDvxIqr/Us+zMNWO
g2iulVD6OsqAcasZKbrYxL+Uh2FshyibhoTMWMkcRddkt36N7Xh7PcxB7K9m4mgLIQASnZUeiu2a
ozmYKvPI/PuJ/WYnHWA98Lpmvl0AnMeg4wXd8ny4bW2xDcFsnfrnkJRFL0n2KLo+co7uBJlTNJqz
WbV+K92Cv0cdxdI95DOCyEZVTvQdJ1CtOJWRMdg0eK7LR5uWA40sZVL+Vkiu8cmoMXpzdGQX/IaS
OI1ft+ZfvwRkxGrokXwxDmheWqKZ6vdw+iJ9jIe+fcW2qMON4dgLtqJRNV05qZ7V20jD4auF3Y2Z
wI+H5eTNPlzrlFKd5RgTrO72Ydu49W5Uo3/PzseMPArQXaMNea2yv7GezsffKWtW96+DX13wlhgq
eDsEv4/Wn+VjalFcP7rcsnYufLez57aMagLhoNPaaouYlVffhn3nOOyajLwxZ4olJY678Uj9ObcM
N9xcuKTVz2RGEID8Kk51mzerHwNmGULWyUnRhzdDhAWTUqU8KTZjEHZUS0F1GsRDlFyPgR0FACtA
zkzihPPLssACYu2yZe2WAefCGlLP+86tEg21W5S+feDRktV/Qxbd+hQg3FL8YVD1N1CE0uaFfHu7
PHuFXJ4XLKxIVfMUcYO3Enoh12puocKvhXhZUd8zXuPxlL3Bdo7nj2wopvbW9UYh7jKqwHncFUUA
TIG8QHJj8PJRb1QTh9srSTyJ9HH5/wKq0A8oCQXEo64o9a6jypujasiGZYPWngwPkdHLcuqrVt/w
eudVQ97OTj9IYtQbhfiPMB0sCQYz0wj9li5Fo+5sGcbhzjX8xB+VKdrgk1Spp54UbFc+bSzJyK6Q
sjAP0YxlHniItxytO9h0e3ZFiXuwxqRHTuO52lZWsGjn8jPtpsbJO3zjCUcIhXOE5zFZLOId0B4g
kmk1T/0baSlAGGmkE3PPSqAN961BY/8yK/dIxXcGx/eAp6HKn+CNsSEJpKneMU32cjP2i33IBgvh
qFmnFYsoPFd18quwm29Y6vbivR26ddo5oaYGcsPem0y3TVyv+MeyYPbPmszF+DhQgNe9t77kMkFL
QfYIcWRz0f9Y9rr4iVSNHWP1BgVN1OC1pybTYtdhKGmoVwBGHxCdYX3U3TCRMnbVOH2CJ9opdPTm
A+si+YoVI/mKhMzcZ9iGE/gvptwLUBqt7g0OlOG2Yl17RPtoGlz4mBfOREuA+KwequRvYJwh2xyM
z8I555Mji1cOjBjlAfNX2p22dUGQ5TVSugleCYH54ATR4YjwYYR0tgMACwKDRJJdWOcwBF5zvBDy
yHHfPWGNqKJXln90cnn4KvNdJxfxaOs8W04h8INba1PvNYlLAogOaYF9aZr8EjYu2hs7ixS8Sl5z
WIpHLv3t7E/V7dxfEyXSsDt7qh126ZeR/A2pXuIiZA2mBToPtsLROa94IjNSjC5swgd/SGmO9NfB
LveskbBq0vCd+79Kj63tF/dUEe4xemL5YFIJeYWbCg/nL5rjMV4qJAW63Cqlp5rS+gXFgkOuIhWx
UQHv5otA5OrvmpbtPcmwZLzrYyfGEegC4VMk0mLiqZr1PQkEsNJZzD54xCx15/tx/4rJqflmhlXJ
d8yv+W3UgKJZClGyScnX5h85Nx2hl1WCHdI8z1l2nts0e8KFvaa7EfzBsDVgXqGXsD64Q+3VLOb4
lvJq24vi+jgKSXNte6cWu7AI+vo5WbrBOwRrzZw6znhXwafYdaH/y1UPYVSH0aGMG4SCMMrYRDTT
DM4jqft4F7BU4qrLc9vuJt7HznuIpCs/x9F5S0ncEKZonWOgeFUEDZ/whmIIEd3R8LJOSDd+y2td
EzASHFnjzinu22BeCRmPZc56Uvds1KJFzbejoKaaYxooc0o44tp0K/GFqL1rK1e/Lb3urji31XMf
C9Ri506DSA8eIeeXwdFwt+tjtHDHvbeC49Vm9ODNAZ2Lp/JYjGH8lWWR+hthIeZAsMbTT1nLmrKH
wXQgCQC6v+hR1pRv0r3TYMdp5nfmWjwdSz55t0GDVYqGL5txGOmJap0SFEyS19SVZGevC4EL4ZAg
RrrmtC8ccyIY3wrjwvJyZRwsDzGmU1CnPUvdfb3kab6VOAuLY+X2OVWfdf+niiu3Zc52OoyTTmz9
U8phrd2HmPxv+5i1/g5l3bWIip2wIFZJe+NzLquHaelDNkiQUtx3iDhQ6aBVMwJOqhbr7bwWwHo9
P+7MqZZD1x8WF9Edc04vqi2tr55zKsluM6D7BYwuIXF4bqlmdFEEFSmnXcIa7CnkHAlRFPbxMGBe
NTnX4eI0y0fwf9tM0c85UVtB7dsdFvv5zEkoyO6EaLtPJtN6OApPhkARBgOgPRXZsCOm1ZHKgaB2
8GVjD46iJGRDl+4yH+oh1vm5zvG8Q0LxYhRPbhpUPmnVfEzYL9X3HieE9SYM5RTux0SJa89HPhXt
SYRZ8JiYKei+wpwaacpDlsEc2eaq94QSMWhsFftOUtkRUDbA8tQV5MIZLeOSEDAOFCeqQPaS43ac
pbJ7ChavOgeyyh0wt/6wHjzEse5RTuvwN8b3ygpjWSKvvhnadNkZcWVhoy6tu8lBrL9BrWW94bQE
HB4n8PwU3xC4eKxE1OUHjwPHtcmkLYLPHtM84fM5d7493yXfxqYnqPe48YyfbyfgE9WJ9cP6vIq0
j+ejII4UcMAmoi/4OqzPZt5fHecGSxP+kLpOOGqm0mEPC1OP2KcuiwOPE+cRB2PnbduRqHVMu18p
630kAzVtm4yVAu5q7TOZmsb8WoaovAlnjFrbGO09Pkrjyx56EmwfyVFSccLdLrXUvMGJA6gzw7Q3
4+2XvAhsA66YlcgKdmBlnymzGO9rI+fS+cjwIN5oU6l5K+HlLAeaBClC7R18A5woOQkDNlrHj5VQ
UH3AigcieTQgivAPt0884NwXKkKS9Un3igMeu8224aw0kzmruiuDOQxrBxBCNX5SXIepw8NHhCO2
Sd4SnHC/WCaKgu9wRsDAHCX8U1tH9YPXB+1321zpIWsPM7mP48W/LZyBl/+4ihmuUtG6N3XnLeZ3
7eZx9+QSYDxwYO6Y6ZdQNq9eV4fpRbHori4uQtkxyH2NpWJuhPvUsT7E8+FJ8R141yslj4Sl968N
WzgofkTMcwF+aPeSapKEk4nxEL89L+12a5dC+aYokvIgdgh+9rLMUxLsauwQajfzLZT7K0s14BFP
leeBCWppeNOPunjWizu5x8BQwLmBg4HIwl4NkMYkXII6aObGSY4skyWLwyFNVHhMps5clyGDvz4H
mZ5/aLqQf3uORLdQITMMCoL26uOg1bS+YSbntBF6c/KjTZeOd9pzkkceOBCyMC6PYMV80K0bf+SU
f/6/I+TTtQsvSDzwOhF/RpXS/ez2BEr2kMp5ctZd1jjfzkCyVwhdRg9llofvhD1a94vlahM924bn
JFZKXoUuRcprF2690F3HL3+eXIet0dX6sMuyPkpwgxBd3lgmABzyddbpcw6YV73i0QlAY7EUdb6G
NQhuQF0tGoBg4RGXiksDhdyEPvx0lz8ApxoS1oFi1Vysp1K7Czjy3GL1G9I7vqLqi0hnSenG0KmJ
uod2uDMDSE8Yt9003YxeRqncJvPrlBuar7z5TtGF5GfQDYNgcGhKKrqQXPGqMxPxtRi+X054ILUC
nj01PdxRPTq3hP/AxowEWX7BOogjngFuMp21jubmVCn8uodA8cC9ZJzwwpPrh8ldxSS5Pgbdiulj
UOucUhiSifTMFIwbe+OyqEwu/bWL+xFPwboe3Tzs3AfjAyGvgaVhBfBquFa66g2n1IbflvxjGYvw
qfFLfbmGZNd9e10QAMvwHyUgq79iQUvbTbikcAvTK74jAehdiAVLlnBtlKbDaznZYfozOvXQjBi/
tFqe2yirnL228/VCF0IyOnCSek1FSTP0xnIhfbORc8TX1eHg76EhJv6jZ3MTn+OOYe2urpW8rFRb
hLe4K1EFI27x8QMR01THuPKdeZsN8QgNZtHDDnRKNe4HRAveptE1BrutZCDn7yVJBvjEXL7zuG5j
tdo3B5C3/xCC9WL9TL80cv+uWxxC8NeZ7Q5Xu+7v0RLlcGgZKnBhZBWDO4bGcv4el8YgLOrO/ils
lyyP4TT3hLfHKaY4h+ct0bbQhtMTSorn4b+7+qt45WT3MDBVjQKHoMYyn1KtrQgX2zxR2DlUx2xi
obi1dIhc3HqU9F3YkadomRdduwPfpx6ukVzGJfoZg42cvdp5bOgkWzahP1C1MvbwFw+uJQ4OAYxC
+J0NnfSFDhDhXXD4Kn4Nk071QYMReJ17APtbCOqK/pR5yli/zZNK1aHOPedCkxKeFVFA5dmzCuU0
1Y2R128Lqj1J4RRYmyjoKAqvXqAIp67erWB05MFHdfvtxsWSsI6Ih3vkoKs5ExrtLiWNvfJpzPD6
CH5wArGZAQ+GYFE3BwQYVuxQxq/kM0GP5FaNsMb9vps1TTR+Z3eIuu1jWpDH3vbJwKSAw13Ti3Bt
CF48gHPbaHQml63eGP5RXW3at5Hkt3hg5euKbS9TD+snwMI7fIfljYa2uG7XgmAZLWl1YS8U7RV/
PdBA6SEFfXbjK52ncA/8fn5rit7B3jzGzk1Bq5K8zV1/jS95HrYVwKxg/huLzuQfPMqmpzrOVXth
V0tWdqNYkD0VsTdfScWuRUmMJjykPqWWFJnPHcOFZWWKEOVxzPHMSIKWHutxn7RZ+0kIca0e+Dab
5kKGjqK2JQeHdmaHSKiAy9xffgqOPLwzjBzqLbk+QVOBQMLe8aJhP+90iaWmu6GSiAN1UoW0j5T4
2jvy99HGM2SrIsC5LibbvL1UwKRB+KCGnVRPBQUsQcSsncELRQM6C9PnFWegOrEllPNbNSpCKAPk
hpMOdJlusbJfOygpwmmfxxT/joxt7bxEM9FKHm8s+x6RD4Inp0UXeEz5hKhLzxIknoAA61E5BSbV
jo3Xd1tTObzprDZ4C1QwH52lzu/Y24vgWPAEuVh3thnWEGCc93EQGppTeAAXPtnXMGoeCM66R0mr
DcjKttHDYckw9L+wrkxfKVJtulNTRs7R1iNtJG4f6UsZoTc+zaw7i29i8gbOXSTX/EcXDoWocEG5
8FmQ+v3HhGXjopzepTNzJrU+9U5a39qVVO5m1qUP51gRrN9GpJ67y2KgY7MFi8PqoIwzQ9pZqG/g
TyxkHY/fc+fQ8YAqMbFNo1clTB8mEHjzBZIPQPYM2uc/4IcGLxN7vWe+/4zfL1K52pc+KAL8BGNl
PqoqaclTK3aGgo5iFEj2Lc2e16EOjiNvHZI5FDt5G71UgEiJWpjbumFX9ehqUlBoF+SHaUTN273t
C7iDLEBWjr9gfGm1tEOy7hNrQeeGSDLqNoBm+phNdNhtuywrP8Y6KvxDRO18Trv6Gj4sjTcme3JK
fUha8QrhXlnlPGGiYcGBputjhyi8+BchJIA3gETG/r5FFFcbfDXdL5h0GcpTciUdFhzlWIxNJGgc
WRUU9hWMeJtwAZPwFFsXL6Fwi+6p5VTmnhgUxEc4GI/1cBHZE/2jzfo4u7iz8KDhxSZNvbo3uI4o
Hpt1F8XPmaojvV9FoZGFR/EPRdQy3nHl/XCktheMojiQXZ7FoFEm7f67mp9poKRW0b/0sjNPETyj
cOs4FvsP7jRyowvFX1c6dk9HkSmrH2/IcbBvOdlFB5AtQfJqoiG7eCAuq7/kl3z4c8RfBU6+fOgB
ElqUeQq7/dmdjgb+xPweMMy6P4nn9/kpwu+EKEiAGWS+17xOSYh/Zg3ylPxv2tMFumNdNo03ADEi
yPLEifYrNH6iCk2wvAyAQDhpxdkSf9EFqCDsCMCAkE2a7J6ShYVbevExH2WOEjnYyjmniTHHS3qT
RHnxb1ASj5kEfzYiykSFR0jh2rVJeJ1DkZp0+jLrdbq1C8vibUspbbJ1x3qhMpGg2YPgXTO8hk2U
tJuhH5v82ExOABIintN7Vmr84kIbyvUarxU38QgTcKOTlcyAxcHKcwqzy29O2CblHw7Q3Tfa0IF4
UhW0j5MZnP7YBqT0j9QUXE+GDov2c1/35WnWOPy3S6VWQn2pp28Ay86/cffUFQUSnLTul9wEyS4b
2gh2scH/vgOGGBJHlcAOMNlT4XBydbSk1BEECd18Xl0m/5CLeGTACjHxjonZ+cYXzfSYtS4oxyQI
TP1eLsnKmikkuv7CXA861VGMjFscEnjHRKHEiQo9sxzk2sruYqssbG856s38H4UT/oOxN0KsGoQ6
JnEUUXAoa/y3KXH6/kyfIKm5BdZYgpTOB/Yejbn/CnY9YkMsyVXBpUkFvI0Co+BKCkOfUDe68TON
OqXkjc8xeflq1lk755kqzrtB1kSRUBqDd4mJRW7zIaBqC4bBSgmDddoBC6DMOkyBdGECAnBjLY/c
P1lwtHEJu6/AtPM6aOrJTiDQM3h0ujDiWm0QQIR1BwQ9FnUM7WIqGQ292JQOYYfZXGNDbrQPdL88
gBISAe7YeLjOXcSp96Lwk+kA44CeGBz4cLnbyY30hnJZmKS8cM0tdZZXoBXuXGaTZXaANPnFumON
YPQutov+mCydTpxhMKTtUbBIH0RKmDdYuiO9k4wBX0a3LJM7zMQ81iGtuRj5qa3aJIwzMRXLw/gM
0opuCmZSh9iaK7qLHqzUty7D8JW2OCp79Nymv+c2zdabpZyCX4VTMrXT0jGst2WxuN8DxUTdNlk7
9TbYsmEqJ8tPMylP0mxLfrpeWPAzDuxhOMo3huOUHoXCd3oaRtz4fi7dMbobKssLGmyG95bZPr5H
qS5z3nlZhU7eWHvbiJZyKLgp00GvoNHuSpvnD7Nno3Tbt5quPacwTXbhxVM+1IytVEF6Ko7uZmRW
otr+6P8roG8cPbWU+PVhSB5QQRx5gYg587AQSfbIy8y1GxbZ0tvbNceDmbXA5gROGC6nvnc+ifOL
P1HVU69JUrk/UgdU/e2E0/5uRsrTMCElCPFMskXRQJ1NvceQ/koIQ4FwsGLC12MYFgsqxXbwRnzo
iTew1k38kebWFvX2dqLMTWy5qaFAjd2KnW+juHiXXbouodl2AdSenWed8tAi5Pnbusv94Iktemn2
M1VO1xX8pJP9uoL6xq3q1N0dhwZa/zYTjYYvXDANzYeol0xRfjK+y7LlKOYW1EoR+Y5xjXoTN8W+
iTCl76AfkBQfSPn+DcQUvZUca2lnnrPuN3RJ3CJitou562wr+g+fjd9e6cqESIYOixMY7uMHlR4A
miRexge3y3Ct09WMYwe01kdNF1S8JXoBOSLnaR+yqZrGS1hHs7srhc+CpKTH+XEJELtPQzHO49kO
efQM0gDdIEC1iPnRDY3DOZ85fUvgdDYUVDDlN3FChyKJ0Cw6RX2osPIIUpdnqsIxIwMhE1T9USH5
7jNDOL/xGCdwuazWd3No0/TJnxSeanS7T4w+GH7CkFjlHuUpY8meVkEzfIRtEq9npjUzwRdtY9Dq
UbK6J80njf5NG6B7pSaF1TNNHMvDYhRjSkbg7EzGLa0PHY2Z7T2rrugGEm/IRScJ7YBcaOFOr/TW
VDc1aDbvmOj/+exzFIEnbYHhj3Rk7eM1CfQxD8B6/MKlLx7szKFw51GJYbZCQ+7i9LUA29hiAMko
K5ltpyq96SAOlEdyghNByNDxBC+vwKvoIfDXp0n4CvW3tMNTDb8NxXgMyXC9hy69AN81iAp5E8OZ
BSYWq9R43WOUBXiqd/xrzeLwui49pAs0T59lKC9ECwMpqqg+XuEMcGHnE9q+h7nmBaSCbQ92ttET
B8ug3Y/r3Nx0Q+VOu9ALyK63KweST8aiLD2yNZiQwksxXGIfat6Ow4Yf76tRDm/NYhgPusy1UIeW
PDy1Cs15L7SQP4SEDQ9Hw+tj0zWN+CgmEd2Aniw+o5aSiw0VLYa+PC3771a7TNR9S90CVbg4ZjYh
CzImHG8MHzFzJrTlqXaI9qMempbQY1uefUw25rS07RwckWdoDuIIyeJ2LnFaH2lsaL9WOjydT9dd
6Fp3oOJVzDPJdKK9dH6MCflisHD6sv12HGy62xjsAWdY2WIlpITPQfrIdO3/gmW7lueRQoG7AcDK
vBHJMv6DalHI3Rr4xGVXSaL7RA+FlXvUs7a+THa9RhcAMGFbpQUuZr1HkB2vWzj8UV4a/s66nqh3
5IzVSryO+udsashKkFKtsnPWeM4T6XZNKC3CcnFLP0Pi3nA+T7BCL6K34bGlRCs9U9Jb7WqTYNfY
Qj5K6lMcAyS5sf4ChgYeAUa2AEF7y0RTZzdsbpenJOciPRHnXHg3y4zGTx3yCsXSB0fnwMkee9yq
bB++EIujtrNOTebviR8RI8Coai1ojIAmJshqTC75gH4OEd03Wb5XYyVpz4BTtMzXEYJ8CZgSvX7G
k7Hh2XGrIf9TliURRafWgvIVcPx4+TacH1dO9vw9OHsHNqyl9nYFgQ5/T00U/XuyDRhoa8a5FRAE
8UCao/gP7whWYdkHEDHuOe3Hfw020hH7cc8iqA0YFzYhYz86jq7Sj9RvkDQfJGuY5IW+OHKWQBpj
gpvcJBhhbpZq6Py/nELW4jDxgvrb0oXz1Y2UaJ/jqIdmZVnQrBgbBFsTrsAmvhCv0BdaCdLk0vWD
9zLGsua2ZFvhHSryVPZCd8T8j1Zm90+DClRdb5gq2hO+kSxBx6hbd9qF0I2X0BnuwbVZ501MRKGS
JUdlQG8sfQblNMeyhTpWmtcawIx7l6Ro2T9dSV3AccGSyGcKxir45AIkfLEdID0lp4wvX/zWcnS9
85Lj5kPf6manOinluyXhVRH8Y4juMfDPfEWXZJY0ye4cLxjxRwaocD9OWHAAj7j3KEtIBu2eIWAR
KHaw8iYnb+GivCSkXYl0CMyjPJEENPokdINO0eSK3XorE6RcsxMztFjQKXBO2MT5TshrzPi8hNwk
c+RdB5gZ3mjMoWefxsDX92A3pHz2vJ69M3GXKT+4Ez/xPe5ozFl2CPVZOo70z6sKKzS5QBLVmiB1
+cwyTtgf0l5V91ynCQ1nEyo90OMSAI0aa7nPoWMFfKQsk+eLm2HCQyMOI/VWk3EAFFdp5bMgbs2n
m3fiu8c7E78OpBMB47MgvMR2MLTtykI985x3aDhbLFIrbILmduoCijj7tcarD8EmPg0sqei190b/
xoANno8cMRm2OyeKUBfJtdS7MJqD8IDFQFUffsHq45xZjuSvcQbCZGPGNJN3VE1ggoYrLXPcBUUt
sxck2ZDhvUQokMexh+KNtFtfwRRxCJ8VdLpid7NbU4eZdaN6Wk1fMFgF9f0Kpyo/oKQlv5sWSCmZ
Rexoh3qkI3Nbe5aFFCMSPX6z6uZPZ53mz0xZ6Zy6sFPBHZoaWT6slOVOAyn5aUwXYGeUhQ/PdfA8
Z1OT7bZ4CyVC04pXodwsk0tmvjBmtvua4puYXquga06jQ4/lPtQRna4uEBbn3MpJmwtvJm86RT7T
1zNJmumaLawZdccUJnses6zfrCQNKCULXOp2IjcJf3F44IkyNJzEjmJBsNgkGBqw1lbUGR3rOKBm
noAnqFMxhvYR73VUvSlku2uFsBE3/AKLz5MRu8iuTGIIm74PozeuuqX6igmqLxAGunxynuXQYHPJ
DZAVUr74Nd4B9kpQgiR3cNxb7AFyr00x5DcJnc6YcJ0gK2+WzgbN1yrp7fvmh9LJdxeKXnnfzcDu
9EQaPY0PrT/492PE/ELkO0ud7VQCtbjwvlmhT3IE5N/0ZOM8F7CqkGfWrl/HF9u6bYn720AcuBj4
ZPJgQiSwC5sJs3xnopw+ryRTUDN2ndAdk8TdgWnIAiQbr06zMylq5UAA7hQu0DGd3BtHuzLazrQP
dreymmhWjJHgEJDzIG0s5Wc8O8FYQJ7Ltl6po/vr1gXXUpHXkCUNQK8Nxl51U4gkpUMcog22d9rD
mYkxQwF4vU4v7bSq4jhHdRHsab/h5pEDkBfIiVwIL+jMEWyhJebZDr7Esds5xbOG1zUOeIu1Y5r8
IcIyxU+d5s17W86r5POR/N34oZBmGV7pwtPFk8Sfc3XnGC/h1EBPDulllpnnBu4VKD7IfGTriyWX
EK0IJR/UHAvGBcj1Hba+PEmOrcyA9W+8mc+JCEUORXXd1bOvBQXhKmg+GHTnJ1f6jQeINieHgEAm
Ly6LJIch3gkwxqtSvNC+vdLVZSvAHXuii3W0EzxWSdTkXXs0su/VWxDnTJUsI9cDMWxSDj3MnxHb
N5satk+WLX6uhHrj8YobnOSw5H7SylCHCGnr1zAp8ZOBk8NXxKMSDmmMXITNwnU/MoRXKilxDFJN
7nbhrzkvaa3mKEIzPFMmRZNJRxEPbBNel4+4gGjy8r3Gf+gXGdKoBm2c82I7KJ5jmz6B4EPsXMN7
EGWcu/sFW9O19ESG7nEF0PrKopk9SoOnujxKJA1sYOn/lchA+0iFGC3cSzCLuIA+LykR0DUnGRaE
Iw2lo56DX7hQoJWwMSNj+B9H59Ukq61G0V9ElQCJ8Np0nO7J+bxQk0wOIgn49Xf1fXPZPvZMN0hf
2HvtJWAuD2lVq/IcVp3auwwpiHXRpTdvKR0dTlay6FCWe/nM0m0cEXpx/rRw2XFHMHzmeo4jqBrJ
XzYITeBiM4GWDlf3d8xI4UvKOPumBwJrgQbxF3os2Q42HvGTWzEq2xBAnlvfnMNI+eOeh3BHkUj0
Z2nZPpKyEvrgpWkkPDrpjro+ZjOqWERwgMrvUtrtfxWzqnzrd37+Ilp5P49zWN53+excfH8s5mjp
lEtGzOKDcQwXS7hH7c0S1AfrQGbiYB8yjgi0ms/06YO3Z7e6kmawjpQ5ZbnkVKJVT30F5W81NfbL
iv4RShECQAj2dfHot86U3Y7OWvzYayPtXVVhbRj5zSzanoj+ff0uFjSEh2p12zlCnUr0djLSE97Y
jP76qPbtvN1Yhdcgeagr8d5NhXnXtvb1vgqMHe663Lbcc5OE8QfPxKQPcExV8j6VALkj3+oZkPv+
4t1WCz3FNkDvR0z03CbEPOnYWbhhY+clDAzhdG04rNNbpw0IThMqcWlIOKm2gEpIBmXw5c7bxpbp
W70InFduASYDqxH7xXA7h+jtIjH3fXWLt6Shoq1rVDuLvYizWBRh1S3OU+AYQTIK1G55Re33InD+
iacJC1Z2JiCtrf8xNh/gQncpVqmFJ3GOyyc63+QD/B7DNaxYzLRGP05kpBJh4UVMKtS+1bYnZgCR
XePBkYu6tLGGy1r7Yxst9D3Z86R0xyE2+yrchkjMMBJOjPnAmuFJmZEZdzouJYf6KPDG9dbIz3jV
mGBKYcAKCooHfLL75FA3Pe7XtqzaEGY6bKaWNYZOcmZneYt/R7eG4WSdeSNCX2MFNvJwbHg0FWXv
2o04pASamPUW13HKQlZb2O27B6fNtL2n82qbt6UWK8ldrtsO4b7I4h4fuZfiUe49PM5PVStHPljI
ckAnEBmPuC1ZZofLTbciY9zPxOVUtzqoPe+SZwPn49lOZEOyCkrtYAJnxzkn4R60ajywlh/Hb/ZQ
s/qI2ZDmb11aoWUmAgVWQmT3hNpu865d64tgWI+arGKCCyYsiAdwUdrHHT8xQi8Pds0ff05L/E4g
1lhVINRtR2Xd5CNz6sMqqjR70CVazQ0Nv+ZfqoxJgdgl5AWgeZ+6y2DP5fyZJ41DAJu1SGIaRFlH
YSv7M1k0cn0WcObcm3YqgUNZ9jL5p5FGeN5klKDEh5JHwYyh9hbKXanBMB0M64Mf+h+DN6DwbURm
FJEoqbikayhACdggOinooTcdK9UxikfXWemPQWpvbQifkBA8Yert0KAh3oaONZZPIifzr9toj/Dc
227h4kLuNQBsumX94I1PueP29S2F1NK/KUP3y2yzSJKtsmZcgy5CXNglXjP8DMpd0ztc886ltsfu
BZm3qI6udqCDeZhBBAODhjibxaUSLGuHWVBj14JNUKaHSz6PcJBLE89oTfR0JYI1gKI+6xx1LDag
IvgueL/MDrCoVxLJQsm5GVJAYkhRRQgBnS9G+gdXh6i6M1C83nEJ1551G4mZZYRiizBUUM24kULK
QAJkfaB9rNqNaW/nxqFNrzUwaaJ2Z7SDBaEr4akY5Bh82Ixt3xuUv2heEOHcpmWerXfWNInqH4iR
LnuoMVxC2gETsyIH78rQfx7p0/QW1oL5anqLkr1RVCZH9PDxB9rg9gStDNU9ujjBS087dZkqjYpx
uBZqxDoycXph4aD9M0BdfAUC8aUdGT3b83FEV+DsdGUP3kPKw4shrITwcWeNZDpsZ66976BDTn9w
PDWmOCAZLm46O/DyrV23ZXjDE006BYS/az6DaT/ZjJTdVnn0ApBE+uVm5vsWkVEMli8aXQGqDdiz
w7lr22Qdj2pc7ep3VcFi3fB/8KvnzNbzA8mvs7hYjlDvVIayKklvnnNwm9AZ0JZEbd4H9vtcyXkp
DnwXRcIiGvugYrJIxOm/NnXHeF+6fv6WsUolZq3g5cO2dwWoP7OwDFPW32E9vMZ5knRY7J0OEyUo
vNLeKyq08pb1cxz/4+VdXWC4LPTRLug0EVs6zKtvf6gMccn4mzq/AgPg5PnXUADsvJ6VdEC5cpwr
66RQvrN1gpLB3ljGPRrKMcukfjb8ZXkqFKcwZyiTZ/nSrMN8k4Y5CAbN3UK6Td5gUW49mPFAgtX1
USty74s2TPbvFcbSG54wg4p+CnBmOa1HI0iiuoTymwAh/saHpeTRD3Iy6lPI9u17yeakJXGKbx0z
/2IjNNMgBvcOKvF3RVz8HVIGogJhXfVmT9KYMyCyiNuZUYhfDYyoAvkGItIjsq2cLPcVjb5sDgbh
kX0qrgQgyikyjJ48hZ9nNMNUHkvg5+kuV3aL7xNx3NmkbRISpYTLYufaOP8oXaz4JNoZj1G/5sU3
L3n3z2BzhybrCfeD/RG5dAtUxPCQeg6hzWzR2o/aj20ibKc+eVt1NT6AmWJy3eB2QN5GsDQOj0ZO
9TdVWWj+CsvlfmkVsZjbZOyy+QZzSfVUh2PwXwp+xJDJ7pgAMWwAGStPh7qIkIbP65s/S+fUL3gl
I8tlaxkNTGRbVjhcRQcWqjFS4HqEkpLVSj43QbcUuK0gUnV2ea2YWrtyWVxcI9XRnOcz40JiRk/B
MCGrqdqpqvbZMHvd1lCZEQUJkZ1EYYTG5P3OLWvjNEwaJDJdxuwSPCViRmozuyOhZHT2IzHl1q5Q
St06hTWi+Vjd/J7rhU38FDoOLPnOVyzum9nTfpRZnE57UlTm4BDP/pUNDlw7H97j4kobKrsg6dDt
CIyYfWL6r8LOwK4FAIQw/JKGMOE/6JmbOm71UiPM4T2nkJMbg1EFaiz2aKd/MmOIHGCD1n51bies
xP+tGajwqDPSKqJqYZYDEYEsnAqqW/JsOy7OKp755Y3NHhU0DEC6ceYQPXzSzG6Q8PrG+utznZ1l
1YTFTbMmbXq0vKS+rQuCszH96WlyNnO2umR3S6Y62wlD2eeMQy65yTyIfG9UDvl5FF2dXy20YXNr
SI4QP4tySJ7CpxuD3LGc7oPHBi53gklBR8yPFXgjL0/eXBtzzUFXDkrLE2Dvav6c8AYgX51VWB5G
JmdPEAKD3wkZHzr8qbLlp4mHcb4l5ocoT/SxAJth8TeEgA2Y8DdB6rRsGu36B5dFcEtULgIGF5fH
s28c8ofRTEhxH1gMvfTJXsXKfhMAy3hX22ogN0Z0lf2g1jlzD4rbKEQKbsmia/fjVJRGI0InNWEE
HoaAkAq+VoFYziGVnw+SzPbltIEIXVg0K6zwWRdqEfziigokPwT5z0f0OJNP3DHS3E2V9Ywf8DMa
cDiiX7BLZ3YPyL5ePChSkm4Jx12F24XKc76ELcnce2lEcANZIv6efJCa27G03faDOnLKybTnrPhy
gGS8gTEZiQVJ6j+/m8yhlrP7hiXD/0u5kYm6sOkI8IiTzEXQ+V2ItsBsHQ0LD2PK3PxHfz0tx1nk
4PpaAkDe0GRz6GOo4zbWsWAT4muHKU1qPBWfwQSv/1ClrF/YMt1/YI35ZZyAtQ4TPCx1ex8J0TVK
B9NdRpjLelxHSoYIPwnWpZBS8IOIaHvlkw/D+UgSx3h1CtKc3zM3zr0H1FO1QOZCxaVvVeZ46wVa
obVscQv6+MmJUIH9Z1+5W11Nl8S77QMG7NBVVd+69Ux/agE0wTbw3bw8x/CsLIDMxKI8KcGfyjcx
qkyGwWjtOT5BRti3AFwLbIVT5z+t7UDKBjL9jATrEV8bbwOJyBlX6KvbCusXI7ztHn34ZOJxToeY
2xs1AaEp+NKabedWVX53Vbe/8paQJ9Pn5RKBwckdVrFLcXRsXYCsLmLiuX7wsiD+HGJHHkdiUViQ
5nK+eGHey1NOKCdMNmp+aPZYjkhXyULW9s2bVeYVjVhG10yWLYb4nTtVhO3IcXIGuGupaf/NndP5
W1fbw3pgcVssNwFzLXbvEJfrX3TEIR9EzvvdfFYeIMEDvgLX7K/hQMubKqxpiPLiyv4EbkGaCGst
HYdPbs57TuUqPTxj2PuBLAVgDLqiJa12k6NV2YjGIjs3SSinbryw6jUgXjTn8f56nQODKUnScuRw
Vbe6tvNSsy5L2YIufR25BK070UpA5/RcUsmnezha4qlJQG9uxPVbZrBZDdkBe08RMuJoOFHLZDAo
iUwlLkIE1ZHYSbIqaJFWfQTcg1Agp7T/zBcfM0PISXucULny+yI/ewBI48XfsMcyvDOJpyl54o48
QNZLyy37C5Ir4lRZsC8nBakr4Mh9Nc6C6G6UNvvS2XM7SI2DteyE42r3IV2mldsGJz9iIPTTL0Pq
LDgR10zfToLrOXRaE+5TaTOZYiFbryh9S0neLZqP7ol+osPEi4/oL6i0q89kDBiyCuZsvPDeVz66
XNG+IMwg+Bs9B/1LZxUmBki4jOlubJS6z9kTrvAzMYxmnV6/G973hO5qhGvMWF7ZuDZZ9AFCgWkb
Q03A+UpUgX/Ec8MOHJAMzD1N+4fkyg2d/OBy6tSnni5s2nWQlutxz/Ikc3Z8rzZm99QE7JbK0V13
mvlO2G+7hk2Ld0DVMXA+igwkpf3kFDldnu6UZR2Gxl26g3J6PgUnY5fAo5igD8mtRbyOUpmSZstC
idAKZk5bkWWx/zfDd4lJgSK1A6GZBpxXw8FGY2XmnleMyWr5hHBxWe7yFnsVzzIY22acWi5TkhJu
WYaODERHTrcDgAT1xZLDQQhLXz0cdA1y/oRkEoVVVkBUiBROjZerESzlfrY0Nol66m9ziwKXbMeF
3Y41OwOz4WSgahxKB7EfIQcJTiH0DMONsbgwtphgODrJW6uTG4/8W2D1fZDcM1WHAWTw6ZidH8h1
fp3ygcwUyoYUPF1CKuVHUIjyNkzgGJDIjHMGwzZS8MGVEcNSjvPY0sG3RFACEU+j4d32zMsZMdTp
+LgmPQknTB6CG5I3SF9sizg524UVhG9ajOOxJAOk2HjBhDSCJLAFNRlj+as2wHSrFPUBZqdjLmxf
U/8J+BEEX6b0wV1lC4KqGrxpfyspl8MWAaWRkbjaFI5elc4wjVRIF24hXTXoqlx5bNMFiuuoSBug
AKqDYE/9Mpr7llSkXUmD7u8SQBzupQ/CTu86gkzkZhrBEeyL3KHimshTy08zWLQ/ncwo7LAjAtok
F/C/biU/7ph6PlhviC0kqhxZPmXrSU8GIGGWU7DzJkuC1cFkdclhYHPDStfXXNF3LXoS3+Xb6Nvp
WBR9/6/P50GhaCLv+ZryDc6Be7sb+6y94J3VwXT0SOPrbwrhlDY6Hq7TD1u3uA8qA3MISZau+GqM
M7PZ1HgWI4TuABw72pgv7bfFhOJg0cuEMBO8y2csyuYATqwSbxIxePEEvyPu7mZAWCvnPrWFmWEu
eteg1CzGZuewema2uEJaQK+GZ3ijGbTlz17loz7wydUOWNynVMQ5tTs+pSLpvTs8E+QAsQG4MlpW
woWWqHF6tgxFMfVX30pVkGmXFQwU7VB5j0tG7sDRTwPOrI1XMjsnyW4g6gaVLsc/m/FyYTUb72QZ
1LRRPJUyzvdOSsglfJYR3PBTUQk7vAJYrH5+CpHoI7PQqq2GTUGE5ZLsaTBKqbfr0oT/lFUW6Vbb
1tq/tiS3FdsSRfIdlrP5ObPi3GzwuzLomenig6iHXHxbM5B8qjoKZXaTvblxAxeVpsK4/5RYSUY3
Ywhp3xOamZ98RNPLoYVUKz8tuvWcjBbUP3k0WXkC3m/NSriU/dSvn6s0CHEjXu4SkK5wTIt6Fg7Z
95CN1TX/KjSevnMZb3EfMgBFwx6oooxZlyIpXYZNFbfoWYSfwWOTKSPiu9FHXnIOoMixEaxi9JFb
7jol92R0WwFpFsSTN3ccgLFE1Jko9o8Y6QFrRR3HkiRf3E8gywCmgga6pX9rRmfjsHCE3I6OLSt/
AhcVGqcl5zI6fLK2AKgVRDciSaQOSK2LpWdnuR3rRLW/DANnpjexLTzM642T2Yca/BEqvRJDOwZ5
yM9rMOyQ3xfJV2MHobOTczonZwfUykiypT2n8foxc139pqjhZsqoXpSPhLvgR9i2KERmit2+tO/y
LLx6p2h+37oKn94Te0dXfrTuYAHxcORkZ5dGrJ3azTM4lx1y4WL8k/QQMmapmsLG6CYuX3XH3lZV
aBmbGI4tlY6b3gfEo9somrK8w2xXLlN3h5tzKnacg2V9DyBKoiUEcZdcMoV046GzabC/47mH+7Sz
eznHLI+RdaZ45VnSeD+KcsK5Sn/j8sPlZsPjMTLFugkFzOWPBWseEviqb0XG3q1hV2QMq71262Da
DncU+bBv+C+CG/4K53H1kheJvYGlIiuWzD80rJan714GdoczN22tvWk6zz4EeqBmXsECppCIfDI2
tj2KsJDwqyA2AtN0RYkVORYZKuy5U7+5oAIPE8LVslWycEHVMiWn3u6UgNulPbN8N8QG+4dJeqxI
IfLiTP4scupmhJdOmmwn2bQL4koTVpe50E5DbnpKBz3FMEC+baPg2BhGUQPCBy6B+B7mB7cDnj2b
VVaYCqi7dTthP+0zUJb+1AJ1AcwctM5hzdduvoNB60smbhByEPyIOXydGXmUu74KF/8w4rHp9y3a
7HyOKjVUJN5DuhHPZAeRrMlwyulOwm17coUzWZSceVh6XAAmTTwxeAY1afkkh8/0ZpgpVicDJIgY
CE1+SH0DDRcewx6qoK6LYwXkQTYYMDgMSU+bfJu3luigXGwWduPtZzEMg/fiaYSy5C11HrFExif1
Mmpyk7o9VnI6WvbHTMLCduvnWEv4m2wrvutxKeoIt11vNnMSC/lZBGmXp2feG9/FFl2gy2/wEoDM
3xAXwinNSFiQ4ZeILoZa5oGI2wS59qBgdpK8BtZhM4AneEV4C+iYW36Zjov7Y2b24V7YVxTiz6tR
1iPFnS3wxYilZUCYRME0FGoxaeaeQDYPttGXR7dNRheJ4cJK4abymLQejQyyq9tRuJzqRIWQeYV5
Bg3ewMw/Ukg5/pXUcdMv+gbGfkQYOcFIGoqGkiIhtPRcecZYTwMhGHRV0vDQS1t7nof/m736rQ96
XD4ELgSdEaYuQCecoE06Po2UXzq8YZrdA4qLcH1m4Hdq7L5ldudDDDL5HXDCxgT7Bsia1jt8v04F
YrEWvggisPn4pBeyDwzq9SBfp31R5375GVMHTOeAJ284mLojm6JKwsywRq/78DjN9mAOrbBJ4LN6
Ca6IsQVGV2MvC+lKV8roiXH/MCEDTtFxdn3lgAczQUCiegLta1eN3nwq6a1Qg/IhVdsKvRqLZNQK
DMzyMntCKauZ86upINlI0zZECz6IdlvX1Pxby4QDpRHzC7q1tCadDuW0s+ndZUiPDGzUcvTZ/Ikt
Ky3x4vAAhUdBqPI3pzxDxir35KVxB0JsnW5916Vwxp2oitpgC+9xb0nMIsyUVIyKALcBc9F2TqcT
EVHxX9+4xCm3Kg76P+QhSn3R2tgtXwkKuMhDxqKOhCtr84h6jtibcXahKzR5X/l75nowkAvdW1FD
tBrrPneyJpZ5nEj9tsXTZzCarIH8LgLTnNGG5AD1ipUuyqZqpyAq1YzJI3EwswUgSTGM6yI7933X
hGegC1ODm7lEx5YQYu/sWE1RqvlJQmSJn2c8WL7V5Kg3m1mtHIqQG5HyBumHNTTZeqxANvY823Yd
nzkFkEkNUzD8pGwdX0QpZla+OM5QytsN9XAtkX8wm6JOYChOw7YJiqBRmxm7HFCJxeMdsECeEq8U
euE/G0iAelhcCpEd1Y2HAIUGJb0hXcaf7pGK59mpD9Ugzv5cLmpHMkT62k8yCFD/0gPewi/Xb3mA
uPLLqxOmcrUCp7WNFXuBfVvY1r8kUOXfgKO85tuw+9fRWhcsVWT+VZFB6fUNLAaLPzm8rBDa+Jq/
OXlCP2FJrpzTSnLbT5l4bQPKCcI4er52zUgMTIzDmi835x765t8woQGDRhqG6yO5Wel9A/FpOcRV
pXTEhvcaXtMIv9n5pDkTMtP59RGVcSq3dtuEmhkoIsfHwWHXtB86Yqnu14HJ/jPbKlI4+HzShuOW
eKQNCwN1oEWClpf2xRsIBfc/1WT5EUk1mHuMW9mL1GOib3LPBX1Bzg5cdC+wxN2STDh/iRatniYh
p2ZfeYsdkLAUSqL0QN3qjfSy/lnXc8FwmsNonyNurg9B1iT3gWS1fZxcpl3E7pQhttSJqMid1WsP
eJRMY7FxfQbQ92ldGQ/U+CgxN/RDwEAmya3IszMsCGQASP/EjGU++ZaN03s0vqRNqBPMPWRA6zu4
vMTtWJ6P49RGPERILdYYYihCzzrUXUwqRoFSoGD6LDuierqMPTTBotZDE8xACeHa5O4GUVqCKhOn
0/W0xtS21x6v8VecYGTb+rGlntAdAa0fa5M86krkv9LKxaVmTM4g7v+QLitUyPaLdb0eiHjvESVW
ywCDfcgZpYHjrS8KTAX6sKEXV530HIdkIIEzK67QwuEMa8BHbtav3DZeUZkf26YG9kkygLLhN9lp
IorgOmfC/YcUcJJkc1lrNWyF1+rljLY9aS+I07BEzHn6SdW3eIR4tcnLiNdD3RiVkniFs6F4r62h
/c4Jj//NoWzaN9ck5xerQ3IZsWWsbzS/UrZNsZIzrrHJ23hp7D58SzhHn9RctCX6Lw5fgQa/Ey8V
SN32RBrPtGfvx6ccxD5BhG6rTOQjPu8pbgDHzsCf42/GVi5yDihl5UGo3HWOQgfZzyrE+huwXCJx
cVzzQwjBFleeVYrgSKm3sKYM+e1JqBYJVlVenZAmVxh/WyH+INorUf1lACQo2Y7zpDA3aRTkTlkw
MyOBab0x4+TD30Jof4vUakhOfIMu0GYb7fO2Fqpg0dGGdHSzVcRAuoeyt88DHsZsM7ozvipu3vpu
6TIzYU8wNlQix6637gpd57KunX4bg2L8wOcITie0gqLY+Ql1ZDQO9rVDzJL2n2YYBPMkY8j2WVtT
/9utAuN9OBjCkBCL5F5wLp3am75x3jGeBT7sfSdm4aUcHannDcs98Ufs6fLHprUeL3qNkWNuvDpO
fmwkPAWcurV3j0FG0vemAbjDaYoa3tkjIw/q21EHqt73tHVu5Ppadc+yilmEE2sX7pEHjmR8EOV6
fWm74cUkUFh2rFGvKEFEFAQkUbeToAb/hW43r1MXxxFCt8gMEsNEkqbOp8c6WF160sDmlxr3NFAb
N62I7UW0hNnZmsD6uLFln4IxLIlzKTrKYm+IVX1GVkZGKMCJ5ie3VqbRGYX9c9DI4gMnWfIdw8Ez
u3rh7kbNEdKZDpOPsz2T3X3cUiVGSTpBTW+GLvkErY39CGyTx2quiTXDoIQlHqJHBdgHXeO4Vb5L
FhZBVWUVFRKXPwH3/jWUUFryCfEPC0cvI4h5Jp47eKhsz/0FGDABOped+1Wm6EmO2C3oiN0GsQ9h
X4u/84gzqu9dbCMF93cmijtbYNS7M1mnrhRU+AeYqALc5dtSBesJ6voMorCaQSaKKmzdbTbb+F1a
U/SSal6PoDHRFw5HPTUzYDNoGvbBDlEI8lNVhBcNoEi2KbZiscHdEYyPpqPl2QQdVtWbplf5sR7p
Es6LTjWA8I4JwGalAVK71Bpzf8/ZvZxoKSRiYKJcPevOSGwY/lHEND07DKbu9M5YNBX3Vcse4T9s
Nfi0d6PfAhvdT4ips+SW5R8h0gcWDW4/7HIfTyn9hzOpnM+5SJ6tWagMGFMYj92lHpX7yiHu+zuV
pnkfLX6ZfPY4JvrfdcFfLXfMcgc78gzebQK7pVt96bT0zuOAfQB7CVKCihAoNMbbYpGjvkWIt/T7
0SwNgkIkMda8VVRiMU+7Y+GC1DGjuyd2vDgiFKxcvSmW0glhNPhO9+7BeW0OuHDb5m7BGWphm4zh
PUcguOr0geSvzGHyvTK0QXWzIB5mcQrVAX85iThQx7wyKiy5mrPhYMyOKwc0Oi9iAxM8yIiMTuhH
BppJ6U/XoAEv5NDA8lZGqxLza7qGncTt21fdHlmRXe1sFIlPKsFktvUr8oMYp1jla05CgHMbtx7F
KwMJ5KZM9jv5ylRu/At5gamVAzURCTh7XMt4fzzBNpDg2oin5nr8+42uDl6rJv/Y2oyW2WqBsDmy
3HGSX+K9EEOCK5TevmlThN4+Bt/0SILO4rI4l52ozyodh/GXC97JboFC8HnlGPauEJ1GPjvXev0J
JUQSP0OZum4Ul1UCJygXHuv91TGe7s0K6os7Lgmco1QJokuq2PHdX9IlOyQJpv+N7mdMZXTkSNbp
5QWDldSmefEoGSHTeGVQRXlAzRvVKJTsJ0VTz26hIko9v08DDKrcACCkihWyM0UR1EfgDUGgAsBE
7fJA1eOQCxBAhboF7qj+egAdy4UxRtC/TLYg9I2ZuEZA5Fv+qSqAJD2ajNL3o8Ux4R3dhOEQEqra
YD1P12mzJMoa39NUBc1NYxDURkxWW0G8le7Ce7eZe7FjUCm4G4inbP5zbFaCe+RrCsZpWqeMQF04
ns/o26fyNKWGkRnzmBDpU4K0Uz66CFA/R/xg7m1HavGwt2MKDBgKDnafpeDr2k8kt19pEd1sdIS5
LyVBu+sQnfwwIcH3TUqAvCAGnG1g8UQZIEu14jZ9aatg+aKuWKZHHRLgTESRsdUBBZyDZchqZVBt
0JrX7W2S1H1+Jq3Bz+/ahuXPNgRgyMoar0fNcAdot4thExsgAH7Hha7KADyAw4Qeq9UhUQG41fpL
g/Jl6B7nSsX5y1hMGfp+vhYOrSVnGc81E8bWQ+bZfte90GkYokcTO6nYQFnrQBCFlvHgvbcYVGYg
FiOedf5J4IbvQxAu/W8e0kYfMUKN6jgFys7eufJs64GJuYmfZJLr/kgZQ7KgmX0Xz7hrc6VUqpf1
w4w2O91ddz72USg8bzsvQ7lFT806m12TIIMkltjN40pRnFLm9MTMQrqwOkRHcs9s2lBhO4QZBTdt
guFm56msr34AEsC1mFM/+9DSJKdZYmNhoOSQi4VoZHp1PCYdiOa0mU/2lOMJk4nxfmLy1vuoYzBN
+lBhcYn64eTcMQoniqTIeVa31xvMu05dvffQAS3EwBtOFAvABiwNMiHgm3Vvd8d1EuOVVqUxVIkQ
uScrm6VogQoEoEi7OlhvYh8rEzOvGWakngKhAQQa8nh65kJJVAwIVLoymP9ZdVY+LmmYphinUoVi
Eyk25GaYeO9zy/2IJbJLXkUK84XpvLFuLUwOOJV6XqgIQR7VPKI1OV0jeLM39NbDf5lpUSNZSPDZ
KLeZ4o9AyGCgbmUgyykAfzFeY0FWqIljdsh4/bYqHrFCIv9GmlybNXgvvCJvthq5/Qe6fpZ7mTcb
cmbxGX6iqXEIDCJL5eQp4ut2E4Pxt2G97nh6p1ruOh7SW5iGDDbLognGd7Ci5de6Ov0VqWZiK0r9
0X0EFWSejBMPn2RW1v85vSy+Y/JmbxzHjEAcW4T5m5nLHJsb0qIvhqMor7pFd+2ug8Ng7cKqzD/C
sQaBZ6N//szwqT1baONT5M3IT7YGy+JdlRKYtQm7Bv0VELfupy+oVtizO8UjVlr3LRSu81+RZf9P
axpHP1qDqkOdPXpaQL60C6IBUR+zvUtqe+vZDufijPS02LJFrs4BykzIR8Qc6w0KRpjKBlxpzaGn
8S8uUpNehD2SRUYec66RisLiqAo8TEKOzDlv13zBRqFTxGuboBd0BHR7VomjTzb/dbLtvYg0ze6P
OqvJdo6p/YwCpobamdeOfx4QHQqcVJJNeNC0/K6acJuMtsIPyxvPLQeMRZxXI2FRCFcDgUYFvWIe
TwcOg+rPTFp+W4bz9goEr6ybsfX0j8+KL0TDV9Ukv4YM5HeJBflqN65S3w2uHTxz5yTekSQ+4hsW
dLPAMGo+p83IuUr3ZmV+d+oYgYL3m5LyudM9oZQO9zWJvg1L253NyuU/2Y/Wi0ERfFx169zDVL7S
dcAy9ezMihTBCVd7ZMLcqQ5ZnGBCW9IyOHflGr7WUDDGaITjgLqxabCNZA5FCioQ7L0hG8EHC9GM
PpkqcJ6maUgfdWxzFyaSAC2gA8l8Z/dTDZgDKbm7SYGTnTH1rd9iojqPUpes640304WzYbVx1Mpp
nt+MWOBk0oyy92Rn3aHOdmtmwmlYnRRipykaOzU8slbTL3myNLd5TTzWBs0MgzPV+/1jCfWRMU3i
z//ZRY52hE2Yd3CLoWz2gyCffG9ZJNBH6M4JsAz0vP7DPqWfg25KEJGIqzd4mOy62lM3kWjOe99M
kbAop3a1ylYTmSwAb4WYTmyY8RUPeSHSb2xPPjMi06hsi4cxfwppbH2qxrj6Gl3L/wnzYcq3PAlk
ZLW0ZE8htB9+DBsfz44lgj6HV5tCtCaVxaRtbYvXLlzQqVSWUZektWtnH1I56Y3f5xygSccgidgg
ztVNCJzso5tnH/Oxx/dP1RDzaHChIRDibIDNPraZ/UAWIucUQC77K2FPxEPVjPLQL0P5oUan/ADc
Un8Og4uw0haLvLBwyF/i2oMFPdSM609TlVeHcob2t53Za38iw6FDin2NlN+siKCoHXLKXt9pIG86
qM3TI5QHluM99tbpJGva5yBG8A3eaWHP1fEygmdqW8oBgm0QWdm+gGZM70ieZLH6P2S5dwaMmeo+
KrrNZ9ezCF3GABJgB9Lu44JbaN5ZOLH+lWk63ZsAkx7ltaMo2qZKrlchFlMwkHLlqyVQem2wjgo0
kUkSmi3Tnj7fCURA/6PsTJbjRrZs+ytld1yw5wDcHUDZqzeInj0jKJGUJjCKktD3Pb7+LeRIDMpI
y2uWOVDmTUQgAPfj5+y9NkLOhj7wqum8Bb/OtIVuTuGYjy7vLwN1nSegxwcOu6ugDrp2TXOoL5mL
owTYIpyA90yucfKkCP4SqzkZiDVP6sYFK9eHJENUjc8RLAAbJncZS+Wt68zBFcKYctzAv4+Db3ET
2r8jpE56hYarob2etpgwsrB4iUA1XIloWOD/gwmdmFNH4BKsMuVPcH/N6Y5mbQ39A8XWTTiOVnZh
xiMkE6AdGagiq4LsGXNwKQ55HS/CSxgUcJ+qWgRbA/RyfwWqkmGirFF40qww1W1fZcavDjH2Xi0f
HV5rMGCdI9H0VU+Zifq9WwTsdq8WyWtSwyT04rJ6SMbM+eHVzcAuyhqITxUWyHYSloSqRCv0WnYS
zCYHNFA9LtC0dE/qIdw49slqWNWWlY1EHwCQQx6KjRCOTpXuSSwucAhVgR8eVFlAGnEHqvdtCH9M
sair4bdNglGwNTkKtUyxG2MxJZTNBVZO8xnAOjPcUbMTrSP61cxzDTDowEh7J6fhIZS/YkdjNALs
i+lDF7neCakaWze2teCGmTBjLCF6znbCHPKnlHDcGLp+4T8i1MfW6QeDvS9bBpf8OPjJTXIJl8zM
0V381TlnN6vMvtVplodXFBDyjt+/QhVexuEPLMjF18zNaD+XvgyyywDCBo15Q9AhiBglNbu6d4sH
n4QcyuckUDcSlxP4nVEP34KgZZdmxiHrTWhagbPtNTn2K2FlJboeOtabgUmXu+pjHJII9Zv6zubg
izdfGdUP3nTyMLT2i98jrh/yZJFYIFSVXfziejio7Y6T5C4XIRwonHnt0SNuiFZjXOQXCNjLnv6T
Q+zYUnTS7HBG6ykFMs88hFnx4mUmhgZcpZtfpEG4tP+bBL1gh0mYvALmr+xGVYja1rZHnlICZvLb
EeD2awCniLCbuYqqddgmwWODnHTkxc3bW7fIRoMhBi/ryko63CupXbckHHj+Lx5w2jmQhnOa67F4
YGXMHoI5r/ONapvpu4n14sjAoVVr2usVqG94WLf+3C5PDJl1T44zDRck1UqxnhtPLDwqH3iGGfRJ
AJhknJ9NpM43uAExVogOkAa3T9B2c1RfotMnbHqAKhrCeORmcNqfRhN2l2CwStGSGKrYpJ5h35gU
YGS1RJl7Rfo3ViV+TqvY2LXN6HAabYqxloBJsTaG2mKGTXWCFcicvWFbJ4aut4i0ufssQ85jKiN6
tiHiHvoeVWkfeP75amVmVk/acjm+ZWNPH6NF8HycssUqRXHrbnLw+vHS6MEWW1HS4htKJceyDtPA
ocZ1Q2BL1PdfCTXMHzh49z/GME6wFTXE5Bi0Gsp1Ts8yW4VEiot1MGfm3moJO6ReXcy7tZ0nj0jW
68cG8l7M5rg4GSJjYmLtAfOGxxAT6GX3kfObRcV1NnhPYnc7pO3wEkLFeppL5q8rbdPF3RIXF+lD
5WIs2wfUrHeN23H0Qh0eo/0a0ujRlrgXQHESTH8ZNkZ+QlcYotXBII9Py8/Hb2FJrbUOczqVG1iN
5gUrFwf6BhFKujGQCwwHrATBLWYuplo2nQ+ojBHbDslkmYrXeA21hwc/CtgDGHUDSQ+K4UeWMvHZ
4YxqtibRAUwJK8Q2tDvr2tgwxe/DE/3lgHKrLIzNiBNS3LZjbI4bL0/RmU0uY9qLloTRL/h5mwPA
QMF4cEbuyLiWESsjbCvutnE3+6AXeCTsDSQe+1tntHAjaxIo24vQxcy+Wx4Xxe3lLdoyzYa5wQEU
WiW6wZpMLsPR1c7A9swBijjwCZYgqeNjUVFepa6EDeFKwg0QKZH7ymS1ESAQvWLYu+ZQdWuKT7YO
bMrVySGrLNhVph6/N9G4EF9qC8MwI1eJggG5B7FdbVe80GuVYAssbCgrA7nx1xigDZQYkwy9VZUj
vtzIJIHFI0SEOKSGqA2mLirMl7YEMr1mCbfuZnhDyGTUQHZUj2aLINZWTgzzvQUr24TJMF+YYxw1
uzzT6ZM7TaFalVC2EGBQL6SHtik9UqRx8vl7sro4htA9BFVac7T5HXcxHkirRc11kRlOA62QUobe
oxykfwholWBtH8m/hjeU3sxTLw22l6DPv2iH+JMNtgnfu41Zn7934RAyKyoq19xUuT9wfCXP9weN
AVgj3diUNJWY5dlH2DBlvcFvGd9HSW0PyBr4hxsMyzPvBVYSMrddipyNrYzweZYZqu8gsoP7tM/t
dku6k9z3jiBTaVRJd0O9N0Z7iyNltJJsRIK3v4Om0xiJ+QrgKX4xO1gv67o08voLnHb3mImOyeIw
W7XYqw5lKLrlmsMdM4QIfjcEKno8VhW/YDvNf2EuN4t1Knw8G0RPmvPWkDo0cHTh7mBZjwx6KpxT
IO1R3IWkXvYbNsyaSgay13OfuID66q7VL1LPbo03xjYRYgbhkk6tu/7gd0oihCTCLt+5VLy/bBqQ
wSZGR06Bia3lHrsQG64qGNthwmp/ubRoaloSlgNMCVecv+8FrnuwFCp7RDHE6K5sWrmloYIihI4e
B7kU0sIX+m3ldUVTDo9VWufDlwygobNCkMO0BW0OqcrImC3akrETL7h+okeDTEWHRqjM4SnOJqD3
tFu7nzPKqnjb1EgsNiZ6jeeE1f1nznL0MIGgjda50vPW5cgJH78I1KPdxfmVaEgy2cjCZopuq+J7
5tjIaGBIlfeAzcK72XYlRoMunX7TpR1/Cews3ygny0uXfmu8KUH8Qa2SbbZNoY0+hvzAJ4ZUKIWS
jtZ+FBaA6ysvl2jKs6XT5pVdMzLEyYidwsyT3PKGwTSi1u2HEuQ70c7dT4oveqi8lGWcHhHNhBqN
qlv0Fq0IlueNGU4di4iwVO89eHjR8l0b9tpZWeY0JNhtauH4/SpzmUN369kcp/Y6SqyC+TJCq+Y7
OQDcJidhxkyDu4mEfRHA6e8Y3RRThfKItjJz9ny26HitTSNjAhzxfC4xGq0d7VviAkdm3ZPgTanM
wEskux5a2IsF02GT+l6BD2kTzx7vLWQzeCkUK1h171uOxfAGtoAmfy3WaRc8WtoUmbvu+M1xgFax
AvwPIwuM5UNMKDSQ/KF0uiui6zy5k90Uq70m0DB/xdNqOfAirLIZYDCWhd4CdgCSeGl7kFmp/wOz
AzofpqbGxUvTc2xvQrdzmvzgemQu6Sv8+gwgtlHoRtyQ0S4h7mybBHeE3IIiHMGohOTWrQT9fbGc
Hjjh4+kbKdU8Y75P4fRneyTfjO5AeLJIZrJlw2eHapzLmPxAYz2aeUHqBGInAlcxWi0ssAFQe0z6
+Awwh2TgdRhiWQe5YLH84P4Jn2IPwtgqrtGlUllEuYmHViub8zm13kYSWXqrkNaTd18jFUkb1qcV
/mvje03D7beWsn6kl1s36xjUAAVVRlDLuo189cRQmwSfrrBMNHiK0PNNVGCg2YjATe113+v69yIZ
JgNgkPGCPakVPnyk7GSdJzbIUQDkkuPYOP12NUZrgrCzkYkQsn4qHywNyRYfljggKbQULYiyvik7
Q00raN/eDycdph2kd7rzRGq0KI+6li6aI21UcUPXRt9GJPrfA4Lyou2Y2zl9Jw5rJI4xF1MHPgez
d5dDw3zAMEWVDyCYoqwcKxDuwaw6yd8N90ZmJeBvznUOIqC5xXE4aqrVNQRQv95CPCIgvlCkikR9
7j3TWUe+ghU205eaET6SyiZBAOm1mXESWtKfUXZc/Q5pwk7rbFaqu3Lj2nqg5kO5FXgUxqtZkBy6
HSSal5VSgJWkEHZ8QfYJfpIyZ6CyxvyI+iiyXDLcbWk41WW7PCKbGNuMsRfDOEcQpEzEu74fO8Ga
ALMY5Ic5u181J1qGqegoLLLzegsjGNpPskSqhDT1YUIfNjLGooazaPqUJQZwlgfyzzgEI/CGRpAT
HNKFtasPTZ23l7HfBHoT9dbQr13l04wAv8K/DVdHreK88H+gJGqePFShFKmYLH4ps7J/AgjreUz0
xJNdWi2w+BFu7SpqgZdusLbJJ0/Q/d3ldKmPCMboL/HdkkOHxv4IYmn8oXK7vLE0gba7iBmOvyWq
RnrbhhA2dkx7QRvZNXPrjbQwHq9VxQ9MPoOu0zWpGnTVYLl6YgVpC2aB2/sTw9I4/pmnOdmseZMb
t0CdUthvjqgv8ySHr+xot9pnEQGOFx6W+yvR1smzE7IgkxEKSHAD7wANIupm9Etmq6Wz8ucoe0Lj
YeLzA8b1I4yS6XWAYMz5GrVJs1JTEEUrGsOcfTgOA53ldrDzN/REv+rQGr5Zc1vc+4ofiv5iTiMi
N+DWEyFmg8udBvESZypnTN9Fp8RcOqxRZk89kHWX502SOYf9bqRrw2kPEwHFK4YAJxjiF1EAbTWT
qMezYABywPc0R0/eZDp6E6Il9HYlA+pyRUHApACossKkZ7JZAzgfQkARBGzh/MU+R3KbM7xy+JuI
Sa7G9orfEdtQbPrRcuqiG7fqWIqAWZaWchemgvNNeXKxJc8ZNBrOXjlyOPIo7jhijZzYjUh1BzqT
dbXutKnuwfiML/gX65eYE8srs9yg48A3j88p3uIT88/2GWx3/TDCKIcyFJrgdUxb842BQHIj/hvn
G+pLKv1tBZ+0PFTCCQFr1F5PBldXMgi6jND1E0+l8RFY2//81//5f//3dfyf4FdxX6QTY/b/yrvs
vojytvnf/8j//BdTheVPL37+738cWwkhlfRQVTo0PNGg8s9fX05RHvAvm/8diihs6oZBc2ln7U0P
Cr/0w/7+44uo9xfBLuJahKiYFgo2++1Fem4dj5smSEtP9DlJvJi/oBBtUfR4NLVW//pqLjW96Srb
1jZf7O3VeBQwG7oOyjdBPbnFcwX0fbK87tJm3PD744u9v3+mYrrgOtpDm0eK49uLJYDwGaMT9IX4
rManRJAna5RhP398mfd3UJnoUgXVmyUdlHxvL1OiqgIG5Uk4Y7jKbgB06PBpQI2vD5N0ff/h48uZ
y3/vj8dCep7jEOhlK0xbyoLF+PZ6E93EjkQ9fczhmuM7KGA/UMoFHQ3A1aiaatgzmkXcnZl9X5Ho
YE2U4V7npz8MplPW1hlVyDLP0tf3jGDmZoYHlAcwQnpZsjDrOK4gKuD0Yafef/LpzXef3pWe5vWz
pHTIeF9+tD8e6okoU0Rksz6Cf8wIKLABAU3kPmZ4GsKbudDZd1iES/xlzHbB3pUCGymH51JacXP5
8Yd5fyd51DzXFJxptaKafvtZuomSmoFAeMoDpyGjSgaagm00vw916MCiwmYkGPNcfXxV/e4OeFyL
//HGkWeplufpjzuQx/A2u6Hvj+6Q+z+JZcq+sJQyGFm84jSGejlM1x9f0nx/17mma1nStHkRTLX8
8z+vmS0Bs50Qx4nfxrtA6TtBAiWLm7l57pNSNGyR5+o9G3NGr9YbdVp+M8i/nTeTNwQ1DLcWhtcn
q4H3/k5okxhm27M1Cgsl3n6qckZ2PPYNFC1ycVsnhfDFw3ExWLFUa0a0OZRCyUoEqze3D+HERrz+
5MYsP/EfLxNLrGBhQOiLnkV6yj5fI5wWoszkm8ecowRH3bKP9J7z8Ww820T/3c9tPuR093vY8k04
NSHBQmLILplveiK5tMMEVyEHOZUBimE5kpuPP6A6e0b5gCwUYBfY3jzP5IO+vUd1UftOgqX6GAyV
OceXutMwoWhohAShDhicjGtZT/14MYcuRl2mbbNjruNae/oo3MGD51yrhElBDsADW0dOPOMDtWTQ
XOEbh8hOu2v4XQNxJgy1Mpjnr5tpyKADxgCDOKx3MfjUifwpfyQgum4fCCAN2wqjRMlpkBgmw203
VmCYB9I+1LAbTcqSO8KKy2THYZaCEl1fPx1d2EcDGKk2bLe4zsNhG6coUi4LP0KJgaRy+KJ6kORb
kj2ZmK9DztftbcfKK49l8s+INzXiQd8TpAu4MuesOK9BEpF5ZiFi2xtzIowTnyp9NmkULU34gOON
SoeoPwy4QrPLrhpvZwME2z0aNzy8nzzO52/Z8luZUniMDcgU1Gzeb38rQmlEDk/TPA5wLK8BJDPH
WLI5CGmFSrHOJVEcG4wpuAxoefhgMoeKYVLo7FQEjuHLx4/O8mS8fbQtnhp2W9tTkgX3bKVti0EG
wFGqUzv7d0MzhgcPv/l6SBs58tInv12Zg/Xs/eKT1eavF1bKMiksvGU9eXsbjEGWkI3K+gSQKzyI
mDh7J29ovJVWdh8Dn3mmUcQf1miIDx9/Z3NZMs6+NIurw9tsKsfFTP722gjCeBbGKTyVyLi8DRUx
6bhjiXcPmTOCDmScqf0l6k2ECISWnQY03k+px1Hn4w/y/h7Y0hLCskyllPDcZRP4Y8EFpoNWtjDw
rzg86dI3rZWZZtN1BrR0L2QVvcRCh2voysbjx1d+v2BIzbaiPW49EUzW2YoGnmAGOFoYR8x8Y7wD
7x1O1xylY7mR0po2pma6vSrQ6X+6mP7zrd7efb4r4hNhggjEPH+2zYgoHRtUr+mJo6hD6FFv40za
jbDazBScDVRehkEpez3SWVKPQk/m88M4qq5etRN+onCDKDJGsGb0lj7g8Rv8o8VyN/4eazKL4l9T
BvD6Zur9ytoPcTaE+zawPGaiEOSIES27kNF/iAV3pUtC8GD91KZ1rBF9XTG5JSQxbXgLGapE4oZA
EosTtRDMkcgeQlSCr5EENvq4fX3jzyGWIGwsBRDOoIbogPU96ZovFGbFPbbM+bvPCugfVVFVej+O
Js3aHjeGt6ukiJt9g3OUoXarOZ+HuhPO64znNWNAgsPmUmkFAQIsycD/1w5jfc84NLvO46Ez9hNs
INR90FFQ1s7csPayhlZGCBUov27j9LZLfnNjaVpbZH5UD6FBr/iedPo2u8JmSsoNLRY3CVaF6n3y
FbEwRNF1M2ZjsnPq0T0BigCd6oR+/YQbaoyxNgLH/aZ0pr6DaYNcwDSqIV7cyfW+ixj7o3OFyrYO
BwAzu9YSw8HNEC89DnKqDwiEY7SkmsMz/kZKvBV+qync6thMMLASEdjUFibQRsY/awY7pIVBM/by
fTBVsvruDoGj72sLF9C9Ezcor+0iVIQgTyDQtw0VEcRXxEQAGqohFzfM5Zy42s3DjCS1JiHHXWMT
4pUeC2yi32ptDsW1gzThyiRRXf8apswF9pUNj1Yxjcy+Fa2XTUDOGFkcWTlscb9aSIKwsB2S0eGQ
tEbnHDZrJniTsRbp7F6GmKmnvRrc4js5AmhwBqxjT1qoFBSnoeF0akAVRADNgVVPez1YIn6G7Rp7
exir5YRvuEKqXBcu4RCxq0L4PNMwMM9Bs+qlF5M9puKCnnf/o0qzgKYYgHH8lhLe1Ndm0LN93WHy
d3ahhfQX3FfbOxnRzbG1BFnK/sp0Mkc+tJMJfXchoZvRRmaenu54ENLspcHO7N/6o1UMFwZyTdDr
hhGXe4fpEQ5Pc0iyqzyJWvVFySDor+dKqGbVj6H1OkMh4eUaaH1cDVaGd3kN/6LC3BhCGVgiIct9
5qDI/mJUszEHO83B9QIBLSKM3VLUUFFljvg6GqUbQpzW5ZLq4qtiF7uNNWa3AF6H0kBnPdU2ctGk
OeI1jdN7i7ATUsiTzPDvPl4kz2pwdmr0OYxROM0Do5DibKFCW2rUxVTGp76rgvsyggS8QuVBO3CM
wPlQ54hPNoR/1t2ztdGWbEvMWhFwOfZZsUvuB28z7YpjEtEbpiEDoXYdapfZJJl3iYkMhwSomSgz
e9dWpNFyf/3QIxzTBP1xXbp08vdBGxTVJTMdO15o17w0AFBmaMCZRTCFyYAIjkIx2d5PUqjhT6Mg
H6OC3AbU0QwBo5q19pMK9f1OpxTfh6OMowSt+bPvlbmC8EjEg0feEj4qk8axQyBLj91GEBBpuQ+R
oPS3NpPRItw0uAnCf7/rK8cyJQhCfk1EUGe7vm4y6LVjFJ1oNFJzwRlI7hqPgCeZVcgXsIcdFKD8
A2Ra5zh6RrM1kN9/crR9/0zxttOnASzssel7Z9XfiO0u9Uwi0FKVwVBAiRpNwZ4Xd3S3wcDp64JG
mHY+ea7+dlW675RadB+0dX4+INAaPzNh9CdHiPBYIG341fpAYjQK1DusO6b976tcLRxXUGCZ7FKu
fVZX9mVLDLqdF6eGRKf8YGCvG3FagOGrq6JwIEGHrns7VcMjDsZ43yP6xVxKmYgqPJT3H7/I758+
LVytaSrx8NHtWaqhP+os0IOzV5pmeRrqIv3eAE++BjKrIAXO5RVCjRmreMByM4xG90l9/b7QotLR
Wir6FTae4vNCy2H7T8eqONldE9/2nS0246C6l9FxYRimikMztrPTx9/3Lxc1NWoEugekCVji7KIj
kre80VF78pmIb5qucLdxGYrrSRThV6ggySWTKvnJN313k6kWOKPD7mHlch159nolzkSaYCn8U5Lq
bkdMQ/TFjd3iFewcGbMFhYh5hd8Mx3/r0dH++Bv/5eKWtBy+q+Q2q/OGEfDgAtNZHz+g6E/njdeo
6sBcV+3NkjA3x4uKZuXQIhIbkRPB9/HFzzoUPFNLT4/FhYrCWY4Vbx8vxorYlscyfZAqHBDwC35Z
KqVrMabA6uAgI2hL7DsbOcqlEcXmw8eX/6dF+WbTsMylVcbfBdZCGn5vr0+PGHoOm9HpH3Ly2ohT
bCmF26tfo0e2HX0riYRDOM0+rnT+BawqRgaX9/fr5OfZqgVf9vjxR3r3ALLEwClcuhF6eQzPd84E
f7+REo4WJ1F6sjPHOAjXJlTMAv1wiJPev+5nAmo+vuq7VY5hL28YoAkm7xb9z7f3YfZsuHKBlKfK
N3z3asK3e+1XWbG1ispLyDgxutePr3jW1eWXt1y93F4E6qYnzbPVHN8Z4nr8yydkatmXpiKx0kGx
vIcia3/ykL2/pbZtKpujumb/tDz59ssFaOJ6LLPBA36m+qkYrG8ojDUAWRvZd+d3yVYbZfxvD+lU
sZI90xKK9ZPGxduL1kTukCKKWzZq7OCKM5u7FgQjUeb56hZ0pXNV5ZR9KyqH/pMG6Ptby5VRmTsU
YDRJzhfO2RqLMUm78KGgN0P4SQDc1+zr4A5OC97cj39HiB98k7fvkI1nzcM4IXmLeHbfftOCh5kz
VOScqBKq+ogFY6hYtGYMzFtw6bL5hSjY77+gtxDImgIzo+1ICc7ouujGXoBH8ND9N21r5jttlcZP
KBOkpzVRlN0PBD/6O7sj4BqrEhoRGnDVGF5WbtLYBDcIh0i+poOJTFbQws9ukQhGi2chqy+GAS7P
PdW42b0irfDS20S5leCUBVZpvMOORwRda9glsL+hIWDa5lT9WGZR9pVQyJAE0SgCvjNjxSVIpRPV
q8mCkGwKHdcBupXG7uGQ5MltU3euv6GwFmR4hXn9C9jGBOOga8r2Bkmk8S1Wsu9uzWRsHsO6MJ7d
vGteU7iF8TYYm/leq8wnSrBH2ngt7E6d5JjNrwNduIcwq8nlSHpay4gLR8b0kWUBOWTSFd4MthUh
rBWQ6i/bLC5OnW927UWeN7PaFEwm1iVIB/cSKT8ZQwzkUSpISPAZkuxxDg6M31A/uhhQH2EoI9Dq
gqb8jT4Q8zIWm7rZp64Ywoeck7vxC/FZVdxPXRJvqP6Kcae8Jcjdp81yDZsIezCN3fY3f0nrSC04
vHoafdJWtoQBIE8T/VdjwGf4VIALJayPfeGS3Ezb3UaD38WbKTS7bxgBq2Ib13PerGjgNegvacna
qxKtFPUtf643Fi4FmOhWUhSasMKAwSbxVJZ373JaGneuKKb6WtK7iL6qJiY+Y4mTGnEQBTaG3ZGS
ahWSx+WslSzUoS5yCKl0HIti1WEzkXsVZVl3U030ToBIAQx9dFSV+JcEbeKYJKnUj8Dyct7yyu+Z
tSh9Ff6ax86Z/GSDaK3b9yTW2Q+wkxrJ3B7h9I4EcoTzlJETbg3L44BqWP48otEo3Gea955+RRaJ
BqAF+/61YnCOE5pUyvhKkU+y8FpMLAOZ22XFRR760Qux3QYuzSAyOMr3i4h405dD/BqwTRHR1FXf
szQn5MWAW7UbvBAgchwF7k1bzwTTVj7h08+0v4tyQ+tucpbUIagXDs8/WMfJm6KnHr3YTxb/tjl2
uJxvEbARtlCGGUODjsWtw1/aMhUDBG8+gwptxT3oEc3c3om0Prk+Tf/rFLj09VD3njhQU7GK0BNI
0DmSmxtWE4qcqIrusIuN485bhG5fi378h6DkyHBY8VEngao1Y4SEOcbI7d3YDygrfUDY/QGnhIFX
o0/QUzpOwydqYOaqmzis22dUZ93rDHLzZ2rycCNCWWCeTe8137GqjtE1KWZxcTFOOd6WeQKWI6N4
BDfRwKO+EKNv9Jz28uhZdSTK/PRrt5W0BDpgRlYXW6+VbEf/kJQdcX1pRoG8GQiaiJBwMRe8gI6X
EpFCMqQ8hh4c1HVi10P76jdIZC57lPbzQ9wpTIa4r1u6h0obyb5C3Y+zoy3V48jzqJC1sFsckskY
GS8SvoYkJOyTXVxGUbkWZTDCr6OAhkk3IvTbiN715QW+xxiekIMdkTsIBA2eUWb5dPDSyNy0fi1v
nXl00AjHGGqiHcdhTaNQpuWz9MxoWHXKHwq0UQ6Zet9m/vtkSOEz3eUUEOpra/tdd9P7tNPWmenm
9X7MNHZBGVj6Ea8gLihf1vVNx13t1KZaMpiv7BLnxc7qaVKspGHG2W5UYF/geTNGSGSOpNytOWee
PN1VLMweYTp6PaJ0LjeYeAyoRMXkbfkPWNVeF23xK5mi4Rf6+PyrDZqwO/QePxASEQRsh6AShL0K
BFA04x3VvJS9balbYUdEeVqkmBEoZ5d2eDm1AnMhrUKoh5tqxPmwN0zULEd4PfXvAvMWIeJpYfyC
+xb0V13nqWpbEboY/usyRTJAXIYcjOw4ap1VDNIeJEl0k31ivhuAT1BxuRHSxY+qpuZEvCwYo6Do
hk828PelH5d1OFVzBnEW4t3b7Xuu0XYCubRPi2EUXR2QVxYJ9zZJ5+xW6+KTkvt9McYbLjnO2a4i
A+y8nYEje8ptq7FPhqub77iVl+xOdCMkFtHEW+BQh6oS6b89xjKV1Yp+vUMPXmFxevslixLUZNyH
6QNYfjC7gVeB+iuy/o4wTuyUxgSRuGVeslJe4xaf/LDvDzmuaVo2pRimD/edoCDKRE7LondP3VAi
ltOSPjkBPRGaHYVdv0skoteZrs66NGf/CXI3WtKPq7S/fASbDgAtObpIHCzOqm2GwPVIhEf+0I4J
IZRDAhpoIIQIuTMxmww9YXUGgqxKnKlEnqSJ6m8//gTvHzMwvwxq0NoIeFfn9TBHXAGHy2keKFzt
hfYxLMlUprzEi52fGqvOv358QfMv39lB/bWcp5DC0MN5+5s7ZdmWQPhwHkIlASU55O5FWJm0EZI5
caDoqbLRv4FcRXf0jg3jMrDZ3EBd10xzkTVi+07ihPSbiIV5qyqZ/Vrc6IxVBh8DlPKg+OzjqB6u
nQmu9icPzfv3xHUZnHMKhIFmWt7ZExtopyFtOawfFuhISfnXedsxNV1IR6I3ENmH/YblAnD1x7ft
/V3j/Gd5DjMuZvY8s2/vmlcLgxvXlg821hAqZazH2b7tXJBUMwkgFDAt2T1oK6fheUg6/GT4EoPx
k0/x/mnhJGqp5UzKEREi4ttPUTHXSOEaFg8z+Xc/Kq5LLnOI4a0LC2NtjbO4+Phrv7ugJ2j2OCwR
kg2Mh+DsgqLBnUCs1IOJd+6mGsS0GSKpLpnsVJd27PafHLjfD1Lp76GHUDR2WfL1eV/RKTR2vUQR
n1mQo8IE6Z/kXw/hyKozjIBcWVzJX4fZdb5I3cGxRT9c3OFiluqT4+L7JsjyUfjebDnsAkIuj+If
PT5Hla1dxb3/IPNu2NkEJt1isi/XEetWw1g1j3ZwjozNEAj/W2rBVY3M2v6OTt08lXAevU9+/L98
IEWndRGW8VswbT47UZJ7D+eP3fALeGBFJlEVfuvwFMCBVlMerklVizYVSiba79Y8XQYBRuRNQpzw
k7JK8aPtwVN9/Hi8eys8RWvM1LTg+a3oS769Rchnvao2QxBZFQ65FQQD9wXl8fBdhrO6Zmt5nhTQ
paIT4iKJCGj+5JacP54mlYFFfeIul1dsY2+v7wE4V2mH7NaoojK8THywnfdOScb1Adc21HynVKH+
ZMk+X4K4KG8FDHhbadqT1tnPkAd5lMWp694ngPl/ti2n5n3Dn1p7S1AxbPUIlmZHpGNVP3x8u897
kuyWFo0h5HeWRSP9fLtCYopkDcvxERmL94MUKjJNi9nEZWJ5g7dVc2x8w6BskEKu0bd+sha805ks
Qk20DQJJKQJAxB1v7zaKPSxlSgXHIq/Gl9Ey9JZk3Kxc23hcvqWB0+5JGjGOhMdiecXpByC5n1cu
Bfhnvat36wSfhR44wwcQqajL5NnCZFS+bNA6pEczi6ZLF7QWZnYrPoCzmq8A+qAC7jwvILuXQm7v
u3Py2Nezbx8+/kX+8jlYkDiDoizlttBif3tPcDTY3UCz+EjyaH5RT1N2K+vR4RyIROm1TlzzxZFj
84Cs3/hFgzLY4lD/ZEt//1ho+lqCF5GuFmOgs3vhJUBS47RXx65nxLnWOQ7ZDacE8bUWONU2oSS5
BugswYMrXC7dZ4Lh9y8EpZMjaVyi+aH0tt7egy6dWzizYjy2tp0dE3PMdrOzhEL6uI9TezAuuEWf
FQLLjf2zvcbe75oOO5KJlJGW3tlbCHnQ7kuio49NO4Nu0X5OUN+QKuOCzk78yTr3bp3hMtxbSmUE
LrwCZ+tchGqgJkDLPBLKhmdM08JdhVnj/46IstsFtnQ/KXPOF9ble0kkHSjGbMYP1tkFm2xssJ0h
6ZLz7MHjmPMbHaKMv0V20V/wHCePTLLVlh4uCDx3TkN3+/GT/bevzKpOWewIW6nznV8WkEhrkiuP
uMwCYrb8up9uA5DeOz+PTPMiZdKWfjIef/cg860V1FE6/HxnatS3D1KEviRrkkkcVdChxlc4LA60
Vjqw/W7v2Nd0kbD1Z74PRrbww58ff+O/3PNlL2FJ5yjGMezsNdJtxTsDpunInkZ2T2WH9VMpHbED
/5K1B3aveJ+HdKnGMHMIcPL7i48/wLtH2ha8vsy6PAoO5mzL7fmj4GDYUIrJsPCIM/9pN5KAQnmB
i8pY1Z5PWsPHV/vn4PzmDaJnbQoWLouvzfz47Ps2YW7RQ/K8Yx57CLSqqscuuAGaP1wz0WsJiW0S
/NWZH4JnI3wCWWYBssT4gZjEtulY97196GCPb6FSRcmuw6CK5aOXIeKldQXjJrvC9i5KUHaFCnfM
ynBXFbHiTF06IK1Ki0QVAGrz1KxmjaIVu0uUocbFekxLPCrLXuMccwm5HdVyRGw92d5F/Ri3n9V6
S+F8fi84gZk86cusT549eU0fkfQx+/r4/zk7j924kXYNXxEB5rDtoFayZEXLsyEsB+ZUVYxXfx7q
bNxsoQn/wMxsPDPVVazwhTfk40DJqaseUsse7A3OG/YOA2uSvxhx+5sW89w9Cmz9wcac/Qf66eNb
EOHSAnZUX/tR8wdY/KgZpzxr+PmWSaPmeD/Ettk5sZVND0ZJsfsAD0wEt5D3MP2GL11q+ADlNVXG
zmiCfa3MQjtE3GLJY2rUpbayXU4ueYT5fZSkYEbrZmAu0ZVg32Ix4fbwYJpljMleFYe7ZBzGbusZ
tbP35+pYmoXW7vwu/WzYAP4OWQ8xj7+MOfI68lrbrIwHdF515wrxAResehVTtW6autNuJbCoC9ko
tdKo+uQw8p5xC8wvGvWJ+c//OoyDcMwYXJ/+ABgt++MKH4cCoSELmCK616zM8oOssfjUoBcZkMyS
yH75mvHYlQE+HvpDCGfke0SrHQ0k8jJk15s83tHQn9Ib4PsYlSCWg5tj1NOwMMpUXBlgjG+h34/d
16TT3bcOziLkdm2CGztEQt8JV6Xjvq/pRjy1ALTjrYpF4u0q32suk8nBz7bK6jLY2T1OTZej6Gbs
uzEq9CNiK4Axdv6TfnLLk77MjTEYATS3FmfNwFKmFd1gPdRpEO1n3aStazU4aYEGry8pMWPMMdHh
/aOVsX15fuyP/ulyoWmpz4tMDO8ucygb3FwmZWg+GAEAEaqmQRY2W+lPnbgaAUpbT0h39Acc6S39
C9WO8ktAyo0NFunqTRRP/ogsm+pnhVDNKb7AS+zvs6z0zZUd8cnzS7Vzrk3Ro6VptHgLjMiZsFEn
ABCjp79CbsfaK5NDuy2Q/i13whfJ0/mlOf0sQGdp91s6eAsQY4sRC8QPjCIX5oPp6lN03yJ1/xKb
Wj7uBq8zFMmVbnwHax9HV5Yn7dfzo58+vhThKLXyT55eKCPHx21UnQXOj7evnalCEt2Sn17odIjj
AqLSGtzLqQQG+GxRH5ca1pTnhz9dbgNtCEpiHD3irWC+hv467czS5nKdrIeoTtS+Q/gSr5TCRH0k
Swx6DbaaVuKr0/uFwNWgAx98QDyW7WEAlC1SjuDywiSC4pB5Nk1ATBy8LTau5tfz0zu9RRkM2g8Z
CouM5+3x9MYR7W1Zl86DGmO8kQZPaX/opUAFcC19+DLqWfxcKPXvAQ0kEt/gL4900V/OkSVNtYK9
ht+Klr1rmk85EGSLd40RA67S/z7HGTIDlMFA+DRY7CCTVg1i0QxWIwCDOvegaQ9uF+r3IFCjehuT
CmEnj8nN+WFPM0D27FyTm99E1z2pSJpxAsSyCu0HREZwmh9tSG7QV1DMcRJcw8uykL8kTVjq+Vqy
Lycn2pMcmd//l5/hzamoZRGwG4tPjNQV0kWaZz90lmYAFLKyCxdKBGAcJNdu8HCA552O9c8xTvw7
KauQqkyy9lqflgjoKHG5crNzTF1qh8cbzXUahfyIa/ARZIuZ5Ug3/ECLKQr23LegtjoRu1+nbHBL
gkIMqqAWI5/ChRLns1ZOMz6cX5dPDjZIKgO2Dvg1MHOLH4RCQZkjmG6jTZ8l17pI4gsYKuYsw5zd
KrSxV+7t02MNXkonagawxnvuz4HmXxdJnBLuZk4bfp0aHuaNFEX9Tc/RjykRQRUrd8jppTkD45gY
PC3fQd3meLAgzGJYynX2YAzIT98rgbDwgcyx26FWF+N2itq5tyvjpvnuulP+FugdKJB/PnckiHTJ
uLwBRJ5UbJU1OlrljNVD1crind/TYnSH+Mo2qwp/OoRhZN5kCIitxKMnH5Z7mt0+w0HJFSnRHs/d
4FHqop6GWTag230RQKSk8AjWVc1uPbPL5D9uJJu+HBEXrUhScjCfx+NVMN7GKTFDjCnwlLpSVls+
23UtcyAEEbremT1MKzzR0ykyJAvq21xptCIXQ5Zw5MAt+MGDdFTdXlWBkxzw5QlQYnPKoccbEBX/
lWU9KTJzfJ25xOhwiVLYXUaisZvjy1sV0WOOohvKSJNeirfZOGV6HuRgp1jOGIG8Npsg/+JRCRj3
YxDBNYPQUgxXjWowxuvQeNdWDtbJXqfPD2FSR3WYys9pchyPTk3yFTwUnmpfMtEXbwAhfHrxMpH2
fYfv+I+mj9v8AbPFcg/rPlnJxz75HNR7kZbUqbZRGlkESJ1RNChfj9Fjl2r9tRkl5ndMCyoIXpjp
Io+WR/bKnjsJyZgzjckZWw4VGQj/8Z7DBwOrcpbjAeLRpN1UVl5c5bXvc5oHhCsQtq/tHV5YKEaS
XUAfOb/lT+4ym5I67Q/IZCR/tCmPh8d8VGUDKJTHuFF45vXIah0kUmLxwekQPzs/2OlcXa5N5kkp
n+L6MgPvLJUgWdVkj6mmqauast/z5DTWf2S0bwF4qgsgqFhE01Gk5XZ+6NMnfP6moGyB2tJeO8n+
rQpIOfLbjA284BUYu30wMAK7Ur0mvruxU4HzSpKtCjWB1FiZ/BlAdKwc9k8O3oxvp6VAAXUGm9rH
q423hYb1duc9WHKAy7OpLaWekiHSnHsfx7hpA7uI6CWh3gzfHmB5eGlrJcpHRtOnaMSZsXkrZjHu
lW3/0c84SplgcUJVd4CcA/g/CXBKVZll52cBURxP+14ZmtPsQKp53SYX+phAnvPRv6rjSEcjxpWo
JkI1l8iEiSi69CE1g4PBjzfFe8dHqg5bkeKbPvq+dQ3UX7OBx4zQU1IwsRetFwx/gBd2XxX0q+kR
ffMal0pXb+p9XKv0feXLzyWU5dxovwcG9ysuYu5i0dM0mwxPdZww2iZin0SWt8WUM7pSXDPUk5MI
npxh0+Kgd3+Tj+Z4mDyR3XoILq+ctpMYnWXmh6BR4Nq0NtxFCtLy7HguVUWUZS2nuIQvGr3i4ie8
vdT7aFa28tG6jHDBfjq/CJ8MzKMG/ABYLrnIkrCLAGdbhVxBD4EjDAjNZh69JeD4ugO0l2FLAap7
jqNYm1aO3en1QkQGDd6hl2Mx8UV560MrCN5s9KiUYxSQx4xmC8q6MTYOcnorpeXTyHSmpwJyBstN
kqcvMzy/Fqrs4Mc8tvj2/Y5DT2YHlJEtdd8jXOfsR1AXM2Pa1dRtobDPewImgSKyZWQI4Um90VbO
1We3DunK/JzNmGjqTMcHXkM+1W46N35M0Nd8qXnN79pKp0VjWLPMoUqaTZFnw1VRoOkPyrcbNjgV
qcP5r/+BGVgcgY/2ES0HUBWk/sc/A+MEYDD46T30WlvWV3aiYcwKf9GEQQ9AatoXSdUBO0MpEKRh
5zlvkSNBBtaYoLeXQ6WV4UuIOxxmU3Y+/h56C3qsHzTevYnGxNfJiGN8Wjq9a7bhOJRPI+RDZ+vj
Iq7uADsh9NfaRfRliuL8t9cSeMAvLq1bEQCCvogyK02efD1p463mSlzu4O6PDO5n8C/gCYTutYGy
+t5po0RcYIuBelDYpL5xcCqlYd7owwJyQlhkFLb0MNjRIa6Sn6kRN5cCUAOKv2gnpluJzg3S3+gC
+RfsWLQvA3/MjJs26PFeJL4tvzZj2o23CuZ2j0i8FjfXiMno1g/LydFlQuzPHPcDEhawTGMfdx8/
aaZ71Bit/+qgNIINqmTJy/mP95HVLT8eRBFeDpBxQNut44+H5XnuIPAfPii7HH+NZd9Mh9jXXHxb
wRYjYA7FEeOmUSFzW0i/aN9NnrIPiSMkujOpBP6+XaPubJDMiCH6VfsTwGaTbPF9l/XKFfcha7H4
uRQgfPq1c8LATz7+uUk5dMivBdpDPJVFt4tajHq3VRSOuH9Q645vOrPLm/tISd0/aDTHBBz2nkxG
Fth6bWogxCRVoreQI9eGVrf3bO32ss1lCh4dVcf3KdTZB1au1z+MPs2ePCzJUDJKJh1zOgWga19N
ZnHv1L0LdDNzHQaWRYqLYIdTAru8yxAQDuhhXuUN67Wp425s9goppLXzbzLZ5WKAcyFHRDNgfvuP
F0OnIIMUQBA+JAVFuR88dPByNxV40Ggj1FjbbyVi6Tjm9WOp33lCBdd44GnVNRB4vUfCvVP1dUXV
Zy2HPQ10Zxa/DfEJjRIohYuL2VWejSqTVT5mMc4k95jnTN9TW3TJnYBfdkmPRq68w6cjUo2l7EZg
j/KUu6zdxIOFvVAWFI9JJE0dxrtJQFN4ndhEcnzAuShbeXs+G5CWOdcdOApq0fOf/5Wm4/ZgeGYo
60dk+v1LXkDYy2ObJ7/qENu3gy7DWl6eP6unz6wHI8mhuEmb77TynEdaEUxGWz9CupFYKRfed5lb
Ex4ruDZvLQT6mo2Ax78y7GneRHxDzso/wPqdhBVFhRG1k3jlYx/gvHiHC11XbdNgaH7B4QeJb9r+
hCFwD7l/Mzla56YbBxpB++8Lzokne4NQB5AsWOypzsPGQRDBPIKZgcctdWfPfRh/d+0QcYamqlfC
6U8+sEUpl74Z/SqfHvbxB1ZD1GvAHsRjBaP+UFThfwEmgbegseUBWZ/48fzH/eQxZ2p0cNg2gDhP
9KVKOvT9OFrNYwh5DzunEYMS7BCw+yRItsYLQbwR74lxDPMGqDfquE5XYcZqDIh+rqTKn809oOqF
gwfCPUiQHc8dS4IM2nYnHqMw7A+ROdW3VmZYEyCJ6h7JeTp152f/wQc8vso8tjUxJKcYGMqyaCDT
1A6oz5ePbmKjJRXG+A1TIBuCy6nGSh5Vz1mccZQRQ+vQ7hNQxVF1r4OpKxEmt3qFx2TjQyrRS82C
AGVgQR0ABka3x85IsRvLrncyKrGN0tsJo7KWawSJR7+1IMZUWXcRox6LT64PQWOnpZi7fQ0GXJ3P
T/STM8z+pcIX2IC/gCker2xgp5o1uCp/bESbP+vYrl3khVYwoNVf1/WUXfHuXZ0f85PEkHYI+dcc
Kro+d8jxoIWJcacIJ+/RBjH9yOcUOxRlrf+aXpgHV5PpNzPG9SoOWlY6itz6uoG6byKUiLonMj/G
+M9niy6RCeWcN2uGJS/21xioxMMwyHuMEiMrce9Bxq9Ap2LYI9tp3tYZqK+VhT/d0nM5WQew7AHV
hldxvAZxgulf2mXeY97hRQobCWg8izC+JKmeGaiWimEltDrNThjRQkhoLvjN1IPjEXv0C/xcMWIW
TtN3XLnsbT5NCYbeTdntz39iGvr8344OEMRPIIzz+8e1xTyPRwudrCHIiwNuaW9qf8S2kh0+Imme
p++UYXD6vYimGIXQplKJibRNn0HgQM0psl842XnwBvZKk/qGE4XlKRhdDcohXh75pVO5Oda6gqYy
DeK083dV1vvRD7wFEMlyUP10tikCeOJyiMvoetDR7LnVfUW8BfdogO9T9PZzpKzIvptB1tmmns3n
WQgjbTF7JM4ziEnMeiTOB6Vj5DuEH7XxGiqr+cWMCum0W+ANOlQ122lNMsoxMF80cjQegjoegLPi
gYtikI1YlVNY4QUSFQgnOrrAbVnDO+Kb11nd3RzQZ5fCTZ0LSFex2jVIH5S7nvOY0yaPAqRgNB2k
8LZH4Ed/aRtL6ZuMkDPc1r2YHnytCbx97gTde2yjBLXznQrnRtXrT8bgGCP2J6XdhVdpWtXhrRvj
wkcQbzgPhR/KEuhcbnxzykyOm6Yywq9pNfT2rpgsKXY4Xpu/iUcd67XkGFY3yG0jbNZlU/OOgqf4
IVrKZ4dWN+QN51nTNqkZ4aORZfiQP4uKhqvVt/kbEkrNQ2JHzYgcahY+IgrswLGrs2xbdJTpdniu
yxvwx1W6TZrBe3Rhu71iAdI9Z14W/uyywMg3VN9LTHPMKHqrgyL4TWnSCPcg1Jvoqaxoc26LjDwA
/wm4mlvo7Sq/K7GV6e9SnITePeWRRY1GSvm3sRAt32g5RN1N3JooS4zUC+tdEkhdwcoq5TvuLsK/
iY04xa0Tn5UEe6UkwJGuREP/iz+FKnjwIMwjEaIX7o1vjv0L5U6sPaQd4G0KezbYCvRqkVgVMQqv
YzI2D+5U4iIAQC5SmzR165rkbL4AsM+U3kbX2uA/FBKqH21t9tkdk4p3iOP77X7qw/g6hF5mbuxe
b/un0cfDcof76zjsRZg1v+sQ8Cjhnt5PeFl6bf7S0j004RZis7q1O2l4z4hahu899ijaU0thG8d2
PcP60qvbMD7EBRJvFGTGTqAhW40T/vCFbitcExy8hGq6bT+Eoh2C/RBC3/sURaX5eEVo5yWJwnqh
pd2ODs0QG+RiQd3pG1ydsbFI9QYugWt2xltXQhD8btSNbd5HEILaJ4vlf6OCU3Xvdoz/JBbbgTSr
qzjK+1u9M0T1H7Z4VftAK3YC1dELNIaQ5JTez1ZGaf9Hxont3kkAo9NFYRfluKnR+b+u9CQYNoii
1vjt6UB7nUwG9zWmDc4NBsj6cNPm3WxDIVCp3CK8TNa0CyHY3oENdIpr/sV8r+CkDu4WKCLlyZxY
aebTECtc4v1nJK+Fk8Vo7Oi1usqnBiOgSakRjyTANwgbRzgM4D1lN94joLOo4vtm0t9hEIQ1hBJN
fy8wGTSuSH+0g9ulToCdao3NqEL8CeJvOybdRRkoxITMJh9B60e+jK7cKRin586ucT1ivmH1kqbp
QDaZC4BkRmO6X22lImNvF6r4rTT41v/6VIIfgh1NcdGlcuotRVOLykjRE9XzJ6Num/BCT83ht4YF
B+4+aNzLa1SVzJWA/7TSNSOliBjo45BxEJAevyWo9rTS5jM+SiupNrkDeTXFKetLIxsub2RL6rse
lUR/N8pcvtdVOHuz2SiAo8+Pk+H5p+3k4Z4RyZAoCEaJFoKlIF2KN08RmeXwiBOlAzfcUNtBU8pG
iF15D4HSopV+/Mm7zYBIahozmIO271K6okx0b8pba3x06nza9E3sXBZW1r+OqgrXGBkn4eA8Fu8y
kBVAFUAcjlfaohhWI8s5PuqR6TyE4LCxluZ2QWMcQe5re7KN5BDmYbYGV/lkkqQ2iLgGJFMzZPF4
YN0OIr8jfX9081L7hbfDs6IglexMFJfkSnD/yRekDA+ggG422flShUW3kaNwcst/LEvM7qt6Kt5j
EtdmE46O82gqMa6kL6e5FO0mNu88Mwvk45LxOVE3zN3GhF0P4WUPTlq/S4aq/NXGrnFnCDlc6660
DsbkdBi8IW+P+VNnv53fuMu8GQgDgCQq07zZc0t0Xpa/KgQJPWwM0LziyRytytxYNT1Oo62Sd7wE
0guhpyTKE2o7A7zxHjCrwDBipUK03F7zT6DBTzlkhl0i9Xz8E9zU1zBHjKqn1hFmtAssFQC2bBCZ
CrxU3catEGh8V8Xv8zP3+d/+HYsyLBaZdB0Bn1KbXoplx32NWKQw6ycfRlt4H5Yl1xWfSn6brDg6
1FFXRbuiJN/6YsG6/3Z+9OXWnkefeb58euBv9HyXk3awlQKr+EQRCEpVUVbeQ5ab3ZUrOzjd5wdb
7m0EbihxIfBCRA6fyloE+d6UoT6QZd6T2avZ8cAO4g24RZSz6KOZ73aExffKkCftNFr5pOWo64D1
hFW2rIHCze6rGFu4ZyzCYUhsCn10LAQDSi8lLGuK6BJ0ZG+8VvpArE48PwU7ADPWexWZtD6FH+Fd
M8jMm7Dh0nWcL4fUTy9CFunWsUKXB9bCuA0hW3/4Qobd4V8/m4FsFdp20RNXlj5uuhDuxCZvh8F9
Or+kp5uW6UEuJXWij8vyHn+/Ng2TnmxGPatoKB5ntOKtIEN4ztQwbrVBujfYc8R/zg96AutkQHpI
KB2D/+KpPQEvtpFfT35ZPSPUKeptIUIsLVsviW4ip/WcqxjZyx1qTkV0UYzC8a59ZJwua6kJ6wBB
pas3htuO9YGEdrjEdjofLk1sfobH879zfhCOj9YMJeYlJL6FtrQs1ycOkBi0Pc0n7GJriAVUS9TB
wm1x5dU9PUSME7CsZOEUG5fIcUNVKFvS2H/qGpmOF+Xk/XLAnGGp2+m0Of59Ury2zGdWL+LOPP7i
8A3xHkNj6EkrNUQesqiMrzzkJcaVwOazSf09ziJHbn0jzXsdLirZQIMLZwASAZtmOYazHTpQsvPT
+mw4qCBou5FHnLa9UTnw6sGfrKeE/jfPep3cOE6S/9SxgV6rjp7uC0rf0Bjnm5chl+CHJC2VFycm
uUaY9d8xFsfVpKOu+fKvU6KuP4sLzOdz5modf6mm0U2R0kV+joYGQy2jVRNxGd222fPGfD8/2Mkz
QjWQZwtQh8FWC5acKRcVaMNHsOjZqrIWg8iiDN5J/SDw+K093oITS56dJK3/TLZv9ysH4OQWmgcH
gmiTNaFbt0SeAhewpoyKxDN5ExI7gSkLa1eidYRfc5SHB1Vn5ZURutNKse6zSaOJSJQEHI4AdHH7
JT5WvdIT6XOsREgzB0GFPVb20fOEMOBzlc2Jfd/qLrYvTuP+83MGhIFCCpgxGyAJP+H4+3qIwqDa
1OTPWInSue6zcovrlfbDlk191cZyrSp3ckTm8Qi/2LTAe51l/Au6M4wLgIXPMBF87TrGf7S+GHB8
AD+TlWOw8nSenBJMNWbwFUqAkA1RYD+enukKzyS2RzJLRKqgdlLYv4KpXiPZn5AxaMfPeLs5c4Hu
Zy1zFjytkOVtivHZTyiQ/IfUpeXtpgbf2F0quvaLm1NLuzRbNwj3Fq0rqqy92zTNoXSC8Tr3EgfL
KLeX0yUa88rdKace/T0SdbKPyXtHMV03bpOLZ9/H3KXSdWEgH6C1uCV1E6JkwtTI67E+JqdXBzPL
E4o0dekitCjSH3EiozVyz8mHxBaFF8Mjzp1hEstuiSCW81QYt8+Tq3ngMQbvzUCo6dC4rVjJiE+H
cohl2TBzjHeKesDyL+odAqBniCjqOY6zwMTZWj4iheO0F+evoNNY64PPpc/gHPBdFKuPdwyI24T0
whTP7YT08SEcZH6JYnCAq1iYKPEH4yasSUG4TM4httr6Ccz/ROV8Gih3GKEsKoC70xSXO1162sOo
Fw3WSo0cgA10kY1Kjx1NP9MIW7AtukvmH4d47ZLuwVhfaGrWuEq1WDb3DXTGYgXRcnLVzOzQgKCV
PIVA+aS0QEc2w6C9fTY82eGgA7cY+lfdfh1MUX0bTWzBbUQkDwi+Gyu360nYPH89g8wXmN7Mgl8c
RCMosENGvei5jqnmbQ3E35sNymx2uxWJ3shDEWPPtDLoyZU+n0bah1CHOKBApY6/Zdv4PJIYTj0b
jdEOB9xAS1Ap+NJbO8K1/q6Ei32Bidk/PyWMSwMRFVKiAeg4i0dTCAfXK0t0zyaq2njSo2Z3jfzr
lQ9D53tHAQYVQddcy7pPjskcHSIpTMNW94jgFsFOF6Pjr5xQey5bqpq4aQHk2ASdlhcXYe/l9f78
STkpGtG19ICPwHzl8eBaX8wStBG4tnKMX0bQ6jdJQzPaiPv0llrfl0RUB9dOjHsM4OUdpTrnsmXK
d43o5cpHPsn90XNgwvyMWf+SJ2zxO3ALKdjuWfoiIznt7TwxceiJ5eysiToX/rNTLG/HuqnDDa62
AyV7QCLQClwZrCzJyX7jlwB2BJ9GDYIwcPGYqqSvaRgM6YvFe53BuwvzQ59M8cGoJ/EWdKO1J3xf
ux5Pun1kolxXs5nHXPxAf/Z4m0tU6Lpk8PIX7L/r+wbJynRT64V1JXp8QTehZmsJIn0d7o62wgFA
+LX3xQc4FW/bumn2fEPaqyu74+TA27OsACUZ5K4p5y3fhzQMjF6P6vqlxkVc4UPvYwcgrRbfUmn7
chM3raeQjMy9aFeXo2guB1wOsn2OQNizPzTpr8bW/J+Fpuj3WjGp+NbM4/Yg+7xfqf99AP+Pciz+
6/kdYxdxM7kfPlZ/FW4aTMrl1MTjE5jPpsSrhlgNXE8Chg0Mjew3XRJxrcswN8Ae9b6DAF7g5H/s
Tive+DZyvBnrqnrFgMb8184pTXnOF1AMRDSoGdpzhHP02zjrVhsM6OV7GOGgEfNoSkxYZtvT4gqp
FMQbz3+60y/HiHMb0yftpFm7eAFLO5BdqbXDU56ERYC9fRze4teDE2mBPVyyqQcLQ4j/ZUxYC8SE
9kwxP55lm3WF2XnD8JSQnz56ro8zrar7b8aIHg2H3v5zfryTl5BVpebA9yaAIXyZ79K/VnUGgCi+
4/BkT851JEtZbRM3H1/M2tMaymZI5LGD5ddGuPW/PsIMDUKeUhn3zMzePR4aqZfEBxc5PlFQl5et
rzk7fJ+dn1Wty4usdewrvYv8l6K01cv5Sc+TWm5zEg0Q+mAD5iLWYuTCCH1fMrJRTNmD3deNoBNv
GDstMq1/jdmAGAJ4AEREbuNyLx6PFdVNgDvsOD1lrSHfjMFXN6GnqXaH97e9Vrv4ZMcyGHwFF0wJ
Z3PxzhOQdxl6beMTIBbqqsqXwgAD27b1Rupt/EVkTbBGC/50TAiSM4HP4+/FKelVh8pVp5hg5Pwc
hI91tk9zUruoMmGbeGUiWLuSzHzy/WavInYPIQWVzsWaGomL+WcqmCaB6FNtVvelzKzXfBzfz2+U
03eMU/HXQIvT6AsoLYE/jU9cz3j4WhCJAzGaW9EW3ksIEuCycVLn5/lBTxYUpgAdEVJwwNYzsO94
xzgNrgxoHw/PDqabYhPEPd7OYYZG5EVS1Xm/dUNqlZfnB/0oa/19JuiJzIT9GVTOrQci6XhUstwJ
H2yvfkkHYJQYdlIBBJKbEz0kdYohZkOR9AqZIPOyiQ2pXfhTY+hXpQkX9xDFlmyuJ+Ob59biG1Rv
76uN6D0aX/V026Dt1ihE7zxEVhHe9WKY2IM76oexsZAOnDSH2heRIuK0LRiC+Cmyw+FShRFOiG4s
Ud6J6jSKt3R1rK8Wsi39JbhX8dolOUxYHp3+LQ1iK/zVx0M0/cAcp/5VIZZ7O5idFWxBhsby0NSm
n60s2knkNzeSYH5TIyGcR3py8ansuvPCsXHrF+FoWX4RI1iMqbYah/BgkO0Wm7p2tHaXWlP3PigX
d/Pc6T28rx1TXQpUK/8Vm0l2r+sEPlQSoeIgvnn8FfW6jqXnh+rFKAFy4LNbAckOS9xnwmKasl0h
Rb9yGE+irnlMUgqAoBTHAFIvdk6EkVPTV1X30pdG2yPzOxbQGDs7x8cY4W577xlZ9ytIa/TKG2y9
v0TwVoeLqe5sMPDGVIktzifYB688pctbYv5dOCjOQkdc9YDrjtdiqHvlWmFfv3iqK75EUxtekl5j
os2Dhg/8+fOzPLQMRrHzQ9KNQM9fMpAE/TVwr5p8wXXAeg/D1v9pR1Yf7STahihDe+hjr+y+5eXE
kLQUWW/Qg+jIfQDG/3q6paUAvHlN+wJPfNqKoGxeSXn1CwmX86fgRqxucrer+pXO2ryFji4K+vFU
H3hfCBHnA3C8rIVEu7LqbO3ZSoNCHkzlevdW68vvhpei+lJw6XNdlV51g+5GtfZRP8Qij4dnY8/d
cKqirPOyTifChF702HnPej4LFzuDnw/fpzTCX9ARrqdepAUwxi96hy1XhS+UUzTncsTWWN+atsp+
FGhyBoceAxb/MCKW+uSPKUINmSkNuZ/sDvi0Gnu73NFjNdF1HQSe8pNsfXFpY3qs9eQOgeyHA9wM
PMv3oJ1b3Iczo293Q+35/oXX6sGLPyZ6epjCUlCUiox0r9ldnB2yip0wm4s17b6PcGg8IJ+sqS/D
EAf9vUEL5jdpnF//7tNxtJ9GelX1gyNHm3E7gbAwPt2UQsUXN4QR+OsfNzH7l3ozXPy5SEAAcfxp
E731Gn+KgmdEc/D89mwtegYmVtzUZlK7e7pDKMWfH/JkE4NYh4LIdiJtJatYPOWNOVW4STbVy1Am
jbtRyEjdq7HM230RuTg8G6E16I9GhCvYxf8wMmeV3tfcrDUX1wNq1JOhhV35wqvXc1JqfaMrs733
SkOnIDJS48/xVl2Z7wec9+/9C/mVuN6huUSDfG5aHK+xBzbH8nn9XgYCQvdCSMP5BrbdC64b2jHe
BYn1bLGOjfnFkGr6Db05rdq2gS3jazrtboKLOTZYGx3ZpR+F1lVrwdXyiyBlPCNAOOFk0/zaxfnG
m1wHylVpL23mChsbSLP+QSNAVPtwtJEudMbwqRkDf42kvLyuP8alkEpIh28Nod3xwsSio143lNGr
5oT1C1g6a1eIzn9Iurjan//0J5WS/x+LNiKPFnqwSwrD2Bt+3Ria9iKGWt4oqeofqF0Uey0xUSwx
GixNCwQ3nC1GdnqKNKHhXinHk2tCfMu7dP4dFKjIQ2YZPuqsx3PO7FHz4BOEL7jB+tblBJzwLZdQ
sCsILWJjy8hOtmXUTuZtkfBUrmzG5aNFHZKOAOUrWumQd5dKeRM2c7UXivR1CHVsJqZeb7cd5rLf
kFLBajUwtXBl5U8nPI84C/GytVj9xYSjWQdEC+LsNWz69trOnHqHx19/V+S+1m6ExeusR7iaU8B3
5eH8V5837tHJm+mLEAygwNOgQAD5eLGTAsM7BSz5tYlyHZpKr99WeRte+LaaFcNF3+1Vajn3gATF
HvRDuVKfO93gzHtGAZEJYje7jEcyzJB9hU7/a4TQ8Y1mVN7BKZGEzlpbW3smP1tn9vacHBEFmv6i
FIiRZZaERpK/DhNGDViAFN+lZ/coPYvsAJdz+k7lFhKXyrO1HPT0/pirvWgg6RZNRGf5iZFvxpRj
CLJXf3Lzi0IE6ZMet7O+feFcTzJovoWaEaxc5p/sZNpoqM/BwYVMsiz5DkORt5p08lc7M4x6Ewy2
KDaJYdPrTpJ0Jnrbg/Gv6vocnzmxR3IQVVmizMWNpRnW/LpXxWsRJO61aif1zM5CxsajuUDKY7lv
atLWUIGfbKO5e8HCUq0BEr64n1MVhFNrTeWrbxbXXuKjD9tTXdmbPWy/leP6yZGZkUxUZ2YJvdMt
S0uLPNUpXqsw7P4rwiEAUoY8BYSC+ir2G/Ompi71HQCJ8SWvQcv884lleHruSPeSEi/hPix+pDXK
5au2+KDeDBBhyo1fCaq4RVt5j83YtZvYCHVnF5Ow7hpaUu7KHfnJdoY7Tj1l1veajS+Pbw2VDFSr
w6x8DaUZv/JvyF3miWCjsNJIMJQYo82AgNA/1sbmrQWHgiAX0gv1x8VHxi8lEH2dlK9YiESXLta7
7h7UmDxUtXQjTFNVs9XLoI+3DQnW+VX/7CyROn1gUjzURBfbmow1hbZdlK/4s2r6tq/KIdrh4P07
xAc1hwM6NmtX40kiPUvDcC9ydClCkEUu5htDno29xEq/1ZqJwVDVizQ9JL2K98rBlmlTJXn/FVFu
7W7oiBQOBNDOtSd8N92yfdJ8Jcc5DRDm3wMUirRRp3a/7CSY+Jp2QsXJtzGMrOKqrvouPCQcFe4W
G0YsCDGZDPsgqxNvrw8KXw0B0LxFxF4L1uRkT04ht6jz/4GKOfdTFosz6knod6YVESem6udYVN4t
QMMwPLTpMA4HCL+0DUtRC2fbumaaXpVoia9sik9/A9VgwKU84PgKHh8Da4Q8hBt28k1IZ9r1xI+X
Gl6KP7Ks+9Hrk/eSWAX+4GUYT9uoyeKVm+DkFLIEdLR4tjkTiB4s3rOqr/vKydPoW6lH3p7z0qQb
+qhi1ykVfDdarbk1Kcr/a2nDmd8vIGBIZVNXIcU/nnUF6HuSqdBeIxHj0QVZS98ilp4dcjNIXgp7
8Pal3yAXH+vq1hZVeqnGDLx2pPf3PRtzpZb82UfAQWEu1fOLeHGOf85AQiLAo0XfrKEzuk1cWsbu
/zg7rx23sSZaPxEB5nBLhVYHZ7co+4aw//Ew58ynP9/2wTloUYSIHmBmMAko7cDaFVatNU7FLB+1
nEl7LZusl8BP6lMx2cWe73aLeO8mrGA/RG9CtInID5fJt2Ig9RGbc+glZhR8z9vEOUtOrr+klp6+
mhJAtn0UVen/xhnU+Du9EqYZBzD5LEmBbjhuZnViOsLgBihjU5zaXG84iYpiUgWHucFY6Ea0uHLj
SEfpWVETZRJ0mSJoc6T0iilFHhHWwBxL2pKKqTIMJ4a8n2FF+BwG3IZ3L5K7DdWgyA7FtP/1ASc2
SM9xUGPP6Szzk4xy3b6uFPPbJDdMcUhbvEFra/xLvU40wUiiLf77mwrSRGpgNpQFvVgK7BdNluad
StUBCa6wd3ZmIGdHdMacDed6E8Cgv8FbLmZdwQndvOpSOTC4P9qJl6MvfGTyFJBtN8sPCrwZW2W5
tRWCPyAQZZZX5LTXK9S7hscmK6VzbzF1NFKs/gbdvbHr59g6Nb2RkNSiCXD/FFe+EnDRokUp4Hs0
wa+NzqEpaXDcSGepkyBWD5w48TR4SvZBavR7onWt3+V5oT5bsWlt+OmVl5RYlCqsCUksxellQy8v
B1mNDdM/BwUYNldl1qF2W7hJw13ZKP5PkxQA0IeRZq5D/NruSnC1lGHHiQ5nmw4P9/fi5rCpENKT
J7/lEESEfr0XIYHjVLZaeDZRYn00J1iM3KgB+rFPW4AHG8HaTegirHGvSEDEvTYX308N3XrSoGxy
tqXIOfh9Jj9UfvLU5XlXuWE5Od/ur27L3uJV9NVqbGGACc9dkER/ZsuH+wSS+SHbTZ35Gy2ddksb
c82iILkipeMPCs7X+ylncRnUjR6eo6r8FUjddOxbK/kOh4fMAtGVe/8CRW/PMARaiRjk2hxNYQY6
kyA+y20TfdVrJ3vKrKA+SqiX2IyQN3b8eN/i7YUhfYQLgAdONFeMZZZuws7cqmV8NhlWdyunV1Q3
hizGRbFA3trNG/cgaI2YvWdSQ4jLL2uANrhahZprfLZjfJ0US63/BI1YW+7HGm71vW352qMSIsty
vL/K22PEMM6PiWzhKrTFS65MamI0phGdw7EFgDaVTirtJT1KlEMfW83roChzubGzN25JLJZ2IqNt
fCDgsq/PUga6MdtI057bti1e/ahjhtaYHOejJY32d39Op398rUa1Uk9DCKzuL/g2oqbKRceWQqtO
gQ8Q6rV1Rq+Zq07QXiC48X9mtZ18ybJQCx6kzDd+I0KIUBbldfWzZoXk7s3UjAc1b6qN37FyvcBG
GaDtednBSywCSR+gZtY1VnymMTX3hzo2kuAgJ8NEk06yvt9f9E28JtZMvCoiSGYJlter5jFtnFJK
zrwHqAE4+dj8rifqtjZ1q2PkUDKAs6Ytf+Z54NMmSMrkfP8XrNwzcue/ATulVYj6rncd2c3ZTmZq
TlAmd+qXci7DhySgNbSb+iE4ynOaKu8NUkU5kyeIxjjf1U3bTaGpMUqakZznqqubPbPl1K9Nuyy+
QU5YnOy6cf4XTBBRPjACz4By1PjhBo5JrOqq0sdP4L0XYCsSd5qh16tOx8SBYFxKz5VPnZqZYiv9
0NdS/z+ZsrJzoBkx2J6ZDMXGVy1q97d2SVJAYJDBLzuhCeIOCdj19Jzpcdwc4rxXp1MFRdfGqa6s
j5YrmYmYHLm9V2bndGaWIQ7roAR9MVo7exQgcub5evs72xF8GlNz2nhbb/q81KnFPSb9k/GYlKCu
d7Vizj+AiTA7g1ofg1+Jr6OJ1QcqIoODpAXfCCVrfS/zrHe/5U4fYF1M6rze+UrfPTZjBQ24BN3i
VlK08kUjwy1QNmQmJq2V659lFqoSZI6fnRWN+e9DOaqWS1vE7p+hYarHjQh9xRqDGWIKjSouBpdu
TAfq0JWcaBFC0vwlSCvLcql5Wsk/hq/q0YbPXjNH8k8kwygjo52L75eeWF3INYg6s21RaJU0cqwd
9a7mXwlmsx/3ncXK9WX/uLvgeJg6Xk7GKk2XSJNZFecsNTS40PwuH5/8OE9e79tZXRRsJCTzjCTw
mV6fGKKvRYxrKM5TmZQ/FEey3Ehr6JIXSr/hgVfePODd1G8YfkBPfHk5EGjsGLmv87Npz12P6kPV
P89waZ/SOSV3b0zl+6DmEKTOWrchgrHienlnhBgPXG38uXBCuZqhgqNN+VmuMlN2dbPm/ie+9dDM
QfStQ5Vi42queAW8nbglRL805xcGxwlwqJZaxdlipPqrE5jpviELOwVzmnwI/bIKDvSjgHLeP821
dTK0CNaE9B6PJE77TRKptFUbTVpVnnN1qnZQKESHUkuKvTY1sFlI81ZGcWOP84SWC5w1uqcMGC9u
DxLlDSWXVDnrtIafC7VoALfodN7dlCopKjitstUvvLmwWBHfOiUoijb2cp5Z0m3K7ExVn4M5iI9h
OjWfkrDN0PcZG8DU9/fzNlLC0dK0ARUJpNwBXXS9oanWFsC8FfUcK1Pzzcqr4bM9MFtyzDIgSLsh
KY3q1CtKfFRSJkQVs7IeQQu8F7tP1EL0wlcKnog2wxIMoNF2zHiFtHNP5nZyZn30DAntLjxr/mg3
xgM0tHG9tXixuKsnVFgFDsr3QlNeWyqs5kh0TkGiq+fR7lIvDvv4YbQb63M3NZBqBuNY/WakaHRH
uZ29vKzj/ci45gdb9iH1myuzdWHaGP/cP5LbK8fTR0wDzEnUg5Z1tyJhbkHuDO0s5Wn0u2+i1N+b
0eCoB6KdIDvVKLZ2+/s2b+8cNg0xswEFBF3xxTVvSdYhyTG1M4qM1q8YMsqP1ZCMeySitjTobvy+
eNnF3ABwfZQZlzml2sezeED1cw8pT7trgyBP9/UgbSnB3Tgo7IjaLS6R4BAO+uuLHdidjEhBYJzl
NC1faOvrP4M+r90mUJp/DCNMUrfTtK0nYO3wEJ0FCwWgAZDWYiNNaRqLhF90bjs5QdnQgNOIoLPu
e/rr1mXsHISK33929JgZC0PZRvBbXC+0bivaGEENn1FU6i9SYOnVQzqM9a4qejhj7hu7PT06JiyM
KAHnhLVrY0VL6zxjFv/MvJYqwXUJ7uzQ1o1s/u++oZu3lKwJcIagHGbM9kaeARg5gJnZMM6RJgc+
KCiRjyMBJH8N8WXH3A5Vcz9oTHmMiIKnh/vWby8P1vGLgsmMN245G0/VsMzDzjTOZaSMD41Upqd6
qKpTkcPpFjQAVlzHnKrjfau3l+faqnq9uWlSRWmqSliVp/5bODv5Y9HpOnMZqvFvXE3zw317a3tM
FIu7JUyHKG9xmHWrxINiFuZZGuf0kNpqeKCUGLmVGTQflAEWpdiH77lxoq15v7WVslaKA+gW8NiJ
a/bmGY97KLXGbjbPgWykByvV5QgFYWRLD4XTNV/DKRi2sFDrJvlC6PpBkLIssfcjxFaoTZvnKk30
E6yq/gHaSWD4QApN8LGJWf2+v71rl4gmo0xESHeP7+Z6kdIERDGBeeTclqbt9fWoZkdY+jt1Fwdq
axyUrKCpC39c8G6pDwhZ6G9iFtQkklTL6svIiipj0o0zaPwQsjS//hwmSIkd4ExtHqWQMw/A6Nun
+ysWrubqPRViXSITNyhIC0La6xUn02TncRtmXl8F8smQR3ME5lb8sWmptW6aZgap42DtTQWC9Mwx
33ufARFSh0aHg8lq7abm1PWtbI6jVHpdFKjupDetp0RKd+DfQSzXZ9qrUk/as5XV4Yblm6MW8w8W
mFxaG2z4Em2jFaPB2OlQeTFi8KjsovRbDX0BY0UUPepzGTxFKHZtPNoruy3oHZkp5aBxkovdrsrS
Zuiuqb0Q+jCvLoLqxfBj5Ad7msJOGikHUwvLQz1O1Vd9aKUNb3UbOtI9F91BepVAujj269Mu88Bw
8kSrPXPu1M5tLcn5Y4LKnT/JGhRhDxbBErSWpiE1hC5Rnp8kpU3Mx2TypQ1/LZZ6ffHo2EKUICry
Gm5l4cnKMdE5gKTxmJhqOjeYNVefp+hXrAzGxgt4M6oMMTCqK7B8wvMDUGVZTUUqy6H0rtdeGoel
swsIa6FKtzrlkGtO81JPnRQcCGb9Q5vFIZRdyky5vEJxmvJTGDEaqY8Sw8yJCfXdDt/HaMkspUEE
i6RkfdZCQ/KPUz2aodsxNDvvnK5AILuHjb3d2VmVWLuwSOZvaVPHX+5/v7fXGLeBZopo+4oy9cJj
zWkxVG3jN56atsYeVZvCTUyn3kehVD+2XfmRuK78cN/mjV9mO6GEoYHFPBmts0X4AiQSIKYVtJ6e
ItbqdN14HEd6SfNcNwfZLt9fGxYGBVJfzCyAKV98NmCLnBrButaD4lL3yobmI85fOgaWLD1RMATs
0ndVfFBiqM93oY1+EOx3wdf7y17ZalZMG1Q0A6DzX/yKvm/8YpTLzgPXFH7il6IQHwUPPcPZB7mr
1ZPfqltgrpv33qZgBagD/wy1NePZ1x/sGMTMjo1656WV40e7gm8aDIlRa243yfrTYGX2g6YmfgD/
Z3a5v96/Y26LT5RqD7kWfyDsYCyNq2UDvXefelSnw9chkbOTPdadtatQZGdcuGqmYxGMaeK2WTi8
jIpT/wxbJfxXqsu+f+wapWNuDumVf2B8HT/Fvp8eO6MoTqaC0LNWfg6Loyypzilmru8h6oB6u/eX
cOtvBVCKvRMj2GTmi68DueO+ztIo9Yxkin+0zGa9tGkZwl4JrfEBAaB0r3Q0FpgJDt1q1tTH+/ZX
vhQmX+ipUJIASL6c+nBavykCuci80tbCz9Ughx9DSakeM7V1ALKW1kZNSV25L3CAk5FTEgTBujyy
Lk3g8LCV3KOJXr80qpWcij7v3chEAdWVar34hHJ7+L1SLfj3/X6SpV0OfcOXhLHVj6lqNd+muR47
d4B9YV/OVnWmVD/vwd47+9Qw2z2ARekLPcykc4sm7ZLdyKz+qdbU7BuE6+nOmmYT4i2N9y3KKv0l
SaDW3ThWVTwOi5sp2n+kv0wj0yNbfIqj5ECcX6qZ54BDNl3dn6xhX5p1kbut0Qw/wSs6j06XQBtK
n04LDnULZc3jaEa5dpziEK2LrC+j381cShfoTfX6yGCabrhjSc1DAGWQzoCATnsCrlOBIVND80Op
Qgi4u39B/k5ML1fCMVFHEXgZOpvXH3hFjwdNiCEh7IlqFBnUWIMIFUKfnUrR+DRZTjHtBZ/fR3oZ
sXhfFOsx0wL/e2AU05dm0IdfmkzzbG/6CGru42w2j6ospbsqzP69/2NXHCBugLyVfJJ3e0l+2dMc
AYJRl56ZKtJlKrL+I7gQOD58wtTQb5JTafjZf4hZxOYQtjCxzzsuftWbxGNUE1qd6ER5fF/p41hp
0qnXou5ZJEIvspbP54ReBIOWsvE0Bmm2i6Yi/vHulf91+XgQouUb+HA7ZjJUMl3tQZDYufTdaQAP
dvqDUv/4UUOgZQ8sz38vxhPWH6p8FuQRouiyVMVT9JSiUwU1YA+B9GGY/JEzLqbHMFRfw6mbHw0Y
ANw8Qyb6/mpvvRYG8fdQLZEE3dBzO4UhM4tcDB6bOzy2jRY8+qMsHcZS/pWVdrPhJG99FtGwyCyh
VWOhy7aCGsRNG6Je4jnQ354sM0ZhebLHfWGF2j7Q0vhLg/72l8Hp7I2F3oJhBHIZ48BPkC+6Safl
GI81Ru3klaiQP3Vzlu0tSXd2cZUqr7IvJ8cSDWWeCxjEoZuxp30TDupplN7NScIbK1BrxMLccapt
Cz8QjnOVFUM7ev44qX9aMGcnQ6tjr6kqY2PVf8GQ1z6HaVQSAMJFcBQ87ddfVNJHkpkyM+Y5/egU
Oy2aZ5x5T9t3l8yWHbppmeILUZSIUNYxyvl3RzmZmV+GUJrHsHDC11oxnWzX+XH1SStpLCMoP2rS
U5IN2U/DoGkMB7eS6yiQTm0AK5dvvN6/o8LDL9dAuZAqCB8JseFiDbY9VToZ+eixpwxrTqUiFfBO
QDNI2b/+ed/Y7QcB1ZpQigb1a4uG8fWGQQhSzC3vkGdZkU81C6brw5zNDOmDBWEWqFJh4H24b/M2
dIEPhHcB9gGGwLB+bdMIeoietU7xMsald6om9XultYIJLS8ZRvA6VB7yClBAm6hzsGNOY/x8/wes
LJqSNiBDscN04xYFn1SM4gDfUb0hEJquqlm8ZNkku0Mpm/9G6Fa9O7xm0spmAIfbT+d0mVWofl3N
IcURT2pt/2BaCQzfGD2YSu0cpaAM9nYInvU/LJIYl2YGERMtqutdZnocJJjeql7J6/sAm3b6mHVZ
+9GY2/KQc502vr3ba8ukBOUGRpy4TVQ+ru0BRpbSmYjEC6Y0uTRz06K0FXTKl2nsDWUjTFq7QtQJ
BVz0r/C9cLxvXk5CPrjqk0bzrLxWwlPZOS2ye+RStYvf98tD0faDG+hDXB3Ablufs0iy3j0E85dG
mSwTLhLauct7TDpeUhbVTK9WK+icdGCqDxNEGDsjKCBLhcidHNXYzFFvHhXM2jRk/lakCR0WEWIm
geEwjEr38tnvSOh7KPIjpsD3cSwZnkV1/9lqUBy0GSw/vfNOMfLPsI9oTom60pLuiS9akiCxMjzg
dvFPpnfjJ2fyrS96qeaHIWLe6j/YEwOZ9MNEnXThKexptCceccPTYz3HbVtjGbvA/KOPdl+EDzV8
ERsrFM71yvmyQoISkj+gDkyWL24x9cJS8flWPXTAh1dBFv9JAwx9lJS62qdh3r/WWW5uxcorVknj
gKfR2CW7MYTDenOdk2weUuboJW+KrFcnDPxdoSjdPvNNeNKqVvuTAULc0vu5+WBxwTRpaHwDq8cf
L+4R4KSUuWxV8uy0z36Vrck7qFXla99b1uv9c7y9ssIUOFgCbKLrJYGRnch6jYiP5PlmJD+XQ1g+
aGOoX2qNEblB1ylytEiVEqP6W9idVdNg9mklirLkMgsp+rJTxigMLhrN1elriurvV8fIIMtI5dyv
qJhJxhFqOgYv80GBE/z+ym+eGlqmgEcFYAkkMFtwfbJTFdPJUOvwosdl8a+dT93TOFrVl0mZZNS8
kNp+r9sXBnUowETTz2LW8tqgPjroUpZqeEE3Iguhg6W8MZbtD7r1OTINCLHdX+DKLRK9eiwJ7lRr
KZCZtrWWzYHmeFOJChtxE8HETuoYb0UYABe0sZ9r5pi/EBTjIMCo3lwvrzeZS580y/caGEQORkU9
y5VVXz6p9ZBW799LukGCVoivkzd0sZdoJkNC4M/BZQRgpZxQltSPLTwEzs6guGPszaasHt+9nZgk
MSIUgwNriQEuE7MkgI1QYDG6DJ7QsJe+IT05jjuoAv65b2vlbtJm16kfgahmPxcRQgipkWbBdnup
E6fcxwoM8Xmdom86tfExU7U//8Ec+8hkH8RiDKBfH52EGLUx4bYvVTeDnmjiVn9S47o9BooxS244
j1tczKsLpN/OKCGdPfr71xbpDHeoDaXhJVWLpN0hnRH1T02cW+q+nvM4YZglYXjo/jJXbihEcmQ7
zOLyTC77mD0aQXNSWZInxakkf6igD8h3DDRO7RFwj7H1JK88HTg3Pj7KRYx3L2sIJTjIMHOy8AI7
SBvu0NCR8iMqqNLDHI9V+YGS8oeEkYuNctztKplUJN4T3/7fac3rrVWyOiJ7zqKLXauAqcF7Gbui
HnmplWnrM1y1he+GmoHsjqbAtS21UBKGqqroAkW4+mjkrXZEGqT7ACCw2Pji100JOiiMCaTntam6
tfVJK2uWBVyw2I+FrB7AjZtfHBlVrHffFPYQV/3/jImn682rLw+CKVK2w0uJakTlFlY/QZKomrF0
suPc3HDUtxcFa7AICvA3wc3f+uoba7WkdI6ksbTS6fVpB/U9FU20W3I4mezi41zb03OOu/j+3s+B
OScSH6I44hrKxdeLRHciBO5kRpco7qOTknbOBb6H4iCH0qY858rpCUywwG9SVaLccG2rNFvVHEI1
unQs69UpkWVKfYvB1bhItzT9Vm0RyTCLKNrMSyK9Sp3GrB7m8DJlmv7CpJz0IW2h+xqmZiuTWzMF
HSIt9L9zREvYnwPkj9KoFF7mEA1Xt2oadKiMbmiCHQ+DFW5cy1uvKVoKTEGDqKH3trwoaHmVnQqX
6qUGaPnZHIrXgbEu0dlQvkdD1329f0FuA7Rrc4tnYTKL0AiCOLzkw4w4HQiGjMdnGJyfdmNWn5yg
lIvvzVAatpvwgw73rW8sdpnRSBFjww4qVxezj3rqAWrv+kRPnyWU34Bv61ty7Wv2RKOPgJv2FgXn
6yua+7496Lx/Fwe6wOfEiaVvgW31jFNPxq96zIx3z4URu4A5w10BggC7rV4bLFq1yHk+oks/Of43
eVTzDwXsQrsWya3H2ey7jQGEteMExIMK8N/+2pLCz9E7repbg4CXgrLmNl3Uyx+6KayGQ45e2nxy
ukq2kBoc5xhaO2MLE7a2wfSHBAIN6CZok+v19pLVQjItPHipD8jIlcRPk1V5WS4X/7Ab0oZbXfs4
TSHCwIAfZpf9mjSVIi1s/OiSlnX/NR06ah2aHsWPZjBDlHr/tq4aYwCOM6WKrZiLiG20nT4ZbTm8
FJLfdJ/qtq8e1aKcyo9jqsUbRfrbEjIEPWA+ISXg0aAktrirgLiVoWOE85LBvejvwAZkKCaOkeHC
QT237hhU6U8b6cGdGg5oE1vZgCq7qiQvI4nYRmC88nwZ3GTQ+SCtofReFCrzPE/7Pi35cJTCND5p
gTM2KFn6znHwudkukxZhdKK0Vm5BGm+nP9gHRis1Ez0PAekQp/Lm5fTbLNLSrk0ucY745b7y2+lV
N30YGpsEpkEdv89fFZjv3QaaSg859ZzYoTWcjxPQ+w/M9BW7+xdBHPR1mQIkoig6iQhCNBiuf5JW
ZpZQDIsveWZk0w51U9iskd8OHu7bWfmaYD2wBJO1TZ14CecMRqC+RjinF1UvRxJ0GWTsPDdp4NpT
Nv/pqsb6ct/iiv/AK5J40BVCtmVZRlQTnncAsdklDTL/eZrMaIRxYobP21fnf6LKkb42vtK4UWJb
G9PZK4slf8VbEmQC5r9JF8wwT8YZsIHW55eqkVs46s2oYnZZyr9Mobnpm1dOkfYfZWia6MQrS37s
XkZDvusddjfOuuFQVA6Xt0J5td3wGysrA5xFSQCUBwnfMkkfUyXQ5bDMLmWiy4gINjUkvHVkV25m
VNAlmM0W1/+a8wCaQInJQLycVYpzfvPRdNBJ1Wk1Z5c68tUjUq0mQs6z+ofqYvDU6nl0ovjW7hi9
1I2d6MvtEjg+jrEiTa/3b9SK5xAsz8RPZNUCK3X9S/pKDaCSCfNLWKuORKkUKtuo4NtyTUDQkWwx
FK4l8uG+1eWWCzY3AcoSJNp/FSuurQKm7CyqpZNX9Ur5OBR6/RRHHb6zHPo/VuIE74WUCoOwkNJj
w0cRCC1cwlz3vEWslL6aZj+PcdA+FgOAB2Qy++5FGZ3onZG9MEgmL/onIg80FiectUmQMdCkehpo
wvwUgon7o3bg6/ZNMm919sQhvXV4whh9PaI/CtBA68R2v7lOKZXBmgle2fPnJI33FFKz5qvkWEG4
16o8nTe80NrpibEzkebRMV6G3H5eCJZiZfbCtLHRZYfNM33RR3DtVufY+yDRxi3yQXE+yxXy1lL0
Aa7K0744v6oPFWfMGe1APmaGJpO2Ri0b+fMAY0C4K2ZSeFkZsh+UbeaHLhICt/dv7PI7EVsMlofy
swiciC+ut7gyyrLsy1jxVOpSmat2qvY1M2jGSYGj/+6lLv7c60767b7VpQ/8v1bJSxkTpj66/Drh
pjX6uZ0UT64qJXfLnFwLJVtD39+3s3KiQiRLZKHEMze1PIjIGzsqI9mbUXJpHoyWMYh9Bz40eohi
Vf7eq4P5Xgg9axPNC8IGPg9gfouYRWoz6HCcQvUyFSQ5um1MmyD6A3NS/NT5VPhcynKF9OP+Sm+g
sJhlP0EcMHLCni4lXmBcHqh8DZoXN3PxOZT1bC/7ZZeDm6kG/jY86IMef1X6SQ8B5A7zc6rW5kb0
uPLB0hz/W+5njgcttOvbFGtA5BIGgKkLW2nNfK7pP8ohEF7XSM0t/Y9l0CBWzOQ1nLgkrAglLDaa
Aa2xgolD8xJ/mp0nWYHAn2nY59ZJauUwGg61m0aziheUvLeKjCsXGAfBFwO8A8qyZYEjKjOnpFGt
e/2kddkeTGOsH5w2KB7vH+vKBebtRtXzLxwWmPX1huapWpG9aDpgIaN2gHDHKBM1oa9fhmmOf9Af
q5zTfZOr28rALwERBQFnSaldJxK98MhnacMQTA9NUCLG2Nqtoru+pkkv7eykyr4fdf+SDvMWhGXF
IQoiNiBJgrPhZoA/GOecrsPI+4I85a8S2Fb9ACOvmhwBLg9P0BHn0yOA2eGrgWgkYg0GUs7vf8UR
LiDjEBMMTIiJw3/z7IT+WPadkSgemNs4eZ4ktSS9U6LS+ZSBi1VectUet1Kd1YVTq4MJHzp6dIKv
jUZBWVklyASvrEM1+Sj5Y7ZvZHg6DlraD9YOYaFZBMB5AfEz/3PlomOoXO6f/dp1o/Hx/3/Eom4g
qdEQzkqpepWstJ9AVGU/MsojBzM3GoDfKMvct7fy+uAliF9og9JfXna1Kyuc0aN3VE+VQGLwKqf9
nu6n+j1uaRIepjSY/slGx/Q33oU1uzwnRMdiYFlf9njaKW1tpU80Lyzq5ldotKr/IcwQDD9GiI8j
mzTF9k8VVZev99e7tr888uTy0MEKVvHrQ5aGxvezUtc8SszNQYo15+h30Ja6qjlHh9kYt+ar1hbK
8KxQVgRtDeL62iCYUDp0daN7dqE0L4kz9B8Kq4htqEcSGwaYPA+DXUDZamuwddUw0HYAhkzUkoFc
G06gWMmtutA8aSiUY8RovTsMSf3BkYcKKfnIhwXfn9Qw/Q8nC0iBARxqF9DZLT4jKOp6RQ9qzTML
rfkIQ+H4tc96+j0qipahS1N2DF0zbs0tWc61pw8YjMgg8V4ASq8XrFRhEQ2RDDhFA9KJXrpqtw/y
qCMiJM9Mx/yXdQIzoU5DL5+G/rU5o02DAbSP7pkIYHtJKc2fZ2affDdX55JvtQ61QxEKNa77N3h1
mThmQTcFF+wS3DirSQgxYcHrYIeKulemmf5TFDn5sB9TyjgbJY+1a8SwPWEULzn4TeE137jiNNen
0agz3ZMj/aMk2ZD32H13ZIubY6rN86dCk6Yf718iWSyFJwhzCMsXNpVAqv2uJ5Jy5LF+1aQKvkHw
aemRQlyTbZzj2n6SqIICIWOEAG9xjpaM6n3ZW1ybSrL+MBanpvBS9yBF9Ulux+P9pYmfvkg3RH4D
NIzSA/i/xdcR+LAgKWZjerli+M9q2RXZvhiLD1VdX6QyTh8UvKL9pCBs6Ga+X26YXzlNPBEUvrxw
lMGXw+7gh5jQsgrTaybEpB+k3jcD5FB0RsfgbqxPplTLyV7PommLf2pl4dxZ6FwA4sFOsWwS+fFg
mX1qY9lAP3aWEAL0YzVCh6z0/yXIQKA9QDI7cIexAHQ/FpEub5z06uJNUcUEAEk2srhWcdnEhZ7J
lleYCCX0mcIYtjTS2wgdY4ZGDVdxpI2abnxBK08OnSrAyIgOkCAv0VSKTaOvLW3LqwZNjg6VoSW9
q1TOv1IcdKpbmoO2ccprey3QW8LxM1+ki414881O2ixzzJHlddIQdN0uHePwd9nFWbiX+86XIO+c
GunB0ecCKpnaUr/X/JtyI7FdWzeVbAEUFMDE5UMA9eEkT3VseXGd1SipDqaLQl9Yu0bsf4XwJdyi
IF8737cGF7ETc0CIJk2+6cmdVMQHSMfkr9HIvNHJB22CoDgYMleJYXg+3P+oV1wICbyYtSVyJndc
DAXVKhKjaV5xwnlYlnABNcoz3aY83ulB223Myum3HgTwLC1l8J5km0v8mKaOaWfqvuEFSa37Lvw5
ke7mdr+lC7e2KBIsgGNwHQEfWXiqnBwjJm4hubPUai7cUsv7L+FYMuYUjdpUe+/fQ4HdEByvVKKX
t0WX0wbBIM3wiinsuqcotK1m55cmjc+4yu2NAc6VFEuUWhiG4FkDQLV0+noQy7h6wzPzwoFhNwLV
pA6t/C2Hs//VcDr5E8rz+ddYHcYNL7RqGrQ9pF0UfJisuv44zTylPjCYujfy5oJk1+TmUU/0PH5U
ARzVT2rVI7vYh1P0j8Q/b5HnrB3rX1YMnnI+zSVwBZbvvkna1vK0kDE7Jqnin3Jf6bupsuoNvPft
9wiYCq5Drg/PDSHh9UrVdGSYKFJUz5eDetjBWV7+ExookRzTVDO6gy1HaezKVU439v5lunU90MCx
Ph5ZCqTUQa4t29LYtQOJhJfnZrCvFChT9qjv6uq3Bqmx02y0Yf/vfZO3+4pJaFD5KgFwUdK7Nqlo
qOwORg9Gt8q6lwBmxWxXkcPuZCkKt7rLtz4ABDb0UjYJMqHZMkCSnRnawzQyPbUvov8p1qQ0xyB1
qu7dTxd2ILKF0JZDJNC9XtSotooZ2Ngx7LnOj0liRfM+nizJeDC1wtonJrS6G4/Xyq0B7kIxFEQl
j9iyvm13ltkYSe14dFy16thUBU2puIJmH6RO4z+XUM79aSyl2ipV3r6aZMGUW0iH4bPi7lwvlk2c
6OmCGfWLwnB2I1qQx4juZnS0m0D7lTX2vEfHBalkCXkJfZ+NXbJVg1i5uG9/w7I1VakN8ndBEF1y
Q04+BU0bxYekhCNib3ddsUPVEb7Q+xf31h+J5B9suyi8Q4S0OGN7sNuuN0Dq8uTM4TOUXr22qyIn
0VwT4qXnBgLY2o2nrD37cdttuP1160xhIytGjW0JwY4mMmfEkoOL6hvK94lCgL8jnDC/160O5mbM
48+EqMW3KMi0DUe88sXytRIhUfwnlVq2trWqMdNUNyVvpBrzrEuwqmeJJX1rwQM93N/jtWNlvBQs
JIEsl2vhCdOkSed8TIJLoQy1OxRD8NmJ/Wnfzek3dXSM7/fNrXxCqGIyZU0+gyrKUlkRHIyc9VMi
eWkeQkUxK904HTI2PzrokDyNgVtPYNECazQ3erkrjgkUCo0UOho4Q3kRgjVdgL6Q6YcX6uyTeUyg
/LQeWisy/sOGUvyF4YMsmPKK+B1vItxeK+OiCo3ookDp8cAjM7qzwqhWas998xAZEiX2+3u6doQ8
KfTC6K4iwLL4TOqsRy1y1KJLy9DicIwACOQPzlQb4YkpAqt+zAqz+nLf5to50hsigKefS9oiftOb
VWaJr+S+DlJYbTXrZZjlcZdJvrwzitb5YnZGfWj0bItAZe2zoPZLdYzdpS+/MCrNjJeolR1c0Iy0
RqQLi+JRRWvhS1Mzsnh/gau24Kwi2RfMYzcUQNTnJFBFoObTofosJ3K584escfZFhwTpxp1Zu5uE
XZweMx+g5rXr3cwtJUgtJ4wuidpmv2QlKYKHNo2qfP/+RYESIUZn95g+EC7vzak1IaQVWpI5HpKq
/TEpCsvfaW0baI/GNDdbjL9rW8jVoFUAWwdh8+JeakZpRIimOJSDBtk6VI2gG9FbOY8OTayF/9xf
29oekszSYGdpAELEf3+ztvH/kHZmPXLb3Lr+RQI0D7eqqq4e3LbbTtyybwQnsTUP1Cz9+v2wzwZO
l1ooob2D4AsQfwiLFLm4uNY7hLUT52Qazxbt/Y9CL4EAAYpqstP1cbauBS7iF8AVYXOdJEv6lpv1
efhM18Mqbr3ISR5plLiPiwaMFaMltxxAQuVN8hM3ULXZGX4rFaA6It1HpF/bWsNIVRFNGxahPGeL
5xa+YrTDqdZF9VC1A8T0yRM3LHFyRsoia09F2ZZ/X5//1smHHQC2HDQo1Y9VLqJFcVaHKRE87uvw
MYTX9pjxZvlQWktO88GmK9QUxs5p3Ohg6mDqpPURTVPpHH/5dc1SQ1oiTLxnLZqb7LGqmtBvUSow
zjlVGx2PzbCIXD8dFl1/oF9WfAwtVHCCUl3aX9cX4EXh8LJQRokMVDHvB56DlAEvf0tE2XWovSp8
LvKcMNSw3LeQ5uvwMORad68OXnSOtKxDQ2K2zgqY4OLAs1RDg38cZ6x/RXYUuJ3dXv9dW9cAHgec
NjTLwGatgkjU6hZqrmkIpaoqzOPU5mK8qzM1geI9R/2tguLF3R8MyRGXAnjyebz6KoWm9JFemc7z
1C2mwWYU3SM/b3RPhjkZpGZxYX27PuQbz0h5qwJGkNA74Ku8pS5Xv0aErizG3kbWqXa151j1UGZh
ZyjaDUXmpvXhWOgoc6ZK0RzieIg+OLmhfs+WKXwKPTXpsB2NyztPhFMZGEo/Wsfrv3AjQPCzJLGN
N7w0Xrj8gYlTeaFhRSF9nDoVPo7nvXeYeUc/d4OupKNf61ZxsozctT5bdWvsveI39gFXIwVcxBs4
NOsUa1rmzG0RbArmqbUeKb/3RxuvsIOZ8nRADn7eg0NuhCTAVJIu5JLXvZEpdVqtU/VJDZ97cIPF
P2ZZD4FejeGtmIXqPaaQh4ovcM8s+7NG1cI7iCXau9k2opIUvSanJLWTUriXi17yThzCZVGeQVSE
8VGUnkqOLkBv/zdmYH4PWWmL0LfmqKl3IvJWbAJGRlyS5WO0K1ZjI/KZ6gPYpyCdhuHk9lF6qJFg
vaniUPFuHStzfgsoSR9bs2zOatnF6Wmxmz2Nsc0VePUrVttuaNuxHVp4cLNRteNtbgB38L3EWJon
O0mmX+NipiRpaWPuMRrl/FbxkAuRFbA524DjVzXGPCxgV2SG8qzPUj+ink3jqa2pZmJ/DXns/aeL
mMv2dum+v7l+LRyHRBONcTBAYle/qHqpK/6kQTo+DmYWPZht52a/kFEYz2VdtvrO8FuHiw4eXfD/
1Vi73GfOYtV51YgoCBsocV5dpJ+WshTfM69svkLvKu2daLJ1uFC7kXhjsFBvlAnoYHnRWDkRqMnR
HY8LGdBJYNJpHDvFVczzYioOQrgpxs0HtJLrDDedTBE7GP6tTwy6nJcoF7BHefJy2ouoe61CJzBA
gTm8HQ0vPCJpbR2FXe4hd7aHouMF+gtJhvVJVqyc8RcrCrRpzL41unwv6d5k+1o3OHtc4K3BoAWA
V8QOlU28ev0aGjHS7qBZw+acHhVeTjkqKKJG40NLLH2nnrE5GgFZ6orS+l6vYqd544Jed/gci0ZT
jnZmxPPNqLTRcmrZ087N9aOytVchjyNpIaMzKPnLj6a33RRV8q1tCboco6NnxwxRxs9zjHppFM7v
b/+SD0nEKctJ3XpdtUhUvGQHtVaezd4O/dpzKKHmQ1T+5Zlxvgcn3jgXroraGHYi8vJZ37JmQwtH
gS737LRFfGCeyz2E/OquX+rbdh68v0ojcW6MTEFK360QnNg5lxvfUuK0pbUrygtvEtIaDmJIHyAK
Om1Ob9t+7h76uNB8YYpwj3/1BjpNFsFgyELB1AN8teYbWI3hdEXXK9ywVVN+dCLF+Q+DoyY58v8X
p2JMm+SwZFIct18WtToI1yvyU+kIZziKtn43aUn+IDqVNE2hQaDRK7/Oq8dWGGFBivANW6vWxnPe
OAYyaDEtu3rq+nuNNdgD1W19b2kdA2mf0PBmvYssUZoW697A1IffCHcuxTGUTc1DS+y7dRYl+RQ6
YX4KQ8NFoW1v+K3PLYuvUqbqRWjjcsKRXphanoQA863U+JG7I5CKeDF/lgT+/64f282hgOZTdsBf
kCfe5VC2E/Wt4TVp0KNrGR548cHIpFk31v6k5mKnLLaRrQLUQOAC6Rv5blg9Zkx9SqeugWyXL73R
fKlqq1A/26ldj383S+J4h8UbhuLfUNPac2OB+90pJG0EKaTOeEfRbqIssWZn1YCewih306COTOxj
Y9rdv02wuX85RmsNN4U9xXtd780FhjjpvljSvcFnUgcFe4x3Y2CW9jwd7MlycjK2IV8+hemk7egp
bY2GSBr1VQdsxRvsT9iBEUdWOYM/MoVI3U0iWpxPBZbq+j/JOJrvv2N4/MkiEhqWsoB8uXvyvqhj
qi1pUJmQVvyRKFkeu7ZaboVTxe9v2eHi/Wo0+XVfxwHdCyu0c9PA6IpseZrF0oQPSeVZ/7ldPJ/e
fzBemBOUH1jN9dSsNFnMQYFhXtZZ2H2Z0jx1D0sPRfkJicnQ2qk5bJ0Miqk84mTMwePmcm5FJypl
xqEqAGM7FL5V83DSS1urEHyM7PQcja5XGb5eDO1/tIjH7g9OBpRQtgwyKYQB83L8GjWxKqodlJPa
xvnZOrNzRhA9O1VKazwlJU3inQlv7VTQN7K0SlEXTZ/LATvT7hPKq1kwao26HL1MKWxf5wk9HgpV
OO+lLso75MX5gPoMZeT1HTLU8dDVoBMCOzZGiHKNtmSHVnWKQ+eOzQ74XC7W6o0ChEp63YMLRwhl
lejNYdeWXZ7mgdePrnhQ52QxHsaxTd7flvSkw40hIZV8vFU4xXEhGhoMo4OwmHB81xLTSic/GZv5
xhLKstxXKCrvlSQ3YihHna8GDRTA+TrxGo3YEYOkI/ZTWFIEm8zY85V+GttjV2WGfaPRIt0jHG7s
Fvi81H4ohsFqWPc5IsrZli7ULFCsJoafoiEADVJUiLBOjlZcomx4/fhvzpK7SjLWyGbXvOVZb6Zo
aasssMQ8fsc/7naOdKM+1EIruhMorm7vsbfxpIauhjoRVAKIP2vtQK2L2nROhixYiqr8Yi5E28OU
LHZ/sARR9tFTMls7q2rvFO+/lekx05cDssPV6K3O/jLZ6MKFdR5QQyrEjVV38wn98MJ4zLGoFYd4
0pEF9aM6VN1DoxSD++36Ym99Xc2kyCvR1yC15J+/CuyUDgc1j+wi0Ius+s8dPOXRHgw7PEyjmHbe
1Ftj6S8MNZmBgB24HMtTaN4mmDkHIhLWh0Qry795GoUhVpfdz+vT2goD0CVk+4OmMunk5VCKiZuC
B/wpKMNIm47FjMrgqXVIra6PszklhDxoz9I7IuRcjlM1tj6anVMGUexa//R940It7MtjlZYwov9g
LEfuFF5CDLjaK0Xe2cgzeEXgtlZ+m4Kc+wy/33F8dtgeVHJzXkRPurey/r1+L+OCNPZ9aeaByOBA
3GXZ2J6xn9bts9bE5V/XJ7Z1/EgvJA2WMjtKNpeLuCxaDA0Ujmo2pDb4T+SxXDXKP2VjaQIOnKZf
Ddrsd9cH3ZwhZXQUtMn3KfFfDto42VL1ORu/yVq8vLu8/2+2mgFd4k7B7Pr6YFshjZc5SgG80xwk
Ei4HKyYTIq7Kzk/zMnfODSbQs59ozVAe1EWPEIEo1X7P3GRrhjzSccyl4QgXbXUGPDrvyEDCw3Ux
00t8VFExmzNm96GOHGsnjm2ORTIBtFSjJmCuxqL8Z+vhEhaBZ41jifMl4MfKGiEXaEb8XiUNEgq4
p1CvmJrE6q0GS0wnce3cpqrftxZu3YPA1zmNUZpGnCh273kT7wn2bH3A10OudosLUqKGmFMGRavY
/YckN4Yf8BYacXCF2n8ZRf9+FjGTZKuo0nWIqsAqK01FN7Rj3lWBrcLOaGNv+hgqiZb6A6oed7OW
ll/fv0cBPJFWSMUD1Fkv96i1oBuOGl4VxE5cnEc+p2+j2Xfoi6Z94HpadsLZ5pK+Gm/1FUcrKnIz
KqtghH/aMUM+IqVH8xe5d/kz12p3p7YpD9k6NaRsT7UROBmc4lWsnlu2S9Q2VeCoRVMcG3vS60Nb
uWInNdw6C2QIEnoCXoJ/Xi5kjblWD6qahWx68T3X0PZuo6J66mbv3ThcBJ5lgJYu7zCxVyMtHeA8
rRyqAHZYqp/yrox/CqQq91LArU8l9eJsw4XUQpJ0OSOMERDeJH4EqdNET0Ulwq/p0va32jB9KUVj
7ASTveFWH2q0FAE2L62CxpU8rAHDar8qpRbyhIRAfbSd9g+enOBhgcjL3S+dMC5nSN7sYR5jligf
IUd2dFLHuLHDohFfrUbP3J3rYGsnvggk0EQCVbNmnsVKKbIoHisgSpbzOVX6pPEzUVs7V9zGw5bU
XHoKwFEFOrlexwnTt3a2yqAHCBU+4Kul9ue8tsW55uXyobPAMh6aMK7Ux3Kp91r5W1/x9eirO091
WpmuuKRGi6E+RRiqt5g5apXnZ443qUevBod/PYRtratcULA1oAlRLrn8imVj53jFayX+dkU6nnVF
G8VNOajOH43Dyw8ODcyCdSNQdAUFfZ4KQaGVSv2vl2hj/dmj/KPsDLS5hrQR6H8jo8qWuZxQ6kwz
njs9J0EkhXKOi+benCqwy6XzMa6qsDxdX8Dt8WCUSVwbijfyz1+9Bpp6CRVegVVgTuEg/HwMq+Mc
IbXbiK63D7GFCc/1ETf3KFaPQLPRWqBddzliKYwMyxWlChDdbe7dammx7tCN3wttwTOntX2CNIJD
gs7Nd33krazTejXy6sg3XTkaY57VwdKm7kmZxvk2V9oCiZQyPi/QFp+9OlR2prs5KCLDyOHL2vY6
zlSRXUcIS1RBSIN6wrskdP16dDM/JZU5qoTx/oBM2N6VtHkwoGpIfC1Y7bW4YZ2NNZ3yiIDj0js5
I9LquKelNdWdq29zeq/GWX1Nb1GpSKQ2ScsoTrYYkn8hkWkuHmg05U8JSJXHLOq6dypSynwQcAr3
E+rN5NerURNz7mt1ke+HpVCmczr1pXojjKk2PiRqas07YXXrfsdKAswndyJPltWh5NXQ9lPjZYFp
ZbryD1yGPnvEKbW2UZCjW7zn07H18UDVwZ+V4M834kSdic+QF3dl4OYNhTpNy0kIRePZezzhrdNP
f4BiFnPDp1p+3Ven39YQIELCIA+crEr+6SrUc24rm/NwU7t1i9+MZfS31w/h5pDy5YfKlNRfWl1R
iz4b6ux1RQAxo4g/eVZtFL+HSuva+6gDTnhAEddodvKLLWCX7DqDxfAgF70hlNJDF46aINSaNktk
/WyXWK9uyKYK7ZdmDtVyRBwz188INNnqp3zMNSc9aE1nWDltvzHufaeanObciDZOPswke39fX5Wt
Hca7FBUsSUunCH75IdrOjtDXCtlhdbR8LWdvGfw5zee7qPC8r9fH2jqyEtWB5ClFS2qLl2Px+u3K
xFDyoK+quTmqcVyPX/XOTENfpRJ/8LL0h+suhb0z7taulpYIcO8BGdJlvBw37igKC9TMgqHpc++b
45mdkhw02LbTzkhbe0ymQLAtbWDn6xJXOTWdktZzEbRuX4VHPQnn39Dt1YcuC8sfVqvN5+tLujU1
asKwVsAA8MJZ3SxOXjlFNydsaqXopqe4W5r83FRuuedWvbVP5OHBShSY8hvMCDeYtWQlr9Iuyw0U
v7Um6W9dde7bmzaeR3fnxtxcSOzaOKqgVNBjuvxkRT0gCmLnVVB203ROdEN9cBfIOX7SJY5zSONp
Cv9kKVGHkM13Sllr+HmTASxTdaUMtBQGzAkrQLohZp9Xv65/ss2pwemQCR17cl1bQztwKvOOx6+t
dAntnz6Gg5s0ZjIe9G6K7WNadsUehUrug/WDVC4mHRgEzd+U84vMqLJ5NEhXHUCklpqWuJfZS3t0
FnfODgMdOfQUw/C2SLP6M9yJ+p/rs946+xS+KcbyWOWluvqgYOuJ7nQMAhVJkcQPO1Wrb7K0i36I
tAZupba2SI+weO1v1wfeWm6k/pg4bk+EudUJSeeUa5LHf+BWinoiWddN3x46zz7SDG7/bkGwLTtJ
wuZcSbhgHKIKDlbmcvOqdW3ga6MUQVc6Y3qTeZ3j3StK3Tc/lXSJgZA2HTwDv8D+bS/J3R6bSCCx
bESE1TqLvLZGDUp5sBhUBCIrLZwHcKkSnePm5ffJjVvDHwyQdDvdsK0AQVOBnr80uwFLu5q0Pbf2
rLRU3NGZHtCCyNrpwbUJfF+8Bcu4vRL1FoAFRBeEVoBPHNu1303dIjjgZil192bUvllTfGeOOlV3
tZ+iD7HTZD+adIjvU6T3vulZCWbXwmNP62fr6foOe7vkL2rXZGeo6KDiubpetGSqnAXQYIBcqkAl
QnEeXOmD6osmDRsfayxwzK03tZ+vj/t2ZzPuiyoU1w1a26uEZgB9kQzYTQWGM9RnPTfD9MTBtbpD
jhek/NR1tpOPbuBS5ZjYQ0sRLONNQqoukzJA5k95aXeZ4w/Okt/qFEXHv6Xsd+PTWrKd+ynx2vxm
DrP/eCa0XoSbylRrO6nV25DGT+EBgL4DTYM3zEnHgfBu9U4SpIKXzZKU0y9MG5fkvhBglU/hZE/d
WUG0hBeCUrgHq8tM53z9E2xsQn6ESzNdpk5wYNbvAUoDJdqoSeCkZLC60lTdv6XRI8CYtfbJSZL8
EY4loDU28Rwk9si/RHM0PfJKaZdo59Z8mw0gXAiZVNKACTvrwFPrS9egj4+G9+TagqdQrRU31PIA
iF+f9+ZA4NRe2qaUBVdBtZpVcEvQNgIRK10OxS9LxpscCbY9XM3OQOtro9Eb2xKpYCDDE7cJRYr0
5FRWUu98yK2zBGoH8AD1TZ4k8s9fvUfcRlWzzJ2SoM2wS0Exj2r52VwUZ7wRtpWXH7NcFXvcX7k5
Li9ldg06M+gMEy/hoFwOKmjVKmWEanZUjVX8sKTG9I+n5dHHqSqn/AyqIkaqfFyGczkLO9v5hpt7
l4mQEEhztjdakHpi9ZohcDzohr765hhY0A5xF1k3U8Q7xs/b2DA/RlVqL6eUaq3pa9Mw4k3qhq72
q6zV7r0WDJRmVHRwUPKg88jfqyukMxGnCT3Ul9PRKr/l6tLQa4GZdLILztH7d7AOlwH+ugQ2rTP1
GDB5qy1pFnRjF06PSGHp5d3SNJO3V/zZ2sLQU2WVHo7qW6BlMoRZF7fMKjLt+ViDnO1+551S73VV
3t7ACJcCpuaTSj9GbRWL0lxvhaNkgHv0/KM6xdV3Zej+nZfZ+ZM4A62WFr48CFRCLjduHir032D7
B/yMMcc/xusRlKEv0O4gz7ZiPPJwUuNRCpGvjQMLGxx86XAskzh25i9eNebJz0a3ktSHmlcnHzM3
HkJfH1XRnweliz6huxLah+t7ZeuCf/0rVhe8agyqDmQiDbquVW8HN3fnc0HifOzGxry3ckt/AFnR
79mIbg0rgwOuiTxe3wA2Upq4Vl/HaeDEY5kdoygy70qIs3+Bs4KThKZpqGDg2i57NvdbG8lEGVtW
Z14U7i8/b9KPaIUIPQ0S8PEPgCnJX3RnnO2DNZEZ3Fxf3c3RJCdfliCA464yVi+ebSsdpzQY4L6d
xDx5X72kninhTcnO83xrOxHdwWxJfD79pcuJ4eQsTKvGdAKn+RCAt45nla+TDKeHqI0s/dA6BiDc
OsvyxI8anLpVLTbdL++fsCWxcFJ6UZpaXf6KRuv7ZTDLOHBDK6IrPyVa/VQVyej4xlBBfb4+3NbV
hnIavWtELXiOrCatw0/vcK3CAIZCz6/BUr+NPT4iadLZf4PpTneG2/qcr4eT4fDVTRoJc9YQoIXk
bBtZc5oEgN+nelmAV/C4TfZusa1D8lJSkqhxmfNcDle0nas3WhUFdm9W+YdCx0Ino2iGpfO5ST3l
hxOK0TrFSmPvqYttzpQSBYAO7o83pTOuwXmCFgVc37LHLwOmUzDzlDo/uqXq/kGub6GqJfl/nJM1
+Keb0fY2GsaKhTYe3EizHkTdqz4w/fgYO5Pz7ga2pFsgycNTzkJfcBXh0XOZSztTomAxzXI6xoUd
eUdl6aOdAL+1hiTvlNMpTHCfrEqCztiBt0f0OWg7kXxKm6aQRRclw+6h0xGH3pnW1lmg9CKlZhHA
o+J5uVu8YijCXpCuT/SfZn9aTOunMlfGycWA9tsyoQG7c3dsTvAF0IjfN1JPq+NgZBRDsfqVHgrR
cJMPsVcflKzqflOSCffUvTcHo7Esu2pcmGseeR3GUeUA8Q9i3WiKkz2r1ezriZJ3foXq904CubmY
QKjoiNDHfoPWRLemC5vEiYORFsVj4rb1owZi8wgKJ7UOiZqQK74/lFF+BNlEhNF59V5+Pg12zpz2
vG+cSpSf8Jj9bWEl/FQKfA00RAyP/6fh1jdTY9tKjzAfRihWNR7LZeIZZ0fZifdx8nuhmvDrT8aT
XDgLiPabBmU/acqiGFgwxZlj/wcQ7tGabS05lL09YxhkDX8QqqUvmATbSuTW6mYQNm5/Go2FYLBL
bT7UaML8hVpW6J3J9Pekd7ceOxwBi4SR3hK1mctvhzZ5O45ULIJcE+pJp+Z3WwOzf7BjFb8E12ir
O9QKPX8RuvLz/etK8RMiMfLK5K2rbVONXq42g5IFc2d8z5VJTX0bs+4HU5v0xy5S8+fr423dSdQ6
WVgiDLXW1XhZVrRWqUzQMxxb/KK02pXHosrK04BI7C3prHfrhY2+nK4Pu3X6KXnxF4hNGIGrz9k6
Bcw2pwdI2U/63TRSiDo0NiSmMq2V9+uIUv3hmSGZ+qgQrgm6nVMlbaTGOSi1oQ1gQHNCLGfoT41j
9nsyopszA4vKSwDQDBDiy72Tq0nZpbiiB1kEVaLtvOLJVXIaRq0V/0lC8QL5Q44CdP+a4VhMUbEM
jZYFk9KL5dZxs+WnXcfl5wSOvd/NmbP4+hDpe4znrWhKQuhKD1vi97p+isWag80F1IwuFc13s3Ld
jySyy3lJjFG/LSisOzv7ZXObvhpx9V5c3ASPZ9fmvYjgBgzO0jt4ioieAAqYB0OKt/h2Mcfn67t0
Kw54aBZL3WJOx9o3oKCA6PbzDGuCCt5TbqX2V8MoFeUECjjRD8vsIXyb2+rZaFJsjq4PvrnIkvpC
B4tWvrl6yTnCytoMhFyQts38ocqN0n1y3Tr8ECptWN7VDSnW3vt/c5mR/OH6Z0oQzC83r4ZvSWx3
ah6UJS9HhJu85r8y7pLvw5J5/hxr4w2ewFm1c1durDM4LI6MAz4J659V4oGqIqVgkWSBLaYvRajU
x8HNBMJRw6AVJ1QF4udMq3CHmNs893ayHvkfX1W2GFy2JCGYUt1aBftZn8ckLdsMT1QR3wkeWt19
pTj5Xk9/Y21BOMuyO1mdJPxdrq3d4NTIMExSsYsTtuHhaQSQJdD+HrpvowdEo8ys8fv1XbQRjkh4
YBrJAA9pbPVF3X4qIcXAh2OTT5Uf5104PyqJVOYwq66O31+qYjiqy1JPDQi5/DmvXlRTlVn4LddE
hgaNC09LrecYUNge727jbGBqQTVHno+33LBBW9ppKESOIOBEwVqr0sa56abZd1JEufxIxHp4c30h
tz4fhVRpSwVUiK1yOTMlUnCZSOD7JKOpJ18AJ6EXpzDSfIrG2qx+uCJSB3R0cSzceXhs7VDg4xwQ
Cmb0TlbBD3AuoPwB8i3Kba7kN8W1OGZJNNz+wRRfjbPaoe6QLS60/5wmTSQOUyeirxAcxKmvl+y2
iBPtiDBX8s/1QTcnZ7JFJc1Hkjgu1xU88zLOhgG6xqu64VOWCX14suO0Pf7JOJTGeAKQXK1NPF2v
ceBsuzkgyNlQj2OrLtGXCnyrt7NRNidEaxGcA2ioN+BE+Lp2J/qywEgrt85ZaU3RCdlaZ88AanND
Ug/G+ESy4td9jTy3Qnz+cPGycyf6u6i8WDtRdPVyhJRbR78n6Wq1k+1QoN4J11unT+q0/e/I60YH
MWxA54CRAcmonzQHIrxP6NFUfy4L95+2S5edGL01Vx2kLkU3UN1vlHkVFVkbYjREkR7TvVBN4scO
b9AnNZ6jU5FXydHulSHbGXUrdlJWRHyeHAfj6tWRT4S51GNblkGYpTQGM8B0/+CsUvOkc9N/r2/P
rTV9PdbqjGeTqEjiEr5mYnTfPKUTtY/AqnU7qZHzNBSt+PJ/G3B12FFVoVuJTWJQgJ9jcoqdlCdr
cOuvWqub30U5hn/wJJaYDgkBIjd+44AUwwzR64QjSGncPGe9ZXWPbuoB21sQgyqOi5Pae/z+rdMI
TcSU3W7KUetTEnp5BpaDh0adLK0A1o3z8om8WdlZzs0d+v/HWZ8Jq0wFWBzSfmWJf+LrMR+gpcJT
djPL/avMqjG5C5PQ2UvYNrfoq2FX0bNTmyIenDYPBqrv2sFyi9DzQ1FV2RmrHjPZiW1bw3H9vUBF
4Fesmylxlw7zkgDhqgHg3GTdbN2RGUb3w1jsmeltLSjgNNpDlPUxW5Uf9lUmwTVVR1mskv7q5vRv
FpvtfWnoENFzNzrbrrgdcA/c+Yhbh5DwAheGv6Tk0OWYdoGPpxVzAYI+ypyDhZHVXQkK/WHs86i8
6SB17JQ1tkAKILzBzWIIoGN+o18OOWd21dkK4NIJxYCfTj6dm2G4U4bKOWCTUhyiucYHwvPmqfMb
xa27G2ss+z2A8uZ3xZoMbhXpKSIfl79i8brGKgxUKBSsEStfNfP+IQIP5B54cdR7AK/NTwt1C+MB
0PR828vRrFRx9GimWRTaRne3FH1t+ZO96F/sYlEP6A+5zyhHmjsRdisSSOVqmb/BClJXEdbMoNXP
SNKRCcfQt7p5wJcx0eLpeD2wbq0liQwZsEsvDErv5exyfOVEZMCaNhUdURyEOfubKVuE5nuFCHeA
JduDgSmRPWiZDl8ONlRjX8bejFs3CoQ/lTBX7lXQ9H+DmO5P1+e1dThg84IC4CGBDs1qqM6Y7ZKS
H18N3fMUXRT+Z4rF/LkdM3CPnjWInS+2tU9QpjKhAlHzAy5yOTlRVGrhlDG8/q4xUMSvpvEfkFv4
nvdoOHRHhRZ4c+4gyu5lwlvLynGQAp88vSEbXo7stlhAKTaFlQTUX3eYk1o7LVQAxyMaJ85O2v0i
BLt+gdKepioizUjevEC5EcNyzro8sJK2OdSmGf9Feb67qRxhnJW0xDEJtwXzQGl1/Gr2vT0ckth2
P7cCKQdv4T99cGfIn34WRss31M/su+uffgt+geunxDzAmQWKsDqxc+tWeR/yC+fFHT+Moe3cFkqz
/MoQXvqtZVr2SQEF/zSgulz7ca91/aHm3affxN6481u2jjHP5//HYEfca/VpunFUNbxI0yCv2qLy
q1iNkkM1qm38B3fd64FWuw8PzKnNavQWukJtfyz1ktdHHSCbdtdXLRqG15dYRp/1HnDYuqD9ufLe
gLNUuOtd6iKTk0MPqQ6L3ioKtAmgOId+QrRMljAfxZQmH1UEUA7vHxw3YHnlyeftGswCbo9g7UXu
s1Poi+23qWrUn7sqNJWvdarP6VmEvZU+Nm2ZdX/FTm7vqbBvnDfSe/a/lJsGebuKzX09xk3L73q2
9C7Kjl6Okcqt2YGsqStEbt8/XcI/8B1uOsoi6/d0PmSORgnNe1aNvvkqJq3qcP0R3nJjYf6ZHJ2y
ddVjGY3NB6XJ412PiI24Jpkk9EhVqBa0FC+jiz6h6Z8JEzHfDpDX0YmAK5SHPBTe06x5pR+aSRx9
scp9AeytUAOmAEl/HJ8o0azbC2GqdSJFjuHZHugFHIYegA52tov3uS7q1r5pPATrvixK6xHqvBGZ
ZWQAngwVc76TEnpNczS6YZw+RCY1gcNSz73xOE8liKHrO3L7h9JlpfBJYxf20uUaGQ3FrCbRw2dv
0u0KR9oyxbDDGubPpcn1PShzkfnaQE384HbT0t+F+MqOZzwhptHP68EKz5Hguop808ucM7vBPWu5
+gcIAl4XEorH9YufySowNpHoxrBW3Wdgm8ON6YWQ4DGr+NcIx37xr6/J1rYhFeaLvMTgdW0tyxUl
UosifDawLhRHy1ws3ALFqD0oQxmJ1BftGJsHpCq9ZAcwLaexik7ydNIQ40bkIbya5hIpk0TBeTix
Dbl97Lswv4f/w4vfLNW8+dQ2VvU7J/34AVYt/zLlipbu3JJbs0evgbUGiUK7ahWOc7UCTiRC7zka
Mus5K5UZtGNdmX/34ZJjEokM3o85HLM9tvBG2kNWTD9OumFSCFhNXY/Kvsl1Db3zMUVQCIEoUR5S
IJbFTbRkybmgPF7uzFWGu/Vyv8DTuQpcOg+rVGsxs6Qd6jDEvXdqkvt6wF82zSodHWWesyd8y/rG
75YSpLyxxMP36/tsKxi/YNVftHfwCVodPU8vtVgboIEVij4fbS/JEZHUXWGkt4PZNXsk8xdUz2q6
IDhYZZAABMS1Bt44sHuEoqALSsWq9VXhOndLmFXatyid1C+DqOavaTcvh3JOxK1wJz29dZWyVvxC
WCFLU1bqSXFDdaeYvZX2kPFI0ClvtLeXsumUnTLUKPsi/Jd8i5pleMxYG9xYE91Oj0M7FB+rBU2d
o1HmrXlciPmf83jIjXOSy+W6/mE2tiIXsQpngQo01ZnVvRHCZLDHGYHRPKRlwKPQSs1fS54sfklV
CpKaY9JMvT7mxlbkFY7SpVT8JxivNkNBU9Xtksh77oVj3FeljhFEjdKke/RskdUncyzC9kzxIwr9
fkzy8Nv18TfSPaZLHZXKN3jxtRyulitFjbayg1dqVnyfBeTjA/qmONZdH2drbela4K1Bq4/n4Sq8
gGTWheHU0hoCnzG/nDX1gxMPWnhuvbi998ZqGJ6uD7kR0QxiCtUbxqX2Lc/hqwrHpA1eFbuK9+xF
dfuQQruOz12iZz6Uz8o+FE2KzEgVodJ2vD7w5lxfeicIJBJd5Dd/NbDVD3bjjaP3jCEGFIQ6FI6v
66F5lqq9fw9a1Lxfu4yZUnonnAF9Qy3/csQBEvvcJmX4nMcp9KJEj77PhkZzmqKteqz7ZNJurs9x
I4hxU/EEl30vLo3V92z6qozjsPOeM4LpDaTZ/CHTk7+yZtpjpW7tUDJJIhdHEt3A1We0UQToyODc
5xle3LF3eIkfFBzI9T/4atgjm5LKQqKxjpJDZFNnLxT32RQt7rmdKWI48Yb9xVCSIr8pK+X90p1E
PQD/wM5lU3Z95dqT1icVpe/ntjKFd5wJbzaAsNqu7sVgJt37axnIHXgsI/VFWYm63CRTHCcpRgYU
f9IiOkKXX+ZDgZinT0Gn2dNu2fpq3Og2+DqyTBKKy8FSDZd6XcdQw2UzniyaNMUhs/Jlj+O2ddZe
j7Oq7yHCNKFCs3jPZeqMXzCCc7KbCv/u2qcy7IUHF8eb/+HsvXbk1plw7SsSoBxOpQ7Tk+wZh2n7
RHD4lrJEBSpd/f/IG//ebo0wjTHgBQPLB2yKZLFY9Ybf7976S7cFG8NFdoqc7XJq2oQ32IR5yYui
6z/MMPNeZmN+gTNqP7090FbxkpEWhDJMSVLtVW5UlOPUJAavCdg32bHoGvVhHpLI8S2lKY+l0vX7
3PJygRFN4r5Yg5Xu9Fbk/3v7Z2x8YgB9ZJ+LqgtZ6roiwFNOZvHIvkEkem+ktvZlGHBeZrziURPl
cGXaG6GFRzKFUio1kFHWXLYqFmiPhJ7yUkQpCfjsRk9ZGGtPdaF712z+NrbpkncCwcbtE1r9KnB6
WY1mrm6GL8pc2p0feuFUH9RkqZi++yOi+uFqFNpIOKlDXG4aPXE6a0hRtDbdth0DXZOZ9JvCUtob
i/JU+wXt1Vm/8qzYSC4IGctxxz6FBGs1O8crwqjpZszXBtsoP8Vl5O41feydkzW0s7HTpl6PH0Qc
JflNMdbXNs5Wfsf48KdhhfGwWu/fWavtph5DZP0bR+sPOhvJ84emj7zAzULvSbMi/URZAiS4Wsra
z/CS/TYOTd4fYw94bvD+NeCn0DhGAGnhGFyuAV4CmV46AJkTZTIoBYzOnqYqyuJ2NrpBas3a57cH
/KOYsMq8F4sWEkfKP4sX6OWIceQIOL64K1SuUjsn6iLWueARVN9gpxg7mD3b6KN8dNzICHcY6Kbm
uc/7fr5157JQD+pIcegmqrrYa3x31pJHiWJS5w90w5oDNK4hQXvOjMI2gPMYDi8jN+gDlHVF++C2
Sef43Cxq9gXW2mAiyS9MZy+AdMB/TcOu+fn2bLd2G6UslC2QMwYPuPq8UUbdbjBRka9sMtgMen7t
jR8KbSo/j33pPBWaU5zG3HbueywN928PvhU0eN4s+p5ksq9wljXOJItNHSYpntZ+DROkrXSnLFs/
A+ByZawl7K5XlZi8sI2pcPF4uVxVbMxHvbam8KVsDJ6IuhqFTRD2uhR+VAwPDrquFU8YV2v3fTSo
gy9JE9Mrm3kju6XDS9QiekEfWftlGnorm6lbHnVmHPZAyXIj+hSWsfpMIM+HnTTy7mHqrLH47/1f
mjt9acDwASgnXs4ebXwVEZMOHyhNVHu7daPIJzIPexVx9ePbY23dgFBYwSJRuF/IDqsbsK4trwYX
QJkqimfDT0QR3qvKFFWBPaTjR61Kuuzguh0AWpSQKQklMJ+dQ9M3o7jWSlyi5XrZF2U7Wk6I370S
zC7TydJiLJZeUttN7uVomh914dlHd9IKHOuV8hMCccDpVDv9gDGV8dXOLVxcG2Xm6HVk4wl+Gd6V
e2VrG7AYSBZT4F2kfC9XQ6Jf0sjeDV+EXrjuwTbaUr2psiFR/R7tSM1XHaUKJvqj/7D/YKJZC9MG
3O8avBE5Xq0JxFNektyN48BpR/lBjV1QBhHle2zuQVvt4bK27pXTt5GOIJbMSwDdYIgba2JDHCPh
2E2G92Jk1rxzZ0uF5p8vyGbtZEzGcGXZN4dzjaV2Dr+HyV5+YHWubAxgY7a71xRf7JECqC9SRQ9G
R5/bW26+pL/CTNmKLwRQMmeauAC3VglXVc2D8FLJmvZ6U/tJiN2JqmRx9ihoxWV+U5tYwhq4BH5p
TGSSzLhzP7198LbCKbNVLSCGuF6txeErQ5vaZrS9l8Qq55ueJKnbF9L5LdO4r3Zvj7V1byzXBQkC
9QH0Hi+/cJJRSbdHpmuVw3zjenjb4evSj78LFRgLkjmR8mTj/stiC1Ce/xBiID3jL7Xo8EO+Xr0g
JqWK+1ZycwwN1Z04L9tnO7LNdG9ObmHu7Wzg7HRTeJ4M9xDFRQ9EoALbeXr7K2x8cUBtYD5QQV3k
k1cHucXdsWuKRnlBld/6ikaoUx+tofvRK9Cyr3zxzbEoNiC/TZIN7fzyi2OlEEtsOWF0FU1yytxi
0H0nz+0DVj/DP4DZly7DwiBFipgk+HIw2aujdLEIO/e1mz4tEDR/Cov8oS/FsNOV6loffeP0/Gmk
grZYSMlrxAeaYdgR9lDZpZEZbdAhIaochqZr8ns7mmYJNWGyf6rFDF0X2+f4blRlLP/hCy/FmKVm
4dC7WJWA3CFSMvxIwQ0oS2sd8Fv1eQDweTZb1bgSof70s1YXEwZe/2+w1dbpessAt4d2QGzm3q8E
TLJ6RI9SHpsJeWtSbRmC3FXNwbq3eIN/6qreBJ88pk2a4nKblVSfkfn54SrVrAeaKadrCplbG47+
zXJNAdoA8n+5B4zMBNYf8wsn1Rzn2wy5ZPNYGB1O8RTBr2pfbMRs1PQ9TjWEmqWiczlcldQWQDuP
4VCu0w+5Dn36MBYOLvE5QJ/4HiuKK8nv9iLAflsSfYqN655CGMdRBAolOpe6B7LKTxrLfhbZNOl+
3iVDddOrveKdUONt78vCs1O/85zMiX2J29FJJXehrFVngJEUAN6/XWkO2hWc89YqUItZLk6KdhQK
Lz8Ldk2ymMDIwSmzZRpkYLmDqgjFjdLIybySmGwOtvR/QXYuSKTVGkSx4RQtjKOz5oZw8WGmd91h
zvuiO851XP73dvRcItb6CCwNBKqgNJEgUl9Ore6tyYnHKD0XdRnjE9uCV3wu3Gm+el0s18GrkdjE
QEks5G3XD3lQ6chDFAV6B7XiJEFGqftHaQ+mt9fnRdQZxFOHehegWYrN6XgKjVTswbNWwWBZ9U0V
G/3h7blv7XYL0DU3J9UintuXc887IXE4UdOz+z1Nmv4Wvln9qIVxEvpmarbX4vlWTs5dCYjt/4z3
yuXZbCPDLu3kbJqp1p+mdJLFQaJC2wSqHd/VVFnCj4ORRYFtd5pzwwvIS7DvqqtrpMytPWaDPaX4
DdKN9b+c+XKXkEHl6Vkvi3ry1TBOd3PZG79ho15Tn9n6ypRqcUAAH00uuNrPczd4MyZEkHdLK1X9
dnQKfDglsD5f7WvHDEjN1Cu5yUZmRAGVwG5QNFpCy+X8Rq1DxhQ1gPNiwV4+eOGYdUcN5uSDxBYp
OyT1EE1HKYrJCOChlFeJaFt3KQeY6iNdYSwpV5moKBKAnCa5kdLiNuGPRS/2EBpNM+gM7NKRbeRn
70eKjl8sSHi+o5TmP0BwEVhl9tRBKYKuzekUhO9DldN9Niql/zqI6bkvc497CgL3+e2TtLWfKMGQ
b2LDRuha7Sek2ROQhJBg43qc01u7Vc19YmbGoSgrqd68PdhWdQxwDO+YhRJOQXn1cYdRSOhXlAS9
RrF3oim0Hw0MKuOoFRW3Rmmo823c5bFCb9pJvJ+S7MXdydTr+D8tk7iSR2ztcPY3IlakahQWVtdD
YsjSqRAIxsNIcW6jmSxJ1pge7AWaju2OPkzx8e1PsOzfdSylXMNpIvNl6NUXsEYU91KDO7MIuz7a
6aHem7ceWtDVXigWarOK2+c7U4mS6Ep+tj0yzcH/M/Ja6lQNM7XRQDqfZ9eVxp7OrtU/11nrAWEf
Feeh8AqAWh4J0TWt682RFyVLYI/4SKxVwkwzEwqXC/bJEJmeQByGt0hMVuaPnn/ye3A/7i0ScvX/
3v+p/2A8lwQFL9LV4mogFylEdjHoXK079MiI+wlh/CbOvfhrL4axC0wlza7xkLdmi8QkBXZGJS1f
vTTqzLXkGFFyrbrZ+IRjuvupzef6tlaH3DhkRZaHfoT+9bUXzhbmgWDBLb+EbGBOy1H/qwdbMTC3
b4KlpaoN052LIc9JUyEoB5HaOc+zqIsgd5PGuQNiawWt4+yUms2A4K6cp4OnCv1LB7T6H0Qulk4O
rXD2PTYKywf763cZsyDVa9h4yHvCpCsne/iuT3n324Vs/+3tNd860JQHsfMAx7nQXC/HsscGwLdt
RucoHzQzqHpnxK6zgT3k9Jrc5am4VhndXG40lZeqAbxze7XcFL3gLak5EnhZVD2Ps0sDLhHjf7g8
9aY/U1XYqejiBf8wT5OK7KIlTPhe7e2RclyXdnF8TudkPtPPkerHwauN+TkE1tTszFa72nHfuirI
bheZmaU6uaZom5PZGJHVI5iWee23JkWylAq9KwLHKFx5JZfe/KwWiTvMbhpx68EqvSiTBuogFNq4
1f1COPMTrwY9CqrRaHLU9rKZslBS6e93EOLqp/lHJYhSAaXPyy1kzCk64DOXb5yr4Y8+i917d8h6
40Dj6HuN7V1zZS23vivFXm7EBafKcl4OGCq5Hlapgc4GDCc90EO3VW+z1hLdvudFnVyBIG1kWDQ0
sfXgkUj3YN2hql1DUIZgw8Y809v71hgqzFmcaHKDopjb6VHKTG9vnDxMND9RsukfhIPQrUQoFYQj
2KxXhn7zPFcz0ilnGWv6TuhiUf613N8TKMdP7z4mvI3YQguqGzbM8i3+Cj3aBLs7M5GfGZHxGXfz
bGriVqEW1O80dwT+OXhoC77/oqWygJ35Qsy2X4EObFnXVNTMhOdSr+08r4m9Hd5ozn/o4Fh3TZTn
x1AD53plGy2BZpVZLEqwaCovGhjUbi/n6kSa7BULMAfAWkQphZr04qmQ+J9ceVNvHM3FPgwIh817
CKLo5UAYnOh2hFLgC2/gUA/y3Ik9HoWuE+7cCOeBp7Yy7DagXw+6//3ryblcqE2UHDR3FWzNWK8L
dcqBWODgfm/Dazj0qejuIP/pu05TpitRaOubAh9ZWDeLk8SaoQ1Pq87TuQNo0IfacNKsDJCsI/Lh
Ck5lq5SCQAIAC1pMBs/aVRpumV2peLl0X8AjDqe0UuIAZsxwmpxJCTC7zT7rGIYmx6ip9k0+KL8p
9eCAF9md3d7Ad2s+V7PT1YdKGtd0+LbiBTxHLMAW9YZXzYe6mKUcZeu+gBby1Ns653F0ozvdID+n
WW8rfq2Y8hkghVEfTbpT0en9a07WQDUOohV/r9bc6XsrcWbQsk5duMcybqfdBGTvMI22FdRz+A/E
YJwACP88CuBArfHsvElio2gZr4Vd/lMVho6K1GAP2bBLBKbYPkaSxXA3zvqcPL091a3tBmaBa325
eYANXp6scIK6pGqF8hI6ILICQ6llvy86p/31D+Nwx0FcW1AgazhuaDhV4cRgr405GW8y0eDWbFKg
u4YA2bjZsJvAuh55asTX1wXCKtZmNDaAI3YtvmPY+BR3oHbbA4TA5MvbU9oeikIkaSbvy3XPqiw6
pQJawpSQAL3pC/VnFjbDF9Fyl/7DSOAagEGRzlKGuVwkXRZ2qtdJ+FIkcbfLyqr3G9Gr9+zh8MpV
vTUpKm5UIpaleiVkgCNkjx0ER09L7NmfiraYdk4iSuQohDdcuSu3wjpZCGhVXqaLSP3lvMp8xLZN
j5QXO47wm03UYaa6Ifq5DDIzr04ebcf51jPm6srSLbFtfXHhR0S1RSV9xrjxcmAjpx5rAQg+8zRp
fnA+xKfcUX8KqXv3WhqHR7qBGFiNiajvu6xrDm+v58a8XZV8BNEPKgGv+u1KCB+2i3qeJ4VXfsKX
aJyCqffEnW71+Xe79pJPWNB02pXreuOlwmONi2XpYnOVrmad1WQekZvhEu+45bflngZ62VqhbyuZ
+UzWkF4JLpsDsmWXEM6LeL1vuxCihbCwpY+jufpaz3H4cWyjT1ohM42LJI+uTPB1MAMHRZFyQboz
4hrmXecWEMseHsvklulzqJncVyRhxo93Lh/UEVYOPAj12UWRa7V7UrUoFSsW59Zu8k9eqbmd34+O
QJF3Mro7tTLcxG8L691aGatxV1kQKh0Y20cYeMHv5lIIHevJHYbqWCjlsE+dRJU4xYfvvQuXQanf
aGgcAmddP6XzkY0Zm4Y496zmjqefucsaQRprx/qzJ2T13ljHeDwvFxk3KF6vAMIaHEgqpchT2HDY
e3gSwlD9rrOF8iEBcHTNC/fVUVyGW+qClMYWzd9VCpslPOecIavPFm2FXYZv3w4b1fIma6zmWAnT
DkzMJK6ci9eDcvx5vROfwXyCFLrcQIiYisK0xuq8lE+wP/PusjBpY98eqHYje0zlMb5qnv4qshsM
yiva5tlHtLVWuxa3tyYudKc6a96gOruYCtVzPqXqtKu7q6+gzcEA7bKUMD1otl/OMBPWhNpHLs41
+c5X3IfEkyPo8M+doo7vzZiXif011ipb6xO3GfSpFOd8sq1x32WRmfuADbNrzbZX4WwZaAEwkKgt
fdalafXX006fRUpbakA5RQj3achkecBHPAtCJ9Jv09GVV1L0rW0CCx0NR3tRGFwnGCO3QQNkEQcg
Hkenjs1xMpxyGnyR86pzqlZ5qpNu/3Zwe5V7M8m/B11tE/QiS4o6+HMWTTXfszMUGTgJbpN7d2rK
r7LOo5+xh1xVX1jhlcC6tWuQHALbCMgQPdXVBzbQaxvRa8DJzihb8Fy52+/GXnHsHa3t8eXtib66
LJaJkm6j/rcoZaw1xUI3x80lxYMXR9L6KRuVydnVVVleK4JvftDFvg4kIyys9WHXFcNR8FPFH2ai
PekVXudH3vy/Rg1/YmOiToGsrJi2mijzK6H7VZbzZ4b//8j00y73az33ehTKBt9T9utXsRhU2DOA
V11G4iaXvfd5NsQo/NIt83ABSyuf3/7EWwdGc/jAIEWR/13Lcppy8IRIDBwnB+tO14X5qDduu9dz
WXBh6uX3t4fbOC/gbCB7EFNpIK7LTMIjaHP2UTqqzI5qxFjMvnQpShI8ss+O2rj3QxpeU1PfmCS8
Ol4Af7z1XslIZqiZlJ50yzNwfecuUavwCLmuvIX0qMeAre353YaPwJe4iEFXg7pA4HgV8GoxNO2S
OZ5L0WX7MW70+qbp2rx791V8Oc5yXP+Kd1h80+3Ei/o8ySbsg4Vnfuxlrzt+1lH8eHvxNjYrj23W
jcUAWbzOFWWRkBAkFUZuhqg1ON2ePGmyaX8tSGqc6lOoyX5Lzqf7Tda07nOKrKx3fPtHbK4lMsCk
HsR3YJeXM25krSUUf1nLMpwoLWXzMepC94aEBF3QDtz82+NtBDxwaK4GIo8xXyU7UlNgO/dGeRaZ
Xu+Vjijnt7Rdb+bZK8sr2fHm5MAUo2ioQmBbZ3K6VXehFeITOk+JDKa4mp/pqaunpo21x2zKoyvH
cXNyvLAWPBonZA0R05xozIaZyVVZ39yP0lRaX+B0UGI6NnrG4e1PuXX40Z6kPEjjh6byMvu/Nqst
dKfJ26Q6czpGP00LhD9DR33SXCk/cqnP+9Bonf/eHnRriqj+gYZBy4PizSp7jGy1zOx44oSYmvvg
CQ2a15Ba30unuKYYsrV6cCqwb6LHpMLTv5yfVhlpPUwxFmddWo73hZEmym01Sm16IEcew++qVOgt
Xtkzm18V1ir4LoqR/Hc5qlU1lKth75xToaqfQZJh3NupY/ZTq3X3cx1mD5UaO8qVUTeuTEyVTOL4
n9rKutzrdCaQSaMtzlgLJF+8dKr9TurC3blDouVBWFpe7MeTq1c3sVJk8ZWEcnPSsMGQCViEndZY
VXo9VagpiHbleZX7uHHgvoijm+srXaPtZTxjV5z3hrhSetlaYUwq+MgEAmLPKqwjXNDFIkaQkB1c
gGhy54A7UtykNfIQEXiZf5jmQqwAzkW44x17ubYw2owyFvj0webJvymZVu8a+MkfZ7XrT1YHojTI
cGS/ArveWlv28KL+QJ+CrszlqK6ihgZIVaTC9DAJwgldINKg6EVT2/EwDlLZS8PsfmHgk316+7Bu
LStpNAYLmAMhDbDay+WMgzi98fxc953z0JZaF0Qp3kC+EGLa6U0hdp4lrmmjbdxrRJcFDcCoNG3X
V0qvIuCRRMyXZO8Gy6LhecBYZldOMCp3SSvswc9KybUWe6H1HDe98/PteS/75qLYtajLAgoAqsmG
puN3+cXnrNfUsOYXlPrsprdJjxcv/RP33Zrhf8ZZ3il0LXA0XqWbehqbTe0gNVRHjtsEMp+kPDVz
k1X7pKnK7ObtaW3EXrYRXiCLWSkK/qvtSw1Gpxxvp2dkL9hJFfwt/d4OzXCGa1blCPq9PypdDLgK
9vMw27yXUe+WRNpd6znK6EvFa19EwyOw6dvqphyT8mdWD/PHt+e6ERoYGiANbdSFDrSaK37lepY5
6CoZUefipimlmx3KWZdfa2/wfmdpYV3ZNBuHhREXUDVKekDmVyOiUj52Zmtm56Zu4g+qETuAtMYq
/5FQmfivVHrsyiq7j698463T8vewq28s+7pUNNxIzl7U/KhE5dyVZpdlvl319Q8RNncAiT5YXStv
SzWp6v0/fGbK0cAqEDIjUbo8KW05AY7qWOG5F9EZ7OFdXUTTj041p6PZOcP782ueC8B2eKLxZ72D
kezOlHTIcpx0up9tU02kKJF2xu8RL+q3Z7YRdYH1UdBHzx9prjW2QZMyLL3FPABjhtuwFsWt0YSj
9Fslkkccfju8UePQvRXR+/HQS1j4a+jVknq1i1Vhi8q1hjsoRkG15+w9xbResIQer3zRrV3LPQky
HBgHEW91hYJHp/efmem5KmTfBumsd/2tXud9e2gUx9tlil6Hfl9r1nzz9gfeikYUuhZDbxB2OOpd
bp1SRl6XK6C+QbdOd6MFHc2FGPDLlK28kidsDkUOyCvwD+RrNVSIKrjUYiU9A0FuTm49t6e+gvmZ
oyb+/A+zoo3KlKBlcYNdzkqpJivDSRYFQbtIj+5cJ/6YSfMxcbhI/mEoG39T8HMU8dfkBWdm42qL
N0Iz133v99lkHuzYlP0hzp1qvBJnts4Doi//d7TVRsFUYkT+EWlEHcvW1pcCaNeDFg5mkOR4BNTO
WIQ+EsLOUVhteSUFeo3t5kgADkRIBHUD9svqs86AL9WoZ3Qs/TRIQfGQo+Kp6wN6CtDEHDDWo35P
Gc76VCStrQYzKP/bPFPya76CW3sJYTJCHsws3jCr3ECv5aSldVqci6EdDj02OHc05pu9bWXKNZ+P
zbEAMvNGW5zn1o8lO+tgW2mY0Tc1lg9JIVMtEEkLqLruaD2/vZ22vjE4HHPRokTvkwbG5dbNrVYo
U1mlZ/qm3QTOV8uG/aTOct/njTSPhq3JIcCR0p5utU6rHj07xrIB1Ff99PZP2QhKvA+JvRhg4Jqw
BghGHt7pbY64XFLlzn2ZDIYXOMrgW+GvsMiWNS/0a/t7I2Gg+e1yl7ncY9SPL2dPJ8yeJwHAqwZz
+tMCmqcdnKZInG9D2tQIAyRume3fnufmmDyaeKVyULnFL8fs9ArV1RnrSFeW6W04j5WkeTKMN9BM
1ceoV5V3S3GD8FmepjBVkeJGD/dyRCQd1Hi0QwR/JwVrZF1xT62S5h+hrrqBnUbDtQE3UmkwMywk
KQLSGWuqgDF0ler0DJhqqR3ITh+rfaYNmnrlU25tGZSpeQDz6OZCW23eVovsMdJcPiUmSk962or6
VFTmEN0NtDijYy1caoshGhPje0fmxNCaWvBrlIlANVx+0iQBLaFrUHzKweNhjXmhHSPfZIgcIG8W
oUcCjrYJLK90fr+9fV7Nedk3XGs80RB3RNDhcmTEh1Skhj15jjTa44GjpWh34DISQ+lO7NEItHLu
DlOvXQsVr+ISAy9VI0ApQBSprlwOnJaum1RjMSCI3zUPVdXfRhIdYn+qiuG9JbElqVwUeWlyaDQb
Vxt2TKYmRInLOWdmO70U0hyfkyiMA6+fnCsZ3+tZMRQtYSIOAAdOyeWs6mawxl5LnbOk9TnsKwU8
AL6x1nhXlGa2e3vtXh39ZVpUwciawd2Am7ocTKQ4hs+pmX9zYanvcfac/zMHe3qJW7X6suyza/ns
683C5HSKalT7oTquJdxnYeRt02XltyG2ir3ZtE3sz9AJ7nJPzN8RIRtPSG16/zBN3vHA0hYP51f4
gjDs7HKEoP6t9hp7V5aqovpwT0A+enZxI9q00/5pREx9F4QMQqerN7XgJKY0w/NvhZgHf4Tj+1A4
MnqIp7Q8iModroz3Ki9iIcmb3UVxY5HQXW3QybDFoIxu8W2ED7SfZKLsO9Uav9BtkYcmjjDcLLIx
5eHghe+0MOLC4BUPwxY8MnH91ZOzKNNYd5nYJ6E1/lzOQXfNvGhNBiLFIeeix7A4KC8Zz3Jo/ioS
IyeiSLs1tB/aWE+HqhHdN0p9UANmFYKyEX8TY6scMlgCX6g7tPepbJ+AQ3Wf3z4ufySB/irJ8DuA
+/3RI1wAjsTby99RVh1IEXWuv1t6bivCN5R87O8iA8L4nZQeQlN+Bacg2aOFocKTyNLIaH0nbNPh
w5ybs3kTSbeSv7oOTY5d0XnuVye0m59OBrALfssIB+GkJBVABrCtXv/YDDZOtIplvUilU1tfM4v+
0RC2TH5dmdoSVy6nhpkayBjIdEuoW8edzu4GkYRa8n0cgDs/gnTovqdTYuGD5YVg6ydHjfYZKtHW
TWLUprGv7VHNjX2ZlPl8N6lC0z46iRLn/hw7Q7ybyjSaYHomszhiHJqFjxqQ6uqURhQ9TsaIxs5J
FHqhPWUZ/+jYvWFdEXhaRTfueoATHPiF+70oVi5Fi792zQygL3ScevoB1Lh61qWXSN/TsFbodC86
2OU1l0jIq+uP6JIh896i5MMhVNcII5EMpZLDxPtu5Ymwjko78RDzAcbX9u1cjE60r3ukrgMHWIz2
0EiIYx4aR9PeCiut9JdqTXFo0sj9rsaxou1CbypSH/hX7wZ1grneIVXipnwu2kzN/KGaow+WhPtx
b7md4QC38YbyGLu1Vr60ZhhGdw2qRnP9YR47UXcPXTEVR9Ogx/I8p4hK3mSVLCxa2KkiCr8xm7E/
0o1pbtW0LFq/yUct+Thr0fBQ2o3uQmCU6U+7jROY0WYzfzZLNHh2rdJzJnMnrw/pNI39TVcoWXis
0l5vgzGPKuzj8jpND1J4o7wd3bmhAjcYU2g/VlhZ/8ooi/W+o4dNvXcMpUx+TOaEoHyb5U4a5EVm
Rf6IFqeZHux8CJNP8EDyb97EJ7sraZQ7QW0VefogavS6JcUCk9a831m1pdwZdeh8d0iP4r1Re/mH
upllh8RCmNpHCwm1aN96U26eRjfRxK7TwU3u574ZxN5lY3d+l4/eM/KquvDVwWq9I0i9LPQnC6p6
MEat0ewyYUzdAU6PTE6NQp0GZYNZeW65zMKbCuWBwgd+NcafvXoQ7r7U7NjdtRJ0632pqiJHctsu
vH6PsoeKUyMyqs5db1aaQ/MAdbmgrsMUetA0ul8NyqT2nTPpXv2Z15MpH63KKk0wAHN2q0t0BD6J
mDN735TN+KhajZR+bsWJh1bt3ESnutdHjwuwqa29aVRacVSk56QPaqZn9qPA6Bp0L9L6802buKnn
d24Mir2YSwj65qjcJZKGXNCr6VB+j1BGk8HINf/TtVtnCmq7Eh8Jn8tXS81o3Juop093BtoS+aNT
DfPvaO5itLK7yhGZnyKjgvgDhqOho/uiTwY34M6yp2OEeUzxOA+qouW+kRFcxU4pkBB4MElMws9Y
3WjyVNeRpz2YaqOUp7ComrEKDFmXxeeoKJToMKJ9GP/Qehv/21Z18q7atV0e6vsh1AVaVE6RqOnX
UIllrPuD1jqVHhRDUlifVKCH9l1RAbE6OXUVVTSNeD0EHD3ZfVZdRS+jgz4bhoiCIVGc3h8K2wxv
h8EecStpkihrYHf3uZt2PnYiyDw2oZ7FO92eQirrGCudxRRH6pc4atTnmeZg5DfEhfSUEJq1A5L/
+v9CPMPwXUUpYAdbfOr3et+oxuc5Vqbhh2YIAzhKr8r0yyB669FUjLi+tyR3k0+EQjjZdSO1ua3D
wRuDyNK7Ztd7NuCcQa8K9Tmti/R/Eqir9aiqvIsmKnu2PyppMQdVmlrHGZlnzVcbx/5pz6XxUiOH
obG9Y63Z2dOMbXEojCGHBOq0rV+hchQFeh3N6IA7bdWiuOUiLWEWYgRwNCcasrmz/OVq8VQEbaYU
H1uAi64f25U73pQ0Wya/b6Nw9C2nrIrbGkuq9qDGXXyajdzQdk3XTYrvTd3UoYSnpFLdk1RVxQ6F
WvdDjx1w7bcm7rw7M7Sq+GiYqW5me+x0FHTlYYxmpx7mUgsWARNH6xvCJMWvsDc517nM23iHKG1v
foCP18nbvEGP9h5F+rQvDqk6m/Zt0oTxi5WnU7vLZ8OKEevXzTJw6sj6DA09HXbKPDm966P72FeR
X7u8owMd3ewPkZmF3Tn3QC4FtIn0FIdAdZldJXplR29fFweyAES6hCREPVW93t+oQ6nzaGvgkgTF
GBfzXTvkofwA/xrBhByG7rmhefQf15sZfYnKaTqMGupWvzqMl/XAamegXij95+3REnP5UfUyzwoq
u0mtvTGaUhwmWk59IOzaHA8KzU0Q3BlOmP6UgXy8yemSxLsyNJ2XEozHdDd0C9vYzS1TnmTnLTao
VVL5w9x15X2TgfnaCzsZ7VOpDexnWNq67dNHrJpnMykTcQTL1Nv7UC3BpLfCUbT7vkdvSNu1SFZp
P6cCmapHFZopVHprTHP9PloKqaABIr4nLPBRBiGvGfEi00FUyRGeuqk4u1zEcxFcyYbMVxc56M4/
jRTQHVBkV3WYtolci6ZC+iOKO+U5hcjSPXDgq2qnAUJ3d1ZE9e1YWr3lfSgKOLv7Wu3qft9EMzdp
ZqTAwSEC1acQJPVnEwhnT22u8/r/wiF2K3MHv1omXwclVtUD5IBCPSVe0/6uS9vO2exuUd3NINP6
Gy7o0rgCUHydGNG7WNTkaWsuGP5VsaBPR7tFB8j6MZPiNEsI1qKPmR43d4PSN4lPebFqrhQoVu9a
kjFEpLgcF7rboha2Sp0bWbqTTpXuxxJqpA+ofUhupcJ716+8SF6TLl01pGjdLo5WAJKoWlJPXNsV
AH8IpTfhSJxGVtvfVFGXf67RCZcfQiMkSrskAppPvmCPh6rrDOEXpXTfKXS0/ApqtGSe1LsQ21nz
NXGr+P9IO9OeuJE2XP8iS17K21f3RgMhIQkk8MUCQlze9/XXn8vMOVLajbA4r0YzijQzqq5yLc9y
L5qlSkt78o0kZF3d8rfWuHEGSWhNTvTsmzIU1Rd6GGxcaiLzjv4n2IV+EsmgKfQn3rXsdz02wZUt
w+qxKaaxOxSaHa9Z1CxyTiZnUeUG1I2UJpWYZeEnRuwsJjWRz24ipOkpdtHfaF2qXTcKQndBgSeE
nRd4YAyNVqwc0LPd5M6i5ZSb3rJ6cwmRzMye3l6lRM9NUwzlJh6t8CGlqLi1hiRZyfrMZWrEOaM0
Mtf9YcEy8OK4BD1yo5MM1achwgltXxRa1n4blLqfrkwSmX5nVtoEq4eLwNxmeuI8gs7o9A3NGdhS
I9IfQ+JFMDqTH7JEhM86wCSdqhu9yFrtIhkDy/0+lYTooRfN7sqZVxiGLF7DsfBNwvMOdsLg5Qh9
hHcFL1mw89HhSG9cJ0nTjQ50Md7pra49oDHZa54lyhLsZEEXjSSniOrLPJWT/Cmqwqy+BZmetxls
86HNt6C81WCjWJWiOBvkOv3omApApV4e+jqGx5A2lZ2tx2bUbRqr0+w9asDThPWWqG20c9hqFMh3
aWd2Q75t8yajieZHRVd/FxNP2C/XD9Ls2ZaVWX+ydsVOn4mCpHe4q4MjWG54VIijsK/68YF+QbAL
pwzHIhk6N/ZkPGPxqKz0uZYXigX7jQQZLheFVJ2W1un5aio5aL1s1AclJ1fYW2Mc7Ecl1r+piZkE
B9WZuq3uJEbkxRLRDq+28lis3KHLM85vQJmXA04JhHbbUtW0D1QlSNxMfwiswNhguB7/zPpcelTw
BSEHVLaVYuRZ4eVtRN4I4BpAm6gMnM46LrTWLKNaf7AFUUXYQN5PZBXu+9z3PaW3pgPqHNomC5t7
JVSiK60VwcYpkzVB/XdmzsrzfiBYQaFJX9TTUlOmvBWJ8eA3YXhUYV7tRFeNtwCv1Ku2afuLjwMA
7ezMg6WnxsP1NqurctecTrwa7bY3e0s8jJFb/7GbxLpxyXusK+g0tuqFbeS426aJp+SA/ZdCilsp
1a7Vu2La+j34tD1YC3+loLGontIs4UehKQuPgXqtWBILAix4Wqhu4gEYkNzoaC3tnLxsVW/qsv4x
zdEi2E+V4au/VlZjXt5/i0PzwHQwodtw557LmdbxCL6Nm/FBSse/B2NSpVvENYuLUjaGu5O5HKdt
7EfyIXbz6hfd02gH8VbVPhm4vP0OxgesRGWamuDpVxFumEdmP5gPbd0536JKtze+K62GILC0CTqd
PG4PH8/9nTXH8YfKPxWdmVK7uPzpRqrKhGrtQxGGf6Ne5FeqyHGfSqFdbSnXNfc4Eemfww3NHxqB
EBjFAiXhWUTjdJ6dRklCTVvroRt69UKoEl+OfpqG7xS4heeYcbBGxnnnekPEal5UxB6AtSxW1iXG
TroiMx+yqp6qXTZW0xV+L/bkIcvt34DPauKNEZldv4EPlG/UyhhX2uvLeGKeNFOlgE1jgO22OOOt
UTZqUjNpFTWAQwP445IIL98MJFlbNYZ6mIZGth0Hc83x6KxuNw8NbhSEFvhVvCbm6+ef4Kk1KLBh
X+g8hIMf91+ijB3xXSbCBA0Sm3q7Qz8srm6gehub0WodY9eRwfebCJ3ymxzJO3lMo1656Cy/nf5i
Pq+3oafSdQj3dW1rw8sg+qaNcMqR2vcJeoWzKSBzXUMNqotPPxJUIGlVoadP9wiA+ulcyipHoCpP
WMaCJzwy2yby5CAS0BJuHN9oIIpWgrHzvcOIgNvoIzn0IJZC+lYgfK2hRv3Q9ZCOJqE0vwelGfeN
TNNLF/uqi9pQx0PB03ZIeEhXLoV5a55eTnw9LkabIG0+L4s3CkfCRpAbWw9uJ9uD7uTNNpDugBrt
MO0/vgzeeQ+5fDmSaNAClKThcbq4kmrq6A+F9WD1FYpuLfpNx8bVWunlpSWabee0CVWsVvuCoXzm
XjQct51OXwvYXVjkwacvJ34OzxQQdtWZu+mnPwdRJNElo2Y9lKPe3UrLL3eyGJO9LQvNm2CWHuxE
fFKulMuJQVlwaFhIvCM+dzro4CiwL4vGeiBEtA9WrvbPkW0DCqnh73yu8fp/x0LDgwI+wnnLPJwS
sVFXUWw9aLke3feoKXoZqv/HOs+zlW97fv3M80JYY37xwY8v7tzSBZal8OUfEqvD3ooX2OsCvdqM
cX4MzUDZBBNKjroZhCv79/2BUeECOA+vbTlHaVATEp1pPSh97W6HsMsu8KbABSpzEdNu813XV0++
qaUr9+1SSYTFRVSHQUnfiCmRPD39kGbXhqaQZfIoBpRKfoIvdjXPcAKN1m+rJl5u0u3Zj6nRi32Z
itLesrdiDXOcok+vhNQaNnxfUEWuOyPaGTiurJllvnPg6CkS4c8YWgjNy85fmDd5nKeD8SiL5tH3
k3hvdpHcGEmib+MAC0KwmGIj6qnwymBINvUQuIeI0t3245N/fslgVQUKE6MOBA+sZQDahGrdStk5
D4h1SYBH3fCtLjvlaexNZa36dB5ygIBELYIijaC7v4TUATAvUosM7CGmA3Hla0Z19KUZAbpXlftJ
a2L0Nau1Uz2f2tNblD4ReHcqB/TmCQJON0M0BXYyWV34WOkGzQua8A8tPhU1SZVo0V9shz8fr+h7
A6I/N9skzEWLpb8TFa5eBkKNHrvaHH8B4K13bqWrBwgN4++2UZ8/Hu4tOF5OkPgCasrs5kbL+nSC
cG/torXt4LEMncL6kaexXmyoxtTqVSLV0FMKSqMIbP2pB+lfVQbWit5oN9qhIObddVYdg6TswzbZ
mz1O9L8LqK4rS/LOh0cC3OUeJwaBfLmIgEZ3GI3Qr50HvxLFNjcJvKKhSailxP2LSFvHq2TEA/Px
yryztRFshV9GbgHla0mPVuqknLDXZlQ0XoArxfr15A7mb1WJ6jW50vO7jr31JitJtElwMv+WfwIt
JTGjRKKb9qjaYbQp67w7pFWdeBnh+5Ul1fb7qLXFJoghlXx2lowGkQLgGb5iZ7SDApOCum9l8oik
mG14oJSyTV/jCOLFqViT3n1nszEaaDqgmVCU0UNezBO/rXbs6/gR20xV32RNOeBcKBDi/aZEGDvu
RJOb4zZIUPvaJXHv2E9QtYevBT1Y3zN1X/2rIoRoX41FV447dCid6Gfc1OzTTy4LuRTYahsTJMqU
Z6XgEFtM3Eoa+RyOPDqbHLvRLVHy6O8Qpl7DT5x9/TlSQdaTFJYMFjDH6apMcVph8+TK51T34+vO
ipODk6b0yVker8sV466ywmuj7qqVJ/bsrpnLRBQQiE+Rp4KRcTqwzAYqZRT2niLehydKdNNV1xXD
bZGUwxPUkDX7j/fHA8RFHE516qxYlNlGLoZYf/LrNLvQE+y6uiFLdhmCeaUXoMq8Up16b0AyGLTj
ac7wVC4maPtJH4b+IJ4AYjhPUzdY37KE7piK7+HW6ES28hye10e4nrBt4gy/ZW328lNqqqxaU1de
nLRqrW3elw0Zjy5pgftumF0ZlUy650QbbVM5SgjP+XcQ0U3zIzPGMtiHxtSV1UWqDWO98q2Jx/ma
Jzf9zAGGK8EjamvncU2tBlHVoMb8AipAIh6su7UkkgLLG9qbfsgc0792qN0cAsVJpq+iopdAW7Am
uVMiU7o3RaCnW0RoMns7aGba3zRFizRMZgu1vqgyu8+OgxIgNJRAtEaAEVCUeTHVoQgvKqw7u32v
dqnyu/Fb4I8UKo1k57SNfDGIFSQ2PQ3Red9pYfY9TpCBlxsYoNkY7azCqMrSy+gc39G/Vcbfrmzs
B8MkMf6iiVA8EJtHycskuqDdRW6WyA2AheRZNo0dekVmY7tX4Bh6cIMSlf2+G0b5rdQrShVNYfC/
bkyVZAT1Pbqg/TEPLDP8bkdR+x2tSn+4UDI//SHAM42eMuOYtmNk0wZU4qG4GvVG/zm5daM9jumE
5VYex2n0taObdGWhCRl6Ex3FZLYEsdK7WgyqenSGGqybN9Xgpre1ZUTXLpRX51IEjtF6dqBUGKck
VYyDcli4zZGmmyxf65TK0aYutYp6/qTn3yP4yIImfRgn1/gJGSqfz/XvTLvF36XW8tHyTCsWyAf1
UtmGOdSAA1LNyrWfpoO7CXs7r35a5SjVfteKsoizneWjySvxAgqksx+AtP+elEgVL7Hson4fplR5
926pGH9F6E95CpHJcSmYWz2QqH7lAT67Fudy1gz4Jr6Ft7os62luoIZpoY4vXBHNQSZ9uw9FE+zn
rNqrwN8hvovlthr28UoKcDayDUkMEC19VEouPAOn92JuIQ2Qjp34Y/VqWiEwAa9oC4JOu6VVmd9V
oHOwn6D6mbuHBtt4GgcfPz9npQMCD0RZUJoCNzgT5U5/wJgOoZmmWfC3QaMvuDWcxvmt9NpEIJZW
X+GcR9HVVPrVLpJtesfrNK5cZGchFzhbagc0ssi86DYvAhI6t1pG4hI/E95rhxBPm2BbZGNmeOiX
3CgYyjk0091iDTS5vLCpJqINQ8BNyD0H3YvcK3HKZigq1XoekXDfl9NYHgvdKQ4J6qMoJJY4YHy8
0mJxKdIERXUCmQb6duBvl16ObRKgN2wP7jOKbfYEhqhLPGV+o1d00pfR5Ix6B2nLK4Seh0VJ8fSL
qopSTLyy7jOVotATQ939NPMgfQV0Y35SGA35JwQK5niS6EWfvaBOx9JH4Y+h3vvPKq5QF1E9NZd1
WKro4iLPUnarUspvAfi/L8vbgMCSIP9xWAhjTgdEEjtJQjd3aXma8tbu3O6r70BC7tS+OY4YvwWe
X1AzSKtCHI2yeNKbQrn4+EOepcRvPwJOF3EUO5fO8umPqDqtoC2auM9p2erV1rcmxwuJ8O5k042X
/eiInbSi+KUfAv9Vl1P/NTEzNfXMVHX2H/+W5f3x30+hVE1/iJrxkiSdZK06TE3nPheu01pHt+uy
yutaTEk9t0fFZmto5UT7MY9utXYMbj8e/XxL8/nRUfl/oy8WAiEuYbbIfT6XfRZurdoZg40h1916
z88q4ziEVVDQqUEsyVajoQ+929QseKLHP4QLJ8eaGvPA09hfWaE7rbR53hsP7Ar8ZyyBgOQu7qS8
c6zRdUfneehNAzXXAbvzcew3OOSIx6aswpX3570jC3mDyJhDCzx+Xud/krJuRvIOaeA+J0FlftOH
KnjIpDMcJxEla2Sy9+ZGJ51Sw0w2Ino8HSuuiAgrnI+fMaq3h0PeWslVboTO5CmJ4mLbm5jG3ae3
CbATjeyGsg1iRovlFFrWO0qU+8+Kr7XBpqZ7FezVmKd85Yp95zTMtgV8NDqVNGoXSV+B98eIQ4H/
XKtFvskz3wVgUyg7C8PeC70ak02Z+9XPKKrqw8dTfOcLzlkG9H2oBtSlF19QbxDgFGXlPmvYuLuH
SZ0iXKuEmHbqAPxuJWpYvpmceuQoSeARUUTxa8lqt0K9URItUJ4ToYh6LsiOiVfrlnzxCyUhimhS
LzBc//fHk3xn63DJIwBBZYxdelZ3xk2FCrPJ8vpVgNBE3l2QKg5HBSODnRm3a1Y+740HVwViDCkc
Y86xyz/HgmZglWjqqDzP+IhLBVbOtsthUe0UJ4yuBauw1m5/7zPOOljEQTNFRl98RtpOkesjYfIc
oLkZbGHV+htFt6Jsk8nIX9mt79yejEWmxNF/63+dTi8xe1kXsvOfM1G0Oo1kAThJGyZ15XZ5b7cQ
d5Dv071nuyxOvNtVpRFPtv9sp0F7nPR+3MVJHF7St/av7XJKjtU4+SuP5HuDzgbkFLXh4YHZOJ3c
kPu5G9dt8KKQKWxEUvU7fKQx9JBaedEWrfhS6GG0cgrPB0UvjWKmTgMVNY0l36D3OzX0VSt4aUMJ
PTY1y44OEaS0vTME5XWmV27hwQIX248PxvmXZNw5AqKuBQ1oacxDxboaAmlzJuLGqLySD0FIQsno
78fjnG9PLlA0mlhO8Db0aU8XFVc0K63zVr4Mve1eG2M6elFvW9+Frri7zw81syjAe5Ab8INPh0qD
MI4wHgwZqk+vR0WPfuItCbYZKYtPXytvBoywX3hzZ1jN6VBBWcsaWgezco3sS6rUynEYNY5CJ68d
Wef7j2f2ziZBm4PHgTt0FrNZ3CrCL+y0DeHv1GptbkN7aH67ipEcUzcKgV8aOgq0+Zow+zLNYhHp
oKATTuuCMt9yjuBbqkxkefiiqn1/MPTI3xq4pHrhGBs3VJgbeIaDfg/IY9i5sWqtXDXvbRxCi7kU
NrO3llr8fliOdmko4QvVue7IMxlthJ0l3+2pC48fL+/5pU1WQCUbaXTOArv19GuaudOZk1WmL/WQ
GOVOTcM8/uYgma/fUaFqboMC0vWa8NR7g1IL46CRTBLaLL5pWsQxEPY8f9F6SL4qPsa31IWM63HI
5AUiG8PK7fbOeNQJSJwx8CSVWwYamWtNFfCn/MWobNMDCBuiLdrXzbYfe/E3oky88uKff8D5FaQh
hcYeRc1lPRNgUJQF7ZC8qKM+7Z08sO+60MAYSOsm/dObBZIdksV0I8B4Ui0+/YKEEbns+yJ+UXw6
BT/HuCL9910/VY45dIGfH++Xs5nNeZw2w6Dn4vfZUqIyGRS9ETYvs8zTY4P2kacRoPL4Kkb3/zEW
mRkIibnUQTHsdGagxwpLncL2xVBzE5QAslY73kQIHrUSrrUgzu4ZknBqs3NuxMzIE08H6wSc5dLX
hxd3qOtrww+tDQKU5tehi46dG+1CPYtXzt7ZOwRaDlw5+DSdY+AuEZl54fhZEkT6ixqrhC944pXq
TqdWuJL3nX+zmdSH2Tideqp0xnw8/gnM3LirO/I0/aWhRwG7Fo+RSzn4XbNJVHctCpzX6STl53vN
WDv4p+gv0wM+HUyrTTgvrZv8SczWAPyYmXfwQqPNNCQ2ANAw20Bkc3dBrGd/Pt6aZ9UGZEKRWJhV
rtGfVUEonQ5tDJaRtlVX/aVkaj2FCJ1dkVmN38sItlFSBf2fAvHAn5HQhkvcJp17PR37lbVeWoXN
eGfbQKuUQjpxDX+f/ogwUwY/n8zm1TCgCewmK/IrzwzboKQuNrbIm4Qq2keI/Ys7RaQSUNxoaBdp
b1YxNeNUf2piiBTHRNVydb+yQssdNwP8ec4QqiVLRsBi8eOMEAGRJjH1V8SKjO+d8I0nBaTVbyre
FQ5mGnS2gerRriQTvSqjrLM3rqloM6cxn4MJ0d1XUzz8AsPfrikynLVI5h8HgHR2WGOnAh8+XTmt
cpKm0yb9Va0a90tI5+m3hg9k6em1Y3zt4Qj2ntsgq+T1lOtTj+6ElNuuKvqLRkgotFKU0lz5nsun
Y/5RJMJEAmQ1M1v79EfZHXFiF1va6zQmw6tZavlfM6GqKvhq3xErW/M8e2f/cECpUc9WmGTfYhmJ
QyxKpTbYr1FeqbhR9FmDKqKdNl4p6+BrXheZem3LUfVEErXONuep/u5novPgB6Z/spF4Zi/1Jo22
H2+e85Wg9Dsn6yRAYLqXeYmT5OhKtJr/J27NJyW2fNr9Wddf+zbajWlUvX483PI+ptJLbx1uPluN
hGRZq/TdtoZVowevAY+AN6l4xNRKqVxVRd0ceyPrLkXvyN3Hgy4vr7dB8e6iwg9ul8rv6deGLifh
mDFoPgFZbQwpDrS8XAiBufatRff0MKAxc6wDGL0fj/zO6nJHU9em0D2DlRefvZ9kaZqtEryiU9Q/
FI2Tb2UUGleiHeLt4MiLj4c7W134J2iOckvz2qFBspgokZIahlEUvXJw6tQzENZ6GYx2rJHoSHuP
uhYKvabo1vLM5VOEFAirOhdEABWcF4Q1XGtaXCPi1yrh6MDeyreBW/kmXr+8e5/dsQxGaxNmOaHY
rF19+jWLytY7J2vjV6AV4eiVcFqVXWJQ/QB/r+wQ7qiKTwZjzI86PsQlA1wQscTiDoMkGdEo79JX
Mwiyi8p3nCvYwP5xCoGwfvwJ31lKhgKAy0ODiM2SsTVB6i5itUhfZaKHu9TVlP0gdT2DlkiBYGVe
Z9tznheOI3OGiTnGUoeEKmSkKdiOvYJelJswHoyLlmbUYRw75VuK59z/z3gI1TgEmQBzl445agOq
KdLC/DWMzABFiCIvm6OqD+ZVUGW54hWFMFagk2dnf54ip2G+bsCHLj9dLOnJK7GdvlpRNNz6UVns
qjyyvKqNAdyotd5cl8KcbZKLfi1oeudb8rygg8TemRO/+d//E6GNJglDANXzVbZDDp2pK/OLuuyj
kE53an37eOO88y0ZjLSEe5xYfknVyDIjTBOjzl+nLDZ2Oe71OyCFw6FDlXHTw+JcuWveHY+Xk9bp
jCVbLmyq660s0iF/bavIuqAgEeMWWKXfeLiyi5pnfqUdcL6YqCtp1HXBR8/mQ4vFLIfUDvpUi18n
u1e/l0Fbbikwj98o5K9hx89DToIouE0kzm+6Z+riHtUK8J0ES8lr4JQFJjyTnqC54Fi/3FqPbnGM
hzMWqSXIqc74akFf3dfdVK60EM8XmB9Bg4DXAx0SKlunu4eq5KhGY87htKfoYMZ5hNxEZvyxhyK+
qN38s2gdRsKjCzgsRQNKTct6NrrGXdEoU/Zaj+KpbsvmIjB4uIrJ3oakSvuPt+v55wQaRieWsuRs
Xb6UrYIi1MaGr7SvRiz8m1CdEK6J3PAojO718yOBJCTsoLlPe3sR64UuNpmNUnWvfq8X15Puyl3f
BeEes/nq8PFQi/cXWBeSlqBjgTBoyIAt7XjGqUaqQ0n1v0GWC9imtb6jqhbcF0FtHVPHDLa+VOs1
0sq7o86QMu45gwB73kj/XDM9QM2+kY32F8KDELvGKfX7RjTtAYSO8WIUevKrRWRF+9xlPk+WYggt
HpJ5nv9l/klnFkS01uh/R33UcOHKfON7gCb3rUxrX/OiuOpWXv75mf0nCf1vRKy4aD3Pd8CyHGoN
+MfoQWb8lQNdpKDNp3s9spWVKs/i3P03yjwrYgzY4Ut4XtpQmMwyzfjbgOM5IrgCTLJXoH7mcYbL
5KjjG/o53BpDvlXneaJIMYm3F3ebM7SDq6TC+FvmuGzv5n+mh3IMoXCELSCpiYDj4526OH7/jcjt
DXeBKiG57emeKcoMlUA9EX+BIIa72o2sYyhRK1U6oew+Hup8PUm26APQJuMv2nKnQ7W9G87OXDLw
1GCsRhBiU7g169xHRFxNoU4Y7fOnR0RZjYTYEEA3+Pt0RC1w8t4EORN4Iqrdy9ZxbyOyXncbVQKi
b42B28rOPD+CSI6xjjzzPPhwGE5HHH0MSGOBdIfXauiqfWkhoiAEoox/62RwdvidBU8GaLjs6eOZ
zg/R6YlgvFl1kBwWavYSSOzGprTcpEJYFdSn+iUYWnlEJczxjLIIfgVprH1D6wbHE7sWV9ao2muu
0+f7CN1KuE68lAhNsASnE290t7MaNY8CLzYF4BMsHb+yylC4Rb7GEDk7/rMOKjCXeSzKXkuzzyLL
e0Wp7S6g34J+CohtVHy6Ig2Kz35NBoJkw/6BRsV5nL/2Pxeq3ZfDWHXqwI710yneueju69ukQcTr
NuNKtDwQdU1w2eoocKzcPm8g3JNPyuDEcXPlkD4F99zp4H5pyb6YDLaSD31p3E9UEfUrmRTBtzA1
ECJLHLtRwYYDNtyOSqm6l5qPNBkspCnflFFgZV6Z5WPj6XGfkgUOGrFK5KGxEYpveYqu2gbVjkZ4
IGUtzHHRiAifzKjNlVurKmR2aUZKp0K0xyzPMyx1JC7WBsSSCs+HGxoOG2EEzjNKRdlvmUrUGK3J
rox250+VY+RbikATfKEKrYffH+/2s1PGYzN7IxFNUzZGZvl0aagol0YyGFrgWW5aH7PaT78Yokw3
UhbZI4ng8Lt2nGqNGbBIIegaobHAHcYJJ70mjTgdtjMRmhF1qgeehEJUH/syH6tN36HEd5UUnZ1c
wpXqr1B0K9JdSRNkLY84u0GhwMyKw3NnDm7qEnljQfOC3tMbEiUq3R09gK8NdWyw/Oomd7P22RKB
uXJrn02aMZG2REWDyGku+55OGqQ4QjodekqeMPM/OVZuXzP0yWnc9u6lPgziYILu31vDZK2cgHdm
S9SNWTVP70zHWNylpEex6cZoKXpjFV7YTVDGF4GuT8H3JjRqcZ0TBacrsfbZzqJHTjFqFgCFaAXp
5HS2WiDaqKVQGIHAFcJrUCJsNlplaqmX9kGxUQrF/VIBYPFXrpq3+trJcSejAQM5M/tAkkD5PR0Z
saTcTQ0Dikmjdk12OZBO1tWmaA0t+dXA9QdhLFqtuXBwBAybje0A37kerDBrv9hZzxO+J6NG46JC
9/Fr206K9LRKB4aeKmlbbB23EQdJsAqPr6jRjybIRvDNg8ob2H9knFjtVhAeq0fbIFlFbImenX/l
Npxm3VMyWwvxy1LqaSfSVA1vrJgiyxZ96qrYJoAcPynpTXTHnYcLPFkPOpcU8k/XIyZ+Vsl79F+9
225N/c5NpJeOPz53kSwHWSx63PaNMWlS/2X8QC5D8YbRC7+6K3tquY+XgyySyEbi/m0qgf6L1M0z
tE2gXFbh0VnT/11u3cUwxuJ2smwo2YXyNpfgwv6u/hiPazNZRhnLIRYZVB6YJkkE3wShAXmtNZ4y
bq2X4Gdzp3//+MMsb53lSItbp4RCbqsVI2lf40tUuMyd+UVeYsfy8TBra7Z4SHSw/jm8O/2X/yXb
Rlv1B0713/63IRa3WNiLxlf8UP/FRb0RW9+TO2X/8RBvLib/3h3L1VoEXyEWREZRMo3yqbwpD/sQ
1oHX3nXg9P+Eihf+do/BVjkiFWeuVUSXWgHLc7rM/tJQKeOmZ35RcKjERe1vxvSbWjdepZiXmu6h
B3NjOrvAOGqG4ilmCSDnqKhXU73nN297NDusn4iz1RCMP16WZUi6XJXFDaIC3o+SgT0k7ee0v62z
h7ZauT/ePRA8F3P9md7JkrSpSyI/NDjYP7H3M73UHt3HYBvs84uPZ/LuNv1nmMVpyMcodGXMMPnf
+CJ/GX8rx/Hwvw2xOAmKVTRGSrvyV7sLdvM2Hb3PRtNv3+OfWSxOQmNAJ5+SeYjL4jq41I/lMV47
CfMNdHYS/hljcRIqKQq7Eoyhfc1cr7sGk4XrWvVcVF5rbOI/6vP/tmyLeKEOXFVpUnZ//ne6Uu6N
y+yw9vGXvPT/Ttg/c1rsYzvWZKEgKv3Lfyyu9UP+aH3rebcvu2rf3Ms7MXnNb7lizrK24xYPYxPn
QyVDxhzHjfLLKrdKsXF/Wnf/2+otXsasCBIUHlm9fjdc/LfpjOPHQ7z7+FI0JV5GvItjehpG4LAz
AdKL9V92dZkrPxzxw+wnz+gf/rdhFntbzQM/iSaGKeTONQ9RfFkUm1CsHNK3dvS/25sUH7oRqY+F
twBYoMUD3NjwzqtEnR7c2pGZp4VDe+sDb+ygiUNM3+dZjq4dSljhhYJZR7aNUfr7G8aVIOzACmGl
6rBcXAAZ4K5mECtQF1rHi3tp7IfKiBpfe3DiBPs3dci+VkTIhGul4ZGGDiuR1LyKp9OfxXDocCMG
RFF1yU5CaY2fE7vyMTBTV3h+FCa4Ovv2Wli4fDmI/kl6yAPArQKcWcrVt4OPLLfQ/Yeu1p1SbsC6
teolifHkaBuaVfUnHbsA1ACTI8YFKT9z3d8e2X8KDQlw1TCokuLRKFNzw7nL1I2j4GZlmxMWwFFT
rOlPLg84eTNP1lwnRvTCwF3m9Fw01KnAXhnhU60r4dUk4/CrhafhFwSNna9TPuXXCYD9lWLj2feb
/cE0h0VFmIbWyuIwpkaiDgrCy+g/6qBQqDocMAbQNx+fxbOvhyr+3GkHyE0NDrTX6dSUwkFwPdWy
p0op3WKDBHf+w50tlQ9ATNKVF+d8SjBhZo9N8IekqUtJS6egHojxTfpUWFl7XWHbeJuV5trCzV/j
ZOMDgJ9hZBqCQlAallBjxUeqSMSWdRfKvNsXimV+6exQu4iC9L53OutCwbai8BRF6zZT2/Urmfiy
DwYwhEaiQ14KB4fDt3TANtUkLhUZOHel5FmA6jo41ZM9qADHs1y2KNs6VRiCtZ5g8f5E3DTTXc8K
glh5jRP+s5VFfwNYLtaDuj8afEBM+cMS4s1z6CPMLoL7RkH7GCmQuLazg9k2XXCbIt1hX1VNJrQt
Heiq3gQIIbueKth9PyrUFopXPHzb0d/UqOfFjWdByLZKz01qq75M9dostqS7TZduxoDi1sUo6kh8
0tqIJaUvAtcRRBT7hzU93aVl4mJr0Mfibuws5QaUMKLCHd3ZX5WTat0eEZwcENTHJ+Ps0Ds09ShN
cQRpEgF8Oh2zYgNLx0qdu0Jj0Sh6+h5SGPYlGvPG0Qcn/EXkdrnyAp/vXc48sCJmSyYPHv90UF/v
u2Qqav9O1pLGVxWJOsFJszbgiLeNYx+S3tDGY5h2agYzQM/8rd7DYV65FZYZ5ZvjMNxewCCcSHCS
pz+jm9MwAcX6zpqCerpBUSWotjiQW8ZRgjort1NFPW9HhaYgEYxS31wJds6upVlVZO6wUE2DhLEs
LalRIcxQ1fP7KR7DnqZANAx7s/RH6WWtFaxdTGfDsdbg7dhcIIAAvC4ueCeobNw27Pg+mZKEmk+d
wYBXImjlXsy6//x4Z52t7kxo4cVEsom3GXjo6er2MSQyU7bKHXZT423SGu2mSIzsUMRB7zkTtaUx
iYYtBTtnZU+f301vBUK8c+a/gPItNjVVKhN9mKS6N2Sl3FSp616LLnJv8rE1N0xaXBlxqt9qvpA3
QpN/da1JV+Kys3PFizbzBWfCIH9YMgZdM42FEpRE4zw20azLF+8KvY//9L2ZXYoyeAjRLdt9bsnR
9qZNDwaKOAjz7iVmxxT9HFG05n1V5Nm3mi7obZ/2ortFOnz62+t2Y21TcyqjG19O/lq/Z/nBKT/T
32Zjwa/huV06caKMXsad0w/3Vm47135CGfK5LnQ32YRGVNE1AM2THkbR9Id8RBT3s1/9rfzNc0gT
gH+eoVz8LqD0aYXjfU9ypG1kpDuXWey08aXRYULj5WDXb7JaL35EZW1dZt0YPhu5P5grt9syBJ5/
B9B8yBUzkpFS9enGV0ytd8e2VO/LuvFHjyChqA693iQVQnhBALKoTYsVBMz5mACPkQlg2P8abqdj
tkOKywNS/fcu1ijbRnTu1+n/sHdezXUjaZr+Kx11jxp4MzE9FwDOAY0oL5LSDUJiSfAugYT79fuA
qu7RAbk8q7neiDZRwSITyExkfuY1nYf0SKGEoHzOaYfvdze4MJx+0DUh6VARndudJIU1rHrft+I2
XxEMScdhukHcYz0qnpfofsdGR+O36v96eXvvAysDFgI3FPKq7C7u+t1nnRSW0YKYt24Nia30JnOZ
31nmYpy7E58bh48H1UAGo5+0uxcqObmZQPeHc3JUsqs1VkonqHQhzDNbdn8g80IgMjmLQYZstJjt
57/E+P2weMi0Se02KebeL7S4OUxowPupGp+zMHz6cTIUUT2EAKCuwE1Ph/Ik1ElMlrRbtPKbV8Yq
nGs5mTGtWbYobIQ8HNJm/VaOSBy9vGpPtyaMu82HDgAMa7ZHEWu956BZqqu3mKc5x7oUjnrVEXG4
fkf4+tGQ2Cj99ohQ/2kFs0UJCPeQiamo1aIf1eTWSYv+GNvOcPS02ju4yJv4DoTKMxCNJ18DgFOY
W2gwgnrB5ms3t0lN936p5XqbN3oZiYWyUg28N1D5Ri6TSrUPbSPvX37HJ3sUzPCGXzC363zT2jxd
T20sIKCLer0tGk95U5SGeTT6pTlzoTw7igsaCyI6BLk9oThO0MSXWAbeeto8hEtXmlgOpfOZA5NH
52l/Dd4RnNowdbjx4pEIa2WXBVpjvUqkMrJPsSIUBP3EgmGpbTRd8W22u6xX/bSAHWH5ANE6L/eN
PEvr+1WMVrUpwoOg/gucRb9c2FPpYrMylCkut3mN20xQArryvtEKcZbC9xBjiO8NL4/HLlBSexKe
D+BaKlzRs22vgbFOcfWmNxoJnbie+8GOaHxLCl05DBQtmBaRWkUYY+y6zAjvOm11nbQxFhQ+nXkq
v1Hfs0nSIB9Ww6ba7mIZdImzC1h+H2526QL+ENVIP94ozXa0LiQmwJh0LI3eabafgpAuHCqTKE/6
4wRJ45WX41DzGg6HIaYQQaG5Kw5W17vFNbpkaXOf5XrTfEAfLs3ySwzeTNjQk63GuCot9bwkqd9q
OjY+foqUTaf4ut6WmNNoRjOS5yiDTT9wsrruksqGlt+tuY6nvZ/GKFbo/jq1qS3JlKhXXFSqtaxv
hh4ppIiszi1+gPPysC4wE5Qe38TWIil7YlmYHwXGWNkDnKq6PmS4xZCY4l8IxkQFdD5eTdwg8ZHk
285/NPNQqMcOVZ8psLp1tG8NxJM637AKvTrOWbOqb93ETIdXelJaGS42RiuLxC+NdJOJywfsRH3H
LGT5etDiEsDLLPF2voBC7SgXSWIM43sTHEyFdjHn/cGbvdJ6Wwg8Wj6rKoWWOdDyChmOANaSaQg2
Sd0kl5quNN9RzW435Vp9zg5xaUzW0UpweIk8r1bUcNH7uf+Ar2BfRwuhbhq11OWXy9RuyzFsZyPO
w7FOkz50XCUxgymeyulaJoYwI2xavCkQnYHtkhmPrbjCatJ2PxSuIt37JV48sQb5CNzlMCtlkwSZ
kKkVId5SpbATbHc8Eo/BWbDcHpPdcnXF6C/87SwcNfApReBl+F0gMAPM2Vl83Z7cQrDZsdA6IGjR
Yc6H0+GwvFVSRVmv6Eglw5tplHr2edR704qmGDTJp3UsDdzik3Ke/AodvvVrkuOxd8BJQ1Y1QV2/
GbhRfOvVj9BxgE87tpHa7sF0WnQ4USc1jaNtYzl/A9DS3Iit9ohwi5/0Vq/WcFoW6OK+K5GR8o0y
7sVHHsGdLmey1vIi70ZPPUjTmKv3DRDU9ntHml9gsIO0ydvF1TpLDTJUsYDC6RMSXzrbD9OdbjWX
JmgLx1rqQC010aNTT1RchSydkeEEt2K98bo1UwcP5TKLx/hLxyNhzKNgrRZbYdmbiHBMXR3PX81x
nmOoOUaCaHNVcxDc5EVcJZfQOzPXDpp2yIfNRUqttY9ulaKTaYIYIAzK6iRfLR8WquRm1epE0S7G
EUj7XzXgiWy4KPSc+Qj1jozoL7gSbnaoYSB5316+L57cwkhu/DT4JBujWrqLaXiZHIu3UvmolX0N
BkwFUhiUQsw3dplx4Kh1m525FvfRDVRlYLUc2+SA0Ef35QxQPsCDhFJ9zlOnG8I40T1xlEpmzA/I
qVjOj5ffcB/hmFtcCCSLoBucBmDC0xuxzjFG8EQhGG7yvEDGrUi/Q1uo3etCjJw5epE7Y83Cr0Mf
pbo1a59ffoInLwziaTM/9wDawlzfo1OA9LctB09512LbduelRvrXrLr9O93ssPP77bEelX02vUbg
vfub2egxMlwGJ7+TqLZeNK016yF16WH006pzuzMx3JO5xdWDXJqyt4k2FrJVp3Orm4uCc5ss7rSp
wS0N0Jv3Hn/a4e2UVVWEIaH+mTC30MPWKZu7l9/0SYcDJDiFBLQbgPajCLDPpzLTUjBProY79OTj
j62dU7449snctvgnK7UpD2WCtX2Ah6b+0IglmaE3wT+QTqCv5qy9G51Ymc/UrR8bC7+GLCgnkhow
HRBk2G77KemrDIZkItRbNOdGI4tSFKTQja9dIpO3nFnzXB4HwM8mBZ18dagl5qlw75PaqYDi9WPZ
N8iBqzjfBF5Xu8kFBcHaTkIs2DhjjHY6q4D5ZHuSE1PVR5prU3cFrHa6iJ7SLIkR1/r9jCCgHVVO
V+gXU+sRCREhpecyjidVmE1pnsiRqBgo/8ZxOR0v69iJ2WKp91W+msZryu/6HMau0bfHbO4q8FNT
wvEQ6boy5JrvcAQlb5PWmoyjsBzcJ1/eR0/2MJBfgmXAkwhHb490+jhzp+rJYDrZfd/HzkErixnI
HOq6Vq71ob6m4zFerS6YlaI+06N6OvGbFgj/QQ4I4Ki1i25ZfCVruRXuScuIN401RT65jT0TSVf4
29Vv1gLQbyaM3vgT9sYv2ifn1TD1a0Xoe++sTnEJnyy7tHtPeZ+lQ35pS738TTgL4yH8pXHccwxR
9thNbK1oYojLub/XhibG6sgeq9shq2IRDl2jC79fLVh3RhWbZ3oQT+eVFGjT2t++P8DxuyrERBt3
O+rneyvDeOaqyz2lvkmzes1Dp0au+8y8PrOhtysNAXxY7qiO70Usahpk1TRO4l6B+KR+zPKeuL3v
3BrHkyUx8ysqBMjqNdhvVCEo4GEOU1Qis8BtsuJckWJ/oZP6bWLNPAriySCft8n5pXZQFZWbFuOU
3m/w1HCx7PiyN14LxwgSaloXL387T2ea7AIaIJVj4hZGPB1sjnUUvvvFu3eRTPgEBUF7m7c2Otsq
6pfvXx7rsXN0crJuAuvErrAPUEAE13s6WGzXg2dLodxXQ52QV6GP6/RZgPysRye0actqedcQ21ev
kLRSFdxfER+4bTvaea9aQ0mSgebPZnKBDYyY4k9q3s2b7TSGse6FGMZeuymWNi2vKqBrCKljEmZ9
Smd3+vDyizyZNCD/BARUQ5EGoUu9reAvKzQkOMo6tard0chx0iv2RvfZJSlM0SgobCX83dGQskB3
FKnqx17GbtaMSqjo5Fb2nakU1h2GtsDKbMU6dG3rnvkQtu/qZIE21Qx0zWDZbIqZ+174goYblrS2
tWFQtS0bS8KsW/uLCpn0kFaK6ecs6yXXbn5IVrP53bhyE1TehNjxggAHvO98SgvUUJF17l1MPpLR
MfLq4lgmeKlcJ4nqKWdinycfGvS6TSYZFtM27p5aINE+peSjouNsySEwx9UIcpkkV0xBD6S7zs/g
bPbjsWsAONOrpglPMXcPICsyLK29SdW/jbr91nXH5EoUtvw4NdUdGdE5R+4no9Ga2Cr2cKWRygFr
fLpJ234aCnoK8wPEAXrvq1DxwXUaL4t0p83aw4I68bmK4L7aA1zF3qL0jRDDibrn95XjICZZrOqD
58X1W2gW9bXMne7MB/HMm1Gd3uRPthuflOf0zbBbzWrTbdQHRcbjrTVa8wErgzJsFkQbfV3pvv/e
B4gvkwpQmwI8NX/gG7vxJH7hhKRx8YCVuep3XloexnGp/DHv1jMBxdNXo8vCovG5Uz4mnDt9NQpR
zK0oh4d6tkWktusUkZTctASQNygqjb+Zazyi38HzbDyHjfW2G44gNu8We11Q25w2Zw13OCZmUgZ2
Y5/zmdr+1K9Hi0WQT316+wY4OpETPX2zOd8wDQ6aPL0jG3zaq/UyQ53hVYpN8u3L6/VkElko7AeQ
NuMSJWrZhaeo0NqLsVryYRm88t5Fp8VNnKzF93FIL0Rin7nWtijo9M22z4vqJvVoLtL9prfUFXwC
DJmHxGmdeytXLWposzphbC2duT6gswHkdYMeJb95XtKERJaAthif3Oafs4v7zalVl9Wtqwev4Zbz
ieJifyULDuYRV+gze+XprHKe0Mum08zpxeY8XUBhdyO2o9bCeWJ7F0lTjD8cmAd3bkn3XCbNufPr
CdgY+gt91k1dAkQK2KXd21HiSktITso3BG7c+ZsNxG29VJw8i7XALUVc94GzLkWrH1ZsNKbLds4w
mqi7rEkvl9hCkdAfMzaj30p3qMJhzPJ6wBRsqvPhOude0H1NzVRF4jZkxJXmS4SEnKDMkTlWcB4V
kgYKMjTtOS2s/UxuWBC0jbgBaGHDpNtlDWqvVdViI/y9xNryvqGCeVF6S3dAzKn4bGnLdGbl9p8e
DCJKFo/OPZxj5G2nK6fKVon1ThhfEDPKA3Ahs4/PfREVdL/OJc/7G2ATbOLq3nBmnCiQ2U7HajK+
AZNU+BtSj6P9vVW9HFmxZEmkUoYSn53mmKwdZWQ9t7gNgzEDBDn7WbeRRQNv2KwiAuhquZGHPZgu
Ez8WU0if4xe/gjMT86QAYSNbAjSGRH8j4wK3On1abs50LOO2fJCmN0zf9Q6jWQiqYzHh000tVzkY
aa8W38dEwXN+HlCmf5dgdl0HiVtnUJRyOmBdcyYu2R0oFGM2dR44SXzcWATt4wRJZrQqijq8dxoC
Ed0YvSN0D+psqpscCqSSor5tqsPLh+Y+B3ocFRKr58AOxuJsX0SoEpHHdmkN7xEFA5uTT+lFWXvd
VaNT/BDWNF4TQIxHk1M7sKHpvcEG9RwwffdlbM8AWInAE+ggX8he3E+6q2hi0+vet1PR5gEaZ5ob
VHJxI0f07ushydJzPL9nJpuq3qaCACyLrGu3YcHxTu3caN37Qi7G23qa20jBjeY+TbwhdF2OnDU2
9ejlyX52UFCRdN4ANDxRE1UyAEJDNYn3FVY8lym9ikjVuuwGSbU4gMw4+kqTT2dWeHcMPE4ukmEW
m4oKF9Co083eWW5L9WXo30Nph2uWCw45AwgzXMrf1Wn/OZZNOZHuEY7B+zimzBVBl0MX79NGsetL
SQFBxdujMePrde375FhDLKO3o7u59l5oubmEaayL3DddRR/gsmlJ93uXJboeHH5EAxuWEITUHta4
QnSb6Yo07yeZG/De3PJi8FSaKfFcnPmAd4fgz6G2YIARqY/tRTyQ1Rn0Sa2xfSmz5EbxtPEgm/Rc
sL1L1h5Hgf7NYcv9TwCwu0YGLSPX6Nr6/dws6Y1s+oe1UuYPYN1ShJgscTCQ88DBK+8ugFB+eXkH
7zfTNpvUjc1NBgKC6h4KmyuJk4+Jmb1XVi9/xy2tBF6zjleo4zVnPpZnZnNDE26BAJkTKKDTfUsD
ai4Vq2reKyMqhEk/D29wACi+vvxCz8zmhgqhNgHiFae0XdBYVkWMYZDSvi802Hq4ookgj2M7NLzU
OYzS7C7GxaRN3W2+5lXrnBOL2x99mxoK7HMuJJC/W1pz+pZlV0yGIycOfVWkb9S4pUutGplahmjw
t19qK4nP3dXbB/9L4MoG2uCh5NzIwG3KWtsp9UsZA1RHW6SdLt/jXYoYW6+peqjXKzY94H7qJCzp
nb6u40E+eN1QXYFiGR6kl1YPGoJ+30re429Hrv94mP8TnbW3Pwfv//u/+OeHpoXJm6TD7h//+yZ7
EE3f/Bj+a/u1f/9rp7/032/a7/WHQXz/Ptx8bff/5skv8vf/Hj/8Onw9+YdDjezt8k5+F8v7770s
h8dBeNLt3/x//eE/vj/+lY9L+/2ffzzgHz9sfy3JmvqPv390+dc//3gU//uPX//+3z98/bXi9159
Jfxkx/78W//+he9f++Gff+jun6TUkAVwVEOfgADtj39M3x9/ov7JfU0EQ1wOFJFb7I9/1I0Y0n/+
Ybl/br05qkZk5BsjhtVHoPrxR9afBD7cd1tcTYyN0tG/Huxkif5nyf5Ry+ptk9VD/88/MM083UcU
aDkCsO7jv4/KYrtAvZidBfel3Akpltc/Ko/ue12Z2Ro2iYxK6nbfkQjual8mM0Z7a1kgUrXI+Ubt
+s48al5p3trEo0DaNUU4MD3sJD8sRrtG+YrVcCAoJ86BRTNTPeCFqvVU/Er4LrHXNZ9jRKPgN5Og
2VfeLB0tEHLUu0PlFE4WbCAo6ctFbeipO7F+bQyYHwTEd8VHZo02tijXzaK4EUpUWeYw+GvrgkrB
2V2dAmWa0JxxjTkDNgFAIT80XaYdi9RUJ9+aYzULKFXl90bpYkJP+9sb/X7pRHswjNTgtIBL/5VG
EBZvJPRm469E++oFaFHlCpjG4lv9tNJTiusf/ZoqV0WGbxkAFsyuy1W8iy30HkIVRN58rAy9/FoV
jSvvsAmsCwAzqnczIHv62sKEAMMrLtHbBehcephlm156XpFVx0y42ueltkYR2C3gwSNd7/VepEmb
hoVXt1/nohe2PxTk4n5hqO4AOgdxXo4ABclTNx+cv8SEkkmwDqkpfJrJ1o0jwVX7HaAh6oO1kD/A
eme3ickwaPIh3R/UuF45WESTwvmlOik3Wuo561W+iOTT0prC8L1qWu/GrGxaENEpKYB0aW6EGTo7
aNkOPXB/NZ+TQFSN10VidNXOp3WE92drN9NwlfVGTNFuBS57wAuMKvxSaGobxGvtXE5LPcggGXPt
Lyk948poFbDIkyYAT4xjIV/3ZZvqUafzOiyvYTW+OYEXPbbrKK+WSseHUcQyZkpiSL2BpldjHA69
A6a9FhB0LsZGavceqkuePzvCwEJTH0NIQwsNKOATqr+YXeOFAMXkKzkaRY0114aHHjH0ni6k7Szf
DMWq702RA9bp3Wb+ZrZqOfraxssHFmGmWThIc46DQcZsJbFk1Cd12BavhIo8dJhmfffOVJziLtdW
tQ6a0gKDHNfKEKSZY3+qqtxOD4Wbq9jDdkle4KVL/jtx/d0PY5EVPpUeewwWZ1v6Bu0HWjmeFOSh
uGjfmQsgvouxlMkP1S2mJaonWdnhZPRZ8WYGV0jd3dPrLqQftURpN1VeoCEVQvFIF+ltvCZeH+Qm
irlRIgAc+Tns+9tW5HmG9LreZcGw9ACMFCFQIUwr3UmPqOnQeaggMw2+zKfhVZ+XUx4AKydWtTtv
+DLLzriLXSEQcddWMsa2pVh7Y7gFUGx6804VFWuRV/juOLV5mSTYZl1CZ6vyY1/mJsmEPltDVOZD
lr9ZsOxWLyYHIcugRyUBS1Qo9X1girhzA1F6qxUs+BpNoeiw5NjkQ2MnaOlL1UGn9+t8NWtp/NFZ
Gr5kdYVbHmZtNr5zhdtoV5liltbFLLA//zC3aqF9yWqE5w8OmB/wZaU2t2En1v5esBFMHyzPOPuV
MGCi4PIsOhJ1lBoxS8fPiMAYCz+wxVmRWvG7ZNLBw6Sx0o+hPghveiWXzNCiaqzBvRfItfwY7DkF
MVB4o8fRUyasbVYYfTTaq3oL2sFzEbtv8wfMRgFRTltKH2LcaCTfTNSgvohmTf4a5WD8JdJKLQ9p
Lc3pVSbHlZTdVtXbetDNsGk5Rw7C1hQrgigAiKAx7MEnqc49X7h2cufAsOleSeoszqFureGuruJy
CaUpTNQX5rloDslca7Vv4bdcBGajD8XBiFG1fqcvFWxxo60PVd+t37xRA2ohJnqswWxPEl9e10KA
3YDO8hG/vqQPpKphU1eqjtL5TT6KItJLNb4aGmzOfIbt7zqs4L8ZE97h6EF2PVihuAEtFWtmUwf9
QB/dF5Z03TCeY6kdHDTXs6Nc1TQUstRyqOyK86PtIbMFWR4b6J2NnOKXsZ16xsGaNM6rDOCew3Yq
KD+5+EYfXA8QQeC27abFms5exvzY04CXouneZ1wAWoTzgfZNqC1i71qb22oodGXsr0DyD+tFCqPT
uxwBIj30opMaZYhu/ahQGfvYE8zSnHHdz4jAxb5ZmfkalWlig2wW0zdLNsm1hDln+HlPqdy30KeS
zdx8FKY73Ex9X/2Q3eK5kZrWy8WgpAPnJ0M8YAfc/piVWe19bGAcLpOpHPVAs1dusom4cEaBNZm/
cHw7wMLYovfWYGrTRyXX3Peraw93bqeBgxghrb4l5sWDpFjj6a7ISGyD2JQkXiwQPlIV6+Kn2VJe
4i7fKcGipktzFB2QTUwn81n6cbHoerj5O0CCHcaIepn1oZHlnITVWDTxIbVKtUH+SLGp/quq9xl5
KIJ204vTr0WPI5fftDme3mvhNf3Rjel4BzigGqbPcQR7omSvXMcK6v/Rko+u+Squ6SyGS51OlABq
Mb+BCLck+OxocxckideC9Bf1mAaNFqtdkPV1oQVopadZAJDlX2ym/x8V/7H5Lf/fg+KP6fd/+F/T
r9XX/tfIePuln4Gx4uh/UiIgb9o8tDeBbbKqn5Gx4qp/GtBzABdR8wDeqpPB/h0a6w7xNEXzRzsH
fmf70d+hsU5AveEdoHnSoSYnMn4rND4JjNFeo7pDDY+qEvL5W/h+mmDRo+4X+uFt5KVjE1iATP1a
2O3xl0n5OyD/NQA/Db//NQqUbNB/m6fRLo1LLLmBKI02SuI4GIfY82MVROImHuVTGqhD2JHpb1U4
/h4TeSpALzaV3r3H89qk67qYdhtVpt4cFoF4kaK2ffjym20L8UuG+nMYGhzUZklGAQ7sknK6CgMH
V99GjVZ1SWjS97NDNfWasFE9avoJuvqtbw5Z8mopBwWRrEQpr4y6zqyjAEB62amoy/iyrL7hlYg/
wlQ30viQ24MhI711kKxLl155taQI2L6VmpXoR5ktS369sbFuJBnXm1arSqRtB+VMN3inkb+9HC12
KlGb5hziU3vX+alZPYLTEVz5qphvFV1PaDfUqR6A/9A/SVuiy4HUHPeSFx+hWY0Xptnmx0WrsSJV
Omc6M9u7CvDPB4J6TA0WUgDt1W01fqkH2HSRMtfp6BUrrn1Fd2YGVz1iYas2ZBaKV75VVmNzDh5t
f3ZrI1TU2TxTlDgt9jw+A8Uk2OJbDZhi8L7YQ4UQI0X4vZut811m99VGfj7nVvdkX234Aqpz6iPM
4Enfk/prrSZTUkZZOy6BOzXllWojoFhmijgzq0++Tg4fquEUy8jgwbFuRZhfJtW0BhJWtU4js6q7
62oe5ruB67723ab+BJZQ+UtLxJj/7vfJqDirbsrl8EIpDp6OurRGt7BvkgiipoqiYT6XV2hfVxcv
f6BP5hFhBmBaG+wOgra7txdMdGfstEHrogwHyas0I3grXb6eoSSAfnmoJxvjcSi6IY7F/qTQcPpG
cBYKDFWnDsP0HkOs2LwGoyXO4F9Oi3DsPgZhnbZYgqOU/zkdJMcdfTLyto2AapS+GObiQh/m8U1F
NfumlJbzu0c3FR0OAYaC/7aZjZyOl3F5efYydxFYDOAS2StsJ/tQKuOhmpUHRNnOKTg9M4sYLTMk
19HGytnPIqfgWtt47VZE50G1YIZVG6n1+2vFKJS/wffS7NybwTmy1it6EG0EMNTzV132B02Lz9W/
n30XJpDqFxR3tPROJ8/JBmYUpk00YfZzWPLp26w554TWdi3Cxy1BpADMVdtwl3DsTkeJh27s2JW8
i2mswaRNdYCyEYpXq3ZbaYv9yo3z4qIDZhropcyO1BSSQzOp9plz5Lm3BftOsY+NooJCOX0OvR7h
CWG4G01t3wKZ84zjWlvxmQ25Az//fF16H3zRlPV01vB0GHqatttrvC4MEnQEB5oxeTriZDR9WKrx
Y9q1pO+GAc0AOY+su4xb7cuczPlmM1Fu8bDie4k481TPvjsH2aYb7lKF3l1MppUUsaXpbbQY8iO9
bOVodsu5MOq5QVCa4ZDeUOn63qTEsPrMVgWDtO1QR4oy1gGJS3Lm03jmxNwKpXQxuOIo9O8imh5y
VwNqsY1iUasXsmizjwWn2tXcO/mZw3n7U/9T3v+5lBu7TwfdRuNrT9NfWIwRCfA2GqHX+HHtkk+r
Vh22et4GWJEocHu65SDUpT3zkk8/GiybgPrQvIZXwO23u/RiO4mRKGnayEYs/3MuIcbXfaJErezb
kIzdupbO1Hzv2cE3U1WgpWoacYAvfXZm59j7OYCwA7YVegMBFvCV3YMoqKvAU/KaSE+6H6qq5IcW
8+9DPMSGX8jx9xShmfItZQAktjlWUVnfX/Z97CZ9VSp1lJt0dgNRd5CmR7bv6xy3rouiauLlUIGj
+fSblyPj0rvi2trgJGjHnH61g2VPIp9kDRnd1W+AWQ1+6SXWmdvxUTT/ZEdtwxCHk3GhBsXNfzrM
jIinM+MVEpVSGT51rovq5FLKi1hUyvXSdmPgDst0mVZpGg2KU752etc4VNBWAltW62cmbrk0XdC5
ARasdhuaUz4fkqXxPjrSvK9gjL0rFK5BcpcxsvWeRSqgL8KTHEJEJ9orQ5GDX6uzDBXFku9AY42H
IhEFveVRvYapm17HKlAJ11Syg4HpT5AC1IiGgTOpSGQcVeVcvG6r1Q4XiAGH314GA/VmDwQFIO7H
bPTXWE8BhEhlbqmjdFmssFIJ0bt8/PzyII9Aq90qMAo6Mpt7Le2b3REy6YpSLsVcRyIuH3C0fwO9
tQ6yLKMFC2ktLMb6bWooH2p1PeR0R/wptqNUJkedMrSv1e0r9N6EP7c4sr78aE9OHLJdsH1gacm5
OUR30YWMs7Fxu5Xtr8/Y3WpChGtreL6u51owahS+C51TwMw0N3x55CfH6m7k3ZxYUIddScs9qpDF
CORoTX5dLE5Y0Y7+3ywyjTMiRJRqnziUJ7g+Tqqc6sgVs3WobSTDUO+2zkzlk9toeyFvU7vgUCEo
3U1lYbRQTJXti+6lFhkV62qs8e3Ls/bcILR9DcBhj0Hv7thQEejMEOmqIqG5aOJI3fGbadLOrM1z
u4K6BH3IDTsIIPP01LANkTi0s1kbgotj7JrFPd4VVrj0U3OT55N9NSWw2wpkLur/xSxiRAdAgcsI
1N12PfySfNHlyGRZo02S1mZ2iyZUHSpisi5ensZnLhmyVZwCt4LSZmF9OsraxwtsqQy+U9XZ13VZ
T685FVPan5kZCPjNNH7/XQV7puDzzIRudnIEo2RcW/XgdDx9nuYOZ+wKoFKvRBaEcl+MiRHlNAf9
AQWNUB8d7pl6EWfm8xQk8Xi/QTWjMrbJZ5CH7Ub2Srccp2Yso3WpRGj1hoEC2SpCgw7FB5tFPSRO
LcKkh8vdtK12Bh39zH49GX47BX5ZTskmahXZlxG4wDmoEBGgFSB+T6zr50vCBQJlx6rpsLtORyng
xLRxbzGKZ9LAIfJEek1rfKSj5dEyxHDmQHk6qRyWHCgbSBOs0J50sSozUXWTllHDz0K4SPc4rFif
XTe3A0/a3IFNar5RUqcJqnl0L393M2lwA4hGkbahpLMXaJiMRB0bW22jvCvecEZ7oSkd5U0nhQjK
tsZxYcRS1ymTM6fCoxTY6TWGjh4lPUIKbjKIXqfTrBndlGRJ3ERdlw39TVGJuAma3HSU67nsjO9I
ohVkIGBA+3c4XPQ3pAFWj0xDrDZYx87e3Qw1PgBizbGB/Zv9GQTL6ITg95WvU44nj6/RDhf+kLvC
QpoHY8kNMDy8VwsFaEArJWmLnsRaEszTOGhHwGj9bW0N8tIokuYLaFWku1o6Ny3Wjb37hjwHNrdi
u5+xQkCpXqHj96Vwq3N2iU+3ORwAAmeKRSR7xp7mNw3VjIpF3kaOp6ife25sf8hEcyaO2G6Q3fwD
MyKZoiFPNeBRZ/qXj6mG7lIp3dBECgWOOJlfIW7k+rFRf4QK1voYdXpnTo+nBUZ3y3jAo8BswIJu
n/x0atYjbZLVESZR8tKupvgKZMYc8n0kVx5OqfR6pvowV21M9UXo+Zvemc4FaU/fe3sIrm+ClC1H
2Z3W1bwpxGIiEY3eFp2XsGSvZLe6l3Tv1sXHcEy7VmN3/evl7+y5l+cCZKNDcCIbecyZfplv247T
BLRCFQ2ZUxxRLFBfc/UruI+KPJynYXidpbn7JR4cPPKavj7i17FGLz/E06MG4i452SYYxMvvowpP
SUWlpis3R220H0vDyS6TbBgOmJ/kgUyQncZ+oc+v83SYjmZROGfGf34SfnmAXSzQ9EQyODNXkTTm
5l03rPm7GSO+QwYELcxRnL9OYI8ABABHMJqYA2bgm85sw6ef1+kkbJP0y0LEA444MdpSUZfJr8lQ
u+8xsenP3NHPDQIBClMgqnv8/64AO/SUt0dd3XaZkb7tR1P1AZEYZyKP50cBRvy4omys01dJk2KS
rSC+cWJTDQet0t+KeHHPXFBPi0KuTq9iM/qkAANkbPukfpkxY/R6OsYdYRRuJ35lTumHuV9ACume
cjNY+EB3ch7f1jHpfF2XK6HdXHx3zdI4rLNiv6bzj5vHggGTWQz5bwcFpw+3mwOJZ3ruaT3L6TYr
Hf96eafEjgxf/nK2S//0tGQUGGdwGrCGIbc7nYI0nQwa40xBbbblJ8Po6ldrh4lWbqZnsuyn0SQj
Ia2BsdQmnLQv3SNukRTSLNHTWzOILgLsQupgX9dm4gu24udygHPD7XJ6RedW43JhOLWMAxAgdmiL
JL6E9ppfeuB6z0zks+PR4YFsQYkYy4/TieyHZOqyEW0JdYyTT5XRAH/oUztMO2egKt3EZ2pRz4/n
wnEGNgTscRfNoflku8nCeHEtlVfllDiHYjEROHf7JdLjafz98fDFooe8SUrTRNudLnXdq+m00Fra
6OoQJWR6cK3m66qt/bWzVs3x5X25Y0lt0SrdHTTKkKxA/hgpgtP5VJJGLwCxFBF3HapP/4ezM+uV
04ja9R86SMzDLdB09x69Pcc3yHFi5qGY4dd/D/6OjtxstDnOjaUoTqqBqlVreIc0+9nVthd1XVBF
5bMkJ5GLJBXq4dlDKom7JLR9dCr8RskCqYoeKmZ9ftanAXpOPmC8QMurM6mYH+egXt7+rTs3L23l
VdUbwgXDh82nGEJmD0PNBFHPLcAxtB807ZlJfe3ZMPX8olGcg4+xnv3NqWXSwX0L+YmDuw1cVhQp
MZTz7KzJzXjWLGntUCWZJ7fpI5ZZ5l1kLYgMMWY8CJnrLn61MExq2isycr7bEm2IqqWUqik7z2Nv
oKcPnKSt4u7gJtsYjP/6+JA5yKTWwwSBeZPLSJa8jFUYZ+cuK20vZ6AVWGXcPk+dY13GZknu1NBa
vmNipvmO0stP8jA5V0zPMx8wqP2EfteRhdROoASMTPBaG5J0Gzf7sXWaEvu0NDtblSFftRLfIF1O
FB+I7NGQc3cpIgn4DySHX/k3iXxACqDi6VFGS85gdih8o664dpnz5e2du/M5iVeMU0le19bP5gIs
VIFUQ2un1Cph4VeawI0BZOXBptkJVcDxmUCsfD2q7O2rk2d9LuoqBcfHzrEHxfnQpyhIYUC1nEsx
xB/ffqqd94c2OwtyGtlAW8Nb5uoD9aCWnp1I0e8YgEyBlTTznd2X1cHR312KJ2PuITPH2Wb+vVQV
U6J26TlGII9bJm7cBV4DoiWpfnB//tphm7OHKANuoajCoO3/6mOhgdP3Azz3dEWkOSLWMULPqrNR
D43fZEV7aWRA2Es5x4EpTP1xWSlKGgPEe82Ow5c4wU91piP2j2ZFWNhIkwGBIBpAujaJjyJk5pkZ
8wM0t9J7Ey8tby7D4Tlb1NA3wsnx2rnJ/xQWAcnH0n5JzzNtf6Wc0ctmJtqFZ0KXUPXNoTbd2eiP
eEuvAzQ9R0gDgEBgocBcur1LlCJsk3yok3MlliGojNo8DYbdnyc9rc6mKYWBICYFf7oLuRS4nden
YjC2ZRJpM9JWRR4nZ7otOHLD+8cKFbyOZR3xbneqD6oe0rj/ne+j5HL7fBPGKnJsafG5byrpPPY2
7AOtUzF7ENoJZ6jEE3iTPxsjE4RxdOA5Iud2cBJehxLmMwDCGMKsGhBbyv1AaSfAIyXnBshRgMtg
dzIm44hCuvGRWW8GlllVkYgoWC1vVUT7XgIv4TjxOQcbRwqAOt2pSeXQl5ZwYlgbaheAl91DXVQQ
EEOM/man/BaFtfGwjIPmzmzie21exPntr/0a9cQP4zPTejBoO/MPt99AYfYCC1Vdv4EUXqVknDwx
Re3FKADzzmU5PZXq0J2KdCj8XF2sy1KjDro0yXIKWxBSb/+c13GJXwPog8uT2E5tc/trDHMawemb
8RmvZuOvcJ7lYKAY8uMpMw40jV7nInx1npd+NPnaqyNstFzPWmdkZ5ntTce0rd20Z3I1R5XAR1nX
3A4otEsD5KjVtrfvqV2wGoQltCoqbd652nfJMGsCPDRCSqdpUlOXAKrTdxnGS7fUD6jAPcKYh0NR
z+rZjrUj76yd90xNg4kNjEFC87anaoHX7mM1ysjC0d3XmNFdNDTbofYoxsEB2wlieLngcq/Di1wN
NG8/qZakMfIP662mqu0dSrD2Hbj4zuW3ZafWGISLwuQfY1HAeHKiQaCurOVXwCHLLNEHzVh0VjXJ
axDO8hlSHuZ7e69xZXzSw4G8p2yVLbQSSapF6OmZi+9pmVL7eS5s+erESOPWSoaHDLzi0ZdDhURe
llZ5MA20faK3bhlGgsGnLT0wOrhXaqX+/MdHCfQE3QFwmqj6bcX8Yg02iT1hWr8gxp7ZunhI7aF2
AWvqB0zenRCKrcOvEfQqPr1l7euZ0tVmXqRnTZjp4poFvBpL79v4IDi8zsdA0TFhwdXlF8h1/Rq/
tT1IxqRFqUtSMW1WAK2bULyS9t9UlZ+JW/nBanv7dp30KatIFrXc+tS/rdY1qgy3g8SZChIB3RZH
Ey2BNTfrhQjQDc39oc/1gwJpb0MBVKBEAYpq2NsCKc0dR4yTQ8pZwnSoazMKTIfsVhu0o7npxsfl
15W01gQIwDBnYLnN7Ss7iRKPcsgGkZQPcWe6SdM9kYA+hIZ6GmLrkhooFWf0RjGS1wZcLYUAwNw+
2UnrlxFd97F50sPpk1UPl7f37t6thNcNzS2uHpyEtoqGlpXB3IqMFGZQ3HlZolsesphIFyrJ6JtF
ZgRj2tRPi6FWVx4xOvXhMpwtqTeB00RHPYSduo4OLWUUaCeSZQYBt3tBtOREWcNZSoe5PiVYpt5P
RfM97+vsXdSO78fUkGEmY/DYAVv18K2d7vJhpXyLrg3ijMHY2y9oXfA2p+YHGWiErvNoIMub0qQE
9yGrI4EnrS39CtwDVlEtCw+mhHqtC43pceyYXyo1Hi7zUv+HpInlVzswds6KKrp9H4NlVbE88Hmc
saaYV4TuVQC5DnKT3YfE+wDcMRkT/ZTbVcKqJPuVZlZhbOLFdDw/y/as+HSjDRcnVNmbbVg96agX
T22Fyu7b7/jXU7x6yZSZTFZXhcdtdJ/SIpKcaqDKzBWKl/gFupXbC/M6KplXy5hoabAI+MBm7zxr
JRHIEekzPcGPzVifFyUMatmCpai4hQLUIsnuVDu/6/TsvgWTopfpjy6rH6wIp0Rl9oScvcj1+NOY
64dSZdClJifDiD5G1fRulqMnSFMeGBkP1Az2Tnl6npzMWxz1HaytL4WofqxZq9WIgOL4DshuQCkH
EY/zMXfXTArP8ghLCEDOWK4Vkn3NRB2MGAGhiuzVSXg/Rc4dtLPHseuDvlCvhaS8q83iiuLiDykb
7+NRP0l9/KzC/3FZjCCIhExXeaNZfe0k7TLYxjmcyiveyJlrj+IqteLD299kNz6u2ohr+xCe9Wbf
W1ofiXHkIMYl89BEm+Sg6GBmojDufHx7qb1bjeJrVWIkZWdkcLv7psRB7y5b709JsTFvnhM36vMj
kP/+KkidQNogGG+lm0XmpKDQ5PRcRmi7jOwk15TUIyG//VWAif1iEgCFu30WMWm5mptjetZ7ZfGj
EBMKqZjy69tvbOfjcBBVbhSaCjS/Nm+snowsLxninsFJ6SCNaixZsjIMsvpoIrv+nzYnk5WY0DPS
cVhSvX0e2NN6DL2a9M60l4cBnqonQ8W+alWW+mlWVwe1ws77I7/Dk4uKmMJ4K59S0OrrepUng02d
YufRp0+zGR5hm/dXIU7SrV4ns5t4RxMBojJZ5LnAPsDNC8M8RQN37ttfaXcVE93s/038t3vBIksd
8/XdleYs7s3EGXzqvSNp3N29QN8RrhcIHMhgt1+IG3tRtbhPz32qRIHeFbM/RmV9Mqw6Or39QL+a
Va92A5U1opwAhvlAt2sNg5yMUgelA2mrCE6RSArh2VbSjpdGqePnXiqq5ZSoVtYEQMM6w1toEo93
jV7YqdvE4XJvSbKOOfKkVYnPzZp9aWJVfMwW5x8jXJaTNHXG5ykxRX7KLBjSbjk7+aMCYXpwRW0N
+l1v1Krh8je6D5E89pIbKwjYnqfZTMn1LWWOPJ3K7ocFGjXIEgfqmRzpTnnHiRfKC1o7jn4ahmL4
ajZJ2iMYX4zdWRhDb7kJZKvRK5XBPOcV+GIvbCr1L5m6PXX7Si+ueNahncaH+AEgBeo+ZsIVLnpV
8dyIOVBLpG29duqTBRMBzXg32sAxAB6q+be6c9T1983TxYwWfmrnGEPmtXZhfs1rWX7fmRWkLLvr
mi8xDNK/l4UJrRf3ce343NnZV47Mlf+y7F0jN/SThuV07zq1kXaeow7mX1qWau8byiADFNSYIUUw
mKh5icxCFnq2zOqlAf156QuYtj6kb+WBd9Yvd02dRp9EZosr9H/xrjBjWPhzjCtntaiPYlT6QDbm
4uIkViJ7UaJOUJxrhW6mZYrli4Z4IsMFzDgK/+3ttlMXrMMreiUM7WnpbHY2KgyhqGQjQZ6C1jBM
+n97rY1cu0nfyU3d31WtfWQ9u3dkSbyxnFoRjozpbjd4E2sldSU9dasrJH9qpeUUJ6jbvv1ge0GV
UyQj0Ii/LQH8dpU+6nifTI/PI7UeuQwSqOcFuftAVcL5cRkVEby94F6MoIWKUjp/kE5uCxB5lMfW
4LG0jm6YnbH99IqGzFjYn95eae+boQmJsM6qz/haT3ooFppVU3JOzLQLpEiz30vlTHu9mMezoNL7
OzeX8CAu7b1PyDDAaugBk76uP+q3AjLv1SFMatDOiJipd+zP4aoVU3Wu0mlVwpQPsuWdt0mTGNVs
gErQW1dRmt+XQx7DUkqzpQqvkbZyMqPy6zr5Z4F+dPBge9UZSzHkoTMN2GE7M7bVpWmzioLftJvi
Y5hzmch2o/gCKA3Gy8JyFWAAJ61NY38MI/O+UesWgWKSz2iQj9goOx/35tesL+a392wXqbDkkFnG
NI3eUFWdZxR64Q9RBhI4k4qrs8rQvr2hdl824nQ0jQEFkyDertl1xEmr4fyjYuScdCOu/b6ejQCr
E+0g3uxsIzynSdxg2uBAsRVqJexHuBGXpLxLll+AocsBvr2l1wm9PcktPfq3H22HLMKg5rcFN9fp
aKf9pAIQPlsLOL0onYAeRTpdQmQ4fKNsB48Zp3St0rIM1HrUvC63nBO0uYOka41qm2udhjmAC1pK
9Ne2HoujARs1Uyh0VnKHPyDzQlO6/KbiaXtKHas4da0uznKTSRe17o+O0y+hwe3ydOoRA2RuCjlo
kzMDe5rK1FKJGTLqPtJUnSrH9sZMPHRm/++C4BjuNYGZNZ/DMb2CR3kggfPYDr7U1X9NSvXVUsNr
bhbPljygL9J/VHvnSKBx52bQoQ8yXFu7kOCBbvfhADUKQygmRCNyrF6T4r2W9dWRYOnOKo6BnxzH
HawY1MjbVTIg73IpRcxIZnt0+16tzpmdKQcBbGfjrTzj1dBlZRpzrm6XkZGmkuuEsrmRgFCPwilO
ZtZll2KZwivzYOvBwUP1fVXm4QlRNuOkmo18Ltrk59sn4PWJWweVFH0WsZHJyOZwj2HfzlYoaPrF
avWQGW11EUiCnCkJq+9CaNZBt+tovfXf/xbA5F6NGhmMR2DN6ezrKUiuacmik4hngzZAIw6Y7r+I
47dbG61Lulm0VuhnIcx8u6DqsGkYqOgBrKj4fa3F+CaFKOKUbmh3muUuAG3RZKqH+iM4DbSm6tao
PiZhq3UuPp69FggF3wfXcmakMa2q1O67uLVnfwFT2fp1ZI72CdEZkCTL3FqFh98wEkxDFirvw5rj
4uZtMqWek1ep+mA3sxA0WPs0Wo3T5NZv+0n73jsGxgJtUTaxK4NF/gfx+fE7BOfia2JVHQkveIrK
bfS0GfxuaZdrE+uqCNJ2oeVeyqOde3pG2esquG4F85TL7xF6lWUXOHNn39llmBWX0KiE46HcKD8M
SZf3fmRKBVWKZCyukuu4UZuTswyeIaIq921Dq6GsYWCX+RPdqRe87vrkNM/Jl8yQ2vokh+GUe7jg
yBiLDfrLZCeidusSj5p7RmaT7TPKH62hVYIc1Z/CN53FBA00FNMjvz59GJqi0b1sLrPQw3NBO0Lb
7mAHSVlXzCmCrvgMbXUNVSlPweVZDgoG6jXTEN3HhqvB6a+rNBzD5rk5ZdU8B0wMQldpMazid9Uc
+iR5tkU43CHGvKC61fYC0YcjNNqvBvdmawK2YC6Gg+Wv7svt1kynRu0SYTtBa7WzKyLZA91YoSpk
+FWMmBx58Hv4jToDs1ECjYchWt3zBDr4hffmDGI5bO/xLv3Azjz9cViA1Mw0CXkNbiRjjZK/HVOr
FuizcxcFVhc/jIuG1VsjyS9lUulfEMo7ov6+uv7IVWlyoQaIrTHNoU3SH3UijWOxJGfkm0ePHWV7
S5wOj7ZOI3BKMdBebRGSTPlrqpfuIOl4lVOti/OIzFmYW79CzS1TofVD3CZnOP2xW2jRO3MsPysZ
sm51X/809OHd2y93d8HVGZzvzpRc3sT+RFpsMdYDF9lQh+c8K7sP5gx1xZnps+rCMNGj6/644QKo
n+EgtzwvmQx9EwdLCW5cPPCUcm+SwYy545XhfLSnX4X3dRVyGO4SBPdh4N/uGwc9RkeKeDQRKfU1
MpBaWqQ8PsXt3J/GMMsOctP1Vd0coXU9GlU0rWnSIzh5u145qZaSx2Kt46wnUcH6palkP4ZmObsM
fi1vUGtjHVscTW1epQmbhTeJo8BsD8FHCp60SGS3WCKMnob2CPm78zq5mUm7we4D/tpi7JBtbAc1
mQEsVGV/lpbMCroF00hTnqfHzDhk/r1OSyArI4G9dpxXXMIWBobNjaSmoYjPGBmoF7x4tPd1NGl3
NW6k59ZO6ms39/l5HozwXomsyg8TLXZTJ5U+vn1Gdt6vwfiTvBfGBnPtTRpWT6mQ4jKKSYjnH6Wh
RU8JYrLXtxdRd7bPzSqb7YNokdFINozhMG4SFzZM6qlS+y9dGtg5XB8uc5irI6YAh3sPL84UQ9U5
9Swmmthcpl7c2c2JWZruj5l8ClFPK9M5Ps0JE4eEG32S5ZexTd91BUMTAI9ozVuNC/zhnqaKeWq7
rj04EHs7BujBOksE6cEZvD0Qoq+H0FKz+Ny2ku7iCt+eMlP+BCwNuT7dOCLlvS6P2TDoq5j4hNPe
wAzxdj0MOKV06azoHA/iHyvJVT+dde1dBuXcL0LjvaHN2QnMWPxAAMY7Cd5wMJvwrAbN+GOM7/pb
bKDrICEIccamx1JqdlfB9I/OTq2lJ0kbI1SC2sUL1ZH2R27qATL+Rw2CnS20TgBWSWriHeya2xdA
xRgVSsdGTdruBVtO9aMT9cUHBYzARyXWhVf2NIfdvLbCo927c4+wNC0XzikToq3LDs2fRZmTJD6P
VnUfKUuMYmgoQPHkzLEtWohdlkBOn75OVk+cCl9yy7pqpvhBP+MfYZB0jWKg9z78NOOMcW5OuicN
35l6XCLEgP226R+hUKQIPonvllG1J7xZu1NUS97b53DnsJsUdNxMPMo6/7x9h31fmcbs8A6nUsVV
2+qswFEQavgPq1A8rq6hIDO3bXqanEkCuyA6j5SRPjtahV842wcHcPejgHljJASBgmOxeZYsyxgg
on4EGGZBWzSW/TjLlWth8mjdslYSdNAOtsLuC4S3sapMgH/ZTtYQRC2cwdKic6s7P0SnKCdEcY9c
Gl53CUikOeXgX/6va9vto1VNqKc2kAOUHtL6WRcmNl3Iv56iMu6DMtJyn25KdgL+J32SatF5osnl
E9jN5APgtNEbh0mn460bz8PS6T7TQIUctrGW+7Quc3fKev6U8kORut23A5oBwQK62LRfb383qq9J
2Ekyn6R3RtdE35KIFP/8D7uLvuvaJ18j7+YqqRGDbGzBIrLZdmctLYyT2ZS1/+erkCXDuAC+SCtu
s4pmddnITIsPvSBQUc5W4/VrVvD2Kq8LJ770CpVZxX6gTG4z1KLPHD20OiJpJKefxbjo11xmumQu
CRI89Gh88GFQJ0ZQzUs9vaDjYoEQAEqZgYS/jNM8uFXWgGYpS3E5+HHrFbbJ+Wjay6yCGwgiVZt3
oEYM6iPY5wF3Sf8dNBnC/BC/PLlYxJ1stCmFNHcLJAPdnc0cqmFvBmlat0dvaV3o1Q+B/rJKNDHI
3HahlwXV8j7rpGBGJ/o5SqYHEUn2ZcEFOTBSrXgua1zOYif8yVCq+BnqEQnAMkwvtVEpL2+/lZ09
jpwfmT0Tk1Vwcs0LfivYEDweG5ScpaDOZ+EjsKWg0Qu15k9XWfGTZNtAqFbRx81l11YKDIsF5Scz
VydX7tLmGufZkaDG6xDKKrzPNYJynrbMQtwuzaxUcHIH8Kf6TT3PF5y0cbhXk+migi/x5NX09e1H
o8X36nOyLKML7lTmCujZ3L7CNpm1xpi6MMh7xKQSBdvHov7BLMiWT7KejecaXLLj1k7VaF5ftPl7
I7SmwW0KY8InHBHm+6i25PcA7eYXcGISl7D8bKaO8yEa9OzbVIGEQ/l4pGrQFrX4GMea+kNo5rx4
tdUj3boMifwNsd9i8hF9niW6SF2hX9FxxmnSYWCbeyEmlL2fa0v6MW3mPITVmDjIGRcxguGWBmbQ
bxU84/zEqKIQPXdDcjx8TZoU7EsePQ5zlzw0RR/+NY1SvDZ86u9J1M+5m+FYW7gqWNmXoa/1T8o4
FT+RWi7/TutIJMhbysbIWNIY2M5OQl0gJX9neuc8JQgcmX5byiyFX42FpdJiTmRg1lgDWTEhvC9D
Fv9IbcEJqHAR+i6NDk69yA8kXyK16j+bywzzHfLHZ6VacGBuNPbAOY3V8jyoXQ9CCFzrj0lX+mcz
KR2Al4bZXGbw1S8FHhMGqCNVelAa7N6xTRr1S9xj1Oaqkpx/iyV7/FLWevuS68riCrw2XvC0a73Y
KB6yvpAQVLN7TOMF8vvvrRI7aHMQxj3RxfqY0xt9EWkangraRa3flM58XzH2dtAsThPdzZBDk/zG
bmv579rKOhs1dydJPGoio0FOM6NUQK9Nat1CCp0RB6o5+qaUyyD8XlH6p3SIs/ncGLWke/8n71LE
dYQKjgRzT7jYte68SJlZPg1yaXzKUSkpXNQ3w3cTiuTvI/BXkVvamMa7SiHZNIjkLPpk56b0MuKh
/fntI7Ke7tt4B0II8jjjMMRhXtEHosaxpjBLwyDCA8oLYwQa+kpRz1ZrfvrzlUDurAxUNDCo7G+P
IpmFUJuooDuO2Mh93cY/uz4TT7KDY+t/WcnGUpokHnT6Jjeo0iiKhylmJUqDQERFc7/UoeG1vfT1
7ZVeI+GB16JMhuINsZPp7GapzK5tW2KDBnXUItOkLcVHyWLST2zQLlwk2BDpLZN+AMZ+HA3wJHHj
PYpy6yKbb8iP4AfI5MCMejZBbqw1oHRj6ARFZC5BPpmFa0zOFFR6+Umd+3uI0o1rhvboGWH7vUxt
mhu9U903Uvdv5HxLpfG+68K/Etu8N2PN/NnXS3RpU60+uOV39hqNJLiFVLIyIXnzsiZhLbpcsdc6
hObPTWz/k7dFf4IfHbpvf5ed20ZnrgtMC2YIo7dNxWxHIcAtLQ+D0DArfygMxn29Zfk0stHtbnJt
cnWQIH++7xj+rGpVq56Ws80dIqwdUpahNW1F8tehU2Y3UtPxwt81/8OrhOVE/4iDi+Tz5jBZSqc7
cclSThbLbo+MvwtgSKAn2S0HT7W7x8lK2d82HBvIp7cH18E7eUTLwwmGZgQmU4WFdXIkoz21i+qc
cmAW15HL9yQZyuALuy6vgkziYJPbO3scCR1qPLRvVVpntz/CjJJoplPhBEuq5Hi8qAzI8agMkoWB
NZq4zUcxUZ3kRnn0VXdXZqyC3BMBhb17u7IhF3Eq5bTNO8jdp7JshKvHwr6TBqRVs2SMPs1V2pzU
zFAPPvLr/A8gHe6+cA7pKSvb/M+OkFPBXtQJelDup7muFeYbzpHa1N6pxBed1Myw2E1blPAoGNMk
5eQEpRQmfpua4XfYXg+g66yDgfju81CFrH5YwC62ODedJEjkmerg+WeKJ6aGFTs3OQIbrd9jGw3p
dcoGl4xCq3H9Fb9lzQaICYeEg1VQ2veGRmsDTZnyRxmHuseSzutBrNmLvpjKk9iC3KNY3xzFoUnj
CZSRE0hlLJ7xoLTdqO7qU1UNBVFmUP2h0wpXa7X4uWzGozn/XqgjmlInsFdwotsE1cRY8BYrWD7U
rPFqYQjxTk0tye1VZFmYd0EGk5Ppy9vxde9M/LboVmJqrJUQpBuLtkwlf7RmmN5rVpEE8PCKlxmD
TTjNje5Llvnx7YV3n5ZOKLhMqEFU5bcftzOnpQGXxMdlfoZoSFP5tpbnF7kTjTd3cfUBCa4fb6+5
01GmBYN17C8pTCqJTQToTSMNkXLihCjx9yqnfqE8j/8ZdFPyem0eAoRSlsbFLEUNrDQq7xo0e91I
aosg7Axi9Fy0YBqlmeGJ9cWQGvGuNTrzSV0QKCjYIgFkXfMidAf8D/PhgPG9es1prgHLRFsVObiS
/1TrfzRlEb1/++l2ty9y4ujdsnuBPt++UT2dqtUqxgmMUspabGdMxFRbh0Qep4QfSY6OaqZE8b1s
RZqrOGFzJLeyE3/o7nK56DRcaUNtInvcLBbVFtdLhxHZoywn+WMy2f1jY+mFt2hl9SgbQ/Fgd5bj
tkjXuwJzoHcSdZxfKpnsm5mVX4t+si8j0mLu3A/hKS9gUWezMLxBBlHZLfZ4r0qL7I5IboWId15Q
2UJHcinMxyRXohP6FvInw8Yxp61by3cQ+TvJURv7sgoaZeK3eOaiKvdIDKKapmiMlqdkYcJ96jWG
KDoKXwxQ9bgTZ5yoy0cd1f+vihJl17e/1k4IRfkQuV9gDzS+tkm03OdCkhv2lNEVAzbeg3OSk1g7
CGk7x3uVemdCheI188zNnogLIwlVW5BQGpJ1iooJsdNaSf2oaWkVzVnuq0VXBBWXSfD28/3KzTfR
e8WtIFZJ9KYw2UTvKlGGcTC4bcHkFtc61sRwD1Fd7T3bnOQQFc56/pYbqXKtIw6EGmfosuWTdYIJ
Ns0euA/9rzJp+g9djQsCBkCS/GDLcVWiMt22SDAnSnKNF2v8Y0bTyrJYmUzEJbLw7aAimzNbyqX1
nZWKdpGivPNwJ6+BZ4vKX1S9901DQ26OgiKQsMU6eHF7pwjfqfW+W7t8WyxqBNZjmpuKJK0AYjvj
lux2WDxdDCU8CMF7WxDAFq0iAhBgXu02YCStbSGDx4MqyRAFiY2GXiRH8sEWfE1Z432SvK8JkAF0
+NeQ6rdrfEqKpGiXhgyvGcckUNrEblzwtgjwTaRquZcM6fChbZropXWM5W4M8yS/JFKeMP4A20kN
VM348XU4JH14e5P+Qr5uNykNM7BVdJRoLK231G+/rXIsDFCt3AnGzvSF5HybUpCGcl+cysi41FV2
P1T5kxPSI4n098Uo/50Ny2M9F3dYl730YjyN+MQZcvlhoDFed5qXWdNFUqqTipSx5ECrj9gwvTb4
cHgaV0Va5uD97lykNP1W2ABkTfpxm6wlyc0+g+JgBxRIIF178ClF3eteqxsPitN1vrUCQw/e27o1
tu+NwT54BWplEvlNXMlnOeuXxbSD2erbj2GSGs8OsImSpveU8biiczDaipq/Ia6rX0Fcj43b9s53
qaEl5YohmZ9nyOY/QrCNja9P02NKd75wsVJM/1IlBYHLGaXUL3lmdLHbVGioenMYql+zMFWO2Lw7
FydvkNEJqopAnbZ1wdSjYY/NlR10zvc8L5Z7pG+La1mDKLMHlJobOTPdWDT4j0UwH95+lTsz2lWb
yQCuA6IWQvHm1sxDJbRq+CRByjwYI0Nxr4TtWUqbj3JkM/pWykDq8w+lo7yPTekn7nv3atIeSfHu
7iKL0RH10a/r+/YgKMghRxlgtAB3vidljNf+/cJ9WSbRyQlF51rhv28/+F70AW1PObRmgcCZblcc
+xytJ+rioFZGNIgK2/KqmBD09iq/kDPbnUqEw4MBejFM5u0JT2SUXHquty6av0HatYOyaCCmABD3
1Qyn6TpjGF4zULlOuF9fQBz3nqPExic7nCCvJpZ+NvGcPi/YkwZpUo4XRtnxw4xi4z1ihFqQ4xV2
mcw4f0LV/c8Hlquo+ooJWkEmeAvdvqV20aSyrTU7EIOa3TPiUwNZHfFFi9Tm7Cyp9BhJuN+9/dJ2
Pw05MoxnGGYgXG4XpR++oMyy2AGdmZQOpjABWwrj4KLbO3Y0KmFLMVOmylNvVzGXpm60cLSDXLGr
ANaSSVt0xId0qdJPhpG0D8mSOPdFOdgfmlzkB8vvdUNogqwCMygTrOTh2/XDZhBOLrF+NqdIrZCO
kUtmybUCGeF1Yex8sPJkJAsYF1e2MrrnZq8e/IjdN73CvkDycTtuh59SnQC9Guh+2LGuuHNo6ZcO
yQ3/P3zP/7eKI2+OmgFecaJzbgeS1rQPfVuiGOBI3X95FvBy2P5By0HQ6fZ90rWZabC0bFWlx2qg
Vyw/shFx+Q/PApYFiWBSWqBst6tgZaoVej+wN5M4IiCbH0rUEA+C8t7WBIQHXxCe06qBfruIamPl
3CpEwyku1efcXpKnxSERk2Y7vWi5hWbI1CL8ICr15IA2O3jGvTqVWRe/AAU/uKVbln9oaVmlo7bM
0YgtdKZSTJC9OsPaUhK2/a0znfSrrmVT5WKqJC9uIhtSxjg3EvodFWfmuFj31BEuO2X4sx/oubmO
VA22D9DIYtZRGiiPKjPPEYlKQW2vcWD6mqmeD14mrPp5wScu8rSeP10pE+skxXKK94TP6L3m5O2B
Z/xemUKuzdyYHAxk/+YOBJUR14PIyWEq6OFA3A2yB24FKJrjJaWmPnVab3iTbM0f3t5Oe/feShJm
okgMgmFx+6UzVRUmA3VuoSWK3zXYQfjCzL4qTfPB7u33sbUcgSJN/o/bC+n3FTcbWM9tAC4y9xBa
yj5jlB+5pS4XmF/eMi7SwZncS77x3gADhqwvvLYtYU80fdJnPbdsPkrl16KpJuHW6HqfRItWRUzm
8bC0qM+Ws/Q5NjvnbkSd0p+wzfV6u/8HdP0fGwRCLudaX9l9ICXAE9++8caR7F5iCBJEqL5dylIf
7v4/qo6d73qzyuYEL0PcRNEaWGdECc6oiesBqoAmU8W2fZdFc/Isyf+hnsLdwgbBRFOLslu7fTL2
7ig5a5jVqgUncWuZPXNtbry9Y18LePEC0dHBZmW9OHmJt8uY+BIqFVBFmkvq8GL0Tky+Ugh/ipX4
1EaK/blJuzmY27DxW33W7iqt1L8zfxyeFSPM7+JMkrylB3bx9g/bCZoUAisqlOpZpql4+7tQi9W7
oUKhJl7MxiVItqvnJJVSLxtekRUMzzRJCQZD+2LLzfDp7dVfi8g4SDqt7wSJBBj58ua1FBQiC8OM
MKBkxNPcSaPxMQ6NofYS+BtI9OFv6Gd2G71XxKqdspL6YzeRJOt+6YSB0yOYYdcuKVB8ianxCTOm
PA7SKsnXs8DpcjM71w9+9k7kg0xLbbySQgFGbuKPNamGlI5rx8lRx8e574s7IYn+s5PHyIsM6KVY
NL4CuQ3NA+7NTurxP6SdV3fcSJqm/0qfuh7Mwps9032BzASTRpREuZJucNSSCh4IePPr9wl2zQwT
mZNY1tz0aRUlBiIQiPjMa2hH0CuGqg5kZN1bzVSNwlmPKAK1o/6nhp/uLh0Wd0Nz8cIozxBIvnRH
Kt9ap5vCS7HQtRfXCbQZr1bfc4XR+pYpCv/66z//3qGbArSUPD1OuXU5Wc2dxqjawQnC1sv3qpLF
T3HapDvLnJybibTHL7wwe3r1oLLZAroIKIwExZxOju0oRKZhXWKGmFn7i+vN7ypP+xLaevNQiaX8
0TgYQl8f9MKRTtkQEqYsWKArtm7z4GmUUH+KnQDx7OiOgmv7NFvUFtxIM9BWpV5aayJ8bDwwJ9Nk
e4/Ih4igsmliti7da9MRr08YKJPx6VPLlFDXNSYo7t0wclvDDnIvzI9GVvc3ONzWh+szP785GQWe
K3p84Lqg2Z0ut8hN3KArzQ5wvMuPDfHEHiWRPYp6E0kK7tH/u+FWW7c1vLZjV9kBLCB716qiOXgD
CF7V6cO9ngyvj9L5/En26KgZCFE+v/cXtagkVxplUWY7mAzR3EwdPdhcKOPGrM4PHEaRATpnNGaP
6y5T09oGlg6tHdihnu2NsJ3eD0ZkAMFTGA9L5AcHxMFuSaYtcqFcr9PAh0IjWGxufYrCNLxPXx9O
8x6W3sIOQEDj5p23yOGZeX2bZM6w1Yo4H4rpAedgQSEOrSubIkcehwDSCpJq1G9h5IW36pTV6cah
c2FGUgAImwy698R0q1CGmkERQbqygjxWovssSfXjAIwoqGqn2jitLwwFq5ZGjUQywsJaXa5mHyM2
UcbwuvFJRzpvwW58bL29qJatUtDFoaSwnfQqA561ek9xGydtM3pmUFpJFSgjErjRqI83GjzCjc14
4dTGE8xWcb2QgIA1HJtGWtPFi2kGuGDDs81CxB/jyHpUlyT7ojWaekPJbtl4axc6EywjX4EJoxoS
1Joyr2okTbhTG+jYkgTXI9J2k3D3Ye6Yd0OeNehgDubTGOk/Us9IPmQGMEK8YJJgWjCCjzNLu1vQ
EtnbudkFkZvlgWgb1e8QM3pwwvHz9WPowho9F8mIl3GPQ+js9LMhIwlJAhd6DYXpcthxNgQ7EyTa
sSnC+Hh9sAtHLHkn7WfWRuKk5d54cQbRo/Nc5J/MAFd0457Qw7pRZmVA5xADlFkpxlej/gmzgPeQ
7SLNCcLydLwxFyOfMIjccAG22WiwnAu3SDZmdWFHP7OVXJvXDrZq9fE46ZDWIk8YxZ7NJ9vL50OU
Lx1y/xzn1xdQPvDqkCORhaBO8wgI+BqmiiN5XhqpQ1VwbrS3oddGiBIkW6H2BbA//nKc4ohw08ym
pX26bnXhTBaSrXqAWbFyp3hu+NRmkaArhY5J5iemUh3cWky3uI9Nv4qqmYNyMqfbBn2It7RorHvP
ph1qJXW1ILqT5+hTaBneK0ns9068tDtAkfY7K4/njSzhfIFoDlPOlDVfPj5n9S46o646W7h6kFkU
2XMR/nDdJvorg0gpF8RADRkRni6PVi9Fj4iyHuDnPQCRq9pvdlSXH6+/6/OPBZtk0jy0pSgS0Xc/
HcUsoixFjIDSMgp7Pn2YeLd0HWkCMApUopMt578LKc7pgPrpgMoIyTudbAexC6W7m/OmonYZF7/G
Kkvu4ocYrp/WDzvSMwepl55MLJniAFmo8WuB0xVscMd7atuqPjgJNU5yyPKmFQjsXV+X88+NxwSH
LsvHNFTWDT8jWWpAe44TzElW7+qeQFCMau+DBTA2XvQFSiRjoR1AEZfziqvkdEnwLfLAcGG/nURI
IUI9a/ZaVWk7pU6nICwFlXLku29VUbV7lJrm/ZCZys4u63LjjLmwr03KkaAe8HQAQLTeDB4ZGowP
J8CRbDiOIdryxuxtFY8uFK2ZL0wC2gEQZs4wSlG55G1I+5quQwTdH7LSMQrj3q/dmuzKEqi/zEg2
5riQ3QvQ0ChEatrG+700VWlCKfuN4OjWuKwqjUl76PkHceSYeK7G1c5Qe/PVJymBvgQZA18gtVi3
GFXhapU0ZAqSbnT24TzOx7R0ysP1vSpDtNPzmlEg8SIhJAU/1vtH7ZsJFo0uKW0OIEBXm47a4vwa
Y4ekW9dgPI1ZcacTA2yEPpc+EilzLku8UrtHPtiLmxZJ2S7Ma5NFXIRz37VWeGjDHKtwrdwa6tI5
xelE6A3EFHES43QoPBUMRcy8r7Gfyv2Q0tHStCTFVbnjUrfM1ycyzykaLSIQtJKAczqehtJ1q0yj
E9j6XN3qfZL7+RC7G6HDxVlxvsuvXh7Aq1kN2iyB+xOVhdJxd3RNBGl4Uh6TYvxkTHX+7vpGeaaI
ne0U2YijVEP4uP7AE+p+MfhAvjxATYeqrKdd6PU6GOQ5DPTIiG4XY6CFRCUC8Goy3el4Q0L6EPmx
mNDjJVDs9prambdqaqAaUQz5vlOSnzAR9Td08jQgv1Z11DpN3HXZ8HXJoVd4GtiEISz6t2XpGAdI
D5GPFki015Bi33caOJQoDUuQ/kt8c33Cl9aXKhrBmaT6qOu+tFH3hpgXKipKk+tBnmdhQNmB8eAE
0H40tC1MqXxh6wXmWJPemvQBkPo/3TYZDUA1jF07mLuqRGe/93YO67iP8dTYRZEh/BZ6zBHNXfs4
En8FME8wBhib+G1iju6x7gfDV6JlDqwFQ528N8fdrMIkGdpC89HSH970mP48RNyP9E3c9s4L3eno
2sO47xcJ9hyj+dZZvGYHBEytfA814aNoQvyRcfYwWlRr7cr1GcW1qwnbrdS60Wcjva8mtAX+TWhN
FyVN4wRZAYFSKEt7l6fcewtNxi/XX86lY+vlWq02v9DqmD1Gg6j19NpvusL4bHWW9rYOU2NXo0h/
g7yctfMATe2uj3zh8AfPhZCcR8pLEUFumxfn1hRVntk6CcfyYNUP/YS2upa37fH6KBdOR9BxXOno
mcozcnWbgpKdMht2czDkHbaPuSWOiVE9TNbUbhwjMt5c7bqTkVa7rigMpM7ziGMkiqydoZcjlhiA
tJUFyJGjYJnbqErzVxYR7gQxsAxS184mCnyOrm5Tbh2rnG5KTyj0DNItPPOlRaQaT3tMNoCsdaEw
ruNImIJCYdb0KNSoSole2qjfdYq1hZm7OBSnhQTQgOVdGx3HSpNElpY7BJtZva89/QNs3/TYVqAU
ru+MC+0PUp4XQ8kN+mIDVkXeg9m17UCxLeeN58QiaMMqezDhYAWTF4pvSpX/kbpT59tDHd8lLrFe
XzaOX+dqc9+X9o8cwP9GTPQ/PBb9D3TiLlB3uqH0kq4o+C6MUlVvHA3TzP3sVrp+SCrV9l24X8hS
JOP8VhSL2fihVbf37miKdl/jgHG05wroGTpH9e9Zp05bxdMLKSPVd9nkBB6Ml9RaNAiBK17+wCsy
YxvpiTgQ1XS/eM43zVvexgqoKlUjgTFhvsXpO6OfjoMevxkl4rnPknezUG5trfxcWd1uNtTH1lF2
44IA7fXX+xw8rr9Hgmh42tzr5M+yy/Ti9VLqcJY2p8jrKkpIf7sf53vPioZDl3ToV+GqFBR6K44R
/h2+WKrxiElbvSe6yw/zZIwHBeH7Q1bM6VHJc/PR69PlwR5tENxcEofUXrQv/wapQAPLbWE6LrBu
VktnPIDOMH14P1v4vAsALxaemjUqVxIHuxaTm5d6jpzMtAOpFPdjFm3loxIz7FPVRKE8nLqdYgz6
jaIXy7vYK4EOegkpfFFYR9rTm+zxSwc4eDNoyAiDSLLB6QLjIjvNaerZQSwRGm1ToMWjR+aNFZqF
n+YLsrWukuwKqbKn5vavZigH6NN55hOfDv7YqH3QQMbcOBLlez1775QEAESTPXHsnz6Wp4BNybny
gjYOH7jYyw92FtUfugFJXqGqv+zEEccC4mpgLOgsXt91l9aEXIMmFWpT8E1W140+Dllqp6EdkPDM
ey2ZFix3ki2X4wsRFeV9QL2SUkbEv7o6ey0cW0q4tIsqPGatsB8fyjn/ZMI2OKSd93o8DiQvvM5A
FTpkGetGuyQc9Enj2EEfh84hnIxkX+voQV9fugvtKIbBecGkokr+tJauKtrY0JSRNkmZZb2PGFC+
o3D8ZdFrbz/z/7+NM8IRTWPdGVGFerL7xlWsfdxPn68/yPnqYpSOWCKCPvCskCc93UCN3mp2lI96
MM35V1IufWcp0HgjrOkBVpXdxn49v/EYDuYT75PiNTphp8PV1oC/r13qgbkoSu9TBun9IS/ie92u
zFe3M07HWm9Pbga0CzPKWaE6Pdj28NPREYX8C+vnkgsT2+FQupbIyKswsxobfOE8w7R0e089GLOo
Dk7TkVk581Z+f2kBLSjEchGBn5syMHtx0GMsO0vYqxZMjuj8CtW1twRD5aG1tOlwfWqXhqIMpZLm
U5mlhn46VKkW6CKgUEWTvVQPfQIQSu1cDMScMNsY6tIutOW0OEQg/K2beKjTQoPG24CEyTTfGpUQ
d4jVikMEmO0+FGW9sQ3PEwGcFEjt4VlIiuEaqcZxPWdxUjG1RaWwNVKcOiQYmJK3dMUhVOtir8Ct
20+5t/UFnB+aDK1T6YZPSrdo7aYIbDrR2yjXAuzam5sKHw6/xKZlY0Evj8L3jFgPGnLr4sXSKXOt
uYmGJ61m7rqeOgkM/i2Xrks7hE4eCQ3iOVC0VjtE9I1AhJPXJrXt4SrNCwaUAisUs242JnRphwAt
4eYl/Ad3sfqYEYTW4EfVWqCmbe6n0WTvm7jX9xH5q99Bhd1IcC7EH4BcNczBEKOyEE6Sc3/xoUms
2TIqiDXnWpe8U1xkb0w1svwMZ4FDwQaKfQNV7L3thfpRrdXl1tTreteUTrsLR1Fu7Njz+fM4RPCI
oUhpsnUDIGxJtmjNqgH1EPswV24PFi3Dmgzy4wHS0PfXfvunw62uhVKtNOh9Ju59rQuRR62TYOS+
DODKfrw+0vlOBXfEhy91T4jL1gdaix5AUZSMJFUrbrw6HA+5VtYbFmfnO5WGGDcPVUPyIPhVp2/T
bUuEYitvQTKtLW8TK4+CEhDjLQWkrUbphQnhWIXMEFEZp8szSvXFxmmBAnZ6ZS3BYqEfjeJyv1PR
5N5I6C7sB0ahW+bSAmaHrj49N1StHmHgJbDauKYyn78Js/BRG1qbt4XsymtfEpUh4CMQAuCYn3VT
RR+yZMakB71u1AHCHjmCMq3y6foozwj502gWJBr2BejHAguiBXX6lryyLiKyTTXo+zY0dqM6hd+W
UreMfT2i/OMPShtm+zEPF+JZXNXvU4CmIoiaKu7v+CtjdKhaPVZulDATA8KESvN+nlzj62CmRr1b
KmfZx3j2Pdbx2JcYqCxggTu7a1CpLRO3fdKV/oeVDuITXmGp5oeiX76kS9iMftf0UCLjQdHpUKRj
nr+N3ZEMqtDSWkP/V2FDZQ3Q18mpPqn5qMF3M0bzm9X23F6T7Lfsr6/W+T6zyeeBolA3kMz11Q7A
1YmeqT2owdQW3U0zJSo5ahx/vT7KBdksbitZz6RjQVFkrX4QE9ZDRUNDPpwU+r7JGD+W5dIgoIcq
QvpgiVlJ4TmUVrrHyqyGYuoO3Tsv7Q1qrqExPySKNd5nfdi97ZYshBkIzmrrY5Cn/+nGYd9Q8pKN
Feye1uCLBdJT3gito6I8oS1vi3hH/8NFc3h0l2k/Vaay+Jaiu+pNPeTYdYahB6S3zW1rpA4ymt3e
Axd6T0kk/G61TVJIc6wuvxV2aBRHx+uIrtKuNsA2JO3Bah1kQo1aJN9pFA/eTZRYDBAjIrv4rYFz
JJQsF2JmBfaq9EkDS80HgiDqndlW4dHoqALCfNb1R2g+y0PitM6Tak44kKl1V7b70MExzEetLC53
qE32B01HrGSnhZY3+WmlDrC7Br19mFOR71L4qjCFi6z83lol5q6tqmhfE0K7N0mF48pxLmaqNyjM
6wcX7fcKyAhI9V2Yokfst3FjTvvctfrhwfCKllzViNFLiWlHUgmmLH99Q52HXiBxCF1BLYBoMtfQ
xlHNEn0qszkwJru8l5zWvTHGxWPTKQBaCi+GDN6Wb+1s2hKePf9gGBl8BhVEUq4zpgVuqbSBPVrz
jaUORx1Y6t5wy2FjL14YhXzbwF2FmMFBteL0DCM8N5Ux5WDu+nRESnbB+sCc7FcDRDGtkN++ZF8S
Mq/uM82qHYT5uiWIqi65t8GI7RK7cP/CXF6Osgq6shqquNE0C+Siut8X9VwFngGf6/qOOL+bmQug
D6IsFgwFidMVG91sVFC+YsWysvarJjF8MyuXXcQJt5F2P1sOrg4KgHRgBTkzDTLeVd26zhtjqGcd
XIfZU5aJpyL/0pCPNne5oi+cCEpeP7STGpX3StbAmo6NEZ+ZSJ0rxU8NxbUP3WJ234WIhwfPNePw
xgzn+pNH3TveNUKB+yYgBaLlVXuK7zVLj2lfVeqPXQhndj/UWrpVRb7wRbHbZA1GGi+AdztdvyzD
IGqmOhrMbubezWMX0cZpJbFW1ctd6bbKQSlmKvJx7Oyvv7pLm51DE8gOwt8O4JrTofNyTHHESXl1
kanu8xR6PCVk9a+MIhGDEuzmkmSfjhKB63WS2Z0DUkjqrFYx7hUj3ErMziMqSQwg0/1PZMrpKI3a
FJAYTSgAsxF/XqyhuwGnmN9UCADtCg/huetrd4FjSW2URo2s/4AXXIf042LnTU8vNihAPt/nnT5U
Oy1ZvkRGiPA2H7c/CfIIb9asz7ClvHe4yIsbB6ykb7hD+dSUS3urVtGAFRjeDcqgIv+WVGCaRr0+
mk1N7iLSn2anxp+gD5UbR9D5esnTh9OUmBDYwrqTbLfC6dXanILG1MZgbMrsIZ4T+0NoTTrGvr29
kZJcAK3IzhacQ4QpUX4w5WZ8EVgT3Awhyi4Tmk8eCO40ie6SuA3vJl39ZE9GGiBSAoEEzcMj2Vqx
0yqzf5MIYyNKvfQcNGxkuiI79dSDT5+jnsPUVqduBLBait+BbeWQg+j+vatE1PyhKJSzAAmMRXkw
6nF+X2pO4+AH53wvzbHYkqo4PzzJiikowINGCZ+g4vRhpjyx2BrPat70FI3G6R8shOb2xZzrr74N
gAtRDOLWlohya3XnOGmMaVTOUMMwRt+GWen3LfCdjUzt0vJS96eSRmwgueWr5cUHy7MHOx8DWgMf
EdUJd/lAt3ZeEIyZ8oels+4mZzR3ij7cWl36Two1W0C4C8k/STbpKAkpsTWg6NNV1WfLGfI5Zltn
aChZ7CQ8FvXobW4atU9VtKJ94hnBVPbFrhvn9i5M8XKokqjbFclgbpwUcmOfXlo8DbU+MkoyPgoS
p0+TCYpGg2INQZHYxpNoxbIf+yraYBNe2ElovKOmJnue9DlW14hWu9AjWkZRar1GiD9qP3SL3ae+
qhjtxozO+lWSsijLlFKSlKR/XQUbRyjhxNM1dLaixmvUK5IvuTDmP2w9iYmYo2apfBsJ5Z6QVfSo
5eM/oxdFbx7gPqfkcnWVmQD3oqXw+8gYPzfloCl3uAmmDUoJeUkEC5PlfeWq1ZODws/PfKiwdyox
xE0HlS2D85e9lSytr2I5LaqXHE+yUQQ49/RNqaJUTHTDMLEBbHYg63S/Tkgz/+hLAxu+Lnbf56GV
f3OVLLo1q9F5YwpF+Mg403ZLkLkW5tDcN4Wjz36aqR6T0pwj8FsQ0jGc8usX0HpbyYelgExtC7iR
BAycPmwjhGKHU18Ho1k6u3hZHKKWcdmI7tbXBKOwlxAxodyPct26aR86jRQISOsA0Bgs0Z4cJ49F
5YfJ/K0ESHJ9TmdgTzkclXGIZWDwJQrudFIEY24XS1QT8sU/rMjugqUmNNE0RdwZzZQf3cVqwVTW
xntzis2jqmJq6hWpcmyt+p9pM3Kb6lF78Cp4Hu1UOPfFpN56vTJvnXMXll+nqywxveh40/8/fdIc
gF08EI0GVWzHj85cJw9GHnvv9c5ubjWloq3WGWGDEUVTPUHHnJ9Sp5LtkhmISmqmQt8tbWW8Xzxz
SxX90qNxAFNpJLugDLM6cMoZO3RLFHUw4dIOi8+Ig6yKtmwdLnwshD+MAq+Ayty6gOHUKo4wocCH
em7yR4wY2zfYTA27PimtNyIs7TfI0GaHGF3djRz0DA/KLsFJABcl8OaAwdfMq7DQEd/D6iTIreJz
YVeeHxkqOixNpvYfJhzCHsMW/qvZhl9FZiPOnE3jxvtfH7foSNLtUF1aEFCKqLCcvn48nC19dIwh
GBZcyJPGbu/qhtIVShpb6uIXh5ItPqlYJIHXp0MhgaoknYvM2pK5v9psNm7nKvliF2KLB3G2rnJS
NskAyRUZAdKwpyMhFV4VwimGoA7xIVVjXHmcLDM+2HMTHeoMpZYJ1bx9OObNx0wtl4NpvJpLwDOQ
FMvIzCOUN9ZXix2x2trg9cHiArowkqLjsui2Ds8LaypTb9ekbq3ik7xa09RaPHiTYQ/TtczAUbbh
jgypvy9I/vfXz7RLQ8HJslhXOhH0pk8XNW5B4zmV3QM9yTnJzCi/q6q5vpvGLS289Rcplw5IKN8F
bQZI0qs9uVjGNMYRSIXYUctdpNCg6l0rOza4ZvvGYrRPmPd2ASChLZPMM98wOTR6UtTouSpoOK4m
iV+b0Yyi6YMomXs8wwzNt0QPp96LGl+Ll5JCbVzWH9pYJt/qcmP3AM96rRH3c+yJY6iT3PK5WYFh
FBn2hubysQ7LdCPpufQuSHMpvCKQT3lf/vxFDjLQ/Alj8KSBOoLlsFGov2kiMRzAClsbr319CIM1
kRhrYgmOCAAQq6yXUH7u8ZavA68T6m42CYj6Mdy6MJ+VP14GlwxjURejbirhbvByT2dEwRNkSVTJ
KvqUxYeq8cS3EGD5Am871e5AJtTlLsssL/paznqj+dSy0wRNTWMMkcG1jX1cZ3OBSp6RHdQ81m/G
MdI636p7mCRigMLuF1U+QFSjxj4BD8V1xVcKp1Tg3rbJl84KyYpShP7fVSmFZsrrnQXWKm2Sdpfb
pfuT36H+ssy++yRMI4r26dAOJQ1pOHA+u4mDplXUz73VdYQVqRUDNjUnJT3oRWMVgRdaiHe4pda/
twYNa11dnQbNV7Skuq+VpQnasrB2NW/hoehbDAPpFUTpLoFWJ/yCz+FtZw6Yelz/qNdhEcuOYKq8
+yWz8/z491JzNFNLBHk1THvVyMTN6Pn4MAktcTbGkmfR6hUTflG+J1mneWOvXjEaITPQ7EIEQFyb
feHp4R4Z3wxQEs194SjhHs3Prdv9Wf/rdFQoajbeq9zvUAHWWUsvoHgC7U6YYasAD03MPNsXdiON
x4fFe2vVudfTTh1TsL4hP0bhsFF/WE6Ml/Qyw0tJ7Dn8hgjPMh5mO5kf6z6rrBuz6to4MHUUbsMm
tDNaevkiDhOa+fOt7TXJ0wxRd/CVGBb3Iam7UPdLvB0OoRejlWaQn087JTUmfIRI/vQ9DW449k7R
RbCiiRj7wBmjJEMoQlNRn2f/Zz7mYNNyGN3EmG+bbJp/qGYx0Fuyq1tT2lrOKlZYDGP2HxU+apzk
l8GruBcsWCbXd85z5/lkYT0CM74SBPi4YokgT7/Ysu7UQhFtRr2D15kqKR3nou+Xd8kisgJSSZX5
utoYJd9QFnfHrhNGR8WsU74tObJUt+oyVL+MfklABlIq9fuiQKdpjlPH8cN66J96oMNvVW2oD167
tN3B1EJbu0HxinUqBiMbYXNL+4axnKvi3fXpneXeHENsFmkFY9B05AWcTi+Oe6PL+iYJOvywIScN
Zr/sTUOp34Wzpzh4RSae2GVKzD2Rw5pr9sMkvHwnJshjh8o1NSrVYfWvkPH//Jj+b/SLkyWfo6ps
//Ef/PlHJWaAt3G3+uM/3iQ/mqqt/uj+Q/6z//prp//oH2+HX03XN7/+9ua7aP8W9OXP711Slet/
c/IrGOnPJ9l/776f/OFQAtGc3/e/mvnpFzlp9zwczyz/5v/vD//26/m3fJzFr7//9qPqEWLit0U8
1m9//uj2599/g9P04l3J3//nDx+/F/y72/JnVf7CyOLs3/z63nb8c1P7d3TBEECjF0dDUn7x4y/5
E8/iB8Tc9FwsB8iN3NIlarbx33+z/t2TqDJuVEI1AjcpTwBLVv5I0fh9Mv8AbSlDEspcv/3n5E9e
2H+/wL9RcHmHQ03XMujJKQg+C6tBYFMQWQn+uVFXzQyrwRDV6j0rKIquc/eo0/UxCrjemN+PQhOo
DiuxOj0i9Z4UxxpYBeDvLo9eKSf/r+cwpdaLBE3SuVk9B6FVOomwN4MBSSwdYnQ1lo+qPWTcjUmt
/jGXRVLj6NHlPxbD44GsOan2al7HH168vT8X6OWCnF5BErCG+gZlNklHYGXWxuRUab22nloz0Ovq
h4I0zQ9kwsavStlph95Lt/hUZ+vPcDKfpDsG9Aqw4el3jaCu0nXZRJOvc/THDD7Vfazjj+qPamw8
KlzKHnGGsvzTKTXraJuh+/76fE8Dqn/NlxIEZ6ZJafEsugUYkNs1t25gklcGHi3jJzNqi5u/MAqu
ZYBIUUA7Mw90jLJ35xGRWx2i6ZfKxusaLdz0VcIGz3ORGrtU6whEKaWt7oCKzRtFYw0Zf2zbu1Ft
510P7Hg3Td3WfXO+bFT4bdwqyEEkE251HrdeOi+wV3TEXvPs3mpa+z5J1eTj9WWTb/+/LzU5oef0
huo+EBCq66v4vxw14Q2NMgAzQlbQrlQHwoWJgkCf5V+vD3U2IUS9gEtQyqZQxx2zGqqOokzJLby2
CFudHbdlsVNhqG1c02cTQuSV+IfKGvhaqpyr6pqxeLNlVU5IGIH2xAEZZIwLF6LceIeVpvbztXNC
mIGiObjCZw6xnPOLvCRKE9cbbKzX0740492A2zWB9Nh1n14/DrK5tOHAbEnB59NxhqkhEe0RXhIe
Sveumuu+Y2bql//dKKu1axzcumF4hEGPqNNtlVlzMNQoGl8fZf2GuAdAPEMx4DCSDrGrUeo4NfQh
K8fAKcT8JhoySk+LWX6O4kbcvnooanyoQ7gA9aVNzemypWVUZGlDy6il9ORPEV1mH0aA+jt1fyxF
rg+2glGRxKEDh6AQzTJekfQxPR0NOk0Xx2o3BeViJAbUADxn/NjB3jYzBuyoTOLsdC//x7xLMdnS
781WWMMjtdmG+BGGg7F322VU/SRU6V/jyC6+mOYASf65JP85aauKVNzNvNjHvc/psarK6tk3rVEs
B8SpxfuqUBJ335ie6G672km+anpJsmx2kHt3fQOBOBiLRSvvEyG88LZQW/tmiS2vv4F3rxW3o610
/ehng9rUx1nPys+6OjQPNmZtdLc7Q9kCfJ7vBp2CMURVEm4Kc2scYt+HME8LFeVSyIB+PRnG3qzR
G5zSvNt4QfIjeXnWkQ6h0I1Husv9Txi/yuxn3HnLSDfHIKs1TGM7ph4O9RKQlCnvYHBX9woa0k/X
d8WF+RGBcVugPQ1wcy0DhU14jdNBSxM9U1TAzn01+KoZakenF8WWNvSlwWSTUNbhZMVKP92BLWZQ
MUs84SKIQNoUjkhqsA6+0adb7k8XhpKyiFL3kxfHJbIaCko9IhURbXvFi29SUWRfbVzejmPeGhsd
stPymPyuUNFCQ8DjzqDjur441DCiXi+mKVAsoD3enHt3YnSWY1IW+kOlKtMXD/XHytfnVHn1AfIs
4AVoiiRLajSdzhJIYu64RUmzvUhVBKgqCfxy2xqbvcEr8OV57WbhU5AXMvPFZmE9XO16DQ52YAvL
TuiYz9nvmwXmNBCz17Ua5JrSrOF+JCJ7trBdHcI2/rWZHQLM1XvrZ0stCHOsOdsAc5/vEQZhIhzB
ZJRn25EgHI3OuVKDKhGxXzd2d/T6uEe3v3deGWQ+z+fFUKtvuwJ3QwWzUKl8aSZ9pljcTChTvno7
MCGiC0CyWGOChzjdDtzLhQsXA4zxXNS+YXX9DU014YexXW2s3TpaYkJ0SlC0Im+TnZLVUK3AC1ur
AZfiamQcyt6eKRrUW8XOdS4iR9EknpWbmEt5Xf71QDeqLedloKcppd7BHg2qNkJN/tlocwulZlGS
/av3OJUdREEkUxr2/OqW5Dax1aK2QdS3+id8H7t7J4+/6U7bvP5lkXZKlpXc46QGq5dVzG2Ulb0a
2GUyfxzmqL/DKzi+mZ14fv13S4BBU4mEjhxrrT5gGlR8lgV4m4m+gXeMYkfoN5PVQeOtDGOzeHxh
b5DHIROPGhgF/DUipOhd+j0S6o498rSrm/prN9Jkv/6eLmyNk0HWRx+ncmK4CyeEFo+Z71W1tq9j
Snj9vHw0mqzc2BcrTvLzkcSAwGpIrKQkz+pIQjh+qRvUhYPGaJscuEc+jgckUReQfFps9zsDJWgX
Kb4eWIohAK3tEjMWGQ2gOv8QUjS8N5O+Gg/Y/djht9lsxNfrS3K+7kRJNPNUmWFSL5Pn3Ytofzai
xBUEW0GbjtKkXfxuG5Oxse6XBoFMTI0ChCmNw9UyNEokqtTKpoASYf2tCJ3wI/9py6vy/O1ytBAO
0YPgLoDVfzoVTcmJJWnxYomRJ/60TI/pLH6GxfKHE6sb9/ez+M1p4MVgxB2ooEsVrbU4DmKqdabG
0Rg0pQs3ukogdu6yIq2WRwn9W/whLio8cUVbVMcK0UW0E4qhftOojaK/i6pM5I+F03h2t+sh3g73
UVbVja+UKJbtpj6aC99uLNrxaPfyHeDOIKbblN0yH41ymax9Z6uJftMYlviQqWb3VqU0oBU7RcTe
x6zOCDoQXsJ76S7tkqXcL4Clh596YwvF9Yusbn6QYAjDTzhJB5+gJ32yMKDQX32K0CHFcuZPKbCz
1jTi+hWqfoRUrpkjFh+m9ORNb4eEwdZQ55uMuI+kn6uFmi8KeqevX9SOwuVSj4FXIekwz7jF1da2
BJhM6U9fPBBLgIOciuAtuMhOh9ErM41ET7O9ddJ/FuMy/cQNogjsyFN2ybyIh6ifq4e2qxZgZZP+
tlTLzYc4D0IQ3KL0iPgOvDIK3KfPQK+/R2uuHjAopVUQpV7/JcbfHv5JmGyJwpxPF2wiIQ9FVznd
VYUjs726KNpyCOhH9D6Wo+4eg5J546C8MCHuTWlmiBYzeJvVuzONRinTmgmROZU+HXH9aVnInfS0
1l8FlpBHMnVbVMKoFRMloM53unYIE7ddJFqGSof8KZIeRzKT/aq+ttv+51BIUXBCQM/mfZ0OBQB1
xF9CAGFok/amsufid6Fb1iPu48WWLtl5Isi0nvlbNkEwLkSnY6lT6oYexIug9uhUaUmApP4Hrwvf
WrFe+U5ubvnCXnpl8uAD3CijrbV92gJCYfZsOWClRnuO3vxQwjs5wqXfiujOh6K+RrWQAjNXCAjh
07lhflDPpaZjDhiHqe/myMjiYO8cCjFtQcw8ftXp1017XJVUOEordMbkz19chx6g11jUsNPUdsH5
cbSauj5MRMU1nlR1rfjcbxUtZn1OHmdtcfUdMrvL/MqSrEsciSERHzmwblKK1VMs3f/j7Mya3DaW
LPyLEIF9eSXIBlutzVos2S8IXdnGVth3/Pr5ShMztwEiiKD94BeFlKyqrERW5slzTJMBI36FUS8a
wzvKspzcueueY2ccDq6edIztiimnyz4g30ySyvWK7UlE3VioxpPTsZrcEBoozfhoKvv2CF0gGbIF
R7mC2Ly5dUUrYBtOKugy5+aLx4TVNS74SJM7RcGjCQ1s6gy3sm9krdy79Xpm5KqqZupgIdBE/1HY
reVHwk2eHrbiQrfAbYUt2rlRstVQIFKspFFoHhvAW8BsB7JS/PALEAJYXhQgxEEi8iharyVxSgPq
qjYKaPTkPdEwL3TEMMuxPNi02+OhQ0r2jcuBIKCovTZk5ZWXxVYUB21RJm/sxkwvPf97sZfwiI3l
NlDJZiwPaAQU+IhtQSJmVhvhrCxRQDOcAchqlnMSSiuoXdK91H7vR61PgtnMDxd56+my+feLqZKa
8w0uSJmyEBBFkgQpOVt6AgIEhqSomER60DfIQsk/cUCOjCrZxtezmE9ctuT6E2CF6TIvKoiA0D1i
br5ZDR9kKrKMD8hcieLf+sgGfQiZ9aPaUUy2ZN9D52fkfX/wZL+JhzRyeR84TLPIVtu2OURK6cVp
oU5PbZt1g69AjueebLUD0zWi8pA9U9z0lL873SxsvxJ6D6jH8uQw4P09vfEafoectgaPC46epvBm
tVXXhEMm+B1m/pY2r3UeLfud8LSPYyGYj/Xg9LlvcWd/QbDTYZRYF5lrbSxSXeiAiqhPBgjfYJjd
8ambjOghYhFSBCSpoS9HMAHmG2CVGys2SPPCVgs76PNaPRdOzY0Yx+LAI2+uN1Yk5J/BLghLiY/r
tSTlUHW5t1hB1cM10CQovY1681chyiPmyT1LkguSehLVJPLxtaUxr7UcElY9cHL9L5uc5FvptKWf
LpF74JlyZ1bfLdZEfAcbyv94vcrX4Ksvda3EDdOdwgji0lRPYiqT82Q59N/ydP6cMwX4Yqhz/Xaq
yocrI78sszZa3gT/bY5Q9W06TGVpBHprCx42kXsd5rw492l3NNglF3GzSDQdyOfkErey5ZOrL0av
Yioetezd7I2qX9JT+hortXhjL0P280Gn59FH/RTOfjmSZG9pmLplLECS1UbgGkp3tuFtvBjQihyU
AzYIzV9eTwCmmkHvlC7+FvHaRtMQ6gb1JCYZkQixq8xRL7Nb91L5OZ8NOCWLmOxLAMZ5UqPaer9Y
c/1tScwyf3byXHdPRNglYYoZYeVyZNYfVKPKOPKEdnz/wRLtcIQ52PFsmcIQDnnvE9s3TxSLSTqT
Niw0YfnUBRVMsZc4VKMXqzWPJAdvQg+nYPBM4bbKpvL20Tx7Ka6/jHoQojsJumDurraSqc/3z3pv
QZQqqZcTFICwb5ILRMpaJqZqk6KPVjD4kntwR1GkSoYkvf4LUzK8SaAZKLNNlGt5EeeJVpmBN+jF
WYBQPBWJoQBTHB99rrJ1XBNZcyOBpta0jgrx0DRTqOdmIEp7eVObQAEzoeUHedne1knFCRqwoD8o
7a2tAKVlJl9XjMCcGfLIRsc9WWocnr1YKAdhbsPu9b93heSc1FzOoSAKsLY1t307em1qBmnJBMo4
AkTsgDRezEhrL7o2yeliiDntdkm/pNDMf6jisTw7CmEPFTc4BEpxNES2E5VoFPAhZo/l9OTmKriK
N0cQmZsBMLjkg2lN9h/INU9XPjORXyxKd/CR3LcHx7Ac8KLcsdmCQhdancGLEGiZp/rNUrzvHeXc
J1p5TpPkr/u+unf5HKYOSO+BP9AWWe+31zOgAwWHFcT032iyx8anLvXCgyXteZAUu+WpAs/EzXc/
ycZiiSgiBonV5O8HBonOFRXiqzJE2oGpnQVBBE+WwfAU/Erbj3/kFUM1D5iChcIOckXgO7B9HLwg
bhI0KF3oK1IqYmoDkj75K159js0qFZYyEU2KzGnOpTNOFwgr8i+LkZfPZWxWL6ldHvUWd3IA2XOR
1V4SYF5Ja6NW6jCS12R2MGVLWp3Tvq/+0/NT2pM6Tk3znAo0104TEt4/VCdd/rjvKTtnyJOMKXnS
UtCGW1RyaU1uOuUmuZveUdWv4upzbitmEDvxEXfoTRrO7gJ3lCPrhADQQOuFTmWzgH5goZyma11a
5BVsP+to/b8gKwUq2ctCczo1qd5/dM2xnYK6GrKjWdbd7WZMBXESmvE0Nda/AuX3sitnDWrjucoy
qCrDXpwzscTvVJgVy1Pj1P0nkvTq7EzFkdDA3m5znFISl645Fa61cUCMdao4lRMMnd4GbVONV1WR
JLTGkl7uH+zejXltauPL7TB01OpaJ4C01vbVZdJPGrxy58etMCEryTZt0sjtQzgZl8EoaAIFTpjO
VxOe8WcdpU3/X1ghh+A/RK55K663LfHGonVhcw283JyfWyP9LstWB5d/b8NI+f/fiDy7V5d/NBan
mavJDqzYMJ9Ua/qMdnF0cCp7EUbSKtA+pgdqb/kejRmMqSmxPdnYvSV+h6c5q99SFYvhDU9+mKhs
Pj2+d4xkMdJCawz0wubW6akLmXjB4wwccPKN2n72dqRbVhy8NPc82wPrDICWZuFNib1Q4sRIUZEP
1MSZ3ti8ok/1EipPsVoeqR3fmpKz/eSUlHmk+tjmoKLCyKEDwueKhGRCInrPOXWr07Lkf93fu11L
5Cs0Y0jHKCqtXWKKu2nKM8UKEn2sL3ahKOdZq51zVxdHzYPb9IBFMd8EVpwwyYNwbUoY2pJOfMmD
GV6irxN3jQlkLTz3vaYjONQlDyfO2MMSgRDFyhv0tygbd+FTSjDO1O6T7BCeqVqM7wcQwZf7u3h7
sX51sgALQYwoRzvXS3N4VuYiL3GNVMRXta4U3xPlY6QoMsXECmSIBi8xVra9Wc5SqU27sKA0yuZr
r+bDu3ocxUHj5fYbRo2D4XBbPpulbsl6LWmqGq2s2AbaYkDgHzsqfAfREBQpGt9iHCBpm9rGb5tR
v44axab7W7nnJbRi/helQQVuEwidTqFS64zEKBjV/AI44Ult+/pdmIR14M5ZeJC4334sofWgEAi1
Ht8SND7Xyy2bvCx5DFmB5TbAhaZSLQWo/Cj7qxmoW52BVri/gQgM37d0HY5iym2wlNYBzAFpkAOY
G+saExOu141cP/iUh+fMs5vxeRprMw9CSLARvug9+y9nbnmK3d/nHZeVLX45wWNScTI23+kMuiDD
5OUR6HrxSy2NkbApO+r174QXZjypnfH6kJiizZ1HfY3BCxFbAUq8DY4DZkQvTM3Xu+6ILnPPFJqJ
BDL50YEdaX2QQ1w2qrB0FpSOTnVC37N49hZv+RzPlQjub96uLZniUcGUaImNrSTLeQg2uR3EobH4
QsnE22Tkk1dBiH1wH3ZNAT6UZM3UBLc95EKpJDa6soO6Uadzaek8ZGvSK4f6xoFL7F0Fhqep9kgi
FIhf1jvYOKnX6kZDptM58zsdLcOzHkaGP4yu+dU0i+pa5wyJJtVhzNlzRqrFZAPUI3kDbfZzVsNQ
H2by5sVMrEtT1nkA4c5jknO/4if1YebVwR3wDNnmxYIx9YSpPd6nA/OF9di6iI9lRw3XvbVQi8YV
qUMBkNp8UXlV9HEtLCsQTZp8aEwzf6dog/H5vgfuWUFBgQ8Cno5fbALH6MamSag2g0iJGNFQx+Rs
Z6g23Ley43zw8Et34NMjOfzWHlH0leGVqpUGOkoSPi+YxHdA+eICy8PbxieN9ANFQPJfwGwbF6CN
mtBdbtPAK0V48sYYvs9iOirU3mwbVpjfh0STZEfyOa0XRIrP0LjqxAFBqb6Ozsz85+JmB9Wtm23D
ikxEZSsVPNl2zCpqdRUZjTkOSLwGcZpE2P0c68g9i0RtH24MS2NMyvHolOzS26rLMGYtY1aAwuow
KX9Cl0OVHXLko87ObYELZAS7Rj/wF5ver+HfV4+HMrQHL+uyJED0M9S/1m7qaNVpTuo5/V0xmNk/
50qX1v9UFRTeJ20uJ4jM4DOpL3VpT9PVWkJVeUqnwU4+zJZX1d/v++qGRYrrTZWP9JL4wXeGXtDG
WdUx74TS4qz1BBEXcjVj8bcBm6Vx9hzGvxs/rq1B/bpwpZonmHDm9PNcMNT+qSumYfQHzS66+CB6
3yILUWogEuDSUkGVPGLtcDUCErnnpkkATBeJpr6r4SA0yzCcP1EwdO1PcNAOP5swt7RvQkmH+ntl
OZXpR3riJG+Bj6bRRYkZxn2zJOSFL5pTVkcg95uMj9/ILzMkiIEyzRY7pNQuormWmgRR02XlJQkj
bfBdBOEnvwC6UXzUGJe3ThQqkoExAnbr7MSj6p0PDlBmlqsuCo9ryrWEGWAOYNA3MU1n5KNu8iEL
yqzsmnMBn2t8co0wFH+EUT85X7RJL0ekq/QkjcVJZ5Zb/ChLtf5PXYAKPSJUv8lE+TlUcwkH8CUR
ZDeJcJbAgpW5ZRbo1pzTh/a0wl+WUPugJdH8ruvCI2WP2+BE81Z+eckomKDfFqoAffRu5fLt8xQr
+pB3mviJpz9cz5AtYibUQFdxS+iOrT0SNCT951jkFE717qR7eeFXqXqkqbFhZZK3ESILcks5eEvR
b8sVCEOk6XSFmgbkgFQVBbIk86nuh3xeTmbS6NHVmp3R9S0RatYLpbBKPJtcFIiz0IP/MOW6sVxL
d2DwO3KgAATLE/f5We/gT7qkimZy9GOq5iYyY53THOUKt3eCbi97BKCD8i8v7PUuzUiX21bV5EFi
I+Tle1o0J6coDy3VD9GGxwmn2hkuii6i+gKiVbd9zZgQFrh/J26/JLxbQRbR+aGUR4N//TM8Ss/m
TF4b9NbcXMem/Vl7UfqGQa2jl8iOtwNm+tWrpdZN32BtqVOH5ZdcZSAGO//KtGd8rtQ8+5rps31e
EIl9ur+yHWdHbwV9HXm7yGDkn7/6nCzQnFTNEmVBqsbxx24OreViQ80uLvft7KyL2pDs2jP6yQzU
Zl30n9NoTC1kZMCRXGZYghF/TbP57ZR2y5+oWB9VJW+PjKNCPJneLEBtugbrhSmdUegh1C1B3Wvi
/WTMysUStAwKrz3iL90zBWoXcCT3GEa3jZOOuoeTLmkZ9HYSX+zZtZg3LaHltoe0eDQVlIJYpDLM
z0r6rO1wax01Q4TgdBksbtGeZrtPLp3FZGPHQ/J8/8h2l/XKlLybr1wjV5RltpqMHVxgqSt05ASd
UYc0b1Ktg/t16x2sihkNbjgJO7Qsa1PTxHOhtJsyyKD09HtLvMm0oWHCUdFOWebMB+ZunV6agyqB
cRcw9FtNQLPNqeHUVRmkXbq8pC3TBLxQ24P0c8PJJWPv2swmavQLOcUEFQRzSE18bsc0/OFO83Be
zKhGKAxBMoOMbTxFdjq/8Yai+3PMhXuw1r1TpA/C45gqA2+IzcWbM61X6DniMEvSfxAzKPhZgYUb
7tjq8rjDAOCTzCik9mCP1qcI4TlAzTCTj8b0IwOvTaA1wKyHyfWe7lva8xdAi/CMscWSz2dtqVZ5
FVM0E8FS21DAumHmC9QrFRVIvxpWf923treFoK15QdC+xuJmC72OJpJd5XmgDJZ+VpNZu6rQYVw7
BOcOtnDPM1+b2rhM1kVOaJex/N7BsnSegaHmZ0iXhH0QR/Z2EBirBd6Wzw0yWOsddLTG03M3ygNm
faMvFBqaf1ADhMZfaacXLR2OFOBvihocFKR7UHPSkpKt8LW9RUkjRj7Yw0qo5VkBJv/sFGHzsfXU
6G9SvOWD0Q/DmyqBZPb+6e1uKR0JgBu4HzCrtWVkxNKpV/DKxuudt5APQTgyjRj6F0cnWVYYUZWs
zFsehaVQrNiCWSSY49bwTScEh9qlR3L00gHWyTkOjxyEfP0xWbG9zk1VUoDNHayQNJ+N1rK/zNz8
T5rWaJQeWu0lr9w+OT2+h0CPyFLJgehbb+6bYc0WU8u2CDQFCCVEweLS8IT+ct/K3j2jIUGjnzc7
yerGR0QG/xcVDkGNe2h/WKOYxI84Aqj0kWp7kp3vW9u7AUB3qXSZkg53q+PCDUBbJ3ZFMNq6+Aor
hbhmntU8hWHZftPz9IjEeecGMAZOu18WuWn9b26clqOy00SpCMBzq/nnOp/L6puSeilvGtFAppsP
ymI+t8NSxD+6Kq2OPrI7FwHsDaV15qd5m2+TWBIiSmVzD6+6O9tvUHOq3ptFebTMPSugvng78rDB
WzZ1Nxg+MjNJlzwAWfDDZEoWth3lYTw5EAI5KCXx8UC9t5hCI4NZxyp1InKVGZVvwMf1hmdWWB7c
6R2PxA5WqFZS0NgisUqDEksMuDrI1Fb4k45QCSIa3qlN6uz5vjvu7psUkOedAUhim9jxyFWcuB3z
IHIQlkRqpGR+H8aUMrr+C0PIFhGEmWpj5HcTD+eics2UW9aWdXhRoiJ6xxjg8NvjVhiTJPMmHYBv
aRN1SWDFDOCUqAucxu/itHoqDOeol7m3aXKugFkMgiKZ43otlA3awlD5qiRDHr+34O+fgeaN4xGl
3k6skOVX5G0QYYLDaHN3a0ZZtFRRi4DKe3vOVbMezomJVrEfTRUvmdmkX3aQuO2tDcYIus80nlnc
ZgfNFhWYDCq/oFV0lRnHZLxkSWY+PX5O/PMyYaPVDQfQegcnK4HXhmdsoA7UetB01eGW0476TztF
QQYN6Zwiksu8FcPYazOLAddWH3VFwMTQ29nJZ18xPQBx42c96r4oXfvSD+ab0rCuyzxnfmOkR2Km
u9vJdxPPp96sbxuaaTu1Rp4uRWAYeXcZFt4ZXaxUB5drL2CQ/lKjZeScNrT889dvpsXtVU+IIhAs
+Knqq/Z9VdPRL+30CCW6tyCuFt0Hcnue1Zt7bOlTSgGhKYJ0rOxT39gOBKHRw+08KQsDihASB0mL
ui1KNno/p/NQ4/lt5lp+bIRJ976M5j58UWar+PtxbzRd8mxCLua2wpdzpmbUWgseZuRnp2pImrdV
YczBfSu7h/RfK9tMDeRK1Womz7/aLKFm1vTpIqwp8e1+Ovrm7qRrGjzFsskB5Zu5nXtmXp3inynK
QB8c7T30ct10gpoqPLVV6CJS5RqfuRZHzco9q6DSaaTDI46Sq3SdV14oZiNbkkwpgspgdPLSTV3a
fikHsfxuL7n350yxrTlNvarV/yLq8yqTU15UlEgy1oYxkykcGueXih5q7XYZTr3ldEdTUXu+D07G
kMVThv62J+jF2dJNDiNPTZ3MZ5FBG88wTX8QgXejFuHC4NHCd4xG83o5IIwzBaLwMlDSXPvYo410
gTG3hrK2tb8oeTT7UzKqz6JSxj9MJMlRhR3moHM75+CX7B7oqx+yCZ9GjC5qbFHMyufhO/Rz+Unx
lE+Z0nzrsrE6TcmROPHeBlM481zYxqTA0GblBIMhxYHKwKzq+Dy2DL1bLXIR9y/irhVq4OSJvEPJ
fdb7GyZxbVcafkp9fWIeKvtDFV7yL247WJ3/NyJ/xKvLYAOutKEBKwNLT9BiNefWh7u6vDaOdqR1
ubseGvayri+pqjfHBG4fbXeNwGLYiveV8k92MvQwPQiSOy1AGFtemZHe8mpFkVmHlQbHYTD04w9t
sVGa0j97avKno7aXWonedm3/IZ66U6h374Uxngvln9I+elfvRVG0CeXHXHbWtp86W5l1W9FK8pN5
DF9SbyiftSGr3vTAQQ+e8HLfNo9emO3J5kBdeYyPbj51al9aCg2iPBBG949qDAiCqcOzVky/p3DJ
Hdy1XWPURWiBMxNBcXy9u5o9uUXcxEWwOHWbnrypVOrnUXGWwh/SRB+uaUZe9i/yBvJLKbfOa9Te
Spc6zeB2TTXLus8vQftJ99t8ji7RqI4H92HPSeXXnFE91PJgCluvL+6ELsVO8iCfqpapoaXsG99y
ijF+un+79xyE9pPMtmgm0hdfG0KVuzSElRbBRM7wWwuz/EV0ZenPxnwkbbi7JuCMIDUl3nobqMPa
0WPmHoqg65zoZBSR8mQtwjqome0tiG8bH3TmpKn0b14BTex1w6S3RQA3XhEM04TW5dA3lzZHgvLx
vaOfQI2aljAMXZtDSsu5E+VSFcDv6sI8RTV4dT8aUFo96ZNJJ+y+uZ39Y9Nk6UWSwbCR66NSszqO
DRdhVjMLifmzPvvuaC4HT9yd/ZM641IgggoWkw9rK9q4MPoDHIdek+0lJ6sfy+q57UtD91Uo8I8u
svzRm6hBMwHwB2ViigTb0ZRpiK0cMvA0WLJIKO8oxrvRKY6yBvmAOjTE+7LybHGtM8durkYYu+3B
Tdtbr5zDBRIN2oVuw3q9kcX4aKobaaAiAvixa+bpOVEc96qTef3+8AHyEPhVqZCstFt20EKbFF1h
qCSoLS2Pn+vCKr8RO+IjVPnOksC4GDoQFN5xiHyslzRabW44mSaCbmYwxqHyHriNbfgp1K4HV2DH
JzElqUDkdCUt0bUpoc22SIQpgkm3WNEAs2DpTQ9j8UHz4Y8keBLnfTOnmOt2aU4NVlKBcN2QGZYP
vLQ7P348kEUxaEcF8JZkzeynRvZesQLs8iczX7lvZaHzz30re4fDFDEfEHg0eWtv/C3t7V7tFKq0
Ye6ln+mMu8ZJ6E3/LJQ5Osj05e5vLhdJG7khdmgcb/vUM/lcD+u7CAarrd7GRcMbt+QkIVQZwkun
8TRk1P2QYXVniWhyABuksiSnszZxcfwF80kyGj8CxcE2rVK/MEagE+inHJzZXvsOhgd5YjQlaVxs
wlVtFEU7pKHgkaGhdYcg8FLZP4ai+e6OuXNCsxTtJN88+MjsuL2EQDNMxwgKMyKbQ/T6Okn7eaI8
VwzO02Ir+sU2GufxjEoyaUrmJzjeccz15fJgmlXpsIogQcf7pC7orY7e8pyMFNCMPPwXdxngFShM
mhd4zbYo7PTOAIZXzxAmQmzEyW0z8XNKbdPl/g3Y2zx88hewBvqlbdUR8YjBReeZ7ogS9SdAhuUz
wJDuIK4fWdlUHRV4eyKPwZNArUrj6oZh9mLY2fjoICJNMlkr+wUqBJ2+OaI8bqscVWlCbcVbOmvn
6pRY/ZEe4N6Fem1l8+Uf7ImfrgliRh9CMpxAnpZOY37RIyReHj0cQgU1EFrEdN2p3K99bpiLRHWE
bTCaO1G5j2rnd8T53J+PW0GUV3LnkdLAxLW2Ug1dHM1jqwdRjgukSCddkjQ5YnreCQ70+aTSlmwr
ylLE2kzR9CPiyYkWRKp5KpT5oy2Kp7lrulOiVkGmp+9g5762dh4A0/TvL1EGnnXsRUObsvcvPByP
hq3/RXEJdJp5aqG4Tv+UdUb2uwHrswmbg1m8CfMsOuKUunV5CNWREAAUTIOT8s56ubrZ8/yKMOn2
XndFtWS65EvcHSSIv8hG1yujZsUXGaAfkN0bn3e9NOo9PakDr05Bh3oyK/NF1CMJh4JMEZ8BMokm
mIB0pEHHAGtzNhC4b07WaIj0NFaRMp/UeBLdm1JohnKNhzJTT2anZ83VHGfyIQYEWu+UOBl6j2mi
1j9Qai//GTR0nM+RMvH3c0RXkC0azWb246aI41NO6QIl4lAX7ZNXpE12Qf4v+1lZQH4PZK5uyR4o
toJY4mxJRwDtbb46PalbT/mOUg/dutSPS7uMnpXa6hhI6To0mDKAoaNfL2PyoTOqsvPHcVm+hBlk
oWfSgghUqDaK9JwaRdad27rvUfU2RaS9hEPpJL6eG5154JG3UUT+aDrEZAPMnG5RZKZSGkkUelRU
Z9V5aeMRhZ9hiJ9UrT/S3L71REzhHmQAcoZgW/qzOgDMRWeUgWPU1Vn0S+83Q94cfB/3rdCroAtN
d3jb+BMlVHRTo5SBLboqoLfRvY/DSn04IrIWAzkJSaNNlX1z1t4w8JhL3DIQ0Em8nT3Lhs81Cx+l
R5MehZYZtRogY5zR+u4aaaWihs5aioyKZVkWqBQsxQIp3HAkmHebFWKKaTECPM8d2g9rU8Kti7pf
yipIOtG8GyZV+9w2aX+JrHEOGi00/CRpi4NUVP6jm6Ah4R2ye8V3Bfj02ihqmbMOIqIKhnHSP9t8
nK9tW0bwhUaoS6pK+9SjO+R7KN1d7wfinQKxhPsRguHWQZxhW2ivPadVQgbWAj0UorpmbZlFPu1v
ailjV7ffTSu0/shjbsx1HNQugboWCevLtKi147e0IOyDBOj208APYhYKiAGJHfXx9V50phNPNOJK
kFcTg7G5F4Jz14ruK4Uy8TRWYvrz/hYcGdykq6qGiEFa4Fyqk/3WD4X1IQrH4ZNqZfP7KDyaG9m1
JqGPMCbgZ1tevEoPrabpWV6cFd0nYPT9byZ0UF8Gtb+EYuwPzncvCkA5gT/LTvbNfJm2mHFRxIQ1
dyjDby1QKX+EF/YgY9kLniRFkoWbW0r3f31majobLqLzVaDRJbwkU6Z8ziYkWedJib4/flrM0Kuk
lXB58iBdmwqTygRT6WIKQoC/vMYtrkgveajae27gTlF+AIHcWxq9PCmXBmia67m250EwO9dRXQZV
bguUZR3dh0XLuGhqah3kDnuuIbE1FE9JypggXptSkhChbpfae0xXowdjuXgTNGGON53Qt3GiN2qp
eEeilHsOQj2adEUitqFbWBuNQ0XPupz2Xm4MbXtCPxpVzFFV5+LL4wdHkkFINSBjvZkPV/J5nPss
rwJXCXM/s6PoixWr4qzAAXNRNLEcpCF7uwkLN59zBsVpsm0OLl2WOhx0LlpDLdXP6RLVfqHZ5TkH
ivgGtuD5aLDp1iJfc/yS8SEYBOwtJjeel2mGrQPXRGMMMTxvPjGF+BPW+68980EHCcueNUQgCdyS
Hw9GtPXBNVMdd8bYwlS36EXqOw0U0YM3O39ZSuZ+nVLF/nj/AG9vAt4hG5agVCA/2d68KiwrdjJt
AqNVzIvZqu2nthqbc8xM99f7pvbWxuyKlLyh7cy84HptttGahGSrClA4zz6HYuqyUxiqJvIYfBGf
HfRwjgR9bu8BI5Zg2wBT05250bmsm8VRk5rDg3gruViTmZ2XaTEO0qW9PaSuRa0O3DtFQfnnr/pe
ZPKMDCLhFkRMzQ+BMk7zj7xW3OUcGkZ6cGB7S5JKvAA5Za1/e7WRvRfDQPcziIvQ8cO4nM4NrJ8P
55lAvV5Z2dwzx4aCK1XKOjAg5jgXZmKc0ykTBxt3m5ZhhaFKjkhH0HZ7tyZzSZp6mvB2o06fs1nX
vvVaYl5Gqyl/mxWtGQH9hNNBDNndQSaO6IVqQCC2QLN4ZD5cEUUdRGgW1SdtsGDwtyLG3M73HX7P
L+Ro0/8Z2oT+0oiMzOzyOsi7EIXm1lKQqC2H373ukGvuNtdkJ3kRkGEhzgLh29oFnT6zLWuwq8Ca
EbS9wEuv+ZPWmudCU+jNmG7vPvXCzAJnyJeDbGT3FCXtrOxzSQzw2rY9gCZGH7eGjcR6zg317wiF
EOiauqBu0qckGn/c39bd83tlb/Nx63vHW5Iae3ZY9WfTTeZThgbzQSTetUJdwWFY1KVGuEkghwKa
pMLh8IahKSCaqHsQfIb2dH8tey4CioEDAytFZ1f+ilehw0kW3RCVWQVF0UdXuoWEKsYrPzdU3z7f
N7W3oNemNlEKeYJyzm1cpM+j1PINkBu9n9dm+OVf2EGb8xfXN8e0qQ9qVuOAY+rrQPAw/wOAZWb7
yhjGR0IBe58TUg/IFYGC0RrcfCqVfhrS3CREqWU9/0T7Q1C7Ey51Frt2AqWZjaNwtXdYZBR0mRjX
hehH/qJXhxVp9igGHZcAyB6j39BYV7OMphe91a1P9zdxZ3GSn5KcGPkxIshmcU4SGsyLTE1QmlXH
uLQ6tG+rHoacM33m7mddht3jvVYpJQWVHXoxkkFmE0J6NRH0iMDt5flk/yhm1CtOrqkUR0pgOyVK
0ikQezJn5Cm0fYw7ak8kMqciULLe+6RVdnJp3KR+MdU6fAvWwP09a+v0yZxsNwB25/1uzcqhAvbO
WVIK4G1MhYN31PZxExnGDL4V2KUtgHTGvVI+zUMUJycldKaHXxss+L+2tsQ8RWinTplo7OxoKP7s
ZTZ5ZFf6S8NQ432/2V3Wr86JRB0DNl+7qFHAd5bFbRkgRdZdG6trn/UoCb+GcZUerGonnjDpIdvY
xEdS8k2ANMqlF0s6M12YMKemO2H5CdXl+OFug+Q2/a+VzcclYbDVSfJejkum9nVyyul7oQzuwXXb
XQu+SCsI1D4zeOttmxYnM8yMtVjOMJ5qNzQuvVONB5+UPc+3IBChRi6fEzj/2oyZczSVjtOhnPhl
tpTmN53mLr2H+NTb45u6GZ9GjVlmzVb8xWi6gw/1zioxD1aJNB9k+vZj07R5M3ewxAaKGJJWErV4
Z1P0VX2wzp3gRUbHsIV8U2hAh9bLHDt0ctwWZBv4rzjw3KW+iFZ1TyDHjeewEY9POKFrwhMG6jD2
lHR/Y2+gyAyPUQFuW8t+TKmnflLnxTnfv1p7u/fayubw1JAx8sYOiyAewurSj9Xgd3nzz+NGmKDS
JHMwWKgtNqQXk2KVkVMEeh3qbwt1sC84wxGH195S5CgYI28QhWFuvWE18oCpKAj1GkiUl0F08Vur
n+yDhEN+MNb1T+BcNLrk44ti8paxNFwWO6GgCLaeQYn/ZGk6fNd04f05dFHdfEIUQWlgFM/cFzLb
0Qvub+SeD8LZD8SLjgWvzo1PhObgWGOaU8L2jJdiCSO/Kqb3ut5/L1syhfvG9vYTGRrmn7HEGNom
SDlWkQLNA5Wa5Fn1kke2+aZotfSIy34nuFO9JrUiL6CSum12MTk1VPHAPLdWxPOfY6OYfq2K7Byr
iff4G4mykeRLoUpG0WOTDHje0GetirOXS5T/yfiP9pwza3q5v297C5LkQcD9WBUvl7UfKrkl8lQY
+GGnK2/DsUEPIB+M98jIRQcxae+IKBkxlwqcTFKZrE3VlUYZ0cCUWZf5OUdp9rxkhxmiLGFsXZ7T
YcqLVApqn02JIw5Rbo9Dr2DIzB3Pk5f4g+Gc0C3+YDvN37yqkbyJ6HuhFPo4lIFCHy4AlZoma0eb
vfSY0NXiihOrWuj3Gm3Q/1RgAz+407vb+MrKZhujRYkX0bBAMVkpwpmJmbyYaR4dVO9395H0EJim
DE9bdaeihqLdqhjxj4tqBF6gzo2kkY+ekrifPppKHL9HAaR9I7yBvNG0e/fAM3dilyznU11nRw1q
0mt36exem+OYAS4477x3ZaSll0FV1N/mZrTfFQms8a5TOgF/2YtOD18KMCkUthlntchNN6l/nCA6
2SrAUzvPad7rDI19z7XJ+rNk9PrxuEV0BMEMKpze7hbK1ihWXXdKAmbUs1EA7vXyvZrq9tf7C9rx
mZWVTSxB6jJGSQUQ7FI12Uuk1pF1tb2qOeI13rVD8CVeSbK4XyLYr55nXp8MbVazmny0upPB0Edz
yuZ4PuL134laPM2Q1FY5IsBem5tWVWrpTjR6gr4rL2KuzIs7pt+qunwcNUSb9xe5OBQJCCxsNk7T
Fw1nwFASF95L3NYfQs1zDhLsvdWgDgtlB5NAEg699nSXNCDpF0ZWDZWr1FX9B3ux43Pep/Nf9/1A
Jkib4MhMM/PTsgjM428THMsBLb+y1bBUD37YM23kG6VqXLK+63pfaG6BOi6MUs/3ze65BbVZiWNE
TBIgxnqBKIT1xJJEsj9M9snVquxsQjHw+PfFZmSKeCWH7Ghlra2IxctyxQG9bqV56teGPj4lzmEG
sLcWylHgaXUYfyhFbKz0YFOMussDFz6Gk1P35cfRiLKDAttO9KWcQm2UuXpUnrZr6WxRVWA6sOKJ
4a0yd6p1sRgO/h5lfelHce1+hYEq8604UvKTW/8PZ+exJLfRbOEnQgS82aI9Zjik6H5RG4QsvPd4
+vvV6C4IoKMRrRBDGwYnpwpZVWlOnhMrO5t5xycpbCMxAdAMnO369pXqWSEjB9A+z8waZB0zcNB2
jC9ThQD8096xMLWKEwvDibU4ZACU2T/raNfW7xov+H8yAkZJ5TkT9+3ys3WZXqYt3SJYlNMKLHvz
ey8H5vU/rMSiLAVSCUmLdQBQKo2aDciPXnI5BKg08FooRPmnx1bufRqEgQQdrZCNXzdxtEyDnSNm
v5o0QJbZiVrp0Btp+4qK2vDtsa073i70Dug8C8GITZoSaZXeDArpcttW9BUdMV4mB+WX/2CFJjqU
3QB4QWssP04lTXUJGANnGxBscRW9Si/JJM9/PDZz51AB/CP7BgLI8M56LFZu9bGMo55YN26nT/MU
ml3l1snAwKoOxVDjZnLYTUena5AqTMKwe+k7f4jGnaN1b0+5Cel6IK4Osnx1g5RIGYfF4GeXeQz+
mOJIebOVKNvpHt1bKx1TrkEmNkHLrbY0a2TwjRoPl9NpoQshoA1JW//dMNpfQlV71eL+Q9/CLpco
8w5K+Z578pJx0FgfqJvVkzkwRN0rWcZxLg3rSDomn4K2AANeJXvMYXcX+Q74pucCLnq1SAb851Ix
mcfyjfavKoV8t7Hqs+X4v87WfJaiEeYY7UempzunQixh9Yy+9yRoGJDfUope+mvb+UGVJAyd+XlT
ZYfKCOYfWqU2X+xaqq0vYSvH5jliSKc+UUyY5p3H4e4O84yCgqbesiEVgwxEisLEyWDTt01UDDWp
P8hK2p8MECiq+/jQ3MnihZo4E4v0tghOVhcnQlFJZWnEwkokG0cU1rSamaNecwOd1N5KDGOvOn3v
fIjjIQoHQr9+9VUnX1fndMB1x0LQNUyS0R8zX9banZXdtUOyBpuyeNDX3GyMoHXSJNnZpVecHMGR
fj7YYBWfr9FaYMDIgMiyYcxfrUbvSo3lAPYtIsb3JKMsX4N43GPCvLcWceYIhnmvSX2XHqnPTVio
LS5RSHICiW0ZXGw9sT4/9oV7jvezFfFb/BTeJ2ZDm73XoL9snPivooR8wnGC4LfUH+Tn8yLI1ikf
MUaiIDW5MmVkUldSx+XjdI1zHKoyOM4Ads+PF3R324ji8Guy2c0Ut+zbaZEbbBsd3eQviLx81yxs
7e/HVu4dIToZTPrzh2rc6uNQ9QgR+eW6ADjzGwOWn5W+cQ5pLfVuPO4hIe6E+PA1UgozRFC1Ye1g
IkC2U/gsLlPfvIV26X+QMnP6hQfR/MKkACAPbU8Q4J5bUPeA+wTVASr4KxfPhtKSIC3PL3S0qgM0
QoZbhsp8EIjjnTN7b3VUJEDDoVNEhLUqm4ZK0leBpPK4RF33JVLqPHVb1QhOjT/7/2tRnDvBJvL0
6cIFGfdxSC2wzLzP0u/nuB/DwWryq2U35UctyawDWuz16bGbbJwRK2TNzHZSvxQY2aUVSkq1jIZr
du1sbUzf1HJo50+W6ad7qoGb74UhGAg5VmQwzIOtNlHqwYA3UZpeGaKrmVPVQwRjncKNk2bv9biz
JgG9YBgCLCzRzsr1m0hSh9i002vsd46NToQcn+tRU589YRRJ36fNYXCGhm89EEM3Cbx7FSZXXCf0
8sHwf0Ae2hwCAyG+Q6KY5fHxt9puIZUpQbYtsj3uodUWhl0zGmNXxVcjDOvPjiQPf/rV0N2YfnB2
MNpbJDHNZ2BNglyNmJW0fekXuTG1fRjX8VUZmfRFRXJ46ZHN/thPcvejLjT7JEud8+L0Q/OSo211
LZo8+hQAU9pZ9PZjclUKGnOYcviW655FnxmNb2QZi4bI25Nhoj5HcazsWNkccUEMzpQvTwnE3Kh3
L5cLMbrRt6UdXWtZlaAIGe3Pg9NPhyCauz/qUZ4+FcMsP127FVbpo4IVp2C4UR6woSKhdjBFV7mb
6i+dJo+fa6rMnx67zb0dxA4aZyCwt/UXCZ5POzX06FpBhnZIqrZzK4oWOzu4eW9Yi4ifoJLjgDNl
v9xB28xKJRiM6IqeYvap1kIUnnIn1FMg79Xwt6EDEX28rnfxq0VEjElB4QjhFlyYOOrSZJT1HQy4
ZXyd1USJvjtSnfSuqdSa9lGicjxf7bnUsoMGze986Kze/n3Uzdo/0k+R/ZNcJnX7otL3ly4an1g/
1FnbJe7s92PqdtyKakfBPi6yj3Jnx8hODOqUS1983Wn9NwXxy+ElhZzP9JQ2kaJT7Ed9fXu8xO2J
J4KjRSL2k1Lg+iYjHa9nWQuli2QiC3mAXSb53anyAMitFTc/HhvbJBgi7uGAiVwYha51ih8OWhmQ
2sQwkZTl2Zrb8mXO7fqjXTT9q5768l8TQDBqxk5/eWx566EG0BMEqjEOLnuNBzQHBdE/U46uipTa
J7PJAYCg8v3sM06jhCcVKg12UoyzLt3FSOzKVBqTMx44c/tCkqgmZ6abmsoF3I/iFLiKLrlWZgqS
7skFkjPR1uAMcv7EmV+azrSAn+1LwdWRTF92k15SjyncxXtIg42/QJIPxlZEYIx3M7m2tBONUmQa
9RxdtT6xP1EuQu2sjWz13PYtGKLHi9qc+HdGfsb7eSUoGq6dsxJsfqXWRVdpVP5ENpSxrkl5Gxzp
4yzVO755b2HIhpPLEEBoWFsurHbmrpAKM7wWql+f2tQ3r1zN1YsP+nEnPN88BZQ+xRCUII2kf72G
NfoFtOFIRnCRTbESf2iGyDA+D4lq/55bfRge6k4KZjdvrWyn93pnjdQvmL0iNQQwvDYMYlnNRlQ3
r33TKwez5p7uWzs5jPa4R0WxOXCsUajQ8N3A7zPosdrOcQhpPXAU7BjqO1SkatdXBn/H6+8tCL8n
g6fNKypgSyuwzek2VO7xldnU8JQGEmvR5Pg0J8UeWn+7IDaNOXVyNwI/GrFLU4M0z4Uz6cG1zMb+
NE+28jl16j2I43ZBRP8W0AmuKeqS6w5QZlbBXNuheknbJPkjtcnbHa2MvwU1Hd/Hh2vrhZiCOkHQ
ddBSfh/L/CnrzYnzShkidZ4m42tWB17ZRZ/zXPmtmvK3pi6fPl+6AHSJ25/rcTP5J0dUd5lqUC5l
2NpXv0OvKjbU0kshn925Nu5sIg4BMIdAATc3xaf8aWU1wL8Q+L9ykXPrKyI78w2seeIqUhvuPCt3
LDFvQFtGZAFciyun6JjMYi5ZUS7plGkojJfdwSxN+YLKwZ4gw/YuJOHAA+HS5ZMxCrZcVF5P6WDa
kNcWQd8eOoZglDT5046lY00XYMc37jg7160YbyAmVpjKXxoztUCVGwBll0a2tI9y1MevrYxg9GMP
vGuFBJ2RX6FeuAZCK+BoS2Z6lEvbmNNbBEfOSQ7jvSz37jcCAU3oKFhp1oATuKERFWe+6OLkzA+5
zOxS6qscP/qzqsxmr7N635ogRANixXuy2rnQDhj+Ki0FpsXBOiiDUp9nNIfOafk8lxwpKDEbgQ3E
tlSKV27eaHouRcBSLnZYGy9RlcfXfKqfZjcWVkRiBGGq0Lxd1b2byLETJzbYvl4Zbk2ud2d/ruqd
DGJ7GeFm4IMZagUsQPa5dLjQr0Y7CBOV6SRBcihnctacZ8vIXlV/zBW3z5g6c31EmqcdV99+MEMo
q1JmpxgGf/NqfXAgSVFc65AYxoHzkkHS4LajY3vhXD5N/scbBeRE4LhAf/BALhcpjaNvdfrIXHBN
f1+xW+Og2NOe5vX2VAl4Cw7BDA/FpDXKA8inTB3bmS5ZkA6uFbWlm2bTHiv7PSu0QcSnUlEEXVsp
w2yGIT2cGeMJhwMJvnosW3uvdrRJGBgAB24B4asiJKLWeE+plGynSceRUQlde7H93PxH71BxyO0i
+lHPs31sQif/NS3avRmArVtwYzCnDtSUeIn8aPmtZES9Qo25l0sTjPU164OZsMyqTlkZP40IEpcT
bxU3FDwhZEhLU6lfW0PIKPylsRmJZTbXsF364+ltaprqgIaFdRa/THZox1j59dkrGIQcUTrBKP/x
Z2lbV4sZ7rfI5AFT/L8i5qYQAGurv562QmGO6AlTAri5uqksObZ6P+8MKKdCE0YyO+u/tXGp77U+
7nw0wE0Aq0RpCbTaKoZPnSwOqyzQLnkTyiemX/tjPU3ZMQLbc3pqSbyOAo0H0lrcHuJlWW6c1BVT
IOshPIlW6M/upPVBcMjlaa8IvTpn/9pBMhCBEXEW1jXapObqLQBT3bTJlg5KGOqnkCmKnUtwdf3+
a8Vh5oUyI1KIGwqZYp7HMMZKncfdn8x1Wcgj+UFfH+VMnf7pMzvRbtFkG9mO4bvL+8nw6koMeF7A
BJnlrYTN7UtKKeRrSxN5Jy+/ZwXxRRYnVEaZ7l1+rKJl+npEhumWWyRzeZs517CWpt+fd4mfrazW
Ilno6zRZVt0MvZs/hIXtfIqh0NgTCFsFgu/fCowYNRQAXFxQKzPq4Bdzi7L5LQ77V7MdvuSs7GB0
3eyOJXx/zy+Kl5E2NBEukJmVNTtI/Tlus/bGxKM+HsGjlQjgTbO8N1B7zwWJbrkJsUUVY3V2wW+1
mlUkLSSnDUCqXII3grZfMU6/hF3V5x9kPwzKExpX+nR9vMY7O2oA4QJUQPsF+NPqAi70PtGpwnW3
pgWedOhloCFna8ygV65bXzP+SLJ0AOH12OqdBeOMzEzALkQbes3kX5hKNRs8Kbc0DmI3MUz/YhEh
RC6RIlpvShW/2JLePCm/LNwHCBZixfRuhSTCKjGfxzpIhnTGrCoNqGgVTvSShbP6+fHq7hw5Cm14
J+0lPqm8MuMgppc4UVjfDL/xO3duiEm+hdEU7HGh3DUEiJQCPpTVlBuWZxvip1zvI5Oz3VuROwZQ
40n9+KTsgtg1WmW0l7j1uSU18Vv8nFJOJVo+EGneNLV4HSWruxrK7F8e79kq2sEI4/niBuEUUK5f
n+yks1S/mprqNhpt8mKVzR9dVVFvRv7sxU7VufzkB74RHtNcLfa49bdnAFAeCTqVDWZEeKeXCywc
tWmpOpW3uByaz2WZorUmKcME5Z9loU9gBE3xZNfzfb0CrykgH0R36zzdMDPZGjTWqxcEIoeKYv7n
MmP05VSmw3TTrb490vts/3i8zfeWisYlITJgNoaXV6FdLbURIyVqfVNoXNcXeZxAjmY6YRiED2mk
ul1e6NPOediedgAtpDg8P6Lksl4rg6OKHcD9fZvisX4rna5TfskhJkg/SA78Vi5TYlJ0LYvZqf/3
eLnbAyJKtmAdhftSuVodEPAo5tj0WXELWj978VGkooNRPjkpJb4lg6tghmhjk32sJbwZD6zNaRiK
W1eNyUVSq+rT0FZ7rbo7n06Mx/I8IFTK/bL6dOCM7TxO0+Imwxf2Yma58w/KgP2RtDJHB03JnlRG
/XdZwBtkanGk8+uKqa2n4PJVtbjVwZDAjdahpxuhOPz4E63i1v+3QqZDTZajt85BGUwx9DaBTrww
p+JQBGbnqj6QPa3w98pId72BcRWBMOeWWd/LtewrGoMx7OBgdGe7G/Kblo57UcPdBdGqYc4YRPHG
23lQQwXwRHHzY+KhIKrnY6/3w+ehjprz47276xJ8HzHmTiluXaqqYsNqGIkpbmo4zIOb+bV6RkAY
4gVlMqxXxS/V56ro/34tqtoUMuGkB6u/vCrVoCBORYzpNmqJ9ZsBCbdbyFb0OXOsPcWue1+L+xG/
YKSOB24VFKHygHCVPOEYqtKfYLoyjyGALvfxFt77WkwDMMJP9CUUEJYLasSwyKgH5Q3e1O5bnNbm
5z5wGi+o5L3p83umwMVzoDiqQDhX5bFeas2qTjEVknIfgibpTlObG8epy8OdqO7e3v1sSvz9T082
udlc0fIrbo4WV8WRSrcZH0sCwZ3n5J4dECAcKV5QiiGrb6TkyqyMSlDczEwbz0lomJdah+31+W8E
WgKoET0VUcxcrqaoADJXVYziQF6W/iszxbl+UBhw8F+GHFXD/+ASEA4KJA1Obr3TVv60ebE8tHZu
zTje1JVHPXDCa6xWmTupSbpzgO/tHzHiv9OHore4XBmTG5B5NNzp7Np8LLRsduuyrY5P75/oivIM
irIOXM1LK23ROtipOLStNBiomHTtd8h71f4DFR0l2LF257UHgkSATe0ULp21ZmEcG0Gu5g53q2/J
1ziDfjNQJ3cKbDdBKv6Q6EGy4+6be5CGLNPXAkQmph7XlZxIYmICYrj8ZmWS/MmM38ryUMpzexwg
Sj893sy7tmhP8Y7QqKKUudzMXldLqbZxeXsOiZqktKvLc5HXfLUmiLVPtWQNO5fuxktIIkgMCU9p
Fwi8wtJkmRqh7tPAuclTNH1IqQwfUkQ/fnm8sM31RKAg2jm0EymEYGdpRfJHPbXbFCuFERzUutXf
imLKr7FTTTvXxj1TYpSduSowJkxXLE1FQyHndg5z/TgGhUvxuz6X4mpv4yh4Drr+ThUpQAGIFHGe
eSOXpuS8V3PEYoNblaXG1Zdk503trPS1bk352WBTFPB59UVPh7bvegO1Ug4LazKCWxBbiLlK1fc8
mfa0EDfuJ5Q8CGWB4oNupXa3XE+ap74VNb11VY35LVMUL/IH20W65Gsv+U/2B7jTaQ7RoCJXRvWF
TsjSmA/eI9dQ8bjFhPcns/XD1LX92D9W/LMnZ4bejVESEDH0v7ijpTFdaQOhLZPfYiNWj3k4O+6s
5XtAyffi/E+wJmGG94pkFiCAKP+uHhPmmIfCAd96s9XW790075ryEHZRpl9Tw24Kr4W/ZHwB4Jse
65LXzc2HKHyrQqU1dnDkm28pkl0uLMSTwQpzeS1XbMxCj8a22d4pdxDC9h35Cu7P+GHH9fihgThm
2nnatha5lKnaiohRMJmuXoJStvw2r9r0FrVm/WtjKf4r879Z4tldYmVH4DORsmNyc3lBVsRcpyg/
OtDFradhnba1jbrU01vNBLWbRZlysEd9b1Bwc6NAn8wMOmgu8LYgnVaeGjY48egb/W2Y6MYQqXQu
pBz1oZiNPUri99dk6UHk7PBKkYWJtGi9IjvlNARN1d7CLhg/6MqEjk8VNgEW5fjVSREAtBWjczXU
RC+lmuev5G3W70NgWG7k69GTwxV4NLU0GLQhugJfuZnQZZgDAGmV1bc8b+sf4AhVt3baZMdZt9+R
HBpwxnsYoQKAWjqr3Cj+PDpBc+t6vQtPo6lJiD9BZ/BssCfSaHIzQWhL/30dUs5+hDBq2LQ3W1La
j1lhpOdJa5IfiOaqx8cv3nZJtPDAV1ENZGF0k5dLYixgSAepz29FDFmya86S8blR5fHrYzNb3yRy
BU9AC9lCRGUNLJ7SSiPQmzHTmvqBCAaO+o4MN5ohB35sanO+KQ2wEkHIDL6YxH25omm2K+Ygi/lW
BUPlhmUfuEmsJUealTWa88WPx+Y2KwMtBpqXd4/OCUi1VSzU6BUgLkfrbsmMrnFatgoMl9Du8Ljv
QYjvmCLAY6RD3NoQgq/cr+oC2Z6Mqb8VXTAdLVb61mVK9VKU/tNFI4GGpn9MJZ40gGR3uYlhk5uQ
4cXqrctgJIDerWQKy8x2AhPxCy9uEfpaDELRQzNBLm6gGbNZOmWlpCrZYBucw8G3EENNot97Hekx
Iy/V16ziRt05XeKLbKxSiKOpLGiZ1rmNNmqONDmjepN7zT/VYV2f5taOzk6VDm/K3PYvVq5nb7WZ
+n/B67FXsNicOAo8IOMEOzkdPXnd7tWLMmbowpluUm3KRwj9R0gGm6cTOKyQf8ArCw4Kn1nl9CAy
7TRROAVNPubHqTf/MZpKPQ6msleTW6+H8IhEUdDgQ0kuQLZLV/EZ7E+TsZE9JnOkjwPn3Cs1fa+F
t3aVdytUFqEVEsxC6wdnJKzNnMiePV+2SwFv/Vrrwy8q8Aa3DY3fQDGfH5/r9TUiDBKdU6wlaOY9
XR02JBniyYJ630szc3QDKzSP0xharq6l35s8/PLY2p1NFEMXKvkbCl4bysG6MkrTSqrR6xjtP+q1
5B/aqK12rkbxKX72fMId6H1oxFOg5TJe98clEVEDvxu8IMmLv4xC0Y/FOPeXsfLTq1812q9pHOfn
ttgN2e9ZRkCLSpJoceD9SydpNb/KDCsePF2Jq+PYzM1RrZrmyK8zne3MKj41I3w2flU73x7v7PrS
FGsmLqJxA1eUGCxfWq7TsZy1Yei9pM3lE1B86YBwg+zm/vzs/YymFm01JK94v0hX15HlGAFDUbu8
9bpyNr9CdcDkd6WEX0tr3Jvwe/9Zy09JyYkCuKDgFwnk6oJ22lQOo17pvFEzYxk91DkLvVhqzP4b
j2MaHUN9yOKv9lAHwXXqtXB2mzGL7Teld0Ll4MighDyCqkA6Tak8BkdDR6No56bd7r1GlVkg1Hi0
tiM+g64PgzqOncccFbgPpAPLj31sF2enS/egQvdskRcCk8CJ6eOuNsToiyhuUMT1oswsDh2ltNch
G0LOUjl+e+xS28OKIwNJR06et39DoZkEoZIzcY5LJWXzxbFb9duUxk/qtNEuAr6KvAjsLGIAZQ1a
kP2saOzAbLy+c/xDlJrpITD1ducTbXLBdzMgnEj6sEJddnk+1Fz1ARgjHzPrWvG7jJ7pP2MAhWbb
xu0pKc3pJUQR5Ew/Wj5VrR3ejHCwr4839M63Y8ztnSmI1hjT/cvfIfONeYxtufGSWM7fDL+MP9Rq
O1LKysYdAoE7pghoCNeYR+RqX9eRIjOLS7uYHC/t58RTY6A0lSF1F7N9GtvCjASuL1gmKPKwwcKN
fqqhqnPWNr2f2Z6cloob1E18DoLS33mn1tGMsMLzzg0nGtRccisrlg4wiDDeC60uOKPTbANJiosr
pNr+uWn65JtOwOM5WRady8lMLo8/3fZip6TKYJvIBcnT133NOct7pO98y6vAA36YOvO1IuK+kdvM
Z6KF6jz3ivJRY87h+Njw9n3m44nxXkEzxXDuymdUv20MY45tT7fSX8MKjnQ4bBPILdPJbQJ5L/7Y
nnkOO/Ty3GKi/b9+OiH4qROyT8uTogQKz6AbvIYH5/R4Ue9ad8trneoAXiOY8SgZrKuC1PYrgDyS
6qka6nSgDUOj94hT5e5ogWLm4nbG8O/G1AoF6uPKLj7mdqvVtyyriwiUJC8PLfNWVT4mWW1FNxDq
/v+GqDJVd7LHTro2deF/mNMCLmiXKQkjcFNwAYHLwEuzR3S99Q1Qw8Qy0LDzVJHTLl2TiuREFmQo
Hh0fpkwmv5U1BLvGdPioUHEZzrnUGAAMKomSk21OpbIzY7r1EXJ0mhf4Jyo95LjLX2Dw5xa660D1
UgWZahcJ1tb+FuT29D97tKz5ELIv3c4Fs3EUbAldKCbBTIHmXN2nEoEBU61t7NVzOl4SJ4zODSCI
62NHuWeF7FZgKklxN4SNk+4XBh2gxNNLKfRvul915QGqhCndeR/uGGIimNkanJ/lrBG4DIC1SjIP
iZfaJdNzct6eqqAOvz69HEH8AwgKbxFT/ssPVUd1K41hlHrgMhiJNabqEEfwHD62srn7qfkxjETJ
mB8D7kSs9acLuawjQx8HP/KKAUYmMy7VD4UKPYampk9KGRKDCFMUxgS+i8GkVVOrSRNUyM049kAT
zUepGv0DIjTWk3XFdysC1wHegsLimsatyeuwoEsTeRirSE2UtKgOyRgWe7ffJvtiObzQAsFLlYPv
tNy53O7T3MnyyOuH2v6lTWb9lMaVcRl1OfgwWFJ1oTWqPFkdEKujLQ20S5D9krAsjVIBr8YY0Tcv
ROP1d8Y4pt9Tuw9fQ6uPv1SaOXyKTcg2H/uI8IHFBUz6JapHfDQB+VgXUWWjn3Ql0WMvU6Xs7FeR
DKqX2/N5K4z/MQAIAhAMkrZcmjPbFGX1KPGsONJOegDXpa/oe+DaO/6OnxNGgu+mj7t+IsMwTLop
sxKvUochviARps9nLWnC4JA52S587Z45qnvU1hG04e1aHS8LOhBbk4bSq+rA94aRJ99ulPAM2Cjf
uWQ3LwtlXi5ZvhIQWJLz1SVbTH3ZtFVZeb6jDeXRAYiRfmQgwswOYJdVpGojp1QJt+auvwRaCQHg
4w+4XSvCIgDXqFmJKG/d4O1L1ehs5mA8rTfmIzv9l8zTfQj7ee+Mb48eltjQd/JJOherqzEI6hz+
wrbyIFfxP5SSpCPGblm/EItrx2Q0nKthzdFz1I0ihYJLg3eb0UrYINYlsrAHyWxEbUHiNo8XBh6b
QzWCBeyrJN85cHd2EuQwDMdMcNIx01en3E9k31F8s/AqBfFwaizqHB8GdWiak9LKvrQTr97ZTjqu
hMoMRnHu1k4KQgD1Ood4w9TC4az47fQKwGb6ZDH1+MmcU+UTmk97emebGJ2MlNtMKBMQqNMAWh53
pHP7JPeb2LNICd5ga9NOVj8WN0bslMDNy7CLv8xZ5QRvZSoZzaXNMmtnm7f3GkkkmiPMbItG5vpX
mBh514belm5wpkWIl1u2y+Ox11m8Y4Unj6vaEXr3FOuWC60mlaZLVPu3uQrCT0zXfWeONf7y+Ozd
MyI6T6IWziMrr4wk6twalZH6tzzK0nM+pe1BSyBnfWxl65cakxBARAXigMRm9c0SrpRQ1fPAmxQ4
LWZYK70iY6ozNKQ9bqOtKS5NykYi3SdhXEPfHaZickMbCi9jJGw8mOgWQeRsSEYEH88ADffjlW29
kRQG10dOCqZ28DDLjySlVT+ZtZ16ZZKqxyzVNC9NZqD1wTh+iBCOOytWaB3LJhhOQzA8Sc3NQSBb
5Ylg+psLmUrK0nyWindX6mYPvaxUOha6BmxEp9rRuwhPTHtkeltvwRzFGuYjhWTlOj9OmW+PWquY
vSyd9GtYOvYR6ZHo9HhPt5+QESDaQEBFqQkRxC4X1RIzDOkUzl7gm/RLas1qXKfN6AP5cHztVf/u
WkMsW+wgNa9Ncb8dUfyWrMlT5Kq5GGaPyk+FlzZoNH1/vLDt9vHGoW+GADK4GDr1y4U5UT5ApD/2
lMG1KqAOHsfMB+kgwh/b2S5JvKW6Q9jMcwNP1MpODkaPTK33NL+XXUQUi2sKP8G57eQ9Val7SyJF
IzN9r++vmXicBo2nGfyIZ0lddpWdvDsHEqS3jxckNmYZSIqfTwKoCxWTzbtWjtKoMb2ieJYMmB7m
MC1HpCtEmRtu82HszwTr8pPTx5wtAYomVgbZQTK17hBaeaiMvl0qXgJS4xgjln0I6sg6dE7ypLb5
uyl6upQoKL8ATl15fJ1lszxnkeJpI33cqU+zc4gs98652n4rcR8Sur6vCYj50i0MtZzgAtZkr6dS
eqoDBU6vctqTU7trBQgiyqcimFsXd8JIgaonsGXPSvzuPFXG7GptvcfFtC3uiK0SHDsCp0HfcbWY
aZ7hgOlH2ZutOhjP+Lce/TOmmZq/5KPaaheLioz+qZWmvjrUtQFHTi9B+XPi6gmHj6ncVeG1zMvO
vgaJAS4zNPxQklw5qxqDuc0stb8rU55kJxnadf5Bn6NVEjchkanRlM6eatW9bRNj0wpSXPApr0l1
4lGta0LDiZJ7PH5XmbN/Efj8vZO0vRqYIKL6BhCLR4Pq7dIHAoLUtJ26ybN8KT/LuSPaRol90ILq
SZJXnFoMKxG4AIJmSHud/fFZ/AgxTi5WvQBLXg4Mn8E65WpV3Xx6fD/c2Tzq0PiaaOOA511drHqp
RlbWxJMnEwQepqlSXau3g+NjK3f2DrQA9UT0WpnfW5+fKJ0CuF6m0WuLurpONYQlUZmFh2Jq9wQc
tqZgCWD/6C4SOW2otQ1dcroi9iuPq0F9S1NZ+S12Ru2FWRtpB4dzzxSlZuIXGHTuBExTNDrWqNVe
Q9h+RY2lOLS9ASt1ae8AQrfpAnQvTD9ii3YPIcTS95C+CNW4qytPVYFWuUmQSaYr1b1UuaAQi+zc
j0pYnIEcx87TL6JQ/CQ3opEItnzNCVm0hW10HHmvKiblBj6xPTWSYp2ziHbQYy/ZvlVojII3EpUI
RvXWM4EBYmx6WJq1V+dSdm2s1Lm2Sp4fsi7rD30nmzvp+9b36TPx3hP9UZWla7rcVSq9xtAVeuaF
g5PdwH7rp0Dqvz5e1NZJMMI3o7dIq5RXeGlkSLJMr/I58/JJDn84wWAdJyZVbtQThtPzpkhIROse
+skNwBb8cySTW2UeTavuEKaV4aa1HxzzIgz/gykw3kw7ksVS8VutKhE8coM/ZF5nGn9rc61emSoL
jkHZ6jsJ0NYpCMYAedPKpne+Id9yJrVI0SOuvIFO6B+ZpeeFh4RHN51lpYlDOhRUCneuq3s2cXhy
R4G4AOG7/GYA3/QyRlPBC+aw+wrTWnOMMy06B3EZ/YYas7Nj746PiMwAt6c/AAnNqkwbGIUsz1Je
eqOjp5KbqaU1u3olVwmZl1z+89hN7qwOjnbKRvyhJ76OcftxoFtOc8Ajy4flWldTt7KV7/4o3cZ5
LM+Prd1ZG+h8cXuxsC0OzowGvdQgNaNPhVTWuexypT4hF1AHV2CY7Z7e6J0zDYSQdhzZMpWGdWPV
7prZKdMIbImdjl/lgBR2KOv8y+NF3dlCGuKQm7zrV27SkWHSoWlp/Y5uZ+GcFTMKCYJK49KCYb4l
6I8+/UoDxhGkVWAxUQtYd3P0PKI61AW9B7jAdgPNmDyjDJqd9+zO3gmKXOBTDG4AX1y5vTXkhaYy
pOmNcQ8OLnOaW0yz6vp477ZvGaMG/HQuKBFHrTE4MY0CNZKS3pNAsX6X56k/6nNiXlrfKo6IuTcf
pElTnr3q8Qkx0sw2coXAKbU80bkcxWYEvaM31Ir2JVK18FNdWT8er2yzfxhh9FuIshGH8r2WRoLJ
jto8lHovmMAmTHGcHfIk3CPHvWeFPJh4l0oCUeKqCZKp2uRIxOaenRTpsc303tWdea+Etjm24hDB
k0YvHx5JWm7LtcCmY3UFrGJ07CfrI7qhyABYVfxxyLPg+W9DPQSEMeVQ8fqvTMWh1FVZUg+eNEiN
6slO1o7HEF2jZ8cauH7Idyjv8v0pxqzLgq0uDXz5fPA4ZvoXS+orV0Nl99vTXvA+ukO0RK5AKWa5
c0w0IHFf42rGGEwtBeuuu7WmaUQ7mf3GD4TGJm1XcMy0wqA+X9rpOr9veUpGL8K3jySP42sWlvWz
1zdWuOXeUcy0Xe3Vaphldno6+7KnTGl0mIcmdIveSU9lu0ttuHE5YYpDStAOpp8DtFxQHGjdNCmp
7JnQh2VuZvs9QS4fiIA3pAhzevydNvVHg1ka2lH8n/CWuufS3Dijfm1ErAyUY3yWm076rR86/Wub
ReE5JCgB1qmMR03z/66hwr09tn5nscQX1MGFYh/JpPi6PzeBRykfwaXIXhQq+otZWA7CYXl0iLSo
2nk8NhcuCzXoXgpyCrBc68n72DTizmI6wJOpDB6mvPs42PpJUpPhZFnZ65wVexTJW9cUw4YcaDHH
CzRtlSpHWpFpE2gIr667sXJNSfmTMT3nWXCxkA91gKRpgvOQQce1b05aHHMMZE/SSpCGvcXJLuT+
pJRWs/NobT8X1FRiUAewlmhhrhKwGKaEBFVnxZPz3P97aMfhlJdWcdDKTt7pN98xRZIsGMnZPYER
WHqGk/ezlNm17/ljEVVuJI/GSWZg3fUDZ3qWhoUtFBk5jRiBjqFmtzSGmCPXvxP7JOZS9I+Za5mn
qdWTMnx0f3nvOdNAl8CJUVddWqlTBhozP7G8JBryU1eqgny6LnYyha2fMyYAoEJg+PDytXq5Der0
/zg7rx25ja5dXxEB5nDKDuwJypZs64SwbJmZLMYiefX7qfEPbDW7McR8gCEYMKzqKlZY4Q1prBfu
o9ZmzbnIkmIIXVn4Jxgl2UM8yvlAweDNZVy8BGjQw4Ug3OTfN3u9TpKh4NnxHi1hyZDd00SaLZad
ud0EnLwjdIHUANRUWdDrFZxsA7x0bFqPVmuZJ9dq0095Su8ksTTv2U+s5q1vsqq0A9JWYEiSha2c
Tar6kEQF/ZPVYlwOd7JBlCQuf3/jJcj7qJDKoOZ5YyBwXc8qjmup4bLJKEUSfx8Wuw6DqpPP87jK
nQW8vpI4T1x9IJTIsZTa7A1wjnZjjJ6SMZ6FP1cMA5LOCmdDanus0Ovj+99AhNAvvoaKk7P5UrKO
yQ5WOZ27wKjPyTyBBZja7BnDor1m6v2hyEJoVSi0/ubwWkme0stYprMcrNNsWf2Hxhimz+O6B6C+
t3i8kCC8FYya1sj1d0p6OB5F7zOngSq+DPIhrBZrT+REve//v1Xx38qRGsDDJBbkWd5MJ8XKB9sl
RukHO3lKZts5a5nVHwCFuYcS2MEnt9Hmp0Efd7K560jgZWDyYR4qtgfwwO02bPEOyk08SM6JYWkR
iOqUwHAQeqS7c3fM81a/gBk0zhjQBke3tPdMjO58RxUAqw4aD9pNd6HF2DNfV8Yfaq0OdVkUhz6r
l8eqFvlO2LEB7P/fXOm60vpUTeutjqrQ7M7KSiHPS41CSRybQaTV3RRZdtIfXfTiw9FYlyflMa7M
Kr1TZuCgsPiDFzrG3FzGCumUei28316/Cu5sMTijFBhVn1vlhddbLC066BFTzhoMtXFaE78Jp6mO
j6+P8tJC2ewxhqH0QWkHcavtpzbSwi38epRnuwMNVAP7eG/DFcemu4+PhbSKMCl7N5qdfjhoPQ5j
SWDmp9zrhs+v/5LrC/2/78DtQEULaItCQ1zPdy60oU+qWp69OHXDMvC1pxamFBi9eDhPQnsbf/y/
8VwE3ckVULd1txi9BJ3BQlKwPrtZDlIpoRE3Go2gJVfvyTLcbmdFLSP4owTvA8LYnON+XQ2E8i2m
5sj1g1UWwdeqKYtTjrjXuJME3R+LRiNcFyrj2yYqopRLns6+POd2S67Vo/gQgsLABcwbpq+vf7IN
21itIRNTXsJIn1KJ3/ZKJE1gIylhCrn9GouncuqS8f0CHVee09QbrN+Xwnc/6mscZKEjgRo7teG0
h0QLVnGw0gS5tNAsGuKUnVW4PTyAyQgMEKD3ea23yA0bRIiwFk+eY6csPvklZnVpELxN++K/6YMA
A18AJpEm/Oa7lnaldUPAKGtdjY+WW5uh0INh54jenQtFAPUKAOvd6hEWXjK5AOrn87oE/yLzXB4C
e853ooEXJO/1PcCbicSB4iUqntTm+HW8KUIz2uUcyHwUKFbGaXuw0T0bwtnqA+2A7B18u6aXvjjZ
elxUUSmspItiNMX6J2NZzOo46mlhfyQWbZdDgc1099C7lODDxZj6vdrSnY2OtI9iGbyQ87Zh5rSu
ZtoJlH2q2f99WdFdt1P5J7DNPWeNO+tP0IJMG+RGQsBtv8KS4ARsP54JXRotFFVfHKp43hvl9vpT
jlKUvBGmgSu1RU5Ko53dvuiWs1TnpFuB+OnVk5WgYesM1g7+XoUnm49N+Ac8k4BWQV03hYUEswmx
QCE6V1pZHbzRN+uw96315DhL/lRgcHYu+in78/Xr4iWvvh6WvIp8BOkIWhewi6+v+CkPimGki39u
hyb+N4Zc3Ee2nU952AStEfzJ4yO/IZhTek9NJsckRJ64MM5Bb2TBKXMT+x8NGLp9GMulVt4VpRW/
zzvPz3GksvvhZPSrm4SGchL+6Y/m+kyDqfw2rG0xPNpNnqAX7dR4XbR65T+ZFY7roeg0q4my2HS/
rXms9eEsZWp+qIRYe9r7KywBZUMkLua4uLg2xkK6j+MslsQ4WXNR/dSRT4ujuLKE4HQ42dLtnMzb
7eeDCKNU8dJQJaC6XrTcXCcXSqQFa2etLylwxAPJ8Nvg1eoqIxGAKYTdDUmvu+3lp3aRz565eGej
0ov3Ddyhx0YXe+yI24CWoBnSlUnXD0iRreb6S41naDuj9AbPOzeaqD7a1aydpZYs71NM249dN6V/
xrB4jjZ8mZ2q3Z2R4bRThiTbVnnVpjLSIHLR+JPrn21juriznYWLsH5gMPaAYNf7OXZFGMdvrEgi
swrDRQHJlSsPtf2tN4RR++Zcu51zlmVnHlc5L+esNfSdx257EzKKIjwq+hz1Owj716uacHUl9Dmd
s9FRDtGSzP8xjFVAQ9pJ35QFv0wItxDXZjT1h7vJexbRNflE/eWsF1hqIFA4/bHk/vr99Ytiexcy
IYo9lNgJYVCe2cZLyYjpq+IgnPO+c9zDuK7db3EjCxm2/Rz85TtC35PzvrOGyvoHERFqJRS1NleT
LGF7Lm7pEjAgVjhmXX6WXDMnAC570Kl7Q0FXgzxKYRc02KY+Mrl1Z3gLQ02eNYb5ak6HXIfplebr
HqL03kKqrYckoiLob2NqfIJB76yDe07nuTz4SWF+T0SPkYI7xx/l2niHN384euDcIMoSlqqM+j2/
nO+1Lh1hKCxEYcvkkLQIybtGsUTIufZHi2zxfxiPwIumNGE1RcjNeCZchjIGOnZu88x7ZpT6vFSr
iFxvXE6VodW/vT6/O5+OdBxZFiUsosCr1/Ozc5eQXY1H3lr/3rQl0tRGvfzZ+VjRvT7UTV7KIVAq
H0oJF1QwbujXYxlIck5DW8Znb566P3BUipsazd+xGv4YfVH6nwfb7xwkr+LGvKRGjxiUgD8rHxwj
WZ4anowJnbky1Y9mndudqpt2zc6P3L5N1MHIUNlDNMYCqsCb+9ymcCRaW/POmbOWR3tchmMl+5+v
r8S9QWhPQXwgQCKN2jyAaOrRIkNw82zn+AbAkNTCxR32ai3qb/k1NlFTUbUWGi6qYLodZUlEmaP3
GpzLRfYPsuzxS0xH/TQ74/RxaeLkwV49/eSNZvLFm4z+9NZJ8iZSm3pxRlL49uuvXeRCTOWYJ1Eu
yUGLxDLOrih+vD7InT3F7lQvL80P7p/t+yvW0m+aYE6iDCdqYh1ISPBM6XZmx25cg7+MuNPtaJJD
YHyO7VWPc9JhZ1iOkMDRnU4aX6MeIfNgeJ5bc/zpjZZ8m0GZemIwVFAYanCYUEG2dxZW43E+2kka
9bN0IyuvnGjsKvEm2cL/G4WVgMLGWaUseb3ebWw3VraWaZQOWXvQ+zKlFJ42b/6qzAX6DBEHZE3K
w9ej0MBfvKVp0sjyGyt057w+SOqGO7fg7QEBUUw4r8Si0DPbgosrAO4CKZg0qiiI80frH2ZrqHe6
MDejUCuBmeNCNeS73Mg3TXMQJ3bTMYoRZKce/O8hx/vnrXPhbwZPirkzGDHVxrpeMd+KU5HnWhpp
pRuj/BZo39thaf56/SBs/EP5/C/D0Cqj0k7WpW8ejlWz3HnsMTLQp8r9dw1mZ/1qeqlwQgKO5GMb
B2X3qE3aqj/nwvZ/6kvRu5JIBNvpsBwymR2HGSTlj6nBDPGcBEbxReQ2NLep8qZ3STKvw6OV1jIP
V2d10mgCg50dFpEnfahbNUp2up6Mn3p/hAX9+uRuHinmhhqa4uxC774RXlaVSTcmZWJuLQKBtt08
FXW+PmpNsUeXvDcULXdlSIxXNTC766+lFzmWbtBhIqd08UeosDTKaKOEeZDt8RC2KatSW8OuQD29
Svdn+9TUuedK2Qdw6dvqMii3GmdyfnAdf15q9+OIGcSbV/Gl9qpE97GH2iZEGpqKwrf7PHJytw1X
vLERPYwxAKJte359qDsni4BTAX+IPYlCN6uYB2iM5kWbR6IwyyjQO3l0CuttfgwvW15FnfQRMIBU
wknX36qzbTJic8gjDRrtAV34+ugZfbyz+e7OhXyHMgacNmpv16NY87BMWk55KiP7O0lpyEPuoqP6
+optszk2g2pNEImRsVIW28RGDpKCbZYZeTR5XEOtXdtPXVkZUHtsrR9C0+mnn4vhlA828vd/vj72
vRkyLpUnajUILG6ujqaSSeF1jE320x4DaS5HDRXoNyHP/vtaZEAkJGR2DKZW4JdIumll0+qah9MK
wtXHJoUbuK64Tv0Pc1HKlKBtaDJs07mytJJ1qvQ8KipHP3irB2dh1YO3voJEsbSRIIJQLCbI2tzp
RTcOk5GWRWSuWnoJqpEMvC+/vj4VtexX8RuUHprp/ANunwbCZhCZ2dYyrW0ZDe2IBuxKNWawnGoJ
QQVlZ090xj+vD3h791GVQdoZvzh6J3Srrr+QV00xhBCKR046TB/WcbGOQsvbf9yi3LmKbqZGEETB
BBAdrUYQW2pH/rIXJOpCUu/MIjJmrdefbDkaeVgniM5fbJN+8fNcT/BMXp/evUFpIBAf0ZJBunoz
vWTUYeSlXEp+m8zHRZcy8rGDhN4MFTIc+Ap/vz7gzXoyS9CIyqMZPQNS1utZWk3pxTGE26icTRGc
4tQDedSknh8Ndm3tucbemx7xL/uRt4sLZDM9Atkk8/SF0RA6CxHxH76KPvZ/cEVb72LNfaNDBgea
6b10irl8iW23vYLBhb2SILIWVd3cvtNiw/ikAUP/S3Qk5UZS7VkK35sgtAiycJoGSunrejkHKsjF
Ch4oqpclb+GuapN1HIYkv1TSiz/NrSwf3voBKQ2RWxCJciBAE16PmMRlqRnoKkVxvdIVRsz3sfCz
7IO2LM359aFuJ8dQAURVBFYolW8b430CjaucrTry+FBQMHTxzfEy2hbFlMT1xViEeGsZFlqEYibS
7aL0BetjOzsqT5ldDYA+xyWhdhJ8BS7X72Qlt2eAsjxoIF89n8xL/fdfTnrhd+ac0UeKZoOEOtRE
nH2ceOx+W+1k/ff1Nbx5x5gQGB34R1yatyY/kILacsmqJqKxYx+6gsv72LWBtqcj8CJafXUzq4EU
TBucNrtxu3K2lk4mu09ESVDmX6Sb9f0hXv1svhAOIwa3yKAIGz9r+8faz/rkPVdd8lV4mb8Afmnb
D6NbWOOPyc2pz8Zl4uA2rkNlCpvSceIPIq/haZVpN38DleM0B0icyfoIJW+1HheQ3S4a/1PnnMbW
ML43/jimdUgBYA5E6NmyeWslXW0Ukj58c4nplDng9TcM6nVdyt6vIm2mazYVsfFO5Nn69fWvdxMB
bUZRJ+SXnQLUyTTrwqr4ekGO5KzjH5pqxGGlqoqTnw8l65qK3+pWlNHrI6uLY/s5uahBDcGSU2WE
65EFUIo+KRX6GZfbCxzx+RSbY3swZuF+RldkubRGkv3mwxl+l0wG2/h/GB/CHAEgTpI3wkfCTqSG
Nm2tvCQrtLaq/HuqFfOhElr5XvRmenBwjXs3aFPwLePZf2saTIECXg0PB6R1StObh2MEQeKudcER
jQv/wbWm9cNYEGa8PskNJVU9FwBwFA0fcJFCtm++bx+UNOCwA8KxOhDDg76WgxNm2dJbDzRaxRK6
halNf6ejpSWh3nhr9UBW2hqPwuxdPWwM6cMw1dxUoNpUaDnOFuZcHUQNETbsPW9GV75s9ewgSxvm
cx/Ui/uA3l6dP41W0bk721Vt+utNo15Z3nVuN/L6bQ+VFcJSAZQNleCpCZey9A6lNv6GLM16en3l
bp8GVexW9xkXjonk1/X27ArZ2Yi6NxFaxY4RBtmiPTe1XUetiEVojUb5Npeel09FGQEkJ2eBGug2
PENgwF9nZBKipUnK05pnvwWdFhwCM93DW9xe2YS4vLDUnqFDW94mUZyhTI0kb02UQMo/TdLWz7qY
9rDKt1cLRSRiIwBgPrtv204yV+GvY2qJaAjiP3npp4M9GSfuUf2AsJV5MBvt49LaO9HDne+mtjpS
EJDoqCRvvlvRJ0JINGGj1V6yyM6RG+vaqTnYa5WcptUS317fJ3fW8mq8zTWGS3IKeFiKqPB6/WG1
JrysyWsPr49yZ98jB05MBB2BIHq7G0efACiXi5KBaIPs2Helt2DtqFtH9Bq8nZv5zhLSweVSQnZR
qZOqH/PLm9CkdTNYVSOiprFArc3y39lKvmV1/XMd4h+vT+zO8nH507ziKoTut42fUQXV4qImyqqF
3h0S/ECPlR3sxQ63o0CUozaiYHA+u3uT52NcY/v4T4xRGXi90skdtDB2p+atcCHWSzmWABgFNkW0
ssm2p7wqfE8wzmT2Rti6q3Fxk9I6vr5mt5uBisgLsFeJtt0oEPZp7GLetA5RZi5mcohnns3T5Ji5
Hblr5e+RAW63A41fVb1i79Gu2iJKhrHLx96ex8hL4SiFfuf39YWYoczeY35bNB9Fb3RvY9yqy1A1
92mBMU9kFrd9DE33Src3dEzODbc++l2mHcrVMqh9j3tv5O1yKmyX0v6kE00BcpPh0D8TemtoehQP
kzykcZYdReX3DwOErB3ZrZt9SDBHxZsMzkYP6IZtXrDZ65mqeJR07XwckrY9K8zkzqP/Alm6eiX5
60lnQEi8CEhuNV06Ix4LXBLwbpd197vhcsFHRp1k/SEtZGKfxtru/lhi2xyyQ5x3cnlujKZfLlYB
fjXZ+TW3c6YxQnxD0kPj4sae0q5aqVljYkfBiOh/PHh6JH3sGl4/Ey/kr+s5Azpjc7JHba79rfaG
t6SNqwPfiqbKKdZTP3hJ9z6316w+0qPS/DBz03IIR5nP2hN40MAmnBdG8dxTdFvJ+GZjNL7qWVe7
erQuXjvBDRkW7fdh1KHL+xRt7S+1C0jhhLiMDJ5S0UCQKVvw9aJt+plkoEmG9Vh4Zmt+D7LV+9aB
Fi2zsBtL4R3S1aiWJwroCCBXuJh8q/wcgvDkSiFCUbu9dxJCtMal1UEyPo16bhSnaRLu+L4KBMj6
tpnyBDFju5iOa5ua4p+m6odvVtnbfTglTtpFbd4bU+i3GoxxIQwwAYeARuAjllpDf0wo39Uwk2zh
X3xvictPa5IOLmF+vLin2Oji4euIMo93JJPK5Lse5EFwhlCDQ8TqeEN3qusyD46zJ7WVUs68yMtk
m2jsxGVqfrWCddU5NUquv8Ud8l/RAOn+o9KRgv0rtuJSfy79Li9PXTzW8T+vf//bXaa4bUTzBBrg
wrbo61kYc5/TBoz6oBdHdzCSAyY14vL6KOqd2G4ypIvYyVBsaS1tgvZubOOUm8KNFpmKnwiR1895
5wpkf0T5vKaWcSrqNj+9PujN/QTyhzhKCYXbBPJbzZI8SBdNNDY9TBQJL9JtjKiCoHqYlnpP9fDu
KhJeEzrBaLupFqe2PcEQ4BChwzM910Db0D/U9f9hQqotB2wFfA6SItfxxSLKtM2K2I2CKVECG255
qkDqn+t+mT6/vnb3JqSoQ7ABlezntvw9F0NviNp3Iw8HwvctWpKPsROIt17rPuEL9VRaWBRXrS2y
ttW7ctQaqUVTWZpQK7T4CNTPeOuygdyDYg3HRqE7b+piqb/C4pCGFw1+4/1OSzM+Zq0TnGe73TOq
vtlyDMU2QMqIyIz+hAoJfokA9annoQwan3dKxj/MuFpyFPKMDI8FJBx2HojbweCUMTUa9ZT8wCZf
D+aLtcLPWwuiGrpINLma/zfarM0hHfCK3BnrZj+AjKCMp6rtFPzIea/H6txEc/vMDSJ2vwCR3FNJ
atpgDwV9fxigS7xGsMm3elNC+DngUyuIqkrCt3XzBsny2H/zhmAyXL9gOhXJcMtTzrSA+9iIg0ja
gw4iQOl05dMwHkXRdnte3nemxL1KnZTtDdxhe5JgJmU6hW2mlLYiBGU8Ikdd7D3jd0cB6EDDAPXX
m0ZwahUoAjVJHE2NHRfHpKmTv6nNrnuuCLd7jk+j0ikqP+y4bXhZzm6Lcm7uRnGe2WFuwlGp7WG4
zHph72Ck7wxFtA78ivoL+26rf4o3gET80A6ivsvliTh7ORhZ7OLQMXZv3t0ui4Z/DhAgCOrboaDp
IgWV9EEk+iEI9ckODomxC867KdwRzsF6BsSu9GPAzF2fodbzRxQe6jjyez+J/8j7xtc/CNtKdKCv
9JTCbJ1EdQS2X/yTaqqLtnqmttd4uV1W4MWwk7kQFbJzK0/nLI1mGfkcYO/OdSuy0T7gfB0cxnyX
qX+7KUmHKdYpeiNp3VZ9onbqvNDIziOj6vXhlMpCr/CGbqy95/fOnJAmYyBybxii20wr7pyk8/Qm
jpyx6g+lT7WpEhX9QHeZj68/jHeG4m4nT6CZSo15i2Puudjt0da1CNM2dMNa80+pA+iswGS9fSRV
eiS9V81N2C3X26Uoiw6nrza59CM2I0YgvBMiw95Z5tqbk0auJfjCnGjG87HkuB5qiqe2Hg0zuRR2
/2fhg/Od+0U7qf9rp0RyZ0uomhYJI8PBHtm8WalWA/vOluSS2F1/6Jx1PNiBTE6vf6SbzJtfRvAC
jpCgE3Dk5hnO54x0TBrJRTTNWQOIFwap+08zTCQt9dvUT8i4aRYBqVfLBxeVjXG9eI5VD1A5xvSS
xqMfgrulCj/OwU7Z+2UPX4XQxM7cTfQzaCqSrm2+kWamvaM1nRbZmmVXMpyCOSs+LDqizB9XEwvg
cMy7yaUgv+Zt2OB99DnvgrEOix7xXAWgqcuoSV3cj/UBb7K/xrL2DOCzqR/vBI83Z4QHgoiEsFuh
4dC2uV4RQyYoRyVJdUFQ7HdR52RQdfVnjV3YTnXvZjex8Nyp1B9gjlLb2XznuJngfxWivsxBkR69
pndPwWA1OwfxZjepUWDU005i59LyvJ5Otxhr3ThwPyxpdvMBaYdmCNcJ8f0QwaCpfFz5kXsqordr
SAjESwsgnrcJQbjrQUdXlLQnMp+MCZ2ggxtIapbIgc/rObOHZE9U5YaGSsOMW01X8uYIm1EGvh4v
mI0grd3Vgw9Ure+yak4eu9io/tUXBEZPEO2yEd3eKcDyualT7xIEWSMPlqal/dlqIffsZIw3jyWP
EykbNx9hIMIdm4CzijOsFQCaREsW/zUsa2TW2qOTJH8mc/Gcde7vVus9V9Zel/m2BMS43BkE8TBx
VGv7eh383qqDJkkC1kEYRmgktRX6Wewfxl43LtWYBk9G0GdPZWPOn4xRM/+I7cr57fX76yZdVj+C
9hZYNIBWwDGvf0TaTLaN11RApCAy/UxdxO9OGBVZzqUq0U0O/bTpPxZpBRfq9ZFvTxSlJgpB6LKr
/s1WsQKDnRYW0hJEhdGKKnSEt9DzXZ3pfxmHy5KEGbEKdFm2M3Qb5COHAG575/1IinX8pFt9tRNC
3psNMQElQ+I6+qKbO5P+aGb07K2oEZ73TCMeY/YyW45vXzOKDBwdolRuvc0oBKqlbybkRisxm3WS
dWHIY2PMcq/zensnkOnBlqY6SSKB3+P1os1OQnNhJsgna84OYOTEU+CN7TEv2z0t8nsrp5xtUF6j
YENUdT2UHRTamJVFTHemy/5w4VxGTtGY57evHGQf5UOIEChl1+tR6r6L8YtL48iaiuWUWbl+GbXc
3Xklbu9vlu2XUTbLJsD79CREcSS9rP5Qr07zKFLbPA+ZZr6jz+6dXp/VvdOrdJ+JOxS1fevCjuFT
MFMNIsI23PHBXf2/inaaD6BV4NIvj3kDTub1Ee98LaX4orgLL2WUzaUFBwAdCqOKoyRd+sjXu/yY
zsH66fVR7mw/2CYM5NJdoI632RNlGyMHk4s40uI+ibj/gousUv3E7tgzP787FA0hijVKSXsrvCUH
SdhgjXHkFc7XpZ6pLHt5R8xTlzvvzN2lc8A1K+QiJJ/NFrS1gs4G2uARRq1dOJqaddLt0Xn7Rkfi
QYWHEGm4Xzevedm57pLktRYF5di6h9hN4mfbUgyhN38ipWpJkMjNqlxarw8UT7ysgzpNLkAwqg9a
XsmnXBPBYRn7+vvrQ905VTRJIH8RzAMo2NJErFKsLOiQXsba1J+GePEfak3rP/ulO3x3vK7bqxWq
Y3oVAGO2TAz8Mj9VQN9s8o53EknSIr3gizyLULaWnx7NLrUhy7ta9zfRbOyfG+mk9VerGLwuRAih
7/4ZvbGrT3S29TYPRdxXH+CCWPLjiOgHSmAwB5yw7hpZH2rPG5Jw9cVkg3Ya479ivLeGE4/tTH0N
6Txx7HMzyUO9WF3/h9t6sWJBG3r6PpYmF4wh+nGIkqHU/g6QJvB52Lq6ORv9kAanvOh1GP0J5Bp4
r5Oth4WUWnGwhplfIC3Zj4dEJvkfNeLhOBMHelZGvlYC4379y93Z8mCNwdBAtFREJPXffylSdkBz
bbSGQALLtPmMBGp+hqbzP7yKKjQHJESWSNC82Yrj5DUg9RZ02ZvUOVFdqQ7tSqnjf5jLL6Ns7nbo
U65F6ppeYiP/yx7H+SioYxxfH+TObUQhAzkj4BFUGGx1FH5ZMOQmu5TiPlu9mKQipQvaqZVxSpv1
reohFCMVDJfWLZc5daLNUFgaLXZVlhjK4UFyyR1yjEnkRqQadztLdzsreuBEeuoPqmfbhLIG5VJm
rpld8jTJTh7yL6d4DuaztYJrfusC0rYFeajaFi8aF9cLWEL+dv0S3VbEYq3D3HrOKUg859Ng29nO
DXi7uRmKJq7CsYDfv2Hrx2VvtQ4o25TuYcgL3YbGGOwh6u+tneLYwtunaEL3+3pC7ZBPtZXBOY3r
jI5hHowHc8l+Ryhpjzd/O5KqZSAVqyS1aLVvHl2YqQVSgnpzaT1p5AfQICh4prUhp6NeBfpeRr0d
ju+j3nfoNnT1CQA354kmd1G7ZRBHlb+gPOKbpVlcsqRMsMnUx3TdKQdtQyU1HPw/UlzaJjDBNne6
I8xW9zqqaShCgG6qMvFkTFZ57JtsjDofummvl/pOHLN9uV4G5TC/rCtgtc0Z06jVoZSKrla/GOkX
zZv60+J09oOAwPCOKHdPP0ZN4teHi/FeiCSqSGQz1c1NGCOusEIE12gOZmhIif5nbRrfyr77KP0S
RQtDnKtcPthVsZNk3fmY5D6qSKmAfzdyH3ELVCFp1uSSmlYZ4NqQVJ8XANv9Sa6u2LuK7yyrwj0R
zWO9QzC6iXHa0Y47Y7CSi5HgqSf9mog+6zGHSor5LKdgmXcusO1RV+sK8Il9Ay7kVjXc9dJU62oG
TFp/DgO/w+izrPbsdO+P8iJFSSmRTOL6qPt+W1eIoCcXe8EeECez7oi341vZHszlBdbKdGAMUIS5
HsWwyOucOs0uLp7P8PfsunvChix5Tl2nckNcTZy3rx6qW8Sj0JAV9mPzufQFm9TW7hlxGKoPeJmO
aGEaeyJqd7aganlQ/YfRTYl+s3plFsz+gkb9RSuL5qSnifN+0UwzMsdir+h75y6hQUkqyV1Jd2NL
UNQ6ILdFofOetaL9nKaANQQX5MlKu7gMF0yRo9FpnR3GwO3h5suhtEBbVAXC28PtLGtgNvqaXxZf
b6YoGyZzerITx8jOEuXw/lG6Y/n3EGf4iBVGN3rHeYBZ+8ZXDyNt8FeqZgOSh2roZvvITHONIa2K
y+BkzReZ+suXcRzE59ef8f/6r9dXGcWaAKgI50BXde/rbTqas2W3FolmMdd19351yik+B1ompt8E
Frg/NUoK2tPQNvnDHHdmcGkdUa8P+Qqdk0xkSKyTNgDGf5a97bWfqnExyy7kOYdzn7lu555STOSD
SA0jTkueyZKgZAr+nhpkdA9mLWQbQpzw28jsu84+6NOK0n1TJG39hx4Ppn1MEOtxv8SO5E4AAt96
x2EF9PmQWObUPRtrivxvPK5p+hnlI7f4kdS4qofJaBtaFU6VZvZPprV6KTpIMXABNAn8Jcp7Xxu+
wHYwrKPT6gLZkLgd9O+xmSzLqTPl0p/SKvNKkDqo6hwKOBGfpsDIYF+a2ogwJZgfkpY8bmwvpRg/
jyYsSZEYS5iWncwudeO1/s88EdZ0nFOjM56RCVidQy/cqT7Kykp7ZSK+6FFRNpX+KfVxvDjWwazL
p7TWgzIq2H/ecaobpD4Czams3wo3aILQTXPbPlAlT9JQDljejGGfYwjwXkkR6c8O0HaEKgIT5zIU
XuofiJ1X44diEr4ZyllvnMNQd+Ln7FEEfzRWbak+db6PvgcNFpw9NIHtxjHIZ1hplQsb4DgX8+qd
Bj/P2I923NfvWq3yxrOmuZp5IcaU1Zcloab+EHexWz50a+HIo1TCIV9mmOPmMyCtEhuoviiMPxFA
8yTcZoAvy3tGQaFLB97d/a3Rj3H/Qtg55lqekro+Ia+S1SH2uE15WlDPTtMwmImtEpDFxijf+w7t
j5NA5QILxjJIsKrpuIhSuvKOm380hsXSEetzB4Q++mWByFqCnRyOsjd6712+AB6GxJII80gqWsiP
pdMkwU9IlUnwqW2FIT4F1jSVoe5NVuGGa6X11aVwNdv7u0/doT3NvjV0/3Sa01hLGFfpnBsHYRla
82XwhoAP4ItBzo/NMFr9Y5kPi/HcQXVoolILsuQUizGP04eCV938BgfTNP+Rs5V771183S0MsAxz
/Dqb1O7OnZajXJKWsyH/WACPDQ8lfb2Ms6aPc35SUhjiAX3zOT2syKjkZjgkKYcpnNK8odFgds38
LyUGaR5b3pD+S6PFvnWmjlqnnzRVNTxXPSC4U0rnNT8kgbQIgeVi5OdmHqZvnTC65jQEY+oe2DNT
F+JmmmP6twq+ytQ3fXEu2tGqv4PCxUVY2LOnPZhaOXxa3Rpx8NAuVz+Woen3U/Bhbfra/1yPCKN9
1Ftpwr8Maqlna9itvkthCNoBAU021c57faI1dmncVJrfKqeUy9FEHz4IEe5Tf9OAVMTRyPJ0eJwx
YcjOwh4cPRy8pfejycq84ETxJK6/CJ5iM+x7K/sumnGwsAob+8E6I8SY/iCrwipxNfoivqzGOorT
JJJZ/qE5Q5qffL20HZA/3WgPhyqdZHUyRrP34JbLQpxTcCf5B9tsNSsNacUk7RGBVzcPrdIf5A+J
7dH8YFbIqx1sr+7IkerJ7IxjlmWNcZIxFDsEX/Cx/zaN/4+yM9uNG9fW8BMJ0DzcSlXlkqc4juN0
+kbIKFGzqJlPfz7tc9NVZbjgDQTY3QGaJYoiF//1D4FR/vBXXSzRpLIAszo6ud4fo5IkFIVL5c/i
phaDEU1WHzvmDGfD71Z/bzl992TlsDyienC7dNe47hTs8iJL+whfzr77nBNrfQdGMhd7EyeWiZxI
Nxf3ySqVCJXmFTmkmWAcPvsKDWw4V/WkofpJ0n83kCsToStnqSIgsaT/m2t58jIaUiy3qh6TcoTG
4U91ufNEldkRwM/kyzClmzjg+7Iu1D/hOImhKkL2slx/MERpr7Fhl2SMuKsp9K8yaRcWQFKVk9q5
daHhVBsgAJ7q0LAL3X1iZk0VNwEa4S+4Bjjzz6Ub3WFXTz6003Dos24M8SSr3RsZVK4V1eMw12hx
XGV5JeoHjEJ3ViP6/D5XydKizW7ltn2btYugB+pi8SRKKbLQ6+ryJ/5YU1qgC5aD3AlvwClXOS2/
rZ+qFou9fulc465LtGyMlV26zGLby1rPWbbJ4Ice3nr+ra7MxrgNiqp5CSC+TLeZsfZ1KAKV3Vbd
omvHnFl1Du0ydm445wyzK2rL+KcP7GKMFmJsaNTZ2Sh2Cqd796Hg0NUeRcqKWMJORxP34NvSMW+7
bpjSm9rLfe9nXiS5eiRieOo5sTpT9sclX/0WQ+oJ2sznxA0S+Qk9ivkcNAUX61rZwzd/so1fCZa1
RPVyMiURATfzfZ+O1T/UENlTO412FcqW/sRRE7r7D5Kr6bWr62WJQDCVfU+ii+fc0lmZRCiWZfqb
d8r5k8zLlB/tfOyKY02iNdtSm/U6l6fAwVjlsfDsZX2VxoSCA+JR6h/8SqV8RVamXI9pcpPxuXRW
S9z5gyGIZ+44jyuSQtrFfYCNNRW/SxTbtoWdpiWrVwNueQXRWa5eQ5RZ7ZpTyBenqpsW4lv1nOmZ
P4TFkCj7ZsRjy1RP3fYPr2WTF7hTaGVrjxnrFibHIajlOEU6xiK/ajdxCAuboBiHeZ8P2oPWWcOT
0YNg3mqe6NKtHHKKMO9Sc6SyqGt9Z6nR+aktg8DwJxe588smTq2IiLjI2mctcdoydFy4ZA9jkone
3DmEbfw15tx44XvSktd6kpXYr4Yp8r8FxekS1VBhP9qLouLkUgsGwu0dytl5Yd9NQjerxs6OS2WX
/05lKnu8Vxdf361K164Unpe3CBqhdAE4+1HzkO56WnaaiBwttSbZ0Uf0r/GirPSloUpboxaywzWu
41ujcX2AW+nT6ICkcjpah+GxIwxbHPWuH++wkFER1l/mo0hq7wowdnm55KbCJov39WZIdw7F9hhc
DY3pieNSL78pcbtdQxf05krZzu89K9qhdm/hF5vQGHTn9Hl0Z8g1mfI8uFbWT5qncdy6tfrx/iiX
1394c6ANG+Cwud6c3fSoCDobsgDy9tYRT3qZeq+as6V4p5lBSp+Zqis3r7cGhCMAj5NoPq4lZ8iY
Ld1isea1ABlz8nuzTI3bjlL3loC54VB7axe//4BvvCtQANyqN5MynFzOlkW6IrtJtaE8cqWRB3Me
s9gUxnxlGt8cBY7P5vkAv+ycTZTri2FVpAgfW3/iTpRXFE36LIt/3n+YN9Z4QKOfpiGAFOmU29//
B9LmAqBTz6710aSo3bWO5kY0yeADlpa7e3+oN57oZKizeTMsYaxgm/WxYu97WLKy/lf352tNjcvb
P+ACntOwGvlugYBPH4hA4bxd1qk6CnREceWM9HoM5Tyvft29CnfQd/lS2J8/+mi0lTcvAj6sTed1
tubbUZeTl9f1URpLnu16c0y2G5t+TYZ38bY2Wip0ZReYBseAc+ZorVqudkbbHBeP4z7V/PInJ4+F
TWalvrz/SBdfFVMIdoeuEF+VjR19Oo9Fi+U0uNNwHBMqQVvTi0gE8ysW/VgFWx/WaOBbiEYYKa0L
fkJS7hkK5bZCLnNgMhzp61G2qH6zVMF+3oEP+/6TXUwiezobBfAaWCH+kWfYhb72OWkKDhSDYvX2
3MDdl2AuxW2zlsOfDw/FFQiWngVsj6vp2boIUBx5o2KoIeCMKkZfhGNZiJsmb6/ZVr/xVBtmCMUc
hxra8mdPpS3NNGbdYBwNOyEfwaBkFZvoaXLENZssn1d/co5YdBfIzYGatDl+nqufDWPx0pqGwHFc
bUPG8IjNH7Xee21opmn+amVm8jlLedB9qRpR7d+f04ttZBudJgGcAOgoGDucLszKSAdhZYyegvAc
gJk8yi73Gu3srVGgKwNZMgYZOtsc/Gdf5J7dOsAi5lEvaQZg2DnudFxBruwb5x8ZeChHCD7csEY5
SM5JxOwb7aZx9Y9TbfhxY3UqLu3xz4gs/2CP9bWpO18jiFK2NguLkcGwbzt7qAEHNW+pq+QIDaY5
NMpfd7ol5U0WZNdc4s7nj6GgqP6vtWyBhp47jItlhC+0Ar1S/zpRCSM1HqXMrsCdl/O3WRhQeG6O
wdwUtgf+z1sKMEEOtMX1j0vmfh8y476v3CYEHvk8uyq9MtjFIxF/vu28bFTsivzD6WCixm85MZV1
hFnQzrthldyzGlHmP95f4P+Pnv73A9vcR9F7UldvtHlMfE5HMoeSy0Tgp3Fp1mztB+5vs57HulOJ
DU5aO3/65tjtqF76Ti32P0tr1oYI+TfCeqSbWzg710Ew+ChK2v8PqAWzJXKSJa1jIkWU8VRleVkc
R6AesKiABLF9k5NwHM4w2+pfUwlxIYLgrPefkHNmS9xkNKb2hpd3IprMLkt2gESZ9jKYrU+SZLs2
xX5NLG3aN5QAuRsGpT7/HSmZ7V1TmhVX5aLzneM0E/EaNallzNgLjH3+oJayFvdN22GQ1DgBe79f
KCuL2hXGD2LAok0fvRQDwL0zJrMMRalb651TIm3AR1nQifzk9Z5ffcr6ynKfTJIgyY1LZVJFxrym
8J19bu93WVV32vPqBMK+Zc14zZ2d52kVKstaf3ADb/V9Nnn18mjgVO/H9Dkhl4SGRKN6dBDYy7+F
WoAigDVtHPBrL5FRUhRFdcjQAuc7xdXK2Kf1FtOSlb73F0IdTz1j4zrGel5140FVaxlEBMckP7Oy
xPTPygg8CVdfc8pwXl3CksRozv5Nn5jGD5Z8XRGPLGp51JVDlD0COjK1u74c9Oe5Wd0XbZ7W8mko
E0fbi6RofqCa0v+KwUyf11yXGK5hRQq6rG1Zfk6xzD2uG4P4KsBDg53nut1z7qnlSTbaiFDNWbT7
YR2c+VCTEpnhccLxFZrT2rWRV9UoZ0uHsO+oMqcyuC9Kz/mlV6DUeyrT0vgG0mKv92kbJD8xT8yT
ndHYYoiCIshUhkmKp/yomJz+pXZbBNuY+0sZ6bIKup1hzDPYLJIzMd2QdxHgG61nevuS6cFa32Gi
OZPfnK7VdDN3KPjussS2/p2lrcqfbpr51RFordWOjr1a5fMUsLERm6GbWth3XvAkXTVZKpoMLTO+
Iv40X6pqtfNDiVFOnYYN22Lyr992fv4HRLX6mossH2/0ppidT2tKq2in2y1d6VrlvJJV4db9XMu8
T6NKcwjomcRiKO6ieoPXg9ZqtJfMcvAf6qwuxscm1/R/KwVz5GhmjZ9PEV5/3vgULNJrf81Bnb/a
JP+kn6al7r7M/moYX2pU55JGZrECNeWLcmNfdi0CZt2by1cnKFZnt/aBQRAfOOzfhZbbFK7mSIwc
KeGWHga6pi/3jd1X3X3hTeIFexdd0Nhm5YdWvibuyzJXwfBXmAm80WUt9SyUU1K/zrZoh8d0mAz3
4Oqjrt/4XeE6t00H3/QeamFtf86bRD5YdutgveiiR35okqwXO6NHfQYg1IG/WXQR1FOL7rF4AeDn
ayxBl42Q5ZV5nASUnA9O6refcEanueHgHCCjzEqMIDTwAK72pVag5CawDFso4OgmnlOiWPdmAhq7
93RUe5Gw68oKB0vPux0YOih95gn/l645qrgDmMucw8rhmkVDFZifcWEqnZ3KqqHECMEc8F73/QFA
aU57GVnzxhMDdvE/LXZJB8P1VnciWG5t4X6PVjNFwuzpD9mj1k+hM1TgRG3qSmvnQ/ollMXzizye
za7yN4kFNnmd6w5Hz09EGYlMI9djLISDl4tn5lkkaXv8NmdSGEKJYJyWIIhbHjl5qr4Izq5sb1lS
/5Qa3AD3liG6R6TLzO5UDDImoan75fZwCfe2Jewn9OFNgau4qspoXXT1q1MZjUgH/5jYtDCC22dD
4AMfGaoKtZXMjL2Xt+0ea3L1LR3T0ryzVjOxbjww6z+FJiuMRKZmctiLrcTdadnifVvgMXfRyrFk
hGVTDA+UedX3sTVJ3cnMfAKGNbvPBu2w3/ilq59DPWX/mAP4fiSDrLOi3htcZs4oymo3mxwP3NQ8
AFKhO78KKdLveeHPQTQMSJHJrDGnOdQUOswdmIWf3c1Juf5h87TaENbKbISNvRh00NCtjTsx6e03
Z1R+QFyKUugB6uyb72lJtRMLnhv7fPRz2H0T8dtYLFXgEpndfba7KvgxW7Ixo8Vpq7uejqGC5Z91
tyIwR2O3lBi/k65gqj40gmQW+yCX5k+si3Dx5xLEfGaBlhphkQfBGjoS4BNCIo30mxmEP6Eg9qx5
b0rhBxGdEUUH33SndldCEb9LSGz4Vc1q4q4q8ilkVlGvrOTX/i6FXtlx4RpjEQ1uAxuxoYT65BQQ
qPdWidQsEsLzf3tma3717FXXwpQlTCPN5MI7qqqXcHamiQ24Exp8wiBxnJ1I5qkPBxKUya1l8/43
GT3PAjbWiz/BMJvfk5nYmX3ZD+O3aZI0UafWC76W6ep98eqxJHx2UuV9okbITn43jjJCTp0vt1nf
0NnRYGl8J+fK5P/OGFTvVE+01K5LjeUBwehQ7kbo3UetCZgZFGycv74n+Y24adRiN6YOBwagYW9w
njWLH7JC9M+d7ba/+5SzG/ZDblZRUnP47DtfWz/z5uZvQ187Wmjksv1ikjDThdIDhw2lTK2HPF28
ZR90fV7vdEgpY9jAjSVuB63Zt4ZkuSnMZzSW29ZKW5bGScfGMOVtuYcplz3KecB0U2Uye9btfMhu
EJQ5scnhbiFC9Ton7OfEzQ5uNdZfylZ6+E6vJej/ZJJfir/WwEaz5CCUz7Kqqj2EgKTclX7tfOk8
uoLhIHurjJZ5dZ5Fr81YAWOu7B+UZjcejqml9Y+m+EJ49LEVkd/rzWu5ugPWcjhX/m7WxpcRouOJ
BkaiEB0YI13YO9mv1Q8NGzKHj8UI+G4TX+j71estZlhb1h9WpRtJmLlNk+zhgBb6Da1I7BCWxaQv
V4hMFiF5YhzLXWtXI9Ycrioio6vbWzoFaxHKucxwI5mAcSJM6PpnzMFXGtTQcR+wbB4LwGmn80Ny
aPRi16vOF1E7ek5/o0bmbF8oO5dRYBPiFy3asP7FHtv5KvGU+6eiBfxU28HU0++a5BDKwFVNWDfT
ymk7Fd0fsJ3xjw4+ELBn99Zr20EQuNX1Wjdvsmlq761eQc9FH8WpqaRNK8hNXEEft62rLxRe7deq
qPvvTmIi67GMcvpM4mdXH7ite1/Kbja++Zire+E0A4OECAcoc/Nq1b54UAaeJwKSsTiWBRYFxqJn
ZKdl1qLtQayteyVsr99VjsJyvJlUPdCTUkySlB0NiMRxk2XraXa3BfXx+EkYdZASGFEWz7k++DhO
L5VpHFVTztVumrWl4/Pg7IusyTV/mytb4K6Vav7uBjJ5wb41aNjTqanCQZlkodq4rU2h0RudeaP6
YNayyF2ctTrmlj+Im1Gr+Rrhnorx2E5OMf8acTNZHyjAbW2XW9lkvCTrgtkrTyuTY9cVozowS2V1
s1SpywslOw/68mjL5DsUjWz9ROGQN99sR5PavvYXW0ZjIPPlvoUP1H9G2+l2O1efjCTuTLu0m5BA
RzbvcGzywd83uimqKJN9ln5b2ryjIc558stNApW8oiWeabvUiVbvB12f0TNMhRwQgXGMPEBbsrtd
akrPf002062D1ZpDva/8oStux9TNzP2MbYA6uElh+vc2TbrhhzP4vbbX/cIMDqSo9e4vBEMjU2Bo
Kyh13Y4lubxyiJMcOvh3pyZy7DFIU03Fal1nMyY0cf0mWT/yq+0po03DAilH+1AhDnQfYXbYL1yz
TW3PJOVuFqZLUo+RJondijFBDvo7t++46eBYXY+xnI26uJs1o/TxA5xr/146JB9G3pQ77kEUtGk5
rhvKTdjtaR7p+dguR4oIbwaAadt6Z3C1mn+CyGvWK5ZEKwQIM8n9e48C9GvXwMPfOpU1h2VjcPvI
7abm0qaRpPsPOa1l+jJqWy5MpHF9aaKqafrm1UElakSgrB1nXEoK6YTX5zDO+3aZtObHWo1I7kiU
aYM7m9uq9Uiyn1betKuZLXTW7Fp7xJyH1DqWom2y5DNfT4P9IpqljGu2y+nRWCpKP0vrZv+OROQ5
UDu/guT6dSbPa911ZI2VoZk4jXMHJ0bIQ14Fjjoil3DwnOQOXv+uTEHcMOHXowpTZ0qMCCq/XR1q
SLn5zp+5wn4p7bZf8d1YPfexKFpv3KllIJsONoJa/7TdQosnXOoV26+lr+1sD8PL92/racm7fZPq
8ln2WmPd0FFsucn4RU8OfJtBtXoEWjP4oaqWwUGz1jybQ2IMgvbWrZuguQI/XGAdm4SZCUdOBFsf
XvMpKDDhgWTooypilXXmi8m9/5WuX/vT18b8CxGa19KCL+EOgH59M3AE8ghQrZyO1yadtBLaHPHc
a1bktp7/pa3r+grYcQFJYbSlcwbBqARI5Ow9HcWtk0bRzC5jAWuLc2Il4S+0hjaDRIQF7jXTg8uH
olW5eUPCoPYQV55N4tItAQSWUsRWooiyy4JR/uvj+PZR1S6AOcYOMPE2XeMmpz19LLsFo6GhnOPm
hPdsmvWsRhNAtJLFNaL75bpAJUAsHQ5HLAqI9adDtUkyDAZRMLFWNd2usIPxxTC6fje5wnpNAv8a
xfDyjf3PfHl7NlBy6NOn4w3uag8qHfPYlWwHpZrnGivAWr8fqlr7/j4U9uZY+MeBJMLhuuhOZcB6
QeIaeSxXmdIFz5sq2uQ/L9mUOV8+OhbtSmB60GUUryBwp8/l+GPlVq1dxvhRWrc9XeVHCijtbqbk
u/Ipb/jdKb63dUbxAkQNA1qvny36wlzngnVRxt1QCWM/FcJ0f4ougcCmQLCeZItDxidzSor8fsqa
8lkf2mk6fvh5Ny97RCYA6uwnZ+9RbVLLlBthbPVtRqhjNr4aA0KxMHc4Nt8f6/KzI4EeC3RMEqDZ
Q6w6nVsYOXguZMCPrZrSw9K7zs5bhHt4f5QLg2va9BSVyOHJSN30lmfDJPwE16zMKm5meEmgZzQp
dmulT3kEr85/GQKS4mPuYaILm1ku672P7Zv6xNUytynKUqUf1eq7X405GzA7LUiu3Q34HIldwom6
3FKt+91rouWzjitRWgTFLsi8cnmpvdbr9k63rM2xXfRhwSh87OYXokuc6T6gEEv2tmw+Gr36/w+M
/ISZNaDSbN/Pf/FvCyEr3k9VLMZ63NdpkkQUc18B//v4/bm9/BKxrmd/4ctABslncjqSJXx9BIOv
4tlosgfDU9+VJ3gyuX77+EDYc7Gx0OHB+vasmy9svzF0yvYYWswcJYnu72vOuihDSnhlvWy/+fQz
ZLv0TJ6L5gFb6NnOuSwFyEldNnFQB84DEqsgKsr+FZvnJabKtPaQ9/6+/3SXHwIajG2bxpOEQ/yC
gsEluwG8rGKMfrzdaKUj1eRkffhlgZ/RkAYIoUcGU+b0ZRW6hv1N7tUxMRyCsKN5KG8zPol1Z2HH
cWUzu5zFrXmFotWmmqJGOVuDqYO+Kq1B6LZNy99pboP7iTTG/piqPgUKlI5RYnoVrB+NqNpSw7Dy
5Q98d9bkWUPGljxYsYxN7FHj5mElacaEQ+eby5Xt62Lxb3wjvjF83LYv7cKGwbBdpcN8jNdkXUM7
gZ7nJ0EdaezQV4a6OM3ZIFFJbrEbcIEumkzOCpvFc/U1XpfG/LsslRtVY+OSNGh0VMnt9PmDC5Jx
kH6i1MHtg2vf2VJJLYn1hTaqeLTFvNeDWtt5dmVfWSMXy37TTqN357PGfcE4N0TOwEiEoXOBmnBE
/NUmxfoPTjWjd6Wzf7EUMaFFgQGRADMeLHfP9g5nqYU5N44eJzNamXwIungs0biGVV2oMKfplYaz
SNWfj87hZl/BJ8dxDj3DOVuHQQHOQZiCjNchkIct/TZq21J8+E1tWwYzCMUJjsn5HPIOrbGE80n9
j317vwAM91pxjRxx+aa2o4QJZJVDoDn/mmsBLlP4dR/btjbu1nHwIggF/e79Gbt8UdtnxDBQ3mjr
nN9lqrIrgL67Ptbl4kW5xNJ0Lu7StLjzIZBHpbSv7VKX3xVTttWRxpZqyDI53RJdYdMdWzgWtXxc
nyvZDTdBushD4yVWPBTNfGULvpxHjzIHlti27LnhnJ0tiNwGQ+nGFOd9kEYe2dYhdNnxw/NIGc5t
EKICewYVwOlTMXkWngveEONekf71hEX5hnNL2kXjRPDzkVZi8NmoG/uaQ/L2Hz45Ore9ftsuOGSQ
HJ1b7U99MjbTUiJWVM36V7emdj9ktbrTV6M6rlSB+OwWufNqcE2+eX/tXM7sNjQelKx4ZE7/KwL/
U/MMTZXnqhdzrAccoWU9rrGZ0xV4f5TLLZ9Rgv+lvnJbpJt8OrNZkUlzqKY5FtKg5Y4/273V0SUO
enXtTvrWUHjTQPyEA0V45NnSNHxSJLhozLHZWnaoL4vcr77wIpn41yrki4sHr437NgsSYTkLdPtK
/jN3GHc01Dw5ogKjzL+jJUxb2reutkT4TJF2k3Qq+WR4o/NjypapjPR0aK74l11+iNx3YERBIGJ6
oYmc/oRBklU4Y6cczxm6l4M5Yaj9o9TBq73KGdZPM53L7or+9a0l4///VoNKG/rr6ZjWIMxhpBMW
+za4oD4idiRgw/vwJw8RBX935MSYrl9AGSuQXzKWjKKhANk3jaRnXw5f3l+XF/ZvFCDwrKnqtpPA
RuJ3+iwe/e8a34opzrwMYXat9exiibPO6hGU1h7DyhqMJ+xZVoONVS+TcHVdvO5KL9X6g0EDSN4k
pYRNmjXtPITDIrNijx7AyK8ZdfBLzvcIwuwBCQgcwuPvbF0rTXQ20pUpZiHPz5nh9n/KZhJXZv2N
Jc1XymYAWxEC8HkRSBRf4Wak9GHo5NTuJ5Z06kaFvlRih2O2K46drdZfs4kvxIE4kl6PGsdPrl2P
3lhhsMEc9mEb/IAN4/StGHm3eAOtRur62j8Urt7dYVsqrxSHl8fmlvCMmRDXFps7y9mhkpLmSbyJ
WGLqjarnxerCiBZZmkGYdbh5PGSJpuUPsDWK9cMVHE5oFs/I9Y/681ygXyQwn9akWGIvkMMd6Pvn
IK/kx79TqhugLHu7YoI7ns5ibZnpPOc8X9mvGPtnRrXvNHbe9z+hy/0WF1kOZ7bADdu8QAkWWCJp
s6JGHSgGd4jLvDz08Px39h7R8x91ysWgC3Iw2MfGsd7Iu6cPZZNlvRTEUMRGPdU4tpXcGcRq2rcJ
AthrPmcX5zKDwYTnGsYSwUDkbAaLOiH2NrW8OO/89q+g31LfjEPva0d9YrPfIbvTvOehMYpXC9M8
K8pwyS+jiiSFlkatU3zPIOsDI65pVn3iOPDap3Uq2q+aacsh6qoieybLKVjCFSZIh0xwmNrhzhyK
oo4E99nvk5qFv6MXUf2mD15WcRmU5Tcrc2jJziQoaDtMsVC3ONY6N7HEasWB1aEX4oUGkk0iBk3Q
+iDdJUj/UYjb/thqKM1fJAFWZTzWazp9Nmuf875D6D2S+KkJ+1mRmtndjdwyoFKZlK/7USX9ENkG
vYRwWrzpWp7MxafIRNvU41uI94a8nH2K1TjOWS4sJ9YG/Ss+nDbb6XSjFS3SxpJYV6+VVza6i2XL
iOykQC+83k1Ff7qOHOH4aho6N6azvhqH3iswEk9RhonIUun04TILljklIibSMFMtPsvT4YQ9y3KF
2BSXjo+BQwuNZaiSX+9/ihfFAINQRRL0wta9nZqng3AwDNlEZnaskS8ZjbXRC/rN5nBvF1n3pFeF
e+Xbv9inGdDeppG7Gt/iuXcU/g1B62cTN8SAGAk7gXCCJ7d55VW9OQrSFzQwW8vGPntVc1YECC4D
PfanYnpa4ER+Xef0mvLqrVHwGsCuGvzWAYI5nTw63FljoYyOM8vsjrleqxACy7X2wuWyQyvEgUPe
81Zsn/uPmkE6s94yJ0ZPbu412qxRadQQAmzr2vF2+UAGhrEbmASoA035bMl5UBL4+E0nlsvWGFyQ
++UY9145yS4fCGQMqJSLIFfPi/7FZvaZmoPyYztZRPmiBwWxa46Rt8VvjHXs5/dX+OUzsfk7fLMO
BwCnzdlSmGhqzIvs/HgzS/8GmVe8lsV6zXLlzVG4UVuW5fHn3HmyHru+bZPZj0fDH1+7KRvvDE0s
r+8/y/+++ZOKDlAACJ0tGUdfohXPNj0ibnUb9X0QA/siJ0RrP4jDijSri5AjWtatZ63+n2Exin8T
rZvymyzVh5+1QHh2gO2jDGjJZWIc3v9Zb7xQhACbIeZmMcyf0+9grsrU75KKDMDCyNynZVZTf6yc
qlBfV5hTf94f7Y2phpmNtxTbIhDJhS6mT6e2mxdGc4UT8b04Bxefm937o7z1TKhgiLIDcEcFtv39
fy5qYzY2epH0QTyTxAslMtfjBVcDiK7jEL4/1OVJRuAGmBTyA5K8uYaeDrXVC9BReKmOnVc3PgVY
qPBLuRVSr0MtdfQ/lrj6Eb4xizYgE/gSpjObQOB00KYtGx1BVhKPUE2jVi+rSB/na+all8cLEVhb
6BtkHUxKznn0GRzEwbCSJM6QMD82QhS/sGfHIHvCD7ED/7lynL0xlZSTm/+3QVsBLdjpU7XzktgO
diHxkI5BqOnYT+ipm7/oYI67wJDmXTNP8lrs4Vtzie8i4dekWCCgO3uButNPWTLnSVyXnNS+P+s3
gamuiX7eHAWlPA5SHq21c8/ZFV8Q2177JLZU+QtPmXmfdf6Hr9BkMpOLwmHDEUBDZvsR/1n2lS69
gtpci6fFN3fKNrVDWbrFlSr5jY+LCgpf+E1wi275bMKyDr0yh5oWL7YpImk61aFyFXpOVf/88Ld1
MtLZiaY7mISkCSMFLWZmHo4Wd6nu8AmPjV9BNuvJKy0Trd+/P+ybD8iKx2cUPALA83QazZq02cxg
GstJJD8BC4w+mkfZqcidO/njw4MhOSOlZWtB0kg+K0Oogom2A46PbUqQJ4sctNCo12o39rpzBTt6
Yw3S56GyACtjtz9X7ilhKZhDXhKLRSbYwnR4KizuR338OUcBvkFZOExRCp4jCiIgBqtfbC3GvB7O
rJ7DQHfH5fjhaQt4EhzdKa82OPP0HQ1a0bjpKtLbxOrLLSk32FeNtO4bGhZP7w91uQ3CNmCP5QKB
Wp91fzrUOIoJEq1a43HJ/rWX5E+QW89Kbwg3KYub98e6XHqMRabD5gerb1SK07HMjnSvdJrXGAWf
RTMaz3i84X1sj4J59/5Ql6uBoTYHbK7V6KTPu5yrcIVfOCZIYunOkYQLuBNq+Kg75v+6VjroEhYA
ALTnLfa0bais1tmOK80Ydo2X/RpU4MJ/XJorB/Hl84DqAIl6/A+07MK3bG4QrRjcTbCjUU8E7xW3
RdAvVzCWyxfEOU8HjqsJCBLuBqcvqPASkZGHZsbJkNmHtic/NlB+HZaGupYk+8YDkbuGnJcXRM/b
2/7+P7s5je3aq+RixVhIbNY1PgTipfA+XM+jAdyUvEwd1YR3docs3Wki09J1YyJXYT2N/o+sdB9U
bk9XdtXLx6H25RqEFhrVHL3g08fB0klZjZd7cZ8ZfwcnFUe7WOwrxexlCcEg22OgMqSUP+9TJemM
m0zbezHuOvUUWq2GAKpw1TeuyRokb6xQsBCB4/lRG8DNep3oVVrpSA+5FZ3VLvOgGYWUUBEW2XfH
zBuf9bFNrjzd5RTCsKJCB+QDU4AEdTqFiV9iadAOlCotdwa5LEmodfp4ZQ96YxQurJtJL9x2D2jt
dBR2pqwCXkpie3Xq3eQ0dZT2SCje336AKfjvnF6HNlE3Wzgka5BE8+xT0hEEdVkrkrgcFi/Yafnk
Gcd+MrKfWBAMr2m32L9ru9G1g5UNm/Yb1/7O35LMghWqiQM7PfKKySwfTAFw9CzLVptetma9dkjy
ZLQeTDq+9b7wyjr5zGXVd/eznhjDIcUMSkN5pFvjA2y81jn49MAyFJQVoJphNggs0rro5zs0a/N6
g8XNiPYwqIJir9rUs3f6IB346aIZ+1u8Okvj3lmdwS3DvGn7Yo98cFxvRuxp1NGdjDLZk1Bp219t
TZtfxSwrB7keFnKfWwzj7GNtadm882QCM1xfrapcduMyuepYKqN0YmsBdImcvpK0ttas65/X/+Ps
PHbkNtq2fUQFMIct2WG6J0ojacbeEJJlM4diLPLo/4v6N28HTGM+GPZChl3Nik+4A2bSJqwt2f3X
lqprH+s6o2dotH38fRKoZG9GLVri534ycTgoIZ62m4WbeIGyAHp448rW/sa5b+I7xxQGZX/kysKc
mNLaVi5MgmflGtWXzuCLH+PJMPOdg0S0vBtca5m2flooJIWMwvIPo4XQWbZBN7+Yg7oSCEPp2YzG
kFv2w/cxHee/s6ZHJ0osQ2GHY6bbxVdl0uTBUNSc4M0pxwGcWIC5wdUKaVeFqafJQ8TLBSzTTRfM
GaGDjRJCGlpt5ReIion/mEB3LelG6EI9UbpM3N+zFFrxs2uUSu71HiXQvYVzlfZuuAvcrx67OnGc
DceVAaxhmGXwS+0s2U1TOqk7Or7yKKmPvtld3WXHStqICkI2FCWoUEt5m6Wf9GGXVXiXoLLXFmqv
WwNclVLSOjlmNk6zR7cGxryx0UeSYT2oXtxZKaoNmwSMbrXPCoK9ozB0xQtosSwPpN7zv8NsD8aT
q3RIcQLc6M9Ws1uP+oDttHdL01b91q26GJkqI2tGBEbM5UsaRY4XAoRP0idrpODwYC+dPhyJyYds
72SoZG0SsKboYU0YpdrQExVyBnNjVYgbzkI16N/JvLtXpcqjcC6tHt2I2ljKsB0iEQdDZ2Zqo5zM
hvJki34MFtkhy9Q4+Niu+lhDcewiMaogbXKzvTNb8MmbHFnlbsubUszslUaTIUF7D39E4B07fnV9
xfLGYJFUOKeep+791pnN3aAtsYUy4DD12ykZ43Ffxzb8oqDyO2N88WkIYU40RZrYIvzduO8RZqfd
gz/m3nvSZ9orUoO+H6ZRk1QP8Yi+QqAV6JUGvQlLMMyXlv206iaWoeeMIgqWGKJOONaJLkNB1hZR
BHZUFqZUQ+bQKaDJEKxYqQoAzvoYNVKUea5mkb0aeiNeDXRRspcYMzH9ezstpXrR2S+IS2PCPh8d
mSs3qHLZlX/BRe+GzQgYXGysqQDWLp3YGwbYxXYxt6HC7rkO0tLA3zoxJ+/ddqOp3qfKkiakLDre
v/oEe094BVAWW+qGk/W16JPi78Fu9GY/tuZcwCTQxh/A8rP86+yCMn924cxMdx1Fj/YbIl+sf9r5
9Q8pxljfwJvzoVXoE37EEpeD56zHOXfnIxv4s7PnInrUcY9MthnnWP2aR33CmK3iuN+PaMbC64YY
2z0M/TxAcQCvV4fwXopxv7qUOtu+s/Up4JQwhXDVEv8vruEo38PIHNqgXw0j72Y3svq7KHH9bucX
eMuH0sWo/D86G40X9tMQG+hzLoiiisnXkWGkELg8uD2Gvl9S6UCBrOepNb44YoqX/RCP2rQzc6N7
WyK3n55jyGZym2pN0WxGlhLLdTnr7bYcm0U9pXkcQb1tBe7UqJT1nYafyCCszTCJCmVKu62tB57a
CDpXSVtyl9hTro5YKVjNfaG6fjqUiMyJZ39ocitok8k1HvJhgubVmb7qDt4SGfMDQbdt/hMZtvpR
KHM0v9pS+u73vPFE9RZR09Re9SIZ8kMxaGkXJIuyl31pVN1TtiBVsHMyiOLfMXrrbBn2crbFxonG
eeLNVxFcfbYJupYopHqQ8FCaaTYapLkSxo7XilW2bYh3VYMy8a6UUT6FqhO98YSxybLsvKlp6rBv
4pmNtcDh3XvN4OB3Wcyd886N1de/FmS7hBvWWlHBvmuiatzRFeu/uWK25nBovMg9doJ2AddDvCQH
Drj+xVmcWtsOqu2NO7/FhPknXLqi3SUZNcgdXYVCN4MpF3Hyks5o7EL4aOyCRpMllp2yybSRVCTp
R2gvXv5KbOQCusCYI5Fv7JZ7Ey5NVctnn/5td3S4CZ/hXTXVL021cbSBjUdimxJH/Ev7irSpz72l
vgMQJvEb61OQlVBPK/u3lcY039DfqNtNwd1MyxRlB7tjnhez+JfXR46PvvCEH8xtiaGEKDM9DRGd
7cV9l2UO//FMf2Vr18g7Bsju9lFA/8+mKIIpJSGmLRY39OvZ+NbYZYu+YVdDdlwWz32Ktc7JDrO7
ZNl2KSyBOHupdc1W4+3U9o4/E9dktYapdswqTQdovKYd8h95xYtA/2veeYqS5saRiY9x3ZI0nCSl
D3srm8SPNsUY48Wdc10L5nQx3/s47tMvmfAkx3JBmIXbTEiz+ykF2nZJwB6pxtdlFK7/6oNoh01H
99DcekVLswIZeTQFkXV16v0C6/kNMygLeiE/MuK5T1wTz8ZYYCQ+z2L1+KoK9R2tRwA43L/LAwpZ
lnaYmywVmx4WZfc7ndIac+x2rH7CEYyQ5QKG9UtBAPw1wd9atku2goQmdzC4j2PYcdBhjTbfpciF
/8ZfNFVbA5JZ9tVO/LR6KONSGgSHY2PUQTHBVNqsyR/eEtVcpz8yleXtjwqJWGjjxggWXaFLgzzA
ZE4v9BrxA69mtYjX2TFgHQUJ79h3G0Cu/KpI+OWmpEebQR1t56fcTfpiO+RzVz9O4xgPj67QRnUH
rVd7AN2Ne1vi9lnBNIv2a6cNFh3iDFrcvu66yA09kAVaCHcdshTRJb8IEYXqS4ygaP1Fw0bZ2XuW
sv9BwpzdNnRJlTxHSa1wbBNodT1QChuXe6Ljpb1rIiNVT4WXtVWIbvbs7iNt0IdfLgqNL+WyarFi
l+RM+3rR0/HFHPvyP6/zOv3QWr3+Q4y+NfzjR5E0thX2LvOrxx/JYGqzeH6bS4H0Bf7l6V4SnB50
VE7sECqGPRG7ZdyVzdAMateXC8j8zqgpkgSyb1q8fxoPJdijiXAt4AoJ7SuEjxTx2JpRnW47TZjf
Yo/64k7h1A50YJEWJjcIj3puUAoLhvNgeRlXti/qPjS9uE/+MpPJM1+9xO6bH13PZoDRsroZ2fy5
2MTdqnkSgHEZywenLcoG8cyspDbJZrW/xNbg6k81G05+8+LGGLYyqoS1r7jtgWE4s70jKzSR3Mih
ANxXJaRtPGysdLzPrTb3HqDSjfXdyrdr/i0cGRXbrveEw34uYBKPbolWd4F0bL+HnAr0EucHVQTd
YBjVDmSvazwbQopoW6VJhCImEqLa8NCgg6blgdLiEjEXFafiv8KL8n5X9mqhOSSgEO8ywOAWctLp
wumJtVXBkxYTCliSK60OVaaip6GR1mssOxihdpuq7hHf28o5xALX3zDWRPmGLB0brmj9WttFEZTh
YAT3Xu+nJhrUc5HEbon+KxU9yCuj1RVfbFfBGw16R62K7xXQ7Qe/zNvly2w7PdtNKGN8K7UK5dQM
3m8SRnG2+AFE1FwL6trFmCvhKXRW39D4ZzNNURUStwEfjhY/2Uwm11Aw6z1hF4+bc8syZ63PniaW
PgV90ldyS/Ll8957VJWZXUa+TwXSjPepj1Sw6h3zcTaRpkEb5EstE8RcRDl3yClbn7W5oVUCO46a
CsWUle1xVuiI+36sG7ONDkBGyqD2RPoE0h7LPNzSnz5Oov/UHs8+FX0jGiZ0mFGMOpcPFV42uVL4
0aFFrTkLlKf6XzFEx9cawrob9EaT/6zzZJmCkjfmq5/Hmh8uuUj/+fiHXJlyamI6NSTHXhtuZ9+M
bqtWAwwUB+SU60C5udyx6P0OQk+7Q05gOPhJifdD2iUbGNFfPx59/b+fzQLoZEowqMXhUHdOF0Ta
W/KwFvGRE7bIXd8uLkxkQpq3Be1c2EslFJVb9YvzMUlnwESvjAYQCheYfE1MyuLejQ5oK5DxuZHc
LV5vPVkzYie9ps83qjJrbefkGxmPyjqgJBwLNbAX/Pv/rQaS/nPa2VVVSmdCtxvrn77gQs2U6jbY
1kWPBOjjX5nT32KfXZQ815E9nc7+KjFIBfx05AwLro6CCXWarM7DPBHzM+IOiJUj7fbXxwt5Ub5b
h6JHQRuVRiANudOhOnrGUzXRAQSROb+jU1HuxtaRuxIhoX3Sk74BEEMf5+NRr00tK0gjlbI7zYSz
zdsSKvWeos0U6/lb4dNfyhJ1rw/DP2ZNMgt5PMgdJGI+HvXKtEJspSKOnxNilOdltm7QCkFmJQ7S
7fVtHzXEgYWrggh51P/LUPSQqIuuWorn7eIpg9Xe2JM4uE3kbVFp6oMZ0QHqCfEtic2Lop4LmpRy
sq+B2OD6PSseOsK1CiEGNOjliEL7iL+BuWjVjcNwbRSKyVTGofhQBzrbJ6LWyopjwopREtlU0KxD
sEi3OgpXduNqBAk6DV/k1R/ndDei+JUpw8PBN61E9r2HyPpVMZPmsbXwjhXT5FGSQaXauPt4Z1zZ
jytNhaaJB46HS+10XH1pFkB8cXbUMH+DUyeLYzYoVIZsCwHMqs+2sdKnr3nSyxvn73JPUltecT0Y
2VBiPu8Qgltw2pk6yBHhdhW2eaK+D+TeIQWjWyCvSzQMZ5yOkGMDwDLXq+30KyMxw95VeXU0pY8t
KhamufoZqy5On3Kt7am69r1uHxNw7vadTq3420zC0+2kF/Wo2DgmKipsRK3/8fHsX5kDw+Vgsqs4
mQBiTn+XY66dKoTTj62GCjJdrTEOOlqR5LmEjbuPB7vcYlx0oB3oWK24h4vj0k2mRj89Py6TiTBS
N7Z+MKD1c6+g/CNKZGpJ+dRkZTTf2GOXJ8ig0glZjg4tqL3zvZ2QLrcttonHqpFi1bQhLyBq+fTF
wyg+JUuDhjB8vPXz/+fRMvMMiSEvK45Ih4jveZVGW3NeBlxFolsXz+WhWXF8HHprpaBzfk6H6jAP
hpxJUdKuG+2YVZm1b1Bi4oZYJHpYKRzkAoYqJYxP30UMTIkQQzK6Tuzks4ELo4NlWxZHIxPDFhW3
KWiKOfps39FlFOjmwEkJO/AXPx3FHW2kbBDgOiKh4vw2S5j8nrnI98gb+s+CPP8MhQTDSvgigjVO
h9LIWzi4DBX5rUFQQ6fB8/LfH2/8dVZOwxkuVoRAPRQ5kOc+h9x5KKy1rbewXHnhvaAibCwbgAuU
hfMcSG7j1fYtUYlrW55kAHAMuBUu1vXf/89m7Drd6eapKI6lWsq/pqFY7t0MyajPfxg4jrUHSQvf
P4+WaGjpsq7S4tiMmrvDbofUZ575R0fkbY259vnx2BOgMaliAS46P8hz6zVemSblMU1xMVyW4kdH
rzPo8/Hg69l/H3/clUMG4Exjr/Morl7Tp1NoD87QIyrJ1vA2pavqfW0Vr0ZCmtOYRrQdvWamqiZv
3CJXFg7QNsBW2k/QAcyzl2L2477K0RQ75qL03puRy5BdqW6FgZcX/5qzwQ2CDQPS4zzClnqX5asK
4NHM4cCO1PJ3SWXm95273CT0ro/I2fYnRiam8FYMi3dOolgWyjraHDVHiYjUEpQodfSBZqOtToXf
xYlnos3wTWuL7gUMZvtzks2oDloU40rCzZ11Gygg82uVI6oXpFPsm3fz4JvFfZt3pnHn2YvAP4mo
U2wwWSmHrZv2+bQZFtoKR97RZhUJ54jtchJo1ws0dJSXPa/RauU9Dn3/K/H8PkNhgwUJc7Ai85a6
AqKuuSnr+FhXfeyGtAdLLApTPZm30PLJs1EyRiKTanqU3wmQJ3pow+z1wHguBBRIqbX1PUTg+kYe
fGWH+NwOGgk30iNIWJzuy8jrLPZIVh1t+jTvKGOqL1gy3XIr/ZNNn60a/X367iviCL7+ejz+5wbR
2XleMfTVEZU2s7mHv+75b1jy0J3NF0rtgWYgynukIUibrk/k1D8YqRmXGxRl5nRTO6P5L5qt7bT3
oraR1GdnlWyXuCl/CZi09kFmQPr/6kct6cOBAmx8+Pj8XtniCOrA3llfEQBuZ+e3RKM3ovZWHYXI
xXvBHhzBtGn6dnaE/WnaPyQ+0irQKfyNO+LZk4VhmzPrZKtHDBiHu15l8TZ1zWZHR0zc+K7L9ec6
QiCF3I20ERTd6cK4HVpXJoU4bojFMbcIlwwmcl3llOw+nsDLZ4vKEtUdBiNBvYB5uJmf6V7KVbQQ
F/dhUxQYtaSmGeQRdmTUPmlgfDzi5ZJxvROPE9j8eSrPwtEaCc02n53iWHPOQhTMao4djTTswvXw
46Eub/cVmg38DOAH2L3zWUQ8uWwjay6PuizbjTE/Vk0VYihFcXAtJ2NFWq4yudGN6/3anPorL04D
5ERMus7A/5yqAkeiGLuM8hineRYko7dJncIKdWm9jdzzN97LK1vFAH6PFLlLAnmhiVStiOIq9coj
oUKyKTszubeS4tO0D4qPjrMOQZQNQefsoC2I1eno8zVHhETwWDOotgJvQVmY5byxalc+aNUGWiHo
8PLIvk+nbxhjJMLF0BzHUqkXfNfiuyjHh+TjvXFlkcA/8n8HjobH9TmwykPrCHpZ2Ry7ZtfrI5NW
ZVNgKdo6prixIa58Ea+85q44pxVmd5Y1qIRQrUaG8hhTDdpJ8Ba7ZC7m14+/6DL1WqlTpFxMGwHU
ORtjMnlXo8xh3mYyXEL7nFaWXsB9s2vc/JQ2NWGOJ9dyYyavHGiI/7yDwAdhtJzj4DpXDhW6ys2x
LVptp4AFB3Yp/A2mAp8GnfNUQTsCzbJmlyDcT7eGmWnx4HVRfUyyadk0tuw3mRxvBTNXPohzS8BL
MkkR9rz6uiTALZbWaI5LDwapjKX3WgKg35tD5nw6C+Lh1UH3kZjDBzr3Wh8RqMZ7pJFHRN+7LRGN
H5Yys8JZxz704+1xZRMi7UURABk6lEPOa2YrhnrIxloeTSQ/LRDuvvC3symHW1WmawPxOK5SQ7hy
oIFyukhKpWOGoL884nKaIXUxQRMT4lYmfm0UHxQz7xYMeKC4p6MUxWyNfo+2IkrJ2nMiFsND9xRI
241pu7wn4AdCsgSfuN5J5/yeuisRNlbGcPSjLHbvTDWjhJ5qfTxtZ+GjPJnOrrwV1lx+HEEfLwhS
d2hekXadfhwWtXRX53o4dp1fHEdiBRo9dZ3mN8KMy52+WlZh6EMGDrT9/Oi2Xt92pdKGI4LxckeR
fgjglHUh5PFb1eFrn0R87Lg+f4GLWH/K/zyKneEMVMKdAZBDku1G01BorYhb3JerH+Ss7z1kER6q
s4mDjeYCf4zHY6FP5aNwQRqgyGybyK8JuN0fn6jLC5cczl6tl5DMQ4nn7DYaTTvrWsBEx9Hpqnwz
xZPv7sxOkDzYbjGkR8rvhr+fizJ++fzIZAYw7+kG8kium/Z/JnOxHGxo5CLucmlWTlihz1ztrdoH
xzLPYJ0e2h6vw43hqLHafTz0ZUy1llHYcDQXUHo5V3HQrT7xvDRvDwhPtIFbmct3PbERml60+G6h
Qf/SOmYbgveLbkz35Q7i5bRoyQOegQZ3zmJpTdlJVebdYRDS2mdNx8tmpLdwz5fnnTnl5lqftDVH
P7tXlNKbHmRnd8i19HXMSryZy+bdS+p/HbuL7j6ezMvtCqNkBaGuPvXUjs4G01MLOJPmoArUpkjT
L/G8y8krUPHQb+H8/5DNTnO9dawVF089EcbW2Z6JU6OKLCtBokfGnbuRCZiQDarpg7ZRTWrlK9QT
zMAK6Vk2mI1qDzQgxuF19bjE4hYIod4HVqLMCH9Y1fcIzAOt26ViokE6xubqDzvJEVxW5sY/P56n
Pxfe+Y8HP0BBmRSFWvbZuZ5iI5t02TSHrsiWBKxpW5ovlomAwrYoKq9JA8rtRRJOqi7cYwTzMwuL
zhy7TSpVDqw6Gwm8l2buxh0GfXG8zXuqJkWg4lL37hutNa3mS4kyu/FmJSAd9qL1sl82q7MEecLt
ibwjGfgmKxJdD0A6ZfYTQAisSieq2cUXAyOWcRPD7UVSDLxbhjFOXDTvH8/Dtf1CkG+zkBo9tnMX
pW6sNMAlVg5TDZiLNhdvRAt24DbN52Mgd62/4WtI1E+R6uwRR1M6NScAzodxLd70kzXuMdGesH2N
l+3HH3V5rl3UC5BLQ5iQbzuvqcvO93nboupQ8xA/gg4qN4XhFp++PQjp1pY+wnbkS+fEa5KVrnE9
vMUHpRUbdBejO6Mp9Ru18ysLBIWVrj3lS9KXc1G2UgCuspNBHqSdFO+tbizZBl3VfG8bdV3cCLyv
TBwdybXLsjYkUBc7fQXGRa/MWU8kso7e+wqhPIy88jdW5/I+hPG0vjGkFPR2z+v0oMhrG9RJe0A7
drpD5HNZkLHv+vSgxbn1O3LEIG/Q+i4nEelnHheiYiLjC8IdDEmE0huemKTIkm+qtSYkoIU/YFZP
ZDndWLIrH7i+Kmh2IBVIRni2081JSmLHVQkOVMkY5LYjW3CDOAzssPZMLLDnM63sj/f8tU/0aJED
8iAouiBZG2L2ZY9106GpmuYF4sb4tag9+ZDhb3MjVrjcJZDqeGPgvVDh5to43SWFVTZ43yz9wcIM
Xg/aMvegyLXtnO8+/qbLgXBRhFgNsAI1qguYkNAxeSvxJ4bz0OuBMnPQp7H5aQ43/G2CO4pHRCHU
Pc5eAq+MKTDbVn/ATulnbMu9Xqqnqenh2wza5wv1a1xMEE7Fg9D1/NKQWEJrdiJ6uGR98T6Ard6C
DZ5uJO6Xm4FRaFLTkEfGkRrj6Qqh7wQkVZPDYapUdY8emht4saNWSOKtXP3KGlEo5ZuIwznN510q
V8MYizrBdJiaXITAMzCyX8H4n94JdMG50AFOUI84B08pUdH7sKjvo3eGrRBeoc9CX5YbwdPFt6zt
vPVyQiBkXaKzacugMrljAni9xjPjqdfyJNC72rtxGV1cDxBTOTTAhGhTrATT08WxitRPjWGaDrnp
Uj8ZdG2LBx8OP6JI95MVG8HHc3d1PHQXSCnogJnn8bWmIeplohZzwJ7P/0qFfdrWk2p+j0aS74Ue
wZr5eMCLgJ4PxFpwJaytAaJ7dv+1osDBwzengy1na5vGyZ1a0nc16XtS0Gc9Mh6W0roVXlwflJNl
sBXXwU9nFT8GqTWLw9pp2rvvLiENxjboGkyTkiStArfvnqfyloeyvn7LSRi5fitFA7IH0ENEAqfD
YiqYdUZbq0MbA94fdW2zjGA7u9LI76NeiK+YBo3fVFWlIDvL1vrqSMv6rSL7+8dzfpE58jvIGv9/
hX81Uzj9HUU2S7DZjjrEleUgsDvI8ougvRyHfaRXK8WpEl+g5ZJ9fDzwtd2FuMcfYj5FQvfszOhq
oDxk+OowDOOMU53zSwK+bZHUD/o6/vvjwS7uNb7SJ3ak5sT9SeJ2+pXU3J1pSJF2TCjDPw84r4Dr
F857FNm/Pz0SuSgAKhir3Dvn+rFT1CP0vqD8qfA1OeI1BZVt0IuDGg1n+/FQl7cOI6GQwtuDUDL1
p9OPWpCLLZoc8rwPsP3NHdz8Z95K+8YNemXq6KJSkuOKXhWEz6Yu0Y1MzlWmHbBLzV6qpnDvy1JE
L8bYlTfig8uhDDJPsLZQZOmjnVc7STwLs+o0dfAyd9pmUTttlAHDKEnrTzOmKd7+EbAhn+ABP8/i
KE/rroI/dKhHOb66RTS+EeqlNwK6y8PFY8oaUZtBl5CC++kKNZOWpjKP54O+yDk0pJd9j9NV9m00
xU4fUlDcQKBuPEbXZhGsJxcpWFYKuWdhCXw+b1ZWOR/SGPCjDxPpx8isB6KOl++f3YF0BBFeXDv6
4J3Oiz9xPredDgfukNICvyt6MLNYcKjNx6Nc/SCPYIGYERHac1ldffgj1qPPB+Sfv83I/21BtUF6
xUnnxkiXJwrEIyqpwNOIs7mZT9crNQrXTWZzPuSqXXCm86PA7GGFffw9lzcfSwM6D0sIYvwL0O+C
bYZy/Go50PJ+rfvm0NP5DKpZ/tegZfh/GYyju6J++axzXntb6LUXQUw7+IM3I3bhLu43CwgwfCe4
okefYM+40Um4+n08pWus4q369KezuLIpnWqcloPyoPiFjdOqUGpQXaRvdEC5qvnGN15uEEunmQVk
nEVjvLMBsZnx5hm0x8GLqvagoxO+G3wfU77Wn28AuK4OBUYMYBVqlhT7T79t6vAn9pbZPqw0/j2Z
y38YbaotN1R746Mu9yIfhdqLu3Ie1ibG6UhdPUeRJ5FxNFyR7tJqsNBuosL68V688j0rfGCtE9Cq
Q9vodJR0rkZ9sGqPBBdXsLFsxU+rhHeEEaz99vFQl9uCSSP7A2/k0TU71zbKi6Gzywp1u8aywaIN
JcTxwjTjrY6rGs6tvvj+8YBXZhDRiNXUBUE0Ws5nEUZrLnj30Fo7LCJzH+MFDEO/WNON3X5tFI9L
g9vd/bNepzNot1ALMVlzD2bvVdyyflX9reV5ceNWvzIMxdJ1061zR1/1dJi09XKiUcs7zEUab8VQ
4PJCL/rzm269aFfRNSpGoCNOR8kqv8fhNY8Oeop5fV5KfzsQwt3YdFe+hft19RmhgM44ZwtTV3qy
ekZ6pH5z8tsuF+9Zy+P8xlG9Pgqb2+De49k4O0AyS1q9t3MPi/C5f3SL2t/E6GDfWP4rB2gNIcCP
kDhTZjt7bWOV9S6cTO+gIaCGHJ7UHxEkxfxX5beEXf88dKc5A+U1nkHKDhrB5bmskFNljYhLhCF0
MqG4e0D8MuilC4QEvPbg6T8KF1J0GWh4R49ZvWFeQvQeMMHKEOCcXxPcH8X8Y/a+aXMXlsljL+B/
OOW3RLxFMrtzfYwdpan+bsXvj4/i5dkncFwvTSoIpK/nr9DgxtmAs0LEWoCkNIsmPU6NEYdmY6EF
Ho23PBUu157x2Ft/qmkc/7PAizRVjHMGg6g2PYX9S1Vv6EzdAvWs+/R0PQDZUxikrkAFjZLx6WnB
SK2HvrMgFdg144GIjI5DCq89gOnsv4A9y49m38oHDCOrN7Ks6YZa3JVZZWQOK6XXlZ11tsOBvdYO
VgDxke5CckBfAyNvrEk3xGspT1J2S+f3khJH1dpm/8HYWBs354LRWpcaLppw8TH3kln9p3vYdT/E
FajY0MaIdNjnK2LhbuGlEZsZpuZv2y5XYEtiFd7201sKWPhaByZ75O0/+/h0yOBY10VyxC1Y24zW
ZBz1TMAaQWkWn1B/8/Fwl6E8IdTaaaT/TuP5HErQopBH5yZpD3Du022vt9ZBqcm492Um7wCGZnee
s0w/Ph70coHRM4d6R7JCA4Sy8OkGw4TTzXrH7w849LYc+xQxYoiIbuoesBhCyS6vl+5W45qb+GJf
k4OZK0dmRaxdWBFGyaqNTBf1EHeDJ8IUsewxbNtu6rZ/yAgP41gv3z3dlG5YTprM3he/H5ytA0/w
uR+pW6MGpeGtWyUYLeTcR0mUl9xAwFwoXjVwj/MUleoQql1pf0+XJqqDISbgedKN0WwDZ4A3dJDd
YOVf2rmoxXslaF3Qy1b2sPrT1zhUlVXWbiY7Hep/CjXELs2ApIvJ6JqhrDdJBKv2dTaEneAiLKjH
ukU3lltt8pIB22WUuHc27KnvYuq99t1Okzzf4kTg+ltHDpq3d9Sq5IGcQPu7hb6b7mQMYfE+j8Yx
42e6MMm00Xehe0XKwK3U1N+gg2AniuLN8DXNp2HAyLPucJUes0LPQ/A9S7030l7T/hKWPok7vVmW
DklT0Yw/DItMMQ+iuPC1bdNFuf6WTb6nnhJJHvEby/Mc+YAynlX+32RGbfJgdCjF3MfLgCxqoRft
FBqpg0xHOhbxjyzPEn2fl0uZhF4hgSdRyXFy7T7Rao+OqcrmTDF2joKTu1VekZo7N3fd5jCMrkpe
c62O4wQjYS/HswDb4BYyOcFTAPZOn559vzA4Cr7KZajGFAZhSzXX2PtZ47p3fHY+hGavpc1LtPS5
scqMVt3bIAvhI0VhLM0dfkHRv1L0S/kGZT/+10GTBK8/FNzjx6bRvagJzSqC6z11BcT+YqjRsugo
VCENNdSdDMZ0sLVtRDMY0/a6Ny0UUTpN+94R5PbfgJPE+utMbTn9Clq4Hw+mPXcIKyF2HSEHXyMB
k2SlO2xTsKHyZSzy8e/FREP6kTds9MMEVaB4k2mFv9DQndC6wk46ajdDgRjHtrOrLN1jRDuo+xlt
Ahvdh2pudiw1e8w0uPvuzKVunU2bKyc55m6WTzuNuXeDFN64+zetbD/+Vyp9yDb6ZPsSekvRwgGt
tLJ+ll2a1JvFm2R5Jxu3yx+0RDP+SpPMyZ9aA+/yQ90rCXukS3CqHxLEkZ9kIuHtIxdT9GEdCf3r
aM1e+5BmKI+ExWSM9pPBstMG7FFjeHCNzHlEHwpXdonJbfcQ0/vUd0gIju7XGRpe8j2to7J4Tn1A
LhuwQbJ/l/FcPqHAjlhJyUT1+9rVY3FMxgyuN6oqjv6j8lrv7xy5ETSVSyTOnoQGTGKX0BiZ93nr
zGiqGF5kaEGVmeW0NS1eT/0wYLxrfm+HNkm/TbaY9Wc7ahAhzWEB4lHcINSXigBPpNnAqxcrmp3y
FS1xylIyOioX0ahwSdHKfqzFJN9SalSRGURmmT02ud49qKkeEQgv8bDeu21v2iLwoPq908qPVA2H
pPDHIkCyjCtvg75SEn8lAYtTPLLTvPE3VizcbtfhPtzVq6Ov4KtFnEc7E5SZ9jQX3M5BFJVDdJip
jb+BlvdSZKl8+weBNir/AB4ndIeS0XBCeMaCOmciPX+jqFfKjRJIaaGFUrYzxzEfFLYofo0imzvj
EqbjC41humdjRt/LyT142Fj795OWNP+aCdv8Pkd9rP4pKeF5B2HiVvxuz3n220isNHuH9xO1952u
xn9gxHn4iiMc5QeT1mheKLx4tDaLHc/efuTRF8dUYWP0pPkqNg+JZG2/2iN+B3uRmW4ZVHosk7dY
2VTm8D9s1aZFE0MilGP21kHLvcgEaudW5aPGgznjBTLZCySWPkUTNan7KZyauFk27qA86zlZ0ukf
MJTj2zj1nfY0ll7uIcWGRGNQpdU8/vfxk3olhkH9fi0ts2kBDZ2DD2XGNk/qxYQ1n2lb+FhqIxar
esQbKDmYqKvu0ZCy8Bca28fRkki/eEi0ffwj/khznkaO0ClsMPVcLtSCziN5UHStrBPLPOR9jI+e
WuK83BLPwJ2aRvy3Z5bTuZdDB/1nKsmgvpm6dJsfeinmFy6jSm6qdBmQ+DCXdrIDEek5bvXScKss
2WKnXphuwMGshqPndQMyEiBhut9GzlmdVOUNu6jrRrH9f5yd127cyLaGn4gAc7glO0iULFv2yOmG
cGSOVYxPfz7q4sDNFkRoYwbbA2zA1VWssMIfQNJMGNVD3jJP7ADv89waHY+6kwHm8qdeyDpoeqTb
Th2sBr1C2Yo+WufrkznOpW/Hg/OrHLVoeW/Smh93QryrmAswAcnOWtoGKUSkexn+jANeeaZTm8Qh
usUDBoUDJ3C9uLcyRYTEXN4tn2rPtucqd3gedcWzoYBPz3CT0Q0eaTVSU+Zti45ZjfgNViE+PIFp
Jwt+aXYQ9KjS0mGjgL/JUXKDigeWItYtOIZ+OPIc9OnHARNTI9CbegYeYhRyuBtaQ5E7wexVXIkO
AOKHTJG0gd2zmaLVIrJFLIWSyZL+6svxvuuGn17u/E2SaM+27+Wx1qoCBCUULNb//x+AYFvNVtPT
O73toF2hARRF4pwuqoeBggGBnULr19cP1wvfD9cO4EJMkc7lFi+Eptls6QqTG0vZBN5qZ49yXrtz
hM0XhlkpAbgecZRXftTlvMYudaK60r3b2oaYeoSvZOp+pYOLCiwLrbVgRlawu7MQiywObi0WnqRi
hlGGJ5Ry16apntyI1IrNQ1IkVgr7y8Nw/mgt7TQcIqer5jvTblMUmjJncG+t1cLLDvSoRA9MKYSb
fpYIBdgnHaXFJ7TLRliraiyWgMfWEE8aqlDyyUunODo3dDj72ygbYnFr1XkqUeeznfxQAo0k4CNv
QUYFAxeU/brYVQMQQ6Xk9xTKHDbaAme0mFqlubGiNFuOSL9FXxpbKQbf670pfWsJCrjSinOg1w1+
A+DN5bpmSWJmSaGifolmTxrYyJtBRkcxcqebfv39GIfUea12ga3cglHiSdP7VkccXLNFdutJq7hD
MKze2yb82ouLfp0NvWyqdjzjiJ5fzsYgggU/j14OCqPTTZG4aWAa/d55XnPdq1FQyF3LkNSHtt7x
bdclpKzsRQA11ZcWjdmjmUbysTa85Patp2t9NldqJcXIFQd5OaGJNZOIjyVhY1TFk64P7XRyUkRk
d+7+dWEup8Q48Nsh+6yysttCu4JgaroMVRpW2E0YwXpddT6xW+KeZ9mgetnbU6H+D5NbydnQcZgb
rfnLycVAqxcU+NJQxNpwXJR2xiyPqPXtS+iCmIafzQmlQ3g5StvM1bI4Rho6RTLeux1trNwS1s5c
1nOyWUD2NepF6KCooLvW/f/PvTubY6/Xo5KFC10a/BI1yBYHwkZoxKIzl9nv4LrhkuUove0XeSl3
eKPXH/CZsr8CEDldtAkvxzcsnI+rjpIfroBTgHIuesdOeuMa/ZNbDHtren0CMMymQqISVVEp2ZbH
IYWKqq+Q8Ina9oemFuOpgiXkLxZo9Ld+vdUlkm1J230Vo9p8PTvGIphOLlF+kVJqK8s/VjW+GbbE
3wzjlmI//QmAbJsH2rHrVO9SRaGol5LWDBMBdDu8md7GKM/VZFxWbAppm6u2zxy3dYo5DuNqKn4C
J6jDySr2NI6uL1qK/RSDHA8dakogm1EycBYk7E4cqnlBnbqqI+82Efaek+YLO2DVJ+c+p71ESL0Z
Jp67XuRzmYRKlZiP1mIYt5htTaE7pPrh9S3w0lAocVF5pRq4AiMut3Ymi36phJuEyIuOgUqL/YSQ
bfaA5Eyzs9ueN+7lMXZX5ry5HmSIUc84on+OcWcIdBw1WLFjVpvDoffMZvC7quHNKqye4jZw5a74
0VVaptm+pqHI6E+FhDhoJTNqvovlJsW9BHVQ3LVLnGone6ngmld4wOi3xpgPyU5V+oXvzc/lNK5e
WeQ3m8AIoHEtZaNlYW9SQ7zRqEsbN/3SkXa+/hmuB1rDPAAOOjAbnvLNF7fNcum6PC7CzhU170SZ
f7C8dM/A6voeW5efjhtPEY2X7ZuQ5yauG2gxhH2hxg8IRq5+yWJA2FaDWYuGadTuPH0vzQs0IVIa
4GRplmwOv4mJaoaFKqTdfkGWCwne9JhGmfn2S8YDe7nijNnEoN0369dleM8aqQOzn/p8SPXvFlpB
u/MMXJ8V+iLQV0g4yHWIUS7PSue1jlabfR3qE8l10LlThuRXr/ePKvjZPZ+29eRdnpZVVYU7htjf
ob2lX46WO8vcpxJusFvP5kMDG2GhUt4rJWohHYKLGmjq4mcyltUEum+iFMV9jrbBmzfmmrGSZGEn
vUKaLn+Fo0SCpIuCvSPs2LeWQrlHY1P5782j8BKBDgAvtaYh68r/czNMddqWkW1Ft22ca+8gnUgf
Z4Fy5/utp/XfFV17jUjSQFznQQKOsFnRyG3UMhphkCNs0bdnD17VfBOX6pD7KM4u403iIovq11aE
V+/rE1yXaTP0unMo1JBeQWXYbB3Vjh1s0xwotk7mIhM7adTcNX2UqPE7SecnPFaaP6a9SpZCv3Vn
+O0xZOYWZGwogoSDEPg299jkjsNclmUdyrJWAqmPU6Crc7zTpX5hfbnB1PViecbxrb/in69IdSHG
SmWpw2LWmm8oJFdVUEkxHCeLPBB9Zy2Ys9T+9talBfW8YgeJzbhqtmIV04zQtKZVXQjV/E/Wzc1H
rSyno7p2gaPFyc6Ag8ZACtv99PrA14uKhiQoQrYUGh/0ti6nO6oYOqCe0YWp4eH6A3HwoZW1vrNp
t3f2Oi2adJgbetRxKDpcjtIo0+JUZiNCnNzkbeLSmOulNp4yvRiD2TSy81tnZdAu80iIQIAg4LOZ
VV8gXwYyvAqFSnndkgOIecqxO7O6Pg8QcOFCreEnM9uCM9Codt1EddswFjKSvm5RxA1a257qg1No
waDepMvcdbddr+45aT2/cpdnceWf0wwkJwc6tRXVaRor6xEA6cKoX/T4nv/66cRFfDJXQfmDBi4b
ETDRrsXdrtKFb+fe3NxkMp7sMFsamQdUFjTdB4qBLwUzJIPMPAh+R2V2l+zk2XNfvFvWKnTsw98c
klPZo3LzoKXN/HeRs/mL6H+oKeC7GTq/cTRlt51RWE6gWgqFXARgO3HssB0toJJraXSOprbHuiGW
6pOkRk5xvSnRVgKrKScf0ep6DBTVjWJ/wprYCcaoNOy7OSq86N0ySrs6caPOViCscS58LqlM3PSZ
tDRU4CsdZWd4391/E2rc3oMXYb7jp71OZ0926V/DmJzkT20scvlsKGaS3YAba1qadXhRopiWDJ+a
0uiqcFIQhT+UceOZd2M9qdHBaOMpulXNAQMBF6/p4Z5WhPE0RR7rVpeUeA5ILxh0MpQCJVilsa2v
IF0rEU6iGr6awmh+662aWocO+eoyyMU8z3dJ4YLlzizqBGEFlO6tsoq8QPg1EZ7i0APEa/sW2bXw
Yi1qqTYX3hzmOZa8tpDaU7tI9RavgfpD2wGh8Cl57xn3bAMMUujV8pIx14MBpvfyrOdOzfXdz11I
WJu5rFk3/9Abu2l5Grx5WPaIONd3C5ESInFk7zTmiQsvx5MunV07akXYokVmn5tRsbp7YyntPEjb
1v6UVHkvd0rFL8wRYQHEBHkEV3vPzRxjsFI42S2Q4zWeImQbO18xyNZyY3mrxhrLyexAHGpcaRCB
No+uHtUzDzrk+MLifVj7Ye1Ni5TSl7rxGlwYvLw/vX55vrCgqCxbwHUQhlyR85cLWkJvXRbqLWGi
AkQEKQrlLrCSrjKOUWwKj6e3tvY0AF5Y0WelGtYTcRwIaZeDzjRS9UQ4Q5i52Lj7qaZGR1VKJJRy
SHY7GdH1DO3nx4jtsjoVbwVerCpxSeOmMSTuLR5JgzEkh/lwhgs3fujzbC9yeWG8VasJ4icirqzt
Jv6M8gkRNF1fwsHU29hPS4x8/F6Fs+4vSTnQNBJltIdXvV5RfDHh9fEPMSmsrssVpYuo4PwzqOFo
2fVDMVXFubLj5EfHLb2T+L00FEkZ2k2AcWBdbZ53XejSxJxBD9GTT7/XipgQVKeBH3ZW1e8ELNdj
OSt7dlUpoVsI1v1yWkmrDT01GiNcjLG/JazR7pIBK6fRQWrsrQeBcIXgh4IP0RGKL5dDme2Mwkia
2MiiFBFpQz/fV52ef1x0mRyRsZNvHg8kKTfZKmCwajZu8sx6TtAxNxU7xNYk85UEoY0y10+Nrn8E
xyJ27rBnbcvLEGKNHciJKNKtJLZNJtFbY6IpQFTCbEB7L0BXYCiCImoK5WM0FNEEJigSKgX/nM7C
pMXoRE+mWcdnRcVF73MyqfV0onju/Hx92ddl3fwuHWUd6AtU++n3bTYuJbhc6ytUByaJLUGJQ81J
V5x4p91Av+t6HPoadBWpT8JE2go8orAgeKtkwq5NQDfVqxjhjY0NgvGpbzNBebuTNs4dFQ7g8jxH
gK4OAqrdTJvIbpsfo2MUyzFvmt45IJ5gqI9SuhglJpU7/lcvhas/5W5eGAf2Vov7i6pN1mm0C5c2
Ly0eJaABZzd3TV9FUBqmtGq/y1GozbvCSKL4xB2V14dYl+4HPIEz7xitRklPNp3oe7rC3B06auUq
vg2Ik9/ToKqxakOgb7zLPbMt7ghQ6rAGykU/mcBfCfCjcp9KZ5x+kpyBpZkb2vmHXHdH06cwntoB
2IzY8DEjwcWjmwzrtyii1r0BOVuCnaqWEWeIuIN+2rmFshwS7DqL34WJwcTvPB6W/nZIjDw60Bg3
zLCMAAOelj7hDlf7rFz+1A1+Ru9hMAItTpBrLE8GWIr2pyiSMj33alnyzkRczmjbR5hzSToaKU8e
5JzhtoDrHePyrjfZGPsIkhXyhqTebA6ZVprvnTrr5fsx9ewvhlN18wmvcRr5OaIEysmaPIRXErAc
LlIFTUQT13ai6NAZZfKIDV7l3YHewZWn7dDAxtkonsi/FuczFaiiCQpCHXEk+XTKWyfKhYkT4Vi3
x6gfNfVeFmpkHeE3Az1LUKCA2eG0JTaZjjActCLbREanylPFAzZ+yA8CXVO00wBb6xcap8oYtES0
6j1dFyuGOurh3lWJGacc1VWW5agkNBoPqzPIT2tstfas6kX7ecZuxwtL6pBfvSQ3W3L/TE/ORukV
2tHGgqp7WiZoRzuH5oWjSRuGSAsxMepU29qbM8sltqy6Do20LMH4VN17G++mnbzqhYNJE9da0fWk
+kCsL+9dTURDbndxE0oT8Ky9dMkxatrubFS7bJznHG1z2cBHWMvGNsAP7oHLsWJtqnVtIYfLUgOJ
nFJP6x+pttqpW+g5/55cJKOPMVYmv/QkG+6MlP3aYjtjH+aY/l9gWHntnoZe9T6auRFnQAWI8wOz
MLXPTq9QX28iBF5u3Wrk9KO9I6OzJ7R5T8PipTXjy6xJ/Fob2WbYRekkUHXnJrTmscKaypk+LLmm
/fYU292pkLywCZxnvSsCxLW0t7mf26wj3rC9Nuy80XyHJol2EmPt3Lz1FaA9gQgfuniQcXloLz8M
99iAGWDRhqYTVfeTW5fnlFj1zZHLOgr7jHh3ramty/pvtUcxLTEbWRs2Uzq/j+NOAVZZgCFEK/bw
9gkZVJbWGhb3krFZtjKWiqUnSRc2vVYe3dIWB0LCvVDs+uPQAiblM0BHU+vcevZ6CkpBuTa14TLV
Dq82vZYhMpOd2OE6oGUUl54p7R2225bpqlCANDuRUjWicXmPYvF8njWIk3OnD3cJNd2dyOilWXHh
UPOnq8Cfm7WLLGApQOi6MLPx3Srq2Dg26tDtzOrFURAqNix1JaFuN7aci6oHdrF+oTQ7tn0JyrNx
9vrA1yd1NRxAI55tp5IMrL/iny3HUwJ0vcw63ubePqhO791UnjYE/VJHOxO6LlAxFBVTrgWKp1ym
l0MZ0iD6SUc+Ez37oBySL+6QnZdRM3x1USdCksrAfk37+PpOf2mGSDBSn1op/GjIXQ4rCzuvIlvv
qItlWYDIqYpDJd6shLV7G/GloWhska4y3ErsvRxK6ZcBHwHcTC3FwhENEWfaQwennMbD63N6acev
9+qaUcGCtzYXhe0lijmNZRfiff3OQcsKMF7aI6JZltwY0V46fNVmJFnkDUTjF976qiq8uf5KmSmp
UBlvjPPsXktl8T52nf5G8fAINufKOxQ9YaZC1vxlBJb/MCY1fps41H6NYlmeeoAhQWxAgPPavPet
KFZ2Luhnz+LLp5N2FeKUa5wO5GqLBpzEpBdKhjdhVMp6OXlWTkzq5aqXBqSJFWB1tcuik9WCZvfd
tkuUQ9dZ3lMixvmHu+T26CeK01l+Npr1eKT8bU++E3tcjKluIZZVMRHbF9oyTv4EJV76Nr6Rj6kk
gz04Y2ZlqP7IOtn51Oue2c7LW8v/QEEoHm+9mgkPI6kCpg1b9JwCNxn7oywxZXzzhlrRaqgYIe/J
ntrUBNLEVZzaqkU4R7o8GFWSfmyR4sG0oau/IXNKCv32AblwXMbEMYLCzuVRAcy7WGJyRRjj4AC8
GOPJrJnMRx037z9aFkU7seLV0dTo12ApQl7DPKkFXo7XklWC6ZqH0HIhvvuG3nB1Lx12lIE9OMan
12f3LOp58dUYZa3/oc33zMDaHNC6FpHd4pSLArfWqQ8t7ecRLkFbegDkzKrR/GScdTdI4ZM7R2m3
VvkT68cajfZotrVbHtXJuZulm2nHNsly++tQI+Lmz3VbomUs7A5XpFZzouVQy2jwwiWJMKYjFbBT
HRQFSP72bhDFBFdXopv9TuuUkXwmHjVME/uk985NWWr9LWGkTA5ijj0q6zMwYfXDNDWR+JUopIy/
K0wlvafKqEmGTBUd4ns9sfP+ceyk89vS4uo7Jfm1/wVMHrW5tMj7bxnvJn72rZF7foHVbnTM7MJ5
mECoFJ+M1Mx+QgFw/zNXUtAHb14s675fZDHdNxNlx7fe/nBtwK7QcOXrc47W4/XP+zbBXwH3M2hh
C1bg6Hly8IsUMCR6/HscsOstxlBo/iKY8qyzudnSkKZcDIZtLSyzIvuvrRRxoIQHy6A3smIn6r16
ANZSOhEiak/wF0kWLqcVTzPm1JXUQmUyrb/eKBMontI1P6FxmJwrrTH3djR/4eWG5rEBkI703arN
uxXfUEypAE9cjDDl+miP07yI9LgsIvsgklJ7q4A9tx2hCDRCciA69dvaU5WyNdpaWGGexuoBtVDX
79Qh8Q11+vn6SQWceD0zFhL/GpcXDhXgzdXnJpPnIQi9hESQSvJDl5M3PNrqPC5HimJwMqJ5MJJA
aLIVnzroNl8WBD6HsEzhBwUjGxz+A1UtjEr71LsXlTlQLahc0XQPOkgtz/WFUg3LBw0+y+LHSIJU
j5hbpnVQTa1931K/z0Hjoz14WLQxs33F0WYIm0sOVSIfJQZBcYpsgt+YcTNBSyni7ATwZc4PgkWp
Tlwxs/5xmevEObja7LqPvdk2qDfk0jLgK5QuMP2hwBhWcsLEPf9VFadJsafpkTs/WoKht+AGqW0n
om+J4SbfUSakfRUni5WdIm8Y1bOOgLr9vVRTzwAM4tXKR3wPXeuoYPYanyxrAfuLFWXuBS0de7yD
F/zk7+vCtX+UQ19GwThOXu5nywQtwSIv/atK2nrcE5W0z7gEVePBS61Uu9WMeJBACeaMGKIEBqod
MqcsMpzT5Ir2TRtdif5ActBMP62tyT6ICo2rU2lkaYr99Zz8hzE6Zsrw27y/7bgoy7uiboqHBlXR
j0Qx+AGXy1wkx6JXnO8D1T/ofxFyJf5oDWQnvVw7VGmSur/yRZ2pnfTZkvrLrDb6SbD1se6NlOQX
ulhR6bdgj3CzrtNU+xYr41Af9aTo7XPW9YsbeDJVk6B2iwIyNrYjsK0nW/1C+CG994WO6Oe7ce7z
+uQWWZ/duugDFSc1Qecdy3gSxdHXB03Y761ET+TRVCoPz+aUlAqm55xBC3n9OGwRMuvBo8HHPwDK
6Jdtix0QzBsoiDZJR+MtPCSuxGDYSFwVDEBR2TR6yH1mXCuknp4nAxeGYGjnbg97+Jx/bu4bhC0s
TBe54bhTNz8E5htdJSiVoWb1hvuIqXri3eQLsURg9obanBXwH9qd2wxpTfDZYcFJKcgaENiO4+wo
s2oa3uO87pbnwqqi8twqKqbKqyRNd6AJZyX+oDcNklpepXwro2Y2KHoOuXdqMH0dgsKV5Ze0H4Yv
PM64njm9KM3DUHn5FKiDouqPbd20+qMsc+OHHaNufFLmpLKCumhGecOpNdJ3ZsPzg5H9LGbVl1XV
A1uvtTbbiW2uPxpNVVWnAQEomT83D49bDqgUdQVexXXu5P5sVbnzyaPpGN1OsFMWbHXoeB/SUlVy
TNM7BGX8vi8t+fX1zXMVqvK8wvoG6ADeDmbMJsZq4OnFqSm9cMKxIJAU7OjomntyLuvfcrkziO6f
udbo6QHH3jx9k4crXS0ULxzyQZ9PwEdxilxULG5dYeX3hlkZ5TEeIuHshKzXy0wKScBKWLfyvLfU
sIrm/9RVan7XtcNAVz49Sc0RkGvlLYMumKuL6lCr6dlq5JfXV/a5hXs56XVsamZE6O4KHrt8771k
cnvAhfmd2kcDFV99aH8prpp/tLMYiYc4VcVTVivpF/AEzXAzuUnSBIqC1gTWRbV1P9M1/QY/w6uA
C1ejfnCB84ojQpvT+C7pVZmeXv/F13uBJsaqgbNCowDdbvYk4OcCg+KkuEMlt8dgvZ3OOfX5nevq
ei+Qr3i02pGXBeS2hb9SszCXWGnLu0Uo0RR68BifNGpO6clOVcym66M3TfOH16d2HXtRoiXFB/AC
9Z424+W3sBupNqNe5Xd4BTjHerL1r45RKdyDbfbZtJv6rVqYWPnQdzcgBK60ROMK6ZZbRjpCT77T
kKppfJMbGodWZY9P98Ine9YPWUXTV17dJlQmEU6q2R3zu8ZCZG3uwfPV8bQHVrj+ZJTrqSBQR0Cd
geD1cvW8YnbjBYzCWryeb7Qmnt8Pwmk+zKIXj3mRDj8tVU5Pb/1kLCDNYOpOgAURZb8clLq52etR
XN65Rd6d0ybWvrjoXv3ylFY71EOj7YTn10uJSB2C1NqKCYZvsKYK/2QdkuhJ9DTT70B8NX66UPwk
zCyD12e1/i2Xl8LlKOtG/WeUXDPpDQFCvFNTM3lvg3FHGh1fdAHm6/3rQ11RUoEfYvrK/yAcR411
WwFKxkzmiz0Xd2Mpur921ns8qYlsLPprS5/fdNjFRye7oUN1XDIzaY+2LVLlE4Wl3A2iSmcjVak3
4ddUlEDRy9gZniy7ab6n0iv+cKUbyEfMtAMNYYruWKl9OwNiQzLggfrZCJRm0JQumIu2j30pzLII
yiqKHcBt9JYOtaYI44jHdv1DafpFPPbDmMW/YhzUIz9Siv4JI7Qpe6Bov+uSd/UdKCxaq4QfdXR0
p6+0RrTRBEKWJGFHSHKwEnQvRN/px6axs7d+8uehnh0OYbPQIrr85PR+S/zW4iQUduqgsmoSf0bJ
j5L4+fz6F79Ki9aReMxBTdE5ojp8OVKeWpnp1RAmBA5HPlje5IvtxNaNmenaYWrnHjLION65s9ft
3K9Xh+d5ZMr4VGuIIuzNHEs0692xYTknS7o3nDD1LMH57rzmL41CwwARK5wp1m7b5fywzIOzu5TK
rRu38qFxp+FdVGfOW59B5kJxHQHg9TXk38tRFvCPCuhj5Ra96fShrafmrpDWHirrhblYdAi4Z9ZX
EMDb5ShQqAiP8x6lH2wDnHNat80HHTyPffP6nri6uwHmwomnRaXRUoPjdDkO2hkjihxZHCq2OnxH
et/9hrOBxNOgn2bn01iXYjgvVh7tvfMvnDBQNowJZZU/tvhSMtKV1BMpMBi7FWaWJg0282VHSaDz
vHTnsntpOXWKksSWHGaS1c00c/LYCZRpKKTjDSdaZXp9sGqbK+f19XxpIIobyLWhUKResRibKE/K
IooYyMNMG+ETcUNnNnt6+ygUj585Kms5ZTMd+LIoBpdjHPaO8sdr9eyY69EeE+mF64Ke5f8P4m6O
E/c7DDzQuVwX9vyt9ASFNivqhxt448mPNpVG0Gp2zhVpksm/fYIryIqAAlboVbdZpTMx9G4NZLgR
3snhRfRb3MF3sqyXNj8XBnQKVIxgxWwuxBhpj6FNuiTUnFmc6qHuD23z0Wof0K03TwWB8M60Xtj0
NgqEK2cXoxcYK5fbkPYShpeWmoZ6ZJo/PKPDd3Wa7EU/0uCY9wwhXviAxLOUrVecOvX4da/+E0x0
Uwwxy3PTcE6pfI0L0h/4YDaHofDo36iZdhNRtv2cZUkW70z0hWPApYVOLF4voP+vuHmV0gotR6sL
ksN4A5OX1MWq451T/cJyYudEwEnPG/bCtoXfIsMosxTiGcRK7axa0y8D4Nix6VL37fMBqodELIQY
SilbxEibaP3Yz04WTl7fPuRNpX4Hj5TtXMbPP/gi/MPHeaX9rc1vQFvbd3KS3JVznWWwmRwFPwj4
ZmNyFNba2ZhcB6Uk7nAaX0tsKFYcDFKZJyInYO/0PidlwuO8HcWh121Kb0syIrtpZC6FJR1dMfXQ
mY2n3dVNIuUh6iUdIBXcz+fa9aq/fdkOUG681HxaAEeZ77JOSU1/wYZ46YJ4yCz7E2IARIFlPlj6
yfasTt7YpVG0H6p8Mb4ksQqs//Vr4Cov44GFgwAEmgYDlgGbcBhYPy9xPGKxih8pWjliPgh8Bv1Z
UR/SvtzjF17vJ0IPzJcIHqhHQK6/PDBNQsckQ1YlFBVcATVDlwZTw8JH9GAPF3J9QBgKtTW6ijgw
kXNeDgWRMWq7BpbVgFbrqbOK+NzU1e/Xl+/6fqN54SGJAc6RvbsVYO3M2o4KBRXUuXTTo+mN4tuo
u8V9XdbaAR3Y8SFPhj3lx2czp8tNzP6lvLciA3gItyRjaeZzS10DroPIC9v281GJxYO+wlNulbQS
WeLn5uh5D9qkJ+UHFLIaE6ihJZCgqFQ1Sv7DqXRQPyuZni/fqnpQ3nX5Uun+xO5NA8rd3X+mOcz3
9QS3ELKUi2JXLKpK+GMT6SgbmRVsP7UW+de8RubWFygSD+ckVsq91Pf6ikUXYdVhoDoGkmhbOGi6
kSDR7rrQGpzG8hO3lneznqiPfSznz+rQ9Gcps2W8K5NZGDvXxTXAlkiUo4HhHDULjbvjchNpej4X
RjbQ4jURYzuMjiloFxmLYn9sMq/Pn/q0aMR9m7du/ZGln+Nbrc+rPwC6E+OL3YpZD9SUEuzH1/fd
9eZenb6gmBP/UL3chiceEasnXVGGvUG9Rp/F8l5DGOPv66Ncn1ZYZR7IaRrOdM621iWpM6Tgt+By
OjMQfr8BMpoGU0xSewP9dNnzqri+i1ZsBlrTcHRX5t5msRHM0Y0l4jBhHdxUR9NVaPdYwGebYEns
6YuVG9av12f44pB8VpvNxa20xdy5TdFNHhrQYYerVyBH1T62wh1OddW4xzbL98yPXhxvlakAO8Sj
uiUJ2lgllMiBcSlNY9ScsjGJPut5VT7S+OWJSTvaKDsP6wtDUrvBux1mPQdoG2TWnaqR56RNCEJa
3ChJ1wW60SU32Kl3hxzVop34/IVNA0MdUSLiBtCvW7EZhMwa0bpJE5pz3p00rZjfjXnn3AmE7PaO
55oJXl6EK5mVy52jQHC59S2mM2dOqt2DMNRjECZZb80OrALXfpoRT+3DTDTuB2mO9Qdg+fQ88pJt
G1hSmuUpNQw0Fi1HyBnjOzFWx9e31vXTwBrQGQJxRDkAmt/l1VEKkeeUWqvQbcseWV7jKMqs/UOB
qwymjmLMoR9FsxNvv7T4/w663hv/BKQow4pFRrDgVLytTqIovYNWxShvqlr9P3xngk/3WUmVEuH6
U/4ZakZY34ArA9XdrLRTxXsR6mrZH7BP39M9eS5Jb78zMT3FXOoq0B2206LZBbpFq8IIdfXUd1QF
2cjYiMYHzi+L22G5U/t670V/56F2p3t9meNv1C/Nzo+KInurFrK3KmLQ6SOAWVs222BVSUav1SJo
/g1akb4iqaItMn2rHzKjgBJaBe1gioPV3EQwUjHGBLnwKlxEjtGoZQrAmk57fn2fvrBlCCHUdXkJ
YLgFL7+jPZqLMiotgPBYKDfoXC9cfNUS9hH37utDvfBqrRUJQkpiFpWw83IousLLkJg29G/a+sAU
Giy5m8J6o1TAumyweanroHW0IhgvR4EcJQQqFggWjC0i/EpjPPRLLg6vzwUWHX/PZlNSHKelBXKF
dve2Pl56gxMBCR5DzKmK5VsKInz5bkB3EPdGGVdFHSwKz/fXQuRKScc3bVpxdIdFH4JqxhL0k7po
GKhhajMNRztNOoVOK0aTt92ozPrfMm+Mz4AA6uxMtQ2HeT3LVS0wequNgyVLjP9UsyBrESBJ3Hck
8xlqrvbUau6xs1rARBJPBfsmqSatu+sscnufgkklAqQx8/a9rXRLnfpWpqVO7IsWuGfmiypTkvPs
6LF2KGa0VQ+1O5g1RJaqWHxnsLoCHKCQcviu1sPs3PSWLKswVQo1DXQUs5uzaY0DV2w0yB4yXtKW
wTzEYCCiAshqM+ha8nGoSqc+SgJJzzc0YcUPGm9TH1RZNhcf4xiIVuUPU6qnfqbq03BCW9Ye8A6J
zOqmagvH/lU1+tzDGnPn5hYFzcr8WKLWBlqaRq/zK7PU2A6drFbLIzyMNPrNbDsrMIQb2eBFIkOl
Al8NCG2nvYfm2oJU7qnha70z51jEX93Wbr5F4yIoSuctIqQdZfP2jG3q+H2mtNscLK+3TX8aO/zJ
ndRU2pvEVPr00ZlRckXSET/Izjew5CvOyEHqX+JhgmXt22mTzf0B4Vyp/4ZGzK2FsB2SrGIonP/6
fvEsNHc7MCxVhz5Knlb40bll7+CFkdgCB3bs34ry3SLJ2c+RGpW6r9XL1J6MSG2VQ95HqfN5Gnnb
/dE2xPII9rN1WCkEnALQnLP2rTWo4vqDaaXfFyOtdMhBg9kckeBxnS+zXvUfC7VAX0bmnVjeeWoi
irNE+2M64r7KS+k7fQd32p9amcnbLK4VeTNpzYC0s+NxU0H3ZNP5DXCC0jeI5cYTVnf679Gwl/jz
66dwLcNtzuBq5Uv9A18oMrFNBU2TmtfZ5gx42Gz0VekZCZ8sdmnpWACJlVxFzLO0wY+oiQENyVLs
36//gOf8Y/sLyP9AtRO1gl3c3DYWwPZ5VY0PoeXb1mFavOZ9JJSs9IsuwjW3T3JPDWa9se5dW8mW
u75amu5gDLOu+XVe0txxXKUzSJ7iKgv+j7Mz623b+P7+KyLAfbmlKMmm4zhO7CbpzaBNWu77zlf/
/9AP8KCiCBH6tUXbi6KjGc6cOXPOdzGlVnTHTI8b84DKWBWeO1FHf3bVOL9kwIX31F02gpipoZtK
VEYZEEDEZbBMZZyNhp5sbQQz4lZF7xVIQh2Cpv5EtmLs3DUbORHFdgI0hAOFcVd3TYK6qoJYLspC
1ly7BqgIr0SDfKb0rs/zE5XlnbbI8mRYfx1uaLCrQHQoOizT/0+SQnYXFlGXlD4KY/KzqnU5XLOm
RaY8rR5wi5L9KZltkE2t+Xh7Y2zcddiyIJmBwD3tv3XZX+rNALGxtGSq1ItS5AS9SrR7fIeNy9uk
I4y1JKr29GNWzYUq10aUoEXpa0XeH6QGj785ryXPluPRvX9CeBVQWMVshsLqaimbTg+o3zJUYIuh
crVYKOc80fudL7a1bsiL0ChZms5XuBydiyjLE4kvFsV4bjRzj3Z7UFTOznQ2V26RFln4G3TqVhvf
QRs7x3C28tMxQeMAQX5Ez6cO+p9L1bPcw4pvTAscAjUveLrAxNZlDLhwg4qzaeVDPq08OazEuwol
bYcVf+WkzdGizk6hlicfnplr/oteCnMMTZR8AWA54hXEW/sTwojyNQUq3/4V0GOfXwhi2fwwlTke
rkXsVFxCfd7ZxmOpxUbyPE12XB2cEoiIX5PftgeptdTvKJuqzed2Gqb4ENS4X3tmpGcV5Q0h/omC
PsVvoJK0+M1oZzl84Q7T2ud4ns3usY6AYLuj0UMtl6UWlWOkP+zIK2AdZTvnbiOg8RZEuASlIY2C
3KpxM0LFRbHNKP0uFM8QNPIfnW7/o6Fp9qiPSeDdeyggx1A8UDnjPLHXJQs7LmMU+KyG93ydPqZg
VZ9HtZl28ubrOS1dBsrjoJhosK2ZK1WgA8xDdcXPx0T8vciUA6Ex0/KzInQhHzThdH/entf1vbpE
Z8I0JE5KX+u6Zq+gEj4kY+fLfVaNx06vuuEhr/tMP/ZJGgQueAGreigsiyvWaGytOyRSJ8Tb7Z9x
fV9QpmfOPEuARRlrh95aVic5kOvW7/MYN9FU1j+DLlYP1OI+1Omin6Ewp7t3kAk4ivMAQBBFhDWO
OnDUXgSd0kIeGeLJr2K5A6fmxFLg4tc6BA8gSMs94+OPeHN5Uy1s+YUyj+cViPFVuaACxtQlkGh8
zl0ofXWirpbeEaToui8QifrgrXDmcAKCllOjgpGMu/2sdJLcQm8Bk3lIFb2bqTJk5Z8An534R6TW
AJZr3F2DL0PXmvaZ56T+pyzaIIK1Q1H4PdJ7yfGMoUzHz5KYonqnPnMd9Ng+8NeQqcRikGrI5e0r
KsmZe3wrfNvA2sIc0vlLTvVi5wxe3/FLqQl0PeAodspHtfw/d3wLRRvHoK7zK55eXk58qQ6CMNm7
cqNF341sTE8BQk9PXWgl97dRGZxHIG5vVNeQYricYm8ObTdKTefPAOHPOUUf17TQkLp9DjYWku4p
kAjgK7w512nMHEm0ikJGMVNJ97VRyb7LZafv3B7XV+JSSl+UbVH5AkC8Cp326ARFHhosZB5Pf2hm
Pz7zOlQftAJ/iP9hQibH6wMuw4P9ctlCYsWgNnrn9/BNkTWAcFZpqXr6H0ahBLmUPuHRrkuRDYp2
YaaFvc+l1XtBqQ2o1xZ7lYDNjwOWEhwv2G/qNZdzUdl8ahyWvY9+uXOKlak54zUw/7w9l62PszTp
bG42AEZr8eayVuo4bO3en7O6eW17NSLnswrQY4a0U0C5HopyE4w2+oHg/2BlXk5IdIXVzPFA8O+U
/DHT7eSXaFQoE7TvdrK9zaFAB+M1tXQa18q/sEuD3mnARZFE/LZoAbuhUVEb6KU9h9DrrwTnk1La
x44DYrv6SgCnprbQo0UwCGWOSSpS10Gj5Hj7K13f1P8P+QWgnAfVlbpCoI4ixkNl8LtO7WYvo7Fy
hmdRyK9RwKclq6r02Ls95vUlyYsMRvXSwV2gzqs3MHh7SAcpY9pNY36ZzH5yu7xajFPUxDc1MzpJ
drF3tDYmCmoKxSBk2HkRrPvouHig5gHD35e1FjhjiGhviqvHa2ib1SdRqHv+hhsbheQZXdpFNBMp
4tUkTWuC0NHbgy91MFg6E28lRxTBKa575+5bizydPBo9Gcr3RMTL7Z+gOgLRKhv9xlaLBzgM4yMM
0j3sz9YCQtUw6bqjFSSvq5SG3sN/SMLRr4rWLPALSXDPKTo1mvxItbr3bE7V+zEWC/eNSiZ0O5LJ
dfc972n3mnGFgHMCwlbApkS0Jkn1ZOe62vpYgG841ug8MbnVxxr1IsYAoB19oRW1nwSmes41zABQ
DKp2Nv/GMpI18ajSF9EqGk6XH8ucaHiI0pH9plSMh3DqEy9s7PIQERxPvZZ3O+NtTG2Rh0Xmc+lu
8cC/HK8zCtmsEfr0ZYwq/p1wwUJCUBj5Ew8AY+c+3pobElmGvvCKKM0vv+U/iU1TNEHFrlD8sSqk
o53j3Z3pafZSzFgQVGJXJPk6kNAA4D0MIgxWn7oG+6Rh2lZSRttMTWzjs0zN01PIN37kSVY8CkCn
X9MJ/aDb0es6Li/NUOwpqJXoizz75SSLEewbdlCDT9ItH5VYltwAE5DT3aNQAFpgr+TR5IqrTBT6
SzwnGUa1ejXX0wPdIaQnEAyp+p2ywvV0QIOgAMYYAEIoxl5OpzWxJslqjnWtdXDAFFN8mSWpvlde
B5QUq0bjn8aiTLP1chR8ufQ4wyjNL21yGipAuicQanaLQr9XmJ07BQg7RQVwxRAY1zkUNU0lhGc8
+i3wdRdWZI5xj5IeLDMs/4e1A+NhE34Xpe51NzctqECPrTz6M+xytxNSghaEtXddXp/gpeLDICTu
JNRrhGDeyMrcTKjYs90l/C0HxZWifjybWHAcb++6raFg60NnJ/egnLXadYNtpLpVVrNfWjZdXzKP
sHMhbwzJuQf/+Pvu0XSgGmgBL3KWUEUuN4WjYh/GcsnUOh2kxiYz85phsE/YNd4rp86mAFaFQjzh
AnzImiDelEnVDMkg+3UdOJ6KbeQBdavi/uUDuMwZ4p7kZbUG37SIRY8lvkZAHPPyQJ8dbdxMzGct
kfbkHa+OLb1c3gdLJYfXgrpmaqsapBC8yyzfpqj19zhGrVcOUfL19he6HgUWCKEVVDEXPtf+5RcK
Bj0JyxqFzHps6jNVwvnZbkvYh7eHudp2Go50hFLozAv4e51UD11qp4OUUEpY8CxZ5OANqlW4DBnT
3ka4uqI4ShYvbxrh/BsoqcsZdVo21r3h9H4XN+LN7JPOa9NZOU9y2p6aptgD019PjaOLvCjNd3BP
aMZcjge3H/mJVBl8GszSgzapsTt0ZXgalWbnNG3NjPcIz5JFV5tzdTnSVEEDTAx58GPMqI+0tGgT
RmNxKpWi/K6Hxd6L+KNScFEAWqISydIiPU87fj01q5PnwKJZ4Is2DA4hbPAnK0OoritE8ckG6/Uz
6SbjCU07B1a16pzphA7nGcicH6t4CE5arn/S5GnvFF5lBawyThkoWip8a8NaFabCyOqKTpNGP7WK
yZ11bfbGoi0+h2U2HGqk475ZSbvHzr2mTlEJ4wbVwA/hCkJv73L5x9KoKshgqt/R23G+iribsrdU
g5r7rSigQP0M7FlPTyCrdfWZusWEwktb2c3TEKL/fGxEawgseGqSaqfWlRcH7Tb9AN5Kn+lmZ3jK
DmoZiF8t5VbbpcqZSv+YUmCkCZaiowyVPouz+hAOTeQ8tFFiV8cOj+D8U4cxi/N9EkUZe+TARePy
3Eulv0ukq0M3qjhtHgo/YeDiODFpvVdRnRKHgiJpfW9JgNUBrwE+bzkJVxQqejRZTzqj+TYSoDLg
AZX3UIR18KjlcbMTVK63AYOBBIewxWudZ8vlBxGp1WjJbC1a1475l9baVfC1qgc999TA0PJzrRsi
9elxTHtEnav6HtPknQSSgwyE8tcqxa+M3AniCTuNuLZ1V3OS5gGnXKBsXVc/Nx0amAejKptjkZji
6+1Ieh2wmSg4W57WcLqY+uWkEQLORlsvNb9AMuQAa7Z/zMxi2iE+XocaRkEtCjcUcPaMdjmKWs5j
qopI98NAnWLXKcykfqPiWTqMBk8d6ZpsGHdSyI3viQcSoF/MPShWrEuKhoQe6TQwKE/BqTvMJppf
NKulXD+U6ii1hxQxmwDUHvHn8faqXs+X6I3ZOaWlDy+P1QctAbPMxqDrPngtU/PqIi4mOuT4ChzD
PMyEq9dBVXu3B72+OYAELYxDisSL+8/qUzp2BzADGji4Jsd+bAKdYeD0P8aZvSfkeL1hlx4c7xle
2joo/dUlpRljVFd0MxCkxPVYU8VLlZbvw4yGv96H742Ek3PR6zu76HqvUmZf1B9IAHnGrd3UFwmP
IdbAvUwmUI8YjyOv76LmXoAhBRG6i4u45yIStObz42kmw1pDYmKw7OYwllpwbvXAcEukSne+2DV/
n1cUaQy2UB9J7Rrm3ugq6Leytv1MDrLq33bifXBIgFwBWQErYZ0BPwtxyoIssjxRB5qCxjntCDRZ
jMw4j3HQlc+mJlS8yDuqLA+5JshUieJNkSKtUmIB1hp1nuxRD5a9dHmVL5Ud4iUVJGDM6+7ZGDth
mlW544PzakY/kQcDbgXs0MRLB1OJnnK7VOoDjrl42dgSxlPHpsuD99s7/npDEDFReEWBaOFrrj/V
gMCRBaVL+LFcdH8ESYmGH4yUt9ujXEPkF2QiIEgwCGx5LuvL6KXYg1gg2sJHhZVDBXQMy23DSHEm
ynrKoQ/4RyCImxhLs3jIMf78Ynca6j0TCK/+Uerq/lGtE2mvMrQxfZtyL3ZMBuA8uBKXv6vI8P2Y
kXfwsykA0cKb2SndocqGu1v7CwdjkTYAibyUy1fHvZ2KKCixVnxC2zY5KGPTnaUKoZfb63wVNDkD
8JYWpA6lGSoMl9MJhrTAqqSksEAr+MWpwuahhMD8WbGy9gm3+3bPlOEqijEg2iTgMOgE8Z5YTYs8
V5pziXKkPnTOc9ji6XNGtaos3ClqUbsurDz5V6/nCR0gNtdOnLn6erTUgaxz4/P9Fkbf5XQR4E2E
VIDPweyd9DunK4tGi5PkO2nNxrJyE5HXLlIwCNWu7t4izxK6qyn1vDacpVOq6qJx1bgvntGbC7WT
oYXj3v1wDWfWKVnyaCJ8Lt28dR0WvVAsuyd0/cchHvtDncdVcsz70Hm1ldFSXNvugn9TPPeA6YG5
84BFlraLBXX8PaQfL7zbW2tjrRfmF5bJ2IIq2MxdrnXSlKGVkWn6mtnAQTD68FGERvlwe5Rlv1wE
RSaNJuuCNCYGYy93Ocoo9fAwm1zxG9EkD22J+EcdCcdX2H47m2dj61JUX1groHK5Q1ZHX+Rzk9Gp
V/xhlHsvMmMLMRUDBWdpzA56bmmeUOTppTaDPYL81iTBFMEGhd3B0KssIzYHLXDqGok5ZJWegf1O
LwsL7VduDv299z2EKB6LpDOAXRbFmMv1zNqpAeGrKH4NhvUB/ID1oKZ5ukMA3dgbdNbpElF+Xojs
q6KShGRKxTOG8xGX5Tmq1b+NRmg7G3Dje7HriDNL/YUG3ep7RU1gFZHEYy8we/UYNGr5BLIV7KTW
mo07Jar1LcUx6JgHzbgTVjeHJgVeNAAWo4LV3sd2JpOEFqgLQDD9UmZIuptJprzPndl/l3FHwtzI
ESCHzT3lw43Ig//TohkDco8K+Oo8iNpoo0HMip8LvX8OoiY89W0b/USAGm/XubrXNZDbmWc8SAuq
4FAV135CgAgVZdGtR5nfUl4zqeo8ea5inBd7sKa3z/rWrlmq4OwYOpLIRVzuzaoNZEqvuIkEmJZ4
cZaEpyIk+7k9yocizCqkUK/TqK/CD+SWX11RzSRMoMy66puieBoRUUlL6VELpU+yHLxnknGUe+uf
StO/dKHzl1LbLgYZx87QoLfmqnUIzT1869a8wYFRR6RTyatq/YOUEXe0PFbp2LT5wWxF8pRB5X24
Pe+NIMO1uBRGeIlT5lulAlIZh91cVshKxln2rUuCxA/iyDjO9bwHb9napAsVD9Q8C33lwibLVVfF
FkPJsPj/pkLV+1o4m+8iFPFjIpz23qchnTxgPCSTxE9Czuo4pkKS9dlOdL/JuuyFAn3iOSgQHgpJ
FifZrKz7g+hS3KKshc4o9PNVvFbiWgmwtlN9nJtn3F811Ytk/W4BGmYFQASUEg1D3r6rD1ab3RzB
eaBQY0kNyqZK7M0qushoOu2JXG/sQMTpQbXK/LWc98uTV6qagGaGt07Y5NXXwQqCh9Ieip2oqSyX
y+rk0dQA0UXM5H121dnoq0FPA1nzg7l1zvQjBOTJXLxM2bT4iOtVWyN/o4WuVMDfSPpOHAcVH47b
B2Fjd3IAyCe4cYlea1W7uaZmipm4BoaXpxCV0kb4EiwOYD6DgzOpHu/JsW8tL4q4OjEHzfKrbtg4
abVSIDEKKlBMnhHb6iEv2/l0e15LcrteXbAqS5Gbt9uV+npv1WWsqYHuG8bw2yylt2oynulJvHLd
f7Oj6fX2cB/v0dV4HygOHjKA5XnMXW4aK8tUbQpKAywCcpVnBKf66JH30zx4LcWM0EvnGK15a0zK
R15ugXweAnz7Dslcl/kvI4wz81Gyu/q1DHpD/wbgLrI9MfaRdFBKSbPPljRYLy2cpyWLjUbcJnIz
Vf1WklP1zz6NESoiWe6i52aKEgfPRc15M8x5Kg9lmJI5NTi/to9iVuXkPIWNAZhY6u3sAd5/37pQ
16P+h1ZNOv43TS9JxHkxF144NvqPckhT+ziqcmt7Wi3pwCZhNMGGRXzc9tSap4EbS6jEuroVqmhs
jZb4gy/f/lKydAy8pMri8KiJGHVGElvUtIaSutUpBXGTupNIsm+2JdTfEzXo4dCr+pR5IwY1PB1k
If0wS+ipL4ZcBupzEWaNrwZWmR+6Sq//CCchyoMWyp3totmrpQ8V75SfpSRTkTDbTA/diTgJ/0mR
kt+p3PfJeYhG9Vcv4IwdYAzVDoFrQH01y5zkzyB1YHlWapbJHhZsnbVz3DY2vwlHhGQFcCyIrdXt
Rs8Wa5sMOeO2B1malxbAn8Gcvdu7cWuUBcHOGlMTvUoGi5zqvjOw+QNJNVx5ghYt6dOeTszWKNzU
ZF682XmYrEJyD3zCmoES+XXThZ7Wj9ZxFP2et8HWKOAOeVSRXS4iKpcHa+BmcWxJMBdD7t9mORl+
ZH0SHG+v2IdW6fr8LuwjbAb5LFfxYqS8WOMxRG0z15FXnpbm2HPBK4XCNUImqofnGcCYxgxJZecO
FUsvxuvwNwaajeYpsZU271apdr9lajTx3q/buCvgRxI1lz6uDEjnchHCqQBSJcCtmmjTfs+NWvk6
xZJloTZiaPiZxo3sLkJFf0/1kJzoyU0+rYa9h/7Wp0ACDhz9oit2RSFuzYxcBrFbX60z5TPk+/BP
tAaMnXLC8kFXX4LeJIp2aEVQuFijuGdblyiZkAASdn5NsQjOPWf/kHZ9t7OsG/NBQIWKE9yiBRW3
ylwgHQAwqYTqh+MAfcXI7UMmWc3OTbQ1is1J5JxADuOwXH673jCSnICr+lGngCPMYMoMBeHq9gbe
uO+Atf7/Ua7BfQPKv/Wg+lkx9M9lkpnf4KOobjZE85NSNeVb2hd7j87NqelQ98iXHDKI1RulC5I5
C5uMqRV250qNMz5UuWXsLODGhgAIClRsyRgoeqziTCCFra4Wo+bHwlC9IXB+yPKkeVGRhDuLuByj
1dZDbZKCgGXyUmf3XX4qXNpiswa4BlscMKZUpeZ0bCc7aU59kycvZiV9y8O5foproX+//f02lpKh
mR07nj2y3iWazWM2pQvo1zygjykh/Ihdwl5B8ppquRQHmBxCHWRg1CQvZ1hJUzwWTqr7aVB/EYby
b5/ZEjTL7mRLxt9OFHmx9N2qpM8Ew28z7VCUbNRXG7SIS5Ll0YAt3KAbvkbN9NrW5nxQ5r3zv7US
XJCgIVAqWFihlz9RoxViqRMrQTsLb+Jptk9BjP3Y7fXeKiBSz+d/ZSyCWczichhyRtpPTqf7Ajo9
YAG9qNAv7mf9JRowhj4h6xl0nzJzyNNndU6onSoqQjYnnV6jQjKUWHsPt62J83yCCEGkB6K+pOr/
wSqCrUcmGc6Xn3UYP+PikR3l2N4TA9ocZZGfpIqIP+AabjJSiWqZn+5XxtieCrXXT1Ff1f/DdqaQ
DxgSkUvevUu4+s9conmYQlQjdMqzaX+sZDM/m5i775zX68gAmWNB2APVYT7rp+7QV/SQilL39U4O
Tr0NC8+JlPZUFu39y7YMBbSEUiitijWjaUImP9WaghtYDgxI9XU0/LDCXS7M1oxA54DVorq9kHwv
163v0y6SNGKdZugxKh0xFZkgMRzyV1HsvFm2xoKISosAzIxC7edyLEjK4M9N9htK3sGnsdKagz7Y
kj/VhbNz2q5vJ/JE8jebTqROmXx12LoO1f5RMgy/GPBfNwK9eMn1Nj8DULL/jkBRu1Xfyjt78KPy
cBnOGRUaBmpI1AzoJF9OMMraXLEa2SB15GX2MlOi/yeOnLw0vSIscSGveDiEvM/U8lVFpGE+irRu
fgzAhPvD1Kh97co457wK1CFiUN7DgCIA5g6wFPuFEc8jqitPRll0X4QTFn/FNdIRh07X0/mQwBKa
XS1zgte6KKJXIzSUd4qode2qTSzeyg5vT1eV+lg670S2ZTHX08ZHge8KH2RpZa+mjTRFZDSO6cMS
FS59XO2hJu4fEkFE0VuFB1lsfm36WHtIBXY+eFZgjTFGUfYJ47zCu/1zruMNv4IMYbncgA2v0zkJ
q0izy0cTd5o68PAntWCWTfbOu2prg5EzQjmgca446zKm2uEYktSq6euRNP4cB7U54IyRPYgmivwZ
arrb96Wzw/DcmBrdNRrDUAKAf6w7Fb2idprRRcglNcFPBRuQ17rPzR+312/jyiZYQ0wH77gkqWso
otH0uj03vfDzIDDqn7Ilqcg0OMjPx25qYQswjz0CdkEQ2eqZK1sP/DrF8NZFFDdtmkOVqUnkOgE9
5jds1IsvdlGpyaMVi3RA1ME0Yj+K5jzw4y5PLRf5xUzb2ZIbkYYrgKoIPFSunDUKYRyHnD8CC8nC
ofCQnsOTpIWjVKCjcf+VwHItVltLO+6qJTDP+ZxwCi2y7dQ8VcJpPCkrpHNSdu3OUBufH5w6kwJ4
T5xa219UfdpjhTAxK1BfqM/UNHcLay9l2xqFitJSn2M+pAWXp7mVe0cNxtz2pdkACaPh+dKrs9gJ
0BujULnituRBRK/qo1j5n/tazZq0bMMFP0Wj6tSa0XgGt7XHitsaha6JigACnSIamZdzmUpHj+II
1FJud9jAIlP6UBbjngXEdRa/wC25qfksXKNrv8dJTyjucnAps2cUUuXkXQ+nB0ubIZOFkRcJ80if
+t/bx3QJqqugCzKKPg04QoQy1pD40jKRk3cSw7eI7BxPKXxNOMs/7DpX0CUJ+Wy3B9xYS/IDsD3w
dqBJrCmTfZ+BT4p7yUctPTqUuhZ7UWNmOyf3ehQkaxf0ANR5MBNrZSsIJSC6u9nyNQQNTk7QZVBn
KZzdOxfoEQbVDbIQmhfrL1YbjdWSXDt+QPH0VRSjeoogTdw/CnRMEqeFcQc9bXUv9nU/qpOg3mct
9ckO/ONfZkJz9O65wJPlywC4AOy7BgVGMZpmDQgUHzhA8Dp21nhK5yR5/x9GwRZ+AVUuM1pFhaE2
JvSeYuG3TVc+zDa2QiEP1btbO3RdiGwUjnmQkcpfnlcygqBERlv4M9Rqd5zBLQ9Bvmczcn10wBhA
mwZEAgsN3srlKObUtk7VWQ5Ey0iPfHmotS9lEGjPE+ga5aRPjvPt7tUD1bA88Kky8Q5evYKRXMFK
jUqsD27NfhRy0ntmpe3t6utbD4AKrTGYBKBE5TV6Couoro/STPjhXEikjFN86qcy8Qc13nOZ3Dim
ZFk8gWBQL6zBdffB0arC1hPhC+zdftNujD6XRWXv4F03R6FJDE2Nnc3j7vJDOcIp5sGqBCKFVYvz
RVg9yIibvN3+OJvLRq1sqVvT4l53+mI7xBW0ZBSc7MRRVoPwZERz+jws9df7hwJAAPpuOUqEhcsJ
haqTFVrbCj5J1RwUtbcPubCwVm7TPajC1toRFng4fhQB16Ulo22GtpRpruV41n+25yE6zWq0p6Wy
tXb0vCiVc5L4+2ofJJXShoNErhgKq3wICoe7JzQxKhvy7vH22m1NiNgAQIFUC13b1WboDVWCJDsJ
P0GcDwB7ZJystO/uj9mY9XBdL3RzHBhWEUgOsGS0I42eZDgnfyT5+A66Wd1JsbcCEHJJy+3DsvFa
udwGvaRnUVpFwq9KTTrTp0s+K0UYuVEvZ98sec4f7l86Ci/cYOxv+oXL0v4n2QoRHSwbwHkoDMXF
t94KtWfCxJ5Lz9YHgt8DshSO+QIsvRzFBMvbx7ig+pQzxuOMY4+v67Pz9fZctnacRW+GZjlqkQC2
LkfBw5u+ZDMIX+uVyAtwuH4OdEQwK4xnT7eH2pwQMihL0/ijYX05lF4XKOE6DAUwXP2rKOrpKQLX
tLdumzP6zzCroFBjUxVn7UxQKFr1WY6MF6lwwnMpYSV9e0Jb+44DtDQCyUvY45cTChSB7FGjCr9r
2vdes+JzII2DWxd9e0SMNXVvD7c1MSRDOUQ0BVHBWG2IacJDxch0bvNEt96aLqm+F3B8Uk/giLUz
tWWRLtPhxUYVhVdeE2iQrZlYLYJ90Mz64Gm2jPo4UdH81Rid+DuLx1xfZsjDdOwtZDhvz3FjjyCs
BqGSkA4cZY3o64cZ+lHfo1yJNtkxJ3h9aUdL+3X3KFTRuTNA1kK5XiNeDanNUgVEtB+GM75oFCSO
UVuo989lKZZBtV30gak9Xm6PoaoFlRnmoqBTtQSj4Tmo5GgH6LmxYoBPLFCDWPlQ2tQuR7HGoLQb
LHt8Mcc9tqejfDRrq73/7GKfA0KRGIF+wloqzpjKKimoDfjopo1PdogdhkDZdEd1ZWsudImAWUKt
4M/VikVzHEStUll+Nuu9Wwy2OLbGLqr7+hwhFsg7ggPLgsnrN5GDOJypYI0NWn/GjzEvnGf6s/Yx
DVv57kuW/z8ca9BBZKp8p8uPg8NLmkpyiS2qNWqe3CDZwe1f7Czb1oRgyhJZUbTgFlylw02pGqmj
MQouu7YbooZycHqcQwvMqnf29HVcYCpLUsfB+RDMvJyQNEqDqobs6amzv3eJ5Pdh9Tuwuuds4iRl
U7NTotuc2iJ+RoeSOs16d0stRiTzyNTCXFYPoz303+xKNT6lWmt5t4PC3lDL5vzPrV4q6IolyXKQ
JHl6G9UB4/XMzs9NGkY7s7q+ONjc2K9AmQBwd4XsV6pqzrLEMlH5N14Nq/6N7vSPoLEbFzDR79vT
uj5Ty1ggPBYWNJf8Kj5kZmo59VK7iySnckEU1ceumffi9sbi0SdasgjQOCSvqy3YdaMjOfpo+QUk
+PmAXrBx6IexUD2qmPbOqdoajJhMlkBGid/WKmdBUNiOm8C0/CAYU1cC3OSm6fwLp2rt7rBHH5kN
z3div1PbuNwT6Ck79RCqtj9Rkj7IqdWfanrXO4dq4xOBEl5WjgIUr/RVlKgrrIuqcLZ9UPvOYULL
zZPq4p+79wENKS6jRfCBR+1qH3DZD1GqUgtQ6lZy26LNHtJC3XM++OCEXyYOvPoWRXC6NlRx1wn/
gHO5NGBO5uMSPdd+PvTx1xoI+9uASZ7pVuqEEo5jdfFnKeFkecmcjuGhREAfmrBWmSqHLuM/UVKM
vX/ow1yqh9oSc+OaQ6taPjuwfFWcbp7/Coi74leK2J3UunKkSYVw8W4Mox9hUSvNAWQ5clO3V3HZ
Wremt8rBkERahLxsntDk4pk/9k1xjLSxfxwmc35NMvEOwW6kLB8lL00TpX/fHn5j50NJopC8VEbB
JK9ilJ7botONBsdmB/peXZXxKUSQ+ylIzV/3j7Q03sC5Qd7jzXu583tbaFO4PNxkHZdMu5elI1Vr
i8ootO7bQ21sfxIxGotIDQBDWedJwo5bXY5yyZeCLDgKzMPOrMHdMsGUI0DIo2OwrB/YussJiVqd
pTKPJF8r6+lkdyU8tSr4qbfynhjj1ny4q6i2mnS2yWQvR+q1LEuzyZR8qq2216OhYYAYgny/s25b
m4EPs6ihQjykwHs5Dh2ZsGyLMHiyrKLw5qzJ/7DsoHiYZ2s43/5EG2gLthw9SR67JMyU/i/H0ipp
piZbIxaDIiKx92utFe9TqWKmmsLXNq1Qds08/yrl7RlFzfdwnPZqI9u/gXnSiOIA8Iy8/A1kHFWt
gG3xtdRs/jVEW/3sJnn2bJRhT6kwHVcRjTgnWW15g63Wr3bXKoeYCL7z/v/oea6iAM3KhbNCsWG5
Vi9/idUasYyUffU0I/yRHnQ0AZx36JtxeJpGOdb/ktNR/F3qkzQ/tk2ANkhJhoP1pBLnkvBIChGu
wlJYRaVz6lPprYkmCVnZEAaON0MdUXzAmdI7tBinfcG5toq+DWYndZ7Z6lDEk0ouqkPaZlZjuNZk
VR0A4Fr2S+AG6mco9sRSWUT10XAiJ/0x6OX4HtdaHR9aGyMFV2lHUXmaiPCGNnnGaidplD8aU6Y1
P8pdPUpvsF2pA7iVVNXzJwxVw+wtysq8/1IOc/Ca921g+EomzPAwZbnzFsbpqByEGiTOk4bvVvlH
Ok1yfgDKJA1uqoVOmbkNj87k3YDNlJ97cobC4+ES4pcikrI9iCJ0wKEq49CdCrvNpWdtsNL0bJeN
mfiTZbSjOxqZoriGpPIq0O0Ox1zEFrTJHeidWA+QKdrAdqkB1r9jWcmcE63D1iGtUkbBrxuVMc4P
hZ3RLU3lvJm+WFOaVK9qXeT5H9JYjxqCDq01/Ur0OEiPqaLWyssI8clyY5D0peJNsSXyIxCPsHDt
ILLGc2NkeFN6ZhkY+hP6W1n6bEdOVHqBOhs8ZGczVfaUuzdCDDbpFPZJTCjurzOgIM8wnRCK8Bdb
4yeMZwKgCkG3k/187OPVPgdrCj2LCh6Cm2vBAIitUho2pQQ+UFWe1FRv3+NQGQ6RWCDeoCX6R2Qq
lddomp2XuZS7N8wgky+3Y8/WXNF3B0K4XHpos14etnLUKkwDHeFbSLIdFMrix1ithp1gujUKr3Ww
yJgpLCrTl6PoSmUqs8PNasah/S3IREibtip2GjIbIXuBIFEPAN5BiVy9HEVTc0SU1SR4yoSAWOAU
6relu/0cKoG8x1vamBGoDXok9Jwt4GKrcJm3dTbPQpJ8IROiD6ro31B1r/fsDD9y4NUmAXCNbAfv
aSAia4mq2GqTydYYJ+rnZ3RpDpIZxG6ch5+Ijo/N6DzEsu3x4vk0DtHnSQseGxtDyaYLXlIz9Wpg
LK0ynRH0PeVZ9mebVidMx45JBgkikIrDJI+e0UyFG2n6zrW28ZoFrrmwngA1sEKrmxqZ2mREUDt4
Aq75oyPku1SRJU9r6udM45+FeT8rkAO7NOqp4lE7XuM3M5hd+InXwZNmhK2rZ8r0SKbV7xQEtq5K
BlguamN5OK8bf04VmaMY8+BJtnGrEVl8DtMU8hhYQcP8bIp+wFbG/rtucpwNzS9DZ+1ckVubjzXl
gqQsATp7tbJpGWhZFE7BExwT5ff/kXYeTW4bYRr+RahCDlcwzIzAGQXLCr6gLAfk1Mj49fu09rAi
iCKKXpfLF9ludqPDF96QaFmv+Y0AyvXw3QAGVjYxKIeCuVudWurjWK0tfMAYjZpjmgkNP5FoT8tz
czIcIxIbdKluWiXzoIzaUoVRkI9mRF2qgnbi6/jdHu/P5nY7UsHhL0RlJfVvDbWqEJS3B9VMArUZ
7PxE/aXECHXJUAKM9N5JP+SjF38ySsRNdtbx9l5CzQTyPxr7VMao71zfSwBKc4jxVRbolvFCiJA9
IfHpELvuyb/dVj4ki1pCiIDn3tZzcAroVBdgV5Dw+g+HWtVE4ZuNk3xwtGnGmnOAZrRzyrfGZJdw
0MHkEi6vNskSqq21NFEZ1HzGj3OuieTQmx2yVU3eW+9lpvnx/oe83TB8wZ/iXQgRUvxbXb1O6hrA
i0vkMEyt/x7ajfqSaWW+p+d8+9UoF5DP0wrnlKEPdf3ViO20bkjsEkG00cN6ebBJm73pqVLrxwsh
MB3hGEtDDY7aOvYu08zQ5pqhsNQIq5dZS8LpaeyyYucIbEwJyAXKvBQyVdn5up5SWooM0ILOoxXN
im9YdXKqtLwHc6bvwRZuPxJtKDBMYPYpLaJjez0U7ApFW5AUDwY4cj+ounhPLoiMPTmEm4oBZSNQ
XdwcQFhpUq+OVo0+LljVeQw0ZcEa0EE2zHhtYn3M/NKKqu8Q9+L0dWmKYnjqRxFiG1KXYs9b4Way
Er9J7ETpR/oOrW3nUgv7twVmQpBjZa3Bles0JN9g5j+M35PgaobghNuyXb5q+Dq4KdQRD2ugZvV4
7Kd0/q3tlyaIF135ev+U3ZxrEMnSSo82EeKEoDSuP6DpLY3e58YQmIUdfRW5N0Q+OCQsqHurp3aE
Iv7DBkASBA2qAR4Xajc3MRWWClVXNvoQCD2t3zC1Lf1MradHBScwOrG5jFHHpG/OR7ieWOhiZmYL
cwgGuoj1s5ovxacEtbA93eGNBXTA9HI/0TeXdMPrcRoMYTR1McbANFp6IMrQmU+xyPvITzu3m5E/
26Mcyk9yFSsyMz4WNR7MCBB8WF3FY13UiujliI3X/5Nrbfk8DNr0lFsRUl2GFn8vyeMOiT4Pyen+
brm5WeTQpL4OHVTe8DXernEq3IF5swMLT45nUxfJF4Hx1pMlmj0y4vZQ3Pzcydxj67RJXZzOnuNh
DPrQxpO+ViujOC15rl60ZNkr1G2cbPTugV4RmgCPW2NgoiTiaDftGGSVbfypl50Z9AT8x8dXDzII
vqMS5QXo4XqrUGKxKWMoWEwXeooPX6yX5NPm6NSXSkE86Nvjw6E6SLEHxpiHYsD1cLk+1fFkhhQ2
I8kldrrmXIfjt3Hp9pQVt84Act+UrCVJ1VrrlME4RjotzaZAXablB2iw+s8hmrXxGS3fPDnrdVpq
Oztxc0hAjFJmHGzMWq+d1vowllY+BRFl+ufcUIXtl15q/dHVc5FjQBcRnv+H9fzplC5Vjpx1yzPX
EjW1nXQK7HIoftjaPJ+pxaAFNkbt3gtw++BRigRwSjJNrZWWxvW3YxSnIaSagk7v00OqcEf7iijj
55589+NUOsNb3pXi4KZG9VTV9V6reuuOod1F+CzxQDf1As1aiqGj3BpEYzNgBRcWT11RZS9i/mH2
NC/91qXZC7hQX3ZW+bZeIpm1fFKEEWSVdD31eixQBJvZtlPTTN07jOPj5lAZKFAcyiEK/43UaEh8
MxLlh6hth4+aYvo1BYfy8PDnJrfkNxDZALH0Vi/j3EjfTnx5eITT+twMC3abSvLXYIX98/2RNhZb
hp84GeqE1kAxrz92EuvQYJxkCnCZmV+UxDS+x01bnQsxaW9lOPRwdxT9RKy3hxLfuPcQZJfG70QB
ZPGrbVZ5qWpQhZ3IJOrhNBldeu6zUOz4D2xc5UShqKNwC8k+yGp++LEXNY/+FDR1V59KrSrfd04/
nojpkp1Xf2P3SJ1VFxSHLBCZ606tkmJyppQR8AphT9MnPW8rxwfvlr5ORaaMhzaMRekb8Qx/0Zjw
QTsoBhSpcx7R2d3ZQbffldtXkukp6gDEX/+WGqsAzY0jdrIqfpRe/6V37Zd2nL4KGAA+xWU/NPvf
7++l2y96Pab8818a8PjyFh4VuCFQBg5oDS4RMYgm2dmxt1+U3JpKB31d8N037Cq3jRIcheXj7BTO
l7ppjT/MLG0SP3TD6Z/7M9ocC8SotIHX2T+rPapFgrgGnZgAW7PxoJrjdKJyrRzG2Hv8hpesGTpb
Bi0hXulVzGgkTl5GOtPKw055npM0f7bVojxPrru3Nza+E51VWaBAmJTCy+pMENfPUxGPZDRJnJ1b
6ozv8ryKdnBNcm2uQ0UmhBYL/RUulhtuujvPrZGr0xh0DsyFvIQaGr+vVTXzpyqukLDb1dLanhdv
F4cQP7O194etNJ2udixhN/IyJQhIXKqhSXdA2Jt7AhgGNUdqcxyy613ORsArAFmZQPToVQ1KNMHx
rwEuG+XDFBMU+KQEL71Vis3UI66HikLVjU1qA0HXix7pSKBhDZ3i0/1NfhvOUH1Ath0OHctGJnE9
SkF6VpeVNgaNOYCdsTof0/Hs0OJ57Rc9GdJ/GI56swusRcIl5M/55ZbQytHobWjdQTKm7isdvvFD
O+nOv4OqKc+Ul+ad8bZ2BfpqvHGEofxTvx7PqWwkxrJhCsKG9r5fI/6S+Ynbt48vI/9/KDS0jbn8
17GDMQsgXLUyBwZCqs7FbSEsHnO3GVtGG5cENSstq17uL+bG5GRaBBQSjX+o63Kz/rKYNKgprmSD
GlAIB2McNt8SRBzO9wfZ2PHERS56ZhRCeFFWJYEmbGeql0INzFrDm9qO7Y866deL2bj1nu/DbfAJ
nUqylGW1j3RvdTctyUIHMhIDyGI7P092ygiZmywnXGFsaUGcjOgdj/0hTZTk+yysPfObrcn++gNW
pyEvey0s434I2gZmvpMqqW8MyvRB0arpP3y8X4dafbxqKMBAZd0QEHXS8fZiwzcyvEjvf72NSEDC
gImm0UmnC7he0dl1Rk3MQ5C57nSo2TH+GOF+WrRzfihj7c+0Tz2/7eydXbO1NX8dd7WQtPeXUIzj
EGhWSpvRaLJXrMP3oPwbr4wEhABuYH+iGb5aQ0Ph1TdjCjomtr1Hgtz4GNpaCH+piv5R1CH0e9G4
x8eXlPfz5w6lWLYupsZIe82DS+HKK7r825z3ZWCmQ/chpZt+5pFvD4ndRh9o3j2MFJX4F0jIWFcj
0UFMcn3eVRf3apEzXYVq8UsUDd/coRbPCf3QnQDyp9rF6v1G3V5CDxHM4kOu9s1oF2lpJtRbUrOY
nvSkm4A/iByF3cJzj0W0aIehNDCryM32KalK72y6sfeURpQXjKntTlrkuSfAXSphd+ecw0XsUXN/
RrE3vxFqNphbYgx6VdfLUc8p5BozHhGP7mrf1YritTYpNbhZc/Q6I8JqNrGO6EfV57wiYccsTn+H
6YaO9lqnnBY7qz/f3xpb1wfUQ6oC1OSAQa+iA60tLE306hCktRU9KW4a/64vqEEtwtvjSWxufdk9
4+qnCr6WMpsL1S3Qdx4DZ6GEeU6moqhAOUS58F2rM15VWwnHQzrFeyqsWyebJ47cjZ6+ZCBdrzqc
8dR05ozsdLTb5mQJbId8a7IWc6ertTkQhRZZIAaytC5a4QGuLrpbjIHrIgiR4tTnCyplO9fwRvxD
vi+Vx8i1CRJWm6iDY5vMnjkGVWIj2TWZCxFd21WJz72J7ZQt1HaPVrW1TaQfCJ+NVbzR2LIEEBtX
Fv3mUfN+H9Rh5pgl80UjMNq5hzen57ITJU8CzNPqhkzLQiv7PByC0ivVNyMdEWkpdLvw1SFWX/Up
3msBbX41gL2SFSstGuUT/0tMUg+2ouVVKosXSxI+DfOSZ/7QZ9WehuzWzMCp0qSGTIpf1OrDwRlD
AnvsyHFBrui+lWnE4r0xT9+QnjTrc6W09U45YXNI4hICf3K1G05XvuDmpSSkTl6sxU9i7MvPSaO6
AbrnxqeWftDOCdgcTxIpwIpSIP6pHvzLWopBZFU8kQEUwjyqTTqfa4wkXhS7tA+mO/52//LaHg0C
K4ADiU5avS56bXmRHQNHNQp03PEyXn5vWqWFxmPjN9gu6s54WzuFRolMogBCUe663inRUmp24np8
QKT/Nb8eS2oUc2r+p2F4NqnswdNfW3mWfZkuXkIHT7Rd9inT2uk9CpvTf/lU4HS4QoAgAaG/nswc
28NSj7RGNKWL/lBiOz3ZrpN8z8ex+jZm2V7zeHPxJDyVTBcs9hrgq4XCHAfukaAd5yw9K2GHW0U7
qu2X+5ti66qSl4fM49EYXvddMr3yxjiPp4C30z3ZZVafEabt3mFsZR3uD7W5//5vqHW+G+e6tVgl
5Vd0AZMD3Z7aj7T+oobmS9PtKhpvvZ+sH1kTiTybY3V9LB6mKnXD7kNazn4ey7o/eS2upAMqGacZ
llPkt5TIT4/PkRyKfjVjcqaN622ilz3MkZQz5mLUdRrbLjq2o9AvSwyuwkdIcs82dCuj4oRJQSsa
/4iYXA9YW1WoDAvfDwiPjoVLyeH3q0HLv3Zhk/82wvs55dmsfJTcROHXSun+8x+mLBWg6G/xBK1J
VLFrKVOd07xw1RjTjaHwVOXgjJQARnCpjl8JaZt6f8ytXQs6gNtFGowif3Q9a6W0lB6SyRT0Y6TP
hzDL7I8ESOlblfNM7uzbraMIzRc0mIdTDu/R9WBZWHhTqNKxUHHh+Cw4I8pBVZxxL+LbHEeaLXNx
EF2uXwPakhTkbUExO9cAtJa4VfbxIHYusq2EEfIm/V1CarAPq1cgFbHR1AOjONE8fHCXuTr3DUY3
GM+ky1HrjOplXEriy8IOd0roG18NeiIaLnhz0g5d6/vXmeosBPF0IwBCcDg864DlTuQvSls8vkEg
TLOIgGN5XNdAFUVEueHQ5QlYhuirYxRz4edK4ZzSUu+eHt6M9NOkogJwH+D+q5vGmjt8d7SEGC9c
IkTlojGrzkquLvE7XRvEXlFo42IDDQkbHJ85aR+0CsCi0Z0BRsHODk2huYeQCOoHwYKm+71q9n9L
f6nlyXZzx9wpjW7sT443iFWeI4wg100HVR1qV4s46GgGZ88NOnuvUVnlO/H65igUh3hqcZxD3eP6
tNFUEsrSsUnAVhQvWadHh7lM9vTLN7ai5OQC+YE/o2OgeT1K6RRLWYp+Ciph2V9nvWxfWzAIX5W2
ZMD7+2Pj3SNlpBZK05Grek1HyMw2Eortse17B0XypDOtgxda6HyPSSr0o9tY2uOHnPGkJBiVX/qd
qz3ielOCDSZpB336NsTzMbeXi27kTXHogY18H8h9Er8s6rg4UA/r9rS7tpZXMrhRtZEC/D+dRH8J
bDXoNY0iZhQE8rr4NFbogx7jBhvUg912U7Nzr2ycCGroP2HClNQRtLj+mJQfUncG8x9kwhsQdIxb
pT9gBbpUJy3T5+alrtL6vZPUWnS+/2k3NqvMhLixqeMj2bw6+oX0LrTdWYXjYxTHTnXS905rW4/C
0tFp5azzBP0sBKxf2BRPUJrzlgpeUdRBoZrd2Yql4qA6uDtD3UKTGQt3da4yvhzlodVaDmYrMNHs
tCCxKPD5S0yFFBxJhI8qWKQLKg3zdCrGtDAPFICQgi/DUpE0wS7200Fr91QVtlaYi1XG9djCQL+8
/rbpPNsxFSk1EEgB+n2qDidd6fb8rm5HQXtLMphBc2FbuUaaC2FNRZ72ajCipffWK537rDmo9N/f
LbcXAdhdQjRZ3COHWH9HL27AnVOhDWYPZMHkacVfTTVPf9S20mFmbyZ/3x9vY1ZwVmX9AUlzTJ3l
n/9yCqsGt0560GYwz9X8L9q783ycPSPeC+xvQwqePaorlJ9h0d9AOpJWx1RDL8sgqRLjdbD76GKX
SvySp1HzMc1D65TGlv5kCKt++PwBnNSldBZfTYI7rmc49I7WlGYpgiIN05NjLXTgEWHxPj+6kBKf
iY45wSZOM2t8TmZYMwxYnCp7u0nPQEbH18Vw9lIxuZWvy50QOvEkkgQXYEdr9olmC+GpY98ElmJ3
xyJ3cl/M1m8AsUyqH+XJQWHNb5vyI5/hr/sT3AA3MLYU6CekoCGurnJ1S6RmX89qE7jKCM47lkSR
wnXEEZZp75dV15+NvHKO1OG9o5Vr1WcD7a3Hvya4VOJD+hk8ymvEqDFSCFpqpeVRXpLJF4naZwd7
adM9o7fbgyijJxmykVtT/V4djMQBPdYWSkdfTXe+QjHr5qMdza6HXag598c00pvlw/0lvn0SybCJ
n6i5U0O4cbOtM3NSzKaGDkaz5ANYq8r5U8xpVh+ngtbvzj1+OxrhLxxkUiSCNdhZ1weDrlBZcCv8
7FxUT0a36B96rmrUVMrdOv3GWLIugvgsNutS9Pp6LKuJPDNKsipwxzR+tu0U1mlZ5M/Koms7L/3t
jUakDT0HfTQyTqSHr4dKuM5GVrgKKrVpj1Y9dZ+XPm8/3f9Ut9uDUZD2hRsgqXXeanuoelOGERzO
IHM0cSwrW7lEljsE7pIonwrRajtYio3xSJu5WHh5sDhcm8tl8RLOvZ7UgSE6E6H/xMhnXxki3L0B
CWTpIbJgdp4fniSDkT8AH5KB4urEQx5vCiOzax4HB8HbbunfdcArTmHdt5estsOd/X/76X5KxzBH
6ZYLWeH60+VZ3FMqpquG8dq31OiUczQ30+n+pG5fIlphUmQM1LSN4Nxqf9gluiCdASpFTVvtEKMw
8KlGa+WpjObvjhbnkV87pXui4/zl/sC3Z4DIgYyWTI86Llz269mVkamHiK8AQyjKYXnzSIx+Txtt
Ht6DlTUePgVc0Lx6cIIkhnN94CZnTCoo59TsmigLjDmJDw2l8p209vaD/a94lsxtwWmuhZHzJgOl
5cZLUI5TNB2h5LjpAUHzyXt4J0KWBeEAoh7gDYnl9dol4ZjhhdTrQTpNxaVw4+HQOnHzIcOC9Djw
Vu7kY7ffCrQDeHqaysiTUB28Hk+xotTGgsgIClvRPaxUjbI+TKFovGezMu2Pj+4MvBY4ZkBiKEYg
iXI9miUAYaec68ARrX5YkAQ4R9YUv3W5quws5MYrTihEqAzWk0N9o5gtxk7PvTnugnII82c31SFR
ZXH3V6fDV0elMBmOVecoRwlGe5/1dVJCNTFm43R/yhs7B4QxKsSSSEkVZnUYFC+NFf6kB/mQVceu
yzPl1UYHS+xcKbcfEqkr0KUEZFJqZp1lJnqYlo2VDQFqQyZNKJ02Iih45SXuRm3nTbidE/gpigXU
kqDPkI9df0YgFVrRoxQdGEvkHXW1Hk8Z4Yl/f+VuM1mU4yQnlF6GJKatNgvGS6k+YEMbNFOl/DHG
7jS/7ygHPmXtGP0O5C1VEFm25j27Dvnrr0NPOGrUQ6AWkinAjbuenWE3miOqegqWsdGe2rofn2AH
Z6e2yrL3ClqKDx9BhN24uGCvg/Pk7bser3My0RLicYPFc4EcQ9qdy7Y1jwk8mp3Q9ubDIdwDqh4C
AaeCxHb1zg3lZI2weAyWFBnxQRudczsk2aNbXo5C/gGPjLCLR/x6QrFV2ALMkhGQJ/2ruY3r60P9
8OvGIBIzKFGkXF3r0i31lAa1zsSG6FrFze914YgiOqROXCRP2lzZ/xR95U1vUdZl5XNWG7m7E6hs
rCWSfsCAKQ3IFHZ1czZVKrIhz9TAo2d47lTFPRh6rO3UGW82o5RIly5/VDwMcq7VF4s4GtAMPTUY
aA+9JuYEF05T2vbVFE1ymu0xGh/djkwFNCvRK4V3+qOrw52EQ42DhqkFuDfE3/HwcT8Waua+FZWe
/XH/hG8sITmy/IRsGPtGcq6zSATq0NWCXmDPGM4dyE+IOjtv98YS4u1FEwsuHEZia42bxCxCYgTH
CrLWnj7HiaodpqpSjjgCFidnNPLz/Vnd3MQ0Ysj7CRNsgnKS8evtH3bx7I1zawWIctveKTNqjaqb
W4P61xZnSF/uD3e7iDzfADooCpEqUty4Hs5TG6PrUs0KPCIGXBSFjvk4bKXm+38Yh/uQni8oTBQu
rsdRkwlVTRhXQa+lw/siEUSRddXuPGO3H4tCG5ADGpXkGlwf16OEDUzXus7tgIP3ItSiOypWHTSa
qxzTtPl2f0obX4oXxiY45l2WNJjrwdTQbRK3GixpX50cDU/J8bXUS2T7mz2m0cZQuLBQluX+5WlZ
o9misHO9wZ6dIFcAFP1VGE6J/0Wtojid9JSldgKtjWWkEQjUh8oJbcE1bK8fYiezkIcPbOrZ72h+
OcLXvC5/siMVeHonlL1WxcYEWUSiOm4M/l6nNLVHBGXbtRvYVT+eOyXtz2GOm9k4iIcRRbKbJSkK
yHBBEVvDPDs7t2p1Hhkq6fD4QKHNGE5o2mDDWVW5unPPb00M2J2EpVC+ZtzrTYI0RDnMve0FeoiC
Tq80vyVOkj+3ur5zkDcGYmJSko4nE+7/Kg5INBHZ6TCEQQFFIZgSd7BOnWjFF7OLlD07vc3BQDry
FwBLUI/Xs4JblhcxfoWoUdi16Seh2/+htDloDvDbPx4+ZmDoZJWCR4ykcDWxMY7UmHA8DFLdmo5T
VVfPwgEiqwj7eH+km5CRFIaSmSGpdNJtbXV7AOZvaqfRwsAWVfqNsr51QXddO5XNNB/btFue6siL
n+8PKpfqKl6Ug0qtQoT3KZOsm3RLmdvY7TJooRj6OXPo3yapu6cff3uiuT+kl4gqsVHgYlcfLOF2
GgaLV2wp/qjG5StwagRUK+H4c9L8dX9Kt7uDwVxZn6eSDZFgtefTyG2UPuEWjrQmPGmNVb5QEK6f
jSWNd2Bmt6snh5LoEJCP1JXlvH+py1uD1/XzqFjQrJNFPYX8yymUMRlw35/T1kCg7dF5ZPFky+F6
oDoyYxH2uQOD3Jyf89iynrlg9kxMbncgfVQKZbIyR9ayvucFzalpcgtHViJyHxtMRPjrH5Ouvlid
9wHS2Nf7s/rpHXi9++B5QAYGFghMFTbV9bQKpbGTpBmdINGGtz4Vx7SeUbCH+DZcPLU/J2aLPhHl
6Wrx3pxyjA6NY+wRXeR+uPkRxKk/DVW4/FcnHIoYVxY01cBG8w73jrzJDzrVyedCxMhhVggxH7O4
nv3QGfpP91dgY6+CEZfxgjT9IoO6XoA0U0yrCytH7lXhg4FRnqHVo+Ymsj27s62h+KhSNUJie27O
YCVinHAXJ0hBw79z9cymhEYLsBxDbecm29itnKifrEYQbzd3ZlqXDqYxrGglMvF3Ad/nX+E0D8s/
Es5xm/DiAJdi8VZrR3LU2RVmXkE2xdmHyhnjN5H2yk4wcjsXxsDSkMCAk4du5vUXysN6ya1sTi9I
+xqwrZiRejDjatyTXdwYiIBb3pNsRCDHqyMO+rcZRmGmFyA1KpIQSn5EAFD3H91wVKYhnDIIeDps
UK6nkygzUXhkpZduaqcTmgrLoR9M7YmOhvgPQ8k0ApA9wNEbDoQRVzNKdlV2iXNHy95NthMOB5oK
i/FcNmGxRwq/fWO4QjCjJSKQfLW1SmdfIF7Lq5xdULaobH9pjfqgCMt4i9ocxF5BGPTwpSxHlCJL
xBpcYur1WuJUEGdZM2YXlllgM+/Np5QEaueFvj2316OsiqphpkOP0brsAgLCQ9fXTo6wJTu/bpJ8
Z0J7Q62u40ppKpHgH3JRrbq7uIvQ3xtN336Ynbl/tPJNwwKDbPxkLQntWvt3lk5NEmYw1BShWBal
o+O34HF3LqLNPcGzIoNtNvwaxKlQZE2rTs0uQ6oqPpaWT1PnIA5iv/aiqx+uPTAl0hb6FrK1vL4p
sLiz0rY2sstIjH3wimE+hWGfvHPTce9Dbc7LlkAKAo9bUFw1VVPBlZVdEmN5y/P0CE39XR9r1kEM
4R4N+fZ9pOgtiw86rFMJQbje5v0wF05J+fBSLVb81WnbxfB1nEw0P9Xa0fCHUqppeNPQT8cld3aF
D7d2JUI2cq7c9kCbr8evVQgDRpFnF9EoBvve7sQhAyfXHQaqPDtHYOMWlm00ohLc6SBEyz//JaLr
cNzIRcqZ7lBQfSPgrp4orodP92/hzVGAMtO1xr0Z3Ov1KHbs2lOP29klGScPg24zeZ66Ya/KuLFw
qCMT2UO6cKgIr54uY1Z1aisaF3CFslcSOgsi06GL0p2zy0LbGksiRiSGgcqmutokcWUWeZTP+WVo
Zk8/aUUd/XDCsF38efCq6dDXFe9m6djwzxrkd/8tYSNpB61wVLr0SIK+Voq1/NuL0nurUtdTfN52
1Xw4XgfKjdgZVwG3Dn2q63VfelXrlTzMLhklrj8BNTencVT6H/e/7sbpBOdE/ZHKJ9jJdXE1nZQm
QfUxu8yK/XtmJM8ueM7jgudhlOl7H3lrK1EDovkLNgA80mrhmzgulkqU+SXW3erc9JWUjZgBe+y8
5pvjyM1KrCqZnKvs1Gajapnb5JdGCfNjjJyyHzuJeby/dFvbCD0nuWxgHgD8Xn+gJh7rpOvr/JLU
xttkKgpOP2Lxhzl6PKMiqQfjIFvnoM7WbLLK8oQyDmZ+UZZsPBaeM5/nIp7O9+eztWrSp1zqtsgo
YTWfvKzjjvpnfim9tjgWcz4gzmqYf/6HUXheuBxld2R90HlBjRjdkPwCULI6j24mTmYP7uf/Ncpa
LY3ir1rrkZJfYHgnh3FoiVK7eU9fY2vFZFNXesbwhq5rO07EFOOaUTokYg/VkOncBOhu35/Lxj4j
vQVcwN+0rtZNwNEqFbOvsvndXEQC2zecD4ZXNTOKz/MUGXv6zpujyUtHtqdUECnXu9qJk8S0UWl9
147wnX23NO1DqGXGsU1M9fvjM7MlEISCJqneWp8ktvIwpQsyv9Mbt3sCNZzlvs56ftfyeNh5xuTv
vs6cZR+VfAT0tSyArO6eWh3ncqit5V2cAvUGUtBl3WVwR7U+ZXaYmKdMyRv14OL3uheU3G4T6bNi
exKBQmdkfe0t+VKZoNj1dyZO6V+tEQ3E1ILxcH8xb0eB5YSMKnvFAxS8LtZmYhKsJyYbemQvZz2c
qxdVG+pHIV6AjmUsgMeKlPZYx8KKVoolMnuMHNG8+FBhuf7SK7V2RiV9752+/WIyV5YCdj/TwDVz
K8JPcZ4c6eCXF87BqO3ih6405vvejNyjNivaX/ZgPAzSY37Y+NFppMFDfWkV7eiQrecpY370MZPF
t3uvP+ozn+8wJCDonWEY4p3zvTlP2J+UUpko9c3rE+fWIYRd6QVuJKPqR5MTQ8jEvEFgmHmmpjv7
qW1/fnizEFugf4uajmHeNHWLPrR0MWJHkUz2eFHGrn/PQ/ywDRllfKhwgB1lmR2kzfXMPPpyTlGo
jBIr4LftRH82QrV5uj+Xn9fE9dFGXQ3PAB5ISa9Y4xc8NynVSEFAPW/Ndvwti428RLS7Eu3nAghd
8iLbeaNfJFU3+CH0xn48LKmJ6pvVqMiSE5kX4aHVZvmftXSa37wE7G2gxo0z+oZXivxkGnknfHD9
noXqYFL0B4D92d6zdXv5MhM2gmx1w6peP8ELQlSV6TCTtjEwbsO4wPwXH2V8TNtsqXZV2jeuDJkp
AUKXikrol66+T9iXXmyVcbBYk62eekTNmmdPjRr3yQ5bTbsMI8rZwaCZvfcF5bwyeuEXFlRgloTq
Psq4ZQkm2VKagzFjwFv4VjgvEQKJyvhZ751eObizEZavSS/07q3LwjE9iFad1D8SuyjCF9tsqhFp
AUT+v4xd5Q0Pt5Sk4B/5EYVLjRb76tK3ZrE0aqtmQVYX5NHdnJxLL8rfWspop/u78DaQ5tGEqETB
GyQ1gc31WuJzgqRLKvKg88wJ1teSn4RwVTAE7J6wWh62rgG1DzED9B/1HIh7q7Pl1l6mhvqSB0Mo
RHFcrDB3jx3WFZ90PbXUnXjqp6HC9RmD7YloPABpPImRkb+eXkjDkQ4FwxWYYHSlv/SN0X9zAek5
xz6j0F36aFt7DoQbEwkwv01bKzqMlurWH7BsB+WQan3ypyFsxGvp1Lf2OUsjzbjEU4N6DHYZXvnF
S1J9OtaRo/+DD21YQKm2Sjj3kaHEJ7ujVvt7rpOMnRVjgZcxxaT2b1Y5eP9Qb2pSX+f3eMHSz2r7
lKPgPOx845vzgq4CPS8JTeShhfd6vQiQTMt0rso0GKbO9GdHSY+Zl+8hBW8BdSC92K+UZSSbl/7r
9TBt3S2ZYUJ5E/ijnGahIZxsldY5FWHhD1Gs+5jd4IdUWgjw0F18aucl2YHD3E4Vai9+0D+hMJQY
Vr8hbquS8BZoPmIM+os2hu1vWhy3v90/NDf3HWU1JKYkQpH8Bjrx9Ux7D1kHxCoEsqBhfZzduT6k
Rag/WWq81znZmBDMTF52kIrSmXWV3VSV0WJ9YYugzvU/OyszkXDBI+b+fOT/5OqUMB+yTkrRMLFl
ge16PlkR1260LCLgKGTmqV44osfQTCzjqDTtaL2oVA7s00ip429afNnst62h7L0i8tusfwXaJgwP
P42Zrm49BLXaxrGR2y6aqnqzkiF9mtJifMKW0QK02zvRUzm5+T/ZaKs7QKObW5AsVeryQTUA1EQj
4noBZmqopsCYLQjj/uuQmf37sG+/WI1rvFPTON+5leR5W01UenzzYpKFSbv569HQMw1NJUm6QKmE
/RyqBrTzOq3Q1E+qImwP81gO5MvCXfbuw9t5QuOUfXa09MAQryWi0M6zsDBCAKUQKHS+jE7GdBtd
i89DM9T5OxFWTbNz+9x+VsaU7RAiYomDWx+WAme3Lg2noF0Gopa8HBX1tRR4XCXHVm3c9nUIu7l6
X9dx9qWq2mU+39/dt6eVOIGMnbgNUSyKZ9fLLRU7tHGypQ6RZn3Nck99MdUF2hXudjsP9+1pRUqd
qxbtZaJU2rzXQ3Ez6nUUIgeU68n42ezT+f0MdGgnmdlYUVnsABQK5RfK2mpC9LAUoebcovacWcoB
kS+18xUHFsuprIZZBFhHOeFHQZI4+CqV1mLnlr3dRgReIInZwRABEba5nmbfa2abVzBW4ZIqshCS
2e2hiuwieYVAhEingDS0x8G4/YwyySC1QVQWrYp1kOmhHAjetl2CKBuqY9SPnu+pwALhe3x5dMNw
+1AEh/WEFdCNc320TD0qLBoU0sSynxGFaE9Go0VPWj2ZO9nv7VWAVyatOzYoJ5Js+3olwbmZZTY3
WuDkVohOV6+3kFlm/ROhYfLJ0IbybVS0eOdIbiwl5xBpVSj4YCrW6C8LDaR56QCNemPrPiP+Ec7+
lDTiY1yhn3h/MW83K2glllPatXLVra8cR4qg5Y2lB0tBIR2fCC0mzY/RID430l38EMVZ37+3tWL8
Ho2VttdB3JgrmYnkyP8vNHF1JJ1QzyDvqlFgSosvc6YTj4fQ9FJiCLlzLgH38rmub/afdQZpNklm
TIxx/Tm1oZvLJZqKAArSUL6vlCHt/ai14kXz7Q4FtneRGJb0GGla275wXarOQW9jU/k9L5M0+tz0
UFADE/TA56FFkLA+jPaiomU2mmXaHjs3XJKT40mt2sRLh/yLHdr0XYfcb0sS1Jhd9IW0UhxksHtY
psh0/N5UsjP6GMW7jMfdPWdT0/4GCkI5ZDZSwcUQ/eGa8eBnCcIPWHs7uYaEO4oQvjk0/aHKrbzz
20wU1aEYbefY2vPfTWZVr//D2Xn1yG1zffwTCVAvt9KU3R2tvS5x7NwIdop6oUTVT//+tO+NRzNY
YZ8gQAKkcEiRh4fn/AutTCd/0cxUMzCdGrIPlXSmB88qzMdOWlF2iBr15Cje0h2xyctgmS+y84Dg
IYfr221EtVZtDC0T/PjWfWmLZmiD0hPxmPgGCFw36BTPebIw74SyI+ewNPRxDvp+Vv5r5UCeHkNO
/rl6k0fBlGreh8qVp3QElYQUvPDdXiu+tNLgfecuw2IEDheqHy8iORvITPYB71nX9pE3+1lFmuFL
HUHeyB6to0vKOPlLU6kzcDScN+bIWEA4Wc0hdWKOiYuSkR9F9hSMuIL0gaztkzEXaEealXpwuUaV
ABIcUPMqw6f2757/4Kc5C4w6u3bOTb/39LwKjCxJsmPe9l3/5KJjNQYIKDaNP+SL5zwUuoRUbpeR
Jc9pvJTtwciRIzni2hFrD1SZou+mOiXtgY/Tc4Krvp/4qcmylH7SoQgRdKaqyMdei6v5pM7l0u1E
r9vrDkjNayMPOABP8fXs/dbJE3kadVkf15e5G/LolJsOZjfd4o6Hd8YQ+r1U+OHaw5kGUL+Jkr1Z
Je4QZfOlrLQIe3tD+Nk4/OM1uffVMWZItnVkfoqr8d01bDCkkJ6o8SKrCNN3c9MuvTU1uFlCvejc
hN4awIovetZlpj86avf17VnerCYJAywyQMAmcj0Ey+vV9JJG00ezNy8KZdmjlfV/FlW5JzV/k+rD
/YHBSJGcPhPiS5skO7bnTGXTuVw4KcKUBrWnOFjMpWNKS+F+Ume3jgLXHFo2c6Pk1YtSNWqykwGv
U7mKk+uvwE2WHwAG7kaooHZrQ6E7614m06WFH6s0Nb22e7aaDDt2DxvNt5f25hIgFgOBIOPF+ZrY
vElYxrGXaOT2iNNpHRKoTjylfydV5DUHOgni09uD3X5HUNxrmYOG+qqos7lxVCGFmlCiugx6lQcO
/LnDVNV7gPGbUcDzrxK2qwUNAO7t2aNYbsUxEfHS1RmWnqaIuwS2QlR5O9/qZu1QeeCpC1nZYUQe
Qtfb0qiLIYrK2roouI3ZQWHm8bdhMNp/pTWlO+j+O2MB2OamXrFmHPdNQJmtekiG1DXwJOrEEqD4
1tmPc1bo2gGr0l2xmddPcbUPwYBRy0G8kHSdfGhzGpRxLYyVPTXTuBl6aqaDF/lqXvbjRy9K8HSd
s9L7DIYmTR90oVPUtxa3HJ6s0hrkocWUw36uY5LSpwXvy3Rn5W+SQ34dDU2cFNZnOQtzvfJuG+ct
mQ1EEardR6yokue2VSegi0pNRWtymueyhY62Uw24OZxrYYMNvAKugBBtxeAmmoMxFmX2ZZ4S51y2
XjF+jydROOe+iYb6SLFieS9oALFwElKq4fRw8fTa9BKMLM/h6TbKZZCmfenkmD0BXH137ZFKDbRZ
0MQIC4HQ22RnvZW6rRZlIPXxe+EzW/Kb04vow+LtWvHcfjoMHLHMhhSwsm+2SFCv7DtZOcLjIZgX
n/vecc9JJd2TcMfu4Eg1+tfO93Qpbr/bq7sFFyS9tFUz7Hq79FKmzUyHCABzYnzgtVRgjjZqTnFw
u1mZz4nSlt5OYL3J7qmu0hQH67E+7rmhr8esaFZUpjV6F0vTmj/lMjkPRtqWAfAbvJntuCgeRF7k
v5pKau9NPl6Hpg206swjIrg5HaUYKcQOpneJ8kg/4g1tHL18Mv6XUeioUe1jRSFeX08QQlbaqZ3l
XUoK1/6oRKbfoUuzs4y3cQ87PYI5vaa1Ku5u9v+kDjJHhdm7THpUBwhOuYe2GdvQrqmRv/N2YtkY
gOcJ1VH+drNLnGbyhsUG0tuVmfaL2mLzXFVl8t/bo9zbFyi1ErlApYJOXtOQ3zJDJ6lruXjr/qcG
vvx0cPL4aCxdNf4s5sTtAsUh/z2Z6Iqgeaho5c+3h1/vpOu4Trcc8iU1TRINQsv18HNT92rdxx73
SJQGXYlZibr00058vsmlWEpCCtwOxoCGvP6K3yZZzM0yolPiXgr0McyDnTgd2Ll8SXq/L1Qv81Nc
sX4ZjRQLvUqYjqAE8nEPZXPnV4BKMclsqLqjxLE5gqSokBV5Zl26fnCto95P1cdeXWbVT8zRC42u
Tzy/yPRlOaAQnuh/mmWCFfG7F3yV5qVZSkkIb81Nn0VTaqJD33kXb06roxlFKIt5ldwZ5U6EI7SR
hFD0gpK2rVMrkTM2eutyGN2h8vEw/1FHWuprRv1Dm53334P04IC/EzLXNuM2j5vTSM9m1EThyA3q
B+gc8QMgXfnBaDFTc8xoj6h5JwispX5SubX5DLnxejs1eZxQdsuiy4DxHVIEkJOyMfV8p7WXnQLe
60ptDshr3ggzBM9J4K3XY8WTiqoIbp1hN7lLd8i5M1e5G/xQ/TivjE+Tk0fFyUbY9r+hRo7go+0l
buorHVqpRaIPQ5AY6PofBm1shj/rKu/EN3XJSUQTFHJLv2rc2TmosRdbHxuWd/qo1TjVnxfTmX6S
9VjluRyqPjsMiH+oYV9Ktz7kc0SLbsJTvD/0NqYTD+Ug0LE2xg5TCH3gLPuDaOWHUSqxGWjOkml+
7vVx9mL2lQMuxmrt9NzQzpgCDSaGPAxgJt1DUUaGeRy7qfq7cNDwPy9xawwcUnOoA0/RrO8DLtOV
P3rSFAcVJgrIO6XOxMNs2EvtC8+Oe5Tk1+Cs5cs0P42Vgyyv0/AC3tnjdzKHV/oi0YsUGADC9Zch
IwOq2bDHIT7PRxQwxooGoZo/933aH3PXWF60KHfjnaTvTsQETUDrA/LKWrnabL58RKJyTKRyUVsv
bb+p+IqwFUZdKXdSvTs3Ay95iKerAABt2c1TDALemGjtEIeJG4nPpRii9GCNci4eZBu5eeLrdA6l
b1WucD4NLpS9nYLknZnyNoMMhLg3TaYtIQrvR2dwRAwHsO+zb/WsmkejHuydWuC9UeBNrgLi65He
so6m3Mb1lAN1GWczPqbJlAam2b27tYECBg9MigZkQPQCNnmD5wnKMx3Uwm5oq9HXnWJ5QO1migNF
VHumbrc7k4uU+SA1CpEL5Nv1zsQH0RxFXcZhF099OGCWdBgm9mRRGskjVZL6Ox5Xe76ut+sIYwtl
SJrXZCs35Px2mbyiHtw41Hj0BJ5sY9Ij8W5M7MqCRsyQ8suqrLNF3ubU+dshseMwbWPt0Szd7g+P
DoOf6CPFz7evyjvLSF5ESxeaNy/qrXwi5d8YvI8Rh2a+BLUt/0ahBJeUWj7alFoOrrJz4G6vFeZG
6wQI5iogslXKS91CS6IoT0JvdNXYj4u0COjVmd88QTL79txuL2guFHq3q0ESz+rtro/zWlkEJrSh
JR0aGcv0HV2nfyJbHXy4UHv+RK+gzutbjPIMBmeAmalC0mC43pGTgzhR00bKZXSFlgX9WiS82NYQ
q4TsVFF/RPlA5ERpO8mDGNAQws1Au+rzgDCT6ndJoZlnLbcseZR0Pn4gEkx7QI56jZZSLV0lsM25
bv55e5HufJBVSonfS++HV+gm1NponjtGJ2yk3dF3p8/9TwaE6SnVi50s+DbUUtaAMUA0RymKCsL1
8swel9Tg5fZFAhyAikh35zNX9TQGieIaHzFU6C9TKewXYSbd329P8t7Y1BlXmUvYlDckuKFVexhV
MITdWA1HZ9ADuysMehUaBiIZsmkvK770GSxW/e7Ii/DkKuSL5PNrXed61q5Z5vY0IjTA2zc9ZdJW
/ajyvJ2dfucjIhjCVqfVA6pmCyxa6G8OAob0JU0d+7mcVZoWMLDH79BNoj/fXss7MXDN7yEu8phZ
8ZbXMxJTobOatkNBZq6OcVV1T43h7t0ld0eh5AMjB0IhjJnNKNlUiWpK3EvT06tpACHwncy99OZO
hKBiSSMeX7hVwW8zl84A+9WhdI/DzPiXIpZPU7MKLfJ28A2BmOb7V44TQEgiwPNO2yQbSdZk1hIP
7gXjXvehrzPj2CjWHsLh3l5AJAT2FH1/dFY2ozSDXqKNKaipW870x0yXyOXB64/IQvz39nxuMVYg
rFCCAsX8yqnYunB65RjbtaK7FxOPi8ZH/KcqDp7by8fKcvr4YLT5+L0eeGf6JP5ZDQhNdmmg2shj
Hd/+Lff2Cz8Dd7/1/Qsm93q/jLVbyaJf3EuiKBqvvXgOTLt2H94e5d7aknHQrAAO6SGfcD1K1yYO
fBubCQ/Z4Cv2KM9FVPW+s4x77697WxNoOG/YVW2Azv/1UFlkTE1jULcHE9n+UbqqvOiD2f+JsKXu
u7XufXp7ancSgdVNlWeDSV7Fmbser9fn0SqKxsNNRC7jSsEQD/WigaRIavmF5mwZJH3zbgH+Va6B
t/OqQkADYYuQSzut1qZpFUdxM+SNol55HuuyPrq2iP+HuLU2wankcxOgPXw9wRFmZpREnL5loF0a
a9IJuqXZc6C7tw9pUQCYxUdkLX1ejyLSOBmtln2oTd34pFR5coSGv5eH3tscq6jdeu7gTW07BTG6
t3FTTkTHgd0+VunwkiZ19Tw5avUQx1Xz79ub496+5128il541Om2om+NLjzevhz0jLTuYY416+us
IoxoJ6Zxenuo1++wSaOoHoFofG2RMcXrFUxcJJSiRfUuhjVhFMfPKV56TxqavyyjKYPScfryQ9vW
WuK7ioFOoi7EovhxrWQvqPsZ3+RgV9rTnOfFV8/Kim+xac3fGyRYvldRPb/AWol/ZKbM1KDulD8p
heqnMsoAHXTe2JzHSFjTgymbojw2eEGju58Xi3PkLGjfzcKV6qFzM4njTlpSW9Py0tzB/72S3rZL
sGJ96C0jxUh8vV4CJ4a52Uc8pPQicT3hF8Wk9n7WGgB+EcuwqDLR0Zvin65e2MZfCTbo7sGoLRMS
ZQrY4aKiCVtxhwHU+DwWoy0CjMziB3gZDeZHbbU0p6jrsuixUmWXvJiFUvz39me8k3EhBwHdauVG
rIoA11PQE6cCmkyknPRyAWGgxxoqj+P00NZznftNOrqP/TQPR02vo/eXDwyqvURNgMbUAbeUKBXR
qqWhtHxxa+gnXoYaAPn2+5MHkgZ6KiCWyGqBv11PMc8t2EIT9O8pnxYKYxSAAUjovSwPWZU25LF9
8f72Jxc7qlXoLgESvenkOE7ZLtUUQy/sqPjYXZWes1oo/tTgO/b2F7yNMcCmiS0054FSq1tGjYph
eqliqRxmdHBA4M/dEeBk/+jWk3Go82La2fW3kRMUKmhplVFxFNyileI4Mr1uXpezmIZjQq3zgMfa
Xp5wZ1Y0AFCFo5NJ2Wf70WptVvO5TorQytMZ20zzPBdUzaYyOinu5OxkfPdGA9u2qoJyltELut4i
I8lr7ek1eAIt7w9CbbOTXmmosmviL7u02tPbn+yVw3odOJBohucBj3YtHmxlJvOJt5dIxzI0DKln
ZyoVwJ0UWHXdQ2S6ZRbifF83T5MJmcCfFjgBh3G2PDNI1Mz8iTGy6x5Hte6Ko720wH2cdm4/jJAj
gATn2firVo26pZhZpg7lyXIqf83c3u3BHfvup9lQwkUioHe+WhrXxaGcai/9IwHIsbyQWcztAaJK
rh71HI2tY63E/ee+tTXhi3HWW7+ccjg6hpiWf2I2+uAvg3RfbKCk2D7qYvjamyYkZIv3VHa2a8i7
h53l42tsVo+nE08B0ufVXXVz80xKoi8mFtghbYUk0IxlOJR1uRzfHuX2LgUADFp2bflSJtjqi2nA
MZreElUYK5b1VVcm91s0RvV3aabvpopTtqcTyp+U/UgU1iP3W0tI9yaCkuirUI11y0d0IDtaUt3T
Ybk7Ie5pmp40Cm609FKn9wqwk1U4o11/Qj8zPVbA/E5lv5vl3xsK1unKDEDPhlT/ekKKYqdIMrVV
mKTRclYw+kC1VeTnBmbEzme6E454Ga5NpBUwDgTkeqik8kolUYwqRDm1P7W2G51MasI7W+7uhH4b
ZdOZpPxcZ3U5VaGCCPmvfgT20Q2Odp70OduJr/eGosy3ol4p9txYmHRp1alIcrMZOvkZM0dM9WSc
BNM07Lkm3Vs67iacygADUXbZZNr5lI/g/uI6jGM9vwAOSIPCU7yn95+j30fZZBgtaiiiA+4XNoad
fh1TM/LdfFlCHB3lzrPv7oQ4QvAvefrdEBViI1GFgkd8aGCU7fPWVANbSd3z2xO6NwoDgA2jDYaw
0WZCYhgye9CNOiwKOzoq+BMdW1ntuVPe2QYwWpgGaRFth23XkpJBkopKq8KSVpNPQ3x8KN32s4iU
4t2tDSRkAK0C66PDz5Noc4I06kOyd4kL1TSkNEi1+DHOe/f9++BqmM1uixJXulanVuFgF/9omaM/
8AgYfbS79hwi7y0deAiqXrA8DcRlryeE1mHdzr1ShVmfuicoSo0MMiO2XkDgZe5O6nBnMAiQPPII
qmzzrc0ZqKg0K1q7CXW3GM5pioxK3YjiRyOcPYmwNQvZ3HtU9BC1Wu89dt+6MX+7Jpwu9jJPJCJc
pThQG560j1LO9kXMuRboZWqFhduae7nKnUFXbe9VG1WnwL9JjepaOLE7SBFiC6wMJ2nHUX9IOm/4
8vapugUk4KNGpWaFT7+WxK4nV/Aq0tvZrogL08vUCcQ21Z95U0OlzJ6y2kj9eJ6/YNn97e1x75zm
tTq2opFAf0D2uR7X7ZR5yqKuDqlalX+KuU9f8N2pjjujrEHh+tuRsoCfQUZuxSJvoQ6pvYxFwokO
0zmV+me9Wuw4aEzuFGqLVdOeXTXK+k9jYyTmc2+BnvOlOcQy8LjWphAP4yz5oC+0T55kqU/eczXE
Q/sp1vu0fl4ipMj8ZVqSDnX+fvgG7Fr87XlZFj/V5hKXF5sirXM2ejzksQ+1GjKmmE9+9AT4RGDR
UKAuKkBlLVDHjhfY2KvRX8lolravunP8rzNMeCVpzVCLL6PTLJ90qyyG01KYyueCUhVms12W/ueJ
JhkOdpTp37VGjsmhdUa734nytyeOpQSDhIHRCjXc9m8U5HnpSRd1OBfQxp3elkFvwW3Ic7PeOdy3
m+N6qM2JS4qllamZ1mFiOPkRo3N5FNB7333EGIWi9orm4sLfVlLENCGY6AluyChWzlpmGEGDO8z/
MApVbW4uOM14WtrXG703+yTF6E0QJObFeRiMZGpQlpjtbGfR1v/RdqsT9tZLhbcvD+/rgSa2WmS1
bPUoF1rQulN3ENOIG7yptP0j7sSLtnO67u0IIvDK3KW0TJPgesTOLdJB8r4OzUS6/1hOJr4ZtaxV
36IVsbOMr53Wm+mBNsVlh6zzhvXpeEluKLIV6AUIC/s+K++aT5PbJPOJl1r7vdeivvnqzihNUZGy
terQSXOezlbkpn+KtGxUHx6yWh3cSmQe+Hl7Qb54aZMfBfQLL3AFd28AOUM3aOt61hDkcinGr7Y5
FI4vB2m5p2QBdu/3spq9zwTufD6byLXqQdzHEkIxNbHZN93UMs8yttverwmi/QGH5kUJ4kZzZh+r
P70+VBiQxa7vUgzpH1VnWvKDXiVZ/u6rHwIlrEOElsC80Ya4/j4swupYtPB90rQ5UqRUjrmX5T4X
3Z4Iwp3NB95g7SDyrgYCsHkO1HBwbNmYImxnPD6KbkAVujMGOlOLel6K+P3YcxQXkJZHeWu1/N1K
ijmxntA7nERoZVX+a0FYrPebuGlpmSupsodFvhOPmNqqDI0Q09pBvF7IFOUgu0kZTVWXLoA4lgVO
EmnB25fVbZ7BnBzAsWBLV9TGpmDmUdNpc1LpcKJZ85lNWn/LezEeiFK5Pxrx8twmXvHv24PeOcPr
k94BIvJah9ncw8a45FqaMqhVTLo/qEXPGXD/MctxOfwPI7ENyWfYJMi1XC9i5YkpqntXhLGcgeOh
YyGsj2mJQdLRTLladjb/vW9GgsH3Qg+dYvkmgaI0lmUqWj7hoo7R0cAE6aPmLXsGkfe+GQ2o1al7
5Z9tOw1eZmaRVTZt6Al1sf62oKaNftGluIVmjVt7IVbfpntUyMD24Bu3mRsAQ/Indj9cGR781+uZ
awuOs6PThoM+VH/l3M9T7CvwDBVfiWst95OqkwgbZVm++EbsKK2f5kZi71w79zYQhDIyAtpTqyjB
9c9oda1Ohq5oQ0urzVPTmvWnaDTFR2tJ28e3d9C9T0qDhacfpZTVTeh6KJkiNo8NTBuK3Buic2wl
un2aIhQIjm8PdC+aYdS4IhNWWvG2j9n2GuLilsVXhbz5FBeKBJEiBvHk6fPyzQZuuQP7uTMgOmi0
Z9fTvzb0r2dmK8sCd6QTYeYMwIuM9JeXVLnvxnkKRnkP7nbnkxGkKVrTZGd+29K1FcUjkAvuhVox
xKckF/0x7Tr3U29Oe0njnU+23gc0+1bRTaAl1xNrMky49JHwAmYRYHOuFv5UDeb7vxfiiFw/oC5I
srb9t7JItZG+IrcPt/gXyioLHaC01j9Y42T/gSzbHr19vc42ycjvA267zwuYCBSbbBHKWivIRZJP
dVF8WQBzg6h+BjX2n/CsnQ70vaXkKcNLhgYHSfjmNu/TiiV0HCa5KFobzPPilQHSStr7SyAEkxVi
BxaJSsg2cmpGlFaS90/YetBSo0YqfiS0KhhnsVdSvhM+GQp0IvQl+BRbcyklnZU2mso27BuDXrqr
jnPoRXn6WDZz/jRnujyWarQHAbk3Ki9PahXAZ2BObTalE1lOlE1JF1azEz/0eaedYnOUp143+9Ac
OvFgj+VexnJ/UJpF4FtQ9NyWe8Yyjz2ziNqwopny2Ipl8PU+Mldlu/aQVty7Rb3bpLo1vWZd0TUH
UEPUpEqyuSS02cgAt9VdOCxCtKdIyZtHl6X+hN44mGG77ioEKIrq0KpGDqbatfMQQhJebKkF3/zt
sHon7gCe0GB5QN9bAaLXwSCL4Y5wZfNjKhughpgOEnhzEGMZuwMru7PYaPohdgFLDSrw9m6MhqVo
RwTvwrEbi5+pocZ/YcXYPMHSz148Q2lJQur4/Pb07hxQWnQ0cxFn5uxsJXFMMZBpmLUMFXPJPyxV
5TzBJ692Rnl9Z1/HHsoISM6uFRtUe7dz070RI06TVbRF0x7LSSsQx29txBpwHsWLNYO1XiyHIk/l
E73Q+VDKYj7oRdWfZNmjFoYIa/m+LwvvGv+EtZdN2ZQPvMXBd4s92pl0+ovqUlkxoqZ6zBYvuVjj
ssfy3qzyOhSQd17rq9Mwf9m8NNImBRrbptMFWUjF1z0t9vm37dO7vuXrKCuZnBSAdUbW7XqrFthY
G84kpotqFGqQWGp7IvWZdzL+LZKBYVZhPFgrBCL6oNvSIhSFXLZpulyMjipwWHhN0p7HdnaIhXQk
wNdrXVc/NGZllEcbu9KfqdLZA2Y4Q49WBd3Cf+wiW6pPlZEsSenLVNo/cuiuxtEwKyfEsVWrjzkk
jfbYxarzTmuZ9fczA1xhabljWbItodC6dbVmtuZLNdlU/uFixPyGHlRWaRQ7G//Veue3jb8OxpkG
use1xM7fKuF6VEJNVWbGpbE1+GJUyFrkg2d0SNgHQApsdOO6InvIKJrpfqFRHz5hCaaKQNOzuj/g
ImT903EZyT/GsrHTj7GaD/nBFFWCbKoSL2dvngfHzzWl/yb1UeQ8uwq71f1SNq5x7FLZ5t8GbVHE
wbR6qZ2MBLkSxp6zemeyznWCsc4VXvX6PKdABTFvE7dt6K9ZU+TmxfBQQoH8ksnDoqhxUOiR9Wkw
0vLv2mrfaYnyOiq7kHKBwSONZ9P1rh97BEWURjcuPFc02zeBEp4XKHKlb3bvhf6+DkY5HdI2hAsq
iusS/FZWt4yu8/JsMS/oaxmEsGQ5wDpud7osm8yaUVZDCsIlm5Rnw3ZKcL914aSOeZnRkXw0hyT+
YhSm+2yl2vKAV+64Q9a6Nx7ox5X5xnmA6XE9q7TwJhQjIOCnaWT7dODqJ81Os0ejj8EBVO2eut0m
E32dn0t3ArsNCjyw367Hi6TX1YgqWRd+UfIDWbTx1NDbeaxh9fk1UjYf6Jsvpw6Z952Yv80t/n9o
vExe2UHgFDcfsKt1F0YohntCSVsfFF5yltH0b4es1eOYJmXYalZ6aHi/nPPIq7CE9DBHmFn3t2P1
Jq14/R0wt4kLvNSwat/sWlnBWW4puMEtLuwTr/QpiKCHHJSm3mvdbt7c/z8UsmgoJK3KVtsX6NB5
ar2I2Lq0pDd+WdTqIS3r6lCOtfqgt/2l7xl4liVWeUkd75Q07nxreoVQa8CwAJffelGW0FMKS+qY
NtaLHYhUH84cIRbWyiSqOU1yhPSNRlHezzsPrC2UeZ341dCbbdY3bWcrIrEvrRDjUWoz8hW5an00
9cY5LSJjyfnsT8NY9UEn+vhsxu8EQL3+BDzZVoEqSMI3rFUTamzeuJl9SbPSPglN64OkE7vCmGvb
9fqWoVMEs5tEBmUBWmObA0X2WyMIql6EZk/OaWgjXuRS4Bl4HNJErX0HNczG17tU+2h2YpgOg6TN
FLSeU8pgsXEF23n43X52eE40EJDb5umnb+mfhY5OpiwM9dIlzWXhHpqejM55JtnE5NqxPmSI+Owk
JrdJFq929vm6zgAittcPgOQZJUuTRSit4qioiebj+jftRJDb00SIJJtbYZAU9LdF3CUvBH2wyLjM
vTXiiNEPjx3YoENVRPGpBj2MKPzS/ETUiep1MuzJud2Z5Hq/rjgjgxxs+/gU80KdJy3NS63VFvo5
Xho6dP93js7dUegaE3d4b7pb3F6lWWVbKKN5IUlVn1j1/GsW586OfdAr3mazbelm0c7inqOeuy3D
NVjvoj/XOBe19orhItJci9ELE8DNMDBsuuqDrjSd9YzKoYyf58z2Jt9Mqvhfd3Gy6KVrml4lcmVm
DofO6RAESAIEq+p/qxn7rQcFtp9q+WUbOV8TALNzgGpu+j1VXQTihGUJsJ1KXqrOi9CKbvTTmSpN
gKxE9rdqJIP+aDq9hN2v1Pb0TtVVAgNxnwDF+r3m0pvYZCXA3qY4My+TcKsPAjFwiMdO/uPtW+Y2
I+MGo71B1wF5DA7idVyg7mg2cPTNSxVH05cyX+SX2JVwywdhHOnSDqdWKYfD24PeOfoYJKy4T54h
hPfNoKYeO52+YDTbaLJ50O1SwfnPMB7IK0xM17z02HpuFiRS5Ht6CXf2LW1ELlTaRxTwtre7XtQp
DjbY4+HjNRxQobIOeV/uqaveH4X7DLVjKuHbQKNK9inAbecyDXNxpI1jPmFWtlfPfSV4bU4HlZfV
5o/X+QpQuf54qdbiH5BAl8rQ48NCRQEnOWpYGU1tdxJ2lv9YctV4mUY1/eLxaX9y1yWHoe2Gn+hN
zy9vf9U7W2l9V1LIppJNEXb7uBQFPmmdgssjUNInWgjPXY7xjgvXM+mj6YOnGNnp7SFvcySKPyv5
EooC/J9t4hLHcWPBpEZTq1KiZ9l75jEdze6hMid1J6rfflK+Jt1gviblQ3ShNmvdW7EgF1QuBfAA
2597p9EPpWNn+k5qfzsnPqcNeAQeEBfkTW3LjSY6SZ1yUdpp+lHyMM59R7T6H9Ho7Ylw3h7Edetw
UaxtHqoum4NIQ0utvMVlrCirnEAtBrPyy9ytxQHUUNL5qtmmXTCY3mygPp/p73RqIshZAMV4CPJX
UPXbJMCrl6WLtSoO8WZ2/Yby82GaxPf37hIGQdgUvTlaS1QNrz9dkpZSmugxhk7X2H5pOvIr3Mkl
qPrE3ul43Pt4IBVekXwE7y2HQ9P4ZjVC/2Fdl/pDiy/CScjSeqqTWNs5bneHwvqW7AnXA56B17My
YPvxJJKw0vvqU5uazQN11z8WpxA7VcfbnY+2C4jl1WIDFM/2img8mSVx58Wh7FTlWapD+VNLzOrw
9ke6jR7cdWC1EAZ6VbTZfKQ+Sqcc8c0ydEp39WTtq++t7MSvxrO6D1MXyxeB2tzO57qd2nrLEq5W
/SbkuDa96XLGUiu3U7B9LsAf6DX8LZQ059fbc7szDPxEjhcZPpPctosm+Afc3LLBoa2jCVCY6Yee
K/n8/lGA1nEfcI7I89cV/q3ykJDiZJEAShIVvQwacItBUWp75IabbQcggp4o/38KDxQCNndOE9mg
BHEYD4fBRQ2076UvnelHt+j98e353BlpBcbimEDYBbW6/vPf5lNKxAXdUu9C0D+CJor6lylagMWx
srP17g5EoRKSG1EQ2Ob1QGjIrtwhpQv1fIiCwiYdiLUiRxLkvSDpVxMIgNjryq2qAdt4Bw6ubXIA
eRc5SPnFWKzmr6Ex3gnseB2FF4jJ84NNfUOj5jk/zBQxUGGL0/FLtaAMu6S23EnOb3Y14BGQWfho
oHBFprP5Ph05GqEVlRg5afVhaJL44C27Cki3H4faAKU0/qC3BV71+uNUSLF4s4DVhWyUoR3Txc7P
XukZ40FvcAt575ajjUNxHeo+Y3EzXQ9mm3gqdEbkXdJxSezHytUnKqlVOUe+DjN35166KaqtTpvr
xUediytwm1I0ytLUM2CGi2UK27eLLvdrKzkqU/k9mas9Adt7o2G4x6OQMES3dRMepkFBcjteogtI
Fv2vqZkw88wb5VHyWI19K7be2b5mF67cemrblHRoaWzfbmrfq54ChDM0QDQdRNHKY29Vc4ces2yq
MynyO+X41hFX/y6AWhAeqKZvihxpEVtyxGcbv83B+he9EeWlJYh8eXuT3O779UzBW+bqgHf1WkD8
LS4VsG01WlEiRNFJ/+o1kfgTJpN4+F9GIdskUqzMjc1cKvhOaF4BMfBg2x9xpabmKMY9zbSbW5eS
Nx9nLQmtwsbbIiP2YHgh2LIPvWpxPuZqKo4DPgZPRobRU26P87FotHcCLPlMPGxpjpOQoSgB8+H6
lBVmaynoRPchYnXlSavz7KC2PYLRMAd2QvuawF69kDZDbUJ7b9HyaukJh3rpLl8MOzMPc7KivzUj
PaTFlL94c1I85ko+Ht/+frePMw7Z2tPhlctzk7Lq9SyR+rPQ7tb7cBq65DFPQNeZdlEfejfH3SdC
+3voFr/uIucsOmVA8BzqUQffF8ykX7hdufODbgMpOTDdLLpNGnSGrUwmi9As7dSPoebipgJ2U/no
pG51nFB43nnC3NlV4PyAIK/93LUzfj11RFSFIc1kCocuK87QMm2/kMPoa1Nb4HNVz8dBJMbOgbk7
KO7tK1MdA/cttYB2yVgoyP2EmGNWTzEwsVPemENI70K8OEiX/8rcbK+1dFPr04E9oBbMnUEp8wYI
xNssLts6H0I7UcvsYyYqy0cu7d9oNfla0DwPCuSu/R7AkHYeLGdX5PXOVyVfXp0bEPhaWwXXS23V
6dA1Mh7RnYv60+TM6UEMMQ+3Pp4ed3b0ei43h4k67aqD5azs5y2JaPAol0zz/7H3Zd1xIuuWf+Wu
eqcuEIy97jkPQJKDMjXbkvzCkm0ZCCAGggCCX98bV52+Rym11N3P/VCuZUuZDDF9wx7IBOOpUrGE
lX3oJ6Wu2xunWdVtCJ2LZ4anXBLtuJWVtYMHOf9llCiaFT0t/U9W93sPD7YZQmvEbYBens0zodHk
huQIXPg62P+F/hinw2RtY7vrt588+5oJnD87pjIEPZEo4P9nqzlYjUwCXc/HQorZR9NH3ND2yW0j
H7xeQefHEC8cfIkaZsPJCOOSxIed1yddOOe9BybQQUR4AvsRaEa/Hm0bdF7ejVhY7qiAoWviWG9E
UMUn3+38Y1063wRxoXFV87l+pI3cV3Z0H5Re1SRNpPLY7bxUlFA52NYSuoafRE/vLAYwXjAMkBXD
WjjPs7UB9d9v7BkHo3b9g4/Kt59KlPjDpPXN4ia139+7snCrzINMUZ2g5VCaT7pJ793EmpcA9I4F
gVLU61dUw4gvHq1hPuIU6ucsiCDn2AWy2DsU3aUobnQqS/tXH/bttykaoJn68Ux5G2YhGvbQm8WO
j53oPAuDwHIv7RbbUK0FGrPtfOnCiDPtEK3upJCfPO075xvmAeYC8lf0Cs/N6DsBs4eQUnPsu0rt
bVkI5C4S1IzEM+VlZHcigW66OgrEfp9lgufSZ+s5DqYnOIswQUQd9xwuWNS0KvqKmSNKvV2uII2A
RlEEGxdqiWurgAAmGXxYaEjpyQhaDD2/i20FJxAaa+VmHA6GR7JMalu2etq4ffDM+MJTwsRnEce6
Ls5W719YHkQ6v0n5rydFZE3KheMHUHgYm1xDUiMZqOd9skm8M/WgxrvuR1ifwBqcxTVEjI7gVW2O
MLqrLi3XBVCDlQ6U9xdvo6fGQOHNl7ejbvrvbVjrh49n3m9b8zdPCVE/H446oDSdh79dCBsKgTMH
4BE9b5cpKjeuXVnQqIAmb88LfUfKuLkvsaWmkQ9oXlRaIqna2svr2Qqz0IQkMaXvpLRR8yZCnfiT
xfHOGQ1eOrARLnQioeN4tmGrGmrysP0xR/h/LhdsMsvdHEOjJ6lI36O76hbqsW2dTxLVc2zZ74mK
PWnVVQLEBpXV18Pfy4EN42jMcbJikfq6b5KxmuYr3Oct5i7MHwVnm5AXceaFq9+1sMd7Kfz5MKJ0
CsR5+JnMxjvrFjxB2LkDT2cD0XcWl6qpsUxRV8sR/Rd0ue1pRAYYWxoqEQOdm63sQ5WTFj2fKbKa
Lx9PlPdGATUitKoCTJI3lDdUfXXvgjV9VLYzvhgCUeqQIN5XAOImoo2rU9s28f/LIKC8B3o4BKtB
KThbHdBZawl8wMwxCrV9NJGDpa6VtO1tw1wbCso+To/ErWobTnDtXH2xwOFk+wYKej7MVZpeJUi6
oq8c5vGPH7+Qd/ZsRE7Q68DNARV3Tl2HZl4RQgvDHIFlhT4IpWDHJ04VonWz9OVpJvOgPjkr39uR
0CxByAYkD0Ff/vWUhLOrzSwfhkKLgtWENbfB7aKX7pPS7VswC7ZowP3XzXntuJ0H/UONZ2OFNEfu
oqmQFVEUbxxTIha3Jq7oPg6le8Ok8H4FgEH8siB0VuY9qEaAtGjX+cww5N2VCLBsgJMKxFwI6Lx+
7Nn3oI9s9cuxJzSYN7WwAy8RE9RcUwXVpdxuMMIRHCB/xF5HB6hJuPa3KZy7U6D7EpKAcP74PtVh
bz57U++EVojjQYRCfoQ/z+tMQzwRq6iG5VhMxPvKIWVhAynmL5uReYgjfMd0x1jHkESB/tP3xhPb
BSpc+zouUfLS4C4+LJASSKACFiYKggKfpFS/WzGvN3cQqCBfAw8UqLQjvnn95np7bmOHdfbRRelY
H3RcWHcj6n/lzpMeajmAHTSXDPuok9RWXN/5M2M/eWv5JxnASLYfzHQPH+Z43qwUZfy+GkCc7x3v
IrSgbQrUjy70J9HJ20n++p7Xn/9bpQQq/0HQ8wr3bCAuo9qYpBBBjPcfr963I4erhAi30Ep+p6Vr
VLniSAv7SAAdoccGx+O0iZgg7ZW9CELTjy/3NrHH4Q4hgBWpi1o45KZePxUYejEtQ8xhawmBpSRD
TwSOzRqWLEvU5MPQn8ZBTddWaDiCIVQUVxy6Nd21kLDhcBCboSH+8T2tl3w1ORBDIydBjQ00Puwq
Z5Nj9tqFFi5ZjsC3TDwZGWs3E8A9sDVDUeHCCvkYpj1hjZ0B+VLre8erxPPH9/A2OVlvAh11HCgr
eu68eNrPAXZsaDIcuYAeaTJR2CMkJenypvJnlDY9azxavtsiR4vmtIFu1h4aWtEmrFACpYOF+ohl
2i+zqUVWzVBI//j+3kxG3B4sZUC0hc5hhMbj2bBR6HsW42AfW6zbLiEVbf0EujJkzj6+0Juzfb3Q
b/0z0A9RsT6bH5FtNUsNKd8jn9oWgUb3o5znB6u3XqTPMwCb88Bm+cfXfItkQ18Ol0VdDYhIxONn
AUVQtLCTBhf6aBzA1NNBW/qLz/sC4JexkDDonHV/hZjX6oDjo4QmS0eCLjHgXtqfPP/bQwf34uE9
YytFExvwlddv2pCKoe9k7GPvDbG8sioEUAcHp+ilpKyM8w55H8104M3FBrA44UP1H5AlhIIaUEoo
EnsPH7+dd4YeETFyFfQw1z7PWfxXcu0KMEWcoyKDvChiW99Q38SfZefrKjtbhSg8If7G7MJUO1eB
dLTSM0ccejTTFPwMBgZ4fcWsUWSsKf0utSoj64MNbwMnk8jKi3SBM8a3aohNnMzaoMGRUOYKmHYo
UJU+YzP85uK8uj+UXVG/AbkSWRAmydm4oAZmIQoYmxPtnNbfiMkx1rULWa/Cg63jBB9yxx1nc83w
bxAVjCn8yvIiRCh6wQGXbjZ2aBm5aQHtBwm/aex+Jyt4Pj5oWZo560TXTl9rQr0pd/3Jsu7aIhrl
S2T4ok5xUYf+kFC3lvyHJBStogSyNL6vshJeRN0CGt1EWFYyBaf7wCzN/D0AZKS8lPC60Ec2NJ31
ybb5divHiY/SEUJhHKuQQTmbGLUIZlfOZX2KGuMCFQnJn59eE5CneaETIKejKx2AxP0YIG7PouTR
UAOGe09K2mXu4FTdHagxknyyVa0D8Xqg1hIbAKFr0wvT6WyrAqOyoH3dwmorrKYr5Q/DN3QZsJad
wJriqyqcbQL7Grj17T5eKG+2LtS3IM6ChAloUYBPzmaIbVBbKplbnXQFHvNOTqKMti0U3+C45ckW
4Mx4OIFCVUo4yENL9ZPxeLNOUUhFdxn/oScBEufZMdZOHIFTEFQn2caTTGA0Ot67If+ssfz29WL2
IxzGIb4qt5+D50OOY2b2bXZikEePUqLjqb+xG0i3/jBRxX4VyFSe4TYFI4iPX++bSAVHNFoBYPdg
dwAwcn3+f4uHVmEfl9eQWBFzHe17K7a2HHbDW8/n1idB0dtXuUYDqPSDOAqo27lqUTxOXYQmCz8Z
GZidCwfUbQV98OzjB3p7FX9V2V8vg4IXOsGvH8iqWpdLrfjJ7lsffKI5zDjpxSex75v0DKzG9Rkg
k4Fl8abONIxLETfuwE/ai/kWgo16O0XMuw/HMd64joWw++PHehNOrTRKFHIcANIBUj6HRblxxHVL
tDwh1ndhuYksFQZmBDDR3Ph1UFwhEK35bQna4byBhlE4fVNxX/WfEanezhcgb0CJRZ4EKjrgxK9f
77jERELNT5xQ2eU7W7qmyMGoFk6iQ+dT5sM7r3ntnKyyGqAXwgjs9dV8l00o01byZGFKbVjf9TsW
mXg3lsSliQPwrPPJ9Hnn+VZuMypmKF4CWXQ2fWjDPQP0rjyVMw3gmUOB9Y9pqB790Jp/fTym70xV
xCMrog1AH2A/z66lo9mujW3Lk1MTOaQeKeGJabsalfqPL/Tea0RnGEj7tcv+prpCHRjRAk4lYSRa
2ymBDdkRpSl56eoBnYFmms0nF3z3LUK19S89CBQgX4+brcYoqs0kT3xCwg64tH2ATOZyCCKEmh8/
27uXApjOWzdGBNFn50MI33q9+FKepiIOunQxNhFZ78dlvK+GcHr8+GoomuPWXx2EgFwijIxWlOLK
pD5bACASthODLdIJgshwPY5TSRx+Bcnd7ghje54RCD0/RIF1tOzpmYJEv+mWmOVGoqxvEGWm0dKM
l7MG0CGBeef43Vtk8DIZlpq5CdOqbJ19BRZawoicVAorDiQGbt3AJI07CdFttZVdC/nRgcX1Q+WY
oxxIeBnrwEGSb1kJZ6uNbRO3J5S054tZedFVX1f9BtHuCHuJ8TiKAV1dq2jNyTRabuwqiKBvFULx
bzHVQ20cydE5U3pTlhUMerTO8FVj7mrrqVP0MijYvBM2JNqmutBtUsuwq5KwVP0J2HinzCiJultG
/P4CoifNRTMX9pb5vcFOYRcJ1DmvWBG1G9zVfIpgSp0L3Rihqz2al3P5QFHFv4MM4PzdkV3RZMLE
zVGtSj6pqCYVXIag5de3YQHkzUEEC15WDNXs+IsPtxqaAeKI4Vm7c/cTG50xaXnril1sQv69n6eq
SnpbwD+Lw+SyyU0XoESdVJ3bYkQWhsgO79tj8gSat7PEh7q0QgZDJBn+iLyJ1rtoHld1haEbp746
DTiazX1gg+q+g82LVzwAIVarINUUyhJ+amtnmHZ+2Ihf4+wDfRxVc+XlUDGb+XZwVkUzu26qOl9A
WEDsBnoVMmIsrX5TWHAOyIhRU51Da0wuGzBl5wsLrKdnV/cCZp0c4d649EGZV87kzukQDpBjngYz
u5lN7Yinfg/kcRJDHhpuLvakbEg0j63cDa2q2MUcw1Vq5w+1O2fIEDp2P4EAOWzRPx6hXVi0qIRD
rSJAgADXC/sIBJfvbFtGO3iBCSpcMEciq1QPQ0t7654UzfRr8Hrif2HYjlSXeui4NanDbRXnVdyE
4xYsAkTWo9uCWGpIpCSKbThjczgXjGzjTA2HENmkoyfX66DBAKSSbpJeBAI+R6iANZvRl/GtYNJu
0ro3RQf7taLmiReXU7sVUyP0Fw9E7OWprpSpb2Wr+bcRNkZmJ2VtaMaEUkEScl90N4UKOzCNahqC
cxNUPYppnqFIAHxouZR9QhtN3RRW4W6FjFC17TciKiYT9AZGopNxQkcBkuZU30FAKfIOuinbr9Pc
lkAog7OmrgVQe6QFkMJxB1xmVc4iqjOgxEJ1rjiUCnZmJ1+JMFhXUBENh8GHS+pp8TgqomoI4YZU
18E05ZA3Nu1lQYtKf7Eibv9CmN5XWeUja8MCgj/dJnKkaWB2YY/9zUxMP9ypeBDDqq7Z2tMJ5j+S
JHA98sakQzazHEJObZEu3EfhO5DRqqQFu/RYFQkUfcZmHy0zJlIEpZtAoKK4EJSfhy6wLhqof0U3
fJpJZcDJKNswQ0A28p8eYCvxl4oOosrkEoggtQbb2Cilaw1NvjmcwGCGQ/PWNH40/SycjreXFsVF
4RDiljKfJtjTu14R4YAHyJKiRUwrSr+WwHp3uUe9cUxgew9fowKSCg+VKWWf+GFd6Su48xqW2KaZ
9AUE4liztRBrWxkyBN+AM6298CYwEE5Loe7ohYkdDp7cGIzbkMRL39OD14Sdzlq3E3w9tRoE3n7L
y00beOOyNXJou2MBBbI4KShx5V73vjudTO1CwUH7HXykHKhXgb3DaF+AFLpWMupF2O61H2BSpHXR
lTBF9uD1trVtI7o9Ku7wQNMLSg9JAB71V2gCouIQWBVo3VZre/oatkvEBj99cuM0VrHqjhA8INYt
t926v8GNKOtxGsFeP4VOMVcbhgke7ELRkiVDLWVwMwx1RJKlb5YHv4TwHsfwVl6F3QKl7zRUnvHT
EArrE9ZAUbh+Cst45Wdd50AqG5N+0rDQpibaCjMPbWbZUtTXReBYDJso1SaJANCfttIDgy7pkYQO
CRvUIq+N44Hw5cyQ/UuYVNjrFL6M78wqOrhnDvW7C4zd3O6WvkMFeIpF97WcEcpiUUlM1kb0/VdN
adxl3GbST0AOUN8kxIIeyygs7E04QA0Jyogg3l8INGTgUFi62PPrGUA/yMuJqttWBsySBDmQAuWc
M9CurHYMzB7ycdWIxc05TBo4r+1kAArzyZa9p1LpgwG6s9U8e9mEbdK+5YVAv6KZuamSul29kiMG
Ocxk7up22cwm6P2bJhoM3atGDyBf6dEiM3qrxoJynVdRXaXBMMbNd+ppT52EFcMNDJtWIROo60VD
7hNOjrwH22NJqGFGJNHMNERX52KxciU6b/nu0KgReTAX4dPIfa4yuJeh2OvaUs+JHLyCQZoKPrJb
6ERUbuJIm4F9Y+Btmyh39m4XtrAu93GHdwvY/epJLA7EDMAXAy8nxdbR8twGJemhtpeOYwdaFnZd
DnD5QJUOvKQMXUpVboEOawDcmGojNhRvYV1BTWkSaxZ9nMI0CW1+Mw7zUw+kzJzzECIn6cidBRaZ
bIrdO3AvdHczQtVL9MCYdnWTMl5rKytB+I6O4NyTx2XyPQjky9BcdpD6BECzJWT8Cm+TWR2GZWz0
4xCYykuWUltqD0hUyJLamYHu6CO/UhugeJt2C1kkWmeLkKCtoP2ol33RqqV+NMwO+1yhtVqnUKHS
y2nyRj3ldqT6KJu8MjaXPhHxl9CjrN8VwnHV3YwKZpC6wi/6XR+ups6CF5BxAZQ1Gm9gukLbvLGi
xbrAYSIfITwNl/aYNzV8Q1Ek+YEyEq0yhZeNdrYPLcVdUy6SX7o0ZOET0j+ECGQIybQJRmHpE6z2
XLYtIzjhpYuCxcJm9nnbYEsivDwBxdDBugKrM9yB2mm3KZ9Lz82hyIZQEN2OcdksiFTW7jJ6WmnU
Cb9K1Ey8ZesJt2yvXDJAuXJk5aj2seqNc4iXKoRNE3OAPDeY+ugqGNmovLJ9FmS204hx2w4LwhdJ
3fLrHGFaHDD7AamzK1TWNvBxa80F/PzGPp8dsFsT3fCquS0IqU9DFzoiDYqRYtsoiGlhheZojpcz
yQLM7rXvhlOPVJnb8QJPG4Xseqqh8ZrX3uJ2W89BEJaXOub6ICSi201bVtK6g68ZiTJPqcpqEohR
jAj0YM0SF0s6uVVrnstY0bhOhtaCJ5M1NlymtJXQ0QCtncvc6gVaqn0E99Q0HGQ5ZbNTWNZXbynK
7yUdXPfOqmT/4BQObAMy2zez2gVgosDlu6q5OdRT7Tz2lgfcV6FRrUtiFRRzjiBcmKu482AQ0zPW
3w4uj+N9Cds9liDAU2IDeH7AcoijVlCOI34b4+AS+quPut/BoUVA91AbGEBBxBtptnOLmQ8Bwamf
spb53Q9nspmfzXSYvR3Xi/XFRgAWJpi6/pzpxYlYOgeUWCdrtrs6J5IPB05oW+StbREDz4nKZ5AP
sNgAh5ce20C7eLBZKn177jYVtuP4AHkUgd2+6DTbB5j3Q7I4/QzJG9J015ZrgggBGMLf00QcSbIW
2Z5JgmYqffzJ5wDI0gEtFqOqODyUqNR7iWW17h1sBwjdeaJhYWIZ7D4XYjFBnHgCCo1YJgiEtxgp
XWQo64zOBe8Kz1wMi4I11BwRCGYUvpwxz8KlxpSB9iF2IjXL7hC4oeB7BBwDTymsl2GyUQzTS7O4
4bR1Fq8q8wJN9SUJ5iHo80Z2NdlM0P+tbrAW6LiVukIDqIHDUYRkrFv4kTnl3G67VcUmgTkmlKZS
6JGON6R2Gvq9gNKUzhxl0WpOOyHlNS8b+c1U1INGYFAXQmIjIEN0wQGLLRMUUS1Y/SKXpEUOiuCa
HHK12BXOcTPWl40da7SfJ/RGD8ZF0rVFLSQurmIEVCSPZzsus4ZVi5oTQMeK/jTXhCP2Ao6EbmwD
Lvlu4PAxBIoDooQk8916qU4jV1JmtBvCJQ0oUJMp/rlTl6tlGtkihAOnGTFjVB9AMoARbOAO6NzS
cPHuvEZO7BTQSc4blyJEeQR/X3oGvQEriF8oOmnDidSVD37zpNsagCq7K0FrB87SmvsECAqh0X3s
YhUl0OoYmx9ABi7y5neO/p8/5v9RvvDrv5Jx9c//wt9/cGF6OFkNZ3/956n+0XPFfw3/tX7sf/3a
6w/980q8sLuhf3kZTs/i/DdffRDf//f1s+fh+dVfNgzHo7nRL725fVG6HX5fBHe6/ub/6Q//4+X3
t9wb8fKPP35wzYb128qasz/+/tH+5z/+AKkU5cZV7uo///0if//G5XOHD99r9v0/9qp9Zj/V+599
eVbDP/7w/T8JqkHQLANnBm4ZKwJpevn7J4iOwdRZzRXXqjTqVoz3Q/WPP9zgTwCQANr47ecHciQ+
pLj+14/gJAgiKmr1qNQDivuve3w1ZP89hP/BdHfNoXCn/vHH66r/X9ptKI2tXFMbZLjzMqPjomgi
fe1loT2kCNwVzA6qR0qa7zDz6LcxzNryT1mFZ+3iv666etIDiATEDbqXZ2WryK4DQys/c2AwjWAQ
WGKE4Qdq6u4wgiFneg4P74BsaddeQxQTxm1dV180ffWFshhVEttfUqiM/y1R//9nNCYUGir/+8n8
7bn7XqPp/9fqWJfA7w/8NYMJ+RORIMy9oKsPOBHKMf+awa77JzwQCCQH0dtYq9Qo4v09g63oT2BD
AYb8/QvgOK0Ntr+nsOVEf660UmhkrD0nVIH/r+YweG3rhPnvYiEg4KsP6lraxZxCkTc8m1CDMJa2
vLV+0UA/KKu6jtWQNu3gpAZZEwbB+SqCE2fioILzS/XO/CCHoou9BKFEOVlZPYXTTxyQZtjSiJWQ
Re1se3bSYayjFx/mNkDV9l3ZVZdt1TV2agUh51/ruIhUm0EGcd4vlAbONxjwNO1150PWO3eoY9kp
yrP2zVI0pNzHMAcck6JYKnYqa4v0EOpqFr3p9PQIKyWGsp2lTZRHZdvJJTFd05m0d6nTj0jzZhJk
pYghJ+W2XeBlAuCSuUu6ElkPtA8V+sxA/1hWt7HRYI42mnON7HS1ZdsGi43skMjyG1+g0s+BHDvV
w1jdQ3dzvMA5gnC7j1AZR1L9KBGoH2DeG+HGlL7r4ZmY1wV/8kQ3JAhLfrYhCJKucaaLCS83GYw3
ZNoK5XNo4xWDyoe4P+7aXS2nfuvPnJ6AWrqyavDLWxdJbNh1InVipA0NsB47NqKMoBRUf2qbPCFj
HaHQCWdb1qnw2oVY5oZ69ncWtDorkHzt4D/gb8DkeYjDZYRnYDAeKs9mv6rZHw6A6JNt0492KoDq
yqRCgYGvKWQlw+HR76IiEYPxE8qLCczS1hsEWZUTuDdcwS64ceE6OwjwthMrwi74ZQ7EaPImVBgo
FMfgB3JjqWWJn2Bo2qiLuFH4SMIYdRFo9DqEVlaCh+89dJAHwuBkS/pyvKJjLZAulhcgr7nTrm86
2V76hl+julaUG5TeRLFhQdMjddONl0AlsEFOCcTHkrhMusEXVxRrPjHcw9kd6Sq1xwRqcVY6Wx7S
ZECSNrRD0xKi0BuoWyA4oyhXrbU0b7QA5x2j+LaGxTPUpKxYnxS1xmwu3Olm8VDkSM0YSXJXVcCG
or6ixyeIBEXejoihLg7IowgEHUrJ6wMGvAmPTht+r+zK9vYWKXQDuD8srpKJ9N9UiynDA7jB5sAF
TOW2LSPUhNHjF7s2Yjfu0sukr8TwsviDv2/8wPvaeAu4T8I418wnRaIN2wEEJ0QaM6e7QC8zSl0b
SAQgQQmTGdgDJtcoFjfJQmamfgBFCQwpaSpF03Yuts4U0gWJR7hIqN2ZvslQ8Q/ifQTmhnsdVCJC
hRBwh3UdLFBHLW+JKy6lXtotALkvRAk3HdHxTBAJkwfQQkP+qCAuzC+Egnd2Zjl2c7CMKdh3qMEg
ldCtJyZAqL02yOaG+fKihSYoNFDD1pqTYvAn+mNsmyZGkTq8tDi3mrQHTdHlidbwOfbYWMk08L1v
KIlWdcZN+KPm7r4ZlThigwKRu1sUxrSKZBCDxSFrtQe51H/w5u4A60PJclTd7O+jYQSy8dMIGCfW
JZl/Yi8QSNIhDRBlEWKhMqHQigvyspvrLilHd+o21kJGdahRtKSYE2pB5YFV/fexHQFWKwizQAyE
s7mbIe9okGZ4NrBMODGKeGdJNAI2fW+hvSW0l5Qg5RwH5jg3WLzzxjcdimVBqLeirOmWle3yZLze
1NshmKw0HJUNhbzyp0fhm6iJXpW2PHtfWborUfNdvhi7vbI44L81EWrrQiE8N7p9gSqQuUDIauVu
AdGRiA7kYugq7+DJ2voR6drHxlki3VZ+IO2942kj8x65CMlDqfw8jPVLUzZx5sAT8Bsg4g9g4fl5
3YXm0ErOc6ni8MJhfWIWjudu/CFFm+XnNFs1AH5tlCzoTW0wNbyHye5RhTM1mm5r82fqRkTgI6oD
LCHe2BzR214yELTUrmX2S1zz6hb7bXGMIW+WygL8afjRoKHWQ6RjGwZdsPc7DmI9+i3f6FDy3LLD
5RuYr3Wb0aKgR9qydg8V7OYGHj3sQOfuCuJ9v5CKNdA5iooI3T/wYLtBLodp1kPOC9+9RWVSP8qA
T1vstNG+bsbyEI2i+EJQL93A6IHAlQ9qQHv0MKerGkdM/xslRFLm+s8NaE1PxLB4E7v1dD1Cgv3G
eHLrRUWXh0hEd3Nbs10D16yjsICMRPEepLApwEscU1vhTsIAbMgBIoJteBlO6p4VneVnaHIrb+Mt
/i+0a259n3l7CgT+tqfFsTJjpgHbA6uO77hwnwUE0pxAXVudDhLQifNOMvvO7dkG4M8bMI0vyoik
YajmfInNdOHWZMmpQEOjIsOO9lrmPrSiEtbOA5pBfo4KQQlZ7arPe8/cQgldJ6YJst6TUGKzwz36
UnBTRIPra+xN+KppEKjUePG2QkfyNBeRnePUx25RtcUhmKGWVkJ187vnaH1YlgUGGvCkzaox5Cen
dXYh7/y0i1f2k29+lGM53UTTskd77r5XxkuY5V75otwZwad7KFe6aPlZwWTSslq2BdG/+MhvGgFe
j7JBFiDfVN9nJa0OioukqVCXpHMEB5DqoYTJwqjtq7p3DrCqwiEdRDmp6/JEW+Iksqe3FXo+MZ0O
FQoxG7sv154n/+pO/q4K0M1SkPxNfEkP0Ia/oDI2AGyiC7XC08zW5csXWgOLEKHbnIOdeB1MEZ5l
zpF325lvApy8ff8UoAWDexqDDHD3CXRAA447vGMa7EuefVtBRPG+Qf6RLmNtHltLll8jyWorJZ4y
S+6IEh0ANlJPZWIOeyTjMKyq9sAGWbJNWuQMKVT82mfAX68E88UGtjRzRoIehiej6gGFBA8zQY+g
+uFOZbuXAxpkw8lp0FKSWqOxN5IWEkWdafIaUpTYrBv7olqK7iGaIoM8Y0EbtV86nSzovdbBFitI
5MCDk31kBpRWqO6u1KLR5uXowB1cqNo89eA05OjCxm0GBR0YJPLYurEYdpdEOcBpJnAi7gL4NEXz
M5gpUGtIJtdCIImKmItamWGyBKa7JiegL8bwYQRcAdD9YaRsA8pneW27w3C1KDfYDWVNrtAcoVUC
HB6Eg6Fo3gRJJUa6nyCcjACgDfleEWe5jqnxLkUFjeqxIc1mgflmOsKeDfBDDLrbOTF4WoHJVNF6
aAzW9pUAOu/kVh4BW4/2KNSO+ivyzPZmMs0N2qLWVVPaS2oI5u6CaH8L43dz4aPXcTK+vq2t+UlC
K+9mFf5NPd5cIQSc0b2XUZuSskEprR1Y3orurlQUE3pAwTKi/Vc7mCEvEsdH116q7epdulEAS2Vs
CssrRC3wvQnZJVqs01WJBZ1ySFXaNcHbL5aXMrCe29CpDlU4lpsqrHemt9DwptOzH1GZ+aqJYXm6
DPuZS5MV0JYE02ae2D2GdXwCwl8drTL+MQMvkI9SNDuu/Adhqf4SKRDZT9rnMIJnd46NiQreFIQj
G6H6jQeVrym1xIDG9uLV3QartjpGPs6TdPQF3cHl9n+ydx67kWNbun6Vxp2zQG76Kcmw8oqQUqkJ
oTSi955P3x9V5+BIoewMZF3cwQV6VoWqTAY3t1v/+o16W1fpfBj0Odljy6h6k7CuUmXSN4D3wa5X
OUv0aJqO2RjmIKClT3vBpLsbKyU2G5G9HuNJX9m9xOFqtz+GTr1D8Fk+ZeDvLi3WZ7VVLNcYZFqu
vlSulGwMvtuxsC8La5af9LDdhEHB3c+oiqdonmU3yAPrHp//gxzl2RNWxz9AL3epFYeuXcfTVxlC
QtwP0TYNMu1bkTTFXpfK7r7tlBqmEJht2Zrmt0LVu5s61LQHm+4QsJNvxtxUfP0AtQhholG0h06e
U/QuYxQ7Wm93r/okTWsdj7lNosjNRgKOvrNEI22g0JjPk4i6mxQkzKFTD7O9iMDkVS09Tjo/20qL
8SD3ww6CqNjIpaZ8T2Wrd4FVpK9aOubPOJCFqwKx0SoZu/imL1EiN/S6b4itkr9GWSbWspHW5I3n
X3p1JIJTpeVJx3dTDKHp9FEwrWLMkndQz1CfmLDXySD13cKc530qm8VmbpRoU/XRGKG5FsSapXbt
X4zYFm7KlqaL3bWeVVudK1IYVVjTy/NtQo6tM2ldtCfVJ3mYEzpjEeqnDQv1PiyTZj/JeuNMpX9H
eg65yyHUqzEuCmcwQx1TOcv2CpoNfSRVBC0lq7iLy6eolpW7ti6OqpxVF6SoXwWZMTiJ0RGZTq25
BQ1NbgjHgPpbI86EW2u/6LhvupbVfbW0MbzNFPxm6VGJg9KoIQFLteImWNJ7RoTVduFPD35h7xPC
xbdxEar3MVekdSDJNgHAY+oZeV06Y1pjYBDoduRNuT8dCbgMtVXSKbQLu3zS1opGwYfqrPgR59AP
uNpGt0Cn4T1lOtWlb9rNtZFU3+NkhA0Qq8CYuhUGF1Uh2Ze5L8n7qGqg1NhYRtizRs0xSSU7iDbf
Rv3UX0j6EF12CkJL5FeIDRRqH+jXlSNl+nVSpcGVFRczyfFdwvmohK6PEBV2RGRvq6lhNIY68CLR
Nus4KfX7nLQBNxpGSA+i/C6bPiu0UrwoAZeufExCHJ/luRvA4qENVfJarZvHeKxA5MOAOrQlXd7A
6WU74fvEQUSz1NVH7WcV5E90hsXDHC5MgErrnESZxm98L30vtW+FcvQEEXx8Yjrv/CKIXHNOwzXk
bIOWYF9WvL6R7bQyTlcZQEHtxfZER2fEzc1La5tOmyo3BUr0MV3Z/qjSco91rtFg7LIRXwYQxza+
7l/ByL0XIg5cGllYU4XWA7YCnoLn5q60rSt16gmIrKzJJWWVkcrtO9tHQ6p0vb+aq+gFnCTj1E/b
jTFh7q304bYj/s+Jq3knB+lzn8HloV/aNDe9bD9KaSTcGX3dzcQ1Fj4+vV5Xma10SL+HIg+2od52
V1ZjGlsBWPDsm/PgRqlUeGNG/u9kX5QQcg6SEUff+uV0bmnvETiRHJpgukwNs7z0FWTGgWZmR4y3
jgBHzWMDzfem4xzwpq5Xf1AfvFildF0o+fccds4Lndb6Mp2SIoWONcjbgua9q9DsoXeSNJ4qZmtv
luUK9F36Esp1tIG6abzEiqE/jYMmbyRBGh4Eaqy3iMRwxKwG3O3Veju0vbKlCH9WC/SdndY+IX34
wRTxWRZqcVM2QtqM/iBfRnlxicQnWBVqEa/1NtVeNV8jrQ1QB9pVb7mdjZV7McGWmTufhnaUjNtW
Ur/3WVqNUAOayBOVrHs0FLMHuFMt+3ZY38aYROwo2QyPg1fySCivnbKEfKApgbVPQVFWkj1B+tHT
dm1kSIBlTLE8XYMFMEPScUpbqR6qHmhEGukx4hoz36EySPdlIqiA5dd5NMM1WDUWtzLrwStjqTnQ
Cv+BMKl2rMnSnAZBxFUuZZyVVpU5aCXyVQ0lA8mH2mwKucJKfMlZE7Mtb4JqvlYM63KYzC9cj7iU
azROygIaR5vWGrmDauHCL5gIfW198zkn35arYfg6TpzlqWVWXtMTAIqctlyZvm1eYr2bulY5QcHT
H9MQIkBXz6FTZkv3EAUfh66abRJ0iC9pq4zXTVWkW71QMq/K5qdurua1iu3jZTTHGY8W2k8p8CVX
ziTtLu2qkdWj+p4StNlVQW6cp1L+7ulEiEOUy8W6EaDrvbzUdYjeR7ezqAmrUqo3uPlr1NXs8Ujx
zJVmmXdVCVe7qGXh4BuVbSd/rnZVlks7pbVJQYzEKwiURQkRHxpBEFZK896BIOw7ZpiPd31SIzFp
/VfR0zHNe9XYZsJst0KJZS7+VbDK7PrWoA0O0gLDeTDQ2Ao8Z/bwXvxrG1+EwZnwe8Q6AbhjNwA0
Eg4gUTENbeWyfnS3gS1xJ9FvXKeZnQPX1TbwaNp46WhxO8Kt0vdmdTK9vhkJ1tTTBw7owpWkaV7l
PtoBzS8xzDBy2a1D6ZkTT1qJcpAvoB4Wu0AM6jqL9Zspz3bwNeIL2oHlBjXhBHpqcndkf6C2b63Y
m7QBOlZiRdt4BFmCUa9s1KoZvUTgJND6VbPK9OahCMbHRabnAi+K5yBFhF8YNyLzay+b9eGxxXR+
mVtwG5Sow0VE3BCkKHuJof3EbCJxW/rqq6E2knUpmbgFptPo1sZQ7YXfRpc+CuNVmcfmbZLGIK8B
NubBOOzmYMRWuJ1AELXwZex9X91Ts6N5E1MIM7KHqlNsEiPDRUa0xnhAU6Pr66RLuvnWD0DinSz2
SXg0exGo8EoUfbpp1Dm+jFSZkTV8VZ7cJK4aH9zM7sPHykTflfh+COeP1Nb8aWwSOCOtDCnVKY3M
ehoWcoNbAuJ+SZWhPEbwD6ke8lIad53wWTt1UBadE9sjNaEVKvLYOI3a9ByWdPSpK61h6tcmjdfL
tJFTqpRhig+ljJnnT6kFrrszodFJ+7guBMSlXKWl6/D4Vty1vUzBHVdqN3uKDUfvSh1qIfaVUkHg
4kKrhBeEb6j9SlfqBEpmoSjzXooN0XtDMKX1XhtYSw4Gbdl4mRlyB9tK8gXqNnN6RXEKXXTo5Qon
UbzVYA8BLd+C/Ntbs4mmrZEHR7yQ4nVP1jEpa1d+Zz6kCsSFJgWAgyFU3+eBvq805Zsv8slJUqVd
9VmCp85o/uhhkT4yEYYH8Nt4Y8jjJLjUpdMXpZlSJ4mBOuBtjutmnIW2EkmmO2VulVd23MhB7hYR
jCCu5VbVehCj4scRy8b2TjRdznyoR3Nrw2cTruz3+X0EgBSvgj5Ps0NeD+WFDCDkJg2wZVMH2Zek
s4LByYayuxrKmbZEqGyFpFRuEyY9mRqztOLoLB7Hvv+SFtkxq0z/pbYS7b6LJP2+VCBCi3C6HAVX
RKMy8q+tBhFfavXDGJSUBWySIZsSRJCqK/PbrA3LXWJLuGKTbNU/zphX7dTS0tdVHNVPYg6nV5Tt
1cYUEYwTtTRyVy/8J1iu0ypox9BR+0DZAQDouwGN06tdd9LkhuwYFj2DolGurLEuG0cfB+XHKAzB
FjKX+vQCbxg/1SzqU7HiKl7pW7WDVIBzlm/Hj+jRUMtFbTE2OxIaFNTrQVnV6sUoYj1a4b7nV64W
VTUFhKDxQ4lsFIC4OS7RULh6O17ZERuCQ2R5A8GtMLMYsh2d42Oi6fUIppZEnKrTakqyDiJGi8v6
XG2DMMsbrkUIQIZLqxpeaAX5mSP4NuuWoCA3mn0oQd38ZQyLW6DpfTDJEx4HqukgDq63hB12TibH
1i6npUTJnsOKHiZ5T48i0pwwsrh16vmwMXJDX6sBMLbObueIAaZqF1hXdi/H1/Q7nIFy5WtQ1zep
qWtu1Y8ZTCwtWCcp9ES5GKWbWu8KrwSUdPvYkukjxOwkrqH01c4vS6txyiYTFzmS6ec5C82noPfN
y0rRopUyq8NzWFnhfgQiLYAIQWURdYDyQtRY2EHW1kJGt+9CNevWQ9nWJd8nwt6sE5z2OEMmmEEx
ZQjh1NQMxa8sYlfkMi5JfnKPvc3zHPjKgcbAZYYr4DDBXVjrYzi8whQdN0rNtVz208TlCp6vcKjD
prNpG9PNokkQGWGVN73O0nXwMsZPAKRqbZIWBB6vTREYPpDPl7mx9ZIcVWDckevtV6NqfjYFGDPG
hMZlqZaJy2yKPW4pAYChKK7acW6/9aV1g2DZ9oh/b9fc0O1dLI/j3orCMnWCTNyFhXpt2KTW1O20
seCSwN/a1qVhXyiG39WcR3F1Y1s9BDK6A+7Q2INbJzZC/TQoFbfoG9o+7RQ5Ekf0UTL9a7odHIoU
03eVyayUAQHvVfy0jSpa97O+j2jn1dAKMlqa+ddKKirAZ/NFL8GpNY0uU4hC/Z40C4PINzm8S824
WMHCFRv0jqC3IT/atovVJOBHljMcSrt/yctgOS9AKDEfGBzQAOjxdwQMj9/Zb7MvfW0OrMbKXxvy
dKNJcFYDs7WQtYIQeLWagCJBMhi2XVnrWO3hnOig64x3Aq7YFm+wwYMGLY6gsj+xNnzIdJn2F+vu
Us+mcWsGRLNO1gyjKLNRPZjBbVDyDZ1ouSukmLbskFJbu2qk11Q3HNpp1c6O3+MwVrSqdN0peu0p
SpldjBJhHqHG/syCtpChWuSM931yH2VcYv1C69fomnInVBKFOBUx74KU7GXFzIpd3plf8hgKsDxZ
pSsNQ3aFapYi0K83qdCab0HdUrN2wbW5DGqt1OaKAg4HQyIhPYwzkDFJTzU0i23vd1zf4uIxTLLG
TSwlpkoeXoZYmV1o/BEtqTC2HIMt5CJX8+wqaEvD0wLje27qNGlMVT7mFmeBmvRXhh5Sa8Hv26mB
v+YFgaON+A0qu87lBOw4n1bGOEjPppZLTsmmtR97PfMUXEVy1LpheOw1TrGLZOj7+npquCZh+9n4
5EuB9vvPdd37+qpNx7G7qJCrOH2vaJy7auP6wxCMG8hjFzKK0NqxS267lTYYe8PPRPRA4yOEvGVT
CG+TaShaj4owrL75uGhewOBcIoM60ZR/20v8L1Pj/yhL6Pj/zNTYv2Qv0fcPVI23P/E3VUMyjb/I
Exc08FFoYT652MT9zTaSTOuvN4KEbMs6Dg1vcer/ImvAx1h8QDFjJFKAAJFFLP0vroZi/oVqXjOQ
yy5yZPbjP6EbYQfxkamBOAMVJ0sAqwicacDUP1J/RJu0OKko8XpW5Kp3jEFEL1akqRCP4CqSDVvk
7K3IrpX7gj5rh/gwr3qY9VI/Oak8Lfo9uR9VN8uacnRkCUjJ6YDsr/I0NC9bWVczL2N9wBRXoTR0
Ript6Z11REF2/fSAWSGoARTBTkCS7JMvoJdBzn3T3Id+mN1PKaiTW7Um1o3QKNLYHciR5h4+U/G6
qT+ifACdjIIVOiLou1Ggq48ZgIvq5aqmXqa+KJ6qtLSdBr9sfiDXjBvAyhwOR9JrOozTzo43ld4o
tw0wrb3l4BwfDUtKaVPZLT3rKpG7zM1Y5xLtlsnsHU2yrotASYDuhTL+DBR7LBFtZOMDLHV5OypJ
mrnyrCQ7/pVjmLur8gVOpPhmQn0DUpbN6KUTOBk6FQR+xcXyV0SrthNjzBHfyY/YemtfkibKoi1S
MvubiSTkQhsGnawVM5c4gsu00kBb4hT7Bo7ao0JPU3KjwkieiOukcZjH+E8ATcBjdRvVip9Ks5Gg
sYTcFmgPyI1AT7LQQ02O5MAl+kt6tscY91M/8nVtHcy9tarV2nwpJDBZJyP/+UlkavgdIQ2018Io
/RsxFApN6UnQ4glnu32m96hSBBjCYu4QpjJf9kMSP0l4c7jkClq9t3BGaecVLSRdGkfRc62BFy2I
YKO5ESKQnz2U/sgVlFT4p0R1vG4aPXrqyfFJV1iOCxeOhYr+AL5EvtYwIxAOAu7Bd3s/rMO13/Xa
ndGo3LvCNhz2HPUDXUYpm8fSfbfW/0Xfe0/X+yjCJKcFxz9YWHCxcDtFqLvQ+d6pyOOiMWT+3mit
E8O5iviIDgtbrFtbP+d181EIzaPejKOgHuIixb5xytFL8fYMasWM16Ve4WczAyua9OwtvZZWkIuX
i3DUX5b84y3IwvC3O///i/29/1m3Xf3zv6CWNv+1hn/0Qmx2/v8ByxR+3Luvv7BYPxBMDy/fPmzz
b//7v7Z5Q/1LIFHA9JXdHKLoItj+1za//CdMBjD6QDcLO1Qwh/69zZt/oW5H1oFRCUZcb5vzf7Z5
YrN1yHoaYRkGH/yPtvmPtFKmKcJuHDCFKhCvQ9882eWVuIT1gLTMm1uMDqbE3KoVhACrG17FPDsN
sGYJIzpWh+/ABjtbieSdNJfXXIUsr6AUSPNeXKHnXqeSql3p7de3kfzf6fWOwfnGgvyfLxLXP4f/
cl/Snz+K/CPz8+3P/T3PsLL5C3KntgQWcKXgYvDvaYYG/C+hGrh1LPRdnAr4L/9mfnKbWGifUHtt
lCCkmMMK/TfzE8YoTg5kiXODJQ2UC8qfzLOP26GF29Zi/kXINj4p3E2Wm9P77bCwzDbQgtK/z8pv
Q+wZ8hcU9+/W3C923BPDkL8fwXvyi3UFtuoiU3+340o1UF+IW9G9GskrOm0tCVWa/aIEx7bXzqj5
TyTvb89arloGxFisJz6l2JfxYKm57t+X1Aa9GUDurF1N565E8Nkfv5bF6mTw8JjAxvqEMOvjkxCw
Rfj3rQysrz2U6ROMO0fYDQKKc7YIy2f4Dzv37TNhj82V1CJSmT7AyamF5Lcoiwp5Q2j1K6O+Uetz
XvanE4GNi1lgECBD6hZz7uQrDW0C9I1E9VDiBWeJaxm/aQlj2d8P2ul7LE8xOXRRhmI798kEW2mC
zrfsIDw0ZV8jWFlXGMWcOeFP58DbMxbNPCtEx8/rZEqLUs1zaEnhoU8fYFgdwgHuk5J8H6ryn7zN
uyedjFlT9zqUlio8KEa/q8lEQm/7h7OMlzHJK0cBhEk5356y4v3ikY1O6ey0DvH+DegDEekahasY
3KBVlC3OYGce93kWLGNmcXER+Gqqp47I3NrUkmy/4DCGYpXYGzAVz1a930+CXz2ECUaoBdvbEvf0
8Z0oNbAaq5nMdAReJbGd9fghGoYz0+DzVMNdFvcXi4HjIF2kKO9HDhK6LJRQhIeq1eOjpoSJi1hQ
OudK9MvHEOmzuLAsoeAncwAEu14w3PBgZRFcx8pyFROU8M9HbInl4KxYDPhOMx8aO4373ghY/kO9
6tJrXIdvoY1ufv+UX7yKhqOMzJUIXYkhn+xoMOaNWaf9fyA9XukTOmVYCp55k18+g2NLxj4Xjetp
8ZrUBlJzqYkwU5aIBU+K6yBv/3hZUhq/e8bJmgmbFFmBXDFaWrq1pnFVD39mzWlR7X14gvpxbuFj
JrVhW0aHAcPyVah3Xosm3/sHn4OLKGCfujj0n8ysoemLgdZtdMiTehtHLqKH7f/dE04MaVpIMdmI
fu8AaOvQYEHv/E8GSl1k0JxcuAcuJdK7s18Ph76t5Tk60I/bBXPiBVJxZsv65Yz6zyOUk1kb4Ign
YRtORuMNTj6bJpfW/2CUNMBXPgJ71unJGGZxA9yoRAfLOOTdcrqfS2L45SssEYzs9ZQU1smXnttY
isZBjw6BUW2GrspeYEP4P3//Gstf8v4K8TZnkciBQmmaSoPh46doMa3hYmFEh6i49vF1TSUidtVF
hP1PPsi7By3b/7tvruQU9kVvMl4TFBqrdCDQ/YNHcIWwYDBi3KotBdr7R5A0x447Z/EBpfK1GmfX
cMDPbCJv6Zcfx4s0TtoAFq9CgO5buO671zCKDqqCmTSHIO/Nn80s9QclHlscAOBbDK6uDePXvtLn
13Ic0qcJMcYLGuD0gdQUeg3qKO7xa4/2tTrRGagnSUWTHPf+d2usECxbc5Etrem2uur8WH6lUzx9
740MGYZR4l04yIBDnCeKSoq0RRqvE9a9lC1iLO2YVqJI0D9L+R06EQim+GQki3myCmKTQcqk7Vpa
iVPJkza6NiLjxrEjJb/26zHNgKBmzBWqLIQlJOHFNI/WSFxtq0NPstKa5rwYejpxUS2GyNOSEKaw
3Y06VCHNn+nQ4WPxNFkL1oMjuCk7cSZBcrHGxnr9/Zw9LR10BYtgHHVAunViWk4tzrIcUVcUxf1B
6P71VN4Xmv5qA64PIbkQ8hkH0k+rUFkEHxT8kELYba2T3XCO8DYaxgA6vE4cioL1Rn1mCb55I36Y
U4LQN6wpyUEh+4pYo4/zFgqHCLJCi45WqvJ9pjYtvxrWoP4oJr/F8kDL5XtUbUsS7ajS4jJS3dzX
mMq8YjoR3HZ2xaEJAAwnKMeGsX7oFv23G42a+ejTrq8AS63iB7ABSvdxLF/bzpB/COjVz3SAB4RV
fk9+Ezheg+67s0octeaOtmke68k9HGm9cpRCVSZo1mNwAcSZ3VmJPT5YIQJ214wrOHh6qGKQLPk5
sq06KVHi1USRQ3BWEn0zRrj+OR1H8Dlbwber7sfBo1AGjEGPRmlHAfxx8EwJqkcLV/QoQUO6kq0S
zo7S1XRyU7id0ZC2zwZ46R7phuy2fqDeQ8z9HgxLO8s2ijOXJfER3UPMieyWCObl2qebOAad/pyy
sLuqKpJjIuNyUkH+RPrjW1usAcoVbn/BhTBV/KTwTj3UJRKiDj+fB5V2puKMWtesmsrqr2vdH/d+
A11gxm78QAIFPDALg6SxGsyD76draZiKK9UX3VoeK2WdTvq0Z0cqvGbABqRPTcSa8ModhFfquT1w
OTs/DjlAluAOgp8hLuGnlptDKwc1lBL5aBOMyiaAxu8VQDhAnVIogqhiSfuKvRZtNaWWBgcOo3Y3
qFPcb2u5zW8CSgmacFP90hnzdDtjAfAIaUA5NlOpYp8cKMbkTsVQ3rZZxlkEyhWpvUubXTlO8VDd
6VHCfQGjo+TKkGtgaxqovgyNL7B+KjiMPYV1U5sOBV/0syclFrcOK+xkN5SqCtmTkfSVG8nkAzis
geBnCf/2i5TENmyCDocVOe6xuuozM3kSfVR9n+B+krNVlvJjpavyYZDi9gp2O7KsHt6iRw/dpMHy
+z3u07ZDRrlKNQS73zBxVzzddjDD9ztkTscGG7Yt27Lutblp3v7+KcovHmPJANnAShREn26TMjxh
SY9wTfMxh3GqoTMu/UXCWAbyFv5+iqpmlU2BsfEFFjt0ksebIfNzl/YJGrZw0G8Rgtp/erWiPqOq
XfIGyTuj9Pi4pIs2CPVMRTiQD5a1rgl4Wc0zXKffv/vbUf1hGgOmaUvOFWmoWJfLJ6UgfVslNEiX
OaZZ3VyEOOBBEgiMrbWUH+WUHNqiyi6VwNRWpKDh7i3hr4EdROZ22pisJiySnEqdc3dMBYJIX862
CnYk3pwl91aD+1c3jNnWMHx92zV5uO2lvrxo9SV3lSwYd8bXALsOku4b+iFnCqrlqvPp3TgfFVAb
Sjb7ZPoEkLMrE7LlcaiCwGsMU3JpTteOmejhmS3v047HMDJ4AAPMIh0Dy49fq52Zplo1F0fLaOML
24+NlVnCXh9j1SB0BBFshkbzaCs+CkvcMHa//4yfZvDyeLB67OEF9fapv7FB/J8/GW155AKGahdf
qWs5xNv6908R4hcDCpq33APw6QS0/fiWJb6jDanN1bGkEecObYgRTzK38yqpjHAjMngsJAjJ90FG
Y973lSvCOBSXbr8E3zqd9lk3ZU45Jso+bUexqJDMVzIl6PDPcIxzbosEFOLFQCZvINZjmZ9z0F++
+MmMIIGDlraGJYbAzvPjC6Bfz5FK9dXRHrvZhdehORRmAYI0/dAunkpCas8M2sdmBWch1RHl0d+P
pcN9Ug+Hqh9ySs7VMZF0CEMRVlFWO+NRo4yMkdSZtIvR/0+wAc9M/1+9rAmnlzNYXgIjT74W/nbw
Oqu5PtpJBtfSb5Gnoy5PV1qdl14ia2ipkU+feeovpiJjC3wB1szbqsuifFcbyHWmyY2i1scYX1/c
UIkoQ0Oun9m3Pi9tijX6/DQr6cCK00gIaDKLtj5Wjhj8xp45ht/aNsxdsrB87/eT/vMoYubNN8RF
hfUFx+3j+3RB05dGqKvHIGdp2XbsrzhZsRGUMsNFfis8Hb3LmUlzGmfDWzFFMTChKaIosnY6UUVg
dbIxFNIxjsZipUn6rulhHdl+4xntsG9t60IJu2MtqnUL5dOBkXPf+khWyKY9c9P5/EGpIoHWxNs8
RpPzcQBqtdEi1RilY4jKx1Ni83WMIPz9fpSXufhxYWqA64vlAKHMoHgno0yUX9a0YRw81CZqRENA
ES5EEMHRtbJVH/vB5vfP+3xjpsx/6xQtQSvI7U8eaE2aJcl6ax6byHhejPYDn/CuWAvvRv+gD4mD
kNnBQNGBEqc4oS5wJ6zOLJXPL43TAgtUw74E0OH0CgnoQYFHs/So5jZujSiEcYiSyVPRimkTF6Z8
5pQ4zc9gVuENjzs89RW9MULJP37KLOf44rS0jmRhTQoUByG+5rTYbhsxx71TAwzfa9Nsd1iNjpjg
SJhWwkCIUu1Hy7l/Dp765e8x6UKwuIRO2/jkI0ymEVV+P9jHrsHp2WsNKAhXDaod+Pdp1x+7CYdS
rwobkivmji6M21WNpW3moSZt0Z/87vHMtPh0q2eEME0Cj6Mrx+o72b1gTKblOMYIh42pXeOx1awq
boCqI1W2dNXVpnYD/CRdkDMyX0HKKBzIrfaX3/+K5bU/LgZDVrhFmOwC9AXpln/YQnHvGHtTL+2j
MUa2IweS5M6p8vr7h7wFt5w8BUd2eo8GDX3idE/6ZlONtT4BHdkDlmawn4Y+Y71hdrAt6xkioZ72
CHumUNE2rdZphDZX5pQ4WMEUdI+ieLGssfpvMvodBVtM4h08jJXt1C0jQSeBAvoGA0p9Tc2ePM2Z
aSIX61BhQI7U8RENDN+6pUTMv5RhjWMp6Hdte4MYG28i1Oc2pjS6ERg5yx4uwB1luBT1O9HFiKHT
xJceKeQXOxUI2l8jTYJXitsV+TSFbuBxKSWVdK/Vs3go7Bkmbm3nsuQ0oY+AsPOx2fVyOdabdRNH
6uSUxJ3eTKKKR5e9STLcsCzuU7mSf/x+yH8x300YCywyAsqw5TpNBQnV3mhwTykfAlvv1qgScCGZ
Vfz2ZXYoZLh25up+WmwJ3tzrKA7XQVwmD5XfnmuafJ5hFiAQM5wuEP4lp45GRVVmZqmU8YNspsHF
RB64QzP3T7Nt2W94DLUbXBLyEeENfpzISE1llBZ+/DAEZrytInx3ApNwIFOJE1BCP9n6VtSs8AsN
75VuQLmDR5j3h4P+d1zFAkboGJvRvPv4IwhMHhgDRbrHIiB0p2u7AkDYWIqDPW2GQdBGnOsUnl4Z
3p4IGMOLcxVnJ/n4RDlGaq6RSnWPp8Jz8aAdQpCpcw/5dK88aUqfbBJaJax+Cubg4PdYjDuG+sW/
odSwKG/yM+fUG4z/YatYWtPsSeDvNgifcXIFGAcVsyHAq0P9gysA4qSpXNf5bvxW7MQ3kLUQcuHo
iC9c3+H/D+dK4bc+xafnv2smn3zCpsXZWxloJts96hzHvJfX2U21Fpfj1bmE8bc5+fFZnEfvOn0n
BXFbZeVoW3T6vKubo7oVmmN/6W9UT3OD7bf7WwwJPNlD77DXLjAbLw7iYnLufj9l36bkp9/wrr11
sjWbJiTOAeH3oV6Lzbg2NrMXOUeQcS/66RM4cB893H43N4N3jdr7G3uqf2+55zKhP0MDSyfvXXPn
ZNS1qgRbH1RG4lvqdZtsW64RU14lV/q1fzRX37/ut6ZHd8y4T6+StdgW63oTribnzK4plhH/NBrv
fsfJTE9RaQ058Ndhcv2Nv59+NsmqMlwI/cHKdCmdvHyVrsoNFl7c2TK4nDfoLM6sgV+OhgDX5DLM
fRwCwMdFjWNCipNRGB+uvmX7dK1cwIFFY7c1V5U3uzCGvdxFBbrqLgIvdVHjOnfDNtzLF9szs2PZ
ND8MBzsKJwi9ewOwF8bmxx9S+NiYz4URPch2bV/BfRgfhrGWr7PCPqrTWNdnSq1fPI/WG4aQFusC
MO7kxUs8D5JiHqOHLMGFXQqDfjuLpeTAV3atY5V8pi/6ebeh4EJJKUA0IA+AgX18QZBTaWwiDqex
yNrt1LS4ezcaNkKqYRDmWVX0fnBs0O0C1qxhp1gQWaon+b1wSDEP3dGM8sNAsuouJPmCGAtNPfMT
P+29b7+QCzuQGQDd6ZDkmhlidV/FD5bCJ9BrBFkTj3ep6bVtm8wo5fuuekCR/8fdPZ7MR4fBBSoK
c+70RK0wzVFnK36gExBu8Rf01+yb5/ghv6iOeAxM/4XjSYH9ZrH5rog3QnnUesuAe2LSHTDkVlnT
2MdOgyv6JugidV0SYOwkiVFfYsaCR1uwqN5CeOoDRJ8zR/jpecoZSpUA14d+JgeQebIdVspY1VKe
Jw9RZt+MyfRqWMXR8IOvuIBcN0X/7ffb77KvnSww6D0QVXUOO1SdJ8e3xdWfEKYieRhmvbwwpEC/
xwn8ic6QcubFPqOG0B8Xh1aLWozi92QptxiYIDQQ+YM+28+43bS39mCm1/Gg4TCmNMNK8dVhl7VK
40VWZKz++D2BhgB9SRW0IdWezCWrs4oI9WHxYM4mwsCazkopG9XKzPRz3EO4s58GdfH2pFMJqg3F
xTy5QhjI3uLZ9uuHkiVabuU+Uj3ZgvSPH0GTrUqNyCtU9+gBZ31S5Y0v0elB3BMXZLencXdh+mma
bQZ8qzKvnEtEjUTp6AfFqoLbSZHmYGWos1irSGbpvUZDfRyEVKx6Ge3gStLy9NqI+BIeafDyi9IP
2ivW2fq2V8pa2xtBh4Iad0+EDxhx/Dd757Ect5Kt63e5c+yAN3cIoKroRJGSKDdBiFsSPBLePf35
wK2Ow0JVF4J94w5OxBnsHrQUWpWJNCvX+g2+IvBCEV6zuiJgL/PE8cPajr+hVj51B5Dq+tNA+fPZ
Vjud7m4X6w9jN+nPBbJvsTexQXe5qdVoRAFrv9PKwoFNC5HqQxDx91z0zuQPDmywTxn1pM51MA94
akIYnBC0oR4sUMAbuSwkyBUMrXEr3eghwRlliwT3kFkfG/ze31lGZ9j7KGmiHpklCAXw+Ar0ngxq
zch88RncpXNLi4I367XVdeoNzDfxCfl5CPxSmyJ+MXYydgqV1H+dlY4m+mykGRxzxHSAIGKP7KEc
wf8jg7Aa3FJe0DA4NUV4ayvlUHqhaKPOk6eBF9rcThGVBDFYB0eie85XIDdMlHSa39cQNb9VdotS
QaErqH5EVoUBOp3zCY1+kag0sA2tQrJNa/A74AmMIhO9hnRnFkGJA3Jgqrupp5Lo4TEcmA9SJWhD
l3BNVbdw5K53bQf5cR91GRN7h8jMkNvqa6xFuq4VPlyUDFvIXpHanaDpYLvtUE23Aa6hzzF9sucA
Dtu7aQojmX+oFubOkEIcYuQBao6Lj3gQ+51uxNgydxLw2VyPn7jF1NztIQFSmLN67d7htVy4ViYo
QrIwim/ZQgdvEdS5htjZ7DgCjJuwlmKoigpqbkY8+uqsG6E3RsE8+eow3rP55PI92ghQjRdPXnRL
hYVy55zjleSAUfioyviy+IU5hzcRlO93IOOmH8mc6vgZzGNuXyV4IMhuIy1k/bCblH2DvfMv28iD
xB1pW36qncDhM9ph9Niy8b51KTYUZWfDxGin7FfXZRkOqyaG5VGoi9sR+QfHl8wmfEZpJfwCBkMy
fbss5AcEfVAYbJr4SR/09KAgb4gsmQby06PAln+2hA7nD3OHg12VUefqKsqmFKHlOPdQT50wZKJs
yxSls4lYg96kbqgWJgKxE63ykbzmS9KU1QeR4taN6JuzaCbG9YeqrjHdqBuqDu4c9MY7p43r1kvs
OdqXuikVu6TVdzVWF0+Tqvf3pRIPkisVECHfx8oMYdIAiUgEc4i/F9B53odzET4XsYn2nyWZyEVn
abx8aOd9X9jm14DsryblkRSqzdI8fgcWQnF2tqFKwTnV8KvKMhMBrVIRlR9IaW+64Simn5XttLf9
mKhXdjMwDVMVwbNPkVbvY/kuHWTzZ1TbOKRGotO+yNqMlEwK090N6a4Yu1HqGwwQQqHhfzoPDaJx
wrHRrDG7T2isORSq0HwbvKZ15p8wtZT3ne1kP0Ok4iQ3M8vyo4OrzycZ4c1nC3EggAwLObst+uww
hVa4C3VUTz2+zvy7N8zF1fkeZY9rR86nq1QPmp8m7WAffidPWLLfL6Gemijbzh3yosg+ae+kkFIN
D+mguslTvYXfGsY1OApbmYQ7hr3Wopo1yQiGVMED2drwEW2T6TOE2enGKSg/YBgfmKSTNGLoF0TV
9CuxkR9yw6rTA6acUx/68YgaGu6BfLIgg8AeiqrCTcc2ktDXZ9YeZ1yshnDa++SxsNP4Th4Sofh8
u8LGR6LVv9RwyqaNOv3pS40KCn0wMnIqC1R0Vrmqju6R6nRK/aQioet2yWQ+Dq3+I3e0GgpyJe9E
LQoPekp8gI7S+nWej96QW9mO+5DvYFqQCKtWu9OHnuM7m7KrsrEcF3y+eg+XAq0vAOmHHv+q3aDP
9nWLfsIHCsQhwv5IKb01I1iKwhAyUdzGINdZdTETTtlxcoz6qZ9jJCcm4Xgxcqlel5vGxntqSW2O
k6zXoU6SLEcVSLOi9/A0dVG40+LB8B2UjzfeLqepnKNR+aEnSmOBvuUqwRplPcIexiieUKv7MaAK
h2GXXXmaJBm/L0/dmfGAuIMdYLzgqte95hJkfRfGpniq29FyEZFGZjnVs8Obo5BBLQk5yRTNpVUm
HAeJXZl9WD5FI0dsmwXc3aayVe85fd44xsLUcugavvBs+Havsv8Wy3SlSicY7SbCPWFjqJ6w7czn
QMJSLJMcvxv66aoL4bZfHt9LM2m1LBB7p+UAnAnK2BqxWo+mhv9Q1j2l1MAxByOZvIr0ItylHc7P
viwsG6+QoM1Sd0Qj2XRLHK3QRdQQ/c4KZMCaQE7fqXqCuulg0CmTU2tGGwcBnslqrH5fDEqoY8Ol
1gL/YaN975B8WD4TguhbO9TxUxa2xeSpKq+qRoHbi9igg11jZI8mJmR9g1iEOtIEd9tACR9hAJv9
G/eGKS+i9bJJyZUTjLk4nv9JltCS1vrqc8pN4Qn04b2yBdd2ea5XPgk47vFyXbD5Cysbmt96yc5w
VttJDfrPwv3uV27jzq7wLK90f+M+5m1i1NZ7cR1utXYRFo+DEcegz7JnuKpHqubFO2nHWU6sZHcj
u/H+8giXB8zrxbREpHMLFs1kX7KsjueRRIBiph4On83Sed9qZOZamTxnafdLasRGb229/9exVu+b
IHEy5B+l/nOPg6jxd5x8ujyWl17YpcGsyjCqMtAWGZm+W8dFn89FFX/X+9fPupe5CGJ6HyLvwNXi
q/vITX3Z3bBKXpcEeL3J9PThwS3zibf56qajAovwuqqNTymyyIoXpAJVIrQsbMVDqa25wVAKjCwy
Va28S0WslqBjJysCrSmj+Lq4u77PkGouNh6xL5bJr+bl5XdxvpMLg0ixKIsdf2Tk8qIAnRIEJHPs
BTqlRe3Q4ClrSdF83VV6gCGZFnywRKzRrnfa61YgZhZK6FBPRWnuOwdtm6rqHwelye5a7Bb9qcL6
JtbT9MPlb7haIy8/VdNfoASwV0E3Hv/UmfclWZ05PjmzJfmohgPaG3laXo6yWvVsZQgeXOI86lUF
IvpqJTZ6ryF6ivbURK79GOfYRKAg23kpVZarwBzKf86R/x9s1/J/llHPguL69xTXQ/Sj+PHa1GT5
63+YrX8pWGuDyVrqxTZ3B9/gD4H6hT9tU7alvAbO4eVQ+heBWvlLAa9DLkS7BXT30rH9w2zV/0Jc
ADLs4hvEkaU5xluIrf+QAP5704DeArPKfySQBr/0xT3l9Q1vpJjHRs4P+px2gjiUjPuTiUeUlyha
LD3VlSrd5Q05ojtGY8kOauQerQXUsRDymUR5nUcat3FbWQmFqlLWvqmplCRXdZTr1Y0y14nkJZFZ
4ECAYnTrtzi7ag9BXhn9DaoN6GwD7+9GRMHp7BS3TTKO6d0ULhuiqNK0v6WYmsV+aSJxG0eCNBRV
D/41ulAJ6sGm5fQ3Wmg03sj/sygbWcpjFJla6zet/Evl2RPidoeGsBdUI1wwZ2yrL2midbK7mCK1
t2okkF6ek7IxfuAxO8n3iDDiJGGjfQyLBZvE0h8VlGQ9tKz633YtWxUG4nEvXwtaztpVRyGn9C0B
QsnNDaw9rutOjw7CibLet5xaP5RW33c7e7bwIKqyom6uqNOQyBhZVqpuqXRx5aphj259PGgIk6GR
86uAIHKLTL2p4m2pTaanOUmFDKU8G09oKOpA5hqlvBFmlUB3L3tHXOFFPMq7vouq75hD5j/kRO1p
Q5AmgmhBydY1win/4MwDz9c4cyIJyQw9fQI6lfzSwzwUviTK+B2WKPmjZZWUceRZRmQ0lo2ovhvn
UKr2YTEFv7oqqCTEsUzpSQpaOppxZsvILOJQwLpRUQc7RKKKsUqmyocOCW/RfYECa7UzW719xvIV
dHKJONpHGa4I5YcYdwU/CMfC9Byh9jmSJ7kVXPXYfKqultstIqFNobt6qNfPba4BR6bsV/KcdKT0
G9YJ+feSQx4fWa2luY8psOahXD0ObiFHEWYyYR0JzFMckj68FK6DMRkmHwa03qGxW0jvMd6dAUvG
MTUfhZV1O6QhJia0MOPoOi1BPblm3/FTERxl9pRIkhAZ6USfuWbbpIAy0oIsHKhW9MDTJXnWevTi
rkOwh78QUtZpFRpq+2wGU/G11kxg7ZIjRbmPcFaQ7saoGm7LZhbPOf692q4tYvEox3ZiedJkxL86
szTvNbsOs12Kznbpqbk+ImRFh7f39TrMf6JoHSEAOVkqDhZZPqaepg3WkxXo6QgDhsIBt7TdilsD
yP0X6BLZvdC1GUssVG0KLCwKLI0EDisfy7oxMFtFmr88aF1wa/ZG86wNIo28kCLAVzkJByo+La6X
IFrLOAT7WWu/ZblJCgCUkcWdiyi57o44gaEQaSZddBjkuP4ZO33Kr3PqfnSRMQywoEnb1kLbpAmx
lDe78HctpxIS3r2aoHyJQBw/RG6quyBAiPsQavhYXg9xGqQeSN6ATxI6Pdr5KSjYg6j7+uOMFVGL
lGSj2nuqeLCEqtZESktPZ+RgqMf+zJIC0EGtpwMtyrZEHx61uGFXV8j6gXsJpBsFoc/fQRgHvSdR
7PsZUDtLP8aRNfy2rHj4HVVyY7kRiPsBIUkduHJX2MpXBA+trwaPIYHummJ/ruO6N3YDoIrvEOvF
gylqikzzoCS/4yhR430wq84PgLrAUKy8oCCGzJLzzgyDEGMYvRw/BLh5ltDoIlDn6GnnN3klz/Ou
C0cJsCif5RrMPYdNXpfUpwfDkb7PkiE9luT30+cw1+2v+EvLSBr1telBEkI+q5mxOrUo9gyahxRp
FB8yZwSUjbmriY8l6MrpG24saXWzQEWuOTVAtRvC6k00FoVGP3UW1hcrUO3sXrOoF++lLLB/p82i
u1h0rQGCBkQrxgex1B+ovTjPijrYxT40I9yDnHqo3yulg8pA7STFPkCHnDpzT4GT5Uixdy4I5saz
0CNuF6l9sPHqxGnDmJdyIG+UxTsOZSRfNlJ7vGpqNEX9ZrTMT4YYA+Tvsfl8H/fBYHvaGCCyKWWT
5WIFZGBbhIZdDnoq0x/LpMA+qUfWRvUilJBsFwRQYdFZka3l8Zip7Bfsk3MPm9j2U2JbWOrYVGJ1
BGuV8D4zguHlu4u7zsR0gKWUVz+5DCxqtGCawO6IJJ04cGuA7SoHzbynIjF1u9LkUMNzxQpbFJbr
yESTFxti/k6sgGZSmsT6qtpSxSlp6VL7Dm+uIboOWZ/DNcyCme0m8gSNw8oyM2QEK/0zGDS13HXJ
oKa3dIv6L5Y6alTVezmz0RJUIkhHcpn8TX0zFGggqWy3uz4YG+XziHydiluoiA1cVCNtfixraHa+
4ILB/yju2y9zgrvSIcduYqC97xj4DFlU6Upk+ML+DuknjmVNC6PvCYYGghGU6mPYDtPv0UYsHDQY
fpWBiydk/j1MMvVKUeq4uy8USUm/jvws+h60NVJWBSg4vzDoiexEaGu/qnI0XGswzENsjsmjOWNY
6dqD0WGQnOp3+Zei1QC5WoXSfWosJJ0xZrLHmGo14C/fyVC4xREJ7yAXj+Lxd5Bp/HQ9GeaIyQ7g
unRLh/HabpIAHncRRF8EMuLPTZS4MlXt75Y9FQ91W1vlVYWN90doY6V0J1E+5hsEdvEVQ9kRl/Wp
D6me+ErQoDmTqPP0zaF58RMPN1Echko375CpR+svLxxYYZ1eB3/A3f+bdf+fpSb077Nut/5B7fF1
2r38/T/CRar9FyIgQOvANZoyiFIy8j95t6X9tSDdqAMCTSdBXP7oT95t/KWyhoGSg/NG3WFRJ/pX
3i0t7oTGAsGGFURhaimSvMEP87gEAseGaiTp9qKtpC35/6ogodFSwmu5ntwKBXYN1nrb1oeuK3Rx
E6L00G7UP07DwWa2FUKh5QymafXeLFH87NIWBTslbSbj55jhcJW5RRBL+sdQd+r571df4uGf98Nr
/bDj9+0yPDSedET8LHrKeESt4mHxkXL5wOSoJLn4gPu1+WmxxT28JQqVHCZusTQ1qbsDClhDxXtS
rVDuisa1VThaU1uiAa7pW0IJx6/oP1EoHAOBAnKA2tXxW13AOwRVkjcu5k/ODjE6A9vnMfsejnO1
WDRIb2LYLvGgD/HwQ78Q4iQr8ThepszAEUbQe13t6PvYHsY9T4m3aeX8EwVnV8vi+bkUv1ajUjo7
Tmo5qBegu/pFRuTvui3JKi9/odO5M9BnMgyqMcCTgBccjwUTGjlqeQS5I8LkFrqDI3D+tDYMQP14
ATSuUg3Rp8sxj9f6y8go8BvQkxdBMApCxzGdQgPT2k9Q0KtCvZElWsk9AvPv5M42N4Z3JhRHDBsK
cCd4+fXSUMtcFtAuCZX1JR3CYt6XcVd6DX6yG0CjMzP5gtanvEXljSPoeFQGOte2VODu0sdNct2B
ur4yOSfudKE574daWFeXZ/F4B7/M4ut4a1zw1JLqmT3x6kLBUzHHI0jaJb0Zb8Q5N4WwOsGeqJAR
4H0fjyvI7XmKgTCAfKiwqEkSMg4fd6D5uxb21Uawc5NIyQPlnqWtANDlOJhT1aRryURLdVJTv+tr
9T6CkOhBzZh8c7T1jfL92cGB8kaYyLIBEK22cq+j44QRAHTxrKMLhD/SLm7B/4YxBqaXv9e5ULQJ
NLRVaduCsj4emiIZRoqhEoi4Ws78FgfO+yaZVZSOw3pjgy2H93+XjP5ZGq9DrTZYP1u8EnEQc41Z
vI8iKyTTn6rPNGX1O/qv1ecaC8DLozu3Gl+HPJlIPL6GVGEiIxmXqjrARLFpw43tfDYKmj6oCgIy
RTnjeA4brD2oA0TYloDteEhFmXiSXWjv/4OxsNgX6g2ttbXgJWY4ehU5VuWSZmMnOgpzH/fC3Lgb
zy117IrBJILYtOjiHo+ldix67xXddKlGOAc2Q5beZGYe/M6R0vzkcF61G5vr7Aq0TY5Dh38R3Ybj
iIkUZXVsanTDSMwOWd99M3T9Wa1Ua/f2CaRcSt2ctQ6tYPkhr5qSSE9G4WBwZFDut2ihN7avY6Cw
saFWFI1lmS+gWh35FNqrXCSrEzeS7LjLDLw5K40HagMgzTPQoN6V1BQPxSA0t8ROKwjS9KDRX6Tu
1Bf499Fo3jhFTpflwlumFYhkyPKzlj9/NV4nzuUeaXHqTihImI9Fo0cAWrUubza+4Ipr+M+QUV7n
zqRLhhTxapuNTYgPxyhqXAGi9EbO1H5fYXT8SfT1O/zuRkTRSwTJU96RGvG9caIuxDdolda57jCI
3kiFTk8aFNwhP5JwA1EDfno88mEiP5L6sXIpSg6aO4RODpasHULApfCCgejVvfmh6dp83Pj6p3NO
ZBAQADLpfZ+kRxPtrbxTuClGeIdezXPem7Vuq71+dnyvoqyW2NSXzoyxEWz5SMGDNMwADvOeP+T6
IpP/TaDu4L917zAuPjATh0AazL/jGbWtodDIKCtXm+zaw0RE93q9LTZm7/TwIcrS9QBCovD8Wt2z
BX21tLFojGNZbn4QQJ12WtokB7nLkmfwWfP+8qjOzeOCgydrplt+ciLQgeSlaHAj4b6oY2CI/9St
GiDVZdt5806l5tL6AJAoIv2/xV2Nk5olMkVCx/09L+rbZBACHyH0RpJOqm87G5cMOU2UjePv3OQu
2aYMtNag2bk6/sbSBhNZgwtLqTV9baVu7HYQvJPDAPoRXwawol8uD3P5F48vfOQHFTg/PIG4Fte5
YKeFQ2Hgy+1Sqy18s8JES8thiUpYpG8cQWf2HeB9BIC0RaAS4NHx+sSie04Hk8IOOFKwprih78fW
eHsyDdtWISFZ0A5LdeA4SjE1QujqhFW6VQ4HLdVzXHWsR7nCdjqr5Y3VeW5Mr6Mtq/fV+T2EqtmM
JqeVHGdUf7TYSk0Px7J52lgZS36y+k5A1aH4szp06hfLn78KxD6O8eeZSzfr5QbDXSk/iCKXb7AD
tnelZfafMG+QYG7SDx7evhXgIlAWIb/mQa6tBmmloz2nLbf/LLXOxwzF0vd0vvGzVI3qWtQmBmhl
hPnDm1cmbHQeyov0J+tmdUHwJjFbDT4Y4GjA06XmZPTTcKON5V7auIXPnDFLq3bJrheJ2RcltFeT
a5cNfhZhSUIVif7W7KruOtdajFLgy1/hDtciWFE13ca0nvmklDioO5CIACh7wYK8ilpHlTq3LVG1
zgTUmMUxIOlYNDd41Hf3ow7guLCdBn+a/m2SOyQDy6WL1C0C4Ci8nQAaqXEXJdBK/GwS5OlUudD2
1GL6fwTY/x7/b/hLnKkUnZwtROF6xUYCtAKZ6iprrLGMrAcMmMCnI9fvIu8z+zxxsyuttIoNjObJ
RlxikZousmXUctaQspS+VAxwHg9rpwCtW3XS/L2XaFhuLJWzYwJNxSejMoCE6/E+RBGvtAeZBqoB
4t0H3KzfylmXL74yzcbZci4UnCxET5HtwW9jFaodgkKIPCdUFTYuZQ+MF6lBR0Ke3noyM3nkQmwB
IIe0xleHS5XbUTyqaDfXNNZ2sHA69I6iamNDn/lEyzXD1cjkyXTrj6euCa3IqWLshTJjxtTCBPJc
idx++wcioV7qecSgH7aKgoF1qSZNgNet0ZNcclDtxGgnj0EVzt/eeELhyEGVEg8FrhnumtUJZam4
zkphWrp61QV7XEmw6dHAM1IS2cBlnZu615GWP391VBRiqqAOJKXrmP1n2yq0HVyFcmO9LTfj0RXD
cChPLucf5y615OMgSjtWuVCQG1NMId/Bk68+Ik0lrp3Q0AENDuN4uDx/K7TZyzGEsqQK/hQdFKKu
VvhcZUk20Luj++8wgZUS+SMMMAChi299ZATRFZZq4W7CYuNQQFD4LU3STWMU5T7ShrcBt/78GuiW
qLFQn6V2fzz+EJu8zg5YOQBPZoydpGRHieDX5TGf+5KWgQgGcByqp/pqzZjVMMdNicHliLgk/Ikh
McGzyA5msZcDnfua1iJyAbyX8wMs0dGSAR5QyNrE4izoiILT0UxoLtJeMfqron2jqvE/c7dgeREL
RRCIbX4crRsbc8x7QdOuNYLbtJ+q65JT1L88pnOTh9KRgxIm95a5LmxbmVUjJsqJCJmsvhMdpu6j
ocUb5dgzUZg2HlGciHyo9cylhZDAE0RLnmpF99ng6J4SG9FbS0U0moCNUYvSeNu8GBy83tL23Eut
tKz9NNYwCZtG1S+Dwt44c08rHUsYGlEoNFJYhul9/GFycxaGDPbETbogBi5la3ulym4EoALXlPt7
2q4fSkkOdhXa4LfUu29Mpyw37peT/IofoRhIzlATQ/pnnQjMldw5bZiRCJg9SnAgCpriQYda3N+B
qwCwMCIpEl/XPVp5b98G5Oc0/UDS4xu1Tu0kES2YbwfbaXrrCKDL5uQPZXynATiCcBzwv29eo1w+
GP2gikWLbH1r4+GOy7TMKYJaSuwOjVbjczpv7YRl9x6f1QqflAoZKwjrhfVzgJpzONaL2ooZ0bTG
rlhcT8VsXeuBs6UMdXqQEArpDBSmiQha/XgFcVaiPAkN2xWpEeN+LTJAFfIcKU9Ooxk/oyEfttS4
lnN/PTp23lJp5PjCxuA4ZJRWxhhWKBGVEB39xa/zc9UN83PVWZmvKIX6TBlkvC0jTVzltdp8v/wJ
T5cr0pkkBrx0yCQ51Y7D5wXIYFxfBWgBrNwBIv5EE/i7UVCgqpwip9O/lVWeHjlLRB6tdNOosq51
qpohTmJVwUa+kFQerVXXXbFVtlDUJw8OeOw69dtFCmi5e1ZpHtArzdAFSEWQmzUmgigLf63mKdf9
ugz0hyqFEOSmdkTNyMqyZkv5/syaRVWEdJYckOrRulFdz6WVFhYGoACLKjQFUiA/TqBEn0SDguDG
Njxz8C36hawdCCbL6bcarKZKqY58KxvfbB44F9NPMDxSv9frTPH1JjI+plrOUxnj9KbdqwGu0K7U
NNVThLvyH/T0v30JnZl5+rGAAaC3oUu4fjWouI3Wc4WcQVpFbNe+a58Hk3y+kAErZVOQvmvsz0oV
Rm++ypgE2uhUzgAGwKw/XslYw2VGVbKSDaxDhQcVXZsPTq/EzcZ0n/u2PLwAO6DTB95p+fNXCWpe
FDCcO8C7YdMFT/2UaNZuwp75to31zjpc3p/ngmGdwoOdIs+CgT8O1uJdGMFrFljLm/INXMzufijA
2vemGD5dDnXm8IPzQRgaiotyvHYcSgl0Y7IKxmUlVvAzaZXpyW6t/pAWWXZFQzP6cjnemaFRowfe
glbcYtqxejJnuhQjnyk41+FAIcNBA7Ouw0Um7+0NTG4NJAe5Ehka1eLV2ojNHPusNhGuMwE0dfWx
6wLafoV2ragFtcDLAztzpi7+B/pyygFwf2lPvFogCQDgLOzw8lbyHMYXDvcJams0/jxMj9WfMDJ6
+VBx12y8nM7FpdxISFT2AJOs1krXDkqmAt5zlaGggjNC4r9XJxqNdRFHT4PQxZ3dR9JGcnfmMwJQ
IAVA2ZeynbzaDr0Fz7yVQo66lipBsEASy7SCd2U15kYV6cwKxVcT4IBCzVgG/XS8Qmdt6Kx+yIUL
+Xf2sm5WD5PZ21cdcD9/KEJpo9Bybmg8q5f2CfViHovH8arBCqvRxv5WNLp5rUqz6iMULD7Mdryl
7LuswFUagFwkwo3MIQNbFwx0WMxtOOGwDdk4u9drykeJbkT7yyvzbBTuXUNFNpFUanXbyzlAVXNR
/gcLWO2qAPmySIr+mBH+2xvg7LRhb0EKCh1DXStjwGGnUDqVC0vAGC0PZFs2XenYqFT+ZNhytXFE
nlsVVKiWdwxJhW6vByXPZt0h6sACbD/27fyYCygGJvmUa1XJ2yQul9cf5RaZdtrChCFvW63BsmgS
UyvZ3PVUhTdFXGt7yO/WoodQ3kJK6DZGd+aTcSJTiYacQkxjdUqmlloOI+gzYN1lSV82ktXeBwEb
bGURZ74aIZbCGDVa/cUJ9/W1Npa4JrVga1Fe7S08YcEO+FYq8AmN46D+eHkhnvlmTCKtSUAKC69r
GfWrIzIYlbFoQ1xLTScyCp+fU/1d1DpsXGDAik7lX4/efjpyY1MtXZjTpNurzTyjuwr3BxuDpEfB
N5Wg2aOBQaXWgLKJV4Y7jsrgXx7muTklqUb8RNWXOtMyDa+GGeH1gse1To7ZZDcq3cRdlmuhm+rq
VoF9K9JyN7yKZJbAwkAFFW7ZtchKclS32a6Y0r704rTkU14e2JmrZrEkpOBNbsKdshpY3tZ2FqHC
4S7G74d5MqSH2QwcvzKaaieNznRjVXHw5T8ICkX8BYLEa2kVtM6dQYlx/MMPk0mMgYI85ZP5BC2r
3stmpe2HJtI3Yp55nnHwk1VDVQO2sJbuarBuaRKtRoWtqBQ3xDPJKcfsyxREyd8i1/LvRi7XCCbL
9TViJ7l3ecSnufTSFeIIJaMG4Lve/LIurFHLFsC1NSqPHT7FbhbV4Q8pqLp3uAoHuyaomndS2Wzc
fKenzrJc2Snk0RQU1tdR0epO3FKfBGcPcIiWRrhLtER9vDy801OAVyfCAaBeuftIz44XbW8VXRzD
XHNJqKPv4Rz1kd+KRuAaHIzie9sZ4Y/LEU8ndHnnUlJ7sec+8UWK2lyKEPQWbt7GOe7OcWE8ON2M
FkhNW2VvwHEAix/KPRrmQbKFWjgX/SWLVxDuXPLs1XglIceKThoql2WUIbvCxqR2L6IB1lmGj2Rc
BPPglzAK0iuKxcqvy6M/PSRg77GQuSWpNVApPY5v0pFYJNJw5B5T7Zr/fqSlPhzUCD+GN0eiREpl
iFbOS4H9OBJvB9WZsSwCm+3AJilmG61SB45au4eKNUUbx9HpLoXqyzOCvJBvSlnhOFyT4POBPB7X
iZpVP7lA/HRIkPZOAypwbSEOYT5V38rBKg/JpOmfLw/2dLMQnVI6gGcY5RTEjqO3nWmmXUN0kGPJ
rVKasmskhfrmLblEQViNxJfbea3Byg6xQWkPZIiD5Nwkk37f26N0/R8MBdUXdj1oT5TNjofSgPVD
D5Eg5jCXD4DSIZzFstxvYcHO7HyK2+qigucAHVy3k+ifGvlQYDIfItvhOxWYekfJw2vwfuONbbfS
m9uzAM6wfaZPBmXhBBHWhOokquUTSRLMxKyH+GVQ98L3Y9QfLk/hubUI8pIu41KwBJd+PIV5Esu8
tybufGtornEA0j2KCbmvTkN2XTa1fAO903g06qT8FllRubEVzpwxpHFMKVUnAPFrbLCRpT3QD5Lv
YMSKHZ01p3rQ7cyijjla9SdVlSBGGnpcfdLjcKo3Bn+aF5BhwZWg2UMFHM2P48ELTKnRRUevTpmF
/I2PgRFEobIZPURxsgaoIxoEoTSi8nZ51s8cbQQGX8BH5thZ1/5beKpV2PMImJSq8SR+4XWPdtZX
xYINejnUarsvQvMgevB6XmQj+M7Ln79KtYI+KnJHR8ZdHhrDV+ysOSiiTzYGtC7q/QmzyOi/uEav
32oFF5Qca1rsJ/QoWgct2D6cpZ2QoaJXZiPf008sblJNegjGYNxXdDsfg65943I++RmrE0Ev5aEl
uY39uK5zxKus+kBiOByElWt+6sw7AUvdZTdTeAPMuLs816vP+hIdgB+IlUVI4EQosxaxQKejQ8Y9
DLsbozKnnRx2/V7E/Vab4dxnfR1q2devPqs5a9aEziCqeA6e1a2Woaw4NmLjsy4b4NU7/2VASKXz
ScnmePgsf/4qitRHWPXESeQHcW0h5gMKNvBwyErra6y0HPmjVbbBG7O5JShIenYjZCaMmNdKJxrG
yLUhHCTagijEHV6r/KVytZGsnhmaRT0Pwx4FPg4eEMdD6yCLoHFJCueMk53fdkqmpVetlluY/kZt
AwcINv4WRHN14LwMjdblgtQiNo+R46AisAL8QPXYz0cZ30REvXFy9Ky5GZTaTUdrdLzWjvoBjdeK
bvvl1XmyZOjns/ZBKwC256xdvc3rvoXdGhS6Z1RteCXXweSZAF83oqxOdH1x98ECiXIDRWB6waso
XRZDYBGq4oXxFPbepGXifVKNzk7Cw2TXTNzWeVEWe02dw43j/GT7ERrz5gUPtximrOVcnUTIQZrk
mqfIIlIeVKNEwyluW1XSXTAuTbvRjToXj33BnU8uB1x9tQejWc/QUChVzOEwucuG2fbhF2Ye+o+1
f/nbnQlF7R7lMRWAE/twdYqXMLpqKPcIavDq2AVVMfsj9zJHWlVvfMBVRrB8QFAQtNj5DweMtSNZ
gr6gMnYDo2pkcYtlQ3mQsNb0VMkKP7Q9Pf5g6BIvyUftbkCGZOMjnuzLJTytEZI6kDus1OMtokqO
Qw4cqR6L1D5IM7blOCNQmMbVjPxAyBuvutNdsdh4Mq0sHvJFZfURyxDZ2STgWFOzVL9Ks6LfVXHU
bkzq6aiOoqzd5FJ03qQq1QKPjr6FZIUpvAxjWJg1zmPfa1v2TOfCUZ1dwNkQKRjf8SQaBbXT2DZR
UbLQjE32pV5PceRFRqZlnWsX+qQWOyw+Y31/eZ2em02AQ5QBFk1lCljHgSNKjWD4VcnTbGF+i1La
mKJ5IxyIjwStFlA0FR06QOz44yAZylcRhsi6NzGcbyhyFj5djHKjAnc6FAgQixAQGHfMD9fXEK7m
QTgkTuKrKl0fw47FTopj5fqtE7aIv7HaaYlSmFqXphqhDVFpS4lf6iqZGZTXPfIbW+vh9PhAhwoA
FVA4aKHcrcczRqk+mLTKTnypRxU0imSuN1QxrsaAZv3lAZ1ccQuiiZxK4/ECWWh9xdViYdmieuxX
UMX+ntMu/2QYYbWvEmP0G1tINyFF1I1Wy7nxgYRANXxxXYb6ejy+emaCw4pZTJA8pmUMlB1Zb+ST
EJ7Z2MnnQrGjuF94r1AXWW+tLOpjqF90cGatfV9GyFuI3la+6QAM37yZFvYeGCQq6ktZb7XO5RlN
nbLD8aMcZnFwmuw3MjZb0IPT78V6oB0B7n+5NtfnbaMpUNRhtrIArempE/OM7rMe3cF7bd7JUZm9
K2ap3uqNnW6u46ircyIwJwFlC1FnTennq76M24NoevXq8lo8zUVoalJB49qEgk5/83hZGOMUI63N
o0RCIvwhTztEtCykd3K9VPFvSxYj6eG/ODuP5cpxLYt+ESLozZTkvVc2ZVJ+wlAqlfSgBQnw63vd
nlW9ilfRPctBShRJEDhmn71y98Irl/zzv1/6n26QQ4zM1iEGQmj910vrfR7AKGjyoSDQWaCc5qZZ
rH+rJP3jVShq092n2svA2l+v4tcKxVPuV1norOvRHfoGDZn9b3Xd/1zy5DRshADHKYHgyv/XqwBC
66QNHS7DRTBXp34bZue411PTXYydsyz/siWel/Vfkg5eFPeEeoCwPAJh9NfLrYX0xnH36izfR++E
28n+IP2qzerpXKuK1Rr/yzL5h0+Aqh8SnHPdnPD4b++qXDyMI8OtzqKQaGNZbHpWoeijCxKV5bii
K79ZwxmX/P++RP7hsbIfI7rhqsEZJ/7X+1zgUVr2uNZZweFz9GW9X+aVoqTbk8z/29D8PzxUgv+A
lhwfHlnV3x4q/C0TxsVYZ/OyFHj2oHPAjxEOSJBWQTyXmE33Vfd/3pYpNAaUsTjg8KOI/hbLeeG2
zbNSoFlohqbUlvKnYFvci93t16///jD/4UugccVnTqGYGdK/K6gWFdIFKNcuQ0ePvZW9+phkx7//
PxehEk2dg1Gwv6fDlj0U6PmWLkMADblbWlYmt3j/lxP0P9YFNW+OMfp+1GzOQte/rgtN8kZzse4z
ZsvHh5aye2bN03YqjR28/vcb+o8NkvXunxtiRImM8/xd3SYniQtZ241Zjfv/U44yK7+sdsOQa9bn
kxVnnNxbVKbeNozNR72p2P2XJUIL9T9eHfkTUkkC5LMShGH6v94v6VzD0GczHoxvNcyBi91tnfZ+
bfe5aNKg82awy3jr7W2cMD8511jERZ0VADCndYfBXVxZdmf/3DvXlJ9VgxbDu9zaaBAvZSipULzm
pqllfRFi5i5+y64WeZSKysrhKVfNKpv6YG2FlbspbtXrCPFupd1bn5a4ntynVQ/YRaVBWcLcxqRt
H933MSy75Y+9WMP2ujt74P6YunDqfo84sKvUUaayD7Xoq7GGv7DU3ZUa6urKCusAIHNYr+YNntFC
gxzT6qkOj45XSZUau1m3OKHDFk23Vnt2S6jdso1eKO843nXALKX1O56ZfcKe2SrBC/SMRWE/zZPp
wmyFD60kfzyuXFfDVHdLSudWbj9tIwLGJfulzvOso0nepLVZ4ulZe+5U3009BNWLNgZu6mfcS++/
jyD/3D1zx02H/sU07gXE3GWttVjS1mpjL8RrchbbaemQWiUzMb8uD7apIoZpu3iMIaibIcfUqsxd
89ir3Za/2wFjxeq0YEnzOs6ks2vWTv0gfqCX7fMfSxXviJ2VPVckKpAgsy5AWfIGa9ZiqBXGtdx/
DsGApjUusI446NkacW8P/bZ+mM8+NHAHXaHiV3zmw/ljUFMLG4Mik1TwOmqKrskqcZXCi0rksX1R
YmmoH4NKLw1ZRLGrkX5lbQmIIq0zqf010NjjP1d+tI7iiIPAtraXYDFV+QB/aFjXhLGZCKr8Fvbt
hpdXsZk6PXdlibErE+j+dcJW1CLvklCbX3bjbrlOqtXfxUM0u0X75XFiO0XaCREVc7ZvUw0Zo14t
HzQwECD/29l3D6S9dOaxhB1frGFdplW0TvacGjX2uOUWcb8VXJ4POX6qc9OhWVdDEIHILXwp3yO/
seomQS9RGs6WVoXbB3vl6ljJojDpux9VhAzyJObYzBCScV+DiNEUi6uwrIx2J/+eJ+n4LGX8yBlb
EMbY1lsEqHRmZh1TxGlNi1qM5n0o492+2pzB2589Oanipxvni3xiulW3mR/nYksZi9ghgVhLLrO1
r4x120VFzsA/xfj9pRWoR5asVwEXn7YxvDGmDryXpY7Ufozynh0I50Q1l1bGKJFdiIsRu3J8UXFl
M+Zdeh0f6rGzDDYNgMatHYmIrAUcy2t3crohTs8t8NjKykWU83qwyogyYLI7Db2Aa0CI5R6n9tqp
/beP9X4ZZXk5owJK7N5YvXdEIiQjJubwTzN2Ulu73N5RWIq6SJgqz+WN4xQClSo+P8iSE9NHRfPp
j5MeKjwA8fZ8DMoB8wSmdkweg1VdkMgA5tgGX311tanLMhFOEU8qPesh5vkqhOrhLT+a3vLb6XLC
Mm5Qp0kzGjyn+Kq3YZANLnz3G+nWQafwLqpKWV4u7NbAGVo7XvCNw8PGT/HHFkOTVmqLBudydzu2
r+e89Y1Sj7JxxyY+zDION/t5yntyH6I7EJP1uScpwlu97FpfR4iGZucwFLu3QRo0yj7Ms8EWCE+9
rZ7uu3o048WIn0dVoyiELAKcxXe2+HfUOfQ8jguMhj/LUG3htW01s/URVs7cP3UhE/mo/hArITxk
kLT/7bjsyYmzEi2km67W9doKhjB/MiTI6sVa+qk9tW0RONdzhB9VyvZl/QqXDoOjSpnhcsr39rT5
uY1JBAR6G+vKrbgNcqe8A1jTHZ02bu7oq2Fhn3ZhPPtPUeV3GFcG06SxiCW3K++CYd0Y3h3c0RNv
jkvt+4t7qtw3SFwzZQElRHziz6LlYJeNMik6hNY9Ibe22uvZyNzPgo0wPW3q2BnfXIXRoJWIrhuH
G+E3cfvoNFU73ticwPn96FXa3LDfDW+7Z5vypZDxmH+Fe4U9bN2IKHxYMKSM39ACjf1x7kUVZqU9
rOZErIoj5aolotHDKLr8u49ne7pHtlp1R11UOv7Fku1Zc7mN3OVhChwpf8e5VwcMFk48B8g8uEJ+
V95KdToR/eSwqlkjln7w3Y72lJBmCX5Kg1nvVSlqj9F+Dx5I85IXoIXkhbfNwRweLX8qtH2hSRRy
ne5bVE9/1shs1vfaeKPckhIHVCXSeRGe88uZtFYuE/RSB3vGhAYW/ylOSAV4vxi3TJ9Zjb48q1Kn
0h31nAZGjvI7VJ1ltUkfjTPTsmXhLPHn6NXW8BJWXlcRMfQs9DJBGbbjrIxduuujTLFVt0g20khP
pyhaW2bQ6XuMt5XwNzdBKINlUNRr9nOkB7N679CFTgkzVJVia8RUN23QgaCxtPszHUr3FbIiq6m8
6EUXNE5f8k10vws51BHVynaFs6oG+8UWVMxSl7WIseZYTN3XrPboEYEXJ3bcWaV+COSmLwq+r/ym
KV1Yy+w+41tk0/jlgF2b9xlRz2Nr+vp3UPkLOMheuw/DtgUPDJ4Wy/8eC+8FSDzNnOMcXEmIneon
kQKGq37px91p3DG3OGFoki8HMFueTt0+nvyLfbaQtSD37V56O+RlmV1cTpOx7IzaaAkzeMDxIEWI
hx2BP7ZtfawDP78huzFdMnTt/lkJzu/LYXFG7zCU84YEe1k6PF7t5hhExvaOniWLE8kHriGDaQZc
0dEFldnQyd7CQ7Tps4nuhQIxFq3vLlrMNh1zzpjUb1ZeSmVanIFWVK1QaqYNE9a5WkOTwMlDO4Zb
HEilodLbmlVGzPqqwPbCJHUtwws8MSH4Mg0T2ZklOIYS+3ypVPXOGTJuq9xLJ7sHL+FqR9uI7Iry
ke3OeZ3dXq6JY+L52avD4tkvdP6npLPzYOM+qnkiQljHsurpI1khTroJs+GwxuJoJljFOGYIboYc
a+CHvt/lfHK8uR4udc+MzlG5i4ObP5PmY+aNoajOfqgbbaCepRnMcecdchNZWGDzM3fn90Al3DT9
mi55jocqMUofAt8hFkGXaDoOkTrs1iSQyvmMN7+7Lly4kRnK5op7sPTiniqxj0yV71X90fNqqrTa
WnF0mfz2+WslkiLfH6B5dl3jpCQ73bH2Wv5JGZYYvGgijHOxri5epqau8wuvwLA1CYlUkGBADerT
2G6Hu6YNovIYOjWeNvGsguXo9rNFSz/eG5xB97k3OKWi7E2Eb5cen35n+YdddcPjFs6d/xPaUW2n
WyCwJO50OMxJU45a3/phMTBqjSlxkcpiC+2s530OP8bdAn9a1J1/2butzvkh4RFdhsreE5fJoDVZ
woXNbN4rrz3KbsV9GmlV/8vucYwVEXtmMgYaLnVZjPxatwnj5rDGKxFfEFZ+gVJchtdxW4feiRg3
EiDaY9l8N7urt+8A45W3rh04T+qygqwn5ziejsteWNyLPcuUaAlTb+AnsXuV68l/cXwzR1cyZw4g
hUtdPO5hIa1kQHl/rdec4HLdICKk6z7EThb0XgEcm5lnbBdLXd2b0XE+Zi8ub6q277xkgeaDuW2E
R3oqc1xoE7BU3vPkWOZDwEOLE7F6lf3oqAXLAh+JQ/fWTONKbayZFyV/8FliLo0enpMvyCtL3JfE
tU+7Eli7WL1TXfe2r+K0x2KSgL/pQWhB94zcC16Vvx53VW4zS1XGjyvjJvUh19UC54EedXkB/GsM
jg1SnSZZGWMKj/mSUw7eRQ5mrOy1/eZt4iyIYpqzPlKEnA+xu6IGzSGznXZntfAh8ouiOwni6eG1
BOaUDDgEVymsPvYuOhshrsYbI5LdxcS86z21N6fN6B+t9uUYLjYTYoKche8rONsk46Sp6wvpRdNw
TaxC1tbwWmrs/WJ+j1Urf8bj2GMcngGW8pW2fvft2HvxG8/+7Tf2L+XnVjTtjfTR5h1dsvT7vVbN
k8xFqzOLBfWmXGnNJ6tx5dPUCIs9s7N39xjqoCUosPJYZD4BhXsKbMhhl27bzU/02f1iT8n3yd72
RbqPEzN25sAE0pCVeR1wFghOLVAaPv5YeetFFcGgJEFdWze4pyuPOcXOMFN8RKNvTUcYT6F+rmUc
NZeL1xAOL6sVHvZ25RxK5kq6y2HAr65KAiHK97pgcj5BtGZ1T7UyEM/WbszdE1txf4uIAhNiAKgB
YzcqDhJvx1Q/QUgR/8GGXv+xFhH/mT2fzHat89GkylI+TcsI6/0UgV1bkYd0ziH3Sc/RvZwNI7Xd
jZ/btjHpUpQuXMkZJvsXzRJyoCW2G0JkMT1HeYhTuzTCvXKZTj/BV4iqlHL2NOLFQRX4yOQKCEsY
WmhPynK0X9Y+X/lc8G/+COSw/Qh2L/+MFyMelOuoh1jEW3MaiHiQTy4+U8VhR9PpUNX1eNy8bq4O
sa2jPClVZW63sdXWsfU2/SvEkrRJfAAHX7WLTwJOL9INslw74am1ptWicFPsn7Pl4VRPc0fqC0zY
3V/b5qmQmR7Tfw5sHvshVFF969QOcDbVbT9WQR386I5z8LkWbf1U+rhkMNLYzlcKQKbLZ6vY3w0a
n/UCv//QZONWdX/0aIlfcoZxx/5mzM+qX7Blmfu9Le/qavRom3ar/LbbeTLpZuKmORjhtS3KzVZd
C7ztJxIEM/4pAi//MO5QPCiO8PugLZf3cvEhPq08ta9wXKZr3Y02sb7knSd4sGg7bRtBHNi2sApT
BTGgIcUz0B/JN9WPeCINT2rdLGRVpjynCZFf3dtOp+VxsCqfiryNo9Fxnc2qkhqAQXiic2m/YyEP
D4+RfHHnTT6fu8PYZUihihw+04y1T4kX6pCsFCVBRLdJmPiwuZoRjkbr/grIpOsdN4fE/uCMC21P
MAjLKax51km8dJA8e+WoIlFzyCLDud67y8eofEF50cIuVdSBSPzUnLhDPIL4xoEhSLog0o9NW/jf
ax+3t9tczcWVLoXrHeKIIOY4QYA8+6WfOyoWgKpLewzb5ag1qEDO9L7KVr+S1zUT3svl1LfBRw8v
5lbXYvePdlSWrwUBq7oKiyl+LOPcaGYfG2YMqLH4+ZnPNx4iW4fNxWh7sk4Lb/B+R6OrEQHJvL32
9ml/8TYFp2Hy50BieWTElhjezKmjFbkd17Xc3+A+GH3DbuF3x9hpnAPO9cuWjkgmCGeHguQu5+Z5
OqAg30i63Se/cYufzcSgb1Ito+/A8CEGyJwGuGBb1d01437nLZzqVXCc1moIU6ZolvtwMSvmvXg7
8AD2DXA4Y1l3+Lq5Oi2HPZDJGgmwtwVhu58KwKOX/rpxmzFDEHhBdluI9T93+0WHL3+2Bm9+9ZDT
f9AmMNdFq2qdLmUbv0ZwAH5TCWzvJzV0v2p/dy97bnNK6ZKT/mq6RLhloPlHB7fF+aUr5zbiusqw
ooBqbIfccqFY28AUebLsGdRBHH9+bDH3INl3UEWwe4bj/UqWuiUY+db29WCE/7Ga2b8Ng3r6bKvG
e3VDWmjJ7LXLr2bGeSrRLfXPdO76oGPbw5M9mdQcfdJhJkhWZVzc7P6ooWvyEG9xjYaiAFhc3Qyq
IEixbGVnJodsyljXCNnVkHe8C6RZ72CJQSnkzsBICMKN/uQNdd4kZp00KRBjpST/e9WPp7wT220e
nR2oA1qxSzKWTlikc9lH6kDUZGTqzXv9hkw/v3dUsK2g3KnBpl1xjtpGb+0vZIAnYbIOQdinhcvA
/lU0menTWY33FOwxFEjoMvKhl0v06heubS7jpmiehqXuvxYk1rfYR/TmWAVVrJMeF4w3S1NITRxO
YIb/q9F+bFfJEZCXWGeyxQbhg5ZW+KrcgVQOFbH3Uq4rR8fWG6Z+gqnR7dVi1e51O5MkE/u6vYIx
You3KuqxpiNnyElIIw8zp5mo5abb5TIng9eOa8InHvwSYmuLAzAQzI9qMuK0LZrmTrrkE9SB6Cmf
2jGvb6YdowSoyLGNe30TfhedJ6/QrxPFtCshhr1E+onKcjhmyJDzLdWRiMos8gcE9C0FMewymZu/
rWg2fW3tEgfHBRLW0Q9WInq51HuVOtM0v1vjFt8HiPvQ2kssSaBpde2Uxvg/XtPK7P2Exlv1s+ia
ZUiHRTotpqwrsVeEcZSbLG7R/VSxgJ7XbYO7p4tn6xsvKiAgRP1SPUY48YYJHJcqPLqRso+842En
cmPUuXNm8Y64iHF3ht6dOfNbf75pmY7bLhq6RE9QCKbyCudIDseSsLpM2IvERVxaej1ZxRCG2eRH
TKnDpd/fPIplV7nd7nfz0o7xYddlc22kmXwSMCjTSSzMfFdtAaeaDMHxZq2a5EUV0ig67CgP3/x8
2D/HWFtjxjtsbpReHDuLt5nF3TZ597qArf4Vd61XpHBe+i+aDOa2DrelzMiZ5Y9FG9HeQ5QpluIx
HigCZ7p3Fyzgc1VN77ZrOsKOSnnqh5c7BZAVGY3mV7MLa05ks/AViGjhLViE6mSGs9u4p7MAgBHn
aoq/Ar+a5GGc5n1733Jl/4xoHF6Y1Sr5cPZVvfXdFn91qm/LY2RL+YJ5uveqelFP6eaK7t2qOHUT
i4z7eRd1jPFSEPdHe4Jwk8SB2tqDmFUcHbTKh+piotY9Jw4I5/2mgCaEbwdp8c/Amykv2trBGcCl
gN1m1QCXIcGutNeHKKr7hjKH2/1sgMFN2KfvUiR6KvX74tWEoU5oy/DQtfwxWb+OXFpHYzhn1m70
LcHzSC5rWjOmHRW96sB0ftdRUxvGT2HWICq+2v1cUjDWOD5EtYiig4NdD8HGNgKH3CtfUpkK1WKB
1gHfwKEyTNDG6Wn/cUxoYf3Le6icCz/eho8xV2diRqhGN6XGTFpjQldR6RHgca5mzxEtNp2uS3UI
cz2qxNNQdqncd/8eHkdzs1pik5leNlKhYke2l5Z6wki+nJZhOzoOMQYKmAIZcDcAXadBo+VjPSnH
4r+v/Q/brYnbTL1b3XGn6uulAVzih65FNQD0Ug1U3Jou/IEtnRsmyxCo3wzEa0hPlrGGLOA1D1k3
CZgWE9SV+xWqNRkFUBHrtKLahWCjceikDh1HE0vH8W7bPJ8faap05Paml/Z5+24/K+0B1hmZ7+TH
K6LpROT2+uTsXnw3dHrRJ+T69f0sC9vJfDwiHpYYA0c8vRdc32WwgQKq7FIRCVizY4sjEK9ev3Rl
XaDxqIvVTvteVvtt4zWkaj7HYJdEi/L1YdgF5p2i3bf2upoi+2IahmVNBvr/TyWrakFZ00aADpnS
PtNRKj6oCq1MkWjkXiSigV+cVOFGe4Y58UArM6+XIokwHs/TQOX6EyD8Yp1KstRLaqruXR9uwZ8S
NK5i3yoWk84soDCB1rVbx2Yvmj2bcmd92nwBYd22KzPjjeEBFQ/LKuxSyFQIvg3eWDpCdOHuG2Ve
9LDNjw0PNT+lT7uNRPtbdEuTaHrOkchZNPwpheBnu50xJ/ZCI6DaRqBUJp/Rj9oVZ1Nre+0vUVY7
RUkvbp5yOvTDoQtFbFJBfnAf65rIiemiqUwgMu3UmU3bXOauw1wvuGDJQYYzg8xCItcpVfT4Ot7k
3pMAaM+fUr8evJ/xZJNX2wxdPtLysSlhjLYiEFIwopYmoidlwmW4VxUhb4Ynd3PZNSUxxlqIdczW
rVx/ObmBWpQ723BTN11rXzpLLp6m3XMf0P7uXeIveUyF1ZLTdOjo9t3uPaRGaqf+8vy/TYYkXuPh
21GTvhMyX15E3o/tIZ7G+tt3G47TYdX7r82I6c41svweeyw8SA7c/G4wMmALynvnZW09PHtXqk8X
odM7X7liy+NWWWP0RXeVKS2njxAomEj2fcVxS0Vly0gyVi74tdX+gXPOu6ODNj+Squ5DCmvOvCGS
Fh+SzgQHWVxCjmqVLepbHEvpJxXLuP4cTFQa9P476IPBCafvycKzhWg9+BYYOVopyWj0w3G2mkrv
pOdnoTsi63JR1m1bn3caXZb5g+T4XNJtseHgtT7TtwiZQ/BP1WwHt9rfAb1L07UP2jbEu1xS3oHH
DrA2XDnvonBls5rCwHocI1mP13MOG4gGU7f6WRG2lCmx0Y6cCzV6WGX5OKz42WJL4D0eOOq0JNRs
0oFy6ou9lRRLG0W2lfgeZY8CaxL/gkPQpq4NTr6llNf1D83ZaeAYS8fcsO25kvSD8D4JItH/yUXn
eamEdkYqvLr9Y63jeUvpl1fzMfYkpi+OruyHiRDESgNUPvcz4f/EdgDS6ypkfEQxGa+tiSC70DjA
592wJg17HeNJaxWaS4+JwG9I4LWXdLbyupRFYt5AZounwq5hkRszTZ8SyL1JVqglTaL0OtwH2JN+
TZw8d1Sa7Xs8e3vnfkQLn1Oy6xrwG+cOsa6lPb3mVP4sCN5G3XeWPXfXebDsezLyeQVHhhHp/9Xi
bHp89hs+dPNMLO9GVQwHfZlFlSKxLX/JhtosQ5QTCa2YYPsmnJLlvcM0rDpMyzodinymxa+R8vF8
jUNQMbVW8NDYTQMscAfXh92H0/+yGhrTBzmzFaem1qzYqLfCP4trmUeAU+t8PUQBR45h5sZOw9XX
n9TBQw+gseOdAqxvy8vKQx5/PubwxByG3iX86wvqdtjQOHlKWXd/q/Vqv5umjexkBfB4zdB7/x2E
G4VnjJ4xXK1pAb+qNlxDaFMdPXy/CMfLbhb85m5aR0JaL2z9dGwi/w99D59uByqCc7O4Y+ZKejNp
Fsbx1he1E8rikk1tTRvah86NmTrruRXe6BwEcJwq3QAOnuvIOc34sKT+m+El1z82m2t+aZRc79wQ
lBaSjRb6K9MhQeqN67ycNvzTryj4WFvSs4R+Ei3JNivcHDJqH+3CPRl7cd/BhFcvqFTLD0Vt9h07
T7s80afuXsa68r+nvS91QtBjUfOnN/dr6EfvVsfRuE0Hf43tL4Tjw544MLpJBLANaC6tpt1e5V5M
/pVTynzKFtQgLGQGO//wPeqR6uFIn7haW0OIh/IGWmIjyuEwT5V3PeM2QbtJS+87dzsqAXYf5Vk5
bcF2DKsdNWGlfAsoY9GLubgt/LrjnukMQDVkvZpjr5Tbph3v7kravUUvmYHM72bYlodB7gS1Ip9z
PzWUq92DD4erTgerda3rPW+nPMGYyH8XjqYjJIvIWY6QsvfHsBH2kMa+EOaymkrnCTkszgCWXRIb
hIDKUnCDVGeKcxyQFHk+3LXSHVo2903+FBPtMU5piB/Jbg/hgzUDND9uYuk+woHoKK0kxeqkFYXP
eea0w9Myav83MxfUZ2SjQMVNi2T44s3DydC+dY1x9ptm8ioBDCyn2rQWfniHVndosohzeKfVHo1s
SsJXjNetuEMcCwAu7SlvAZheO2wfVJ7LcbEPQJGqpxoCOeUefxPVoUeX5FHOcygrD0uwpw68etKH
Zm9emOsCK9jhZ1Hw49OewUfeYRhWmh6H4qT5njHR9TI6PvZVsHV5g4dlHFwFTSQ0Bf1N/yx5lC/D
vjNkrOu46qEPsvela+mUWA7LfhyOlISK+7k8+3O0W2C/CKtUr8x78PlJlSNAMd2g56z0otlLCzEg
xfDyyLmca76/T3QCbJBeKGl0OS6bbUOYxccpnQn8YkWJAXMTxJH4Js4ksVUwLrCBOts9tQu+b5wG
YX7wNElE4jUmPsp1EfWNbzbQ65G2dJUUK85EZ3xeNFxEJvC/B38sXyVbSslDCNVlbxMSZREaKO9x
b1p1Yzyrr26IzoKbbbBCefJXuVap73eIaogcqNbY9mpPWbc6ggLMXrB4St/v31ejuJHRrYqHjqTr
VZMTMOIjegwO9mjIn5uoGAzTlHsYphT+aQPQ6p2uh4Ew5dhRU2/SdjCTYnzWnX7Yauu/RCv86lpD
ZL9g+lp9BWvrHyynVOMPSvf0vBaGIg2b0hj8ideu+g01uv5uqb6+eEOAdCIfcPRJ3aYgeltGQvOs
WgcP3vjkoBCjB4uP0mo0LYfVa1LjYEOO6eY2fYZ1zyaoSqrlnCRLOKV1U828ii1k6S/RAGVPlrP3
EiM9+ixbW79YYxippHOk/pSYRNtZXa7igXhiR6Ey8seHUffseWp6aXRvxQl7tV0zA4XuBOWYNxG0
mAL6rr0Fcid32+clqTCAodSAgzxlriGcgIkr7X369uI9w4NUD54gQU3maJ2/HKuQxCMkQUOW09a8
7LhBQrpcudcVIWmQwg+cezQr+FZj9uliTLsOiCz49LvhxFlY/gq9zV+wlza7i8/TWAWZJ/ywAgUr
YIkjyw35VnPWQVoBSES2jGcY/fMBwVZy3pMZWuEFe8kEVupGRmdQ7IDV7gsGU+3vRq9Tjwp/b+9k
S+R5gNQ30Naivdtlcb16+qhr2tqjDroxNWHjcWc5U6KHHbpjS2880h9DYzWfJATMcYPP3p8c21hM
rYhxe/IKUz86ZrUpGtkbXTiOj35I0WvQmW6Brd6tSz7+6DzHfZ4Ajy8PlJ1cLx1RXn0YJuvei950
P+egIcRGAV6jCaty96X0Tc8EvqncH4I2d3nRy2L8LNf+rEAkB2mSDRu35aQs2YhkVTHnhTCqpp1E
M/EpCBC11CU2l8k2yuV7ZeDiIyAFLYg3XL5PlyCBaIIeV3zogUIu6TjvxbO92IiJBjo6Z6pGSbvC
7zeec9VhP50o5dgP2t30QwecbKB06dWfKOpIQsyy/tYoi7uknM+reJ69qr/Yh0a+9TSEWdBxq6tU
UBiwEnoHZZxQdKIUtQdNeVsugwzTyXMmzuGNHzqOpafKMxmX4nhrCdNeeF2OcGgu9PJQzDkSi/os
tE88bysNejQl3sjN2zvXp9TNk6/F3TAtxT3jNJjn5rb0Lh17oQY8nSVKfHC+j0Fk06soCymqvVBU
HN6tYnP8Q2i11GXXqbJ/oJkER8xcCYUr8rWArnRthwaM9IJ4g9BLPhgFIiYTo8sLLxdayRmfAFMe
BYq9N1G6/8PZeS1FsiRb9IvSLLV4TVEKikJ1N/CSBi1Sa51ff1dyHm6TYFXWM2dmTgsgKiI8PDzc
995ejq4STuJuECi/48OD8dUsNf9RI4phnXShe5MU2r7bEOIj2sxI2sRDXRjC75Ifaf4BSdbhlFco
xmw4Cjg2oHnclYVG0z0qsH0VELkrNfmmpX2rA5+mvhZUfItt0F0+cdtUrWZb0Cf/BN+iv+9ls33r
1VatdxKaIVf0ORVHIrfCpyypaq/k8Qbcn1EHu0KBYU8uNiq24lCB7BlVobxiqg3QBkMOQ2eCcvU7
wn4YAQ33TSNm+p9SDVPdE+o+f13cA680ah5oeRNJ7A1/zJA1pF76XJmDBN8hVIKcG0owSc+Qo7hJ
a8gFwGN0/2Y2Ujr6zSTiwCKEc9G7ll8EJSGRGh1mLSeDXfrg1ElggP7YVMKU3CRWweWZVdkgYz61
ckg0ak5o3ohFyhtKT+7Fdox/DsVsvNDOdwCQGSrij2aueBRpKao76hiCtglkEY5h0Ik+YbneKz+w
wvgaKP7P0W/SylHykmjPiIjPjdmUUYTMU3EXyyV4pnGmyInDjqvQi01CdrsXeInaMeU6wEbWIO8B
5YSmh9IdvZn0XFBec8BweCuFazjOe3EXNhVHgsS/ddvIpXJbkoHOXX9QhudK5tbE+NThTc5pN2TH
Saxf9Q3YLzu3iuj7MFEuIyc1aEc42AMWDrgy9DqAfTXaUKXKa95IqGLotSQe2LgarEYyCo+JNQYA
2RYAYqHRcWjbV32Ew/Xz5xoS6dOgNMVNLkajsovTUtzkwtiqW5xrlTj0NW9DFdQEKUHaAZFPSPtD
klP/lJZKIpg60zZglPY7mkJn1BuySG/wQDLJXhqlQHRAK5/ydk8H18hlE/waHFOr6RQ+evOYDBEd
zRqF9PgRUhnZg3xMdIPeMjX4XNISZCu4N8LW60sjVTZ0CiKlHXdK/VTE8vB7oLmrjiIXFWc3bqfq
wbAkIb0G6BtdxXiLzDGG5VVFjZkPAVwmCmyD2OsJHVLhCtYiZWxjHuJXNVSH39T4GJW+vonlkrdK
zVOtZiSE6XA48x5A/5aqa25q9Q94cKV2FWpF9A3QQdsScPVlB2QmEsCMjFBZEqcuQWDt6DZdNdfQ
aZtjD9C8c0zSXfOODollFJ6otY7yIwiL+Y3AqwcPPxqq33xvgwQqiFcjwWXsBUr5r6h8D09joIzd
lpq8WbgWr2IwFp2AOiTva5LbgTELzxaSaMh2mbp1E3aJFYIGC02C66J4aCjjA6wSI/FNAB6Ru3OU
aL4HOMQCGsXTNHPVBowQle7lAKjdhFihnJt95ZjcKToRtgHSjEqf9dgWlXk3d8pA91t9ZpowlKst
SNvhOPe0onb0Gc/gUhjp7gNA0x31ISmpyGmayfcIeQTF7YqiRvUHFCBBZpJN5IobDZdTSwmPfhNg
iARkrG1bcClCmFBiEDAb6rfIOCblTBP5itwy7aYTAlynEGVKhpTgcn2D7FiJNhNSauaGzH3C3aTI
lOZUYORoxtUzz+W87mWKVjRrfSB4HHovREH1gJiMRIZFzAWBx3GD+Q6jiKpCFWeTbycT7p06Igmf
PargPKYBnBhgu+ZYetUSOYE/nCOjidpqn4xupvTqr3DO8YFCRDcaW1BoHWxbMRhgu8NZ39dplX4D
mKiUHq/68XsfhFm4Fwi8qW1EpXJnBDIKW6NUYpGtnrcSVUNJOg4EN69V3JsPyAVbgI/oVuR7qTVD
6ZwVub2pzUh+CQvZ0Nw4HsX9rAVFeaqtor4bplwTwW6YINiLJbTPfCWhm7PYgQojIhdgXud68yMP
U965MbKgOHlAnL5LZly9wx1QQ4JjBiRXyVNBAPwmdLe4qbl3aKcOxrGMUTQaqvd7QG2t3i7Eoj3i
GqkTgyPyn2BipLsJZdXRBfBAeRCYT/U8wY9r3ArAW3Wgb4r4JxhzU9mKAjk+hzSBxFUi6nSQxLkI
picNtKm2ER5vacgsNwMBdRJ8R2O3v5vCuueGKfXgtWqn6U9gALPbJLWVvFlc0rWnc7CoRFSxWSFB
ExvgQidCTgeLp9ithgLnBhYDgR9P7+QnOfr8tShpEW9LSMN/p4pLjmZo2ulYFIP1ivYLaB4qxlpF
FWCOgSwrgklD+mx+i3hbMSspBdPWZUavOnEUa+1SztN6R4xoIh+h7UrjHmmGbq+SqaPqGS2cjqa3
AIvmxZwBPhFFNj+gbHdohklubdGQB41zoAohKKM4qD2ztIBdc7fQUskMVPqJU5Ctbug8Jk6uIeri
tRbkNBuIpCEttsSPyY+qwCsTxAE96uQS1w/gMfsJ3DS+hdfagjOM5EzwQIT7ty3+KXQI8yWeaVHR
Pchgxb+V1G4eNZ06gsrteJ0VqXIfp4qa31Xx0CG1Y0X9tJPNfnxowqZBBnWuFWSAyrT1t1OhxPdd
qTRknoYJ0sokzmQbiV0QTZ1lMzE9XkmC7kVqwXNxbCq9duWWU+MFbTTiH62hzve5OsoddNyBpt/k
VjX8g6a0/HUInednGc2l4KC1VqBoEEtT/GYWACe2SGT0/rHnjQOgy/D7+xHc3G+VpwFbLS1iLnlA
rt1XQ+BkEwgY4A2tmL4N9eg/+kT6vxCFWtKsNFFXcQTEgB5UHOUZPghIjwx60HMVjVzkdStZ2yod
EqqsMISy3Qi+8563Sklj45ie7W6qQQ4apLmSnCaFiWgnspymIExIkri+D02GONIwbslNE21qsAKu
4hr4nRvRYtKkeNBxPQGuUb7LUxW9jSbIXidNDaJc2H915VSi6d/msQrOiMifIJeya5hsCiXTH4RM
BsjTIRpy2whSOzuV6XeDDf0NNFNpiMVjYkTTi9np0oNOQUv0JH8WBTe0LIoT9IYKIiepM0LTVFDy
O8lszXu6NxbPotBoAJaKIpAd/CHpQ7rD5ddQ0oQcXnOtvKInD+ATOG62ryFe9Z6E7nvr8HnERx/O
82GehwKMCAnUX00SBc8y2TQQtdWYRVRiMTFbVjJhAinYL7hLAG6AA4DA//DzKVRdEEkzZXjDLLcg
7PlOBWxdwb1H9Y3gGEi+3SnopHlB3Ro3bawJI646lTRyf3H8VJdJ9Gj5iXVL2ZCMy+D7s7AkuMbC
NnUBassYqYT7E57tlaCBp4YMytJuC8gONsQq/00PSVVsGquKVXcCC2GB82qngzrrGVoX4nLDxGKV
Rp7ah6RlUxAdiidlpnFa3p0aTqWb903RBLXjdz25PfSb5Oumn9VvQYIXsxG4jOhAxLNkY9Yl4Qzi
zfWfAcLfdVRlrez2tUi9PDJhFbDSGKSjtVWQ2v08CU8QENnjcUIS3Yxm6VEZDaRaKnCXMqkxQjR7
SAoZ4k2SW3dt4s+azWM9JGjwJYkDIcrCtyFS5m9+1HcSgPAlz4wYXPeqxo1SOfNAHsaZ6UDhL7qC
EwU3cka32VQGAvBZntX2pBjSEbpYfWNaAYBjQ8qI7APVaGkWZZXDiKenPC83E6XeeUwGfwNQVA12
qdRYd0IeoqJhWVTsr5R+oJpBObxxfdx+A8WCu34vx6ol2E1LL+U2rwXeoi1ld4/Hah5DQ4yL4k6e
JGABYMYaSDS+SL0LjlznVWM4lW4tjpLqmDMUaGcUu+61VwZh8IauluKNFVoJZyq0dCItAKgz8Lkg
iF2JlGD0awxIzHjdLEi9kxUQ4AnMpgTIhVXJ0QH9MSs7Dn1k3mpRklau0s8pNK0CjN0Jyg9F7Q6e
AotRKdkvKcmlZjOFsz+600jKahOEBMauxCrW7owTJ7aIqVKxsGkpSGSFZP8+qgxiiYrWFwJAz54g
ZOKs/k7zkYbqEbyP+6KdUHipaANwpCFC+wRmVqUIWTT6sdKoOzvKPJVAi80yRotR9SWQt3guW6CQ
ciP5EpCXkUwqSLwBWLabwh/6Vfjl9K1IpfikgkoXF8AguWOysQYP0aL8Y/o9jz/yuuQKyR4SccUa
BZvWSMUXIr6hdXii5ISgfW2epFKppK2vmvNLIAziEYppL15BJlN+DZqkLMmZFHgmvYSCPYnhcKY+
KuYnyAWKBIZf6ULK7DQ4cAABcaKMMRbvQpoeJE6himxYL4raY9fUlJWrTqe8m4iNtZ+EoB22A/v9
MHODjzuVbMY+Jnty1yo9OSQ0zrprABHckgXokxuiA66LVGyK3p4bkhhbM6pqElgybIIHcpIpIUjR
y+Cl8sS807MCMCzXTXCqUpDEds8q/wCh3p+Whx5QHDGFDyYIRXMLT9L/mZRkkJ1eGXlhqKOZAhOh
pcqzFU4c5qAMJwN8Vkq6IosR1vVQw1N/piTbUIaVy/AxVPOWl69oVc/oDOkpSbY8/RlIVQ0Kwk9I
KcHmTksw6Xn5KBUgAHCy4C9UDc1jO2poSu5yiqcXa9LnnjheAQsykKrVQOEQNoKTVtN7NYLL4FCF
0t80szbuuIMaZVP4AXVuTLf2xDaoCfHrUimdxTtPGzkmuePFY0saWzNngJGhmZ0WDOrkhmM1Holc
8kbfBVS0Jy9UJbNCWq4Sjk3PrblLikLZm+REZNtEYJ4nfDGW0qmBDPir9sX5pMMWbe0BYEW3a2fy
b7dwz3y0TQWjYG1CVSs8uni1xvXc6mn5nXeB8F2wSIxSBipF8Pl6TJTbDqX0nOazKhID8jz6aQVx
L9g8v8Ao+hKkqW1ZgRr/YdA11KLkYuUaTkIhNQbONiAJDwAomr6BLu3pt2FBXdooJVweu+gmetGe
Z1wvWgJ/ixvQPADpT+QaRETOyEKuyN2pNGlWBfCHgrAqvwhd4dtdUnVbIxnGW0FIEXsV/ICtazs3
TTppe374NeF7GZ5erdDxTWRsqYJ95FrDYa1bYCuZDfWK51AKlLnbiaAEFdid5YkahWXPmhpc1WMK
LPj84OuuYjSYY3RZFKk6Kvqin/JxdPqE6Rqlu9xOfK5cr5Z8DlJGW0Av4VURAWsiixbAzKZ+HvGi
giPqJTloE4IYEt6V3j5d+ERr7vn6E60kVgA8+1WdsR1BoeKHKWG6cWDJDqHS94pQGMdDLbyGjeal
7aCh72VO2zwnAyAPAdDwiZQDeBLrwkqtJQDePxZNDBfVW0n5pCxWjXjoTuVJnGcB6Va4cwHAjpRs
ZNIUeuGeX4W1NsQy2qLwYSzqpmBiVjIp5aDmtHkHCQIc2HxTI0MBHgddirBw1MY3Gv3KF0R0vjJD
JPckXVtsUNJW0hcAJJsiaajDQweUb3VgJoS5EljcVhz3oOesbZnD3S4U/d/aPywtDnWQxvpigYwv
rSzQLGAggn+h3IcQHpQr0r9R+S1TuQv2ZIIobZ9f2s8T/Tjeyr4mXYCYUpYQD3Nx4EU7TMeJca/A
YyhgxavWrcyqure0NNicH/mzZTMy4jMaosYG/aiWT/aXdGMzaYUUqVg2HZLEQwC2lYu3LP5Rq+V9
PWkSiNnAyCCJ83EUho4Uq+JEK4PUHrQF+mZm0oGi/PBggLe+YDefzwXq27gPqscUBNnNj8OZquVb
mYCl1i23WUtq2CHj+ANyjbQ7v3yfz4SKzoZBN3LKPej7Lsv71/JB5arrMeJu8Cu52hPBwMWCPhw5
ADxhJdekcy+0Xf9yRAUhJhjwUBPW6oUSL+wq6zjzZSgMP/2JRJfVxksmsQ6TW9QazQs6I19ZCK0T
TIgQJvJP664GAx0hVCq3eOO6471izWVTuqXR9Pn/YIq0IEITXlJVdm21lhFgciIK1nKujAqsc2uB
ORqrC6N8tX7IlUuAp+iCAib+444NBjjdJGSUFoSADrXQmndxKNfeSI6VCj65sPMm8pUxWqIFeoCw
DG+2OmF6UWvBZC4mIvXW3ZAjDOKMQWAIXpcS1FzwJGuRouWkWYohsooqqhHrNiWF1aXEwDCPaynI
XiMKeuBDE6Arc3ltNvnSklho++/np/iF++JiQIRMwlfS6Vn+uKazb86KBkjURlMARqdk+NtmIt+q
ZPGmSn2TLISiblUFwOOF6X6xm4jAUm1Gkwnnoq4ClV6OitCsOOmN35nPMsTrmLtY6nc0K+s2Afxo
7/xUvzgNS0BGaxZF4kpau5ZmsFowdim1LOChroay5aYTlEtdyb/YRUNG0U2XUClC+nk1LeRqgjhf
zpwvJ9II6j1p4q3SNJK4kXIRNHIUi9NJAv8bXnBoX47MRQCFjWaB6KV/3Eof3P/Y0g3Mjs2OdzRk
GN/1G84GSZJGesO3A3YdoHL6Fwb+4pgwnkh0gdg1+Lblg/3lSWso7wYMUxY2KcdDk4u9hxKscGeR
Qbng0b6YI/J/Cg1MOCpLu/CPQ1WpKM+DlsHOh/vnCjXQslGrId5GFJDuSmDKT4lkXdIr/mKC1qIN
T/8gjQyKuNpTCNNoMPcckkhCQEesgSNBbfG3gQhL4Z+N1ALzYdFlg7Y3iGB+nGAM6Zx8EhP0EQRy
rRYc01Bpl/TePh+FpeOCSJNVDcU3fS0JKPYmXTwq+sAICAickiEBzxfG/YVQ7ItRFm08/sF7IqG/
cp8dfJUs1yyK0QYY0VLKNdA6of7Px5oomiMno6Eoi6iffVyxUQz7kfAdkAWgkexUI65TuEUttJfO
1xfTwTFLqNmLXHJYwseBqCipQU7+1J4HlEmjTK4dAIsXFIc/e8X3lqLoZdEinvBnNRuZgGUYc5Kc
TDc54DyjyYsa8B/lCOvfg2FdTs//anKI8dKsEYi6trRWWfmNCFg3+QMiZkUpebKFZrkpp3F0z4/y
xcQME7+oilxuOu+8j6s3oN8a1EnFU9yqKBmmoXFNM5lmYxpd6JRjcKk5z9fj8QSgkSnx3VoVv5fF
zjDI6wBBEBrqf7QTpbrqBzBtYjEu7rqxVn6en+IXBsIUaWPGLYPm/6enN/r4sFZYyCnMI5i7BdWF
op3/3d7R5CExpimL17VW8ttWo8Nxh3Rgd6no35ojhKcmTqYL3Ss/xwWkojSuEoO7Ekr86uz6eojc
1CKfqdDaDqQ2qiywZoYHIPvW1hpMOLhJMFLCa9pse34Zv9g5wi30AjV6FUrkUj5aSh+JUVXRsMQu
dDV4ggKkPUHNU5tNWiDbYesJkKLN+SE/Xys0pmApl0oOt+f60g4HObcGumjbvpLPWw1U1ksqUJG8
FmSe57c+DF7JLqqQfO75gb8wGRNZT5MDaHL+1lqz9L0kgEVv0O5Rq7qJNTWzm7Ic/jmOZXoWupcy
hCskv1f3V1GOcPlNgF9WauZbeI0+Im9CbnAU0jTTLhjoV6bD1Uw2cFlRQHMf969TaIkFTpV3qTlG
W7S9wNalkYAqvW/ER/QIp6NG0m6rEFw//vtyGiwj3UZMzEdbTOuvSMSIyF0Hugb6HzDTrYTmk1eg
qXjhjfqVgRoyb2JiSI2n6ipmRvOpVFCcB5msJ4bdAFh4UUZUPcHfVjt4Is3uf5gVT2mEbnn24Ko/
zmpGTqWAIoh1qkUZubDcSx2YFyJZF6zxy4nxyl+CD/7fXL31UaYCFopCAwouPhwCOgNTMGkKa0x3
SaaJzf0M8+dSJuyLQZcmKbx7WEyu8NXFMMvAlMsZns1ExzZqVFC4JnDwBbo2QZa555fycySHcfBC
1XincisoK9+SDQksW2R1oES1kIucaB6r9Anul1GNMMSnQb70qnvvi/IxH7y0TOFlZbKuRA+r3Rsz
Kwx0ShO2xbHLvKhvxeMwoiBmRW2+801KR1JUNdsQZCQ9AAXKU3YwGRQEMzTyLpjuF/7GQvgEl67o
+PZ1eBkOIDPpDlWArakDj0a6QPgClOLPr/LXc/5rmGUb/jqHsd6mvejT/caf51G3624R16JVpKo5
mWK1Jy0Lhb04UF8zUxRry5RSNMLlJl15YvFCn6qv7Isd/6+xAp5hdVoLxOR8Q2XKAdhxRwWt+lup
qwRImBgc+oY32vnJf7XEJL+5S7g5aWy6mruqz/SmQJbRNjSlQncNBpExZcOFWX1lyAaNxCXE8RX2
cpn1XysMMlhNx453AhJ61bMfB9QRKzl4pfH2pVDgywnx5loUysH2iqsFRB0ZgIBEwFHTRNz1axCB
FGrCCwHHl6NAKsHxkPvAf3+cELwmv5Rpm0qb4CAyN8gUqZ3LSwsG9Pn9+WrlaN/D1UrineTDKoyv
Ce5NSK0MJLTiRgCZ7hpFb9yVMIYf/pehEH62lsCaHuAf55Q1Y9NaAptUjm15Mv02pMJpAuMFTTTE
3/6Hweh2RQqOEFtav8KRswlRhybg7SnAbLqupfElCHG3b9Nsc36or/aKEI0LEDlmbvjVvMAwqXqT
kbpRFC27Q8rCvNHN3rzgq5afsnaciCQbS3qIG2KtxZynvT5FM3aXN+Am7Q6s6B7nOHwPyVBtyg62
z/lpfWUZJPuAKIJWooa1uv6UFtJ4plM6Q08rd+IZelwd0ySMuD68sFmf50a2RMUouPjIZKznNqiS
lTZgqhc2db0N/equMOsDUDl9J9ZRf2FiX4xmortM+wR6vixws492OHSKQLdxyuvaIOiHILOER1o7
Qd2RuvkWiT7/Qrz52T7IrEs0ziGOkGG6rs5yJOoA9oUCUjs19udSmidybvJwf367vhyFLoccY1IZ
1Dw/zkoQen2cUWcC0YYCq9oH9Q0Qzks9lb5YuyUWotDC44Ck8/L3fzla0vWwo0xw9Xk/9beS5C+Q
CVi/BzUb9B9y5ad//nlamCBJJhm1eio8q2kpelpHQciTAIUxgvVM/hXlxj/2qCaxwHtAxS3h0Lk8
1iGlLCA2kc89z7tCQUW3QTuG7LKaO0AxIKiJ7NmF0/x5t/DrGu03eVMSYq4LglVfwsDpLfB8adVd
G3PsH8VuUIZ/9u5QKkSDzuUG3l02V97dzMD7AABJUMZoCy9Lst/zAjWr9fhSG6xPE9IViRe4IfJE
lulevjpUKP3WQidCRJSqKXrOCqH0kjb85/w8o/A0JZxYmiUwoY/mBxAUtLeB3HANDbeyk9xECmeY
hkQ59l0JbC9uLEB08OQ5/ChdVhfrZF/Nc3EbvMjxIFQcP36ClJfOQvgFvVSnYGWiWgmv1UjL/vX+
5zpZemxxMXMz4xo/DiMiD9+pSxoPWpjpWsrwOwdkvDt/tpZY+8OVQsZzaRey1MKt5b8fB6mjvKnb
Rn/p4AiXhXCnR7tMNDaFJNt0vCHAgfRFv4YLNvkpu7CMCtmItK66CAat9hAsIWq9o/4ydgcrNK+z
3pML30n12J3np/MTXA9F7lik+kCTHDKuMKBXziNCV2IGGgorWB+DG9ROfKcbsv5KQG/dE3V4amT2
Qu/8oGsLeR+UGj81TZkQY53ai1Ed0oZiDG30O5I7+AGpN5uT6Z4fZX07/zeKScyrKEtjvdV5owgd
IAfM1EJoTgOgEmFJxaKi5MArvwSY+GKwpVkIPDQq3rTIWHn9uihoU6YtaMTQZ6yhNO+50Lgxx9b/
R8NnXh+GWhm+pvu+MVcMBTdxgMSQ+VvEVf41ZFtGIfNDbwzyaniSlV/sOikEeY86I05G2w5UjSm2
zcbm/B59tgSqs7Ag8FNkm8iPfDxfMA7mWNMhJ/pRWfKKbUIUFtN/9bxUfj6MsjrFPEjQBBh5PCII
6tvoZj2LifR8fiafDYB0BNKsNOdYqk3GalfGVGjlYEZKjaZF+i9pRM8hhaC76EoYl1olvZvu326J
AIPBSBFQLaG+tO5QN6CRoE49VSyq6KjIEDMKkLWN5roWsuoG8G2xafWu2yH+KjtjFMt7VHLTC77x
097xRqbniQR6y1w4nKsZZxUK61loPFkRDIAKmUVn1JNL0dSXg4DwYE2p2OjiehBkX5ARDp6Tqcos
T6kU7ZDTq87a/tPuLYgYlYcQJRQGov/Jyld0aTpaoT4ONs3wQpDLpfkN3RQopGocXnjjrWb031BE
ubRqpYZNO8OPJq/4RpTkBLe2nkH+bpig26WCdMlJiB/HoaBLcYtlUxU2iFtyXVzgjyRBCqW7q/1p
c9q5m41tb66Om43rbo4Ovz+6/L/rOvaOX7nHq83e3vM1xyO/Pbguf7dzD/ydd+CXfPVmvz+5O/72
yDfv+VLH2fPTNlubH8mPX75kU/D9+8fNab/np9n8ONtb/nqz3zgvfAkfwXaWP+HX/MazbWfn7BiX
r+Un3m5P/Pgr1+VHvfAne8/2PH7ik3u09/tHe+85fI/neY7nOM7yZR7fz89bfphzzS+OzIRPdL8M
v905h+/eYflS77C3PefGcfk1s95tCybv8Ok23u7acTb742b5oHy2Ld9577zyU3d86eHmYbd7WJaJ
hVq+2z0eM3sZ9sHhj8/b4Hvi8v9P9acdWxdqsrhuVGBLd8fN6WW/eWRSnvPq7A7Ow4WR3pM950Za
Ofe2qVO5xTY27t3T2ymwT7b3fOOI9oVxlOXYnBtnFV00VVPCX2Yctuhpf3/PPjusN1uyuzq6V45z
odq/yiN+XsLVi9yX2ipGSf3u6L48Yi3s0/k9AuFyYUrLsfvreQc+G/4R6kjHu6vN1WLQm+P7P/z7
9LLhbJyw1ePLcfNyPFU2B+f48sJe2tdbDGt/v91vt1tvu722b7Cwg3O1w5yfr6/fzfHadm527Dcn
j2PhOndXjs359A53ztUV1nfYXXDhFw1hudX+mo0q0tIyZr3cJ/eRc8OKXbLq93D/nA2s/B1SO5AY
GeJq83IKPI4lx/20HHiW7Z7/7O0tv1pOdWAzw8OfHVqe9h93t9v9Gey7h0sm8l4RP/eB1ldKaypx
thjlaf942jh/dvvI3mw3y6IfN/g49+G4uEk2ho3wbHygs/zWPW0e3cf9/dF9KvBtW/vp6m3DD2Aq
p629fbztWT4XL3K/32J33gE7L23v5jW2Dw9stevKtnuHQbxY9jfvBk+yce2d693hhw7HxcGcN9X3
B/K5ea5iq6QQRkXCUnHYR/sJn9vbfO7n7ca+/88zMz2c6JXjXm34EB5+9/wnUN7jkHMfYRV4zUgb
TsOy1E+49yOrcFz82vHBPbnO1X6Pt969cFpw1nh8bomt51W4182GNefq2S23gPvE5mxe3P3phMPG
bk73gW3/wIo27Am3hHfgFD7htQ/2uy/bb/en/f3vfWD/vl9+6Nvj6SWyH2f7LbD3ODv80Ome3/7+
jTXi83fOzQM+ln/f7R68h90fB5e/e7AfuUVG2w7sLUf1x/XNzY+bw877tj/sfj3ccVM4d1wHjuc9
uPbrNRfR7u7KfeCI2t7hcI3PPuxYepdVfV9mZv6H5eZyZUTult2Re/l45ey8G476+xd+f+CPF6fw
4F7dPT1hiM6vCzty3nsRuX0877RVKgSDK4Zb8or/Ybvbo8uVx9G3Hffw3yXnXLADWtWddZo0s/s4
bNIbRl8wLGOyHMcT55+jtoy63N6VzSmy35a7HnfJudjbfCHeYXO/3MpsNBvPr+75hr19Q0Cw4VfL
9+732xv+vXtg0dyDc/ce2LCsm+XW5ETdcHL37+HC7nDgQC6mvlls8LRZ3Glo7zAhlh9vvXHxx1fL
Nrq7pyORjrs7uXzP+Q1Ybof/PxD6e/AHIuc9xqQz+RogOhcF6p55CAE6lBHGRajmWhHnSziqNavi
v2EAfSw9kakiaKttRs6wB9YkwG7stXoXj9V0jbhvd6N1gbYNqWNAuB819DGg1Q8Jve3Qr+mCvYac
nkOkfen9tXobvX8cHYTG8jIiT/mpTGzmMsrGKHgV05jajZqkVyMqU5sIyYHj+QV+h+uvVxj2gkw8
D6aSlOVHU1PVjI4cE+F1GNePHZxrFE2V7ewnOzpJ7LSifumi4aWT6Gqo+g+51j2NAAMnknFVm+xp
F3SpfLS42dUHIr9ikmexZNgNaxA3zFfEUkw6F4lSbSm/M2T5k0PeAD67RdI8TzZJNGfyPVK90c85
oknIBRD5F4uv67oigiAHx4om8scF8etZ7lBl720Q+7RW0IvChdZVulUYpxcO+hfW/WGoVTRRSZMc
TovZha0u7BMM4pocYXchBvt6FIunEwSDJUXxcUI1aiN+nnKGujkIN7I1CptSRgL0vCF9OQrZbglk
FtgQfWVHFs2vUhRxsaMijl8Qq2luhF7Q78+P8pVxgMDlSFC2AlK3Co7AwQZlnyF2k0RSvO0zwmWI
ulLgBWrQXoslYltyV5YHpY/7b/8+tCljEOC45c8HBcWbXBoyFB8UaqbHUdKGV9pVCXsUeLTbDLFf
FG11/ZYn+SXKxuelhc9IGhwUOTlOXMLHDRQGEDdCHSOrZqrVMU7yYhdazSUQzOelNQFmsXWiKZJ3
X8MoQrHqdbHMJhu1hHtR11571Xz0Z/3QI6yHlH67M9T6QnC5hI4fzzqFYhkRJ6rfMsypVWgJLXyg
GpJPCIKgIfVklfRr2ZWSEukOyv9liJR2E4CNQTk9/n5+Oz/e7MvNYkqkE4CZgooB6bwaGkwzHP+E
oU0dnpwy+rFXlGHl0YISDmpbXyoIfTVVFZwKhCnAtKQzPm7iJM2+GsjIFDYDKlTymMU/0iDwN9Df
YjQnjHJHi4hLbZk/+7IFpQVyHLYPlrMGMYS0gEavBtlrdCYFJxELwU3UxtqUyJ6659fzy6EopaDN
gcQ0N/bH+aGfO9NGG+0/BJ0HmQtETETPt6I820jxLOm788N9OhO0QgbjqquY7AKhXN3YwoikjalB
jNVGJNWEGtnRMqGf7flRPhnJQiBkiAWZodGpfjkzfz33LJ8X9Iw0KPrFmdl4xOZx7qZ6qP2Csm8i
UVvG6ub8kJ/WcTXkeh1TdBlMGk05KHCUrqQmv2NDat2sSvsLk/u0hO/sSJCnRFfACfXVvRDOUyii
VBk5wVR1eyTkMgfKdn7BLj6PQrkJcCT4M65UWup8XELE3vvYqBCPsZJG86qwnxHS1Oft+VVbny5i
F04V5worl00E4j+OAmFeohUnAOTO98X70erpZRl0+0kxepu+kON9X0wXMoafhmTFyCcvbLqFTLdO
xaeSoYxKA781amrJHWkrozlW0Qq3EoKXJ8tsFxnhqfXOT3TZ/r89JrVK0pOQbN7PNDnJjxNNx6Hr
xYT+nO0msjtn8IqtcpTdSxWnVWJIx2l8HGd15xAtdnqVMk7pvnzPXVqi2b8Ot6/nJ/OeJj43G+Xj
bEa9CRFkYBR5C87TpsWaJ92gvufSls7RPBBR9lVtH+hqZE8/zo+9rgl8muFiuH+f7TpJ1XrpdCrs
VGdw4CbaP42jcfjXe3W9ksuB/2ucMc2R6coZR73ztxVqR9/hmR38C3axvr3Xo6yuF1SS4lRYZjNv
aNnmoOfs5E554Sx/eietR1nOxF9zUaJaUuNlv46V95Y4j7+17ev3h0sNzaVl28+Zxcrtwi9LJyli
mMqDDeQgC2V/RwP9NDvGN2TV9xcsYbHlc8OtXK5FI3HcB8MNzhta/PbP3D78cR6+XxjmC4fx99Fd
10yyJm8MFNqXWSFM6lDDc2jl6Jiu7r5unxv3GxKOlzbsgrtY89JJ3ZVWuIzZuzzsOGCR92O2f367
Ce3bxn3lTWCHdnzhYrm0f2vOo4J2mpwu+zc5b/NG3NKo1Gs24U209+1029kXFvZj1vyTr5JXXiRR
kbZA9WGZZOhk/KPaCLGTnr9k/+u7eWX+ayS1KtAhMgRQZi9EQ7v3YagWdXfoE+PSnC7ZysppmEbc
mPly0EztqfN3ES0sSpketHmCQtwlHOAq7fh5AVfOIzYFWUMH9r8FTE+0z3KNDa15nW+RG7lklScc
sWj/uTTLVTr988ArfzIEGS2eKgZWHuRD8724qQ7Km39LFZhuKOXr9JgfopNyqz1esJhLy7tyMEE7
RnqxWIyCzSCIhX32O6I8x7cNp/RyL3BNx3T0C076U7JlbUArTzPJeZI2y8EAF7aJdpL7mDkkVn27
/D/qzmS5cSRL16+SlntkYx6udZXZBUmIpKh5iAhtYFJIgRlwuGN++vshMqs7pCzLuLnoRW+qLI0h
AgR8OH7Of/6Px9tEZvjTffzfLQDotOitXE0MaK97v2Krwq9qfR2y7Q4EJvPD2gZEDvYmOK82kJVv
1DWgkTN5Zp+Cw0+e8r9bV3+89oenjM3fXKJbIVbZjjv3sYzSaIzmbRGpg7n/Wc7s371SZB5oSeh1
QKv44UCQww/JZylUKIHy6AamKLiG2vNbX8ttvtz89U/7uBCshTP6mEyEkfReoiV9/1TdLjPjtLSX
jWZ1VoRtJbALQ2agb+flJ0u4/WFz4lI03KC/pDXc97ArfX+p0jfdyRwAmsaYB503QV3TpmWVP1lD
Pz699So2wiJOA6uJyce8im3M8JgULpQdZilXeIF7RzmUaqPPZnWVi6p6oMPcuP7bT5EMDscqgna0
ae46fn6IJhr8q6QSILThgIsddvmsqXZX3UARKn82Ftcl7Mc9nh/IGY7EDf2RDl3xH+YBkES5BJ42
b7x6qIMNlmTqAU9erC2l01jFfWkMHT78lSfGEMGB0kIsq6vrMp/jR6eruwZfp2EYDm3lmjeIfFvQ
jzITfih0cJZ//Vz+FHwjhUOyhAYBlXlgISl6/2Bs2GZ153mwxY1hAAWnlcnMaghKIN1Oyo1pYHGd
YcojwPPDs0QQ9jVRQeJvDURbS5QLy/2Z8dDH+HK9JYvxgeoIB37wku9vScM7M9MNMW0gXxXwHywz
hBFWfUGP4WAkKwb/OAuTbTcbpp+smn+ebBYvja4B8sFk6L9XmH8YJhjsa+NM0+5Gdv5Ti6b2ocMT
8goj9J817/ybK60Nzi7qSLIKSKzf/8hErSTiwFxwOc5dFK60oG+bOcfEHfnQ21+/5D/Pa1KY5Lxw
c6KFVv+olEw8faoaHEY3Hg6Fu05OcDfb5Cdn1D8dcnhtmF1YdMqg62MLWH/xD88uoThh5Us/bGIt
jcMJ0HuYV4kVMqCqY9Yvzc4r43Jn6rl9gciyfHOq2fjJCvbnqcc9IIdem8hR/3/MtM3LMCZNy+zy
QWy4u6SJtTu70GnVCDosCg9QJXDY+9tPd13H6LtGgW2QqX//uysnraymjPE/Ug3GhLNdRFXlWfu/
fxV6ztZiAVJQDEzeXyUZB2pTcz7gvgdmHYNK4A/NrP/t52frFj/EILO2ypM+TL1itgqvQ6+7yUZR
X5S2MraZhingiKn7tuqnOPq7v2qV0tLoQgWEkWN/GDPmrKtyMTuwPUuWHPNGWw4xqLyfHBL+vKD4
poOVBj+KktufekEwY6GkN/tq42lZvdV1bAlL2Dl73Xe0nV85I4b9kxoOsab+UMr/x9fp/yRvzfXv
y77653/y318bPDhXNf+H//znRfZV8u6/df+5/tl//bP3f/TPq+FNdr18++XiWahfor5+fe6ypv74
N+++giv9cSfb5+753X/s6i7r5pv+Tc63b6ovu++X457Xf/n/++Evb9+/5X4Wb//49WvT1936bQm3
9esfHx1e//ErZ6D/+PHb//jo8rnir/7vtyR9rjPVPX/8m7dn1f3jV8/+zffXjCej7bvqmIE9vq2f
uPpvjEP0rQbqU9+1Vrl83cgu5Yr+b+TTMSCgr33VW/76C1Nr/cAMfrO+22f5hk9Bc/3oX3f27l39
97v7pe6r6yYDI/uPX1cDG6bVD3s5XdZk7el9JsNGfxS+Ou+nXS8SXcFuindGPeYnzfLfZlrLQG2O
6OZTAC7OeGy7PD3SVp4ctSH9Uti5HvmDs9HN2dwRaDQXDd3o1FZj14m02sDIr0/6wts0sY5rR+/L
4Lp3+jjZqe9W9GOXjOV1kTtqIIdpOy1GwbI1vUKuZG4IfQ6BjHx1HDmdL1OvtE8iAEb2CVxq9XnA
Wv6is70Xrzf6m7KudHwWYXqsRvDVCIgeI8akd4ND6wZbIiD6rnQt8W9Se9ZcI2wmvRYXmB3AGwzH
RgZh2fljdwr8zF/2IJ83fSPKreWL/ih8ZwhRqxlH+t0BRbRsm52WXXvLBFM9VgMYTNguGj8dKMZ5
GvdPs8QNrwf3QqPFlMkjuLCTAiRWhktieNsSw+wtrCX3DN5OgYl6vUvhLAHFBOtb6K2KoJ3Smx3o
QEc3WlAb1W6IneZR4U5cz+YWZ55mYyR5AvTFnjnoLFZ1MtyV39JU005WwVbh2eteVR1GnXplfOs1
ALSVGu+StrqUuAQkl6IaZ7qrdE8+SnxHHbvLLxRf2YcuOBbjEPsF1531FGJlYWZpaJdp9QYQnYbY
tgUXFkkzDXCbT7vU3FYujr6bVDmPmpQsQWMCVgTs67hsJtpYatMc/ajpsap/nPFOv6My053LdHxs
WYKL0IXQFxlCz6Net8W5w2O71nNx6NsFtIK4bvBb3M1Ga25LtkSqx25kDOoZg9Qcf2ulnzkrQdok
IY7vQy/PsELvcoyu8fRiF7iqvb53sHNsRhd7ZwybjmPnpNeJn6R6qEEqHA8iLecH4nXD3c6ZuFSO
t4+7/Ngk44LHVJKAAIVdL+IdTK+SphaYU5CsYDbmuQ/COi4Psitg1KZ2M4qbskqX9ChSYJ1bAqNR
Rk45ejg45ZaPeb6mh3gwk7/MSwe27gIK1FRedgYj79BDVnsKOJ9sslQNm0H2g7tdwJ8yrfPNZOvL
3VQ6lQy1adTR7fb39E94V3k/JAVKebN5nYSbRYpYDEpVbV9ZMHf7GIa0IdzzcUn6bSd8sB321IYQ
rp+yofpWW9kZkO9jIrrTsuTbqgheiEinqBBeF8YyOHlGFj+C2QGX2eciojIAxcTBFV4xjzJa/HO3
ibuzZpi06s1kMkWM6Xk69kVOiLusES4NxlFa1PWdvSw0rXigDy7QOQMkSFl6iiOQ3+kavybwRxqw
AizKgaAs2A6v8UZi61u88tURH+3qtpaed5cM+onuURPjIaHNx16CxkzG/LwBod5ifREA2Up7F1ol
7BbHisbG9jazstoyQgWjMNxFdrLJPD0tz6Z8kc96q0EysexAkUNQmFHtbLwmj73ZFzd6Xyosw5UU
F0nTZGao9Lm+Nvu2X31ucMc769AJvAyJkRSRJ0eMOUqv8ZyNi+u5ndh+BF4k+bbks8s6N1N+qoAF
L2Ph3mhzklphq5XfgtHOP5dB38fgnFNY4GlvcFaR+eiBqS2mHf7V2W08Dc/BVATHloPgVpFoxYKb
JkItsaz7AlnC0dMGdQZe1zqrsoTDuuGP2qbBUbvYgSiTh6VsAn3fBuLJXjR1DObWPPfEnMy0J+Bj
HNpTmZ91YHWm0JatNUZAAmADt8TUoVnR3hwLCWFwHJ+7UmCTjrVwxINlmGUldLwBZPwyNbTwCNlL
mBowpsPRXa18ndJYjk3vVZe5Z4vPeA+PxkpjOiv6VG6xMpR7t/HvLV/1HMyce82NffyKVVJtAhA1
D4ltXpXCyWm99/duDsw0TCf/zAusz6yv8gjXfjgFzrhBV1qoPYe8C6+idA2Hix4CB5aZjmUCTo1J
7FMBzDv8Ll38dJVjQsxw+lO6ePIcvsyVE6Qtful5WSkYu2aWgUwkYt2LLAO+qVUoIlRWfxmKPH1Y
evxSwtY0v9DycwPIBipByrG3kuKBUe6HA83a9E7ilGrYNwB3ZpAaaXsRB85bPhevpjc6wHM0DNvz
NNYvyxzHgzBI6omFomqAzZpYbDmbsbXqPZKFW7Yo/5jVJQKuxIaGrYvqvoYAJ5HYVDtL09uTMIKZ
YcwBIVzAV5CT7s0FVoGku7raNsrot46AIdXJmi03q9RxJBUSmlk77yjTcYovoGIIKfFl13CRwrJZ
W9xtGS/2rgpgjMVqPDWmdaFP4jbujAWIh8KzFZsP2oM+tTVEg22Ww5kMazeIYq0+Kxcn2LSmhhl7
lhUYHGVG/7QYQ33fZb52yDqzvlpas9E2uWb1sGJlJkkh9kG5bFxZ39O3kPMi04VVM6gxnb3RDDg9
uQ7/nOJkq/Jjyjb2PHekVzZVZ6Uk4TJvvjPzjG5YPKnBn5pm/3XwmLiR3QYOTuVuqz8uvZ8dYcHU
u9nJiTQGw2qPXZddgrFkYwH/Sg5DlRvabfXTlCX5zhrT04TtZhA6WMqzCzjQy3H+7r4UgPrIl5Eb
8iMVxNW1O/eWvYsB3Fx0ReV258Bipwn8gDhh7D588bDmN0+Twh9dFpBuwW3kPWnpvKy/1rkOOXAA
2BmnBYAls267e0A80LpcIzhhUks7EQIXq9hZ04xZeJUnZ0Xu5UdTWcG91U8TgDBaxNkdyzrK2Spr
MUzZqU2t2yw2AQcyTBBpJKoKrlMM+hNguoSrmLmN5UtidNipULbNwb8tsNQ2ma1isQGrmDbbLKj4
HYVpy2JLs4cFy2+i52fTIb7pNoae1sl90s0e/vHDTZzrOIqbVrfCeSnz91veIGqDZZ5F82gLOqI3
+aQaGQXwDJ5pmtcvRD/R2m4TlMaXKfkFucncHFsOPJAD+ExYIabhaAaxu4foize73mfaGE3SVcCF
bG38BqetLlhAtUeAhv52ZijtNaWbkUuAMoVaVw/wypzGvRrAzoW+VWAinienuWn8o8oFJeFm+CTT
VEbCID8zs5hiAWwEbbxFiAGzlJG2Leg6CstcgKWkVajnVTXiE0b2cbKZXXAAW5Qk18oAmNqYuAA0
TnweV+YQabGvpRCi+mI6w0BS07cAfYAZTRWQgjTOoAkMk4NfeyuX5eD6TXYE5WNqGz9u911vjpGD
bTBWLOVbmdkuCDDLvMx06V3E8zCCU5gTPFy0WpiXOlvpC7Q4ubOWUl3oVUsu3lXb3BP5TTpVjmIi
zMkRg7dzpzDMM94yQbtV2Rez5aRnQa/dyUnPku3gZeqYac20y3P5YCbg5ohi069LOu/1gl4wfVLq
EYwAzZVD7lsvPaiVfe83xjderNgnZe7ixqXdcOSYqJ7VoF2JweNPnfCw3Nas4KltDX2IoGlnx2QY
/fGBldvvj10am0fEPVToq9F/SNmn4VLoAtQUdNbxBYhr9mBRQnoal3HYuIAWz2LAnVBnhaUdAnK8
z6lFf1inzzINTWWIrwtg+3yH+OabYxHF7NYu+ULrbSgdCcnIs2Vy5vLUWzR/h3mbuMs2GPPy8zIN
1WuJFGI+Dktul2c1Yp3g4GuCcnusGe1WQCrowqXpi3sDB/wAUnrFv/PNCgw5rCqFB0A5ucmFjxzG
uUgduwcIU9SZtZd5Uu+GwJrGzVzjeHhpy6QlTTizXIUp6kl8sH3Vbfl3g3U3eUHeHfCIyfMdUC1s
bMcEEJBJ07oJGgbrGnM+Q3MhNl3VBptaY3+GzDbmW9Of3Jd8qIbrEiqAHUGu4Zq7hDmGiCspwK/c
IftwxJOEhViGdisPrAQj5iD44fXPC4ApY99nyVycFIRlgEW5Bs5c60JPOkV7UwKJey28lORq2QaE
oXNsO/cdjAACy96DWC/ako13nuaLqrVtdc8+UmEArycy3mlNeWdkZtkcyaAvQ+Sak0HSuJ+zedrF
9ES/tqke9NE4iqtgFGeelVYPupzVZ6pkcP40lfqfHHNgZc9hACF41pW8El5TnMdAFV8qSJxeOASd
/YU+xrrbpSOQ4KioYB1FOJMUm0rKa9kAnJqhfzxnJccjkKPeDRYOBjwYt+t2KmFJ2Q69kwQQdYpJ
hbDuTOLOQBucHULgIiWLJTIt0tm8aJjVefdnOuwp8oc21nAAIXIgi0tsuRtAwa4XtWOej2B84aYC
sCjsqOPUSCf2oFp7B/cD6oIuOvsRiLo7wLGYVbGjDIbMkDSscwMxg70NpHXWn7J0JYUOXeKGqczW
mQqj4ZuMATpETZAbD0QwUiIMHNYwKSn29TDUl9Cqmpdp9qC/wS7QP7naWHLOgpwbnHRcia5B1zjl
WZbHNVGc1US1oVtDFOdOk184nNSCQ97lBhu/Eq7+OQjKFAGKIbQLeHrufmiG+FLqWgZbDzLUQ019
JIvmpBtuSrqnXiQuUBuxWPE3BdgwKozZDb0g1WtGy0Q0W0phXZU64LpoMtom4X89gcdemuSX+mS1
460zgiRJDAeWrAAmMwAV0jt/1yHazS9WSmpLTOoRRLZwSqcQL19OR/G41HlUIOxGIhF3dhz17dx/
moSQt8ES9y4InDHbW5i1LZ+bINbjY83JThHX+2WzTU0Fozl3zAsP+6RbuxiOZaIXZ4YgqgnddjKv
wdMMCXNg7nHOcogKYNCXxXRRB/AljAVU0tZQdfYpX7qpOgLs04qDQqZF0JtSBIMIkiQnPBc4BI1y
sqqMmNrwQV/JLL3zyxnq6NSis72y7GxucJEHCX7QBt2b9mRORHeRLhzSruFPB/lWoy9XHntOW1+T
Wo5NVKR6HBHnspWpUXRfAjsGKtv1mns+5b65yxmthOplrgFMK/E+m3zNZSecb13J4ar3dWi9Ni4W
4GvtS9PL3QOZGHUtIVSBycVYq9Tc+rNn9cmJEMQ/BJxX7qRhpU9lMtkEDStS3uKQzl5qxfnqLwjX
NKRTHw60D3B8W5iVeRqEoRPmVM0Oypw66sG8XGU27wG432WH/HUbQB0Fam5xgKjjOb3EsNDu9ia9
qPMdsgb7Wwr41jov2qGs9gE8J6iLrZeSqBoGZCQMc7mt3cStr32y6QF0aJrbuwTezFQHL5o1VnrB
utoWT8NYiZNsmXdXntCcaj9mWgD/RK/7PbztnW6N8ZYs1l0umjvd59UGzis+JvqnsfSYk0Z7PzWC
BI4mr2uHr9LLmxEHico3+OFxPl/1xHt3glA71DznIhbV3vFhDhPtPnYF+17tHNuheiFofdby9iZQ
4laaxhscIVTbOo6XebVr1PRspho8Ta87JPFyG+RlEHaqfKZ1e95icgctgtk4OM219JsbnGO+IOa9
y3Ttaixt59QkcUpKzSKaSZuralJXZG7Ox4BBJo3lGS/uL01a6lvfy5yoElSMJ5bqMK2cr3QemK+l
UXIq6AL41TJ5nsxi19TFSQsEKZqAPEpJXY6+kCzsAgWRRTfXAdPNYcGROjQUzfiVle8rkd3rFXSy
ZiHqZLS/jXTRhcZg3qLHeZSKE5GjlnB2BQ6AepxDUCmUPGiCc85ez/XGyRhN5eg8BLVY2l0tkFIC
9HSlnTwUC85n+KOc2KAv4xlH1MCaO/znpyunDfbp4t6S1LlojPow1u7Oz8l7lA7rlsGZAk7zNl6K
vWh1BdUVAmRs5hH1qHNN1ZcWMXwMnRXM8aCFxeICb05Po6tVF1DDdSKD5kofSuISt/tSTtbKHsz6
qGizABrVxJ1M4oqASyFgpbHBqcdd1fsucJzuIZi9a2kEzZWwklPDSUpnfQqJCab2oe2cb2bpWidj
tv3jOHDMJWnTnmsg4y4Nd7ok1jLDxvP2Pmyq0On0Te7Gb0ltO2EWL89YGnwxIDPvxrI4NJmWnVST
XA9TczZO5uXQzfatVbojx49ZUrTtgyMmwAL8mFbv7Zq9CSKcvvV63wo594hzU7XZwc7nz0FKv4Tg
Btn9YUS5R1o2sJFYtBGzZe9sKstLCdrt4Kb5beMob8shMmbwtdmp0Rxl7az1ncecUZdqeKGSYoem
zUFwxqc8bEo6S6q8jEOznLqDZ9dXOM3cLRVWrPiMzVcB7PAXZfsHN4kfe2t5gk54rOCdnFnFfEU2
oV0dhm4Nond9Edl+HvLsrIIabwnD2edIE06pYaPEqhxro6ulZ5wNy5UzmWI/euIsW+GqbEMMJ1bv
TWlW6o7LiJ2/MD3WA/Xek8ZzS79/iLMMjRdCYPOrVfreVYYk12xe1ObYX/lk1MJeFPfSrW6dPP7S
+6nYBuzgRBskBvT4rSQNUwRArqCqbuMs63iuGdtQH9woX9bHBo4T0UiZyqDkIK12owdMRqWW8zmZ
9SkiA3LVpf6TFbfnjeE8Nd4w7lZ73TUu6jdlQPeJX1tflFbJTZItl76nGLCGOiVu0T0F6VDsbDs7
tKV91LvWhz1TdMFVlXgj58jcNeMdnt2ptldwJZ09eX4SpbXjJvVXqzbb8lUGxni2pEVwyvBvusM1
FJMPkZo3eDpb9+6SL6ehBggohf4p4Ji1S50S8CYltG0yU7zfjGoe92NZqk+Tw9vH8crbeZn0ot7s
5lsVp8vREnHF9KRJp59J/uum9F6wIRyIsUisC8KiNAe+GwILvMtjo4qkPSUbv0rPvXEsDkndGpG3
omA7QfItz45N0dz71XJjedZ9QpyPLUnrnQ+ymvd0AexLAlLsls+I5i5qa5IbnWm1TbNsCB1wWJGb
0znE4eHeKLp2Q54Ju7jMNM5bgpS9XwnY4+k5E9cNCzJzkHDbTxIOx6FQWbWvumTh6JJDuxNetTOy
ZW9V3YWHbnpTFdlVn+sPc4slG568OHO68XmRivZNW4gCkh7v947D09aX9gljIfxf0+lQB/1h9HDB
r6r4LhH9fAJJZ0g4ydYhcTlBQnxVn4VTkzJc8kvT8kBYVMWFVY7YKppDccIg1P2SteVXqGtOGFM2
DwFfPCzGmN5TCtK3aSuKaFzt4vJJniWpupdeVW9SaR4lGU6BCS558qr+ZGYeOOK+eUm05EUowI8x
J/rKmbptUI7fCiZJU1BiQ8DRVFFms9IunBo5TlrkNziS8q2FCTrb7VUSlQmcpHH07JBT8Ws+ak/e
3F2X0jhzWEdovytfOeCwwWv6mdlW+85PP09w+xxjfkiqlhN00j+4tnC/JEtiRYw9bt5XSb0JhuKC
LoqXxR+d19FZaGn0nuKs/tTzQOnQ4Z7b1jybZnGwC/cwFbBD4+XN1IGiVu1Y+Vs4iF69NbGOPFAQ
qzaqpxFKJ2luRxlExaid5mzrNDWO3FTX4mPPMvVo6f3nvHO6nd/6j16cf+F08s1a8MOfsiVqze6S
uHDeDJZDRqe3NriAxds6JWPDd975bseBJ+bVSbk82zYLUJ+33nXrFVHb2BeD5Xcr1Nc2n8uchrQw
1uniiRK/g9bZtAlB37ASUwDzqa0tOd9mE7apSH+aYM23eVdjirZG+JwWAIY6Jwzc/d3UaWdkYLxd
kgbN59Jv3IuAt/zqQFV/NjTns76oUQXQtWafWV3m6gpAraZRcKRPZEttL7gk4qqtPdZQsQm0T07V
Tow8gk1cxPJxahNyGHkeNXMyHoekFmCNfW95oCNyzsOxHI2OgpTmZv0GgFhQsfFhC3Y1kFVIeMZw
xGM/tJumy2+HpZ2cXW/IPo84SY3pbYWSE5loR7lmdtDkSJaObwUp/NULLn8z3S7pwb0Z2fTgFFjI
siJ49d5vLXUs5DKWYY/Qxiku+HVeepW2+JAdSzK0UUVuKwnTooMH4fYzo7CotyLJnE2c+U9zVV0U
9kSq1bXZSMs0DIQ5b5oc7Cf6qgjdox+BQyfrPrRKXGq+c1HFtfY1Y6xdG3QNIftRW2nOQxSMManm
jm1t0Y+UiOPISLRXlpvLerF2pQfQUfmJt6akp+3QpBtQWLlNAiEodvnQma+OOaZbpo69nZq2+dxy
sqEMNF61ODfgfpYAlV0CiHZWJYi/GWGdiGhRSxxKJtLRyC99S1190fJTx9HZdDlsWs1ITGElUZHH
JTBHMSyKaKBWVgEssjT1DYjHJepJiyaRsIf4s1iK4iXXansIqTtPRpjWjbvr3XLj2/HvApH/CT2D
eKvvOvn21iFo+F+gYlgFtH8hY6iTPitLmk5+l0Ssuof1L34XMWiu+Ru2QQ6KI5peV1HCf6kYNNf6
zYSdh+bRxT0TYRv6oD9kDIb/23ezQSSzCCDoWUJ98IeQgY/oa8PVzlobUBHV2n9LyLDKFP5bxsAd
uaiG8MjGam219PrYykM0WPfKTextY0E7Bl3/KQmsckeC+WsTdC9U92841Bv71CzEUQ09p/GVt/bD
E/tDXvFOTrGqh97fBVZOWAMiQ7N9JGkf1EV2OSCiwq5s29ORfd77w9GvqZzn+f2kqfOMIbzxcw+b
rrohb1aNZz+5/nvl6foU0CXzlNHbGSsb4IP2PECza6i+tbeV7a+nPtqLN8Iu2iuBiIt0h77g1GlR
OsHYklYsAe231VgyVTFGI701YVeNmQNGNgkAp1Hf2rptX4ZYkMt9WQrxh3Hd/8Rk+18rHmIo/PAW
V3HSO/nQQ511b6+/3HXP3Zv6cfJ9/7t/zT73NzZM7Cyhj9P9h0H7vzRESL4QEeE4jE3o6sq2OlH/
Mfk84zckbthTIixCWP3jzGPSORhlrIKfALHy35l51toQ8t9jfr0iHl+g1FbTTVSNHz0/IUNKerkL
58034q4PdqawsXvb6GLIlkfH4RQD8V06KqrbWc32tjMnxuJGQxz0Qv7JrqlPm1Ph4TYJDHtbBFrd
7segolaB2IHyftgUkyNenKLLp2aruW6ZW5sEw2LjzZuaub8ticDKZ993RPzVqqzWvUzcrBUWMvJM
cSu2cGR1lRp6N9ZEGQ4aX+DmToVyxqNbM9jh3G/M52Zl1fk3TQ0Nf/PDK/03C8P7eUlD6OqPS4eo
jfMqT/27XdoPytGVVN2nbuq/xWNDnWHfURCw96U9KOntFwWjftwsmSizb1BSkMP/RIS4rsDv3hHK
WE4klJkRrpJD/dj0vqA9Udi2Zq+5UVhFtukay6GABshXa3Pq4GMiKSoAUbHTULO1RdTXIxQ1ZW4M
AOSjdezctFbwi5vWkgalUb/ls79+Ruva9MM4Ytmi8ZPeVnILdrAOSz7/4RlNaaaZqbS0V5ckno7S
Z/ESr41K3+4sTneyc92ngsix+4ma/cO7Wa9LK/naRa6vO9HH63LoabwG3dsrKt5SkevVRak+c1w1
6yQcqTlmV3Wcdh1ZrbTBn/gne8Z7/R1bBA7yNM9jGm6zezKH3v/sxCHZq0+p9ap5pQexzxlXuwAm
ktYdmiXzystMg7J8YRXkpO8KpetLCow4K3kof/0C/nwn7NLgXVY1IHuI/WHzwistRqHPacl2R6Yc
+S13MYqIqluv7F3mx7b7JHseAZoJ5MLuU6PDhQt2Q9boYvzJW2F5ej8aHNLVAEvY0XCadD5SSzo3
05FH1PHXOFhqR541rYApvdPiSgXz2exTkTR/j/zeCVnf7d4fVjJss7H1YJYwUQkmKCp/eBWrHWgg
Ou0lJYtQafupS9cJUU0NxQKcaXMbOgJyiRl13xTAUm6xWtDT/q4Sbj5TXzNkfRdUaSXrbYvZi3m7
UibVy1+/pvdaX7zyDRT8mOav0lGD2cLu8uM86cfYl3q7TC9wxCSDQO/BkNs7fRotRwvhRA3anTCL
dp003Ug4RIpB0L7913fxoS1xvQ0k2oi1V3bO2m/y4Tb8FpbSrNzmpS4djTU8Z/VaRuDkejc751bs
sO5TIpPFc7UKJEryOBWpvb2v5dpQUH9htV1XfmDflLyypRzO7akQzc/gcR/68dYb5SGtLUY+7tfk
49fn+eO6Yo21CDjtvKjYJPG6yzslyv66XboMWv3YzsivNppXDXzWzG1FLcUvllm7G4WIDyqg7pFs
qmXR53PUEnVHWwbKXZhEvaNr5a1bBcmyqhsCzisbukpmoz7qS1DyrUUWjzQp/+TJvw91WalWP006
ADAWwV2Jwfr+BzEyKY7Vg3jynMbJnQ1NM1SuYLP3+PdsjMVbtRHx/PvqWfY2n/XflxNhxD4fTWNn
uW3Uj9bP59B3A9EfV3HMRwhGYJACk1zn7odhUUyFqlYRxJOQzKJ2Z9E0Z1+YRmrN55bqZx5HQGV+
eazSaZ6xGEjlCOiEBX90b5N2ibW9rOx8ecSuXLmXfuauAcKEjrYMUIo56+tp0LcwhObBc4ZbIfNi
eVxKQFsF0kpqouYm4+nzgpo6oLAdWojal0cfwQrvznLymf9TCx4s/laQUlaR661nzU0xJRkBRvv9
8oGfwNehaDDlfEVD8MCdZ9SyeK2dcKrimd6huhVRMEhjuLM5YHcnKUlKhGVZSbNCkxdXJN5sNtcv
tV/H9uOgDwaDzPNhlX0b2rohRPnrsfFx1Vyhx1jiIA2nDcahde/90LDiuU6MQJRIqyolk3DCpZWa
zNjkTXmw+haZ1u6vr/hxNeLUZ9O6t3pSrDzYj1dUUlfpWFnjF1JR62AckfOy/KFpLdi83YEK2VOc
WwuDcDT7TiUXHgsL4/Svb2MNZ9/tF8CeaYlhr3BM3eTs9eGXL9bQt1rgVo/wwpB/kevsHe2tadOW
1SgtVG3sZOw12fVAvoMVB39/GOrkt0xc4nFhp84d4qHcnkORde8mS5aoUFEousNt56Mu2bQOusZz
BhHe17luYxkd/j/mzmw5biTp0k+E3wAE1ttELlyTO1vSTZgoqbAElkBgx9PPB1H9T4ltppq+G7O2
phWVTACBWNyPn3Pck1hKsNgzm3nYjBnRxaUsFIK7RMGVFnc4XsCtpLJpxDz+U6734bgmZ47wPd6e
mqdFTfbhtFKBzOqp7cKXkV7eBLG+AfG5dsd1m7fo4TzvIgN/YtpCGBX8oMy+zV4r0NuUFkMxufJJ
4snFL90WHzBzkWtXbFtku3a2Q0fdUXf5afUXxaqTU7XF1M4C/v1qQqdlGf3DS/yws0VEQBHHJrsa
b9DBO+n36QvFsVqbonZfoj4TrK1ep9sN9FACt6X7cx1jK4hH1VFiJMcSZ6/cthSjWw4aK3MI4x14
O/yqaVWnvpYxZNOLfCq3cWiXqQnOsp35VJ6J7REX+HHdUVmhEUdNrxsB45Pzgsf9h0f7EGXyaEiA
IP6xVGjeTbz3+6P1s3LCcmiWF5GO206FJxJTay0hz3zr7UjBFFj6pl1fQ7fezsfKahxeyBxUqMsO
axU4EG1jYQ3TC1GqYTimsBDMPjFCXvirpvrMFPOmUm+728C2eZG7emJb64lIuGDeS2jBCTmWw1BU
tNoOzn0fZlaf+OVQsCSy2C34r/fx2bZCBVj0v4DS/fsp8PcA68MajQgXiK4Q4CLFjO3/CHWdafUC
SnnW81jBj26P7+Gtm0XzqBIyywx0/c9X/Nnb52/H0XZJTxDY2xxLdkDU9Puw0zqTqJWGgs8dwK76
2i99z4Ti7Gd8cNvzGv8gp63AugtKsTDg5ShrQhY2PUYJrkXZ34dBR0H+CDEkYjNgQY6PpqSM/XWu
LBZ+P9ccVL9eW9rSd3vazXQuZK2wirbXkap5exEWVFR+xEsRj4/2ppjPT77CgO9VBf2Wp/752RG3
/r4n8vDbIcAmAW5PFPQxsyEcRFVgz8tzli0BVdF+UELDdqFAfg7c1TML8hsToLuNsRWDomRMm7dX
djkI/Bk10Y51bdLK8m4lVusioUfonH6z89K+mCS8570K66b8jpRhNY9Vg6X412l1yunOGx16De+j
oo59nbTEj91G1vKj8Wzo30O/2KBCm4L7JAXsfV1TCoQA2g9Gos+JqDQB8I6U4pJ0homsoN+YaSlp
geUXXnFE2Tp4T0FJFZo67ewM03DSMU6vkvhNpv1ln4VEZgnEtWldSWuZipo6zCKHHXh5ERzHOETi
5FfWvD5PQePmr4NXpnIvvN51koX8tIGCnPZdDNXTnVSS+mV6EcJg3bcNwpZrGde2fXImJ3OPqdVF
mX3Qqqm8F+oEqbJe4sae52d0fqK/pZlRbT1yYoTDd98EgXlZQyoVaAeaBnejh3heS3WSOegG4gRI
3DiLqEa4WRKatWujN6cqovp75moUFnumytL+iId+mjACKafOKS56Wbd+tCcP8MvgRHMcFZzRe1lK
ncZAu12Z/cgo5faM8uygQvFuVwETqziuDpLx7EEEdh/YB6ztKUdfDrHMs/Km9mfVphQBUAWMN5Mv
0zw/StoIDf6jrF3RXgaFl6XRkbkSwP0Bxbc51mk7kE/xLoUO2/b7DAPIYrmc0s7K8tOU01ekoWo9
eWywo84H/1NjDQH1OCbHZMlkEoQtznnQRF3wVBYELMEdup+QH/37L608L/k3ukV7XG5tOq99W4cW
2cxVERiduhcO3byxDVwKH6bhaa4LB4GW743buWj7Vs7jpMLnUPk6S0i6MdStLPbTu2XSkw7vC2kV
U3mkBGq5+lINSxyNd0Eh/DzetXG8YRKhQUOkXsNUSmu99rwSzRXyipYt+5Zdu838a0vAvC9v6JWY
O+U9tL4ikgfaCk8dXM8coweTsGVtt4RnJX3CD/bGhWvh96nCRPu6ty2//uTS7ZDrwWmI45chjahL
GlJvRhb6ds4JkjhBtn0J90/IsmvbeIvpPXqObYlB5tQiOFJz3kZMlL3iR9NlvfVUV+G25XsQBGmO
i2SqYQKsaLWCUx+bis/p90fNempkfHGBz0HIWdJJrlZmDklm7eTb63G0l7n+v5xy3sa59hAI9HsL
JQSvwqJUlXk/2paEpj2aPCfSSqbIWcI2yaPMHyzeoIeS5rUvatrpMV5WtjanbFg9Z74FK99uOedN
6/UpYGZxBcE/tW/SmrcJFhhre/P+AvH2rYyrbWigcvFRjtiopVvkxVh3XDb59TxwMET7BuCW8Tt/
1k3wpHxPxiLxYDXx9RrLeMbi1+yRaxfzlWFhbQ8n++XnYAzMGrPptrYYN/bRNvBfoqPUJ+zcWE+/
hhoi0/bxfw/y++dAClxKgq6G6p44NbyeN5UHUDdOeS0WHrp1101Mmboize0nEvC0QWnw/qKadeyZ
amTeg0kvayh4EpqUysYluIsrlIvr0+hWJR9xNRibSYA5JAxkZS9b0JtWGEeyRkO6ML7F7yPYaFYQ
+9r7M0HYJUej21AdTM7FAu2EP7PfX+379AikKhmfwMv5i4MfltvDI6TJGIrUMdtlMi8L+OXStHaI
QsbKvaG/4knFNrzvE2kdloG75CG3b3Fy0/F3dLgRzK6O5gD8+fuAWuu08h9NKZBwHSya56jickXT
Omsa2gMi2YcpHxrWdAwnGuSjm3i/+Ri67ZsD2YTp0/lErDy8GQl27zqw7O0L3XH7QR+2iB9lbW/L
oVr97f7rIUiz6WUo0zLNj3Ua8b1ZK5xUXKiOXqf9tXifK3nRxX14+jXkMb7H3M6cC8WXcAI0XLzA
RZVzfnTaNbBfiNyKCGlNi/wgh0GUSi7uU0klZUJPBbZZAhgA2fCaMmwEm3RbzgPnK79Ty0A3Eniq
yp0Xmq13qEkveq+xUbyUsVfCPZJdCmzoxA71J3xw244fBI1+eaZhCv9PZ09wO9+eHKCiFiy/PI+q
l5uWwhRc3cnSZnwNaomU7yCXdZv7U8xWXhxn0f7USRhUltGhrDhiq8Ns1TLuLpE4m3X+bAeQK4Nj
WjaNUhe/4OSih4KEuDMryXe/LV6H7cyFLmDV2Sfxc820TVQyYAhtlFxfRRY1U/+C9Cybgov+/dHn
OO0YIqHnVfFEUP6xP6R1qcMu1xtvGz5nRvYE4SaItyn+jp9G1LUYAWdwt+ft89zlBxrYls+3Oeij
tcvLFVw59lxVw0PI8iWobmF7GT4RLM62vkcfBfLTL5BldSCCwA+uW7pHwahsV75jfYfeJGk5qGHr
e5B3TtJRpL5VRe5UJz2ta8lDKxVs66n3phwQPlVwLvq9COAcOuduYacpjuR62+ANudigAneIsLu7
Rw6U8udmKXnKzxPhmbSuJtkZk59jUWwgZTNw3N2GCjJ5/+ABYy3ygA2rtWQIXuBsd3ugC1rQ7EJA
oOCLl1LGbZFhTTEvf7W8lacKYJIzoJUvt+lmXINpz/59JIu+AYkWNDsXKGhXv5Lhg1qHCWkIwTSo
wqrbOPjCfsv8sia9MgKFZ2/PgJoEh5cj6eWGUpU58SqRdVwhlv2CQjJrnTdEh0F5DoJWLxsRuel6
668JT+JZHjjRBOSArgT/Rv2CUaR5BZHEN/zZTtsihUzvw9GfH6ExodyC1AOhyP3cyQho4mTUMFZx
YrlUOF9Xb3BRdwycDjPJvuM0xJTYXsQIyZnlVRG7ycgvLWwuEbEQf+5/Pcn7u2x1AUBMqyOxbI/1
c7spqfgy3eIl3XYTov9t8eZdtX2i/oney8LdfkeHMItPILTcPigF6AQMNPwIts+XUrOUU6JFeV77
xdGHgoW6rcq42v7l15QlpmQniikB80/vEPy2nVppYmbsf8Kd4xo7uh+yMJ3omWzXAPbeskLKupza
elvlKQR1Rr+jTsQPj7Csv2xXm/nt2dQfzuCW252rnErjl18X8k3MkdYyVayn94ytzos1hO1d68F7
UO8blnoHGtvI2cBoq2w3ELIzEGwpRkOogs+YtQFSoiH3Nc/cT1TxxqvcTbcwLvNmrhGO5XZbw88F
R1dTzpGd9IdtkWt3KzPu62ne5mQoV1flyO86VA0HrMRZjciet5oEOPC26Sn4Anwv9h5WcZ25oqR7
/J/Tqw8JPVgO+wMz2GVzo3fTR1g566khgFe7T1nTBNw1QvGZ1TA1bLOt5W0rqBwBXpBC4d3Fvf/5
8lvi+rfEdrt8sNVqaNbr/+wd9XtiS4/qxpq6EKjqfWsswIC5C/IAVtKfL/UBaGI12djNci0gK/4/
2NL6vwHoU6TaSBJK/nuO2GpumqTV0vPuwpiaFTtykG0vFVU8b7jxjMcr+7U5/vlefocQfIS6oELI
3fFNomcmJc3f70WOwgW+LdKnmKpa8CX3nS0e77ooFIe1IXT+p3H+zwtidQVwEERbCzD/Y+tblRnb
KStbPrZzzUGRKk78y3BRTLVfK/vPD/jBZGh7wo034tOfK3IdylEfgEzk1yhu+zJ4/LVjTNm6gfZL
IBbfP84ebd3wpJKreRgmsaDXH+ptPxeGrQF3F4/z6B/u6PeZzh2RSkUxhxfkGpqifiyLLbFtwR0W
7WP5vqgm4jrW+Dwoyb6Ov3LOK8i8YWFl4qyznYitlW03gncWbfuSsSWzP/oQv3x7N7O1LAlbfcvH
WR/SOeeLIJ9Mpvd6ln7fZv/8EB9fIy8OFx6c0XwgWazAPowq527bY2o3nrMOnSEn3s9ASGPNMTws
VjR4/1XDc/zQuZ7/02fephFE8LHdajgTjWA7PJx/HXtzmrXFzm7YWVFOdHn6X0Fr/mbajSsVzwex
0aaZ3AecC7EJSPSYF+f3Y4kgeXsboSpZF1gibAfGnwf09/0HfDam/OSxAuGjYAL3Ec+cUPkjEvTV
RVhbRvlJuDlCfQkMC+afluB/XopXF1H2iuhwyB7+4dkq2P7LkAYputetKD76oCPMI1i7/PjzU/2i
YvzfjdUHK+RSMQSZn4X56OO+btvUZUL8N05mdeHkHlx/3tgIA6ruofmrW2tq6BhhpWCr8a6S9PsK
dr2fol5EFlNBfkuTRmmQnxvXA3uw7yvpp2lzsRAb+M1Zzrly5iWRLiWnz13bVqRBpnC9ukUzOGAV
ldiNTb9yiNqw2MobMTuNCO5Re2w7naJzuSXu6LvptPOtSrMxhjKDT0iO4Qlk80lA1A5CvEdKq9C8
il8BCrYQ27RX72EFEXrEYRH83MbeUw012WzdU1a5bN2khlsYMI2uRUDbuBF5Qu0OfIAQKxjCM5Tz
LZiz3mMbTXGU1W7ryFnzHdLuylmhc5q4zveBDsti2P0b8mg5NrPdr0DmZwRFZW1ifNc22g7xsB1B
lsgtVOAedNRwyUqRVYxXNtWKPE3KuerIp8Dzy6J8EYS9sTgHSx97+rIIbGsDA7rRgLMu73lYPG2+
H/tMDbSbeASBCaky0AGnj+hqaw24vNjVrqWVg+/ex/hihMhgWxZ3++wv8bg2z9QbtooWMaDtBuem
7ygiPOcatDndQ0KCTnDMTOs4RVI5BJ1/LaSeCJJ8Gjq6X9CyLH10BjaT+qFGwKeQ09WdBZVXs3HM
fYIdFLX0Q90svNs98poVt1bbApkYE0Izx4/woFjkdKPirkfjRDl6ysmm4wgByJxndnfy7LKf3gK7
UkuGEI+AG6J2WFfmUw3ygq0PhO6t5PZrL2qph6fBTVSxbxfHOisDF+H6e5wF8L3FiUvdb4fO+9Sg
JQfRYB2WipQNsXE+6N1o7KBy2MnShu6f6LoUvoXKGuNnNvEmetJ1bJXHKvdTjDfSdHryl9wv8NeZ
5Cn3RnGR22K9rMw8XoBkNI+hCegVGvvZOcz70gYzHs2zZFJfeKmP6SmrL3srjC4/pXbe7OfYkWj2
S2TeJLtASm7tX0fa/tIolmM96eAmmHK9D70MZ7wWkd2xCGfvUDT5cLcWZW8fiMrh0i827p+qC6pv
mR6e8G/T18az0utq7PqD3wFBw31JEa4O8T6Lp+gBvWlLXV/n3/MOJ4Ay0xuTtK7xg4rbq2h1q+Mi
a6rAUNFpkaqipU68og6PE1+JSnzJ3szcDCd4D/J7G6vypGanRLoWF/4xQ6n2pGGXrngK4ga1s0ST
vkzzGn0trc0WSgzV8xS5+cF2e/vKs+Ms3zWWJW48YLojwugasmkoHwAPoehnvYi/O5R6yGcc7TyO
bpHlR73UKNW7qn/sRg/Aga1g3y10exadWdTOR2CfyDCWWfQpH914uYSBMHzrXK9wDs2g6UWd5lW2
7FAaRD+i3g+rvSUtc1XF0BH2ntMXD/MocMOlVn/td72DZDHKmq920embOfTs6y7YXGHYF7caKjL/
q5lw9tYO1XgJ+m1d5UrgK4WqtPzuTJOgb/IaYQrbwyv8POl2+tFa1py4OQLErisaF0aBhj64rh0z
N0PnuYMxZQaE+JOar4IBOuvOdnR+XpyQjZiUKhknUYorL7JLfWXm1hxdPbjXfoljEEjvqz8t32y6
H5w9h+UzdgOmPWFr57t0rsZwj+hPHJBU1medeebzomdiMpvydtrtBgUHAkeXPPWxORmE95XKdLPb
NCqnBqBgh4lR/zA7tXrosqVXier79KXNlvaTwVLC3bXzMCfSMegTC+6PimsE5sbCm7M18egHch+j
sCixXhiLr0Wl1x1Fnuq1bnKk1np0HmKKCJfaNVEyGKTKHmYVX7somG8K8H68XABcuajE3GlATrqk
qHKDyGpQ6jsq/opcw0bPSXyGLrDo2vtgCtSRjT4Ikjhfw4veabJ7eDpwO6YMG4im1qdxmJ1Tocfg
qxHyZSJPflnbao1OrfbotNNW6Y+FATllfTgMB8LABWJ97Mud8VoqtjgPoX/BEDaIlT61G8l7l4Zd
jFqzj9/ErMVzYWTzNq7j+mNggmNF0bi3HsSCk81JsW9ntLLEl9bOn+rxxjKd+rLaTX0SpSNhZgEn
n7PF9jjLZnYku8B0hlNbBRf0o5AJaqPipPzBvMDtEtz/6F45di2ORSC6z+By7T1iVXPhoIt4qiqz
Xqdd0R7mkC2XNLjKz7Vn91dm8Kb7upPm2dBv5RtyBjYHt13Gs7dULB4wrTtH9MP1bMLpMp9mgYIC
BfpJBpWHUCqAYQnsEV+ulpE3UmbmYXWj7CUCOvncrlH/zIGfXrDYwtvVsXo4TNh9lTRWuaHC7Qhs
HnAkiNalFsx3Ux/X1EKyDwR/nyLPpGuILu2jmYr2s+4HLyW5XtcbE3vDNUQlBTpQNc+pWOOKPRs3
ORGq6MKh5peMevXuojEVIPPG+m5JFw7azeJ79AzD53cm1kXtCaQd3ShfjGF/sBtaQvSIfLW8mSyd
3oOylGfLW+rXsjdf+RsstfrcecV8ZtgXQ1icZ+Ttwc7XTn4VN9r9MlhymBJMrexbqD7DS+6OY3vK
3FJguJ054bUnGxMdY7uq46sqi/SeOq637kbq3fsoXqtwh54eaVUlsCtoLOr914vVYsaxD+ypNzdt
PFLocWbjTJe111Z3Yvash7COc50Es8maQxZjAVAg8qwOlHyX7LpC8JTvLVP7kBCldKxTOHbd+rhE
tRmy0xZ62Pu4nZuyUYxaM6XqSpGTmzJxQiKXxK8GOd6ClhRdIgYnfZ7CtUHcY5fBDXQ96ewnHPDU
dU8i3r/6OdmfYR8xuvcDAqe0hlZ0geYuvPJdrAyL51Us0h13y9ziiHHlstnZl5FHReCEPwR23dnY
+cMTinuFHspNy9jsjCVTNMeWF89PuYA1s3Mzr3xoFsdaTxOJZpHYYevaN1OMBjlxDTj+bViynWLg
iy1fA7J1Vbh9nqBCUFe9tcxdcVfirxjjuzBuHunVHpymUhtLS7t+ddf3XhH1+yUogtIFYO8a1kNE
eTMZ6NtWYcMyIIxGr4hWuqqBeROcENp6h6SNwk84FBhU5J7fHFIKhbc09REo4Od8vhApzWT2QWRn
IZBYYZxLlRpsBfXgh8vOnah+Bz3iOMuP5zCpCol8N/SUAIoDs3vFmsJ8H2NCE2H04p6aRjrikI6Z
O7gJIVxmNQm1eahouEBlweNieQhlk3aIlrxM2El7PtDgaDHn39iEWrTZmS71zk9bZ44P+IA7YXbQ
7tzg9OJYYzC8UMyt5AX+Zd7XdBy/rGuWvqSZ/oLkAl8K0oTqCd1icZCRNCebwwNh8xAYyl/hel0u
LgppgUZ8RNib6FavehdC09RYtPvVk8EUeG9MQOOxiBaDO4Pj1zccz9Zj2JSU8dJZ3lJhjOzEmbup
3WOvOXv3MbLgpxACkcFxCqyH+cCEwXkvn747jVYPuq276NCFYYoQvG6ehhbft8Mwp6O8BDVGQGZV
c3xZNUW7x6eqRMEu/ada2c4h7rPmWknfunXV7F27mqJlk3YUr2PSor3ryvFrPYQDfjuuW+6wJCir
vR2jbDtoJ2jO8Aen/lKbSe7ibrJnDO/SIvGCbtS72KkkHFIIkcNlF/BwhwWQ+wnTs/y7pO7dngrq
a3vDopxwm1LmzCnP4Y/TRYlBGfEFtyAfOXXy4xDiujLUOnst8tT5AvI2HyHtxKfGjqtjqMPi3iqw
oRqrIPtk19VLWcAES0ncjqG7yTEnF4saX+CIIGyJv4YrJIobg4NGkgOOXkmNsk2lm9VGPuPfTMPK
u4K05GpEQfhNZSL8omTqfFKOmG5GKreYtLXNpQAyfgV8d9W2p80aa0S7vcVnTRC3sjluk9D75qkt
GV5qVN075OjdWzMiADqUAW5rmFSTsqC9rvMm6UyOoJaySgNYGE6YLIuSfWQXWHnh35a6c98yXM0U
EnruYVeUYRYliu9NgL+YE9mi/csqGGggiinTWGJGyfF9Vemm/5cma8uwyRHC/sLBO5ldbEXTeGFt
fhW9LqyLvPXdl403cHTWEXuxnNaXd74/F2/DGKFk9Mg88QqVsKEa6QusUyNzrRdIJTuTEtJglTbo
N+X2c451jSGwzcdy/tb3C2uFRUmeNmhQzO8jVatxR0VuxNdpFFeA1CmUqXxeCeahjf7woJDKYxVm
/bW3kL/tLMKRHo879FAHq8VLDQuA0X/FK6P8HOpxTlQnun1pW619HqbQeaK6FmFuB6UIE9N+wkly
Iqi6YvfDpWFuswyTmTkm9ITFYTVnkU2OlQxyY+ItlY0DktHo2zdGCpMo8bIqK7COOaZjQCmlUkmh
CNLMYUtjcRxf2twlpha1XD/VHR5xd27jTN2erEIqtrQ42LwCjYPYfjlZtltg/xkMAnWrctpcfC2h
jaI+G60IU9YjBTM127cqa4ImTsi2Z0/T0TKruiEJOXD9ZZ9Rv8J/cYDN7S17xPWIh6+XSLrCRrBM
AqbvyxF0SOzmzQlpOJpBt/mnNFUeuuWJpUIZBTWOwKZsnNsm6I8psVp9ibOlVf1Fd/YZm6QM/lNV
H3ykeepJ2i61l5OGKNXXe7NgllrcF4NWvAfPgi41FDCZqQGM0Nx5/B80igxtxrHDtWof62z2P/lU
mbKnd7DW0lvBoS/jDRp1HTnra+SNW+kevsBWB2EdruH31JP2HJzgVa+st9bp4vzzoKfMynZ1BNBl
kdnKYgo4ItiO+9cBpXYb3fQElDPuarG9eMmQIrtTp5XqFm+LI69oijcRDfVY7f2yH5b6Wgw83rrD
etp1sQP3O4HmXvS+zoNDAFE1F1f2gEaRhrAi74lxyB3S9qh1hKQaml6zV7CQbl3IXITuOmbHXOKc
ICryTnkfVpjpgcKOIKn0FyMaKSfvgI2khy+nnmDcYLZq6ia6WQn9ooO0yoC2rP0oYzxTHK+NvUO4
rMI7UferXnU0lC8W7Jp+52IYikZ6YO0cYJtU3+1aEWXBfs8Mdi5BF2f7kb7CqPdXt6X4uAbD8pNl
fxXn6XgPWDpegAPj4GFLgUQ/GG4LZ1kQcosKstYYUwjWVvlUxPMUXraEcCGGWnrBYq+eVH0yvQ2L
cY70hAgdb8/verWlYmv1MEAMOEextRUrjg84AM4ECFZ5IAIlQ5SF9v2TCWiDsZdVNL9Zq0SWv3PS
qXUeI5UrHy1+XX8zNAzBfaMYSQ3q1RrJRkzhZAfCCdNdDJmvxu+pNW+ICxG1Wye43mFywdElrWM1
OBHkHLeNcZKy0ZIfvMXuLpyuCT+XY+k5uLJLN20SAMXcJ0MNl+5cRYE97F3bH/pPUB+gTcBhhWWX
wOloN3sKx4VXBLh1Tsm8MUJsicNvZwpu827Cwv4QqqC8sjaTvw7iNeIKuHX0G20TF4+pfVT7MSUp
q89O6BZ4MeGMY7SAW3fR6rItEpy6vLcVwgJzQ8YPGBA2POeqjwFtKe4XXvbei2UUHwq4FT8syEuA
h4VObyy24e4LyeWUPYRFZbaoS7j5BRFMcGW80M/f2CLFchKjh4XLJOQtNMn0e2ocRj6a1hm6mkRT
qtY1n7F/sKeXaPaH+8mUGY+AjI3qcFjhNMOcRqyg/PjRAT4M93GBcNwBtMj3E9yYf03CQ0foq867
qL2igJ5o/KdWps0R3y37U2A6ZxeH8BAzU64w9Lt12SE5Ws5oKt187w7diKirrCHIx/kYjzheGNhp
Xb1CB03lhM3khIEZ1Aiy4UTXNHY+UiGizooGOu9wpxYYzRL5SFAYLAyhF4q0awkK6qW7FYMeblLX
GaO97ac6PEKE0M/THPawjvuap4QNEH7xcDtJdxUB+F1rbRFvh1U8fiPWgk9yoGQMHQU7oK15a1TA
vAIuuV8rEIDdGmgdHBQmhMte2FV+wL+Av0l96HTQRiocJIX+a+qy+uDKbk6m3l8+h+wW4/Xc10bv
y3aMHjvf9JgYWD5NJS04PVeichv8PaR7HWWlCqEJSczCjSNjvHEz920pc3U1W7q7h6tXJHDA3K+o
YoaaOkOI4TFGTIVJwgkjsv0wLUW3K03Uy8OQ5VHJ/mtEeV047uIf+2DCM1xmej6DXCkBGNBgZVfq
yvmcxzAedhVEjHMDw8Q+hJO/kBTELqqGVtp+dcDoKntW/mxw/FWczyPx+T4TBisaxi24m8QEDC3c
Rp6jshKfWlgWOL0M5WfRVc0n0+OmmOU12COMSohSKV3d4tJ8xnnPxq23m63EIvK4NQPyng7c5QsK
euvSFCzqvclVeNcPPQ6FfovWw4TqBlwgvLCkHb2CGOch0yAN3rSLzwLW3d3jaBYXI5emd5NijKYt
WrMrqDM1EE/YddFFJ7Iav+/YInCq8ng+1VgYlo+oZfM9LqA4OjDVvaQV/nAgfHGu66XJ4AZOzqdM
LvOnGAvFne4GvEQpzByqqMRHD27h3vO9/iUi3D85nnTeGhjon2z+xMdInIGD8v8JzU10O1PkP+mx
Z9VFw1cIyv29HuxF7qK+sR3WwXofp5YionG86sR5gFXWEHUC9y/IKfz1zdS65l8FYMc+mklUWtoS
rNjEO80rTnneU5EJDPY9UP1LrWuHUhhMSyXEt2UA/TcHpcGDzBsHlKrGPTVwVEyfyGibSj8ar2s8
/45OBC27fEfLBbhJBh9scGp29aJqqTVQcGzuvAUqzXKaXLQa7l409txnl/aQVcV6uTmr9S8ynyf/
m197jboomqjqvQRrEbu39tHoe5Nh81KwWahpUW8qYicP7D3EO2clbIzsJU+MCow9Xw7LDIq5w57S
P3oYIEdfgrru2VTwvClpNj/hB2z7e+I8eAp7awnSFEKLB8cKOjJhPKyqBS00iwYaO9Zby5jp5ofd
WgsuKxQ0IeodOj0tKqNimeMV3OMSIjcSOXOwpQxCI4DVbh9G3FtIYXIxB8a8NtEkx2JPITYi70My
lM/FuSiabmj23RRg6XuwtRi69m1Q6+jg91mkOl8STNIJyXYrfvjteCGRSRZxAmK9PYkXpHZcnvCW
HMP2X4OVru7mFBYp/g0ufBjgd9Z3JMzXxdLJMkhmG0+I8fgP5bnfBSIU/xBQx2hlKXJC04P48Hv5
v7bJOQp847/ZBSqSX1VvN1A+5ScjqhS25xSNdZXYlWfccBeaEpLmrqSO0iW9qOfwpfhZ6Przff1e
Xea2Qur0yFVj6q+wwDcN/t8ZErm/IE1K8/C7avRWaKneiR9Y6ZdMRKuhXPYPhcrfa/LbFZFxMxqb
dpiS72Yx8PcrAhpGvY1e4gdtj7Yrju+sGuHXhtJ8F2beAAluxPEcyUdeUKx8fxX/lXPDc1Pxv4/O
J791gPl/6wxz+tFsvVS6j1+13c3/dpP5/6MVDA5If5sb/+HmcJO//TA5xfu/mahsf/HLxyH8HwEL
CcaQDY8CYo1gprz3grEch44vzB2bKyDYQE73v0YO0f/4Hv3W+CsCC3yTNosFCslbOxgPiwffRgpK
pxjoSHg6/FdeDj87GP6t+k3vLMB1OJIQPRxu9WOHw2gpvcHp18R0ImyOIYheh8ogCixkQQAHu961
6XrgArID+WxhLcxwV93H6Kbp/AjJIoDBSM+LCoCiOsphtckx6hR9wLTKzt4rdpd5H8LivMH8laUZ
NOHwmLlVAFJYd0TV8ZCunLx0xz2NssmzY0eCRKdTC6ep/RhBsd3JNLJ+zJIiVaKHtLpuMvxJdv+H
ujPZrhtX0vUTsRZbgJzuvSlZvdVYtnPCZTtt9n3Pp6+Pec+pkpBWqg5md3nmATYEIoBAxN+Akp3p
Eo8I5zut5FE+FpZBcYxCERFpG8HV7NnOZ3qGxudyaBPrg9vE2ZOPavRPQc+f5hxmIRCvzLCcm+zD
QmFkDYPKRS57GLb0tDZR9tiZTfVEaxFPOyJz/jrkhY1naZPyFOGpirRLJKc/YiDPGN8vaz7C7OAk
B0xbcVs2fR38inpn+rRIUq6rup1diLgd8u01tXxxTGu7p0Drrbskptn7j7Kv0edMqiWyT0bpdA9r
bjrfqj5AbTEQmQn0fa2/5QtPS0TgCuO6mlcedACw7c9LAaT+PO0R3qIbbvndwZGxC+eWfvpV3JLW
gu60x6+ZHc9oonaVOBpW4m+nYZLNx21uMNWpgU6Px40KLP0dSWuwwTHLybz5IdoG/wqRhuFri/57
uyc1lGmgf+CQEfmA7w9wCgUl3AZlXC+P8aJG/AuBgzXgJeCuRXcnHPxPqBVgCOPkVv4FElWHeE8x
yPpy4o97HNxyWQ/t4PASGNcmRvMzKSwfzcemR69q7pe7giEEzq69+1MswbdqdTKaR3k2VEfYURhf
ZZRE72a0vxCp5Tn3tFBG+3PiVXSP+q87npe1F5RXKf4nzbk9l3Eo/Bgp0qZLrYNborPwQKOy+ln1
a/0nz/A5upiQ0jhvoikpT4NYsztD1PEYkt51ybHP3MX+UOSF8yGqCjhVElekGzQgx+pipdhsh8DK
KZqs5LOfeXbQJPS5fDHYtdDAW/3Yro92a9jDmZ3Y8Sew8F0Hrt6WTyVP4PqsIeFF0wcni68WEuPb
0YzzBmlRs2tuyXVTgOfI3ddHs7LqO2C6lMJRMSz70KOT8AcPU/gu7PN8Drk0xXSzWrvDQJXKzqZ1
aa3Y1rZjS0Wd9g3uN9tcXVYzNulnfsbAoWyDrTjy1svIG8GM5Ue6MgkS59kWuUgRyLQ47cRLGq6l
jJ4WHia/LC5r54yHHYqGJin0lwFKonGclxo+AIVkacFM8+z6bDXm4Ett56VLmREQPk2s2WIftv1D
3a1k4lUgv0b2MC1Q8IMIjZkclvhZBHr2FzrpJtUwCJVY7dql8bGnXTseIqvAlAAMQc8DrqKjXsOr
pBi5WVt8xBrT+LbnpMeqtYeZ4UhajhskqhsU5hawFBEWXB+aPKdyRmNZ4tjjjh+2ZN7KU+eKujkz
ZhAiAeA8L1zdvukvHfRUf4m+i+4yH7ENFP8iGpBBsBTmA7JoyTcqaJw+B8ggvN0T39zkSVhwQyFQ
5SmvBFwX0rOh9pvx45DY7m27ck7f+wJN9mPQrT4eh5wrfjjhxoA+uFtnh1zSoUETpMiqYwsE5UtZ
xt2l6OeV2Kmr+Q6uhXmbdgh+h9gOICWPZFv6PaKZ/3Vagp54Hfn8fLUapWXBg+Mwitn84U9goUNa
KEH7kNp2vjsgmNszkCLzC5QkDtcJzYH6sbV4oWKEUeVNdjfPg7PekTgX6xlkhiI9gQkvKdFk0trO
MMMr/eNCTe6uiwwJ1giEQ9OHkCyq9N4xEJTDlaLnvbv1Miugk03Zer15EciEpe+aG1q1wj/Cqrf/
4CmVjydjQHwc2xuzeW7WpGoBYXvNdOYYTs/K1K0/YkY1DTz91q3DLwcKQGmcyl5GKwLDizQvQEuP
LiVRMPI9Snf5RQP/7muH7vh9VKypeVWlS4Xbb5/SifMj335as0mUHzLOrRveGvH2sUIMsjsP6ik/
j5cYV4OsqbjzaA938VmHmMqDWBaqCpU50YDmOEfE4wqFDXu5kwPE3AtTLmkwATapqIdv0B0xs6Kn
fAL/3380+JDFETF3dmGTZbugaD+O54Acpg9/JSv/UVb3f0vZ7v5/E78L4Mf/D1n5b3nbx28El+Lg
B0f534mblP8F/HVPugFD/6Vx9++8DQ8/evm2CSA5IPuyd/mRf3v4yf+iqC6AgpJQOZwUZHT/Stts
578Q/rFFgFISTxr8cP6TtG1P9v83aaNy7ZKoUSvcHwkvgNlWhnqu2JCkrgE1QgHCoWveinfeXG8N
rjy1UNkakZNkcDgcz4gXfbLd7vzFEv+GD/7W0Ptz6sW8EZ9y8ywovdAFfnugH2HQqdmE5uj7r74Y
PY+sdK5H9CGBvNw1bnDlkAG98/x6a+Y74/rF2OvqCz9BZjscJ+OPEn8dXsX/GbL2f78mr4aXYydz
1ucgcrywtt3HYkE9Zx41v+X+rH4x7dg1WhdSoQglDYpjPkckXbRZNRdFEaJwpt6YXZudEjUowsay
vihXU5y09oq7kxNeTJ3kUa4TvcBQdmWMuoj3q6Wy+h5VnkF+E0AqiDkIyGzImT0skFyYqPDBT2Nl
6C26+pSSdkceNURuGIy1cT8Npn/hlrTT9Fb9LyGeFwvTx4mY/AVvQxAlX6NpRinW+aS35kp81vPW
9SUAipCm0i4O316XbnuhN7YSnUWHK9lmw95r0PagYUT5rOuGn3qDK+EZZfj3ghPje1rVn7CCrtOy
/ag3tBKd7BLEb/YzK15bDL1A6vbR1T8PvS/r73ahEp2b24gez2gvJJ8AleYk212Md9/Vrhz9z7/w
xrGlSsUkTmLQcUu9EMbJBeDqq3j+U2vkXd/1ZXiiIRFss5l4IY4jl503fWviQe8c30slL4eepqTF
ACv2wqA054sSE8QrumJ3evNWrk5ebS2ubNESTo57LTbE1dsh1BtauTi3efbMeo97F4X8xLYvc3P+
f2nam0p1b3xHRwlMKxrpLyP3HLaG8C9jafS/aEdln/QmroSmS7fBbOCR0S5aP1M/vBXee2pRb01c
CUxblOMamSn6fab95zYH8cEzrK9601YiM8lXpCpGRHJmf1nPvKkJTrbjvqe69tbMleCs/AZc0dQv
YeGJj5g20uJvn/QmrtybRoUitrOCSk8b+9PsuX9ST89OWmPbSlwWINyQex4XPBi8K7fwoHlPl3pD
K3FZ0t43inReQ+SkHSQRslvUJf7UG1sJy9WBo4HAihtW2JCj9T2de85ItfV/Evv/e9b5l1TQiwvT
NuGAiXRZOE/c/gjI+JdRbpprogRmD+0TANS0hgDNfjZG/xw7f+jNet+XL2Zduou1BRmrzdv1dqzH
WxN7BL0Uwlai0socl6dut4RtPpS8csX4NOKzrXd+20pcim410NpulnB2/B+F5z6i4PfOjbn/8b+5
MW0lKLsavFA+gzKxxQrvKLEuUWj19ZJCWwnLabPg3k+YHII+PqfX9tBXi15U/iVV+eJj5tECGydo
Vmxa7XvHx7ksSvR2t6VEZQGUu6UGxoUmx/WQeul1Miax5ryVsMzw5BNeg1wUYhZfKlFcoWesd1uq
HT3UN+LC33dJjkboKZh4yAJe6fR2+K5n/zJ6IsxKKb8ycT+eqG8mEG2ybNILzb1h83JwXGxKqNFs
lIl+NuItX+JMM4ewlMikyT65hsUGz11zCjsMNYFp5nqp7F9i0S92YZZ7Fez8gSutGb6YtfAOo2m+
w399IzJVGf6i3RJAQBwpdQdtoJLOCcdazUvtL+r0i4m3tTSttuFSE2vzgDPklzEXetvQVO7LDGIM
dIsKzgPJ7IPRp9PnrOj0jqu/yxo6uesP5RomUfXkLeJhg76jdT2YSmQuWS17uXM1MHkpwQ/4PzFt
0xtayWPdCoOXvi8WoDcO5C73YBXOk97QSlgmDnj9ETh4CP/a2410n5J80xxbico49xrDSlmR2k+3
sBisY7H7BelNXIlLMkEAZEFO7tPJXyjWWYcCI3nNwZULc6brlseANULHxiwS7SJwVeu93sSVGzOx
22RuEW4IE2tAStwKvT7Vy79N5b4MMJIsEj9jC250Zefgh2tuOoFDdVWJymR3gEvcHjSpnDDSA3px
AKL0oLEkDK7cmABfml3FjbuhWh9yqEAHmefvSGf89hhkbCUsu6K0mxTEJg5pdnuGQN58YZezoRP0
jK5EpjQHVKQQFw7xvMS8YB6L02pUqc71wOhKcMocB/YGBdgQrKb5tbCG4FsUze/pu7+1Mkp4ZmKx
Sr/3FtQ6vE+myEDf6YQP81Zic3CsMYPcR1XZwLsbjy0QQZhH6G0WJTZ7XITNbmNR7Ma9r7DnKrHY
++eh96/2t2SWeSuhadg0k1KzXUMszMNmMjF3nL/P4MWsND3980+8tehKiAIBz/t1rLedlnBmefEZ
Git6e9FXQlRAex5jg9nHNq7hRjN+AparcwNZgQqrihc7lg3suBBqoRG6OT6PE6LOWmviKyFKw3wV
ed1tIV7hz1k3/9E253ojK+EZySKxgeFzjs/Fn2AZfvKWzfT2oa8EZ2L6Xpct+N6ZJc6rdvTRTL7r
zVoJzHXLgOxtWCyM2fARQsXnhA653tBKZBZml7bVxnnVx/0Ey7/3TmunVRNjkyiR6WxOsWYzkbml
62NcNY8mfs9681YiUyatDxDGWLGLLXdb08febfQOK1VTxy0b4XOi2GELUSGUkZhDW3feUonJCVhD
5E3EZNval2ZkAlDQSsGRFFYuzWQbENmDvh162/SZpPlSgJ3VWm2pBGRdmMDtzYYPWcrHLBbftlpq
nlKq/I9IqbPJVCxhZywjYFbYHmniftKbuBKT8QZvKzcbO/Sa5WrxzfstGHUK9yy3GpQgDlLTZQeW
TvNktNi9x+PkaS64EpZZHbdus9grpMn0xrdQa42HB70lUYJSDD6eMCVDW5X9JXWXR98t39PqeeMy
k0pUpkng5rZH6Cw23pmC+qP0x89681YuyglPRQF8nMdDuv6A8PzVR8nupDW2UKKSNC7tl5w6dbDm
d3WMWufKw0dvbCUsC0CllR3VNjdlcVZF04fGSd45qfbw+016IpSwFH5ebY3YSE+ywkFYNTpWnfVB
gtORhL7n+pphJJRr00bd0uhrKp3SKb7O9ngqhuhPveVRIjQa7NzcNrajycNbLO6nTfhf9Ibed+mL
moQ0+2WVLssTJ8NDDlveqAPNoZX4jAWc2MCnWhib4x36kqeiajWHVuIzg5yDihKzbtIGBjEKtOCw
dMpiFnZjr1ekGyCzJHm2hcDOl1NWrNgM18b6Tra8r+vvtqMSoUUfT34hO05EYx2+ZkvX432a/gvd
/p812CxQy6/nDq4O16WYB2clrB/xkMWIN4tvWjvFU2LULb25GfZMuSnL+3EpkWPoAr1zS0UCLRAF
FhHQzqTOmRyKHAohSskHvYkrgYkYK7JEHIihnOSN3UzH2HH07jdPCUynsCOM5ViTuYiuV5jPKErl
emeip0TmXAiQy0FCQls8Vn77rRyCr3oLogQm930fSSfeQvwE/XMEGLOrSAzbO2uy/+2/2eGeEpu2
O1emAyQ4RKO8r09xUgBy9jbkmpIgSU56f4ISpNiiVlABaWtGLSz/yax/jGuqd7h4SogOJp4l7Ux9
2TaH88zyz2znvRLZG2ujooGqxDNBPXOH+ug+XXheepywNZXCiPSOFxURNNadKNI1o1Rb54+JbXza
Vv9PrSX/Gx5IIvTlJhXNn2r0Llxnio9GGi/neqMrQTqakRs3BTXmIul/BqmHpvlWaTXBLYwKXx+L
uMr0RoQ0A/dng9HYVn2Kzeyd7b6H42+2u8pk6jPfWTHtYiemwf2Myzoi7VrtH+atBOpiYLOB4Qwp
l2Hs1AHxYxZletRbcTVOMxtRYY+JI4aW4FSCazhUeL0z11XicxjH2opXCthIXEFKB1TT9sDi9Wau
BGhiBMOU5OwVBIemY1+WnACOobcRVURQhlRsPyGjH+IRinSH/9lqfM2hlRs0abC4MPqEc3e1vuEr
f4uVgl7B1pGvd3jfW0M9Cc6s2Vw/xBXs4m76qLXaqqDvbGbtingczWoTLxw0mqY8e9YbWolLUUx2
mk6kWhtMf+SKnOy02Yle8d1R7s8hdxAoo2UddlEOSr2/7TzNU9ZR4jIuEq+AKAvwQGTfLRIVy/Tu
9ZZEiUqQdH4atMy6SaLzhY9Z+MaF3tBKTFo5fOtaQj62VtDQ64gev6F37ThKRAoxLTKrLCLS3c6i
Pr9F+eFMa9YqEqiOkE1BhHILpYGSIpWQq0kWetNWrZ+NrgYUCfuVuvJ0LJfosU/qR71pKwGJzauF
+DqxHgGc/YDge3LhowanN7hyWe4S/wN+MBzdnnHerMGH1ohDvaGVkGybesG6g4N7dpfmdppT+6Jo
F72jxFZCMtngtrmAXMNxRZymL1cUaqpaL95VNBAPCKNNpE+a31o3Zlddoa6nuShKUC4J3d62c0jb
HDik4Od/SQRA9RZciUofx5FsaNmDzezdDml/BW/8naH/gvz8JjdRoUCO6SdiaCgbeiJHoSUYCyS+
sD0KLmFk94+TW5g3clv8e8NC0nwt5hvLH7fPiWvPVy2SQNC8CvzizqbFgWi4TFVzM9tzf+eYAvIU
ujbRBcXx5H6dTaPWQbZCI1aesIGc82ZL6PWIObouvOkyDqx3PuO+h3+zHCrGiA5y0w4mS+0bfYZB
K8fhocfxoTjYeLu88yNv5IOWEvg1Bn0LFsj8iHQ+u3Z05TXVB62tomKNkOtBHmGupzCzime7Gy6i
fNBihrDs+5q9qAOtSVM1hVNO4RZ8b1pxP2ya71gVZjRb9KdRGWzCXUM0XWesvzLNBVHu4QLtFDif
SxPKKr9uWocKttBLTVSQkYHxtcBFiJe9IcqT3aYIg8tZ73JQUUaJxB2t7rcmjCQKkm6EThmkHy0C
EZ9SuYzTZI6HfGBVWrMsz7YoPu3+nO/ksPsV85sYUoFGdhGZVoRoQ7iAQH+AMfjZH1ZEseRZWXSB
XuNUBRzBbWzRoG+acJuHFIOsaAiwdtk6Ty9GVdRRhO5Y1dttA4ljwMhvLgUGdKsW2hASnno7IwPr
5l7XhCjbIUosh/O6SJ+0jgBTDdNt9Sy80Rua7cZ5btpnVdb+oTe0cjlvu4zjgpofJwAqAGN/abSN
3uvEVOIU/azUaoGohFnRe3gWIdmLRg+wWr2ZK9dz1HlGzcRdgIbSPc1Uso+lAWVbb3Tlgm7TWAyl
ANONt9tnO1sOCRTpd27oNy4LFXu05VtV9FRWw83srq2k8w+b6Wp9T18FH61x46GyksNUyscsnODc
HovF0xxcecq6Zt6uAyrCIeIFKD2k203n1VrvFGRDXl9FMfzwSfosCoJNP/qpupCpr3XwYtr4emic
XFvkpDdYUIaBsNfcz4e5Rx5MZ6egpvN6dFk6RZf2jI7UZWis2WXqzO8cu7/fKP5OxX15PddptMls
XD1Iof7nROB+sGgRZZH6U4LTQhV3QYka4d9g7BHODn5Gkptab0mU0NxVz9HtYN7mGF/IQd4guakV
lxj8vF6SDh2p3MmhbTqdbYRtVh4TWfonvXkrd6hbtMNYTujT9Wj3fzBT+3FG8UNvUVTMUb7ZC7CM
jMGb5nmcrM9b9S8i/H/YAPJVyNHU2mgloRrJzZk+tcI6xoFer8NXAUdpKibTSdknCCYjJjO5Z65X
6JX0UJZ4/TGRzBR22cPdgkO8HZ0+R5dfdHofUwUdeVucxyKSbMLYvPUr82xDI0drn/hKXM5cDigP
biJcKGNdYIfogkxNbL1T1ldCk49pTm7MxJdoeqay/7npxCe9iSuBmUxofnkYhoVolmKvUXfHtJNa
97HvK5GJ206zrG4hwrRursy1vSpaqbneSlzOq59lPVq24SitOJy6/H4obEvv/FZxRzFicONUsyb5
ZlylcuoPjWtqPWv9vwGPTA8o+sjETX/LTyYVd6S+tXjguIMpNyZeHSVOBgsaLst4FLK69cpaq2Tz
N+MxhG1EiX8AmtJzfR1tRphLPQAzGouvYz4xULncwDCHLdF5vh8osYUwjNb+VpFHQ1wUfeKyJN7c
PUejeY4q8L3e0EpUimZcV9eZPRTugYwO2AdhlKC5BZWwlGgs5/PEmvgrQN0yM59RaWq+6E1cicto
xui9kHzLbimWg5cXmKQ2g+YGVyLTt4xqWnJI90br35Rr8DTrKRHgFqOUhEwIeHVZTiLEIfo8y9KP
qe/rJRGqW5qRStMAZb1LBTSywuVUBNBN6+RSa8VV8FEcJ+OQ7Vt8dYczbzGL0IgtLYIiy6LcmYth
Ia62MnfXeLaHKkGtftTrPPpCiU0LAD0+Vjy418j9tuSUl/Gh1cPQoyL1OvA9pB/nYN8qI/JTT2nq
iXPTjBu9216o4YnhHW5uKDRY1nLruMXNptdA8YUSnNYCHoMgEqHRjZfbOn+IhkarkoWE6eslQeyr
7p1sFKFb2DeTHYfg0jTXQwlMky5b6u+1E4ni1wdcydMztG713iUq4Khe7MHut0SEhR1fRWP2lK+F
3pKoeKMyrhDNHhCXdzzjzslzfJjyuD9qBaYKOEL4DUdfhPVCmW7pedDHF2vXSb0V95TAnGqJbGnD
ildiKY5lvaTf19QI9LIrFXOE1zrHuIvoS9MkEkeFvvxI7y3S/KBKbDa1tSRY1CGblCFxHVHuuxvz
2vuut+xKbEbj5M4jOAYkAxz72GMOjpBir1c3UIFHSEgn2GsweF5HPxZpoYU5b5r7RYnPxqZPlcY8
2ewaXfXZzKtd0fu9V9t+qv69qOqriCNcmyRtFA7E0nWSmy3NYsi+WE/gEyGmRi+TU7FHOJnhDJrC
OM2j5DZpu12fU6v1hsD769NLZHnJZbGfAp1nHcsuno6zWDe9VE4FHtl2Te13d5koEtLDPGqL47hs
rl4GoOoQNRWDD5Yg6e+8y3QQT0slv2rtdhV2lOMrtHYey+JMAv82UTbPQz4nj3qjK5GaQbMKipwt
idH316nazpuq16rXIvP7+ntmRkHSgvp7OHRjfSxSm2yxQahRb+LKNSqXBhVXh2WBPIvJBSKIh1ls
mmuuBGpXF9OwwAkPx2hEuXxXK3T9LdE7HVUhIqOrbJkifItnu3dNHvNBeHo4Ml/FHRUz7h9OwcS9
vapiJXlPZ9/S60pivv76i85L3CG5S00VGfBD6m72Aa5hpPdBVfCRW2xRjt0BSkcxnrKRbX0rar0+
HLZoryeeLSLZxMKbPFqnK+wvLxAi1kvOVTWixPDGf20VDLKw/PxlTtOD1hZXsUcFpvZ4DDLrXCAj
LZP0R+XjDKc3uBKdbew0k1eg2OoN20WQAiC13PrXP4/9xk2k+tN7xlqWQJrRUFqS5LnZquia2yk9
q6dJS58E8XclQvG9joVfsTa9C3nezuVwGWC6q5c1qkgkP1gEjjgmKz9Gtzmyb4vw9fILFYmUtLnt
GDhFh74p4b3537Ny0gKR/iWQ/rK8b0lgcKlkTbzevJko9EmEj/VSF1spDpluk+NPR1fC6Nf8cjfj
PfPySkv/xPJVVaIEJY4EgVAvLAz/eakohASm1BL4YXDlFVrFXulB3aGhUqzFRW2DfeUt0+ttFRWN
FOClWNr70RLgLxbncweF0W41B1eCdHYTv04HBk+wjcQO68rP34OWvRGjqjBRk45xjDQr7lhYj8hD
5dr9j6UyfEx6h8HSPNRVjaJ1iVosCPmVOc6y664yJvTgCy2BGL6s8iit66xDeJ9NuTjresT/fUZm
2Xsn031jgVQIUS1lbpYdB+RsTNXDmvyQmTgVvXDfGX/PsH6Trqs4okI2lOWjffLx+Ijb3YVp6VEz
fBU9hHu5UcbTXlvELfBQt/ZF5ge93sWh4oe6GC9hhKS9cGiqm6DePiSOf//P98ZbS6JEKiBvXKnx
QwrTKnMAVaEQTh1Qr7SoIojaGqjjWlHLjQCshRgUYh+/6YGqfFWqKLPaYZhrPuZY1zeDVd2JItCj
ekJBfZ28mLY7GbVrIAcXpLcCH3apJTRn+SqCaCv6zRzM/VD33YfRK298NPE1t4kSm7YV+73rUiZe
kgYL4rH9vKw4F2ptFBU/tBgdZhEZSzLN62OCsVFQN5pFSxU25LlG064GE++XDXu98tGoc739rSKG
LMtFmgNPTpBm9o6N3c4MZAT1bmgVMOS4URVPUrih7yM6JUwjHJt+01xwJTKtpF38qGKndFFyP5Xj
XZNYn/S+pfIC5eXs1l5HXAJGeFhNsw8zKEKnfx78jUNcxQzlOb7atMz2IrH9ObKR9A+ScyzK9O5n
UwlN0NnJ1HUIhIpkWNFcqIaHxplzvVTRVHLcoW2nJhr4okOxuKcJa2SoR3apV25RUUOGwMHS3Jem
zNsHz3EuhKnXsJAqaMiocFnLI0Ioz5vokCXex3gKfK2tKFXFoiAmgU5nXs9TW1xia/K8JXrgNali
howFzHKOK1A4lkFzSPF+OS5y0gp+rGhfH+OVi02w1ZHLNbNxaof6CoN6rU+Jd9HroQWGEU4jSVWc
esNqps/wzfXWn/8cQr+/lKUKGiqySJqBw7ztIL+J2y+V6zzqjaxkt7kwsW3c33B+Opxk7W3AHHE3
1RtcCU3TdwxpUafAP9u4KatnvH2f9EZWwpIz1sTeymHkQHzPOvlz3uR3vaGVS3OyCnz3ECQNIacF
BycfpnDSkyizpAoYKnxndOLa3XNx+UAX6gwrDz2mnlQRQ+M0iaTGozUUU2WC7cntAwB8LQCLVDFD
STBNCy7OPFU88+hWwx2uOFoHuFQRQ4OddrG9Wm64iQ1s9tDd98ugVRmCBfk6Ks0k6RzfYb3TIVsP
TYPdkVOXWre9VCFDrj/m1ZDuNw+WVfdZ7hRP/jpEusMroWlMuTVEDeuSlc4xze2bMtArxEtVqqib
4rHE+NjlPFlrC/+0rrzCRzcY9QJfxQ31OIeOhWu64brNt26fnILE1ztnVb0iq3O33Hc6WnKjUeNV
lvxInPVZK/RV2NDmBfRTHVYcF9zbCbO7K9+qhd5WVHFDU2uZgbkw8VHI28HwHxEfD/XmrRSGPDxy
zW4E2Ixn02QehrgdLzK5ZO/Rj964flTRIk+ssScioF+yn54Lu0zoQJeae0UFD20C6HSJ/TvQOD9s
nfg2mvVk26QKHUL41ajclt5w0072pRgj84hf7PpO+O9nyN+LB9w2r8+WwRD5MDcdOEE8k48Bjq8/
Yzut00MwJInml1Vu0GTsEHTCEwQVgNk/tHI+TIas3/kD3vqsyiVqJuvGWxMUhFm07k1toEkM4USP
7imlco/W/orOyMjyUD67WnPne9CWld7MVRxRb4ksTXs6oK3X+bil+Zgh19NJK5pUJJFJ/7MMCpLb
tRenCZtXXJ3FpHcyqjgiDzsNPzF3hkNupc0h61P4SCOuh3pzVxLcsu+nsrVbLB/wbjPj8nHb9Kg8
uEm93u7NZBkzajq0EjHbPcRpWR+iVU9flRfy68HzsogtDl0AOcE6HP0Cj2n8G3W/qBKpYjGXaZYY
YQgZY10X3JlCr2EOtvn1xK2W8nCeW5TLRBEf2Jh/zoPmVlHCs2znPI9n4CFlFrSHrcjysIgNvQYo
+fLria+xaIPFl5ws7pwcHDPFNnnUk+nAZvb14BV27WtsmSKsEJq+dbErDzsRd3rRr+KJLLsfHW+x
GN0euoOZTrd12z1oBZAKJ9qqJWtQUhag5NblUuIsekiXtNPLAVQ8UeslToatPRux+2FnwZfC1/Ie
saSKJWqXSsRtu6OS1+hbIZKe0lmiJ0YlVQEj3p5lu9UFNbN4Aygr07W7NvA4/aS35kp4Bo2BOyH9
IeiBgFnMwfuAdkejF0Uqlgh/0KCsonZvITjnCJaG47sMyjfuT08J0Kjxq4KuGY/Q0YtutnL4jk98
rvcqUpFEA8lFbo3kos7YGqFZj79wmdy00A+4d7+Oz3bq4yHqcoosY5CGmWgz0BuBnh4NxuCvR8/b
Je8Cn9Grsj/lmbse5lqT3vw3X2h7SOqVf5SeNgunT8v56iSTFloGFOXridf1mAdi5EHXDCY2xPY3
P841V1y5PS0sgQJvryNaUfRxHxpH4DOt8FF1i4I4wI2+5SQfluDkN9lN7DZa1U+85V8vSOFUwvBm
n6d5NA3HhVQoKMxW7xjfzclftsrrvhzbrYVnU+XZx6hqb+b33nH7ov4mM1c1i+IYQ+ot28jMU8cM
safzvo+9QTUHw9zgSW/V1fuzjkzD4IkVAnm4wEg7P6TUQbXGVhFEhjmXTV4mfNEkH+6LfLPOgUNV
7+S3exj+ZnVUBFFVtp4TVTzOi2jJrqumi568bgJgCdHCKA5BYcvrQrrWr6URjmZxSkUWDWU0Ze0U
87Tuy+ttr8FEaLO9c8bvx9bv/iIlbjvh4NGWcq1CHjafys4r7TAL/A5O6IKaXNjOi2ccqm7r6yNm
7S6Ch47R620EFXxUr2XQp77hoBYcyyMmq8/t4DnvfCv3jb9s//8XYg5mCqV4KvlWjS0+192QHy0r
0pN+lqr4kTN2hRvEkRMu/ZwfNunapyIYpV54qwAkGutGuq5sYi8z79xmsz+ItXX1DiYVeoQ68xIF
A1Nv1+5iasB7RpbexavijpalcivDyvaODwUmtut8D164eEcQ4Y3gU6FHAhveoMl6P1wgNlRh6lv+
JzOvaflOQ4olJ1em2Z7Jqljpe4yl3+ldbapAktnXC16RlHCC0fUwC3GN4Dqyqt7U26h/wybRj8TI
gygQ2dQcqsaaD4aV652HKjRpC/rBlFEhQ6cp7afJHbO7dOqyTG+nquAkJ8W53kjZTFIkxz72t0Pf
WJqtMhWbZDeDPccxC1PMc3ZaE+eyiRPNaoKqlCSEERT+yuBWkLVnplF+G7ZVDzckVXQSbyyjm4z9
YEv86LyonnunrvTSIRWTNAEraZKV6yAK+vs6L8s7KzctLQyeVCFJ/X64p3GBjak5kXsK/4+dh/PP
V/MbqYWKSFpqay1yMwDfl7Tjd4yIMvzu66F1TkNTrI///CNvnPoqLKnPmyQ3DVYnN5ZnEujhYFWW
3gNXxSWZPTSideJYNkWXH8sUYHJVeJq7XQUmCbMM6qXn8BSeEx9qdC/POrvM3ln8t9Zl/ygvbsPF
KVMxYGFF5jJ/t6P8GpX0d84vy/rrE/4mi1DBSXHgb2Y8UYiGGeJH13Ev+uGQ+pltHMZhjOUh7Urx
kMZjnhwtUXv1h6p2lro5t6dhnLZDs24oqwJXyVaL/1vA2meulVyko1x/rWklgwOY1vwUx8F4MdWD
vZ4lnpEPp2atwIiuGI+PiF+PiHh5s1GhfDKm8hCJpnyut0z4YTCnS3nKtinKj/ZYRd+9aW2qU5rn
86fFbPL4BlCYHA+R3ybtcV2n8WFep03+svMySpD1yfLusqrL+W7FbM29zZLcF9dIDG3x9eYhlX+V
G1USYy66ddUzPSE5X61zVtflYba8IdoOftc1C/bUJjZtchlKxPyw5fGXMwyPt/y/Ofuy5kpxRM2/
cqPe6YsQAhRxqx+As/nYx2s60/miyMUpFoFAQgj49fdz35qZTk9P9IQjKqrClTY+CWj7VqgWNYGs
iyoxHVGe2dYH7QFLfLZrtPIDOstVVBhrhPyEdr3xrtPYjt9uGVMqb2nS11c8jJvw0jeG0IIPwBiv
A111/o6ZsV9oXiGshOG1IpoDqlLo0OwK1So6XzvDl/qrJxEZTnJtE0dg7UlMfR9QdJ9cV9HmkIVD
XJjqexc7OYBMIxDP5pHzM7k3LuztCfssmeXdojOLHha1bnt0fqIKuWRGKLuLK6nZ16kP/JjmpnGR
WksbpjbLkEPdWo8cete1/IcfRkF+If/ejE80hR7lelDM97dBnAb8bHzAu1uXbTMeQDajaD1Hl+7c
swIm6nV7+5AgV7oihda8epobx/StbFjWxEU8oghpyLuJ6OkaCe9J9txGBnSAs+0mqmMT4i5DuV/L
fVZtQg95Au3Ng3SM+Nup63A0TPtqbgrf+d7+5NoL43bT2CNxnZrRnqE/zSaKPQ/LkhAm1GV+7EUD
tBfROYo8KVHRqBy0zEpjh7Apg60jeOosDtGd1se6KsLNNxtA8266jGk0XuRcxwiqkx1/EXE2yKsk
Sw3231ZIs+EvFDQKO/Ix1kWSdW83Zzho3AVSUuKNLaeW1Z/DTWt7oLwLroATmQDgWdWFu9UM8R0Z
O3KaspmORd/pJsrJ2rl0r6lss5zHKPnNs1GhuRBRwkLn86yAGCqE7r90de/XPJOZJHkXgEVobWgO
GaoL9gjGSl9gyAWTNphNF3011aqMhTdrTrJuOJjB0y/eJCvLLRuGFvLROvMlGmilOwwspj/raQ7Q
T9kkj6nhWqOrt9lEydJY6qMeB2Dns9lkHs6MP9GV2bLniV/2FiEU1WWRPNgHyNvvTxB92ZdxJPKq
dlX1LWoJPlXbIoStUD7x9DRxUeuHIUCxUlERJJ2Um+pGnpOh4+Z+XLP2Xmm4l3PjBblbRJtVpW3C
MCsTlTXo0+r0SfNtuBdDgC30ygIxl1NvH5Qdk+OaoveoXGjqzT7o+nXYT4asfoc9DWtzBCC4VyN7
Gt6EVaurHLqAsTnLzoHZ0LDt+FPftLowIlD9kW6itzui6WpvoNU89Zk3r2STuDudbEobzFJinhnp
qdVkeu6rGN8OHHmcigbo/X0Fj3SWR+HK7pZ5TNsrtOIwMLSysWxP4yV7bEfSunNsBxg0Kj34du/c
VgfXWjXOHtECspx7hRLbPBuQlVPMkkb+LqINktvouKl9Z9ZlQR9vuG6fhj5bDimQ6+s6rpq+JBS2
TxbjqHnNt0SFxZKsGh423dprlfik/2W86tO9ZC5dct5mJsoD3dfL/cgrINSSbh3+HcNHCl6mzQh6
yploy7XrZ+g0Fl5vD5pVnpYId4XfKXRme4gZpgwE//OhfXF8QuwyespmWtZ95W8ENJegHbNpUTu/
RnQtshoBPXnrktYdaqXQOJozOqucwn97JrSi+7lrzDNf0TDnV5OZ49hCZ3ll1nU1d77rBwEmANLL
5H7Qa+NusBYJdmMnvn5a+UDqfbDBDntosgBO+KIdKcqqUB2S/JJpYuHq5SEVMGnVLb9SDpFppx6Z
qW2bN3KkQ+kmZBPdTHPNa5T1kLA5440ab6qsrmE29p0EJ4YCld06VsTf92/dVbeUNZoWrh3I1zhF
HhhAlk4irvwtzeJTNqRjpc5UIpGiRLhfKGpkIUykrOMs3E1a/mqGYHoGjLqVsAjgRa84H4sgRcIY
Nm1xeq/AJHxOrJ5/8E0tY04al/JCcMFOQ00H5Ln75Sa2oXuomzhLCm0Q1Da0DT3beZ77PPa6O+Mc
LYsJ5qaCDCo8xbbn50VvU1h62PHRhIBval4GWw1fY7gq71o9VEuTx2JIdBlrvPcPkO3Y+GjoFvb5
ktqw2jeq5U3ReDWzcoxc8kIET4B3BtOyFRjVcZDryI3kGYPKiXLhbTBeS7VVCDZrNr1vrajjA8Qv
zZDj1bNnFVuka4cbaU4VRa1rEWQO3eQIREuPumq2qUBAgKmOWcvTG3R7jS7XdaCWA6uaOr6i9UwG
V5jFrJPPTbhaeju0VRoXvkeNTMlbJe/ViI7ycrBh/SQjY1UeCk+nwjZqynuHkqbcJEnrL0HDU1fU
lrcn3auuOy9puqnDlLaBfYgisrkCIgmQMFRiCyKztab7LBsCfaybJsV53MVdjvSVnx2Z+35vGGts
yZkkV+2im/qQoVVk3Gkf1qVKMlvQeMZ2yrZMf57ROTvnk8UakK9EvajM8HMNn26OhM+7ph1RL1rT
JsJMD2NDW1YLyew+wo4jXzAYRU5XgkV6DrPmsqiqy+uw9SEamufj1Mpon3qS5lQTmuM36dJwcbu4
+ss6oMyVLowel3rOcDYeEjCRdMI65uIGuajBArXw/RS6jl0JVzFZzMtg3c20GTEXiZWouRnGKkj2
dBhh+pMwXkUuxyZG+hMJ+3Qs1NQ1bb5E29LuhyyZxgudK+eKaeqoPOqtRdLrUvMqvZpS7EfycRxm
92uNFON5vCkUrs3KKl9a4TNVjqOMwqIm2DsgFXsJzeesEoEtR5IJV2qJ+kR8oMU+Ab0Y6mJDJPC1
QdbbfKRMzD+9y5AaomMR1oVv8Tadk3TkF+BkmzgEDJurg9KWrU/cGMXwLkc+LHo5rd3dWM30y8CG
CGNkDTR2KFwEY5EhWLMDWxnpurQWwVsHGsAbvqeCx+SEhj7FS5qFUj5IOFLCS8fZlubYDshj15Mg
wh3ooukCB4voysp7wYtBcfLZpcHSAhGpk7Y/Bg7dh3lfY99acFZ39KLAG1dFW1u4IebFtrdzNIGc
qmJY6/Nkg4DqyHjVqvNYZeQJiOmcFpg3+0Makey2WdZwKptkqO3DRox/wOcOv9NMIKpOw4pen8IN
OfI5ojez+cc2r1m0Q8cy0JOlm/xaNmlt02dYPhNzTPD027QwKeHyu+sm9FVuNbizXC49f2KZXhpE
1VZJuAtQVVoXazCF/V72yAwtnZncekbyjzNFLPtoLJVDvliBTX94Xct+mbH7tao/d0gf+oz8iizM
9eCQCDgO04K4x3RYvvGoX0gF6t/7/mhnTNBHq6Ze76xp4VnCZ505Wr8bVkGyhqV35+gYqFvM4+3y
qB2cH+dtrYI6j5a17U7LwnhUmhRNOqVAuXxWkimK42IjyRgfax9lmG/mqEKQ8jSt05FsCSInfYNO
2mc8c8rO6HfuzOvQYwk9sCTexm9tBNNHQRMil7uVVSu5p3Pgqh3CW0RW9k3Y7ZM4JV90RKZLRbH2
lxEZHcNpoZugSqewepYqHsVW8l47dxzs0tAyi5s+OPEKGqh7bESpK1B/WJtPWbcNw02LDC7suOZ+
wYG0msw+xJUvvdiwwey6iqpPTcQ6d930LOVfAjTQ6y9z1IXJLVkmnx1XeCufZsrogPdMDbd6Nqw+
GrSusBLbatIWI1LY+93ieB8VkKSH/JVSKL50XpPNQ4y1uuA6SBMxXcUDwOhiU6MaMGIGveVjwzh0
lSmEUOkV3nqO+49YleC2DoUI7tDWg+1AIwKMIDzspkoUTC54Tnu6hqsHoI1IqpwkkwuhIo/NUzyp
BC8d3LyLfhm0a/wPjmhA8WNqBdl+8hlvrv0VRRio4VuDnjI4ovIsEYVTUejyNdUL3dnxrbirrrk/
u9aaplQLVq+8NRKHW1lP9be4S5IvC2qV3rDSQYYJSrxTjABg917uXYc1cy1pgP8KRLO3zi9nEftR
r3cEvYPVWvCZtvNQYi6oejxUlyGoosGhSZdRY3F6mao1QlgamCG+Q/iqbUtat6stkE4fhTn0EXLA
rLAgu2HGYft5bmEFBjQIw1iXltg2hojgTlIBiWaezWqNv5CooSl2GpoERVypWt7OxFP5iml27EvP
8S7tKzem2Slj84AMfMYXw194ZSL74CogBA+9TgdVWJb0EqcM6VDvqigmvxTzqNgxQmTNIbuZ6HaD
x5rU5w0dGo9Rn9TNgcx0Hm8DS0lUzphhmiutR/+IWkr0aA69q+L7oW5n7E6BFYSvjtGY7NIQhq8j
pCbzVhhsuedHu9pwztnWdepqtV7Mh8oSCvJhi35Bb+HD3Gu5fAsh7X7MnHQQ6QeDNcibdLQvlXbx
cE69r1/7fhV2yG2ExCds4XWLt5CgeK7dexWmDf6WGRLY7XDphkwfMQjdlypUIsvp7LJjlGzZryZM
cVxNQpWyYgWEbXe0rVN1M+GpDE3ejg7YYb5OnVb51niKJ+E2dodOYliR1i1e8hCPt/R2iucyYmN0
l/Ap6s8UJArF3gfLWy5VzwxkdcpFCIS1WPTQR8jpPhqRdLnjQ0TbHwuRvdsh7dHGKJ2rCMfYwga7
GAYDtHsKQkj+F6bYbcRROnbH0DaiCwpwsC82HJJVWW+Trc7bUjOL+U1VNIeEFdbdGufP6UQRq32z
OiebHA1FPru28Wpwhgo0rW2Ors/kM1M2+0mXIJxeQmLtclul8EftAbUh6jPSTOCvsPQM/UzQDFVF
gnrwe1xiZNdzFmQT5iFCHG45sr2Q8tqNTXsME9+hxtplOqEFEgXIMwmBPOULAgAeW5IClUHRhsBJ
c0l0dsJ6A5NXDAnLCXinTlA31VIOPAfG+CIMRlODwMU0h/iNecExIBnCuByFhrrIdXIUZ0P6Df3Q
JBVRgSNe9uCrkad5yH3WF0Nm6y8JoqpOkxYmKmTUZZ+Ey6BhHQdePY1yTD63Lm1ZQcK2/gZTzvaY
IbwfH9JjQcfJJ+b5XFF+l8yi/pqGTpEy8G1/wi9Z7+hKgx0m1va+lc0UYbO0+K5wIrMHJpcpPHXN
Cl1rDJe7KIaWoUaimVGqs9+wDZB7RBwPEuucQ5ORF5gyrwLjdfUo3+SYX4d2wDYnAj4e/4JZUlaP
HUTPAM4JVingNUjJLGoBoO3S8kld25WFu8YFCFepcTvGnTFNmz0gqjT0RRpEmHUFVq3elSA1mSiN
w+Z+xAsWEEBpgTI5W4AiFdtSdYgCBjqSM5S1t1xfIpaun3zUuqNUWbieJ6l788MuocBi0U2TvApW
28GbFmY15XPewOhwt4SUqoK3YzfmcUqD4I6Oa3Uz0SoLCzkN6WnLlkCcbL8glVm3QtafOolOszuR
1XGEPSqZl8LVUt6HaYQ2H25dd2F2pqiFUEKvNwsO1Sc6+vG8iih2Bc5OyH5hAgvphCNZe9fHcfad
dErVZZtiZ5JrVvNHis7HKxCUA8KF3Gywy5zr5RkYTY8ddAD7IY42jZ7OgUkT0GXGr59D7f1JBGaj
ueKiuQyz7n4pkqZjDxyCYLYQq9q6czfjwHeeTcab3G3ELcXaLjjns14FiOxheGaHrFGzrXKEm9Ti
MWVyyM5BE9RXamiVL0zcLsFVJJwbcDfT6RXVbq3MmZuqNCdbvI6HGNE/Ly5blrnAPk7c1pGPrmPB
752rIOlDDFm2lJg2txtL6yG6VqAeX2FvTu9hz+cva4bDxVVfESWOhqiQHcI4Wd0B5RtmyqfR1w8M
prH7eBLVmBuRri8wk6Vfot73V+1E+13Yz/u1AtbC+h+eYkjksbX+SwikM4dmAbs1cKiYOXV4kThf
3lLg3+hhsiBudzO2T88V2ZbTiLXzHs4GG5y6ZAFEqhLh72MebVezTVmdr4KrKzkcfgybz6cVrVlL
HPoyPUwchv8ieUOCK9LIx0jJ6gvJ8HLVWd1DURIzd0CjH8xSBqKyoZi6Fo+iQTnMZZUquiRyW78J
gHyfOibs7TrwiRx5T555uOarN7+YnJ82pQiA5UnKq4ZtSKLKILQ7s7GqTngwQT5YVF9A3eC7tZys
8V2O288+iWBb5jLB5tkULlA1FBzA2H7RDbFfGA0UGDT69fgDx6H5tuYuuw1o01msOqu0OcFri3Fq
V3XfhH6Z99tA43ZX1Stw1zmMxxd0a4QRVm5Kgc53wT3hwXQiNJxQuCF8/yNm2/qarfMQAoBc2Ygl
oct+9cin+hmzucGPJuPcFgLzrgDuAWgeSGQVPUYSADWMT969jFHfRbnvKSzmyphJlJqnjckjycSC
zeG6XLtlqZuCAZ9/gjaBLshHCXqJQ6n1XwERDv1+TsbsFQMrOibJdukD2l14Q9obupm5zZOButsx
4fIG03X6ve1QEf1vuPD/F51Df6dzkLY72YHVECunc3SCo3AtKOUfSydJ31u2VQhoI2p78Ph4xYMZ
2y0VBS8fI+jeKf9kPdTj3IDmApxybGZMRyTyHyvwSN+3PqAchAYZkrx380IKFIFetIw/pj9979lO
CeyPmr597i2ET6EGYLEJ+7G0vPS9a3uKrU61gsxabdTnGUSiZBUf43Tf27b1FmLSamDbDib7hGqt
W53iIPmhp/netd1tfQKAontzKrQBYkmzXS3cv9PO/oM+/Be04vuih62epqaeYxhxO+AjRydDn+YB
r4L40AFvueuBR6y55iDzi6yq008BwkzmkjCEcudj11audMhjePt51UV7P4joY3Haafg2MP+JTx3n
uNYWpcG7ZXmbqQY0h9ebCz7mRXjv+yZUr5XAhm2HrE2SHesk3K4ii9fvY7rH98ZvqNUbUCuQVHqf
PITiOuLNl4+9EO+G97o2APWqDaqr2OabTO6CJPrYnPfe8Q0aE4aPHrOSlOL74LsXYrJ/J+z71/Np
8t7y7fpUCVrh2kyKzzbbiib9WAVf8t7wXdtasWbBEKmC/ivrwJjK+etHbnby3vBNsZJTJAMg0KxH
kwPzCQXd/vqxa78TBtJprDjwB5iyu+h1A5XHR7J8aNaAcOv3wQOSEoaY8c2emQbfURI3lUSq+EMi
NEQA/X5xnKGXjjIYNJF+05QNoJpnkLXjh5aBhL9beGm8Aqq2by+hI+KaABQb6PbRi0e/f/QK+wXf
tRpiTGcvydoU0WA/FB+TvC+KQFYkKJ4E5ql4Wp4BYqNBvfr8sTflnZw3m8DKBnDz7IRZ6V3dVnHu
N+k+NKEk723fIOATvlUVXPYBSEM/Bqe0qT6WwJS8930zH4Y8CQcEd1GwAGDJsF4AwfnQfXnv+57l
ItIN8V2Q3vHneQT7CSj4g9d+Nzq7Bcn84FSwppvoqFK3Uz350NqTvPd9z8k2ijTDxwZrsPd985W3
+tvH7si7oWkQn5mwt2C9lLqt8LRdj7W1W/mxq78bmtkKCYsUiHdsHLcoDDclQSnFv1kxUwzB/3sr
kry3fTMghojshRdGeYdTiqQCRaomXCDwoQMUCABQm3Y4dglZ/qrQ+s/fekzs3/8LX//QA9ApdDO9
+/LvT7rDP//19jP/+3t+/4m/H1715Vv3at9/028/g+v+9XvLb9O3375AUTBUsveQHawPrxYtiP+4
vnzVb9/5//uH//H6j6s8rcPrn3/80K6f3q4ma93/8dcfnX7++cebZvE///nyf/3Z2+f/84/8Vcna
de9/4PWbnf78I/lbHFKk3ydRhlKxN72pf337/9HfWBxjKuBhlIVg1t5U8j1U3dWffzDyN4bTPeGM
I/MzS1JMq1YDS/jzj5j/DQc3JKXQEKh6EmKx+F8f6+5/nvr/PAjchb++/o/edXcaB2z75x+/vxsp
5ooUa1nMWZShpjd9r1eFAGtRY4fmypat4DV9X3bafXYqPovZTPtos4d/ui//4hf+Q+v5f97Gv35j
gug4sPLIBHjvLqu11L7JYpa7MfoEtuNbXUFLEDRPVrjHiLv7bADIDCb5M3fsR0jNQ1MP39dutLkJ
6N449loxdt1OfZGM9gsEJmpn5wTJ6zb7N+ppPJ7fhk4akojHEXJ0kSMMWRN97w90qxQJeJMoNxKO
CdqhfsEmY3upQKyaHM+0B8FUNccpm6InQETbfVu3B1MZf2i27dOq+yRXsgdaS0VdxLOxOV14kCdR
ZC+KVi+s7mELpmItLB3p18zxexPTkiYbUgFdFV1t2S3URtNubOne+iXOzZTS3ezk/KnvoR9hKWAO
LepjFPJm3gm5fke2+2XBVJsHHURHaUAM9FV9UESmyaUNlocIWqrCGToeoLVucoOw3Ws/NGkZusSA
cdRfuy1zJTAzMucWgFTZJzYrK9aQ+xFSp3spZLIHP1jveT/Qo9sykElwFBTKheg8ny7Igcn2ogO3
CxZupa+iDdpXaDCavZPBUk5grQGdweiWvVG9af1oM6P2Vdd/rqaYnxBI8mWLh0cGokFLAk3Botqr
Ngbt0biwPaTjtl2HqE47NV48Y/qa83DhSz4uuEEhl6aMsyg4OEDi+xAukR2A2ys+j5/k2oUP2zz4
XbfN/Y4Ec3DTehV951CZH8RKD3h+qOWFN+xWhmNVKEj1buouPnVV8xNRv90dcMb6mvWhI1Bx0eoA
NYHOYd9pD81QH+YVS0Q5jSE7MQ68FEc/EZ+zVUFPCrnGIyCcaIduZFOMVbObEKiW15GoimnOcozA
+FPddodmbfmJb9E3YFVdSTSBBqTnUGIC/9lBhHzHttqA5Nz6sgdIndeV0RcG1gwqBA0lxDBsb3qE
qayUG26g/12KPhO/mqSSP+XCvtl1UgBlVdcUNWK0jkPS6ftNdE3ZSbIUQYI3tEEWRjmmhhYS1b+l
mSu5Z1n6o0+3+luUBc++UvQWpQTt9VYRe4iGgJ4rIr+lsI5+GRMbPrarWYoqTCEaBEBly4HK+MY4
IPNRyqEfZU3lwfIN/ZURw4WHYvg6Yv9xbEiKfuFMdqXt0vYU1FC9Bitpd7GpAcQOyW0FI+DTVKcN
bg7rTh36A4th1M1FoNlh3yrOvqMfAKUd48qK0C1mHy/VnWZq2qWsx3TTcX7E3Cc/jeHygJjyBgNU
qr2Z0NutxRFVnDwfEuNLQyZbCjMonOCqozEdBD6jFw8KsVUX5gZ2iKCEvAQh317WKPUvbhPxvVqJ
QQte1QEsRaTAIaqHLk/5vYV65wwhock7tvqbmK8x9LtVVsKEJQ7gXCMwRYH7joyw24QY8CTK7EJ4
IHMRrTe1Tz/FK/0ZUxtf896nB0jk3I61EBXkUTNNiIkTtICka09NFh/A+GS59ynIBJCEdmfrGHi7
W8af8wI+QZo4eRHCPnfrVB/Xqq9LIF08h8axTgrphX6Oe/dti7rhQtosPqYm+dzQqPmEIGB7bymC
erUl8gZTUF3o2ZJdC53KzhIW3fYThxJQr9Fdhp7ir2vQN4ca7+r9MA7D9QDz3F3UtADKNbTLIkG3
bwRhM1Jie1JEYvjW+M4eNND+XwC7SV5DmnjLYmCncQ0tkY8m/QWWgq9rt+BeuulhWkMC5pLFZ2hS
0twF4e0k/VMQxZ8XFj6z1nVJ4cUgb1o1Vsc2NlFSRM1MHiwNlyuGMqoTVLcWcaPB8kqQJX8mGMDH
gUDXmKcDMQhshciyz+dGklOXjngTZ1ef06kSa5kSo440BTFa2A44C5I06TGk/XoYm4BE+Qh5HGQv
6zjcgqQLobtbxqHEIcS9pNBY1nslXAzyvqpcW7zJ6J5gel1wZ03/Kx5cd9ymiO7Q4Jo216kk0E6J
MhO1+hlNa1TWY6bP8eD1ceExOA+eivQ7I1LvKYwu5cx5FeWLIvWum6i5ksyQAh0aUym0ZDcZbaAH
Naq9jZVajxK50SewMCHNpYt+bHU9ooc6c+LJpo6AQK9mUup18BcxLtXVtNn+XjaO7PBan1BTCHC/
taBbQ2bWfRDqrXTVEu0lpDJ61zFo9xBsFMDryPidNmJ8u2PqCrqCsh846DMUU+aU62w/V1Fz0w5c
/Bp1PN8ZkXi+J32Ubxg1+9AF24y33vs8ejvg5rp11ZBHm+LXTlS/fGD5Myo3+C7AGv9tmlN9jlzs
h3wMNneOqqodLpC8DAevmg5ZaKCjSog2u9sB4sHv4M3CXFC/HZd4fozGXlxVa+rOEjT6boC8F4i8
e606qS526TSiJjzZQ051ZVLb7hrkiN3ZKOZ7y7rPxmgItRLso7Ea6OoIcwCINhDKZb9kzY1Ch065
9nOCaWKF+oohx/ReB9G0A+OEGPw2QxIxZGBvzzBYXpiWuWLhBn0F3/NuvK3sVl9a76cT5OXXGVag
G+wMmnxYGCSAasYi6ZqmLZVR/nFAX9I+mGrfltm82Yvg7QOUpkuBASGuYZqlnyn2HQUSxPtblkGZ
A3nqsZtbUxUNJErVDvR3ddQ+za5HRcmpjYn4BREsEGCsGOfAVuZI4sEcddT8qm1GT6gJ0ueRKP5c
g9v2mLKDxUOW7NbRXIXNMC8PdQhVWJHJcLpCfBckMtPiZAF0SxWqt/F+26qm3GwCdeYYjHmU/IqU
iQlkvxvfq+5N/GNB1SrofMsplDfg7EELqYiXNplnaJmRBha3Dqsa5NpYkhJ28Ya9qaKC4QskUOKI
wAN9tLEX52oR5lrOS/NZBvW2t0M2FuC4qzN47gnaeO6WfTaa5qqHTuV7rGpx9m1iX4MF6uocula9
izrtb7xckwNllXmIE38/eVeVfS8fvSX9CX4IX2xxGB047edCiw5MomdhSdtoOmaYfnZOTmOZNro5
Q19CbzOISwuo9ePrGBLHK4gwp8PG0jsYITkYew3uKmtfGaRMe5hMwmNa9UcEZ9V75wCcywkyqd6s
GIBk1aWjfi38PPbHuanJhSzqczuz+rqKxcPWm/TJdxAuYHrpr+I5+tlrr68sbEkJ6+jzMM/TvZy3
o6rwa3Vofho5lXozJBczjKVtCEpOVM09FAsIYoMa5t5lzmJh27LsgpW0eZ4dFk+LZDzMjuN4ntIm
B6kmr3veJK+C2uHGLiZ6rmvJ0VItBHYK639Tdx7LlmNHlv2V+oBCGg40pgAurhZPiwnshYLW8uDr
e12S3cWMZlk2zXrQPSAnkRFXATju2/dezvw7vs9PGzw9t4SZ523WJWuakSySYLVsN/HqeZww82XN
0WSVM37W7N3uIopHhjV4BVucUCx6vQjmeZuYVRk8u+tbJMpno1d6XxOV6i3Yp7b6aB40RaZPeWOd
W0R739S6zWArxUnX5XvWJ5Y3WG6xz8Q4hXVnITSqU2g29hNPutQv7dTdmDYn2ZRkv5oOPzJd3g+c
2l9lNDwzMXxY6cXORe58byz9S85W8lxjN/NErJ1zp3xuKLIPZZq8F8YyYDSuVDxVgvWDs5P6rlJQ
TZZcfHPfx2HeTvM+S6PWN0WDe6Mwx10aDWZYSlkGhCRy326X5rqW61NXV05IK595Rb9YvkoYokqN
G79k4WWyO2Nobh4bTWPJYckJaoz3UXwd/VAssEX4mVZ/otyUTsfLyqTfmGqc+S0HmJcNsghQGBQv
qfrm2TLy5MQOBQWjXs56QMsz43baq31fnguzKPdxg41hxSgFO7M0KEYd7aamLNDIjMQI52EqfG0d
drGw5xDnohMWcWk+zkvzQ7dc7e6J6mmbbH9QM5btmO7A4hr9QN5DvQjXmAnWrgQ8Y/vTbpR+t3Tp
cjXK9IDDegjjzFmPVcO43quULjnJwgyqmeCK3nf43AsliKUtCFLwjGTgENiQoE9Np5e3JC1KD9ti
jJOiGA79Yo9OqORF/ca0HENruhLUWZwf7lC/rUX1TW3XOdBbGhxPt0v2D2nq9C3O77WvrRdP2hDj
0ygcjQt1Mbsd4Xxn3MuxNvy60sZAgqaR3mDoo1eZ8bgbW3fnjsqOAFmte3heKlYlZXPDpUeLuUbD
rziH6C9cjccxG19xUAwmZ+KkSCI86kfb/5rjZdlPJas+vSZdPuZ5cq9LornflXxdg6GrZ7+mQvLc
niWD+M8YIOd1uQV7+NiX1uAbjf7Q5e63qlOfiiGJD8SALLittJGDtJ/SJBt2mqmLd/JK6balJV9K
62VwMYzOZvoJBEBe1PuTznYxHCVZtGxd3OGbsjSc0jdculmM2nl9ckn6sEux8DPNrgJXq3/041o+
oWTnXl+Z6taI82vBzRdwsqxe3Zn5fi7HyOtS3lk7ugfe04clXwsZy7AS9ZVmXXvs7GU7W0W1EvyS
j2Ztl6GT2f1HreV0yU5sbUkyJFt1kMIjnEaruZh8NFfEXrfSL/H+plCd718TBmkQk3gZtXQoufH4
AJsuzg5NmZchFxCE4izfugslsLqcZq3IQsx6FRaBRyz0+XmGU4NrJZaoAdZLbRc7Ix740VmueWK5
WROuqjt4Ds/FdVKMJ71OlFdq7vE06Zbcl1UZfbcX+nXLKcaDrprB2uT9W5ePBzvvFq+pMUXabq0H
Nf15gNWrOWRW1mi+oTfqS59OzTYqVOW8om/sh0n0od3VplfQy/5cddl8X/UuC7uslX8XgP9vi4Pn
9HtX9/Wv4Xd18E+C4v9HEqJwkP7+ew3x9tV9xeOX/GcR8W9/5e8qomIaf+Dncl0UKRWMLv/7n0Ii
88g/LEO1LDRG/sR17+HtfyiJinD/0FxhCNVAT/zbH/4vKVHR7D8s1dIRSlyX/7dg9/wbWuJ9BPZf
yp5lUPoamqsTABQmGvzvmD6Z145GADQnx1E8VYK8gqXDMm2i+K8sB//6lTjUVQw0jMvuquY/TbKN
KbeEgnh9D4xJqnjVvM0rQWEso3+10PVfvZSuIrVafIOm/js4DYf6OPCczuGAi1tSYLRXhPnYdtFf
DLnu04/fvzydwILGUgALcPRvcwbXNdu+JgRE0a9RceBDN71KS8SxcQaTAijO3/7p4voXQuyfld+/
/1o6yU7dtkzXNn+fI9HGGqmRpTnbvLriSsP1mc1Zd1YowMM8QQEyk/6vtjYKiHK/f05sRyq/mYO4
6mju7xdJVPat4vY63kth2DdlksXPqpHRJs2rZKcnifNEEma+yFzCf8AwtEuFUxyWZrIvkU1Szuz0
IjDh5by5Iu3DLO7mw2Sr1m1NYsc3oMGcEjl2e1dVmp2ILfspm1bOB7HQlPd9EZFndlNCoHUzHJup
cA7WUucfBZb9ja0xPyboVtW93+XNEKhTR00vi0W8RytIpE7P7Y8JB8c20ZWBVNncK1cH8+33SI2M
T4OfDuv92pHa7XJat2Ec5MmOyuELp8yPJMfdrOr2BRtddkw1d/LbJndFsOpDxvdh2wR22MPXlvpy
JHtd0AkUFojkVHkDe+9cTFSHjSinIbSssU39pbeX18o2+y1uuvSaz47mFY2V7o3OHXamWn4hfmq7
qJ0r9FkoYK+qVYsvDKbiqRlis0Y1zQdqCCm/q3RvJLjIAoUrIM+tYkSIukU5TWTtRpMltWnDF1xo
2XgF8dLSDbRL8Y06WAUmZrWnpDBrXN7Is0FOwvaddFH+KIxifraT5n6WZ2agKauFjF9p36xVV3wG
3RWHeZzqwRqR3CSTwEGVqiYmX2f8HltSoZOIxLOiNzRvTh2Z5FzIPZ2sust3U1lE+y4l/KetLaGS
zu0PCdnsa1Z08W0o2mjPItJ1oqzW891YqorwM0ynAbqUGeZk/CzC80vkp4U2HZqpH56AmLYW7ulq
FgjfJdkp4i0fsSBi4q04UbGkFhbpp3wJSe/pB6Y01ZcW9x36w5Bp36dIjCNqcD/u5sgZUo98CBMA
rXN2AqE489q+k2DYYhEYZT1t1Tq9EvlZe79dxx8Dj4BDudzT7mh3mOl1vROPgzp0P0eVpY8Zsvue
4Fj3vpI6DtN+RaG+e1doe9q59xstKwIK0xb9dYr31kSIKdUm8jCuktiBDrYgQNBGwyrTNdDlNO/c
RZivwzzVN40w3yaJKyyIdRPRd62ZT8TBesegpB4cBO5XE3o8WNq2QM9zWKVFeoExh/OT7StVOFSp
/Q4/WQSwBeRz6pbxYzWZ1glzuvsSlbk2k7Jwtn2sxgeYudVZ5e7DiBsJ9UVfE/aV6k10EQIGg4e0
vTwlEXViTmz9B51gcl3MKvNXaedHN13yB8Xs+3dHb+wBR2zTIvbyNvrvhKGaZAOAoGQqU0E+YB48
Ec60V3cdJk8mXVQ/djnTlm08aW27cxZrKR8mVcuSoB2VVv1RucVchPo0jdG2WlvCXZHppDGqlM6q
mUTto12u9272krPHSXixLNQf/eQSRJd0sXITp0JtfDQ5EA0cKXzfa7zkjk/TYnyurYLwRmzPtsMq
R7oMlCg35oOVNnbvWbFzw8m4szMGhttCoyL0Orcx5mB1pZLtKpM3++XYcnxOp9rIA8I+ub0xDc04
O87alx7JlHI+JCby7V0lmN4q3L/TVlj68lVOGuJaa/Rm67dav3wf1UxZt2PV66/zGLn2IbeT4VfZ
9PKJZH2iP2c5nSRZe0sZKX21Ndl3ipIbQYmMtByTTMcHQ0VQPHYxRmHExpc0yrstxFuspIah4Jgd
TqbauYEk+e11PbrlOHRROE1R7HcucfO2ng+xk4QtW4jpdGX0qk9pN/pllv0yYBb7U5MUnmxdegEu
p4X/sHFsz1DqYYsad+gYbfj56KpHZbR4XvB97Bnr/MxMezq1rJa5DU0qfLUYzcyvTYKBCkEtLv6n
nMurHlR/jgXxCF5vKxakiCFxn/uxvxJe3UVV6dACK44aMoDcNrF10OylDZxqrLwqMsQV8fF1vH9H
7KrkBGI60KErzEfie3tWkx+LpXid5/bdrNt0u0Tyu9mKL5I7dMzGlozsSVjNi6Mm0wvn0LaVFkGN
uNhb7DjxijYFFzEPuNihCnlxPBKghS6ggTfD8/CaS24bL4rjoLHXryLtTjV9BafkdnA7AJJiW+vG
1TAaYkXNU90WD5WOgg12gx5I36Z2Mn6ChFQQXRnPGLa1t6c7kx/J7TJV0S9Ysc9pN1xtwUXiVg+N
Nl4aGy2EZPVbRzbcdyNZE8hhV2Lc90xuuY5Qhmy1PSZFyzyNXMWaJd8XlfTlKL3Y/Tk2cvRa0w2S
tXhlUjUgZk48MkktecThvIgJhmirk2kuHylhZd0w/alffL3muZuLDWKtZwzDVzfxjldxSnJ5LY3u
0CU9q6skLu779MsY2hDr98bO7OvQYwE3VesSEwP0SPOdTaaDT6QJN0zft+20PJfxnPuW2dXn1ol2
ZVdyHWnlzhxFiAedVruQHxEDNqzqxQGldWOkNNCa4BqOUGrR0tw6mGs8nkxX6iBeFOLGFaFSsBbb
rHZaz7ZN6WlYz2unUDzN1rY1Yv9ddLkpSda+CYc9jVjKuysUmJsO9AoRbdHrU7GOiQfiuQiZNhwM
MpdB1iaDZ+fFc2pSGrLS+Gx1SrzNiyoEgEDE1DmafcIuz/wHsIb2MTHijbSZshuaRgtI1hh5Pk6t
9MktnaNkL+WV+XvlO6RMdrwAHz5jTTJjDUQPNbQHBRzE4rzJSP40WDTtt6ZFZLsmny+TsfDXfp48
axD2g2ZnzSVV0dOLoiaNpXaXpikHj5H3+IATnqlmbb73Cm73uZdHzOtRCF1h38KY2cbNMDyiL0Xh
PcgWlkq0YwY6f2ksiTm39mofRjnforTaSfItd8F6PeeKuW9xWZEfXfdd3C/BYiufOmf9jpDH5JWO
OE+r9VAtc77rtJg0nJFlH7nq+InSXIrE7UmhEYiaO/SOsde2MpofobIxwyXHPbhWz9L15F1avOLM
C/iLszz0U/pai/mxdIyjO/exhzxBUNaNts2saRdhK+fZBj2QWITn6yF5IhZ8Efq018vmwdXlYUz7
0yS6ZfHwIi+sS6jmbVs7Z7LmK1sqy8+ijY+WgYi+zNe6NatQjkRJzOWZ1bK/8nTe2Xr72CbRa1FY
j0RJL3HenewiueUukuS0jhshV9Ur1JFdEnL5bpGNl1LZGLDT3aHb9XO2XVvjpHC7gnCQYd3n5zqJ
L0CDMsL36aWexDcd/tA6MtQeMrjIkkeQUJxPYbSPsRSlbxr2NcuLje0Qn8vFFQRA7qs2E+tkVU4s
O3oeVvVbJYDLVMUUJMqSBnVRK1yyc3LodULRHR88dtzcA8WBDlIgYyUzIzDJ98K5tJ7aRZzWjHu9
71Aex1rJSJGa+qPdDhfBH3qOMQqy+ArpEtI9950f5P2b0faI8r0ovdhXtcMSp45weKlOcu/Ohubj
QPtBJOq1zht88QrjD5Er3xt2WITobNYh02dSGkn/UtTGU5WwMIywM2m9uSq9XiMA7nU6tCGwCSva
MKSnWNNWUm4ZcHeC3VNcR341NWec3MohnZXNPS3CpeK+E7r+XIjI2n22Pq1L4XiN3sF4sTmc+mFt
w2Z2RYj8+Wai/fFPzh+yFOey4LyxLcF3S3TPV7Re7Az4lsEAfuuHNtnftKHYyl45yq7+iipHbhYt
uvKY2hgWX28Ro3s2Vu56rSXWkNgvpC6nIW0XT6jCNodLY+35/HwUq7rguPlZLP3RUUGETNYifbXV
UxAOkUvYJE+OzBmp3+A6eGbZK96gFT2GISY19bAo+7UY0QMjUVc7VoxX23q1MjWo1CajZo1bPG4o
mvjFf5br2AR5MTHu1wnio2tWG61o2+0QjWYVaPdomOjV5XUtwHP3sWJ+j9lG9Zy73aXvM+kPsgN6
T+7KWxuF0G0SaacyH2hE1MEaXwElCB89C3tI2c+IlpoT+1qZCKhVtfOUaioVQEzPd78XuepiYCNo
LDUD4GQ9KU1qvk6x6f6yYfhthxkCgWeVWRPINCdvneQEnpzeXf2YdPxjQorr677fa4eD57zqMLhm
wviXQmrpTwI5NlM8t7c+7/YKfzQUk+OBstofyEAPDIxdGDnMD7ykVyUUMdGSsV80Z8skjqYpBph/
SkC4HgZVYCWa2zao0mEllGdNIYmB5dLl9fA0DL151e28PCPTftSrXvnpoBo/owKUqBexKN0rrZj5
fs41WiNUnzqegltjqHM07tx66mSVbVRmIBfYVznYggLeV9sB+sBN4UeqOV2ZGVivcurXiODzSBMl
m/5szZN97FPRj3hH+uihcTFw5Az7fKxP3E5TO76lMtGO4DbFA+IAiV430fOztpbpsxLnlL+Rqs5M
2yDloPcX9ndDKPWm4QB9W7gKf9n22G2mbNa+La5enNR8bfzRks0xKTvyXB1jIhgZWUKKr43n0vVM
7v0Do9F4q8WTvWuNaDib0VBsipRENKH0MEZjhfWUOM/ZsujX1hXt07xqSkAWmvIMETox18jLJ+fH
1IloA8fKPvSryw+9EMxI1KaWRzNex8eO4Riqhp0t7bbPmBgH5ExFekiNWAEJ6cUJVZN2K1SuW3kC
T8Sg81fVS92pNw4rEM2bnWhSjmfCZKmYg9Za8yywy0FV4alIy5nv+NM86/yCSGq5WQq7qFG8FHFm
bBEZNwvM0NvAwhPDM6EYGN5k1PFjacgT4RIeruXc79UkJsHM2pJ8O2it81ZJk2D0msY+vKsSj4rF
KJt3TyEKP6gimhsKUbSnxtGSjcUK38BZJnWDkQHfiVPIDUSuaIu3wgwFSKvdNKqUJ+u06XQJky5B
fJ7JnOVlZSPBADVzHABr6ITOSReGQ84zurUz1ZJY2JZK17Zsaw5+sgwZGbfZ5ufKm2nLR12wfzkN
GZroCT/TfP+BHXaKQ+WYhnbDaDo+Z/3ywc74n4DiMk9CHcHUMyibSYHCmTTR1oCx5OQ0OZqukl8s
Z9+t4+lEAHoIilWYIfiBZDM143gY8pRp2ODM27FYi2MijeKQZhhRFKnr72Qnvy/cz9tYNbUANEgV
1oU13nNEclNXxnOkUQQzkw7HNCNxysBo8JvFTXx7iKwjkXTHN01lOsPca8KI4Q0xaEzGXslmH69a
F+UylhvcOyJchloJ7EYyMTLXb26XcOUZi+qXbFwPpWi5saQ2ln6ZWA+mYRw7U1obR1+hVI2mb8o7
coPrqCVxVNdB46j7Na3tE7fywoFp676SC754DPDXrmkuS1q7e5giDMmMxT207iwk+QyZvfV1ObEg
tonnPSDhb4zvLJhiQ76xHDFterYkbxeAv7gwY9OPVb0M0rn/Stk5EyZOxaAYaHKYkCXeJ6vTXtt6
fMzi2ArsLn6dcEB4tpzzTdfKz2VoDY9NvRF7mWp3x/1uY0qxcAi1wCzcSQ1r7IneVAn9HZ5WG0ZT
0vkLOoE3O/oFqVNeAEX1AV0lA9CmGY9mzuhS73OFksg0ZYix1qupOPxScGHGas7YqAUnZbP9/Uij
9qVq+a/Oqo5s+xhIBpTFBbSLc07h+8AvpJ3otOlDd5Vs78r78LRmC70AKdR6rRirF3PiKViU8QNk
+fTkKBUPtVV3w0nNQC4ZpvoheDDv4TJ00NdaG8OGRWqzZUU2bQxEDicZPSSWwl+yVIN9Z5vMTk0s
85pY3lfk1U1vOfKEDl4CnZkljU5WfVOie1AXaZ55umtmH+ZQ5ZvGEdGeoXq+6Rv2IbTawHgUCT/a
j2VSHiCs2aHaDeqj25jg+WSHIzNm+vvitHgwNEW3NmlZjU8VUdEjvXizqTu7xRwRz74gqH7OQELt
lcgVAHzWDGEza0ges++iSbymdKILuyOE37ftqxzzdS+jXPcnnTiHqXdNoGkaSJu5+NJSwTlcK1xv
Zfu6GvpFxI16jetevXvnqMoIdWcLNvb5HhuXrv2qZcqdtaDF28XtlIPuWnAhlKJEhKhfGN7b+orb
JKoT24+yGr+IoyiYwABfSxL+2HfXdy6HbNd3hL8GUDPMdWtXMDClBE24PTxz4koxKJR78VkaWET0
gTlZBqPD4366WcvUe4lTOuGYo9dnIslBtDXWjUWZ5cXodPwOVcGg25Zq4KaqtVfq9GUoxItw7qiH
KqGRr03qP9maXlR1PCW4JIBUqWAxcl8frFdWTvTsCm8oYdZwpUu8Qw7csdoYS/NhZ84ui3R4B85n
uUzfKKVMStxs2razM1wTY/kBi9sISTaXbGG2aTv6/lsSz7AWG7lvUybDTasSVO5m88Y9153XOh9Y
G54auzITmDZZ4b5L2njZWI3OKD+1FfWWa3V+kHN6NlP5Bj3gS8nakY6N1cDVqvaPxozA0ZLQln7R
lSBWB+3ajCVlpkEI3itniEdGCgsGHmdIWt19I1m9vJk6Q0tPdxRQdBTPRWrgvFsG6FeMsrFCPFmT
88qaTywxeYHvB09TbnLCdbHlscrtowI5HmjRvMVTdICouaNoCBB0T4Qenc+WcbqXJ2pAP7Wb7PFp
7tLNsDhBma+PVgPfAwU+NDOkkFStzyA7NWrfKgBKN2CeSdOHO6MSATzo+Es1Abn7juX9DNWJIfEF
08e726nHbDb9xtC2K6PgGP+Us5bP5ONxMKSAM1Km+DXPSzd96JXxeUqal64CfFRjelKcMFnKzYgc
4pbTIe7hmSVWCMnxJ6FSfJV2IK3+xg5t81PT9KCbRQDgcKK7gGvE2pA67jaALNe3zMYxCLDOTEwc
zBKvmu0VhXLsWu5eeHU6IC0Q/eB+JidcFNxfYEwcKCiuWb425QqJovuQ8Qy4k9b43tqs8SEmkV6a
2GuFGhqKHD6m0gq7XHvChu81nTZ4JBbcg3Stlwh2HLSnTWGMXEXYX/I2lHlDQcvM3Eb5tzTON9v2
cfREXlz+KPG34RRw+92s1QGnxmHW5uZ91vVDaXbbBIuLcafopdGyj2M9SGoD219OiVBNpwFONY0p
12qkn6ph3iMY+EvS+xPvNI/BFmVdEMMP5/wIwB7emIa+E0TCshZzaKvWqTSrx6pHQHLVAWkFWwVM
2xBPIFMBwY8xkq20TqD6tmyX8NE8brre4IzOMIgnzI0GXCBuXp34Ks+uGT0PQ0eV8V2H/8DGr3BJ
85sxG8c2G/OgL/pnKypu0klQlxf+EdRnmh1XmzDHx6fYrRk0peVTpLZ4t1G/ONH1QQvWFtwn3Dh4
67P+EIMW8lcXB6ziY3cIYw4P9FFlt2jZRtdXzbes5ZR3/bl3Gp4XzlkZmyOYz6AAUmgpNbRG2v6R
e8xdGPx5zTx2YBLLh6aIT/qUfc79eJNxlTJCGA5atgIcNZ1HhHVJGVCQORgHuM/WeRwB7yjKXcDs
Wq+qp+UBGxuyNsxQYx2yGwf+A25TXHk6noYcAUFDWuPTQyei2HeH41Qlj23ajF5nT8cG+G4yIsQW
s7pNEzdsDHFcyrHy+9mtfGSnW2WWJ4M0hm/F8+NkyqekiDDLacd0VCe/0vsZGFlX4NvgaRopLDFK
an0Mh1TF2g2CV+e6oreFXm98QmdzUCTGj9oYX4HVTlswiGuQ9zaAXGkHcdH9UGccFu74a0mWfTdn
e6N2QXWlH1NiPzAxetHMCkyGHD+BEx9ZWOnumUU8Gzy1GmaDzDjPg5t8k5M8JJMLPdm6STfbxU7E
45JhjyBNEnSRG2IjfpwBJfjazHoekS7H1sCXTCQgcs0XZ1WutkadXCvkOvrYeBrTCp9ehy0nLs7z
VP4En4mHTds2i3J1reTL7SfFR3fZRwaN372Vq/nos1Jf6U0CXc2PZpEcI3d5zK32cWRlpZ+Y2Aub
/sL591mnruGT5XkB5LFsS22gfrKdTcxU0CdHf7W7/NRpY74FrvHGBBv743Jk//e1SHDYDGuknqBs
p08ipg9Xxmy5rCT19rNTx1QakzY+rWn5nGczOYEImSQHg47/h05rjxdR7HH1QVpTc3maBRlHjD6X
pktxSMLUoRVti30vW3uLZdm5FDxDdizGES/yPhdU4wSFXkDa82xtcPfs8259MNoIPk5XJduZcvZd
ycBwc9G56zFVdXHWTHPwc3CRbVi3SrIRHaxPTXEs7Ms2Q+S2yHf5UAD8WaPsW65r2a2QLapP7kpM
9nOkBmOaao+TTM2bbid3aknqQiSMIHBN+LBz1iTMIw+iCEpHHK1N2KrJN/x3UbeD4GnoXg1U+IOk
seSExGZ0A1cHuG9xnZHDSsu1Hf/2t5EVoGxUqUD+Mj3c1blmP+mpu76xv8e5NuXkXBSyz7WPbtRt
AD+sQT8Z7MbpiuWGdKh/REqifs4oyVh5C5IzLBVtQqtVIz9jDFdAqnJbpjxDGUZ2Oj+2/DIbSXmz
iRrCj0LjDKv6OP1yWxtQd7+OkFWGxWeqrlOPS54+2bAczXHRQ8YJGoVd5D6aUYHpC/Cg3JA9EZCp
FE0PBSoJD/ZpPmM2Tc+ONOEQwrucX4sqWvyIzv0wsZboiz2NnM8aKmicjwZ+43EKZqNYXlR4f3Di
4p+Qdnu86TKFdDpzAAjYZ7teq8aDA3bnNKf9jyxJPu3BHK4p6sFGzHn7DAsCUJ1R99PJxe22l+uY
P3UmwmozA7WlDMdh2glBWMGs8Ac2T9ADXb6JArCKiYBq2us3qNr17CWuO+8XpS+2Tc8OrEFd7dB2
2ubY1l3FDcSjrY1VMLDiUqO5hwuy2504kx/TwdxiTABg2OqPSblSB7cd/7mKqydYnKraTFTbbwsm
zH2h5+hkPdzmgBp2AgAAaX1O5bQZkFCB1SE1TTpiQ5tGzjmCnXGRdVJbnj0BsL/To1Au6qm4wp5i
ZFYZ8dHolpmzY47upwmOC28GR3dJex0crymyY5QY2YNa259tp7Uh+k8fxrlVbKmdXBC7JkkXteZg
x7Y8XFTM9ilXQM+wieXu+WE0c/fJHXIQVP1Y9z9WEamdH49dGbLkdLw6jVrSrllVEoyrNm6n2V0p
+infaPFtY7safTdQFmQM07sk5kGjI5+co24xDj1ItYORN0XK/blaCB1Jk09huSzZbmQA2gVunEXU
/lpnPIsm1prAXHTs866KAjDEq3styxHEYSMVScU4yMuSY8uUIh7eRS/KXT6lrDQ28awvw0AajEEd
/6ZiXUAu24GpZKiUpizBema15v3nWuHYaUaBlOBqMuFajlUt4nkd0UoATBHvrkUU612Hbxh7S8Jk
K7CtRdX3/zkkohUto0gCaxisGG/ceeU5E331YrV2P2z/My/zrLd0hIomc5lnJSmv5UuucUBKjUxe
iW7QE//NK/RvOfb+z+x41+lnN4zdz/84fzX9f4Rj9eNrIEn7u4Xv/8WA730z1n/vznseu7z8WaX9
8PXnXPD9r/0j52v9QdaflC/ePNU2tPuqifnnPelran/Q1NvCdjUgUKZ+Rxn8w59naH/g6bPuli8H
2pFx/+f+kfTVzT/In6rU3aZJ186q5H/DnPdnfxn/us4YhuCw4BAxXPH7GjDG7TqLP3J3ozVdH87Y
2qjnXOHLeTa3c5uM/xbx5O+v55igCCwLIQ90258teprFze+WprMp85YNAAr7JAJHiYnS/tOv8C9s
bH/jI/2Xce4fL+QQLMI5RS76d+COlmG0UBAUN4W6yHJHI8rTtyUmdhloVsU5qxVqKcumrvYElnRx
gLUNe3VNYYT/xZv5s1mQ90Kc2+F3F2i3mJx/X7RoMG/RDHZnbxIe6TsHkP+zlTlgduVa5n/xWvcv
8E+f2xBY6bik6JNUXft9wTjqxNiO0nE347KgIlStehvMO1Bxcss3MXTJsUrW9KZoU//9L77yO5Xg
95fmiqUiMnTTQq/6828LYTUHcQH9t7HFfF8elzwMwuoYAdQu8NhJrRYPl+NymJgJXRO+523hRCS8
8VKXgdpY0TFr6vLlL94WJtf//W05KqN0bDcYKX+zUIqmyjBKm/+DvfPqkdxIu/QvokAG/W0mMyvL
u64uc0OU6WLQmwia4K/fh5r9ZiXNfBosFnuxwN4IgqDudGQw4rznPIfsBcG6Y1TK8NQgjOwjI2qc
Cqimi7vEZCOzPLG6cTnTqwUctOuDxHgpwbK/fz//csfxA0W4bvmeIgy4f8WuNDWsbsCC8aFdjYHl
XvbBvM+LgQcmjRzzOT0NoMX//jX/7K78/QJEQWeBwYLLvbAZjv9ojNV1bQKxQrhtl15fVRVH5aCp
/ifd4U9whz9CA/7l0gsi1w63pc4ORcg1+OdXofRHRVa+wMSQOARuRgi88r7jDNXwdLbqz4WG1/h8
EmR72Zvi+PwPmA+gAX/5qVlUNssyl1/suaHr/OVzFlbWC/iO6oheFrhkVkvMpmQsBGArzF3jOwkr
+23BKfPWO1P+5FE3NVzFJiYLC6W2fW+MW8F0YEO64wRPNVuHNLMiVXtOnKQbAIkqHmSSXZ1bkjgr
oOlbtsuzPGSlZ36QRrH7JxPp4F7Mhqh97WXi2yOkrUHy1qO9C4LBy54K5orMuZalt/sDpiHjPzGE
hve8C3U1rCdLQkM+n5hLlkmIQ7PdeYODrwaifHyFI6zWB2vcgmuBv7LBETrQUOvznK94q9PqAx9a
Ofxidz5rhdqOtlbbI/4oLBrBLa6R7qfbhvlVaBZ+n92iKAv5qNvA17SRtLiBIDF2Vtjc4ceLh6Rl
Mo/xEbqRnXSOmJh5d43jfac2H/pxGiZfn9D3KnUne2f9rk2HWmP5tfzsbUwvR1f6nDJURNExwQUG
AExg6K/ZcVd6zn42WrzNXmjQM1O5vqErMDv2QZAtnHzndD0Oc6dfSy+OkS7TGg0cUlnxOq/WAoiU
OQtzPRG6pCUdtlY7EXE0uwxyhYuUFh5mLH3PYrirmVXHl3buDvpSZGTKdhU948OxWEU4QOi1lZfA
a+3rsyCltvDU+cI61rUYzbUOZ+9a1EoQj5EdU4kxDX3kOfb6pyp0AwqaVr9GLFFAOJEReg6ZjB9k
em5a6Ay4gYLpeyDLZT8olsXgwq79Fnb90Ffy50Auw30Vbkr1hL8Gs7yTvg01m1Ba7T8oJ8WBqOUk
7Y+V1nKrwnDSNo+mI+N36YfKia9bjv95eMbPs9AWwZUxP5PvWxaMcLrCTWrPKpIAm1kbKIzI+xgE
+5y5CvNqyCKkDgY7VXeolCaa57cw5/ck7rnqtKeRC0nCaHVs/ZkA0Fh65EsmK4e7QFdGlhBCAVBu
87SnKMeKcfMuauKgEEaCkqh0RdHAjUgdxaFVHXD11UfzwfFXOemlWtw63hcOZoE9Ekv+g94q7xrb
cTsnI109JZos5Q8MieIAXTcKYDH0S+Qk0e8jJuqrOC7kHM6qxMHXe9P6U8ZcG2cGmZ8ZpJDvxQxc
TV95DNmjtXrPXRWYM6CdRFiwWVT27eDI1gb/jkqkgE1zhxLy+QXW27yXqYsgzRbBES9croG+Ig0P
nIgB+NqSmI+xT6/z1lnBgqGmt9xt2HlHE/Clj6XJcN4iBqf+acX+2pxR+FC+xlAPqgO7oMUiAkR8
9eDVHUYYA7F9xsnXLtDScZkw7ySnvmzr2Hw1l8WUnqFvMrfgcEK13xJmgDqHsgqOvl8x+y2pdHKT
YtQdqStGRx7O33A7Vsligqc6Ag2mLo1vdt+UNF+HddW64KGjPNz11UxfmU1+mMxZbkcva5bnN5UY
2x7PXG7PrITwSZM8oEwq6U3vfEF3FOdzvsKbLQj6XrWrHN5INbnuWcUUbz3zGbB+W+2UQYinV2a+
6bOC0JKy4KXcZJmDz3ou3OmqKtkfvPhZ2NsnFKBUJnmd+cy8VmzodDeZvI6AUbjUDOwAd5eP9Jtb
7yTOotu8yZEJLaDD4a5saUHhpBsXGhO3l/+MnNVXh1RgIeImRWF+rLwJMZOlMK0uzRppudOOU5ir
EF90fRHPcwtA1iclIFa380jGWlNK+s+p0OpyhgA7N+266sgxm98marD1Xk2eTzuQFYS4MQHFsu9R
TVU9N1MFkr42wwRaKIPGUAGd/sWyjIEuTDMoDJ0U7lfM3Nrds1XmyOzk2lmZN7rTC5tvou9h48Ht
ZRl29GXeuA3k32UdrNNKG5J7voa1bC86GeIFtVD8XXyEq/TKs9nyh3APWRCGrhgFCOMy6Jp1H3ut
K69canB+ZbbTdA8kC+Zwv5kr7ocgxhjZaDcfrwLVB9cdmWKPatBUkm3jH49RBxT9DD3T1jjamuLb
8rtKY+HN+lucun50mafxEF1TUxuu1lEE/UDMeiR02V0uw0oaA2VhIg3d9SX06c5nwjUZ97O2Vwvc
D1hhQ9lKykCnrNKA6UnUhadppnpnb2Il8l0RNHzEMi2wwiAUow81rbhq2W9Qx6LaHG9BK5W5DWFX
2rCle+rCNIDsFp9vbVU3lJ6AYcmq2BqSOa42szpXu2rEbUXkfE28jnXSPlq5U5cnT7tzjA110ARE
dpYrhUhIwg8hiuoyC0RYdIMwYn6kR+eFJ4WeEs8Fp3TZDkOHPFHhy1guhjmX44uLLFXuvXJy9Vne
ba6dsnQAk+DhKw713GvzaUIVNrcO5l4inZ01bvBtvM/gd8bGri8Wp8tH2AOVnVIkpOXz0PHc2/ez
29TneUhEAR23mB8HisTME/SEZrmeyp5Kh0bk6i4kB612AArd/AIHhX9tUWJnErYK2E17QCTZY2xZ
2XdNiLK/GlrA+IlYBp0xUiSSfVGOdqY+sRn36QGzhVQvQwcAHOHRI2od4Bm/S8Oqlq+jk6fPuUd8
+lTRBwMcxWpwGsg+gHvjSm755zYrfR9Kup3lx2h1VraGefCgnYXveRkBVx/tEsI+91IT3Rq648Ve
rV3G8oVniA6XXovi1hlM9YJrI8zINSvWlDRN844ZeYb1CkoG+H47iMgbF6tNsqCd4h4ZJOziTyhB
09NSTk1woOshuuPOFx8hk/fLfgVPsPHtzZfopvWeat4y2FmpOzyihDLhWPO1vynSIOwus6VYql/e
hIUGFyh6ux6rrLuaR3yzO3vigQRrQlofRkj2fGMZVuxC+OTO69zoAFtEXuvhUfnSvi6CCKuBtgDm
XjqDGKiZHHRtJVJUQZwg5kHz72xZ3+f2hIMf4zpnc5mFz7ZtLZAyqohOvtAtfTgikLwIjUb20J/7
hmf7YTIhOR6ANvZC9JW1YA+bn7Ef8BKJYplhukssmpaihJqMCVuRZJnBgDxpug02hMiJxlG7STKU
CGxyovZj1npX/qzQbRl3LjkUFYYpy8GhQPLbQZBq972p2695itaXYgwwuvo88lpabaQTcL9swaLM
LuynIA+H97Y1rth1Wjgva1tI8q9ylR8c1Tp9jfhWBBMugTkc7mO/1d0ZvnNsT0G/BPqZ64EahNIb
/O7VtnsxnrN3jB1zoCQpY6NaLBnT2Fp5hX8e0BC92ZDD2IfQV/myfWdr1NIuGYPUROyXik165caP
kywDeemO2KX05pCxReLUTZqerdGUMment8QfkEHZZ8c8I5vM/uWLjlxUBgybr1pX1Awi+ZZXcpzm
N2st8/GYz+P4ZOX9DE2b7eqHlYthPJLkov9CmqW2k8Ey5RP9IYubxMpdor2LqQgfEPtXPFdIGPIA
sDnoSWPp8Zb8RyB2dC1AJvYpnKOzzhAn2HWYVcsdx670l00osErKRcVXhi8w3tn9go49AI2BvtKk
NfV+JQlkSsVLlt+6dslk5X6Ilu25b5QMWa88bDxNA1EK4F5IjiF7DLHTW8gUjM4APwbnQFFDbPaO
Udip6mzhaeJ6DTQOXYXw4cLAKLgWbUEPaR+5y1fWWzVwk7Yo/GMcWeK+0V5VnJmqUFhuSF0M9AAQ
HAcToRznYGjQIL1g9+GnzXVCG0vHXX6W9xpghIgZ2mBdXUNGVzzNvnzcSQD1wxh37eADnXbbdWRf
2eWIuqpT4T3UJ4iGJtaQt+bQ0c+uyRjqt7MhfeJTJhIAceNqaud8Wg+k7xmtY9jC5gjQC5PSgl3r
RO3JanZ+gHv5QluW94ra53onxnbRjQT3/+2Lgk/g9J3JMarFzt3od7Y4RCW+kx3csuBqjDoiYkQS
C3kO2sV842JlqYH7jwUnyxhEn7neIp51HC5zEmlrnA+FyTfKRZ2HV2vrROWxwMXpXPixO3KKxzIR
XOdaVuE5DRMLP0DpKbEcWlu5kEFYHqbD5AEU2i1E3pq9N0vDgrcF9ZZY+PVuZcKFJ9APLYbjvPiZ
EzpWfhT9zOAt52BMCY5TymekEBkdrMXnEEuXJFcUXR+TBytIZe9uAQ+JBgVRQvtvxul1Kkrb3TfY
yD+apSCcwKWKyximMnnLXgmS5zb0FvfMaBsF0MXsoE4w0Prqq/aDrPm0yYARd/EH28dm4knrJItA
pIeKLrgMb4iLM431ibG7z38IEq3Lqd3/rpr835C3u1/NI3G7Xxp9+/8BUXtL9f73mjbZebQuQKi/
fidgbpjL7Q/8Q832gt84TXqcp0kIe4EXoTX9Q8327N8QuBGrI8qzvN8JlP9Us93f/AiwqO0GghQN
sus/1WzP+Y0Vw98ko0029Alt/2/I2byVP0tA/PXIOb4f8ZQXABL+Ctml0yYOJ5fxJpv8vmTzTf33
cQ674GfuA6uheim1iVVm0BKObMOWJ0Hc8J13zEwp2rpjyYWQwAG4TrmioNptvLDpKaouFT03L346
IgFpXXOwiPK49M+arJypYlmn6XYRIV6RLBMYC+pMRW90ZOFoV7CtfRpk+vS6iSixJ8VKT+ROhq3F
JLYMSd2UdEdcae1QnBk5I703oTOVt/OUFgRv7PiK+Z25yUTfvnt+0X+3XTMnBaPa93U1NGwTdi1f
27ipiCSZClYUo0n7Js/L5VX3U/gUN/VM9wb0HRpnCxlzKjMc8qBpYvDZzVW9evT91Oo9oDz1Sza1
4+0sRvDPCEuIWLbBXLejagdu1OJMPYwxqWpWOj2UL74MoKbkZYCJTTj9GXY9wm8DdKRxjocLIXnM
nNWqsW4G+o9b/HFF8cVZkUEmSUBqR4MOV5s96TA4yNmQcedbZajqCz1Xe2+wSBojbBKg1mnj5lvo
TsSHonJdCr+aERcxp4PumvbBjB2DNYo3qjfxHLZBNdyHNtbNg6vs9qXQKw1zCFb0DPZCR7dD6cLa
r3CDrkSrIQtRV1KzXLOyD89u68cf1TKV9q53y4x2d8xp7xMWdeaTEvdiUspZX+AwjUgD0pCGMa8r
cO07oiE5XfVeH+1CdtV3gRIOkf3ZzN2J+mYARFlIH8XRmhuG9thTRRLYM098cI7REwlj7GBWWrC/
hdlGk2OkHZMnTdjkgCuXOLQS8pNhf9GrLTEH8YvzEMn0vt53LY07+ykdO4HhAa/C4sW/p63caDrI
WEKpGvKB9HZcDOIxmnX40CyUOTW88MOSLpJxu0AZ3wcu11iW5bSghUptm+ZhBckXFobfPB7r4GKV
TYH5iWnXe5UZWo/SMAgve2hwwwFLelvvRZTS/OkHflgf/LojJUL4J7qGAhlwIJpDznyiSx3gUJUV
RARd1LoypDEpXsB88P1TGw1E0gy70mgn6T/ID8ZzlrdGL/FrZwncqJ6Oqm0j4imiBkx0+fdqNkeb
o8PHsGr+pp4U406aDvei2zg+PZaFfdL1VJUHCs25bd2AI90OR0wo4ZMu5rtcnPw1HFegUGyFtQvQ
Z/AN1uc496E5sULseHYO304WVRTDEO0rmbVzbEkmUoT0R7pWW1GClPrPYd0SmuaJSrxbx17Pl+l5
w0/V5NV3Nc3WW6107+7moUt/6Y4WWAxvar7BWrrSg9cFPiN2fFcEVWCt1AzMhwooZO7IZ8pZxbyf
XTI7+3CRNr2zeqv4LHMnW3dxVaDsq5Xd775yotXeG6ehAZB24dDaN36hwouGIKQgDSmRidkh4FTu
PHDtZ35srXecSuacMJ+sGcpEurbpa+0wgYUYltFEpKLFKVARUTGdDwU9WVXksZdaWzEfjZWxNAWU
2Ltst0rS0a3RLIcgPofqMKxD4+1zr4OLs3Yz+UG5FuFEjmQBWmdPpffS+kO/xQEWRBzdxl9tao8v
PKY8+tvsXE1nge3TVwITWf+IF4OVqqiwO59GThIoJmZUzjG1CvBQDZN6ggHKdotP3s4ynudBnS9H
BBfvjfMr/EY++PggwzKTh7rjFHQaYOK4KAWrox+8QXKFWHTyBHcj7a3jOV+j9d7Yjkd33azmbqu7
7b/sfNZ7Xj49FnVQJ32X31OyuLAI09fo7CUsIa7MGv5RZoiekJTZI4rws2KL5OfbUmMZ7tKNonaW
L63HLq/BPI3BmAzFuc9PT0nSZUSjYQzrceMCbTmQnVOPN+U2x+E2rrvp1uvtT8Vr23457diPXZTD
CLJM5gnu750MeANTCXWKsWOwpduKuiC5vt6qrqfpJOsuSYu8eLb3ZVTzuODFhol4nBzx7mR3RCmu
69JUu9ycXCXPlS7Ouyw+mIn9o93sqTy4XXJzAOz7MtA0l2ifBH04zD+oTMTPU+TLyQ2qcd80D1Nt
sbRha6bj7xrRkkomUOQ2ieBw/IzoY99PE6HZmFer7OysGGZ8wWl0wXHt2TeuPHLO2hrLKhy9NVXU
wW4uXS9Z0YAVEcoc2tGFp1zrIqpHDEFUBPseFlBYdSeynqKtuVMhUpaZyWCSRachq49VNKGzj+dT
EF/EDsOpqCD5snysk43Fdw7NOX/+OR2yZ1V4xJEa77Eqc/gi8jIq3atyMhyRo5Wjlm3OJo5bO8vm
r+0y715WyydWkOZQT1Ix4fMd9Ep/UD8bpgi0WCc4WA6WJ45y8rhFVyag9sVGwJ8dsBRU1u5AE96O
EvfwwIpDqhcIpwrAGEb9y2C1CW2/v5BtDr1dncZCnGwT/eTIQyINURZeW1T+XG1vbwfdLVrawcld
QnFRfc1a5O6gBuQHDLTtQa5EnSWVWmGrG7TRbSNT6c+8FQ9DX0f7kZtxP64AE6zq2Lf9j0kULyyn
HFRjeW414n6a0T60blkDcgZZuONDjMO2eexBbAKHeBeVfF5SHYF3cpwfIZKE8n6HAZHPJHu3JRuW
azXbY1IQiRkZkNwz9EAD4QY6tCNFZ9yNApLrOHxGnkVqP5yc69khiqKXF6+rkI4ABfJySUG+Dq9y
A/aRUtaE1jC2aOQlC4o6XPpbzyK2G4norC8kyKSB+0zCNr3AA9E9KiZRO6ale2i4FxYO3YLuwsZ9
KHDYqiomj9gKWt/Zsniv4zCtV2uZJSXc1wi/LSF5cy88YsoMbQCLDbsm4jcsGu8Oh/HZMNxQmQKC
gxhDs5Z7FNnzoWpivvn8Y83l9UoqeqX71F0y8hH+uTbBXagL7Bg8ZJeOtGTtPmIrNXs5z4kAby49
MGmyWxkndviGTMmkh9Md+aMWU4Uu65PmxCas8toM2WVZBnfCqR+aEOdRCOSHFZWs253gOePHw650
HEUfYnmKey62GBiGSQi77NzqTZbiaA3qiU3GS87kI5afTRddedV9bm4s2s/x+D6Oxr0IwLGQkHhn
E2gxnQFtXuUnl6bAuzEjmJzvsbMecacex/gLWsOVCYoDrfDpdTX4l7YujkQ1aqbz6W4Uv2aS+xTi
OYdelj36/dIR4WJdV6tAtR5GWD7qUDSTndAoj7CcN29p3N4h6QL+TV0EOtcOEjxppGzm8tbHt11t
wySVsjKL9ZMaNxT+0t/Mi0CXzcBmxF71V6Mk8kA3JcVKtebceKc4qG9mX102W04Xtt9ppquyniUe
8pV9bTtzvqUx8p2t9XSK2/dFWF2/D2xDOinQ9WYv5Ac6z1Y7/HIrfctks5ccC7SO6NOxhULLjqhq
Blg7mNMQ1OVbbJcUoQEXiACutfFywIZkSzx6wYxFLR0ZT5YFzwLVjfmNN82qhpSce5R6B7X3Se6x
fnc8yHQHgEtph7M+pZQv7eqawRxzI7ZadE8PyURJ5skPJsp14yXgiagZ7+88bGxQpmqn3VmLci84
wIy/+G7L6VwEuD+TIE/ngosyCu6LrKZf0Xcg7uHg6x4GqheZKUU92fBlyZqfdLfK6YqRpJPfBqRN
7xhOSXlQ1eQ9diJzInqmY69KJO1CAvwBQEduLRtheKgGIBtTuNLTyaCcYXXEB4NsoVNyQTwa7udZ
KDydWhv0/G7Sh9oZYsaQul7mE48eOyLXkyGsz3SsA/hr2CBd4DbB6E82d9tYxpUILtoSntK8ttYN
GxPTX5YGubamGOvL0QGPGQJjEDcWq1g//r/MoM2mGmzurv9eZjgfflXvzdcfZYbtD/wX1u43iHah
jQcORyPH+M1N9A+dwXLs3wIQYpRjwFeyN3vcP21zvv+bG4nN1OZtFqjNHPdftjm6MyDkYQYDbBeE
/Pn/A98cvrtN/MBI6dE5gOfpr1VYONeVUltXZS/Ea4Dd9hh3rTgUaw3btAF28Idv5t/Z2f6MZfvH
6/HO/SiOtm6OcDM5/QFtVwp46Y3k9VRTkhomC8uBT7ATxvEAZCmY9Bn9ai3zAB8Trwz8l8JnCgxN
pj1nYmMu9Lw8LADSLvKKigLOyeCoK9UU/8FptDls/pcH7Pf36RPS5mCHm9Hx/c399If3GcftujYF
oSk0/jfmWPICR0UMbKLv/0Nt1Z99VNsrhT5XB6+GUTJ0xV9eyWGnD+C+G/ZTLPuzeVkAZRfgp6Yi
at/CBWb43/8E//oLQMQLuXAoZImIRnPR/fGT5YKg1iDaYS/KWewJCECMLpt874KauR5nEBU5jY3/
4Xf/Nx8STxOv5jhO4At3U7v+8HWyUtWq4kBMeIXDGw/GDo9JWVIGbPqT21rff/8ZNyDkX34+ri2m
ktxY4QbkQ9z74+tpiGU8rUsO12uDRZkah+lJOiWjodZu1EshHOLIXEDWI1T7zRK1DsFjX0X+V2i3
VYzbviumXWZoeSYYKP2QR9vYFaT08nVJUtBqPygPcT/l3Nhvfe7TmdkhBj8Wdev0p7//MP/uu+MC
we/mRIHw/uoAHXLg4r7s+j3R9OiqGYZNh1rWqxrGwaEZRXD4+9dD6PzXby+0WZC4Pja74aZy/vHb
W5kNuD29wHtlheoizYoW8wzzqbs8tzsJ9UDlZ+0Inxe7+8IukG7wlyloY7LFGRgk26vd4sYz0URm
dC2IWHlR000kTYL8wioyss5MKvhZMPCYX27d+y89KiXUZC+T10hyGXuIUngAqeSAP0dlhXsYOP3/
HInh8bTzAUmcySiKqn3m+f51U0JaPYSNFhfgRrL7Io05nagw4BTmRRIXD6IGOkpk2uJhGVdaCtRk
v/eR4dnZOdVg7UwMQ5lzIQ25evUpMXGhq60H0Wp0kAkYQoSspvufMT1EAKI6esl3TptPx17E0AOD
gS5fqoeZ2Z9gG1mfKf7Bn6xpWygQOfGl6lZ1V47KZ7oY5uEJp4h3vxb2XBymObNPiBGuf5UvdfXa
MicUHJbt/iOthujJgyO2JrXMmD64LmZY5nTaS5bRX8ZkJpTziYQiXuGiWdVdL6QbJtKoBVh7WxoC
wc2iBNF7CPAoMzkmMxkwjdhPkcc9MFDyMx/avnD6g9NJoBycIuR12ITiaWAiB9M/n+at0ZN+hb3f
uKU5YIRhhwZWmtCdKADbrBNm1F2LBpmfxgnDXZIzjBoOXpEWBtZyONLi3bF8ygUsEYH73HvlgISE
N3U26pxR3eQfjJqGt9p2CLbkxKJZ4Bd4oZKwRXqkfIdWiVw4DLix61Bt0ESY62psHB787xndMmtW
zzsqV2uQ2lpxvgHSmWFS6qDUJ5bDxHqPo6P5iXFvypKoKDDrItrCVK7nlkA/CNrmOQavRS0KeetX
zjOwqbjAifS6zbjCUwg5Jet6hIEY2cWyeRi8GOQVO8qdCxzvlTkRV9EQF8s7hpKwY8Ote2xwynDS
jXUXrQB01kwePa9fb4zEX771n7DcFuNSnQEb6XH50W4+7SfdKlJHNDSdArOa4EiFBNvDzu9D8nC5
cu4EcOX8UEIvinEPSJMdUElmalSq8ntaMQzuXQfQThX4OBxWG4oCDgWXfTh1EjeiajYOEdf1fMzS
FjaGj9ZKtkq4T/bMYncwGN/OZe2i+mSKMVlNamU6xiiNRYLmGnxI219/lJ3ns1AOo1I74zf5VziN
mwfIUTgd0VEVJT1Lq4/u4ObTPuBEDZfd6rE3qqhfzsds7WPuS+CHh7yIANAwUrS/+cq7HDWw4zyz
mtn5NginNnzSydIHnAomTnD8DS3lMC6srth3rEupIwdEjpfCZVkapnJAI3IfoM/UbDtkmpmvAjQl
gD/sv1ViecFS7XVdkZsbM9vSWJ3oVkBYBGdyaCxE/p3SnfkoXH92d2AD8jttRXrBKaFmPA6qxlKG
Rhy8CIv+CFwFdHMyKxZg2WD8oA9Offw1OiNvNpW59aPRpbmv5y60z6YuyOR+7upTZ9vpw3Y/e2eB
afpgz8o0vVpeFz+rlZsIuGfeOrsR3BoHTta1ZmfoafkV40ZYeXza8yWYKD/jCGCQ2qQkZ0opDtCZ
vcKG95jrcZqoAm9bi0tUqCvSNr5h32SDXjXBEFDaM7MaUBxeYl5Usn0Sei2xadi2/+XrVb9pdgvt
2TwpX5OzLFKaQW0cGBqnGIow1lsE5LIdH4Imb7p9pptlPM5TgeG8ivDt7Od5sadzqfr0loordKeJ
aA/HdPKDPWrhtjw7EhVWUi4OOhJT97OYh+gH2Fxbn/nwP97iNSQMidmrLw8OhsgXw6E32MmS9PSh
Fs7awJ8Z+2t4SbDom1WVv5DC42vuxO5NTqb9DAqh5sRXGOxY8UMaEypRT5cLAra5ZI8mbznloafb
ARSlHUuy/7X61oBpz+rE20g/SLZH+OpuC8TukTxCZtAL2eJfO2NUTTvJBqekfNxX7j403hJ983PO
zcOsmQIlKQNIDTfWM4SLdSa+QJ1WJDO5bpLFr8MnZVnV2ypDm2y65cBqWig1tC9azgd6j5+AZCVc
2PklirIy5Qmy+rc0WUiX1Rp9/pROYGJ3uW3oFeC/0u3Sx8Ny1ZXRXO+dLvU/J5prqkNquBmofA9S
WnU6sdEWooW9C70wWXge1WDmeYhZ1M0strHOeyRGqP79wrGRuKXb7iUjCwk/b22uimBW9oEDRF7x
hoDw7TjcMg9UfWNZZ8Jry9u+hAiZMF/HpBWbNH0y7ExhzDV0We1ImFTPPLQ0K++MaxebVkUJS5eu
HwHeHHngCjWPeM17vo164PGNLbrD0BW0LlVore1lyUjxB2yUOmg10NcSraekJ72nbibMz2v0xZXh
VRl+RCFUDp4Bc1fuUo+uEq64AWwyvy0GvEAKWnqq7SOwaxx+MvRqcXBWYVnSPZZSAxJbhpsym3S0
06pdX+iv67ifvAp2h2dC97ueID/jMelKjMn2ynI6WlXzSl0i+h4iS/TpxJmUV9hsu7fJGXvIc5nx
HryVj7DTuVtcsbeiT4y+dOcz7EP7V2A1boKvi/IuW03pN5G5NtzpSIxwUuo2fR5smix2nut2fsLQ
I73KSYF+uSv8RgoAKLnDjn+byiXud2vpDndVaYlrCw/IwKOueg0Da7mLsP83e59CjX6HwqAPLDAl
oh/oCIwP8liGWXueb+PkOGwL7NT0uQCsaK3xF5PK9dX3pffDar35UoQ9mKVeKKJ7TTiqVwiIoNzw
5o0JtV2k/bCCeupUgF9GnnCKDjuba19jHxcYcIpofJ7YJL0vYwzVTvZr+SOlJYJ1Fbpwvp9tUrWp
R1TwqvfD4sXzwfiivzcKi0eJrRYWDAmCbOKQtxuznBvLLikOGLqwy/Yts0TyWdv/s+eha75T/EJs
ihy3g5k89YQbsUk6j2trUjfpyTM99y0QgYRIj7kp2j4mmIkVKWMYDNKa4yhElofFmxsG0QRQf/RI
bNjOFhWgGYbSb+We6jAVHwvarpaEU0P6Pgp3+FKzKn/QBYwIWzEhB3tStOqpJlhbnKjN81+4aMMf
spu7i82RB+evDhcrcZaobhK2g328AZmCze6MAT4J8VI62Np6Lcndd116KJwq8xE1q1xeYD5pz3sA
c/mZVVgMnUUlxItF5JQnFw0r7r7H3oUlsRPySkjbZTjml+LDFU43EkwfKHoBdFx89NGifLgtxmUP
FVDEss/rPr/0jL0wDauq+MEe+yA+Ydlps52wffWoU/7gnmqu+QkTM1lVgiHFDi9b/WrA1D7groi/
uto2mOW1WROqerD4NXbOcIcfbaUx0rLT17SaGCjwIMCz71aWyE55PDf3Km9BPlYhkWKeVNK97aUi
gpESw2IIPwPcSSI8dE95E5B1XQBcxXsNzoQ3x0agB5QbW3dDkbFFC+gsPMcHyZLkAv/9IkvDhm/V
prs3ToqAWJEUuUBRN/YuHCdEZHYEeXwGS3fbpqHc9QcmN1FMX2K33hUWXWPsDsLuizCB5OjhCLox
ydxguuqyCVR4FgSnoK3UGdRkcfB4ktAM54DGbbHi8suM43S3GMnunHwZQ0ew/4xnUVbNrRXMsAkM
sQ/r3vMdF51ylfBfERmdX3Q8ojxJa8BHh6lE77ysR1dYaqL0u9ybS5XgXJAzoaV5OWAiySFlVBVi
zJa1ex2G0CCW49PAUfE/2DuT5ciRLMv+SkquCyGAKgAFFrVoM9jEeXDShw2EdDoxzzO+vg88skWc
RhZNote1yJSUiHSHYVI8fe/ec1lMf1UOyQagWo1qhZKUNEZHYRfaMMuN0Jz0HcztIAfPi/Isn+o1
9n1oUxMA6idkUynMKT/x+7UrWZkRtBkDaLc6VJdxhQRli1d7ZB2gIlzVCmsjuQP1mLART2W81iZd
vzUjf7JWKqqQ+JPXSYsnndrJ9Iaqai+VxMa+DhgmMxFu+lUCjoBCUuf/vfJr8NArX5P9LzswJamg
GeEoVMMZtxAld71HrlDTpK1B99HhVwb4PhtObuxkw4VDnBmUCWr9Q2IsZLKejfKhojXPCDItzbuu
H4czl67R197QK3YIvJqS6r4af/gL7Unkjl5t54p6kPZKKbaNVbU1Gzg+1ZtF4HjrK425BTJa9WWy
bY2En8JBduowtfU3Bs0mHBc4mey1Rl1QrMkAGu/MKWdlmyPTuAmK2QJK3i7CZbQwwDrpWruybX4m
IJrHqxi58Xdo4kAEQhUH4Y7TbEHzVkWZ3XYNQsmuniK1dsgiAjvvGmTNRrVrUFDpDW9OUOhdsgn5
5qJ9lLFeeX5Tzl+btjbHc1GjSt028QjAKs2tFOJ/zEqcKq3az3gk+LwvscyMmJTpbxpqXoPvW5Zt
B6cmqwmzCGAhJAr1o4Y6sve4+cZ1WhtTsrb6uiezDHQoksnGOsNHbJtrUgxDTjx3wwu3CQrj99iA
qtJhQV4NQDi/JGh3wBy1Y/KzSg33cozz9qJl1Nmvqqq253URl+l3NLjj7RD4oLOdhWkBQc9PzsBQ
ofmEliEYfVC5Xs7BsqYMfjwwq7H9ZaNCOCRZPlXp7ESlGrwvMK+YTwJGamUzvrjuJKedM9Wd7S3G
QbxEpUFLAd9z8Gx2UueGFTlxvlRHcj1WDqaDPgXNAIN45oJWhqbYKld6jMIez8ua3xTILV9EF0OP
LuEotK7l7EPSzwoKZjN5mnmLLW/Suuwi1QKudhj20ZUwe/M1rifzV4M89xxTjOr3FG/s4EaAK49i
VtaDwNCDbsrPfBQPyF+uJ4oFd82NS5t1XuUg0HG82ys8/OZrlTRx55mqHYPvU26Zo4c9WJhe39RM
d2vHclZ1Ecz1qjNIpqBpE0+HohoTjCcNAodtH1eYp4qoiaG3+pJsgnZA37gCmQO6NVG1dj6aUctZ
BWHM2hP17JM1h88lJVz5sxVhXHl4HIarRCYz6Ly2hTg0aQSpZtqPVKerzXwbhuc6nNxcAqSqsD67
fDnbtTaUdXWWxIQcb9kxlk913vpEUCB+FeuyXRAtXZkFzpVJ/tg9uWpq2uBtgupGf1R/gZzFzL11
l20yrhMiUZumCFCipGiBk9qIH6x2ML81vMQjktXK/DUBab6rYG+jC0hJTWY3Fdh4HfGFtavCWjQ3
QcUOhAiiSTtPWIT5x4TKPEjdylx0zCaRtJIBMR0a3gII8wYHWw8mkqDDIHuHUNQk4oozcTrIWqCa
Mc0QfRZKVfms7BjjnihQjR2UpawerCIpfk2CtozVl0xe5pqpotGPU1h5BJgaAHkGWm6rJo5bQJAM
BtddbHeZV+P+vKJ/HKIrY+5m7SpEZ4++aurrKpIogMjAC306QDYCsKyiQwNDX9QvgK1YOmeKvZj8
Kb27JaBZCz0yc5JvuInZmaIxceWh5mXmG1MInfZHVybVWRg3lJIrE/cccXhErELX5GODfY49TIs1
tbCeI3DyfInaSeNjmHfxVxG2ORK6GVOLZ2eIvNEsThoYfgSJCbD7bn4dpti5mCntUce7UfbMJ24E
dpfZIYz7kmZATloXFtMq9i3P4L82MC+BosGLha/KsuTjQ7JNKJ41YmGaE8KpzuifQAxJ5NSstG5x
bFWNSagVcYoDVp+engJAVSyUa7d0I8r7sSfc7n7k3PLt0GnmGu0EMSEtOVdeJZ3OXAeyD4eNPYn+
me9v125dsloux8QPrEOG+jw/xEWKMwIpa2EtKRY8lIxTAxLC4vHbfxGEaeh5C8C9oot4U/bVfDfA
Dbn6L9wG0wwalUZ4movU0/lo7+uUHsn286bxB1MFFmppWbQFkK4KCBB/toynxGevV9FwL+H7n80w
07FlkUFokKQAEhOeTKfwdH1+0I/61JK2nEG6E7Mr82iYJJlalyTHkPZQU7p2PWUJJmZ7V1v5c+Ub
k9coPlA+5pUTLXJjOZ234yGlAJgoW+LCNUx7GR/9Mc/QMdXQTImXtVrg1AhI1KAJDHH63Ch1yYBY
0BggjWxVl3V3XtCK1olAcUpvZuh/4ioYH10GKBoGUnkLO+pxu95qMprUNZdBV0l5lzQjmqKeTsIw
zr+wcPQXGYxFPEioMGet7Q89Gra9a5I6kIRL2doTxoY/SZASq6obZjPi4GN0ws+Q2//8MWHdkMvM
S9hCHF83LHWNj8oAdnxCmsBAK+5C02TnNZgBrirQuPfYEJoTE6+P7pYjF+4o4yAba/8yYfnjbvV2
FDRBF1XAAgeJUWIy4vVAis6uNitg0Bo8LUNUpBQzMfCinDhfmVo+21zLPDEHez9WVI6DhVjHjMDt
shf0xB+/BHxVU8jAQjY4duIsqjpjN0XOeG/r7Xz1+cuxjLiOHlEmIK4Fv4DZgTiGdYiutjWcMCUj
MOmcE1hZYJTrysP/x1FIVltgAcwv5RErAQNYYwAlK9cyMOZNCs73Pi+S+sSM9P25sF9xWVVM+Bf0
iI5eN1rMNOtRia07gmy3ufQFA2RmU+If3x5Q1MsVkwj/hWMdLSg5nD05hG2xRs5o7KvlRIrApJPc
ol3+/MK9fxLg6EjhLmNY7o9xdCiLolnpoUvzhT3LuVb46kCEor6pq6Y6sUB8cPXgxkhWKVvnP3L5
9388dK6Rjk4DugxCAYlJcmk10EfMTxzl/VuGkMGgHiWMxyUpTz+a8eJl0ARm1RKNHhKfuKQ7zBfV
eR57SXR6ESFdS/wR4a01b6yUeJuuRM7bCt8+8eS/+xY5dL4Mm4qC5wVayNGlDRR5IR1i7TXeZ4mP
ffkq5blFVg1A3ibCoSYD1zjxIrxbhDmoFEs+IIYSZn4L0uOPi6wGipNoeURxL8RrSQ258iuyU0zC
9VYNCrddr7eOl0YMNj5/kj668MISSBWITyRizzk6X6KMpKVFnG+Ip2RFijqesTgkRVaDqU90CmgK
IhWvYrsW511fUMQjy185vhhPPNMfXXieMR29BO+qYR4VAUbnay0pESWZBBFet6i4yOJl3tgwtQto
WZzNulPvPz/799fddGybSh8FxWLaOVpRbTbbMq/ozPGpL3dTL8CGtrp1lseBi5yfqDunAIcWQlQ4
ccc/uO4ETy2aGVw6wqAKeXvLWx//whASj1zYilZXVpfnNHDYbhP59jhiKvEmQmugSSThJiLxCEOe
mXnMsIPd59fg3VrCqiXcRRSEngiJ0dEPGZGJEurjFNxn5IuEjozspSnT48HJVp8f6t1awqGkYesc
hWLD0pfb8cdjng5VL1qLgh9zc7Kv0tTfWFKfNv/0KDxFvE7QaNRS2R2dECTG0OzGIaee1Wty47Po
btTgGH1+lPeXzWbFYq1yhYkA61j71BrD6ARzk4OHYB/Z487YQR9Av9Az///8UO/fDBsyFkQfuGmA
hdTRm+HHVR92kkMRyKx3m6E0NXCtjr3JMAiv3bmjUZYGTXL5+WHfvxx8lykBTENYrIXOUeETVbUG
HgBDYaO0ZDtZIM7H1M8J5xmmi6YVpMDgQEDWeWo1fP+YLAemHFACFZs4xqMZsG3JB8RyqsQ4foHA
GXoTONYT7/5HR8GTQVHg4MnjJN8+jJY/NqVdZgW5mAIRfqG+jbFW3n5+DT88iDKWs0CohV/w7UH6
jlJA71LaczIx94NRpTf9XDgnHpDfSKc35RpRpQ5aJRvXoYuD5uhcOjnWPTZtKMCqM6/k0DNNpCa6
oIGkrRrm3CsD/PYW00d425Hmt56bDiWxsGLhhdDx95klonOnGbUH8DHO0+cX4Tdc7PjnEdIqBPse
UxfHODbRj5Hw6fStyed51aOg+t6V1Z2NzvRcuvQZ0mYiPdLq6PGrQXWk9Zn5xlDdcGUH2K0KE1AM
cJrh6+e/66MH3HX5ACw0MFybR1/d2u0mk0Ey/sPSIKStiBjZ9LiY3MxOzuaq/xWkebY1Jvfl8+N+
sHQsCDI2f6xuS6X49qGgvYbT0uChgLjHQNt36Iz4DBQHPTu1Sh0RABEI8kQY1iL1tMCtIQl5eyxG
l72GkQvhUAI5E5yFTt7dJDdZiiyqnRJ93QeRe1U0uboiLxFyBxb9E/s2sTzlR/ffpMjASo10UCEM
e/sjUneij9Qy8+6JgVijuoR+TuGxUnpT07Od4oMxkajBwGJ8wg0gfkh3fK1b26AAYR5SCS28hl6b
b8KqUjdoTtFVi6yy70mzpS9W1pqBmqEcBfCF2KJBD8GH0Qzc1M9v3AcPDE4OQfKdo/MJO75xTAon
vSTDYl0ZZvfLCiLnzqcxtCFqLr+blU8ULeqBy1HSufv8yMttOrqCljKWPQwCSEseVwuhqbelzqhg
jSu1ex4cX9/pCF/vKCP0u2pyT70aH6xbmJSxLzsWukFK07d3LEdKJPQQNGCKgPCOKru7nsDxnDir
D14ExfUkFduC/Wgcrwt8YaJ48VKuc27svQ7ghhUriK6dpDROREgbHzyDfE8kN4+9DELqo2dwbC2T
FabO1nVr4FBdAOku5tFzo8eKFbYBapRBNxhX67wrMBN29ZA9wnO5oBvln4u+OrH4vL/CymDJoQH0
e69oLr/3j1qoJMUu6Xo8HqZmxDvMWjPqnSw48eq9f26oGZBisu1lGaBceXsUF7sdbswaqSOwkq95
TaOyr91hnyPTvSpyRgKfP6fv7yjHg2/JQiMRnoujJdXUEp1qk+OZIo+2DaSmLTNmfxuSVPKPHx4O
Rco53zuheFSPTi1i2Adkh+BT1RFpbS31EXT58WCRkXviUB/cq6VERk6/bNIo1o+uIn5pHcAPWs40
KrYW5CJSFwztxFE+vFdwI3lMKfIQ9bw9imOEejIOnJCPdIbbZNXnOZOOdTvC4PDtpD9RAH14r/44
3tFniKhWPXLqirOqu/m+sh1IaYYeLzkbp5oIHx1K8q3jQystQ9lHywnh0xDsDU6NtZpgKxPiPQjw
mlTawDyxsfroUHzoyGyn/GfsuFzlP96rQAzlCDcgRQzUmoe+Jb5IjhlIcb3VvM8fduP9HUMDT+fY
sRQDE1NfCvc/jgUaE00URIB1bgjjubIL9ulm7NyUtpAxSZ21vYaf3j0kYkbARbr1dmnr3thhBUre
KnG15pXveC0Cc6b+BDV7uCmME6/k+4d3+ZE8VAaybBf869sfqbfUjWXHImuPSemNhu9vA4an28+v
xfvL7ggKaVtQULGdPt50MY6mddQTyiRQGEJZyNJDRUqbZ+IGO3Go99sh3C6Cepfv8NJpO3qYiqiz
U+wHKcqjOSdQPfXV44gdHIlXi+MYl5VBjKsznapiP7jbNKY4RcuBX627R8fFXT9PxEMjt4AM76/y
IGiYXBtYiqE4cuGLO25+c8ajPl+J3uzPp0QVuzBsgk1JHF1LTgq01dFIbnRkA1+MaphP3Or3N4FW
jG3zK2mpMks9+oWB246l3iKpq4XT3WO/LS47na5SGGinGnbvLwa4bj5eeE5YgNllv32qqizRGdpE
yRp8qEviDpxCaFty9Op2Km5IyJtOvGzvH2OX5iKPssECqdMEf3tAmMhlVpW0Sgp4aw8E/k13Tj3b
9YlFePndbwstCjsJCBxsEc6mY69JafnkIiYjTTgGiWfzmCHOxvbLZ5pO+6LCRh/TDw45OswfwQwg
/vr8RfrgPNnrUymbNEjYAC///o81JWlmw8WIGq8po92NW3TxJgnH4P7zo3zwpFBJKppPVJPOb4fY
n0dhjaxR2+GprXzZ37VTf0tnNvtmpXxqPj/SR+fjYj4x8O3wkbaP1kgSlLVo0HqEjLrrk+eX9c9K
d8svnx/lgx0wnSsaqPQP6fkIdfR4zAV8RiMlJX3U6m4TCzzYqwQWlKcmP/aixA02NtkanilaZBTE
0WxGe/jZWo2zK9HubhF/IYSPpxacF2KCz3/dRw8Vj9WyAXPMZfPw9p4i0/QpuhqkSVHYXDfogSGQ
Mq+fmxHhCG8zW3Hbz7elnaInp1V74vjv7gHXhaeGVRlfE3fiaF1gcazJjIWrE8d98hASx3SpGj87
cZT323xKa+ojuhBLJ5mC8+1pJtqQNnyQw7WORg/7eBuGu3jwUaDnKTNrO0mcvRs7SEAJS8k2WTg/
mQbhsQk6840WEZlUa6l6CFEXeL9vwP9CrP5t8T79z+7S9VP561+Pv+qXX38aTJc/8x+DqRB/4StV
tP4VjVn6siwU/zGYClyk1PHA+u1l2roUN/+JZTDUXwbvMoENWPKYi7rcaORUbfjf/zbMv2iZi6X0
Wto9OtusfwCy+v3E/LEa8+fZQ9ChWRrl6E6O+1pBZosBcsWiKCfMHI4F/9NvXPu7VRbmWU9u5I9y
mgLwGbUUGxxILV57CLzbPHCyJ0JVz8B+2xU4I3JERqyeyHZBk17b1IZPplMw0nB07IRONCDN9GfI
pijwJocUU0O7JpFsWNIUi+yr6w8dg3nfG5HBrGhjG3JfG672tSOavICBM+G/Ma3nWDe1J1QvvGsl
1iiTGF7gELMkYa6fDrShBi+xRfTwx029+fuC/Mmc//0Cv7lODGvRBhFeYTKlNo+HdMUUp1WSy1ea
7gJFEJLQhr3RsGPDSwxxkDJPyo0s3AdWDtQntLuf1kQaD4BbtTjbg2C819iK66tYif5Rt5NsQik0
1nC0w0tiyQk9ijXEJauW0Cd/ZXQELuWJOZ/IxfjwPBiJ8AHUQWqSj/F2BZF9EyhUpq9VGYZ3iMx+
hVjGdmkZA3kivgnqbPFSlyOurTwAUdOHBARlCz+UdO8VgNN47beBgfPN7898qyW+LdMvCEkV6GbD
+jzJe/NGQmg8AOqMToyZjyoi7t2SZOCwTeS1ob+wNI/++HDXUk9l4wavOYrZi5wPwYUTBO16antx
gXm0+HtJ+x9zBo47exyP3Q2VPfeUu6qOW0IzSZ8k2KpfnUy/aYn1EALs2Vhl3O6hNqbn/mJr64oo
xylU8OyPp0Q7clnO3z50zLqJbLGXgp9N0NHNyuJmrNux+BXNqQ7GPrayYYX+sgJXlIvXOfUrHT5y
f7A1sjc2Va9Pz3ANwiVdxJqe6IWH/WaZPF2ko7jGLq5rwBPT6gfBGOlmTiYVekvbS6ywk0fnPUP+
fFMYSnss0BEDmU2sbSDbkM9JLe9mCL7kKabgafI8D+40H7MLuFKnPJGv8FsQ8+a03WVzaeHqRuSG
ZOnotE05kLIXtj8lgtPqNwblbNLU8K0emedBAqJDUMhIfw31UfQr0x/NZS3wm6vUSelYwtULIf02
XLJkKKarrs1jZHlT2X21Nb29Cm1znrej5dzaTmM9kqpHF9yca6i3WNlZhggnxNl6aVhF9GV0nFtF
JXliD/3uUXbRYbJP5yX8PQo/qhd4Och+rq3nslLkZfsp2oxEw/YSGDlibqKaPl++5EfH45CUiHxP
eJyPCocKhpogE/u5a90RumCAnTOJEi+HSh4fuswVTzJxwWFrM0Y9v5zWid/cYc0r65XoWY+ECvqL
gjZw5ik3t/eNAR/Aq2HE7VJy0Q4a9iy5pv/YdusuIfEGFWdzGzlV/0VQggOBhjP/xRhLr1V2e04A
lzrXCyVrrFotoRmIweUKMgz8pah75e03ri27Jx86rvF2fH4xjnrM1L5QGWj+oHNwdciSR/Vyhslt
HLP55+D6vZcEte4BMUZ5GhNaA/YFEwRr8+eHPNoM/H1IppkMZJGV6McdgjCKVGuVI7jR2jm4STt7
IlWBh+DCPbVovVszeGdYJLnNFOu8PEdnx6c600Td/Jzc/ptd4/hGktmk342chsgMVmUJrZz3iW05
wyoiXO4HcDWgPaY9nJIb/N5IvX2Pfz9wOtRNfhCbhrfrdYI3xgmF+8x0Sf+O0BHoUOea9Y2ImYEj
uyQoDcvxpB5if9AlMR2B9i3Mm+GbiKH35Qyzr0fZFaQu6N3MUzrmvyzHR9ScWlFPUCoMwn2PhaJZ
qbrOz/FxSGw7MkQ9Lnzf5pCZqk/cyaVce7smo+SjBKcIZ7dMz0e8PSk9InkAluBTSgpxsLLBeb8w
Y5nX2L3c635adkWwmKhyUtsxNiVvz6+xBj3VICB2PAUyerE500spsdJczcXYAssKI0jvuZE/DVEw
vU52z6ogtHmkkpjFvYn2GwjbZH6bR9k/VhCXrlmLCQiOjX3iV9FtgigK7D+W/mwVgRWLVnobKAOL
R5HvxdRN31OcgSb2Bg2k2KzONLJpzs2y6C7QMGOHM/p4dFekdi98QIOwPYR6bcOcjmzYE1fwt9b0
7WMhf4uqmJzBNeHZeHsFZd82QxOIpxpL03cTHRxOzdAcmhUQ8iVZFLOK8gx3zM7tggg+FY4aCcDA
dNCYBaR80CYDspP6a/rFX0nXtO5Q9jR3TcJuCK2ABH06BnZ37kLjAWGCI/D299v8v3udf1s87Z/s
dQD11k/pv/7Pax39fMr/dfer7J7T6OebnQ9/w987H6H+Mm0ymlA3MIChm8d9/nvjwxbGXJYoCjlD
MqKR/Jn/t/EB04u0ZBELLwMVtSxf/9n4iL8IY1/eOySAgh0+1dA/2Pgsw683b7Ji2IBkUVEJU2GA
DbaPvokUUgrjT7qLsNcDdW2hbkltD0ayYTdjm3uz1n/YjSx3OhSCHybJQ1412O116bjFVwOD1HUd
AGNdJSQYYdI33Ef808+SrE0fi0nfeDaK551icozDcqBMjGrd+qVkPJ0BibO933/jWEUjdu/0eUqE
4U1NG9YYrpziKzOCNjpMZl4edAavj6hSW7yVMrkzB/JDbBw5mHSLkj9NlOd6rur4uihn0q/DcHoc
+1itccK/mIh1CCSxBDhFK1b7su3l5WCHEkopf1afxnzj+ml+mRLn2cBGvw6jLLmOrO4F24G6Yigz
enYqxSHGC7+XafOSYdL5GuVZe120mSJXRxVftbFTV6EV5Lsu1PpDhn+JuqtsXiMteobFiCOCP6kB
JrjSE2l9gTj+UtX+dN6XbnoBHHd6HAYOTpic9VppEDjACivSy+NnxUIGTkAm17Uz49D5fRphrux9
GXKdfv9KZxqSax37z9UwlS9DxJ9K5sYLSml4UQNOoBgte59TGXgBtfKrGevFV7czWbdDMRCgYGT6
3mrC5HoJLjgIIxwpVPgbRmW9cleJTMIyFB50TWN1aSrDgPhsJmwEuczweBF+tP2wRQilrjC3qn0r
+L2TX/ubrppALJs2fvuCJ+5qtgVnovHzLUWMSEedCujBJkqe9LJU3/cAGTY5U+ocxLuCpOmH4iUj
4QGupEQvaYN5tFa/b14FEQE3hUp2y8WNQxjBtFM1ucKab73GKn2uaAtdEfTzktXxc92gdxSVVRyW
y5rLVu1dk1POJy6wrLLnOQCy2VNp400J7FcHz9SrZQbRQRbckHTCmxDL5kWOSEJJTZquJhTMPwR8
u3Xo9FdJC8kih7Ox7rGpYcNsHnVfvzFSfzFiVoU4KPzMhFoNVXpfV63axOGgroktSM6N1o92CoRF
uHI6w3kkoqP2SKbQr612cjZlI50LQib0TWC7RY93ayi2bJ00T+O1RZmOaEsvR/8cFaK8TIh+9BQK
6++gqYe1bZJA7cokXKOL7L0QuxRByI0KXmZcUXuYx3QdLFH4e9U5OLT1wiS2ZyrYF9U0pjcZhkWM
P3Nz2QZliV7RaX/FA84F1ZPRsgpGd16b9NVWaMub64EHHid4DLKGUJVVht1mp8zEvq30QX4tO2e4
i01VbOpAkGuUyil8CnpehJlO+7kD3G4fwHm+IzggvuKp776SaWcQkmCCLk26qvcKws6uGtsoz9Q8
6FsDG87KbgoSCwKDRgyAC3GlTZV/5xYq5NFq3ZsO265XxQkcCb0Sl8lEknVAgxofnZAMkPol8l2H
4MuyEa7rGkVa0Lr9PtT1gcQ6Wj27SM7xRg2xfdXanbwm4GG41ws/3EJj1lEWqeAsLZG8LHRN+3Lo
EvkMGyDaTmNqUboVPztlN3dY6aj8pn60ztLMsjaEdF7ZDMq9PPD1tVE1X4yce7sZkrzeSN2XG/KQ
Kn5hXm9lzyshmb95IhIm0wEsTh3E8TNSFx+xgBc3YWcYyGiL6IHRCUzwXDOfm6bEQpUIvV1pth6S
qFe1yRkRa3YJ5NaRB6M0Hhrdjr66qbK+dqV9JmfLxGA8hF9UlBOOoYEVcKVWeTMO1T0uIkRUQx4S
+5s3/qOFdGYdJe2099uivenssNuz5cbH4GcWiiOZtJgZyuS8NWLt0q6Vf0fLyl3rftlXVI0d+z/i
FYBOxtq8Lbs5AhTpROkLbnHCbqEChRpY29BQ3mTP0X3XRO6+07A7r7HCKtKMtNjf6mPbrERY26Bj
c3HAMpqR3zYm+3oM1abp9PqK6092ArWkS+EUX4dTlG+dyqkegoFq1R4N64yIsuCGVpW2DgGoejWO
wu+jVNF5OPsQiZqO7KmFUm4x2F4QUOkmFBUtCUAZK70QDG4CFTzNneCc6pBSVFQtAQzat2T26dCN
OL94VcYC7ZczZ5dktAWeqIU4dPloe0Sr45TOc6x1Awl7myobCdPs6KmZJa+33/Y/cTtf1jFjoqLl
fB1tEY0TzucCeDzo9uTuSz8dW15RqziH7gmWqpvqywSLMumrUQAxt0Ttfg50oT4nOgfmtFELHigM
bXch7Kw9Rcmwzha/80RD8lDrvf217vVsozGR+knqoUMNUH5petylaOmzh6Z058dF+HwO/FFfXgl5
pcJAsAibkzhrjRwGsR3YLXTOQbNuo6iZ9hY42AOMyvzCn4p5j5IXdqbwUw+tWe51mq82YjbSKx9y
7woIfrXL+CEb4oRYW/WCF8Lhg1yTTN7MFSTU3nevkeW0G5LytBW79PDA9y4+QMWPb+k93qVdB9jf
GlyCvufkpRvoSRa+NRGxkX9hksz6bMD6LqXIfmEtyi/tzB1XzQQeC5hasUW+UNxkaXOfBVPkrgrA
nFuQFsMvcF4Y8UB5x8iZZdPsXT8T505ua7dI7TAL8qSqM5sDYjntCfIil+klZqt43kD+ehT2+F2b
GvMcNIq1sD+6fOtaUXabNnZxMQUsanZRVSvEe2AHCGC5g2ZtBmuwWOAciCa8bovqdsSCthNleMlu
v7qNFDg0kql42utW7C3+/q2lZTckFeZe1Of9fQ4fy0tibdj5YXYNPu6RVth4A88Av3OLUMAnt2Ed
usBJ+eDiz8kueVendVDxEDeOeYZXuUHSWGbXqq5uGvjWABfElzDOMTrOz1Swk+ePEWhX1/oBL5HH
tHXkpqx1jZcWS70BImnNyPpeRsrY1jWzs8Ia9bMM1/OKMk0Ditti6RxCRY5ui1RzkAY0chN6Drtm
iNFj8SOJhwKbphPV17NljAct883rJtcg3JijexeVrrtrioHUODecX2FmndWD3t8bVuNfVyLSrqwc
Yr9ZiWDbB5IsuYrvnD04chcTaryxEI8BstbqTa+lchMyD97Gky235dCZP2Xk5Js0VFO1meQIZrtt
Hmw+bpdZPFblyp8M7WCKbiqxtWqC4KdBWGvnN/xlyvUHByjMz8kYU/jpiQA2BFCGqUPpTX7X7Lqp
JeXdUeNWsj/eOr2j1gTkwNROxrPQJW2SvqsszqTVXkKUlmvQsvamwdJ8htQ22xVFdpmaQHmq2gZY
2Tf5lbaEeDpRYz/INvtKMgEsZkxlG7Qb2gFqebmzrFHAk5myDV1EE967rNdsfyGma8PtCBJnK90o
WvFxGCGRq8TTgKcsJrR5X+TatJ1N4MY0AMDK5zUvGpbv876ShIZCtNmT9sQcdIpBfZiV/jKRArWL
Gxc1OzhxYhMs3wuIgD23RDovdImnPKmqn4GNfE2P6h8NfbGVaU7x7Uy9skO9aV4UE3LBpneuSiu8
1n4D0sdwWMUNfukJ1367BIzkIgCn0U3Ojg9DW9PCFyT1uFrzE6u/+Z2ef/sTOBmRd2XP0wUcxzjk
+eAYW92fStbxRJOXSHw0UFeLxtCTfTecu05RHxR5Vje8seXBmE3r0ilr4jsqo42+6apJLiw9LK78
3m9xIk/W+KVvteopKmfNI7Y13LszS0pHCtPaKPr4MkuH+dxxshkuRRnZXgmQo8AzalR3llnntxnd
5+9YnmudZCjb3w2y6YsNXxVFzgMDpZs+qLS7jlc0W4WF9J+tIvH31ITNIyx8iEk2gI+DFjXmA4Hx
1nXk2i1IFqvaIe2N4dMQ0EgmYOk4N4Nb6nul6RiW8aRX0MFdwBnS9kcAKXnfHeZMlc/SztQLH4oZ
OVzfE96HR/7GJlVh1xY8eaHhdLu0GtTjQG7exgpD4M16XxiXAZKGQ+678Q1BniU8ir7Rx3XkyPiS
YOtLAwuCZ5NTcRbCuYdTYyniVmIReiNbpTvNaD2jpbCyO5PEijJ7SuIyIIWs6c9hRUUbFcKSGG1G
T0Ef+aspsL6NePLXqMMeMjTu61z1LzX/aEOIMDUjSB0A2MQ1g+M2N6PG7iSby2ZTKeepLeN5U9V9
tw9quMpmoKcXfdA+JV1mcKcBQ4891XgAG4T1bgpf+tZM1kHW36m53DlJxR6m1R+nieBbMSRnQWcP
m55289oJK23rZgv8pbcgQjTRpSnm4Tmx6+QqhQfzarilAQ8iiC5IdY28LqclNk9RsBmlDpdt0m9V
Pv3AKkq8RtQHlyPvqzfHJFlNg2+f4RgIzvKq1Rb4CzStrroYs8aiL1Y2Xh2QCV5q4XyF/TfZT6o3
Hn1wYitbTTYTuTxfWaK96JMJekSILTcPnX2mzG1RhzDIXFD+mvvo19mXZJzus9bKQOM2eL6j6Ute
5J5eN/oq74eHkQ7ouoli8zvUxvm8yGJ1Iyc/f9DGammqy8e567/72ZzfdOjk2Qca/lrwKlyWZczX
vHuJSqvYEMT1PGYFVvUOJEfn5JRbNWC9IYvTbSzn+gENUnYRc26Hgnp3W83xPS0GemddsjKTIfmW
RvGaHt98TQdBemNUP0+RTg4etVSkyS/1yFfS9dF6UdnSaMOTN1rJDy3J43VrWPeIC18BA3vjXFwX
+vidnIN+C2vwhoBhAOmqmS7+L3vnseS4kiXRf5l9tEGLLQlqMpla1AaWohIqoIEAEF8/h296MTaL
MZv9LNvaXhWLAnHDr7sfFFdx9IaANkjPjqRtkqaG5UWTcEzlk4lzW1GtzwQIxTDIieDTbFQbBHzD
vrAudt6oTaud+lgkTJOD0bi04gcIFjTu74Ikv2MspeHeoHY8B3e7MVJiTfT0NQdNZS7+4vFsu6r+
nmufUpiCPiNQhqaOQg65iK3H/CwSPzgFWoV/0Hb7SAUu/EKZHFuDpB29B98GJ9cRRg6pDWMbyPpS
uKV7pcRKwYdwnTUy0O8y+FB/F7tdDSJfKEnQ1jamrpyPpjrlXvindtST7hxSO6F1ySBBq0z9Tu74
bSfetmqLI1ZbtcIdDU7NDc84hE8othNkofkuDeOdRAYSdn7K6elYO0ZZbuY+qLfZsLxWUpxAH7/0
WTNdnGYRj02cB7CA6l+vyLdjZ/24Qh+SMLiVwHKTG9zibhybKSJYTNlNzzpwoBenNcI3NpvxerDa
vSJ5STE9RKgxBKMS9EcJY62XdAxmk/CeSOxtCr4QK0ZLKiMpxu9gyu6SeXqfADeWglJ1xbUw8SYw
JjkrQTHWu9jxr7Wg99AKUhdOCC1jcpAl/SSE39ogG7jS61++4JS85UvDGWDs4nJ+BZFaPsCXH3ci
rI4YIRoEAPlimMmulAKYaeZEHNuvYgjPzSjno2WMf9HnqhXvB5WgDlvqtLefLRG/lbbQD01ufNR9
x+Nq6t9N0T7Urvm3dMq3Ngy/piX5zZ3grEpuLjYbcDv8TSQVUA1z962Mi2qiQa5nJ33EYfSZ1u10
mrTm29bY49aT/SEZvO4dVZ1thGkW14HVD7OiEZ+p/cs3BLr8SCZQYeO0B5YogSqKrg33nHgUjvbl
snNkGuH1gaUwEjFzBd2T0Fh7e9dhvyirhFud8PZton8qPc8knWVPQSD8jrj94M18Gqp0X5eAJunc
3aRSbVlWc6xCoUnwxpapQBEo6BOQ1LJuZVV712q84ahImFKh84SlKUFnUlsjo8lKG0azhYINGIyi
AmbzxKODbAIc3Uj/fpDxrg7LY6C8Q5dRCsOtYhVOELpCrzvOafYqNfUwS0qZx5h8esRfWtzKTH3T
DrEpfvH/QW257jae6GFSym/2zPEPQosLv4cdf8qjp/OrhZq/0dq9c+L8MMzdtF4C+ZYn/aOirQbI
4YmoqaBcbozqXL80NPWtljQT4BdQM24BrJJza5UVy6s131rW4qszpus4sY2dLFLyfEV4SG9FjUE2
7j2vSZ7tKhzWhjd+EBc6cR9uWUuWztqrzXTf8CjbzRZL0Kb3+famKZJw3RjxSmvpf3adxR28yCkw
80VArLawmkcKc18QCc1dL4V5TBNprIfAcHYUJ7bUPFZ5/6pFBRllTGsEjLASXH4CimIbn6diKgZ9
qUkwHUY81VuVjT6CQ+tHFiryDOTI56FJRuDoFUP4V9ITeYATzxCQ9vMX1oTw1uhUH52wVxcm1epn
wV7/psOkO/Smzo6DjzKMRjB7ctXNZfXkd2n6Hfel+YHE5uzpnrXuMSX0Lx39Qqu80yDqBprbJmS6
I72LyzGpHdDp/T8vqX5lMvHXFBBWkYmB9NgzqEZLPfzVppAnfrY0DdH+vAbwtmAD9Og1HP3q9pxg
ayPSm2g0eFzlUoAdgaEVwbROXwvdxBdKU50NTbrA6ltuyk5jhu/FOHrrzPBUuFJp++qrtHruU1l8
JkvR7uaAOttUcirZE4XTRjeJB5UJXn0qxoyQ2wgpiPrw/oN9bwzXCO/eCjcvIUxlyW3IrvJIxcu0
k52vztzWERz6ruFG2X5UYYvq0FCttqJnOovczI2ffKsJo3BqgWSVc7unTUxuVeq7+zYvnYdg0UC5
8/jCPymmJqYHQ1VjFvIMyOPs+43sUNG6c+REgfkhg3ZX+8S32Gja5ruXT+rCpYNYFofvFjamjCZh
IZPYSfGYhsvylGIkOPjUr/6M4+A/0mX8ThbI6iN/FJeSy2BUZYzxMYPxsQGf49EatgZwUUeemfDj
blE0Ol7QZ5wFy1Pj9sa2GW4LwXKZd4wx44dGN2ATF8B0t8pu7xBaXY8DyWUcM/2pS4R8aVuqj0uT
J3ZTeek5raVxHjn/zr0nnIg8JdVPxXKAbopyM7r9gXKf8VB0HQDa0BHX1Mj/TE7HtOplT9rm2lI2
7XUAzHRujIZFRlA9Z85gPVJpa6E1VzW1bkOZ0BHPhWFL580QxdZE0x0dPgcMCVnUFBByO6+mDnAa
5N4vWzPCFWWWMIAqdeCPrb91ocZTDCGYG8MoNmNy+2C7Ku+OFCYr9iq8D3wzN0nsAQCiYw1W3vSU
lPawGald4zSfMXxSo3mAxIAFNgRwlPSLjMaEnDdOazbs5Uhb0aySY5ZL83M2uSMOFlTu5PZUsQav
ucwzfyuXymkN3djfVLwZW4iDkLxDqzsGNsdNMrvuVS7qecSL9whDncRmYsyHGrgr03KNlVnGD8Pi
Blt36Yp1uRQact8AoSisy02eYZtp64WR/Cau5qhtdItBEdR5mj3yzYVDQ4viyvNwC5BaZF8lKA8k
RWlufTk+gfpTTwNEvQ1YdDg56VS9FWE+bjxv9o8jVPQVknUdURjWUBiXykjZFohGVbE2wVR2RyhX
rTtS1g+iEN4lnt0YuNNyqWEMoCN69iWv7PJsBcUfp5tgb8EmPpC5bneN4SOgcOcqXSB8DXvDI79f
616Z03hVFBqurYZu1NQFukXqTG7dZPwYvaZfT4UXnEFoVfusGMEQL/OX6qCb1ws90CiTOjkNYjbu
BlWonwQ+MJ1YpTaPi5oqcuZGd6zBXF9YReVbBtQtGtdGqXbYWjQuMm9XNw9HZQJvHoKtSIS7qbCB
rb2Y4CAsvort+kj/bupk29wt/qqstE9Dns4He4YDBaDa/DLmKth0Lpb+NOnhYbtQHzsPfRYcd7AN
dDsfVYPTkBgvERaeDdu5oUqZrmue6+kYXNBg/BdFz+0liekHopiw3zTsgtYJWnvXyGLdll3/XEw5
zbFDC5bPa/kF5kF3XBabAhBZjvKQu/KTZaPctdKYLhTuYc03pMCP6Fv7nrjZM7QzaswoE9jWnntO
S4fRnqifXidFSwFj4sykp0p+6b7o+UcqD1tgNxtrzifv4ebm61ay6RMmaIpanogO9bu6pMBb+pCI
YcaZ/Qp7efXgFw6bKPqJXkzF1szsQ70XoIu+jWFs7lpXT3/FyCbTFArg9CxZisVsDC9Lo9sdvUpc
w9BU7nUG04CUrED5JXGcm5V98Gptv5v6Jq/2snwNXFWiuzry1ePmE0kD/ZmXGd4vGVsuXBbyWJJ9
inSo1Itq1U+Wlcld2TPLoOt702ujxHzXZFDboYP80Jd22+Lyh4xeJSJr9GmjrD2FY4Of+L2x+DGP
O7N7d2QW3tuCQPwaQh/d9kAES0ZzuzDeoBhZ0dx66qME40kpSj3hUx+dKeELkddUpd/awZI0+J0Z
itBbwSFEJFbnqDcbIKFVNb/mHa6NnIHwz5zm4q1Rw7CvqBo7joTPPow5LB/MwXfZWjmOd2c3we9U
0bq+EuziP8rA7C8Qk5wr0A3jaBYkRVGTeTOxkvJ885E5OraQly4Z6jdl8O6xnPuljF8dqJaMuW6y
4HRm3oGE+nNWYIKtjp5m88chR81qZs551CW3wtpweqCseDpUy4L8JRxj11oLG2XbwHWCafq+6Kb4
kOCMYZrMuvE3SYcekvqivKidQ8Yr36pg91WiiqRG0Uj56lgBW3f49XhDCBGrjw5DDPgCxVtEx2we
GWXPf51XyR7DzK34P7SuKnSol/LRU0eeyQfb6Jz31uqKDb883lltN7RZ3/69MCvqN22O3XsVsxTF
+Xh7bfTEimgOZjbEE4LwRVsl1+TF1bTMqU5+qYE+fnZC8crxU1g6Uv1gK5xx1khePmWLzYE1e3Os
J2Gsc7K5+8Qv7SsP1fC+cnkthh+XsDm6rv5a3MYefkaPlI544K8ZTpbb8SxPCGO/mjbfvpqlNXEa
W/vD7vauVPxb7+OeZ1fUlPz/mbJRdge56HtnCtjJ2V80OWMQAJIQjjvC6r27nszM2aP12avSxiYc
6RkjU33blRu2/CKjRq8txXjz9BMj7a7hAVcLWk5oVh+s2Tv3EQpJMl8AzlFnmMXO71IqOOlsq9P2
XAwDtYGxTPlLqYCburtwbvK/ugKjtQUa2sirdDsonEHtmyeg5NrZAMty00ccc9a1iQ27D+AemhSN
MuSqTV9Jt+c00ZL7Ms8FR2+1HudX+gZ1/NRNuRojESSPeRZYPudma3jQDGFx8KYu3Q89OQ0bWX5B
M1f4Und3Y54W5srq++7dKBNuvyjf8lVz6+E07bV4KwGx+W+VR1cyBdw2hchLrYqTrC2mjaVsPL6I
4UDHIlmq8H2isRkwbGu/jCQcIz2JuPkEoVJpUGqmG+wolx2PQVbDzYXuaZiv0DmFuV6KymgPZGVB
400yB1zPx/Kiax67uMO1u/GbMX833N79VK4a7sSkhL0vs4TuLe0WOFktSuz9VabqFB2irR4wSxuE
rnwTUOeS8CDd+3yjTgk2nQiqB7u4IGDtGd00vW0oh33fipM2COJN0tBAVEfuRawgAc2mVDnsFlkG
94jbPCPcpadSPaVNf70wZwRHx2lm+Tb18VzsaDY2ynXYU4OxoRYWMNQO6aNiIVpTF27RAYtYSV1i
m62LmYJyNnfmjdFG5bRNqXUvplVdpmXGaDaqS8rLGJh/nSo+o5UEw5p6We8vjmaiB9lUc5GTaL/J
2vBD+SXdylnWtWW1P1CCPPtqFTXVWh4m6V9XJ+ZVAHqJqQRX+WO4EBvd2r4GJdJUefsIQWc2Tnlp
L8WJ7WnjofQ02bVxnMTZjJMI1bHiVXPdolpxXUEKSVd5rBHqwzp9cJQF6cXh676yaz8J1mViC7np
KU0VgJ67kGIIX/vYe5JJTgcKhan8XlWFpjyyasj8bfuZVcfvXIc5DaHsqzHuZxG/v3UY09svYrM8
2HqhjVIY3hVFpN/BOazOJom27YAZZ404sNNpMzwzJdu8aUP+l+tJdUMAxuMmpFGV0Y6uTY72V2a0
i0Y36OwC2TjzloNjzl1EJR4IFU0LDsWx1QPvJi3u/fIu6gU3Y7w8+LUy1hlwAIh/FrWuo/3NPpLx
tx7eWk7is8NCPF1SZ5t74s9INzK7dfNhQMD46UYeFg2PTsDF5c6ceowLOTcT1OvTjAgSKWKg58az
n8qOXoHMCQ5OAhuhcLkhuVWFLlFbQJ3BVGpUjxQXPkiGFaNxdAuqLEhp4Lfpm++B3xaUPjdj+LH4
YDCkaYRrjfl9y+dnP1N6n6xLL3jWCe3jqkVRr5MAZZTHGPupjT/D+zOSKngLbJuu4NbkRpjPBu30
WAyberE2fYfDlS8qT0Si/5yRta5go3fZW8MKBDmp6eW5aav22VVueYEH81K2DIf+0ryGKLRTDCdl
Ej4lw7y/mMAXt7wLYj+gudJy6d01qMyksq2jlL4gBUEUn65Rpzbne0QDddQ1q0jGn2w3DLcO0nhe
uaY8UfHy4EJYbnL33tHNHsUYs7ZRb1oHNE9viHvEsW491cwXZdk9xLHNc6DwISeQda3X2bhMZH/C
R3CGsDzB0Qy2hlu/+GfiE9lapOZ1NNBzcYU3WwIrIFq0hdzmFF867/1tNc/VE8xlqmFv9SFTvFg7
1n3GGiX4NM5GsatyTHTEUbVaeQOjI21hHgsCyNIrrkBGREGNxWeY5PdtiOSZdgMs0SZ/KKV3Slqq
JhJrIW4iNwJ18FBn+ZtDj9c0tMkeGRBFK26kPBKLQ+Ezx/qVXen0aWU1IhphUxTK7E00aXECnvQH
6l/6OEvrY64rKtN7V2zCqWZtNhn9zuuSjQ1kp2m1dVgC17v1+XInih87uqqACxfTvneU3jW5Pf4N
/fjHLFIUqaqkSLZkMSjt5rVggXyYeje4w5WICKdTeZZVIW4Lxyay++QghT1vQSRbkQUce4WtX//w
ZMoQgnFXeG1tnuGqGMBFfRz4IaT3NvM2Xjq/U+H8Os5pfXaEROlIPrlHQSwghDqa2FBcZ3pxXZN2
zwEop14UzUWGH1ydjIXz4CyfwcylmVZRLgC589e2SguuaV1dA1OzuA7SesvH6m3iHmOJArIJ4Tf/
9Esjv61j2XlZIMdsdxl4T8OJeK3zxNroR4qOoWKeA0TGfIj8RV9SStgPDc5v4fgzBz42Qjw4rCIM
O/ioC8vfOTZbjMXdo36IdT07f3LVpzsa/Lg+/BaVdaak+DsYsap4FsU+PU/pVZlU3XM+slQyzWwf
mmJjdpRLg80YTHFcSu/eght46q1AHpbatiA8xQ8lpb55/lR7+bUQDEdtSIV9Vp0MI79z7EFFSy7u
raQRe1omMdDY5ZdPOf3SJBcap+P3RtVvUE02S9YxKE6s21v6m/sujr9VPm4zGm2eO9diH7k8dkGA
rBX4R7Pr7lJL3/hwci384s8Nthc06S9cWnMFQB1XVhhupg75LSjEFgTqkZoR4lmVHe7oLmVC9+pr
Prv5FnfKcjTLhAasLKHSPQ/eZ6d5zzuTqB6dWA4MC6qyDWc+z53Ba1Th1ptwyfS+lVChbbkXeAn3
JYVuV8uDm+rKlyAJDmnuZJFoyoNGkOIaorhrqS+IPei9ADE2tcjvXJkjUPvdSz2kx1ujXlw0nzbD
X9GKHhZL9d275k6BeF7JZFbse6r0GhP4kFb+mvjtzk4aXITDQ2jUJzIlVz+b9prSW9SSvZ0NsD0a
79QbPZXlWEyYfFQFt9mkBL/Kjk6JUa+uWP9jlo38DgmjquuXNBjo+HPih05O5aZexFb3DriO4m+u
rLuibk9cccgGBVUe5cKDqV3xrZcp+n9g4IvJ5y8QP0wNyNmb2K7dP3aBc4habzgReBpWOJAov8hr
n+u15d32dda2EzPEucSfHsMxsQ9qMtHGzQG7ownXOqKE262i1gJyNQ7mXe9wbll8A+J14sbjBGFl
oGA7i6ZuGcqtj4dUs9AB6lOfrJIfWkhFto3KEjobMO0HM42vHSabKzAxbjwYRMKCFyYn9loNR4xW
7qN0i1dqd+kmwKu7h/W1EpXDUc51zuPp6ej23IHBwlLFa+wsKXDh55gaqxgNNR0P7C/BvXe2s6ZG
TtyPo1zRADOx2StuRAq3PVdlQLQMXgR1wdND5sQ7zSqcu8Q/dJfR2SHhBMcRlOhu6ufTYHd3mem+
crSdjIrEjQWgfpVRE4+J1fT2BTC/Uz855cNgT/Z9q+DT8PardQA8J0/o+x+zPZeTG2mx3RVxs0vb
jhxJ84U4za4hH0xy0TTOa9DwmdsdBn86i6FDBUouhrYP9SBfOYnwq82RXdYvjZxw+I4Tqk3NnL0C
gRT8OEHrVkTEB2vcYJVx/06OnV3ysMrPbCfDS8I69JhmLdwKxUwYxcp1fjybOS5ry98i5LjEeVJG
ZUWUI/L74MFkOl5PVHBH+HLDiEMnuAPA5Z2phPx3Qvz/own/cSsV/l+iCfrvd5p9/vckwu0/+K8k
ghn8K+Aq74R0nhL5sm7h3X8nEax/GbcM2K03gfzzP4XP/04iwPGlKp10tO8RRSSrQozs30kEJ/gX
x2Rg+A7RBc9xXPv/lETwLV7Zf8sUEQK0vVsklz+Iv4fYw/9oL1iSIhAMvbeEQB081VAfAIiGeyqX
X/JK9Afqx1qef5yzHeuvdTf6n3bZBPdZafgbrAh51AVfhlM8ZEwJyVyuwf71Z9XUhKoG58Klsbpz
nfCESl1xx5rylUcZnT+mWDn7+kBJwtpRZKcSfqWy6zHWm0zpdPe7jPVhjd5TXwSAlzytL6Fb/vFK
47ue4r0zdL+9CKk6sI/o9I+pxf7RYQ35moZ/6/mkwtdBY6yPj8lE42t2NoMXKGB3fW4sTIjASSpW
6MsuZPfY2u532HzdDNu4OQhIV+gDmoVvec/2PjIACd9yTVn7KlV1WIp5E4xbO05OvdtjeFtItz1p
eWF5uMKuNK1c8Z0Xxov29GHC7hyEzWpuy70In28bS89yr3n3oSsXSYZrxAKEq8TJkh6TuSYNhw6L
H937ctByxtekZONnryaE+jCjfO7OGnAN6NteoiZb8Rf597nqOSXLm6bq3KN7Rabon7vkk77WFZ6O
RD7FQKc49vZmO28X04oqL77HFII1yOKWa1xSp9lrI3EgIeCm8nWxE273Hc/JsQc/sMIzDV98OvvG
hHe3W2G32UNh/yq67Vx8Qjy1V7dr9iLlqhJcE61dloBIqsx9qMTaFldnoPk3mcrhYDlG/pDw16Zs
gAobyMp9Z73mcFVGd1k3070c8NFxF1Vqu4xGtZJpmB7SscYRY1rrgjo3N+4eE2wXvnkfV1w3fBwf
XXefeOqpCwpmIHfZ9Xblco/hf4mlZKBOwEZ7y0NSBydbGdjlgWVUgd7SrR6uZ8PBWGg89hh+4aEV
7/ZMU4gFj9XR5q9p/HXQLSOrVpclfzX6kmi6ZIKhbE69NST2DwM8XIT2yMgLXGiL9YL2QPOjR+dj
zkIE8pE+hINacVieQEzhhunrq7dcAFQSlZjv+lBGFQbIYMC9AJ3ULT7K5gatnyJU31M29mDsT0tK
cgE3ozVEo/u5jPKlS8I9+z1oxWXkGuq+z5uGI5D61pFKUpNOlIzyvZ/U1FvHlG8cK08xJ7gFlFAh
6y/LcBcuz7VeVk7mPvRIZrR4HaQj9pM9XZba+A6l+5Eu5nfevaOH94IzZ9DMYN3BqV+hNqD83mTg
a+f6T2z/gceToigNvoae2nN2PsSq/E0Tl08F+X3tTKbJt3yMiADejVoNn77VfYddfUz/+TCGLSso
KNNwYGaE6hVXj2Ow5B8ploow4EciXPu3D42/poXHJgtwakNdWYVxtkHzPVloHGOXRHlS3oc63Rhz
8DCPot3ihkeZKoxqy2XpCfDRR+gWOkraggzIYuOM0AydNXXurInZHwci2c6pvM5+WEem6l7Afa2h
G10MQ+4N3HRV9cGAlrnuexFX+zam6bO1n7Lh24y5iQ+ljrxKMx6kX2bQ3mFVXVmTGtcpFvtVIelI
zqA64sN39FWO7vzIc3SKTH85mxU/a2LbP5MRbALGwJVvnZAf26c6FeeMq9mBB7qza5eXkfWMdix1
3yb+O4IMxoHaeSp8a+Vj5N84A+yrACzcyoj7pwXcWAlF5KHsq2vbFDttjKxk5uAYyAk/SdLofdxB
oapN4W11yk+T6zuiWZH9Kaz+hEi7Gev4GijCnqI4B7WzPLul8dbJ5b7I8Qz57Nqqnin1NIoETJPK
/oKvfdQTiXIcj3+7mPgpGKCAGrQcDybr9Q2Gp/zYOcS8Sne+V6MrPmzCH5IPPkDOc5kr+2UE4Njl
7daj5dnHz7dyRHymhouJrmWlVCqMKo0jz74btwQhFhBtzVINd4B3sktWxqg04cjoansrw2ZdwL4d
O2Rjv5A0Kg95bHiHYAi9J66KI5P8zJpAGJeYiex9GKk4ZNOYvXZDM7HgTJsHviD5BlJnhs8mm0+J
QyqEFVq9x5NDxXvQtBuZiBZyMBTWdvFiTsWcbZip2cOH2OM6PjywvmJMd6hyax5r367B3Q07IWa1
zCiekgBwXDd2wSZJmxqLayO57v80Q/JkCrG3W1FvF+sR0p19jmmRj6yOlELHE+seyCk/GxV61R3j
M3DddFBfdAJBoJbk8Q60eCWsA0KX561V3flTAAxE446nohKwr/cs3Lk5zDlSVrWMuDmTX/t2/CXW
H6cyjCjFhhtOdnksmmHeSW4XDuyeEv7UapmLgrm3cjbeqEtA08XHMBNPc6cGi1KYvslErhYQKMnM
Bh425hM2meri+HnxPRgV4QEx5ceYSypSlhus25zI/oIZYOW0YcA7I83dBHtxy/vOWOBZX2Wet5Ds
TL6wHs4HUff3riPUxq3YwjgNQGC3KYctFHH+NHs0gOZ15bWqaBwAfLBzGzSGPk33ZRs8TzY1FTS4
rLl0tefRYFDwXwmLhjs8Pva6w7+4Rnj8svJm5CkxU6gMSm5t9MGyL+kZ2PV81GvRXvAuGPBbM/2b
DJkZhQLbsPS6N11VP8pLHqjMMzZpUPI0sOSFPqoXO+sPfbJc0tJ80MLfIvPtB3d8troyMuExkkD4
nrmo1y1TmqC7lLc9y+SO7q+dF4zQObexc57ZsZj4NMPaPWa9uwsLWiUyPAjmFNVlvJ769KjLABtk
hzs4Djio2kvtFkfSztckHNdyurY9mbSK7tCm2cU2qQ8FZjhmcIOguBEFPw3HbO5475kgnoSTh8eG
TcsHBCl10kon4K1Svv+pocyrJCa+7ssJO1TpGz3F/zfZWSN505RjBrsiseZtVyn8j2lNcBBkFhbi
odUU++oplBtH903LvU+57KV8+tEz9LW1SzHPsW1s/8SQ7H0VggEyNTBmqY7gfpoMBgYpnT54ps/J
mFq13PaEQCOhWY57iQy3VsnOWCmUSru3qKrE2bvGXaNPCubdo5mG+W6ctLsf2cWcVVfnf9gEtY91
3ddsC1FpydOz3oG4Rp7MXsrgRvzmqoolQ13pcikObeMa+1zO7VvnzHrlTLaHaxYz5nrB37vHALI8
53oxgRC7I5YlUqGlmQILGKabHCE+XeihTHNcK++CwW/JlOMbJz5miDsSn8UWG272bIyTwc6QlleV
Gv4DFU5+lCuwUNLE3QbbFfudUN1ax7jEILbaBCzm24ptKo9dZnF6+C25Cp4ftr23G3s/S/hMKsze
WUDNzhb7tPtmSotCDWWmUe+P+T2Mb/zsYdmjZ3pwlG+u9fjFY8d2cLAl8KHeKpu7mDFlqXCVlL04
VQWQeJ2H9htezPi9tHt5tO2JCn9MD4yKaHGfWjEYi9ZMbg+nftxNfjleWObm710oA/JK7oyMPZUh
E6Zs1I+GtrifFcAskQ5/XG8weCCS5fPF6FysOnjMQnfnzrB/cXFHnRds286KRkMcidfcqLZzueOd
BNSbiEtc1XdBN786LF3Zft9Zc42VPEVlPDG+k7xWlQaNLiC0F/Ef25m2ko7clV1U58wwz2HKCYhN
kKx0/QxV+cWWGsx8w6HEesGpnzlXj2wONwaA3Gju4KKyh/4QJAZXnjC3c+Y3m9ao9WbK+3sLtOu6
pYXad+HFhjwv8RzHF2nVl8ZMD2H/yXewXstiIkToJa91Ma+aMr6yMLMYAA1c2HWKjfpWmVlYdDLg
FWa/kDhvJDatDc0NvPl44gsr+ApnFKjRTauVt2TZMV+c5pl1Fck08hnPWmYj9Va4HTxq3tZOblpb
iHUden73oqUOH4uiGGjK1LTYSu9mWojGzE/YVMn62nYjm4SCL/6NS71ildxs5kYcE6zsuNYeF/NP
nblru0EbVt0uJv7LibLxYSU7VcU7w4pjFbJwIDu1m0FAQgccImWNW1zfCUI9H20ldrfSsLvQVD8j
2exVwIQNVd7otjLjq266hpj4VWW4bjz+wdwBpuJk4Hu/LRqTyPCLMRqZQzknRHmqhuRIv95dQn7r
WBnjfZOSHct8FqUyZIeVoQI3ogMV7sRgqTyI1nHVzxupSiiqePaqLaeDfynIk+20lWR7l23Mm9Hx
SOhZFAIzL3pv65SGeyeHCsIDPV7XlAjBBpxfRlI/CU5c5fgRQJcttxaUtG1tSGcPEDs9ikxWL7MQ
4cahTfhewgRaD6ntv9mUrO88o+t21OdkYjXrOXxr4Vfce7BLX3JvkU++y86VZtIBq3Y8ZOtAhu6b
hb/5kqo2J4Evwic83um6raUD2DKgJMDIp/ZgGln5NjVL93zry/+cfTl8KeaL46BHcTS81OxvYuHw
gkdhvI6Y9o8CbvsfyH4z5cOFUjun6tRCw04Z3oWTN7wPrhU/FSB2H80x4yBSZP9pZouz8nm0F/uP
9oiGRwT1KCSarTaO7LCZ92OOa9ayKv/Zpd1ySxBhvitcYuzazLiC+XwxPb80n2KrFRFIIXGpnGQ5
lJ3f3sVF5sLb8Roe9ew6BiMadOudeejrk3Ycbm0Bboa3oeCcRDJbSDp2zhN1EOl/sncmy3Ej6ZZ+
lWt33UgDHJPD7FYvIhBzkMHgJEobGEWRmGc4pv19sn6x/pCqtkqpVJldve5NlSklMRQRANz9/Od8
54W216bxzWhqPylGomJrzaN4RkAYDxBBkETztNxodnKYOy0+jGHcdEyvGnE/GhQoc45VZDwJmvHR
9CzMsvXWTH2i5yzBXVo7eCQ80UcfaNyescKnhCsNYz+D9sCNEDVtotciEMZ2Vi4nQ5fw7Sn1kK9X
XiqP7dgHNMQWG2puzE0yFOeIqzb2xoOxQE4RrU3daH3694aV1TmPudbcsc62KzokmnWA8z5R1oMO
O66mkNfPQEXsjVHL12wxo5VZzMY3MCzOygQrUadmvO7HJH+fFOp4nyWHGHsIpkEv2iibkGWgUdzp
pS8wYhgBudF2QDJOTJ7ZbhpfE7v1VpEEW1elnwvcGhzNxUuT52TICOsogLaP0qIQQLcDJIeiUewb
lmBoMfenDBdhHn3MaCWQVVe90j+pKDh4KtsMFnK3aBF/GzFj2w8CZsrmkSZ5KtoH5oXEu84l9lpC
H83K4wBmVrnPaXQ5P16lmwJ6nYd+7wTK80GlOvNTQnh6ylAb0JMk/cqlih71uEMcMMuSOcN80N1y
bzdY+0mXhhz4jOpGVO+duMwlOy0bPT5L8ltUD3dtwDsCNQR4XhtQMlwSilTSeqT0GPiLOuMeiuE6
6OE7ZrFtkrvv1RhnT0Wu3bTj0GzcpcHII1+5N0TLLltwniJ3deEkdeCj/KYxN4RiG2j4P7ttGo6v
jnDueMjxjIdezbv9hgsJRMFLoFGd7SCXJEE/rAva5lZdvRzKkl7yQEjtncNAkQ0CozRH0567sN20
ec2Z1KtOqpnVSU8dY0sybNcGjrdpZDj6c5pDssoRCUGJEQ0Kt4QazGwbJsnn2jEuYVq9aZE3EINi
zQw1hhsZ+DY06tKi4A4dBrNOusEHrLZRhIhST5W5ycu8pp8WCnsuyvYaUgrPI1/yaMnBrWErLMdz
oLC8p2n53IS171XylTafHt9BEe8MPcVMuPcUqgROy5VI5xujwYZNpDFKENKx8gDv7qgpSmosbkFr
b6CtILd4E3xBHMQenAme2bgli/ZkxT3jn6b0NgWBsBVKLz6P6KyjA22okU5ewznhImQ8+gmo0ocx
dPZ2Xg6eepNht5VMfjrr6IWej5jxmsWxTp7NOatWKxDODKbYhePdjIM5XtK2cXdDWfkimk4lpe0q
pg1QGjSrOETDcC3eOFwHK9d98JqqfDaHmYbgDP12AEfBx0ByEJJCA9Dod9/kaJ8JfSYPJsNjQsQD
wZy2u23SeUfzIUYutvRmL4jJ2YIIlHdripDPq8hnHUmGWBmQ/23e4wopw6e0NLMdrbfOyaHwhW5Z
uC507smAq7SJRmgbuf2YIy8SKNS2YT4TuCemSyS2dreinJJdUrjZin28vGoRjcxDeCdm68i/5Jk1
8UaD/0lo7dXLCnStSfAoTFgbAyggNLOvhWHF67Eq9I2tAaEG4rmn34iQeoq1PsjU2iExuZksefLY
8dTFOH1hsTLY28ebHinorFIDEVVgJxz0qbnrY6O6sDW4Mbr25Cz3Rc+8xZdDck09jShBEL4bPaG7
3pnfHDvGpGyE8mGExMhGsLxqJmF3QgxqG9Jtd3Xwo7L3KJlVlUYvMe7O4ljZlX2eMi8kkSRi0HVe
vI0HhSYzFTRREKJl4brLnAC3WuU8m7iFh0l2vnCr6o6FZ1cQmNobs7QvYBaJ1PIMxkJ5MZz8Qdo1
zyvzW1+RA2NV4hsJppqqebq0aTSAsJfUT7bLvDy0eKJi1tEtDhGUAnWqfjadL7GFEg2YwLwwcguD
Em4JgdNsk+mvGjrcAygD5oqOrJkZz1T0NYb1MIkp3clu7h+LgL7iWY7qgoGacXeZHppg1m/sSE2b
OJGfFYSHNXuv5xpJDJmdB68i3ks2AgdA5lXrCpA473SszolOv7sX8JtYbNNTVAV+oV96YY/HRCvr
VUMyRS6ggh5cR1Nv8NFZgLO5IRLHxAOlTRkbFURZVR9SLzjohnYz4JPsYS9UclzDZGXTK9Z9I/Zk
CEhH2R3twByIkV0/gXtqb6I2sldW7trrtlZMaNt+1/DMTRNAKgGDubXgtG/m+2aJuFYO84qXtO4I
a9alfSrKVvlBrKx9YXn4ntCiGUu3LenS3KZmcGIdTKoPElG4hNJ6E0s9YlDCnNURsKAQuTX7qKdM
JgLb1bdtl7+J0D0RYj2PDiNdXOQvzRTqp14Rd0pTLFt5WO0TnfCYCmbminmV+cwsgH6Qa36Xetbt
BqHO2fKxazl3idnWxz7OIL5heu2FyWfZfPWMIIEQG4wBDvDhPEgu8jhwj4xpmm0urd43qaQ7YpJ+
U0CeH5PAeY8KWkZCvPAoyENUaFuSC6xIIa4LlYARXhWdbvhjmrdYbe3XtKq9der15mMlh0cugzuV
U6VameE7ux9xrrzuaA6OfRpt7RT2CZnzEAmYWSYQWrMK2XIQuMxSnQ5mSuuVNhzCyizWJHaLdZlD
3EnGO+IgFycMP2lqQnLAz4W/LtnViTjmYYxrvWYvkOXRWSQDk3uHAmJBbE+ytV2hdCr4iyaPKnuT
58kxbQeP1OBNpI5uvnfTxyK9watz4ZhKhNDdBtPCT8Irv3Xrjuci/RCu5hL3L4W/hIrRDLfk0W8s
Pbow678qDT0zwtTbLVkm3fYupovdBGvyiNPxXZMrOpqxGerlYjbJqRSP272pd3djlzzYJE0Othou
RlMfm6Gc1paAKpoyNiLJHzgxT/o4poU77sJ1wh+4uCocVqnT5Tgxoc8A+fEz94ve6B9stYmWy8Kn
HH6rTfLBq5NzMcWXLlDfCis2z7K1vFVc5tVGhPZwmbTw1Eyc4Cp3/tSFtk7+CP9qcZtr2dULO1gs
PLZm76iZ077orATLOk4lup7wAniYnZEOjKFYtfV07aV+Aex0HnTc09yYRbROyOblWJJ8UCygYtsH
vtYVG6V8TfqiWrUBjnjIuqvK48lscMflTXqxMNGoiT5ivs0wRBArZlYNN4i+iSi8gQyKVV0XCMBZ
eQht75PLsrnC8XnrwtqU4Z2z6PMEgpWNb0mfkktPjs+XJjc/vuf5EhvcUjQBB36qXOhBnfvi1eW1
7Hkv4wiqQDGMCnf1jF8yorgst73PJj9ScU0P+JC0Tn3rSSG6te439jZzbj0i26ETLb3dNwS51k4d
YZ8aN1hoV5nxGR8p0Urn6xAFX0LWNoeExlyAZDEep+YGR/+NNaoj8+C11LW96t1LHAenMiCthS8g
YQsYA43RjU2D1vbglNz4GDwkJsQa+c3hqIyB9sFjsPtYt6P9ULkTpHoqeR/NcsAS39ph0OOixQTD
Yflo0d3IUQ18fKg4302WDQaMqzjh/IFCbbU+eX1thSnrEJZauK8N+e4VPBoNhrcQH+bMz0pi6wk1
GqukbshhEDsS1rTqK/LCxXIIqlRBfwipJa9XlxQG6MrAXcI+kHwptu5rqpqjloXXhhhxIa1LpGXp
EabPjv6hbmV5eM+J9h5Jbw1baho/0Th/IXp0MELMUVU2uhvku4UH1Kp1Ap5ngeqccjTEp6SsP3Qd
SZVQhMT/xgtog/fg8gT0cUEjchWZtdNMqzoRddsnWIHLfr7PSeNKTirXnqjONerIuq48jfcEKaK7
FZ52rqIWKE13mWuxwu3PHgcWw/SGOfei2/cFfC+Fk97OM85xDRPhrNyKVuysqbiX2DlFBwAz/QaB
b8u2ft9JHHPwd+IDhuctzuMdVV7bGLmtDmum3M7WS0x2GXC/K90f7HNi9GQgT11R4fp9dNL2YvI4
D6P6NhZEBGCWuOZQLd+a9dkzgQwqXE0w+lJBmtkJ16YTcpYZhoBO+1nx7uhH2cbOYxRC422erYzs
JHnuiHg/Qc6k97PxDDNgZ4VvHsdwNdkU3bOQTBTeNWJlZx+iWlbbkXcFRymNX8g6bs3uDSuublYv
eMpfg0m704fFW2D6sL7Xc4QCRHFA053hm0IeeaVzeV1x3Ex4DBN+ov170yUsdYgymfM5J8WwAnRC
xSFMhzQ+0vLqV66e+bUdB49VXSqm+Ch3BHvctaMy/TBLjtp4hR39PoGB+9CEbX1X5AiChHj6Q9to
3g4rB6Q6s4m/0mhh7Qqg1YxqeA6tm3YwNkzqcdrXSAvMH8k+nFIZWIuXgLc6RRPsBNUeA9Ilu663
q02ZF9ZzEQsOb2PLoz4R6IleY6WbMaouJAaNz7bLHWxXU4dwm4UfreWGBz3lEZ1YgAKV0fWY8HUS
1k0iK/yhgbOes+SShYTf03hJxyeWnI6ji5M1Ee1dynbgkRSRWIdF5ptGyyDPfqk9EHN5+ZA0Gllo
PMFIqZ+hrGyqUmfqlfEQLYW6ttB0WayeGZiXOyAvMJiGIljlHBMKzJAwokLiwGVwhOtfA8nL3kTi
3DGsexa9BfMpAjeQcsTAqNfRE9ZhIGbLct9JefQCdN1qBGrgouXCV7vQbo3S5AEgqph8VcELT3mI
/CUe/cr0MZmsepsxoBsMOAd17paBRDRTDEuUw0ozu+s0jA4cyvyuGbr97Jm3YWZdatv9ogn73hy0
Y2J255ky98QGECDaAXCOmrV9mCZ3WekQ4IvDh1FPjsQqXyxW19XUQH7prMgmeg0kZHSGFZzCh3o0
73I98qWGKl2aJpZS5o2KMY2R3gRBqaMSqq92+tEYJNx1NveEgFqcJEi8GPjaFSfRDzLG+EoGlrbQ
xOsGo4JIZAb4js1p1ttkhCNcn+oqianQVhDszDH9ojxQm1VYvasg+goekO21Ex+bUQDiKbQ9NO1u
NUTjvtAMvJn11p3Do+cw9glgLUZlSFgfWogx35oGpM6kie9G3WO/Od3SZoLrzMb4moPvMFlOS5NI
YNeEaATLM9nIfSeI/GCYphVk5H5f1rzRNEhfqtndyag/Gta4DBRJpxeer9MjsKtsjixB92WCT5UE
LWu/jB70yNFI+1La2Af3iio8PRNfcPMfrE5dAKRvQ7SKgFSEsDR9GwrvMS7xTrT1ttPcDXBj3bdU
vZOFNImNEPjp8tHczInwqLW2WK4z63Zkp9jl5l2ftwdnibVxmHw1IoYzOtZ/Q00WMqPxkRjAryCP
LFNvRGSp7qLRuATeeCv08KINhLLb7kVo7aXom63mTveu99XDSpvpt4wLMR926YYe9ZgDjOdng73u
OPuker/PkvjdZhwK3aw2uCf1PlxDiDc044b23pXVIrHk4pAgro1Gdj+pB+kepljsZZFfx/xBpJrf
dc5iBSA9Met2Q2a94dgWpFA1xlM9uSlxIGGvxshm7lLEJyCh2aY2gksCVog5H6oVYCPGSJxsUZTZ
3OpdO26r2t0lrtdQEsrJ3ctocEky7Di5802b8zPWjwebxgdtJqBcqh6rJ2pd10KPAo+xjUZ08541
DfBU95JVEyF861vYdEfHM+4ZrfluIm/QOI4cVyfmYcw1OV/CaWsgOUK32Jk1XsSi3E2VvSO3L5kF
NQZWRCV2S7MaSYe+4pJjAsk2jD7Qsj8rqX+zFv+xZT7VVf41cPMTUPF3ldXfNC3Y6SoIfQcbwVqo
5q2TyVUjxeyztt5Lm902lAg4JTitwrMHHc6g3G9UCRO9D13r4I65720qn2AU3rbGtCheubhtsvrc
dTBoh1lf502Pg8EjOlTyHIVAdyojJMhyxOJSJdkLm9yDXgMsVtELSSOTOYR7Ggfjeerrj4JBLkUj
uYb8rT3q3NoGAtRunt5nu1WrtOQpGQq5VtJ5RT6ucSNZahNHZCgYwAk53eF3X7PB2C2uDDcjCR3n
g2/l1G6R0JlXkm/UnsQZ3tgFyc7FAxuV4DCqs5bjXIrSpRXMmD6AenHLs1PtBgkERWcym2EbDbXw
3LSV6xcoZqtWdBOjjTjHWIuCh2f5ADpfB/bKK9XGeIxDapR7C+UWb4qxrRzvAgBePwcpiCg+I0CE
TkbOSfs6dx2GqOhRae7OiHt+IkzPjZnKCCTZxMdXMRULhVlyPRqngsHDuqkxj3dNhd7NvcryoO0q
vD27hgDrOhDxh514D5OlEKcTgW4HqiPsv3SOIlF/pioBobbhg4a77rt986VoxrPFOSHagkAk91hh
yXDsZw9gAkNSG5Wj7TeED+LVVESvWpM82RBWTsXokewRmf3V1PQPp4BOGhmvA+ExDtbVZxEnZ0Lc
MJAw46NUf+1a8Rl+0Npmcpp09lrjXsBNREStf5nhWJCaYxNFiOEcjDVGhvhAv8sdX9dJo+RkGSnd
JZnlVyRdKsFMIsPzkAUUAEQX1d540e3YPcduYkH2cg6JqI7h3Ozrur+XWUZoq+LWso3g0e4czBEK
E8xkYGr0hqNjUrGQ1M4t9RSuzwT3Ya6mVejlJ2Psb7vYfawFH6Eptm7UbC0UsdWQO9qu09jlhObn
oLzCB/YZ0M1bzSRBWyvmWXl0X6NNI8mtrMi7Gvgau3D8FDrZl3qOzB0504dWS9+wIzO2eDfZNrQM
eQfbZP5hH0W304ZdlR6I/OFWYOqaZjfLbZGU2ywiyZ2QT1RbT93H6AHDJrX8qeFcqzPkqJLVjCJi
TlgNJzSjLo/FsbCVfpRDeo5cLGFS3zxF3prWhmXCjhktTK915ESPcR0Rj9F5o1hS9SMZ3/jdTYt5
nytTe0/dLIUi2BcPM/bHDzOSrDCi25KbqT7yIY5uY3LiE0EYw2LUOnULd2C4xUWb7wqpE4KbVXIi
QCAPExHLraQ+4AzYMyIhk0Zfg4KUaaRxbjWDxuHoNOrbPNCbvUZv22pgJvoyOOErDcM3jU2SpWaW
JLqyZdbSMegh/77BDlid+2hubjJyobeumesHo+2fWwgWbKBQQTemVjy7IJQYjgtlHo1Mhgw0029N
2OCmx68QkkAwLJzmjh8VxqVso08EkzGxOc9tjMMUECjRfg7GbiGErxU830yG6491AkZTeQif5mvJ
xmJdxe5CtroBJ3tXA4wOVbDXECD26EjajolyTqxrNve0I9zVsXvfRBK+A1RF3Mj4pUQxHhuM0v6Y
EYhzM3VbOsZLHHenUrwlYHzjnhMIkxngVUPHPD5Jd+kUrsA1rAI9fpH6zRB4lPOdDSckpDCvQueu
dPs9Q3GiL6nvGu8gvl+wnO0TpVEpX38xk6+z56EhP3PfrtGDPcxC8xct7qetAnZphQuxSbRYaECl
vJpucOp0LKe2UzrrgAE7u0X3mLrhBqXkNkyqgy0Y4k4hhkERf2q8oFtOLzVPlRD8W7uxoPQZkGhE
o90txVENDz4R00p3KPP8jrqVfgv2Z2NmevCS4m9cEJOsspgdB1BM8M0+RcWur+JTGU/XZBGTxqQI
NgNsn8PUepxwRx3FuX/IlHcm3+CtQCUX/izj8SDmJNyECYlvOHFoUvhm7wJdk88og9HWpEEHv1uU
rj24zX2xzAHwraUAPVe9Zbq+58qNkS57liZ21rVkaaVewqXZalg3dnQTpvO2H41Pc9ec2g5vbmHD
tQCr0CTeN0/wiERe0T67xkh8mPznTbIAPSQ5O60cdgSRdtA3AG7FVEnGydizzxLDCq4UAVgv+EYo
C6oKPleCrTe1is5u9x63OsYciy2SZU/zWo3ZK0sutw787akcXwoyTGWBxVWypDMqB93rldWqr9mY
5cabm7w1sLtXSH03g8v+X/ELG8voymaTnVVNB9qAtGOQZQkPkkFuqPCIbnHSrXg2k0h0XZRRBVbF
Cx+nLiw3Uprue95UQPbQ2/wQDDbj/5sm1p+ZcEfklLIBx7WdTxswEzn/Csa0/379w6V6Lx665v29
u3mt/muJZ7yVzN9jKAS/lxL841c38VuDK+mj+/lP/fCX2v/5+2+H76X/2r3+8IsNJKFuuqr3Zrp/
b1X2/QX+/if/b3/zP95//ymPU/X+t/98KxWoT35ayJ70j5EJsVRg/euQxcN78R6+Zv/0N76nLDTD
+I38go4sYVuWTXsTJUTfYxaa4f5mcxrFGUtmwSE1QWvK/2l8cH5zPHobpQvVYSlC/0fOwhC/0RO6
VD44woAtqv9bOYsf6x5swh30cWJHgxjlLqUUPxW3UJkVj1MeXJ1Yg6zUmNmT6ekDbZSjilGeOzl+
LUc32P3hE7r7Xmvyx+K4pczk+389fPsb3YHLqzr0nVBkBSSDHBC///Z6H0Nuo8vvf7gSYHJdeNce
3gZPuDx+qKcw/ovGrF++CL00jktxlsGs+ccXqUWA06ST1zS0rJfJbZjNhvX4VyVGP3dILW/F1XVg
1jovo7s/vRWFIbYBOnrNVZShxYnQulqS2SBTB32vF+6XP//kfgzFfP/kXEPnkqJjzRTip/5bhj4D
MAv3aqRGfdJH8yEcDPvcKjl8v5//Zc/brz69P7yQ+VP6xmFYp/TBvQ4ZR6LIlViUGy39i+rOX119
rmkBAncttK6fexYd6Nd5FDnXPJDePX+oZ1kFJXgkY6htJy/JKHSHIOv/+Wdo/PI7cwW19BYnYqn/
dGVkyRzjOpfXNoeOOlgNEnvdWZYfRLa5nQHVPiiW0A0jYfeTLTFG2WYefo1Dx6XUO1AwMZIqP7mN
Vx+HKDM4ARQE2/7iC/jlZ0NCy5QmlWim/vOF1TSq9pLFPVm3WzNNZ3R2OhKQjGX8IVg27yrT0vd/
/tH84luXui64tMipe/bPn8ykosjiKH8diQ0eRTN4/lwE0b9/Y0qdsmMKW3kmAgz68cZsNJYkEjRX
DDwpFiIZrUDZyM2fvxOiZ//0kHGtJabGo9eVLv1UP75MFYVJAzX5PM7ETDeNbQ8vHhnV8thIMoZY
AQgkMudIXIV5z6DvGEmWeIdVm4baT7pef9iSUjh/zgl9rlrXQvYbCr6SXTOTsfETSHlnp16CuUM5
omExcHLusZRmZCo8M7ibk4KBRB11I8YrL66eXCevnggVoN31Y918RD15GNA/ksgIVMwWp9I8cvAR
WmV+GvumX1xmXfLYVTpffm4ZB7or4ayFOsl1dOi4FT6WmhnTf40xkTt2PIfaYF6rUQKEKMo4fbWN
JCbI5uIDWZeuY+xkbZpPAZZmRDbNM+8bsyZZz86dGVFjNPk10bgFgTJWbCanoUHpaQd7+EK3BuOD
rMZrz2i5Qsiq20rm65KMNxvdLujeragAp5US8H0LlRg/miSxoNp1Lv1UUJvIrOJLeOBz9A5iLHKP
/ACxrjW3WHjColLmh3KKukfdTAXSW9EFh0J3B21dsUlfImVRHW6CtByiHcf9vvRD8MIfMjQx4kNb
FuEmrru5PAOENFtgHYU3rRbix8LmaLT3ZgSf5Tc8E/YeZFj3GECRkhwxbDQ/zgsENqB/l75VawQy
2CGjf+Da9MDR2/VdmIf1bZnzCuuEA9pjAdYW0JHU5BOLSrjjp7MDlpUzfJbaoM5SZtIECJQ2d3Pf
2ifcEuEr9PycwGDCgWfnIPK8FHGLyhindu9gaBnVGRtenzIBr9Coo7kaUJR0jEo+FlaOEriVKj+J
dIu5mIMRauvKBoSf7YTFa2z0CEsmMO9lCDZUX/M24BDaTnZ5azjk3NbovSNAGi+CSD4nHKtIf6Xh
m92PENytAmAGwnwzvTH7UOwyWzfeIPSKTzB1HJzvUcIhwrVkMEM9GcwaQqIR3JapIixAxB92JafS
cvBlKoeHjvKPc22WJu4g4WBDto3hJMJ0uC05l9DMrMRk+Sl2HupeJnD10FFx6bDv9tJuB70IX4g3
BIYGJ24Gcgdj0NLXAz2wjGhzNtnruVM6h39ojkjwzaDWRj+IwO+9slechEbJQUyP3I9BYpgl3y+d
rdbq3DdtbbN9t5xYSj+rdfg7ganGt3g0rCfB9vgLkIz4wcXonQKHdmBfC/gtr0M9ZU+Wm9vXFPog
DuUchHIMaaKBgITFpBy5mg9AAMZbmDCQgOLCKpeSFw2XB/7lr7EY+IIwzORfdT0IP/MvaD8Vvds5
+INmAmsix6cjjdL74mVmYNMI0zh4Ubwub6jFoq4uKDqyY4LPFn9c6EFHAMiu32BBaLDMzAOOojFP
3ie+hmSZMPWPhkjKNyfVgs9o1Oj75SDCL1VrWM8jo0QSX15S4JIJUdV0jyLttV2WacxUlJVwDZto
vKNOhKJKrXDjz4EWRTcMBxmHmVoA6MPFxAj+p5ybYTvkNYwUuAMcQmBK208gn/tHMLNcg6Ounsc2
ISE5tSSPKR0BT7vqxnrS1+FsDc/G6ARX7HVZil+gZcgAUQzvVE7bYLsuhp4SCzN2mF1r0p58cKGk
ZIm3gQ/q69BItqkdGx9Dg2F8FfFYHlFpWjxtLGAYGCMhhruuCrMrc5SJWhpbM84OW/VqhevY1LGI
inoi1ocNDsQzoQA+pj67plz3cjVKgiQMHyz7rh2okaIDKJyfjNAqrCMNv+mhZ6Irb0ae5NWXXAG4
iXBCxAEzGiYfPIFq0LOAYJ3SzuOzpMcYNgSP46JbVYOdY6dVbjOYD3beyGZd6q247QBlk7vXzCj3
Nc7S4ojyHrU34KcTXEb4CBlkIvl7aP7Fcgrnrhg5rMqKC8Kb62WxC+GRVgKRSA5znG16VJuTQa/G
R1HSNrnJxgTZl8lruLbiGm0ns+pqPSwVuFjDe/1EsFmMKx089+fGzqazVemS4SvIIzAApqN9Q0Bu
CR0Hng2RaZq7TZno8ReV5+mdXmT9uxaBlGb/bRE2ZECHlRGc7gC/MowSnzwUfV5aLa1rhS5VbMyS
+K3xLDlZP5L+SZiXTi029VqOYbeZ7TjV15VZpmgSUcNEM6pyiKIdNUpILsA5v9kjAxRfc5t03Dtk
yvGOkt4ScPYCfaSgrUq1jSMb9xaDQ+gyx84Sg44OJH1KRahW29C7mcHMIC/2e3na6DP5zj8FupwI
+bnYh07wzElgUjfDQllYy5VlObUNwi2vkCMsMwpAzY30T8JCcl6BEabFBv4q2VULz1a99sIB+axx
uiBb21Od99vRyieW+K4Fs0AQp9I2QEmicGPB8uVSBL84rmSUBW/mCLCkAzjGXDlouHeMhoVoy9Yj
Czb4biMCBqSq6DjxQPASiLAj1AsQXSS+44HgQtrPDiMDVfZMNThWMJqLQ2iKQ8xVv3HTQAmfA2qK
jynP6MZItIhlHixuW9/oYhy6bWsMst/hrGOlcjLcovs4gLVx1rOyj44jSwHwExvL0yFvS/PTAhA4
OFGLBbfToIHrbBWGVQfsOFjbqQuLvQ/jFnOXFjTeY25arD+XGdxWvAK4ZF/n3HC/iHro8bh59cT+
BBf7WhoM+ViETMp5VtBN63xV1y3vbCbZgjHHmDRoLZkxrWVrLgk802HjYA49dTxt0FvM8ACNQAKw
2e8tWZYYB59rEYhtzYHZL/lbMmmNGRgfozKV2osAAtxqNITciSnQxrt4MhPcUXKJWGglsZH9YCT5
g6OZSu6baYAZVNPRwl9qGdD0KIu6Hj0R2cT+Y9mzl+8aoBpoRiwixTbrGtXxFUfDIrl3rGptE8v4
rZdTWeIfoIms2gyG1wKCpMoD9dqrTWIvYu6qkbCVgZnyMiXpuRzT4tjje+kPBGQatcbbk4drhjkY
0qyEKW3LB03rgR01NrO0ggg5HC/498KyM2Ntqsk4Qz1LoE2xU1Fr9sAKKG9OEHU1azUHsa6bnQt2
Dqj+eTBnT9R1geaOxhmmDWctK9qNGvtsKCna42gbTnPKHbJshyrx0t4nspO8qLh3s++d0f+f7fGf
rmUa0vQgIpscYuBzSA77/1qH+l//nb0W3/7j0C7/1/5RjvrlD/ouTwnjN6pGpUEBs/AIHZm8xN8h
IB4yk7noVg7wPFggnNL+Lk45+m8gQKTteA4tpsYfxSnb+03yZRsARf4fICA/ntNRVdBtrOX1XVNy
TPydEPIHmchq0pphXQxTuBzx0ioFSaxzjnXS9DhfnXH7h8/rF6rUr17OppfZtJAzGBT+dGDsnNri
PE42OvGMCPsJ6YW+A9LU6PlCkBLuX5zwF63mHyrY97cnPbQ/dCMTmspPr5e2pu3Vdqazi+N/hsHo
buwpU3d6Bpl0Yk6VYzqbuoMXZeHWo/vs3zrsf399yrB5u/wLXPYHPx6Q01zFhqxyHRJr5RxqfUEh
gz3e/fmn+qNi9furCB1hcZHJUK3+6VWogzVET+eIqIbCxwdUbgkVVOgY8fQXZ/5ffKCCa4ZLBqFM
yuV++aOsiKgOzq6aZj+1ZLfvPA1Sil3TxDaV2Z4+aQOwumdvukGbaRAdyr94p8avXl9w04Cs8dhA
ykVd+eP1KuFI1fZAuH6u534NvdO4d/gnASFR3GwAuXMi9o2CFarXFfVOFhWCy3eMK6GgOOsBV4+p
SI5Y6dM8lFGCTaGHmZzDLbibsSp+iwPlvukVjap/cS0av/qahIn0w6QI5qf9k96XQKVQeaNz8eeV
BzdvOd+rjgFTIrW7fMSSM+pLIDVADWSPzTw5sQ9c3MW+LbWMhtiIgZtUDGuDQDv8+SX0o5Lz/RIy
PcMlu4pObjs//dvGWOIfDILZ1yCyrobarXahars129V13LqNz1gv8Mnejcc/f+FfPBGE6dmGLXgQ
ejyNf/xCSyumpscF7BtUrtq6HbSUumdTTTb8m/6/mTuTJreNrF3/l2+PDswJLO6GBMmqIkuzZEsb
hGxZmIHEPPz670G1b0QRhImQ7+ZGuLujQ91KZiLz5Mlz3qGrP94f7eYTMDek/KhLou9v2suSa50V
vQuV3fSmqLeOuY7wdoaCOHUdrEfvD3Vd52NF56FMbX7l2I6OztL1xDTfrkutnkyvkAWwKGd623Zl
tjGf6wrmfwfRDWExmED5Q1/U+SZfmjY1Mnq8TQM9TIMDE5vVD9eqoIpIlJMnRPQ2QsDNF2NiPBUY
jQkKGg3XE1M0SAtockAEKPz+XY8S7XMHx8QjOw48J4egdX8htXkSV0F8HtAivPGIA9xrL858lrSY
0NoMiEE0zpHoY+8r8LGeRhcALl/yte6C4dzaZfMRud7qIcvhQypWnmwE8/UfwuYRBrN2+LTXM8cu
FXMKB2cJfDQnOKlk7igdGyiZ+OTUGgY6Sqs0x6BOIcdYQ/lY4WoF65pL9f6S3H52fJjxDtfwYrE0
zuz1D7GllGGZJZYneRnt7EjFIMdsDo6ZIoCPCvYuafRgK/TehAibQQU7mURpLvcuvrudg+VKMELw
qNU0e6Cv+yEFNanmOsRCQAoHg4rnCVsOfoMTHFRwersE9S9kSKYaf4I4f+h6kPFoNr0xEF8+w2A3
eE1bzcaGWVkdSvq2w/nmM1GXvl6dtjR5NZmmChgi/QDzenofGH72IZX215kOHu3K1Ak3xry5l2xa
HWRTL4uj63Mqd3UvQWPzHVVTPRg+5bmr1ZntAaC1IKp+AsD7Z6GwUcDN+kc84P5W3/vHTtKiED/H
AYafI83chqPZt7iWbYwNx7x2WFy1FiyzA/krk+ZuyOi51CmmURGGQFCPEhfDEgwtmxgnulGlvmrb
pnWwhlo/tjLDDLfnIk8KJGVoj1FUl33m3d+8q0tFGXw+QLQorfnzvbrCx7GQUdpNqhcbOjXQXqne
TEWjI7XUSQDA0SPWMHvY8X+RKiYbfZGVPeyaLtuC+8ZyiM3XY4vIjVB75jM1Td2+wed7RjqM1ZOs
EcwMtCA5BlyEPK7AIN+f9e3Nwxd6NfLi9NRybPWmtNmUPXQgrCnkvs27+KDk4/f7I61tfy45m/uA
tJOHzfUcoaRlWjm1qgftuDmUlSSdGEB4BJoWnixdj558iJcbt93aR3096GJ6UPvdJhcMCv0TRW1T
iofcz/9E8eWdLYUJTxN24hB04owu+K+mEGx+5G5UnleOJXRzcfbaVtTIA3DeC2nQDyC04AGq5o9J
DuYmVyNrYxOtfUrLJBiStTCwtThsY92jGa8LgMkZPjBUdrBZS+w/BCnrVsp4e/Uxtfl1qNEy5Hgv
3i+KYiKvzfXv5VnWeBSlOy8HOsnTBZ6bO07tvrQLcRocpNgGzAoOMWDzQ66G+sYaaya75voS5pcI
nqqqI7AwcRYf2DLVrMhD0NiVU+N82Ul8uSNMJvM8SQ+ikM5bpe1miB46jFOOSZk7zopFeP+9NZJC
PZp6MzwVvJQf7+/2lx7j8ofZCPropm6S2RmLr0+b04zQl9G8zqLuG4b6Y+XI9/o46TsoqdixjVn/
GOqR5aERhiVsVVYHROcyL9fwJLr/Y9aOni0sYIAayTRyIddHT09bJDEQzPF6oXVHkm3YDbaMHtCP
Ee9DmJhvcdauNzbJ2tEjFtsmbWUa2eb85V7FU7vF9AsjUcyTYpsXhdk5D3Y2PqPLX+wsNYVJafX4
Flc4TWl40J/uT3nR6f/v1UMv2wQoRkLoqov1d6KJJ4nDaUCmyEZfzZAXTUVGjsYfLlYYbhystBvg
cvFGQ6a4emoMf3jD/2zaY5jVe9KQ8tjJ1H60a1MipCTjjdi0dl6FpfHjgCIguLpYoAxv1yEMWmDn
aMvsWxFHR3p1NGStxn17fzXmU7DcjI5wNHcejBixiL26sG1aCAbnVUusvzoX/70UHvq+7Ir+OFaO
vbHhbu8zCI0WiZngUOKIsEh1eqL/mNgCym0Y+vu0UeVerfLhEYtYlARL7RktuH1K8fvL/XneRgPG
nTMDVtTl3Tb/rld7zvR1uvIFD1WQ6NGHABXtfYfm88beut3ZjOLiummYuksiuIg5aLlIy/QtzWuJ
++9o/Iq9C0t+H6Zm8+gno03nJ8ST1/J/OIPjbIT52285j06uT2JHTrX8li105L5QWVsXCQuyVgvd
0sQJPqe07cF7x8rGOb4NHgDNNETleF2R3OuLbdprqeVCJYRIXJBMl2UIWHHCMgLaAR5IVhYcJlC7
D7/+Iak8zo8JCnL28iVh+OjMxfOgKv2W54CszasT5BTuj3J7AgkNmsqjkbPBrbnYpq1lBE5NPxr1
QBNPeasQh7Ec28c4RYHw3wwldIcbgRC8vDGNuI8QAWJCIXLfnpbJ7jRMKqqpxa8XM7mYKUFZGhxY
8qYlLq0OZvJ7Ch+5U6fpiCL6HyEGJF5koy7XjMBp/8XMAJ+olGmpN+uL0zDZ/tR0Vq7Dra5jWuw8
QfVZ7EJP+Lf7Q628dHXUqflc9ozrMZZ7UZ9KWl0WtltD3iZHFMA6xHAUUkrNgSfXo9lJY0y8S3LE
SoDI0tKQo44glQKp4f/xpyxDqiIxqGng19c9ZMXOkc4+4PqGUKrSg1Kw2GqCwN5xPQIUJ1GYDaeK
PUYH1sairJ1PAaCS3h0xAdTYdczruMoEwlOaJwbUlJ3YBjn0dgodsDoaEjFdkG8dm7UIxMWuAd/Q
LML7YupKoDWyoWjmSdNSMUO2cXsxHOzEZPjRT+io3l/qtQkCerVch5sEUOz856+CuoO2tRb5BPUW
aR7EBdFeyPBk3mMl+d5KFHTTVFRI7o+5doGRQ1MMNVXy6WX5L7K1JKd+NV8kY3BQCkU+6XrYnaAd
VO9pTsC11kK0G0vH2Rh5dXERduF2QXGSBtD1bMvQaE1LIogSS7iERVuNB8jF2PSFRXjgY26dqbUY
6DpzDUADdGwsq799M8QmHlz4DPp1fDCy1jpGFuaqmmBv31/UF3DvdRoCololIwD4TLVmlpB//SXh
7ui9BfPYq2uchGRTPjYqtCeIza6XlXBTFE0e0zF/dFPNxcVQdS+V7nxWHTChNWoAO944zns76GlW
cwXuQg0S52RJqARD/NDrGDLTlLa9zog+g7MxEJcLtc+6MsH1kk1ytJoASwwV1phfxPRpU5deQU2x
SBnHHl57KB4zfarOFgq0+1E0WCfRDT3eX4WVBQfFq9s8VhDZ15fPtK7LId4NbK2wzxLPlnr9nioH
tJgymDZOjrZydF6PtbxGEwTxJcLmPEJqQ7lkLkTISUNkOsrsEkFd/KzQkmyOEgdGFBINfInrID3G
cYILZg11LEah9pSiNAJvvsvhe4Ytv7OzN5ZkZc/zMyEe45xByqQuXq5+ir+glLyVevYpNNjpU5VU
yRcsog3iOwbjv37GaH1i5aPxNAN+vBhPCCS/+jmBc9sOxxtQ7w8oe1jHqs2MowlzZ+M7rH5yKpNQ
78hmyPiv972CURYGeIrm1ZUGC2WE6YqfmTh09ThsnLGX4Ls8Y8Qtdy6J8vyyFukaAri9gjCG6mVV
1nyZQh876XAylA+D1WHqBZAmepcMQrxzG/VDn8B6sZIkejB8xX0TpaX8XWqAbEr9rxjRnudqcGtE
umvTNjF5TzO2SRPWxpOUg7tXkPCnMiYxUwWH5imD2/R7nphDi3kAsKg99nCwkUF4AY1pkGLFKKyU
4ovaDPq0hwhnPflKOSBHp2Rg9pAh6N8NblQ9IbaVTfSZjPZjKaiW7KiYijeQsA3zmE9p+DZFaFLF
Qke3v1upAThxtAyt83qrSMuTJvLcOoZCx8iFWwoklzUGSBJYImm+un6a/ARB2s78s0CeSjNyf1NC
Ayezvuk/WLHevhG5Pf6e6RnyfYQxmHpWC+PWURr9t4xXD6bYvVW1BEyoPGAp4uZbH5flR3W0tGNf
6vzfag36t8Tv8as7RtqHpiXX2+G/eKAeNKmHXBtg4zcAepFZCcL6B2L0UQpnHLPcvWmaHNOax8dJ
BuC8N/b+WkiYGQu8BaEG3bZmyCEEuHJKjXRkHpLc/r1MYVobLWhSZ3aZ6OhOb4y5tv9NavO8B7nA
GeB6/wfcCk5mMaaRTVicsnORfgrHA75Z9cb+Xx3KoNJhk4uSVi2yIassfQQ1GopuLaEEKZL6FOZt
8Tv+vNpG1FopMUDDIWZpFN14k4nFdaaHat62slNR6EsEgqCNdUa2Un+QgXupsS1/i3E4oguqUx7d
Eb+eyoDob1L4e0LMP8emNO0PZWpgyDFZzcnXW/d0/6pZ+9aIO5szyoAqiDvH3VeZ0+TUg66Og+r5
0KW9MQFZTPXbRn22qXBmTPpLF4uNdHSlIqfPsBGVQE5eQUvmetC+NfVBoGvg4R9Hu3si9hyQea/g
enbyzyyNbeSTjDj5bDkB3hYI7Qefu9gZ0PvL/I99mVqo2iZt8U4bGi3f+HX6/P0X4RETTEpclkpu
RWf5+tdletOUUvNVL5miNtjX3YDPKKo1mHGFxuCc217Tfkd+CymaTEdxdK8MafwmNIwSuydHj37P
Q1n9tOw8uwSRjaRIUJvqm2kAYcVLrP4ampb7Hq1vBOh9EpU/SqUWnwcZmT+Qka3sjemsXJw6/UcV
gAylCGM28nn9gS2HEJTjh+VlihAw8sdvtWzN/YCK2NGtLf3X9xO8IxXGGP1Ol9rV9XCsM1YSmIJ7
ea2CJBXwyEWgos3hh/a7JEFDS8851vc38cqJpnpKQ1cnZnGlzX/+ahNXOM2WuWh4bZQRQp5Ib+4n
wCaPTWuWG0OtFG15RFHmAA1FCk6j7nosIUCFThETBBKDp9oYYHiGGgJw5wYisALIXBS1jwXixEsz
c1BXwL5DKcf4m6iB8N2f+EqZ6eVFx6MONiCkmesfE6P5VvlA9Dg4bkmMQdgRztT0JCNcgmK1z8+d
E6PdFeKCKq242Rj+Fhdis7dUxMh4ac9gIf16/F7Elo4+DC+DyhY/MnSRP07mZJ1rv09ObmYZ75PG
obSNiP5nB5Obj3KStKwayVKhUop7b47nZmTziqnVcSP4ru18ju8L3AY4w3IroiadIhNI7UvJSu0k
1fjZrIaTrqDBlQbxFtVvrfAAIg7yJS0PvsQyqLlZBW1qpKaCU6z06Jdh4DGbrEdYaO8TTO2xmWsx
OWng9lIKyUv47VQjg43bbT7Pi+gFUGcGjFFvAX2w+CQ61hGBSQvBgzg0i3bCO4z6Tn/45Y1n8ELh
VrOEEMBgrj+8LdJOqzHxQwTP1t5j5jp6MsDrMe0QzIKXmnuIy1SP0KCDx7bs041Jrux7qhl04ElF
dNQLF8PTKULLbMTtduqoyvnTMCG8WeAj4GfJ0exSC2J4J9DMLj/JECe++5Nf2/ZzZYmnmUH3DkjZ
9ezDNMGsvqVSF/mTDesJV9VW7ZBhdrTs2IDPfZi7ApQjB+fgpEN6tAQ2gaDb9V3c2+EByaHEgzj0
wZG93FialQudJ4TOtUp1m0RqEYAjt5vMIjB0bxSy80KMZd9VpCePqGqzIVFsgtczbVUI1galiwIA
ku0/s3evF2RodaBQNvZYwYiTUZW8QTJ1QvnNiB7SdhLnsdlq6s1/43Kbk+YS83ifaZS5r0eM0Svt
8Cl6cXVxQe5BlNLVofD6rCqhxYfG3F5EYBuaBAo2CnIBsTt8Sly0b5DDwJAJo6r7u2Il3MDFBLXB
P2QPS3BAmuV2W5RS94whqj4qwm5PKAR9rmVln/QsrX49YeY5DM/b5l1MyXgBpEkCCl5GmhteBHP/
EEuLN1JLLmm7rbMV5ue/a7nYmPZRlkFmWIDXul5si/OWBtCOPNrHzTmyJD2TEM5YP2gxWr6g3Qvs
eWfNHqrV2QSsO7TzjWi+tsXIyMBtssBALxZ3fBRYdZ2r/IbJzUvOPZYx6iQ+56pbwUyMIbTExR/3
v+jqkCCVZlwKB2pZ94q1qBgGcyDITWHzJtf6lDSmAlkSwBAF1II0UDPbh94fdTW6EFlmoKjm0Lle
bO2iMqMqwUnBMxLDfyzTRB4ShFDOJRqgEDQjVH67wjnAPUemzm9i5zgBpENTI8dKYMzdmSdiH3pD
lPjk8oHu/7y1bc5tT+Dj5geEbl7vhQbNH7POcGUxRw00iJtmD0L6SPlQ4T+YMSqq98dbeyzMoDUB
lWnGey/xSWyF2pwSVF74Cs6jllAXsGMtOfpOMbv9yL8iOxmeEiiYb2VS1I9+Zrh72Tn5cz4gBO0i
Gkh22D/e/1krKSd6t/Qu6bMBP1+mnJbsUQNtI+CYgBaxqgE+Vqej1wgj31jwtV1IfgfIVICLAQ9+
veCBW0e4JiHzXcKcuwgT+Z8uQMmuMXHwLRtLPQdGtIX5WRsUJA+9mhmbBQf/etAYiHIUmI3pKWbe
H8YhOKGgkhxdDZn0yik+AVH69OsLCu5NEMoFWPBlUWrQcGbIK7SjZCDSfV+a9LtrtFgSXIs2QucK
5oyMhbaepSEZpdP1vp5dZGDtp8Gro66lGt/soMPyRHXPbRzAjUHgdt9niK+HPDlPlcBQYaB4fMnz
UT06FlwvM8b3A0C8fET4szpgN4EPYkdtesSv8v6qrCU6JJQg8FHCgLCz/A5BHSRJ3SDvroy4/5bB
97zVqqewqkrkhpPkqbUm1PqKUINNRgXq/ujzOizjPmBZF6b8fNcu69BYHeRtUAQmueTYwUci5ra1
2n0Y2lqeqC6qz2oWf7KdYfwXp8vlbcUWpLFC0/D6A4U9xS58GRgYouChUp3gLAal93g4NP9mKAd9
Cd7G0APEIp6Z2EmEPgIPXu1jXw/ZHtp/qI8HB/v5jbfjS+/xZj1dirvMyJmJK4tpOSlsh4G6YmHE
9RtNti3g9Ho6uIr2R+jk5fOAi9dTOZR/0lHTyWDwFoUWhmHdhFFq3R4Q21ZPbo3BgZ4bcAiIuwgY
w8XjOQ8+KO3PAdfFKbAzdVeEPoLhSmluzGItNLgA9KDyEJTMl/LJq8f2WCkpKuWdOffdh2NYZcBn
c7N8KgWyyS2iHaQFaGLd34mzqs5yKwJSnUFSVAhvVTkMZcSjp4YJV5RtdE6IXBDNwIwMAipcRUPV
M1LzCxrtAb4NTXruikLbOA0rIZ/gZAkuZX4AXPbF16Pb5SeCnSKVvgaQlMm30hFf8eSKLv9mtpZL
IKQRNrf5roeisusOsa+bnhZ0YG8bmvTSGn4mOZIENqbfJ9EO7V7NRl7eMP33g+vqG+dirdDB055i
Chx8k9Cz2KyWCfpbhRbpQebACErD+Fb4xSxu2/cP7D5nH4oyOtpmolyKhvJ9FlkuaD/Xf8qiwNhI
/9Z/zrznkAUBNrS8cItsDFHh4s0cFr3cG42A3aFh6tnrjeXl5AHwtbvpaJCxHXpqro+pYVR71CTc
/cjduvGFVrIgMAYqFzJ3CL9ncSlH2uQriK4hUhA7LVZOBKhpLJRnC+e6Q1xoG+Csta0HCGVuRUEN
gMBwvR+KMLWsIMi4jumcoiOkJI9x6PKkpAawsdCrQ9Fmm7ttOod8MbM6QKq21yvTq1SfIGKFhF4L
ou2AUdvGFpt/9SIcvlAE/+9Q8yK/iiR5n+L6XHCg4sINd6qOIiJix6W3cZjmjXozzFyReQG9oMZ0
PYxwfFE7PakaGrzNd5tC0B7ET7KrgQQ+IqhBlNS0/FENjPzkGLMitkKpOWpBW9YoQZ+cFlbxxm+a
X+E3v4l9g2UkUY2m+vVvCoeqLof5gsNV2wb4C3IwNCQlA70qj7qdVX9GPtq/zZRPz9jqoIlc4eIW
941+uP9L1jYy9XzIGIQZjtfih1gjfC+kOjhWsUR/IsNUDZ9UnGyRMOEKSaytdF5fmznPdnQPqM2Z
xmJAaVi+VUJDhtL8zjSw/bHy4Ru6NIjsjijtF5gQI6ZrJejaBXH53Fehe4yGOvkSVn24caxWJw8z
B8DISztiEdFlVFjpVNRswKmN9ngnTSes7UqvrEVxtEKBJ8791V65O2kD0fiYCQTzS/r6s0tEV9Om
LHnEVqG6y3s72tVySnBoLb5SHYzxFO3+1t77R4bF2oF+AWBrVATZTosDrYxdgZxsZ3joNeCJkubY
LZXINIuo3LqlX+6l5baG5kSE5rRSCl2MJcwp6BWtAmRIFfigwjqiJYxpBPGrwjwjqD27oEaNiovr
FSP5KhbgGpI5CGJUilp6FLSDg55o4slqpHzM8zK7OCjFYghtjkd8ZRSPpnyK9qOeP/ShhZZS0Bv7
0UyLU2ll+C4MhnMMFVG+TaFSHsMoxxAAqfqNmLKSGJu0N2Bfz13SmzfZZDp53CIbCuAxizydUjPG
V6F9KikwYeWAxbCehONj1U7NxshrW5ZcHCqqQxOC+Hy9g6AtuU5lhibAUlGfWlnUOMgjxdnqsc/r
RFX/xRFBT1CoBi1CmsGL8ZLOFtgAlMSHWowIzw82ls5IoVjS13ZFZNgP90/I2sq+Hm9xJA2pTkjF
cySLHCm1pquMA7JQF8A4zWNt9smbtkLhu9DG6s39gd2VuDTX0viXgIa0fPGGVkybTAWAAT4Y3Sgr
dzAWJaN1prH/TLs2ec7YTfuoxCm0jzF2vj/8WqcYAjRle8udMdFLXLJSVUqW8HJAkRV9JexxkdQh
DX8qUmwRwxyHZ9Sbm4dsMP1jbzYYQsGm+B6NwM5EXl3cNkC8o6/Fvu+r9E0XJfnGl1n9hTPLlrcS
RX+W6XrrxVrMnh9LnZIHKEK0Xn4YiPQcSCHqUzkD4KVAaNAf8UIq2gGry4beA+Rq9VLrNgKoo4if
sREw3qgBlhgdifbHjTVcu1UF+RgtCZQd1SXOUaux4hWMSnNFwT9pmFITKwv9RzRhGNyj1u0B/nB+
S4PEPhoKZWBb2Olb1Q+rjVt1bTNB+HTp/KsEw2UctJJGawYLZpip8WxvgAruMyVB7mzygye7te1T
25lfJzLIIwLddA/vL8RayH89/CKxykKrGgMXEN0w1OZnf7YnmXLKZztyy8/3h3oBGy5DPvygl9iA
0OWSRBF1sYr+UAEwC2dsr9fH7ND2KoRrEyeHFvbKB0T264sup5w8Jx5PgYoBn3S49Ybctz7wmvmR
6fFHl+fkE1hNy7O0QfxOXghcN1esN7SAxu9KagOZj7Eqz0zk2/QeAbGwnbSvyAlhGpDXKUmkIJmw
kuI0uB2oHT3ILz7d0SNiCfgo55mB90ugPlmtjhlNqrcHXcNS6/5yvLTXlsvhUKWG6A/u4wb4ylqY
udaCleSyat+HIWRfiHsCCPCsbYMxwKWTqDPr2Vg+x90k0d+W/XmK0PmKDHN6W4i4O9BeQpimFMJr
ZTt9KXtbfxu0Eu8MG+sVhIiR5E+A1Fqd2GqsrG0dSCDanBNxky/hgNSiek3PHM3DbCXyxiysTuCt
8c5zRLVxtczx4map6B3DkQbmCEn6Op5Y2FM6bUcXbcyS5EiPB/nwuMVXlUr+Tgwtjl/wdZ/vf6DV
+REhNCqAQhdLYgZSBZlmtnRpLMS8j0ZnZV9Qp/uuARfbeCKujQTsYv6m+BHcvOEx5OIBpTBShc3L
I5j1J9/t9HeJMLZygtWR6HPTCQVsBnDreiEhu5TwdAnMfYPMvo5F6QEml3/QZ3nEX18+gPyz+AyV
WmLb9VATvlkGQDq+GY5mEHBL7ORqUqAoxG7x/lAr2wOODj1W2BBQw+zFdZONqBFVPm0Q1NoahPuN
4GRpRbUHogr3OqGhiiHcVqtrZSktekuUeTj80HYWS+madeDk0kU5s3fcgwyQkjNVzGawKt0q7a5V
A2nu0MEDs4JSjrPo1NaIjLj+SCelc6v8NNqAKiOwIwc1VO1nJTKqwwAf/KgoVf8NUcgSF+JZqwDp
SXQAuXOVtKAI7AbAGZEK8bi1sW8tFeeCUq76odBjHWi0Ufwl9YbqROrnJ/pGwSmq5bf7X2otMwAP
Q2uO9qfp3tRmNImk3QvSAtZRgfRXgQIlRjaXKq2Cp86XZMdtnO9EjTF4mYy4fg9qcjFTDDp8GWee
2seNV2W98Vx3uY2Yul18uf8T5325iDU2dSyOIaAuXp7zhf2q1EAlS5uJtsDKRyDUphiqJ5Qy/V8/
8q9GuTmIThfFvVpwOtoiVJ7CEKdzE32BhyRUtsglKxkG+4aG86xkwY5dPKPTnmpbw3seyAMuCoFI
ulNdthIMkHAPEUa378ln4w8ukouP4HGzjcO5ck6optB3Bvww4wwWe1dtR/Y1jgLegOYm043ip8ls
/lT6qj7d/3KrI5GWoxlFvw1NqesvpzUGGJIZxYMrVPGxMER/qtqQwrlh/K1q/UtqYXdV6v9/1J+f
l/6fdb/ehVEaSeBef9WvRb/AyfFfv9cNguq6/R94Mw5KU0DJ6DoTZ/8W+dLs/yD6Dq4LsQM4LrPC
1t8iX7MyGEJekNZpD9JCmxs0dYFL6v/5H/M/sH7oipL2z60baGb/8yLvj/r+u/+eSIT7/7F4sTi3
VNp1i5wSUPBc9KcKff31E0uvR2gF6gV3COWoi649BJZbPb5ak79H/WfFecIBNzTxnoYgxAKe1nPN
6lV0QKNPmnLIpovbWcYB9fkSeVNsPn99FHOGU8/PaPoIi6ft2KEr6XbueMkdv0ChVpkQIrSGjRt6
iUObJ8PfDZd7jgrAPhdXtEP1Eo84OVyMHlAdqsBidho1Q/sziqPV2wktmJ9qbZWfUh5Lyc72A4ec
GzUqqJpKom+Vn26/4Fw4cLjDITCzkebz/WptW25Ua8AV/JKjieSpYV8+jb5RHO6v7dqsbUIRKZBD
CIbXez2MXWaDEgayv0SNkqTYu1O/Rem4brM9Ii5S21Mn0n2UtZEf3au1k32ZJoQ0PaPE18rD5bp/
d/8XLeIWn4GWMcdpbt5S5l2CRxDUrfwmqrtLNBV/wFAgw62KH50ylcf7Ay0qQvNAELMo9NPBpMRt
LlKWUBqNjPSyu4xBWPwZ0Mw+pOh5HsrAGN5g5+JujLey1Aj3zK16aG9zVFhcPUGKilKkMrNOIJtA
bwLhtqQfvqIOXP+m5DObRMk68dO3x/qHpsnwZxrBf1bwRt7i4N1sLlSqZolCQhDFVNwyrr86gNp8
lIMU55j44WVBM+4bjuDGkbodZdZto/MExBYUylJpUIulGyWha50V0m/MzeyfWqFuFb5WBiE/IX2i
CsRltwTiO0ausS2lvJQWSS726uVnskHtt/ubZY6Xr/Igh24+hQGubmpcuoOU4fWCVTTGsEP004uh
BdF0DDPM1g9oDHfOYSrj/qt06hqBZZ9XzUZNYtnAexma7QmljcbmrDh0PTRVFonARF1cRCUL2E1B
nOTIsjnGuemGkKf7JOoPeDhV+gOldyfmdQEMYFcBzppQ6BrD94rTKM2HX14QZLmQtcPJTMwF1etf
lXZZpXe5qC6xM7XF3ijlaOxkpeY/0zgunaOeTebPMm7qLQuCm2MLtoY3GyROOtrg9+Y/fxUXQ2Eg
YJtG6cX1Q/OEtVqOkp/je7Wqoo2eYFl7f6K3+2seD+gc/Sbe9Ut2eWbXVVDqeXrJgl6nRa/3B1cU
W7ihebmu9xdsDr4xjw0Ac1A8rmeFyXGMTXKZXoo6NvQ3iSqoOglSw+GY+kHhnDu3HD6BNon/qtGn
DjY22cokyUe4w9F2mP9Z3AJFDtgW/YjiUlQutyua5btOjltAgCVCj62MfuksxAS3ajYKWcwSOHwW
FKWTX/RJybJdj9GzvTOnXPkWxil9C9RUhj87W40UuB9F+blD2f83l7pyuw9GUX/JbIldtV2jEbwr
kXLq90mcbWKHlsi5+WfSoCB3Zm9z3JcwZcx/pZWken5BGVH/3DdjeNKrCefLPoxOws27LzLop8/6
EMUnu5Zib8RT8gggIPpNbXL/wZiomLq5nW4EoSWYA14I8Eb0s8A2zODKJW1h7NFGB7E7nlOlCbGF
BzwA2DyXaHZp0VPm2NM5GNXmobdj+wHpevsQjlHy4xcPxMuPgAbCdsFoaGmWU1YBla4Si9KARt8n
FHayJwxGN/fKnDtenQiGoRJozwkZj/1lHjDAsk+0uh/OPqLagMU7Q5ltrQ1Y2r3Zu5/iME2/tmpu
fJTJaPqenCKB8LIKrLNI6AXs2mFAMPr+3G+SE2p7ALpmajEQK0pw18cUKB+Q/WEYzsqAlH9Yuxi1
WXp/hM2kblyeK0MhYUQdDE0ZgOEv18KrOKdnBlDJpmzPsWVgFqeP2jkapwFiSmT/vD+rm9NPpQgQ
OpUpkiK2/vwpXg1lsadkoGTt2W0n48mwADEAnpQbE5rX5vqDUtqF4ETJmycJOef1KOoUqyiSD825
TZr2Ie3mHFoqWPP1pnxfIg++8dReHQ/ArQ0FEg2iZcNczbtUnwzGU3Xg1cMgk4MxAr5WfNPyWm3a
kkW6SREoigJMmGV/5xC6zKma3sbsORDlORgQfDVQpKLO/qUxnI8g8N75ub7FULvdIbTd2CIIuXBx
3JA5tCrJ3ZSk5zxmZHMkH7X/dcRE8gHEl/r+/hZ5+TrXX28OPuTMXFGIJywVOQMaI75v5fj7VaQd
OxMMEfL8WYE4Rl+V6HIU/QgAoXNxxnkUA8yGnU3RExabExsYDfdT8wlHTgqrYYti2b4uCPZ7wiV6
CDhpYmWQWL6GvGWaNvletXJbu1Qqzin41JQ2AiDIxGJ63A3YZcUKzUXw80OR0bhA9H8XtfRPoAdp
0LAdVZpf78/+9oAweaq3s+yRQAVpcW/17jQgq+CqZ4SW5UMWTOmpLupfzjTmxzosEM47/0nl4PqA
mKHT53lgame3KIe/sgm2IYYh1uf7c7ndNYyiAeHlYABOW+ZP5ljkijQn7VxTOHxO8cL2gjbrDj7d
940Tv7Zsc/ubqExzlqfA9YSmwE4LPxvVsz0O4d6Iompv2JG/EZNXbkVmxDtuLqjwXl6Gr4z3mq9q
inqODLx5y7zAh7wBAmrC2Amtg8A76is/pX3TKLG5b6RfeKJu840++NpkZ1oXT2kOCXWR68lqFe5H
U1JoZ5FgWJlMeNYnBd3n+1/v9jXAJuEvR2IBiRi+/vx5X8VqPZwmdDhy7Ww4jXzsnaEFzurU41vf
rhCQLhvY1LveN/PPUCQ0fW9OiqrtzLhMcUbOmtp+b6Qx7P37P2t18ggjgXqHAuy4iy+tS+7xvvG1
Mw7NOZ6jrr3LqdH/i1EIecD5qDvNxM3ruY9WZYAR0bWzE1T1rnGF/7afDGNDBGxlLkRTai+z3DHY
uUXh1G/doDUHpzkLKPvoF0jjqZf51tm4uZ0QryQVJrucCTKUtq7nYiPLUGPzOZ5NZCO+o6hrfbOo
sCGy64oPTd9uyajf3E7w1KGBkDTqqBlzJK/Hi6Ou76i29GcljRBqd31RfYqmNP89ao3qUhjYojfY
n2wcitvt6miMxpUPQIO27hJZoIpx9h9stHMWTf05lzlqwG5Vq++rdGyPaq3hVi71OHqvuwGOwZrR
ftHQGDB2RpDJB3Uyssf7O/U2WpA5k3zwkmOfzun99UJ0egouNU2NM8JktsSw2qy9LCvN96KuxFOp
2tmzHZfBc0Mm/TiVFSYnvaqI4/2fcfPem38FUgpUg9hppNHXv6LO4piDVBhnJQPQVgjfdPeT7OTR
D3yU4DQdI5TQsP5QFX9L0/pmf89DAyFEkwgxaT7L9dCGmydwezrjjBZH8s0fhvCPTIk+3J/fyiCg
rXjTzgLzsFIW5YHBdaIxtxv9jM8fFL7AV9V9YRTWH788DKU0JN9m5TIEYBZxp+B9MFEo08+dH6df
0yJSHrmMlMMvj0KriP3CxUnus2QoDqKuww5E3Nmu4/RLXJXZUeV1VfxqeJurGSqpHOV6im3LnQk4
WaKsLvUz8hGm18NO2jtol3i/PhkbJVsKGlTkAFtcf/5olmunw6WfSwehf9jW0YGG6LRxT618/9n+
dn4kgrknmbkeJYHtrzeiZJTYdJ54KdKnnJwtJdjboEZwmRUxuHfJypbIKjsfkAHJWgMGki8/xJY7
fssQ8PNU3BZ3epcFzyn88Y1U+DZyEz8grLKCEPkIJNdTq8QwRbqSZmctjMoz7uv2F4KV8tDkNSAd
oehb4NeVIGpQ2Zy7eBplW14X1yMaCWDyLg3zM6rHPQYYZfGcmkGPzSb89NmgzNk1I9InzWSaZwTH
67dZpXQPkP3KxyxASm9joy61r6CS8oOohFIAAOJISef6Bw0pUhTQbrJzaXdZunN6WXywq9y+oAzT
/eXovf3WaUHMHmy426mH3xl6X0mn1t8rRQaBp0RDGR1qxwjlKXERIQfD01j/y9mZ9UaNrH38E5Xk
3eVbu7uTdBMCBIYZbiwGBi/lfbc//fsz7w3ttGLlSEcjnWFEtcvlp57lvzyPLX5jPsy5Yg/YdSPq
cwdBwmXQjjYJScT1LwYPMS8ttg+XbKrbu8ROwndGM0TPTG7sS1Ql2EO27TT+kjo6MmE+gGfsxy7e
y5PWsH5VRfEjqEjXNjUiQdZWUlmtarGlyitk0EKE9bRcuqfOq4qHELKI9FMHZnJQelrzWIYLNlpA
tZAFez0AvCgACJMANNgMOpqoWW1CM3hHra+Z151rx+0fwgQ7Wo/UwO9nLdy5bF9GgTWe8bUQbOB6
biPaNKM2pbzKOIssbB+MMNNBoJpvpEOsxGYITlzmqzLXutL1u1VtLuK2is0z5929q0GCP4RptCe4
f2vb1hsA6w2acC90ucdYS8p01sxzgt8d4OYfAgkFXw/rPcOkGwshkbB2SVDxBW5lXD8OyBMV4xgb
nq0i6s9j0dl+J0V+Tobo1+sn4cbrQf3FZm6CHTpUpU1c8TIEZy0QOmcpkuZO7ydgurHc0zi4vQqQ
TspNmr5b1cWZ5MKwI26BeHCae7v1MKnMmZ68/iw3do2sBgldAjNRaZtPl3aN3BNwy3PS6oZf10l1
nxSeCHQZyp277fZSDCfXCMhNutk2JhtgjoGTn0vYUz+Suv0XNhiOMok1uYe3PxUZO/eny3sia7s+
Cx3o7VbEqTz3TPB/ACd3T5CP03c6too7Qf1lRvobq7CqAa1t763NU65riPZnMyS0psFyxVPFc0qj
laxNVKtyutZdutJNDmObRntUI+vlncri6LnDzuRi4VGvn1OUppKAYcPzWKN4HxCES2Cui+F9V90w
Jg96nljfva7Mv80Vegt+1yvxX1l6FcqSEl6S4FA8g4WpcOk1kqwNTLQgh1PaqvpfpwF9H1jtBDBB
y6Oo8/UZ4HfnGkPja6khUroF5sK/jozxJ0xqffBJ7sLMbyUfhi8xTP3SLfliH2YEk94lZS9xqxhE
fKcUgir+ZJMMIqHktZ9qSCwVDkpu9J7/Pu4DS65CK3VXaZ+6qYIeW1XK/l63rfkVDeZaXcpILBCg
6yrccxJ4mRzRSYIT7uBCxpR3m+jVVRPlSxXKs1l6X7Kq/Owlc+P3BcZTafhBxN3d62f1xncO6IWL
jVbMeoo27xD1DhVrqBycnYrEcpjleM7DJtnp6t5ahUqS5rv+m3y0/vkf/Q+IGrObrd/5qBIFf1Gu
8hm5+zZA2nqlUCu7gGspzZGL3KxiTHYRdQPPgnSl+yAsc/yANa3mW8bud3frNa2qX2QG69ZtdSEq
3NSdcRjlOe8gvTjWVLynyYG5su60yT1NUftUttX/tI0rlXoV44KUuwksMo2aUGTEsFDJ8k4lOIA1
yTTsvKyX6c6KLVkvZsp/tnGNpH+8rCVdYnPpNXmWbh0HqvX60zxX/UM1NsOHaAH8XtXmeDZAut93
fTrvBOobWR8TUWp8NAtcapFtFdJgg1A2U+Gdu6FoD2gLZXcNYkKBvnqcOctcnUvPAoUx5seqb5Mn
/OVlsRNXbx1YaF38jt/+EFvJ8A59S9BTyjuT95W40LegUpU9xqfXv74blxLU8nVexrCaCcTm60Nj
IOyH2WKZBW8+BHRQ+UQ1znznCsvb6ZDdeq3Qd3/XIvAft5qrdmaEBdQQ72yUeGBnejd+HJgb/9dP
+ASbZhc+wtD/F01T40lEi/Pj9Se9saGMQOn2UnusM9DNt1lhrJ0hqyzO09BClEEj1ThGU2rvjVdu
roMcFIwYQGd8JteH14yM2jaVK85N1czvtV5zDyRR9qe3Pw3DcLCoqNYAaFj3+o9PJDE6/noP7reR
VtXF6bL+MPX223s+IBHBr6zEGjKkbc9niqGXj4MMz72ey0OPEPPqtmcfX3+W9YxdVzfUxCCKAONA
TWBWcv0s1qy03O4d91wkZOOLW+j/JY30PtRFG39uzWp3pHjj0DOxpAXAs/Fw1ia+FFru9hFKeWcM
cxnJ0No6j32VHmD27c2jb5wGcAF8YIjp0Df7LY3yx3uCFoBBo1HL82B21j1jFflAPbvXpb3xQKCf
6TKtI+aXX1YcGTMMF1ueYR3JB+jNzvu6i71LgoH8l9df1o17B2gwmCKbXgb53uYzmoc+6nt0uM9y
wbYYehfuXGkzf8AwGzuxIdE/m2Ff37++6G/Rnc0RWWVZ4KjBk6Ec2BQ32cCYnpane/ZmqzhPhSEe
VxDTr7I19HdK1u74MHSuenZ7HdNnG4tvpBH0cLpojHVMv5kM52/G+6AtxQwwyW/bcfln6krFMNl2
QsyV+0z7C3NWrfJlhdXmIVNhx71KXwBv+M6eUL1yItu5oziQ77xZR6O0GvrE8ZGld/4xp6L6IONi
+kvgHf63QRi1fG2I8jvbKvGzH6YIyYzXN+VG5s0VuTYGoB/wiW5OcTzNfYh+rTx3os8hDEn4X5aR
PxRxI+DDevpZpR0QiLxM7B1Wz41TzdLkaogxAbHYaiSV+QRtu9TleS5QUa5dJc9Thi/56w9461SD
YwUovJIIIEJexwWYO6FUNQ9o4lAXGD1yOOmUREAOx70q5tZSa4hjCufB8txaQ0017nuqqAhB6ELf
R7rqj3qVmIHduPZOjnhr71YHZcp06k4Upq6fqs9LTRY4xyKqHrpPQ23YaD1govr63t1aBbVl8LBk
UOS8m1vIEmWRKoqcc9RPzX3TpN7Rku231xe5tWugzjkAK1acmvb6UUjMEndMI/dcurF1DHVMaO3a
yO/UZOg73dOXKFgQ86DfUQdnJkxTaBMBCM+khNNEBOjiOUCaxgQ0UL9LnKgKYtT6/WguI7+xivvc
6A/LMl+mao/VcvNHOLjP0mEBL0g5cf3ASH22ohpJukHJU0XUaXq0yj48aE6YHeiceYfec77VU58/
8mLFgx1GOL5JTB53ssNbOw8UmKkCrfKVPXX9Q6RFiS2WhAJ/bpI7lFiy+x5NhwBFgj2bnBu3Mxkw
HRgGjoBxXzyzHnrguUnGTc5rwIA1esYmwbvXyAYuVuYkD68fqlsndw3zsBlI1Vj0+tGKbsidpODk
Lq7dnTw3rQ6eDqrxf1kFXCFEQb74bUfV1hq3SyPbPVN8uvfVYOtwRBGWf/sqa4gk0eBbZ3B7/SyJ
bQ5xycDr3IpBCxjPJNQQ9t6c6daVjDwBXzvJDCXLJn8SqTFHiSassysR3jWM0EKrXuJXvVAaNVhg
HwuMbnfYpC9PIHgeamm+ROZBXEHXjwZWGLnGOXbObqv3weA28cHNFSahGOPsvKutfhxlNWsRyXSG
drBj3M1pF93oCmmgjRJXOAn7how847SEjTv4Rkb/wK9KT31u1OAoX3d7wM051inv7D7EkcSIMnrz
hoYwaWSNmgkDo67qo8TzsfSHtugWf9HEgMxPVes7Fc/LbwchB6IvaS3gDhQ6rjdJmFLEQPchWhsR
M9N8rh5HK1/uR+XYvmpsrETfeuBYkGYG47O1PbtVKc0SWMtzVVvneYUAdr0ZPUyRLXeO9Y0CeZUM
XJ3HqBkBGm7iYDouoyxoep87GQEfj9A38T0H1y5nblZbeRU/TI7wjrbMXcSf1fgLD4ls51e8DBSr
hz2IbhjNlCbbzfWwCQ691LTOZi61u6m2f+BFs5dk3VpkJVaRc8Kwwu/o+g0OmlZ7PVXieciwsCxt
XMg6a4kPr7+2W+eEXIq7muSTyfdmlRDYjxgi3TlHY0R+0zr2iQhZBTkp+Ilycm9kfOvjxQMSTAdL
8o81ovxRlcR6p7cmfnnnxcMMHM+H+jzmQj4Bfch2UvcbG8hgelW2gnuL4cr66H8sZdVOP0VoTJ6Z
LvWD39Vjfemgf+1p4dxeZ63tCTDUdJsjGSLkFM9D6Jxz5jCPrQUsJBXq0+vv6WWk5S+HRMAskL6U
bWwibTGj5iOLzjmbVesekUxhMBFqzrsuC81DZxvxeV4aayeVe9k24UBQc/E9871B5bjeQbcS3qg5
tXcGcrFAABq0/q+lqemUTIOX+gZ//IRC3hwfLMSbvmEzZzQfXn/uW5u70mSYK/HoDM2uf4Ijw6Tx
2sU7j/NgPdex7j3Z/e49duNUrkGFlJjcmKnr5lRSRpae3nv0okbrWQrDfNLqCXvwbi4Pb34eSHt8
bOiukb1uuTGMYuw2t4rwjBCYGUDU1A9R4YqdF3dj11iFbVt5YtxgmyNZGYhr1WkcnlPK0Q85TDGf
KVO+kxnfWgVoH6hMFGuJgpt6IkushUqC4+F4ZfgeP5McF6203Kla1jd8XYCD8gZgij4iPVGumOsT
oFsp/xscec7cur63VNTeEW3VxfFSendDPb0bG804GUNlvTkfZGUIlsi7MHb+zZf9M4CMC25Tpqfo
dFVSf9+bFbbszZg0e1fnjW97vU+ga618Gqr+6ydMmDjnWbZUF5kk5cXEas5AOKs2lK8BED6oWLXH
OuydNxoIrMkNJxH1PwoclOleZKLKKUIrCstLVujGEV9EgJnQVnfC8G9Dn80LBK4PVQYqEidlK+vs
WB2q7FOYXrJlXsRdUySCk0+LP/YzqVd3HXIASKRFpvGrEdL6pE1misvTOC6XyobhGsxDkSWHWMxo
UjLfMszA0eoq8cnJOnUfZQs6CXM6L9+EpboI4aZKM09Dn41ToJQjP4OTMLWjDrMkxA2lR30Ee99O
P3UyR42PMbMRH0cEbP5a8BfQfPxLStPvCYe/BFCV7ED/0BaIXrqJxhuJ1fihZuJtHtIsKhXOaWGT
+iTYuBCqxJHPWal1lV83WR99TZbYHYO89sL84MW69k3hC6Wh8Ztr/T2aIap86OaxTNB31Gww+E48
dEeQ3bl7rDrIBwHCS/18dHGaKPDESpJvkd0jQlzKrsYZJ4ymb3NXoZCplDXogTuN5XM42GV3QAtR
e7KxAoGJMrXmfaIW4OiJ0xKyO23w/KjQ069t0qB1ntKfpi2eG9lw5G52xifLLey/UzcfrMcojOLM
hwKrJQg5tMoMRJFXv2JdfnRBmMnChE2nELaduc6TLLsvnQzhrk6vPCfoKNW8k9QGbDmixmNQGoHq
9FH8zX6ZeS4uS2OH0wHsSB7CHkvCr6+H29+p2ObwrYgu0A+rewP44etvS45R3sep01+GoSk+gQ8K
H2Vhmc9p32IDGsV99+As6XjvCjGcnEm0J7MXznuza6Tw7SwKfbNKvWddy/qdhPnmTyNIkzXDvOfm
2QRpvS87dr+YLm1uqw/4pBsXrR4WXIaQgaxBQPdh+6sBJzA/aIr/47e56sqnMOsVp9nNin9Ly9F/
hjlaKb7pDe2eBMzL+L5SJ9abn/IOeMf6538kUObILVZCJL0oBHhR/KXL/962q3KvIn55+7IOQj2/
nbqAw2/ueK1HdG1Mzf7S4+3z0BZC/4jQiHGijeT89fp52OoWEvNWzOKqZr+qnfOP62eqZNyWWqq1
FzfWlXnQnWT47A1R1vpLmVXZ0Zu9JjnieYBEACaffTC2g/3O5Ox+MWQZz36ykLMeMtkU7/GdLR0f
z+Cw9ifqYGSM5AzbfrC96Ti3uM8gn1yMPuDt5MnUK91iNJ97MAH1vMCYiXemAlWo6dvYO8gDMG2L
mrNsl8ELsmxo7J0T9/KeYQqwYuAQnaMY3mY5zjL1qTNl/WUkIByMXBW/qqRL7sZlLk4jpJXALcbp
+PqO33q57PoK21l58luipmk0SUr60F9mVRhn10ZCGVzPdEqTSOzUvDfOK4AqmqjQDIDNbRsDVpEQ
LfW4vXCkmwAXlPChGozhzVkB3ShQVXLFopKIb76KBZIeBHe9gfSi40JS6dUhtNI9eu2NbYOszMWy
5j5QXzbfRG/pKK3oSXNROBwH2Sz7oO/K8Vgm8V6heXMpiLQ8Dgr5nJDrTyJzo8zp6qK5iNKJfE1p
mj9pMBPR4GyC1w/DjTYmtewqGUJCRY9tO1tGw6JOnDXVgT5o+ripyaM9oTddiSH+NFV295GhRvsO
xmaS+qBS8CyuQJ4fo6qoTq//lpfFzWpItzZHAFdSj252mOtWdKlXNwAsRX22U1u+FzBTYzo4GUyx
CEnIU5XP0X1GvDhqfSd27qZbPwAi+trMJea9aG8aQwnRwNPrSzPq46loXWfCSMiYi0OYF/13IVwe
Xm+9U8F3dYqB/e+AHV5+L2t7aJ2jkAIyYdpcQKJypqWEG3aRlZX5Rd4vx1GY+c4+31hlnXSi7ILs
PgSVzfFKp1S0DRJVF8PrdYAbdnNfONqeuP+tVThZMHro29pQ0q4PsSdRXJspQC+l1oujQ987wC9m
L4LeWAW0GmMAINzMPLfzYvgXKk5nx7ykVleuSNT+yD0idjLmm6sQyZinMpmmiLt+FpJ2Gt+xsi5x
nXQPS6KPn1Iyu71r99Yyq0jNKi5F73bbvM06PCobL0SVoVDtUzPE0SPOye5Ot/bWKgzxOeG8fEQy
NwmYW1au6iNhXuZMMG+ys+KpF9OeIOjvu+s6z/PWuh0wyTpefwGpzWqvphZMrEulIdh7tLRRfDTs
2DskbqeBtmu9D8hv9geJL/yxnYfqpyVGr/TzOimPkcryU49A8dFMq4GKop8PiUrdY1MUxZH0UgTW
MJY4V1rxaWzC6kgnbnw0xhpjuxUUpGt1fJd3eXTIQUHvBM2X8ZmJNzU88pekiUjWXR+HwTXJ0l1l
XJgmzDBYXS9oE7z2RvpFh9dj4o2lUFdBHInmOvCuLT0Bda+BMKTDexo9+c1bVTgrwvgXI0rEzlIv
kxEehd70KlzAw20TsQUt1Hai9uH0xQWm6pX+VMFa+6zqKaZzbke/Ci9/o5cPeQhf1IooWcMdDIw1
JP+R0YbZ6M5lIlm0mrP7ZajtRxsiW+7Pg75nHPB7cnt1JJl+AlhbaT6/tYE2J9+sDIEZmDNe8rhy
fhZoHSwPvQqNNhj7tgiPtlARSOmiaBH3c0ZiiZLCPSb1goPgMC7LBYSY+c3odCe9tB6CHl6DYbcP
KL0ZfdNo4yUAThL+6mK1+vXCXb54SgnNr+yyrY+jhr2qXxUGtLB0pqJDOrrHRj7paoQp86aLkqAY
2wbvZnswjdPQjPOn18/Ti4+f6oa+ECgBDhWdhs3R7TRa5a4S08V0w+QDkJCFxHa3Hf/i1EJMgH8M
o9aBZPoigQmFhgIeRISLjZfQCY2v6LGGtXAqHWuXjLcOlzYvlbYdDVFwNYTobf8udrXO84SVXKxC
QwlEM9qDnunJXVJbRhI4fTV+0JpxeEjz1DwKuy/8GBGcoEQ2Yef2fkmy4fYGO844eJUYezGXjpOl
KVZFj0utue1HKntD912gv5fc1fExiIWMiruyaO0fjdSnL7JEswUntUr7Ps0LjY+8Y/i6U2LceBU0
wkFOkLgyHdmWGF3cg6mVrro0+hwds24wTtlUpEdFf+Ot2T6PDwKEqnEN/MwDr7/lZJh7t8gkSw3L
4Kf9nASpZSY7YerGCQbKAJOenV5L4fXP/4gYENxckjFboZGQub7eZypo3Xw5vv6dvMyL6Y+hOMUd
Bu4SBfZNkgSohYIV69gLd3KaHA3czh+7tkvpQ0lesR962eIGwNiif/CbtdNARVL8mNVcPUMcmK23
5mz8HPBwjFeBt5uo/G+eOh+50YVQl7kGvlGNXX43dfXeeOHW3q4vbsUSkQVvBR+1PG8FpsXqEi71
cKS8Hh/qsex3+sfr1m2+WKoNNIDBwHlrt3PzLB7yGZMR1hdA9Ug0U8ofAe63D8izFEFhl8bh9Xd5
4xOArQzFD0gd6f1WR39OTK1ZHFQ1tHjWUeQcpmMzLcV7SxjVWxNFOHZrbc0oYWWybxs044Is7rho
cPoMt/Sb0CvPGbIVO0H81uGEFbsiPjEq5LPeRHFjnKh+UNm7iKpHDj9trfwLwupzdnBnL/ppeGV2
ZyFV8NNFA732u4ZelN97U9UE6PjryU6MeZE50NDjYDL8BRPCrba5xDF9cjBinfJLB/rmOMDJk8G8
WiXVupcnfs+aoB5Ma694vbUuN8wqlwC+9oVisJQdoGhPZBetrdwHaUbqIMZeCxDuhgGCUVD9TheU
ITvn6bcfweYAQ+wnMqwKYutA7voAh4tqa6PPiktkNJjZUBSDys5CXX/mVMe5n8q2+zDQ0BR/RXWc
/UAuosr8MbacH/ghF9nRVkVx0QtngfHTADEMTBVn33gK9W3J+v6j6hf8FY14coOOiTMYBgQsXcSu
Ev0f0P3J96Y1EIdgupcdRKmp/B4RRuhDXVUu+bE0JiyWQaWPy4H8Sv1oc0k7rZYm8vxDLewvQ1Fg
MJRKiDI+vsnyCXxR+KBVoz7spMo3IgrFLNMG8KgUaNtmU6ZHs9GMmGFbpR0GLj3VY+laewfwReG+
SoNw7YDoZmKIQfj1C8mGicG8UaSXRMFxSuACfQEmkjy3ZW7Vp27ScOsUtVp+qtxyfEiZ9V+vh5i1
NXF9Ipi2gbqBgURZjRD49Q9AjqDRCyFT1F0ibnp8LCKsVpKx+ClxnTnnSBie47abI39xxF7QefkZ
EG3I53TYT8Dvttxy3SyhOS1ZumpaZP4Up/eW0eqnBTamHw8zpwf9uTe/V449a9EZRAQG6Ov1A2c6
Pj25zfWoVOd8MNMSllMeh/HX1/f1txzZZmMpIVkDxBwNmS2wo3ScpepV3FzqLvGOMm28AvnCof8Z
Wm5YH5pJYvhuCy2sAjms35PWzibON8Uo/q3LFtyEKOeQxAcdQcxI0SP9IWMv7k9cFEUPOdZBWmDg
gvg+WMCjdiLFy5sH3T8I14BFgAgg1XG9S6FHRWtUzDoSzsUp9NqfXmJ+IicydtKDmwuRIqA6/bue
2rwOs5toengNPV2I+L1faNjuIGsZXvJKyrf2D8hCeBuoJXDgSHA217ddVVacI7BxiQepXcYs1h70
ROv2VLbXv+b6zcP9J6dn+s+IgMzyeu/GJgk9s/XyS5wKzM11KHJ+KKb0WOUALJNUmHv4/BubuA59
ALZAwgCmt4kiTZr1VTPZ+UWlyJsMnj0wfJiM42Jr086N+TIs8nB/LLVBzI3LYFdzCZdcs+sGUxdI
h3P/dt1JwIZ/rmJcb+Ecd4Vuxm5+weRBBNoi+4MrdrUOb27baleIkALnb9sNsTR81eXMtuVp9yVH
5yqoV6/APAyXu9ejwc1dowO/ugSsQKLNCwJBuxo+sBLy6PWDKzCAhSspdz7al7GcXftjlc27seY+
6+mZ5xe3d7VT6pXOqazq6FDTVfioDC89ACdpHyARvRm+QRa14hqAhOO2TRP6+n0lKUyvfPDKi+u1
9jHT8bE35vif1zfxxuviTaFFSwa+1uebx4vzRpm0lHi8wcO4NGvS+3ZW+aHUjPT4+lI33hcSRWRn
KEgigyQ35y+3GzFVgDQuoxG1/2Yk+pdR0nt4+youb5xmNmcCKsL1ro2E+bCJWGUuem4hoBtrblW6
n9++DIGIj3YV5gPEdr2Mm0MAjMMIJCUWc/5ou+MBgcPs4fVVbrwdQNw0s9HShni7FXDL7VhW0mIi
mKG0/5c+eMsR0435GTHptxfSSBiRPK8cdFpC23LdrG3R2oIiogylcdd3sjmGCH3sfE03wjjCdzwR
9Skg0W3/oSIdimHVV5exLOyvveyr05wY7rtJZemzm/fdDg/hxpmjpiQjwTgZGZzfJkF/tAeGRlba
7DnVZYh6652TG3Pg5mW6U8LeXIXz9v/zDWRwrg9DXIgUr6u5ugjTqE5xCypTamO/s3cvEzsGc5y5
9XTb8KHXw/LHs2SORCdgIvmR+Lx8VCM2TnPcz0Gaud1Ty7beDWJXhO5GcbnybEGREUpXIv1m1dmO
ptJZPMBPnJ2zY4xp7Yd5FR303h6eIieKHnQg7I/6oNV3EcOfR3es289pHe7BHW6dnVWlFmQ+zH7C
yPXzu3OIJF8bVpc21OFzlVZ8V6d98i3vreYEyELu5Rw3Oni8S6AprEk+T7P4ekV4bmvWO5UXLasu
ruhsjHxmvJgmpzoqAcbAR9ZNPMU9DjW5MiffHKv0TpOT0QdTHu3Ez9/54R85EK2n1eyZRItfxRx9
2/VxdIxfpyayLzV6uf7kWiH+WyVAp1ZY0bt6ybrARV3sOY0m69kZzRzrK8T84kROn8GZOX68eOJt
6d/v38T1y2R6PZd0xq63KDXskdc/2Bddo8ZRCVSv1ujF6U1x8PcqCKuhDwwkDkjOZpUKWzKnwRHv
ktFWXLUa5ClDGvEQdqa+E3Jpz/KTt9vMDG8VA6CBy7Tq+pFixMwk4LTl0g5D+03QffwJ2zF9HpmU
epTJYYtaqRdORweFOTzKSxnlfi7sorgLizwffM2JkugYxm61UKS35nBSgukXxUgMcC2L6FMEhhrw
itTqRWMyICzswx2rXhq8Z93JvdMxEE8Pmj2pB3t2l7+WPkflcjC67N5V0/jR6WNwSI1C6DawAYg/
VblWqyAxNBixWHLDu3CTaVTBGHtJfGzGNHwPJgPDhcZs26e4iZdvTjNF+mmw0oRBf1sjXQT7QUAW
XhbsT+c+qhG9LGvxPC/8tb7KLJrlo1nL/0KbYu/YNBFj+LbV5Y/SG9GUycPc+Njw2NbRhPpf+kxi
wxQhd68aD83asj9oepN+Refd/jufIhD5WukUSLlO1ThDvrDSv6XEVBx4j9sJ0nvZPuYakKDjKLC4
YWzi9Z8F4xjDJ2npTjkD2irwYlGYx6RvEOlIwjx/Nkc3Hg+53rDBdWc1fWB28dj4gIiH8lCi3tEH
Mukogm0N/X0v8/T3rTGF3/Wy/G9sDeNLHCdMZsYyjt9r5tiellmrT/lEf9JPMM94tlK3eF+rZvgc
Mhz7WjudNO/QQ9Qf+j5vOB1OmNw3Ttv/wvjDLE+OvXSW73kZEyHldc1TFPUIvhepiZxtJiVJlyVU
q5/llJYPWW8b6V2Rx7QpxrGep7vYNoYfcraaJpjqpf6qDYt3H7tt89OJlsnwG0iwAOG6ovluy7ni
NIZ98Zw1Q/cQGmb7M25S1QWOl0mwTfai/SgWXTw2VZQZQTk182PH8OGfTk/rO4Yq4O7o2ZX2YQWb
xkGs1eW/jN8oSgSemxcaUWN3B2xQ+5CZAm203Pa6f7SyTv+to3l5Svtq+T5COf4044Cw+G1qAYVc
2GDfnuMC6b48GY5J4hQPlaX0z3XSdiX6AqHzRfIdLH7Xah22x6FhX4x5HmUwjkP2mEdO+ezhQaSC
OK+H1K8tu6qCblqqp1GlWuq3veU+Z/Ai+qMQSSi4g8vIuu8yO/7L04vxc51r4XekneRzPoLIPw2e
q5ZDion3167rtdkvqqYcA0MMZhlwkI3x40xT+FNuO24UlGGiqmDhkfDga81+eoxiUE6Hohz7x1w1
1telNMAFTm1hEQkZdv83OREj7AqaRnsfqUbPnzMr17vH0SiNf1EhHz7bAFqSg46XZ+27eqRFvp7H
cfNh6CztGVHYbp2IC+/vlr67HdDnl3pgDFODJHwyLnEwu6VXvFd5q1e+Jces8O10wtBwjq3uQ5zm
/L5+yIlSk+pcIkqBM/qcaQVCydCVk0CMSe74HR6yZ8S0M7yIKzEeNTv1FnTUsqVGuGZpvqCsQTOh
Ufbz7AjnBxqkSqNXabqf1RCVP1WNNdshmXpk9vWs6plzjXRozl2ZJD/VEI7Rp6it9M/aJK3kaEcQ
MXylwxI/6+3kcHl3df6IpEnNFdWk2uDPnVRxwGyiS4IRxYd/DcCOs0/oM74Dglqij4mt5+oYDmXn
+bOwWoAeSZ69m3SASB9W8VHtTs9bIL9N27qJX6WR+sUk1wv9OLen+KjKVP6HnNlYcyqH+b7tyUoD
zSmWMIgIZL/0Yeynkzv0AtQBHIvyxxTa6Jra4fiP0kWK11Zq16Xv8WBkREZYfe9gp4JrgzCEG7Hm
/adaRQc1N5Pf7mrTiCVrZ7e279UxMOgOgd/cd+fWcw6iKmKc2qaSe8BMBFoiJrTje8utu8bnUHIe
814z7027qTpgr4X8O17aKTCAhzfBqEXinMli+Bu+n/ul1cblL8bYQr6fDU/8o2mZSk/TZHTxyQQw
0QUirb3FLwxckRnl1wT6aFLh12WxPGALfU5k7kIF+HGGyPclpD75ltbd8phFC3dKO6ZcEDHqYeSe
UxdWn515zrP7Oh714rFImF8fjFRNGARPYMj7UqR/A44P/0oAsl6syG6By0cIa/urqN0/RpJ756rB
Zs8XzZJ8wipCRMeEif9FH2vNBNfaTdYBqS4UX4OhLqrk0sd4dd4LSI3NI983nhaDHk/2O9X2s+fD
+0sxboGV7/mJKOQ/SzbIKSitpY4P/RLK+yKR0ceuMBtcmBD9Lo+OYgAOW7iKBt5o7sRBJyLH8CvQ
/nzBUVNIHGQdLD9dlTseTvTpKgGfcD0dRVu0yXupx0zPIw/v8GPHMxm8yEpNgZzT5VNkg7D2G7e1
cJdPNQPl5KSb32WxmYMwBW+XHlZhkNTP8fb91RvTPPupKBLIJ/Wij0EtO8fj2wyrr4urmvpuHkNR
nACncdPnDSLxAT4Gy70XMgt6X9CdzvxSprr5bIWFqMk2sjp58Kpau89pZ51q6cTxgX8bovnYMeO7
aye31oArtMPPUsd6Pur6UPl2BOA96EFRdCS4Eed1UKNqA720Ub3C/8seA9FYxtfGmmqMxLVqecQB
HCiD2XmLc4cqYvk+b4em/BS31LFokBooaushTtI+zshp64fLAJyCLqJ6ir0RfwV3MMXnGb2Ib3Uc
pU9QCE0n0BCXQNA9j50sGGKreQYj3mgHurQxDtiRvgg6TIMuAdAbwz2qwFYdMAszf0Fx66xjj5fr
dDeVcyVx6LPK+9Yu2eKKDOUdJrHFV4+eG9LvhbXwvUWu8+gpK129tUmoD42s439N4Vi/LFfQJiai
Ce3TwKua2I9EzEeTTIxka8HDJ6hmFUY+rrme93+cnVdv28gahn8RAfZyS6pYklsSO8U3RNqy9zbD
X38e+iqiBQs+wEF2gT3IaIZTvvIWvxqXVazCyjMCUP/j3zIpxv9Cy0Rtul56ej6YookWke2KTaK2
3SfhprBWqZvlL7WpRGJbJKkDI7TyhLwpsOv6KsVAUW0aQit+Ce2unO4cSSfIF17OaUNhoyb5ajXL
j9zMfJrDJISFPjlq7KOcW7db08NgbUPtO/40ZV72S4IXAEAdj7cVqKyfWQTlAyXCtvX7OUk/h7NV
4+aeTAYF11AMlR+OtfU9NjM6s6HVK7qv5L12OyRD1PpKhxzTpuuTRTM8k8OBtKod0UNKKmM3x4tW
WkPI0vlmOWa0IlUtsjY2XkNf8w4v+oMsS/mb2ChLtyN2YMcyjbTUT5dWLpYkffoAMXvofVHnRuZD
65s0mA8VJrzwnDGtpR9UbZJB5gRqlCh7v+zs6AumcnGKFkmk7AdbGO6WGoR1ssqOJxXNGlEHIu3F
IVdbXAew2MUQYGhwoh5xPSkDGApttVHDcLrPIk9mW/626esE/6z55KUFgV3VoxkTTKnCdjb7Ak1K
txIhwVs+LgAixapArrrhjxi79cSH2oI0XJhE5qdu8MbbSNRJ50PuIZvjSe1MHw/njO7dWKR/4fEW
7SZtde0YDyAdNmFuhBwX2RMwKEqNshw0w/GFhndvIoShlo+6OfL3T6jjoL9RZhy0MtGn5ItR0AsJ
0OSfFJ9ecosuQiSm4qbO3RhzJy9xX2wjsRy8nm0JMXySyU8NQ/uODmLj4RxgYp/imy1S1oFjjEV3
sgpzfMyEjKDX8JSQmEWt9yVv5rnd5bCR2y0CYOWfUtAp2xhT4lUHdFLab1JLq3qTxziS/JL9XJl7
o4t5RKPGzeugjdEs8j3hFpNfKjZeNBDY6V2VAkS5z5Nr6Vy/Xfm3MPB1RkRFhts8ruMni/in3hf5
qIgvvZZ5P8vei/5ip5j90KyCEyeFRB47ipznOJ3C33Y7evvUg2awjWMXC4pC8EHuxJhJbG5iJGU3
XWObSBfGCfccEIlQDUTWzXARShZ5MxvjZG0jiB20MSkTNNsaBnm0GXNp1w+DTg0kIB8c7yiXLNJy
gy2fTexz8AFFZni6nadxfBgnZ8EGNAZH2Oale7Tczpl8IRUtokvZxuFf082YearO4j5SsqYnq0NJ
yzfw+/bQOrfiZ25wml2cBswzRi03et8Wmv0H9+tiT9QfTptISuWrMxlueoumA9rsedMND3o4cQ0q
/Sw/63HnePsOGGp8U5uV/oyBlHlvtJ7V/XUAgeibTOlQrCrTpHwulY7dFcMnMrZTHKYhIVJY/1XK
iprI1FawJyrgi/wkUH72VkErpT3Ak7arDepUsfGYO4X9A8KvHIOaaDj0SX/cbzJn2f2IKshX7Hed
JyuNUtX3Sld+iyN31oI4oyI5eSIb2BQzMb/ShG0Bs19tftJ8V29rV+2TzSw19afTlc3vespaNFV1
ad1brQ0zzdPlwusknguDxrHLXy6pwz3gAIJE8P5j5NtlE0Y3M0jvm67X3S6o9Ln/TyxWSThOFGF6
UPrQiLYGWvfqxoLD38M0K3vjSrlnVVR8rXlQ66C4DG7aIdY9L0PoWTiwf9Ff1pKi2+c90b7XNtrj
+5WVi6OAswcSQ5UUoP35KJ0pYsALnnlK8yLeacXYBOz/7GP94de5wF+nF49UMlpeq1HQtS6rbBll
ipG0jrW69Ys2Hf6fUUyXgh0tSRqtq9K/G7m9U1eWeeo00WzzvFaRXLarKwWiCyuGshpNJ5gslCHX
dEmLY5AZs+acEtAUGzvLimDMvfzKXNZ112XJaONT9aepupT7VtVOs3CFR83FOY2lpX822gInm3r2
2Ntmtbdc9BvjGZRUOZn61ssTd4/LZbiXKXCQKztkqfCu6mFQA5YtCLsd9MbqlxSpqnFBhGyRqI0f
pqHUwS3QCaZY1ZjJU9J3oEfwKnF/jUaHAEJjtgZvtj3yUBCrJLvJ7WNSTUW4EzFw0fyuSrUk/iuw
pvNFP7mEezq+PGXYewToeHUeFavN/2I6rz5FhDIYjFPBkZtMllYUgP6Qzq5zqkINetpAhMe17h1c
R2B8MBm6oLqGf99MQgxCGddwjBH8eiiAj5edoWUB8OPqpZjdFmNWCg7HKZ/LaZNls3ayxrj9pJtD
Z2/73gA+nkCPuoaWWItkAIyk/wHUzWSVWNi1THJRuKkpC3T5zVJUsIiL3Ltrc513lGb6tB2dMjrY
tWwC8gCItSijV7s5966R7S7+jsVAnoeTVJfy7fnhB/EXUSv0tFPZ6lR9ajPBmHXSqlrZ4Uq2lMlq
xNR9Fe0krCjnGReNOTZ5KZ3K0q4Ye7w5VqwJ9w9AOdpcsG6W//5PdwPBzrhK4AGdCOrMx8yIm8cB
HdMroNzLo4AhgM5ooui1qu1CVer7VFGhoQi33jk6emhCrdIrnel14+D1A/NZ2Xz8gY/xqmlSwqYe
jULXT8okRbL30kmz9uNkdL8hV7XfXLfTniUL0vqhbOOf6H61UIzllHyjoVB+ASjSpP77x3jVx15+
EghEqKyAZBds0NJd+Wd9FRw1wqGtjdPM/+9Y1mO99HEkqzAVcya2npk3Fsl/7yXEIYm8JuX45hah
kU2TAdVSWioanazz8Zk3So4VoHnbbusgReg6KCK1/zPNdf5BEZNlriw9uNVXZDviLOdjRV1RYlVY
qSe1tYzPqHVYqPxY9g0h2jWV1FVTahkK0X1mBdgc/9A36NWlyJ8Dsj/1tfHY6qK8pRSebAERay+D
V17ptlwcDSrughWxOJ6rA2tCAejqyNJOYa0/5GIxQ5NcTzWl/H1by2/vbxnt7XAoUwHLVbn8aUCv
Haj6prcb0SfihKWznm2soYiUnWjGbAdvX003Sh9FwCGULic3deyhDRRC+G9xbhrfNaoikz+Edq7e
tW4cgQZt5um7ZuMU5sdlFF4jrLzdYLz6yx5bbKcBLa/WpnClwBJvnPnoqDRIaoCBCAU3/6joH+v3
8tER7KfdRHcIgAt9r9X+chUjXhqjJ4Qlta1QRLWx3MF4fH/5V/3e11HwILHZxUwJB5fzUeLQSSup
tPJkw3w+SgCbD6NZVb6l6O0TRmDapu+maxrfby9I/AGwEIIaA8wO3Mv5oFBZtK6oa3nqpKoFoTYO
gUcVffP+1C6NAjyTHptFVxlO4Pkobli6Mze8PI2OW1GR8MybIp5/vD/IhQ3BLYDW1HLrAQVaTWVY
FAPNpJMncgv1hFJIvB0h73zD6GTY/R9DoYADjxKyHq3Z8/k0Uu3Sgsf6hGJtfGNV8/Tk2vg8DQZd
6isX+aVpLeJW7EFwJ8jrnY81D42TIG41n3oKmBucKOmY1HO5Zaj0yrQunH/YY1xwcNvg4q8d48PK
0YbIxmuroeqs9z3tQ8zGQ0ULia1M7cqmuLTfwSJBBOBk8eFWE2vJ5EqnRGmNBExikSUQEAUrHt7X
akqzde5ypD/EeGWXXNqK/466eitUN3Wo3Ba47KFV9lTqzZPXRc2vj+8PQho24WJa+AaGQqgZ9lSE
NLx05HSjW02xDzslfJFiHv57f6iL81nEwlDFhd+wNvuQXWKUFOi1k65oI1UXywrCcJyv3ICXdgY4
IdDuqg3uff2t4BVkpXRwkG1HtdjOvRUdUhqpSbAYt4x+o0vcDv6PiXGULY3AmTBxdelORdr2HXqT
J83GtLzpx6+604VX9uDF1VtCFC7dV/LC+eHKwqJqIvwNTw2C/QFdDcWPHdzR35/KpSMM+onbiQfL
ZBXPR5FlldPN1LST0qgUwugPbnjto62dWNWVI3zpUOGbxYbAW5hrcDWUbtIFAa7CztN0Whigqw9q
aMhjBhPugZm6NGgKKcYrH2s5q2c5I7MjwVngE/wbwcP5DPWKI9dNmLu6mWajhNZOe5ocHpWSNg8H
35qS/Gupz6UelBqh6ZXRL0wayC4PjGeg5o6eyPnoWALGSQid86RFafcSIfRs7nQxRDuVpDEJ2rZQ
86A27ebKuK/3/GrauAOQunP+dKhZqz1atxreC1o3nnDVzJ+SNkZDL6nDJNkKzWjUfTl0zY8CyRJB
BBxn0BC8ofpkWiUqSopc2K6pHUHJi72yuEFg0CJRMcwaQR7Lk9/RW0HCa3S1Pt50ptl9yYGjvqSJ
bv9CKIGWuCxllfptOkbhXVPFCFRFLiiBjTmoOfI9jZRfdaXJj0NKtXIzw2GVgVGE5i81mqzpjlSw
jnwDgzXpG6PafqMToySbXB2nH8DoSQxo8+jmpo0k1e05itGYCzNwqYHayv62qIQU4Iqd+AfaRlR4
LTdGKLkcDbTwzIaOQE5eIDax2Uc/HC3v812I8Q36kDjUP8djNdCoYrq2P04Tko2G2b10oxnfuMVC
mEEgrUTpS4TOZgbLcpezcZQTwht6dteMivdbKKFxVyMS4wRdqIzPCFW09i6ZiV6gsVn1kUAENzCJ
Gm6Cn0BtfveahJKuPmTaN0Mviv6g02sPg6nU6k9F5hapr+Ki8ivrDKfYa5VJLdpVsSTx61qbnqmY
uZ+xROnTO1eWtUZXrJgeJpnV2nZQoLlvAboYht/T6b9mRHHhnuItscgEIHLiGLQKOJI+B+1gQJRO
2RK7pJvap0l2bIH3L6pLB4m19BY/AS6RNe7KjRRkzbgfTrUYqbJDAtgjEpU/FtXY3qmlAyYJxfUr
b8ultIP97MAiA/AF+np1fI1cAyQRj+KUw889yMnLd3XaNr+NSa+33dBlAeQadeu2hryjduLuUEGM
bjyjtD6VXTEhqFWjEuCqWo2y9VxtTHtU/ry/MK+6m6uTzu0CNhuyDQ39tSaSo0Z1bmaNOFGMqn+o
itTvpYyiX4ret8E8Jr9TQyhBSO/yxNaLtmIyh3uvCL3DgP0Q3VrXplWulkEUVfr+/R+3rM+b3waZ
kp8F7hVg3/n11yUOxcOExAEMmPaQTbX+OVL1RQpB7b/Hhld///B4S+UGsxkKr+iVrG69SVCoU2qd
EKrOMR3VS88AfjWFtwBhxopyWxRdAXlfeEApYhBQIRa1CEqsRuRGsTqSFO1khv2fLHNLqnV5symc
Mv1wxk19DmrLK5Vr4Uyfr6WqFx2fWTNP+qC50IQyQt9KiGMxV73vAHa7Mt5bkCfFfhLupapAJkFt
7nxAa4hIJugCniwdtFKN3svPulZp4Chk277ZKdqu1iLToZubOrfY0uVHtTbKX3Ej2m/UCCsajMpV
Wv1CTVptKcq/ENrQu6VxsybNTirIL2t0zBPJNIsd99nWxg7qPy/txA/DqbWvguIwwJKyeMD5qkeY
v7NAfVVGeXAno71vwjnNPh5G8fWppC62kSCMVktVjU2LSVtsnbKRVKEt6YY5WiJ8kCDXCOAXNtyi
84v8EkwwvM6X+/if6hkzNwbeOPPUhMZv1crtm8Gzvpmd6A4fPkvoTC7lBaaGzfFqTp6I3DRDgfQ0
J7P+Pa1leafr2TYBXbudcy28cnQvzOsVj7+UTKiJrsWyapS6jREG3ckV1EvigiY6Mikz1Xu1u9LR
uDQUu4cdtFSb0eg5X8IoNAsIpuV0GiTQmaITFq3nMd52Wngtb337OhpEu6QKBtW5Bft/PlQyLOsW
4fGBxKN1aukqbpJmaK9cs28fR76SSkeL8gJU07V5uBitFCWqRJ5AWXmPKvnpUwTL9itEWvNHjNDm
U+2OoCbe3yAXR4U7aC87hMh+Oan/7ERtLmMjUp3plCPoj9HcrHZfBzSHX6y2LF5Spy5vZpnCQH5/
2AtLisYrZG5O26utw/mw2IfHVjeNA6XAzt1qfY3ITdFeK8+/fbnoRvDmL3IDC3NeX43iTnhuhT3q
fxDGtw04FpARID6euE3Mz1MYXlMKf7spDVRduUOob/A11xrU0ahJHhIxnhyAkPuqF94NTJFu54mi
+nChgcIaKiBosC/Pyfq28qzBMpVW70/dXKh7CwuaYBK2efP+d7qwgnSUGIauw6sb9/kKigrAc1tm
82mOO+2zZQpvl+tjsk9NDGjnuaYz9/EBF+WjhZFBu3LN9pcVjJS0cuUJY+S49WnBqvvQbMONInP7
UMcAm94f8MJOxCaZ+iTljeV/qwOAXpSmJIjNnupiip60dJTHMandK/fwhd7YIujEKDAtOG5rHpmo
rAEchyEp7E/w5MmKPqkDXDIvLrUgErO515NY3y2GuMdIh/nVqeEHLUiXW2XphVHyoIeBVfjqMRjR
grRzRcynkevgIB1H3cgCMeqYTt3HV5V8wcPUTjNpWa1vZ8OLNGcCXH4K+0r5XI7jFwLT9spr8+oK
dh5GGDBYFiUwLhHIRKtoypuSiFTNlqeoG6u9VOvkSw4G6ti5bvZotWBvZ4E6gOMKBdJCaG1EVevI
quTDjQBEMvoxWp3HGoA8mriG912vs+lmMtT2U1gDyJFpjvLK4l6dV3p0hUp2ITJDXANCIbEuQsnQ
W8+PVlEnM1q+2QTVRQDCwYV+qgKw/+kfGOSwzOEQAaqq0lCdHsYWKOkeWpj2n9ZGkXug5BN2p3pK
QYDp7mSPX94/FRfOvWXzEhEVk9ggF3f+40Yb/490NiVkWBt1Kjtp9sYIdjFxkElMQ0e/EoFfSICW
Qvci5sfmZMjVgKgKw000cnkqGmCmCA6hogQhBQCNU4v6k5528CbazGsepZs4EVSkqdobYTZVt10c
ar8UAGN/AdKAipZi8r73zkQp4OOLQjQFE54LEX3T1VUBItLkzfIkur2J5+tjlPiakE9yyNqtHmtV
8OHhlkqyixER1SckzM6/AVZDqh0DYDzps9kgVY+YdhOFyZ3hpepnrdSnK+NdeLyoIqKFgAr6ImW2
/Pd/QoFoagdQjqk8aUIUge4IuSmjpAoAG1+z3rkw1EI7hEJJyZdgdzU1J1VM0cXSPGGOWBOIOg28
h3Y8KOUUX5nVhfudVioX+6LiAdtrNatJDfW6DXXz5DbZz25GKoGOl6f/ev9bXRzllfdMfwOFqtX2
BbJih7FJmqXV+nBjUMq469vWeHp/lLfLxl/tLg28Bcpuvh6if74QzJ4iBc1unHABykCdRUBOFsqB
EebularJ2wnhFkSPH87aqxDhakJq3VsDFmj6qawSyEg0v9Ajb5srKI2lG3J+gdMGWg7+ImSxkPHO
t5wt1dEchKvB7q+/uXF8B6P2Hq+ajtogAl+5dGq/16+R1C/MjciC4iCv/RJ/rlIHq5wVkaPPfCrz
sNq0opObabTVzfsfa/ntq7nZKGaTfC+4HF7B87mZgCqTUqNVGAozpZZQHxPbmFDX0nMqOto2dd2P
9jTA23F30tDnSeTiXgMVppSgQc8y71An3nRH1XfYFMgJXjlR64+2jOLRr6aZT7+aD3c+sQimSarp
2D8WIpuBTdtp+1MHh/VQ6npHbVmZ7YdKT8uDCYqaomV/jVP55unkF7D9naV+gFSDvv6AWHCbZank
4cGp7HQAYmnAS41kYR4QYAfA3kVi70J/vOuHqXzS8N7MKKFq9lcg+xP8r8F5aKHtXfngxMWrT/76
u4juFhVXm4rLKh6pbCVBcVILD2E9KF8saJu9P5LzhX6qzYMROCiptEenMBFgyvHMg57VZVimu8PQ
wPwsNRBteRdhCgmC34w3fW8m6FyJoc545XurDyJFL+xNiX7Jz8yLvS9KOglvP6PEe9RyC7TlAM2j
9tOYzgAUQ0+5ixfUQWCBmm58SFoqFKvB/plbmp0jT564NqgscwhviCfUA/wy09upkZPqQPBoGN+E
hqPciS4KQck7hE+A4mX1jIuAp/tDOodg+dUYrtqIKtVGFYoWg1FO5zzIQtfZaEbaVRtD8Szopaqs
tUORWvlN0hjx57YZtE+1WQ/3em5D8RNm5gZdVWd/a42KFVX7GaOFJEf8ZxvWSm5ucq+rLGpWrQVP
Khk8+rl1kn2pzRCE8tz0lecXesLtCAFuWGq8/XR0UCDOcBDRENSHy+WoT3aRJuOtOydGEuidOT3H
SWNlQVGbOnLvUZ38ULpkSHwn17WfrtWVd0YEYQ2mjo612ugWrUau2tgC4ryc/1pRbtyVcVYjG4Mb
yn8N/B+oH5U13jX6rOVBZdflqcuVMgMtj31K0Kc9xly4jLmBV8r0Owjo+nm2ZPhSh0MMAzdS8p0O
byrc5TX5SBB2Rhnj8BC5hp+58FdrM9IGJKtpAW/QcpY/nNmw/uAWJbkuw1GYgZ1PkAwSRxc7byzD
0YcnBeWHZkr+KY/BMGe94T12GX7oW2Hpyq9KDb3Rh65mwOca4/y5w9dr9I2hl10gqkjrfBcoUrbR
4DA+tH2d/hG0ob+b3gDl1gin1tpUQsWmu/eUIdz1s4mAojv0zRhogzq/IH+DeCY0jfaXBsMZKd46
Ec8FABw0zpYO2CYUzvwikaVLfS/v8oIIi9AZtzSPSmUTj/q0I+E0cooUSvRIrDjT59QwoNy2VZHH
wWBk1d3gZtWTMIUFZTmUM2DOUEnGQInL7mc0CDi8XTbmj41sZ8jXrRb/sapBs7aQPIwwMNqp/ZMj
n6JtnMk0/kIXqcRe05TyFON+V24Tr2v/ZkUR/ddF2eIAgGlw5Wupon1LzbB6sWqv+FLyOsdBV+b6
vSjK6TuEz/6pH2n+QEJOs4V1C/aDmyFLawJ8S8BfbTkTnBxRtH5STdOX3nT12xQgVetbsgO+V0tH
mbcOX2IM3CJKjZ3WNcrsG6IC8KZA9vlqJkn+35SZYtjC0FDvG6+QZdC5ZvU9Cpuy8SmQue0BO2n3
l9s47r1p5uEXuoBw5yh7GdC3hRi6jWE02RBEtZhS3KubLKLlAbzmFrNETCciCAX3qjoJZaPWnv6A
QwvXXBK3zg8nVOS4LRQtexhaLZy31WiMGR5WcS02fE0o9opX2nchPaIf82j8niCC1CxZ6c+ZtajY
sa9+UnMSaSD1Mur8DoX/x0QtomfS8xGmiFrpio+zQRXtFFgw5a3VRMkjxKEI4tAQFo0P54CqdYMM
6/c2V/W/4+il7bYNq+iLTBbKXm8UQwRFUUbf4BiRz8gqBoISm4pi+sPgsV0KzU0flFhBzDCx++jZ
qhOrhiWemOD38zb6Fplx96hlbJpNmXhYIBbekH8fwsQ79FzA/XYsuNR8za7ho9vCgU+mJHXl51be
PL8fZ6xTteXRoWKN2i59BQrXS7TzT1AYx4juLQoPB7u15H5S4uGlT4ryd0PR9b6Ns/S/98dbxzXL
eIvGL/+EmEvH5Hy8qTAHWOgaCGnov78Kp+/2sEWqOwt2k+HLvkWAbwKtdyVUXAdty7AgvEBiUlbA
pHFVy/P0aUb+sPcOVsoOMJRUvMSZTK7E8esI+3UUkEmcP6JRrpfzyRUhRDihpsgV4iQER8bx/HiE
1qqm6bX07uKE/hlqtY60+Ioio0B5sKtZbvIFq6EZ+TX/1jfA/2VGSI4s2hMkrrTVzmcU1ZlWJPgJ
HewciIKvwjK4Eyzc4LO/F129WrWSoJIUIfzcbLkK3AxWV4D4uPkAErMuroSPF+btAKjUkaIikATA
c/6DuMfVyvUi75BAtj+40tU+5VWpXMnVX7fhv+E386Z1SNl3ccUEcrbK+ygMaRiF987Bm3swCyF+
Ackulwm+P0mjJRth2dOnti/hEFmFjX42kYLxAPxfhQftZNGvCiRXGKimhQsw/sMG0P8G4QjAJhCX
Dlpuio/v8MVblcD6taT1Gl3+c5DhgxsxzjTuQWkKc6NN0tnIHrLm+8f37fLTdiR0BxpPVsI2P1/+
hJIXF2xtHeYqmQK8yJIgqfXwykd+eylRuqD2/lrAoBu02nUtFPIC33AkKNz5Vnq5/bWz42oXG/pw
KLXYuXl/Um/vJAYylpQYgWygaquURAyTbkQhihca8O8HzOjD27w1w6eMsuEGLWoTikFiXKunvl1K
RkVnxFuYF9yJqy2WanKiTGhoR2fW+mMDfXw3FNbHPxhtW7YE+eqSWqx7hTiGV52q5NpRqUOkS9KS
R0rL8iv5/tuLj1EAGy1VPzTGXykI/2y+NDddWDSCDwbW/RR7+hwQ5AGm7SEEvf+x3tTCuVY5k/wJ
qFODirT6WqiJhJbbZvoxR3vh3lCV5NQAbHvOaofUOImiY+RZ8CeJvW/0aGw2I5q3VxrjF+ZLUxwo
CqwKYF1rw50ML5R2KX8ehxLmQurJ8E+XFFEwWUpxpUx9IV0FycCuJFleWg1rDcNMTZFllVI9WpnK
/YqbrLzHLNn0JycEPdWP4Y1SJ+lO15zimKH9fStsvQygdZQPXpNV945RuX/f/wgXDijdTE9jDYBn
v0lVS/xFlNhp1aPeDOKgNjkgI6f1Nl5YU4vWoZm/P96F9YYtTc2Pd5Wr2Vrd+jbqg4OCIANCtQUa
+l5h+r2c0y2P4LUy7RvADzsLPgTNTEplFnt69bLipzKY2IiKo6a02clrGkTUQt3b64KdBqMvCaRM
iy0S7PLOHkF5hXitox7TTU8RRhGbdrbIqacofaqGzgzgF3tXrscLrzIVSVIZijX0Cqkpn9/CfRor
OTj8/ki+CeVcmNuxzr8og/afguyPi0GL1YrnKoa6rPTanYI54JVTeOHy4mk06GvT9VpEds9/QRkD
E+xjazrWOVQ4x4G4K0IQle9/9gvb7LVWiaYrRdE3IGywriKdjUYcZzMcHk1jrj8RHWtBK6pkl8lZ
XLnGLs1qqQxhB2YuIcbq0wOsi8A5GuJYpZnypEMghjCffVSlbLm6eDmhUtIGofy0bPZ/LstZS+va
EibVBXseDr3VjLu27oYv76/dhbmgr0obmeQX5Nr6Cw0IgekCxdOj5ZXWBoq0E1RICHx8HzDKgm6A
T7sUDs/nohp4NqYhX6io7CGws77edVr1UWwNAt1U6ugDOsuZBM56PkrVWUqK49BwbBDJ2iClpe6d
xCyDgZrJlZvm7bIBLVr4GUtXjT9WG7vIq3RRf9GP4RCVRwmJ3C8GK76y0d7eZzD+QObSxqBObq4h
Y4hATUnmDMaxJle5G7Um2guzGfYNNlv7j+4DhsIUnKor1X/Y6udrh21r56EyZBz1MbY3o16VARLg
1xAZb0/qQmHUKcQv8AXE8c5HMUwRuqNklLzVbIEGmEgeEkcrAwzcGn9oq+Tu/WldeBYZkaiN4r++
tBlXO8/UG9mFkg/lUIV7aKYuP5VxJQ9RBfxKVqj+IdWk4IuRJQ8NeuN/x0JSMUS740WdhuxkTXn6
+cpvWqLf86yBZUbPBvo6ku9vnsVUciNK2enHroytx5LO3m2stv3eipbymFO79rZtGrGZ9Nb+hGdP
HZilnsab3DCQeFN7bbqvlbb+Ho2xfp+URvbFMITjI7nbbVo1v8aCvPhzgfVZSxeclVz++z8XkaNk
nhBINh4zK4o2Q2+0P3jt3Ed4bfZeTy076JQFm65U1yCTl7YLWARa70CViLlXm7Izranq0Sc9kjs5
rk+0lx7TXG99hHXMu7wZq0/vf5rLAy6W4HRDaRKvdkvtzoDOE1c/TtGkHnJFUXyVh/5bRuVsZ8CQ
fX5/vEvXCA0isgniIxwGVhNsJDb1gzHqRwlh/GEMPW1nesm1Q3DhGuGWIv4kFeMtXtcbYEKjemYX
xjGNeaqKvo13YKEoJU/eh1+T5aoCarD8A3zHKui2sbMoEOrVj0iJ5cdcoXBepOM1vOmFVVtoPAwD
gRWGyGpDWnVR96GKvIzV2MUuTqr06CEYd/P+t7mwFygwgRWghcwF8oaQ4VVxWNJDO5LZmSfKGznS
QbV9UyIiiQBi01+heV/4SmfjrV6vqSnnyOrJZqui77dpZMpAU5AjGQYsMt6f2qUFXChQ+FpQHkGs
+fxEo22eYlEXa0cKjCKIXX0MIANcM3W4NCHCY3y0wHQDtlp9JkHRlJCy0I6iKBJw5ONIbNaP+zKt
P9ps5eXHywQCLTUfYox1MJ6isCMTiEvHqe/bjYr+kJ9WCAa+v2yv4ITVxc0ZWsizSx2AKuH5urVw
izO3U9WjijW2vVGRov9JTt11ARd9s7N7DLqDFoWiH0VTZxYptK0goIfrpx5Q3FbvSa6tRXBqiqSv
a7mESw8jQAQoabqHIcqbZtMnbvHbnAvl98KNQjUorBeI8GTwF2EoqmxIaOgG4Ks9Dx8PapaoiSgK
BQ/yttVtNNVDDDXVco+ZObibXo4x7Z/pGtH9wrnixCzbbslMKBqeL6Jp1sasZoZ3VBSJOCt9KK53
rwkkTq27og7TKyHAhW2IIgkJODcCrYw1SsyuFLMG/O0cBZfKTu2UcT/ZsRpMnW1cuTIuDbVgxYjb
AQ0TTZ9PLaG/P1lm4h7jtjN2E+0M36TLtwut4r/3t+KFkfhOMCWBdwOnWWOg4QyIceo944icHtSh
AQ0S3mTldtbc4fDxoVDuXtrgFMZJr84n5USprD16f0d1KvuXslM9P4QY9ZJWifPxDfgqgACNYOGQ
r0kZkUIhTIlz5zh0eUo/Vfe2PWnyFRjYhdvPJeqiawe6AMbJ6hSPPcaBbdSox7IrnZ2NBC16sYhY
fnjZFlK/s0S5tOnXsgd9N9mzqXbqMQPSdTQ1JdvmSW3uo3rut+8PdeFEueQhxCsUPVwQmOdfyMvh
wyGXpB77vMhuPHqKWw9q+rbURkTdM/vn+8MtD9H5LeiSxS0OFlwRnKpVEN/rha5UTldRVijHHZiD
7DDparStFJXmL5e0QF2PSsj7o77d8RBngNEAswJTA2/nfJLZYvqQ0l88lqZdbUPVbL6WhVF8c1Ac
vDLU2w2yuI6QdjFLOqDr/N6b9I62YF0ce5JWAt6aZmiHXvb7E3ozCgEMjPhFw4bXkZ14PiFLn61u
kPZ8rMN5gA6W9yera6+VxN6OQshHURfNAubkrk8vvvIl7c0mPIYOREfo1SVihtK8sgOXO+BsSywq
IgDGCC5xLmBS53Mx9BSf2rT1jk0FhTDxZJv4bmpbGwjX+bZFqjf3DbUs7uzEsK8kyW92P2MDuyNP
BkNGlrKK2cNFeNSqivAoE2QXi8hrfVtrv+m69SR67fP7H+3NLnwdCOKOg8gAE119NCm6ZpCGcI8O
YnAPKvqAj4hLpTuEUNsr79aFL4fQJEEGeglUdHX9fE1xesX9E+7aMQQ57beJ0gcmlLgrX+7ShAgE
qcXTfF+0Gc5HQb+dqzi0vGOWheLQctPfoozbbqb/cXYey20jWxh+IlQhhy2YREiyLOfxBjXj60Ej
5/j092utTJBFlGbjjV1uAug+fcIfrGLYSHDfbvbVLoHdYoIFkh/saoAyLok9DmhuBdospoc6Qs+3
n7XsqdPt6F/0pewHFOMyVN10+wmFQanW7HmfHNEnO1dP8xektqxzYaUiYPS8WD66eciJolMvADgU
zfHdn5o5N00e2UtmEr3aV2CGCkyaHSdQXGV+sLS6Cgx+zw+3GZf/sBQDEYsdbMux3OqKndoG0c2m
5iNA499H+eg8ANrB79AVW0wEWABXZ1V6X8nuA31rw13vK5xFBBgJk4gwOgMuyU2pdiCdlxFJWFVi
D4rJCjUqHNDgR+5RGMVj1TQOApyl/mtKm/G7PQ2Z4Vf2XCSnJAxFseswLPT8RYmtT2HS5kw3oXKP
vgJu6LtA7fEJXr1RkFPOYRhoQklBlIci7PYo6FvLzuq4rtGIFs7XCUrcqz1hyiVJi+ULcW1Gp3+q
889659I8L0oR+xMA+g+KiDRATGplA5nS84Z0FSmofwHiVT/CqombPc0fC5DXFOkfNDEUL+aidE9m
7qV/db2mpb6G1ATq50VtRXsljoZv9kgLAHnSbvzO/Kh6tRWn+Fm5jZkT1SLn3zjK6+QwMtfRv1Se
VhZ7uMVqucuSuXtgrNb+Ljy388A0ewo+XwBbsvNUzGYXyDnIy1harbPP0HKI/BwrjGrX1lXPguZQ
qD6cARE9TOBi4EghJvevExsK1IEsmQDHljEdshnSg1+OgzscbXVuHkw7bXVUzlvD2MXxpLwuOnh9
XzcVaw+uNR6PRt1b3w01678IxlTgRCPju4GSVQzCqenyo53EWr2PGgvBdTfRuxnquqc+5wBfAAwU
Xqf7Hjpvre915eLuo8RCNdguovQTCs5hezB7DiSalkaL+4Da4v/c15i+7PCWCZcnpzbSv+xuAQeo
pEv5xU7M+GtCOfd7NOFigRgr9P85yCvVe6HgDQgN2naOjlF3H0ocASVesbbdoDOqGhDgYHj1ISrs
yjuA2jXUV8XKpNrFKNRfk66w4TwrxDUgJUcwTnWBtv3OKUxInVZmQMowhFYMGwEUCPHVgZLMPQS1
oBFzKazvBPAUoLJnBMEbN7Xsfc8obt73oWv/U3p2Wu7cSVUelT6D/zKnthKeaXs66pMZoQOKfL9m
DL6eD8V0YD5Gdei0GTIeKrdMcjTcWP87njDxRSehEH83+KU0J124/TfwlP0/aTYaMLbnMhUHPW6y
f+qhS1AYjdroI7K46PhgAJG6n4oSNf92QZSdi2TR8mAAVfm9puIKH7MoVBNKCKv+nZteDWATVIpy
itXSSA7I4KrpYRhdgBtpkyOyUCtp6QZGkiYfHez5Bp9umn3Kh7ZN9lkYeb9UGj6R3y9O+aO2tbyH
UFtr/T61nPpjrBX1z0zM0P8MCPAnVKXnapchcYiAv2Nk3mExUEv25yxrU98oVCU82W7KexoTr5ke
8N4wIQvXaN/6mpu7T20ZYjridrNxQkAZcJcowwRp2pSEe0di1SVnRKiLb1U/4bJMHoJUcS8ydNsL
PI4doK5tX+4wjUArndan8rHRcjvaV+5YTvtyLl2xo1Vi/hpooUXYJEyIMfD7leIhmgiwfmtljefX
YVKXz5Ri+FPnjQLm0k68KT15qGh8nKSX027S3AISslErX6cJz8a91ynu944v+ROTDiF2kR0vLZ89
ab5Es0PsoljoA1qHff0cRc3A9DaK6sMgDPWf1BvGOfDiMOpOhVtUvWQWdcV50JQFGGhKY3ajsr3K
+WkfUqqTZCF9hYfDKsHrYpwgRqssH9suMkGMRu03MhbzoQHQuptw6jjm/FG8O0VmVWxxXaycGBms
h1NT11ZD6lklkoTxcCzYH5/Qxa42TvB1AilXkYUM16EDZOUyBaL/boSF1ZbwxKVOBsW0+jLFTn8E
NjQ89Vq3BZe6ETCkIxTjemDZmrOeU1mIk8O01YpHHCsQqbe5KTM/rVz8NXUDr6D7ecz1GBgIHY0C
PgeiG9SI8vn/6N9PII8Z/+XN49JV+hd1XrQJ/Z4wdHyFGvx/OvDS3/pC3rx3F2I0INBihridNi4I
xzJHvuX+D7rx+FhTklpRgBuqtfYlz4p+qm1V1I+IWM2PYIHzx8hYvJc27dWNbXtzKal8S20ssRGr
HNpQJ6QjsBB4HAfLoQWH18eSqEyiOyxG/8NTMan1PNnUsqzVUk1eIetiL/UjVD5UYK1yt6glDroz
SID7K10XBpxfcE+swsgA5szl91wMuO/ZFFePtWUN59xeHNRgbeW9bR92jRxKyDr/zZT3chX0uCcH
shynIkG5uqF76WuYKu1T6Lobr+7WA8lRGCIFhg3ef5X+arrahEPoVo9zrynBFJvuc6naP+6/tbe2
zmX1ARVSIjZIwxgmrTWQuzJj+Ge24rEIlTb3izKXeYGhLZ9tgdsJMH+aOf60WMljnbYhCtxGI76k
RqdVDOqKUX2YPK9AmaU0B/WAkRo8Ch2LKzB9Y5UFNbbYaPejjmuQftnJryy0x59WpEaByOlPMmzU
cb66/1A3QpcF2lIOKBhzXqmmNMhbtPo4i0cMp7pfhioM31my/JMBrvk8xwAO769340shZSYVb5EH
pQu+2uTT4rWLPVgCpYek87ux1354uedtNJhurYK+okd7hHKeiuhy67lINEteSPxYJIo4zGOGkrCK
1Pz9Z7lxpaHYA8eS4I968roPrXWdOqSiYxU8gIJFIyvS7dREKH8eqqPOWPobI4UtGbUbzyZZUxJO
bcuItGo+YrkaKxMdwUfNKVzcz4wFdkVMW29jZ7yJvFxud+ZwHu0r2Rdhz6+iRG/OZti4XfSILUlt
+trQRcuDGdb9uIs0S0R7K40T8/No69GPcGwjw3eRNkPEf2n6b6WVDd8j/NzwzOnH5RlXiMbdxWM0
mX6BqNT84GkZqWJRu9WXLptDD68e5nJ+P9gnrcEHwe/VXMLSl2n6heBEL3buuLh/ocxv/Eior4ad
LszxMyO+5NmGBvi71KhG/R4tpC8YhWLLrTGInfwuVTrgsB4etr6WVmP1FIl26fZFFyU/l2iw271F
vTeQiU1e/iGqrHjcl3WPfZFZuHa0s0P6hrvJibpsn5Tp8E/Z54u9LztP/9Dotft5FnXr7tW5n79M
agoXcCKnw7lj0qJ8Z8LyxokpTLGyM2DLdIcaiHyxz+m/e8+9U2cxua+nvZaREn8frVz7qI6DZx8x
AUkeVDSon9IqqrwHD6sjx++62Ir9Qe0z41B4xdLtDK/kaXpTy36pLab2UElcq3mMZxStfTLaYkTw
u49eqDXLf/q5VGBBeLGu+XieYJU+m5lNvCniRfh22fS9xBbOH+0piz5YU2d+4Ce1+NRVHkT/okhM
YpTg9eOClCKZcv9EXe9thgRyVC+FKQyEpi7P7SIWd0mqKHlEKrU/JkO9PJGPbHFtr+902mLI2Et8
N8Kb675pbImWLVjrgVd50aEN8eLqQnMkuXfsjQe6Dq/kKYjncGHArrwWtkmiCD221ghaEZm/cmdW
P3QWew3mbY5PuT1+u/8C3+b9q0PL4A11LqpJIAHrwWxS4tuioJUbGKSkD3S7aU5ALj2rFd/Nyr3y
qLdafapxm/mgxPb8ybOKcJ/jCfSihSYlU5qXX5K+3EQ7yvz+8ofJeSeQbnIOUFzrnC2kfpbkvuRx
Sgzt2xKGtkZgJhf3M8M0sl0/Ir53iJcEjfzE7s2D4wykj5Om9B833pGM/qufQuIMxItEASSxs9pl
OR31xamL6NHIYpsnFuH8jemw+6/VTfmvPDf176Dqi2dUys0B1tSI/Zej4i3jO2pv/EOpyYHw4Hc8
hIOz/MoSJPD2AJDnfj/kPWZOhap1LjpZy+D8uv/brw8IcAWVDp9E/6CtuorJWG8u9KKWMEiLhF2k
2vUe0LWxEfpvrMLrMSXzHaD6VdWEuHeO4kYRBm6YI4CXh7/UyH6nsS39W9CJDLgY7pOAeOtT6MJx
iPERcgNX4GdZGeFL38JnXGLve1aUGxO7K216uq+Skc4yNGJpvq8yxJSfoyLOEJ7nvMwozMMm2ZVN
nr8kUZ/8i7tE5jPuCw8lnYtzB6183/aW+qJ7cxn5GUZO6fGdX5JxG1GOjJB+EK941TaHjRxO3txb
Z5FNUAPNxXlsxiLciD9XX5LnZYBIKiTZJQidXAbUXhGh7fXAt3OYYYdmQPE3HpQt245bq4Caltqf
UndiXR+OdRUtHW8zMEJ3Rp0tjHbhqPUbY5qrdIvYIcGslLzI9l8ZnVRGF6m9W0U8S6efxszVpUdS
xG2U1/s4mrNDXJjtxgzlbRteBAu5Kmm/7M4Rw9XVG5wEXUFLb6IgBp+td9NXMXk7c6w+wmoNOg9B
nGp8KpPxlE3V/wbUw50oxSOp/SD65UNjmbvFSM9dbx2RbDs3bTQeyhRP0crZSKyvLjX5Ox2gxDjn
MAxcT76ZR8sDx+alZvaO1RKnB1Oh0dqUevh6f+teXWos5RE5daYbOvX3Kgi1FmytpQ+jYBDIcDo4
tcEJSHLgpWb8LTbxq9x4tltfHgksZBCo7shHVwE7DHXGSiFTmx6pPwAvpuers3qEPZz6OCwEeR2+
V9v8bbD/x5Krz26XyPaOaNUGcZz/aHJNP8wp9KPUjbZShOvDg8Qoopok21REgMIvj+js9YZaFxNv
c9GWcxaGP4e26jd4JNcoVuT1QAdKgRYiO7fe5Sp93Yyqa9VpkIzEOb82BTOHUbg1IU7rf4eal40H
ZpPC9vUuTkYfcqZJyalkre7HWohE7mhP9rOaAb/Z399PN7Yu8uASoMzB5jpevetOU6ULzJAEpLbR
AUSE90yBwZSns7Pf95e68bIpCeXFadDH4s/L1zCbsHgyY0mCoshRBoP8fejqZKs9d3MVG9oKCABS
sHXXkeGYMU2ZkwRWm857c5wKLOM77b1EPAQTUVCh32HSwqEavHyWsbK1MLeKJKA+wHzaaQfGu6O1
kQvcOOxMXGHmckuREKzdcoi1vWgUOw2EadfPoVDtJ3WKlIdJxx/aF6o5boT5WwvKrNwF7c+6a4oX
oz8oXmqaB8Cu0CYeVItoiS4jOOgeBG0yHN+9JWhqMqQlLYC8th6+oOEAYLbURVCy73fxgnTbnKTm
+18j4AlJj6AdJmc9lx+rKts6n2N5eY1afFRa/ZyaujiEZf06JEwx7z/TG45wdWtZEkkBIN8mrKzp
EmJQBttAqjkQlZ6Jh6gZ6xeMJMNvkViGYOklVR/EjfbLapSs9xn/jf/D8glZB6+ISiRNvazQj7Ly
zR+LZUb2Ay/hVntgpfZV2hPCTG9tNd4x9q3xjxrqehemVc8Ez5LksRIbD5DeczedenVSs0eoTqq1
Y4I62XuINvXewEvVPrSz5vS+SML854BE7CdLz7J54/a4saFkgwsEi42/AtXR5auv2dYJsSsJFNNL
TrEwKn8sdGJgMYenIdviZl/zBqV9jIQWw5zSJcXrcj1R1qXaIn8euAlJnVl5zXcA+8OvsEbFIjcy
/WA0ZYqdZagoqU9ZH/0NGirfwErIhHa1A/gVwFlJWUhd1sRiL8d80GoIqiidxoJJ2GD9rCY7+4fI
pB25crKfHT0DHFmxrd9Imq7fuOwagQYB/46e9Tr+MbKOu8QJtWBMe2enOC340wIsKJUwCupos28c
4WsqHV+VCQS1hNTthmNw+cqXWHSY33pLEJdKZe66wc5/xnVYl7sqMsbJ152xsvxWKQdtHxtmZeIJ
nurGse96LwJ6Kxw5ZNXrj3qVGOExVTFKdvSEiXcq6EHdP5zXtwM/VpZwAFloKNur5mSc9hUlOT+2
wcvoqXeT57YIp43Pf3MRciY6oBJmty4Udb3r0INRliClHb23jZxCtnemjah2fXNLkK9ksnG6uCJW
RyvUSxRraksP0qQ39xgVVw9o+Q4vEorzXo8eSafg+iH9p6VCrbHKOmOtRFpk7s1gxAnGjy073+vo
BW080Y1ECf9BkjHY0kDBCNWXW8kFDjEwtm0DioxdrvTpKWnEfkiLAFaNX6XiKIfJfWs9c3Cflqg9
xzKcLV6+BRa/8QkJIRTJqAZLUOvq5VaKBvw39mpgNpQVqKgjGpIb7zWp5LVCrZS3BMWoHD1dPi+V
SqrNvd7ASbfd7w25526KknfTVFiFUMAFyNwSRJp+uQrK7LPdpHYTwF72jpHSdAfIrNH7Nz3DZXRg
KYRs9MVWYYBBqWgMJawD2xXOsXC14lzWdGLun98bAR7dV2ZNQHKB1XGGLx/G00Vn5UrRBF1khWfs
D8pnXObtkwBL8kHJ2/ikTb2d+KjsRMeFJsCzMk7hw/1fcePoOXRKQU9wf5HWr3aHMzRzjVFFHWAN
Ye1sXeRnxbbDJ00fko1B3vX8l9MmjwMCxZREJM6XD1wbeqnzRusgsmbUs4p8z2ja3Blh8gE3ZQWq
eAJGU9EYRNRmBm16qtBXG7uv735kuP/EGaimUCa9deDM3B61GpVNNE2GAvIntnZuN4YHLrhNkbrr
+5NjIb0OJOeJVH612GK4g2UCqQ3UOBw+gpDQcPlB3d8u6zywgIB/qcIa6JfXuPbH+8954+Aj88ud
LZXr7CvGYVg4qAqJuqe+Hgys0Mv8NS9s63R/lRsb6E2tAXAvh5/4fflRRy7NuMzsPvA6r3uuJnPZ
m+4MocIx660i4hrhRDaE1hz3M4NGaUN5uRjdlcy0hnwAn1jp+wyjkMc+ZQSOZK3qPEtN+DPtUhd9
paEXPtJsqHUBA1e+Rshw/C5S3E1HK+VMdfTsiqOJ1vdG4L/xOt4gpbj1cmtSjF7+wnmSWoXpMARN
N4EpMNP8NNgAnnELyj7df/M3vi+8KVpZwJy5/9ftDLPsy0mf1D5An7A4VItb+Q6Y0MP9Va6TsLfJ
J0rw2NdKqsLlA/UY5S56ZDQB+pmvIdbcSdGG/tIYxyxHxOv+YrceiT4u6TURgoi4Wsys3N5FOaUJ
MOo1XzoldE+VyJv/sgoOAcD35X2yFoXJ6hjZQl1rAneZ50+LXWL1ZfbdRjZ5aydwh5C8oi5I92PV
Ko5NLF9B87BK7U271Jm+I6CX7Btn/nz/pV0vZBPLDHqZMC5IoVYLQXnDvh5lrwBocnZO5mU4oeer
Hqeo3uLFXG8GtjTZDMrFEKeR+7zcDAoDNwkFboJoiooj0n2TbxspEDFtyQ5eL7ZwV7ce7c/1Vvc9
ImkNYuG8Qxwbm28mWgd+Xyfhl8G2843WviFvustKB1cAdMWkWafFTHx1Eyb0IWZ9SlooMqXa/EwZ
+n6wjaz2zoi7eQWgWvzjAZ+23EqpyJb/FZBPTfTrljA9pVSuAn/7BAv33lTUhWZDKDqGqFqaPDkl
IsYHNr7h7gw1d8yj6Mz5W0TjQhrP996rhswSsOXcmn/odSGCDHJf5i+2Pf4VxoUa74u+Kr5joqpP
0ghKaO8+ElR5EhMvxzQO2c/lh6VjV+flzClvXCM6ZU1f7xX0RDZWubF9ZJIvkWYgX4iQl6s4dZyr
jk07wWoihVG47R4NoavI1eniOVraeOMIXocTcm/pF8AYmNXWfGMjHhU1GkZQpiLmFSIPt58G09nf
P383VqFkwUdFSiNBhZR//wesDbAY8ydFyYM+z8Kdu1Sof3YgiO+vcuMo6LwQmfxKEdh1+0EbFCfX
Mr0IrB6hnHiJ9UNiYzQsJoS87i9164FAEOvwwWn9oC9x+UC1aLOFaWYeEAPcU5GJcS+4wzZe23U3
HlAfzSU6m8yUrghB9ahHWSGqIsi12fg80+j8KK2TIz8cbPXUu2r2qwLd/e3+s93YglCNMZ6Htcjw
Ya3nh9tCayyxUgQM1FXfGxCAXIBoD+SmfltuMfxupLw0i5ic0YRE/I6zdfkqo0yvvLq0CyrbKHui
WsQRFtTNR8tTslOfQYuLG1Q/lQSqXNeJPkg1fWYaUWbF+88ebStUhMmeqDjWRE1ShaKjmC8YxtZq
5KdmbHyiRi0OfSZKB7iyom5sI3maVwHVkFcsY0MJEVxf5sqAlYYVGindFF5unBZ/obT32hQWeOj+
rxaZD1/3zONoLO/vkkrEFkdFzuclO/DyrYdqF+vWIrLAxpL+VCzY0qWKVux7VBsPiMBGG2fzOsmn
7CXN9Lg2ZMa9uqYozZgl4Z+AtodWJLuG+RLSlLP9M6RzX+60IhUoDGNM9GnS5mxjR984rbL9wxgN
iyl5M18+7DQlIaxHIwsMZFm+RwD9n7Q8e7cuG0WERReBmpsiH3Gjy1UKxcG8vknyQBn0eN80ZfXc
mOO80bS/9SzEHRMjDbhBV5Cayi0zd4TTE7Tg9Q9dqBlPsTDrh/fHAPgREGIpjEAPrt5YZA/uNLQJ
swiswE6qOeVnrRHaMaEJ++B1qbcR6W6EbjaGxI3Td9IROrh8d53RLgKfNTrHb+Iy9pBVfu6A9ZrD
yP7y/mcDWc30Voo1sdrlWmMZktlA+QnqWsFxsQIbc4zysJiIbtZ8RrANodb7S974aJKGyOVEE5LM
cvU6PboX3QIZNwA96+1do/X2Ag3c969C9UFXhpm03IqrBlMMPK1OoCMEaazXPuS78eNgCGuj9XPj
UnrL1um4S3XZNe4pchZ1TBoKENVo8xdhaMq5V7v5ecEf6oNeq/GTitTH+f4LvLE/2BxytCCd7WlK
XH6zOBu5BoeyDgCXDA8UctYezluzL0Jz62q/tRRETtAi7EjAvqtaoXViS+9UqwwGQw13rVn8worP
gOAmyvdvelkv0qmjx0VvcLUrEn3KEG6PqgAB8vwwoBNwyuCVnfKk22I+3fpobD+V5J0JJhYHl+9v
KoSYvcmEFim6cR93zvDioEwF5ygt08hftGo45r3YaqzeWhYOKVZRvE+umtWymhfpUOe6MpBnfq80
WbSLneZjNyaMNT11Pqpa+W5GOCpv3DQ8KSujdLt6q+WEkLOazmVQ6ulrhobwTvSzu/HpbuRIXGYA
++m1SjuHVQyx5g6RvJT3qYxNfm7imbmbq6hP2Hxlv9O4ExsT6BudUIZq0tKI7jTSvWszOJjc5Lxl
UwX2WGSzT+DWXo14UF/gNkXZXqlmJX5ImxFKKAFNPw9uPJV+2ntbcI0boewNQwYJmWnXFQIJOpw1
xaNdBX1taE+ovTtPyMy/mwovhUel66IUS5CUhsv9qpfJrAxYcnDeW++hNvriwW668nA/qtzann+u
Ip/1j7JkLisj9iq9Cpw5smcfEHF7sNWEhliRmWcxQ2YeITxv1Xi3Igw5FyR/uL0yoF0uOwC2CHXQ
o0EkSwtEnsBOFwOggsqcxNYM7NZOdWgqS38YmqzrrERF0lmNVaYOcQLlfjLgYqdirHxRY/pZk9hv
JNE39gfHgXkY2Cgi6LoyaqBK4jBZjkExeSbPNtd7V4m3xu43norGLVUKbxGtc2N1H+hG4zRiqIaA
RKl5SARQVrvuw32iKvmuXDYhlDc+mfQNpKdDUx7wndxJf+wUqwOMnVTNAKiARH3AMeChNeP86Ha2
dby/Ka9eoLzocA2kuYdMCP2Ny6Vcd0g6I1fMc4bOX8ZJN6yjUKFSvzdbWK2z2vwZ4/B2blz2eV2n
j3YOECNMunDjiMkIf1HhsIqk6lElMx+/UsYsjAIbVZLIs+oUufVUpbb62tlTi9O1VrRPg9kZoKWj
pvk6W22ysRdvLS4VtKW8D+IA6144fI18WIbUPLuRWvyw+gkjxrqxM23fJ4PnPQyJrj1Mw+T1D3mT
99Xn939JdgxaV1JJgcrg8kuqiIkPqCcZZ9ELNC7VWfEtI/ov3xGaFAMq6g5GDKutWbsw1gmjxpl6
T+zMOLUOKJQaG7vlKlRyzmABSkwgtGnAQutnsULHq5zwbFWqOM1R4rwY7gTPO2/e7GrEbsiS/tP9
F3h16uSisIukDxwMxDWyQo90I2QqEJ49S0yflZKzTTNLnOFnb81oruH8hGMSFZosIObJnVcP2DZG
1hhT4ZwHuzL+xklwOIGNSr9qhaU8K1GUfwibVDzjgFCesqpRTomw7VPm5dUx9VTl2zBocX8aY7vd
OEHX8YAfxg7i99G7REbq8s2H/Rw7AxnbucJk/piJpPq4zPaW0OWNVw2CSQ78JYSZbvnlKqNutr07
xM5Z0BH6Syxa99QzC/q9pL2+kcu8BefLmCBvPtS90K+WzInVjjUGx12gt7KWwD/czhLCXAdwpNuN
Fa66/qgUeuerIEx+lpHavFiYm0875LJCa8dkRXf4F0n0jN9LPexxqBbfWCZ/gZpcQQGfvfgXniJt
veP/RFduURo02LxCn3Dnq2kft7CGjDTx2bpmuCu4LSxYgHr4nS4P1CqR533jYwBCHyiBSuF3wDm2
pgTX+RyfU+IjAS6RlwM7WL1vy2OnpIZ9XpQeTWeH3sjXvpurxO8tozu6Xpo/cKuZz5oYp38WTa8X
NEb1aH//hN3aXBQEoJkl/YBM6/JnJEYPyS3HIExgAiS1NBIYbqPYWOUa6sHTyh4zslA6Ok3r63PK
4n6MoKufF43zQTfK6P0yrxt8VeLiKLJ2+hJCugdOVHkvCESnM771DQbvi677OoVeAMpH/O/9zy4V
kBAGlsFz3XjMskTVxgxnVz0Gp6+XjX5oxvfPZ3h0l9BFLYmuPMCpyzc8ZJmIPWvGoRPo8c5YanT0
arfbJb23lTTf3FRcdWjFMP5lkrtq6s3WArOowA20ySCb+nkJQ3IeZyvoBhUvrzaydtowF3CSXM/v
UxeJCKd32of77/VGKJFC+eSc0EBo9a1+hQKGtarDgqGQU5s/8JYYPjmzh9IDaLD4+/21rvJASXGS
ys6siH3Feq05C3EFY+5HstR06Ju52gF5ZDP1RWdYO3PJhndrxbGi9ESA94V+GxCby+9p6GPUeohC
AlJC9iay6v6hS8Mf+BS9W6GQlSC8AhlCxBLsyWol9DMiFw8z5TxOHX7bKGEocNQHQ8FhaNH+w0eT
nW+GNJTpnNHLxyIbcuYl05Uzam7GSxcW46EwBvM1Ratl40K7tT/kDcPFDskA7/LLpczcFkptelEw
Yfb46ChmfBopYg8hxtwbgefGUiR/xFe6D1zt61ZfJ+EPeZ5FQSK1GiYFiSYdVdB9U/b1RoJ0aymK
bvwMQBzSoZJ//0eFYIwjXGRvEYE6a9XD7C7mkysW79kFsruR1soXtLo/ae/JlAhuMlF1tTFi16r0
xI7ioB/wbnYb4ZwQWal1v1KV8XOnluXfwEHFsAunfvgqhLfVYrnOq2kLw3Gy3iY2hLXLZ+2lZcIS
2nEwL114dCSBV5gIhCHCtZ8VliPD2JHQ2If7p/1GEkpqRhtEagLA4ljlaNQKEQw2GOBa6y7e3jQ6
r35YPC9HKicz9C+l1ywwA7k//rq/8Nt1vH7lgC3QDuLyInVZXdei6ZxwJMMLJjvV9yNI7sOi9Qjl
lUO4zxL9V9aHr0Q5RJTmF3QKDo6rHBBWBMqkieK4WHGBK2U0HCMdlWKv8OKNpOrWnqCFqEneFh/k
7Wr4Y/tRZJWmMRqEJa/RgiwS5t/FaGTf7X5QT9Hg1b6LLM4jLK7wtYpR+rn/gm7EYVBiDHGA9Mhx
wSp9zNkshlqX4blt1WrH3sk+4UnXPiFvk34vrVx8e/d6DlMCTgHtMHRVVzEkd7EcoyQKz7mKQ1aB
WPYBPnz6krhjcbq/lIx8q0//51Jr+F+La2qKwkJ4HjOsotxqRmQL1bv3RypWoVil/qDzvIbCeOVE
mEpYxdG66HXKVXe/KEr5cZ5whr3/QNcYbjqXuFRATuKbcU2vNnNBi7vo9CI8J4tSnfUpLH9Dr8N8
tKvrDshYgnr2nCwnGuElaXhTP5S5u5wwbO8w/ewdcY5TXX8Mq9T0EzC635yo8V7v/8gbIQakCZKJ
9FrkLbHaUKqwx0ZVpvDMzzmaJSCQsSxfnWkMVLx/mIqGL2UnNkYbN2I4mGeuJtJhtHrX2UTPu4pq
FGfPs8CnszcK+1MMkuTJSRrzvyxFVwIsMGk3n+MyhLY0kzwoNsqZyeRX20ohgIF+PHZ6uBWsb2WF
hCwJTEMHk8746mpfRnXosHMLzyi9Lod4zJdnrQDFWTg5pEUz6l5Ut+weQlFPR3dM5od2hGd4/3Pe
OkRSjESSmzDhWPNWJy+qqhpxsHPtoPnG5RXuIeZv2R3fiEJQzSBrSe4dGIbVvaSWGVSM1PXOmTOD
FWImXD20jAIPpcE52iOTWW58xpsr8lZxyHi7G1Y3klXQWOoV4l6VtcnfSdSYT0qiZR+ybHE/Gmjo
bIT5WzsUIhrIE2x6gJKtnrDXhl4Ju17hWxo/9biOMcruBF2RRPkPYQ9pcbAQMiVkscsN2odDApa8
huUKAHqPFRguUELZYhrfen9IwcpCGC0OOGGXq0CUKuYFiPd5DOF9M3VOn1RnSM9TXsefE3tQ3p/m
8tLg8uEXzTZZS7qgYjklFSjBMzqG448opctTUmS+jggFbbzAW58KhjZdB3SzNN7j5aPFddm4iu0o
59qcyye7SosfDlYie5wjtpa6dbq4B6F0cidSYq52RYtaKdqfaYRWQWwHvYjbwMqKLTTSzVVIMMhu
IdZRzV4+EJ5DlVEgexGMGPfsyt4Qf8OmSb/cjxTy8lldt7A5WUIlc6dLtEpu1QIxQgwi7LNZOMtT
q3jewWl6gaJ+aY6vXYaGHZlOvhU6rr4W1So3L7RdufYVkSqsO5Ga+YSaSzI4+6mOjIdEqdxDYefL
xsa4eo+yMGZfEH5gThCVL98jZUoSlkJpHt1scp4NDwGbuhq3yJ3XYV/6HjCuoDYG9Aq873IZe0SF
OB2i5jHMNA0nXQR4qt0s9DrGOirPJqYYlfEBo9xkoAE/6AANzTbaF6ar/PvOT8ovISuVTCxuoave
cUdr3sM4mV9iW2O/J7+fcK7SUuclmRsxnYzE8YAdxjbSivdXvsqKGd9LzjdQPYd8Z00t8MqK7GZR
20cggMhfxomqo3HpjNrBnXX9oXXb8Gipuf2vmbaKc2xz19zAzF5/bIaXHmhRbiOy8nX7p4r7JmzM
snjUisr7BRrR/JzC5NgIa9eof7prsolF7xaVC8RfLj92TNpSRfVUPBpl13z0ytA4NOpYfwdyY/h2
LhKP9G0eSJzo4f892y7FoafhHjX3Tne0+xLQZKo0T5ACcmhWmbPxGm7sRoonyhMydsIUAiGXP9AY
M61Vrah8FLBPkW7ANH4PDT/9XAl+hQX+4K+BMeaHCV+Bp1kX4wkg17tTeYeLWiIgpLgc+YG8jf4o
klIXA3lXVOVj13bLi5X2btA3sfVehNbbKm/udm+EwPWdho56OXdd+ZgoTr1vWiV/boSR7O9v7Wvc
pFyGWSSNlDfvglXqQUe110Yxlo+ppc2fXJGI3TzESlCVI0d5KYdTNrTRi+XBha1Nc/ySR/34MFA/
vzueSZEn6nGucNhg9irQdJWm5/NgpY807230kRFx/KlZVff9/gPfOEn/5+y8luNG0rR9Kxtzjll4
s7E7B0BV0ZREipRpiScZEiXB28yEu/r/gWb+HbHIZu1MdIQ6uilWFhJpPvMalBUAdYBHA+T0nAtG
7oSSS3UMKkVV3+8jBHnO+tQ+vweIH3/hMcFG0jw+uX4KEZZdmDfVsWxw3o0hXVq31bx4EK2ban54
/ZFeGgzFS17k5rnIAfF0PValqbxlRYKnWezgI7hW4y3RWHQ5det4ZgO+NHucDDRCiI2hqp/sPwFw
f+qmqD1GCG47i+oTI4Qa+PrzPIvmNkkUGgkQR7Y6ySnIcwybMmj9ujtKqsOPbupbBzU3889iXdOd
6bIkXx/vFxP1SbDAgOCiN94mG5qRn07gkoYBdjFZdRS4jxkQOyJrhm1OlJKUi1M2MUp1iGG6eRO8
6YQd4d5erVgA1dMkkevKMhngpoRUT+qiKRivCz1AiG5IfifDVHrfl2LUQCVUH33uqbhf98PkXY7D
pPKdZfUDUn2pCMrY7WdxTSulR6ZBTsWtDjWt0SpzKdsu7ep8LdoR6hHmXoLSYGX2N3ZFcxFVjDJC
2dWo83Q3oBlZxOXoFe4uVbq96qde9SC98w6yn1r1smunfn7vS8dOL5xplA/OJg4XZ2DLhtjUU1ji
oJ2Z05WeIsCtFcqtHSLbw6TjcDQ7K577LIcHJqY+5eytm2/1NIr6Tuqgy67OvBkm/uTFQEzE2hZ1
CabuVHzSHZBxz3JkQjsuLRThESoIgrKmrXZWye6FTUShfGPAbyrGYIaergGD5CKbYJ0fTV0E+6iD
geIpE7Koe44r8VyWNOD0ocGCejjR9jNoIM1Dc1olQ3kk3DsJ//VynCt/LwZtXiPNG173xpo+hjqz
7r1IDHu7dd37FDmChy6UVlK3oy3RfSjSS1Rhy1u0y+qkKeog1q2qCG7X7A1MFn29ony7d4PS+Y60
hPvu9Xfzwi6lgU8vCs9vZs3fjorfbkEfc9uo2SRcU8NzCAuscrd0ClVoIdykK6rPrw/30vsB3s+r
oakesB6eDjdUhgUl2eSQs1F3m51qjNs+NA+GaM8R15+XaQMwaejHwVvlBILT/XQsh6x19YZBogXB
/R+HabCUO6ma6D5dV0vuw7ZT7VXIOajjLprDCzPKlikmOzV3dg/CM8ZTsAwSFWhxH6F69ChhqFMj
W61hr72i12du8RfeBfLAMO03yReu85MboBV1MHZqGI5FG84/ado5qAKNyBVycpnr27QJzsYNvw7F
k73J0Qy/AXYoXZHTPA79xaFp/Mo8ZlmFD0OvcrBFHID2+iatMqffdT7mrBcls3IRNJngpaWhJ5BH
djBsq3vFJb+CZ2Yly3ny4hF8VwQfw8u/Iz9XXtVNv8yx62fixvCLubgwG3/5Y8WKqIrFTCWt93GP
oKSApkC8mHVzx/G23qdlre+RU9cQ2CS0eMfLO3oKGKkxJVNgjJzaofzgevUCAmvevnplT+OdP0bj
985JV3ww4DK99zLqinG/ttPnyq6Kh6AQ2Xo/+UZRcgKL8n0DRvvzMrnZDWSz8EMvbfXNT92uSLpy
Kt42VloY+0GL6Ntadn6eOGOaIjXezOOPIQ3kFNcottwvZQ0kxXfFe3jwEisAb3W/pbCTuG5Myzia
RS6+ZqZudDxmC5BNS6Q12v3FNNbxXFGRimkDex+7KO/qXTek4wcn08jmg1aoYp1nTA4IfQABQw77
B+gCU4VG64DJw2oFEm+gOqJmG9JWtpN8GNZbVQf6BzlfAPh7aNRtYBqp2PteO+mLchKZPOhmDnUy
lLXktbUymuIRKp/aBZmwLrhjUOCo5wAly6Jw6Br3clqTgi80odYzYSsg5Dh9N+qRzg5Hej289dK6
nG9xH2iHC6FxAki0WVRcRMIN14Q807S533TUXGQj8EpAen3KqkJFuk4gE1YP4YQWd+yUVnBTlROq
NuCweH5r9iUi/WuY7wuvtB64quuF3LTwVcKNptpE913eJVbYlda+HsOi383O6NWJmpr6jawcv90J
zBlQpbWV8ZMkl4eVuTB8SHWtnSeZmN1HKJN1HRvCNsWbbJ2MMBn5l44b6ctvGykmiztd2HoPCqiy
Y5EXjR9TnzLeBnO55Acky0ZxKAwr/QZo3FcbS2kxE14eqrqmI/hwBFIU/mjh0ucY6LnjpwJxsCnR
RH4sWGvEPyJvkc6PRbeI4gpIiLpHS7l6KMOg/D6ukzfGBBm6OhOrvRAQkhVzbyLUCA/itIfXb4Af
09LmcYDtlfRRVrwR7dnT5oXDHzoClvJEnNT5TsXQUNacomV01yOFkHZPDrjuKvQud11gycO/fM9s
dDUQtcTv9MtP4oDWcdZFrrV5DDnH39YtUk9RKZfLNMIK4fWhtrDy5ASlnEEeQsMNWtOpkByKpZkk
ml2Ptl331xWNgp0IzXEvmmr8FpQhfKbF67++PugLUwmOhLIl3S5/Aw09vdu6lir+yuF2LEyzu2sM
4K8x5Zz2j3QZzoGGn9dNXICLhG08JO3zUyblShAil74xj+k8WHtEAbGNmcZl/GHNQKR2NZSZNxXC
mlf5EkzXli9kf+ZtvjTFNLnJjLjL6TOfXIwCtYZN4dU8eirYOY40D2Em3xVu+dNrqvIATOwcjvI5
SCmgIMd73QoEXI2nMg0B96KqpbkcMfgRMna5JTnWMR0J4nWthyWBE2XcrpaXI5Adruka57CxfmLM
YC3xyHy9Vxx7P91KNsaZ2Xi+WUFCbvAhgImbOsJJDFWrNJUrsSXvo28/e+hnX6P+6I/x60tsW0JP
1zV8nu3h2UUbDPKkirSEQZWmaaiPEgP4xHXpsbdt3cQda3rXZVxcr4/3wmMxHnE0SlJb5/PkJZsl
JOCBktzRFFyrfeZk+wJ/xDMnHYX9l54L1TnqY+iLsKJOtg6Clgvd4uHY0SFfEtuejGtK8fhnWUZR
tfuFQIZe/hQV8m1pZ+m1CuYCiQxfeHrnDSKvE0DCVbeLPDXPB2+27KPrzWNxAJgafGjc2v4oUWUN
dmbVyTX2ikIASZDKlrsUdCjWQbINPgbu0CFH3uX0pubSms1davaiS/LIbR/9tO/MeJx0WO771si+
CTFSpZNO2H2wg0XYiWF20XLog8Cw4k7puUt8DD5lUs5GOO8VZtgPukzNjPCptuu4yH1wjHMz4peg
LG+4Dyprum9IcUkzF+04h2aYZcFTls5NTXgxYwQEMHtnG7r6Gqa5fKjsTJZ7veJ6Eo+FG2KH5EZl
tVM0apZEEZk1sTeH/n2PnVWZqDqf1DFdDAp8osrDMh75Zjm0TjxJb8toHez3TDpEB6P01fc5i2zj
QmZZ/7jUKv+adoNuY39IB8AKc62IO0UfmDHYC6Srgy1vh0eeThigOW2bwFJv7qYOhE9CS0RXSYkz
DORy3RnHzHKXjwZImG+T5U2XbrekacwNrL/MxIj2IdM4AupGGdUhyj1eQTasaKUZk2lqBLwj1JGt
VUXmPmNBBRf5NCqUf1LDWo9zWW7Jg0KQejeBYXwUlZ1L9KpXpDz9upKXpqP1sAO82X5vvCEf48pX
JCM6d6t7Ygk97E10rz50ue98ZVX19g7NFsNO4BeXTeI7K8myhWI4f5ZjhOaOMRIFvr7ztgPjdKfT
8ABvAJp7E6x4uiO0O1vKirLpOGT5vMsom1yRTRV9nI5pu8sqsb6bxJDjd/lvFGEB6gE2tWDA8GJO
xbaGoJosLJim49T0VgzkNU3MXp2D/r9wlCH1QH6zHWXP610jivlRaYfq2DgifwM1YbhzthpIUS/V
DpyzOhMSvHCUUcEDTkGUA07+tG5oruFkZWWuIVIU3s06TUYd56Ho/uXaMqUF8BBARMC98GhP35tR
puPYOYU+rouojquzATJcVK1fXx2/NOtOlsfWf6MbtsU4gJSfDtOHwSBlm+kjuv2zk0TQJW6QA3SH
GB3DYIhhHM/H0NDDg9k2A5H2bBP0sAPqNDaCyv8iq0B8pjvu6tg1+gF2wJK5n6yaMD5ZPVSG4pUs
rElcsw1ymPVr8WiLIZNXLtaKD43dF/ke14212k3KIBuWYiEHayY9ibjAJ6HYCQm6m/KYHvS+Cibc
I1TRIxFvjOlt6tbh7WSW6lFXq/jp6r48sBB7GcMuzpdDNuICE6d5HlW70EShN7b1igEQV5yOcJCg
HJAQNmsMNGChnaPpPg9tNoQPSIxf3CUiuZPJxXNMVpmpjlkfSaw8tCExqsmLK5nZ9h71jPpn4w7h
+9ff6fPwkVFBeRPfbPCwU5nCoW+qfhwcNoRbig/ZEsg3+Mh7b2FSzmeilRcfcCMg00ylI3DadcPf
qPSjdVZHUmu/ONhEbXcuIn93KGVGlDijdsvkzlXnXnpA+HRgjplXIBInFe6idKZSCEMdO8o0cyzM
Trxdbaf6aKSeffH6ZL4UURAcUwKE/0xO757uw3SoaONy24VO583JHAo3HqnzJ9qvjaRPm6WLDUfL
uDDT/sD1Yb5Ty1y+1WQNiV2Y0UH0Y39Z6tx8oJxlUH+p6lvsD+bLoLSjb26l07c97oR3gZ/Vb9gb
1nXfufWZN/XCnBHeb+KYEJEREzgJwBx/zEO9qvHo4hxzJBcvL0lD5+uhTbPL16fshUWxoXA3cDEB
NvXAp6veHHCEnGw9Hm2rk58ovFTVjhSYiohJvc4vhbGrXQtF99eHfeEeoMSFDDBShYBYTkH+WeSr
pVDTeNQmiExvoPwRClkf/dYcP5ZTG555zOfkFtZwFP39eAZhd1rRU3Qf8rByx2PaSvObXXgrZ53R
+kVitZP7ZgD3/zV3lbyvunVNJlxZx6UMH7ciC4WdFjGxGNvP5kvpRuNHLXKZ7mFF6E+DP3Y3WLvj
Ot2D/f1UZ0J3+1n4/fW0Wu2tyg3jw6CkuFFWpj4hX1k95n4w2LE1GJ/8nOoIWb5Vt4elgU+ZvD7N
z68/zsStcbbpF5KmnJxpYTBnlbuW07E1ogD71Sajv2yfM2R6/jI3NDcAng01Dq5m+/lvlevU18p0
6rA8VvV4oLffQWyY5KdUefZVSxvizEM9X7KIktFgAtQNZAjxhpPhmqrzwNsXRy2ymetlPhSm6MD8
VlVcCOsjwIFzMJQXklDCCBT/t9ospKPTxkla4mrV+kF17JDjrhJfZ3OxXboQCGFyrOXBpg7wtU+n
+kdPUtjHLnLPn+FTITJvNxMcKtw+Db2nWaL/Ze83eEJg6GF+04nflJefzkdYAiWkgK6weByp40DK
2sqs53bs81l/OspJX9uqMFkyF45WLvHwQtfGUpCDpeXRJl8A96bHwxTp+uL1BfwCgoKbil46yABe
OmfF04fDmTofBz9XR60R1C2I2e+swV93o9HWVyHN9je+mzVgYovpylGBddmH+fKHqS0/GUdTXUhT
e8cqKqN3osurM9/u+Tm9fTnycgBRvyghT79cxPPOQZCpYwlOCcC97aExbOp9VA3/skkCL5k3TPC8
lQGwNno6VGDM9boEnTq2BEb4jKmZ0rY+qyO9HfdPI0yGoUX8C9y7bbCnwzSNY8u0IT53STx3VGDF
Hw2dztt8nFs0Igq0cUWk9nRFbDprY7E35DR/HKRfXoB16/+N+cXoj3dP9YdCwTb/vx0sMjUUuaxF
8pqtxhFO2vgOQ8XhMKNPfebKfX5S0iEH1gxmFA8XYqSnQw0D2T8OKmwi6aiYvyWToJ2L/evL+flJ
CUcCKCyNyi3eOy3g2WEx1MLiYqfGn1+S5uvYoZ61G0Al7nu5yjP55LnxTjZti5xSpslNjotXqU8Q
bfTOXTRSeZ3xdraXcyIDL4BfWDrQDahXcSPQ/n86iyMmyrILIn2EjoN0Ch55bRxkdn3ZyS77JBo5
U/rI5uBCTn7zRs9Bc0SFfEhMpfU52t0LmxOwOMXSTRH5ubyrTEVuBa1H1Yx2V5wa1foGbV3kRvVw
zv7nOUuZEApguhdB1vRgam2r67eFqoZobFUo1FEYffChhE6fJ1IOWLQHg/Jp5hX58j6sMSRPDL3U
n4wgHD8hT4IMaelQVkrmjvNsv5DzYMNHg+Oc+9h2TJ7saxTUENOC80+D+ZTc1dTB7OiVEqKfesEb
u1oKL+7hAF7XTj8mVmUNFxhIDYk3Wuv719f8CzsL1ykIKDgC4PL964T/bW5cVK8tbsTxaNRklqmo
nQu7V+eSmxdHoW0CqZN+LZTDp2/Ab+ultKQYjxnqCbtqGNsLbxblmf37wpoCDU0FfsNGwp05ec8Y
JlSN2PaTV6G66qTFF3cZgp1Hu+tMkPPC8zASKQy6URDlTqUZRZBak0vT8DiteCg0UzfuFKbdZ0Z5
fqmHlC3IPvkDW5nTA3bhi5thw6nH8ccpNLvWDlIEPlnOsiY0j9RFvhrn9CBfGhRSO5NIjkZd5iRe
UZToi64gDzVAPx2kXjKgpm23y+dlunam2r8fSsM8wwh4/ubgI6F3AUaEc4k75en6AGTXF5C0cEw2
5veqQ6itt9vPuHHkZwZ61qPh8GMQ5DR5OvTzT47AtluWpaptD+uHYfwiVOegHlWjJ2NX0viQ4xpd
Hrq6Cm4KpFLeZNLod6/vt2dPCrl3KyQAQQS48Kxb0BsUUCGQ90fZl2E8lM66G2zpJAUB9Znl82yR
MpS9wSQcMEWMefKswjQibQRpf1TRVCXpHFjJOmFU/y8/EK0mpAkQkIJQ/Mug7LcDZKJJO0VGkx8D
U/kHSHP3Aebye5WlH14f6DlOhXYo74zqwdaBRfTy6SIZa1yYhFukR7sENYS9ahZ0+IfNyB6089I2
Cb6iFeXzdSnTw+KEy2209MsntLvy29wZxwp3+ha7PLevgxq3DZ1+99px2SiYbeDCZUcg4/L17/xs
M23Lmi4twBr2MMSsp1+5xOAyd9PQuF5AYXxFg0oauJj6+TFz1XSLj1/uJ53Zj2cMTp4vMgrUgHbZ
vwxNn/rpsH40IUvSpvmxcrwGlaRBJ13e9Hv8uqtzuKhnVZ2t2QlNirIOZ+8G9Ho62CzSOZvc1SFu
KaqvOVSLu7WZycjt1MPKPqqsqrhc1iW9FjCmxgR87Vp/luPa31tysI07B00d953O0/yqzI26i017
8Zud59behAKO0TuUSiMjSgr0PhWyqmagYlGa8gfKl+J28goQEGYN5TAujGUBolgjKAY8QhYe/Z8g
xdi3rAtzt3Zj579RUWttWI2BTCwQbldeKy8t79IhCJqkHFuB14pfOMNBIrGMWnG7jrs5nXrvGC1y
+RQRTVs7o/fFTznayz2G29jvWoo0R6oFR7tIWDOSR1gmPjTdaJhXWY38CRuicIckyFOvikdL5zrJ
bL/yEkzh28tJmAKzorTfsW+cb7Vb1JuuRzm8EXaV2kla1Z1IoAR5M9KL2JEdRrhZONasObiVeh7D
a/xJ02+0YiLvkPpTl5PSwlxLKrl44rJcDfApOaWimybIabYRb/Ry13urf+uJflWXkbuqNfFcUBR7
P9fFH2FbdvISHLZvHhar6vDAlFo1964uOrkHBJd+MkwNOnFAe5lHKk1t7kyHXhhzPsgcuE7mfRPR
JNhg0K1QTajcwopD2bY9l7OdPVYwCfB5wjcFPS9jxcxU1Gr6UtW1xNIkkrjxLLNn/OHUZXiwV2l9
7pEWmQ4LlsC35mDUxqHK6+o9xnTysOReeCiX2sx2E0K075hp98HKpX3d6z64sqMp2o/aGu6iaWo+
kiW7h0gW9V2jZkD1QfBxWbuGr4dqzKfFt0eZILzH0oFWg8z/4v5A7IiDxlzVlwDZsYcuAII8YFFU
HnBNpxjZ2o3+0th+th6McMI7vcvy7I86U8UjhfM5iu2CA27XdMEA/Vp31CmQVAcYlYXOnCz2kLm4
ttYgtHtkKtqd3ciwxrbR8WVcTvbwo99KVDCF1c+ODU6usJbtlzXMsj9owbb8cgnZaO+0QuSxgan9
OxkNI6Z5a/+Fnqr91cWj8AsTlpa05lfvvVPkYbMv7XYCD1vVTr0Dl1T4SdZb7nFcizRKcmHbF9aS
Wi0yJ8Pc8LKmRcSujGhrY9GgiruOAgshdOmaKu5C+Fq9XLpLP+jMal/jU/C1jrrttbdtOcNgGHQY
+4XR865bIPhJFYbNciVgyYFz0ubw1fD76o9hjVS7I+EjQ1kMCp4XDuTLd5XKqyHuF1BDST8ISUt3
Leo5Kax5m+9Z6eKqAWxhJ2ETpo95mVtqv2LbnCbEO+NHi8OkxpZWjDep4TZfPN0PzQFeVPo+z9cm
TFLQitFNBzr4Jkr75WjXjjXFGRgtG4uqaPbjJsJSPQ69Ypn3Hr73R1JJ5DKkSMu3E5HRCs95oi8+
ui04pt4dy0/ZjD4lXj25Kq/JYmVeENx7SCt4i+PuOzahTpRV6avSln4Bg2q274cQOfpEVbZ6xIHR
0yiaZUj4pAMx0UHySNFFZKh+3pMzVWpndUH2no2ozcuVVvWN9POaMzFF0CDGDly/cxexTLuah4pi
KRfpJv0iwngusmk8dGRHWez1Rdjv58JDp72DdBK35dTN+0A5ax+raS4QcxZhaschQG1/v3A6Iqet
ZOgiDZRZI3CvomMbaE7fOIwGwI/QsNMPU1eUdlxoIEHJOnPAJuZah+0+rR1Qx1mBmFqdlZabRIbv
fUvdInzfcwuIt+NYjI8TS+jOXY0VEWSPHmginGK4KbsF8xx3yOcbcwha3qly/PdlN6p+hwBISb3a
N6rlwh5Aze6CJRD6bVchOvNWFQugckNY3LyA4LubqLGaz5PVYZle5F33RRk2MHTqAIgiDKAFZaww
BoFdA+0bAoWQuKwLa6kTpy46RT9/CI5u6Yhsrzifd6m9plmi7QhMfIDD3ecxtEDwGrNHLazbOmh+
DWv9oq5y897nWD062JE1O0W19AZ8vVtjekCt5bpdbLPkvHH7z75Y26uc3U6DHdOOKjaydsFrpEJl
KwEox37Xdipu3RDR+9hUgXlhLoQdSTYtFhtNTs5d27S8lqzqMrXDLrbyY/CF6r7vSkcfiLNtiaH9
4P3g+u7eUcNd3UuLs2eImZrpOxCrYjhoQan01tVR58Z+VKh0F1WC/TyEwdruBlPKnzTffX5ozGG3
ucwCCcj1Wk1ct2Ce3oQ6oFvueXje7wDjt+FFUQR4vAXLbPwMxML/tgv+OSAVavW7ZsXvnbZplWfv
sgL9zMMk8A+6WBprLTZnG/0DOTyzOPQ6ar0E3UPlXcId4zpKx94M9ngMNsN+ILZ/GDyzvM+1O/20
DGAlhxVkxpI4uQEiIVBoBvTp3H3VdtU+QrwoMPluUBKA3G+Xh9rmumPuUsffW162NHu7bot8V1gd
OV/Uu4YTm6hvgfbt5vnWNdN82VOHENalg7sxGWjVDxe4dSwckfQq+nhElMONu7ZDU9tay1vDdzSd
HacOHuVaRJ8LtLYe2mnt/Z1FG6o5KGgJH3DbAjRVdwhkZGY/QYVE/H0fYWVx6JyRckZppCBkq2LB
eFavtTAS3CIctaN1W7+DnlnYyZqDLbZlv7gJxpmOTCZQklnidw6CWpU3OB7iR13w2bEb9waMTlHc
DeBjyl1PFIiyp2us8672egEgwC86EMkoGtxACeFqw+qJo7DrrB6sR0YrN1lFjwhB3nOue1M4NjA9
+uidiYDoZ6Ui46NXSa+PO0NaM6gg1y5iw/K7nxo1pD9MGVYOMGB/epN7FpM7S2Xc9NpEZr2KFuOr
VdrmreXU1rRzZr2IBKWZ9egPa/neXmzEO6R2wABHqlvtHS3J9Gc5DtaHVZvlN8PMw2jvDNj2xSoc
2p8+JVUnbkkIq3gISnOJgTTjuJBVo/MjB6RTcZrlSx43Qvdpgs9udwRXu9R7zGRCZ9d4ZCbJpB0W
uNNaW5BXcRTvZJ2LGcGAigrauNjl52a02vfGMug0CapNqzJtLeNbnVaAcapR+JdSBPJbXfjBl4VL
hvUvNX1SlxJAn+jBswQ7Yhm6GM0qH4IilS8qotTaf2Tj0NaXEy20n5BIKhavUKN9OeQRtiHeEimA
CMB63xv1tOxxQOAzVjNvuiSoU5AA0dS08FtrBx12q2tdgp1qyG8jKAe0z6a0BPNVzON6Df0FYRZK
pPWbMXOsz6Gx2Kghr6N3ZS69ChKqmcaHxgR1F0s1VY+1mPCUbs2obi8GMqF7T0nTSbqq4RIUKgAm
NBV4XFxWvdR3rra1k2hZZp891U4qxmyhG+IS+cBrOqXFY6PXLNjliJZ8KbJwPA5eUVIbWynrxQFk
VO9dM074HMyi88o4Rcj1IZROfTcDXjbieaaRmEg77Y1EBoTnxbIYOIZhDGhdIl5rJIVnz+7ODWVh
X/jYiX1rA/RL9hqexEOpK8Iirl9xrMfWL+964XIGZHJVMjHhCT7M1B8+LFmtw4fKz+XPtmlUnlgC
UUYAvABskqVCaSwOWJ054kO592kYo+CLrYKqv8zERCoKZ8Bb925VyhtZhEuIvi43J1iqVX6DEoEC
RaCiDLoW6LJ3wRIaQL3GzmsxDi2zD3aaFwbI6KK4rzTesbE7Ft3IuzatDxTZne8aiZPu0NtB6u2D
bIEWTkE8OifO8qzsuiWGCNtYm8IYfc5THevSoERvcr9c59mUXZgiVZ+oglpv3WGo3k013jXx5AY9
7lJ5um5GNPOlqFT3NXCLMQkD4d0NdE3pGjbecgZ49Ksq8XvF9e/fDdY4FyY9ylNz4rYexzX3R+ea
UkKapKOnsZCdueGFKonlPSv1DoMIsUkv3f6iVxADqs5KD+W6RIk5F9YdbYowkVnn7D1prUR0arou
3Hy4SE0URUOThDde+2E+9NQH9r/KCv/5OP9X+qN99/cvKv/23/z3IyWpIU8zdfKff3ubPw6tbH+q
/95+7X//2tNf+ttt96N5r4YfP9Tbr93p33zyi3z+P8bffVVfn/zHnhWqljv9Y1juf0hdqV+D8E23
v/l//eF//Pj1KR+W7sf//OWxpcy1fVqat81f/vGjq+//8xdEfH6rsGyf/48f3nyt+b2bdlDZfxzb
4cfXZ7/146tU2weYf6WavZXR6UsiHUg5Yvrx6ye2+1f6DRvZm6bg39UKmu3z/ucvrvPXrSOCwhLW
8ZjPbKUy2ertR07wV2Sz0G+A4UphgT//8v+f/sl7+ud7+49G1+9axIAkH0wt5J/LDggngo5EaKd1
oGnMc+wk5/Q+Curikh60dZGFq3lG5+TPPn2rQv1Wggt8YZpS9MZdU3hfarWlzdV6+G2e//Ek/5dv
flLdgcq7qUHW6b1oilt0W8OdxEH63/zwrY712xd3KID1tT2KuwbKUUf97Ap353Mq/n82K9v///3D
R1l5ueCbyym0Y4ADR2KLcwq/Tytt/3yhztMPj+AtdQBh03vXsMReT0b7tWrMaJdSpbz692b+pOc5
MYKxrgyB/+l8bKfyEFSmOFMp/LPJOakNh11UYqMairu18tOdcN1PszLZc/95svh/XzJ/NjcnHQTa
PHieARO8C8bWjMuhNBPP2uD/mXlm3Tztm/3v7J9i5VQ7z2sD4fQuDbr1bTV13eXAKZzMXq5u55Jw
qbE0MV5QXrz+SH8yXacI0gr7mllVdXhXaH2zphXMPYEO6L/34Sfb14ucpmmQQr0zU//BqMYqaQfv
j9c/+9eUvHDynGpIleHQaUKN8U721h4Zk/20tjGYdJvLeP3YDtxcHaXC27IHLQBPy0kvK/0okFRT
B/5so0dKk2ce1N4OjZe+zMl+71tLuqsvxzuNWfDUTYc1pe94D3/QB8PmOd9m4O8zNZRx82JA+aeM
G7Zs1WMybL6p0Tv5x7/6ESqefVUjzp+NwQG4y95ofzriLDf2z77pyeFhhoOo52wc7xwjQyP82xL2
ic+MOPORipFFxayuy9gYEJzrD4buEpt4OajmxGyi67Lsz7Ryfim3vTRjJ+cMStmFMdhLfWfWC0WY
KJ6YubBWF5bPDK0JkzCFn0V3J9KDRfjO/LRLEpD1F8OQCJesSalL/nJZHoQNSfRsu/BPdrl1cjzV
SwBw2+jyu74eKeIOAYqrYKp6l5550VGcMJNpaO0467r3FgCkuMIU7A5i6qcxHN5Is/+Zd9EbaJyf
Iye/txfjLbHq51mmHyEP/Rh0vVus+XqSdjJkyzG0YA/qIQWfIK+UcD6idPetrM3dJHz01K35oR/r
fVb1uyjLjtpYKF2KSzoS19m63vhqfk9ccG2a4kLr4GggxZTRxNxmLLcAiWXLjRz1xepad4UhH+iV
vG06y4wdu7+MxuEiy6u73I903BvhwatySpPVp8mYDhDS9+QfGQzK/mBX8zX82+vAbi/k2JOf/z/O
zqy5bR3bwr+IVRxB8pWDJssy7XhKXlhO4nAEBwwkwF9/l86t25XDjqK6eupud4qSSALY2FjrW2cB
ePfUtgMOxmBT0DLP9EhunAVXc7gF3fiIVsqY2RMWuFIphGZqWSL+zab3Ju/chxItmCiX13wQl2bB
9cSuFiz9usZvYMPGrtimHmn693nqwqXXJ1b1bFduSO0hc2e8EIuAexm9uNuuvTqEQyO2CdDfGLNx
tMGlIPkpCKqnv1/7wihYa/4nmHXrwffGDM5xDm40OqGPNTqwD/VIwv+f8+s/y91awel0jvZdNI4z
nLQ+Src91GZz5Rjv0n1fzchwLFghH/0xM3AyHS1t/yRr8GhvuznnD/2tAjPgcjJqp+DZFAZzbHho
Ali8MbcNWCE3vjer+VEBRzmMxGKZMHQG9qeKbAID4t+//6Wbs5riJMLxuqlYWDb7WG9CBG7s0OIv
b6sp1uEQKkAmLA4GeNaq9qu/wPFFis/bvvhqoFLwGSqzlCyzQijnc71krukMV9akP98VCG3+/VTB
6G0hIMa00+bnpj2+OfIs/JvG6n8JhWrH6Ho3FGPWqPDH0gKR0FfmlVro0hdf1VmtzXQNy4jIKEf6
KJuHhCPa4MpkfOni50Lit3fd6fRZ0IGLA7K6GThOXuec6+SW5wlcy78vnnuKycYJMMvAFbSb4CLB
GcRVndz5wf13jYHEmX9fnU608eaKiyyUcB55S7+Z2ubL2NR3Vrv8mt3q0Il2yry6K64keV66WatR
ywlOPk0EfmX20PzC+xQ7Z+/wbfdqNWjD3i8aaLNYZrMBsz2U8RF4Mld0HRfqMcRJ/vteCbuCx3Mw
hmwSfveBcB7j6wKTJdpveZAuozI3DV6zuO1G+wStH8txWglBAWhjTygZxodu8vLN4mv5opAidWqh
q426ofETA9K8SLZ6PjItfzaE4xRlsq715C7d8NWEIBooDJVhimwIgs9CmVYkp2vpUn/ejP1XckEu
ac5CQfEw/cbYQUUJMI/jv5rulJK5ZUdJS5jNBpPvb3rAa8bqImYoFY1RZAoQa4vhkAzii/K2t2ed
GAe0a94xeMsyrUkeGwxKE1DTqytXP4/XP4y0YDVJWI4xLq3UIvOCskoKMFzv3FnQhEvLumlBh9b3
3y+orD0OqXfDstLosWNQxE190i23zf3rsF+c5kCypAKe+QJE78LjP4kurm12Vjrl/6tz0Cj793cH
KEDTCuTsDDBVZF8hv+EO2q0fPtL9ImcclvPxg7EPgrK519wOgYVxxrQt/fDGX7eaOnofhzQOYSxb
KH/qB3YHNv+v217a1bzRA3HCoB8RGZRmPwbT/Wny6effL/0PaOBPb9VqcM85xDx5ULGs7pXcw5NO
ohpiBexXDbuCZKCYEgg63aSp/TfQQl3oYyCAajBZHQzga2JStt02RNp86sMj8sWnnXFPYcOFY4T2
2N1oHCPmOY0HKrAc5w3bLlAupd1ghltofJ5HHAgl1jIj2p0GdjoZOOAsg9KDYiIv4skSdCdazpNQ
zc4mAEsuds1xfAy0NyBBRyPGCPncJyN0u8jB+XpC7SV4b0Kjx84vLzeObuwvvVbiPW9mfbBGb0jm
8xGWDswfUiP/zJyBYNENx3nWDCAdDhnM7QxckQ/tTjrDzxwtDNyPSk3fVWWM8UjhPf/7zb8wotdI
/QmiHV6YZMgw7ZV7ngMKZYR03CscU//9Ey5M3etTFBvakwZmyiHLEe1jUCuA0IhZV77+eeL5w6vj
r0qixkau72S6Q4a2NQRpIZtjnEXhkKw09N7SRnPbnL3GsKiloQNAZzzjw/gAuOs3s+uf/35/Lj2B
1YSnIO0DJmgesxlqnK8Bc+hTZy59Cpmemfz9Iy49gvPff6vtOJIrtFb9mAmqgH3TzRIZ4lpY74Xq
a219JOUQQCQ0DZkqQMzQFdiGldl9+sRHYwnq7yKqBxCVrBrbS9itr4HuL/2m1VyHFLAGSkA9ZGZp
HoGT+lk3wZU6+9ITWc11DIel9VygRmJtZd8JOdiRlsS897A5vvLeXvqI1ZQnEZDhm1qQzK7M8Dhw
Y9o5PoNEUQfqpg75f0nSpSF9zbRNMjJYBLwA/VKH13DTF27+2iO5+AS+uQHXNlomoY5k9wO/rbMP
L+2/X9ZGz7IgOP3K6jZm3hYBZTcNgrUnGDAbAxzmhmTtJPY0nD8KJ7ytZlkzhGylyMi4SaDZDI3Y
h5QOuAJ+zXF06WavRi8LjSXXyCnNxtIyE2SG4HzduhaCceniq5LFQaj86LWUZJ7R1wlrxSnXkA39
/ZafH9kfZuc1WYipUdiSDyQbTdiYZ0ie4yJk1U6GFovBSgD9x5+N5O8fdmFIrWOCQPVjPp8cL0N+
gYqRPAYRX8CME5lUt/n7R1y6WatRCyp9Ayap5WVnefJMxlfDDj9vurR3nl1/m6KLatb2wDQe8ghR
YWFya6M8SMhuu/qqgwinTdkAaosvrgFER+bel6m0blsa1ybwpgRiw6kIy8DfjeBtKtExd9///r3/
iez6wxu01uafQ6HKGqySTNXHTvhbM2jiVm3s7jmHN5oP96ryEtPaKvppO99b580EdQ75ij4QR+f/
NR4gO9ws+RUgyz/nZX/6PueX77fH5Jaq1w3QrVmQg/ujVByoNrHGJtJwKQMniIMKVyJkHUi/6QSS
WNznmB9Hd6tGNJvPhxgj6El/vzkX3sZ1wstc1wixJG2foeDZ9C0UfhqcgRsvvpoXOldUA7aSfZYH
3r3fAzdgG9dm4gvHaKDr/vsuAi5KZujXaBZIMf/wylru6VB8oDlfbYbFQQ909PReVcP3Mp+eXWt4
HTozeFJ6gejKgyQYei9oypuiSqHWhM4LGV2JM9jzw2S5xWPP8e+4CPxd3w9fK25OcBjY33DYcO+M
4zXz/qXbv6oSFA7/PZmzLjPM8pdtlyNEbNNy5fZfqGvXTt6F9mQ0LYtmo2rvwZWHIgIbO8BY6Ydd
zLeN3LXpe8YJUjXNc5v5hfqQsvhO5tebXs01KGXxee+MxkQz+F5SGtZZnUM4/Pdr2xcm+jXTBrTr
ZSwX1WYSZ5b7Ui3Wl8Hp63vbWCBPbatiH1IOu0cYjCwRhaFOHbShT4uEE5hDwLyZG5C8kXlEvpdV
Px0DpzM3RYXWocBOEFoI6xkCOnuTi/lTgZ0zgvg1E2hGUdDS6rYTedc9P/nfZpICiCIhuwk3X1gR
s8stdkm3zfZr22W1LB1ijYsmwyjaEr979cQ1vPOFl34dbwO2KHaurWiyJug+gYl6t8iVqfXSlVcT
jjkroL5lX2cF84rU5YSlpcG3f39nLl18NeF4PhLP/WWuMipnmlrFaCECY7w2WP8xJP5hVVgbFZ3O
8IbFUri8D18TiCv+jObYYyf3OHIHPjzC4gvv2sfZL1BUnwjz2FI3xM5+fz42aawF7DUPzqkZ/YPX
wC03HlVREZZRPpeITPmCcQrJ5nOTozcwvEHYgBo5Qsjel3waU47uJD5JBO8z/uqJzf9+rFX4t3WV
1pCzGXkLteW2baYW83vTY2o1jWuD+cKDWVOpcRpt1U7TNxkc1TgrV5u+ukZtunTpVc1ThU0BJFXX
ZPlYHHubPwzytnlzjfJyirkum4We5020fBD3lBaqfbnpTV3rOltMMKX2CM08ss/dDEL02667Klx6
0Kutmagmc6bWTkLIyvYgFfi3FcZr43qTNx3FhhNX78f7Ipfv6Mtd2YxfeoyreaHrR9rAi0gzc2m8
uJDNsDXa5hpj6NLVVxND6fUBUZPdZEsIoB3vm5OLwIjktnu+qhCG3iYwg8k6023xZpGSx1xd5VBc
+uarvUi+zIEzL6rL9NCBjMsi6IT72x7nOrYHVjjo31DVZlYd8nSaYa6iYW7vbrotay3pgk5aQayK
Zu7ovtG6+94hfuDKXAXUNNbPP8zFa+prXgxNI0lXZSYwo5iIjxj2HnnFXOuNwd6E/a6ie64QSTgn
ahFpKd4IerEwXMQaKm7tYotNjcdiWlJHOtszKXzmP53mGVdo0Rh2Wg+ACxYRMWG2Rgw0AeyQ6r1j
HauCJg0CqIv+rcfuk2BudxozEvAtsCXDBD503q6X+8ncnKdq7sPyZ9Zb/GXBawEM6R7rx+iU+458
U33vx0zc4/+0EbjJIH0Sgf4e5D/N4MXKLRCgHrDZPWIxcJbgJ1N7IOMSzP4GHlbQw15Yl+dl4Rx5
bJXuFp8OhfcXr4C7GD+kGp5qum/we4zyMwe2joY/uPT++Rxc0kKb0MghUavv8c+AkUjxPTykrAA1
cL5//9xGWD9M5myFi/pF7YdzwMp0wm+r8085DRvcEKxmkzkc8tZNgLxLqJ8DUT8ehLkJYSbAjz2v
cRrwAjq1D70l79AxeMtDKC2HN9vbN3NxlNjWWLRKC5u84TsU6K/AS7yzrXfGbYTrel8rl97lnUjp
CIyqWaZLYcG1cW+TIwKZorIoAJcFeZ2DIGBaqVqApmdyd76FYPHG2JRJcyMZSfDNhfgKrX5kzvqu
M3nSlpAPDkkz7M+/0ZbvQUPu0QSIzMVMxhubCv9skn4rBEsYU+azNSnjdQF/XO59Kzi5MhwuNGD+
KaF/u3ZR8omaA7YREPc/+8KecQIlBSy2eJQVK0VcIcLpymddmJDs899/+6ygZ4SBlV1nTVkcJ69/
QRLQFdfDpUuv1oCxgcuvg6EmAxjN3Qd97keu8ucbv/hqDRikCpFMiq0uTmze6azuG0Gv9GBXgLf/
nAiu4RIjDq09b3aqDLmnULghs5PNBwywUnop3v9zxcObxxmv3lTuysU6WeLKFuzSo1+tD60SSK6q
8zoLnPYXzryMLA/58ExJ0PxyKi88BSAFXSkuLv3MtZ6Z6dwlMKBWGbg2490M3sZjxwHD7vIK7Q9p
qPsuqKu4AKMzdnMZLhiTiOMcHB7EHQb+vgKQ5srycuGHr6XOPnFa+JNol5mgvtzDD9Ge4PFt3ytQ
iTFr6iJF1DG/7d35B/nx+0vfGC5ZdN1lnpo/xjZ4p7r4+PsyeWEhWwufW9iWKYOIJQMe08P87Bcw
yE+ASAin2gOiHu6MsNUJ8gr627Zga5SSryxYqlXTZnYHAxMELjhthLn17z/nwhj+x2z1+50CUIZ6
OCzNgN/82nXDB0JCrgSrXbr0anpwSsaNACzwbGz0q0Wmb+h3XnmZLl16NTdoaTSihq0zgyf5Nef1
28i8a22wS9delYd9zRn4jVabhZP5ljfhph3FlQJuxTb5z7yzhjZaIJXINnSrjPk2PShtAkriUfeZ
a+2nZW1XIDYjrUSlvTHaaTvrR9/14WcLz5DlUlbWtu+Bf29rOAsNPU7prPoqrYpwBNxBWztGYf91
p4JsGvyIZLatrknKfMyv/IBLW+q1npZxPcG4HZaZBLSh8ZpNh5mkxll5B+qQ6h5Rz2gIKvAfJqeg
C+M8AaXWTN4Aa0N4THauqBYYibCq8yWzm+eBHmpl4Bc1W/wNm2pBaNr4NEW1VjIXDsUynYI8Pldb
lfONNk+ST4nj4kyeuzsx/TTl+ySvrAsXHr15HvO/DQZCQcHyavw6FL6V3lrXBhm8iecDgz/Uv2tB
Lwt7NqM7WmetNZRfdDXIDZqnywsyWYLdVCG3DNBcljYWNVNrbottZ9gG1OTg6W6twJxjyK1zVDis
i5F7gAACyCzoK/IR0K8wuFtEHbdg8eczO82sQtO7JySa/HraOmeKLQ7WppPqveaIPEIL3gxP7LrJ
BuFgIALBgMPc3M2iA5ykoPbBZAMqEV5306aE5hBPyDVegj58MlszQeDCQykYimjlIPXJgyBDIKsP
rmO4af0S5Iw47/w+6rppSLqqco5GGTqo5HW/MSV1XlxQfTba7prUaY3qlyHn+iMIZ/I59dPwWQ41
f1icvomqJmzScMGXgIQb4DppyTdg8IsUIwQpvcAIorkcIG6pVuYxh4h/QwbV7p3aCBIE0DyC+fS9
Lh2d5pZhxB5p2Q68GIR1DIgCjTu7PsJMVGybcfyoAjZFwzy594FLP12E+r2WS/k17If2baSud+fa
PN/OrsuRUDvQ2KQ1hB8dWAMPndmK7SyU3GkiSdJCoBIvVuUfkK3gJDh2R6U6L+Ap9NVrW7HhVBsD
8D9tPr5iTwRqehgM5MMdLfehFuwRy3UsjNLd6dEtUly7iyxTaBBokH1ZC5xKzz2f43roG5DW/eIh
bzgwVMPkYBMuDAQb1N9mNYAqiEisVNNw2U1U2wkzrCkG24h/MZCY87gM7i8Ih9xtYBfdAy4LEQAz
XmQLQXVTKKgEp0LiVsGavtdLlSMxoSbG91qEduLAUpsUvBI7xxoBy15Aeqiobye8KKdd0XTWvkYa
QJcokKsjW+hib3atvyUOVV/N2XMSoA3Cfd0pcytAmYpaDTP/1FdhajLiZUYgu+9lV4CLzCEI2vRy
qA85qYsI+m5UZb7Wz22HeL7INJBXETmhdkfkOgQ8YphbIR8bSCxFCAUSh505lpYPkFMYIvYWFvJ6
OYZYQx+RdlJ8CpL36ZS3zne3cBHc4zR5/72ZJLJEDI+lwLqa2z63g0SHxngC/9QBZMR03qjHnSZG
5qD4qFvH34PUV6QcwWJxXZpehU3JxH+B8oc3tDebQwC/3UfFkCDiAlcBjWSjcVZsNFsJ5sxmIkUd
V47RpujgEjBgBpiTJ6kEmCt82LOulx+5x7zDMPsdok/bQWFECPcw+/1+YhM2vBJbKucc4GC/e6BL
hna5Z2wuE0R3z7ux8hdYZcLwUbdld+jCxfnKzcq5B4oEyViWDquDxMBE6dkWe2BxxCN4nmFaYDXZ
mgCMjWktfPpqTZ1z9AyXbftqcnFi1mo/Cv3W+fSagJK4dky5gWiG3zGJdg0ap5V1KsuwyXeThdQ5
7KpVg5gEbzHQJa0tgHzt7iEYzSZMbRD+I+l59HXuvHpL4ah5EXxyOdxbI6IJwxKpKgBmI/qoHys4
aBaksuyXEp70aGR0+aJDDBw1zstPDsg3dsTtoEkiPGXqTV/3MCEEAbUgfg0MLD8AZ/FHhwyFhA5c
iR8IBwbsBEWEfJVhg6ZWw+ZfAANg8qilpaA2sx35GCycpBNippa0DVueSHecDZxOdE6kcsTJzeUC
6yBI4KfRptN2ET1M3AMCQCPX5zRZCrs71JW94MwCv6YrEQTOuDNEFtJCU6ZL50gXfgb1W0ZKewSU
Rj3QI+ni9kZCfFWkITIXHk00CBNVEzPlAqq2ZprBU0KwBnrYDKoMhL5+1kIsHxzaOOAZljwCOAcJ
bWOc9yADLN1xmO0env4FeqMOL7yKgFHwdzWXduIbiHTRJOzjvPJmF5EOBOBwG2dp34NphJNpNr3M
KSyyRJgq3ATeAnjpBmFvHI8DH1CAhqfAdkU+o3RTpDF5yBkrl9iaCtSvfLZjgGLaKKjCkiVuzQU5
Wby3Yw//9ZuYhXyb5TIfC0hxd6OPWJ1UIAT4yzSG+WMpqgldE7A1Im9ogwQwnNKIaA5XFqAVpopo
jTObwRg9aOVaEQHFY3042hPfNfXRvOis8SSCMUepXtCDq1S3d0qFDoLV+fHYYxwBGoKQVsQ+PhBd
cRU1pEd5o3Eu3+V2cShBSdo29uSmQE50L4jS6HbAkVQnUIPor7oksOmB0wL6GOqWijsP+FVOXCJw
9TPPtX6cIHKOxRBOwHC4wWbRk/HmCsvYz3JwvkpqtXi7ZIHsvApzGwChUVGbYI3VP0zqP5Q1deOa
W85j27tL5OpphP9Vzpuqzb/MNhYA6oL/EPAOnOzQqxMSgEjk+komUnofi6vdyKb4QoGt2k3b4Qwj
KI0lgYGT3kP6Jx44nTnQbygrp8nxMUYX1FwWpWnrgF3gwDoB/ErpgROK2m5sDBvhi5BoliL3Yun7
sYGqNdIUfy+cj6GrQb2lMWAOFGR9OTyinvmB9Ekzqr2e4N+Fxj2c82xPoY5NgIYCZo0paF3sTTi2
e12yakvZ+RcVotiw0rK2QTENX02wS7eBK/wTM/Jpgwhl82kmLZLRhGzSxs0R7+OYjYOgINnh81mD
N7Qzh2dkviNnqedWizpLGtXOd3y7TEY5mXvk0ncQcmrAiCSZEQoRkjPq8SubJJgDRrHV2s7Ttm+w
jKF2Tx1aGUnrBEgnHBQ9NMBcYPPsqzy1bSU2PgBZcMgBdpL2thdupq74BMRDx4VftSCqIX+hiitq
tBTOyYo9E8CjMFlRNymtMI/NAWRtHvZ6i8kIPTyXm1sGmGFcn72ZlWUsB8ea/CAekB66QVxluJ/a
0TlCu/bkVm0QuRXwN4tr5JEDAzOUDuPnubI9wagL5Fduz8hG9kXhRYGLnURvFyLhJaKoDBOIq8ob
vK3h5O5+6MoZQGyMaSrrLqJYSQ4UsMQo74hx1xrhe7nUZN9VrnGkw/xSmJMdm1D77qfRcr6C5VQk
yBv5xfTk7xrRv/qIBo1cFHJonTbQh7DFM15cozY+0AE1YzYASdShnHujuqo3HguTukRCjBfIr6D2
4ZzYtbpTZXjWLujH/IXImR0XLJ/J2d8ZdvoLJpM5EYaaXsbFLH8EVdPstaeWvT0i+sMJMGtjxPaR
8gOFwcHDauu0PNx2FafAdVCjjAzl2McOFKnN2PlFqpwJTuGQiTh0rC/LIlEohvDGDtwnx576BSJO
SIP+Y+ccatQmXSRYF0QoH9RnSFvbj2eukWWbd4AGRIarcpjV4CQf3HYGI8gMsYcygIySs9eeRm7z
IxkVqt/CmmS2BCp47hmTMirsyvkBDpe1IRMrwNEbHlAz2s/1NL1OiIiLZ8j+E70UZoLML/pUNz0q
DehF0np2wgeGWORP023mQxFWv8BpMVNnqOyXhfTGFMHaDlhkYVu7kiwDlP21f98CZxmPuYnOO4Iw
9DEfsaWIu7Ycz2v2CCAbKDuYK3PcGKNLTNARDbDafKRldGKZYtI0DXLGqwZzYQM/dR0GG1nxkx4L
/27RffXNJX29hcmZRAulbeKDP7RTAf2FHj72N5KXyH3P7TsJh8lGCWImed59tp4vYsgwVIIbVp40
4Ewo8FHxDfbEoDq19IYh5yMeiRPCANGwyLVIuwPVFNOiW7o4tZ0lMl3l8qPMF63jPqiBSURqbpU2
nsA0imQDtgmZCZwPkpWqBQfeAjTF4Z2aeXCsOwvVIYoYWHObH/04AZKl+zG1m6LHG2UuUHIhYxPO
8s5EdcFC+24uEbZaB3RIi7O3tweWLDWq5tM1Z/LoOEynEg3ajer8USAvzqDPIKFRWCAoOuv43j8R
BTshxbUwIlDM/I1iA9mCFEH3Y+uHqHdltwGsFTJ3MQ9fR9I73wZQK2PHX8wYyydyXPNK7eCt44mB
ULstKHj8OFdWsaunpbuXyup3TEwNcEKaAyelEFxBZHiSk+O+MMCrjp5giL+DFADYK7xSBQwVUVBi
ejPF2GIzUJZp32O5qUGgwizVF6dGgngVVHkQ49TB3xNn6F6RaXOuG4h5NPEV0pYDlqcrVMREI5VK
dS07WWUhsIPF2dnocpEiTgsoMIZQKFQDzRfQ3gCiGyx/DwtNWeHZGeEb8F3Yx6qp+0q5cB3kShfB
K3hRoo6UtuDx9kxxz/J5eThT6uJ28N1fC/oKIMmWDJm0jsr586RN0B1NRX4WeWPtettncUNMF0oy
v4Q0oVSbyiPvvZyB7jTBn3BD45eL6NMN4hucja1yF3Nq6MtkhGv6OSyw6oHsRhFmL8md7k3kxoNM
dDeDNLrDz1s2iOw9HxIJcjA7C7KWobO/I3vgjSEOPGXYMWB7U1sP88JDgIPcTuw8YJ8gMfjwGm8C
v3Juy3Rcwp8IE65SapWANSEma8c5VmwxDLhRkpsn7IQXSPthqWzY6G10gxkqkFw/TBKzmx6Q8DDX
hX7CVip80raBMN66VKk05ipB8iiJ4XogCWCQC06hFhv0Ih8ODDfo75Gn5x08W4YpCJ7m3kCSSuoY
FTv04PZFQMp5X9oAW3rMQtjkaWMCSRlv39OAMLM0h/Ydip/Jx0ggzpcOQHozwpbTjB3Ww7FmI7kp
gChvIwCC2kw5Xis7dMbXWinoNjCRg+BW/SoKLeJJDOA9zoGVwKXUbixE3WzrTk7bfiJWOtdwBnc2
gluKSQ2nyWYV4HR8+FX2efXeNlVxh4XSf+lH0ewNzz5v10f3nPKCCr7I89g1GHaPi+z3pR3oUw82
Yey0i7tF8o4+gQuvtsqclh1qgzGxAsgg80XoeJBIxobVaH7EGS1ufl8aOz7Zy0/g/0liIOv8TNxb
skrj+Gfq6A+QG41H0k5GOrCevATg7O0GlN93I7q/yP7AZkLRXEeBWlB1OEG1ARkORT2gjs90aIv7
pXXzx4l1LJkQk3mkKE9Q5bdlhaAry3kCoy3fuNA37YtxYbADetMLPM3YVWCnsZ/ciaVknN9nl8BW
xzs0m5gf4KDS5zuBBSoyzoF6OY4UIuTM+icy44RVjl1wj7CV7iiUN8NwE2qJIrOYdtqC5KCjLsd7
0XVbi6FlRYqpercpblPne36G7ocLtoH8llcuvH0DoV8Rds43HaNPbHIf7EmHW6VLxMKJCuxR2PEi
v5/tjJRj1gfUJJFnKPcA+rQEc7gwgSxWvlECahi8kv6MJfer90Aii8esRWKK5RM7sPe2zL82vKW/
AlpUMZNAvvlI/5RK2hqR2H0Zt0R9M4GR3QewgafNqBE7btMgFljnnnEaXSQCjZwNr4Ym7Us1wRQ0
VUftGbAhGRjKBRFjisH+oe2yAXUaAgmsfp+579tolbVzagnsY6XDqwMaXY8NVHjolSxdWjU+w1gV
REUtqqJUlkBZAODnPTOb2Qcg3xDl3s07rUb5ZC3qzCn+PpjYjwKDO2wbV2fYHvk7bLyn2D/jiWTb
v9Vl8eAiGjt2GZ+xOyPqDZw8/2fD0QPDmBuCpwYnz3d2bdhPpVvBX+lI+spY4Wa5YCYYsSMAfgOr
07JgULkjjP6Axol1qjxskHvTz6E9Ct+5XE5O6d7lLs7xg7ztk0aBKN30RN/liGNMZmBaXijaDfcm
StOfNYjPSWEAXDUJHUaiRN5rX7/gnlVJ6w4/W7A60U4KZTpTpGnoHgBlEXxBQZaBJYBts2V/IDTw
WdCu3kPM64OFO3fgknoBtrk5lho1owuhnRP2KiLCYLmnmF/yue7SZV7aPeMYn2DU+fW9rAx+NOBT
Qr+hU5loA/0N4RnnIoNZSJuqdJwrloy9t0FkzBEZjG7UdIZ/qKccqbSOp6NFarJB+WSmRVmh2R3K
8hWpnolZB0cAd51UCPJOPO8FDHr16uB13VVWz46EluQZrf5qY3Sl2BJR2RHyYgI8Ti/Jpdz24DX/
lIW0qoj5c4/X0OwPJWmBLe2EuXN7B6lHfoC4UE1UAVYf5CeRh2SueB6cR8MxABENgtTpAJEzAEg5
GA4HcQD7+aSnVbFBA2tIzDJ0d5QN4JIw6m3c4MxvHGmZtqiDEmIYftIJV8fWqOjbiCS3g7Rx3itL
L0GfuD4tNgeJ26+xaTCLgznwpGe8xDpqzZsObryjrBvjcUGW5AtiH6wITzq8C2zA42UI6jJK1gc/
sLBT9DwMr4CCB9ZhB4lq4Adojehs9y6PUeE/YN4iyYjF835cXISB9UffqqzjUIwQVwBJH2Evbjzk
jv5AlBuAuwOKFM83p7g/43ENt5lQASw/yLkLBbXfF5/JMB4EKMR+wJwE50oVcBvsh8XGd6M8yxLN
6jQpSP1w3LGgS2o9qpbe2UgyjdGjfF2oD2zLEEbgHh7HGWYhm8sjY6yOGV4TUJHtIyjaiPkNJ542
k/XDOYcSIjAY+70aBeMEpmInv03opjioQS2VP7peiE37QvXOpKx6Iz761/XYlQ+IkACYR/f2HaBy
XiyQOxQjRgTuuqE8+It9IBxnura1HR1va6Hr6VvjSznaQQYWPsjLthkcxlAUsWFjn6cM7PhsA1DE
KTCThhC5MUm4r8pepWVpY7Zt8Dab3swfITCtf1hSRO5gvuCNwBJoVFWce8KPLNvczQKULDBrUOvt
yNQeF7P44E5+GNv+NFIk8VBD3VXLIwcO2TfVtior0Gr/h73z6pHdSNP0L6JABl3wcpNMV5nlfd0E
ypxDb4Ke/PXzpLp7dlo7M9gG9mIXWEASIKlOoSozGfF9r/Un1B6uEUfS9dqd44iDFmsZ+kZAxGF1
mfvekAc/2mkVROPCSb+UD+OqrqQ08oOfBA0oxAAekq9bbQennguu7+VuQRscV+u4XfnMb5Kyvc0a
+9walbjyy+EZ8vSObJ2Tpeb7ruPdrxxSZ63cdcKyWKfDOE53MVKoDVm8Q7S4aXWX50G9m+Z1fCSg
FUQ8Xd/iSjS71Phsm+yTIsDmxiHtIPToGOaHmvCNLn66o7rV+3LLldTlcTwkCbH0acZHJWFMI8WU
FuuXYcieCjivtvefC6eKdBcztxrVu5/rX3FXoKTmsqDMnrrcRp1TLnrDT61ro4ofoFjCtVzvRWuW
RyHaMuoFZNqqyYiUZUL10/A7G+2D7aF+pTyWBah9AC7I95k3yUiuVbKJ5/HMTncuJrMnGdk6zOhg
wzxXSeh3QX6dzKZx4yf8+NZEdmhmnjRKZo4e0kLdKgke155o/CHlNbPgH2ZFbsfaE0yutbsl2ujR
HZYqHFJFbFRQRkELkjQlzSHNY9SxgjjxKq9ok6Va51XLbtk6iSLdoEvOuTYPNDm/4aoyt5PFmMSM
NxzmuAvCsVCgT8t83TSId635q3X6A4OksREs8muRfXu0M12tPd1XnmwPcq72VZO+Zzo9s5+f3IW7
X5HT/aQs+6T9H9cVr7XZXtlmTCPOLaNBlKeAIV6Qp6cs61EFA82z10zmRElO1aWvlVd9dxPHRWDl
u9ZO3yYyZ0/OLMcr2YP5EQVrX5eifgDLdTdI1p9yEPZNO61XXd8S9m5ggzasyQiFP72ngtNF2/11
Tth54fZEq9dXXR2/g33WmzT4DKoaAIx2bGTzetNa5dnUrNQtsd7HpBX0OtjXuWpjCpUxt4yDuBUG
cvu4tYi2J9/2qAe8GsH6WgZmt3GmZr8gbKnItQoHuLTQdxrN50w4V+sa7+L4kVCTk2XcWRN77Sw/
OO6vlf1r6ujgRVbNtDes/fXsF6CvxfwrdoJhnxB+uVkc43duGweqcvQRj8qRlac6ovTKoFqG4mtS
dWFcjdYi3T32mAwge439NkIXVsBoF27OIG8PG9b058YIFu4Vacccmf4coGXz249OTD+dATUFy2nf
J2J8VpdH1QsIJx5c6gBrq3EYVowRZU8TANCOKv2VY2A39HCztKzopWaCYN3Pn8D3fxmF0RwMXKWa
dvWoyJt7c2b9FcQtk/XvbRLTdLf26L0DjXuRaKzfXRE8EAl9Z1WEw8VJ0YeAmnprq7rca/WVEli9
GEMdGXPbAT/mr4uVypBe2esqOKMfN0n1Hbd5xzNr0FxCVLn7YEBxjUXza2D+MwUZZyR9aybZCo3c
YsL8mM7OQLJu9HSwj653KgYzrGOWq3VKCiw65WnkJRqXIfTN9JQP5smf+FIcy+MhK8zHy3Um9Hwa
KIC9nb35AavMNrH7ve8Mr36Q+puKAOAfkj73Jl1muWIRghP/jkuLfvVp+ZXl3cYsXQBpajzCtsOw
thCFZhR3so0fTJrDN41d+ZCSMynWajfKOtsuKjuUjaGI86mSazcV2T4Q/cvUtX5IIcs1HCdp1TM0
iT0SbKIYqEFnvuoCMdzA3brCWgxxK8Gis3egLrAxL8lJxoNoGwYddcSke/VYbT0vWTh7ykdjzp9M
1+b16W5sF4GEaj56Pp9hp/sn8pfdbULYM27T9UNbwVeR5h8i6L7gGNetIUUTWtVcRVwwXmhk9eOw
inNm/lgOpV9d4mYHB1X1eZjyYrNSdxoaVeA8zwzrW7tLrizS8aJKQmpkhq0fFu26UdPXhzLtWZ2S
dIR6BhdXGbSRYeniJ51bl9Bq87UZjT4yMkAHvZQlydOI07TNBeWLqnkYEhanuFc+u+TSvrIFPihS
pPZ5Q9o6OSzkOFeLc5DKaOlsHJuQ5qb84A3ji1sb3Q1FMGq7Sgspqlv1u3TO58fC0dRIjBnAsJN0
j9IHikuSeLqG+fO2hO17j/4w+vdNPbzrxFmYP6RF4AEV4Xdz3atrVhvnkQYK84mbwH7wyQgnuWm+
V5AFJP601KuIgRHFS/w3cx313i+7iteas1yZk/2gm2ra/jmqBjqP7Qinz3BuuALP1D6iJuyW+sle
amfrutlDLQeiUwikJdu7raLVGoL7yVvlSeiKk4QkKppo0k+srNW+ZEgOvXXC5W5BY6FAEHuYhQXq
2Y0Pqy6fFp2Sb27Z433RuprpsMo3wUBeX1IDftNvbvRGdz0yGpy8xk9D2t69Q22oPMqtQeFCIlZ6
nerdavHpXZJLvU1rx2+c2DF8bPcxrWRvbuoeSoVQ+Tpy3VpsTS/WJytvnCNlHGKbDuVCNVBDha7o
wioTwQ0x4AIkUA2YTrDOPSWWU52FWFPySUil9PPlXgw+KoDcxHBnWxkpjW7GRanIzCsy+xZhwnyf
0HSB+sb8bfe8X/S32E+OXdEEYPQQj+2wRnNpvOoZbmDqi5ZtApJ+CtSj7znAdiMHZxPyeNiU+wzZ
EoEvGM+kZgAszXic+QDRZOB3bnEYxKAP1ghmALroucSny/U0J7yI4+K2x1hNfJKRycRE5XPFR13n
pE9V3i1XtWs0UTG5093kXyAHZ/LDThUVg5SRvkwDyZjr0gX3YpqeQBdM6iDW1eE8V8NhHdPgZl5l
fBZ9X+7UXKAnmKZ2P6Z6vZdiEprBjZysxk7V9dzP2dGbU/uT1qw1WilDPqeZQJzfOzBZjXO5FNwk
2RNX7YU5HNse1tfmPWtK55Q6KgWGpdVET175ozqHaKCxtBgQ0ZEIFOKrqb4mGt6OXkD3ca+79TiJ
wTkTJ726BANm5ffEY3XLFzcONTjm+uKNPelNRV9fL15nPvh1X3w4ubCv5qliO01U8+rIicYmykvQ
wKhyl8Hkhci7uCtATJ0oXZfkGuQzDuc4FjeVbIONa5slCLIHmJrigD2Lap73sGDJtkl97HN51x3b
oQDOW0a5h4W2X9vStO5G3pSjIIz81DLdPOVM8g+BztqfmCYqH+d8akdmafYXsg09voXEJe2RzliT
NqLVGJK7GdDst2Mk5d5agVvJyK8nKrkUPU5ZoYIqqqmNIi5GGyD5/aDY5zhmkFdnu2xAlkCDbu1f
rWOe3cyNv/7Ya9XzjLSkedK3/dmamv2iroJDvpicjHla7+NYOb/41A/nMaaL/VIf/rCOfRdKmw88
LFNJN1SGzvedTqjkum1ltcvHlRXfqonb3cDQOti06n5O9ouf8DNMiddF9Oi058mek7u+iq2zTx1t
VKY+HQVOv8tMqleYVXu51/yeaHNsH/2bnuXn4HjlweoArtNhuMQNlKtlAFAL8eF5c8O4V9XLL1Wg
DYUthCyNq/hzNHyqyGj0e/J1kXVEzDhTJEQ3w9dw8EJIg/GBBnjmyAcgAAaspf6d8cm1sqqjTJA3
E1mcIz9duNZ7SNHqU6Te9LsORkk5igJgE9K961ufg17P8e/Zc+gr6UvaSQYb2k+p6SpIePSKtobJ
sexsVzqMuTHX/blwOhw4y3SiGKs9Fp6DdGLOPf1KNfqDCoqvJPZjimySrjgYQk/hpFviWQOHZjA/
306o3LeKCj1QJQPfQD1JnO4yuYEXe8kbbs4gd/iUmOqxCLLmeW2XGJsGqEa9LbvS+3biCWjJ4LvH
dB9dBYJzOMv7dies3DpXbm+GYoIO8gtkPAq0+9M0gvimoUjrZsnTNoT29W8Hm5q0TrfvRt/qlrLw
NeVMTFb3l1MWI/Y2cJYso/UskKl/P1nMaPEU9/mmgTW5q5Hl7YZOJI9d1yARSA3EAgFfzbLGUX8R
bu86app39siPQ/lffWzwq0aJdMXWyDWrul/bp0qq5DOjiW1nJsVrXFfGpuIkMEJCwdw00lalP/zY
q18nXpOt787cDviLCVZDArSMyGo2qVHle510n3RMxlCh7Ucq/XmPd7q7y/XUhYzg4iBIrrwpHM9+
8fO+OzjpUsLC2UBTc8Ok37kL+01r7cxa9Vt/LFB6uMUUlmuDWi1O4MMthlldLx/CXbz9Yk5qB4sj
WZ2lv/WzhU6SzMpR48MXr8FEwYo04IunoL/u6MqAMIEbihURzNZk9xsNcfPTKPR1U6GDkCITa5MW
eFrWQFIBqmaALgqlrmPfpfurt+14L2yHD2VauZHXBS9uKnkSuJ+L98Ru29t6lt9eb7ZnMcUcCl1l
crOI4pkzf9wmHphn/2QSAvXoLA1QQVvbRzVQ3eMkfn5awMjOlYA176vRCAF6fpelVxJE1Zfnaco0
4y0luXS59Y8T+kx4dXd6oVM2g+A04TeICMeQnAPU2FXdXa8iXyJLCTZBxaNP8Z7iw9mXt67TvvPx
949rQ6U2G1t5mMvOfM+lGq+WhGp4lOMpjpjYfM5aAyVn3jwwjjXhMomS1y8xaCDs5kj40o9QqNHN
UxU5NCNi2FT1FMbUDnt13PHrZ0g6L72AQzytCII8m8eirejgqOkHlPSxNE0T3CD6z3a9zzRNZTxv
u1f8JLKR+zEAtEoSszzY5ogqwhu6k8c1VMO0TeI01lN2bmZHPKRicY5zPau9bag3pXqxn5PcOM/J
ID6VbvlX3S/n3B/dY4JNe++YaXLM27rdN/UYP+QzuMBmnFzjJtXjFDqjPX73ZbbU/G7OYzALTd7w
uKKvSdJm76sVGr8dv6U9ICJm27+L6SBqYJaldXZjPwsXF0ZK25Zz5SD2aaKyG9rPvFYzb+HAHlEE
wXc+WNWp6BzvjpxOhPm58TbQ+X3uNbSkcES51QrAyfDH/srEvLcH9Vtu1swY6K2rqrCnwPDNjqmG
SUrfDm1n6R7LNmif9FS2u6m1nSORnCKauBve06naoXjbUJkzAp0koUMxI7KK4QEgHRi8s53NYLT6
Vs1Wvk0pJY83ENp877puw75MOA4tcQsB9EORjt46Y0qPWkIzUFIeIcKjSS7Jxlm76qpZCUBKJnN8
GotFb41xSZ/SFdGYH4vhW4JRAbqt7ZVeGupYFuoSATVgIJghaN2bnRf+aHflcuceSHb+TlBR8nr2
495TafG5kov3PDl5v+NgUOd2GJNThfyTwAk72Hortgea2vpPC13Fh+F08lKV2amoHM2Xgd9qz6vr
PKi4bh8DT+pk07RDutX1qind7KJ4NvR2qUp1skZSqEQvlkeMkgsZco4d+RQu37dWgxQqb9DECy2z
2ziQ7oGkLGbv1hquEC7MD6ur6yij/yoahQ6uO0ipV1ZlNszEsctvY06w3KmGPajJfKDtQfTnzBqX
WzboZ98ulz1hqi7xwfGgz3QvPzcre63Qqw5HW36OqStOLXnYqGAAliEec6hIVJG4DR/I0Plws/pb
qjgDCkjBVwlrALbwmum3KVaon7wcFg7Vqo/YVSlMTdgxSOszv4Sv7H1Zu9nRaYIGaxuUoaLYNLZ1
SLUkfellyX8uito4LLSIHqTt+TdGUn0Y04IGdCWj7uDRwXMu0wVdlMTp6DddBrNMu3ct3Xub1qI7
S9UwXH7a3i/dOj+l1BSGDWwdljsY86TMp32eGR/FLLPw0qx3cBuok/ySHbknNTE+FdJNIkhRO7Jj
DgdCR0d9g375eTFcOpecpjhW5GaGY7Vi5F7ddxfpyiktR/uN3vQS9c6Y7IJZvXjF/JUS3hflZels
EURgBqz5SLX0Fz3UuTyY7s20Irjw0ubD8Mr0Rsu2enBbj4tSthHiFWtNDXyDyUpGPar3GO5i4xXG
7Vo0KUi+/dVwIIfc7r8z6e16dx/re9Pu+hvR192NhztxHbx4q+iK3Mo4Ca7NYvnqLKuKrGYE7KUR
ibtrqLhtwe2K0mfFqUpbfgeadLlN76OmSlaHhkLb7HZzqolsA6fY9i4iUIorWVe89G3s6iJk+id0
x1S+ESH69R49jsBbQfPUnUYB8Z6l9fpb0Cz8JEyEGH4/WA8IO3IOoqECbzf8jRGP2atrdDaK+qxc
GY+NJUJ0j0rTEAc1GM2VEbABbitXFPd9MaMlArPV0H7K11+BwB+LXKfZNoiwDhYULDrtlLDs2qGR
SxRWiA6W62Oqnf2CNxWKy2juEqC54xyI9LBQVwu5Y3VncsEZKSkkoO6vPBXFJGaoLgXtHsfT44Dw
bo/YixtrKtQ2QJX4pM2aLsNhWQ6NorvMAms/J6kZh8gmQHxGFhwPPmXzZ0itMoAl4iAPgGjtL9kr
gDbfMoAR6ZYNbqeZQXyKM2opEdv9aDhW1vEVoZMY8203ptWL9hxK+oYWLCQczCCLXE+LPS4CU54S
mUPfFewW1zkdyesGw2WK2sZz71O/564k46Fnm/jdAePfDE6WZlHsjfK3X1E/SZdauVEwontVrt6N
iROHeSqtHqdSCPLvA1BJeh+/ApSpV7WBnbDJgQ9HFzuOysbseUQ4BSA1Tqe+pSN4o4La24mWgC2L
ciB+ERTAxhK01x3KVaD4DLlBXPgPvlkiKTFG6i1n1HxMKua+ERQ2Bl6yBz3lm8ZIyNdk/CFTpKS7
a+5v2MHVcwmutQ/0Wl/Vaz5zn6UsJQ0f0Db1lgMbkQhptmuvgqFKo4HF6GVNV+oburHnHrII00y8
+Mqr8+5qbCmbpWsSLccs3HEv85KWX1UFn+MIqtd6ndr65dwekpxpph7rmfIKGI6rdRrFAcvGyPDq
Mc8ErGjJgoZyzumABx6W+r11nXU7X5pvvSydz36KUZGJyEsOLuMDhQmwm7aVojRK3P5XL4w5DR0a
ft+Aq8uHuUP2UaeGOmnij7a+Dde7WnH62FfDdJ4HxJSEiuKZKdlJ7H4M4MAK78G3kkcKDtXerDL4
uNJ6R0gzZGHOZSjtVh1QzNb7ijLIY9/4KLic2M42dew5j3Ys9XlBMcdnv81DzXMEtuMGPOowWony
QPINalwnIoRfecizG+UgPmVJLl8ohoY7EJNHt6Yvu2QbDPZ0K7SKP2L+f5jJka044/KsaVUMuyUd
rqxSZtuOiOBtE8RNRJ5mHBYuqEZMMhuJVpy54PWPLtL2iExQeMQ41V8dlRnsA9l0iBFuh5axDKfR
WnGvp1N+rALZ7dI1mH/7rroUynKD7rl+mrDmKodcnWjTMLoRT0qXrfEWOw7ncpcWQDXx8tpJrO/g
w9+rOQzb0UZZadrxkoTkthsHx9MfidDQlgiMtgh3qERAlDLhEaF/A5wUi4ev55/JXZtNnEN/Dv6Y
RNmUJnvNE3hjZituo8Hs36CMi22d4whdWVbp/pPeVdHIDCWBqj7yvHgfLROgM+EMcXxMHape3inV
XLHGOC7a8M4IG/S8DzkOBiz0BY/y4vpujnqEshovHngcHC3/5jX9l8rTnuqSv/7ah/ZPPWr7X/Wl
c6z76xf9X1iahv3t33uZ/pfKtP9R/SA8xTT7qwIWWy4la3z938vS/vCliXY7wLvro5G5JDH/vSzt
D0cIk+54bIvoteTFGfmPsjTxh+dKn7fOpzLNsy8BFH8vS3PEH47tmpdvZPHfLeH+K2VpwcUd+j89
eL4wPeFbwrHpDvUsU/w1LUnwjPZOiyZVqdqEqsn8O3SGEDbeWuOvHcpN1xb1ETZPPo9+0XPfauNZ
6easoQf3QWFsAxReM1+Tlct4C2iD5Hqc05e5Bc9IXUdu41XLXeAEVUi49Hdpth/UO43RaCz3ZG6N
e4ZPnBID9qRV1DnYCoHJdKvU+K5Y7Fsr/QBUem+mNYsq4INlVs+ml9i7ql+4AnR7suSfMoLqufEs
uqOm7BeAzIYBm4s/diKzmNBpwDqDfCz+lRB1v7fxYm0tuJwtZTRy01s4XxzDfOBHKa8vPTIEarVb
VnoYK4Svm0vi6m28ojQrLc6uqlvXkM1Xs6J6Y6SM2kMr13O3WcZuiRldVumtu35CU9bU9g8uBXC+
SXLUuuV+kMn4lBXNgx03PyrH+TAqFt0udX8bs3Ul5zR5wg/vgBxNB05MEKU8YFwtmxVcUFZ/yyz4
P/20/u+1If4/9EzTFPjfPdXnYf5VftWYJf/jg/3nH/rbo+39Qcug49G76QI82Cib/vFou3/4tuPS
2xEEwvZN9Cf//mi75h+WpACC2k785Dz4/Az/eLSDPwhZ43sFPk+DsIjd/0sV3N8KKv/zHkTb9f75
2TYt1FOO++fx4VNyYP4lX4FdN4ntIcbq0vU9RMy8bPsyxmVJ6ey3BgYJ52YqDwzV1v0SqCZ0tYFY
y8zwsVh4uEYSpLYdNlOCOCQ9rVYgX5iXv9xu7few3nQCNzHlv3H/SRX6Z+OrF5xa7+uM3Ffb/k66
6W9beE/mUiFrJgGdmBfAX9HSk9Ijk0zc4Mpf4gffkD+Ogxujg3Y/zqv2L94aH7HC7IWEIxinKlgg
7hP1pedgeu8t6h/mNUkf5wkxWhMTKYnW37/uqYDdeN6CXCY2sVGWgtyxni12brpms/DQ7mRMQG1S
l86tqczgoLxpPiN1AzBMuizq+orTaHmWlfqIS0AQoKj7RNkkRJv8lNiN4e0yd8mvBsBV+HDfC8vB
+uCAvxdJNu/HSn/7yQWf7QuEPl29nS11kglbrIptuavq8stNJww5fQDL1YKBwnQp8ns4LczVBgqr
C40neezCtY6HsL5ks3me/Jx64LxxSvso85L+ap7L+ESA5EfTAYDOfotg2szmMlKt7x5ActpTkl1K
M0y483jyn/HmjpvKKJfrYukZCtCB4lIU6NyNln2+gAKWBkJ4Ul1p0tY3E4MQ4jOWlnSh1h4hMcg1
WFK3Bl3UVF65Eam4Llz87mvdgrmlibfRM4oTt2lf7EX4G6UXyT96+pUDjdSNGHoqlpbQHNwXb6if
TAo9QokjhRib8aVp+n6XW8s1GisLud483AiFMqrtFxnySiPpThbwUmM5IP/HOgP4sEms8bWH7Ygc
oR+pmlGbpRuve4edCYVovTVbNuO0WTCY2zv38hNksvhUjaK4GdxMQ0NnVpmGWic3K+bXqFPiy1xg
fAcNB1E09a5xzPfBQzh+Ka21yqSMOAlO2FPXzUVyvakC66sdQWaKar2FyXjm5L8IPUFyZqSWnfta
aAMxlvLm3eJKve1HCM66mduwFZXYlvbQPk2NCa6R+LgTnJ8YN0dYV9MrDSX4nGrTOCYdPs5CZh0K
5eEdcvWpSWb16Bp6PKRxZm/tJNlLG0HG4ogr0UlMHrLaGKrxjrX22VP5La1dWvfVNiicdtM1c4cV
2QrwJbTvnY8Ta4JVJZ/VVwcW1jjEBHFljsOMItU+ItyUh2Cx97iSsv3I5+vV7NsvjCh5ZGHKjerL
mxAn9rTzDL3s0lF+mEP8jbDyebRLsZm9eIlkYVbwmjDr8KkBojwQqcTn56SQ8QZNFgOAc1Hodz6C
DcJXRtGsIKpxc4U8l/rigAJ0DHOII+gN3NSXwYD2gjCRvK/JLMzI8vLXVrbFLnVyK/K76dF2s/c0
nbb92qyRxBkIod0WkUrQySO7KY6cjWLPOuWHtYuhjGKBZIw8wrzQL/c3brvSgSAckE+JjqxqbJwH
Q7rTDdxX7Js2r1ruPCzwv09+VckoZ/dHrljQDrhy+kcWpovS7o9dJloeNQ8LUnFxWyA4RiCY3pvC
Polq4lQxUiusPh0C0x50XByVDb1oFGiBWLjJVVlpUZ9EfxPEyxcGjnxPfp0nQ1epnyRObY4M/k79
5yDIhjDWEx+/WPVQ1uvzUPlfQHXnYsT+otnhUPNpm+pJ/VpAsUTYHw9VHsTkU5lfa8y7XJCeHiJS
Al/MeDrbft5gG15OmW+4iF9GFMqKn8fq5/igUv9X3g5YLIqc3kR7vJ7F/FMv9IRlaYHArauPNmjr
1leMhn9eyP9/cnn67yucA6I0/ut1ZD989r/Kz+KfFpLLH/nb2GJI+Qcel0BKpgIn8Ghq/sfcYgTi
DyFcz5SSf9KifPlff99JLP8PaTHJsHgIpnb5H3YSy2bekcwtrisdy/SIc/0XBhfX/+elxLU80A2q
oBmRTISu8q8FO/lU5iOsd7539JxSgkKVSk0LY1RW/d0llHnbW26JOCH+LTOrejL91iCdyqB9Hut2
trSRSJpu58ygwxVOhqNy85iMOgRgWIL9raJfbqo09sslBjzAEPIl0IlzdDYYdJbpA7ErwiosFuhW
hrNESYO7wndDxzbvczm+VSVq5UBNn8BJOHXyMf7tI3Xc6gUIQMD+u9ZabGMuakg8D+tFQ6JLUzxW
PD5IewOyQroB41srL0A5jBEog93DSlgFatCqG2I2B/MptuAH7dTHEZxI+doHGllqQaBnui9atJa2
b+XfCwXPZ6xdNk5h07sW47zcN1kTrxu7ywqeTruLgKscj7K0eiUTI73xG+tm5rW8llNX7RzaNEft
Y/6UWlw6z0JO8AThztR0p8E1Lkq4RNd7CEf3A1TWjlqzN68zq71pMuvZVEhxyjz39mtlxL8D14De
bILgpo5pAB2WxomjIBPvMsdvaoEsAzblF3VSZVxceLDP8fQWl+m107XrziFg5Hkpl2cX69JBT2Z8
XSUDaYiVFJ91S1VHpJcexQc9Fx/FhHCkshDS49q/8DdzQaaGt/wQg9ydU3CzY2d5y1utje5L1PqT
zMgKr0LjJBTJ2prJSrQwY/m6DFjf/GBaN2QH+6ypbXqEmgtugyLhWHUJF/drZWy8stJPIHBp2Hid
wVjDddaI4m1lGDlKxFDRmNXtSXYTnFV7cUS3Xv6TQvdkZCOgQ71PvMo2rvtJZ/2hn0WP5iifS1SQ
PR4X101yFjw3c8NxVgQGzW1RRIFrKmSpsa4OI6Kr5lXJIs8OA7ExD0lcMGdis5425uSv3GF+f15j
1z4P1fBgERK9dUeUn1XljyQ8JjI0W/lKZ9hNgJFqIdQBV0DxKpihonJpXjoS2CJcmI+GdpzHvLDz
k18nFQYTfWmCxSun2M0TYkdeG9N29NtoFPU1ORvygCsSdwEZeK8zfrldaqX+N1ZOfC30DK2PXper
qxLJdoSefHkFtoM4mMr+MSNr51yWrnqCiAm4B/1L9M7somVrcScPQII739XiIa/b4nbu0vLNXnhk
QbJNXN4rw086LFl9KxYqwhFW2umumqTxWpfefDdUKH83i8ADuZHZyLXolQYTjGHWh8bt7tt2/m3S
z8MeX1shik+fWIyhQFFnWdGa2sNVKsHWQFpvC6XecnNGo+qbB2O61TUOx5m+jqPXeumB6I1fwzzN
yKTtaoeFb0eyQbApUXMTE4Myu7KtIHRAE54sdMKVysKOsX1blfFuyGLjQaXxjci6H2XawLwJrqoh
DayEodnJlTGeHCtJjOe88yg2O7exURTdTePkqbvgpe3WbNl2PtxasPNcAmKJip2a4QUW97Qqz/62
8f7/9Krw3ty68u5UlzhX+hKT0vZ362rAGsS9xNGK3taQa3HQ2ikPzdoKrnAIt/ssdb/7HktsRhZh
KFSzr5IxQKpmraw2zO8de9JNZTx4ulsgGj2MNA7n4/WAhZvZOMvOgcyT9yzo1a2t1/FapWV8PQxV
gWGYGqtd0hreTTl0GMaQse5cQEz2uzMqz5McWnzqc/UlFvuIvZfQLCwx+OSGUKRzelSqfZzjwoq6
wLwn8+SEgxSVbtOvoe1q0mmwSu4QoORXtX7XzJmp7Y6buCn6U7VoSYuOggpJmvE2yEpUbKWdvSD2
HYBtzQqZr7qQtlZmknDSt+7OzK0cBTIi7A1GNnReFmGqW1VO0dqu34Xr3LNwetjdCEU6/ht7Z9Ib
N5Ku679ycPcskBEcgou7yVGzqMmyvSFctsV5nvnrz0NV921lSq281bsDHHQ30ICrHEkypu/93gHU
RuD9FMqX3rG2pDTDvO766W7ZM9eOZV/PptOfWbNxyfeCrWDrxXmUR3BGK6yVfdq2j3ZS7Rya+rcq
1fIzvILGX8JKcIlvGtvjQmhcjG300JgusdT1QhO1fQqIjlZEqVto4Gtn2JaiDs6yXgvojjuweiOB
cwyaqYe01or7vgGwj8bqq66p9LKtYq5rQfCLfWo3VgUaHZ0VV4zQXJyODOF1ElbzQ2vASAkKZ5fn
4Y7bQbKZe/g8ZTQQB4l0SdoLMqhPtReIkfk4oqVOBdpZFJlWFEzf2znD5T4I1Er6qb6Do7rPnBSC
3Nju/QX5DvHqum2RQtUiecLRg1Y6bhGruqrGnTITtUOzEuAaGjz5ZoUlAmmvG7SnD/0wf50JUH2A
Ik3/yRzQdfRWdmb2DW7l0JN3ne7j5SLsaW3RBZR1vIdlW9wEVJ0NHcOtgVDoEiIWfjVYYSDOyCc6
aJgCpPgsEPrNOYYCngcdJjwkXSeGogSFxdH1RXmlr6JKu1N6V7OlIPmQsX+b+MZN4nD9KOgw7RIT
CzPl9DXqJR8y48jGVNMOmNrEf+zGGSoggh8EQDLqtaq6D8cOutXKboQVmxeyD01oVzK0lFqJCRu1
behwI/+ipQhaNKl6AbkjVO0PiFr57eQWt4uuWnDFSNL8C1s3pEBbROu2bzGchU21besw3mFVdAYZ
yHw2WmHtB0Rro+teC6e6K/J4WMMWuJaFiZFdEHIC2tcFloB2NKFOwtwCxCXUovMA1S1OQgqFs5Hv
4oFua/TMsUqrLNjGYuyxn6IOmZgWahzW9QQPLWhpJevtTYNUkZ0xvEQ8e54j5R5xR2n6+mdXBuF1
0LvjgzaEHlfR+6g3wl3oGDbYaKFv6CibXKI47fAdG/tukQeycyk/+YmM1Xgo22TnpMs9LQQtEoNv
PVlDiR0xIMUmKDr3AaoR73JwfyM4wwfAgN/Xj+bPsZmzXQHAcocnL+QrBdv5tkziK9vFkAjZr9kP
OKcgzYgQqaI6N7dlpywLAKIIoxmuJRQUgBTIADdmI6V1nXRNhvhJWmOMdt9th2EVRkQanZtQp/vn
xB0i9+c0Nbis/G+59FfH5US5ZCymtv++Xjqvf1QHEO/yj/9VK5nqD1tILptgsiC9dGn+WSpJ9Yfj
Sttk47MdQzn/Qnil84dUOpjcP/+QyusfCK9w/9Ahe9hUSiC9juPIv1MoYS5wiPAKYoUscGKgX4SF
/J/FYfGNSSNsCSvl8oJSjpU3r+u6sc+C3CIAYeEMh5CXzvzCb1xapZVpr8CcKPWtOYjDJ2676HL0
MSRNHWVkhkqEfPV2U6i8LvcGb0Wsg6ZYCDlN05Y3UHXceOfkU7AYoTVjQL0B5HcR5lbmXNhzI8H/
0PDI6nuHTeB07xclx7OlxS5h6jkutF/MCRsu5G2YGJno48lZ3EM1Nr7paPmTdZF0Oh2TWtPtFbBs
6l/DIDKHbY1Cgl5vnY5yVXYpjlddgnekqpuUkyCqckqxNsUxLoBWNT2FGf8Qx+Y8w8IiXJN/Zkpb
lP1y8F9i2ybO1Jagj1hsTq1trvs+Katrq3PM5K5CyGA+CR++9HaqKkTKiGmiQtM3jjCH4cKCikhj
v7QdYDmBORssp6kn7LNzAmfPFmA8Rvg4+qs+dOAUCGzeb7Q5R9jrd7ggAVtNoVqQ0um2SaenNFnM
n+okx/OxHPtbA+YteykWUPiJtrUc1srRil+mP2Aw1MBsXMdzaRewFnp0NL6lC8iyedFnG2UvIpfa
itgTm8q2LF5GFFPNGnNhlvsgNGdtO/CgTyaUVuCnvnCv+0VpcZ7ESdJuSwVb9wWiTyce21KnOS5b
+JDrqUv9cVspjArwP2uibk2pSFnt+G5/PQTSTHYW/cNpNVIFEwgSdBmxp27G0FCCJZLpBr46tPym
jM8tWORPNXS3GQEm1IttIMU8Qy3uFRxw1Cz3odPqHdkkyu7xAE0VzTGHHHsZ46BF9IFsw6vqteyJ
8Q5Aky3936Oapi/Z5NftturAxM5i152qdZ2NeIAinyiarWllAnuQTn0LdF07k2mtZ3s/VzbcD80Z
sbEKbKaY6HqXc6kfk3iHhSsDZLLGUsweQ7BHPOdw6YOqp28kevpx01HjM8UqKKMoQFN1TyfQuZZj
WVYk4AnULHT3MGtZahMKQe5qQHJZmN4CY8fY/PhV9a2rM9UBoE6A9BQSNQoBK6va/ei0YJGBGXAF
bQZfONcTbkfTpvBVnXGj7MsfQkcxsJZG0L4oyKwBopqFSYBrnv/MvQu5FCQieOSh1TXQmksI+KQK
DjdxXNNvgG2DkraZTP/aNAI4clENKrLWwtYSK/gFE0B6FSi5ysS0yPvDXv1wYQaGG18u/CooLtGy
3O3mgaQV3BAGvzbdTYoPULnrBSaoNBfYPa6HbmjwVMJfBPim1FAXxXZhPrmxI5otx/PC3q5drgBd
IyH6LDbJSB6HafzpCz0MNmFNO4C+gtl62Ou2f2IK6/5CpeLQRtD74boKY3pb+QDFb1VqgQGds5/F
c4Lijr5HIgBkGqecvtlRhVdLgMEKkzq0iVjUw77YDLYPezOeXZ+9ELYEkV1pPHR4isrOOMeEJ4Zi
W8PxXllZWEW7lAgEc0dRa5KlZZaZS4xrO99EGBviW9nlNjq2JtHptrkBiJIlQg2UybTr7CwrghGi
DAKFnyY2ytm6Mroyh7/cp/HarYIhgPPCzQBQys0RrbJ7wF0vHL6bFDXEcy3KdgGk7j8rKwPJqQZT
fnUK2voYonTicsKeQYJYVc29CdtOWyEwTaYVTY+s2MiMrZBqQKC0wlPHuE+RRmywR2vvG2KSx3Ug
IyRD8ZjA9begZKZc4Y35rPNjXJUmPYVN54IaGijxujTEkyLzv1oiKIhL4K1JAG1pwPCVRQM5h/5L
s5Y4KZ4LRc4ZIul+K+LwNuekimh02wY2PSBb4VM5RfIct1zYhCK+Aevqr/hcePG0IG1WMNyGxA4H
CclcEGiSexQbl2lcVUu20z2KjOgWO0MEhtplUYcPfsskwPD3siVz1R8IT4oazVzbqvewPtzm2D3Y
iVVjCxFgFLJm/0eJGEpIP7ptUC0SmOxbxYVZ6+chDMGN22AJAYz2hTMOBUTq30OFi5+I//xSBgCT
mO/d452EmVDX/QpQ8huZ+KJb1rkf0clpIL0OgW/fGr6/T1zrz2EeKFU0e133E1/EF+VZb88sWRQE
cwXWnjTaPprjPws7eWpQ56OgaC8q0Zi/S4PeEZvJNTQM7WKEyTlvOtj5X6E6jbRW+4mbfBOc20P4
WPE3GIlvvTJjgeD8WEfGNuXMd3h6KNTCWt4k2GGvarDJTDcvOfbY5QrYelkggFF6tZM0dDFnmxJy
rnpKOV+M6s7NbXE2o2vgXAm1NTq0H44zJ+vJKSCQNEVFRFl66Q/FRdujdJNUaqgWb9Mou6NddgUr
G1H8UFvJr67mGozbyeUcZOMdjRMSMCoCPfiLvIE0tLiLusesh1RhZBOEqil+wsk5v+az44HoFPaV
nzRiHbIX7dUiPdEqld8munkX5tjYoQeerL2b1HuBL8kZRhdPVQaS5jucvBEuQOR0d5fk0OMlk7ln
lZlc+xgTPTR9Xym4wMad0QmF/4a8Q3YFhqOG/LslADZVBlrgaxwnuGZN67zlqM5EjZemW6cLIQS0
1crzlgq0zF8sZyqusIcy9kmPd9/UAdBiyFfc6nXzS8SBPK9wiytoTDdgcUmWsvQQ9Idj9bspjNtG
wITd5iZADC3J4gEyNRrsUU9pLIN+TG4XeTGeBQGLKu1vioqeeQmTmdO1LelWRYOXlFTl9AYf6zF8
1stWu8MVsFu7tqi3UQSU2GH1mQ7BzzRtv+tAojHNZnSsGqzoR1uz6BJVifzlGP4T9d38lGYAWbpu
cn8hpSSdBqQsi0uOkQ172cNRqcI0OQtK+T3lKrEaO/MX/vRrG6uyCi7SFpNp7cGJU069Hu2dNYGR
GrF/RTs6OR9bRIqhs4DWBY4Hg3WTzhAHhRyvG6NmNUMYiPdOIiVpJ+65lpCwCBGe2jSf8eoti03a
ODFdsnSnDIfwPTsQvyyZ3uN39hX/oZeo0/o7Ddr4I/BJ/D1oK8PvzlExGzhnWxVhOLadl2JfFWaT
n9N4tbpiy4YqaEA0Ye7/6etTqXvCgHB7LYyuV8Fagd9aL1VQQHtgF4yg7A/0vPlGHa7X93ULoHNB
O37ATc8EMSPpotJECkXZrwdUR1wVZiyPaN7n+U1Vq9DNdrgh9g7Ha6I1xc9e1W0ZbYt2MmjvcyeQ
eXKDY0sn/VVSRVl2UZTg1/SfRWZgdakU7ZM7zL7bCreQURu/WVkGVXI7gGqV8sKeUIwiCsjCwjAf
60wzROkpO8OQ+CooIujRHr2fVDVen7giiRc1S1BldMZ7/wXozYlgVTkFP6kp7eG7GcQj1AzA+7UY
beJgVW/a476TpX1PmjPXZb0GqrJLNXCQ272ldMxKkYM/xbkqv0opsF/MRWjoz2WENi7f/v0W4f8f
c+m2/J0/tPXv3+31j/J/ACVRwuf590XtQ5EWWZH/13mT/sh/NW/r2+Vf/Ac50YGN5HJ1tG3dsHAg
/md1a1jWH5aBuMyUNmAQf/b/+oCa9YdO59DV+TdMOIjOvwhMTJU/pG5L/gjOog3l8W/Vt8aSivEv
cqJSumNSWFNcC1PRdXQpy9+Wt7R7Rn9ysohMRFgNDYf2jlCWCYWizX2XCXmBfWi3iVvo1yn64m3S
RuMuiQvurTZuUY5tuyfyfQye7t1vUlCzXMOFqcWzHv4mJwtQbrk9GULwor/iFWrgC0Hn6VEWqf97
oMQdaAJl15Y5YqBqWU5wZ3M10leYws0wcFoDEkUgjUfIKABlpRlV3BDHOKR1gRHxzzff3PvrXf1X
3mVeEeVt83//z8IhffdzYZjiL7LgGHLpAr99hTKpOptbcMR9t3VxL+Vceqz7omrWUepoHgqqEjH3
VLo412b9/ThZsKtlgFNP0osbfTTEU1+q8dEa5WytGLr+neIWuIfg7d9Nwk1ehN9HPy0znJ+mJikf
EjHec9XQvnz+IIcxFH9NBRcCLXMURqzjMlPfPodByoJuYoPs2WKIz1VgxmDnlrH7fJTlbzmacExa
IeRC6eO/y694g6foEpFA1S4pmbWW4BBkDOtyrKpLuq3hX1gc/OaP6XmH0M3rA3FhliasOTIUaHgf
DtUnkVtSgUaeFnUvgNMRlApx3WhGi3O/9fT3n8ugea9w93KUOJ4FQ2WZglyqyAtLR16RpNBucRRT
10bWjH8rmeev5xIGYBkMRljNx1GcwnSjbJ5r8nTBb3fUKMN2nqph8/kDfTAdXMHOIEzbNvhay7R/
86EmWHHRaOtEiARZvOOfqLejwvvk746CzmPZgHSY1tyJlr3gzSjCsAeAJCP2aMEGq6qrup2vYnHi
WV6Tbg5nHYeeY8BestC32690iDfDtOMipMHpz9O4VG5yQIIzjT2Nfgx+g0HGC6zQ2DgTRvnzWEzk
+xXjiZQXYMyjiW/RvIDNCt/CAb5aGBlvfkIMq8uxcRzwhlC8kDFRQ5Du2/1igLIx5wX26eto02Ik
eWLFvf+QOCvwli2LVwwFfvnzNwOrFPwyFSr26hy39y5EdpEUsAI+/5DvFxuoq2E4jmlYEHiBXQ9H
abEeECKKPWyi5NrqrR9iyp81Wk1VMN58PtZHr5IDk/YZPBkJze5wrD5W4dSYZYzRAEbsNMWt7ZzT
OawU7QY5utXVbJpcujO7ODWR3p9NsHOoVRf6jIVc92i+9mGnUOw0OBCN3xN4kOYktwMlrIr18y7T
oJzna1hhuAv7G9fRt2RFgEX9wD9rNU5QXxJnk3S/Pn8d7z8w8DhkIy4TDnP8eKXafRUKWrmhh1Qg
+uICB9/Hll/vPx9lUVEcTWDgdE5kB8Yzn1o/mke+bIVCYQYuPIXJJpIujo8DGVuDa0TrBjbxmYPF
3ze75kZP58s9i2u/gdtZjOvPf8n7z29jwbVMaRygmddHB+6AMxKy9jj2wnCR2pay5Vaij9s0Aynw
9dzcWdEc3eOpHJ4Y+f0kZ2QL2M/QJf0KdTTJM2loWTky8Ub0y9tiiqDJ4AW1dTPXus2jWD/xzpcn
Ody2aHFwt5D28trV8XjCaIbMCnjSqG+jx1kOqOmbUYPhnQ0SIbFJVx9B2VRl51oa7aifUCV+/rI/
+uzcRQU3RA57k9PgcLEt8NFkIpv34DS5l7Jt0GNzZ6FRADwAtI/XGsjwQzw60aoA9sPeEca4JcPy
xL1Qvp+ASncNjnKaMeyf1tFdtSuNqe2nrPWiqOWwCIvSoQUYi6KD52lQbpNTlnYYghTBpYZQDxtC
bEqrGke5dUE6a7OuMq338FjK/W3hZ7iL5R3+V4vmDqRI0aDvITfLyKU34Kurus3FtyLHpCIAMFSr
bMzbr05vjvdZ3CnsvUQ9/dbHOXqp6Mw/DlB3MO2jR/KCGzMchM8/xPu5x51Y5+TgPyz210bVm208
wkfTzMKk8XDQFzBHuWo24F7r0JqBD6tIPnw+3vuLGkc/IiiHppfNhe3obUunVzZWM40n66o8s0L6
2Uh7YHdTs+8+H+r9BsZQbFyK/hcdv+MNDJAWxpluNF7EUXyhJdLfOLFu/yejwK5k13AlN9yj/aua
ukiNocYD6Wiy47F8XuxZ/5NBHKRe1HtyqfcOV0tY9aHdy6L14I4Vu5QQHkAkgM6//cLoi2L7j0OP
wX50NMqkVSUkhRbXxkCkWzwN/kwAWU9MuA++Coo5w+COLiVam6NTVuEH0zZl1Hmp6BqcuPrfWP2d
ij18f54qlHssZyiobHH2Ua3Xcrq7rTN1eCzX6XlgTTWBlnp6TvmJIHOWuGsOBN38/de3FNfKVHwj
brmHH8l2Kks6k2RQffHFQpW7zRQkv89H+WABcedH6ckKshASHh8WOVJ0d6xrL4kAjzG40vA2sJcq
laCuz4f6oIyH74CUEa0U0RJMv8MnklmjoPOOtRfDCl9Heupsu3g0dmXn+Ne+aN0rLPdG7AUX77lI
VNshqORDWqGstntnfBJDKy8+/00fTB+66QZ1sXQQY7lH08e2eliXIXTifEaIQPf2t68puf18kNc0
0sMTEg0nVs065GiKyuN81Bbua6rX+Jfi8Bx8IQ6CBI4G/i65cvWAQWg+ciOYsf0zex2I0RqGCTPE
IKYHF/Qo/Td237TNjtClZ6BLwR7nFtk/ALJ/W4h+MBM4vaUF1MIHUojODu7GUYb9TJmXnde69rgp
sM9cBwLTLhMD2v9gJhyMdTQTHKcUGfBB5xl1qHbWJHFjD7V6V4QhGpPRDHdFb1hXpeVqt47uYykF
PLFOE1wzYyMY184cOic+kli2o6OP5MK5FjDeUepSHR8+/yIi9SfDGryy0MqrOGuqlaxLqJ2D3w8/
SYEHUw3nHJ2TVmlIe1wzrz0QoFJf4xRA8xFTkgyvNBWWONM4NOhw6p5qsRrcrnXWrZ0W7rbCSIjs
Hk0MKwv74mQNQlJ6doET5YntQy4r9/h5uAPapqKSW86tw+dRWJ4HQeF2XlRJTLbDOt71E5ZJ+WCr
lZNBqcWD+nfsAD75TdNf+O0FapK2G3BYSO0aJ5o02M2d02zqUtHIpPO8KdJUIPYW/S+8jtWmLnJs
/BueNLKsl7DtTFKV+2BX4CR4lfuEiQ3x4O4VBoibIcRoTxOuvh0xzNrQLR9OnGrvJzDbpUmRAQWG
M+24uCt1p6N81gdP11C7h61bP9u4jKwSXcZ3n6/o99uGqxu8U8hAlFhcCA7fbTV2gNuzM3hajUoG
q7ffVdKfSoX+cBCkGfL1f87xgsQoFS5e3o4eGNuwIdvPWS9snBMHgP1umoB0AYCyNeHnDJJ7+Cjw
DIuZe8Lo9XHzO2rVRewMO72t9FXfEpv4+Xv76BMhf2cYy1WoJI7emz+YVpJhReWJqUaYPffTLkt0
0E+tSk+s59dN9XD+u5BaF8RzGU26R2O50RT7k5VMXh1Y+GgEKjqvogTyY5XS4cy16sKdkuYHiXj4
RPP57Es1YIm9spqiodU3ZC6Z83EtXYCPIBP71kmGlxjGV33ipXzwnQ3dcgiZ5Qaj9OPaZYAsyp+7
I83pgRb0on+3iZw9McoHJRKYALWxJGeUq8wxplllQnNoMU+wvOMyWhNNiOGHkZh1vhrsGvO02tFJ
gw0KSJNm0xg/gi4Jgt3oB82DjzuYceIQ+GDigccpxMkUgI55DBBaGDthEF7O3jBHxo9ZmwOmtxMT
P183UDfz6sRE/wBeg0z0ZsCjmR7psVZlWHh5MJr822l2U9ya4L6mKfYuUwRKP3Sl/zXXJ/2hTVO5
68cxPfHQHywALllgXOYi+QaIOlxteEPaTZyNs4cWs9rPKbn2+YDDcS4D88TzfjgUEwq80mT6HK+1
boZqE2XD7Pk2vfnBxdxDdv2wM2EgnRjKEO83EW50rm4vHZEFBzh8rDRStIGwMQFwIpu5F0puTDqU
l0lSqzMt7E3Ah3yC3jp1Wzg2pPHIGttK3G4f/dqIT0z194AEH3q5cYELw9jU5eGv0UpsTaekm72J
3WHVGL31VBDWh/9r3lwkCZm4wl9cH6T8Wde9duJK+dF7Nw3TtmDccAgdX/aMjsQ0Em9nT8zp1zaw
HXyFiy+NjOsTc+n1bn60w3Fz/ddIR28dPlmVi0EzvMye0mtfj11jZwgYdhvXaNtbfLnCeJX6aYcu
SjZY2gY1QniC09BoQURGPgsA9xi0qamg9lgCRnZftxuAe5IdSIaoyQrs9e7MSStDv2KFYtkDNzS+
yqtCuuuqDIPqxDO937WhKPLiKUZ06hJpHe3aFqL53MDRyqsVYgefXOq9GzaZF5qBoW3UUE7uxkVK
AG1oFMWdSzPweYL4jdasguS9Mztr3jtETL9gnEFGnt4O2kOi9caXz08y82jGC2Urh+YmIZYWp4u+
zIK3QEek6J/HReMRpG2tY0PO+8FtohML6/0oDlAApjGC8Swm9OEoeCsnEqVJ55lE4JzVcsp3tpr6
b58/y/FODGxGhWlKZbJcpHncXs3dsi9xnh+8ccCqkuxq/J/HxH3S8Bs/nxI9fvh8vNcuwtuJKw0M
Z7g/cd9AGs2mcfhYZWq0kkuT7vmVdH62CRf7VWU4AVHdGeqAdYoxYUmosUY6NH8H6rggRcBNTogR
/CJlGjf4ugnwxUfSFj07xCIaGH7mLjIMgyjT1Wx1KI6Xug5LqDaEeoXgjFtGZUffYeXh9Yj4Dl9+
G5Xan3VtBNdNVzqX4aCR/lKEFmxLe+5xZ7PRIISbyKgblH4kVuASQMY3/U902wgra6unJV2S0BoO
Jh4HFjApWgri34tNaMnyOtJUneA5PJY/P3+Fr4zuw1eoTNx/MBJiB1gqy8NX2HWGnuQoRD0Xri+Y
JhHKZ+4Ap8Ksfmqh1J4I5pm+zSZRpCrHPUG3ib3a0K6ICzJxY5eEsLn8lRs053CV60g8zWI4y7CQ
C+2ZaFIDJtLg6OT7Tk15ZThyJmxxaV/Prdn+GWKSinE9MrkzPi9fJhvc0NNru34MU0V3ISDRcN3N
BJqu4q4t5TXpFRYqqTZrL7JuYUtJe4LgrRZL4lXragGhR7I3iX4JCnQgTaztM4h/CglpCm/ajsVw
Hc6VxBa1mJov5RwbqBxrQJI18LuDtCvvuhIVfmfd0QAkqhuufHiBeScMTeH783ZGXwh3yJ2wVMQU
up4vtSFOMUnozfZJJHmQrvuu6RTpIFUcXsKE8a+1YO7vCHGcnVUa6N+ZYRgh6WFn1Bhe+2h8Jgei
E7mxRO2tE5kU3d5CUxIw1fA8zqFXP5K2WkVr9IBkT2VumYxbrFcsYzXCx87ybArPuogewIqIw/qL
MClhVl0RTtYqm+VX3zbGedmba7X/fAId7yzcNvE7dgH/KJcQNBztXw1hlaIrRefpnd0SUQrYWNKU
3P3tUQDM6Ms6UCRoySy/4s0uiTmCJWBlcQc3VYJ+MNG2kN1PFX7vbnY8DMPYPBDBi7S+luvJm2H8
os06H18CD11Beabb7bxNQB+hHqMkm5zxh1UY46rBpBLRFZV24ybN2edPulTTR+vRYhkunUt6LkCe
hz8hFCXKncHvaJwiGM0hcNRozFYAxPk6DZCcIaXbOe70+/Nh39FQlkdnJ6B24BLNzfJo3KLtHamp
ioYBCji8Qketec54DQiKSbd/yduyf3G5hCRrTAvtm9I2sIUH6/JsDUrsgOm4kQ+IoTvuhlvk40sG
zxBEPQJHkZ7ojSy/5d07oiHFvkUNCL/i8B016OFm5Gy9N/Yo45xc6OcQG9Ot2Y762QhZkdoLSeLn
b+iDic4mSVOZ85p2oHEENelWPqLjtXuvw8V8jSExVR3g7YlRjq+cfAZQRJ2uhwvEx0X48NFyo2gd
nMsHD8FxdEb0pUmSOHRnOEFcp761eYbgA4lp+NJiG0JCZeWToPj5k37welljNBwhI5nseUdHQtx3
aZ1it+H1g5rPjBECbDCJ6M7K+3M3rf3HrHXE4+djvsN0lwfnogvET68C2/zj10vkHokrxuRFuCiZ
JMxzf7uhcHwUdPAn8qs5+370qblJVOuV7OopHMtUxpsTv+ODz8zvoM+ug5YsaO7hB2gryJFVEFDt
kGxxrkJhXqIPNi9IS0elICe5HkWInXBplFvKAmzwrcmhV6SREdX5zTYjIY6UBKJyT/yw5S5zNOmp
cZl4y95E+Xn0gghSIdEQk09P9ZgLIKJ/URpoS4Xh7Vkj2BUrq222Ux8kP9IYt5m5IDm+zbm6fv5D
PpgdrALYHcuHYic/ekFuQVa1tpTbwQAhVx/z7nbsQ32jW2MF678YN6U2leefD/pKcjh6+uVGyVUZ
5H9ZIoefxbZSqKblRDEEG2jv270PAzRp9sOs+efQw7ACM4MHtEjd1tRM8kzilJdBn2CDN4O6o75y
9l2eG7Tuk+rKjMmU1KKgvYRYpO3IbHHO8bJpf5KfOZzLEKnH2Kt0I3rcz3vd/DLNSI/YkKkZ+PKL
3Em7FK1PNuA8DNsoz9F35aglWE40V1rchseG2Lt8ktewmfMTlKjjezZrhW7Y0kbijeASd1TbNKaD
A25qzF4z1c1W9ejW3JKwK9TNIzoygoo+f/vLGX788tElmoZtLH4sr75wb45FtCXYZHc+U090UMBt
PIRQ+7TbOKyL/edDfbD8uIiCNutkSAE3H+09WmBy/s6J7iXQz86GOTT3vaudqg4/GgU8m7aygFi2
2MscnPNQH424sHrdI2Wn2Ii8d856nXX0+bO8QzOW74TpzSsZljbrK5L25r3ls+TG3oSGR15r28OS
We57kvv0XW/nybdgHPtnC9Pd9gJCeXiPngdlekUIe4W3gKlX67SotVM9yI+eHSiY3swi81TqaCWV
voigj7q655IRsaa4ndYRe+2JgvOD+8TSc+QKAy7nskscbRN4X8Wob3LhJdYcb4seV4ENHnoRxutu
mnyRRRw+A95O3QbvtcqLe9lRnb3asg1zE32neWhGZ1aX5X/iT0HU2Jg6zcqxh8XzwtQCdWJbe/9a
+L2oaKGis6/RuzqcEnGPUQNkVcANHbWfT87txpj69sTR+n7lgvcv+l6TYt/kfnc4CiW+mtGKCs+x
2Tw6hBTUWRKHlSYNz2IEPdmJ7/DhgGDCy0kOh+R4PXHUBQQ9zcKzfQziVeSjcCDSdYsUpVyPUepu
Tsz59xcYnvDNgEfTC3SAtJVOCi+XE4ZmeH4rOV9EpnMFWBztCDxUZ0Sx+WT4En6SNZG5B6pBotcV
1T1ISE666ECAVVP9GBN8mis6Fee5PePibJ34GO+3NX6qAuGD7uHibXR0jcxNEpI67sNeoxGFx/Ha
rsiJz5YEkOTEUB9+hjdDHW1rLjeeeaRB4Llm1m5oFYAt4XSysocp3KFbOnWN/Gg2s7oXWzluyQDj
h/MsQOBEXZYJT0ZmcB5EqNOiqRhOPNWyJg7PhdeVzRdwYLOg4zkcxS+nYhwSweSyCAgu/crxcjuJ
11i9F7uR4n8Lg8x9/nyGvS+QaMewevTFJYYO69GguW70LvnL0mtn5GYkrL3opaUe6XHbVw2KpDWt
1PmHT5TQiR3io2/oOEJiJvbasTs6daUtJlZYLL3RKiPyZhEX0Xqebwg68omhE91/MJ5iQ2LtLjD0
MTLYlZbViWCUntbi4Il7VHTtLGkyWWgi3AULPlFVfbAcmC7UHIIamwL0CEwD7Y6msctmjyKHS1w8
ib3q5G+sv5ITI30wO+Eywk7GAYHxjnFCnwDPIcIJ0YtlpWP741zDfT1FoPvgcSAAK7ojDEKj6uhz
5XI0laa4JHVdWp1xJws3s6A34xd1cOJ5PpgZdGHgWVM20JWUR6vNdTOj1kpt5kspcduOBWGxiY3s
qiM/BBQwPbHuPhwPSijFLxcY592jhZiyg+bqXhzP5s6hYHuu0u67Jp3khmSC8EQj4gNYxOUSwxR0
LNLT3mE8U9EYpRXZumeX+rxvBre+k2GGMY3v6ztWa7jDwd9A0IqzlkV85EWzSHU/X/YffE5+A8Id
9MwSbubRO86NtpsyjnBPgeVjB4oEfrBjuZcArCde7wfTk5ubTrEhMRnCffBwW4tK3GNs2LZeHwkf
d/AgBsqr9RP72LsOBe5cS/uOWtCFB8h17HCYoipURo6j4U2OKn9KreNAlprA8sxHm6Sn4aXeBsOF
cAhmlGYbrW083XaytMW+sIuM5N/ot1ZK42yYyhyDgSHcfP7KXyGNo/0dvGPRXy3chHfXZFXHamrI
JvRQhsZnSP7CK6LKMYhtom8jss89RLDoIk2zZxHk+ZWDQfS+HIGA8zK2nrUJtnhbKygUPdxw5JfJ
VsvretPmCajS6vMf+9H84KuZwqbpQ+fwqDxWeZVMQPy65xDKtdfKjjRzB2ehnDiGL58P9cEJtPQo
gekW6cs7CZTAnI8sssDwkL3Q/6btcI2vXn7T2nEDFdg1Fr2Wzgkh2l+fj/zRQ3Ii4Cdi4eiNEffh
lBki0eDoMxsIO4g0wg3oe2MN1lkaG/3285HedfmX2ckxu7QGMPQ39KP1hivRnPD1hTer8qagCbA3
gqz9k6Mhf0glRhVgRA15EKnx3RgL8WRhQHImnejE3vPBFYN9jlJXF8ayuR498RhG5PnUvcDxqx7w
VTBvsOKz8cow9c0cq8UF23j4/NFft8+jaU9XnSMDQ1MMcfTlN70p20g41JLRt6RXGhGJ6pUK0ytz
RFqFA6+dJhhoJBdZhACVxMiEHBkMjy1nVwxpjq2nPSVeXlkvdBbrcCPop2zdSXefbcJG/9S4aGqY
TAVFwr+FRnnT/Td7Z9LcNpLl8a8yUXfUYF8iuucAgKQoiZIgr/IFIdsy9n3Hp58fVNUzIqgg23Oe
S1c7ZDmBRGa+l+/9FyPJf8XxgHBVhhth4iCKgmBcLRhKvEGtxZxts7LkrxJutvioQk+fIb3rB1XD
DdmoKFLYLPPKScwsu/GTQacZO8cVOr0W6hM4gfoq4ih40t1AScLKRJ+bCQ4aPonY/EjBjE+3hL6y
M4aSfq/4dM0OkoEJKQ0Q+A/AnwUoyTqSH6OTTv4oXLUslZ1m6PmNKOT5D4m2MopapFuwy3VAamJV
FruZmmHhVK1ZfFGEQUSuzp/RH1kE8b6UM3xfJA3jn75WF+W+7QJtqfbVFnYiQUk3Bk8XWNm+j67w
+S/73qIGLITS4lI5gU66OnLxwESLLW6UB5A598ZcSrdNZMyf5nzsfqmTOFwj9GC5Bu2+p1z0ERzO
0N27Q/MmvTr/JO+EGC5CIMwI34hJrXcX3m+CIPuDQok1D/a0EGEfGmaw++1Rli2MWffCoJXlVSDL
jUb2Y8FXHtIqMre+rCdI1+jPvzmITKVGAgwkWhbor/VVY9TlYhRRNnqI2qHaVCqS2nOEEff5UU5O
PkYxFFwOoM/JsFFWyWknoRWPMqzxMMZ6ahsxrrzLJeeqMtRLR9/J8U4f61XKGLiUsmSQx9t/GBJV
aaNEeCiMGPcmXDUSlD3sNMmF6zaVWxfO+uiaanEJWfXOwKRYaIBZHL3QUlcZqxbPs1QMivCg0432
jLocnLTKuk00Zz9NMdTsOJlbTD+6S6vxrzLA0ZEH8p1LMHdFFFuAIqyOvArg6YzHVuIhZ8wllaoO
uk/FnB66Bh0wl/6XQG9YqvsDbcD4Sms03M+iGdxxBskUWSEKF+igWvdqiytkVsTG52juqvteTBLV
sXzcpT5SWME2scTCyN9KwaA3W9KfYlPlc+ZzeQyrZlMv/gFG04zFdYWgc2UbJYAbl+PVuE8k1Mlw
ntSLChlz5EycGhWhKzQOA0yP0Ft+sDQriNw+SSNPFyy8xzM2oDPhXv+AHpl1Vwd5+hwXEq5fZmPh
9Zxm4P0TQU++xDgBoN+ZDcMLqondbOttI79IBio+2jRUeKcO1k1YqGqDIHIcSzusAaYvuNMFimOB
cwgQjtRQSCEDGH+Onab8zOpA/FVA++VWGjdyaS9gUmvTJhFcZzTS5P2kRYnmwjJtXlDqQLgPlzrA
2j4sHqVlMaBDmAy3U2ypH1rkGXjJKNWRMJ71AG3HyZg3nYWcipGBT0BNQptCt26V7mcfjhou9QPq
iEEvKz3qolbebKiZR1eSkMqBi8MwxRSMIyOaZ1TS/ULOt2IgfOuUNPmSIcaf8W0KS3h9q/ia6p76
QKEw/oK9GIKXgo/EhYNrZfO1VZuq2ljkWw9mNyP4aJXBvrKS5CmtOwXsZ9kpd6EG48UOucb6WBzn
KPqcPxxOkoRl9VKFoGvEN6YusNqxDSVTUgPE75swsEdLFDYSlpFup5YtohKT5pZYf1wKJksGdLxn
IH7CP+SEVTn71uRIUajUXO/MxBNiGnHaUJWfYQxO+JcJ5RXawfHOrPJ0lxT04LHOkK8Umrmo3Ug3
RqNHv3sFhQfNlYVCDB1cGODL+fkmZ0GdSu+txM88niPcoESjYN05oGDZw4INJt+6EFpO74Tk0hp9
SpoQjPmXkuCbAbs0tdQ4aQpPipPOVgxh3sWIEn1Kiqy5n3tzuhETXWT2M2kXZen0iPaP/HT+u59E
UZl6BbKHCxqVkP7qRfXmGURTQMY8j2XPCPziBtOG/kZHJ+3Ch17O++PvrC+KFmQLC3Gb7sTx1Mqd
ib9fG6oPs4IUKmZW2BbKkptiF+GEcnhnzhXe4bXVb4YJW+zzr3ga9xiccEdJFc6LvCb/cqDJBlg1
9UFT6+BgqL6E9DGu6T6aAudHOo0+OmVIkgVgVK8f9fg1tXDsZ5RVeE18a/SQbsiUT/EuR5Njg6Wx
QSUWNeHS163fpIovwh6kHVSEFso4N47jgfMpBF2KX/xDLVuLVrzRPAdjpW6twZquEx1XoHzCgtxA
VPrSIj7dwhTAF6w7hWD42ovm5ttd08j4p2RVpj342fR5Slr9o9HpMaBSLbyWEPVvi2rac+aELj6Y
1t0oxXtLT3etEH7//cmnuMHFjuPLOOno6WjfplanaQ9okHT3GC/jqlT2tXwlpsITkw8BFVIJan5J
Mn86P/R7y5uy5kJHpLwDxOZ4DoiZcZlFigY0EAsys4uy2whtwn02pcN9UZs3cZnCNo45WQNuKecH
f+cYoZwKU4ZeHF13wIPHoythjvHnSPbYRwXyIHmEhlkwNff5YJjfUO9S7VBFqRKbgazyAOzg61Zo
9f35pzipp7EC3z7EahlYvtH1cx7qNEkQbh8tNdgGAxdsrUVsApp9tDk/3mtoOD5S0G3WIRrCMCcZ
W2NJRpgEQ4coygPCkahZ4auQfFX0OHvWCBSPWglk1WlFM8UCtWyVr+QTuIfSlajBnKBAiAx36A+B
ExhCnm67oclyWwev+pWEArhclE463vAgWEscU5oEsa9WA0TBjQiuRBsJX5u4xnuooal7lUoSZlUJ
6NYfY03Oc/5NT1ugMlk0XWPYjgwNUPP4+1bFSCpWm/oDbvAKRjyCsLfQZ7yLM7/bgheG1TQhVQ1g
AV3YRL9BsQWRdMTqt40ki5e6kqcfmqcB17HUaUXI9KvV1sjF0A9FpT8AlKu9PLde2ODDlRFm5s0g
o7d1/u1P4xPDsbKp4BOaub8cv3wERrCKtFF/kKRIudWKbBFm7sP9+VGk05MbxjqwauQ26OpCWj8e
Rlvw2RxexoNaCdp3wPDc7KfQQ5HdupcLrMYCoRXwOBCaxc18RFI0vmljS/gJXYyUWs4C5F1lH51M
Uc78B8u3AiwOlSTCC6OfLmAXlr20XvoyCI6FAsuhs86ajFSMkLOe9IfBCGbAkIG8aQAr2iDp5O35
iXlnXhZBY66kr6Ci9S5L9HLA8VoxHpKhmHeBZUm7wZism2DE1U3yMfnVisFy694UL2zw04TU0EhH
l5wMbvRJwTxPlXaOjTDwpGkeryZE8vddGjT7rgkH/MHjbEPjO79wlp4e5NSQSf9oLXOWg5E5XgYB
dik6UhahhyhEepP1VXXNja90o0pW7XEeZruvLfCm8mDtQfjP7vnZPt1by/AaDqJLPkyd/nj4QkXp
VSwYvq98/YpmEl4DhY5nrQDmGaTUJZrpu+ORfANc5myhG3I8XiJmRjClZujFXdXsEGevr5CLkpwk
FcJPQ5dfat2fbuYFbQOzSic8I+C9Hk/3FQmURuT1tFkocYBqyH2kmc/P4iluglsMtU7IPQs4BQbi
8Wt1oJlpR0uRJ/vj+GHSoAaghpel6iGYhLBz/DwtP8KZBM6byK1BEOiLVLZDcIBQgIIgxi1V7pGA
V/AZ8LD0Ul6ycAhEV5+a7D5W0EC78MjvRDMemeQFwCAHEU2T40c2pYn+l1LGXjhhyo4zBeEzyeSv
cxoK2EELgVu2pnRVSmjzBqZf7hOlMgDeK8IHrtEm9kmxcqWbGNVHUmdspg6dE8kvO89o8ui6VaZp
A2v7QQyaxAK6rzTXRmM2V7qEj5ucGZIb5xp28tx9f/tSRcpP71ClsweIZ32w6pavRYWZxF5GcaCt
KTz1UaRy7ca/SS/lb+c//enJyGjgDkEcID5CnDqexloLZ601g9jTUmuygVrFrqw1Ih6R+nQh8X1n
LTMUaF9E55b78mqRpZTUMwnvWS/AH/dLIYaZEyRNc2H63h2FicOqmPDNoX/8Qn1SCUE9NrGnzFWw
g8AhuK2KgPX5aXvnHCBv/N9RlmPxzSVQkLJ61mJGCZXacDoxBR5oWY+mWElbmDT/h2OOayDo8AU9
RndwNXXiOPSG2YuxZ0ya+qHqytnpp8lwjFCwrrshvFSbOw0lQNJ13VBQjqCMu275hDWWa2kP8VgG
7LeFR4qifolTPR4RraONk+9OUaX//llOSc0QAcLzklQUjufUmLKgg+sQewtR5gq7ydBBN0PfhGH0
o1Aw7jj/Cd+JXFz9wJ8Ducc5es1BCQNNCFWUvr1YEnLbUPKbdhQ+ZJX6S+4VzxrjWzXT7sYK26jz
A7+zQmnvcKWXIXwDRlhdPUOqIxoWaZHnd8DZo8BQNiWm0xdm850EjWi8CFtysSYrkFdLtM39xg9F
6lPImMDhgETVfsnhzojYjHFs2XMqaHuRZMyl80zVs4PJGSCPj6hQJCsKenSDKr50I+y1eR4Kx/Dn
RtuYQ4y9QW/NmNWiV36pvvXOvoLXwa6FAr9odq6OoxHF59kXKAkbQ7b09ttqF+lJhLlZrDsTJM0L
3+Kd44+kcCHd09lUQIIfrzkYgulk+jHltLp/iqiD7+Omf4EKc0nj6Z2PDsocKvqCH2LI5cXfHBjV
6GMn0BuZFwQRNOkixoxTNsYLH/2dfYt6OS1EGHGUbbRVuqBnk6QWnZp5qPwspkWC7g7Q1ZxCt5JN
jmiTWyNSujm/nk8xBQvkBZwEt65FlW49idlYk2x2Qe4NUm06kVFmWyvTqhsTUMGuDovBy0YVfD2e
Rm6cWtpzKc+5y81fg0FFTbePhGHbVX5+V3dmdYfJ+KXC4Tuf2SQpXjpfVGuhCh7P/tCZ2eLXlntx
2iU3pjhTVxeHEaIgXiHnZ+OdD81XpjBIg4oC5RrH0WJakBow8T05rkanXizTxLTJtudHOWHPkuhD
qwR1QEB4TReO30g0BgmlpaTw4C+pgMQV7dqvtezrXPWvG5r2CX3W2zkOcAZUKgyAE7k6oD5KqUPT
qm05tzB6hPKlLotoC2Aq39R+Om77OYn2ep8+ybEGsRvr2h8BrDonFaCcnX+H92YKXAIdUaTmyEFW
VwdhWBQge7MglxYlDuAGG902vMQreUWQHd/9SNYtk7vqQtsBAXY8U7i0tAD7rNLLWzVhOcZ9tMPN
DGk3ocsUbG6VMvoeJjCD3Upulc/zFJSY1Kqq/0w7QvJ6jGA/+XJQfshnXf/u51PTbC2jjr1Ck/0f
MOjknALigrKu41bCCtL0swtb7L2pWirfS8n5VRbx+B1mq1KqqEhKT1GL1JGQTsPVs8msp/Nf5JQP
w6qiG7joJUOK5OpxPE5g6SX2ZlbkKT7+ycHwuRhooSQDHbCGqj4mJJ20iSvkzmetcfAJ3DeDeChm
4+r8g7wTmyk/I9BMZ4UaqbjMx5vTUkFZgA+ax55elPC8sJnex5rS40BmNTtrHn5NubHt/Lb+pIx5
egH98c4skJ5yiTfBI+pIDq8SESmpxBgGXu7VClZZcyuNn5VwRm4CosguViQZGwUF43FNLMLDgOro
ptR7cwdHNXZ0rD4Qu1eKC3qc74Rzjq+FJghHChiQtYqM0OMC5IWoRxrKGDzXTTJB4QW59TTpvZBh
HSAXpi1OZoBSnRrdxFWtXKn4d+h2F0iiv8GALfueGhL3ojGKoZS01fhrGBe+apz7Is09URQvdTFe
c7bjzQfgnEoITW06Cii1HH/I2M/GFDIpd8JGrR+VKtQ/UZKgchjQfUArCmHJwuXWYfmOAW16zxcp
d6hPR4IzRIitO5WG/8e2yjv1e+GL0qHl5bZyPtbss1HAJq3Tuxjuny/g79dwFi5lvU4Grj/JyUMv
qDByjFJonqQo42fQArG7S4re3yTqGN+bUzSZbqlUQ7mRoEEnbmvFE0ZKpIcuxdkRPk+AzL/fWHnu
9H4p6FulApK7Gcwmwhm2VtLSncXKoMoGQmkv4C4jXgtz2OyS0MAlhPwi93SpVsEI13P904QiXPJ0
SJVx93Pa2LhDxGh+KAeAGbM26z8KRGHwKVKF+mPXyl3iYCEzPIu1oSYOiE8ltssmyX/4fl88tems
DxuS6fyqNRFfcZLG12QIu4GSOqrQ+8CHxlEQryO8ZXDhYWwMvDnfEefFXgXN+yzXvDbRKnyyKG38
TOAcVc5kNXRNY1ST0O9PUZy0u6Yxf01qSSP2wlY/OduWrbZg2ijU6pStVgtbEXD7hBcze3qVABvi
PEAcsipKDCKkyEwhHM8GuV83W/lOsNJB/BQDbsWeJ1/MTWD3Ye4qzGOJdUetvMjj6H/U+hZBde4v
+L/Phc7uQPuwc0j25G9lP/utA3NuuIFmj5N7yid4jDruc5suUOWnyGzDzJ7mGmK4qtS6G2NZcCOP
7QwJN6wrhk5lxZ4A6z1HGLp/LsSUjVP1Vam4GECmDxKCWnSS2ilJNxB2U9/BWDMvNzgbZd9VdFVl
t5DNVnYHdjwWhtY0QMtITW51Rl8qT2KbTHu1wm7KTrrK7HeWVCiDXasqhYoxbfFgB4IVbI1mArtV
4Fihbc2u7CVbgCXRwlOfoNYYYY4lQTFlLjRVK3WUSsrtKtDCn36JQwIgySDEHCqV9PAaPh8OP36s
hL/EuQ2+oOQZf5DCbjRvqlpHL7Bc2AmqIkyiTVPGwoVhBpM2pMkEpU3J5psEjnSOnYiuPqFfizGg
1AUBpgsBnPtBhjBbD0YIGVwAUo5LVuUfQhyUsapsE3m4jrEB63d4YGnjdq6L4sP5NXZSk6Xbt4BM
OD0WRI+4yjTwJYxTbJcab4jN1NHK0rhW5dprxKC2cVnpbS0dvjejYl0oOy+n29HpB0cBQhm9arot
izD08ek3xeRg8TzVXokHsVN0SCcXgYzoIj6fO6y+LzHM3nnPhalO4YggzmVm9Z5NnEujqfqMl/o3
XUp9qvMVE4BvdtPV+Y61VWwaWfntCy1ZKO9IpkktjtbmalhZDyRzlvvGCxcW9CIIv0l1BPjPf8ST
HJ6GhrHAT8EoUQFZ53EYWLI9xaz3pMrwMD99TkXVuh3UWr6wWt4ZiNRnUUcBJs26WX7+JvnwW0Rw
ArnrvAIB7MWIFV4mzYxtgjfyhTT+naEAtyOzzAGoUxBYnX2DBFKB/HH0cgSGHc6EeTGLxbI1mJIL
b3Xa9KRa/Xas1VU3VgowSt04ekOCjlFb0QIMZsTDlERG5oJAuMO7wvisaUTkMoxrm5p/sTn/DU/P
elw40JFkkVIBQeDoeGqNJAMzYhqjJ6Ov5+qNbl3n03xJm+sUccmrco9dUmWWCgWF42GwOksqrRZG
b5SlYidken9TCxP9D3WYbgA+mA5GZfGjmQIbShfxYXBonStUmvm75QUe5FVDmxITt4/1g4wTrlV1
1Q7cx9XaHodK2wDqKPASDy++9HtrCRVpsmYoBLz+am4RfAGok9aj12jKLkmDb4NpRk9VhZcO1l0K
pneJEuymsdqDbLgBQ/2xZfXZpYGTO37LIsRh/UIa/84j8QHANdL5pOyxvk5EnRJh6maNHpqc6Q6Z
yOEeJ13hupYpJf3+8bAoVnEdtsBlUfk9/uZWlfaTStXDq7UWIFoSm3iyG8hEKqhEnV/Fp70HSkU6
TU98L+CggV05HksH8iSEgSp5A4Bdrn2ikYtbLI3S3O4t/KyAS8al4FhjRqabLfqFn0RBEm6jZkQM
N2bKZHs2tOKhIl4O9tT56k1AGh0vsqkwGVo/UzYA/vTvM5xQrMeIuU49Dr/GuUh+EGy66SYbhHkP
1ZeIbIzA0A6zP+S/XR7jRXm65VL4Ki66fOA3RyGwo14JJn3yNKVQYIaUsx1SyHqkk1BduHW9t1Zo
JP+FqqJuudqzQt/1wpQIk2dNi31o0qdOmGWQ+6fwooDrUmE9jsu8FtyppVNKtcxYfT8E37Cr0hlL
ayPDKdqqhL+vI2ueo1quCOEBMozgJpDor/getwM+9BcOhmWE1RMYi3QU8gLcLwEhHU9sagnaSM49
eU0Kwh+BL5zFggBVU2Hm/yII/5SKRU7bdM4uxdHTpAQACE5JGgp+i0b3KubQrJu1sEtnT+M6Y6tZ
hhwVxqFcilQGHqXf35f0hyE3w0UH5rsWlKv0tO4NYxI9CyKPEcnVJxwy2/04wDo/vy3fOfZhaS20
JpIubp3KKg/psqaZyzTVvBnsxyffAoQQWyZbp6pgcdk9cr17bHAVrM71FD1Sa7ZG2Q3KBARS1Rif
zz/OaaxbAPAUffm+lAPXzMYcydq6kBZE8Gg9AZ9TUc41qwsn7OnHhBAEjowK11KwWa/kXLaiqpIr
zavVMNkOPbaQsazGe6k1q02CLfqFMsQ7L2VSEtGWLAzpvjW6gQI8YhtBrXoiyj32kFP6qgurvZAW
vfNWREuAaRZRfOm1H++OrmxqKuSN7uW1ll8n0F6uOmx4d9weRoANovi7UCyOg6VwDfx9+VBrHW2/
qdJ5Uifdo5Ui4WRpgnIWBwrTQWpdtdV0iZh9uvuh+YDFojuDwiX/PX6/LA9Qf5BCw5MsYEg+/HOY
L62wDyrKbNJcNxhfm8ZuFsKf59fk6/c5PneIxq/YQ3RlVc7A45H1sEUwpGZm8cEafqkqqXSA8+1G
64RPTHHzWNLvd6PGBF8vptBvylh3aemqG+QQpjsp1FLHipXvDcmhjeZ07pmIFm/91lDtyNDyC8v7
FRu1fl5QzihacGLRFF+dkw3e0sHYKYZXpXjq6RCDHKNr4ie/QJtNHFCItPwhcrlkTbdFk5fciYNo
I7Wl4DYGDp8hfHsnGUAVnZ/I030A/AM4xlKvoKWzxoHg9Rw2WjAGj74M7H0KWtmJEaW8FCVOAxVk
cw4k5FYYA0eX488FnmzQYrrXjwL1SM+qKoH799hZCM+U7fBcjL7qGRVFA2emm2Ju4wABISeKJByE
lboeEpvrS3GfEu3gXIWR+R3DqU6+NrFEusrjwNqFcQz2DQfjCPfrMgoG6l1NNbuTZrXeVGl4h+k5
12tb1OJaxQlOyz4vJpM3eExi9JzMoQXvAcg5+GRRnTdGGCeLeXWfPYF6mhG16KoqsVNDTzeUaoov
Vgdrv6/D5JHonP00gkhtr9Ceyj9VtWoBbykj+dGfDWPLZSZ7FqsirO1h9nGN1HmZF7AF4mxzCs1P
spJgztW0E6oSylDX12PZ1f5mkCppD3gl/hmVUiwS2NIEh8tMrSt06vTypunq+FdFSoqMuRzMX6pC
1u/jqssShOMT5S6TURfcGQYONwh/j31gd2jr0czxyzDdpUPeO2mY6qyrivIqOK+x3chpqd0KOKuD
LCtVvJebWE+kC+vhpCxOLYH8ntUAyIuymXK8HNoJMVQjbaPHuEVz3tIHGUtko/3aqALiLUrfXteG
oGyKiibXjGjchRTt9Nhi+NdqHX0tOpmrzCGa8Z9RfWx/8kT5mo0hNJUw0R1jiHRKr0b3QLtktoce
DdPzu235h49OAcRUyZEAinOFQW159d56hCNNB2rgkWZOfRgLo3frUJeuY4phW82PgwM5v3Bhi5+m
ExqZOdGbrQcmgdvq8WwLKfuS/SQ/tl1W3PoatdQhE0Y3o+e+r8jbbrQi8bclhmM0CeZ8YyZJfgs9
t7oQnl4Tl9X7g4tAWBZcJyIJ69JHW8vSwLOoj3Oog6gbO1MTNrGsDfejOUl3EjapqeMXYqnYuhp0
gJZ67Ulp8D6ALFr1qObXRXPTczsatn2eq3e1NSDflGezOLgliRLKkiU2Gk5v+fl2iIMGIDD6PDbq
el2wAUyqxq5a4FabcLMhLcUzvnYlKS/RJKMmnjtxDaIevHSFPmFgtESw8yvgJCPgI3AU8j94giGU
s7od6G1cDzV5zqNFnRb0mZU5kCTnbVkP+Qbfj8g9P97JUl8qaK91NNqrqO8tz/Pm4hOgtY0jZKw8
NnqdHDAzUqAd+2b6qcJROKlF+akqBu0J18PmAjHhJLIsI6MwuPSpidDr5lOtCE0jC5PyONQYraeK
kDqAbi7Fr3cWN90tSiRLarpU3lcTmlnZOMhlpTxGeDJfR1aKOaaWxVdZkhqEsjlA7w8vc4mP+02b
kq9mq0Z7lKkvCbudXPt4XXAK8DnA4Cg0aI8nOi3VLo6CTnmELzF9FIe8uLJKmnxhKwSfz3/T92b2
7VCrrIvcLlNVTs7HzKQ4OZZC5pAhDZvzo5yc0YCKgNxATcXGgUrl8hRvVk5kSCIKS53+GE6KtE3E
KNuDeFfw4pzyq64spetAVvDUErv5MCWSdOGoPC3zAWii1g3+AKw/87lKGSJ1IOzrvvpYqqO5ic1s
F4VxaqttdQMa96nPxbtm7veFWt/3RnRp9GUOj08qkDuk7lyqNZ22+mqO+8EQxDYPtcd5HudDl0iK
h4pueOgTvN7rCJwoNNv6JVHE7Fudpp/yIlqEa+v4UuK4hITVg5DnLiQxPgNF/1XIaKzOmA1soR/F
mouELRkDnWxEWdr7mp896Bl2sHaVj6XimEjb/RqC7qrlkIVGOjSTM2NWLbnVbMXfzy+Pk42nLpVJ
mF2EFRnc2fr7NEkAeBxomCd3U7AbRe3WDCblylALpcAvJ5uuke5tHrQE7EwVZwL1iCR/bgIlurQd
1lsP+hNcOooAVOfIMtcAMcmoo1Cn2uxhFl6FboP3eLKRQ5J4K6mS3IEkQ69CQ/9kvrVKARB5mVUI
twWq1X41+V3fHZFjn0CvdZLizoqZLg0wnNQ39Ywiky2qDd7moKgV5ETzOb/1DTzB7bpIhKs6VbUf
FSSCWzoLQw0RNGqeTGJpZ8N/KQc7isz+u9rN6hdLLKPbqhDpLShcnCynyKH7OVm91M7iIBk/m8rU
glGOsxucAjVEteJctsneStmtucoISJeU8+i0c5rH1Flo99q4kEeX3KhOgFDLhYqUYRGpZO1R4z7e
+2LQ5tJQVsmHQE1qeT/OYG7sNgxQdox6s5FtzvvkpU/k9KMvyA2VuzlpP8htp1yRf6ffIylWQVhT
LKZsGFtB6CDASxVDwm3n14V1uJwDbzcIz4qxCEgCCO7gldZXi3TWiiaLeVZYuQhZJmbaOn1fSbtM
EbudKofFPpSKbCfHdfJhWgQrAV/0rjQkiUP985KSirTesHi30HUBerIwSoh/q2wLZd1oqvGU/yBg
HoJI+hXF6Y2kfwtNShqNvl00XAr9OZNibOOZuaK/UsfkNxNsHgIKBd6qqOPAFVl/QORVtE7zZfFD
WnS6o+O46YjzpO96Mu/rrBEruyzD4duAJjTKnRdyjhOkEgku9U9r4cURlTlBj5dP27Wab+iZ8WGW
H6L00Ej3BV1ZU+lc9CndxUdNRZI3jh/11sK47esEUU1RSyfQDhkZaW1u1FyyLflLnMc7MasvRLaT
0PL6fIAl/36+tQPaaA6jkEip8QFo7C7bmPt+Y9rjJrS982tzHUKXcVCnoJHB6qSet5oHdShH/IKY
h8SWHaRQnN4eXLbQhfk+OYrX46ySvEjxy37QeR/RkezGCV0U2N1NbIMN+Wtd/eeRPVnzX//gzz+K
EpWVAN++4z/+1yH6QZZd/Gr/sfza//y11d+6L1/yD2398tIensv13zz6Rf79v8d3n9vnoz9s8jZq
J697qafHl4ag9joIjt7L3/x3f/gfL6//ysepfPnnHz8KuCvLvxZERf7H3z/a//znH6DS33zc5d//
+4d3zxm/h/7Gj+eozv9j36TP+c/m5Fdfnpv2n38Ikqz+ybpH1ojW7pIK8s2Hl79+pIh/whHlTKV8
DFx6yajyom5Dfk1W/rQI8ZQ/wbtCYVhA3EhA/fUz7c+lx4gnGnUTyIDyH/+ahYe/zsG/PtC/43OO
3ZO0aAADHiRSwpNZC5XroKXKvsvnO42lucm6zhbrgBx5jBI3wHfBeTNJfw//1vB+xWBcxuPOASiS
bIgOBY3o46OgVrMxkqxQvhNyvCDEUE03clSEeLXpd+ApvolSWmwLv413gv+QZV9xIFDsmobChYRu
1eriQaCLkkKhFoPOME3qJYy8SWeLOdPbASGNu1IJsbySZ9tfDBkkrv83VfMMlIveYhTiXaHiTlzX
2q+gGT7kID5dFUmKO+RgvK4AupMpw0ejwGNkzFTpEa2AqzYWi21QZJULVq3e9K2ouG3QR3sqO8Rr
O4+GS2qDwKCPwt7i20V3DV7ocoxBOH894968T6lBa0IzWj5kGASG4LfsDivyH5qOP0ezVeXrTkQI
/FpN9kG7rdurtKF3a9cPVrmPO9tQr4Cv6C/FdYZcUr1ryufG3MzyBguEMXF43ypBqulQHKbiNo62
5gIvshvBzg07UF0Yj3u9chWDHOqRjgTV+mrx8djKP7XEToStDqzzbgDglV+FX6Rv6YRFwy5qrqXp
gKjIUO1Bf073Vv5ZB/KnFD9y6VqnNm7sjREFN9e/KjoHDXotdQnVlriTsl1n7pR6m4Vu1zmz4RqD
O2pblLSmiM6kE1pUC93yscNnDHMWO/XKT8aT8mSF9hTYxgOmJGLjBDGaqV8S07Zit/BdKbaF236r
774HGyuwBcOWvhSe8AX/XtEiZdmO2dYXEML+QWFsATuFh1lx2h94ZVS+06tudlO6/rdKvNKwAU5t
pCqSbDfVqELZ8iE+GHvNNT68Oj7Z/ktjbNEZJ1svboLvfDXtQ8NbxVfQX5BIMT5S89j5O3UX7mIs
Dg/Rlzlw/elqrvZxYVv3w+etf7Buuxv/bjJs7WNx027T2/GrJdnqAUxfG7g9YhXf58E2nem63mp7
/zGFuxjbScgt8YBkyzjuEE0SbAkgrAucLLmno7MTbuen7Ht+MLVdViJ84QRb35F32Kz5tu+lt4Nj
3Vr7cIOJMCovTvlt2pvb8TOYNMd39A3vuE/YU6GdbkiWwZyh7VP+in9Zox3/wm8Ku/PedLRrDEW2
xc0Q2Gw+1CsPKvYsh/kp32kOpnAtoplOt4WC+DPZF18RT4CGdDvvrAPSEHvrpb9L7ywvo8k4Oend
/My2rTeBAl7N1mo7epA2uZd7QAutzqXgEGG1QFZB1Vd0yr979P8fBv9YJOL+81/x5SQK7ojnqPzk
P9+Gv+VX/hX9pD8pFyD/hh7BUu9fwsHf0c+Q/yTwvTJriTxL5+1/op+p/EnyDpCGEgqqu+pSFvw7
+GnWn5RqqRZaUE1eo+m/nu3fiH3H6RhHv0Edg3SYEg2CFSgyrkKA3k5cI+LhgHFk1cluZ45sWrXF
+aV0ZW6mgnmLIUvBOZA2g+nvh0zRq8++2Wflhfbjqh+0PItBBF5ko8CaEfBXz0JTJm6AGUuHSg50
Od6kioiQOf5/g/CpzYxSP8DdoQXkDqA6uxQLiaqPv0TpaH7MGzMCndaCOtwLpiVMO6uPFNNrCLHz
/s3nfSd+n0wZ+poyF0EsWc2FLbwK3/0oIuKkKelBkMXl/mZ1wngYrVwZvhRqHk1uJkVBvKOkuSAQ
QWDWbtPUCNf9/mNQi+LL0XtnwlazpUxVMY1mmh4yNM7z77WC49RWVrIYN5tML4DQDy0Sg26dB6V1
E4t92l4H7ViY388/x+rmQMVDROwCnvZiELnIfazmw/9v5s5suWpkW9dPpBXqm9vZuwUMmCpuMmAV
qE21KSmlpz9fYlfs8sTH89S+OhUrYBnbM6VsR47xN4WiKh3PCcdmLDIOrUahxhmSWE/sG6pOq/sJ
8bN52IR4Wribus5Kzls3FFstcDS8AMt87XGoy1O/A94PqvC8CqoT8vpz4UXXrXSj+oOpLS+bZpIZ
OexGJ0PtH9J1LlO9SZBEjPUumHyLTdwpIWEACwQYfbrQQ6YH/uc6TsdEqDWQFEJtjvkLevPlItP2
BMkBROghngePghdgZhAMg1/t4NRSZVoBdh5xgsm/x3Ol78QaympLzXQqSeM3RXysOmWJwzTwGduG
Qo3c+HWxIP1F/Wy7SmkfRmDx4lKg+jLhZ57bQY+JAjDOCEAlz6eYuyDcM1lhdfDnEGj6LsJ6NP88
ohyZ7YJqWKIHpXWr/6JgVZffegC4GSLtFBv+DEpHWehAACq+mEz4/anIIRA4k99ikwBv+LI3fZyg
LS+UFAftpomsDb4YI9IqltvF+TtXYO91PY7Igoxba/G79RFucjQ9rHiphAHaZs1aqIP2/foSEPlX
OvvFMBtRJZYAOlaGBX1uG1qH2YpyJnSMAFFayjWe8F22Ty+dKFJvdDQF/qlBbIVoBPa5LL/VtjsD
4VtSiXTd2Ab8U2G3DX+WdnnP7+kAjrsK1G2bz7N/vfiB3wcbZCQLffKTobD/At8FNH3TDTEquRdy
AtH5tDUFQe5Yxuc3NNqlLzsaG1LUYVObdETMx2OdPNrNjQX3tN+X8dznyFYJT+gt2dimvsAfO1sy
5HWRnSDRBuYHAjuH08u2K2/JZ0Q1oqsxHKoGdfK069NjodJApjAdiqjVUO8q5GSJbaht/AwoErJe
3l65Z0w8JBONZQ8XCxyauLBx23z5GMqz1p5873olliSrxdeo94a8vw3sIcEJPoPN2hK62Z1f5vfR
WOCQs80QrMv8zRJGLbOyHOeu+Gn7OrC39dIA6dti5dc07hYJD0y4965G1fgmVZEVfsu0jpEshNSP
mcykoq78JgtvMu+YWEwLMUGz/KZG5KTj3dtver5tUp/5ZbQIOpEKA7n1sze1giKRfY6BAlR3h0kZ
STCXzZWHGS9PKQenpli1pjAh+F41VfjkjZ3qqujg531SW1u37xUv/PZjnU0DysFw1UkaUO0gLCCO
etn/beDhy9q400GqQpUHy+Wqfm05K454pF7De51x4m38NLPiI8y1Or10mpxdKXmABH1y8HRkLkFC
nNvEBbMAZ0rG4oCmraPudLwijSHhMvzlu7Nd3WVeMaj3fe7yz1Gp1WOWlq29GeqqCK6UdMb5FkpU
3h5JiVVLsatsvf6JN4e+xEE2Z8iLzYfoEb9FAk2PFAvQlZc9FcUV5tBiUYcUGlN8cIbSzTak/ofh
rpaq4tbeTvr09uj8NmkM1Bt5FrZhEs2mmP6yUVV52kLDezyMzWrH95io5WDz4NcF7/xsmNcDHdCk
H6d49LtThI9gdddhVTlA1ZJsjhcmyxkAivMqJASBCQx0Bzlr8u0vH0e4xVxCPB0OK5mmd0gnTs4e
4ZNCXq1SOwSMOps+kH3o+5PMOmcbJsX4QRZAprZZHK1/zrIU4Y/EKsI7EviVtffDyoGiFZYeqmFz
6+ntxLlUb700V9a/i+fMw1MZMlx+xG5QGze78T+SF87S+XPSDP2hFGM8fShnXURiq3LtHYNVKxfu
arjqdxNqx83PeeobtfHLOPhxYUjNino5jyhxIl7AvYNjNjjXDPGVjwwl6/yQaze/1qXnfBhnOCJb
yMZdKjegiCJnX8FFam+rXBXpDWdS2u8SjbrMUXaW8H9W5Ern5tIOdb4U6aAAfAQ3JdAibFdne0GW
UE2GaNYeMjeYxut2mGdyLVVXjDsnylq5swLQQsRKWT1SxcjGbgc5OE8PVeFX0Sffx9093cp0aakA
4PX4TlO8Lt8xs+VwAUzz61nOepENC1oAVzRSbOdB6Ngv1YJs/HhokZX9rKIxyvYLYNl+k0ELQezb
ceAdcsNzYNuKOdh6IdrZJ7cdO+dLtHhYukjhSbzFEJA9LAOGCJDCR71PBdBaoH2Iy5HFsIYrBZzq
W7mEub7WiBA8zJHdJXvUmcdykwZTeJ3jTYWt7ISMfnFHiSsdALXrtPsYeTMqWSGApvkQ1Q2/hRXJ
qr69PaF+CyLAJJJc5T/+YFGeBREpMX/fxsFw0M66GD3VihRYpfoueO8xeN1Vvgb5bWRb8vP/omGo
AiFUfai+5kb+z/WEUniK9rg3HnA4LOddEgzdEV34NDvYEj+haz+3RcWl1vhRv93y2QXRrGTU6Ziq
MJyJB89xjVhUKeGu7IoS/R39URZB9CXRvfyxylolQOei1N0p3ZbOTnIUr9tF9FV5Ybm80u+EK1S8
gNVwGsRnAVTjValvxTP5sNzuhkM3aoeAOMCljNQPYskfWrgdsEbK9BIG/bWWiYApwHD9ou/PIgmn
0y3slFYdkAUYw0M3CSl+DqzpbT7MYdpsVOwMzb6Nk/7SefTb1QA2AyKIdDonIE6CZwdAU5ZjreG3
HtD8k/YuDQe06UqA2tc99g1HZHwLB88W1yU3jRRzdeRGhQsqh6UYbhrbpnPengqv9QVgCfB8iMEQ
0p6NQjE0rayzeWAfaOrgtoyT9kcVy+S2c9H0/TH1Orxe0XoYL4z+edyEHgZXTgPJJ3oHr3HWEWtb
223PFe0Q+NUc76CMxp/61h0+UcHmDgm4sa22PVpNoC3H0Cr2b7/2eSqHJQBuHYEhgkmAfb+VOPIV
nwN3bYdDuShkSDdp3U37qYzyCDfstdxiEW0jHVm4bYC8MYi3d40eyhsUCdb52mMfejeplvy0gJcH
anqhNHJ4+xF/HxnTPYiGUIzF4+O8CDP2kGpRneYJc0yKdrjrxMsfq3ZQk0yEM/xhzaWX7+J46i8M
zWt9Q3oLN1AEH4grw7M54cssGrF67g+tN3ef4P7DgSlYTOSNHRlWu9qv9ZcyUR7mdEUV3oxJWN8i
TeZ+sGW4julmcRDFQ/yxzL654yTiC4fXK1EdeEgkw1A48X1yOmcHbZtN6+rPojuofC3/O3kZfMFg
wQ5mv7jSRg0Uq+4/cwb+wVvQr63SGNCs58j1EuX19400MXcRYxuLUASyxS+3cFeVU9u2sj+gXZFZ
zGWJMcamalzrqnYRS94tc2CjntwVw9wCvRLZvvDt1Ht4e6qcwRdMXElESRKEe6iZLefbSoJzVdDh
GXlAKn6Vuw7I17rHLxMm9JzIKd5FiOx+b7pZRrC0J/FnjVCZOCxVVd+VOlqLI3O+/ozqUTRe2vJM
H7yMNBJYKNAu4ZkaLvLZSs9Qs0dueO0ORCOht88gj99a9tLfd7ad3hBayM+jKurPVhMv7S6wwJtu
UmQtjhgDyB993l00+6UM+/KZqMI5iPf59JhD1oid6OW4CbfXHh1THJe200XyTmNJz7UxmS3NXwXx
InoO2krmSX/NvcmPpquSqd01MPOL+l3YzaH6c/51/0Wbj/tz5k9GPdcZM3Phh9rf6Hhr2Rrhy5Pd
KlgERwRWRqOSXjIPH3Wtm+KnhzZE9SnFTj74swDSySeQJQ0/Dn4aFjCnLbtb4q0jCSvFR7lOAu0A
u03r9dFbaKHZJWXlk1UZ1gIF070smh7jrbCEgFBtSx/YDHB8jLP5kVk22JQcbDDcVXK0x6Lk15el
L7moM/amacSvcr7CVkgM8U5GickDQeUZx2QPRNNkfTLIIyCuQMXwg7rwUxIfnkiHAbvkwmrJ85DB
r0P9ICdsK3FUG+xp+Qo1alFfnCZdnPraB03LL0dTzdd7bYed8I5ioopNCQvVIYnNTlX76K5kbsdr
yK72TKCcWeVQbIJS0HO7cUrM99oSEu89LsGZ+TdCVSc4xVKigHdV+mqNECmgs3X1DhJuOHsfrAQI
l02lTi1kDtrQR++t2yAB0QZmfHKi1JvZckmOvbediUjg/vlp846J5ByAFSKvdCgoLcNuD7lDuNZ2
HcN8fRQL18ZoG6+ZY+FaUQcDiTUBBYtXZhpVFJNtPZAvCfJkGqwtOhmE2Yd0RG1uvHaa0WPiIaSU
0PXaKxDT2NuWX9CxmavXkdtLr3jjKVPF+sj1ZyA5h9or9boUR7R50z6n7Zo5Y9DLQUq6RNSdyb09
f9Us60QHReDZeXtE15Lm0U3dKniIB69aH6e27tV9Eor0Z0hpYPhcxevcfsPL19a3LZC10UIRshuF
vescXGrHTT4nOA3vxtIyjeoMrrm3DUUdffO7oLM+OEtusjG6W8xo9WNJEtapajv4HLokkQ5tvkzz
bqyzZXwM3argkRGrMk+e+eSivkUNekcFwkYl2+eH1p2tMkGJ3HYG5EHGFSzMztERvk1bBaKVKezj
HsYLx3HahfdJsuaJd+XOi8n+lIiSuMm17deJqu7cJkEQV+RBPywbKauquVmUEzb5ZhLRPLyfggK/
2n2e2wibbFLsFfVth4dnLBD6YK9ArSkJrOmY9gHyVgwcYjfYS9Rcvj/Ni+ybR6d3Jr3JVcMOtBly
VWocrN218b6u8Ih45IK1xAGum3CFAlgABpLjNYEf73iI0FtiaYFbDqYHG6I46dk66Mr1sY3xt8Z3
e62YB0gXmR/zOyYPt04Y8077PnbylSlYoWHAPzp+nrbeHjX/MrTuqyhp8oe1FSb7m9chiIJCpIrJ
FgH5ZLIFYjJ/lVhe0Z24d5TFz6dV5qnJ/JLPRYB164JNnfKPqzc7VrIhcdKW30ZZZDwnRJ+FtcIW
YwYdykZvtrWmZ64WfeEVfziW6LtTsvr+9HVi6/P6XTY3cN0KX+fioZ5cSfqjJFk9b6oWXYsftp6K
gHmUpmZd6KBl70xJiqqSirEKJxds6GQS1XOK/+F2hPziwVcq+vyxdUe7PDodCTAABBnZkgVdlQaB
EXbAKXlwFm/lO1GJhRRlcI5uyBYd8Vy3fR6nNWgpx6D3M9ls7VJP5OqfXjjPyiihkJ07c3I3Lqqj
/lf57fjfSOl0/NKXKXjsXQCgNLzDKqzWNsZWTQtXA5zmCOs3ZQ791fROZ905fV+X9YGyYdx/UENS
FSfUsMLM3mTW2OjtMK7WTYlx1ISlbVV4Es14ymZo1k0OtSwhSlXs+8qyZgtdo1ykj37auzywKCRJ
p+cl4YmAgXrOz9J/NZLoTo3j5ud8jYxUzZr1AGR3uBSbdTSrcV1uuqRTfCGa1OSvxzQyR2U8xc5y
o6K8L7/BijXTEK/nLgBuPgTLdBACG9QH1fkDv0oaWTOmZBxNjnaeRUmHSqQe4PMB6CkksNt+VSFp
sahrbr0RzdlbJmzdXfW6d5yNA+5vJdeAk258HSVWzIL2ZyxXMdoLc7PHtYNyOeY8ziILQd7EHyoy
Qk8HG3WBQE/HrPWGdCDl0jsZ9lBazN/XdTDn9XOZw3eE2a6fz/KyKgS1odqazTrKcPbj81n7Jtv9
fPwWWWMChedDwhUBQh3b3vFNpeOpZhKo0JxXU+11/FqkQrOJyxGAmdjYq2POYuQxzaFaz4M5P2uR
IpZE/gEXK7rKj8zSfz71Gs/Nxbilvity9++6Q2hlZt+MQtzErM1Sz260BfrcohcUPCW8q3r+9cnK
NSsqabSZD2mwmCR6HccWfVlUNkGMknPKRwH3ZZygZRcs2QBXyCF9WGyxVv1nnLU6Cwdau2y6AwDd
smV39oeZVdnFVspu6z+VlKiPa164T+ekXnYDazD20NnhaxAwquvZILSFv4R3FZH+5AyxVUACf2sL
RKLY1Z+OvjKSZt4Q15ill9d+aGkgPeWvssRTC1FpQ7LcRYtxe9hL3J05QINUlqV9TDzdpkS5YWOO
J9kFYac+ly4qVtVj349ms0pwcbOLr5krTK93gPbZLrejrgQ+RptgXebeuR+lix/KEV0nM829xjHH
8lAjqNEeGq+W/MgylQ6Dju2QeQuKYRUdicph6J9ae/KwL3S7SvbFt7XuvN55l9YBzL2bJp8CtBk2
02zx6TVELpvYL9/kzvSrp/CJNe1nlaC0k1shVOHH57DAyctcfW+HJR4/L5bnsRh9gYIhSbeK8HqL
6bLZhvMsys1Dt76JCT2DkFDIxPlI3d/nRcaxn4+NopPVEpYMx3Pskbt9w893jm9eUmYJEfHHue/C
6aGPu5TBhARVYxdRV+YDRS9HXifA0ZpFBJrA0oRWmwQyUUhFnQ0DH6ll43qJmRWBXZtCTN555tGe
PyKSBLvNVd+qhkcLvEHxk0s2SJaI1WUNH+M0uR/FO9R4u366a57mcz00ZujSxDar6BkQ0mYy5LHg
+hMHeDmKWDQHGoKPLLnGkfoNuqYufvZGUgsa4+Qj82VmiHnNouoVGspzMZbuTYVgXA4H1M5RX99b
nhWl98T9Tf6IZWJf/5FkIu5+RAntbUcH5xh1TKKhrf/w28qmrt8VJfrWGxtAdDudHN1WvLGsgkGy
cIg8d6g0TcaMy+56B3QiFmLuLutI2TRAAg1ZpCnXdfnS1Y0n693YZ2s/beq+dAnDpo6R8e4yjH4X
1LqSoMnLzdosyFnsmdCYOH7W6eLyl0T9GubrAnZm1LuoFDpC5mycpN6j9DXzxQJgZOl2JYpx43s+
N+Aahn2VW/+Vq2xC1KTL3FXAYVVDGTm3CunMon2IAeUgh5bY1RSod35S6ng8tlMjHDa7PA0+OA6X
b3Uqk8G0b6eYUmFwboG7DLd+5bT+CVOCEqKJdN1RvmuHKbfjk+5UPKzXcbSoGrexZM08Z78OPU5i
285ffXSuqXOAswvbumiKE86sNs+WdTVVVowV9OqQyZZYrVj9Xa9rs/HNTG+z4xUQOB9QOjFR8/OW
Dek3ARZDbGNV7MRhaPZ4UtOJM+9VXCzFt2FoAyzH4MZ0qbNXXIfkx0IumEqyOVcpblfBECRfCreM
GVns6iLsSMZkdeRyp5xqDjeBFdmV3DpWG7T2No7yWcVf4tVh3oS5wIaEIqGTB3duAMHa2sqmN9c2
7+mQK1BKZDm6xbLwCt7Tj9R26oNNHOSKW/aOspK5lHEBGdgynu6mQV+bz/IHmwpuX6M19lDU2sM3
TgjtY0YXioQjnYlCMLn+up4USfHrXKj4nZuxRcac9jDb5Wh6uum6fmpOb2yRJ6Rm8AAXjT6QxBJF
fv+8XVBQrjkRxrY1uz6Bn+gdvW2oyGT97SAHFw4x90SBZFxY+kXdb0v0Edkw+2gyW/syWCbGhD1m
DmA8Ilmp7FcRO3s2o3qqvooF8yBlKNm/YlKsjHjM59qvjVseMUkamw0vnkd0BvcD6uXrY9Ki8iL3
bt2awjfspraeDuXowzE5hWGbLfExAVWm981o190HT3mdy1iPdBu7BrMmsEXpcq46rabq9nyM12Gh
2SOXIPzVL0/XGGiUqdNt0BUYasMCmsD7+hZOePeo/zLLtjDXV37LawBxndynbTknbuWC9BQ4qzQB
bdFbyNQiSIOMA/uZfNryVFYlxDPPhysMWFwJodBYlmHVphIwxKYR8cocbp8in1wJs+d5i21CBTdO
zaaqnsL1VEhzHWzIPJsLxQKYndojCqxq62htTjr8kUYOiHhwTKBldy4aefsqt5LsZm4XsbhfFyvR
83oM6GANV8LnHv/R9juF4jM0Ljv9MaaDEh+TaenK05pnlkBBvrAmb4Ivwknrb/ys8+F2kaJw+hNl
vzL+QZrA/tQ1otNfs9kzOKgsZRiPvpzy9sqdUrE8tqKUs1Ef8DA7wTZo/URotXbWcWiSQOfXCFI7
Xb7rUdQuH3VXWPafrpD4crhT5uYWibJkRucwdcYBSc9uLsfmAdel1eCx8ZqOT+TwLJhaCQoP5V41
2v/moFPsXlm16orvhcIUDdJUEx3xXk+6GrPMdQqvVtT1po+S6oJ4N6W5WZdDnSI+fUTQneu1WCfU
D3bhENflzqf8HnJnqco2OC0NO5baDbK1a2/HMemL/M5czcTRdrSqa+At9BzBI4yB4eBRO3Gq2yDr
hvX7843rOcomDDBRz1OS4Om+YnnCHLj+mHGrTJOWAD7yuLzXu6gZAdBts7aOmJTD00U95X2b3dP8
108xlPu0qvSyghSayR4xPXLAl+W3pyt3KVYTaj7Huc9LIgomE1Z3NtD36Wh5qrP/JG3Qfu+mJY/I
FuOlSasw+NoZf5polK27ccE1TGzabswM22Vqeg5HTGidF53ZLYZy7YtbBFLi4h2KltmIma5lN/I6
miAAhrsl1WbLAI5l7kEWFwSaT/xWs/ix7BPmMiNQevkJZw5Pjp09OkkJOFIwwg0Ggq1gzZT56KQ/
2Zcqtq61XZxkX3Y61/mWW9lcfWJJhVmIYujS2/NmwN5XXQl/kTPGXl4736dlE6/hJre91SZ9Enar
jVFjqocfsFHG4QexxFh8z+KuKx4RxrWZhkO/qOK7KixnrjZIm2RDyXkR9v64HVfb3KfyZTYYjhVW
4/K1naVJf+kaj4QfBeXwvDiKQU78nL/YZhO0U23276adbASin5JHEXXJpgcGAsIRrDkSm3RH3Wmb
jbQnYiA2wseJL6Yh7sN75QlzEmjHrRmq5z2MFReTnsgGtE4JkBC+KHdLGYgE/c2gtyr5vqOswoCF
T+fQaHuSx6mewvne9sxtQywoXXAtcVZi0cByWRS7liXhr7u/D2mTdKLbm9LMgdLBmPsxnN0x7I9L
YAPDImkat+5tHTRm8uWQ5BlvORJRIxAweCah0YXtgDumoEqBl6qOvAmrkTDQgompn4FQJIGrhJyH
XJg8zepUSbJBG7jEHnl5ygFIuyZjAlWFS7TVadaPqOHShcjGqkVdxWqa7C9rmwOWAzTWhvcRJFC6
La6IsT4h2TZOn57PVLtGBpW4HOtdjjoRiXb5Lvy0c8a9BzDFdFq6jPT1DKSR1ybkNt0kMm2xM1s2
q7zZ8KtDu+UINKdm77iL4tT0cFlAz9hyJZ1h570zwAEpdTXWe514whr4BbhE881zGoDCkok0SEBg
28lW+ZTLIw9L5KAUHh8Kit+vy2I6iYErhRxDiR4118pYB1gtTZoJrCaE2o5R500xYfKyCLaTfghm
kx1KBzJip9xtZ8bFUaheohLbN3HqbsqpMH/VccMzkczrAr9mDmWSoespRvMKqRWaAF/mNeOeN575
wsrqgCtAHuWTVAgGP2XU8hJZqFv6vWnvK0W+78eaV6lN7OXo9d7P3HkqtnCeZu1++VWA+VfUgk+N
5H/npLkXZLv/NxLe8Udj6GvD+Uf9f8i/8ynm/N+JB9ssr0D3PDH5DF3P/Pgz6SAMIR2grUUd3AVH
8zfbzk7+g9SfETekYgSKkF/4m23nRP/hO0bPFsgAnDoDIPubbReE/wlAVFHSBZQJRMn2/vd0uxC6
AyCemNgM3Rcg2ucIIy+qPDZfvd4gODXUSJE2YfVB9XElPrvAnZ3PWVo03//RM++f6mEvOHcvC+LI
S9k+chghsDD0dZLw3BJUuJlDdb+Kr0uBKkpzjEiK1Wt2CN2WvDGkHU/ukviURB9Ju2xtOW0sDI3F
AM6wRIvdR6gs2YztpTo9Y/GP6h2APSQmAc+hrwtPG8vfM6wE+ZNVyyRSxyby570FamkX5mjYdakV
vX+7C14WvJ+aCqmkAkqiugtC/mVRjmK3qytyjUcrEM2nNIiv61UXp9lKy+s5QUBBIY2/ebtNU3z8
n+IkA+w66PrCkkAzwrBYzjA45WKK/WEgT93ggMqzzUUNQYgdt9H6Gnj+JYmKX9Jc5w0C1DTDjZY+
0IOXLymsonN716VBOQJ/7HEY8us+3DYB9iRjO3MDLztxVAUy15nqopsg6NvT4MzxtkwAvaUlyltt
S5ywVUC0tqKt412VE5Cgf6PXHYmX4sEKZUwsIpO7SIDeH4nQTikgpyMgf7XPhym6QtFP3lgo1e7h
6Xs7SmzdIXAHSGiRne3Jnzv8P1nt20kGh7f7/GXxlT73qbwa71EqniTlznGEZJvw7x6T9OC1iLcl
VVUdGkwq/20r6PXAYA2NfhIyl+cuwosVeKK0KTsvoYS8SGHj0Ftjf6GV8+WBiqVxnQGUDBAhYet4
OZxrb5VusEj/oFTSU5xBXrbqgvnjiHPchUL6K00hWUw0wb7JRnhOAnaRPYiyUviHJY3qXUnLn40w
1T5e/fECnuC1poCUA1MCHwbq+mxVNHKJm9yz/cPq4JMZ4b++c5B1A9cIY/NfTgYCIXZY6mMMFzTq
sw4s0NFvBWoeeJpAfli5AuwUboYXlvn51gKTObEBjBiAhFFcPV91w5gPak7GUyQc92fdUr7cogGS
/6xEwra2DlH7MRmmpLoApTnb1JGTMMwAG3ihkXTwzjVBbZe0nvIncUzTFIFTnA/6Pyoyv+WhtvP8
iwqiHsV/0JKbyhnc5ELr55ubAQ2he4xmlw9NArTfy8kppZu1E4WQk1PaXQo2vuFuT6osmrcRujgP
7pSkl0TiznuaiiTUCM/YD1HthRn/ss0YOyZJhRLRCnKkJ3bd9I82nMGJ9pF3s8Zrs4fjry4sjfMd
BVaJw6HBf2wsLMmz4Q2kWKUXxM1J1vCGMzto7hDuyy9oY52vil+tGOS2gdkDGzlbFQgBoAZciubU
qUHeOFI0m7AKUGYf9CX1t1deyLU5I+hMhxM4OOvFdAocqHO8UNgnZKIjx0KsZZ32b6+9V14IygK8
elDdoeGRvByroumA/mR1e0JJtSG6GNYqB8lEoLzrOvahC6jT35vjTEc+LXCQpwp+g12OMfBm/Dv1
abb9atMEXnYTexLH3XGuLjA1f+8/IEcBgSJLD2LQ+a6yjpZqsiBcTrYQ/X0gqv5ot8klRcLXWkli
KHgGg4b0ufuy/6Bx2mkEtuVEltc6qDnHqqKrv789SK80gvMSx0ViOCao375sZFBMNgD/86lF3nBf
zM1S43CdjT/fbua3vYLegkaFZhYBOdH32VxoYo3/PInqk8WcfBfhh3br2n131y4xhddFL/99u72X
yDkCANqLGB24aJFR+D5fTAGghnFp9Cms/fQDkCVr73glbkCoboOtmLHCaZW7jwsRXinqRBcghK/M
RUDH8Jd/KX4AwXjZqyX7ZZS503wagtzai5Ys32bObL2pKHF9fvtVXxnBiCnPEmNLtLGFeNlWt9iy
QnB3PqV1bvQGqgS6VGrn3oVD7rV3guQC1da4WKIk9LId0Q4IsnvJctKLX3+jR6PhFJP8cNC+z73m
6u23OtOvYQSZjgkDhwQKnHHwoi+bG7A0ySOvsgAizF58QJK0i9/bVto81miS3K9rLYc/CxS+Ps0i
jh8QgfTifZfZSAk0Y5UUF3bnM/kr8zyYDgZ4rgLDNPLbZhj+QU9JdVj4xWzbp5R+mDZuDrzjaEV1
VB3Auvv9DtRXMOxzl6B3x/ZOJqPMQsRrfUC+0ZGSmKoPVWBsiaS1FtUuK5T16KT58t7VNeTSt/vv
twXA40Kp59aB4hRL4Kz7SDoVo/TW5VTAof4LW2V73mbuqLZZ7wY3s4vqRSLj4W6M5mhPXn6+sBv/
dlCb9rFrNLQorp3nF7uI7A9w1W45LR5mSwib+VtnxpzOk7L/Ax5fflvz7hcmzW9TlEa5W+NHg0ig
sT59OUbruCrt1tZyyvNi+lomUzUaF95GQEOvh0uMs1dbA18eEv6h0nNuX91iENpPYbCc6imfrnD4
Qv8FeeEISUvXvjD9XutOcLdsnYbPEZ/HPSx7MY+KxVcpq0Hqj3TVpljy8QTgat43kav3OopS/8Ka
/xXa/PM+aWY9O4vD+e3CezxXxQUxmK3RoFEcaRQCJ2tWjUeXbO17qhezj9tDfaqA47RtVH6xAce9
83W4T2uv3HpZ7yHnPOV3+HeRYbSoH7oXArPfThWejjAQNjRc6JAo7eV4W3lkYZlV2KfFV8E2q4fl
UzWm1ryxlOpvPNCoD2+vqteGwTjVBSiAMxSR+f4/NgERFXlszxJtlyokVyzr5K7zhuZz63fpfuw9
/9jMoXWBCvxqo2yEpJ98KB3hWaN25U1WQHX81FUz2jY1+OF9MLndRzfvs4cMkQhs4drGiy4M/ivz
m+QFPDMT45NGO0MxoyPEpUrl9gkcJkaFZZYM1r5CHfyvkMH98q97FoUrAh18K4gXvbMD29KJqMoo
Wk6YVVrMIlVVIN/C8X7OhnrPc4wb/MuHfxvImXOMiNEQhRyUYs/OznDymgoXtPWEdSgi4mCrum6L
OH6U7t9+vd8O6V8NsRubjox/cyJHktzzKnJ+gI3scceFqjxV2h4vjNhrrUC2S3gpCtx4t7ycnnYn
Iu0ACT0paqjTLsA0BeebKJDyQkNnjIBfpyF6tqTTkE7BkuZ85WExkViitJwTWCtb79eeYsKuTcC5
wA013eeErfw0KCAEu3lVUOXbHvDM1sr6KNuqubKjjd0GZX7KY1CyFx7vtX4gQsdQktnrsGRe9oNA
6LnNZeucCnznkl1TlBQzQz9bL6UXXlsi/2zobGlyV60EAu3OKah1nVIxMxr2re6qB6fvvPXCa/12
3WeLgwduPGu4tpHeevlaXafGBntrdh/LgvmZedaXkBrx1aC1/CiDIXoH6QgmqvS8/ELTr4QT8GAA
7IKhQlPk/BxYBL5aVcRegNdI/SmIV2Vv+y7RD5wLfgqeMLFvU0ss1+CU2+0yYa1w4QleGVOud7x7
6PAnbJiXLx+5zdgl4WCfQllUzaa2h2G+RqG6veRr90pDzGzun4bzEkOle9lQvVRwVUoVnew08HdV
1eod/AL5748uQwiFssIaMnn5l60MHuo0UIajkwissN8kctbJbppz+V82oqzcDtjo/fH2HvTKZAUN
4ZNYYxwpcZw16SKW0mLoG50aa452fRoNe29Z7GuugOLC/eeVgxkmLdOfSJk7+fk5SWQUO5VyfNLQ
Sn2VZVq/9xJhIdvWybYGrh3144XYz/mlxnIWq3CJNfqFRgCPefKyS8l9B9LGSv00gTgvtogRqP6g
HNV9sIAyhfeO3Xv1MQ5ahAXzMel7QNdu8F+VAjA+uAC9CyZuPeFilsflY5FmHSAANu7mKi9ALG9U
1WfxHt109VjXeY/lZi7cfJdOfkER/P9wdh5LcuNAGn6hZQS9uZZldbda3s2FoZE09N6A5NPvB+1h
u1iMYrRizGF6QmiAQCKR+ZtiDj6WupZ91ZQ4f1Yj4E7fjDnFqNZLtfFtbjuiQo0ZDYHDQD3JPkdh
FVQnBbC1sZ90xRSPUQoubT+bjYm62jDhmGW5ufaraYbuP/I+oMswv2mwZkJPv9SIiCrsm85xjjHa
Bx+sfjAd1GQVHCToRjvDsdQ78+dAQ3Law/XtciShNZZEgKf51nu5M+4tVGabQ2oNCuJtbEixV4Zk
bPZ5agRvacsM5YcE5lVwoKPtzXC7rNJCKrdukcji7aXt8trVg+NcmOM/Ghya7m2C2eibQVhGurMB
+f0DyNfhN6bE9KNFxN+9IKYl6AN71vSlG6r+UwXqJNkZ7ax9MuJE+T01uvnTbTtMJGn8i/e2l1XA
KseEXu0c6N50ACSFh3UyoUH1HoPPBo07YGLvm1hVJghUnfeuayuJ6i7C4GdUdKOzG5Kgeu7UYHB8
5jR8LnuUcN/a2LqHO9QR1fqYlU3+3BdahfYyZST8MAyhNEdhFfk/AqqncTZaF7yjsLT0GNSi/2XC
PQr9nj+D7rHWRtreClTrpxtqELyNugJMQ58ZD1ZnHtHBC3EozLiEej3eBT2/0KnNQxeZgYLH4Ht1
FmW/g5et6ZRxx7bfozetBhclT6Zh3+mqAC5pDClyhXmk++DSSvU8Yt2F/aqet8YhrEFN78YhNX6W
ViilBzUNeYDUaYb8wQWS/GPM+/Enmdt8mZzUTXaFBgh3Z+noU54adwz+DV21/Nc0EO04lU2fqXsn
UPGlKSdXQYJTtdsDCAbsN7m9ubx7lV+DfRYeXbUTKgBEQ7TskJH2FvDk3DyG3E3//c+QjmJsk9rg
1mrlHz1RdNyFUwwB9358W7kePa4XJBt4AKJRJn/+IjlPjArWVtCavikMJCvhqtUptrRj9K0JRwEH
F7yiD+ItJJUEu7H14l7QRv/kRNhGcUPaNGyg/S2TATgoE3hU08/1uXZO7TTrE5jRPH0HI0AK1BfV
h7AO+//MzhD5zp5j7X05YCZ6uL8OKxfYH16tVGfToNguUmk0p4JCqJXud/yWz43ENMNAijZGkbNZ
RluCLQvN85A2zmK1x6nvsM3LddCFylBOO/IDbn5X7fMZ6kFaZPveyJx/I2dCNvj+BNduF65n+mIw
rOUtev2hTSRVZKqg+1MGVAspVWs6t4Y6f7AqjKXG1v5+f7zbqWIoRyeRug+vTXxCr8cLqqBQ8M+2
/DnI4QRFg6LGe68WVf+opLNl75TWmsdTNCukv/eHvt3TmHJRA4MujTHOTT+XppMW18hdXaopTLxj
2TnGvyFY8WRfq8Ktd3npFP2xR3wRtHEUeVtvz5UynNQZkzJ/4GdlE/167rhg2XiHoSBjxza2SoPt
4qBdxMhloFdPnn3seNJpu0aJW8OnD1App8Fs0CRKWrX7bKpFseUvdpvG0MqjpgVagBSYbXD9G6UK
wP4xi9NL3bT0ob228R6nVrMehiZ2f9xf/tudxlgEFdxKELO4cWapQgtgvJqllwKh8mNkxOkREZv+
TWQK72RJ2O398W53Gm8WIAMsOZVrRF6u5zYMsenG2ez6bpyk59EK3Z1tzfkbA5tupHLxXJpUo904
ySsLKguEKHYwR+AYi0ENdQSbgXafzxWCnGretbsZqZ1j2KvqxvxuQxOkfwIGewJy/U3jBFNu2+ms
1vNLq9JPitmnD10ybXXNV74aUiucGsq1dLKXiaAWzDwWqh40i4qyf9kEyke4XcMxFqrglGrRRhVB
1/ks17GQTJ5+Gr1BjgrV+OvPlowQFUdebdSGdUSMjcgl/FHPMOpHWDzG+7IuhH0RHUzZvdACHGuT
SIvetqJx3sXwlKCUipHWIkh25ROIxTY8aK2RZ28QlsT2NACb1yPHbHXvE7UbgmenmMzvHZJsn+eQ
nOx0fxOu7AeAALz2aN0hgLTsZseTTo5rdYE/qjqOmZ0W1NERnwXHQanPGreEWlaHkxAHLi3p3yd/
/uLaVlo0QWaQP35V9+60c4sCugZV4+aTmeWl8upnJHAc2ZBETg1ZomVdvJ60RnEiDYHuvCXPDQf7
O3jDZgNrtLLPGQWJVKBG9GWWPRmvYQTE+ZCshj9HVpQaSf9ZHRFI2Rho5X5wDRf/MCQ/pTncYvFS
xxxq26wCf0ZaZD6Qt8MsCVxAmG2fW7smsMURM5joKZ5mZJJfv1FkOYDnK9sevZXrL5dRL1agsgQ4
3HXxJ1KzTv+WJkbxWVcas/r0+sEoDYLC4w0LYGxR/AhbF7IfIqI+AHZlN9QwSXZlXSMjrXnxxglY
CSBsfOq7UkSNN/PiJYm7T5Ga2qT4WGTmh2zouoMa6uLUNdO/E8djIyquRH2aFX+8SsinbqKipXbd
6OWa4tMaj97qULUO9mxnT22K53JRDcqlQRhlY+fcVnTAqVDS53qnnKMuTcc6qP4jd7eC5lZuw0HP
1SjYp7XWWkckJ0dweLmwvZ0RF+KHogfuWW/byXx1aVtaw4P+Y9bUlpZlxLQY7dyye8WncJlrflQG
AMOG0EKRy0B+UT3MXohfm4v8wcf722nthDogQf+vmgR25nrvchSjoW9zxc+gYzzmyawgpSb0jfmt
jYIFGJ1Zma5ay7JZq1SzhfIxXzadIgdL2UCBdtF7rbMx0NqORaiTBI3WNw2KxXTswTNBxkdMByQ/
xsBdtffi4RfkDxTZoav+xcnnWCDUB24TzNNiuM6Lk6zC/RVETGseILy3tJ86dPeT4S8OB0JFsvcK
LI2tsjiLrkWDW++zwO/TDnhY7yb9ezXKTZCMOczZXWFWTC+pPe/1QYB4inkcua/07l4MjJQCwnEz
c+yDrvMpy2a7WZvtz9lAoYhia3G8vyNX7kHWkvsWM0QIbcu81sooqstXrZ9p1gh1UEsOU4TTBBTy
duPzrWxLmiyEURUMNEXOReCmlV8YWlZ7fpVY8TMkzOiht4fk/PoJSf0ruke8h43lMw1iqyZKMnk/
TLPx0W2T7ggBIfzthbg53B/qjw7qIgPjbkC2CY8V8NXLCxeD0gY6S4LIg9eWsMQH5zRi8SerAHYI
7RupaTjvGFaEPSi9dhh2FZreXxtjDs9BpmxJSK1cyx5vRQKaPP03zza0D9O8GeX9jwoLjUL4B+ey
b4aHkILePlbC7Bg3NhmfVMXeWIu1fYQEKodSnpebVnEMfAyOE2PTa4HAJOwROJRbmKBy4bePw8Ze
Wh2ONyphhwB+8xiPjRhqhWGRLSrYiET2aMCJMm3xTlSTFW4MthLmPCwAZYvLRVhyme6IYPaEO/CZ
ZwcoNQRCZUfGg3gE4Itdm6nexngrNR0yUzqDgJR1/lrmwrYyiAzSr+e3GS6oOxiSiFL2eoQZ8BSo
DaYmJTSiR8r8bXrOw3Yoj1Fh4CGDBeWUbRyoP4/t5S6n1W25iMzzUFyGiESYrZm4uMu0icjNvUcR
pn5oyryM3qKAQt0XYpUbHINZGcaDkqXp45An4297svtvUeWimFqjso7r1hgnGveCludntesdhLV1
Q0BXE3WwEdXWvpjMLv5UxmRn8vqeLQLIaOocBb6XNM3vyjPi72qalt/By0FVL5LB0jf2/+3Z4ylG
p5ys2ONJuwwFWAgHVqTlLqCAWdRnsx207/jb1uoBdEXWHdsKUZEDoBzz4wwDfkuE9za2unhaoz0I
XUS+cxfXRo9etDcHqUteZTTefkRqyzmlyF9rG/fT+kD4VhDveMoswb8RyN++C13Hr8PQPStRVlz6
ztxy6b493kyHWwLAmrSpWtqitVnY2JhOMEoaZSdtlgY3TRFhmTONG9t7dUI8gaCnAEcE+Hi9VaKp
RIlCY6gsAETjwQ/wK33o9/evitUJkUZQOKSqQ1Z2PQogWxVVFtvx0b4oDq2n1ftmUBEKUZrXZ0ms
HU9pipGaBCQttoJuhFY8VoKeA6EC9SYVbTMvGvfzVGp/MysXJAy3OdffctMXOQk2tnOOP0fjVw2w
EEBs0Z7dtBKvbu1JhJWDNKI0zyLhvF6/2AJlONujA7ALLmqsFS56sqnYYwCiQxIyrFcHEOYkjWOA
AQInW9ZWgsiAUE/Dwi9KW31AhwEdlWxuj4XRDnvNFlsh/zZgkUeD72MZIYIDH72eHypJEYlDR/hw
EvVdT6v7PbWPun0K8sH6qQZlom+8xFZ2JBwIqZEqvxEA8+sRQ9E1KdJ9ro8U07SLS1EiLWE4h6lC
sPDVm5++qUwOSDW1GziX05Ud+DHD9eH2ug+R1bUHelGjlNwcNoZaOc1ShFwjHYMgQAp4PavUqw27
49LxjYEqbde06WFsFLGx79e+1otR/tzfL4pHKKWC451a1+doAL709Inm4zR8mrDD8Udk+f5iN7Lp
qYgjkSKTnutZCdK3ibYy36qcC0xISu/9ZI/TDqpxccKAWX19jcWlvPJHhZ+s56a0qLiDQ42vdH1n
CMKjg2LLyQaQR7tt3GKT3FYEKALDToRWgbEIhZ3rufW4D5EQFKxlo+r7rqJDlprsyDRHsHYWhupX
Lm3wGqbCwUoa/df9vbmSwzM+8ATwRIDr6Ldcj98hohAZNmsrnMSs/FgL099ePfcmLHnXQddKt9vy
HRoPjTi7je7UJEBG+zG39fahokRG21tESb6xj1fSCWIBCE94LmCqljlX0UxJj5ynQ93Jmqod7Trt
TdIEzo++r1uBdq/uYUQP4fs/rUbfZ2P0tVNElwuiCyU2mISL/ZZLaHTtkfDajdIeRixy9hA9lcv9
pV+LQGwu5BPh8YAPWcT0KHSQxlNoOzhpPaH5ViSou06ovYzVz/sjrSTUkj7LTfWHscR7YfGROVIz
BR7XB3sxvBUFvdK9Rp/D3o9FZn83ixZju9gLxUVVeWwjkUPbuVO2mkgr6wpFEgsxeno8KG6yNCM2
INhMnl94Ufrcp9WwG6bi1dB8hNexzsAdACg7uPHFjm5sM8X+WfN87Jvj4E91BBT25HbZxjtFrtr1
w4CBEOmlri2115dZWpSHEuARBj4kAzwMs1Yx6kOTNemXLAvs+EEkWf3G0Dp1q3i/En91XvfMDh7n
becDiQ5qCVJc0c5SVJtY7YfRicI3qAMiDjK59vkv9o/EGwLtY1XpO1/vH6dEPEJLNaokpjF8x3Cr
eoOTsUuPhN5BJAKsImNyVOiu3rlNk/wktG5r86xNmvYB+wcCt6kvyycj2q9zG9PF6hsr/T4mZeud
bQdPa6wt8SY58h/mdOPiWTmipOAQ2mm4c68uLx7KHsJAeZbOYOf0+2aOYiwyveqUNFP5F0MxFqUb
GYbJkq+X2LCmvuitiDsORMXnLPZMvGwR0sTF0QrrjZ27El7Bqv7/YPKgvrjAVVWMhTXxirH7SDX3
Cln4937O2ssIfKzYRXOovQN14jo7JFWzLQOXtTDAc0M29rHmxlrjenSd3qOJfrHrK7oon2MzFU8w
BfSNlHnt2/GGkoFGl0UZ+fOXc0zJJ6p+IrxOVnM0jTjcj5NtHqO62vILWpsQlVJayABFb1kzZhTO
M4Kurh8g83RBLwcJ98IoNz7a2ihAMOXrWjZyb0ABXQLHDukfP8ry6DyneXmYkcnc2IcrlBt8K2gL
kharEnS/2IgUsMcKKzjbL+usgmuntR9QyfSwmzep6Zmpva+CKTpX+hgf2ipQdwpUtydQbDQtzR5T
cUVoO8epm+c8wXYhmBNr48uuxV3p/SdrjhrqEIvfMBhkqhhBe/USvd8jDpTttMNRLSL1OOLavLHs
q5fny+EWhwUuZR6rYWj71TBoP4LONH5xVIcc+6FG2Pu8MVM/qaLyE0QBs3oAPDOYRw9pnS1YyNqO
hl1EMJNNYrKi6x1dmvpkV/Zg+4pIOkQKtXgPkCx8m1pFtLEL1vYaDktQ+ajCkQIvlpgvH9mFOznQ
OhVjD6pkPoQR4Mv798paSKfQ71GoogB/k2YDoxaxS5jxo2hyLlHrotoIaowyR1m8q80h2ujXrGwc
gw2ARw4PCe2mQAzpreoqL7BJ62fcewfkGJo5V55ZgXE/WlYBfAyPkPuTXPlqtL7RMlMp6VAjW7RQ
9dQLEDBmUKPL0KgqKv0ghGL5eo8Dzf2hVtYTDgLAGdk74fAudypOgMhpRHy1uPL2NjLRh6Eqw3Pk
ojYFia873B9vdWovxpM/fxFiM7WfkyFJHD+043iPGrP+7JTtyAuhTvy/GIpuhkHtiLVc7v0KjfYe
4K/t51WS70Kwt29FrYjPpR1sTGptEbnsJTsXlDjZ+fWkPMNoa4Bd4UUg5IqauKiPTet2j7Nwk30C
/HojuZKndpFFGsBXYF0i/yDppNfjDXGuGLPRhRejcZwMZ6Wh+JwUmlbu09IQ/7j26GVHKkJuuKPN
rz9iT5Fc7i/uymmntAE6g94UCe2yOtdFo8r964aXvmq1o1Xx+OMOqjdO+0rSQeiCjYxAiMSCLHaL
pWcxzktGSJLRVU/ohAxvbHd23jiNbT+FQVd6B1aowyO888IP92eorQ5Oj1YFgmJRkpNf/cVW7XjP
5wqaoZfIKT3EwiYA4HSDctd86tGhR8KqLqkPjhWvSdRi2ih4sLKBTifikhXyikFvnpvRNueT1HuY
d7WbOP1ZKKgaHiy3alBi0CRk2hFmvUUhWPvdLTg1rJ38Z9nP7oGzG5XlAYygjBshHKQ4p6CP0LuO
5+4BjVxr56atenSm3D3eX7e1E84lQKdJArtuuokBYv2Z242Kr+Yqblb9rJ8DFP8OKTp5G5tw7RwA
35FKDGRRt28MDh0WWXN8KfoIR4AaxMe8B3Kddf/YgaH/4w6G9h19aRAocWS6T6nGC2iDP7s2XXSi
dPmeo9mz7HQZmdc1ZtxHF1cb46PnNsER26yfLe6pG1Fm5SoCNcBTRpdNbmRmrvdjkiahak4xwBr0
Ne1dhGGxt497pZn3UQ44codQbSeOMZj3ZOMcrgQ46j08oKhu0K1ZBhxdUBfF3lPxDerX/RucZPDL
aIaSN3/Jzz60JiZ2GzfTysJiDykBS/T1QUssah1jhFCch0OjD0b6M77CxWd0cz/nSA1ufMG1dWU1
SQCli+DNhs0cq1c0vQz8LGvGaIfBG68ZuJwPtXAGjLGBFiCZ55T51pt8bYawGXkG8DnpPCyujUnV
ur7LBM3nrIuwOKuUQt3B5UtQzhybeSMFXgkJYAX5eijbSaGrxXo6vZJxldBubsZKD88ekn7Rzp0G
t/PLBL1KlL1c+3fkZOHHQgnbaWMLrQ5PRRuHN3oDN8XzVBkijqsbANDQlc8aQtloazrtlKG0GJbj
Uw+Tt/RNF++aSz2LQflyPyytxAqpgEP1np47Z2gxfWSOSm1qkuiS4Ekz/ILY0UUPJftvwGdNwMCo
XCcp4GGk6HH1UBCqneYhxb9xiNe+OasPs8tWadQtDzFAuHpKK+BMytiGj5nbJ6hC9nCWnDDfOEAr
nHDXdGkIS64FO3v5nC0LN0tnxVF89NqV8I1XGaF6Qr4EAethMsxL6ZQVBMReadFGiGw1b796eYj/
jqqH2NvUA0L1Zwe+5IM14lKNJY4yPY89/Z2Nrbm6KPK9BBQCwb1lpmblolJRlldAU4veQr0uDf9R
hqEx90HaoJd0fyesBTM2Ia1nginci8WxwzoVDa0UgGKEwrevoABv7Uw3mo1LaFThj5jzM53uD7mS
LXEjAhbHglk6b8sQ9CKVIMdB7wCpj4s5afmprZzyNAtbP94fZWECLYktRDCyMelpCDB92cdM3Tke
S9ciY2m6KP9Vh+hpP7YW9jtouc4pNjSGHnoPU+cV47lXnVm5lL2woNkA3kouoW5kydfaNKNkNzVG
I5A1HfrnSOAas++MobL22F45E0QOu58edLytmw8xr3X7t0IW1u1EXmFcOkOB2NJpWaE3wPDk0IDS
pRt8c3yFqeHwqmrxRfEyw7to9uyMlBGAuuzqafLCNz2G5M1eD1BUQR63ZYVz/Hv1k2Eo2XPlIS2/
sY3Wvim1Is4y4pU80+SmfvFNbU1pVWHY8QUB+uoS13a1jzLgfPe/6crRIK8BnwxmnV7WsnBR1zrG
frYbX3LHSh5U0uF3aTdXZycutO/3h1qdEPAG/rYJGMvraMZfOG7wQ7zoYTieR4AXew0e5Mayrdy2
8s/mmEOXIUNcxGEMRnDq4B176dDa3itOU2c70QAmQLa4PVSm3r0Jtag6/83cWER0tHjvLiMMatxG
UXccQD3U8Ab2JlNJDmXtZhtruHLLge2U3AJUJ6A0yJ+/2BSBcNvSDrPkkoYRTyLmSJEyxg0PTeq0
CMazF7hx9UzVf/iM6kryekA07x0maMGpR3ZqGWjCeq5GE78hAk3Dswzj1X2d19Vz0aiBj4x45N9f
15VYylTRGoIkQnFk2ThB8yGsqKRGF1x8khOu8oZvzpVxiKdo+qqOyZZwwsp41DMRhQVkQGN3GeFA
dTmQEOrwkqdtdcyixNrhjFCcUW4afbUu/uJmQvkVXrELvvS2recYIsTYpAov09CAB+kyBP4J5Sd4
rFvklJWTzlDcgCYAA7TrFtcSoTsRUZ2Gl9aOPYBytv5Yq5V2qdATu9z/aqtDUa5lq0ogyjIJQU1V
w+CK1+EgoL3OSZs9Bpi5PCi4t2xQblaOO5qb1ASl7iBN2cXNN5daLoY+jS7zhDPn49AGRrOreBAa
h6qeoTpPUZIE36y8m6Ov92e5gsKjywaujKYsOd/N5kQgvNYx5Qov5YzW0xkQCYzS0fXKX23U6Y/p
SOJ56meMBw80zScUdMG+2SfHjiPcE5O+n/YKhjlfh1aSweu+d556m/9wtC1MLkKMgqMv93/ltQ8D
xF6D4MVdTgXwOnykcJNAtQyeL2or3IcQ93yqQNkDL58tacG1GjXoAXSyZAv/lj2kmMAhaOp6Esas
P8dNbZIIl+I46GGJBU4U4RXZYgsTxPGhbiJ1X2MBsJENr4RL1E/ompP6cSMsw1XbuqJJ1Eb2Xavh
v7Ichwc0MkwMx2dzP5mx+OBa+W/MGYeNvbFy15ErUZ8AM8qTb9lWniMscuKRhm86BJ2PNIj9zhnF
lurIGlKCjMXjnCFIfUuZGqeqN0YVxh7pdlrA9lfM4DDFXR+d9NxovgODSb52uTJ8tbqB/8FMooK3
ZlSW5UmZo9Q+O93sRRvZ6EoQpWgHF15DT4f1l0+lF5dUpmVtROcerCxa74inh/N/thfOSCJN0Q4n
j+rb/V298pWBobHQfGH0nG/wgsIJkX6h1yUa+i6e/R9eX2+jxn5Th/bXRjN+lAVwlftjrsQdSTx1
uIfBBN+8dlsBKaBJRwDIoVF+b3GG2asuQoJ4QVCmnatfamqbG7Fu5fRydHlYcHAlJW+xrraRRx2p
L2QLL/lOpanbtwhPIagzb1kzyz9pUQAmFZRgbprbtAoWSZTdYAtlpSaN7dgc4r3S6cgutRi1jbu6
5rTtSruzhkMZafW/YTO3wd7LG+X1cDjycFaXT0r7bBmsSlySBlx5A1+rMBnAOlG1n1vHwvJpsLt6
y6B8bXGRtpJNRmrON4mw1Y5AWjF7plHRZyBRyvBLY0XJPjaG+m8m9mIoGTxenI8hVoZwzIfAj9uk
ONe98t2oEnGatFT8xUmkoANZDvEjOI6L2zFHpEJPgh7OTD4ql0qP1KcZQ7qTO5Xd3h1b83z/VKwu
Ijk3e1PCXJfpWmUYFNOyOvANFcuWHQLPan/U2y7/bWizvoXQXDuDvI2kygI97pveWVyotdp2NlwP
22rDXTfGefLsgRWRxpJTRYEl0TWMs0DfbrWk1yZKGg44mSAv25HXn9AzRltEyKf4s5sMR6n0/1yU
ubo3SrM+vn5NqeDRVnYAed1gspQxticc1gK/LsP51NNn3ePdp/pa725VgNdmBT6YCgm4UNBKi2OP
/5paAVB3/LQU2btc1ULO3uTsh7mqtxgcayGGxIm2oGy33mTawvHw2VBpDFZm77yrUUy49IGpvgea
j2iA1on2Dc+s9gKxVHwXtGa23tdrt4YH3kQKH8skbpELhWaqzCK3eBhGQaBe9DooepyXhf1bzcLg
vxpN6/YQisz4SraQbeH51pba+6NbQWGf32C5gejh0XbwHN/Jp/xtl9vjqXJbXAHAkH99/Qai/AiM
B44jCFz5q7wIN05ZR7FFw9cv+yE4YY07H+ohTh/UVv8LjDZcSur3DMQ3XYZsQ594WykM1Xru/FTZ
BpI1gNz2UZ2MuyFttjbsyiZi8SSYBhzYbXMktDCAi2fX9SX6twX7Zc2fa1CMDZWoMvw+WSm3V1Mg
7sQjonyY9Db+fX9xVxI9QAlcyURZyXxaHJkpxFDWwBYGlofl7JsWh7wB/fzj/VFWdguMP/qU1C6h
Oy3bbZiS4ZAYAdfuR9c5idqMYBHo4xlHOXsjsfmTmi7uftJ2tMGgD6xIT0S525dW73n+gJvq4Fsi
To1i11EZ/BfRMOF91aoswAui77Pmd6h01tM8mvGzVgVG9WU2UQU6mkPliGeBcNJ4EhhnZV8UMTjN
Je0mR0NZqgzzN7kW5R/Lir7LDkLQ/GwPba/s8UFN56eh0tSPNIC75qggHd6fZ8y5fnl4V0f7OGh1
46QLPCR7MKHFXkxdFF/KDAsBWXbW0JSCYhw9TAJrHy/zvmmOmMb3CPN57V43YlPzi7jNPmpzi2dF
C2l8OOitV/7Xmn0GyLlqqz+m2Toad3bc/VDKWg9QScMseO/WbfTBTt1p3FVYChaXrBvqgT6DWcVg
/jzcMnBH6wAgqbTJjlpeWfPOrVzzOfGmJP2KRp6hbuyNlWwbbh+PbU4BG3B5vKdmmJNenjmqWspe
iKS6KEaCIldhzZdBL+zXVwwZTwKdUFe6VQmJSUEDS0BPtYTqvC/x93joKoBXg+ptnK21XU8MhEJF
6Rl1A/nzF4ELc7u4Rmk2vESWmZYnpy/CcK+lodue9DgpthCIK+kEN5+0b4C2RbN1eZRrwA68nRW/
Bxh04noMP1nT2O4S5Jtx3zPNA5VjsXHcVufInyrFZME2LU92bTc4wqiw74tBtBc+XvCMmJf9FqJz
d7wfRNaCJfxzBHIRTaRRt7jwWmc0J9E29CUArAx0hPSQooXVxDaqPU3iHjBmLc19nKnmA3QrVOGS
yDFq//5vsTZhcEey5Qrl+Obeh5qeQ5SgWlhFIvwMWrbYm3PjfskVvd3YqX8u0WUoY5dSOwcxCzZ5
MeM8bhwDe0caVCSC00cMT8t/6Ic61a7KYjM6ZdksplOvB0X2OMdK8oQVITZqGPLa31L0+J/zrPK6
i5FZ0rtwHm26txaIJihIGEe/j0PbK/bxaDkxTmF987nOitTdi7ZTkUHrUiXfF/RGfoDdSL6QqhbK
CTK29oDPURbtBAInj00YYKX76hUGzwIXCZYIsMzlPh6pySmarSuo3uSf09TwztVkI8GsjsbGt1y5
/KQGB+Mgtc0VLE/U1QFNdA/BBk5M2mWo2+fE3rKKNz7jWiWJUjOtRhozRINljwK3PdNrcpPPGJvj
U10ayGJYUsvbwwt7nxSm+W8FF/842uk3MUQxgkXa7/truhJk+RWoIgHaXVGL0XoKmYWncExRA/AV
M83Eroyr+QhQSDtpaRFugAZWjglhjwI/l70p0dfXS9viLCmyFuWRFHg7bu1Dtjc9JT73Cnfv/bmt
fkVyYMLenzrZ4pTUM17cVm8ovoXhj4+61+QLr7E2gI5ro/CwloAuqaq6LArFRY1LjAgUvw1xYG0b
gPF6B4b3/lxW94oEySGkSkn95k1YukrsjhMFfDVonIsHJdbHidh8O9hUvi0Mm/+jZ63aO3Pw7Ccj
t+boAALMfn//11i5ShBUcRHDI6JTw1hcJaMnctyFYsr66Rj5EyzT/dA3yZHUFOVnb+zPtA23dAfX
BpVYJeAHYMthY1xvmZrOVG6Ggi53FKK9rirBg6G1xZsMOVHME4r6g97X3UaFYeVSQTWGDUogkKYe
ixDQtHVsjyPCJmEUV180VFKPYVcDUpyN+DAqTf44QlTfRyM3p1b8DQND4k0wxeKBc1u1UdGoktps
nEuanG/wccTc0at+By6VRkm6ffVRoa4BuAMcOky8m/ZXonVapett4Eezo39yjCmSdNdp4+zfvEwl
C0IKuEigM3/Lo/QirE563dUdXQ3fq1r3fTM01dve09tDn/XOc50bDiS8ClAi+KVXPzQYGlKJ1HKk
nExOfz00dmlBgp9D749D1OP8akf1P20wz9POKaxgiyJ/e1qldDiPb1pStGtpS1wPF06uOUOyxQ1m
II9GlADnVSRBkzl8OzhjbR+0ikLofi6qFIt7Hh76LtNFQU5tWUmygWdZWXYeyB49S06PFOq5/mWS
pLPVMCkG5l6gcZsC3M+PIavxNal795ur1r15ClvDETSVLB4T92PGyvBUlOUFQ3rEbboIwz3e84Og
w++Tthj7Ej94crTZbndFGg9PbQGqs8oy5wH7+q+vHxmis3xZcpffNCs8HJMosjSCCyDAI92tske1
MOtxZ+aFOGtz6D42Td0fgFYHl/tD/3FLuUrR0HsC20jCTYuIdGWxA1AowwPEs4SfzM7wkDadibdv
EegHfYjm86i1ylOV9MZ3b+oHukZxe0pUI9jVdjvLHibOwpUV/eyDYkv15yaaSiEqLnz+BXLINmRG
8OIQlgbE6CjRB78Xiv3FLZDAKqrZOcNBmD81XmR87s1MfL6/HDdpBsU3i2IGjHMePlzI14NWgGtC
q9V7v8oqVT0ib5n5rRPFb4VXKs0JsqK5ZVl3cy/Lep+JwBkdG8nnX+569Nz1JKwG3yt491p6PB1V
yuDH+xNbHQXsEGIYXBY3ULGubcwiCNrBb5re+he9/+ot5QXjL0bhjcYtBF5A9kiul682M7docOf1
G+FaqEaPJZY83lanYG0uNOwdFZQs8hFL2Fs7WWY1DWLwzU6Z9lUzRTinRZsaLzLULk4G/WysqwB0
aeTyiwywqqlU2GgN+KZw3HOvl2FzKDCWfpeEtRUfKsDx3o4CiPU8x2X5Dp/P0j2gfoWtwlRl2Njf
/4I3WxP2BjgS5NRJaOgoyPD18jw4cPgdrZ6lOEGq74yCqgtK6GoZ7Wyv1BUa3+P06/6YNystx6S8
hnMcNM+bJltXldHQAgDzFdLTd73Ztc85bukbu2Z1ZpBlYcJwr3MhXc8MC0rLQm91JoVBtrc0sW9M
+rj+QPtWP2tx5G1R+W8iPf1wjhp9NZI0sqbFKQ9HxMD56pM/Z2Zy9ICzPTlFk3wcjajajVronHWt
rP2wi8PXdhDlyPQS+Is7hlry9VTtmGYQKBDVVxQsv83ciN+bE70E21O6rcAi/6yr/SvH4j7j60lQ
7PJx6BpwNbtKmX2gzeaxCbzpqWvs6KNozHyL7XibSDAYqnfwjEh+yWAW0XqkQ4jsHNY4IlPqr4bQ
o0fyUTc+5aIZvN1gokG261qr+ylCz3x2B298myRUBDdyiNsdKxu0smsK+lajZXO9wG7YVQO2J7Ov
13rxDrJGdwIJhlb0aw+GhqwRL3xd598wV66HwYy8tBKHLcsGC5JdWKN8sfe0cNx6e6/N5+VAi9sh
1fRcqTNj9rVcMR+TZqiPeZq9GnVFc+vFKH9wpy9iC/6i5IfJNPuQjdtdVAzz+8pMfgb6PBwQwh83
Mq2bq10Oh3+W5PxIVqmc9IvhmhmpxwiZCB89rPlYYphyiU1zPItkrneF1AASOUXhv/hkLwZdrGRR
TJo1m8Psu9aonVEeyh/CWugb++/20OFXTsGLf6RME/7kV1NL/5ez8+qRGlvb9i+y5BxO7QpdTUPT
QJNOrAEGhxWc469/L/OdTFfV1yW2tDVbGkas8opPuAPWOq6/cg7wuF7e5/bS7PugxJUZqsONoS63
BgE7Eh1QMZGRuRBDN4wy7zt3dO60IfKdm4PgcYfuFvXt8oO2UbYjTcUZjvHZjbVVLMEcYhqAU3WT
2IucksmZ64/FQPX99RW6fAcArLAxYBAAHb1IZUvXlqkoTOdugTodh7g675e1C/e9UsVuAo375fXx
LrfhZoFJ4L1xJmA02S/Xqmd3S8ju2AREcjxiJtZ8r6oS7d6szop9KbHhjoGymjcKMddmdOsToAjI
6lFfejlsBUU4QCfCvQPIme9A6o2JtGiWV4Zj3tjz12aUWswGp2BagWC9HEqTyTUmNmV3jRTNKe8H
8Zw1/vqwYqPyb7RQsr1xL26H6OWbA9aMoInXgJfnQm7ZQzy3qHPYnxOWaP+gDR8095C9ISQ4tapQ
RMajwDvKVuHNR6X/pF27+vn6ql6Z3q2fS5REOEGke/YSpfbUybrQCHCluOkOUYDxo0itfRiWf62T
Rk+E08GmJTq8bOwuS660nUGLR6I0P0KK83crc7N//YOuLCLUGA4FAFVq6ee4USignhq5RolWmoDW
nIeURu0NO4ij9RGDDxxNXx/w7GKhE8vDhnYJMSbIHwogL3dNAApA02GSJyor4YOXIlfdu/mt/O7K
KFCgeVlAkAAwPs/2ZTtgYdpJCV9H6HdYULa7tQpvkTzPzvj2LTbWeZRxbHieF825wG2EqIF+nlxL
D7EchLVH1OJHMFprHbsL2jNxBhLixgyeHYM/owKIIamjhkwf9yyiHfregmXRytPkFfoTBjnd/Zhi
2orucFlFcSWajUY8FKDGkdxx3ouQftr/8htgRbM3Nw7DOfTScNxl5lGVJ9Sbww+eQ8CFy1UQN1la
Jn6xtm8NI2pifynVV+m29fPrm+jaxJPr0M4jmSbf3P78P298LWn9jlVbnWgzo3C5TM63NPCbmPis
T2zD1m8hh3Hr/fWoDpR65APo06PCc7Z116mdu2hpqtMK2ewp60372Phz97kz5/BtWYt/CzAYX18f
88pGZn/RsQ9ocl1Wb6xKy35tR32KqsZ5bCqjiXPDlHevj3JlSwE/4AG2qdWAuD+r06DUBECuMfQJ
5d3we9iUpdhPzSTqOyIb1K6UnekKe6Ws9GNRRcib1F3aFk+v/4pt/v5zv28bGxwbpX0ifdpY562t
qQ+jwfJkddqKCV9Td/y56MWLjWKwP70+0rVZ/QM6JELkIj9/JXOrXnErVNWpSdP+EMnMO6zOLI6v
j3L1e7jj/jwVlJa3Wf/PLs27Im/ddtWnriT1pAXZxpWTBmQqxl/Cnf5MHc4elBQg+mxu2C+H6jyv
KjUmRKcgmO3PkyNhhA4GZ/ctYsBbBGxXo3/KyrysdxQiPfX3R4PSDJUM8LkB5fqzOwmdGJC0RV+f
1kEYu24YlxOejMN+qly1Q7+biGfunRuxzpVVBIQUOCZV9E3H/2x+p7LKMBUbq9OUmc7BSYcqjubp
lh3jlVWEFUMPZOvjg587+zQHYX5y/VSfcku6sSjq+lg7Nip0hjHuX98w5zy1bRkZi4KIS1K9LefL
ZRSS2r1pcNq7Jm/no9OmTRdjhKPeywkvvEMN8Pwh89tx2Y3o4YgHG8aesW+XoJlw6Y30LbHAa1OM
Ng+m8dDj7At5x1nl2bBaCx8/zvpnY089ZHj8Qm/kbFeH4f0EYUXh7ULXdJg70RDvVCfRdO1TNong
hAGtsXt9es8qM39ml78eROLWB7kg2zeFtNs5avTJGyPhxJpipr9z1FBahz7Lp3t3yVGaLkejPFY2
EpA3VvfKR0Yu6QD1cChIbNiXixthNJcZ3dqeaH04nwyvmu6taLBvTOW1PYT+MgH5Jj5BmfRsGDoN
E3mJak+Z4ZrPkdGmj3VrBkejtbqkFq6R1Fj4JeO49gfMG6PEFnPzyTOUuJFCXjk49GghTNOztEhH
zu6kYh5au8+z9gQKRL8bfU9/oUzUoKKYjTdu2mtTC+aEbBUkAf/bfsp/btqyLtbZKv3mNNDT2o8a
8hx76C9bsBtYiWB804GCdELkd3YTQHdODTJlcTIDjXqrZKfxNVM0ckZ5Ps0DpfjufWan01/6Cv8Z
mUhnwyZAAr4Ay0tNKFQ2EAOpV2YfnB7eN/TU4QaR+mIW+T7AQzwgFGOJK88WLI3aXoeWKOGQBUOs
oT3GemlunfXLDboNQ7cA9qtDgnq+QZXMCiLUtDhlY8MZXxQkhNhrVVS/G4Wa0mc771fzfprszjmM
5lgAZleeNvZ0AFYRxghylPbp9avhXK7lzwxvbdGNkEuCch7bpbXu7CDvypOuF2fm3TIJHxc3U/RG
Zzbc3lTpcqrbag3iPCyjnw7RbxrDDzPLN2lebI2sXojYbDEGjWff6b5ZC+SkA2Zy+aeurYVGEEkU
t5gqF4eMyUQFAgw6hFFCjLM1c4dR5/g4iRMqMPOb0tfFaa4kNplSRTee26tDEVyApkZC5OL+MiKa
xCpaxQk2krhbu9yO50oEd8Uqn19fjWsjbVb0JL8AVS/4tpmqgLBlfclBU37cO21/kunsIKwgjf3r
Q52bev1ZeOiupHFbIYpb8+XVMaJYnGEgJk7EmvavyqVPBnXNiZ4NGF0LlsdSfW9Yg+9laYry3od1
G8ZWNpjfILm1MmnawXXobQtjeOvVo/fUy94z9oEsgiqZ7VD/MNPUteKxm53PVYgpbGxLBdp0ypzl
1tdcnbg/lXnQRZd3v92A5KfhXp6CCYMyMMRl3Jhtk4w0Vm5EfNcuC1J4xLohfHOWz0IVrDZzDW65
PLkFBsDrsBQPQLeyw+vLc20UnmxwbptHGSWjl6sDILePZBCUJ7+Mwl2ZI3tUFYu/+/tROPm8zQBd
Lt0LMNFdKeYPxclTi7fDbs45wDv8SzuWbadxg4P92MCuG2vn5bcU8FXyCi/L0yTs7P0cosrt+YP6
+0ucUYgjAZSD0j9vMi+GP2lnyBjFXNo9PCRxQCfeuRFlXNlo9EGogG2i7USsZ9dOa0QV1T/BXaCb
JdgHmehQXpzDUMd+jXnPjW1wEbkxdRubZCO2EkOdv+9C5Ugw9mt5Ah6y3A1jqCGRSFh5EX7FX2Yr
RxTcLJ1/TFneyqy2HfYiKd2GJvH2/lx7F2ppXR74W0GlPFVR6+xaJ2sMmE/W6tzNGOm+tfJ5+qyB
uv1GvTj41Zjer9f35rXxN8lmj8Qchvf5CfBTT2jdRuI0alUtB6K+sIU9LIfw5EdCZJgHNu1TB/xu
2HNjYXbgrKGobgRY23qezwLis4AWEBS8DJ0lEqEO7ivilJujOjpzx0XsAt360Ful/piLsrDvG7e7
VWK+ss0cSrWkH0SS7LKzbYYg+oT6rYct6eQ5S5KGuvHiguo32FtoDH//wJFEctFsJSXy9vP4zglA
Y3han6pmMu3YwqL7QxM22a/ZWfxbId2VGX0xmP3yNhBu2nhem5KxD0K9McIy26HTb8Zd+WyU5tcq
9aobh+is1LvdP8gD0GpBCZcr9fwQDUU/NVHtipOHYvQYC1lOnzqN2jBW2IUZbkpKan77+u495zD/
GZTmvrc1+ikOnCNdqw45zxGn+5MKm/UJnfcM6bF5uUPrDjdrX0+HEf/m3Vz6Fraa1ZiAf2j3xI/t
j27Rt+gv1yadhxFcOu4PQKLO6lzsnmLu7JDAwiv5YHMc7ucorB+GLC93KXkTcHGBy/Hrk3DlEdsu
SsJqSrao3J49Yug4Ce0blThhzr4+9RUAsMY0wh+vj3JteenEQCHcBFL88+gdiR6s3XsCmTUPjYPG
IvuAIkHzsQV98EHg137j0bx2NjkjHEvOC0f97Dnze8LzLjKYS4d687jO1d7LBixqfHVLnP/6UMTl
1EF5dM6bFObszxhnKHHyW9uLvWb+UbvWmiyRd8tg5epSQXsBJEiH9eIKKLvCMCSg/VM+lPrBDIzp
PqW2dqPceuU52xRFiaI3VtmFsHJktt0QTCRabqnW8VGnXTbHc1Sszb5Alb/FhTlz7F2Uzk1wr/Mq
//36VjnX9tpOJbod3AQIIhFbnWcNq9sFQbcSygsdIuYIcty8ywy0Bk7G2orpq2MVgfyimwpb55Ci
+hQXxoL6fNxHQfW8FKXv7sq6bLtk9UpX7zVOmv4hqiPrlu/YlQXhl0aQA3gDLvlP4Iy1k7ecna4j
qxGyUG8obtw4OtcGYR/TFqaXyTBnW3lMXaq/oKtPBe37I4mNiL11qW/UQ64c0C23ZBODX6dWevaY
oSCkx00W9ORNbfDBSpfisfPm4p+lDuVzQ6x+yy7g2oCbVhL1gj8dy7P3LADRaORqzE5GVTW7vkBL
s5+z5W1orN8cmt/713fVn9DyLEggUqc3CtJ1y/DPKk91il3HVI35qVdN9eT4a+7GUPlyb0fPW3+0
pnSs3oap6cMVpON5Nw3rSHnfnZZ7f1lt7+AMIix3emu5/VOWylHgAsp82fm9Gp3YXESWJn2pZzcZ
ZtsCS2w5ebb3o8IRVLVDhzoMHB8j1qq0jKRqM4GA7ibBc5Cmqg5RUBrtfZOGTh+3syydnSqDlq41
+Mvg0FpzVfz9HUlBnICC94/88nxGKlu7ITRWNGQWd9lPIQZKkG2cXdp3y42hri02XVVicY71VqB6
GU9I/miivAo/YI6WU6pt/anvK/kd7qKZFMKw/5fdRS0TIRA0o3jYz7ZzCq/CVRmmrpM1BLusct5l
lku+iRPb/boat6QPr51RGp7U+rm8Nleql9+3KmEOgHfwkDXNblc4XrarMee5cTNfeWnASSNFtXWo
L7vTJjrkWRP5xp1l9ybUrsZ606m2+4AgiPj4+nG59kH/HWpb0P/ULCGIoc4cIqPUYVeXuIZQx6BC
jOp/GAWmAUUBIBOIKL0cxffXOR83xkwm2zYW1MWPdPFueYBeedBoGgI6RPptYzKfXaCyyGeJj0N2
SgMHQxBhGXvo4MUBWq19r/w2P2ahNHeZ5M57/fuubfvoDyrPhbOBNujL7xvM3oZ3xAkb5qVIOo78
sRqlFUeCz51G5SWvj3clgqR0iVnkpiVCMH226yNoYeShAZJl7mI8uZ0VHgTlv8OS4TCHhoqEOLvc
AgReHXQze6ArxP+d16h6mq2y9ML8NFl2uhfTOiZDm3snJGmC3Vh5/V1ETfVG1HrlKCDvhBkmenBw
VKNt//5nfwad36SG0aF3E2rrXS38nmQ3GD4bY+QcXp/Uq0PBowKdyzPPEX85FIaN/hhK3l9dFOFh
8FMZK0Nl78Jm/PU/jESOB4ScB9g7JzSVOlKeqlFkC72mGRKrwECBBlulvilsMW9hj8+Bq1ucBcGH
AI+zxxt8oR8wZ3ndizw/df0wPLihIQ4BdvdOHIaZ/7GbUPPbe2pdVeKmnfvdrZzmoVmVutWe/f/8
kK35xWGhtXi2bbO6CZpKokZeWI2zy61GHDH+Gg6TXWNlOkYGOWAzMhVWFSaoZnErpUO7f33yr5zV
7XbgjYI9RxJmv1xmWD168mb02DsxIKVWBr+UY3dIOgmPwoof/A8b2KHpR2UXID+VvZfDyWpy7bTa
rOS3+t6umocCemKf/+jBR98Sprxym7Ob6HNRRaZgfd7UmKsVl5eqNu4KNU0JzLz2fhGmeXp9Bq8d
lA28uKmzggs+fwQX1fiDJyH/znXRjTsPvNbdIqB1xWNfON9eH+zqcpEHob+ziZ2dt7vyyfSryoZx
mEPf8hLdV6xcatEFKStrN63kBTdW7NqIUBAQ3KLQ5V4YadVuMPO2wGGHiYBOfuiqARhDmaXvpOEv
/c6TKjBvXOjXFo7CCC38DRR6AUFtaoNETQ7ZqSxKjqFyI0gC/q1Rrt3ghGXEFVQeLuvYKdwiWnuE
4q02BoAYPubBxxbC2gGV+f5NTxcC33En946vr+GVDbO1mtHXhPEH2eksKowmiku5NtmWXmnd53lV
7IUzBXEKbODG4p37+GyXnb8BF7ZWFKxmf1vd/zwYqH6vS1SOxWnMM2UebZX2zU5pma7JMNmt8Tmd
vMY/OMpWxZ32PaNJUt2BjLHXFGiMWZrhRzPM6aNmwqnuxKDGZ6m60j+UXuqZNwKHazPz3197diO2
xlLKvlNoiwAc2bnLiHjd1Nsxlpp/6W3//yYGvJiNWjtuTeeJn+xK+nf0qKn/rOMnc16rpNK0jh2j
ax6roXZ3Xd8PN1Z+W9mzZGwjSRFBgq0m2z9L/pBebpuqJWYIdFQ+9ZO1xL5h5cmAk3YS+tLYoYHh
fmN5zN04ROrp9Y135SiDytmEGag1bs/gy80wVrnfT2WWn3xbO3qXtZLGaej1yj5mM8Yc8WIGw60c
6EoYSnoACIpAl6zkPI9XCJIBxMRNITLs4o01VN3BmyYRr4a02ESUWC0sAIEK5n9JvfmzxARnREn0
XCiSn33unNWlsMFgnow69R+rwKxp+OVWYpdtcGNhr80spBs0DzcwHm2RlzMbLD5YPbX1Qsp0C+kb
xzoqX9hHv6ZymZnNeuOkXJtVuBRkRcAPIKWcDVgOqnRACJanPBuzL1MnagBXTblvPWsJ7otuiKqY
KzM6kL0b6sbgf/72s32MWymBNjkfYNfzUpU3WCld7YaZHfJygDhquM1OwuPI7x1ET9p9VlYj/c4x
y3dOT8pLFyQ37bh1Qv1o5N30nLUGsFiR2Z1+hHLaekmdWel94Ay9eErTon+K2rB9iyYvfqh1Hdbr
oQ29St84EVceGuim0Ji4IbFRPN+cc5s3LlKk+ampy/kRk1EriwcsqA6vH7xrw0T0TMhPaBhdVJmg
PQkUCGV+0qOxPIQDokraDW6JgF65PZGORTKDLYiW8nk86XfeOviTr061B+tl58BAQRfbqEHIuZSF
v7/+TfaVLRiiwQXAh+YpCKqzZ2zE5KkWW7MkdbowO6RdPY8xCC37Y6HcaUj8vNZZzDbt7eNiL3UZ
o88ZwbDu5kV+V7ZXrge+o5C7pVyGXw6ab2viznYr74Iq4C+YlYEC/RCFaXes1mx+mqBmTI+umWfT
x973M5G4Gj+PZGjSzLhH0bbhxRoH+cbNBv0Es2ltbizklSmGyYeIDtA7iizn+wUhFDUEg6OIlrVa
k7QZp6OTuXl9Gkr+eSMMOqdqbzcYHqmAf2D8wEc9H26Vuh9x92OKi9EKE3SupJUMymxVrD2ZDUlu
9+p7j3li/WBCHTePdWaUU+xnAQUmcKVdGBtjaw3U5x10GadV1c3u9X1wbUpgxIHrJ6ZHCOPsltWm
pdZ5BG+vy5D1N+vhYMxLF3tS/qXW5Z/pgDQK7BMeGYjvs6F6t8pzHF3kCaFU64AYWv8zValOBnvV
v//+q1CPhuuxdVfpD7280LOtu10jAXMy+yo8LMLxdz06J4kv9KfXR7p2jHifAMhRnkVS96xYMqVi
EGun5IlqzHepinAfoT4Zm4imPLnRNCZYuYjdZNXljVTiyqX0x/1nc5AFBHcejKS9l5nKYzarqq/3
zrIEbxfAX3/fv91UYajKIPSFasjZLSE7V+qu7dge2LXdrcKo9/mM35cxWLeU3bfo8OxVYijqkbxM
QJTOQ7qiN1NlmSUfFGb5fa4mnbQ+GVkxLBYPkJEnUPyr59eX78r2j0BAsEOAI1zindN+M0AZoc4U
S9sBhurSN6WFYVsVFDdAJFc2ysYzxECJGONSZ6cv7KjlNhanaTbG9RTZyPXe51ymddI4M+yOtazm
+d0I1NT/mGWhnd66jq5EOVs3hkuZB+YS9tAvrTKzyoTAY7rFz9SgZo+XdF5+snwpm7gLfPUJsS4q
tUj/lf4HY6kh2rREvH48eG7xaPd4eB9HFBnegPHCWLaessyNZQq9dv/6ulzZDCQ9NCZ5EWEGnxeV
isAdh1LQTasJyY7Knv24MsV6V3nOmkhFfJ8W83iD7H11iQBpkk1SX6LL8PLWCOtqMtNgFKchkM43
K6rk81LpibzczY9l14sHxfzyvJne6fXPvVZMIsLgFPMckzGfD031aNGYQYqTHSw5Nt4KKnYMU2Ut
E4kUe7PjpZESQZGq1sk4CsvB5i50oGiPjfHh9R9z7UxAAdig4wSHNCpfTkOvHXLnwJOoT/pNGJPf
21+LzG026xazn2+s9JV7DJYMJBlqsVv4s/2a/6S4ZNkqr2oeIKB/ATSHDiFG9OV2f/9NxLtUIzb6
2oUOUUa8QuFwYBRpBU+AaJ04Nxe9z3gXb3zQtWNGMEpBGxr2VhJ9+UG4D4rG6H0YbF4qjp1SQZE4
cx58mcWUO/QLBv38tx8HCxccEXgqgjkim5cjIgoMaT8q1cmWiLfHoYu7IdKLde/F1YoV/OujXSlK
EAnT/aSw7HOdnRNTtEsZ0Ei5R8IxRFV8qEq0pLXyxGdMxclkXNWFTdJDEKyfomrKszhNI+DjS+sZ
y9HnIV6oD2djuteTX+Z7v3EnvW+03acxNhSN+9cLgmIx0kxb1AG57Ty7szt0TTQynyfo5O2+iGbv
HjkVbJFDWzz2Ub/eGM9jul8+ZLCE6U6C0YE6dGHmAZ6upu5SlacU6eCEsKNNyhBbB+2Mwd2Ntdje
3/OxiD4okFKMguZx9j6jHIZfmtXLE5fK0u3yYUSQ3d9kqWNUJMxPFWn7t1R2TXVcg7YYkgW6xhzD
US0zuNJNLeKmV7n/BlT6fC/nLPoFiKkdEIKdTXgM2TRlO6iu/rQby4nX+Mbvty9/Pw2RP/qawERp
pr7cusGKBm7QAKAqAqt9n1Ju+zGlxHVQPe3VT9rUc/8lcYxgQamIG0gEbvlRCaGWB19LNJJz+DTF
jaDn8gQjU8P+BhhD4e1Cq5z5HHCa255qq6o/WYXhx84URftRjdZzPcxfXp+EK8NtlXsuXGKsS835
wjCnSY6FhDlHPpKjWv5uKFcATZFPUcddy1usmcvHlaNLVAwgILyClSldrnhDeGB/ir74MOVgsmfT
XCDvuyHWoMtwh9x5eSP+ubznwTQjyI4tEQErPfWXKw0boILDJsZTLcxmv4ad3HSmgxsP6XbELrcU
LVOSWqIc+HPnnS9fFak5Chmduqx18oMPiyV7p5fA20fWYuSxmjA3T6Z8Dr5Z/VR1+9ybu2CHbMK4
xCo0xl+YsGh7o6X5X/vZyx7rVObqndd0eKm1lhqbB1glfZdMel4q2sxtngHpsbPumC4pYmdN1s/j
+27S0o+LFZ/xZBapxH14MFWL4n0Q/dOa0vjqNp56r3hlM8p4dvo1zLJ8jX1JWLUDdmj8XlE2W3Z6
Hat3lsr6f5ZlluohWuf5p2eNYwk1wht14gh4HQmfkssYxT00AwGMdZ+3I5zHM2VR79D0Xr4kaxQs
4j1KZfKTqZX4GpR29dWa17I95rbsPuchde29VazrGst2mnADGlIh/kUiJq9OA7UhIw4jmU9x7eHp
+nFKdY+BCNxI4R6nyad1EhnDUv+TFQ41wmVpvA+GWYU/iilqvH1BHD4dbZzZBDIKom8fhEGr9EFB
l8p2gzdL8WZQxmK+ATTuOD9GGRVGjLjStP7kRhOobTXSBq5urTpNimiRb5XtG7x4bVtb76VOm4/K
M9JshC0yR+avdW4ifWfYzeS8LZ2K3ixWwLNpczUHhpbtCU9tgKm/7DAf/AQclp6Jdx3vF50F7b8h
gV+OYlmbLhk2r5y7mYrTeCfDUf7KU3v4SsOYSEUBZ3geTCS472bJfxCDspz0ruwXe45RWAwwDgJz
X+OFl09NAoAo+x3q2nET+I7lGg9aye/Vkk2Qu1U20bRowvADwsaWBBGm8i+Nl9YNFLNWfutRdJWJ
HXbE5AuPXQTGDeDeHvMR1cSgeaw1VqsEqiNbHYG5gjH/K82QX0ssC7AHcPxsyXbg1CK5o9w7f06X
3HpHGNN/A0TU631ed6LdjzKb2rjF626IfeT+ZRJGSP0mrbd2vznj3m4EXvG0dJEu4mLp/QdDDyFQ
u4DGo6osYSVkIiIp09ofkjHKiyeja5H99dBTHmJo/sMbUYaywmyzaj9njZBvSs/RR0Or+sfi+Co6
2mKx6l2Hb4ZMIkSIn4q+8svY0PY4J2x/UWKTiKJL3K5e8K81OunXFae8+6qci3kPqwZvMG1KR+56
k3fmIW8aG3KJqN37nHp1FZv11L0ZinIBuRtk6ZO1msXXiCdUIqteZB8rkZafTK9Zv+dG2a2JV+TW
kpR2mv3ECSk34sIeZZEIWJZZbGBDtuxSEejwrrb6+bNjN877qJbOEBdVJj7PYvWeo8wdpmRtFv/d
oECW7vIinH5WrrHY8TBW1C/bMKxyGFyDA/W/q0sEvANVmLu8Gpchjqp1NPj3Q7Qvw6FNcZqoykcE
WjOLLyuCptwNXeU1O2fpiuUntD2OchcVXr6r6P/JO6Nv3AdFy+xxTfNop2Coo2SC6eQSAzt016Qf
of/uKpp7KlZo9yVKdtMHw/Hbbrf0k/3oZo7kH55ud6peQ5XM6+TliYoG/bUQrfyNba4DbVjXFqu7
ZEHPLtT6fbPgap94SzF8yTPZZUkzZ2qN8T/hgIzt3KMM7enmh/AwvYpTLjO163CoTQ997vuffbOc
fnd+KD87ehDzvvfH3kuizs/fe7XhZ0fw5BCBFt0M2S6XrTcA0aIQuCPgjyyinCzt4ikz7KPbCZUd
nIomUjxmXft2FrYpuOnU9JzaNsUv7RI3x1VQOj8Ls8jy/dIiGHUQYgkp7dB9+easusx3IaUy7FoR
gXvujDwdElX43hfqe22/L42srWJ4metvgz7vRmObwzVeLWP5gvG2bpMoM9Rd65JUJ1MjLMQm0GUV
O589E8WWUev3cNzKrwAswICNXT/OcRSZ/fcsSxvMk3Rl/oNfRP9FgrVAwqCzxXfpLX6zz5D18+No
6tF9DArGSsqi2DgWsM28uEyL+vdUACHatZ5fqv04zkGQNKEpH23oAE8WrIQ56ec87zFdy53PMLmp
QZrFENbPaW/6PYi0Uf+zbgATjqNltPs101gn2gFOg66lenOH01vfJmGQz59rWDqEpljWerg9aSyq
Bdqa6KHgYmDFa2sjnEnRFo1fX69rsA+NKQCDExjAF8CpIqLqoh94qszUS49dVW+Mv8AtmBR7puKf
eELYRqJr21L7cjLsz5QHqgax1wmA3lBVzq9ORdFb2EfQDYMFjkvcqGrQeFvK5cmZx/rBE3kXxG7W
Am7iiRSPi90uz24l1udKNuxVhML832FKHLevVsJp7g5h38+lQPNVtlnYHNwZ27o4qod+AVaJHGhs
lMqVD04zuqciG/J/soprAXfEPBfJUo7Nc+c6uTiUIySXkTJ/dY8Uz9rQ/nG701x31j+YD5bYY9T8
DQNq7wXX/GBme90G0+96XB0ktSH2UE1WHdeg2VXRW0gOabZbhiU4WrbumsRJPV8naH72/3o6lV68
1maeH8qlDxSnLIt+Q+JusZDlNjHiteK1TBQwwBwz1wIrUHrQ6vdQ+ONKbJFX1KIr6S6xBaygT6ys
zWRsTTp6zLMc0RRz8eZkkZhbxa7TlF9HOeT/VrU9jbs0UOFCVdvwnzLHrDj/nuFqOk7SI8BA1RSA
Eg+raFjn2B1097iG9tAlCyHzh9SADnfouPtPgz+n0W5WKcFxzUtkUytchhA4dYHyLVQ9Xl3fT9sv
tlvZKyCcTHxqlzWSe10BgI1xkwofa/QGxl0wp+zJyu7n7k7AVvvX0YZ+LwyNoY6nXDUlWRjWIpnK
aJx3i9huLboYy9OcVYV/V9pl8RapKuwrOuz6wHN47fhe4CCxHJcKkv+BW8J8H+IIPxMUWMu+GlQd
vSOFL5+wtyD3bd0mUDvtLUDdFmODS/DeLNzIaybrvVmYso/rzOTZwbEtDxDEkWbxYBhZXcV9W8k6
mSBb8D6Oc80R5bb/V699+R65NLJ/y83xjMWVZLXv1l7PvyJryI6dr72I89LPnyp/qd7ki9N/Mk3F
M4jkPv0H3XRNGlc2N2yCn4SaYuWaPP6GEMikhAG4A7+d/G8yLDlh5to692mpwp4voPQZpy2XcmLJ
qcY/z8jHKs7syn9LLlfMcYCAbb1zS2cw96uobDuZ84Z7sXVmz9sB0gFGJFFnsDkiUfgICAhnjiDN
UxEb05Jqtl9uPHSIUqi4brqRPyzG6LGS9O14ZwJchdMpmqbj2NMzpH8mCbxKXAP+rW1vKGDmE8QC
p1QYlcrOZq+kyyB+4X87p0gl59ZHpers2fCG6GvQmTzymeROH0psno5TnqftocUlE2ki37ZaKtS1
UeFiM/sGG14btFB8XX0dI3OsqdyJ4Q7f11zfyblwPql2kA75h1U4cd3aYBqjobX0wWwMF0C3B0Zj
R1cD8UNz0umjG26WyrlLpxgskofUJRmWxKxzsfPpkNOq6dEgM5CBnqGXDbHhe+LHYOu1vdNubnxQ
ykSkqAOo/mxtAJHEaxFQi0sf+HgMOsK+08qY6d+hAIv12DwNH6OibsxE9OH4vTOt7CHHS2ZJROvI
5o482SoTKBW8JAbJjiA8VO671k01vcEwt+6nxbCmowJ218UynIZPyKR4/GrTkxh9Lb75XdRleT/5
6SQSHSBWmvRNPX9pAO31cW51/oQRsDPPST60Yx8jA5PWOI5PIt9bA4F48n8cnclynMgWhp+ICOZh
C1SVZsmybMnaEB5akIwJmZAJT3+/uptedHfYpRJknvOP2chmU/KoemMBlbT8bbpwI60oE0mbc8s4
7qPnIAS5ZzlI+twnNo1VavOH11mISeVE//h/sZ1HjCDZSFh1MsvhZNqRhyykqMXkBH7MLzWSxikn
eaD6E6ye/nnIYbGlZfgY+Z6um8Ay2GEpt73TAOep7Za8grREfTPP4rtqj+wZwwL3/xHvizkrxqQw
b+es/qvnoPoN7ekNRZTO7lbEVSj5a4kRfprgkf4tYcSE3bjx60Bg4JKPztI91dKFgN3HyP6mUIhk
+MzDB12Ek1Sm3Jm8/oSRt7xfE8acs2Ee+XAOb/0itW/o8JCu6fWQHnadd0wvv4d+48fz1b6BLuMD
eKrgY8zZd3rxlxXNfvWybxSEQM8jGg5y6dgmttnkbRNyCFc24gMb4xHa0rNjDAqIqQr0I4qGKCy6
UfZ/KY9a/oZ1xq3RhwS85XOjDlHq1gk/wpXdrAhtYj5YaDnIOLDQSaYczw9dPYSi2D2xNSVjnrx+
PwORIvro98/IxrPMqe9ht4z8I/jEKMrk44hN27KLsn7Bv7RNH6IS5l+0Dkg52oHVKUec4jwzsUes
r+vcV5dtHjyTr6u2/Jr7aBYniuYV5gV0lppb0e6/BkEIXa6TxXUKLvj2rqIMhdNm6fY/jqnF/eRb
1X4bPaRAkzPEPxuM4t1Zmj3DjDDJLLgnAF3IMlVDfUmrRXclc6dEwOLtm7wMG/EMuV32oGbOrqYR
2Ym/sjkPoc9rPdi+cKv4ChgPNdc4zSzLf5Tmpl1u9kOwA4L99afrpf15OKHVeYw0qCs5o6snOwfi
K4512JaRcvrXzXfFWF4f6vuJLhUG9zl25wJfgU+lQ5sAtCmNes4wPX5P93hdCmWMdQskIQ7Xn9Ot
/7rqwJOWOccU5Sy59mZss9nLGa2WH3W6p7ZIWhIocmdZnN89l8afysbTZxfUB6nLfbZy9kdTxEYc
M3V5ofVSjj/pZEXbS/W+90kkqNWxS3Lm3t+/t+4kfiOTmb+RvzR8LvHhJRe7ebMuMsLg61zFu+TG
GMZ1KppjSDj+B+TA+cCGw3LcNeHvdV30UyD4e3NBI8g/K7uhZ+s+TEWOQBtw1XBXR4U7W/PS899e
e+FkziUevP1XNQzZa7XpNisrB+EVb8K8cDOHAPj5/y1CeYOs4XZrq6MpnH4NkIOlR+SXxoziR8fs
e8mGNPs0RxxyjmdjG3HeEVOfS1ll/5H5M3c5w+CynLKlCvszuQhpWwRpw4G6V2Z4Z2r0Hgz56Wse
ysijjT3xlDpP7pz+tlW7f4bG13eRd82oo7p1/8dxzbOS6oi/MBvWkVMSxWCde0AA//Qepc9rcsxH
QXis+MN8lIX5njrjHaYMnYBSrCgOwAPm6raRBziSmt3DXNrMtED2bsvtER9LkrHQBsOlZTO3Nwsd
Yw6m+MjxTo3q1SO6lX0vhE7FxMU0A0GNTs1vv53Xpc+VP/ZcZ8Fu0ntHGvfH2izrM5ZvhqEjHJoH
hmbWtb3p6xGVhNoopN58ADtxOAFzIUq/Pm8k+funIfLrby69ITej70+v5lDKocyC2pm88lI7laZq
Epkf6WZGAiLSVBRNs/N2rFgqgMs2fz+lYdP/OTYv+3QdvbT07mUehOx8ZGu+pbtf5zIFJC/WVQZv
gbtNn63OLCWnS2oM4LOS7i1742qYWM0iCtrtXK9oAJbrPEqJXa1Dyb4Rb3Pz5DpZPxdMdI1zxpgI
24EPMnptm9gby95fydINALj2PPRiAk/axE7/4n6jpq/ekoO7PkvVz6611auxQVWVkAz+f4qf5qnL
fPyEiden36zQls84tFc3sp98VkiyhrxrWcpyVQFq5+GS1b81cY51MUyz5Iapm3Q+Sbb2//zApE1J
jPjEtaK34MgjGWALnRAWP1XBwJ06A9Cos3d12N3pY96enb4dGvSAOnuR8bJyQDvuAbCRLIEuHdDW
8XREk8PDAOPt5e5w+HfTOsUhH7iKP8hywc2W9tvwzQm95pF6EBuD6NnpPdlXFRZuLOybaf2a76ve
4ztnmZzkDvlx6kEsrbUl5LZO4jt6zO2XJJuN2gf0c18y3IFl6tAlznpAjsK8ovv1n4zMuuS77vwH
JrN9vQxXq1+eCTCewo7SPi+MsZ9jFq/k1EDG/8ioi2tYyFU7kQe5pp/01vVvG90KXBWWmFR0kCm7
WHdM20uWTW3Dpj353ikcjiHGUpW43yEEneV21OzWeVb58VMfVcEdQcOZn6dbvX7aOhr+MMH5X8Gw
wwU09AhTTicDgnxklXQNE9vhLZdqFO49HlK5IKyuJlumppa/RbDuKRRaVitCHLJYnfRRLz83sDaf
4b3u5IlZAGgxWQ9BYPTQzF+9O7sKDqga/m5LzfHZg9mmpUknhzfvsMOL6rzmC4UOO7Y/r9vb4Sn7
vIeN+cXzEbzGlND9aUA5u9wq1KFEY1bz50BexGNdT7V/Obqt/r0zMabF0u7wgFnCMpYfnT+912Yb
fx2d535soye/L2QFfTiDWuKLQT/4jF8/+S1EXUliEfeuLWcQuLE8HM9e0KWhKmTI9P87UIH/UoQY
ffSjHWxB1BGLK5Oq/2/YwflLkqRinrmVl2RNg47gPNfr3uKwIj6v8ytEJSH3v5tnRDNn+T702VJE
rrX2ki0gLIwtk/4Jce1/a5Ns+r5GzXTvzSLpbvTguk3ZkQ0SFobLxOa6CVxaUHx6EvPdhPVb5cx7
DQ/nt+8maxyOTWuocJimJfpvdJIdOBXK5+MQK4mbTS9kCLTdufIE52PuZGxsguoh0T+92m9mDrU6
SC4jEdJpznOJ5JmfjqiBfXUfOIg43kQ1VTCv0tu+kBJyqrh7Q38k5NLknPm+rmwfj/nbLhPLvqDZ
cm4DaU2U7xM8Yi6zzqY5o8f2OeMaGHNsLylYXMssm/ewAmM+SxFSbKI5YfIBAbaAMll5sILa7/9T
AAzg2Z6LGHNRwXgO0RZ6RagpXS/3ZsGOi02Eo3F2elbiQ5KqkkcAhXs5gZ7WSEn6/mXtZiqrGzPE
E3fulGVF3c7LnfGJd+MjtltbDhSYP/bzkMUFZU3uz8ou8ZeCvvg+1hszhu54PleUvgs4YTSFHE/K
yejr68d3XxNWnluRiB/bGmzBD4pcwtcZKZkcz6mE9H6Hs1b/rbPvcMardKUZ9aK466ILfQDysfOz
lX1mHpYHT6DnuCGAbxtO+zZVnytnxy2ToR3OrURDUfSxnv6FomrJTa/6dCG/NQZ6puouY3WetvXH
rEwDysqZ3Vy2RK+PmdZ4wWmB376a2Vw3NhbEb9HeyZddeMlI0sESGIb/dng00vNfus264jRj0BJ5
Oqn9qx3i4H5qkv0tkl73PvCURiQdz+Zlt8Hye2rn+OcI0Q6CJmLWzTFo1x89cuvpIaE3Z2Ej6g1r
5ewzPG+D1wIJbVvELsFBKuYnCbq6eDf9lAZbBwgT7VEAtO/uk3ZRMyX+EAMWLKo+wQqMCVNOuzO5
uwiDu1OzeBU7lxeIO0n/H/96pEYtd1LrueXC+fqjdbrgJQU5ZdxAivOfIQTofe2U87HwWbx8JMN/
hxdSHvZEtvV/iQ5C6BVW5KBAcdDeaTAtWTZKXnFATpkngmX7CReWb+ZTW/FxYDVsfIc1YgzPboNB
6F/v4VbOQ8hvTepctTHJZAyUJHKx0XM4IEPTZLhVsaieIhu6ttj2Ifs+mtnONz5RvftlG0h5vYIL
rrzxDUvcKfIHu536YKzfRwedLPDFAqRDjWITFy6xr23Z7M2h7924bquTDY4kK8cxTnUulExMOSHF
SBlL9PiKY2NvIeb3GSl2Yvgiumwx3wEiJlW0We+m/xq3j2AF02Zx79TqHVGecHs2hZIB45lOq77j
ZWJMv0AMUYagVhaHOZbzUM7DMO/gp1g3ToE3uiyAonZJ48p2BB5n6mKt90IbzoZ0kzvu3d+rFPB/
jK6pjjIMBvcUD639uSWrzkoTJBoHcwyVlYeIL45nfn2zX+gYxq3UWyrvubSHj20xwU3W9vPfjhus
udlQ5nbn1OxDe47nOXseNjV0JS8LEELrJ3PDmhF32WnycIvmYo0YEAUAuzxfr0fvtjZiSh5bFoW/
VR9SXjdvwa9JN/tUtr03jrklnWUqsh6vCqlzh/cVjSGTTQ4cpuOLl0hfv+yRWI8PQA+rHg8g8PgU
MsY0edWb+j9cfPV+8aDuhvuByiNWgrVJhp8TGaT+2ZuJwigBBcP5FmlxW5+3ZGmmp3CXlc1rcyTj
rQFOX9hEQ5rCeS8YgkGjxX43BKHyPji22GgyiQtB5MIsa5z3gjv4ybq9iF6cjOCTIHey3eoT5tH+
jamqim9dO0zL8+RfBWJdGu1+ObjT8W8SQIG/16t586J50DSvvAtx1wjXOwUcee1J1Pj9ik1Tmc6p
Ow7eeU7rld2U5wcq1TOEuAmigzX/51SFd6RRxfo+uw7dP+gNSe3ftndWxRvM4ZN3rI98X0oo+0T2
6srRNrntQlZvHwSPibWxuGPbHboCe0QLkG5MQ3JoxY0f/53iSGYXoPyhLvpUwY80UZ1tJ7iJ7Gez
Zw5awPnw/wZ7qOxrX8VqPU2m6zI6kjdGVDXD5BaDNwn/YuQ+m0cCZh3v4rQCUs+hTWU6c87NXzZw
Fpde6IrYBg0Xeu4Pz/yTdQsO0lW7NQwvmfe18YdvD0Bwc3cOADH1j6ThDLrsx8jyyPfjPU8u7rNC
4lBgwiWGJyg84kX0g++M4maVGwV7xPWsDx6tiss/LpbUFDBPo/fiVHMaFE0qM+clZICThDUc6/aU
VSaFouT9N9+8aV3MI1h1En54BIIkJ2VVCNMy7b65a/fU6EfeAU8XbJmSnE7NC1GGEy75fNtU5P71
4LmXMhVA87eB6Xt5C6xLugD6ey4RjR9BcW5xWdwskZZNGcXCqIu/IifKca7s/lsPPKTyoTMu4I4L
lF7M+2THxzFR3AU9e6wqzTIiULdk1wx5TxJ0nyOUcO9db2sBnUSw7IUvw0yzGhGQepcBvP075A7H
jDZd6ROLaxWc67kiCbDmvNgexmzmOYLiPmypGX2m7+3VPMFdJYjFsatdnXKiUrrjY65Vm53QBMS2
qCa9ffrdsYVFhjH6yHngdHxT90mrz6o7YraIjL76kz9uoy6WkO7aUtFQuJ8qEub8stHhvL936eC7
kJXhGr9FSnrJXQa3ypJIrmEROCMfnOY7/WOZbYXDhZrqqdgwmdpC0e18lKLfNspv9a61vbvmeu+l
PULRnnDV+PxY8YGfpnEWMz1lZoxe+cO5ICd+uJ9KG+WVh14z4i3g9f+xSaknQpDq/QaSr3kPq+t1
RLN46j64jXXNWWaGySIyzJswdg5jXhPXg7xra8292DXOEZcoQA7Yb50Eci+AUefgjg6j8HvIeov6
rtUE3OWAld3I2lCtx89pd+chp3gxraAXRpjfKVur6uxubih/QEQofjFbO9T3ABmoAJTQGowZfis+
9bZBiIjuTEFl1723/QSGb+rzYSvSRnFKxHMp6f5B5x2l2j6Na+I8Rsgr0lvghFjmjnSFdx+BffxY
tyoCLG0QhMGhKocTbMlGoLmwC2lISlAeFv0eEI2v/EGC0HlD1Zx1UsdD3gq2yTt5RGQC0wrovYLM
smIM/UK2ns5GkNRhqdRnE3rTUU7mEFUxxIdUVOVNoSjbEf3OLzkMTL4B9FSbJ0E/9jfLJJT7nHV4
KM/DNqTuo0veHSf4BmQApwlPwtSDNSCITowQhPr0lYn1hYfxoIZ9UVh7mrYH5PVQ/jpPQYX8/Ft0
TeR473TTNJDBG2ztSbYVe2+I8jr6LmPhbuW6ETD8r9VVOkMWcI72zOfgN4CzLg/67LKEXcIFyPLp
8L1WlA7C1+CkI5Ppm7EO1XrO0Ac239fFLowTuOLGs3VIEpf9tk83hjbmt4E86vuFiuul9IU+YBXR
eZRB40XjQxK0k7zllhtQGloBRCK0gihcRLDRXh+I4QO8q4oLMadVQy1MtH4Nh44FAQH9Gt7KeiGU
acMK8k9KTz0byK8PvO32/7iJCxGg9R6cgYodn5oh4IE3itvSneq2MJlLX7ZORZYQI7ElBBnSC3VB
cB5HogPfyK5Bsp7QRfhfuyp73I0cgubkGJGiAuHIIwdfQtsYXjf/Ff3FNLnF0AF//zf1pm8vOE67
oVjgsZPSH5N4O88hND22Muus85QnR9tR/+262yYfa2LFN+KKgWge0LyK7Ry30/ypF7RRYFSrAFnM
3JH4DKI9K07Emjp25R8Y9PvtWN7ZJobteYmy5gFX8VJfmmXfgvMESAxKsHXwtio7vBGZzRhUFNh1
Hc3jRqeoe+IFUFDNbpjkEa60IbdOYB4FnH12EYbDpPAUlGERDdbfKdda2OZWR4n1PHazvGjEVnUR
UFTVPPiQZkNZrTiGb1ICslDh7mO3l1Qtr7KY/N07Sl1H01rAMXBjc82LAF47XJ1ij5L60VI3RJD6
aFKQvaxrnjQSTpREzRrxgwnvOMXC08Flz8blVzsu9dOGaxktjOBzewQCD+eDPepn08zx087nHous
Sle271pM78b2/m9CELrXMOrlZ115A8qL7QiPl6vyJn30gg3QFe2SIsQG0FtS55dOR25IkP0UXSSb
PNBpr4BAHKrpahVnx+WwzvifJ3ixz72t9HimBzGKLryMOj35TbL1Z5IjEEnpad/lxXfizl5iFAWq
UKJOojOGIFW9bSvLcrmE4fVCGLX7zh/mLQ+agdX7TedsFl2myfH8cmrM0ZxlGqvsvLeUmbyu1SZ+
hG3IqyumpfrVpZkCwbBh8Andg46rJTbsu94BDE+2NtHnUmMhyWcWPLhihhZeeQ6mnwrMrSmqZpm/
DLW/Qynghp5ABDtkNbFOXogGWBA3pNHWnmHXLW+S31Ru7gaTQG80re5IWGAdg4wP7vijmWz2o91j
+YVqOOwfw90ViJcHnA/+NvVDkUwNGFvkComnbeaTfdfRPDU3SLfoNrQbyPXbmlxJCybt9Vts5v2P
hxZnIGwyZWdNnWn+B0HXigdKEbnwqzhW4X2wa6U+DHrJ5FzRyxVelobz5c53gHgv9aGCtZxVsKGZ
8c2ABbVisWmBlOztKhL9nWheHlHHieXngJftj0F5/c3JSHIuxpqQGd5I2qRvWktcQNnMGy0j8qjc
8KrOCmgtRRM7Xiq5ba+H3gb26UUSCqNh6LPST3e4o9rpNXBdI+gKkJL1FjGH2dUNQqbVlM42uy9Y
jEDLpmZeyBVl323OA+vgf9OWWsipPYGMXmoevb/daJc6D3x7+KCYm51vEf3xJTBIyFxRETKcg0Z7
TRlbHf5iv0AyAIi2Dz/XSRtu8HXjTqKIFlY7xxsykY8sfdWcVkDY9rGbWvGzMV3flfOUee6pS9Zl
+kjmaoz5pQWwKAEtufrG9XRoSBYa3D+6Mgh3EONHB5Iqs/1R2jlIU5jFqm9QClGZkEQRbeqpoY2n
TPwuenaZh82/nh7iMF8D6LnCuAoHcT86zYTCa4nFuQlbsmUzMvdI5wuk/Gl8kq7Pi1lo0OVM6oIT
/+zhTVjhRngdj+dZzYM2+FHF8eE1bTVeSPgl+wzZXqhPFQ8qsC9K+x9tX7vJ4xxXNVqFWnv1yTYa
DN3NnPhud1YJWNQkcw+Hs1wnVEIxo4IqOAQjNcZzwNXarVAkQcCMt2NPJUy5jWltS7RvTYPMRAJj
bbLWtOfKFHTQmxLn5z4ObFJ8Xb9cJ6VYd5XYyGD2oX9LuzXQRGgtXUQQnNAUfdb8lstj7ZPlRkCu
/z6UAD5LwI435ri6Y9AQzfy2bSLbbm1jvf9i1cTVaQH//tYeCpERV2WDs0Im8ZWeHNYTtuwYS4lt
whI+MXqbkdPEJywN1X9kEaLNuYbovByxP7SXrBrc5I7jc+tKxu3A54qQMxtxdLhoiNjnm3PN2Jhe
In7xXy7f18x8qxNx6REq97/VQlJ+zsgBJ52LZPRvoAXqO5zxznqLqTTrrjqYQxbxYNnvfSDI+XWK
QdNzf0wB+VSbevaec7M1RZTJ9JRevWO5hlHwbiKCW4cLi1GD26/umv4O5XJnEWVGCmN6AtJ25gkf
u0cPgenAGwjKccKwX92Ny748Nppf//mIV/c75Nn2mqVB9umPPqx3o7gdXfBpl4cHoaL7JZbM6XIN
sdmUEEFecO4yC7kBCt+jCLMA4essltfEhK4pac2xWDrXUaa5RjhnEC4r459A3TtIP0/46MfB6MV9
R6fJgl3O0zVEPrjWRzIGk/MgAgaBMpuhgYvQ7Yir8xvfOb6h2QB503OVxaXp3eixRwPWvO4T2UYt
PdaDWgtUKeKx19Ybn4PDLJB8am+yS+AIcU3SV96riw+TcD5H+PbbnE015mFX6v/spFtzb8GAp2dG
kv2aaZBWzMOjO7kXqFfGkTDWs/8CMjXpk8MmLTld0/Z9UqYL86Dyo+XtAP9lnOpqsGGGcOu8e/Ps
bA9778HOHZhLoifgr3470yYQhT+cqT+CElmXBTqORZBetxSDdwPRUlMqBluRd6bVDl+TzF5aFjTg
a4hR9wZBc/YrQP3dnvUa8txkWW+RMgbB/nfdsp07sJuhnmuUNDxUla6/HLlk2yvScYjXEFp1eQmb
dEdFClhkXo5g3T4R1HYLklaUe/m8HfFwCTViqFOtM0eR6rwrVUw22V6OtfU3Btlq+qUZhGr8J5Pz
a5cOw2If+biasmDYzFuKD0T/jQGFkZKHRmOOmQ5pvx8Uh7gvGsAIyYS/huF8I8zGBVWjiPvmJ3sY
goNE2fvo9e7vOVuSnwFK/fW6582/hrpvs+9+1SIe94+hzR6MK+v+xR7BFbFKRTpffGS3aHwDbqtC
+pC93w4BsvSwLPOcPXgygV8I9dZ9j/CZxk+OXv32wgRU+Se/g0ihqSjbHHAup1rYbONa2Ic2Ao86
mTXe/mZctVuhGik5qtXkjhTBzqz6lecpsH/y355bNIlDHgu5Ir8Y2YRfdgCkqSTra6xyJo2B7lZ5
9FuOLHYhHZNKOrB7e00zYO/amFrkQe/xwjB2bag7Kl0kyz4BhU3+GhQ13zvRVetsJqaLOJWFy4F7
HWHxDZbTDvcNsI+G8q7iFcyKXYBhFt08pBPzi5zHghhkPmGaSXf5Omwb+M1VH73upyXzI7/wgMV/
ic70JscDGvinNWmS8FEtE7/HUBHe/EiuBRJqmflSvfVgtMd5p6Pk+jRmgHI4M9q+OGI19ucQqcqO
FJPtpiXJA00U9zWX4BZHH54EaCqYdL3h0jlKLvdm68Sbt8hBFZtqd6dcLSpdGNkAzXIIfv180MDh
nCk7H4LTKOta3hlvbpv7MJUbk2qwodHkq2H+HIXZn0ZCE4j4mvuJdFXbTi1LpxoVo3e23+EHafsP
HM/JDYmh6+scNMiH7CzlbxMl/RdcZPpGOw2Q+OpXyO8pQH303ah77nE+v5hx0svJwlSg8Fx3/7Vn
EIbzhu5+DTcuIThNIpCYjcyii6r3kT+7q9rOZlRB9gBM6SXlmjbqk7dh5ioFAoAa9wytDhNT6K8h
3TbMEvuCHG6vo/Srtplfn1qhOlsgjFPyJmvm4GtwkLee4h5RBYsknXtE586tjOGjO/tnxQLwbhV3
xJXTjtU5PObOffZ2zvkCGsNfbgOxVselQ7L+C5UUJgh/H9I3j+bj5Vki0tNAVolnwFnSanpe051D
WqUbMXabTaPfjeja5ALUAVs21UrcBcmeYWogwb6/4VLXSE+T2j0lUbIMJzStiOcUHsz7g8lyR2lH
wODd4GXet0mr6aYaJwRN/lzxQ+3CVAwykxvepcnAKRssk/q1DY7vnpOm5Xxnb+eQ5UOyJHWij+ff
HhfKD9vEaika4nGCkxs1QXozCAb8E26oUDLljBHZUFU9JfheJMqyNjbDX9un6/u+O/N65ySuue10
vYWvqT7SPYRYFsc/VxpsPeHoQwUYssR+Lajzo/uDg6tEYN6OuHLlnJ2PNWL/Aru1zXD2HOsJLAxm
fWkcZ/xH4gf78O66y+ck+nY6I9VCr9xuG9D+NMopYj4f3Xeq01Tzhg/H/GBDwVNn0z0r94N7E9VE
4OKuWbiHd0b1P1QdGls608pBRkE28iw3SJE/D6yYTy2ayx+ECkC3hXMz/03Qquk87TJ5nwQTLdpp
tQLmqKMT90AfPD8k3lpVpI0ffVIc3v7cRSqSXEGYNPmyI/PAey2OLQ/7RqDDupKHDyndM/bkVYq5
MtEeSnFM10g5TOD4IChqJ/1Lk6TxFh5DDW+BTuJvsuJ2vk02c+Cjdo94OSc+QvGicm0wXwLGtOrK
62ei2CAyTrPTMH2RYD/9FbyIzZ0esa0BJvp+Xzom4IBdnSlcuJgZaR+GAUoDJf+MtgRFIQL60Wch
OPUqddRJZrV9IjnJxH8OvklyVpgY3XuZhAMuqXb1t3MjsjU4xSbYu5s+seHM9xVxRvRHr3H8bI0V
JWsN+fW5ZZBUdJ7AhQDSy+mT7C1MX/wqAlHCjV4FR9LN/rgS5VWOcrwXT4er+vnkxCnaLiaSMOTL
DUfO5nHeqvW8YJZRN6kD6A6Ve6CaXbQHxqzQvqqSRpEpQ3GzI/EVjN8Y92pqxE4kevtIWxr91CVG
PiaJVnWZNLpOHuJg9/4EluximNXNhBeAJbtflMiM/N2pRPmF2NDI313VYrKkFgMMBIgv3crYqXF5
MVqk6Y3yTNs+HrM3/WU53l85zzpxwUkjHh0Vr/JibC2ie0Ti2RvxVOLvqNedkDNUziGy4HGh/msa
RcNKSYR3PiQbVzOqqlGwlSA7LTAbYEeCvq0BmSbWxDOJadT5zSLgakaIFx2Uam86fMFY5Ylz5ev2
gRjmQ58Uo273pNgwzuMakLuVOfPCaUkF4hclPmF7h/Bw+8jCSjyFbBq2RI6o/6tjN/mQAbarpzQz
y3RzLK7+lvQ26H65IBDHj6PezHCT6r3WPKO4SMoxmbeMEaFL1G1bJ9wtHH7eD+uRelv0Yc8px7DP
scsNuJIrytakSKP1xvDimDV0SrwK4ysAtvianM35K5HxsdetsIlIB9fhtzOMTIiJR3fBDZxRLE5R
03eMT61tTjSrXimvNBAIlJhmHxYQhbGcXWS6eNuDLjx1XuJEoPZH8me0DeSdt+EUYnqZu6O0Iy7T
U58I9IQbMWzBTeygILm06+H/SlYUVaWHMLu/uHFS/YkNH3VZq5XEI/i4Z1wjSK1WiyzmmoaDlkcP
465vI7DvcxfvdkbxwLM0YIgbl/em3RwfmueaQLgEkbGXGexz5lAY0t94iINvyCv8P5zqW3zVUnX1
GbBxbr57jbtKtP3c0fpb05kJBgeVaXVqB7sbrp9IdDeeX/vM2fHOconMfZxKB3j8Y5qbcL0EO6sW
nFY9DY+NT4kK3r5qWl/cJpLqf6SdyY6cStimb+hHggAiYJszWaPLZbvsDfJwzDzPXH0/uKVuF5Wq
lLt1Fl5Yx5FARHzTO+z6aupvkz7JwZsCjqR0MpkE3kG8KHRgsdHM8D8zS5wlrTbqxpNm0N7e0GE1
TqJMpQ7Oa4TdA2mjiXcIAuU3dpxX1gOeE2F9kNrShml6N3rkB+XfwBnzfjYzczLytckIaSngtFx+
NP2RoUc39y0wXyTtYcUMxdScY1W42d7VQagl8O3A4iNW7hy54/T+pIUAWAFHuA23I83yZwDqE/mz
XYngLqi7vL0f3Hnu4EGqGfSCDh2C0UUL56XpoNof6en76okfldO/hbrjbwdfNz/5BYPdbWlElLsq
DF0fMF7OZeyGQAYnvYN23gMfuPWFZqtDDunhJknY9B+UjnLSiTodgD41FiA6WRma/5ImY0c/NC+G
3zZAhNmj7KrHo8aY1zwDlyfRlHliHoC6p2ykOEruusIYQKeCkX+GPQX6i31apE8kn+5PII8JvGEV
dNUWSpegYkUgNHyWVRh8B2ekpkOJlKdNJYE3H4wtS4lDlf0pO1HKMzl39Nx/iqGshw142viOHlEd
nXF6yHr0uJLm9yhCutw0g8D9V4gGsoGqnK8dkbjPB93uyvlccJSDXWpF0WMUZDEMDcVR/kx0zuEC
gAwI7kLQ0s4ZYHlk7roEOipgSca4O39qq5ssNWN/SwfP+VIhOpUc4Q6SyXRZEpeeqo0kPBsiKnDX
xBgCgg4jJtQzsT6nN+sz997WqdWUX4Yi4ZQJESNqiVwaNgh2rrftnm63kz4A1EVtX44T7JRJlMED
1nEFUbdPxz1DAMvfZ/FAi7vUTOcTvuoFiJRqGvw7DhkQi6WY+6gHltGd0tkhc/GVwxUhbYhKErKv
s2uMhtDvmmUhb7tRQTtQtAG4fI1B3Q2JnF+i2gYv19CUd7eZ6TN1cxOdmkbE/fSYsQ5vBaZCxAEu
qUQSofJoqwMfsPcmzhvDPjPhBe5zw6JDUQT09TZdDdJqKwNhJUfgOIlzEJGTWcdRY1iKJldeH3Un
Al5bNZMZnSzpR9ahj0JzwY/Z8UPbDn4Bxi2R5cOc1VH+gfNbSM83tGH0IFLQLk6t7iFUMGm3RRn2
AEZ5ieTiyFcJvTS6OxSCRufslnV+H0wQ2j13QnUE+EsyU0NEkwP6xY9/zzBda4/xJuUTLSk30h8z
zXbKDRJricVui+d0l7WhXexqxqg/moxR/l41WlFvK0UPiRRrDj408ALG71VrMiOLyNiSvQ84RB7L
nmnXqexrReaIPcJvkxAJx0Phz7TTpYjzY99Z/fDYGkUiIfel02c1oOPPEjJzICyY9Y1TjIF+1Ftw
r5tuDhhPIPnAxZ4H8BXpQ1VEniwBCrMZE2nwQ/2YuQfNuRS4sq7JX26ognobiDGMtk49VcY+Q9La
G12uzy1oS2RO7VnImvg11s2npg9myZwKd6WCpInUug666VOT+M6HgBGPQeoApH+nWy2e3gbAJPDO
RQjtOUe+GVZHajfDxvZV9Z1RCGN7N3dNalgrBGrIy4noWZAXJifA5EayF6aaadXIzoqYgkEq3iOf
E6iDUdP89yagNDStcuCnpGCJ3tAMBF63q9QQads4aYhtPsqPljfOAMpP9pg5v5g5QMaiHRQHe3Os
RnM/F9n0iVPMOBEy5rRxjKkwjmaOFi2CCr31XIE/LG4Ld5jac1DZ/WcO+OLQ13fBPnOL4pfZmtNv
4LoRDLJKm8CEOSTPsgPxSdBw4D+VMf123S1aJt6Q6tyjNjZzvR0D35/3tWlSP7HdHwswUr8Zors7
MIALF4nOdP0yT/0c8+MkufBAuQG1pA+qB4ZUFenhCObFI3MfHPLyunY2hT9z65kuEg9bqDd5scfE
wwb/UnEb7cYQWfgNSe30pXft9qNZGc3XMVPTKUWmKDpX9KlvFEppC4l1gHyTYqQCjleh/09Py49v
KzBwLyKsnZzUsjBKYNhc3Gx5VY17NK18OprYraiTM2hOspvMEGqQO6C8ETqAHY4lQD8kHbTKAZHg
BPkjRmHVV+Ruw6doSrSvRpcz2MkU0eQWbazU3NOo7O0twHfnVsUjRBIcdyyAUDqmfmaiAEhkvhhO
yxCU0R6ge/rqIOzuGmssf+jYHw/7brQQIkBQAc64copAHkf8O1w6gkCOntpJuhR4xJ4NxZL7uQGL
F8Gb8TuJzJBvP9ugmWNGNGJ8VtlcfZFWgu2UaRTh95Zbb9yn9J9/VBqIrw0g42A8okqvf2dLoBxK
maJTF6lhfEBgwloU82bbwkekTpJ943ZN84jPSw2o2pyNn7Kac6oR5nD5rlCoae+CWZUfI9R/zH1V
dsFjhITUL4K5kjutSydBIW2YIGvzNP2RM6kbgaBXirpmHixQdmbCSKvuC+BEs0kyP5dwVsHGOol9
UoLibBuCu6d5JNBg3sgafYqtMEImGtYYuGhURMgZtQxoumMSFL1PmB/kC07sA/wWM7MfAhVQCxmx
a770vhLi2BVq/BBHaZDeSIArv6Xqo5dGKznLGWfrT4t07nYo3mVqizRS+FkVRdyfqmiGr6EC5Z40
1xTDPfwwfL56d+zAU4rInM6OBHVK8tjTDSkSPEw3STvKr9MwAhMYO7f1jwlj6RsD0l50KHFP0UmN
mqVtDCHSOs7aPN12VTt0noCC5+5kQtEK43Bw1Q1T0ibjEFb8Cq0raETD04wTZqBoSuxso43L+zzw
kbhg9+qfEm6L/AhkC68nzUym5imRXfyYNNP804Dt4I0GrMplTo4hfdsXVYBr/GTPkJMcGtauL12x
tUqyAC+XlaUDRdHQnLOiMAmONtoMDOVtqwh2o0V+eaQjHxrfxmYcngur15oDpEZ5N7dBVh8lkhBf
o47KgvZqmT0B6MyHzWDz4tgGKBVsiZiobQy+nJ+KtLOnDY2ECfRuraHDFhgSNEunTZQ8VPtTcAro
Ue6FPjLhj6PMsEhc+upXKxyKhBZoQbtpBzlaVDuz/yHrMlM7mBAIfuppakrPGoT5XzeXdkZrReqP
/pxkQO4Lp3tZLKQBi0D8J1Wwctc+zwAtsXpHNeQhR7sKKDPDpO48lb09HyCb548ODXCiBgqk3wcI
9DTNHbv57sos1LyO9trHCn5CvIESHd23oIhjZkCl9WjQCmeXTSazADEVkX8H/zCC55nU7kNjpOl4
hJeJCa9YJjIgaKqPmtHSmNJz4YZ7u00rjo9Wt92DOwRjsJ+GFCuxBuX34sT1RMblZgaGvmzHFOug
0UlS9pNCSyTKwY6EAdMxbqLWMY+lsGzwO386RNnCDKW3QZjaTvC7b+xi7NlxGSgmEqeQSQwaLh3Q
QIOZ1Y+kDt2HmPCGOgyB5JuE3lWfo9APxF4bFf0HGhKDuVdojEQ7qLfqSfizAeTdLMMMu4paPbZh
xS3fdCR5WlbBjkUSB9wejQsGchvmCYG5mxO/pL8mSnXQmUuBccpD0952zF7oP+p68USSRiI3FLoB
1a3hmjrOtjk9pAZ36KafGKMNdhwtKXRNv3nuZUxnrIjCbTSCA970PmZKN2app81CRyGV/EFNoxSK
ILZ44D0TS2xbxzEMPv30wUKP64tfVA3iC6EJDn+OuEEOqHa19VmngnkKBpVAw7fLCIgQhKp+U8TA
0e9oO9AIC4rG+uw7if/YBrN/pzOp8W+sQs5qi+aGNuxddzCyzTwZcropAwv9tLHVs9+4D5ZftbDz
P0+AR2cvQZHrN8OPCEOzHAjEhq5ijyp4FdIbM3w3u0UemkvXtPrwB3pGoToiKodZ4jSlk6T8QRbB
01RZPfhhZdCBlxRee7tm1MdnCHN4TLb0zZPSANHDx5czaMa6qplBFI6xs/Ks2iaYDdonxmKMKkDH
xP7OmpUDeA2kM94bSdrlT3Aeuscp7voPZlY0XNMA2hvQ+OH4pbaW+gT+SH9GiwHYmJNkarjhjvP1
j+xGiBRyMvMeyJptG/vAp1kCERT82obCdBHe19vhxndGsJK2ZqOWyfAu20onMPRgk2Cx9F/FhH2B
rME03tC07792hgMCnDqlfgrbEsg+ajg3BSgpe+9PjODQbQrgo/lmEP0Kqs4Yd0DGkX5ZNDPEZgby
4R9s+i4tggGm+8X2RfgZqfbiYzJGHJzIytvTJAtdZwwTWjcQdAKxidk0SP+T78R7OzFRlZgi3T0W
bmzeMpVtc9y4aXM/5F0KJodGtf3cuk7fbMrOrDkIwH982gkBEdMifWzuZz+q3E2AWJW9bYx8YXEH
5DV7LTDiF9nE1XyoGLR0j/zU8akmOCHMr1UuHVRpm+1+hm4AnpLYJXldNhPOzJqbz0g+Mf1JU6f8
2bi9qjdGIB1CRdrB3ADEAWbEqluQgMFijrCNTT+LjrU+gvRBFAfrDrpBZnMvZjd6ptUv7Xs2Yopm
qJCdvzcqm5hG85/RedCBtqZpaVfBXk8GFGH4X/tqj/wxugWxmpHCg8+IyD/vFs4V7SMar0g7qHhX
90MbHxokbUMKrLC/F6LXFxEBJ7ybZ1NzPga+NT1ny2GkPRFT5ZaFK591ECDIG9hlchPUTmqisOM2
Lz1Dz/GYwbG/zwgI2Knl2MIGjJ0KQkM3fGuRhv4PxQTr1tIyC2kj5fjONrAAUZ9hsukoOJfF6KFO
ZJ/rGsvFDcQWUBEzmRX7lTrf/mbQEP1igNAkbQJzREMT+qb6KEVqlvu+7iVKNwTkbQPJyEOIoq+O
/F2YbJphhHyTClnqOxNmUXZwrG76lqqBzvbch26wE1TA2Teass4eiu/S0jFr8mbKO808ASjszr3Z
00fSnMomL1G2+53pmUgh4RvhEh9Qh4YvkQ7mM0ps+sexEelPjX3ytcnG4i60gmmhjfjcoLY/5T8h
6usLQ9mgXeYiYvdfmGmY2TF/keNmIn7duOz06Sa1svRRS+LE3s7gguONrYAavKCMEcB2w4cYdhry
zPTtZypF4gzD5l07lsPTGMdz+1QwroM35dbt54yeJNBQhOhfQFgMzhH4mFmBAsq5KTGFVPamqig8
T4NeaM03BuN6vhVDVJW39DWKc0F+NR9rYDFiH+qBBqUBCBciPdkYfiAPEd+MwCf7zGdgI2C2WzBw
sx5XLXI6OD9sKuZKBW1ls4yP8+xOMMrylOS5lLrLngtzizSZC3A8ZJRw3AJFY5QPwFyTe8g0dXw7
lKkNFEjPAF0lgZmDFo6tYG/TSy5JIftlDlqhwvgBFTSo67YRObkHSkaaW3BZ/ncUuIL4sezsOj5g
hSHyfS3cAVCmI6p7DJyramNEOr8aoo0QZ+EA/wal7aTH1MjS8EyDtCBvw56oB5XVTPpL65TaL6rx
nLc7FOrDJDML6OUU13KDbGQXfayAfh3MYJy6fSpGKv5Z9A0AWNMvDqDq4kcDpSOkooqinO+jqjKx
nYVqgwEc6Nsgu/8fkIFSa6N28KTTh2fkOUt114vIdzezmkZj9z/CN2sLUGzmzX6PU5aR5WWO5I6V
p/sBVeDxAApdL/inZkAJRVxOp7KecrVPOyLW1PHhIE4kwxV1zwtCopIEB3lN1F2pUZa//0sal+Hn
xKCn7DwEo/WtYRcmuBDwu4I685o49CK0uRISRSSEHqtEipL/VkKi8aIWCqOn8zpkEnY+okf7SArn
fkIcZkuHSH3T/Jl6wiUPZKYN9qwgG4cIGJtX1DcvCUUqE+t4xkIKW6aVJKjGlqZdpndeo+b20KGH
iUx21B/fF928oIEpFeJwjjAXVwdzJUepBbRxJ8oQr/Prj3zA4IsJwnyZLWoe/QOKqCqFkP3+osbF
t4wAvgGeGfOgtadJDgVy8Gk6ekPfG4/AGJyjJQxtazGQOZB1oVwEvmafNXLelUNSbTA3dbflUFwz
5b20tZDt+j8/ZNEk/WtrobZUq1rykvssQ30PmJXjGNENdNH+ikXrxc8JXANDqEXY/Y3Cqxxlqqy6
8yTz46PpmPa9RDbuimb1xVWUpXhbpgmwbfU5e/ApnQFC1BO4s9KdsuxTMdT2/v3vd3HT/LXKShnb
bAMJCmvsvBJStIdDRbB3mA59QYkrP8c1QEpyvv7KebjwqbD80TExNXSFr/Dq0TCQd2k0Wp2n0EPc
2+XU3nfJ4CPeBu3v/ee78BbBgoKqkcCVUKtfCaB3iC2BB4k7D6M6AX+2lc4BqCTD839dR7AbdBP3
GwMp2vVlE+Zc54BY2H1xY94XswAqOo/BlT3xVleXVUgjTUvBkXyjOItYI7hwm53nI7d4cIpKfPLd
URvPcxQLjz6gL65Ysy/f//Ulih8VlpLcXQoB+fVeF1idKPSIGo8Uofsc2pQZWpwm+zGXAZLKi9Z/
IgvU33whrgjf/jHqWK2tME1wJZrj+K2q5dv+faKZukAEi2av7TVpeAlAX6SXLM2lAC5zUXi9Anfo
1R352ImpgKwoUwz73HWwEw6J7lbUVT6cYmb06LbYqZqyLZQI3z7l0GkBEWTogDJpddzgnCmbKXwJ
vHuTQsnP9thBgZDN0DwBKZjO1rOqZ7O8cn2+3Z6oXBMYLBAzFt41K/dBw02LKIrE5IVOIp8RigLH
MIf6h/c359vztqyy7BduaMyRVuetTrTEYqYxMapCZiDUhhZyYSi8oZyb4/tLXXwgV7qOayGhiCzT
62+mQ1WdnUCxFH7Z+8SiM7tAB6+c6ksPhMkFDnKmtCSN9terICDl1rVrYTIImGg7NTbSBzNFHZyF
a26DFw4AnU2d3ipVj2Iq93opsM05vEVn9AIKpGKTZgP6UN2wSBohYCjCW2RWw++D2wG7Fak2hVcu
luXfXx0Ch+UNS0FZZS6wusDopsZZZ1WjR7tEo4WYMa8tBmB6dBxuqkqPd9IsrpmQX3i/Dh1AG6cy
rhmcm18/dOmXUazaevJiLcLSQw7pXtXdsDeRvfn3T8lSi0+ChYMHRpKvlwpkjIh8wt6MrfHFEmMH
u4tZrzSt7MpKF9/kXyutNk1baUjIdNnktSShT2C35H3uFhPUGNF7FSonzGQdeXj/PFxc1GWaaGKk
o5NxvH48+HAU0A6Ejgbwxg9OTPAzKylenFwYd5nRie8Tk9cf7y966fNZxDyLl2o5+lovHNpawFAn
GbwAjsu5yuBYaRaMB1rU9ZWXemkpRwoLLJ5rCBQJXz8f2tOUqEM5eoOFKPhgVZCPov6/bhzcK5Ho
wpsEPKHbjD2IBXhQvV6pmqwi7w05eHHTt4+oiJqHCfOQT4x2q1vHD4AvRvrP91/kxTWxCoJzRgwE
mfl6zWiio2gs49EeWHDG1LdJb1Ik5nfRiHASGgE68j8TaHLr9P7CbwO9aRjEA/xodbkYfLxeGCxc
nqCLVBH07BD6NMP2FA+MX0XWFf+ZiJQEV77j23ubBS3dJs5i9CHXplk1B28IRVOhZa811IxoyWVJ
1Fz5hpdXIaUleRbc3avdYjQ56o5jW3lZMQIfcYHtf3BjKa48zNtNycPgResQWsXbz2bQOrV6v629
ekDPDPROMx8l/cRhF6Je/Pv9T3VhMblEb1y5kPS1ndWnYro1qSoKWw/BHe2mxX7wEI5+dj/p5TXD
pWWLv44FJhKcZEPSWEwV1s5c7mDbDBT8xivLpmp/oddMFSW6Kb1HoBDUdM/wsT9D8vEfcTBKqXQN
Qv37j3vhEyKCxPEjtmMGty5LUICc/YSWqmf7YXertx1wF/hGn99f5dJLJVtxqebwD7LXUc+J5gJ7
qaLzwkyEB3/OvsPczfbKAm38/koXTtpytjH7VhSvYv08DBeG0BhV7cl41o/d6AQxPWzEoJk5990R
ydX23y2nqQkx8tUpgQh965hQFpgpmEgTeHqtjY9EA1SF5OzeCIi5h/ef7k8CudoyBHDiDkd6wa8u
N9xfOTRMvxAcDKJIFtzP7LwY1tVMzKHnbGBVWOfGrov/oMYO3zEjEHvuQf1ZIPN95T678D3ZMEJg
QWKSt60jEsjmUVRiwS2A6X1Gu5YxpRM12mnKgNe//8wXvqhrIjjMdYYrEmHw9SMrlaWyi6LOi0B3
3WhDaX/yqy6D8NfQKEIGEo+Y3b8uaQEg5+q0AKhgJLS6A0Dq5HkaxY2HxQRKDrbcM3ttdjqy59t8
gLH+/nJvzyDLYcKIuYrOGFGtMpl5oN0Vtk7thUbYeQheFEeNZ72yyttvxiqkvYthmU6vbvUeU3DF
lj/4tRe17nyP3I5zTAMXcPUi9fL+A62X4kvpStKrI/JIXLNWcUGrLJT7O40Bet1X56YwG5CqqjgE
dvSvCcufpTjspoPmoPvGspEBDCiyOtU9nETyE0nLC8TBYWFlBVfe3/orrVda9ulfR89AwCFJ2gKD
irAcDkPny52lId/x/qtbx4RlFSg0OmW6QdW1rk/6eDKIFJ3hGWQjKK7a8rNpusojZ1f7vjXiPaqQ
7h2eKc1+ROPwymG78JA4dZmcbYM8hVLs9UMmWCXjXYRkpAB0cc41pztFC9ng/YdcH2keknRIAXiB
6OjQyHm9CmJe0oq4Wbw8seGmZ/BQI2Q88ZGJQHVjB/OPzj7Lev87RxHsSWg4r9frZo1syNd0j8Gg
3m+zOYlf6lqhR/f+c13Y97w58iAHlIz+JhL0oH0mLZcC9goerrCm4xmNpZZGLhwb9A2uLHfhY4E8
5QXSDnOhg62CgV1U4MbhH1A225CQqji+5eMq7/2HMpe383fM4e1x0VN2CF1hhLe+OEQrY4pZUHic
+Mb9HBV5SIPDKprnqtTAgDm4u0X0VILwkFvNhPtFJQThdkYlE/xqL7ZaEBkInjidig6Bq9cn9rbR
bGvHBeFczeGECwLXKrR05nkfijpvtR2COvJxBqtD6ybVTOsghyRyvyLMPKGGUooe/DV8AsFQDKOT
8+jrSbdFQSYPt7j06GDHQXxOV+LvpQ/s4NRm6Mw8FA2L1xtpDAS6M6iWeqHuxN4M33ATa2lBMwGy
2fuv/cIZoW3Ka8fK/UIrKY4RskBPfkY2K+y/KBxsPOhow66zuvK/ceqvuC0vMWb1kU1GByYHZemP
rAsGpx66fNZZDps+dIXmIPuN0aTzKcCpYov4rXhA2wPn5wy/kvcf9E/y92Zpm1KFioU26DraZmkQ
N1UF3IrebmDflLkVvYCHcJ96zbEXr1UHTbuwCx7mTqteRNZVB3D98rnyC/FlQAnhoadluH//V134
0n/6vyDUeSlv2vXZaBhBlFjYoELQPgV125zR/Sg+gaCLr7yAy0sx2mL6Kpe+3utN5VozUgaa5Eu3
OpqRRQ1ax47yu0IDYPL/8FRLl17QBOJ+XwXmrBcVvupES4RM4C4hkt3uUi0Mn2Cct4/vr3VhA5tL
/SRpcVsYTa8eq5pIQeLGmT3wAXPyOSC3+zQCJrjrUkSBfgoxaVeC18UVYTIunSeTP1YrhloWBUaS
z54xlAqOPZKSoN5weukC+rBpcM2Zet1O4GIkTpo2UwKytjf1W9NrpaqSdvKSMBC7UcB67EuQVMAz
MpCiwU/dNeU/Zt5/1mRPchGT8TB+XG2WEBxnFthcwLkqngCHwOcEAnwshjT6/1xqCT9/JTxtwfw6
6J3Jm4UTR/sc84EPWQI2aKOlupiubM2LL9PGWlZJE0/DdU6AVLB0QmAgntsMxs2AwP+xs9L09wKe
PwVzWX5GF7e8skcvHT0Bi8tihs1YaR3aFlBeOXR0K21IR/cjAoPHtqwj5JDgcL9/HC5dsLTtHRaz
HKnWpzxuanjeuTtC0xcMKYKiOkFTNKBLJih/DWQ/2GLhUgoA90qX5trKy7H5+zsifhprU85Dgkzc
VpkC/eROiIqOuXuyRqP71YcNmIJaFvmVpY1Lay8zXA4b1rbOOqxUdtkzgE/4qn1dF0Ty1u9BNE5R
v0MmOHa2WI2E4y6nLBq2EoixN8FrjZHg990zOlqOsdEhAIRbJ7cCJK5hR6OuNo2+s6ntqsGsaBYD
vOgB3Z/9+x/s0t6gC0Tyw1zCepOJZ2HmGxNyZ16VOulhcDW1QzogJXvUnSt7/9LFRUKhC/I47q11
vaT3SDxbwzx7fV1Nh6AImxN2OcVOD6b5NgyL6fj+o106a0gFMgYkybdp9b7eEcCBzSBA/NXrXd8V
B6szuzuwLX7w2JuFcLzMX1QljKRpn95f+M+8aB3rQYxAPyDUkymvVpYBcU5H4MIrtFGUaEtE1vfa
xQXGa1Xl1EcLHIRzwKkrifZDnYSoG1TQX8BZjvbLgGxC/gDrJBFIy0fQmfzCGpxdOUVIxTvICySH
Bu63fiqqPv6UoYS2aOX4ZQeBI6yDMxj8+VNc9ToYpcmWQEhBr1nf2gA69hZOUvtzbucZvQgHiNAO
9kz1PA2xAtHsVCOo/A7FuxtUc0x8g95/MRd2AN1aNMJcoglZ9upaH+O8kXB2R1L5bpExK41Uu4mT
cPgG3DZOD03XRdXh39c0FC0y+vy0/Nd5V4mnRNi3Gh34Am79rirziW3HzbAH8OobkFV7mh7/L2sy
gbZs16Slu0pA6oDu8Fiz5mQpn49gAGhuuRsOtjaOH3vdvbLhlhi12m8ALgiVukn7nbnG652OQKHZ
+4jQe0GGd8PGb7Gx2doId18Dzlw4Uha9aZsSSUrygtUHdFGIhXiWjZ6F2kOIwoRuaGj7ZLiVotWa
IPMfzvNt3Ezx9/ff6IVryrKQWCZ/5g+Gwq+fcB7iRuo2sz2BzDj2EDKa3D2WPWa/74UtrowvL+1T
9qhhWwZyN/TjXq9mZSOatRCpvKqdO7SNWoRArUgT4061M3olEgHzK/fwhRDCCMNmi1K80uRZbRmn
CIPWDKsZRBKqmndtstCDZZhIII/Zd6lpdypX5rjNnda/ErOX3bHePYxLl/TfsPEEXi2NGlquN5Sn
HndKdeLyT/dZC0CvdqzYw1HWOklsq3Z5HWvzpuyr+srbvvRtpUtxjVGBSe9utXtpAWck5wa3Qpt/
cLAS8jA8+DHjwnJ8fxMZl1ZSaIgvvR+X/Gv5+79yhMRAVSsPKr4raZJ4CGObpirEAy3fodLDRGTj
zll5Z6oObjCeL/m3qqnyEyAt57Oe5SYoRJiNPzgFlTxH4FZaD2ll+kjv/84Lx5lwhWuIJciiaI+9
/plgVFrlZuPsWSHcTdG1KIE3sJCvrLIc1tV3hy8Du56+Il3uddaiCQMHQWQhPYOonx79PuvKG2DX
wbnDHwiicj/UJrwaI75RGHGi9hTk81f6uAXupGMCtQUAfX7UVQToX0Eo/tXoILtRUhYmJiezUO0W
RTHU/NDrgWJCiYnVl59N0D1i143VD6k1iNoiCa2LG+rDdDo5TYXpsrRUMiBkmilUgst24iNFSYkA
f8tlfdtPU/xjtMLygxUFwW9Ryqzd+YMRwN71MWDbYlaKUQ1K+fXZRJUu2GWanHIccgZxNvUmy7++
/ybfwAkpVyTde2OpBJlFrovAFMFYxBICmzK6i8RPsoJy+K9D7OcL/OqwedStxqLmjXo53FTdiGJo
zocJtzTSpt8KkHh2JQBd2Oh09DlK9OdIStfTBMdA4DKtDMszC1Dvm8A2PlHlW494D44f33/4C3cl
NSHzLod6lEdfLra/zpTu1vlQlDbemhp3C1JubYWUTqzwGA5aeKNPjBnCfy9oaKPQgwRGw5LryzKY
IxEh/W+iBpFJeSJtcKPDIPCgeZksQ12bti3nbXVQHFBBNgJ6S6W/TiHCZmK4OBuml5lwuE1YC8da
YgGA8nr2Bfj2cMj08sP7r/VCPGA/0TyWFrMMYw0WonRUfZuHFlNtBf4UoSOBtbiTDY915ZI9Vz1t
qmBObqBAB9cAzxcuIAzpATsC3eFKdlffdMhmOPf4LYJKRaEbqhPyWUiq//s1RyAHGcikFCLJGik3
RHinJFMuvaSzB7wpFTbboXHN7/7CUXAWRNAC2WSEv+6Kx63t+hYJmTcif79z0fLCaq3V9mbB5PD9
b/Zmbsk9QA1oI1XlugZvb3mvf50FcPgwd7Fo9upewS6XmX1rOW20jzR7PqlJTXSKs/bF6npzF2pO
vJvxPbnyVi+cxwVxwpejccsvWf0GCQcBTalYeTa0oy9pbLeImhv+oXAG+ws+4cG1wfClpwZUbC19
PQE41ll+0V9P7TSpLCH7yCXbzTG0t6HLzDkUTdcud8yS8O2bsMdJhhEV1iAaMGec1ZUL7+JTO2T5
pIj8mPVxSSZ9GsNUV0hzutYhgZW7xS0HvSogBbvCVPG1kv/CEXF1mtaCO3/Bb68wkBDfUxn7nfLg
PMUOAiFuglKtle9aB2sTVVqL7bUTPQF8QDjK0Rts7en3T3Zcb3pavjv0551jhAbN5/c34aUfRt/T
wkdKoBKjr5IHo0CCftA1m7PrWE+KFHdjd31w5fkvXIm86f+7yuqGsBFIwgw9wu4iQeqVsPcNX3rx
ZRys7z0CwOdmaM0raeqfQc/qGibQMLFmsguRxl3tbKTpSdkdomxZZ522KZXW1YciH0vsUHAE3rTY
uMDTSRENeMjRs4CrVCIwdCdiNIVvE73tvyLWOp1wufH7r1GqWfg9iBwBngmlFERCQGohsQhdN9jW
w5A8+XLAzSgRvdzSH13Y8lo6fmaGo+GAGASNjTuf3ahdBGLlGCYtGmwm1r8wDpHxxzKmjg1/hzOJ
7T85/gguqTCXvmIAFD/YNQPaDojs2ta1Ee7FA2nS6oOPCsFBt8TrA6kQx0JHupG0worJPcQxydux
rpQenowEz9dNU1uutjGmSJ0M2U0IMAjQrxCyQl8e39+OF67fZbTDboRCAhh7dU7cqDMW1xfpzUwa
9rEMsEeLBeZebqZfuQMuhEyWojO+QM2XieHrx07sBJqRI4haQRT+SuA4oVtc4k8Y1NMdxLfx1KFD
cGakb19LpfmX1ztzQTXQPuNSYPi6WjlD+jOeZuk1M+JvuS36rTVG12Zll14lM1CqRLIsbL9W+x/5
xSmJHGV7wzxilhgYGTdbbH5BqPbTv380bjYoDQ5wKTLI18+DWwYeMWZGZHbxe06SqPgO5Na8i1rg
FO8vdekioVeMofSSrDIIfL2UlqMwWJbsj2xU5jmwtepZZpm4jSi6b8WI3LqS9ZXc6tKLdKmu6M9w
OLgCX68ZxIiuxbiResoMOrXXSMKybWT35R59lfhKcXB5MeoC0NgkrWJ1GK3arTLse2wvws2cm6FY
9MuN+ITEk3XlALxdirJVJ2GEkEd6bK624RRFdmL1XMquSOebqp6Qq/bt+WM5h9d6ucsrer3jlwrZ
xJSChi6pxmop9B4SLlVhezY8e9jRBPkM0cPD+5tDvj3SxnKNgdFdgGdvmnduH/qh6GLTGwK7co8j
Uwvxwe6KIbzB+DlPseVzu5tlX/3KsalAvZiwilhYkzxjYag/uxa4wm2dxRWyVUYsGJsj16aQfcVL
Da+FpjXqXey3zudRSbjnRijy3zPcho99CT7/4BfS+l+cnddu3Ua7hq+IAHs5JVejZMmW5JoTwpZj
9t7n6vdDH/yIuIhFaCcIEuTAs2Y45StvoUI5BcGrmcFldCUjCr/AFCvzDzZqaLab9NQeXUgWkuLZ
Q2C+Zn1qaOcYkcBXy0BrAZVsyfgXp17ttcG47yO+qvavDnXd0iOFHWZ46WqF8WFttefIqXrrM1wz
SlypEPXw3E5ZUtynODQ8icIY01MwVOI3DopNfglKxPsP8wgkCDnNWv08wo4Hg1SD8vVAdhXKiZoc
zi96VoyaGyIT8JqlQTQcyznpUAohYH5IK8nERC+vO/kOH0Y0ARU5l93eWuTUM1PrzZ1nfCNZpvHO
E24tCSMVjtWBiDtZxjUh1XyiYBwakblywl9yHfEaYlCt6A9DpY3gKNIEQ8vIdDL0OFVr/MSTpXwT
duU0OxHT35B4tZkBzpBGKmxmxVqnk0M3jKhFyjQm8ujFxo0ZmY8EQTL0rKfmwZ6t7oi/M9IXCa2r
UtKdQ6RHCZJDmkaPSUI8iKry59tbX1mWYf2jKJTDzCKXoAG7uoNFXiIrmZWqr2dznyIbYkvFh7hA
j4Pd5oTfLAGG5TIVMYosLcLniZc7spDu4OZ02V1e5VNy0uMcj8qdH7bcyOsfRlOZQB+QN6XK1Q+j
/QXOdC6Rq4rKckCVLKiSYzaPtfMwO3L/U0hOOrtDm9qlh5yjjB8AjSy8VnR8xL6qeTfJFwmtJ+2g
4ZRbIQvRdT9pz88fq1gZft/+tRv3lAqux15Q1UQf62zIwNwTS9RGo1meyy8pjqWTN2sIOe6sinO9
KBTgQRYD/WU0c/WMDT1ELDuSNV8eC+dHNoQYOADi/KgRqqJtg11NjsTziADR1GaIHtVYKSg7wIDr
p5TXBdQ/4iOUD8EK8hv/k4dJcL+RCaq5k/mPFz6pjVpsriI3gmJ8iLTt7FwyYJE7qcDWEvMQ0NUB
HK+Af347bFyh4tR2guKXGFQsePPkjsRB3TmkG2+bqmvAATDY0uhjrxY4yGDyw0nRfboA2MSjmuK8
9k4VPukgpJPTu3cNiQahJAVpuGfrK4qofpgKRLH9ssoNf8YQ5El0SbhT995YOJJHixovvVfADqsp
1aNdJCjoaj5hZXgXyEjcQOaqH2/PZflTVscV5AZoPdWh1EtG8PbzFKKzAm2sR7+Ig8D544yqmR7g
FeioX7YcwIeCnvXOmBs7UYfLANGY4OC6H14Ic7KtEvqXUmvtP6O8oFOQG3EtZHYOFdqBH+YSJ7/b
E9WWmaxmilGBQfED/gkFu+WM/mf/txq21fGkDf6QYmnykKs1WDmk+emdAGdqPrE8OFlhNdotArIh
PW4Uv4xjaLRRtYjEw80ZqwjnkDjPE+UQoqgYfpxgF38ZY0GfawFqPFhZXeBbkEaV8jkKCXlcwPiL
53LKhftTw1wl/VHxVP2UukgpLykXRguQS42t05ilCMXmRNfhc2YPuelG5T45c2vt2VPgMin/yHz5
t6tgRY5m6XXX+UmizS8Bhi4YhSAsCJylU08T9WusUZR6fL69+hvbbGnNgdanPwfvdjm//1n8qKgR
cNPBryuQqD5lIern6AJZHpRX+4nLqtu5cJdbZf2xqVHSiyTBXUiib8ejBNYTQAMkx1bVeBoLpX1F
uCvyUE1AeLTpxCtAm9pD/anY2Wcbx5bckjvIIHVgpVfbzKjUtgoaeqC93iKDhsjY2QiN6Xx7PZWN
BWUETtFyO6AZtoqwa2EnY12ZcNTiHsmSzgjk9mImiuqb1WiGbNgyFS5mRZJ0yJAhEvdGy5546TEh
TV0clYPudxNiEHDiohsQN1MbFdxPKY1fVOyo9Z3fu7HtuC3pqy3cpWtCEfYieBc3CU085B5oD5vV
pznLEN8fOi3t3bgJMr+cusw53F6nrXG5osETAHlW1TWopEo0hGMQ+fel0qouWd/FT3pT4gk8pMpH
nskWQdYm/np70I1v87c2TuVvoUeu+/vDMKGovvAHNVtUKCTKuDvZg32c+vJrgMeUf3u4jR2Hzx/N
Wd5Xma706kg3RSrrA9aVftv2SH9Yg4MNg15le/CMrdCcHuwSbUIycLgo3h4qYdS0AzGx9A2w0OIw
hlr8s6DCtEj7FjO2yFGj+wr6vQNQjTR+kdFbV8+DXhsYn6v6/PP2vDe+rUVIo/GZCN4AH779OVNQ
SOjJyq0fY7GJnXcWW08V+/jc9Wp5nyIzph6VLCrfX2hZIkWOhbZ826t+j0hTOaYlAaNwQAg8CHBP
zNKwvQyEBcfbU9yIG5Fepv5BbkuhZZ16zM5MrhpXrV+KSPGM0FTcupEdT07i7jRpVXBWArk7xZyl
U4SZ3ufbw2+UChU2Fd0k7lJqFGtARyLAtsdq1flIZ4jgoFo9kkQFNgWfYsSqYalbCGGBVGK3H7U4
06myJkr4TY5Q/t250TciPIsYkggWviBohNW9OpFlI/UIc2dK+/lggtExXV2a+ubQDmWz12PfOMLc
4DAYOFdA0dbPJPku0K2uhds1liD2uqi/kGb1roOHzgGJ/GIn7d2ancUFSTGDr02k/HYvRzizVZqT
dD5CzZC260bDS2gq5vAHnhyt+vH2d914HWnKkp7xULG11qPR0K9QUWw62GR95/WSgii/oZR+nyjS
yZpQCJ4Uy3iqUYPauY8NlYm8fZgptyxhM9NcerSrzwi8JQnKDAIRDL+UozoQqmP00OfCpYwh0wKD
OvIoMnt8cZIII8VSt+dviH9L4wEMX0CV3bYD8xgKYdsoQVcyllF2MCKgN3YtJg+inmJ3xkNBOaAG
VTXHdswQr2tDwDJnOy2nRUVdoAgaaoHyJ3fwnkHTMZwt1woq60WpWilzBVpmj0GvGH9SS5GikzHR
NfA1aiafyzBACXhoih6gR9u/OCMCFCcHogYygJ0haXy8GXPKwRqdAdU/MwXMixnZwYCViLpOFIx/
ygiBOx/SXmd5+L4YxaFBazLwFDPGKc41ckSXvbCOTGNnm11/eI4yWE7KZQo52RrhYiYzRD+k2Hy0
syv9ZRFicP5gr9VHZ/TRQZNEeQPXJOG+DVxCNnUP+rb9A4iLKFvIyhXErw4jLN0siffY1LvkWbRg
a1ApbuuHkGjuTM8oeQTc0X6cYZR+v73rr8808dLS8iD+4FJb9+Till6bSDWB5jJvgmyhMypjJOeO
iKic5pGw6PZ412eagIMgkKUm3UFt5u2ZzlIrqnH7gWegt8UxRsH8aDTyv93Qj97tka5fwrcjLYfu
P9H1pKpFjGuF7HcYoR+7yekxYBoQwedNPKkRFkDGNNfn24Nehx0Myim2FeJ5SlGrCLRLZvjoEdNT
A4qoY6zZd8OUNjvBDS3i6xuDKPpvzZr+7dXFX+Tz2FE/WbrmSTF+1Qbkbv9x6jLVflYWpIp7WY/U
8QzbDDP1Lm7QFw/QuUYmPkNj8ai3qlP7hCopJSnAa4lbmXMnDpjxqlj+lrkwXE3pqtrNMAZbBPSq
KrlPnIyieGimVY/+DtjaAxdNX/ttpWfDJ2ILoaL/bw+/Kz2AGRvFdYf2dBQICfl/BXvMOp2s4VBH
LXer0iodyt9ZgMdwiJvdAItm1vpPUmQRhQLqjqbPQIKkL2acoI0ZZmEf3huDjakcJvPhn8C0Uuug
V6jVHuo+pvOom1HrihHlQU9gfp2cqftXj3S04+y4VJcEsi2x+VGnVxIhO9IVryVB4kk3AuXJBvz+
qeHH36ujg3NpGIUybpWYhLUHIShFoMedJPUHCM0GhWc0378qnWKnXoQH2cT0OvVx7BSRfG8F9nQu
lfGOSntALMDzmDfVP3bS282vLispiiL55UT3BsqB86OQpeRrN89RcKjrdixPSJ4650EttO4VU5z4
BeHQPD2bJurQFxvjrvKTXHJkXgtqAg3zlaoQW0azBcnVCfUFLX+0vNqxT7JjNVV9+SmpoaZ58mTY
8U+1pTx619oNT4vEwmiekjcqqoZGMTgXhP+D2Ofwoh4isNuARV51iM+njTLfYRFr214RQcH7mHXA
ssBFF5hI2Hh+BD/MKjHvuk7Fx4viOOV9jXLvd8lo2oGSuJJOnzNRqc7Bhv2ifQziRK+OsB7y1LPQ
b7a/jiEAwg+iBkX41USDu/wZpqmkuKrVdBetQX+Ncr9sTa6eoBL6QeqCcHSnqSe6ErSs9ftGxHpy
CfOyIZ9qQZK7iAJLCk7YsxnjuS3q9oRgIq9eZjf0AOTE0KpvQxtb47fWkFrVzWpV/RnWWtTel3GB
90fYRggaTdy/8mXGLXTCTWQJ55xOKz8ahsk1CfnSkk9YUsgIOpoI9E45IN8DH6JoDh2V+BgBWlPR
k2PX4JMOGk9kd3KJ97EnKkP9B2u9AFVdDPRAy2bd/ISNFt56dogplYNss8Z/mtNDmadzjbRmEfVe
CsDiVxA0JrWhNE+q+8J2pt9Oa8W8UWPFZ6dQNWGJHlmG5FsdVAU3w6M1xmWUGOeY4QthumQQ2PHx
NKuZ1w52p2CobWu/GgMcxJHODx1+/EPRXMqjrs0PodrI8aGYpDi/KHmv5MDVAuT648pJvpaYF9+b
+LnRFLeD7Ek2OtM42glY9Tt4PcN8VzlK3J4sYQU+d3A6fiSTiB/wGpHLczaaXeNh283BsqKZ5uIU
zXn4QVa6UbtkmTy+ZCgvvUJ+x1VXzxAg9YRh9tFhHIcQ85xKSlB9NJs+9YIWkdAzfgPiYW7s+p5V
Y9HpYNPKqmlB5e5sy4VyFImDySNgFLP/OsldY/2G7tFjQdv22H3xLgSYVTcqb+9sFItpHpAQaFw8
Wb8L3D2U10mVh69T3BWflExVvhjQZMJzHGWxP05trhzmEmszcIt105z5IzR/sMm83LIxaNkgFLQX
vP4NEVch5N+eH+EjcHYKiG9fOxyuS+RJbNMfazuUPMwpjEcqz4buUW1xPgOxTP5AcjDwmwILV7kL
DLXx2mYsTLTLAV+4FEis6oSqnVSezWAYlQPWwUl6GmzEhA5YVDb2IXTMqvk05p3ac0XOYfESSoBS
H2YhIJzDmFjsRMgR0W+G5z96NFxsfxDNTFErSbVX2nO9+vruJ5c+OA8uIBcwuWsgQV0OYkbZw/K7
ukguEf5k90Iu+p0Y/TrphEsNYYBIERrG1fo6TjxUjqRZlLfH8rmfm/QHRmNlhQ12p2gYhFnRXZGj
8uyqTV2ecb6pv92e50bLjXL00qReSijOVYXdTisjTrLY9oMuDmsC9sg+6bmq/9TRCHxJ9Vn7pzKM
7KGptOYhjkP71IaqObpWY0T/hEMxBUdMX7EhwElC2Sk7bISRqEKhIYGug3qN5pDMWLWnXkKNIAhq
j5utOk2OM90XcjPfy0NhvD+4Q+ORu5UGBzB4dfk9/wnuuhDPwq5iLRJS/6cGq5TJJVDJLgHXVeQW
sel8nsug/3r7G2yEd0CEFWoOBuXiK+QFNlKoIKez5TvojhyoQwwfAlqzp9ujbOw1UCSwC7hVgAGt
z3LPCe+cgB0tZZqTueT9AY7hyag9Fpqefm3qqLjXjWr4gG3k+CwaUe8cqY0gHQ0zk5qWCv1HW3dZ
kGlM1K5hdfEH6g6tBtS0CkFBTxigXW7PdWvjaMBMyX6WEsYaVyLDOpanXmWu1D/dAE92sm7efZwE
nEcFltvOOd6cGvUp6sNoTFwF6GrStjhTcI4VNfqph2Z9JzLHfM4CIe/MbGuvcFTp1gNAWm6nt1sU
FISa8mIArwwj8t9sVB6NYZyfb6/fdZaDIggtKuxYYc4h/vN2lGA21XpQJts3Wkm+T5JQwko2sljE
rrrQ9Cm9UWX33B70ehFRBPj70MB9Wdg3bwc1Bd726UDNVsUYC81NfDvACBjwDgbl+P8ZirY8O4Q2
7fos4MtSB/LYUMmc4+iE3KfmRroxn/MkiHaO3fUHo6oIGo22N2f7CluNb1scEbvbfh3BoajhHDyQ
2NQ7ZabrDc8odHtQIAKPSSHt7dqJDPxUMuqWz00eyEdwuWHmaqFh4fgl5YOLXimC7O9fRAeSBQVx
Gg68Im/HlJOW04BLH5q16hI2cwoUj1hL8syuHnfKKde3F8h0EwlZFKBQBl13ndu2jTqMkgy/X1wp
XBR/wugy1lkCunkEsX6YJs3GQp7gHQNlgJ4HmrpTs3PO/8p5vQ2INPApnHQ64BQU1pALuY2TJkDV
z9dGq1AP4E7M4mVMq6a/twtKpB7Qaif3MlKkzwN2pi22UTL20DD34+5HhKbseOgkLKkuENrwC5PR
b63v62S0tOMsjZgUKfhJ7tGiN/YgyT4BnAn/dmEmvv1SmbCkihBLp2ihiGOcKDlOYhhovHs/LLEf
ok/UvdgTqz044vjpNLFj+MXiuNylNAncKiYeFHWm7ukWLffc6kNoaPRxpCgbL7SCt1NK8F/pQhli
hERO7PXONH8fxGglmK1E8yedCKb2+siSP8RatytrsbGeGjOkMSNTLWFJ3w6uyUOopSY4+9qibBfO
Zup1s7F3c2yQl8F2IpkGXxbBB9Dtb4dBE6W1mrq3fdRquwf4eExvxjD9qVUlNOnIS2aJwprcqTVZ
OiEk7JeUrCAtJG2E6C+HCub2pvgJiQtgG5XXkJiyTJTSRWChy/HREQX2IdT0s6OdJs1d1QHt9jBN
jR9qeukAkdO++WEOPEd4S0V2Pxwsngb5CBnPebWVDrUtvHG1Rycnyyf9U6XSQ78HJ25NFCjdYhrh
7IQRW4tv0I01YB1BqFofwXzIA/5nYvt232ZHzKu1iwYM5/2XG+KP9EC4daieqqsXsHTkwAwnQs8Y
Xr43dVaK00CBr1I9711tmxMCtQs85q++x6p4OagZVyyulgQPrXygBm4cIiK5nerexuu68Kb+N8pq
QhT0klrXU5ZNjQWonSo/hVMwfE4wFNoZaiN6YChkNRYYNs/SKkYJxjir0jCy/V5WRqyXZwwmyXRw
uaQ29MGpadZDlbd2woeNJxAGE8dxgbjb6prEFIgO+zGF4qUeYUJjZGI8ySNekTQUpmODk9Kn29fd
1mejrWNhI8b+uoIF5nIzDfo4Wn7KWj4K3LU9wGf2zru3tZZLC46blXedffz2DnAyEEPxgCAbFUjn
R4nBt4NlJ3UVPM/uqnaUfAykhj1d8Y3NAsVOX6h2RCxXD4ZNiS9ryLv9bMLqI66k0MfkDa84J7J3
QrGNz8btTSOODAj62TrU5HYHp1fIDmpTUUFCkhrqq6RJ0yNdnuwBSmW+A87b6LQCkkMCGNw+LwdN
37dLOmHuEOJDGPhUf8MH9LWs3wAltW/Up5zPE/jHQ5F2XIgidQ6pmptPdVIG0+n27tmIZyxiJxBA
jgloYv1+EemUKMKV4V1pUlrH8z0Z70UyT+iUoFHwNaL84OBZFaWR56hFSASnFFW8c8ltrP2ifoOP
FLUO1C5XK2FFOVRqQNh+p8hidh1ZymdQoNL8pxABV2pkRuXO7b3xbpPPq+h+AShA9mu1n3UDAdFo
ciQ8dETsT+A3PpV45XlDPDeXOKont3Ai4Q6Em+fbK75xXuG1L6hM6C/a1Wcfw9yoHEHx0rA669No
4qPmFE62c17/Xm6rwAShNgSTSGWWKHH5Gf+pISQQSUPh1BKOB5Os4LSOItWg4PbppiMYAxc4t/yv
LFnppwReNKZWzhx/lDEb/akqwhCf8yhNAtckOIwIqQ0xPZZxXuYuEHOkZSulNhXPkYYOZ5ZQipVT
1ylWgF9TIuMf1IcOhU7M5cVxgMz6oYVbiV5JnykjBKcMf7DInG3M1Od4TD8MGX0GdwC3blyqMFQ+
w2RwxosCupreRjhoz+3YBt/Q6Ymfu6bI1EOKNXd7pJUSdecZHuyTQP8Kg6VxcQDvyFdBqs+1ju1s
ujgMD7E+vZgp/H0vRYJvwja9Vz7iOGFiV2bk2fNQRLl5wDW1+DwQreHwaFdEGl0g4VhlxMBKvWbK
G+CYdWe1h3xwqtzrsKEz3S5UcJsz6A8988wMoPuRXOndqJ9qejnlVDwZZYRjE14MmIfbRTapn4oE
ySEg4xqGqUlqz3cFmcqf3OjUP30IwLuaWePjGPb5P4hSpo47Uc5uPZnG9S+4xtrnJo/zX7Q0gx99
Ezavdob3wl3SJ+IL3CpM8Wym2iC90dsfoNJC5EosKTthF0aFNKB4gC0molIZ1LbE1r/kkmVGO2/v
xs29RN8AsGg8LzTwt9tv7u1WU/pegm8ef5sn1aQ70Cj2UdeLeOcB3BoKHWlEMojDiZJWEUWNwTE/
g0BFLorpCfmV8lOBy9ZdjL/rziOxcXYXSKOKKgbkgKu3lgZfEmAiZ/sdHZNLisnn45xgmHX7hti4
Du2FDWEsKD/qvqu1MzGWwrjesn0cS6TvfMD6PoodOYapotmkTKVdDofbQ25NDBwKyB9QVTLBy+pz
JW2Y0OCjnD0juyFZw/CQqXBXb4+y9aWI/Vg3hzIzJY+3o9jRqNQxeHF/bBVxSId8Ouj9+AqcLN3Z
fpvz4YaFs75wcrXl2fvP7aebUmaaEfOxsKO+4D+JwWkV7PXDt+fzv1H01XwkiKBFVgBEoxKWeSnq
F2caR7HXwYG93F66rQnxXlETXsRukDl4OyH87e0UMz+KHAou9S21kN+tZCW/3j0K7+9ih7eQ0666
Dfgf25nURI4ftkN+1PpyPillWbz/FMEhlHmUwNQRUq6WLUH+IcfkzsEVILYVMrQxcC64So/dzqJt
fB8yJloyi2TpIkfxdtE6WQR53jYUtKu+/5yOCUABVUM9jS56He4EMVuD6ew08FVguq74CGowUH7p
SGwgYwQHWPagcNthcnEV2/OE2wheHKDA+KNRv7bIdN/OKzQLIheVQn1G+UPy8PekPx6kdqK5cylV
HYCAwf5VRLjhKeTdT7c3ycb1hEIyn44Uh9BpfVdEGgpWuaAoi3l17kqzhCPoGFU6LNtq/oyuSbjz
GbemCxoRGi79Av5e7X2RUYhLAGf4CEKkr+B+Mbwd2kAc6AVlj1IGBhNGhvzYDg36eLcnu/VVoUnQ
IEVoinLwemzUyeJ+ya6A94q7zhwMQh2jsR6Af+jqzv24ccihd2l4nZARoKm1GqzlAgmEVVqg8kLz
2GhO/mjnarYzyvWUUKWgpE51e+korpdz0HrMFds28B3gDheQDa3bt1H5cbJ2/T82OGsoGqM/ZsDS
caiarmYEwFShSx0FflFT6DmQpc/RYSkbxZQxNPsLKUUzehjHmuOh7fJ28soc13NXr/QCW1xdJz48
WlNr7sFsr/fU8sNoqcLFgLO2FgGRURgy2yJe4hMRhifqnukvBEb1Ew7ESoXMXtvpnjqHTexmJbao
x9vbanP4BUhF2ZrLdn2GJrvEcENWAj/ueyP3MMyeB+SNQH+6UtiW98Moa9/ARWbxsRtRNnt3hKHL
hHkURtDs5rpaXSBlgykmXhsBwuCwfnTJcQ6FXA3HInC05zxM9/o4G7kuDwp5tY16DPnuOt1qmrqm
7VYGvqzhnz7oHYxS1A7M89zjddornXw0lAQXkMoeP+FfjL2kPlbPtxd9a+OTcIEgoWBqXTUncFoY
2tZpJD+aRs2bnQnybNYVR7WwjJ0zdn2SlweUkil3xkJlXy2wlbZmWI6l5KsTFhV6Qj5tqbn2/9hF
NDDRSePhWaTK374Dluj6qijsZVWT+SQrGTaOXZEcpxQpqR7rlEOWjtohthBxvL2Uy5/8Nrvk/cYl
YhHTBDG1LnJFPcS8QOiBj+6v6dWmpj+EfV14tiwVHyU6EHuv64Zatg7zezmrjHndCsT5Tcfoq3N8
AXZgydvyVP0HhbCwfjYGYeanIu+Lb1bXaV/aodAzz8LR3vKKwI5L/KnL5s8Ade9JK1uqO7cXY+uW
Aw8JqHrRtQDJvZz2/0SbRmqLTG4q+vWZkeanYUzTF9lMVMRaUef7Ns6yUp2gjxf/yJIT6i7S+MWT
Fltqcxh7KxFeLVVKurMFrys7QFAJRzh1xlJnWv2oNl3UUBrL8pNYfp77/EOJDPk5dlrjbg6V7Eh4
8BuPbXEIszr7fntFrquFrAN/kcMgGHHlB2gWaqSZOdXCUDEf+iI9pFHjAUTKHrMyAvaG2ubl9ogb
ZxvoCL63PJs23RDt7ScIwyGVtLp2fCeIAIA78nCMMkX+XSnz+1vfVHYJKnnOUDXmBXk7VF/N8L3A
GfmxlaueJjX9AcpXt/P5NicE02TB5aC7tQ480lgjSKUE4wPTw8yUxI8MA6rhixg1ko33r54BzZ0/
hk4hYfnbKaFBperBRAodmoAKwZ4WByRxDHyeg70ccNl2q5sDMDYXFu8eDcx120QuYa3bUu/4uWH0
8aUboJC5wYQ1hovp1FR6shmDRFcHO3yRsXzcO6wbNxfjE2aRE/CvNfqD2odNiMU9ItuSONgQA45C
6+pDaQ2ZB2ltT9974yUACM6ELRq20FlWdzT8U1WZl2S+b43xgWRIR1U/3ut5bs2KYgskLQJyHrjV
ezMPEn0AEhM/nB0zvjNCpXzJY41rWK6soD8iNvR+rDu3sE0zF0mCjbb7iKVkq4Zkcdao/avKbfOh
ykXwQCUu26N2bp0F9GVRhKHwgqHJag1nKe+dkT3qT5U8Iu+K3nFDTdKTETfeqc5uDEV3ENVucB+L
LuhqKFkAj9BmU/MjCxT9UYx0PiiZGdKfKmrT/Hj73G29HJRmoVktFxfqGqvh0loRo0C5yAfZWf8Z
cw0xMHDHcuomGTnyeRZlOT1rzShQ2w8bBGIGB/b0IU3VhipsC5v1OMmVnO287xu71gY1QQmKvUS1
ZnXHIYBSp3kIhT/TpeabkMNvk1FIz7dnvzGIs6R1pG+IU111yuQo0BT8mk1fqdTQU6gU+tIMuv/2
KNdHYyloAdUAx877vA4926BWen1BtfV2WT1JZu/MeHbFJlBRkfyM51DfuUyvbzgGXDRUKaQYaF+s
zmKK0qXVKujtweMLnjpTz09T7FQvJbgRV8zR8B2uUeE5idHuFP03p7o8+NTwgGavr/FWCTotkQcL
kPs0n4EUVTSTNNNTIdzSidTer4qAertBk5N3g0b41a2TOiYd/hrMZjBM53IKlEszjNa7n3bkfpZi
lIogMTHgai/2KkKb1IgsH/IyPC9ZCz8UjfjlqEP5/vVDtZRC0bLr6bivnkHd6odUHYHroZqtPqq9
Ayy6a9GdbSTlJOTY2KlSXodJdBoh0qCbR8cYxd23z25jDUlkwrwCQoD4eWLGzXFCacIbpGC6kxJ9
9hDuea9ruQ5uaGFlm7xGPMPrjh/ADEcVbUVPtXHMQ1xiD8KGqo6LAvyX20fv+oADaQO+sHTYHPKU
VRUWsE/P+FNwmcw4ehrasfHtShn3bLWu7+xlGJ5YFNdYxDUreNY6NC7h9l1KW5cqT1KU8gAlEQ9e
WU33WgCbg1H3Al+5nPC1RjISyTpXYx5cZtnMzm1f4cdk1sElUuo9GPDfvuebWAnZStr6xCQUy40r
+pqC2Zmdm010J802oL0IeQ7rKPcpMkjNrHevc16N06FEed105SZDi6g3uuJnIZykOIaWUaDgP031
t8Io83/HgqLTqRf9XFJpyMpfEePCFavHOvB0o7cyLxE1YNhJsyXroxbyzVQ3DPGrdTOR6BZCR3Gf
eWVRorCbq6ijHUSfhsGBx3T+ptVB/e84pwnoe4BdPQpSADq42We0jRdGq8ddb2GXmM5stqK3usGr
xqD+aEiCElcuwgivSqHl30QxIpIlmmL4I5KwuYArMpRDVDgKTu1jn0H4kEX6PAkbGsw7N+yy4IuJ
Dp1ZKo3rnAkGYl4EOCDdBVMbHmj1FH6hAnC4PcrVFgKByQnkDJJxgSRcXTNyJCFR0E2S34IJ+6LL
lXbIhNI/RgFv+u2hrk7g36H+qkUw0hWW1Y6QgTAM0BlW08ZHbWjUe1HkeyCCzVF4B6gnLWWBdUwv
sr430fegmDZmzhkVSelYwF/bmcvV64ZcC/Ili84nKPyrqnclnCYZbCPwaS6qx8DqMk+R1Ph74PTJ
nd5M8Z63wcZ3osqNbu4CfONBXz08tMJaU+BRfIexN5K1rWydA7B4bhQNe1nRNaCTyWE1T5eCLuai
ff/2KSiVWa2BZUq+iIL6C5ml1h2WYtoHpUvE4FLcGIZDnPXZCNVRjByVyOzusAwMnxM1mZ7VYpJf
JkPrIhzpJql3y1JN7CMHt/hF67nZa31tfHJuJXRWlvuWz7FaG0WYydRBZfOtvEie5KaP/4FcKe/I
Bmlbn4Ah6HbQBgWes3ohlTCVstp0IFbZUkwTPgpHhzdZI8WYG7hyl3SYbOG2QYxE64zrlXQJadrj
Ea509s88drToSStCaUDxfTC+4wQEYypCKkq7pEXazC79x846jjKX5/2AYk/qGZHRRE9KMKUGYjG5
mSAjq3bGWYpjqfWApKc/i0kfZq8dDPCKKGMW3HAoDGpHw+rr+hRpRlBS6pbBWoAzEn+oAtdw34JA
3XOI3voKhJoq/5AXoTT9dtdIRqIYuBdQx030iMu2nu+0oIZQevsW2foKCwkJ9SDEzq9ukaFVR6Po
i8Cvdal47Q0teqiUbNJdEwH7d2O+OAkAzJanFS1OZ50SKQMiH5TnAz9LhhTaoVBdQ83yDyDphuPt
eV1F6stQ8CSoVFEzvOp6I6TeB1pAd2KOJ90bTXQf8jSzj7Mshg8tha2zVGClU0+m+e/tka+Kc4y8
CNBxuVDAvaoPDxFilZI9On7tAFF0qzk1LnFOWQDtxtqTbCQZVTMDXpcb4ghnrdyJPLc2DmgJEndE
obhyVhtnVITMc9o6vlEE0d0YmcJDDSA/3Z7l1vqCYJAp2iI9AH3q7fZEL1MMRiA5vm41SNzhRzOc
MyPKfixEr4skjT+b0Wo9QHnvrhiwvnSclueILgex4duRpRLwFk7bgW+MQjtXjSafJ1BOoIur4r0V
A+J3zjIng14atZdlqf9T/G31AYW/Zb8GdpN+KFS5uC/q3jo11bCXWW58NbYqiJBFzPi6TDcvJTo0
V8I7FMXbr7UWLozPfNiR79v4anBulryE9jK5wmrtzBLu46QjQKcNdvonVIfxXAwwbI9VMzr/CCXX
uNeMIjrnaRXs7JitGS4sjr9w3aVT9HYxrVSy7Y4u2F1V9sYZ/r02HmQdOs7h9s5c5vA2sgaCTC2A
BJ2eFLXqt+M4nUgL2gbhnYD6dQRnfhH5cHTibrrgabLnq72xoguPCQ4hpQ5282pFZ22OdTUK47tI
q+pjllnOqepnE1MdM/mi1Wrtq3befO8gkOxszqsMcyGpwOfk+HHN0fR7O88pLR1EKJv4LjPB+E3K
YJy7LEs/Q6fU7jPR/IEfH+wUXP7e0KvFBcyJABcmFTSm1jf4nJvADK0su4OaUAVHassSEkJ2Gbau
Ndr9dOzaMk9OXZyU2iWYlHa4y0G0AVsbovBbhp/v5M6oxL3C5FcNd9DjojpS9sc5RHV6w83asu1c
bWCbuq0uhWdFmkzNbZzGsLnGDPnjFGlKdtcMZlfdtVETdG5pdZimx6hf/rbzGS6B5MT+UPWN6lal
Ez+CrQ2/m/jufg9CefwThzI2XWEN1suNOkd9BW+R/SgwKwiPJmJA0aNh4MfbpYb+TINWPFpsWMj6
4v84O6/mOpG1bf8iqsjhFFaQkCwH2TNjn1AOs8mZBppf/17oO/gsFiXKc7BrXOOp3QvofvoJd1Bt
GaC13H5+e7/ufkfOPfUtiNWb/m7rVZqYCjQL6JEz9yoXbdD8Uvcmy+/LuLGvk8S8LZghjBoHR3Ln
qqKoZmF8U+lRvLBDfotv6LWkSJmXSZg5ohiuxZjH4Bj72LQ+1XnfvWPDTz8U8NLvSYuF/oi2K3Ot
tx//tk/KPn7ZU2s+TnDa3FepZhRiMtI0lFk+5B8Li2sbPCMTe4gkhCVfoKi6BAruyT9gqM8fZvyK
1BME0D4JtNYZn5fRyJSDiuR2rM3PQt0Q3D3Sf1BkNuHKnqco7gdCZV31/Xhmob4JxraB2TIzhNR8
r9RS66ppYzMEvWytwrd626x8tzC1g6py7zsBKUZQymCSc4NUMQWACdoBcajDWT+tY85z1sjoqSjA
WEWljT+rUlWndIaNljM0/vn2J1ofdXvoASwy90Pv8baAieRYT51XxmFldq3vKtJ6jEiqD87BTiaK
wDhGJqDU2JTbubp0qQAhWrFKTKUJ7AlNFFa5TO1yFDr3l1qHp4x2QWtvkhfK0N6JvJwrIte98yBm
86ORadMJDYv2IA/dX4pmO48FQXNbPzexIIvJ4jjMymnA2Uo1T2W1LL4YxdFUeHfLUs7iuIUF5go2
en0jdFORVDX2h/dFldsP6M5UZyUyrM+GUvVPc1qjEKZWRaCiEHoZZg2mlxEVf729V3aPM4h/Kom1
E3mjN9DiLJYmGomM0KTzlTFnSg7cds37Xi0ylEywjC2vc24mYLpzwts7/DTq5VTHxvS1NjXF83W7
Mo4MqfeCLDt4NabAaekGnqrm5eIQReKQu238gRT7DJS9iNUvTjT0D0hqoj+hTxjBvf02XvqTm6OD
aBSVCPk4XuSm8fqT4Dk5MkFU0pCpCxr0LcYpP2pw6d/rWapfK120n0bpFNUnPRtrlEtaVag+bL8M
fZ2ioyj1hsH5hAJO9mVBRrfwS2dRvuMNOFZBtQjts9F4MvHTqm1HXzUmxQxQsdHEybUTSVdBabrL
WJs6hGCPi7Wdmh42nsicZzwRCis04P5hNZV0+NYmS9J/Y3xRFQ8lpoe/sPwdqfwLpznjCPcCVUfm
JkABKAG2LovsUybb9peSpfUU1PAAAMijd4I2Uplkxjmv6qgnMsr6e+9qteYjYN+iy5YZ5QdKQ6X+
p3et+gGAaG88x8ucn0uzX/qHtp+zn21SWP+mcTL9Ovggt6Hs1ffYHJEmlq7MDXbnZOXf9TF1zrJz
2qAy8+Xuj1eCkQ1kHRYnA85tjBGSwmkiDwqlCejNGvHtqqbROVXpbH14e6n1R2822TrXWL0yGQ85
2zKl6lsEmJUhDcfaqx+GBdq8XXf16e1VdiIZ6p/UQsy9ELDeXogOIFgsB+YspCUu/jajPH2qvCi9
VLjnHKSZt9qkACVJMkG2ACbgT5sATXcWPV8rzsJJ8drv/aQu3yTMwr9UhEGeRTNM76euKb9r7Zg2
d6maTPgsTYZozpPpRt/efu6d0MG9y5ulrEd3YTs5SiwQxmNLfgL2rXtyhwUNIqxZLkx8nbNVZ/o/
nlXYB590p4hxXdoxRA0QqjdqD51XKFVba0nYorV1howAuQMB5KdYdEOAh0n85T885DqIo025wxVD
mEssMU8ZZmlKj2lVK3+Otcrhj0UafWX6Py++SRfKOIiQe3vXRb6SGQigkRvEDbEQaSdmtmFCuZv6
RuUu2FEn7qe3n+8WY8aOol5ZcekW5jPbe1jiSz44ukzCLomgKAMQHD+rZoFo9xCZyJ41cfFBgYP5
s62i+b4fmwKptR531vNUTm0wDGqmXdplbA8+9N6pWrmJEBnY7DdzwliHKtGJhOxf1/KnSXGm6xS5
3mO+5EeztJ1XvQruUSySh6zdqdd3UZGMdlU3bRLqyah+czrduAwLLMi33/TOcfEQmIXHQLDAM2xz
dDGxbr3FM+Ow1blwZmM5pSIKpJrJIMqhXAn0nv48MgHn4Jql5UeLfRtqp7lCdXPAyrSyiuJk2rF6
tTUG8jYqHwdRfedcgq1FeB7PBVbcNhcQE8sUtZjSsJG98jBmrnha0kyRQUHWP1wqpdbFwQnZ6TBQ
FK4CxSv6h6Hy68/WgOjVYo0TohpF964l837uHVc+ICuqhkmaiAfL7l2FCV+miPPbH3Nnd66HhnnW
enRu5vOjvthOqdq0ERujvJpO+nVslfqD3rb/vr3Q3t7EVQJuCuh1oACbvSlzUEbjejxrtIbfAxf6
rgI3OCij9hYh6QetjBQWXcTNm4xwRTQWGhGh1uOzM6MgmpwTw+yOaKB7R4DLYAXAgEK72SSKpVVp
MvAwYhifW9rQV2bXzsUcirSDyKg2QdrBrT7YJ3vfiloVpBhzx1sctl2hW4ZTH5FEMaMPXTOVgavh
C2PX8sjE+SVabjKOlf9OKw8aFoF1U7PD2DD62G6KEBLvHF100bfZe2Tyxf8600L5EfoI8l3zEJsn
g36j4zPDGD40qE0Anl2Sr1k2oibppFHzvQcq9FONY/FcFQOai2VlNa0/eY1zlIzffn6LucyaTSBX
DCxDf32QOEJmL0tZhI3hYkUkIu2M1nBz0DjYW2Wdm6lrh+x2buN6gmTXiemQTVV6ytBFOcs2b/74
YLKNDbo2fGqI3DdBQSRzMgwtkoyLXVzY8MW167TmPu9gW/zp0WRYA51kHQIztNmOL9vOzfR+mrLQ
UcDSN0XfnLu6PFIXuj0zcKfoAHFcNJrt22lgKQdRxkOWheqA/quvD+0yBOhjOO+jgcmsrzez1p1H
ICdHUIyXGuz1ZmYiRVqwzokgSW5nwTbFFMqSaRmCDzLWRKTX3WDURTefGmxBEj/TFtObKLLiur/S
j7VtX1Fn9XtT6OJLhTzoeJoyAaWS29Rm2DT25c+2HDRMpNoYwbsETED86NVpAvgVmPi/tCHn9xb6
qXYAKcJ8b3pJ+qnVbPRSWt3rQFLUpTGflkErsP0bBtc+o1VqAClPYl1e+V6VDNJiQbndika3gMHc
mx0Mba0cArdbpVmKvjTToG5U86/FqKFLj55FyMlqSQFoFp2LmJDFv357r9zGIF6lRd5O7wyZu+18
AVg8eEpD53qshuxaYPN91usmD2on9w6C+d6GWbn28H/B6twI5DSRTCbFmNNwRuDUB7Fq/zDzDpyv
M3bPcFJwaJv7P8bicgkyjyXG0oVDCXoTQkYxaEabkyaDHNHuegnhRa09LOFmXTkB52wPzt5t4w+4
CgWdTXEHpvmmo9N3A0pHVRZqbm0VpzRPzJ9ZZ0faSgbMUYrlBro40qumM4gX56cet8iUv/1Nb/OP
1WyDdAfDtD2ZyizJlT4ayT+arIqCMZLxZ3rRxUMvp/LRHtT23tQ7gawMv/9g7b39RLnJmIPXfoso
7wBiSX1i7aoovGDFP64ayiaquMVRw3cvbq9OZzZ1CJ347avOlZYSp2Q/RYgIn2e3au5qrxwO4vZt
/oi8NskUqid0hFB2en0HFdJYOLd2HupKGdRFWV4j+u++2iLtAuziIBfXdt4fnkNr0coj3UphxFmR
K1YNhibWhY4ygIztuwz022c3qfrovEaD+WTFPbxjd6Sb43dtrjyOJaiiLk2LoFKwLryzJ2TDggii
+kOmxkdiKS+wuk38pbO8TrCAgHJxbt7JHBPx0DXjLotxBrguwF9AwjARwJZpQB78UUN6Tj23ohHv
42g2hwCc11ifU9EUn1UsGP+HFXC5PNhqWt9bujqsstadiUlxmjlnG4pddlLH1IWAWKhNfV/Q/1JC
fHKKMXDd1Q8qQohlPpeR3edgM7OxP9jGO3sLoBGKIM5aeiJe+Pqr23QyUin4DBpqIJ/N0vR8Ax3p
A4E+Z1Vx2r5IxquYdcJ0ADG5eZGLkTbc4wCNPLebZZiiF6/5tc18DGieUnUPADrR3BZpa2kfraY2
lcDIGV/4vbVS2XRgeSVqXnKKgsxRq+coXkxEPWCkz/4s1IGWbm8KVO9Gt/Z1bA/KiycAJwZZXBVd
EM/SfUc9AoRR2o26BELN05/5YApGkYv9oxSL8cmq5WT4GhC51Ff7JM3OuT679ikWitWf+gJK11kT
ra2fppHxLl0WZ/6r7ozSDMZJxnd1bU2DX6aa+q1t0ujfsonsJ82WuDg4gGI/p1Nh/IBCj6DwUHmN
9xBViDf7DY3P6CLzZfzaLUmp+ARxlBaKWMmmcykg1D46Md1Bv54mpTt5WCl/IcNS8suC0di9zAv1
lxtVzuQrZjf8KNtRcn7BbsZooaCK7tPZSLV3mdnOf2kdzusXFwK8RV4gjaNyd6c7RhUDRIunoMl+
c8tKO8GJCC3w+66fkWamV3rKzC4OYrWc3699wievz2omZkP1rlQGcRqYoQSOI/SDaPZSWW93HGin
taACx3ULwI91o8wn6d4jWmKYZy8ek+bUZn3bPS3e3HKy9CSNH3LPm7JrOZAdoHCv5Oldn82d5Q+D
N3lXYFqRvBjGhAZ96SCtkiOSa/kWrXn3kbGJFP+qWpcOAUJJtL1LtssXVVh9gQPskiAZH3fwe2Zl
VOtPjXDH5lIP+fSjLBzsAdA91+p3rrt47+xF2uapS+zuQ2Yp2T9ug8ErZAwzL/nP5p5fPpRSBkrv
TJmvoCbwNa0XNb+UjjoAF5cphcmSmOX0CVI5B0YijF6FoxR1OPWpwFaYADOfCk9q71VjwS7O8dhn
B8FkJ/GhuFihPRxzEoP1ivltaDu2iOcsc+3d6youua1etp4/UGOdJo09oOR9e0rIdA9W3dt0LItA
BdxyBkzb8VxUr4DdTnHvE+QJ/MwGvTHlZX1KG8E0S9RF4JZ9FAw96aiqN9MDqlvd1ejlEcR2Jx/h
eqYc4bfA9L3BkaCxnjH64IdALTtNbb48Kfo8nJlFWU+DUGdU7UvnYllHjeCdy1RftS0Qg1RXze5N
FHfADXhGs2521asuUZ+pQdZ65mWVary+nXPttCu5qJgZ0gnhU9+0KuaKUauJD8C9m8/DR4R1sP3N
XDDYfm8szIDtMl8+ZumI5L7TqkwyIYSJ9LOYlOWboSOe0CLOCNvJj9NIrf4YYQbunyxmZUhSSd80
a2YsV6ZVSsRVuuKcp+USGvNUHqyyt8/XyRnxDZLIDc6LvyhLCckeb8NMYbgFcPazzL1uvT2EF84i
d3BktpL0KBPUdrLuldnArN0C/XqDoAOZPzlDmyj3cVT089no4lU0sfQssCv8lQlCf2gQDbZG+WO2
0vlfYtHwiX3DcLXKpYZpb2IM3tnWIqu9I9vM9VPkNOPfEqAZwzwnUy7u3DG/z6hJPx1snd1fv1az
pNtAqrdzGtrJk6bH8NObhUgFjpSZtpUVPSABrTQfpYGNBeTP+NLUmvowR7He+dTFVgAfzHya8EoJ
emVU3nvGrFwWV6jPseynO7Aoyj+G2c/XpFCONH120mIE87jRqJ2BoW6rf+EtTu8lQI6JI8V9tpTJ
dWrM8t9snvPPaaloBy9p5yhDkFmVmOie3LYbk7yFUzKwHvSp4mcBw6QN6lF0H2Iu/SPmwe5iNMQd
fLBRZNi2pweU3TGus5V7OYvsRAsKlxZcDe6QYrMub3/8nUQTrjqhcUVo3Uo51ui/IRLDczFIngNt
we2glpZxUJXufa0V48yO5nH4bq9vIJ6QdCqpqBEKoCdNuxRnkxbRNSYROiW1foSx23uB3HZ0waGk
7fRToaJ02INE93Npi5NFZnVW8FH3UdP48yYqkX0VAWMao2HFvWlsmlHkzEW8Ploqh0eYqSrSyy6m
X8WYHsS33acCqEv7buWJ3UADhokxq8iVe7MZ03dC8eZ7upb9t1JLHP/tbXG01OaDYTajJXOccbwQ
Zbk4qktrDS7xlzhK/1j2nM4614LN/5iWgm14vTccMIATNN/oPsOSJ/GFNLoAs5fpbnYIIm8/1s4N
QVsEJYS1oGZ+tkbC3zIhpRv0DEwJfPNcxOfeXLKnpByzk2Mt31qR/Gv22nRwMe+8yd+XdDc5wFQt
Vj5bi3ev2Sn0MNzt5uca7dSR5LQ/ghDsPR/tAjArL2jnbcrVrhAbFTOI+8a1qycFh5qHvO3Nh8ru
UZ+d4olLcHEO+mp7T7h6J6xdF/pqW0Ar/3IZehG5eKyqeWgngt5rveiX2Jrqg225E0fwwlyFtRhu
oXO72ZYS/1atH0gp61EZTguyjKfJGDDOM9M0oFS3z2/vl731VlHWFcOGqvx2Bgw7OBJjhbpDLsbs
kg7T8mvqra/mMOhhao/eQT2+8yapzuj0MAYlXd3yzVMtrZSiW7EmSYImsYWlQYnxzhVpySMzit2l
+FYv9+ctj3auU3iLsA1Cgu/0aFSWfKLrY38QLlyjt1/iDsDLQgcNwS6UOBipb+cBll3gemZHq/qo
p11mWSpBM1fmaQaXcVU0R1KILBBrIag9dUYz/FVOeRXoWqM8xDEd77d/zt6TM/a1wS2wl24mUUbL
+rWnQ65C9fQsIcDdkdMp55hO7QEqZec4oj/DzlmvPa4//XW4GbsxmpwRbh9eaPKx6ev4TksV9dIt
cXHueuvDrNTZAfhkPQKbAhtUAPcQ43r6py8tn99CnNqXBcL2UrnP+io+e7LKPzKL6A70indf4m+r
bJ6sUcvaxi1JuR/tLKUex9bSz7w29dGFBrz09hfbqyTB58N95Wutbt6bK0JExWIO2L/dQ/NwvmOK
bt1PSFGcxgiGAKmoZ3xocWx7GKLZ+0trc9MJ0sUAStZGf8xyp7qAcLFOKygzbmppo6N4zwxSs0aq
RTjYThF6sXdkwbT7epG4W+VroO5vK1ZFzZw4K5s47A1rDt0CEI1rJcOT55X/YVjHO4USQJq08qU3
73YCUZi1LSBad06AYOpedVeM5fPbX3D3IKyqb7QfaMxvrwiECLzOjYBGR3hW+dKReGfZOU6DGTK4
Y5H2gciTA5+mvXf4EriB73A9bXVCACdps4NAbmjKuKc3qNeYw/I28wjS8NuPt7vUKipBfOMf22Kk
JnwW6JehHw0DL5Ayx2yjV8v7CPm2g3x9/Rzb4w2oA5FuCCS3wG4maF2tttRqCLQWVyFcFckVkV8Q
Uc1OpZiyrxRg1pchnv9DSxpwok3yCZJlZXO8DmbTjIAOYtFE8aTxrjWSWycnFfJgALEXviiwaJeQ
Tq+zs9eroNCvTZbLUQd4jBZIp6j3ua7nB3eAtrchKRxXJQKsmGD9vV7GERrjVg/JMqWzlthHoqoF
RTuMUvNt/Iu6u8hZjH8ZkDFI7RZtbk5dL8fuWhaLtfat5rHxmQQM3snxHOC0695I/LpYyl9qtXT9
mfamfjQK2ttmq4gydQ2dFFLY1z9a15dkxq1Lua9GVYaL2xU/vUo3zrYza//hwDpA95niIUp4gyZE
J6ub1KagoVGX7mmFUfmprYprM1TjJc9l5Zd1nR1wzfY+yovtG9ptdOndzQ4D2eglnQrcTImmEe1H
DQtMjCDOuaV8tF0JXQFK1n84uisZ3qY8pUm37Ux5OjwaHc/y0NFi8zmvuzRAibv7KZ3l69tBYufk
ei9Nb1ahKt3u7DJbtKbPgLkpFUpJjBPM7sFIY+0JYzQPe0krLp/twWyWK9DSo8Jn51hRmxLg6UTS
6dlGKCfD/AgH2Di0ZsC3vtapYDZRwFUPXufuOvTA6IStOJNt58KsIztpewuWfJc3kz9ak3OZsG3/
8efvcrUHBLunkl9t32VSoiSxmCNNTJSSQobNiFpJwKDMe6MQ2fkh8GJoglh+HJX7ew9Ia5F81gPn
dtOa0Rl22X1Em7UT5fiJgVYL3aQ7upT3Mh7qYfTLEaBxOIObMBjhi+LIFspqkqySrEva9u4JssKq
sdvIhTbmVDXOucy8MvKhpkwz3dtkYliyGMIJjK4ymoNkdu/JVyItGAbQmjfN7NqdYyurYd+Xpiqf
eroPMALmo+x898kp8CgWVjAoz/86yFkFAokNZJV72BHa3UxnOsQzqz7FNhQPo1B08KBl/AT6Zva9
RIz36uC1JzG57UG3ZfeXrLN3bBOAGN7Q7CZLKCOH1r0vFJRMTmUChAFeuJW2p8qWjn2HBJFAxFFt
cZzWKVTODSIt3cUAauD6uWJP2cFP2rkAPND0QFfWWvRGkcQCWtlJK4/uc5kWlw6UzqORzdplBQ/+
h68NJm1VuwDAf6MLXC51hLhYyj531ORsDW12Vub2iIC0U18jnYieMukEwobbG22WVWT0Lb4Udg6C
Kmmb+G5UtRwIUBedmiX7+XbY2Ht/IN94dTrd+huGnkcxXRf16sxrQ/FXO6QhmmrEQWbMiz+/y1Yf
vxVmtJKLt50D+hMt2lSxgohZGl17o88U37S75nHsF8sgE000w8+tZPnr7UfcuUNJs4mKpCYoLW1x
ljVi6gPuqZRK+DBcO6F0oevI+CHKXKwvkCAI5944SkyMHRyBB6GEwEDIp9za3NxJA70dl0ny+0ap
zHPaIL4UpAlaLMw/KsoxiJwiFHh6G35mJN1P0blYdTktIDmomBEXvZqbygkSiiPvBqgauS9gQddB
23VSnN2kmD7KxVPAnnQ5SFEtFXPmY8WRfae9ODNZL5cyvQzIH/2DNWMeB/B9u6/qAPPkQ++NIy5z
gKDusqZznWAkhMUHKeXe9U7IQncWMUsQSJu45ShJk7ZNQ8tZSWpE5Wcnf2xl411aJ6PzXCZ9fZ94
ucf8p0mvb3/0vdAMhN6Fn094vlFYLSxI5JXWIuKt6+lZtMZwLdPoCEWwd1g9g14I2Kp1qXXr/dZZ
qEvm6+rE1ae0WXFnqZ0KThXT56ixsDipjfygr/iCrt7UOlyy/3/Bza7qGjyGIR6geurUNv31vgxW
ge738QxAkD95vikxRioAvPl6hM6XkzIpefvV7j40LUCiFP1GitfXD42zODoq8NIIGU37fla87pIu
sR4orWH5sVcfTUpvQxT8HYYJ5KMukoEvk8bfXrLS9tmYoBmDf8mIu/BoovwDK+FsR8VREXQbKl4t
pW8erc4AGHnZKtvsOtWPpVymwENNKWB2Zzz1zKl5x+WRVNDaYX/9TXmoVbqZkd1qYbH5pi0ZNtNN
vumc6bzPyAMPCQjl7KZRMfqF3dcf85jun6f0GFAV9h+b4q6MYRClGkcU8vi28Mt7y11mXSShYZTJ
+2ReqkdXtM1ynwFujQ528N7H5Jwgf4C+7K0UVj/2k67gZB/mcVw8GVE/4KYSzR+KesgO7uu9pagK
Uex9IV9sW42zGUsz6wrArbbXnIbMxWQIqYJzn6N+/faR2FuK/hdWZS6Msxt6m9pVjRoPMGNTmSoP
UlOKX70xDidHGvPnt5e6PX30wOg1kIKtwnfbvlEhSkVy7QCxpvZUem4Ly5jiSx5N+YkmyXJ+e7md
lI/1Vvu11QSN3G/9Pb+dvq7PZBpPaOYileh+Hrsq8uclAo2slNp5FEKCQLONC44M8oTRVf7YYGMV
zLlmHLRBbm8TWi0wD+iEADDHHeX1D7GLKRmbkR8STUP2wastLzBsalNkC5zAnKXlp60C9rsarQND
j51u/eul18vmt3eAyFFhjULmYbuoag9Sp28G66xaef5ucdHo85tuSUef1jME4lLrjFBgKtCEoojU
S8/FPPD2WuMocOzcBljRoHmB+CFH+EbSYBYMsUbq81CvsI2oqt6+DsqSXrJxptwri+bBGPvsNIyj
y0frkmtWT+p/2Pqr+iIOedS4NzV8b2rYVbBHwnywnCCqOvWrJsQQ2LibHXyHva1Pr2e1TqYtewMp
GdW4pYUEkSpvlr+RUqjUwEWN5qT0jfNc0Uk4CCC775cEhmQV2Wk8XjfXgZGYaFVYShJGmSgueqLR
4UplafhCi+xTbUTm2eqIW7WuJe+tlp4tFkTdQf9g76nJZFZML/krNfbrzYdOvVv1MWw5rc3cb2o3
2O9HmVcXZDX6B5MM7khgbHdB3i8GneCDbqgcjpZlUeERNzWXrWWVavFJKln54ExK8rFAG/ogVdu7
dCl0kFtA4YEIuokwdSJyo8HoNiwFShXONOEyWM0Y1VUik5S2Y3TqMtP49HZg231K0B0r/vOlzf/6
tSYxmX82ojnUeeP8dW6Swa+UJHuarIhhbZwedan3bnlGNS/cGKhN21tWb7tSHSo3CZ3Wxn1vQipG
K8ev0o4sNPnLBePAJA8k1bJfFfLX2w+7t5NRcUJSHmYJ8Xzb07PGmja9h41lxJwKd8FYQ+RS01Ab
uiqDvVxKbLNCvdOdC0YB0zvaZcanasRK/qBcXyPlJtfR6MfCrkMUDPHnzbe2W2tOilnEYcE82y8Q
WHhuJkU9SDJ2V6HKBMZtcGi26C2XN+wWLrMimbbGLzpzX1okCf8+eKc7FxJ1Os5ZjPnpI273rUHf
oxWrRY5aKYvl0yaijZgu6fBOqA0+zpIOQai6ifMPJ7fIwb4imupXI+hSvxBgfn0liZbOlx6b0cc2
VMTBYuM5jhtEaw0nUY2rt2Sd58rRpb7eldvPsLbqCKJ7xl8FebaXlhqluG22XqBMyfKYzUnvXlOR
mupdRo5Tk3rqwz9xqY7WyXFn9UGL8uZ7PIjo0a4LtzyRC9R/bD+w2p+TRSH4DrDspo05wcMoKksB
VKbE02VuB+OSgKX/pRe1+nGuliMhvL2tQuZCQxGdhJXX/ToMsFUcZUTkOdThpYeWHiE+JODQfnh7
s+zw49DmJ4ECpUS1eDMPQ+9HSeiCxWFZZIXrQ5JLvieRbX7pF71lJ5QRaoZQk+LvunC0+Z0ijfIO
zaJuDBbYr/2TIevcOevlWpNA75y/Jo4NQqBxdcW9c6zC7RAVGuU/oPydH92YDepVmznxJ9vNWoQP
lrJ8rt0IQ1GfmY473E0oinnnWtT4vVnQUF1/wXxiukwzEg13cnDl4kuzrh9A93mxP41a/lzJRrff
qUkmGtqwIu6uOliJbw7/J/n/hgR+OtDaLnbOfUOKdIYv08bPB29yZ+uS/+p4MQKbu4lkjr7k9SIH
GLqqNELQ2/bT1PfV3dur7NxJzA0JmEQrmmPbODV6aY0AAHOXJqvVh66Z2ge7SvuwWPLyCfbhF6+O
tH/eXnOniKAsIpSAC2GcuJ1wD2PT62XN1kdnoQnm0izvW2bAJxgk6UEA2Ln8gA5AOmaWjmTwNnRx
6WdFuwAakm39s/HckW+ay2fMPrz3UexV4iBJ3FkP3g49g/UCZOi9htLfEmgZuTGgkhKIQGRICJQr
ZODSFgoNq1gxujmAbqlmX95+n3uLMpRYUyYKzpvZIC69RSvFGN0PqaKdl0n/4SRL79uyQZqxWY4s
IXY+H/wN3iXMUQLrtkvfOmkPQYn5hOjqiXw7XqM3/7VlBnVqZAdfcCduAeakc8s9+ZIbvn6jsWk0
sdqu+I+6RSFCxRQPzKBxcJHuvEIkO8HBoi6ygrm3CbAJCbuxGa92KkOUS6vTnXi2Jy8BAu11S31u
ujq2T29/t50X+YIQotakXQs24vWjYRhr9agJKvftZLZoHi7KJW8yxoMUuwdvcWcp5ipAIVYuBAOW
zfMVvcwSRMsArLRjfXEoX9+NjZGUQVscBi5955OtaS7FyyoudtP/hgJqK/piFKGD7nJ1HiMNOqa9
qNboW9bY2X5KGfmzE076LS1LUfqmNs45NK3C/DfPs/YdEbdZTkYHc/nc5Doaz3OcuBdTutpfcHlc
O0i8RvcgXgk4Qso09D+0UVd/GW5sY5hSZ9Ozi5vWkTv53nORZOl09mnp3LRazVnQIZiVPGxSr0Ps
XjanCCuRg4i8t8pLb4WuB9ar2+NlchNZc0wNbplLcddMSNx4hjzqhe2tAqoRVhgJKunHei/8Hqhi
LU5dYyxCkIDDYwovK+jr4chc8WiVTTgULctMel+EqQWUwJjt5KLbrfofNvcajlbeASnO9j4Bng+T
HXJJ2JSqEkwG/SLmb/XFBJx6ECfWH/w6nwQrQJBADPf/iVu9fm2gRua+X7I81KI47QKqie4c2aX7
adTsMj4Zk+VcUP69M5w8OSjSb48wWT5t05fOJXYrmyPskRfa6mzm4VKZFcZOqeob5ijDRBHyoHjZ
e0pQiwywnBVou8WFJYjPVVTdRWgkkNyuSZ/14tI5sxsHRQWB/qfujOgVmKURhcMsIeC+HRh312fO
DOmZTBLy2uu3nHb5xCSatzw0VvVgLlP8RP9U9d3eSu7KZM6eoLGpFxhl/cHKuy8ZUSsw/RQNN7zu
QXeGFJw4Ky+qtgR4xLs/LBifse/qzdG+vT0dqAJx/DCYYcmbPKiamkL0KPmHKWRsPOZl8ggzT1zf
fpm3GR6MASBIxC34/TfeIZlRTcx5KwjTSOpVqPfNVnlCh6Cv/TFqia1tMkTvbBovR0OjnZbqSlZA
DwT1OpLL7T7q1LgSvZGXYY0ExZeo7uZ3RZHZ6rlELexnMljjx6GvnBMK++IhN5Q4D/KqqAvfdnEV
+w+flrYdrGowNLdk+hhEdYamRkFvs/ncJqVzn1iJfoJ1nHz+8zcOWGJFia554Fb2CZSxPgg7KUOQ
6QXawp76UUJZ972i6T93nqguDijIg6HzTucDgR2Un9ZBADKC2/jQjy292zIuw2qsm4u0YzQmNGv+
MNFpPglH/yVb4V3zbkCUseirMz2Po1nw3obmS7PT6Jusdcvm3CpThF6Bk4cdDfKraF0jyMD1HoT7
3ScFlQCUFCTK7cRZMd1YUyMrD2evKz5idDp6vqrPXuYXWpOsKPNJPtZDnJxdOy1rv2rs6cuCg+ER
OPk2a1wBrauNPYBr9yZaRPoEXR2buxBPlXzxG8OZfjQ5tE+kM+f4XGn5fznMTM8IyhpQ6BsaUCfQ
EhbkBSuFGPccl8v1YeoZ+gf5FNmtL/J0zINOHzvr4PjsfdvfV17//reEgfY3vkZ9VoRurSxP5tTa
IebF3UHne3cVql1aFMzpQD+/XmWmQRqXbcSn7T2rCiEBRuicprHwTm+f0d1PB+gEkSfAfzeivok6
UW14XHGRqbcXy/iFEtUPjL70oPKQbn57sZ0QTDQgDtKDXUtD/fVTiUGdYyc3sjCfdD37zJwk/1vH
MUN/n9tOdMUIob5XVTHfvb3szjNC7WOkRVyAF7xt+QymNJlSW2i+9wIE9LhQHQRRRgss1fP+Qa/E
eND9ue39Il6KMCQKtmgH3gi+A+scm7Sj12xXE911f2onvX10lUEBFevW46dF1Ufj0lZpkfyvR5Fq
uJRTPJif//zBAcuuwoW0928+LopKes7SaegCiH4HpbU+NXo3ApOr48fEEUeiUDtzM54bID161PDd
b7hCIwGR0QjKM64hMMlKouY0ptJ87NxluHaOjXVIkiO5JPU+wCunC7DCfciVWPtKWjcefPa93bbe
u6CrVvDW9tZFpF2YJo2dsE5yOpqFMJXyYvWe/At1rvQ0CvP/ODuP5biNtm0fEaqQwxbABIKiRElU
3KBs+TVyzn303wX9/0LEoAZFb7ixSz2NTk+4Q/fg1Er0dulB8M7wpcAvrECrbe0jQsUtzAq6VlEU
Fr4uytxv7bNSAPdPxndj7zxrqVUePHs7FwZBKoY0a23gtiENUAgEw+jQKpND5Fvq3nrviOqIC7YT
FjIKKoCrhMKqmvf6AMeOWjgkSgieGlLiQc5oz0JZQn8p8Ky9v3f3hoKot+6iFZu8LemXAFoqSyDi
5IgJ/lPTt7g+Zb0TouY84iB5f7S9KwKKEgQbCvwrov31xBoJlnEXS2lQyDNObQnolh4AwdURyd8C
XNXbb13yM8pjgJGoDmxjlCgVlZ60ahqoXdE80Oa2/XLSugdSxOyUhkZ3EPvufUyKcGs5moz9BhFX
IiIyqBLjjVMXB/EUilOPqo5fIS90uv8ld4dakZl07HcoJ7kyL1KCTHogFQQltSjVUzZ3yrceH6aD
r3i75yGUqWttHZVPbrnNbuy6yHHSes4CVOmJL8k8T2oPHfL+hHbCLIbRsZfhBdmpGQHBN9n4KsMg
MOxhM5td1nTmVDuRDa1fs5+RD2suFpKmrqTMum/qbXvwct4+KOtvsHD8IrNHdW8TUc5pj5TQQkRp
GAMbhlv8Oo/S8i5lvb2pdmbD5T6vXFy/0NZZ0iMu9Prvv873GR+tQdRp2bE35XG5j0wUBm3iEbVr
U9c028fM7tpTRH/PG0D+uGMtlo+9lSUHJ3N3kTmYlNDwbmc/vj6ZvdINyKwXfP0i7k8C2fRLV+ra
m3ft78I43dIVaALb4/UowEnLpMkQsppjKfQq/i9vahXLj7pWOrjY9j6lgsQl/VAi1xtw98qjl5y+
Zqiwr66TZfXn3phr15KFA29qls+gKKez0XfGEUdrRyCFaZJnq2RlMH62GVnX6L0iUcYImrG0Ps6V
nv4qRgP079qJGC+UJjHnyGMpeaLzVjdXp7eSEw/B4Jtzl7x0IgZrgrjjm0s6/CzaLgCOCK1vcB6R
No6lpBnEhZHZLCC30vCTQBay86W2BTR8/0Dv7ShYBcDH0WGAYLjZUXNU5xZ20WkQIp6tuehj2S+N
3XdvlwBkVhxWALEryWq7pxKLxrtIqpSsf2jHc4qk4xcbceARvQ57fqz6gtwecnIeoUiohQcZhKrs
HFmUh9CbBbJ5K6Vv6WNe906RBkKIJvukFv2MZpkWichXVuXBb8Vcj0g5lUqCttiUTuriayDZNFdV
EH9zE1uvY3wR0rJypQRkoD8bnd1dcyG67/2s1lAyhnpEz3EJzXNdLHNyleVRC12x6LF2cAHePiso
s62cC9Ih9u62tmmgeltUZZYGrawWQZHNs9/bRn7thXa0P3YvfLDjHBOUdCiBbS5bNXSUphvHNIgB
U32oRl1DqQyVqtOCPtspaZL5yTYm5JwguP3P7mMQeQq2SW/fpWgYIUkHR48+0+ZGSvtkiAwDAVlw
hv37WYySZxWFdXDv7Z0FYlS86OjCEzduiqlIEsdlbwNbKLJmfDCsVrqiGWYfFQj2Vo8xEMJk8dDj
2HxRMdpjhdwc3dVWMf1YTkyv62FsOnlkHbCybyM5ChAg49D5AoZ+o7jFpT1BTJmIckTdPykIxGPZ
TslyHpXRF5q9+PfXaXe3gJWka0adiyrO5hMO2Yz24urElAtN/hs1oGU89VY56o+5YpWK31IMb9wc
dcHcdcqssp6TobQ/yFkPhen+b9n7zGjyrmVOAqKbzIOabSTZC5LuMSQh39bbMIhTxzqnONQdTHt3
KHJ4eryckxvVRB0UCWRQYL0VWMHRV3K5U54mdL48zFvo+96f2N6ikldSOmVBb0EiMdYosiVlpFS9
UXozkKbHKAV74CSh/gsQ5hG8d3dRwYfANCLfQZJ680aoNYrqlNxwvgknNXfROMwftV7X6ys6xyLz
porqAepU0ctSxmlzqsM2umZzrR3VZ3a+M+LKa/EfPTOd+Ot1YNLxVSYNvS5KJmL2CkXgKAPcKr2O
5dQcPBm7Y3G5kh/QioXh8HosNR9YarxoAuDN6tV00vbkWPDpMgUSyv0F3bl3aPVSb2IUWujb7xtN
rR5DI2b7oBV4KYquPodyeMRH2XsDiXUwFqUaw1P4e5n/KNZpywxtFwJFYKLWqrsIUs6/8JVSfgJs
st9rSllh1TGFavk4VGPNY4j34PwXWuupc0Ktvf7SO4s8nHTk+69V20eyP9XplCmupizYoio6qtVe
SubdupibZCuAx7ZO+lLnztuPNhAYkmFyb3RRtpEbnuN0mFEvDiRTw5K3sRU3L6Lsmpm5cXC0dw4b
Q3F18uyAQd3mGsWYaKM6JXlQoS/+pEhDb3stdKQfySDNZ00PF+XgeO9tPCgukIYIicF8r7vlj2WK
e4FaR0H0jUvF8jR0un1ppKhHNHFwDtKJnegbFw9Ap8S/YDK3k6uXSozQ+ugC2VHyLJVO+iDazKwu
fHz9CcqcFdDXbLCjhGd4sIZ7m54khjgGlBGx//rh/5gmWlJANwrGTtDxOC2AMU+9kfQHM9z7mKsy
Fk861yXv7etRKm1Uwn7tpjlN0ZgusCYDjXYp/dcUenpQV9jbKuBIwbaTM92SrtDUTJG573N82sz0
lKhx/ThL0adaHSu/tOzpQBtobzhgFGvoDimAHfN6ahPiQ/UEnC4oq0L3O16br9EAvVnSx+xSaMZR
A2vvU1IyJgZDM4rG+iZsMZLManW9yAOBLr2fqVPosyVLv9Skt7eM8AmgHETpEI7/DQaGfAUtFVBa
gRyO4aNSj80pjYqjhvLuhBB7oGkCSOpG5RB49TDoNmWufoksb6Y2+76qHd0V6PN+uX/D31ZfmRBU
HAjc1NxvSoXZWIGOqvMssNtenCXuRXpgsf0B6Gxx6boue8ibUH5zFZRBkbMgXuaevEHoliD4mibK
uEgaQmUjUkbesvqf+zPb24WQUqhLEmnR9lpn/ucxLrBMV6HMBhooXijorVs5zXKOlrHxJaU8+I5H
o232oN6UHc8CKthjlRjv6rz4K22y7Lnn6Hl1t2Sn+5Pb2yGA2YjVKfOgtb4ZzlEXeBVllAXLCM9g
AHLgSTHs06jiBNwfandmgJKB6qEQexNC4sMrEDRmM+qS5JwTTc2vahf1XpIm8qmN5/F8f7y965d9
D5sdlPEt7U5ThWOVNoUXJ1PyM6F8HYSrqvL9UfY+ILET4hY807c9rlrHytcZKkTg7NE5GdBwTwuV
yms0qO1/WCs6DGSotFsIEjdrZVMyzieT6zBK1eRchUms+dIs5hPiz2NxMNjeallI6tLYoUp2U2yt
ImG1kcZdKMUyJEUlnrzEQshZFvTrrKo7QqDs3R+gbkCmQhoEQLf+nj9OGagTmCclz9jiFOWXtug7
FwHd5JzUnfwFfRlxUhPpCLa6MyhBIi8MmTCrt42y2IdFm611cj5AF1Q5qslu3pu9t5h95JlSgZnx
0Hbf72+Z3VG5I1dlKB7urUqTZKlwTC2RBl2J1WFCBn3JaRGd8za2HpHpKc9CVMrb9+kq2Elv0lDW
Wv0mw6lHR4x12jLo0mXvh1LEn1IlyfxCnfUDsNjOkSDvpxgGv4jcYruUqhXrzhjiSzhbsWKfQzNv
PkQZyMmHyiS1OUgtdjYq98mK/YAVuapovN44M24euRaH5ONZbv1s4ia8jEPTXYxkkjqXXut08Ojs
LR9NCFK0VV77BnbMRxTlOGLxCC1O8pIELxFVj6OrFqvjuQQe7+kyVtj398x6tjcF+TUdWNu6vwOi
zfKpjT2MJjbtQVMq9bOlzO9JY81zYuHLacVNclmicr7MmHW93B94bzEZk/QA6bvbupRStkMG8IRC
HMJeqYdfD9K/xQSLaTTN8D+s5Qpap+zPvX1TnlpUQgbU4ZNAM6u499DIrzuv1uqYYlgFperZLnno
D96lnXeCB5B3HcV20ArbqA/P2WKNeKHDrb0W0ynzJxsProMF3BsFHTESLCI+7vDNAqZmAy2qp+bd
FEbtZ8tabqzH8uDW3oGecd5o+VkQf0istpNJo3yqkc4GyKcQRHgjed93p6ml55ZjmHoZqhWl25VN
WbsKTCA/inQj9kUC0ES2tP6gwrD/c1Zw6kqaXq3QXh9OyAlVAYKR8EID6xGNVeGV+Ge8U0RpfsMl
vP5eolOOd5RUXHP6bv6QNf1TNKMaeX8b7/8SKqurmtsOZSx25pyTq5BQ55nResusJ++MVErY0mbu
BF0Y9e9bpdXPS2UsH1Bulp/iFk95XHT6t/NcAWnIDtuB/jOaR5uvgjWwKcqKWm+bxb9yNGfI2tLO
RXRVvUyp1PyHrUfUxc3PtX+LE47yDgiKYRJSKqn4ZFhN9iEGqnBwdncuCo3IX8HVYRXL2xawEd8w
lwjd9ADw2XTqNPvX0sX9mVC5Pnhfdu5CGP9cEhyjlbe9HrU/Q4UxtGerlCHjt1X9lx5X6fxQ2F3+
Xoa9ULtdXJRgXhpMLwZ7NqXL/Z20NzqFX+Rd0WoCsL4JVCJh111OuSKQqL3SAAZukzZddVbaOb5m
jW5eWnwHTioX2cE67n1hypD09LmIeVvXX/bHvIcoUpYlLyh1y9lySi3J9mMrzC5UqqqDe2Sn/wx4
AHgEVHyuxO0ORcmFW7iboiATXR/Ict9iI1IUXtFF84uFhr9bYpd2sWK8Il2arG9nCZKAr48ALw4X
87bVj23EhHk3S7yM2QmGijiLXsCz6bvEZ2UPPuzOi86Nyc+EekCZd4sGwfO8QoOxDR/K1EGNSTLG
d7YVL14rt4uf0bc9xZMcvdzfRzuMwZUBiaYz6AHSym2xsiPyrqKcF0HGNWQ+iciiK2wKsyhOoqlw
eBlBi6FerWWVAm94Mj+lRh9DwTfMcPRmq1a+KUqEbYFtT//KU5w3vpphxeC1TSG9y+owyuFZqwjU
trhfWZdRzNHHRJl7HTehvn4Mq0zILrIcUXru2676rreVslzIpbLcpQnf/0W7qInPNLvar1jUJjqL
jmKqv+ROYl9Lw1wSv1Ci6rmEHjj4A9KQ+S/K4yR3aDmIk+gHPbrOTRUp31S1X17wn+2OkBI7xxHF
WKgptHf5mNuua4ZkIgTHJA6MPGwuBU4N53FABy+X6vR/aU1DZgnLGDJOIl/vL+DOroGOQAEHxToi
z23bMA6Vpi0nmlxqHVcBvpKwN+d4+EjVA32MMWoRRM2OsPM7B5P4HR49tiKgnbexdZNjmTM4sCOL
IapPjshlP0Mu+1ujajkqPXl9maNy9DoL/Nk4V8OP+3PeiWKoFqymhcCYVvDE6yuossY0gxZKgIYQ
+UOXWMlZzkV7oASyNwqVFkB8xDE4NWwu+LrAI8tZsrXFNlaRi4/v6Fd5OR+UF/eHoR2xliNgnG5D
sk7wPMSgF41JlIVbLFHxVxlXR84WOwkK2kZc2FxovyPM198sWnVq2PnYPcaO8VTb+BElnaa6HYIJ
fjWJo3727rQIZtGPgbTDJnk9njbhFOWUBNFlL9VBavf55zkfj3ot+6M49EEd3mL+vB4FYX9jiHjq
qfeh8u9Hi2x4UZYn6tvDCvyOgXXy3hGFb9EbVgqNHSQS4kWT3kfuqFTkW5XVQVueJEDub9/fjES1
CFqVDDjl9aziSlHTogEzl5fYn7U1iOy4PRQa3LuzYNnAAiYsA5WyGcXsh6FuQCAFeqRJ7zlOlp8i
7vZO2FmHsuVs+dwopaco89tFtn9bU8G7UVHiuCkhCcmBK5YBG1UEDcylkrGlE9LwEdbg9/tfcidY
oUO+ooLhZNDK3OzCKba1uS2KJIjMevxRGWXDzJLuZQYofbBoewdsVdqHCkxT6cbZPHVGzU56PJ3x
/6QP0TpBr+a5Z5biax/33+7Pa3cw1ox68Lrtt7EChHtb0jIds+8h6p8cI4ndYpDtc40792nmWxz0
ynbO2TotxAUo4VPk3uyVROhqPmkVEjVFupwJJJYHAZfUvz+rndViFOJZYjfodtvQMunzaV6UGTNu
NREf5g43HJNu4Luhm45QnDub3wRjQ2TJCbsNtkwZ7yAMUOKARoujB6mc5alviqG9VrbkGHgLmuml
ZZN+dRphHlz5e/MEOgppg54Seenm/Sq1Ct8YfIaCecrbzA+nQvkcplNa+3KsLuf7H3Uv5wRPADKF
LidFze0ZkPIoLM3GLIMcDcOTsmihn8lz7qZWL51HSw2vieK8kCjigWyUDqRkJfbtITs4ijtbdnVj
w/+B54dW4frf/8gb0JpvwjYdiyBXq+ihRAnHm8Gqn43CIUgb06MYZWeFVxLhesGtGKPttFW5kvQm
scpg0ma5RVokib/Ls6R2vqWEC5FLYn7osjjxFwiJ/9z/5jvHBZAf0BGwKrTXts9FY0885qFeBF0B
xI8FDo3nSLb6Iw2lneAPcBpxH8B/jEu2HHa1EL0hwdIM8mmMUCYeocbyHp/KDpBfg6S317Vdcf0P
k6PiCOYHodObxDdKa/TQWqUM9FDuHgu9LR7aKW0O0uu9qZGTwIKlDAfeZ13eP7YLOFS9zqSlDOgM
Gb+6UajXULGyH05dabBpIqSc0B7OjjDreyu3tpQpjBiAj7e6uMBUgC+GcUlVPBtOWWsliG6q0wFc
bOcCoNMDzYCOEBIO2/pYSOEb6lFeBbJWV7ILjEf70aZdNWJLGR2amu2cBArSnDxq0wrGK5vLu+mJ
0EYp5CSEpjNcbWvqnui2jN87R4lL39KATnr47A4K+MtlrozL/Q2zBwDmB0CEonVJwrDNUfRQydg1
Nl0cMUNOEYOeyS44sfavLnZSjPgaoxbXkWsjdq0sKv7RcK3/KuJu/rvpVTulttxHiivBtQ4PXu2d
leDF5ggpgLx2IFf4x6MhaPLTIrRU5chezpaW61cyH/ngM+xcgIQgdMB/30o3hDAJCL9JDSwnlmtq
3xDV+A5zxAFrtNV6Hcr1wSW0+9m5abmEgH7cOpJLRh7BLgb5MThh/75LTeOZ2L+xz7itLvY5mWVJ
4B84Z7LfIflsBlputp9RW0XF3RqkVH4QRaZdweAjZ3l/S+x9drKdtRwILQ2D7denW6rjqVJmdkSV
GsUvKVngtktIfISTob8d5s0XXx+A1UbwpvgrqXY+E2+gT6Al/xqh7ryz22E8axQfvrx9UvS2oKFQ
glytq15PaoYxFCaqkQfZklX+IicJ2RUCc4W6WAf5yO8Ud9OJoVO+gk1Jwm9DaFw2jSVOmiLo8zD9
OZWt+NhPuQjdKXOyB2Vy9ItJBcZ09bRAe8eujNPUU7558/FxuFhosdkkyLdYlVQpJSettCJoNGXS
PZiFQ+aDdVtBbYvaHsmE3m4bh2I9EcSa7q1kv9dfuMqG0ZZj0OXWem1W2ZJ/XUzzL4RetTc/coxE
h5J4FCLsTXF85FUvQ8TnAxUHLdeQQ/HQVPkR/ub2kWMUdJhQtcQh9+ZipEw+aaOd0JhAf/cL+0S+
EsRlvzTwdpYrx+ZwGmU05g9W7fYmAg6GqxMXH7i+m5pRxpudNumMKKEw888oAaswmqvuvbnoTXQZ
tURRz/ePxu2zyogks9Tk4QXcwJWtqiVBM/QkmJIIp+2pL3yptpSDG3bvc7IrYFmsOIibsEuruOw6
2vVB1+TRta0q5bQUg/0+wVvtTCrQf17lPN9+FGnbI5T7O/HjzyZSiRMSFUWQzSZpqbpZyNETzhB7
FAqXzy3Ktv9OdEsflKHNz4gQRm4NZ7w8WNK9D8wtBxBp7eYQFL4+GbWtT3wTmjlU0otLGDvhI8HL
URnktu5H0xBeJJUqE4Ty9toG37EoWD+kQS1Jy3BZEt25SjzeL5GKlt9Z7UdZhv8e558A4CaDRye1
fX77TgJhSKVVZSdx77yeKLJ9UV+oMdyBcIweNE1S/Amx3IPa394J4WiC2aR+ZRAfvR5l4CMPPQY1
gWpHwluKeXjOWhU99Cj6O80Bu9yf1N69xmVuUsMCOHyDkCtRccGZB/qArHC5Sa2m4UoT2w89smMH
G2XvjODiqKwIuTUd22yUsVA1tp8FtDvOa39wDCDmaJHCMLHMeFVZ7qOrKJfh6/0Z7pC0qYpA3l05
yjz725x3WKR6kisS7sho5tCzAdp48xzK7yIgr/8aRdf2Hpx55WJE2eK45Ip6eGqEsD/guSXR3ikj
+9f937R3ZtbFXRm4RMXbjLRAAdFulzEOuinR/s4iu3zWx/9g6Lo+01ShgFgCod7mgpItwdRoaQ3Y
Rh8G1oQMi6OOy5PZykeS+b8bYq+jAhYWCTwuQNpVN3hOcmEkpxwu9jRLcsxcUXN41xRTsbhCazow
GlmETVpkIet1TnlCX3ATLKK/26iKYY+o3bfRrIcPct8Xrd+bzahdbIstT4muF6Yr4kpXXCQcNXow
M6jYs907xgnHnLq7SINcn+rO1nPKCU3yvdecafG0bqQPoMwC9JajJJXlCfC6mjsrUjce3P47y7lK
dlEvRYnqVigV0WliPQkExVw5L8qQm085wuwHaenOSWUQ9jA+H9yF2xsw0nK1z3otCSAX9T5+4fQE
VNE8GuMkH7yZO3cQ4FwwIetS3mZNapzVS7NiXvRJVtCUF9OHqVfjJ0sI9a9SnseDm2F3vLXXyT7d
EfIarRLJfIs3WsoRSUwS8zs6nPl1pHr5AQVf++Dd3FsudDnIC8mlblkSUu2MqGPE6NS18kB/TplP
MNT7g1H21ov5oEVMpe22yN1EQukqmJfBvOTpozKYtV9JquJBDasPkvr15twcvlUynABglQ7nhXr9
ZlToMeJCAsAhbo3lV4bWpDfQv7/OQz54tWSn7yycop779NC0ameSqCaST61decr56uuRlV6huagh
TuZQBjLO6Hpm75MibX/kqdT/vH9p7uwSQErUEWB88Um3KkNmqy1IK690AnlJztg4VL036PSMy6yT
WrctdfUggdsWMCnhkcMSJiNsAtzN3FbykhmDNtrIdmC5HyL307d37z9/PGqPbSKbmzHWZ/OPcpOz
jHpNy9kOMvf7z5fIfRe6BzfHNh2/GWLz8i5mXTTCYYju9PH708tz6j8L74fsHk1lmxveDLTO9Y+5
NHqbL8bCQI+Oq/gvsc9kCv8o7j34YsbKBP5jFOhG/3864vzhg+Nd3rfuEQ3taIjNvm7o5o1hzsIX
7s/Ye+nd96p7NI2dawjbZ3J2unrQN7fPc6ZpopyTughELFWeOZbaZXU0Ot0/NXsnFLIKxa+1r3Hj
f2VKBoxXkRRB2+n0T6I4CbCBNj0gj0dCMHtDEaFDEiB6pROzuYZQVRscbGyLAJU38Rd+lVHo0e41
vycwQP+5P62dYBK5ISBdBr14wsnNWCNPv54a2PFW6pQ/KfO0tF5YdOrnJFST0p1VpUKLt8oPXvr9
YSnRYkSo0EFc1/SPrTes3Pd6AaXd2nM5uAOPVu2OcW6c4lmXDK9FEy9Y5Mk5MnPc+7b0+MAUw1Ig
B9rMd+EO/n8ktWkeTD/BvfKl1PDVLWZZ/XT/0+4NtZb06dqsXNdtnC5lhjpnhUWg0ZcGekbYF7hW
reenYtIA09wfbO/pIpoB4w2y61bTZMKAeylM3F7kyTC/dfmsoJ6sddaDmbfGQypq7arATXtKy1Q/
opzvTZQGBuQ/PqpuqdrrxdTBZS96T8xq2JCqqkYXJ7lJmnOS2NHBS7L3dv051Gbf5MOUR/WsgEmw
i/RcpnZ3nohN/hVagqNVE4dvb+SDr8ez8ndpeaXuvJ6bJnVNnZR4XAzK9G+ij+G7vEuOoIBEMfwz
m8hjDaPYLhQeqfRu7klkdhKaWEDywjo29JeC5FlULloMEqzvQZXPuUg6yw1DNes9pJqMwYvxh6AY
A20JY5+yLDxLGaTlYja2WXtLZMgf8VDSvlldEVkuvK20xa2imA1f1vPOfF5E1v6bQYBLXdtunZco
M8ry6piImVw0u1GiUxeXVedKyL8HuaJIve8UWSh7cTlP/5pyaePvU9nyd8UsHdWPwOB+HMcp/JSN
puhOU6GWtW+qM/YAThqN76TZ6fpz46Tad7uU5tHXsyFqvDLXROHnvIiO3xnNOLhYNEsSNrZCvJ9V
rTYf6mmASTFJEDo8BxL1L6OjbPEppI7LnRGamXJR67aDXLsIugAjgobeklRZ7vWhZM3uYvQAPgSg
WBw3l6Ls3kNnw8e6ye28Jnat5r8L5CzRT6dyCe6pjOavczRnX7ilLPGhcyy6ni5Mktz4BynTGaGR
Tol/dGmTTA9FrTuXYoSR9CCpUxedyBWV1NMy2c5PoZxn5kkuIh2PEj1SNe61RJO8SkuT9wI0Su7j
JNb9j9tjNh/VfE7UUyRJLai7KS3HL+lCCu0LWy/KZ1E13ec6bcwnxBujwhXmNLfPhCRx7eatKb7b
Rub8mkyxnJ0ZhzR3SJCRukqK2VqXUm4K9DOncXw/ZKWaPU3dNE4u7ObI9qlaTCSPhZFFvihGmMmZ
M+niKuO8GLmRzKt3wgTCyn1lGfTWqycT38yaymd3zeRRKdworxvdb3sneSyXqRuwlc+c7yjcTbbX
z6XxpXGMrnQtoGD2kypNU2DUypSjWw2j3JN5aObrGFdLg6iIXegJ5jldobi9Ay8PGlk99X4O+q55
ULLYxNmNx6Jx7THq/2l0RCTdMJfMBjNE8Axe1yyF/Fj3wvg6SGEMvNBISy8fSiQ7zQwEhLuAoYye
R0oVnVvYZiN9LedWNb0I8n4g1Z34rKVYKDyXmDgLl4wgHdmUxJcPc9K0X8alM3pXr3vtW92oQjkj
42tW/2J4qhaeilXLUXyzc70CR0QKhtogf7cw5TmdO5FPDbLZjVN9nON5waAynMha2+x8/xXZHwrp
EJDt3HlbkEg6lmXkyPAgwwm6alFGAnZGbZxVKTxy6Vovzu2NR7hB5xQBn1uKRhILsJ52Sbu7mZp/
VrOyX8pAo/DtE1qlgbnCV8mkbVE1SpC2g8tA8qiN7KtWzKnj2XZq/LWq54q3P8IoYgKM4BWmoLx9
LPS+1hanJH/MECp45yTadBnpj88XU5uJqxonmR/0sVROlazM/2WbYPxNVZBmOxicTcGzbMAeUiFL
A6PDObPo9VZ2VcZ9KKW+f7sYMBgiYBHIEoPcu0ETlWYi97GgjKwqSB5kKmfI7udLhxfLwTfdiRTX
nBG4GXQemiybadXZHMGmhuRmDIX2DMkhfHEax/5VUPf83HTKP+1cLwdj3hyDldyGvB7hIaH+jQtF
l9mT1cDOwqpsSbxuxTHXiZSeFsn4+/7+3ORH60Yh+AYqRRkFbv82MZ5pmcrGZBWB2an5D3t2io+R
1pvgOZ20/16jfXwZsq7i3Vnmr3Ah0vp0/wf8xjW/OocrMJankg2LK/JNXqOaklkh+AtcIs3TyV/L
8Y9L63R/C720/2fGOu+VXNiZ6hZtWz5lZhvbT4tea5Lfx5Kdn8M5T37IYSkDCJgom9z/fTeB0frz
MPOD50Ln/eYAYwi76JjhFkEctqVXqhrvSCcmzc9r568xsrSTbc+5F4blET3vJtRkZDIFuAsrQBkR
2NeRX6Uk8RQ1Q0EaEs4nSSuLU17X48XILPFOTYzlqHq3s+voyCCxDWSZrGG7FxC2bsImZsASz+yg
WuSZW6v+BOEpPyhk/L7Ht4sOR5vEhDY3BedNIQNPpQX8t0WfWxXh6KpTBB9gVicj8nWtb3kXw8au
XCKWlbPblA2CyUva/lSztPooYxH2ohqJvvhiQW/hOg5IsbtlYnTxVXMa60vRdeaEzUid/QSMkv/I
1RBk3DIzvdOoVoo4TY0mfpWzhJRsPYZAZ5DzVXKMGdtW/cqVMvRu2ol5/NjG1IFPVgdlmR4u+g0u
YY9JyRYM6I8miozZJR2wEg//2tRxuQzG3o0qvIXe8ypkn1tExkJXWezp2/2NefN+sT1gpdIRQV8R
9q36enuUZWzOcYlpQsJcT6YI+y9GImUP/2EUaqw0y+F33dyzspXirSbnRSDnvcozkkhPbdEcaaZu
63O/ryG6nzwPJCG3vcckTXMzB7EcCCtMLnkeTifiHdmfk3Rg/ZXQi3NV/xAnfYKHoSF+xq2lfZhA
Rfj353tz2/NVV7EmIj8oqnDsXn9Vcwpl6qSgSpJMX05YXfGWSh3IB1mb/cyW2JO8PQfHYe+OYTiO
go677Q1xk5PmiBXWRA0kKv8XGcX4kEqRbbnkl9Y51Cv9J+zD9ClE8v2Izrl36FGLWnkDoFuIgF9P
mK1Vc8jqMjCHZXps5XwEzRhivDc6R+LSu0MhoU3BntFutJNSqSbdW4FxSJ3blM+lCB4UUhRzJuyD
OHJnGW2Z9j2avxTl6Ca9nhVZRKQtqEEFS+dUl0XP6qDOLPOk0Mjy6iauHmUrLA8G3ZkfBSW0h0Dl
0p/cxnqt1phE5qIIEHLvf2r4nV6SdugHN1GFdYTbVHaeB+plCFHRbNmxVKVwRgYxsmla0ka3HQ3l
wWzbwq26HOnLZJFdyCDpqc0G+9+JRrRfJyA6M1PurikUrYtUCuOBKli/aqEKN2zkI62sndgCMAHV
IGTAZJCsmwds1aVS5pn3JDEswHnIhxZclkggnjEOqV6wmuq+C9Dp5zlDgQwtl3y53j/Nu99obcJz
ZNd+5uaObGzAVC2pdiDUzHyUB+MZ+xN0X6cCHh7+OQdh295wdA0pBtMUvxXOrM2mFPQzi6C2FemL
XXXIWhgFurb1mJ+EtfTzwYDbOv16b640aaxMQcDdtsS7sS6dvOhBRIdm/R6UWnQq+jpG1cvI0h84
X03nvOlry9NKZ3kJ+3R8gElXHcRIexufhg4CEMSRt+6z6izlbaED4SrMLnks4NahCj02bi8VycH9
vPuJ8WUjUiUWA5r4+mAXuSwaO5uKwM7N/mRFiXNBjSe/OnVkPfaitX7c30F7U6O2rwO7BO/EHF+P
p8ZzPU3mANs6irufjGQID11v/Ysxjq1+sJx7k2P7cOjoZ6LmuzkwA1bmEQZpGUpeeLdnSiYuSqM2
lwrZG2+w5vg/TI48A79VSprs2nXyfxTBc6XMrFDgw1FzUi4iLD+NzjyfEgx3v779M/450jrzP0YC
s6REgnAo6IEw+IAOM+pe1N1wJz4qmO6tGPkExlsr3dbYnnm1w2PIUci4l66u3AqU6FPe9XiWwa38
8h9mtSKSqYbCntwGCwusaqyewd6lctkHicVh9yub+23C5E86qCSsO20TMq+EAI2uwW81vc0nzCiV
yVSJ0mCIo8GbbG15jGtbHIQie19vlW0lNDd28uqpMxO9B2yNCrrQvqQizk5zb4hzLbqjJHdvQiQ4
pBtkVmvn+fWeGHOHjLqhDdxFOZpXlJMDoGFH+Mid2IqNQPDKMwCWYtsEwd7dTOcGLzvowKjuyl3s
6vbSPRijGZ9im/Js0ozdhYDw6Kra+5RE6BCEQJneqhUUZg5mhUcN0bc0gQ0kL1fy8MzL56w639+I
u5+SFw4MEnCAG2JMZ85YmMVmHhBew6VfehRbR+sIOrv72hBNwSckJ6Y/uHlOUW+P585aU47QGU5p
lwoKpfL/cXamvZEabdv+RUjsy1egu91tezz74i9oJpmwL8UOv/45mFd6NQZk5DuRoihRUg1UXXUt
5xJ9mrQ5OZNcZomL+lZ70tKZXsXQNdhhW+UB82k9BP9z5y2cJ8gxXHybjDXoUIul+Mlwqm/V8JSo
gTnSS0/0c58gdAFkyc7hnEvIOLhl4dTdpSxz9LLTFD9gqu08dwGqdFdy7qOe4t5mI+bwy2hJbakA
dR8mRaAyBCgA498PpmCIYVrS+zwufw3BKP90kAJ87hk5HNwcexuA0EDxQJ22JY+rgW1KmlNlt1Hu
zUerHeJvCOEcCZ/tZdXc8kDDYENiE7P6/lidqEVa5fnNiq3wn7wbw++O1E6uMiKhAEBtdJ0xFZfX
9/beMeKRFsWnBW68DrKtjkGT3SIWZuSG/JgrU165gWO1ugvgT/31+mJ7H3DRF8R3xqbjt8bfm3Vj
z3LOYvwYCNtaPFQX1EgC8uM60i8oTkXvRiEPPv255qDUXgL4KsAvSHjqSyQU6Pis0BBRlYVIvhIP
GSjpH4Ui/ZuOmfMfRm8RNXDX1wejzJ0982K91deso0DtnWUE3mZKn7mF2k6/nFlN/Ndf6e4yMO1h
KZHSbHJwwj/k2UhLUYcopUdJwIZniHuQyeyFJuQ9Fp4uwCJ9o8TP15SZW2KS10dq398hY0UraZIS
0zfjzFR8yTRjxTWKzlTdqG7rwsXDKc78HDe7N4+jkUNDHBj4OOUnB2V1U8tWWhP8yBlFmT9rRopH
td2ZHpjm8u23NcY5GGwQk/GcWU9m5ECvtaRFxrTr8vJrW9p0rYoS7mk2mf9DZrB8RFBUyxxoAw/v
Ge5rXUYjzkbF5FNlpcZTlFSBb429dVC27bWDlqYgoYamBCd/lRpgMlNIZoNmn9HoHcymSe3+y9Oq
/FXLonoYEyU4K1kjkIjAoe8EQbe/qlrRKS5OidrB/t2JP+wovKDBNaJx4jgv05SpqStbUkiSVTMK
v3X1pHjGUNa3LAun0+tH5fWlgOG9XKrERLufHUB40RTEXtl1wkcSLX8naRTOry+1E8phpaCTSR/G
WfA3L5dqNKymmyUhj1IFzJIF+2WMkvjqjG16Eeju303REXZiGwlALgFGZb9SwHGDv1xzVGPRJkVN
K30M8PcLQuMzdaN8pDi9jaMsw2akAbTk5euSTYtCy5gdeol9b0+nOIy1x2aQCj+QCvMhbpojmYq9
9VSEMyGcs2npyL58LDUVpTYrtH3iqFLcplKCR3WI0neq1pvgl7Blev3T7b1G+MQANRYoIxnmy/UK
c3TaRsCCboLe+tRJSvqulRVxsMp2L2JBhq0JE1+NjGZdRsU6tbyJ5MZtIPX/B0Xm4Jx20fioyemB
DOH2zmUlCtBFG4DqZl0HpDrjwikCPgdhqfpndvDk8qxWNi52MDIUQBX3ahhMn2IbO9KDY7D3Lllz
IRZR8eB68vJdguOAy64Bqisx7bo246g8xGN1hFPe2yF/raKuvpgeRFE+qQU70mjl96E6pecqmqaz
qXQ/JGD1BxnT3nK4dy7WGGSEG3xt0pGYo8GAkPZUtV4xSFbiYo8S3sdm11wa/psDdby9L8jYmYxX
AW62AQiYjaYEA5zXW62I0TUjC4gNCh0ISY7BJwlmAE3JPvnRV41zFMf+GEq+zJroOYGLYv8sRf+m
voMt0lFQ5bchmVqwIRYZlNviNa94PfORz5VIFaKoDBJFC7pbOnbSA5wQbNKwGv1GPmf+RMA3rV17
zJMcGbSgP9jfW94KlG9m1ZxYUsrF4OLlJrPV1BgYNkAfBQvyMUzL9DzUffAZhaz+AUfy+Q6IFxbp
GYY1IrdlF0VwzQv7xn7MSis6ONh/9vT6jQHo4RdRFBONVz/HkEFDxW0Plxu5iMLtzDyovSTV9NuQ
D3btdpFRxD7Wmvl0loayKn17RF/WjRUtsz1gTXru2kFt2h5QcXzNQ6WN4vdJUjeW1/YJbndWPoO9
iiObDv/Y1qp88AjLqVw/AXcyOQghAdjocgD+6iZFwo7K2DHzm0Ptd9JpIp079KtgHNv1oxqgHeVk
yBBO1VCg8FsfKSXvnC8D+1bcHxaA7KYiweLZmZJILW52X0tPg9y3Z8XIjEtdTo5HT+hITHQnueUw
a2h7UpjQSV9HSA6XVIQh9kEiceTrhAukJwztmz46pfCMaZ4x4apKAB5IAfTvhDDyr7Dsxre+dRC6
nLJFAgp9lc29WhZm9scy6YpP8XdR6/l7xBXMZexq3NVVnT9pcw0KTJ6zBY9lXF+/9TYJC/OphYAO
4XtxIFgPV3gwEyOa0bw6EkyjEtzYE7Oj/pHRw3jOVQx0aZ4eUfv/RI8XOw059gVAywVlQXRdI9RH
25ntRE6cq6MjavmgqSYUqGZI9fReN0bnK2LmNhJiWRe7Zm2L931Xyaab510S+SmicU/08mTpLnAm
JodzkIafCjbvO9lEdXfWm/me7EE9qj82+5MfjeQFUt50dpF0W8L1X8eDRvU4ZqVkX3sRfUuwL7zo
VpieG4QkvLbRxUHWurMcebEJnRnw+5YxhuVkEyx2vFe0QMePgdU0HhNi3OWnUPpli/rzWzcCVGfA
CTTVFlnY9UawrVDuddyFr6VWaAy00qB70Hr1u5QF+vscSdQ7kKDtwZW6yYbwe8HVGEdhOrc6PcuX
r3TMK9FTGzlXsFzT1daF7ekT2pXDgHTm68+3SUlYijYdHE6Gicx3VsGt78oxDJqRLWeiEunbaBeG
dzoYkH9fX2f72aAqQEJbqEa80LXeYG9wmuhVWVcxZLaf6Jl0tTrQU8Ecx+e2EsrBNtkEbdTP+GzI
dTFTpp262pWtOtgiVxv7anRh/cFJy/ZOAKi4C42qvCmj07uSVZbv7BEl/UnLj9rn2/iBCAzFDkqH
9LU34BahZ448t4p1zTU5eEI4JPvB2LJjVaMwnpHN5FJ2LBH6r7/l7cZhWcTeuCxIkDbJele3eBLA
sbhGljRfUvDFHuK1zhml+uRg4+x8UOi/JGE0jxh9rDdOmIdoWmq9xLGXvwDQVq9DLFtnzN4Lv6/G
7OvrT7az3GItgxgUcHFO/iqNQAszLxfV/Wti1kPuQiZsfgx2Gr8byxybh2F6Mx4KdAS8TD4iY/1l
ovvyDE4N9Ew6Ac7VHgr7kyQq2U1QFP0O7JzpjlL/9/rz7WyYRc50Kf0Ja+ybl8t1uElSqyrONVgq
ugEm97sp7ZQnTbKEWztKd51lrTu/vugmk16eERkMJj2LFsA6VYSGAjxlrp1rm+tOeAnx0atcJ19g
HzMoo/SKRKj0bGSF8rPM6/bIB3sbe1geeMaiGbiEodU3Rem3G0yTUF7z0OfJ1tK7gIc86FrtrcL/
HfFf7nEO47Kz/rqf7ETTuqC1nauohf5NoFB7K+PwzX1Hg83CwMcA1IJyxLqdmofNGDoS1GwrLmjD
S4166qr0KJveOd8vVlm9MbvW9ZA+P5J9k9OchFOBnAw02aXrcHSt77w2YNjsSe4Evs46YIcl214P
0Wu22ln4SjepV62zg4OAtbsKnwawq0r/e839GqPKGSQyeuaz+XxVxhSsfDi/2RWTj8O0ymKOA7GC
C+HlFlBCRclFjZSolhRf5zbILnmtxJ6wzOEga6UC5f/1MocjT18wGSgrEhfXkAE1F4M6xhhyN4Nt
PVmlCL/3qKM8KbMcJW6npQhYxUWsj+5Q5kj4gQtRs69FbyDYEPSdCRIyioBN60N8h1wMfh46Tcmn
SMqS/1I1hAPCkQZNvTDJ0sfYRJvOj5JO/kcuI7NzoWqoH63WAiRa0NbDtzTp9cfIzrPJzXX6z25K
SotFuIR7jAWoOfacNu7Vc6a0Qv1MUp7LroHCU39C3N4i0cxyOfFLgQelh60ws67JKs335pwWMjWP
ZGUnadC52ZxOsf/V7VSuYC+E3DdpPerv7amjNmrC2ZndaBDz9I4k17g3mho90n605Z/l6CT/RZFm
fYBAHgb+IOFm4Jr46vyGF1p8zDIEDS8F0f8JBa6g9AfTAn8pd1KqeT2eQt8SqSifm77LHW8wjNz2
s74KBvxVrehzasOs8VvodyctsIfuLuhG81H00tjeyi6uM19qAu170sLBoFWvLZidKJVOQ6eNoWui
8imdUyUWD/k4NLE3pFL6HCOHFt8ViMqNrtUotXPGdT0qPNuRBPjRGCkR+C8jYnadaogn3PMU4Qdj
q1aenuVCv84NkmGohSXfSlwHBP6eERQXKZ474RpNa5uumUa95MMoszovKfnDtSWjekISW0p9EUBF
903SNpmPZEp0IFou4HdTDQaKWdGk3Vu5NdaPkppPzYcm1OTfRTkrmpcKND3cXohZvFeDNL0kZol3
S0jPSnLButT/VHzn3hvmNEg80RRwRnR7LD/M1jhYrpE4or6TVFX8h85FFl1rluRTqJBpXCO2E+e9
mVSq/NT3Jq0ZCpPmgViLQAdIuAo0lpVZP7HeiVJIUn2efAzglZYHSih7IYVCmckxsBZmeKuL24yF
IkMui29TGw73itYEJ8Ms6oMCcS8S21wr1DwkWhuc/kQUHvHAQUOnG2Ifds/MHLpL/DoYjgyZ9pai
/qXxsAjiMe59Gb0wgESlNc5Qzp8lvKaoPABJxOmFKqg5UATYWYoUC6o8nZqdPr2sNuVgJEK6Bkmr
eYmo83MlzPBBa3vnCDmzk9HBO8BZgbsFX9h1oGwNE889IM34h+jdyZzk9GSURvZTysPsYcAzsj7I
WHc2BlcZGQfi/MuEZZViZRBf1bIvgutsNaOf4+bhC47ZUf9td5llxrG4HWyFzlqwwhnWuuQbZFJ+
JjrHc2qc7m2EVFxzUPV/jL5O78wp1/zcDMv7Xky/wPdlfjibxd1QqZ3X1mV/93qut5Ng0oVFzY/c
mZH6Og1iQoLdzxza18assHkInQicupBPrWWXz/pkGhfysSOkyM5+YlEQzovF8JbnGRCQ5gxY8bWj
Z+oH6Kyc+zlkyN1J1sGx324nWrJLW58reRF6X93x02wjwWhU6lUJw6xzo3AM4q+1DBF4KKIm/lkO
wZF+xvbp2E7MmOl8MzykU/XyYIYFzNKx6ZVrPA62X6MxegpU0NtJIXr/9a+33VQLdGlhVvN0WxGp
wAboqeM7cKVaMX70YdB+JVU+WgUQ+Dp74VEoQPhzeZUbzEWFwPZkC+Ywid7b4oSHt3lW5TAwvTZC
RsOdxsr6Ly1ahVsxaxPblfXcss9aGVSJh7+C9UVlBBb6NMziwB+HEB4mYpYjd1NplW6qqY3wow5j
ebyBS/UphpI+4nRdkhUh2KynZ6kZjPdOjQX0JSum9jkD5vxbSdL8q+FMoXpx6Gg7VznE3+FBIzDq
Xs4Al0vIGdV/zbY2mjOeJsN3C7nG6a5Cp8k6BXTPfhTYMcVwfbNmPrdalp1nZeiZoNWlYV0XpnV1
Vpxksn2zR57lXuoarvcQ+SPdN/QsdjxZGjqkQ/DlCU5ROQKvVcionnOItiW+JblIXBXAveHHttSq
bq079aemgSTM9WwDAUBu0VK8MugoyBHq1yz02Ps6cklFysCVHHNSXT0LU+XHmJdmCXC8ySB3pFry
y4jrOPC4OdN/QiZI+rmIHee7VNnwPpywyO4bxQnqS012UHqZbjbRuYOj/ivNlSA7d8bYflTSqktw
oojL0S3gyWVuqXXawzDPw3yvVU4UPjqpZPdeAAbquzHEJrlfZCEInjvpfB/J05D5NgI7rdfLNW7y
eheU/7Y4BGOwWCLa6CtxkEpwm7XqwXaytPeQ/Jl0NxlD7fec5flz2rbaPW435XBSs3BsXMtKQnGX
pI18hw2q3Lqdk4ObGArpX9VEjNJWauN5GhzpLu3V7FdXN+J7XeCXAV/gI2pGZRfE+l0WaM6nKdWm
5NSE5HSnJebC9jXzpHCjOel/89HFY6J1s/Ie2wXTPNlq32Uf8CPDVraHkFn7QpWmz308wtDJs76/
SMkUayc9yFu0DKrYeUJ4SxJwtoeYuYM5t6fcVpPoWnRaUHoYfFbPWQaR2NXj2mjPjTPL6Z1lBvrv
cqwc4VNpSSDBokZP/ayb4b2NqRGchRxWhae2ehf7RdOFbAFZGuvJHZSx+RhAfV/c2EtNPMghybbb
Fo1h+YMcaKmLASRE7XGW2juzz2bnjnY+UpojlrxPQop0ToM5fJzLwHlsSl3+NEXMA++qsM1iN+/N
7Atzq2zia+phfRKtbYeXxtKaZ6ggkKEqGJb9z1CdB8XPHaGQraeTIS5RDJg+j5s6dedWlJEXKXY1
+HbV53djrFS1T6hXP7ZKZMzvHGlsftSl6fyycIiQ7se5l9v7KApJyaUwLu+HyIzsU9gmAxCZUcsU
FwJB+1SnWga9Euq1dJkkNM5gJQbOF2zwxuETAl+8SjVhh3M+uUqeShKV9hPyrHHzYVaLJvS6jHrw
xldRgaHP7bcA7Tjjohdz9bkqazEfhOfN5UPYZDjO4QaHzyB7laKZqHZ3xSKyhTYWtIdQTvqTbdDZ
jEWhuw6J8UEus7l6lnaNvFApmUvR21jlMoMc4QreQicOE0jrrSRr94hkzl4Ib/Cgf7LzbPTaaQNA
M8Cpdo2jsPpAgl+GF1keivxOpEV6qrO2vYhSrjyo/odTkE0FvTwbnX0yeJJdwH8vr1VmlYbZxkN6
09s4m3yBDp+Eq7CWfcilZK5/q0pK1Iw0dWDIkUbT+2LEoaePJkVxpylBSMIoRuuusxZH3Tdew/w0
KItc94uZC6yblz8t0KO8j3RsX6XMbjAdUoIPTdB1H/+XVcCb8oFpY6/VMRytniUztWkhdGrlS2gi
vyOW9f++vsreFvqDW6FJDh923XrpO2F0VYGuj26U80Mgpn8za8K0OdbebJa7PAk8LManFk3G9QxF
T4a5QaYwRa4ZqldfUEfDOJBcfLCPhpebtv+yFA+DyRi4sc3UsGXyLiMJCxihRKMt7GrrhwMv6Jyh
tPetLE3zC4/cX6s4hCIlARY4yEK3cOHlBwAroQnE2AEbz5c7pO8toyyrAD/W1hLjJS9i03E1ITvV
yaqCInA1uqnWhxrHtd92Wymp3zr0hLD3CyCSZqkN97qNTMsNFcl4M/uOH0cHjKkqG2srhI8kiaM1
hsnJChPlVs2mfqFtIl1KTP4OTsqm3FiWWhZZlKWBYa3eA/obE00FPgTumzCwciV7ZxZm6g4Dgzo3
CujVlM18NDjb+/zAepgPLl3tDQesRTEcyWWks/FKNk6QYYkQgzAvGhngpaV3+gXd29lLh+iiREfW
LdtAiUAALgOUfoDBNsHB0gZ8vyrg2EIyyi/4JkluiJydG+Ramro4aMgH1freOwZzBgKfISF17fI2
/ups410mB1ILCnU0jOBrH4WSh2tG4KbtkD92VTIvmXZ10OHchg2e8v8vSpvz5aJQKBk7JTFm78gV
Xww0gu8HsfD9xKE68qboYQ9hbYzH6NK13dyqILVEZ8O/uvWjSvpNz+JJDtL6AOG/7MQXDds/qyzO
hMigo3a2fNa/3qIWdbDZAh6INqb6EbPL/Nz0RuGhcKIrbjnm5iWJhu+S0jin1yPw3vNR2JMcMn7d
sr2qiDCPAWN6w7s8fZcgcf9sxcb/tAr9bz4LJ5+b/OXz5X0qBRb3ya2nfQ/bqu6I+E529/qz7O3F
BYMMwAfQ7qbrZue4x8BLByYoYm9EJOGkKp1+yuIaRZ+5MU99+WbWLR9uQZzBT1qkY9eUdKsEUQTy
EXJePgznNsa6rWrqyGeqUV+t2Yr9Xk+mg+2/980IXAyz6ZRyn63iWlGVf4xSkBIYm+Brp6b6B1rC
R7q4e4cMEVA46txXDAVX36xXtHiuEcO9ZaPIPSBUiodwj/jY6eWRCO3e9id1BeK5qAkSql9uD/oJ
TM+x9rhRWPexO3QVBnx1CuEBaabAbfGqBBFdZudUi8Pv/8Om+QN0Iavizl6tXcYM/5oO4DWGrpbX
VK3FVF4fT5nVktWOcSp5lMLy8+ur7rxcGA/gmgBZMKVZ5855HqHSNRCnpSq2HzIJ8QVhSckzovxH
MIC9pUBW8AGxyORjrlJZBENaUlFe7jzrqddPuL8oWl74HTZpB2n6zsZkRyJsaC+X+waootlBo48Z
xmtqoTzFdBjva+SaDpqbu8+zIGcXsUaG/6sPZrRQjTmJqBg1UYArchC6eHZEn9tuPArLe0vhf8ym
ZKiKcOJqqSDFjyiFvHYLWjV5nMbM+BDk8zC6bToO8UE5tfPyiCVESDA+UADWED90CDQnHFAyV81U
9gYtis+aUh+RA3ceibO86E5yqvEVWMWOyUznkjlqcisz6TltitwfpVy9ojE+HFQQO3kQMlDgbPhG
QGQ3oVGApBTTFN5Eqva/QrR/Zm6yWmGur4LXddEMc8SHqrCsf7SpkOt7BHKTI2Dw3kuFmcI0YbE2
3ohbKL0moE4XIQ7z5gRuMwrPulQe8R53VoGKsgCLSG2VTSXczuVIbc50JEGh4N4ZxsjwrKSyj/Ke
3XVoiaIb5CxOFKuPByJjbE207WBLxwpmzVn4lMEIPLhedqIxgEcsr5iKmMsU62U0VuzUVIdckq5q
lxceM1oH03hlpv8l1Hd2lahehGPB+xDk2EEatLM5ifPmH8YNUIx1OagakdzHSGff4jBAqs6QghO6
/7bfhXN0kLfuvEray9w3iI/gG7yGnYRaP6iUBRgyI1zwvh4s5SfkuORglZ2MhHyEn8hSf8jZL1/l
HIu4k7ogvJU2bqUnRYTqbyM1HdR+xqy2zxBWqvFahnRn3h4l/x8bi8kgEKk19iwr+rq0VVAa7UDn
z4nS2o+nufLHQoqub77LiMI2aSu6suCHVonCoDRxBo4Nk4IqxkyXjkcBRjGMz7hnqf/DY1FqLGNI
YF+b2UDapwjpB1aImmHY4duTRebdBAeVsXJcDEei0Hv7kTEVDSAwyJDel030V1o+1IZTS3ET31JB
2Wihz+QPIjB8O5aORmN7+3Fpo4HVs+iFrLMtW1VaO1NnundFED7SKp0ukjb89/qX2sKqTSbFzKSh
JC1aSusLrXRqYzDpB9zo51SnREvrDyhG5V5RD9ppTFrhk6fjcZtI5imIBwNlzunNQBh+wyKMgFwe
8jvqegQaxVaXyAE9n0HOxTXThHLRBrT6RdhMB7tl76VyuhepQ4ULYLMzpdiRkwIx1TSL2jt7TKbL
mNrxAat0963CQwY9xvQP9ZZVOUppwMwYBsFNrhTVj0rVOpdzPrsWNHivk7vMHxAU80pEaNx66vIP
ItDfTF5a3ipsEMD2yLZtoJDxNPVZKFcxVNqyPMe0bAFcloML6CU7eKt7p4LOI7ETPjzA69V5j/BY
r7qmDm8AVzGj6ybLrcexfp6aw2Hg7lKwvIHM0bXb1MXC0iLdgGN+g3SfnFRU0XxtjOFBx9qbYauo
qwCy5HDQ7oSbskqTF3ExzcmUHI59V38COGN9RZgEsQTHjMyD1Gh5Q6tyfymFWQ7UAToaqxtW4nRb
eoGki5S1/VmW5c6dFwq2WifSRS4q+9fr537nNbIey/3BoG2OvSx1SajKaOZ01ZxHiA+r7YNGo+89
cK3gYHfsXHmIxyxLLcDxDUG316sBzsJCeQRYkPgGuZ6PQoJTIJyQ5vwDPU0uCNxan15/xp2sBX4K
NwK9DIir6469bJRahXgsZY5azqdarWLim5w9aX0jo3GbNAzZOvmpyPLh7VkLoxfkKyGsLHXC6jyM
eS5xSgwkENph9I0winycN7PTmB+6T++FGvYoJpuLOCN9qVWoacwJJa8Mz3qm1bpwrdgcT5WqjOek
ME3Y+5oqzp1ZWjdVAnjll6PozHvhaN23N7/tJTVkSMIIaHtdVZIRh5kqYZ4RdPVjJKWNx7SAuXUa
/E5VvKJlfJH8cYRl9vrCOyGdhU2IMYvu+WYrl+msTZVJPy7KVecRqrj+2FZJfHp9lZ0DQxlLREfj
iavDXjb5Xxd/EWaCO4p5k0qL5bMid8NZDadFS+NQQ3b3gf5aahULcKLtrZFR6q0dK9N3lDnzLbk7
mknsnI7F91qnIlsUVv9wCv96IBCuUdUsbdp0GPKf0HbDLyr0nUtFznHVkyJOYBAaBTNosyu+vP4y
d6Ldi7VX50PVpr6WaZre9DQvTshyWTSSKN2JHoob824PtsiWS7/w9Wn80/ZfUvt1t7EUSTM1EqJS
AD/DCEBEmF2TNrW/MRbBY3LokLNyG0BSvjwFIU/uZNqDEZbzI6qB+RGgZW8vLZIFDBOReEYo5eVe
SvSZr4/h442rH61+iwnxowkuo3J1beg+v/1dQ3GH464ZwKz+xI+/vjMjplFzgGigK1Q9F3TLzlGC
bjUkx9jPlPHN2CreNEoly71CqN90Ih0UjECnTvRiYqe6RbreeImlS34UmsbBVGtvB1ORkjVSYFsb
83Y1EsEQaXg1azVIEeCiQfRhkEo006MO+M5ghQxd69gMRh9sVvr2PUz2sYzzCAvbnIf2+TQayAne
5Hg2gR2J3/KE1I2hVt2HxEqygy28s2cQZMEsiDuUGLS+UpRBs6cM5PGtr/v2PapR+n8iHMSPqpe6
o4i6u9bCLGVUaW5BebbB/LozEdJpLWN8KALTuCqA966dAb3y9d25txRcDxJyg/bT5qYsAsZ1mkJY
jdo+ejdLw3w2w7z/nEhCvby+1E5YJcclcsNjYRa7TufSYjDlMqBLmI1G8n4EGHwHeOV/+E6kpbw5
FebUzncKaB8LW16m5CL6MTWt8FrAR49912gHD6TuHAAgCVy3lDNQYtZHW0JCLglQebgN9mxJgJcr
qz6VA6HkPAIXij2tzpPOg2sGZkwtLPNXUOgI/Ca1Jj+3M7bflCblBMLVUNLPTT7yn0TtYGKOIvUN
Or5ZyN+3xmRA5xxIhK08txG16tAOO43qlPSeEzlS7ONlxYYPy1z7jVv6kJxlI8CAIG5tUEivf8Wd
DcPIfsn9IUFhHr2KnSDTOmfMITIgoypOMLqmk4Pg5FPUDO9fX2nv7WJHCoASJQ0KqeXf/xU4JTsN
mhq1ePRXVJSNQbBe7NFML3g0lDgA5rmndeGI0yMGi6+vvHM9Aqzmo9KhXziQq2fsrLYOcrXEsa5P
8lPC+3BFmg6XpA1bNy/k/uBJd04GmGAAQjo30nZ6BDpnwrQJ1Hhn6uGpLIP5O8h65yAd3/tyf/ji
y2h4Z8ChRtEMHjO+BTP8vKRXh4/SgDAZwrtHmf/eUmBi8C8Cc0udv/509AmNMJRpKNRm6Ys4rM9w
RDI3hax/8K2WvG9VuEHCXSaY8Ky4zJd3+/cumSDdy2qAO4ueSMPFbDXxXZUQsfKcMojP+ZjkH6CZ
VuH/cA4W9BN6YCRwGzSOGBRrDhObdSNAjvClxh95ML7rAkt8fH037r5Mbh0U/MggNn0EpgJAiA0j
vllSmKA0F+oeaqO6NynlUZK9t/GXLUgvm47F5pJrhz+D9SlG+2fKPROu7M8syGTPcMLpwRI0UF5/
tD+mSOuvh3UCiRF8arbL6qThJWaCU0UByBoi4ztDB/WbAAX8QQah+82o8ujzmAnMeWKrjnqU2AP1
vxK01ycbYo3syZ0lTR75Dg6wVi+KK1oE3eTaDW6MA/a67blLrP5nbzR2BaBGjNCcRkPkfq2Wxr0+
F/qRTePOhIXeAQ+CnhF/WbcnuSt6HcWY5FZ0ds9AXcr/rah7f5VWUveePus2/Z9aHf0Z+PMXbbCb
+eBS2oslyAAtbaeFObo+D41hj1YtLJj9s1F+00xmxGUajgdjxb1Tx/wS1BRfblGAfnnqIAm1PS6D
i8fvVAC6jJvLGOdfHGcUdwCfa8/BjPvu9c2ydw5oui7IeiZYm0J7pvJsAp3RX29Jv6AcKY9VmkR3
atZ2Bw2TvWNgL3xiUjCaT+v6YA5pUJBwgeebZenZlnTlp9ZkaYiu2Vw+DE1xpDW2d9U5AAj/QAdg
CK5eZ+Rgh2Iaix98VFdPHInJc2K8pirJ1l25GtqvWiNNpyxj777+UrcfUqOZBdESksQOjLPRoPaU
JZG6dYbshL/3AADcHk82xsXe2OGWKnIjOtg928dlUep46JAouW1G7bMgg0kSHGGloC3uVEn/NZip
7mVzqGJ0lBlPTVAavoqx6kFfaAeHx8qczEWsmpnF+nTYk6HV8YBji15W6XegPJnhDvE8w0LEVuAE
JRm+c1KniA+0jjQQdwzna9A05TuBp5PqNqSwqtf0WXQUercCPcy9oFYs3BFtB0SK/rmqUhRSzxiJ
9RWUYMEUHRn1wDeUvviNwVhpwJSQkqdmaotfeTiTEOmtqv1IgX/MLpPDPDu45LbBhN+Evg1kX6pK
Omovj7lSjqWUdSTTct61d1qPvKlZw0l8fQ9uDzZtBbADyBPsiTNaRQKoqiTdcoLcuPVSakdelcWS
6na6kx+Z9uxtPko4MMQ0IxbVrZfP1Cl5bHcSITqNYuk+zwzZdeRsPFFMypdc1qZzF5b6vY68z0Gq
svucFFMgjRAu3XgTQaGB+dgx6AftCLWhBwNVC64xSUFz6fVXuveQi5427CDwyJt+i9CaJIdJSa4X
Rvk1gswSe0XgSLpvZ1KBG9wU2F9F0FT3yYxk68G22cZPRi+kK6j6LUjPdf4cJqGZ6HzBm9Cmxpuy
OP1ghVbkzuWQXHQ1jQ7uPGsvijFVpbuNOMqizPPymwKmnWJRLg7ovZY8xmo7lHCAq6KFNFIj/44t
Y17zcWGJeHNpQ07NmFj+tFKnsU+W3Y3lFbrJVH9E3A32y6zZsGejIR7e9drc2t/6eJDaEz2zJH+c
LbUkKnbgN33qO0O6q810DC74Wsep2wST4viRjv3deRROo53yHlQ+Uq5B0bi0KjoNgkQvHgezT1qs
uAIT1S9VCe7ztIc2Udqz+Y1ptB26ciSKhfpT6o9B1UWyB5K/ryD1t+XHzIpRFR1GSStP6C/l8ame
4Xq4VlbTMwu5F3G00LN+gbdq6Iz1DP4kHjouIRABh8PRrJu0Ed0ms/9lwBNQ/cEYLSacdZ9xyGN7
sryimbGSVY22hhnYSMXgz3LTwjAZ+9R0q9noVT9rAtM+q10cKW5WyfnI+Y306iYl+didO8TwxR15
nPYlLyq5e8yhrlS+GHv5vcyEP3a7wOwjf24HRfv4+hHYO22LaueidcYQd70nOrQduLkYt09JqPm0
dXAlJD28iKFtDy7R3aUW2xLiCZJH6/3eMqwWsZkxbnfm/EwAqz30VoL7Bmf61x9q72QtC+EIyHhz
k3cZkNfnPO6ZayLyoLldbSYfKULMSzva7S9DyEdQtb0bgFYxo7FFDniTdLXW3IMZEtCmc6v4P87O
Y8ltYwvDT4Qq5LAFQA45QRqNkq0NamRJyLkb6envB600JIooXds722oC6O6T/mD5ShS3ODoqHKWd
G2vryWAw0iNeGaFXelGqLW3GCLi2L2rWBSPj2FBqrfDpyA0k9/OekNjWN2M0BWCT/i9h9+LKmCIT
HXEXFx1DXZo77JTasM6H/kUy2zzc/mibSyGGRVWFZcSVCEhMoBnUKsnubVUODzHy4PdaY/SHebbN
/2MnkiCT/xswa7VLM4VqBr9eZBNvsarMg9Lnpt/GSXdITPhHf/9UaxOI0aS9Vt8XStHCticjaRBS
nssJGT5lnLITMmJRRP2F0PntxTYueAi8qM/RHvktSHVxwZvajODE6ilouHlgLJ4rfbgi0kehobkT
CEi/o8Tfw0VcV3OM04DbGjAWKOiM9d//0VtoihrFUZVUoZzM9DsTm/aQm1rr+p01Ya1NYz9iVGGD
J4bN6tmfY0V6u3nhNfcWuBL/OwLCNPSRbnz7Ixy140omtNwDpXbo1lSt8k7xRlRIm6QtHtFhccuX
GH5wh+49sMkAh5vmc6mqJaE3Ra9l51NsHFTgiqt/0tr7ZL779vdMWqkPdlojoD3VCOEhvuh3Wa37
VtLlB1tEe+SqjdnR6pgAR51NRltCvXgBXjsCpnLIJhI9030xe9OplYvrZ03ihLnV5ifbqZujGS/x
IV+WjD6sjO4XF7fE25tw4y7USRzBuZI28s/FD9EGS01LlyotKwp5ciIr/eCVZnS8vcrm89JhZa7C
RBmhwYuD1TEJRBQZ75DMXaEIbukd8XQ2MT9HIaUf3OrseA1iAJQIQWchLRL3YFxMes87adXGvQU2
iY4TwwF+yuXzImVX1w7CD/fTPMUhSn9cJla+BBhs7zWCtjYV5Hwk5+jZk8BdbqoGQzO94dXm2Lv6
JcCIYOa7v8tIMn7YsTPsxNGN+wTHImudR3o62kkXJ7vU6kUobZrdF7XUlcD0Hkvkpws/UmPjx1Cp
/Us5uM3O/tn8skBW2ENMQdaZ79ujU/ZplJYA5u/NqDUGX61714K1q3c/yBGb93Ahss91Kq2TlcyP
I8r4lHqVfu6Tfk/mf/P5VyEiaEnc4Pbl+9Ztnndp+LRWr8ATTorhgemWfLZlKu8oxrsvdB2mvfC0
sSySD7BhibmwMy7bY7EQdOjoqJ61asKQsF7cRAsMVEyPHVSAKoCVj3xQ37jIN94+VRsrI6PGtHDt
jfFnXaA0Gifu7UHk3tm0hHPUm6o6e6Mz3SkmdOMMrR/MZao9Xa6NCwPI7Gq7snIOr7qBBgotTlKx
aIqPwxGMTHGwB3octx9t45ji9sVIhu4EvcdLXijUJ5c5IcrRGdDVUGmzOOxM49hDB9/ZwBvPg0sf
bWguXJpjlzlTvCwJUEVu/QbUhT8Znf4s4kzfWWUDUYMkME+zghFZ6LJCx4LVEpiq2OcWs7IxGEWr
vGSa25MWjnGq+ItsbPNJhZO14vGbFuHZpK/jx5bGTvb3uRufjmvYQ/iCTXuxb9CWjZxIFfF9RLF4
rFFg+DzmjuUnzrInLbjx3Ct/CFQyUW7Ndtai/o90g9S+APMGytuuMFetvGiZCeaa9r3Xy6UNMs1r
xaFpluhjuupcBFXWD+890Rk/bm+o7R9CSkzUhbd4Ndd02yEZJGHoHr2JCDOpOg1wvTVSn0ZZBOe6
14590syBnupzWKaT7uuRaf+8/SuutzVvA9WR3xzza5O1ua2tButf5SzVBn1nfg9CUa6N6LBV7pyg
zQdmo3FDkGaw5fS3b76pSzMZYks556tRWWDEbWb4aW3gCluAnjghkaCLuzpRlcx3osFKjqUVd/do
IMPEvv3YG0ECsCPPS2MU2gmaqG9/C8t5ubCsmNlZnwDbrhv7Y4bO27sybob/MsVIcXBazJe56Oaz
rJG5PmAOahp+tSRodN3+NdcZ8Nsfc/liNJV4vMAY0Su1ekksB0WvUZudxzZrxqCYNReJJsjJnhs/
N+iC/f1VQL4HsJUTiH4iclBvX0bbN4YcUL67R9EbNQmTMuY3Mvo75g3kt0XeeO/moY6OaPmtAneK
d8+7UKqdW+D64luh5qR8ENad1Wvt7c/ITDZjbMv4PrcccSote1aCpUh7ubPOdRrEn02vYsUtMlq5
/Pa1cLxEGTXYJOYETdjJwGVatTwulp34iKIpH25/3q0ztvqJ0Fr2TKLyRRqUICq0mN7E7VY2SthP
zXTXLYP0kU3xdngXW0utjG/AMzwe4rBvX2HlDnHljtwpmaWkfsxQL4zdBYG+CqGRnRJlcy0wmSAF
V/+W32KMf1ykTmZVZVXl8b3Ikh4qGqBIq1cnsGXW3rhtc6mVHuBSdjNEWXfOH0tVOQCCKbHRuy3U
5APCOObn0h6Hd5h9ef/c/lhbm3DFQzsrXsemHf92qT5SMLe3M9hb5jAezCZSjk5elDvlh7u1zMqO
AUpKMkHj5+0yRhlbdTTO0dlL5ZQendRUxdOMjEb8LCxNfk27vNCC0lmYPg9NK15TmDvZHeJTVR4k
tVdbAQFiTsHwedmncp767BgP9Ir9Vszqj6kjdPpNNNU9QkddmuP7IgrzriOzWMJhmelc9okd/0rN
rGt8YhEuNImRTllQd4UzhKJXYM8vjpUmgU5H6VeFNAj1j2VNz9gTTZFPG6yY3rdRzXZW0cMUwejp
FYVx1jnOKXbV1gyGJLErQmphHGHPli1igNLuwkFMk3egsZEPeDGAJXpS9cX9nGn5VD5i4ysQqkYR
8zCbGTaLPR5Zp8KpSvAhTpNkpyW3jW92gRmAH1Uyjg75NJTLnVOMSn/QRI1iZ6M2hftIuj+f4hit
Tn/VsXlnKDWY6HlU5JfOLcronBhd94Ma3ksOitrkT3orWhSjxhIRIIj2Qh4EGHI0rKIUdcgOEZba
79U+/khVCJM0ifGc9Xsdqze/qrQZIay+ozmYKmb9Su8/zXYCxcY5AA20Dk1VzaKoushdopRxsI6W
zzkzx+KBuI6bbxED+VjoNic75/t6ukHBvxrDEKoh0Hrrj/nj0EVdVxtx1aX3nh2nB+YJk49e+BKW
iyoOaKKEVVmgvugkewtfVxEgZ2izrA1DCwLlRRyQei2NznGTe1PN8y8ZzgtfR23M0GHXXXHGVZhY
LJrY3nnejSiMG5tFJ2rVY4eq8/Z5XSOJZJubtLKTun/v8lJOqM6/H013ecg88z/GmspdNw004mvZ
7lzcGzNTepb00CEGAStAyejt6p61aGYpZHqPjGjloRU2NHf4MtF8kwIOYt+ZQ32Pnqbe+1CLy2/g
jOSzNDyKSeRac3/SOuMuTeR4un0fbmw52jHroMklfl0BqJ0yLpe0U0FN1bhoEjqpHzM5hRNDsZ3d
vfXdcTXk0qUKIKxcbLgUKTl9yboETYHUhlK6yKDwyp+qEdd+Jj3vwMx4bzK/9XhcwaYGI2WFN10E
zCSby2J0ISqiCaMfuUC0c4TA2mOmaHuC31tLIQVBEUl1vqrxvP3CuQB+RoLFttYYt1rMfsKh0wYs
sav57vZH28hwqIeZJK/SE6v1y9ulotFzAaeYBLFsjgy/Lrz4cZT1IBi7Z+IuhRqm7pyejSUZR67z
yNWXkq742yVjXFpw3HNjXMaa5IDHgPWJ+VN89BIE3nJrUnYOzMZmWYe8TGggZF337+rMGOlgIJGd
ejohWk4fq66ov4HLtoOFa9K3xnn+P24mwMm82ZUsBc304mYqgIM79uRRO6atDLpBt98rc0XxPPVF
gO6yCKam+WvzRr6iZtOQR40CpXj7YlEbOUZ3sMnpJqtG9DGm7+oEEQfC+T8+4ZqNkKNSkwKDe/sJ
tbivUa1blLOBKbXP1CYJjKx2w1UT765OC+Vwe5du5EB0/qH0rEhimt0X60V5VGaOmJRzl3fNN8et
ZODm1t5GWf+Ut+C3lYnMeIGRIV2xy2OnpMOSObmrnIu+0u/GWVZBvVRu0Ned9ffHjjEo/ByUILhK
3IsTPk+zJwuPpUw9rp9GBcJHaXj/ZFnrHvD23NOh2zpyfyx3SSjNwDDbzIep3RMv9ZPE0u5moxKh
lRT6AXTa3kxi600CRiM4Wkw4nEvFEGEk/exEk3eezWX0kZip71F6NQM5KGIHq7u11Mo+huy86uBf
NqfmBhqHhojnuZ/z9Vnq5mQ2E29Rwia/vQt/T+suNgg7ZAWgMcS+7sP0HWcrdxI84Sq9OtlIjUtA
Bdl4dhneP01qRF435p2XH7Cxzn50puxGf6T1DFBJzpxI05jd5SQqAzXvguLZ/qim3iI+oXRsioOJ
j4waIE0ftWFZL6r1jGmafudWufU1M0U9BhbYnIekqOyPTr1YX1F2JXe37aUw3tGUc6IjYb7+0RRG
iUDo4IqniFoo/u6SeM4+vA+cvdIJYFkw6VqShg4YdtUflcj1/MYEIu8j8y/c7/0yCPUAizX+lmJW
MvuFNarm2e0qdQyiVB3+yfVslHdIrFlf6McRpKhQUMk3EmRoTEWLc39w+hnswexkv0pa54zHbn+M
jZyTNgR/r/UrgWTdF3/knIttZ3baoIGd6Ln9UIx5FM4aSuvrFIzig6JZASTys4Diu3N2N3YcTVeY
QxDsETG7vCZ6jQRKxYkXPwyrPo78F2GR9PR7Zmt6uf2QW42wFStBiosqKOutse2PpxSNIsCZGcpZ
wbzvNFPbQhFT8pn8mh2oFLPiE7zGoEts871ZGa+oqrUfbv+I6+fFzAV8OuMJk8nT5ZCgxAlRWhWQ
xFI0XmAD4w2izlk+GSJfdkL19T0PanxNDRhhU+pevtqyNCsntpnHj0y/TmS3yqnIW/nr9gNtreIi
++eyxEaXxVrA8DQV6TumjtpjPY/mGUVefQ/zpV3fukhfofnGPMteAbIXiY6YWlTuwFmB1nPlB42p
2Ws+TIsdIHxZDAEQa1roKGOI91Sz4jPuAsvdnEKLTRfNfoW8mv6XjZ0HWFlNPs3YCJxGtvPn2y/j
NzT47aVGm5WRE7qhJLdX/U3aNYXuVmNyj+R3f1/Tq5l9VSblr0Fx4xNlBdKoOtTAx7mKB+recvlU
Lvl4aDLFCa3BUY+DI+33Q2Iv59s/bWPjMa1BmoNxDTMO6yJIJnJJJ3xhkJ53++EOh8HuZEXY21S2
VoR/vxSsASC/OvUyqklvz5mruIzBCmRVhCLVUC0kngtVGx0KI98VMdrYfsDRYWIQRsByXs46K9IC
EHHkozGk79eBFmrp17QZ87vIkOOrjWJsE0iK19hvrUi+B+MzDD6QJvFq09YQjyJG+mIy+8EEEka3
J5wWT//eAPHCfdmFLOMjqLZMxyRWBa09pW5zvx2M/hPujelXtyvHxDeYZZ9mfcqKMIsjbW291NM3
zwKMG6qWlM/NisUODXtBhr5XNPTNynJCAVOLrcaCPKUar4IZDO3forY6fyCG/JrGOnF9gRWBzUBi
ztpAxzskohtdpx/bZPH2QEobO2SFVFJh041mJLT++z+uR4WJV94n6KqUbjoE+rRUBx3Y9ofJqPfw
SetmuzgmK9IAHwkmDliDXGxG6RWWEXmUf0uVfdOkkdwtiiUCtzS6UHd79dmDDRHiRq/6aSXmnf15
XcPAB6ThwLgPMR4GmG8fVANW4cqCxnBn5GpYdp4IoSG3Qex5GAvDCwHW2O5J82w9skGGv7q3Irt1
eSji0SlzBanz+0nN3EPH/OUs7H4dz8sxeqmiaAZ5E5XRXdLU9BVa2QERvn0ut+7QlbS05snMG+iB
vn1wpHLG2Yv0CAVvkbPvvKI8MwaKvF8zXhfafx6NJukPDD7OAtRkesLciaC4MEZXDl1l6s9jnrlf
9KWyfpljPSLm5Qw075dR2YNnbL0uhhFA9+kNbfRlWhOomtNF59Je3BZ4CKA5BLdTcsCG5pXtizTV
Hbg7y9SdGjtO1M9a2pvuzivbuF7AUrNTwQSBq1YvUoYqVamM8o70xPDmYNTt4tmsRPPXlAwKJLYj
jIGVqXpZkYk8d3q055Xz3KTqGFqKl7xMMXp0QT3XnX5EK7z5dHsvbIRTNr8DOQkyzXVXJC7IMfNe
RGcjx/Uz7JTGvuvLYfYOgJG8jy7D/c+3V9y4XkDAsP9XiBG0qIvN12sR0PM+js4dF2JLUn0QBv2C
qcjLnd7Z737sxfVCLo+iGCJ667DpIgBZeRvl6SyU8zjZypOZeIXjU4wuapA20/SdDbdgggDgCgRy
U5XzOc+09PtI76YKlarpXvEbMFoftp33M7JRgvRNxdaerHy0nnFUmUa/19pMCxZNnZBULhW1P3aD
Uln3s97QNXN6Oug/tR49l0CPx4kcIGpiD2eGqXuRY4qXqT5PEdi+XG8+W2lPU5UiKSmxn6GUPAxD
OwBBiKT4zrgFqSR9UsxPg7YwXOoar3pWmJSePfpZFCxCMb0XshL1AfMyTQvNwbTrJ67vSXxgUgXK
2pVZuYSRVoD7Hsx2+WCSciuBW3k5NNyyUrpTmldo8rtVqyWhoncm9mq4Kt550FGLD6T+AHr0ekYr
onO9yQrwO3BEkEpdlbhfN/J9q4qupHvqMDxNCvWzhEvyUSLr1PlKogxPadE2MaIzXMnBMgHhrEvP
/WgYFFQAtwfnnQHg7Yur9bULcAb5yDCtndY8JkxNwbkv2bSE1bJMrV92A8MuzC3jLhC8l8FfYhyZ
/LaKEjd0E9vlPiqjQoYY+GQyhA2hFgiyLB4Ek6ku4J3osaL6Tt5U/8KUwJcJse7sy+3Nfh1i8PyE
4u7CdEPk87JmHzphucz+rLNKM/kgFD39p0BP/qiWA1rFkzUdsVrYy7s2CpzVaZRdTx0Hp/gyxiSC
YsayOvs8oy6GSpLZmuhcmfVsMZME4O/bRhf/LDoDrzO6ky6fRE+6uXiAsJT3O6/g+ry//THr1fpH
OoEMER9HcWD352UcVtgRHmq71Q+Tuuuot/G2cVSErk1fixHzJdHSsUsO1qibZ42bMwDer95Lq05K
3CsX77hwUJ6EgbrY7W+88YCAZ0liuGTWgcl6xf7xgDDzRCrLwTgPXJt3ka22IdIGcDPGPc3YjZUo
zIEK8BdPeSksngobX4UM0x0JQD1shZW9CDVRH1ppJf/cfqiruPBbVQ+gjrXC2IgPFw81Kmkz6LF3
bnTlZeG13mtj/8nrUzQEFyPeCwpby+kM1ggIPOHV2FerzBpYUobFKX47hyURZkAyoQVeFhmBWS57
9ptXb3KdrK2VCXknsM9L+XBcTxIrUhcwepFTfo4GEYGvUrA4bapF2ZOfuMph1sVo2CGJQDS6arRi
EBhbBbKCZytP0+hUgSOygqLSy0Or270MlrnFb2/AaSTmlkyK971cqh2xuK0XTL73mwVpEXgvvuei
M47A1tQ5u4ytn+LZdIq7AUhtS25fVA8NV+hOZvFb2+dN9OWxSWcMXEGoOK9KMpPbuwTY452T3LX7
U6v1xRIazNAgBsPFGABV4X9SaakFB86TlRFqYoh+9NWon4UjIS8nbh5/btJkBN/Q9HkPtb4Qez2v
q9SOn0kDhrEuMGB6/RfHV3EXwo+CEWwLjPGTjh/AT2cw/lr/dl0F6UOoYkA/ybrfnidPh62GYjZ+
r1U7fWvK2QZjNTPjj1FI+nz77G490UoTA9JH++HqMNWGN0YL84wzaifTgZxYPqRNqoe3V9k6Qgid
eJCKVpmhyyNEdleWFCvs6mzMgxxfnzv6q40fefRUby+1dYAo6sGFwM0hkl7kcfbY47gISv/ca5Ua
+441GP80xO0PUpbR1wJUQoJ1U9yRukYTCD6bscm8UwFsHSCAeiiPrTR+HvrtB9Qw6ML0a3bPM/jA
1Q6UtgFksH7IaORWinrGjHTvuTc+JK00Ti0lgbl6Sbxdc8Yug9Rct8+UNG5YVWV7MpCcPt9+u78h
lxcHlQqLPIXLiQvxcqxmdpqrZCr2eDEssqYP66UfuwP5RfaxRFBAHDIKWTfU+rYX2GDZSHjiH1Z0
zyiYAqFZUqtuA7TMFetbh8nTs4yQNPeBiMdxoGqLmN95yOIk7yInqf8RtSWUh0UijBXMnhP/GEyz
JMdWquWI3K7XB6qF1ZkZKRiGSRx3MO7qNaM4N2MdfRGVk/1wZZ5/xAXbcEOUfWb3pJt4HgVj1w7f
VGcGYzKZ4/jfKMx6D8K/selXAWSgH6ugAz2Dt19EHQfXyUdM2By36+40Ne6P1WAox1rk1fH2Z7lK
ZuiHMJojyqNqSGC8WKoq5qSzFUy4Z3LtADCI5/dmkoUwX5Y7Sy8pmZARO9xe9Lpxua5Kx5JZJ/P4
KxQGLdy8sZBNPCPRoxypyyvKAeY3H2tN0+5TUsk4qJjpPU1Da71f+rx8UmhovBd2np3twYMoI0zd
/uYhx5vs1HMbx8HiraNXA42fX3dxDRC4rCVr6AXoil3/FynW8mGOp/b/ee+UExBxdAriy+Q5M3pH
pK3rnZUajboMgaA6iIrE7B4dCA3ynCl9/V+b5QiK3373G7ccqcgaICgIVvL0273V6UXXdNkQnQEm
M+rxhBcukxcFs51VhzGr1XsxFd5BaPH0glHvX6Ng+fK0H0gu2eDm1X7Dl3fO8WzxSC4teW6ElwZK
VpSnopMNalZa8dh5pTz0ctSPTWHpO1OKracHkMc8xiMlg/X59ulnzc4KrU3JAF23+7LKOby3jFrl
1Tuo9Wl9FbZa0fsUkGMwOeouOnrjfsdEk3C2isLwC9aT/0cWz/POblQV0dlc2bvI5fXVc+YWmRYK
uejP06IrFRVi1/7MljFh4+XOv62VmA8gOkYN0eTFmE6CQea3KDJJUiozjZ8n2NHNzjbZuoI8OOcr
r/+3KNDbHzp3OQbXA6lrlXbtt0nPHMAC2UwdPhrxuBPkN44cWDfI7Uwd1xr24sg58TQpXUwZoINq
ZVIqrF/2pMp/b+/8jXdP/QRAAJguzZrLd18lWqEqSk0Ayhf7hPKW9jmZhTiqkamogWj/muMGe5l5
2IroQHH3KvvPDdE1Y5d45zGvorseIfHs4JSyK3cqw2u5CxYCY2rogLcYTfy2HP1jUy06UhxRRuJS
aQI/pkKbbZcehDS+4Y6h1B+9aB6+97qJOC6BQLzqRWriDeaZ9J6dKm3uM6dJh7/fQG9+lP52A+FR
6uDa2boYf3bzEa346IOOxfKhVaNlJ3G77kSsLwC0ApEMNBTJxdu1WqNyurpR3fNkRvJuTMA9pTCQ
faf2mlPJbRNAtDB8jkyKy+pEk0pWRb6ziTdODBebSZd/7YoQ2N7+iCZrl1xpejJ8wu2TaSvw0bo6
uke1d8+XZ2uplW3GhBId4qs0v5JLN1slO6s2RfyrF4M8YFUuvjh2/en2mdk4mWxcsPorS54b+yI9
0Cw6aSnYuXNv9eahjOL6ZekTZ0dLZuNkssYKiAS7fN0eXlwGl1ZH1osU1fJFTUR2GnELeU551XGQ
e9L+fvuxNsLASkFaxQwIhbSk334rkZXCidXKPdc9MGXfGdv0WzE52fRPopVArszaS16XrpAvUwEP
ORjQUN07IFu7dmX+4hWH2gG6fBc/AtFmp2+r0Tmj/Dl+YzYX3XVdgyWdOxhV5keUAIkPma9aGEh0
3QMYgeV+djHR2jk/V3gMCo21tUQ8XqdUl9fvvERoX0nVOnsJ7c9YuoavWWN+yDRUjsumEB9muSiB
hZTQTjj+HW8vigLYEpzZVd8EhcCLQ+Ng5uaMcWufXadxloM59eaxxe/V9fVBN4ZHRC6bzjfgl55q
z4g+JcKJPmWes7yb+zzaO8IbyTAOWysimUtkJTe+3RYRJVZSFJF11suux0KP7+OPEB9CG1mUo9Z0
zcEtu+X19mbcOGNIJDooCQIMvmaBc6EDkm9L+1xK+1u7tNUDXIRkpzOzcWWgKA3mGeI3ZnaXM1DK
ygIWO48mUuzJSnVq0Q2f5fwdh027Pdx+os3FAGkwfQHgjdHKxXvM4tWTfKYfnZX1uUK65X41uw29
fjT/PlunAw1Ok5H2Ou+5+GSdWtpRYU/WmS4O6IyyEcdZtfKdE7K5T0laocwTFhEpvMiaJ7U0xmjO
rPNiTm1+cNWqRPmnLLKXqNUyEbSLlj3KtM7yAA/b5J1sgDb51TTi7lypJYrMf/+G4bSvzmFMz69G
2p5T930x5+xUvU4eBhpLtT/Cu8tDdXBNuRPatnYo7BXgFQDerluL9CrNaXF7+6ww3gsEs6QAT+Ni
pyTa2jWQbgHcQiwmlF58ShOXoaGqWYUxPmQ9wxqD3GznI+gb+X+8Plj4xLMVF4XU5dsNipRhYzUV
S8EHyP3CG6ezl01eGMWdtrPU1rtja3KD/gZNX2adSdopSwNB9Kw6Snk/sB5Ix2nPDHQjmCAqszb/
mA/gD3bZMvBolbjwwTlyaen9ENiCR0G0CDH6iz0jdawBTf1BjmSjcVQuBcbjdZWHhjnS1Lq9Na+D
Ob9kBfetMrJk2xfvto+ZmLupZp0dQFRPQ54PICuFHQ8YXjvloz4Lfa9+2FpyhT+tJ2HtL13sHBvE
ahqTIp51mGoneEur7A2Uq2OMueT9ZMi9bu71VqU9ACydj/rbluEidNNEH0rDTZ0zBIIhzMouPtJP
sg5VB6Lw9uvcXIqGBMJxa/P4crpsTKoBQtKyzwVWlrCmVdxAkSw9tn2m7lBE19f0NhjzVMx8yKYd
cthLtQwyMAbNWHWejaZzDmo0DcdZDK9aOpmHPHNoiSZuhHRWi0HDnO2D7lY63NX61H8rv9+2QXO/
PZVqZigJ8B/nPOFMBAYi7j7imKU9qEOEq1+rjXeL0dXSz3FeSn2jSsZ3aPPsYRW2Xjh3Hd0wICvX
ZeIAVS6zzNg5q71WHnXIFYFpzMVJ05nX3/62G32wFVzI1yW2rBzV9bf8WbnVIIzhfNtnQNcIqCIA
pv9XZMlM0eIqnwoQDHeKVXofu26yz9NUpZovoWk+LoU6PnSu0d7JdMheHJlPv27/NNPRr78G2xsR
EeQEER6+PMdm5vLoYD7PUR57wyvpV2N+GK1CUwJDMZz2aC42CmYOomX6I6weAVJ6VubZXxXWtOOU
yA4H6MpqUQBJc9CA9oemUaq+ebRy08qfyfj79NCW/PH+0E116g9O3v4Cy+bWP+fKFvGx1UCwPgq1
yvTH1mO6+8lKqQh8iUm9e6/XQwxcaFbr5d+k8PoqsHsT3TjF8mbsdGwjzl4B/bRjOBizNO4Uxyi1
k3A1YQReE9lmgL63jH452GyVIA4mxNgCJtlx9tQPY4dEKfT0KRzQjCccmbV8Lewky48g8sFwJSXC
dEGsoC8SVK4sRUh+y0yiR153fp9k+kDjXvH6wu+7rL2XczpGfgonYfKR8UfADs0n/dlNayYoXd+i
sJPns1YGupH25J7Ao12QRtPwvbPqwQ5SPZFJqLaS/7NLo+QZ6bxW3udpq0WnOGpV/YCLHbjtPvbG
/ksujVK3Q4fmuPO6jJ0WHyuzd6JDYwDsPkxuOmMNAYZ2Kb4Cz3CbxylLtephzKy5PnYFJcH3sS4n
NQDebg9BNelmfUgriQpWjexn90EtGqVAZ3SZv3WtVZkhTI/io0CFXvmOA2f9Lq5zQw1h1VfWeO6X
XmuEL+1YNZ+KGa+aoDWN6XHlRoGmGIT13ZG6FT1rdk+3G4W79qtlt0MeIi8MeEwTCSgsmNW66iMH
h+ovuiPqgOFVpH+B1p/81AzpkXHp0/RYtpA17+yG7fMCAbd8ZcThtD7d+jzxkYfR/pkjXenfQ9aa
NL/TKmE8Mucx3lmDvYxIYpnZD4l8afMliYtivqPfPD4ijlWXzwshITmksaVnfjbkc+8Ly57uMckZ
ouO41MMXpGB0L5x1ZXzRIst6UNVc+eLN/I1m8TwTg1OnDOScRP/WlHWWr3ZRPoSjmBcUETytcjxf
pk6yBNBM6teSWW4cmGZjPHc0OYYHG0UfBA1nntE3SmnMQWO0WG8l3C+fnbESr6J3pR56ZcbkQgWv
Ix/yqCuNu1xJDXlKB1n9hGrVjGElqvx76cm89XPP6gy/oRw9LsJOX1NkQ76VDg7pvq0W6ITFyuh9
TvtE1Zh75Zr040FOH5RGIRfMsibtfc9iOOfL1k61owmw0zsic4jni0IZHk5RxIw1GRyNGi8tq7PI
6ASfcqNsIn6kmT5leIn/EKOrtaGmNdNnGc92EuLQ4z7biORVQ2h3k+F8mLSoNAMjjaR1ZLoOXaEz
m0RQnUlN/WpgjkyoLOy4fuhgRERK0NnCmUMD2jTAvsQCaVU1Kx6xMx3q67FPvAhJjNEi85OGobw4
ZlM6D/TbxOdSMOd7dee8wNCzl1HypHWZZn+Zsjk/kawCp0/rpAep2xbTKB6mPDai946ept1TZjVO
HaAw6T0wKRfZIVa8+anx1On7kC30wCAOYDqQaa35oUlyoT4vaFF5XIVow3CTFuZ/GiOQPICv6k33
htubwx2DyP5xohFg+wVOWrFfo/uCiiRQbvGcZhNIymhocURcIIn4kaENIM+6rPo64tUI4cGUywi9
nN7cs2z64p2Crnt0GqImHw6SjlLMpitnC427tH5p6koDdzzzxlpraT/2bV6PX7RERsUh5np5v0iR
OdBdFPWb3bjtewR1MTU2+l7V4HbXAlYrbanZR916cXxXCOfZQf3NhO+D/Nqj1qCy8QEGn/hn6RTO
hxG73VNns7ePCfEAsGiXu4Fqw9MJUANv58A2cN8KK7Qb56/YX+XzMTaAsz3Ui5biAxNPaf01UXqh
3Zkw1D8mcq6cI9/W9d4R7GcZ4HY2vG+iOp4CMIHj+NTMDlA0VGEcERppt+RIRSBz6Bfp3Je+2apJ
ETh1MbTHItft+NhUpNOEOE0WB0NHEJ+ERKuPVom7WZDGA+ivIdet/6Q5Cc2vpF4gAE8V59PIY/PO
2Ib5zlzULxPIl++aItOfjtMZz0WJdgx0xir7kfbd+EPNHTsLmyHuHX+EWaCGo5zNj3TKM5Cp2qJC
kmH/fSUg92XoyXr+1/sfe2fW2za2rum/UqjrZg7n4eDsfUFSsmXLtjxkcG4Ix0k4k4vk4vjr+6FT
u3Ys+8SdBhroBhqoKlRiS5TItb71De+gNdHtYE/deT1V8/fJtSemxsXcvx+ou4kT1SSlj/th83HU
lwJ35kJZ2m1RatV7x+jEvYi09JZecoLhTV6IDfKeGoYY6eB+tnJ6xhjcVmkeVkj3fLdd5gJnkZoM
9U7rqzoJxyFRr2pXyZsd+s7p5dK7ox3kIMrxuB7wmQsQlEreI7wtHIoSVnWQqU4pdhL4ZxYy97bn
vaxt62MCJCjCHKJ3VB8R7+n76DKxQUkL4ygXMuFFiwCy6VuthcpwYVvx3iwqkfuwWhJ02mfZhtHQ
Ec+s3FloBUvZ8ciAB16XzFuYcsp4WgKlytLHRUSLuaGowEvIlGb3eYhrTXycJrf8wGxxVKAi1Yjy
VFZCpMVZSXF2/SySnYvTRE3cMLzP4zCLRxMXG3NDKCrV+3mYGmsbtZGGV0Myq+ZGNqK61J2yvTeQ
GOSQH3V50Sut/ol+glwCy+j6yTcG6he/1nm/E1HPqR023QTsxZfFItwzB660ATesG1o/b4sUWQi0
7RA1t+vqelziyaL1XRZ9EHVqtCOVdD7ZFHt5QIstunMrhGwDd2669kAKqXO+FKmAtetlXh3OirI8
Vs6gWn7dY7IStkAUqB0dezbOJqm7WQhXf9Y2k1JM6ok+WO1pp0nHCpU6G5J9oTvLTTvUjXmymsnH
qL8t04e2AE8Z9FJ3+iBxvbzgiTQU3HkLNBcokoVZHvmCuMTIbZlPLSRSqfnjaHkv44Rv6YGrvSnr
dNQC0x4RiJxmo1QSOLnRYn+tZNe0H3+d9pJ5v5L24r9KIwIRBvA6R+VrSYaxDK6uo26WKA8CbbUI
2fgUBXF7aY0iaNtezQNZDcMQ2KWrLn7edd2+iQwVSEiFAdlmjmH8YaCAL+2OEOk+6B32K35GezXz
zVgdmrBV2c6sUqPGBaVRvYfZaBekoVZ1nLBw8hgvTVOXH814UKaPY9XoeSDMyvo0qLnJPVLSHEzl
ImyEcSPOCxVB4wzz5xIw/9JKQcge0LMgDxGpssl1T0ZnvEu0nAtzXWQkFVobJoKmcI7I6OheRYy8
55uucdx0owylcE+mpkgOrVBn83OrGZOBh46ORDNnmRYHgl4DYhQJeysOC+Eppa/CjYlO7Lgdycsi
rbvxvK5e9XtXo57LrNT66ZQpr462QFpNdHibUrEDVZVRH5qpgZafm6mKdkIHa8rDQYkte5t6k1aF
xN+qRyPCburTZnI47WNdz8TlYGtoCACkbrL3DhJXiu+iYZmeQ5lsxMYRpkDvBIdiXIEMkOfvTaqH
q2UC3htktjT6QPTZsgSxgXi1b3eMVik3Z/Uwle5QXIAktW4Xy8vqIPEgzG2GJNbKjebFNU7DaE6D
Z6UvaZ6KoV4epmnRPkSIihAFSiHivaI5XeXTWmfZm2VdIumQlml7AoSoOfTeihpBDKH0CNH6tP4i
InAbHRcO6GX02RJ/jpTFZQARC2UjhzaVgYNaDWVSb2VdUAmvu1YMt3T8mC0kt4psuAdBXs/GXSXs
oo/90rNHiZ17XzSXZZQ27fdsaauPtpraZC6WObvnqebGexQMcawjjcv7ANBAdNa0OQ6TXqW4iN+p
Rd3ty1HvrNNZscmZYImWH7yqaGwQ5LrFPmD++HEYe/tMiEn3TrpZy+B1lvF8JgurrX2RWtFwgv27
toTSdotPfQrhCA20wUx8LOiN294S3j0ZVnY7eY1+HjMDUYI+scpiL1wAen5bV4p3Cjm3vyjMGabX
mC9OdopSdxcFXU6PciuLjJhVgoOsQ+z+euGzVVWkXhrdvcwT5FTAQ1bIGHVNXInAHsr6wTQx6mIL
Ft6jGZfJyL5ZhLkhzquMQuIYZDyUaG0JdDD4FoJt9XDTq5WZ79UCdjgUqjn6aJblUiIA7qafOJ6c
IrALa7nz6Mh9H5ZGXTZNXEx3+TKJ/kSB6SqRfTbW98ymNN/m7WDfxItcweKqI6lBK6u6FEPR1Mxc
LOMr2ceiXMyj19+OFaKS/gC7Ut0UbtrkMAhmxzmJ3D6l0ixRxd/WjIm/KYUtZsD1YJT8wSiNEj1z
a75BbaupgoT2hu4bKKiXO09U7UnalZ4XSBSP60CdvVgNyB7K6nxKwcgg+aOmPKxewnlcvN6o/UQx
ok2ai8jzVcVu8i3JpEFiiZEtD1WxtsaY9DRWtWg67/WhzwJ6nlMJGVEwTXNqOd4NaesyXfH07i5r
a0cPmWjadqBZJH40vQtMY/Gr+RR3samfWE08hVE2CJSPaCAngYw7dZe3xjRsyrZV+iCfAVbsJj1G
CF0bouxAum9/LvU+ad+YOLzSH1q71GgArFNn9ESe92xqr5o0a1mMnRXVcqONFZX3SDHmIZ3yRn/o
lUtxJfAXmN3g93bcEGPabKdR0RlofFoRPYixL07g1NrzJu+hU73RuH3ZqUYXAoCwiVQV/inHXVTU
J7HLUFx9twygjsiw7ItFmtYbI79XzleyC2ZQDNg0dGCOztcM66KmaGIV8reaXrQW2zHVS3tvzZAu
BlUVwWwU2m+P2NYBIxIpDMxf0cRFbSdyzFRVd9iolOed2eS72uvfktZ47asxAGGSiznlOv56vjJc
wIa6ibfODqile6XTDKYVIbsDdvHmXdN4auTPCfP8NyYMr12WURtjDFaIg7rz88vKuJTpkvbqTjOE
eq2kGbTewkq3A60CM9ByQFx+7WVD88Z1X46NweWus0R031fB/qMnOQxUDmaSa7vSKc1drmT9GEo1
h/hhzLSL/ViN4vMO+4x91jta80az+rW9AURWY8iwovmPBx4o66gF1b+28wpvbWjF6QHllNIXdvaW
jtsrl4LowVwcNxmQQ8d9cYrXslAkdSsmH2MY03MKnCjqTmcpflsdkS+EeRADMFNjEn/c7a8NNa6T
sbF2VWdYmwgfmm3MOXr96yz3lXnJKj7LkFtnokei+3zF1LLs1b4erR18K4Xk0erFh4n67daIxnZr
o9z8+OsLvnYH17iyov4IMsc7YzDbuhwLD/IKPbiNNkh9P1YOqqdF/pbQ/CurcjW/gfuKzROOn0ff
bRoQVcCi2aRMq7Vms+C/sYnEHFWnMlK6E5SLXTwh5VjRRxBa8pZr2ctbu0I51hXJ6YDO1VEMKPOO
UqGuIc/I2Nw6ahqd6wU8JNMb1BDh4fmN0+hl0EbdEpEJtj+YxhePstCQW0ChyNgtay8RTEQX6kPs
vXEQvTL/5jIgF/lGDKFeaCJpTkV13mTmDoh4n/mj1XVXXpVVLdnlWH0DXlJdzV1lneQJKru+Z2fC
XsnUOhqiRnb/69X08hFzEqHqq6J9Sdw5Xr7ugtO6QzNwh9dXvfciGjWKrvdnNMCda3rdGYKiXu+7
Zpmf/PrKrz1dsKNP0KtXRtSyaDrd6TiQu1Z3r6d+0ii253Jr9m51OWqR8tshlm+6mqGDV0RO93jf
mAkyn6NojN26jwnisg7dxki3RVR/jrzS/kSvoKRp3w7bX3/RlxsWowR268q4gHN2HF2VbICda9j6
zi7iBS04qw8nPXdp76rzG5d6eXxxKfq4KAGSVeHb+TwY0ePLs8yKjR24nyUsyi6+kKTWV0jxZ9vc
YPY/2I7927kOyFasz9dUZyWCrUvsp8HbYM9d3S+ZupNm0+y8Pnq0ZvUts5JXVgt8LG4ffqTYkB0D
GsSQ1Cl2Gupu0qTdBG4/ll/wm5YXODt4zaZzU+sNavcrj43VAoeNfwHTHSdXqd1jdxAby27OyedV
K0nRE6vSba+45Rt53Mth8epgDmTJI8gx9Th6bHiQ6kNt9doOJ6Bls7S2/mXV2DuB3GmetUiTBBze
LSocPe0udITfiEiv3Fv00mxkYJA/Ifs5unya5IVTMLfcDcghbtoBLHtuZxFNkiUL+tH839gQALTW
ptCT8swxUK3MGQmXUl12g96qgVjyGj3UdNhZ1lC8gYZ8qRJJEsniXDFo3GDC+vPF2Vr2WFm9re7K
qGZnq4rTPaxmFY2vjUn76BWYRqEQZ1TCzzJPyQLO80lCmW61y142OZxfRx3wC5+86rczBz4aKQMK
mivW5Pg2mKSzdk8nAI3e1LppDWP+og1TloejK8xHodFBfGOnvhIeiPQABFEAxM/oeETeFNBdbSeH
nQTsaDeo3RTOi4EzqSX6s9UFNOjhb/86+r2CpoGUQqlAQEKcjBjx/Alw3OrmAI9pR/vaWSkwLZPZ
onWXjyjqg6lpxtaKwo6TdyvSCVkwTZZlmFed85ZnzSs72rQg5zCfX73oj7eZIuGfaGXDwTsv+Tai
ob3T1c7aaE33FobolUshVELmuQbElzu6cqRMy3U8YzbiMkpdeZlrEsWSStE3v76/ryQt606yQWBh
HsiOen57oZt1dYdby05nLtCESmQxD7PqUnsjRr12HaQHofHwtSijj5IxfUqKtMS9ZmdNWb0H61+F
86Crb6yWV9IRYiBESEhtIFiPvw35eaVYwlR39sT6h00DvWY7zVmmb92sEUNgyT77MpMVMkruqvyt
svMJTvkcN4PzCoZp60HNvjxeI5AzzD62Z43DjNTa75BLhr2SVzTemDwWgrbSPKo+kHT9BgELxuTw
RM1HNOK8T54tjEc1n8ZPEbbo+A8xa73sG1r2wZSscuIj08vPuTHqw4Ou9TR1W8b3vtoDo90ZCBxc
GeSBD3niWvdCT5MmxGhd6QKnc/rPrZUt50aXSwXtOjgeoZhpm76RI71yEgDaXVsxq5DxC48fK3Pr
LgfstzMwNqDhPSFOrsTMfel3BfDM+jcy7uNtAiXMXYtelYe+wr/Wn/+UOnSloVeuDTmvH5KWwRmT
elMpRKCUidj9ep9YOu/185N94tcCDQZACEqdoPP8WgiKlS6TgYk4lDHx6+iqXxaKM+mXSw6QPvDa
SZ6juIBZgRKnyT3oybE/gzuGmp5k5K0H2Vi39afMjGbnsgECHLRgkR+mCDP4r61VeHt1lJ06+W6T
2Dbd2tFCwHCwtDxEuMJKrrpkspiSt6Kvg2k1Dgviwo5i6OWOer/M3oJ7IaqhcjsVKsqoumjaKVQ6
u+gCZWVb+ZioQalWl7aJT/tJnT5aip6Aki1tvpAsXTcOk2wU1WEcx25rTXKYL82opHvYIe3qnZqj
lxqHRo8zGkXxkKNxwlksdvTV0/ikpilpn4LLmbEkdJm1vP/1Ezg+fXgAnAMa/QXcaV/SI5FUKRT2
Qb9LXeEi+IC62okRRX1xPjBtH05p9eufvDqZ4reYwC/OIC69ItFXaju9P8Bhz589Zim6qSj2sDPc
Ns4DNxFYRSVjHX9W69wZggTHEOXMlihK7zSpaB/YnSial8UCOv637wItSLaWSnsCKOu6BX9a8k6f
gYJn5LXrumgIayQU/EzL7EfPBMFgi1IEptPFbwTvFzUnN4AWBcg4MHJgu4+RsxgF0G0Xdb8bwcUN
VCK2d6WVNMMReRsRNcvMiRFMMke1elFOMcSJJm6kHSqZ6MDoaHH2lizg8dZ30BNazxN6NLT3+O/z
+5BUaZaiVjnvzKr2ruJeyXauOhrh0nT5G1Ht+OjiUtztdQGQ+Ogv8LwFrFFy/HGhjdFnp6YsizMB
3O7k1w/2taugFwOsHX0u5L+PyqAy95ZI0Qd1txR9GSZLDtu4Ld7il7yylA3K9ScvHm7eC5C+hcjT
6OaE6BQD9FVZXEUX0O02TtNroZ6v1vTQa+q0OfeUxr7Uqmp8I2i/3Md8AloFNEnQx6Br+fzJ1WMH
Tsec1V0/FtEpCLv0tIGAu02dyNnlRjsHtR0vbyQGLxL59SFSXrKDUTslaz7Kc4wBgbtiRFwRr07w
OHrkYEurwGlOtn01qbtB5I3JoJAZi6bPHVJ8ptqcg69LJCp/DEQTJ1YccJHopLzx2V7Q8Z8+G8oK
kBo4W14cY0XsodWRyGVXaIV+XmejvU5w3eaLs+BSA4hlKCfU4ZiWht06KQQD5C3VTh1aMwmAWMdV
AAoUSahZjFXqw2Uq9dNWkl0EisQP1LcR+WoDQ9JxD6JktD8aRmdPfiuQngl7vekONrXEFKiANu7x
FO4EutrNwNSScdrDyO6/msoka/1oTV/8VjZl5auxOn7HxiKl5SOdLPUtyYzOL8DVH0xU7O/VXoq3
jKuOE7z1VsETQDGGx/RSDNS0RZR6slt2raVFl6pVOfsyi3HRMJfc+1qBwvuOh3Hfbp26te9+vUNf
iYJ02yg9kQOg4/QiV4ZBpnfsn2UHWDetN86sW9/zGG0K38xLZ1rBVdFVk/VZEXQExypck4aPhZzw
btBMSVPw1x/ouO7nZugoVNCSWhMg2o7Pd5ICkcD0pFR3oqzrdNug5jAgh4Ufm2YgHO3LJGcgq4Hw
KsPZNFLQuiyih19/iFcCMfrzJNwEL9qRx0fDZCpVHM3tuBN1m9GWV+eNquTRLYmfeCNEvhI5UPwk
/6KHSXJ8TOs0uygiuV+m3cJg9KqROfiOshHBGAv1rCLyh2WeFT9u8n88Tv8Zf6sPP1K87p//xZ8f
azG3KTvt6I//vEgfgcHU3+V/rS/7+9eev+ifV8O3Vvbttz8uHkT3B2Hj64NM6+r4Nc/egiv99UnC
B/nw7A+bSqZyvu6/tfPNt64v5NPl+Mzrb/6v/vCPb0/vcjeLb//487HuK7m+W8zH+vOvH+2+/uNP
fW26/cfP7//XDy8fSl53+0B7+I99/5iyNn684d+v+vbQyX/8qdjqO0rzNS9T6T9BNSGqj99+/Eh7
BwkXc1EaiywT+Hx//lHVrUz+8admvtM0zjrCHhMJSl0ORZp9Tz8y3kEIRZSAxjICrzQd/vzX53v2
zP79DP+o+vJQ80m7f/x5FGL5YHioI3LBuYP8PcSpNbv/KW2Co4vgU9QVYTobW3vOUm/TTYrYqqie
es1kPZa21dyOgEv2hdaOlj8bHQPeuT5PUQv/RofFRN1POvM168wF8AbI50GCPNvLcaz2i60iAbtg
KU3vJ0r6K31q90bpmYccQY+Hiih5iOdouVHSFKS6i4P3RTejU9a4QHz9zrDrJdDKWd2CXp6rjcQA
9cPiVtdprvZ5wHitPJ1k/OPg+f9L+6dFumIC/vuVHcyi7bufF/X6+z/WtGG+Q8cPnSjyO4v2pUWq
/WNJG/o7+jKQMTixOQ1QSfh7RRvWO4Z50CBZ1pQpzmom+deKXt9vrRx5FSw3Db/n31nRT0oC/65H
EaNZdZHgILGs8ftmNPB8RRP6gQZEKROBYWnblTjXaL6a5XUfDG7R37bWMFyjYKrtPWFGX4AjghFD
nrn9MmWguH2n7fRTpsUCG6hpbAJJzfZQW7b41KGQ1vvkg47cNJkUbeDQ2a22lZ4v5van2/3XRv15
Yz4/z9dvgS47KhwrXYyx9XFbqBXOWKstum+WNlMQp63tK11mBdmCU3rtxJuuzAIcOO5//7KEHTzn
IerBrDm6ed4krMooPA0PkdkfzYjMd/F1tQSRtpyJYbgYW/sttZfnB+WPr/rzNY9C0DQhponoCNdU
J1TokH+OVhxl0+iff/3l9PWdni8NlF2YDSLBQCfGso+8ztQ2dVJFZHqQcmgPQVnr5RCCX08aP6sG
5Q6zafO8TGZnBmFKvuIrAKympZ/bzZQC4UaZwzpFmGscngDUKZbcGCL40PjynVbr2oNqIf3kT8bS
935UePUB33e98IU25G9KWx6hQJ/uGzAOcmxm1qi06EcVL4hmYJJ1Bk4wU5ciACjJPAXeXR9y2mjT
BnBopa3GZM60cdCRTkOlbJZP3iKc9GQElH2+jIN2EUXVMm5bkI+lLxHF/JaYMzvGLBr31q3okPqK
A4MiLDBO630NSs0I9X79nvr6lc1cz3cSmNWKvgLS4cNBmQY/Wm/VuN40RBKWdhNxJ+EEAAwrnu5v
t97qdL3pTT7HjV88PYtRwXOdEzHSmEO7MSgNYRRJOEBk+jZndT6tArNefYZaQT0ENcPNJnT7Wgm1
ZZm+m5OgqZhwEW2TjOa4+Iv0jO/ABBd8DEpNIh6uKwqoXnQHIVoYAwJ8kzWa2b5L2ok3L1f3uLJr
pyI08O+BFmCC3ee2wFXYOCBJeLizIVdTVEr3W1xWzpo4m1AhqPQB8CrDHc1eJkiWZOoCyF45faws
B0PVXNdLufXi/ibBffRuzo0B0RyhqvtEc5ruoEKJQmAnKsqbsgCZm0zDPGytpRuXr9YCdm8zwn5y
feF403Q55SUKiRYlV7Nxh26+wbQVKbbEnj0WN0pp8YkNbMHCBSRrUReTJhBMV1oOeMUeOlPoxl2x
g02B+H4Zp6ueIMZ32y6dZn3bMRLfWIk9zn7aDfUcrMOHPBgVa7zTyWjPAEWV5QmvYpnYTo/DMXnw
Mvgzsti3tq1AXOiiWP+eYNEy+sRj41udMsgNm0w3EDjLh/4Brvz4QWg1QhE9vFjM45rS9Tu0nVJ/
AuueBQo1ejgNQ9Oelzy1lQxRFvMmSsQYgTBT08ByW0aWdV83n7o1SA9pMzUAngnd9hrEx6d4DrK3
/VJ3OlGe+U/0BQNlbd+th4BjWPL2f8AlaXLZtDq4QcXbiFjYG6SmoTHauHOCJFUnxQ3tTvWQtbdz
7y5FO9j8kUw/y6V/DvdPI6JnoYnJMpYvq0U3vTxcuZ6fWni76SOVNB9Cd64o174iZIQupCs9QlG6
nxA/9xEn+S76KIwo9EKmmXvgzV6AfP/NDDK9Kd4C+jwvowgwfCayQk7S1fzZdY/C5b9vTNrhG+rr
T1/ezaOEZv16T6yn+1NIJdFoa3Hb5vUGPsXs/xOpmPhW3cr22zdJmfH/QG2xKiD/IgGrO/nwx036
+KyyWF/zV2Hh6mRNjGBt6K3MjbC2/1cWprjOu9XixMIXZB1ccd7+q6zQ3vECznZGZ8C36Nr9nYRZ
7xBWWcX1SJn4FfO3qgrt+UH7JKFOZsicZ01jOJyOVjO6fL1azF6+HRGzRW5bHeRmrIv2TJHlVAde
Odchqtj6ZctRvaGDnIRFjd6TUWb1l5w2yxtpDS2QZ0c/nwjREovTktEXdDxapM/3l103RZcwMtpI
0Nk+BBfFtyZ4QdUca+ew9b8mbTEFEyTmOHCZU51MU92du7ABN/0QqfvFqrSDFQFMZrJrfNLR3Dth
jFCiGqX5WHkV2x6eAWUURrAXCPdM286eVb9d1JvGko+4JcYbKAL93sQv4AKuY3JZd6gy44wOp9ow
CH701NoDHBvofQgfXEL3ss69XmB+pIkZlhQSaN+NybRPyryPzgsrry5QenIIgMV5zYTkZFSBRqdK
ibwUo7OSwyQY6vwzH8Q4XTnAXwe5VMHUKYj14CAdxE58g+bK+eTF5geoTc02NcrpAZfTBGr0ZVEw
LGlU49FR8ns7Uy9XfdZxkM62cTUj0Kv0Iq+T4pOLEmFQgFO7jiOJfNfEDfY6zdq3amz4qtbMm7Fr
u4sFhl6IRMm0zROre1+NGMi6XtXturwGFlZA40Y0EerxZM7YHemwpbTcuPLGGstLOaQbC6YLZsXZ
Y9m4qMwjM6ReRb0yXo8amGAf/+5kTVbnb9UCN2Us4cX5NUy3QKYW4sJOYrfmA235tDhj4ktPM4FY
2JJ45uOyt+36tBsQWVOGD8JSP9kOj0/EjeeXSUcOZJdfFM4+o0u+26g61k0iN3lhJL6XSfU0loXq
D3R6zjOVYc8M1gr6RfHouVEW4uHXAL2mE4QxG8pJlryoTEOe9FYq/AFvWd+yxnM0n5P3egqPNTel
EmZLIfHH1fDYNb5kXrRdaVYAkvGhTaUCKt3QizvHS22f9HWfFIk4VcT8NStjeyPGwfRJq9sTKL4q
7FKox5k4refqU94h9K9nkTwVIke1P8/kaZRbkPZI7sj5Th0FftXiuGAJRufKWGryV8V1m50qVRWD
W3FDFxEKA92LwKhb9SCKeZ62vRt5EB1t8xBHkGbnpfferyo/Ow+S+H4RKkL9DWXZGf5e2lVt59Mh
NWRVwvZyxLnWdvahKqphX8mxXVdyO5ob4eSWFfQ6JG5E6+0lDxDnSc7reXLDVHchB0MvLXy9nx/A
TefX9OWRIljXIJNHxbno4trQNiPAjOjc9gaRXMFSH6FAlrayNhdEpS+rs5iHs8BaUK6M9km7VmsL
uERbt7DMHWvi45ijgF3bu/nVGG0nK84/VUuN2m95p6bCCuUQo9kWwfybZQGwZRm7YLEWlV9NxBn6
JdbNnC0yiJe6QqxBh4ekNC0DqVp/KOgQPayczgMw86L2o9Kh504vKQlipOs/l8i/flMTp7/23F69
U7DVvjBwRKO+iJzmK+TYJaj1vNkqjOh8POIHv1VFciG1sfXhM1DKMpraZK5a7yBbJaFTyOXEGIuy
D6wpSU9dL1s+Qvns/XFSu/cw+rwT1xtOda0bT/Uxdb7nkqAdqtrY3dfV0NwmFWxi+G2lfc7MNc38
RWjjJeDt5GSgb5X7mSkoq1ajp0qtKzhaBviCmYXW6i0zfjif+U3FCiOmsVwP5WTJD3Rk8WLAlDSt
tr3F0Aqrjij/sHij7d5lhlbC9dJc6I6+m1it+IYFCtbP1ZzR7U5NM9tC5Jq5tMzszTpFKohPwrqA
gO/hLAQy9INTq9pd5FSou0TmVZ5G1cG1RjoEbbxa5+UmlHt92aRNDQenrdr+cSw0uEaaY+zAMUHd
zSDOmpocTpDyFkbQzNkYZtQPm6xHZsFVgaUYa22VV9hLsNqnett40XTWR8ZS+SMk3DtAkWXkN6Ts
HWVVbOGDQeFxiLHCM6YIS9sWBz/iRBXtm9wp3rvu6ocNn0Y3Amq97HF2rNu0BW2ExYw7HSqrnQ4s
mengyMTbV7VIVuMHVLw3XSe0Ow+/yzsl5Zc8t7B2Ixy/oBkIGGqcUZDFeX+buO14ChugvI0Ri7rV
beXAfh93Cff/ojehJ/tLpLYXsUXXIcWracNQEafRrChOsW7DaTCr4geLLPVkagcW+LCUN1gBD5RQ
hln5WeG4ey8zkC1e6YdGPoi7dmmM+1lHDyEoJ0+Tt6mCSbfU5hg5nCHLwXAio0voc1ekPozVCycx
7Y+wrBqGNn2dXcDXKcETFChEVI7V3TWyjIew6dPohv9rThC1LIO0yr39WIv8GjdK8meqsj7waGFc
I92MPgCpK4z6qancTdyI5aqyG8dPBtM40WzFKDZ2bhQ3tPE3uivy94B/rPgU7QnCwDBJvM4deO6D
sWURqrs5dWu2/lBuvJVShMbVSImqjH1/N7dZfsAyeLmuhtrwvcWAE2wXy77UhPKhE2URwOg8UVBL
ZQdHFgYDy7iJzby5L2iqhkyPjXt9NWhU+8w7rXGGJzgg0b6qdtzHjWpfJKUqDrNbDJcZOltbOzb7
E8Lyypdi38W4cmCvIYnBugODFx+B2fFnrb+ooswgaqXZp9b28ps+IROrVTSv46WNzpfclbeqjrRA
YPeqmvgQYY1dgiv2vOmzfgy8xOlA/LmmuPe6yd1HY3OHEop4SM2edTihE8FmcB9y4O7YwmR1chhy
UsMwMrtmO6lpcTqPSfze1qoBkmql29dG2/SQeou5/Jgtk5bAUyutM3iuCionRoSlrlNz9tsSjx4b
e9iIAzVpzyww7bDjoXJ8lVMch7m0N43T5vBNs+jQgsHbjugWBkx+q2sPYRCc3h39a5LDUguf9iB0
cxZLUqFV0JmoqcwyWU4zjqvzLOozKuZZPQUmXwRGo4HvS4bibEo9cf8UIGJsovYZbln3CwjTsJBe
dCm0pjTI4LBv96O8SnezpiRmwMqqaYdMqo06h6ni+DUavXmh1oV+1wI2Cbsh1e+KHp0YmimmQPLL
y1xD3kZNIb+mA5qDgW2PhBlXTodl6rv0PfbytOW8LHHM00EBaS8MiIKUjy0LfpLRhJNRRFZnoz1y
eDqWG70rSn/oGu97lcTe3qvd7mtFkdvXvhGb2l2eqdxbjS7k4Httq9UhWFmsWlBBj6pg6Yps2pZx
PB/aTrohKi3jJw8EeKAOcXRIShvSaG+n3t4ypLg3EFK/iDyQX4HZmNPh6S/JNFiQmWXwXzsShsFu
GcV9gswHAI7eclfZZYsvUJsz8c1ryBaSSdiPMC7z77aRm7upqHiZScm/c8t4immSaNMBup+4d/OZ
ji0+2qResNK1EHwzP7IHcT8vg3oYyPxPxNRw8bRAdkP2jYcQBa4vym05lEgX1cPS0YwiMMVzz9+i
WRcfvKztftx+BIe8K9Nq7n4q815p/B4NU3GafXLitFaBKfrXjHKfVypLjB5cjrj6hjRHu0s619jR
c/XCRBPjoeqH9GRY72uNWwVHkBp9XGFO10ggLz8+yW+V3nd1yT/H1fSzWd9/OwNcL/T3SPD/jnne
06zivy+6Lx6KhzH9eerx9IK/xh7WOzD4FFTI/j2f5DH2eALBoJpIsQta9N9jD8V7BymL+R5cOwiF
K4Xg75IbcvW7FQ2JnDQvwp2IpfAbozwq+eeddAvPHYINmapprNOUp8/x8zCvjDK86nVKKG9ynSzA
f6JZ9p2uqoByo/pDUqnj6PMdxk3imi1wOBdNyqrsDinytWHl6vAO9ba4s2Xq4gavtGeNpmIzFQs6
Zp7W+AgOjaSx3dT55v9k7zyWHMfObvtE6IA3kzuAIZlkep85OZGVBh4H/gB4+n+xW/eqWwpJoeGN
+EeKVmUVkyRw8Jm915678ZgulbxoW/II3aCIGtWdelfBkqnNb/ztb/VMtbHxRCY4kV+ujaScGaUp
Wgp9aZ/tkZ145hNhZXb2seLV4eNE7A1vkBM68QqPE+V+U2Eep97VyjbYqXU+6X1ZIxrVftggvkyy
JCwBGDtDKA5YUFbEJodTa2tgINz22Co1hVmBKoF4SCa/pEesZS+wOn6sdJnlkjuHCY/zLuUUObWd
8ZDW5S6w5PVoa/Zu0+tH+rh92jZxRlfQiu6AzCwO+vUgDUoU3NtBMitwWF2W3TTMxnsxbHEGg3LK
3SuCX5+ERi0Gp6Wu0IZV+UsGm6GzlkhVeSJLO07d9l24K5CFkeTAwjK/9WHI3vTUbWJ9dGimHEOD
cYsZe+oq6yJPYb9QLEZL4CeQaevDWpcWTqaMsrrP0Fqytdet+lSSAJ5o05BFTWe3IVCIT2u0s3h0
vrLWPWa6dtfWjw7sWKfe8Vy+Ont36kqpj94hfhmjanrvG/11Vw7HdnxpyqNgphMXQ0maheUUoank
BfyVV64o5iL+DNRgvCe7+pIR7XpGhZj7anJvt2b97r2A/OahwQ+1zAdHLr9SBVtpLLuYOvOoJiSq
/VZ/8Rz9TG3yFFyupd4vw1rv8qjINaB+q/ph0HMW1TW4AsXOqhlRD/pm7aSNAG2pqhj+WpH0BW12
iU/XBOfYFzckejThlPLArobt0mw8ew8DIydbWdz3bsXA26CIZTJNg1Qe9Ha4HljpnLvhTzEZn420
42ldyQVEtuq5YBCgkoS9YSD7Gds6atPilhyO7yF37ox++zGVmEIvHZdEGvm33Vu7wFxQl0IPAiBA
U8QD27fHp7IYrhFoPNgaP1H7uN/HFamZSaCVv1iJJ7ILuXXHzG1+DVO+Jd6WuuS59r/seX6d0R6V
0VIYN73K4yboHwNpxfAeQ0OrYJFlyGrF+JWO6F09Bmu6S9uwNLddSsNmWfQS6KONQ5Gan2VmmUc6
BnJVlgDgGqiyuNCqY1c6HyZRe32N5HoyoNhdBFsXzvntlp4cWl5vGOKGncRqMEIgNy8wvtzVOZps
H/A9TPNuM5Zwpl+mezd9bn6QnnkfunV9gZ/fYhlRb30se7Fbl/7dsLhmzmwtvmgC7qo5Xiz9sqle
rOFBLl7c1wadJf58CLYhtzzYng9l7wfotV77MvvuF1xkZkZy9nR+yKUt7SJIJhTcAN7adzUqg3VE
30jNAM+4sZ9xy774fffkTBBfVitb730dPuBx7jck6ThHcufToUoL8p3NqUNj0mi5b1/Q1enZu140
rvp9glE2d7o72M2NZ7R1BzQth+KX5TbzjqAH8SbDAYqQdxCrua7RNFqiPFHigt8dlJmaMYxiE/jb
nNG9ARW0fvVt7d+wcch7Uk60+W7MJluLzLOoGJtAA1ZtQwEdjcWSpSx2Cj/bZ51tvVRlBQlIrXrb
74fOcj9T1Gg0602xWclQzDOnc7F1oxW6PbOtSOsL200qOBlUNalVzFSfq1Yn46RVxW7jeePEgwn3
pyWtEJICGDqd/F+rkrcb3BqQ7r2/zyo7fauHHBx4xQ3vk4ZoZEzgXHtuGHUOF4Rsx846lq/V5lQf
TKCum6K6sf1Cu5JDYz1KYZ1pLaIgfdJdHywDhoJje+Ob7M9zNCGeLVBxEeHBX5RN7WFsl/qGRpxb
B7pjD1GEDEbk3syXIc4fu223MoIZl/I0OurKzqlg8zSqXXgaE4foPBzmAtgZSDtdl7fKGsgYCfal
xffOxl1rRZ1w0q6HdKMVYyMoIBNCxr2aA5SGZTs+5nlOcPMs3gYLBIlovUs1839Mwzfh3wdGG8Te
u9mhzr2D6pEMUBjHrO9GFAPlbkISSGcso0pTjMXZ6By1jJaoV3trmp13z2dsCmnlvAhzx93GXXTh
ptMzOFymLjNS/vw4bC1wkU6EC/AOHp/ZPRSGK79Nd9tcPZAFxOwS1fZjipbmclkXxrW6FrrpcldJ
rb44T33rvoS0ZS8CNIpgoc1WjW9zP0k6t3YdvkVV/fjEgNJ/G/khA/gUG+CRDla6IuPzvATzAoOz
dk0Yy35lm6oSX2T1rarBIc/1Tz9pl3Y6EgM4xBjur/3szbLXgQY/P9VDezs2TkTeWFRazHTzYj+l
N03lzsnsB8+Ztly27XbvVlKE1Bdz3Pc1Dx0oj2Nb7qt2O3h6/6Ov4y3AzOqGpEuSd+2NBIveT4xF
u5yd6drrR6AeZUDY4+TK/DGwlw+hbkQJYhGKRLBnJ7zL8joKtsvereMJgN9MucSj1J+/SGd6tosi
j1qPw3+kFU202hzBvlk78tGapF27p9Fbjls2b9dYUg6u3sOpsdYdBNDb0UmzsAmAdmpLfQtGqtzP
dvG4ZR8Ny5A6n3bzpi48wdZ3xWUg2vYoluKtJpJ1tfxIk/iWRTeRyzcWJ+LDV3b43CRefj/QnPbT
3vU4l4F+HwZfpsS4usFJK7Mfz9qSytZ+Vb08+EwbzJYRKPtsYF0REVZoSTouABTb5R5y1XNrdrtV
pnGqG4fUq99S0V+1Mjt0ghtEZ0igNd/FnEaqrhOUm2dMEEwgWb6wOz24DveiaG7KCm05035/5ztL
A8Bi2VtgkMiU36Ec+0UWDPCk20FcZkwB2q4LNUZ1yucwDh6Hpb3cFixc7dNsCxpjdz+ql84aDvrq
Vs9Tq/MUvAlIcdvX7MU7oR1MUwsXAjOseiCIxX3Ru4+51j6DMuPRD45/1r/zWp5MJv9II9nzjHEl
AjC02lNt1CJJC8/cNyX4tFYFL7jTK4JZeY6lHk85mc5XEmgbFpIft7ASfaSk6cA0RjiHQh6VS9Rk
/X2eDd2K6jiTodO+aJ3fR44wEn9Vzd6RtqCGbuK05ygkf42KT5Byfg3ukrf87jJQKk9DflfnTlLM
ThoO+ZZFMt/SW9XKFzrf66nQsbeM9p5LDUwFIJIInORpHnlk6PJjsdtTO/rXQWloF11O/sBS9IcS
IyqoKN3BDrNygiVVD6e0GLZXlaO6lf17iyglTjsjTQIFTtHbw64hOkK/ZuXQRGRB+QdhduKpUOIQ
5AdwfK9b7d5VBpZGTdpvQfcL5g/S6OyAMmBMVuHdEcyiYkaunAzDHOo2+2FwTsOO7bsXZ0pBcQJP
XHD9rGboSvcaueM+DbaBGbHeURPV/ZNsGhKJUUNun60PvobTa50vQecU8dQt284fAXIbplZeDY0i
8LO1H3vSeEKjdW5lvS5vmzlsP3nOv8n0SDes7KrgGkr66TYY1RO5klTWwdHbuouKLV5YmH3UGygj
ujwu1vTSqrzd3Lq7njmvQ86bA+oPt5Sn3W2MmsKgzubnKtsea5MKS1tP3aiGpBE9wwngiyI3XjTh
nnpPHEA2XvTQ/SqfeXbtBZf+kl0iqwyzoLjWGv9lqpfPdiiuM+ZQk/MLBeT54fLK5gFeLxyIaWJa
z+NJid59dIxGO2yEnTKTqi60tD+4ozwZxXZlFimjSxjAUS/QfExkJDv6g+GaN7VitCaaeENIEy64
N9iJdUSC+wZlCP0dsjE0S4532/raPrPtOFjHTzhT7oHuIYuGsY0AIh6GocCpzNBxbvnwBseV8FTL
9WD4y5OlTzRzNXpPfSwfAx6yGRyDnhx1S01PFILHCQDjTgzstrpuPeaqoiZ4IWQex3fmmDfNYH86
uXZUnF+iwXLeeFkyVWK/rTkizzseK48Of6knCz4pLXMM+962wSbPoZrFdGyX6aWEvuXm0zXrhyIC
jfqj+vw7XfTdlBbPxGheTplO+pSRv9rDcmWzGZEkTq98La44jBWwSQAF3o7BySXAnHCThcvzFVNa
ZRowT90yqarmpZNT8Fys03hp2f4BHc0SddW0sw0obTlP5Nzr1rAl+ipOLfXittZ7U5ExzGbumvHy
R7fl5MTXT1m3rFFRB5GRG1/TGESV1XnHYb7pzJXExv7Q9Z0e6VoXq9a+9b2sf+jsZlf0FcNQzGjc
EO0dkiwAvl4HFkv9MKHlLQpTckSABB1NzlWdOXsSTHPSLeaHLsoprFfrS7D4DKWTOREL64NWLs2u
dwDri5GBoJxDy6f5sLy5PhnLQJVof9gegS5p4NPhO+sDuaC/0l4+0t5j5NIib16YLezGadrVFXiv
ofR2tkzv1dTu4B7fqyJNZtNLHFUkzIoZK/YHXy0PDPleWwp33ByUSvRIDRMs/xRU9q4fqyeSW5qh
viNtsbsXjocwD+8aI3FKHIR2v6at2ufqZZqEd9V3nROOm1u8l6XfJzYDd0lgbHefuvNEp3A7gfH8
TAlZmjm2q+w7tabtqrALAZYYZOwFV5Qmk7GY+IIpSMJMKgbbswgS5vjm42CY7S2BjfplWXLtdYIh
YKXn00vdwK4EjqNfVJ67xv1K8wzb8KqrKXHtFgbE4Ei5o57P6Ki5gHMzRcvGDm6/bdM5vFXfgSr7
xTB2zUJdT42LsjaCqHO6BbdPXu3hRr7jPmyeDK3XaOhSmAVAxl4GbEP7rK9nRGTsmBrRsrSy/YGU
tkne0sIad8LS1EEI1zkIdjx89nVn7bLMt56sDMB1pGV6B3o8Xc17ZxMFWGeGzozlGTQ9Ch5lBKAw
sN80yHFhkJoc8xXbJ2bX7DyYUpTykkdL2e0Zp1Yxq6SNb36crrI2M1idCHWsGz+vd7oq1y/EwB7L
rG654ASSF+mQrRezTLXjRiKc25NqLIc+ZWCQm4ShBFPCjnN5wetVkw1sLq9D65EEvM2SBwC/5r2L
TPRHUE/FOZKJfYN276DnarlZRL1+lUBGeTv1mqyywec6NClJkR7ChL3kncnLskizxJDtth8z5Gle
n/p7jevhI50Gdx84a/mLg/yITDNLOsbDB6gcI6Hqhr18I1VrX8d5dgJsna71qNxxjRbUl5eWteht
SP4PfGJf5gdmxSZZvhv3ENnvaMysMtrYUfMMqx+By4s6zPJC7CY+/Ku6gQavp1obTcakM0TyZuJ/
z/PFlqPEtRAqK4EYYHOuXXP0fi1mXTzqdcnnhQek2Ad6q+1aUxePs8ok7qgWlBdi1rgm+P4M3+wg
2OpNYmk2/4zS5XgHNlonxCmb3jJ0QJyp47jdeXlHQ+KruvqV5g3FxjIgqDSpbg/eeQsXFshHGNrT
xNZO7nw1OriDMO/A50VCjOVF5+T9qS+H8ugAWr0sKI9eIe6sF8VkOSeE/WkPgT9wNRbVcBstXhUB
zkiWfSV7h3JddtYL/RMIRtIsobJ6F3mO1F/giQ/cO2h7Rdz0wf0yyQ9T9Mhu4ISWfbrPDHMOXUR1
Z37k4NeApVlVnynYTACkJ30/Yne0ntocRUUoZp7+aHMzFLNZw5I7V3NMIz8/upoyY5IK2E569PVN
7AKNpfdoxC4YUYTgyWv3NgNcKy5cT9xL1WR7nU9lddDotdwD+1KMKSKFcqLZSZUmSEHMil3vt0Zc
Dxlpjb6nPvxRvsxzYNxq+mJTBzSnyoLurHlNyI5tBHMbFHcoWb0rzfbupV3vapwO6zLM+9HaxumA
jWJO9wQCeFeLh9cs7qtheoAT+V42xvlOVdl4UefFYEeWubZeqLV9foK771QJOHGPomTrWXrYv1BJ
4FczGL6y120QQGCbdgkHYrvbkMXMcwMH+RnaPXZHo5VdOMkRbmofLGVktU37VZkbM0/YuynfKJbp
aGr6O6VTapsmvRTFyDS/ZW193h5P1cbpJyYfBNLSiTiHuReRIdU/sZ1p19Dj3z0Sa1MkueZVlxsI
0UNhphcj8VcIC/XpSpmtn0AKNx8tezuXHps/XyiQrcwUCY8+jgwqeLyW7XC1sFrcTQZMQLMVZs8R
YgSgHukQubc2g6HKOF4wlEnymjawmfRkTid933vz9MtgfxwPim64cN02HDuZBO680zJrP3XqUk6m
ujehaOjhZOnLp1dJcNjobDUa5tLZ6K/9DGC01l3QXnXfDiz6HZlEWK+2OUUjlTvZFX7B5bS5uDtD
08xmZMiTTI/uKm8d3wFoyva6vwNDZr6n9GBB2E1d09BDIggRRXqyEGCHRdnPN6aXPttT91TKgcHi
mN4BUh8jQBggmdGBWZKGnnGHzcdbqFAaPVe39TCaeza76i1AoH1ZwaEOYdQcTc5aWpv83WJFeSDQ
+M2ti1uDJfcsjB+OkUjxUVKW0odr13NPaAYSPqY1too7fXhFxMOPrOJ1FAZr88pXcEMLriUJ3l/i
tkQH4FCyOZCazur++rLz3kxpPzBJMvai7+yQ9LpbtaC815Xc144HL1Vqh1w5zwOM3zjd7PGOOdMt
WN5dzmy10B+tzfAuiV74tXD+GVXPvFdz7O5yarTu7iwq5AjW8mRb+SLDkeIELPXe17QQVNidnq1q
l5nCfBerzNhN226kWC4/YbVI/EGL2FM/sutHSOX7NwuC5tAJ6s/KNq91W+IDRVgfT76MbKdYdyjG
5KfDtdJyKsfWVN3o5TwkWSdIY7Ni5amHyrXH/QYR/36edD8x7QWJh/nSbNbnMLofY/GEvyTSBREW
22ztK+9FVmwgJpKC2GajEUhLaKmG87EFLh9i7j0pPbhal1qFGgMAlD8RU8Qt7HSDYQokgnZUsWQ2
5qTydmbKNw/tYWnbhLe6czgRBNsXcEE7+ubnZfV4rtf2HAkyRgPV1EDYMQQUtn3vdY1gbNo/omW4
EcGUwfVh4LVZ+1ynX8grU0/ytfrOztBvf/TuZ70rDmgUvUvmDQcJ9vCqNCjyQEPuLK0Rt/igi9AI
+m/LpSDdpGxuGRDfL1T9oTvTKwvlPLiOc8S3m8dd7pH1S6jDkKsDOx37dZIzXUH7DFNhR1/UxaNf
f6u8UHtkcKgAVFboN3nRaE/4RJsLFQi33luu9sbk4DQhCkGyoJ59VsubtywHfR7uulV+tdOUR5tQ
lGiy/hkQ9jNf+Vka48XvUADIsxUAqdEM48HJ972fkbMSdE8qZ2qup91dqrflkfHzdqXlotvVipQQ
u4I84LneFHeDdYl07d2tqosgNfjkmIahUpSPTOM1uLj6Ubj5uO8X247QB7E8Yplx4WD/kaglPPxz
jrySk2vFQenG2+DvdUsgXjA6PjkRyRkeM5+zwyxneV2dMo2bObgkjt680gZwCKXmK3hwZOOMYKHo
R9fdSiZOQmewhss0lrzDjRB7pmFtV92JFirhkpqPntn5oQEq5n1yMnXQle5eWw0BDWFAiM2NW5AJ
Mlsuwi42a6gNvvwe+NKmlcMDm/byjQf5cpIy+7VpIn+zt9S/FoM4sMruw1RzaU8Q9ehbkUZp2x3p
igR4qCQX7P9JMEhRDCGYyP1hvUSiou2g3sZ2JS/F1OynrU0AgH4sHQM7xh4aIykWY4G1Xo2OgaJN
fZucy11VvmbsYSTroWheysPGFIcTTUSVKfUkyybnynS5T9vFSAa7/DKLbNfgJzco80LI9LvKKp+6
fiS2w0C3ZzCoRpqaKE3jSzKpqenjhPWUY1MI0QEPzKPHn2LoXjFfZ5foD+KVyIaw7nmoUGGEVroV
exPl8GgXx6bTL5DLMtXmiM7ocHNjm9+dDg0XoVIKB4//hEbkc/byk1YUR6PwDkVV7oOSugrrhiuH
Q6bq0ClFd5lraXetdEMQSXpOzzE5qoG6gq3tccxncB8jPSeYYCl4k8yuZHsJ1/7CHCBODsXkHAxU
ZLZTH+y2Ko+lONtlWtuBoFE+rqJ+0azlhy0Wb3e7cbEfcbSfK4TsFc5hPE3VElt1T6mv9AdAFE9L
r1mEOmTwmgC+LeIkGuPK6d19wRIrZOt3ym115ME4MAM2CvLqz42lY7VxYdOKeGw3itJi4qgHJ3gT
0Mw352XYRq4cpfzQXxzjyDrkUQvqaCYuJOq07k2w3Y5nT9hXhDiRR+a2WtTWcF58h7rNepbF26B+
uoFlh8alDzm7oErJne8xdd97slZ7ZDSytgwWWA0DX9sKnqRj1Uen5YY102tr3h5lnn/g0HvTF9YK
tWiTaVgxXF93c8XX2uEd2ohK3xVor+KADjMwiDO2Jo2Qh8GmbEiNRPKyzmDczR1ywZrPAXLHTqTo
0hyB8Fo/geesD+3I6bD5jBpKqdNAaDZGKj1xjJ3C/TIU2yHA3Y2alYjwTBcjIUfTdb3URlw5Bpuu
fDkumPf3eKj8J69kvqw2I4u10htubNf6nNh2zIO2P684Zw3sjYtRF3U+TPuh3d6dQt4VxaUql6Qu
Wj3eKpsGppKPqDq3y600OMAN99Eo+f3WgkfephPYYIys054Rp8bOrP+4+mcx9+rXyP5w53gAwUuU
OFAjCAYIrsHn3fUOGbqedVO0zIFUWz+XpoAeEGxU3PODRq1x2HTJgTN99FxfZzW8erYYyBYd0Ml1
dO90Mz1sI7JIXe6ZqbLUQGu1gL3hUud4Me51N48QaJyzB4on0ohkmCvrx912ZCyaIiTVgNiQLH0l
JGWnKp/NopnebTXLxmUxsHlt9+jz7mw9Y+/MiiStf1IX113eol7SN7UnXGMmEhjQAYe81zZ7y3cQ
JJogMfEUYA07pao+WVjCIo9okdgr60PRIJBueVaX+lB98kBJifG1210DBRbLVHsYpOwJGOqYz7DG
00Xd3HBrlURWbff0QiiRWMoJudnx2NuSEIKKkDBPPTIBZtw1tQeBZc0wvij8D3WmXTUtvX3hVV/p
oK7cqn+xQZPyVQXRnN2yEYrI2UlKgwNZDlacrt1lQ1EIq0FNWDNZpOBYpX+f8ufaqHbWtqao0Q1x
75ftp7Kq+0Fxl+mufmEj0AuX/BS0CAaM9LX02OC3RvtTgxehxUj3I4+QyNChsSt3ZejvpGtozvlV
nRm/ptKVV+bUI0Ab7JOeTlNcWWgZ5gzgv1rfXb3uX/INKa7SGP55DIViasbDuGpvi10mTdYxonNU
jA4EMW9BWJFXHu36qyrENZCgKFgzno7LI5T5GDzOgzRk0pvjD7NO9pm64MYS65Pyi/x9mpvblWZV
9Qyo2zkpZ9T3k9+d/HE8me1022xvqX7OP67RDhg4JL07xnZ7K7P3k8iTszLG5FoUVo+EmeGd9FZO
58HfWZW6qEbOJGuF0DDn1+PsEw0w8x+A7QYQ/1JK5K32DeuBi7Ywdou0PrWOcz/t8RDM+iXaZRR5
GuO0u9kcqDORdDTpdGM1XTxbzzUBCymLv8B+aDx5HDGcZNm5FLCViHhm0wHqsd/wRPS1V61Ds0eT
dRo8hfpn3RvWQqU0XBZS7HjKxv48DReYrrFIHHS/pojk2sv9/bhmn+uwhiPCTF1Kli0dpejZ0+c9
DszySymq/WQ7u3PWBTvEe3PoXrIVzV2ZJhni69mBycYDMvtBtniEswrHyy0v6PHDvnaTDXNnmI4p
Orj1ajBy7iwMCF2ZvujafCwNRiv1HeWm2hVsiZei0sK6+HD6JkxtTL31kCBKTEgOirSNvgEm2dAb
rA3M09TbF627jfGmgWtsa8B0/JrkJNWxHPQscub80GwoARabBJJtb4jhWBcoq0CKYdX8cCr7ZfbW
G2ZuVbww23eb09x3hybg4eV02Z02NEJj/7NiwdVX5vRFu36bgtZJrPbPkjWk0/FBOe29HpQEeRwD
VKxrZT5gjb3GmIpGfujpqNohWYJ8TIqyRBYh96waM7pzjT7a58peeT4mTVdeW1W3PQ2UpxyQGQNX
xil2ah8d0An+VNGHGtvnQOGU9+VDUG0PPiL/fPLZk2NbKhDVX3ZojK+RJG2YJZbTYm6UOuLrP2gc
/5qi+btQDXH3eU5qBSY0i7P7/U/UiTaYNxSxXBpCes7NWgq329sE9301Xl+9dItikJoTGnG5zC20
HYQZOLdUxar3D3vhv/Zdng3tf/ddouY7K++AcTvQ92Bx6P+gtsyJ0HLrkSxf5HvDR1AJvmkgZW4V
VnVT3hP/ouGpCXwEuXJ48EdL7VhcDmOsbW75/fvH8l8JLv+lmvLPYsr/c/P/mdfROMOs/rXu8vjd
D9/rX3SX57/wN6ej+ZtuuuwPAWm7Jl4pHW/f3xAq8CawegPL8i3TwG6ID/FvVkc7AEVBOhJQasyO
f7gg/8ab4I8w2NpAKKgsLFPHOfnfyC75xf58BdkexkleAr7jGXyhW/9gw0cczh69t8++G37BcNPw
GpOqKdtktRXi6YoQ4ze5yekAzWULKFYMn5WCARdOV2r5GkrVvcHjzHpqu/JRqKnuw3YiEK9nPB8V
sgre7DLwbn2WPa+Dodwf1WkfNv6Mz/+9/sb1TOQxzrLbf3393QEO6v9y+Z1//o/LzzF/w49NrrEN
4hYYh82f/HH1Ofpv4OLwIZnItInn87ku/3b1me5vUMuQ/eKmRcntmX9X/Zr2bzZW7zMu8A9/7n/l
tOUl/nTxeRYX3/mVPfDSLmGMvxMv/nSQeqzjlAG/Jx761r4yvLo45rp596cP4/aP0/DP5vR/ehH8
9me0u63DaYEzdnb7/ulFyO1jdOBYfawqDStGT6/KUldc/PtXOd8nfz+JeSu8CoHKPh8mL/FPiNqC
mRvURrOPx07op8XNHzF6pTsectVOkrl1+Pcvxzfwzy8HOp6PDloMiJW/vimxkHXpegsxfGP5MXlD
iVojaOPNXw02iWzLCmPN/0MeyNlk/E9vETc9gG50/jjq//qajND1tUVAF4tqri6LLg0gZ/RrYsJB
jbd5ZofpWAdgn+xOHNrJf/+O/6oO/+MDRmPuBxgIcI4754PsT1/jvBqlqCtePegsAhvVXMdzqw+k
3o3pf3ij//xSmBh4DU5s7AxcPX99qTyFPorUekJqsspI6mmLEw7rmTOua/zv35Xhnj+1v36qrISx
kXMJkggO/eevL1bLRjBNRyhYsdlQEQv7+pgzHX/IDbSziSaa/t3XU2ThLK2MHKEyzUzlTPV7xdBm
T/FJ01JUrOS6dRbPsBIzyWa3zH/8yrfChZ3Y60KuKPtdxAUCJWthnhOSe4tKGtVinUVbOwyv61al
L/Ys5vezs/hRYMS3Iqfc0LSzJ4NSbVYDifeDwMRLeinhYjs/7eEUGTYUEN/JUeJtYiTGTCAyZrRv
94zdtO0Z+KbxKVj328kc5CyTmD8tKGszM/hZZB4gg+iGtYi7bkhHZjzYXb3C8KJ2DvwrFAHpB5bd
4HkcTIKk0TdV0VS1zRfr+s64UMUAmQPrev2UZxWLXd9oMMf20/aUb47/yI7Lfsp6aVVhI9wFl55n
Uv2mhq29Fb6xfprrTAJnzbLfOEgM/Ne5qzQYr4VHzh8mKrAUKUyQKXYwajn8I+ixKKhHdFSskEZE
Tq43o/vcUATos55/AJsgOk24bKtDR7lMbAO/7klCGdfP1m3Sb93Tuqu5LLppr/dd9gotJH/UFZQK
tIqO+7hRpTGbP7e5LPmwaNtuoF8pQkWvzWLdktHT0zpMc+yW24Zqvx8D/Qgk10bzrWnoQxCek3YH
4IBoW9CYGvZva1S7eSVWNiKyxdmiuV/jCevSoSPd89qwhmEhyq4IvoK6Gu6wI+ftXjczVj9gD7or
LduyHB/D1pAy2W7Fs5gIAUp4T0gOFBkl7CqKJv/AlG2TIQ147VRaI8poY51h+a9Nu9yYw+wNyYwE
I9Hz1NwOmUvLT662hzSLhdNhVMv2tdagjKDUbEwhJ6NCZbAqd/mZ/V4+V6pYP4a6n180vd9oLZuN
lTNn8tBFi9G6r0QTmnA1sT5NUeHN5ovXwmy0WqOqd7lk/Dm36H3RVcy/Jmrh+x6xfJzLbf4Zx6Fg
80m7zuio0e/MyRia/0DbPdeA/3Cn48DhwIZ2dI798M/n659OsHbaJAYGmuW1g3o0sBxb/T2Zz01q
IvJmJ4QaeGDNqU1uODUPbcdM4oTPLeqCaye4RDSsii5erStfwHpKKlPbLdDsfj+Q/reKh4ZIZfCv
q6iHjwbCY5838s+l1O9/6Y9SygBZQlnkUypDlWExTwnwRynFn0DrpJjS4QmDPTtTi/9vIW/9hnuK
7903Lchd/O//M1DZ1m/+mS3qg4Y1PY/ctP+mkAdx8per63+oO8/dyJFsWz8RG3TBIP9mJtNKKW//
EFIZeu+CfPr7safPuSVVTRUGBwe4Fw0MelBdIkUXO/Ze61ucKEsjC4lDrAKr5VIC/vh0dYnAfzra
YiXlNK8KR8U7z52glxaYhsqp9XZmZJF3lQxX2iB2Rk0IYNKBSjTTe1Id/b4Y7wT7diadGKybUjxa
CDxhmkw93O828yOvJrR2sBo40cEImynINm09lNsIJgiBmsG3zBzh7AwWyjvHqJg+ye+oK9noezlG
/eJJhlm1GRSrj9Mbd4Oj7zGRY7TVmM4OOf+NaF+qsD8U9StTZQb8HbJm9B/3+WD+KwHkP3rM/yfu
wA/72d23ciFqtp+Nhv8vWghdWgi/eQl6XgB+lR9fAZ75/9pNUL/9BZ2bHtOSl7h0Pnil/tnMChce
qEG6BdtciVPQ4fP2z0vg/KWjiTA+bEL+2c0af7mUy5KNLsY9mE3/0WbWkp87M2i90IiyZaErYujw
GD++BOGi3kD76K7mKjbAjZmz7LYuoyJIihmV0dZFgHDllMyp1yS6jE+5UyjcQMFoLjCRJNjbtHvB
ObgFS1rcFti6bWLJ14Yy0LPk6JfWQOXrwk8EbGugEbmAGJ9p2wKjTLxe6ohXip4ahUEme2vnyhb/
BqRenXTNUeSnSbrmm81gjhfNmwAyWoyJ+lVqNqXcQMKlP2lNKd57L6HSWhVxX115E/wLmJch486k
VM2uAGGAJjJmyIsWeO4YIVOFDOsZza9cZ25jv7sDJv/NWM6Rse0dJ60QsUnmN4M+ZbQuWTvTGww+
7Og7RJK5zyqa0T8tE0xG7NaQZJZZJL+Mrhs94gsc562OvVutjUh5N3aogu9234cPgRjbh8aCrLHy
MH48NX0Y3ZrKVDC1uh4jimXm3Xpwl943+ODiKilcUOBtMyAxc7sc+bGpGJYeqlCqt8ZLkqfStp1X
JFQVxMskUsgvSNCAGmkkcb+pPDKRNszUrLUxac2lN4/mNRkZwe1oKjQHYZ+lGCbT7D4HUpRv9Dbu
7wu9DZoN5GH3XEdho4HMdr3nONOHm6wza7YU4ZDvqkrHKVIQH7+FPF0RbVuSeNYQw4Nri6Beg9FU
zTI9k05XX9qu5s7r2GpM9HoQiND021Zz5xotcuNaG4q3IHHN9sJMOs3ZQHrgB4ajZ39PEmIAN7Uq
XGsDrMN2/UTa9HDrVkOSL1sN91A/N7baTiIsbiwjKPckYat8zZBalLjux9pA0CAl/CGrir+RZxg/
Z0kYJjATYub1sxNq+OayCPqaQ2LvAnMsSpT3LTT09WzZTAD0jDp7y3vUJqsAemKwwT1Pw3ruZiFP
FMzInVRoJPg9jF6Lj6CH1XcU00o7oPgKFzXNXOQ3fNCR8Q1O5t1MDJgVM0IT9LitNc8qI273aNiZ
nhwcktrvuqFHzbixkVuZOAhDUb+3JLomJ7glwx328MF9YnZrqY2MHYfhitAqVKWNFtz1eRqScq4B
91zpdiYZfoEyqG6h6uSSrDyE6fTsnXge98izw/MQoHBfEQDJhsJuMxntCiOxGAOa43gJ6hI9wwgQ
gnIrpL++MfvSSH2vCufuOtCBqm8qYSLzA4Y0QJuynUXY45SRnUInTJJi29W40HYLvqU/koVslXtd
KxHapxAJ2VoZgtnQkIbDRYsIplpDvOhrfBcQUHxhVpXgFoF64AQd/cYoo/ou8WC0+zUD3+6gCdXe
O+2Cpe/yDvr56NhI9xAPQH8q0isvXpAMYBhJeyGfwULunAyvYxUtJboKx7M0BwCEKojUfTV7GIT0
uqQTrwcSkCR2z0HDDFxW/LtZVy8NMcn12nRb5yUoVZQg5hXTW2ZmwTNlUPitNuzyewa6ykInLmZ7
bToVKvcSoIe+q53MUqvWk9GFyKqmObl4A78S1lZw9ZJ5vDLMBJioCsm/Ptd2DE2tLBi4Ui7M7rso
MstYWxiCiZHBCZkcQtfqb2rPSeedlxhEoVgiBlqWg+uHcts17F5pTVb3lZqzwM9t65R2ZOpshoHR
MIYzU4hdO8eZ7Xf4jGPCYGWL7ZOsY78uq/wsiLto3rM6Z7oyYUuxfS90EWBGUjJHru1Uos3sG4mo
ohw0JODtmlwFl0kTMN7X0Rr5b/Ge19oa2ivirAnvQOoAcFglbajvVS/CelVgJAvXKJ8QNrrtQC1D
EsGSbQ9YNKun+D0YPEaCeiJQLpZjFtW+coE2rL3CtICDJPVU79yGPTyR3En9ZDJG/TY4xfyVyaN+
RdT08s1JGCctsxZQoLpqEbH0YRaAnhmIXlh5k2QLmBoV1uEsbo3vYhR9tO7zUQgAjDK66fCVvcZZ
QPvGtY6ZLNy1x2gu4OOJA26clDOsMFMO93YXT4s30LHvTH4gszO1bIE7vezf494hKTrNNe89Holq
ZVwTmcnai2fUGjTdeDdnJ2eENMW1ezBR49mrgcnDIxg20a+tOWaAidNPXtKGQIE6Nnl/Z2pw+tEZ
2GG/s4FFPTsBv9+hpVW5Tw225DstGmKxbrWxAG4qB6TghjNE9+S660+Do/F25AVlwDqenci9sZNe
X2n5VN2GRa4T+SqMyMYM4gjWuDKvJsiZCF1W/2v7qP9v+fKGRy/13xeT12+Ukm8fSsnlL/wzF5Hg
IyQCNj5eEo6TuVSZ/5SSrvUX4QeSxpuOLNlYkNr/VUp6fzksSjbTLtOGTAF64r/3U/w8+I9sgmwL
oCSNtP9oP/UJxI0TnzQeSRUpwVOy3ROf2sZwb73W9pTt110UbYkUNu5MOY37GW//hg6aedbyoTsM
8wTRJihM79arHOdS6FlyYWmIHMweITN0vcGnny52HXTidpUr4HheH+s7J+LnhGRurSXv6h+60T+B
8Tl7OviSlF4wsMv5fyyEDVrd4Hw8y880x73OowAtg5fzbubhFG8wr76USauvpimBICMJsD7CeMOZ
U9G8WJV2LHaYsostDa3tnHARlE1cVN3l6bEtqhHNQ/9K8sotWOf6WS7T8i4uvNcgk/pmWWnHjakS
fCF4d3e1FQ2nyNMnrCZdt8m91vE7FsOzPuTxviw1vHZSG7Zp75rbWpXJqclztf/hyaPAI9ut+HEI
8HF3vNxNk7QfUgds9hp80T5dD9HoOaBJRG9uk6v7rIpp1819HZ4Cj8nVFFvpc62jq1v1zfD++0P/
hMQhFs8g7oC1xyEv1PscAQQYMA9dGGt+P/I/M5ylhy6bp03pxmpbVcjzGBtv5DI4i4bhUVMpI3Gj
+td47N/Oipetz//tMy9XgMfZZeNmLek8hvWpf14iLU3Ze2PZHixmBA2lpD5m3zXpPtpmPh+4DvHq
97/5xz7634d0BcEedNKZjeD9+PgQgiwMCMsEN++OukPd4D7ndXPbuoTZ/P5AP99daLBsO12Hzhrz
8E+dtYIpeyFmp/PtJJuQCYi53AU4oLdFbdobBUgLHYJrHhPWitPvD2182nIu19XFs8PzRWiA8xOa
NeDOUtv34DSDDuk3pAHfdYp047ah9JlX3FdFgNE9Y8hlzI8Qy/5JMvm3N/ZXv/xCwyUdkYvw01Vu
NbxNwdB0KGEp2QLctbXznFgQPeuxW4+dsS0K5/73vzUf4M8Pk0dMGT0wshAZfS3n9EMrM2ZDqBc9
io5qRCyLRwb+QupWD78/ys/PDwlgfMyX4YjHuHH58x+O0iu7bfF0NT5BdNFm8pDhT1PXrorUjte/
P9QvbiPHAl7NnH5BCf/95z8cSzrEptetaLiN9qmv5UNtiG9aVMBt0PVqNSeNX7N1Ri2YbcyuffrD
4X9+O13TXKahLG+sheLTBW1thDA8YY3fWebXBq+aDlNE6t0rkYt7I0AGCsACtixsk0je6Zr3Oibe
tBYLByRWwHxDD9Cim4Jqly+/P7df3IUPp/bp5epa3MNByKkRjHE0C+/as7t3bs3+94f5xWeSS0Bs
BLsKPk98Lz/ebUfLXUUzo/ETW91JgMD4/x8zq0GVj6mYCncb6dGlu0xEzBS13Yiz4Q/fkZ8fa06B
DzRrJ2WJ+Tk/Ik66Lil7xUPgYp7Bb+bhZ7XqP/ymH0fFy2dxOQplhU6cKD3jT2uRXiZZjrSCoyTy
IZzkfZd1jwWrbYN/9fcX9VePFS/QMv1n/WFi9/GaJnbm6bXoG9+aq2Y/h/I5phUMcxZ1HyBfscIu
+qdYxV/9epjJ+DgIgLnMvD8e0wMt5Kikxdda9feh56UrJ2reO1seh8j6+vvf71evrUk3Eveo4EhI
Ez4erKYDsED9ScGeSOrJtVrB1S9zmHelYlSFp6LqaMCNnftMR5mdcGX+4W7+8rldkk4EDmpG8dan
96MfA02vu7rxG8e+9FjiT3E9JFt8Axs19d8mbsuFQfNqo+JyR916G8Np+cOD+8uTsP/+/qNJYxH6
dKNRy5c1ttvGF6p8JojwdjLMy8no7hGtPlLaXbN24SQQ3+2ILp8qKdv/u7D/RXn1d5r7x+rCNelV
8ZGixkIE8ek+DHmCWLMN0fyzaYQKoV14KVLmNEgivxMFPhdmf2mcbp3ao1XmdYuu0BIIuU3N7zrL
BoYLyZpWBtgQLd1LotE2TVn8KUn454fz7/41dangJI1FcvXjkqK7OPVnYn5YuOyHuLfcY+K5OxoQ
+NQHxLa/vyw/fzpZShDpLfmiPKP2p6sCHcnpuyQzfE+0w9c0je/oFVnfB+1P5a25rA8frz8v+UKG
dyRNDlrQH38vOtdGqlJb943aPJCV+zwDmGTw2l6rkLoyDkY4dM1UbIn4O2KL8Takzo974K0YlAHS
FdKitRiBpiY9+bVz3IF5LNnEVUHmYCcoJrD83DQD9wdPkLsSJGFtFnLeYPX2WmInDLviDzKMz/dK
6iwFLP7UNEvl/vlrPPZF5FRRPfs9GyhfiNy9USGsdXcm2Sceiz99lz9//f91PJdAgmUU4S5CvR+f
jSjvkgHy1AwaaJ5wJOvipg0DZ/P7Z+LzJ3k5yiKhQbzDU0jN+vEoGU2wPNZJRDED5AozaIBZxa+d
XV3gofK9bs7/cMDPjwYHZLZIzC1FjcUGZDmhHyobVY2oM4yURg/E/OcK154f9fWb2RhfjAwxNtJt
OKalXfzhuMs89MMzuRyYmphsOI7v8XX8eGBio2ENuq7yM8yyaAIb3yyt+6Aj7j0dW+toDhVjlOTB
nb9HjntX6PGV4xYXARXQXObPJr1DyFYgan5/Az6/lJwWGwW+URJFmE0AxcfTUkXYYbBHt+TVTEZR
UiGiDkJsV9X0p3TpZcL8+RK4zIWXDRBme0t++tykk9Z3mRYrvoEhOJC5wCWGOwgp3LwCkJj6M072
jTMbb7jlt6jQ2zU7Pw22ur3l8XBX2Ri///7X/8Xj4AombpyOu8jhPt0VdDnIwwL8MEkLngt3L4OF
uq18Iec305qekx6kTgh1Yvv74/60VEuGgABJ+YdP8LJp+Hjd6dnwPVfJ6E9t+j1jwhSCts3TfOOp
IqYLmcwXY9GXJ1rKNB4wCeOezuvu6+9Pw/n5llAowHRGwE3Y6k+3pM9w/oS9Nvh2NlpfRRW8pEN8
Nepmvwtk9y0de+d+oLYBa2R44W2D5H2fZfMmNz0E8W5zSBcieI/hf68aiaVShjRZC43whNpWDcTm
ubyRWhNdVbMmDqk9GwePjCq/ZObyIvJaoDOa9deums1dYJeQnSJa5H1T1NtawoRqaRbTrcw3WTvk
Z9z6u7ouIKBN0K+csTAPyk7eC03Ko0ErjBxHQ912eclJ9sBwErMk0c18rEdL3U4odmAjpPDwnVac
6xLqZTxk5VXegtGPvJxGN1LeDcVoFqB/GdUlsDv73LmLnheVvntSo5E+pLJMxK6S+Pj/8DL+4qng
TlA+seeh5ffTR0Kb4NCL3gMYDklPhDaeO/m+AA/7NsXBP4bscVrYIpYfTtqXPzwLP72drMo2QX8c
11zy/T4+kXOduHaaNYM/5r346qKnezCNoNhDMXsUwAL+UIybP395OB7+IcNgNk3W7aevAWiNwo2c
bPArGQaPvVGZKxh7YpNLPfgSD6YTbzKQzozuNHXrjMH4BLA8uY+yRp5CWTrfh2TgQUyUdmJsRbtd
y2IY9E0Ne4uyia9ZilXjVp+I0fIKwKOd5AfpotV3lVUaZxsQ5+73l/DnrwnqM2HaKFFpCDifM+ky
MU1eMwLjshviiiUe0OvGi90rt1I8O04UHNwBsHVnysz806PDLfr5BtL0YPXiDDyLRfvjDYwMuBVQ
TztitZCfbdME6IMhQGmYpcvAqKqc6qUk6ctZDaGSB+IeBOzdXMuvApEXX5Ubx09hweBuVHF8KFoB
kTwQAR2ktLdPCdC5Z9eJrINZDd+zXhnnJHJbyGxGdnZHg51THRSCkUbkenum3QrYQgwKQdXiBaLN
WZeZsTcBBZyggjXAxPKH2cvfrAImP2k+5QHdnfnUyFy+TqVXQXQqs8tCWeqQBY3cM4Ssr8E5yTUV
i3dL1EqFqQavKy73HqBdxfwLwnDW7CM3Me9LXeJeGjTLX+AU+0L00Mg73dglCDLXmerRFxZVjUGX
ZeY5ysvxgb6N56dk4JFwNxHzVtVJyPgGvTJJYpbOhcjzpryI26y9UtrE/w/KoTwFCaiBlWyH+U1L
e+2NOtu4b0dLvAm1TDo1PPkl1iszR9NmVC8qg54716O6SZM+2zIjnMlj0eKrLHAnwA+IMYZKC4iI
NCV9ctALEIilfIuQ4YEHsAbdAxMqZuFXRQcntq2L+twwre22Ke7+dTQl6lJUWrkREU72bVJFWczU
FZjEbgo6roUztvd51zXMirG5v0CZrLZtnWNsNSzNO0O1qi7JLiL9BH3Mq2vV0UlEUQfiJZSoAxxC
oBaW0ODIDkBvmeJYrWjrvlDLIEGkczoyQhTJPpsj6Rdu2PuTVdbHCUnJ3ozr9KseDv31NLnOekq9
HCPTSEJRrpLjZJsxSKJ4ZIYwJ8RwkGjQ6jmP2mQlPqmIlxEjafjRZQr6ePBAzFitqx2NLBLfVDfh
6Q0dHVjjzI439N2ONtcuFpMLqt9s6l3HLNw6TA2bYqzEC30fJVlK7W4t4ROR69Z73VMe1qxIA60G
n528GQsefR3vbBc+GRxDUtIxAu/B8c23OnSnZo2ka2DaPGbTcZZTeCMXk/KMs/oitchrmZP4zkhS
44KMwGLXVY3+2HhWcYqdSvglpI1t2+jGIgQt+qNqgE8Rb+09pok3bFXjylcGi/V+ZpgOA3dOozV+
vvwJStzM8lpMl4EGwwsaAiZNPffM4wgUj2mf9I0J1fasHI2XzIhvERpXR7uU3uM0DJ5POIW6bTTq
C3Bpbn3ZTFmwLREUV8MkuSKdgbsyrAmxM+1LmNa+qtvxWKaGPGNkddcqdKFheV28a4kOAUBUlYyG
Cc/W8CaO9Vk4SYPbN3jpZWNtHLeC6MyeYsfcWh68LvWOkAsA4iEd2sxCk/dx2kkgBYH3rIxE3arI
BCCYcTOHcHShI8nsNqW/fNnrcCGKLHXPZJw4lwyrh0skzvLdZBX4gjaFWxfkyXMFfGr39z0d2xQw
rmrtcxCrkn1cR+axUXmR2ssOFx4yWrZ+E4ScywCfT7qJLVITDCYEt1PhdvtFZbWOYx2faBVOVxqZ
3J7Vqus+N9VtCd31BO6z3A409rcmDBsfAobmZyPZ9EoX7qlmN3wEOfyGetfrV12QaGtd66x95ogb
J29ZjKrG8wEdJ9cxW9TrIkyx8tJrxHNkztp81ZWzdTmSQB8CwSspFhMwWeXKMVL0OKK3Lp1YDOAD
svEBYIpP0vJ8F6PiPsuE55dDNPRNB4DESapbgF8a5Ox/r4Id4qfoOJCLxoYkNsvRD1hrXzJE52e0
ktWL2TfJqbUi5+uIen7d1WN5shAy7nJ39Py8yA00jU2qgxXlQjyXus05GmoozsTI7JsuGI511h6q
yA2v0LA3W6J86qNNO/Ecp5l7oyWwVwoIl7e9686vc9PGT85kTzcFpsdiLLVvziwXvBRDbnpoxtma
dPKskqFYo//ur2XQQovXQqOfSAiKmfwDZISmSHKJvILl1xj7eSjcW5op1XFekFsOdHNWZ4ZjDwP4
u9hXugc0qoAqDni4aMIbJBPK28rO6zdc4RGFf28UxoYubaI2yIxIIK0nZ9j1TigRfKqQaSDjXQXG
eiDxZzaqbVAVxU2VOkCB3NoB9ps0D5nSiTRtGucKnk/5LTE09ZRFnsah2wFJuqGCJwhfUY15rIy2
I4Gdzwndcbl2CAIp/UiJadt6Dawj4FDeCe371xkett8P3RYm1LyyhroGMxaIyzZRyZOnF3D2Apk4
q8yEoMUqM0IN94ZXmWrpW6rn8X1ZqXCbFxapoJ4aYeKiV4NnFDXa/KIBfQaFl3ZutebH53sRznxv
9AwMi5XdMB8tv88FYDRSA+Guc73GB0dZ03Wl4X4W4YgvwCZqh5CyyjoaUVJDDC4gnzrMZNJqh15p
9BXbk7fRM7vzgNzpIQi8at4q2EXnoLStb6jv3ys5yKuwE81XrcqoEzGkiAc18k1hOkueSAXrkOy0
ypUP82wyPQT6eq6qJD14SW/SeOzUPfsgGAVVmp1YUrOXHgjtehjQ6neACvmYAdMtwztIPyf2O+3a
UtCjvTY8ZU1y44ihWHlD7V1oipd1CHXrQNfRtXxCppmuGZ3GmLsaqUFh5t5OembudGPsNhETyFeV
zHn8KNv5ZYrtSN+ySCPV6LF7r8lT5Qa1JW9nBOx6UiaQxtDe56qp2XKw59k1s7jO0HQFKynIXlhF
yJRaVj2LTzAaO5Z2WTBH4JoQITWORKqu/q6CPLSHuyGqxKEc2kUOFOf13lDx0eUcLylX2ms+pBmg
evmYi6WOaTLvhAkIUVky3IxGGGNp6ZOT6uaT3uchqsqa+C6qaZHr7U72lNRaNhjbIcr2/djlfEA1
goM1+B+9KZ8KNERjxGyq18ClIAz4HvBM7YVARlrpufDdSvo58v5tFeVA60CjLMF6z07Sa/usVZzy
WHFAAdKIK5S+55gRyBXS5TZ1JXAOr6a6dr1DKgYFmclsrzqyTw/90jTCSqKekCJB185CvkBNMD3q
etadSiSwHTxTHMjwiw1Qepu+RR0UqlKupXLTA87PHYigYW21Y+lX5T6u1LSxw+Selzlbp+F8TqtF
IAQhyG8n67pzRp0337BvyDom4Uco8tnUBBW6iyOAymM1XZu4ivJt01TReSKH5yQYGN7gEy13s2Po
5xn2DmvbwmaHhrDHT8/3taEcHR2v9WNJUILHh+5GqJ5ZKiC8i6SN69vRIu3HNfIvAQk4pyyjgbVx
ese9UMsfIFGFw2MTzLQyShAl0EZsmIWt67cqbfbsgcB2DrU6RiMpx2YY9g/8nNPA23UcmLYtXXuj
ewvzt0nGYgsdFgYVT+2xTycqMhIad7Wd2dTJQXJh9sLhiwXI0sPFAvEnPytRGGfN5tkkcm2l9Wax
hxWktlG7mMXRLfPXxy+gnAqfcL3pHBGtthEUgweok9aDFpT1RVaE0+0QG/HB6lL9OuyDejeQWcx8
t0+Rkhr6qPINA1PF59OYLuRs5ru6sacHZyRtM/HK5NZOHGQddW630E7NJSyhLMSlFRYEbUS5tLH1
aDz1Mxu3FU6C+sSMhGgDj0wRuWpim5enn41kWhuFTpxIhHg3BB+FnQgLAukK1vzNSZxq3OQwjfg5
YTBQp4NbvJ6CyOLRwa7zioEpvBvIPTnA+SdMDpG1G25oWQw3bcU+F9TcPJ7JYxrPQ2mqLcmC5B+E
U8BnqiRM477PEg3IG5YG0aNppUdpgPPx6GGir0FkCtkgENx6HSnkbYs48U0BbteSWthbOlkkBijs
gmaM4SqjC1K1qFKmKtuN2GEvaEVpx3C2kq2RFsltnBEhaNSG90L4U/GUD1oHeY6YqnJZ842ooHzJ
Yi7q3GC5R3UGGm4wqQRtVsGD1lbhle5A2ymdOQZ7YhZ0ckXlqwzXloKbW8DfxE6mY31ohbsj8HPh
Vju3UzeDMZvqamt4mou9rgMeNcaW3A9R2PnOlFVfJh6vjR5KsQ1cTYJnTztm+92EsLcOJu1a5GG7
Y49QXfwtpunsxvDTOYcYjHZYfytV6WycxjWOAX4PJmORu67oc6/Y4LjbFsLnKolRKtUZAvRRUNRZ
KkKdGIxveho228zk5pSjc6y96cxoz3icK+2rLJLwcRit+H3oSOiZ+zD/0ms58g49LdO13RW3Y9aH
R/Cl0cWkAcvCuKJvoorYGmGDIVqNhWfceXYYq3U1C1Dtyym1Do0e3KVu1xjVCtduse69IVg32lBf
DK5JNiw1XddVWNeqtPYLtLxHne71TgkvOBqzRdqN1gH7L4CLhURmr6kzYReFxXjq+ViB/G/Yv2it
d0mDfjbX0dygE6Hpuhedh0KTikEyDymDjvW1Drt7c0JGiPzXIH0ozRFrAsYFFm3rlwSxuavGEkfD
GYHjWQ3lLaherqJV2odR9ZBOrMlBqG8NT7aZEqFaabW5DtqM57dohE+HrThpucd615gExd+TWREd
Nd0AzagiCsYgwzyI8HYm7cxtqO4Ki41Ach+OcXAIDB1KGi0JOhDTXdjGznGC1LiJXS+EWV7a/SGA
iLIlkBtrglagsdL5JHlZmbcrXZ/BAFJS7+gMEGpM7e6jTU8DSGgyAGVX9axRSQukkKiFc6/YLrLs
QPixhi8I5E2SKIIXz2zVecocmlEI9q5Dm3Q1OiP2qnQyBxxPAD4MwZnTteMWaK8Hz7U8zDMkMc3W
nuEGHFriXQsDQOBoL5u4sTQ3XTITYo5Geklf93ZNVx0wG0TrMajn+6HgL/+NQe2WSNnQiBcoCopw
HerNQChGOYbQY7Rp5o31Er+KpIYDe97S318wkcuKkGBvrFU6XrgJDUbTLsU6WKJukcMSd2gRXCTT
1Nc1R14aVirWJN1eWEUa+2nMoyAiYwKVrzM6idVlkXTI5sPsNiDRbiViKDSq6qh31Q4uxAM34a2D
6M2FeoRqtx/tZoe49gQnob6sWZFxxTaQ4zaYIFq4WcryKFFI2yH1QU7F2rU1dW1lSXs0TIqgeU5W
ki8lABlbkBocW9l0DRZV3dhxrYgnGArt1gZzDHk0Mc8uO/pvsecsmSbF08yMslzZaTuuEb53W6/V
FJiHLgQBH/S7RHn2F94nb5Usn/2Jh+Xk4FruVhXNIgCOxA4UXoduz7kOMqdeNcZgPQ2Gde/OBEaR
sVCdBaI+DKDgjXIzBiM+pei9jPmEPSbzK+7mPi5NlLkeQmdCbVsqIWsEqQ3V2Iwt7xUO/kOG9t3P
2LWziiY0WqbkK80JUqe8+MFUWo8YMxrWJMF+hURMso3BIwdi4kh707wW5mD6MXr6S9IE3RvL7d1z
HJH/ZwCl2KONy8+hBraaXTIk0AyuajEuaBk3ix+DaSpZvlNx7qLOvMyI5z3rdYNesg63+mg9u6ER
rq2C2iGAAXDpqCbn5RoduH2J/SwNaIzQV9YDg/LzQGmAuq9T76QvVLdlQsAkOR6EzkCxOdJmZn7g
WHTLhJLV1unrdm+bZn7W6iS4xHfsvcuyMUyElaWnk5Ks0U3LEBQAwK8LaFRthOHhoaPJ49DGUYH5
RcySBSoznArYZ29Z5wGO924IyZOs9D56k/RETjXvxI3kHsDzqotToVuTu3Fn2X7znAnDURcljCWm
rtsXJAtcSVmNZ8Ga/FUliXZXNVb6PYCLe6FwtLy0uZXe4g0fjJXU6WjJmoH9NApj1wWyZ+Dfmhsg
fINvobXfFWUoNlYDBd6rzOY5NNvp3iD5b6e8dHhoZ7u84e52+rrr4wgSOIVPmOjJhWzCzGdUX53I
fQoyn/2Oggo2OadAEozT1eC4e6HIErCict6YHPqyK1TMBK3pD0mtMvqOCdKtlhjNCYMYssChI3zC
sZCBT9F1T/zJHb7iZt9ALRs3bkp4sV8D8WUEwf5I3cZGoQIgAAaN9tRoxFs4A2eH20xXacgVt6mn
ZEhOZsfnxXRl9u41rFOzHCsAbOAp7msHgH1tLfacLLcfi8kKn7TFrVlOnu+mdWmuaM5pG7fGqLCa
FMtEPpMSUnXSeoxbizYaSPE7vvG3dPQAVLElZuRPaXKX0n2kUBPbGg6RsgARMwA9hDELmOsCWYSS
tTYMHpPey167nOZDSyIVQwjtu5WiKtOjig53bq3mGY8+be19xLBhrcBpbzSXiGo0jlvMAd1jTJA2
r27/pelp1jTZ2G7KyOkJRShvwSzTEQw0GgNRLI4pv/pKToIcdUMrd5H0yLDDE7TJhrQ7RHSxN4JF
9psesER3Ije39izEt0mBkxe9sjY9hR6qfgqT0RtO2Hari0UAeqBfrxGda4pNA199SfLLCdYkZ28d
8feOVo3EgktHp48WbHvXg3MjfC8fLquQDwXAceM+7XvP13vL8adBFBFVLi5UA4ZkQHUGbwzRqsPD
pNwbrKmUisuGe4qK8SGMCgNsOlG9dovLQAe9u3eTDNLrMLqnuHWOpu1mADKhnLvgwVY12vadiY/s
zrCNnAidaSBvl6pwtbiBdtaQeXt7xFRmWuSMJngA34okTp8bo2sf6avBLx/jKUw2iQkkOB9U+zVg
SnAqGKodlEabeKLiuahnp7r2wjTBkxQSpFsAli6m6PH3sx5zmdD+KDJZdBFAgP4Pe+fVIzeSZu2/
sth7CmTQX+wCH8k05b29IVSqEr0LMuh+/few1UZSz3Sj7xaLxQCDGZSkzMokgxHvOec5HCldB23/
Z5PRhBhVpLrodgBwrRD6Nc87g/w67HOTWGUdG+2dzbt6QHP54PHEpkVUOtkp2Hr2Z2fbTk+J5xzc
jqN+qZcPxpQ3p32zJnAegZJXnGr+5j3/CwXeZp3HSGI6CL4I3j9KRBYTpngyC9ybTW49LBmlwlQg
pRwCyMKVFkatfltxiIC9pyY3Uo9ocJZXvXXRejWIcIHpk82RPPnrz/LPupkNvYlviTg578r4SXo0
9Roko5t0O8HIu8dpgh5FA8L2OOpSK4J5T882neJ/Z0jaFLGfvkIMLmQkNhXSwQbx48fh2itX9JB1
u7UxylO/oUxmcbaemjh171vCZNjTHyCajaEnQQWnKRt1G8EgGDqvvi7XtsS1aH9m9FBcIER6l1Nm
NSdut5hA6FDbqlU02Gf1TaSieOtQ0GgbIXZ8lZhvAybaW3avZRnQqe6DnH0Jh7oKDFqe6nTyD9WK
bc9Gnj/3iRd+0RZSAy7521MHSijPhbXh2O0494xj0hN9XMcXWRD/knGlKESA+YifaCu0qV48ogcU
ZuaG84UCkibg1mvOoPcuH3/9Rf7JeQfQYUsXkPHH3v9n566/NDhGJ+yirWYvJJgWqg18gA2FoOmr
cZgGdY6b3itvi4uNxXtmwCM3c3sq/kYP/ZOxAWOFAAGKyQcJx/0ZzzPykzZTOr0gi+ncOHFCV6lv
Tte//L7/F5y/X9qP//rPL42qB7ncfhBorb+PLrFX/+7CiEBu/cdHPWTDsiX//+s/d/30mYhL9qe/
8i3tZIpPBntLzJG/uH/ZyP0WdjL1T3hxiB67ALD8bVX9PeukCfuTa3hwuMg1bH4BG4fVr7l5Tbif
TEyvQufB4Wy+GvFP6BF43H5cGBxcSliScfP7mJK5Qn9y5/BMI1U448qkcvHQEbEkXjoSy+Q8sRyk
va4IsJ6785OaeDJ4t6u2r7MzgCTUIlIi+zoLb/mipZIqtc4XeeSypxEnVElejQoCDepyHxbU2IdT
nj55OB3aMXvzHGHu2Tqf1gPtFWbs7ejcjfLBvue17ENT5ydikXvlxABxav8sF+pZye5a0TACCClN
I4uo+U6M1b2pYm6rWVqPleZ0OzChSxlxyMFTFxMMVAezxBJwn1cifpcZ0/Mws4ayuQNiWTIEIEBI
HwDqzF1TUaJil5yzdA2oa4hVu7tMapeJeSaHa82uxiIQgOvFwYsnFKh5tLvkEWtbre4Nrd9aczq5
9UBNqTG+W12nepTtcRwimbGBCBGcgfiPc2wQQGwNIwUIM0zGRZMa3fnAeJ3ftXSK8UlZJntDh9LW
Q1aIscTPkNCIIuQs2Gm1KrlJgcRepH2RUgrlNYzuWnOKI2ZfHu4ALU7uV8Pv1KU51+rAtpjke6N7
yYXF4fRRkELdNb5TXUyUGPDaN8puVvaj+OspizeDSdf6Ix25yTmXzo7BAN9im9N+10j/RNMVhGMB
CL1jksUQPmDfEiUqPVrZYu1TF3Du1LnWGWe1HRIEO6H8bJDFfed2bLZieeczpQGPtq43kJYKxMHs
abX99EKkaX6QmQ8XKq9gdEfDYul0ei2pNJ48CSr7IdUrwcYWegDVf27iY0Ol9cdEB/rna91fsip/
oID8W/bl/0QMyGbG/N3g/afV7Dx7W34Mbm5//ttSxqJkWA57CAO/9+Zr/j23SVn4Bt3YgkEOPwKC
9/tSZppAKx0sr5s33ORs/PtCZvifyKMRAAWK9O2n/2QdY0H8bntDQobUAaEDDO4ezk7+14/bG7QJ
+mok8AomwV3gD/2sdh6lt9eukcg7Vzrzt8fhvw1f/WjpcnkqEOHYOtA3iKeN1P/jC9p9baN4bnni
mTYXCVYs6oX2xpAq3n/3DVx/26N9n2AU22r//S9HrQSpWNvUifFhujJ/NvLqHC2w1A7MoNuFXq5d
2Tpxqt+1vgn+d3NxjqjVKQ8Sw9gl/qznaxp5lV7I0thX0sH0gm6dDkUG0Q1+55FqQJP0qTH172Zv
zWFTaWtypFNNd89Lx2wvYfowrNSmhFoZikru1ODZ2h7VzQQgq/BpnvszIIYThhWseikTFlYUDiXN
l9mQFJ3YzeQmB8ddN5yI0OcGtHDW29TR5lSdR1VBZC4qLW9RYU+DNF4FQpD9deM4mdgNGq00F3mb
zF8Ucc0zma2t+5k9Z2NdeCRZrsEExxctQs0XGsbGLKxtgzIRW/TtAmvF9VcqUSjO6km5rKgUzVWZ
6/FFs86F6QcZ1QNekNIgRSsJeAr4+MFkLI13bleYNzjcgLeOjJQaFpIBs9PxwXB5f0mS0Shfai0d
zFBOWpV3Z8xk6PCYdccUjFHjpTLOPDohmKCSxfAI2VpsUVFbks2DuWyDdWvFo2V42FvYIUK/Z6Cd
Ed0Cgada5MAuzafuwk60ur73pgYAGuNoaG7Mwzp91B/daS7AK7bCnHvao7OY/T4RS3taGemBCNGY
tc9aLYHYxxQ5mfu+6VCvd4Xey9U6zSstxSgwcMitYL1pVefSr0oWW1FRS7mNh/3UspZ2oBwSU/C1
O3QGecZsyE23ulqVq/TbuK+76inJ/Xztd0vLKSHC7Tr1n0uMsJ3Pnectyw2/AETcCEK8smswAVYv
t8LMtKGFrqNIEcw0XNylu3VN1dMym2nWVTzYBILBZMN3pBJXUnC3cBF1Y79U+1YKyr34HumWNzPF
jDTPZDpGTkbDRbQOTl4dx0IuWHUMl9rjya3klzVve6h5jP9GCmxaM3lUsqK6K+Bf08cxWMaB8l5t
hkoXjgJGPZL2SM+oqOkCCzrXQ4BUDSpZ4NTTwPxUo53tEPt2djSnHuVV7xIoz3XlmVduQU1NMJgY
ESM4hLQHToY9tadTX9kN4glExvNynLvyLFtIQ42In4tGbY61pvNdbg59T/ldt/3RcjZpqOeuEJeO
Vug4TOZ0cuyd5dFRGBVOUejHfGmBbgK6cNoPvSmt4ogBZUnOescl69QLQ771StllUNjZfJINraWf
tloGJB9mt9Dph5adKgfCdfSfSQNB2l/pPY/JqDu4xezZdkJGXNV4AGPsIocjtRuHvtepxRoU7aob
2ro9ChQxi2Nki5c7xnrGlF0wi8GWotWEjO2uL/bVqGhukEDKjqTvHH1PXISCHrpXfR1NAG/UdeG3
fn9EdZjuCyMRyQUixOwdYPop4y6ZLS7fnVaWVv7YNPHsHM1hbuc0NK3a7vKXGRNUSVGGb2BpIkYQ
s3+bVy2jxje3NdRCAYyeiSlBZDNPtfa8znM9PeE0XHYHiYngvTahOCIHMYvCh1Cg9eP4Ti6XRJZm
NKMgQOQsx3Rv43Vj/O7V3VmxzsDMpnWyKX6ulD1GggdCFRVGpuY7rsrJjZbUTq2Hie6wiaklTJys
CPDasFi/MM9qt+LR1rdyrBIcMo3bmD4PQjga59fmNa3HRYgXQ6sTn+tyyrmb+4Sy4ayWbFcxeDQO
JJbVU9M7U+G67zyGz3Hc9G9jZ8cZveTmAmZ9ep9F2lfdwz/fH/3bXc8Pe6O/3EX9D9wf8ej997uj
/1e+fQZm+f1Rjz//6+7I+LQNyQwd4JlJ4mHLvP8KCdyQ3pzVAKNxoiMUw97kN0ig+IRzmlSEQCPD
ReP+sT0yN+AFwa7fcMv86B/Qvn/erWx3FrMfmM6wCB3xM28Zby40nSFG78nT8YbjWNnhh8i1HUWa
OEK++1D+1Ybll83PH8MmVwCkh23LroWB4Za1+2k31tkVEJcF++YgG+t5xTj5prsdZi96/5oLT7PU
sJ+gAYAyq8T01puVl1C7IMbLJacl8khdaUx5jrJzejIXRIAk7ZUPPqPNbyzFzjRKB+5ouin86qy3
CEGEFXSKE9YadkKZbxe44ogrPhdxQhO7teD/xMMrAJAlsYEtwhV59WinsmL8K3PzpnBkc+1P1ch7
2WolkyJzx5BzojXCIfSyZxm3CZN1SFSBTWrBD6kInrY6s7alwFPyuGPBpJSNLZnbhcviYuTZoI3I
b6VfYtGrZlxitkYt44obsooMx2X9p39kvGSdaZ56CkHPGlQDYDWuzI+5udBqVhrQ0IJh6lQc6qNF
gbimuu4a6pFIdsawGONH7hYdXA1jHV6Txrev0jhdzf0yS/vZ6xVEW8Qu4QQ+jEaIamvdPeoT3qij
1lPZgd89WW7cYqgrjImibUIPofqFoVf8lPlz2UR4Omm4tiGpTUwI1m4JTfDvr1hteiMQqeE9AdKd
TYSLoXqrqoUqIMbm7FXRtfoER7PnjVjOfONm0pLKPFqD3duRuxrqJp8wxMAqUIDiTJV5Gu4Ka9QP
0+woFdYTIRSu2hZZWi7+PSQZ/F6UN+P9ozoS7pyjuc4rnDiLNMUgrM9axQyXYorcTHZOwbERNt/S
XS/TML7lclLML/yVjsiGNdoO2ZSMXbAhth+Ii8Ez3tb0PabCNT0MybToYTNNy8OA1Y3vvLbYrMGn
Hq/GGNwwhKSKLU2cNnZka767r7EJ0B6PBeMjazHd7CxBjV0hJoohPcmEMxTSc94TSscMSisX/R74
a59FOh7JlY3U2OtHQ5f0EPGoUc/WxOmCYQNQpcBkGCV2JbrKa5LOcxfwDDQRYRqpD0iCKGGBpRZh
w2Ca/OqkWrbKbccCoRtymWhvFLi6aSQ0DWgxV11sBz1mLb7ZFFtIVHhLDyzaKNuGCjCtuwNFzOJg
SuYje4MCkZLSd4vesditIXP2mPnfcMZARMN+CbeWrIIsduNq0lXYaRkdAjrbd3BURtFXAfHO6auv
8pZNNoeYq5m3cY/1ceqODlX07o6sn2ViSmIrSdfrwtnfrUrIFcKf1H0/SHbsLF2y2RElKi5cer9M
CuEYP1c891Nam+zufTVHtYZGbIDP9Tq/WXbSzYbPLfEfJhRQ8gg7eVP5OiFuNoFQLUxA6svdZMdY
2PwgvlANnDcWt9/jEenxqaUGQpbPoYgIztROOzHXssZ/0w1fyhTcCA6ISjcvBgJtXdjMowcVVaaU
1pg9FofAwgLxujqapNMvl+JqcNzl0c16/b4tx/o28dOiD3VZjtdb/y9kmM6jtdgu2GZH//eg/laN
wOP1Lx7Usvr46UHNn//2oLacT475y5zAgPhh2ebvYwzL/GTBmAJkykAfecZGMvrtQW18Mnmmww/y
XGtr5mCM++tA1vQ+kf5HaSI3bDGAsP1/8qA2CAX/eNpHlnQ48LPEgj+jKHgjrX4f25VOTx2Uq3KI
RUSbkr5l2OkYZMeImISWBSDR7kysJ5k7PJhT5R1E5bxaphWhH15gl0DAxea6wtRb2idcSKd9mpyh
NkcF/nDuqGPTdscJ+SZYuL33s0VLJoC0x0Lr0zPOpCcFfZF95cehiX87MkC3v5rVZv+gF9It15vY
aZk11qY4nQvjQp+Tz1jzxY6UJ53cs6ILsEb7due3JEbR5tTUhJiftjqc6o7Cw2OWe/5uVf2jtnDy
stppoos5F9fM+fqgXFeMBfaBk1V+kVm42TnbqZspJyMDbaHczWNvHPEMD4HmyF1PH+yVau76uHnQ
wcTAuNRvoIQMyGkb/1Jh7KKbj4Uro2e5ILlASIDUpnT8h15vr5K4tfdITJetMocjJqp2v85m+daP
+p4EcX4yumrFOom5A2NZgZkqAz2/vHRC2KFhln24VvP5KIyUFQ+elVH4+xIk3mHGVoSXMlFUTPtB
G3sPvaXtOJcCi+zzh3kR8liZo3EjeuUQsUj8AH8qYU/tto9fGgB8gcTHjJC19bT5bqRzXwyr+9Rq
/Ycp1Ehl7pb2s23I5W0dUdUaNPpwsHGr1BXHUiNdX2O3TcKqRJimQFUGJMPuRFYDyKx7euTmRj6g
/PJ00yDAeu6gP2uOOSCI6w++d6V7GHgHzthF/1y3/q10nFPfiKejdJJzfF0USvYWRrckBgoKLoeW
LhlaU0Z/tzYNj2Pp+ZccGes9frPXyhimN6sR/bHWyodRurfa4KdraEOoqHJqphqPUVHlpJgbtuK7
ShPnOMyWiBwvn6NrB8NKMWtZMeOIIcGSGtWujTj/qP3yUCzUO9OUeGpu/jYvHwBeyOIS834opnqO
8kK95fpjI/NH6RUY1nI1viHrU66NpTKYJYMWq5viK5EAyq/0StsXzDSO7pyOjyPe2FNYV/hCuCT3
sihu28nTws4rk2uzrtIoH6nn7HTsYoo8yUdWcsVk8fzAntzEkSTNS9Msac9zfBJGYNloLlvFMZkk
A3IrXm5JbXfsrap5n5QUYoexk2xekiw/87u5+1IIt7gYDcHTKjMDNea46zbh1b8oe7oB8cU/rJw6
2GkaYTlYOC6S4WadVftcc0hF6kZvd0dcI2lDpXRJI2q4lByvgRKHNcVlbGDU7SiJRUEvraPF7aob
WyxvPOOnC89qqlPcBzjjIJnstHboaOaF8DrsGSyWKANqKiO9druLzO6oT4hF/6Dw/tMpKdJT0uD1
E0k5/5pass4I2ZRhnW4YkeW9rb7QWlAdl3Rua0IjdnkxN+N6w4qZR5kxZCq03DV/MLTYuCrqzh2j
aokxpVWrQvshgTXfFmk+Xw2k/M44cde3rsXOEPOJ11lB4Xdb1xgzzFBRyiDpU1TrYVwpsUCfmB78
OmWt6qnbfNXmNDulVQJ/YTHW3EgqWfG217IS3JnS/JwlXkJcsy1Nig2sZtd7w7ozlrwKF4wRR6EV
XPWWN1cnPamnkakdwglSU/pYKX4ZEE8G/GVdO3fKBVuoSQiVSrXMvsi9brqexUi7menOdBLP6mS1
s+EtJ9pLAACP9H5BADsxgDIHSuuKN0u5BvleuV4amKbwp3JWwSi6OvGFNCuKuzmewOAUzvhYG9yp
vS35JBOKyyJww0RBq9Xa041u8DandY1MUxpnkjFcNPL7nuikCW5MBp+3c6fLs40Z8AGXVZpk9qd0
t8jWYVdXLw9u1mon0yLgE7tDw13l5cqlx7R+X/qUbKGrhnNJlHRfGZMILc3zKSRnalobmhtVLMWX
Ah/jc8J2eqfVw3QA7JGQV5uAH1NrzZFOlFX8uWMMyP7eKsfXnBTMlRDJcOwKowdBLGjCtkmVUA/D
nd7B3k3IVu9TJy0fdP71HV52deLY03y6tkW8h8rgImlacx3OHJ2gxFaD/UH9hXGu0qJ+pSKEykVS
XvSClHb3oNU+2uUovAC9S+cf9/FF1FR9t7VzPnhzfxHTxEpWFqQqq3QtvJOlYpTkN2wCybD2Bzvd
4vaCUFThE+qarazCwd1YaaRwMtGTuPbn5DtJiYypc6Y3rnry0my9SWy9uMni5DOTN2OfLFjKDOje
YT039X5WuUXHqWbs5qFxn7si7d8WLcMbbHrLqamEOCOxzb9uTR1VJkRLEFLt9iQ1FDmcJQNg0Ok2
Odi2La9pOPH2NGFg9uumB5sm5yMCjx2220FhcawKJ6Xr4sydpsPsWkPUVKx2ZYsru1Ag92JCkgSc
V/eo16uKZOVpRw8tYp8UjflKUTPXXkJ9Kk0kNEdq8VPnJctXqzKqcyWqdmdK/0abq/HB1vBr9T17
cHPaGc3wEms8ttvFT/ky9qQ15pMx1k+kOd4lmUnMtkv3ca5zDPTeZD3sYP1iOXQZwdVvuNxO5yoH
I2CVkTVwKLFixtHtZneuclDUSVZjVhUlOETh7Z3EPqSj84wUDpfXGeML3nzo2eq5X5ootmbF6MGZ
j14ryo+xX4vbWsT548CkLlDA4p/pzOED0+qranG0w5Ab5kWx0Mddulb25M2jf7ugbeO89knBOhwG
rQx1wYY0c8oe4tbyCbLRbGlmtnlw5npnuNoYzbl7VVkpCo4XrtyMUTFlUJRTZ1862q1TgeydO+uW
qMvLomvDs53kL5U2GwCZu+yYsdFq1dFkZuzZ9HkP1CuUXkzYFXp5vUzlfqgWiDpYAMcu+UqJZpSm
PJC7GkoLioCJUQ2Rpurr0LFyju1jte9J/wQNwjbFPXZGDqm713W9PTLJYBNBfqHAtzxVBGMAGX94
3LdMLm7n6k650xFp68XP6l2KP1UfKRuenWTnrsseMMZB+e9zs9xKSdwUyYJxBYt+NOp4CuR0mXrt
pWLTxYyAnJU+Xvc8SYt8LPcJTi2erQckjZ1nmvPOIY4VZZbnnmV0v0BFUNy7/oO2rkYIxfWr3jfD
Dmw5uvRozVQbJTM7VBRs23JfKOw4eKODI0krTu0xiYys+tolgh9Od+1Y9kTIRNtdQpDbt/b8dXaW
B6Xba0T/x8reiEaLJDnYpMLOHbsCVTS2LUaKngo9x0Gb6YR/sDNBwYCttGd9wCZlwd7gGkoOa+0c
msWOVp+chJUU61HTV/vWy9yztlcM9a34phGl1yAy6PphmOwlUNZ4E2dGc5XYXn0K7aEI6jZDGFis
M6DsQ1ilLOheGmruloDxKIs1uvKeqj+igHGz3C1ioG7XUWze0uS8dPtw0nII3Hr2dZgLGtnF6JwM
dQ7HuWxQDKfacpgVEB6qnfUJqZFomInpttVzSCYr5xDqU858LfeOg5+4Z/ZYMTwpPK15miTBmmSu
phNbeuUpb309ThQlnDRSyoOU5Gy4duMHbJpAAUrfvVLEVMLcK5pTySCENuFZCzxq1YK2MzXUJKIf
ScmBvmvSK1dv9KMD0/+aNM14Ybo+7GVF0BZMQ/ps8Xjbi0Ffz8oqwXOIO646bzSsDn49L/cxSkCL
l4RcZOt3fugWTINahwHgbMbUaqZzdmkBqT/tF9BalmQz2hsLdQOOi8l+qj0c9ApNhJDCdbd2hU7j
AHGwBi1s5xLNPJ0Iy501ZkyTcEeR0gBz5kmJtTgXpZNf1+yxSK0MAzFOkkPkK3WmKstm1s5duPql
9swS4L2qorDRHNnRI84ranz5eCYBBmRZis+xyRYYwEV9tNxOOyYdLjN7eK8SZBdMNKFqjUePSH6e
ZjtXHJY1e2pIjUBgiqcuBBj0laTZFAwtFQNKtDv02HMCzUeRI8cwjAmKmWq5Jj54K6qS5t0P1fjB
brs/aYwUE7g1vUhaJfYyH67S4noxVpLk7KfGZjlsYUZuU5gI+PXQ4uREJjn2Vu8kxl8JoJXn6gir
5spRFdv/dQzF0F2XwzgQCfJXamRlMh1twrvPTZkNp1O1Jrsxbzxs8fa1zKjTdq2Cx7KOL4icoXY/
xhQm82Bwknc9K7aO82FFOhubhl140XKCAYBjZmt5k6nUucq08R5PcmkGUkOMD6QwuxdFOmRisDiD
8S+77k0hVdLiTCAbR1P33Gs+mS6zietD21O5w2QbhidC9IeoCKsBSyaGZC5Tf25pvLeiteMLrc3n
fV4kzWNbMBcUXfOAwDeAV+/mqDO0AndwMvfnPBN5WCSNd6oopgZV4ZjEmteYjG6wWC7dPkmnbwNz
S/8Mz1g3WKvN4dAZrUcFs97A2pu8rzMJkr2H/qXzaznZsYAxdJAuaR+7xTAs41LSkl1M2NRbRc36
VJ+4Q9o8apxvqWpr3Lu5jWkWXsfxWIx0Vg8+xp08i7H+1KX7pi1DcpbUurwVDUyESVjG2Vh2qTwd
7ao8OKwbJ0afm8diabuTbnKezRHrlJ7xselm70b2VLbYbqW36/x8eh4bp7kdiPPvFHwT6rtkT15l
MuguKTbiyJp4vYwkdeuXoOrZn5vuwsqMX6rfiB2a7Fu2KWO8j+OlZxs3EnvKHOa92qYPQH7eDN0Z
nKV1amXopuWTIoiy3aHGi+axjw2ahAY5LaZbN5SMJTmUxVP+UPGIg9ZRqtMUU8W7G6vKCPRB+aeg
rt0zHOdY32KZaMQu4mZH44XFBDJ34tNqLi+cxW0/RFd+gD0Aio/fYF/ww9CEvH+Rdc542ss6382m
cODRwySKMrtZIDlJ7d63yvwrkRZ0YjdZD3Xs2S/4BngYaEN5U5dKnAl6TnYq0dVDLqwRp7/toF2n
4Dx2fN02J1zU0wOi45QFaLzOS0XpAyvgVOc4RdlWBDCjd0yOcMFVk8e8iZDbKan66ayZB/tojub0
2uoJy1ujM9cN+aCG11S0H4VO6AbYVHJAxuoufBI/u5kukpccYzo9VK2VcSGkE5os5gcSpp9Fsr6M
dnxN8I/FUmvOBtjINOG43/SnTS1MPppfBaj+FzXsC0fFzTw3/PR///t/pzqJSvhXY88HSnbU5+V7
ffKXv/Ft8Ll1OOmMN11QVCiAmEqZPP7R4QRHicQvtWT8FcIJv48+NYyq+gaZ9h1BhJ95EqPU38yo
pvWJvwPS8Ld/1Pknw88fVUrHAqaNdM30dSsk1sXPHnWKVEbLQjDfrVWtv/Ql+1YmaN39oM+gZ777
ZP6FSLn53f+QKH99rU2r5Tdm8rI1t30/ZV1gLZjwecwdSIGeg4OTXY/I8nvomeqgEk3dMSxUoS05
nP31K2/z2z+9Mq/JNJnpLii+H18ZE1VHrRlHmCJBM2lsnnlbBuevX+RffpSo0QTOXB232mYp+479
WKGwmgXx011me3c9XoUackyxfpMXfrjRvrem/eSB//VT/O5ltk/5u5cxyOEsrc/LTHLMLlWdeMHU
sXK1PPQypp69OnAWs5YgpYc8sMviKVuXGwYvybdat3/7Tv7lh2piTOQ/lg3c7cc3UsOQdCwAP7tx
SpqoI32kzbP1Nx/qT7DV337dP16FG+j7Xxe/LEhNAvs7gMIhOKqwudDC7DCG1Orx34YMpz3njECG
ZThE3s0UemH1lof9qRm4J97fXMI/f8egLrADohHwBSPue9yX378brFrYb1UNmUMwxNZEWV7ilyPo
D+b3+NeX088fLwZxoipYF5B7bTwOP/3iFuaTSpDOBdxkU/BVQEDDQuf+zeUEtpi3/P29wesAzQXq
zEKFn9P/KR2jK42IOf1Bu0LO7OAsbUnXI9sL0NVWmrLXskaOBYcWaNGbKSZ/DQTQqvaVKjNfFGQR
vWE8wWwfz4ENqZ65t5fGNJrG1VzcFIi722QVbOeVXWpFQotXS3eb9LHbUC/VG3aI68bFclhmM/1Y
lDixIahbp7lRJgf40FrgnQRNPhbY7zQ4MxeorUl1AuDFDgsI25eMPm4qH2aFWIlNl50OYlUrOjek
Kmw29lPtjlY0eYr5GZYyJ5RjZ3n43XigH7Ptvw9tkfX+MZVzm99xjuAAKadusFA2u8aPtLb2H6HA
xfEVG9IEhiTxFEBki83BSGiZln+p6tXSAzWxrVmrX3DLZasXu4T6GzSTqtUeNyNWE6V+P0coP31+
ILyYMVzChdHv19VORQiawzr0mtvUzE1TNrStURl7fIcezjjoFc9zakxZZHrZcDJXZaWOyappF+Xq
wgAomsF7t5q5Na78MiHp6g/JILDmxk3JSoBHamcrXUPeMbzuMHkbOXrCIvfu6/lsQmXmYHmWaKDx
IkLkfczwyOv0XTEP5WczN221k9XI5KDOZgqRirLvGKBJuvmqqeccCdTVuBZSZBwBACBdd3VfXw+T
6d5Io3DebO4R9oPMsG/9Eac+gCGQDUFW0KkWxgt22cjUlv4raTFJ+6+dgbGSMxWAQWulWNRsCzPJ
4kygC6qUNE6AhR4P3chw6AvPTwyfkzF2L2hXQ0VYV6T3VaJ5zEcREL/gzc8uE6vaoHcMH8Aftemy
RTIT4pbDkJQvFolGzmBAecBMaV77FW/KctER1MaD2vbXabXS1zLBzpJMNNR4NS1t/bSUOgts0ibJ
VWaaGieiuvBuegpKICXV/dhiF9XGu3kcuvepb7P2ZImnuUHP16QVMFBKn9ZuJglPwKoZOWejTgSW
IcvLoc2Q+efOG86VOWZlODr9eCOUydGt4YBzaSbmnIXWmKk7KQoIZwmb0gevLPwTqRza/kTpAvGY
dN3muaBriCNLhX8AP6J+syCtYdPNZRuHWVIzz15XzmBhwYV+JTS8vwF4Co2aNeqIA0uBvQz6wjDf
wYyN+lnjV/oFBp31VbRmZxy4zLyrCYtdzoc50IKh3FJ/dfxvQ63MxUDCxvTWjzf0MQHU5msza85n
WBxA/nxKt/SATz8n0dguD1xS5Xua4MiIpmTBxAdusO2CnIXyMk8MPqacseJtzxpiBNbK10BSfeGm
XpveuWDGb3GIQVB7XkavumiHZbCjjCvmtqrnls7GYlOxTYZbARakgusWdp/iwyHNdRgpMHGOVpdX
Z6TwVgkOgLjpsRDc3AwOgTlHBhJstaO5bLUYy2M0DZVQqgwyzF1pZKxLoUIsM82rOdku0HXDHq9n
GrDmqPS8DtiUxswG7zL+kQXd9txWdWmfZ0VH0UaZkj7du5m7FuASE9/aTTb1c7vOicFewjQRaL0t
N8JNm7ewNzNFu8AxpQQFZbgBdHIa9+A2KGTp5BjEzqxbB2vt5HpuSM199Fd0kXBNsvEu7S2dlr7e
1FPie6PZhR0AX0pnm1yuRHfz8XrVUiECYzE4oIu6vyImmIMtNnp3PlZxLNkvtr1NlV2suvyoL0s3
barYjNmocbcvTB+IPieO1XL2Y+3javZT/27sKJqLCrzHVPTpte4cHDnlLIPSIabTVMY8HoRPWDOw
BjMGg0CUCRsLstZAbZsqaPrsKBBDQmp1CpWkU1OGpNqq3XuFC+yryHTVHYvBm+4hC7gBskg53TIU
wbiWxrb4/9ydWa+cWHuFfxEt2MxSlIuaq848+/gGncFmM8Nm2MCvz4O7O+3jfG2nLyIlkVpuWx6K
oih4h7WeZZ/hZ5d6w04IU5ICLRUcStKWWMnMzDVGoRVkUH+0YbJBatfruUyaZmNVHPwOVbEwzqxe
uMAoUtZmm8bnjppaqn6gwIydbUCk0CVqRcPb4g/Og+0SgFKTPWQjvM07k5YdtWoo13ilLCa6ZuqJ
czerArXFrp+XOIakDbqhSkV372XQhzY8OO0nd2xG/0AM/BgSwxhxwlB7N6COhKmAhMiaiGC+X261
5puDLod4wmg49klis4+p6DZAFFjMg6ywSy+4raasnlkqHZ1JkKZIFOOdBXJPwiCL3Ls8zRxwi5Eo
KRonAjthmzId7kbpgt6yBMSycwRm+mvdMlFh+5Cynix4nqNpnsu22/uJctpTboV4a5fbTr0yeW94
X0tfPEne59WUCe8TaMB6Ojek0VbcyYzaWmLo7PPGZrSwclBaZDsVZc7nb1XV/0Sj+n82Kk4sNP2/
V+rc6pfy/YOi9ttf+L1jpfMk1Q3vC1Zb3Ingov9sWAWiGw/vZLC0iuQ+EaH9p1THQIi7NAFLsjB/
w+Vnf/Wr4jf+NBVzQEf0z82TeCQ/1KswpnyaAm4Z7uIGstBpfyzBq0FCzAj9uy6TXI9JmMMlhep5
bGqtHgVQiC2P4PxSYtK7KecpuMAVML6aJbXkgBBl48si28S93V6qbhifxRhphvKmuHcrm62dbqej
Szzm4zxZ94YVzxjnY6Coso1vImQGZ05HrqGcDFQuwM0nBn/8ukwBLZDOAORt6PJzO5HBiUJw4PYE
NjrepYbqzU0t3GjbyG74RObNRI6lxByySUrf/exy7+OG6czCW+MHaq+EqoKztHGVt4qitjh5vUbU
qhqv8xdlyRzsCgr7fOHukCvg6NbYTDESfBMDX7bC2lThiemc+qawS08eufn0j63HdgWYzeTcFDrz
9xxKe1FEDlKKKrKuHfR4686x4LBN7C69MTHcZSFuqVVjjlTlKbaE2johKC73kc2E3pPmWepYVDA1
dED/U2j31x2QzCk1gG81zdfG/uxKQ9+wcjkNLVvDbALu024R3s5VctJD90Bc89olB3SrR595srpD
JPluROEAVk9/qquoOPY1meTKgUjoo6lQyyBTpN6rMMG8tF1z4lRdBdK5Q+lfb2lXdrLR0xY8Wvya
onEAhBW8uYLbJh6b8cUsunfPaxf5Smg9j277nDThUQvjVChQmxJByi32pBQ3xFi985C680r1FbT8
Q2A5d5FrolkC+qXUro2CDE0QP2tE62yolBzypxP+6TmqFGjkoD5MyDO2ynBuvbq4VwW201ToF9ee
sG4kjHWHiXNKQqlW5LAOTGHFmd2zRh2r5L5N9aRXtnBjQlHZYGwjrcyvlebzQpYM/zylpJOQbPFQ
oLBqMjJvjIIdWH9ErpY+QnmaTqOPNQstRj58Gsjl7t+NpWoEtRyXz43b9e66G1oH9dlE6usUtGLb
QFNdj4ajJKQC5c+IqFWElJoiseSYp/5UhoYgaXaZqpxbTdq+GKZfXrdDvKwE+/hIO2MRqFpbEzAD
EgdWSVpSh7XFoxE3DbH14MaIAGF3119OYGBWjKmu/RQzk6am0U77xMhsi7bi1tbTpojFHfm2VKWT
s+lEfUP6arJzx5bnWpi1ZxTuNpqb5Nmc0p0n3H4VVBIhrBeCZ+T99HV/XvJUYTmbnNs9CSxoSTAb
O8F5BmUAYbFudk5pgg5028siU+aJRJdgnQnmGjanf0U+LYwwf+aHRc/hZLW/B8tw1aC4pclqovPS
HB2Mdfm50c1LJKqiDyGzcsuGOtxQcKO+gf9ZyCQ4lnA4743CjW9MMGrrOuNUssObdqg9UJyEXf+e
J/FTkSjCZb52U2bd58HcbIvGMx5Lz2mPVkO3WjdPdemIXY6Ci62ZdcgKf9N7bMb0yPkwU8CybVpT
H1BjbaI2oGwyZLGeO7NtVm3QUzTbDlVFFOysUlt7fIn+qxXBnO2lHtaKzITniYojziArGibr5jo9
yBKNYZHdVFI7iOS8jYSXIqvujoYyXE9FhscL2/OKXWy67514HbTpW8Spg4LM0K+O3Dc5ZMeJYjqX
8pHu6s2Z+uw1K9tDqhw4VyhXxqZfR4WT4DjP1pz/q8TpL0vLvUVQXeNeHgBrO/1hDMxPpuLraIZg
NDNU5pCx2kSPm4y2F8FhDm83ci+BI9bXvB21Hqs5uSxcu9+mFvnzmCKIigjsU9xN6NfR2fmxRaEl
k0fTmzdVhx8oTBCUrxxfRvddOcPYKyz0AYmAPOax9x1weDzkUf6UNs6+o3zb2N4zHericAyc8lAz
dQQymPnOk+T5eW3btf1Qa2TTURC/WglVtodya0LFwOgCx3c1+8PeSWLU8vngvOkBQi7+RXLYMOsd
a5p7IqWkcWbjTuxf8qwrzhyr79BfeLRLIzqSt1Lg0N6gstI263TXJsUnM5tNMTf+HtblcFklKgsu
MGlZD32Gd4KQC8PYk9d7CbCqv2SNQyfqqci+HpXVrTulLJZAU7hjQKCOWrnpmW9FPZoDWFOrKmzz
S1VqkMIlJFGDbQZfzNaEXRknTCBYrFlukhzmzJ3QaDroKWN04EVx6UTdgfn6vi4OKLrzgyXS8mDP
qPHRYLLrbePhOFT6YOfeVyOsmjN7NAENjrlHXjL9wC5pHKQvnU6BziE28nkvbTjMhJo21jXAtXXs
YSxF2LYeRg/xCBJcSLX17dy65ipqXwbg6ehcav/B6AGlj+xvNp1JcGoVt/qQOuDVo6DxHmM4iy8G
O5b7GIH7doyG4gILfPoI8Vgep6w09o6dxCcQO/KUidC4pHeebowEwnUyERG/kpQiPD2nICKlBNOb
ozvvtlNGeU5AUfnYWVX5Ki0P3xsLcFDQY7spncjcBUUQXeNmyjf0OtGRJfj89j9WEddfyrtOffnS
XbzU//bBSfbvH3/JauiPinyxu3/4xfYbyOOm/7KAP1ocj39arJY/+d/9zT9wIL/AiJBn+bM6+LpS
mE1f8u93N9/+yh+7G+83eCCI0ilbF6oRc98/S2EedL8RWEiACnWUcJic/mcp7AAfYRiOrcwSpB7h
v//PSnhZ6thkKeNBch3oJEBj/nzvfyxPft+o/bVw+34P8GMZzHAYez9bJWpuRkrmDwwRXZU5M8fU
X8e0YWxn5+RmaKNmFwxxcirKhLFf7aAzb0ApXpi9J+++O1d/HM/3r/8joAp8icX4DDeJC+EMnzvn
+vtRuK4RdMlFBMuRGg84XfASscDnVRfZGN/AVV2h+KOTb5NLtzAYBI0GGPo5GIIE+4kxn42uVz9y
53vG04WVFx6jvheMH+Y9IG532KmSgIfRa/c/P/Qfc3A4dCo12+KjheriwGb6eOiNN1XQXqppzaxy
RA1rJpa3a8FDajJPhf9pagTRGSGMbt5TNIvkWNmjlZ3x4AYb+YuDWVYGf83fuVScYGHA2B7IGiYQ
7g8rhWaa2iKWgBkr9B7zNhx6GKPLM9EEUy7TVzAE7o7RW0p+VgazacdocYgOKiw6cz/WRSJPlYt4
fScMN5rWuWGmOeEAcRPyGEEpx75a6+YXa4OPqzwOmsUk63E/AC9B1vGPuy4j457fiHEEakrFiTms
twAzMrsHd1tlTkXbEBOADeU7xJIlTVxuvzhtS5v34bQxJmMBs8StsXuCRPHxM+TOnXkWEsl148qo
WMlhyfsqxnBcZXY+MD1ndJ/KkxkxW7guHAJt89XQVyM2hb7yottMQNTbdg7i8K2N0DNDANsk3eM/
P0w+YQ9PFT2rTev68TCDMME0Gc1g+8wwYyVI3XVnEmqyq3uTUANTNJ2F8qGvxCEFFyYv63mEyTLG
ZFWzNmFAvG1nZZFwUTIOJk7G1uIXqcr2cqv4eCrZVro0/DjvcI/+CLPiMgf8Uy1AhcqN1RWhXYg1
UtlV4aoHiAA1u54qXOWhg8JhKgImV0E+7NAXC/9Q0pz1pJOkwWmuov61lUsxXQN8PWvcHFF1CrXd
gwh+S0Y0lmnIcQORBI1hOBtl6MhkkBoyO+vxnAxXinQRd69YpUcPI0qcBySxOcKc3m/bDVoloNa/
+ICWNdqHN8/mC+MsafYorgiA++ED8udcEA9BI43ToE7XfFnjfoX+JIIGaBYslMC2AS3S2km3SK/N
JxkMNjotFUcb5DMk4jQiRQD588NiAffDcfncWVmUc/G4aPW5SXy8cJqw033g0D85qsp9xOi6Oepu
GtNNqKumfE3Fokb1I1JdkNh1x5J5cLpNtR2Bvg6uUU0xXreGUR/R0NMEDAb5c0o99mav7yc7/BSW
rk32UUJJ5Ba9hXG4gJjfKjWehx2GlQT9CRGk5VViOVCVEkHmpAqKbm+bUC+DKjDvq6F8p8IGs+Tn
D3k8e5eTUswRmQenWwDr+do1dUGCEjl0pr+uLKe7q31b71Q+fR0aqLaADT6PppqyjSiq+kyjKIq2
BSuLg1CS8GdfFWcqUByJAfi6bLo5Y3cYy/cM2P+MfYfj5VL1gc4jWJArI2nci3DK291EvbUsa3pi
D8Zb4hjwN9mmc5jrsb6zvPiunRk5xlwRh5wIhQtnRHG2xATAT4ibel+PXvBiNLm1TmNbXkRFYm2E
irzP3MtPra0osHGfH6bKjA9uKQj6bABkDrEPiXLsLAwDuRvD1cBi7T41HszdzDfu5qXHBWdZHnNr
ikl2MAuaCV9tmglOh99pfVtX4iGMmuxK1GAwrIQ912TgAVaF2htJec6Ux/+kitH4rAaH8rsw06Yk
VKGbzZOrPY2L0sv6LyOm5feCdRh9Mk15m+1b0C3XRtCN2yaIirtadp9pY8ad2Zdf7FE0SO0aUnc2
AE9oGSY6oBsDp/arqax6Xo9zNyBR11H6te1a/72Bz3MdOr33pOggvxDlWXZr00On6nXSuISKn+zr
9oK6QzgFjgB/Lg+yQt5HNsGZ6bbhsWabAlqYz2HrOAKmoenb4SYdpY8pKU5uNNukYzyr6IjHqKj2
FNfqchjSYGX5Hhu0ORz23qCXZK/A22BnLfdoZ+WjPUX7uJztsxQt2TYMtXOKQfoikyhyZ98Psjx2
QwyiFgswd33CKR7qZngb4K/3fGilegksV70KbQsuUO3MuyAR5R3E8pTpQ+56K01lw4ynquRLSIIA
oYJs/5Jl8BW0dfdEXCApFgaFPXdwi+dOIAwTha2X6usg7LEQM3eleepzPLoe4peUbxIN8C4bPV8d
5aJtxG+Ad7pIPsVojO4gtEdbEHHNKzfWhWstms9SV/k1IjMEDyZ2MAZWw4aTDhi2SJj4cIO9J2GM
6cSE/hI3LgYIc2YIxhI0Ew9uQoqAVDH3cuZ8TB0yKzoWTZ+dT1kzX8RqcdfhiGCdlVzk2JVWjPND
gs4888wefBz/y34JI/lrbc79gyW4YldxK8aTTjy1G2j71wXbuFMe6etCD88d8uPdaJLpGAKTc9c+
VTJ0YUs/V3OW3LB6iNahzqybQDvyNm4H4ygGjTfKm8q9Kvzw0Gqp7ol7M9tN4WfOgarqml8lj6lZ
pkgtBxeN9GD4MAPs+D73cUMOhpd+6kieEmtiWNJV4dfVJdM7lLJZxw9onJipkmn9TuoRsTR+mpbP
XTYNh4lVMYDxYTpEitAsxrgR3BWbmcIDpvUbIOEFKW0elq057gCmda+F434Jm0UEXLMMPrOVmcM5
brJL7EjD1zFp8CfNdlqdGw4aAjKa5IGZjHcQs83HZ2c6YEozamS6POceinYGnZdgSze66hbrhiYL
2A5OicHGBws2J2HkPL4VIBGOflHIdcaIPtwQlFNsx3TCpu5GiCQd5Uz72JKgC1Cj0WETkLqah0Q3
27bpykeRQdLJXBRXro+rEoqvhyleZicR1S8WE+ybsiM5zW3rcU+8jb/zXCO7VJAetszbpzVk/fYx
Qnl7vlD1j1OQTo+0x901qUzZFa53kC38acTDNuaqYmB8O4zT1o9ysgNa+KFUYPopYcp8yW52cPde
DC5oF+Gzm6GiJ81VMNLKJEp3bN1wy30xkxoFfY3xMc2K5NJraSS014VbgxqK/4e7cc6/hMIbLoqg
LLdJ4alreESAiwdCiloPzHncTI/E25Ubt+qiVdWO3icHNd7Oifg+r7IG4DJyD13BUkhttLCTa9FY
DTcx2/YLd5DyFoOVOiLOBscLTx+zkUNI29EfXfOxoTE7jwj9OK8annrAIUAI8tJin5NktlVu4h8s
duBvyl948ZU4RokITtTOE0PzgR/IYiHrLLK02oRkTh1aDHCM/utqm7Wd2pHaJu5rMoyQfPbOO/gs
YlqYMbI26xAnJD1EZNJnUqPuH9qitPbuYHr3deWKHdJq3G5ZJT77IeaSwK85Ld1sfXGRlOHiE+V1
5MRqTxE6PuNnnC9rPP6XCXBGtM9JeySIpEYfUGfmuoRjcoaie7rqYD4ckDk4mxIJHkIJzz5LMMQ+
DGP9NMxheDLs2KhX2p+q8zpyTAzLwBWQPGR4Rui6Zq6TvUp1eXJKezgQ7giCPsorwrSF+FJ7jr4z
BvwzznJvCQhAJ/VqDO4XPVPMGjf3mHkKwGvI+u/4Zudn7L07FrwKwVFABY4XySZA0ljW9pVrPHbu
ZF4mVeY/j3bhI92PSDbALMAEMxodhCUZnVhjDcE98mL12JDI9MnQ46LxsFP9xaIxvfbKOUCvVPTM
sjCFwd0ICPUdnLsiAL9Z8xAaifi6I/1Xfe6HJZ6FmfZXPVfZlzis5U2SRCS0Q386kEXAEougMYVm
PRjE2ppBSHleV4Pvle+dN8sjRgTFEZpkyiYhK2Uls4tu+cyEw1BuNZQ8q7KkTg6QJ/xVlvIVIcms
uauSisHqjJSaKV9gkzuAK8ceRotchyGJbwR7JubVbpa8W8wuzgRQJTr30nDfajOZ7yJ7YKPWaQKO
9FAbN7KmwN9Am9bWqsaD92nWKaNKBr93g+02T3goJ7waRfAuhWtCu7cd7gAOLBmALOZ0jY4C4lhS
ENg1QQm9MpaUtlWHMRSPPfv4zSJqTnb9OMlz4J/VbQ+Qy9qE5vTeVy6bhLGYlFi4EP6ziHXCysiq
+JHyL3hwrMg3V0QbpATsJryk7WKO2IVGMS4xRGkaPLpVCWMj70OemAh3+bZrh7BabtqqcPSOxhaf
U9RM/IaCoRfeDEmNG5kr1KvlAfgYj/OoEbV3iBARXHN1ZPF5CDZc79LG88KNNqfB3YnE44YTi6A6
YIQIHyzZF+8Ld/ww0Ox9jSHU83zVQDBG5LbXxcy6JBhwz6BLmRdEnxmCn5G+BzinL0vyFdi5Qf0L
2Ud1ASoYe6Dkif3mmSevPK99yzyYyNbjdTomDtFxJqufjdl2PDcEAIN9ZCSsBTu7ludpaJF7q1Ky
5LOO+mbDk6d6LprYh3Dvl9GDp6DY7MxgJrSkFHmlN8Ns+Vz7wF4xGYZD/t5pO3jIgWZfEgXAP9xX
yOr5NyvjJeKxlWPVjqpslUIyu8/AHbyYGHKRcNlGsbggRsRgQRM8aLwQ5b5vc/+5zBSEjhHPYre3
QoJuNwlluVqbyHdewrRTWBLvqQi9zx6qKoQgeOfl2qza7BJLrr0IatzSXZXAt3AXalXdjhTb1CSB
7bELMqSJYb9BuQsHTcjznJUOUUiuJJCSx3W+nnTCjjIjJuzBauzR3c9Z6FpnCHZI28z6LEw/l3Yv
CaMGu3dalDzdnvIAf3M6IQzZMjIp8BlJpfIzLecuXTda4wPrVWQ+Bm0WIDCD2yu4jRJ6g6gGZDm1
O/y5tWW6WOwdRI/Q7KlbEob7hf/o+sw3NgbWfHx/de/qnd+gdcRCXCDNjqoupCo3c//GQQ11iTAV
106Y8mnluYnCo2bcvnJFU14Y/Rg8o240QDX2pMqVXundwmY8xZ70rhszEqdapMaLkBZe/s6ZOWEp
KSjwg2toQax6lmSLbLxzI3xjWM4sUAfKCZ/A/LFbqLym2FbjpM56PIwvIzfvSxhXw9eQWSTOntGo
DkI6Hbc8iTJklRYFPWevhK73GWaRDov6jN9tRqJJDljKqAxCxoC0y2iN0tjU0i3a7c/762UM+6Ht
97Gq0FRghsfqzyR3Ga9+p6LGwDu0QwT8wm9qCDizpPtJYjCO5KLWexyrsKNyMiHwZPap9zLgsIBc
r5nq84gWYbdEosQkz0SzQYxD4MbFyrZmt0O0JSQPtKTrsTOxqVj2IcWZOcU1u3U56HZVcfmzOzNE
J9aD2eQnDWjPgL7hhNOyPmXDY0oAXqsGbGS01AtgDpIiRx3785PwI6+fZAHGPQ7jO647rAkLXfbD
SSgTvzLpoUloTeM3x4R7B+igrb5MsERvOBQ018h1b2LZU/DzQM9WmTcvGyFoXxe5R6yclQMeWNmJ
M17+4uB+nEpxcEEYWEzTAwuw2Y8HZzaBxhpH1QdLL32AIUbjp8w5TLkCl70z6QbpniRNE/rznLrV
3s8BV66RltGb/fxYlnnw9zMif6HF+eBpfA6HsfEPs8a4FgJ7D2E71jTVm2ZQZ0VIjkSM0HA3g+j/
xcX5UZG9TDOJUAh4ywJTlmWbP3wsDhZ4TRxssYom56Uzxvqx89p5XXVe+PLzN/YvXwm3EfgbBD20
pR8vgCKuDNbSU8HcBFVaMoXmqSmkXnfh4By/vdQ/El7dVwX/fVwVffQU/b2J6MO66X/Jfsnhk/l7
ndV50sn+R3gh18+fVCThoYzC2oObh1n2Mkn/c78kzN9CFA/siOAfASdy+Z0/qEiuBzAJy85yJQpi
LRZbwB/OILxGbDS4TN1lI7P8c/9gvfTNEvPXNQ9CkO+cw5jfQrTFIVg/zB8d5q6kDrn1hgDkOtzU
pUUPYiI4eDGCuMs2VTFMT3kth3s1jp9zk8WIOUP63c14PK3tZMnF4+Oynh7aFOjAzP6fmrMyiC7G
99uV2z5phpAs4nRqz0a6mWmjWm/8xQCeu/qHLy85uw5vIRQBOzm0H+LH6XbQBrY/G5j8kI/L8IC5
SfZYaqUznxqtKBz8LE/eE6HCM6RIDSw5CNRA3jQoPQpqNOKgzWz2Wu6MxncQdfzQFSq59iKnsBkC
9fkZvYfNbIjdwq0Zdwn7bif0kiN5ukG2a+xCYAcPYNccoOeNzaEV3YScnBqCnEUdM8Obmir/FPXa
xGg7qIQxEuT+lU1HJIia0cWjQ5iKvwpbM0fERHODT7Lq8reatm/Yaio3RE75xAhFmxVVhEo6QHsp
9QaVa+xxhyp1UNBGE4oh1wX7zWY14D8BbpUB7F8npKJdS5vn2zqss5J7rj8E0CoYoNFW8CGf08sE
N4z9US7HTHAHBBSsdtaYkXDod5QE7cELY0Pv+kDjce2bKThRXmMEsVoxI3JAg/GOs745IeB1z1Im
yeAE0lIdWfSp59RH/IFKKLY5SUbTqFUgrdLH6h7OhwaNwLM76+56kJ3d73KY/IBpEKFeEqbVW6wH
UB9shEEqytbKfXy6dRGN88qYYgBxHo+OqwKdc7AawnJ+j9Az0PJIbX9tMgVuZKhyfU9PMBjr3Jbi
SyyaVK4l8fRbsGDppSW7VFxVYynOGwaszqrIK74BmiMu7FiZKIZT7tbMuuf7DGm+vkV8DxApQVNl
75hYtVdmkfBAt2B2oJewB6addpO450EL+IwJQRVU0MNJwd1RV7mPZSWCt4Sey1vjEpDJOm3LzFpX
JdfnmuZz4OjoIQkiyCyyPcEyI18JSzVezSS7wAsvmQlv5nQInHMDCky4B5jOU6uhufiq65GrOYxY
ka4Jk6jaHVciFhvc1HOwcgYtX3SNy2IL8yB8hluOuyJ35hlBDf1YtI2tWscbuj7nTuBQFoiAgMdk
uHg2PgILmi7y6ubVbEqWRuYU0WskyZSTcp9jKULm5u7R3TBZJOKzSmFHRvoJbanSOEyC/jpsLATB
xtB1T1FqBbeWPc763hZt+iklp85bJcEIC7MZyCWThlGTaVsqlO1uucgckWWaJBlWdQ1eo7feeuDh
pIBBkDkUBMgH+3gO8q+lO3UXzBCre08M66zto4GvQyjsVc6X+Ixxqn4tZOyd8BPAZogDgKZlEDx3
7M7awyyn6H7qiEdkqszVp6saRmFt1uExxDU18/02hvYk6tQzNwDPiD73Gcu9TgyhrD1JTsGnsO+H
7iDlSAMf1jVNWhgyIFu3MVlhXZuhG00BXfokX0eEJvZG5ONdHCx7OkIDsrGDtc3ITQquz1c0Fgsz
jfO9CaRX0Tsbfmdt4V0EwcZUCh2owb2b7tFkpofBqml9Zucxixbl5O2rcLP2iUa4tGk+zOgU44PI
EAP5BtNv2+mqDcOLmHBbnlX3nZHxZcaJg2IRNdTMhaglWk80UtMrMFYonNGYb4lxduKbyrbabGvx
esgUdbmIB0eG+NthGUoynuKigdOkOmhVMwyITJASspLw46j8XXrfbceQ2j4zGW9u22QMT5gXCL+Q
XoSncdIG2ltg9JA0x6aAME7hfIutiGhlq8eqsyZkrCzB8kz4EaTbwYZzmpCl2Iid3l1XNtSelUJo
g9QJXax1TYnpxDvCopd1imUVePozwkCJTx8cf9dlVpGQhtjFl4mam+6AiYdAp97XfnBehBkxyKHK
9QsDFXnPvsWB9JVn3rvoQ2fcQl8ZhnOPG3rxDoUT9DXfcdCZc4RJy6Q/AS2gRDifDCNBA9imXuEg
FyZ2OdYiKGjRzfElC6i6k7Gr4ftE2nlDZcJkkat6gc+z7IaS4KGJ7MNO3LF37s40iskHyZyFXOm2
LW+qFqGsLzNxI6Kx/aqCSrwChhjVLstslxQS3Wcdiamtn6/aEB0T37AlsbuLOrh/OTfungeWjK9S
ktXzNUJUAmo8rq5lZBpb50HdtS9TMmfINvqwrVaBPSWw+2uMOOuk87uHxPFpTccW4Na6heHGeB0h
yMJ9TXq0K+DhPzfEyfR4O1JGH0JmyYjq1c3ecB+446Ycgj5ltd9imwqa3LlHjsqfZgEKK6TrJyDc
Dt+Pa88uRkRosUGoG1rgYFrTbvVEENYMmVYxl9jG17rt1nmfAC4YMJiBBlFVeK1V192PhSm7DYSs
6HpSjZWiKZAsga2mhJzwz+vi/5/O+aVj+/vqePOlLF5U9r34avkLv2uvLPc3ywXESQGMdQDUItvx
323zAX76QNihQzdqsWFdyrk/S2P/N1Q7/B69GtIQ/vdXaez8xj+3OHbRc1E9U4T/g9r4Y9f0LX2E
V+aVkH559IQ/lMZVCQ03TWZAGdXCaCMqdRPRqm6npPmVCfijyuvbS7FsdHgV7jjwdn9o0EBiR7PT
t0AqGVKteDmxA5WRUY4N5bk043qvVZE/pLUK9nUyyN+btr+1eNsfi+ffX9/nq48+hGacs/6xQew1
zzr4PR0BTlksry2Ga1sxBkmwYwLJoNhgKkAxQWBQytPIw3QrZWzd+awI3+LUj65hrip/w76fAinN
XLbfs6X8ZhdlZJfsxJwW5d63Uv21gRCYsj+QjWR4yClVRs5WKx0qsSwqm/LrGFWAcAqRQvaLdSPv
uX4Cxv9OE73G/jQ8DYMrHkxmRhfhMBmMYspcPnx3jV7/3v98r3r7xpT/bhbwxxlZFH4OpRlBh8vF
8d3gaKqpDhh8wAFKQszODFrFC+Y8H7Jd7WJYNVLPeTJzYb2wwqLOo1NLYKpVAD1WHsjmd0bniH5T
7GjA+fLY27RJXL+11lhT4A8UrpQyzE2ZE8YuA46it98sZL0YLd2su+d5Qakr0zx/dXvZ5DuDqGow
aV1dfRoZ7lXrxINv6TYFS0sVYPtHp2ykzNV50L6l/TTeoxdsi63Bu9CX1tTLy2FsG3FqHQZtoMwx
H+wYPxYtXEIXk7aRjgVol7D2+s3oiU6RyR1600opRyqk7TQm65D93YuZmwU0LG+yqmMLE8y7mIPK
J6OntYPPkdUE2aHypa63clDWvEvUCOTOisLEp5TouztUk/GC96RtYQIfkKGr0C1hRRfuuNc+wLq1
p3z09jzKkMNnHS70FS5EGNt0njgKpUrMbJO6SYA4wJlZ1Dfz4PRUpGXIsBtmOirobgYmcD5gMPHP
Wpw1TPthR98m3uK19IlyQebRx7rfkACk/APpZaF44w177hkPWeIEGaghTsiiwNcXUWyEER1vUCe7
hOouB0QbgivKTObm5IHz5N1ESzIvkSgiLK9QnYNcrQr8fRs4LWRd5KmlrgS7JJwGOaCgtSbmyFu5
EWLO135Gig5HzvZJSxnbaaZoajwqe2DgcuNnIUstEwu53oQZdt6t0+fLCiMijtecAnP4hSjpX92M
Fn6GxcACF6PL7fr7S59sj4nKlHkteO9w70kLJKLXNleZBU2TbQbKknkwyLQ3AbcHeR99/fmX7+MY
7ttXjxEcaZpIozC3LA+F71+/s9CT5yjP1nUal9sl5+AMkm9yQmBi7QGtpuc/fz3rX9zomfEjcsL4
xpPD/WHu5zXSqmrUT2tdaiBwDhRyBZb8LMFw9NI3ozpEYsaS4qLKmprBPAI1s18rnUETgnbpYRON
cuighn1mG2n8B3Tnb+/O3xAQf81olhMCtDogp4roB8AU34R9392LRGGGY9Pk6A8QW11XrOP2QBMw
DpOjTAbSSPhUGo/yUA7oJ1YVY4q1zXh/R/hUt297wzz8/IT916cFz2qmVYRe8NwmF+zjB1QabUkt
S/hMWzhkKg8MN0KWyjBbf/461kdx3PLGXeoD5mD4FAnhWeZj318JFrsNbQbkBchKD9eSXUW65XZG
ig8RA/4XA7AhdX6KWGVlKhjXZLwnPKrxq6ElsHpoW5C5J/2pccH47npPgXr0DSffF0YbFSQQFW77
i2P+rxevCzMMJyRLB1TgC+3n+0MO0F/6Q7Qc8jDXrxZCi31E/sQu8Ut5l7BF2P/iHH2cn/sYg13k
6xgXXWTiywTv4wsatLcwdYS5HozceWwiRlLIKOjc1kE8oydt9JICbP0Hd2ey3DiSdel36T3K4Bgc
wKI3JEiK1BgaQ7GBxSBhBhzz8PT9QVltf5BSS5bb3pRllVUKBAm4+733nO9knOa9NH0c6IWhbGKk
t/38gxw/FJxbOLnQxkYsLmwsV6dvLVoVJZRIKqSVGAHxwVPw9Ol0//lVTmYZ/1xGwBRiqIxFlCfk
+HbFMCgLBBfZACz8BQTBwrtjTiBv4y6bfneWCrYtkVwPOXkAF0FYGNiM0A2RGJaQ77TVhFsKXCjV
z7DD9L36/NMdr5zLh4NWTWgdBRnhe+8GCMpN8AcGUbWuhzzYVzY90DETePDT/iHsUuSUVi98JFQR
k6K+ufv3VxcuD4FNL5eBz8khMq6NJkSoB49ibkW4IYkTbjkm/Hk1RWHjz2OpXQIjG0hIUToCFWce
/nFd/z9XquP39Z/7N/BD8OizcNuLk+Lo4Xf0iEMezwCUiGJet4hKAB8m1XhTKurLIMniJdmq33x+
4ycL5HJde/FtYLlglbR4w46vS0CGNGoUK2srMct4E8ChQacKqHzVm2F6yVnN2eA/F9d2TpMU1G80
jNuYgVvml8SSqi29+Wj0P/9UAHy47P+s228fSwgbwT9zF+nppxShruyMZvIkZiU13ISV6ZIMN2KA
KPSMyrfjWEW3tF0ZSC7Z06/sLt945H3ZibZzo3ShTiZJel7WDiSCkKpBX5lmzYpnzgGaWpG18ndu
lC0ldmRppQ/RwQQYnIrouyQILtlkDScqFSgkWPAhbtCjPSWhHl44rCIQZTU3Anquxw4rK9zxFSeh
7tWOPKie2ghRr2jhJW90W9EhzxudmA7gGksgbVBFSEVcYz90dj76oHB6Rs6pEfh1IW2ecndSz1Y1
6NfY/bHI5ZGkTQ20MNTP096dc1RUol+4+0EMiWTpgUP6gKdakla25xhFYAqhzHLA0Kbsu6H0IPh2
A1CJFc0YIwSySwLXCnJaX3CWy816V2D+ag4TUTnobInh9jlRua9wDfV5NQ4oM6ToPKylnOVHHyvN
2OCaruoXVBWk0BJTAmpWZVp8KJKGAxY5gbOPP40WAQ7r78inmxc3NCsm8XZeEEzT1MlLJDgV7lmT
LXdlNshB6GaMwy92cqjhM5vkvW6FoOcl/OQac5s5uAAzghSbuGuQCixKMV0XtPVeOnccf7kiiq6o
l3rznpvxHnuawZwK48a67DRRUCmViDTRBaGu5XximDkd/o7OYtCS+rg2Rr1NNxKsEIqdkMd6hYKL
T8ZiUblXmTLj7wjYvMk3BGClNaoKMBtt0NXkLBqRt5ulU8RrOqqeP4pimsmzRDiOEBJjcE0cI3+P
o/0fDCvzI3FooC97RPz7sWrom2gEwECWUVNfY9TAwweZpkke3XLqfiZ961kExOk6JvxY/OFkOVV+
J/L5VaZO+D1KIxR6qT6KcU98D/2pSCvM+xq203PJrAQ2rwBknQ2Y4/TJTA45U2xw8gXfOXFyg0e7
SM7jVdsDh1lrypycPffl/GZcT/iCRwOYd6y0zIOdAmzdcYyloKtLEy86dK+wPw8t5vO+Jhu0ew1w
oBBdq2CslUepRP3fpovb1Y6R5bXpOO4TNyKZKps0k9vooG4eTImqBT92StxjEVRWizE8olIRsqx+
yjxFo2YzXkPCixOUB1KVulj3aqxerWyMfroQCWoE3HPnLgxxt9/kIIfUCqkANbCRdcQApU3YuQdQ
KJBvqjTV9v1kRChWGAcB5GHp/xVo1oymcK6kOnDnarxCZxGKXRpN7MWdScaaX6sx0ckcJNFn1WN+
LhhWpByrdpZq0IRwGFM6aiHMxz7Zzyhy44bnBCptE5rbzCiRU81taXynhhsQ5xGTeUX0aTsysW9l
fmbIXieSuU2k2gQzghOflBHz3iOGivlbmHpXJb+R61Na6QBsebkVv2DcXlQaulw4MgVt3ioB97+q
cYN/D5cIz1Vle6rieJ3Ix6HJDCZ8bUf3ICOPEDlnRuPb0dxO26e4P36ostUCP/FK8XtEWfdNQ/dQ
0llHHY2sXvP4zaegOK/nMMo3VOTObSlrhExgpHiVstb0ng3NdF8RmAbfc7uYmXRn3fK9jstrZ3rN
/TTNsLGMWbngxEcN36sdh8LZNo6rPQtM/GoNIRCKQxDZ5k0o4jnfMmmy2zPDFMZlG1rK3ciZr2Zj
q8xBfdNX1JWqt249G+6u7yDMwpbMmR87cNoNd2pie8GdLpppY9EIRXAOnYYHZO7zizgWEOd7oMVo
Qb0S3bYOLbknRfZO1weY+mQrBJCF29qmss+isDxDZxUDcEKeMG5cW2lnZrsMm9DHiiuoNOa4pTEQ
nol5efKhmIV/ICWF2XpMR/0Q80R4qLRqYV0KFKs0xFt0Emsn6DWouK1k720y9HNh2mAtGIziRUcQ
/cRfsF4bjfEn4v+qeHbzevAQ36RkAsQB7lj2OHSQ/oS609cjSVaBGenIiWPyH28Hy47M87HXDb8z
DbO4dg3VBuuSsSvysNqTtyNyvsekGHvgHIY7PvUZmLTD1PCwnFlNB0OVCaTdr/HZCRfI/5RlZ6OY
JSW6ZZUdU7thfmXlFFfoCinqqsYdQkJBIqJ6CT5DodIpXe47+BUd07kqKNGbldncbYemTBVe+BCP
/zVKu264iCLZ3GRR0Eh/FnDv102SgZHCdVMlTLJU/qOYZwd9VJYhEVhPxGomfs9UcNrFFWFul/Sg
PbGwghNY4bTTtY1pzP2IhsomecTtVRBghma8RCNcwHFgEN8ceHOk6eeeJIiwtLst4UHysTIIvplL
Uuz2c5anl8bYsBNGRoSuLjG7rttpc4qTsNQuhi5AWmoFaQVYsb6NA7ngJhZ691xBEPGK5oU8CPUk
iNaoe47fnGkOKszL+Isq6v1B2qYXiW2Tos9w3lW8wIyIRkL6tk5FQ0ShYEEAkciuRRTAOa0BEtvb
DGw/eaNXsmiNL2qZ4yLu7eBmcn6Fy4AcnILbPD5PislgQkaNuK4jb7qaF84hjngLZ1q3ZBch1f78
qPj+3IxMDUmHifUF5KdzYvJV4wz6suGVLMYq/O6qyVoXohu3Li/5g8c0idU0yL59ftGPvmNEkVRS
Bq4o1BPHN0l3re6TXjZY6WN1kWGDfUoavT/MsU5wT6B1ey3qgocU+t6msCbx7+8Zey7DVvou0iPm
6/jyWhGjMggiLl8mGp2ElqimYejPesueQEgLABBTqu8/v2fzg5umn7DYvSEVEQJ2Ui2nVu9Ah0Y/
Rr5U/6fgEbDWoq89BL0xToFtS2xuAj+vhsdeyBF4YeBF08+oNQJzXbFsFv6sjLogH2QOtxXAAxsB
e9ddekYhSUpxanZyC6Vtu02V0J51s2EvMRTRAJOCRxQl1rqb02mTlp556WFKEsyfnJbMDKeGb2c3
PfA7s3BHRYQKCYEznrPQd+n8j+ummgLphzRg4U5rZUM3U2coO8D9DjZl6wRfoW7f1/TkrqJMoomL
Vo0WzPFvhFMz0tmCB9StRfA0wbImnyQDbPJF3bz8nZNCCW8xEx+qZ0QIbybJvxpcGlduEwVLP26F
SbnqWuy9QgqoZuU3+BalYsoLrXpl1MNX9/jBu86rt4yYeCTw65+8e5TyOkdzrePIlvUrxwrbfaeP
3aOFGOK8j2r36fNH8IN7RYWJGfVt1IKt+fg7ReZgzFpKs1EU2OBSTbM3KWcw4lLc9g5rpktCSzRt
g9KTX5TJH/yaXNlkmLUMeQAbHF95FlmB/5lUAw4jtY9vKN0EKIq+WLpPuqlvi6fLJIu6B5Uab9jJ
FzrARSDhpyZhVUX5GQif4JKgJ0ItYdPdd5lTLy3JX13DicnKG5AZxEU+gDHVL1lk8FzmZbpHJVT8
tHsAy59/+eL9+/+GNUP2tkgu6YUdfwdZybEvZn6/to1UZJS4JaEPA2KLcg39KP0d2wnAHANO7nVi
jCKHBrQUnJBEl3QsaEjNepqKSSPQcyDbA51P96NWmUJPXWkWRiMCPgpk/bwrSDuyrPO/uIGliXP8
qtDrWz46AyVM8W+C579elQpHR56Nclx7lU7yg2smOzXlrF+dEu0f3anurNiGVxqJtN7Tv9Z/K9sa
72NzZDDV64U5fvV768tuePKRTJMFnMByy1h+/+PvtI143IsUJKbncdo/9MRvcrIaSvMnumSGPJ5a
rCyZocWPUIQJDVN1ikMcyG3ySNZnR5KoK/pvHtFeMxBIndEMB0TpLtL22L1uTBG92IaMct8juaLG
oUhqLc0ko5+WS060UTQt+jMQVd9vAoBFxdro0HZxnlTZr6r2AnGYCw90ZQyt86zT+b1WvdBITen7
KbgjdKAvGfJO4X3AMepnA+PY9FvYca8MhPTnbA4tTG1e1eVUnUFRrvUBBK8fzYjd11bgYisJBp64
s3lwRHwuw1w+gDnuUM0EZv0cMai+M0WaY6ApekiLxRwXu8zFNrLCBuFUG4s5HqifMrEw4YcdMbxS
4i/Oxil9jRsMJ5gZqDFXA3Wq7RNIicaP2Cx5gXTL+eH29YxyfYIHUZd1Xq6cxtM137BaeGLI1ON8
o0yH5IlOEUC7oqYut3aBaxNfAkKvBSP8hFFGhH5nO8pckyDWY/tqvOxHqHUhDQa7JEjMsJE1uU6T
vkrqf+sMIZ21bWlGcMSdMZygY8TbTfhaCnAW0Xh77c0kmcGHG7ILSiO3IclPKQyNaYTfnqVYXdL3
sEnlK5d8jsGLIBF8/rq8X9wlrwDqd9rkrpTvlrwQFockanAtMT3sPHscNiGEjTXaz+mgJUAr/vX1
LLQJFu1fwj/gLBy/Cnpfl7NVE7ockK5yxfNXxYynx+C65TgXr3PmFdoXt/h+VWdI5rF9moyHpDSW
Fe+vBQHDEP+7IpFokCai0dZlXM9hBU/557f2wcoJB53RBk8rWoi3lfWv64gOCWhtcSQHGx3jCNeT
bRdSAYdgZ793OS0fm8pkz6bQb8xcS24+v/z7Xio9hcXCwPax8ClPNi9ADdGs9ygU+pG0s64zvRvR
QT0D4VB+//xSHzw0NgcChgyUIGyYJ3uE7jYh8NOBO3Xm6Y7sYQPvaOiUG9ejCLRJGH789xd0mTxy
c0xyULAc/4RZq+laXeK3cFM72boMD85QYuX3lSOni0oOyRfXM5YV+WTFRnVjMLJhhMLh6qRfXhaT
bKTOM1PnVJmYyAuT3S3PC78yXAcpr/DmXTp0073CBwyzuPKsRy1NwFTYTqUna5kmkdoGdt9dNaPH
8N9JQguSsj12t0mr2Ymvq4lDDZxxpYN4bgjZ/fw7++BxtMnNwC9Clchp5uQ7wwULIwvZ4jqkJX6o
uzG9zt+c+JWt1ysHB/FhHDRz0xQJ+AtjBCn++Qd4X7NxYl2gNPZymmMCcfyjwbf1OtBdPCVNEK3R
OZu7EQ3iaxukkn5KiMcXX94X68sHLzvHZEO3QVgw8Ds9kCvPmbqmxpY0GjyUeEzpPUZQLT6/tY+u
ghqJQSbv+nKQO7m1EmGpkXEVWTrzt5ryd42MQn3Bo1n+yslDKLEk2o7F1mhz+D6+Sk1V32EnIAoM
gSLhn7nyg8Sk/1PYS4sEIOrnd/XBCgIFipea5wWwzNuw+a8FLLeVbg+1SyvGKOxzr9Xip3Jo8y2i
Wfo8n1/rDUt0cnMOqS8OQ0pcH+6b7eKvi7FmOHTQIEvTq/rB3KAmaq5i4sEBYI+xnVwwNL03NPuZ
jrTVRExQZFz1RT4RrCcDxPd9VutffagPXntXSFY2jllvvJnjb7yfa6+K0xH7YqgF12AL1Zk7JeVj
KxReVKkPYD1VQIymSuLkmQccFiTc868OjMb7H54CgXEdRSV6GudkkyxaQCtxj4vS6yrLAaNgGQ9N
mht31RSiWYYNoz07aewGK70cxxe37r3pJosj8ZumDxF/Zeq64RfLyQdvs8tIWSwDRHhX3vKZ//q9
GqC1uWM2SEC04GdhhRO0EWke9H4E1RVzXCP+QP/ii3hfCS5aE+aCNGupyazlXP3XNd1Mc7MRz93a
KpZI8SDMfGGRaM0goIIvPBK8mfT6BbDx5vfnj+cHd+sJNjfTpOfEJzh59cKR/SZBis6hN9VvIqar
15qBPSwcZHg22XX7KyuS8ufnFzXeX9VdAki4U3fZw0+XFRDv4dIQZVmRJcGbmt0Z7RVntlj5DWeH
gPSBFqp5VHlM5wKaGuA79WYWF5VRtE/OCF+D+ZQVFetJj4x6Sz/ZtdBvdVgEGGUMCb1rJa6QnU3f
utS1XqLWZmk2RUClFNqjvZ0rKydwkVaN3IHhN0b29Wa6zOeg+eIM8X6xQeDAgUVHCMOrfloTaVnm
4kOgUax1wC5qK802HBqxLARxuf/8e313qbc+qcO503NQvJ4an9IgySGzEj2aQ5OfK23c4WsA4RNB
X/n8Su8eWE4o1HdLS4QZmXv6khAROpE4TO3J+Cb2B1EF+4ICDFKrUP7YiMAHKdbcmiQJbD+/8nvZ
Bw+rKxY1GBxTi89w/K6wMZh2EIQEAMtMvysE0cDmxPCjJm4Fws8sb7ICBaA2M7dlamZeNUlTfhNR
BV2nDZ19mlTNFaEzLB+ff7J3eyXYSHKuTN7hRXh8SsjDS2uW3PqMIZ+Y6Mjt5Lkdpubh86tgxztd
NKlekEMvemQytfQlKezvxQJytpFXpQGJj7A4dxsTxgnKC+aXsQEn5X5vnaz8ro/2osqyxxo9YpEM
zMXNMoR2SB0+rQZm0hi/IvbkVY2D/Yc3pu6vMilHsSGyvQAVS5u5gGKr63e4s/rr3AW7DYRBT6Cl
JFM1+4EBDIVaXrfws1caVhxrqAyU+WXYEleAjJnxIuVgtBnx89Zb0XfupZdUwMNmh5HGSocSSIfP
IsFh1QywZ9fpTPagA9f3uREC2aeR16iZLCfvcIeV0/zSVR2kozLKIv28jjqrPIQgsCHv1l1DAgYd
xWY/EEEpV9LLkgl4rkbAcsZaj6l8MLvmrGMG7tzm7lQH/hzyQLya1WA/wMHq/9huuSCr/klLcAiq
ORh1DSOb9UeZWzquTEdBX5WFn/d9+ysAMvSDsWFDsKYWwrbOu5EhDHGs1U0LCp4pkZGTpuQ4Wvhi
OyGxvY1eYaezZWX9BmRLvAemou4Zj5X1irrAOJ9HAkvZ9lLlbWTpFQWcjawgl57J+gH+YQE9Cu0V
Ch4zbO+Y8tognqhg6VNNGQTfHn1Lt9LlRIiHXjRUfk4speaP5PJwdUvVdwXAP32nSoTHvt2TO7Md
2mJ+LFShP5StBeDEGxdlyczDAKZDMvpdoTIlcqRrBnUdkknx2zWKUd8UXj39aGdQNquqUvmD1lUA
niKyOLR1JFMTHyHlKi453MiQLUA70dNB4RudOcAv0l1nkJuqI0Cqz+h6u9k2rZTQfSvRq5Y5LsWE
jzQc9UmVTuAjaIoar1bc1s06oAfdUf6xxK1GxCs124CoV0VhA4v3BqO8RJSXe6S2E3BMNZPiqIrA
4tDDy0tN7atWKfBIwh0mdEJdZ0E9L3RCaAOcjjsCRMZfitG+eREZgbfVO9lAK8QWkpBnK3tnlcRW
/b1mlbvBeulCtoiq7hLBUfGURJVx3yHFIL4+G4OOBPKlfQM6yLv1cIXeJ97oyfVAY+QXbC71q5l7
8NcROuPvOWc1iTFUzAjnEZfSCI6HyVtVbmXbvst8maStJtD8WtCLQWmqGQ+mzXy9xp30m+Km2+ep
aebY5zF9EjTdeb85SmsxuPOq3RbWXCDzsC2+mL5pkYnXGJmqLZnszBysSQPeV3A6R5PuIodegedg
ihDllffHBvjwPZvpQa3ayLSQLRlCnYup9eAG9CFrgYx6XuhGRtiEO7eC5gwqFi2BJZXmm7TaC791
7V7HYIpa+5zs7PSK0obk0xqIE14+zw6NL/aoj3YKDO4wOKElw1Q8LSsahiM9Y2soDpHlFNsQAsdD
QSpxhqUJdgUTTYLoHQkskJcsuIW2Ge1xwsGhK8K0O18EXZIemaif6MPhOfp8If9gs6ZY1R2mT/Sg
2dOOl3HOW0SkOOBMjTwxf7VoDtalVTTPC2Pu8yu935iWVizwHci9+Eq8k4YJyVJ5Fg+UO1ZY9X7K
S75Tmpq/2pjfnwkcdj90rhzoaJmc7kttwKCCWT3SiG5ALFDz3vzIxCww+GnAroaxuSFauz9Xlpp2
WVRWzyhseHnKzF1n0FXW82xUZzDOCLNCdLZDP/GsoAY/lDyP9Rff/gkRmC+ETiAHXnTLKIuXScDx
149kpsy0oBnWZA2GvhEg2ufU6SYvdHzkdUewxI5EPOilYR5eRvFYnvcDgdCf/zLvt3Lc6vQj344y
77kPxGubbJrMIPLc0HbDFBgk0I3Ppt1aV32nxBelzYeXo+5lii74oU7veQSdqFyHIV4f9eZVqOf5
L9IN0j1mBKxNXhx88UgsxcNR6ct3TJGNKYfjGr6fk3FAyi6jAW/Dy6SVkDbTXMEizIvpstDB0wVe
4JwNwezeNrSHN7UbsPd9/v2+qzOWD0DvDiWq4fH9npwVS5dEsXnETKWXTunHXe4czHp2ftpJ8tIn
+UDAnmU/fX7N9+811+RYRm8B3AwF0/GDRYZaRFBEORK0lSa0tWO1H9EAIUUNnS9WOPuDH1QIg/3d
pnhzDGf5LH/VjYE3aZHFJGRNNyOO1zFKpRHOjiWfh8FzunMH5s0zfYeM/ODEpgMtiUq8mIOArZ3V
zrpVUdg9kWdo3LVaiAQMx8nc7XpbiQdcnrhdx9i+wv4UfNMZfxHebOf4l8yypiGgzUr/NRemFa/l
AjjMaCM+FMqLfga6ESLFo04+x2zqXc5x70Zbw1p4jVOb5DdukExgQ8emcHwlqnk32l4W+0lmhuRU
10nxc3IEIepwC9QvyKHsfNk4WBRsFnIowtuxm8RarkPphfNk7xwz7F/pqw/TygCejDpk8Orwskeu
VX3r8wj0AB04x0Ox0cfsqJgJv2obfPRT8JTBnBAwFggwP/4pmJm30jYrKqIxe85zYr7GnLsDYofu
DjlP8cWj/cH1KH9o2lLooZ54kzf89dOTwBTPCNE4wHiixYpmBRoqvIXup7Gy+TzY+hfbyPtxLnUH
thh6WPx1HDIn+wi+LVsDaDAyzp3nq5F1HHetWV4hi2p+lm2UbqOyET6hvNOWlljN+BqxuZPK78rT
J4hQmkuivG4SE5En9Rdr2wevnUkLSUIPotoGJHT8/WvV4HqwSkaS7cb4yYyYxCVtv8C/pJy/qLM/
WFaQWPNuM3tFFHTqPGi7HAu86XAtL+lX5MVVF6qbdZznUcV/LaNdwOD+ixs0PvrFqbTJ41omEiCD
ju8Q2HNEPBN32EcelqhqkjI4L1IZWVtlGdDhuobcyy0+beMpqjTsk16g9JVoUb36URz30wVvJNvc
lNDQWtWEuoATCYifGxHmP6HHa+9sWnDzum4ssuaALrnX/E0LMIRldJveTtJqp1RSvqIDR9zSwWz4
Km73vYCfwp5sAdhEHA5Jejl5j3pe3DGgw7d2ZVc/xnSktjSnc/ifovDIVyVmB5WYtg77hYmRmXSI
U621sNbI5qKuvPrs8+X8g8MTn8d1yIlgkqWfmlkgIQceSnlEugWhsZximT2tGIuFX9T1CxXoZLNc
HF2cB5lo4XU+HVDW+E891QD31cMpPuuEXrabCVX0t8khq2dFIhUb6SCT6OdMB6j1hRwHIvZAiPxM
xgXVkwVmtI/rgHAlq5T5rc7ZwjlAbcbVn/FiVuR0TuM3OkfjU0xoQL2eSc4JV1YTaTEqiCgI1wED
1PM0TGeLwEFZ/qHyFS+pMToU47pd3GLhTS6cyYtuUtIN4ShoLcmxrq4jyE+GoHoSMLZRmDqIFtfM
9uVrBkwdrmtUhbwaRmJ/NfR8658fHTKQcDJmZY+noQ+s3Tx+LUIQHQlpEjbcYk+UvtTwxWpzYA7M
qecemakjnmjOGbeuZnsoPNO+ziFRJvl9EjjyNu2tgpy3OW2sbcAEsbvQgjH/CSEe1y34WxoVHp++
2zhN5ZV3DplVzoYdNa7/8R7+K1zW/59YAGhMf71zS+rLf9Ncrn7mL//7f12+jPHv8m8swNu/8N9M
Flf+Z6nhJL7/xX6PwP//ggE0CvT/ELuyjKXQ6eIOZJ3+LxnANP5De5m3iC6hu4jJ+AT/hWYJyACM
rhk6LB1ZZCrOvyEDHBc9zNM5PZkLL4uNh2aoe7Jc1WYv4qKIqsuI87Pj05ebxHVqEd79WyNRk4gn
NgrrvHUMW4NxDI7n8a/v6uafB/3Yn360bvAJuG/2IbgEi81Mns6oofln9FxUf1E2VWX4Rl9L784K
TdHtJ9uL1GGcWGZvADmOSKwSmpPWIcvNtoRWKupwHkhdylk6vjifnMy9+FxQtojAwEuA/Ov950K6
ZLeCMPcLY2izxgcaGWPdj12CxtIkDfsV08paMjQ2LTjo5HhAszFzOk/IMePkBqYfhYplRZpzsMum
+6oWOjnNUAzjHESgISCySUGRcvLLkRliGcq01QW04Lnz9VI3p3NTae4NRKFcvY6pmttzASal2fZG
jaV/pIvg/prSqEMz59n1LcAU6tnQaPN5C9TKi2+Goo/tmy9+4WVj/58VDtkcJ3yd+ZBJPCeDmlOl
miBUBxuWIc5nfcxI2ilw0+0rEuJGsNZja2wimRcv9A26bynuk8lPMHXaZxWQ4vhfFax8FFrvDGAW
vSwPHv9wvNgWcQTsR4rh3Agcep0V+NDsErU88QFzSmDwcyyrltru82/guI58uyod70UWiqGR1f7k
5INVXpMFhPNzzDJ273cz+zxdVJrTKJRIP76fof7qKzLQgEqXmKT1NRQvt7/9/GMcHzGXj0HpTLFl
8sYzND19YvLCQi5cDNW5PiZkR1ZmL7u9BTh0wWODXf7CjH588ni7HG8PTaYl8hRa48mJ1pwUeXk0
Vs+h1KQp4HVVWgRWVB7o5N3nd3Z8oOUarIe8A5wu+WGXpfH4ZwXlI92Qw/MhTbSp89U/X6GIoHqT
4aflD3WRW/N+akvb+uJ89e7SloWAESIxvywfw1q+9L/qGA0Xk+lNTXWg3kzGnSvzwTdSZcjrMp65
US2ZwGkRG6n9u4qBm+aAuUR6LVobAQv15KnSILQ2tVmoQxNWQl9XLRbw7T/LUSSJfv/iOxYc5E5e
ZPYwIQgupyNBM+Qf0shf99rQCkHgpvpdU2pTuQm1ZnptzZnwAZP0b3vDew21K/FyjuBeIjcJeYDn
eUYiziZQ1XRtOqiO+tTy9hOeFd+pLIADMamxEJiNzWAU9N7aEYlg3faHDFjhU+XJ4azSNXmLfjFG
X1GIjdm1VyPj0Ls+cLBQrzKyRzxtW8VjnFoHouPHVnshOBQ9fl11rx6TjF+K+QpZgCLbR+Zsk/2X
/8o7pe1sPW0vAZmgo0Nss/aMQJxlswucy6gM97xORQt50XPvtdF2r2NGGmsQpNbie3O2eqQY28Hc
9mNNn6NVAj6LL8UASSviB1OK+jZyDOqVPk+3ZWcnB1mU4a4I8odBpfM3Oucj7qmyxi7TBbvWI8kg
bGifqq59ddoZFsBgpdUSMjEjy9RmP5dtuvM8gjsrGy0BbQda3EVkqavW5ZsQWkIIhlLirDUJZhxs
XT3iW843BnFG7qpGigLgqDN2wWQ728IOyvsQb9AGf1vhsz2LX+5gMDAiQ5swWjCrl0CmbhoMJt9s
t+2YprTim1tE6W1f6v1rn9j4dxLbKw6wFdwldGAovi29BcYfCUFqIpx0/IKFXLAzrkuybiDCck37
tbowSOw9jKqd16RhtTsbX9gOx/cdeB3zUEZy3LBaDCunrJi9RPzfio4J3kYCONbOjbCZL5Ik7+7J
s42ek77IAp/lIblO20neCarCay2M+sfcEjM46N7bEBSinVeSHswYu0vwJ9AlUoJzV+x63Gkb2D0t
kQVkUkjf66fkdzra5waeHXxPMLjDxNvCl0vs/K4KmYk3V6M12t2hDKbftuD0TvkmVszsmr1WhOM5
0VPO935YsisiAsfPAP8x82hjpz0r9frRwPrwx5xssVeQM3cJ0YxQ4rL+qnKYdyjiIXV0I/jaqksA
OFgOlbKLh8maMXBxnF/1hLriYoyNNWKgdJt0ToqRrgFoPkwkA2HoQjSLUk0grsoBgUZ3Ti3I8bXB
hjvlH0l68oo8vD1ymfxO2NHTRC7sivZxu3VqkzGrGPVnEbu00kCGIiBWpPgwkLXi7joo+2FnlPO4
MbM0ORvDsd/EBr5doQULJdRyhy2a5GY9wKC+Gmhb7QwjUWcGPMObwpyaOzkH+VXMKPEmDsLpAoZm
tamrsTvXlKSPDsrThlPKUBSrtSd4L5XR9+GGvA+Gks4EqXsdgCJ8YcRpwMUDdb6CepNdLtjL9NwF
U5PhxQ0y7ZmmQR7wR9wBufDkOUl0qTxVJH8EqMbXil/OeKQFWN8WaLWkP5DX1F7BPpDyyXPqOHis
Fdt5vornOIkPvdSN9NUt+x41BO5/ebdYr/7UbpbXHAc7nOm95Ybjzohd0kRNxILZ9p+DWaHJrgB/
6bZwimlu8amaKTE3I+QTPV5rdAdjkmdBqW4nrUdvjSyRU13TdSO5fgl+6T2O0cBdlxP8qn0PXIte
NBbby0iEhHiTW9G5F2GhU/k25BenB3viKyiWjL6yvhhFZvVXgHHZVDZV6WYcm0XNuvLYLfb8FZHP
tJoKvYPQbmZ52Gws1lFG1U45WBd4O+30kvIRN6alV+ywWN3n4IXAcY5PuUqtn0bNwfGggEk+FB6P
GFh/UXM8ljJkV3KqOLC/j5Xgu2lc1g6ihrP2MBulMkPfDKS+4BBns28Yho/TDGJza9L46W9zKP/p
oYukmm/aYnTlfU5MerahoTjg1OTp7G14ea5CY++pAB16xU5fvBQzbWw0oJZdgtyBN7rXmRiHRPxo
bjzI7azzC0UbjOIeYdixI4tL2Q6GSVZhZd6aFENJfFHpxWTBQydnK8kvBV7QNDyHbQAzZV0NY8/a
xSqvr93JHOCR8gtXxRY1tYfbWC/7hne/xym3KVw9Gf0es7OSqzmake35ItWdP1Db4eGucM+jOiV4
Fnjrxkma3tnZIaSsMo5CEGNWb6XdDsAXrnvNZGB7YWciDQ/eSA/q0Rvh177kxcDPorm66pslp5hc
pfXAf4w7ys/ErTbQd+PkwiiKtPvRDkOBsb8q9SVFcCJ62Hqxcr1VADXnwG7pcFIVha+cPmr1beZs
Ou9ZJK3mNgxYMNdFwbH9rIwI1HxQrdHIq57GO99URBBB8FzUE8q4VdDlMVNJtLsExzcS9qGzGpbR
UIHjPKqS15hjC33lKMNKoK1Jda9KcmybyeCUOBVjl9xrlRc9OWEiNlrMZCBzvarfjU1a7cM6C5p1
ByTmqjXt8YddNMGDmHrvoIqIAXWMjsfNhHzkWP5UNWG85/aK/8Pcme3IjWTZ9otY4Dy83Ad3+hQe
k2JQSHohFCGJo5E00mgcvv4uSo3bKVd2BrKfLlCoAkqZcncOZnbO2Xvt/VhTA20iZ2QwWpVn5P9k
tMgB6CsA3kbdA0n/KrWiXd+5+SEJi/DGUADORneFIthtT8Z8YjxiNqgPjL/ZWybEwgwtcV2QL/Wh
ZV2Joz4K7vKAzOcoj/zYGjIPJYAE+YDIcrXhBcMOzlezL+noXM22MezaCMLN1p9YWMJmKuMF93n1
4IUI6UJjAftJ47qaYvq11VUGmBnahSebG8TBVXmKiFU90StKjrkoraNj6WzHcCjZ59n4ETUq4Q2Q
jvttVMPaMEl9OmskElfrROVsi5GAMyKNzgw6gq2nuNZZ22BZqevWe7VTkBtOsYpQiP1gMj8QRVaH
8kOzWETcOc186pa83+Gs/u4uonuQqVdvMEQNcbOgcbCmJntoCv663kqDZ68arHBbu2F73Zk1/NY5
a4M71D0RpwTHgxtrEvYSdcrSxJEN+nkZSTnZ5aqZ2PO0k81bJ8i1uevUaP2ImMteF7PrfLQTiuFN
VSMB6FtDmpvIJCYZUCahMtRWndxl0Os+wksgryGIUhF+drsoLW71SDN5E7L4UnV6xA1uI2LX49oL
axvlbogmZbYH7Hr4jRV86mpoH3M266s0ze1XJ22Sc+mM9onchEZvdZTqg9PiONiEnj0fS5XOyB2I
9YRCqrvhCt72+NLAAbtXSBPJFMIk96BkY7Hn+0H5VAtUK/Gcavslp5H+nAcFMTBd3zwoAAWnbC3s
Y3eeVtLdRKuh6/p8t5QawEqee+7e9NvW3816xE8+uGXyTQ1z9NGzckxK/tAqUKvGzL9Hg4cBWGdg
XkeekdF7HQp15C8mB11qM6/iXuHrmybk0/sBmPWVoL2MvtVh38KfA3rfzrscvefQDteQqrovROSW
jxaakQS44rC8OA6WnRqDUrEPmilybkO8AXAZTIF7qeqa4oZOpjSuIKz0z4qC/wMLOiBZy6yKO1ro
1VENI1o88kLmfT/qMd+lhYSXZVS62rqz6Q/7SMzTTUqiEoFBUUYYysT1FgiAStq0YFars0324M7K
lumr0EGwm7rcetRDH221s8AXLr1033dEp3RJ2uwBaeVPZV19JVqNsLa8w2LfUGK9cGkxK80Ljh+7
yS3Ez0vk7w07I6gs6+uzpG46OP6QohoM0A0hWsv0bcT58F7m5vjs5wEpaWORjM+TU6urkJiXaxJa
xE1bixuiEtXbKFVy41dMLGyQ4Xtzmr2j2yQ+IR1ojg4zUd04IQt6TKWLDw143vViFjxivd1TU5nK
OLa+6O68ZjG+hhQqTLnIm3zjZbVFbDp+/bnK5/ar59bjwR3Cb4hJGAfYqF2GnbE47sBxZaS4yqPi
6OaUY6ILDUkUefpdhoV/ZYy8Fx1wmkPRV8thZiRIfVX3NyiZmZR57eugSITbT6FXxkQUWo+wiO1Y
E/R2pCZvd/XsfffQAMVWL85pMOA5HpPoA2gN80lRA1wB0Q22CI3GWzWm7hYUo71J/EXtcl0En7w+
6W+NQq/Bmio7NG5pY3Ftg5Nn6vYARM3bgTs24ypEkk6kxjXGH5vTD7hEOY39FtYH/2rpV1fNmPCO
yNr6DPnDZPaUgsGrXWQ2eZVvNbzsBFoApzHdRs7e8ThRLXwhMhUFmjuzfOucAN5AZUQ7MkoFBx01
H2s/qeLZHyhHjTLdiShV8jBZzvg2j+5z63blVdn76ZVHesWGU9aDXznBD2qs5lFTR94WVB79bvZJ
Zt+NYMceEpcDchz2Q3tn92Yd3CBYRR1s2Gl4zkAF54SfdSF4Y8NTgGaMZvbv89oznkDIReEh1Ane
/qIOGPC1oUq+cPax4pAEHnKHfg5XTPsTkrD+0OStrzYhSBOumVV+DCcgj8qruhiHoPdgAq6jNxZV
p7yxPw+jbh/GbOIcJRN9X7dyvJpBc7NmB9Y5wSoHCNPtHxMTuU7RYMPJf1pPMVy+SB+pdO9Uxl1e
2B8LjBlHP5tpAppV5sd1VN0MeNgxDangLDOXLwFb9I2lDMkzxO6XZmh1uWUmVJ3gnc3xrDgFbRFA
GztkOdPt1AXzNe82elqCaa4nmflXRVK+UhoXH0rKELKapP2hdhXPOjvUETy+v2c2xqGM5ySjASHL
k2imYgc1IX8kVkffMrAxicAyZ3sLFUuAcTfaTy0T01ssc87WaoU8Vrk0IKpyR9qlqvc80UF5JEFz
2dOyXmZ8PYn1oxtXlk4QVLvWZXhf0cfa9VGX+2BrOgeCEoxTqjxWxh3oc83DmIltXzYvmerKe7us
ugfku+U2c5iAZsYMZKQ2yhsYoMvJrMf+2Lb6G8zbDl+Z7P3m0Ne5s2mDsv2yBIW7Mb2cArVm3+b5
mwa54zT81eOvFaSo5Ey/TOsejn1zlax7rSnt/uy4MryZtO3e0lZ0PvTaLurNIgL7qLPkLOoULhCA
22BLVQN/ayos56ByUud2HgfAx6wI67vBsfKvmF15AfPF/JHR0OBkn1CujlOLbkmYyaNrKvMWsogN
4I4z4TVjcLXvoMiYW8uq/as2MYn5XaLxkLrQgswWmi7zv30KShW1oLIWd0OJrr5Dk/XWalLHsFOa
Q9W4UP2h5X3pS9Nm7GhT4wYD6xjnfS5Y2Af7jiPrjgvwvVrTodISDpFwowd3sdqdNa6M3ERUR2uU
1taSZX8YUXecMIjJbZpOKJG73pqvDeC5ZN5qz3sxbak+AG7RtEQ8j68QnClpvWejm6evPqSKPR1g
4e4mdDxUUUH7WaTjfB/KGW2JYQhvIjNjWeBy+WiRZ1VWX6qF3O/P84qT4nQU6T0WZX5YDU30LRLp
9J3NkkAMbuw1GaQF6haUUxtvnN3Hwc0dSACh2VxXRjCyYtqDbrdOmI5x3ugyP9MyStLrxA+TuC/p
HL2aY9oGR4fFDvFn5nsv6PLG56p0ujGDSplFBhPFwvKVvCY7KxnUC6gdPUpQja62yYjYKitUrXDi
Ke+zaeJoOI03mJGtl0IzyTVb94XIZHFjdqX4Tq+EI0ebGtq9L5UlJyTZdtiUuG99h+92pX/WMF1G
Z+C2LiW1ZKYVobh0YBQq6QWV7ScskMV0lnbOn9pt29Y3sgwJHFnmhP9n7rOkNjg3egu5Ua0ZkL4I
M8uMbpchyIHlS+3qpzRS7g32xdq/acfO9L8MtWOXN8uIqG1HcF4YIOw2VX0APGDwBi4y5N+aZUUT
MctlGV1Hkhv+MNvOxGSqNgUWj5wvRo2Qt07mHtqf5TMLdzIBnotKpTZQ/WXy3JV+7+wtBgH9Hi1f
KIjY7NXyECxmRVOvXbDPb0u/nUkyG0SXnUNiDApQX4sO7h1D2d1WYEOiw96gCuR/XEvOlFBmGkoW
Q8jwQXoK53wojqRBBLcVMp/lngCqJP+yNMKhpZmQ4BfDou/XsA+7D8IrhTp3urOdnsK/RIlonxE3
T/ggnSozBIEKfUN7opUpAvcwShxxjya/NfdNgMLpXpecpU/EBc/iHBoprW8zGgP3OLDSMNvQSTq9
eGlRhyuypO6bHWOCxD2ElrLVgaMpzQLS20zrNOchBQNTIRUx6PdmcWXSXgB1jHitvMGP3BQ/QJy0
FEGaE/oJkYW09stgQpDe0GNW84/FCjuiQIJ0Cf0fCBnhEG2noed5sqxsHZk1DRfeMTr+O4m0rx88
s4KLQrdzYbJHaE6fXyPYl8VZWA6fXaPW8j+xGBf2PWehouOEbMkPdlNZX8sMTI3cCKq1jhre6SbI
XJTGvDnI3KNkPcsgb9/JNe6Gxi4gq2TjRIb/A4yppZ9GCMncukqHJv8Dl3J9WLzZhQytPGgasSUI
UOcvS4hvQ3U9eU/IuFPaw+hOW9BeY3Fl91ng7rukYJGyOrU4H4aU5Oe9TIhn2HNMJurcnXAObozU
X+r7oij4nRnkJxqLi11k9RWhOdanpAhIb9/06YhKX1MnLlufR+PIFjhG1wtHXUhO+KTcm3pBcEPI
pLvYHzK3R+025h0D0kQAVurnMCKtAXDaXpoLv5pmR3S28LmS3VLptXNWptxMH+shWRyKE8E+d/xR
MBwr6iQee4sEoFG2nK1Y+CZ5VWuXf8sN9EoYQXXuXfVjuJDekwx1duLEo/Wy+zUVdX/e1s6ZOusR
+lwktlIHvjwlnWfK7YxrcbnGSuJrENet0nvkKKG9ixY91rdjL/sKfsNgnHm4jOh2wDR+WvjE7sEt
rLL9GvWgF+KZtOoDjeyivaLUtOczM7gh2BMY5NfHyh6E+ZDBV65jFkLYjEhKdXErF98Dne1afX0z
kZ8Gh1EAfAW70HGGrSOfgFymSgQrmeUE9YD+MZnGys5p7gKof9Ek3+EqDHyeWto0ijCSCSDdm1uU
7mq+0/J1Hjx9D4ArDI6zbXX9tyhy3JJDacPtRpEs5hgrkv0SVIL3DVwixZS9pO03h1v9lR5R6RxV
hERv708RcT923iROPLMwJLv1DWOJDinqj1W9PhqqqObXXy+n6iye0dDEo3k0FWARuO52Py5Qna1q
jjPfpjEohmYhcqYQpERWHBT9veroJDIUamt7V8JHPls6rQfCUUG6xZmZTvOVP9tdeucQcSvPhVFX
5oaj6EAgcp81BXWlyq0QLG09AtgqsPzmu4IHN9gHKgLqsWbHnfUcyfQU4Nv4EfTmmP1wGs9a6Dzb
iV9w4Vw6O9IAiXzFUESIT2438M7ntmSKR95zSeM0bSpGc9vF4cfd27bmFrSBW5UHexHpYbQ7O437
Cm0ZEPq0lNXBU0EzX1GxMx7GFIRu/0dBb6e8Yhvw13jmsGjm2DN5TPeMf+msG17r1/u2iOaPJLvO
1/ZcMhRnENGxfkaOxeo1lfUantqNMt2WUeCLK0T+ptwrNzdmWLVtYycf8yDzJIQlDESkMQ2ctFmn
RTLeVS49sbuIIPVmHxYRT4StVI7xu9LMszLc7/BhCMQGuStaYZTwQvKmqmDahEYQj2ZYHBd4h94R
/5oqTpQb0TPsOZIVeYPbOQZXqnhfi6bLYrH08tXUOWW36kH87S1aYp86AlfH2C0LYkp+7RG/RqWT
gI69a/LCevRyv0G8HpVe86FxgR2C70w69bGdM+Xf/loxAwn+5ll3ZlPsJ8sEYgW/0wa9ZLiOzggv
GrhxqBEZ/LrgS9YV2KwzMswJWz3Z3MpTqzO32M6Do/pvfmcnKtbseKw+Pkr6w8w57Ll0O/yZZl31
n1srMPVOz+FSAwps2tFWWzILfE7K3GSsYHMqC+NYB4rHwpoTzsQGxIn2fsQHltD5VJNxMGvCge4I
U+Adzpt0CL9UHqDLG3cq/TfaDBKpI6JANy7YFvUTJyJPP6ScfJf7xNaOfgognfD6To0+uQWenuuq
Ts3loQMhop98pEUAXiKepPyUGF3mvhWEHJjWPjfZJM/OsszyO/tJVbKhmLkgCYj+9WLc9szzCego
KtM8em6/NoSNwXY9QKpjT9Q7LqhU+m+J6AjWDN00a67DzhNNti5T1hIbJha0DN6jbSRmbEUMFMZz
LZu51RvcacibpXDIf/M1O/2XNT2dBHmcurxUDAciRgR5hA5lY9E25zyM16rWj31X6fYDxcScQzxV
XngdVKAJt0VhC3HE5V18LrvZKnhEh7Bbe9gTU45jjfzTuqX/JOSOSk85eO28jmZ7VzD2+K8zkmcO
DqeuOfXdY0+mO1sXqoxA8RYLAfYELP03K59ZAQzfygy4Fhwq2y+dZyuXXsCoq5u0INLrMWwJ3otz
iDd8clhz04iF9ZoTrYu2PRqGkXbbypvK4XGBQ2YdzYqq56iXwPjIoKk/jqQwA31WRV1cJ+jM52ab
+iSrI93BfRcEzD6/UrMa9acUqMJrYNiFfDOhTFEHjlPmB2pDwMjEGYCZZWZidBJ2+hrpfsw+wZWV
yVdvJhn7iczuLPrBgIVUv1lliT51AJ5iB5DXQg87YxRxdurSKW/6lIP8LgGrZz7O9LMQS68X9uj0
uaGu8ffL+jZBi9EitFV2+eIx52ehLyvtkTC/UiOr/YpZchkfcuj6Riqcr8NNQ3ScD/ZYMlIE10pF
1VsZmeeLuHckkifmk0ukDzNfGabk4JTF8qFNGEufm1z5/auoBzj4WIHGHM0OU6jh3LVglo8dGjtr
HbLky/XSKdu+bemUI/MPKj3PG7D7ngdowmjU/AmmsCR4HMPdeCOkqt0HjX7WPYrOYm2WVOjlDUgd
f7nShCejB2pNFaKXJv+rz095j1PoHvWlGxDnpxKbUQsnFp+mSGutb71yjPlMzTAMO3w8M45vz8ij
HW1gMfS7qmjM3oYC7XX0CqtUJMB3Fa0XeFDgv9NqJ9BUGO2dgz7Zim6MxskzUtRhOnfDbuFj8/fE
+BcqwLV89wD9oLtFiEpGwYWWzONM3fm6mw66Eb7zqNw56l/qwm3Lr1PmMbSLLCbu9wv0FO9TVJGs
8is791+JR8HP8p//XdYqXPe3hgooTzP1fw7fm1WZ2V/+Vf8fBrKu0vv/OXHq0H3//vb9r8rS9Z//
JSy1o/+gmERWBXPBtLFQcM9+BU5ZEapSeGo45lZ7Hsvm/5OVutZ/ArwFJErh7IHGugLQ/ktW6rj/
CVGf8UeYcRA3Wva/kZVe2tNsC1zIqq+DiAl40bvk548VBkoD4s4maWZ6SpO/3EWmpBU8RWpnL91w
6waj/tCmjnFQw5Afc6LN35Fm/a53Q3XLd8CsgfeS3KPgl5zpL3Klyc9HR3Qcj+bBJSlhMeVtYBnw
S2Y3jP9yX/5Gxfq71u3XR62qQmAs1GJhtKrE/vpREFZxh0YGQW1IL3wQDth5ZV++F4Dt/q6l5IPo
3eDN8pnaWr7lXLouiRAKR2rDdNtMqKqGpSFJyQ1lfsBF5d+OgaDV5yWyAD4NllRtzVn4xkkGAzIV
by5uWDu9J8Ik1tOD37WShdePnkr0HtYRrxMIMzki6eKMC4UXqLru6bIE2FB3JsNY7L2jQ59T0o74
PCG+2DUtI/Q1GsLpd6lU47egJqGASgfmsS5KgNVZSONkY8+TN++WcA2utOBKn7t6zXXpcNKsQPws
yHZEZbfuVZAbffaOz+yPuwMXZE3aIPAR16AdXEjsJ8euksAwMVGn05svp3QP4Ll8xwBxIcjFZMFg
n2fAQ+yNa44A0N+fASmH0c5p/sOU6K2jkboj+UtItSi+wmfCMpmSUMrTaidE9BillnVHwi2JvR3t
FM41QyzIJNnSrSagU/MwvSNovrDf8PUsZN6IteFlmqz0F3LMzi4VwGO+HvKDMG575Kebllp0L2Vn
7jhzG0///E78lLX+t+53vSBgLnhU1wuy+pcvBIqTmLzcSSBM2o3Ony2BvIhIzwWSZlPJt7R06Y1x
UhIvgc3IeeOEenhdpfD5zipyZm8BjYcrW0VkzuhS+ABbO9comLy081fMlnZ2aO0ST7fZ99naWGxl
+O+vGQgJVPgI7pGWXtJcyVUpVLnUPDimeF66Sh1yF4b2QK+wtaNv/3y9LpcrLheisNABK8Pplrf8
9+eH3b2uFpoqG7d0kpvEXdyDqCtyFYzEeU+ae2HWWW8N/A0gHGChbay0F4LZrCadwR8MQmI1SpWd
qNoo32te8J1XWsZ8lMQLDCgVrL4gL8BNvzNFj+4Zr4YB5EdOOQxtUorNNaktPHHaK5975Cj3fkHB
ufVK6ZCZo2gDxib6WCAP0VzdpsIMITZ5ObgeiqEcO1Cu9X3jteQSa2fKqh0zAGVs56Q35y3B0vAR
GoJv7pXrJ9Edf+h/GJfZe0WMWTUbVxntVVN3xL6iWGKhUn6zkOqH6eq25yHJmFPIbHxHB3tp2Pl5
7fBlQLlbIdd/3KcSEYq9+B33KWsS2ll2SzcqtKeMKmjS3jMqhO5TKnBubxaa1IdFW222k3YQ3XXR
XHybCDMhWHZwulekAcmnnubHvS8L/54UEMQxXjGWNoMJgjO6JifxQZJW8Z4X8nfZ8s93k53epuFL
RiIcgPVh/MuGxcyWwC2vYh+pm0LsGdhoEr+SBmNAn2+pkAlUZQQRHpQnVdy7qD0qjz5u56PHXAjF
qTYy1f4VaV8DUtfWicFNySKGuIkE9Z9fjPXBv1hH8AvydVdoI4K6i++ahB3rzLqwFmgtYgsYLXDp
oNj986f8fgZer4i9JlZCHsJ/B2jzwh3a5pOfJhLhGo65gAZ+MF1bMmeuhWyRPORyREdJVDZ/FPrd
/T9/9h/HpZ8fjp0DTxtvpXMZ+9N3M3bACoCvEtn8Khk/x17Wzreul6XPNAiqeovsjBkTKiDG244x
Mbs30Rf88/f4c4/gG9AKYcXGjwOf8venIpAJqhuXY4yB+JCWcCGvvUbix5vrkojh2vLf2Zn/7gMh
H2IBQltucir9/QOnpUbVYxLiguyY+Nq58Y/Klx2yqt7aTCoQ7+xJfz5KNiE2ZG1RjmFLuFz3FI9N
NswKUHIFSqJl+LDtOc796weWT+EY6K2zdjShF6fBaorWYGV+VdZF9BVGs4sj0wreOd7+7W9Zezmk
nSLLdy4e2DGsA4TM/JYokjNyqZLgF5OP+udH4u8+BR8UYW/QW3gvLn6LSFiitYv1qZQI0F25JDtP
UaP+Lz6F+pMV3PKAYl3sR14qGKePLEcBodj0ipRTHUc1TA///DF/vuOQI1YQPJEM7LGXLEOT1B7P
F9yYsRzHfeNMzr7lHz1g6PJPvNbzx6hYeeYk8rzzA3/+gt8XMVDX+M/Z2Hk2/oDOttPoyI7EpC19
E2dH57h5UtIY9lU217sGUTdaFVTuixrq/eC+9VX0xCEo2SZg1t556db18uKrOBE+KH8tG7H7r3/+
l7XfmxDEZi6wai52+zWVTbCZHbc9RgjA3vFbXZLyWNcoVqhEudYQWjkI/v5ZeOa6yVzVzrhhoo+8
7VFPV3gg2YTKwXW3fp3Tn89H02R4QngwKZxFcg2JDGODlQ7Zx1aNQXIn+FseJncQqEU8yso91FQi
z5CmwWeZl1wJuuI98gRXE9yEWrJENdIPU59urM7E6QVri+tYFZF/IP/LObqhfheV+ed1dXmo6Gjh
8+JYEKyv0l+u69S12YpAiUBecqyusTBujVQNx8XxxTtv5Z/rJscHXFz2aipj2bxYN6kWqsm1GHwY
ojW/A/xW14ZKy1jZ0Y9G1uqdM8+fv4xAAbyreNcAH5Bl+fsvi4gJdhaUOBsCg0j+ouHJeBSp6Mbo
yQB5Z/W0/jyc8qOo19mDbYyDPzfLv1xHlHqJW/YFzXK7W9aJfX2lwr69Wtoq2SdLbe7JoQ0+iiq0
H9D7dCfTKUlQsbzy9G+XC2hkgFdgVDhc6su60UHTqF3JwxvouX2x07E/5CvidSM76Qw0J5PlVFUm
yrNceO8c0f+85Ou67rJkULT+WbOWs2sJsY62FPL6bbFQ1yNjJzLYmN674JdLvOuAK8Ca+bP558F6
/f3uDgnpYL1RDMxbhzerdo04Cez0nUfowjzGcXmFIWByXotQzGs/y+e/3FWitBltNWa7bRfCOGjL
RsmBljQtItrcEy5ep/ScoyZ3Oz9hl0QwOTi1MceTniyCgwoStumP01begqMxB9D7tbyWqozaDRmI
OvjAYkAsVO1VHlK+GiauBvuabpZuGZt75iVluw4a2/eSMi9vFL+LEpder0NLjVfy8lUM/NaSA3Pt
IljKW5QZTJGnzLjWjte8cw3/vFFE6iAsoHi3ABOFFzt+4bokFCGz2BqEzBwnw4hikrSqd96/Pwoc
Hnb0EyYGKBrD1AgXb/uc0cMZKoRkhGnLz+RsFcWGtpPBgM33xjtsXyLcYqcYHlVfN6znqI6gZFVZ
/0n0aiCq01ELLR8/t82N0I0BTjHLFWlv7ii82KgxK8QtczkHPwB62E1Qp8QPDEuRvHe+/ONgzW+h
8UDTwGQhWZOYfn+2ozFXiyzQdauqeLIi0X3tx8HnQJsHV27vsvVOnv0wtSh/k0zLa99unbt/XkX+
vGu8YGyzawo1gZ7BxdlmwACpYVu02zHR1T5PEpRl+ZK+syP8zadwDOQXctvWD7p4iVOtimJsaoVM
jZqlBfJ50glK+Xd+y999DEgCWsdohv3oMmA6U02eY2RSWxFMmLHScOznDYSW7hGXyvQ5GHt914VT
/9AG+XRbF+X03E44Vw4d9hw8ao4dIg0wOAhtWPvHY6+ZnB101Zo/JFTnmzUdyt+X1WKm+47h/Zek
0+MEKMXO5w1zbA+bGcX5M/1rreKZSNBbk5wNkIDEmN3AXVEvDbPQfDMmMw7QtJ+mm6Xs3HCbT7Of
blGSV5+LPp/UyZvMSWwT9F+vonWWN0LWciZXA5nLG8yVNbmrJT6dVATNO2/YHzucu/IbAjy0cA/g
G9kXj0S5aAofa+qAn/fjiwxE9GPIg+qYyyR8GnKnjBFMNBO85ih7TVB3xTVbhNxEwzK0732Z9Qj2
1+MgewybDEszTyfF3x+RXXOgBZZG+m0RSWvXi+sBcPQJlOJqdVlQMhVEiLHtAreed609IJNgvBzY
9yZs8Kd/fr5+HSUuvg1PMCdFrg88lOCiTcmEzFJpKqotSqSeUUGyMLVDHLxY+6kavXzHUTX84JCY
iASIVelzoWpFrmMZGJ9FPpvPamjsF7f2i0dRzt1uiurquRrspUJ5M4wvltlPTzREkie8cKKMYe5b
N3aVOc2Go5tPCLfrGE9u0hvpfdOXM6NxYfgNa5dTIDEaJ+8Grq3zhbBI4wd5rRURwbY3VLsoTJKP
asa9g0+oDk49yadvHNMYyeLYm5xdFi6EmBIx5zhI5tBobTI25hX1KorXlQl1ldCFnzGcNBZHDtot
35GdjI9Lodxk55rpYjPj9UjTdHh8meqO6bKvGZF/kR6PNQ1QKxs3aDxoq9p+FyAURVX6JgPkt0QR
hvkQF/StfIy/s0nLuYkqkuCbcFo5u0KN15M2q/wEGtn74iETWxtAWf3RpVXOC5H6BKpF2I3kRtsj
o1nCUAmTw62AFKSQ6xx60iVGHmFTmMaJF0TPfU2+0CGHdvYwwFx7TgZwt5uFQVC3oe5h52qSobwt
p1x9dFit2hj1ffm9hbjxJcxmcKWMq8dtag5hFvtiqd/MyScwD3jzfHJTpoG8EY3fx10hu3Pk1Lge
ZNMY36UyIJl1OWBYo0CdiyIcX/apZ2w/IGuvdLKx+yrM90rjl9iwLwWvjbdMH+bVkuAFwzjuwpkl
hlbkMHxVFs8PLr01t89RXfWVNM12hkWyLDd1KfrloAdT3dK5qD9lII5ewCmseqO5wyTRDgyH9sxc
bQpL30ArQXKRF54bLHBgjx2ksETdEP06TbYPxyNKNBL9QYjbSMjVnA2hrt6ZVTN0t8MAYSSuygo1
gQHPl5SmQE34kkIpicBIyBTdmIT0Wju7kZkZN07EEib6IfhOyLhB27UhNJueX9lNeCsG398mLl3e
u4CoWWZBTi2Cgw7R1OPCNAgs9UieVtuZNnQsy8JiIqS93NogtnbdTYkqWO/tirxj8CfdevHqhfQ2
S5mYqcwl2JhzPpYkp/b92WgiV+4NUQbTfhKJempzg+Rj4KHZp6ZrVbAdl0V/ETBm8CoFqPf3gx8k
N2PC0fw6WYrsWdugnj8OiPENjJeYpMmYdpEpSVGmKQmbYT2gq28L2K8ehR72HouyWk9+1J1pqrbP
eKQiNOXIlHknse99qAIw7uthYP4+6RByVNvb1QFelX4qRQ2p12g5U/J1RP1ZaXQKGzUF/XUahi37
kBbGycq94HMF+v7T1IbOtFk3e5OWebGqkxGrCDSZUfmEw9B3z+XsK2xlBNtc6xHQ4KEqOfSQM+RC
s51dl+gC1Zt2H1vTMH1uvAzdQtDq+T6fXLNF7dcN7hUeAdu8sn8qecw09RjuFYOzh3aMOarUZf2Q
22HSnMbWmPyYNzhyzhHevmZLraU5yXUUerHsVXRQRqnRd01VO+57f6oGiPWO7mL61c3NXMFR2E4j
GjTKvEFYcV4k5qoEIO4sK1rYw3i3sm9TKpcUi2vS7w1fBjAOIuPaduhMATFJ2lcO8QGfygD7vkqx
1MSMFjiPlaGw39IMuMYWaI0RxnXHFrixGAPcjJUfwg7TkwOaeC6iHZlM9cRIrS6S/RAGWXsyM6J/
NyrUoj2apsiflbLdLCYMilkC8YGls2UJH0vEtUpWGx1NC8NLlE4CzyGj89hVZS33SCn9deGXDkNM
IBHf8siEUGDbo9PhdvSVeZxkacqddKCHBYucv1d1kFf7QCnnk6vwsW6RwbN5jD3OKazXdiR2iPow
4TbdomMh5sZkZQxQMio4kmU89Kj371dr4esQVOF47UVsekcVmtj3PTUyTCBkbGUoU46R/zuYDZHS
OlSbbMiXH0vjj4/oq6iY7NRLo83kMwqx5iVODez6xSBRGBXePpPWDS0PkrwTfUZhRNEqzFsx5Tsj
SF+NNngVnnGoU0YTRTLFgtd9Y0BdaCEkiHJ4qvPgflL1U6h5ZhiEbZb6Lpft58otT5QnoNXL72Ze
7OGnnzycGpBD7hrPv8XLzXwswrdqiRiQaBx6JNKiID0Emf9YSPHSs7m7bX+e8co+NkV+O8767PnV
axFYG69rbhbrczM8lanYhc6bhU5eWMHJ5W/o53xfqWyXC2fPzoquk0jHOHc7i6vqw4NzOm+TKX7G
Jv2/nJ3HctxK1q2fCBFIeExhytAbiRQ1QYiiBG8T/unvB/UdiEWGKs4/6D4dodNCAUhk7r32MlWk
f48TTq6qASJFQnI7KAVK/kQkw0NU2RR5mOvOB0DtSyA7/l3IOHCJkccUUi3vYgIFA0jY+9SWX4ax
3KkxH8ZQ1tdIhtl2E96Sbd8bc3HsMTLnDsvHvuueqTe+SCUHyOqT6TvCre6gLvYe9/fvRNmHrXSv
Y8285P0/6Fr51VTqg4lLAaHG2oPTxPeZhaQt/+rE17pZdsGAO61XctJdssr6sJl+5218YVMmRqU7
Mvfqv4omvjYSjcjkeVr3+pocMYFxGINNj6UU+2lUiFE37GOn6l8jmf3AyxOzGM0kFb7ZV5O2i5gm
IIeuNiLxt1nR7kQCyIPSw8O74FFL+wBf1spvHBOglIAkbtPCPVXb93XyqCfIWDNHxymUKLQyWcNW
wa5VX++s0vw2iulZab/pk/BjJfuZ9cWbjJik4Jx6rWXzVZzlZKUm1EPlbYTEGNGiOGax0L87KS9+
xnNeR1B0IZIqiKPlcsK9M1mzYNLUN2ylohBzvrdU/z4xDJ7M5XaKzWfSjEpvsHDKsNQDhLz2YSJq
YgQ5gU3Ktz6FsBTfDJEflhlPhCrem21renqc0ZX2HaHZsg4YvBHU0h1q2Pxo81VfXYdXPvzb2lmK
I2zuOhxstri2nh+GDiPDSO9/IukcISwrGUM7UXYUSbPd+WNdXU99oyJ5juwdB7PznLB0jKM6mdfM
6w8QvQ9bUN/BabqrfGSaaTtXrYklYo9o3yPS88aCs8iBrTOvS+dDRB2zT2T+Rn+V+Miuf0GF/EL0
4IvdJYSryh/jiI+gJ5vGVo9TPOcRkLqBi31V19FVjsroyap05bsGDeGt1IqY+HlBIJOnUoNgzS4z
xtCFiN1712m0zDPpSaghKbDcoJdL+4DbWeseJYGJRAiqy2L7iYR46FtdLVMvkUVKGoLWr9+ytRQR
Uc8LcbNj1LhbEPGY39hOSybq0oLSFPp2tkiouPw827B+uegznQDKIE5rbler+55ELpDxRhGBIUV6
G7lmamA53aUJGgNbsf3B2bguLrvB68zw9BUfROIyel2uRuiU4wIiXGcd5WYjphlvgUQoPmYPLZHg
FFkXi+pES6iu6M498EWkxoqT12jsU138KFWjum+1ZH4wLBxNdjm+Mp3XVzCvfRi06J1JdpmcoO0c
5y0ZsuR7b4wYw8963d7bIx9X0Ba5k/od8bNsX2SK+VOjLw4mLtK4wNQCWVKEHLkImiWjbMxR/EH3
s9eopj7O69aXRUGvjeisLQkut/IH+OLeyjlIXrjiShTg6YS2L9eVJhhaa4RjMg1m6gtjpgwxZ9H9
bKQx86+UjkUye0sOAyN1C/d6jpMZoQxm7oCcDca3ydRMxClC7f+9RIZe8ql1WB9gRzGiRVLwLgh0
XBwyjpGJ6nbS8nJhzy2y8bK1CRfHOmbEQKOAVnBD3D3KdJUaDen1pMeXboYAO9DVSZbeiCzud1a1
vL66HeJnY8RCjlC2InklEQT5nZX33ZPSC5wBF8iojMGHhTlXNLTc9ipV3J41mV3bTsnRbmW90nl5
bK+JX2foXfzJnOLWb+wWN6oVZ9K7lWkZWj+C0r8WGcybgAF/9GS3snqFnqnhsWBW4ocWJS7/c1Cb
WwP89TpfdFEey3EtKcv0AhZK2m4TpKQa3AyGPvkBF3VbukuAy7uLMkm2DMBBCtUrAut657BmVNuQ
ed30IZ9Eeam0Rf2MLHO8Ua1t7S5Kz1Nm4KVssOWEx4esVaeAUaBsbKyVGYhZV1TnQ05eB5u35vqR
WDnZnQGhC6qowXV9o3CgxyPxiY9ZOabf4rlCBqlk2FD4TmnB2Zo1fXhVjbi+U7tM58M2yA61EGA8
TXlRZ3gbbGNESB1IEAvk8MDvceV8g8WcQ2TA1b7yi6qZjlIXxVYhqeUlhNxU9XUQExGYmJjeK7Ec
3ADohQFhag3ZbWRNLhrMbLH0g7l2402nlwj+pq6aXukzMCFx9LXvdyh762tht0nr6aWSvDb8H76R
wWGjXW8drQ1aZrpgvmXtUENIBT0XT7u/E1FR/VhhpEpvHBTtR21F9TV8lwEXiVEBuMElzfqpUDjf
p6KEZl7ZpXD2pTSygn7JAYKh7GwG8tq0hCc60Yrt+nUQttcZaqHvlLrueg9BkJBhs0IhPsQNPLk7
5mVdE9jTOvwkiEvtA1Lz3EfSA6o7/trxpRAwqeGSu8QuupS5QU8jCWdetv1vvGXxRakz+dJ3lojD
Bd8JMh0ADWiCSIVCI0IbOl5nU58cuq5KClTKS0xQRm1Q0VpRDn7uuuQiMI+RS0PgN/6KXqatfRY6
rkifRZwUz5ELzxKZ1MyfkdjdMTCxytsO8yrUIayX3lOauGkRkqKkwv5kJYpW78vpKu2UJA+ROGCu
NPa07L4ez3wvI2XA0YlpamglmgoCTruqb5OtYhw6Yp/2XDd/UjXdwlZ9yxqSixUHIgPZ9dQ75Cqy
ALxYmWcR5Fpp7UvbvMyI1vFH0ttReEEYvVTpUgHSTee6UAf8JWhlh5/pPFaonYWJhxNLUF5KlVxG
rxg2S62W0Cjs5vRaYTPvsvknOgH2fqeaIipbIuKeqGgVGQojosqKV3PmVEnM5I7w4/hLrFryay2b
hAOMjDsjBLFgTRCPzsFN1An+K72y2P0usSxD9ycxu0fWXE4kYjk3hA9NMMJxlTcTsTeJKL4QMLZR
S0hbTCiQEkcGE/L4u8ReakkY86Iw7uhzUlHkaNKLSLeGE78aSn/JfF03QrRYrPYmGe1rFWXHlvLS
2i9tZaEUge6q/ljYz7Td2HTqy2B16y9tGZvXKEaleITTb1/3k5XYmEbE0f2SpK62L5aOqB0qiRY9
D4pU0mesBl2bYce4YU/ZhnDpavZL4M3CYkhapPVYTTGX0SGYvBZsXETYFOS9Bojv3DSQ8SBV6omh
3+sFwht/kiu0dvyu1yUEGWw6L1KsCCUpwU33wAGGeoEelWIW3uoq962dr0Eujfi2B1wli1SNKG6S
eNSVsAZbNllXnF8EscTxndk1LAaL4CGUGW6KLUO2rPjhDJhbEA3dieJb2Q/mm1A5ZDifBo2aGV+w
UFHAS4kjSte9sVr19ywn3yq057H0F5wx2sNQLvlP8EfrWp/z/qaW1mbFTU1sATR20w9nytvrMXYB
meCt/Rk8G0r5HzkcHDFwMQVsG5g/Gzvg/XiCI65SyKEpfUNx21+yKtzXpCE+9d+o6gfQfhsUI/1h
FuJiNH3KelH1riQHkcSsvo/SK1CqPoDYO+7+fZWPcyOGX2AHG92boZF1Gs9BFeUiucMB0sm1CtcJ
zd3BwuvezBJlP3RN97qaK9tfO6zLIjyGrjHmoEYutdLIPRhmCkLDMQ5yFIr7RcUXmyB7Zb0EwUgu
isKWe4m5yKNhLUQfcxIH//75H+Z426/H2ZIBKBNfqFjvXwXuFtKpVGy/0a4uHu9LAXuBUyNNeY5W
euIt/Ic6aGC2DBMFv2MVi7D315qRpEeLjVEkGz2ml5EJW55ZxeRumU/p8FvapiT8TjeLJkjVVLtk
+QvYlniBOow/1fQJ7r2hMxtWhjNz54+zCYup80YPZQav2UDe739bKdpJtEqO/mgGlkLClkbhnDnD
b7PJUculaMo1/DLU2t2ty4JvmwM2MYRI65TLZnPpPDOf+GTxMr6zyZlhzMpM6GToqWWrqKMszXFm
qrLLuZzma/CjMzyVzy6C3TNyJAZHiGa3P/9rOC1Gl4l+BYADOpOGXcFekiNrO8Mn+EARNzgkSOUk
KBaSHwPJk7mPpuhJBxra+F0WN5giWEgpI2k8VzNgrZYU4hLJp36rV7xmJizV5kr5RRtmoDQaSLzw
XWyIpAQNIbf8zHP+uP6332aRtOSCKYjTwctc1U5V0jH6y4bwalWX7Mw6eqicbD4zRBSnNKztMZgw
QwniQMOCkfn7pw1bJdNwXGo4YfHWxkugs3+7CDx9pIQZRJ6xDsytB8I4rN9Zto5udMjjF5T8qhfD
Xje90e7VKxnrS0hccnXh9CqQcAYuVyPg/PrvjeFPHvi7kRQ/F+QHVr8OxZ+97f3PxU1KLwS6WGyF
kvKQZlu8m+3K3dxJ7TikSbdL0GYFGWfyhcWPD6m3h4tUjZ6x53CDnAr/ARQ3pvfX1WsyuTUdGxUj
QTzhOBirkWzw7198yg7ani+dMgbmKlQk9TSOtZkKMfUT2otmxaa2TuPYj10sNRbN+okIOD33Pk8J
O1zPwA7dQO8DhxOR3vsHNKgKyAdWb75lRuMNKRsc5IbRhkz7uyOEGXOHI5j6MNla44Mr1oFujx3C
v6W8+883DmkBnQeW+VDoT5ksKmZ3sw2w75ti6H8pmUSp7kzVzgKQZEZRWWcIGduNnawMGJ5s4SBj
DE9POcNzpJpJt9BsukNX3VqGrL6V1mhf4XKTndmhPrsU+8a2gWyv9pT74RATNECVA26JNwNiqBW9
n0cMDTwsLN0zR/nH7ZDun8eoWg4e09zc+xdKSznrOlsU4hQkTE5XGkGC88iZq3z2YaE3Y4WyGbjU
KCfbYZ1PmZPpKXyWuY9Mv3LN6NmB/BWF2lityJtyXQw+RPxZ3ol1wEtXkH2L0R/nE/bR+axQMDdj
e6OtDBbQnpbWrbY41peRzFSFRqlcB49RTfyEn6I1nfnKPnkjiLHI/uNjQ91yyl1WmjQF6UkaCAn4
9WjzrNyklaiuIjFYT/91XfPXO7DQODtg7Gsnx1M7Rp1AcV76Dcl0h6TL16MiSoIgdYa3ud5kwX+/
HqUpvDPqUxwyT15MFtVRM9Aw+wNO0ftpiAeP+cnm4lLigo0Fxrmgs22q//5DMilLqTs4fqHrGCc7
yNiLyRaSOriAMU3LpEWPmea01/gd2Ptc5mCQQ9w/LsJZAZmrvDhX9Xykp1nQZ2DbEcrLYkQ2eLLk
gStwqMIgxOqr8i3JhHuZ1ZULjt4qphHESz4pkFPnTvNklWP668aGvCob7H49nc8w8U0coRYivxrn
2RJZNTOG6iQIMQ4lLU1OHSk02QshnkmGQy1zuCL5aePyZULsq4wmrB1DWkdmw5t709LmLzrHiu0Z
OPvM1zn+j44PtQGjFTttOnK6ot7hGm6m2sGQE5MJQ3vur5MeW/VwzCf7UQwrtCq4aZuL4FJpKpGR
7tbNwyMyvV5TAVQpCOInAj+13+sUMX3IEuNZ4jxHGu2Qyd8Sa5fXkosMB2ghM6FoOWpDv+xK6xd6
SkHaqu7MbWCAGLjPY9fXcBW13rR9V61NLZirgRA2Ezv6l16r2hegov4upoPGHdm0+qdk6EGwlzoj
98sFH9V2tYSydbXqC+e/FhuoiTh6RUIIsInJSVEYxbeOYDoIxZ1pZwCB4BOHCSheQUSXDApGWGN/
lI3jvhl2Vz/EC8SsEF+g9WXOYOF7Sr9WYqcuE+ixZss2Qq04pkwXaL29xYEn4C0II59VYUxfNaMe
FabmuMBgjGmJFhcoAdIwwZSJvW5WEJgXGMjwOrBGvDGKimp5qdY5DiByF5k/Dkn1mAMeApKC6F5x
dxjfNiOgaY+TsxJKPLp+K0PZHqG7dwDL8UzKaqyvwsNOMb5MxwJj7qZj9txFBtOp3m0Nonkru3gV
0l79tDfHL//586cU5EvkPHcIszn5GpuoagwWT+mXOAre6FMWB5XWdhexTg4q9mrKmZ3043GDWAI0
CWWGw+p2To4bpkyl2pFP5c/yea6ZH7jxfy5uNwKgQUAE/yQC4+TrprXvUKE2MEgBsrw5Gp2jq6XN
Dnsk58xB/fFm/ncJnbuhpTxV6DbRgJdU26cQ/bX4WcIapQ5y/ysjm/NZ5T/UutamizrVRGltyYwP
PTxHZ1p8aePKfFiMjHlYTp74v1fDRw4l18KmmpcD05xyeyvn/2qOVmuajYX0RR8GHR62sC38bgQO
b6EwFIwu1Ph7USpTkEFZ32WVlmx+OY11/e+f8fG4pdRy4ShDzmI69qep+PtXNAqYMy8SwFb0IcOq
CeuT6sntEvVMVffZGwROZpXQcZqUku/vF3VLRtgPm0tGgPERPuV6bGbsmf99P2JrG96feVtsK8on
bgst92n1A1HE0UZb5sSGl+Owt9fY2MgJLr7Ai44ndK244kvd52S3ET2qvqSN6jyWZZM8JmSdYOin
riA6pi1huhQbscFkLtN7mGW4u7hu+/+OIiFuR2iEV44KiHmqb5YZ4xd4LFuPLMElNyEa/jftmYf/
2VMBxrAx68ChAEzs/cMfVEy1FsYSjHnHEmPCyr7H8lJuRhrZ1471qTMqn+WZxfXJK0dHxeugoKOY
O9VSOcQuuOS4ZIRRDObRbe0GW6+oPHNvn31JGz7mInmDZo+j2fubS8XmlaXHuZ9VRqaBsOTZ7GOj
iT80Qxr8kRatSbQw0rHtwhJ0hXbpEKJy6TaLKs981p98TxpqR7gu+H5tYqD3v0VJcyn+0DvpH7LA
0UBYoDgue0fDsunfS/2Tp0vKJKx/6kkVd4mT86SdtdQt0wTZpjljcsunEFqTrp25oT8fzMkHRRvB
O9RsLmQ5W1v81w4Ru2MJlRJCFd40XSBJLv+xcN52ZMy46hEsPA37tWjCmYQ8v2pTcleQd8Cjb2qf
GZ19mTlyvu6BBn3ct9zUEzJWrxA6w0vs3Cboy66/ACVvgpY84AD3onMH4SfvBIgBcRg1CdDIH2zu
rzvQYXPOOGWmPh6MBLR0UPugIF0yVlvOPKzPliIoH58y+DOaOHHysBBdjia1Ipu6jucbkl4YUAhf
m1sFvOA+G40YS/mku8+71Toi1mGgh/Pn/2xfcGOJf9V3/3s3f4e//WlcTl7ZBkrTQLGpG0Ch719Z
Y+HIHTvUrnOPC6ZHtMd6bdaLAfU4kg15Bsnvbk70MI5zda9oU3rPHmS8zc7mkQ+WxX+1biDrEjEn
rmyY0aPmE3A82n006hz1kC9mjFVtZrhZUaThqG5EurLNnuZFnLPR+WTv0h048Q4DKooA++RuItGi
8hQLH1KtL08MFJxHYNrR0wHRQqFO7lck7cmZZ/jJmkFnKhxoz1QCHzSNBX5GjjNxOmOlAEFiIOBS
Di2MNSdRz3RJNGS8j5P3BRQLgIkZI0qU0y+ZGW+elElGiE4LkcUzxahMXpJQC49ZAa9LHckW8aSh
wiKDXZ1/SfPVDdVYb++rhJhsKFrB4g7KVTdUKR9qiv9vUIk1+7JaG/3P7AvokySF5UQkZFMh9wg5
heHj+KebF7Fw7R9aXosfjbXqrzW6izJU+kW7GaGTK3QbJk6OZsRoD3mQLHFqELUKJWyey69LWpbU
f0SWWx4KUeWuT8SU+WJwixsUitY3Ja/syzpvTCjKkTrf5O0KCj46rbiBhx33Af62SuLbfdv8Gqyh
rrFW1WqYzIstO3i0SlN4zZBZXwas1Z7HeG6+6fCy8Uhu7GZ5UGyninYa+/4Q2CXO9/3UMPsDd8wu
XDdZ6PSYrD4UKl5kHhpsPYIqM2GjCXammLdY0ud8BwZWW95oxjA60GJcMAaD79jGCwGO4BFtAOWl
iYJlcSRfkzNNLlJuIqY3e+DSQdygK/aujEpIdG4JRcmnPoEjZ7kVwK+pxZnqqdCrI0we7PTWiU0z
xsCTBDVciaflZsCfXN8RUAMLvMgt7CndIs6euqiMl4Dpb/fDqkt8EDrOuCy0C2Q/nlVU/K1uNa9a
gNC4u4KZ5ChBsXakQpURYYAE8WJsuVNI/FpgkGUN0k2jGcmWmvu135OHDYMPFvlaB4JJ1sXkltES
NI0zfsVRA1aTAtreBtOcNcfCjOzyqsT++QJjOEh+OajcG/3luvqt3JIN8t5KrscBa8EQ2vxwjafV
ou0lHCi4ZrMK+xjup/OLCBXarIJbu7IbVWtCA/tQ1uqcS8Iw5DjCTpxbUl/mSanhDBjNbISLmjtv
oAxzftFpS6f5ZgHfxRwaYiAgbc9miLX7+tLM8TD7vTpOaZACLjOlr6itvaRK4apqM8RIpvkOHfBk
uvGt2i/kEyZGpBOWMnULrBaNWUhYq1bxkx0FdKat8a7DDm171DV+zP1eSeO+DAXZtxi0IZBrw6Eh
YPMQIRLCeJUpAja4rduuu9KaSMIeqnq0Dis6G1p9KRqdlZ/AEmchlkD0Sa1frqNi9EGr5sv3DovP
8cLUmp4kpNwq7HD4M7esoqJpvFV3E6SpbWUAUHSFa/ptQiYvoQFzZyHxE3Vz4wwV5EQXAnN2yHGk
hEfSKLYW5F1qV8e1weA0jPl8lxAj1ekxJlLIOHBKESJD8sR0VUNefyYBrvmRMKzCm5NDEsZT6bZq
APOyITImtgb91h1y3JHSWYtRKaTxW9qr1ZepzulXbCnM+srAIm/j5g0slswCIgid0RhgS3dR9Gos
S/8k7ZxcIT4m+1dLgYZ+aZT5FFaQQK8mkdbqy+gwwPGEyoAA6n7kvsAYjKDOjNkdwWb6V0WftYek
JGumVKfc3GibVeUrxDDBaDB7cYEzXKeHuWrFbwvy6K8QEOqn/1yE0dMwdESBCeZqnXRxJtpJs1xp
gaHDO35BnXlTKmr+9u+rfDyN+KtR7oAk0TXSkL0/0NMlhi42cxUFR0KtJZEqhk2x+/dFPtaTCKzB
J63NXIwd6qSeFL3eg3xzfjQMbEO7HVniuntuEvrJrdDmUCKTUe8yGz65lUzCkErwHfFzpeiOZm+q
OyubyzvZ1PWZAvkj/Imzl7rN/1UTpfVpx5mbFZRqPCPgTNawSuIOlK4Zrfp1ilbrohxndAQIsOWX
Vuni6WBm8bkY6g/+BOD8QNnYZiPqww9I3575X6UnFDNQfzkV/jh2mfrA1LlsfDkIUUM1MiPUHgTq
3U0MUF8UTK4vlBGZ79414jZskOnQFcZreqa0EZ+8aGYdts0Rz9NhXv7+R9WJM3QztlVQaaTxdWF2
CsOGZ3hp1VXLyVQaxs9pKPD8LAYssxiei8L1NGLBSXdX9fKHmajLN8NK9cVflqT68e91+AlojL/e
BlzRPG6Awck3hQZyscUIn1rkZlZdgeBCy5NSIByqCMnhTMKUHuKuE9nEbS2yfzPnyCnCqiG1A56u
zH+0pZPejaNcN9qvhkv0zImIFlWs677Qcr300VWjV7LbVmn3ipvkR8z6ndZLmhY1QTu0pNL8+7Y+
QSZwfzGZa5jgcRYyz/ePvVpXsv5IkfNJ9YP8kPe5fl1Fcnzrlm66o9BrIn8sNZf8H1Jef1YYxaa4
lzXGo5LMVg+5RycccHId5WiKfHhILIBEzyGWgrwOuPFGeOYHbwPj92Wpza9kPIJziMMiPtkQAL3a
YXaZVxTbNBjLsPXR0cvBb+0qf5TjsMCmVMXPNV/T7wld7g5xiVae2ZU+aalIUlDp7Mn7Zv5qnoCM
Q4PFR4xHBd395CqXlJOM8adxTZ8KnWoAl+Zi+T73dU5WQrPOU1gCn/yQa5W/nnkeHwfsFOj0AnRU
gr341K8Bz1IUtowvfLPr8fxr+trT8GAk6tmYLzKd1BzhtGqYE6Ny12fJ/BWCEqIMkSu3dhXhuQ54
ETKMWg7U9vnOFZG1Z0RnXPfMHc+stm0bPXl3m+cZnAM2WnTaJ9+4iuEQcBffEPPNeEeiWxkMnaLv
kBnHfrR08szD+WRPcbF1AOMhyJZe/uQtjcOUYcQ8F74FKHEDV7M5tPjcH868gk+WpGtvaBlOB/Dy
Tkd2axuXbhanBcFcBXBDNEvkzyI2FSiLs0IKj8HnUHm21SMhKtSxWjyTgeJLvKrWmW304xMmYZ7l
AHcGGTqGFu8/59Uu5sV1gNT6wR2+paJ2QkkywpO5mkSt9iL9+u97/4QIxoYNWULQDaP/OTX+c4eK
wYgOEFN1jiTJUVOYtfS5ov7OnGlNwrJzrZ+WjtE7rUzf3Zmw1X9bedkh5rEGZl62XhvXiMqnjjGX
jsXACkmQnbXedDfQENofcdHF98a62K/dZKlzOCDwPAt8f6wAuA+sFjYTJ4xxTz9oLN9rnYir3LdH
V/lVSLTaHNPivs3oWtukMK6pg1oI7sYY9JmZHSPHngK9QNpINqdS3q343R8wggGswLf3DGb5yX7D
0QOGw2tlIePo8/69LlnnanECrEZMEMxEPUqU8ZpIqZlkEbx4fqeLIh/kMMVPHUgi3OdO0a5x+q3n
M2DSJ89JAzfdOIy4pFDEvP8hUlNlNpOZ5Pezax56hDbob3rjEtD8HEvpk7MJHiNsMLxWoZp84Jpo
erqgO8ACTq6ZtVNnp7+oVqt4NIkzexQYVwwen3+MTrEcCLQV8rYgWPBSCqs52FWHX7pqVTe527s4
2rf1kVyF9SDoBPIz+P7HPRhIBjiZyYlKkXCKRpKI5LY9Fnv+ok/qiz5LUt1ilQx4guCvbEIy0FOO
zREmlnHOifQjDsWltxm2Q23A4OakLBnUiHQhnRiaxu7GhY0c940dMa8082x8Nfilk863vRqnl1G2
9kwT7dZ9HbNx+uqqo1TDEV6hg5CpkldVmlRVsMrStoglITqMIqsT+plD4OOmDFnHBghkhmPixXey
RdlyXNeEndLXc6cgukuNA0t0y//hlTgWHE/wSvT0p0Mz3LXBbbawRCeux8e8JAOs52B6m6la7nrZ
zrRnkeyJvjTdMyYgn1A+HU5ii46ItcAmcTLXsOA6F8rk5H7EgOdAfPl4KS0ygnokOL8hSmXh7NbR
vEOJutwWLtQeL4v09ivsdWufljK6b/OVVJp/b9Wf/SwTXonBcnH5gk87j1hzOwZr5GY2os+MoET5
8VivdPw2STRQErXs1ehM9B6lxiZG/PqXISeRJMQCxj5GbdkgxIrlOVr0JxsKiDSWc3iHQbg7rfuV
GaZYniDRWLNhfSTAtApBrsxj7jAi+/cT+ORSNJHg7bhxYOB8Om+yFqFDwSVLtnbxH+hQ6xN0kubX
9WSdQ/ftbUN+X+pshCELQ5ptQ4CQ/X6fTKJBRiTb9f7cFMZyi0KsDF2mgNmREOfmBiHwgM8eoaCj
j009E4fOitAOSld/JvARxKAu1+RLCx1KeKk6JHe6U8eQRWz+kEgk7OI9J1vbC2KnludV0zHVdal1
TJw9ShWv+rHXiVlhMPIddp54xmBDPhco856EIn5qbqM+obZSv3eWvGA4V+xI68nHEDv+FN+KasUn
IsrbyVMm2cX7OrOluovSnmQ4l+AIyCkqzIi+5da9Xk9RnSA9wWFDITsHz8pmZKhGXmIyenPjRr/E
hDZunxfuLHYJE6LBw8gbTnNdlaRWxRNuCyA9RcxQzM7NXy5kvqc06rQWSUs8v04WT8/LprmfYcCN
67O5zAjgRYk6x6vVVKFc6K0W4tKkz78Lje1kT94jSkck38UXIpysc138x22XuQ0uKptV4ra/nAAG
CJ1R5hjAczzO6EjvbAQGcZa7Jje1A5YVMWq2WZ7Z0/4Mak4WFY07I4fNGWqbKr5fVPlEMK/sKEPc
BSGVCZnlykQgTcCXaoEUzrYVSDR8UIqU8TAxbQkYQw77Qi+1+0511x0UGOMYI8+hnVNb96rCovFM
BfqHeHnyIzc3eGa62/ie0vDkRzaTqqXJxhwiAFMEoE9jRZRpApI+NQhG2tYw+5B8W/1hgeL9ZXFq
IkgZnCu4Uqiz2XkYr5BLSJ+A10/ttqhMDZdoIc8gxKfyBpzQKcRGIa91QeYG+oKOaCZh4mKAZy2Z
NR6i7HQOjXZI3QO6pPjBzvLqDfnfQtRn6upv6UqvRtRlTv7sYkU/ZV8Nwy52reUW8w5ip9IkMeij
dOVX38PTPndqb1//yTPaULPNTWwrG07LOd2MSmUA/PaJ+ShCW3XzAAAxCys4Gd/T2B5v4D46EMwY
FeiU7rc1NeZVMVrzfi01EuNFDaD/793xkyXNvAcy7aYFgOd4UmJCz4qdyGqlb6zKELQYe70BA4mg
K+PIyxj/MGdJzrEPPx5KG6OWTB5G8Ro2U+rJaklAcVFNmjPQxwPSZb9fvTH2cQc9OwXd/qb3z5zm
DHyPLwinP07C9+tyims1AbSBwxkoD+vB/AZCu48O6+/iYurxizhz2HzCeOV6G2D0/5lOJ3dWZ9U4
aANMp+D78eHXw/G490L/MHnB/eSd4SF9sjG8v9bJvS0xnEF1u9bl7suOC+33+9+Pl/dnLvPJ1H27
DONO6Bq0e8ZJ6VZPaizhujV+G8qv8xWpanfjwbwsdrOP04wvg3mPEQ2xbF4crHfKzn359xL9g0y+
f4fvIeeTU9VyYlwpQaB8LMPDNeiDxi+u9SN2woEeVLv22r0Re+UhP8yHZIe5+M7d17siFGG9M0O8
g7zqejk4IfK0M7veJ3KP97/s5A10jT10seCX5Z7tFcEvYhXCX8gUvcd8lwZ4NZ1bXh8LjPcX3Iqd
v0DcGnr0lG4XLL3XB+/44of39/9+2h/KJRtGFJwlvhr44cZpZRbJFP0D9jB+VyjlMbIzeYF8kk6j
sc91lR9bPa7laEjXVMhAwJAnHwvVL0M4U8CBqbD3CiPie98Yc4kvaZRk3xVjoNczY4zhmchPj/Bz
yZlguGFeJ9oq3jpN/La6AQfCRV+/mK29/MI8sr/POmd9/vdD+YhTQ1eCX2jqVCiCvmvbRv967jTo
vS2blmRVhRiB/Rr3hNENE1kbO0O0S3otMqRxQSMaUhfpzaIJH4p5YijuDAljDKwcV79mHrR4Q5YO
9W05NvoZuOCP1eG774QfCdcDtgfpgch8TrrCikOLt6ejRV8Mcn2Akn8vZgkT2C216Jl4VEx57dla
fsZNlj2Nq4oPFQp7GpEKnr7hxwI1pV/YRQv5VkxlfFTHBq3FNGCceMSHki7b/QPv9OhO9twfljKx
0cBPxvgnHwPsqZwm1IyCcaOjQCjdu3q9GsGZl/HhI7BJxWGOspnZIb0+FTIZdl/ZUw47TRK0SwCX
YEqntwRLJ/YIFlo4AYaAYzgA4vrJwFzBRd2M5gtqwv/ll2xumkSP0PedCod6Cly9QI7MZcoXh9G5
p5lyn2jKRUzA5l4b5x0UsKO94IfZriVD2OJcVfGnsjp560j5LUh7hJ7xzxNsJqK0qaW9/QZNTjdT
zG6NMbJmvVix4RCcGJfCh2xEgW+rHH4xzj2TKkhIgSNzt5GRAplU63GqIvsg40S9dg2m1tGgJlfd
ZA67tIpavI7meV+0OmEnEbA741cVd4W8CK3a6HZ83SSitx1eB7Jvd06FTUWt9tiV14526XRd//Tv
B/9xk9I4jnCUApBCTKCeHElZhkGl/H/UnVdz21ia979KV9/DixyqduYCBEllK9vyDUq2ZOQcDoBP
//4ge3ZEkCu+vtiL6anqLo8sHuLghCf8g2OQdDSOfz/JQ79uCyw50Zatbv98KCZ25rKB9QVPtbvz
ERjCmzaCwdXpAnhCag6bsoWeD1i+OFJSfgMh7r5KiiNEDmxhjBB4m7tjtZaEt2AVE+fmE7q4lRjJ
pyDL4D5te5ikogZbODm9MFSw3J4ahAevfsCch5KrUGYdNwnHatmq5Jig2vwml2l3OhUpzH5RVF9U
DVZBZPM67UDRr7Mwkz7TmFKuA6yskc6OyhO96oPNkGRdikJGLp9q5lid5riJXFRjUR5DG+2V0GmK
opyqMbVYBNCU3H1eBR9JCyX/bJVYo/kqh3maY4gYS9eJD/poQxzdS9t0aDqI4BS4oxOKVwSJGKoJ
lL2GIHghaaj0FXOqnAxtF4SukhtGiZmhLp+Uig2foRJWiCdgmRqPaltqPz5eHXvhM0+AHxB3GNuP
auUifCZdq6dwStBbivvoSun84XPZWeLUmdQECLNDAXOKjh07Bwelr8EGmJksS0FifDjaSMdYCbi2
aK8pseSoPKLthiSj+XVKhuleb+3ySBi43z/mUclBQZLC5iJoX9wuUYEcJTV46NNaghlfKpSTsibf
dsE3OWd+oheriX+R/EvIQ44qMkNCxrXV7ZQamkQsHWvHzbthsVu4B0ioOHfh6C2vAU1HF1SkcKxx
EaXnAjBkO2Oxj2zKA0EKEvdvj81Ns6/TbQRRmTs64igDwv530Lqz2JX92Da9mF702RgKAC7Z0Iz9
JsQbEx3aPhRgvbpqeCCgaPI1MkRduJa6EjjVFNij71LqR3aVShH4mzAsKYZ+vCwPvayZ3GE6wGTN
WaJ/d2dRB0wSUAXE52NtXzRRFjyMapWuoI2Gp63TGJ6fZPpVgd7d9aiDRUbeZ7gw677ZoAA2Hong
DxzXlGRpydFAmFuBizO0myIh0NfLVgoe5U8mnqdbDDn9b3LgEFIdefQDhwqDzRhhett06BbZwojC
A3uDQyVw/GGNJ+UZLL4NnSSBlEiDXeQYPbEsUdyyEfbI0u2R8edDa7EsVRMGis6xNvvwLaZeSxNQ
12S3q2qMs7vYqMK1jjgQjApuxXKKxZcR4MlnHGC6tdKU+naK8hrtsky9b4QxHgkKD2wS8noAO/yL
bbKsfkp1Xym5FuYUD8BwBaZknBioqx/bJPOkLh96rq1in0wzWl5KYFv6FKph74DjoByF4ZHd3Kqj
Wn9VnABggCK1mbWRWwnVHcp6FqKTchO6jZak/DWdyyzJ5SCm2ZOl1frj93FgAri3Md2xwW8Qwy9e
R9jZMqhrXkdgUPhv0cQ9N5PKOP14lAMrnDGYX0jvgO6XvGQoUyOunZj4jDaCXFMfYYWXxnAcIOIf
2duHHgiIF5mZjm8AWPLdrW0XDugNh2MPnwTnnOoYIGgbGt/dx090aBgbgpND2RHa5nLe8J9ATK+F
IlZMoKrtRndw1raPeW0dmDcaEzSxWDQzsHqRVxVhodptRPshVoIcYT65WWuSnlUAuiflyFbYz9ZB
n1J9465gIEBYi0i5NtBhCsG2gI0TpAeSaSK8qOSf8wx12bRQEGyctMmz88K6VDW8FJMil1Z+oDuf
6fZLXif3hMO1094MwASPVQcPTAXEEb4gCBPa6svrTCnBE1HBypForf3OpZ8sv+LWbn6f0VP25egT
M57GkKSvyljTi3Wb5v0tnwT2wGLB+ehqyVnj2taAoI2mcmO5NXD1YziyA+sCSvTMXwAXNZfwdpdf
EUTU8wGprqgn1qedCut/0o5d7fsFQpq/9E84v3XaaXzU7ih4uTgAirsam64aaf9+QK+4nDpPxSEQ
DHYUeRYKa1dx0YRXBRLGqUdFMXxCwfjLpEiaBxauPHbGzRtrccZhLqnNEggmgcRb6e9dDSDvixrs
s46cVWGJm1JvZ2XAKvmJtPa00cXYnQDwW0tx9oo5Qr/WBwenbUq2Rw60/RIjlB6y33mVgDTeS/Pl
1pdAEMuU/gUcUhq9Px1RFVtUxNI1ref4uqZzc5sHU4tYMpKxMe7IMCjES2KrN6pAOsmue/1nLVfo
WoBbW5tVMZ0ObYg8R2lZR+7D+U3tzhoEc9B9tOD4H1t8902iQOwYZc5LlCRA021T2JfI3DrnqTbg
gwRlcyulwj7SjD0wKML77HRINnis6ItFOpV53xgdgliNP3Hoo052iQJMu62GYlxVvpR7Bd371ccn
5n49FlNeFgiWSGxfyFCLCLkPzUTVu6ZaDXXWPIUsorsCAOtXuxT6FSKcqNUhzOc8m2aI7i/VFlVZ
5QZ6ZPCg/fTRDNvwe4OqyBXVbHXGg1rjU6fm5pcj3/PA7MzIMRBxYOkIkuafv1vIFRClKjbKaqX3
IOU56LH1SxV9+mqrdZBxZ6nZ91KPx2tFCoYvI/qAM8ldz2zPL1tjHUHsUE+KIsvidU30elb7cfKK
UGaGpk48oLf98fedp22xgljtoO0IHWcH68XXtYqxKkXO141SrfZiGep1CktyI4WZ9iDyRvtmtREi
3yEo0Y9H3j+S6U2YigLKjihBthYjpzAzZ67x3O+TBSFkEF4FLVWODgz2kVv90FCIUs1NahJhOLC7
7wTRdeqCGlWcHkL9Gn1Lxy3tuHdHZIePPNWB188lg5gLUeqM4lr0E0OMDgNJpp9oFai2QnUo7O+T
pgZnkoPfvGsgUA5zQKvlY64YB56RbTETSwlcqKEuphOltRQdShmJGKWu1kHTO16u54nr6H1wJB7b
B+5aADQBigFxBXRNqLQ7n3Yeg77T57H8JLdXJfj917yG/zp7niI8nAwaCbQK7dfZDJZviLXF2TSd
lKmJ0YEkoU/qEtFhOwv/TEJ2OANBYGY2TvaIFdbqaYC1ISroQVetnUCtfE9C1vZbacZ57fYQMRzM
K4i+j5wxB94dMI65ozV7rbFedh+rrBwQTplfrpLBCB+JSLvzmdd9YWBGeAvyS/ayKY5vPt4G+1c+
4RI4fJJ+chpw7LuD2gGVPfxaEIupCn9dUo10tVjIfx6eMQwdAeD+UAYRN9odZlA6AWPVQSQgGlUI
L6N5Yw4TfTuoTSAFAFCconkKeVcvq7NSNioWbIyV8FwERugTMSRCK3eMGn+rCJUS9MezMG+L3WNI
B+5IoQpI2sx0XexQO9VJX0oZIhi2E9/MNIS+ggiSN5rI7bptaobbjwc8EK/CTpdn1TJyIt74osop
YYwyYj5Rr9TQlnsEu03Hw2rDcBAHUiZnFYcCOkqIu6zs6oFmbTqlqyYkDqs0RfjVtwI3b1LrWyhn
yefIbzp0RLv0SCn2QKjGMptJGhCA5w7rYl449oO+lbBVzYpKW6NsZm5UGdxTjLbJN6LlMIaxXttY
PuvVmZEOYlM3WDCi/R/cAkI3z4GNHAOo7guQ0cvmTfGWiPRIfxdHTSblCrLQKhJBmPuUsG1t60dS
hvFTaJTTa5EA1tg4lGj8dVIOtbnui667o3CVFRvftzG2SGmlwCtGTvSLVLfaC3SURvfsZlLk1TCB
81doQPw48sL3I0ziSuoGrDP82oAR7e4AUQFAlWtZQpqlxwSmb1KaTKMxnKrVmKyB4uuQYMNho9Sm
uKocqzW8Xi61F5Sqzc3H32X/rJ7PTbCebxECDbrdr1KilEwMjkZoE5TPcOeVc6fTfoihao/UFfcP
FwaaVUgontJbs+efvwtGpNCKMmxDGagW/kpRkhhEBn2Ljx/n0CigD1mlaADN+JTdURrVj8OqJRlK
mpBF0ef2eiiQ5f54lP1JQ/CBZgEsVdYeN/nuKGpf0I83lWQVhUW9msHMGwRKg7NGNV4+Hmn/eegP
mBqHw2xbTlS0O1JF3jw7AmANm+T5uaMb1PQxqFh/PMqBEwiygz43/4mCCGsXJ3+LHZWmVD7sbZE4
l1E5iNcAEJdXNwhECZbmlyBtYxcGN67J3dSvUqXrPURxq1WQ13Q80fE5T4MIuf6ks47c8fuzDeBS
IZIF3YEWwLIJRF9B8f00haqsVy9+kqqILjbabWwn7bcj87C/MZGWmXX2aPTBK1huTA2dIY6QRHIR
WW3ZfpOSuLGiNmcAs+O1iAfc6SXutBVIddXzzbC574DQPRI6q38sXkKnD00HAGEKinxgOndffZyT
GAoaRVx3ET538jScmmqQHMt298uoRIcOaTi0m9lPebGWA6kbwQIiKZurdfLgEAS4kU1/BkVsAGa6
HFOhwMkgafvuRSO79ADE9N8/nvf9NwxrAWIcnTD62uja7j4qpHfYsVxZcJHMaBOOJIsUNzqsE6pj
s3rgGuMZyYi4yaBEMejuWDj4ceZmeBjaYYFLk1Gkc7U+SlvlvC+MHA3l0DB+psVkRe4cxFyOI9fz
ypd1gI06zrRopso97ZCpsWPrSNh36NsxDXPU/MaiWb70fNR8oTRZRtWlI/zq0X7cqjDF71sQVveo
7ddnsdzL0SrQYBbaaRRskU+/tXMbetdIInEaaGiBHPla+6cQ+Hz4LzQYCInYGbtzhh9IGkptkuGK
06XgTvXs1EQl/U+vIvgPUA5gmfDveUHsjqIMcSvT3spX9KWk72UaFee00ifa/YZ8pAi390AMNTNo
50OckvnygVDa0svcBpDiCCz5+lgLtmTtf1zBpTkBRt2c1VnQlly2Q3JfwqpQoLEPe6g8AQ3Zrqza
tryPN8+8OXbiVeL1WTCJRcMO3it8R6k1DT56q6vUzoeHKom0Bw31s0dLa+RTOAqmG5hyfTKgmo+a
5lT8+VvTNROMLGfHW7a5+9Yiv3eK3CTHAqwyF1udfFvaHb49Bf5aHz/pXlIEGIRMltc2W2MSOe0O
RcUgC6UGeRtVLYD0ZW6uKjiHnYVEylp7VNvZNPdnluQLUCH/ECItwUC24JC3K6xayM2x8xAd8n4r
qmkyEJRcFc7KSAasPYZMCz6bXYa34Ajz4jmtqZC5dqHpL1EAYHcbGoF4nlptPKeH3G0rhFfVVaaY
KryWLOeKCUpjRCqC/vcERMeZWg7jFMD1FCjdLdAHs4XdVcnGHU4fne5CDAKoRV0UU7RQGev70Fdb
Y6UHAokSvxVo6lm1GLMz3VLBUOcceCu4++j0yIGEEXMregXWe6snkReahXrVSI4foxzTN+cdMmQ4
E+Sh/ZqFY39ilkMq4UEVT3gUgPmGWt+b9dUslxajnygQvXbqTgtXdPKl59iKxLkTYlSEbEKksR6C
AMvsTljStwI9xi+B5as0sevxa2c12ksQF9K3Uo6MHKUsIyzcTk0sh3O3k65wyJXwV9dFiTYhEUl1
0c8iUl7Zt2iJEs8g/pfIE+pYYF1i6XSSw2g76OhabbPADCe3UkvUJu2iRBoCaz/ZkxrV+ZZhA8ED
QuT8WmJ6q7tyJ+MxJo0wLD+3oc6hoKDICFA2G3Cr6tLRNNedUWEBlsYT2sFo5PKaBpzS4w3d1PKp
z4pMRYu+mYBItvFw36aVqnsWEhQP2GNkudc5LT4yIONryy3giVQehDRaDoYyognWQPIvXTGW3eOE
6+Q9IvV0l+OyavNNyioJAOmWQ7F2sLYszqYSRTD0gPOMfkCHki3WERTXvR61595llZmGh0I83am6
NjEfG/ISrT+SR3XwzJlK6iXWlL7EUzOwibAbUN1gsJUnTQFy4gaOgfkTEKrusXOySUbFsCeqo/Sb
2PjLieIFeEQ33DlyVz0muqGD6QMGxQoh67ugQC8rq1ZpYDxEBCwhiCitv5ZbxB1XeWjVs7SCjWxL
NoblbHmeIDnCfgrdwBfWA3owcbHSQse+Kqe6v9CYTT7OCmavP63Xp/UE/xhP3GoS0DzS2TuChWjN
WLsEn7miwPGEuixH3scHzz4scJYTm6mXVGOUOb3YPXkaFMycsqdclqE/AtXTyT32TXZamcIGBzGZ
nprE/RZZX22l2ZipQeyneGIDjVKAiLjE0dGaI6K//fiLHbjHKEFqcIMh2dB0X1zMAIkmOFg6Utty
aX8u8nS4axrZOfb488csrhgS1bmZNpOuAEbuPj6FEDWTwzhbSYLWg5g2vu5gSizfG4GxsXLjESzP
RWxP6HUhfD/qwCKqQP5cZ/2R2tFeoAjvAFkFQN6wMhSC1t0voqil3QoVhp+vjf53B68MLy+m5rwy
sX3606llKVLfR0meAJm6zO5QQq9ESvw3q9WX1rbUUv9n2Vh/LFdPe21u7lDDhLzF6todRXdGw2ro
6GAo2iYboQf6fRQ1wZHc+8C0AW2ZpQktSkx08xajmAM5Zkl9pPb7BAuTetrg+jbrm1pHMqj9BQlI
au6cgaQ5gEepNTrUFsbYK8NmUySRNW78Ekjsx+9mH/bCG9E0aG6EyaTiy1CxM5qwiSP80x0UYzCR
yqmbrCY5mex15+d+6RbV0FXI6KBF70rxKL5UmimK1WCIeLasqLrTTuvS/shGOfD07BLweFRUKPEv
OxhNWKV63WN4D7vFXEPYtdeJgk7Tkaffj0s49YlKqE5SpNxbNCrNu0gtZk8sESFjP4TJHSpAyFC0
ZbWhkWpcUaxzbpRBwwY7N6CPqlIb4jdQGteWksYPzA2mctTLnXstdUyXQrf486lAS56+nDPLxxBu
7y45fxriOk5o5jgBDjCy3BIFOzDJPp6K/diXqVaUuTwy91SW60AHnTV1KVUIpYJFvAJgE27Yr9xE
UaTfTIMxPoi0RG8Md143o+R9+vH4B144T/dWuiUuJUnafcpErRo8U6ncWqmC05/TiSs5TZUjy/3A
9gVihNkV/8zF18UhYXSJ2YtYKWcfohotJbB2RhZVJ6mv58fW1l4FZNbPmBcXwAmAjnuOA35RcJ9X
ZBNWL1+HGPo8xpMzPnSREZ6oeLpfd52S3AR+EGGboJpf9D4x7quebPnjqX1LdXcvHb4JVS9wAbNj
yHIFhSX64n4EHs9EiS46G/1J/homXfudXCQC9YWeReOKSuT2ORpy2qMiqjg8681oTFeZ3ep3Pp2a
ByUp8GXMk052U7XoTsfWGsJ1igjuD8gwYEpVirznqTOWzWaahPyStAK3WuJWqupxmWU/bV/UqlcE
BQXFSJ/Mh4+fc//l0mgB3EinQZklFhZLqI3NoVQAG66g+cQeoYWOomWsflVgcx0Zaj9/QjMCiWGS
J9BLqAPtrlaDEjJ0s5ahNC1Sz2pZnWy3jAv9ytZonJ1Y/AdsuDCqYz4WB0aGaUJjlSoP9YMlANis
qxFqD55PgyraxzxGZhuboGajWZX2TQ2TYaP7VfL48czuH5OUz/CO4D1yXspvrcN3FWeEtxtWEDrD
9tQAHPWFYXxB/824bPxoIpRJjgkF7IsqzgrOyOpSwKDryWvdneCEnEdOdZgUSaJUd5k94V2twMHW
NlVgd9rpGGhBjX2eJt2GqgOd107K9M5y8g6nuDYNryPhk+0UpYQGnAKO9C5BQNzT8HhtABsg0HxK
56f6UTR5fRtyu9EGNMLoCSMtBzVdTNKuG6QJsN/MaSThUiZ1rtZJcbougyJJLgY/MSUXl84KXmVX
1tA1bSlTPFMHTOORhuk/JWts8pMYm27d5VBFmrmq8Y+NpmT8Wku1Fc7QRr87GQLCFDcnWe/+9LQD
U8G2nwsns2nXMtisDbxi8ZXEMm5qmgsK/R10BXytdZgK3scrZA9xQMnCntGqvDRYb858vL9bIQE0
SFuO+o6atpVeJiqkzVnRrT7BBaU6IeMOoFBY6pVfJGhJfjz23tXB2JzmRC/U++hbL9YKXEwpgO2M
tBFszTMQCPBjVUf7dUH9144wa/PP/+bPPwosuKIgbBd//Odl9AOz1uJn+9/zr/3PX9v9pX9+Ll/z
u7Z+fW0vn8vl39z5RT7/9/jec/u88weKBlE73nSv9Xj72nRp+zYIErLz3/z//eFfr2+fcj+Wr//4
GxubvJ0/LcBv7O/fPzp9+cffc+H2v95//O+fXT1n/Nq2fs2fX56Xv/D63LT/+FsylU+aBUqU185O
pcSj/v2XeP3Xj6ja6TqUVWCeIFxZMzklgfAffyvqJwOMLQcnG5x8aE4JmqJ7+5HyiUY91WQyXrzH
LHb+v77a9a877ddLOSymu3slzMcjinhIzgO6c9QZMrm7LEeiqry0AOtosYQTuV6Za0npmxNjaI8V
D9XdLfBrLL4ud+kMft+Tnwe2FipD2sQeJXjpkto4TUmfcoLTjN/UJMTqMElD+NzqZhRBiZOylnp5
gFWljecyCj5BvEraaiu6KTxXk1xfm9nUbEbaCltBkzXri9jDspKsUAUWndvc2dOk6yu0dYRrhtSx
UqeYLuH5aDfvXvjvWX0vSXzgydDVp6pFNAOcYUlnxQ7aRHyD4SdJoWiN5NiKK6dYq0aNN6mE3w46
oGB4u8w4EkTtbu23OWXkWTuYJQYke3GsAGboW3y2Y09R8mBt9FSAJplE5OPnWwRIb8Ogq2GAE6Hz
Dax2DuXenV6FwCC0wz3Ug5jQ117N/b5OOjT7ZYccDMgrKCo1tlHYUZTA/9H6cfA0ltOXCqtIC6E7
ybyjfnBmjYm6JdBBPcZIC+1nKOzoZqAICZ5bFzUWAH0ROG7cdZi22Ur8La4HyyPTRDE3K0ztnE5E
e9oJY/jy9oD/F2dX/1q3Xf36F0dX89emy1+eW46L/4BTjI7mu7c+n5I7x9hZUb887xx7b7/w6xjT
nE8AdGc1MNR2uCdnAOmvU0zTPyF0xfVJ9CNzhM358+9DTNM4+jQE9ubzD6TdHAT+PsRU5xP/B2kG
8Bn+Apnsnxxi6ps40fsAHow84B7G52xBRWPZy+qHyGkbtcPOO+yVE0PNuguUf9UY6YbasU5aDGzb
FTzG+FRvkpCSBB7BuJWir9fUenseTPCrGkV7FJlanYrIHm7Uqn3qishDYFZc5YDvH6TM0u5VqXaQ
VOkGQZ0mHrD9laeLAUJX5DZlew3gr7psDGT5zzQBUWEN04xvoUpmVm+cUsu0MytKWnVjI9JYUhA2
VfSL6Jk0l51sdgjj2iZuMC761T74RyM1imcfoHyDtzlweaSTg9AmRJLDMViPg682pdvGmVnbXqEH
A569lk5/NZJzsB5Ct85F1ZvVeWmF9nrCKRxic4xhq+Ybau7KdZb5ZBuBcYV3qTi1i1zFJMxJELHH
7+Yy4nOBbpLad+s8iZR2WJWtmMyrqCFxW8lDXanbvBtM/RZYGoBcN5btgnxtjE6bdtCDMzFFgIrd
KUzb2ezcioLTWiupBDSdL4sV1lsNVV0NHMW5AbfIlRQpe8KlZLAu0qrMr6pqsL0koCb6eWgEDghj
Kx5sOVPiS93BXucqdUo+V7QD6hYGVmDPWhfUPEM0VOm9bI55dmYiQkFGPilxkAWbsAFZ6rhhl4P2
RPbE71GWS+zY8Wp18B+UOgiN05KTDHFSakKmdOYkTjMh/z44qb/pIbj/CMxEVldFERvWudzbdFBV
FlG7itGIQVQOkWJEs22lT1YDg5aubtN7QGQl7jYlAYiMIRHV8uep6xWMSdBERn68SkftNU9pJcwX
VbCaxDgbpUdGhul8kkWGW0ZGyidK049WjWuonODYsD/zdflpEEYEWRYxM/lOrdMx2HJT+I+t3QfP
KSylyR17x5jQCkwcWjoxRZwuEEbrGvaYcjcNViGv4KMjYBzKsc2zlUV3bpuD4JV0nfWZFmaaedT7
tM9NYOX4h0sGejtKT03CAzMbnfrC1n8CoMrILkbfPsepFK1zmgh+j7B9ibB3LunWhSSRartRZTkn
qZZiywVydLrNJkuS3SjQmaxx0J3LREaSyEXoOD9Nai2qNio5AsLaxTTe10aN+GEkku67HZVt7PHC
rZfQajrHTWmEfK2ndnygBKn6q1Ib0bMMKdnrng8fz1/pVZElF2rey8VlNwLYxoG5kBAaDH1AL0Gd
NHjGY9TwiokZSK5ez3CZJjqPJE+bBZhPwMAql4BLm9PYttNzSm6OspHKTo898DP95A3J2MsXgS23
gtZLXs0TYpYFetp1ra7x4ET+u+k1w/Zy05Eyr7HLLYrb2aNUG1O5nqye1TZhPHwvt1y4Jr35K/Cj
CAr25hRBnc6F5sWRKYdrMwxrENeG3Fk3E1oKyGdYWvlo1UHz2jm5o22MSRq+RnWW3NrFFLlGPWjK
CZUYC0Oxogf1bPNB1qayrOGzUcf5SW/IsLeVUYHnpnYmpqlbdHxtfTMhRplsNPVCHczENaDP1llr
2puxwURG7i09WP+fXcnlf1Y68XZ9/e/5xN1zlLd/PUb5D5KTv57zl7/a8PWvX1lGlL827xONt4/6
d6ZB75iEgIyBu1abFa7/nWmAN1fhSiD3BBZhzj7/lWlwSZOZzqwsqvVgUf/njp5zEPgyNNvfJAnZ
Hn92RxMi/vuKnkPIWeeRGiq9B1DUS1qW70i1LU1N4il9jmsHvUpcf02nnx1HnQYJ+xjHvgc9obwW
j06Oz5po7Ou+TZsHaP+uLFRIaTq7eqMTVcdblXLL1xifPDcfhuKijEZ86xRJDe5tMzO9TGjd3dgW
GW6voGFP4kY9AhF4c5xdPBHJDCEMyB5oIfIi9o4cCcupOE+AwDYNZn92dq2XonDjmB41xLDG9ZvG
um+cVvfksUBfBpTqTYe35BZHmRquYtuvhlhBHFkXZ/hHqasuVB4SMzDW/tSMJ21eNyfvYroDmcpu
deztLUCnpOKKUB6hmbxA39k1TS9pTBJv1DIMCMQ0rAORPYop71dRVhVu6zfHPC8XmqO/Bp3B1wrO
CnSJ38AP77IHXhKaHSjWzdJU6kMSj4+laDOqTqqzKiz9s2rW5ibWZHMF7DbalF3uHOlKLXg0v74C
YahKlReUxZ4ZpgXdY7ToqnqEKdba1PCYGOm/fx0UrVulRmhdyo1de2g6TltFiqV1MqrDrI4mrU1z
DM/DSNFcrUx+lBmWjrEmyUdKUQeyY+gz7E2yOerve/DiycqlDIM+Jkl7jPrLjvZ/TRMDBAI9E8wa
aurk8WcTvwK0Kc7UzLxItRfqDS4seExd8XhWt1KQbZHYWU0d8aKFlJHzBFDLlfQvJRFS1UibyLmr
gXV8vKh2q59vkwvzh1KBOhcyQG7vZodVGOd5ppox9kmF4k5QlbwCVyI6ZpNwe2kqf1WadgpN79Pt
RY98HhCd+BlEChINtOYSxW4bve50jhJ7gHzHjeAelscy3ha9yNaAWfxLtdO+dy2SbnJaiLWdcKVa
QgJFAtoDZqtpblu/T498rf1p4FvBajCgFVFoW5bXO8euU7njWzn10K8mwLQEUlT4OGMLb5S635Lr
f5S0flhK2ynBff7PTVznu+J/vy/Pn6dnqkPtInmdf+nXzWhbn0BSgKiQKZXDOZlT1F8Xo25+osmF
BsXMXPud1v6+Fw3jExy/mc0GqYmMcm5k/05edfkTpxlFF24yaJvcZn9yMc6b49+3iDVDPGYNObC3
KObp7J7dzZOHeta1bT9tiqAOTdemcP6qlAa2Lai4quctaktXeiSiY02v3crf73HnL48sDB2EPdON
UFS+8GWkHE2/d+VS9ze1PpUnqkjNIxDI3Y3xaygHk2+ilRnzvHQoQ38UjnErj5u+FNZZqnWPDh49
BPUTumaYKr17+weuuN1i3O/R3jRgUTIGLcTbfl+rEhWM27gdRpL83t4kloJUjZyaXuW03C1CCDCS
lbICQ3f38cAHHpMiIMrf9Ng4DZf7PxKKVgAy403a0DLDxpR/dibxRxRPCuLpzTFtn0PjUXvB5BkG
MQ1lyivvH5REz6Rp2mHGAwMdFCQVXItsaOpvqAf0zkbPUm7Zj59xjml2V+uMvaRdy4Jl4yxRMY3Z
onEhjHrTJ228jSlWgHpT7O2fjUKfG3CuRY+SjQtUe1FulGqdokJtiY1hp+baLtvwpIpj88iVu9wB
jDI3CeGHUUKlU6ntzl+oN1Kem2LY9H6WT5SJh+hLjCZd5Ap9ko9cDocGoxKGTCdUDlCli1WJb1ip
+WYwbGS/jLYm9gmBOlkbmqNPfzx3ANvpamFriXjbkjtFVSrPIysbNpJjfU5Ko95WoXPMqWC5DOap
I4ifzy2q3hxbu1PHiibYosaz8TX9h6YnAyU03z5ybByaMrojzBanIgyExSBa6KdmYPMkMLL7LWZc
t5HqFBdwP44xk+ad8m5V4949H/5viF+uB/Dnu48jwn4alSxLNtgtNzoQfdlHuMGMlfYGNZcmQghK
LaGjTH5swMQs+vIRSKA/3H786hZfA9lSpF1YiSxHOueczLtfw1RHYUtGSjSzpjp3ZOfOv7x4Rkqj
MHxm8jrLcLmnpEazp0FJNi1uUvCyC7+y3TBSyb+iIbFnoftQ+zb0ZWj+2dKfZ5eTn3Nq7rDOwh+7
j2VMI25lYGfQfbbTLdLRxmaM7XFVs7juP57BQw/JscEtD/qMYH+e4XeZho5CsJY7crKpQsl6wN2r
/sGF0QEg1KftRFn4Nqns7ohk56FB5y1N+A5QjBtud1A/VuXI6ut0U0RKjui41bZfeicpT3OzHWpv
CNSudKu+0F7/8GE5f4HioxADPh34weKN+qpcYCpfZpDbgvZOMq3qFOPw/AmKH10yEN7XQLv1Lx8P
utj5GgH3zBQyTFBxZL1vwqrvZxgWrJXjk7CpRsW+QQVBpJ4mwF8fWa6Lzf9rHKIspOvY+YRau5Ma
Rr4jGjwEN3IX+JcGGtnXJdK/N2EwHqMVLN8fcHSgprA0kMijyrlMT/UQAb4k6JTTsF2136IjuhEq
wjZ81/dbD4FPEAZcM7wvEK1L6JbW6UpkIp+y7bFTs9byOOVnfZjItNNSifJZnPRl6zo1cmOeVcSI
5qe5LTq0yAfsRoUCxBxKvURISENYerDKMXLcIQ6crzrsEmnVhw3Fvdpq0tLtbSMIgGrUAedYUVlP
BR6EZ2lSwO7SEK97VSatUbxO66PHMtdaawUCJDuJRW7hn0q19ayb6sa4TNVJsm8CNQP6p0eavc0k
U3yxAotOR1Sq4W2eOObXpDGkJ38Y9Sslbo0fFhDTFzhD+U0qxZ3mWU1rPUVYSLRuijqAs0ogv9Zu
PZXOsAqbYNJXZcU38cy2oNwRFrOIWKDLKcVsxbxjE/tXkN4AuzeG3fYUP5P8Bqg5Slx9Tg64ajRo
/kbbGMZaU1Bs8HT6JsOJGZWx4iITYt2nPcKV68GuBhMMfMD0kyMM+knOBlVXliON37VwVL+G1KPp
HOcKNgZOlkQjHAf0u2PujXHtKy3WW2bXFUhE5EELXUsE+dcAAnS29iU5vakss2whsyvaeWBUAu2f
2Jj8E781Aw3ki4BnUVeNAvpcghV2ksDvDhAm1wv8hIXV3MM1ZLtGYFE9ZwwHit/1TBUwEtzjTnx+
ILvUkRwU2KcqIz7J0lMrkELVq0zkUDYCkdQXPzOmz0Y0yepGG2utPZWA/FziK+Nr1wkWcNcjTtI9
bbCkaC+6aMpRbhxEZ8AHQCH9RLc75WXC4hK9pDxPnzBnATClRAKDgNAWwOBYg5bX9piyroKWjo9X
+QH+WdiDpNllAk4wcFurF5Ub2FqP1mLYard9gjkjOhdD/pPqT2m7qW/n1OSJH598KyrUU0way/ga
/7jhvNJTR9oCxiXWU40heyLoU7RtoURxs8kKSWpO0kBHJvf/cXRmy3HjSBT9IkZwA5dXLlWlUsmS
JduS/cJw2zL3BSQBkPz6OTXRD9Md40VSkUDmzZvn7oYtg8QPAHW4m2fmnCw0z7qslOUqU8u+s/GL
8TTx1qMSOeFZnczmUVp2btUCYafppfrjWQWb10bueoBNod3HKXCr8DQ5qgWiopT9lS+nYbnBXtSU
FgVpEqlZpAPxNjhiGxTSxLZsaSYiE7YwMM8HCzbknwXe/gt+A+M9twzJrvbJK11uhHOsgGlqMCm5
tVn22Xb3cMl6R2AUKO/2v5PXlWvxEDItY4PDOZbyq6XGAhwANvUrP4m9yVuq1Mdim+MxLUZ1N/JU
ovvuFLGoUpJX7OFasOjhYTXA154eY4OABSLKcKR4VbifC1mzqFGZA0OypeLZSTD5yBiu4lAW9BCw
L/rcX8JSp7s/3TOe7bX8b8ZpLLJedsI/1WJz3VR2nqnO/caizbfYH9Gb9NSuUe4fePUze40ckzHw
6O2k6kLzYYY9ZCXMq9S7I49ZfDdggX7UNWTZU+u1+18rJkI7OXx79R8WJlYLqJLtnuHk1ct1k2QZ
pc0yBj+LfivWh9ImyQnpMJjfO863FqTpYv7WhRhIChZdwE523QaKk2u3rDSUymeTQhFyfyI983j3
qfxvg7TnPRcDIAT4E0M5JhT9pX8ydj+yFBXI7jzvu1Vhqhh30lsDyy8Z4Vbqn9Gb5cAdrNsvhSuY
I4qlOz4nOfDLfFeJH5PTszbEOJVHYFo8a83CcK1+67gaX3GvsofjdEV8n2e1tfvYBsNI+kQf1kCT
/QB79Drd0bhTUGnxAKra0vnW1oxHydjjjAqcYoblNYVTf126XV76iPDX3KKb7iCRuPY9ETIYHlZM
qjxqSy9Po3+s40PZKu1i02APB3vKOKgM4ETh5i4psS8k3nZ/dLtVT+tdKM3gvWorJc24W9KaCFeP
W2oVn0yprfBWCsGTj0EsjnNLAoVJGDNOOuezAGZS76QeEIWqvSDtjArqHPfZJhKHeyC4ODJuxXmn
uGYYPRqBbZwjnhzanfOoX10excXas7ZntcwNN1EkIFyHj4m5X941eBDJfFstInDj4cnSa/1f76OD
VoVJ67Cwn3uz4RWszXT2jo6U4pEKIw9K+eqNHD/Z2Nm4Vihdpp//F1nSoSssdthoavnJtkvM9J66
KoGgJB+JOdHTOe4XxRJWr6+F1zg3RTnGwTCyqBX/Hiz3mXF/nA99/3ewBk03PIJKswhtVMvxZtz2
HzbZU2W7F6+O3jqpxlO72x/7XGaV3X6sfXPxJ/dVlCPrXpKZAYJt8+SFRDtWh/juRx3J0i48p97C
al7N+yNIaOsy1rxaaJ5OGgoLKptZr/7KclPQhmfiItCKdT/fZh3OP7wVQ77f9i8i3Mo8arAXtAtq
8qRrle6CqcMcwh+1ymG5NjufExl6TDSP/YHg5Oq56kN9Y2PsWPKl4uBLF4Jj4N4L3vkhYlLqSWf6
Gyy92vImmsdvs63ltQ/3KCFqM4rTe6l0XgJcnwbH7p8FX8bB986zxuaOdN+Oulhf4YVSx9bx/q0m
qIstaYKpSdZ1x7PSxj478dA8+7I8fhAz/AuvVXjzGC0/b7xBZYq+Un+UU8kukDNE3bOMCrJO49mQ
3W3W1f8rgx6BhHAv9ojmeKkY1vptEH83ev9dCO+h2MUr7gs4J3r9TnD2AkHVfVsje0zbZXNfB9JY
tqRmJPwQaC98ZfXQ+6f0EmS4bPcc8CTlR21nx8athFViVCnDkNrJ59me/ysoZfHW3anouHA3e2X9
cbZz0XoD9ln+h9lyYdxf3uLZt9G1sMMCYe0vMlx4G0azvGBcJwd7X+UXi+Lnv6awDvNj7Xfj5XVf
zGVeqLEDCW/L/fNwl+26bxBJRKjy0VjrE/lBcabHXhAwbtd/u3oXn4uOiGUeWwoLVY0/Nifwv24R
csj9FeFxIwjGXHWppoHRg+f+nGytHmLj2/+isv61gYz+6h7ewIhtv1AeEY2AeeOfBeb5NsYFgQ6t
81FFcn5nPK0xzKxXgu5Lk7SmBARdlMf8xbTDQyPjKMUHLL/K1dRHEikMIaaM+wujyX96G+1Eggcn
gqxx83YNj3whPiCbyDCHfG7c/RuWhilrB6/MmXeZcy3XBi9DtX82voheounA3mxLl7/YGV6D2gB8
Pp6ZRHbNPektvEox4p4piyD4XKp94BodLawsk9Wp3wYWhE69mRkCVSlBAcy8T3ug49wYu8tq1zsZ
CMmc+gTPNKbv8r2YRZ1F4dE+4KJjDriJbboWR88r60wkdSkPOVJB3WlVIeZ0Wmz3P0wBAc6l7Ueh
gvZtGhcgCCUbt1dpGz+JC7vMN1MMP71WOd9WVshuESPSZG+34KVRg/cND179ajeuXrgpoqJK6vVu
P6G6fa6PBSvFSE5X0kemvRFObbGyO6nrtLjVefZ8k7HYQuQRE0E7ESuv3N444mJZxWNrKRLLtd5T
vufqtB24RWoiDalX1vu2Wsgq9jzsNT5vNVyhxC/PFIFzKvp+SYtJEPxW9IH1SHFtLemuOvHS+L3+
4U/LxjiNLD2ZFmCPzqxJbT/rYyQxe9f7lPcdFzpLEm75jJoLl0h7Oyi4GPOhSNxx59RYo+Nq+JRO
VexUVkoROPEe7eFp1VSByTwQVpSYw2XhTQRWceRhbyr6EFO6XxtBQX4hNEH86Z1R148YoSIPMjnX
6VNBYM1aJlpqc/N6tn4ynEYjFQvQ2xz5Vy55JEfqDxz1Oq9HsiX8yhrOfURhm8iwKsnj8gkGSiPH
PvrTUUufP68X7k4M+CHHiu9BkRq+PitO/Tnf+wAsuonZFJPB0vIoRHP1LVhJnvsqbX96jhbrc4JO
le27dHJvwV66KGGdPNKs+DLK9XtMjfMpx1j1Z9m54evdup2P9WI/G7/5qWDsZvMGsMlSkghTgsMA
34UmDcsI9JypA5rNOZq2M+dQowBCVbgwS0XBxdpuvP08WkWIu714w3kze3vauGTJKJyJltPRxD0u
6V+HmvAkza5w4gQIHlXJSvNQOU/D0byXVulfq7JI5eA1eUDxc+2ILHsKbVnetDWot8CqouHsH7jU
+66vLmXheYjMGGiSOiCcZO1YVnyZun261cpvc14e92Xu5yjIgykgqWG2QbUXccD/7y/BF7E5U2aJ
+aItSruDbPUjJSu2fKGjmiAGzEuCPCMv1sbHgruA2WrTW+/zBAXDC3fnj3T6/Qdc44quxKU7Ela9
JjAC90eP8ynM0IGmEz+BH8wabJl5JaDBZGDCgdUnBoSdGFwaXlJ2LF7mvAvDA6VhePZm6bN2IUZM
Wg1xCE30B5xP/EDr8uQPe+8mW6fLNhnGWl/C2nof9mn9XjuW/kKCM2tSPfTvZSQWoju2/4JN9s+T
I/rnWY7bX54sYjvVPTbaYcM9xPd30yYmDVx658iu9CvTkYfQ1BbBN2PJzxYfGIseuKxZaBt/ViXD
7Xi2t7PTRR4zDMc5vhYh8lLieof92JRRfIFPx6CeQ5HVj959p3ioWUNXrJHMAWp6Ar6jnPKGuE1z
jpcNP0YfxOr+YpdfurJoeWKp7H9xM1b8pSv2bs5SKqmeAiOEUdU55fNmD8VDNAfyw0zSrkBAr8N3
qxttfqwwSlKM/MUbC+X6tkRBkZJdT9RkPjn1dqs8ofJAt9Z3Z9jtLWlt4iygvfRzZpT94fPfb90Y
EFtgOv17X5zvKEz+qWwLbHJ4uBOwJDpjvQ9YgqGOPEVhd6t1ISnRdUFtOYabZK4ccf8Evf3NWqX5
rHVdX8p+el+EMlYaWQXDZnvSXKRt6PGbqDk+p3jmYPeqdl+e5n6btu/2PHd/wYcVJ0Tm4WcZzv77
WsYetlPC8HI5V9F/xIUXOZjBmT/mWG1nTSiF91Opbdwa4dDbz4XHmYyTa/wMCA9OJqe0ngIorXgf
get/ld29d9Cu2n+yCcNyeEkR8YWtzUKf0dWGPu/NLr7X8C5oK6juftlR6ROasHef7iLbJ1lE+w8j
tP3mOVOYKAQjk49ixQEYjDVJEJE76rON9R2LezNEJKE1+Hem1XssKk8Vp6o6cOWHgxsSukZ4DYtg
h4UTw1JFCmKXlCeLH4eLXWbd58TCMhvnfcWnn/a1HT023uqytcUuk5u1WpOGs6tg/aGiklJ/G6fg
is2G7cCqDWvMfjLQnNiEwOeLslnbF+VGGKk+cOaG27yWJx6QzmQxwM8nFyunlUzuOrTpPKr6t/Ko
KNN6mseXYo8C0sQIyrApnhzm+v2x7zozzmH/qRcO9SzeJkxMjkFGSbpa9d+a2O4oQifbVWSy2+bI
ArNbZc7pUTp5KKPl1WxNB35vWVk3DFn079P78sg/C1vryo+fyE9wmSG2QbkVFRjutoOLNGy6Wajv
qL8yKf3xjKTQTlwFTWBD5A2nf2BZBIZD3XdTWqI3PY0MY2/NvtMGN03IqR7pXb/E3tE6WcFj/2Jp
LLQJ+ZGEKxo500pQy23rLd7Kbb4MTKCPFK2XrtBtaE6qQvvfdNfSomyFPDzg8w3n3u6r4wPBRq/Z
Ypb11vGJg8ItxKZPYVux1D5rUT5LLvDjPG42H3BvbRWVO8ZsrFJk/zBXUYODvBR2TBP9vVCpv+w8
JrxaHqeKv5fDg+mVs+Tsg8GxRnUSt9GQCI0OFaqvJVeVhRCz0eD5HLWEO4YhZlm4/aH1iLU2bPJw
XqcpmYGofeu6JdiSYLNQqjBNEmLrIN0myq9pPJD+NIq219Uii8dgerYb+BMYORpOJKL4yI+UNWpF
1orIryixdP+r9pTkAN10j59LE0vtTaX4kLFfYvWcAIbkTid0mATWqETqefaOfXmeHDAsnnwOjxAk
euuo8j/+xOAf3mpKzUIv5U/hrtG/xduOILH7YTvBF2WNtGFxcz/vcVvR+O0gSZOBqaMLptKVUz4G
Bs22tBHf7tGbcX2KVeh97HVbeukUWLa4BJLl5YSkZyw7BMegO7S22m9ilc56F8FQN4rpKHWOsqWf
SUrbotSK4q3P8LxZGK7ZAUOvFj3ubGDnQDaOgT3es1qcmGgXJUE1+NSKX6s2qL0HHGEdKWa6GvCS
NuTIHJucVOKMVhu+hKIhXYo1qh3cwzoyk4plzZuAFAeCsvOC/Rcr6OI733P8VpOHRIkFIjWA6BnP
8xXgDN/WPc2NizOcWv9Rmr7dHrp29T9sWdHVr7SxH3qlysiPApZ75m4qeIsad+ePKrFWpIV21v25
HBpNqnrsqh+1PePMDeJ18P/bIwwUXyIWfPcnql5PJk1fT5+bo5waNop23MSAmPJv64REnrr0E9GW
eEhffiaXyl7OxSjdx93RHn/F6LgPfXNsvvePKtVaotSuG7EcaVBsoSNfStx/Xf0YL85KFDXxCLEZ
c+KVi7pLtGBGuV5q4oOCID1EOFolzGTRDRxQUweG2rTQ718iLmOTuMjudNNTS8vuQi3oWHjgk8j3
+Gjth0hFuD4Gj9o+G2xvOrJptj198keIYO/EG8wreV305+eylWR8qXjrioyR4eKkAboeEJnOjnTW
tlJRcXNY852vYC6Suenq8Lpo2t9Ut8Mdg8+0GGZf31K+5oXsyu1DT9I5HtwV5z3KI60mzrsQhdq1
TIMh3zq06pOZPM448yFKnyvPeOP76jeG+qOmtebxB4/2UHn2WP2chamOR9t3VJfLyZnG39wjymNJ
bBz/aqeUDapKTZ+2G4uhC5IwBgZvKWnvt4mq9twGSzTk9dx65TvawVx8aVXUU+yOe7zlg2dLKxP0
PXABW+b4yAS6lJ+tv0zWGczWIPIJMlP8s+lwc19a6eDS2wHWVFnLd1Rdg6FR702DPJLigvcnyidV
1Bkx4mv/aN3Xla8QeP14ScJ7t/V8VD3vc1QW0Yp2Jfxvnpi6+w+72z5XLNqvkz8HY8JWirJuRVds
7+4+k51utLLrc+FsQ3zzsV1qDrUqvFrC28K81jrU5JvhEX5R7Vi+ovvWHMfVtgDVsacC0pUoozLm
mVJmyMtqjN1EO1hmPorBssubj+9OvfhoCi0bBoW1E13ns606DcH+2xNLVCc8SnaAZIZDgIiSJvzX
GMVacoK2ERP8G3FdJJvSgQ8Jravtq5oLGX6VQdhKrv+WEtsQuh6m9tqwFDZ6Q2Tl6NnAsAiZ3vrL
xCu5noqtn4aLCeX2j7K79rljChV/rc3mbb/qoZyKvJwce8vwdQxj3lrb6lWJbGnnU5s1nu7vnY6+
U+jsXpyjZVoLB2ylAXhoJmEp8/PqDaqIprZxdnKzLGHAzVceKYaf+Iu8OrFGb3mLi2oHprWHztvh
t2OYsPRgvR3l7oxnSGV6S1dRhsvZPfoQ3nkIZChzRmJJkkPIpn4IzNpmxeDG8nFx2FVMFvvwXnp/
8t86Vq7a1LF79TcuMTE9HkzOMK020nqZPG24f/s+ePNphn8Ll/CZp706yn+ePWgrEW05Wa9FFAWv
1tA6/LZ1ifGCel6xvSCnmrc9dmVwnaJAHqA+w6m8kDYi1U1Zld+eOuh48RnckRq5VrrDQGXvmkg8
g3zr3jZiZZ3T4u32Slk5Vz8gOda/aKZXYgFZ2P6LRkYHfhBZE51ZJQdZWnBaDl+KCoBgqnnSdCq6
w+9PpMQJP114up+PpZi/UIfh8u6x4g5nFoCi9lzbe2Buamq44fEKiZ81KdETnSutbO4Uku4zopXl
nZRN8YfSRT32I5drckRduV+jea70aSv96q2UMTdzPNjUj4THoJJLyx+zBVDanA+ybL9LQC/VGbwq
2+q9si1UX3g5qDlOv+Ut3ra/U0koEzwIaBEprnBRj5kfwP5/5Ext3S90xUxFbKTalRfdYf9i3fp/
RBKxTh6tseh4LI/BO82urdn8YPbrPLR703UnoSZCROC8MlJK+OW9vkxHx5caTGV4iJs3NBT9zapZ
1GgtWyMsjTAoTmENQPttUE5n8plgAuYfe4GlmWQtWKnSHcqPfoBJwUyTIXUS86jqR9KyabNDFAg/
aUEcdbTl6r42tojmV7wdE1m9coBf1itqF7sFF5CvM/MSyrPK6zteuqI2X0on2KmBY6+yH1c2c91E
wKz4FIctpnTkvxuWbma1PrWrui9oHZ60c7sK++u6MzPNPNvb/vOBiz8yyGuZoS2t/dg3/sQrDxX4
px2MIQ20RremLDTVd8fm5fwSV8ytmQ+0+5mPhOlNwUMb5A7KYZjF1nJcasjZjPKLUQCtk0ds5arv
w/I2841QXXugNROKYXZzGSdM1VVuwuvPx8gebdLs4JHOmy4rN0FXRvU39kQHvXAnEr4KlPqXa3om
wMw+kNlRe9BRGHGywKRVd3wfq07a17jxI3P1CxrQhyMKqQ7LcZ0AqghLRfkSVVNzvc+/MX3C2MT2
PqL2bTa7Pxd76bsjr1Z7YvTkm+Vu/67ti+nM8GkvLm7GCjvnQZlUNRpa3bQVXL3NeDGipEKep327
FfTPJQWe4hPTUbSPF1FvPlKqoMg+jcxuF95UaM9JMfhgoLuO0OyUQ87+KGQBck60A4zhnlH3fztJ
l20+xmJE0FrWe/2FCtPn9QQE6qnmcpxOOFiPezTM5Ly6AZSUpDdUbplFullwBioE8p5ESW/g9p88
89LpiScSsql0fjKrdb/NiuvIs6GoXIJDRG1KaGRncWMdYszWpu3X15kKh7kZcdefxx4M/qXlS3ro
Bun+oChpRUZgoeizrRHFd7ZE9jbjZ31vSI+Ww2F3avjgq1f4O25wNtQuaiN1PetqWJUPqPQjYmHk
1NVyaXne3kOm7zsbKYhIOaYOvSWrfefc9Z1TtW818BFG/AFgxjqrA3HMp8MEovtt1qBYv0KSrW9F
TSdyU4C5Webz8NOwVubW2yMCkvg1tJuzZvdisniQk88IQVJD6pPrjyJ4E80cPytXaENKo7+8RmxM
KMQc6ELIYBN7gcwbJ4/JdWC+tY69m3Nlr0JcZ4t0zouFOzC+KGn4EilvdnDunjn0SdFA7w+hc5jp
uZV1wxdN9J75ort+37KYKFzKPLbkYBsVqp/ga25ka0ENi0jhK4fw1nTFHJ5DVSzy1yRbVnLTfkCR
yBsfQecDS8Dya6t0qGBVLwzsm3AMZH4oGT61ReP/KWXZfDv49LYuYb3C8m8i4J3NnSUMv+xdeYxJ
HLAnc6oi1WCWIdtcnWuNEvgwtnT4TPYFClDu7Qa+FgV2+J+M/LZhXtqVYbJtvTtQpjXj79LycdvC
a8cisneTas6am1Re3c5CFj8ktsgryRu+/atwqsW5WZVQYkexKwgS86ddLj/Cw0UkJo3BJvDRnyDS
/yD0kUokIbNwW1lXivTipybs6b8ct+7NY3XsfZzorevVSYWBXB6mbXT1dWtp8/IQbIG5BNxpGrht
67ufheCgzEzltVMidOc0bM0ix6VAz5o/HmGINlJPKbAqbyzIPBqKtb+tMN2c1ZKgpqSTswi/koR3
iLdwMaYj2WOuK3IogvZTY5HwGEfQh13b+9/GDrT3lwEnGswMykhecKmo6YyYNYO4pEQP0loIc51B
LalX4+rtJ6O/qssj34M8umhNovtuV/6/pW0t6wuvVPedDVr7eyUCc89LES8rvRdlrVbTf5iZGgDH
Xjib1AjRf9XAgpFDfEnOkwiPqcrCCXkCBASjs3v6wEbyclOUZz7jkO3KUriAQzfm4k8N/Tq/cOzg
CzDZ8H9RhqE3jESW9oSIOhRO2G1gK/My9x/ubvGvFl0f1us5IpRkZx+YwM5ilspOgXrfEx74gQe3
PbSa6DTiCpufsEdWM02tN7sJEGu0UW+rtXsClLWUqewVe1GRbA95ws/XqLM1Ch/YDar/h9w8F4uS
0zPai4wHpyKwXG+gpoYMkewVd8TFLsuWflYEXHR1Jbf4hms7cLKyHTpSL+2g+EBoWKgKWss58gBD
4d+A7V/mpSYYaY3nws49ohvqU4Ct6/cCWWd/qfadwtmyILG5KdQhuV+6WLnH41KN7ZqH0Uo5YQUz
UQrNrvvytrtuj5nMD437eAD1QrE30/hYIrH3me1r/zW2SFVLez8eHvn0mzi1qpJ7uy3M+rduoQGl
o0NNm2xyOGC91vHUYx0daysdSBEPiaqkCk+PTvZ81VRzSFgARPvHxneoewe3LrDiK373Q3XoRpyt
gWFm2rlqeg6AdwYpUVUupEvZdiyiNkY3iW9aGQK6i5jnx3Ykb6aKLZnZUVf9icKFNJsDcNl7uOxU
+XO3FPDpGqaabGQ37lNZSYud7VF+v6/yHUnht90/x8ctc1plhFBntjtaZBH7/qWqhth9xt+LDs2X
VZ/rtQ3bBEfAUieusIKXTVMBZsMwml8KOcJNIyqn13UynUjGMJIlwroHlgkUnugSj4bnRZdD8GVl
dvmDxxhfjGkMKH9ykCQRo4xmERAAaHzz/XmE0Mr8N+JoXw0tdjAOL168bghXXXQvaTpMg4kMbP1R
0P2PiRVP5XKfly7PlVYrecpeywMG4Eme6sDf/9jCFV9Dr/V+StExrmksNtsT6HjLc3tsk5+X5fAb
RTN8aI3a9nddReK3CfzyM0QDHRIxrv6N4GZlZ1PXua/2FnbVM8lJFtKh4uXKGgS3P+TrtV5GSDpc
WFX2wR/R76P1Msce62stIAT34jdF8C/qmwC0p9cvpw6HFCYoMLeUYbtbPwVbjVC/cDTENJCWU1xV
DRvpV7B48//jUcl0LKeWzE0i2pics+e1GMBR687w+LDs8HlrC67xcuFrTApRxD0GEzwENwYn4UHY
8WJpADEsVWaLr2GalxWErqgVvo1DJaS8w1VMkcECef3P5RXWCSegt0C0LdbphK8rsh6g9gd8xsSf
KvhNvo4yn4ToS0P7rdOpR9l6ErBr2SkY6hgsVujeqqaJzYkoPvdl7B37X0yscsyBujd8UuUyPgkf
KFZWHttB8FvbfrcwMZPNgqr/l+tM4aawWGFIVt+YI1/F4ZD/6qzN/E2xcDASeilK7+/sd428HXcF
+l9dN3b9R0aybvO+J206Xf1xa9Ouj+v/GI/Cs1ZGjdvDWFIBJ2GnMV9V8bY/3TWaNeuVaZ4k5qcG
m6k91t9dFUB6V0sljnM4VaX7B3eBVnmNPne88yfuATTIjTanGENUTwYjuksPAsANoISox6+i1v40
1EckMqvrViB0a7/s/oXvAy1QiykaH/o43FD+lwJJvxclrQYg41l6LjxH/kkWH65Mbs0VLwT6HvM3
pjaVSoWNdo9NoQjep6DoxU9yndvjtrQHoEYS6kVOWGdXJEIMZkshP8T1gwuApn1b3GF9XAodtlkb
DT6S8aRwVNmAzMoLYz/RZkQk7u3l4Dlrv8T1ZnUZi1wYV/3gQO8ga0cXyS5Ku6PoHyrrJD3qUDq1
xi2r1MAAxDuIlVqWRdJB0i9+SSjqx0XHpT3/0DacgmcqHPawGm6y/k9z+GK8kiEp5ieLZJuqftrB
0zMBBS+4TQWd2RgdmSh1yXyz7SY3j+jZoxvLu3zNGPXG4WaVJGCCd1j2scgIlF/HJ0et2AYplSKW
aabAtuzMxJFdRnBCrFBhha2GkkuyFZpz78ScrvFTvZq9FlQR1jBisgj4yP5UvmzW6+QdC+yRhRAP
k5TzNvyhFtHzad5E81Oy1Nye1MQm6GXjAfnWa6wi2coICsXe2ubf9jGU3QtZG3GYG8w6/WNsVcCf
2dY0qP8BQdxf99HM5qOGIKKe9sEd1QW/H7mhgzkKnKZbPdrueW9t8dGUpfdv4SnuU+mJYsvK0e3u
Q0m9jpg8sEVaic19SNJbYcnudeJVBO+Bq9Zk20EKwc3m0n7n8d3mM2AS/7MD/lw8Osuq8WZCqUP6
7Wj4HoomAPvJ9xhEvFJYatLG+D64cp8u83e/lZGfkfcZRoTvcgPZXCI2Q3+rJ/onqTXPyRfgC0VD
V1us7xjZML55Tcs43MdpW14Kt4+QZS0+Xe6Oplf/CQWBAuvSMQV4KapguAsdg74OTL2jMmWzLVwu
B6hBiwpY10P4FVdKjyxx+N6fAt23ye0Glj/6zsAPGCmjrPOiGhZcsPbQCiykHa6uiRA8PF4nP9Th
R1V7WBSIVDbNSbbz5iNEB5MmaSke9lMAbn88rUgl/bV0mItcCp9vJ5v6tuOyt9rGZM62LzECHQF0
IOe3PV7yWLACew5XFgYesRVOdlodKymtPZQWDEKuYnS5lrOJz0WMveqn5WxUMPQ/+3xxd5jQj5iz
BzerdhnCVFnqo8yZL0VHjtuxpzbaUTyTvqJRf1b2GngpCBnbxui1zssTPFd8kXzUNmQp16w+1kaQ
XFf8HZF5421onW+2u90HlJ0FogV2vfW1cKcpuDlWYfvPej4ke6gRl9mDtGblJAE3OuSQA/jRIh7x
bGjem2roveGjCOZSPo50pwg4srfar5MLFYdOzkMDGt3J6t+X5bgHUEyyXH5bDVPCl3YqxuXHPGIQ
vcVus7O8CIx+gqk1+nX0t54PZkREdiGIO9RjPTK1a/yNeZ8ZhuHrYkZHvauS8K+B9Q+fUOrkKML1
yB2/bZefAbIiRR5D+8hL2YrtmiE5KHJ4+g2M1g+D6wSAPidSsWSu+z/uzqO5cSXMsr8IHfBmSwIE
jUj5klQbRKkMEjaRABLu189hd0/E9GIWs53te/GeJBLI/My592adfuP5N6eCQJI6GqddFS12c3NR
L9TptNYAQYbQaw40xPhxiqPC6PsTRrxNfl7rAJpj7bqeGQV7/PCPLEJZfGAJbBon7dOHPW948YGv
qKwS1uM2E9UGITJs+kuOlWVfseoPSYfcikBtd1wcSp4aNmcHXFflNq4Xmft5VV1cmQ+t/UhQ9ITF
6OwaWR+3GzuStHMboyZwoO4ldpTKKz78AIzmUkgxrI/EnUDstU0ksQPiL3vAgh7no2EYolPht+x5
fIakQIgRfg77IsSulAaYxWFBFQcJ0gMromqAFtyZdEW/67GDG5zwIWbYxuyXcCuXJnic+BcXbdJg
GcGR0jAPIJg80IAsHReRu0uazVSr3SvBc4yeTqUuW689sgixm/4XnpGSN7KqoRbXS9hZSAM2b+r1
82Sa2maW5DV1MP6YmLU4rIiwue/W3w3hOcI5cLT55nh2l0mo8DAvI2MyLjDPzWPH2gq3Pky1LXD1
zwpsXJKpWX1A0K7LIspYoTx4gGEgpYfT02YfyG2c974BhSuadYjlsgn2kGKcSGFMZtMZ/JcsywSu
16w4Q2c4AYh5yxPxByZXxcTvFr06fpHNx57FyhbngcqZi9Zt0+/meQjTUTrlD1Vp1sAF3qLPs7M1
/wpUMXrnlbP3l2ttcilJVfgRbG32MwLS1bsOrPit1GGULqa19cfGNqqfVq+8jxaXok+B5/mEIKYZ
MGHqMfxnJDZ6S52gJLJQsRRSEXvNdvu/1KX/T+r8/z/tMO+i3/+7HH/3t/7V6+F/uNTwH/y3j5z9
H4HPUYvDhe3g/xYiL/svKb7t/AdutljQuFhf3F3jUNH9bym+z7/C5wGbloD0Zt9DCP3fUnzP+g/b
t5Hi391FTM/1o/8XKT6Gz3eB4P8h1bqL/S3kg3SCODDdDe/+p+zsniBYFVD9sZXZlcv8oI4OFvqD
tNZbcMwHBCybH6QeWpm410Z48ur8EckLUREi27jZWH6mJJD+VLSyzBGgGzZQGU4u4xRtS723Oxur
RP6QnR7M5zbXK/y+xJnXsIKkRni8E1N/VlXj7cK7p+5g4leyGOWAAkyzhVzz4Ry2fYr35fKehQY9
ymZi6OYTCGIgm4mg+WL8FzEvYe96WMeC8poxwLZDUqV3ImAUs2z5fJya7qtzB+zaSmKJNMY8WT48
tvX2w6tmcMFMmA+WTX6Iwi8GQC4UiRmMh1B1Xeo7nWCoOg+XZqoRiEVRjujdsXaM+OZLU6x/ZkEc
ngzat7xemCbU85Ud9PCEpkClLobXB/Ja5bnNW6hLoZ0DkbvV0Y8aeeEZIYXEVOYevYlxpMkrjvZ/
jhcg9y9LpTnmqkCIQ+i2OpVzZtPzO5sBQMtAkqF++cMKobXMbd7eaiX9C/sikHehZYwB0nKaOFX2
4bSxziz0v1GHR3y2NsKtp7MLEbgXjTVAQ1oPpdo81iz2A54265lyCENR/v8Cx5xgTKYq/Ks6G7lY
C7W2Rxq27CLxn7FI7h889PrLGAzyAKTgE6SSdcdsi355xvbYDohr0Ezbh6nFGt/YKvUoWoBwY0EM
MTN13PmbdBK4hSdkSdXVCORP14yOi7uQSXzXqZ1WJceYIWuwX8DzjsWmT6RGQMYYGtRLFjN9buWB
OUIDqbG4FD3UPHOQpDMKnAJpBKyNucM6N1iWCuNtBeh9KsOo/2mZ9YayQ9XHu0HEJVceLtF1JmZW
6EBeo/+rBCZ1NTtFy3jImdG4aKsYOlCR8z163cB0hlvd8h+ExA2/bT5Qzux42PguiLF1N3pl630Z
2LW49J6KnKXdqu65mO5xct3osWkR31m9tR3p5lViwjc8tkuhnZ3UvcdrgZUVr6c7/BiX2oMXwb3u
XBezutCd9e+MQfb1BlfMq5XSJbZ7Pv1L3/c4nm8WZR80QKntdOqBDobOYqjnhseBZuBxcHLnd2mw
eDYcGoQBrChxTd0dXBNP/J1Q60ihaowPrJad8+ApV0FLqiCRVoD/3n3fPM50o/eRkduW1hm+x8Lm
aSquZeb4z/U43Hlu4f+Zq/UWNWOiyyGVhSPjtjasuAvtCWFFacY20vfk7hLILsOSjDHy/pNRXvnU
dJ3aYSiynueKnhD7QlwCHb2k1abh6LSeTOqDcXni4X5AP6DZRuc2nJ6BrC8ayk8bTyqmY+NxLJGF
YknCQppSxMX0Djo3RELEGss768xC+4B9D3No1gv5wtDQzEcKMZo/J/jFeDu4MBI2YVQB5sAPlmvP
ro9nivb4AONAFJHVUwrhv0hLQikxTiUnkbAR/81LlvSF/+6L9WsbCHpCVp0CzWanfAoSwiL0zg+j
F19aZL5mgbFvIq+NF68JDmtocsCWS/5QDAZ6uDCLzooUkGbnQ4XdZJcZL7ZgGinYBD3JTtwClKx8
KXKP151xK0X0j+KLBzKHCi2qn17vO9eNDc/K+XE1g9k7DoG4/9zJezDCrCCwiSAnDCABD91J60eS
A+VD6bXjUSyACZNqbixmDTahg7oxP0OPh/PI3rDCClRupC8zOubqUdBBdDoIkxDgPrBeCFKT++Zu
9gfPPDWjhq10gxzFnJu4hLqPe3by9I2tlOOOsI/6UGcDg1/qMHyO7lVzEzVf66qZpG5vFfdE3gdn
Vj5J2WIGH02Jq8E++nVfYg5fjiuLBNKeJtzXtD98+4FL5cfKNGJblff8bPtWL+ET1dzZQ+WrJkDi
Rj5nJbPWEePTnYedZQxeyh508tBW6q+mMB7H6WNmvU5ziEHV+uzqfvwNoV/vaswMdhl/INaZTzmW
KBbTF+au+5nDCTWA+8csu1NpfU9leF3tjYGFGDcAYlWI50A45mMkpfPAHnzY4+O0ktdk6zFeSbfb
R4usT5AB0VuX01w0sGmj6b1nhHelnoomftn5rpib7SVdPTVdJouWmsi0PEEm9Y8nLDxGXlnZsae6
4mYYZpPYy1ySaeYC7fIGGR9uybilrPrs0aqpO2kzkH+ij2pQPNGMjldbZL6zs4Y5P9ZjVVxttaLW
wm++SQXrlziYVfjSyTD/ZfiV9cMPC+4qVQZj6vaQrfTzQXFdHKs6R22mrqwJrc+xdHCbWJ1v1JqI
SwE8v8GSmPFpwZMTzdQMzmIEyTDa3tEAtEfGYs7RqeuN9ajaWr3RDEa3NTC7x2EoOS1EBbMI9NOm
tGaKZ+7+z4j6+iv7uWEv65968reQ7obCf6pK79M2hvXU+IA9nAdngXb+S2qSismCK45sM3g5axqQ
vu9Q48BTVSOmpNt2n7qGNo6xi9DNg4CB+jlz9B8wvn+V2UpsWzh+Z6yUoQXFwCqVDas9bdYpD8mS
CYA2EsP3m+9pEtGVB+unJFIB1aGdKwopzzwpst6RuXvhi2h0gPerDbI6bP6RkMpbFoovxIzjaem2
r9ZrjvUysm/vNTrdfvWYxFXmG6mq5mmsovqo17Y9tN4iP5pGesBFW8SXLtTVmCd2fHWxZadNz+HD
Ikw0jow8913Q45+2IofmCcoTrFy3h1w2fQrCytgAVLSMGFGPVW7uOSZmglQjuPoS79bS6/rj2Mj6
g5AdRmwRzxABaMH6C7BcfrVR0R9cBK9n9OIdwMlAxNAgojwuodSO+g6O2E74XI2BIOm6qVLtITmj
7IKhq9si1dbc/GisO1YzcntNcxOyPO+zeFBdk0Y9UiVQK9T91yE3FI+gwdbD9a7GuIIijeId2/YY
r5xXJZufSkyv7BlowdDSjNNTPSA/En72dKc+SEWH8rFcV+A4ztRFmCsr3cr70ItHJFexplEty9/s
QbBg9BAF3buvJzmEj2x2Mc6Dmq2gusfvcsvm2zZYButB06oTBsAwXiJ/GvuJVQ5c2TtjLOvR7xqo
E8tZqJzhjUglkG81n+IDO4URFagJl38f3+ppZUtgI7gEzJkoL4WBVD1b/lSoJi4qRC2zAfmOomZ/
kDW/c4edvj0JAOjuEFTzrY9seG6sl/15bxf+UYY8pF7XvQTLdnKJpMAo+eQTP0g14CYDA8Cidc92
GX4Wy/KBnjntPfM2Bx7F3ZKnJhAUbyYcPCsgZP86SlcsV49NJn6UPjPVje3PpPQzdvbUbc1w9oro
bK1mTAhMFs9TMaWIYV7Czk8qrz4Ms5Go9repgxio9FK1a73jl+l/Nkb4E5X4SdRI9aZQvuNI/I/F
1IFZpdi1vK3tHN6crpz322Bc22lJCYs7ozBMhMwT+LjXEjnIPWlq323WTmb2Sz7nzd8JIzCa/GA5
K629h67SZrIJv7wMhpC3AUkoJzw6gSKjuS9riqY8oEgKxHA1crB4YfqPQW5+QeQYe3bzNlidzbfF
WcevVNRHmbsfLfN9XPk4xbZo5S4t5LkCnms2ha+ntz7VaC2KBbODjsGv2UbU8UMeA0TUV0aJznHq
Cuupa4vy2AZd9cRI4oCk5WYw1XLyyPqy5kn+xCTjhjk2s5x5sVOmqBXPUTunteXkL00zm79wQKgP
W1VGCUvYv44wFKtnjO0HkevY6jXhjlkwP64VWh7AGcJcN895bBr35oT6ebn7bEGIW78C0lcPFFDi
b1kUwY7jpvxut+G2YDh8UgGvzjR9mG3ZvkdWd0CbFRN/mVqoDtlG7LgUwJMqC2EWEfK3JlB//BYC
xXH68dZu3KSOyTy1hSBIes//K6w7njfJaG923mFWTnAFnwiZjnbKu3h25pxR9fzN9BDESBfsa+Tk
74PdX4rMxfVHD98ljtrnRtdOYnVrnxZWdbXHMv8VlWGHKTKDKQK33T7bZ1boJRiONUykzOHCBKo4
TPfZq1PMIB6BDevLYnAZgsMdiUBTcd/6rL17HDyJGmUDOVz7Zz/saoQg6ll64lXk4jOox6vfjwtM
f/HtCZbZOfPpGRDIKOWZ6w0VgKmLc88NfA1RcJ84joqLcPIWH8fRj83G9FlS1Q8sA71jxFI6dSeL
468MnY+sX4itcaX/q1XO+NW7FsIask5R3JYTGi4K1kQCZ7EH/AFazZ6JwtidnSOOoDhA9NGx5/5J
a4+Xeo5IPNWhvLhz/j4pZZyXcH1mz/DtY/CQmA2woj91v5CKEHjj/Q296tfIWGvfLU7wVlS2efA8
ymiY4YOTkaHjajafVtEsD6ZfgQdV9RM8+GOWmQELXOdoGb+mxkAtMR282fWPhd2dl8Z48lq//jUu
E8YUdlmfIOOoZg3eP4zc/Z23TdWxmD3nDY+kDM19Hx58Z7z0w8jDFQAmQmmZe+xofuuiPzmBai7o
DcoboMiSRAHhs2Wrw8ts969RRVvjZUPEZrv7Gc5ZdAyn0D9WUVvT6qD/UaXF2RptT47RvCOQDJLJ
7a4FDgIxf88Z6+4f2pXFvjem/sh0Q5JjT1N32XKf1ooa/y7McclUu3vXR+x5EYCaDcVy476HnlW/
B4M1UH7ZxmnEQe/DrQO2WwHR9P2AoGIMmvF5ZGOH7mPbssSdBBYrRU2HWlvewKrPFk9FB4OgLFDN
GenVbvTa6UFyzf+NVsT364i8xjeL9aHx/HcVtN2R0XjznUmrf6sM307Uhitz3zj+GWKsPQSLi3uu
nTV7JOsijmClYizSMs4cpzpIv60+FdjEV+c0+pcNz40bvfe3tLV5qkJSCDYZqINRdsxUQsYmogmN
3SRMeRxccCcSwwYk36I7wybLQ8Y+P9mabfuuBKy5MlAkeWs3Z7usNroXvpopHjDB3+cZlgugssu0
13fjEzDg4NXVJWoF3xXPcymdl9EJCrI7DDDqcVpopfTS8s0QguC5nn5yJtU90Y2HDxLl0s6MxuCy
GGLd1+ho9lWocQsoFwtd0kABIuWG83uXJ+3WrwdWSMUpBIJ8m6DorlltZ3FjBNW1tIt4bSy4mKzE
XiDLQ8GPbKZPhYHPw7hE68k1pXlaTe+1qFVakLmwzye8fkKYFN6du1Fwu7jzRTPktwmFApWaFzcZ
g7LkI1xH2mYyWr9dLH5TShj095YpjkFvlS9abJ+O2VzzWSvC8rowQd3Fk5kHSzrL0fqjsj4DISi5
/vEAZQxdtQir9nIZoJzr5buryJOMGpW/1gNhNPmK2Xsc5dkXPtMoBVk1zLFNb33v6VXaCQMtXStx
PtgGRjBLNsO1udIhsTX/sosQHXtx99agwbliHj3ucs9w+h1JAvZXpuvhmPvjxAnV8bm5xZfboKot
MvM781ZIAT6eC/WmuC8bi18wb68iW7+MuX+IssxicARSrCZ7IIN7PYMQbAh2A4dSdLJceqp8O69N
GBynoDQ/wspwop27WGG9gxpcTiSQIvmdQzJm2bEXsTUAmi4rkwtWQOHRl7r+cLQljiwRLT4xa7v0
PNyXbBTFY5W7y0tRCucjrIlivRONHHMZB7PC94dz2mQkmbdFYiB1xNklsx9mwA+ewm29eQHw5gpo
/Sylas4A8NnOzQ0HXbfNneiB0vJCjH+Z0mTxxv7j7OJ7dAT6ZZ1rzBe/dIwUgb/1iEL8FlKGqjY8
OA72ErioZG9dK/+RBMIqCS+Dgn1tte36SHhpv5HMwf7qLurQGBOYA3QHSPfuP6fTO7ATtbdxxdgv
AAnIZiwayQWdwCyLtGo9dEMFy8wHQk4OWY8IlcngvkQLpcyAeruqWTHelZyN0S2vtZXlDwN5HQdt
ZPlps+v50NGHfPnlkJBHtB37VvQXhJiUUa735JvWrRJB/cZOiX6pKxifdHN4AjKl8MTl/0qoFwIX
N+P6XAbzPCLduxY4OzxiVlNENKF2andjE4MhMPx0+yOOCSOIowwOHr5LMWTzL9MO/mQrkzlRUOG2
6LhN9WWh1T9CPN/RQAwBlLCYSwzZ4KflhBCuroBqHVf8XGxvb2dvhlWwpDvns4zRJ7lwYVDTzwCh
p4WczIOslnDXIplIHSuEIrTUc1TgoTCOj8pvr+bWPSJ8B5LD48BVIyURo5YIVJZzq0PH2+gfPNL0
jsJ7biZjROFtftKYnbGiSFgvoc+gUJaIX/8xw4iHyHhtQb2pW1X+B2uBGMtB0BThRpDAkH0zR/gH
vnbnEdQN/NLBcqf6JwSVHzP39keDKn3nsjbHFMGadgpC3WrL7JDN1UubIYnr62z+8Hu7uo22YqWM
5Cdg7ZbHviW+OsYpc+e+GCFWbc1ZGuXFNPggozr6p2x5YDayN6qN7BTt43Ykhgvasp62vptu/mj5
sWdCxztITeBkHuARIWJLjQ2PXl/XzRqTNV8/3d5DV2S2/6x+OGDWkaVFh0S5XkF4jDlMZ8bRx6Js
1WVBYptg6HhegxWGYmjmo6PxQCh03l4wR/sK/Dn7YzPlnLPt3WK2/Zb7NQRpUTvWZW6Gb1pzC7aS
OcFQBdwla2EdFFS9pP5FJjMV7lOPuwlaraIQXewYXrs+ILuteoa3ZfebNhhKzQEOfTSLjSOnXy1n
wGLIlIdh6sGa6+Cu2p0qbalk7SbRfPvIFYjcbkrIJi019M/q5KHPD9+C+0B6yvEtm4otzRw0+eAg
oF4wvTUmNGPk3qBgjOqc4aKjE5Tf4RfCu6EDM7Xk7yXqI+SLdl98j2WLi/qQz3sS5MXK8Nqmp6/a
8cfqASdhWPZzzO/khRl9mAFWW/gbkPkZGs6LByBPnSQeODKYtZmu+2DSmry27DP37uKYaWUgsfO9
Mbrl+dC8zi0uAltDRhHAnicSQ+CRRfQMLjGGy/amrUrroOUaPEUWbR5UjriYRJtgAVX6J1JaY0+U
ISBnQXzAZly8wP3Z4fvFRGU7b4QN7jonSNfgz4hFDhAszLy5/tVF2XxoRsqPAeAUkCjFONpcDM5G
QECoC5VGK16D2WZE+63nPENZEUJA5UhYhvnnHHnP2IiUp60D5czXOYcNvevgaGwgIRlwsmZ/zzJ8
mrJuROPDlsymAuN0nct084akCtpzX7n1earo9Kwcja26gwKWsyLdqUukNuw5EMGQmTBmYeyV6sVS
PjM3QaKwGf2epmH5NaxGeSs27j8EGd60W7dSJn7LK2fPIyv/qc30c6PXp8YrOTace7FS+bd17OcE
rRpv8SxrQHnDTp1iE6chL9/pb955SLE+smpUZuaXIKI6CPM3HW6nvo2eW3F3+Bk4knYGnh8xzjr6
KtqqTrRxB3Kwn3gjli44Oab5J4eS2tVTyLh7dsojtAZ/VWb+pyL1Vi7eXxcmiD2adh57VjyuX/jM
QE0G0ATNUhSsPNE69LafTN3bBPXeyrNdaUz0s3Y32AYJ8Bo22aqwZdG9jKU/YJ+I1mavC/nSG+Mp
GzJ2RRFNM8e9A2nUIN5dhJsQrVOmBjlMyJZl6D+NDXxVA1h/QNyWfzEFr7Bj6KuDuwT+Z2RIBKKk
ev7TVW1wiTfGJy5pGfcJ1/m6s4KixUFV15+s3Uiao6ClRW6vw1L827oeVzjjN/JLzBjDtvgy6/In
o3mddrL9E/J0c63v7BKrL+Wfartge1K1Uh0zSR89bipKaf3fIovpv9tT+oCM/OH6q5GaQHsCRddh
1l5Lx1svTN+XBF++/tX1K/t6/wbHAN7Ow89mN4J4mSagrFaQ4bPBWHKuMxvrxVruDcLcdmG2PTZl
16YduEccEOSbIHc+DX5Z7MgH+j25wbu/tGdkpbvaqI452M6uFhXTvTqsD6rpf4Rsh5KKD5uSuVQH
J8rYzaLNA8hscDKAPXm08Qyj1S6OsAfr3VpvRRMXzj+H2QxeLWc0f8z4G+7yUZFxR4Pw0kJIUIxU
4Owhuw3XFuKBVaN4UWvZ7y1WVM+m7eiHYZRBLKfoqKSMDu2CoRxaSlgkiOz6baBQxKsvi+KliYwT
urPydQxBUXju9Ahuti57LL7XQxM0Xcy558Tm7Fcw4JCfFLa/uS3tVAFc7O1e8cuEHeOPSMKrqOIV
Bta/OOQYQpVXD3D4ajd3QIpRPfzIt/v0ze7iwVd/bWs8WTU27yty6XecLK4jUts4lNQv3hjDQOES
ACri2b+07ztJj5i8KXPrZqPL/d16GpOcwKn32EURAwk49D52pjzxMLY3Upk9Iqa48Duz37lN/pLx
i5/zAblHdd9hDUNtxya7Y9rL1r1ENXr3qSnvMv6PUWFaXpsB95czXuViuGflq/nYSXSe+Iy80RYO
e3e2sfYwsNPwMOa08GgMC9YDkNbePqCb2umVbZXYap7VhSvOyZjtNjqhRUL2q+yMHslYfvvaLrDG
wa7k2ZcYLOKdYaY9M1/Scf8YoNL8aWDAUpcjZggqutptr7DBwkufHbFarq5ij+uv849R678jetEd
pr8aBRAtgZSfIXAd1z6TWLt2hiexLYT3inOUzck4kF+F5WjcMDLeo0F/U6LZt2N5UcqPsK3Ae+E5
30r/xqUvk83unX1pdjGRXA9quGsyLM7TrIcXH5v8ZIc6iwNsekBv75g9CSiTAeQD4ERvpp+jya/O
JMPhlaJuufKLaxF4JlvRBslYp5h6zDOuOE3gvk8sS45YzZSPmWqNOOjh9HFr7ZmKtk54xrv/bYto
j5Zi/WpYWaA39U98Qo/h7GJ4F4KSTiZMlo3cJrqv/lyWNMd5yNzUEqX+s2IkcByWfHypoq2jZp28
NSklsiNtZyOejxL93GzhflFswU9kRgLUc2JgPfqHoXVRfboXBtvOHhASwF/27msoBVzTtHRHd8QV
CffX9hISLHZT5OJRIRHPBYJeMgJvrZ2pmP2O1pYfu8Z6QknZXzSoWyzAjsDk6o0vcTDDOEDL/O1Z
lXvEZvQL94warA+G0g+wiZh99o1NazcnV9Z9Elh2fsmC/mzhtZC2ggFlFX6RObjxW8Fw6XJKxirT
iSo4ZavVcK6YfHL+Y6Uk+j+DHfCJrPtxUWk51i+oqVCxXxiw7QUmag5iTT4MemG/i7Pu0+ILKvAU
RsNzxYPf3nfWZ40h5S5Ur4bHFKVYeT6Ngf6M6e/ob0zey8NsM11VNhwXBPhk3cYlnA9yIsnGjuYP
Xle0lOPrFmqFdaF9qgafgdqEHzJ81tQmJe9Rq6oEOxZspvClCxyWwWhP8TpZD1WDtrXhHhs6TumN
ADLV2CecO7GntL4D7Ets3pQyZDmI+cWuH3gpLS9R2Pi0G7+5GFV6J5tFNO1bzL5oBxgvGOe7mpL9
c8NsnwVhVqcWheZpk671iF84Qi/dAMBj+lPttDEWaCUJy2NQ+jTRLKd3Sf5NjFliz50+lh7bIcZK
fIam+b7NRirk0j7lWEftLU2+UOeG4tHWSsZkXqFtzco1tkdtHsHWS6SHSl0tnABxvAAMkVZ14t1w
q4cib9STA8ywH4syO41KU/lLbjNzGL4X3zNSjkbsZws7NliKcm+772PI4qQrRP3JbQEk0MptTycT
paKvvshwbngpUXfVJt4PwWD+DVGCPhYBpsjFMmiax2KNcVTIGVljrrM1mhe4Zq/HLF2tZupLRCnk
TZSG80XuN5R/m0Z2v7PpL9qQAYQzdzHSP/bqiGQQOS+JJ61jFigU00hZrLD4Q9+SgLOngbNGR0K+
z+iHFPrMBTaw0NNG21najCqzCi2WGD6j1To5hc1meo5Lqemgwi6KsctK3L56ksX9XCz/rio6IGLf
z5OPv909f30znWuArD/MKIiGQbxCoXipjTp6o6aerliEHjyTyb60XwLLsJ4Hujq6m/ClqsNPw63Q
Jy1MZTNNhWGxrik9SlYA0Ce+CeOxo1H4cqyBRnvM+jBFiAxxA6Fs32bmPfctDEt5HQcQX92/u8yM
FSLeKcdpMoc99g/uqSrNvfYEk/8lKuR9AfzOJvwy5CzxbYtrrXRWnYg6zB8io36N5qy54B+o9gTV
0Cvpmt4sKwyqGNQcTn3J6fBliTFW6T+hq3kMCvWyGcWPzpjSZchTkNynwg1e0C3iFczQb4/HSBHn
VvSa24p11TihqC4jHF88rDVaV8E5mXxfu8UT5r/ACuF6yT7sPywpmsS0hBPtPYj199biLksnNG/l
gUW0jm7Y00JJK+dmsuhjSB08SwR1WBAdmk4zkLG49SKTL3HGMlsmlKARuZCeyRA6wCzvrq6MRBpO
vJHxZqvNf4v6FYshMYhTP+Xm+1IsZQlHSmZ2zA/ndfZkFr4Ql8mbbvr4846bfK5CuGQqSdCzyLnP
sEzOJZx/8r8iQJSBS9hu7bdYjrV9oimt40m5TRLcB5sWjMFerhREhjvdPJQG+8G0HgOJDy8UTgew
b8a4Xr5WnX8/Yh30Z66d4+Sc91cB7ZgEwMLMkcoP2DgRo07/AB+jJXD0dpJ9g9ih5moO2TqUQZsA
dyH1VvE2wx+7Rrhi9KQY8m+OgzPo1CWhXxp7e0A/hX302yrFk8kxtIzzc8kDh1VTf8YP5mYu9mNQ
yff7/PMwBJY8uaEVYZVo1gcCurNdhChkBwcdva8LSQXBYtz6yuZQ8BkxaDZ5LND7FzAz1plbQiQ4
a646P7g5Dpr4uG3+fTWMtiOWlvNiGWvCWDSAtanfqhZcwfTkq7xbLwoziJLAwMvXdhQjLlr2njuc
gVmjBuPWDaNIDRFpA+fwRcRCrt+YRBHWFiAYUZ7Gul4wWStH9TAF1KstAoIkH2AQ52CVL9ST/iVA
pMbt0xoPiCW8FJXn/ZWa8kPnKvsg2zK/m9i8tivd22gyacYMP8ExWBG6NwH22UzqOyNnB343lpd6
hniy0IsGTtEhLndIJS+WM3UJcbqdNNL+7qLOJxLsyClvvnJN3BfatfChLaj4VDd/dr4zH0vX7PaI
7mSM+ymY4NZvKdu6kBBd9XdimbBru3xOpqUocOQa8FDgfE7YvydDlP1uWk1NJ/K4Bds6GhM6sma6
V653CwMGNNlDZM4/WbyiAWEEB4poOLHhTBGYv5kfCetlNr/N+ZNmHhuXOFbgO8q+JZOueQOm6/e+
3S1vA1ULan/9jrmGhz/OajxWayi5TluVPW2G2ydeyfnQ2715QJpavVHpLxhAQvbhAhs99aLon5Ws
kSB3lEJ0H+533pvzhbzm7YqKIcfhCK47icLMO7mYWjBi1HVaWlqz+m/KZ6f27AuxOfO1u8dU7hb4
FtKw1mAkd1b1eyZf63MzVOOfufE6+ucyC9+8yX6ijNxwIh6nu4NEMbIkNXN2I5+r6Jfxf7F3Hst1
I1sW/ZWON0cFkAYmot8bXEvvKTdBUCQF7z2+vhek6hfkpYrs6lEPOmpUoSrlBZBIZJ6z99rbBGEb
5KMpNaHtQEjY8vIHG4Nfv+lr4HCTrPMfBXkGWNqh0xjrFFHwD9FXmkUNKdcq9CY0fCVki3AdhqN1
2simYH9UwvBrwz7atYRVYlxikrqrqJAAJkUxX5cipyzjKpvNWDEGXrgOqrCEOYnDna+ZiNjIQGI3
4T/FNtrVutqWsnR2vM/1pvPmx1JP7V7PYb+qMwfNhgJqcaPCuDnSdrDpZvdK5DjlHc4rUTd7151t
NRuEr+YpwUm62qoo7+VxogbL4zSJHsSgvofLH3q8FHdl4aWX4cB2aOqTs0F55bXVi24XA70tKnWp
wNussA1hz3FJQcgS+LWjT5s6A95MjYGyWaj4m22KiG0xW+eELxwHBpG/vmtdEYw9HfVFsZW5c5kv
Lg6n/xKyp/W9biu9cYev5NTk6URx9VB4wecYkpsZhngKMtymtnc8QnIyBXU99obbMgYzT9gwOQcd
X0diNW0ZnFRB16+dUUcccibjdG4CvKhtqPbsgtytnQ4kMcSaMVHwLj2j/ptopl1ZmHAe58HZWSH0
QBvOxJaUR/OEMFx9gxkX6WYR+tYDmGEgprBq+k9zbDjnWBnjhxZ3BQak1rM3tfTTbS1NqBJsbkMk
I7V/ZqVl+4UN2LV0q44SMH6wI0Jo+n3CyQVDVRHzZeviZ9xlyZYC900hFawwPV3CfHsutKATbRxD
Xj8zMSswSS+qEmQT+QZRrc6Mor71cw0lzuETnSvOjRhsFbgE39iNsVHe24LeMLz0+SKJo2YtMG8h
1c0I6spAVPUjH21E9rbYdO6Yug9p7dAYADVZ43nN5UNt1NnXsWVnFwaRkvSXezyARnosBxBXQuTj
VZFbl91Qd8MGFL4+swdKz1D13OBrOC+zFLLmp2TAZZ2MeXpMxaRgDyrZD/NNdIb2MoOEfo9RjI19
GCH2qboQm7mnaC5Y/k4ahvhKmfXGpBd04kAYoy7WG08ZtFuUz1Hh3Wcl04Q0k+xElG58NJL6vfYz
OWNaE5Q96Bk/o6AozlU2xXcRclnaEoZxnAvoBaK0HnC6PpYLxc+NQIoLqMpd2qlzjivTZxPX0xES
6vp6Qvyzb1CxfLc5Ixx3ZVVdmmaprlDXi1OiLuMzyJj1JasyvYsarBQlTlifdT4cO3GSfG9rwt8B
ESFUXGIqO6p8EibZWS7m8CIz4KcEAEknO4CsVFsgt1rP/ByPzvcYssFpDzQLkR2qbjD91gXoH29D
aMl11gbJAF8sld+gtY8b8jPCW95XKOdZzsnSBuzm2WdJNvzI9XA8t0F7OpkLtVT3MWiArqx7oDLj
8wB7cxOlU06RadoVfldvdEcKg9O32yYqi2uvK5H0J23EF8tKr51+orZoutYOCgPRF3k12bdxwV88
IDpYp/jjN8JJPiPV1N9a7GbTpmzIA23d7okwD2bGjACZozSvF0V+ilTNbJX7yBHiogRHu7Vk/L3A
BwqbQrkndtg8Nylc+CMKUNmuMDrnlhOY2Fp20O+KmLsTReW3uKfFOBgRr43rYlDPpvvCkKBxKA+t
yec8FoZbXFAPUqeSkw/SgoXxGs9fnRBBJs1jgGuuyG8dK+FT0KT2dNQM9rew86AzLG0OF3LofQaK
azUHmAZmTLscu5GeOE7A+h31z4Utp3Uvsk+UThe/Xb6Er8DuQRA4oRyRfhttckkm4NCYqO5hPjhH
baEpv4wSkC9qsexI9r2mob6ABGFBLhA5OsatfUw07WlbLXji0lfdkW1qLKlJpTBRGslxxEGW6ofl
H0+Zited1fW7yotPNTabC1G0LvWJEq7k4Oyb3CXmx6Sso5MkWcEddq9gRVnITBwDzoqYaUHN/p1I
2XLkrteeuCGySrYL6dE8uzGUE0TX4L3DBzSAKCEFtV6Hqjr7Pms6w/FsbEll5ysYWJ97Uu72Unio
eQeqjKzbZvCNmgkbI7s2bzOa93iA4YA1tt3cpI134sGxBh4xnhdO+BjNJQbgJI/PaIZ6mJ4HuY1R
S5TgdjjvSKe2j1zAQNsSWcS6H5NHnQ6fyohzcBckyOSgaDeawLvWUN12nLW1K5rpzrbc6dMYGpco
sClIO959FwlwCIX5tfcAz/jsDdaRuYiHK+/YzvOLPFW3nmc16JmafMMXsFn3mICorWtglDLY5zlE
jr4qbgSf6euhSRoykpS/tUIzPpKGDbreRQoFqSod7kVeXqM2IMWECiKq2aUDO1GNNReQeyCTC1oI
26FK1V31c3Lkub6RqDZWUTPN2yJkpyYEFSgvptK4al3XWM9TM2zMxatqcnyNanvjdRL4rGW2x2g4
oyP22iw72NQ/4cRSfMsgdPmFsZBfInft2UmO1jDCR2IY+oj0d30GNTzfugH2AhS3LQRWp5b5I/oZ
B+qk+hrgK1z3RXJuGpF50XVwQsNK+dwXMe2B79g7WO3WuoC3DtOVWALVdqw3SHBHWQFkmrFVdT1n
XLshFya2yqtBVPKycVHak6NA695ox+4TsnEsgn05nrH1qumoGY9zD846ryxQn2F5WTYVe50pzqgr
LXutIBv33iyHM7uJp1/hbn/Lxvc/D9n9S8PfMt5jgYaOUJS2+dd//jn+5qF9ePUv1LKidrrunuvp
5rnp0vZf//krFnn5L/+nf/gfzz//lrupfP7nPx6LLsdJe/Mc0Nl45cqzCYz7ax/f1+fs+e1//8vG
p9UfWhJbbJOoTW6ZWKJH/0zUtf5wLW1apumYKAFJU/y3jW/5jxqCHsJ//oNoeVCgHPpITUclIsXf
cu3Zh/lqwpFCuJbL30n4ARbC16a9EjWTjjQaugKKAPlRcViXV7gqwmhTBq0XgEpKUc5Rvee0GZ0J
DfVir51sXti7Kapeh0R0NuvCqPZwe/CUgq8ETJ6KTFgbJ8txWYgeNFQVBtPnpEucr26RzBHnuqT4
7EojplcxDEg1V3FVGADhAPu37re2l8UMcKZ2VR+v61pDGWQLPk38JRhO+3s+Z0WyC9IqlCX0vTo2
fiTsRjImPUo2XmZzDCPONYkRC+tk4kuHHcQMLANCjCyLBLIJMWu7CpH1WQu0YjhPh4j2A+RAMeyc
lFcE3N3sNlfaBAdzHKDeR3g+zTUGIjBXSfHgtibUFaT/EgtI7kTY/CwHrsSqRpdD6z0p0lDsUQAM
/lnYtS0dSd/EU7LRQ6cfQOy55h2GfT1CVsKGRw5gpCMjD0+p6RfZJ+r5Vf9tGpuxvq+TYbTWZT1S
JIf6SsUT3VSyxMJ7BayPtTPxMb2AHCTCaz5H3reR1JbymA18H56De7DZ2w7alnG9ofM/+XoXcAlU
CKEC+mDWApdOtSKHIWJ58AN86LtaUuXL6KQSrBnSCIzLOshuqSPG2NiR9DrFjPyPIGK/7H+YkTHR
nffmqRNqY+VlGN4bVNqQds1x2CK1C2SG2Q9ayVLjOcPQlvBvBWfk5FH0aT8eYZaDcLTKCJ0hU892
6+hH1RHjfBuoIN/jZYd5rw2Ptjn9/YfcseO1DlOTvRsdIlR7frxYSDF1HFOHqrNzJxzMhFO4o79g
nK3lUeDNdnmSD5kVHDVU7v11AXl0DcsgvR6oqW1a5VXXZdcB37LDAi0HOxrrWhqyPUbuPmwrN+vu
RTl4X1ozK7/HNpvgunQ+AyU1JuKDpLouZJ09Cjdwq4VTq5CemV39RVZRVF+OsUq/lOZo3lZBP27I
O/C+zoEIznGZETivS86vVGw8VDysSzu2dreypJLLdzI9nSIqXys16fbboMfyOg0H9U2oGrMqGVSU
onISGjY0DeWO2jpifYPUuYwiGHJ309g1tJxkXubHfjiyBW2gfLmoLVa8zT9m4Elbkj80PE8TTDnx
F24n7DO75SuRKVHfBG5+0+PwW4lUjRz54/p0mgqxpcmu1rwcCZ4rs0tuGz5yBdt2zWHJFBWuTlAo
GW48sjapMhXkqK0TDLbJSaUjxzsFUIKJzq2H1t31Hgzbi9S0xngr7TLMvjAP4uFJUJrEBduQt32B
D37pz+rAsL8GMU4PhC0jEhgSfDit9uHs5/AL0sy4mEcfMDT6zMi59IyWgANBpheRVtANfiTStolw
8zlE9nbvXSFvr7+7kIUcDD+2Q/4WFZSWvykq7j2Deu8+FtSP1lnd9kwmLyOptDbB4m1F0oL/KMBn
iKtmaAnBLAi+xXIVmOIL8okaSYIlcWjS4lATb3mcEGiFqjd/yJowqU8oMhTxEYlRIO5TuMDZjq5T
QHzEyMG4/yztyh3BSPckTckOTc1ZBezH5GBeN3i+AADb6TPleRFfoVsvy10ri7o2j+aqnuZbD9IR
9ZGqEulpnbcZd6dxpQaP0vde8UHo6EGiNrtSPl6ebTpiSR19E2sMbBtZWY5WLNQFKAgyOumQsd9C
vtydoIp9evFBvfplK/+PvMtoPZDw989//GY4PoK2xFuhhSYL6/V3y8HAEJWN7dA/NKLPY6XkqYGr
6RQ/VnEh6Qucvj/eYdApWhQPIJGpLUK8+XIfBMYGcHzNqpnAFKNXXaVt8CCEycaaVh3kwBw3VvbB
iIcprj9HtKRkeuOol85BhHMQAUzsyf5boX4jF8WpqHYsmWDgNatfvIVfu5/f3MzfXhwOElfarnKR
676+mdC2mz7lBA1Gdhx3STIMO5xr3Z1DJtkusOIILTlAiQ9mzO8uEGq6AmgswXRZBzG1tQ22ctIo
JF3L6vcG55CtKBOq7WXa7N9/essFvEATSGlawO08ymoEzCse5OsLdCC14Qya0PQTy4WpnR52XzX9
0fujHM7JZRRpm65Ntq/Nm3AAQMhbYKqjkzHn0z78ntSJsSftN9+2U9pfZtrwd/+L8Rxlmwo+gKet
5fe8yBNGEZ6SeFfRi3DohYY08vZdpKYvvaTDt8IOm/0vbiP3UCzvuOWy+3w9YChG+sRATOletgYu
D+TQdGNLTKvvX9jvHhfTAvoPCwmg0YOZoQekys4CB5shNX4vw2H6btX4it8f5e2s56YpCuKegowh
7OXPX9y+ORjhWA61D/vJk0cyi4l7gDt009hLvF6ZNOcTeas37w9qHW64l0liK7GgMjxL/Nz+vxwV
FLHnsgrTzkGgsG6Nkap7hj18q5wZTbWKoz3LgUEptfJw8BclzIbSVM6n93/H25cPEKewbCC6vBeI
hF5fPE5DB4MkXaUgDz67Zhzgx0zAZ7tTffz+SG8fJvnQLC628BwLdsnBSu2yN4oKazYgVOXeHcm+
1m5uJuvs/VHeXo9YFjBPCKk0C/TB1MyJYeznpsCD6PHNazygoiEv/dnUjuUH69ZvLkjTj3UUd46X
zhOvbx1rFoBVGyeeRox06k7WUziI4IN3+zfXYzM9XPSoylFCHbzbdBHNNnRjb1URQYxHRfk+VG63
vRJJihb9/Zv3myuyhcVcFI5N/9la/vzFmxA3IYpGz6SaMlVfIKRjFgDl8sE8+N0Vcda0eLGF57Hw
vx6k1JVEhEuoyMzyFK7MrmuT06Sn2IFLv6n6zd+/JjYlpqVdGs3y8INtT6Se8BLierSbbifq1iNt
GlXP+6O8XUNYNyRYBtvhpbbEctEv7hztIwOJh+fizwc7SRmHrbcIneRO4Yg/qT3Sg9cTCjnzgyf2
23HZZ0EDsjwlnYObiYXNQgGO5LFCGHaXlhOpy6lXXOe1bh8n+vO3RhHVHwz6u2niauVYHpPffrNm
KBrxjkEYwqqN6h4xEbnk38VQ5R88ud9NFE+a0qIc4bGfPLg2Mk56SytBh8wI5bGegid2ZcU+XhzG
7z+9347EI6HgwmCuefD0CGGqwafQiytMq/nKcZrsAzU36kj3BFl/MNjys1/vQfhuUgix2BqwGsqD
yxptDPWWvRgCEUqJFAWy0TiPQyCbPSWMk/ev7O2jUrYwWUGUFshAnYPlHXw4iQYGnt9u6M21OfoF
ORzQ2t4f5ecW7fU1LcN4oND4hErtHNzAMCzHNMwd5B/+jPO6AypBtNskumlDYBPtpX5yuadx74Rf
DETeyDbMJu9W0gidcjfxeixGmFDBVA1y0/lgIv32JizLDcpejX/t4NdpTpp+I7lqpyQPzQbFSwAp
QtL3b8LbV1FD1lKa849iXv6ssL1YAlwchUDXM3cVgp8+K+apuApMmdBQbspbevDVl0iBSXl/0LeX
ppfvqXY8Gz0r1/d63QE76iPyStwVXF53H2K7wL9DGOj7oywfzVeP15LE/3Hs0bxh2J4Ot81paZD/
gtQQ0VD9qKMpMfC3JFSi0I9WGEmhfRkXYRXTegZ7gszk/fHfvDKW5B8XQ61i1+4cTi8HKyC60pLx
SxKZu2CmbKFqazxC5o/dGdZwtn1/xGVKHFyxxSvqWBYfWNN2D17SDklsFLLML1mkKr9XfkHbi910
oI5nRL/e0fvDvXmMlmQniM1NaYdxhXj9GEUpWzrSNlSIdgChQMcLYfL40bb9zQxdRmFF5QNv8+F1
D/ZGaT30WNIlQeywLHeSIC3CC1UDG1NYa7joJWZOzCHvX9rbjS7UOa157zhQMrx3MGo+I+jrFcqO
xMNEnFvjl8i2PuUeRsOwudNZ/135ISl5/V1YoKj9YPTlPP76QdpLIYLiEId2ExPx6zvbtnM7WBNg
8ZEg0y25DvMxsroOLhNYRbuijIafO76umm7YG41ojkAhD5V6ev9nHDxfNqSWhLvFp5K9/nI0fP0r
YqtAx7cw05CmuasSDTppvM64/vuj2FqzEEglNJkCr0dJk2DC5uhlaz1iyI8Qy2xcogo/uKXLb31x
RxXzBy+zsF3N3s3hX1+PEuUAQiiN1/Ab6OXucrQmD22DR3ANsL8mDNzW6Jgb2JdyO3QkHz28f5UH
r+YyvoduiS0PBQr2kcssf7HOahGUtFbLdi1xqd3w5egF9iN7FDuQspRo/+5o0iSWWrkOVQM+bcuT
fTGaTYksyNHOrNuANkTCrV8C4uOOpqAzuPHm/dF+7hNf31xF04e3Bd8+AEd18KkardmvIwvBiolJ
BPGY1Xsw1e26cYZ9bxLheoI4E8pKY9X2dFd5/CB8XFTm97aXGtWFqr0ZdnBHZ8R+qE3fcjaqb9oK
Mk1g3fU23ud65SBRTq4TQN5qPS3e1I0QtvltSpGmkTdgld7O9i2YNuDSkeh9IXBQxb+e4t/qCf5l
p+9lo+9f73YO/w/2BJcJ+dctwdVDWD9Er5qCy//wZ0/Q/IOXF7E8qWKezSmW1exXT1Cbf3C6YPmk
VKE1Ymr+5E+0p7D/oCrI/LRck+IWRYF/9wiF/kPTGuTww3GL+iHdyv/uhV79mnW0Uf+yOmgtX6EX
k1Ni2qY6pwXbcT6Mrn3wLmhDy5iGGL5eNjo7zgDVJo9TeRebrnM2LyJBCWl/ncSj2vuhN38TYR3s
zImURCkH9cGb+fPoe/hz+KioZUeC4EodLKq6zAfDGKNqQ9m8IzAn7tBB1F07btOi60FmR/6Doaqe
/k0L1hxfF9gmpMYImv34PNZd+E1PUl25Vfnd5kyz8cGW3PoTyKB1Ug7qk5VNKAMCZXyVdUTXkO6j
5awXNybdeK90PomARKTG6Q2Mo21kEpJiENIb2zYg8TbAPYYCzMF1rIstMvwBuUYSqVWtPKXI7yW0
wEBst64dp38GOUOSGBmk2HjIf5p+0LrEN0CW2yhXPdkA30gnhHmFQeajM+TPmsjhjZQc+ZXChknd
92BFd9uZ4nlY1pvK6bZWJjBi0LWEOLcaIGG1hn/eZ09Wae3pzyGj/gb9eu/gqOuxhZhInJxbv945
zi4qJ8QVgBDSDoqiRnJT7yJQiT6BNi5A0ApIpCqMv7kFXmYlL4CnKfwokLgH02CukpYEsIZfn/TI
71sShbDe5PsXb+mfL8PLPsPBV+/n3OfAho6GjTChRwcbQsuZYbXX5AY5U662huaR5v41kLbUyb7N
DsDRtIqKDz7ogrf69RvHVJBoANjfs/WmevH66xNInGOlDXSfjnq2xRBpng3ZxMLcR+ZIZmEsn7k9
KCI9KyiuFYAVTU3WDB/LglgfNurFWcpe4apTMH5QToUGqkgRf46x9NyHUyo3VT0kewIGtNhgj1Yf
7BV+FvVeTS0ugNXMk5Ti2C67BxfAQjJzcEdCGdLaRfDJxoe8bIC+aAPwsdrgpDtJEGuPp8A2uxQ4
nFzUOITgFBagWRht0EANFKajDeqnFSUqbaqim2zQ7n5K6xNtN9dZ2vYIpgvipUFCnlugaS4Hx5N7
uzRv2nnKL5M4AKYJG/GDC1w2G6+uj9MBpT9qP+zPl3rW6wekse/xswdksz0yUAG8vYrcfh0I9YPM
sw2ZKR91Sw7PQhzDTEHJkU0Q5Rf3cCuZJkBG+4wRy7q+mzhykeTNmSExToqskR8cg6w3E5DRFGUD
qoHsSviKvL6+IknMulF1BVUBiWKr211pRs46VxH4p0y6u2pCnlpc4b5yE7WJxh/vv3Y/F/GDG8yn
iwqQMJlGbENe/4DON6hvKXTJge0F+xRx80naATklAASiFoVrtMSi2nZ5DfmzqnAdyIqVRjvlum1T
lLPJ3JyZvYetBfIyWTp3wJ0m+tQhqUxJCyaW890GHRcAVfLt8V2FA3+bLTceCikCtU19l43XajHr
cJIwrrKcE2fINnw7sP3F2GG4d33Y5fvULxNCUmqSlDzWUDhVE17nFpoccxIfRd2viYFAdZlK8hP4
bZ/IsOpOrKJE7+Hw6MYEu9LP2/f/u6x/LAKlv95l7YFJPeTTS6nW8j/82mVZ+g+cOSAdXAnl16bZ
+e9d1h+cKain8Doz7dFg8f/8N0Cd/4kTuu0sfUO2UyZv+p9KLOX8IajAkMGoJempNpv6g13Ve7us
gxUF2RdHK/oksAId7Wp58MbB58ioBiCMok0ZQLJt2N4DFlW+GbOdGHV9DrlxfIRw0HywoTr4xC0j
c1eW8ueyw+Sz8PpVc5BfxkYQkh8FH9dfOaFpfq/s1oeJK8up23gDPZXjzm2T5ybD0fnBUnpYKGB8
yhMKUdzSfliO66/Hb1VTNtA6EI6gKQLBHKcKraLdkAPcjN59O6FLR2pNfgn8F0pPbUk1uG1M9cGn
/mCFXX6HrVj16AtoJe3DYkw5lEQ9Gk28Bqas+jvXn8BqkL5onLdScB/6gtLBi9n5m93FwZl2GZIm
HJtYk+tnRh7sYXqzSCuyouJ1DJ7jlKph+EVJCD1dOGKff3+stxOMsTjCe0KZ7OadgwlG3NCIWzZO
1mz7BuytzaiTYz6gHqtVZIz7eozM8oKam/n9/YF/d5G0C7hYTRkIQcPr59vkaASxDyRAT4A9Xdhj
7McngHjTGuwlNuj3R/vNZfIe8/5Y9Cg87zCFoOxaguMSJHFEOerTPiaANeihkKRB/EQ0lIdflFv9
/pjLrXvxsVoeo8cuAC3Dr37dwQweZ5NYFlllCMW1iSu94OERnvbRMG9fVCoSelHacEw0f8Y8vKxJ
9BPBaWNSw2hJU32K2OopVl3b7RZQmOyJjTJQJ65iWsz5B0vE20eoTDYD7EdtfjY9wtePMJcNZzFq
/etBszzAG4C05+fd/ASOmI/n+3fz8LzJ7eTBMYzWirXXPVwQiHNIyKYlIbiPVfzJgRkerAl/6/aE
1wNcGksUZxvyiGGRIuFEeje0fG/XEx5M/J+5Xna8+VB98LPe3gMHE4tLFZXHza724P1JQAsVrQ9J
uwsrOZ0Cn5kgQpD9eg6/yftgLfrdYNS+2f3wRaDTfDDYPJkKjxUuda8c9GlLKu5eBxLae6OG8uv7
9/vt7F0+bpaihsDyh97o9cO1We1iJlKxHiJIuzLGFQLivQzKD041b6evY7HKU8uweKrmYUmt9a0R
sVdA/Cy90nNSPVKgAsOSPlxBJKCSGzyaABbvMp8k+Q/Gfru2OxbTF30Un1Y+NgdrUEtwBEIArjF0
BF+3LpoBaM92FGDijEVy3pWCT8/fvq8IZdhFsx5RND18aSoLDCNV0gxKxDxe0XtOP7Hyupv3R3mz
3i3yn+UIsqwNFEOWP39RqCS5YI5nrniV1+xSXaIiz32ifU+SqPPXI0F/txYv7+X7gx42/pazj0m5
iro2LyqjLvf7xagFqj6ssmO3dsmy8vBF4tZLURyvkobk+iMjnadgj0+baPW86JhQU2oHT1Ge5UeN
2c/ecWw6iTxKOmiIHzzqn+/Gq9WYB415EmkLfaO3+xk4lV479ca0nnVZ7Cmcxf0+tslEXEH5dlcO
sqXTFtLMFcHEQG/iOT9u4j7gNZ6TZ2SpFSjwUVdQa2QXffRev3kJKPNysEcIsaxx9mE9Aa8ypiCJ
/aa1YvczglKqCHQW7a1NVOH1HGOHh0VoMDHZJ7INJJUJ79Y0C2dF+KL8rFF7HomOqDlgmr04AVQ7
wOqqO8B9TVqPmMdQckPjpJIP5inugAx1KDPjFY/RHjcT8eFPUFlMEDQi6Um5Gd122A3gXkGGkkUK
QbKcGliNwWieD/boPveZlY9HjY9zbzcW1YJfFC7/nZjoUG6FCaw2mLyO4MPl3arREhGEFY78CDzy
N2NtRVem9POdwLmJ7mMY00eQRNPaBGqTorXNAMST2cDfGBk9NslkJrsnHKV7Sp2tAsxd9uy+2hlK
8Fc01+NFZEoMsO/P6MPnwqrOPt6jZoE+i0Pv4SecrmaY9UW+Ni7Sfpfla5luwfbbHzWmlq8F78aL
+UnVir8fLcBS6kedog7W9ngk5cHD97kSKrLDB0MYHoCyccLkJ8yoL1Zz3VDpyS3IWqQ8tFhz5ZUf
1QHuAR+7fdPW8szGc3th5wFZIZyQw6sZYGSahGdyFMYK+QEevWEghpJvmn8zJ0DBN5IXL9yG2QxI
N8/QIAzQthzfJ4J9aKNvs+gNkMnI+XHNRva2IJd3G40lhO9mOgIKGX8x6wSng+snw22kevKZ2WpB
HeZuNrhvRb9C1zXD5a6q62VJjHZV4asj33fKq2oGEnAWRUm8RsFs15B0TFrxLSCgAsI7uG3WA2cT
5iChFnNBPsPlSgZz6w+ucz2UtT4HZwOnxjDtXRcaZr3xCTIu9wbgiH0YTiP5ixroo9VZ82cZRMel
ImjzgYdurVVDi3JThSPCUgPJoVqRDD3UOyPN+jvTcryVP3dEu5QJxQS4/tdWX9LvafkV0PYq27CP
vNk1TsxsLjaxTptriG7lTaWc5FaIMHtWTdcQFBFWAC2tVDfWOsB5vfe74LLzykru63TRQYCc8X7U
JfFNvGqG/uL3OVwhxHEACiM5OutWNrLDPjJ2V2bkV9cWUdvHlMCjM4wS+sRo5c6uPRdvxihPufnm
RT4pWDzKiIEydA15K5ZeshvySrVHaKOe4dx+M+Jw4ijZYVyomVE3ISxZLAYdaXvEHRUr4tLl19as
rCNiTWc80P4n0l7FVY0qZtXP4onsEhBDkesOBFIbkFaKqZ+IZ1rsrIFyxPmUwbbPMq1vSjCMNYgh
cLyQ7WWyYrD6xzg5sMtgetqEB7mdhdDfLx+d0L6N4sZddbUYpn0/QulAf5MCBkP29KkckjzY+4EQ
uzIuzWsRw8aNTT1ujAD4aBDNj3S22Y+hx1s3UC0p+sjuxsFIDgTCqwjDzGbSDcKx2KuCZGibiUgG
ilg4ZEnHHYwNw942htGeIHlqMyq7CTI7vBrOHYHbd4AN2+CEQ0t6nNSmhAaWR81eeKWOtzOi3s/N
iPx/VSwZA1lOxAFFIZWuR9oQVxlIqz0ZtCZRPmo+Dzp7POGYbfNyR197SepFEWNJlyk8G2IVKqxI
oTl/wklIxIEyUe8iQqiN/Hga/XGLsZdIaxYuxGWwgWwjS3Zp1cFoohern0TskdqUgWVON43Mx8uy
aBb1LJYrmHgSKjTJWNtoCQSYk7EGNB6o6360DPwrIcfYtlz7IoB3rMP7XGvr2PGC27Jqq+tuqqKn
sLez47xIz+K2ucOvBLA1E0xT/VCO5Ho6dYoDGLL+N3Y7T57i4zYa/fcaUf4XeFAO81mp4xHsxRoD
x83oBZfGVOSnZqWMzzE4QT1i+0qC6Ks1P9V5dO8GHpJKa1zPwJCg256zSMFfxw/ptM2+Ik9449lV
vh0bfJVgftbwLy4to4nWrS53cT7fQ00d14RKAeYbz/PAJwfUhuViWHKvp+RHN+lN6Yqvni6/m2F0
7+kBUJxd2Ousq9x1E4wP6GI64mEIhGR/dzPK+c41E3NnNNQ/hIU8V5dlvi7yDHpQE5yVzLE09Fd9
bd1UkLrXIR/eswJCUG2BYxT9aK9r8Kqb0LYuU2hRZUFuEkFLwRnbTyK3Sf7YRCV4gaGYjIuMvGrg
WUO6stB+M4KpT0Y7pGrpDnJF7ApU6hy2LU6Ri9yC+eNUwLgBeDicheSRkSPUyWV8Fwz2nq3OzAYB
rsW4cFwimlhpGdwKyTvk5gW0EnPttbiFbBE9u2Gojtm9aXdTV0I1q9jSTyhEECnHYGWe2lS3X3Rr
5Sc+79mZKsixV3mys0r4WcO4ZA+U/WVCNgnwAzHeKqOGV5Xl98AoTmenrrc1XKM963O3FrpakThz
zG7ifG5oKnkVTVG87ZuUwIAtDsLT3mq+5Il/0oAO3kc4yiE8d9sWfAONcgdskh7lJqgjAl16t7lI
Haj3eDlh0FomDyZz7qp5NjZ5093HrbUzdHCdsv8Cl0+ESaqH6yR2ybef+jVrbHBmVLol5i18bAQc
716wIua5M2HlDUAMGY3eeODIz+OyfKTFeVKFiXviYblZjWn+wzUw/TI2tjVJYo+CYrqFQx8+tf6c
n9YpydZI3dNbpdv0fvYrHooIPXY3xrzF9A4KrgM4mGDEnhNzz655Xw5iWjEnnoH1QQ6xOPl3zQQc
MMvd47qcbkJLHVlDf5vl5VnblTdwDeIv41hdRwEufjR20xrSwyM6mAAfdAq4ra8FxaUp3pIlmqys
qt76Kd76sI0uZlbnm7rqQTsjz/WGcW9DZCL7/FxWOKd0qe6LhMMF5H1QdsEVpNmTytBn89hfw4Bh
oev6C6GSi8Qp7/y5Z8dJveQoGfofxUyYNA7fszCwWDfy/AxgioZ/gDNZGeYPVJFLCxEVz2mEPImt
6nCaFOjO4IGKNcDvM5Ch+yoDP8ouwwHZOl7TGQvkDt1ERfI1DzxrvzpBD5GUJrTBglOtcFImF5CD
wEfAOhAePAKvzR452YSoyAiFQdZRdJuaKhxzcVbdkip0UTXTSYuaYis77ysLuF6X0fzN7yPyA62A
j7i0QbeFRnBmRcI8V2NKQyvVa5LFCaTJmJSULmjOJClwycjHeg2teFXPrbGwmfw1LBS8btG2MpN9
CNFfKmiUeJJvEuHxJdeDuUbt9kCMh4NYKX/CWYnVXYXezsXzTnBjuMoUYo6ml5cL2nM9DP6dnVdn
NiTFlQ9Sf5V55UMwWP/F3HntRo5k7fZV/hfggC5obpPpUyZlq6QbQipV0dsgGUE+/VnswZnpLuBM
n7n7gUYDbUqpzCSDEXt/e60LmW59X8TFeBQJADDy/vTMZ+Pb1EKYLKsZK30b3zVNxeA9BYayKk7g
p2Ifl7aatzOwLBdbV2amzFKiwg56nsZ1PUYqNoCbF5D4htjZTWX3lU3pD88HY7N+tqm3PKOVX2dl
Xf+kRI+Qqer5E2ja9r2N9hAhQwDf3gP7n0HYLfO96O1rYHGVMRwp3HivO3nwHOM15tSmiG0RdL2y
09ibhI9AVrZbKhpfdjmdZdZcFhOklIkfzFgT0VIYuO3n/eQHV6rKL2YVf+U1Y/4DHBcPPdyY7Rp6
10pU94sEU7RUxZu/RlMd9QINnaWbJ6xsrJ07ue5+sCH8OkF5pX5a7vWI1dyuHBWhDMYqXmfMFK2A
YSYFYA7n8i4nhpMPeOLqlPXdwdhLbhkWQe0Q00Sel6j+qevkrjeMllFNAXFtWjc8RvNqDoG38bV5
Uxrmo534d4BYmsjTxsVqhhzcYIF7aGYepJ5cRhnL5GKAKjo0guACk36glAwvfM+o9uziYkYMPDhi
iybiOs/5ZQnqmwLHxd1UNz/8WRiRD0L3pgnYkbOb/hZU3dUPVH0/Qnw8CiZxSWLx6K5A/ttGdnQw
2b8wkGY9J0H46QG/BNB3mszuMfCMZxEb0SApEGrP/ZVh7uAYyrT05PvvZgh7IfNAjSq/A7bpLLcZ
5JDI5iHAFnt6o9b9MQ4BjMAezZ9XB8+eAuhBDBP0WLkc9KLzc1A5z0USPNHKRtzpdg/0bx78RENq
sxmbXZrl3VXGuR+AMKYgn7el4z9q+IYbX8bxrkraq1FkwOdiUKa555/YpB3mXMh9qHtB00OQYhH+
fRZPfiQbr9vTbnloupw5rtHbzEZ637Ql+y3EmRotQ/fLhe1SSWCGmjrSxvTaV2naVdTN7VfjqAfS
VO6pDWbnxbDwcNhqWFVpSM1GS+rzpJb7wYfla9hQWUSSVxjjkDAgeew+8mq8scv2NuMBdu4WIwYO
jwaC51VmbqgFFrdcd8tFZ9PbUJceqpaZdY7tyMISeuPDecIgYnnI5dPmhzEU+jwMGBF9dBPdECNR
zc5qGrE/V3kIYHrgqUOoh5AkwwpW30IyRTUZNYWVb0CQ9TvMDADQehKFYV69dos8+oFmOWNl2Zgo
POfKqG9KkS8b6h7bZaxfmsr4uYguuK7gk1sz6OYz6hZ7X2V8zbqxEGF7Krl1pm4PafjE/MyBxpDx
NtW8MIbzQ1j53EFocw7YPbGr1vtAzq/ITV6bEDqTmiEE+v2B1WxrDhBhpHZumkE+QLYsAW53Nw5K
mxAOGPhMWLCiZZNTVOnjGPrPDTmlSCz9tTPF97kO72F/HMfKtE49/JbICAK9LUe1yxP54i7Gi5V1
qwWteVBB8thZzSPA9GwDw+DNnLqDgxQebah7M5WNjhppn3sRnpdF78gX3Wqz51jCCYZH9T5FWg6a
1N+7I+Y7EHrUMU5gngEqIki8C8SaxwXhP9/YvZh23YRNvYofLLdOInB3BRWT+BS21d6p1GtVVsE2
Ka2dtjjU6iLgpGz9GloG6e0M8wDcQG/nl34Lw4zkGbyrmIHVx66ZHKZVSrtotnCqlbfHgtITfBIq
fOHAODyFZpyWUWcaRQXTmUHsjZHnMe4pLNLLnSjZQD96Wc9jGpgX4pU113ELHKJ40EnT/ZLNxOJn
9JItY+dkzp2NQ55qVja4xjnW1HyiBFrXF5Uc8WpMlT4aZqruBsdLhoOFMu21jfP2vs0gDkWmlRlk
Q8RoX+PWiHlYWzByTo1TlrtB2EWw5ZYKuq0p1bhrR+sZ3MFo3Yxi8J+9dkivNlXl7ZjM9wu+DYbb
HtYxkE+ttbvtgg/Wuxa99KfTL+RGeuDvsHzPXjKXPOvTPAf1aJrDm+YD4gqTDswgAMaJm04PAjQC
7ju+TzD7Zp7exkbyvLb5wRhRd9UlWG2wW8t4tZPwgUJwDfJPwY8Pxb1OS0ofc5Pf2tooYgREMkbg
lRf3ad7umtwvIuA6AO4xr8yd+9n1gb+r7FidSprErO2NggMUY1g2Da7diDk0oC8qOTNZBWTJ0819
U/eXaZy+FVClN7Izx+fet9/qoH2Fj0sRrqwphbcpzCwtDM4cMaqKJF8ueBbY6fvpt7QQ+BAsxtyP
FWsJBm3xyrRp+QT2/rsNWIBrDlr9puA9rcS7LTYycKgT4mdAOYzCUjiwOHgm8Dm2aLnVtkrqoy+n
k+F0jxk4f8Ci2TbVdnyhvf7ZFHlzSLJZP4Fxq6abUY/1B+ey5LOr++BaroPBmrDxY9LaVHYzPBbz
YAh6CeqRAuV2ToJzqrzlqidAO0afzIdm9FjPcouTVJ7mN2adiCdu8A/Z62vGbv4euDSUoCBsAMrV
2njhIEzFNaax84QBYTnxWOw3PQ/W57bijFcuS371/XE++0v4bTFr4xxY/jVx8m8u38Olcetml/rh
8mp4QFIXNm3gimRgvpQgIzdjWqQ7lQ7VCwKQdQNeiScL71jUoz9ZNrT7TnroIM8LT13bJUx/BIHv
/RCTmF7RCjsMnbuvnWUGlzSryntC0OzDhc5vQftPbCXoosNeMcGorD6w2b4EPZYM3a7aZyV3ZgpU
fpT6R+5LiBMwhQbVf9BmLre9aB9U16gPhgRGrEHJvtIhAh8oMBfaI8AOurY6TfUwntCtV0fEm+2x
acX04ug5hs4Set9ta1h1X+Qi2UpZezesLKIENpz/sCIeE4aYCChfuN1sHx3G5KJJzx7CLXrsJqgC
b8LB1dhOgZNDTntuwAIYCpQuX7CR6QP5Xc3qV+7U+5nZWWwGFtq/kRB0ljrOFsGtzA/z1HnNU9Kb
lUEezOtvMbdTsXKcyXxxRcxzwV6Bs0mYv1EkAQ2mPFNHhAGsi51p8xAy9h8ZxjxG6TBeZ4eddCm8
8jQVgBMGYa7Otl5P+8kkjDa3wkcSoKye5b00Ts3s5Xd9BWAkIziqACGiIINwlkRzkCRPvlmI2zof
b4zKrrYeToS3csjSt1rmQm/Q4IKobX3zwwYKsQ8pHP8MSPfSJHA05rwk6z/CME/dmxxQ+44+eplu
8l5aP9q10sx5qcsxAoxsVLh3EjfSNiz3CzojJhNn9oJsF/UMU3VPYnaigBT4K2dcateAKGxmDCls
RpcLEutgT6XCoGrN/a3EGCVDHn4s5gTkAMUl3LSzDJI2PltQS5vTFA9pTZWa2u7ZGqzM/TkMauLu
HUbmqr1qqfv3nJ+pvjthz7MAxoaTfIY2xLIbcxngA6tqBIRr0lZ4ldXwR1fCY7UD91yjPLWDllQg
iqA2mtn1Q7IcTevQdehrTjwrvIYjkJdkT2blep9JlXjXjgN/cmS2mXYCADyZn9iezi4bipoZDzNr
g4dyYpN3dsPJd/bxIKECNkM1fGu8kouqLjz+hZ60kw8bsrB/FEJ8Iz8z/I7tLZ1HB4iJtBHKn1UP
evjO6Vx9Lecx7/fOaDrHlAg+lAaRxpyvqDtSz+4JFH9WXWVGFdjS5ueAJti9nycPSnIuKlfQKhNm
gl1NGXrf62bE7LH01RTp1DONHc1LcP08ueAw+WBjCuyA8RDsGPOjTmPYeGimAyPWD7ML3YUH4mfl
+4Dk1CFU7aNWhfre5JSfQ+uHoQDtN/K+L5Bt9tKjLtyy3IRWd5woMT8ApLGR6KbWhW/7LWVXm07j
T0hH+CpJu76BFty6AdXIWQbAlZimwXAlqDfsZsXJZ9DK2845BZf1EI/vtWl9jprvfar6JDI9g7ZR
Iq09p3j4apOzFFHSf2UhQG9DvVvJ4N01Hh72AtJpMiWQIz3DfaJkXjw74SheTXSnx1Hoz2BweXSn
i4/Iw4EBvJTYWsEf+eeG3xVZrh/wFVOm3Ek4bNTriikMy4NrgtN7UGUZgF8PJ1YD3XvzQbpTABa0
nTW3iNdVzs3om/Vngq9yzbVnE54LqSqHWsPabt0Dms/hE8uMA70rih6IbjpwLmh8h+MJ50bQvC5I
wEPToLC9ybp8bnZdG4gwSvs2q3eO6jz/UmeGxKFT23W154IJGM6aJm1e/Eoa4p4JP9872g24ih3e
tpDD9yKKWxAWwHRUazrNia83W47WZNvLNtYDv7fvd8TGSKvQhSXNkSAR6Aa7eGDHrJPnAZqvc1No
k6XAmwz+PrMKBRvTbMJh67TSTNjAxDe9yyzaXtehTPdQ61sQ3TFQo03DWIhzg09mdp4KR/XWJRyE
LI8mYgZ1DCpRtN3mn8vEFDAs8z55XpddXenk1W3R0dbZmmrEQrBx2kSutMnKNG5Dr7WzIz8ZwV3c
p+XFGgJBNbPv7hO354QFHnM+C2ZYfgRuIe+5hnGj9JMzGDuHoIJ6HcM63Dm9btEuGKk8Io6zoxIY
VHwtTPzR5Mgg+y/qtRukhaavleG2V3QvE/addwt+vRO9uF+klr/xSOWQxQb80vXOfM/iPQCk9y71
FJTHKg29A3GFNfmhqOU4YgDe10DpXtImkmiiIqsL2RvVrjqlyH43/dp8nzV9rUjAw/ka4SHs6ZnH
3+PaltZaVku/VzJLFfxFkjuc8vs+P1KCZm859cN8U/ctGgcv41oQ0ukupe9QCEoROd9VetZHOwsk
h64QkBpisXgXNxgDtlzL7NwrWcvnta2yH5kS+a77IuQyxzD0ozNIw469uElikKtocOYHAz7AAyh7
lR1UUECpNBZ0e6b5NNr47QwwaHviGR6FnNLPqHnJOMIXIPdGMtrnjCWiO2sOZAd7LH+WiZFvizDu
nuyeyZeIgpzLO5kXxfGvfw/50p5S2ifvJPYhMZYh9K3axWLti9LamI3BZzpjH93VM+WtpTfd4yKd
7Fxbsb5iuFZXn+suYizgm1vjt4ro1NqfJVUEGmf+YG/pcMwvBY3W17RwINhb/ndHUdhRFjznSk/x
A3alVu+KYL5WfWyyMjRl5MOavA36nmkPIHT3RTiiC50pZwM8LQu6k7KYTn04lIfAK8JPBYTw0E6q
uWH8X945sTkya2yj5LCEDUNsXe269NUyY+fityM2egDxxApPfhZDaNT4unhiDHfoQp0z8aKWDlPf
fvhZkcVbq7PnXYHbkBpp7kwITccEN5bo4mwrSP9/jgaG5cgIYTvuJAI+F2CpN390fpGvnm6kPsOQ
Z9eQxt331J2H76oMeEw45gPyHOfWsRbvfnToDK3D18vZpHMcoglZAGqyFQEZVk9frujkQ41t78qQ
3Tm3fOpGlqcAsYbECDc4oygUWblwAXs1i/OWdljFhjno0IXO9Z10E/PY++QANgFJxwWTR14cqtws
dx5BnYSFZ0nf09gL9oixUdYP9LVpwbZYq9wA+GXVaurEqY1KrLAvS0rNkCFXmzJJZWM/b4VJdV9h
R5t6WNkMifhPjllzHCC9eaAhGdLUS2P7kILZxE5plGaUqHrZL67Z3SaYdT/9OXfu8mL6OeKhw6fd
LSfONEnkNyt/1mHw5lRXDcMtHhtRUYTiYmXUsrCPiYMLDRSuyRK7D9r21VsrAbBv46mbbyFTiMc6
Uew8+rbcLUsd3FHAYRq2iY+TWI6c37K9hJoG3UU/kgkxnmevHh56umJsX7Nmz/VPPCI0831XZs43
aYn15BYL55QIrsSN1o3/GGckAIIGmXHYY7Vq8zE+rqOC62QTkx1mg/fYOxFzX95I01HVTqg9wk3v
H+Ctwkhh28+JVubF0+go67tizPJOFBmgPsdOqeN4mGN1+Fp4a33VquBhjwJtpdmQLSCOl0YhG3zO
dtI+FlgKmf8qxisc2pJtRhlz/afhT0fF8guV0c8yrxWuz3H8mHLbv+sat0NpOpJA9eXI69DTo9mt
I5OWeBQoO2Vjk5coGOU+KC2QbZbYA6VfcerTCZY7LkEtzjYMigg/bxuFzfwm7TzfESR5qZCRiYGY
SQMa2ZpbdyNq8wZ+cOeyXSAvGNsGe6KOqU6CQdWwN6p1f2MwzlbPdRtRV9E3BadxuVl0+kgpvL5o
s3yc2DlPCGIQvIN7puZMO5L50fDcaJOLVQCNPiZgqtOL7DuQQgySXsh5DHwRrIlg0ngAV9Swyml5
WjCibgsW0d3ERRyVShKlMsNdMrrPPv5z8LfBXgT4ZGkI7th7WS+DVRwptefnKpzfW2kB6+Oz+Wk0
PI8yR2VuBAnyBbuLAr2fKSKDlVyYSMh0kJ6NpQq/xTjsKFj6c8afwFPFpGgFcDqIV+sM2raUMYra
uJQGx+pmUsazlu1wtkc1XxIez5s+HYtjSDWNIryW97ILKCj5ZR/RJk4vAebCKCWoeReULTV0ys6z
G5gHaoocQjh24epwSP6FcCnyrmqfsa8RV2JR3dUlbrSGp+DeXf2ys1H567TLeJtYHrVgs6IkmFnM
rUvYgUONCiYViXg0Y3++ATzZvYiYQ2xFpfK74RmneWY2Zh5NezvlTXNDFTsyh/49G0V1ZUwtRH9b
ZWfbEtax6w35Egeudek7E4lz0nVfFI9NUGFdcrEs2C6xg0jWSHLznoSXEe9Yz+g60Caj6ZPUkQCW
eGxnQoRhsO4ZGwxQWmOgnss63Nu2IaA3FmK4jl5t3AUZbYuEg/9za7QApUmc7kqLWpidLBo081w2
j6bdfgSArm9kyeNwL5HVH/0WySCIrxxTyjx8hgNd/pJQNeoIj+W5si+e5uiFrzTWj4lK6QwvVdJZ
EQK38GxMlBrXLSMdoGbaxQyDIVvy9YGaiXX2VWls0ph3UPcEsHJFZXNflFKePc3UIwyIOTivWPO1
yd28z6w0+shdHT71TVEmUd5Wepv6UuIJH43mOENvj6qsxLxKXO1Y+fOA1EBzt2Wi7/HLs8Wk9hGE
/XYyp0JuqNyZF90b7jmhprICDzv/xU1s81cazOFx6NmTTXPqmi+tYPhLua7xUmejfdvXfn9ehoXx
tqC61RyxHpxc9Ocq9ppHo5rxPsM5dk6e3wFrJyzAQL6iOcZ03cTJ3tTzLaX9cic4GJqbiTJ+cyq9
mlUeLJJF/TrpJ3drDAnKDw9WLJTmtv4xO3U67kJ7iV/Sbih+OUUc0lMxeBYEAZ2GYUAkvsEynnPJ
Zw0korbJ8me7nQWatJ5C5DZrOsEe2JKXQcriwILGnq0UCxkwzo0AtRPfQvjAmCHgSoKcHhXmYh6b
q5FyWniGBy5oCJGMi2LDCe47Cno5ARqrt15xUhK9nHMvOQfQtiNO5J5ztGsKDWZbYVnRaUPLw9UT
Vs10aq05stwx+WkODDwVtk9Mq02LM0hf69OBDH4ewoX1QTiaLoaz3LQhPcCknOrbRhnxNzCwn6mu
Azry9L4LwTqmsuymKHx952iz2PutoXAjeOsp2W2+3ECdQL3HG7Drt40/vmVc5FQTNUB6wPyQYTMR
7Dp88Rxs2raCbVDK+l6QmEpQR/aseuy2j1YMHj+zMypLo5N3zN/FzcHC+JVtPAbUeE/rSC5edhDe
nv+DMl6277v6IIVQO4a35G2ZTxgccMbQvmJEgUi2t2Gsmuu/F7iw5r462RwaIkcHP0I/IeRAmPJQ
ddbwLTes5ITbMZHbcuj6I+UoJsRighAcdo3N3OnkyudNjog83qXQuSZ7qpppvzCIsy/SmeLxwpdk
pPCSF7oYxgUGePU8NZw9t14FxpX/WN8urrVcgxAQHM2lxFjOrKv0aH26x+ygKHrRH3VpBm0qLr5g
h8glR9QKj3j9b7hwWKRpIFedScWMiAoHkuQ4eY6Dt8BU0y4hWLKn/GeMUa3cR0Wbcc+cAf0h3yWE
pcX75Ahh8PBfrz5m2o6csIbvGNPU0XLako1DAKuglohjnFHQUG0b1//eC4OsoN/P1e0Qi/yiTM3v
waYvpufFeTkZzWlrTPIhdShp4mSkBjoiWjtlFGD/Jon9+zwtkUtSOp7JPLoTcPYNfot/N804uFO/
smnXOP0S9Hg8VeV5OWT8mlCPyxaBNWs9dQ4+VgAVDB80630awYNksm8IOQUfVRyXXLG6JuDKaqiv
IR1JdmNoK4vNMjijvW3LITV+VgO6eGxBTaX+mR/+rwb7npuKv/7AoP8Li/7H4Nm//+n/j7Bw+Nnc
fVQ/5e8/6n8jXCFggvj/Pfd391P9z/vPj/Kj/vrz7B+zI/93+M+wfO8fK54JLgJEPajB/5r+A/Xz
D4BmhKwhIQqHceV/Tf8ZdvgPG44CYVXbgmQD7u9f43+GsP+BNwKMoye4sNiIe//N/N9vUy9UVCHj
keLnamf+j4m438YwbFOTqqzz4a30NZu+BFy6Ah68IRpkRIY32N89OXC08cpyuo3jzH9kjjH9UIMI
Mor2xfg3YyHrPfHvmPL6+3hMQgau6ZkewW1rTUz/KeKP7jm2lMzcN6uaggureUd/aaDDzxrwNzMM
61v7y0vZtNYZY7ApovMxmr+NF2VhPZuVr3M8UoegOpH03jCwuflDdql3mrhsyQP1TxfI9Z8//c+D
/X+MX/z5RT3GUBgTYIqBsxhfvf3X91fC64n7PLc/RybnZZTXgc2t3Lvc8zW00INv9m0CwX4Su9hi
mxbRXWiS7cScSRjZiUAeSDQDOVfrNGBhekoH6BxEvzoL/ZYBtFCahcMjiZj1Pqa401Gv9IeEx1FR
3Ds+udLNopqAUiZK1I1sNacHZyYst12yhOdazzbnLa4m77j45gSQgV3YssHt7R1ktkwOz3QRUJGM
7WKhEy5He1dqn55AI0v0HI4cvvDTebQKoYL3Ox3kRL5QvufPrTYbtgSqnPVGcmc804sBwD8q0sRH
sNdwxUrbq8g6KZGFh4wHPvTrlkFnKPBjFdLBXZM2QciuZWsNxF4uTrfmHJEDYvcJB2q9q0Mk2E6V
2ZHjJKeOkNXLsIXA/rRvVR7ylnEPVqR3qtiWEWiMvtwm41A9zqA//m7+Z83U//Zlr/c2w50ON7P5
+wwiMyrkVqueTQp8m0Nv1cvNNFKr+s/X1O+3DLw9ixH9gPIpyE7xO4hpJnZatGZsfrY++pgpxaOd
IRFcFWXybx5pv03oi+CP1+LuZKKJNyac35aLikgWcJLS+jQVdy8v1tK7myaLUl0nzbU/Th37KUOC
8OwNYfyzhNpuMwoSFO+jH1vu7r9+6x4kSlA0cDJYFn/7dWTfJywmtDnaOvH2wjLUPraG9tjP/vI3
bMO/rhYrDIDlm69xBTNZNrM0f71xUXbliT0ilmCxL/d0uI1ozAM4mzNTM3BS88j3tLtBhR3eyNis
Xv6bd7q+/PrC9EoYFHfX0+FfX36Z+1FaVuVAoEdVRGIeXL+eUPEVIt3/55f661X7x0vBvuMp5sC+
g/T32zsNFC6tnOjbW0fD/KqKxd0HUzf+zUq4zmr9+97456uslywLL3OlDHP99Q3JhOlmf2i9t6ZL
84g6c39L8B3KwpLNl5DZgm//+V3Rpv79FfnenJU//MemzHN/u1iGNmDwohHOx5TlxSfthCA5GAQg
MAQN/VTfuBPr/SY2vDHA/42baEdoF1pyEtBERkmcOt0BtUQJLc/yq34/Kb/5tDvDAJkTDHm6a4SV
FqfRhgK3Z9y4/tRglIqtavOObXI+O1+i7GeP8ZO6T27d2EhPSro8dhKLFfMAACD/WpIuHiNmDrrs
tLoh+0M6C2vezdMwvMdZ7iTHQPBk2Fm+a2iotmqNrpQ5esww5cTm9UZ812MuLw75mhSm5uiX4TMO
SvfWxlZEzLUgHUW/xVN5geaHA9LODUfrK3eWuuVBWPnTqabySyOy0cM9poCWKGWvRHtQ5izMfTjO
VriFLOi8arcNXpqUEVVmYm0GRwug0gBJvLY8YmlCbWmWDuREQT46pycdh+5tQ4423GRJ4lnHtLH9
5XYMKLjRn2d/ck2REhRHqhIM3MSZmAinWFMZxZ5VFsfOxZSuqwxrsaMwfBwy6eDJE4Us24jmPHVW
pzX7eKtNdtwHmj1xuAnthMJTY5e1dQ05uU+blV7eH3zZKh0ZjraYTEpc7KgV38u8rVylEhIVQfJL
+iud2oeDhVy4s/pdmJoM7zGubPFYNatOEd0PTLWxDXsYMO8WxPyweoY3Rewmr4uXICQuqmrZpzXn
n42gAo7Thnv9eRE0kKqGAj9A81481EnY05ZtQrS9jRJ09UAhuN8m6NJi68gwp79Jb5YMzZjDV9No
cLdljyXW6aa+JPeXYD+vmTWRp5ICzLTFk8P5CFxXNTKHWKWvI2Tvbz196h/FHCbOuePoelGcdWOU
3bIJdtOojK9Ja+zvHS3Semeu+r6lt9NfuiLLQunG4VMKiSRxORstLYIld9JXEk8kkAQ2LzwFlV1c
CUIPYzSaprUfMRUPuzHrvAPI2eXVcwdC2dYwEs5y4a3XDK/b2Z7xecqCs4t1lwyD58l9MUk9nUp+
VSwpxNs0I9JT1PqNQuIjQsYG5aysa1sTdds5gk2Q9Hqs0Ph7uvy5TJkHfmcrhbO6YOcT3A1lkt4n
Y228CCmJg0/mXCjkftRtb8yQntAlE0qtGcsZEUs9h+YlMXpCdkjsNEfT0OfQClyyzSPSE+o58Uoz
34WDdm8rZQYveETCt9bI2b7Ylld8b/rVrV04HTlrijXGY5cHMGHpV5X32WxRTxzqOnggJyR+WiAF
ftH5t77JKua8juU1sU+9sfAHsK54+TFRQUle0ghzpuooGpGQdd0HZjnJoDcQA2HINFoxPdiRYOGX
190OPG/SUHdz23tB5YLIeFIXfIDM/LA1Iz3tV5kSuxxl6rNhjuG8cSQKaVaz6cHpx/itC+LKj6q4
tx9EMGevU1eNz/PiNGDqybw/GjLI39NBCd5KGsb0OTzchhNfFgMJZYBElyydtxXIHXH4UYy7JW1s
xxusrutk7sR8B0fvibBTMrnyx6R0wzBbMJGaJ7bif7ZkKBlzAlRBGUUyx0ymRMpfvo9LnMrXTNp0
Mcpb5uSGdS6QXlBbzoqqZs0ACWvGQt1A1PU1xfNLZiDHO8yQmSUf6BGlKZbgIlunMcoOoa8xJV+z
KMllaQyoa7scQTcplMRENswSdu0ISkxb5Rnm98QsOPoQFSCsUhUeYafCZP6qTDWBWJ+y53i0cp8c
klWRnuEDTOyjUOz7bsJK49EebJCuW2pUoSLPwoFgW/v4U5j75a6P4o45D9LtmkmFWjfeN08TIWdo
IcaExyYg21VORQwa4dNCliiry7eisN0XqKjpsvaCy4LGjTUTLM/q8G2Is1LuaKjT35BED6iSKg/R
KYRUslaI2igYN0nV3HdLSilGSo0oNslj+F1ZlwzlOmOSTtvJyAeNbDyeWeUQsuNTXFqfEccxDym8
6dRUW3ux1Dl3GPXdqdbOX+acn7urHd/4KkmSc4MiBxoibySLhJ1RjVxHjC8MW9cekMZxy2Z1NNFR
ZaoTplGzMdF44dfxxtEhxlWaN047dG+6NpiiD2APn9Q49zMl8r639yVo5+DkNNXEokloiekFbXFR
1xxeqYG3RK33dMs8xKZJUHkbxmEpUzMaF8aRR87o0TWKBHuz5sgTt+lwsfM2e6wpDT4Xwkxh4Wdx
f8NxvBXRPI7rHmyp4A3mbI30OtjB/PaSFshFbSMH1TYJee8UJVIaR1r+L47ZC5kiN/bfGSaVzW4i
6vdBaGpANFmRP8xFMr0EmrkcQvk9k8et3SVY4F3vq2YbITdOYjnreFRlPcDB8H7IJV5+VUj49vQF
WANL5l/brUuYv9raycBJLkkD/WxWtHgOY9Jx6BKUhUH8KIzPO9vuS3VKOmM+MoIbvJML5SzmmoV6
LrMuM3e8C2FGrCKcUvu4XK6uat0fCSwfilFxzVlvpnH0mY+zvB/qxiOwO2UlWcNmij91R/CL+T9N
+c/16wm59dwNqzAt+TLIbH4NlOhBm1pW8YsdLC2eMnd3AyR5aIdl1HQoMPaSI8g3BmZ6nq+Ln4vD
YPtk/aHlkAnPG8+/FVWWpjsRJCljV6xMNyMZIWLAy5gYrBEB79kphPfZ1M0MCisY/WMhPWZ3mtCl
YUAeLHkvXGb/VKoqKG/+LB8l5INuM8VmM2x5YqbvZM2YAO8kwTyz8KoPNkv5j2qyfRauZtQ2oYwx
v8Kd69pdR5em2DcE0Gw+/in8ZuXmcHUqrdMdT0W6l5kmfV2lUt2QH3gNGfgnNZtkr7IG07RRzcBc
tN/0/rKxYsd975BYTUzcNWG6rwmxPM6YQdOtZtcZbyptqJr/L2AlSLhPaJVaNE0YY+mHFVibZ7cM
PNHnrFxLVdS1iw7n2sAylVlZjKvbcso7AjmyO7ty7ftX2EnIXOg2H3ZctXo4MvJsHxHzArx0vfh2
8SxGbbg1hie7q9lGCi1YBTPmBpOY6dLFEvn71EwjD2kaSy6G1wl+/lB6+pvLfVpEjs109v/h7Mx6
20baLPyHhgCLxfVWq+UldhzHiXVDyE7CfS+uv34e+hvMRJJhIQM0+qK70xTJYi3ve85z+DaZgY14
jG8lbt5vyaQEsnI7hgRZWumcxj4Eo76irRRU13EdpBuf6CmxrFSa+fdGkWSHUi8QhfDFICwPvdQ1
Fvrk8wjC3q+G1xQTL3UHFMPk8UIEiHKi5oXMurUBu0KyY9DICUu71vsR5lXxgEdO3SUiChQKgA55
lJdonbEPgsZdFVFj27foRFDWpXoVbvzB6PunpJ6Q+5CgjTxOuHV6r5nsLxZUIOKreV7B8EEsHI9I
FX2+JScueYq7aq6oJKoutq1RzbjSfrJpymI075d+KPppo2uj85qPY/qgWhkxRbG07zQwf7M1Ruhf
7Ym4pGu97tzvvm+pYDdWWUMLlcq4eWP0Eh3xOsC57Mer0mmr5isNIdpcQWmawUbTCuo4ZDwzT4m+
9N+iBEzGkoO5vM8mM1FLo25JLDeU09ynCEfUzjSYNlGf65RO8qqEri/M0UAno9VhuEIaAQbIUGPz
QGmq0zeOryc3NY78n1mReW86LT9/CS5Sz8jeFkm9aHX2IMuAZuq07NNMio1j5gR3N1HS3QWhxbLg
N2hD4ZJOOEfmeG8NK2OPLqyK2anXWBBX5PS1zcLKCu2ehtc0bCoAZzoridv9cuM+xMHacQCjYqS0
9opIuX7he6nNwYaw+wrblMN7KEcz34u6DQ9+oJc7izOcvam6Kn50gxaZCV4LpkvF+eWh6joUJlE3
4mp2yKP47SnfLBdpnsc/OPn592xjUE4BnKqvTGxfK6OtAxPttOEwDwdSf/WKYLwayzp5rPjU1tYA
jmjhcjR+ZFC4r3YC0zait50/mkSpo6d2bfe7rtsQK/y+7vobFuP2YOTInBYWjNt7l+Zxu7D9UItW
aQnfD9/s6N+NCv5phBhQy8yFH/ZBsDJ0FTwHjYjq244mXLCW3Xxjg5024XXWtsa964dOcTNatCLx
Hcbdi0a5bcYTuAGiyMkKr8m+Y5AxARW/2jpj8i/LCCOt1vUR1EMKyFAFh8BD/Yrd7EdIHePVwPDC
9pkzrLVAmWhdAywafzAQDBzOWDTMbWcU+VMuqB6twjDOZmOy5KkGSeN/zbyqwExRlf4KvI5z03hB
ikpe1dnXKdLTb5xKs71u9joGLqw7P3KUuzEY3KR+5nAePmtFme+tymxfe524YSTDEs00p+PbMk3K
4qFz2y7gUdoauMmO1tu9FDgIza7LXkc+nH7BpsB66UanBeTohzZusk4N0WJ2ojavwdDQi/Udz78G
uuLrNzo48n6poN7CKfDi5Cc/ov6RaZ39LR7K4dEKMJ+zRU6620RqBbt0ZyRxucQ1VoHDGAtcXaTP
L+CSuPXKAF9i70JME9uMkG3ONorYQbfoMRB75jS+FV30qgd8/it/Bjy21JrZG+TutCJHspzBkhGH
mRGyg4lmdrK+12VLNTUqAm+jBGHGRIOT4r70dQN1JHYbFJRBMaJhzZM+4IwfyuZnQ4lmIqszKIhb
j/CQb1VihOrWdAMsc0mcUPnqB2/4ESMO1L4bjZvldyNPDx7AODXZTWjYpY3nNLAcwh3r7tEZ6pJd
f2b3za7LZGf8oPmM4QvicYAJESOgvQbD1f2J8k6aG4K+8miD9y6yQYc300zxMO1+Z/lkGJtziOnM
ny2+my49jIeAh3ZlBXlZ78hwhyA6li5qualunRstIqB9HdZ1jqITy86Vnhc9LyGIumQTVjbpIFMx
+CU7JRcaLIdmFj+J3BZpiBHDFBGTCQ49wJIfr/tKSiIf80HPr4PK9JI9oSdVvSSQAou/RuRKtIvc
amh3QSay6saLfR9kB7OF+RyNFlVxHogzXfFenH6TavMbJ917Xt9iI3xQSibNEi8Eac2DDiukNIT8
yfkIy3RlTelzKA2TTZ6u2Ov7JUccL2bjg9qCCuEqQfN4lw666fP/bKps6wAgEWB7RpoGMNfTeWdR
FN+SUMU/OoYVSeS2g4nXTqyET6GMiuYqMhPO2X7ds7ESVWtWW9bGEUqDoAA/UJb5ipnRzRe6VlY/
REoLf+mnDIobLBfz+VImmXVjQNuQiybJrZ+uWaPB6un6P2XpqGOJbZElLf9rxm1bZdbKlxYQwu/S
i8Z0EemRpOH2v325D9ouZyVNB0oe+Cis3zRegFkfFxv9DEUVzl/3JcoicYsVT/yQbIf+tXA6XwUX
BbVRfS4WzyXPv3pXuO8qZBGjh6zA7tcp5qB1kYoLt3JWN32/CNVglxA15tGT6myS2pSBqNu+DK3T
rDp8KVeFhdrfMQp2xW08XCixHyOKqNNyPfbhBjUVF3zUaZ2WoFOl3D7yXyYP6XTBKYAjZKTfUWjN
N35nPIduNCLRneILvYbzGzUIl6Cwz56ZZ3kaTlD3CnG0SvK956h8i+a9voEwwWEEWBCEzFZ9/ccx
wopqEL9AGBl01XO4ciVEO2Ma9mSgYv9NXGepJ0114XFap0Xoo6sAfj0eI05hoYmXkspJphU3RsGq
ikqP+OhQK/+JD8mbo73MCGHTA3mT4XIy6NFdsbV3gnyvig6WO63A+9HK26fPH9v5DTmESOi0JSyu
Ik5FDlSZlD9Mab7XNSaEkKMoh9DwFYuVf6FjcPYRcz9/X+nk84Iw4ZG7kud7zQ3UTlIaXEmv/PP5
7ZyNurknr8+5NTCq6ICcvJ+qJwU96vp8n/YwMerCze8JSq5exqqRX3o4RLvPr3fCjXt/S/SDhcV7
IuRVt07eUgNZs1ZT1ezHvtBeAq3MM6D/mvUtqzHJKTsur3I8FH6qhgcdgT65I7KiQlnU9tfJVvbC
8vvq52Aq/ULD64MXS0AZ2T3IEFhQ3luBf81mYkR/Brat2VvMzdtG0NxqoRzskNm+ff4MPnixKGT4
8ixWZf6af8lfV6ppjbAoD9UebyCh4oWRrGgd/Fvs2vuDJpLP4gtHLz7Hbx5fJVWiLHuAHfuYxF5K
TNmvCbHpMqT/fGHmOhFV/OdSHDhYbICnk9B30tsaOBg6fdA0+1TroAC0hXFFBT+/50gjrjSgOVdV
OoV3uJe757SuUVeovrybRGP8troguDAPnGDx338OxYNZdsBkzsx2ojkYSnNq8Xf3e+DjsVj6TsfR
yAtje5uyBTGBlDiJsfaNyrnCdI6vw24aUllgjQcPoK7Mn7avKqz5pk8yZN95wyxAbEnxZLUfd8RA
AwNL7By/7pi2wVVZyexOc/LgV4qQ/d61+nJawWVIv2tgVtwFFDooq6OcoEEx/d9jRr6IYzxbtVjn
iZTkc+JMbLAFP37ZpacI1eodWmbAPmAMsbdq2TluFNuAVeha4U/Wf3WgUTZtPh/MH3w2RD8aEFQZ
zWj2TiYQp6igcoai3UPbqvbsbqu7zhbZxqysZvXPlwKtANRUh1EDJvykoelIXCXJ5Ks9lB+50HR2
yZmTo0et8ws3ddY6RV0wDx4hbR6mOI0BKEEYWcLKp31fO+tJs901+15sLKL/bcdRDFHzEjf67DGS
sEH6jGSjgwCKDcDxC4za3pwKV6p9oDg0Ys/BYguHok7D5ts/PkWuxMfhzjeHiuIUmNq5hpanVdDt
3ZaCkh8l/aYdTbF0Dce/8MLOJwauNW8QHTaIzKzuyRxEmodq/dJt94SQTfeaKvwH0ViIWzNjWsLm
gihVafNZA/s/x9qfWtq2V1oUWis9Guznz2/8BKfKvMCvccAdS4625B5781r417yLjbTUtajs9jEH
y0Xn4fUilLjb0DGlTTwI99GPSa/2RG0/YgDV1xzzrecaNyn1Fo94+kZ/+fwnffTWZ50M5Pt53zcT
8f/+RZrT9HQJZLdvWz26NbNERy9rVdcUtC8NsPcp4EiA4FmWYfDqDfKMeBYniorcLvuuN9phrzk2
oEIa+x1wEoLTUFU2zngP0Z8Dl9saw7PrtdQKZGp529oqEACkKuu/aE49TAhbx5mERqgzNhmnyf+Y
4XsBkxrCNbU8Drc1D+rVpkjyLHpNe07jUH/6/LHNj+XsVkD9sp2UiClOh7CBsWzCrDPs+ynP4ct0
uOtdP7+wjogP3s6s+dGRM3HMPpsFUjqzYszycZ+LkHS7ysHEWE7lppJl9hhCml8CW0L4jE75ixNH
9cPUmjyxEWwqvt1g46isxdpvk3SKav/q82cwD9bTZ0BuDucEgzYOkafHQ0cATFLRFI/7QVgwteou
W4dV8FKRpfgQYpb7180oo8d0pOHyJOaokJNtGziYepYRjHv6FfQ7/SFel8FQXph3P7gp5DEUuFjL
xCy7Or6pWipfj4xy2ms2VuhRAwRZjJFcFPqk3WHk/H/cFfsWyYTIxMv6cTIjGK2GwAQ/0x5IgXat
GQW9etdI1p+/qg+GqyfY8bEse8y68mRxhuURZci0x301TryctNNes6IwLrwhMS9/xyMCvioUbIke
g2udBlAOWMFdhP5i78c4NdrKGp7wT8J0VCZtJMgm+lbVbbYTlY3qoDH9fUHVdGE3Mr2NrLyi2sWO
YaRYdifdCEiDG7EN98RNm9DuzPs4vzCEz58L21Og2mxZQKKjGDx+23aGwcPXhNiXYCk3ZQUoN2+h
YXz+9M+/Yq7CfAfiHf0rIavHV6k1V7a274t9nHv+Nu70bDXWPnBL1csLN3Q+fBHNMcua8zLDJzn/
lL8WmBiXqRcbpbV3LSr8I4njEIVq+84zq+GafrxcfX5rZ9sUxiyX0m0+GKaCU379KMIWOZPu7blv
sXUSOLZz7BO4gXqqBEX5aNyWVKV+fn7ZDxZSkinZ51P0YTEhUuT4Pg0rpZRdK22PHMu4YlZQ2pey
sgf/Bv5h90XrwDcWY1K2X11ksrMfIQTDa2RVvJxszduD12+HpfAxYlw4ipwPqfmXzSWUmTKNpvz4
l8Gm8QpY6v5eIVj5xqcdfs8w+l64ygfP3WQRpcBGWBnLz8kH7Rul4Wsq1vZJL5K1nhqE9gWioikY
1tWXyI6irezBSX3+2D+4KkOLN8nyjUzxVPcqKulDHKZ9w9lC2wVCmL+TJDZeYtwQW9HmFhSYNLn9
/KLnQxpRJCnkOqcK6HqnxO5mrCYv9absAJis35E/h5Y5ranQN0W4jfWxff78eh+8QE8H+0pUDjJ1
XuTxC6wMTYduNOQHxhhbRNa1uwhJ34U54fwq0N7RtTJILAJMTouKtBsro1Z2ebCt6ZcXmw1sq+zS
YnY68XDytjl+8nFSupyTRI5vha6VUaKjgt/rO3dMTPaNE4JeDq3C2v7bQ5NiBhWjs8JdMWNr5tv9
a96BQTuIkn3qIVNudWOh6V0OQeBfiCN4T/P9e4GZL8Po46DHNEft8GR6c4SGKK1lLExRDyFL9J7R
7zDix9Ft5cAoHe0gvqM3AVCoT2VJQ9ZFOrPyrM4ihIYOAEp8ZWymXEhtwREnl8htIG4MnojLbR7p
jVpEgDbjlVaI7itwDe+51jWAlTrhgAYHaR3H8OeP7nR8v98T45qvRQiCM06msqxLipazNY+uF2sg
mQWcvdmHN5n3aBOCCxPH6bg7uZp5MrqRZHp+7nG1VgGRlkpZq8Lxkwv3dDbw5vc0L0PsOUymipOB
x15Dicx0skMVJxqADtkufa+qN2nf/f786Z1fiZ3nrA+f3TlUzE8mwrAhLXwaq/AQpLy7XrM50JUc
yyfMBqt/vpSpc0AW8LdpaZyudRn8hTRJh+iQg1C4SYueDlalrGtm90uB6GfHVjaCeBhwrrCSM/Wd
Tg99zKm7y83kkCsNpF9pqlWBph9xsQLSYhHPx9HHLeGHj7n/u8Nvu5K17G8xGxbdIqabdGFjcT5u
jn/QyQdOgJOdNNCtDih7aAeKTLsKUoOt3efP+KPLQEDzCOIEQsgyejyP1MLNurqUyYEYBH1Ve5n+
4Mq+eP38Kqf7VJ4u0V/zAj1vHjj7nlyFeBqV96o46B1kMCvV21uqIsMNknjvB3QdzpjSC9fTWE7r
1g/jC32P8y+e7TFFACZKQkKwSxxf3jHR6CIMLA703pzbwiicXZzZFszuGOZAErJ7+vx+P3iqRxc8
mWJ8sM3I/tzioJI2w37cV9vW7boLQ+RsU8ZjpdqJVY57Yj6zTx6rZQ+o6v2iPIRJGf4sNN9HF1fB
hx4F1MYUGRZ0TBr6jNF2G9iavYxJAyrwBlONnJjzqahZ3vrze//gYc8pYcSvvfv6rJMJIm4Qe7WG
Xx9MRN8Qdx3r2UUOiHAxFXetgsv3z9fDfUoxUp93psI7mfqStAXawLHxgApyAgHp9A9V5QzQunL9
rjQjb/P59U48r6y1LLpojzmsWgLRgXNyQVlW0KiQoR58p4abEUNDMRZRA7NzoaBdvWlJ7z57sJN/
QYjtECRM1VXYNKmz0Ho/+1IPjFQgmaO3s9ge2yB8e09fVfi0YBmSeQBSgv94UxPHDKFmcJ0/NvGF
+oXH9sEQdZ05gJGvH3/gaQHfBE+ZCtzxBy9tBQoYt7kphO9feFjnV+FsisgOFJFNM9c6qUC1cDJm
8oU6WFkzrAMt0q+Kqsr/+V64CuZjnaxuCkTuyecWpb2tTLR8B3uCXSTcJIFA4Mh//ajxthp4Nl16
cCaOiJP3Du4Mr6ZMpkPGUW+jR4BwEcxGFz6fs6lS8iWz3jFhzqe82U3798ZudnLUeui1BxorWrMm
NgAPi0xjsfYDVd/FmP53SPSIkMEnoOMy9NILO+WzD5hfgAIUd9S8P2KAH/+CbBo550i9O+C4Nm/G
rh+RP3eIrLIBQcesbP/8gzo+5LDm0rkh9802OBwzJE9HosjbtknsaqI9WP5A5FmUC7udBvL2LHll
WahRQnKXL5mzTtKC/nNZ5gzKsDgKz6tpSGEg+1ti2qtRFo+ZU4BZDfoOVW5iYxJcTgBdr0mK0tD3
yrDToVwM7pzIDjr7wldyvKd6/ymWw3Qy9wdNYGAnX4kRISzLTWpganKJi+jI6BFg8bfl4LX/1PJ8
vxT3yjEeN6tOQ+PkUgqhbprXNs4RHDTbAqcLSqDQv0JeeulgfjJRvl+L0wGjmdMk7Chrnhz+OqNI
X8sIzkp1qGRR4ECGHpOHIiYUHhEvOrx1bwT1EwiZeMZz0flGZtwRlgLhv7rV4UwTE4W67Qr1IH4V
GZS6vNFUXt3nludrD16QBNfolrQnTdCOX+SMricX8NH3z4fn8Qf5n7tgXsE/Lqkaeu81uL/uYozs
eqBtwvCEJ+Jg31Di3hSNWlZDPz5OJNHc4pmBDAn05G6MnfzCGeyDwTGLNub6KLMP/bbjpxiNjZba
cpr2nbCbVaMhb4vYLOH8qIt/H4d8h/SHKFzy2k739t2QK6WpSt+bEW7t1tWmneenaM0anCGfP9V5
y/V/B8v/PNX37x3FzWwmO5myJdgwmeuO2GfISlegisrfjZ8Yy4Y0hHyRUNRQleZdhzqA4c+vfDy9
/c+V8RGT6+cwwRrzv//rfRZl7HTEcBv7Ia3qt5iVY81/bc5V0HA3pU18qVf+0QukqiHnYwUF7rPW
RZHDwJ80Pjn8lSssSu5104fuKrREfeHrPr+32bbLou4CGaDtczpWOqK/u6iSezNjSl0mZhRvpFdV
PzGdz+DfMA9/fP40T+zS8+M0kDOwDyVWFGGRPLkkHlPlExGl79247pxN55ol6eHeGD72XtPv86FE
VQ13L/nambKc01TyWwcu/7Li/3hhJTkfVPwWeAcWnQuOcKcrNFrOjv3eXPdFXBFRi4jZmE0j5krD
TSJMmHH6FAGzXCd5abx9/iCOdzrvz2Eul7F2znyHMynSBFgxsJWU+8ANuut08tOV7qFH/vwq52MJ
DQ0NPQqRfKZnkc5gI6YQa6O3NzTylPTBg4lTd4dgVMmFoXR+JSQxjFlmb7bzdBGPPxNjaHrFXBcf
6PKKlYjNbGOBr1q5WqQunWPOnx1bXh1YPhIOc3bVHl8rpCtftZ5KDmXg5S/JQEsNqaaxDuDELusu
KO4Enrc1Fl7zWettk2lfgXGH6bhC/42epkV4DFHs0k7og2dgopUyZ7kU1ZXT6tdEDB7hQ0566N0Y
wlxDthJA7GAL1frSYvnRI6CDIPl+USIy3xw/AoTNQ2hZASHszZBt9QnieRGaYvf58DnfalkO8Zie
6VmcYxAjHV9F+Q1wg7wpD90ArramxkNfVyewz7EijAeD84LMQa0+v+gHt+ZwQOOQBq0P/Mn81f41
4ZbKIO2nUCX75s5YKtMkey2H9fv5VT54V+zJZ4QB3z9/P7k10pO1YRjjijNACn4vrBAUaJqxIeUq
vrBBfm+0Hi9eoAFtgrA4a0hgCCfXspFYtTVxHAcgNiTB5Z6y39xAC2+knwz3jHQI/+zvFZYtYQFQ
IMKaU7g7It5a9m5oX3EMBqE/1akGEKTvJO32csJvyu4Xd07ugGrt5dQ8GUNISA5USXFtRbqMl7bW
g0YUeFfkoh0cRiWFYP1PjsHCBYuXWt8HSg4ERDD34BKbz0ML5QDSVwiPfxZ+1r5kpcVvRA7RLmsS
Gp8Qv3a/2jahViuTOC+J4qLtsEO2qb1Oegbekcxic6PrUKOXlBM6PMokcLzVhc5tRmiAMiIDyV1Z
hLUybhoHvzpdAz/+5XSVgSEnl8ND3+fUzgq/LgYg2AJLpsrHKV8MMTirGwDnAQjvItGBz5d6QCgK
XmYNUL4y3gJqc48qCIc/hYW1mt6Lj7l+cNLqYJG9YyxrpbuvuWxTfOZklN0RdDOIRaaSjJq4o+J8
1aWAO5f5JDMsfcNk2UsDawSeO1Qhap25M+EDw5/73A11dqmK+cE2mEHvMLHRqKWmd7qBSwejY1jk
9cHGcQcxD6XFTSLH39GcnVN6s6mZmPirSLRoMYxG46eY5VNtWu0GBka4qoRKNmNrFTuT+X83NaG7
bnJqDoGuhmsOgJgzy9TYQV4wLywCH3y6lJN1Y8YIwXl650389emGuA4HIxrrQ97XxFekNXJsmwCn
f/50KaoghAbOhLjhlFpBzhV43aFJD1AEjc3o9dBypw5nQDBa/49LsYJK8qOpRtA2P56LAlNCINMl
M7oH4Zz8c3slUuXtIBCNF4oSH8y1QKdcivI0oOf57/hSJDf7YWel2UELDbyttDZYPYI6v+m0idi3
WvneoyqH8fHfH+b7aQudDBWR09kWTgY4IsfPDy3RXyspZUGPw5cke7jhhc3I+W6Tgi7bTYYHnWhU
HMd3KGQee4Pt5YdCkp3lTFirQrLjr3qz1Rayr+MLU/wHR3ZouIJyJ+INJLvmybyrQb/tzTSljEyH
b01aQYDpvY9WjdFRNNMd/4dGVO+6ZlNwDbouWpt0oS/sMc+Og5QLCB9nmLrUaOhZHt+0bMkNpY7F
ayUohByJXN5JS/lfMk1E90QD+ZuMn7jA5pGsq1EOFxbTs1HFsZ0nwPGMAUwzel4G//oiTScO4Idk
gkq6aH4yiH8L0yw2+HjiXYmc68rrm+LCez6/Zda6mavM1pMT02lvJJ9yL2YdNA6Q5YvrCmMxLHo9
gyqVF81DkvY46Zs2u3OqGR85Nf9mOmFrzT2zd+DBc/VZnXV8z72dhgj9pXEw/ZqYWcscbuPJurQL
fddg/72qs8dFJkhTi8GM0v/0y+kpkiMMy6wDlVjA5LDrWZ2xx3o3RRmk7czNAGFsIpH7aTYY3ACE
BGBUdI7nZP4AcP0CD9N+UZ4GvKDIapxKmRwLAzdRZ5FU2Pf6I9QR96YtZHvX5aSnKQwghFOn2E8L
uqWzk8j/44xJ8UYkAdVru8nilWC0yWVTjXG4AtQjrrBklzaweAJHFoHsphfNAOmMt9zH9z1U4fQm
4dUgl00N0mttYGDfXb/GvuAbXnoFucrdibFrQAeDYe3ABjcCYHjjjR0U7EKAWsb+VKEXwnW+VmZo
3coo6PoFKsnynlRDw5yjJvUvWmvx68FvyuvAMrO3IYlMCGQM3GUGwhV0T5FVaoEFpts3+M+2nmMC
ovPhNY+XpoZ5rjl+eTh4mGYNFKcstc7JZzkE2IurYTAPU+37I0CjLlsmSWHabMSEvWMngnhR9EX0
4DeJ15GMFmAzrTQ2eUtVh1lE0JERfZWa5jyXBKoT8jc45uPYR90XwTNpr/PU0y58WCiMT3+2id+D
wp9lcpaj1zL/+78+Z5ABok9KbK8STzV23xZnap0DbV44iRuv4pzyCA7YGW1gyIocyxak8VM4xcXB
jIfUXdBQI5TOdgLf3BI33NyqoFGvaRhr37yWhOjrITdgRAjZEsYXefVwozTClZc56TTOtmvJ3IE7
68ZvuMFtQKEVRg3yOnAVdqo3Xu0UO+2iBrZB6rHvDARIpn2CAKbv8H1DtAHHVhg5Ni0PEJG1mYhy
ipYibco3qD5avUoKLXuye0KJtkigTbHuPZ/0U0cj65lB5yfeNyhd+UjJxwXA5ZP28Q222GAto7ov
7jlyEQuLCLwly6eYXjx/GG8Ml/Q2Uraa4K5NFKQSb9SwbhCiPn11ojbRVkFSaldtD9Z3DYQlvgv0
dvBXoWcRrha5gEVWImm9n3bRim+RatJkHanRfU2DYrrLMCQaG3BZGhnd1NgPeW3q9wPE8xfqk+AF
Ot1ixkvGzvltgiIle8ks/K95krkd2q8iAaGdFsG+IKgNkzMA33wJgoM9dhL2AE5kDRzVVPWjVWSl
t9QbUtzAB7TWW9JPlc/DL6xyjblUA1IUATau0qrQ7zIFP4FoFWOIt6VHbu2qr/JCkNMGnfZ51JAV
r0JdBNUqrmBY36XVhNd9QolxIE+sHL94VqLFXzEn+/HeLn1LQz1WtT2OWbLgmkep+ykZnaxqBUEw
Uzd0ISnGo53e9eRnBwQ1RqS1O7SJtWVRB8X3GDsekPlES8xVHCR6Q9ecqsSiyNJ2S8Me1gbnAR8O
0WiXvx1bqR9uN/FHhBWOPXIRo3nyJRwku0xquZl8v7nNNC0Ek43EiaMBTdRrDnMiWTTk2IM5HDt2
GFllePGX0R9Msj3LRvTbQgF6pwYQt1e9bEq17JO6hMKtkWWw1FttTG4yV09/U2awQabHVoyHy7AA
3PTCvqOKVr+ZsjGrJQ0B+wa8Woz/j2hRMFAlvBGgQCC2UKdEA2AfPSPqeWzdYTurPvknCDrCtaR8
PO3o2uX6dWvGo7amTGPcOs0QmqtMq+COmi36zx1UpOoxGDryx3OVlcltZ4dedF/30kH9T0FjJ9qm
uMa5mlfRMtam9C0k7+iL67s2D1v2WokxRQb1QpSZc8d9ymmjjTnzld/Z1ReImdqfVpVossdIk5Ca
hsyHu5DG/l0PJn28JiQyCK6QEXtXImSPtGTQpw0Ad1kYK6JnWmNDIGuUfzFLO42WjfCbbCOKDioC
XUgoA3HhZs6uCkPCHZGlgSLz9QDj7dTzDaHwb0AuFPzwReEORNFDcECbSNCpvjF40T89LMVq6UK4
BvtmRMFjp6usIrRWEy+0lX1rLQhdJKAj9P2dAi7iLEDKpG+dqJDnG2E46atsrJm2+sTI14bH71iV
XhDdWBG/D9qZSKJF6FThm2wiS27n8yP46Ky0vwYJPLNr6JjFDc0EuAG1SwQZTCmvt1gttRHopzk5
80RpEHjtc+Ymg8mqnyaW2T9VS+zJAq5ggPgaJo4Hv2yM9n7jQjjDQQzKvQynIdq6rQh+DFONrMDo
3MZmflIC7Lqfcv7PSZu7a3XolYu6niLiEilVzClc4Hs4kEtb39jtSA9MAUGNFtCuOD34ULgCDqrG
9ITAx0OF7lfqeSQE6o/b5HLPXA6zqpCB+SOJx+q1rBTbM1uLYp6sdMJiO9alc+DlEiteKmdg0SvC
5EkrI0EYZZS1Bmi4iFiSNHEEWerSYBevhFjLqAaFakbhUC6sMHLCBYWClMQICyv6Ku96SqwCzMKS
PIlCXyscfsR6t14KFzWjw7yaeldui4Az2bKqdf+7UdhNTu9Ei7/j/ra+j7aqCmoUTWSsFciiF6pu
AYkjg5fc90PGgyBYQtzWUlO3kNuMb3Ge2wfHj/hTAEbaW5dwD2IwCy16ZeIws2XjwRpYSEkFYev4
k/mF/AkICP44AntiJ0lxRbklSEM0zkRuR1CFKGz4hXNlj7QlVqavx6x5Ug/Jek9tEhf7NjIh9pec
0vOCSZZUgEx/MaPUe6YlnIW4r6rWYgMWO1dKhharQymMP2Hc2Omy1pPorYgGlcEZiNMbUxFeCSep
0CGfDEVPyFiUDi9104U9+2iScUnnHRM4mwn8KQAXLWyvPInkV7Z2AMVKzw5+TsQLttcJ3XDIE0UV
GIux9lKTiCiNdGlmGmDxbHH4sBpSfKDRyLDdV7mWvVUR6UNXoMH0bTxGIB0xq4/XsiN3A9YdQJ+F
kaXq2TIDtS+hlzx4vQirq9ZszYDlxzGeTNIuH5FGlQ95FiK0ZfiyI0w5dm9y3ygIaiAD6d52tTe7
kiqnC5Exo5Jh38ZIfyIY/CoeQLAPwtMgbhXCG3ZUoieQDsB2b9iZEJZlR130C1xfBoGLsikB2YQl
xXANS1N+Z/Y2STuoJqJq2JvZHD6VzB8catYS2MA4mdtmTGh49MTNMl3YkfydJyo17tNA+neR0nsa
A+YAJK/BUvadWZ1VZmhiE6igSsTj6GZk32oQmb5T+dCdm8h182Qr4JakC/qMvvstZ6rtl6BJ+vGl
Z9/fLuQwOu22bWAFbSjmNi39FnqCxCybLPn9CGUDfL2vtmw4+JpIPS7Gay+edH9vUoEiHicUZfGa
6zYEPn2qpnbTuoF9qF0tHhf2MIWP0qwM6EV9Y6Vk7nXiB51XgMMDCnft2gYz+hymnkO1DVb7Qg8J
wluZ7lDsvUikIM7AlfVrABcGDprC5U+EHISW9Ivi7OsgRtJiybworT+8v1Z/SXxUTCA2I12/rphm
grXySBm/DZk0gDYrQz5mVd1nV5oVZ/W1TIcw2PRlouznEm7rLdht+ykSZis3NP/FH4AQYw1+P1BE
ZDIUm1VGNuywaVrZJquBLM+SJlJbkXMayfYGkZJnrGPFVqNjVt4DYinblU5FKiKPyFAFYvfCpKjm
adVLJyZjQO2od8OdIdLJeRjNLhm2xWTUw8qJ3D5YEpui6SSrdwMpXp1BHKVUSf+7jUdHW6IdK/ZE
a2rlbsxqNhG1jXRzQa9HYlEws+xNKntkrRirJNmYhFYFtxA5ors4p5q5Ej4nOXz70Jg2Tkdddem3
JEtsKGbqDwh1e3bqrtM8dyrsqx3HGFA+3HH2qyx150s5dppG3JeU46KpldMviQMnsMFiInqwLDCU
WzB2nTPnFdqS3Ky6+c1JWX+C3KMOTNHEmBQ6hgrP/G/qzmS5bmTLsr+SlnOkoW8GObnA7cjLnqIo
TWCkKKF1NO4AHMDX57qRafkkKkqs92pUk7CQRYhOdN6cs/deMFPQFvn2sbIMd4mnenI+G6mxnjFg
HCZ2shjNU8lhlRljyas0CScJiIefqO5mswR3WYre6PYE3chrX/bmvJtBg4nEEfYCGimtzPSyq6zu
JNBnkB+gs3rAeb+CDLXKWsAkRIF/pv/Yr3Pes3pPAQFFMewma5sBATpyMiVWwc1W04VnMhXNF3Zg
5TacwctiIyN0uPMwcJCWROhXHGU9a5q9LKy5pVyzWE0o9za5Xakk60UrUUpETh9PpKpxrPCrrNrk
sLYKohmJbdhjcNNybyrb3Ac1WT+nrmXSqQppmadqtexbEY29F7sSUvhmPHc4Oe2YBlBwNZZfZ8+c
n01rqaBxpDP63VYqsCqtMoKZUDbDS2NvCsyATKl1PI0+fwCwQUeJj8rV3ypluz+icI3uF09b5bE2
fMLxDADInOZE+mz243ojSmDzGz2Y3stEKKVL1qsRtjum2xlBZims4bqTqSev7W5ev3lp38oLuWiy
vtPpnNBMYC7ncRacH9qR/rSdlgi25yDOiX42kMSHuplLh6tCwr3ValmIOveW1Qc0xwJ2CknYWpNp
7LVONBDp63rEHYs7XbPwWciPAAI3ZVvARmryZ4MN+2uQZusQE/Np4i0n2Iqv3jFoEpa2yL+TjgtR
fgBtZOAzUvoK1ewyHdKIrsaeUuj8oyfrjY1pM3uvpKFFXdISO+0lnZ9FxKCfM7bKTY3U9bEmBA14
bUdzilmLdH7uLSdOLhZsa1tWYc5xxS4a2g/V/BaRQE5+VxktzXY0RveGA2MAlGWiNsG64waPeNND
vAy2nRExRHUUcrvFyZYlpCfulYzB8ppE0MA4EkQgSF0knNK6kJZYyKF1JgrujpGPnwp9zmx0fRFg
Q04roOElPedzT4YuC/4/fFeZV8jYcwnMORjW1DhbW9OqxbksCG0kUa+4VZ083wPpWU/zXNA7YUEc
X+ZcL9f0j/VNUYolPbokBvRsuDrjmiwSEPeu005fcP5MNFvmub0yqwUGD8KaHmHK7DjfprxQ6UW0
rigvl0D5h14E/fc1JVt1a2PbNDbj6uYCWpZoH4lelJe5Q2Fq0/qkhIH5rOUDgb0jjthhWChlGpGp
DhDolXdDDAfwGqFbwVkcPcFhAtyK2s513EuMZ+Sgpg5R+7GQCymO7miWV8tquS+zDIJpY1cWSyfB
VLkb2yBuyRyePQVB2p+GL+vakhDQBoHgKJkX4eVMnEd6aTsudY+RHZUJVcdXj2fIwaeVhPZT5HQ6
3ypgPm7ilUFwk+auf10W3foG4nNwY35W/yOvK/9N92ybNxH36ytRhor82yKwX7CRVjZD5nMJVrt2
ninjZQ/VRO4Tp/PChtPGxl8RPRd1tz3Jsri5WoPJpUORHjD1EOm9HUywsI+Cz8kl15gESgoaI5CV
sWNBZj8AY8pH0kyMIUgAtXd8OTzLuSx+/Lnk/1sRCdmFTWkS6T+ylt/CD0QphsJypuZNhCU39+ua
3izhD7p2VC8/Ikq8b7Mi1vllrHPH6KeCVWpNyqPE3LzNy8Mafe7AuY0f9Gjel5vfD/GuxL20qhTU
oZo3n84caLo7g7agMdxWcvrictJoxhcY3n++he/0/yQLvLuuc6/jp+vqKhaLJmNQJnWwjT+ECHfE
5q7hY3Om2zQsac2xLV+r4t4i7u/Po/96xXQH/+qvYeShFoie2H1XvBw85qw5BNOhNmrT7ouYSLJt
lhgfFUnP/ZF/FEl/H+edzoJIwAkC41J+Jbw9aXbZRbbtjy9sKJOPPDbW+X79aah370mPeKV2CoZC
9cxF+TE7oo2ZFPG3PjnADt/4249ezXdy+P95hude1DmW5Czq/PUZBj31b7HwboblgfxX+Fv+i/qS
fYruOEoe8/aa/PqPxF1/mVD+caG/vzjv7ilqMiIPxMjH91JcFxfVXXj0b+nAB+yNTuBLMrIvv4sP
FAgfjvqubmw1XWQGAaNSuLjirNd9ax/cq+HZv2NL0llxMe67IBn2/8x7+vu1vmv4wbftYLAzau3g
bFu9b+TPXhhQBmE9b4g88xc3HtV0/POov5X2332a56/np0+z8kmnSwfNtZKiGAR8kE9EStV8pwM5
zKn7QYPv1zf3/UVSlf91uHZFg1mlXKQ/20ldi3gxfxhBReBp/sFE9+cLQxby60jaAIJrT8zbszHd
0LZjJCf2w4lCAjl2w86OHv98J88f3f/5XWXF+HXArgG2oGAdvXUVuhPuZlPc/nmEPy8PvynwvKbL
DCKGmzdq2ZuzZ9T4pucPxvjb5Q4FHPJ0xGIocn+9CgQwHo11q3lrjmrvJsHeOP5zVJv/eQd+GuLd
jZpX5Q3hbDdveDe2Urzl1ofzxnle+O1Z/DTEu3kD265FqhhXQa2JnW1jM0vWT30it+tFdJfdrnH+
r3y9P434bkr2cKgruBrNWx6Oe7fY9yN1/r3bNvs6OzTGZ5ySH3xKf/u+/TTiu5XclouSQcWIPta9
VO4y9ZHI4m8/1p9GeDfl069hD0634M00zJ1ruEef5PU0vajURzPu+bP/0/N6N+OmOO2LYFyaNxxM
R1TY8RJIThF1MsorQvJj01K7svkurQ/j0/52mkAVSc7TWbXvvXvfaY6tHYte8xY8IJ66EE/FRQtJ
ZVPt3QeKoFVSXgGceFhOy+ajHcOvG5P/+Q5+Gvrdd0AjdPELO2zepuhlnD9Rc8m0TELnzcyujTrf
u87Xf2H++GnAd18FZoLGWWTAasoXFw1PBGnEJpH+fx7lNyHJX7u9n4Z59ymsCCgCQZgfU4i1u7+9
Jeo+IeDrg2H+9vX/aZR3rz++qNwZKU+/iQBqC6fIotj9+UI+ejXevf724hrYVrhdHTnVw5ZirHXO
hIlnNpIfeRr/dtr96WrefQCGW4EysxirDeNg530NvhJT/hFQ0vptlNBHboyuBuExKDr/3ZPp1zZz
7XW23mx/1rcILQmHnvyMEIlyTZb8rGfvh+wKAYAD2qypY87C1WsJjSMZZxefSKnEvBGR7yayNabY
QpOKGrsLP3i29m/zd0T0mueeVUBIUogu+HUVcuyxO2dnpq+otFEaUc6ZqzgAKJfHtJCKIhl6h0PY
uUwHiRtOMpQeCzbR5Kjgzpojh+Bob20uoyVdXyvcOGiZtKOHDfudobtAWRWARAojWlVnHv1GnGU/
m8leQ/z2DkncqY219K/X6Z+CYP7fES5vuu/NwyC/fx+uXrr/DzCXaLZ++rKSl+Hl3743Aw3JM6fz
P/8dnPHw/e3fLjnivbXiZ9LlX3/x+4sa/vPfrf9AO42HmQd/1mhH5/Ao/f38X4zwP2BtMTmTH4ZY
ySab5X9Jl775H7jF7HPCpBM550Sl/wVduhH/CRExEkteeOTY/wzm8r91pP9YoTxMAShf0C/x0/j1
GPDXN5J2f75aowU53g4w6G98GAvhTi+1YnvRGZGxx1kVXUqs5bDRZW49kdxcwNboXByFaVBcrzoL
f6RVa/2gdNFeGIVP9j51pN1MosojdaluS5WWGhEyj3kfkJV/SySqf+kvtvvc6F5iKOvcCh5Al6Zx
6y3mV/pexVcfWkwR687wPwO6bCg6uw19DJu80ynp6wrESU/8v7P3Ae0+6Koco5sqatoyGdZygLkQ
zMg36MF20zHKhG/tRFWGzzYOpSZpB3uS27Fe6Jf4qYi+d23q6wPLdNZu09RwnW20mNa8l5VZBjEx
XTaaYUvpZotsuut3lJFn7wi7YgrvaScrAtALIBNHFzhQEBeTEtWFGRg1t48ST6KFM+8bocPoU+oi
gIIb2meHIULCCrZ8Fl/ydq1vqDoROwnv1pgOTXjuj1KLTbGkGHaBoHqZroQHby/Wa1YjEBcUlfaC
9jcZlUAH4kZnAWX6Pmhj3CYBcFBmQXvngRGqYhp9y9uwmsRT1p2/QAGDbCxvwUJYw3EBx6ETNOQR
ce7GQoy8jvwbm+JxsZ2btrqyFyMFlJLXs7Wz+8iY6LW5zZfJ8YruQkadhv6yruCx1eK8WgMz2B39
8UXuhhxRd+xxgNi6K5rhXVmbBIsOVd7dBCuEg0fyxfFpiqhr+m0UiEgdh24wX01rXPYm8AxwqiBz
gHjJMtCXspThl9zNgiou00xjelBLdqCl6XxaLVmAHxPtcEfXB6Dy2PrFYzRguCYF2mi+6c7Tb1Pu
98/tos0rAHDFoYfqfTkalaDImU1BkOhoCsUmN31sbPR+HqtIiftoBvSX6KUIaGnk/SXB3ky9RR3Y
D11NgyTtSYTfDkuLTEQRkPvUWrK/la1T+7ThtTqE5RQiC8ho5kLMm1KszcX8re2BRcVRqNY9Qg8z
3TiBFFNSzpGPHapEjhDDtUnjELHGi1jL6uBjsn0CpRR5SR2m7Xdq/MqNqSf40yZvBSwdqYMXcBHk
Jjq0p+8KCZ9Ohp7db62ckmcfNTb17cokl3qC1E0/3MyCbNsIgn3j0UnLl9Ag9n+PGKzZST3rK4SP
zi1AJ1gT2juXPmniN1fhuaS3qQGdDpvVzDoPObRXX51lGOau4bN99RcLSlwlJhp/P82zt/89Pf1M
i/11jxSwfjLzkUSNdx/rFrFdv05a9F0pog6+talpq5jmwZfZ4V8YAUccZTWW699CcSGp9nJk77Lp
JRlZwcHMyv/HEd5NvFE3agd5CZ6DPqZZeggG9a+M4AIq4LPCvPs+QdlaM8Xr4gFjDxIDYHZfyg9G
+Cu09R+rB/EqSBBJ+SMXh0WKPIB3ZQ/ctTl94JT3YGjd+Spne/MA4CD8XFDysS5NCRiFK4MeY1dh
c9W4Rbq14SBcWQSn9pwJ1BktMo/i89xzlolVZi7rs7SohB8Id5LW/iynmU8c1EqB6L6CLPPnB/3r
WZAr4O2hDRJ4WGXPwIx356S+rebep/C4iVbrZA5vYVRdoLLAJ+9+MNL5gf5yrxjprIcmdQLbNv/y
60trYP/NzdqwNvbSPaahLC+nYL1rcrEmf76kvx/Iic62CHra7BB+KX2ROe6Loslt6CJ+gig1Jprl
qYj085+H+f3OkSV1DjUgNpqIg/cfIZiUNlysBb6Qj8EdRWlcNyEYMv9g6OqDsX7d4J+fEhFFhJac
/4Fd0nn3wYPtHVyzIAcKDd2xKXf9mUjXrbGtLvPgg+PRO3PqX4NxUSbJwYBeLcLbfr1/JDYr9A+5
C3PEiWv/ycR/G1xGaLf78CWY7mV2EYqTA+ztzzcUQO+vE9tfQ4dc4Nnx4/OGvH8btdvJrGuks+lt
b3wMgPWQHY1GJ4jbcMxuGk2/DjdhHbzZtVFf0HpY7x2iqLeDmns3AQNatAcW+uKmRMVskz7dNWh6
2jRnZ+eNxnOnRb2fPIT4sc2SeFlaY/dpiWzeFmTEwyPaNOsLfIzoK9pBikygS3pajl6fIlfwa5gs
hhizZls4vkb0lHWU68rIdE5ltw5HUuH5v3uUu691B7NkF8Db/uR3IdIx2Vv+tvZUeO+NQqv7bIBv
FNOoX+cLAaXZucw6bb4O5ELd1lWq1g1R54h7YQuuF2YXKBflcFTcO2P2nfUBBx2awDHaZHC4Udwv
A2HaSBisB62oPlyOYWf7F9Gc9Q/9qmV7nDtP7pbOUG/Fkg23XpO3R2HnzUEEWb11B2Gh9yuXvE1U
N9kSlbOPScPVCswYmxMzzoMQmVI4tYZL/Dze7R2d3o5TpEHw7Tqu5JhBDRHzTUdqfdIRGy6uaGtO
L2k4tpd91jtJ3vfmXeSo8NaSdksj0fVP4ZrSqJrYTsWZGM/ePM9sb+yoncRumgZzfMjmGi5N2ffK
Bkai2pmAdJVBPvLVREkJreVMRo/CwreHMTmiea1oL+Dxa/VD1wRZHqOKqL5Ea3RRMt8dPFIsdrBV
HMzVKnrQDXP43srSXS1y+g/YcHjtnOCJ7nx6MmQEoE6kY3bqiqrRFzxMe6fIyknmMJ0uAJYu0Fdl
BqPH7crmEfmdQwZu5c+7BniGexqjCvWWbeeBh85c1/s19A3k8uvUASAb1Xbyy9HlrfZlfsvmIYh7
Vfbhzi+RNG2GopUEAE3rFhkIoSYDSJyj3aV5ez8Oi9nt5nSJxkvBrbyJ8rA/atIixQGunl4eK94d
Z6/5cagqc0sAx6Bdjcv1EeFNvR3tbL2UQ+MnCA/0cvBoDUfYUuw23IElQszFDlHv1GAG9UWvp7zc
e/2EBhlJgW3aNxpicPltwsRPzgrJIMZh8aJaP5ChUb6o1uAY7sxpcKwxw6BVitoa9o6IvEe/amRx
Qn1GQQ7Pj/CS3pfl134dIMjRBUeMmEys6nuXM9kcD+VAYvzGkqgMGmn6Y9Kyv/zcVJF0d4WtdOKk
zrBr3CV6yAmH3tFanmifmfbwYtduTo1z1Adj0fJ2pobC9tntftiWdg/lWbVOEFJ4KKUcX8Le1Fsv
K2AAYgsNp8Rya5QrRYHke1OM6XRQS2h8UhRP0TdpgVCnzMb87Rx6dp/i6DdiyHvrZ+k4GnldV680
XUtC7b3UbHaBnrwLRWovNCdm3d2kUnpPTh6+ELNI5S6YR2dvIPm+ncaS38NAm4vaoRcXpGlYxkug
ctJLG1UYWziGUZU0bjrXSWfPmbEFc5OjrGOSm/YVgQwndyUfvenyF4FC+mThHf5WFn4a7rVAbLTl
KNwjjRC5qZFJ2WUeyy4tPi2IDJwNagC590SKFQEBg1tgHzXFDz30YVIhp47upzNmYm9GXe1dmmMz
2zd5UChrazldsSSEbAzrifg308YsArAvFh7YIgLL5WpizGjmO06Yur+SiJ/GJzF6Om2S3qzdngpQ
0bngzgqZo1S1jV1KLDZqmtmeH/m9mzPLTb+Y5Tx1XwZOS/EoyN2AcKxzfzdMqMgvHeJEXAiFbMY2
MCSmPZF4em+n2ur3QVC2b37r1uhtS1teoMUzNNp0Y92Cwy4gyprKuM/NQMDggwr9aU0FcsZx9rYL
Nt+LqLPyjJA7ZNB9OCxPuGD99WQpwDcoKOfxEbkugRwFoLrbwYBEPcISeYUxheFijLrc3vkVhekt
ntbQ+VSHQxFD8egua5nJ4NAO2ICOfWppua3aZY3IuSLeTT9w9ivXi9osinYXDKvt3gaDq8TzkPa6
36G8GIs7QpjE1hQjYnrOgNbXeqQBk4SF17u3mv3jiWDA6Y4T2OoeyGC104OtM8xRk51dW27j3zfd
aLvUDLvFjkMrnVLUooPBYoeRxs9efMlzvSYWbmk2FA5Q55fjamWHWfeL/TRUbcdBy9fk0xE+cMAJ
HWVXy2Q52fkYLo+LbbQPopsQfBNqV9SXmTd6UxKabXRbZ0iatrO9iO5imUUNAxqaHvjEIRsF7h0o
qsi5oRwXcYa5Yleq2sThY4ZrdWlAvkIBRf3ifor4Wg4TtUD/wNogDx6FF7LDolbtC2Bjn0Vm52JT
UnTQO0QZw2HVlvicGXp9XpkAgl3mFvBFjXAhWtMop2Nfk2yObMkDaQnizNpnphxvkfRPwUl0+YzO
dloya1epWfabdomce3dYG+7srPed4uvLBpKpNumSFg/Qu+DBydTZ+qWdbmFvoJda2FXsA0gnxcYq
Z7YjG+n5HPnB5SncoVa7z9cVEwXqTOcoUa9apyry9YAjpE2BArbuGbmGI+lB5J7R7BXJZDkCXRkF
1x7lc+zxHXMPqA3305rn90zTVonnZRp7AonnsXyuqizSODHrMiamvr/uO8MNT0WmTMpEQGjGy9bm
FIUctaRIMDQOv/VqyoXFFEATZZnSiNOlnC8mswLRivsd8jE8zq/GXNd8d1Ooz6w5XdVAf+H1biyy
KrZOPzbDq2EgcEQHCaUuw/hzcL16rE6YL0rvUISOUSWWBIXNzjOLDGQtEajjW/S3aKDS9IWTPN4D
y9Xlk8YNzzIm6yi89q21FJdyDqMmDolx6xBgNtmxTE1+hJxW73mNTOoQ0ILa/QQmpGKuJbb3kKmm
8I7ZOlbNhSIyOAl7PeBTIQUmu7fSdZwSKnxVH4erkDhUmmxHitPKDqpbHtH6qumB6vc5haq8CLNe
Jg21mURnzqE3vfw6d9dqn2qIrTAbMc5YfraD0Z2JTT8i6wRMPR/gsznbOvSgJbWZH54QgJkKaTES
SXtS1NH6wtur2jAa1tqqHEAEKjHdTWSxVluoW1V0GL0AU2XUmF9EP3cVE8nYbRHCLpfwQHF8hUME
lpoK67zstK/c+llTP8mBLgubDghE3JM9KJzrNvTsk7kMrX0VVa6tYSNH9WvJ4srGwIiyY1P5Vblp
K+1fzpP2b8t0FbfoudvwRVfwap6gMnWJrdaoZEnzgy9pRj8zd8irJJdUs5kwzC+Y0GDUUR1GSuvY
DWxWofxLW1ghRYewbLcRsjsDAl4e2rswNZyY9NB1PnYT28VdCx+ouXBXI32FMM9mUNiN8YVj1LjG
btEtxgMCzDCg5lRAjubeLy9DmVbLG3jDtH+1ZGtBmaethUi6LqR48Cp0+9PQd208yihnr0UZN2mr
EMsHtb5oazstslo1zXmMMM55HBfBOUF0+AEWioRHHM3wykMXJ9WJFWMCYB1lBIa4ff+DqFR20FQ2
iXCojktVXY6IXZqlcdxtE/m5wsIvjWOFXBrYb54dSiIhbma4lo+d2g1s5RWVIYw2Ex+AOTuDuMHS
S6Ua/B4KVfaR65o4a5Zy3KjW4E7bZe8ApFbhddiXzZZThnc9mgtnKFeMP+rCqz/xyYX7AG0DKM3O
3hmhMn5YGV8WWuB2OWoTXs6Fh6rdvFznzmHXuDTZN9/txn2/rp3xaXQq6JMYnFJQQKWF/ps9qgms
pFjmBM6FNz11EdyUHPxluKnmod5Kz1AoCFclEzlU1UnVthluwa81Voyxxd6nck7XY0Fmbob+N0cl
bilh7oVuwGlrPLzl0fB1YB9l2WfNKcRM7ICxlt1zQR+0hsc7d4j2VyJuTtW4avLWbWc5Mi3mRw5V
KVh25ZgF4mu9fGM1KDFcrIJEEYjlNuzG87mrUIJRmyHf+fUUHMpswDdhdr46dNjJ9X04k9W5kQht
bhfMUq99oKarswN/nwZVlKRthJnX7qsU/DSGh2cTO7bcBM2sRztpRn9g2syGOdjqtS57AlajPLgg
FK0UjwPATrb+PM9g2ztd9exwKCb6JBXT/TzVzp0xp+orDmRz3uazv15muTlckpuAcFSQDxdnrjCb
qxXzdMVnjFX3nhgN22eZdOGyAuVcLkHbL3rbu+Z8XQHSOyh3kvp8NqlIAe1RiwOAkd+6phhvECs1
6kjVsXp1Mxdz8pQmg9dE3W5drLS68nBPf/Es9ueJPUgHbGeBCWtdVPm5xMM1xQ7Lbh1P1OhxD0/g
0Mn8RKwI0NeOEsOXGBxav2cJUEF3ckqt/WMZsY8flMeeIRrrBOsAf4yA0IADHnbLTLxJZ2HvMs0+
2I5Es9GNbsxwH0159hVouvfYLR0BB00aztgu6uIOFbr5hL+8e8UlXt141KK29ewrc0PRIP1i4/Wi
QGf1l6FdyOt8bRmWHC7o3W6up8+R3xU/6rZGooPNat5Hbr4AyV44lw++nPcg9+SSNH4x3Cyta+/h
i1vqU+viHsxVXiQrWR7rjk/Oy+LadUEyaf+br2zjqqK2Xm5EZjZ3bEnbLyOBZIqtl+IkuxIRgIA5
xT3XLFm3bKbB46RJU8g+0qT19v40qxNBYfWJN9pKdOuWO371/s6xW+uR4IeHtGGb4FHd2JROYUa8
G7Wlktns1x9MNBZNUx25u9TP9XFh/06OHLCYz0qOXb7np7nXVe5UhA3+5XiYWucbhu1qizmsPeo1
sHQMO1mDmCS0MEkDN/oS9sQut8DCW5DhasxjR53F+rWTrvM2cHMkttbQqgQGR/hkGFW0szlJPvv5
4LZHolwIyKkgr14UdhcmEeaaaDNlfnUH7Hr+YshM3Pu9lcWekc2X+Jbqk5Zpy0tH/vZ1C+b+AI65
upfpEGxNGkoxGvr2ZlBFdPAxsRMpxOEdx4gcRQInT8MU8kQyBDbCb9DEHmUdqydGJs/NKth2phHt
HRYUY4PBk3ep6Jv0U+/P4R4jhJH4MrXo/i3sv3u7vERJvh6I3SmPkhjKdNNGzgASZFIXYnHnx4hW
zl1OPJzY6LP6e4sRrpMb4Rm4CajDP5DV4e/XSc1NPPuTwPNHJMahtcmYzVvctn06Yo1sR0vvgAax
8EDLSDE8puMEpz6vR0wZ5hLEGvgQx3RVcr1Nbc13hh3mHJN7eXLHaUjCjvZhmi/F3tPMa561dM6G
8i1/SUVCPNVLaVf7ivkDG7xXZzunA6uouRHoGHx7OpHQLlU8DdL7nqmq3bLSN19HT8VDEZb3qUJa
fdWto5ecN8+fwqUKHuDdnVXwbTBW34is7z4v0nCnnbHiM77ldvD5zB1g5Y01t108jFiPcM9CirNW
36fpd64Nsg+YQ3Pvkka9HIpyMJdTk1neC/4Ri8mYumgiHQ4Wu6IwJAp94vC35oJSIImsHiV+LtNq
1+fk5ORDP32bUh9mnevfulZJUJPqOEltLENPpxFvzEMA5T6GEeTeEh0UfvcXKlOLsLUTD3a+PkdN
6j6natH3FME4S0al11yGfF0W5Uo1hnDRK47QeBFpxsHu8rcat+1DGq3lTjpFsI2sJgXoQl+6JOGf
l2CL+Gt0NiCYsdcYhRWcMMcYdRw6Mrvz5XI2K9IdZ/fLm7fhIDZPDykewO7JONHIKwlBszrzqFoa
77uq4qCmTmbdFdtIEKyMRQF9Iefx7+noG8T4pxgFG0vnOw8856WWAUrfAbZFftCNVC+BK9y9GbTY
bce2AFM+WAytFfkcZGBP8s42OutmrnlwUWWOYDWETkxRaPZD6PSu3baIsNL2xDvFZgNS8Kor1COY
5ZcghFexhvZy705RcVoXd2WWPTOxLrx9flfx+h2WdKhxlOF5GveB9MbntWiC4ALj88xs2/ZkVnHA
YXvYcmia7Sw/njNzG85Pvf/E2VBf6LDRW7vS83Qgt2J469hUkqwBVyCZOl4Noi1MsvmoTiUrqPuB
8gngxYF98Gvd+jwHCSVFbSu8FHWShy1cbmxLq3XVhG0THaQsi3GTd/M4bdh29le5Dpl92bK5Tlyu
S/MpElZuJQVtEiK2pwjz8ugwcfTuQHpBGfVTcE0IULsLJ6y8cas4WyA68PSrPWKRhcIYjEc7r1W0
T9nrv1QjaMa8m6oXA65rlwTati7SlSyzHYeHRe+LPrrhs7yrcioHObYHQklmLz1GcnS9HVF8ANob
9snRLmA/dIXr0M42WdpFSdll8rkrJjdG60oTvI5E+lly5Ilieww1Nmke2ZNPERbPzFoq597BeZKk
U4l6kAyHYWdqQ6RYr0K2Tc5kqyUp8lQrQhpcCoOO9uVVmi3hGwXN760t7tK8AtOt5tCGPlu01m6l
FV9vsyCtH5zBHfeFtIsfTl0tHfuElI1naICubwIsoAIbXiROS1mVHp9Cnq2bXnkNfQq/XV6yLhRm
zLFnfsIE3/Sg2avykuAlwhnGsbacI4ZuE9PpaoxTHGolxdYV/lht8OsO1bbOBClMKJcJI8LIRH9y
MOF1Ps41NkNskdk67Wgwp8uGhmB6FWZgMjHedZXaVw0JgWQ92s4mEtkSHXJBff86x8WwbDLpzViL
w6X4ZlEcn+LKEMWpxPHkJambLcHBWZbS2KNT8bHaZJYmu8DOfRjdhEN0bbNWd5nVh4+dL8wpHnmz
T2Mw8nsEXWZWx0hXhhFLjyLLX8onv7yF4GkEuBXbkdI/twxjs+r1i8iVtuPe6fuXiTLd+jZw0Kpv
J/a9x4Y5EMc2goFhozrbvrOy1q+StGqsR+O82z1krmOpQ9Q6aTzgj9y6hiFuZOqrh9GqPOrmvWl9
X8m4282NNRvoPbE8x2p2ujE2faJpa+77bsZ3RwXaMnfsTYordxrSdV+D/7pTmU0oBVICjlEyWm/O
rLNbtnX6unHwe+M/wwi8KDPg/4Kl9NYsoykxtXmVE9OrzcjUaEpv3put0O6l4zUG3nyVPqHEx9ac
NjI8IZtpF07CVOHvcYpHQ1zwEj+JtWHLCHreYGtgZeJJjss5VaEfcYKtk6F5gTLqp5vRyMqnQlIO
YG72yRyp6zRZfVedoB4zMRMSgv28DukAtfMLg1XpFtFP/2CshvwEX9Gjs8aK9R2Xd3lbizJMGuaK
YT/5YbitffjWGxGqXFy2lAsfBszZOsbZ59gQyMboB9Ba2Z59UxbU0hTD4N4x1wUra5Dh8c5R7k2b
jGz9wwyot4rbOciPjahcg1sztXv8nv0X4S3eVTr+F2fnteu4crXbFzoEipm8FZVXzt19Q3RkzplP
fwbbwO8lShDRvjC8jQ2vqSpWmDXD+OjdFUh8vQhVgJcNY6Sx3N92nktPiVSV29D+FZirgc4/eU2i
k8hBjwMaO0YqMnoVI1n8Bidi00vahxY86dQN1ZvIT/yP0PXzchM0MU8zUbKeySnbb0QFH1o/fnVl
PcrWquFDX0ISN+crZlSQADPgoZGHN4k/1PsqM0zKVKqhuRlSAiG3wtVsb6vZQ1Ee87qr80MD2YCU
AZ/6XquLtN2kTRvSueZGrbIqlVHybuCekSFM0rG+1VyXAB9fHM4j2fQofhApdSl5SmJoTU2L7/Ij
fY8A/UDWioqSMt8LcobPxXTpepS3g1m3IXLA4hjsbyT65NCpUqUEfWCP2oYO2YlZCT3gFQhV+tCa
KZ5gRNyRqeL1tu2JjUa70Iy5F9LC4nnWBeUQHmW5Nb/IkRLcSF1SDQ9lViMwoPcq+rqpLx89OwTZ
Rh9hoawi8hE/IrlIg21ZjnFHPxk5C/QpOj/YlbnKZVuCtti0ktuRqiNq84Sk5Xjjo0oVPaWk5xiZ
VXvxo1zr1lMQKHV6jMMhkyCKm9LbWOXiYaKTFCuREDbSoyJB41OMgkcdTek4OrbR3yX5aH6oYgqF
e1JtKBuUfI1b1pK7xY8SW/gdTXrsa1n7gcfJDIEPy8s9ua63rEIdiQ+gogpZJZU57pTEsmqIOF6o
AOvwCtlRULjJCCyODfYaiRZJtrZBlsCw6Ou3JI7r2Gild1qMi31ocqWukiAefvDh5LvArMLoW8Sw
ATMEivRCUjQmudJG/kjgzlRfaNSlXxmwQbWO5IqAgB6WXTjlntpDnYBJ349enpc7r9LHV4DpSGfG
XU819zAxkpFqvx0IVz+RRQ+/pTU9q0FGp/jBTOo82vtlShVYD4yX2kFilIlL3fuGNrzwJZWHAjZG
HmXjmsCE/ZII3IG7uEZT6RkYmenBFIlH3satJQ8AcIw83oKQtAkkpl4s8EZM449E0Ut8QBwa/H6S
cD7Sih9XB7/Bh/iRk8QZ3iQDNc7nyk2ijiXrqbEzDAg1AxYru7e2DYF3uRBr3qoOHvJGVBZRdLLr
EviOgLD5dmxtyX+q3Ton9RVE1VfQL8khB8e91/xMRWQjjMf3oFI16h776MXXc+JKmtu5IEhVoyHa
1igCmGsR9KVDOCYH+d55cnAf6fCKnn1/YIWHrC3zRufKPiTJIAfHkCwzb1Kf2V8NltJ8p4Kzvpej
rqCgq7KNJ7pMydh0RZ080nZavag8+7WVAcEjOLq1kT95HsSJ2w5ewzaOMu+rgSMElKp3iTWGApHM
yq6G70Vk5abTeFXQOl7J5eJA26n7GzgfAItl+sirddbTdKx6MZSieGoh/yjGENpDYAhe414Uf6SC
CoSVkKv6tdaN8nUwTJU0sJFLBPuD7GiNBSjS0ZYo+bbhNeirYeQNAY4pmiAceZPcEtCLn/jtkrxG
PaXWfkZDU960qV4+ygaOiaIV43teDP5dhhzJWiXlvpZhyRwNwibAUHQyB2i9l9Lg7QZDL2C1qvFE
gy/At/bPYViT+TRFqTyFaaP80kRuU/UeqC1oFoo6vwb4gMQ+B+oiVqQezT0kDsJqetjcknMzv8l5
Y93QQ6sTVi8FapAp7du7rhQBBGkQIVtFC8VTmyktgGe0ctmEg/bmVjEnbNtwIJk1Unz7hjcxWcuk
kvdKo/HICuD/FhtqZ+2NTnLiD1eWTOFqXlprVw/j71VTlmARSIlnfURVIcsKDJlB/C9bpxKVkKuU
gtnmuVAK5RHgWbANkra/F7ZQvshlLd8avaxvipw/BYqqcZ00qPRkAwAnXcdKl2+HKhtYJRog3rYT
IADUVgqtI6mf/oNIUbrFc0Z2MRny+qYEDXhn6rn5LhojJM2gNPd519j7wIvId8bkoHmvyB4BfBJj
KT4pif9f7CV30+aV/RiWDZGqGExT4Rnq1ktk8aAGDSWUeVxbkJk89YPW7ymjWg2QOHU67mvXV5I/
rofvdxt01DoePUup/LUbcx7vcdKpgPW7EF0T9HFeQrnqvqlpADaewChtDJ5nl+qjT+d/taeOLz2G
tWbsexs/F0m5PmNFCyl5HqhvIJ0JwuK3UNzxq1LpZEYorA/KPeHK4a0YRS3ufDKAzIWW5O4BBjIV
t50NHkZlG+5cAWFyrdYhnKcUStyzB+cJVHGey88dMUw8KaJuUBqVNt0Ce1R5FkGVcbxAtd6S0c1o
gWwbs9hUKIbzMkuSZp2E6pgeXBs89DppzFza4lHkpQMWeNinsTfGr0OA2gm6rN2tgl9nw/fglNtm
XGk31P018i4ek/RRt3ByBldWLSKvcuXxvBEufsv04bZuhVP9QJzT8r61Y6GwUUp9Sm6RRVh7Sevd
NQFAubU6wLB7NzLcLNsbaIZ3C0nvD3ChNKLOFoE0tnjBI1Ia5bXJMTnJPhoKaGdzP8Z1S4snbBDk
GR7d3oxodwXm8uw3KWl5PsWNrpvjG9l2r7oPhOyGxA9Vb0/+03vNpYB91TXhvScbBKkp1POoKMFP
D7dmKvGE5VHPvhiZMPBIeM/rfoScBrDZL3+WbQTn3cjq9pse6hxaLiykxyqrbWAe5Ldih8B3trHI
SqTP4LNIXtKVe+NyjN3zhDEemrovn+QA4tFKESkZizaptsiI8F6x6qh1xgYuMz59rG3DrNLMja/o
yb6xOIcdyxTimcQZgd+Cv5WtIEq4h4HLpj3WhtE8dEVLfSNyEqq3LXUrmVhCKrU0gWsAGZBBvz2q
oabc9ankqzfU1mX9QTUgODlWKbJHRE0ikjstW4VMf8BboygfvFLT2RtdugOBE9/IqKl/d8uoeylr
CinBOOjdbWk3Y7XJE8+1HagQhbKlLRgQuJzH7YHItfJu4Hl/UHI+EKHXVdIOWiF/bzK0tLk7Yjd7
7PM+2mg64ANctEE7drA17I+4F+Vtqo89MBU+i7ottaRIIG1LeQHdKyTrJeLoIWyZoC1ugmwRW0or
g5wp/U5PZCH84YVKgrj8gttTQiJPCn+vl370pxLCknaJrbb+I095q901+DNrtYoNaH2tZpurUgMx
t5nSuPqqMKyeKD1lOM8cAxGVSyLj/gDAtSvHWnkz5aYnW9hlG2ZcfKW0L+cUhGb/t3nXxeHn5u54
xI70purkTGOO5aQNXfJDFTldOyNdo/Y12mhFjQMQEei7DQNFu6VbAPHahMK4N5W253dNFeY6MhX/
l6XwU/al1udwnZvMCnktykSm+MW9fzNYVf9hj1FgbAPbKMWGE9emEIvL0PsA6G398oZRiQ6oexFG
ojqxTDc48HQP6Xkm3w12iWsjW93wpU618EfQp+r3wgL1QjFYan3zqWyqHbXIk5Jsvmf98klfIAnT
k38hhNqZhSNRU83RJZWkifwweQjrgVYImboMGK4mQIo93RP2EyFMykAUkLIvbQJQ7z5yBSiQegh1
HBaty9uHRPPHoy+3/U/BvfpbhTAFUyhCCpdwsDKt89Dqvyi5rL0M0NwmPg6Elv3knplkCwktbYln
G8OqU1I5vKUWjT5XN7EAzASKXX8peU3ehL0flYesal1z3XBQD6uwJZlMowXAFpIJLdGDpPbQSMu1
woscRVP1aDNOONJV5EnVu0rn1w8w9O0Ays9HW9Pnaq2PgVtnxoHcef9UR1KT7f5f3Y9pk5YtR3gQ
qdlaarX2j9VUar3yiUA/R01q7WSjCW+H3uu+K2FNP64qxNfr1aHnVb2mhYKcaaPYZ1JDPCtUzjog
Gn4zqCuleh4C5Q6kJc/dcaFt/kKhLblIYZEItUA/aLOCbpGHroSSF9l4xXeE9BzY/srO7snl5tpC
R/aFWldbU1BgU8m+TIpPp2W21GflcZUQ0R19XmzCfY0Aov7znEHHMIjyqIxHzJubdBX4XhNhQs2f
chgASMXbC8XW51XQFpLkQqW+TKcn62/H32fOgJ9RC+MD/aDAel3ABwyinaBMFtWehfJgi/k4rR+3
BPRybnMUq2VUuE7nKy1M1XaDjFqS3F2FhPU6QJODtTf6n4l1DOzFcuTT5uWpGJkpU2AjWxZV5Ma8
ZT7Lx6ikzlZDyHl0WoKHQj6m5S6w78LgzvM2LeleY6H4+nyVT2XP1LApf8Uy5rXrikdS06Y2bpW1
z0rW7Nu03qpLrJjzlWeL/9C6Uf4A+zGbydyKm6A0cKFl+6Fv3mtrgdA8Y4owc5N6IR0RqkwlssGW
Pf1UFfFTsy8NY6VVjVPIwmmzjxABiZJe1BVEJUeCc6W235XqveJhTGzxEITm3fXFf7Ze6DKgJYPD
QjEscPvTVv+0MuUsoawb1jsPIv0h85HmEvXzEBqV00nyowK0jVTC/XWbM4LL35Hz8QTtZUK3kDuZ
YTcMJMDjypcJkof2fVl85B3eQKV1T5WU3Q6psoGvfE9CjhilDoWJLp7H3oJTrka3aYFQoOfd5V7/
vPCrpvaAk60zTQUtKpPwwNSpMGsfKOGXJQptPCu3/pHl2o3AB9NDrQDVfGcZjeP11kpKmzcArg+S
PuUI1B+KJi80MVz8IOh7owXJ+Ypq4ekHMRWydeDZzFWRUHKpS2sb8c+u8NZEOvYRIRiqf35eH/nZ
cT4N/JPJ6Sd9WgOwFEjgo5i2Kt1trhPxEP6qI9nWlN0+8xf27tm2mhmbffte96hw7jDWUh3DhU0i
0+Q5cX1EZwcERthZpq7QsKzwMU9HREHkEDapaq4EMh8kDXZ5RJEtvuB1M2fHuklrrUl3LQeEbdEb
e2rGM0E0S7Xq4rVbj0Mq/iC6SWwkqd7G0czerxs7H5OtCS5dTnZDQzZuNqY8UQup1k13Be94J+Ms
eWr7zipeuHDP1x9mbFohJ9oRXTvTmD8thqz2lLYeoc6Z8nsdbhNy5SkVAlQnN1/MfElh93zp4UjI
NNFMLTt078wG1UmtX9uFRzgNq7CAm0PrtpuoT54ie9xMapXXJ/HCF+Ny1FgSsuC/57srCCxCfTLU
Wi370RryfdzXz+kAeDX1FqgeZ5Y45lgTDMpmEm1jtqmkKUuVhoa58qemfBCge68tycCFEOz8Wiys
xGnXnJxdXMEK+tc4GPSC06J2+tVE2ZcNlXhs4captBdZ/9PRB5IKsn/mJmm/QFPeXJ/Js+U4WdRM
lohN57k+32JNkSSRJ7CYhTAQA9qk9d/usMS5uGAF95IGdPQxaT6f3xSEmQbFTg2SzP19n3/VQYJH
0cIVeOFLYcPiW2l4MWIuEUciK7doFcYpk24tHvFaeTTjj6F5vz5hMw4cywF3RTPIEFHeowCgmHnN
ba0OlhzDM6bSR76lF7leF2bRH+JeDW8QYfrjToyGwiPWlLfpPhpotyrJ3myU0O0XVufZvrNwpY1J
aZpQH21k0yn9aZd3VRFDgZB1RAS0jsIB8u1WoqmvqtbGh7EGC+1pTbrg8ZxPtKoJmAQ6urg8U+a9
gFpDNIdMB0n32gYL+1MR49aNbl3j9fpMnw9O1SC1qToNgVQSznsokXYqRvQBqABismnspz1Iv0mo
t8gDJ7f/XDd2aVCsTfRj0PPD7sxrSNS2C2SbYAAQ70d6Nw+0PFL31922irS/bursaOYRNOkvIa5r
GDTTTuP+9NEiTw3b0UvNVRJH68x9r4pizZvdoSJ5k9Y/SQpet3e++VSdG4vWabQ3OaGnoX+y58uR
mquhb67GFpqncOG+kzXMjr2UtAunyfn5hSnb1oU9NYnijJyaCirD0/QqolOotaKDTPxvFbRDsu4H
A+QvCQnj6JlDe0Nm/N0kMb7gL0zL/fT4RIXM+tumPNH95iumb4eIIoXGxN22yZLQqlYsyJ3NuEDT
7j81MZvMXLYaUy6pUE8COd1nrTSs9SFrDiVFX04xkHtVoVlFUls4XRo/qI0o/vXum34ByrvTe43L
b65Om8QuJNOWXyATJnZouL/NUBfS0uFLbBYL99GFXUGDnA5thxgBr4qZZ0SV8EAoDy8vrv21LB2F
fZck3LJLCnhLdpTTdVNKLX2KiPdwplJ4J9+5ZLUDaAlFvHBJXFohQKvA8eAoT7GPU0OFC5W7kcnE
Fpn8VOTez9CUFubswnaj2Y5rTuY1KHM+nprofBSagphXUUkx2qpSW0dHKnXl68XCaj/vXbb4MJ8s
zdZiT1ur5WfMWqPRdRM8jiw8/3ctaVQxJo5UEqdovlfUnhrSkukLZximEdyCR0rTyFxkLIQRWlNW
w3tTfg28B9J/mtgX1WOn7JD9wgO8zdqj6Hc5fWrls1/ekuxv7K0eofj0/frx9jcWMtv1J79lNg1a
WAfgWJgGfsuQ7bz6PhPfXDgFqn5LE6Kh74L+JXZv3LAlSboxkEocFq7EC8sKj8AAN8y5rkN7Ov3m
cmuomVEyHXmJ9oPa5FxY1FBcH+iFTWLIGjcGsCCiDfM3fkORKP3QxHDpf/mjZPqW+t3fNM5tCsP/
d1MTcghoFSEhqEHK6XgKryu0PFINBA7KjzYYnvJKv6He66cb5c2CrfP9gmeIyjYBSJ3Q0zzWKXVK
gXrRtIpVaVcU1k81Uug0tr/+6+xhhocQ4q+cY5SVnQ5paCkUGnTMmHV764Orpyx9E2TDhtfnQmDk
7w1+uiKnowWiiCBNbf6n8//TjWtrUlXkrU+cIexM6ykn6n/wFFXqPhDgQr1DDcmhbIiOWx+aWvch
Cb+R20oKom5wiMIFBxo1jXdE3U3zDr2F7jf0JXu8pfWAeniT5FyyzhIdJ7ceSShsyabFfwaX1qa1
MQb6u0Kj5KMoY/vIkulr/NCufc39kjaWHkwgoao8jXcawrAUpoDafjON0Xutgjr8SjKjPoRp3/x2
zbA+0LOAFsL1L3F+dvwNbIJ0wbXjlp7tVz2PB7UIKAxJih+BHTqh9atAJW4s7lEoNJWFE//ci5xe
ipYhTMVkLf+90D99CxxYVOQ1SPWSNYIOcp/I3a3kpr1DsWGljkug5vNNqoGuUFDFsEA+gBk5XWbC
oB1YrmyL96K88puNrnZbc6RvP11wA86PHP46cuIwOUwaxuakVkUv20pH6WeVZl/hq4fGwle69Pd5
9RJGYwPgzc2OtNym1xChL4sqjuxHTY577Mz36wvh0lx9NjGbKymUWhocMCHosSE3uWK3OGazrqmc
v27pwmAooSIOh4gsD5Y5im+kYj00q8zijKnI20JJUZdMXBjMiYnp339aZ/XYdh0tWxadlmhAJlHv
OWEmuv1Ioz4YetG/Xh/ShWuPfCILDSY4S5t8xKnBLKVEtrFSe0WBGppT+TGPohUxOfgS1I4A5KGC
5RWcwbMW9o7l0wWSpTcZTdAm/QWyEj5d/z3n+8wgtUPLtklLjH0mHG6XyDsFpoTMQao9aygBpVVJ
53e1D0f/izUu6ZSff1HGTTsF6QNokBy0p6NH+ciQlEYghWwE7m1YmX+6sR4XDvLzq2lCw/D0JJow
xblnLzXyEW7mURq20trvQSYoNTe3kpotfMnzmcOKQSU+oRiLq2m206KcTuE+8D0nr+SfdZ7uXDps
ewl9HprUUtryrN31T3VpWCpXIaESISZ34nTukCUfWglcl2Nmr2lO/2xgwpBbOqDON4RNPkIDRkUZ
r6qdZXcsP/JKzyb/YbYhuPE02KWoF20UL3o29U5ecMHOn56TOYuDygD8cvaqjl3JrK0CvIpvgVZz
v1B0uYkq9l/T71WOSUNH1cvwl5Dy5x/v1OxsF1J3BVuD0gsnbPojpWhbWvSOFriHvkfMKekWAj7n
n44TX0UKjUAXz3llZg5oQUqToh84VLoeq0LQwDZ0N6gqLoSPL9jhqsT/g09EHlqdLRFE9qpCLkle
hRawxgmvJ26j+Mv1dTj92FM3abqP/2tk5pLRDDYMMc6rg75J5MgeBc5V7EDhcUZcwdj94/fly3WT
F95MNol1zgxWpgbadbbZ2iDvKDrsAx5lwZOPFtMkWdKX4qcse0991FIVLD4oxiWAV6wDLXKu2z9b
LjZPdgEZlP0gk6WaVvGnW6KhqTxupxZfdKiKVd2ZP1G90b8XaiM7MtmodVykw9t1m2ffcrJJEQHP
NA36mTUbct/R6BEaGeJTIWBAQ4cKxLkcbLyObXHdlDIFeE4+KbZw6bD2l9KrTr/l0/j80NIpXZAD
Z/C28DJWfkox9fjuxtBkovcm7il7vqXL68ZHbYyOv4Tatn5nJOE2j8RBau5L97dpHvTusPDDzu6L
6YeBPyXnInT+eTYJI3pIUaEZCGekBHgJgIV4ZHZaUdtLtVlyFw1ZYDjUmVLujoxpU++RyNMf/ViR
NiJAdWmfBIgdH0sOoWGFH6muKU1UnjrqINt12Q45XeBSL91YoMs0R44ocnbo+8dfL5JC/dKYARV7
pCHDZn19aGfnrI3AOhMOIZYc1lmmMUYgoJdEGTrQf9VbHlDjOu/cHH24VuzlwDP2/4M9Au1sXKJ8
pEVOP3FUjuiKGxQ+2X58VOqvXqBAdtgKbcFxv7BsSamTmcDFZcPMn7tBTFMDdCLGNRT37Myf8F92
nmQt3L6Xpm8KonMbKmwQc7Yj+d6jz20UOnH4TdZ/te3WUIFlLxx1l63oMmuQZ7U1z/oFgZD9JlBC
xxOHevw1TrIf/SNymte/zaU503gRkPnDZ+HwPv02YVxzDbo2urDcEjsp0BOgP1qA/nEQZgvOkTJ9
6Nle//s84CbiuUMJxMwY8fnMDKJJUKgT75AjbCjCfig/9YOgTHOgShReoKSIH1XamduUMsG3mIay
24RKXvORFuo8cdoRz2dHho/qeVNU7q8KHMLr6HvxT9Os9D2YBApZh9Yyv2phJn//9/kiyiE4koVM
hHwWry4a9mMn3MBptGHt+pSz29nedv+5bogt+tnMbMukihsR08UMBW+08++9Wjh6FNGI+X59PJeW
maER+jbItpORna6fT8evrRUQtzSJ8QCUp0Gp17QP2YqKZx666s/R8DkAr1u8cKFhB5eLGA5rW8zO
1coOVT5kHzq8RuhHEq10x8f70adVTb+DQH6FWNKCq3dhlP959PL44e3z947/NErJtaSCJ/8kNQaL
sOichHfAYCV7t0sW/KAlUzMXxRqJkRQRQYooe89p+aLalhrjL2g2X5/GCxv3ZEizaYQJW+tqih0K
V9deVW3MOkB745+xpES9IZ/ilNuw5M/uChGIUiupumbmoOHL5b1L8zn4se310WjnJ4Nm8+w0qCqE
mWbOlqHallkYNlMvXvjRGSUO5Mt1Axema8oxWTimxNlI+Zyu89xFjQtp9sgB5PAnqJNtBoiDit2F
K+jC4p5SvZCdON141c72rQBg6UsGBaVAFW4JrJGTADiW/iLFRZvQklLJuW9KOdyUNpAFnPjJMz4d
VQk4LxrSCNg1nWPwLQC1j8ZBpBySW1MBGodolF1u/PTfFx92NQKeeBAaONRTu2Php6ia0mJBU72j
RvqkXgkFVd5c/2iXLgyKP2ViMMQtZEIXp3aMqrf1pEwjNEfxunKfgOeTbb1p8N+AAZAbqINN4R6R
8m2zd0AAvfVSguJsv+f5jTaV7m/65oHI7fWfdWGxEqxDK2jyjqmVmc06XfCFHtCjxhbf0XFJn3zl
XLdwaRmxivikNAwCjZgdIvZY9EWcYcHi2h9o16oealLaUEGqpSKISxvD4vKXOYmna3nmzXimYXhw
CMDnePmeJuO1F+kHUKYLI7psZgr4TE8Lfe6bjZ5WqRYHo4O8jmOQx9UjY2WpD9fn7ZIVzikuFyqH
ebfMBqO4vk3hBGXvXXWrT4yuMYITsTCUC5+frAp+s0weC/j3bPEXUZELNeX9aTbNXqcjkO+34DFf
GAdDMHizE0kyOExO130zeo0al4xjdNt3SCvbipIlEZv/Ghug0HWqluD7I25nzFWAir5Om1A1KW6v
7bXcHMeaXIE1LGyXCzfiiZXZYh5AZ49tiJV2gEFChKCBWTpIlP+JhcfkpWkDjEx9CykoCjlnnx9s
sTxYeRDTehcdJNp4NFAibh3srq+ysyjENG1sfDYontOZB6OWiqvVtR87rlbSLwkEgkz4cbDBDetM
ZF7U66b587/YpECVQmuiOPMTt3ZLd/BMbAKE3QQtHvEhl5/KjMhV8gg27bq1C+cPcPsp0kIuf0pQ
nq4/It+6kanwClWUOFADOCStuTYaLk6KYs124fK/9NmI9xHgsAjRooVyaq1wLdoydDqhvNE6TgoU
sqVvlGrh9XFpGU4BHPDq8hSgmo2p0eE/2BJEApEZuyn2FiYoyMN6ALi54AVcHNAnU9NP+eRuBhqd
tLYxCQmV9mtMzzkqtfo4rEtjKBfErS4dRuRBOetwNvhis1EFbRYwaExBCzxYg/kApGphMSyZmI1m
QBnPy11MlHlvP48ewvPR4HnP15fc5c/z34FMS/LTnPkDVeqjjRWrk1YjbwKNLNizKv0PVyvp6alG
k/ImkuOzMwKKjxhTeksmNe2XqSgGVeD9qPhgXKM7VbKW4neXDotP9szZg3GwoON4qAE7dk5rZFX6
mZO1CAJ7SvHVdSFJB97Oz6Lt9dm8aHXSDSK2TaBn7qJ0sadXXlDEzpjFR3KLefxbkfsVXTqJKjuN
tWDuvMiJI5G0wP/Zm9bQp6+ndKkJmQx78HKdAXiWBJ5N1gRA2pdOf0iIsOvAiMLN9WGel1bO7M6W
vyaDdkFkAslo8CggVbTiaVDhuu1qRktpR4Y6IGCkbVMdoHBfN37xkPw05tm+MNyJdZ9gm6wJKwcm
oOilxyH2kK/o6A1M/t25OZnj2Q7RekiffjaNVbn1ZLCoFexF2pGvj+riPvw0qmllffqScOq9BqEc
eAg2zGG9/tZVDe02XkgR5ZIUxd9CwllAyLCIrAtTx6OmRvTUWFzHXltphPBrHfis34DqKsyfiM3Q
v+y+hvusWWkgzKBjqOIgYF+F313DcFrvS5stnD/TSjn7KZatTQUG1DzOH4itQo1Xk9e8IYLqd2KB
WmjoE48tb+FuuDi/n+zMVo0KXo+YPkOWFHiEo4IKNQyT8RtMyP/BT2XpEQ0lyEuN5cyJ9ApCHtC3
WJ/SYK/UDNgYiPAFI5emDQ+IWnBKVC/UMamiT0CrwxQFZWR5+a0eu7dNbb3/+6rE8bFJ/VDEYM37
6My8lXxKMGInCo301RBDfCihPt76iq2+60n0cd3cpYe1YfPyouwHDwgdk9OF6bcTeDBAij4GstzW
B+KwWfvVwOUbjo0EptO8i7t15W6v253+7HwR8habfC++GY2Jp2YzRDHaxhNcTlJwC39J20XVIFYi
06tHqz768XvfZFBSFyvipj98apjiUJkggkJME79vZriwx6EOVMQhPDC3IMxq81by+y9SpQJpIaWB
2rz1AfJ7/Ki7fFjXIarMFbrlnqp+62TvXbXK6F4yhnEXtWA3PDpkFt4q514Iv4+ZoYSB61TMH5Cx
JCpp6mVaFeprnX906ZfrU39+Y57+/dm5lyYV2gi+zCNb3kXSu6kANHuKk51urXOv+eddc2pstry0
MNVgrDEYN14Lzwf+CbYJdND1IV24HVnAnGa8hNAYRAb+dDkpVd2SWSRwQBn7SjPf9eibqr5Jab8q
9NtIeSu6m6rdAmlToqVcvnzhe01JJsrzEDWc8jGntlOzzeJCrfWVIn+Vo3XsTmxb+KZ/TN2hyqms
wGrq3cbu3tyo2rr23WIwQDvfTdM+om5h6vEg0T8bvgQ11+pbFjX96RvAMBEwrSI41hoFPTQESA8N
qN02ZBsbDgJTTppte2UzNuDA1532qORO5e8LXN7BBW/fIbSxa2kT7l/Qq1XR5BRS5BS6v+0szRlc
aKbhi1buByTpeqtcpdV3movWkXRX598S7XdVvtjWg2bvwkHsPEopyHDEyUtjHtN0Kdp5wR87Hfps
NQeB6Y5pzNBpbgfvBlGbWCSiOL5GS+uactP1ED7rcF+ur7gLm+hkxmcfPex7SYo7zLbDtunIkjOP
L7zUWWzeLQ/xBV9l4QOrM98agHNkVR7mMlifNU3+Ij5GPXCY1lFkJI2GXwIO5PUhnl94JzM7r3MI
8rqFaNfqoC0Mx8vBHVOHGSBact2MopyfyNMlwAuF8M/U9HG6f9xhAPTRYGcYewfeJD2aL2n829aP
cvNkmtIKiPYYwdr66MoIiMxWUX8RvwecawD16lYSgclcvev6XQVGTZLyBe/375U7uzJOfuDM5XcT
GjdgizIRUHVq6xgCWk21BHPsecguze94kFcTYdZEeTz4luXUAyerGt2EtLedIQANZT9RXkfPxYMF
k7E075XK+H59Hs+L3iAI8NDQKRdWTcKPs0OAaIUYhop59EZlLZmOHb0F/gHpRIUaoxBumGY+W4TI
SeXZxQfx8qb/BStkYbYurppPv2K2HxW0JMzI5VcIOgk091dBrWcKu3phsBcXzSczs/0nLFhFsdvp
q6601ed0lMVU7aPf9PpY0gEFobVBSNSJXIXoJdjJTdO4zSqc9HQqNbAWHiwX3HvmHuFYVJdpryPo
crqGW2GPOYxLfRUXTygJ+eVB1WJ44sgU2+vG/mJmXwXfn5cx//mu93CS7a9dSd3Q6/WJ+XvUny3W
T79kNv/0u6iqWvFLqnaEubZvKOlNowlmfrQB84MhlkHAScqDqJ6F2HrjfT+8aRICseG+IWodhsNK
aY4l6Y7K2iR67YSg0nqtpiXrC6Av3pr57vpvvuCDTrM3dfwaOszQef05rKjORCRVpzD4i6ugzfNV
Uv1VWWm7nnoRtx2dmjoSquDleuHwubha+WQTHAOWxPziBFBlZG0w6gjZIC7S1Gj7JlL7C1JtvLBi
z19D0xj/a2n2XTzLhQZcYokKCN4p9KD42xp4lNEYC2NasjTbGkrCR3MjLHmqWLvc3GNK7DR+1JoF
H/5vRd35Wvu/Mc1vJYC1ljn4nIJBMakSA4XkH+Nj3sBWDJ4aKdwoHJWe7IzSvSx2inr0ghvNxit6
j+0vav5uWiP/41s33JEOp7H3IbUTJyw2GTpCYMHtp4WFdvFzTxFEGuFIwf7dxp+e/IYau1RO8IMN
yb3vfSC+pQlKF4Xgule3kaJtezESyTHXoC2/Re7PEr1nBz2s3Wi3aCUv9QReXvmfftDs3Bh9rejp
ZtNXqTFusyF3ZAFNx76tfMVB6IaIzk0lHrvaWJnBv1/vpKimvhLmAyT+bJkkSiJ1AdrNK5QtiFdJ
d24bb+o4XyhIuDRE7JjkKaY00lkJr1RFVCqbXAi9LoWOhGLGCnVBdAQG2LZgN6Ut/19359J7CYCR
GzaJBoplWiteGPAlR10n6DFFX4i/W/M+VnQHhtBPOGZCmOa9p64zW35Xa2Ot9JljZ/oLOsoHUKy3
NlRl4E1PRic/BJq21dtoIUR/eVY+/ZaZT9FENtw9ndlvpqCIvkMYSxh3GWgOuLhq55QiOaIT2CQL
W+DCDjiZg+nff9oBbkEXYRoyBzS0HGKz2wZjusnqf08cWzqtEQyQI4/U8Wxdx5QgyME0vCg8AlB2
7HohG3B5Aj9ZmJ2ncou4p0gZSGLfe+ZHrx6qZB91H2r/lGRHqhY15bbLlpbQ5GfPTryTcc02DbVK
no8mKq6g+SaPH67k7mJxlNLHEk2Qmqoyav2WolsXP5k6lWEZ9JSTNzr9ZHrNI9oYGKlmsC9cbZ9A
5M5Se+ENPU3Y2dA+mZlNaIkkzmBOZhCicvJu56MjlQJ3+/+kndeu3LrSrZ9IgHK4lTrMHJw9bwSn
pZyznv588o+z3c3WbsFrL8Drwga6RLJIFqtGjfGuoNcN4uWNo3iJ6q+ZE2aSoF+FD49bKilelOwg
xY8AxKPgFypJJD5gaeZm9Ir8p6KjDD1sRBzXpxQCwvMpTeMsVdqUY1drQhgs5WeYuR/71P43m+0/
U2rJyrkZ9OhIuaWMsTTeNe1zbH6Z/XfX53E5J/77NNJddW6iiORQ7kZWLZklVx6g35Y2LGzNlfA8
S4pWhpMCC10YHrWRt+4Y3C1yCNcHsnixOBAwNuBAaAxcMOjnAwkqWu5tmSVpag12VlSh7EelasHB
3EvmFkZjLUomBljKo+RsNFgrBGuoJhhNzMqge9NP/xihepO3N1UxemYMb7rzLM8QVo3EJFZKo+dR
tpqjPb53OlTVfjr6k6z9LKyfkoYK5YvT5rumKHb6cC9Z32yz9pJW3Yjp1o67sw9egr6Tc3vR00qR
EeXuStTmWY0nEjJF+0Nz6DnlHxJA+Vn0Cdrs/D6c5siTBvnZDrt04ztWVunsM4RVItHFKxPmRTes
SESoZivzxuj62wSmL7hYULIN2nirA345CgTXODMqnExBptroT2I0m/c5iawhn9w6yvfARL0Oij5Z
+2hbm6xvy+a8sEqI+DunpsLdcz7jejFquTnikMZQu81dnMLSKQHs3tlPqfWcT/U/upm9q03p9vpG
WMtlcsz/x7AtHE5Br6Ups7y8JT90w1dF/ec3e6P9oahv2xiYzwyH332FqFhnbNwBv6H+l4MmLFxy
MfJFDsHqCsVHf8Vw27HM9qHtVDs0a+QHxYejoofYyk3zYfB0J34fphmcssMceuh3qERyALgUa+t8
Wzl9mIw/HySsfah2DYlNJsOkbT/rvw7gnPp844hbQd/ZZ1bEtTbNqvcnrMTcdT36HdH0ie5xrr2d
Zn+r4YQNc5fcqVVAbSx7cwKZd47i4fS+jNsdDMJF+0V1yKCm7jx/2fCHdUdcKutL27Qj5uGaPC+z
cmJNiu7jON2n2q2WHnr6jkYUpiZA4feZ7sGcd93sWlqOOfljVj33/2Sm0chBudodHJKMi3xkyOMu
2rfgwOpmZ8NaW/jf+hiirpreSqpElges3YV/PJXeQZysWh5cbjHpyda+b7a+b1n4C0+lz4uYSF7u
DfEkAs1VhRKzYurDblFNTdoeGe0XZKab5Os0b7iIsmVPcESpCFLEIpiOOBpvSKYo0eCGyqEs0SW8
i8qPvf3eMB4hWQ/HjpTkI9IfaEL/isddpLya5SbBxTL918YvuKw5m5nSx8vyGF/ybr6t0/mARqrb
RR9VyUu6T5OuktX4UE180cZdvZZ0X9iN/v/ki1APyMeMUaGVmGxrS3DzkPrlwfQffQpiGc+l8qcT
wh6ykW74L1YdmSTbgp36fUee3IES13NttZrhzulXJ5VdI/8CmbZrVR9N+7YaG8+y3ku6tDFYceFp
KISuh74BQgWV4ESIf3p5oGVRssGxyLeQ7HsDmATjQVM+1f27otg4gMXcDQZ+M4eA31ZleM6EuESr
kfbu0R30+g4IYQf3r+p0rpMYey3dwiGJd/kymMUMZVgwvhdEcQac4Dl5ASiBc9mvvWJKCoj4kUdq
iHxgCjrO1hzdBnWeboTFK4M0aS+E1YJmH8gFhUGi3VotOjaJN8IR4OJl3Y5k7RdkaOI7BOEV9/pJ
tmoOUik4NACI6b8P/xO3qbsCIWrIuLm+3/QKZDXarZD/KVuZ79/Zo9MtyYTSW0LVdrk4HdKJ5ydm
AA/tIm1Iu2YNJMhEmAmVwDx0ZypCGoz3XwL/Y5NDUP5ZtY7UVCb1PdKTtnm8Pt6LPIf4HcuEnAy4
TUZH7ny+w4x911b9Q4rOV/bCOamXj3BL+PmDFXmZskcmx7WjB0fayG5cbBlhIoSzuZlBzE8qH6Aj
ku4NduCClUanAcnRXE72MK7va9XY2Kcr7nw2+8IB7aMqZcSwrJLKC/dxeVdD4JGGB6m/kcav12d4
1RR3I8VkersuGH4a3+nUymHnQJhORutYqvu0jnZqv/P9jQNh8ZkLn6IJC2wbUFhTdF47KSw9qCli
jM7z3IJO/TxvpVLWTQC3hVkR4IH4So1lvc+rBT8eovX7W6r3nzT4cn3GLoLa3z4Jkvj/GxGiibAO
kSc0ebXIDa1sFIbkZi9pQfcl6510b9qxfhMks/w+H9P4kJbl8NACkOrpapCi2wS11K38g/hwFj9I
ONarEO23SJcZtbqzZK8OgSjYO8O/t1BSDF+d6LaCF75zdihPRYZXK1sfICZA/u8DLK5JqnUA+IXk
gNom+mxlfIAVI5apeJm019DQkx/RzizQKECFyampnVOw/6EbG9HdxV0qWhfWQ5r0yUD0lTYk+Ri2
TzOkq2r0HUT8MHyW7UNaH5p6Y8TrfvZnwMKMo0pX9XnNgDX/LU3eTeVjpv9z3c1WN6bzx4SQVS0q
eUZaChNUYeX6B9i2zH7uZ8AMW7jxrcEs/35yxuoZygdpwfxp8fRUdG+SIx/Uze6j1YP0ZDzCSe4k
mpZAuI+VlpcnKqj6cUB3lacQbNmWs3FsLyHj5VnzZ/aEY7tw8sQwltkb5xekDHTnyTQfxvwYAShp
7yjjXF+stSmkFZd2J3j0Fkbe8yk0tSpFr9dJvLJ8jYZvQUwVYitvsmHj9zY4WSakEZVs6LGB/DYV
aUSw0Qok4319JGsRxslIxMBUpY43mBVWslT7oA7avmt3cj8krqJt7KE1hyChCMJHR4SXjqnzOQMA
oSNGT00PjEFQHzLqE9OXDvXRzrgf/OP1Ya1O3okxYTcpqWGOvYKxwR/2ZvAa0whc99+vG1mduxMj
y0ecrJDPQURwhhGL20ftHzPzgCo2koZbJ97qaCguw2thLI18grvZbR6gRM5NWoIbKX6M/eBO6D0b
yr6u1L0dvk8plyrosc6519W7SXsOx2/1FuHo6nD/fMVvkoiT4QKi6iOp5CvymM6Wb6Nxp6HMvcWz
uGYFpmTCeigXeMAIbuI4XKVmAhQf2h892Tn2kzTu7K0s6tqMEuUur2/q9oYjzKgJjVuDSGHqNQEK
TM7XBrjoEG9AK36nYsVTCfYf2Ad4NCxqAucOMsE/IDuLFUWmftil1SJjkRb2TQKVG9qX6NVRDpnT
eh8kdvdo23O5l+NhKh5H02qgs7JTu/o1SHTrAYErAkf15jhE7jdI1V9yk6IpBsAWOFxh5HJ1gCK/
QOndztr2oe+1UT6mmTESINR6qe90LQ+2iK1XpxGCRJoFF8Cn2JhehYhYTw14bKlynoZI9RRat9sg
2f/9RiOB9B8zQnycNggptSbzOPla72oDQopW4cK88Rx36c3/ZkvwDD0h5S712Orzr3Z6nyePafnU
bQFZV4MYIif4oUiOaRcp2gCJuUZjCT3TiH910GFUcuciqcnDWXezsH6BlnFXwKRXb4E+1zYYZGkL
FbmF94ucFWmuKlIXsWaVou5yf58pQGSgUPtb8swlTCPPwiBpXuSRJFzJZalAiW8xwqoOukMZW/+k
paFvPJDXQmFYwW1SKlgCRH++w/xODyWw6LwXi+Y+AqQb5OHGvbU6X6g9LJxhsC+IOUyzD7tqnulX
RBI52Y3jW63UrjnS0D9WW12Ya8NBqAuQBx195GuEOUOGqaimiRslQUTMLl779OW6d68aWNiideim
4HUQInfb6Q0pTRmMsYB+u9u4/fFvDFA/R6WQ81tsgXSCeAwcnRZIeAV/kulC6Czc0o+4qCgtroUo
AYl+1h5ye2HVi1rNqjpG+21s/KMS7R2VZEC2QwxVMz4F8SLi87Bo4kLx9m9G98ewEFb0ZUB7bErL
pVXl3+hL8/RA3QCdrLnb6diEO0NpUpS/Q8YWqF/h6dlp416yjcNkbERIyzkm3k2gzSkjQmfMG13w
BEollh3PAFdqS/ERzvox1uQ7hs91H784Y2BCPZ0+yLAGXJ/B1eEBYIIaD0IpR+xmzkxHb/0es1MP
Q5hSabsktpCq1z7l0s/rptbdhLudTlSTDjuxLgslepabSy9WX2qe6T9YxfNkQot3q2q/iurGMF4l
9YPVb1wgyx69mNiFWYK0K2TUIi5Ph3yWQI4Rmgh/qqBz8p8V+F47OerD4foIV3czUmIcFSQHQauc
n36F3odWpWKqanllNUp94wfxVt10y4jw3IbTJ+eSxwhsbp8GX/5gwQR9fRyrU8a5h/TWEl+KMmLS
ZDlIPnIqTVL3qwqi2xLCXLDRN/bwVtVbncxrDxEoEv9jTRiQJvPWHgp2GMrjBNJytyfz6SL7BivI
Z793nhTj8/XxraY1afICKA4Mhq6SZQJOQmckGqUskjCJhtPrMGceqoEfUQn+lMtI5NFfYuQox+Yl
kjvaF82Zdmqn7zq73FtIpF//lvW5/vMpQizl9/GUphVHmGMMXiURRT0hYtsZ7T4dN0ytTDTAEVr1
FrACL2XBPRuky9GtxXPQZtqVDZLhu9C4Ma1sF9hvCCBfH9iWNWFZo85ue+RS2Xe8l835YxV8GQOV
AgRPJufOzG+um1s5yOiINBkYZEVcQkKc2JS1MasDjXvgQY6k3zrpp9G+Qy1548BcOacR5aC5gPiX
hniRPUYfaymqs6WpjmJZ/cEcYLO4y/UbJUV/S+X1XG6kbdfmUSFlqy69SBDQCgOzsw5EuM+pmc4v
Y+WF+Xiv7tGo3/dts9FmueKLEKOSiEZbCEIQkb1Plsw6kJd2zgaB5pE7ykXqDx/JAtdPrBfzr/Fo
BA4YXLSMIO6iGCeMbQ6K0U+Q//RiGO07yXZbKgsD++zvfePEjKiXUTdqabSLGZ8QO24ey8bzS5W+
pY3zf+2GQwbGoRpG/zhwMmGHVY7RteVMY+dc1qBuoSiGbSdXq/sp1V+lsYle7WjSfviV2R6mnAb2
MDa70NVDRKg3tt+anzKzFOVYSvaE8CkIMSuIkKpcE+NbJL9BwZnOCy76zqC/3GncaCsHt+qnJwaF
/T43fhUVJgYLaEq6FGHzj+gPu2oRe0P2poQb+33txQbW+M8AhaBTCm01a5EI4gn+UNoN2JoW5pcl
zoU38iDJHNiUbZzq23Vf2hrmcj2fXB3goLKxDxkmbVuvVcFBE5qfitA+Ss78UqEDN+SbUNFlKEII
czZUIQY1/NHXmlxLvVL9NZb7Ef1m/TZwHizn1tKfnfZjlx0qI0W4/XbwN55bq2eCDXULkJFFV1S4
KruhnYugYJpbOYCg4Ka1tENvezK9R8MW28gFZuj3ecD7FHUgOtxprj2f3CQY/V6KmFzNLGVS1FGz
H4YJoEimZ7Rs+D/0IC7prR3UO5gG30uIcO8GC2VoEsAOl3iY3V5f7bXRUz1HIInaMs804YByBnQE
jFxn5n0bCQMIsuJj3BxsKTlW2Xy8buwCJ7MM/8SamNErYi1oy8ggP5U/dwqy61Vdgep+5fDywkLf
DVm8y2v1sQoPpbJTPevWjD6U8QOHNLrriC7EL+NO2inxxoethJx811KOXgQkIKE8XxYJCS5SaszC
SHkyqcpnroaNiV67vsFq0lfLW9WGZeTchJP4YS21y25OIivZTX0CFGiyhls0JqsIVWWnfX99tlcP
kFOTyyed7GS9axOV0JO4cyEErL713Udz3g8K5fXPI2LAiAZKX6/bXJ1I9hCThT/pInEoBIpBEteM
Mh0c1Bybh8Hfwt2tTiT6q+STeI07IphJ8ZVkBoqBDnvzIKf31vhOUo/O8Hp9IKv7gje/QRlZQbJP
WC670OrKLJZ9EeQviSbdVWH1frJhO+66pxDJ+OvmVucNhQ8TfiCNl5VgTm6Doc3AP3taVzX3jVk4
D+a8RZew/Ih4yuKB/zEi+EMZkxgMe4wYxrhzkgpZkWRXqRv3x7rbwQxJdZzdjiOcu11K3JXHCawI
vZ691oNCP2V5Gw3hjQSb8JzoN13p3A/GL8vZCgn+i+lFyGBhQNTE9lgTJSPkjh1i5E7btdFXRUJd
rlYPfeh7Y5cdM+NtKMZjoGyVf9accmHGAhoJV5UhFqj7iiKxnQPhm6M6fu6ChvymPCePVa8goBq0
zcZLZ20pSeKCfwIWRC+gcGCRszUkkFYkU6BY9Lvbmdsh/HXdJ1eDvVMji9Oenh/j3MhDiJFechx3
LCE4D6R9ajC18SK2PB5nMmB57LyOloOwR/Tzf/wAYVcUVPekNOMDAik76PnRmr8G/pM+Hdsm2Hf1
qyp/sLV/qCZft7u2GU/HLeyTpm41O9NYTCMu0Gk42ua4u25hLcZaqDw4IoFk8vI5n9k6UAKtaSa2
OzywmrJX+o+xdNSlmw4a5JQe0uvm1ryT5BCitAsWkNzNuTlj9qG5DTkyFeVBcQYvbuHpiN8KKdpf
N7Q2c6eGhBC5KY08ALMC+X6Zv+/m/IOWzxtjWfN8KpILBpm7+oJmL9L9VLN7Iqiw/WKTT65e8n/z
sD81sYzyxO8NuU2r7PfLYvjIbWnRk86b0usCr61eqi3u6NXFORmQ4ORO4shV5LM4U3Kn1D0yFxDQ
2bE7bgU5W4YEtx6lWO36hJmL/TvF/tinj3Xzzgo34py19SFNTA2ExpRL8qYxnu3Z9G32bGoXbi99
LcvqZgjyjft5zdNM4JiI6ar8ER+ifigbs25xNNhJjDa3r3R0Uyjxx+v+vJZH+y1QvXCtQyAqFlTl
NrbyDgFGdEekt67Sjqqk0WYjexM0s8MYwsH6XYMDuZrqg9MF+4AtZZeBl3b2ht+vnsYID8CWD8u8
gR7zuVdqpTlQ3Ms48ueWNvWoH91kpB6rF2DrC/TZHa+IKlrmI5duHa+Yt3qll0NJDB9OP0DYFqZT
pZmVL/kuwoa8OyTWfY4SHgiBIJP3XVHwXvKuz/+ay56aFPaG4Q9xUAbU5p16PETt9yY6FoO2m9vv
1+2sQe5Y5z+TK+wNI3emyFoIEydjjOA7z91ygNvSqu+CFpIzWqN2Vvtdm5PjMOT7WI0g5/nrLprl
dXT6EULgpCNUYA/LBDeZ76Yq6Xs0Mu1fs/GjMr9P4SNaLV6iH5vuXyTgkOn7rQe6FGmFWba1KUwo
1nOkKvFNYKEEVfgPavy+tXex+T3ud9cney20PjUnzHVVEJVJFHu8IJw/51O173WTPniyi0seTvlb
Rd7fs7ooAnJMoKkmvu2iNoodu4HaEZWr3VTtivJplqHb2aKAWR0WDzuN2vOikCLszzCai06PsFNl
75dN0VfHUQl2dvVob6URVk1BSreQTYMJE+/zss5Cs44rjgJZQefvRpN2GYIA/rfob+Xfl8lbylk0
8ppkn8X6cDTZYwu6nsih3bcGhDKvffIsm4NnKQ9Nu7Hb166OU2NL1HRy7ypRUgahhbG8b/JjHysy
Yns6NGsd2tjXfXDLlBCAJclc6ZmCKW14sqYfqfRCtL5hY+3wgjmNCE+FGBqwijCchrpqEeMQZVe5
SVd44E1cJJZc51+N5sSSEHbRZePMToGloKUJVKO3zH/q+6/Xp2zt+D8djuDfcdXrcpFjxNAjuo7f
NVXkKsZRUT5kU+U243NV7a9bXJ1AxA9R2yHXfMHUxWUTIDFGtn4Mn/TiUMq3UfoBzr3/zYrgdROg
6m6ssFLmiOApgfQ2p/NdpKjPaehvXeLLSgh36EJaz4uN8XAgCUdtCEZCiW3y55CE7mva4gaI9cwq
dTso0FLpVke0lOvHuAtoFPVVxTPseuMbVt4efAIsE/BZkMYSt/RYAvgol0+AdU219n29K43bHv5A
2frRb6LrVo6qpfwI9J/EGvTGwkZTm7Fo5uVFkBk97E7SAfm6D7o53tAOcJ8F5lYDyxKEiBPMxNIt
s1RcQX6eb7pZqcdO01hNQH37wbT3ZOiv+8vK0bFA7BaBcqjxYdE9t5A3TTrVGvWxUHorg6dsGt04
3chJb9kQfFJPI9nKKmzMA/RZ9ltiSQ+KPR6uj2Rlf52NRFibIUoMLSjxhDou6O730uo20t4rcFH9
L3bgrj+fsRn2XwWydzi29d4t5GcAEV1cetsg6bVpIydAdp3/LUz/54ZUqoyVVvOsnmuAVW5XT2UC
uZ3i7HwFZUSwnUVY7LOucvY+OfHbcBiH2xEYA1w7Wn6j08IAEMq0lvRliKyOXQ3HOQzjA9a6X7Tj
yJFbh1UO66bjIwtYxyQgo3GGuDmbEoC/LbvOuumoZIBDKhptn6Sl6hrSPH72h1n+GgdN8OBE5fQ2
Bqnlvyadqn3VOzh0ilAiHzzIVnC0U8X86UfJ/GKlKr2hkt3nx7Is8wEUWDDE3jyiI3as/dbqH5w6
kaqD1iRKeFSCIPxcG/3wWaorTYO5sAi/lpOtRK4U+Kik2a3a31AYzA9DXMfOxn23drAAjQLqx8sc
vJdw380l12CmkDL183bXGsea8LXUb8bqodT3mf3uulOtrfWpNfV8rYO4i6ZYxZpVDdSkaVVrQ9cm
uXHdzNoeOTUjuFSTzLjPhBkFIr3sNfHf9d2ParMAtsyNeGxB7QNCjhgVWs5ltCehT+0boaPByOg1
1Y9S26nZUdOfkxAZlfJeio8AiZzqxTQ3HtFrb0oaxv+YXUZ/YnZo0cfiPUCGT/vZQztUZO9SNGnM
fm8YvSvrz420byFI2EJ2X/DvEVcuxL0qxyelJ2Cb54btam4lgFmZh57dD714m/vxADwq6D92SXNn
BtPe5kGwiI6MNNwkxitX6e0cFneTZh2vr/DKDXX2KcIctLWdUpfhU/RBMSFENnaSUQJebgOvK5Jb
tdji+1kJpBg4N9QCIZUtkSzBN/080rMh89LCfF+kCNLYZeIZmf/UScU/1Bdumql5X+r2z+sDXUOH
nxoWyRKMTEkGSekRSyvmW19OCXbszPJaSW8fZbOHrqTMk/g+nhuruEtCyb+XrTSiv7Zswn/8SZMl
r01MheR61r/I6hTfxJmNxKUOKZ1K/7/ffg0TY/zUB9Tl3VgPq7tw6I27SZbTFznmQs6DYgNfuubC
RKUUfAByGYhhCp4UB3PThv0Iwknqe88H1S7bjcGpoH9FpSXZ13XygYzMi5Ee5yrRXGXcEuFYOYnA
koC+W7BHYDyEIwJc4yxpkZwREGSfNS08Oo31yVS2MGsrJxEyqkvyh2wDIbF4vA7xaBoVqzcNs2tS
06D3rQuPGfCK635y0b6/bE6KGYoKHkdeQGTnm7NRBipi9pR5lfp15IGpw6u+q5VdNt/18keo8WCH
DMMbrRrdlG4GWXtOo9swuJE1T+Xvrn/N5ewuCWte71BxcbeYQigkp/Es4T8Lbj0DzXbTTbmXjn99
ykNKbCB2BGocbxIpbrqwt7QRgAFaI+R6o91ovKnqp3Gre/QyOD03Ixw1BC1a1RSYyeA9GPSnyUk2
ZuvyMFssEG2bUPVAcCwEp0Y6RUpmYKHQuv0kf8znHbj+YzrDT3V7fWHWBqMtyuE6nBJIogvRo2nO
PisDWymydu1Lm0cUe9ss2xjQijNSEdVApGEE3JsoemQFhoXeF2bM6aOBOGqoZJ+cIac9JX3vNODv
adVJpR556xrmkUULM3BbI3rfqu/1Ln70lQ+jVXqSttkVenllL+1RJmUcxH7gnxcOHqp9ml7LVeYF
uYM4qwY3XWTNzyRuXQhg9uUM3c/0feyzQ9oAiDLeX5/+lVrnuX3BmeJAMnqzrTOKEs6hr3q3miQU
ZZXwafb/qZvoMEk6DVqE9+NWSm3NyygncXst2pDsm/MDoiiApcx5w5rwgo36RzXbLbGKP97PyVa9
5/LYY5h/bImQkWigIziMsKXNLQBaiFTGey26t7fQXatjot2N2sVCTC6mCSHhI9VsEgbQzOQqckFv
zKGbntL2LZeOG0u36jontpatdRJ2jb3edImFLd6ShMi/ZIUQ+cb0C0+3vs/kmyP9UIBCGj9cN7wy
Rl5GIMo4H6AdEasZqmNHjaUXOXi1f4JcctWci5L+wfjO2hRhWbXFqx/3IIPIf+djlIY6y+OuRBxZ
bSifHVX1KJeQvDed2/59fROcM5hOrBigSMVosmynSg2mClvN0VQeZ/Som1Fx525j/lbKQeeGhD1X
alNtpiOGuuw+CR/n8jhqP1V7P5KztDq3z+8pgcjqp6K4tZt9l7xeX7/LyBHzOqU1bmcIDsXUTW44
aUBsmHu+MQCIohUerelhKU9a7/Om9CD7TrbaNlb235lN4f7VOObVTMfmrKcHJz4omX9jaXdGu1Xg
2hqccKigj2bE5Uj3mYYGJ9SODGpyu+SHYvi7Vu+9SD5E9tfrE3r5ZD2bUF3ITBBzTMiKMLjcIgV2
1za7WX+bG503tzfG9e3fW+MiQz+NMIY+7mXLnGz7aZR7ml0U3uFFtNdo4U3qB4nEW1KNh6obQFh0
G7fn2iY8tSgsnmF0EZLJKH9KSnlsxm9SRoOybR6iMHOlzShq1ZrKg5Lqx0LJJmx5UG9xmNSMrx2L
3ZRb0NUA95+KnRrQbLP1Zr5YO2ggNMPWQBgRDBMcns+mP6hD33WKRPXTQw9sYR0LTdWL5Uc7fuUB
dX3tLqKdxRrSYOBtCEMvrocwMvIm9bEmOd+ajMYl/e26gQv3xwAgZjhFkHckrFLPh9MXjYW+Egz+
OTBU8pd9+9QUn+IJWTW0C7Lmphy2eBm2TAozmGYDzzOVNQqmt5TKH7TSBcyEKdjLb71teM5WX/lF
LC+MUbj31G5u+5xcpjuOT7Z60NSCYPt4fR4vzivBhhCW+XMwZ1aIjZBz0Q8OzgDF2Lir9I3NvOYQ
vMTIXpD8wyWEzQzKFd7pCDt1+SHVMq8uNxxifbL+GBD2rpm005wVi4HxPa90RXnd5CbbGsPiICcH
UmtMWpy0mLDD4IDuhzvrWz62YULsTCiUmEzHMk1NaLp68El2NtZhfZpAU6vLG4TmwvMx+KNq9qgg
M4a4ceForut3qvnuuk9dwgMWp7Ip4oEQp49QXGy9hcUQPNKiZZXsggqKm3o3O/d958W65ZrWcyjV
btVBrNfs5GrDo1enkCYusFuQMcDndj5CJUjMBO51ybX8xyp7tpuNYsPqjjn5fcHRgr7vY3TeOdom
mjC1fj/Zrjw/pludmFvjELytMrXAmJbdX9Spmyk3vrxVQL58E7FOCyjSWvovQQcLm5/+0nEeRtZp
hOTVNOgBc4P4qdY8bbotjV3sP1V/XdxYTFK20wEhcRhogv+ZTdVWvcyoEvraZHdSPuhAgyrj5roL
rk3eqRnBCbII4v1IxYysfrVgSzH7X9cNrHgBeGoqJMis80IQtdbVsQyRA6GzpWo+KuQkq92k347O
p+tWVnYrVvDipSQIE4YQImjxAnKuZ8lN9X1OkjCsE8o0oXfdyspk8RowYQEnD0K1VfA0GPosrcuR
noudj471Kocb5D8XoyDlASs+2HADxluycec7MlwodgGFhZ4uPSXDfWLuNf9v1xsTzM/C9kNju/Nb
xerkaO4DUOn1kIce3Q9y+k7XNn5/8ZezgsPy+6Qu0BAyTItS5vkQpF4OomwoQq/V/lHq90N7N4SH
fNiF0YahC78SDAlzFTg+PodIu6cWM52nd5H1pqd7uf7bJUeoAH4kwDdgYgg9hf2hZbmMJPxAh7f6
Txvtun6rsLwyjjMD9vmEZW2smBMods+wnmf/QCNOCZBoq9y0sixkkVlug7wabQCC5yZ+pvhGu1ip
HlMfEWL1pu0LD32Hces4XnHiU1Om+PYZnUJTRkzBYKUXx6656+2Nm2VtNETNGg/WpZVUPI7TItSH
rtVYFP2HXrp2fu83dB2QrEs2vOxix7P8p5aW1TvZLrlqzpSFsVSgMhbnFB+2iD9WpotnN4sCYoLC
lZgiboehT/TGCL2M50byUTf3cb1Ry1hxMUwAaoYncaEIEnwYuLNvtz4sBan2y9bdoIRyPX5XIDh6
/XhctUMD7FKC49ayhL1v24NTWKUTepK0izUvDnam/TxvtSisLAn5Z3A7SA2qGlj38yXpIk2NzLmL
PGSRFOlDlH28Poqt3xeWvFe7PMwUfr9MDk320pb/XP/9y1lalLNJcf5+j12cwFE4OFpTB4AJYrW9
cfz2ydbn5rYtwEdUY7hVFVw1t1TNgcnQ5i0uPkf1ODsxlATVtDebAtK6Q8SuD6SNg/JyT5JPpy2H
obEhVTGUbdIZca/OT2ibfVbChoLzYShfOrU5lMO36zO4HFbndwymkA4yqY6BCxBT90llUAPUMYUA
mfOa5PL4OqTN/Twl9U3RN5GnTsN3rZnG+yQaf1y3fekdaLpD2kKnvAURuAi0GgJtlGqb6YR+xvOt
fN9s4faXA18cnc7dRSgAmIoaxbl/B3Flprm5UCwY3d6SDNex2vukjD631uT1JKstJB//xaB4a5Ke
5oBgaOcmY62LQrrXQaNXL7Fduu1WLXxtxbg9F21werxl0UBvqVn8GwZtVEioxCgI7EbnhWq8HKPo
NLj+Fmbk8lQlh7MAATiFaOXThXiwz+LasStAhX7+MlOrql67rRfo5eNtyeZz1tHeq8ONIL6fSrXo
SnsK4AGMPlu+J8NW2t+MARquAcShLz3NpRVU9SaqeM3x+oJdbupz00LQULajgoAuplVrvB0Vei9N
mpvfzX8NAD0foiUkj5S0HcZWCeHytFPXTD6HeXlot8oWl85xNhjx2qj9aIibgcHMChhF4BmwDrxr
nNFF9eRToCB6Vw9uMzgbB9ali2B2CYngXwLSJ94j5dAk8qwzNj+l2T4+1sUn/6+T3Mv8kT3gzoXa
5hKlWAW91C82KsfsbwbD+UWP6XMrTeUNccfhulOsDuiPMZEQvne0hFgFY6H2y5D3M8dEoG843uVL
+HxEYg3fCg2eyBpGdOnB13e9+RDDEJxn2qFW7xplP5c/VOnL9YGtevvJwAQvDOPZmRQfm06k5rs6
jR+NftJ5GBfSnl6+rT6CrXkUDuBM9vPRKhD5kLXX0H+pevA6G50RWyaWW+YkrAydOJytIGKp7O9E
ZBQ9XSvYCF0vqdCXpVropEFaLBDF5SNOjNDHZOiDwTgM51FC/696LHS37dxRu/HTWyP6YKGrF8gu
atCV8aynNGW4arvxpL3E0QhfsSzuyVc4uVbSjc5XjKiraa4ajq4Kb27yLRyfM/RcB39non3Xbx3P
q05zMnoh6A1r5F3KBrtT/F41Ec+4gWt6R9v/dd9c3RCYQbadWj0NVMIsN3MHz4GPHUknT6czDsWE
vsqnOuED4Q0XuIus7NA2v4MM8brxy5gLcD5oDFAsts01JLzqaO8zJkXFdlLZd3St7VJSX8OovZmF
dRt0Ww61XJrnkcmpOV3E246WXRWTiuBPSnxn/SpHZRf4rt68K2krrPN6FxaHLB9uh3B3fZxra/ln
nMz2uQ+ZkdxMaoDhHF2jSjNvg6g+WCqYSYgSr5tavdV1RCZ4XRJfXtzqadeMXR5hy6Yc4/ba7Nrd
DG9+upuQfjPKcb/8fd1oT4mS3vCtwHk32IRW98zpNwjXOzW7Nk8HvkGyYv8DKdrhPjNzHlVz0Xu5
DIXFIAXzETaq6a6M1Po5G+tjy/trg8Lvv0wGiPT/K1KJj1MFfSESI3yIbALDaHd9dxNbP6T2kBiH
APF6GpgHJolk27h1fF0G2jibRsYVbr0FpyOseaXFEcxHBUdkMD1pUgXkeUs/fNWtgI0bvCf1hYDx
3K3UyXEyOKOZ5ugNVrtE++ksbej/Is6gIwKFD0DxlDCF6ySWRk0qynqJM4y7zixuwo72jOn7ht+u
zRdtFxxCFgX8CwUBKy0jxY6XkLDniB19+1NuoRVutPDB+F2qfvQh94nbzAfLOHwfy+JL01ivle5D
/5JpH/1W1zZOp9WjERpEekHIm5F9EI7gPpW4mGpKw0mT7X3Nf/f/SLuyHblxZflFArRQpPiq2qv3
1d1+Edr2mBK1U7u+/oYMzHEVWyhh+gLzZkxnkUomk5kZEZhj2tdjCWE0CDYF0QNp0o3bpxuRLGQM
f8pyeqjCIw0F4UmkBqNr2qeNwTjugERqFRf3iva7SJEfyRD7af04WvXaEuE/kHWY6rgt+nht8V5L
3EKdsg+VGyNRs33K3y9/oenQ6j8J38VDXZfiP32MfWBVWdYDHDrqIbHSPqTOsAPngR8E/W0OwGsQ
L9FWzPn3qUUtbyqg6jAMIywWciwhDkbWlZm8R6ibuItd82lDL61O83LLqMfe7mArRjbNu8hnxWvR
LdxAc/fd6YKmM3CSSyjXCCuLw8iAECxl6UcC7FHHIMTjZ3P5a809Sk5NaQ6UJ3UTguMwXlWYv6uy
DVTFWPQ9iMXahqjUIBq/aBbC/rxJcMpjShbRyNFuc9kVUQwpbATboIQluVKxfRi46TeU3wYURF3p
XWyMC9zec3FjUqoHEBNkDaCwO99TI1XuEFoIgg7ByC3zbiOxlCPNfbZpPYAgTDUofaIiL8wIrMY1
rm/KhuI+HdoOg30IGO46SgrQRoga2pwVJIIWLvM5p4RADCjYUcHHS10LQKpIcZOaLTQBhrvY2dbQ
Aeq+comA3QtXCCcErSHtq5l132WR20EFsfkwxlsRvkT8hXrby+44uxLwztjoCnq4FrXbcGT9kOAm
gW940VPTtK9SAZXSjQteP3vhYxKFgf8FtehPI9qAHwXC7AekePzGDTc0vuqy7aB2qrk33U1ubRy8
Eei11T5/YX0ndrVQFfZWE3bhOIWPbMtjeXDKxzw1FnZxLgSfrk7zdSmiUaSTPFHISLFSDvtnMrrn
EclWdpGxbVQ01rrMsoWRi3m7GPJBcw+UEvrJdrusdCr0+sHik66i1LtqGV0Po3EXGJmfWcaW0t+X
93PuVOMw/2tRH0AL6jRqHQDLVk4uVp685c3SbOTs7X5qQnNJPG5ISQVMeF4AKDJO1iYU96L7VtAV
2ks2JMyCeuFAz4XIP8P0FtrJgKlrhy1wC7capQs3adFKdt9BGbjq427tYKopUv2xJum12Q2Hy5u5
YFXfTExp9DFQTFhpfzcWoOq/t8NXZdxXZK/KVbk0sTV31k8WqdcuucObGHPlmKiTgPFchQ4Qh+EX
TsKpDe28QcQvp8KGDRJXUEr0XRL6NiraalgPNQToFswtLUk7eEPqxUNpwhwLPxLMdmf9ZlHV4881
oqUgFA4/df+neR29LeDEoi4r3KGrBsTA0dayW/EOqT/6M8Lg7pbnVvbU5158y/pajatBCeMO3V20
xbpYdNdhmSRXteuBsPmy98ysfSK8taHuB3ZTVIvPL1gvAy6zxusVBZhDII4V632vXQSAT11VffHT
6xwPVtzkXB+dh/Kkyp0WNbKuK91rwyvte5G6V0nf4cmm+G5o7W6N9OWmB2+yH8p8XFjmTMSZKCoA
BAPUHChYLRzQHE8fMCJjmQ4wW6CfwmVxeSPnIg5MQMAMMHMXw3HadS7GMqhdgZwsp1e83vfVxstX
CXsnoQkUz67v8Bhe6DTPfTz0GME7ONEIf+LPS6iT1iSfMk7jOqE7A3knQKiX1zUTXuipDXruIMoy
MbFUZ4jV5RrUFL1Yj+lNEL2AlhKg/eYLqQRI3dGCBLRkyjS1XayqQdDGwXs0so4kPBb9dy9ayCln
dw1TrXj6wfMBKztfUVqSKAxHmPAsuPzPLr0Z6oXHJQiZZjx+ypMnEmT0gXUajFr2aojBRQ6UTlS+
TIKQP1wzbl8hG1OACjCwvydVxg9BJI1blsn6KFMr3UiAQvZBboYHIVX9TvrA/ChlHuxNS4xbabgC
rwqaO7u8FcEWvNvN0aRjS/yRZeN7PIDhjIo+ify2J2YBolFPrdNBNjd1lJjroaLFKqoa+6YamHGn
yqCvoY4zjLvSKsWHLa3khqZN8RAUVX9NZFTfJ4Zq8NoMCzDdxSkHHVFTibUw7R/eGIOsOiNVYEMX
rqifmyaKNqRuo1uXKbdaR24EQqYCHVKA+UMGbsARIjavNQWZDzaue2yLURwst7Q2PECi4zeNR/Zh
0ecFSs6luo4cZ/plgTy00PFY22WTQTuYhCBL5Xm3LamrtmbW8XTXiLLZo8rYHWiQRmJljqHzIpLR
O3a06sHx0GdOtAlIMhQ+SU1ybRdmsBcdB5NUUZlV5TfYxG0Hca61izkt4P9oauzbJokA1XVbvpW0
jXbpyOlbWofpEdVH41nGaft9DLzgrio6sjGs0Gkwr0+cxI/QDSVrCLISzBWasfXNGW2OtnZPr5K0
sT6aRNn/kDwy7zuWyE2urAgJMyAHydrI8uRbGtOuBJ9znvzKArc/ShDbv0qrbQ95Zo0r1Q3pDf73
5ib0PAyeJ8y5CYzBQmPFCQ9eb8sbO3LLtcrHqPBLlHu/8dKmD10muIQEsnIKAHC8pNsGqRDJDkBy
+5DbVf0QS6fcApXG65V0nOGIga/uO2tDE71ehWKxB5XjXQdwnPIJGG3vPUAzbpOglAXY36cYDk2L
JxGn2WOejTRfyyIsDk1elu+C0JD7paW6D9JKDI4m1jC6RztM6jeJ+citHJPiGDSm85w1hRMcIP8a
gRnQHh+gdpRt03hwV0ZgsAeXlcGhtirX3LUkcMSmbMrA8mmGuuuKyHhod0lV9Q9J0Q6t3yc8uO5c
IwXSyGj2QVQYls/6Mv8BoE747GBfQr8ES+2TsNwqW2esTZ5zSfonG9Rq33kBFlmRcLP2ZSGz58xp
yw83QUUBOCIKOEgYh+W3vEv4Q8BFRf2scBxwnpP0yut6sRkbYLyTvOqe7XKwlS8Mlf/u267fWGgo
Pts0AqAl8dAs8lM7Bwt0GvHwyYkDiH9Fbtj5Asn5sz3YxjYPGif0zdxMMPMf9N2ro0R3CJJUcT/r
KL3qCju4FU6NA5ybbo9ThGHGMC3aq66LzfcBk0++HZcEP931ghRsvDm7TRUe2KDOcftDGUQGQgdV
8QBFv1EdiTLi+0GOTe5DbKY8lB6Nt5lbo17mjqFC9cHtgeWQ8S/MdXUvBePNIfUSjsY2ioB3Gd5o
GRBK4bpQufoQXhDeIho2a0Olww+W2uV2JGBxctqsD/2KFSDkGIdBXEVthNSVDzTYlUSmTz3C9daU
ld36MCQOOS/KLQY94htS5PLRCIZwT0PHxXGIwYng0bDeCAeM+skwtltwwsXvKa8MnwxhswFnBduD
cgJMclS47VqpgaHoZ9mYCQGBqtiSgUESkpTdJpIZ2eRt7Ha7glLFV15K3NEHjLjifgfeuXpth1US
4lGm0B12C1C0+i1IxTYA+NfOigkWb6gVJ88eZOMx11b1BiTjiauGFfA2Y7HiZhX/Bk08sJR9Xtav
Zc6DzeCo4p2RoN63YRJvwcNQvTvCqPcltJJXymjqjWKqWDvTpoeZMX4jVmP+7kjs+YzF+QMGA9i1
qHl1BZmM8WDBEcElboRLIhdzrQBwBP695bTsMYyMAUJegQSTwuMYbU30Iiz2bvNvJvrJI10ZhR8P
W7IkLTKbzU3jghOVAIrJmlmFGajcmnrJRrUrwQafqKXBytms58TC9AtOanmiKWwBago0dZvhe2H9
mkj2uQnBCwcFoegnT5J7Ui+BvmdTSGICiM1RK8cA2fRSP7FaVkw2vYGkIZ5GH6OD226bNPKhSxSF
+z76FpBfslx4i88lKqjqMUwqoqaClOvcZlSFoC6e2td5cBtFfke3dbHrqptg6VE3l3adGtK2FIpO
A2+nrrKhnhv15ohDsyQ3OOcXpyamn3Cyf7IMVBhNX21khz51wXjs/PfWOEWBCy85zHhNtMfnFnIM
shF76r/x7qobdoxvuLvQk54Sav2tBI58gEhBekA/jXFbVVqZVju1bEfvuvOSYx3FUJ2MoCNrry/n
9nOf5MSUPpOhGKuKNMFqAu/JI/dQTLSWRns/I9nBIHpqQ3t5OcjyMh7CBhgJV2CgQ4oIyszRXLNA
gWXFuLYxWRi2FMoVgAY6oCJKwcGSWX4s+/0Adb4eL7ba/M4wJHB59QsbrY8PeSwug2qapFBiw53X
rkFl4SiWhqHmfBISA4DrYRTY+qQETtukAtEDXp62+h2r51C9fGEVU+UVJAGgoNd1sJAFVcFQ4TWT
8k1Z+jVQJqB79LKlCcpZX0GIwPS/B8CxLpDT2RLFixjPWyc42sY/ZQvGpoUWw5IJLUKYkJuGPDtM
NN4TbyNAJNbmklziko3p309CRB6r1iMensxe/ruMN3F+1xePX/kif3fq04sZJD5Fh2UUSNdK95uX
fw/SVaeW+geznnXyRbSncmTZoaAu7GRQf3FeZLtQF17aKu02Mko8kAKCrSrTTQmpwcp9tf4zOf8U
HU7WoMVTGdvglCuwhro6yuab4k9x8HD5cyxs059L9+SL8yDDNLiCCZu8hQmEN9QX7oRJ9AGTqajX
IQU7d6nBbOLBTNGjSq1jBBlB3Njmf5ZrmfYJaRtgeOBz5Xqb3vQMu+Q1TvmQYpilu/eMh8a9ERhg
pwtRcS4fOLWkHcISeXOYAaC0GswdCfdCeT6hD6AAzv/7FOy0JgrtvonTFSWf832zrSIoMwlLrbX2
yO1Itm33lW8PTBTm8FF7xZz5uQnVQ7jICtBor4sbl+d+nX7lrP814GprSLI6p144Rff2Jeu2NLzK
gx1dgi3NnkRMUAEgjdlrbNf5MpgZZWXVTDU4tuvE1ihjXy5d1HO3IRhHgcNAGwgsu1oemBcj4LAd
emshIOWp2MZ08MHSZcnN5eM418Sjp4Y0B4NEsyJpPRmq6uIaRaX4mKGosWF1Vd0D8RmsVAvq2JbS
771pVWs6utuERs4KPMNLGfecs+Ne/uOH6B7bWnKS1M6YjzaOLou3pt0DTv8ozKsakmK9tVB1nAtD
p6a0nkZW2CXqKjA1DfRGzkMHcY7LOztvAeRVExoMCDctDjkJiMrlVDqtq12R3zrtwmGa9RBU8P/9
+9p9wDOwdKkef7/MfslGrkWGaglnGydaIpX+Q2+j58B42gF0hNQRM/+aM8IR0dMCh9nKaymE6lw8
foytK8CsiJpVPTKMejHfFtClifNrDCzfDqj9jVWDyljrS1ABO+Ahijq+b6zbJuAofC3sxdz78PQH
ak4MdFozNtNeNMY3j96H9JiGmzCHQuixLPbO0vDF7Naf7IcWAFBzdDnogNBZREOsimqfFgOghXuB
AtFlJ5oLNacL05KXjEtARwYsTGJg0nmpjVvTXIgAs3460a5jLgF9C91POyNzwQiBgQtpX4exhfR7
qfs7e6z/WtDh91GW8BwzHZgTgGZBUj1XbJslb0l1baRL49gLi+HasQ44VV1pYzFhVOxzGV1DT2v/
lU/yv/3SX+iVYw+9DLAaTptd7nSoq2V+wpKFz7K0aZpLl22siBXgyw+AEIMUg2Ug14rXpH3qZLL+
/y1J8+ehAI8iaLxwbdZkTfOXlALb7S3s2/wZ/btvWjwMTCtivMK+Cbk3MQSqqpuhuykpEijo91g7
7mwvr2r+auMAk4P+HOwL+rR1IYe4I6TBdRJdR+kx6O8SzB7b1jfIiTYg8iE+sVboBPt4KX7l3E6T
Wai9O4DvaTua9WOM+jRMh9Uxa8KViUJ/uKSlMv2RT2H5xIi2oy3JBoNOJ5d7O8l2Kq0wkr/QOps9
UCc2tFumzKLRHV3Y6ME3k02kBs2C8y1Z0JJC0RVFZBiwgL30AyNftUtDtbOeh8Yf4F3sj/zCeb6W
QyGG5immrjJPPkuEVD9NodsGJle6YqBAAtPN8IjOyQemvw5f8MFJVRJoWsi3A097bruMu0p6dY8G
qiseUs8BuOe5q0rUsovrtmKrrDcfVP9jrF8xF78hxn8m7MRLBdS6SFQn1DD7VCcwoCGkLKw9lVYM
Dmk2mHvSGi5U6ov42vNy6+XyiuecElsNEV0AHEzMY58vuI86a6JChVOGvhWDVz67G8WwcLzmguOp
Ee1ahO0+KgiMhM7PiKGhs0/cAk/J56p5vbyc6S/pZ+zUknbG+r4cRNsgPS56MP+B8hEAo5WNJpFT
v1+2tLRx2knDTUITNGKQL/IPIfYsfmJsc9nE3EGYEPDgigRHCF4w59/GtsuyijqMlmXBB4ugnYP+
c4GOpOl3/MMxtqX4cdng/Jr+Z1AfhvKSBtPEFQzaubOhPeYVIMmbogl62cz8R/prxj5fV5G7lrKz
6SPFW5ptCFlnyZNDvhCoTnZPf/S7EIQHazusOOotlbu2WKg0zwXC078//ftJZYQBqN5DxAhPkh7i
aBB+lUu30uz3n25DcFMA8qo/j1tZJaCEszCnzJ5UPaxk/6pMgmYi+qCHaECbaAksPHtQMe8KSAMg
+EDYnq9J1DlDzQoWuXUdBcCjyG0mOr9rLOTN28teMLt/J7Y0L7BBoe26CvsXAgJqUMzML8SCz8yL
UzA9saC9gzJvyIjqYaHERKY8FuopF4+KrLJy16BBjNxZHi2xBb81cF2rLFt4Uc4mNMz9Q5WOGZZP
CU3QpdRqAnigEVqd9FPWDi8kMtBwVtLLAY4OMrT++vIxYTS9owBB5atpBuHGAr4PzLREqIU9nz3g
gGsAqQCim0/E18wWXVkFDn5R+yTtTdUda74QtJZMTIf/5Fg4KR/KKCGYZpbsNm7Ap5bJ20wtcfzO
no2TlWiBHtG39aIRZqo2qa9c1uVIRqyj7CO6rlx59HgCCXEprkiZL73yZk/JiW0tLnd1E7ltMdl2
cnArbVX8lIc78OIA/vKFM/LXkk5kK2XVekLBUli7viKmXy+psy98Lv3EMydnTOWwkBCko8XWxsAP
SRdaE7NH/WQZ2lHnvVVgfAVu11qvzIONp8vbNPtBPAesTcBHYXpwWuSJz2VSQv6mRC8qQnXIdEGV
vZbJjRHcowl22dKf5rieYCCzxTsBgQWwA20pcWLJxJmAHKAH8APnqm1/JwEoEG8NCEPV+aZz9ix9
H4Kbwr1HS+6y9bl1IjcE8olAFgdwi/N1BtTIJARxsY+y+lAhZsv77xguu+vdZyeuFg7y3AkD+hSY
JmATyCeFtzzHM8mbBv1sYoLv5yqVP3rH8918FWZXbbyu6n8ur27WIKhfAOgAP6erM/8YEAK1i6BG
mcbLr4bqvQJbhdffhl4HCXvxPKbDGkLRC1s65/+4RD3Iqk8K1HpLmuHZxzILMJKYgMEO0g3t1bDI
AzVrBNRfGLfADDNoh8+/G/f6BqVFvKUVqbZVMB7K0NxVgi58sdmBEpAnQw4JoDzUMbXrW3X2RPs3
vR6i5GZQdyP4YkNV3YJVbYNZ121YhvcQMX0cZLXiycflzzd3yAFXBv8UwEAeisLni6R8zGjJkeSX
UEI0+us2/3XZwOwuggEXzQh0glFHPTcQ26TsTQfXKQvG3dS5KwxzK4S34BHTBfXphJ+Y0S4w04EG
KZvyEqjw+o2NKd1028gn8gXg86RF/r/laIfZyi1w0WIOdBUgp4swhxOnH6UF/N5ST2r2XJ0Y0l4q
kRfQpgCBziq3QS/PPwjGOJOnmtw1bJ3l0b7yvtDS8zDGRRE80FbXqfSKruGmKlGsF/FxGN9MurfU
F7qrUCVGyx4Jlmvr15bhgElHGijYcClXrAdJBa7IpULonEefGtFiPY1HcBFlMJJS796kzQPPHi+7
9JIFLTA4TpbmEJPDmYF0jtXfucnCp5jNQdG7cycEG4Tp9R5ebA6R6BROZeV9M3Ngha4G+8loXmT4
ANLl8Ma4QTFt/MoL78Sq/nIJkXsm7vTg7+IR4zGvtWJ+4a0XWfEn19XP6qkdLeAJZXY9KKLilVXS
bBfZw0Pbf1Mjv6fjzxR4Pp/FPy5/sbkgdGpR94ksdvI4x2GKXQATJomB5jH+zyKGeLicGtHcIrUr
W6gAy2r5DiyyPmR5wUHqLFFSzkW6UzOTd56kTTmrOqdnMFPgBZb0g5/SH3W3L8wFoMXsZN6pIS1y
k8FKmD1h8yDWuhLDxxjgg90ExSOE9yDYBBJ610ZC9YWWHmC+IOBDURlIcb0CwKWQlT1dh0lrHuuM
3baL5P7T59YcECb4RLgJKqpP2imBm3c95u9hgpW35fRMLkY/Chs/lQ6QMiWKNUfmZOvOfevFm10s
MSnMfEJ0FKlHgWABRFUncaBtY6WRjUvEBCNQl+8kpjTM7+4SQfaM15+Z0e5EgH8FiRnM1DWGwOv+
ribl7zoz15cP18xxPjOjXYl1M5ZtNGEpk0reQIkFsGw/fugZv1F54GMWZeGqn7kZGd7B6KIBefu5
lyYtwyxlhate0vKV2PkmbH6HAXDn3RNcCjPFP3jU7b6wxhOb2m1sEKNzy9qeQtZajU8qfvB9B/rb
sl5omc9+M7wTkNdSsBLq5IBFpVIRTYa6AUydXrhtx/RYjmKBR2TJjLYep1eCdSbM9PWupPey2ibh
/vKWTZ/90yGDvh2ePhB9RMZ0HqfqoITGGIbnV22HWf1owxWqOADppH79hR4N5KswIwJa5omJUrtQ
OMiBkZTBVB9264buHchnJ0v1g9ktw6AI/hqEfkHhdL6eKnUAk3A9VGEApQN7x4AZTVcs3PxzZ8ky
MWqLVBzbpkMThehtQzQGUKDS2gUhSuGSgLSODGvecoBeehQSo3zhS82tzAJEEOSJSP0+QepkR0Ng
ZsB/GdaQWOIqLdeMt902csaF5c0FvlNLWkQaR0YBTMDyQk6AUCbXWcsPAtyDuGkOl91vblE2+u0Y
3ATbyKeHMKhOgoTHKIoWPeRhTbDJSboZFF+oJ895uU3xDp10q/CK07y8ZA1P8giVGB5nUMDYQT8y
9K4o8we5vbygub07taTd+5CcG4HwxoIyYwtmD5+yHy3ftM7TZTMzyS04Q/8uaNrXk/TCMmxT4F9h
xh3vWMd3eV4sBPD5lUxknZOs+SeO/SRNIP/loLCUZr8HQMT5N9ZsuiXZrlkHAF3Uv1a0EBfFllOG
U9W0Ke7z5jCAkqRfuBXmTIDJBoUdoJsnmvPzvYrSlDfdBH6vh9vefTVAUWtWC5u1ZEMLO6rvFO46
2PDIloi3zgKD2ZKW3FzUQe+Ug1AfGlvA8Z+vo0/sGFRiuA2AXvxRpOF160D1yJHbBAykbun5Hvhj
/ct+NneLT3iCqS6GYXA9B3JzJbtaYF1RWwBkeysRsMs090HEu6LFBghM6N9eNjl3Vk9Nap+rLexE
FCbOapmyW8x9rOwu/dkW1ibl3rZl6UJYXVqh9uWIwmRaQLGrQ17kq5r0H0FhVIekrd7y1nw3ucg3
QcRvU8yDLWzu/Af9u7ma70OsL+6TAps7MquHGhcKV6BkadfQfvjo8+DdzK0biAAsjDHMnWvUHEFr
jDogbkrtGoYciz0UxhQLuys8G5w+9sdopYLflz/jXMEMc1SQ0AEsBUBwfe6DAMjYA92O+GHTGzOm
qyGhayhq7kpDXqXxe+2lBxc4RFcMe+E2Py+bn/WiqZCFCiooDXQ2YNq2rQIVMpL3/Gcdp3CcaGuL
FlfaR2rIhQ85u6UnxrSg77hmFIAVDEUZcOsV9DUe4wOvIOFifCWrxp/737K0GOACiSepwrKGEIBq
07tiGUNeCI3rPr+TtblWYe174+Jo7NIKp38/uW8y/CTQ5MFuKIu9naiVdBvfBaoDXFk3/TCsMC53
L1rQwUhzHzT1U1rQOxZ1NWSgk10ZN761yFQ5+4mpCfKgCcUOKqbz3wQ0baK6Zjo+qFwn4ZaDN52s
QXXgL5HEzR7UE0va6jumwIIRYvWk/04cP032CZohllwHIoPyx4Lrzt4lJ9a0iJQPYCBwpnVFYDAx
h7cAdVILIoSXD8iSFS34hF3sGm4yeZKLedQNkJ8+srEFI7PB9WQp07+fuI1Tu01oDdMnauo3h9fX
YUPXbfAKNNyG0GgThR8ZZnUvr2yuNz2pjfzrGLqSgmxDWRaT1d5Ntk4UHcBYubLabNOyeo/sGe0V
uQYpxmPbOtvQKDae+DANcZ+Eh8u/ZGGPdYngujRoALTfVIa21yS0wY0Z7QpjSWZnLhmEqgMeBiAM
BGOyFtFZUhUuj/HmEcyFkjzdA7C++8pK/pqwzz8kJp4jUN8jwlWtOEoWYpg0fA3GccHMbJg5WYlz
biZ36tyrB6yEDOKgquLGah+tzMMYCF3wzLlmI2bgIL9JAMHAFJC2aYTXleGEHFkhOOmg6Da6kFr3
XeeVkbd+3DbBndv5GWlB/rCplhCni9a1/QyRqlZEYaE2aks5eaDhMfRWXXEFjt+k+QFENs4jaNhb
G2NW3ebyx5wNZydL13a5Yl3ZqOmNnEdgKJOrke5E1KxF+pJxiIevLlubq1Ce7bR2OwoRFmGKV94q
HG/ddlNgzNVtd2OkkFc9OsZjYq97udAVn3WkacJxOhDOJ2yjwZPO5DlsFkF4yFQLEvZqk3nGrsES
L69v9hqaCL0A8CeoVmqO1A5uOgQ2XstuCFFM5KlGQ3YJXhgjecO1tRBS5hY2zadzyOuAz0dvQw65
IK5BciT8Dqt8FSe/6pK3K1vQyB9t9+Xy2uZaHOh5moBWQMvdhqzC+YEUOfcq04U5TKqRXRUX13VV
5mu3Fv0BhEh011DnZx2Vld97Tb52enD4F8H4lNJiiRN+LpgiqGM8gODXfOKDtdPa6ZFlJSuZ8CNp
yhUp2U2y+MqacVd0vqbnKKQJJj1t7c6qpWhtz2lRRIweveyjaB9ysPUOEMmh6M5vKgOSXGzBhz5/
VdhEaQzjsQ4kWvT2q+HZYZQHsCnTlVU9RZ4CR/Ah75borpbsTP9+ch8zu5FQlURJfWCrunkasi0U
shX5dtlrlqxMJ+bESiE70Ol7WI2btH7oAbRlPRETnfHny3Y+e8S0a3BPDLmanOnOWUYhlA7qaTXJ
U9c+ZOZducTb//lwn5vQYlfoFiPnk4me/RDsYKm1yDHO8Htc6gJ8vsOBOTFtaL39UTLTx09qEJYY
wzQr3BcPQvFH02sWatazFqAwQ1Bnm/RRNL92LBkGUYCCfKNWtfxGnP8ccic2T8ghgh9vEkPRvnoT
FkPV/ym+s5fK2TpB7sfBXQZI0OWvPuddp3a0xNXuM8zgdSh90XQtksQXDIRKaAaRhfXM7RdaT2j+
oHAE1jQtrjc1EreCojKl+J2d/5N09tLFOONcLuIq0nmGygrT5b8VkBDZkCE9bNwCAtnPJhQ/Q5ZO
5C++ym84/02ofKidZhvLB7Ot9mhwPDe2szYtBTatHDGiXHoWzP4mCqJUBzF/Egk7P7uqgcoZoPxI
WWlyFYzNlYqsnVO62wG+P4xL3cs5c9ASgeujBgi3mY74SajIc3A8dAwfU1Vj8T6wAEQx6Qhx0VWe
JBBjl4NFwGvSQL8xg1iy8AlpmT/2rDsKiIRseDMmng9EaJ5BosGbGLVkW70EKCLdu3lLlkTa5n4v
+iQUIrMEoxH6NFwwtgHqyNieAe8JP4jNtTH2Ry/Kr3uj/pVFzZKPTDDd8/6MA+k5KBDbBK6Ihuv5
Bg2Qzu2FNyWKhoJMQmWuO6e5BrZrzcZhrUqOMk4K3G23wyjj0teZ/vgn4/AFAs6PiaFQMw7kTmU0
I1KbvuVr1Zl7w+RbZmKS1nW3RuO8jFGHlAfjtPZzW4iFQtXMAZzU4yFWNil6YizpfOkZYs2YBsjh
XPGjCz3fBofVfw4lGOT603gADQZAoucWklb0pdMGqNoGGxIeSuuqB0FS9nbZysw1dWZFO1J9Flqg
X8QutuygekBsyzvubS7bmHlQODAyUeXgHKHcpW1WpcZoVBW6Q5nbb2OADXwhuLVitTXsah7HUGLo
4nWSg4i7l3V/i0kzFG+szj1WafPQ1uOw8IvmTgpc1wUv4FSw1ntkThR0BAOAoEa1f6OT4KfebWAa
9w3v0Kvo1wvLn/NUuCh4PPGis+Ey51/SaSu0tacnTWEFEEtJq2sOoq9NWOblextRuUWmcFeLkd2C
8PpGegaDKES84LB/Nlk/L/gAkDm1cF4xo3X+KwLXC/s2ACFFX9CuBkQ4dcyVoCl5Njgocuq4USB5
7+MsvMIMF5wukjHalBZA5gfGpHrunRhEVbXByIfXCmcNPtuxwdWWxkezHLJwE4/4S35V0+o555G1
LoJiYjvL6mEjRpq+2LR2Jx4b69msifG7zKpyx6Vhv7pBUO6TekjXMiTjdRiRFJ2QIAh9AV60+0ao
fmlQ6fMzE98eiRnSdeQ1VJcxiHs8vO02S1aeDbyXze4z92eNNkJsKbBzOtt+aYhxpuQMiyAImC6T
qS+v7b9sKekahtdKM2y49+CIddZ8y9hz2H5A8C5CDYbekEX5xrnzjcsAnVlQtIMuUzt6XWIPLmQk
klUXglzVmpRd4juqyMIwwEzegzsHclioZ+Og69O0XQK+vKjHJHTScFC5HaLiu/TeKNtePkpz5xbD
LtC1plNE0WtWXa6cBtieZEW8bmP3yYHyeB1WxE+cd9GThfttdu9OrNnnJ2Zs7VZKBWv1CAJx294k
7L7sF3Zu3gho8TGMPM2jaB/IDuNeMA7twT7tfnY97e891r7kss4X2szzDgjpDLTn0J0FtOh8ORIj
PKqbXud50GHm9Ec1YLLmauS+6NEZ3Njs2AKZWizRRE+pux53CHdw2KBlBASnltp7pGYBTbGLtH4Z
m6e+OAoJ8gE/Nl5MtbeW3iozVQEgATCmP0kfAHyj4+QbCPilmKKDj9QvwK33zsqM10G0qWOfyTcn
WQlYpbdesbvsm3MZwaldLfWXNigFOw/r9Kp6F7F+3w1LuLA595/eSNhM9K0+1VJV3dV2AqLTCZpd
VIey2w9lOs0N53RcyD7m3PLUlOb7cS4w9YYMeOUJqE8JuvfcxDfT5AsH+tSMdjUKOZSjCmEmAKi4
6O/7+I2n+SoYfoVgz7z8geZCPmaJINrDEfOJPqc+VfurrKtx0gDV4I9ccp+7Dyp4aiAwTZcK/fac
P1AEe6gdOaAx0+O9VRptqZwp6cEcZ235vHiyR3y5jVE+VMErsOAGuWnEx5CvUm/vxL+r4jZkBTo3
O6+9MskvZZR+Wjwl4z6j6yhb4uCZc6bT36f5Ky0rJ3YF8gFQRkvTb4etYg9O9aOOFjKPPzPZegTA
jQf2GrxWcQtpgcdRXmWFLnZC2SHGuHbJgG7GRB7r1/FDSYd1aDl+/H+cXVdv5Dqz/EUCJFGBetVo
knNee1+ETVYOVJZ+/S3uxXesoYkh1sDi4AAGptVkM3VXV3XlNq9w+ObfawI6oE3OftnkIpteSgrK
0WmjO/dTpNjhpTfT9acJYd6bNUGZF4PAikuwUWHwt0gNNWlAvKe02DlpMGSHChpsURGU/96CRdBv
CfPAS4FrSXxDMIakBzJREA0G1zlyp35obUaVZJ5s+10b4Sf36hGbtbVXosEQFwDjret8u9u7xY7E
T6N9KMJbUwWQkF0E1uZ41K3MMTbbUTLDnGOnG+r4FrmZ0CznqV5HsujFU1+HMgAyv6jwntrpZ812
jAq7LckGdBwem+UhBjGdZfzIVawbkn0Dx+VfHDHQbcjpnZpCY2xaJBZMJemjEzVo5wQfcXUbgWuR
bNAQdn6XkszXiTVhvsbUjHJtgjXopSwMnI/oz09iy3dMv7C+g2cXkBfFxijZ609MCnOWohG5tAeY
NBuy1bs+GKtrXRUYkgk7MSJsN8uYpmHDL1PRWPgsv0DBEcPqg2l9YIorlSmdMawn9Mwi1Yciy+mM
FWVq5dbMxzB/TKbjmNx0JUGTXmBHW6t8SlJrEw+/2/J34lyFy8ElTTBajk/0HQUVeXLsol0T5oHR
b9FZtZnyHkybO9woMqjjxbej9++HIKolH58rDA32x740E/x+A4yCB/CS0exd9nPU6Nb9fT66JLyi
XGnhw5ZwG2soenQWfksJ2c/KDlrtW4J0qNf5WXzU522T7Gpy5Rlbs7rrwM40lxtmPnj2a17E+1p1
BMm239XXQET6dKKgXBaOuo6v8TDMKKxGEIHd2Jnut8MRxOR+OL72zbS37buyCMbpCxUHmEfbnEPw
MkPf+6l5kFeTduJX05DdTd6TuQAiUl1MseIAlK6vDzNiM6+2hJrXJjBTtq9JMwZRfShZ+ZVFvDIi
bIi2pcUTYE0YSu17C17sPtk6KqJg2d7EcVm8r8IFA5Wwrox+GvOMl6Vj52ceHpccQpHHxgXZbHZZ
Vd+ml/PBKhs39PVC7g9JI0CZhenROx343mjGupu3Gj3Y9HH5whHMW4f/Z0KcmtocIddew0TDrvPo
jTlbrVSsbrkXUC1HfyuSTWKuCfTxS0e0EcfHcpitb3p61ai6yaQmUDlxdKQJ0WkqzEs8mEazuPBi
mB6Bgp6zK1Rdz8+FrPIIHr4PG8ImNdvQuoDMCOKreV2+W8i5txvN/mMm3/vhPsexaPeFwqbcLbxz
0BOFF6SYNmR111sVgFQbuzlG0XuC5BH5cd4t2UmBctN/JoTTNjR0WiAVD5bWcDtqB1zC7SAtbxZv
a7aK97fKG2GSvDnKY6uHKQ+y65FxGJPvgEefd4f/hnDTxiR9uCNMUtbPY2vosMGS2U9y33JfZlr4
nnFJVAUiPjLnTAmL03BZExo1TI3VL0O7yNv3esJDcX/eIdlrHvkyw+T4aFySxUfbko5QQoH202bG
7Q6YSUi2GH7YD5cuczah2eAlV9+4lOxnO7yO3eg+ZoqOU9mmt/4CIURqoGBBxoAvIPQ4zH+c4ckk
KFFfgISnortEV3nMN2phYNFZZpsgJUM7N9hLTw+lwVviaTRs5AkbyKjEfp48u9U2Dy8ma/En7xtB
CrnD2/Hfzw/0HwA1jx58KPyIjbVZ07EQNKJ/tylKg6LbD9P2/GRKRhKNNVxHCopWHkgUTj2rC7ee
WAJBMoclm47uHH0fEx/VN99OAly0UlXKSxKja4N/97TVY8QxoS9RTyGmzkr9PK2BJT4u/VVKFLUo
ydI+sSOcvYOOZnSr8JAsgfg6dZHAnvz2Cwf8iRHhqerWvV2WuJZuYjRDeeGGeN9GFSezZP8AfQDS
kBxegkjgf18NWOZoS0EyJ9+gLHrVVj3Uq9LLbky2Fe/fHFLFuEl23xNzwnYFRhzoc+iIudz8nbHE
T0zDz7UtdM8pxlLVFaqyJoRfY/e4CZSwZjpBk/4AEtO3msOUBbZ5n/Xv52P9c0hYKN5h48HVEo8Q
R3BN10On7F1oUrgtQ/YCIoaDX1a780Y+xzeMoA4OEWrUxMH9cDpd9lKgAjpFqL+iGm31AdMSvE4f
XO143s7nhQs7BDAyFHtxXRLfU+kSVXqdwI5hvGdgroWYGftmQvJvAHuTO25iW3Fj/hyHpwaFqcr1
sTIgBwzHwm1THgbvou3eIGallGmTXGvWlsAUfjqEwIvUY9nB0mI5BLfmMEx2bhdG1wZJ013iQQ6j
LprqtxU70UNs0Hjv9F72dH58pe5CR5dLVyCjIRZpwsZrSKEngHuy6xaQ49y8p+7bZAesUaw46Uyu
LPGIWi3wwk71pnRhKRvrwMMNjjmQ+ZqA8jzE47fBurc6xbVHGqMri8KWQq0QXeAEFkHCXY3bxXQB
aL0N6y9UWTGTqK+htonXHA7OU9esKS6hpwtDurtJnI1ttP4wgJ1N95v+PbQe9ORp8m6Ai//K3P1n
1hICCMq6aeSU3D8D3ENg+NLuHG9belt9VKQ1pFvKh4Mi4MGIGtAOVLCkWVs7vx6XO2N+Pe+MfDms
bAiHjKFptdvHMaDUnJei2haoCHVLC6m5BLjY5yH1tfk4qHgCVJ4JVx49cfVhNuDZYC6BBmDhNH0P
FxXHncoKT9ivYj/0ysKueYAk5DJOH3vomWcqXVBptGObBEkTRV7SEqK9booqXDzYYLZfLqlPATkF
OUCMbNf5mZJuGStDwvmSeWUXGnwhT8ipW9qviF17ZLs0PlOpRkm2DMcA1QpxTQPAVhF0pYV97i1u
hIvhuLXL2yEJOvdxqG6AW8iqwC3+Pcqh3gMIrY2KAQoGwgimMYkGmiVIlqRXrnGX26/Fv99yUI5Z
mRDGLgHnZjrOSPpn5V1n3jXDM6s2y3xr9v9+jKHugw0JJzTK1mJzJ+tR93AHwExoeJfrjynbULqx
cMyk8+F8OMgW7okpYdgAPKNu7WDYaP7eaa8ORLA3VT37bX9tsBcjvY7CXvFikMT6iUlhGHPNskDU
C++QoR6N10XfN95VqSof8185fQ7x2tnHGArb+jBn7TJTOOYZv+fhB3TvQu+BxQ95cghNRexJPQL1
GU/V8LKMuA/1YxtD8w+lY+QeB2AxkhYihlekV8yWZCeC0MCHHWEnysbBJFkHO9Fya9pBWD8NKswV
/wlx2DBoWEOogwB8JMRD2dG4MkMA0kMTUEz9nagyZ3IDIDYDbxvyc+JjjlC8i90Fzb1QC4OkvPm4
2JWi1V9qAgkzXuwGpFGEF2axYY9wmq/T31X94KAX5vyqkc03z8j9z4Bw2sWdYU5LWSDBVNzr2KnN
7NbNH2KVFrBsutdmhLBqUjbg3IYfcXtcyheX+WmoiCjJccAVpv7zRIioOGqjeMrgCa1etOTNg5A6
pDazOfNzFRehdFYgx00p4dIfoiI3zazRaHWU7O3kyurqTVswxbSoLAjOZLi6VRUHqkDdiCADUqu0
4qQTsnKB/311E2i6GmUBD+AvLX5OrCcyg8h3VMyI1AYwPbyFC3UEMXEVhUvJsgnAq2q61bSAVlek
eD8fvrKTGaXj/0zw8F65kTdRm1k1TNTzDSRVey+wAJusr5kGqWQGSVZVN5FsLzYpsLYohyIvLiZk
gWmDVhBBjSGed8xpAxOaw/kcaM4V9mcGptvz/kmDemVO8K+DeAcYZmCONlejcUjcF5cEc3OoVVhi
+Vx9+CVsluNAQT+0wFA/fXfSPUNm1lI8g6S+oNbPG7E4+EQ4xijzCrSKoMZH6qexfk7ioxUB8fqY
pl+4c5gfhkRxQtaPfVEwbPz6fBiKJ9zh83ozAIHpKFoQpIO2MiQkHyKTAr8LaOvGib9peeWjCxN6
gIoQkO7QHtL/4GBB74kYcTqg8inYHRDixLdQ1WpooPfo0FXcpqU7zsqMEGlGl6ZGHMGMqd9r2ivT
gvORLL2eAfiMKebs57jani7VKnXSMuTYI7ZAFU6LL2maBSQxD0Y8XurjzVSWgKeZJfNLr1UUBWRj
SHAJ4Ayk/J9guwMzM1lKhN5Eb6ss9+30MGrAvR7P+yiLBwCd+BmE7CAVCQfjbiBLSxEPlbE3wz/D
fDu7qhyoBMOINMyHEZFfELz7PZg3YKSvN8CoBSa9Dt03y9179sYAYKJ8SL19q1JYlIXH2qoY6jMB
KoJbbcvLBDqc9b83pcEtF2GBSAehnJi7aMxhqZca4dFNmtNvLDdt9wSNm2zD3MwBNWive4UiJqXz
9WFTTFwAINFmlNtk1Y/ChUj1W9/vzoeEPOxXNoSBY+MACq8FNgznGLeGPzY2wFV3eXe3IGPZhkGl
bXVze96q7FgkeH2D+A9dGEAKn661iSwG6g8wGnZQXvEBFU4H0PNpDPoyHd3bo2kGdVsn11oXIrE4
F8b+/AfI9nqu3sApffCUELHlea5R0uf4AAsXi5xsGRZd6OW+lr+YpeKaIV3cvFKENDNSzTqf5dUd
QC9IP3hej9d5kwRLWm4heM18iBPj1mSrOkGlIbMyJmyTS1Xm4cRQ89Pru9kKuvE5o4qQkY6dx3UH
ARjmfGKn/mhR7OZlPiJiWAlqDs136Q88MwFyRcdebCuOF2mofFgTFa+YwzqAzODQnFiPMX1bmtfI
W+6LUr/US4qTE60plgrFK91NVkbNUxfziGlmZMDFAshQfoUavpCTRJccmqLR2oK7mpgpLIoauukx
3LLSd7Jo/jL6xPa98tlWtVHIp+vDkuALyjdT3PKI6HX06rS+421Icj8MqO+9fWFRoYEdhQ4bh6j4
3oSUW0Q6Z0IeAPAgt7uB0v1An4AgH0KVQqwszP/ix1FKNzgj2+kEORmdE1JgghYwAmT1uGU93obm
y3mHZCsX9D9cfxhtGUivnVqpdLsEveaMd5T7IyXvE3DALLxtHcUjWjZDaFNDgwEanUAKKGzBfduP
URNj3CLtqo+OunmTj5dmdd87ijq59GxeWxJiQQeQoo87PkNGvV8a7zLtgCsjJQGxUt0HxoA2jYrt
TbRsTG37u7ZfvzCg8BAoG2QlPkk69w1dls7jAwpWW0+zgohtO+wc0ft5O9LwWNnhr6TVlks1LUc9
WceI0svUvrTSndYqzmbZvmR9mCBCUSGbHIggJ3BlGr7NHpK60yEFTW9E3mfUp8z5RldppUqjERAb
G/ghB2U+IUxcOpujEcKpArUua944xnsM2n0zUdy0peGIxC4FMBMoB1uwU8xJb6Y2giRbDijC1smT
Nm7b+tZW5Q2lDvFHKvzBpUrcA/M+aqsoNRGNuXZ0mnfqDb+8HOx6DVOsMJUlIe6bPEzmsIGl0bwH
C5xVfCNcMCzKtufj7i/eTczpQfP3P5eEiw1ewkC8hgZcYvR6GSqfOM1mKNPnurUemqy/SvQa/KVP
Zv1SJvEd+t98LVm2I32z8D6b62a7OMnGZenRGlRsQqpB4IfealH0uc0ci+HbwG7betvautbjoNEe
zg+BLAGBdDCk+nCzw0kgRE/EvNE0BmBj6PQ979+HYbOkR51dzPVm/H3elOyUBkEcaOBxtbKpWPaw
5tQYKSjwNtl0Wxm3oEDwzxuQjtjKgDBiGdHqOWMwwJw8SMnV3AU5I7vhK9nHtSPCaeaa1VA4PezY
yfekWHzbuDeyn+d9ka7qlS/c19Xso/UfME1uY+4LP81epzraZEaM3vgHqiphS8cNzYwWVDUoRLCF
c3OMBrwAZ9hqatBYvk6tr0OmRFWSlEbayoqwyUM8Y0TSGztwjKXjpNsu9IHC6vU7Gu4s+nR++KTb
/coY//tq+PQoH4nBQW6Jfh0C9N0Cd77zjKc42rTNgSWKq5RiBMVHdOlqAEXPfw/K177aTzVgWE+R
itNbekzivsZBe39pcU6dMuoKIlDVgkezRveLAQpip7sOO/d4fuyk63RlRtgS7AR1iBCcYpsY6tcJ
RLjNb+cNSB+xoJH/zxFhf2eEFJkFKofNYr5bve6z5jB6L5b1YLJvMRBLUJ+ilWqvl66olVFhr5/i
AZr2GYzaNfZ25IVwPwyyJPZxOQ6I+xtKVLu4fOgd3FC9tymJN1r/rdLLpwGt0iytQPo8Pp8fCGnY
rD5J2LC0Xo/sOsInDemIZ9ljXaMn4qHR9ufNyCYUHXPAn3H2AzBLnMZNUXfFUHUOciFmkIDZqFgW
xR1E5sjKgi1MqBdlTlMkFBaGb5MeTO694b6CUO28HyorwgyGKQaLMBd7Yv5nAkFElPnd9L3z3s+b
kS0z1MZs3tSB5l4xseyMVZtODM4UyG+gFGNbuwUSBOeN8DEXbx4rI2JSmZq1HpsNjDC07BTRo8cC
L70HEVSbXrZVGtSDirNYtv+uLQrLWjcjD73rsOgwcBZvehMrwPTn8mr8nZWqkpZiDF0hIKjXD+Y8
wphWPWV9MA3PRLHlGtJo8Di8CwUN4DiFaOg6zWrmHjkhu2mfXDRfHqbZ3LlseQV7Z+ZnIx33U9vM
QQKGrwvq5K9jxZD+S7de8gvcEld2Me7ItHQKQJhsn+EaEtCS4FoZrjDOntlbsc4B8HTQkOtIwAgR
IlH1I3X8TiVrKhvmtS1hmBugCLUCsn2bmo0+av6bpfllqVBSsoFeGxEGGsd2RGcOsy9nwBIiI6jy
4abQwCP8pRI4stEmCmF4XIP84HSnwtWExm004WAwAhtMxXH54/yyk07OygD3dX0vSGnkuQUMRAYa
AQE7J33ih8NLZW2NUiWsKNt3QVDiQv0AHG9EpHnrqTXryWTxguX3evzFxt15Z2Szv/59wRkW95Yb
hQSvlyXeRKQNYvepm1Q9I7IhW1vhf18NWYkiTFig/W9TpcfB3oc6WkKHTU7xGnr8gj+g80DTAc4q
pO1PLeVjUUGWGefUbKUb1u5IH+5MV7FvSCflw8jfu8naHTsczFaHkRANY9Tdx4OqL1O2XlxgTomJ
UAb+X3CjhJJSNaU4pgg7LFCHK/1yeki/ghZZWaFCQqN0bWQ8TfhhRrvCeJ9A7XJ+NiS8unjkcAk6
ivchUOWCH31vY3+ZYcFBZaG0jniHOv1tMu1Bg0XDY918wwrNun0dQS8H6xUvofNfIB/I/z7gE7Gv
pqUNINQ8/RVvGuqHznPVvk7D8bwZ6TL68FOkQIn0BAJyLfw0jNinOBvyR091dZEuIo/TsHMuTwiw
nIZ2OJMW1Cd4zJfg5mke7eSol8eq3aYqlJLslAf7+n+GxD3BrOYojZE6QcbJHK/H8XnWDlb32hQH
S1UpkS6llS3hRTdWaZnPLmylKMUsIJmoE8VZqvBGnJrKnKx2phg2s4j9NkP54or2V6wLrOx77ijq
/DJjEF2E3ApyncgKCefcEnlW3vOdYcqqXWKam961j/3SHFrDA6XD5HdNrSgkS9cYV1sFAIS3ZImt
jKQLkyTMcU+qkk1IdB/lEUISUELdhuxoUz8J/+Di5qfsJjOv3CzoVGoZ0rfY+gv4JK/2Q402g5EM
+IKoujGnYIkCe9zV+XUcXTdsH6UPId4m5xec3CYSDTx7Dq0AMRMEFErXJdBo2RRoRhgtlG3ukvpO
ay5jpwUTIbrZq8xH17bCLJ9A8c79lz0U4AdOEyGcZDmlZVE6MOuVRPtdZ0uLHDBkEfpJK45ly8Gk
wN/tGZqqNm6aEtyOzXF51+mi48tQ6Bz68StAGTDuIR0GEhq0tQibLEOOovQW3sGlV37ZvTL6XitZ
HmULdWVEPPMm5L2t0UOjE217CKfqqGIpxla2v/GCCLj50efkiU9MOwPBTtQlBZ5msV9Fv3owrWTe
77K+UzZcyLbrlSkx12JYMx2TJCo2U5QH0Ea5SqY4MKdRkYNWmRGu8X26VFljwkzYPLTkW94QLEYV
gY7shFv7ItzfzXKZuyKMi42lbWl84dBbXKrSUTE50un/mBwRrpLPiztoOlzBa8R3GfFdFVhS5Yew
iYS6UeilAQt2dj8WyH/BhuX58VfKsB4o/0BOzXdM8UqSUb1idQPWZC1qXlLXu2sMDZK80yU6Wvet
2R3O7xjSgfswJ15AsiJJ7SVEVA92v5+M6X7BiXDehDTMOFMCV2MDi5IQZo4R2kNUwERb/yJoQc3i
7Ri9/bMNl8saQvcAuEm8R063+N5pI5tpdQEdpDm0/DnU9Ts0WqRuYJVlnmzPW5M0GANbZnNdbST4
OKPnqTmo/oZksECjZRWpn2rYS+2rEIX53kXpd1MvmU/7+GDkd6TpdhAxUZwukmP8xLywpvTBTCHd
3GBErZ2G1DKo2IbAA2iX6Le6prigyI6yE2v8zFkdny36h7IsgTVCHjo8xZZuC15O341feoJzBsmJ
q7D7woI+MSosN3sGxW5nYoTj+raORty9VFdvk4+ScFaemOBxu/IrIrQqtBx+adp9aO9auiVxFFj6
tR2+Zto2KTW/+U0KbZfG2zj5Fqc9h0TixbtxgYdLLkfnlx69zeyJDqEqwPjT5tO3OTZUYP5qhYrk
DGh9KxioEQtA1l4KEAwMP+xlN9Z0XzRP1hIg+AAOVnXDSRYq3hrAG4KxHYlBMa2jz1bIDK5SG05+
Sl6c6jrtdudXjuQQ/duUDygw0h+u2KeeazqZiAvSh9Yke3f6Zea7OWo3U7mfVOKMkg37xJQQQQxw
JupUMBUbQa4BAXrwyv2sIpeU7J8nVoQgQm9657EWVmi2n8zbFtzw50dMOim4q/9vxLibqyiFzFtl
1gkMpCYYsp+TYRcnCpixDIQBDCEq3gCbmp/7PuK4ARXzgF4DN9G3aJ6B7tq2yH5mYZAYVwQ9Qdku
TyCMpqtSxLK95cSysG9rJAeXGuFdDuweCq5VEejpTyQSwASd1AG4ZZVPYalJ9KaB6RHVYCRihCuy
4aVhTgYkVbvez0E6i67dHsSSnd/NvZ8WPZoVcYsI/nkWgXr+MCr6qdN0zjhuslzuKudON96d6dd5
E3/77IU9Y21DzLe3Q2ePhg4bpB6f7J5dpOHspwDYt2jpyjoSdOS9yV8d4xH3cOZcFVO8NSjKu9TX
M3Qd2vExGZzdXEASwHk2Qx06Z78StN4Ct+IPdnk3jfZtim7x898tWacnny2epckQG3aLzx7wCjSr
3Wi8eEmglYotVXJm4qwGfFHHHQQZdWGhRlYc1u0MOO7sLNZL4nnF9wjRAWY2i8SXWBW4PHSl01QY
jBiMxOed/LxNgBcf9LO4oIAZ/hNp1JizAg3jCYAB+WOlX5a5wrvPu8T/8+5zEzZa0QTviqFOmjDF
77eotXgs2qR6tvP01/NeSMAkMAOsFFJlSLXD1ulmxCuaNgTwwL2QPDSg+Mx2OtlPUCmLIgBzb+0l
YIPvelfdhj3Zlt9tNtCqrXeLaseSuQudWmDGoYkF5gkhZrq4NtLZhLus+lNlzlU3a/u5NxXgtL+t
e6crCtTE0JgGEwPQRyjBnLq76Hqv1Tp2p9FxltjXgC55N+LCuZwrc8h8Pe8AKezYApWcirRQVcnR
ArgURkMCI0mqOwPP6lsU6tsEbZVe6wRkDM3t2DbDBPX0vih9DdKQld+xLH4K3b59GpcKI0j0jB7M
MFUdVnx6PvkDkBv4GJCLccWtj/VF7lhpg5KVFeH5UkP+NPdycKprlPrMLK7mJsd9LkenWap9AbuC
0cRdGWyqgJgCM3Y6mpoxeRCIwAqs8vfIuQyT/RB+s4v9+RiVhsbKihAaULgYUpt3mND2IcsCowHJ
hfF83sbnWwwAVehisxyoiHLI9qknfQuofU0GDsat78zevo49snfCBcdH5VMtVBwess2Dt5dC0RrK
zFQsA7aMaJHRw6UGmGavMX0z/nHeIakFpKpwA+BCEJ+2j7AC02jMjyfX2XlWCA4JReOPdMhWFoRr
zMxQKa0zWJiq+wEE0uOjnl56Wet7KiHhzxs9JsfjxCbgxTbwH2FywgFqkiaAuOlyAwikzg5hvC1H
36aQdNyeHzcJF+GJsU9Y8CaMmpLDshsWFOb1OO8LtqXZ1ogOjrWbSFC1t0USVOGBEpV6rizSV456
/H2zuhlCewRQAe6ozq4apMK9Q6RSdZNtGGsTwtOvjr0wNBaY6POgn45gDcAWDx2A1NtpdNOqBMEl
uWI+nDhZ8JjH7Inv6qnMMqsEOGcT1bu2u9OXVzM90PZ2jqH78IeSY259r7URJX1Ivek/WluREZOt
A+xOOEIB38PtkA/5akhD5kRpT+BvAZoT9O74g6nYnqQWXA5vMkGKAzDrqQV9qevMdDjyiLS+UVzr
iYqTS5KcwFaBUQQhF+dPFxdAwzSdQccFp5aNetJlMT8Y3kHLrqNuWzlB5GU+a4GQwD9Fql+28laG
xcWQuUPUDQMMA5XuaXuD/Ey7G2N+busL498BiidOihp16Yy1X3Mn66jatfOPejEvtDgJzq9vlUfi
EmNl7swctR2DQM1ZbvPyEvff0PmpdwfgxxTWZAt6PX7CauuB92gznfuEor37ve0u0vHtvEOybRit
Yjrvw3YBsRM2x7q2QafbofOHhhZqnU3yJxlMzR8rqKXEU7RsQRejYh2RDSLyZJyxHZg+SoWQn7SY
JB5HcBTZY9eBt3yj6c+V4c/exagiRZIMocF52v+2fqLhWPAPVIlGpTmw1XnIipmW81R3zrLLXVAb
nh9JydZogF8AqW0uJogW5tOFHOmQ5R3BZ7BJoHdpzMlNVN0BMX2jGfVFTW5ineyojevgeasSKl5c
nD7MfioNTD2uCDb2j2TyDmitgviKG0TJC5nNg6Y5F2391ETx5RC3Ac5xEDlY3maG1kW6QE7KfbbS
+GD11sYyFK9PIpllfBjCCj3+uEGISJAmSofKLRG8tEJng9ZH2UVsV7q5yb0kfcFrcnmjXu4dE9KP
h9Sas6Dpu3H0a7ODzGu3hD5bsvhb2dT6XRmaaRjoY2fnh7DNejAoj1N3UU5kgrbo7JDANeP6d58O
0RiYWjH9zsHe/CcOwUTcWtM8+WPimD/dobGP5Thnl3NE+2mDs3p56L3GQFDo2VvYsuSINpd2B4Ba
W1xpZe9dZ/pQKYqunx+4mDI0pQEngScThNFOIyVPO8OKa9T4jfYCTwWN/J6r6zxUdVX91QYQbvfo
FEd9jTc7oZFauPni4Tt0LLZQ+xuaUt/EcTxcY0zH96TX2oNu9SCrcLJ6+klLq78ppxElDH3I6m02
Ze3F6E7NQ55VyOx2IPR7bhIru2O51v+sPW1RDIksWMALZAMpzzmBxWCJet2CbAjq0O6sJXvNWcyt
w7xjXTfNkRBkgWZKQ3+urOHfD3iIYwGPys9HyPIKc4HHK7L5f+uj7T1oCn3X2Z5foLLJXhsQ9vDO
ijqqIdA3IDhB2qTSaj9M9E367wklNP7iss5JF/E/4kausYH1CS9HUYdt+z67KUnv90OjONIl1xUQ
NGCXw2uREzgIL52yGFg6ZiPy0HQMEg2LdtqcHzDJiYQHISgC0dFmQWpKOB3GGHJ4QwNHzHnTgEIc
mta9CSLMwW8MorAlmRxUoW0HUB+uaCNWCQfdqvMhRCU6rvyh/N5Mt121TVWiWZIxgxVkJjBoXKFH
iLHM9hKTztxK+ebQ61RVuFD9vvCUiudhGXJeHaZT6evaNppKxTipLAiznuqp0xUmPCjN7OgM6aGq
D+dnXT4TH2PEN4jVRZvVcc6WGT6wMtp5BIQw0zcHKdh/b+iCeAtF2o2LGXOum1M79mDU8VDATmHc
L/bkR/RHR268NFaMmOTecWKHj+jKHyhKtTMgXAUaJu/m4bodv2n92/khk2TpT30RVkrmhGY7DbCx
RA9pCGB4sS3d1I/GQ7dcm819Uh5178f8hR3txDUh3BzQiGoJ5eFsQdaz3fRM39TVJVFNlWoIxaCL
q7nzergX0ke7vm2iySdZcH4MVTaEsJurJSzMDjaa6GGhh2rcAMmsuqJJVw+ShehWxCMWXDunsdBT
M4msFgPGPGDQ7cAD6djs88yaqz/P4BZIXpr8sQ2htgmEbp8/oev0vJuSGgdChd+5oQKPhI7ISVa1
DJDpCmHfsx1x74diB+jCbmKbsPB8HdA/fbrK/51Y1oakJr99Y8Eh1S7ciF0nW+bGcHE1LQ5o5QPf
Cm2DZtie901ydVhbEQELjVdQUHDBit28lnVgLdd0qP2sxQ6yC4vX88Zk8cKR97xtjFPYCjG51EZW
UR2oorwJmgbSQy5ypQ9fsAESBgMnk8Vf7afhMuKW4zEP4ZKU72V01YFoRXWKS90gOPAgXInbuQjX
rcYmHZMJ4cDhCjFH/yFdryL7l4W992FEROtONHbTZYGRrn4KUTtPvpLwstcWxJHCFWVOC6xejdU+
KpNOfxGq+J5l1xFACwBsBoM8L9WczkYxu1jTI+A3nXGlT0E/vA3ujmTHeXz5wrRbeIQjFQRI2V8l
sNWJAUrbApy0mHZHPyxhEDXH0Hw+b0J2YnAuEaAu/2p+iyuyr7pB7xYgb4z8rdYu8P4JqmE7Ow+h
u6PePjPfXX1XuYpUr+Rsh1WoVGEUDWjAC0Nox33ooKSLjRyCEibUspPwwPAQq1TAFD7fwoMHhtAR
Dt41FNfElWPkfd6aRQYwgdNvK8L8kKKbDT0wE+BfxhawDCBqNaCmRuhqL9nP86MrifcT68I1b8gy
XaPAaQDXOvklvTGYwj/pOKLBBr0cKJs4YpErd4e2Q9Yc7mHDzrT3aXrQ4utYdVhINgcY+DAj+NHF
pEsaD2ZIdAWRxSE+2OHuC0O1MiHcwhZToyzKCuAZQdU7tsAAR0/nLaic4JO1Wk1aA55jwscKKQi/
8t7jAapltaIeKMv2o3EHDy48uZAmFp+tYKrKNJCLAYsB3bU6wdMuRtsA8cvyBg9u2AP7NniP6+p5
6p9DFepLknE6sc7jZeUjlHOHVNMRcMWQ7lvPfdQHdsnpsiLiAJGFfvCpQCC2+/NDK9kRT8wKZ2CS
pxEeU3B6IQ9teJXb15PxRprvRNVh+XkO8Q50waFiQRgctTXh/lC0I+gBdTdFMVWP/axnN4Wj+bke
K/anz+PIiwug1INYAd6An94EXc+6cnYyVO9a3+qv6+lxZPNmJEcd+hUQ9f13nC1HmsAWlIOxCsSE
/FQXTl7XbrZBJVkznrP4QWvfzk+SbOxWJsTUu907pRdWMFEDxtlYr6R3gnYOzhv5vOP9RczgsKI4
hiH5cRqAM2i+x3GCJDVzx62TtsGoukN83vJggaKlEG9n1DnFVFlhaU6pJ5Avdwe/1o62uR0IaLiG
l/OOSMxAfp2nTdAWwIP71BFEWTF4PeADRf9se5dkggT8U28o3oQyK8C8g9sOhSzkN/icrdarrc2O
kYURrOQhmkdY+JDr/c24aO3R0EPtcN6nz8uU4sXxYY1/zcpa5trpohFospcJy3yr/jGV+ZMZvdHF
PMzd+3ljknADiyuIFLCOwLpNhA09Tes4ZAzh7FURaBR+TIBOOfXjeSOScKN8itBkClQv6KJOPQIY
uatczlI2AXdh+7jKuPc4Kenv82Yk28Ffnm3KRbYBSxS2nTn2CoNxPJgb7rLlNQYPUJqg9SuojB3A
v0gUqZomUYTDp5/eXCiiHBkvAEtM0JULN9l40QovjsAlS2raLv7/kXZeO3Ijy9Z+IgL05pYs095J
apkbYqSR6L3n0/9f6vxHU8UmimidvWcwFwIUFcnMyMiIFWvJuj8xKCL7T4Aj+XpWyJPbDZni9yy7
73bOEA5updhk1byRmTuQqM40nj5IA3TTczNcD4Okv2Z+QyoSyX15FZdaMu96jWgqZ2YbHrshRWug
J7LeNfXQ3VFBrh8qZQq629KK9CdzNjlv8zQf1HYKb001k7+pU2HfjpHdXHdsr4jhsYzArM+6QvMw
SSQohgLH/JXJxXiYdXv6HkmT8Vw0fvYhpJP1uUzs7lZ3kvFgYOO5tEF9lHmuhrtsdPobPTXNL30V
wu6UTKHijt3QTjslkPKHIgLQPMtpE3hTLff/CEbP5gABWnHdmTNhux6s7GnI63a+pcs6+E8OyNJH
Rl3s3hugSmzdMQ+La8sIp9eyq8ODFfUwgRYK/AAUNM1jGGloBfg2dOe7oJsYAJrVUHpM1Vz+klSz
/1y0TUT/xDKq66yX4h2Cbyjn9HreeNStwvw2L5Pihs+oBXvNSaafaqUWGaxpSfYRuqKSdzaE4Ye8
aaJfTVul6kGy6pw3sWV1Ce/yoPui6kP7tZgDNGX60I6/I9ag7eug05HWyFPtTg8bym+t6Uvu5S3/
9g1NTUwWTHkWMAkAH+cnK+KiCqUKrmQ1mz0d7gdVao9zLB8jqJn9PvsZS1uNq7XDTElCaF07ELIt
iyKGH1h6nnHKtORgAj7qxvdD7HDqxMIiqJd5ahWtYEsNkI6V0skd8uvLy7blg1jWkxDbTkqnT78j
BfuriR5G9fmygZUEE4oijdsCvStaFMtY1IJXLfJ2orhRqNI3q7esr3kYDLVX2TnlUQcCzEPmOwGn
MDP72W1DP1J3baJm/9aBFvP9oua2jIa+2l3+ZWuuQzZKfga9HaX6RcBPA38cAh1gxNB9kpTeNcON
RsPKZYnn/xkQP+Bkbe26TQr1N7HRoL4mKjSOIDCMqbzJ1Q1LW64sNr8R2VlsCWnFmnYG6ItyUzNq
7Xa0eJPy8IbCmy7AuS+RExGfBTaBSLVTrVcHjsPQ2Pgiq0ZoLJJPYot+97kR3UqjckBf3ZPs5745
pN3O0DZMrH0TeFj/mFi8DB0gq6Yf06Vrxm+JYe7iDkh2PtDB3GK33HJmsb3koivKQcKZZrpS6puG
jHwLhbCSH9lUdMiQwD2A8FmsV9RPak/cEyiE/ADr4CE7mh9CiJV1//1UrtAhnJharNtYyFkySZQo
/TK6Quw0T4OD0e5a+T4M35/1nZlaLNyoWEGf+Iy2FqO/a81oB8NqWrzqMkzukuldDgJr1wYsmpAa
I1QDmn1hrAqKvmsclnAovaiJ3DJEI+8KGSrXQC853toUq9vvxNwiJDRKok+5hLkp892o303yL793
+/T1sldre488kwKLqqtvO6mwnHVGagAZCRE/AJBgA9pQ5i1upg0rS83YKQ9kM5pIZmPYpuzwydRf
zC3m5LUFO/FkOWiXzfVcJb+lT0vDPA5aUlP2V+5nKPFoFvnxh8sLt2Vusc2jCXnzJmXhNO1Hav1g
zs4rmRwK48+X7ax0M2DuI2egZ09/GAj/eairOU613zEi33PvZobnGC+d+kGZqHxEu7A4tNN243Bt
rwvIBjh3FOxgQj236YRwrAcFYAqtyMVEn3ZbdN2HbiizvVI/9PRwJGcDFLEWoRxY+HFRdiya1Ocm
yR8HzRrgGpAGvdtL2pORdD5sDbl8XdrVF3g4tlpVqxZ/cwHACyYErc8tml2rN1VC2C2m1KLdpqA2
nAyR8k1NfCn0Kr3y02M2dtlGIW3lCgY0pZmWTTEEzuHFk4tPnCfmQFslD43roru3/Op4ec+sHLf/
IWE0QWbRkVp4JqXooOsdlW85SbK9McMradbNCBbD+vkXlngHM4vgiFHQhS9z6ZgUgolScUFBRH3u
rGOpVvvLRtYWjMlzwRnDTMqbkroy22Gd1ILYzZzckTEsbUt5ZGUrOKcWFpvPmpGCkbWJrIiefPwU
ywdFu8qyu2L6izxdIHvpjwKNgNRKfLqTTC/Jx3yyJ4GpVBgi7RyvDH9cXq2VwET/kVYUoHXgRUsU
cTLEVqmVGgQhyo063OT6frJ/FcbWM35l4Eq0V8HewBpv8f/FpzfSrJsikVK0cVQcnC7or/LeqWfX
yg0z2FlOaN9HchY+BE7YFbu6yKqHYUjTD9GsRTdppmbF0We8O3arqtP3qumnH0Sp/E6NR4h7VZTZ
QZEbUHA2w9D4blwwfbU3o2hSKRxExofUgT7GowliXsdNU9U8exQp38gChRfntQr8Aw8NRzJFb3vZ
S/anJPBrGgS83Ax5Pw257+lNI10PrTBYtdNeVQf9aEzdcKz7yvYuf8y3JxnzzKzAbEyT9I2MKEqh
Q5SUtBWhK6kOrZUEX+wJwEju1+8XXceUQHMC3gGAvgyHoxMrcR7TX0y7fnItJY+uw9K0XcZ1tvhB
1rziywm2L0dTeRGfHwLKM1IxpIzahlPZ3Ba2WT6rcWt/t0uNEs7lFXx7HMSUFEHVsIHfQpB/bovc
xjGbngnSsnysNFpJ6Br301EvpY1PtWrIAs2F3p+pqUuij0A1KytPetrMgBunSOG9Gj2gxrNv9Orl
sk9vAyI+/WdqOUvkl3ohzy2mJhOOvyZ/nLry62UTq58I7hYambbmvAnslZ5x5kpMDH2wy3ztKUGD
L0ymjZtq5c2PK0Cy6fOBm8Wr88/TRQ5VvHSivzIcuvklSm+l+DVQrw1GvCOkM6vbGY30+KFMgWN+
vOzj2jLCYiCUtblaKLKe25YlyeqjxKBBjFRz1uVeFh0uW1hbRVsAv0mhACu+qft0RuGbxF4vKl/R
epvV5785SyLK2xAbCTLCZT9nCpKinmvGN4fkSs4QLpivIrKoy36srBRpIA0cvpLOlaKdr5RtFFVU
2gr0H5Pidcme+ZENCyunB4w81QKBMJD559xCVjE2GPph7uX5vR8+RNW95fwa1I0H44ofYsILkQAm
AJnhXAQDRDLzNsmT3BsQeNS/mFuqNyvfm8CJwDS3O02PZQzNm66dmOHJvRJm3SHZqfmj1m0oLq7c
SCbgAj6FqEaxd89XSk193aTElXuVclSyj4N9LKzPunktGy++gWIKQ72XP/6qU6A0hEAAIHdVPBZO
UhYlAakeDBjs4zvDeA2trwkDZf83GwunpkQOusLGxpw/+t0jJes4+nDZxOq3/8+NpUBAPc4N0G5M
6PN0UJT0amJK4P0mGInghPAvs1yLgGINel7BIpF7EsOrkWlRo0/+wotTE4t42URWSHkHE+lcuw7j
zv3G6+Tt048Um1IAe8whrVuGLNPooe6q6twzi8jV84/xFxqrlDh2Jp2a8fvlBVvbyySrkIQJCBhq
Yudbiy3npF3d5ghgPU498slMU8v01Ez4B4+Tbx7lLdmytc2Mg0gNMSMARf0iknVxWDhl0RNnzAh/
brL4n26LiHctlp3aEDvx5MDUWi3xKsOGlLvRr775LAe7ONzYCCtLZ1H9FPrnVKPo558bCQfVH2tp
4NIybiUzdrPwg8kcZOi4inmLZlQ1b8QdsbMWmTCQTjIBuJloUauLIzo0KgKT08S3cj7M0q2OfoDp
aS2gi2mLbGzlIzGvwRPZ0bkO3ojx2Hqfk4vLuVd3ExTivC71j9W41ZR5Y0WQBpjMygouRa7OxVGS
ZaZyyNGAHrYJM0y7UsldKzpe3uFbRhbBsyoVp/VHjBg+AG/4xbT8L8TWBC+BYKBlQwMfWea4sjKM
5jhCTBCr1Nq13RCU3mU33mzp3xawQc9WjH4vLs62K0tG5Wh5j5Wzy6ud7bwoqePJG/FgZbVIMBj1
RqZb1PXFn5+cHL+oS9Lokkp41SLDyiTT9Dl4d1LGID4yv1RI+OqkfwtfpKYIjVooWOWh9qx1/c7I
kd8LNuLomiunVtRzV6Z08LvYF1bAT5qyfFSi7lGztvBJq2Y01osnv84rcXEq+5E3ozkziNenxl07
avcW4BE1696/jVFFJkMTyCExgbfwZpZUszZEi4J6twXQrNJcGkiXN9mbq4cPAy8NOQ0lK4X86dyI
WlQ5D04TUKhhHAYn2jOXeRwCsDxp/DJKwy4Mtyh43kTRhclFDIjtsrLGlmZFFunMVO+j8p/Ab3cJ
k3Z6etDrI0xXl50Uf+NZGCUv4H0tSn+gOmCCOHfSmguzNFoatbbdkLNbcNSUe3gbjuZsv/R+dnXZ
3FsUrLAn+ggKbMUUnha7PfQhWe6EMtdAmbFL96VJ2/5YxF5hfUqSV0V5DsMvTnBz2eyal4xC6qgI
kUKAGDz3khx5iLKaorVW3wQh/RnRMr5tRsct+g3+ppXQRPGJRiMNDCapnOWuyZN0rgpMmap8nWn+
XZcm0BhVvzqnfb7s1Zop0SSRQWdxZSwfq3peNIPRs1sMs5fdRim7ezuc2ruyqSS3Daa/iFQMTTrU
nug4icrM+SoOqt0ovqCArlVzT78VOmuqZe8GfbNDwEkLbDwp65sXpAN8g91DiQtWfWuXWIHlzmn+
HCkpk6d5cZjy/MvldVzbHWCkhW/idl8+kyqr7tNaCDDYvfEzncajigrzHNSNG9vJoTG3WMS27C1y
pWZswFKF2Cuz6JcctoiSjjcjFfhGqp7N+t3py+8F/c+9xRGf8sKq0oQFtXOYdqWPyPQeii0WxpXA
bwFcJtmna0KevEhk82Jy4MDDhzFRryvtue2NPYi799/7Z1YWKxdkXZ3Eor4/hupBrv0vXVvda/OP
IKo3+j9r/lALFHBBkhlKg+d7XZunOJ7jiUjcv6SDwyiZ5IZbwXflhqE4R9md/1HQXV79OpPXtQ/r
EARRyi6UP8vRZ7+J3dxvnqsISdeNeLFqzmKTA3UDqb/UK5zGEHSBmH1u5vLGSu5S7d96qPbmz5K+
eL9F/SK+xfJmgdeAJIDEhlVcxFxY6Tu56ck4Esf5IaUQOubRBnh4LQCSnmk8nkjT4ME6/0gcIrTb
G2ItVaJruct33TB94yXCVJWxcU+u7QfyJ4tHmqhIL5+GkQI8L7dolMTWFVhCkNBXjZpulB3eUq5w
VE+tLC4PU4+y3BEabG2qZ/9Ks2He+KNWP8FwNX1SpNlictwsjzRVUmqTVnMbl1RD3LyOnUfVGfoP
ZrZXhy3C+rc938XPWhwGJ5oMPzRxXoK/Jx2OTHiYsxcYIbpau6LSPD08Nlv3wNpupWnEVQPbl67+
ziROkm8Fyl1rho7QK+v2OjK16znq7vx0vJo4in7d3SR6/f6MT/Sp/phcJMl9YU5+HmASXg631U13
tH+0/g7A1Z5OYh5tnMe1EyJQuxTpdZgClrM5XVrOeSo4AhTHf9JgJB+rT5dvttUDwtgz+qTi7boE
iaiBkTtTLSyAQ45uejlT4uOoKVXoxqXh/9OGffk3a0i5CdoPXn5Ums/PZD9NvR4I9FCbR8fOkr/k
cnlTlJQcLPW+nSATzLZUaVa9FHVO+LhgzlxGmrCaRyNmKsKzaAroswxrYn6rFw7zF8ZG1WE1f+Vj
iaCGwTfYO9WKE0RSubv9NmUkdnB17jwrOMTJj9FyJe2h8j9Y6kG3NkLDavzhGHAQdIHZXCxrSF97
TnTRRm0sF+mYJzB6Bx8xmcsbZi01oV74v2aWyJjGngK1E4dOroN90L5KNAuq4hBOMxrHGyF17bNR
vuV7UTaCuWXhUmBICuqeItEbgRI1vv2vUw2WJ7VjCB1Ncrzs2WoQYxBO55FD24C3x/nGDJzepsnH
1zI77SGqXwrbQpC6GI6pERzUOf06zgayFY+xuTXjsuroieVFWPFbFG0agz0TpdmXQf48J9pzSXHW
o6F1uOzl2jahlkjDg8SZ+tgiDbOqPveDGFNJZSRuaei/nDa7obG2Jbi1FrtomRJSLGrwypK9MGo1
lAFHJiZpu38tKid0tU0639V1gyCCRxRXLt/u/IvF3ZgNeYuN3AJAjCB6EYOg11XoGjfeh6ubg7c+
JR4ilpgCPTcFTc40DzPdZrNtbeWmdbQgvSfZLEdXR8oAiHofN7ZrDmryoLdG+KKGandrA2Z/f52G
SiNUebzKGXJeHgojKjvbkfghSd1+Ip9mrE2NdzksshtxetVl4FSigiaajsvuQGwoYWpXRE3S4BvN
jgM3QW7Zb8Jvfj/8Ozvqa5hpnlrkTwrPocvb9O2X5dFKqGa9KRS9oZwxtMEYSnIdj+7bfjChiC92
ARyXef5y2dDbeIYh8Gp0PcVrcpkhav1gdJpDf8Jv7nLz25gFbppf8SCnM7Lh09ujd25K+HySr0Dv
VWqjjillQlXP2TsFyeLWhb5lZJGJ9YbRVIpo6aBkEjTfHal3k3dLBIAypvfBNUNViFm5RQxh2qOW
x4BSfsLcjZn2V5mVHjRpqxS04gp4I1IEZrIIWMvG4aSQVJYKVfW8sf6hK3+0fAJyUAYb18yGnSUT
MyK9BeKsM3stm9ywlA6NNO59YwtnvGoGtidxO5OHLCHgktNPUlOZrNrk955sF7brmAU8X53//mCl
0GVhypoSEiQCy3dcUNVEqhSy/8gs3cze25aXxPd2Ee3s+ptZhgebmaD53XMqIiiBwKD2ooB6sxdb
z4yaMPYjrNpp+hFuqFe1JO2RJRTamAEyGHbLAmd/+fiuxAkxcmYKFkrolZZ7pNeCOO3mqGD0Rz70
2vd0Go4zGfmEZtBlS28rr2zE/ywtd4kfFUEzjlhq7U8MtpCT7CXf2M/jN0Ml19tXW735LYOLdCRt
Cx8oFwbDpnKtgYzxIR6YcfscWfa+kb5YW4Dx1bWE84z5PIEBWd4snaV3xtgkhacAW5zC51GddrLv
9tZGivz23cZK/rFDK+E8DtZFKZe+iWOxolG5/qw7s+fHnmR8yZzPtrQlafM2EVFwCVIhNiV+aYt1
tOZwCIOaMFKZt+pUuhrs15e3xsrJhkJKUNjSBRBp1blDY5VSaGCm1yttVXYneYj3SQt1C7pNW7zo
a85QOzaBHItztnwR0lFLpVS1aKcHpWsYT5sp1e8E/rwqg7CemHsmgoAgXCY6XQ0Gt/Y5xaPR5G7p
G7dWZrQHaYofQ1l6zBrduPHV4U6RpBvbrq8ltfhUVfN9qQYBPPCcwiZ8ooekkzb3NwUSOL5ERhbI
Wr9xIt9Sp3JdA/oW/X/yFNbkfN2HugfClIQFs0HmoVSyKzkUhPHyruzRRxuBRMe+J48/gtnYxUog
mPY2yo0rXx5yASasqZVRMFu2DZrSpwM5SQIPcBP0lhvULxBbHd+9vTDC0CxSOQBolucyS7MqK6eA
QEAe5jfy0YR6f1M7byXdo+3B45innQVsZplMd3GVK1qCmWJM9nn3yZoENrYdr+ZK0Ol0uwnhKaVE
9tBotnLN1XXkWSmsk1MsRxxJAystMrCtx3Bija03lsptGm5BAlZOj0CY/zEjIuBpBpbXsDB1mIkK
+jup+dCGW8LrK1FbtAR1EJXkrvCdnJuwK+SEMongZtYvuv/Q518g1mnHF7v5outXnb+Ru6yUGxBR
OrEngu2JS+3U2v4UxYU3V7uifkgmN6L4reyG+UaXvjma2w6fpP7q/TuSIr7GMwSIFenMuVFmcYus
BMhHf0J+nLTiZgyMx0j68n4r9K4Y/pLZ++qyagPFJGDLFBVHI532dTtdV3WzA+a7cR2tbQoNTVGg
VmDs3pShh9gOK/IhNgUjKlrzk9z//X7oBAhVBR9EJ26RLqsxAwG92bC55Y+KcaOhKZBu+LB2foDY
iVEvIEJsvvMP4jORXdA4ZdchB5LXpiAZcTfvhrW9Tc8epCDgU267xU0amHbhUA9hpczbjlETSEyU
4TkJd7n/sx52WbGRx4pttLiKwIeI2TXYH6iZC69P9nba1zXz6Aw5a3ByWt3oqsNzWzxFduSmceRW
W9pZK6vIwKFoyspA1kigz+1JU29UvGwKL8nFtK79ow+4XDR1Czy4suNE3xLUiLjIqdWd28k1pfTD
SBapZC3dzIMKzXJvbFF1rlmhCUsNkvXjilysnp1UrF46FYiM3I4ISm+NaK7sBgaAeWJAlwt8fFku
UzsLtrWQv1+q96VMKTWhG/pRae7g7VeD47SFUlu1J5qU5KcwOSwbbuBTjKGVWTWrGG86ZzxSiXdN
55dmfSdngZ3POtI3fu/4MRHORNgPJjZH5n5fLOLQ59WQkOJwMbVXVjAgM77F6PT771huc9xSBHMU
xdtlEqF3WlhAdVt4AcUHiCHS6DqS71syYrQx+0/q5NrzE8I+QfRP2h37+THciudrW+X0F6jnGzIx
xn6scr3wVH+WblD8Uh/1yvjx7jAoKJX/uLmIUbWWKCwkbsaJvJf4LxJI1xaEY5fNrLxifrfgAOcD
WmEA69yXyZEnyLbF4SKNaEvbU0Z0RaLHqthiUFwLF6LZ9/8t/U6oTsKTUc9RFGZK4aXafJXp8JE4
8X4ezJf3O8SsGm0nOibUORfrliZKFXfUv7yA2rPlBN/HOrqXyXhhS9rKJlYWj0YptCqCb559v1g8
sI1ZqgXYUuPytuuCp3kyj1adIcdhH5KkvZK1JwV4bVqpUJk/qMoH06zvgsZwK+17nSQbrq9lN6e/
Z7nEbcWzu+n4PbPhfy56Za/Xyo1R5jdxEj41VDZScJAW+SrdphASkY0tu3IBwSmIdBH8KiC8liFn
6NUpGVrAiXnjuJlyPSoesoKpGnmZRFb39fKHXtlPNvFaAOAACDFCe75zZzOopwyeMlTHkHY2jlP6
z9xvxLMtG4uTbvhFkjp+WHp1lLuzf8ynYFdtDg2ubqMTTxZbNqjKUVYaPNGTo91+lZgrSndhvL+8
XltWRFQ7OX9h6TAR2+GLiQRcAFjhmmefan+8bGV9xUxBpIEoMgT851ZsZY4ttmHppYixKwzQpxHN
p8NlI+uu/DGy1AkIIdOR51p8euk+1x8z6yqevLHbQEOsbmfqBgwuMZ33Roeryi0/Hi0WTGo00o72
utSquw6Wbcb0VW9Q/KM6bBV71pZPFF4YMSHXAYh9vnxpbCWQwDKUbdsxlU/nTs7yo9Mqny4v4MoN
BgsLFUBCPoaWqMEqqWJlKiv2gqneIy98LPzvly2Ih9viloY4TwiLwUwtWKDOHQmHplNrjeTQsqMM
LjWIAZJwYL68yb8NU9wRF4NsI/69tQlBL3O+kOAjgqctC+1zJhmto5NitdGud77q2t7vbgb9Wyd7
73UOQ1BDixkdAt4y7ke+onVNQZpTdl9G86tfXwfda63ezFtDm2+/05mhZUBvCqip0oE7U6m/WAkh
e0s+XhzH88+E5LdJu5i3HIywywJZo/dz0bYmWcZ4O7dPZn6Uws91cFUNt6V6GzQbYM61L3RqThzs
kxhUBHnc1R3m0nLyJvkaTuWjH32Txqs23gL/rNpi8g8UIlAmelXntvoZDXlOGpeh/Nra8ZVuzM+F
Vu+lunPpLG3kAm8PrphgF0A9WOP472K/G1IbB4W4KYYhcy3rMNif/HJ/edu9DXvCBsSzsBkgzrZk
Fiji3p6KAQ3mrvhpTC9VfBdOwEA2Hsdrew6ENnOuJIY0RRbrpiioOWqWsKI8m35EReT5shtv4yoC
4ARVnge/I8NiqTq5KvOyikuvyHdmiRbnj0B/1OLrDG3WZAusubYLTo2JH3Oy47KqCLsONiHPnnU3
Sq4N69kwSteSr5utF9faFgBNCaYNfB4Ir8XVB53tkBshC1ehvZHWRyEAZ4RbDAOrVoScBHeS4A9c
rF5YFwZl47REhOp5cmA3c14ka4uNdW2ncYX/MbJYNbsaJCItRmYOZ3HdRD9m5UZWtkTeVj8OPQby
RWoxqPOef5y8LBsriTBjJ8ZtxsDuFU9TaEuD8ZvVmfdq4GcbR2jVIuLPtEnppIC9PrcYGmFuyD73
q5/9K67YxvIq6Voayl1bHC9v89U1/GMKSMC5Kcj02iYuCrbDdAXVXTWUrmOQ1m2YWd0PJ2YWx9X0
jarrBsz46d7sv3bhSxm9XvZkddFM5EsoL6KOuoSgISih10BtSk9Vn/v40Bo3suMDHvHMLQTfqjME
HxnIM9FhWYQJma0ftAxnhiY6lJPmxSB8RkTJLzu0+mlOzIg/PwkKaTbYJmqWpZd0GbUxb4z2k2K6
bfEXoVRMu/yvO2JhT+wwIpqqkOzzfEB+WOvs13wO/ubzn5hYnFRqYwHiOJjogxcjeoycx3ncqCuu
f/7/vFicmUZ3usoQGxnSqkMY3HbJsYKyItTRmdl8UovtukxITpZsmdpDxTE0lY6xLg+ZSx3EzMB8
lIxvZmfvWivb97O+q8wuhpKmv0pm5/+2nsuswbQY6oIL7Hd47dSPvX70m62C5sYuX2roqCm0BHaJ
jbR2dlb4KLeOa23BZzb2+BKqWpnFgJgcRpRg57T73j4Y6o21VdRZ3RsMIIF7ogqC9O75DtfkKQyV
EStD+QPNj2ra9+lz6geelWzlc6urBpwYkg/G1Ejrzk2FutVA3FwS6OSPWrVPs5/WVixdzUxOTIjU
6OS8xkHaaraPN2b+auffR+WfxPF6+4M9qC6AmstBaH3p/vNnEYSsXkqLQecNVktQHkXdLhxHJmLd
wfheGK+XbW05togSTRD0clWwdmFtXNG76cfPBtAPRfuqlve9+he5MIMKf77UImDQKU/qQMeamuvf
U2uKXDqWB+RTri97tVLvIpP8z9By5h94cknvnSVsg33tfzTynUX7cI6vxm5XmFdFRHQPr3x5Czws
HHgTpE7sLu7cWRmhL2aQ1fPr5LV34mtn/Gj4wiaTaU7sKVSjq/pv0uYTo4taVOHPTRgkGO2G+pCp
z2U1oOR6VJuvA8LM2fDj8uJuHLdlGw50dJXI4rjlHfBhZkLrtnxJJWvDq62lXBw5uHmNuc8wIxc/
jNgr2xsLXrjJuQoHb3LcZiuz3XJL/PnJEQ/SMpRGDXv+dG+1D0XxUa0+XF65tQfU6a5cHOy+SsvK
ESbm4cM4fdemjft4BXpwvu0XQXe0/cCMewzYY/s6T9KL4sRuqYTPMO0ggGLcRvljmTIhkJlbJ04k
rZd2/iKQ1LZayXGEaVMvXrWsu4vT4NaypptUj25qR/bmMoeI2twbo7wRL9djGPknmigMXP0OBidf
LmfMtdNagnMs6V4q/5Dj8Bhm80FBYCar43smbzeqFat7hasNvCvPuTcId40BgTGNxYkzkASohn2u
6NC+bIF3Vy+CEzOLg410Ze3EE2vaRv0hs22vHqLHHurjTPsZOlsT5avLyCwopVkQF7Qizw+AWbda
z4wkeUEriDMTz+mOLfxt8uyqxeekdy8fhnXn/jO3uLV1iPsb6Nw5b8WrBBbG/twUu7k5aFvv4i2/
FoGE2p8fjA2GuuSDnDNIddOOt63+KMk3uv7z/+bUIogwLiYVmei0T90/ln7MYa8b75To3ol3lw1t
ObUIJQKX2ukFhlpYuuyH2P/k+NBlvRT53aj+TVihfyMwsCRShi5+zMkBc2RfzxJm9L0wsq+L8LOs
GV6cTZ5phTAd0WAZf8hB+sF3tlq6wotlUBF1aEYO4QeFO+XcsGE2RjcPGI4i+XqUnFvC53Ncm/d9
GG4dtrX75tTWwkkYBPNCzokio5ocw2A3FM/dfEXFZu9IbhDq8K3Zf3EETk2Kn3SyrnoWlFUa4V6T
/srsW6n7NbbopPhw8m6RWq/tF/FwhoASDBB9sXNTdde3YwqZhzcnB8tnwPabat/5U3FQ1Z0dbLF0
r15Ep+YWsSQrLK3sGsxV5JSWfp2Gqgtjtx3QLHPu7GJfZj8709w4FKvb5cTJZUgJ09YqNfEJpXt7
PPYFZUMQDeYWm9ha+D/1bhFRtILZtJYalVcM3xLZk8OnZNrIlMVf8WbnU3tHR5FmGaxi59+L1kgX
mBU3TGEXD33pv5BxbVzZWyYWISRHpNcu2poEq/TvOP37qtl6BK4ulBgIQfRBDKwvNjgFoypCmgng
ETNSSvi1kUc33mKQWz24f4y8gUFT5EKrYyQUWtP0bW4/Rk54HVHMHb830oc4Up5teN8uR9/VpQMl
RitTsDMvsb05QAIbHW3KRNO32nnSt0Y7Vzfyyd+/+DSjnE+9JFLsyDSvbCd6DBP65EEh7f3pb+oa
MAjadOaBUWna4huZYR/BfYwv9DtTN7CkzI269qYKt3pj65vhjyF9UfbsrDFVEwNDcsmjrPz8P2M7
GyF1feX+M7KIczKZpxWlGDFSJh1T12bIv/sUhRvHczWcGtTBEQOymFJdxLdcatrJ1jAzCRxvkIZe
mCGMZoyRNzujWybp1cCT7/KuW8mYYC9iTghGUwCWbwAsuRGH4NkL5kL2EMPrPVQdbl3sJOf1sqG1
57NgFmNyDLYtRm8X0SeB+cPMTAe0ltHt9Sk7Sul88JHPTOv5qtV/0o1+MKhPxZN5Fxtb7fU1P8Hp
gFQUE6v89zz2mbM85EMMWEXvqm6nIU6zV4bEcbukaBGSUfOdHEIRddnnlSMNAB14Ka1vpg+WADU1
7/LJV+g9pX6XQuH6fZgYtbxsY4V1QAW2Koq+v7l2l1XsfjYaM+toBJmT/pT14IGw1t7aaBzdSBNq
UtIoPVFssm4VUgBPneN/GNwFOWT2iRsFcDnH7yfsET8JzCtT64wJLvu85aTK2ajhd2/8MKoPSZDs
4B1m1SfXN52NuLkSAs6MLeJaR5dVLk2MjcEIZkYyJk+FXsqVwun75aVeuRSwRKOS5xkvqOVZySsq
Lk5DalVPPQp0YdC7aRRJO2WSrqspMg516iguBDE/27H4eNn2Sgw6sy222klah8peB+8RzStpNj3m
ZSx1V7baXt8SV1g7J6c+Lk7pFFMfbEq6L8HUPFgkO1V+1MoaaRRIYYury06tLSgaBMyyQKIGkGJh
LGznWk1HnOoaNHQrTYUoSzbHV4R7DEqg+b9RCklwUffxJ7nuso0H99qSAj2zoYxk8AgmwsWSjhC4
dqMEdm8uazee6/bJaJtqFxkIU83z2G3YW1taxoIMQeegCZ7gc3tMvvWBnuBtxShj3706zU3nXynB
fdRuHIm1VJl5kT+mlvNwc5HpRqQTE/TR8F3F6L2pCL8Yreklqv856eprMIo/plK9nuS/eBqf2V7c
lnljUP6l8sVrLn7qkeUODOVRKmov6VO3nC3L7Q3p6fJGWvuUgvkTBgmFCsryJWLHlV0Ook3d8Y8p
e5L/SYmS3RRsRICVKxp483921PNPSPez6WMNO7Y/7O7zXZEzuFQ9ScnBVveXXVo1pWkCVwr1GdDc
c1OW1CWdZhBsChgMgyg7wqRVoXxTK1eGfmtvDSmsmhPUGKwhIW4JMvKNMjN+t1Y6OYiuqtlUoIsB
JTNlxfTgZI6ySyP/vkxRybvspzhli0cJlFVUhmDNhk9iiTDQKpU5yomsp8weBTUPXLryloTFqnMn
NsSfnwTPOMk1Xx6wMcbW97ZPbv0o8si2P5AZXVth7WqStbvs1ppJCypaIVyFfvsSHdZnQ2XPAv84
KB8lyXOCr9Z83QwfM5o7mw/xtTh6amxxORSd6qMYDuzEAtES9v/qMRSuICJl7Z9UCl1/uI2Md2NV
Ea3kBUaXnnIbgwznS1qGUS/HwqSkzIdRaW/mNjp0g3m4vIwrY4TYUcW8h8xCwhl6bmf+f6Rd2W7k
uJL9IgHaJb5Kykynt/JStqvqRaittVK7REpfP4c1mK5MmkiiPeh7X7oBRwYVEQzGcs7cr2Mvbneb
gRfTec4KtMiAaIIB68TOfqIBg1e/ESYe1a1oqA4VaK5i4A7u4Ml4eaVZYri8g6+b6JSBnnpHixcz
eJ396yx4apwCIwkfuOP/QKlgIUTAsEsXBJbfsnI0cKZWbj/P2Fqcqb3LsXsygK1Sc66K0jpcHa/n
/5Uld75DnmNkpMK5utWvHDi8NE2bGFNUL0NW7IqmPdoT7yOzI59CM3u9LFx1EQrEQ4yWAZfzXW8V
LZ5lnE3cTqReEEmfCO59DBlFxMjiptNMReiESb6xbVjeKS0IW5yfJDvYU53U5Vvf7zhYzi/rJf6U
HMpO9ZISimEbsZ0rZtkW69WuvwOP4wN/H41OTFCimo5tg3NfyMwpCzuCvz8S+mzlyw+bGslHRBCM
X4DLAGiKkojOHBzSoqUEMNGkBnSiCWKyyxJU8V7MQgrWmgB7zLJDp9PCShS64sCcYq+J1hEYwLqd
GVX0PRUi3dNAhHTCQdR4HfLSB0daJ/YWYlnMiSn/RH9e1kj52U80cs4/C/CP1t5rIMzmRmQBN8S1
NB9eeWYBtosBbYMZZ3lOG1XkIrAHlG7WDINDWJwu4qx+scrxQ3KwCwmvBDCf/G3A0gFvEeM9YZiz
g4k8eFdhljqxrFFXd1B+IQLoWkQ6ZG1yMmyYZVWPHuIPMYfd5F+XReJNv72uiszms5M+/fdPJIAT
MKeNeYB3W9pkA9hvE+BV061vEyo4hq68oPpCfwVgs+ncBtZ+C2kdQoDPvgdQog+uc13M1smQPCdH
E3RsSshY/T0pHx3vHpnu5XNS5dGnakh+05mziRI7RLDlNi+BVnbs5sQdNXFSp4jkMB7w2O3ZgZTB
Gfe0r/ZgYo7oNGisWRX5AcKAHBrznnhmip9xkvUFhk0mJoKAIDsKo5y8VJiKrPyfDfnn8rEpFTqR
JI71RFJJ5hW5LSR1wGX3galL/UM9ajIuZaHnVB+h74mUHvtOa8dwbEuxPXqhEbEe92ZuJb5bvSzW
lORkwodb0djyE3eblqhpi31dl/dDz3U/RpU/nP4Y6aJYXW+01xIq85C8Miy/FVu7rwFtFLT5NXfd
CCHkgO3ZJKcfmJsS4Br/911DyddyPPVmV8yaZcUd5z96YGCxHQAlVvBcW8//ry8rb1U3eRpO2DNG
6TfIj00GCMsGo1OzDgZFY0Ch5He+1axbG+A0scg62DRy5ywCVfFlXVQh9/TcpEyoWfzeL8Swo7c+
WHZsL4/T+GRXt3S9orobSydL8r166a2Nj+IbcXbbzH40lCBZX8bdUuYP5UJA7Ldo1FMWPQSyESDR
8IZFlD/3j6Gf2rUX83TY1UmP9erQPc7xS0CzYwk65AjsIF5ceeVzS8i12a/d/j+fL557eO8hqUFX
W35CL2GaOy3mluKszRHOfrI2hDvGHju4y3Wpuw1U6kKc66OJjeoyyurn6tY9K4kPHuE4zI1710Im
700oJRXxBKaQCiBwa+7vVnOMzLW+uqypwlzPREvxrnaHaRxqaEqtu7Lb1f1rk2pEKII3RGD60vnD
tSZXtRu/SwsuJjnK/rGcE8PdlWSfLjeToxlEUOoCui5sUaAICM7X82Nc1sryigDHuPhX9nqdt68l
+3z5uJS6nIiQHK82/KxKC4hoil053/UA5AOI2caviA7rVxy89ALBCtdfZSSb2AZGeNXhwwBelBbX
a/eNZxii/3FZH0XCi/o+mkWCwQUjFJKjBVUz5FsAiyMe6O/QwZl0FJqqj/JXwrv2a2UXhFszJJjG
w8Jvw/FI0+S/KwHcEiBKwIkEBsP5dwd2ir1sotuWUZNjeA1Ipsh/qSbVUX2QEylyITboZsfsGDL3
2f0yuTG1b5rybdoOl3VRRFvwc/6ri1z+dFM6G3kBXUoCgEQA7fObutwb5Rtx7pvt8bIw1bcRG++o
LwvgV3k/I5yxcg74CgzurIONapM/Rmzr8l2AFTjN6akMDbEcnX5IwiCelPEaM546COuitcOScZtu
VlPXqVYdHRo6eFEHwP6DTZ+bgRfmC7UB1BnnAMIG5zL4e9uDjWJS2ZJHN/8ROvR4+fxU0QBwZGKE
HSu3gM88lzgh9WXgJ0MbgANfcOkj23jy6izyViMqPM1WsU6YlFj0DiYZakvkwM0OrMvxyq/Hrdyv
FiCxNdefOCk59pzqJQVSMfkRVmLZaeH3JqDcQPEUpeWO0mRMJ4yCPxhIwi8fpcoUT0VKgXVg1bIu
EzJijFldVw35MmHB2HFzXY9VZSSwEdTFgYSPWVDJSJYNj5PMgBdzTDHa1WsfvBLMZgZHq7hKc01q
rT7Hf4XJIM7tRNc2sCGsy/IrVjdYu5yvwPt0LNwmMoLtt+3zOQoNU7cooopVJ1rKa9q5WTK/FCPf
rRdGc//CMzvaijtAEms+m6U5T1uyyjnF/u0iVGR29z233CEyRy9uq/U26PiOmk5SmvknHn41/TRp
wxfD7A7laEeTzz7Z3eeMu+jygHENdEsfMCgBJQnwLFQm3s3gOEbtdAF8k/vZ1TgiYBfTP/02aOK1
0itR+vwDoivIo85DgDViJNYxEEJ98/OYPk/Op6E5bL+y9e0D6tgAtbMEZOS75VpG+sXoN8TPqnTj
FQ9CEmAJUdcWV2qDLAC0zQKYUG4FgLme5r0LKaZfPeK3xBUYllIAu9C6vZ4s3aWgGiTBBNtfeZL1
bO22IZQhncKz1o4G89eWf2s5+Mlnd49GzN1mrZ9T8yUYh9ivdcjZSic5ES5FuYobS11lCwKqWd+E
3jM10+cq3/YBTvYDH+9EkhTcOsfaQByEY22rK4xrrOW3WbcOoVSGiCVLwDI42E8/t8OOs8UdGyhT
5L8GJwmbfTFiJV+H+qMM03/FyOlJVxXUGyqIMUfsy3RtzMUuyUdc90SIZBVkIotdDCLJZs89u6rH
pzI7fuCLnIiQvr3R1hlohKGH5UEBcBnZOcaVNcFRdVjAS8abDrEYNOHSN8loNadOCyFtfwuuhaG/
zXWMC8qnIxo/CEACwg/4euffvejMugq4iaQn/Dmvn7M8iMDBgB3L+xlxgpeRXT6H9APtEaCz/5Uq
4shJ/QoPl5WA8wUXG0gDJjP2MQN9+QMp7BkK4emPIVDQMcrzJD0a6fBNxFWX2y+Vg9dJ4WQ/Zu5h
umPS1WwUYQ8zXa6FqryF3FvO49jqb/40wj8N6xc2mRN/rY5GsyahN0ZO+fOyZgqrOBMmWXfAM8vO
GYTR+nrmA3KPiDFNp0x5eicKSeYNPpPNsRY8uTfMxGz2i10/VdhGzY1fl3VRJDhnukiBjY2GOXb4
H2jo+QuWfffBhAoU6ZMhJHfr7LwAvXznlzrz0x2h+O8n5udvNlkYFd8L7UYfow20BTymJkSI3y4l
wWe6SZ4VhnMGFFbolgHIgIbgbZ50Y0Q6PSQ3mlHC43UGPUru3GACHzsEBIroWLoVOdqZJuK/nxxX
DuqZFmyGsIbg4E+34bTngy38KfImGrcam1CfGyALgV+JZ5F8E03Uoh4ZEb27tU2c8aYvdIREqrQB
Cv0rQr6FvHEIxYw1qhZ5NLOIWLfciwHYEgBImVfRbMVoD/o6seoo8Veq5Lg5WYzJaiG17r1odB4p
/drx2yXnUcY1/qs5w0DyX4cX1diLSpYPYHm2HkJDd5GrPfevMuIXnNhEayxtNxIhAW+7kEU827Hy
QCsB/A8Q5wNrri6HCt3pST5boJXGNwqBANDF4t22PRSsiuciYc63y5LUXvVXNclxWUPoQE1IAoTz
OqPiZEWNpRnwVt27ZyYouW7vNuM0FyIRWjHHmfjF29B8m7Dmt5jfmjJZ7WjRQS7pjEJyY+xBYT7Z
hV6O9Tqn37RlNN25SemK1S9AKef4+xPJvxsruwKE2NvUefvLn0d3dHLTZwIxwrIJ4+4yF1s/e0As
jRnAHYFtmt/5TdLY154OD0t5IQJBFQi3HsZD39c5cfmnNkJgyLKkoObRQYkmMH4GGM2/rJ7yK/0r
6V29c7AKk84zJK0DVouGNurGj9j3iQTpydkGwTybIpwPgIINlp9gTcp0kETKK+NEhhzrwn4sBwff
yKu/+uD1zu7Rpub1hD15zJxqjkwZGgQgeYC5aCDNS6HBMljQY0sWvmQ/OlYdWWHCx9u5+NQZh8sf
R2niJ5Kk0GCScp4rV3jt+GR6iWfuSKeLDGoD+KuNFBmczC7ajUEbZiBnWHaGM+0ae2d1U9RbcTsw
MIUANxqzb68V/douMZs1Hqb7BVKgAD4f0ssJWo7tL9/5iTbn5VNU3h0npygFiq0mW0q50LB5zdgT
sUCT8ZDOn7mX0BGcDJ1uCFpjIERqE3tbk7oNGPLiDGhsgRmnW8wygH/l8aJrV+hESc7ls8HeZkvY
IkpmhvheX4r1y1JdezoYUp0kycUcbKuwYBSSmIGp1ZvCyGNrjHz+k4caB1NGPyACY3gVAJEofZ5f
9v22AuEV652xGb4ZE0gi/B+T9zDqZnOV3nUiRvYuu6jHTNSotuA7dkMWduunmoqq0rRPREjONYWL
NQfi8cTC53z6Z3WPl01bp4LkOl7Z+8DlxUnZTRmZVZaY88FJ//n/CZH8Z3X7kC3inOzFB6MYxf7+
wcm+/L+EyLcsHYZywlMZTzPcQ6W92wwvCgodEJvmvOSX87A4pTuKAp4VvOTutyI71B9AkcIH/9d4
QykX7kNMYoYi7cGCd+wtr8XSx0N7WxW3FlbpLh+aMrKdyBLmd5IVG4WdV0EPWVn3PQUtz9bXr2bp
gM7W3E2EJH1P955Pv16WqrxsT6RKfjNNll9v4sWUsW9u92IA5noZ/H1tWegq+WHUVJWOXlITEWTU
yTZfUhaK+33qgO+fRyTdAVsqMnSTHDr7kPwp8JvB4kI1ez2GPKHsTYvrrhMhedM0bK6J6w72QfYB
f2rqH9oRa40IucjfN6Gxztmf0/pczw9kfHILTWBTi8CouGgmIk+VA1vtsN4UjrRuc5SXV1X6guGh
y3amvHGcvzKkjzH7dsqtEDKKen0p6BQV3N1XPI26rv3auLoBZKVZox8P1C0gBqMccO5M/eBh/snB
BRdgfwGwYhGZ98tQJH13nZdHU1c1Vpo0ussupkKx7OFK9+mQbhVZA4grzK/ueh32x7yNaXi8fIbK
73QiRYoQXlWjAN+scBznFvMyJn/LDY0IYbDvCk/YowEbK/TARO35ubGhtn2aobhaY6vMvLKq3Qi0
QZsnY3ZwAx5t1dsHdDoRKMWfYbaNyjGgUx2u9q2PvCROZw99CnPVobooj+9ElGTmW9hVJd82DFGQ
6nFr8rjIgpuaa9bzlKZwIkUydBs2PWYzpPj1IXSA5PxAzXtPN5muIJQQA2J/P5QceXygvHMCMWzL
Eiwa1uYQ+fl93+14+7pgD7u4waJJkd4s49NaAuRgTz70oAnEVhIQUATKpmQrLiA2mS8K8aiQO/zW
W7/5urChtMcTGdJpOuiUux5qoeLRlDsJpT+C6fu07az0V+/uet0mqfLjnYiTTnU0sskcUqjkul+8
9adlf/bJjbYKoUwkAyCYAwITpX8ZfzBca69txLcbVx4v/Y881dig0tJPBEinxtzcLboAAobpUNFr
QDIB3OSy36oCLN7oQE8UMR2N4fOPj6VRIw8zRDxnbZunLp+uiYdxkG0uvesJiyX3mQliANsddYyh
qk+EsbEQs0OY3X1H5mrzhnuk4QgY/lMQPGI6ids3le4ZqzpBByjjDjbPbewXSYYAuh6j63NHuJed
pED4ybwNzHfO4fIpKixBMPwBMwF7vCFaTeenOAJj2ChC8KSb2AcFWEtqRsBh00EVCUeUgvqZFOne
WEgf8NmHFCy1P3QdUFD7eg+I++cRdWsfhevLSinODhw3DtAnBEYMgKXPlcqnunZDLpjY53zXDuNP
Z+Kxb5iaOrVSjIOqI3iuQcYpp/8B4JIBDwCW66XsvjQL5tit4YHo0DRU4/KobQpYcRgbbE78jJO0
PCh86rk5+KfTsPF2YV+VT6aff9mqrNwVznxL0+6+Kv23FkOA0bL5d2lGncictj7iaU+O1ejpUGVU
39MGcbIY/AKFiAwgsCw29od70EOLwUlG2i1qJt+KAuS7MQiU8qj0dQBsSpEC7wcr9jhvGccu50EG
6kBKY873ZL5OvQH//7aCFrXTzeWrarSgu/srS0qm3MJfSt+FrBWQrDS/apYyGovY3O6nLXGcxxVw
AoOxu2y0tiKunEmVrNYHY3o78hrwBLQS+Cw8KO9sqx2/pWm43oVT4XyyUt/7nTIedvtsmsGcWftm
esxMa3lka92gr2BbPRqd3DwSaxmWeBxG9O46Z7ZA5mkQ62c+Zv6OFRkCy4S5ax7VttNdpVWRveSN
u9ZJb0z5vkgXT1O3VYRr7GLBIzEqiDVbeYDUsVpmGAIAefNAquY8z+QIQMLcPbDgrlk004IqzzwV
JiXfLIPlGjOEYSPWtiNmDOZvC4vMT7NR1F8vfzedLOmzrYVRtX0FWU72NLnHzjqkVfwREWJOFZPK
biDbvt05WIeY4W619w9vHkD5riW0UmqBdE7wsGMDW95en0lbFmxAkDG99VAxM0IrAbVM3dSRag0a
g1Xg9AabKcbT5HqGXc+VPf85raKN1tX9kTU/6Vzf2ljMm9f612AFseWWsUerqw2cMVlVPFw+TEt8
EPkycgTHKW4Gz/fkeFrV5mQNjvhg4B7YgTnmzSQG23sEOw59XYJJ2nOfzSGsI9MsbrhXGF+Dsn6i
1uzvgJBiaD6uKrCd/hwRFk7CO/U6q9hELF2cPGIgPqi2e2+Kreqaks+XVVdFGOhtYY8MlxOoCM5F
NVhzz8eqpDEWj7DwMGdpnDZ471hrleLVMxqTrtGqlAiQIrChYkwQ1/G5RDNsWOUIiaXze7J2DF33
frvydT0UnRgpYKeglWVWBzFVe5+WSZfezSXMS4cVoLZeUL6hFejjFiLiW558q5nVVTH2FY2zKij3
S9dGJSlvy3X9TOa3vKnvhnqOe7N4m31j39Tb0bO/XP6ESmvB5K5A0wjEsNv5L1iykS6uh6tpcsHE
8Apbjnh7GIpfVDdFowzYJ5KknA2ElODWEpfgMHkJqb7k+RxV3IxyvHmKmR27lGmqQKpcFNYJPh1A
/+OGkHQzsnUZHHEBIiHmEa34mgyzqxtkUEU6V6QtGBcD9tE7k1wLFwSPDU6wT8rqhWOL1tySy19J
mUG4rik2f8Asasrzt5hVDdzeQKJrZkAbuubr6xzuh+02BMYfGCCsIAl0q8GqYWTQ2/yVKQWSrEjB
cUIg0wblUQs6QkSy7vvi3DvpvreTzf+U9/GKQGd86e24BgxFayYTPfrtkbS6FFzB8I1lVbSjsBQt
YJhkVyHNKB7t+DWsvclI5Lm/U/7YlZGRRsx+9tNoy3YWmGyGT15147RJisXW/nqedx37Whe7ttxf
/iQq48JU7//SpoBkT3pPWSk1BscaaTwvfIlMkaBOXTtqlrBUgcjFxCOo4GFbwNY6d0/CWyTp9Uxj
z/y9jV86PwAIXohF+g9MV+KyBugscVFbRNHvXNBcjSP3XEYxeX0k+N5b8RDqlqhVnoJgh7FAkIYC
ukcK3mMRtjOWcWjcrN5V4PV3QWtdGdaoSdbEycv3MVBX8VoCMIqAYDlXhVV1m9UEs1hsbEgRbcwy
Py3AuLsezJ4mzjCZj8tsz9d0nUw/XmnevF02DaWejvhaaA86+Of8B4C3qdj8GT/A6I/Z8tVMD1T3
uVTBFJt5/4oQ//3k4ug7Z8XLDiJ6msMFbjd/V2xJtpgYfgsBU7j7gEaAJcGzHqeKf87FOX3ljOEg
xC127FJyl3Nvtxbb02UxSq1OxEjX7txjcGHqYe2A4gM+dTAMUWO8+eNnYhw77bCv+Gvv7OREmmQn
dlbYm8sgDQ/7qf6yAUcqpy+4e/PubQp3bWtG4W+zPwJ/Mbqs55/s95Jo6S40tzEd2hXn2eUH27xe
hl1O7hojpv0hq5Owrw+Dee13QzS6P9Nwl7tf8+GYzg+FDodfFV/w7hZo7oGH3Vzpw3o9Jlu9EGdg
lGJ6+6prkyJ7JZvmsabyCCRsgIsEuTzeHZJHEFb3qwUeCDB9W4eBW/twzHdr6mjMVHlNgv4NW8Y2
mKXQJTm308zzl5EN4pJYAaGzoyz3/jGWYa6iNbXLdE+KOd0BS3Z6qpGyBvHSoFeKNwHNJ82NrdIY
7G3AyBcAC6jtnf8Sq5zmIK0WmDLbE+dbQyPT0A1aq9zlVIZkwBWm8vp8E5dDlmxBVNlXdg3QynYP
tAH/AwO8WKhG9QucauIjSkc7AyIUlyEUGjZcD7NdRuVcfiBwnsqQMw5qcCSjkJGGWC0C96N1tMf8
R0DHj1R/TiVJBolWQ2BkDa67+vPY3vvTJ77dmeWn4vmyoyu/0MmhSWGahqzHRDe+UFo9Z6Mb1eCP
dhMQrG3uAVm3JqwobQ4vejzIkM+/48McvMmfakss/Hg3YXmo7UdfB5WgihdAU/0/EX8c8OTesVdn
6Fkvzo29beyXPSbWEFPdGpgqtzqVIkUlu7ArZ2ZQZAIjtj2PERAsLn8Y1VFhwhNLzmBfNQEmeO6e
XtWh5OhZSEWcWw/rphRDp7pSuCoP+VMJNxFdUaSS3JNwbJ+NaD6iKYK64mHDOibFm8fusoh3h6mp
kpLtLqulDICnMqWLxW8qy0cURDzPtshtbqdswCrtjUn3bI3H7B7YGRiZuyxUnJV0mYWCJNf0HBN0
fvIdYkxZOWAqHu8EDD8vAq6M/i5XdFaHH44O/eBPSeFcmAfsXFHvQzcXe4JSGPKyem6CBbuYs4fe
NLYg/XCJ1mq3BD4Y8X6FAPhj3pfOWiOS5ciT99VKo4r845TbHUWJaB6vXH5LgufJPPrhUzY3YCKt
kwB4O7qpz/fnIn4qATs2vr8HIvRzGzMLsnYbxU+tx13Bniz6FY+3xcQbhf++/AXe+QuAdwUjKeKy
CdgL+Qk6EmDfjrlfg5EUfPH95k5RVW863tN3PiOkEE+UXBFh3n1nLLx3flOgPYE99+16bMcXTmyQ
wjX+y39XB1SUNpDsHXSQ5Jre4kxpRTZkC2aefacol212Fl8W8S4wQxeB44W6P7pUljwg0kyGU6Pq
gYJu93V1nqcNUNc8srIsaopXz99dlqY6OVRU8YzDFocdyMgATtOt1eYNaFMVw6tnZbdhPrySTIfo
pzADJOhiO9fE7hWRu7AWmMUKmrXIfkznLVjHxxGZ7WVNVCJsz8Iengia756JJmczJ3CpOO9mPwZG
6YRIo4PBeuc4WPBz4dp4jwIk/115eiiwaAyMABpbNVJw9tlppjjzngzXiTdH01h+d6FBlgdTADaI
K+hPJSctUrqQtXZxZiGKCP8YVkK3h5m/Xj42lRQf6DcAz/BQuiTCQE6uzdVjKH61nijf8MfS+YFN
pbuuCcGguGmC8ftqNBQCsjjqUcJFUZ44F9W7mU+bAKIGIDbz+Xpx0I25Iu2V4d5YXsy3nY9iScm+
lsENhpb+u5542KOF56EpA9CYc+FkBk5pt9AGQNxtnAeHIDziPRmhpaERpLJDsCfBADE5jd1lKUMI
HdDVkhWCMOAVg8f8nmfu42Vd1CKQ7qIfaQPlVNLFbs0hdwFfCOLY7NiNDDuTS/fzsgyVXYgpYry9
8E7ABu35eWU52DRAttqgifUjRDkr+DqAtNj8zyRysAl8EhOWB0vHY08SM5cVI/6A03Jv2p7cUTdI
sGuv+SaKKHcmRUp20e5gjlVAytBhab8YQFbg/qIN1fRblGeGd4jA9UctVF4+mQqvJO0CMZn/pQA7
ZJ1G/Zhol/ffr8WJQ/tXDi6j80Pr/Kn1SgY5dTMmRn/Y+Denvd5yO8p9UKKS+xbViT6udVBFiqvp
TK5k2nZP6mxJhVx32mFVLW4WEpV1uFu4G7nOk4k6wX+2QoAIWx5mHADug6rZuaYNT4uJT+BtQewC
LlkbFROLUuc11S3iKT7dmSDhcidh0MdQvuWsEDQ6NX0OCsc+or3b3qxD960C3LRGL8VJErSlMErh
BVgcl6cKZgMr45aDIDF21StwzZIpm+cIe1hRaTZ3DopyqWtrZKpUBCkS3sfILcJ3BZUqsICIXM5N
7HAfIGdLtOQJaUDv0GsqwwpvQ4T/g/0srhW5ylksbOjDAKEDNfrrkDZ55FvoBTiBDuNFpRGS1wCk
92CrQ+32/KOR1ewWVkGjFe/+Aly85NEBJcrgaE5OqdCJHMk4ctNw/aVYEAvT4FBYWWwHNKnGbX/Z
2FUXJDnVR7qLeZqjUkWhT7o1SVVtAEncj8HOX+POvwa3Ogeyb28kI5Y35+2mcP7rkI94K2HZERaC
RNqT+wYNUITFNnkTE6wRWEa1s1d3Z9nt02U1FTnUqRh5YSF1Z6s2aojJcjyD0m/M6Z9ds00m27pq
O50xKqWJi1iUENFElJohBe+5wcINSsEszK69Md0fRfE7W8Ykx+vnsmqKixkoz+gCoR/kua5skJYx
mpgWgmpO0TwY1LkN+u+XJShN8USCZIq9uQ4ZJZAQlEvcZEu0WdMTGCo0pqhUxPOAkQD2HSTu0qlN
RbPSBfQ78Rhmj2bAn51Ctz4nnPPsufznZQ6GJh8vUAKagHPnbQv8a9p6MHaePqVirqr9HKDY4XZR
+Nw0O2BdBu5d8NsEIH9Dp8Plc1SFDjDwAFZYpDi2jFHfuGOfeitA1MvwU4laVMN+FvMuNTdN6FAF
ekcwt0HNELD4kksPHmWWXWAkqXSCO0xFJ7z1o3StIkLqwxJaUUF1V5ml1A0FCIIPSALQDJ2fbA2m
xIa5bgN0SefNzfjRB4vct6B2brrJu2vm0Y83N//sD8FTwTiLvCq3joPLzOuU9kfPHZx9N/U0yizn
5fKpv+8u4KNjGgVpsehAAa78/Keh/4W6Iygy4r4fIy93Iua7kb+gm8J4ebTbdO8xQEsZ/Rx5ZRVb
mJjxmrsKGx8LxtaXnkW994/X6xba3tXD8LNwneP568Fpbbl0A/tPWZkjoW6mIEGvFKr/U3XjobVe
mi022ruOJpdPQuXHgYe5TVz+BNzokvV3gTGhc143sdXT8qo3azeunJzftU7tf0QUFET2RICbKPuy
GxZj2hAo1w7bHVnRlObmZz9gz5c1ej+8CRkBpGCSFx2Od8NGaHj61BRZ6QYq0KDKX5apuBuX32v6
y2HsGOZTHnmzGaOX+2wVfOcBHj0xbBPcMrOlSfhVHxQI5ThX9ME9T56YHjrPYsWa4qnJrMgZYwAe
Zv0etBMpRvJW8nnONQFT5XNAYAcrKq5OgLHL7xjg1Bb+kMGC7CxK5x9BsG+6LS5083FKxU7kSC+Z
sA9yI2wNlO2Xl4k/LM3R9LBuhfYYubO6fcc+kMsByBHIXSJMo79y7rAFoqSRshwOGwJbHNV1w2DR
OFiaMKlyh1Mx4nhP0m93msrRAisoAIYeWNBGExYtQt1MmCoWI/TgM4nAaMvNb/gBpWQu4HP8Ps3v
6ADE6+CKmPup2eU6Dm6lRifCpA+Vm0M70rrE9eaaUd/f2MVhBGTlZZ9TJTenGkmRvhqzEZNs0Ggd
9kYwxw0WCfP2dipe7OUjBv5XH5m1ccHyHasziMqsr114xavHwf7c67hIlW50IkW6H3zCKj56kELC
I+ne1u4TZs0Xprn8lU6EkgbsAG8wrF5J1pbVS1lQPPYyJ0vI/Nu0C1Rb34IRIA5GsbccMw5XXSKq
MggBpUVATINnkRzxi7K16RDAIJDF70jdR+WQ7UIdPNyfFXk5rToVIyWIkwW8HINAjIFy+ctceQtm
nsdiKneLF6zPLjYD0z3AqRsvwojITJPOIst3XMksWYmVYYkvXGojRkpgtU+hbUyvfLYKMcw0kgAj
0wNMbc0x6USGNvhB1408Lf5Qdyg4WOFzmZbkkftA5VloOn7t8VfQjcXkxpe6BxPvlLdZtc8Md5nQ
bAJ+RpRP6Hc9DgwFtQR30wgQ17IHCLftmNWe5dxpdowxd9wHY+0DtHZzknEIuocu7TcQlJb1UEdz
NwVxwL1u32NugWYT9lxHt23qiOdzR6IVfcF7MkzWFvk+b34ZoAb9sprVVERFgBHGCPgkeFVxd0NK
PfbZHLtlZ/vX1RI4iR1k5jPrF17eze7qP1g5JXwH0AWW7QJu158AfDwnmFvO/Ch3sYfm1phhwq6t
mb7mHeHBXU7xXIxL5gSfrIEOxzwbgj0vFwTt1e1K8+A2BCxvZC2DF1b22RTN81IfrGFq99QNu2Zf
kmlEt7Fw2Q2mIvn31MzLOWbc6EA1ZHe1JmFQOeGpCUkxf9jYBvo+uAdF12xM7+f0KUBtKaw+X45e
71uCyBjQhBKgxCgTgJrq3A/H0nRzS9QxV/6paa8Amlea+7V/ASht1JU3aXB0jKvLMpVeeCJSumh4
uIxBY6DwMmAMubP7HFWQ7jHrtq+X5SjPEH1H9KMxtgafP1eNjP22NDXkTHy4Ypj9b/vypXT8p25m
ms+lPsa/suTON18bEPeKivPmX1nhD3N9nNwiXsPvbrfbtt1YgSpdxwWjeGSIsWr0jXzU07E/IkVq
THhkAwaEUQskd1n/0LK7gf/M8u9rG5fefoXDFp/h5xG2Wu1uilo7KaovU/3j8jG/j+Tnv8I+P2Zs
IYXplONXLBUmHdPnYa2SxuRxmiese8uLuBg179b3BgSJjiemkgWwsKx342GvtcinBqwEXtz1xt4t
wiNLdWIUNV7IwYME3WQfXU25MZeyxe/qrcVNyPxnl4Djd8mHqykn176DZjG1KxbnDh55UzEcixbk
WMDkDv+7aYlf4QsEZTzWsIJ4fr6phRllq0JOT/vXgvyu8jVyBpyq8dWg35f1HmvE66Zr1SiP+ESo
ey7UpGmdDS4+Kve2q9Lyv0z5vG8HV5MFKPwGyomuA8rp2DmTKxAmeoRpCzBVQLADWZDeD+Qzxc1P
P4XgvRh2dLyjqW5Y+H1cEDLRORRHintQchsw58xkHmA+I/09jBUgy+/TdMUs4e/LjqE8wxM5kmOk
hLRrHUC3Ybxu6x8T3Vns8bII8RnOM41zVSTbGEChgzEVqDINj5vZRhwA4pcl6A5LMoTQHgMvb6BE
hWlqRO1jVYSPATB8sVejEaUMJCfnJc7z5AFCu7BEVwXKNOEnI/hljH60cYCHpVFq3TIrjUbA6fx3
7eBRYjofVCDgZTgXSZx+5ixEtdeeXFDufFqL+2Yp9o4OV0VlCidy5HU0lo//Q9p5LMeNLGv4iRAB
b7ZotKM3IkVpg5DEEbz3ePr7gfecmW4Q0YjRWZDb7CpUZVVl/kYZRJ84vpReY1uzrfXYGWNvJVes
hZmv7D5u1UYkTIO4iAXdyE9KJ0/WYOefiSkYjJCJDB3P2ElwdxYHiFceiCYV0DzoRvomnavuZCT6
BruPaiW5hXRF/coshLtADNqtUg7pd7NL2mu5mhwguxL8z+UPuTjyk18kn39IQylVLtL8ItNtnzNX
eq8M1TGy58tRllbo6bhn201KqzEfXObX6L5adY5rHQTU4hHYgS+OXM7e6J9fjrg4LpOXMiWx6Xox
i+jlQZT7MkXgIDDdXViI2lWmtBFNxnhNIHwpl8CamjA1YCe5Dp5PIf5utZdNoZpGuSnd7CFI9c3l
0Syme9pS0+rB5BWr8/MYvhuF9SjSCSjQ4vdKyPQHWTzU7Q7dNsl6kHXfrpsVns9SBmP6AMNT9+SS
NIspCBa2Cj3lX633bEOqN/E4HBNV3eppvfK1Plc3EGChkD1B3Yg2x3QZkVWUYyCntPYSexScsfVs
Sf9Wyrdpd5WWL5dnc3FgJ9Fm5Q0j6eoxSYjmU+8y8RsXayoPlZ2t6eUs7nfOSe6alGjZ9bM0KYxl
XKXTuAZNRKi53ilW4gQgL+tK2ISG5HTDV1Dcm6Hob93Y2LnhsLJylsbKD6D+BSxrWj3nCydJshxL
LI4hn3eom/xqTN9JQN+LVrDyDT/Xc0jU1E9pZ2Kg+wmXN5qRlQdTgz2oqltK5P7eTczGqQdkYa1x
oMmu+fKXy19yaZcDApQ4h4jIrfZ8dHlr5VYgAv/1dAy3yiSuNl7Rudsml/66HGkpg03wPJQKJkPM
uTqdkOJEYAlJRn9Rad/EYexKfI4lA7urSjV/ZPpQ3WuB1wHcoj3Jc5B76coEL16rDZ0JFlFSmbyz
z0erBa3u9ZFBMTx1bUXpaOc+F5bdp9+14T6I7nP1Xtf3Y1HvLo99cZZ1qj4YwVI/mmPUJdNoVK/T
uSwJPwQVSyFe8am38jZZKMFL3CSADlP7NiBtztKNXrqJrIEl3Riyb5fDPsse+vBRT6j97H39IFY3
srwbA3XTcc+QviXiyh1g6QuboAtU1hMQuXm6g1tkpqAiJ2DSfWt2uwlxWz9o5o0SHrs+sA2jXDl7
l7Ie3TXUoFS2DuM+/54mX1OqYkbcmz9GiYfJQwKYvUKIyugdr1oTfV3YoCQCnn1TQqI7OksFcpHl
cLOKCfptFtfFoJq4xJU+sspqGGwVikz7ujYrd2WUC8gAjn56NyDXULUFj3U+zCyUmzhJiJsOu169
7zS7tRr4xS0PXzxVbi1t05i/TfpoNCgcSfvXQuwTvQqMKHxVmIVs3/P4LmosQlcjdZTIV13wSy0e
fe/98g5ZSvQnMZQ5qmkwNFfTS2JUlvooy42d4GzQi79CLboBkXCgp/699oZv1DdtuZGOebQmP7qw
mM5+wSw5UMbhamzyCzIcgS300qrqDrWda73uHQ2U3RCEa/lo2pGzRxTNsg/zCAiBnwBORaxEzSip
2UbIvVHfC1pXvjWj504WgF395FO+fSxEQUt2sobNq+1qhufdSJ4aHYw8a5VdE6viVWiZ3RpNaOFK
hkqvQlNUA7/N8/j8k+t9m/XZVGDQQm0vjOYuD9ZQUIsh2EsQEJDL+GTd0+pJNBgDyRhdrWMhU/UF
lXF5VS2c3RJE68lgcnoxfHrjN0NhjY3GayFJDnLh4eJ3UwaybfnuyqdcikSlb9KkIzd8ApjqWRhH
skeGD8KOaq/nZNaVlj168p/E4Y6HdIUiTS3X8+9ixqZacQbwXRLxWhJ/iUVxqHoybait6bQsbkmV
njgNR+QEqZKcx5IFJVd9I5rk9e7c7oV6jC36BymOsFK5F7IXvblutKukffH1FfDz0lY8jTy7X7ap
XAZ+ya1EHG6N4lZKj7IkbDTlzvBfpPFweZEs3QoA2k8oIYOnzifTpVD1vWQQs2yTW+qNmslPQ/vF
avOt52W7PKztWuluRTG6MQXzqpLcb5fDL40VFC8WCsZULv74Cie1h6CptQZjuenUtl4HzbflTMEt
2sSATXxjsV7X3ppK1fKIuYnoU90dttFsdwv9oPiux4j7SPvSQ/QUBsnppTraRLp3o0sdzBUcV3Nl
o7nvibpGO1i6qWA7xbOSXjkInPmBori+ZLQ1uyWrbsycu/zR7CqazAP474NpbU1rb7m7GBW6kDLg
LloTn1t6DUo6TqyTWgcX3zk1qLQCt2qwS9904VGiEVUDDFCF3z65QRcO8XBU3Vs8j/79lwa4ixzD
BzBhDukHeewV/nTAwEEPb6K6TDDxqfNbK0F6vQnujND90UZWvdLEX0pNsGPQKIC6QNV+fq4pZRoH
cp1t1ELBpzi1DZ3LLsgfEcLH5REuXJBQgqC1io4vOOg5zdXN1VI0MrhxrfYLc5A9mnZOzbvQqsuj
gUj+5WhLX5H3BMAWQlHC/ehSnGydJnbRebd4UnD1ef6wsJYxOhGjrWQW+656aC1x0zbuzqMNeTn0
wpyeRZ6lRiHD7aabHjOV+9C54aZOgS3F3k4x1vROl7IwoTi8JrdLluvsjisMI7SXhPxQj8qVSi+W
k//GFzxHycttlKh2kvu7zHwadf967PR9Ja5VRxcHa8ikJ4qVbNpZtkjHoJD9lMGOwncgZJVQ2Xn9
VNFlvjypC5kQagi9BlQAFdrPs5E2Jk1j9iTXXKm5Ks12S6re6IX0S0jrg5D0x9hdM9tYgKRNVlAc
qPSyeDzN3yxqbhjI/hIzCo4aei/aleTty/jA2zM1D/7oJMZXTbhJrZ0cvmAWZeOcqxn3zb9W0eVe
zYMCERVObxVn0/OztlGs3hcGfkdIdSHaq8oXQ7s1S5dW/LUVr5lzLH7Rf6JpMwpB2w9FQKOdmcaY
oBa/Umtw+l6187WUt5QQKGYwv1TcJg3J82G5sTx0TTPy6BfrDegKmi3NUyrl174SPfVW+Xh5BS1u
FpKPDBUMHh2NlvN4ldiLAW/FbCNZAzC+HFuOXdSItprfIoSDkq8bPLnpa2Aichd8uRx84T5Lpeqf
2PJ5bAy8JbGkaQ5u0QMrHt5I/hpuddoBs/cCsEkwg9Q+UDOd1y+w+sp900VKMhbMrQkKQBMHboHB
8fJIls5n0F4Tlg8q64RZOR+K1kB2V2uauVVpZfvA81V7VBPvMTE9y2m1Pt77TXYbGjrBAdFUgxra
vjdwMfS0F+TV62ObJcPKZf7joJqPHtzoh7kLPL85YCAZuDSEDR+3pJLfxpLd4WRdaO/wMq9VceKy
k4DVH1ag27lW7tWm3KCtfgiSh9LUD5FW2y6901APrl1T3/uyAKR+rcO3PHWaYqDfQYVKnXNW2qoJ
vcFiFaQtZvLhVRO9ha4NlASt4pdQzY9q8CZVii3r3Rc5iXdhWNqluMb2WFooLA9UsnmOcLmdpVI+
iBREtOU2gQJRJ1Cl/gAYGWR6Va5c1Zcj8e4xP+iKH1fNkzOY+l0RN9MTNlTlgyn5h6qNt3ps7C8v
yaWMRaeWzrtGJRja+vmK7EVFCCGq4uwDFiWvDkH0HkApVtekChYzyASe5jmAdtKnMmU6QOOqQ8jR
WeG68tbH52eniWXNRUJoX1pzML5KjSQdEt/Ibyqjkm5MvZSu1TRHVE+yvLWMNqXi+aK3pvILQFaY
oPMCLSbNsqJNVhVVabfBjZu9N8Jvud4ayCbL+yLdx2v7bGmqTyPO7jaDn5eVNZlmhum3QtzEMnXh
4b5T1hr9S2fDaZzZI89NXDGrGuIIcrwTClBnVr8R+uqI1TZOKf5K+li6XZyGm62gTvGDPuiYyLh+
G0tUAPLnLngSBSdzMzuzdpfXq6RN6f7Th6NpQJ9/Uq6a3yzGMAmNVOGMpQQCODMp+77cV0VlVlu2
jH5V1nKhbD1A1bsBt+pXMS/lB0GzBuWqNpKWXmUu9Ts9UjD2aCiUeDt1HIZHechEY6OMihI/kH2K
fd6lqnEI3Kj/EUnwCzba4Clbf/RIg57pRddVYdWdI0MaLdHnbzN/22tCeRWLmbANpmWrpLKLxE8j
Su9WLVYHueqiwRETSwic1g9TY1P1rnmnCUUIbFAy8wfFU8UvhSzFb5qYIMclSObILb8SPXGjBpIL
FTGrw2OTdAr31sFCow0WHb/BbO5aw1U0OxYF74dUBrlD1bN8Vgqly52hKbptE9bid7gL7HVVDHSY
QYnn6zvNL+Qrr8M22K7zro43SdVp/r5KAAYAYpxUJaRYnXhZ4sEqZIQ967iRR9vKe/AdYZ8WpCaU
7q+6yLfQLvRC8z3DkWMzNIb1O/Jy6ZgoVrCnSjA4VgwZ6wpQPVpPNWJ9dpExybZXhUPo4NjXbMAP
4jzYiGryV5EPza0+WlmFlmXoNojKNshp4Myi/U4st/4hBfVgbiKvKn81lZQ+ZzhHubZWDKZTm4L1
O9aY3icjM7w7bDTEcOMNcQY5Qh1vVMSNt20ZYaQgceynnWXu29SVe3ju9TGpm/Bq7Lr0SKFLPoo1
ZfCiz7vAllMfu9uyYoUJJTDKK00b6I6nWmZuZaENPAcBxxQ5uta9FeVcKA9DKhmeE8micJs0rF17
yOTsTS4HQDAueEF1Uw5jUTgdtmvZY96H/rVeDoq6KfKxgL7TF8VkU5ZV2raPfG8X+l11J2ij9KyW
fTACgsaU3ZaVTJYecq1N823TSY13K9SlctN3crVVuAT/hPRe7BHYAKCaszKSlSfGYnqfmB702cio
ypxxXJY1qyfB0ThEYs2V935xK3ffouBOiew0PCjZ73J0BuVGN1cJ8AsJgVcNNR5on5OO+yyvZm1t
FVXEzQCm8A08sTvNe49w/0DzZS8TbujaHV3w6yIJ7CoGBa9mK0lpIQWimgWWH0QZat7zPkIqiGPi
600GSEOy5c1eu2k6lV0pov+wZsW3kN25CtPP5B9X8Xn6i/NKTQaDe0EWVSgyULJ2UZeIoDZackwl
1iiV6Bp2QZiv5PmlwLCeYDFCYNM+iXRIQqxVUi1Q22oA/N7liU4/9TC4X1wlWFlNS/NJVQV1Qhn/
DrL8+aUkHzrydQFq2q1U6miFml1JYt/ENjq3iCiRvhpn9KQotcdG79bkbRZuXnQyTYAw1HZQZ59F
r5WhCsaO6CpO0JXYcJC5xzhY88BcuA4gFQhLX+VJAJhhHoZSpJn7OdcBqd6W2gErCk7sL8baU3Hp
eg9UgvsqM0kFYL46B73PldwL4PsxV28FfVqKcQN0ok0NJh2DVN3jV/hhNIDk7lRXtwcOue9u27SF
HXtedJN6knHtV6118D3d37pu7l37QSdsJTVuKVpUeuQ6Ud3RF4115MLlsvXXKDpLRSlmC5i/PEF/
wf+eLwqrDVJNbLC0znWqBf5o+3G6jcfvvpLakv8dEo0cO4kqrSz7pdVwGnb2maIqTeQyJGyjdds8
+aIMwz5eswScfvvsToO+iqoDvJqgNPPLaB0r1dCKXI5b6tSe4t9HXrOiorAWYlqOp++JrGRje4RI
kogv7PqPch38+zfL1KOmKYR+6VSBPo9RFqLRxhVeUqaYP6WV8MNz4x3uAit39+lG+Wm2TsLMCgJN
EJd6bRIG+/Q8vs+gJ/jBbWjZsbVV2q+Jvr9851zIfAyLIcFq1dH7nS2BpKB6mGgVgveD72RZfR+O
xrbu1Su5dh0jGVZOk8VwCF1M5NapuzYLF456oTcS93eXaqs0xlut0KFCoOul+Lf5ml3SQq5V6UH/
HW22LqBg9EI4EK0U7seusmX5vYpua23n06FJ15LR0qeDqAGFkB2M0tNshagREpx+N9m66H+pxtYy
9n33Ow6/WJ3rFM17r6612JcmEzEIAE4WSDhKVOdLUlV66uZeVIC2gxuZubk9xmpvN1G4GXxj2DR6
8/PyallIGFQHuMNCjp/uQ7PPl/h9ZmWTTkOWARXr9XvP0/Yyt2P7cpylkXE9VHi3o4P8SWLIHAYj
YK+Bra227XiNwKgNhcYvuRyu8T6XQ9FLI/siCjHH1Cou6gZjDIDKKN8yUQSO9jKA68vdw7BWr11a
IDoksv+EmsNq9SDiHiWBUofGJZd3nV448qhvDHZfbP5IKqdek19Zurrywf4JOVsiQZOiZNMT0sBi
r8hfLO5tYp9sVSF6AIVqZxPFlm7XZHUh7mPL2nSuvIIxWrgMTLApdPUtLh20lM6XKa3KtgxHZjjG
LjVAvtoSyttaEI8mkOnL62Yt1JQQTg6CWGhlRZi0gYq+OJiF5ghcXOs+gra3cuQspRYg+ZAtcGLj
i852gtIPVmkOwE/DNt26+BQ4spA9C323DY1ka8bCtu+zlSNo6Zg7jTlLZ4YX6n4bEjPG2T4tFSqE
z5fnb2l/G2gOqNQhQVfMN4MLrk+tBnCLueaiuBijaQ/gzlwR0F2cu3+izPdBChWtHTtwyWNjUawQ
XoPIupvgu4KB8ZGn7ltvzQxtaeudDGxe48/qXNLHCMC17n/V4wfT/S33x6DajvGDnzzr7V+X53Fx
HZ6McHaKh3Ugi8EUzndvzR7Bsu1Yvq6K9S+uh5MoyvlqDzS6ico0j6VB56ILKahHvrKye5fy4+nM
TT/iZEtl9H2kziIIjGtb7g9S816qj1rwS9e2fzBpk3YdYDmTvD8bThM2tSFlTFpLUyAUa0cJDvgm
We7r5TiLy+8kzmxEYWU1NKMZkTIttyb6ZebippPCXRRb3zRXvcqj6E+yxUnIWbYw0k4Lx5GQSU1h
1HV8/6ka0M+khaj98tu1Jvfi8oOqDNUOoAZdrfNvNniVGcvGlJw8wY7buxwkWhs8atFay2BxcQCF
mCh9iJfNt9XotoMsJgSq4q9acivEO/jKm9TaFtST/uCrnYSabamUkpzRK4QahBsxkm05abZxfOVR
G4miG22tr7y4t07CzRajEii+aJXTFIrFLvLda69b8xP/7EmB0gQFh79nb7YQk8BKArWZZm/4nupP
A5bifm+bw1WNvP+4g66HuGGcH+rwgDXcRg9eOutJrx8GJNsq4cvl+V28Kpz+mtkaBS+KSLzKr8EZ
qymv6ebZBojRtvLsXL+2uILJ4q6orv10u6qF8dHxmT97gIDgG4geBvzF2T1F0DGJMqsB7QNT/hYh
Yy4X3Z3QcDeRov1gZfaYlk5ffk+tGPK1u+ZauByfogy6H9xTALaf75iWnmgXCDA9Gkk/KkqLg1ls
p82LqLe2mijoTUL7Tdwfql6+qeJKdljq/4GRheJPH38SrZuNPlOaFhQpo2+7r12qO65cOoM5SaEX
r64lHynzbvM+Ymn0W0+L3qjebl29vimTVWuSpdRx+lNm2wxALSYzNRORWpDc/a1o/cXLTCy8w8py
m8Y0/+KngWYzXpuJONGxuKoZXH+jV8XEPCC3q+yL3jZ4Oe4Lqi8hbQN/rYe0VG2ZzE4mgirsDJQq
zz82sIKoLSym21MyW8mBjLwr4mMibUOMIKLw3h/ukj/AYJ7FnA6lk2N0VNlZTUHMgkJ+sZWDQYkd
PUw6gCNB/w1KRfd0eYaXjrnTUU5XopOI/hjkSSsREeHKULiOcgQZMtvvN4p4G8ZrleopO3z+nP+d
U8gS59FcqRhCOedzGml2FWTVIQfSblh/XR7T0nnzz5g+YxnGEvDyNKahbzaZW3AbwSAveE4shjmu
NTUXUyI2bBDZKGCZ1hxgE8uSnjXYIW00HwOecSOKj5oa27nxxdR/gtmNs8EO1LfMvW/Slf2xvA//
Dj1H21S9oEXmQOi66HedvEuaxkkwCAv+QFJhMpX6wDKRfT51N4yyhzAlEynJXn13Vw4b2buVxc6W
lKs4dIxxM67aIy9u/pOYs91gjGOcShkxdUoHkbGLRerD1PrDnaBd68iTultdcALpx+Xls0SKOBvr
bE8ErSk0sUTcNGk3pXUs6ztNJ7lj93gDolMUaoeqnp/tGtl29bU9svhNAZSDaZpMn5TZCSvRCQR5
CD4+zsqXpgsfg67bdP5rLKxpSy3uxpNI0y852ft138aoWxMpc2Mn931HgSacC+n28nwuDYj6MatH
AX6Kiu15mExqe4A7cBVjAfqDEYYQ+zzyaKqq3yOpWXn+LkYDuYkXBH/qvA1nFmUiCSJUIUGG6O8q
IET9TSIUj+hDbi4PbGn+4A7+HWq2PpVcjhH6IZQvQEmOlJrmM3RvJ9e1/eVIHwXWeeI8DTWbQ0NL
/bZNCJWl15X8XbYe9PyuKW78/FeEn+r4XZReJfcgt1+z6AkZKmvN0HUpp578gA+vspO1QhNWr2gp
c/XJ3pPkSjRvJotJU35IgrXu09KRdBpqds9pC1etLBDym2o0fkf+a5QGdqa3Ti6wcECktmq8Mr2L
H5JCJfBIsF+f1NeFUBeiqnX5kKl2BF380uS+U7R/wOQAaftPmNmtSTF9emgqYbhFXteZuhsJEfTa
AWzfiiHYwhzCq0YLUQcIDS9yNodYtP7ncxlWV21jV7WcTkxwwvCMh5CqmqOVPVS2tipX7hMLLyLE
3KAJmnRoKSpOU326TtDI95PEzzZaFghPSpMYmwTlp5UPNi332XagaUgndvLFQ1Rqth3GQnGzROFh
jHyI3jhigFoIikLfTSocMYZAUrnCt5aXxoUyP5V7bCuxPZ2Nq8haKobFBHuDVaBAgY6bFrFcvOka
DVUC7YAvxDaQVTvShKOC7qBheFutDvb1GNql11G56hxX77ajbnwRM8k2zZhKaoQGU+TkqbWJ5Mi5
nDQWMqGGYRpJcBKUoWJy/imGHguqPgfUmFYVfp7cRkI7Dt+T+vFynKW1pkF95Q+uyyebQqNNBapY
9OP7eq/hOun6Rw8EIsI5an0w2Mf/W7hZ1s2kchSNcQrnvWSWb0vWXdje++5L2rX2qrz/0jMAaWtg
gdjdgh2fE2yTvAj6StShMXdOjM+cVdthJDmVDNTXrrTjmN1ma7TMpS83yXcD6iAlfeoienKj9X7c
QXYonVqJN2n8Vzp86cQ1ntxCUv+QCf9vnFlCQvCX7oLENtLMQ4sAkG5rgmpL4ybOV9GP00ttvmXJ
rJOJhiLzApivRq8vSzUgliE99OqD0CPF1toI5DV1i7T8DsJ9lu+QXULRdm+ulVoXP6MBam0iuk5t
zGkqTvJSohuhngz9xyKtxV9R8d3QdnKLvCXWUegaNPu4X9kXSynjNORsofq126eVzlfUq3IzjtZz
oggr2XbxA56MapYHfV0ZOq0lhFD4N4WGWCNqpG0Z3GpR/LVd1Z5cKoCwxf+exQ+RwJNZlPW4ys2a
WTSK7r307w3cSmLfu6cGdpUrzbPgmTuLQmWtvlV/BHM6iz471KzMqofcYrR+dYyKbRH2IBmfhObd
9V5N/ybLnyVzWypfcnXlTrn0IjiLPNsogSDL6WASGa8KRyjR8Kn9G00P70s9e6nyeDd0TxDf9oLX
OlH4PCivUrumnrc6+bNaSKToQ9blTH5UvMfuI4hGp7Y2SXjfflgypCNvsa/VmtfvYi5CwxiLE4Dx
0vyoHQZP7FOVqL7kpPWzUT243S5MVxby0hmCwO1/o8xVQCdwYyZoRNFUzvSG03U3SgdZ+y5Xdtl9
uXyCLNweKAqI0IOhZGKAM9s1gTGkkP5JRZYJ8Sba6/nrYAnPpZja0K/w8JDtWPNXOiQrQedPdRXG
0f8z3dvMydoXzb0OeVD6GvXSG8MLbD1dOf6nhDpLuBMcD1oDkh/cBGe7BYU5ywOAxx1JeswRmZLL
49CuteAXVsdZkNnG0BI9cWuFIGP/UPNKjy0kGriDaSuH/tpgZms/EEwJRMEUx/zplx21cNc2/70J
EwBGAH7TG/WDTXl+RqQFDpq4WbAI440av9KPM8ftoCE0mq99nMV5g7jE8U4x5ZOghSWDqs5EQuXu
/dj+VXTPhves1f/+FcCA/okynVAn6XqM6CjFAlEEg0JpbBfmVne3RfPNUwpa+CsLbumMRcxZgtav
c0aI831Fp9ur5CmckdyX3s9OKfCpftW1R2M8SN22a5AhWFkXCwcgBVrDgBwPnoaKyfkIAR2bajxd
BmOtxsYVNRtjmwF2Nm8KNVgZ39IONsiCAGy5kgElPI+Ff2smu+aEO8WAOIuOlvTiZ29m39ta/WtU
tiUZ+HKiWlolLA9kq7gwAd+ZJaqh0GMv7IioAVgUancjqGg0jK4jQ1H6n0LN3/f0HCKtiKZQQreJ
+uggyF8VaPljZq71MZZHxRPKwqOenuDsKlZ5spv3npZthrqM31PY4j/NXBLeQGrnz5Uhu/gsZ7F3
DQg/vonH0bjRBxmjBkmy/GPUGFlmmz0O9IiUJ1KDCbRftI6oJO3K/W3hTALeIEvWBPWl3TSb/Vzr
+wp6BJhm2rEUV/XqQctaO4YapmQ+gm/fLn+CpbU8eW/BhOXOr1qzXOrpTd7mFfH8urCjDNWXbz3X
cV18MIM/oKyAmII/gscNqqPz5oagllmjTGMbi1L62sv+sJWN/LZEsNYBnHaHoUJwYPArmI6lZ7SB
bsakzMFT8dN+9WMFemgIslgrdffVTMXhCSiH9DwGvSxtlDauv3W6Eh1kNdF+F1pj/YC92m6rtlFC
u6fnc1TTSntjx3uDrdeJ+WSGkRbthUztOkcvWt/flq0efdV8Afl6XakcdHSk396oUO+QJE9ae9gs
nEz4v1Avph9JTWLuZ9Z6Pnb1A1bSqMXeZV52E6cKYBjj3yc61EYAX9L3QyNoDnqHtGiiMx3l1MLt
GI6HKD9T+7ain0q3suwX0hzZlPxtTIIV8ieaYZr6mRpMfLjChtCaD7izVVdlTxG13yeZf+R7XF74
SzdbQkKJg24Pj30OKDKFsswLvBwhnf4Woz2Z1paawI6TTdtHu8j6lmWvnvIapiuiAksc7dPAc4xR
nzeRWCsEVtGWLIDUV4ITWg+a+0OOW7voINxcWcUeudjAwsb4oTTeAu/bmN1Va9yCpe7u2U+ZnS59
jTFOo/NTBKHcaMhsdRL97cTRxB+hUW2U8iAnN97oQBT3ECwBG5v+gd4kctmYaQL5B9U1p1Qbigv7
SgEg7SKUEWr3vq/bYraS5ZZuCZyibBlorJPU5iytykYtJ64+Ib0pknW7WP7hJntzWsjlLhyuSvyH
dGNVVnrqLM5uw5MEJF6U0MjApU7b+OQq5Ob8lC6aENPZN1m9la3Y0fTHXH6U5d7x+6tK3QIcuLyu
Fw6Qs5jTQXgSUzWQO1dNcJsCnJsxhvE//Jg6BVocQyEDwg/o5nLExVV0OszZ2doPndcb6hSy3IrZ
LlP3ybifkBKSccil2g7yo+XdUg2uC3xEHnPr9fIPWB7yJLLACuLJPPu4PDDyuI2hQoribZ45Vf1k
1nTPxy2IkZSUfTna0rucGf473PxRFQVFlLsSXzUU/Y0iHzLrbmiPTbEREpyBIfS5+msuHmg4J/p7
X6pr8ZdX1T/xZ5s2Q3cB4jrD9cYjtkJq8DWHYyduhuDFVw49rsxeuBJz6bw5HfLsltAFnA3yNMOy
/Oi3f4njndr8vjytSyfAaYjZpTpv23jsRWbVh52fgaISpZ0GCMJKDvholdOXXTkBFq4+WBJDjoYE
hJLjHCEmdJLVjQqg+NG6grsotqZtlT8Dd2+sfrOlUNRWUSgCZKx8ciCzykR1B6/LN73wPUsdbQRL
FW0V2HL9uAZ8W7jpQl+f1Kzh7aDAMVseaq2ZaE330CYS+vLpDe/xbRj+aovD5Q+2lFNRGqd+Qm7j
cTK/hEitqLvIFnCONRoGyKmhQhVTYxW1+qrGAm2oRE6U3hLTG10w4ewmYdPFTuH1yUqjZHF6T37J
lCBOch56u6rYKiJG5X7/WI2/suCtBhkwRPRGx7VDc3F+LRTE0GFTEbWfza+pKV6JbAPIoBGLFdcQ
VAcd6rfMMt6EGMDQ5VleiMa1COUPKHnIAs2lrcQAIRszCwskIZOvZl63BzkwS/jQefTYukN5vBxu
YaODhDegAJJMtU/OT77XBmZhwdsQw9G0myICzSXJmDXW6pr65NLIaNbhMa8hg4B16PlHC3BftTAW
KjaSku/9Mt2mbXvsA+NQN9XKlWsqOczOYSANkA14teOTN2+nNF1H07EilBnWh8To976xJs23NHFQ
Qmh8svGkT0otri+Iha7gUxvWPJMxNnnH2worldH46/IXWtp2KEbge0pCgbowv8oUFN3yvOwKsC8g
n8XmGkDF1mrdYy4ae7Eu7yK5wF8z30mu+b4Se1rb84k0kJrl4o/JMXWX829G16YJfWMsNrI7bGt3
3GZ1jOBYu9OL8rbTfc75yk4EhM4SbZ8OfrhSDVnY6NNHpHgFHBQVv9lJXzZpDbVeLDZ5p8ML6Qek
A7r2jjaPv1VDIbFFo5G2lwe99GVPYs6Pe2QyWJStVHAwYa9kfBd5DKUxQtGXwyxth0nlVp7UOmAX
zXJYAoVPMFx5YkxZe7HrfxWSdtDG8qAr0u5yqKWnD041HEYm+YubzHzrlVasjhrluKyTNylwSrVV
HQ90J9R+JxKBtjaFk7SvEbeKtvX2/2P42VDNHrSYVxC+anpjiyI1hI6g23W5CrYkEIYNyfy+94TB
LkLvp6GFN65Z/lz5EQu3KHiFCraSoCOozM/SOGTGEZiCVmzgfDzoOFBTW+l3llv8kAb5KnSVfQN4
u/EtzyZ9rFzSlz42RIJJAAUMH+za832UmuVglpZRbHgX3XZV/4Re6pPgiW/FaH27PNCl5XsS6iOd
nJyNw5CbYFlMQtU5nOohTe7DVvc3eqmu1WKX0qxJmxMAAPOK9tn5qOShNhXw/RweFER50n3rVO3X
5dF8FALmGcgCD2EAWZ1sfWefLUHZcBwiOZ881QrVEYvrcXhvokMcK3Zavfm1fq17L0N+dPvnQnoP
rXxTxLdCvkvGg5Hu1QEw5jb39vhrdcrK4fn5q2LszZOOkomJ+vhcBrLqNU/NWhjfEuw5/LmaxNsM
8q/Qero8CYtx8KTEBX4SnZzbrvRWq7T0BNH0wZNdoykRdjSvUNNbtRlYjMSQ4JJ9OADP8r0v5KXb
BTj9wVvHxvAJlZ7Bve+TH5cH9HnhQBX6qHBPwAMEgM4XjtXjomm61JnqLtYxhcZAzHXdNSr70mDY
CRTTP0Rt5/fVqhG0qvR5YbR5H19zLRVus1KG4wvO0Ru6aqUP8nnjTVVcWmyQRKfq6mylSi76JaNL
yaE0XO5PzV5rjI2erSlJLc0dKtqT7qcCL3VOW0Y3RYnilMd3bxwS912O3y5/mykZn284hgGxnLHA
1uF2e/5tsD79P9K+pMlOnmn2FxHBPGyBM/U8t+0N4ZFBIBAIBPz6m/KN7zVHTRzCfrzwpiNOIakk
laqyMofJrdCoXDmgaAyTCkQQ2TVozcLCPtn9z8vW1kfzx5r8++K0Mowkt0oCa7lwdrMO8tbSiy+b
kGfrhwGB3iIwbAd1FXWXssCa0rnG+0jvrTut9HdG/TkYnzzzzZx70Jf0eAKyLR61y0Y/YNCt0meu
w/EAFNqx6/eZc5hAMzRWh9wFGAVpx2arS2jF/aRELu42MEYj3y6/aDGT/pgVwTBayD11DHILe23W
Y7KpOrViBWAvtIe4tuxaCBQnT0ZRT2mPsLd0qtitRzTzashLFJE5Fe9T4b4M9ZujlTFJHtHh8h0a
99doFmkDK2bg4bq8sIb5cWXPPkb+fTHkTiArnsgYPAgeNWjFNRycx3lMcAWG3H+nfX09AMIRzNqu
FLfjOG0cYyuTgQch8sm4/NApqHbqmCOol4t6ZKAN9F/wbktBrD90EenKrQjuYxxs2qh1oowL4mzQ
cyvTXjdGnqMs10b1BHG8AaqpYTPrD8xLvztuf08Y8TaQBCsbExBLMAcA4oz6jVoKcDhENc2Wt3Dg
+QbItWtO2e7y+q1MH/gJANZGnxX2pfqwEbmT+4VpguWwfmmmp5Iepr/HlUi6RewKUBaBmVXd+7Pj
E5YQp41ARhCPIDABwS6okdO/15eFHVTBJcYNnJPqbOV9OaSihB0GNnGwmSfWkeUnX9tfnrGVG00+
A11cL5JKUK2atBQPUrQ5tlGq3bj0yWTHGVKJW/0ea+uCnQ1dRB1BFxhzz7dVAAa9kXl2i73do8HP
P/Y82OfC/utMB+YMrizBcmgP9ZSLhqR2hYog5qyaIa/x6CUsRB+vjxzZP0zawo5yxUwVeLnrDHaS
ytpnUoXAc19BEUbDetrIO6yc+mdDkjO7OJBy4liF38PUBFoBF1K1wgnimoEx2xjeWvd72ULkeovg
aCU/fT6R0msWVjVOrXloYXUG6gdse4H5czJAWIaDqA49+wTGPDySOTeBpD+BqOzy9K4cFAAOQAQO
IE9ZXlOOpjboWlrQpEU9pYiA0wFC+u8XEI2YHuqRuHOMD4LHFfIa7igLVhTCKBNgcd7nonzO5404
YW0gCHnQD2P5eCyr3BCDSfqmpnkX5YyjESgSCOMuT9XKxkLg9seC8g6GPsQMMkBYaIKT05Wh1gHs
9i+jwJGKo0gqnOqKMzCrsQSYUruoHCA2jDKXsSWruXIX4bz+Y0E5HrSx10fWwIIIHvJyp1Gw4gGt
nITU2ig0rVlC5wsSlKB/B4JOrtjCsa1xhFuDZDOaquuWI/+EIOJHncc8OV5emC1DysLwvsrytoah
AB4mDMhp4jmLuhJQClvlz5UmG3RZmx5SELa8+xzFFgr4ICUWrIPenoCQ2ydW37ka2Aq/O1MMjmcu
vtv297m7w2vdctoQEPDe3/DDNU9ffIIrUyWLeWVV2+vThE+YgTMf3Ee73sjPr9xT4ExAbd9F6CDR
0OcGNL2mBGLRXcQNMxQIW9okNI02RDf+5YVbOXCXhtTSuq9NXU98jESfAPkGm/21nV/J1zFexo69
t7KNdMSWPfN8YHWtGUPqwl5fHGkTtzZCsH3lRIYWNtUvb8tZ1g6MxTyqV6TvAC/lcMzjDIkHHU3n
31L+cHkGt0zIvy98oeNWZ0N2HUsFNu7xrTLuyi3kxbo3SEA3slsG3mDnJgQrSE5zjEJiDdhNn+4y
6zBuiRGtOrWNOhgadQClUsUUUIHytLnHQMZCB3K6CoOtQuyKBXCFgcMCUTGQKyp6jZA2KZk5schF
AB4CpBODSrzbiIrk9ldeqyitodkWfD649NQ3he2RmReBzSBj18aae2jJJ5QVZqgiNv19toUQXRsS
skp4VPioLnzAFbHSduc2QwbPLfX52eXsdcqC9u8TI0jD/DGinHhovaCQpELyU+RtCPWEK+7auDDc
42VPXpk5CbkwZEVGlkqUQ4cViVFQyExHaHTL9mzwALaBImFIaX3P2sB/SmzGXvKSORuGVw4FJOWg
f4PHGV5ojrKF+JAlvQ/IRZTrp9Tf9cFD6x6M4paRLx0HI8jj5XGuXFZn5pQb3k4xfM+WbXaTu+v1
HdGaXcFaRHsxdEM23HHFQaDagWY0F/BXJBaUsaV20PRVMCC2ZKehIlEJVMnl4aycDmcWlOF4ZelA
pWzEcBoASCiJuuLJrm7rbowvG1qbt+VQ5N8XJ10mQIAK+XMEqvpjJ+qQphCYZ9dGDUZmdPNdNrY1
KsXnGxdCvbUu2qifNXZfZWTc9RpLH5s5eNQpNzfGtnKKY4PJKhIEz+QJeD62CWJzzeTA3BA80urU
5j+CYcMT1qZPEu7ZKBeDhEAFcw6MjNVkzm3UQd/WCUV/FARYo+fh77s00KGxMKSMJTETgDoJDPnF
EfIwhf7gDbHdx1P2lA0bgcqae/+xhYj5fN78figARIQtPj7n4sr/hxQHCk6gkcKtJ7v7lHhhSrNx
dHsLR0Paolb5XqAHXtc2UjUr5T30mEBhB1sUuZoPVGmCZ2xGyI4tlMbJGJddFadu2OlvJv/Ey50/
3gCFNQe/Lrv4ms8trKqxVwUOM7OTY/PrH03pvJutufM7+um/WVGel6Iug6YSGBvCyANBi0RV1leW
v8WHuHZ5oJ1YFppQZkK1/dwRkoCCXMjGYDz9V10eRfU01yQc2nAWmMhvl8f0OxZRLnnAXv9YU848
M7OhVZbDGsrD7he/GMnJDWbbQM49mYHDtyyQkM/tAzdSJ3JoV994gG6eAADodrpW5hHkyrtTVlRu
LFru7zhpflz+xNXFBWzydzpZKtGcz4eVlzYXgYsvrB4EuSvRTqw//YMJ0BtB38NBkkk1Mfhl6pMK
k+DMECYeCPrvuyaskmQj/Pgdl6mzLWncIP6J+ADZufOx5LVFp8qdcIcRczfw9x7vgz4z46II9oJ9
N70gZEMfjQ2gKfpwy63JDgWb913/efYfyqw9aYZ9heTDvaMncRNsqcCuHULL77POv09knsmSAn23
NXnn9m21Bdxa8+3l70v7i4uvtgub2DYOOROHkFWdZj7EXnZVFA/JALjdRg5szXOW1pSdBEEGrTCB
Y0CL1peplcmBN2cLALp2uy5tKPvH7f1ZsAYzBpa3grxYeOmR2Jw2HHQFeWOiEAp4uqSfRAFaWZgU
TPtjVWIos/kmUg99macW8NbaO4F7w+2ubORE2daDbG1sS6PKanWBxfzEgbeK4bUkL06J19LtP/Tt
YWgIWSWPNMJ+FdSWe/1QgbQfVhqyy1mFPrfhbaZ/L4R5bka5//zKT3TCsFCQkprrOJggAjPP4Nma
QihShra1cZ+vL9liXMqSoWu2E/pvz5g41CGBdAGaBK+Cm8oqYiGlR0rQfteASgdsiy9izfOXc6qs
nJkB2W7pmNNEf8z7z6Q/tOPV5TNzLQhbmlA2l2Z69awTA/HEWD4NvhlOUK/vvPalRb8EKgMbCbi1
kwnQZ1ntA8HHBxwdmzUn7xKYc0vt51SIbxQSJZdHtDppFt5rINhA96+KbRBpMkBlBfd7zvz3HGx6
Ru3e+pmzYWYtSY7WvT92FE800MTH2hJ2sip/7dhr3gcndypBsTBF1vQ+ztrBHPrnLhe7VEiBwDzy
p/L18mDXXorLj1C80/YqIxe6vPIm675PMihbdbuitG80N71CkWTnQM+ihvnLZrfmWHHMgZgOGL9h
lrRWiIxP2BiAYbmny1a2Bqf4ppXXHAhPWGnLyMcwxlcLOu0WACRfS3KdoAx82d7qQblYUeUS0GuX
sMyT9uxdlsSAONHgHa1e/2AFLVdwTUk1o0ow0zLToZmOVyO1bvTx4KSx6G8tYyPKXQ3h0V8KnCXK
esiaKvFWnnroSZSDyeu31jbD/Kr95bmxZ96D6MAr43H4Om2pyK4eJgubMm5YxAUp7yxvamATOk2k
+DU6fSim96C445s8h2shCNSegTJGzyGwGMrwQO3tIR2M3ef4ty297bPb1r7nzZs1PwKJ+PcrtrSl
DKs3tXnqa9iyyyzM3F2TxDYUuTSx4e9bY5L7YTF9IFnKaxeiVFHWl7t69CGy9CN3TdAWcPTZWxGi
lN1/GpmKTIVYSs/aVM5ic1+nP73hNQfvT6BvTOCaX8i6P3BgoNXHZXo+MMjt6kLzUE90PPB8lneu
uJrBwJrwa7M5XB7R2sm0NKWs1WiXY927MAWFqKT+qnsnJ/3530woy0RroEzxekakY4ANJn/Qmu9s
/HswrwRl/G/K1Ldw0NmkSgzpc3lv7wodDLFGB32AHKXLeyNI9OjyoFZ9D0ADZM7QzIsMxvkSubzx
gWSTz7PRfJvR6xrN7hi3YrrWS4pGDOsdPZ4bNtfOW7BzIFxEKU5m2M9tBnZmpK1AobeqwUMnT3QO
bYe4tJ8vj23dDuD7Fmp/wKIpY0vBvWSjQaKNAipOEGsvoOMZaGnUTBvOJ39IfRcCvIkIGI06Eh12
PiAgGoqumzGJbPjaNQAIWmi5PoxkB0Iki+6MLbHe1X21sKdcWFVDU2GOsGfOx1qElhmn/LNn3NLm
r9HGqE4YIHyQ0rUe9GbOB2ZWmlHyvOii2kBwuBP8NoEomHn623WCFfAGmAgNkR1WMUmVTRxzmkvo
nhdoQrsBCrcdY23rqfdx0oB7Qkpfitsjra/KfJh2UKD/3kY9u40hZwzhr6oBK+ZDs9VH+fEoOjek
rI7w0wyIGAv1I+s7qMorvJG7b5dnbM0EYNI2MrTIb37oWzR8QO21we/g0jed8csdvtdb/D0bJtTu
2jHoCTdnmDCnU+GcLP0Apd3Lo5DR4vm2kQshUfRIpgCRLVdsce81Gpt0bvhIleWQ6eAozaf1Rspm
bRRLE8q1kFqFPs5AzAN8BvKsJj2CmmXHevrXrymMxNJ1JIZAgGF8gLpaJec1x4lWC+crySoEx2gW
ugVY6EkI7u+pY254wMcjBxZtC6BnFBJttNKdz509gVMczJOIGQA0KNO7OXAPw4DurlOWWSFvw2qr
WvTxND2zaCkZ7oSBTrwf5A2L7vaa7UaWf4EC483sDlsNXh8vJZgCCyDoNpA4RJL+fHBm75M8kZcS
yFuuScqf3ApJPY25L6NInnp9iGt3er3sjCvN9edGFVfpdAYuVh23hZfOD0MDeobK/+4XcxR4XybP
g2xlvp9avwTYS3t06+4OAioH3XvVyyQO7OGKOt6+IenGq2HVgRdToawzA4woSSp8lcHnfdK3dyOg
wHXGNka/OuM4G5FKtnArqy11tp/3vT9in1TjF5fboQ0hB+hvgsxjHo+dp4WXJ3vtLMYjRabH0eH+
gfKa6yBFLHyMqqw+c4vufYM9VvMvOljX6HzfCDdWx7YwZp57Ewvc1EMRF9mUDiI2lBxJd9IDiKZc
d/xk+FtcJasrtjBnnZtr0zZ32hZTOSdJKAZo5zh6NOZbtZqtUSlP8V5zdW1IsEdGHoSa9TXLY03/
ahTvg3/taT8ur9fq3l+MSY55cVIPEKgPcmSH0DdihmNuxoz/SEd6KpHv+2+WlMuz02ib6zKUcumv
mqDUaYake6H+3wNisNtxsgCcik4YqHKdjwjNkbZXGAFCNssOkbu942MZZh05Xh7O6hW3MKOsEho7
EVU1uBgaTvQ4qXPjCM4Da3fZyrov/BmMsjw0t/XO7zEYt7tB497e8j4N4tTwg6tFzP982di6L4Cw
HqAhKDbrSvTujHQOEg3+DX7lSOsR3bhdaDEvzOjf0wJjkcBd5cuCi4wNzxeJuaNhJS5mz8zBSus+
WezdGzWQPD0RakRGs+F7a6cS3vvobETPDWB16jRaM6p6GaJd2johae9aSHXUzeM0fGq3KBrXJhGI
aAstfGgr+qDiTu1+8guKkLdO0aw5tKl5b5pFfqCN8wASLf5yec3W3FAWJEFiBd5/4NfPJ1LCZuyK
p5KXpdhVZno3peP+somVyQOeCYMBhBhSW+pa1U7a+nMBSGqgPebDbWGBw6OJXWQv/HzD3VdyXLLH
HI8G9I6gVq2+t9oaN1ndYKGyAvyr8/eg0WLoL4ZNPu1zZDE8C4zFupiQA5ufqLMFEMPjEfOlRK5o
vUR7Fro2wCSsFj2K2q8mhxBAL00U+52iyD576UR2Bhf6DNU5Ql5ooomdbqX1Scut6juvfTcawAP9
PDR+9pJwBBHphCosoRrf+0Xu4OnjazfCaoe7nhsCLQZODY9oLMK+o4W/+0TK0Yqczmg+AdPvZ9Fo
NBq4b+rxm65pzlPHfO+uLYMEjJRVdgS8cPyZ925l3Y2JDY5jT8Zp5ay7v9yR111slZl5auZR24l0
Lk+znnkVGDoJqB5tkhU3ToOcVIi6laOHzsDNKZ7GyfWAOrCpCIlbB+YBvOg2Orvmys52hdFA2LXT
vQ4wW5GJXQmdmZ2XJMOvoR+DLsy8IsujoOgDK0ogknKaDGu8LgytuunKSrz4ZG7eOo29on/7AaaG
41hTD0BtfZ6HkHsBuCEzs5JaU6a1zwdRfuk97kez0ZRPPZLdx7QLDLQxmOCNpCPS/wAU5G2zs10i
BkB/dfdgO6W1cwu9OBklNXelgVetC8nJK2waDTwCbXfS2oFdOcPgnybAMAbkrcZsxwet599J0hvp
FRj8SuA0q8aHdL2b1ztmt551JbLRRAcCpjzETgD5XU91NPSULURKUAlunu02LxC8ElzUEFV/q5oW
nDpaEOzHIQFEgHluH/p2p38ZpwKMQj2EONzYDlIgA40iKfboAUfnJmuG9LmfO+4/l+XYT9GA9pp3
Knh1bGzwZ0fuXJE92JimH7qXAljToul/V2lkeIXkUGDGBk3c+jAzGzbN1sneIZvI/Cs7ZcELIu/q
OIFGwUzCiiXW7QwWsSAEmxiaN6jR85vRbDx6hVKObUPNx9R3lOlZHdYBSo2hRaERH9Y08NDCmjcN
NqKoh31Pqf2WVylJIKlF6ZVW6fqxSUh7HNGqHvnt3OB4LxsbzyZiejQkafLiDJYRD+B1ue0tPu5R
2javuoyyY6Lx4MYSZW7Cdkog5qHz9MhLUTyBjnk+AbWOtPc85sauTsBobo9zGrZNMICJynFEGjel
N5wgJQ91gDEfjZjNlvHLygdw33RDjkhqMMckdNMxubE0rXzWvVr8DOY+303BTB4nUfMj0NjGT3C2
NSIcC3++JrRI4ip1rEfWGVqUV2CVCC2Mee+wgQBGqqXtFxBY52boVU362SwK5EObvPHFQ0JpdQVE
qIYcqc7LR1t0wTM3WfpQAW/wWUzd5O11YgWHWZgJPc6e1t1kRunhrnfydFdx4j4OTQnha+FrpXHD
9bJ5ctDNcW1qbvGrdhAnhmIOkEq27U7s/JT2QegSfxDPXNAyKgrGr9zZm2KnqoodQcfQtHVmr9x4
EIMCA4MkTINoshJwicCrHL+rcDZgX8TaDGrrsYomL4gB6IB0UPHqsJ82NEvDDKdnH5Krb1Nax7S+
dfTx2+W7aqXfD6/0xccoYVmn602XEnn9likoDF4qWsWF92UcrXju0181+85S5yZLEHlysFB1Ww/c
1Rts+QFKqFFCnN2no0x5ieKqoH3cMxrTzgTk1IakkXG0bb5zyyyuUBIAXc/7xgTIC1+9wDB+ZCsk
hzEYFc8DAk1jBdAquMDc9hvJ7Djrsr1Fuy99+V5DZCVsh3rH3TqNyyYLg2bciEdWnQFJCw/RL56A
ai4O0DMIcnmAWAMofO8k/TdslauBXlFUPTZGKtMSH0a6MCU/ZfF0qTWoHvAemHGtYXEe7PSC7Wo0
5EAzdhre3PwwZle9uRH2rwTk6JyVD2kw8ED5QZleopd2gpQwIkncg84s3iCYd5xnHTxR1Iualjxp
Wy2ka/EX2ltAsIJWblDiKSFelmraXPYwmXd5JCDLnJoZyPlOSRnxLXWVlXDSgHYUMpAGHjCWyk4/
0KyzG2tC/GV956kIva3eozX/WBqQ87tYNByDJqt9GOg5y9GjaFd3VCSfSkje42FYsviyk8jdpvqI
hX47EEj+znIrywVkB65wgMciOjy34i0r3lN3I0O4OmV/TKidMtmkTY0mYGK0xtgdu7hrD/9pEGqM
T5PZFq4JC337zR+Ovff6D3UOaEpIkQ7UBFDqUNlfLKA4JkIMPCPyDEAfSIrUrAs1w/hEzeZmyPjj
nEFlmomtqtjafrIk+xi0BNHBpTb4EqtE/7dudtHQGSAS+KZXO8RsWjbvuvJl1DdgsGveh363ALJh
ICiDh597HyTt+s6SVxUxXli9K+dvmnc9bp1Ma1YgemOAnQv7FemGcyt9hrembmG9CnrfodEzGUNm
4Ur/e3SDBdjwHzvKXnKagIuc6BgNeKD12jt2c3lTI3Asqb5RLlpzcijF+4h+5E5Si4mj1kISNsMy
4fq/Kf35Bnwrx7/3cjA14t6QL3W8Zc9nbRp0G1c3qjha76VoOaNezMY8iaiJ4tE/mJKujlQ02HbU
Q1wELSlLL5BBQhfm4xWlPyFeddnG6oyhYV3q8KGF3ZF/Xxx0k1H2LCg0DGd8ILoTJuYGjm3taHMX
BpT5SrM0H/iUdFGKSjJ6qkKbibDckihYIfLEZkGrKGDG+A/l6/NxuHnOspq4sp1NZ8eOEiRtHD5N
sZYV2imrBb8pZoaEaGM5lRGlvl08z0zvXmsBJZWkMsZjbc30tmnBmr8Req7N8fLblA3AZ78FwyBc
pqUDkKvjqdbE/vIyrqAF5fihtCTJi1DBV24Qphe5JXwQ35LZxgPRejbYZ2FmRwJJvoai9FT9bBr9
cXCyjVB2fXD/M6xKnAAO7Xf5hIlPCmMvvGxPjS25Mfnt6u24GJtK9M3nOjMa10HvINXfeGMe06Q7
zF4WNZ6dhoSloF52H7rG/nx5Utdcd2lXeTGUVgtlNR1Dq7QHVn5j2pXXvF42sXYGA7kq1Wkh2wp1
rnO3hYTC6HsJlg1NUB4emc69C+CI/umyldU1WlhRHLAH4QapJ1gR+Q+/OfVb2JfV38etjKNX4it/
PzYWh8jsUpyUNfb4YL5p4oboG969uhAuWEFRNUdrk5orbwHh8UYTpeC+hcqdNoYTexxmfSP7um7F
80BCi2sXr4/ztRAiw/kgMIqpe6rFjk0PLdm42FdNIF2IqwPBHri7z02khs8HLnDasul3+HIHsDwo
sLp/8aqFGWW9/bnC73oYCStOjk3QiXC03Te92qhtrzrvwowyYUGpI5tRpcDOTMequSHeqdcg5xNd
dl75sR92/x8rtlL2FUFO5zKFFdOL5uJGb7+AVykwTv64M7YIkldHBFgf/kHRBlCa8/UBJaU7Wl3O
o8K4yWc0rBTkVLQ/0Je4AUdeTQBAie//LKmjcpAo8nFoY1RT1Dd73712mndjes/oidAaYdKJF48V
lJvTrfLg6nwuLMvU8mKzDkg1pJwStHNmQAs8VfzG6t/G/q4qbkb29wA8XEug35K0nwDgqTu3RIOn
S4GZBKD1voVcsv7QilCDFvfWHbu6s2QcK/kIkE6Qf1+MCkFFURUJVi4HU3lnG6EIvg3Z6bIrrp5z
CyPSfRZGiNvyPiiwaJqThMb4hJzRZQNy/6u+LstNYJLRJRhOeUOTZqjAj421mfF25lMWzWl5W49B
lDbdgXrtxptwzd2X5hRXSLkF8F0Dc32RhKWd7vv2N9/gFvJ4a1jK4uh+y6FsCTuB/7XKrtCCNZVI
yh77Yn95/ta8YDkgZYGCXjiCcxhyUCEGE1qdHUyxxSi+wnthgVRINoLLvPNHhHNX9eCElscr3aUa
1FXK67R8b+0TOA374lrPnjQ7BEtbbt8U5guhUZJtBNVrE7r8AuWA1xN0WgmOL+DVfTk9I7MZIseO
ZFAYFPk/XIuoM2BjoSUTORclCvJ0Us3+iPM3n+5N7Qer9tZWOmdt2ZYm5L5b7Cut7QZTkyam2nik
BQR63WTPQaV32TtWk55LO4ofEgjgND2FHR4cgvJrr+3Q6JnWvywHrXI0zqaoCu7HLV3ulQMXbmKZ
EBcDyeYHmYgZuqIICGDVaFloGN+GHkTDoCI0nscEFcJ+Yw+sbOozc8qmHuq8LFHTQo4kbR8YpbHN
i/0AICgiqI0JXTkPz0wprjEjJPOFK8OZodq1nFylnbu7vGZbo1Fcox00z5o4TAzV/Wy8T8azPz/T
f4jLMBDwefuQ8cBSKfc+E3bg1jOuqVE8ozjg5CfKN5Zl7YW2tKHC1wzoUVHe4Iaa/DIGCjgO0ioE
Q/1n7tWhmbIdBw8UdH1AtzY9Xp7EtdfxmW3lXpkg2hE4ArZ1+1PR7AS5Kptjnb/NbNdlr6lz5Nbz
xE6iiW390XI3TpCV0+rMuuKRxMpsm42Y3Sq1o0z/0UKFlmRpmNT6W91scbRsWVOdMiizksgYDuwV
hvXTHiC7TYdQr65Rad6YV/nlyn2N5zaCGNlWaQM6fH5wWUVjDn6CkTkTu3OYdqMjxSV4+sCKDOmu
5HNNUQjnxpMgyb1v55BO+HT5E1aOzrMvUG6CuvK1wCAYbTGiYuL7wkDhrTVAIcS2Gs9WJ3YxWGWT
gN2n6nWKwfa5c51p6b6xnSsrGEJiluhF+/EvA0NSHDcsiO/VyFFP56ykIPWOHHYC4+Fco5h6uGxi
fUB/TChnS5lDOl0bYcJAvXr0wobMSDHckOFQkLfLplbvAAnXQM+2ZGRXnFJHOTxvHZiayiPkGHXr
Gup0trnL6VPjso39tr7dQfwGKIyU+VOpTeEETJh6ieMMEsUdEIC1K+v2c1hMw23pdKED9Kjppjs3
T6PSMMMaYtq98x3Amo2IeXWKF1+ibP0sM8ZuHmSECVingJAORUMdmoraWGQbB+yWKWU1dVME3M0w
aM2DrKELeBYncdv2YTH8BGPK1hyvlPVMSAn8b46VWKIpwEzuNDA3ae8jZEl7dFRLGuMUvEAvgfuA
poUw3yLhWL0NfZA2QVUdeRYVd6TNptvXLYwmPQkn5Cl8t3lEC4FRb7H+rp4rC0vySxYhmeMw9LjZ
sJQi/5WjT2HQQt3beH+sGwHPC6S7faCYlBMl9ztOHL3ikeAIT/xmX3T+PtO3BC7WZ+1/ZtSbl3Sj
NhMPZkb02GsxTR5AMCSCjdzOlhXljvXRmJqNJcWMkaMz/eLBQ0HjNPh7jUtEkpIb5//P2W9k2GJh
fKBfJgNNMRGuHn7Su/y7NlD2Tknx0xisbHf53NoalHJuVSX3A5Jg6hLyy512Qf4CsoAy3V+2Irfm
h2s0QMFLtvADE6DsJcfr/CCb8K4u08za2Y2bxvaU/1MoubAix7qYuXwMMoBUcBblkEzCE+5gQuYq
gTYc4EqXx7N62gc2XvGyEo7GknNLdVnlliFPPdeDxJCJUhEYW79yuEZwrwEn/d+sKSHAbPcZMk3w
iLHl11YydCFrOrAqDwZwfZYO3Ufh5mEVBPXGGbjqHIthKtu3JzbQHTJb0U7PTYUWQYB66HwoTSu6
PEL5Q6p/gNEI+gy4OdGPocyn7Q09pzm2FvWBi+KQrK3zcDK1HUEGUJ+7uPKDSFjl8bLZtWUECR+6
+YGyBBmy4vwst1MQFMD5+XgXVFHWPqfGKa2+Zc0UtsWWYuXqA2FpTrnAanBpDfoAc14GKjTnzqNF
WOvHxHpwxGue76s+ouQffGdpU9l5QwPey7KEzZRDhtg+0bYMR+cOoYHuPfpbCIG1B7gpqfg9STzo
4hA73xjjiLZ036mRCMpf0ZRg8UOnId+ZhoV1IwmtQXQ4+rGXbpXvf2vPfvSgP4bVvS9Y4moNDA8J
lSnkwv9aN68M70oNOoM+w/6wtNPESdi7DVClbVw7/WGorANUjMMg6PdJU8Q6tfautsUeLQd96dsU
7+asS6mlwbtn5EbN5Im6n4pxYwetBUeATEBACvAJ1HkVG20L+dh2gg0tQ2vWFFAt7DIxoH5d9jsA
4u4gQCs26HOM1f2zMKocTEPlzfqYNgiRvPq1GMXBy/q4AXY3z+s9OhSjwQZ6mn1u9Py6cH5ZZL61
jddS10ILPGkULLK2Nd+0CT1c3tfrbrj4MOXg0t20Hwdw10XWCFpa7d3sj8NwKKfvtpOHFLQZza0H
OFh/umx3daGh4yX5Q6HCpgIuaIFHMEDKmI+RHh2PH00/Ral6qxq3fpCgnogzC7CLDxk7IEUrIO+w
qYd2iqBzF6HnfcfRQeagUweslS92VseDByTpnG1M7dpNLkuZ/2daOcNsgfxXIM+w3h2ucsZOkP7Y
cOX1WfxjQjlDqJDs1gSLFwCVC41KHCEkbJDx/5fF+mNG2TENBa6sRMYmyskYd0GxK91uJ0DffNnM
6tW2mDBlj6BI13udvNr8/OTMe79+CnD4k5uih3Dksd/qodyaPNXzOVhN6gnrUxpxJ25d98Ydf1we
0YYLqECzokhE0MgAVatfRut+M4xb/X1QQzrooAYYS+UoBckvwsVZDoHe8/aZBcfL3796akH7BixB
aI8BEeH5HQXBmNorO+xSrpMbQdzQMopnp3lx7ebYuuX1MG41U8tf/HABLCwqPsAqV2eBCYvudHIh
8w60gXZ06h+gqbg8tNXVXxhSVl8EegocAAxl/n3fOVC/BKxoi6JndTRA1KK1SNbq1auGiFkroIqM
I0DggqnK8aRPIKnK9E86CIf5rG+s11oUavjA/ECODBgBtWnK7uskqatWDurY2e++EbsBigcbZ/eq
V4DmEMEnVFKAyjv3Cq1OoIziYupSt4xbLsKiZLg90RmRHmnWhlq98YZYncY/BlVcTcbrJq8EDLL6
4Jt3bbvj9U/dfzG2yI62DCnv1lTzIWvK5Mg0yFbwGMRmhHwzjSiYN6pWazvX8kCdDf0+SR4h/754
gKVdGTDPHwAVMtHgO+zMYKt+v2YBhXtgniXfNPbvuYUGhJJBQNGvghJINDdoLPgH0CQgKPh+tDhB
DddVAkm7M6zZSGAhIEOUCqDa4gyRrCY2rp/VSxywFjDOgyLE/9DOVvChSJgAiUNgvHklEsc/Xe9m
IC/EfCucOCNXw1ZKS7qwcgw5CBbA24RHKy5wxRGStquykUHIfnRfaxCVVPeNfcAjy/czZLfu/a2D
YuU0wlMf9VPQg0N6Ts1SmiYY31wDdM86q4bDGIC5GKD1AfdSuVUXXvEL0BRYSPXi5QH8sNwDC88r
8yYf0KKKPs5A3/vN9HW29Q3nXh3NwoRyiNN8wMnnwITRsRAawjEX98MWz8vKWeeDyQgKIjjs0CKs
LJHL+sLKGxiZLbwNU7QnYzhkj0LD5YtizftgCC8F8GQjj6FesqlRWR0aziTV0NUIXQxUbAb7YCUh
+EQosDflbZM9X7a5tkZIOMLd0ZYP0LMyNjBlNAUZerAy+9WeJs2p9NqNM3Ut8Mew/tgwz/1gdjKA
9wlskAZMA9CetdBRTmV73L7l8YwGrTnO+D5L/z7R+f9I+67tRpJdyy/KtdKb10hHL1GGUuklV0sq
pfc+v352sOd2kcG8zOmeKklVdVpHCINAAAhgb1QUAcHGQFUR7g/WLhlZERp6XwGf7+B5v8PhOV8i
IZ9VDVSWodQah+omWcEP4Mcc8cxrNsVLaQjEl760JIKZPd3fpjk9B/fcP3IYIx5kIVq0GsjJCzOW
QKZ+EJoFD3+uOAol3KKKPAGqeVGVfL1NnBYmAzgIoX1pfpwir1h5wPyoJgnEDrzsr8CCN7kVX2S7
XAjWoGT7ZfQAQMwmP326P9tzRp0xihgKgFPRQ4OHGzYHJMiZ5AnxADjyZPATUhtaferzwH/UkqH4
GuUMPZdRX2ggaVCV2OrqTD8EcaCaUouuRjB0RdkKPzx3s1hDg3+Jy2k36HWvgUlO9XMSTtOjT6mH
Q64YXAAPlrsi8JtXBRiWFeqki54nvK+Ej9kgK9+AGTbemlFE4hcEwqfQ6IXCCoDUdQy9WIACV2QA
lxswSsXoIW9pBOEVow6uii508njMf/qAG32CRgfe9oGN9ShkJRyZUmjFjQgEjv9QPILlAygZ5eE0
wLRzvZNAEMp9Xoe24PV9lwiVy3PZzvP9/2B88XQP+CaQZGLYjH1XBj9Vi2iiAHbaQwF4lhGvwEQB
2+N9dZizi+CFQuIK76A64G+Y+Uyl0HdaSk+ZAcoCo02QJBrV0iq1rnyu/Hokk5+LppgIPVEBIW6L
qDd5uT+IGYfNQJqc8mfj9sRz4vWaBt5QJEAVAlpkDv9aeo6KmAD/uetfB39csJgzVuVKFmMwZS/o
5HGELM7YGJWrBM0ezJaJxi2417NykBKBqwP/+oZxNOpwBicf6xoGon4cRbwRKhyApQwVEAiTqmSv
99dw5rIBTBryYdB0HCWWDCIb4hBdypiXAaLbXkIZZL8U2c8YyisRdMoXPkfXAKxvBEyw2YM1LQIT
tiGMVtMtEcTPi0FSCX4U7k7WJfBDXchHqvpy9Vml6Cj2niPu9/3VmoGcpahyf4QwapD6gVJHVA1K
7ZyoQI/QEL9n/FoQXqXEVYCOUnR4xTu0KKxa0o2Z0AvC4ZUCLwVVaGxj4RRwSRafsavVGiRwq75O
AaF/iNWNGlg1Wu3vT3bGDTaA486jIxIE41jV631LO5D4jhVV+aJfe5HsCsPwgWeAbe53O1nOTH6S
14rUn+6LPUM2MDcN5NLCXLj86ONg5PZcQ3HCoC8ZQFP0/BWXEbA4U2cyplWtC0Qa0eIfhZ++8sOX
zbM+iiQQozeYXitVAB2DypOs+ojB7i7X/aoAYF4idgsp3TllQwIfricFzEOr4vXaJKjz5UsFayM2
4bbHo3qeD5tBe7u/FHM7cCmFOTnhpGcteq5xOOuiP8gAJgX6qR5LNeHVcFrzWR0/xbzh+pqXmsXQ
P94XP2cbwBIqo28WQCUw8teTLDyfQyMRTlQ01G4j5gdJ+Q/BAvq6/ohgnKiki1JJpYdW4cNjx6dP
UdCbtP7r/kzmtgvnhvaVwndRWKQceazjSWszxCSVgQqayRGLaW2k44IYbe6EUhJnxHFoW5TYFSs1
r6tEOQdFTCCUOUkMHB2AZCi9xadxpThdoKiO3pXDs94W3aFIkthKgB6Hb+IwSBLyYTMSjQ9qkURD
AygfwBTnFq9U3GhWQRQ/gohX2gNCokYzJKBbi7r3AfvB88PO67RpI0deCuBrMfJJaXjlW+MZQNoK
hLQhjdqEu76upqMh98VLHRnTpsNDudU1xaSTMFWB8JGDqconUlFEkQnXGuW0gMDpviQl8Ts7F/N8
xWWCYflD4D3qvVjihhe13gEVawYEW7lzpXIwIiLWeoVsUPBYdQCM5oXSW3OZt45zTlxrnGILxSQ5
WaGNztQXBt64jfEBSMOTKyucvFNKRCYkSNocnH1ZjEK8AbXzAESTpdU41dNprFQhJb0WFY/ShOQ6
ATBI45EROD42ejm7lyEZBLct0/gX54cCgA5CFQ+WHKiFF2zkrB+kg4dawJUDvls2WBMNrs4SDUEU
SuO0HVini0ML/o61jPTPCe/iHvA0snawCm7QD4LeRhlgKsZ/z3kj4Un4zyiYaylB/rHoFYyiN6bd
EGtAZWrd+0dozhbpKoBB0VsIynqWo7yHO13LXQWrrAvgrgsQdhc+rFHhcEn+mfM5+t70daEuZTXn
nDwdOK3g/BVROcy+FRkG8CKlGsmRTNiJoZlzPmpEM2QdVwW/lGuac74uZTGpi7SNhlTrsIyFVgL2
pU1SB+BuL01SVk+1wf0HZgNs28XcmJsuxDnn2hzygikZSJg0qJkcuZ0ehr/jINmPWlBYQPDIbD4D
Wkqp9dXP/U2ds4v4AUCOQV2hgrTQtYXPR4DIJA0GIJQdgiHJyG1v7D89rl4qRp2zjMDzQlYNSWPa
yXstSR7KPIIjiKtM9t6ypOtMo0QBbiPhoVsBawSPkvBKAe7J/QnOac+lWGZHo7zIPYmm1spKo5nW
ULPkGD5ChgTOEmE0vatYv+VSFrObWVXVSsRhMYHPR5IMG1qs7s9mfrv+WUSWrRAtuVwdQY4Z6gcV
gO59v63iz/sy5s7AxSxYQC295Y3Ja7BifvYTVhxBHILiC/+hKbuF1q8lSYzRAqoBQLXpejXo/cvH
zpT7Z0m3x3rBjVnQAZZhG1ZfGocUM9Ir39YmJzdia5qssn8GtNTCfbA0J6ojF7FOhrqqromxQ3wa
ktYYSFAAWdMu64X4e1YOgM9QbY1eU5kNBVrfaCSRWkWpCaw8syplX8g60YQFjZuXgxw4UqwIA1ht
KLsRgEQFTUAhEd61PxWgqmTFHryf/6B19LH8/8phdKHK0ZAiaVg3QUwcQy13vOKdokTf4EJbgvxZ
mhPj1vppOdaJhtyxYnifKpI/xEcpSF0lOulz7en/b2KMQoxooCrrHhPjoHWpTyo1tgvxxQuW7q65
+xl8gf+sIGvKxTFOWhmC4iEjWjvYwFklvHGapNGsw/gxrQqAyJcL+dwlqXStL/QdYUigoDcc9jXa
9AlvFeoO1LBkFICuksKPdIImde6v6Oxxvpgoc5PwQa/xoEpDnN+JFqI7Egrtc5yV8JI5s8mXeu6X
tIW5QcK26tAAB3GJMhLJW6sdgMXAL7NEkTgrB/Du4KRCBfANnUY/5pkwjsjIq0a+DTzUqKCViENG
S82WCEBnV/BCFDOlVI2NDjiC9IUG3txf6rBCaQdoBzKzUv9DMbqBTCReOQH4Drga5lJsRb0v0gyG
SpHAeT3mf2lBsilFEXhauB4reVgwWHMvG5cC2RpnRQPaX8fjVkFgveYLeaOG9bb2+XXWvoNU8UFV
VCIEUNOUxzFJ1veVc/aGRhgsgO9XMPDEcX0eyiHJQSiMXUy4wopKCYiMn57iLXg1s7pyIYXZwDwV
87aJIIWnWMNtt+aDyGljBJxKvnDAZwMclH8AzwpBLXJOjF3RkXmo/BSyuMYWu8SKxRDOtyUCva+S
ie5bgy8R+T90MRtIliOEBm4lzWRfr6PYqmWa9HgnKkfPGdS+IALIvlSuWcjjzNqvP3JY+pUx4Hov
5egjTmyARuwDieo+a0mnu5HXmUr1pRiyfV9F6ObcuIkXIpms9aCLmcJJEJlgw4zAgvfbpWZdfkRC
hrzOwv4tSWMu1kkvKOwtFlKmJZXPPvekGvtAfg7QsSsvwCAsLSZzsfZqpsoZD1lqV9oTZ42Z00xw
7U9AeykB7xgvdiAvSWRu17jgaEUZJApj5DRKZ0WGb/eTYPk42d6Qvibh8KC2S0ya9Mfe20LmTAho
x+r0HGJ98GKlZYKXJ2XBkZyrGTXg2wEUEO3veF9hFlPMNFiXEFnQkNsF3akq35t6K/mWIK6iHDkF
8Og605QQLzrqfEBUIJsrW61dSwUoY0Pzvs7OmrWLwTDrXIVp3Y0JJtypT2k72kW8RY56Qcjsql4I
YVY1kfpI6UvMOI43UjUAd+Q/gNnh8VJEv5CMav0b7jsNW5U0HbKNHJZQ6L5r2SN8RgCas7B7s+t1
IYga8Au3KJYlVEmXEIS6JZKj8dKXToK6YLtuhchA7+SRgBaRLAc7zLWQCv1qAMWihkTuTa4L3byV
EdwI/3pbrsUwFgRv0L4US9h7XRQ7O9N5zx7DJrHua9jtlXYthVF3DgVAQITBZPRJtNLoVCUhKb3P
Xvn4L3KAv01rj/GOw8jRh0KJEhW+j9yA0F2XV5WhFUTqGxeQfUv82rfmCZMC1gcqR4DPCH6F6x0S
KY7yICN/30INgvFZQgeuZgUARQASNiJ5nNoFxbs9Q9cSmc1KA0mN/YTHfaZOB8Q4pDH84/0VnFW7
MxifCtobxWB0u9OGXAMTOg6RlHxmWS+/of3Fc73YWAK8ufVTQU0lo56R1m7jKYhxppKCmwZhlPH+
EOcbQHh1DcoskBkvf+Ft5/6kbq9JiAJplK4Ae0oVRcbATXxZt+2gwNoKm6p6E9QXIVqDJ3mUYI0W
FnDGpboWxhi6kBf9nJsgTEwsQd5LCsAzQsLrTlehu+K58uxpiT5qdikv5sds2tiDFD0MVbjhSUek
NiQT0Lbhf3TeahEydG4tJRXdLQYeQlSV5StCmYPX5ZyGbcvJwElkMJCa70pAuHRWW23Tt/tbN+Px
0zrKP/IYnc9CTS4iDfKy+LWRScIf0uIDEYZp5HtuJMPg6K1ZGwsGa+5sI3uLwj14p3ipZJRzKAYu
iBOA68HD8CJAyxsg/7GFwCBxsRL5V11e35/n3LkDdBngkoFBgro3OqCLOwWsH1M8lhDYoEm7+tDy
0+B93xcx87wt8xcy2ARjqYiF2FQcfUOvnqdsstr2L7B4f8g0czEKj0IhbwsFfPd675bojYqnN9QZ
Llw4M1VP16NgzGaUhAGGgZn2fWEWymfpZcd0yB3By8wQ3Hi9D3d5x3GhW3Ut8MWThSKaucNyuQqM
QsW5oKRoDKJ+rGGXRUEm+W0Sdkr0qA0Luck5LboUxVxHORKGpVZjqjzy01VREV+zpPZbqh04dHG9
0rr/YnwuJTKWLlekSKsnSIzHl6h0gfzt5ynhwBDRdK+15tsBb1b8v8+NX28pY/KGCpfeRKUO2muO
jJu8dK8vLSRj4PRUUOqa0rvU2RQQwJKCHLQjdRbuOim3Jck7ZajenDLl6f6RmTN2l8vJmAGu9ooC
Jb0wA1JHlOFZjhuiNUCWDn5H0Tr895E/XUfE4ZqAYmGUCV0bgakpoxp9YYg80p++6RDwk8ywUuH1
/qzmbc0fMYyS4EW6EzR6ApopWnn1uJcb2ebFcsGDnXP6LmfDaAVgIHy+liCGr5+ynl5K9FXY1CJ1
dX8+/4tJ+TMhRj2k0hsj4HKjVAwJ+SFpbCV8UydL1FypR1eYQ8NExZwCC4+8C67F7P0ELHC0ZqBE
jfLMXO+ZPtRCPsk+QCcTpf+dxvLgqvEUrfH+reOVMfW6J66Q67epk0urq9p8I+M1166ilHPuL8Os
YcOjM0C7AIEF5t7rkXBBEcd6jJFw/G9wRvWVU3DbHIkwfsmfWpLEKBAt0IqCFJJ0wzdzzc6Kl5x/
98vAzot44b6YPfoXs2K0yEcSQG6LALnMxEEfFHrMS3lE8VBBUiVEy/mbEJ7ur+OsB4e6w38WklEn
3M6cNqlQJ0VzQcnItTYPsoBINb3K6tqjMSJGb5f0iO7OddYBZ/9CKGNqjNIL20bDmkrFUUM1IK9s
k/otmQS7Fnwnqxo0JyDtckSZa2Vs4qUKyKUtpZbwwv+QErUNtQrLnILeOYheKEgMwhhZtrVw4WXw
3P58b6qMr+MNShfGNaaqVa0V9hNkQtgUvZaxalbGr1QCQUbRbxsldktR/aWBG4EHsHY39Du+++FQ
OA/buU74L0MITLzBuNLAuVHoPZVVtG3q3EyMJe7Ucyb0dtAUrxDOGXh/GD0spRH4tQ14lxRhhwvP
7MEiIwerKTrgmIPbVEdxczc8gbJY7V96Y6Pyb1q7BEUwex+Bx+9/BsEoiVBOXYWNAro9p4JVpv9A
cBqCDma0Wr4EBmptDa2iLajm7HVxIZTZrlBM4zwJIDSuiFRi5niTLJZ44gBbPnsA/pkbG063oLnX
OwVi/EFAkVEFKGTHiwMB1F3V8AoWVuFJCPqsN7U+aDZ1GwY1idKw/S0LkSyT2BuNTx7ks1tg1xt7
vkn1hviZIY/HafCaX3kXlzuhqz30s2lK/QRModYZwUIWOGIfG1ZuIGhqwoFrSVMURksC4OSC9EVP
yo0fKc0KtSPSNtdKJJVKTjgOAFF9zqs2RK4J1FkrLyj0t7TuvU1c+ag9z3uvtca2QMJO6qdDphmJ
G3GD4dZZDSojDoR7vd5muzSqNQu5scoa0d33CjKifuOpBminQM2ABKChZ/sE1UEPIEjX/gLsn75P
26loSa3pInr1805THU+Rs40UDLGjeBpvZSj3BH0gWvj7opZ+hU3cPua1EKaWgUZ1PKNNmTU1afDC
RZ1KkiDVH5ukGzUiyRVQ+9RpElYgrFYyFECO6hePBdwGpU/bd7WWRyWxUYB6uTSCYaUbeDVD2ZoG
vFPKbtMaRnXSp258Ac1A+agPQ/BQox9zo3exsC7RiGMnfcf/hKXYHfO84n+B8spYg+oCP9HTq9Qp
Rq0czWkUmnWFXPrGjwHWBihIX7KQXNdfAR7R7INyVAtgX/LZtweeHgdET61n+iiuWAl6WqS485JK
3rTRKKhEDBojc2J9RCNo5XkK8Oi8uB0IstniSPRIFJ7GofaPsicGtOEj8Q41GLceEQOC41Ut9fRD
q3yvJnnkFyEWvuJ04HFrxoqXM/mR9+JmAy5abm+oDUWs4fXIBhDB+KPWqmzmE/jl3ftX1OylCEJP
WQVKNLo1mKt+TKDXQO0AaXCTy6QZy70qT7rttf1faaR/xVW70zKMWsnH9X3J8/6OgUzKuSINMBbX
F0VYSiBWGlL0Hgq140l1bOa6AS7eUnYqqfPROMrBJuM9nPAJ8CY4AUF6nmcLQRy9gm+s8cUo2Cu6
qXKdR97aRE75AHQzV+bWU+qWUW/dn++sVboQxFjcDoC/HJLjwOQu25ZkbdyRIvJ2Cs/9akOddNMS
OeKs94GybIkWbek6UovXC8wlsQGMpQigp/1WEs4oPpX2LMA4NT7cRqsb9pFm//tZUj4JSvSHT7bX
QkavTZuMkMlXn5QKrlfeVHAz6u2bsvQSPj8/ZDnAFa8DOIgNcvwAPGIoxwAnEf/iD8Cm2CrJHmbX
0lG6pclOCPogQViY4NwdBnhm1CKDNkG4ocDujNAvuiYDx8SUEQXotUET2gVCn/vrOCsGlbNAl+Ah
iC1G8tsxLTsPnk0+raoY3F/cXmx+7sugzjWr+sqFDMb5RlwhGZIIGb5WlI5QoQe8BJHbwoLNHbBL
KXSmF/6gN45SWwqQ0vUVEANLMOzGZi9a1eAvOPjzCiEh4MWTF1L3bBtcqGZFxHEQpfSVPfUK6WFE
9XIyyzpfK2Wjkgw5jKDSLZAhLR2385b8WU68vul4KABiDtJuaKsXeQqAdzFRYMjnYGVOU9OJntN9
QQ7manvcWj+GtVoq4jmb5T+ydFEA9BeEoOIeTin4thlPatC4vC9DXJWF1Zu1DSZxa7A4whGUudi5
GVhguDZVfCJSNBt7MHtLMD0SEZ4UJmf1xLM1S7HahR24odk8j0tU8MSDjn/h5iWDS3y+53SjJ6VN
x9VZnYXSb7PGuCbyZ1yaGZrwMM3R6a2/RxVbmelbnqlZulksWN4bMCPE0zx6pdDRDBil25oZocdF
jMzPQPRxHSZE8K3KILBR6nPtCAdvxaVblbRYodeAPH8vLYrIngBWPBMRdXzU5SD7GAgXEHAGiUdd
M7P1x0Nuwq+UALZKwrXnFKuvzkxIRqA5I/kBYIK59FACaDjmyAOAmxZni3BfkHBFdH2to2U61Z1U
RiqxLGtrWXtru8ffHPrhOMRZrwnBH3vHcfA3siZuQ9auS55cfPmfXwiYs0/yRFz85zX+fML34Xtt
+t/xxaQfJn5Z9ItpEss8Hq0VPrYryLLoF3ya+KDfQr+V/sP63p6Op+33trAK/Gu7xcf3lv5fMM7t
gkbchAiU8JbnUWwEbZBEwWC3RAkyfkhSnSgkJx9/K6f00FgaGe2QhG7noGbdSs3fvVOaumR7z9Mm
cfttT1pyKiye/Hzrpu9o1rjhFsYm3KgLTg6lOAHNHw9AOJUxmIk4VGnOJYG5fU9JTHy61F9vpm0e
F4pDb2BPcUaBkyBDHVR0eUPWtTYEAGzwlAwRguhWFjbddXe1lRDsx/2L5gzDf2WuGEHMTdNL4hCP
oQeIX5KeTRbgTKHdqi3hXxImST9T/N6+v1t7w94/OGQ90Im7j18y2cmktBS7sBX7izzCTSV4viFv
rv1sro7f39slAq6bi4TG5YAYl1DNBMpnLNH1wrQDGsLFGhmo4iuSTbSwITbrNuN7/zn8ShZu+ptd
gPpBFw1UcWDTsRHMfgN+RugmLg/Md+fTWf9+/LIPz/6iab4tFKEFPGD5whMUuJi1m+c2rpDaYEpD
86QQ7DUhO6wuMe3VgladH3YvN5vOB/4ROL9As0whfK8XT/TEJBcR3pgwL3vnff/3LwdWZQ/jQj/+
NhTUWFCL4VL7scb/Tj/Pv2yb2BnZ7UyYjePq57iytkcYh+/T6r5e3lwMGCro0FXKWUQbaXnmGk3L
RpG9vAX9olmbMHrh2WKZq6UWyfODGLMmgBZDTyhAkpCYYO9rvs/TOB2x+NSawdZi0jZZOGVzOwy8
OgHZPzALwSdgIoxKMtK0DEG/GJPt9rS19h+O+4bj82YvbLFAI4eb6VxIYswnn/mCZwSQtN3vsW2w
Tf9hY9BsLMCzB0kyiNCvdSjMjTyqw4kKsKz3vfObuFAHc7Vga2/RCqAAl3KYiQhdmgdxDjn7j4/P
l5cXH27KCwwPdVYm/B3/gmh7Z5ur55/CfP557gn9/TOSkQT0j4V3t3OhK7u0qC1AwYQOgyyyiI8V
ehNB1ilAU+hxWT/gSsYdiYtytcJFeX+Zb/On5+n/EUavoguXtddwCyolFYbrHxf/E255THVFL+j7
om6uAHrUgOOtA/P9fNkwwSiPtMjYGGA6pV4H9TbW9NjT809dgLM7sCRzfi0vZIrX0/ONeGjrsoFM
1JgTfAHuHb6eMNsYHuhv98193D3udvbCJt6meJnJMhdrW3ZiwMcQDAuYE8d5cX+ZhyWjMnveL5eU
MbSaL4hFFdLpWXuNGLCejy409XVJTW5fxZjpMDeUGiaVgI5TCHq3nLWLyGZBO27imbN2qHDRUaCB
Ih62e0+K8oyLx793aquRd1CQ25aDy7+wv86m0lzRM7BQ9Dp//C/EMsc/lrw0nQSIpfoRk/fWfD8B
tBDXwWg2Fo1f4BE6TwQ3JfU6GngdxH0D4us5pkoIAkr8xvovXExnsLIbK3AxMOZi0sFCPAHT4e/T
AiWy9ucvODj08NAbFVclPaz0C77i1w5/ng/T2fnGauEYL5xhel7ujIqtguZKr2z5q1HRkWFAf9/e
dBR0LDQIsM836dIIJKrS7AgAMoASLEBewI9h1iXPjUSRK/R3UsHnOIWGKjQKecPsD+aGmknr6Cw5
Nee81ZVg9JQqwNkwENuillJiLGUTZVwU6BIupJw8+MQnqZmaHfmNv01kwFefelM2xkAwFHf3aD6t
n9y1bWNIPz/Hb3hcawe2B0HOFrHQ8XTaHlct+fERi38v+q83uUYRfgDgdwBCC/ce5UfXhq/kVCVq
OT4GixiZ3r2fmkir6TP59Nf5OnoqSOXGL6PVfy4xXtxeKOiWMEAQjrID9NEjAXgtmEvQLD+gS5Xe
Xg+4T19e6JWCNXgeCbyq1dK+3DpW8KngakIcwEkATcII9AK5QceoyBHVnb7CVbJ2ptVvyeU2xSk0
P0G1YaoEzxgmMKqW/HZqxK9UgrpzuKThbQFIEU7K9Vx7NVA5tdMg+lV03zsrPiXrvncFN15nbr0q
F2zCTVwoMvIYFSwzpeXFAvI6R3gW3rt30XyKTa+2xMddvxN3msW72sKR/1+EojgebRY0g8IktSq5
5aLeh9AkMTXf+giP065bfdUgMPnJtrCADt5ZXsslB5ONgf+e6x+xjLcQekYIGiiINURzfDqmP7wJ
xGkz5Lf9r7fRStevqGZZrKWn1uNmR7GpSFwBsAPdx9c72vI4MxOd7GSQcqN8ie7o6vvyp7FeHqOE
jA8B1hjJIxK98lvVvm9db4LO85wvpDPeSmnUUykDdZuMCplQAHHChQN4Ks/mXPFtCXf43GF0O1c8
DyDWFZHHZrQ3T0NUmwCXiES78qc8iTBnyVZdC+7wlL8PG0BpmSXoB8mSiZgVDMcWBwcBBLLPjOA6
9rq24CA4TW3UQ9hooyndbKs8JaTfjY7uGMd+NbiRvZj9orrKTvlSMmMVOc3zRE+m24u5EXFTOPJj
Q4i/q31LJTp5rVeZe5TWyuPS3p77bK9EA+YDFNsKOB2RdALg1rVmdSAXAi56ipzOgASnvzIeJILe
IctzgH3ohNvYbrbpUTZ9pGqBa3567F2AysN6ZSR9rB+gA1vPlg+Hyc3MfC0S33pNFmIukU6fHeP5
lCNORdn7TRn1VNeJlLfgUbTU00A0GwyltnT4KOADofrPbXbhpjPTdUCig3JMnox1asEMuNxLbivr
hcNw42qAQQCGHRXdtPweUeD1ghnoH+DzQsbjtaOJJKyJaHtWYde+O4qEwxpO3wsSb8w5I5HRDt9A
/VUCShKz4pzwxKH20CzNbOvvShwH+Uv5f8hL08uJWfGrSTLeTAN6GtRiQ2S7ybh9kULgb8McTP49
TMGQRYTUQneUe3+it1GRDGJgXM6GhKVVsOPXSytx6tRlgxqYnVUefKIRfaM9pE/AITB7J/pRLZQc
IDMd77LDj2T35JCYPNEPKfmrJ/7n/cHcZmCYwTCXGp7pa6XJQU09Ih+o0D43eSRAltyB+OyzsT0H
OCilmeNlQCRqTrx/XUHEyGd2HR0DYllPWIwRuciU1IfKEe3kBSgyT81KWE3uK/AGnISAZcVqDgDr
2rSrzDQWChxvjSKGoQNyCK/hyHnc9BVUPpzOsEEiqvmqFdKhRnwdbn1bXwef04F/UFzfTAPbNtbC
0kGju83o4JXkG21A/UTZQXJto0ike5d/Wnd6qAnKZZQ991Hu6hCnfMkg3vptcNcEAVA0SHKD0pZV
Qn7s1IgDY5kZ7SQrWqd2bxs2tp6DIy250Y//ou073QTIkTV8tWbbkPuKN3MKrgfAKF5oqKnkocmY
hn4Ot5pCIuz0n2b3/q0742aw/O2wlX9EWyaovcq28YsMqCWT3xwaPCd6BGjdSyO6uZ6wJNSJRScf
zqXGMyNKkqmI2w5+ViCZvY22eC6BKe7/mohuNaCLJKMTkVP8Ak/EN795EKYujODG/aEDoFi5AK6D
Cp6j5YtskKwPXKwpGEAX4ghSGyA/+I89WfQ9bu3etSBmpqUcJYkI1k1TeU52GugWSJmQYhuuU/NN
/BId3SDewu12m5JhJsdcKHGaAWxYhUw8QLzwG96Uf7VYz9/6Q2hWyOiln9mSyLn1BJANWlvg5VAn
69rQak3JFR0PV1n9GB7Q5FLiWQn3fbfyXc3A++dk2701QqtSa0mZZuyqICmITtAURTdTZa4WXa0G
IdSbxIxXUUuG58wxTBTc2TWgTk0Oz8LG70k1p73vDBOpt0tvnrPLfSGfjRv4KCwkeYB8MDkdtbVa
4TrVrcnM3d5eT7TyTzCf7x/pGSN6NWe29iQcuqgNZBqa5AQ19STeaO9gG/6MzfJrwOStwB5s763Y
L3mWt/0wOLNALIKzgvYzBebseqebUETPyeTjvWgnfVfO9J5u5LW0r3Cl2ahDyUi7uj/XGft5JZFd
36ipcYhQDWfyoyl/5KvBih7Gvf/UrRKS7gcT1tvMjrwTvoLxSdssUqbcZBiuZ8yudRYJHh+qkB+s
uQfj2UfsW54iK97pL6NvTystJplZvoiHiVuwUrchKSOaWpcLMzUIQRx7Ep262+34aIVYzQx/jwZp
0br+0FvDRtwiirCkl/trfoaEuL4qAWOLwFDD8znoLtjznHityolJFZuyG77JuJswx12+lxAqbTkb
zDFrYzdYMow2yj+siXgv7wA0Xg+b8MV7L7/lBR2YOWMYD4UJpmTT8NkZkwYsnElREtTNeUf5SXDy
jW93BqoqRAf+ghNbRU/MpSjh9rVSFuGV41EU+TA8UpyT0herXwGZUOiMLDalZ4Bmj66C0g75V+4a
B6CBR6d6B5i+BSftNtFNZYoAMUJCAKUc5+N3ITPyAk2ohzKGMeks/nUISUdkFLboBAq+0x94WFFu
2zh4oV9SttuoAKKBZEepOSi9CeMf5lksA5AYa4zcCglXvi3+8natY7hopX9Cl/3jfR27qRXBqz8Y
vYDcilda7KouXiu3JCdD1ccc9YVhS5zqvVk/gF9JN1U3elQtzQwQJr83G5UYbvGTmYVpvILKBxVG
4VKl221CAmNB2w3ynhTw9waLrY5qqRai81hEE/2gik+yFWrUwXzxEH7en/jtGwMjjDGheQUs+zyF
sABl6KvqO93EpmbKX7wV2YO7BGc8q1LwueF4IvWBF0bm7Mh8WfoeByMiHit4oMn6MzT9PXqyUoRB
4qPn1GtASeoH/2GpuebWK6Cr+kcyo1FGNQW+pwaxWSUOMPt//B3/VZ0iV1uIKc59/Yy5uhLErGhm
xKFXBRAE0AnjOT85k4scGvxrmajf6V55QmxhVgeAJKqH6nWJ6nzmNsY8UQpG289AvckiXtYaV4ly
gQ3d50/Ng/4oF8h4lKbkmYbpm9FH/jhu+7WKPN7bgirRFbyZ+IVk5gwpRpAbAVWl5l1XyAM3EcFV
LUkj+ReYOUanIqFVb8PPyO0yczGgoj/9nnRqUS6MVciBmi7Aa4FZnlDw6K8eBKD8nXqr2HBu6Cw6
WnMGCvUEiBfgYiLxzqhTJyXAuWpgG9Vj+hfi+cO04lD51zpoa2zN4q8lnM3ZC+BSIKNWcaLovphC
YG8KoK98nFaP3RZdE4+Si6Qsv1s0wbdxEeYF4HYZURFeXnhGYJSkitqluHa9Y/SAqn+YoW4DmjHR
lr69pwXdoaEHu3sqoHlp1QEoDFh7P6q5PIjR/+Hsu3ZbV5pmn4gAc7hlFJVlOd8Qjkxiznz6U2Pg
x7JGhOd8GwvwzQLUnNTT011dBX/fWVAjiDKr2+cu6ACdylYPnQ8x3O/4vjvrrCvu9kkk4nr7Z5ca
ZD9rEVfGsJsDfrZvj6hojOvE/OS3InJAAvw8s0i0dEx+maTbZIIhaNPIwLxe/HkrbSS7soy9YZVO
7Dcf/IdoattppeDU3s2MW24pcvk9WpobImkGuYFcQ2qlj8ZWPo224QaIl4eXdhO4l3V/N5ksm2QC
bxcWKgQGAVSJtMMXOjUelUuXWvPzsK+sdJse57VkxSznQy6OGzskUAAOhyh6UW/bPtFSJUpgp0F2
ez4jle/G6/IpL50QLWmbya/OyQPUjxCx+X/vXQqAjO2KK/QH3aVJAFncUHBlgSHOeTsiVrEGL767
2IoLNoWV+uhCnMjqd+pz7EbYVLrbbB8ms1lZf3/AUmR+9QHU2Ecl1gs1xAeM9g4A5I94U/tf6Vb1
k72EpK2am2sWARjTJuX/JDEeW7Ua4P92UW+iRGUcElf14lP+pOyQV+Q8tJELTgysJmO0pBpEr7RG
+IYhikCEdqkjK6uh0nBktJVG8pWOamdb7ktZD/fdhpkyWbpVkAaH4wVfON71VGkqHfHEnKoZ8cq6
7i2wctviZ61bPSLesDWFxK5dxvCWPKGmQd8J0Si0u+hAf6hLYRI1KbXuLoapHJB/f2nMNl/xG+mU
2bUj3sH4inVMF8MG4NsB/QIfDiSoqFnN5TSa44JcLyfDlb3ibl4RLlG/dbaTrSEqNrfgyUFrMitc
WhivJgGaRyq6KmJCKltTjn2W8omSIkHUWZfPchvfTet7DlWxcaW4NbJT2hrP24No5vvQ5TYn8upg
xS4/Vq43FVJFKChDnA8xE3resOl+RQ8qCBb4sVdJJgHb2H8VkaC3Kyd4bbzJQTOa+bgT15KrOPCX
s/mUYRv069BuUb7iEhPEaW+BE1rRbvJYBJcLzwFQP5PdDq0zFVwmVFgFZREOjAIc3MtjKTrhg/TO
v0y2qO7kEO9Axu67ddcAqOsoVECQFalIuriuZdxUB4VK0nXNY/cGgvd3yY4+C/QhAi1fAxb9CRb6
p3anb1iaeAuFMEhqEeZQ0AriK1Ti4n+tAVKgRoUWqdTaYBGQs0M5wJvWtd8gH29Y3ENsIS+6Bbf4
nnutzcIpvWSLHDkaKZ2Q4WRuGiowdgAUQauIhgpo6NFIDqEhmZYA3yIdXmNLem6cM1JbXufcfxBo
R3z3kTUOkvckZwvyKNmOt6V5WRfn0J0dydGOuac7jLW5PSm/vwkozev54SchHAaS+xmgqGMODhh0
nPb9wpvHyS6B1I4xExtuxXK44m2MhHQm4TwF+RJgxbSk5Fihx60w4otVP6dvslXngGP1j2gidcOt
tDerwZLN6G3dYa6aNfTevr/5V2b+g7iB6wOKj9CgJoTtCdJJ2k1MYKDSxy65WAIURtC47elr/g3p
6/Sx8C6bPLLm9fg9Nq5oMmb9NtBHeyapHsMpI5dNQ2KTXIo1vUXputgLm8yDipbNc4CkKehZRzvP
nJgjozVyIcl4bZK+WwWtA48ITIpe7sd397mP1nThiXQVld9Yay/aCyfhVUJHUY3mo8+/R7xs3iAd
ToQX7UbvsM71Sr7MA+oDBz6ywjtCD4mJ3hvOvI+t2A/vDQ9kWINNMrvBvvD/QxYdE/DrCyhvrHF8
xo0JBKFHV3CVc3QfQQbDlteVV26qBCgNS1tb4Qv/XJsG+wa+vfPB6IhHHW5ZCUgjjZzDX34ojkA/
KNYYP7cKdsUb15jjnVw7ENm1FfRDmxkzj30bvMIisFQ8lHyw0X6KZr8sZsI0D42ABedP6knwEVCJ
p+YrA0ZhpZ5bzeYeAuDdLJDJ2kyvsnSwcLQQNBNBH0DXrkcbZWQGZOWCwDl/xoY7RL0LXhA7bG0s
tM0nEI6winfmA3pxzAaEePDKJCxyVMAhl5M0RxIZc7bR3P4ZOm8mD9WKxJyOudkcFU89d/Yb2rtZ
4fLS+qIzUiV3HMZLwylzJQ71IkL9C9pMzmhKoRkgXz97nZt+IjORMpeXZZBy3Cqk5UI+h8Fk233n
frDuN21oQtJ9/uahlmGyUl3ikkENXWZImiNwvYHxy4XR1UYloo4J/i1XOxtmDPUVU43M49Z8epot
E9B6RzVX7G7Mpcvit2lqWZNsAMfrCNPSocvs5o6zuD3qXl64I2/5yi8txxyd8DzY+YO8DYEo+dt7
LQSyCCP/jZ2W9c51kGTPnHCx9FfhHO6LR8HGBZ2cv7jX5iic1tArN+sdq7C+kNjEFiZipxLwLKSY
e32MinAIwjxA6Rh51AotVd/cIUYpu3TzjYjn7lZzBlifHXUfrZmoHfLj9OUIFmbo7IEuBE9gatKF
oWj0qgkzC91MvWFizNt0BwGF1E/txOtC8+85XrohEIui20gFTTmkzqhILVMvdY9MLuTNrNlFJsEK
1+FXvYqewlP5jq0t3emlKX6K8B3wW4BO5X769Pc3LOQy8GSQ0U2JXifIfNIMClKsgNNExzdMa/5L
fqlIgRfdalZ6r1jdBkwVDhQpWU3VS7sLQSHSC5B4I72M1GslSrg250RAhkZ3csS34FV0ZkSEWeGG
X/keqMyDgVyrn5xYTuQ2ayQbKH3hVoKXhrAEtcR1EM5SRQq7qEnwk1lrpuqHW1C264zFXRiigtq5
qiLQQsUJSZvrndxecqG6tBUCnslU7lHss/nHbB1stR0oMZGp32WfuZVtLmtmoHm7jWEZQQdB7OHN
TWcchQCCXHKNQnLii6/BG5oUt8BJng0U8wK7eO5xcFfDAOT/OjvI++iL6TdvJxmitEgigR/eQILh
JjXHZXiBybj5q31z4tE4/GAAoDR4n5edYu8g/xPZmvckrMzQB+M5miFLVCNzS0eBH/3tzEzh7dWM
uFNDkgOhJwJPmkG4hCirIRe4mpMOFuBKVsUWHLXlJliFIgpRSBLmHpwc62jdhryI9FFWN0iVE2Ux
agfEWQmkDOhuLPHUPWJzOxIk/Gzen9eFCylP/r5ZMQ7zbTBAlLUhcAkAO0CQNJy8H4YKslvBxZo8
FLUvpmgVd9rmcgiOgGZ956GZxqYI2AhnsyDPC3clMU24OtDYAFYoarCylLZBmsJxC2flLK9lh3OS
d/n0rux7JLyt1EefeLeaMhORr2SBOcwbWP70B+B87b+vv4GKdxM+Bm+SgW9QPiRggAJc16TSGosm
Hzndu8rKei/s86sxk0v8V7wZxZeoTyLcF5Hf7Qp009jBFuJuCBbWuSmcOG966oCPeZTu2xfGSt/G
B9dDpRwoB328iyxiqPUzKPb8WLf7J7QZg4OJLLTV3qUua3MtHCMAy3ki3YGSKmr316NtIaZdTzG2
cw2yhsAv32d0pFUmBAXM8KBY5Y6/Gzl0qDFGunCKrsySRfg1yQknJeiB1QFD8hDfrkY3NM16M1rd
c3WuNsyy423MB1jAv1HSblvgqnGuRASZjRl6wNFhfCjb7HFuEjPzAtzHz9CEsKO7s7SurUtiE7r4
hHV5LO2s319BvvLXoIuxK9sgwlzPyJuY6Q6SoFZ0Npwv0QfZEBpgysrsNpuRta2WJxsQOpU8ogy6
HAdNAT2tIaaMhpPeVlbdPrO4twwvtsAk6VJmCLR4ZIn+7/8ZpO7jDg2jYiMQH+kJFzfwxvvwBAD/
bAlofPkvMDqsLmhOyGuJR4sEtYc7sMKGUwAH2VnjR4t1zEzNxSY2xXMMXFd5Gi2WhtVCxfHaJrWB
9RyU72qIozq68ne6GRwAybxie9lXPqAIruKzLjwyZ7Qb/D1Iak4vSlurWg+DvBfeZQ/xNvVHp7T4
u79P5uIe/TeXP9Htrz2qlHGkDjXM9K7mdonZuAqG0zO2JMsKda8keTQJUkVm72O2w1OwFQtcX5L/
91gYU/Zzu/0aC0rCQXsZYCXZBh6IXp4aGyp6Lsu7LCShr/bCTw3sl51OkNswGWFHPglwZu2mdsAa
/gzkz+nvAS3sup8AF2BsZOEBoaQuiEAw2jLqdRQMBbyi9NLKvg2AVBuJdOVor9xOPad2sfrb6kIU
AKuEEA1hgI6kALVaJO8cxVWAopKT3yP1bGVuguSbsb34jQpcfr6S8kfNK63TYBrIThtb5iPudinR
c48hGwrU5jW04167Tr4RDYjqZAgCzOwufRR6M3QSwUIgYMbr2AvAECIBwLHrndDNziBY/HsKFh5U
1/bJ9/1a4gqCtY0hAanbrWdXsC+u/CLsJ1c0Lw/67lPz3j4ZBm999pVB+hx2/FyD6w4Gg1dFMAcQ
aj/2G8E0HGXXIfH3jboKa4y3cSaRbcdTmUehgaBjrseY8BNXKyOWuba5c3Ks9v050Wx1C26d3pw9
41WwUrsKLElhep2FNDo4RrC8UEBHahP59GvbfVZVUdh2SCueewTu2+fC0maARmXQH+z7TQxaJAUJ
qcrujtl75OjYgsgNSawpuK0i4DPI8wacx9D61KnspjQEY6G3eEgagat0pribrPfMwntSPBq5LZ0q
P94ireqzvO5ChgQZRlxfCMEM0B7S5Z3eUOpoKJHU7VCh11bG+QuNNx+YghrhGMBnHr8aNsaqfB4M
m3WzLG1uUO2AaRFkYRAEp/1XUmW6wBmY/PjNuIcCgWrOW9XGUzNEZgZRUo9OG91loetu+3JJTgZN
wcg1kjc7bVbtxhC8kkhy6r09OfIuskVfsvPN5F5sAsvW7QjAUbPIIeBo5579trZ0h9Ftv4BJv/4I
KtqPtVKpZX4ijys8JHGy3o1NYDe7GF3Jxk43q8/0ayua6aG0dcZV+zPA6yv92ja926paB+8rbGPD
gR1Qfn1FefXlQ1nrB4SGpnpCd9trdiru2/38rsZghrcEJ3hjeJrbR8f1V1CuFYorOVRF8BWAhL1U
0OwbzfI9e9j2j9y3vpLv2hQVu79tiguuBq276JfHcUOc+AOg+OVOpTiGeurMI40CFZFDBQFvrwVV
nHa4TzTzgzejb/X+qTY5w6od8F7aKLACJddhD6r7bpOw4NsLsERkgrHzgVcTgLzUKPeutoqWRoGc
4VE/gNDTHLe676Re6qHnCKwqaP/ksB8Gc+7MB85j9oHcLgHMI0WKAwFlJ7ifa+8nx/2kZoKKI69s
0sEGgs3tzfEU7+ZTezErzn0Tma3bC6hekv1GaQNJ0QUs5FwqRatUCjgDzMbs1qjitokJ5SI8dDtA
Mg9gyQOAulxJIKOrJ5SZMwvoV4iqIx5k9pHfBoTXHyNez0A6Q+Lz0uBj4HWB4Et6vBJCeLr2mLhY
f/5ZuwMWFrR8sbVnXLUL4c21bere6/Q8FtIctvvn9Hta20LoVKZ87F4+9M/ZG/FIa1fDVtXM5KR5
BXmMM5/Dt6/w60+gvFCH7qOyJmtROMZZeu7RPSDtFA/N5dbocLuTeCpZTAG3CEbksICYgE4b0tTI
7F3PeAcA0RDWBVI7rTeRVsNmB9d7aBonPY4sYwvjA0wDyi/Y4bjn6es9CEAflBcapAL3jRc9yeB6
3IqdyZ+P6XPkhMkKsXPDuswX9tSVUcq9ilyU5XoGoyDS8sKVYOoQCV01L+WTthNX4kEBDTcYGLKN
QFK2f3u4hXsF9Qb4E530O4kAY11Pr2bMYxlkeobGi8Crdomvr0PIhb+Lx9AaT/ljbCt+/JI+xefE
Y+WRlnY0GrygroZyqQCwPPUgHtG1OTRlhYvTyu/BrY1OHEWwuwtSZ02CJlrSw5puQ08Hgd3FgZt/
yj1mLHUbweJSR8kF2EZAgdFPeT0DfVtf8pbDR1TOJXKSY/agb3lfhM7QmnQqCJCm+Q8h7LVN+i5D
baLgFNist9oZFIKkw0u5k9FJn4HVE88/Sz9o69zi//ek4bVharnBEB4bY1Qj3X26HHubVNhelI2I
DK3uaw7an1zjUXjsd4Gl2IydtnCQNR4+XEe+DCBSuhEFrcqEggQCuMEDvy7PKjEnupWODqCJtasX
beGeAp0tClxA0l+vaZz1E+hFJqQioTmHmjT3ZvQ2QEfI8zPHteAzkGD/Z4vaP9ycJiAshy2gj7N9
ttM/I5dgyEVXPFioNuz4d54hsLfwviZJ/X82qYMjFNUkDgJsFk6E6k6BmzGyCS2XtIv2rbnWmdlt
1iipHcvxAukQRBlQw737wT+mIcpIkw8krG2A4VOwLuvOZxWTFnoDr8ZJCw0XWa+o7YhxQleocVAy
g1qFJZ/zTWIftVMDqse/N+ltm5oCBhPSeYEWf/gk+n3TXOQ5EY24QIStuNz+fbSzt8asUeGuGtOb
PuqnO3I28802PYDm4/HM3Ufr8hVcpt7fX3K7xPgSAEjBZgfEFCmoXG/htC+NqqwvQB+vuNbTTzyo
icWXVjFVWwaHS++lH4wA47aNCCaRNcHoCW8n8JzXJltjSEd9hAj9fIi2o9v7EJuwhNdiK3+A/Jjl
ikiodPWqoKxR5wYEswF2MKy1LmLqFWDHnrCpN/Me7cwjojvGfN5sYGLOUEkkCZo0QIOuB6fhAdXx
WVVYkgCCgBYEQLP5gwFTIZq77dez9YaHJavie/tghlmko3C94aWO24VaxkCpxaAeBySf/OSg7+7V
T9FHu9+aRwIMPXiNbeFMcTFjH98iu3/MApCEahx5McvXo53yUIvqssfuOaAC3Nsh4aXQ7xHLpJ62
K7b1o7qqNobPYgK5pQagDFN7SCm5IS+zDnvVex1heD7k2wHb15XOhZl+ldsKngpFuRaBTWJWT9za
6QAZfpsACFZ8ZrxO7jN6kxFthv+bB2qTqdALCnkVn9M2jrLSzsB6blRwoYjnsrAbd3TQcbmqtvEh
fbKgKsbYcwvWQZuNAjxK8OCOlamIPYm0UM2gOm+pD/qrtiUUyY0VHI3YxA2BIpI9r0XB5Ha6i0Yy
hu2F/X5lm9oBVVJPVVfBNhjEv7PHens5Shug0XQM2yit2ZIqs3zgnxhmyc9SEw5uIhWYEmw85ECp
YwbxK6R+S5jlNipYb4Sttpk3hsN9NfYERQGT3zDrzrcjBVSHIEpByATIgUpdTZEwxKPWFyWp4rjd
Ot4X++IBa7tCWgqhbIr2qm6l3TMGSt661wMlVsEzLfAickJ0iBFE7UW4QLjQKvHSQoHuJd8gtb1D
n5oNJaTPv63dPvyRgPptjXIjaTs2IEGqUEeZVpkDQq9Hwnek7ft1vUp94wFkX07vtGiTk7z6LrZL
ZmaZnJSb8ZJ2BiIVjxYv6u2vJkURy1lbItELKnaS71H9alevQuAcfZhdJ6MpvCQ+c3lvDxGeJcjy
YoFR/YUiNz7sVw6mv6DI0MOZWdNJAQf8CZwmxVpNgPfL/PwJZdJ17k126geAbrP8xy1IimDHEUai
6RTpZmCFro3nJZ/xlzSDXt6hiNFXMPqpNx2rZ9lVz6r5Vn4j0eUUDtDtHvqSWIWhn4ogNekoQWLw
YKGADjBdEb3wlyaXJWztbk2YAqYTQnYzlaF1BOQI7weryc6d5EF/+t8ReBj4L8s65brm1JjDkFhW
Dtn+cmhdwA+dY+6OrTmjrYIcqua939WVqbBeZAsLjgepCPQw2tYBYqEW/JJxfSNC1RlafhAQRwk8
f5OcDslNZj6LOCNqehHu6GhcAdoPTADkS35trTRW1UsRCaUl76Z1eDftY4R4nB/6Gax1rEfJrWuE
ssM/a3QwqxXQa4o4vrQu2whdD+U2cuMd3ppu6M2e4tXM9/VCQAeLYA5G3xNKsmhEvx6fzs3aAJVJ
cnRme9pf0K38WTuTGzxFr5zLJN8nP0dPpw4qBQwSYhHAnl2bC9vkIg6XroRajiOg8RNv+PiBPyoB
ebxvSxZHzG1eWgG+HchBXK4AhYi0PWhXNzkka7BHXWkF2llHtiAnteEewPo0vKCvwRLvIZa2K73A
SWszfc++U+YeWljV3x9xg7Oq1THrVPjFMUTuMXZ4gMpWOTqewKghi1Z14O5H0Im0NuNGWNi7JK6A
ViavkwQ1ddGiBae6pDPsaqi2rYYMbWav4hEx5lHYV3byxPuQIyBNLehXRJdbXpnVhom1Y30EFe1F
QZELSYcVaF1hK0AoDkhl0Rm+MwsSUKpPkAYBqsz5I++ewvdm/ciYBHLtUTvu9yT8UAH/OsCTpJVQ
jIP9ZAu1H0+4i9FSMx711KxRr0dmMkcS9El0g7vkSX3izWEl7jvLsB8kL7Mz5l5YOACI9JCmBtwe
oHi60TBT8yYbswnl7rvmsYEeCYSjttWRQzH4KO8b5qN84U6+skc5adyauT4UsMet9NPk8Lt4LRX2
5alEa5XgJ16yTo+KxcLPSgsBF2phEL4ADR4YN2gY6zwlvSJ1QJ6B/EsGc4sAvisEWs6HYCNr5nan
0JHWGmhFkODRzWSd+Ij0nWwFKV1/3ExO7kGS1TmL2+qco/Pr7z2x8HDGN/37Oo06GGU2a2pW4evU
Ux05wkYE5KW3IMdeuJOb7wOHt7//NrkUJVyZJD7i1zaUlUItmwEmtfNz7Mw++GxfRSs6bAWLtPgH
ZhaZ8jZ2JVT9/zbNHC11ApXZqJtKhOnuW7ufn/vDO8IwD9os62PmjVbK4jlbeNBieqFSRpi50ON3
01QnEMyhnGKsoR3dAyKeROble3Iq54C++6fBDs8C8jQ+1AQhw8NI0P90gFMHHu2TKPvjUkP5nfa2
mhGEUa12SNA7FwBIQCbk/OActr0I6LjiPg+m4GqH2DT2nNl4XQ+gcWG9RI4EjlbdHDeCA4bhvW4P
hblqnycsSv84e4F5Ku1gFzkMB3WbXgfYm6jk6ALpykVq5XpnpEkYA3KD700fkUaa7fod/RN4fH11
XgouTj/aKkfABJxupe7/9ywojAPjDrpY0g2K+PHauJQmXJ0pwLmjB+oViprj+6jaSu3i6s9N6fj3
TrxN5sMaun9B8E1oYVCiv7amqWoeJWGPWlCN064RdKZm9i/PhUd4U9TPwtM09KCBVYnbztZa+ZxW
rC7+hchR1SA9QyJHIO1oagS5H3Mx7CG3Xj9nSHdEeJUl6+BuQnOQwxgtmTtqI+pAA4B0EIRW4Gih
Qsf4koZdXAfoXLBkqz8PMih5zQkCbY/xpvUlN0NCKb8zQHePwujR8A2vy9HnpppQ820AAPr7c5bc
wO/PoRtm1CJI85ozMivf6p6KakropLtghdxCtJHW8ZkJBFkIe64MUqFlOExVWSQYfwz2X/DFodfs
1K40mBofA7BilN4nY4g3dRoFsfO/GVcpvz4PWSD1KSwOVgtFSxNMCevEPaJTF4US0Uvtv+0tOfUr
e9TlGnXDoGcV7LV2u5W2c28ZZoqae36QLf6tAPsr1BntPZY4QloHe+0/uParD6AOVB7VhdoUPx/Q
7BrRxR5T3Y9w/YRLNdBMHlrUYO76X0eNYNKAsyLuAs8imoIjTjpI2aaIqCZLsOsnlE7u3nGS0byP
B1EEb3pco2fj2EFsjlWLvPUgRAQQZ0lDT5ABn0X5K8FA1+qgtTU2sfhKmDtj5+MlQX9+7IArzwVt
gpnDUz4MUB47/e+KILAOSlW0riDtjz9UikXWuUgRh662GlxfIB/ag54HZlF6DHe9JT1KOMto2s3u
Vymz2e/2pYbaF/JI6IJCIxZp2bl2nuGgjpxUNLUl7kBdBlZh3U+tp+K58FOX5buWjREUCWjo0IpN
A5pGKejkuMU8c8iHzivDIpFC5s8O6kkrpmu6eSOQof2yRm3j6KKFs2pgaJWjrsM1Z0aHix3Hpnp4
kTd5wji2tyBXyhy1idDxUgkCirp489Z2CYQCFCa0C1p+kDGy/j4st+UpypZ6vWqqkACo2MHWsO6c
93GTeugLeCbYcc4dD8xs0M2dQ5mjdqggd+CwIkNrnztnetM2PcicADuTQewRnluvfjgxz+RNJZWy
SSVXkX3SB6GATf2UrSKb1MImK9pCMEfKQFfQgqJz9BBf8W7usYKnG49PbMugOCb1L4hxUB54QCdZ
M9WwLXwYn+mbG+xEFB07d0T6el34zOW8eU1S9qidqsQdn5ZkOeUdB2DRgFCF8KBV4G9HzovQY7bW
Zadbuff3ProJWyi71JZth8nIuAp2wTnm6on5fqd4/P9H/8Hy+Ejwji4pKDRQ++cCyaNIMHp4uLXo
dV/ZDqwgQLNlIDiqnf4t9t+idbdBl9Tfw7sNTn7G988utYeMXJISOUGrCuGeUIkqY7Ct32tHAGgo
v5gPJ1ZfurToc1ALEFRQVmH7UCvZz8Cw5jF8OYnOjG3jHAR/sg53zwFUA0hfjbYX/V388KWa0wsY
EMzQ9aJNDPZN4/6BmUslbuAqVsT4IbVM8ERAFim0KCVXJEKR5nINGnI0usarGXGpbContHIXA0qA
1ZYHUc187HiWg1o6vehuQZ8YmAGQCKR2ViSjBNRMfI1ydq+vyiOiQstRDyhS8IxoZXGMvyyR///1
BI55aGJkIyxVTg+1dby1coMxmtuIjMwjQiIA6wnh2w9S8JeNVM/kJtBU+L+PERqYeGJ4GsAdqq9v
wew5o/wRmfvBLMD4oPkiI8Reto4AQYFPQnc2nb6F1lVWdSNWcVqLmd1LVokHnCV42MF3gwdeDcWM
OAfmnYiwnRtoLbaZvVm3hSAyB4BeA4ApolGM5jjq8jgS0gJNvOquedPvwgzA9xgZjulDc9G8/SbN
pvRaO+E9D6xa+RG7Rs9YhqVbDwqY0EYnm4rofF4vdSmGyEt2cWNlyM+75QGNva6y4z9bVKBK0CeJ
xn+4068sUptLE6fOaHJY/Hn1g2J0OBrAgragYatZ1YfbpjCi8PtreNTLLitHFcQLEVTYPfUU2Z2T
2NwFZOPnydM+GZ5x4XyCLUsAlheZbMwodcPNWXPha6g14obDeCCukpnYyyNa7NTd/MIwtuAU8VQF
fBimUMaj4R1jrFZlCM5jPJaMA+/MoAsEYyEEed4SM/FwdBn2iFun3N6VPeq6SQM5nyUxA2QHwOiT
7BFmcRc9CkhP2Z1hto50IhdPaRbb+Fu5Z1gnLv4v69SlM4ZDpc45rHdWQR4Q+/fe5VF8123+XHzW
VvTFMLhwiyMjCsYb8E0BcECrMoicWM2cWEAZewfg97BWPcU5HA+oB5QriJx5F3ONVuAOqYj/0MhI
ZIh/2aYOyFzXmtgasF2cehP1ACs4pF7vfHeaySqJLq3qb1PUqkLkXrwMUdmAOT3fRod2xe24E6vo
u+TmMCAIy/LIMKLll7LSaq0IsHNFrMxgsmlBK4NaPphe/Hr1ErnFs7ET76O7aZMgmEnf04mxeW95
zH5m9N8HUF6gzuZuNHjyAcDETicV2CTdGyHyxH8CfGXWTuQC+g58qrAGJa6rQVso8saDYT6CsN9h
bC0yWnovI8GsoaQAEgGk2a49blrH1RzzNcArCF7gd5FR6/YRHG9IuAzkVWx3IBPkPdZaL70UQSP4
zzB1iHIO4lfNCMPofpl9Hpc7D9gU4bDCAY7L/6BuQab9n0GagaUPmwSC7zD4Gq6byvzKTRHrPgNH
Odk88h1gbmLM7ZIL/m2R+JFfQYUyVlmnCLCYbHmr+wruLxvuFTQ7e4lVr7wFZVGDo07pRUX/pdKS
2XQjH6jfdW5nngEsFAaXorUaUhor8Um++3uEP8/5292Djinw4aFWSpfyFdQJW1XDVjbO6lrbSE9g
g0CD+RE9iJhb3i2tJ2xl64J4nF/xtvDCKhMuRgzYukhvIF8KlA51zUXGeOE7HQNXPSQBrOQzAq56
Hx85++Kg+9RnwTgX7/DfBqlF7RIdvPeojJA2TKRlB/PpRTSb87QqQPb+X6b31+CocKipELLWAWwV
Dh84KvriUpNHIRq0m0+Er4kUf47B8aO8C50WL/UUdWn+fy8FArCKqBCAK4hoAGtIndQxiARo4MyI
Tr3Ay75nt928z4hPNQe48nN4LD05RFjx99hvO/JgVVHIkoL5EwgKOm2Va3MgpFINxGgBShsn2w3e
iA2tmDkE2NC5zyPnjTPLIvy4BcYQw2BVQREIfL03mC+pSsemz/EU0ERr3FRr4Y6zYkf1QeI5nzq/
X2cQNBhfhE+W6NXSIQaKVDfAq8nzKIGRKOuXvxjrgtCfTCQAH90EWnPh6oJjLLdWsJLPgCStIxnh
VMd8RZN9RB1jgKEN8KsAUIr5pvaZjPdVPM0CXtG2BvpK+9B4seaYouSUu8DR4ZYJMTIzHF6Io4CE
RkYUNLbITdKPLl0dWz24wKx0BnnfxdWeJcMOzo07W5OPyM1tJpuxqxauOyg4gLUQwqBE853yk8Us
8KnBISDlveaO8PKgoxg3b27Kq2CLUq7N2/wGLzyGo1zczYhYgScDqxzgR5TXmGZU9bN2JPmf+Rk4
d+k9QSZvH6/bJ9VvT+WdGprCFxM2sxA4or0JmElNVEgnCnW7Q5F30KZSQxZxZ+wHsOo/patyFe/q
9eVBsBqoevnhMXCCL6Nbpe9M53wDWsBR+m2e8hxSEzW8Qcz3brFH7w24GfN3XIIAMjarqGAFVsTX
X29jCXogCOvwgibsY1RgNQ3CPGa91OAZzSEuF/G3QXAl7cW14SLOK7xGwqWUACe81nykZBoLiRmW
A/kpvN58BmBKBmCqPHLg1KSrPa+3XIof59G9WlnIIbiS1+NTwFW06gDJikDmnno5HDYHFQ3F58EF
K+/+w54Dzh44WUJHhm+hxbvlaQ4GftQbK3ysP1RHQHfFQfVQdvnSnHyVgIdbWE8MuuaF+/jaKLXk
sWKAEpsYbT8mNAlq5ryqtzFurMYFK+9+WjEO9K3rurJHkzV2pUiEAmHvsfR1yK1nJ84UkODcPhko
GLY7YXf62+Ltkbo2SDnpKSugV3qBQe0sPbVomQDx8X3Olgm5DR6v7VCBzcjPbdJNsJP4NWDA2x79
Ei5IF+6xi5zCn1xUq3Qn/3n9BbHLyiwuvFKu7VMeK1TDQG7IQg5OgKy8vG/d5CVz4LE2I+SsSLih
YRfzfuzvv8ejeBAhnBa/B1hiVs51IT92/S3U/VTweSIFLb4lfOwcZJbBwY2OKGingXQ1eW+ey0fO
S/bnaDdYicfi/lgICK6tU3eGoUyKkpKVmNaqE3j6xTSANBLQTUna4vWP9IU76StmZopsJMqNoF0U
wQDe/UhIGpQ347Jx4sQWbkR9ze0WNBuH+knYl07mF58V4npWefbWWYPNFnGWgHsKRUo6zJsMseKU
zCDB5visQUcpczYtgmrZmkFTSegnAhdcCA9wp+ZUmPU6Z6RBlyb61xeghngd/xhDJY3pjC/gVgCZ
V84uc9p3dDV4F1CuFx/BfXMcnupXZiPNwr0BuyhKS0AmIwlLOWxFk7s657DAqM2+QiMNWkOv0NkM
/XMF/tVVllrMm/E2DiGT/c8k5SalcJ6HNMBQeav3hVXY2eqxb4G0FyzuRQXlQLIW99yRXzH5fMlu
pbcVqGzwj7SkokP3epJFpZwiqQ2QffDGrfgAHGFigz1mhevIQ3IZRATn2hs2j/+z18R4/1mlTvCs
9+OUhFyDrtQ8MvtN8o3+XzSLmMLn34YW8gpkZv9Zok5rnqtNGssYXwZY7r59zpHD5pwCTXcQiW09
Js8o8YN/zSe1krUelJrQwx7k5fYKnmeV89xDEcAPzrz71qyYSiYLF8PVACm/IKtj3PcaDEofYArI
djNviYPZPTf34cwU11uoeYP3EM8v9CkgjLwp6AN/iEp0hYWbLnb73HjiC8KHnX5QgLJirNzSztTQ
I4lAlWAV6FoWdM0qY87CFqyD4Z107m2Ayttt8gy13TtZdjqoB7ZvoFZihRAsu9SOiXNVSsMUdoWP
1IkeczuG5rIIUm8NkDZL3MuvSLryHmmT/y8jBpodDCCElc6g3riRKnb6dNFwx/4/0q6jN3KdW/4i
Acphq9TJ7XYOsxHG9owClUXFX/+V/N69VtNCE/DFLDywFyWSh4fkCVX78kr6aCCNCRckPqK8LPxz
JRyn3ykYoBUe18faJQ11jlhWdA8iz8JW2eZJ1YsguYYJnQY/ciqU012LN5BSeq98a9duuRK2K3la
mBHq59CgDX1rkLeeex0h1Tq1r6Bx2v42W6/qvGEP3kxlk+5jUJYjlwUCHHBrK6+cGV5z7UtcZm2l
vE4kvZ5x9/3GOAl3ON6ORevQI/WoQ195AqArb3gMdOYTQak26jLZOm2llnpDbGPqWO+jalvP0b10
lx3JLNE3OD34QgWkscRD4YqGzRnrylV4ZuNHMwY4ZdCNysyxmERNX1eAbgyw94j7IEcZ2+SNN+Al
25r36VEp7ezEfWas3RtASoaidITV0TbB+COlyCuiTZhiCqpOxJHt4D7cvUZHiy9CM/tS1tcuoFTm
gpD0phUGE0ZYokoFAb9r7Y38KY7jCVzpo6/62g3xxV/ha8Svolo1pK9RflvXsVeKdh7l3CaFKCdE
JYzrfPv6GDjFgb+Wqz5pAce8MqRuoikUCTGp6I6SIOXmxEfIKDnK3awybVylx+wHlPuz/jyiuEiB
o90RUYrzTSrXA2qK5YQipQ+KaggjbzV7cIdDL4GYFK947VcL/RAQLN8ONxzbXbsPLaGZ10Y5WGkO
UQuKW4n2Lnt5gSgUmaXHT+jOs24h9b4JUUUWeDnXGa4c4PC+s4QHgl8IIDDbRpKjXh4kQI97XBmC
o+Q3IFrASXeD9Lu2V7fpbbK5PNzPgmXGkIGJzinI1aJug63Js6SBSF0MTPowJ4EL9CyXuPmFELnE
/dObW0gGL/ORBdnr1/jDVWT3B+WG3+Yxb85LH8LYWUVQgtWn+BDtlDpP5JBGdqY7MnVN6NWgUnP7
G3q1lS085I/KLuIxj614rLNpYFa9GGpi9cU8DT6EeUF08NIMTrdNXOtOuqNeZBsIOTuX5/573byJ
8kQUF6DaAUTpoPM+t/LYLAkktFKY2j6/OuK87W6SGwhpPMDGQf1lg43fbz8E9zbBc+8H2BL2GESM
QExvasxx1Ou5KCdjRp2qhpQ72aKN4G8MYcjsqt7m29x0buR7c462ggVvO95dRv9M+bOLPWdJPi9y
6LNlPHVmjGE4RhTvq9yOHHGv73VsdX2EgO5MKE122rH3r5P96w1U4sBDfA8Bcjc9aJvKz8G1CGZx
LknQSmEu6hO+vol16aXY17WiN0hcnV4EL9wr4A4tbtNntNaBryF5Bnutd0tEW7upDqGLcnt0vF2e
lrW7ySff4izfhkZ6djOSusyVzIJ2GTig1L0CcuRoZlvrEGcBU9CNYsu4+13GXItonGEy+25Mg67W
TWC+haAEvhqexZvxRnyp3FfQoKAMEh7XjfbqAbO+5TKJrhwuZ+DMDugtJbGsvJsDGnOfS+EFo0M2
AgSbesiqSHYMDl+TG1Fa3Xgzr+U/88zs9hAsFkFJACtsJ2inaXaxJwQZ3+b9qnpQT1BKc/WjgQi8
zM02rzrcJTbj5OmIG++oYL6Vk+RPyKTj4vt2p6PiU3elvXgjnixH2ahgiiDP9xBptX9A1wG/s/wE
Zu93Oa17PcAnyEdFgolR726yB19wPrde7mcv5cbYK6CNuGxr6/MOcSoIX+qQ6WZf/EOnjk3YYd5B
3wbTauBXW7t7UcCNYiCuUx4SiBTg5Q9C0cD52REDYSykIAA9Vwye+1spT/skFofP6IrkVtsRru8N
s354z59K+w8yEA+jDaJ5J30yubnLtfMNmmBoOoBgk4UCpXNwvatrUk0AV2ZuIctG2vaU/YZegKPd
4nSvwWvUOcVrDfXuWTR9x5n6tQNuCc+YfF/FcaYP89hBQfI+vJBjgq7h0gmhkgDhIvJ7FqnPTh+X
YVedqgFBiJkXZC5mZGISRqz0IPBHIqQGx/pth0ilccpBK1ruyLYHzY+CFLlG4OHQRY2mmsQDR0j0
qHJJSr47GjAbgEkWqgkKCDTZHG7bFDIqK5FKleHRXnzxfoBwVQGL012LoMS7fwmd9g00aJfH/3mQ
nR9057iMd5WamJijjtU17Adzn15NN403nTr/FlxS+F0LWYwWvzZAgm8/aB7uHM/NRkCpo+bVHt0m
T5KDSnucgcVVgX3aP3NJN+YvuPSFjF2aRVG3pTJ/4SnaRA/g44Ncnwm+K3zBoURJILgQ9qYt30HM
JAIxXcc79T6zUOwXIKSDiz6ETGaSvvOdoZKxLXsZhY/G6aS/ovB+U7ug2LBrVEM59FBqNlLsu8J5
xyXU/gsdOdEnruCn8E+88sEVe1WRuPv6FsZe0zBEUaSEb0H+GWF9lHD8+WVBmiD4gJuEb8LtFz91
u56JN7WdwA9QrJR1n30C2+5d6F2VpBo+AYnhDJ1AMkTZ9d1b7WZvmq18jKBEKZ8DYe4cQh4efCgo
a+lflbt39GH7xS51epe4vIbjzw1yYZEsxpDVCRuLiPgq+RjfobP5F8jJyD5w33M73sinAknM5x75
6tHHk5e3jVYuKedzwhhpFjWF1c3LYm7eWtjgNrpHDnm6ReXU64TO0uQWIRvjyjgF18a8SDxW5u/O
G5UBCoj2kK83ENpgTHSSLNJWfQSqMOFKpaOrjOQF/UCPiZD+kgJMfIr2FMpNB3wPsAIWL7OZUmN2
Xcw1WSOtWJU6KmfLehsoNpE2HSRvQeolO/qEghN4U1T+XHZZ3w8KYM4pehHJWrhKJgWhtqOQy3Nl
sKXcabJbZyO8NOc0WsWY2TMQxsU/kVnOIasmqygxrlQPD5W8kbtyW5Z/Lg9kpT4KI1mgMEdeQs06
pT1Q4plYdUQfQkHuqmA4NarpSEHdITBfu+osD1lrD+jL4xU9fA8lnH/APA2LKpqgRIi5yGC1lIwv
Ohp6hil+F5RyK7aVXdOCs3JrZ9xyvIyRapnU9V2A8ebRhnZP8fBM46eOG1f8HvqaRzVLT1noX0Re
kBlVFmVS0RK8k1ryMYnmRyaPHiibbaUJrzr1vcOLMm5Ro9Qq8V6VUeydgTQ9rxroEehRAt67j9KU
jjG641SacxRJOR9nMnG53NBpHAaY8n6yq/gwmRvQolkactciFLB5xY7rdoxqVXgEA+KTjB3LFm2C
cJ6K3BztMkcvqVDs1DznlDKseh/cWv+BYQx5UKUepVKASbpnWp7aCZdn1TdT0xnRyjg5RtJ4l/cO
b2CM5Y5UCqqoA6KYTQ41oXNljpJT0KHi2CwPiLHZMNJLVWrmGTQeiXaNgna7THjlXavzh6wRnnXS
HE1kLFY1SBlLDarkAzBqN+S5T67DMXGb4PcUbzRksBudRyK9uhfRxWNCtgC8ViwpUVq2rR7MdfKx
5puVuekbqMwfx1byf7BQJtI2aAMDr7HBLBShozwVBDhaMzqTuosmyWsF4l1GWXVkCxRmlTJTrY0E
fRygRC+v8mZM/ZAKrwZFPZ4st7dFmPDiUzxE5hQqlEDuhjJHyUEb+EX7WmmogRdx4WnDvZyQ3eXx
rXqNxfiYWx96phO9rYDWVTtBekzqvdZHt1PduwVUXhUz3lzG442OMcg8m7okroGXNoOfGcpNqTe2
aqZeTJProZBTzi5bt8Z/rYT1iiaVU8OIYSWdhArO4aFu/lbGxyDcXR7W+on7NY8scQlqKOOkzIFD
LflXQ0CaUie5cIAa+JWcZWjaGAbdy8G+6ohlhpIKufsr0JJHasAbrXx+QDUxfJU0j7YWfNl0S1TP
tilkBAxePGN1GdEsh32HymBwNJ0DWbKeydaIZYzKY1b5A7mVSsRt6+co2F6e2VUDXSAxJ0AvGFY+
DUCy5CcqYh79HFGEvLZbYtqgqfiJvcw9pTPHCdo5Ga+iCn1K425exwpIseRmEDakk3zU056TeV5d
rAUU41qSmpRiCVIAB7UL96bcvyba6OS9vqs1izOq1bNmAcX4lCYRcgiFYRLVEHkcS0fTfPummlw1
su9pSFyQFjiMN0lUyOt+Ng/loIia3BwvFTkq3Ry2UaUPFHI59GYyHY26l42EN5WMVyFGNLRFjams
FNWmslXYaQ0qXOi19LnGcykrdcTzKNF8PLdZz/89N/4qK0oIcwJNS4Y/KXJGohyezCHc0Sx+CfIM
veRN+zeBXhKx0ENlQkckadykClyI8j6rCMVcHv2Mxz5QF9/DksN0gpGXfYuWrRwhJAl11aYKKq5I
97TCF3Q3tTywV/1gxkE4qIEOEGW+qsJYlFCkmjLkNTBF9DhDONtTi9GdSlBpyyonUL9S/6KKSzDG
rNJOKFC7hA6XrDoo3UHUHTW+6jO3MB5BT5MiwR/zbjErAdtzTGaR8U6jkLifG8SkfR6fMoqJLF2a
3BPF1ltXLY6huCWJh9xVQI+juZX6fUTvjNir9UMc8uIAazt4MQVsikYQRiVSUnxOo4W/etJ86DLZ
lEPAyQbO3pQ1JYSAwOcBjUYwtDDuTyrDQokLwCRGuxn0/FUyp9vL1rp2dCwhGLdnhQoC8KgXdtSk
sRv10ODwn4QbiTwF4u//BsUYqW5R06ASNkbdSHaU3TZC5ZfGQRNypyk4M7e+QF8zx9gobaIgSyHw
7cAROSI4CARUaKqc59A6yCzRA/FltBQwAyKDZcaNgF1HGnRLJpGThcGhVHLOEq2duToogv6BYcZS
x2kRVNOcD8yPQ/2gC81Lk18XKfV1CC5HIPfhnE+r16clIrPbJkXNxYQCsc0HJyq21h8MTrkeS3sf
C840Om2X+z8wDnRkoALz/5qzz704xT2UtnPvoxiiwA09u4LReym9tqQHqvDI8Ff31QJs/vsiHlKm
YR4isIlHUal4Qx/DGgUH/P9OUPpdKNlS56nSU2HdVjVCJE8tOOx576X1OV58A7O3w3xKB6vGgHXd
toJfg3oXERzInirgBCu9oK9tUz01xuvleebiMhu+NIzI6Bvg1hOxoSQodrcFKORkv4TKl5Bmdqkj
0au6Em4Gl6FXt8tixMx2ybNOSPIRyGXrpSI0APRh0/FeNOtLO+sm4eIEXfL5TrRYWqGfxEII55Ti
JLoNhZqPQtuXywNZKRbEaQS5iH9AmIt9b9XUsAZUDUjWCTLBVH62rE0tXGXqdRdD2ubZkjcNvTaL
d8qj5Vh1Bgto5qovVEQVOoR7HAXlGq0m2lP8IEQoY6tFR4cUoGBoHG+wdp9B6AB14CiPNL6VSGhl
nojhNJdIlA9jd6SWbcR+UKIgQ4EwMd2ahceZ3rVo8wKRPV07U06bMQdiZ2yo7OnFzUgmO+ig9xdR
W8FroyltMeXVga/aJxh+Udw+t+6yjw1FspCP1wBriU95XHuxiMqXsNtyRrdqoQsYZgMO1CK9XiD3
bArvtLUr4wou3DaDyhHAvw1+79q4B9WdmHhy9CusBlsrDM7pOEN8u1csPoHZiYMSpWkSzenvKnPF
SPOJejeqw03dco6u9Sm1oNGqgtj9W8ArqU1IqA3I6RXCVTPckuCYh7vL87k+nf9CsLTUYZtXRdsC
osqRMzdKt09/EhuEmsk/o2Db5DMpgFzwPAoNHYo1KdxwPERcRotVq4fCAVhmQI5uqszOFkMpjQUT
KCmJXvH/jVSb29oovSSYjrmmbHr9NoeIDt4SBedAXHUqC2jmPISobDbFHV5CqfRUDpFtpZ3dx+2u
DV6V/ldTTZw9sOpSFniz2SycdBVJWtJ384Ra00aZho3ci15ZyHZmdaew0jdzXiJOJfeyqfCGyey8
bOgGRZxhZUt4EoK3Lq0imyqjXyi/pC7zernkBBVWH6eQQwEtLXJMyCozi9pGambRCTMby9AFlodH
aSqPsVRuTBOlXNJjLI3bIcRnGCMIHgJoKtuW8IyGXNtsoE6t9/7lKVjdLVBYEFF9AIUctoNKHeKx
TTQTLeTVsEnl9m6IeDm12Xl8cy7/QoCh9nxxuxJv/CkCBOpLeu0a78GEbEzVV4afeLEFEHvUt5qR
WQOKcAM9cOIAKkY0sksybfOIF3de9WMLKObAl820iMV5GTu67fRbs3+mEu+cXX9XL0AYW8l1Ookj
xXiMLESAVLF7VB4RtAME1ElyjxqePEcUGl66jgvMbP88AKt/JM09ySI0AIPQntDlrm471D/Vgz3q
W6W6royfHA2L0TI+wOwKYiYCQHPZNQTVDsKN0XScu8vqun3KPSIoijJ5BkTJ02ww53XLibkdYtAy
jLpnSIpzeVetmvwChnEslayPZqIDBtIQdlu+1QVo92aKhsQPgoEDtnp4L8CYwxti70ZRjwCrxtwe
0+sSDHBj+LspJo675AHN7nThpfVQqvHsBFCc3yT9Bqx6toFMX8zJlPLWaD4sFjBaiQOAJDAEEV0/
WZjdR+LoZ1Vzf3mN1mFA2Ql6cCRI2ZJW8CdHGbqiQW+pQLZAGZEauB9k6UcG94XCOIqclHWIvAQo
AKm2lazoYaziTZJbnMjD6kkGasN/BsO4ijY20rA1LfhYhFKmaKMGuafFW4oXehW6Ey8gwJs7xkGY
ddCrbQG4sLiOZFDxdZDc5ZW28MbE7FXEvyJLHzB1GYK9bo3SD5TiTdnvODVBNigSxKeqrFc8JZ3a
h8u2sf4oxlGFrj4IEoJS5NwG1VaIaN8HYPugngZVvNajEWqciuuy2FvUhfx0i2KCcOCNeZ64b2fl
F+5nudHC9vNwqsaOYMyThG5mlCoEA+8GsnqtXEAwp+TYCTRNJUBA0NgVMIrS2OpwtHLikIE4I8p9
Ia0e8hSseCNjNoKRQ8wp7WAymmDshrJ9mup0c3nVVq1yMTJmE2h63DZig0WzimOd5aiueTBgnZdB
Vq+qCxDG9EFnYQrjiHEgqm+rwq6BF6xlxW6wYPoAGfT9JGwvQ/KmjtkIaS9meSsDMg8CBNXTPXRf
fl2GWHXti1ExB5auBEjDmvC5Fcp88/qYB8Wm1Y8xdDt+AqSAZlxWNAXdlecbK9GjPlAVASQvRn8j
ZUnoyDmaGwfoRJjq82Ws1VMYPDL/YDFLVVdNSnUL9pBpB4QNBql2FeoqaOsAn85lqHWr+IJilqhJ
UQaTl4CSlPZKCUcnUe+GDAQMYhu+dXW6Qze715eBzJnOdZP/wmXWTRUJdGEJplOGj29B0KeHj+HQ
czI8q554MZHMDUNBB1KgzKMzVZemd6Uao2oNoo6aX9aWF0b+5clcN8avQc2fs3CCU9u1lpRhUGno
dciQdeVGaX6pOq90lIfDOHkp7TuzEjEsGZU2w/z2q2Jk5ch9WyQ8rzt71e+O/Z8xgQH0fEy5KWRB
bALLih7jfgcyToWAs7B1ph7KeeR+sv4O4kOhUo7vWCGMQGjy37VDu+058CDoqT5lAI4bcG8mf5vA
Cn1zEG2KC0lFhE1W3nfdaFsdVFnw5Cy7wJc7KCoq0FTojLtBrW7GTOSlvC+bFNh0zz8rp4badCnW
mCaPtDto5i0ton2SPun6L1LrnG2yvj3BGyZBaA7qs4zXUaSxhJgvzrw6FUGc6HQF2teVBgpRuyH/
PaL4yoo4HmHVuAx0sBkSIjh4apwPcCCBLMc1nDYil7YReQ19bZQ/lc55866Hnhc483csNovQjknS
BBiaUe3KfJfFoKx6T+tt1t2O0kaScdZ+1O1jld6OauBe3qiri7jAZvyCalYy1eczXam2qY5adMjs
IKnfmn4bumLb/8cpZfwCRJ6kRKKAC7M/VXytlk4FLWiNM6jV03YxKMYrNFaip6UClI5MO01rP6RW
5tzWL9sGMrnna5aKiVXmMSDiCi1s8GsCgrzCTVr5l9dn9XQAdwE4q0VoesiMDZpWJ9MkC5H7GIqj
oCpHPROf9Nq4uwyzflte4DA2SKOStIECH6P0z8gOSoqXQG1LAhFh6Im1K0BeKbCjVuTs6nXbX+Ay
9iePQtO0E3BrVKnVXbUPJsXG49ENcigRErDEWr+bPHovE1AxVWibaJsrw0C99eXxry7n4jMYu1SC
KVd6OvuytN2XanloUCeXDWjkESYO1OqVZgHFGGdmaWWP1xe0CrIPDYZTJ3jclX7TP4OucfufhsUy
rpOGBLkyvynD2g+j2AGWNTqiyrl6rjoRaGTpkCxG+5/JLKKqDnpi9DDSatyozR8UP5VF5saiq9HH
Wmw4u3v1JFigMWtltQahxoC1Evtfcv2odwfZeuqDCGW+h7z0R9py9iAPkFkx0gSCWhTz8PLEDqEN
JRylWrbr4jpTPE33FF44aNV/fY2Q7dLRogjFxjLaJJBSsEdEGqaEPly2jPXqmwUGc6kIGlRQ5QMG
JabirRX3aBpMi84uMhnUD+lwXfXJSaTNe630KAJXp8cmmHbCnNKq41NcS5FT12niFakSOHmHbBdU
ujM7sQKBc2Sse8B/jYttDgrA2KpFFT40Eae9gCxGWqrXYQVJpcszwsNhLhhgdUnKxIBZIaa4VYLC
q4zGhiAEB2Z9rxhzlBTpV9AnMgeHrhaoW8NwDP2x0ye7ydyWgvMCVGvDrahzVcxXb61gAADnA5gA
wBl5jhf2xhAQFbaUEic1RrtorzIkeYfoYQCRXL61UIQsoF0k57XerRrxAnj+++JWE8aWkBZzq9lo
VBth6Dc9rwVm1WkvEJizMY0yDQc7pnIAWV0++aUeuMTYFiqPc2bVZX82mWICTTx6z4diJIk1FD1M
I4/utMqLUVEh4o6kenHHO4hWrXABxcxaMMidmOczVHWL1gxbb0Q7CxOOR+OhMDOXhRE4AuY3pxBf
Wcj8xyjnzHnNXqtuE9XLYCoFC/y3Qt+oRzEY2nZQUSEhdB5fjYlTgLZZaU5W6iUEPKkK5xxaoSVS
QUWKfrZZ4gRsu8zmKtOOZMQAJM1tctTuxhv9obmWbwIfhLcvYM/BFWMX/sUV47LvWNvUC1z2nJVr
kifSZ0hk2pkgjEZlbHIjh4dWcsfk9jLWarfkEozx3CDyIh2uZXMPp2VDwj6EHBDYC239Jttnm/Jg
TTaEetPHyg9dAv3iAMQqlz9hbT8sv0A+3w9IaSqxrsJ8psFvk8M4IkbyYNauLv2+DLSaxloiMTsP
RI253IdAkpMDXHI7tq4iHjQNpSPKttb9CjQuFS948V2hFefiEpXZhKbZhXInYIYbuzhOuHTei4k9
hDZC8dEzfQzuDnTuaI/d34EX8nKtCs+YmM0pTyQWO7BcQS0x8oMH/SZ5blzDi0FROW5CLOht4pqu
6tQ77a5yhV9oGd5twA4K6y6dZotDHIzh4FPdKq+1L94Kh5h3a19z7QY6OEHtA3V0laXcTfVxIkmG
ZkBjuA7iwRm5x9aagzKgsjX3P2gSlJfOLazOM5qKIw6PPLC1EUVs2SbgdiKsPj6WKMw61+iERu8x
UNDoKoJk3UiP0HpVow+lRWY/FXxL8irxcRI3veVro+hxrHveJ2xEaYnPrHQaCFTMDOCnCmpAm3Aj
ogBMS4tyKyciSrHJPuroRi2JU+KVKST9DpVGP0lvLT9iPmUX57SKTCfqI/ERUnHbCyByRpVilvMS
j6sPzCUM+0agmaBkBFaNJ3lt+k1zNfVPuqCjvfmlSR7FYqtVu2q6uzzFa1eEJSrzVhDKAWXlc5es
Wgl7MhmHPv0rSOlzMwofl5F4FsscPXUnFnluYnzGeKNJj2N3T4O//wmCfRYkbdrmRojByGRy5Fh2
AmXypzR3L8Pwlorla5xMK9Lafp401RfwIsd1pzV3tXzqNK+XPhLpUEiuqGe7y7icGWQv+mE0dJIY
ATbUXmrkzTrpVpOfL2Os+9Z//Qp7G9bMpCmzEqsU96hZ7SqEO4QX0+wPtSa/JeZ9Y8bby4jrvvIL
kfExo0XqVA2AWFfHQMRFG0QhvJvWKgaKG8HHCAr0bxVJeWM26OKdDaONrgurR3jEUov2/fJIVudO
+lQTQp2Xxs6diAqgPp2pNORKd0fBHsVjkI6uLChupZ9CZOv+Gx4zc1k4jSSZW+xJdVerp4D4ZLxK
zNcsuB30mnODWzW+xeAYV2yIcULEmQ1h7CbU3+9q0tgR4dTkrXqjBQjjaknY9Uh5AyToKw9d344Y
W3h/mycUenDMjrdYjLvVwzyRiQioAlX+FkpWPDq9jcO9Ih8Eysktrc6dPPO8GaBY+RaaN2gzlmmA
6xIE7bWx30tgD6l4/OTr194FCmMOuSqXAsooUWN7jE71dtoie7XLjiVoOhIbiVtolLnKLneEY+aL
mQ2ZUU/mrN+KEBAuhotvYKyEtqqg1gRboHs/Kbh3P6Gm7+PlQdZAalO5naNtDEjTj8+Qo3eU/aSB
8U/lfMNq+eHyGxgjQmx0yJoQ89CCz8rNeke7Gw7NBnyCb9V7dKt4pAT1VSV5l3fj+qV4MXbGotJc
HvWmAi4oM00BMt7DgW7lj+ADnCnILYm+bFdvyJKeQGquGN4PWITP5362+MU9JVBVQqwY+Nr90cpw
EQ+uetRTJ0AebfOuPQR38nUw2eHb5YGvbtrFuJmDPdGbUtNn6cQEdGmI0kDaRPAaXhKIg/L5EFqM
ziBoe0ANNw6m+i0JDlrqkKSzp4rzQp4/9tuN82swn0f/AkbWmgCsePMkhpmTRsYfBS8ZS4psUfk7
RSIeVyLitryS2VVntECd78ELVKgY1lE3ArUtP4RAdVOyDaA3OpoPOuKGceNfXrFVoqXFFvm89y/w
wjKzhHaOn45O5RgGXsfGC36gT9a41hroJr6Kb9QR74SrfEMf1cRJb4WrcXP5Kzhe8ZOPcfERFDR5
8Fiwm0rCXuklv1AdSDH95NxaTC3jkQoQX3fRbDdVnduBXjka5DoI70rIW0DG56R1PpcpAEVM3hvJ
a1q3it414o2kshOuAPlayHK5fIyn0YShzozZywpdY48GmplvRMONu9ZtGzdC4E0rfYM+oQWU4+N4
S8a4GLmtRGhDYJi03SDgMKR/UErNWTDeVDLuBKXpBWRwgWHJdj+99NkumzYmav0gQOlPOidSw9nv
bDGaNtZx280Ll5me0HoxlJ9ybMFkN8mdM1qHQeBYPe+Y/vz7wuxLEzYf11i8dIfybXkPidvyih4s
L7XjY+MndqM4d6P/mG66fW9rkG2+vO1W78JfG+LTNyzw0X0QIJeJEQuEeqFhIBTIcS+z+X33oZps
gbwfxIMsMU/XCpqiyrhamcVTG+0M60Crpyj1DIUzFB4Qc+PRBqEqsplzqRz9KgId0h6tm2nvtj8q
owEhw79DYryI3vVZNKBb2BGLdzSb42aaItda8Dp419fGNJAhBC8xGs/Oz4ExUUQp1WeuIZS4ZiZB
MdLu8uqv764vBGYHj2IkT6YO65ukxB7jCqdL4QSGetUVgp2Gmtv0BudI/Yz+f7eHL0xmR5tzuq6a
2evivHomsoEnXppD59NKs63RlCoO2DCTNXCtkvE1btUMvcVos9dTQwDJeCwob3I7Ne/tgIaqWjWH
K7Efyl8qjdI7dFeqILMC/ZCNSoB4m00NKldLtJJVLTX/oqwweGpHcXyDdiXktqoB1K5EESxnpKhH
IHoYbkNqBH5GNQW3ttIiR6MLu6MxjuEOvXAgxaT02NBYm8Vu1MGtLCV+78wRKlPE0raT0ah/IrFK
oL1BMsSGBM1LlOFeLI1sQyrtXhkEa6sWMvgchfimsGKBs6DrwQgYzP/bDEsvMwaTgdIAzC4ILwQU
+w+TnSUtjrmXCtKIwtVUPCJ3ZnU8Au31s+ALl4my52MkySgimyOQEzhRBDtIdYf87Pj+QmFuRoKR
5qBYwo6oQHOmtU7Q+VHw5/KeWJ9CBextIuQSZgad820XVpZK8hEgbXIfThuxf5y0DcGlD/0ZWewL
zVs9V7T95KBboDJ3BnVWcq4HoAbN77h6iqUEdHgHodsp5J5ovBDI6nIt0BjXkhqxBs5roAnCa6y8
q+i2mgzvP04k612GIgkDCyBJeRu0J9m6HsTCbov9GLkNIvN54fTIuZS8FPjqQaBYM6ch6EBAM3a+
gGVkpelEQZFl1MFmGgYni6Prtg+va2P8bTTZTw64BRyzcqBoNOpWBpdNKL2qlT0KsW0otkquBu6M
rlWyo/3435Exy6bXvWUKAkZmJfJOFxI7Mrel9SrgTi4ZBxKhJ1j1sPEuL+TarQgBrFkAFXTR4qco
3OKOUIFAUMhnzrtxyOy6Sf0xJ05ftOAFyjdRmGzHrEGjufh8GXZtGc1ZkxsFhSB1YksYc+gZQeoO
8vFBgwPWuO20hMApN3jwWUcRSdLLcGtbYgnHXB+CyNAEcQAcEW/7tPEa8zGhPDe5duAuQRjTNGrT
mooOIGHxB3IWMXG7FBQLYFcoDnKgc25E0uwP2bMWrT5I7urSrCzAwMXp1JeDBb4RnUR2GvzuTRv1
y64SgIroocWZ10BdDE3D1kjtQHr7wYSCXHtGB08AGwBNBbVMzALN5Ib8AT/rxNMz5T3QV+dzgcEs
WpVpSk1mzgwSyWiV2fQhWukS3Npf5fZD5dFJrZqICXpJ1DSoOkpczx2LqZAi1Hrs9FxBECcCxdDb
oBWcN8jarQ+B6X9A2BOc9KDfFWYawaponqJc83NUnP9kZb4gmMNaLychbwWMoyljL0J0qhqpo3cf
l1FW968lyhIU5UCKyBqfpVArjhOsTSc9UeLIegITQC4WJNJGl3JMfdUQFmCME0ZcZpILAjCruw/0
G8lEF7z2hqZVVzN2Ef1Bwx68sIUqc0iGQCDn3BCCNi+NQJqFA+RyExq1nQyalxPOBpq/md29S5R5
dy/8LmhStUJrsIEK6zpAaYJubIh8k6QcmDX3voRhksdtP0yjOrNbhFO+Tam6aTqUWSqmXxLZbsHh
nA8nUeIxpK3tpSUqs3MtEoRW386o8qvV/pXpXrYeLhsgb/5Y7weVl0aWANHSAeEzC3me0pRfhxwc
T9LdZazV4czttao58xeIzMmcG2lGOxV8Ej0sQZTMfa9qrzV4dS/DrA4JqY5P9wOeQwampEUySi1g
NDzdUMhl3bSl+lcJiw2qbzeXsVb2L3hM5dnGcReETvS5+dVJrFYoKUb/mrk9yVBc6rtrJeaR183r
zBj5GQqzcfNRLcCF0KD1pd6WE7Vr3hGxYt4AgPyZCMJwGQo758MY9TEeSQAAjTRuhj7GSVJBY/ow
1dBlDIT3qMnsxgw4SZ4VfwSOW9lCYRgInUSWGMsKIl0Ja4r2MgMeXAzsQVdvjTKyk/yKXpUar8xp
xTDO8ObvWfiKMURZCOojUKLW+WAdSJpim2a7qSGccX3GYb+t12JgzBmYR7qeNhGAJHRfqDtNdqi+
IY33P9KuazluXdl+EatIMIGvTDMjzShYsoJfWJJsgznnr7+Lrnu2OBDOsLZP+c2qmmYDjUajw1qJ
9WQOPqlyzPbsx3inz53ddhQB6VZHuOCorVXl4U4QpOlDSfAF03RK0UxF6D7J95dtX9RJdSaE8/DZ
Mls8L/uXSJMXjGhziS07GptjYyEhYcborQrtUBkeCoRfG4f8vwjHjC8g1YiO5vfzzUTjxTwNpMN0
AR7TOsYtJeqn0XOuPTRSYQfmAVxSNugnL+ssPCho2PyPVM63SGVKBtnsMVfT+Qpzc+IgUPXlascK
u8xQTt7C1Bdv5KdAzmYxYZdn0gw16+aEuRZrdKpxI5gSLiV6rgCMaYDX9kvv1aSZQcnKAeYqR+3N
aIWjK1cTyO0VFWxqFiZagbvfYRgKlTFdmw3gfhVb2AgiPZWFgl4HKKaBcOh8OzOjnaRkmDFWgFA7
YASjizdh8XZ590Teei2EsxkpRXvY3E9LJyxzxuQlJTsZhF2mM9Qb94JowE5Zi+IMpZUB2hak0McY
PfT3j+V9pD+H5cPY7izMhw+llyanMH1X5d3c7YfUQQNpFLlkC8hN5PPW38HZTxtRmYIPET4PaCGl
+pTLk4ucA7rqx42jIdxBsGosXNDol+WfMgnKRmiqJ9BY1QH07k9EcsrCv7yDonZcdKV8SuFCotAq
w1RLISXWM1dp3HF6p/JVL1+H1S7Qr3sTVEzkGCUnxXTG7lVPfgfze7PVzrmsGu/g11/BWetUyvLQ
dpgXViPPRC/hUDhdpdttaAJOGXnLdiO7IFxb8PsCdQBsLxivOT8dBjWDVDIhb56t0k0bHfUdk7zp
rb6VPVRFsQa4ZvWFa3ZhueVEpXEVJmWIBdZBJFl5o6vbqJg5CSihExtFHrCLD+Cy72I7/V3vJz86
xs+/wK1+S24iV9nhMntOwXov77fAXcVr8M+H8Q3RyOtU3Tjgwyr6kAShrc6HRN14s4gcBGZBwaAs
m8trjNvXWR2mNM1VzIbXT5UMHxEDLONKnz2FbM2GiNZ5LYrzRdEEKstZhTpt48moWyRAC7h8VrYk
cC4oq9p0SGZIKMCJ0iiVnWxVk4Q3x1oJzrvE45hFWg8RUXwAIEaoeUP2Fsr7GKTT0lXQHJUtNCeR
FYCf4A/ps0GRtTk/CaCbz6ZYWaxA82XqVRg22BLxp4LJn24CIIKFoAAhMT8gGWghXg4xrABErleN
3+wsy20+ot3z5HY+mIDdwAkAwWFnpo3eaG+rFV7kstfiOcuQikxPp0XFCFCjMvw0ImNTu4rmjXtf
KAexPmgfFKrC3s+XkhoDmrkiqDmNt5HhavG7Udzq5OGyFQo3bCWFc9gykYYFyxUOG6h4hrQ3GDrK
t8bpRG3XCMkAHWGCfUgHad65LgNJO7MvkDO0aHYjybsac5b0KWBP3WyrenGdWHcZ5GvUx6CItXXS
ROIJqGUo8nh4QgGZ9lx8OhksVIoJfYwLW8/gjua9GT7r4wfJH6XKDmcX3T0Uh0K9JVu4XIJjvqSP
KLrakctXdO5ENCben2DnRDeoLP2kZeWyRt8CyBLJWEDTwYyHty4ebOf6dUnftJNlIN9W9qWtTLoP
Ap37y4YiuFMJWTJ6CB2QCbU4PeRBMZK6B3GzHlLAlXozsCtq+ruLvAYk1RH1L4sTWP+ZOM51GSHg
C6KFJ1oaAL8l0ZMqjRjlQUyvj/vLov5cTZxDAYElgktDBVcyUh/nyxcC2r0OLDTiD1cFBjAGB4At
tg7aL7e7KnZ9jEmbwntHv5+tf+sdoPyBXpC5H5mbHFVHtk0MXVz+ItFarz6Iv0slK9WGWcMHzR26
vn9NZujCZYdAeenZqaynv3gQYwE0tANgvBS8YNzx7JmOCboc8pSFAhysvZoLrT+al3BvJfbrkNmF
aSeTc1nLPxyVX9f9Uyzne0jdIz0JuBfnKfOAbcEARLsDvZIdHLS76DjvLb+/Tu3RtjzrB0qXmf1m
Hd6aPaDtVJv5zfsNwNJaf3IC7/KHiaJYrIcJ6Ak8XVXwhp8bBGsjAGcH+LDgu+SXR+a2H4CypG5w
ZJ4C7KVlqszJDn+BtnQmlpyLDVgqKfOCCMwaEFmqvU2fLysm6mY9k8BttCoPel+ZkDB+9K66xzjj
TXETvzTfIyd40JEDttmD9lIinEQ7gnsVeon9+3/8BG7TszLRWcrAFA3CVhsIXe/KUXOL73fZ6eO1
POm74TlwsNOSS23dna634KtF3UpnS8DFkBZhDHUeLIG0P4232W/qYA7F2NPDx0uxw9BXkNvSD+2B
Plg7836yf15WX/TwPBO/+L1Vkmus0UekRVBfv72ljrHr3xV3RGstuwfhYglmZtUBWuMWkI3glgfd
F2ar0BWC24j3cBYYq8psToA1HXhN6eskQnY8dUbDRZFGbk8Su0JLhRw7FE2SP6LQG7cKAcI7WDU1
1NEIeCdQiD1XfCrN0jBBBOPMLR7XamsnsmbDKWNOZ6eqh8K6pY3NANKe5TczvSm33r+iCwUdtRr0
11WMsnFnWhrBbKV1kD/o1zR2WXzILYZ88NPlDd4Sw53hwcBQdiNjfwMM2s5VccRE+IdUh9+UdotX
QsR0SlSqUQMIOSa68DmVQuBoK/piS8Avd1o33AX31EsP4yN9VHbqvr8ev0mn/PeD/hNRh4+rxG/A
Az06zfPWqRJ7zNWncGrXcQM0CAmrm4AP2O3xBsbTNPYzp8IYpTNimtPud7I/X5mHy+steuMsMY+C
RjKABCF5cW5X44QJIkWLsQgtKMvMcScRy2lBqDqMGeY6oukWCdY3zK96pNnCthHFXUiNa7ArvMS/
lDKAhKRW1YRjRRgmfX71wbfLyomOrQFyRCBPGTIeU3zMNekWMDawqiScptFmZWEyf1RYCvayjFXe
ZWnLr/HX8VoaF3LFrGqmaoS0tG0POUZt20b1Jto7SQRMivD1sjTh2kE1dAXKQBDhq02NCRqvbiha
uJwILWzNcZTTjReUKNEPjmhAxqID6k8G9dw2WFxMYAstW6coJhsMVPYM2lOrpl4SFNd9nl8FAygq
tGhv1po9N51TKOC7rVWH6PrVZXWJyDGgBxLQ+3BBABzkrl7SZ0ztu7oFlgj1yrF1NCu4zqZ0Nwbj
XkmJn+epbw4PSmE4mazu0m46ACjcrihYAfT4CMo+JwQfZAeEpi74EedvCYpaelcCFTc9TREdAOqQ
osBqboRpwhMG9ArEx6qu4QbhTliikVBiMr5cqV7M4ahYNmlfS1Bhhnd6aY/5tSFvEmwv/oK3xbXM
ZTVX16QR6LUsN5DJmsSOUJ3OVclhg5epki8Xt6N1UtLUtjp01PjdX6QPyVo4d+zCNCBjPEF4N0jf
2ya+Muhjo7RejLHIMahsbXq/bBzCqGAtkT96OdWbsV3UBasXRS4ozF8TJC4NzTWYYQ+Vq4LDBPCe
KvCzmtZO5R0oXPL01zBdm9avja9ZTPHS4nPvIdRPUiaP+BowgbrWePzTWaq7ZPTmIPHM4K7KX2Qp
A1jTc5X+kujDhnxBixgxkeQz4NA1FG25o6InSl2FpMP6k8ca0ZAWPuGVTshBB1O26VsJ+mO2arii
J9daJheWapGilKPWt06TPoS9T6OrSQKli+qDN9Iu2IZnErhai5p4SqNAp6C6xh0p3ZTD3JTRjpY1
qd1K1kNVU3B7ghc1+tGXWwXPZb+4/TyTxh2mOlBqg0VLy13OYDSnDGDrgekWxrdkaOykOWnqxq0s
logcN4jMli5UTj+0aml50iC2NKMUbF5IyWnPMUbuu0x9GLrfGB0EUNtW/4LI3Vt4suEZj74WtPlx
dhNrcd8aOnqCQEvZ6DcEwOuE5LZWe/JwIKknzamjSejbfNO7AhQQh0rdXzZdwaV29gWcFYXToErM
wkqrZvGSN2V5sFpSb1wlQuNZqcktrhYNEiuWFq6oZwfGIsfQ72sjclBJ8lvtL5p6oRLKfhgzxsWl
8c4gbs1snLGVViR7JpkdGj0rUfTYFtSfYlitUm4Yz/L9X8z1U6LOAe0hbFPivlu6x9BbWJJ0HzTM
STb5QMR7hf4dzDfjafTHJ6+uGMnQ6FDEaCyU8CSzS2n+IW9xpQmcCtbuUwTn1gOilgNZ+uDkON8j
MQqsYX9pO8iZOwKbjUgvl81PaBkWAcOPBZgpuM7zW1MdIzSQLUxzUm73kuo3wW0d7WjqqPnkXhYl
PmwrWZyp97kFEqgBssy5kO+mtjxZkXHfzdau7NGpqRLpgWgR8LSQUbbHJp3uQJGuepUeXnVpFt+2
NMu+b3zTot8Xy1l9E3cyrL4ceivCNwVZ/AQW0B+ZXN6kafIRDE8ZCoAJoJgHKdjpSWzPGqDdAvZB
DNBRX/4OQahn0dVncP62KPQupkvLKgjeeku/UkAsF4xP5hZ3uliOjtYcMPOYlB9Lmpu8QJ0KciLm
UHlnsuRQYO5qsztcFJ5AoU9B3F5rej9Gaod17emHHHY7Y2qREg3M7yzM92r6aligagSaijq1btY8
N6S/63TrGZxTtpInN/GEEVNrCzxCeLhWH8VtdoEC/iiH+ChZt4l51BAnNnSXmZg7wKTKOG1sqtAr
rcRxmypJUifVBIvdTch9t+7YuwX6af7GcrCbCzcYKEC5yHOQQf85xmj3q0oHLEg+MMNtHc1XibJx
h4gX71MQ55mK2Aj6KQZ3XpL/1PT5zozuAQCr5243fajBsOHRxYb6KY27Q+ohbCK0muJAqCperrZs
NTtJqW8secMrLT/01QH8I4i/OooMEHx6hhbaMHptkDVPZTdrM2BeP1eha9LkGqB0l3dMNJyPqxHx
KkXoAcIxbsuSAJ2LfxqR52zcjyD6UtDOkAOTOdWKmwRAkZJR+lT/2XW/9fwXwfgsXoIgd7Vco8s2
PkZko+tv4XZ11kmV5Bnum2aIc7tG/4A7VGroalGY7C/rLdrStShuS0u9SGmsQVQysEPaK4B76w4g
dQdA2BZ4/4ZW/ETr1JUjGTFa5OiKdCoqZPxVsjfMjfqW8EJbacSPscJq0sIMICaQ0l0Xac9SgY5v
vfUkBuivljiJgk62wdgtZEVTH3tmhLqhptnRsMVhJzqd8Org6gPCBlKlXGKPykMnVTrMuGGDk4LY
0WhNp7H049C+R8r4MIB2csPzLGbKnxwAK6KzgiKT9oVYZUCUUocL1ao6qd+tGhQCTRGnEJpXbqWS
yWVsi8hLvK+fIsl5tBKUAWarFvpdk1amw6SZenU0gAu117cKXMuCfdFOMVDfMnFQZf6mzJRBikwV
CwpsqFPEflrA/CVyt5PBMRUnv009RhQISkTSHQq53/B+y+34RTjSvoaBpucl+XyuJ1ViVR0qCC+n
2I9i/VvSzxsJfuFSrkRwB5/EYywXMxxsZyQ+2vr3cpq6Rbg1LS9KBQFP9FMV7tSrOXYpXRx5nB7V
8PsQhmgKvm+Im1RXRghUBflFwlTcX7gaFTl7Ag625Rlyvn55ZWVW0+BSNDq8dbLAz+NuZ4JnTqLh
RoOR0KutRHEm2ekGxmQ1iAqp4Y2IIeJpQNXZugVl991lrYRnHDUZFfc8WtT5Ec0EvLGou2IppdRB
tIqZ9RzYB4ip6uxdp+yv1vBTGhe91CxptHQJLALlZFCUMOODFUZ2spXmFLqRlVacrYMSUTbTCVpN
LNuNIfBTyt+W3FyN4XMPStzLSyjerU+lOKsvwqIi6TKdJbVAaLVOifneBsNts2X2oqjCWinFWT3J
ozYhoKlx+imy3IoFCYrR7X1rDi+MDDfdNEQOw/zJdWrE2tbOCYWjtwOlM0tbpkHPrb9HK5KsZBCu
A8pBKt1x/JCag5VFdtE8pOXvTaRY4ap+CuSZ70umYuCugsBC2Q3VW9e6VvKcyVuziiI4astayeGO
NaqwVSA3AGVrXRwB5kX7wO3Qimtrtr57k06T29zOXuayB+loeJctR+gvV7K5c95bfTyZxSIbjO96
GvsmsQ6ZunWpioPDlRzuQT7rIKTMO8hJ3jTPuCKeRj39W+lNfv6tArQoLrsdwE03omBRNe5sabn3
GhvwmKPlIvap8NLQlfaBp52GJ+1Xtsv3Uwq+KKf+DSoufcOpCdf1D1OmhjbgL41WGDaLiiCAYEpO
loKBzMqdzHpLvWV3vlyoKync7kmkjVRlsZy43unNrQ7mngxN4nPjgregZIXHpl2FtxkuJKt/vGw5
wtOxks3taJ6ZfVRKkM1a7XpKIUSujgBA2dWRsb8sSuhLV6K4XQSkBPDJGUTl0rCTgBlDphjkaWhY
MFJ0HOrfL4vb2rvl76t82FgGZZfmEKdYr6VyXyx901vObGv1lr+vZOgpkkZIkmL16ghXw33W7pl5
Rf9ivAYNaij8ySr6uVDyOhfTtGob0kTGLZRfp5Jblx/hJiiboEiBQRMd9TA0NOIfJ6Nq+zKjBFGd
3j4rtLsahrJ2h/l1lpoTBtG9fi5fcuUxyYuHy/skDBxWgrlbL2py/OYSOERI8FmVU8xwJG1gD+iL
MmIQDRv6X1Qr1qpyV1Cm02gy6BKqyBh8HYnpA5NxDPp7pVp6xeQNvLvFrr8c708F+QsozOUw7JdY
JW4xotCxt37CINblRdySwV0+OZgMLMAZA/AUu4aXQWDLk7yVMhJa+0oRzk9NaatrXQMhXVcCzErW
nYBQbzYVhF/FVjAkarCBQS5T1+jiQ7Mrd36rplImMmHZqnhfzLuouIuDV/R4a+yxVZGAnJ6Jfuji
uzI8NFvFfBHgyJlw7mAPQ1vk0TIKq6Veol9r5MSMZx2wCqOdoqBWHRXdpv3GbSMMjYBHrWhEJogs
OY3nqjSbIoLQXMqexxDTDXHkDoR4pa7ZTWOAJDF25EzyL9uOWNmVXE7ZsQnpaCxx54wWnylCmdZg
dkAnbyyegM3hKNNTDpKwgj7pyVaGa1M453e6JlVNYAIhdEl69C6civzG1D/AJ+VG5lVn7qrAZfU+
2EqPCG15pTPndSQ2MwvQ1PABxGtiel91hq0Hla+YT5dXV3gNrQRxzkbW5aFuQwgKzfAw4TFJpdxf
wF0ui9nQ589Ld3UTxa0ej6W+iBmtwK6G8TlUZ1tCdV/puo13ytae/fn7SliYaKjrVxAWk99K6Y2q
E7BDgHJ+tQA3Db7c+WMD9OMt5hFxIIiJbh1zwwaAWjk3V2QZwKAYYvm2HmwGxKRkZJgkkHZUzWy1
LvYknfD/9UGTY0/DQkuz+ZBiAC61nib1V5l1h8vL/l+W4vOLOJ9Y1hiXnGpMf/flPdAnhv62TzHv
F17pgNo31Z2EWonRehbbCKZETd6g8vgUzAVuDThk9JxiKebqtWbqrjWIPY7GrTFpmMAxvVJithLf
t9l01dMRFTv5oIfZQZUf1DS8svTgsTLeB/qaN8SROwIzCa96E4WkgYS7tlB+NWntMZbYVaHIdt+g
9rEghgzVFnGXMCxcKcKFhcSwEn3SoUja3/XtgcUfFdqENNll47SxW2IH+7lmnIOtg7K3guXtWRFw
cT40wbiTy3ulvdXwppBMlF0eL5uH+PB/CuQ8K6vl1NAGWEepBYAfsvaNrGBEc/Qui9m0Qt6J5piQ
7fvlXGS3YO+oKMBsMpvJaP46JImTdZ0LUOhB2awWLFZ2Htvo4CfWAcqFMTbkdrkVLS108xEZAXAZ
HZsg2gXalQGLx/Oli98TpLXG2Onz45i5ddfbKFtuKP51gSFfWUYV0S4pm3yBSTJ6tUFRGgF4Bdic
BvktP5GvtYi4QUXdTJ8cs7irZVAu5s7cfNOB9J2Gt/L07xEVz7+Du04Ixvy7sMJ3hO1c+kiuDMAf
ARqtlte3QRFHNhCpJv+y8kLdQbaNXJ2sI2jgPMAwk4QluopwzLpJtT2rHpMtyOrls79sL9pgqa7h
hS3ztGj93KAMOmEQJzBK1AhA76CDwoRqGMoJiWsFxwZzLRs3mUgttJ+qC4s40vd8L5FETBiUBrXG
6cYAJGw2+Wz8dXnpvobLuEFWMrhzORoWQ9+8hgdV6FAJZrPZf7WlBXcio6lKg3HZnCx0euTop5sq
fbmsxPKR/OasleBsrkNmwJIkiDDzW8nsACblGezYNv86h3y+VlwAM2A/lOWYOWN1UsefBQYasnuq
bpQ0xDuCJgNkWQANYHBSsskY2JRiRzoy2C3zk3Zjy8Wr9Y8AHqIiiCY6yQkElNNDXS919TB4IH2w
Yb1frxisFujaAZBGge7F92wxE7RC1rJaQc8AWIl2dzjeuQz0n0bc5c9Ml5KfIEtsH+cgBpl7kybB
xitCqOif6SdFVjF1xa1kHmuDXGhQlLAQY+KHTLYbM7GzLaBSoYXrEAByLKQMTC4WG80qmxrAa2KA
7gftMdwTANDHuL9s41+DAyznSggXXhmhKVXtIkRLdzS6m4eHtH/CpWN3XbOxc0ILXIni3GnBAiWd
NYiiwdHA2GbeZc5lZYS2sZKwfMEqbEYXrlFKPSQM2ksW7UewEE43Svm9MfZa/FIMG0U0kfNWMFEM
/40T9QUhoR2bGkR9FgKr4jFXgViCke86/BmWH5r5I8oPl5UTLt9KGq8cBg4HhP+oak37Kn2Xyo2k
jXDxMM23oKhCDJ+fStSEDayXYG79c8uOqnyTlAitrVdTe4mBkj58XNZHaN4LTTMyboDL4x/jeS9P
GZ1Z68S9BiJFxW7KGO3aW4HDlhjuJqrNzMqGEmJS/aBZmARU4RS2rlQi3JyVMtxtNMcGodOiTO0X
N0CuOLAfOrMbHUN/XvqkO7lj3FzPP9UH0x1eKMYBY6c+AjH28pIKWhJwmi2NLiigCBn5OUS1Umd0
z0WYFUhdcjW60Q/jFSPu+8DOjgkIHD3rUSo3hIpV/5TJeRAq9VpYWRi8RYRq9I/k33dznOvEuY26
lWIlDvD7oXqsy71hfbe24OTFNvKpAne0ssgaJI1ChEFvJP3AaGJv4igKbw2L4jI31CUHzN0aPY1m
kMdARlYtoDhvyDgtuC3Nv5+D1jEwB7cE+C9juSfPfaCcdCMuvmVyrzfg0uekf0gDGmIGhHbkfUzC
4t8PrJ9L5AxgrlQmsQwDVfnw3JdXsvX9slWLVm6tEWcAc6KUWU/w+0qzL/vfgwoe92nXZ1spXtFV
SPDMgSzgsnzpjpwUJcZUFRygPLrKENo62ffygQ4NAr/9ZZVEBrcWxRmcFOYgfKrgLkoVaZw5cdXw
uaKR+79JWb5idR1KvdGyuIUUIOpkSu+gLGsAS+tvhABbxVhAfNAvcy5k7ohltNaiCoheQKWhARwt
3Bp0FpoARvX+I4SLxGuGZhwWQkiEiaVZjVwDA6lJooBu/PGyOkJJJsatMOclG8A7PVeHlMjqxQqO
j6ktvJi38bgPZK/fIq4SNMYgdEX8ugD9gvj0T3J+tTdjMkUkQl7W6U3NqXTzKQYlrabOtY0JdxuM
bc6UYbY5YL7RbHV9L9bFv2vWsjnro1OrFgNK6Q7JZ6fT67vZUjZeG6JgAsgPFFcicokmD3DEwjnM
YS9LWwfDfdvlvas1wKmNOwudUwXwSds6SFxCayC8Dd1GQUh0vHAFwmAA+qLB4Z5vYm+SwJwjhEom
CHIoA+R2SY8Bbf/iIaDiJbXM5wEDgYfG7VLJ0hByIiILPILpMtYXbgtULqvyLxulUJ9PQTw8bjUV
Q1gaEKTKDQh/lTpoH/KsHGQ85sCCuXGixba5EsddIUhFFlNWIIw2otEG06idxvKejohwUxNkLlHu
tBa6Y8fbrpy3HgmimBoJF4yPIOEC8G1u69RcCZQxonjeId+kWd/KMgS2Y3UME+Jqys8WMD2X11bk
9dF7gAkgGc85mZ8dM61u1Np88fr6UNtyGzKQC0b5nlSAne1RJape/jeB/OmjRqK2NQRaaYGk8G9m
yHZcIEg0e1vXxufL0kRnHROYYGIF7xrgZLiwA8151aB2eKxqI/BSqYG6wRZ/uHAFgQOCnjQTsSd/
1s1ZjtVssU6FjG5ueJOe2DXG8gGx3z5c1uZPlMS7LswAo3SHOB24gpxpyngjpGnTIhg8WPv2hZxU
oN/Z48twkzjAECMf9DD4841hf89Pxu10N92+ovd2b+1NQIBgrNe7/D2i1V1/Dhf6VMMsz2GJz1k2
cQwKFIWfLksQwE/oaD/91Jg7EFGRqQRsyq2j+vpNcALkxF3rmnvzJrvqXiW3vypPhg2mHGiZHXOv
3QpVRBfiWj5nri1pKjSUQb4GTM40PdLoJigkt0Cp4rKmAuD2RVMKzheUo5f9PffacYpWzmbARCWO
6YuEGzCZctcYgZRlBLs0wxu+a0Hjh6kyDJGiJ8SVi26rdVTo+0w05QM1F8h8KLicf0QaKHOlNXhB
xUl3FejRITOoHded3xEgIaTM7qe7OARUYfjzsvoiH78WzIU4KMZXeM9B8Mhyu4v2OSZY2/FwWYho
M004V8VA+hdlBW6J5dKqE8NAKC2ZuzkAesmOGu/6vOHhBJ0Fy50PqAlk6EABzUN3JN2gaR0QcRyF
3RkgosVUvRMl6b5XmkOftPtInx6M8hVju87McoyJK1ckDzcmVoS6WohK0S0LDC8+4SlJhEhoPgZ+
R5s66M6NC2ZntQfqwctrKrqxzE85fN5zzOWGosMGFpPH39Qo9iql/DEHstsTZpfVzynaatcTBVcU
h0DWMEaCBmfOp2tzhvmJESgFQaSCMUWds31dIDkYj8GdqhancehDhxRS4BCFbBE0ibw9GuIXUowl
cchf0KDDaOJ6AgyDqr/Hw12f/ZoHZ2z88d/PkS6jBSootEx0Aat8mhVjCxJLCByPQZ/L5hDHr030
kZSvnfyxBZshKO9BlgasGx3NwXiicE42HvJuwvWPFUVKuev9CTWtwVfCW0X3qeJTAuYk8ky28pXC
fM1aLudcxwRMTDKw2BxZ83+Ozr20b2qf/vgmPdHaixqvftrwMsLd04Fvscx74h/n3ow5RTVmmZSn
KQZz9aMm26ryJsffwy3URdHxoytJnD9L9aGg0SIJ7x8bRHal/DYkjraFOS70NWs53GFgo6mOdJGT
t+iUVfa9ndr5lXrfIv3mVndV4OiPlw/8hmZ/rpDV0y0Y4v9fw2iZxcfEbPFcJCCayr5dliOYooRV
IhUBNh9gzBE+mzc3ZgFk5hFX785wlL3y6BcOqMLorfKDPcxOvKvuAOYx2PPrZcGiq2gtl4tq2oV0
vqADrLJ5Z/0BEHLM8i+LIMtv8IHcWgZ34no5VYtEgozeT4lNnsAh7o4Hemjc4KF4VAY3d1RA5eku
e0uda8wfOH+T7ll/AXf20tiUVCnF6s6E3CWz7APwyjHQ0DHTu76qDxsKby0qd/VOutlOxgiFzQdj
V3jKhwS6atCOshuMVUyDq7ipG+2Qb+rsebK1F7abrzA8+xE+UX8rMfRfVn8J2AGxiUl9bvXbyGTG
HMKJyzvdL3bB7pA5hmKbvnJTOQ1A3TzNbY7qL+WAWed8F++M78ZfvNEBRPXPJ3DLP84BiCd1XJtd
fIXuV2Ic6BZot/CggkcJbl3WQMPIObus0ZRKLhYty59d/dvSetDlPBj978tbK/SpKzGcp0vGqkRP
N8Sgubvp3wEdERSngoxgP98MT8WygApqYX4bqECcFSVzMs5hAFkMdANph0qngUabt5bpjjGgacAY
HCQq8K5MfrVG5JpTf7L0xp1r7STF1JfSu5ElG/5QGDPDkv75qGUfVg5Ra7Ig6OUKlwpInTvwIkiZ
Y02HCWTbxstc7al8o27l6Rbz+OI/AAWlopcTi8E3r8q1NRUqwc2ZUfk+yYwHnOe/COwwovuPCE4t
NUykcaoQFJBc9erYGZSdnGCihh0m6SrMt/yR0EGsxHHW2nRWK4ULgpGKjMvQY547RSIQ5Gp/Ya0r
MZy1DkapjF2AhTMSZc8av4hlF9kRRxrdcmuQUagSkjjwMog0rT94nivDYIhD476EYSgNoFArw9Za
728I4sBygMw8QME0griYWzgjr9MWUSlqb8rvUHUbZOJUzY8CRwJubhY7oQFUl/3lVRSZn6Us5RzM
4ylf+iTNeTQqqmOzygwYjLV6kw71hoMUea+1CO4WliqA61YR1JIipEzD2zS2c0A7qeX3y6qIXMpa
DncXRBXwusAwhwAKTQy0uc0bbx5zOyy8doupc0sU5/MrUihJo0FUQnIXqMBlTTDG69TtMY0+Lmsl
rMiu1eI8ZZ0nBhCB8XyQ9t1kt8Smp/ageZZDbstr0CO6qZ04ijfvruht+O177Hxn7tZDbTlLvJNa
fwPnQbK6Gzq5XSyzy70s94a58IfOsnXlWmJoiPx5WWfRcVuL4w5CBdCNqaAQB7T1R2lB3gFyKJAh
hi1XJTRNAIMiL6TgEPBJEmWoZlXqEHNrlT+rx1I7UfY2b1mLcPVWUjhPZVlRmpEO+aAo2w2030sS
CHKD67HJvJLesU3M8eWl8GW3VvK4l0ReYTwg6KEVsP/obxPZghfVle/VZzCRst4umSM9Ta68JzeV
3/rBiT38xfYh7WUubUXAGOIstlfBah5O0FdC1SIBTFOkOcYWnZ/Qca2EcCbJJiOU/ixqUESuTJ4j
4BRfVkOYxwPBjWFi+nRpXeMcypyAn2QMlheZdFsVdzlD+zT6VD8i7Wfd3xpAxytPTNol8uNlwULz
X8nlvEtAlDkJlxPfzAxUIijgmoiItl5lQitZSeF2Sar7rJ+RkHWq/EYrfmnTkXSZDT4kVuaARku9
wvhxWS/haVtJ5LZsLMrKysvFLporK36N+hNrXvWtu1ogBaih6EtAqysQ7/k6SC+X8twSSCkDyYlN
1U+Hwk7oba9EG08hwZArRKxEcRvFEpAumTmeQiPQwx+U3p730WneSSftrq7t7MCc6dp6VTaqdQJ3
shCuYM4Ptf0Fm+w8Si0bqVPZgKQkkKcoykhgyJ670NaUhZHXA0Pv5V0TWOOZOE7JVh1Sc0ggriTH
TPqmxHtF+nZZhLKlEmeL6HYbaLXkWWv924BJm9rN+lOXukAqRW7QU/rfrebX9Fqm93V/red3TXTb
MLeDYws3Vlf0pIS+GCdDORTDjXxqWWlkXZoHFM5Ll92ot6CXeijeNOdbdOyP7T781vkZCLL3yTFH
deYq/N5sMWsJgouzD+COSR6AzEtP8AFj4AejX4ZuaL321k0ZblUqNnXlLtq6kqM00iFKZS6G54An
xWztZ+j/So4fsR8/F4obHdgdqNuPnR09lru3reTolrLc3Ujp/5H2ZduV6li2v5Ij38kChGhqVNYD
sDtv93bYjnhhOHwiQAKJHiG+/k588lZ64z3MPXXf8qTDXkhaWlrtnCXaQwOcfC9i5cRO2oaN2LD0
B+FPXyvZmqTFq1h4pe6ki7U6OhqSY11c6OK+1Q8JW3s45huxeH8/HuByjBONBMThDSQ1Nkjuf3T5
ikN9Lstrgc3ZQahAffjui6W0TmUnzsySAIIUmtxgmmEstjXZTvKoxxiLQ49JNDl05UF0zlxTYKjj
UgDJ10I776JomaVtWxWoMgNxmsQN7BvouVF64R2AcdWm8JOQ51EauHtRHdPhysiOQIXS9OiSa0Vf
XHXHJAttDYTqdJcnMS+HDeruyjzm01aVsTch8iGhdg7cT459AuRif9wMaD5EXTtqx6cBuC5d92r3
cxUt8sAeVOVH3dx4nbkdM9Sh0boAJuE1C3hGc2xgp1tAtoMrYC9fFCRkytKYKPwAWMAU7DsA3Mij
AOU7ujbhf26HP4paGNtSgcu1sGdR7BLUN20WEcVDBk6ANHarFct+VhimR10LM6Q2RsROH5J0UsAj
JBBWDEEI8MmtCeDXznox1GXZX/Oq2359A8+8zLOg/5G3MGx9qyVDDIqoyXgyPSD72o9p626nfvO1
nLV1LawauDRJ1brzuij6RQEK6NtvJd2RKdtVnn/wVyGkzggkFsbuAbGEsOUT+qRhZ34COO4+sgC4
mlYHNv3QoBaQ9Q2zNmss5Gd2Ed1pvo+iFQVS5/L5F9KrpyANAGpPk0hX33QyITOwVXJFO868+ydy
FqpYWSRzWtPrIxncjPlVYT2yNcqAM4byRMRCAclEAkZq7FuXOJFNVOT+L0YPCHxAwE8hc4pi8UIV
7Im4qcywWU7WP3dyiocqu5d8xWc4u44PUmb9+JAeGizfcJkJKTnsG+lAGrM2XnX2MD5IWFh8bmSB
XU2QUItfVb0hwJW0kCb9+t6sCFmS7zi0JCkuSB+NaHzp6EH5DizvSnf+yl4tGal8UQ+eU2IlZk9v
ssGOwQEQf72Oc/Wmj6dO7NPzaBqMHKOi1wMFY7pi7iXVeaQAKNlpEldMXs6tZjJTCMbNEDMjKHTL
CFP0cTYAdFKZu0Q9dPlanWA+ooVXcPJRC7ddDlx2gYHdFf03v3yo9XWaHov2iKqUlW+G/u7rTThr
Jv6tMe90ih90kifmILk96yRTu4GB3Ig9g1Y0yVeGvtbOc3GH+yHw2yqY73DOb/umPgr5+PVK1iQs
no2yTgN/NCEBwzCJ3NmdtaL35/L+J0ezsBIuKyZwlWGvCmo++pzz0J+UH/aBvh0HYxPk/nZkZdi1
9wHGnL9e3arwhfHI0smivkpwIcxHkTToBI7q/kZMt2BmG3kQKeMoDXtF6lllRNYLTz9qDp+qDm3j
u6ljZEMkYLESuWEOxrnR9DxiOPDVvTf/FzN1BLydAH5Hg6n9iR3RH522An/vgAnU4bdoyscRubDe
krGJZsyVDbXPXLSPshYbqjrfFnXOhsi6bDFNnIb5ZfXqXSUP3+z75q1cmZ06gzSAFq8PS1uYZj8B
vJwlIW54M6/Zk/eQX+tfdRBWR09HZBPTwxO9S9dMnPn1Iun88w/Xu/LsAvwokIrodKN+DyKkV84h
K8IMECsrws6Zkg8r/ATKaVWlKUfIQqEzlryOJrS08Xvf2X19cufen49y5oP9sKaM8iLvOOQIEhzc
wjlmgJdTei1BtCZmYYh7K2uI6GYx1Ix8dcGRXVvL2p/r5vioFXQ2ah/WghFST/ezEGOPYsSueeGP
8tKK5bF8cR64G7IVM3z2zfu4eQs7jEkqc8jnQ2rlU/oKut8fXdyGxoaho7KjofGrOtqPA7ry74qn
/79jW9hn2M2iYQ0kE/Km/CebtGFtfvtaxuryFiZ60LllmLNuuFcE3U0/rLA7sosZtllhSeXLdDHe
5jFYWeydvxZurxgUujAoeLXdbKwhG3XxWoTWjYNCfOjO7Bib7ybaCrwVH+lMO9XclwYKPgwUggB1
OdmeaExyVZ2FZueKIba/EcVFzsEdFtuijRl/0PWVTPZ9v6t1bNTXPF+5iWcyDPMHAHYRUwcoTC/7
KqYRoDeFRLd1gF7yfChiUYE7Gz1WoFxOwJh60JkLTpSNWEOctLx5N0/9pFPRi5tT+inarTzMRefu
MfVQkxSAyd3n6gDubCO4EeVlU7+UZNd4TwENB8zPGOWGmL8s69VFjEJDc8zv0B4aBqm5IcDHVFd+
neynIY+86hFZEpAPiLKJAzRQttUQds0P4C9EXXeTTqDMqPbEzlCgPAxOuwUFi24v2ylHoeaHPxkb
o3OANrC17D2fNpU40PqiNOSmVgdp7BJ+cOUUduIw+UCK3zXDQz5eJQQ4fTJMeRoL+UfKjikQLF14
FaKMg+m24DfSxhjQFuzvVbUf5Q0Hv6Lemh38VfkE0Dsz2XNv7wdPZXUHeDdQGhwLfQf4Gs/KY7/Z
e/WD321FTsJquKTuBU/v3PLSGL5l3nOAgv90mTfHEqR3dX7wynuR72T7mqhH1E1k8OAN+9INPb0D
Z7XE/TEHgKmxt9YBQMWNmraYQdkwQJKIF7P9XnoMMNcJKBY2uXuVgcLO+ib5g1G+Eg3CnARYFqAg
c1Nsl0ZNzblojThgb3ZJIyf9bupr0B8YFYt6FFLsge+Fv4X6Rbz8ltR74NtO3e+ujnhwaSY3SGMN
7Tc//6mA4AMcraGeN+QIzmsZjFE+bFNn05rtwcBQRQfcQ2rfFESFZunv/PwF3UJbwTbAz1177z+7
TvNI6kzt4pgoCy3HfQVNk4Zm/dyME1kH79Bsu7jfsLC4bMPODM1bcgUo2w007MFMMSC7YgjPiHeR
i3KCwAKtLpjQTx+WuqBl38xtgvwSo7GRivJI3jRmmITPDy4IO+XFGwpHz+2mXln4GQpNVB0+SF5c
TLfUrtfgUXtvD8Kg0EUdTs+gLhVwXaN7b+NdVZv2Uu+zgxdXMd+BthbQPPHaS3DGPpx8xuKhy4a2
7FKFz7AjII1BdBK7OxhjtS1fvgH7PQxi7zIPX4I/vt75z17Q6fIXzxzIiQAL4aFeBiCpTPyogAZW
VWFP1tY3f//C/p2sb/HSmbkAchJF/UqE4tqJyDHb5lhnHQ+7bpMc230fraWUzhSyTte2eOFERuyg
87Gn4gkMXAe5rUFxvEH+MX7trq6LHY3WIAfWVrnwmgsCnJ33/l0vuCB0l4zXxNh/fWDnXtEPOxmY
Cx850xVGlJr5qrjpT5PuJ1MeKmC/tuoVFac4KMbXTtmhl2eANfYxXoORNMWGu3ke8+tPOcOB93GD
PyF5B0FhV8FckoczeBeAJGYrDzzOr5P4Z74b4+ker1qIMkvYbv1wiNQW3f7xBeXhw9cf8kmJA4Lu
cDTjEkwToPl9cXmUkenCtBO4UbrZ2n4d1TCurXdl6/uvBX06XwjCYChaK1xA2mEA7tRMBcVUVC4I
m5B4A1y5K0EztCH29mshn094IWVxJ+2BTMXYQgpAVYHtPcE/C0sOpF/03h5IJMEvi+KVWLGEa2tb
3FBZKeGlNVeY/7zr+GNFt2oN03L+EydGYLGwxYVExtJozR4LM7hpHoq8Fs+2QVwOoEVdXnk9L34b
PR9X8pjntAOjSx7G7QG37S8DvZyjTWaYCoVy4M5sMQRmP6nmaJOXlWNbkzM73B+Co8mxASWssYEB
/LrYGrfuLr2wvwMSML30H+R9daRX+YFG7Von5OewbN5XGxxpqOLQGfLkVHLqTYEKWA5uiQNu3cEz
w+cmHDZkh7mMzTyvFK0sdX6OPx3kB4GLg+zTumdND4HuVXfJkBneBRG9836o7bjLLvzr1XTEp8TA
YoULw2pQLZWXQWBNt2NcRkNoW6Crj5ytBKnGil37XLg/lfae3Ppwkr0sygFgSRicia0bfze8lUXY
6o0dzfHZtHNvWjhGWdS9Qpv0fu3dOnsREQsA8hWNk5+mwLRVltKehEJjFVpah72as1jUXVvkWXUl
YAF15tFQZ1lEcDvfqwJsK5yt/jeoMyJ3Y1zWF9XP5NbbNEiHXIvbdNutceyeV1YwIqF0Mbt6S/qH
3p/61PUhF4WlN+cOjfXbJC5+2o9TRKP6pv+5oqvztfukqx/kzT//cJjUsIsuy0oVeTY6WTqQbYYk
YjvMJ8bKDHtEfys7+7n/YFafDxIXzqzXJ4UrDKzQ/5HqsEaeegskziHkWze2dNje6NjbGQcMiOx/
j5H3o7owLvnKhP/stn5aNbCyLQDOYKeXPYBNUbV+SWZjVFw61m+///X1tp5f5AcBCxOAzjIFMFLY
8m500eVdhrXDI27697JHe2pfBeh3QSm/wdybdpCCzkCZhiK3yvZpxSOAD4S2m4TBVN+oSh1yn4SW
ah58OiDVZ7C1AOOzmz+fyYfPXRiQIffz2rTn1809uD/UK/jO3G32UO3vq7Dd+29iO6mYX5CLMbLc
eIx0/PCXO2BOPyFYOG7EcMamoNgxMR1q84fR3/ksCvxniQmbrw/n7OEjwQJSSdzrT1zMfKA14y3s
14Ral5yq63E0d1+L+JwgnlcD5AjAvGEQl/oLJR+lh/B0tsjA8qYYJ7/ur7f0CBha/b0L00d60QFC
P2LbZvu14LNm64PcRbzGkyYn4O+AYjP74FTTJarUQPvUmyx7+1rS+V389woXzh4oJejUpZDkB8+M
PTls8/Xfn2/I8oqiywUtL2gegNO66Dvx2ioDpFcNlUzprkXSI7kNxnsld5YsrsVau8e51XyUtjCD
wq2mrC0gTQfPfbotu7WepzUBC4VwPUZHaxbg+g8zFMSw/3q7zjmPM3IWqjsUjTpLOA/L1kD7GxoF
SJafLY3LbteyLaZZgjT6WtBZ//uDJH9xUcsRY7VeDkmMmEMkswwZ55xfifQPUMVsU5ugubToYjkE
z4pJzMHJ7skcMM1A/fI6KdoVjf/csYurBpBTB+zC6DP9hJcCBqOaDBLfk/+2QiuIOzQVtWF5eY0m
JSREOnMlEjh3xQIfDUBghgrQQbNwJx1GgLZVtypKkx58H5cVEZiu2ZRt/L7R//E2/mf6q7z9U9fb
//4v/PdbWaGMkgLn+/Q///um+iX/dlu8vv1q/2v+xf/5h4t/t/tVXr+Kz//o5Hfwx/8lHBH868l/
bGTHOn3X/2r0/a+2L7r3v4/PnP/l/+sP//br/a886urXP//+Vvaym/9aykr593/96PDHP/+OU/qg
cPPf/9cP5wX88+9RU7527PXTb/x6bTv8cvAPxwEIGdo0A8AbIWT5+9/Ur/efkH84aIsLQLoCWCIn
mPvUZAns9H/+3XH/QR08blBLDNrgf+J1a4GuMP/I/geIk3FbLNf3gPnq2X//vys/OaB/H9jfAOx4
WzLZtfjtE5MFxi7gEgEP0HMJ3neMvC40wyzqYDQky6KsAl+x22oep3Y7/KkXJ2rxUQo5VcA/xQDp
C9PlM8caUHBPXbZC2WQoEycF3bTV37t2az7VgP4yQ+bUzX0ylv03mw/q2NOyQqWik8MYDmZgNCEH
XK8Rsckzn7NWo6yt5YB2CEs3bhm6dmGgzdYVj1muC3HMqQuYdvCj0etgnoUKqSwM8DD1I0fu3R58
Bcgny/guEst6UAXjT0Oej/1OK6/myJZ1wQMrXURbTkrNOCkkP9a5lRuR06Iz2+8Jau8fNOVf5/Fx
Z85sTIAWXjzrJtx2632q5oMvq5Nc0qK0eDShPaqRwbU3wdjKbymFvv3H4uA/CprdoX+/Te8ncCJo
cQJThmyRaiGoTvtnXQE0sfBDF697oMgG1ffQH8eLrilW1ndq46FTSKlYYJcF2LJlw7tYPFIpY/1A
pJkg2hIyGspAbVJeAHI58ZKtMwgUwmi3Gj7PD+2Hxb5LBfAunGQbU6jodDtVtxoZpSRQKABMpA/Q
BzmwTV54EkVaYd/WuQAkT+uBiE/l9hRndVfuRu1UcYHLsmJ5ndM4FxuAqruNq2+jLdMDZ+ziU1oh
qUoFkCc7t6RVPPQZvZph3caQkbEm6AJFAwyqN05w7aepGgHbVYgreHuU7dMBHCiosPQm2DksMMiQ
pNHPDFhi906d93dGXwb6omosC29onpYofxja0DuH97ra1o07FykmTa5a/P9X1K7Y0csS93Y0yIB0
E+FuF1pI4v6crY25NQXSKiAdcFy9AdCqvq/SAR1HeL0FkL2oHrcgTm5BwjgU5rjBmCv/UevcrFeM
xayJJ4eHHQMnPdBMPDiheCBPDw9NculU6t4IReX3Vei79ZNODP0TJKN6RTsX5do/Twet88BNmakH
PuU7RYcGzJQzI+xdqwCQWOe7kd/23SVB+eeWdybS6J6Lpl745NdGblQbUdTNHeXltG+GUhaRoYz+
kpKsvNBmwzeI0Hg85g6Ac76+vwtD8a5HgHpCpRVqBNS/+ecfDIXv5YCwK8GzrmeyKcGDHCX0yWAx
DGZ1XziVWsNaOrc5COpRXsX0KpCflgFBnzUYJQVGelTjjt3TwvN/JbaQww9dNchBCW6MNUroWbEX
mgRmmDlCWyj7tdZLVxCaRoOR6EM9sVyESuY5RdJDDN8YSDwl+H+H1t59vUeLx2zeo3mMC1AbyBvD
7CzcvAmzXDxxcJq4HPc1ad08JFT+Rfytd6WhQMQGZhLKa/DyFwqqhzJ3iwld5JPj6JuuH8GGoe2H
2pi628JG8qqqEBh/vbT3DNXiVuBOoAUKbiPYKOni/GnqEcyRYaTDNLXlhpjmn/gODH20RFmyr747
lZ5AiNB6KQk9ZyyGXYtxeLwpLuGPX3/LmW2mHrBwZhcEQ+jm4lMcPUxwKkojBLHyEI29qLYZm9j2
aykLp/3PbfZA2IxsB9BooGKnGi9o4aDAWRlhPgEWtHDzcpPnqoerQhJMzrLUcX4MaiwOiV0hoZb7
o4AVFNlbVVbsGuzHoP7o58Gj1MvslV6Ls1sAzw0ZPQujVcvRQV32OclIB00rsi6mvWkc4OKkf10K
0j02WHEt+Id4zE53oEobo6yDxkBR3upuQYcoQruyyfPXG30atb7vM243UEORmbTQqU1OpXh+51rT
iH1GJ7XYGm6b7+rOEvsE4MbXo5une+L0djQJLzl8LXk+wYVOw+80UadGWpTA1p9Kttk4UN5BkRze
+j6ewixnIfTNuOOODmKjG8srBNrGi6eVYiFQpfnd11+wqCj+uXiHIHUJpFNcriXoUZvWZu/482Oj
GJKIhizihjtZyHKX3xu9KvZV06W7tifDwfGq5phzq9/nlou0fOF1F1ah8LKmaDbp/HYa/rrRxw2b
XQhA5HqA9jzdoN4qWY9ZhBTwYY11AySx/i5t4UagtD0Nl35hVWvJmHPKgHdwNmxw3T49MyP654gk
Voo0FqZwa9FOR0cZ5U+JPpsIqI5o60EsfaVbX798fRSfPEXgyKPTE48bMpw2zMvpWoO0N8Xc2R0B
fRKuWEOgkJUa4iB1UDXLW2B+Vm2drNiyM1KhgAjCgYIHq+otlH+002Yoxh5vnIl2F1PV6Xc1iNra
NET1I/JgDJTG4zCtEcE78x9e6D5A7OfgH27qHAGeLrcZG6F6t04jpifHj7mBm7B3XVlfpLJM6AYA
hyhFdvDALqqek+GCiN74rTttGKESzpTu68E0fzMbHN17kae+FaW5AGJWT1MOMrtATz+ZIJO9D/q6
TUKagg4x8gqnLjYIxSagbRW+/+injhjCdoTTs7ecnupDawsNqGwxtSjEELcpj22uWwqILib2sPiB
jmsgRX6zAVCK4Q6wm1z7WdEHOyspbVhcyd0+7LxeAr4vKDJwRo150IR67Om46YVqV/Lii7zl+xVG
IEwAag9Hm7rB4jkigVH01JxwhQO7OyapUhtuFQOZ6bOyXZ/KPuICNG9sKNSlQZ3yGOjRvA4C7ux1
XpcHHwT2B56R4LruTPtmIHO//dfKfea9gPkGzPGMLjVncE9PW9s0beUAqFPblO4f4KxG1s6oh5XB
5TP21Pfw9wG/h7AHWn0qxQmaUeP04XhlFUIN4QM30VYuel/8zmRIR5b60gKMoBv7HRi0WO6ZKw71
2XWCZxBNPwEK9/788w9eaqfynmntGuC5NKwXZPjAqBbY6Vrf4Zlbi1AKmIeAjoOtWiZaEcAJE3Ez
0gkVdbfOPDltYU4jDBJHbEG9hZKDFlVwKNG8iIarhm39emS3djsFh4rlNshDdCOfshIWm5uTGQVW
5qAJihdrBfLP9hSXHHP5QLgEDSm8ptMN0YGZI7eNxxXzUHgjJMk2sjL5c1Wq9HrSgQUGPf48dqa7
8rYucozztXDgA8+OOyQDy2xh2SQQe4Iya40QndB0X9gpvUF+szyYOqX7YAKZmscG97drSBKKNG0v
uMnVdVP2ZUxlhv7Rv3oD8DkOghfsBtzz98/9oBna0oltihpOo4FpRDFTOwttrwFlLAq9f67aRUQH
Ghpk4GFeT/c7a+1KeUoZ4ZjZ3YbkQC2tGz1miHMHeycsOd0qBPzfJ8tMqqjhmFpMKwEmawaKmW1h
ErlxLDMQAOWiKNiOPPtpe5O3kzVzwl44/sqV/RzsIiv7HnoCgxVgOotXT+VMlF2H9IBS5U+Hl20V
FqYBCA465mtgVp9vjYMsH8gKME2BTHCw2JtUOKVhaewNmHr8m35qChbxgnyrtel+A+4t3Aqq3Z9f
n/tZPcREKsAzAU5qe588LIG0WzOa0MMg++YBhX9rJhTW2c5NGRU6nzLAV2VWZCCkyqN8ciS6d30A
aqJLPAgZXR0nPbfliKCR7ER6Abdj8fJKUo69QjQFOojW3Kb1iCSUUammRFMVRtlXln/GAKA1GdV4
e24yQp71VCFJ5iIvALqL0JYGue/VqDF6x8ca3kZgZkG+L9Ewk8fgYQ/UPmUJlZEQkhdAo/K7JkLz
9VjEvu2wnQcEufElKNIKBDhu1vGboJYB23aTECzS1M2s/dcff/bboSkIdFA1wDJOv10YqeUBW9ZA
xsdSdwMGjvalr4OwLIZmVzZOcWUnPQd8t+2swZJ/fspgK5DmeE+ZY+MWork1NchKBEjM+KQ1Ixsu
2FPHRQe6WGNgxl0XFO1lw1NKf5lETY/jYPG1IeczESg+AugKFsznXNZbXBjgaidjNVj4CEeyR1Vz
FKmq1AubkX7z26bdD5OPUMFE93Y/GcNLVQA/Kswtzb/Vqh0jcBXBOUuAVrfi85zZHSCLAzbVD+YM
/nLSm+kKNIxpmqJTxpq+96rj7rYtbeuKgU9o2inADqebkdXDIQk0YYcKwUX17Wvl+PzUo0MJZzR3
mwDlY9lfrI2kDVqPpchcAzMNCiLjUadr8ciZy+qCPxiFCQuTkFDDUxWUvtadX8J6KC9IK2Ca8SyC
m+kJdNO744r3clYYHk5kHIChDGL3hTDhBh1m0AxEokMZsob7r50UL8oerae/vHlIcGLXACqMN3rZ
HZ17OaNWOt8smdQHYNsNm9ws2Ery+R1s/jTImHEAbEACAPQWQLsL4+Nh8Eo7/WzqApeFTTWpp6wf
WnJgrGx/uMLO7IOX20GsC6uIp9TiVQhumT9s1ffoN+uKV7+3kE8DHuxvwdK6CE2X9RH+GAEwd2kz
QDd5ZvHw1zcH+Y45HPQI4KRn7f/gKiCrSH1NBiMsRt/asC7QQHasnBXjNh/mcm/eYZ+AmQCGoOXk
UyFqpD3AvxUasnejFhZ1x+zW+kbKzLuEH7tW9LXnp3wpEEkzHANKYEDFWDz1NeANWzjDRog4AH2m
Y20823YGeIGp7XdpM6YhE8l4iXogwCmKfIg7YE8CVEERO65yNh16RTH3m/ti77Z+uq39xg4DhMeH
0iCXTtDJ9pJ3bbPibJ+552hlwFUHKCEoUZf8f/ZUjhZwuoywRLCEsLRhe0ObevPXzxxVUrwxqBZ5
ZNnwmIGgoacFYttyaulFM6G7yLOabkXKuQtOLVQX8Pbjfi8ftCnNmaMSeFttmQRxg+5qDKMEwPQu
LGGx/4U18eGDQr9Q4XOXpb1xoqZoCm2EVSayS6ZYcyhb5JKcMg1WnP1zZ/Q+gzWjlONhWNzzluS1
kjVUa6J+F0qraQ9FJ5yVZNkZ/xF4Qz4gXRBfzsWZ03uZZ9prhhHWZGAe4GkCD9xrEwZ9ZHsPkouY
D6xeOa/P60JtBtcFaBsuADmWFHm0ZU1FesR5KQLaMHfG6oZ2xrii4Z+1AuwnxKeA4noPWhf2xrKk
hQwHXrKhNwuAi3ggthCT5W0sL0t3f1XPIQuVSVh92AGEQqd72HOryQz0VUSI3sy49kE6kNbttGLb
zoRByOARDOW5s7LbS3CoXGealYlMQdrZGm9N4Y7haIn0YnJrte+BUhi2vGjuzTzl10pk9ZFy3e+R
bnZQ+q4xiszdOraa/i1XmL3CULm8cuyJP7WmTNaI3s9sv4ueFKT40WGJHOzC1SuGkjARQK3aLkNC
3ShRWfE6FaAcm9jfv97+zyqMbIGNwW4Htx/CFtvvUDCzCQsZEiCGVCGRqPRpwxWRJM04P31N+sAA
xL2GSHTGkzyVu1hj0CX9WJZQZCNFHpM25JVXVbHFp0yx5wv6WKAmuuMOMB093bk3wZC/ijyY0I1s
5OV26AQaH3JVvn69HXjnPj1K+DD0mCN7hio1yjan+ihcjZJyMLHINbO6umv1ZBjfzGoqiosmFZQ/
THKwCzCvpmg5bXEfMcKQuDz2mo5Xd7QaZBA1jWFeS7cq6JZnPUbKkcX1H1Dmc509Dr7wdixN7SdO
G43ROG+cO76G1DXgGQd0g/nGUkelOVmAREIJAHjrVcKNyPfzDC50ixHJiyGYJhqjnGXXoecTMNDQ
abJ43I05QXCgXPNXS0t63weIq6JJqf4OSSpuYz6ykW9DabH22PUUQ6ooKDmYohnJSDE94Gs0KCuo
92XhIeOJt3Yu3HalDZB3dIToZ4wyFNkmaCwMFKbJVDbYJ7s6IndY68gOfEPGgIhWb6Nd4yb7aDRp
8IsBvURzS+fGpOg0fCZDFXfoUlG/wJ6OvpJ27Gp9SZnZt5u0yRMv1EPC+43ZAzAvNMtWP1M4C/eJ
1ctQAW+/3gHjBvj6YiodoN+2xNbodB6CO2WlrNhkdVmSqB3g81u+8mjkVwimQa00TCRG5zn57tXS
+WMGxbLjkQ7ORZoMIOco6DDsZCWNeLTMysNUIGvgeoBb1wsBWDy91aSvnt0OU+C8IWDFrRI77NsR
oaANjzVsFGmDyBLEE1sqQdIS2rzpwJWOFoIgtKzEv1cZaj+Il7JK7ZifOZgzZ1lGdlnDinuh+PjS
olHjZdTijtQ9PzTMbayNn4jmV93a1ls+1OVzEhjT7VTwMo807+gfvhpHEuW5x+vrChUFEUvbHMzI
MYayvUjA6eZHwnYFCuRp2j1aQ++hR9xrrSdZNCnefelBdzxeYT6zTPLKukLXc35M3IGi00c3fgE6
JZaqPUbc9J1rJcar2bgavRoA0HnuwLv8xqvGmULpp9kDkXPVW49tM2EEVjlu5OTK+6Gl7zWxEZTT
refKXSKMGdylcye5MRkTL3VdMBLnCZcD5oZTgIVA01M3HKibPGhV2HZYDKl1qVwXswp8NLvrQbPi
Z86FAjm61/3MwQrCD56y+KEu4ApOcnShn5bVPpScZ1ZYNwxjxsjHahh0MlpHXZaNt6FubxdhRUow
fbnWaLqbLDA537joBCkjmSQYiNRBn8nQ6ZiZxaqukldnnAwAfAZdr6N0SlCmgf6JMBNVthuNMQfl
hDfRBzoYKQD+pQc4C+2pIo2d0W+KHe/58IdsOTpG6hbjwFNl9gAosyTSIEh0VU+F4LKMi7od6tBA
ofJn7+UGqN0kplKiKnX8KWoFcdzdiEqQCCsVyGYzukyLIzPrCs3qgQVaFmOg+XwPNXnOm7ZkobA0
OeoElfW5WWz4nVuefLR6xJthb1PVR17XqguCSq8XT3YGFkquBPtVBpYqQs80khdXpuWl1D7HAL9K
gh9mKYcXp/QLmIgJCW8MdI0KVIKlUecRmzlcIkAsiRujEKUDHGm7e8T82fTSz2mKvnGtFo0Ssgwi
3dkFMBO7Cb2mtSIScQFtbyaL6iFMJmp/94YsuWWw2n2Utay/R0Jgugt0WkhonoOoiAEWWO/QooAX
OyHaGS5q32FAidCNhflIC4hYsi2Lt661siFWfFIbWnHHjVNmqLsJdAA/66Fob0xVNmjSdwbzp6r7
woPaKhBscBNYl0iEVlXkNyz/3TfUfNbcxNw5aMfTO3RzzUjZjLZuhFtMscWVb6IPv5xcJ7ZRl7lX
PkFa0RqHEaMErPUuxmrqmhgj1/1V0XeJG1NnqNUxMXoxxgBOKB5Tomp/hyyX82iBjQZT3jVAPEy/
zn4iZEMSPUkc/xW9TPkzw5TvA4a0xmlvesTGbK2H1GaIjqru2cxk8m5+BKw6DEXjuT0L08ycoB//
h7kzW47bWLb2Cx3swDxcHgA9sNmURErUdIOgJQrzPOPpzwfZsd0NIhph/zd/yFeixURVZVVlZa61
UhG8X/mgjV8a4BLxRx163lcOb8s8iypPZTspivxHo3txcDRaAXHArh8hsjd68mwm5ZTuPbbp8EH3
Qw1GBAg3+b2EBmi9F+RejMDEKKlvR6gbjk40UAWBGWGmZ6XxqnOJL597fxAqYoFyMjlqVBr8TVmb
iXdCGtGGC4iWweLmrfxCPjiDuRz1/j0w+ZoWZJFMN1tP0HU3skLpXZNU3FWNptTSUR71uSmRgnYS
9WoP6QDDAhNmlTmtNQNykxHgIY5Otw0146EV4hAZvVIcqK4Ko5zTUEVGxHeggvQxLUvviTqoRxM3
Pa6DfWA2Ur4zKiV47s2pQqAJ9E4VefRqZZgnv2evjUJFPZMjLa1J24WFTNlcECQ3x/vGo48uwbta
t4LA8dtM/6MMjLThZ3L5Xir4/J3UBsFRawJSaiYeg8LnINGTcAqqqT+IUVA+xZlkhnuOASgXnZFB
tE9LpUvsLjG8Hz4H7GcEUdufqmDE4jFHwp6yo97LHxpdziOHFlm5vONaKnU7o7oUohiXAKqrG00A
xjJpqCGkvWp+lY15NILOxWFTtzA+DJJELXYQvYS/zkqYorlniDRHHmjMVohC/t4fVQtuxKA14kEe
q94/tlJnfe1ksw3vorIaHkxcoELNK8mtd0kmpW4qN6nlpr8BQ7WWqe+HPh81ipgF2Dwf/FvuyEgE
67RdnVrT9VBfQhbbakoP1jMS9bYRkPTc+bWZtGcvNKyfWmX038hiqrStjzzjo2VOCFsnVZSotlKW
6QtxIMyUtLdqPLpTxc6WtF55GYeEuxKNs0RwgCqKyD4YAwyQSDA5ar0WSTdXtyL5nV631nshapqn
wguCd/pU+u+DQDLGU1azXcHzZwm3vzQ8VVlF6++hi9TYMTtwjE401uN3Aj6zsAstliPXE3suCVEK
Y6S+y4GOZYQm9aM/JvI3mD0xp9Q0xqobt7rxLqmDzLHUtqeaHYhuW5TWr6jWhZdWpqYpTmOggX0s
ldCRuDQ9W8z8bC+HBEl7RRmloxZVfbMLZAFwSyWH8t6gNl0+6bU4RK7WyJ3/xP4ICmdofC93co2T
CElwwfzWj3GQnIooypL7RFU7+puG7RjdG2lQgVNJxKRC/jKJ4rsY1tZDm6W55BRG2WqOQBBR2jLo
gupBa0uv5H5L4xQ5zsRS3LIts+YgC2NrHgw5C4vTYEaxTB4wqvy94IladLC6SgX01I6NbQnt8JxU
QvQxD2Vr2FXUExI7qQVVsw0/q57FXImJgSatkwhU4pRjiDbB8W7Qonh00T+Lv4CIUmXbs3LxswY1
+JOWD6l8ko0hOCFvK02uFhfpvoktUOANrvKhgnNegTo1o6MlofB5Mru2f8hIk1GmGoAS2CA22szt
py5s7G4wknZX67UxQ9BKC8RMOA3HLDYJ0RRrwK9HTUD0YBCldGckdWqck1yxOAPVqSVeCQSoH31f
W09SavTmPicu/tl1jW/sJ1oBJg5sK5lOoa0GjjnLzeBXZ0Qe30Z08pBko/hO85BSxDhABjfo0dPk
uhw+s5m0wVGAiD/mSq+RGynSD4UUBN4dCrXVN7Gwsvdgs2OEYsS+POR9F4NbkFHDt+tC6gaaJjT6
rmp9qujUA+ozZ0nTOVohjum5mlrB302ih6pm0QzF0dDzqHbVnijAFkdNnvZJPRqotOgpTVVzMGka
O6yNOZJiX2rdKB2J/gsvG5yKLJyu2XGbcOyrfTB9BitfvtNArivHYBppJt9YdZw+xn0QFztTTLzO
9aWuLG1PKtPUBsagjkdNGfn3/+NPUKv8FjRPrhFN2USFpeM3nVA6VFzqLZr72kOeEjdy37IxgzAX
+aERLFVWpZVPGVFGwlSI61cjzjwnzFQ/sDdermvvVlOaYVsgkcgcXr9bNcUjgFVo/guAI7eDzqrd
vo7qX0jQwUMUU3njpbwCFIPbOqOwgCbNoNg5s3CRlFZKUAOFSuJGRZt5fltlXE3CZDW2mQw/vSDt
P+laxqEjpeVzLJjF+3K01F2ryZ1delOUcq1bRWknwjAc4smgnHx7RtZSG/rc92XG8JEEXBQvAEWK
uV7TNGH0+cqhC3gCWkNUOFNnCh+aApRDS5/h/W2r85peJ7U13vEgp0QLs1Syr6fF8LmP8GGsKnl7
LwwSeoSIo1mIJlvTvjZ0stqm0k5OmQ/xRpbrrW0yaDMy1BA1hcbXi6yn7FtebGbYrqZoPOVxbx7r
Lq2/1XL2QuDpfRhSnuO1IGyRGlZq2lhGR3emzoDfMhbOECeJNXZyj/eNWgHcvvnZBsh152MAItCU
PDa8qVFZ6cU/6qqtToHY1aekGLxXXR+CjfTl24U3ZqyPQoWMojZ1weslGELBor04EsK10Lcn3jvp
SRG9cjeR9EQhaky+UgyPNtb9bfUE6CsIHEqzAFMla5HQEioJ6YzpNwY4Uk6QWHgZTAQ/uRYGZ36Q
HG772cr+Y74tJhwKG1Q+cbHhBTFs6fsFFLIW8hyyY5TsfNVLkHkixuRO0z2JDtkqN6XJ+1vlQVLy
pgHKGTxZYpntJ0C6JzoxgU1SQytwelklKr79kSuTwjWIYwA+Ieu/xPT1UWcWgTz4BCGFbvcxCXIx
PweRshdL6edtW/OqXm884NdIlwAdBEcoLqsLvSAmKZRdIFBdnp+t3KiEY6QKlr5TAuQtncZS/S/t
RE9PkkeiFduiaWbmRn5+ob82w21YEZLzFqlDjefEnMC/OBXB1mm6P0NKZG9s0lMuT7rpVEGofkyl
qn8SylL6PnhodbgZ147qjopMYAW3wvwpCKKVbyzASp6VdsazdjedzwAz/9a3ufieUDGF4jdloYsq
mbbFkwoFiACjmGLzMQ1yktppUBz8vKTJcDmNbtIq5b5sve5YRVH3rSP/t2uL2nNvr9Zbz5i/i5IT
ICgYLUuMdSUPljI2eEaUpIk7TEAajHCEC+WbwjGZyi284dujEUgrdQYYI8BbKaZer0sjdGKJI1Ir
z3rzy0h5yg6bpkYu2ZqfBHSlcX0aLgO1oRPmP+MN/3YKkD4wA/CIuXQ4T8bFIuhtFCmFNwJt7cfq
UNEPyWl4om343sqU4nlsAkgxUCXfIOtoqzxJM9QwUCf1UwyE+kMlT9K+zqb6zkz0cYuB8za84X6j
AMZGAaFMCHA9rJi8BB2RuGDbsvLfa6loIjKaGY7aADK77S4rpugWjewtoc2MbV0c6V0qV1KjwrwB
WDu5U1MjqANaxp5Kb9g6WN8eJFjAWYhvqUkzsOth+QZcsy4QCRmGIL3X26z4ApEnKaglZuZD0Pk0
GvaEvj6nliAe+0n+hSpO7gKqFJ2iIWHcGnl+UitAlWUrTDtSNN5eb1VkC0nR9qcE3OvGN69ODw21
QfwCNKW8ev3JnTWA/fTZTSSrolcqRt29lPfSPhSn6e72Srw9UShGs9YWmEK2MHHtwhb8uDgxs8Ch
OC2m79HIqU342uXwMwqqrIae1iXfMh300SkaVJ8qkhwG3UspB3GDpmFVpo6ZggJzFUoW8mMRoIm/
EQf9BkRc3QXAJJD6s3i/wxcBfXv9jUoj1l4iTvTSoBw4fvHDwZecHvqG5SSkqwfXF7oxOejSLCbe
DLI1PgMgqoEIxwZdYA1NHBxAECh7gItR92VR5rD8ihLNUjPJAY9T+RHe+UkjV/suLhEaKFUvlG0Z
QlJh090w60+pplQPbRrW8a5J/GFX+2IwIHroidQchHgY39WD3MobG+X3NbcYOuSguebNDKjG8qzx
vJTnau4RAxJkHnqhpK1iIprxd3IPSu5OZptGOxKGRuzGo5oUe+5UWniAChwfIPYM47kMc5Rc8l43
PtatESnfE+oLH+krPv4wjIhsYWSpU+7oDUtvE32136M0l0kxdOqY7KIhDGqqiWHwT0EwJCzhzFrs
Sf4Yy+C29L0kJvoNHEHkoWdVmuEU1dhvNE94G1YZyvxaUzSCeKLIZdN2ZsoMJa8BCNp6xTlKW2s4
1NlYB26SqtUhnExheh4rLyO3HWb0PTejunXCtshpUUBF0wkyzRJcf2hgYpPp8ORdZw7RtIFkmu+r
62WG9AZAljqlbGnaEqyjk9uWBsp4DpWb4eC3NeUtnpu725t9zYrFMWjC6pp30uLiIieiRWxWkkiB
QbtAMJGi001RWGx47ZsjF5C+jPoDfGjeDsz89X4V+Hu5TnVEowu6JmmhLtkemZLdmDZZfoj8Qb/v
KgmNhho98lOlhbG2vz3SN/EBX8B8QskG/CS+AfX0YtYp5cQXqLSt39eqmNsGTLMz1Vk676VKM+xU
QbIOMnXBD7dNv7m3MW0Bg+LVBiKWGvz14AdK7a0YCtRT6Wro9DBPHsIy9544dKTHwYu3er6vLOr8
JjZm+hQSB+Zisj12OXBaki1NEYt3Q6L+HOHYb6zobyTdtYPOpG1eQjM3c47Ir0fl8S5vkrGLnFBP
tS+xWcEuD6w5s18RNQQ7xHv82K2FALYNhd+MjkJQR8cCJFhPbgkARq507/Owbn8IqpQ0tkoB8d5o
1bw9UllIvoAmGf7whKDlHMhrsuq13E9P4Nfkd4lhNMZe7kOjtYcpR/uYvLPxfSgkS6A9cNyp7sSe
ohORJPQeTKc6JdumGXn7Ph8LNBYSAJHU+DNB+BiCAfRezUQpuyOsGd3fp/2gWDvqsB4sXlDCiRsL
gALcRk2baUfiOVVdK/Z9hNu6YGhsoFf6F9mDV+1WRSE/8ibp8085r+LxfpDjCZT50DXlDtj1wDOl
HhLJzoompZlf59dfJ+BYdLjwC21wI1S+OmaUvP2hiSeLiGJS8veC4BmN2401laqazfLoA7RSbGjb
xQ8L+ot3DGSoMN8KSs139CRsQptn4FT9eVr8I7GTh/BHldf5r+am1MksifKxqV5fm4eXYvl//v+o
d8Lj+r/aEm/kTv63rZvqJVkInvBP/tI70az/EIQg6oNLEpLMyZO/9E4k+T/ghQENg1smbaCyVf/S
OxH4N8DxgEaRzyPeoNz6X8ETQVX+A+QMPBlNxOh/Ck3inyieXB++xLoijxLOPhFgtwnpdBHvTr6n
xujWyufYJFEu7vzwpCf2RDH6HV1B5nT6xeR8+PMMuBTeuD7v/rQHmAsoO/cF8ePi2VCoaqQJ5Sid
RUl1o+S7nP6opOgQ5FsqdddR8V+G4OqzlZklFBSuj6DUqMIBtr58zmrzrgwp2pqQKLburhUrhsI7
lpwTf94oUyadqGg5le2zTz7/UzPCoknE0HDjpFY24trrk/v3gDDFC4+Ut8ja4xKX70iAQlHmJ5V6
LnvZdAwjmdxBDbwNLP3K+szXMbEWHXxm0tC1FVDMxczAVc9ZX9JAvdM+tX4f7KbCLB7Grt5K08pr
E0i60pBk4G4ohS1G1Zm+UM7yjWddFaFVC6mRPuc9EjD2QNweMpsKAJRQqzrQSn0nnuLYr17aKh24
P3KrhhpKsq+3BRUCD2XQwnhpI6jRewloZEC5NIo+5QPMf7Suol9BWfWhG2Zy982fhRc+dGNvHaMC
NYZdPPDDDW9fZIT+XDTy5Lz9uQwRuFp4YVv3oupPrXqmq3qwa6TynRqHKFELpnoUJ4NmkcL7VG2/
F14znShf0YShMpWNlOhCLeH3V/BU5wDiaQD37vciXKYgCoq8TcckywpXpTyg6GM1D5EJ+QaJo70g
liAhQMpa4h3l5a1Mwdok0JCXLQK8jUzgMiuu5oboNcqkndW4yMGZFeNjJj3BGJl2atMk5zBSXdFE
OcXSo7tYqJDeNwZ9K7afY46/Y5J5EuCTzdQrWBoIji1x9I0pQ5gJW+0sS3H5lZe9dxQN81vXRfEx
lOmEiMZy/NCOU3sQyqbYSV4oHbmPt/pKv9nHv9WtIPqTooYDq3EhXO7jQrFqKLW5cK/Ho34YLWP4
OGn9Vort7ZpjBuIGRxOlJ0lZAtWh8dQKUt3CfeW7hkejDaP4aRGr2GSTnSCCidxLJlXRKtzsJL02
QriW3Crzk81Y5mt4mcQUsyfh3pROlZTY/VZL4vlQuFpKXmh0TSEHAS1iVuO5nsI8MaTWqi3rvukU
yZFC7aMqVPuwoo4eRV4MuAKY4j+8txYmF6tWm1WV1rFh3Rvvk/KbJNPi4LneUpF/cxgujCxKOH0c
+F2X69a9L37vsxdNugMq+Y/HQRxCShh1CybPWNy/MKXrWFCpSgjC5ES+6VgyneNALynd/ralFS+4
srRYJOqPmSRPQXBuqQDlmnlow+HLbRMrfjAHVaRxCGGgci5O19Ls5CGFA3XuizY4dFN5Z8Z+vct8
/T72ivGhDsKtVPLaqLiGTUpMM3bEWIyqSwBZlUWDSb86lGP/rdK3noRbJhauBnB1LPMSE9VIzUaZ
wYOFthWHvYn7NAW6OO9OXeThTVr7egtJk9dWhdcGZ1l+9PzuZAqHkYu2wQ0y694sPzam4t5erTeh
xWxSox4O3N+Q3yRXWnEs5UTBpC8/iL48ex24u7D27dt2VufvbztLF5cKKzI6rQ/OtBE4qL3U2cGY
DhtGrlMG3CbzYIj46ByqkARfSviBNAAv2GFEeq9nO4gC7Zi8R1L1ACxJoA/D7SGtrtaFtYWjp6SO
p5B6Ko1s0wNpxpNUiT/TYLRzoDNehFR4XThav1VUWKRS345yEZ1RUOiE2MNuFTyJJYqkVuv6aGhH
diDLXzv6GMW+ZktSZYctLRLj+yB59YNjWgNzEL731UMa/ug7qk5+8+D3nY0qV0QqILXiQ03/iCFH
ZdT0bUk4+tX4L066yxVaZDoa0SjNNBGDc9EHe4nbnikk96rYWvpye3XWjqFLS/PqXYRXvdboIGzw
haB9rMTiXTkFP/2KxDPQOKGtndvWlsrUf7oexXYw+xR+UcC6NtdZrQCyUwnOnRbaE1X+/JdVf4ci
bE9j+03pzE8+r7ih/CpEbqrZXvIYFZkdVKObT4bbZqeoe9QjutwZpLKNva8lG966co3RU/fvD1zM
POD9QKxMi5M/TywE+xBOagcxAI01bl3La3vdFH/Tongmgxq8notQHHSpoDccyCmQZy3SobCT1fTu
9pSvnVyXVhYzPnZ64DUaUIUqfKnb6qEXvjejekJfZmPmVocDzxvNBnmuQi08KUpqLebZGpxj8VMw
J5XlacPC2tqY/7VAULycMGDP0NaCcwNeblaiMavHfxPHkLPVZThXMPVRULk20ubNCJx6Cs6eBIJR
OeZi6QhKsfEgXh2KNgfRPFdnUahrK3lYZErReBzBuL7QfS6m7/1Ws+1VGzqAd94NOvnS+ecXW1vW
cyi+kR6co+zBm6BZ1IdI25J4fPtA4jKhuct/rSzmCzw8IyyD8DzImWinjSq7JAyDu8nzi10YyQ+6
UnwtgPnWvvZNq5t058PQ2rie106xy49YODlAZ8VTZYY6DfWs5KbCg0b+Cvj8oNkmmD4x77fSJ6s2
DZG3MTkF9CYX0ZQXjiLihCzhXQrMv8sHWriqZOHfbzW2Wd3BF4bk63XUBr2tOmM+kkAxC8qLRsaG
S2oa+41Z3DK0COGj+dXSDWZwzq2PTUc5kA64mnIyi62We6ueSSGM2sFvJaWF93O3WUpPiuOcCc9+
REeL8VkItwKA1dEggI9UK1Ux67cm5oX7t3Kp9IBsw3Mk/0KHFCLkO8tMXBWa6+0TdlFY/jPSmIFC
vFlnpYulIM7QZoi61WF47hTdLsfGNdNDCbj2jzggMZEdBwcmwWS5YravLXDnG8u2MpvAGFCvNBSi
YrIU1/4R90kUGsM8UOu5UZ4D3l9bR8nai/zKxsI15IrmgMCPQ1JdwoEo2DjpY7gr9pDijmNZH4Tk
p2DKu9sTu3KjQBfmLP6ty0iy93pgrSH3BKp+eDa9/jEqNZc63xb6dHXyCIMxA8iGJNO1Dc9oG6GG
u3T2Wo0mi88ouOwqr9xwkdWRXFhZnBVA1aJmULLwHEDraI2S3hrGvzBBfogaICr8+OH8CRfunpeU
bESrCc+TCXS92vudvmFhZUPxUJ3xwGRwZ6G7awsWOFQfZYLwXImfQ/mhH/KnQH5QxGQj5be2JBwN
tDCirDm3sLi2EyoeKPxSw5/1VzV9EvrnJtkK81YeJdQN/rax2DM5IuASZIrwrAZTe/JjpXRaGJkH
ku2ntDC+RECzH2EqPfZRvPX82hrfYh6bSSyFtsN2bX6wOsi03xrr1+2ds2zkM8fZV+NbeMMEFGAY
aj08C/e1pB+0oz7aKKR5fmQrr+kI91Y6qIBCeHoZ6dbkrjnK5eTOE3Dhio2M4GLQK+EZ8Dsi77Ak
voSpaFvxj9ujXLVDdQQdCC5/ZAyu7eiZJATKZHCNjIiRIzHwpFcwtGqg8hB4VPNf+L+io1ZHDkWU
36hNGbEqpKXMcWQEtJzyYdI0p6TM3BAO5u2BrYQWZLwtxULdYk7VLA6lQVXLtjI4bSuJ1jzS49wb
B7UWGJgVvS83ABlr19eVtcV+Q87Ng7CLtalyjS8pVeQqeZQmm4JJUN+jWGkXw3Ofc2gZOz+GDUrP
oNvjXd2NM76RFoEKUkiL3ZgNRexJBifLAPtsB1xMd9oR+HkFMscFn+zZCRAot4I3f8i9on66bX51
Q16YX2xIq6TiL83TLcDEbEMo08LzZvJygTT/HSWQPQJ1OG+NucXWtbdOaWAKUGXnY62xBeF92c00
s4co/RpyKVjVF+NZyu+IJVzqQxsFhJWMzwwtnmWKwDMDu7m23Yo6qaSgDc+fER63gzCHkQyiNL43
BmWvGP/idXNlbt64FwcAnGU/TSrMiQO8IuMxqV5RnPjni3Y5pEXI76vCYEDICs9Fd8rzl7B9HLWN
WVuNelQJTDz5CnT/1cU4PE/qFBM9kXMdtA4BHu23n/xCdKNWgCZQnMVs8pysu2vieEMvet20jL+A
w5jv84XpoqeDQT5fUGnhK3f6NIvM9e3ghlIByUxMOtv3yupAtko6K1XdH/QUUZDbU7x6ixClU3EC
fSwDhr9ex0hIwlKURMYvP+b6mO/jtnSnTvmZhtWDwtwrwnQ3J8GUQtwlwqGjZXa2pZC2tjsvP2KR
VxCbqvJDdQjPpfRgVZUt1o+bRZnV/YGSyEwEIY5fpl1NrabjeJMTDlQS3Y3hINyBhs92bTJpd3HR
0pt2HO9FFCc2rrC1kx6UGsKi5LGJPxf3tN6rad4lGG6KBFJDpx4iSZocM9M71/A10w3hU979m2Wd
Qd0zlRoSxuK4bQvQTUlbctxqwkMLx6k7ysoO8cq9RPNssmut+dmL1V0oJTtyJLvu2+0PWIuGEc4h
BQiiHWj/wq36xvRavZtj7sh7MBrVpdiycaOsOs2FiYXTmFGo61VPwC3mn6eChonig6KXG9f0qtf8
bWSZxKmCQJSNACNCWnwl1orijwPArbQOH7vwR5Js+Mq85ReVw9k5IetADkPGcHmBwJZH4KVgTOlp
GkcbYRdyp0G6cRuuuiQQUuhY4FioUF1v+k6aaF6v45KDCU8efo2hfU+0zJXC7X23OiRoBjR/5Y2O
K17bkpKoGpMBW9FggkoFRJb/KuRxp/1DdOxfty+gYlQ2gTKAZ7i2ZPVJQYcQjvI8qe3B+xmMe7nd
m9r9lHjOHVxmKOT3YYNSBgoIRD561u378edtx1/1youPWFzDWWNwmUhsvCh6QTfFacLTFP5x28aq
U5LzmJ+0IKOWJIAU3pIIVCA8W4RNmnkcIskJyg9+sDeKvTdtWFsf0d/WFs5Cz7VJKytenai8lRVq
wLWESNrj7SGtnhcXQ1pe9ZmaxGHC2jVy6ejedx/y5W0LW5O2OJEMBRhNXjNpKIw3+pOferQshOwL
X9j6XE2bXey2pm1xPLWDEVWQqcgYRR6KqO9jpE6iGtDo3VzYaMMTegRA1MUnpIsPmtK6QU7jRjwy
3oKWbMzt8lCJdamPwpSRBwm6Hsaj58Ubc7s6VmRtgXMA5CHLcr3zpkmwAiMZOSXD9he4/Olu0rWv
2aDkGzHT6mFyYWixu8q+RGBXZ1KH+EVKY4d276jaIHvQbUnabllaeL3kVSpYLCxlk3Ys5fxEIYKi
vZttqXqtrs7FkBaeb2ZZWyhNz4Ex+b0d6q9xWG35/tb6LHx/VFM0Y1psTMZzGii7rP4DzYHd7Q22
ZWTh8CQrDLiLuJnJosTeL+rnm0Hc+qpo9LdSiStA/l87mhipdaoOOFoqJYc+m2wh/TWKw7kJNxxt
fTB/G1osv+Jn4MF9Zswo9ftUeTVHcydU5sa+Wb2HTWJvIJoz3n3xKi2a3shHmeB78DXjHlFqwwaS
m9uRpO3Q+5buTQDe/yZsurC52Ks5LUI7UcNm272I0rjD44qh2DCyetiCpgNKO/PwlwdCIfoBL+6J
V0X+K04UW++OaviK6lel7wekc/6552kyFz6YZJ32dQuvyJqojazBInMdZOKhzKGuIkrX09Q1TzZM
Ldps/RlkUA6Dywv6TgY5fe2BdRtXrQr2DoDNdKwtCbYVSbBkVwf5IS8OVrOfH5E9jVHjjj7T06Nm
tB+bVj3VdCeLoQfZUzMebo9/bVeg1g+lgdAHbefF9pbNbrLymG8Kw8EllJOyXxndjoZ2d9vO2lE1
8+d/azuDm1tsij4aUcwwk+ic+E+j/4uSzu3fv+Y1l79/cRRGgUdGCFWlc56BU9FtRYqRdflSjO1M
GHOz2L1tb/UFDoYYGCB9och7LwwGsaaWUzMPyOrLfVXG6n6KdQUBt9ygTzYkyTpB5KTUY8su/CH9
OtKGZOMj1k6aGa0F0Il0oP6GDmjETa7pDFryP8u+CMvoJOifbw90beFgpyIzAcSfY2b++UWyJs6m
FjXGPDpnSfpc89pH6aQs/sVhxpGMaiV5BDrXLg6zMizHMR+z6FzWmeq0YtA5ItgWmGfFj7rouKyt
TQ3wNY+hwKjDzFKhKSzLR+Rrq1HMx+g8ig9+/dxpiRPn3yQvRZb/YdxkrM9X2PJ5BmGdajuvGWim
i+dZmFhk3IM2OpuR8Rk1Yrn9FsnHITvSiuCDVHzg/bnhHasWZ/VTqOhoty8L/LkihomQ6NG5q3fE
PLmZ8W4ZGydXfVKZBnK0w9dSM/e3/WWhSDufcnStBWEPsp3KHCWaa4eptQKpQBjpZ+mHQccWt0zv
6bjY/uG9kqEZJMcaziWdKxH2Ek9djFBt7QSANfzNNPlKSpUvgSYBZxwuEoDa6y8ZA7GkTQaovLjn
SdCE7nQUKu+DPpZ3ovbcD69jVjh9VTqoxL0bW33Dqd86GOapg0m021UsKI3X5svC0MdgqoMzd4Ht
x5XdU//tpMppdo36jSrWhr23EQHcGe55JAxpvQI57dpeYhRZRYPg4FwatRN23+ticLr+R6LvgzTa
uDbWbCG7AEQF4DlX58Kbk4JOHqhbB2elK3Zy+nH6JBgTwFs7VTdYG2/POAiMUBiJK5hG8LDXo0IF
zAhi9AfPgvorjghykpMUbyl4v90qUBU53SjPyxwFy/MnlRohnFJSNU1IWSF9LlExtF5G/UXIXuUv
Vr/xYl3xDMzNXR65decq5vWYqlQetJqm2+cc7UlPEFzF+6J6ezm+M+Fj693PjS0p8/uuz555eH/b
m39+cYYL4B/CrOYZLunJvvAkpyvQxgqMgyl1nxVQqv7wa2q+C3cJ4l5bGYeVNPG19YVfVoE59OZI
WkMIhKNhDii/e3vPKE51eIpi78FqtV1dmEevb/aymLtFpznE6Bu7Y+XC5jPmwgqcFZFObIsLG6KG
iWYNbwzdGu7kRnZU8fsYfR6T8FAntaMo38aWXgfK1t224sBsfwtsMPlM4r6FXS8VJd/Kk+Bs0aXU
tGadPsRIUS/eWOQ1O9QC2ZBzwZP1vl5k0qmhNiZgq6fxp3hAO69AlDJW6aKpSjTJsp+1O/0wdccM
6f16o0i4chxwzM4kZxDDOPTs8BcONh8QJWpUZJWMHxKNuZPoU1W9WtGHKPqxMcz5ZFn48pWpeStf
mDJhyppCj6myf4nG11x7R2MlW/efjOmg6icPMbn8y4bNlf1zaXOZBVEnmqpQ7GC/xrVdvwu0Y5jf
R95h+KOpngJNtfkPIWQKLhuG1wZLiYesCElJHsGLefW9iuke2DpBcla7V7F8iV9rUaEBYOuYzSeV
5hCpsPUYn0/U5QwjOEBQNDPlILlcz7CXS1U7DrxfhwrVA9PxTDprU3WQs41jcKW0DOruwtIitjTj
epJRqOZJPtG6L/ok1F8y1Hx4EikW3EknR9BrFO+DIvggy+khsJ68cfjHcBK+YUbFwHtgn/4+Ni78
aaiRbBPn0XYomDqV0Be2ZwBHoJtu/m+2KG8GIiRgCXjUYmZHr54QpR9DKJW5oyrNMSne+ykl0GOp
Ilaump8lZL/ROHUNNd3NVTw5iZGVmhCB9J5v+9bKlce4//6WxdzrMrIZbU7dLCOlV2QWylov6FjZ
tDSxJ/QMowB99a27YO2MujQ6//xisi1IQPNzmzNYip+twnT7zNib/eu/GBpaQbCAZmWk5TTXha5B
WbDYrpOEjsVBaS23QaTdVKvXyHQnVUEEQzzeNjrP13LXIK9jopTGk4K0zPXQ0IpuUdaXyI0kgPK7
QhWcVFG22t6t7c1LK4vLBA0H3yx7kiOykByaQD625aOCNPVm/XzVkMTBDUP1d8uG6+GkSLS2Xivg
HiS6doDHChTfjF8qG3Av1b65EeWtzh7BMn0yYJyQj7k219DOpEe9GM7OCLJkeqTvsnt7fVYHNFPr
CI81+AUL14vbGtyewBmelpajaGjC5DvBP21m/9bijFln5b+GFo7QjkKGGBuGpEA7Ix67Q0YYceju
jiy+K9UdAl3TsBet6AdpgW//b4NcuMdAL3aaGGNbn47RtC+TD0Ue2ZI/bgRTq8s1S7TA42ejaQs7
ZgEzzdPgacxNc6GGKOm0uz2SlRAZrgC8t/nxRHuoxTWvJFWfQEwAZy9nLkVMj0hZl76icrQvKAcb
W+pY8/K/2b40R2Pd5sZNy/zUKChdBKMvPI/NU9QNyE0ktrypLLbqhBdWFvNGj3pRFnJA4f2vvIlt
w3gE2T8VL7fnbv4tt8ayiBoKIlFo4YxlkCs7TspdOdzHw7shQmA/2linrREt1im1MqqpIIzPaOk9
mLM6Z/A6lF/oD/F0e1CrhuaGRDPxlhh+jtEuro42FjqJvhXEfeLoquVn5C8fatEd/Grjll71hAtD
i0sabFKl+fNbsJYKAmdpfp5Z2ncvo7nq7SGtrhNURTBE9Kh8U/qqUnRbsph1grztjIhrUmL7P9LO
tMdto+nav4gA9+UrtY6ksT22x3H8hfAW7vvOX/9enBtPInEaIjxvkAAGArjU3dXF6qpT53xG+zBF
YyD4574t4X26sjWv+mr7FNCQaIwBqrD0enrfZ558SEf7fWMpvyvE/Q5oW/ww5Sk/3DcrPDW4PKCC
IZt8da2gHk71oKWDb8kNrPI+YwN55n3KdIP57CAa3hKX4A41kN+cATOLVdaTPOqlgbnEolBp5DFf
Yqa5Vnxe5CGUfeHenUlP+MPtXk6VV1iI+vwPv8YdbrSn9RC7ZmRxsULU3+CCxg1j5dQYFeOQj2a+
RuIgiuMzhh4OTeorZC23K/GKEpi2QyECJu/ykzKzSxtSlK+8DgWND/SerswsjiXyW71BkIBPIkrF
R2SKNYBqyTcI69M9DLsRUFll3Prwa8N+2Jo7D8nYbQcH0jZDcHnXTTGMRImpHZUApdgomPwT/B6r
UwxzkrGMm9c/c3bmqzsy+Kr5PwRNpW5ys6fl3uwGtCh7zTja+qn1zpoTb3iKNasFKFEooMplWjOp
LNNCC9PQ9ctaOFGhIVk4A5+zd5We7WCvSSmNBO/1KVy5mMI0Zc7tbOVF5G1ZnexH2lH+SCZpFIWz
K1Ah2KY97GBS1se7WK1mkkc/22Q2D6KiyYu/KyPP3hBqZyYFsiWYrLm0txueRL3ZBp7Kx0P5xpSb
E1VuEP+4H4FEgY9KNIN0AFuhMl64eObHaq96MQ0uayurp1KrtxKv5uwb3Xi/Xmn9vlTuXrnQlbWF
pytObsqZRmgIVXmPhIk8jmSZ4xMNjl3XFHup+pZqMNan7Q5muIf7SxXeZgM+DCqZTKEvU1yvG3Et
iZAxeOlWQedjCtcSvznqvFrflYnFiUmIA42zaMZFL/t9rIZ7VTnXCMpF8udc+2IM7mpiJrwZVxbn
/391KRujjyRtYlGR/jMZJNt1ghiVTChyxuB3pOzvb6Ew6l5ZW4T2VJZUu5/wlgjg7FRW7+eYi6zD
G4oOfBJ1yFipOOD6t4vyFLuToxdEe/y9jH5E0Wl9SkDoi6TnoITn2iMfxFsjLb31BD5yPoZRe27y
fBOlnycTFCc6X4mlI47TMzEOYSk6F4cxtdcqkqK9pHpESw+pSppCi71UzFIP854npKH+kwB/oXLf
Yvr+gQmuN387e8jXmGbOMoxpWhrKWY6RqqOPo9Vu0R6SSNvyUt7mAUrf2colE9wADKIaDESB0Ln8
+IMlGC1PoVUJLmqDJsV7XeZLoUIvNjpfDCM8tfKpsdZ6efO9Wty7mQ5dpcYKL+arLmwlmVXZmmV0
QW0lpUYjfa7D+LGRSm+bydYa7b3g5Igi4JxBCULNYCxe47kew544xC/N+oS+GMJpvf10/+AE9/rG
xiKfN6IMZLgXRZeGrtioe6cYKaRgeOzbL1W4xtoo9JK5OA5V0wsL6u1V8HpSIM3voouOhDrN3bRx
S0MP9qqHDmgu99+l0s95VJq/7y9StJHYRKFzpnB5lf7mJPayk/TRxentR99rztRQu2EFhy8I+6Sh
sCGB2ab4tOTHrk3UTB0fI5YKruJ3bq1NsIqcDzg4A3cQ0cMQOa/yKgQPSm0woGVFF+hAbEbEw70J
Zg7VrfubJfKIazOLb0utZR6vBfrVYQJ9RrJX7Qf1GFbpVo++3rckcodrS4tvCoWYUqtGFmSNe6mr
MjeR5a/DLK6GpA7c+Yn258NhqLddbeH8i662MNOpK8uyHl005zuSXGa460rUr9b4YdYWNgevKzMO
kqI1OVB08ZUHvYe5Rcovc4Uh/hKXsH8W1UowFPr3f8taFs+jTjMay9Pw74m+neVBkDyzv7XpP/cP
TPQtY/9oLTFqQoFmCZ2aYsOJM8kDy4DUbWmlf6ua+oCu1Lsob36W3b6Tf1e/jYAi0YTA6Bu+MXOv
G9QgdEy0oW93tfK6yqs1CWyRDSwLobYtBNuMAUeIK1qID0xwyPy8v2DhQV6ZXBQhIPrxpj7FZK8o
75M22A4ZtG0RTAJ1/QC79S7w8zcE5OtVLhJlmPyyolPj+BIjH1cEEMJWqZbDl61IbhUkxxStpBWT
QvchB5pfh3BpLDtNiM/WWjXDPtVk19J4jaiJ1eZKaVloBDbzeZyFackl8fUg1QWjBRTm9fY7KLug
fV5tZAlPi8fUPLECYcuS5jkpggi6TN4xYa+iFMM4kPzDQ6pSAoimHlVv5dkkvg1X9hbXPJbyIEMF
nOG2MHryy96dipM9PSrhvlPrnYx4a6o9xAm8uIf7bincy/8MLwehHKmUGSTXqJIqD5nOVJlp72gH
f3iLFcBg8yeT+7YIlnaTenWI5OeloQhr5acqqaC+WVmK6KsJVZw8z5bw6bQW7j7TVocN1NyXyFAu
cZWcO937/ufrmCFQVPigXYCM9jZumKiMzk99Sjigmsfsu+48wwr2BhsQuIAC5xe/al9mRpq3RhiS
jjYnidmsdKzciJLvfSuiDACE6L9WlNuV2H4HV4bpE+erp0ybdojnuUp6MiRj5YPyMty1THSvLS1i
rTkknp8i+nPRAr96kBIjdQegRcemDZDCC4tq62uN9SRLMLqVemp+iNTkqe6RQ+ytwJX8aTjkaCWj
cWrn22AMS1ee2skdAhnC1cr+yzZ9BpZzZpRrzXceyihkIitMgoM1NO2lAWwNdSCvFBiq11geRJcH
eiJjBjbTAV6iCNAxgwqDoudliqKNlTQ70urQWvtYveBJXu0gU5lM3TCUChrs9qw0b+Kx5ANMNZI9
ANUTejQbW09n5L65G9XoWU0+qfqMUwX3Uz0FZvRFicpNZ37Qsh9tFGynPn+o+3cwpqb2EzDovaw+
+5K6MTIEH95JIWwlOPX+voeJaoTanMRCX0rzlJzi9men6NlNclCQZBbnqE+fQqQk4yl/MIJoK4/T
ZYyCxyYF1Yssp4OCLgSreXso69rNrXCrWtppDNWdVyIvef+XCY/t6octbnGMMnhRG4BszXbYDBGi
u6da9473jQijEYOegF9lWsjL+bOyHEsOsyJxGz5GTrSR5ZVYJLzBVwbmVV5lhkFd1qMUYqBPtvAi
cvaq+in2v9xfhuhDqF5ZWSTWFRI+nAC3VzXeWaiNAzKFxa+SHCq8vzi2+9ZENUxglcw/g97Aa5a7
1k42BN8lR0P+oKloDFiMCQ4puJGPdb2NKuXMsxWh6hW78w16dcOuzC72MvckJZ96SgBVsLPhntPJ
AhGeGmY1CbfWnI05KG6rlGuiV/Pu3bM7n/HVGYZ9aCfx/CzXvPcyABIWpjD3Yzi7ijT0/t4KbTFI
Os8qzJxti4iPLog3jgYn2VmnpIk9N1YYPk66Y+2F1BbXODuFl+zK3CLsR5YRdnpFfcPxv9MBYJ76
OU9XPpXCtGlWP4FbkKcysNzb/XOqVEcIFQi26g3mRimC02RvlOm7x2BpComE3xyKVPoC02VWRc9v
2c9/bS+DfzaVaTf02O6TD95YHxu9RqvTcgv7txO+pX5ztVB1cXhBJ1V5YQFtl3g6kMsn+aEFffiU
xRMyPvcXJjw5hlZfBjvoiS3itq4EeYWManQ5FwZqowU0ofKwUlYXOuOVjUUInloowdJeiS613LpN
Y2/G9LtZRdselmcaM/9/C5oXfHXLuA5jDvttdEmt4i9FCneeYf1CnW9734w4eDG2CnUEw9SyvbjN
Zlv6TVAxeVNoqFcbyfvCM85FekLl70GKp3dFdiqcTfpjxex89q+CCBJ+pjHz/tF4vl3e0MqZlU6Y
Lb16m0fWJi2e9fJz030eisTVutzV6AYdpnINuiT8xNnk83wEYCN7uZ1X+yrx1Y8mSOshKU8tRPGG
4aH35Ppwf31rVhbL8xTGOSt1tgLJ5EayinHrxYSv+1aEX1N69jO3IQ2sZZ9ZLwFwpwNZtxYF6lwJ
NjYTulybfgw2A2MRbzIHAQ7dOmqJ5nw/rrYubgcj0Ea+czK0+to/BgRDzecoS9+wd3NNFjwPfUHL
XoSNESXUsO8Jwkkz0Y19GAN9d3/fRMHi2sLidFQ/0mJVrclNrZ95TVPXe1+Wq2mByAegJwAoAgwA
ptFFnJfCQUqknu9kVZ+YVBz8LXrbW0cJtzq5/7gZkkclPUpytc/8j2n2LvOqlQMTBSxGYOgTQLoH
kcb8C68ObIynDrUBDkyHOxi+ZniDWiSCTWObhSYaPfHzG/b1yt4iZumJ0zhNij0ptR+Ybd1obfEo
5eNKliqC8jPao+lMMcJJQvvjdl2ln4SIkTIM1nbFtrIenX5E0v1ECWejWB20YYHtprwWtGwrDZDx
fm7XmLaFHnT1CxY+GkZy0WUjv8DOvrSVsZ9SZ2NHawyUQg9ClBEaO3gS4M27XWendpIRNzxGbE/7
EfhInQYFqulvObT/jCwOLWLiOfPmoTee7mGpnmzjZ+NlK0cm3q//jCy+MrFRZ1o/zYlVWBw9394W
g3JcRYsKrbyASKAkY9Z4fhdc+bvdlVFuyyQcuVkyUd9CG1V3yYButpTu7++a8GoxsDpTvAM9tRcu
WCh5MfoRpgLF3FlfpTF2h/xo9P5Of9PegcfA3WZNoiX5YxLkBgWIaW71yZvM/zZDRut0pTwp+pTM
oI//M7JwaE1vEFeVSTccNTRdZepRDOpHa6/paQbvjrYG2BPunzFrM/HQntG9t0cVWnaFpIuMa5uS
QqmoiTag34O9pMTVNnN0itthvybNJhoK1JhC/NfqIiTrQVpMTUWjYKqrk1pPG0T5DqMCbUye7abO
ebDGbqt+1ztnP4TOL5Dd7yzDv5jRhymOTpr0NKMlZraG+84k9Fvm12ZZTRBdy0ojHdVSnRybXI86
SWwdKt3f2Kt8EGtWFos3kroejdLhayDzwKCn5Tyjc7jy8Rb6Ee3aF0EuRtgWRno/k1PSq/iSq/YW
xjNPhtbIGRGFX3FY8Wr+zxDCM7cO5OUA/EdJil6qmnGnn2SrcRGKekt0/Hc9dPdvzfBykaO6Yz2F
M2xRgD+aeoxU5dpY2Ozuy3R47nL/b9sYFL01o9eRNOMHmDz21D2tsw+MpDpRuGmbx3nYB7z2yltG
tH1QtjFLzSQwY2iLT0vR90E5yQSVoP8UTL/H7rEN12qAQht0a6k6A3SnbXa7KDUvYhvSUtKsLDoG
uX5kgjEygpUTEm0dyC3mCklJ57HmWyuSZNV+G0fxJaxHFz7RXUwnlaqwImUbqZzcKFrZOlHoMmad
sHnKzTL0edlXXxmNOTpt8poYZH0bulk7er/8KbQ2dtnZm8KBIlr1lLfES8ArFG5noDucs7dGvSFx
7K5P44uufy2yPZ+6g/TFCDZhVazcYOF+XllaeIbRZ9WQ+VV88bp+P093Bd6+sjsGt4lITtn7R1lb
C4BimzwsmPFg9HVJ/9CVvZprUx9f2hLAIw2u/FA0WvIwOTHaIvEg73jP7cI4MlcQUMLnL4QN/1pe
xKsx94Yig1jvMlYjw3OKD95wfGzRq+yVDRCYwFVR5KiiH8Ay31DRJXWYy1pQojASenukWcLQmZob
MWzV8V9DNo4P+hh/DUfTXwmVwkUy0eJAMYBKoqkvF1kGdp6E5JFaX+xyz9iHwaaL873xo9aQfi2+
pL2zre1f979qontyZXU5nK2Ont2lOollrjwGzTkrJHCInwb/hODiylaKvjrXphZROu1VaOAi0suU
1nsNbqesHuvQp7nyfH9NLwjYZaC+trQI1BJrkuMZ5VLlbhYmuzIEqDGkv0HxxB5FC6vbx3KCmir9
HK//2qaHaDjl/fcp7971a1d1voqvfgx4BAaKYXKgfXzrQa3lp1aQU80zqwLp6SMSp/v76xWFcBjj
/7Ww2NiQFgM0CliAbW/bxtaOjV1N28X+yYQN7RYywVcTCLJnkfGFAxluYBwSZj1zmUkAMkLP2/YT
YtnaoLpN256lZG0YUuikV6YXl9CulDD3JvL4KtkrxG9/cJ20gs642fTmKinFfCCvD+y/hS6+VbaV
GiTaZL2B8wxIb2P64b6pYzSoVPlQ64d+gMrNkd83kbSSYgpdhTEmOlAatNuvUJBeZKm+MUNk/O+2
94/vr1wM4Q28+vsXIaYIUReIK5BF6BgUVfXeyg5GkO/gRV1ZiNjQLEk2K6qSwNz6fDTGzpCMFGFR
kt4NyYTwkHKYsr0EGvi+7wtdg/wIrpSZJ2nZNzf0iLxvRjE1qbypk3DWN92Ftb0rNWNbrQHEhTft
ytrCEQOtjulZsYGS8+jZdNBhdza/3V+RcO9IXeg6oP/wSiZyUp2s7mD1u+jRp0beatq3CO6DFU+Y
T/qVj/9rhJLy7QHZKCQEhcRjBk+TIOCFA1Q1meD+TZPoKGmRmwxrxX/RBDcsXbQm8QmmNpeDgJGX
BVWvgctqh8+98UHSqu1MwguKda+htgkbw4A8k1XsUL22NkGzSbNyV8DydirSP1f0wC2hWADzDI+1
soQpelKkxE3NbwlhQ26m8DF/iWRQZ9lvqWVfm1qEk2Ls27iNedFFcnCo5cqtFWUlGxReAt6ksCHx
MH0FOoPJNejNgfePVj+qgb2FwNktzWmThJG7SvIkNAYOCxw1oxjkRLeu49htJzUFxqo6+II+aaNX
e8lHLRRGkgIdgPu3QXjjXggx8EnG4Befco1vdRMD46da+eRZ8abKTgkCRPeNCOMuslnAfQGXgVy9
XVLVF3VsWGHMcJ30zYis8YPMMO77+0ZE9xrIF+h25i2gaF74AfOipRFrRXyRp8yN0keKSA3QEXDn
WbtiSnRE0FUBI0aOmfrX4k3XG2khRX0ZXyxlK0/aIUuCrZ2Mp4KiFBIv+/sLEx2RRU0E1hCARby3
bnfPKZPOyFpiySCbbpojrRo5my5be34IE5BrOwtXyOTRl+gs03JILlCsugFMd1b9VwmCByauvWJX
7lD8ruO1wCU8OF7gdAmg1YZa6HZ9XZKkKF0SK7LuVPcwUJV/BemvZIq2b9hHxkPh32LsF8zArR00
OwHFhryR4b4q4mrHDETgrCn8CF3jysj8/6/exV2Qx6Fa4upxRrMLnEXySYnNGvTvqW/W+NZfXkfL
zwwEfv8uaeGIXpr1fTvOsWLcZxLqewaUnf5G+buoD2auXsbJfp/In8xk2vj9U9CAtKrLB2bMpkDd
hv63tHpK2weQGo7Cx/0jI2ftXEEaSuPj/b0XfQ8ZxEdfTINsA12O220JM8Uza529z5KNI31TTWln
NL8QGERe4YEHiv8WOOu1wcXO2H2th2YLglauvG3jFNsZz5qNK/1p4WlfLWvhurRYrCGUsdK0vzNI
6KX4KDufjWibFGuKX6IYStudd4HGDD7F5tsd1MDPScNIeOss76cTH7t6+Hn/jIRx5srC4sMTeYPS
2CVVgL7Id0WVRlBhFZuoMcLdfUPCC88MlAnpFjWW5TBUkNZ2WKvUjpzom0d9L+5PvQfpzNqLX3g6
V3YWF17Ow943JIo4VJSHrkf+4TyEZ8gtDkXVocO98ZIfgfrcttlmHM5OXzxakf8E9/gxGwc6GfXK
Bq/9nsUlqEqoYxuEkS+wewbRsTesT/ksxV62B78J15BRwuMkMaJcRg+ZtPDWYWKA8qbU5Vw5B2x8
eaq6ye3X5nRFNasZ6UpVjrIK36hbIygjOv00TDFN5P5rGehPWljv6Qia+ZYq1j4C17uSS4iYBDUb
3mDq6iwOTplbk1M867sxhnzxbW3TS8cuPXmIkFo0d8uzmedbXYeQiZmYdmNaf/+555LG2LSgeKG/
ejvkvTOmUpJhW/ogTd2DkzOVnLSbTF6T+hHdkf8svXpAoN1WS5XM6SlTeQoyaQ9vde8YH8j83f+f
NYG+v91PSkaNZZpYcpKGoerxPdirRyltN3IYDyuHJ/LJ61UtfNKJ4zQMJHiUwgm9dulbZX8Ysu9v
WM9LAZVZL9A8SxsK1aAUEfVL0x90PTj79WOcl5tkqlfyCSG6176ypN3unFFJki+rHfd5tDeUbhzg
rzvH20rMSSm1+cvvx8dkqA5Omn4YI3WTWtmTleQfZhIpZZKP9fe6TZ7jqNv7vkLZ3jrE/d9BPx1H
uXZcpv4eAqmZXPCWPKHktbRLfJFg2TIsFCtRH1iExz7zE9jk+flZPz1HhgaZ/aEafyp2sLGNTS3F
Z4Ru3xmpfQ78xmXkcyU+C13cohMJJn8u/y7CYZu3RQ8XPZcp9eKDEtnmQ5en2hdtUsp3lfQGKUsy
9VnInVeVzMjo7JxXqRnKFkOE5ATORxNwq8utuW8ypg8hJFWP931QmEszIQUpDwxUCGcunLAzR7rF
ErZy70MnFYfJsvNNnhSfKISfZHt8tv1qZ3rdXkvrD/dtixKFa9MLr2yCZijGUokvCRPwKIJ04JQ6
da3qKrzJtkWxa36jsq+3m6kCHiPXo25vQOfKTaZHt94REXkIL25QLlRfHT4wt0YmD1m/OvdIb7Pm
YbKyhyCujnHb1i5wo5VCl2jbgDDAjoI0JWWURfaTx1pdWpnEQ1iNP1mUX9W8jlZCrWjTrm0sPFBt
pMwM+nk9Pqyww2MzZdvVnFS4aXNqZUOcw5zowohdohdtJA5RqRn2if+toOUQhO0+grD1zz3NubK0
OJ7R4SgMz8aS9g/6B67c/XPfgHC/rgwsnKwodS8OEC65hPKBcpYbg/1YTWHW9muRT8BpG3lMKvO9
kB61hCJL9Th2kJ9m+zcsBnADCHkG5EGZ3Dqz0aPaJBcshrmdnN45sOrVJoLQia9sLNIxMEXxmAQ4
MWq9XY1qDaq291ch3C0LwCp3REF5aGGhqxsmd9I4uZRxvqvq5tBoT2Xc7HzGaO9bepG/WTxueevA
1vwyePaKh4WpHb/MnJYQU4e9qwYkdJIU91vF6ODrb1U/Pne+J0MCU0lb3Wu+aqP32KJTdDa6ONzm
MmycltG7lS2Zf+6YNz9t4ZiWNAwR+kC8Lrtq0w+nJjHd1al88QbM6Ny5agat/CIkSX6XtkMLHgLW
2q0PdCDyn3s0szXfzb0vtGrN4SRZnav7xSY0qS8wrCO7wRvE3PlAUyo3yDQA4umLDDG0lE62cqoM
ViXtG2nnxOpGy5/vH7fgrt8YWXwxx8y3X3oNl1n2MNQQtLBjt7HWqCEF/stEE6PLTFPwWdYXJ5cE
Q0iOAIRAiqwtCo7QHGwlXBnWvD+/KRB+UO+YwZm8wxan56VGXZkSlvgduxL+pKAt9op1NiDxub91
829eXhSHeVqw6xDNwGt8G1nQHNEaqeE9TUWZ8atGP1kZ2PFJqv+mcpRvurDwVy6n6LSuTS7CgFOY
aWMoVCOAf7qFN35M9GjrR8r2/spEpzWPa0LsNRPBLNOouFL8bFJGTqtXe7dDF/NYdsegfW8YyZqy
qSB2MuxFfjgTP/GMmn/LdXqYdUlrMOV6SQIzczNDNTaDU609XwUbd2Nl4X9yUiDTSM+clGY/tIMb
zzJWwxrLl9AKm6ah4ABRybIWjs5XiTZhlFxQpA2a6SMNa7spVxLN2a0WbmcgrvuvkcVS1CQIUxv1
0EuZW/0O4MonSACMbRA1thvqebJrpNbeRlO08sATL45S8cwSjILQIsGNgrYFpUiRWlaGcCuXNXqI
fb+12j9/n7C+/+wsLnAiOX5oIr94yYro6GRfAqt3nXzYWN3xvpcL7i+GQO/Ns5aAtxaXqa9KOMWq
KrmgX3D04CnZqvo7NVGPnaTAehgHD/ftCTeQ0YIXyVKIwhf2NKetAqvK4E5L1T3v1q2E2ldirbiH
aIoUDhSdcDqD0vjD7YViEn9Sk5pl9aD+6Sz4LuLgOyuWHwNGR8fWe9fbP/rI+uo33qaZToEJbAQe
h/gzLLcwBTzb2drKBfHk5ictVm44geFR3khmOu2OF0uM5AefmQ7ag/tbLDzS/9a+hP0oeWePY1cn
l857Hjz9qNTIQlv5Jhv2aZuv+I/oJQ8TDGqJDO3O6fIidAVq3bC1RXLJR6n50qZJ9FD2CvAmAFcb
KU2zJ7uw248ZtDu7KYqjLZKV3+EkiZ7KLnO+3l+60LtMiGJnxmfaOotrYyIXkEcT3gUL3GdJLvk+
WDKiP/7Kt0GEQuKtBjESr3mUVdTFYdqT2kyOxB57U9K71KpaAo+RVa5ePMHRvQezevD09tDBMe3J
Bz3+J6XHGX+Kk6chWHF20aKvfssShKRNXZwMKo4V1Ty66LoHQ75bnZoUedW1lUUiNuP9UebhnOX4
Lyl3dd1FhVYz/l5rCouuybWdRYTVtTqtNZubKxfaLqVenkb1pkyfadWtpC5C16WxTu14joDQr94G
iSYyHV+S2biufLLqLd0/YsNknJToQa23gfRJsnaxsom6T/e9VFShIbX+z/Ai3yy0nk9b2NPqHDyI
h059u5s0Nx/2ZvPSOgM/5HZlsuK0Qj+5srrY2aKtEj+wW25qZLoSWNJZxHH15SC0ApWjRU0LPL22
2FS/Tse6m0pSGaiA/Bqevn6d7ULojLRsAXrIQO+WrNCM9kmVGXP9IIwMtOoQ8yaoYT9BsCxZA26J
xoX5NMKpNaOdFPpft24CejuVOj1LL7be7hpVeQCPcfSnfWN+ghvB67udX+6M8lvUvOHAgDry6mGo
HXjNvAtXWWFIputbYZ1evOJd79OkQus+WTMi2srZwjxWO0MXFkaMSknN2nLSS2WZv9pe/ozO1n5I
1c8FSKEBfYv7vj9/eG8SN2ImOCGYfujcwE6x+FyMAzVZKfKHM2R1NPckWdkHpKK1cvY1/eDXw8oe
iuyxNOL9LM4GBeLtHtop0mxDP/RntXXyn5kVVhsCu79FTSjad5nxnUaPfcwjRlHuL/S127BSOIV5
OjAeCj/6YqVyaXpDJff9uWkZX0mNIP44xOZfoT45xyyO38ta+attZPWiZVF3CVCKeHC0TF0Jcq+O
l19BbGM2db4ur9B6fQYrZyMFwzltNSqX37LMcBOnPDjFWaYlfn/Nr2I3L00gNgaPTtgJkaS/3eyq
M+LCjy0Od3gHj/ou1o1HoB3HMDNX3Ehgido9VUbqAlQ1X33zpGlIKzSEziMYr7HPN44d71QpdtNg
DVUhMsXxwW9Pu5iNXJzjONV2C4HfeB6AwjvlCWmdmQgxi7/c37x5cxY3gwkK0OGzbtcM9brdPCvN
TWWM2vGsRn/55Vco1O///SKHhLsMyN1MWSG/imMO7aBUi+3xnFfhXrK+REq2AbO0ifLsYiew62ek
voW1mdSvIG8P962LVgeQc87KqErw0r1dnSa3E/r1znDmBQzNgp8CAUzKNd5vwVnBe0jRigId44fL
/K8ZlLCKGxrqtWzszEZ+qkL5Ma+ryK0ot9xfkSCywB9BLQfXUJCsWPiFqk6QOdQ+22kW3bbp0O3r
ip7ZuVxNf4RWKF/gdaDRltZ/zDsOAx2FXLJtIFlgmedfdvVdCCYrHMfUGM4FyjCB0szuWP4xXdps
hPlv4gclCSYTb43ImpQriRqMZ5mp+bo0NhhR1ZXntPC84E/lCcpnAX7aWyMjTP5a3IbjuU1+x3Hj
KmTsTr+xd/ePShAEZy0RzdZfOufL8kqu+nrVohdwTsyflrQ36OQkyUl3QBR3a9CH2ZEX15irNb89
dAtOgGWnz9CkxgubcDpTDD+khf+5m9LTqP0TyepGVTdK9dyaw9P99b3KuTgrzQB6SDsMHMeSi3bo
M6nkpwznxoxcT3/K7GRLAWHF4UW7SLhl4HYeJntFoOeAkwny0BrPBaCOWNoVtfY7GYt3bWGd+yRb
OTNBwJhbYbAgvdDpLSnmclmvqriapnMWttVvO03azgVLZn+8v3UiD4TYBr4pojuntkhX6yEx80g3
xnMY1Ej+mg4xQzO0911MtM+VRl1BgIuixkzdy39UtSlr33q81ui941nadFay9CgXZy2QfnaVW1nx
vi6nPQyrK3mIwB/5Ks+lKrhFWOUiTNVR6yBxGsjnyWh2gTLtMsYZS+2LWR9SdTfoWzoqKyYFe4pJ
oDmQxJqEqIXJpo1qCR4vBLvKYN846U4aYOv6rZUreylwSOj5FEaEIcriozZfi6s4OE4WlR2zlc9e
raDWNUb6txzW231hBvZBSvTkvTx55eG+wwgOcC7dA4Wd1WKprS+MmkZYZ5Y6ncPhya7bvZecY8Vw
Hc/gARe4DGvftyda5LU9dWFvTOzKy/Xp3BkPVvLUN/3OUQ9m8lg0ycrSBGGErvrcLwDxa1HLuTWV
GYaV5WM6nsHlHKQalGra7areWxnfFLgHDw0i1QyjwtriCjRD2WSjXozncVAiN/SqJ8YLo7Y7N8Va
r0xk6kXYAO4Nm7R04SFpHFdhlmZ8X4pN3MTPko6im1GrW5uh8vvnJNq8a1MLp8+tUdVaBVOJ8VGJ
FZeo700rwUrgC+C/aOsYnNJMSnF7QAaPHLmJhvFstrmr6O/1n21Hfx32qLUClyD6EnapcM+krHzK
Fl4Hvx6qVTFhEbZCVwKxqE6/7+/X6yIIDysSJ2af+aDMeLrbxUiolimDrrAYv3jKww+ef2TYtZAf
qv5/rMihdYrlz/etik6JIRXi0qy+JC/TUHwS4u9AJdwb0ugi9nrUtDh0fb/9808y457U1TkvyHqW
dynSIs3vLVaHO/heCQkd711nbShZvIkGJuYnHnYWV9Y2+2o0Jc4Jfa/tKP0Te9/7ffg+27QPnfRu
XENdCIIfPYKZ/5MS3UxEf3tmjU/ZypKS6UzHfOvLgB9TV4IvIVJP1TieAk3a3T8vwQWex+NnkR1m
YMCV3Br05HwKkrqYzjpKuSh65s9hQAPeYxpzX0zqz/vWXvPaMIcMYspGbYycAJu35hzVD6x2qKdz
Wer9SbNQ1Btoc22suO+PBSMsMNRHpRuiZXuOw0E7oq2dvTetxKzccHSac5xOa+IogqtIK5cEBRgt
hAHLKRlVQWpDbRoSoTaQyR9hhezKYm2qT5AmMPk9s3Khl0QuPoeeq29pI9u+Luc9eYkH/YXHoMdH
O/mZWDHkXIkMsL+JH7QhX7mOgoCGHvHMj0QBigG/xatQarnrpjWyNnNwvTrbdiNETMTqetq204+V
0xWukf47/3IvCT63a/SGkmOvWWNlNedClY8MQR1Lz/w8tj+T5L3hPTP48YgwjDVty+JcyjuVOeMy
JYfxN6nxMZUD+RhqsXv/d4l8nJqYBZyNUEvAuP1ZwWRODAW201nTPurqY9RHrj69i/6c8Q2Rbqia
mCNjWBlGx0VM9214V1SDy2v2z7rzyaIvWyaPefWPoTRfolDf2M57zzxJ3p8/iTD8ou8KkzPVqIVv
+ai6zvycXOL6R4nwsU+2Zncb0/hdfQsMN4AA7P6Ovj5oxuVoSvFhgWrmFch/lKEPhuh+Ohty9o6w
QpOt5QSLS6uCeO8fokLpt4kxruS9rz8us1monHEuk/msxRetdyADtRqih5n8JWmHxvk0hSsR6nUA
xgTARwfei7n8vdjKqk0Y8QkwAV3OOIbbsdcgTfjioJYpd/ne+2OoJT4zt9OY/6Jmoy9ztdZKasnQ
uaByoqrHXKe7R0IefFOKcKXj/bpl+2IK/gmqlEjhvHo1jJM+EH2nc/EzK7NDKrXbVq8vVTO4TRls
YZ3f137GjEtwHup3fVM+pRPMDckmb/2Olm6/0RNl5URFjoTD2twXcFD8c3s1Y2ojykxZdFbSv4H9
u+O+pe+lHmv/0lA3W0khX0d6nmlcUYDAM7RhGZ8oulderCvsQP9XN/3Q/jy/Z1iCqQUaT0xCvWLn
guXczBDslM8gdPcwunAvgvaLZIUrlcbXUR07LACoHlUHMpPbXZtsVHO0MpTPaqC6kdLuHSfcMjFx
Hv1g6zkrZyS6dQBiGE7kyanSJ7m1Vo1GajT2vGtZtPWSYlvQIxnGVbL9OTzeFnZYFdQoPGnBA/Gl
vLUzFEbFF5KHn4T7m6Hbay0SdGMGp3i57YNfmVP9P9K+bElOWNn2i4hgEAJegaIGqme72/YL4aEt
ZjGK4evPUt+Ic7oobhHe+727Ek2pVObKtV60sXoYMrY3FJBgbPIZynm79QWL3Yh9WEa4LOHWujRQ
4vYsPYDDnNOUBQhic7V7BclIkEQ+eJCzzhvVLQTb6lxDCxzzDKiItnyARH1LBtFhDtTq3kZBlptn
pdtocF21AepJXIlIkKBWdDnPpiLyqhN48NLhZzk/o4ViM7e5dqwRkmMcsqUNqLVLE6pUbuqqCBcS
1e+UeH7Io+wd7amvhn6IIvEF9GUWBAc20hVrA8PLDVsVh0Ompy+tpkouskHN1LDKWi9t7hT9AfKb
G6dhdWifjCyCCVBboIBupmo4Cue1Yv2OjyJAd61X2bpnZzoooq2g4Nn+9o27di8hNEWdlAD3hdFd
ji2BimDMhxopn+YLtR4pWGMN8oCZTSG0PTVvt62tzSQ6G5DNRSUB9abFQdDzakIpBdacbvzWKixU
xvYMlZTjf2BGhsMoWwBIuSz8TjWh4EWCHzN1JHZiBuGVNwcO5raV6/BPtqVDBgAVOpRGlgVYpy/r
FlhbNbSTwwTYvzAeLKTBRbaRdlmbNPAHgBUB70UHfTeXS9REBkubVsD7p41HYlB0sdjV0l//PprP
VhZL05RGUffxoIbDU9++a5KYca9vAcHXLhg4YKQz0Z6B2oEc6qfHioJ1qabJUNEkdF/i10nfeiPz
HDHtthP6K7eyFI2ENAhOLvKaizdhOep4e46KCGfQtYUdeNfdFAxdL7fn7bqdGqlMyGiDqQ1uCSWl
xcHFt6tNOkUirIuwtr4NZRBxUDadbf27or02tR+lp+mdPIIXsijDBF3d+XS2XxLlFB+gcUcyN/LI
L6P32zy4/Wkrr+LLT1vcsGnmlJEd49M6NIvOdwNLXYP7lrMrjWMMSrLvQ/ZEjEP8FRvqtukPZ7+4
8i5mZeGpMyyJMQiYbvgxUY9GtDdLZGtcXTuZ7aFI3wgYZ78p4NufoiAqvOQLVx6rAN38jZK7zvNM
kaBg5+wwk53uvHf6vqHnZr5j+Gfu6kH8NX2umFt29aFVTqWN/rnZjcqNI/7RVXxrGIs9ZFuDaAzh
iLBF62FyAqu8HWmuPnztNOpmSE5alpvivdnHwTx4McTb7tqCB0x5TtJ9BpRgyo/2+M2s4iMJTfZN
qx/L0jdJ6XYVQVOCn8+ZZ/bQLPuaKn/bgbkJGnvTjbvlI6F+axiLq5nGo+XUIxtCUj4i1z2C8wqi
fZQdZP//7AqPf41/F25ztCJ/hofpSzd7MLlHsQp1mKPkGx8S617xMvY22T7oPjsR+1n6ylWvpmH3
kDyNR3bSdwQkNU6/w6S5WJbmpBUvPOCPyujp0wN5sp2nIv2aKfcjiDTd4WV8rTU3yR7EPc1crrsj
Oi/0sxo9OIUPwgEn3piIlVI6TgQK9aA/hk4Heu0uHVA12Uo74skRgvQDWJKpaHe0qedjUXMQh46l
HqY8L1xm0Id8KoYvRduDTGuctnr9PjrvL1dE1xBMa4hjUD4F+f7lh2i5qHsxJEM4Y7sA3ONppvgi
kCJqet2bmy6032tIfDaoC/Ja2+UO3Rnq0Zl+QEjNTQdjN5ruhDdW5yrgV8oh+QualINMv+QxlH9V
kPEpXrfvaXOwZTIMrUp2EXYtPahb3EibY1lMqt5zva6cGIAZ5QT+dOubeVBwLPiDEbIMAsw2wF27
cTyADjCBoFYRg/sR2Xx+zLSH9MGwXKIckl0i9jzzIt0X/A8P4hMSDJbxxHsXbtzdkilacY2Yf6Ap
EB8gQYnnweX8J0aMWDkvhjBCs2wNJvFC33c2MIvckzk6Rbt3xLzrpuJ7b5zbit3NNN5Kr3y0B15t
AoCcQTKOmBYh2OVH2GmTqkWfDqhhTg+KqjyC1QR6bfEjz8xTCVbRSm8AXIOn4ciyTbqv1l4U5Xuu
O8+9Pb/EYvqNJ/Zd3NiQQBTtnaijA3KRz5Bgwrx7iWb4DB0eSuCANLqch11nBIYdWv3zUAIKZ1GP
KRtH7DoqwsQCe0BkVhJl4MWdU6mGKHK7HEJogwN1k/q8EMgQ7iIkCm/fMR+x6dX0fTK1OENVo5G6
Yc2Aa5c+N6xEaxOqpJw+oXf6q2Emfl4qwPxBNtqY7sSQfxNZ5ZfPXfyet52LnvyDsFW3N34Ozcko
iKeb414vDhtfeR2GYEJk3QzxAdL9S/3qiAmbt/E8hOBet4JJEUFZaq1fMEr9UoFAC1eie+AF4ZYz
UMwr0OfsiEh9pZ0ct85LzZtbheBs9H1Qo4QZEDTrnmNWokV3LMtdUtsuHFmB5+NM8WroaNDqpHu+
PYxrAmj004CWC7IT0oOis/ZyrwL0ir5lpx1CDmopSwe1VA82MoWbRzKLfWsebXs/Tj+J4jnxHbiS
A9txSw08qNp0rBBsDNlPvd5iYL9+NIHbHW0+aHVDKzoQDpcfpQOQJad2CAc7ei6dfcefNEaCvi0O
AELVIoznbiOoWllOmEQ7DgU/r+TgvjQ51ujKcjIVJrPGm9MTSKo2go7VQUEBXFLXQypzKchSddag
dDmQjyXu6Djed/q9pedeK/Y5Kin9iU8bmLyVWxHTiISP7DFFPnsJymscZRzyEWPSrEPK0wOikzvz
nqn37e/mVeRRwLYEMaR7XRxdUDdJgkBAqVAlWcxiz0gGqlptCO0qcovphxMpQVI8G7E49sUPsZVA
W3FKF+YWjnbSyVRnEwYooJ7Gob/M/ljKGZwcG5vj+qkmpe/+d1hLKGBZjw4n1jQg0XMQ/X07wuBW
1WHVBrrNkNECUgmtG5cbUBmTEkKq2B6Ay53yFhsDYlXlFuZ8fU9IFKwqO0TQjHhppkNnZYbeQQwF
YbjQ50P/zTH5zipDO4Oiugr0ZvUdfAneQKKNA/CB3VnuDtm8Csy2ROktg6N87tqqi0zci3X8RPJ9
S9+sXOxJeZ7VBxOapj371RCXpOiE16GaCV0QFvbtfmi+TPLjnO+qEzBy+HeCKAiUowEKGSXgMFGI
WjjBKOEC9FA5AHzJczX8VeYf0/B629GuLS9QP2hdBG71WtZSVUqLVRpMTOPPVr8f+Z5YT7dNrDmY
zyYWS2ui7RoXTzYCvPdiOZlLU2U/56hH0H2jHtvu8O/t8nLekOeV9Q8QcS/hna1RDFbaFQCRFgN6
JeoHbfwVK+IevV7722NbnT5kyMG1AyYXgDwvt62eRqTTM1gyQWR2nyumq1XlRuAh52e5PYHKQl0F
onXYCYtdkJVznlCnHMMBnHrDDgU7r6i/ZP3j7aFsmPmAEHxKlhTqWPacwoywD0rzIuaHmdxPm2/D
24P56LX5ZGViHM3NfY3B0G/quI9jzc2aEUQyG4dautjrSZMkKoCMoC61uKoLC/w0ER5f4eikqBze
a7TeWBb5C9cW8NsQ7QHGa6kFUTCFksasxtAGqIG+FuylfgR9i7uZxVr1T+g6Qg82cOzgalmMBczx
ei2QwkRdFC9ph51VwzfaY/owGqpnQ+zWnp5K58jyt5j+cuLYdbIgGo5J9ztj5Rsrv6ajuO8m4zBt
4TxWj/anL1s8a2o09HFS9dgzzRvRFdfId7Pl6r/L5IlJOc5pY86vW7Hkyf4/g8sbT4sINMGgFxOm
9TF/bCYG0NEbbQImvjTanzr/ITQBWvqnbjPFtLqhPllehBAddO6TaFDHkNlc82tlBJoqUoyN2Gj1
EH6yYmDTfToeia7lkFwdRjRdHBrd1YRczBPZ8vqr1+3neZSj/WTHnHiWsR5bCuG/OOrie6E+9BpU
XiPXqKjMjXDlwYB8+G0fs+YuAcAEQyDiWYqy+6XZImriFGJhY8gncGqPewHFumF6/g+MoJgPNBAa
y2Dp0sgItc0ybQ1cafrJqTSv7p50yAL/d0YWZzLm6J0wI30Mc+OV9bar0mNXbgxkbcuZnwayOF1p
RaAqrMOGHb1E6S8FTL63B3FNx4zjJPEBwDAhI4AH1eVUDbZtD52lgVgw+Yq2EiSso1Nn1V5fmL7d
ovWnfUcfWzm9VHWD1LmKDvamdyf2feM7VnwpKs3yKxDrOIAnXn5HEzHSpRbBkuUJxP6EaVQ/bTuJ
T6k+5VBqyk06ucmgIqmr5WrxEsUVARg61bTxmDWWcxCA1uW+Qmo1Q79dYZ9MsxzPkErqGdK01Vbt
ce178YyQITF28xUGwU7tXOkGrAxpgWwr+0L5zes630N3ZvLKyIxDazaU/e1ZWjUq9zOINQEyWD6b
Rn1UE5DejGEtvurDT6c91hXB3fanIi+3La0cUwl9RNCPXjipjHe5HAL0dPmQw1I2GsQndUwPqd5A
QbbrnY2oY2VQoBkCcQxIBQCLXa48MyqlJyrqQKC/U+sMeKr5DF7SSLmbaPHl9rBWXoEoAiFTBI1a
oH6WoM7JaUgEnQQUVoX6hqAXqU7nXkJiDH6vprMPXPZG6LvizoGiACuyBEpDt1NfTCReb0BkampY
Ng4LijlzfBv8vscevX0tKN42dsiqOTmRiOUBW1sGV3Fpl3woVdQ70Qtt4P2pdGSfqfY7s5otB7iy
cFKfC/V3A6jLq872xC5AKzvkWkh4BIKGxovH2YN8XEDJ/KXpth6Ia2uHxhwwyGBLwrcunHpdxRbt
UIJFa84cJNOhaxvHT1JlZzPr1Frlt5pq77e3y9psyn4BzCQqoej8XiyexVQ1Kmw1zP4ahfG36Gow
bv2GlvHf/8AOlgwZJQ3wzWVNvEsaC6T4vRaW2deSZN4cDp3mtv+uJ49EmuxMxP5AKwSqEZfj0fTa
LLNOoIOWx98spwqG2fTR176xCVewxhK9B3gbYMYGItbFUvE2aymyjVqoK9X8ZJpF5xeISgNt1Mad
7QhrN41d+247qQIqAsGOwrS32nlXdqdUGZC9VabsUFhcnb2ejSxRdC20UR7qMhHkdhXYjN11jr6L
sz+3V3AtnLowt7hHNQLRLDB4aaGVqtBPNveVVftk/AUX6uTZnuICopCKG0saxOBK37jG5a8vXiKw
DqojVBhQgF7yE4yTFtUlGu1DrnHXinDlzdF+cGyUK++qap+r5E+uVBsgtJUDifsa7RkSVwFOwkUB
3wYBQ4vZ18KijL+AlL98K4VxVNQv3MwDg1YboJi1BTVRtADmGgbN5fm3tTKOHIGCGfqE/DJFcTeq
zkmdBUXLwPluRhvYtLXhIfYCyk7yLKpLegI9m3WV00IPWezNKhJCyPWz+k4wsHM05xRJvdtbaHV8
YJJDPAaym6tHfjdNPeWd0EM+965ktHDOZp4cClRFC32r12vFswFD8r/Glk99Og+jXVutHvYCaBWh
1WFa4j1TJEn82IktSumVMBY95YBpAVRI0Vm/uARjmuuZBQlkoBTQvYaoGQVrED75tydw3QrA4diV
uOSXXkfN2qiHsI0etkOHukpC/9Iy2VI8vqa7k8UI8NhIC+CT+KDb/fRuAqhj7jvSY5mgtFa5TZfO
j6XaTI94mrc7vArw8i7MHasgRFBFIPhVOHhf0hFsuvGISzlmtXGq1Jm6uFq2mIuv2WY+vg5shJKn
Ae3uC69nJ+Pc1Pqgh3E8o1VQByGhs8+ocxygnFnkYWQWP/ukD9vmSbX3ZW25bH5tij3Ie9EQtwHU
XdvR6NiFBiJCSRADLnyioqhpoZhwECh19+1Pp0BzNd9HUJmh2YaptbVHZRuaqOAv0MGmcHmzxWw2
W64rWggQcn/IsNe8PAPE8vYOW6ufUuT5cEA/3kvLLrG8bKpC9AxbrADxFZ91chiiWBzMEdOb2KX6
POMZ43ObvfEI62wC37QH/PMIitAvlND+2NvDGDSTpe20rq6DUZ+Z1wzC8Ah+2U2bCCiZEkyRdpfr
wTRE3G8jLd/ZNpA70DKkB2FWpluWteZ3A2QFjaw4xkKLMK3qt7YfSZD1Rby7Pe41V2iD1uuDqhra
p4vzW1s8E8NM9LCO0vjQ22oUkqrKfpO4/T4UyBZSrbH9MW+MjcBo1TDSnhJ/idrU8nUaZ47BO+bo
4azQoAG5SRmXQdVCswpcEQabTjzXNl4+azsJdTbA3xC6ILe3iJEU9BCPMcmNMEbE67LkNLaAGNye
z7VXN4jZpTokYhPgtxdG2pKMI+DX2EdQ+wZQKgUR6LAz1Tc73UEF2+UOXiSvqaq4efoXkJgN82ve
34GDBLsK0okofFyelpFHuN2GSA8VxZ4BQSDNW5TX1uwRMOUdC14NgVDpvJttDQU5ptRBzSx+4ozY
vunUL6UCmjSqddluSMrm3G5i3Faen2DABj4B2F5QzizdWOIoKtWV1Ai1yp6fOUAxO93ozD03hq38
/doW+z9TV60Y2TSVjpEzI5yNHYXYIiVHR4+AmeNH3FtnfUuldi2B+WlsiIIvJ3/IJtroGcbWk+o0
1eJuKtRgUOp7vCuCFG/sSg81Iw8UOnnxUEPr6Oft5V8d8QeoWbLrQYzw8gMAThFQ90sMpC5sjo6J
9lulqr5uzT8qCmaFdGb7MtkqIq7dTPLJDaFoVEkAil9kFKgajQpL8ZZKjFM22vvIZB6Z9Htn/tO9
sae6Q0Z7vGNWFUKeyZ/xIbU17CewLjRbREZrdzikdXBP4JpEV9kynR4xBypkM16ulkQxmF+iVgnr
hHrJLhf3U6+6eqWe1OqB0UNTPNMyemT2DzViG95t5X7EdY2ONqwBGv2txZTEFmtzgwxaGPF7rPSj
iKPdNEeAIb5n6IO4veqrCyBJNtF3JC/kJSK/HId6qCL5IEK4bGqg+CunvV1lbwM1ATAEYrLyky7f
5XqPaDq0LOaXBXsam/YxKbudspkKXnszWSBSoKCjQIMo0OCXG1FMNC64gldLo9avs/41JpEb5cWL
I4qdOYF7erSZ67Dx2BlvermFCFibfVBhyCwXSkTYCZfW+4zS3kGqOBSKEhTTSWuzXQlNUhRYNed5
Y/JXbhVkfxCQQWZbVosWN2iK5bDzKtNDYgjk9CcPDaRu/OcpbQBDLdwBQrK0m7ypiz20UNfR04R2
pdvfsPYJks8HOXGURMGEdDleh/ZpRnoHm57ZnQ+O98hzrJwFt6189CYsnqKAHiFYQOEVyI5ljhLY
uQQdoglifRHtNfZLs8wvBlLHtEEt34hPfGxCEfnQczuqdelGSGb2c1BV1d940vYOvEI+JF7C/vBS
eONcHLUq3otaPaZsq0J47QiRuJK0vXg1g6Rk+WrOSQWm4gyPoK7pBwTru5p9TbpdaxzVCLpT1vvt
qVkxhxAGbUFoN4Q6+bKr0kDVW2tGxOYVE7Lo4dRuYx4avO8SASmLTtay6LClarcCPISHQx0cOSxk
spD9uVx3zYlLuB9ND3MGHDb9VUAuqXB8x0yhnXyiYHeaf+f1H4KmhQJq0Vm3lYn5/3yBiRcJuq9Q
w17ceACEO8qA1mToGg2p184cbZXRuVejv5P9q9D+xkr6wgaQVijte5TouHtLT4xif3v6r3Mkch7Q
bwmkoAOqmMV5H+O8ZEjm6yH9WpjWLgb8biqCHoonvWMe6uxp2gqbVxzcpcmFgy8bzgroKuuAtPSA
omZGHVjzbDzrXTrs7MkqfJKS8k9L+iJociP3uiKxXaWv/r0b6/JDZED46dHKoVqSwNHqoaOkSjDm
cf04OXMekEaoT7enecUBwBaqSuhNwPHHil/aogoyepxi0E1MgpQQgJ9I8po6filMT2kfEucJpJUc
6u9VBMA3B2bCnV876tHooRgDe/xtocAEMk0gcSVIG3Rtt79w5Sa8/MLFbDAWZ13T6cjs8OgPATiY
dYHhQGsLmNdoPFX5i66RIFHfIvtYgO6Qe0y7T5zZ7bWtT1ndlECtIpGOIEBdokfiKnc6yMjroWq0
gzsMD9BUn4dzU9luampH3f5Tp9VB4/vRhEJkFzTalymp911sIXALJoCQMs9mGyXoDyzypQ83EKch
EwUFNykhtVjCWq9qrlR4A7W9yL/oU9LuSiZGX53mO3QHKQ+zmUIwFcDN51S0DtxJqe5Ypz2BEiB3
wUjy3eq7wXcians1j3M/cWwQojvtT/xRCLJKFQpR+jetszIUG/PyiWd6cd93ee+PKBp7ZC6mo+jb
LYXUtdkGEt+UwZZsn1m8e+QFTIVQPt6xg3CR5JmeuOY0nk244nGbPhoOs0qXq5rjWkhK+7d33toN
gJ4qmY6WyaMlUxoBx6RuzLBPBfFrFEyAt7SrxEUDhDJRt3GKLcT3CooWbGnI+QM4hEsf67k4jZZi
RXVcGmFBe3R9CLV5GYEP9vskj3+bpTWdDSImkOu0YJk2uZp51WycWaY1Bz1PJr9pmPNzqDrNY0md
vzsc7HhlXsdnpY6MjdMgz91i2+EixtMb9CSygWpxTyBhn6e1JoxQZfO+Jjoo6+pe9/sx6z0d0It/
zhmBHge7G4LRaA5DHHo5NeUotLRH/yhqZN90kqAW+O83DqqxqO4BsgUeniUCSSSsISwfSBiVLboT
ar+2bdegTzSJPJb3hzxz27fbO+w6qAUhB6SBpFgWwMJLrCYvuLCqLiUhBKTNQ2Go6V3eozfGiG3N
U/s03VU93VKeX6n3AJNkg3tK9r4jwljMJIUT60iemGEz82+UkWNtxF+ixDnMff8AUDRj476dkxPk
TzZc1cqJwksOBVa8opASWCZSRqd0alPYJHQaHT1CZI53KTfHnSNGGiSZAsyXUJL3pmTNxuJKH7jY
rPKSgxAsipII6hYRfWTR3o7wpgtz4aBdosBefW2mjcv0OmaHmgTeDBLji3OxhDHalYZUDZLRYdYo
6Y5NieU6Sm1s5IPWJhF1DuTNgbJHdXDh7sdC4Wk6mWaodiIcwENuxT/H6BizeFehWa5q55d/3qUI
DVDnAFwSfJhLql046LaveEEl6KQsAjXbJ4D0T6zwymzcyNmunAhUIIHLR07cRIuIHPyn0Ecfa9Yj
KU/Rg6LvEyi6arUGDlhlb0Cb2Im/3R7Z2lH4CHwokZwbgAZemuu1tkbJHQIq0Gki8wlMemWy59yI
XT17Er19doiPpmrvttnrFQRPDWYUWHo0CIO25dJqUwMpY06RFRbRsGOlJgCgQSDt0MZVx8GnBnTN
nWbcEj+63p4wa0JWDREMmtyWhEOtE88cDzk71JtsCioNiLUsZcfbY1vJ1lxaWVxhkwLMCCelHfZ1
/M1gIF7XkmecBz+yeWC0EaB49ePwZjA0rcUhMJ8gq/gj0mRXjRtn/nov4UvgXpE+AfEdEriX02wp
daqoPbPDCh2YRXKH/Gw1oV8MbYMx21jS68vw0paMZT7t28hpa0HhtsMyTh9ne8T7FB15+UMF4fON
87+yaaUt5AIRm6B5eckNhtYPUptNY4PSCVOqiORnkrWjp2ZV5vesQWmXN/qJFXQEKYdl3dE6G95u
r/LaVjIQESEVA7w2ADqXwx0zjo7mobXBmSGApeu6ATBEQjYWcHWkYApFjz62K5heF3sJ/a4Ewuu9
HbL0ZawqNy5Acm08FHUJbFuxT6PanRnkYLbYeNZWE9kQELbgIW4C5HE5PN0CbVPFMMO8Luojqq/j
k8nUOyse1TuDDurGmVkzR0z41w92/Su11ExpnVJks/1xOSnKw9D8SGK8I7St7MLasn02tLgFndHg
U11PdiiKysNbMrW3QNZrFrBWsgkCjDeoBV3OXGI3QzHl1A6LLOo8QI0ar9JAMnx7+13f5sBgoaqH
1nqUfa64OkVH+7FpWiuEJB0fVW+CEGa+xau9ZWRxN1SZA4K0pLPCFCwRrVAlG/N/bWS5IkZf2lHV
YyQ58/TqHugYP9mq7K6MBElTvCokkY4O3cvLRXE0PAf1CfxAU8IOQx6hbybzatL4t1dl5VpDZI4z
gxTdR1fQpZlGHwYzUQo1pOi4cRh/qNCgT/wmJ2+yfYS24wakZeXcoEMa+HpAYXF2lqqUUzkXM1wP
8IHWnppfLI8bjeukG0Hr2uyhOwXcSgh/rnmISpWN/VTMaoh4TBzsJPczNOEE8fjvYGvo/8EN/D8E
IiLJy/mzoFmidjrmLzX5j4bWXhk7j6IZNrzq2nhQp5N8gPAgV5k1wJKoziOYMTLuxtZdnL705td/
3wqyUVDmSLAXiHQTn67DuMrUijitGhZ1504NeBvETlTvonyzO3erJii98WVsDxpzCTU0ZOIU8fWl
sRKBNtAx2Absvovuupr7NaVghTtt6WevODdQpkv6VLgdvNHlfvw0qlRns5panRoq9BeJ/g78n5+4
GMin319cO62mg9B5wO/P073Nf/5nv4+AAWVaGX9+XLefvt8ALW9OazDF9JDAhdNE72HmNIfbS7+2
vSSOTFKr4S29DA1qs4ibKgWENuPvuVF7I2rmWvn7tpHVJf9kZOGbI2iNoM6vYyQigTq2eMA+Zmb8
01B/cJBk3Da25mY+j2jho/WWsUx0QOkCarU39J/l2LsZzXxzCzC+5kDhok1c0R8Ms4v9ZUwUapVY
uhCkLxxN8a/j/ExgkgbF1nt4dStLDCtY+XBklmRcERhfHaN14Ktb1Hxml/4H7JcfDFzYZ6jbogt/
sUTEHLSZ9tjMZVH81DvyrE71CdIzOdvqql1bHyRsZL5MqmAsS/SxYs5WjNJWSI2gIK5Z413lcugg
3d4Ga6sjvTOKoKAPQ+nh8vTbANXEBSKf0Owdt7/vIKqBvKMGKWxVjd2BbASFa+cI9U4JRMfbBWmT
S3NVksXcwFs4tCLlIUUtEn+z49n324NawTd8IP1w2+Bpj6ruwlMXKcAbppXIump9V0K/JwE7NPpK
7KAzT9Tp3S5hrtb0zx1n51HNfVDI3v6EtXkFT78jRSVR71zyV0XowUga8FKHE9hKSP/K7UcpNK1O
oPTxef7031lbbMuZVhR6yQWgZ0XsNqTatUwdXGRqbBaAkHcHZAPfiFbXnBVyC5BQlikGAIguV1It
s7zROhNhSrQn6AmyB7EHZ5FkjhbAHP/7+EB0jJch9gOQG4sAHNJ4mUDzPHi6Kizj6IQ9kgk2m3zQ
GwOc5ZrJFpp5dXiS+gGlamT2lhZpygxt5NioOhCDegHlw7J2jeKATCaCzK26+EqVDnc9UC9o5ZGi
H0v0fTEn3DEzFCZGhOWAwOBsEK+zvwya5k9EdwnkF9udSH53/cZGXRsoXCbehRALwnAXj15cd73e
Do0mk0UzuCE5+z1QxRunPWLB4PYyrp1+yXFrgTVDNqsurgItFkY/MdiidbSLMvO1rCuva4uNrblu
BiJoKOCA5GYZ0Ug9kCnT0Mrg8Cejd1us3pBXG0bW/DMWSrJvw3fiGX+5/5HtqhVEiVo4sNobsj0D
Q3tjP87jBgR85U4DWRKQgJLE85oDvqQViFBkoA6S4NkdUZ856LzVd7dXZmU08gzLlATyEmhYuBzN
TLRp5OUIWr++GHfMIO3OmDVXsBFUqJWy4a5WFggPD6SwAGT9AIBfWuMDN414QKBD0pfUupvb52re
3x7QugkwRWBng1hgeX1GeM30UY/rMwfCxlUZvSuh9OfFdbuxPluGFhfoaLdZVWOwIa3+9klYxU+T
uRFBr5pA6l2mpqCnsExVdyhy6okcyzSX6LI+4XJxy60JW91n6JcBfQCS1FdtaYWSKEk8xFpoaFF3
V0wOOaJM9nZ7VVa3mWyIIQbcgKouJmsAKt3MtEoLczJ0fhWZmacQMzp0MxoIEwdow9v21vyqDAVB
8YJ2o2vU8Nw6g8n7UgvVue6Pg6LMPjHr1EMeRkUiR4l3VlKYey2rsdFFCjC0ple+UIYtAMrayGVW
E5TJYHBFfvFyy3dOgoBESREPQAac6XetE72K0qdK/3x7yPKkLt6NoNaSGBsUFlHTX4Q+I3LGwhpq
LQQWxjWrQzThQobCh1VVASFfbxtbiXJkVRd4LkMq3i/Feys2TKPaYnp5gQ6cULEBHKQ/5r7ybeO1
tzfcxtocwpvDOwGxJ9FSiznsUnjJAkMTmqtYv6rix2BCLLj8D47bJzPL0C0fHHT0Dbj6W/tN0MZT
45+FszGUtVVCOAPiIUkJCja2y6HMjl0L8JvhJjQq6Lu0c7kjUHs8IvzpvRJCXA8zFEd2t1dLzs/F
1gDCCpEMkHeo/aNostgabZKq6AyznVCfZ1eP2HFg4lvXB6PjHAWp3GT+M2Tx622jV84LKQzpVXBF
AnAD2O3lSNUmIaIRuhIqBX9Q6iPI354ds92gi71OqkszQNLJSrd8zCzD0bwqFIdESpgXta85X+gf
Urs1wPno92BBn9THsdxI1K2MDJ4M1S7IIAIov3wLltkMmDJR43MGyAQUlDsxQw5uY6NsGVmMC/zO
ulGA0ReSm61LkZ7Bpq82rrC1yUMFF6hotEchg7JUnBNJ7qilhZEM5T3yra755ljf8zFg46njf1kx
QXnu37eFzKkCBgfdPnS2ynF/ytrUlFS8K+b4LOUwE6dx0ZbljWLjKF95DLz9UO0A8aVMPuAKvbQy
sBhp+o7GZ4RYnqJmbgU5MQ0Kd+Lv7V1+dZ4vDS2jaLW0qdLqRnwWaYSHyVuRnCMQCwHmqG4hOq53
BF7p6AqRMEKM6crBg+6D08Yszgm2XT3vuxz8qf/sA/HDn40slke0BI/XGUaUODqpDiwobQBR8Nuz
tjoUNG3KqAaSDUs4ZDSZqRApKc6z/ZOMrVfmpzLeWJnr0q0cyicji6GAszVDKscozhYDQKIYdqKw
/KbKvk22uHPSQnOHqHH1nuziCagjo+nBnlSfgUvyxqYCPH/rabk2aiqfPx8id8itXG5KMkOVJ9bi
5Dw6PxrV8eT5qtEu++9z+9mKtrCSxQ6kRJPk3NCvZlu5hfbS61s6PFtDWUQ1Uq+3SqQRhz0nauVp
U+ebCdvwTx/0C5cXF5KHqJWiyI+Nj5zK5VhaPUl4U6jFuRXQcrTjwwTVl4y4qJjafXan9tWOQ2MM
rZZnjb8l9N3Im0C0RaABS5bl71jYg9qSo55U7twM/u2ZvnYyeDqhXIcvRN4RbbqXX+eo8VAByMHP
FWkB44PMX9BrFOzOHYh2J6NP9rftXUXqqBF+trdYWQuqxVpmxfxcA39A5taP+v/SwmJZs7wHheSQ
8fOYMY/S92QrbryORC6HsLjVhBpNsWliCKgDiV5yqMCO8q7Rp4ZTH+mkHR034uKtWVsGP1mGaL/K
+dngJjio74SlbszaymG4WJeFo3EG3vA+gs5Kr+3H2YGE5cnMkg0o0aoRUOdSKOogLbBsg5zMJGb5
WP0PaefVGzcSbetfRIA5vJKdJFFW8MjphRh7ZOac+evvR18cuJvN04R95mEwwADaXVWbVTusvVbu
jtSiHRpeX7qCO8TLqvc/97L5bSZ74oOjG3np1XGIeogxlbmbBtPMYh6G6gfmJrbQECsfj8HTrCAh
Q+0BBo9LM3UDc3ZILOAi0ZoW4kuZiz/V+g5k51Z7fcUB2DNGPeDepCq7HLjKegbaOj3LXWvK8gdP
D+SDFdafbu/ayvHMDRw4J6iJzpyJl8sRwVEXaqrmbiT69d0gVf53aEYju6HmsXX5rm3dua3F1vXo
Y1BPw1Y4vYlldadpXwdeMhXy3NuLWokP504RxQfuOBqgS3qcphvhzOx0vh30iBPeUWeK22NRVY6i
JLtOTJ289J+SQIdH8fm27ZWb4sL0YkPJxBFAlC38fZbfxCvlXUIAF+T7JvnPiiobgT8XTeat+v3q
QSK9yMAjIRY158uD9BSZieYO9xd7c+cVb20UwGRhdFtl9DWvJKOlTMn0F/XKxfpAV6FI1I44TBOo
90qeD7txW2n8OjzlAGGQmXGOaJovfV82Ky1WPb8g5KAJIaQPg9F+oIzwI2RKyrZUeSMdW9090My4
CqQc8BRc7p6St2qmGJyaGSL9FY9TvheSyjzkIhpLtx1kbQMRx5yLyvpMiryMDeJW0yslLlyr9I61
XDNF5WktDfnbZtZWBIaB7xrgFiDfRSZBNTnlF+SFW5vPI+LpAaF9jeDsbSsriyGbnHEmgDLIxuZz
PMuKmjAxJ6VsClcVj7IkYuEvghUyZeIoeNYYLF++H0GDsE9QdaUbh8WzmScPeTC9q3LwrmXKH7+H
DE+DAifUhVSIVtHlYtokjTPJClM3iv4V8s9IOKvGy+39uj6VSxOLw2/Stm+7PEpdmhdDF9qghKXs
7baN6xsIG6CEqXLBcXzF+TIFodehSJC6qBfcefpDGbyV/aPpv6J4JqKNJP6xpwHt5DuFiYnKEHt3
uW1yzD9UClO3qCET9/WHJHxUmYu9varrneNt1xjEZQjkl6FLK2aU+7qQDak7DOp+GF87NdttFhau
tw4jCACjYUtlgYf30khZcqmVOllkX05OPqB5gCrD1P0Mg8Fhiic/1vkWQ9f1o3hpcnGfNqPcGG1H
ShlpgiP1nwygOhxUv1WLXN0/CxUkKKnBBC7fB9AFoT6IMnZ6dZ8CvbcYKN0E0q2shvYjXWSCPfol
2sK/x4LHIdaN1JWLxEEGjBQjJTsVP24e1fXNw+15Zmlxv41TKhaNhiWr/RwOj1a/RfhwbQBYhsKF
w9ARqp7LaplsChKVi9FDMeiEqPthDLcwOtebNYPrZwQYlVUQYItHJ84CRSrq3HpAqHUfC59Q8mSG
L7vP5GLjE72e3psBGSAYGJsHXk8uc+nY4yQVlaKUHu3a/7JmZ4mfqBcfJsOzZXSaJ/nUCfdM0Qnm
+L0gLS4a16/ulCbcI7bwp9/xL61LqqvQwcCRuFh0EVntpHQTZCij2buF0cF921PPrSxxS9ThGlVB
GoAjMklEBV5HDf1y1UEVAYCLG4+idXMszPcmiPZKk58GQb4f0uRZR+CkHGu7S76HxfSWy9EfJz8z
bGQuJqO7yXzn4kXpIWKpSQyEh0LpdrLihv5bhrzS7R2d/8hlsYFlMnlI2MJbTGvjcpVDbilK31DK
K1XvYEGlzO3oj9ZhDL6hmnHb1vUtAjx6rljPfUrIsBYXpKlVpVJ0fujC6PQ9Mb5l0kucaZ9uG1n5
8rhAeMJ4u5gRWlIgodfWxKUW+244lO1u6gyZ0XZ1qx++sm0WkSWAG/BKjN0uliInbTmNVEGB3Dwy
fP9BqT9E6ouUdvfq+P32guZb7/KESBTppCGpB7Uu7crLE5LTAI4CT6DqZHa7NICBdDp6Sn1A9cZJ
ip+bAozXp4Q9pjXnU+ILWxI7tQGh7BRYoat640kNJlcrhAeLeenby1ru4FwGJddmHHAWe+Q/L5cV
qsNkhHFLxS5MEVarhXKnmGl2EHOBmBZWMSdiN/7wk2KQhCoCMGPwBfz7l8zRWcSZRn6ikrhFbp3d
C9Lb3F5oft5e19L/MDHrGsz8fLS7rjpAtRcamRyHsRsYrQ+9qf/R19Kt+b/rzUNbbaaUwNHR4Vz2
E8LejKx4bGLXAypj0sP1DHk/dv2PPPSQjtry9qVLzGti1gnmFkAZBstanFWnZKIGhY5r1NQbI5tK
XGh8vb1vy+jplw20c2ZhIVx92bwwWjOMKmuI3QyN8RFCf9Cz+vDMkKw9tP+kld1V3/7cInNqvCWE
nSRVi7LcBMdfWphx4haV9KNqw+k5ytX+yeRi35V1Fd0Fnj4eh7Kvj3FZb5GhLD/reb28KhB3kPEz
ir7wf5j/xaoSo8RVLQajo8Y8Fa32pTH7XdsPR2W63wx61nYYLBJ8lXzdMG0tHrShatRQhuXFNSe5
3jG/pjhe3xxUsTTsRIgjR0uUfJ9WInItDJlvfO9XUQQLJj8GoMg1RvlrCaETWqE1By1B4KM1CVbD
sjpqaKQhd0mJ0qj74ig2RbmP5aI9SYUVDbY/RNZdNgytYmd6Nu6h1e5e88ZLHsK0yl+TVAyfb7vE
ysfL4KcxQzZ/YU8Wd23na16UKlLiDokR7xNBrb4lmlBt1Auu6Dl+bcWs68JkPJit5fQubDGZKZVm
4npvefEzegJXlR/1f+DA8h5j2SkGp3hXhNPtta3cGTO2FnAV4Qyf2OIjthTPlCeJ4y+kn1X3HnyQ
hfv0Y/R228qKW19YWURoamvkKc2LxI2zB5/gKC5syfgH2pNSS2xxi81BX7yN/38jf69p8QlrSoOS
SqQkbpNqg9PLlQ8pgibuvUSBOrRu/N3t1a1chDT1mSvn04VNYBlcdH4cA0KRE3fMIcrivb9P1Y0m
7toxsSwIPeaBfP7a5V2rJXFb8wUlbt4WgYNmsPVIUhTcZ1JiPOdygmJctRVprh0aaAIuQ8JqCsYL
m1R2wiZO8cfWex73lj3Z0vQjKH9G77e3b+UGgt2cegwZi0pdaWFnNINSNCrS8LoTmCzzffUV3YL6
sfCycj/2gnZHhTL4MObCd9B5W32eVeszCd+cMzO6vnAWIWbWEr6F1C2H+ADZ+mgX5VejBAda7TvU
V6Y6+JbFGx6z5qEE19QFLUpYBPSXx9mrfQleTqfy4CFRTyMPvnOv+mjub+/smmPyQqNRTDAPw9n8
/88CmyzUkBSrMJM09zUsB4r/WGz1ln/hyM8j0flrQ0IaLM2cL4CevDQSdr7aW2mRuWPxHIYoPPqi
A3FmVL8ooi1m0B3lh7Slqfyt8hCtLJ5yC1J5a1/pvt1HSMJ4CiDLxnCyIXyq+y9ScPK64L6YtjLW
td04/6HzN3a2G23Bz++iOnMVeAXpitqTcpjidGPPr4+WJAOiD2MeW4DffuHNYluO/RgDtJG7t/hV
IReepOQEoejWc3G9nJlYnlcB0jRm6pefZ1O2gLQKMXMHdHElSDoE6XvZRrY45c48ea71AEqa4E2K
P5qiQP4dA4VD8rXVDoHw321HW3nGZy5oJObxWuKmZRKX9UxqjLoHIKM6tNne+5CgyTf9F6b3PNyH
oOlP6STHjPg+mMN/hRa+lErljPrPPjzc/iXXlxY/hNCX7Z9D+aVgQjlUUQn1WeaWcVwdYmXC5Uyj
cqSkbY+iFin7OtC9fZY1W+HwysFjeU6XZ1FouA4u3UuZkkiXoyhz40lA5PdYtk6V2HVzd3uBa2Zg
iADHOc8BUPu6NJMKvBDiUGauqCUJQTD0wmr+WCWBE25l5mt7qROIasDzQF5L89V59sFYI60Aq+CD
GSoIgTQAXm3nKt4DbC3gDMqv2pbg+UoIBAyfh3RmxwMeu0Q3TmYyAg0JMjcp7zSxPAj9u8HCom9I
RSjoLyfHBF4439WkU78xDHoFk+UePre9TN4ZjvEakGwZYtM/rOBYS9Qy/a9J2ey80C7zl3b4kXcH
f0vsa9Pu4sLwpiKKoxy7lqkfjN7apfVzHtxJ9xZ+lCvO1MIxNX7LIZG+7UlrFwjKmXSN5mYLFcPL
443kfMq6seJTEarICeIsoo1J+UCq8602yJon0UEDHwhVN9u88KRAHXsGaJDxCzWI/ZAgEI4t4/9Q
5PfTIbeaaB/pRgvlUVZufC5Xkl3zsZ6ZXupU9Wk5JWBPM9fXNUeJ1TdL/9b0Bwmh0k5t7qRGt4E9
TXB5fbTGHalGP9yH8uehSh49vTqOzTM125P8rJckHLcP4KqYuPxti6M31FAxmEPn6K172djV0skP
QEbPJCUHf3y20E52UMocLOe24Xm7L59s9oSEnRLmDHnUFndIUzW6JcQ9V1V2bMPcycenKT3kSXYM
7DKy7GqqNyxe+9qsQsFRgEOjzrJsHUKvPcgtBDBulEzIO1f+g2eJSIYF5en20q6vx3ND1EkXTl0p
tazGDcCgznzwYuOzDyNIpZpOJe5vW7rOCmdLMwgRZZ65NXFpCdb4ntSVrrXVBt9J6VunS9JgI1Bc
cZFLKwsXqVu9DRq9A4JiWLzwDVQC71ZZOoTRzphPdqBVe6mFzFfYQyNc24WmbhREVo+OUuPMmwps
/9cvPHsFNLWfhGHeUcN6ozpWSY+i/HZ7K6+zGxYJHefcT9DI2+atPjMxxopaRq2IiUbD+T5L0Uer
bp2wujdhgbtta9VBzmzNyz2zFXhNaRY+thpoDJT9KAWOX+7/ImG7XNIi2DR9s0rTUcpdPfxpBhH1
jNeEsoGgbw7JX3/Ml5YW1/jYxmlWJDIojTY/tkb2GBlDZSNWZssg/rrs4I3S06j4G8jvrTNbXOl1
Dwl/orPAalIfE089GVG30/oTqQ3y7Rvox/U1cm0YqFMBop8P9ezQamnwwRBqGBt+euF/GsqO6Mjh
H1IaOsbzIPUbXrK+ut8GF8eXTbSlx5JNlbTvKPHVZunUd576pL/e9sb17xu6r/9Z2eL09I5nOIC9
xY1Ct/2kCeY/Y7Pvo29j1R2n/mQR41lxe0ca0SGxsmF89Qo7M744Q/jiEokUoXCBb2Z2WNSxLWgx
BcAKgJPt6+MXQxqpcYJ2MvZRbMHopJThZ0/Xo52eRtm92QjwXAkwS278svnyvHyhcOp5zGsm5qe3
uLgRNCWtrXDk0gnMY6h+QflX8QZH/1j3TiN+lVG9N4vjX9lEmRpKYHUeSbl0MitB8rXWBm6Gwyhq
e8/60pUfZfOoK69C/+ZP70O5ce+t7T+sLUj+UgVg5GBxuReSVHtdyl00FdlzYFmPjTTub69q7cuh
lE2bdi4fXY2b9mIytH1m4l/GqeHT7NOHoO2dXnxOvcQOmm+lutFNWXXpc5OLb0eZoIyMUo99bL+I
zeBIlUekJ0Eob0E7nYpwSNY71YJHNXw169dg9P6UrwaKCmRhfi968VFZfhk2oSqAQlUPRnMfx1oA
r0Ntx0b6QLliN23xO8yPxtJdZRCcJPxwZmnL8EYVKS/qHktWk1PbeU6QnqirbsRQay8Xw6/wgwGw
phK4iNqGKcvMoQNbO2j/oanpoeaCeo2vbX0Hs9ctF/NrIaTRjMEuM0yx84OJNhKBjZ/sTPmL5SRS
7kgIKsOWfpS/d/nHBrLe2366UkEgCyF15Wmm78Ig0+XXJ45qUQmTmrv+J0G4pxeX2tE/IgQZWbZT
jqM02OV/Xngoy2M5OoO6q9uN23B2iuWy1bmEyzD/XGZdvDFKOyg9couFmxB/N8lT2Ko2orpOGh5l
5bHwtxR01+xBDUoST62CY10cZ9rXWif4SuGaQ/OWV29qHj5myZesCMBzWqehbl5ub/GakxL1E2n9
KvQvsSFSoRW5lQelK6OY9KGXx/Yu6Y37pBql021LV2DZ+QNEt2VOMWiZMFB1eZhSNcWZCYksQPOv
uRA5nvkl8h4jz0DRXTgUpXYfZQ0v2sZ9uupE53YXz0atmtM8UFOC6BoOarrrUtMRLMjt39hVCYrm
EvUe/4ufHKRXyP/1/KnyG6fdcqX5hlu4Et1e6O2YJrdm5qLL5Xd6hNJpz8+IrX7HcHeErrYEt4wy
a23kG7HR2n0LGxPiFaA/fw3JX1qLxy4d6wFrKsUg4mYq9eHXSaNLakx3YgQ34vQomEz+xuN+1JJT
UxobP2FlvTM/KlAgXmsatYtvN1aTLDX7tHbb/nV2X7RCxrtAeoqg9rztWSsfDU0qvhngTTMrlHy5
1lANxAmlo9rtzQ+NMOyU5LEWGyeb7qvh1AR3t61d+/HMowXyH4wbPVLqUpfm0LIK4jotAjfxv8lJ
t4tPpulY0GMnsmGHCDYXxQdP2vDiqyd7NirJxCAALUiXF7sZCnFmaU0fuGIsxvupkzNXGAF7G10V
P2apnDtM2cVOq9RPdTyFG3Wwq7Ok8jYXTKBfmzkSl8CSIPH0KR/mocQkjdyeqUInVlNvb5VGde/3
vm7HY5tuxHtXgRAxEAJ/jEAQ8AGtWnww0VCoZpKBN8pl0Sk96etQd1ujAisLA4Q9I/iBf9Nrnv//
WQ6hxKY5mQVzkJzfx1ApbX18pnMslOqztKUXveY4QKfgfJMIvEhaFhdg14qjqWUSuxh9rlqd9O+D
UR6TBz/eJQ9pM52G4n3DV+c/eXHpzHt4ZnJx9/lyJzAlO+9hMbwyrUvjpXHCQdvpY8M4Jul02Bxa
b3gRB/QtDGdS39M4Pt7+FfNBXf0IHvJ5agBRq+U0Y1dHUzHKbHIdjHaSTk5ovExwdty2cn3lzWs9
M7PwlzFusozCNWdZH+W8grY4ty1knqXwJdw9Su0uy1+ryYYI6LbhqxBsYXdxH+Ry2guw6TOJLL8H
JsJcg+r0oZ1WW3za/8sKGeIGCgWHuLZYoTWJfpNNTBXGJoogYQEvOjFQ6FhT/lGKpNABWP5VKsYf
eROmjpJbwGOC7B94pfTnP18zxRkDYlooJq9G++IqGLKxZM1gMO61cG+a3d7qJ1vYsLN2B0BQCDOW
YsyP52JvWwvlpzo3A1eLi/rY5vJno1fLjYvm6v3gAM+NLC6BKM2lSBk1FlPF73rv5D8KdH59CTaM
sNjpRRs5f7F7lAjJ8WYmQ2XxYLV1rISDzKos8Tkev1pG4Ri608gfb5u57iKwsF9MPAx18RIvgUOm
5uugv/rQzbtdYBwpaztRdN+JSHh8nEp7lB3hWWY64LbZte0kgZ0xj0w5MKB6eaf6aphlGnzWbiye
guFAKdn4XnmOmNt9/qcEtPQ66av+trXwj74NvDhMsSXlhdNDc7sJhVrzwHMLC+fwvUEehxELFmNW
AnNVSbsB41i7Hufe8MwxCdZgOXmSoPBgjvMpMavmDPo3TSucrP7Tgu2vjfptZPEQiHKlCaLAMgL/
TW3Jl8TSZh5mf/vo1zfrt5XF0SeelWSjOobuFGt22L5sVlC3DCzO21P1nAmNCRIB2Ycw9aVGJv7/
toTFeStV07AGltAafCEWE4rhRpN+/o3L51AmmOPy5DUksLr8PgRJCmLZ5ChKyXBKedxnkbm36m9l
sXEaqx/inDmjugvcYzln1GmwFZTpPPttqneIwnyylKdaeeVWJ7uRHrt4PN3eu1VPPjO4WFkvjkak
k7K6kvHmA6Ioq8de3xoMvOItmL95YkIRDRIwplD1Xu4fHP7pINd66CbjoX+ZfqQ7vXywvPupeNES
1R2VT/TX4yfhhx8UVJ13t9c4n//y9M6tL1y8DhK4fejQuWL9r9KZDLOLUFk8mv17Ov7N7UbRhcAb
OBD8NAtbVpAHWuaps7frlp3HfbpjPk7fWNHaN8UTPvO16HiCvihxakBtJK1QQhcpqJNlRfcjIsC3
N23N5RlxYUIQmNpcrLo8sqypWw1hidANRdFWEZj+oo+foFm/bWUlRwJuogBaVKF4AnF/aaU3lVBu
fA8raFRmNjHKATFoh/YROi/2NHaOEmwSFM67s/SHc6OLpSEbphWqjtF0/Eb5svdEG7TqZ1161/3x
QKPuztuiiFlNJOYKgg7CB+q7JYQr1lACyOsgco1hIMw9IslmjCGsrgHN0xc6B3YEjWe/VcG40iua
vzxGPJl5p4pBNrq4G/O6LlFBx/cV7sVQpTPQprJjoH5FDaP0P4yfBemp9Mp7edZIdOTv6V1XHqr3
SP+HbumGT62d9szKA2kYE4FXQBS5rutQLNl4uX8rZ+kQxaRN6FTQAELXDaAU6tkNk2sX6jx8yrcC
/vEKzVP4URyC5olcZB7udbTpjPYRrrIysA7+c/r9tjevRm+MLs0zqfMyl9d3KLWtkLdJ5HYKRJ6p
7mh689P3OntUESmPy+f5OVes+NH3vob11rTParJB3VOaq0hgMJfo0qAuYmHw68itmuEk9i+Mdv4I
0dPIEcHr35rK0XZvW5TbqxvMvkIBQ9GVpsvlF8xEZlZ0UR+5mvbJmrwTwtWZ5arqv8JdV23qsa89
VzOCG54FolSqVJfWYJO3oEPsIjdPE2cIDiUET04ZnEJzr991nwblCDwy/1QbjzIVURgEbh/wqgOf
mZ8346z2EBuWN2mILrryozoiB8OoZPZoGP8QChS6Zpdb/rR2U50vd/E6R4PZSzG9AjerlfcoMo5Z
kd415rOX646n3XnDB1+x5WQrCtnYZVO+XKbcdcXU1SzTj0NbFL513VNVbkS3q37D60KZaia1WopY
imo+y5qOkRvnx1R9mcBxWvWr0j9q4xNA6I30be3BnKfd/8fa4uCmvtSzxGRFnpq2+1gzKu7Bdquq
uWZlxj7P7GOzfy6Oqy4CWg+ob7qIwTnzVP0fE2bN1zldDegIUH2eaW4vT0ZD5ERVQ4vrTH1vk2el
+JluRUurT8a5jeWToVSQwdYep28iQtQWDprkh9xLjo0/ngpvuhfa+hT2zQs6ck+mFXzoekStkmEn
TONRkcq9L5lvU/skbMX5a27J8IZCcQGCxisGtDquxVFI/Zh5/2pXScfUyJ1oawj1Sqzx1xb/tvLr
JT/7xtXOqzXodWJXqu7C6Kc0BCfDPFl878PYPQ/QLgW65chd4UQZWCGlPwWSk3ojYqOFnUzpP71g
2FnbHBUvP0xFQ96mnuJS2PtRtW8M5ckSq0evTD5asWd3dbm/fUWtxG3MnjDdR1xIErHkNymkntZQ
2kATV0yAheFQUQJHZrh0i81vLaRhcpgeH+85rdJlqJs2gzoMkDe5YlOecjN5qisk4vYWdA/xW6vs
6g7BlMTY3V7fihPg/0ziM2vExNrVNzYmlayndej6VLSrLjgoOoiOfNqoYm2YWUbYo6/GdZs2ZCzN
fdBFuxlf1ECu/ueLoS9Bngf5DUI584Vy5mscZCtFwJzdGv/Zt+L7Zva94g60PX5bmNd5ZqEUrLxR
a3LjZMoe4Cq+T83hUFXjp6kVD7cXs3KjI1oIJys1XULdJSO2V01Mzcok+nKyj7twZ46Ssk+GaddG
+0Gvk2OH+tZtkyuZHSZJLeeZQsKtRR4U9jDuSRb71w/7DKRUFff7qAWbZWUnij8bj8iWtcWzSPcE
nT1BDt3GmIaj5xvWTkgtEPrp8N5qSMiizruVOq9EHPMcMng9AtiZzPjy/OpCLWQ/J3MuK/k164OD
5HuO0AinYZL2ZSGEc3lQGLaIO1bdholQXpp5pm/J/ZTIaeVptUZVKOp/DNp0tORg18dJ7sT08m8f
4tqnxoQwU+M4D9WVRQ4oUnlUzZhMU4vEY5TfN1O8T8uN1uZabMxAx28ri0+tLzugshMbGajtkUnJ
Q/5v0B1105WUb0l6zAxUg/TA9uvRqf9Uy4MnBZKFmXEFXVSeloWbIhoi6FpJG06Z3if/5c/xR4u/
v4jBDcWrm67n7/vhT038tnmJzHuzSJj5qgF0AjPn9V1S+XRmbVgjWtpuXZT/pgHjq4NsbRHqr7nc
uZFFiNZoaZJrBfC5ULqjpBoHKt/Ts9n+vO1tax8x3VCYfCC4Ywx+YWZEKzNLWtYyRK5ejUfRF2wZ
QBXTfkK0FbH8wrdd7dyZtUVEGMRG65kx5bUo6OGLkby82Y2BLzHD2CBz2srdPhXj5p+cMavJqLoZ
2dB/aNtM2/VSWu/6rH8zY5TFb2/C6oH+/llLiJw5VbkBVJCqX+gLTs8w5CGuxGrDytrdBTIGjmZu
LjZ74ZZdmw1N05acaKF+zJP4IAyeHcq9rbdwNKt2Iav3zRaj5Mr5IvzA9BJxItR4y2l2qQmkuQTB
zYXyQ9PFD3VdPLct4xDNDGkI/NPtrVy5vS7sLR4Fw0yHsiyxxynbAd1uw38cy7+4jy+sLO7IgIHG
PJCwUliP6oAG8U+YlFp9IydbXQtXFGimeeeW/GMqLK+xWFK8RPLulGjRnWyL5oZTXM8GSZBbIwYE
s7UIT5y12LAWFnE9VrmI66iNDpkf3tVC4D/XTb4fo1CywzjLD7mR/4y7OHYjvaRSrPifx0qZ7uqh
3cIY/sILLD5Rfg/ckFCJMQSwLGDovhaqacLz41vJQ6aX96L/bxF7n8MwPliBbuuFcoyV7I6ZO8Z7
bJIi20wOKKwfjTieyf+/ipH+/bZTrToxNVw01bV5FnNxbSCbWTTiaPFYFfl9l8gncersMtDuJKjc
qyg/3janX9/vvEozdxYwlbn3cBlkSJHWeKhxELkhQ8/cTL9LlC9Kt1HrXbl0sEKcBqoMVMFSvrus
VTVqJ0qgyHa3KN9ohsOA5VaNcSUKvbCyuN8BppiZKkOoUln3htk7aq0cvem5FiNbg4ezCTcCi/Wj
+r2qxVEpRh0RY4eUaLTmIdKLtzj5ViTPog4FdFBtRKA3F8eo7iKQSKVKJTGnmhkpMpP3sR2CKxe/
tPlTLAfOZor3izXg6tsA/MLTj/QUlahLx+hUc8irEntW44f7KDVKJFSC3BnLWLDHLov+aeEOQRMq
TvZlBLDdN8svg1L3yGqHKuxetQfnLluvNuXPcaDi6QcQU0xhlzo4neVMQ/+vltSIWEnZpyAY452R
Rt4D5SLTrgMFQqR49Ki0TeH4yWoLz+kkP3iael/aIQIdO0WZQGVZdgzPWEPuqIM+uFIA5lWFBH4v
+b1gZ2qlgzVVlI2LbPWjAdVB0ROYDLwBl3vDx2S2lAkiBjhfJN9VxlMidqg3/c23eWZm4c9611R6
PmLGj7x9pbxVveH48vMQfbp9B6ze/b/tLEUHZF8ZFU/GjoGOyBCi+fyYU5O7bWT1Y6EmoXGxATBc
3rVq3bcNA72U4apXKxER2GiZVDBt413fglOumjKYmZ/zatiOFseTAAMUQuRRXDhXFJAGWW3YqYEM
XHFf6n9zs5EqkYcyMw4q7dIV5KlLPbWn7N+2RK11rBrIPHtvt/du9YDOjCwcAZn6tDJEgvxs+NBo
71p+X4TBxv2yumnoM80SlyYDpYtN88m0CQyIjBlQC6bKnhLJZiTZzkW339J5W6sfIToFrBgRFAIC
bfHq+AWcMRO3CxP2kQq/0fTB6Evx6KPBsvPHNnRohD+q5qjuxnYo7MGUir/w+bmWCKyHYir1pMtz
082gyOKKfknpN7ss1m0j+14qG+e21vxm1ondRJKKxt+y+a2UoGoDCPPcon9IRGb+yHbdpnke2sRO
5RImXmafctVR2PA4fYla89BrjT1ozwZadH/uRFy49J4Bps7fxuWK2zzSvSHgt0hQQe4Ii0snT5Kn
rt5ixljzVobowRNZzJ2TNl4agrrQk5kCD91ukt8nL7P2Sii0u5DvYn97SStZBo/TTAhhwdd2DbPN
myEoDKjGvDx+64rWLcanTLwLJtmp6y958CxMW6Jsa88wO/hL1HgmBF3soja08VDVA4lN7B/SU2Vl
NqOBoy873ujb3haIcO2lOTe3cNMgbXK5kiRSjNC4k6z0HwRiqE5LpV2J4d1f7ObvpS0FADo5B1fX
sTQz/wTozQ562CcsxNqgwHhRgmknbjUQ15qmgGuJMSgAAVRe+mTWlGE0hSJZx3DQpBhJd1p3r6Y0
7E0rtZNoF6BX/VSGW7OBa/Eog9PQCNJQmLF2ly6aSbLeoUpCkF2G/k8KBo0zSyX9xR1zbmWRBMPw
M/Vdz+rgLDkVyq4IosPUbFHGrbnIuZVFUpUmkDy0iKG7hjx+k2tbkad7RjScUN3qj6x92HT+GVHg
USVrWrx1Nc4RqCLxrkdMfKrT9DugJdGBBvcvihRMIhBfAXDhtV6SSAylmXbeHPnok9ns0ykOdkld
bg3vr3rBbyvLErI8+oagqGQlgvIOWZljaMLGnbuaYdKyAP5Lo8S8YhBvMi+WlIbKllbuLfPoN4f8
TRQ+lD60EA9W894Od+N/IOO08UvkZ04yOWl+J9fPt7/stbcdYnYuSZoNePvsQmedAGUS2sYoC1BQ
8V3Y+4cgvyvDD50+HpRgC5+05o4gPLghGR0CAry4sQSjqpqiohXQeemxq52vaeI7Yadv7OzqkmCY
ZuKcCVNpyflUlY2eoDQNkIda/yS6hvYlrqjAaF8r73R799bcHjlJmC9gfpyj18vdS1H8CuIZcZUN
1ateaq9B3pw04f0vrFCHAMIBLIrhtUsrY8BfbUCFu2kDfwSJVf/RGLdU7FcrMEw30nX6RV5sLZ6v
to/FekjoYwzVvqSkoUClqln/xLrppJllJ+PJSo96cAT6amfKvSAah9vLXHMPWFBgIAWaY0I8fLnM
WKwiuRvZTKOKWkBf1gG5mXHHAHxl+4IfbIy4X5ubWa0IRWZMHn35xa5OreClhUXk3Ayl0zXMcJU9
ErSPolZsvJ6rlriHaTSYSE4ZsxedfWNTaxl+WYHX6HoqKUkL9lgMq/0AEMb7U7URqkMikiaMwoAq
YxxweeWbQpHVGrF63NOTjiQlOmV5CimfHlq2acTm8U8P7dLeIqKbZk7vumtpYgiAyKyfSvYT/9+E
2l5/aLMZiNyYHyA3WFKqNVXp550KLoT1/UuH/Tmrkw+Cn2xB3lcaQpDVUSXmHeMKUZdzRF5mpmbm
sx4pyWzZDxwjFW2dQLj0I2JGqJGs6JTUgDjqf9virimM/e0NXQl8+AUzKxPsz7pyxaYjZrWK0Bre
koT7piqQQyXcinZ+mfJJBranBk6HXI1a7rXN5v3aNiPLQKY3b/KVSLNmsNpiaKgktcJeq07m1wJw
HFUd4Ku7YPwxjLtS6xyGrBV2oo2Zq/Duo1T+vLEHc5B1WWGiCkyiCS5ynjtc6sGKVpr3XsYp+FkD
JE51akiqh3g/NwF1777tUKpu3WDaSHRXT59KJ4QNEPmCylxkuoi3g5YU+HpUQbPF6gfkL/sgGI6y
NRzaIH+Mmuw5CQ+y1GE8+aZl45YKx/XjxcpJkWasIP3rJSK0KjqvjAKR5HPsP8AWe5Ct+jsv2mfY
kh/rTv26sdPzLXe105Qn6IFC1KrIi0u3nWBQstB5dCsx34GvuA+F3rfHwnzV3szIqcXP1XCnMR5o
x+L327ZXlzp3QEHs8V0vxwINrnTPMyQ+tWBnomAN4wjC4LYQtk651Ua8jufmtsJvW/MVfXYFp/qk
+KOhMnjemj8aS7VDSXi9vZx5p652EqTjTJPIZi5LS2NWdaSxnNzEA6k0wt4cjnnH9IT0Hv4/0s5s
R26jidJPRID7ckvW0t2qlrqtzdYNIf+WuO87n36+FDB2FZUojjSG7wR0VDIjIyMjTpyjPLvK4FfV
L6cfrIrPh1QWcyc47O2qDHtd1Hi1uVgszof9Bfi6pg+H++uSbtOVEfHvV58ubat6NWuHVLjwqmPq
2dFx9FR/7bLUr50+9ttmlxhJdmPSE1d/QFZ1EOC3NtsU0TulsNLLrH8q1dh3s0/O/KWi//nra2MQ
lzqPAeseGeOtnYTxkFpv8f6ZlRxoEI+XJbRGNOfGJNCn7B+gpdqOTUmFi/IWtWHmK8RN81M6EMbj
UnigDiekVj7Py4sdg1FJosAovWDOn9zmtXB2RpNkH9SkwYleEW6Cd94uFPa3cTRcPb1A7aAoQZhS
XFJezGpPSEvmLNd2Ns6yZjZ0zxAlXsa5/Vut3ndZfPY+M9x1WpTQ20n0hRdsTxxDqLSSRaHHdje7
h66wPpdTkV2a9csUhZDkzn6tvB+UJ72Pg2X+dt9ZZJfjtbnNN6y5E2mMl0AAJ8uvpleXMZHdKTVZ
FLk2svmAnYeeTN6KFufoAcZ/Caf8oM2v1nzw3GOGvqe6i4GRXbbXJjeHrVT6eW5LTEbVuWwf0ugT
U6H+SHlHaT/33Vmz/kxX8/X+x5Q65NXebe6dmgmzuejzjEcaQwfaHw43vKa9W4e95sLPrBFCMtmj
iyuYEMn0NwWdodOzsF+rjJGVc2szXNHnfjR5jc/l/m5RknNi2ccZjd42e0S28aQV67F6bzEPsarV
GzUcdpIMmRsxmYVeuwDF/aS1MGt5bylWm10W9dkxP5Iw7yJ/ZB/3x2ueKjaya9slm+hEJ3NuZRfe
T742fhej2lFn+7q293Vl7koVmxq2g3op8zq3cQVSc09pVju7VLlvxo/RqL3pywiJ6txvyydjzT7s
UviLP7k99WKQWPwnpB02L47RMRa1M8zs0hqzn5Kh7zY4JfgcMb8p7nIehsTLTWBpWy+ckoZ6vBu9
s9E5TZVngeydDohHrG+0ug9Ug6rgRyCPx246DfZO91i6RC72HzQNAqh5+1WbWJnrIuKGyAa3PMW1
8rH0wj3wu8wPeV/8a2RzAs04WSKGgMj1w/JktJnfOnOwP4a5Y+bHbXiVPkRd4/WuQSqfd/pjNL9S
R3nY90OpFZr4YqIeMNo2+aprb3K1wmAxKyCuUnMhFCq1r4o37A17yC4dHtYAnJnyFfjL272pvYGe
g0tqUit5MEGEHHu0oUwr5knmaeehi1Q/quMd2i3piYYqgBFC3BGixlurUWJRHVbF/d0+LoqDdsrr
OrBdzW8tT7BoMAqnMhixqR8YbFdbiuUB+XlIDeeBiRor5WmQGKeiWqC62MuHpFt3ZXFznlWgzqhB
kMQ22fJoNOdhgdfG2sl/pLvm8AJgQEBQd28uAaFCFPYj/pHZf4Kr605W+KhNn5qay6d9uX+1SU+v
KOoaVNNcwuLtXvVx3hZUXGnJOlP/EhW68q4qmuF434rUI0B/ISSCK/7E3z9a8K02sUv5Sm8CCvsB
wHuopV6qPQlzQxbjGdFF5A7SDzHEcrseFYdfdRLyi9tN7l+9klmHJYS1lo5s/BQKlHG6RrxXo/WS
NqkeMIwS+6Y52G/qUTlSYrMPal6YD82sfYwVzWE6Ss9PqH3kj9piMBoQ1usB7RV0ZvrZOjFPovpu
QqmlWvM/xqKdfCcb4oMZ6/W7MeV3RPOgwe9SJw9zPiVBZQNMUCt7OdJTzs5jVcRvIv6yb6S03D2G
ZXducHHYtjeQYH/i8cWsGSnF7QdhMLpxK2sVOqPZ+6U33/OGtl/zDKXYpo7iv2Kl3ZP2lZsUggK8
G4Bobvw3KbRMNVKUcupD5XVPs/NX1H5TjOhxsj7e9yuZ98IX4IHopeLGIMft4jILKHtXsTizcRNa
idmHNmx2PqD0CUTX4ccIAgMp23IeVY5WG5QF4R9Xf5j7z5nXvqh0t7353HgPRTn5at74Q/Lh/tok
NW5i85XdzZ2X8FeV0SN3iCul9ic1+7giSvOutmAgL+aofI3KKIVFcVoOk2spj6Gu/VlGmnGYl6J+
pOP065Qz/CCYVwC4U22DW/D2aytdp/Wob+HTKTDU9jEvQIMXx4HV31+6LFyQbiNBrSJCzZPp1lAS
m0vmdU52gRtIpYyo9b3vfI2/3bcizZwESoTJH6EjtqWGyy0nS8dpzC6j87/2SCEkN4e/lLJ/QPcB
Fh/KO4v7bI0QfsKU4OT+WO6xB8kiPQ916vnEWNBWm8M5GiNzL3pItEKRM2X4qoUXpW4+LYhYdjbJ
YrXzZWX3F7cyD2sG40mEN+Ge0kJiagWiTloCV4anJv+AXn1bZHtPa4kdjRsZ9QXaWmjObux05uiU
tjfml6L+DsyHiYF62rklJU5CiwkUPAbA+265IaMky1zFFnJBuXNaxmcBdO3Ub/sgH3FlbCKoaACi
AYeQGW3cjTdSHRmNuKOjlaYfnenJmJZgpavvwQSrxofSPuRJ0FbHKUeC9n+/kfjeGBcf+iojhRdk
TWvO/SWfwnNrHSdVP7vr6f5JkATsGyOb3ZoH6DXtGiNW/YGwXSh/qPNnSL29nXe0rF1A8xE/57Fh
oUy4+ZRxqA5OrjA9XwNQNnyY3sMMfGv/qcuPUePXue/YxbvC2QGFy1zl2uwmKdBtpcuthAa5kzqn
fgYNls36RbOHr/YY7xHISc40a4RMU7zhxZD37Y7ZbFhkWKwx0+3HtDuTa2tldMofPOvUOedf3znu
WVJ7DjXsAJu+oJmEoVULBGeH+nuKxA0v3GNXvSbqzEjyzomTruzK2Gb3ihw6gHAEN2HEy1vL6Z6j
4S/bGQ9J26CclZ0mc4/ZR7px0FYC2xf9hW3RzI3I/OsSVGLa0Yxc6qY/DzaAvrI1NT8FnPVw/3PK
7fEsQxUXHPkWBemlSm56I3i+SHv88pimhMh5T5xFdq9T5aHbKcqp5MSb06Ymc6R3TsWjTPuk1jXa
D4gsJO/15s/YfJyGx0iP/TwPSSS/NeZD0X6+v0ZZaL42v8mZljJZ1jysYTtAVMIHtYf0xfqenu8f
9+1IMnGWKfRveHySuG4OXY0EeQQWAGyk8ZepWm+MtH9oC1isvzbaS54Wx7H/ZWkHDZLKK5OboxeB
b6BPAxgSwFJ3YMzvm9nT9yzsZmdtsoB5bWgTlSOjUFatYAuXtD2jYHGoEVvrXfTQDLvxFXgN7n9L
8cO3V9C1vY3LrIkSgsoUfsmsU2L+Mbj/3Dcgd4r/NmvjFOo0eFooDNQfrCEO6uq9ae0E4T1/ENHl
6iZrUjBSY4PflQMESXnyag7dQVVfGP40shwKme9GvFfxky6LRwgvThvSAWvjEGGjZuGqibJR5/y9
hGMWhFr4PM97Q9DS/THIQsR0pACH367NanLLLXvRip0/2sODYr3/je1hfAHNR/iSYCe9/ftJPFQk
+7TrJsbQCovGD412daxO983Iys9ABv+zs8nwQ3XJFHui8qBomApPRcZ4MFj97zwwzpOj03VqzCBv
3b+AHfZ+2b1YGfgQfb4UYnQTWPf9HySLxxSdRdlATJ5uu64KZJKKtfJ7Uu9jV//dk+KZ04uZ7eQl
Uje5MrM5XkVkTz2DVRRcyiOY2ADNtCDP97rle1Y2Z8yZzaWMKxZjQL53SBT7dUjK0d8dD5UeNEj9
8BXeNBSfb50FDw3XlbMEwUzovUkXzw2MAvLVJkOhohqm9tx6nftY6c1B0dq9VcqSBO42qprAHqFi
3iQJaUwHwyjoUub5cmyd/jGx+mDqxlNRf9C7c/XrA3+iQvafvc01483M6zgK9hz4ikwlCyrKZHb9
+b4jim+2DcDXVjaBpKo7rYRCj8vMnvmG3vPaee/svn8avfohzX69KEdnnhkGaGsFuHcTTsDueUvK
/5fWXNWgKqI5MGZtPdxfk6ywQV2IeQhYjj2EpzZm6qqiqaUSVRqrQmX3QakOrR607nRe7fKw5PmB
ufoDw2E7YUZ2qq/tbo5bDceMAhwAVGzx1hvPfdGdPAZcKazdX6DswF3b2URNxZvKfhTr07vcT5Wv
aqQe3Uzzf8MKhKqCzx6i7O2bZqoheZ8thS6yV58ngMt2Ye63WqUOeGVl6+Ye5AzqCnGMpX2yoeXp
kTCccvVYLd864+P9FUltwaMK4RqDRwCkbwOIArTSXCimXWgLWjDFQ/JiZIl6QL02PZP2WGTiWXe+
b1S2WUyJiqDFDaRtoexRGWo4ArLkmvmNKlOQj8zC/U6gN0ntBR8g5PxbqFbIclHUpis+m9rb0VLf
Rr31dl68nfRQuhYgcYLeiOrV9lUWTcY81H1Nr18tBLIGhkq4/nf6blIjcM8zeAQdPEu63SVjNOlY
qhNroXbVvE2LEq2PJLi/Kz+4draBDz50Ll+oEyDI2fiCunRm5xhJflFbJM/zcZ2CdtX+0pZK7fw1
tEMShIJSst3Fxzkc3ACEdh1UJggitQ+f6MLUgeEs5Tk1JwWIoO35EQ+gw2issI7MI1NTi7F+uP+r
ZXcQc8DgxFSuQeBpt5+mH9M0GlvSvsh+MwwfGQd/p3ej742C1ejbZLTH+/ZkW8GQM1OUgq6eSHpr
r1Gjqho0WqAF+oGHEQWWNwYgBd9r0z1JFLkpxoPFOKsKbPbW1JpPgwYynesVzbqucIIYjiRvD1sp
i9Dwxf9rRUSIq1y9NeiP5CZWOr08uBlk20seeMPX1R7e/8anY6dsPh4Gt+CpTtdgDhdseH3y1YKg
PXrdLeBJF8PIALU7WEzold8uxs6HZsl7blMr/bhAyenA0ml7r7uZiCzvgkPwXzubA2l6XaboK9da
MRhHq04CU2mCRoGMZXaDeFEDDwKmOd75gNJbnDkWIBRMZggNzdvlLUlkdcvELbfA4Bzn7yZoxaI6
mMfpwS4TONz+p0dOAO3PHr2q+MM/hQZSPOCnpOdoY90aris9RaeGiJ2nKUoJ3xF0+Y2rVSjE/F8L
4jBcuSGoZ7ONOzLZOfzITH+I8s40fLrvgLLLDoQL7WqAnUAMNqvoqP8viQJiMKvd01pN/my+C6Oz
Y4JmRRH+vjHpJwNHQ+2DGQxArLcLim2GwKOF+8eNVBSpi/KlqvKdUYEfzArbfeFPk9LRaiUqbYw4
s91OfZvSprFePXQYoZDskqfT7H5V9GNffTLfp2ag5p/D9pguvtXRe8Rd5kMNu0uml6f7S5Z9X4Y0
cVDo4FHV2Jy+QenXZc7BvY1qeSyLV32sDouX+W7xOu2qicqiI3xuBuhABC/oCN5+3yqEVAV6Vlzy
ER11v/GeGavZ2UPZMReHTUglwd62Tc4XzavDmXH2y9AjDpUCdC/yY92qfjZqLcvKD0ZBO9hS5h3D
MucBviT02fiOVH1vF9fbWa81NFYv6lS+L9mzac4ef2OzrkxsQlg2wOamhDyEVTeAkPa9Zj2nRnsq
EZCeHSP4/zO2OXmFy5CXYoHeMPJTNtWXNvKNNjlF5nyBtWHHmCwluP54m1CiDLPWpaGAijBba+Xr
wYbcIZ+KoxO+7fLymOv68f7yfjjCT+eQojy15B8z9ZsspKi8FhRARz+l4xnnl0tRDUGnFORHaqwr
n0u7bFM/d5EV89VBA+SXal1/qJZK/9sseojgE2gQawY64uF/DM53L8WSJSmTFEtyqldm7Kqwnb5F
XlskvtOF6od4dpJQjDqEL0OuuSGHe2yTZyXL550XqvSgofUO6hk0t71NQ4AsZdmAWvQlQlCeJ1XU
P0zaXilBasSErIvmPujqLbN2GK2RuiyEDiXMfH0FoN74qvn1/jZJTxXgZlG9I5f+0SS+umMKJS9t
KwNQqk9h8iZx1uVYzdavE8QBj3NUzLgMgyIsdHt2U9fLEpQ7eb55H7P0rRO3fh/v3GTSlVzZ2AQ/
FZVBs0x4dXRTAbFuVSp+k7jd4f73ksVzwXKHiAhAgJ/4FeZliRc7B0SZJ8WCAPrQBblTro/KuFZv
lEm96BaT8vdtyhzh2qb496s90ga1TLseJERTTqdVrZ8LaktdO//W0hjhZtqfRsK2aa0lXddOE7CD
2DQOoZsemtQ86Gr54g0qwjo7xI+yRVF5QVoeNCpsIptFOXMZRXnPy6qpXkChU6CwjkpaHe9/Otl2
wTRDGx5EFBfwxkqdGKVVjAqfzmI6kWEZxAxL782oFpe62hM0li4JxBqtMwFe/un6XRPeCysAkRAB
Xg0d88nxB/t3VnRlZHMNKrYd8iTVuX+rOUhHpFGS02ownRi6B2N4vf/55CuifQXGUMxciLfFledV
C7MITYxLjGorYPRz0vrj/BsveabY/jUi9vDKSFp52QTXD6TA0Gmka3hORutgqcmOe++tZXMfjcW6
dFEL0Hqy0qBm2MctunOyN7whi0JXi/mZddZCILlhMa7VBePQwY6/00iSrkNw1HB4VJ2jevu5rCm0
qtARLp1Cd+L9naYZzCd7aZ7Uis1sFAPGAjGzedNrZdMj48U6LPV72T5HDHqRr++kdHtGNltSJznc
irkL3F9g361nIeaxO6UhfHSbh4AzZlIPjJP+sw49Uh5uVwAyKuLPxvC9NM4I+jV72ux7Vja3j7a4
SRxPMeFMey4PbaqR2byM4855lFth2AoYDhWQ7Rx0O/KYQAshv3RW+aDHT1nvnYz87FVf75978eF/
/mb/2dn4WOQmEIXVWX4Ram66F6g1yg4TtHkOEhTG3zl0Ebv3t2ygU7AacPFo4m5VN0lCX0CyijBq
finXl1VgDWFIU7rHvA9+DLCqfmd+q9cPDSQ7jWEe769YWkfgoQ2cCYAuoE3hq1dRyM5UrfNSqr61
GUK3reZnM1neOmN3LEA2Le8GK/KBYpBTljuBSbKptExRJuKKAjazraCvsRYv89zkl3SyHnjnm0Nz
yrOHMj3fX6LcjksjGOoP+Ko3K2xWpU4brc0vrql8nM3u6zg5j+USPVXkuTsnW3Lvsqb/bG1iut5k
1lI52Bob4mCR9KOvG+lLm2ev2QwWqNkj9JHEXRACYh5cVJ1piN1uX2EYTVeZbJ8af16dwXfT0/2v
JzkSNwY2K8rdvDPmnst9hRx+OCIhdY6KR/cF1MXJbruzuaeCLl8RRR7Gj6jcbSl767a3tFwX91Vk
f1N064UBzA/31yQ1wfw0QELEe+hX3n60uVPDRlE55uVcPIyudYrnHczUngXx71enCu1EL2ygOLy4
9K4pcPZhveNpkjuEUPjfGjZeHSe2UYDoyS+2/trQLszbf6jY7xiRbT61U4BtVFEFvP52GWqrjial
fPCc6igGSND7XrwHIT0rJIDM6VVb1PeWHj/c3x/Zib02u/G5eenzqQQAdonDZ7X7ppjUc6B0i/ZK
mbLgR9r63/o2t/1MuSe1ddaXChrVsNQh3u2ZZhyt5CW33uWL9m5JvC/lZNo0PMJi5y0gqU7cmN/k
AZE2DqZeY74N3635h3Ga/NUflhqRZCR2wx1r8q9KgYz3m6CC2Xh9MnZxXhtYMyHHWjtfNw9K/lRa
ezBumWcS0JFuAmzMg2qzqjx2OicScZ35CgJS5nx2KL645V6gkNoRU31itpb1bJ2zpokNZUl+6d2P
buQeBu9xqvfGAGQHWUjQI77MVAmjybcnQFuUNlR6FmMoSnkoGqpVSmrtydbIrg14Zck3kS+hmL85
zEtf6pUGI+il0+xDOL2G6kujPbXFeND3sJWyBRE4KLI5KmIsW4LeQplKp+i1/OLVVXsA3w6/dJUt
O3U32d4A0EB7GFgRJ2zja8qqW2MSgtJOk3z2jfCvVU8OuceY/P1IIftwIPmNH5UcNA43udNi5Hbc
66ym0J7qNn0AEG5HZ011Ai/be1PLvhzDloAf2CfytK1fG0nWrNZYXLomOtHeFdWI+6uRWuC9zjfT
deYCNqvJdYUMNCamC6IapV78cq97LIsBCCP/a2GTrhf1OFtGVtDX7b52WfFUDt/V/GPk5DsRXLb/
13Y2+58Ohje14nYSKxE9nBa+gJ0HoWwtIEhBiaGpjaNtvpabDcuQMSl90UPjrLTIgnfxae2/hNXe
wKHUEkSfANipeZo/hHeubvOmqFpn0Ig0hvqpal488vLESHyvcHbcWfbZAMkDkf/BZb7tKMdeH6Lh
OecXp3/qEuORvcl246bMy66NbPy4avusTnvOZmRbpPZPXb/HbiZdhgF/Gv8hHr1lj0jNIRyHEQsT
rE4985+d9W13XHLPyCb8G5Gm2HrBtzITlCqH7+K8eNN0uH8k96xsUpHJHKOsY1D9UpdRdchH1wlm
t+lgp0i9nZgpi2VMP1lC91DwwIifcuVluRp6SrmmxcVrVxtNyXb6p4tq149jVXldyvLraA/6jsNJ
PRv8Aoxtgup0WyeEZprRtzwriNOIJjOt22ZQMJbjwZ6+3f+QMkuQ3el4BepOPylxJEqsNFXJ7Jhm
IcZRwib5CqEL9A07U8jCezdPeLCPYgARRK7Q89l8xXGZy9oqCvEgmqc32ddqegMqJBgMoZka7JZZ
ZKcJrDv9f4jpIETaRFSYGJbScJsCN1z81Tb9Ya9VLcsS6TwSd2gqcddt4pzeQdgatawoa0J/yJpj
af+Z/AXtkouK2P4MlzQppmcmuleQZHKIb79gsZIT1EWFvbB76Yr4taKkE6lwxKe24s/531H5fUpO
Gtz0v+4i14Y3n7IdGWUsOgx3cXtGks1fkvEUFq/5Hs5FdqihZxDIYqgT+KabFar1OnfAIIEus5Ik
WIanMfp+fzFyG6LnQ4nDwM6tDcNKYxeYbcEcRLSehIxg0BrOd2vRouN9SzKPF5w5eAiFFHhEbi1B
vFlr5Ygld+4nMGHaSOZogfvw2lmFQifqn4fQbh7Wpte+rKO+V5mXrlQwGuAyJJRbf+kjJXepqLJt
bh24cJRUa2DuAaBk4YMx5n+NbHxDcSdiJpIllySazlE0H6bxNXH1l935QlkUtlGtYnQFfm9tCxvK
Mwj3GitkxjVGXLd97lxohFXFP+5cLDI7xAxRzoRKz97id6ze7kp3NIlTenSIy49h893Mx1PfwRE0
7mRjEiJvXYd/S7QyHAASWwDkWCRjglaGGNwdLs5owzzRVoFbohHSx8cFDBEQhvk8ed+yLjvFk/7U
D9afnj4HTbZHHCJdOOwULpcOg87W5mCo4TgNehqXl0F9mmLjNKC04JRveut9OJmP94+GxBZpCHVV
WJLpS227vIk1L26jwl+r1J79rllUWM+iokBTFlSj0xUVLFpVvnMeNalVMDgieDKcbm3ejFbh9IkR
tckFhFsQfqqsU2H7s+c3+jtm2Y6ekbxo6XOujEyQf5knnvzaZ60ajj2zMOWejrLk4BhUBlEOgu2B
cbrNwbEnTxmsEfJc3etP5cnqYt9WzkmzN2IstyOKuUQgYuvm1igtK1ZLHTLzOUybE9C7zkfvcz6C
m5wewIo2O+dHcu/CXcGMD6zEvDC3t6KidNPq8aEvywDyf83C8jDMlr5jRRLbbqxsvh7TiYnDBBvS
x8v7CTHRODmVdr7jpVIjMFKL/hmg3m2VbaqdLjbbCXW+tjw7+ktRM9W/xxoq3Z8rI8Jpr7LLuijJ
892RKheg5PRDaHxDHMH49ScZNR/B7wrMDVbjjefDh7fWmsNKRt14ytTjt3UJ3DbbKWT9yKk2Od6N
mU0ISRYLtcYQqvcoi4NMe8rsd4mpnGtrCabefA8nDrSor1r5cVEfPQbqvW4+hE13MPW3sHP67dGb
mQn+ivI8+qit8cBZvihZ91hNKWCcd9YjYIfjUCvHsHt29+Q9ZLsNFZyQpQFeDb/E7UYUlR6NvQmF
sDKcudSDLCNn7M1ff0wYYjYY4gZQcT8VRuZCo74trJRGEOZP3gq71kvYfzadD78eYgnk4ECpqtAw
EX535Vfa7MDOPVA9tawVRIMb/dP2iX5Yw0I5W9CkHFwhpXPfpvQTXtnc+PIaK1PeDSyOYB7YxddZ
e0p+g7uGAVYoPwXruAXq73ZdVj9Pup4z9UyZ0e+LZyYJK+ccne6vRBbFQC4SmnkpU8oQuf/V1xsX
aAcThxH1pAz9vPs7Ns73Dci6i8a1hU12qMxjl+uhmN62szPV1JM99/6ofsj15jgXBg2jp9Z6NceD
41R+Of56HwTr7o8xAgBj28pJZLajmuZMzDpNxBxBXtaHGEKXHX+QCD+LP86bj+gJNM3bhGk7LBvu
iJaBQeVkpV9gRjsy1/dQD37mm12C4JTjU1MtlwM0AH+Y0wNlXDsbTyCLkXU6LLv1L1kKcP2DNt7j
FXPYRRFIegcegBZk1KwFs+4EJpJQ67xzf8iXL2Zb8CGYXe3NGbTiuFDjoWSP0QCtw+ywMkuehX/G
LkKNz8Zz+fesQ2cynqBsPs3P2h/qcoo0QcOUI2d13+GkK7/6LZuz2aSLguorO27bB2f936QwwF89
VLZfZ3vdKRmTC8heeFwomkM5sh0eyg1K3NbEAEaovpapC7au9zPtWWmewsU5hVGCosnB8T7UyXGu
HxYxcD+NO/UGWSy6/g2bnY7pSpmF4I5bouIg+G0tO9iVYRWHdHvh8boD2U392QPScRsmvKRdmnll
XAL2HbIdXX/qyqep+Fs1LuP41Q73mgTi7/1kj5yZGCsedVuCGmutS6+0+LDUIZuEMnGO3CUKE0w2
3PcWWbEBKjyEA0R9g1zQuF1ZlNahQsuX8fBsRHbuj0ZzAlHLDZM68EaQXQQrXgZ/7JgVAeGnBUJO
wNufVwF55K3ZwshSB2kjQarrnZo1DxAqDdt/ptbXLlnqPXvrR61cn9Kd/EhGAgFHGeQPtkgBqLrd
2tXUuDbyCY48T/9fiuxzYlRHy0K6sHpTxtGhjU06rIvfR7ASratvJ90DifXOc1C6u1c/YuNNc1gm
aWcxOqI6n2kjBxMDKgCLH9M9nnjZ7UZFDIiboEaBe3Oz2tmGMEEoF4eJ9a2q2ymIldTZcSFJeYzq
CZVmjZeW4IC7NeKklZu6UUoQcNTHxRQlbX9+jWaNiZ/RD7udjyc77xD8OwIYiANt0zfHTVLRPuMo
TkYSlE347OX597AN94K6LJDCLA/5JTVhTv3mTlvsKPIylfml3mgfLG08FMWbFSKUJtDiN/lyiZrS
T+y3uvcJvpJ2OuWq/dCNiJ99iLS9dp5sI9FfoSrNLyLSbtx2ria1hfSGYVejzh5dp0+PSdRpO3m9
LMrhJsi3wWwPFmrjl2W1Gks9m7CTj+E5zpVjmYAIirsDOul+Xz51zfiaOvVvBHDQcUipMQZKFrbx
H0brgGRRrrvEoxswqeLUGUx/5/sBR/YBr42If7/K8zStMrUJJNBlbV/r9ZMZ71GK/eCo2Ua0awub
LQpX3n5WxceLvXeVPRxChgysonpSGYgpndUvIvEOKCCejot3afaskInABYb05bku+gm8punzLIHP
KnmyKudtOh2jfD2ZxrmDeEdrH3r95CR7WH+Zk1//6s2WZ0urAF4XWw7XcHWMZtcP8y9JHvTZb/TW
eJ5AmQSzBKifLSyBARcrqzxCL1MMB5EbKFQncu30GxsNrohaJXcLsKzbjV6Z/Riz8AcJqgsmJwmU
bKdKLgtAcGr+a2Gz0UqnrfPc88kqDXTFZAdufKmQn7m/DrkVqIV5OooEfrOOITLzYug4Fc7sHEam
zsVzeF52joUsdkN7/a+VzVqKJGxiz+JYFOuzHloHb/pGeXpEZEHXD6Ua/TqvCEJ7YO9prkO/52y8
rZqW2Sw85pyS8i2lgWLOngcIEGjGR7/z+WjVUgmDDZMew60bJG2YlV0IM4zgIFi487zp4z6jsPi9
P535Kyub9bDUtXIE6UY81Md8WF7dUdT7n9ZuDxYtC82iWkHpWNDumuIcX8Uvx87a3gnZqBx28pK+
U2MFVv4nqLbazI7aeKTYct8BpZHhyqJwnSuLSelESpxwkLpqPIS6flo8ZMfcMXqo+vhzG+5VbaWu
iDgcwqtC2/OnHauyoskE50xWtp4/x631MNvdY1lmtd/kUXKY8KdzPqd7KbD0pF0Z3mxiDAXCnJTc
87aYZhiedfMbcNHf8UdImeFLFHI9W6xtQiM+XEOITELPOAP6yHgdd/brb2wZk8g0TYh+PynTRGHc
gXglZtDb8AcjfZw/e+PKrVKdvWyPol7W04Anmcov/LamAOvfOohZhmPXK8RBt0a+Xlsf4FzwyN9H
2kO5jx5e/Kw+FT48pfnZsY/OHhmY5PCBPgHdxEp5l/2gULhy0DgyFM3KUQdIlZzHdVT/2cQNFFqo
HIdRtZOkSI0B2QKsSpUN8Z/bxTpDO+eZwrjapC7lYW7zMaj6wji4DGKjbo0y2P2tlNqDsRFsrdjP
bcKXZK41WVPPtM1sADsftadi6QJ1LY96Ev/vvi3JAQBMheTeDyF390c75epDFo2r1yqHj04YwLoo
nykXMOlxMOsw3Xkr7JnaBJVuqdJYYezvooW8K5PB1+bUb7XseH9FwvU2cRnRFJFtMF0uOCFvd0vJ
l7EYHEDZ7TQuFNvcUxNPf923IYnIRH4GokyP5wg6ALc24ikqndoCJm02SLMwl/VGjbLjWh2NTjtW
SfEX06G98v2+Udn3o2MJiT3E8syUbM7cglI04uUu6RpQ1az9klNLVJTH+0YkkVhIz4h3OSU9YFe3
Kyvs1kl73hmXPuqCzNNPavSH9RTDCax8XPcKlJJrBlyFOFMMaMKOu/mMxTLYirpirCo/FVB1Jl+M
NPSntAgAHtxfl/TjgSMFrCYYSn4a5K7rVmXgi3WlleFHoaKe6eoXQd0uy+G+Kemqrkxt3jTKmvMU
qPHzhDac2n+Zpj8W9107OH5T791fMmcHgikEyaBToJZ9u13DWA95MbEsL/pjtEGkQC15fzWyIhER
XpBsuKh4MwN/ayLNptiZDEItIwN+5DWkhgsd7CXIcsVPuvWcFP9Y1P48dQ9lL4uDiE1DIYJr/KyD
RC8rRk2KsdduyT/kw4w+VvWUpN4x+Y22EF3a/yyJX3IVBUekLobUZtg16ts60BIbZcRw1gPXytUd
75A54rWpTXgyVjedq4oZtyb+XhffUT9xzaf7Wyb/btzOHCzqllsyitYuvLxyWI1qpkEFmaBTPZVV
dEqGnWAh8z6GqwUVEkyxiBncfrbWyIY0K2EvHmHFgu9CSYvz/aX8wMVvoznkPrwaPUo+pE+3Jrx6
UuDqFgMpud8Z3VE/VlUAxiV6cNb3U/J9LR9T+ilI8kwIsNSfe3hm1qDJv6Cg5adPafQIIX4MbHzn
h8m2EfIcUNyABelSb7ZxWZS+7Vx+l+PC4KF8m/8f2LZln5e6LKVgZqcIXBuvnBpjdkbHI5CUCxV8
DWDPXklUFu6vTWyWEUY6mm3IZF76In2I9OclnQIbKamyeBem0VNohKqvgdmYmw996/rN+6w6WItz
rrTsYMR/WMmbtt5r/kl/E+GGXaejRIJ3u+WLUY8ZSnlAZJ3qWbffx8s/Wtq80UvjbWuYj/D37YG4
xCp/cjKagCLXEpjZzYfO1VUfGeJnnKd60bTmVDv/DKIKVryxi4/3HVrWNjEFVAxnphjNNX67ulkp
NDvKGD8NdfzVTB9IFwIkBx4S1T1nS3foawo/w/O8mIGbJK9lN7+4vfsZTNDp/k+RhQmWC6Ka6Qpo
VTan1wyzWp8VwutgvFrx5Ovz57GG8+eP+2ZkBOQm9T2qPzxdCX3iKF0FV6010VVxKEQPjfnes9p/
vKh/Y+aoOazJB9c8ZNmxjPwkbJ2D1toP963LzinZLUmGGF8nhtwa7wal0BsoOi6ZcQ5XJ2j6+DRX
xc4lKXOgH4zZ5J0Wr3T91kpkLIYF2S7Qi2z07bRRwDaUYNSBzNWj+b//Q9qZLceN7Fr7iRjBebgl
a9BQkiXbctu6Ybhti/M88+nPl97/Pl1F8RSj/UfftSKMyiQSiQQW1gobaaNau7osGCHg3eH7EeQv
DSrqEECBotOEp5IoJr4r51W1NxzkuhFj2R5ypMQn8hgR3cR7ObsbzBvF3qinrYU4kML/bx1s3eU6
JHPuhlSACaT+DvEJd1teavXTnFlYeN8c+iHlDLzPRExCY+IbGqSfSXcH7+6GE2ytZRFLY9lHXYa+
xGm2HwoozKdwI1qvvTrONus32uDsIOl9CNrTZylz51KrLaJDY7j9Lp/eNPtT2G1Y2/j6y2LqGEr6
GKni00i7KiwPqNfsK3MDorBaSAA/K+BKFBLe0VfUYR6aQcz5lCWqz6PqOrOKkq917B1K5PUEqdNX
BADDNHuOOoumdnpE5/Fom1nvtslWM3/1E579msU5tkc1bCcbj7eiHmn40fqol9pW53zLyMIjiyFR
nFFmyUWu7KfqZcqk/fWgt2VhcZ91utFWmYMFJ3/NhvtC3qpIrsf0s41a+DqwotAYOixI2pe40/d+
fDvFHdzVe2qt0XCnhP2uyGLPhnf8+tr+D4/53ZsTjc3lKagjZNEdIcA9qEkre3lnmKoXdUkXeeWY
5crOlovJIAon0+DC+Dw8x4oNR3E1WzP0ToVW3nSqkkdHP4ekfu+0EYVoJ9e2puPWrldgAxSgeb4w
8rO46E1lVk1NYH/qxPcA4rj+dPCHatdLvzZ2RHjlMn05t7S4yOU+0uxgCmgpN6kXm6BrnIdY+jx+
bMHYveiOq5gcFnjnNOXTddOra4TwGkFjkKAUQy7Dt9E4qZRrgoZczdwo1hS3tx0EuLU7tj/YqB+t
5YXmmTHx97Pwp6G22Xcj4JYwml+nIdBurXwUz9BQ9qoeFo8Jqr+DPdVbuf5q3IV3F45cyj26sTCM
2kJthBld59b/2yHxjYYPk3oKhkMdfIgpTlPjvL6tqys9M7h4cqeGIqEBjMGpGY5QAFD+fhyZbgkV
3nOGsQvnjRfjaqy3wYJQOwaOtfyOcwVnEZViztRbrOV3k9J8MRVgQ9eXtVpKgOBY7CTgbHi2L7/g
QF9osgrM5IDgEaIJ1R9FdJyk1FXqJxCTblHRMt3qPa45KaPQfDcAmVS2FgfRr1U/SxyclKmMun0u
yzulCNxu+LKxOvEuWR7DczuLd0s8I8tex9iZ8i811eEH3StDN0qhgPKix3wnW3/DDW9yr103vLo+
QDzi8WLwrFjsqjNHcmzN7KpTP4OBcsZX2KmtbuOmFkf53erASOtwgwJyW6KSJiAIgZ+1tIQMlDM7
z4SI0dnNARKXG6W61QgPnARAISBQ1rSIKgUTanmm0b/TPllwENiHgZ60HX0ZFeXQ26rH68nt6Ipa
nc4wgecnD0b2PQNmfH1fV59qFtNy1AvBJii2iLtnASeWM3OMfZaswKZf/gzMQ1Xu+87Lv0bya828
hDmProOqSmacZu1uqxS7hh6FHo/uCtTcSI28e7tkUWobo+gblbrXJT/0aXR1xujy4WZ4y+LDAMHh
cKuMd6Pzc2Ppq1+bMRwB6aG8vRy3lu0QEaCQ/o5q9y7OPBbfIkThQAlI+k3RyYc2OwKcEXBKDrrX
6s9yW7nzVLqCfWWLsmktAINRE+yfDE8D1738ELmjpUaZCpRIkttuWiPhXTifohZSNSdJhn2cIo43
0Jdhjib5trEV4vZ85/hnxhe3a9KWdS2V9ELhu9qFtfJZ1771wYnu8+0c649NV7lhFuyLt3CLy2H1
YDORgCQpcHLmDy+XTX4VFG1HxxxqmdZ+iGz0QT6MW7Nya5srWstI8lHe5Tl5aSUvotpETofwWPf3
QZTfqWXHyqrPVahy8bTf51r5KmnZj+v7uuZh52YX0dJvZjr/M2bVY0vLMCizveTnrm9VD+3UbRzl
tfuNdhqeDHu3QG9crnEyNalsZ3YyKd9glCvgtrSijfi/dmkz3MAUqjiz6jJLaPQ0DCVSbTwj8Art
G1eNXuS7JN5PULQnxZYGwppwDEPxYI6B4YpJtkWYlNWq+E/TvDQqL2q+BxWMFVWDUNezc9Ol0qEM
efJWe2jN3WaKbiqV51U77+3S/l6G8sZLfnWL6XEDd4eqg7LS5RZ3kpzqUsj31PTalZSXRAMrZ20h
Y1YfHgwGoPkD+o/ouEiNhikuVTQIORMRXe7brk1cObFALPW7Pt4Dc9dLL8rR3t64ZFeXB8JdDBrT
Glvyt6DuYmRhC/lq1tuCJMQYzd3gb7jp6upAGKPgzPwaVharU5VWTbWyoyEWRcW9naMinmiw/Du+
HN+2s9oeeHlp91PJ/yrsb9pQQbbPm/jT9bO5NkRHjZL2gShw05oTkens5mvrPnYk3lSnfnoKkl0d
DejpVchS3FjWvpj3hqQ9QERVzc0uyMNvqn7j6w8SdL6FYMhtg5vrv2dt889/zsLTYdw1alrh0GBZ
8U0HzH4eX3Jpy7fWAiEjoYBLgQiDZl0E+rmV8mGouGWyxtpbzus01veFBWzPZFKzCR4ttXKr4g8G
zMUg6v9aXYTfNDXTKYEd8lRab5naezbogvmLNWpuls0eEdK7vpdrlwrYJEpuUAFwrSzu0qkZ7TZQ
4V53khemsw9IgdlV6HX2Rha3+s1gagGz+hvCtvhmQdT4gT0RDyT9LZQgCILFr1W3Kh2rVigrA1yF
go3099JRAwpubd/S/yya9MHoflFKOgTzr+tbtnZVIXb6v0bEjzg7DVOVVVUn2tS61XhT9SbDD6U/
zdkuH+qNCLDqg2emFruWN0nUyXGBCu+g/aUwBJ2Z3X6s9VsrRWhA1m9tf9xH8WZcXfWKM7uLCxJy
dUSdgFudgsb/2VKINaLx52xK97NMHL++nasX13/0Hi0YlwAAXO5nzUCWFQhFmL7d6+GzPHqy+ZRn
B7v/kAffbdjj7fnBskLUgB8C+WtAqa8gzx/TrYf9qvfwLARn+fuHLE68UTrqoIvueRnFnqK+qGbi
lvPx+nKFCy7zR44Ag2y8aQye15erdRJQSUGP9yhBsGPugVqmueE1q1/vzMTi601zP5lSj9cETfhY
m8bOqptDaOk/haDx9dWsbtmZqcUN5VeFPvRiNVHzJpcgEMNf5dbkwroNRv3hMWOycTldbJTAtWWB
f6rl3LOlX7VduNzpf7KQf4wsvn3qtFnZcd5O9vwsuM7l/qGftsYjViOH+Y+RRXAfsmnSIzRKTrRZ
EUk7ltJnhf71jM5SEXz7kwXBj8WjjQrLEsCvyv0EegEnqBVAY/VLaelunWx42uqnseFCEXQoINSE
s5+Fwj7Khj4UCQrc94PLlFJ/Y4+Ff0B4yfn/NCV+ypmpoUgVxS/YOz//knfZbqieJzDz1zdN/N53
h5PuOhgaEyDXciRoqqO887UBiEltvQyz/UvanJddLWc4otP7m2+VQY7LhWRWaOpZg3hFZgXMRIb9
o6Jn9zmiFUHbHaKsfWo5pkwHPkglZep+b6IPDpwi3CVacBpMf6OSs/oNz37P4huChO790AS10Yj2
yvAMP1SZfLm+rysRiX66xnsd/TSKfYugV+c96+zwk7zrbkbZjo8wPRa7MLUmd5C3qBzXJrsuzC0C
YKk6RR+MfMasHA55TbgY/lZm+cWWh7+E4EOY3ibWrdQgu5Jle9gtd5GyEU+EiYUnMXHACAtjSSaI
mMVXlkZfN/MJYfsiRp0TxndD6rxanveIMz7F43M4/vt75cLg4jMmZihPkFWBaIOvG4CGNe11P7c3
rKxEsAsri1PYILSi5zrLmoo32PnLg4IoKS2Gcgu2uVbturAkXOrsvJNndHFLcwxOiY+h+VxGw67T
HuabxHiCM2+nF4jqPLTgb7t+Iwj8H6bBL4mXK0TMi28HCZctJw00u5H5KeF2DkqmbXhXHhMl2tsQ
G0B+/mBPH0dTfcyqLbjvynlk4SazZkAgnXdDbfkYAytOINef+2yXtHcJSDcp/Xj9QK4kljTwAYYD
8YVYSlvc23aZAqa26ZpFb/Ch1M++fp8aaF7PJ5VsLzN/XTf3Gyf67jj8Y09f5HjwIge13DM0G2aH
Ib8NT8lN+Nylu274INeJixy8RZ1a/TwxMKgwewTuvvmpGB/81MuNXTC45bhXPkhHZWvObSXiAzPg
oIqWnCgkXLrZCLwVTbqJ95b+RrW8sDdWvnpgmNOg06Cio/JOPjfu+NahKAONyn04fIkgoQ53gfEG
VHkDl742es5aSF2B7zBW5Sz8tlQDCgYRb0dFAYP215DtFP2L2s7uVEMkl32Gu2WX6tbJLgKvNw/5
+CE0DlXd7SSybdN83VKoWf9BBnPSgr+JjsviB0X80HB0+EHQC6Eyapa75JHR00Ogvnb5xzS9ryyH
FuEOWsVIf1F3Zfc66zchDOdO9ge6X/QO0OHgSzhMcooPdRZPLDlM5iliPmcEF2sY35ytgt/qkToz
sLh05lpTcmfEk/zmS2dPx6EabzX7zqh+1Lr9bdS+pExEXD9Wq6HizOTiFCsxflD2mMzTFz26C+Ke
/pK2u25krU3H0UDsyqLtQJNf/IqznSNEFUqcATTPS7RRUgqn+8RxrIMqI6EjO217ABc0u4E80gvV
Jf/YK1G/ce+sbi68iFBV0eOHz+byN2TmUA3UU4lX5XftL7xozzMxl0EIabNnW8/Xl7x6eXOOaLWg
KPuOd6yXNT/IUJ85McL8ITG6HZI7bjPcGH1+lzyNctttfMjVKHRmcHFQfLkIa22kOtK3D4HQFlC2
3H91A0VBnykZKnjLQmkSlYqR2CgFChLYOP2edZ7SePnfZrL389JDBGxjSesGDVDolJbAUC4iflzG
vEvEKK9loCRb6qd4nPd6nO6DTPJiY6fL+1DfwgSsVUxRmlepyTLyySTQ4pRXbRx2cRCiHySow6tM
iTxrLM1dp6b+Mesg/mpnbYZr2zrWhhPfqNZUf5ycINrw19VDA0gd/liwutwvi/TFktOGLhT7za1q
HpVC3ivaW28Mh6x+rrtXxT+F6UaSveZEcPSLlxilBSi/L8/I4DutPkIgeoLm2w2rN9X8dv1YrHVA
oWj4rwXYXS4ttJPc1XbDKEPZu7Gef1eH/Xgvd/23vOhvx/aDSuNm/BLkLwGjDrMMCNzcOJmruRkj
o1TFQYBTPVn8BL1qiEVC19dsy19Jn5euNSkHRmE8qR0/pFaK8ObOCJn1DW6aQL1Tc/VmYxdErFnm
MmBXmU5HdY16+MLHpjgdy6ChZCop4Zcc9UHALXt/lrzMVG/UWvZkyCSMHJpTGHBGSBCu2187WOfm
F58Z3RM2wCZWwMUCh03J+Gflqj8V6CroD8j1TrPijStg7Z45Nyl+0tkNoMSxUY2liL7d9zyydqJh
FmwCJlcXxskFw4VyFSDdSytR3hbypPigh+bUbWXmWMN9PXzVgle5OGVGdaCVtPH2XT2mGgOmYl4B
Fv4lqjFJnMQIG5ljajXcJV/b0aFF9zXKfEh/Z48nhj/Mz1k/eNc/4tpZFeNUAgnNbNrSrhX2ajVZ
jH0EiSnYHiN96xmx9uSGC0xwWZF9ycuqWT8oE2K4RIPSedCk2M2iL91YuZv9YuHty9Nwbmd5M4dq
G0oBRdNcH3dp60eelmpkWGo37ydCMYlnstV9W7ufz22ql57Szkxv2SW1rTk52NWX8addvHZoow9u
2jd/8KW4R1BPYN6J5/wi4ED2q8lDTLOpK94kv3LNraGLtcNFgsx/qHowprhYjDOOtWTNlDfnT3Hz
ICHMHbXNRsxY0xAHlAeCA+SCgnLTImjEMkp3Tsqjso1a9Sby7Wk3RUW7y51eQhBTU25A0EEqkEeO
p/Vpt7OGFpJcozJc1a7L17RHNMexd0Xg+x4DYOJaner9WNS25yOo6TlpsCVOurYxXJ4kD/xqOvWL
jUk6LYwjGZExRmo9GAFt2zX7LRDa2kHkNuGAMGfOWNvCfaPOB+QURukppUyq9G95sTXuveasvMU4
5szs4D+L62JsmlIPZfQkeGB7Ehlk1gReYz4QSwVqaZM0d3XbzuwtPrWe8wqxeUcDwnyuM/3QF4O3
WdBbWxT5G/SSVOWhiFmcitDojVy1GjQlVNOdEs67QhtYHveOXB+6Ir7Rm+Lm34fMc5OLL2X0UlOg
NQj7e/Cd4t5Oht74uoXV5OLcxMLjHJkplNofUkZTeuto1gNIYjkc7p2qCo45+Tl8yu18LGUm6KSo
5Amt4S5ZmCrPSNXJWxPSa755/nMWr4J0TqXOMlhxSM4uUG7DH3RlRQsKEgKHycl3ZHWQkPpp1iND
Y/T3qvqsdLCySS/Xd3XtIoKIAOQcTVNUSMQqz5KHJDTq2lfEphaO1+eDG4PTUBy0rjcu87X8AawN
bKcMevO0WHy9rtbKqc919DSQHJnH+ajLr7HxGubGnR8Wu3qy9mGy9a5a9RkCK/Pw3LTwmSyWB0RY
kuBZRfkCdhF5MJ6LfPCiVEfR7PPQz3tt+iuzEs9CoqAIh53vgJu7vsFrN7ADmNWhZgjd4pKPgMDd
+8rsi3VDZSQK38w85rHXjvbdZOV7aVMtbuX0m/C0CbUmG2lgexFiZn0oCnVEFbiWxHDlvVXuev3D
NCeeCWHQ1gW5sj7YMhgABLILWdtygt/POyb2U75rqJ7U5K98/FF/L4vHeatJsWbHEsgLhWKVCVRh
4ah5YtHQMlHKyO91/5SYxoepaV6MDu43Vfl+/aOtvVS5isEOCa2/9zReiRPZVi+sNVamunOvlLuy
QW4qqWOHRp3zOXWy/m5IrdYrQOGiV60PxwSw4/H6D1k5nvCsAOMFQiUSg8Wqq1KpZaVD0UCqK68v
f8zdziZ/67Zm4lZOJ2h9iqyC84nS+uIN0SJslI9jmZ1qnfrR0LqNfVvdao6nzJBT/8qTP0iAgYgi
UkqAEz2YRTgo4ygbIyE+EZskofInqYx2iiMmH7b4vtaOg02hXiizWYS4xRaifjJYeW+kp8LfS3J8
SGI1dw0zPAyFg4RilVElU7f8RwT/Rd79m9eK4gJIFEDYl96q5lIY2D5KA5YyxI/I6H1TfIY3fccP
HXdIC+j/yyQ7+GCGH7tgLo+qPeYvY5KHUE4P877UFF5x131pJfVgJkLwv4AfFVpTl79JH1Bts30U
TPKgzw5zlnZeFHJOrV7d6tevHVYSqt8xgV7tEkZRJyhMQQeAOs/8y6ynux4C+x2vgmMvbXWe1wAq
hFahOGQADHH0xbJKRYuUPsqRS6nr4bEPLX/vAxAH+xMGe0NVopsiL+x9RMvPm5SBpi7Bcz8Ogghq
qJu9MiDiEqbycD/O+XiQm03C99XdACXI5KcjCEjE38/u2FbLM2Ta64z2SlEck6LUjkYeOoekMNP9
bOjRk+77+e31r70WOQBaCcAM4MR3b+cGYv25BQ0FDK97DCztaZq+1qZcuLK/RWi/kgmZXHGw5gFI
FvQTl+tT0gipiRxnL+s7w3xOi60jvLIWpOtAWv6WoSSHuDSQa4HdzgGfuDQ+9tFHCdoRRfEq/eb6
lq18J4vqlalDcUjXbQl1aiMmNhNl4juFXDP2Y2rPrjFK7qS2t9X447qxlU2DYY9kh7YTjATywm2V
PHMCM1Q4jfmHuH3I8i2B1TUDyBnwQuP+I9IuNm1s8iRVYlbTFKW9TzRFctumtY7Xl7ESVCwNksDf
kjtQzS98e+LLT/CpZaeuSVxtnD1lfKF4tBG6VtdCO5QeEeQztAMvHYB5Mcbacga0HZ32U027cE9p
WN2wsuZmKJhTa6IFxRjg4hJssrEr6EEVjOb53x3/yQ+tw5DYN0H6B4KMtHap/JCgQcm6nAKCpzTS
qhlJE6msrPtabxrXCvXsJtIDbX/9A60sirYaJgSwk2La4plS1fYY5pKD5o2U7hhghcZEg/QOKpPr
dtZSbToYIHGpugqi4oW/GVleWpAUZCdRI/ko6V868+96PuWG7A7Sve3N0Oe2T1K727ArHrOLq5bZ
IyF0LvD1JC+XvhGOvrjANORhivZmCpO93n908uF+UJitHIOHwqh50N9bprRheW1nhYAWfXoEfSDm
uDQcdI5PuR2nFG+LVoeoqPg2QjClvlxf4coRI/ODRRcAMALly7AUNODuyi7KT6n6Vg0PjIwp4b8f
KcQEHTUHLlnjnapmN5OryFaWn0bpNbdeQ5r+m5NiK2cYSL6gkIYl9n3PJcxGO4zN4vcyDHoRzRZb
x+r3ODOwCEVFKY81dA75qXYegO/N6FdU9cNmSXXNDA8elGFRMTMBJVx+dgiV+tpU4vyk9PeljbZv
8ncffI2Kr9e/+qoZCkWU2KhLgRm4NCNNqlxXXZejxa0ds30TsBq19ZytuaW18QGmif7X0O8i/Fl2
MllJUktFz7fvHFez2z0GURePnrnKm/5eZKPRULmp8TlOd9FhDsyT3Th3M4Rm/S/Z+fyvl01b93fS
Qj+b6/Fy2caslFMbUhjP81e9/+abHyXzKdrSyFo5UhdWFm+CoOyGQsnpU6XOcOfsjQStgXKLPGqt
fcFQHoBSLhOhJLoIveDt1cjSKU7TZSwmyx2O7GUly4Je2DCOc2S6qpafrm/g6tKoyRpUS+mOL6dS
4qxUqhhm3VMkH8OycmPpSWk3Yv2Kb0KNCSk7Nzksi0veOboxlpV3gCR1fdr1Q+BNRXFIwLn7SbgR
ZIWbL6L7hanFaXNqUIGVjalJfjDj/j5KW+7/Wx7onpT/Cpv8Jtii9Bcuds2kWP3ZgfC1XG7GFsil
Pb5AoFbcW5bpNsa8U5iYvP6xtla38PawnmVVsjBVGnv/y1QVT7F5n3evtflUJd98p9zYzbW6BuRz
wFtJdB0H1Mjl2jgUfj0p4BDn5jmWVbeWmBNFaWvWtd0Uhq4uCPY91QpoSVX2BqnwmmueG1+cB14O
maKWfEsVMUFVcRXt2ex+Xt9RfeXjndtY+AsviGAacmwofbGDcG8XmNXGMtZNcBuTW2uA8xYJRwzb
cznovOYFq9hjE/jN3lck6/b6QtZcQ2BpEISBVIz5+8svRbFNy+vOgEtNCJI4gxeENpRLVEnUr017
m3Qf82nrIbdlU/z9zPMlearrpsJmQZsAonya+W4dH5qpu2F6t5N/OVtj02tnDbg1r0Z4tnh4LQ6A
GpFRSroDYED9phQPaBfcwOJF7pHGT3+wn2eWFmsj8+hxCR/Pj0ZvGEpvNO7n5j5IXtRcAa0qGiX/
/tnCA49+uUHiQ5K2nDLN1SCyJYP2VUPH4qAow/NQy9G/P9PCCg9WSD1Eo2zhj+aUVqOWoiBdVyNi
GNIh7r1KM45qr7hN8GPqwP6P0X3/xTdur+/p+3sAy9QWfr8wKTYv+kxmU0bcNDQodPVhSFORbjXa
C9OF182sgPIv7SxWmI6RnM4qTbO0km+K4GsMUY0OE1kCnqJu/1KrF4UUHKmy6TOkhn1u0cZQkLGR
yg0mr/dHnx/C85DSOno5TNtfHhBbqjWzzliwmT1qbegZ88v1pW4YWCJxtcypEbcvaMdYlevnr/EW
EH0lKWEJYphQYBtEdftyCYmtdVltsZdqqN8kjXEom6dcfujzp3jqEGC6S0eYQ6ctEiIRri4vVcwK
5BNtXOLZMpxNBupyvYI6tJruSU7qn6r0lEXZvpXt3WbTfnUX0Y0RnR9xMhb+MsYKGjmjMBZariU9
kWZuXNzvrzKWI4pFQHlJtpYTxrFvqOEcYiEJEcoEbNMBzC6KreR8y4xY6FlA5tEHvkGYyWhfigmu
Jn+YjO6PFiMgG4Jyl/fspZW4VlSj8+f/iJAzYwK+G2r86469MvUBuRIuZ4inMh2cxeUfp5RpdRna
xuxRz9yJ49qQUD3G3VFXX41G8wK/9cIpYWAyAKO1ca5WQ8i5+cVOJiBuIj/jYNmTR/b6mJmfVPSM
bflBShU363dSyfxm92rHxr5VqxsLHtJMgtHe3JwxfH/nCZopyj+87aBJXfL32E1h+5nOCdSPVf0j
iGrmW37FjLpsb/r72silqUUSMQapIcUVq47Ry/SrQxg8TlFyQN7By6JdYWeuMnj5j+ufeu30na9v
EWFK32z7acpSUUyw9Jei37pWxT+wjCX0cYD3kTJwvS5WVdVyIcsznXdZ5gta+yr6GAQvgX5jHscX
Sdo4HWuRi+l+4j1aRgyGLpaTznKZ6xPWoqAPD0rJOKA/Sah1Wk1ya3YWtA0dE0OWle6u7+OG4SWY
0qq13LADDGeieHYTDLtU+TEaRyP5FIKwuG5s7So/W+US5xSngCiaDBxMX9iuob8ERuBOeQ6TwOG6
ofVAoNIPF49U2AQXKZ/FuKslj316mnj/Du1bFrSPZfjQ/CikO1X7IWloffp7GVWzHmayLZzKWkSl
S8HLlfIrLNmLOKBWVlxqJXiHMXtloiRqHvLw7foKV01QauXioZGAn16GU3mG4Uab1PSkGbdx+ygP
B7n6dN3EqmvQMxCTEhTEl4mlGcuBGlQa1w+MB+GDNrzVTJXlN1r1k7a1d93Y6nrOjC0OwDzW9uwL
5IYxBm7rowYQesOWHu66ESYIYCUx0IFfbJruQ05ndxixwhdBSmJKX5q63/I98bx9Fzmgtf2vlYXv
QY6sRLEKHMRCSS7qdp1/o+mnwfjWW6+atata22OCPkk/Cq3L67soFvDONLKTEC2BYGBM4tIrtAIt
Ocnnk0VKNx6DWdPdya6VnZLVUDBVtrbVYV/BgxP8KeiSp/4+aQtXh3m5HaLcJmvW5x3ER0rvQm/W
7QztYUDvk3vBQz7IMZ6TgIJDQrF8S1p31U3PfoH46Gfpi8I8dSB1/ALZG4y/6iRw4/yY3lGjt+Kt
ML2+v/+sduFAjhkO3PE+r6CZ+arw15h8knzml+Iv17/j2uXDkBIcqADMyWWWp8Ey6BK2cXYyvobV
bWHtGuuvPJqejOCD2rZ7tZIO1w3+btQtPQcKED4mIEgxoHu5i6NqMFKZhvQZnFq/awYtc1tN6Mr1
/cDkcZIxSmrOB5Lv6LabinAPnlS6cdqm+zAkpeYpRV/eDa0vfS4c/3tuZR0lXooJRoVQSQ7U2c0Z
StkLIY6jmXf2XRLWMFzro/NgK5FzT0M8uL2+prWPBcWzKJ5YvMmXLY00KKSGZnR6kuzmYGngLNvI
a+VkX9v/fgoLXn1YH3+D6Mg/RUg488HeiIbEhLflZDSjq9awDlWuJG98o9VXFQOEggcdNhq6ApdW
ZB1RuUDAWeZA9b15mIJdafff9HyOPKcYvsdJlx6UOvV0PYPooZ/21zd0/QfQ6GdMCRAx+hKXPyDS
zbKpBgn3r3fMFc/3bXZI9YdQe7b/SnK3/3bd3loOK3AF/zW3CKTxmEaADjht1Cx/1umL4iMmpJZ7
M4t3bbsxOik2790BgJFDAaYoQ/G3MDa2sLo5FsAVTfLm/CD9SJvxMbZvDTv+MGX+X2Oxxba+ujxw
x1TZaPVwl1/u5gSxWd+EfXZKsnYXVPdCJdABp5TvpDD5g+sVoipB1shUkPz75XLmoHWXqJOSANQo
qvpQSeVeLpy7oty6DtaX9I+ZhYNYM0+RLO6EGdBdRXjsGXWi0bJT/fkumu0tvcKVUjPdZoFvoKFo
ieLe5R7KoQ/jhAWkTC2+jO1NDI1Cndc3egCoQvbqvDhS5gurr22zpYKydu2cW15cO2oaUjg1i+zU
B7vGSHdytjOC8dg20h1uh8Dc8/XDsJa7MNqrUqjlrlWXuqpKKsVqpYPvUZrn3ETqNHqIii0inrXv
d25ksZ3mSF3K8nGT1LoJ4aeL42I3dJ6THLvs38MT+HREZh2cJXCYJaRKMetC70IDzICZ6V6vTLk3
S5AwQPa4tazVvTOh+ftNxvBuKtqaG8Xq+gG31HrzPlbmaVfI9q2aG1vJ39qdA9ZGoEdJ/6DpvPTH
QoNxeCp9cAJ26UrduOvCLzKTuUm5EYvX3A+nZy34AlFr4X5xIvcM9oPsiYyDNCe7of8o6271Yvv5
3u76z9edb3VZZ9YW5zqECQtSOaAkZOfjfo40wKGd5Y2lFR50ixz3urmVxbF/ClVmAM2IDC3MmfFg
5LFOLG7Q0ppmdAb+hqJAbe/y6jFLNg7WytqokNAGpgXIO385M+kUXVEOnTjI1c3UnMDAhyb03PbG
B1vxQcpe3Jq0aX+f4kvPSAAeBTnNqZMMAtywvaq7Mzb1u1fOLwhUoiEpCCtaqiFrkzFPToL7Uf0M
A30vja8mXMqd+QqWYOMjrWAiRX0E8CkSUBhcVkg6qWI4qE7yU6ZSzNU+23ZxyDqdwG8VJ6fRT1rz
JoHplalhB7r9lsj6MTz6lDJC5V7Lp63fs/LuYniKFgjTdELxcJGEtfnU5jpAS+pQ+3AMXdumsSrV
D4LbOQye9NTTnF3Xfw0cSEVT5dd1n/09P7VIIDBPp5p2PHBqQ7/8wLrUTmPQAHHIk+hY+nfDcFtJ
93UoUerrnwk8h6CZeP01Xj12smfkL4NcQWP2MJrMRNwb0i/fOnTJcegec7rcg3LXa79ynkySeh+p
x6y9tbcG21ZmwpjGEE0GEJyQoC51KOtMlrpwbvJTZe3SiJqMGdykju6BEgs962dmuGUw7SVlRse0
d/lVvYzIxGMyPAilvma2jiTDH4ZmK58We/VuLxGAAPKvI862hFPLo9mTUQNbkNQi2I/kScdSr9qt
cvFKnKE+I/J1ggy9LXGczrKiTvEb3agZYnA+hcNdH/6w8m9oK7uFFnvIfNXDfD82wQfne1z/arNf
YdR/6tTaJbyiJnjT1/5GlrYSikS9CEgzfTYwe4vfM/CJLEAPgrAr8dq0e+tm9TjH1seh3LoS10zB
9wielhKZYPW8XHrvR7NfCbKzLEp2dnirGrFbjLHn5FtdjN9ycIuPyfw/SSeoLyLFsnVIuVPKhw5B
yUi1d6nveFL6t2TnnhEYj9b4sznGBk+WqT/YWvsp9Jtd6N+0Wn8IqNCw1TQ0JTT6nq4f17X1/0as
Up0T4KfFVseSbdblDMHPXH9V/AMCFWb5bdzCDa4EfQ4WuGgyU3Cry3rMxJAcVWRmfCkE2nPp0jV0
/Y/XV7JqgwAMDa1mM+agXX5JswZtAVUjNR/1szGfsiCDOnkjtq7tlgDF/tfGIrZNcpr5VY0NihWu
TroWJwe82I2mLaT9ysm3ASBy9dM7pIO3+C4cgb40Q3r1UfGoRzD6wgR9fb/WDv25BfH3s0PvO4A3
sgwL03wjj7TunAOzfJrsAk5BSeEPjNG8owpBZQUGlUtjVk6SaHWiEfoq0Sd3TSSaDfmzbH1stoL5
ygOWUA5RpmiL0C1ffKNCzQN7zsFV5GnzwdKbT04gP6YmRTg7Nj8ryFsCBQd5k41v19e44hwXhoWD
nm0ocrtlGpUcJTUYd42uUuRpEBgxXF2uNwLk2hrJNiAgRntXYEkvTQX6jAx1D+/CzNU+K7fO8LP8
AAmZ8qLJjZea6uH60lboixil+MfgMqHi1dMlacsN4ReV8mRYbXBADiN5DMYWkv+6iw91qrZulyiS
NyHt4mk0HTxnRAwzYtzSHfqoP0x+E37OhjQyQVYaeXFQGV4/wCE7biAH1p7DFz938fzQIIVA+AVi
CDvTTqHzElbRU+w7e82/j6D8poAXZ8GuGyfXNv59Gg2JMGkXeFV8eolaSIBUJmrIThlJvm8VNMiU
v22ZGrspbQQ8VUS0xYUi2Ca5IW1YIgAUX3qBn+eVVarcXRBhH8Zqb8f/Q9p5LcltJG37ihABb06B
NjPDHpJDJ5EnCFIawnuPq/+f4hcrThfxN0JUrGJ1wF1mV6FMVuZren+23AMiDndG98ooXkVIC1MY
Djq3PGMEoDmnsvmrTO760Duo9dmzg2qm0IPKztL7qVf/aQx7MKcNqDpL559f+YtqQL90UR5WCB52
xXHsPvO29ZflzWgMJwXxDiA0f8TT+mfZ3nfja2PIdu63jVMONBAGPKDt0KCR+3r6WitNnAELzQU/
88kOUUDHxxT/4yg0DqAO/mM8aeXl9ZQp68Q36ZNLmOu+gRlG5N3XfeGPVICV3wpHsxSJH4oIP94m
L86cRInxdXCYXKQTfMX9qBidb4PIURCJU/QPQ9TtHOQ/DJx/WXQ/eDQCis9leL3oag6z0loQI7Qm
Sv9jBpYyxejc6B9axT7UkJqN8m4pP7Zpe5dP6ikJncBt1o/FEt6H2rtiveAbhlhL+qavTpV3igz3
0+3DauscFrZS3J5CAEju17l2EzltYnIOjyNNOgV3XN3pT7W+HO3VWHYAiltHMVMvpp/sjg7h9XzE
tTPoFXpfl6yqjmZuIP3KZi+eCyN62+AI03X681rad7fHuJHsiG8OfkQoxPAdrqP2fQm5DwAHPLwP
ilPiNnLnrH/ejrE5j+CNBSgS6JL8rq3UBoh/Q9LmpF/73haAM6HSkOxJjG3FIfeEeCuahYiEXo8l
LKL2/8Qt9PShxgNINSK8y052tPdS3zoLXgaSzktF74wyssneuhhDtib6MLtPSPCNZn+e2/BodNH5
9gyKJE3eK3BSMWOjLgA+SlobdDirsf8Bzgg/zpH5WJqP6hjUrvNQ4Ar2G7EQoIBSJ7yOZBmdSp3G
qNdAy7mJifbUNBwrlBpq73WfJXcove7pqGzesfT2/wkoLcE27POlsIG74HK9Kqc8Nj9q6jckxw7V
EGD6iwXMIWSbo5Jye6RboAZM1ej545dFsUp+SKHeYnWpCVCrdbzoblQEoKhrViwQB5MaraucSzvM
X5VZE72y7WY+pu74FGsRxjiNbj1q8C12TsWt7Yg3ginYNsjjyCWXzhljr8knUEYd6DTvu4vfVLSX
9G3OODVvUQ7gXyB5rzdK0zv2OBgaHV5zej2hLV3NzsEaiwctsvl3f9YT79Ap5oM1PGX9evqdaRdt
BpBrHHSm9CQpV6N05skhh49yRHxDfTw0S5IfVSxTfHNqxoBTqQ/MrAwP6TC7oEXnMuhtHmLjUCsX
4SW8sxQ25x1YONUAG+1t+ZWkFnOVJ5bo8w+5n6UOPktfsmFPGGdrG/NlMVtntaPbLL0oXK/shmoS
qgtdc1jpNx7VtPb8MBnSczMUr7tiJ4fcCkg5gnUkdCy4ZK8/tGcjoTKOgIy71H4sps+a+kB9zFzb
BzvJ7m9/VvHj5TPqZSxpUa2eHc6rgKh2sdD410PlGC2ms3Nfba5dR6UDjbQKQsIyYbEy3XyKPPZs
6jX1CXpaeoxjNzzB/kWUf5nmO0sdlqMxa+XRzldP88sybC+LW9jn2wPeugUEmBTJMUrQfM/ryTWq
drHHHKSXudYIkQhPrgi5ntMYZXOQG3GP6pn3YUr6ceeQ2LrnyNDgoQK9d3ggXAcuowbbsJCZHo3v
LSVPz3zshvTg/nsHZO4axGWEwLgmHJ6v4+AC1M1myADHfiX/cM3sjkprc+iXaO+tvTkk+KfYLKGL
yqPqOtQyopLa1Vw6lpH4Vts/ZpiFxtl3XuY7p8/WTqd0Bg1KSJ9y6l9HMmsznLqB9VO076CC+AkK
snqx/MZ5giiogfQJK4Oq4HUU2Bhd2Yw0XCoS6Ecy+Y+9ETt3qxeFO9f11syRvlF11H9AJqQtrlex
F1ku3ZZUHOeN71Sv5/wvK955CW9O24sw0u5e1nLEKg8yP+0cPfkeTZbv7aGNN4ci6rWUz4WLmPRp
5srI+h/4ElwW47A+mO69g2ZxXHy9vXE3x/IzjvyUo91Rtm7J9Zd0rfAkidELrLOd02HrOOQ1TfNI
6EBZMlmcg6nOuEg4DjUD+mVxCFlst8exPV8/Q4g/f/FmmxalVPoSkEwdnsvQPZj6WyDY6m+A/MjZ
f4aR1rJLatbqLSPJw/tS+zh49234fHske5MlHaVz2w5VBBb3osWurzRNEKnOzqG5/dF/jkJaXGEe
D4rZCG0gzamCpI0PLjBdhLN+54DxSG64cnFMonF2/VVAB3qRExJoMLOToX81svpec7/fnrCtT0/X
E+o+wgpUJMSEvvj0lR2XUTaBK2A7es6XzlL8eK4Pc9rvLGMxLfKtLpjMvEs9kGzycZnY9RKuHjx9
m8wwf0rGr5pHj60IYuWPdo6O2vyvUxZwesAKQJ/wD6nL9ciajJavM7E5s9m+d5a3q9v5KqZzjZ7d
T+3nfzuNcGqQNfuhHEFdR/pW2dzA1SvpuHYlIurfl+pST18i+Le3w/w6iYj3kGmDIEWR8hdDMLVy
Cs9raSFP5imxVeyzi1M71tw9S+BEdsDhjpfFcnc76kaqJDSD0DpA6APXXJlUbBnTMhUxBWz0Q9Lk
bBnfjSlMfcAbgQIHMjMzf06qIFuXi7rns/frdiM25To2HPo5UFGuP2OSq9ROcpoC3Hv3tYFWzzSD
h99bnr/ug+sw0hFoVklvujX8QESM/bTAM5WylfbOdk+351Kccdfb4DqOdAbaVqOVK8ySizsVx6wB
XjY9TkYfzMuHSd1Th9+eO/p6wF4w75LdbLRmTVNlikmGyjd5/kbreqhd/5pwLgaE0zYwS/EMlI7D
RW3X2tUi7o5UfWc0nu/2zaM+7VX5tofyTxhbyk6aUQkLVSWMzbsq7x5r7cl2/r79bbbWAMctgqYm
uBOyx+ulNtiOOsUIY13U9E792n3xhgji/vN/CyLNV99N5pgbBCmM0bend1qBMJ+ZBbv9uq2zwoaj
T8WflgzSzdejaRhOPQou4SSWcnY/AyIYnyfNenAUaH+FHuRFsXM3bs0geD8e5DpQj19Eh7TWduZV
SFY6qepzy9dudErG9ICi6u1Z3FoOLwNJ28iwJ33Si47aUpcHGY/R5G+aEjuj2QxCe9hBJp+sWPaU
9qwVspwIoseo5BfPvX7eTVU3YuC4RAHF5b8F7O76K3UGPi9qp6IUZ6a0Qh4ACfkFj6Tb07XxXTR6
6kJFUOUKlnUwW0y5oWCCEisn5cmeq4PbucD5Pu/yS0W6IB1vBBLWNeBD4HRLiy4c3aFUHLBU/TCL
4dAO2skjNg5QAWuCxMp7EhEDaf+gVNOmUw28DrRlBo+b3CvIk8fGi07dnrjl1sf5J5aYuuuPMy92
NqYqH6fMveOUHnvT3FdG3Q4iTGhEgxBVmesgUR5rY1iTGHW2018Qrc1PSjuqFO7GaOfy2QzFSQ1Y
hRIOsPjrUGkJM0Af81KIg/R9cSADT9q9x8RWECDTcPpFEwgG7nWQBLqS0ZcI5ETJU9+g29z3PlJo
//pdTD8F2TEhxIN/jVzI7p3UXDKh9oOmikmzLn9wh++3N83mQKhWIGaFjQsv8OuBZKmiqrVBiKRe
AwU7k0IofVo7J9nW1rRECYrrGVCl3NNIS60Ic0o+PCdwKU4MQGVPOOA4abIzY1sbB20uAEXsHyFZ
dT0cZ+waM8/08uJF72D4dUgECAkaFfYyIrnH23O3NSoxJDJ+PpAnHzi5w+vFaT1UhZLyPjXTgKWm
4bAdr3u43o1h6YIdQ72VYYGCvh4WXG8kwmuYD2uOC/Bwr5V3q5rcFbmFCMBO7WJjVFexpBWhLrar
xAqxpgdzSQ69GnRIk+99qK0oHHBUWTmwkVOURtTqnVIhRQ4etS8jv1GixO+bv1by8oOjFuHOl9pA
GqJd9iKcNKh1SePMEXB59UsX47PQveuK9mRSX+rbs9l8sOa/6R8ai1+kJzeCtYySWjddPHpi7JCD
utwpezOwsfOufpKUiBVRlRapxwzE4ysksNbpTbzXrty4qAiBICwdPi4TuXOx5q3hra6gJyyFn0Xv
tPbj7R2wPYafAaSbsMrxk4lFAAfzClS1y/bt5J3+WwwxyBeP9waO8NIpMA8G9/0YfZzc0O+KnfNp
g0co1sfPgYiBvgiiDeaYwldkpix7CBBU7d8jACZkG+YomKGTvDHqCP0nG0eQNc8qRMpV7ZSYfXbf
z17up7FuBQMmk+9uD37vC0rbJCoi18nEBLvu+3L5Wxm//be/X9oXidovZojDxIXi/9GzulcDzkW/
EYJqAekSSaYq199HgBKRkgktOfpVevwwd3s7aXOSXkSQJmk0ktIJF8QDq6GF86/iDHG+PYbNdU4a
BlhS5K9y+mKs0RDZyoqWZfo1mR/U8guiXLdDiB8pJZU4Jv0MIQ1iMWbcOltCDDW6VHUw6Cf1/UI5
53aYrbmihgOvk0KH94u6i6l2Y9oMgrgxfFX7L90uJXdrql4EkNVdlnCYNDUhC/fM+qxMw2Nhq49p
lH2/PY69MPKTws6idMLG9mKOjt87j1qsBHtF0J25MvXrQ2GZTEOZV52hYJOruR909+/bg9j65ijY
CQaSLkx4pN1XjoOljmKuykm/Q8js2VZe1w7ksX7dg9BujoX+McBHCIa/2GVopenEscpYuvrTjIdJ
Ze1Jb4v7Sl7Agr37vwjSF1Fqy5uFwOslXJvvJYqLPhSEquk+OOafc/a4OvFexL0xSd+nLcZ1cHQx
phy77PxjPuxdC+I3/zomQ8j5mFT1PWlTDkWqNcbkCJZdPh5aLX729PawZsK31w5wFUKO5ZCu1p/4
Rt2r4W/U0WAhAKoGk4ydnAwuKZd6XWYojaR99eSHcfzQjOaDU35aJ/PcqrT5b6/H7Qn9GU+6BdFo
J3W3uQVH62NaP4/j0+2/f3PTCo1/Hs2448lQBmtAQZZiAPK5yslCVnRRX+W7bjdi0/zyzcTDD/0n
YagjrQojIuGvnAhe0JJ+a/LVX+GM2d1drpuHvWLaBkDXRLMb3Cl8MUqDctFYy4Zo6hMem1M+Qi4y
lwi8YbTere4yBpqlhIEK9eq928NviI0qPaVd81Sn6efRVfoACgDUwyiKsAVIvbsMbA/MrBrNHm+Y
994Qm5PPi9gVv5iLRso357wynbYouYejEMsD0YO3/HlPOuBWFBAHMqUHwWlTiWKiNMO3pf44tq+H
9jcuYzi+CDBTfAN+Kx00ZllVqRu35SV0w9dwzhLkr9QYrYc94Nrm8eyROYOehRMjPyZBqjarUpKb
T2Z70ubEL2MNQHF4BL17e2NslDF18Q4SxHaex/JFoKY9jISeZeT0AGWjkzsd3PBvZflrctM7OrqL
s9dx2NrqLyNKqyF3l2mtO9SQXVXxM+9TuOsIsDcmuYY11lNbKERQQJm049sG8anefmhc3e/ai9kf
s/Tz7VncGpPo3UCpopnCf6T7uijQrVzN8lI7z0YKWyw93g6wtbh5gKOFxqFse3Kzshs0O3Vqjhbk
xovPTt60ge0U8SUdcWi5HWpD7ACIH3A77Jf+T+XtejCO0Ye9srKRrBVWfvXUleopSpOjql9qVXta
hUas9Vy4e8n01hgZHP1Yak7IHoo/f/ESatLKqbsYGqPTLMc6jQMveU7XHerbRhBoqHBF0JwiGZHN
u5w4nWY9Br3rWLn9vq2j+WTMxvxQ92O4d4dv5CVc4OB/REkIU0fpjVon7TBFQl23SsJTEydvjBjU
kd4f1uY8Ow9hNXNQqxN6Ix91uJCONz6B9/PLRxcd6j7TCl/3Enok4bAj+bBxvFz9MLGcX8y0PY2o
gXj0OTXN+xzjC5PQSrWT9C51do6XDegmMI0XcyB91H4pndgawKtnw3LChaGJkUP4OLiIYRtvNOMu
rC/2nB/s5Dhn6cO67gE1t4cKigiNbzaQrIdVWaOah7wEL1nZ+Uv0Xc8gclr3ev7n7V2zua6o8f8v
jnSqUche0GCkh1tMS/imn4ri3kqWD9Bi96QfNiMhZgFLXBikyXA211oVa6oRGTbAS1t4fOFEXc32
6fZ4NkjOfLgXYaQjbWxA1NY6ron2GkDwS3B4Vf21DE+rNn7LRpMzoDmCA3ocI/O1Wk0nx+vPpj7X
fqGuRzcaAnXaU+3dSLBAugF+F1QboHzShsITrlroj7ChVDe5Q+/ikFvzR7ttngp1+DS7857I+GZA
kP5c9qJCLfu3zeHUxLYCwyuCtFJZB3X1q89DNh2yPS7Z5lnxIpK0TzCLpnrdEGlZPujaByXNfA3n
UtulEriclOnDzufduLEAFKNgBSiF0oI8sjTz0rhJaZRPqboGalOkR6ue4kNuqFHQz3noz03WH7Q4
nH3Udcb7coyaO7NGzXeNs29h3c+HuK3dnctnc3FD1RL0FgjQsoCcO+nzaAnfy658AJvrN2vr68P7
24PfOBOAbbN1cDRCHknWR0K0a6xTDZ5DurTewVyeBvHKjuqnmGr98XasjXn+YchAJVQY7MiA5TIk
/FxzLlil8aVt+7t46HYoQRseAzw56JVCKKaOQ5jr4zytxlF1SsAV/drc4+PihyPpvo0GaBaUOg3c
5lOVfVqLygdX9Vmf0iCa54ND8XDSqqBcKDn3e79p40Ne/SbpLQTsniK768Iwz4w/12S9y+mEmUWC
drI/ze8L3fJLbTyM/eu27Vhr6tdUr76YnDOZmexcxBu7+Oq3SMdGH6b6okaAG6I4N+/BAju+mi31
gzPUoZ+vSnGai3XaeStsfngM2ARmg8PDlT5KmcT11E98lMZKu6COO5JdTV3vby+vrWQNQ6WfYaSx
TUnn5W7N2IrpI0ZRvk5Sobbf3eh7qLpBCwMtdow7pdnlZGyPzwX/STKlwvC9XnR1FTfraiJrqySW
Tldt7o95noA8rnsNJ4tRWzGF8do/UgyE7+thVl7zHs2OitJEgaaEaeCm3eBXaRjupBybK0//+cOk
GbGHbgnZ38BM1BJjgeawzM+/QWFiy70IImbnRQY1mZnRtS7TPkTRMYocf1i+dzFYWzf+9yfiVSRx
mL2I1HfZBMUGlfN5eGjgt9vhvZvvqWRt7hBSbjwKgTLxxL0Okg0N1RcB/+nTMLCGE5s07b55+UNZ
fb29YDeXzc9IsvyCXvQr34UDXnOmh3V4lyb2zpYQv1WqwlCA+WcscuspKsY07VPGooF9zrSHAtPR
wnmbqh/EZSK0FaC+3h7U9vTBB4KbDf5DLvzYFc7t8QKSZYUBfl67MHrqivAceaFfDFNCWjSkH2+H
3FzlFs8KamYet5i0/Sq9LflepGeN+TlDRdBOQSbuYQ02CMcs8xdRpFN8td1lLmab19IUX8w5qNLD
VOb+bKoQR2ZYiGbnK2v3fiBpmNw29qes8/G6RPBhrh+8ojsiFuVPVhSY7Xww6FD31qEcQh6vw3tH
K/e4xxtZFL9X9HvA9MPGlmZlnEfR3uX3JnXs26jOTPFfhvGQq3/2j7az97bY/AY2CQRmMAL7Ix0C
SZ8ylEHkUG77qJbDdO4HHeO8ydtpjO8FEn/+4gwYnVnti4rLlF5TYDlPTk92GC07q3gLh2qCQeW6
wlRBY2DXYfDKdb20JUxTPmhNGWjlfVYOAQIwbJ4ysQ9Rf3zvlHtJ9uaRwKP/B30X3JHYXS9GV+VF
3ZEtQN/Vn0wnenRGb+dK2FwWLyJIj7PcgcZmwou4DF7lz4bj64n6JYle4Q+X+258mc299EcstF8O
oRcRpQN1KcOkXgRsM4+VO3Q9YMSNR/QwyMciv4u9O3u6TzX1sMb5H10Tfrh9ONyeUcTfrmc0NfVc
zRzG29rlvd4Xd1WzU0bZTKH/GR92yNcRYJeSEgjtlWYy/GGN3kJCfdObtm+mezDB7WUJPhA1a+qU
vzhwjIlSTWtGrKoZgjYdz2NlH+JlvUcIA2cwYwooX79vveF93MaXeNiDqW3OJnps1GKQs3Fk7Q13
UhxFE0jPbsk7Xwd/+a5s2vnb7W+2BRSh7kXXCEEmoQAn7T4PDQkjT2GLUTEJVnoUc6EdVouMOdKD
qn5F67/HOMJ8MKcPSb8es1HF4Ta+6zPDp9F9WrTmvk01dCGSyxTbX2//vK1JePnrpDSk7ssiTWZ+
nYoXSNS5EHE+3Y6wdW9rmBQIGLpLuiEdA8aAUm3dAG4t8vsI59g0aU7jBDv8jkuQt8x4V5rp4XbM
rYv7ZUzpYMhst6xg0zPn0dd0NIMoG4Ki/hAynVn3/XaszXUMDw7wHi0EOOJSYjqaeZs6WKlcHONT
AfChaLz7Kpo/Z6OF8Kr9aI5HrUX0K7a+JFm1l6NsqFEBFXsRXnzhF8esW6Vx4UYLwumjj3BPdqYp
A/66OY+N+tj37yIlPsw2gKP2VUNluZzi0W95OKHkeIiH9gT45OSRYqzhGpilsnNEbz5k0OuAXy6s
GwA2Xv+8LLONtvJ4T1RNHuRhHIzdO82qgiJS33WuFrRheEQHLkSObee7iHmXz+qXkaWzTMs7mM26
Cs1sWv0EPnc8vS7757l+buZnw1h9taQv3rxSyG200Dx2e1v//zN2wOTouSJLJ4vtqHqEbgA0jMug
1oHTPFVuKWA+wbiswaqDhPOKh6h/1Sbj3e2xb65/3qZCiYHuvFxQ6wtrGsdoEu7d+qWwyrOJVchQ
tb7jducGcvntcFt5jHgK/y+ctARzDYZaIgxX8ugdrKizEj95vwPEpL30M4h0jq5Ja2sIrPIwNZC5
abzHVvuqFQ+FB70LNe/bI9qcQCC/PwQfAFNIe9qtpgZQNmtHb70gmY6tlQap+qWmxLAmOzfEXixp
9iAuu2UrXtxJeUw7HhXdt0XxB1Jw22z2vPO2Lnh8jf8ZmDSLdTZz4otgcTGeFOfB1fQTIKUgZy/c
nsLtc/FFKOlqMZJRjVRF5/GJ2mlbvcr0V6EFKT2tgsX5Rno2piDwmktdjztZzOZ6hDbNo1fYsspy
q6uChpxXciRqbhz02DwkTTDVO0E27zWeCICCyR/oQlwfbG7uVVo/MJNwJs9u9NClxSEbOWrDUz9+
GPTW7zU1uD2nm1/vRUyxlF6c9Y5dYzkwEdNr7wv9C/YSPqSYMxy0d78RiKmjU+hwu/w42V4EAiXu
IgHRcIHm83KulnEkSalXFKkiz++Haiev3vxgeOnicyuaSrLkX9xHbdNPXKE5GhMwgscE6Z09eZof
mdYvFwKQGzJOk4xT1q6z1XSseuFiMnn5oXe74T50aLJYtRYUg4uaWI7YEV7v619pl6O4EvujdkIB
7G5FCmVx92rimx/T42rEC4604Uf598Uct72aD4PHKm2H101XrL5bDb5prkcj5Yq+/T23JhiJbYoK
Qq+SXuz1wokshLtCXRiF6N9NQo3jx3F3x4uDSp7fl0Gk1YnkRt8lswXZLK4PeKIVgBtuD2PrqHwZ
QcrrtCmd9D6G2ztVeaAPf2vj2Y4Nv6dBpAPIvx1s6/sgACf8bmhYAC+6nrPF4zUZkVzRUq6CpkTT
aF7uuxhtM3bD7VCbnwfWvYHgJbgsXb8OVdMYJglwId3aadDqh7JzDwhw/bcg0p1WOCgYxTaTZ3kf
y7Hzk+SYQ+//b0Gky8wMtclJDAde4/jgKlpgl49Ku7dzxGf+ZaGBnxM+ciRWsjLxOqSp5a0QCka7
+UARLmjX7OMwmA+zrp67qv4rir2dcW2uPABmPzRzMDKRFsOoj0pm8JS7JElzsWw62sZ9UtN0AJ5F
Kez2JG5uJNjQSE7RM+O8l5aDYYZN16Neoak9l6XqTGc3Neqdy2Rz0aFgKzR3gFHLi24sjDJW5gK6
QOaVgRDjD0x70Lgwp/J8e0CbWwkurRDeEfwjqWwyK6lntSrMBA8Gdm1+auPoNA+Z76Q7Im7bY/on
kNwC7MFWOWEFur3Glrsd56M3fcx2dYR2hiOzD5G85lGzwv63nBD9Ufdb676N8+ZY2NHx9sRtrQTE
jEG2UEZDkUN+PS1V3pkIL12ifgXoYJtD9ldlK3sLbmt1m9y9PxRtQNxKYfLRMIfB5nqYlvHVonAH
1lH9HA/aOxOLLNgz728Pa2sCOVKRNIC8BR5OWuCQuKOoUSHPNG0blO5zirN9pHSncnq6HWiLhsGg
fkaSzqPCATs5qR3yLG7lBvqCYKzjddZTZ7rol6tuFtRL29+bUTYCHvWeBzuMgsFQlQCVo0uqNHbQ
oQD4G/vh5a+SThMlSROcNtkPtfHJcf/W1K/0ZOJi+I0djluckKmGuohz+vU5ok9lgb9TzzmCXYPd
P4jjfuqjndNq6zSGsijMem2sX+RE2M5dbLh0eAZ6hSCwi3n0UH1x+uah05VjOlAYTfbMxrfWD3sC
OChSYawi6WnfWlFfugs47WpYDT8e3+qGG2hDrvrzsHdM7sXSrycRqEjvWgKFTqP+zzI5Dnl6iHix
h+F6uL1Yt3YhVTLIePT6dRSfriOR2lSqsmAgYujzJbW0S5gqR9QHznlun+o822mfbz1gQIkgFg/2
0NTldNjUWrMuerCHS+EVvj3Yr7sZ3VjvVWwJN4Mz/68Hb7Z3TugNGVmw2sLWANA2opTy09qMc3tW
Ytg7VkzZJ+6fwqR7U/KKL1zjbFgUPNcyKKr0UW2mV/Ya+snU/cbx4+FLifsMFD4kCK8nWl/SZNEd
6D3e0jxMjfNHkRpBnY13TrPXothcPRR+wQryaUGLXIdiTWaVZoHDLVH5mL3ptQPsZ1ysR3c3Od4I
Jfx7TDQj0WHA/uM6VIkUkefhPnlxy09uuwYtbi1N6dD0/Xh7nW4G4qkG0hLJB6D314F0rbYQLOYL
NtojPgxvy+J7uTwotvPvX4XoSoBVpGqOJquMlrY6N6NuBd7XVNT7CMBSoXbn32FiXUWRdl1jznHn
jhUYX+pKqfOU4OGZVnuqnhuH5FUU6RQx1j6uYwG+HUflzQjaylbe60ovulRlnxxCp985+7f2GRHh
AeHfIe4A6SvVyzRZSS2w5o49+Hi5oaj5ZFufFsRu1PpYtZVfRaPfqH9EU+QDJb+/vUo2UjGLxUFF
HIIx+11a+ZVXKuNUqexzc/br4jsvAbPaqcHsxZDeg51NY0EfiFGYyNA7T4Zr+ta/lysT2kG0E3im
c+fIKIAkz2mI1TDAU/27U1IraJ9SROtuz9bWntJR1OdAxnoS2P71nhrWRh2bKq8ua2JW52Gxaz8s
jOdabd6gsNDu3DSb0bBjhzxJA45wUjREVy30VYFkR+t9i9571DTvByM+lOWwM7CtT6RzvVDloPTi
ycDsRtXr2g6V8mI31bEM+wfqqo/ZaLy7PX9iNUtPQhhNP8NI+0t3u7m0jLS6TGOOZ+f3odkTkdoe
CAoQQleQV5OY0xflmqGL0ZEasoqBfCKA7X1Ux++3B7FxIwta1j8hpEXgzL27JtBqLhpMI7woxtb3
+pW+8jFL5lfObB6Upn6lFPan23G3smQKmcDZsXUA9yXjhOqShKp3LPiuVWucvRpvtDoxBj8J+5JT
1+W4Ijk5z7NufZoMB65R7QRZmRpI1TvmPd02YbS+IPxz+4dtrVM4V+jC8qME+ed6zut2iiePUuRF
b5YzIv0k8OtpMR6rda/YswW2RI8SHRGRCnGtic//4vPO2tiRRLNOtdS6X9zmtGb3RuMenckL3D5Q
6d5NiXcHKT6I3nq9dQqd6bBUydvJnQO9fW+bezCUrSUNRxCrT4ZPeVC6mNoFImeUVNWlbKzGd1sz
CmIz/PfKu7wtX0SRNk47TXo1Gqy5ee5azpzWCnTsSnw3XOrT7a+5eSVxJ8F3MXBwp7pxPcdGVemJ
tpYVBZTvTqMFEwCeOhGdt0mF7P+q1u5m/dVSgqv0nHsEn3eOva0tzDsF7VZoyqRI0owuU9kU/dAw
o51ySPLz2oaHeN5Jq/eCSBNqzQUMS6etLhWgHvIJd2l8xKpvT+VmEB7P+A8hS0T1+HomPTXsjNyZ
CRI/8cYNmvaxHP+9uznXneAjcH0L03gpofSmYq24wutLHXWV7+SP9Zg+6xbElvx3rj9gJ8jP8lhE
HlYcBC92X5dGg933TY3VGfZJpfJt0f/SiuQVG+v2xIklJt0TnN4mrEHOExQOjetAS6omSpf1+LmZ
mHJ7tXJS+ujBdUiV0+lgFX/cDrfxna7CiT3+YlxOHxbUdbrq4g6LH1ZftYzGxq7L5VYUzPFEZ8Ml
UZFBg+FcNBiHqqxrkJBl352ju8TKdshFW5QfTNN5w/B9TAgx4le8GEuoxqzoua4vneKeJ898G0cf
6yF5tGFBrV19qKqvAAiDMm39LizOYAnwBO93Fv7Gocgof7iowTkFUXD9I0Atl3kydPXFrer7qm0f
yj0V3I0VAhVFFTbxVGBpfl1HoEw+5EOa15cW04cmfB2b5wj9S6OI/RCfmdvrY2M4FF+58mnMGNgC
S8Nx8EZwnXypeeprxnpg9TdfrDjmCXI7ztagaONiqAVVAQySdChN5hCu66JzXnh9jmWCXt7bU5me
RgwG/bCGkeKu8Z6R+cbgyC1paTA6hAFdaVMXNJqmEa2Ri5XXx0xo+nep/hsMSqYOp29TEHngtl9/
rl5zLcWbvRrEtuee+1rJHpLYUx7Mau52dsDGJIqvhAYUObNjyTpgZasOFCmp/yf8D06zNRoPZjMk
vr3axqksMSRyqt7YeQRvTSIBqQoh5Yk+tzSJc+8NShGWDeq/7VclFsBcLzzfXh0b5wdQY3iTVJ7g
6MjQ6iS01HaOzQZd/EcX0nPr1XCGf0MwAp4rirJYhOgeboDSlxoXvXOnpOU6Se/ctX0u0t8h0SFt
AHPB5UuJ5v91DKPXrHYw6vaSjPY5cpSD1kTHYQjvbk+YmPTrW4RBoPlNQ4h8GSG16zBl1XaI8ka8
1uzo0ppfbDwW26L3x2RPcGkvkjxpaZ1zLcYVSO33Tvq5CKGC2G8y5fPtAf26yhgQG4hPwwuE/Xo9
oBrZgGjgrr8oGU4UzqHM7MPtCL+uMXJYxCS52znxUBy7jkB7dulrmwhteHYwLO37T268s0E3Y1D4
EibCfBwZvao2JVW2yOFyb5/c5BPiaehx3x7G1kQBGP0nhLTALL3toma2+fLu4pej8EK+HeDXD46i
ArtdLC1Oa3lpmaUaL7mpVZeswwkqttUB88yaFmddp8GsTOtOnWgvnvTlo7I0Z5VezMWuQiNwzSa8
nwvlc6mCijPaot2p2Pz6xBXDg1gKAQELCV3M74skogiVuByMlWWgGNOhxFjEN7kTtKk96uPfjdEf
Zq1S/HCZdrbsr4e3CCxE+rlq8TgQa+dF4DFcE8cIyZjBDBQYV5QRBrGPGNkFSfZ0+xNujVHURoUC
IhQCWZsQ8kQ6lDqXree0lwI5EuwYQ3RK3eKko/9cuY5v713wv65LIXYunCJIoEEzS/NaZZXBhad2
F8N47s3Hbs9/YGP6rv5+afpKPXXwr+Xvn+aEB+Lr0E+jN1XiZ+7O5G2sR85upo3bCKCKTGAVqkae
seodCd7fU/6atYCjC9que5nX5oBEGPQCufNknd+i6CxnncPuEtvWXe1Atf4wKFWwNuNDbu30PMTk
XF8XfBwqh2h74pvyCwa2QgZ81dWk57pI/AqmvBmTWe4c4ZtB0NwV9SlBH5dSybZS1sg1CRIxX1X6
aRxOeffpX69snAh+xpByY0VDpgID0x6Ouhq4efrQgKzDOfKwJOoxrp+NCUnzXk92stfNxY0zIvKb
P/IUafG1oxnay1L0cKbfleXTNO3V9jYXHS8bg7+eWojsNJe7FWyVqusvavM2n0Pe6/OBE2nW9ePt
CdwYCb0v5/9xdl67kSPLFv0iAvTmlSwjQ0kttZ1+IdrSe8+vvyt1gTMqVqEIzcGceZgGOiqTkZGR
EXvvoOUkKjoIv51GoaaoZY0ZOb0fw2zda8xaum272NmI6ReearR6BN6erh7ojvUl0kldFDi93vtz
sXiZk30pI/thUJTDmHbMtBtf5j5/0ZfizoiPZnqn2F/M4fv1lZ4HQSAlQBeEgBdvgHWg57qia2Nq
A4zvoNhHdE0PiaRSvVPHwG3UNNtHIW1HZHxvjWnOb69bP/+gWAdBw9BAhbrC+nR3FZlOV9uDD6PF
G5zFzeQjt61bmRvp+QWMN8097hMaHKiukQ6eftE2Dhq7NYfR78akTpEjzOo7WSvsfYEEmBcvnXNw
nDzwQKQ2bjWFykGS2/J4fbnCyGmA4UeAsOdNQt5Lq+L0R8RKbiYdjuXnS7CbQni7yeRKjb5xDi/s
KqUzmkn4L32Kdf1uCoJiNka0iuxxn3xoQ0ER8qOq2DBz7jrieYWuFPq0pNmG+BlvruqW0nNmpY3s
K0Yt31davzxEEuwEbch+dBb6guYstzd6Nn8EnKpt5AkX5mLaeA59VFFy1qz1IqtlWOyptBTfQAVh
1tFjXz5V2UP2e0x26b2zvMxq4jL9L+gPRnrXvfAXHefg0/C30D+mwa1sxt6W2sr5vtuCvufwYbkW
OdinG5KrhQGTLlL9eGqr/dzIjfXsFMlQe0ZklFBpKgriG5HqgmMjo4PsgABR86nXHamhV7OhyxYU
ta3B1SCL5E4PIcl2keNy9drZlZm1n5dk35jvj5LAIFEnhixErQJezel6QyXJyjZTFF/LJSYjpKbh
t3FXf7p+aC7sKvgDwCMk2WLU4urk1lkzgIkN2dUiVm7lwWwkt4RA4/YaT7oRjuxGrDg/pVwtr5kA
jT5WKFKSN35dJ8tkW9Ws+vChVMR5TIQ5fmaN0eQPyVTG9oYnv1aqTqMCzQPnVXyEpuJZ96RsKD0n
Zav4srnLa0+3GCjgVtoOIVBmDDiPOdD86d2B99TmKkOQk8BoRrtUXlna1fih35VG7aGmeP3bXQgR
SKjhlcB/YLfb6ulWpjW5PsUYxbdyfWi8xeiU3MvKpuA5kaV16QERRKHYrrplF0YLtJRcQqTp+o84
TyFJiZXXsivkZFqppz8C7XxbmqSBHyEp6pFqhr2bEFA5KElj3RpLfBh7Pd44lpdsitQYhRde6lC4
T20i+blMGk0Bf5ptfzajh5kGiltqToOosOwzKntjkZd2mgaxQyIBYuds9GnGIGK9Q7XIL4rxVxRB
YEJXSs1BdSEwdVMkqSeVrVunzYb3Xjgs3AIcf25XOu9riKDSRGoTT8Q8gEnS3p7G7kep5o7XJe0w
b+RLFyIBzHIx+E4RSO+1iqST5+R/6LL6uhy+dAPE07Te9ybyEqQM133mPAHkVtPBLFNDF1fpymfS
UaqaAfkaNE316EdtNsNBlRp5Y/MuW6GWB46Mc7+GAoVGXC4KEcgHyhm7+Vz1N2k1boFTL30iHtX8
RbgFvRuxrW/i2Th25ZhZiebbGdOgZa3/q0dh59WAtzaiymVLgj4I2o/q9WrXKk5amqSZxiRu4+c0
Gh9no3uUhq0xaBfNcOuTfJA5o/ByuiA6hnS4MibNt4uKssQUOkdRxLipannZKFWJK2wVm1mLmApK
dszFviqHLZFsSG1oqr4xZHdgMTyt/lo3spcPHzRJOvLPdb+7sDSaJkQNBSYDQxFXS6stS416WMp+
P/1TLJnrQHhRt/QMzt2ORiEeB+iLCp9lr4zIOjNcUc80kUtk9ppTzf8k5pRuBKSLRkCTUAsXkq/2
6oYp4wZ/nkKM6G0v7+q6pDMz2pUd/xdDKGdyyA0K/msUvtOnVVkYtSmUumpPLXLynnAput/v/TJ8
flpaiDYT1uECnTqdvDR6wpwZk5k8bS7vW8ca6pthJgVy+6JWkpf3m8PvZNol1OB5756a67ugacso
svzManp3sIaPemTfmO8n1wNb+P/kQzDItJWZpa9H5CZjy4+k2hdW0NV5d1XFAV5GwQvdcTGKb+Vt
TiaGVkuhxXjU+DOPloBGjPW7zuwtds759SAMIS35WjskaJ9umc4UyTmwU4u+z/c2lT6ViLXnTJJT
tt7tlwwZtBy5GZgbZ6+H9DRjLwdVhFijWTpeOKLFF0J1ldFw3Po81y2dTZsZQYXJvcznQc9lr3bf
NbvajT3aXfbW3XqesJCo/G9NZzO+o652eJBiSQselLJ5RIOkktpHJax5pG7oqVxeFUGBoR4Ic67f
4mPNMV5q9k9N4sgrQjU6NFX8oczL4r6w242DeyEQgc0R84AA7lFSXh3cHonWPpdHsoaI5qkrKeEX
C3Dlr+vn9aIV0ZMhzyQDWzMx41Q1gkKtVRQ5kqp2C01tjgrJ35/rZsRhOb2PGGv/ihRl+8gtVz5e
V0oXVjlSsJ2VZbvEgSmQSbLm1aYy7a+burgiUOeIJQA9B957epzKWFWKse3I7PR48BAcHNAEsOyN
RsNlK2L+GOGBAC7+/E1ygkjgYtvRAP09yZ0X5EeSg1lE9u76Ws68G51BgjZKzoyZ5f+roqs0ohAV
IlPi93noNoH+0tI4azWuc0v/qJXtxtadOTjmeLAi4gsmmixFfMU3izLKpZvmoOv9FI3ljPjjFI6X
M3Vm69Se7R6YXaGk6ACHe+UlnhoKJsBwiaL2DCQbvqB1m1PEkraGUb3GsxOnE1ZEjoo6BEnx2ul6
da7KsG8XvxGqgp6pzVkIE33Qf2aIlHY7I5EK7XGS7CG7T5Kkf3G0yHaO6WBm1kMZlLoBLE6zF5d8
J+p3rT6Zv7WuMqp9YFjxdxvxzU9lICuM6J4EkHJqe/1RG8e039WSUr/kTZGiyFuVzpdyirS/5VzW
v4xOXZ6yxE4/FanaPGfdLO2zMMgTHtBa9XFAyZK6F/PGyl219ONLQi31acyTpQM97kj9fqCs+0st
yvRnPgfxpySIssI1iqp8DtJFz7xqMcwHDWRvtAfhGXHGEE/4FqUqgT4YRpleRDTOB3VpB+cIji4z
DvlQpvEnvSyi0tUyZ35o9EbSD1GsSnAeDe2nGSRy50bAD+QHpY6z5yFH6vmxiCXexYs8o/AU1QGN
gSwfpU+hHKffFmsov49Wa90mcj1/w8vTzJXpXJWexnzmH0WSQWlr83JQdlJQZrBFh77/GFK6kA+T
rSXKLjeUOvG6ruCRkUVdm7t1r5qf20Wb+n1bJGXgcvydH1HMcIibfpoTh7LZIj0PclLnbh/XXblz
2khBurtOUFVbmP7zT1yE5XLbs3cmoxdHrbudpzBXNt58r4+6lfPRiKbAaPKuFfSCUxeP1SRq1XEa
fWaZFSg2zwPvWL00x+ggL86Y7YLEkl/6Bn0VN8+c+GNXdlbMhmiF7g59yadQamdoPW1W8h9BlU3g
P9JEBauasOmGUjQJu0J5bacyBWHYZ7JtQDcz49xyldTqHkgp5ByYLxwIL9BI+zwUA+UHypP5HiH/
+hegnabeOcrS/ZEQCU93xWCjBWmPAGH2SqpG92PlBB+tOM+lG6gmeX+w2qGZjp3T9PNOA7leuOBZ
rJepHWV5B7kozPbDtMxl6Bot0xncvtas2CsaakUb6dmFWMVTihKFQBWLXPN0f5N5qKLCpCY9mhWc
0qOpRYeh/iNlW6L6590OAKUwHSCJ0Luhmbd6HdpSMUwo1VGWTkLlBfWHyXUQbT7MSSXvixwNjbif
usStC5tJPhKRog8s6VBaIDN5cob7Ua+TLV2eCxHUFv0HLgceQ+AFTpeP9nhqdno++TweZq4DCfUb
0/z73usHUh/by0wKmnJnlfKp79uyj/XF50l7gMSCKGh317dmLgawOojtvN8cdUQeDVSGhSr+6ZqW
xRz0cgllvwQo+NSLnrZV4bw5WGWyrMXytHiS333ncQXB1IJaSHfFWl8Smd1aYztJC9p/ibNHczy/
aZuyvzNavaS4aGxpDIg79DQuCHt8MrJwXi5rhOjQTiUfNZL9KIktLwz16sEZpGFnzIO0kaOcFQFg
LNDmYKYFpRpu9HWOMmrU7dRE9mUjmG8Ns/ihdvZ4nGKHywbA3mNhKp2XKVJ9uP4hLxwZgYCleMoN
D8h3Ta2SpSIOS1VbQH3XnlOre9kebsbeee6FOgt6XOr0aehSJkbfxmU7ubEYGVAFyfP13/H68Vab
DfCIRAaBQliBa48CB9M6Q1covk6a5Q0lhXPXGs3BTaai3kf0UPd91ZgeoXLy5iWuPCcZ2kMe94yc
ZpKam4/Dnzq2dK9XuuI+72XpQZaX5TNqIuMBvn6zo+ObMUZucm6KOqo+FnPduXMxBweUz+pHOyy7
j9cXdX7yNRg8JLcQU6n0meKrv0nS5CpWqxZWkq9N82Ol1l+7StvqxF1wUvi8gHFlvh2wj9VJrGZm
EJDRTP4CceNBVadghz/HPy21dzZqieemxNwbg1cpIz1pLq4CGfOW4zLSKtUv01p3HaObbxAryT19
6qaN8yD+qlNvYD1cxgBYuPPQvD7dOcpWEWt2NL+R4/pe7dp5Lw+G+VLkWnvPdW0KlmrnGZMZes4y
D1uavOcEBW4RQhejmPkHhPjqJmkcujFaoGm+MtHcQ6QucFBGTX9KTLB15n1rV0d9ad1KHg9DKCS2
b6+7zuUf4FDV4niy3DXJyIYD6+TUigAVMmd2CvdpP3mZXCOavnxR5M81YoCFpUFMt5/ksQVwuPXE
uPC5RScb56WfLCYRnX6Dusf+PCjEpDIfPjcKnD3qH7buRUEAyvH6ei98cHF181IXvkwf59QYVCIk
ffVO9nMZlTjy5wUVnEHXD1bajl9GKQ72rTqkh8JKck9bnHJ/3f55jkLhSMzfY4YwTrcmp9nRJAV4
k+wPreLcG3M87M0yaUk4zex7UUjlRmg4D/jYM4TYD8NDeHOucqJAkeSlpjdAyzExbxDKLe7CwM4Y
EKoOH7I0yB+lYNSf7BKxuOsrPW/nquwv+0zHE37TWaqgZoE92gNLzdTIC0rneU7mLyW6f0k/ekbi
PEdl9KlNkCzUt9A1F1aNaaE0bYvbZn3NxaEeTbbEqmu5EDe2Fwz/lImvm6lbWZUXt8f/tNZ/DQof
fxOBtTigPNRj0KlHV6r/Se30AJH4ya4khExbAOLxXVHXhTtayobtC8cHzAD4AdbJvb6eVrXQpGCy
BOUaM7fznZqGipfmA53IwUg3TJ0ri0K9BhRFYUh0YfCo02VC7jUnnsyqP5VoiFZugZS4jeDkEmS/
5bh9ZEjLTkrr26qOX8Yl2qs/x3H4mjjtHl22fcDElIjBF0vyF3bdPhy3oDEXDheIFEojICnEiOFV
JLGphVUJaDDf0FB9NEsvrr8nBc21ZiuMbFkSf/7me9PjMuXaoBKXIsAmDw+d2R0Cgxb31vzGi4Zo
QBEfhW7A+i6Ebuy0U9CoEMicx7H5nnQVk7UM13j3yGQ+LdcPWjkQMpmdtAqMRjJNAh+h+lmS7Qrz
R1mZN5o27oFnb+T059kKlugMEfRFV1lbhSQnsKzB0EPNN5KuuAmt/DO38JYe5YV7jWY167HYN5az
7jooqWSimpyC6EBEHUnxfrwF4MFcSsAjTAuIjWVvmlN70wCQuKVd2e9nMqyH0Xa6z/Rrh41C8fmi
obuKOCjmkQiNx1OH6SJJH6Imlf22VRFDa5f2qNZDurseh85jAcNsgJgI8gtlyPXtlgKW0TQ+pI90
/e1iBqix9rehuZE0nUdXcjMCjQb3hQf3GoWAqJeUytGi+Kna7pETP9SVIYBZ97M8/Qhq9Vnbml17
fgpoWtKoElwisso1ESzXndEZIE75Onj7Z6Vqh11aBOadbQIHk0ZzereL8kAg8RHYNjG9cpUWStQy
7HJpSIo6tbiPSrNF+CtCzfT65zp3ChiBAOio99CPPXuLANoo9ViedL/MdWPX6Wl7HMvw/eeN7j5J
riHOnINfnLpeJjXpELVYQVLGYN4QxYqyz+2NLTt3Paw42BBge3LZVXFrsfIimDpN9+0pqJGflZSf
nH3nuW5bbX9920ROfJq048ZYo3qFbs0ZsaPNlSVOssTwpapLjkaVc5fIhcwoeVU7zskwf4mkfuvu
u7Q+jQcsYZICMrqRp7s4BVaQF2Vn+HGjDzk6xkkCDI7iqe7qbRlu6WOduwb4N8BwxHyCJE+DU3Nl
MffVMtaGv+S14dlMiT30bScdru/kpUVRuRN6WDyFASOfWnFQoFlqRDlRZSjccnly0vBGSdSNqHTp
e/EwBSXOUYL1tWpboZTRGWjHm35sx2BjBz27NTNtvLGDMrpxOurc4GbfDRXh1LJvZL40A6Fgr5ZW
6uY0AEg2EDishp0dRdM976vKnRWn2/DHC5musAXQgdUJRtvqY2mzkTZ64Bh+DbXyWOazdJ/BZ7qB
pNX7vdWEt0UW9TezZGqePqrJfT7NypbsxYUbj+Yg2pEKLWrYiWuEWjwNoTwEBegBuSCnnu46Pdzr
xT/oL5rIv6Ad64YmRXmIpR+tzZT7gitReKAUSgVWICXEn7/JiKrGkcNgkQ20/ayYmS/RtNOjOXLJ
XKuN/b5oipcqrSmwcGT4p6bCCRn9vrfBL5iRLd8bGmz+D8kcZ6rrSMOkbQiKnx9Fm1QS9BRD7BCn
XQNn8iyLalSBTF8qg+BTk1ntn2oK5I3c+nxRwgrZgdAYEySR00W1iykRXWUT/We7+aEOjnbINDo5
bpy2/caBvLgi8jy4LojfUrA8tVVakpFlUmb5TheNjUtJbCwPYwkhf+NSuGiIJrIQYeSNYq0OoVLb
RtEOfCku6+JLFlj5jSzJ1QZD+xxALbAYouQtyOIcwdV62oReRgkp3DdCp/yGmAgQ3qSVnpqxGe76
0ZDvw2lR7opJmvcJ5OhDmsj5sc3z/qVWsls9STJmHAfZ3krq4GhLg/5d7tLua1LN1ZMVjeZuaLr0
t0XXbCMDuPDVUQhCL5BPIQjgInS+OTXW2PBwjtsAVCkTjcuQSqGZGx+NbN745BdiFIcT7xKEfYNX
+Srr7q2J5qKhBn7H9aW4ihxF30zu6mxP1SH+VZdC2DTq62GnmUNUHOx0LL8MqaFsLflcFFm1SVBJ
h/EIur3rPkWZoR4oJ5HN7OMk2VWJPH1qpMjpdnaYHsBSBDcDY712aU5a14xSs+/m4DHOneYJbZb0
IUvtL3qDdkdG4P/w3vuQcTVU4ag7CoXktSq0rPSD0/WhjXiCOX8yQzpuZR5Wzwulio2jcX4p8poD
hAVWRQxyWPOGu17UiIoqfRid3DPzXxoqiQ0CpWXlQI9/d3ABZcqLHdVV8nb+fepmsxa2vVFa+UNp
PwpWiLIgdv39vXsnqunU1igQE6fWpVSWQuMoVdOHpaDpmE/Kb10ZFs8MN4dJnb0G0J+i9YZCCOfm
XFpaQzxWi8Iyewi4TJ+yNBaFy8hi1oOR3HF0tqaOn9UMeaXSDBLPbyGPu2Y6RrKVlz2N44cil/WP
MwWQ3aD36PJH458l6Axv1AF9K5HmvKgMtN/I0USMPMl2sU7iTpmY+EDhfXUx9HXQaU03lA9DGuoP
SbEseyZmTcc26v6kErOAy0huPAR0lI/XP+iZhwrDQiCdbIK7Yt2W0npUSJfcKR+mWvCZNC2skIMK
glBxZ5VWyCFfuuZPUk3vZi1gmABFnZa3nlBsPfXWWAJwXShR9dAvKIZDiZP3uFPs2tnYbRyM87Ao
bIGkAm9JBIY8e2orMQqUYLW8ejDqMdgVTeXAUCBNU0pF+QBmNvprD4l+F3RTkrlWGKsfFGcqbq7v
9Ou7fP2NudwpiKDMAbdgdT5HO4zo0lfVw6I05kdobAjmGZNozFsaGwAdKRnn4iDLZf8xN3oEceIs
nZ/nssvcxUnNu04yrEMXOD9V8KKHxZkPE+QSL0i76sf133p2Y4kNEww/2hYU29bRu4oHw2EedfWQ
Bom+z1T7sSDLPlaFrf28buksecCSIDRzMWpiIN6q2EjTJFUQHi4fFkeJdzXTNtHLnfKNOHweTMTp
Erx321BFh+vUAWK7DerYrDWae0GX7uqhUKmdNmb+3LVyMiIn3hlblJXzPQR6q4HwJIEVZY3VW5m3
+Jxxqk1G7i3h8rGo0ylykfOQ6qdqKpMtYtW5OUhcILhIXXXbdtYUUKPXxgWJGdtnACQYIouGpP0g
O4CQ3ViOwvbdQASBrOJE8Tc43GLrWlelN20tzbblh2qqxS7jQ5PhgFRoFG5k5pcWRttKcPao954B
PnCZpUmL2PYn0Gsewr1oLYOCSj+OQcS4q/e6I/jON8aEu75J1ajgRQaji22/B7ri8qIqXXNK7HdH
e55u4NMoCQEsQYXt1IoNUnrJBwnkbz2oR21pEInGi+Bu6VHijqNFsmB0euk2mplu4GfOAz5pKBUv
2hgCJLCGN7cBU4xHI3JQmph21RDcx1NM47v9tAzKsZY+vXs/GXRogpcEeowOyOptEHZzOSZkiH5f
Z7PlzoacSV5nm6nz3hybaTq8cZAaB18oSkanW6rbtcIbpCohpaU3scV9rfaKtHfUra7TmTuuDK1u
arO2taAwkM/LzGGnFn/L8dmq4o274iwqYoQXImxuIRmIm5yuJgjmNoqFqkRpdhCcy/JTIff5RoX3
opFXJBGFcwYCrHy9iaRMCmxkTfohBqNnhH38KCPcUbz3TInFIPTGtxE6PWeRyckoGTk2UoBhHNyO
OUOb6cq2G1bWfs2tjk+TxoBXkmlarcJt1OV20/M0ujdnr1JSr+8TN4BFas3HKby97tVrH8AWCDS4
KK+z96CSnX6e0ZwtozIC4z6TP9jd5NU7q+t2122cpQuvRuB+06+nAAJC4tTIDHeDSoVj3suJKQHP
jJIvi24VXwaeRHf17ITfOt6qdwvws2OoLbFnQ6n7Kvdm+GxOTXbsJcaCoe7Y3hVVBo0v13+VpaOh
9p/o4da8v9ew8Ta54ddSfyZjQOSMnVm/zittmRs7z+x7IGW5F+hFeaugl+XRjmmOCE1Nu2Ju6n03
1fYuseP00Wzb6Sh1ZhFSreuDu1K1631gldGj1bbBgyXF5adGLruXLBckgnmUjssSBckOpRx513UQ
NSFs90a71y1QxW6kgCPdCCrrtIFFwXMVbFCQhpQ0V2cdSG++TItp30MK5812VNT2Vuq/p5Qern/s
LUOr1LCSZwALgNXvh+Wenr2njZqbx0/p8OU/2OGGE7h/cWmvHHdRi66Lmah3bxkzk3jNvVPE3yu9
3k+Ldbhu6sJ55OX2r6lVQJ7NvpTzyLbvURr7EKAta9WHbn7oDNlV1XEjlF3aP4drBFon+TXFndOz
omZ9rMFtcu6zAZX3EXHv2xae8o0994+6NSsb2yi2aeXsMNjFAD52kZxkZU4etChQSsyNjTO5qVn0
u0aNt/QKXrkEJ2ao2AsksQKnGx9cY2ZSKkWJY9WRP6pxVXsoiAfVfoi64WsbDhazVaxR/dHCeSAC
zVk0eVM7970nT2o3e2np9J96Wy6iXYMSd+hSjdaQVpjLVNdcLZyXn4OZZ89mISvavkh1lTHLRqgp
v+Sq0YBsz30z2jtaJTwCYzWst3pJZ+rA3GtI5fO4FwOphfTV6UdT5j4OLGUKfScBMjHYz6Chb/TG
iJigKDHl7PtQMyBLY4Zpm39d+E8JTqv3w36WtnBvZ856+lOs1Sskpx6glPEY+p10l8sJuUN9zNSj
Ndou2r3Hd56MV2MI9hgAbJ0zuCv01tmIujn04+xrrEn7Yf47RJ+YGHs/TN+umzq7qIQp0RmBm4kK
8bo/LjHsFSjvEqI+XO/U4G4CIz5vyaOdHT4EUXhWEyR5YImc5fQ7OkY5qGhYx36T2w998CVQ0uPI
CGO930hdz5ApeAyWBM+USgX4evFL3mTng+MEQZRPYHwU6d6wynGvkch2tVZ+HGttPqZTOe0zhWEP
ZqikH6bIbg9zhPTCGNnDES6D+iyPQH5Lhdyt5mr8EJA3PvWF9lIOjvUCuBPN+uuf4Kxjw48WnEWR
/QqNsDWXZ44BxdZakvh18jsKa8Y7zTt10Y8Qpg4WUjX1fI+a5a74ymHMrGWj2HnRPD05sMU0YWjQ
rVy7hlDQzLKRIP7NINca7hAjD+46Y3AhP8ACnIgrxgfD+CdsvvatvosSYEXXt+DC6YKG+u9PWDlI
qaSpkRomYxnnH2ECm61zA2k3dLKnbQFcxHtiFTLJZAXak/aKeF2dekg0WTrq3qw2mG/G+u8ULG44
fM8ZU6qGnw3G9V5f2bnrQ95kZ0XhlatnzfAfCw3NYrWPfCX26YB4jR3vCsfYG/nP64bODzIVBFq4
1CVpiFNLPl0X9H7ZLnUt4nWvCmC1m0uf83YDvnJpNSJeiGcp9QpZfMc3xyvJCmhZWRj7dflHkrzw
uXDuu+bH+1cCWtAGccHlxujAUyNpPRtq0rcxh7D1smqXMSpRmbeqIRcuF0CmpKScOfjwUKhOzUhW
qFmBacSgpb9aWv5BDstjaUUvdpMeqoXhq6iBN/o3J6wm1+6ap2WW/gpKrNRvPOUubSqfzebJQHOR
H3X6Q5ZprhwBZECw6q5SX2eUNnXvjtOWdsklF8E7CI0kJeSq4mi8+XpZXEeQlMfEN6XEK8bY7Y3J
DZMNgYFLywEPBP8RzCc0y/UB00spWnQ98UO5dyWiJWQ1l2fIoG8E+7Mciw4z4CbQ+7SyKIGugoas
DGoUBuA526T7UCr56IoIu7vujJdW89aIerpngOAVc5maxBfSyGbVPVVa6abOc9jY/2U5Yky5Q84j
VM9PLal6PTlO2id+YuWJ20jJkyyNWzW5s0I3lAsYH8CaFMSVKLqsrEx1WTVNhg/M6jAdm0gZ95Oz
GLsGOBfFJPvXLGkyFW4j23fF5OyD0UneHey57ABkCN1kIRe4um9IIycUC+XEt2Ij2kmOfd/Ah9tH
svZ3bitjN+lc1Ne/4iXPZ5om9X06KMTG1RFD8qSZglT4ZOIceSQsN2SSqZcwDW1jcRf8hfhLUwr0
BaSwddPCrOS+HoswRULsb8n+ESC1tPEEo+fdSzoxtPqQYdT3lZ5IiW+o2R5E4V0wGj7M3P11M+um
F/4iEjeQvqitCC7GqVeG0AWHPE5TZpk79b4KinB058X5aSZ561E6jtzEDhSXqWhjCN1w3GxYX/h0
Jz9g9ekWKWZmY12mfqvI35hhfuxl4ymbpZtANkd3svXHxNS+1mF9M/dMgaMgDdolYeR7niAdNmW5
7KKmo+2ub8ulX8XbjrBDUwIS0epXFSXICWimqR81hmtNyT5bXqzKeO+jlc2nOEqPgDKDaqwBRXWi
RT2IA7H29qGuf0Tak6LGNw6vnvcv53X8C0R83lprOkJctWYsOxnL0Zq9osNTsn629bsLcGI5vGpw
p1cr64Dda9YYtHnq93uTjlVUfFbaPyVkr8/XVyN88jTFY/oU4Q0QFFBbOAenPjtqg5OMDcOqJZX5
os1QlWSy4/66kUsewMgzUhQhmnw26T4PG61tjYpw3X5Tsy+JetMkf6+buBRLhP4VLCtwEtT5Tteh
1HkA87TGRPiYBy9TetsHO3NLsfLSbgEp4jKgRQPLf/VV6h7htMkgYmnlUv0BpN96zDowy43AeMb8
E5HkrZ3VTdq0VYlqQZT61bcsLVyJqQZKAe88cGW0m5paPgZ5dpdVtcvAusyKHgtF3zhP588MfgK5
iRDCoreyToDauIxbY0xSv5T8Oc6fpqzzzPZmTCM0ZLeg5xcchPc72b8Q3qMOvMq2+oYhOlaipH4+
LW5n/g3bws0sY8MNL/gIEGXQQfQ0xONx5SODVEdj0Mzsqv1TzjpXCg9QyNnWLbzOxeVQiwD9Tkfe
XCt7JaHd1+2kcrH1jauWobcsd3PxXig0TkKY49zquCObt1rOWBdxm1gWgcg28Y/Qk9vmP+wYn56a
PL1JptSt/DAbmfnCHN2UEbC/4uV5GGIutNpNm4/vPr2CeACpClcj1VkVr8wk0ME9OSyFzFEbIyj+
oadlR1Q2No7WpU/D0RXYFCqzDL44jROU5JoJuBLztXOkm/SvDiR7670SN+LLiO4q/xYc5TWGLx3q
IciHFiNISYf23gmflOihzra6ZxcSDtDjolMtmgQgiFaLATU7tTl22pQJnHG6b5r4NjXrXQf4vgzv
ot6+A+h5vP6xzqsCr8geUmM+FCdpdVhTY5HzfJgzf1E+pJPLvK+Kxv/ht159vW7o0nklnvN4Bu93
ri5YyFUt8YpnG4cQvNdPph+4g9x6m0/1S04hlKuBbQvY/7ozMchN1Dtzlvttl/wugXS2CxhZs31/
5sB9/q+Z1YGVWnmKZolZ3lVr3BRFdLtk83dLT7auj0vL4Sp8hUCRDa3djwZqoBULk8lHuDVuD2jz
kI6hqKMY/UaR48KFiAIfVXsQJ/j6eigJDQ/aaoqYGa4lpqcE0D9Ma6vidcEPAHKROYJO4AG7jttT
2DjOuOBwbRt7kWG5Uqt61EPptG5Eh0uFDvglArKM2o2YtnF6oiy7trPenjI/6e8YJuiiYKhmX2uG
PVZ0Jn7Jw90c/8zDH9Sba8Xw5m4rqF9cqyBW8+gU3OZVhpEETalNo5b5pXxjkVxWCJQGsRf+hysK
8T/oOg75EsUp8WHf1DcUpTScAS1AxBrzY4m2ACUwKdoolwqHXiWX0El1IUQhlrImSvdmBdCuCzI/
1ZA/XY5LpniN9twFX6StsT8XghL3LCRGRjNTp1oDMbqa1o6R4ogFXF13yMMEeZEkP+azPt1WPSln
Duj9IQby/v5TLcCvqDRQWSFbX4VD3luqmvM/39KZG/un95Ph/Q0V8L0AhBB5EvJV63KHNgRlFYVR
5Pfdzwrck2yAPe/vcrgCzqZ81YXoQVGFRgpdTYHnXR0B9BBaU1rm2F+iyisYEB4icTc/vzu0c129
KmuCLiDbPXU/BINyNTX0GIn953zpd7Lx12TezH/opghg7b92xGLfuHlsRfMy6hQuLePFDKxdL/1I
yhdQNBuB44KnE/6okIqogQ+uEhiEKacGCawYxd9kb5PB7GJDoSivpO6cp9+XoXrvdHVyjDcWAWmc
rkxvFa0CexUj45l5Oi8ENXlhcqJrytnG2i46xP/WdiahF2VVUihFQPG3DWgtjjILNH9MvbVxl2zZ
UU9X5PSM7GFnYz9HGnrWEgb9kdduMTEv3Fjc8bzgdPhbvLFXngdgOEgNu6B90hjT0VHSm0FjisR1
975shKY26Ega2uuPk46tIaMEmIh6+WKGf610/n3dwoV4xzL+tbC6J4YwTPtMwUIqt/tM/4EamNfI
1o2kPEAU25FretcNXloSqTl9htc3x5qR1jsJnAsTg1Tln4r/4+zamuPkse0vokrc4RXom91tx7Fj
O36hkjiRQAIJAULw688i52HitstdMw8z30y5ZnZLSFv7svZaGEUjs3783MT7A+BDc8gFRGvFAWDz
3h4ADFmX1m3gwx2V5JLxbBh+2kvlzfcbtxoBkwWSMxynd7FeH0PkDqWuo1TlVqThTe1/q6Lgmll7
y5oB87Hx/vNlvX/SgaXCA4FWK64sfOrbZenSCVIgc5ojpmIyg4fIfqHJg7mksXfJzJnfrlQ5MN0q
vIDRRoiwyqoe5YGmE5lOf3++ovfeDitaq7YojccYtDy7qV7qiKQmU4Mu3W1ZqccBY77K9jeLAjCC
XRIl++iLYeoK1SlEf+tI2dv9K8nooAqH8I/VaMVUyKMd+9gF4LDWwx9APy/nb+8O4nqvUI9GCLbi
tc+5ZEFXO1iyqPEYiFoXPcAEBUgL5N4f7aWx6Q9M4VXHEBsaTatE7FlOEKPfKWfmmiOvyuDUWPFs
a+ptlzgcd59/tHcXGJ0M9LHWaccV1XlelNBl5DldZ8wR/YrCiVXBxOFzC+/S0bcW/vZT/nlsm1JE
vVZYC+6Rk40jGTewqLdLy4c9Gup17hDtbYOwTwvLrfvtc/PvTuVqHvqLwEyg0YSC89tzYrqSASTu
GdBlbSnEmGPvgRbav4Fy+ueG3t201RB445B4o8wPLu23hqSqQfyTYJ19dC3AiFNCg7SOwXz163M7
H56Nf+ycLWgZOu4yFwsayCP3TwF9FP6FOcBLJs7uliwrMld1gE/mfzH255ScpP/y+So+OndgrMDA
wErQjCP4drdA0Fb7YJYxR1LZjEAa0frqwge5ZGL1IP8cPPA0tj3zYWKoX7zhtjZfP1/CR7v0zxLO
idjEQOe+iul0FG1XSLfLJRrCbXShqfnOz+FYYZwVbgf4hxjzfm9XgXG9SfQDn47tK/oOeR0+9M3O
mI2udsElHM0HK8LEIGITIGjgPM89eDLGE/BrWJHSd239ICBRUT98vmkfLOeNibP3SEqlYg5WkKPn
fpfiFd+lk7c9gPJfXHnh+3xwId+YWs/HP9/fGxXguaD5PDaiR4D6w0++W7BIupdih4/toGqImt5f
nsO3djBUUU/Gr7Brfp5OSd4mSMDADhqkS/H55n3gy7Ci/1g6O9HrqIg7xzgLg6xzDs5WCDVvuJ87
JYSVLuzeB7cH1ERQJQRN7Sr56L1dFSWzNydKTMcK4IM2WLIJWcvny/lw48Df+jf8weD/mScLIZs8
gKgfNKPkqunoFtwCWRDtA9vsPzf00b6h0IABiXU8CY/B27UknQ2nQIwW6Pgxq+xBqKek/b7mRe54
4bX7aNtSoIf+cgiiDHpmyqslnUjQ2yPo7jBI6dcsH3X7Xwc/mDZfB17xL5QOQenydkFT0sTSsVgQ
8/l19Op4tKjmJ49uXHcHGMR/OR2EWt4ba2d3dkbWlVpuLCquddFISDqWd+bSKP0HYQKMILJC9R1n
/BxMpF2Uc/tB2+PcXUOYDQKtYMvtvmuwLJSv4FkLxkvFrg8+FcomKGlglBdEXOcVaxARGMeprD1O
/kmiDa8vSQ1/sKQ3Bta//+OAfJkIEowTzgK3m4nXOcqFJXgBwfEjvDirM3VRqPkDD/6vyfNgy07d
wkcHJt0Ozig8McTGyJc/v07vITArgQIUAFF+R23jnQRBDT6aRCHqPfL6YGaaLX6EsLvfmDHKeF0Q
3LIYmm8kerxg+ONP9h/DZ+ceUKkag7S4XUl/FH0B6g9vqtYo/KUbn/1KbogNM5n+DHiYzSbJEi+b
+CXWjPdzGGfLP7vjpWy1l0S4fdQLgM9KTgH3Cug5Dfg5NcYxMNW2xEXZfAVNuG8fMEfaqwxdWZHm
RBTduDPdVpryEHCFHuAuWbZDetO79n/6TJgOQNUYGAiQYr49f4lLxwCAXHus0Ca2QmUahWmBYmQT
5rHNTHlTD9sR2ueff6UP3DoQ9f8xe3bsUdmYw4bN8LbkPqUyE080KNFWveDU39EfwC39YwejXG+X
x8BiQXQAO376IxE78cUxu/kbtI/Xj8C+G/rSF8r42TJ4+GeVTxfW+eH1XilcUXEDXuk8/vNUSGsR
YXuTCoSxlbOZ1B9IVW0Xp8+9ymwd+80pD5/v7XsMwLrof4yelQ3EOIFpRMAopmvvEqjehphJqOUV
pgnC8JqaPPEeg1gcCI4cg3jnIi/U494DxNdfgAsO/uF4rWOdnX53SbrJW1xc/rBpd/7wMPp8M5T9
i9ttA2I2YzwfuqnLqF8wPoCfXF1jot4wB9rD8sDptV5e4vQ0ivKqoZccxLr8N72Fsx93FlJMuoay
nI8fR6NwG5ZNMaRfynHn26LUJ5AWsa/ufFDlJczaepPemQULx4qIwO6czza0jWzKZVrNgiJvobvB
z0VDT9pJfyw23CSJcyEr+JsffWbx7CtAS4FDFBsWVRselmXc0y73Qy8Lj1G9Y+zUBy7+9OgTUN0i
cKNOpvnBLGTX6/8aybXuOZpwWP3a9QvOjiSUexypqIefMu48cwq9B+VfWO77qwbwHBr04PXGfwBd
3turvsy9X83KnVd6rQdH5z1y+WbBKO8GGlKITr97yrx+ftPeezFYWgG4oEUDidA5zUtadn0biWg+
guCtRLSDyTm3LvqLkOL3R+etnbMPyTFSvuggnI/1A4myVu8coEifNLkbAWT+fEnvg4O3ptYl/xOP
dDyV3G2S+W8YDFHfMuqhb/4/GQEKF04K2ap/bsQa4dMJRqJgC2LTbl6waRcHN1ff/vb4r0v5j5U1
4v9nKekiOxU5sBLUTy2GSnYtpFTgd4X/Aq28FOORvg0vrOx9FoHhDtDDopODrjOIwt/ahFTQbDwI
qhxjvq3TX1O9i4cbBSGXxr/wsnzwoTCajNlx4DZXZsizl21wkznlPV+O4PTBYsZbkGksVbf5/Di8
ExmFJB+6h2DHw8VdERtnD/WohsFOS70cY3krv+qjKnnWKNQzwWZwa5NsgLCLwH/73Oz7Aw+rUCBG
8xelVNCcvd3GqJHLpEIsrg8wQC6vWwyf2Tz0HygKuUO1/9zaBw/mW3Nni8TIFspPA8wtfFuyU6BF
NukHM12VXzkGeGNnE/gbJ5j3M7NIOn5+bv79mXlj/Xxkd+jQLpWg2jy24L8PyHMXPc3P6LHm0/Tn
f7GEJkkAKBty3LN7B0E9AU/izECX3dfON1K+MP3HL38jXfvc0Mc7ClAMIAIhvuB5ryxJzYj5KrYA
DREXXV1BAKbK4JsdZB292aJNp0oQ+wAg6Dp36sUAdvT5L3j/GmBTV/4goAJR0D13MV5DBpJSfNIZ
rPJRNno7d9kGARpDIu/iK+/r5+Y+SHfe2jtzNl4zDo1OcE9mcnKW+/4HZHaefVJEVYLRjIPFMPHn
Ftdv9da7wSCSYfCqr5oo52Pp8QwcIic4NcOCkVQwDPaLztBgYxdJ6997mreWvLeX0UujwQ0lLAVk
F6CKEDVLES5bTh6keG7LB8XCjTY7j9BcKfeAAns+94dhvHBN1kfuswX7b3+G7iHxZlO5HNPye5X+
5PbCJ/zwGv6zoWePbLL49cBYtwA33aivSYmS+a3XFTxgu8+/3PtRQPhUdMFAtrAy7iAFebsS1bdi
Fv0CTVUqThD+bvLB75O9Q4gA29TinJpp7DMfZH65jNRGxLI7NHqskblSf/v5j/loV4GEWwdsANaF
n3/7WwZi3LmrPMivdL9idtte6uy89+SYG4LeHPhAAqQE0dm9SJhblsqLyiNteJE4eOu/hM6XmkMi
KZv+W2Fx1Lpw1RHCgg8CpenzEDtlC48lp+WRtV0WDBCZ+q/PyMq6BkAS6BVAfH7OIJhMCmOvCdyW
9TDX1d00G5/fBWC5uESVdX4YV1rKtdoZgaoQ6Nnzzq/bRMZ2yneODuoktHptlckEpOABh89ld+FA
fmQMyCdEYujtoT11FrSUKONGcqnpaegP7RecwH0D6u4EHQu2XMCGnx+HdV3/mjrzJcOstacEpye/
LA+VTTC71jnbrkcwRmmT1aDrJph9+fyMv3PO/28VjWBANFFqPz+EEXTh6nF0HGANbTbSh2jZTdOe
nqqDVX/o4gIr9/q5yfPn569FsBqunGo4MOHZFZ+lV8a9gy11h50XFp0lGXlG3TeLy6/zIa4uJNx/
men/dY5/7eHAo8iA848b9/YaS4yjioVjX5dK3AsrV2qtzO0pYqaD/4019171jZYY5LlGK6VeB5xV
3pudaVnG5syo395yCRF5/kDhJ6HPj2K6j8owvNz6rPwTfssAB3icAnqi7a4Zb3t2Z8sv6E1c+Ljn
DuyvGcAu12I65g3OdcjQ0q1aOBkc3sR8Lyt9oNAO+vxj/m2ln+0uYnmAs5CxYLo+Oju1ok26MXJH
ZMz60SQvSAdB6l0M8y/9Pem+zX0RMpBnbhz92h85kMZdVjXfwousvx9cnjc/4+wFTNIKbCyeYSdR
llmKkerUvwucgo9XPt/Vl/Du70J/7CyYSQDWCOCJ/OC8djVBFhdiF1N1Su29B+1Y/2aiOo/Ri2V7
fouw5hReoih6R7az2kQLBhh7DMQBh3y2RNdigN2mc3Vq+mO87azM4q2Or2rI8d6BCdBPt0FXROWD
qF7ptsnAa0rKQiYXztS78PX8Z5zFAo5oAHuOlurk0x8T5qMhxYFe/W0DApXnyV6P6sFThWo3UTDm
Tvj0+XH7wHdgCmDtOAC4ss7RvL04FpN4XGGo5cSjp4TFWRlCbbDM+IuM66xyy00L5oLPTZ6HeHj7
QQmFTBLD7eDvOh8IWRRGYkfUzE9GPVTQwVYaNcP95zbeXdTVxkqxjs7NSht8tizBmMEcsbGnMVbZ
hDEdXl9KG9/tHEyAjWLlCFp1Nc6HQRJNPDPNdD7Nu6V/CJ2C/LJtn/XQxYwPaXspN75g7pzA1rCo
qtMJ5gZ9AF8cZEDnP+Nv51c0bmSTtSz3Dsumvw5uRXXnqIwU7fPFdvx73/R2zed9yz5JKheN0fkk
1ReCCvc2zjyeQe8wZeBlemCvTnktgenqnWuK2hHSS4yFjerCu/7+4mJGDqiAVegcIcs7RYLSmHQG
XaU4NR6qK4e+/9bLtuheqvbJhVxhj6YgOVKwMsynqcS8EVocfTb0GTo0Kcg+Pz9qH/waTE+BhgwR
LZi3MSD/9gohpmh7t2VAbbcSBW7Z0ROONy9KBSrx1CuHjRfSbufOdtgMehl+Ba2XHtpUNjd8FUgW
c8u2beJVmCyem93US+jOxRHdLBUhF+7F+7uH3xpgKnANkaHmcOZrrBcssfTq/qTk99HvC9Pc1/bS
UCh48VfX+eYRW8N7UM+ABAEZOT7X2z2x0pOdrx374McxCzKBguKSjWXl3QUjdX/QwNS/FmYFyTHn
YE6l4wy/5zmJxG5oAlCjT3PTHvWE6f+i0o37oqFefzPPTvVHCh6FGZr06dXiQxt2K5StQLUsy9tl
GuJH3U6A9/Ep5F5mtIEwk9GOoXsfOc1uQmPa7lywzz6w0YdAVR0x62ddKVCFCQkfd/OCT5yBhc9x
DyI0GKowU9IWAvNYmIueguG1AzXko5Yd8w+qdfwxdwdTQeQwFssj6fq+53ncNXJWx1D1tqNZW7mk
/sNATUHRQU7KNDaZrftp2UJ0GJRpFWTS5m3FE+gHZJgBr3/OowOiZe6DHbioQ7Ogd1jNDgYb6QDG
tWwG96ZGHMWDPnMjhkEq0Vd1eBPIRDaHPm3Rz3VVpXhW+uM4FVEolhK4rxq1Ym56n0BWGI4t9zue
NDtvicZqj5+CgpADBcPXgSJ2R4E+kCIPy95FZ4SgooihgjbMTB0NTzIpbV3wcKii6wDcOqBP7l12
YNC+/doJriHHK0N1ZCIaTAFMeX9nG0KflroZfgKT5hEgk3R48mqeDihxLck9pCrSbleDBhda1HMw
TAU0dMMilNzwnKq+7ndWJZzm9Tjp39bFzGsBLiAtiiQhHdyhP9f1dq58DnpxjJMf1NB4v7swLZ1d
C1DKVVi3Dt9UMrELFODWz239MYbms2gGlvejM9AdmJuahzIm6IJ64N3yMoAltFMMVdxDXMjnU5AP
aUuazdoQO4k+TShKd1zdYkhK3IcDAJgZDSof1JoaMFcMvQp9B+yaW18vLNBYk2LDrppU6ebSId68
j7t0uJ4smd3cojv6m0eycg6+LBskLHrw+i1UunEqZknC11pCVSYbJinSjef4ws+0Jf6d9qeyzpkB
Knk/6jEGM0fXExcajpz9kk0y/kp9M4FIy+mHbuUHQQdUtsmA4RbX1JmNFnwvSoeR5DTydIW4fTHN
Rig2LkUUmBRJYMD1N84BG846THrOhdP0lV/oNKImmwwyDHAwu3M+z6aCcvXKrRyiy49RTz2DQLiG
9mbuO7GESYLSXFLha2xB7yFB712BvDfzF3ecryYIUTqnGMiL5NQ7IYSb3LaSejuESwACnDgyPyzI
1x4g0RDdTdjGu5EM6U60Grbb2thXAwRcnXkVss/chXQnQhjIWINCsaq/NWDU/kbDiJWZZ6HCmo2G
Yv2yxBHLYjtGT6SZYnxRN+5++zNrp6zW/nJF6wpXf0CVk2f+gDYzGldDL/KllHLIkHekoI8G+BZt
XjvxR3fkGH+3M9U/bWvtwXWaGdOVTciu25ithAuJoWkOdHm0tzK1fYZdlBN+wcxxQEjjZWOi4men
A1Yeki2jMMjj6nIplrJhG9Lp9YmToQMoHGRKM86b7ptSYTMC5uwJ7BavHLi01GtexTB1FUgxR/zQ
aolEkg9h41a5A1lRmgeSpDNq6kn5AFKPjmRBib4ZALEhgrIYikKvoS6nvmgnlmLREYjjMgwmu99i
ABvmAiF79FPHkCLJll7yJWdQAn9oq8b+UFPHATNSdaz2DVs/Krg5yA2UF1UPlVXolK+HDA4h9QZ9
5ZQaiC7eRnBYgyfCdrPEC/H3NdH852hVikk6WpJw47sdeIrQpuivCJ/Lcs8Q+E3ZRHzu5kEw40OY
KZ0igI7qOSxQ8Z9AfBksg8pJ2fjPkTvIAJNdozRZCn4sUHlY6mmMpPYJxGpbRDQ1p+OhjUC7yZou
dnbx2DZPIKV39CFJe7lbiB3Vrgk76Wb4Jg7fCtmkyYkx8P3cAfNLvcLpm1WHbKmnaztS0NzNM7rv
mRaROPUL5Bh2i3WGe0j0ODcoJ3NxP3lOXx8dMkoXtevA36HZTYGMgNd/xtwitEN96Hb/7McYCjco
1FY/LHoW9zPkJf3MM0l4N47x0OVJG+uHZRC8znxlIY6YqsBHyzluiNkliJqWjUjHxd9W1I7NIQhW
SLBNqGp3TgVq26zGmNgDmEd8snej0Yl2fTiXt9bFS5NHgJa7mRM08U/bg9j6dgk7M+Sg//T9exJq
VDsCv+zUyfYqOSnMYKBv2IHbs4C+vcch1NYNY+FNIZ2vnWFirGDENVHWz37bblo6pC54/vHrcxfn
U+URCqTYRih4lF9GiDQ9INKY3EzAYSzXDetm2NNBMgO6NFCVux7S/5z5uv+OdlX8Fcx+7HvdTFON
B9oFWXWYVlYf+6nsxj1vHHvH0Taot11FUDUXYSqjDGLmzoaQcQBd1Gqs0CwBLNvyJDx4dFBT7kNh
OX1cQL3qZKvQJi3CVo8mS5xheaFg6rZZiY0GybszYdrFKMcH/DL2T8yoxtuylgUehuBJaQ9hp1OT
o/JWVQhRx5neK0VTXjQY6Jxyw0BSAqcgI3FFZ07jO1OlOEWqIfGQG0VMn9G1h1bAn4flOlTDWgAs
cLjzMu3VY0IjooDJhNr11hUUclrBoIJ2Q6imf2zIrdo0dRjfgldoTZHA48ELMTngG+ijqcMFrVCM
Lkr0BHXhTNIbBQQ2HTLk1IeV3Ug7MLp5DkIaqzUbrvAtyK0T1XN53btjw/bhiL/ubJmaaGdcOTzE
FeaZclOqnmy7qOHdNa0q59opqXpt61B8nUMz22JgAhXbiKqxwkT6MCXIwmXQH1IwUGEcBvTjwN7R
Nk5xIi1KBdL3jLul1jV3IhgMvZc+7zT0OXtGH8Jh8L41g0zSDBL1bn8dDd5s8JrPYEMDMKIj1WOL
KQqZTUGJMhUiD7gbENbOUxFA2K/G7OwyDBkZ1PgkJ5f8WYxQbT6jTz/t0Q+qaIZ4OnW35dAJxHqI
QVFIh9AxaN+hLme2I3crMO+RNt1AiTVR4NUZpnBPPa+jX5c29ViRKHAkFC0fXXFfWlAkFGQu628D
AdlhQUkpgmNs4qUuln5UdLcwLcMDWMHa9IA8AymXCzBk+8OhaUzvS9yhJnMcgPqKaUwmggiLI35C
tJDE03wvOZgbb1r8KlmY2PpPA07Hi1dGrtqWC/5tYgNt7mSFHAuo4YE8+65jWe6j/f+1d+jyKxxI
wjZumTR3DSqPV9IkSCFMJfg9hU5Hd9BjQ74CTI/66vroIqyEmMAr0lf2MjI+z1+bkicUmtm0Q/iA
ATe2JaxdVM5Gl1V5qCStwdVmOpZJRAynlBL7KxAmSbIJ00JpwYeq7DdOpPENNR4xP4OYTIC/erR5
BUsr4GzQ9dB/GiHLb11s3H7TwTUKSMqHyZD5CaAqKBNqWm3KJvZZZsDMfvTm1jRbODLM7ld1TG/q
yusRuJDO+4I3JBIZT+b2u5wR5mSQGkdSMVcT7pHlyzJnDcUuZ8lUsRT5hzDzb3eI6zuXlwtwLkPz
C+IKqtx0vYFjrOqOAQOOmu6T14YRog4HhLLoO/vzKa16htyF+Euz8Wq8BmpgEFO3cfOorFvueOuJ
UwpNqR1fSPJEHYzQG6c1d0STssxFULrBxjfafUkZQZ0A0j81PseQBAWpw4DvE5/F+KByjNgupqQb
IB022vbKG4kymyqcSpJhsAj4VpTQoVbdB4OebrBFiL+rRKMMJVLtiKu0U84VDZGvbkLLu8fSG1E0
YgnC/Awz1GkIRhg72awfvMSCBZqn8YZrCVD11DXGQzBSBlURgjNYFkhmlhah+4J6JgpQwJyAL0ax
3KnjtPs9TzH23O9BkZXrumrqnQGrzQC3hefnhPRL6p2uw+YQUl3xPWYsAq/wiFb9Xdx3S4OLiTdL
YEDBAWIYED2z7WPhixwM6/WtNAFqCYSukYbnC8RoxILAP481CmZQV0tsleHtjJ7Htg2f/KFGwqGC
CSzzTlJ3PGsHM904owav5xSB9hI1M3S60IE2VuezpInIJFXLJoSndnNPo2CfRZAcIDmfOhBcgYlo
vKYhQHJN2GBVaTDJozdi0gKRlZtcddVoqzyNeqGzJXHUknGSWtSgq/iZehXY63qIClrMts2Nm4dB
m95aXwYqEx2NIDM2hjxa+XQ5zxNReYDmB+P8q6SxIBmIlURdsCEyEqg91d5BZMF5JZi8QEUnNc2M
6WAt2nyMkjbFoRStzNOqYvc21MFdD92WZBP0Ou6zzqEWQkcNpFah+QSRhjlAYTEDzg71xG6oEIlO
PZ3+aJQ6gT4NTHDd4W9LTkwobgHRQdre+Lz5bbyJ37ic0XaTKI0rWUdtUuUCURPNRcX9uKBeHKKr
X7f4TWFg5i+EsFpviQdHA4/SxQ84eezegAJWZvgbdQo3FZKhbObpW2sl1aD3Yp0tLDhgkfoHcvrS
UDDYbWjHK6RQJqmv/MXjkA+LFISGo2lsb8YIVUTq1lBpQeC2UKSx1oQZg1YkOBjQlX8afFF/hWRa
hPIPmE4eiORE7jCFFXkZU6SbMw+3AcoZATiQs8ZT/HfdaJdg2ozCDTKTQBo+jRb2C9Rny9ehmoK5
8EuUOPA/qetr7KwG9YwbyRuwZDgDdj127mcPo7Wu9CXZEF1HQIW53I8KD7wKNHMNhdx7mdim4LTG
iFuJafOoSJDZfU9EGZDNVEfNbVMtFtTgjmDfZ2SrSRaN4RBmHdjvhkwwkYAts28BIoWkA4hVtVOl
XycIkMhdUHEmCoAzMEg3jWG1AR2ga/YNCv5o3Gsp3AzUoPS7GwSmvUIyIV2EhCMKd1XiIF1toZvr
IQ8TndyAtpu6G+pDz0FN9RxvpkmwX50wzReJ6ifbex33u33X9J26VykVeKxH0st8Mi2aUKJrGvog
3VZXGN5YhqBIJCSzD4Pb6GfLZYKXsQ/TR9o0asnXJzTOgoUopMFEIWWhULR094uwHd/JMhz8rcsQ
7yaVdQU03MwIsSSUtcO8d1z3NqI1PLdtSX+rPVciuOaOh3vf4I3NSul47Ci1q8frUI9IGCFkgeJw
wMIUsX4Q0H05Q2sX6Gx3XD2lB0yfYkGLIHZofJVFOIIo7Nq6xHZ5AaQuobwYJLmukAcUKI4+4v/O
7gA7QcWJ0XB8WhIpbT50WiIZc1Dav20cAkFdAyVfvOWWLerKD11IfwTdoJMC3LNAXVc4CV7uQjTA
zXoO2EMWx3UPfjWkzx08VA+d3Kj2SlJIMokbP21SlSE5grdbSBv4YF6nQZ37MfXmjPdUxptSLtD6
GJq2AySynEcXrq/yN5Nbc2jiTBKxZDv6SH1nv3Q6yAVEqFgHdEZ/KUF68pss0vm+dOHgbiNE1wMe
zZW/vMRZB7gyGof0FkQTaYnSMo9vFajOU5QJrdsiuoRKOkJCBhC51NRL9sIPm5fU7ZZHz/FmAEqM
Y/94oPhHLuOPLi+CwCZ5Us7l17RzcOInj+P9i32KZ3xE4+vJqROD/AK0HWGWomTV4Sa381YlcNFI
3sfV6y1Aw22RT6sqj0TQR6cR4yPlbpxFLDLHq+BjR44vuhHgd0RPa47HPp9qS5K8LgHZzpmNhu9+
31q5YTXVAeTkAcXI2DQuP5Jp9F/b2Y9QvmlD7950cz9lrEdslMdtgMsMklsJlvdIcryhqd/8Mhw8
FSAjQoSP4qBu4MB7ump+azm2OYQU2utJpAJ+bKqQPJWgaHKQd5lV5NTj8rac5mTZJMQqWoi68cFS
aCECnHO4g99C8ZRkJiDyJHXrozRYyf7Jc0Ph71qyDKck6WRVzBJ1mqxiPWlPKecR20ex6d2tN0++
t60dg8YP402LSwZGHrNFZ2ECfDz0B0C5PU1o4RjXr/cGvv1LGtbCKbwqQoEJpaS4yrsllNVtODt1
dT35NSQletcF6F1PUnkZn5MqyOduHH75bHBVEaK0AoorTw5TrtymSjamC7yf4IOM8W0W3pm8QrTj
bRZI6uncaG96SkxsbppZGrwCnpIj+KQ7/eKMToroFbp7Y2FaESIAYLXA6+aq6HkK1xKkBcjgIFNH
TgclCetyBR5+uXHaMdynqObMRQNUjpu1oOPexyMSkE2aiqbatXPTJNk6EQlfSp3kphscaF50DFGV
zIyFayhiAH4AHpzxYDsz6jMj1eJr13CBkvEko3hXD2BIx2DmiF6lmRMLrmUOup4tA7JKoqgZJGXu
NpSguNwYOW3TTqMy3CEvY4WgUGPkXejwAjiJBjU9zYLrPuhivaeQgQV1Obe4YhhiTspiQUGToTLc
6CF3Oxt3xdh69qXGKZO5EYIj6FWgx3ZVyqDnYbz6yhmjxgFQ2vFRhMEm8que4wVEmBWoa2k4SjkW
xdKbgASTzlNkbXsNKZm+4NISEJXyRh4HNhL8hHBE5xAAbUxULLL6lbAEPpDO5BFFHT4Xrpx9BEwt
YIgIZToJqh0AAIfcgzplh0rRkPxxqzTCnL40Pdl5CnK+WT0zYgrg10m7RyDSyBz8hrhP+FyICuaA
xbsY42fsefR1+QMR2cxyVtsK1PeqU16/l9Czq1DYJY1zVbttN20Xg39kaPCgCZX4Y4exeTwT6Tqi
kKAsNI9zXPhI1fQWkqrRPe9cfjVRAY3MECodochHoDYfqbFc3TnCUJdk00IqD0qoKQjVLAc2qLN2
ntFJGsvrekFVJUd9xQ8zIqRZCs1Lq4oYJeLnubKIkKSsp680asrnkC3hr66sl/YZcluj/dLjCQkf
PDza82EpMdj9Bb/SsmIhfYinrUyVd03C0itfJqkXfLC2U0dXTY3J21RQmeN+GYw9+XHHC2p9+l0T
N/k/is5jSVYcC8NPRATebIF05X3dqg1R1zRWAoQAwdP3l8uZnpjOygTpnN/yMPgyfhvXGCVWYS+C
4cQ2hXzdhnblWBNiAmN1p62M16zTvWhPQzxdE0WpGPP7x9U3U38pXd07hIxSaCpfyYt1+C2GJaQy
pWkaK6dVLuSXVn390nV97TPnOcXyl1BXHQOQQxaw5sPnUletPEnBRVEREXekXcBKMu69FeX+vNCI
dKMbK3I5sGVl5RbT6nqz6N15Bx3X92PEAndqmSKqQ6mWJrgnukf9LrtYbaiFpa8fvM5GZO5VmwDB
Zltk9U76OMom/p/ERbTLMp51aEyXz1NklpsFtopj2nK6msnNme/FpLbhY9rCrgZ56MMqvyLwfh5N
g3/uzGyLM7WRlWWlQWx0cUIY1DqHsSliB5NvJKqbod35uebFsr+YdcOGSN+WLkk/FgF8ED7X62fy
+bnWwca+IPqVjzeLMLoFsJumA5NpQLe2nFHk+45CDWHRyepmrV7C4UWxI3WHOuYczb2yLcZj0Dhl
cUJ65737EVMKX1tcW3mtiY6rsI0yQ85DUSyHHc2FPjnr0jUXnUy+vDUOlaw0EERUxoatFvXnunMk
XpqC8aYA49tIF0i5JnTwzyPFcru1dye86NLXIblSVxM1ANAvYU3D9rfWZVT8Aakz0TPXq8cSssmr
gEYJhqTKGW92v+8juKu6Y4qVIDWM9pV1nny/B+hSVU9tRgG0BSuApmYzgGMK4/SZk0rZ2Z7IfvtP
Lf0ubq2gEuuxGiL5ONXOiIzE2j2mNDXt891QKbfL6nGQ+0vLHPJhNQx42RaG3RtyDKicrLX6zbpJ
6mSJP4fO3U/duDNL7HiZuguBzMCZQ2yLIS8nmjZOoVj74DFZnRor39BOv53aoyOKkqSuTQfHt8Nz
PHf6MSINM0y3STsHSp/2+4KSGpeYZ0a+g9eL/db0tgrTskhQ8fhSNX/dqrWj+6UfZxssCiCMITU0
YcaBM1U3nrco9RL0roHn6IVdHeumZdgtW+EDSZtYgHDquGIVcQfGAin2izvGzVsFb4ag1ApRKVEx
oF9GMkReFqbr+gKnD7wguRvDdBh6NqKqsN0Pvsz4iQ3D3Ld6Db+XhB8r7f1qOUX1XtDLEorpaw8S
TVNSQPj9sRpDr+QpiEYXPXCtAUhXFT474JgCvCCMtrQYx9ikgABbnzpraL21QO5WWvaGkIdGFtwF
K6i/SZNhiwSgdO0rPg0FFlnEHc1bNLrbIeK0flu3Qf4o4LunZtHMYeSE9Jm/78Gl7sCeDsPGppc5
reYz1X6nxlz4i/2fFI6nU38YnV9dZfU/lCdaczosRrz4DFh+PrN0m8PkKvW8Yt4oUpzA++fc0cqm
h1gGh73aRpP11wET/iJsP6pwZykXYQXVE7pV8dF2U4AA4QrUaxbvg0GLUDPLjs2aV2ap13xpuzDh
ffDVawIHDUal6y3MJoAUmU3VkPzaKpRIl47h/2FHw/ta1gscXuGM9PwW67I9dpYCgna2avkpi4hx
v6o7aVIH5Oxmkk0bHldHNpdiWjcoNTghDAxAmfyOLPI8oyQMnaGAAgaaRoRPGxjAB5eD9wdVCcwQ
leI9HBvR7m9Ww+3OxjQPHx5fJM1Egjs9tZSwNiD32v0J5yl+mLpxgMFwxrHNrFgvHGKeqz50YhfP
jo8jINZ78rbFRWtD7SyblTq1Aujv5g7EztSOekYxHJCF1nJfA+GVwefsrlV9GiNTnSp65+pUwUPd
mZWoytRqt/rGM4mGnen9ZlFZyAR4MYlPTOsOO/O3jOBAUsBP8U4djQQIAzR8wZwg1wOmlymho2mz
cSI61eRlQccQzQ6xFPzS1ebdRLj0mnQ09fKnsqX2CRKaAWqdYB3XMzPk4gPSQ2VniPEFpNngm+Y4
TIX9NBYj3bKrAefK4t7w+86+TauuGnogCl0jtzWrSw3BtnTmvV2K5r91SEaZlVJHsEiNDt+kJXvv
bhJe/wHbv8s0WdmBMzl1cX/ir3Yfysqv93Ra6+TUeEwMcBCFPk6irl/UuNOUNraah8qvN1ZgMdbd
9SXf+vMwNh3Uxla0r9U47YJOZcp2D8GMpS2zvS3+szceWupZFOsLAoH2SfAxH+cyWHkipiurwVKs
f/WW7u8ABsq/21JNrI5MbT90Ae33onWBcOItvBHOVfu66CR49aoqsFNLduF/0uxucliaOZSvxoNq
4xnchsuseayU7buf7BZXyHyJUDQtpexvx7kip2OP3Yl5yHYvVbcV0WHygg3dU9hWP0ln9HM7gCuk
mm15O4JPmiIjF9P8WD6dikfqtIZfqCSYeuIyqMOcsdIKkAfM083qbrig6R5aRmDIehwvrdjW4dgw
8r5GlbePX1WFEgQddtATseJZiOUyEVnj0SJrdLydpwSmOfS261PWjMt+Dle38s/wFW4FXU787WUe
FtqFTWg871Rpa3fPTZeIz4ZXzQepVYH3GyxWO+9dtHrqi9myRF2x4rWC//aqo2s1vZNxcDtfAPAy
PGkz1fah6ym0SlkbQpqsSGtCUyEi1FXz7GAMQTKogycbXQDjYF0M402wM8nmLozwVyihxvOCM8o+
yK71kUxA7yO9ZPuoz+xlxZrFZi2S475rjG1+Czx1ShqnG5FubyMgRbT2/+IEAgrkrdEfEUtZzNMe
8kUuyOTajBdC/+niWAjElDty6GReLYf+xMpWR0/MgOCpaEb5LktImj8x/zi6HWrbqjM1eAkXJwqC
GTqiFF6+q3qwCJSG+ohyRdwWVoqt8JPboZia924GP+c8KaKnYAv9/+Zxs4uDjp3BScutjr5j6Uxg
EfZswwbDxB/DoLHWc1MhH0b3yEKKmMkmt2Cb/KWFMtU9kEFctdZ0CFbDIWss4MkjxQzhdOCxAxWA
q/Z1ihZIEhW5WLyoksDeJ69v6/pxCnqw0RD0BCWEj7rmhrnVnyFOe1JZltpHQVRw5YqsI9lSZp5y
NybXMQ5ebSfZF0jjjVUymMYW3l5E48qyl1RAaZ7ddkdkMJ2fbj6SI1jPSELVzbHz3rrOlefocH1d
zLYWUdrHS+hwbieBzroqYfmZmejj1IqASNcEjjcDjo9/8x4bRCPDrGEkjZ7onMB5sb27reLGj8Wq
rQPSqaG5UbXd8GDuFbTYgowiPCwhW2vGgRrNR+i+zctJ5aj5grZG9HkrXM88luvkwPAq+Ln9YLlT
sx/mgUzSJ6PKsDzqCQbqKfDQ41Wcp0s0P62gaWtO3+te3fTDItpHFdqVfVr8zl0viVqB68XU2NYT
kipTneuwSyLWTSPvafktNUO4lSzNOwBeS12sPaj+xVMbGVYwPv5QvzlF0CaXuI8gXebOCgK+YWDm
T7rCnfEkHQFGn+z2+uaxnl1bLtV2zUuopi43W7Jup6ToI/C7xur4663B/EUrBhxme020HJNqrK0T
aKXXH9t2pw6t2CBbe39bfy+eNc9Hxypkn8s+3kxm7aqostXvEehtfC4IFra7J1Etc0nmpJ1wP8m1
MLcI77TI0OiBF1UErwCsA0GBXIpVJtlMSwRJQ61P5FQn3JpMFr2DyMZaDcNLKSqQei7adT84bYDO
eKyTq7DIXkMa3MZYf7HllM+RKa+FH1FNcvKEjmEE+cCbedCtXO4VPP9+FNZYlniYGCx+NUuk19Sv
h7g48iMjhJMd7G8qkDTrfFiHPkFV4e4J0IcsRjoHq7pNfYJPm0NNHXfMh/QMojI19uZXh1SRODbl
TsvHzl/ZP08FyrzDHAivellm2PNfZWy1PiK0gmiPwOk7Zm5CGpdHhUL4frRErT8dlxjVvEeWx9u2
cPlm1JDj9y+difSBoRxrvopiG5r6VQgYGnpTrbUDBobcBdSq9uJ+k70PXURofpXCY4TyglbS+Ddy
Cqz9AGBdm+MwJ3hJliExzpEJNQ4PgDhySSt+8uKy1aV6tCCx+jMl03bzOieAWR92PFTujeTqqf7O
Mor1rbPhCCIWzg7MeVvb8M7pI12dqIsTeyarzcGgHyJEuS9Mh/0IVSXuyXnfQecqK97ZtyEV6nd6
7b3pzkWgljzoxIrnL3/wGp4uv1zdm505J8xh+xTpn/yxIt/12kBHIhiZcUh2DrdWW0TxHa1dUXKa
Dfziuet00oKVhkxzmZ54f04wwdOcEsrrO0cyw+hTH0njTHjKdIQgI5j86obaGp7KFZGVOY29Hcp/
zmjTlLsXHkI3PSSJgBObemO9x34rgkMzW0VzQqVh2twKFmd45FTungbhcA32TjSsTx1/XnKWynTF
h5wts7zYJL/w0bmuivt2LRhvjVjKP46F5enumvQGRA9Gbd3CHpKy04H3rjnxyE7zdzWhS6TQ1FPM
Uprehz0Fhy8uNBdxg7XTbmCkOLhNd9jN2jlHm7NZv1lQOvpK28D3MW/GaBIBqYvqMpdu+QckYqUt
E9GNt+VSbQUZnnB43WWGCYBNTgSRhpZMrPUY2AHBL5vbxOVNaPXaPQW7s79FZOfuZ2tr3Io4N/jv
dFJ+8acNaYc+zBi6OlgSru0+BYsB2EXywrLBfkz7KMD8MOcw42i/rUWHXB8JlzXiNOVepSRTpM9W
P1vqltccIUO8C7/9LTv2MUrQiSg/rMnihrm/0Ob8NjruEGLkNbK5DftouaUwhRVw0xauT+3vRGUv
pnEAr4Vv1UdraxGMeEHv+5k7BSh+uSW5Vu1hYy1QBbP0SK1qfOrRHptUMPSo1F5ibeVCSnJK5oLW
MSh/K4LGQKDlp9xASCAbOYbNV9tr+1v64zKCOSh0eOguEpWqNYq+YIj96BTEvfPKfhQwXI+Nz9HX
TGP9AGki1pORUD2XRnrXd1nbhne/ESaEtgoN17TywzEbW6WCW2u3bc3ihoPsxiotl4dgDwC33aBt
9pRmKPYrNbvehm5FOvFFooDfztbeN1CyomQgs/zAu04QE7voNSEjyWWBbII1sIuHizvvZGRTDDT9
J3p3/68MmyY8CLiV570PQWuSWdrjgVFm/+DkCB/9kT302UsgQ09jMZn31arwziW9nF4A9IfHJB5r
CmSXaXutcWaup3qUaj92LPc7asLR+yd5moIUmIfJpna8zYcypVsZlzS9MXmRxPq/wJo2/1yGs8Mf
H0RFCzpE2CPrVGD9QKLoGtXdEL5MG0xbRsCvompaahRlqrSXe8NVu118JhTn7GxJQu+M3jbKP4yu
Pu06cb/YzoaHhdhPlc5rYrfZgtrYOStoN4LK/GZAOB4Kldlb0JY5vCt1OUPUjPe9s5Umi4mGpK4a
4uA9QgjYn6MNjdBvBdw9Iw2kYCNHPy7qG2AKfySfQCx2Ops+RlVW8swf0IxR+sYGwQPXUooDujCF
5l+0dPuI+WUarKMuF1QVppqcnXrs3b5beHvanFbJlRH2mv2aJoHH8Kqm2j0R05AgDZCxcA/SA1vL
ZyS73DO+t9WUaPWEfdZ+q+VJ9rWucl5XLHERrfJAOnFlX3Yvtrg3I69bcEJSn27b1zpeNZRdwV3A
pYXCwFQ0qs4NEY+Ly9DBCzbJ4aBtFzmiCSFwWbGu+sHQJac4W3t0S7AKq7MRt0UdHH01GwsPs5Ft
zpNolocKpbgEimOCSN2uwWSqgJbXA6Nxc7bI1B3uodCTtwT+vztE/myhk59EGGSz1e3epUGOam5g
DngbrB1Z9UHQ3lvCP44SHWsDLJSFdTkKhvjIvMch+1EGyumUpzXs4PDbKVH1QYXCdzJ7X2xYPjGP
L6qxGTSCiAS+NQwGJLXbUoRnd475zIq8YE+38b+gb6xXJDnR01IotAYD2dneDR8G/Ms0btdlQ7gu
qM3HGCs1a8D2R5P1L38ZNdhDGsnNndI2bMrgCbLCq/q8Fhbp8jnB9Y576eDoeOwglx1U+GiND8qe
gv29ioFvUxComu5u7XlV1vrD3B2ncA8eHH6dJOsDVY93Vy3ND5C4oCZtH+sp82RfvhSNYqIXPFk3
ECU8+17ATnmkkmd6rciY89Ngg0w8aV1aoJ2TXfzivN/jIyPoXuSiGIDm1MQbnkXk49r3MvK2s7dP
JVrbTUtG7VoDL/OXt9avKNoVm2db42VZVs8vvjVM0Pma+xUg1OAR3k6BLSY0/qo1r5bl01m9xEAe
31J7in1lGPH3kzZiOQQmcRIDZbTbsyg2icYrVESGRQO+kiNlLMrcCI64N3iY+I8KUDdeuniav0c0
FFU+Bj5vl4u+eD3XKhJYCqNpW557UvbMnVttU/UZ+Wu1HvluiaJmELQ+lmmMwkNTcg5nY6cDc7P2
ZaEitB2+d7fi5lgQYykPf1dNz3MKirAvx6gtkvC41G1/hWXa5DsanPi3nF0zoAKW3psl1PTLHy0b
jxLEVHOQYTFv2Vzv8fM0tA33LSeNOnZh41j4LMuhYkr2yLqENWq94gFBZj3leokXchGaORhfYVPC
Lo96BtEsWkPSlOxhANGm8tH+nv2lemqmyqPq19uAGruOde3BTfZB5UNZG9QwqzWqPJE6dvOr02ME
wTDqw12lO2boQ4q3dS1gTVVV1yVXAgfZgc1Y3IpIx1xqfgkKzVyFAQM4ufukBEf/ZX5uzX3fKjCb
aF3m+GApt68uNb/CPx0Mbfvt29hBwKQ4efJlXkErPKW4QpPB2k0+BWWlD2E1le0PPyAlsTUb6pwb
LKNEo3Abizz0/PZn4Hp8tFfbfKPBbYMs3gP0S6OzBFO2T3b4MxtvDI6ak7NmMQxH691przYxqGdu
adkXyfbbw8Pw2A5ozX4r1RjrMqGKtnP0evV42ywcM697CZWZ1WEDqgDLCx58wEQjugtocjH9ZQzy
7aOOQ+PetMbI4dFylOJcM/vqpQT2w48ESnkOSgenaL1bvQVTkSMQxOJJRdrivwSD8a1L03AInHfu
BfLSyrVGize4S3VS+7S2x8qfxu4cTKWIbhauaOsCRgwB6vQjPDwNtNrJuR0r+1i6Afx4yTIG5hGX
+qWeErZ1O/DHj7Uawi0dwhjG10Ez9Romuqb8gfGb+BAXGyjSigo6VIt45HDfw+Fh2Cy05CHc03JE
gu3wqYsNWTzBaQaB3e5xaECGL/I0Kqv373gco/JgNHt8VjoA4Slxt5Z/4hzc50w4JSWPie2g4tOo
wvh622HOSuq5v/Eaj6+d0mp+TqbO8w/9ahe/wwnFSd0FXZGvsqj+lsYvvLTUXl3fm2izAGSwZFV3
Lnk5v0E2kt9LH7ECt8YO4peObZ+aCYmirT210GVIjGEK59cC/xNSjEpMjJ9BYHgX96iwj1Ott+qy
Bsh/Oafsas1t5Y3bkYKxuLiz7cLl5lpjd3gi0a6q81nRqAiJEEZT/O1b7Ao8pN32udKA6JwcRyF4
j4shce6WcIf9MXLfvPvCRwBzdCJ3Z9BwCM6OhoPEZDHOKHw6BG6gYNIM1Smot2BA0NA7A3gAYcxz
xiS48W+yEBlLkfjWveMAy5a8vU5ACw9E9PAmoBzlUQAI7Nk4FS5nQyLavzXPG3pKuNOI9cfRM106
srW4567Rj43drN5P1HqE+JaJt+JeC8BWctDaagd/ZhZb10X9HuDB/iWbL8OWSxyJmmU2Se3PYMUd
MMawqbe2IQ2HIdxyrf5W223LEdWVw6fC9AZ5tNj91z6Y5U3Z2+y9JKYkgLIfZvnLVWL2s0Xo1U4D
KZ3wFzloA8rRGjVv6lZG8ADu6wiU2DBMudlqgi0+ejHGcbw60d4fzTaZW9cnRT5FprZXjytIlcPK
XIPQzOTx9H/8YQc41nGvKTrDveGJw7TG+8dWJfGTwKykmJfdJrq3gSvFTeEXuryjl7iJD6i46vbe
t5Usnw3dVZ5ifEpqgZKB8WpDQNmb+HlD4ry8Q4w7X5MNQ3TA8251h0qjdeGYriIuWvCFNS3lvIOP
O0H1RtJIu5wXB5U1NI8x4tEr3KvfBs/dygJIDt2h6CxujaKrmj8Q6zbwHqKBOXkKlT2QwxCT15Lx
JHK/IK+Ov/TUiLc2guPBSSMEsCz7q3Oc2iTkaSoqTTkVltQ7qF+216n3xQP656uR19DdS+vqFnyp
yN7FE/wn05MhcqjMI2cS3+BWHrcYXCTanznocU44AO9L2NAsHOx1iGdCXgXOdu2s8R16BKi2bo7o
xQpZwrqsbOs24V4e4P6LgH/6H/BvWV5CUKT+WIdIlZg6ENpzimlnzDF+OuK+cLrKOdRMvIhg4m5B
FNnZnlgfSybG+rJGzT6fbFuq7wb22snD3dsW9n6HAq6oqcZ/JjDhd2WPA8eEdJqsWeL2qS/W+JeD
FeQ7shqFELF0MBc6UTwFuZx77KHK6dtvtc6Wc0tdDj4JpOz1cnDLZLq0qw7itEArF9x5eq3nX40K
5iLlFY6cFPlmofKIJtY+n30L9e+QeOSmNbLz4MJHE38yVlNLEWJKqFKsEPjSUPyjh0yKzfALRXNh
rp4NOpT46pm3llYHY4b/WdsM6YHa8mESzvo1Tx7wYCd6U55jf/DxjCZX5x1kEgN9ZkEhVfgfN/xl
LiLu50At3j1ohZ7BWDv9R5o4wm8TgIQCN2Gj2f8xL5kPA9k2H8thYBw9lhH6WUnccrfmblh1BKiw
37F8+62Zs7guSO+bxl66eVEpbBbSr8Rrn4TVgHREhCrTSzPah95ZrB69RiGf8W3ysCXuYt8wqBdx
blN/+UoOnW/d7q5wVN6YudgeprASzL5qSPw8AeQvGcFCzipeCsQdSjn6k/TTKczmCMavINphgaGL
zWdRz9X6uZsdMFq5YT0j7bo+pmvZ+v+Aa/gdGvyXxdme55HZm9eaX8nsnptBHgb8kv5CBqKPMiuP
Rt+KU7NeAY5iv45KY+nh1J0SWE0E9bV9u9VJIVJX1P4bBcZjgR3IRYgTluUEnlZa1pxv+zy/QfxK
NDkdHgTw/7oo8shV661Gggwsyjf5yHbePoa6wFIEEtWLLOjndT7Ee2Mv6TxdXdKBZUPp1tg96b7q
Q/cWbGT+XlpnWVOzNNu9YOmjAqAtCnOSy1WyCQttPxubL+Vh0TAWF2i1ZSB/Z5J/EM8PrOlUxT7w
BTYGlA5tKzRI7amjk7Q9PMPiOxiMkDXikeh39TRZ89DlZdez8VsJH+IQ+Cr+8bwZuwFQKCp04bsz
o3hJ9hPB0zueb14HMaJOuEo7V4s2kcyOpY19F5FgBqyZfIbUV/+WdtPzn0G1P3Vn23TNMTJnPazT
R1kwMmf+uvdYB+aifZ4wsTlpjGoRlBdwLkVODr7CpYTmdwBm/sPpS6Q7Snosg/wkxjuaujBOGnjd
xvteJiSNMS3N0X292/qprK3tqXIdaedQ1GI8hSIx/9H5ZE1pE2j4Q4LQ53d4jOEdCxLXVOx1bXB2
JlT4twrm8o9oC1wLe+stwaEKq/aFxKqFlX/05odggKa/ygG4hs00ilffqM49EG+DcrLcTXNTEK2L
I0/a7aULhyBi+Xe8QkqO4HpI7jmDLcRfReDGaAkcqx6+ffRIRF3g8pmanxpFJIJFnghx4/jWuOYq
CBKMIyUJgM+2zR7+5I8yVjecXct/hAEQ086iNVenUQTyk34XK0Df1fTTWzP4vXWsZRc/1OCT3K21
zQ/LH4KobrGBRtK995AiDI0Poceaqv1bB0/kiN2pM/56EBIk82MXQfm0Gog9KuhG+6W1407dNglF
bgftDV79sEZToG4L6V2F2XPiVIfOML1jRGr3P9iI4Y/YcxhsWAMhniGKy694Ynbif1EE/3kRuC6/
btVHqcO/BmpXIzo8q32Nk0x2bvFIJkw9HxaTTM+rZRzvEsAWO78KVXhvvm6mn9131hGd0jwQ/t8N
rKwIFhIdIaAQLQVmc5sQHR1FRbhdlN3Z+y1umD5+xl+9vXqyRRBhmhHb/XUw0zfTEJHjyIGPzQ+3
B2ya6ZrYyptBjQgo69UrDq4tuCwQUhVnqILlXbvS+wR6aZoUJRSJ/SiK45h2xVJ971QhI/Je7M1O
MX3UP2pP9FfCJMcLaHzsKAbx6V+XCQkacQLHyZBHm+VztdoZKm/mVDzC/Hg+FeSGvRhPkaYxxO6w
yCUlxxFLfJsnW298SmEFkukFIKLnTtihCGfqPHFNyKEKj77NnP+crGuSPEW4hlD5RWv5YoEaLo8m
XBPCGTxWGwnqbiG4xdBZ6MxYElGNwKSqM3vslXf2vQolWstOEeUbxF6SjX45vck2WPDPzdiEYH6j
4rD4nu1fxqkfoGyqSH0Nypqm0yI6vKzVPHe5o+ow5PQu5Ig6nwhoxi37ayBmGD5aDj2Aa+OJswPe
e7WxKXEAmQgm3h+zi2xpXPa42Xer80qFSnmDH75A31631vqLaUd4AAGrrB9aBDT6H2ucTPa0KwQp
RWCkXcS9Xm0PAy6Cj9XViGelZpZIPdddx9eN9CP0fDuaUj5uHHQfzKRzfRmHdvnbVhiUUgRLI+fD
EHlfgbS2h9beeAj7uh/a4zLOw7tpjHiN6m4HkljH7Xvmsv67IFMJr0ap+UlWtTXk1KlsLup+G1Vv
FJvgNSg2NISBir3PrhquR8EWFSLDdCc7fg9GPXSAaCvTetTktmgfWVie8DmjdOMs+gjImkBxpery
QxdVW7966Lng/zlXu9fRNdV7K2KzoVXU8xPosBp4FHfMNHNpx8sZQgggPii1CI62g103HQAg/0Ub
c2Y+eXvzoLcChy6OswnFC9a4t47MpgKNrkuiCunwGyYbKjG/9T7EGC5XC7kqV+OPzeutckSk8jsC
fyd6By/ikmPmIMdArnaUQVGvnyQqbT5exKZ5FLJIyJ2Obcs+aUbMe7QR1SdqJBT1wbA3xLMR3fGJ
xWtRR9L3yvFUoHoqEYpP7fizc48zg9mt98qeGVeZ8CTafrue1DPaE1PfoFsq+a/D1chLSOZLf7d3
Yj6Pu1I8JVBKNc+uHyKEhhj43Cb0Q1k06eWh3Xv/W7mITtOIwgLy6dQK1G0lGHoQFIWopoCGpzef
Jf0PTg+hT6JQzn/kdtCLakjoJTIWjp6g86W8/hqzW6OwJ79on2H47D3ALDIMELzj4PZeFrXDVh3Z
f6T1EKm9/wAgg/opi1V+cujKB8NMYGfgtDHT0lTPKo38qv7DCTA7KaYwk9xtpFZAGLtNcgNe7AVn
pLCiffFJBVj4M3vQQDXrmDExadf7yEedxZE3rEwZIyNVWrcdB87SBVP4vjiuX/1gWymrkwyX5g75
lJeALxLtw0OLNmMAsDRnwJVxPE/VTKxC0CCizEK3KaBefDtys32IVrwBgUz+XhVW9wssgn3ap3gN
GNjHTd1eseSfmsCKFolC5L23gZuAnZu1ih97Z53GF9gqPGYivkYbWHXrqIfOk7o9zJEMfumm3JoU
o3PzWMA8McsjfPo1OBumlsWVO6S5VW+SYoWNFTlZ2gUGoC87CXJ01W6AwvMg8CpQ9tLZi2Lej8bN
eZDTXj7aWG/uZifEh51ywKn2VWDbSx7CaJUOU5pucH5ntm9bjv1ACAtrxLFvxqCIkfbOwfR7F6SH
qxz0FrlsKmI/Ws2RiP7Fmp+R4zuj8xRvM/6qk1O5tcDTgx9QlC/JRsLCeBt7KIPZFNm3vPIQ4qgP
IgwquMPrC9njsUVbROB0FnPq/6Sd147bSrSmn4gAWcy3ylK3Qne7nW6I7cScM59+PnqAc1qURsTe
c2MbMKBi5VVr/aHw8n+MzBhkXoCgnlah32QQ0xPDdDa+g5JsskoLIVIf6DHRd7jMGzn5k5VuDjKT
qnXbHqUUP703MOqDtRZp2xJ5yT4yCmpamc6iVpX+t4p2S3oYHAIOSgxalnxqfSfODh4nob6qIyv5
bqOpJF9K6vkjW5tD3volNXHrXoTZ21RuLBHaKLp1flTvQyk2hy22kFWCjLXRkHhpXXySh94o4n2f
tZ66q8h5uke7FbJxiGyPM1OUgxevWjkwu7eKPY13RGIaBtwMFBE+57UIhqfSCnXnCMMIvpXggQqL
i5ooYAiF3V+JBYA8aFmLhN2lE7dCIVmT+SikV5InUHe6kALuQUKSDvMxNGDYPQMaBegYRYBz3Mru
+VlK6c2Cl3c7JvpytObbOAESh1Xlpe6tEGR93SkDVGKbMgG4i+BdbwrjHwGJhvsia+1XJRsSPCgE
Kc+eAiNkoSgOiGy4dxIe4rajL0LT6S+ao2vNmQIVdxg7UnsvVQt5e5c9fmqkpkHwgOm2D5Je2D87
L3d/hAzAsPYAhsskGsjsrOvCKH/GXkv42Go+iVAT5zAUiVp+03eGFuacJoZv2eBKzk6EmVTsKOJ1
n5vEbDeJYYhyW5VO15ySrkB6xQJV8NbYJPoAT8AE3nVOBusU9Z+WtWKGqAU2rMDTkHLDPnkmACDA
k5wOCAYFzppyd7Eb4qHK12mVp699//e+U5XuPVcpxa0K4VHLhECTGEuPds2l19pKR6ZcD+Ga5LXW
7Zw09L4gOuLzaqhj+xk6K4onODmleJsqOH6DtwCr6uuA0RckcOt0x/GecWZpDeo/g+e9kOxSigXP
dtJ1pcwLbExcKeq6hIn5RiGfArWaR9K59zwSt4UbQ113Grv+07ZGxfOUDZStA1AVPNXJF6ckCeGl
nVwoog7CDyn+UR05lCdrqIBOdzjDYE6Aho94qtXMAmztliAoZAq0ORsq7oK1p2YlXXOdangWJslQ
yOmF0yzbktw06iLKwIOk1IRyiQq187dWaXkjTSvP5WfRwC6ggCCRt8uKrulWcsyLa8n7VwZB0Qcg
ssy0hFDiNggtUJcLFm4p1HQlQrf9DYCet58D7NReKJ5Za9u0NF2IJNzX2xQNwWGNOpj+6uVoJqxQ
7mhe5Nai0F07Dg8nUHqsswjU23vl5BolY7ssV6ZGxhkAnVy8IADjk8+CuFA8mwiNfe7TtnNOKY4O
XyyMYVehEHXzrVcpfJNN7+2AuJeqPfubai10WbT/QDkWjb2guCMnSxQBEXhRAlKRa5AnIF1VJAaA
XfA0U2BsFvqXbHz2rBzdzF2+2Mjiva0Nznshm7CeKd/qb2Ym9yuo5c05b4poMwB3dUHTG9UvSPwg
eOCHkIVHqI7HxkDyV17zipfPyM3YI1+ZaumCDGQIYx0Kt7KWYDkh3QEaGSQhyAnIpdlAuV3ERfQl
jNvIebKiSOpAekfyKg4M5AJsxeLfdqajctbq7XDMebT/TCEbQFWX2uDVGwpdQKWDHLMAh1yrVCtB
GG8CVPRV1pldPqWy4oiMLFORvGaaSx4lkZPyT6I02Y+U1DBfUCQWj3QyBv2PRo8Lc23ZeXeOSW21
Cz9xVPu3IUsUklQq9FtXCe14CeKoekNEwshgjlsxr6IqS7CLNnL10GkFlZQy0T13nxqlNaxsClHZ
2qoFstYW2PsnZRQaWvep15w5WJtwTbkJLJrCcSBt1Tg11VMW1337BB8A2kSLAomyz30YYjaPatCA
cln+MEzTxvYrkW3jQv7a1mDHQuwwOxtBqUbCtDaEa+hJwc6Ia6hgvmZ6/8AbCMAFl3ZbnT23M8qj
WncjOq1R/KMGh8I7h3Uca0e5cTrKJhBa/HADmsFi4bYhxEAFDvBPnxzwP5ibZRfQQ2C+CSgaE5kg
G8Yj/xbp0YTgIO15tTQCdnCVRuucWlSKIgREGpISPki1hUMsJS1tJMzDTRHxcGJn+dQGl36hSnhD
RY7lHDjl0I3UVWmEEiGuhxpNM7T1BVg++rYs/MxC0sQdwP1VS93XavXsltQMvAV8Yr/lUvNgaBRL
hcM6fiUHNMDQRNlc37QVPks7Ww+hJ1Jyq9XNgBKk9tS3lN7GTLBg8XL9rniaDt7Sj5TqV1vn6iXW
0IGNlnZNlufYI7mPFFViyNivIRtU5U9AbWLtq4KgBKVgXZLaF1JUXvEZzKQHodoES6CtAkAvYGIE
RUJyg+iqJJ99szF+Rhw0YEBUahTm0GhUfVoDTUaAbWa0agvA6GDCKb9u4iysnH3UGo25RaunKLd2
S8DChQiSA8+soAgzEM+GjaRkVwT1IU1iOMleU6jHrnNl1yZL7SnqjyHRimeRkN3/agLrUi4VAER5
WQx9Zb0GWZU7zzZUSbIXmSQh5zvQzDaHdit9VbSySbFD4dfeIpN8/87OC0r6cGAEIDxI4qEWr4Tj
5i+VVCViX5NbsJBgEuItEL5rrwZZEFznYQu+RxoJkQnFCPlAzOsG+85lx+48ZuW1KhRemXZRITUQ
m5b3nQdmV25Rs6wvjTDzcu23Rt0AVq4kdw+z2JWXWZP2cLqgIijSk0XyHtEux/acFyfMxM8gk9x8
n1k5BtmGavMKgeBrfOdIqdAXqijZoebkWk1IssFULUpoJcCY/Gs6cAFmsOhiLzx4XiBX3y2ZeJvc
ADz4der3uXrSUafzdmkAHgFhNNSjFjqJPPxVosANvyDU0rojUleXX9O8zNIzFipIVBeqVpaX0s4B
vQ1MmbyHLeQSswtJV/NPWp0ZFKrrkqRH06L4topLT4svpM277qAagH+kRjXgA5ha6kBmqxuNSBEb
xyPqssMvzWp0H3BuFfyYURe9VbIVSBiCJdFlrMB1MdFLD5tYscA/VUfQw7X/JqJ4HYPEo0EgTvJi
kNxP7hBt6lTZW7tquWSm5qRnRwHTqZinpQqU7hH8hj84EQ2VaKOJTLc+tlHer5sCOfMCVBQl2jbb
8SQnFUgkr27DLq83kmF+S2CR7eXGE2cX1oAzI7h6o/WtCCx6IbRRxR5FTEeF+Q9a33qNtI2XpvWR
WsS66XdB/Nt2v6KZNTPyN0r1f9vB7wZ4FUI81mTksc+qBXSh+mi9dNWndNl3e/OoS+tqaSqf/ORY
rFR3G6ONsExxbjjHczLrd9snrzeaiQu+YNq+6Zsilav6CHd6OdSnASEJ4n9X3kLKt7k79Ayo/R9e
YmRi19mIxa32vfpHtNImS8OZVXCrHEtOSpbHQccj58YCpKhgPjaIeR0peJzdfENV6Rjkr4/H/G4j
CvrfrDLTUKZTS9lS7SKQ/UdFi18AuT2p9Wugvf2HRni9kRknWBHaRJs2TFy1MjSnOaLv+tk2lN/Q
uV8sT51RKZ72hcXJrQxPzrRJtelTrWRDskvZ0jPkhfwvhfIqzHcrn2liuhNoQpFBXSCwqxNGKZMV
QrCnVxbxwznIXqrwNXT+CPtHUZ//3XhNWxmPhw/7zUdGe4gKJTiXxQ/h/7Ls8zDn1HBnrK46Mjlh
MqlzvM5Xg7Ppvzv6ydF+aemM8vHcWI2f8KEXaHl1mt3Qi9a56O6JsZKD1778l2trOlbjV3xoxWtU
uDoyrSBFt4wU1Basr5rx8v83IZMD0AduroEjDM4qDIZQ+o0KHfy9mVmf3jv/tydEJuroJCkrk55Q
YM6kTDaC8yhmtaDycpAr+JyPe3J3UiyquToHuQFY6nq4eAkAi0WB/uxlZwtJ0gDNSsX/VbRz1uvK
9DAduyN0tqNq8hJX1ckiNptEkb0+jM5+9czz2C+frRo9YGBoQ/at10n7UChBZnEziLNjfg1RiFYx
2utI7XtA+GzUpB53fVSg/3ipTj9Ive56Vw1aLzl8kDeIdYSKlq8LaoXuqpAymFntIvzyuMF7Y/1x
BCZ7TGpSxyjJKpwbeyv+SRAojC0KY7MjPXXCm3ZsstEGMyfrlrvROUQGMwb6CmELeAmqYfYWVTYb
Bl/YbUwg9I/793dFTkfUUk3uCFUBLTxdsbUVKjL0guhsJ9IZ/h3ArAsabQDK0X+T3sJX8wdPjeY5
PhjPMao/5FHnVPrvjbGlWRR1xgBFMyZjHKieXvdAwM7ZyqvXnqQvoOIh8j3X1fFgv+mqrhgCoLqO
GclkjHvFcsCuVdE5r17JGS4Q3YqI8pVvzsJ80TboMoEIi5YzAzy1IDAFVhlc/oZMOGIIY3IkhGCE
CjIU/UWgByHzECoRF9BWWdC8Gu0nJX0isxTw4q/NrSV+dHl0GecCBEWPylS249m80Zt45qtuNvbk
oyaHYeX7fYdyWH+p4e/13ScfPr2NQlXN81dJN4+H4OZQHBsjHlTRZ7EF7gPXmzZDRFKPHUbAdF9J
HSyK4ve/b8Dg90cvDnR8tMmNTs4LjIqe9ZeWMpCqovQsfXvcwo0/0TiLH5uY9EFqOt3ibddfMtJa
hvXsab/o80kL1y3qz9RV9yhJNLk9M0//j3Z5PZimTrhiT/YGSUMk9JKmv4TJqcm+oaq3kkb2l32W
LNR0fnQ1qoX5zE652ZB0lmE08QbCKoKA73rCShgROUXh4SKhSVzFIOzZk0Afjtqcefu9lrA2U3gh
aaTP5Ml5buWOU7RuLl80FwVvlImcYI/8NEib4+MJnGtoOo520oWaG8mXGpL6CblYiXwXAqxs3Ghf
9ba1+g/tmYIE79/Q35rc0T2vU15xnXwRZbiIqjeb+AmR9TzeP27n5kIU+OnqhiYE+TVTiMlU6S7g
FoATMjxq81zp4bbKP7l5gTKPRn5fXJpUfnvcorg9O2jSJLZBeYEQfXqgxVCkS63t5YuZIs8ZadKP
0jGs93igVhAjG/Wka2p6KKn7HLRyUH6RLsp3Gmm0FZKj5SkOqIkMCjTTheMG8VNXAZZGBEw/IEix
qKvsewVxAoavXu0a9A0WFbnzpdRKp9jSgz3SkN43mMrezE67N5DqaHysWKx4oU9WImiMFB6DkC9K
+5Z8C0LOweXQrKrilM0sxTt7mpcgUoPkBjgOlakTGPl8KS0zm+2F+HSYKZvMMNb+cFCtbpkh0tJB
9WgH5IGGfv147m6nbjxGbASuOSRNArvrjZ2WocD3oRsupiFtINEjIiFtmvjgAYAq1e+PG/v7kLq6
bwWtaaqF55/OH2Lckx/C+hB9GUCW5nBxS1RwIKk8eYa+04L4qxJTPkMwF5Gt6gdy/lvIN6tKHb7+
ly+wyVUxs0LlUXn9BZ3QARQj4HApS4nlVXwm9bV3ulUb6HsYv9/hmwJnNqxwURPZPW783lhz52MM
qGMlSXB13Xbtu0NQUji9qEn5yTqU5tJOkrd4+GNl2/+vlqYuYB6FSxgAxt9ZTRca5GNKmod4iPZS
C1XESj4/bu/2LB3TDETFpKd0LojJvCYqyBE7dOULPTzUhrNBTRdyffZqNTMt3d0qBmk8Vi2ORbx2
rgeRvJ03aHLMrjznRgp2/mdQfsLIKYA1JDn4UkfyOk/NuR16t4cfmp2sG0Ta1DgsaFYyy03RbP2q
gAOQHaPA+eQ4Alju2nPLo5sViO2ukEuqpfbg2+E6I8FZzJkjjnHpdB9x3pLRMnVUrozJSupE2qQI
XcqXpI38rd10f3BsaXddCNP68czeW7O8AXTZVvCC0acrKRaJDiCQfmuUMMIBpdsd2LOsfdehgT5u
6q/77bRXH9uaBG1D0WW5FoXypdVriDOYcyyp4O00KXmnLn1qhSotA617HvLihbrAUzxob3GEXTGy
QEukeoN1GYMn1dEpX5g2skeJosKKkc8uerveUL24voIQnFQMq5SMEyIB5LYd5Zdn6VsBQmyZC2dt
NC24VlHOHX23IS/VLuQDLFsWZMvsSedM/JRB8BVcy0JHGlatTnVYf5H1IVjGUZItgaD9QFN2n+ba
d8orR9/yDlGRCqiY6g5o6zBzu939HlXXDZJrus1XXe8jgi8ypk4tXypu00Wri2AJPFGbaeV221jc
kDr+Idgdk4OdPLAK6MmSqrriYhWAwjPxHJunAd8o4Kjy7vHyuduUjm2tkAmxbHnSFLjLwa/J8rF6
eLUg3eYh00g9E8T/44ZuNx99ItDhtLPJ5U/jAhRMosHoaWioS8QhRD5sK0x0tm6qujOx3N2mDJn6
nI06gyHGEOXDfSkpfZzVhMmXgjLbH5gp/tL12+Sn4Rs/H3fqdp/TqTFoBFEksMudnG8q6re67dJS
Qt2XyvAyag5UbWMEe9JoJt2qjJHT9UanMVx/LWyUsYyfvibCSAtL3BEEtdkM5VHAPeY7HjY7zfxU
md9japW+/xmyFbqOuxA6merNmIPeLn6qcwaxKkeaRfFjslYSD6JS3uJHYPUgZgkDYop6sfEfFgqx
vqlx3StAxCatoKSkUAFrxYXQT6YArwFbEslSvD6eunsL/2Mz4/9/WCRaAe8XK0hxSSMOioPkvyAe
CeTkcSt3YjfGbLzm6RHrflq9ysohkxyUry6B+rsHgiWFnyp0G5N4F0a/wUUstPhLlQAlfXnc8L09
8LHdySj2GVla1ezFxaU0pcXak9nulKzaPG5FEXfW5MdmJqOoGpnaDrEiLkkKgdpy1FWK5dG6LMgR
j+AzjAOqZk+sXJzQDPYP6NzFx9AM/eceJvTM14yNTTaIxfGraZzPnJ1T72OtSmAXt6556QEI8CLl
fYSYx8ItTHWN0mm9ftz5MVyYNGebvOBszmhmdtqcQ7LdCDW0xprgu4p4MRmVpdu9iIwVW0EgcOsn
Ly9n9uBto7YMr1fXLIMkEKH49bIFsd/AlgnNi58rOylZDG+Reml75TkMXi3jYBsz7d2ZYYjxmk24
hL+xhWnjdYOqE3RAt1r7IpR6nSM0UPovebhHLxrlq2KRN1S363dNVZYm1EIOj5lR/hsrXQ8zWEgL
5td48hG7jUvww0a1QepbgdZ7L3H9j26fYcYttGCrgLwJu2UNiqBD7I0hR0xdil+ASQ390YScge5M
jkZRbcT43/2y9XwmM3FvZEyLyN1W8Ssc/ZivPyyFoAliQHEuIch+EBtySYx1AP/agL/1MHAkfQCn
8aux8Wc9SMdRnwwKszEW3XSiecucXHHNoFYA/Fz3pa3F56zYZ/iy1xvSUIhtH826W9voQBYSWjf2
sE3jo+5fFGnn+uXMlrtzKVGaJtDlAYOlCg/V60EA5A8XQwndF6hZK1X/LA+8vYu39KegKn0EJyin
7hJJj1WbfTPdmet37OV0FD42PhmFLNEhsfvQYcPE2uQ9aspwu23tO9rSywxwkeKkM5N+b9wpeaoq
95OMsPFkN/h4JsBaUd0XlGLgN/mAZ1Cts3doM8xl8+/s9DG4YNsBYNLMaTYfm6ChN3vTfTGOaNhp
/j7pTmZrLyIjXKf5N8ma22g3wYxKfR1gAzkGnonyNAUGikcYKCAEL0N/cneRtu/doxb8aRjTMPhU
a5RHUcTONr3hnqKW3N9S6X4GK1RZpKWQtrb0VCKH6qCgmGfSMm+3cIQ8tIyjwJ+Jj28Ckesv/fsk
+nAktFg44iHWBi9l+03F77b+/fhkv7lIJr8/OXKQeDJLw+H3tQbqv5Uvoevl/j9N/e3ft2MJg1SZ
wfWhTiM6qymqpB/64KVqv2hFebIydmxs9C++20ozY3Zvdi2N5URcxbUlT14uSa63lRQ69MmMk63c
pRFCgDnPqCFLd2VfN3vYVzNBiHI7UVSIiFRtSkW2rumTgaxKrvuqDJVjHIMd9XhqGy96sHK/Du2L
7h7K+EWQN1M/4fyBuaO0MCVjptt3vkAo8vgRhkmcPj2kSz+shN3lAvpHfYrz4h2jgu2/nUV+F2tq
ogCbnSOPn/BhNdYYN9S1UohjYGD4iOyI/M2M/xjmXN3tXleEzLHPiaAChpqcPSrsagkCu0BoGcx5
uCn1mWX/9xeuzlPgeR9bmNxoEJFdUwtpQQLiN8LsR63vJ9mB8Zuuk+ZUNtsi+1En0j7Tv1j5CpNI
cybeuNtJzvQRyWvK6hS3IjTJ9GNfF0cdXdtBxlU4WD2erttc2NhLcgp4xcqGAkLler7UCHxhqgfq
MQ6cTeM9c2PbTYL9XAq3+5ftnyy8KdQsnrkqb87zsVluSMpPAu/5aYmmxB7NGtQYUlC8DPwEBPdv
OL+Vtc+9Zyl4ytMvj/t5cznyVAPIZJDqkjli9MmG99ohxFfSso94ry2DEHZalK1FhkM7qik5ghz5
TAdvYwHVsC1N06jPqtQ0/r6FPmyEMA8yS6HQf9Sh8ksFxjkOOnEKutB9vUowyjCTA0yThYRgnlJQ
QZKQVtD8xeN+j9vgehFff8XkzOEIrV0E8p2jKX73GCkl59yc2fFzTajXK0gSJryqPnKOsDU3QbS3
20OLgtp/6Mcoi8X8kTeZloeI/ntSNo1zLN0Spc1LlT/X9gzK73ZNmsq4GfTxSaEAtLnuiIZ/jRIN
g3eywoP+VTln6loOfpX2OUqwRi3+9d6+bm3ydumx7BjTpd7Jxd5oWcdQ5qUSBPfjcVNuF/4YGhOR
q6pBl6Y5Oq/14iAzfXidQ7KP0zcfB3hniTt2n/cQnz/HGK3Ah1/Dni2GfaviqGRmIxnwDL9tHRjN
2umtmY+6jSiuv2nS9VxkUhW2bnAKNPuAf4ja2ns3emnQMJ/p/bj2rpe/BamSfmsm1wSx4/WURshL
W1obBifLr1a5+SXDMs9bOGfXW9kvBGQnJNW637Z+edyueqeHigm+G3QGzwyeAtftDnZQ4VTVRKcI
vU8PlbkF9hsLAyGMpH5qlB9KmCyTX6q+DfAiQaQOQc2FFO0QIRISIuWL8DssLat+kqR1ix5e8CWi
yOPBdoGzc8bLIMjP8HCj72pBxWlpyV9s9D8e9+H27gE7M+ZAVRTXybBNdkNAhkLkhRGd8ij9ZQHf
0KDcPW7i9uS4bmKyDjDhs7UKV66TC0gmbfadseqLmUThXBvjCvlwDKuNr/eipw0dxUf5qfTXQszA
827TWtzMYOdNWFC4UGrTg0NG+VB3SqwapCLflOZFKd40HkSQ1aFvriJ9D7Vk0Zbh1pvDg97Gsdct
T0bQabtaHdIKB0Lr7buaUjiKcHjdlRBCHk/VnTjhuqXJii4pxCaZW6cn+O+msnItPG4WPiVla1sd
EdP2Zu7Puz3jWWlZhKnjPrqet0yN48CGN3eKtW9SVSwaRIVF9i2HnuajY/u4d3e2q0Z88D+NTY4J
udPi0faCzsGtgE2s1v+Y6RZw/Vy0NY7S5DyiIagDmkLm6ga2hZLpUIQ18+W1GCYoe8M7wOg2K0Bx
wREVts644IFAAT9tTo+7eH8CyY2AlyKihMhwPaBYSNRKKuXpCW34wkNv9x3L0SKF2PluypfCee6C
mVPw3t1DIgRINPVcoiF7nOMPe08ufQtMhZmd+vof7XeMtaHnYMFXrkvpeUh3Rrt2fgrMsK1je+5D
G5H2Zdd9M5u1Ybjrx92/cw3yEQb1esHdbsqT3ge44MhmkmSnNIM9oDfLsHeXYB8DsRNutnDVfmZJ
3W3Q0EyAH8Qrpj5psO0r1yNhmZ1K/SsI/qXcHgPHXQXGqUxbsJgzzd1ZwUB3iTV51IKLmFJTcnOQ
0IsRGRZ5HoBqTORJeSFUFNRz4LE794LO6jUQuRvrcdNELyLelMnzOD9BakYfLVi25Ux4cK8F4i/y
SSxWsq3j/39YNiKrIZSrSX4q/Vh56qBBrRHUmDtg7rdCupIjm5hSm+z50REwS1BDOmVWWSCKkykX
aMdz2Ji7rQDXGJcAKQ110hcwmnFUhn2OpAQKnvHTqKL+eGXf29ikPUm72vpY4ZMnu8xH8730bD8/
YdmzUIHVnZFolKutvU3co8LNauEd+rjNm0sVzS/KsTqJODY376rrGcIVvM7KhDUAUyZdFoiV7Qys
WNaFZjarx02J8YK+OjInbU02Ehbi6CG7YX6Ku09x8Os3JmbNslpJ1VOPK6ilnUsI/tmLk6ywutar
c/Cdv/sfSNI27+6+RDHSFTPdv00NTL5pfEl8WKEtklJKbvFNhvq1cxGo23vKm+R9wzKAZPcCUZNw
C5ffRTKk3w4tJKXN41G5DTmuvoBH0fUXqLbaAbTkC6r2j7NznD+jwk1+HlRUXIaNbn5Oh89Kbs+c
ojeX8hjN6qw24nfByTaZdzWTK3yo6vpktfE6M14a5SDMZBl1o+vOr8ddvFljFFpMzhmQQNRcSIBc
99A31TrPDaM45XH0NQvdTZJhRFHXnx83c3NwjvUc+y/oCLYmmYHrZhJogzq1+OKE4eE6Vd98Pdu2
6bHF0vNxQ/f687GhyXkTlgxtXNMQOIlP2HtDkraPg5bODNud/uhkHHh0wJTj7T+JCNF1yaB3+/QH
yViMHC3v3cw2KSKg/7o7LAROTi4vnuXTCzVDYNvCGaM4mRSZyuDirwdeyY/buF3lOqsNToo9ZuB5
gojryakCNL90BXinYkj9MW1ylRqfUkAU6bH1CJBaCksHj6EmRIYRSZkR5AjPHHXPzeMvubPwQYJT
3aJ+zR9TsJQcw7TMIKeeZLNZ4NWzlf2foZYsHdNfafbcs/X2zKPfMHC0kd9H8mh6mwdJMNoEuJSJ
s2+D+zPN4Wp4K1WQGlsOz2qb7qTsgof6e5dt7O9t5W7xokW4xpN3umiWZF8Ms14AIY+as40V7My8
3FYh/34fj8MRrUvFbbLIwiJE+5hSwKku7F2FNZ7x08O8QVW/Kwc0E8NPmblAvkWSD1GI+7e6z7pj
6UFFQPxDOxb2wos+P56g8R69uiXGL0I8QtGA1FBCmKyUGtfgCtVMbvM+/wLrZQkleyY9dGcDA72G
eGloIIS4bK8XI0wXr0vavDplyoD78aFDnis0ZrbvnYU2kgJA0qoG2e2by7wuzXwIy+qUhgdl+JPb
9ioI7KXwRoeRORDNnbPiqrHJ1RohtmckRlGdkCNbihrm188m++0bM7i1m1BYV5kTLgwVupfN3XE9
cOSUOiQX0vpkVD8kLIEs+EYKyHzy2kJ+10k+PV4LYpzsyWKwILHxnFPJwbAgrhtUWzdTNaOtT561
VatgzXMVzZvya4X4j2qfyn2CMIy57n+mn+SncJ9+spt3OzywUk/GU6ntHn/O7boZK9NEmJBpgfDo
49L9ECxEMfa4keZTcEkulfHbip8DtKf+fRu8KRWWDLK8N6UlT0sjCfWw+lTgBeW75ySNllUzk+e4
3WMa+Fx2AHkhMF5/h/1DRzy11TISW/WpVtEGrZTuLDC1mOnJX/z29eRpgleqxWmPnChVpOvh8k07
LWoVj4pIi4/tJ6Mlgqtw+sqXnv8eey9DnX2VOxSiSueAi1jvYIek4cGgAX9cu5+8bN2iXxcdU+zU
8jcE+57x59xgnSU5r48H/c548KXU8uBfcfJM1zXiXQrBad6cHKuU9lXU4LRQ9r8fN/K3Jnc7Hv/b
yuSszYoC1wqkrE7xcKwR5NFwcOMW0P7xLlqMLzWmalha2+mlk5PP2R/D2+Cq5opoZhXf6SwsBlbX
mEiGDj75jCY1HOxPy/4UCKx+GySPZjp6Z5vgdkQooY5XvT5NmUoe4hhSKfpTiX28gcAwJLaorFaP
h/P2yMMn1CDmQ3iR4/XvzfthDRuIjKdDh4ixknQ7BCgXOm7LSfJFZDMN/b2jr+eNqxuxAHIAsDFY
HtfreLAGE8fxVJyw4AuXiekvHOlLgIep9luX1zFGTcC/TaddRK+p+FyUGxT6NmHSnn0H6DHPRATd
dg2Shf1azCGyb09kKlOjfgA5A4LEaW2q8GLfAKyjnQYU+JbpoGirAQ1p/KwzHBO02EA6QgatEiBO
93j877fMPWoSdnMtTF4QppXyRi5puSDz3pIdxzlnIaOGuE/Lrz6OvY+bu121pP1VUAVUQIgP7Mlh
YplyIA1BoJ38AuCIlG0qyZ85Fe/cNgCegPzANeVs5K67nmgFp2JyXLZ2qrx1dgmgfVb7AbfEbfw7
OsXP2QnV/1As2mcQoqq2qRCHUy7Kxl8pSxTGH/f3zmlx/TGTVRc4doLUsaWd+hcZSWzjSdGW1N4B
/frdvsT/ZRPnn4bPMGf6aic2dr2f+YDbAGaEfwFPA3LMq2Ca8EitvO0BR2kn9Lkp4y5V5cV/cszk
PQvEwqgPkXcU9SG0DrqCuq2FKvQm0H8E9Wv74/GXqGNYMdmAfAkHp8C7DvrVeOB82OqSnpu5gRb8
yfxpRZSwF1qF/fdZWvoX3T9jNldL2zg/5k/i4B20U/BinItD9Dr8hochFuKLYu4oSNlQXZYZe2Tm
fBhX3vTreNuQHbU5UqntX39dWJQizQK+rq9+1ojrV/ZLrP75ozWrAo3lNPsyMxriXnsj6QUNE2Ch
+uT8duHQCdw39JN6bkcx4kV16YaN++qvQ32Dxlm0RbGo7V6pRWJZ5T7ln21lI47NtwE516O0GbS1
qDaD+aIbuwQFs8wd1rjfbn1tjsNxexGMnNj//dKxJx/mrQoLzKONWKem0SwMRJqRuNC1udz02N+b
8ScnpxkUbKjfTNILwlM61yxbBC6QNCrQHNOIaF59gYU1rhNQUjWtWuCstjHWj2fiFik5cn6JGyxQ
KxrZ6EnLNiYDfSw1+snPf+pPkrNKlBVKkA0m6f2u8s89GrO1/Dr4M12+O64f2h3Pyg/jqveOUutl
pXMefS78Twkznv2nubNAANE9Eup/9+SHNoqqRYc1HfQTVlSnwQx3jVVtEXifeYrdO2RIcv9PM5PF
TBIVJ8qu0096pG/1NjKWZp/9LEh0RKNZIPKi2cxFcufeGq8P8lDMnQDnej14Cop7ESUd/RRl38Li
ycdoO9SxK3OQ+PRB3Uozq+ReDw3YGmQAeMmA2LpuLzVCLFNcQz+hXQx4+osu2m3gvI2m7B1KxI+X
5L1bcgQH8HgmJLrl3vpF58twik4WWSX83GxznSawGB+3cierQQGedAE5as49ovzrPnm1NHqMC+1k
oL2dWO1SD1/j6LOGZIqsrQ0WCkhdedGtW/QLTSxwf4TJJrf31WhnsbHVb2i9LSpZX9Tx2ipmltTd
a/wvUJ5io63ejLiOn0EtQkM7JUF0wIJ54QDTQ9a/xYfBM8QC6fil7khLx0FcffgnAk9fl9tYWarq
J9fegQGztYXzhp1FUz/jTTOzIG5zzhwbsJ9MMnsmN+uUb1L0Q6WinK+dFIDmuoq95qItyp2zQmLw
H2cFjKPWX/1LK1mrXn5Hx+3x7N1dkB+anyzITuOpzXInZOxiHMq8vl37QZ5jmefHC0Yz52XdqzOd
vrcwQcmYYHBtzugpsBupNbM1ey4tRyAuT/ErWGEsFW3+fddAKnIZ8zQYEUDX6xI8f1OVGIYDkUES
P3g3+6fWzDeNclb8YGYYb0GgTOPHxianvxO7Q2n1mnZCmX+dFQdqvcJ815KN8gM3eU1bx+/qwXoO
sicHCcnHHR0Pqemd97HtyQ1AflMtcT+l7eibhnRrW6zq/xLXoEnGrFHvQj1s/IYPN0CIMiXeGxyU
bv897XbNeNHgiTWc/fJJ1jcFAqKPO3VvjZCOA0zI8TVita8bzCsrRxSeumruYFUVHlxvJn11+2Qk
30vtmKQccSuJiesGMOZGG7kZG9Cf+hOiyf+Hs/PajRsL1vUTEWAOt2RHtdRtyXKQbwhH5pz59Puj
z95zuimiiZmLmQHGgKu5Yq2qP5BNf6MltXI8Lk2OBTQRJiUQ3Xf857HwzTRAHf/cYqvWDA+tcshw
s7o/WIvfchVkdgQLWl1avlzp5551Z9IllkyUDG0j+34/zuKkXMWZZbeVQWUEAwL9jMtvighNBfCp
iIaVe2t5yIwJ3IUBN0/a25kRSxPTh7bXz4qGSZP6iAChpKw9qZZufpg2omVxd+ngOW+DYBHRepgz
6OcBAdPsM9Ce/JPRY+TGUy77cX/YFqfnKtbscJChSaslBghnzzqNP0XoBLBmpGotmVl6e8DR/FvE
nziFsz0qtQ26tX6hn/Mc2VDlWFUiFNdi0/fPXHIYftuW9XL/yxauD+aJZwfnK6zNebfdzNPQwxRT
P1uYnJ5MyS+wkpP2Y64/Vbyp4VEHKxEXliC0YUyX8BpgA88BGPjiGYknsG2VUvoihbyH2+r1/kct
TNdNiFl1wQgyORWbWD9LkWqjmCegvqmOuyT510QblHOA7ZCcIWQog4q7XYPxiGFgJBGoKH7Ra/ML
KLX9Ch51YTPdxJgtirEWDc8oiVFH3/iWxjhI/YoCwuJ4UfpR4a4xqXPoiKUPbYwrKqdPrKe4Wg6v
us7TSxWq2I5AQ92fnaUlB3gRkIKmGyIp3e2gyV6aZNXY6WcB49NtO0n7SyOiHG7li3stCfw9MlUr
G3gxJiBAqK3AbWkn38ZMcAhJQdQzUVb9Wge96URmg9UsFUbVGuxWgw55/yuXpo1P/CeifBsRzWpd
Akipn01wtOVLiH1xsAIdWwzBzoUtwxJkOG9DdGmfoKAp6Wd1vHTexxHgX2eubKWl3Urf+p8Y09K5
ShssryqFoFY5ksbuZy/VPxGz2d4fqaW5wbRwelThrgUM7zZEW2GxOGQGI6V56k72Yn3vJdnXHOM1
uZGTiw5EbnM/5NKCp5KBUhvNeNhks5CkSZHUGbFx1oxPQ3wk68vC0JGz6N9fhFAbYE0hiAMqY17m
TAZk1EspMLhuwUmJKaL+cUtHpMNrZWW9LY7iP6Eood+OYpxqZaFpAouhKj+GavtZ7eUvRiDV+OoN
GgZ1fbu7P4hLy4+rF8IrtZr30L0Ue4M+VkvjbAkPgv4sir8tbsb7MRa/isbWRDDknp/L6ghGpA2t
lxnnwkdMg3ryhypreFBpVIKUD2O4vx9u8ZPMqcWlICJEneR2EGmzjHLg1ii9JZh0Dtgomd/r8dP9
IAudNPB5VD/RCVKALeizw8gYfBX7m8Y4l+5g+90J5/uWU33409cf8OJtzZ1lgkAVPxS449Q4AzcO
BgXpWNnpIRBe+jayiw4/UbQUBrd78nCOdONN1XwQ10A47zFsXHCAVUh9ZBrs74jcXV+XVVkPxtn1
E0BTys6vT2ioYEOK9wNWnXo1gJeVrf8wDwaToKKahbDIvMpSdooJL0gxzlI3+ZIa9bMgpMnepUSw
0iVYmnGosvAvwMvJ6BbezjgFpVSLYf+cg1F/5fJ51UujwOlIFldW8t9MavbI+yvZhv4dOIh34ndS
gR9c7lnGOcZiWm021tch+yV0e63eu+lJT86hjz+mzkvXAiX4Q5AAVWV2WR2HbKt2stOO/S6oTFsq
gPQIJ0s5gnnZ5PppqA5KeDJDHg7wq/HzUyDJ+A8J1q9NdKmaXSUg6kOej9iALZ4DnRpqUm063bUR
NdHywcFR+/4SX7o1Jnm6//vW6c+vbg0h7Ot+7A1WeCvZYQCLbK2BtHSC00KgjzFlr5QIbiNUUZSz
Xj3zbPQfaqxg4+DVVFIna1YOuYVXBto+EgccpWFd0WcPpraQa0PB1/iseN/F4fvkQIcXUpF+h6q/
Vc1ke3/g3hNU2HDX8Wapa1j0hVLnxDPMH6L35ELpjQ961Z0NH5R2Xthi4SQ4ZsQb6xSEHfYVOzc9
+liQQMitZUw3yh5R5a0y4NqYn8jvHRdiQPKxKjax9DYgc+d6ToIdS/ESt5/N9mPk4pITHSJkGu5/
y+LhMY3bBHqjCzeXReqbLvMKLTHP8dHs35D/s30KiUf10EanUT33K3X0pRKOcR1vlnL5RqRbfkG8
tq6dMUu+aNYXsfEd/YLCrGc952ZhZ/AUxmCrR8+Y0bjaGjnn74U03+XXv2F+g/hwBiaMGMTzi+jj
2/PRkHELwhdOQnJ1DyZPVp+55xwFGWWsXLp+a4jfxaB8Kf1D7ru2tArbXnhV0tMApUdTBdS/MW2l
q81YI2pUBhFLqmP+z0rBKzL7meeOjneXd4BcvTLt09Z7NwSEo9tIVkDF5DYehhL4kXm5eU40YM9b
7YM2nuHq9284iieVjdRhla08Kd6TOtk2E0f9f2PO3xSDjgV75WXmWet3daWfWjRy9KR1gN3q1d4f
KqeukAIHTn5CX7nK1oDXS3nKdfzZ0mt6L6y1jviFlT8owlcMgAzxKOJLrPlrGlWL80l+guMBtVcq
X7fjG6o+ju5uybYaJBsWoWNVm5i8ITROgv5BVgonWiseLm/lq5izAz1WcqVUAJqcFWWr7jsjcQwG
lyI7XSUsFb7knyT3z/11tHQz09cgdYblBlps9pmofxaKYHbY6Wripk6/inQ6s+j1fpDFeaPegmYb
2jE0kG7HEk68pGalaZzDMHEC+eB28QYX1VqtHMFbYbwtzht5LE8dwr3L0H0Bu7a043jS/BRjQtbF
EJ2iZkMGtouG/ltUYkuZfr3/gUv3F4VtmZbfBODRpgG42vyilDVU8AlqVgom14mNtve+sSC2Zngf
Sp/uR1ucs6tos9uyqMsoLDSWic5Gz+UfqvxrIFO9H2Qxf+aWBOSMxwmrY7YyBiuJUlnwOdCEz0mD
v5D+o62OTffqeV/j+oB9TgNAQAw4Y5/C9JxIhx7fuUREHcD4EVpPw0T5aEbYCPm2VPIvtVfvy2Cf
m/u8O9z/rYsbZ2rsQ9SUeOHOles8aazRGWnNs+RtfW2bZfvkBeFjjfeFD9pIeqnWzt+lGb+OODvu
jUT1whARtHMQkLJ7o/DmpWixYMgTGD/LqPvacefc/8q1kLNF1rhZE8YDIYco2qLZj5zWax9fMmD7
XtxtVUFb2UprAac/v1rVOCaaY9X2U8AH9yGpgsfI/VV4L0agb9KgPdz/vKWNS1mWTJO+yaQdcBtN
a2SlQp0L4IPOG6g8SeahE2wdCEJmS+hyr4mgTDM0u0BNXocWoYByw4O6jSd57WDJEgURFs/W8H7I
eXWoDRNP32plKy0cfzeRZuMYCzlecAWRYvdbLZb2lGDikLaJIx6mwsowLn4WwB8LtDEn+t/07WrS
vBaztrD1DZxaaQj54U6VMbXS0egT14ohSyA/czobeLFOsgHWdFBdxYqws/aKgsIL3a4gPIJnG42j
nv0cN63wFvXbyM830adGsOsfqJIFFf6hsiPXD81R6V8HfS9Ha6XipZOAn0SvmMcmufDfn3z1k4oI
E0AhQSMzwdpXHT+V0otq4nn/LReSo5F9ULzss6J8ub90Fyf4KugsL4kopul9SlA8dvGb/k2rf1Nn
vxvgjhSWV1bTtA/erVvOYyrhXDgUbW4HXcTUPA0agolBIjtxTMtdiIs14tniMrqKMtsdzRhgCTzm
vNilByQ0ET4PzBbCRxfZAT6w98dvMRgfMxkU0cqamxmMUhHGaVhR4wrfzJqjTP1RVV9kYa3/tzR0
Olc0PcYJiP8uD0G0SmkT6iy9+RqMZ7P+df87ltbBBBIh1UH7VZ3TMEqjdWtgd8YZ6RNbK956Nbat
9DMe8sjDfr8fazo05ssAAOc0XGA83/ExCqULw1CUKXSo21Eu7Uz+GI+C3T5X1HLilavnb9/6TrS5
HALFwVgGAmRgDm0elexJzCRHDd9K4Sil331lF7lOqXHW+PEpjP1NXkrbWBwf+rjcogeFm8yXvuoc
sTqa/mejT2zXurjds59tW9fBByHo8eANTlHxIInHCVU/Vg+Qno5I45joxWcvIO4hjdmpACQxfUQz
phlsIXkxsBWUh839kV24iEB6/DOy88IhSituAPPKOGNC/tLVe1MXHFBdQHRPYEm7Yy2t1V+X1qUJ
AX8irtGFmleVOws/24jC/TkxQidMxSdTyI/3P2ppi7EkQWJPPhQIX9+eGugUNwPEeOMcZSrGgrFs
ObgvyraY8HDOPc9YuYbes98pKcJBofRKuY/q6+yY8pFeUTrZpcjbb5XGRpw+0U+Rf9Cbozge2z5y
unNdoWbzINKMH9EDAx5BH3Gw6zXC1tK2nJS3wXdNBPi5t1OkKqPfDWTnXjXYev+mui+Q2HC0/lBi
R31/nJcgyPQgYG5MKEe4wfM70TKGjPnk3UjdkGJMcfD9/WgcBj4O33Wg8NwJ0SZqcNe1+5H/iSpp
+Kp1rys/ZAo037LXP2Q2AZaJcbpkFuZZKA56HRyEYqvz4cNLhnKFtecBm4Z/XMUpSe1/w5kb1toy
S+WCm6GY3SGF1PcxFqfm2Y+/Zcauqppji2G1oO0MzW675wkoOf7Ocb9NsmO/1rdbesBMWDsg/tRj
WPqzmTCbuBWytjZRuYH4VMq7Jhk/qjRD6/hjqFxk90nG7Tj8WSd/NAVr8OPwc0ReSaPIH76JweD0
uS0plV3KGp2AypbkX/Vb8rE3Vg7XpSVDYRz8DrVcEXjUbG82Kq6WXlGZZ9f6yhPKS9xNC1reRMNc
G7ATViM8mE843/ofFCt1cvcwjBvAphtpbcwWDiLE1Ul6+RfwUn325ms9KQnyTuLNh4cjCl3xmhDZ
Aqf1r3z75Fs03ZF/J+0qP/M9Jcv1SjPPtblvjI11EOpnSXuaaJPFc66rdlGdgjV048JWmDTj/wk6
W4hdE1SFm6rm2UpfNevHVJOvld3KfpvGZrbfJmVcXiig9eC9TGN79WWskjY3M4FTRgyLjZ4gKYXW
crHTy+xTWruG0/p9uOvBWtFq6cMDugvlkxg25rOO1KEt5dZ/KJdxAoOpYkLxmptrn1dykSZSzWzW
wpNU7N0PgnaKqYkmL/c/fSEVobADzgRpaxrkc9ZmVRehWkQMb0Q9QiTnl6MTuuPUgL3Ro/W2crIt
zeZ1uOnnXA30gIm3W5UKxZbgqZa/5wGKttHKMb72SbMtaQlR3owDnxQ2lFMz28x3OG/bcrE1HsP/
kGvDkWKa8DXi5TsXjTTxIo4aNbPOCYyYSHpVGt3Oha+NvLYglsD3N5FmR6IKizuL0hQSqJx/iQHM
DrGdluq+cndGh5G6ZRvF96rhGbep15Bki8ccEsWIR2O7QUtp1kySMqWymqCwzvJeHfdR9CE2XlJ8
txT5EkkWrZKj1rzU1kOuvApIxYSfFLhCzUpespAH/X3VU4hE3RJE++3iUQdVCSqtss4ttLQaRuGI
J55Zek5lrlRPFrIOOnMgcCbqvA7u+zZSmslBHY6CBXo33Wje45A0dh0epeDZ7D7f34BLO+L/h3on
h5Eit9ZbreeeExErdTh2sJ7oYd4PspDRca7JZDSQG6A3zREkmRuEgxCyeIL4Y6Ft0tjRmq9SxdMj
ePK6Y0zTNDh2yTdDoFNeoDp9cJs9YI9aOKwpg76fRcobEqkl/+EimRc5YlAldauzY+JcfMuk4qsQ
KshMGt0uVqq1B/dCTQGSEmQZiotoKAHIvp1JsZDA5nQSMylpDiTqvJwSOo3HgBnkzhDvRFvNt/dH
+/2UEhNYL29VjH9lXb6N2UWUmfs6dM816bBX7xrZd7qVrvzyh10FmV33VS0PIi4p7rmK/4Thi7VL
UxvFFv1Yjj8FRdyk49oL/P25ik4ccpWQH6mXI5h/+1lwwQbRpXp/9hXAWu5bFujn0lP3rf8rTh9p
of/7UZxmDd428nT44d2Ga9Xch7cYWmcRUsMwPhST/cAKdWJxFK+DzA7VSoHIVyq+dVa1Zispj5hI
VIZly7W8T8Pn3vqiu78GIV/Z8wuZFEPJfQE6G+843o6335ZyH1fRyB7o0nMmhw+uVWzQ+7PLYzMh
Goxd5yPR6wWIVq9cwAtkjNvQs2G1kqy2TKG0ziV9qT769Nxj33TocRq13XCfbsxfFnqPZrszsq2g
rUV/3/mcosNbo9PKd8/PIUNFVy32p/GW0sZOu98h4IsnRT6kI7fZSKHTUTzvU7VqxbO0eKmqUpqe
BKzfafKERaK0XsrdoX/SOnXL5SHr25Y6oyS/rbpELzBycKhEOwv9PxrKpJW384s+f5PpZs3aNVGK
C3h/BNq+EL92rrUrS98xy52rcjZIplO6PC0Hu1eejH7kNaVVzhBsxOaXWO6MmKIQIirV3lij1E3T
fJvxTr8QCSyoaOjbidMpfZWImZISebo/WudU1z/4gu/ZZemt5Jbvb1FiILGPvAMs5ncCzZkU1xWW
FtbZQq+vghsa9i9V1toFT8lVYavFCaZIMLUg4PAaswwFMlpmImbJuq4UJ5KOPMA8YGOmmdmVnNoh
XCNFuIjRPsCsRZB7x9T3+DUCG4+2lYnNh/nqDWtSegt3Hch7xYJID88DsNbtKKtx6atG4HL7KDtd
O7lUzCT5GFT1ylm5Fmd2NDdyWY2FSL4iNOpTFaQHqBIPKi+lcAVQu7hsrj5olhgFUpbkVsWto7fR
d9OP0KBFhfH+wb+0bBBsmHDI2B+/IzXFaq9OoBj3bGi+nZIXQPNQ0i9iJdt+u4LrXrqqr2PNDmLI
U5LQJilXdbc31G9F8lxoKyGWFuYkD2GQC1DHmpckg8qNXavmc/wepMvGCvEy6U+ucpSUB93Y3R+7
afzn2xrULpEAquNtNpsfvUiBVI+Ve8Ze9JGLywHCuxF84bdOObY05Ue5+1l2K9nyStC5mkgd1EGu
41R0boYU8B11QutUirwKkO6qxzixB8NyfNlfS0gWJw+1a5TY0VpDtP92dzVqmiehyMd66Z88ejXV
X4XwXxKESVH7/2LMdnDiVp6ghqV71jAFSB7kY7lVcSQdvoXRE2olmaetpepTdvhuCq8izvayotTo
yMhE1N3+0tZYdxi2aGIK1j952UtODRDlH1167LtkV8r+4f4CWij88UpAIE9Gnmxqx89WUJbo+Tgk
hDfpUdiSvh2SH7n0HasUK/8oJQerVmxRsePoIRqUTfofroyr6H/ztatraRynLnleuwAXJLsAj6D1
xsHoNskT75qVQ3Nx2cL0Arxv6YhszPDgA7tHazT2fsB97Rh1tekDzXCy1t237bb/Wk+m69J+ZXyX
jmpt+qsB1PKb51dC1RWWmScS0xvUTpbsKZtFwqEfNzHyrmrxtTZ3eDEG3rcAXPouzJyi+NJIq+Lq
Swf59c+YrTJRzMACdvyMqFFQW8Ve6eOYb73tsNP2/Qb1C5fOPfIfBaMirEzy0omIlRrQVzCP0119
u28rM/D6LOBEHMJDHb2hQgsKzs6x1KwkJ9PWaJaLS/qvUqoxZTsUUW7jYUaOKp3IRNMHd3o9+dSq
R5zJVVd3svSxrgNsf8m9RexKKW6L6jFdc9te/GKoXDLkDeSn5uICaT6EojByQkK5cKRwZ+V7YMlu
sZHlR3PNVGrpWJx4Y/8XbJYJmRhKdZo0BRs/TUj08glB3/9ySl0HmU6xq41qxuPgJQJnL3e0W5ab
SP4WK4h4SV8CN3GkzjskcHvspht3WLSnfby2j6ZJmx+TLB7GUzRIFeY3ndsoVewnhnsOKQbFqgOa
YQNKFwgIFYzkVLe7Jv5h5k9pYB3kYGcIn+9v5KXT4yr+/NJDXwjGR6y7KKdv44rnRB+/FM4g7nKt
/SjymgpW0cJLe5bONFsH4AuoxtnEDmIYCq1ssW86fZ9EZ03+OZZfSvckZvHeVTuOLmMTxY5U/yi8
cItcz5NurZYCl55wFAG4byFgUpqe3YhyLdY5KmYCxyZY5eGj3xzNAskDJE+8GrmZvrUNWHGFEp6z
TPp4f9SXHuwmlzElOSjTPC1mY+A3XVVGsipM606Po40f7BL1pd1GFyuycXyQ1yDT0y0wW2cERPEJ
8gOudfMXa+8aSRzFsnCuDNGpC2ELPKAZMH+psEncG/kf0eocZXV5L4zyTdjpRLnaX1IiqTnDJ5yz
+GOPvjM+QZGB7Tv6gzEaV71DtlVtSn9NxG55gIHh0G3Fu+ddeU7yA18Z88bF/wFn0sAGSp+M29oE
imnXp0ZFCmlNxGPhSkSVd7JER54PzdDZWRKw1nuzJOQgIAenOKGPIKennSA5Hu8vn4Vz2CSrgQiI
Pp8OM/V2VOus6fRQ4NZrM/No8hA0g1OSmAdTDxxJ+WIgJHQ/4ALaHY1RGNhQYBFSxO7pNmIe9lUx
qDLnpEBhl1I56hNg2Hv9GJgJTINnrGEcVBa3UoYMhoGuGigdlUcyeecmlL+m3kfZ+6SsXcEL3QR+
F7YBKBUzGO/YIb6nBbKShsK5jRF/FrZayj+PocLJwUtFSm2sxPZetZeTDkPxf9/Vv40+mwdN8rym
anzhbLhjYlcV0AztrGNf3mpoO6wByxZnHYYm9Q7wPUge3s5BEJcyiq850VDN90OWddIcBgUnvga4
b5wjNSytVhYXDmtYDmi6UiudahKzx0laN0LDfAp0sAeALjLOSRer3mXuJcWnHcwxSlaUJnwElLKT
XFzS5JT1K3fU4ofrkzYO/lhU/WfDjCl63AhBKpx7fW8W9c4ogo1BE4zdXCq/0L9eWe0LmQfyOEjf
o8SDuq46eztUOqJ8PUa5OG3o4sbKKUkHgpRuWiNbIw8vnlMSg4vHC/uYIsvtpNa96HqRVxGLF7bD
Wj4IvtgfWz+i+x5nT54F+S+KM+2hy/zB8SV97SZcHF2qt7wd6J1S8r/9BcLgx0Pji8LZZeVaMW9d
nyL8qYEtHdZvfvxl5ShZuomIhkMdovyg/mdHyWh1Q+8mzGaVnNww2lR/VN3Rau2CiKahRTYPVHGt
fzKl4vPb7zrmbEYjVAoaRSJmUtr6mNv5tgH5Ev9wnfsftzSWGHtMqnK0wNT5t3Vl29aCZgnnUnff
0iLb5TGKOTDs42/Av9XaW5EMWIpHe4+mN48/LrvZ2y+LJLlJIuauMZywDvbCpdpLjeyIxWufHO5/
29JJcB1rtk6iIBDdbFonXT/aQQN+eO04XbpAryPM9nmBTXFa54Nw/uzX8lbH2lfYTuZs979jIeM1
J3PYSQ+Y5Gsua6+Xei0lFqmXXuhPvXnw+lfTPeYFopBSwQWy9Z/vB1z8LHA1UJYoHlPWvd1gGp6B
1dSGPacjWtKChTkv2rqKuBfXHDWWDi5ahADJ0T5QkC6/jVQ0Ui6nCUlern3u9MfU+OqvkXUWb9zr
GLOtVMSsxpJy49lFvs7dVp9H82DggOUeU9vYBMpv67dp7u6P4Mp3GbNl3pt17I4tMS35T9z8Ma1L
3r7dD7F4EF991/wY1BWBSobO8lY4g8T4JKF/ppxF90CVs/ztfRnLNTGopQ0FqwvQJQgZaE+z+oFV
dHXQmKJ3MeJO3IyKNthjmq759i2tPqp+yPjzYJffMayLys1dSaFljnETYmnb1vrRlhJSi9bKMl9q
yZnQuAFbUrkFczD7HjP3a9MMdHpTVrOJYE0E4/fiAUp/2gEHzvFafPKt3ciRP0hUcd1HPXxLxpeV
eVw66q9/xWwPaJlvjYJvAPFIfjfwah/qr6X1iccA6N3eRptQRFoX99dzHziu/MgvEZrHMVpD1C0N
+6R8g5CyLgOAmm2TWETkr5N794w4gJ1HwMzCp2K07DaqV86zpboQZZJ/Qs0vAd0bzSQ2R1roGGiY
qo0tsvmQ6uEBhtals1qqMy9RiqyfKT1p6ku5ZoG2tI7RUJ0o/JMw9fxpWYV5paUpr5FKfBoEH+7v
yt5cmFK2yYRimTAsXHe3x1qrG5lhjql3qSy0OwKP7ckNFH3zCx5Y1VpKNs3MTa6Al8YkCTvZ2aNE
Ma8ce0McKkVr+DiT0s7cTO1OFY93rG2Cx9zYFd3KHb4S7+/BdPVELoYx7eqMeFKQ4szwzZdx6Bou
VvUZQf9NmT6Ua7Zg78aTLzSoOfF9Fk7E6myLNFLtZZ2repe2irdFqh7Kbh9Hz4WlfnKFzf39+G4f
TLHAB0xORX+hz7dzlxT5/8YCbUFLfF+g6lEbwn61Wb0WaPZQMfuk8cLI9C6N+6HoFESGsMRJZLtY
Y5IuBuIRIrM2JjHXeSDqNiV5tHfpW2UTwjow1Q/haB0z+cf9oXu/saexs5ggjm0R9Pi08a5WRhyK
6J51vn9BM6LscFEIhw1P/42aZA+9EpziGAwL9paQA1gjYvZt9VuX1ub1L5h960Q0zZo+8i80fns3
OgrtQ6UHR1NNNlEVOW2cbCTv9/3PXhpfRDMMiYcXRfV5P8NQ8ipWrMS/iDy5oAOrGPXp7nG1J7Yc
x0ByEmAOe2H686vRbSvIjFqf+xc1Poje74mxDuvY/9e6a0wij9Z/wswOr7CADqfXhGm9YZsHyPZH
mt1FlVMV4jrN+X0aM4WbYIW0namwzvlFeYH5EG8TwtWDI3GGvYVBZ7uY3JrtVvs0CF+jUFrZ49N5
MT8xzclWHaozEkvGbJ0Wed32vtT5yK8BEH/0WJxPbvBJkPf+2uKY/qp3oabpgi8+oeGmBXs1aZEy
Bkqb9f7F80JuOr3Ruda9tSvgvb3ONIpgqIG+kbiTTt+GQedGLyOUnC6SFtp69r3FFtqPAJcMP7HU
GdXAkZN+jz0vNZGiO9Rj6SC+5IjRa6m/pGgfd0IGvUDZAGnY398eiyOARBKPCbytgXfe/jRd6OMg
lEb/EqElE8UwOVcyqKUAEKJUEbUVtNHnFZ+mi9S2yyxmM9bY4gVL1h9wvL3/GUtDDFJ7qs8iSUzS
MH9OugHliNr0LxPhaPQTxDClrVFfqHfaxuF3brya0kYPPgtJjCCe3aubfLCj/ChKf/w45nj/D2Ai
uqjXP2k2tG3daIU58OVtm6gXM9eko+J23+5/+NIOpYRKIZXvg7BpzaL4bdoG1Og5UyMfNDei4wfs
RELlGWOeyCZNXaM2vmehTN91FXGa8atNA4W6jnzF9S9K9CiaPSkULFkKIFOduoh1UHJP6hBuYhyr
jMY8SYq/72vARyfB/FVjL6gNP3L5zfdeux7Kyr4NN42GCoUfOKxwds+H+yO0cJzc/NzZpRMmXdd6
usDKKJC1ETchwJkGzrIVf8niAt5etr0fcCEfugk4uwmixKvERGV8aA188C13U4kny/U3QrYy9wvX
KYEwIKJSDT94LpiidJUc+E2Ewrz4VrS1raYbRRpYy5tEQUFde9PGr/c/7b1UzjT3LLRJDXgCgc+e
zqpepmGZxcFFKb9KJqeSVGOw68t7WcgcwbWOKG9sLaE/6sEnVRCcpv4wynT0uzWBhIVjBcA7bhAI
Z0/o7dkirIJSrDKPb+8NyUehaECNKMn/Nc99+tyrKLO1U6fikNYoYl/a8Ju6D7V943+u0y1KeffH
dWkmoe8SDUQv5P1ZCh00ZG011rqXegTvfs68B7dN0WRqf6SJb1swbxwyw/sxl/bFdczZ3efqbiAk
AjGtQ/cM/Werbr3mKfM1B83Qfx8KPBk0LHwEIIXNkha9GAJy6Cy8SLXTTvZP25quhvrBrZ+E1Qfs
X2717FIHUgYlFK4i3Zz5pd62rQQ5tCZaIm4FnB/acOopdK9Cvnc96SloMVLBFkd/FvxdEe3NEoy4
Fbz2IUPedeei/d0Jys/kh/qIf3vZf8eupwi+NDQoei7usDr6+sGA/V8fQ/lbqK6JECydHxhkMl7k
QCRXs/Mj0MdmFMIivARjvaeADgJFTx4TCRmktc7f0i5CWABzOuRUYUDMJsatgygWrDi8yMEvClPh
WnlvaV3rtHrA1Px90M/+/qoIBs2KmAqLpEpox2M4PhXxI9LYNmCiru7AlP9rywp2EQ9uaIf0tcgE
ZhdiaFToiqDvfUl1wNNKa4fhAyWcld2zOHJXUWYpnUp+Si25Y+T00LKT2vxFhW/NI2Bx+K6CzA45
Bi3VJasJL2L2p0+eNGsjpZ9F8+DrmO5lb+EaD23hDYPylvi3DTxZm84+SuqUgTyKoZO8jR89xiJW
5ir6D+ma3NnSEr8ONPuwutcq/CkIJBsfRa3aSgb3/yUwql2qbu6fPYuhKF+TsEzFnjnICL5UHwhj
xW6qy43cvlgNDSLBscrPobDy1HxPYKAmQUGegZsMwijU3WZGYmQZGH2Q58ue9iEZ0oNZivYkVe1G
wzZyx42ioZnnmMKnIFhDSC7MHbEn8URygkn96ja2GqtdLMjEbpWXPD+kKJ1ypK/ZfS2M5k2U2dmk
e71gUXP0L40pZXYOZEwPHxXcp/pRf4nU4/25e18Dnmi7fM4kFgtvwJqFG+RAxWzRDy5NKIsnN4qL
jRgbg4PTd7P1xDjeal037nupyO0yN9yTUQXhk68b7g7Ue0p7JMs+Dx2vptpogpWVtbA70fCmTMkZ
PT08ZgdNpXuSSypM+mV5+wrKLzodv2o1sfsEUpzibqSq/oY32vf7gzJN5Ox6k//KY3B505eZQyV1
AXMytecy7fr8NYqSjymyOIqylsUuPSwU3m0TQptWsjIvJGpy5dWhEcUX7PeG/ZBYhd2MIVYl3hnX
WlWuPRK+zEaUuyHzzNcMcxY+E7MJ9tD/kzeZ34ItTvJJkbTxpUSgNOod/W3E5+r+UC6sZmLAvYGU
gojC/F0eimngumCxL2VpRlumTnyqTMkC+JL6Xw2pKj54arKmpzAPSjkFDNGkqUgLmatqdkj4uugm
AXTcSye3wOH2hnfWgJIUurEPlTWg9nRiXy+WKRgwbdSqIflNALHbU0ERfH2sFYJ54lve9DtREmw5
xywO1r15sYxNK7015aZLRNs1JCfSVwh581mc4msIAWOxO5n5zl3Ret21+rR044vixjbVt55mb6T9
lyATK5xpRDV03oJNKNZaEcDLS6lVtq596cvaFladXhY/5SrK7M7yxoSbOgqSy0C9uWP8solTjELk
/TX57ok1DRn/gOCcngJM3+2U9WpXhV0txZcoknaViTOFj9le9Kq6B+nBkPailh6lxNypQm37VoXm
D35S/3JjTL9hEq8lbZtIqfMeEI0RLzFjpi2r/RdUbyhesVLcnRRvM3Gtg/6uMP032nRxgg6lzzdv
bhmR7ItKyfwlI7LD+aYl7aBMNLW5Yh7rVdQfA6u3C3L1EVXb3P+TIMJ3f9iXdiVlqmmvKCiqzN/S
aDm7RYlY9UXkbHXMjuvGI23YDgZ0KTevXDvO+uBwP+g7AjlfjmcnDyKKj5Ch5uVVuKKj25lE1eBr
C+63bDzIffYWy47Vwf5FaLXboPelWD9ELdlg8RhCXeGw11YqCe++fmqEASaYnDxM3h7Tn1+VdMQm
c2Mf7NezqQjiVnRFR8foxRmH0aNwoyGTlSXV/v7HT/vl5mgiJv7GVLJBN9JunCWbguYLfaRYwXNW
D/6m8mUJnKo8bu9Heb+4pjDoAHGP4PL9ri2ulpNkB5buz1C76+53nReOMki7tA52em5tuu5LUZ/8
oEWpCwO/cx3XK6fTu9Ikmjk3v2B24PcgRLSuNoNnPYbLHm+E4dRGj5qav1FHb1rJpjER9wly6D/7
rcB7P31ocuRQdLuWnwT3AF5cWftN7+6Fv89x7jzyFpxb5zjxfBRaI2mY8C6RsmOQhd0+iiXpQXEh
rhVeqdjj/3B2XrtxI90WfiICzOGWnRTclCU5jH1DOIyLOeenPx91gB9qNtGEZ2AMZixAxaraVbXD
2mtFtQJIDB2AuDfMc1zkzb6pQ/UoI2jzUQ/suWOrafqHqVFQW4z9ZCcVaJnIPKP7Im2+BIb+U2oR
W0O9PToEAUmi21u79HjnFna+n8oElwaUfQujRcOnTEYzac7INreHTJdNNBft4RQNkdinSP9seaOr
AwKwQIYcbD12c3lKjCkIJKkpm3MgPD1LX+zmRS0RAaleumpwre571Sv3Utaf/K/1fR88tsZPrq8p
sDaeiLd8yfujM8+cTmGHii21C+6Oyw8RTofaXl43Z5iN74Xy0PRf4TBH/KsMdkKEB72E9Md/dDrL
LSUorbuPIjj4H5P2pzC6YyHOmW7e5dU3mmkC/kIATO/qp/GLKSmnfot87O0gX30tki18DB48bAOX
XzuE5LKaZGjOpDoehtx1Wh1iRcsdE3QAm08ibpFE+tcExE3a9EHLpkPdGHvollPzvi8e0mqmPfWC
2thlMNwZzqsxDjO/2kbh/C0SXH4n2N83iAUO75J2XK6qBva5pD0nVlpMbtUbxXOmzFpK6hS0oCCE
HOr7pDITx22FFTyqYxL6bjmg6yaH1MhsmrQgNtKRQv5UFsASXbPV7Yeo9Ifs0KaV4kVxS9NS6UcZ
uAbJTn9NkQAOWog2+lWWRi9g0ayK84Cj/T2IK5mkplpFw17PGns6ZlqsUVuc0i26lvkGupo5eSBe
ezDuNAVd7pCuhxBTGGTjapjUCj/cG92fTPmOKCD9zx/sv0Ue89bw1gMVgN+W+GLJDmMqAxySQS6d
Reif08THMKoHy5geY+msxw3uvq98/cu7giGpDim4aJYGiejisQkmoVUU0KSzGT1QWrvvm/NAVBPq
n/92HNIMtCig0sGdRGB4uZLt4MCKOuLSSxMSvHZ1V5UPMNkfumLc8B2W7uj8prwfaVHwSos+q+rE
FB7C5DtVmmRX6pvfUmNvlE/mW/TCNhbjLE5vUpedoADBOHr7AT9tX2Ti0RAprWHRr6T626w005p9
sJlNB+cIiovLBey0XGuDlgUMEv+hf9HKg9+e4/Q7Xgsv4oZVXNn9YrBFdCQpuaVTomJuWfhgw+4M
+6tbpAadbyAj6smFuuu2fays5vvpLbNRpmgnKEgYUU9fw5hsuO3vJ5pI6ZAKxJ/bY109V5ezWzZG
dWYr6XHhCE+mgBz2O737kOE9j+ZGHmTFEi/mtLCQIaytTk8YZ8q/UYKFWVI9KsXx9mSugKILw1ie
YPzDQc9iRumlr6Fpf+389Evmq4/qp+S51PeSCF/UjD4JY2qRKNno5V76qsvBF7HflBeOVik+Vml9
dvp/x/Qv/e+33z/D0Wg+wRt7Iyp653+bue/36SQJL3Horx0UI3xtTbXfCaUqjl1Z5F7ZDlsZw7V9
o/OT0jHgI9i6FndVl0rT2IdN4PWJ3LsReMuH1Boznhl5a6hlqmyeH8H57LAQn1PZuDzVqMKFOLp1
4DV6GUkHGojx0PI6BQVHgPAxqVNRwapU5sOpnMr24Mui22LOWTkOcwSARhfNETr9kZffkCZcLWIM
Y0/0ffiPFjqgSFu/PyhDI+3Goqo3il5XCTQmjRYUEqCoS9Apt6zM51biTIPTxN7Qod6h+jAekcZC
ZkVU/SGeYvSf/V1rhp4K98nGaZn3bnFrw2wFHxG5BETeliQAZT3qxmQosQerX/IlcnL5NGolIhaO
Fu+GpFBo6FWkQ+lI/zRK3+/LMhcbD9TK5YprSq6LDCnc3cs6TGMVkSoNWuzlTlemx2GajNe6qwBb
2E6Ql8fA1OVkp2VlFu79MA62UN5r4/N2wZrNZ9B9s9jvxvIzycymyJNHDemJqExORlt3n2VVFLuY
mPNRDqTmhDK9ugXFXjE1ENLU72YvUscALk2tnORRids2hQ5WEU85RConp6kQhs/tY1eV+un2bq8N
RyTH4aIBFdrNxekao1atrarMPDFlMI8QouVpu0NIdwcGfUtA6So/hVnTZ4OkEfszt9zM6/7urso6
2a76YMo9tbH3lmjdPjHv/TC8i9UzYsg7yBnQrHZbxdylivSkU1esU+2xRcz99rRXNhhqaoN/qBHg
9y9WOa6DJtDNsvBKsiaFReNpkJ+c2H4oqqHdRVH7okrh4faYVyUeZv/WakyL/kxsusyMRXO0W6tt
6VW5fdeJH1L5XKZfLf/JQXeL6rARNXfh+CrULe7ZldsadKhFNlVlp68cI3vMaU1UstJT9OxPY4lD
ZPR0H0Vb4tlr41A1n/Ph8F0Arrjc3j724863ncKLY25IPUlN1/ziJ4a5sXvz71ncUETQc+M2R0Sj
fetynIjiIpJVeemNdXhIK7oNyTUZfXjUk0+a8fH2tq283zZRO/1wiH5RHJ5P0DubFWHrS/Tckd5B
IfJZkbLsJCCi2nCE1qZESgtR3Llqgft/OUoO5tO3nLDyCm3H7Xxnj8qpjMS5qz/38hYMa+UcYoGz
8hzP6fyML0bDUCWnR57UQ/QPMROJ1smHsSV4ap6MU3owi+/+9CFDQSq1vkfOljlez5UwikZZChjz
UViCiWW5z0dTiwov6eizE99lTZBXu+cx2Duh5v7t9l0ONtvsu+1r41wa4yIuvKyBWb0C8LrFDjEv
1qU1ajCSkezWabAgLl1cobFt9vAp27GnyMlhgHAjpicgqv0PqVVsNLZcH7DLoRahaIucz0yyHXsF
rMwhKj4vcbIFIdkaY+GvSlUkVVBsJfTKZDRAdkWYQCmb2nszb5ovtzdnxRIulm6xOdQJ+rSQndhL
RelO+X2ZYAn2o6zlu8neYI3aGmth8+RyjSy02Cb5OTePxvCl+Yl41y5Jt/ptVsKNy12av+SdyRnU
s4soZSQaX/JpN9B87yQkr0YteA2Cal9Ir2n0oU8Q0AUX1Ctb3svqTHnewPWBcNO0xQ46jd8G5JUx
yD7bZaL6GtX9UR4DNxE+8gGfb+/htX9OQoZnBbsj+KaH6HK2jTVO5iDHiZeUKB+d2+Kkx/vGuJPi
s18/6/Lv28OtvKIX4+mLp1ud6sSpYhoOGnGQ88c0QMIUdalxB/GhqOCkqxvXISFYDFsKk2vrSu4J
hNC8qnRCXM40rkZbmzRAwNUg7UNX6J5tk+XKfsVb3ZNX4AU6fuY01/+GWhhrEJeWXuUMNUxfEaGd
FN9V1e7o5wgw3uXxeNKsvZh6aPdQGUdZLvSPZj24NZJst5d7dXfffchid2FbLwVaXomni3+UR336
B34YuDLaT+kvOduIlLfGmn/+7tz4CW5DbxeJZ4lThsAsKURdOpalm/6G1s3otlqxr0pob6s84+op
cNMusKQ+mfvCfcVqE2+SjtOxRnVD+pkCWEqnO2V6kdrf2kM3nUMTxa90P1WHsT2aW0mrlVCPE8rx
gZifU4RhXc66kqQ4tZokhb230hSXqHAQbhbBsrsTUafMGQmrbCgRtPmflJQvAgWyDLSvRDT2P1zH
4MDxL+bY66oPpY6GoZHLPPEMvT7K6Z2KeY/JY5o/DcmwYVhrz8z7sRaXZClHprB4Zz0y5aL+nEgf
JWcjK3/t5LOyMMhTkuVVJI68XNlYM4u2rbmZnLjfo7VHnLoPbHhXoHkZvtnRVqZibTyoz1g/WMsh
pVo4AmYj61PWlYnnT2cxKxL9a5r3onscze+9c3f7XK4+MrAhW1BhauBVlxFMGIR2PsoSg9VfxshN
UdmDCyXqBpgdFVeW3EyYO6k0Dur0a9zKaa3NFMokjYIHAuPkTy9XNteqLAy6OPUk9EbTNDhL4pha
6Pq08U6yD2jc3Z7t2nhzVEG9l2fNWKYjK6Fp4aAM9J6F8oMhPSqVtPP9F6HvrYwm9hYKgNsDrl1F
UBnM54ClhZ75coJ60sllm+qpF7uFGbmN//zvGPDfX0T9SWhbAIK16dkzbzG2Q6Cx7FoarHai+dpJ
uYd8V9D9bwq6lLOdERISZ6954G/ENFd1ZfaORBmqkDBO0Vu0bGO3EqEoVS1l3jRRWyaT1eaaN5af
tfax0T51Tv+c2P6Z3sXC0A4A2XfqB0ElEJBTMXX0ixn7KfwlhQ/t19vrfsXu8/ZhpIQ5QbRU0Xl3
ufCOKNAK9pPcs7PoPuyMx6opf2pO8dsAEQlDVY/BGbQA6rV8KiV1VxGxBK4IcK9Q1Tz6lbmTq+mj
FJ1Ihm5828r7ryMsDDUJXzcLxF9+m2ZWvWYOUu5Z5r+DPz5NauTa8Ann015ILxnd5NWzOcX7tgvc
wb/T7XYnkaaUuvvJH9yJROntD5rHWwQetLKSUCGEmnEni++J0kr3pV6knm/7O0On10u3snPYR+q+
EK+3x1qd+7uxFtd11WWy6U/6/DbvpfZEGWtXsvB1sk+tLRrJrXktDl8qwsQm78XToAUHjc429VWS
m2PWb0RTa08v5k8XjI2zxQO8cDgikgt27nCNVT3s5LFeUEXOkQOCFiCWd20s74NEO07031jpVu/u
yvvH2KhCgdMir7xMKdN0OkZpF6aeQJozD637eKw+O5sUI1cYlvlAzaKlJOohTOZ+uTRaJe4kq/br
1NNAt1b1cJDD/kMrXlvrZyKcfWO6k6nvez+8E3X/Q9c/J5vKK/OZXdopNDTyDAili28pAlW2lTZN
fsb1ZurJTrVzBGEc89/bBrr2IOJGzRSNABtMavGXEwUlEAdGxUTD7I+diPs0SA/GYP4es+HBAHJn
hdbOENkHozfOtryv22F/+wvWzJYHkUcRLJR+xWunFp2hl0mZ0oLDaA1ABfjnBY0EtRg37u8148Fm
IfKfW/eoSVzOVc00NqtvZmSDrLh260gwJjrqQfERW789q9Wh3l4JhPxIbyxqxTWQdZNOsXmo7DAI
DY+wrj+EBLX/aaB5B9F2g7JuMSeCurIJrZ7903R4Dz+HPRDJeKOwsjYbkPyg1ehXhVdrETxqtPSk
uYMjIUFgdugs9Xdf5bJrNuYWdGXN6OfKFflQoJiAaC+3yE/zQi58PIhK6klmPOfhsLFgKz6KMZ9q
2lZlpCL0hcEbXWc7Q5lnXjV1OYq0Q0PC3ifLfyqksfHvA0kjbJT80Yn2EqWmEw+VnB7+2jxIWZLX
RghgrhYtPgJOyrEKmi4DnoK0qHME0O0gX3d7kLV8JaxS1DdRdrc5XIttcwo71aO0zL24rvYQzcKI
PUAtP+b1oYruG2c3dLCaHHz9roi/VOGDBBHh7U9YcdEMFbJxXQXmqMrLeXZ5QqeBFmceyBrzaIWB
f6iA0kPmSKeErRXHykRkYtKKrWTp2gUOPRRNVjNgH7jn4lyk4ZCrAf/yeESKH6Xc9IjKDvoOwuH+
PmzseXOV6FSMIcLvaWnueofqb6hE6TMdQNIu0bL6+PeLQW0M1Qk0GgHELByPAX2ZpIBT2yul2H6s
ckc51LgoD2pRyg+idMSh6otxb+iB/HJ75JXzC8h21ikmEc9+zD9/lyKQg7GDXTIrPMmYjn7R3WXR
bizl0+1RVpwdMv0zeIUFJ5BbmJvsBNPQTHnutf6hLH+o3d3X3vizmTlbGwbEMmIW3HnkHxY7S6Vt
qHO5YhmLmF1MIry4Qb7vJ+0p7yZjTz5gqyl15c4g74/DMUcanNqFxzOlwZBmcV7Azq89KBltjlCT
JNY515S9kdx1JxmG+duLuXZ434+5RIhlhdZAy0CtrelfbXEO5e+d/dIm8n2aDVjnk47cXa1+nADI
pdmnSuSnYislu3IZz+WOuZMAXlRu40uzcRRfqujrKwhxpp00fK/zLVdyvucWPg7s2zT8UlTk6V9e
9zIwiDgrewqK8Z0SHWTQwQXx26HrvvTJF2VsXZF8SuLDlmrRitMBhJVnmQQS1/Cyy6kbzcH3NQK5
NlHrQ6o3PzT4x3exFcpuWtjF/vZmrtkPfAxzEwr5TxyQy4WUpThv03HM8XHaqXTNUC5cARffs9JR
Kuic+xLl1vuqi0qk2yR5w+1ZuYTxH3GxwOPCALrsSMlJt1pRKFE4cgCp1sEOxYA4OVbaXS9l81W8
AXVeMRs6DXFJQLajjLSsxWv+GHdaUVE7ar8qbeNGWzoPKxMi8ajMXbSAzAHvXC5nlAAg6EAIeZGm
V3dihDg1N4bxY60lsefkKkgXSRUwjQproxqycpHOSSM0ZGyKVld45F4b+tqupsKD7IfUkdN86Nrx
Lpr+Q/mNu2bmHcMTorVxETeC6m2Vfowp1U7DLhCmK7TDbZNcc/wpbYP7o/owVxQXrxHN7mmuOpTV
RSY9IJj92k3NrrT2tl+5ostfAquGzgL92b60Xb9Jjk26Jam5ZigqgRaahXRv0q58uY+jqQvE/Ciw
+3FIxeVT3f57e5JbAyyWsavtiV6QpPTq7HGQvw65v3FLr7xFqBfhGQOKJ/27bN/NgjKNwlGUXjoz
Qgby2YISVT/kGvx0x7+fC70Uc+cGu4Y3frlY6VTIdpHXpZdbCGPn9STvRBJu1BLW5oOjoEA9pBP2
LnfElGM1rwu99PSi2rWTupdhgzbryIVG5ZlIccMXX7mGCW0B1epocXEtLjwGKLEGe+zyCu04ZDbE
8GC1+knjunSDjYmtHVzWjoBiTr/y5CxWLw1kvP248uLILg+6Uz71cZvfZeGGxa0t4KypMcMe5n6B
+cF752lNMPEOdatXeFrJsZcCTylONDRRni1eNtlCV8wbbn9ceyAqs/TnwrzNogriyExqFFryL5Mz
IMZcbhQD1obA5QHzAAEJOeSF5xOn/dhTywJ8U3f09lt+dOjaZKsEsGIHNj4GsyDhghuwuAgcn8so
UUCmqJX92FmRK03wmZjpvgtPt0/Rykh4joj00IPzVgS43B/JzJNEo7HGgz9gr4e/m/yLDA/VJjfZ
9boB5pnptsHakL5ZYm1UKS0yvQNFak6y/TQYdv8ddeZkf3s2134Fo1CGA0dBsop74XI2cqhGvSLw
K7Kg+6D3WUa7va/sNdE4935Eu/Aw2AVqZ7V0sJvROdwe/XotcWlwEEF4cmGAar0cnZ7PIuf5yr26
L+BpTyLjWfetZO/nA7mjwQo2ZrtSw57xb6QdqdCT6Vt6bYMK52mgF4Wn9QI85SQ1yodajmw3USTr
w1Bn0dNU8y7bVQrO06x98x+zK9BJyGgsOd6e/PVBZ3O58fkiDIltuJx8aKZ9YPqEVKEyfoGG64Mm
f0MQoa3LnWVtXcsr0SyjQesBX+FMbPn2mL+7Vpo6DnrI42eImJqn+7ouym/cMEbv6l2iPg95Ts5X
ykr4KjIp1P+BE0ZXP/Q0VaL4GVdQmWmdVKKJMVnFXz+BuJQz/RcUtXPCdLEQUSWMqEt9XKK6Nu9G
kfsnww+VQxJHxl7yw1eIVdQNN2zN8uYMHocLVLG9jI26Uc4iPcI9aqrgKEtSOqv1PFhlVOxKs/5x
e6evvc05XUiNGTcFf3bZ+qWkjZFnKoPV+ejOGXwHgq9p3I0+ysKxcyBHu/Esrh1rvFpIAAhQuBIX
z2KOl8nrzHVYx6+q/L1QDoH1oAm3eaj135G5dftev41M8N1wix3s29qRIXApvT5qPqIUcDeY34CE
bCl6rJ0YuFNm5j8bQPgy+6pHoiitjLCAH5/6RBzrYTwPHW60moAYjv6DXZq8xEQh3MBXqad2kMK2
GOXCs2PlFAbAZCen/XfS7J/y+CugIf+2lawtInXBOVNPXRAw5+V9EMetVHe1XgBnozGxBolLi7gz
bhEbrlk+xD5QtXDhs5YL/yIQfulY7YjLjNRQVsvFfjTEt2HSXyXd/HJ7SitAD5rzaPgETg2EnzaC
yzkpteUHUqwyGPlDVBrugj4/DuqOzqdQQ/Sa0KQ4quMXy3mVYx3pDPyc/km2zmP4H25bjjktjbPi
0FW+NGuGXEtKu/TK8aCaXh0+1tUnS9wZ8sZAK8Ut5kyqlGQZbWsQCV/OOWymuODJK70JjS6FrCGU
XfdJ1d/LvuEmjkJda/gcFcnnqdgKa1fgS6SCkQUhEpoBpstsSJVCPpREU+l14JZwiIHpV+W5qb6l
lu7m0TlRXgz1h0ynZOM/xjksfqn0EemHv/aVOTEzwHvmcpoL3ZdLAFfzlAS+VHqtanmNHLqh+ojE
1afb1jUv5GXq53KUxYEZ83JSQ5pQvChJHkxzB1ebS1R9aLKNLV05mW8BJk81dUNez8vp9CIPDSMs
K8/u2oNsJ7R6q/eNNvy+PZ/VYSwTqr65XRlM6+UwUivKwZ+YTyJpDo1zKojWMmlOAanxjbtm5X2Y
ncr/DbXw+yUZaS+I+Cov6HrXjs9GJHZBJL2GDfSApRO5cQlXhr9VOVndMSBXZK4hSaP2ezlDw8/x
sMpgjm0iFzTyIcfR0SPnEOcbFrg2EqUsNDgI1jj081q/c3fasq7HMaoqT1BcDhNzr8UPNAwey+bf
25u2dtwRRseVBEQOKmBZ2XJqtAUH0Veekivtc5yP1VEpxulnZqjNqSryyC0U/bELrek4yepDE+Zb
3Lsrz+LctoLowqxnjqdxOdcI7rmKfqDKg/hnb6YIxw2fhHQMJf1Ytsfb011bV8oAKI0wEq0yi9dD
yiFs8uOp8rL4s0ig8P4OesxXPt8eZcVhog0LzIdKxz6ElQt/wnRqyWxi3ii4cNKngO/4lkr5gxzx
f6Ud2oekQYcZMae/b4ukskJWlwolLRt0OlwupehqaTB7eg6S9lA434zg2a43cqlrR+/9EAvLrLqk
zQJDLr04IVmbQQ0iU0TKxhfdaQ6y/DGRD2p5ur2eaxYyJy3wrS1yj8swv61JFPKz0sMAO6Pbd+gD
O+7UtTu9EhvdsqsHAnpPfBjcTwrKC3OUOxEqnW1WXlWoP6RQVo6dZYtdpRvlHsy+ckSwe9YLFdm+
FkBm2qR3NhzutfkiwUYJmFCPetniE5y0E/BJkENp6ocidD7gUL6KMDwpQnlqzI0Ex7xhy2eIJh8y
QxC0YzqLIxGR4626MGzQGksOXKWQgSS+snFhr52794Msbk5RZ0Dv1KDxGsQY++g0OR+l3i2m/3Bt
IkRJxYakODXuxTASTUSB3xb4a84gn1Ul3aWj9VBHjr4Pci3a3zbLtUk5YO/MmRwd4ct5G99d0n6T
AaFGVc7DDEpa06HDbZSq3ydGeeebTbMx3MpGUayZywlvFfNl/lOOLEpwiV97VdNge6Zd7shgx2Bw
gi3Jg7Vwm9qiQ7sdRoEQ4NLx1fzYCaq28aygKIBS/8mQTXVDoWv7cUCrvgG7f7QnSb9LWlk71mqa
PfWoux6DNLBB0hXdxs6uTJ6ULAQHIAZY6iXVYBnaY20NUc0jAXBF2K7WtXtT27ho1g4/qWwaDedI
F/93EXg66lC2QRW0nnlyygffPoTlY2PV1APu8zw/qlbIyb+/bUYrUyM9IhNiIDmD57047ZmfDtwB
dffmzLTGS6FobtTKu9ujrBjrxSgLY60TUWrVVHVeP7nF+KVt9rnysaf6dnuYtcngG83IMSImlvDy
TKhD5CdNFvaemf/ug4dA2WnNr9tDrMyE7BfVhtkU8NEXFxY98blMirT30ukchZ8LUJN+rB4c6Blv
D/Rm5YurkaweFX0yjHMosHCc61EeoFyte6+NQNeOQfGhKr+S34M7SutTmnPA1JNt05y7PFVeKotW
52+d2LUqBPo/e/P7ZD7lWeSWbGilE0N+TLIns/tshuYu7EGeNPGdGZXPt796bXlA9ZANRxoFwuzF
R4cpndGTr/SeFUb7zNnDB+/WxufQDDfuo/WBMFrYGue018LLGcekSEyr7b26SE+wInSl9iLC/OMo
UIO9PafZaq42gkAMSi3SXbBzXlrVMMnDEMda740nEd33pnEi5RSZvVtt9v1d+24olXAODbrUqcss
fY2wS4ZBjuhFNTtq71zmzWO0D4NfpfKnkP7cnpZ+NS0aiSFcnreKAtqy71VDjXEihU0EaAzuwAU7
bDWhXh9HRLPAbNjkgcg5LY2hmkpT1OmcukN6c0+Cw+11xJUU/W8lgLA1GmIQW4ClipLt8i2M6snE
M4uoAyZm48oBmrytfZJDOJ9i1FUT2eufujjZcNZWFpBEAfrHoHC5b5ZpUH+wknoaCcgUvTzDkvRd
cbKNS2Al506JeBZv0uZVvOrpH+TaNuMQf7CFTmCfTArC9Fb6ZDZBsndK2PFQ1kB1uyLhrgY2Iu1T
uvNpnd44AmtTfcPL0f/N++QsjnVbJIWdywTxKCYeYik76P7P29Y4/4bLQ0b5iZYXMobYPsiiy0NG
ltnvgtoqvaIo3DTUkKKPu3SnVv650JVmL2z9j6+CE5PLjbfp+njjZ5PfnycGqGBJrC91hkHqx6oQ
sk7uDEJ6MziLGRATiw+a/np7mtfXFngeevfhU6NqQ3/P5TRVHcAjnWkd2t2Tdl9osD+rdhDtg6YZ
7y0tlzc2bmVyLCewKXBT+BXGwpWCHjlX0i5nvLy5A4fytfAhf5BQE3D1sXvQY/14e4LXNxgTfDfg
wlKqeExFoZadlznWnUpLRlDuLRAbExYa++qJZpHT7REXS8pjD66GaJNoFxGdqxBC0YXWD4jonstI
gWPNHLJ7o0/sna5E02PSGFt1t8Wt9jYeyUHg7wrPP7Dtyy1EqMc2fDkvzhYNPDo1oJDka2l9vz2r
JUDkbRiYyWjNgrCXTPM87Xf+vaXXdkKVhWEioOdI+hgPsP7BKRsVxW6yeu1XMybxS9dD7qWMo/Xo
K/qwV7O+fxhDP92I0xZ2NH8NmAeQWggM4PUsk5JOQXEnVNX6LOljfVSm8HNmRZ9MgyZ8R6T6veRD
8XJ7BVbWmeeW4iblA9Z5mU7I0logVqTVZw0LprdQCqD9C3rcnCnYMKFlA8/b9HgByU9CU8w7slhs
PU81GChV1BkCJbaOcPj74Pla+tOcOJTwwEMzLgFvVdXXII87+yApEHK7uSaJXz6CVP+0dSc9x+1Y
2W7aThVEeAjuabC6Jnl1qOCAGVx47+TApYGw2EiKLAsFb1+PXoY2a2Tx3l75pD3vhlXa9blSkqJ3
YxGVd8Ka0n2eW0j/1F0vkbIW2bFuzfwUS4P8AxhVo7pBW0pHqYygQJKl9iEKEc3Tfag4u8KvNrZz
Gd28feWcWp/ZcUinLPczjqdgDDKrPlu0ldN3HVXPtSTAuAzJtBN2Uh6luk12hhk4ZP6RaRYoGm1s
9NupeffM8BFzBEuy4a1Jjvbvy1OVj35hCTJV58mP0UdKVd8Qe3WY5v4/3xogr8zD+gvn22+PAQCm
9liBN2vcbBzEz77zNXAyfVPimSld+WSno7GrDCN6gBMgE2Tq7bEgQBygOLSDwMx+huPQNbsMsl3i
hE5onwyImiRX1vxpOiRD69fwxgzyp789OrPMPFxMGgJwM+TxcpZVOI1m3I/NOVeV/JBVtULXIaFD
ZzibKdzZ0V6uKO8K/jE3MHn3xYq2pWVFlBsZC4bVvS8SVds1dYT6j+Pb+1z4/ufByv29LgXjXaW1
HAR1+oZCXbRhYPNAyw/htoA/YCZHhY7kctIir8JCMrCv3BocaPLDT76ZxHeIp5KHidA6i+q/e1zf
jIlsLq1ss2AcanGXI1q1blSxPjVncypg+bRwu5pJh7G4NcUBO+tPIHqa+9t7u3CU/n9Q4FoEB+ZM
ML5wlMJOILEVKc0ZGazqGVhICKtGlu+tsh0PeIP1qVUC/RSMY7DzJzP7L8PjbnOO5/azZRlZhsEj
bVu22yzMaqcbaf8NImkFYm79d5zW6b2pS/Uu7ip1R+J0qzS/rNHNs6dUgK/GizgjXBdhnyFTirR9
qTubch2+JmaNDIIuw1too20fwqx10IZwPAxt3u4E3vuxbkpph5vzooGS2DWlWu7zrBdfra7Zqgst
XJ+3byNSB0wH8ki9EsaW24F2D6UvzkKQebAbkOGdjq54PSluSVbt2e4s/2ORONqGB3v9UvJGkq2l
a462lisGI+okRUdRqjp3CPoMbiVqerkcyWzlEyqlurVhAtcOFz0GEIyRpSLjzFZcmv1ktUEfgU0/
5xSnnxOdPhLdrMedbRQgxuPCCL/eNvn5Fy5ONtBtbsY36nCI5S4HDEUURFPoVGdJjaajNBseiemt
StDqtObkEbkWkqrL3kYqKn3tdKI+t4Nvpgg8d1oV70hbFdLH0E8mPD3J1/ppI4pcGZZiL1S0M+8J
5A2L1TTDCSjTPDl1/K4YYHbAsKZSB79jsxFirdgnbpQxWyeoKfKZl8toFYpTEU3W5xJhmCYxdpbZ
HEyE61rALYWVn+psq9l3xYvFKSHDQIWExheSJ5djFn2VxV3bdmduJuerMJKvg5nkhyJJjX1gIBLj
DFqy63Bb3Rjtkh35MIp+oW4gPdX5WxRcK4YE1zs9iITS3NfLjqwhygu/ho70TLee/hIMYjomXb2V
Kl+5oUkNwtGGPCFAr2VPZ0H2vwxDtTvHevrUOv4xtuT9KEEGMt3nFYw2lvap14MND33Fjsga0YgI
UI3VXl7Mg4L2udVX3bkSbecGeY9SXfpdroO7Ur+7fR5X3GVg6zNtDuoTvLVLLqw0JwqvfaM7y0oT
vmq+1Jp3qRR1zi5q/OjJjNrsJfbtwnEDjXt6Lxc18LemKtPfmtDjYy/nlhvzjD2JIhw+UvH7Vsa1
coePW99XsaR87DRk2W5/9doCoctFShXhgRllfWmKAuxOOxSiPzcg7XvD6cA7dD+0oSx2RZWcbg+2
ctbIdM7c3/jkczrvcrDC7LW0yuZ3aqi63VhNlpskye9GqN+DrtnXBQg2vdny+9ZGnaV/aeRlV4j4
L0eNWrO12iLsz5VpvNbph6n81SWn2McPaQ6zqO3tSa4YOnfWnHJ76yJaBoV2HxXS0OT9ue7Mu0FY
UMx9yeDnK+KDo2Wn7LffjxsZ/mVtaH5kKVS8vXdUSEn7XU7RHukiiOWkP1uTDbVFOtr3XWJC6Q5p
4qnR5e4EKWF+J8Ix3qeG/Q9+ZnNQyHW6qROcjNHeavNcMav5EeSam/9cgYAVYfkiSuv+jKxF9AhP
XnMayUyfVC6GeymZthoR1saD2A/AAuePN3G2gXd5gakdFKnlmT8r+rTPAfu6nLwfQsv/wRdt/v7M
gDzDmyElRxZCXhhU2jiNiQTScEYb/FtJCseZ/hTG+FmY5Qam9I1nZvHIk3ujGYwiFBH/kv8r4hGK
ZCdsz6Opjp+gc/vc1tE3ueyKvRxN06NQE2cfVJr1Cbh9vkv6unpCsCQ+WHIYIhkZGlHqjkX2L5rG
Ywn02ileayZ29MngukHkq26Ux8MJcgT12JN12Djxy3oNlskbB65jBkgThSz9hzqXLLuq4/4c/R9n
Z7bjNpJ16yciQDI43pLUkIOUaTs93hCusovzPPPpz0f/FydFCSLcjUZVAg30VgQjduxh7bU0M2ag
WOrSB1IH61MQiH3S9/ExyNr6QxpZwTE0IepUVCC6g5GT6UaZuS9DMcK2ZgivpWtyqKvY3ne23h6L
Pp/QhlFaFHAM35FT62OYxZIX2h15DgTLboYX8pIyfYz6HmRg326Nud/4OuiO0muxiL4AQ6zxlSNj
KXadtcOpStCrATQTfYr7JniL6LnthqGvMydsxGfGFSe3ncWwz81p3KlTHXt9N8y7bvI7Z2z69hEq
Vf/RwkG5NQ2ug60HxiGfdN/J5QixHYGqd9wV2sZBvn75+f0LgesyQ4/PWkLod7emltWk83V9OPlz
6TMSJ5WQsCAjdt8hXt9NrBBA8ujjFmFDvrRiMacqJzm+QGul1ssTZX4O1GLYp6bce+bYqRuruvb3
lONBnyw1QsKZ9ZiDYjSimedwPBlZr7qJZQ7P8NPMjhaKfmcmRei1rVVAd61vsZ7dsgyZDFUUSFPB
Tq3iuqSHK9Mv8ULNWPqHSA0+xzOMgUOvwwQqq9Nz24pD2Yxb9ezrJ4eGi1iGDqndIFyx+o5G1hkI
7tbzqW8PRGAeBCDjB91oHhXpMJVus0VytBQNLr3SYg/6gT+FSN1a/vd358akqTTlcTSfhnI4qFHk
CAU5ouBDpWjunBsb5+fm6uiAKMxJsbirpma3bLjezScmxjuvtitAFrYkuOm67SiTeZYAB3pTtVSd
DGPeOE03Ti+FdBIgJjuhdlnD09pSpEU+wR1XK+2PRsm8KP0xGL9DRFXuX5Mbm4ohG/IfOIyBHKze
cEZjTGWQm/nE2EJYv8jxWe8+y8nkws1z39KN/GOBF7IYNmYBbaqX3y8cfcmQU3s6BTVphQCEuotC
L07chvqA5rZf2zZ1avXQG7q3YXq5Aqujs6hwLoNIJHgMS1ya9v2ib9Vgnk80QXuXClo7uDwP1p4P
qT/ZY1g5kh5RN9PDzJtMqEnCqo82soJbW82sFQhLtoCodxWHBk0XWpXGj+ii2dNSZ6YGojzqaeji
kTc2+4ZPIKmkqEIlkHx2zXc2K6M6joUmn6hSPFMutwaiIJ1/Cxiw2m9qWW/En9d1D6oQeIIFiksI
usYJUakei6SaEDjW0weJGPsNacbIKXNpC3d4vY1YgpgfuTbADWzn5bc0yrBsmsFXTg08i+oHq/rV
G4+QWjhMn27s4q1F4dqosBED0fhYxXdqLWrTTiP1hOJR+5TXVohkgCT2XdlK3+8f0etHEY7+/3s4
KMpfaSW2lVKbgT6JU9zn5Y7eSOeOs7W1oGu3AmSKSjTh0XIP17D60czzTB5k9dT12icVxnK5tp0I
Vdg63eKFXz7D5ZXDFLdc4FdU0uDV+0scbhhTZKonKIVehewp8jPU9Ptgkg+MOh9qahyMuG4UcK4/
2IK+IxGiBAdA1FrllTCvDInd9gK+YR9+P0r/EqTePaRwGyfjRu6DpYUaEt9M4LgGouT1HKRxxvJK
o1VOet/+6FvmhLrcKPdZEbwqGvpulQR9Sm+iN5Eo1exQxQ2dea5eqqj9S7YgIl5K/oBV6AgSB1A3
u7wVFMb6QfiyOJVJ7tTZb+F/uX9Ab5R7/zQVloiTLb4in7f0oLbmRhHoNMlx7CidaOAV8GGT1Sb8
l9yo9ZeoiobcIyonCxB6nQKKBW/Wuk0kdeNu6NpRckNVL0I3lUOYV+yuzTYu0o3eFjyPRP+L2gfD
G2vEvF2NYRmPhjiZZaM5aZKahy6p+6cisCtvAtLv6jOnXggf6a/K+qeTumnjGN64ZtD8cARpxiwN
kJWLGvTE7Ia6006x9VN0C6HNMbezfearG173xiWDkQR1My41E8Pr4s/kIyoSd40GafIEEKRHSy01
JQM54rQ46HIZ78pqTPdS2oaHfhSb1LPXXovYmiImTBBIuDMAe3nqAqmMa6UftRODJU9agT69HL9O
bXMc5egpSJhaFg9a9DNSIqru0NHqCup8rz0qOfcP5417D0iLSIkIw2Q31qGhr48debp2wl0zK6Bk
DlT4T0yPvt23c+vDLuotS6itg25chTC2nLR1rJb6yYYN1m7mwwRj+9AHSLBtWLq5oneWVu5TjWqr
CKxCPyV1DfTsa5RFj4388/5yrp9Ssi8mguhX0LEg2Lz8fHVZ0nJFD/2ka1QG9WEcXITJPkN1wSBx
xyTSpKDPe9/mrYXB2wCCF+3ja1yolvsN74iln8aBYugwmQAlrFTbl221pSZx42vRqaAvRxrIFNu6
QZWGwmj4h3YKyvLVsEGfhfKzXv+qIJq9v6jrcAu1aObkgIjQhyMJu9zIqYxCu0BD74RUxaNkPpYi
8kIZimXlH1H/ztX9fXM3SgDYo0QDIRpdRUxf2gOg1pddO+mnTJ9l1HGJHFSOvDIdlG4ea3esQvsp
gJnym5XlsPq2tPAOppQzFTxpVdEcB2XSz5ViR7LTG30yu6kuFhkMxrbgwdHb8JemZiGQcjMdCkcK
Zvl5Ms3ScERsRv/cX82NxIDVEBWzJOJiSrWr1fiKgRqoqp/QqVCryDH9yUml5FAyzmnJbqzAeC+/
dOC9p2F0WPnG11sj+5bHE19NdQ3r/LEurWmC6Gspg5zMAHHxwv84pEw7NV9FGJ/br6b8mHWD07b7
NFS3EG+3nivqh3xHYmY8+LpVPlYJ8DS4WU7q+DOadReU3Y+keYWlksYa87Midg11LBmkPdzf9htv
B4kO5VLg2cTTa+xUliwwer0yTn4PMMUfg34XZq10zHsb9nJVLnZWbSmJI5UjZML0hnb37d9wBGhz
AxODII15+XUZqILSk/iqJxaF3tMLxiL1dOC2bhWJLVnrP2tZBaO8DRCyMb3OXNQaGOGHsy6mkGgt
nuMdHI5ebH+vIv8lAeDoC3cKGyb3EBMK+r1RvwXawrl7nPJjqZ/L4Hc6HewwchQ4eBtKDmnI0IGy
N1vG38XD/U25dRzI2+hbL6BjaFpWL5lvUmsRRipOmvLdryKvauxf9O08S31eygBd2e/rURybZIuS
7wZyaenH/RkMhR+brbq8hf5cSFZM4EREGxxVERx81H81/ZtVji766Yb1LKN/rSX6wRSt53fHMGqP
fj7uaz08pqHx8f5OXL9N/BxOOcUCmjbXVUIzmfUQqsQT8o+Fi2Zw9JjEtbYjrSSLAL1K2cD660d3
IfYETLhI6OBdV+nDJGKr9P0INrtmRki38UsvVtXMyfopPt5f3vXtW2hkiKJlWIxILlfvey2XhlG3
GtrGte2WqfhQR407ZMV5HsXeCjoyMoN3v329b/b6ScSsANi+xKXcveVSvquhlaEegsgyjJOUv031
azj+mwbUDbfew5ure2dm5dFVKU8nObCMk4iLPfXq3wq4C5F3L/HA+AMxIkRe3iBtjAbdODIsDkJk
Ij2g9OsCSx92dWUakBFW9VLuCI3gKRzL6iFN88yzpLLdWSWcb/d39NqNLTv6/42udrQNZ8MME+jV
esbRPFoRlHz74ltQ+e3uvqUbvgFTjAeQbVLMuipJ5q0/6UPCmcntnxHs9aZ95D67aiofc/UpqR/7
8BiWW9/y5gKJEGFGA9N/RTVjlBqAkh4VbnIKJ0UyWfli+FsUFVtGVm5PTesml7rlwIyKV5uG48f6
c6n9dezJBgKXooWG+q+1Lh0FdmxAe2TjU+wg2DWUq9wuy39Rbuo3IrTFWV4+OFjieSOi4YuRI13e
s6Avx0qVQvMU6+DeDCWu3JJe+v9gBQavpRlEtgsjy6UVq5LrZCHhOA05QurWoNCfswgY7p+76+AW
9kL6qYSaC8pMrE54YszgQP3WOuVyBl1uVsluaqcWWid28whLxewMRfVPGppbGgq3DIPoo8kFhyI1
q8XLvHNW8MJPkySP1skfZpRcjMzYM/KVofsXzbsxNtOj0qrNQU/yYuOq/RFuWX0/hn+g1eFJ5C1e
830IMQAQlgbrpJdvs/wFsb99Fg3HOYP5K/oxAphMlKOmS7tef+yXQgL9K0aFnVibHLspjsx/PFqQ
u0Ry9Gg2C+Zssw24PEbrn8gRW2IEinnwL13uTpClcWlGknEy2jT+DbdD+dZJsk+k4FcvmqQVrlWJ
xCNv1w6lMVN9g6YdyrfQhRhL8qxQdPtKGfQX2lSyW8ea9Tm2BwOonlF5nSL9M2Zz8jGSpWHj1N54
HIDsw9JGtE3cvdbmLLtSs9IJN2bOihtPuifnXtF/DeWHufi3rV4V/fv9A3zjMvLQ8rKDVAQ7v4Zp
TtFkl5OfQ8aiS91OSc0ffgvm6b6RGz1nkj+u+iIJyT1Zs0iaVV/ASegbp3SqToW9y8wnKsctLPJO
MjuBHe7n6R/D/53HoZOFLwFzIH77FBhnQetFyYd9ZA1PDfF37STDrrbeOutYqc9Fw+zeLgnpd/VG
vREO/JEhWR0iNoUmP8gwhrbWvLaSRi3dxyue5FkpONtoan9SjNp+i1qjzdwxEfJB7cw+Q/5G44Jr
amgHQDfz6b9OixiMq+j1zHuYfiK6zmFVfPdrOwocU/Vl2F3NNAeEOkDgEpqJ2npqBpdKqGftv+Os
z0jMDEkkPCWZtX9j+uuhp4ool90mTJHY6SO/Z56qaLt0J+nw73llGHcZMMB4EVbIJ/uHXjWm5ehS
Vp0W2cgEvKXPBLaa6vAetKU6p/TrpuaRUMj/iDCU8k0LE5+ct1FJmAs9UTp8mS+ZTpcqSexCvmcf
UmvQvgazqAfHHvX6cxtmcuzUfZN/TWHlb52gKQKiZN3uoFsLysQDWke/3VelwJXsiMexyaam86YB
bqdHozdJaOqaquBO7wojOkD1YpQPTdt0P+ReUtSdBJmGdjD0qfpRUHz9bgR9liNaq/uBa3b5PBwR
mjOFk86qXu5g7cs/yR29iY08eB0/AVSH055xb57IZSZqFbUhpW23cyNRmonk8lAoUOcp5Rh7dtH7
T9Ggtjs/lLewcreNAgQk/dcV3VwFwnKtRHLRR8ZpSo7dF6vQvLnYKc2+jf424VyWBxMlryXxL3MP
q+XVcsgEkSiJfW3h+KHxxa66BzL7jSh0+b95f6VoMeJriK+ZFVzmR1ePchaVWilnMgm9xA3QPdWH
0Wc4CLEFeb8qWyyWuLP4Z3IWJh/VyxcgzUt/7vtWP03xr7FpXkRcHYb+Ocozp+31l9ESBzn/0Cb2
z2TYojBbO3FsA7EBVLecFVa6sq1X9izNPqGUPy3EPvGeXpmT5/qjGdeOwkibgj5stxGJrKPExSgn
kyVD+sYfq7OS2kaTAEwyTl0VO2EbezX49gAS/Q1Xvn5asYPGLdA2yHDIA9ed6q4LfUWtFeukFLl1
SBuLoVWQrC4jMspe7VrVC1IjcOEIaB7i0Jq/NUZT7q3e/paYavc0ZYNymnzCgrSGbXHSW3GSDFSg
pDaJH7Qe9mBfz429r4RbxJBrXSYmwiC0od8GHSMz35yLyzMRzegwaU3sn6I0cESCJnMoZZ/7QN7L
/rNvHSrtya5NV16oDHzpeZjqXV5OAH46t8w8XfpkDsGuDhSnpgkeW1u/76rWR3GNIgy0Yfw08BNX
wth1EshUK/2TovwO+YhxtVeaD8lOqwIvl2d4/yk1CBy50jwX9daXXUcCi3WARwgdLMm3voYDqy2C
BqJJ/VPG+I1TRJLshL6xEW7cXCPkbFRml/tBm/ryG0hKaJZwQfKoDtV/wqSdG6tH/7fku0I6RX7z
pgfDXg+UPWyRSPRtIU+vb4mAXl2ggkJ1AX7XVbweFiqldeK2k6XlTiBne5mh1gb8/P1bsmVm5U6F
4YeB1U/SSY0mp9UPUvlLQSHnvpGrnJcv9gdHDbE0qRsR1uVeNinM2IlvS6faSg7q0DuwJBoDzV39
e93DtZo2vmuVrZtO6QZc4wpZvZhelCLIeoAoM/95aTqLWwkwfBycfQX+K9OTNPOIdd149ZUWzsva
mYX+Tyr6T1LXviL29u8AMWWrEY+Mj2puUB58jVLXmj7e35OrSPPPDwPHQnmUzaEDd/nDQgqQiVFl
wblvdlAhwE7uCiM6V8U+1R9M5m4ZWQjyjxnSnlAvt7CgqcXHRSQBwRdPyY4KCMEu/hwXO9v+2NV7
Nc535XiM454qX+1G5aPVaBu6OdfvBbExGRUvFnt5xaYA/iYWvlrym6X9BLYUSzQWugjqtNh0LZmt
Ky2GOhjavL9b18/xYnih7uDJpzm43qww1nSmSYOzHannwRycicF29J92SRY+/K2pP1002JoQQ8e/
Ld7nXb6aKmagpKganivfsrzWjPeNpsy7IP8B6Hx/39Yf+onLMGMxBmyLIACswxrwDcRGSBJJIFqy
8dw6RhLUqeM3DP64qhoro5N0tFkFPHijI0nEIVpop6+mhM60E8729FRUUGfIs6XuRQ963FF6Zfhl
12nwJcuKZuMyXX8FSCHQZCJagF6KasJqa6gqKJk2pyiV0KOm2XMMcv+Rxs8ytrZxP66P2qWtVRXX
VNOyYh4EUdYpXYZ//cErpsmzmeLe56H1LZa0eR/KSfQQyHFzvP9dbi7UJu4Dikmtfh1DVz6nn6pC
epbiZznYG8VzWkee3W21NG4Ef4Ahl0KWAt59GVm63FEKqHVmZ3F2Jm9yuwBWzPpzqf1HUWA30/ZL
e2cID1UueXphbkS416+oDmv4n0mDJd9dSxkJa0x9GzH7M7+s/ZRWmvKU6Yn4cH8n19UfyF1somfe
UXjzoDZeXdwKlgLLHNHW03s/ehxp17jAH0vQJaMasThZfM6o8aG5W9f+xu26ZXthH8VdIMdAe+py
c1OIhfJRQgrOhwRtQI1FqxI3lKD4gO0nUcWHUpTf/n65gD0pOXF2Fj2PS5OV0qmS3Qnk/NCdjGbO
rDiY8Tf2eZ80LVOcX+7bu867ADDQfmP2AXcFmfOlPUudilyMenbOe2aGKUkMYSB5ZTEO+Ws9FrF6
sBNrro9ATxLr133btw7QwhSEyB6nl+repe12KtKqaWb0/DJGsOappZUmtNz7eysLIpHpDBwCaPNL
KypSMwBUZCRY2zzDFcvKi10q0+6+lRvRHkAGUJaMecF/ztN2aSbIBjlLWj8708xyTD1024Gpk/4o
A78Ow3Ev6cEOkcQwsz5JfndKra1A7EbMz9gESE9i6oWOdH1aZTPIuEoTwncg3B3ZiNt9ZWZn2cx+
qnrn7+GrCZ2kMHFHY+u7uTb/NKv2GNfytPehKj/kbfoGr1LmJuR1zgJYc4NW7XamyLR9pPwvDyVQ
Ccrj5PygcdfjX9WM+m8CO8m5taU9nDovIwFJU7/W/pYO+i13DCBjGXeELoNG8+XHYTRE7WS5z85q
5ydf0Dn0PYTYxtchtTVOg65unIZbt4pkmHsFE4qKsuqlPbMTdm5knGw5/W3biQM4IyMeGB7zYEtX
8Y9I2ioCsG3wlWR8pMNX498GLHvAiSU+O4pGH5IePg41UOSjjhDwc8j4sde3TOfImVTv7EzCc8LY
6QEIig+xURd7ITL7mWQhdkGECtccot5Lg1r6kAUBs8NKYx0nuzW9pgn1p0CvkgNdvJegKqWdFufl
YYhF8CiLwXDUtup/axZy61JbpC6SZBWUjqJ+mNSGXLkwrT1VMJ9JsKTdeG9veWrCIIZ1ueNEw6sP
3KcADinBIV8lzb/JH95C2XcUJdlzrl2tCdxJBnR5/8rfPFR0GZexANgB1/XkTLJ8tR7r/Mzg81Ot
TMgvPGthfjLb7/cNXZ8mvAo+knSVWTvO7+VpSto2khBsQBCUQAYB20xJvZYLnczmS9bPb/etXcdN
PLTQSjLyQEUHEpNLa/5MWmobZX4Wxr+9eVwGHrLaqYf/tCB9Akz8EW3X+xb/gIAvjzAmoUOiBw6I
EQmDS5PB2EaDrECEr4do0oApndrCSaTI/tXC7TI7BdOC5HrCrguXsgUg7wF9nBeBWvNXOSn0zypc
K5Nj9uXcOWZhiM4p5UQ8zG2ufi86v/xkh3r1MwBM0HtylgVMdeml/qNB9GyvgbDbWNCtDwZ2G1jE
H9jC+snpg7wCuDTkZ6llJKWUHerHAImmt8QaXL2Lt0gWb30yEkF6Y2wh/1m5mzEMmoTsraCnbjxM
jJqegnzap0jwhb58tEXC1NqWHN/1jcNpAtyDWcpibGQ9mjL1BsqnU5CfDRiQSnufGz8qq3ikA96E
4c4mH79/SG5EuhhchmgZLljQdct1fJdWWZkamUBoEZCVpZbaPePO3zIQ1I/BUPqfGUiwejcTifUp
BA5sEDelVDvHvoDtKtRHQKn3f8/N9cNNwAVhXAb89+XPmefUJteqcp6UJHG1mK5amPfIXPVJTsvN
Lj4EGmRFKAbaG5YXX7a+LZRcySAQ2lpi00vLHV0FWU64oNaoeb0huUlyEKH815k620zwTeOGreNd
ubTiKyO6Tf6UnwflyHC4k8Yfe1ojQzG7pjwA3E92VEY2ENPXEeFiFCIA2FtAxKxrVqqd9Kk8zfie
AdoF7YUEeyMavLV5MK8t41wM6lIevVxWlQe2H9iL2C0z7wXxWHJKN1vlt+6/WOC0NOTpy67T3ND0
FUEclZ8DZCITQPCV9HH0P/lAMIN5I829foWWgW8oWBaUO2n1Ku5sg7ES0yjYMpHu5l4j6Oxckc87
tW+2CNCWb74+ecCCIBUipVvu4Wrzoqluw2qRz5WKJz/4JJefZc3RAgQRCG1+TtaPxt4iqbp1JAAp
cQiZ5oUBf2WTKcoGuBoaqnT+/H1j6rMXw3Wwv3+bbxQYmWGH240rxRQ3cfTl0qZ+bBjxaIqzEpbI
FNBlfQ3zyvWnt/yIXq5XWrqTbEUQtw4js3BcYaYDeG5XLq0XbWLO6JifNfOpzN5S/bGWtyoEt/zU
exurt4HaSt6HPRq7TTzBw/kwl8z2wl8MG5Zg4mzjNN46+e+tLb/mnZOG9bM2RR0gaaOnuy5R3dws
HVF+iZv2qIstVYRbZwM4CuAayH95G1aXWR66OJZ6ci5dB1wRt8R5UEFvNdhu3DAGmOBCtQlSQG6t
1pSOStXOeVKeAyPPd81sigpscqcepjGLjjlsOxubeGNZrImMlQkwhgvWM1OzHadlnnaIExdluA/o
EzuQl/yloiYtIlpa4DuXvMGi67+6WKNlRfFk9fVZG1X/pe9gnrFKyfQ2LtaNE7GMBjOTDNEHllZm
JFDHCazoi8IChd3hrRzD50R+0+qBpLN8TWkst2J6WP4NpdBOQNYQojQB271TZP2eboDnh9pG6eoP
8OrCk1H5o8JCDY4fxWTv6ptWMG3qDWs+92Y3fk+nJIrdMmY61BsmrTi2lYhkt6OzEHsiSiSvj3Xj
oAlmnDylyyrdQS3X/JmAJfjZTj4qBEHVqg6nsG7cKZ60D7Aj1YDIazvc+SiDmDutDYfRreoGZOCk
Vy0IdjhQf0mdqgV7iQFcw2Xufvgdd9Y47lPDH7qPRW60w7Eu60Q4FXQsjWMOthrtArNfqom5n/Bn
MBngD0o4RDe+3OLyrvaIshcVcw79leqNmtjlYJehQRRbiQcjKx98OaNw3gzyQw4K0DXn1pycKAwb
1WlqKBV6W15EpYbo2SqqdIOO4joA5NVexkWAqABEo5Rx6VsQWiEXBaVy5jO1TpGKhyJrPWEflFTA
xhk8wsW7n5nGCZL4wzz4GwHRlbP+Y54CFOkl4Ms1b2uUp4rVmalxHppgn1eGQp4SuaFfRBuR7pXH
XgxRNVi03GjerWexqyru4n4ujXNh5YBHoNBIazKIzKlbBpXb58HfuKMbBtcsVHZlC2BRhXEGiu90
0BPaUJw2pafommMmvyX7y8bJWmKS1cniQQfbDvKYx3bduYosM2wHmdsHPrjf4amKJxFp/80dwPss
TNEJi4pZe2sqIOV9Lop9OQzGQVpURu7/klvfFIAwHxVfiJ3VkcqyUOuRuAF8VSteZx80ZUcBbeN7
3jYCsoWPSlC7Di0I0DIDjjzj3AIEbGiS0lbH729c1y0rq6wgsynZBH6OleaxpdBo5gdN3wgArw8K
R5/iNL1G6h38eXkD4atkHr7QBPLEmcewlqoc/eQBqiZXoE0eWRvn8k+X5PKccNPA/9PZWG7DuvAR
yqiD1HqsnQmhMhfc7AzR7qTLuyz6oCavk/ZdVr/IlI1lLXdb6lZ1P+3RFz0FGvMd6daLeWv5737O
OiVqjWAUQcPPEeJZ82EtNJ5b+0ur7sf4acg3+h7XESkoJIIOkAgLez+7fbnZnP0kNnXJRJhVNp7H
JDedoAQ+6BPN7UFn1mc1C3gLeFI+9Ho5uRVatPv79+MqEuE3oPcCLwSdOfi5VoUZVYQJSErTPKe8
j3SfvCT79vcWqMrzBgM1g9Fo2fN3AaO1MPPYc2OdS1nS3ITL7slpuSV2cePLUaIAjkk9BsqZtUtt
iqYrEDrEpXbDXhK/Acw+S9FJe1Cj1CNN/2u3QkWErgbYD5BsYk1R0kdoBPZSwrZZ8qOuUtbOkQbU
CmNL/PD60tN5I3HhnyBNwZxe7h4inKWiwtGOWmT/lDdtRIs/+qD49sZNvAqBwcq/t7O++GpD80DG
TjLMjgVVRRJ9Aby7K4e/f+QXS6BWaAjw1582y7vzEHHErX7hVclxCnura4QjB0HqdGB3PT/1pYe+
nf0jHKsQNfmjtO+6XMf95Nbu/sG8GnQnndaQ7CK/0MUShK8CVxnePMkMfLQVJ8kZkHjKsi+hussz
7c1nHrA6mLNXleNLrOefynF8o2e3AETTpNr4JVfVvWVAiMdyCT1wgushAiOoQJA2qn0mR6HHq+TN
Q5Waw3ESebIj8O6ZDvSVfdUG5oM/qcrD/Y24ZZ5JXYhM+SKCMsPlGQuNqoztHPPSYMMQGTReaRIG
5rGJwq/9MMOdbOSoM+oby75KHEhN6C/TlkTlkmLDyv/FvDTg/fXurE0vfvRNp8oWzb+t/MHXN7KB
6xVqFJwg0wAOBiXLGozmT1ICw089nmcbukupQ+dgdCX/KzXDatAo5kku3LYb7/X1lcLogmZCLApF
2/VUwzSIcNADdTwr+kcwVDynsHC/5sa0EX3c2EaSu8UWY3QLc/vl52s6Gdma0BzPFVNl8Is4nZUz
GAw2W/mkRNVGhLA4nMsXW2OgjLnFBRDKqVkelHfXtwzkrvGHeDozC/I80KAvJSRa8i3S4VuLouzF
6ARCvdepwGjFtURXazo3DZOpw2sYApPOnRYW2r8fC15SxffGVs6vs8C6I2Ewnc055CC4clF7thyc
RJr9l2s/6+a5l8rnojxG0sa3u7WbvFfLfPwCPlsPIsqSrPV+0k7n0HiITOkhTxwDQMn9+31zL98Z
Wd2zOS+YQpSr6Uzh72BqkZMO01P3HIS7Wdr6bjcOPYIF/JdSCuwha3a0kREy20zq+SxiIJfRd9Go
riz/Y4qN9+pG8MRMPA8I7PuAb+j6X57D2uSE50Y3n6UadJN5sL7JLaNDXkF4CNHuLk83nvzr/j/U
su8trtxkMqgJ8/9YNLt5b2nFx+51hmjJpZSBQuZYPCM8f8xHR+3/J8u0A6iZk8dw+y7XGif1aBjB
MJ/1Fz/PdnV5yMjP9xQsjeRn/QH8TzN/zP62Ur/0txgIA2LMjOzVowQz8DBVCjI+cUyhL5J2SZn8
vVtmVIeSL+PhxJjrho8yxUlkKoVME13sdKkkeENmNarbBucc7ZopOouG8XRN3rgRN04pAxA8dQRv
4L/XuASF3p0yiVo+m3332hfHPHtorH8Srft+/+Zdvzt/lKWYgFpOKuTElx8OQFM91XGgnKEibNpn
u+ydrEQj1JvU3s0VsTObX/ct3rgXTPAJAU89x5UZiHWWOGtpqySGcoYER5szJ24UV43/G1KoUvIn
o3tM+uEB7svXDbvLUi7fhWVyELA+taSFiWx1RoXeWUS/unLOnyXrOGsKZTU44ad/ofxl7qvNP1VG
vlPMv44hFrM8RcA+KLGvC+xx2nFtOks5xw0T/slTIv1oUWWMXiJpI4+5zjAuLa2e2b5UWyUeTb5l
GzvdTzl4U+UveZV44aMPAdrGdi7u63o7aTDDwER2KK+yJrk3W8hVWVcz7eYXG6fNaL6vo38WK5Ct
+TCO/ArwePfN3loj+0WbiQaQRnB8eV4jG4obXcvVs2UyyWTvw/bVRM/Pd7vopyRvbOito8oRpYO2
0JRDRbA8ju9CiVqOkjm2CvWcgWUdBi9qHLSPoWraZZUTVSepT5wUbY/7a7y++8uU60IOQXlD4E0v
rZZtaExznKrnSj6B4OqSZpdPb0E3bDztN/YSO8vyFnQ+0dKlncpPRVQZtXoey8a1ip8hQklxVIKh
QV3O1h/hgr+/sCudFfKYC4urr5fmYz/rZsPXKxInSeEjL5y8/0Z7XBJuNVaHXvK0xka0zHTI1x0p
tAGNewV/tuO/jV49+fahzZyhQkyCY9ZE5iEPjEOqmq4uQLtvgbZungCwWriLhb+LU3e5R0WcqZ3R
Veq5lPaxnzhqXHv5HqinUkEgVzm+yXDrFmXijTIztAFEDWQ6uEoADpdWw0kp6U33nLtQ/4V4ijva
0U4WXkliIP8iYofYuHY6E97czD7e/0jL//fqXvMkcNopcgMdXg+NKXo9zF3dqcRHlg4fRFPsZz9N
9vet3Hh30KEhVoBqBoIEe/XuDHU1W1nocxLi/JM/zudqFm4RdZ5k5AwEy3xOQU2r2XDGt3Z24d4k
sQbIxOdcfU8jrIdaot51Lvp/YYAbsDBJqOM6YvQmy0EJWPxuJNW7v9qbZhfykD/XjL7/KsAN+0ot
m1qiigjaHTnzRpq80cgca3wwlG9lUn42pL0aPcPq9ddBEpyR7yyvXtsCcHJiJoF+LsaqZup1IHJp
kUa5v8Bbn5NngPl4pGcQ7Fttq0gjkcd+qJ9jnz5awrhq+99UPUgwNgd9vxs+VLF5uG/y1tWkab2Q
NIE9ZK5iFV/Ls06vhyt7DhpH3rXTJxV6vyo+DMVnOTX3w5w4ykYMcX03iOMJ5pai2kLrt9rMidlf
CYL5+Zyqsdh1XWQ8NJJZP9xf2S0rdJQJjRZOrasbOIXaLIqwnM/qTEA7RejVQJf7t6oXxCM8o2Sv
lAhBTq8jv9qHkzqpqvlsSHO2tyKYV6xRRBve5Potu7SyOvhFZhu0rEkMekRMn01EW3bo0LXQpVrS
g+1rw8be3bDHu0n2T6+Xoak17G20ZzX1k0Q5+7EwfhS6Pe2V3iI80P2wdsAGbAluX+fHxLF/COT+
L6JdObJFl6wmDyHootkNfNlvQyavoMuSiv9H2nnsyM0EW/qJCNCbLVm2HavlpQ0h6ZfovefTz8ce
YKaLLBShe7URIAEVTBcZGXHinLLpNo7ZfIyufTNcxYhAg4eSOWbLpG6QDeC9ENR6qVLRNkbfDoaR
K+mD5v+ZzEcl2jhi68m8Nrc41UMp9KkFwhOgUuRoyehw4Bx0e6t/z7heG5rdy7s4SyZ/rDa+aABC
yX8j4fsUhNFkt7ItG4EtGI+CoM0Mna2ret97lGHun7c56ljN6pzVpN+cp9aSvsIwC92KiXNfUhpp
/xv9s/69SP7EcHPdt7M+1+D/57aKmS4YbtTFKJM6DEoBgbmXqfJ/pSDPuei8dOOGW+9HjNDzRUWT
9yppt+uplJA5G8w8NV+sJA0d4HmMiYoRoPum/5+M552pRTSnp5mpF9CvUAQyM9tQi2wfDlB+/g9m
7Z2VxSbs/Snq8pEBmV56aJoJLb4tXqFbG+D9nC0WBjblOut8FiY1dplQZE5KPa81Ppl6AhtJ9Pn+
gG6dqnfWlkn9mQQj1z2mTdKS+mC1Xrvzp+bjaPlPcTVOG/vh7eeWu5sUBo8mWOfmBPr1hlCnugo7
pTRfxjHbyZBdeU39XFvSXozM3dQ9WE17RJjtrMqtIz7EY2KHrXSU8vaHFXnfig9xZ/yxYs9WpqMi
8fgh4R/Ekpsquj16OwOiH3bBcQRSn6t2F3eEpB/uT9h6eeZ9LJOAIbDgRlzcIVMVQusLJgZCsmEC
AcfdLu+aYad650w1t3zsjSyaia4wx5QMMsn/Zd+6OiQFytWxQvD9NbJOtKKmOZohgh1UcBCG7eh4
Q/NXES5BKtttKvxzZzj9ejMHI0ENoQYYx+sFq4UZOCoUyksHqd+OSpdiq5G4hfC4ET6BmzaxReww
kxQvYhm/FAS6X0L9pVQKO6tRYtzz5jO+II5XferdLKg23Ox635P8h0PJhM4A1tq3JpJ3Tt7K6dvw
vQqgQwcDt2CWX4uUpJMYfxdKq9sIe9dNqYBreVrQfk79jFlcuA21jaGRCXWQQ7G8L7OJ+pycHYFv
8L615F9AoCJ0WE3aVbvknHqci6aJj1rxZ/DCsyIXCowJSfWgSt34MFbar/tb+gasAOwvMgBEXmDg
iCevF9lsJVpjvMB48U3psRf0p6rxPtJKbefWF5lnEEKxO71uT16dHKCDTNUnTXmoJXMvda68hQF9
i1uvfcT8NXMLHjjWudZ//TW9MPSW51Eslr8MBBYmPdHfLThqHZq4tPZX+FvqHetitKf7s7A62BCG
Aa5gvrld4YpY+N1Wj+UaBh3rZeqy/Rh8Q2/XEfKLMX2CZfS+qXm5r0Y4myJdDAc8FV2qqdcjBJys
plnUWOAm9H2df4T+2xbQZk3gQ8q/qR/uW1tt9YW1xSWsSJ1f4E+tl0z/24y1TecU3b/fZ7HA+4ZW
tz2G0EGjfW3uUWUnXQ9LqvRRSKzAe0n00S65GOXgh9VusfHcskI+iiI/KEUKoYt1EqMWxWkh8giq
K1gidlL2S0k3TsQqOCIBNaOQ4YgjNOLtcz0SGQyyLha+8KLpab3rtVywlV5Oz/fna+31ZHp4yWxI
b8g2GsCvzQCUr4RMEYUXsXqKKNmNmmbX8Q+UHbsms1VvJxeAMaSNZVpvdF4iJsedZxqg2iWVKpIt
QqgViu/ShWh3039WU9td+8uQviH1sWFrvdPJ4pM5ZJMDq2XNrkdYRl0UC9kUuH32ZwilT2b7LMbt
DmQGVFjqrt+S/VsxQHNVkdajmAbgBGzt8r5sq6CuJhQ2XJUzldY/WycWXTRLAOTT+D49NdrvHkKv
tv0Ach69NZDEQvMIdc0xnIsN39BIMAqYTa3E8Sty8Vt8DzcmHwgMaYL5TufVtDiM0zjpnhX2oWt6
T3Hhk2bR0JT+U3jf0OLaCIlXbH1MBnlC9hVdnmzjZSsEiN6+9+DcdrPuY5R99/rP0/g0ap3t6fW+
l46T9l8p2CFRLM2J2e+scmWozNSvXaHAXDKJtgJjfDNjbf0tdN76hBFTsO9nGkO8nLrYGCLyy+OY
KpErhUDn6oz8azJ41sYtvyI4ZgbY4hxm8uXADZcZ02n0SBfSpO5qsm/TT71LxPg8v0UKeJh84dLk
5bktxJ3x1Rtym/e4HFBSBnOV+hSAkq/0xjkCUepY7Mfo0LwB+wboObRdGm6dy9lxXd8KYMtmwu03
8Xp5iSsBweMZwSjGbhs4dfZRzatDOZMv679auT95KdoMGw7oxmYEi8VzhvIFVb0lzjXIZCmZDDN2
K+shqD5J7SX0H5r6CYDmhh9Yx7FUD+Y/dACiz8bld+0IAj8tIcj0MjfIuwMQOjuMR7tipL2s2YVf
uTxF2YbeLh6/SF72XA7dPw+WuaURlkIGCD4Qxddf0IaxUfReqb0IguWE47iH+CUhayHJydHcKEGv
JxbKw7lqAqZ+ji4XAZWvj3ElmyH3R6Y1hzAVAnscNPnJyyVQ/Wqtumq7yeZ92ygEa1CXU4BeqS4m
wZSGZiy8hIUEd7ca9KaTWb60nxJQoOJY104DtP3L/Uts7eFBtZCxoyTNcV6dMCnXO6mQB4E8gllN
TlaEmo5qL4Q5ePi89ux69CxqcKFYi3sAHOmWwNyNrfXG20ydf6axg/3/emHJcqSq1E98gecHuT0k
dOgDAgueMhLMTpdxULskzXYCVIh2lsbwuOjVifBLPmoN5Dr352Mdnphgl5A6QFqBYtYy1EcnGY1b
U0zcQBykfSbIg4NNCstFu1XBumGK1ButUm8ivuYS/5/15EmrwIrdelCUXTzDsoaKtodyGLf4ptZc
CowJ1hFAd3Ad41TnzffuvZQL4LPCNkrdArGnhv4Cs6whC6yc7lEnVsFvyMNnzvETTqQbd1llnJok
PRb1wdByu6qGw5iWv2o6yOSNs7Z+L8wE9sQWkCiBDFrNuKR0SRA0aeqKnoXOI1e9dOzGdOcVYKJ/
SFXrGNpBQWaoOTbGY5IK/7zikCiZc2sScg34l8Vhx7uqjZwbqeuJD2qmcuaSXbpVYFgdbsDGcO/B
Z2DOAp5voeS7+ffVFvoglCqIa9SHQJWdtn61oChoNZc65uH+Hl4HpgtriyFpqtC2/ujn7mR2Z7Ps
bdE7F8PucwR9HmQG2ousbEWKb0QuV9ffbBPCDp5D87ExFjYJx+rOGqrcrWEusAOpy/eRnL3Sc/Sz
Usf6wGUVPkZdCDtvm447ZayjB5qBId8UrXxXeJHwM8iErernrXknFwtLCvxEQHwW95bfKWMzdmPu
Un9hF4UGDYNNZ4B/jX4EfVLuJ3WbYU3mMC2ngqoBnHykXQjSF0YrM9LrvtZzN+tRU9BqVT77Kn2D
ZZ/6JERq/2T6PreXIAg7PU69RwRav+eSUZ77sjH/bmyGeeJXX8NXoGWMvByQleujX4iw3RqlmrvD
lJ9KSbf912osdnVXo04d2rH+0FpIgOyQeblv+ebczw8VmvhFdCoWjt0KR7rNJ79wxbb5XLdjtPdK
WpNlbVKPUSYaEN5N2a/7Nlc+dQb147nn25vk0NJ9awIQKGGacjck0QcyPkKYq2gFpwKWv79vahUC
z6aoF4KqIgjjNXA9r/o01gQ9UuEa3g9F/qxbn+///rxLFutGH8EMleYNRkljHuo7l9FLCFAkllK4
muUa5jnvdk3sDPWH8aOg7VDqvW/txmJdWdOvrYXypPdJYhSumnzUEA7WXoOffvoJ5Zb7dlbxBg/J
+cUAW/3//fvaTolSSayZYwE9926EdrD/W3LLi/5H6M2ceCh3983dWKQrc4vNb1rCSOCCuQnJsuhT
u1XEvbVI4JUAENB2SeCwSHxagmlmIUlPN5ErW6g/6eND7P31yrNUOjoChB295P8+IlQLYNOi/QOu
q4VFmSQNjQsslJk9BoK/V1Et+d9ZmOf03carAxHiGRMLdCYI+zT24S4ZSSPetzJvqOX2pkKmQ+jK
hUiO4dqKHiWjFYd56fr6IYCSNnmV08wejA3s460N8N7MYro6KG3yup7NIGPYZA+BfLo/jlsGgKGD
/YUgARXBecO/m62h0ceCCLZ0TbN2pPQ52w7ebtwnM608Apc8CwAhLM5mgtSVRuKhco32AV7wVrX1
c7+LidkU4yCGF0k+oYk97IeTVX8OA3WPDnls907V7jTpQLY13eqlvbF4V1+0PFZZVKb1YFTuIDQn
MRbnDWJnwd9O3EpK3vBLhGVz8ETj6Ny0cT29Udo2sDgasED3oyN2f3XzMSR8kCIflvXX+0s5/9Zi
S9IXwiuIugK0REt1hEHUk7JIi8Zt4Zd0SO0gYVtHySmJKHz+uym2DJKR9PlTw1hcHr3ekcoP6sad
eslRURONeOeNx/tGbqwSXaBz4EOpjiO22JrYHc3JaBo3hSsyTmlEj+OfRj4+lH2xcdevX3Fzgsqa
GfdJDpC2WoR/UV/jleCQdtGUeJTq42iwNdWPivHRiHUnVaNDDCumJ6inWtCPQbJFbbgeK619JENp
ogCJBb3U9T5RYWqEprusXT4EEN2fRP7kCbsBMc/7c7reIzxTgNO9saGxIRf7EQ7tMEINr3YlASLp
LIefUj4K+VbCZX1NAqdhQCRbZhXKJfddA8+ynHVT42ZqZPfSpzw6I8Y9KrA7j5lTquf7o7phjoQD
SiuAYPmzLJ4MjaI0faw0hE36F6E9gKzpakdsP1XOVIpb9ZMb7xM4cf6/uWV+RYIpES7usXH17PcY
dUhTP1bldwmxIW8XhuY58lS7if67P8YbK4fy1huFDYkGGimud4gXJ1VaoYHmhghvqd3j/Jj1io3t
sXZXMwEFR42MCsnRZfwpJWlRjLnXuElBLyadyz0ZFC8DZPrqGcWGv7qx52fSbwR/KIXyflyc76Yj
UWSGfeuOUfbfRPN+BDajmiQkL7di+RuTB4JsBndRx2Zs86e8u+WkXoyKRhFbt1E/W375a7LiH4P/
77VD3mjU5MlE8YwkI7Iw02o6+vBR2bp99OxFrqb4HyttLwgPevVX72mW9knsW9IpmtApVfIPmX+6
v0nWXZLzF9BbBhUYzZrwFlwPdBI9WAfbvHUtM4F6ze5FxQ78Rzk/eNplmnZTkjkoVIwBtIOXhpdu
YT1tYYhunMarb5g32bvJluXcG6ehazn8JESap1ZJnkzUZ2v4BxHi+j6JW6Tgt5aXmhxPViqonP+F
985bue5B1rWuPJ6C8U9WBHaRHzamdnbB19crU/vOyCLi6zJYRM14aN2kf+wM0DCSM2i034oflOGY
+OdK/xp+vG9zXq2VSQBS7CmK96vIKZeR605h/mLbho6CfhDyI9lXT9tKYt60A50bzD28+YFlXa/Y
pFtBmuhK64aR9bNH5MUMhF9p9HVUt3r2b1y0zKKOBjlUN+zRZbpq6iJpEgtMWVH+FMbPTZvtSzo7
SVzu+sTY9xPFn7a3pc6DZmL4LGb1hjrzOuK9/oLFOgr1UOkhMktu0lWXSG4+a8HWfN7cj+8GuZjP
NjKtPqPo7cL8uq+lwLa6J1X/X45j/oh3x0zxgjD3WxX3KWe7Ttob/dYw1mnX2ZvAywP6HqwRfZfX
Jto+FBH0smZvon5KyufQp13VCQOnaB5I2Zy1RH/IQkcF3gzk+SU2tSdf921tqM9iQWFF7WxVGG0N
kRWz33gZrZ+u19+2uD2SkvuwNxl+uUekmOfEq/4qxZ9pg7AH/TJW8kaMcXPnAtrhiYS4F8Rn8756
N99BHbe1Ivid2zYfxJHKpBU+e+FcIpefp+FDRsJmmornVKyPlSae0DvfaqO8dUy5WkCnAM/kPlsE
iTpEDKMuT70r9JWNFGgt97ZS/Va3qItvbd+Zux7+ZHDDiDVfjzSraV+OLannAuNZVJyLX1M52vdd
261LAnEWemnp8p5JNa5tKBANV7IRDW45lftIfDLk/dBchsHbFcN+SwXs1l6hu4fuEaI2cpqLI59a
reDJejq4Qtw5fRAdNdpscDJlkz12kWGXUDaK4+7+CG/FUu+NLpxAJVAHSdJ4IEr8E8QHw6Co/U3P
zwSM9w2ty8xvKB5Y/Gc4B6ilxXr1HfSWuY4lI/edWbE0M6tTKzaf6ILbefEvNfueNXYZ1m5IBwuS
ckdd+l6EP3Oh+6GH5nGCUUGvsv0gJU6heIcSxYH2Y1PCPC2mx/sfu0Z78bFA0slwziwyQPuvF17S
ggDSa9YiFU9tvtO/IfniD3trTJw0+dXs098hrWx/IJAYvN9BaXcbT7359xd36pX9hduEkG6oqfqz
FyL5XBrCR3PIt6KwefOubNAoK+KiyIEuMx5GFUqJVpaDOw3BDsWhH6byomvNc5q7wWTaNbDtvP0L
6m1vTNrWBM+beWkchsa5YgDGi/f59QQnrdaqitePbtJavSOb40lEEYmGMMX7JITdL1GBDsBvhGNY
yuU+EBFza41oN0xSvzEPN864Rps8C06WjJrK7M/eecxOICBu0ogvUcXvZf5HtNoLKmBOLwBg/yFa
WzjHG34LuAllEhKMPASXrxfYyDS1b7rRlY3CkfzhpBb7zuidIUjsKYClyH8AWzEWP1P1a1VabvWz
9b2HJNpiXbi5x+lVhGuUxDdDX9ybZlabiV9Po9tkbgSPRRvYsvJodEfT2I/NoTOsY0FXP3SA57k1
RwwPIkRR0p9M8zd2+61bix4QCnfUTqB2Fxeur0NH02/FcXTr/LEtnOhPsbM6ewL58iJ3e+N5Mr8Z
/kan+E2j9COR7QNhBqpzccY8YRphaEknt0BmaUAJLGghroZ2fSK1B7rFJOUg27E/2QVKhp5hbT7R
11clOEpq8uBv4I0hhL7eenqYD5WhKZNbRl8hGXqqfzJFj2VklU7Zl/AwF44gOkhsgXqthJPf1rbk
/9dl2X9B/Ou+x1s7HBhTyChBQcQ60Ply/SmmMiL5IouT2w7gmfRyOtMg/M/0JRQJgfHRmUkzN9fp
4rIJul5TqqYSXS3yndyQbTrI/ybdp38fCr1EzCjwKW7S+cC/O9BmhFKPJpSiiwTsYy8boa2k5kZW
4EZ2hb4y3s+8RwBGW8sdK1SgS2g6EN2gffAGVHofQuG5iV4Sr7YnYioFqctA3eq7ubVKb7rmuA/K
b0uST7mI4LP2sIqCy2jDdBPv0bLeAjLc2pZwKdFNChx7ZoG5nsAgNrQEnyG6Ob9fxd4RZMNHpPN+
FkG4//e1em9qsSMmK0vEJtFEV1KnfTc+w/rp/O8sLM6YidKYUpYqFsQR1EWZ25aSbETda5fOw/cN
Q0iWmT23CHmDKJSNSkvFuUoZo0MhIuIqTf88EB72Kg9SWBgoii5LoUZQdxJWZNeHT7SpjgmCXPen
aj0MfpormbwQVTYgM9frbtWCUEd1orgiMppRUu17MO0pJez7Ztbbi6CDt8lcy8HZL99rQ0WiK28m
1R0RXY3FczOF9qQ9hPFWGfSGIQ4nGOW5Y5IIfnHBGUIqd30sqW7WlIdIDy+FZ/5VanCvTfr1/pjW
BxN2Q0quQNpmUO2y1MBTJ0uh+zVcLhU7EH8UeLb7FtYdyTNuC/wWuXcKJ5BgXq9OM6paNjW56RqK
M6RPTTm+1p6EG+0tu47aDMCq8FML+xqQ6LMF7/XGB6xnk2ooLgFo7nxil+nrEOD/MKmh5Qb1c9uK
sNI+6xUaD+EGVmnDzrLbahg7vw66wHKFIHK8MLI7cEmyde6SX/dndB34zQNCR4bZpBa1DMSGUZSr
sYstt7CeR/mBN7XtwavVZj8lXzrTgvXhvr11h8u8Pea3KoBS8OzGYgVzXctiWsoFVwsaFSmoUy09
iHl/qUyRtqTOofUbhgy6pJ6t6XVKArsW/it6hTuffmngPuFGBHRjAqiqz3KPNMRS7F5clAo8dXOl
J7gYubCbhJ9xq5wqodyHHgS9PVCITRjYam0xRFfCLDtHHYSay/UeNrUejWW/nEljP1ojRLyCXzW7
zhD+9oj43Z/u27ZmH0NUzwLL17aaqq3SwOz1l9bUxoewrj+bNaoTVVkZh0hTksN9c7MzuXrQzE3F
sDmBsyOkI5C9NlcV6B01lQarYrcrWqgp9WNXdR9V3fuid/GWtVWuYO6NmfGkVCVA4IgL1+YXhdrU
9Em/tMY33fjalf4jaiENKtsZGrp4EkdttyZ0PUJsqhD582ZBGXTZDoa8d04mgabLqpsgxSqbC8HX
seq80k6TUXM0C4D6/UldH5l5nJyaGZxOxnzpV/s4k4o2bsyXsoIPDpun3NDrY+6L0olC5aPSetFT
EAvNMc6z7zmvZQciFLQrg0n/mFsl8iL1hcK353o6gt5lt0lQsbo0ZxlF7pZ53WHWWdZ/jR7Vbvq/
zZdIQN07hRTDb1Ma5dKPG1Mxh0LXGwxDkP8R+uE+aGi83mCpIHWI6fgwOj4z3i9Tc4S8rkOZqfkM
nNYOPyp/xzPpMBU91fumV5cbQ5yZP3ib0e1DT+C15bqy1KBrC8gco6Q/SBVND3QMmBtB1BrciBle
gcRPBNZM5yL80Cy/8KpEtV4MsdJ/jH6L75cC1fpmyFP9q2xSnObY+9a3iR7J0m69MPZtAV9THIax
pze2DQMjOQVT3h3Tyuy3+GBvTQNEzEi1wTlLCWf+//fvCr8W03amCK8mf3qCQz23A3nsNyb71jQg
iz1jGgFvkc9eTIOe0wlZy573AqqgeJyIji1bqmKKxGgS2fqk58fYGM29Gvfai6QAWcv0wneaPm33
ghkZ+6KVE0S74i32oZXPAUM0s+LNiamZMWTh4epyKGIxilM3leXkVQ0D6eh7SfPq+VLtBCF9EqCK
YZEyyxFMN72Z93fh6qC9mUc1Z9YrAQa2nP6gDcW2CIAwG6m1yzox3MeTF5KPK/8ZeaPjbUwiOY2S
lgzF8PVKj2WYQEZhBhdIhvv/kpSAuwul6jTWiQj0Nmh/3h/a+jWJwXlyZ6Tj/K5b3MSxnmltEvrh
Ra9/q8OnHq0uKJ4O4edChvg/KA+e4AjqFhPG6oZEOguXxSYDQIqHXew0P0AQoIzN8JIpKmKNpewf
qqlR97FeF3Y4Zluqc6t4Y2FvcSP3KBMUvGsZpfFY9h/Qt4nBrWqkF50Ucv77czo7pSt3ybU/BxrE
dbTSoOJ3vYaChHpIS1fTJdVI5GToK0UdHbKq9gsarV8x+tMbAcCN2SSWgnFw5tyct821QblVVaFs
k+SihE/ShObadPk81lu95re2ypWZxSmUylqFKjpNoC/1j0C5jcx/lPzwmMf73PechCJeq5inQjI3
3p+r48+Evh/fPP537g9q92QwYiG+iKgDasNjlLjlAInKhbqFDTWmjnrsvy/he4uLe6cX4kblVCSX
anwRrGqHGoz/LBSHCrHA+5ZurB1ZUKQASQMbvOIWk2oIyHjIoZxeVISQpy48puEXJe1fJnlLF+bG
+uHdYZWae8gJbpadpWYVWc0kx/llzA1oKzSHeQwHB472KI2gqHayvLG1CCT7/SGu053AgWeBvreu
XQKWxfr1VR7KvTHRrV03P8rBGSe7JtVrHeRg36RnKSntSjxKYXLSN4lU1vN7bXuxklbSQAQhStge
PgYwxCTZKW3RV/y6McYV+uFtjEiAkY6hyrSkOMyivDGjuMwvgnSp0VDNa/84eE+R9Yj+Bdk62hsv
mvD7vtW1W5sH9/+Mvq34u4ORzi/Wpq3zi9QIOyG2OByqk1ZnSYRceKocRFm+37e4PorXFheOuwqG
yBcnhtnVr76Y7KTpOasPZbgL+xfkHACvHu8bXN29BCNU1tmyc+KWTtnrs9+kRdZxMeeXStSdThJ2
vimf0myDB3qd4phjHtYOxQtyHKCDrs14/pDxZgzKi+ChykSquNv1qMPYilIr+6bk3+ohFnf5gI5M
ogzpV/DNqVP7RnG+P94b+5WKEF2YNCu9RfbXH5KNXsjVqRWXUO15NMzSLQ9gZ2HK3Oq4vDGzPFGp
v8EfSJ1xifnKCwpd5GqKS96OdiYOF7TZ7Qgo7v0BzTN3fRtyK5FxJ+dGcEzB7XpAlprG2tSl5cXM
ku5QBiJ8fe20JYh2Y1/SqEFRC/oOEkVLK3UwlXEVjuWFst9B8/oHei1fo0chHL9LgvlzTKZj6W+c
hVt+7cro/FHvjl/Q+2Obm3V5GYX8HEdfyopUSfWQCp2dVYNtaC1AxPNQOJkgfPar8HJ/Zm8tIM0p
s0gL5SvEIq7Nd7IxBGknlRev0VBLbpyua/eNkO/+B2bmhz75UkoLS+/tTSRWrEItL4FAQaxUS+Ry
zcNY6P/dt3PDmQEK/P92Fp7aDEKtp15cXjTjLJcV3VyfpAzmyqc8cWks24DHzL+23JbmzO8xd6qA
71+snd+2aRxoVXUZ6qx5VfNI/9LmseVQ24EgPZeLfSRF/y4KSohG1ZvTRmfEmv/ASMi/lWpaXbQo
OCGNm1H106TfJNxi5QP0EgT57ZQdhWSLwufG5EJ7SPELgAf1qWXFVaLEaxa09V8mLUcUwvzUoX66
G7L4VaO7JWxMw7EE6lX3l3R99ueMsYxRmp55yC+Cm5gibpoIdX0ZjYqKs5QEX2pdj17vW7kR2Mya
LwQ3Gk9k8omLOyIrU1EIU5XBpWN8qoNRf9BKK9wpiJjTSy7WH/KyH75EQmvuSr0VDjGPsNPGR8w3
3/WG4iNIUiBaABUq5ZLr06jHZhMnklVflKqUbYTcSPxU1k8JVrXzNIIMM7q5AdbTUidP2nyPZrVF
SjD654aVOY9BiownHQl7IC/X35HXMHbycq8vLc/hPcX35jRFablxLd9a2fdWFnFAZ1ZUMkIyXDBx
9Xvid1hDxrrZ35/U9SGdx8LFO7Pw0+C4sOLR2lWHKXMqteWj0ngRXAT670gOjr7va06gtxsQibVL
xSBHFJOAMDkv15Mnl2GqCBYGNXFEqC2QfsuShxi5X20JDa7veR6HOhWiuZl2rhlfWyLNZtAUUjWX
uvqvG74o7c8y/Vx5Gz71xgReWVk8RTPSj4NS5s2F/BFEzXBX2wG6S9DlwEeWqTGI68zY6rhe7g3C
ESqFc8EdcQ3YFRZDGyt6KKxWqy7gDnqnKMqKLG2gbjwKVyHb0sxibHJTZNNQmmBUTYQGZbr5Efnq
/3gdPaj1qxH8Gcf6DIg8/8c9srS7uHanvhgS8pXVxdK/9NGxGT8P0Zf7+372Fe99yZuJeQ6JRMl3
Lx2ar1IuTGq/vhjxD7lGSQ84HsJye5DiUBoCXFc1GxGqDW+93Cwy+Gb8BnVLMhdzcv96S44IUHie
R3I9TGztd9YH58jUdyWKlrpqbcQuK+js0tjCXRZJIAepLzUXKyGjcRAzVSztOhvFh6qD9B9x+nh8
GAbcw0nNBkPfC3JWB07TVrA9aYbmhUf0ibu5Xa6Qk5NX1obpJHFIe4QeIv+1K7panE6yngCHUAq9
Tpxy6qa/9xdqeYoZBQi2WaGALBa413lK30WAPLt8vUmm7qKMXXQUKAIc4zF4BGAfnbyxyrYumRtL
NJ8s7joyS9SVF3s+LPJeSZOkv9AaIj+HaSN8rsfUOOthj3Cn0NWc72KKwe7UnaPEhbArCgX2Mj3q
HMpispNP8ikqCsnRBEE+Rxgj9knrre9cvoaZl5nSB0nYGZOAL72eF18Y1QFxkf4StZ5l63L+qFlV
/R3Fy+oJ/WrFHshZ7Us9D88A4aWHCqLkDWTX+gzNIJm56AlKhmtu4YWyPlOKPJf7S9ir/QM5iBeB
3s1valU0+1AYcrcNvc+Gr7xIRbfFC/lWkLo+wHMhAddLTpVn5RK9m8hjkiB/MlwiXy7dKvGGgyYr
I0WEYHIIEsRDrNDu0kpC92RNKB3paYd2ZGkV+9Qv+p9REmUvcaPITtQLEDwlWs/7HuUJBd1nO+7R
TUHbEEdXVMYDYh3lY1R08QsEOr3TWKpn8yKBpiz3NEcXxw96OFmHTuz8k9DpH6u87JxmFPcCAZrd
pw1s+FmWb7z7bvhnanIQsUFYNwfZS5xS5sdVEojhcAmsX20u7/wRfZ7gC3T+JzOWL4MHaEU+EIl9
5AvvH8sbx+TK9MJFUyqEF3tEaCmTtRct9j5WuvRtsOKXunuIhT7acJyrAHTe7hRg51Y+6qJwZF5v
97qAPWUQk+EiRRHqCOoughYOiJ+TyIqdC42jNPlZKAAT+Orh/lBXRZul7cU+V7OuNSojGy6dMaJy
UNJZMMm7Ljm2ws/UMxzZ8nZjRsOwWsfHPjwYoumA+VSSLYTYrUl/e17AZwY0fhk7WZE4dQgns95R
a9NhJXIRd0gPjPVf6u4bt/86xoBJCY9LazmHHEq56xk3RqtW6m7igEUCFShPk05aZVX/vo8gCpqT
JAoPGMD+11ZMJUgtMzKHi55qr12AGJNK081/qkWv+eeNdbwxfZRiVLBv+Ct85/z/766S3PAbyA71
8RI25SkMNLsyv5TjWaWzYOwFW7KmB6223Awtk4DqI2MdrcDOjVNt/M5ArmZVcrz/SctgGN/NS5FX
P5hMMmPLOR6HytOKMpwuvqfyPGyHGt61pHkIRy7i+6bWy4kpjMyD5/JePk8tZIWUbEqnSzyrwoRE
33svV7LdfSs3gg6uItwRzfYgfXmFL+a40zLBDyvpEvtds0+SsDkXoprbhan2x34U5NeR8i20gr5/
8EvF2Om9auzgZzN3Wjd1KDd7xlNs5dnBD9LyuckT6WiIveEEVYuKTSC1yqsFFdxGxPmmW3p9nZCp
wLVoZEKBiS/bhbsiQfncjJTL6Kc7UgbqPkD+96/a2npx0Ay7Gp3IRuuEzt5wB0VP9m2az11lF1vZ
vBt7Yu4hptiEGAw09fP/v9ulU5uLvi5lyqUhFM2KL0ggVdYW3GMdVb3RDc+QQBYKMMW1EeiouqCO
UuVSxZ+haDlEY71PeiRggq04ZT7Ay4mlK5r314wvARl1bSlUILtu9Fy5JN914WTsy+MYHbPqQPpH
eJhypz9pkp1uEfvd2O2k7KATBOoI2mBJIBT1IcsZTtql0vSHsRxVR9Nia39/s99YKTzWrNczoxrQ
5b0emiL3oTrElXlppK7aGXGT2GNVPU1NuKXId9MSzoK6EnwHxHzXllS5S+TBl81LpAnhTjPCZqe2
arqzcnra7w/qxszRXCaCAIYahc6RhdsXlbpJg8gwL0KpohlN9gl9nWFLy+DmgGavB8sQiKOlFUOo
laYYBPOS1kp17ojXQvxtG31tICF+vT+ilS0ixJlNmTIxL34y8deTZwh+kRRhYl1qWcxfY8/PlYMg
mwOHmj6cLUHDVf/zvOlA/IOimLtAQDNcmwvpdDELwxCIihPbguDa8n4YSo8Y17FvU1uJp8tYHtS2
o+GptP3KO/JP+05A7sbfQFuu1pJPmSVM3+gkQEEu1lJCnjWsu8R/HXOan6e6+htP/hah69tL4+qE
U3gQOQZ0fQHlguD7esBG0+YpzUDB6xh+5UyeNdUVvqGXmtUQpyTTQVHPWvypCF4yf3Tk6tmXxcdB
dyrT2gjUVk6NDwF0zMQTDYN7XCy0KKV1Hf0fzs6rR24j2ta/iABzeGXnSRJHM7blF0KWLeZMFsOv
Px917zmeZhNNyIAACzCg3VWs2rXD2mvh1rxWj89hlIJvr9uSeTIrd5NI27goK9YovvCH5IN+5HLe
QfIVKWXCNvYqMbkcceBMYi+jkZke7p/fVUMQPRP54YpBx1zvL96rTLrajz3blh6nqT872fRXbCc7
K9gat72B5HF4wYjPYBwNIhCyq2tbRpbqNpNpsRfF4eeh/JpNJ1l86dKTGP4yCE5k040VKM8BdU8U
SsCpURd2axQR439MKf18f+U3zIY/fw5EwRTxqLQSvFz/nDzrlLGRReKNBBynqIlzzXWcvnTLPnxw
ECF+HQYU9lSHUmWsFAzsGUl46YXRP7KV4S4wms3pwZsHDQesgJScZ3pmorTZ3Xx4n5kUQhBs0BPP
79M3JG0+JXZ3GGXhqm9Fre204pTTSyRiEbYcwhA5uelWaH6bDc1kNBRFZBoN9PuWqqlQqaZhCyO+
V5iPpE0vceJVySnUL4V1aVSOoUSjX042krBbR0p9eK6KMNQHWPFns+7DyqH/CGwy+cQjZnOjmd+0
/NGFW8CQFac1i2xSWwc2xfOwiCBFGMi1AUjLixR72FW5TKojbGm/cbRmZ7DwWohj4xlpKMyC7Atn
UcaW7ht2n3q+mqFwd6wNarZhe8mNkyblkDeMu1QwZl4MrtJG+9p+FOnf4Lz2NYgYXXrO/GTjnt80
Oznt1Ld45aEm4G/6YuVmaJSG3wK/S8P0i+PbF1HU343+aOTO96oUu9H3XWlE5fsfxGraZDze35K1
jScgnFn/5j7kcgZFkvrcFEWYefkAAlEZxvFoBLCw3bey4s0Y6p7xMSh6ULhaXOk41vNeydrMy0S6
06roMk5vUxZ/kbL/tB4AB0x+Ar2jWnR9UQUNKxHqJtuZF0i8Xdpg2DhEaxeCuhcz6nRQWMsiLIuU
qdfUKMq8GszyrunN7/7QQdIo5VvTO2s3HvQZ0y5sHi/BMgJMUhAhXVXm3niSYT/ozWMyngfT86PX
Tv0sjW+V/Ou3HQ4ekAssD4DIkibP0uwpywDmeolQDYRWhOQ6knaR1ff7B+KmisgtRy6OJxvyZEVd
HojSKYKx0OPc07W39gIptEwRy3lvu6e4fq3VamNZK/f+ytwiPPPr2JrSMc892SgYiR81se/K9p9o
HBAPFU79oNnBlmr3ypnHJok3dX90oJaq3aZoFF+ZsBkr/0xdejT0cmdMXvTLIEw8CMzeOveKYAHi
+6VT8/1M0tMm94Jo18bOUUFR953Bk5zMVSadvP/lfnLUL3wo5vgD3zYNb3vRYfBzO4ZkOyu8OJ2C
Jy3So4PfJuKz2uTDXp7s5tQH8rBvA1pHdanqx6pW1Z0lmfAjB8lw1CmY7goDkYda0pojhPsa06m6
sxvi0rxUwyDP3LbhXu1Nw43DuHiUs0Y5O34PhVCASkFutt2xxl8dI2cYD2U5Jpc6LuOnpooMV4Bb
fk+Vydr5bAoAuB4nHoT5a4JO9anO0NgTHR0mqWr3gaSGD5RTyweVkuqnZqqhkba67nR/y2YXvtwx
jU7rLFNP4r2UEq1VXhv+Z+GNepadNF/JjxJ6LzvDoqw5ZKlyFLVVvztpt3Xub4vFnA3knYnE6ZzP
juTaHYaTozWZTgbUMeusKzuhqCd7uvSRNxinpI73lTw/d+VRZN3l/qrXzj9DFITJ2KXbvDBdSvZk
V21ceL1tM7jxm4hKz5p98sbbsuZKPtpZPKCq0akFyoKF51dHLXnPP8m65Fr+H/bMiyn+areoMeff
vfyaH+0tzn/L6GkA4qLw6uhPW7z2UJU6D0lKtYvTc38LV54aiigg6GYyW/42P94fYq8C0VAgJE7u
VWqkX4QdUe23URHr0/af+5ZWNxF6N6o18EXeaGb4IivSPGNRungqBmNn0x014xCapO+UVn8HKtRs
Vd9+MvEuN5ISMLMXxHxwgS4+nOQIAk8h4SDDvVIiNx66dv0t0t96tXONND4E2dk2kqNd7Ao/3PcE
3LFrnMlK3UR6CLodUbYa7VvnaZTTB1OgUGGAKbDffn1rqFcQ/fMp5ubT9UewusmOfCMpvLy1d+Vk
Hpsy2U8U/SW7P5Z+dZCr8DemYDaO9doxYyIF0jgCJ6p1i2NmV5kSanFZeDbg7EZkuzD/ETnfzfQt
dl7vr3DNP30wtYwBu7LI61rFoxu1VuOfYVZS0v7ZNoHYaZNaH5geR6QuzX6VpXR+uT4aXjzLA82G
XGoKHOOQf5nMzh2Vp7Iq90P0R5r8fX+RayecKWh75iZRmB9e7Gei5d1kirrwQj9yy+pTwUBm8km2
44PqRC99+izXv1xeZnmo4tLKnqGlyN5cnxzSHbU0u6T0JsVqIP2pzrmRZa6iVfouRTb00REGiq/J
JJ3CYRrObRgWx8rJ4QHQJijXzOjvqXe6fVPp7dlWRHrO/VKcVd5ZXwmz/f0NWvPXkIdQv6c7zWO1
jJwd2ac+xlPhD45gBifLLnbKWGBQSIE7hPUWtHQt8+Haz1V+WEEpqiwu1pSmaN36WelpdnNU+i9J
9jU1Lr4Pl8QnGv5d8U3Ywb60gbRvFAd/Tm4sXQ9aFYhVAEtGbm2Rj3Rl7oyc89Jrp/LgJ4/k919a
zdnpkX2o1O5Ll/wN44M5PAz1a5V2rvN5Sh9HI92RUhIV94+hfJIStB76B5Gm8GE+BLGbSVu0Detb
NJdbqaNTTF/O84b60DiOPPA7RSBOYT2QqqZMFCARMO3iWk0fQry1O6hDdW4NY3xR4zE7RVrn7Gmc
qBvTxavRhMXtYdRhrq4u4Qd6VyldIpWlp5fBoVLODeLrwSW3HnJpN71q1ojayEvy/f65vO0ucY3Q
FJFVejUM5C8dMHWdsZ3svPTkSDmCAS4Ysg7+TsPStQPjn7ocsl012H8m+THJ0fy1g+e+73d9OfFm
SX8EMPDoVXAupR+Nlrj2JvnBmmNheJPuNDmaArz8+paXkOeb8tCVXl/2fxJfOTupYdxat7P2opaM
8muJDZBGSPpB6ormeH93fr6Sy6PMl6B2D8fLzAB6bb61u1yy86qEhG6CHa4aMiplsR10Xx2i9Ke+
Mv0ZeD+hBMPpPgtRwYvjCK25tHGslu5oBeWjrDfB72Xe0RDlQImnQdXLfu6ewCKaacnXjd88+/Wb
3zzjZfE2IMuXc8dmLAdVqcucI3V8KAwE2CvfjXOCtT44ZF808zH0d1Ot7+BD2XhWV88wTyqC7LAd
458X70CbDIkVO2rpmdkPy38O7Zle+TUtv061vaMDe3BMV7GbF2crbrwN5ji9M0HpTLkwa05ef6gq
barcyjjGEYAquBys8O9sEwi9ZWTxotpD6lANxaeqXjAVrnhr/Oegt11Rl/s4Pmfpu/bVMp4SyoRA
YfZFSQ608ezNr9r1xyXXAKhAhx8IPd59sU6j8vV27Etv0NOjlok3IW+xs6wURsgroO6looQyBZfu
2gaMorIY6qzylDHcJUDnU4RvQaNfouwpDOBYssZdJf9W+BtrW9teSj8zOg38JcPb13azQrNRrMwr
rzEcAuSw83eSoVVMfQWbOMz5PCz30eCNwnuQ16NlcW2rHqQO8sC68nL0haJWfy5RLLQYyZUCvHtV
nstYelR9iP2c/PPGBZ3f+hvbOHqeZxIPSkHXtit/GquBsQ/PAYfH4CqvpCWHJqCm2HWYhRqqsdg3
JhSGcdOkh3yI6p099s2laGp4G9GXc+//otsQlQ8+R1PUwGnXL/NYH+dgjL1ceVqufgF292qKnP23
vhfGiAJxfraGLUcxf8vlHsxlG4zCcMiZvt4DQxWMQvdF5YkmPlghzMlmeRl7j1qpWo3IYwYu1fZd
AtdhPqJS408ba147bAyHzLW4eRpFX/wArQMJTouBw2Z2hEWp6YapyUOL/sfWWm9jP6aUP5iaf8qH
RDNus2JKFNi2RTH9OQwxL+uPoE9/BKXyMFn1rtb6p8h0drI+ukOSPTZC3wWhxXMvn0bjPJRbkJK1
tdMNQESTcF2+ocXqksqpEiutPCbzXTmVUeyEGSHf2OG1ZcOWN5fogD0R814vO9FTeJVJ6D3TF6em
VN1Gdv4p9fLMTO7h/gFec1kUYsDGzB9U15dkO3ola9HQObVn+9KhksudLGwvbWt3yCjBTEJ6KwoJ
Cs0qeTbD433jKy4ZUOusTQsEitht8fRQWi4siLlqQDRvhfl9tDYe9JV9JJFnRAMlYUbFlu6iVOV8
kKeu9phclFQa4NOzmj4HW/iOlUMBUgeczs+CCE3L689VN6PWTd1Ueyn4dzk9jLCqolZwf69WjRBK
UVOlzwf04tpII1tRWoK38ya93lUh7PA0QvutaZLVHfvXyrL+LUeiNfWOHYszcbRSaSdrPyr1mx3+
ly/zwc4yHgjkqEp77EztxfYh1whq14lPZbLlrFa6tvhl2qMqzM04zGWRU8q7uI8LlfOd0ieG4EAT
VFozhGaBPbgORJCQA+YnIqvwXQj7dP+rre/nv9YXRyON8qSvEBPyYIDfaVrtgvgj1mesFZ7L+6bm
AHHxLsws+4x8M0Mwwz2uD0g+6JFfNGnDATHlo1ZJ6UlSBaSfNObTXinhz1LlWZcwezYB0RzuW187
nhp8GfTqeZPQTLi2DsakUAog+95Yv4KEP6Yidqex2LCyknjOU0jASH4S+oOMvzYjKXnTqWbZeFWk
MB1UiWOhqUdkFR4NtTs6gfRUZmdoLC6O2e3jSTsahnS+v9IViMn8G+hK/qSHp9Nw/RtUC8oRxa4b
D3rSr6X9bIC6RUrzMDqpi55NR8pd5hKqDaqrWk3uVkr1JE3aOayDozDelHArHZ8N3nx5gnfiPshc
bvinggLpXjh7Gk+SptOIULw9vmj1Nzt4VWSm7Te+weqX/mBtjtE+vMl2GKtSCoTHk9qSwaIucUfT
y9Ri6zyvXZ05JfnfVS3DjFSWYmLNxmt9V8/fHHtyW/WPfNND3BY0+Zw0Malna5DeLeNZIZd62DE0
6BGcQ7WvHoLwAnGH2yj6YTQ2Nm99Uf8aW5ydKCuMzAgwhvq743wN7HdabxrFt/tndM0XzB03JsuB
zqFuff2NhqrgURzG1quI/+X8uzD+EOCd+uEkJ29q8JgUf9w3eHsxZ7jVnDc75PtIES2e8kgTk2oE
UkFUWu2iPt83RuVWIJZBpjryOXmKu+pkJJFrABf41TE+iBDnrvo8JgMERl0O19ljEERJQakjdd4J
WOK6dRuh/uqeAnGHspb5FMIleMIWny5oR0OeTJM8uXsdLsGlM4+Wf1KkRy0VqAhvoOVubtnC2vyF
P9yyNJG6ZJSNErCRp/jdrtcjt1K38JW3+MDZDBH2DDbm6zmLg2Lljh/7jl16qNDPcwJmtUut6mEI
ZMklx9A/91oM+phE6pzZeXFSJVU62GmnHeuxfeQhq1wqC/0+nFuG94/Uzb2cfxqQmDmrBVS0LIyP
aYwwR4xsbBORzZT5UcObpYbbN/KzFmwYuy2/XFtbBj5dZQR112AtLZmsgitUj9sduhW7pLCf5UK4
NaWgNg5d7m5lKef7a70JhBfWF59BavspbSer9AzJh+vLnPxdZJVbHcn5hF69E1gBHUJlG8dgwCNy
faZsogNb+KzRzk5TeY6Ns5AYCLpkNDasjduyaotC2kyIqECts3gl5Ck2izCWKGdZIwJi1W7wn23x
1MjyuSriNxC/W0nT6idkvh8pCJMIgZrW9fK0cow7Z0gqz2AgnBHKv636S9UrhzJBSWlfW8qhGft2
7mEcGMP27n/B2zxq3lwEB3hFIBKkt3xtPR9hbslqPmGow25e/AASvS/09i00Cm+IpWdhoRTcB6/m
tMWWdvOm/LQ8DwwwfEd9axF6TUWRKUYSVF5byacWehbpW904J2iGLvfXuOaTQAooaG0ggAKD3vUS
47CGV6Mm8ZdTtAiDytZ2oV3T+6U7s3Efby8EtxmsPPxFM235sngtulHodqFUXjql026wKpMoo93S
SVs5MpTLfhI/kVfR9FncCClNTd4jq/LCt6aL3WKw3T49wTw7htrO9I9DdbSzl1T67f5G/mRZu76J
2OWggNbnTWEq4Honhxb9WqWJSAtqlQZ9SARpDAQ4kVxKJ2gFVLpvZsx8a9LvewblGSpDt8CxmaqW
RfoOWhAirKAuXzU9HA51Lr9NsHGeR6Sudr3cZ8dMqo6VLxPF6PJroQfhczJaGnQeaQ8ngS6OUW0r
rmRJ9caHu4k8oNhgtGdu2BGn3zTsp6kStpaGpPRafYjr8AA2/VjAvPqZelSHKp2rduJwfzvXDgut
QceEWY6O1DIgN8A8J3ZWkn9PDkhXmYHYdpKrjS7TT8rz5UeDThboPp1vgv+Ff5HyuoDcoqg91XgM
wvT3YWx2gDNnzlzKDKe2jPem5ECp0+9lNOmCYHoJJ+Z0kHewo++amfEVmS4pdiV1wST9VPYMw9Kv
K6s/7u/HrUPQQOIyYQUVNVHt8i1LtKykg5nVXpZ8mYbH4N1n4EXZmPe8fZ4xwttOnRtNjRveCfqm
w+TY1G5U/3PVTk9xJHZdqD9Qm9w74cZw763nwRgDEwBSmY6H0fv6vuS+w+x/UlPIseSdmlRnOfYJ
UraIp1fN0H9hAnCu3i/L6GHL1VEbufZaqC72U2FHVOw1+cx47xbH5Or2kazNEgXQ+y8T2VqDLGTQ
ldpr1IfIkaFmOSNg7qbB70G7sXlrV5LeAIPrzE9Ssl84uSiqqiCGkcXrIunvbCZ4Dt0QEfmaDrZC
TVUuf5erLWzZqlHaBMwkAKRkEuP6ixVTEYB4pvBhdSffh8NPRC4EP8VOI97IrFPS/X3/0K9tKE/S
/zcIhPPaoN+bbZlNEhsq+dIXw6m+hUq7L+sqc62sz5mz1uyNdsSqSTitKUfgDgitrk3WVhXk8VwI
qJKLfkhxcK0CTPoUZJtzPPM/tfQ9MLFBMwkDwnxgrk1Bhq7Q5CHFH4c/I4LTXawf1cTcK8YltI1j
Jb869Rap/ZpbBVtEWkXMCHf5Ynl2qLaaUlSNR3eXpn67V36VXY7OOfOZ82DvXNKk73q9KvQ7i1xX
hoaY6TXO/xyacwpy2AkPTBwewiDf6eFW9eI2LsUkVCw/x4l5gudv+iGvsqUk1sdaa7woMB6sP+Ki
OymvKZSPUAP8Ri6y8RxumZv//wdzTZB2lu/rjSc3o+vDsC4qyC+S/FutPSvqY0mCfP8arBqkJ0Xf
BAjzDTIjDQpL6kqloZxvTMfATmzCCzs5IaebnZ1+aA9FS0PBR2xmw82sOU9CmbkCQFOKrO16qXat
xZA9mexs082RU9gcAyvO9kXQpvv7i1w7mfNIwjwITg9smVyIsBrG2o9aLx2L6tD2au5aAU70vpW1
Z/SjlflXfPh2mjIpiezErWemvhvFxkEPX4PgXYff5j8Y4s2ZMSQw8y3bFGYrDKf1u9ar5WqnSuFe
E++R8nvrbBla2TdU0Zx5nAKkKOCV6xVFpVMnrRUKtNnj6SAnXf5i+UHyq81oRrXmoRwD7akZJrjw
VSL1+zAQ0DXjct/BNHhTiKCTEZ7u79rKeaPaM4+IQInA3OYiw8zS3Km10mo9EeUu/UiXXdOULWqP
FR8POI85NMRKOAzLASsh6/7oRFnnhSaymFKXx7uyb34IQFXHjBGdp7I3mw2nsboyKjIEM9Q9YNS6
/kxJnKlKJYXYjP5qw09a9iJFGxnIytkmwaIpBtMW8+X2wgRsfs1gA6zxGpnmR9ob6l4qQY11KPLs
G6AvG0d85eRpdMfJG+mSwfq3OBPAIZxRDY3OyxunOo6tOcFbATPd/SOx9rG4QzBCwqNEw29xJAx/
snwz6TsKHNCu+PVTMRk77VWpyqOd5q/3ja0lj4xQ4NJ+osCYpbj+TE0p5DCIjN5z0KR9CdvM2DtS
rXrMKhlnicRrF1YOZGmVpB5TOVIfhGqKY53AjXL/l6wtGyA783/EITMbx/UPqfSY/qMV957SmvlJ
lwCs1sqwN9v8TTWTTyPHe+OErpR7gQxRRmIQkokLeAavTTpN2TSOLgnPnCLeTpBw+1qJoqNTJi39
rbJ46dpc3hNbSC+8N+VjFjjk1jKQatmStgQ6V4LNq1+zeHokqhKD6E3hDa1c7jUEuw/CdKQddB75
fki06KErNaZcuqZ7UESwBclYeXOBYxBMgLKcOdAW5p2qjYosy3ov56G1avtPq3luM3M3tT+majqH
vrylfLq64A8WF46cMSUH3UYspiESFeJr9Z749XmeM4BqyXoaw9/vn7AVd0HFkNlEykt095YPbgEU
OPfNYvAmGA5zr3cG1x8pUmxphK54Pp1iD0N/jLTeTqRoljAMaKsHL4YxtqugnEimh1z54/5qVqzQ
vkNFGugqRaZlmmcDWKpTtR89RFSekLAd9oGeHqS22eJkWPF6vLbowoEJY1xuWZmT+zaY4OuZvFiY
0gM03M2+KtVqI/C6tTI3t1HBxQNo/HdxFyuzHyv494QnRQWAs9rVt3A4txuGBZpk5HJgxkntr297
FQZSEPgct2asDk4FHtqy4h3Cd1tuZU7SrtOc2RAxEK1kYrulcmtCWCqUoe09eXyWtPCpKqDKmuLX
uYOkuuX0NQ//8fvvCDFvvE9rK5wR+CblTfbSWFwoLRChwjzY4NVjhR5jy/RdsWvtH/cP3sqXAotL
6R1qANgml2oPjZBQn0QI05ODT2UZu930130Dt56IrwR0nH8dcnkygOsPpQgR12YeyF5tFf2hjGWd
bN8cPoNY2ufZrBeEdsZh6I1s4zFcM2xTfyOxAknEm3Bt2GoMJU2mSAbta0NPczQH9EOk3SDvIkE/
Ot1iCl35XvT8+FIMclGTWzaHIttPel2Ek1cNnSv3ZzMR7jCe7u/mfHEWp5EBAKpb3OF5PmNxsRKK
KVzXbPKK8Zw1f4WajgDwp7ksbBQbpm4dLJPxJPZU09A8u2GvG8t86DWnngBr28chFa9Tb+579HUs
abrcX9XKIdTRjqJQygbC3LmIFqhc1nYkC9kTWersrE4O93VdlRtXeeUD0YNhvg9qA/LtJR2Nb6WQ
vDuD7AVZv8tTbwqqnbVF3DIf58UHAmwLPSJnHh6apRpiEtVS60ua7FXZYZxQs0aMPUhRwzxpGpR3
mX9Q5W/3d2/lQ4H1gm0XXhqINpY0g+Bb/SQxJNnrBgMhhSaDfDHuJzcxq0ubOPLGx1o5gjTqoPSB
ngb29uWkta9Uul6ZleJlL7WR7yrLOvrKow28ZMi3RtTXbMEioRq4QNL4JRCi6FSnbHxT8agZR9Gw
b4ZoFyXhp1J97L/c38Vbag8m1ZnShTpZR2iW3tW1v9BGpYvrtFG9UtJP/vAcSgGUT7VrwmpWyn+N
jQvjL8wGylHPi+dU+Ac5zA9TX166UHkpA3GUfef3+z9qxYd9/E1L/rPOYOCsGErVS8roMEX7wT9K
5kOrnzL7vdPbjQuy0jCcK18UvkCR8nWXc01DaE+07hLZk8xzGmSur71FdbqHjsfKXhLpnUYe003H
+2tcufw8D8iBzGJnt9KOUVHrfWvlitdmY+j2lhgYM/O1DW+2cpKurMyX6EPlxMp0YU1NrHjzugqD
4Q2lhSJ/2gXq6GrxBlRizdqsFYkjIClhKOfaWkY1KkwqoXgNesLwjqv+M6N0Q7vPmo0TsnL555Rn
1lCmwGwsKxuqkZSyH+iKF9XWwYhFArtyLKCkBVGYp1tF35XzSFVDxdugwKvx2F2vqzL6vDdGX/Gc
vtn7ZvDCoHlsvCniT0VCnab37h+NlZyO0I7xBZip6NtRH7q219dWkuYpnXGVWlcl3qbih5a3u1wZ
L4ZxGArpaPsweyZPTuI8CX/YODS3rHf4t7lPgYbSHMwun4zYalPTDiruX/b3GAe/j7B9QfV+kVrz
obQ0dwR6ktTaicjpGCvyt2YYd4EpLlXhwXD1Hh3Dp/KVKc3723I75jX/LAN/z72ZY+CFq+pSxCwq
i7y+aOu9lmJT/1zbntIfU/trHIeHkGIrLZXkn85xkfAWNajZ9F1A/9nI/8BG+xQzzuI7Wz9szYHw
w8BcAidzYBZZfK80h+4emBD7RV4xokURB+M+jkrXsrpD0NnuqMNMkI6nZlOlZcWNWIQqlGBnWXfI
vK6PilL1qd7avep1HZpxQhIVQGFpS7Fk7boxZAKbCSwF8xzZtZW+N5QcUIzq6dVvQx/vjWaiyqAd
/XyL5mfFhcz/PjhdEEe3vriJIy1EZVv18knbJ1mwB9EAR0XgRrBGlPbh/pFat0aUbKuEzOSh1+vK
gkFjUJ8Pl8W2dayMyDkETMMdBzjo3IFqwg+pD/NfjyQQYIOBhjbSTyD0tdHINJPQskaVxvxvRm7t
QaseOum5b7uTmW8VZFZwZbwuZIuEz3O+s5yh1+uwaxF9VT1Fmg4FAlAd5AdmoB0medwzfLzzzfJs
Ri9B9M0p44eu/7tUzr3G7PzYb1zgtVNEzYJpXlJj5twWuz2YvVJN6qR69nhxmt978RZbX8Ytqu5V
KzrVBAvIEy/OwksoYnSsoYVRVI7Tz4oYnrU6K06G3f7lO+YW4OEWgoxPmqc14IqiZXAzhjKacVYk
eCwvayhK1ycnOYICPhpN8jDIzZcges3F99I5tJ3uTo58UNN2n2YWf7f2VrXFh7yydm6oPmcTMln7
Uoxnyvshj/NU94rs5Aw97BaZawxvELDcvze3WH6wQB8NLTY58A0tT4cEQ/qj1IOlCJL92KGG6gxP
Wp58Ge1XuABq5ZKrSG9M6W9ZI23oyKzkNUxpEmjwLpPdLBPP2BJTCXhN96bcDw5RW4izH9fyrtBB
d99f7oqT/WhqCeNAiTOSq3jQvayQn6QhfUug/7pvYu3LzaMCYLoABZJ3LpwCbMNlFum6J+et8dqo
dF+zvpAuAzKnR327QL9mj09IkYeskJm5hb0cdRij5/Z4YswPtdHuTeu9NPR90G70oNb27qOh+Yd8
iECVTk5i/AF7V8GqkEdub3v3t27tIHDVwcPh4QCOz7/ggwW7q1MxqI3h0aep0O+0gMpuQGzWrjm1
+X9tLLYLQYvSkrPawMBwGMtd2FwcKXlU/OY4ypdSBaE6lS9Ouu+Gz44hHrr6U9m99/KxZgbh/nLX
vtzHn7LYUHlmsM3AGPBCpodCbXbzpkbw1ztbr/7qxvJIEchDRQ2i63pjR6MZyRnZ2DSFxCZHYetd
jTdKpmuxLjVmojqayPN4+sKIY1YVs8aW4flZm6ZuojTEmaVB1dGqxb7wteBJVcSr0DMrBeEcXTSf
MYSis8onWw+3oOWrm8vDzLQf1JogzK+XDBuSP1ZQaHmFqrvW9OiHn1M/3v23rf1gZ1GlizqAWrJw
DK9OSjeL/9Rh4RLSRqCxdvXoKv7fYhYXo+iCPAhrjLCQRv/e21tA37XdYqfQl4IclMnFxSvgO6BG
ZKc2vdD5XisTgL+vk9aR7f345SNPb+CnW4QpjZLq9VfxIWYRkZ5jJ4QmpUEy4YDKU30okqh6Zsxm
a11rRZG5ykh7hYk1sFqLz2OVTVvHcmR6vfxVbWDwt16s/jFv8pc0DHYm7IfJaH6OzFNsuplhne32
It71BOKPQ77F6rmyyUjn/b/HFo29ZWmt04spzuEX8nyynqx4lWp/b9UvzriFvF85LleGFme/qzu7
BLPAcTEDl2Yi/K2//mRzUCh2zLP5RIKLgmdCT1qe/Pk7qoNbxpSjG8/wX+8flhWvxSEhR6SeAwRm
2bmArLK1/bIzoW840RN2o/AVGtkNJ7zScjboOBNXy/QQzBvuMlG2oTGSvXtVGo9PveG/S5DY7EUF
sshKcxk6YyeEClU3yosibPuUTAm8rwCAkuOvr5cyCNgInOcM8ru+HBpIybEQqeUpzrtlIJxpHqv/
0pUB3MFYD5wNMyvH8v2L+qGvrNaiiHyBxERTH/1mA8O3ds4/mliuowvKRCkw4WjUjELlW1f+0aUg
9pUN+PCWoTkp/BAvhEo4MAJQWZ5Wf01Cez+J96DzRLfVc9yys3zZJN+U7a7DTnOZeuNLFowvZRT9
I+SNEGvtxH/cuYUbNnI7FbVfWJx4BvQGtwltGPt//Idj9u8JWMbAUd+nvlKUlhfL9DURqhLRQ+bv
7xuZt+S6jUA1j24jIT1NCY7z9aexutY309Gh0Ia+2QGPpO7MZNQOdTE5uwgsexgF4Tm0260K3+0W
zjP+oCBhfSEYXVa8Jq1NO9QlNA91vV0Yf7JociJc+OurYyAPZkzCbijbFu5PiwfN8vVa8+z+mwUY
q6e2Hj0l/qXtD6LYAs3d1jZIfni7mECGrp/I6nov5aauhKUOmkc3kBGyODqoXdoc9MjalxBhT63Y
qP7enncM4m/5M2eHS81AZxhqGjCK5vXDIe68Gph9nj4Ezpai5u07NduhPUILnGrUkg9ZCyBXLOh0
eTVomx0poO1qgbIFm15fzb9WFpeqjHoDIL2qweYhXKM5zYXzIYBHZtxwR2tHj74mXWjIqyhrLp7d
tMmqOIYYyNMleZcVnRsVhuubG1bWl/OvlUVEEwxVZWQty6EddOyTl1pDaECp3crcCOi3lrM45FJI
zl4wNO5x+twufw2r32zrz/sXae0EmDPhOMk/L94yHpzGKTJajYuENLT+GGeR+DQzdWz0hdacEZk4
A+akyYQIiw9TOF2fqlOre53zxQ4+GcwevjrQmZSq+BJIWuVG6jBshOxrlxYmszn3wBfJS5yKVpVd
LFAV8OBbPNj1PxBPTRn0oWLcI2h5vL+Na2fio7GFh7D9oUnjUuJMqM9l9FUvLyHK5cbGgVhbElz9
cwYJUQ5VuWs/JIm2nZCb0z21j38zhsPkoJ72pJjhuaWNcH9Fa7Z+FuARlGE2aPnJtLSKOnyQzhRZ
JP40i8wNtL+zVhzicmPvVo4gRw+cAHGmDFn8fA0+BBGqHoy6PcSmF/hTfelTZEPiNKl/fT2zl2Ng
BNQSrm5xa2tGw+ouSAi78g6QlzA8odS7woQAUvLjv4wo+OP+Bq4cCYDPELTM3WCq/YuPZUx6YoJ6
tbyS2wdTS2bsrMp4TGm174xRPv8Ha4DYftK7UsdbHMA26aH2bLA2tgb0SSKgU7lHxGDodoM62X+Z
QCK29DnmFSxCjJlKEiElCJO4aAu/3nWRNuoTr5RUMbys7abMlfJLnNsvhR9/qoOtPu+KP1TxIkB8
GdGCp3GxxgoRdidrDM3zlX5vFt+ycNhNwxZQefW7fbCy+G651k5VVeA31OmsCcXNu4CpcfE/nF3Z
btw4lP0iAdqXV6l2O7ZLiZ10XgRnEylS+0JJXz+HHsx0FUsoIY1GdwfIwy1S5OVdzj0HxB8r78ja
cpTty/SRORkmcM6GPfe73CjfXcHR6ErqNWWyhSQc2A58KlAJwMcburpzliBln6U2aHXHvT2ftYm+
1OnwUKBWwrunwIrMqQxrVhwafwD35rMFqcY0glbVnPPIqWtrJemTa7s5OhhXwUSfZD9Vxw4LM2/0
pEosYC8/dUHyZ+JmRJ+Iu5+Tc9Wi3s1E+h9uCOABslkEQhfwm127GdBHYLYor1CCs8zQ04vdwD7n
028CMpP7V3Hhu6KAA9IpyaCJYov0dxf+DPqvnt5pKOVM2pOvndExGNyV7H/hjF6ZkD/hwkQ2T1XW
Wh2y/3mme79wjyj8DZskA5UAvE25sqIFDy2RqxKrA4JxvOLX5tJBgB/FT/DulDR9CFBeD60iWePB
Wdo300DZ3gPdC/yJch98aL7QbmDOOe0yRPMZms6gh1jl1F942NDqQFQt0QdSYeZ6Ma2LIH4aCtS4
7W2G+XlegM9DK9HMe9XHZn//LCyccwnbxzg0YEFoaik7lwMoy22OCnMSDHsMDUVi2HTNj2J6bTnZ
6dBYZ2//weIHBbyUsQCp4PXyqkCkg13C4pSarxYh7NTn1mvbdF6E6Qi8QZyS4zBpGkZBwSF73/jS
uQRrCer72GDoyyjGawQvia51uGMQfM3N72NPQp60EQvO9w0tfkTM/EBxC2kZprKvV+li6Mu1Z1Ty
tI5vO/13Z717Tdz1YifEyoYuQBJc3GNU7nFkgMx0lcvW+V7GDYZSmz9Mu0zUr6nbQkrtd1nkEWpX
UauN+zZNXtBvX7l3S9uJTjravNAhx0itMqzYAz+ZlsEMJiK3gFg2tBxNkUROFzz7Bv1zf0dvNVih
uHRpTPl2HTQlMW8P2iMXPJcUGiiurm9zh1eP3mAEPw2ANw/Uou5LwIbTkM/VJ63t2fcJumo7Yvhz
HyYIXdOoZeYaiG1xH9CKNdEfBqRUPdMZEYYYfQ4tlrr8OXXfzbQHU0D+PU9Wu7FylcrDhJoFkFCg
XoaYojq2liV1/b+etZwgbDBvNGOTFN6h68AFaYSkqEPQCv/uxnxnGu/3v8CS/4P304F2dwHgV+Vg
On9uJ2BuvLNfPqUENODm6b+kexYIhQDRQ6sSJXAlEOAO71BRRX0ryR9KgBH7tbnsxdsCr4MJOYgC
ATkgv+XF0zQZRe6PA3RzdC3dA2t85AE0S3wtYiB/r9OoGfUjbUSUge3y/v4tnRLMfiHmBjUaPp3i
2FFUQ4Ypb0uZbDFvsTFaL+zsE6gZVrycdNrqGbkw9LEFF0sM+KCxAYxtZ5eAJWGIDOdRM1A50cCE
B83kwFqpBi0dDOAhANQCDbiEll5vaW81k29UgXuuKifUgxITsEnImv9QuANl2P+bUSe/jW62RDbD
DGk8/zlvDXEYxfgTTEUrj+JSOAHubMwAIpwH9kHxNBoYY2pUCb1z56Vh3mWRaPju788CZk6BPUeq
DAYb83rLptnCMO2c4i5pwE6KNgJUJjfBW1Fof++jcdzQvcCIGj6OClibqpFoCPfcs6e/CQRGc/OQ
GOFcrEkBLbx4V3aUQ5B049znGVbEm6Pnxz5Ym3ov33jmefL6lXLNwoH71xbGiZR3JxA99H/kgdM7
KzTHg+ZDEdw+/PUnApOHxKUhocOEhbKgeSJDAMaLD0cBViGrAJM6mZvIaACUbkxvjdV44dQBymTg
uKH/ifkHJRQLOsNPfBMZct39LA0XENDP9xe0uGsXBpQFZek86wl665DV+4fxp9YieKSO920s+Dgs
Av191BXAMKtW9Rm4r9tqKryz0x0N5081P0JXoWXBioeTP1XxcFdmFCduD5ahNT2Wwl2abJ2mZPsg
R/G2KA0ate303pe9c6zdMvhMeLXi7hYagoDRYPYQBUOs8kaJ3gp6kszF6J+drI3MYToUQ2jPr0gN
Qt9qDoR8NvP33gGQYU0DaAFCcW1acU1mrdUz9WDagk3D6k5NM+8NwjYYDRM/C5tHaTJuU8s+FAFk
ehK+UuFbXjvkvtAZBAcNqFSuHZdgmW7WA/OBZS93/ZieJk5OyFa3HVqjdvJguuQhk2NWmV/GJft2
/3gt3RE8Moh9UDOVU83X1mtuMygiTv7ZHCAXzLnJIqrra0HWwvuJnk0g5WFA9w3M7bUVTAjwMq8B
N5YcBGPzT1bynQBZRgaeJ7oT/Z/7i1qKbFEBBpkiYivMCKgZn5O5TBsTHfBmYGDHz8zflCUkBA/A
vR/Arrrp3GYz+1+0YXyt6rCBHNoQrFXAl9w3cB2A/iApC/CUX6+ZOZCDTScUOTXhbkUwHFJE1326
rVz3mK7NTi95CWApkYDBIhrNiify+tplrUBHnY+V2PkFOjq8tZxjblbuzvTztbdpyfMh3wPEA1VA
OVN5vbhp0lIN8r/IUwJgHXSnskJURSE8l5kr7YrFlUEdFtmQRD04ysvkDxx6sANWNg3doWs9YMFF
aYR1+kiou/JALYDkcTwvjCl30ekAbGoRap5HgzpZKCbuHiqn9FkI4Ei5mfV5APWJ3W6slJZbY8y3
jpmVodVBpzYp9bCYAV8VFigWROIZL35b1duR19YJYX5x0KYsg6JfuxIFL11huTXoDelgD1NJ5gha
XnqTu0BTlNOrbplH7NaKg142gYgnAK+HnLu5/tyM1MWEbql7ptz9XRn190mf1lg9lu6L7CMDZi2p
MtVBIjNl7dh1DvbeERHa5Xu0/x9GP4lSo9l3Jlnp+y+dK1QFZfaAFgSkjq+XBCqsnJYggTnPuTA+
ORZHu2MKxN42yfSDj+Nwvu+TFu2B3k1KQeONCxR3EPRT6w4BokZiuaEzzTvalmFbfmqDYnff0tLH
wn3BVB8WhlhLOcS5BqonoF8Rnw4e3QFnM0SuW68xki+uB9G2JcHiGA1XPEDVOlPpVjL2KcSemeWx
G8xorpAe8WAlBFpc0IUpJY7zHUqN0UUjBwSjw4aCMSf0c3eNImXJpSFKRELkAC3nqDmeKRvWKaGA
0CRgFtJcyIEQbx52fpCs5SprppQvBDTIgL6UjLZLdy9y1w97CjkZPs4rAepSbo65fQxDogsAqgCV
TT2pupG5doasqHjJhj+aB6wy3/NxRz0WQqx1G9CXdA2Isng0UAFFxxJxK7SglatlBHUWZDDqVOUp
7+WcUfliE/vBcdv4P5x1PPOSX1fK4ShHg9SJmAYOOJJu8yeLoKmilyuPwtJqkLYiKgVWDcOeytPa
8dRtgnz0zkPdHUXQ7LIkfauI/ghNuh/3V7PkAi9MucrGceGzevZhitntyXF/U+ur2de7AIMnWb5i
a2lZYNYC3TQSP8yvyr+/KGlgWNeojBxewuzzR0pPZorRtLGONCBC7q9qwRJK4XKkBOEf4j/FUgqh
UhDeI8KuqrmIkEF8MzCZ6negC/eDei2TXdhDRF2oRKEkha+mlk4Aq7UmqyHBeWzpvpgDvNrggI0m
rYxG1v/OrYSvHJAF9wRFZ0lGZaGKaKsPVwEMUd2PZXB2XP67pjmN8lELovubuOAyMNKItxFtLLyP
HxHvxefKDTyOPu2DswGsfKhnZhq2Lv1S2c7+vqGl/UOhBvwvwD6D81A5g0lA6plYTSB1ldviFDTa
zoUxXkJk2Pp639biogIUoSXJO/6rnAxEltUUNFNwTvsYaJfC+MT6lchl6fAhD/h/E3K5F/vGMkIx
2j9g3wI7Qvl3B61ikEkUGyrWOOuWdg4xvQzDUbdDpHhtyhxpXosaqxm8H0NmncrXhjfhXL0j1vkP
VwoNazSaQFKP4qfykQTUvUHCqgdnjz427YNZP45fXf3X/a+zUBIA9xmY4uELgKNQK2oY2NRaH0MM
ZyG+t/TNsF/zYCNaqI2kz6bNwEi08q0WN/DCoBIiDY5w/NScA+AnoNvp8q1ufGPzC8aGhrpdubRL
Rw+UYQgAAbi7JZsqB92YnMQJzq59bsWXoXwR9dps/NLZQxgmT7YOCLoqZT+7oNbNwSN3HkwRgW/I
KaEsav8xzff7H2ppLRitlpDPACmgSu5WUN52RmsE54R0bAPoVQUaTT3/VJjF/r6lxRVhRB1hJQha
MBd5fcTTDjXo2U5w7qw33TbCksZ5gIh25SAszFADFY6OCGpeJprPN94u7yCRq+sJOIqdbIelt0ff
6NqosUFc19WkeDR49hWEes0W1YY5Ep7QTkXpFfs+N7TnbDKGjT2TeZ8TS99aAwPMwAIZjwmNz7Bz
DHd7f19kmKFUzz66nxjNxDSsoyJ/atubxg5TFWcMpnxKmvSl0B6L5DMfhr2D4v0U/HPf3lJcd2lQ
JXnQNSzEcJLkTBzzV5AYXig5KhvklmjUhpQZCO4S8HqwsLHXMqel4waQg+xLoHB0c9z8mbOJWX5w
puIdjE6h1v3wq7VscOmkgatQgpkRRqILeH3SPMF9i3ZZcs4nj0uCf7Y3mPVPB63eELX3asWhLrge
sIxK5kqwC4O5S/6ci2fCEKCP6AiuquPEJv1T99BBpbFLwDeUrZyVBbeKeFU2NXFOwPqo+O6gmoE8
q7h2xtD7xi6zPcmnyBgepwFDI1lkM2hzlmsPxsI3Q+iKJaJJh0F31UXUjQby/snWzpkw9wPAxUlh
7gK2srRbKxIqgpIXXqQPEc7rXUyN2hnHCh/NDFroz9ihFQyhaa9UhG7jrWsrSvZU2YkRoC2dnN1C
RIldbsjaYPLt4ZMW0E0CEztKamrEmugSliKKBAJymOb+BiLQjdZ9yoeX+7d4ebv+NSMP5cWh64We
JxYtccYLrXmggT2fjKQ4lAXGm+9buj3eKC2j74I8ENzjOOHXlnLa4rEbzECC5/PEj3R956Fxn7VZ
yKyVl3WhoO2BthK2MFKDQQSVvauxxi43qgrfp9vl/bM+DZFjP04ijzS+c9kLN7+kQtvxoFwphC08
G9KyZLL8oLpQ4YIIJau2cvDdyvaHkb02Vlh4c1jlu8rdm1Y8k11bA8hB/efkpWh2urbVPAxdP+uE
fbMT/0uTr80R3F52/CJshg4qY2y/Ol5LksGxKGqHgNt/L4YxpG40lCe47PHV7EmUrnznhauBLs6H
sB6QvLiD198ZRYumQzSXnFMOV9IMIOEFa8eadurCuZUhIXhEMNICEm/59xfnVmh6OgvRYpuhiJyw
LcIPCCO/3T+yCzsHgDA8MuIIBwgJudQLI6VHmdA0uMm5HndBG/HhjQA/hfemmjbT9DP3ft03uPCm
QnQJdTMPrSiwVKm1EsMSdld0jXb2ynZstrVmSDVYgJghaz134w/I22dmCCRu/kVDwbuPagCrINHU
dsHfdy7lAQZfmyzpQ9VIWbzTDjVUpx3tbOQOunF1/T5CT30lpVzgIYAV6aqRq6BRcpNFTMMYTKWF
Bfs8NM38aHvFBgOroTX5UdDteLFtu0++xZ4BJt31GpD0Ynt/05eOElglgXkFAh+MicpCq2ZiThJ4
2lmrvrX+izUVoEf866AV6SUmRFyUQqHBouZls+gNMRt5Gmcp+MPdDas+BXMW9WwlKFtay6Udxcl6
0JFtO5enMckADZnqUy3HEKoV97rgyq9WozwadK7b1HEZVpPNqFKeJHOD44YF5PiGtZ1bPCGeZMGG
G0d5TR0HrUeMVECtO43n8h9ubbm9yQz/AJW+F8c+kopvsubF4XU4nkG6cOzHeg2hsvASO2AeRbCJ
mgf0ORSHJjTHLJPZTmOZvmsWmNWsJ4+T/erkzZK7gTwXcFhAS8sQ5trdBHnhe4Q2JO5eJnpq6e+x
eegqaMCl76AjSHS61vaVYd51ygCG3X8NqmFgMTuN3egdiQvXhfzu71rLtoVcYAK5Wv2xNCC/ROOK
Z+1KqHubq8AwijuQtUHmi/j6eqWycO/1Mwyzptox38F7+FWgDzHZKAp/8qEfdP+KL33CS3tKzlh2
ORyk15I46I2wnc4zS0LIyk6rqM2lm4G3D6kp3Df+oCysdkxrbAtBYpMdnOlr1T4Q96fwy7DxHgEm
QMxTpp/MVs5VGfP3sfjcaiDmGva0XnE4S47g8ocoK/Yo0YFWNUncDA88/d6ab2RcOT7LJqCYJSW6
PNOUf3/xOvIgG2diWiSucE66xIx0VobdsFa6XTorKBCDwgJ5CiZNlJWMvWllgQseno5sjPL7WNVv
Rn7I4s7r3pn/5e8PyqUx5a5DFaphovMJ4jQf8YT9wIwXTIGb7Rrr6tKJvDSkPDp1bqB13XokppRt
qum3Ac47uzWQV64xuav7BxA43h2Ju0Q+HOBzXX8mr8NtthJQmtfFNsj0XWtsqnoHQMqGzNsgWXka
biJv1ZzyNvSGnQHpzsTZhqdG0dssNgb5MXs/Uzc2XWPjT78munPoSitVvXhoOmOAHvHgx7gAVHuv
V2lWDnWcxNLPc1PvuGZnoe2LuBm1PCpbduyo/uf+SVkyiLAaKbRsXQCqfW0wN5pmcFluABMVhHUB
4kn9zetYmDg0Gmi64sCWrCGqRg1CksDihb+2ZorSAzFBZZxHRovIab0fSaHvksb/1g8TBFjstehP
fYs8XGs5SwICcSTrgLFcG4QGWNlWALeeZ51F4BJ/LKz5TdfKE8Z1I0ixvFh1su3qNR0g+ZkuXyTF
rNp9mqiXuhODWVQz/wSERYHevt3/cGsmFBedYewU+QRJzoKZp5x3O7QatvdNqJ5R9s8AMURhENcI
43jK12qqlFS9R9M4SPPd7AXg0DUOtPl638rtJ7q2Is/Mhf8FvTwdEo6YUh/B7g7dwMIKotz4zDk7
EiSfXfAJLYDP942uLU16mwujnOaJOXQwavUYK0kBJSpBY26s3Ga5QdfHAEuTbJ3AEQEb4Sn1qYnZ
czU6sGIXbWg14DtuRST6E8/W+vqL6wF7Pfj8UOIDdPd6PcIp+rGtijR2QFdYBBh6rjerL+VNWocD
gSqObNziQqFkqViptUr37dFKYzF6gDKmWth6mMzhL+2uYORjIIgZLt9goPJ8/3vdnnZYxvFCQImC
BPivrtcHKlW7LfoAO0nMHGEHVCPGzPZ2960s7CISRcRziAIwmqmW9tzCTkF3nCC+MosjBgzDzkiP
zF0h8Vo4FVdWlGuVasRkBM3B2PB9COm+Vu6JdNVOq1fm3G5SDvm5UBlFyoHsH5m/XO7FIR+tKrPs
HCGHlbyzPt/5IBlxinM1/qmbp7z93utGODlHMQIKO+zb/G+nhj/so/wHkA42FaMF1/YBYATGKS0o
3i9jQxy6KcbX6TNQkWtx8dJ3k6hLiYcE4YNKwW2mud8GBDF+lsz7YvA+6YN28OyX+6dj6bthMsNH
5RctalSgrpczAhbiczLS2HAoxp490Ao/tzqgbdVK8W3RkK8jrcCoHSaYFOcEyZbG6/2Jxo6/b7l7
HPUt0avIG5OVssXSrYLIKQqZ4AKRpD3KitI6ZcWg0zixyPckzVlo6CBQvL9tN6GUpGF3Prob2D2c
QuWlwgRfoRVFxeK8f82nMxjTNrPRHbm981m585s0mkFAieRiDYj9UfK49r8SYod/oML7caOv12f2
k+6nlpXFUsjdAXPc7O91F+Nnz6M2H2qP7r0q6umD7bU7vas3Df/WZPba+m8/J4D6Mu9GA+7j5Fz/
isIWlZZ5KY/THEjSY1AeWRKPff9IB3YAFScDkoM+eaza+2QfFONzQA4lOG7hFFa+9+09kdI8IFmE
lgZOscrB2tgUw+HDlMcT/2lVv4JhW4sVp6NGePjYGC+XgBFgfCDspPgcQrhTmk2Zx4njhFr9UIUG
ZO6cTxmqjffP1dJiwH2Frj1k5tFDVXKcKUu6vBd1Hot+PIrk4JZgRbPXuOsWPp5cCUJVNGqB/FIe
nmbuGpAlG3lMICFto0hr8h96Ur/k06/7y1l4XEH+iw2TWTcSRLWY4NFKT6fEzGOw4EcUSjf9t67A
HC87lX0bGVMWuTYCpGQNa3HDKSk/2aVhJTOdU9eftAyG3Somog6H8pXap2q09zyvIjZomwr/YxG4
li247n76g7DMbfddEN/fAjXF+/ghKBZL7iVgPyzli4LzAAi32c3jeujDNEvDVHwpxdHF5bU98Ovl
Kydo0d5HbAuAJ7BbysI9wn0PCT+ugzG92lVnNyGviibK69E9CsvIMLVY8F1W2sPh/kqXbgkSrkBS
XOCRVrF2vBy0EYPaYKWx+5PLEeV6G1/fUN/+OmrjirElNwiqiQBPiSzngMzg2gHV3GnqBrpDuCk5
nnt0nJ/trKKbvko2mSaqKO9ot3NyG5JdAdH2pe/xx6QWzdEoc3JIu4lt/LHgK9CEpe1Hh0kSFuNR
hcrP9c8SGNcoproq4iYoHu3Eec1dfrR4cpyq5KkunptMW+uqLp51D5MhmK5GaoO22rVNx2jJ2FO3
iD3jafxGxH6w4H3Heo/uVZ3uh5qE5fDieifTaEPZH2dv/FStEd7Id1V5l9CLADJbqngA56Ac9BJk
6X6aFGXcpED7z1btb40hm/6Dt4dyjCsFpyC9+DGucxH+WQ6kxGcdVgieWGr+gjaOvfIJP46OshKU
LKR0qsTrAal1vZ+t6EyBwkIRz3oQop5ta98gsSJ+2nt/gsBDtbGTg0n0EHK7jXvi/B0EGeIhAbdZ
/mcqvxVPGPmcx63o9gIZhWPuej3824Y93Ao2AMIiAOFhKshWrnmn9VkxGpj4cbNpP3Xtr8oG4RRp
1ip8N/NPH4Y+yNvwJ9CFKAd6zp3eKOyhQFJpQ2O48jc00yOgALe9c9J/VPStQgOuciKWbLTV/ujC
S4V2GyZ0QAwircu/v/jc0MOeRUFQkdVBVuA/zeJJM06Mvt/3XAuvLtDPiOYDVOOkENK1FeoGbAIk
CJc20RDIs7Cr2SYjaxH9RzlPOVgoksokE0OoGHZSgka9CBJNI7io6XxoKxJq6fOAqnMbgLGcbUX2
qan22SyQoZVR4McF3bXpOzgwoAWeh9Q/Za+UPqfjrhsjo+pDHoz7wn+EAuRJEyvh+sJtRuSPuiRG
zxFeqcRStBMeg9MtYl6C0MDxMc7RV2xcCSOXPi+AIBith5ouZi3kr7j4vFUwzuPg2kVci/cU4vIU
dH3lDCLPP/c/8G05BpAWyfEEgDYYX9QZfh2qXT7reBnX3ucAEDHa/oG0VjQBhRL8EPwsEnflGV54
DK8sKj45GzueERTdYx9kInWxqbNiU7E/Zp1vBm1N1m3xkoKgAGBF4AiBUFIOsEGs3JptUcbTFGWl
wKd6K72XoG2hedVFKXXfWH9sBhs5uX2u6Uruv5QM4b2XBAXw/sCCqj6CA26DMgMirbIKQZMf6pR8
SvxhV3vai6im70UJlaN++JKPbZjM7bzyKCwdVtwq1F/RAUQAojhsMtFkIBOv4kJPtF3b1cXXqdX0
lVR5wYqkIwP1LZINPHXK7Q1cwjNesyoe69bbCn8ej3nWGCuBzcJRRdaP0AaZq48QTtnLVnPrwBvs
Ku7tbzx9ooW2T3TjYFADqqNe5An0joe/REzBtwKJA0gT8MJ48lzlGjZ16Ta9UdZxzjofDMylFQ2D
vcY5tXAlYACnA9P3KEZ9iGlcXHY+kyLVtLaOMXT9Redbmg4HLxURdX/n9Yr7WvDoV7aUd6OyM78u
kf3GzoTG12w/kHY6OYFYOfm3HwuHXkdJCNB7IHhU3JQDsUHa1kUT6/au70frYJu1vWvG7JRl1ZNJ
m+9dp5s7zydrUye3cSYsg/FMBkJAwqqgBY6LMEG6oYmn/FRmSGCCJ1Q6tIxtrCDWk7Ux6Nv9lObQ
+5azQqj6qidkMAFu8dwmzt1NOzxo5RNgBisuc2Ez8YuBj0E2jz6KOjHWwLYR8KKLDVE/AGPz7Lff
GX2gGeoprv+9pFtrNby5vdPBh8gVwmbkixjOuH6ARCPM2muzDltWObtJZFL8Ghiw+8/Pwu5hgFCq
+2C2TxYSrq0MblNwg7t93Hg/NWgLOCVo6b/dt7G0e0CSg+pfku/hzb62EQhWU69y+jizjI1OoRaC
6vVpaHl0gojZH1ZBec5u9/eNLlRjwVwNqTAAfZHe499rq6Uo3Jaxroud3HouuwCAKOsYDGmItkNN
nMeZ0pCx7FvPyMZN6GbInjLerjjmhSqD/BVSlVg2GZF7XP+KfOY0S/qyi0GLu3HHLR7KsOfbdvrH
tp4MTQ/LcohqgHVXVr/wXa/sym9y4dEgxFgLASWjuP8j/I1vh0yLKxABzBvnibx524lsR/RFrDAo
Im8tTVl4da9WrXLX5+ns4NGFdZ3q783wS4h9mtrhaLRbePGpPYCgA3P1GxuP7v2F33py2SeBxhAQ
sEg3VfalEVgcLxsaWC5+Oc7RFEdWoZfWh3Pbbu+b+ijfXcfM17bM6z0GrRVjyABwwiTPw75Knjv7
rRCYwAQDMmgBp1oLqx//WOK5aFPUGx7z4CfaX43YjivHbG3VSoJrT+got+nQxSYZjtADg0bPnjvv
uek/TjZdMbaQK8h1o9QLt4T9VJNQMPB6IE7Ku7hyufnLt4R+QjUnmMK51Js//dyLJqJT0s1bhrnU
PvSTTDeOrGmKcmcPot/OSZZXL3WHFkyaO/aPtsgqHtKRe5/LvDArzJQy4Wxn16RnO2vMdgN+Uqbt
DZ1X+Z6UTq8fx9bNrAdfK8gztUSxRhe66D5QKEGlDjTaKJkoTosCCwy9z7mLu29Qu7PD9Gxuc/Yw
jj9n/ZDVfegdm3rDjJV48TbtwN7CmoStoWWvyvj6lchYTybcW9rzqHKTJOzNIj+MXjJ89fIkjVcO
sY5DenOILwyqR4cVZROAoCDOxjrMaX0wAcDwzCPzyk2Hklw+vuX2HGlrYwsLzxvK84AV478oP6q0
D7gm3K8Ms4tpbloRS5kInWFeU3BacoPAxML/gkcT6ZXyCGhO13S6x/u4zh86+k9i/jb/WiMIKENU
Af61obh4L0k9PQWPfOw63/QhrvlpaLZiW9aPAoOb7QMQEO2rG/YPZvupqd9Tyvcr31CeRfUbXv4C
xdkXppjTXrAeQfKJpP2npoWGXvObMEzYbbsH3+oeGtF/6djaxOrSR0QBBMdVjimCYeHaA1akNQOt
qftYm339c5khegD2N3m9v75FK8joUaaWgsmBsjxMt6dQgW762HFK/cjNpj46mEtbwaWZ8qSru4ih
UQx+g8kH4szKYog1dH1FzT4WFENbDh0ZmNnG/rstXLKZq6x/rBptfsbMixcRyygeLDdBXcTwoZlH
PQjWzmm3QY6vP2E6L0PHMvePfCwglEtmsWs1THLZZlK/1SzgT6U+9weR0jXU/m3AAaiwRLyi1o1O
8A0x6YRUwG6pP8S5VpFfVs1JVIjGeClFajzOLcSTQV/FMd0J4lrM0ldzdzLA2Pbz/ie7uXf4FUg7
UKYEQSCY+5Qkp7e8oZ0yLmKbWUeKcemGpMeuWyM+uDkZ0gzOBWpWFkSb1FanRiZAZsxe4Oo5/Fvq
d+4YVaUAWvr+cm688ocdlFvBRSiLNYqTtLSCpWJqRFyDRXfDrfxPMYB1x+YTKPtpublvbXHzwE/z
f9bkqi9iNzPznSJFABG7QZFEgcu17czB39mgcLD7L6bQFJHjcChZK69cwepmTOpWxCiQh7WZnHg+
bDw6r3Qpl7/Tv2aUSKkGyCOzQIERE9/5guHI5GQOAVnJeBe3DfOdIOszpU9W3ATVe1FRMmDbsmZf
GOPWrZuT8I3t/S1bPAv/mlFBOX1gM3/AjFXcmb+74SSCKRqyz7U5rthZWY6lfBqPzZWjOfg0Pkbq
PFT3M8wvu92a8pn0aldeD3UV3CGU54DmwLyP8kJWATMpS0YR61lN/im9BKxhpEmGUOhQzbSB1t0k
1Jw20FlYy6oXVgjmC/SiMGkMuIrqcHkFflov52Pca23kcyRGbrOFsvJKSrC0QpCUwVPocuxcRRkR
g2LXjHJEcWdb2bHZTiHloxE1BEvrfQB287/F/gOIDyls+AlAAtHqVTuAZtWCDsicR0AQrDysm74M
PT37TUkJlPzYTYe/PpJX5pSXy28sa8hcMcZCiF3gzW3YYdA1rJJ83DiJv/JQLlxmcJbgwKBagDG5
G7hMZzaFRfQxLnh+sPVhj2bP3wL55P5dmFCust2bAtQv5hi7/Kvdik2rfWL2e5KscYUvnsB/7Xw8
pheetmh64GNNa4wZ/wou6K3BoPAWTH/vmOBfEVlAnAJAA5WRPOgz32s7DwcQnNpW98toX5N5JY5f
WsmlDWXHqp6Moii1MR7bKSI1i/oGldLk7f5Bk85AdRbgpPyA1aCorjqLQqsAsm3IFCO50z+TDsTc
CMmyQ10Z+VZrqPnkJpNYKQEv3V8M/qIsixYYEGdy6RcfqQ66vsck2Ii+qu2KDRpVOe4sqadpN1O7
+el41P5almO1E0RL2uP9JS8FVMAqABwGiLKOAFS+B5fmtXnWcg07K1A39eeDZj06HHWb4TgMcyjM
LO6dQyCi+2aXdhrtEhTzP2rtat3IdcBWkIlsiu0+tjUIRWOOt/8u3JMgX+5bWnjPMCaBEqrkg3Ux
yna9PsrQNSEBGWMvQKzoJ80uKZkbemWuR1Zir3WHl76mJ8ehAoSpsjB3bc7L2SQKzZriKbXaOGjF
SEMna9xhF5BphrxY41tjOKUT2KsTt0zXGjJLG4sXB5wggN/jqyrPqs1nZhSDOcdz1TyKmm78PDhg
7Pc318Z/4EfXXMyNPSTytgPmYBsQCDTDle0ddBuDOgDYxATahxN0CcGgFTXDD438LIr3v/yU0hZK
jdA9QCcDQfH13hrWDCyT5iMTpWJXAEZBRoiODOnRNFeO5+2tgCk0ZiB/APlPgEqUZZVMDF5rNUPs
uv3WFZ9wXPd2Mu765Bf3qjDtUcQh9EvvrlEYyzVcuSAbZXhZMwCOBfXkG9hWjteOCQxp8CqNRvrD
JycMLUUcb/g/Q+Ls+7+O9zBrhicC824Ad4BfQ4n9OQjB5rKgetwYjxUItBNSnc0x25V8baj+5iZ+
WALlOagwIXGlLs3HEF/DykwHjcNX8LjV0z5LzbBaDYgWthA8tUCtm8jY0RxVrkBq0HGE4q2OMTrv
qTK7rZtnKMSFtdeEHXgeqzH7UeYrUcPS4i6NKimAkQKQjIFMPU5bQNnJUU9/4f5P1o+/vgKYuUSD
TXJhII1XQqGs6EgPIiM9Jr90vQ/N7M0162iyVl6FGy8GBwaQDxTCIDaKAFp5FCowGwuDtUZcEfKP
OdlhV25y23iyyfDIzKgnazQttyV1AAQwNfQ/pH1Xj9w8sOwvEqAcXhUmbfKudm2vXwRHiRQpUTn8
+lta3HM9w9EZ4fOFAcOAgWkxNZvd1VUQ2cNbFHGENLC011LVGE3zBadxN7dTYJTW3mVeUOjMp4oO
vskxUDsRVyqylOTn7Wm9BnKBMnzRmsSsLjSQ8uMKOpNKadmz+9I23b7NHguwLBc10CE8KtXYI3/E
+E7n52JfGQdK8si2vymf3P+quoLrAnVFF/4NHT/4FukselMBKRdmJy9MqUFYbRfK3YA8BOZC20rr
XfvtpfUa843ma0Q8H0nws2ufuNNSF9OzmKsgA7n3lCfU3qZUBEn+tjG3y1dfujTMKnYSNiwu4KtH
+IAOBe5MHYmNhlmnNK2+DgPRHvMJRCdWofAvHtO1cFINFjRMnY+VZj810NA65UWLJJSyxVu7+O6L
7wEoFtkA4DXwJgRcUvLtljBQrtPwPb371PSvQzFEuWPsNkZ9lXheoLfAYwIYCCAPOD4uLyuhawki
757EIzhqu/nV4TGE3MEUF+X6n1LUka73PjRAb5u9erwsVqEA9tF1gttL2kGqnjqlzjC2vEojazKD
1irC/z8Tkm8wLSUvla4lMYhr/MT4RbItFeKrvfmBWsYljwgR9WhZkIpALdfOdVig8NwL3irMHJDA
Vq37AgGEb1xPN/I3V85bMijtCMYywNNSzBqUxX3upSeq/6jtr7boNwytbT3c64CgIc+G611anobU
LNetkcQEDaFhbyeKzxBhBIOr/me45seY/ppadsrZAQcaWVd4CVMTiyfFhVZF4iM63Ug+XPvtxQxC
TaStF5clX+o2T/Nx1hMcJvV3Wmp7O2ufG248EJRfmTga3wfQD4As5DF3tmqh1zUsybZ057LEqHVw
e5HYdIKZBcQNxU7rgjr5USkPFYTF8mPa+6PlIwy+fQZWNgw4/NBQteCEUD6T1jGtLWJrPQ636qD9
oppePHP0fFZoz2gA3AIvrmwaADMAi4UTATJQNgYYoJIPBCtZGywN8Lp4USxW7HvX2BjVyrlDcn1B
MiCVubS6XG6ZYnAZPgRrqT1ZXVyZEUSUSB3xecPO6oAAGEAXBOpWmL9LO8xyMqMgCokRwR0U7w0C
DdTVNrISV1EggllQ9yMmA2oGKB1p/3dpV2ddzWgM/fqZ3hOozCvaC9UAR8/9UbShsdXbsW5xYYbB
0wSvFGlTNNSqQGrIadx3J++LYM8AKqMt2awi3dorv27vwC1j0vCKelJaio68mGZeJBLE0akbOGPo
KDH30IPnIkhLg9s21w475vTvCCU/2Vs17RjFCNMESEfztVL9EX36BljBjTHKk9/psKvx6rW22oCu
YZYfq/nXsnTpMJsZ6jhhNbWfEE889sCGK29VOsW0ve/HFK7UCdw+Czz62DX9RjS8zKUUMFwMezk3
Z67UZH2l8hpzDZq2ImKinyNSgjdgY3ZXIgaEvnAraAhEUUmOGGouIHhPCxqDQ9G0fd3Zs/JIdOie
RzWUrue7YcN5r+6hM4PScoqstXiuwGCdPCygQyseEOpreFSDqqN8pZTsbg9xzW0CZwYMNvhc0ZYk
GVS0vgQJAfbPIB7HYacVf9i3utwwsvzI1WqdGZG2SmWkdErLhsZJpfNdN9s/Mr3WgNgAAOD2cNYu
IKzYIj+FdMEClb/cGAU6TpoKhyJuURDVnNO0S47Gfde8WfYppT+r+jC91jn0QUZ14yh+VK6uR/nX
tDRKp9GtwhAtjd3xKWG/G/vOaIOmQrNR6k/qXaOHdfXTfu2+0y4wm8+pmfnJTyYmv6meLe+L6e6o
2BLbXF/ev98knRPOQdQK0Qm4B6okoVXlIP1GVS5UPDNW5i2Cqs0pkK4R5GigE+CUcIFNtqvNAX6e
9YDm/0it/lPbErhDNEMFQpzGPxnVjoN7GLUdzQ9QeBUloP0z3POzYRw7loW3d8aqx/i7MeT+cgvZ
cMsul0+zajRFTzUJGxMlzttWrhFai1cE+9KSL1p45JcDfuaYlKxT2rRFec7mkeo9JhPbl/1radT+
pO8q740daf0Gwa078ctt7qYOFCBHsKlo77e/Y30l/n6H7LnQxDF2qokjB8KPcg6sXVdA2faB2RNO
xRO3H20atqLxdSuEkIQ/ltAA69PIdO7z5llJDp3yHd145svGZ11lMS6nR45naD8Lg9mYnr7P3qGM
WDSHKTuw6glBYsPKZ7OrgtkWp1occu+nTt+hqkS0FySmJgOUT53pZ8lBTLuiCplFgMx4SDlIy2vn
zhh85k4RJ1vpv1XndTaTUgzBjAkobldHwTVJ593UuKNvVkkdtM6wJV91xcmIUsPitJbyJNwXJIYu
dw/jNeqGDlxIYaQ+LXlAeHoEwsfwQqEe2mxGvuXVmHd2G8xu7yf8dUqX9luTBw0iG6f1ebqxk67z
rtI3SS4E+BRLEW2FqM1V9s38boKphlASlsq8M9qfOXN90X9D6mt3e6+suvLzyZCcyWDos1m12MJZ
elcWsVFS3yBPTgXhmKeS7JDUTk6DCIVzT7ba5tfC7nPT0ikWQ2U4dIZpoSpfsBQKTe+5gMDlV1ff
6p5fc0xntuSKoC1qj7b4E9dQ6jFV4o9bO3jtEji3ID0iTJOiKbLDCnJ9OrBJP3IwhM/gqFedbKPV
YH23gMcD1M5LY6LckjjPTltX/UDjBlTSDFQoYe+IOxEleu3n3UGZv072lmDWdfvrskXPjEpHVLFR
hmhQkI71nvuTgATsodaD+hVCsNOpTImPNwYwU1X57CifG76xUdccxLn1ZYHPXH4xNszRm3GJbtxy
n+K1FnqjCc8ObaOt62V5P8sxxrktKbzJ0LxclNlyn5d39hxw9UFT0enIQUXnK+N9P5AgrZ/QI6Bu
BFbLjr9lWPJM2uiMcz7BcOYcRuNPhSeUF4x+3iZ74vxyXm+f/bVr4nyYks/JFc+qBSLvmBSPNdTd
aDcEqfEt6UWQpTPiqvC2vfXRAS+Ptzw8r6wK1Y+KrqAJGn73aFVHYOd6MxDDnrehGxv1VpZk9cTj
pY3UK7qDkXO63DBAJXe8TlwaoxXb842BzP5s4Ulxe0wfLURXS3ZmRvKfOikAwyG4uCh7ygxfm3dO
9dR1JxwX3xz9wfptJjtDiezCL6fMN6BZsSXEfp3EX07m2TdIjnQUHpstim8YIJa8N+40zVehDB2I
5kv9y/gkQjt/ZNqrK06NUqCksUUA8EHZ8r9PAnhqLuc6zXqisE7D7aUieX1K3/rCt9y3Dv3ufF+J
nZkf2vwlH+7d5/ILCDo85UQYuEpAxtDrdM8d4jf6J1K9D+4L5dP+/2uNABe6/LyCdV2VePg8ru4Z
3fXdY9buu/bHnO/ADFG7uzl5VvL7Vu2PqjKHdO59t9pCgK8mEcC7hH5QbMqFmOHyK5gO4Rw11Uns
3eUUWTt9ikzyizv3RfuN1h06KLWwdiOrf789/LWLyQAgC2zPAGXj0ri0K9op41XRICFqUfRtP6n8
DXytAUiNNrzX2ok7NyQdBcLmFuCiCunrcfAFGQLL/Xx7KGse69yCtNGTvrKctsFQcguKuoA9z8N9
zp4G+qMqdla/BUNdNQciDcjv4dGODsnLmeMaMRVrmEjcalUAhoUwyZnPmylMHIsGJfhMQoPWGxfd
2nKh/1yFXRArAMtwaVQjvBjsAclIypLA7u8guN6mz7a34fxXYwhzaa4DjAESyHIHLSpTZj8ZyEnY
eaci1FPGkOikfKtJfa+DOukZRMiTz6vKuzc01n4yc4seby/nMn+y2zj/hGUqzu50r3ENhXeUxo4W
mnXrZ92xLya/cO8U8x/2JhAGqMaZSNeD+/zSVKe2Y6FWeJimbuWeuKgtH09jZeOGW32YOgjLsHAO
hGrkFhqn6UtcCAgCnSnu09NQfcamNOY/1e8CkArzWetyn/yarR39kajh4B0SEQ1P7o/b87p2EM+/
Qjom5aQBedkgsE5T1d7bJfQ3C5Vt4S9Xc5PAiaCUCmAD2JClOZ07u08aipCMZZHhKMHY65GloFPz
U4Lnm+UGlfsAoZz216huBUofdWl565zblrZOO4+DU3tLBmB8KqAVlrTKqSv5kYPFXj31qh2InKJL
410XP0nPgknb5RC0UJDXP/bNj8lCX+DB0o5NCf7/LkyT74qgx1yjB5PwIOXKkaJPgPT72yvzv8wZ
omiga4DJkufMtllRtxNioIFHafujVB/m2TooIOZJ/Plzlh9JD14tsXM+3za8rMX1fAHZaaKLfNGf
vtz/7ex5jYq7Nm4ys/EF89BjZWTVflIMe3fb1OruWwQP/q8p/dKUzQako4aZxiMQfhHYt+aD0LQN
97Vs4VvjkR4jPWS0Ha9V8RgR2gHdMfUU2GnuZ2kSJ+n3ZHAjJ3W3Yr1lkm4ZXUZ+5q964N11lWPx
XPAZpokVWCB2cAw8QjoSpgZkP4BesOd7dD+qdApvT+vaCromWuYR6KH+J0fPzAa8bRgQz5rj2EV6
aRU7Jc+UMKd28Q9+GREKyIRAZIubTxqnArx16bXekhPgoHDuTqQPwVgZqb0dpcXzP4wL7T9wzOjo
Rfr/clKRWarsiWZ5bCRZ46OMOgVkaMCqVMxbT4LVKTwzJflFs5hQQOQ8j6uW2fscj5woz1OyU7k7
bdw3qw4Kxbf/GZZMXat2uZLo1GaxKmrw1Ldu3TI/9Rqn29Wkn6uHZNYGPp0UC0mDQB0MU/gDGUCF
CGUAK8pRSiCRQKekcTBokmtHPjtpd9d6+qiHOqH4d2oURhV0g6PwZyctSf1HU7MKCRtbH/cTepVK
3ypqe7pzBx2EL6k9NtWhVkVTg2tBhULGPGXlIqsA3hhnY/xrNyGCGMTaQGsB3yQ37FZzznACWxbX
7i/Nrk+gyI8SE6xrY67GSvm7gXx4piDpxub7bioeBhKZ+WsxJBAr/j0qcWL98kjz6/ZeWwnoDLx4
0TIAYIp1xadReANrR5Hy2FxYvNGlXajFzmZT5IkdhD98MbzfNriy41DRQjAH3CaEp2SxlTKDfr3e
Ex63oMoNMtf5nYnsu6XxrSO7Ot/nlpYvOfNN1pAkEGmEpek05Ieu3CNVmUxvRlmGUBkvlYciUvDg
sKIEvD6fXfWLNRxoH1LxdnvE/8uHAH2IZgmICss3DXcL4Qhe8XisH0Y9yseAqWPkQVT9Tf9av1RV
VDxD7JCiK1WdfEZeCt3PRoiSvdz+kJXgcikm/r/vkK6h2qlmWiklj9HR7HtTqFV3KHzMY5BuEWOs
lQEWmNfSm7coLcr43JaZaDK0W8x98qk+2u6j6IIxVKHr0/n1e90H2vCz/ZyOpwLteUZUdp+q3tf2
Tr2bvxVbMKW1jAS+5oPmd5EdlTX+eDH3TK/wNd1pZCKYk/deueMu0riTOLTKHQpBmfVu2k9jBzWk
vvGZQk5WtkFptpZYRqsb+MKBBkfLm1yEaOd8VDSj5zFkGr/PBTpI3dp3+ohZYKIIdWiEaLGpvKP/
YzC2vM9yQUkX9cLPh5sSJHWAFUr5CDXr60KYM4+Fm6MU1dxx0Krd3l5rkRwuYvQB4c4C+ZzME2ax
qYEgkIpFn0+2CEDD2iAzeJ/ZgfW5fvOggeBEtbWRmrx2YMB14GpecCrI/cqZDL2pHGqaUx0zsG0Y
au572Q6Z8w77jBMfBPDRxiiva/MgN0Ka2Vj4UcBUJsWN1mC6HLjPNnbJMUP9owOn8/0wmL4zilDJ
j2iYn6wNBMsSu1+uHmyCWGl5AS9831Js14DMoyrLso1Nat1pFDh0L/tV98au18Wf2+O73ihgkQKJ
FB7BiFb1D2d25jWTkZvEtUQbp416D25LxB9kI+S/9kOXJqSgw6VDIeypamMHfbmsEch3HqoKHJUa
Kmobh25jODJ9eTHldmcR2Bpb8yVl+c5IthApWyakDaEKm5ZatwwH/GxWavk0/XJ7Ta73OBYfAS56
+vA3GoAvb7KsScqqtxjWREyJr2td2IBwe0Y7rsXKiFbDH0+tN1DsWzalywLlQBPdq7yNeUIDw66O
E/pmC/6pBVC/61EKNA+3B7k2jWgBQnvOIsEGOeDLQVKDOoVZYBqtebKjyaGWX9vq19tG1rbeXyNo
c7o0og34ybTFQbIaM1Lm2PJ6XAcx74NuS4Bt7cyem5IWbcgFirszDpLb/BSglm/Y7k3ZJF5et+Kg
5A8hCpxZyTNoZpU1hMDKPCohF3uiGbvaoD/abouEcsvSsn5njsHzMjqWetvGZeEVfqKnLwTMAKjx
fVaqcqMr8jpIXBp0gQtEDyG0+WTsstW2Y06tqY2nKg2LDJVv7ceMC+T2Zli5sBYzWAbwLSzQCWnL
DYM1C22Gmax+SCGzqOl1pHjFUbjEd7JId9LHLDGCMjW+WmKOxnT8z8EwPmBpRwMeHl2GshYiSTn6
qAq1jVn+XnoYJrtPsy0EyupknhlZTvrZwtkdiOV4pmGUnrLLhuyOKcMnrmyKZS1u+/KSAjMf7n60
imAfIt13aSdJPaVzzAQbhP9O8JYBWDhAKVYFjrqm4LvlPpt/Q6gF6T8OaFlEex51JVJSJX2y8jLQ
yRRU5FXM2YZn+XDyt75MmgEUvirS1Q78J0LOUKnD5KUGFupPMkf80TkMGgAxofPmPFr9zv7lxm7S
+JYZdxu7+tr5YIJQc0BEDLou5LIvJ6hrzcJNxh542twLMv3TqGt3jJ9A/W3Zm3nXxT/LYwbbGWhE
0BaCnLY0ZkVRrKkxRbcAcWbiT/xY599LL7K+pdV3RMQ+UBUK/42Gz41RXvtxlDPR9vghfQ5mH/l2
FyP6uByghjPnm2Xf1fmPjVN7HYDBwNJCYiKji84A6WaqweRdMpP2cdsMPTj3Ra5qD32OSsg971yP
7PFv74emuJ0RmtydHd/OK+egKyjAhre/5fpoocNiYZFF4AlAtsyQoOZzmrtJNsbIU2gkRKMUGJMm
WxUhiHS3WoKuHTCMQT8EfNborQbQS9o+CtdSvSrGWGHsaPKpCYQGnzHScfLHYisOXB0ahFrRQILa
C9zkpbVknMvObcQYoyqnniY7sR9HUzWOIK+hn/5hFtE4CiEloJAQ6EqmiK3mYDfGwCZ0FwMOzg66
VRp3RgIU821Tq3OIZqdF8WuJpKUjWLsERNyJPsa0JI2f6ocsFxZQeSOIlKc5um1sBR+ytP7iwY9S
2YKFlOYQxZcBoaGYYnVUvE9eajdQrLZSNB+j59Obg9SZRP4JSUcGWqi03jm8deoTqRz2Q3Q98L5O
mbAR+rha/9oOnPHPtz/w+qji+/AcRLsn2ArxaLuc+LrryrkA1jhOANS5445ZLODfLX216zlHy8yi
YogX2tKxKIUozpw6SmUoU1wB83uHxpfpZIOBGSTDDXlVzWFTnebaz8Kgjb5FFCnRuvBBf3R24Vmc
Gl1umBNwDvesvWPNXvtC7W9jvR+BLXTNlxH8B62vHgXNAiQj/WF8rrNflbnVG7Ly4r/8EunIzsK2
UjEawKankdHd2d9t8aDjfVx9pzvIcKqF5bO91z19v72uK5XMS7vSNgeLlzIjATfFnfdVQH0kPzTz
jic75OS/pD+3WLnWFhgI7gVWAoVP8CBdbiOjh4A6b4o5JrmOKkNJJiCDkiePVInf62W98eJfgQ0g
IsTNghADOsqQc7i0R5qWTbgD5rgz9NAmv3PiV6/J8X3WDl3vBiC1dXe3J3TloKBEil5bhDbokPSk
y3TytIYYgzoj9rWbHVWp2E1Ou4UWWH7l8spGR+uZFWkeK+ZloKfp59ity6DWkn0p9t1DbgCvfed6
dOOBt3ZKoNYC0lU8tnCJSdcoa1lBNeHNseem/FFFMOyz1qmOmtIY+8Ys457S8vgP83hmU1q5XquH
AZ4INtWeohgqxj2vSvfwL1ZQakAKA+iSKwwyAkpoXxIk1XWzfWDu/HVATXbDyNqmX0gOPLxWEeTI
Xm3MocDQqcjc6+2YPqSas9MT44U5bhFOBMK7t4d0fRtja6CVHWRPS8VevkmQcFLKRHA1nuHH/cHt
2p+Y5uIR6mzV1q11HV8ttsDijbQtmBxkYsa0N2ezSdw5nsEBdhwhz4EKRVMGkMCegiJX0899izy1
MwgQENdsOjmDZ2+EBKuzi5IE9KOgEYiI+fKIL7BKzRnwQJ+R6TrR3G19YnQTuP4shM6z++v29K6e
bxdQnOUqhDVpX865zkE7ifZupx+b3cw11XdroWw4rjUrwN05iyQm3uuG5EUsruiVNWSgD3SG5yLP
KxBGdy//fSTnNqSJq7xOcQjD3s+5ovmkb9Og9zZxDmueChE4SFsMUFMgdLtcHid3CtfgI6z0YB5D
f0Nz57iTd0zGhc9ThSBb7jZeVKcOWiHNGjiadLJ9LUmnqJqHPLKI4u2GZqh9rZrmsFNs8poKkwUZ
g7Dz7RlZOzroLUR2GPh2aJJJdyFKL1XhcV0FziVJQpB9okG1RSNxR1ke/4spUD+jcAvCFZm/B1JH
RdrkngrR4m4KdJb1b2UDRmJrQoHttqnVvQS5GVAtLV23thS6jZZFCGsM7CW1Sx9n6IxHpt6q/7Kb
zqxId0Rbc8Mh8Nix7nbmLutEebRZZ+5vj2V1hRb9cpRGl5yPtGddnY19bqdarHHoqFCQU0Zi1ukj
8i72xhFcKQUBZfLXlrU4v7PYUJiobVLFVWOOZzNy9m5d9PfaOJXDITVmtbvvJ2JMvtLMfQ0W94pP
B4N4KFxpIBtDFYtZHfJAYH6HvILVpH5bW2htKU2qtv6/zIoDChgVtOVgmL/80k4tO6XVEhXw7lyc
tNaxvk7q0DyDY9vbSJIvEywHHqABBWABQTqQYNIRQenfEa2Xa0Bx6G/jbP2oK/0ls+JUAygT0fNS
i2w3Qqq1RUcT83LHeKAwkVWr68ycq7GBzaFeRFisqguEkmU71BO3qHHXIh2Qki0ivTboNOSrekI4
0Gul0OKMFj65a+1wTKK+2dXDRkywdijPDS3/f7a5kiTJQWlZLhu5+MQzErCUb2RXVi5GXE+oZSKp
A1obmWRpMJf35LIr0iY9FW2zp+hy9K2BB075dnsDrsXZIMeAy0QfquFgd1wOZ+rrzBt7DEcF51qg
p31otxkE6Md6fHTNWglaUg73bW2aQWK5DzaUJb9wxRAbs7oC5kZOAOhgxKrYK9BpvfwOwdCMk45U
Q93S9tOSPYwmeq/0z7XLfIA5g+pktmiPTfVwEHjGTvZjw7qoY/0TL8ujUqTjxtFcOS8XHyRdf6Iu
PWXQl/OSQTqP7HRW3iWYhW4a/HyYwGd0b26BnVb21lIDxOjhDvDGklyxOwpTzUgDmykPTfpJBWHq
7fVeH9VfC8blNI94cnnQJEQNus6SHUMNxhvjbiBvdV/jxU4g75rcV94WG/FaluRiZNI2m5G7FKxu
tXgqftn5F+Ux9ZAmmadXqpr7khK/bCEATwLPqCL0gzxCS4R4G8x7K6UATC5o3kH3jjDbk8nairlA
TK3ARwCoYCRglFSGIHcsMAprwMAUHBm25ETtdpdoo+0X1Lg3xi3+rWXbSG744hukbeU0uFG8Cfdg
DYbr76qi4uVX9H33ZewRKc0gHbsf8l4PZ140G9541a2cDV+6gu3BLTSyDN8B6lJxfyJ6DUznx8z+
e8Z0mWeotKPoYSB6kbZxnRAQ10KwJ7bbe9OIlWZnThvMKivu/sKEtI/7XmdsGiq4C/snS3zQSej8
ezq4uF+Ot0/M+qz9HYy0c1s+WINtY+fyOehnfrBc7pd2+QRNgtuGViBEl9Mm3dAIAieRqjibHbKC
VX6s+c5uzMAwf+uojinZEGpaoFDj05zz3ejuRT88IZ1Vm9Nu6u0vJjd+W0T9dfurVh3G2Vou03N2
3Wl4LGncwkS72ntGQqi3+OZ8Gsi3RnkqtCcji2/bW0troV6GvJ4Nwia0AkgGi44SiqQBLvLerxMf
7RqT+G7/4rrv6n4tXpotHNO6WzizKF09vJzVaVzmvcmSSFSV78zeXuTPZEr3pvK9zO+HTt+LUi39
pv9stRs5mlWnf2Ze8ggdr6bMTroFFuTV+8zVqN+kFY1uz+vqgUEdEtkF0KTgpr1cx1YBB5fiYhub
oPmcQJjeuXqkaO9cZGE7f71tbPmxKyd3Zkxaw7RrBZk9zKgoxbemY0XgUk3zOWP5v9xnZ5aktRuc
yRmmEZZmq4249Zy7UW0cGvsePNZCzAFyNRsWV/3BmUVpuTw+cDo4sOj0xd5NDlP/teHAzve723O4
/M6tOZS8tVnrGrM+FqzmfhYPdK+20O0wUz8nVajx/yw8BSp9hOn/s0HkhFoymjRvLYwL6rUNqBPN
BILX6kZku7ExZFwV10qSTAS7UB+8CGiM3Jv9RH27PXMrK4QarKEvmR68NeXwmQ+e0SXgOYzLurbu
PSBEX5LSUn9kY03DdPCs/57HWoriwDwjWvcMGbljUsNtswr2emc/WXcjWq0VvdhNinO4PbA133hh
SbpYB08tayTMNHToRlC7rTzNL4oHGprVe8OeAKZB5vW/h8HImTkWyHSXF5zcRgf9Cm0soYAWi2Ie
jmot2AtQhsXOwzssajt1fgHdLUPHlGmOh3Q0t6gpV3bMIs2D7iVQYoG4VHIlSs9au0SCJG6IAJ6x
jlgLOcmpjTamdsuO5Ei455TCKGEH5ebQytKnrnLD1J1PlXESrRbkoIewuKX4aGV5EoN3dPP8pGb5
PseTRJu2OmZWrt2LYUtehkORI80GC8NO59fUPGnl/EBA5z1pxh1hZtAUaqTQLQ2o1ZNzNtmSz6E5
QemjhNWBdbvWTncJ+s1z8Da2/bQx4Rvz/bHVz+KKUSmp5wyahiZD4g/m/NVpHmcTBAwb67oEgpIb
PZ/Ij/fvmZ2+pwP0FTAklf/hzte+ZifwtvqzVoLUCWEWUw4Z/CrqFbsS7XdI7AZ2LjYGu7GaHxHI
2UdYTdmXSLlrscKFTwbr5I71o0ntO6vtQZzTHaFgErXG1hyvPe4xeJSmF6ldVEmlw1PR3q5QccAk
Zy6YTfDiIcBhAwg3QpMdhyqYZwjkWU4wGmrQeFv8T2uJODDmQcfQXLBPV5hsz8uttupdLS66AaIP
9GFA67Nq9I9zYyNlPexRj8eD2r5r5nuzyeOJmv5MDrYy+90WA+rqGpx9y7JRztagHrV21Cg2gsF2
g0qDBtRXoTNFFFRb4MXI/+VSWNC8KL+BJ1F+yqupUrHGVvDgHd8rIxjmnWb6RbcRO+qLx7/a3mdm
pFE1mtsUAzhA44I1wNVzAtVbUbcZyD5or6C5GqJcAR3QB4PGyCTg1ij8phVDZLilFzbunJ9AL5Hs
QS00Rr0+vRNnhCak1yQn3nEzmvW5BbFiOYekMfvHlKNd8PYJXQl/l3Tawv4JSknNknzOgESAbZqp
HudJ9dTWZZx27hZJyZqzAaXbggdZ8ERycwZxadc7GsUs2dN0IEbqHN0G0s8oB20hKNfgAMigAsAL
sgfkIeXGrhKcao1GhB47ufENXWpotNkP+qNuUN/y4pzoIVO/ZxXyhnkTWWOZBgUQW7fn9CrYB1El
sqDI5+HGXJBEl3sdIPU5IU7TvKqW8FX0gZokCRPjj7DTMNVfbhu7ClRdQJaQvUa7A8qJELq4NKYQ
ZTI1pW9e+1zESqU/k7HcpaLtfAF2X2UW2PfqoO5vW732LYtZtKgv3IsLva+U5E8rZZi5MTavzTzt
3LbfC3Zf5884aMjr79rpa83uhfqatlGv9fuhAfPG3rS2yD0+2DgvDiA+A1h9gKcWvSF0KF6OPm9o
Nkyu17zO5G1+gnAfBABYv3c6P7F8M5r2qRI5xX33B8LMk7gj9o5rUfcsRJRZJ0inqINf3WfaHtyb
XX4PSRCNh914pzG/U56aeIvAdWVnoFMHpSTEUkj4ygUH3s1V6gGM+gok22iXQad/cSBzppXwFfAa
G2t0dfku9TgIsoKNxNKwXNLkVM00JID5Nq+0FwenqF+L/B1tvuhBbPdtmt6XOboBNAvdo8OfVvnd
uV8GpoUbH3HlIpePMIFaQSeaiz/S/qRJq/eKsJvXHDhwwGSPRkWf02erDKmpB1MLsimIRXl9lFSD
4wNn+HXjA1YOyIKcQT8Oql8gcZdCy4SAbt8tSPtq0i/J0PpD+RtM+EeDF37nqL4jnkSeHcfPTX0c
xINg6aHOQO5nhFb6lWh5IHRzo9XkOh2LOUHNyUC3K94tYEy93LVIbFtdxY321QA/XG3cA7+jpPsR
cRFInksPvG3dHzLubfqpUkff5SLKDX3jLbjMu3RyDOjZqgC0L2dIVvm2B9ANgaime03LSvOpNxk+
OjbHYGP2l6FcmUEforEwUBpQO7scKuobk6pqffcKxssmDXge5e5nYjw6FUiUXpMyVMuw635tWL3e
dN4HrzyWHVsPknGSVY92uUpRXoPEysx30+M0BubY+5Z1B2VR3IW+7Y/jYd6Mq68O+KKT7eKtBCJy
nDi59RIsDK0+kt6Ls/LV1R8qBXT69TsRDwxJ9tuDvFpASOYgwbu0eEKdD42Al2OctWw2OqtSYkfP
/Ir+4Fuix9djwaFFzxdI8rFygJ1dGrAqlCvquievRit8w2p8V+xczwvg4QIt3VJ/XLOGEixYk9Bv
jkyIFCybCroD8FaANRdgLBTcynf9iwkexS3eoFVDy24ElA47X/bBzJz6smgN8qq71aI4wF8FnprV
oSIbx/wq5IWMNzwOConI+OHpLp3yDg93y1EIfXVi0I77mcmiMmn9SgkYyiuqHo3VxmlbG5qNWs7C
9AD8y8elfRZk2xTwZVtlsOhPSA47gYl2Z3GX1/HtrXflUjEyZ/FfgAfCd8g7ozEn2y7ylr5aeFC5
ReY3AcrevqM9D0e2dWeuGsNGR0slaJ5dZznrZ4Mahxb7nJj0te88n7qHtpvDttIO/4e0L+1tW1m2
/UUNcG7yKydJljxQkWMnX4iMHJozm+Ovf6v9cM+1SEFEzsUGsoHYSLGn6uqqVWuB20qwCeVbgIzV
KxyDQ5UeaHPEq6DDX9hTTGblpK/ZpWyNQwGm8zI8GISeyNbrYf0+XFgS9/enkTVdjftyhCVAvVQ/
qv2680N6zOqd5hIELO/SFjhwa2yLIx03VqWSosLYutlO45dufOqT0d7Kqa/LybjtkY6TsGiIhdGR
cT2yJGeFXDKSXhTqNt0xzy7R4CIcjVVmq30CNmvFnuZjT/bDjn1Byr3601ru/U26Hiu+QfQe4QTC
JRviVfJpdqV5iHWZJOxiTPuGPofJMawfFfnnfSvrIwf3i40J2BMCUdRMrq1kWTRAZGBkl5j44aP2
1LL9FApZ+H/FjwjCf9TnEemDwh1Pzms7VdUnDfh3iwtBD+5sBmr2qE/PWudYzatgBE83Zm/1ZlvY
W8xeRXo66hrsSeGT0meuWh+TTfku8dFXwQHuF0BhAFFBtgNB6uKoJUY0qbSR4kvb/JTkt2or+rgx
CLRIwz9BLwF38ZJ/qS+ssgeYOr7o9PfIX0ixS8KtxP06mIPDBXLDBOQQSD0U8K9XBsFcQcKqTC9y
dC7HzDbTFzl7lKZdqf82Fb+8aNFRO+k/rD53kPO5v/2WM4jDhQAf7x/0naNNZ8WCPw9JC12z8hKB
ZYjpwIxs8VIu5/D/WwBtEIYHK8vrkpVjXY1TWl7KOXNHfspiXM/91/vDuGUEPhcUGUhyi4aJ6zms
LYa9YEjlheoJSh+/a+OQst0/2wD3EeSlIZyG1/ky4I0KwuqSkOaCVqY0s2wJVaNoi7T/xkBEaIEy
DjIA6LNdbAamZrncQ8n6ksiHFA0QLN4Bw2zfH8l60XEzibgPYTUa5JezpWdWUwNxifwCBXFtmhkE
tHBZ5v3frCyGInWkGEoJVrQYKO/SLtEDdd/CKomAacJABFoQQTMg8gvnqZdmkrYhTHTyw6wBjmH5
huIYxmxHLyBPn3zu9KUDhRii2nVxKIoNGMPNiRR9lKDsgF9dRusyM5iuRnl7GXtu2TmtcyhdTvLW
MG+bQXEPBRyoXS1zJeDaCacpQoqmkV1JBwGlA9puiL8prY20t/Iuse/9/L1r3bh35S3yhuU1KOYY
mRoBhkbDDpLR10cLcpNID4fIkFRTs9elt9BIvUn52qZbu3K99a8NiVn4dN/KSINOojR74QXeeZps
99WLvnWIb02l6M8T8Cw0mC37UuK51PNcrvgFNBjxGW2DljvPcbu/vzFXaaWPSUONEiwUYL1A8H49
lnnIx0GCxvQFMh8l/0nfxvYhpO889ulbqjlyDDff+qy2W3lXkBnsCpanulLxe1JrJBhOINwzaHlK
GHGhjeCg1wTdp7mFv53PXbQrxz/6BFFkaLuVe2tLhvvWHMHz4H0jWLuw9tcfX3XgDa6J1F2k7kcP
PRZ52Gq6urWnkFDRBUYErG6G+PmnpQZFuEbHlHWXuE2zh5GXxaEpzAYM5paFpgW5djfWQwQCnwMF
sR6IJIUMJSrKyJ5dG5SadtatLu8Qy9nMPKYUmaKzFPsWImdiEyTKg/x13hnVBSyH3XvB7BKPA3ug
bg0SeldrPf6qpkf5Lwf5nvLTchUwH5zCyY234qaPZ/e9T13MjTL2ElHCsrsM+W5iOxQ3SuknMh9R
4wj5naDVH6w8yIfnupptdThCtimRflaQToBmNcJjgBlU8j6bDnukjWsZ7mSde9RMmKcBOaI9DIqf
Dw4Z/laHZrDlwpbJrmHPJfOgQmMxTwbPLPQ+wpe0tYeqdUJ0BeAXs9bu/7B8153MypsNXz0kv9Io
OZpAtoKlawy3nN4y8YMlEyBKRCXw7SDlWr5+myZHw8cE30oPmST9SozuUXtLf1CyNyy/aPjF7L6m
/0xk+mFWU5C3wH0Cny681KetqZZJFgo08mXQgbRp5/q7llrvUho9WsksbezLFSJAWIN0KMhMwewl
XvoLa2mTFJ0B56qoGVCxl1Zv3UrSXIqI3HhP1WdoHLTbpL7C/Sz2GJgbREgrgo2VZNtAk0ojPXJ3
YJ1MbMv0lTRy+SvaP8F0BsSW7CG+edaqjQjqhmPBQ+dD3xcST+iRvh4tOAhzrZGi7kL0x1KJwJ68
lZtZlW/EhH42sTg9JK5NZR5DfqnlXYVJjAu0N8a7PvIZeaicEkKw9vCz30XD1/su5qMIvJpTEXwi
I4sqyrLfBkRsYEzT4u5SqR7NnHDXZk/5nknHHLp7ih0+S7UnDb83rIogam0VAkSimRbqIouLxiRS
WKgtHJv8azwYgD5EtvZd8jTVT6IDc0LpRZ5OIIDvvmjZpWtt4ioOZxtvyxs3tyji/OcjFt51aCFB
HRvYTmbWDV6MrjBnSNTS6Y3q7f54b+4g0f+FHKGJzuGFJSsaLaWsdNQ/QFNRPkoNd+4bWLGiYQOJ
WEe0TQG/vxLYTguUvAuQNF94/Yj7ODaanZ6+NtprU897Pnplealq28qQhkNLv7QHpBwC9HaMWkz5
0OQhuu+KfVn4EE25/2W3tvbVl4lMwifP1A2NKkMzBpnwdK/URx0J//4lVr4VzNXmp5D49Tf+OD9k
6c/7hldbTEaRDmlVgTyEP14mBRszHnhXq3WA4pfF/MpwFC06d9MLlE48eQgB59lKTa8DeyQGRRcl
VgDgVazI9ViTqNVGzajaICbP0RSEFnFH7bng1EYv2/QGujLVOJWdrw5QSnTRkSR1f+6PelWaN/EJ
ePJr6G0EHR2SQNefUFZmHCcWb4OOAuNgE+5M0vcM+sRxKfmyThyD4lJ+SqZDVh9o7Nb5i0L+zhMw
8X39bEGP9ndEbBXKbmRjQZYJzY8vQ9EHfFMoXaqr4FLnXYMidRuobez22qkmf3l7GaZ3blh7Ndzq
pFidbjERhgaVcmRPkc1fXMQg3icA66GrCVS1jhYfrTFxjPbl/nSvd/fCiojgPu3uErjsbALXZzDk
fynvbc6pa/W1C60Qg0Acmvmpsi/C3Km7fTG/jkmycb5uL/incS5cKRpodD0C1iIAs2kaFztKOHi7
CoeS6dDOpSsnjsYqqBPaOfv2baxPGvvO+StAl14Yu2H5oEEz00pfUO6To2LjRXFzEYT0D2qQOghn
FweiBANRYqRzG8xI0HTRfgxbJ9tSzrtlBFE56mzoygaV+8JIZ5pJw2nYBr1JfoKwvtkzOmfo9rO2
cF3rBxKWGzrtSHyJw4U6wPVyt2oXc0gH8KCX+HcjCb1ofJyT1uXaTomgN6Uhlj3K6r7I3VY9991Z
HR/0bp+81Mc0nHZVzk9z9iWGqDwKI98TJ/UGFN/BaNDXh7LfldQeAPoD/329lc+6uU/EZSsSw1BS
XVIElSMzzNmiPGBEPrJB98gAaeB4OieRYWul5uTmC2n/hlioGN2HOf2JWNNuk5chQcUhz2yW+cp7
F7kWr9xMk1yCXX3/NN1w2aKBEqrjSCmDDGHhu7icRrrRDDyInT5/7JA4JONZnYLecOTix7BZLhUb
4yoKwWqKjD3qEciPrTh2EjgrPBOiLuj+cg5UDBh/znl4nl6GsbERBewT/R87huEDkcOW0Q8JQlyR
MLveP6OKtHmhgxQEr4cZpGpD7FmRwpx2W7dIhIyLwQlPS/EUAbwJ4eu1Kam0mlie5jEAQMKtFIik
WZFT1vsu2mhwunH8rgyJn39ygXKvRE3FpTHo+Y5mlc3Th27aAgSvIigxcZ9GswiQzbbFfddiNAN7
i9KfVbgRB69nC2gicbQlNMQasHQ9CE3pMkZBtxSUZVLuYr1iRz5Ik2vOU4lSjhK597f6+jJEggLo
A7zWgEMA5fO1vRmE0T1TmjGIErrnzxkA9mHYejnYwsDl2thRuoVIWc8gUsCQrkH/OGQgcMiuLfYa
4NS9pIxBZlqRB9YHQPpB/7Mxrg8qtuttp8gyXjNINQtdhqWHnNDFHJuJjonsa3postz0kQlWnEGq
mNtBfnQ/EsL2WWO0djsVf3uzm7xkpL0d5WPkAdsc2X3Deh+Z/cgz2Zjt1AgdOfenXwx29ZWi01U8
JsHjsdhOSa8nVq3GU2BVg21ZiSPlII4bTNcc/HSTDfDW1MPF/MfaYupbyAHoyoSAsK9LN2r1vdYW
G0X3WwMC9RsogCnoY8EGfb26E17G3aCxKVBRTAhfEx3b6NFQv0ry+f7MfVAcLacOBEigdgHTBABG
CxfGshAcJHk3BXFV+nH2XWp8k1R2yp3xuXmh0ehb5ltsDm49yk48fU/Scx7tUujwyC7kA7L+l/6t
SKhtCmTcuBFjrn0R0HAfOVJ0ZCMRs5iGgdLcmuphCmoWnRIdyXSrRtNsXGQbV9WtJUVB0sSLC7Sp
OMLX822UHVUGwqdgNvlTpDV7JY9f78/0TROASmCakUyCoWsTlGhdqw0YSyzHiOULWcdgpHljIOsE
gAAQooSGG0JgXpbtqVNpyHVj6FNQhqDuC+EXdhGVudugMd+JReO1nrT9viBx4+TT1HrGqOcPvGla
J+epsuE/bi0gHi5UgawLADhLhpgsG8qqSeUp0Fv6rGPjZF3+DJDx7v7c3nD3eBICmg6MOnDSy6JY
llHsDUOaggQixAUQemwuvKb5MW1h8G+dS8EohcsFqlDGMgCGCJqh1Cqbg7ZP/zTMcgv8YSNJ6Cqz
dYEW5FZubh1D4bH7yeDiBHCuRKo5RDDY8d0gp45c/dKKSyYdkspWzF9q792fypsbCHRF2EUGSs1w
+tf7dEYjUp6j1BPk6YMMYkRFfgihS2L33I7w3oy03xMYPqY5ega/36Etov39D7h1TsCIgtYfZCPB
QC9m5FP8MaRyraLnag4ozWanUaNqRxR1S3tuxfQJeLVMUbETnFYUT43FcZyamOR1QvGqp2wvV24/
uU1iK9wNc8NOv6h0h24mYOF3FUEfZ1e76qwcga9tkdxO2PfB2Kd5/dBw9cv94a+TseLDAI1Ay5kM
3N+q8UxpeVPo+LCRPBvVGfkJJyaeAgHaV7XyE/37sJXOunVIMREoEwG0JlhErmdc0UCCwDR1xumJ
PBKqPqoihyLb4iW4dUgF3grNXqBmAK3pwoxSWGMmzXMwjn0GHFkqIy9RN6ANB4x5iH/fn8cbERki
YSCqkbrBRl4SA/O4YtbIIymQSy7tyoS9mhnRwTGr8lNepPkub2Tq9RCE2fDAN2YThtHppgEBCFKs
RXSQS7kqVykMWxCqqHXDh7qfH0/05d/Hh2yraBIQsKCPY/zpmEygVdLCspyChvmW8QdFS6eRAgYk
m2Re2q0+0htuCAROYoOoYDFb9QJEcSUNqdVMAZUyj8YRCoHQbzPdCX3sknQuKuSzw8u/jxABvCj8
CrLvJaxGaWa0WUIQNmigrqsFE0G7hacXaHHy+3QDRnzLHaD5AJgKaP0JmM1ic4IWhOZmrU3BZFGP
duVzORSuPqZ+mBoHlp1S4jWoRA0vejLsipl/JXjEhr8t40nSnQTZ12Ayf3fzr/tTcOPIXH3VIq6F
CMRASILLfIwAdDP7g5IO7gDEPTivN0LoW+fl8wQstm1oYtNKHV7nkaJldlt0tqJEv5FEty3sqXTA
5DcbJm9cpoL9Fy1dKppzVrf2VETQcpwT+B0uBWG0q0LJs+JDn/3UDe/+RN46lKJpR4HrgQdaCkCF
8sz6Ri3nAEXebj+E5uQTDQ+aVJ3rw31TN7LGKO1jTNA8xLhAVXvt58rJaGNpruaAQcBH+ZqzPxn9
xZ/N1E3mJ958zchbUR157qLaPhx5urtv/9ZQcX2iYg6gHQpcC28umaQdQI6GWdVGtgMByC8zmSNv
bqG/eN/SLaeA3Bl8nHh0IS9/PVAlprU1ybg3htHJz+qXcnpWj7OSANfqR/HWBr05rk/WFhu0Gecq
IqUxB3o92Bxd0rOZeHUXbby8lFtnDi949GiiSI+k1SL+4BPCzAisqIHWu2DrAKGXVQWW9a1oKuhX
JvZceam+70njDOnvpnVDvPHZS6jaKXuo20OtpHZ6iiAeo8xP+nhJKhNMP/TR2NKquXVgkV2D7gZQ
h3ieL9Y5HGttNPVwDoAmkWy1UV869N47PWtkx4qhOtai0dkpTf5f5DqANULeAak2UKp+TOCnm6ee
2qql6EYJ6DtDh7/SumYE+Ao0u0c3f7u/xW4sOmIF0GYiIgJOZgmnZ6SLJjxhpACMFpYnxzk4dniZ
eE2XbZFHfbypFy9hVDF0DV7iQ/5GTPincaWpNQwGHeTApNHFyKTcLUPEf9koK848NRL0GYEgHRuS
+vNs5N6sz7LfNVK+j+DIzk0yFidmJODf6Qx2NBHD+bTvB19NkshuMqt7TBWtcM1Mbk4VK02vaLoq
s2cjlN/VHrp0SGCqHoqX+Us2SfF5jCPTlrK+dLMuije81I1dDkizeJYhE4e6ymKXVx2v07gr1KDs
TjlvHvPpxYTuBJ7IGy/AW+7ws6WlPwK5WVlDVUkNcurPTQEgyYwYpfHiotzLyRPN0FvSJw6LwY0X
+en3KTx2EDKlI/l2fy/deFiIjka8bCRQsSLdf72+HUo7jWXhQyS5cFsNOdstZMEKMI4zcWVCbOdP
W4iTfB6tgqkB049G+USb0iaIJQTzCx0hbfhEJVdGajCbTtwA72NjZ6kQoQ/T838zVgT1CGlw6S2x
lTJrWcuNWg10iZxU0juUJRsPldvT+R8Ty3VVeqAesxwmkr5zdCgoAZR0fxA3nkIqgMGWKPxCImy1
SdWxqWazIFrQjofR+Ntqb9zWpj9d6Oe/ahDP+PftrZ0NzAHJiQS7cAJLloiWK3MT64UeYKP4SfE8
5nsp2+LPWk8bZKQlqgKagRwicJTXWwT6Hq3B0KYWDLHB7angaLhG3cC9PxRxfK99GTDc8GWiWoA/
lqSfpM0hakgMPeC+UXO7n0/EAS9bo7+/yulWa8uNeUPvlpAGBvQDPAiLmzljPbhMk0gPjDo/1YBe
ELdQ+40m9RulWTQaIiOBXDeAWKvUSzNSaVBpiyGFVeO3Mm9AGsLR5ihN7FSMceIZ2mz6NRvk/VDR
3Mk6Gj9RlZe7WoFu3aCzdGPDiIEtZxlgWGQpcAfjhlrcGM2coj+kr/Sg9Uz6DknEWvs16Hud7O6v
5tpZA/aKnWEAMohWrFUvD58NdJu3cjDHri6pdvnLGH192gL9rdcRahx4UyJIBo4YKcrrrRmLJpQp
N2Q8tepshw6s0lYa1fKQpGn290d0470lbIlzraLSA2DDtS0LN5qkt7ocyPNb0lpv6ph6EDlhDMrO
rdfTxOloawNJzM0ZIJddYih7ptlgaUwI4DCXRnMZ0A797/vftaJPQzUF6HpsZDHTiGrFUnzy4LWB
jv4EBZFgQCsTD+22G16q+r2t5589CFxqJMKyHt2YkeSo6TO0IVBNem7qt1IaLmBftY1C+a3O5sY7
cH2cgT7RMFHwhkgfL52G3A9DAxZvJZDJA81Le5hKu2gds4n9cv46Erua3jcm4tZmQOAFjkNMhbjV
ridiHKJCTvGTID9PPTSp6tBNyyy1I4k5hOMal1LT7p9qC5op6nM8eBJk3cOeHqKm2zhmHynH63MG
1Qk0wAosMFpEl/vfrEvWD1OsBUMTWhBbAnNdDXbFfT/VbVBqlWRXJQmBzdF6OzRLY0+0qAA8fOj/
bsyK8M6rL8Fxl3VETgB+Ld52rGlzIyKJFlAZKt2xR8k3jsaI1oQkFPN49sQd6VinfkW9+5bXOwBT
8MmwuFY+7UuJM6q2GqaAWZCldCe02vMcD0sntx4Ie2njjWfQjTSwjqZScRqQwsKBEPvjk8HQJDIg
J40RxKcyvoCvFB3uOxKkSKiRwS54ASpZu7VUX6o2iuo3fANMw92By0M0GizRhEzNQxL1nRGAUtpO
ctW2tO9D2IDNUHLBbOokGbEVv6k8FcIsv+Amysarsr0VVvtJe0zSQxRlnmWOG9+19vbis+Ds0UNk
CnGd6xmBQCwvUm0wAqIre7U9VBF6vmfZLUrdhwzU/fW+cd1BgBRMI+iQ0bDVln3RfSxrg6pPNOgy
O6xPDfpsRdotnfw0/TLFdv7cDI+ldojT6UjljdjuRiALTmucfiQysP6AdF6PtRsK5N2tngZc9QZ0
xhohRB5Oafcl639n9Zl+HT1uF2O6mwU8+w04mWnc6GoRt83iqF19wiJQkmKwLIzJQAMIhMrEV9hX
IP2QZXw0+TFFE/z9+V67u+sBLw62aspzQchMA7xGDWeowI5FqwmdLWa59X6+ubSoOiAORJSJDOdi
coeCzzHPNRqMceVM1dcY9RzjKM92f9RKfkCyIEU1n7pZ+Mi6l/vjXIcSGOcn24tZBW1TyiWu0sCi
u6R6KUNIXZ6GDefxcUIXawe4gIpjgtZVNKAsnAfq4nrRZmp61oiEHVJnIShGIxr2aE8q2rR2rVRG
dZLXKoACCWesfKxbeXxLqqiqwdZJeLgfpTb5UYOL6I1YFgiDkLkvntJ8RJNVX06gobLwy9D8kzLg
mvskLsI9Z6kE8tY5m03woAA56fbRQP90fZdUDrrNy9xJRrl5NcGC/a7FE2g5Z/E4xymY6S5Vc9zu
+jBT44F1Eel8TauQtZMTILAcUmjiH+UkcwbGsx98bkE7hUa84mFUQzBgZY0uo5bBxrdB6sLBLRKj
R/eEKucOSIAhZFfymhYOM/LyPaVjF7qZXhLI6w2KYreouunOBF5D82VsELv/kdsS7AHQPUVCAXjb
6WeTD21hj3moF08zfN1bB07M2dYAez4xOctqp2rC3DXKdGCu3pmQgxpqTk6zpEbMHpDwal0Dc8Nc
iBkOPw0jbqFJm/eoenWKUlo7Muta9CO3QF1vS51e1n5SauhynvKyV18hEZedphAYpI3U+42TJ1QJ
QN0kGN6B2bl2NbiB2liBbMkZTf8vKXJ6EftB6LgR2AnnvNiRSOrj3wfJkAH04uLM5XqO7szISs9E
199IyJ/MITE2fMiNs4VajJA3QksRjrb4+ecrU5X7SBsJUkF56vTgFx8eTGt0m/7yz2cYHWGgZBMe
2kLnxrUdooYcze8ZO/MU+ago9s3kqIWA/yYbS3Nz0j4ZEkHJpwGNI2JA6DOiR4n/DIvXuXm9P5CN
f19bxJh9UqFJcirZ2aLspyUR2zK6f0azQbLof4ewDNgig/QGdi47j+h0k6DwY/Ok80cLhDT3x3Jj
G8OQAAEimyZEn6/nKko0xJukZudOq07TXO+rXKlt1oWH+3ZuXIvItCM8wlMb41oy0YR1hXppSM0A
bu9lVpgdVjp47oyHiQc8/waqn42B3VokFDTF8wNhCJTprweGLrkiRALSCtThi2w+gC/7vzGAgWA3
AxOoLl8aitQDVBH16CmzTpr5PEfphoFbUybIbPCKMQSVzmIbdzofs4aGYVByxQnlZzJPdtLmfqeC
su9Vq6WtVMWNSFEUXpAfR0c9JMcXBmWwnKpKHRMRu+UTyD41t0u+NsPXqp8O4Nwda7frvlilb05f
JSREtdwOLV+vKyfdkmZYb0tkZUSaXjQmo1CwOGJl2bMSne8kAOTCUZsRkES0WqUbrTdiQNfeFcSq
H3UIE2UT6SPi+eQoqDYVWqxnydngeJeDaried8VL9jdOZD8q/ETaWNEbmUEK34fa4UdSRF26c0ok
qE0xXBogp3HaON9p1pv1S0d6RHY6OXuYafw445lw/+zdMgsGATxLENUoAAEtPHxK1bI0oLd4bsE3
4AKAnfs5omQvVJvhDDxIcaDWMCIyGeIDCJblV4sVWwpz6xUVyiRIUAIgA2jrko+H9DnyN+2cnKtk
MtFkSbGZeUkOlR5uNayul1XQ4gkVCbCDQOBrcWmClynMij4tzlSGCCyIem3k3+zCDOY5O4JhDC2F
3v0ZvmVRPHbQXYB3B3zctbPpoyQ3Eykrzo2CqpI9W3ahniLLLTun16AwTzdWdMue+Pmnjavqhawy
HfY0082lGTRDnqJ74LOEGzWzi3K+P7wbxRBwVP7v+D6evp/shVk1JyyBPSI7Jv9hQAa+O8YAq/Fq
n6NVLXT65MDrEkdVc+KAJw5Y0+5/w43nNcBFOnrKIJeGzM6y2zNvM6kHOLo4i8ywfmqmp578CKNH
ubvk5bGrfrXVTwvql39HGeVylKlK2WmTzFbH5MhKBLpR/jA3W+3eN1YCX4ULlOoiMb5MPqY8k2tq
pOVZBj8Sh9IXPNVurHC/sVOdPdKN1+U6VsMkCHkcFDCB/lo+cIuuS40GJELnGGg6dlZM3Nn5a1Rt
dfrfAFAj6LTwkkWfOXhBlsSBbdvwKYXsy3ngPzQNaIrwOLjY2bn37W/tWX+TELqDl1Y/0aQE1v5Y
b8Rw6+SZAj+B1gcQhogO5iWeTDfHsUZSVzuDldnu2y9JndgQ6Klkiv+9UKhEGOmzNRW20YcbW23t
L4Vt9KaA0hNPQeSvro/XAHxrTCLYNuRHrfqhKQ8qKW1VOiBFrpZnrvt432wc6dXli8YhXHaCWQSq
riixXNtkAKOyKGPWWQE5fH/IyLHWHHTOqVuAhJuGgBgGOlNcesuJZVMGbFaYWecp/hsGaGUfo8ZG
z0Tc+PdP7NpriCF9srS4dvKuiVooYFnnCoLk5RvIQPV9bdjduZFOo+ZY01cl/h7rGmZ23+XoA9ji
/lidFtGCiv8sE5hJzOnCTRolK5KZMAYtKWaPv8v+ywT+pmmT63MVa2ooPKAagOyaoGpXleu1i0dA
a4eIDV9MEqfPHdrgXKVGzfT+fK4WDkKEACKinihsIcm1sCJxUg9xoUH50O11T4fDO/LyZdaC+3ZW
N7Wwg5KwwGIjBlu2CWv6lGUp6TSQ+J5kjmc2cRLz230b607hDyNoowcSBLP2sXc+3SgFavygcZy1
L9wf2Xfte9HbcOSW+isPXxg76NVoZ+w45A6Ay7YcANRlN4Ik1NJtA4nr0ybhzs3ZRZLsfz5osVmR
XJDTKZO1L/XXfPJK8Fek2mnIFB+S4PfHvtotSJ0ZOHcy8vBo3lu+gzXGR5SNNAP68aAHqd6Qybpv
YPVw0IGIQ10PSVh0uAJcfr1RwFSGujY49C8tqiSXpoSTbIYRXMsxTX0TpJIOuha0c2/FWwK/qwMn
LOMsQDoTVxSqxdeWYzWJ+hkNNBdaHsxuL9WP1st/0TD3YQWXEm4FRNLL4xaGwHWmKcan1zFgKh5E
z22OslK609r5YFDmZjuZR7t/n1UhxQAsF95GQBJdj01F8oIDpRFdkJRxZgNkdqpTFWCMjXdy+ktF
Tuu+vdUxBHkqcp5o8EQtHNxiiwcsURI+tRzMi4V+atOXSf8dTv/8SIYN3DY440AZojSw2PSTxSMV
KpvZxQB0ZVR7m21p1Kz34rUFcew+nfOsS9M6VZrs0psMHNBPuVk44H0lgonwjCL3xqStC6EYERWa
uui7ASrCWqxSqtC0a3WNXVo1GDuHE7zpvGg4E/WkFbKnI5gIc+lQAtrS6H7aTnahdW7ZBGN1MmLw
1pT+vy8jTgSQ1fgucJEulrFR8m5QEEldjBCarPCnaLiEFJAHYOeP+5ZWXHjIESAsRuMg2qFw7pdc
nRVLecWTOr8gkzyB3bmMqj/a0CXE6WJS/qEcaGE3pnw+qZS275MyTgYUHMPh0ZA59CBMYqU4TS3J
fqHPsas3DtC6gLD4vsVUoAV7iqKa5xdWHsdigjoNseNZO0RS4irZ71L2geEu7ClC18JrPCLiGjau
trXrxQwZAIQjXYMG5GXORpcSMuRzJkhnQQQ09pBn07aIv2/YAHgfmScAzyEnsgzkKnShRFD2yi+m
VFU7BNGRAyJEa2Nb3VpsxAFUaFfKeHcun0NWONJiaqriEqLW/2yRRnkHtKIJSNV1Tiy+z5al3jBt
ZaQVZrZq5dhW8LgHS7sB97njZg710xbik8guxVYbb3zh+ooHrxtAPKgWIemArJ9wcJ+OPg/pFFUm
7S9S5ZiIMeMmGZx6DuroD0/9ofQV6zz0h1RJvpDYsusudqf2EnWxA0WZKHRV4kHMyK5QRdySm/tY
hKvMj/g2XL+IDxVM3jLVJc1SDeK+ZrgQUA9Hsl+FP6FHC9aqM5RnnHDeT0XrMb1GA7qfkOQQ9tkO
bH9FXtukdPL30XpHjQKha5n5hu7F+T6L/3YQczGfISTs4be75hGCHgkKERaAg5AXNSZul5VHqEck
xIfVO9H8Vn+sqxbCcr8KqfTip+RP3oNP6qeRvlsoUyPBdt9FrL0xENYCvwKMiACmLrwjXAFPe1kf
Lnk9FHZh9IYndZnka2nyt9VqoYJh/u47wjZeVB8XyWK+8UwGH4m4ORHwLa4BOQkNoOXN4aKPb6EO
WJzkl9GhLM5TeZaSF5XaSfjVGr8mRHUQnleW7FXP6k/joJCH/CR9SambmhDzeBohbRY5uvwct3hu
H7SjZvq64cqPU0JdeQwgalJ5yYti+TTldtXY42Np7ADUrNVX649iufcndJ2VwE2DvBaOoYmuM3Ba
X2/yQm8HGjZkuEgMdAHgN220Z0uDCJtDtV08P3Y1wDWJSwPdgeJN9MWgj3Uz2jTdmU95bMdsK9mn
ijt7OdWfv2jx6Bkb4OenOBwuPRgTZH+owZT3wizwv3OnskCLZpymyNWQvz0ZByP+0X8NY7shL7qE
Tsp30ru0dEJzj834OMXeTF0lfyw0XA4uREPUcM+yGjsH2gFHsF7FG3XeVdCDDCEayUCXg8IeeiMX
L2+m0ESrioFd0pDohxEoYKeZR9MdgPbZOAsrPy1MAZ2CYBKwKfQ8XK9ca0IfHRk9BmkEpOlwK3aO
YvLUub9BPoLRq+WAGRw00VYhnm/LMA4k71VOlbYEy+5I9kWklYpTSUnIdnJtlLpTThS59IxrzW7O
uq5xMi1LTBRrJ6DU+xrgQZvMiVk5BXpzJ6cIJ6gUhDEdeneskjbdpV3Xg0mHQFvaHpEyR3uaGipf
6kq1sJAgl+qd3Jj+H2nfteO6EW35RQSYw2sVg6jUiepwXoiOzJnF9PWz2IOL26IEEZ6xz7Fhw+5i
5V17r9CkpGTTmFNQ23ucSUAkRTawnP17anCxb7MpDyUKMEH3LypiqKTz9ahxK8fAZQQwH7ooYwKK
glMAfz8fczbWSSkF4RwMHVu7b2ykVfqeMLvprDZ/lnfNF4AywNGszPWvROFiFgApRuodCQnkD5dy
1AEiJn5QkTPLQpp+1WZkNqXVmXXoZFYgb1i9KyraAZuyhQc0JAEGs5Mob0ErNCDDW5ERbTbWnqC0
/pNtNavaSjZghnpNsoN+ELeA+AXfVUJqyNt81BLQviR+7fc5HGd8SF1AVPCQZgYRNvy7rzuwJZBf
9ISGwzuujKj22snpcitO3VYlXbCC/7k26Kgfzxg8jD6UTeaN8OceVjiQx8KqBSMfcC+l72xJ+h7l
BwOY/pw3aygZ1qbabfrWMdh7VXYrr9H5vFkM/Xw2zqxuaOZe8C6wDIeChz25J+lO0zyX7F5vHeXE
pyee2dlaieVqa5CzxvEBjScgkM47OyLfkxu5jO0GW75NAClG4rO7vtkE/XGNsvQLnTrvGg4P1P8B
cATID3r1543lSdZGRqBAiZOqjw0gfsXpIX1s7RRKcfuvPdvodNztpedWodohhAcjKDbx6tq+MsFn
n7F8mfaiMWk9FC+8irimQdzB5D4S8pVYBW02HHFruzNtADkqIqPMdTyYIVFcznJDe+eONDCRW5E+
7pTja5tTJu68wSSdXWwy66AQHmrqVlBam2nDnNfGudN5S/pUHwQ8Fxw52PqOsZfwaiKhTiKqm8O2
cg4oQhyEx5BmJICMz33qoqDY3qs/UKU1XWwm/Afw1NoNBMZrpHLS/csPHKIGUz/WpvDU5GZ83/lu
dXzM92VrFc+aXdAWn8t96u9KTGCfRmB03zuSPT4ODS32/lYjmSM4oX24L3QnpN8H3m1tp7S/DaKY
BXGxyim/rawDNM9olGwGM2YAJFKfKh+8Ne2Gu4p0T3e6FVIzty2DqjQ0Sxtg0Ve3InAFJdCihbYE
rNxs5BBdW3EgQGtAVJwAXkvg3/K+dzbY2Y8AKFmWhlRncjAegl2Zk4A86NvMSsi/3i5JR0EUxJMM
eqImtCmMb20nujJKGhkpneN9aBYDcdUINStEDFB+fgA287H3zS+F9kQnVU/37/xH5mxfqt2xMpXn
O7GzOvIUWNjRmZdTyeXMB39bnjQPDlhWT756G/e3xT34ltMTaAPDgOXY9SYMmCyXbU8F3Euo4oQm
1ZkbuZGtHVNCrRZQMhoC0AW/DII1EkOqZTI76rtWuXnqieTyJP/56k3xbvN16l8UiZBwa6Kk7+qP
gxVsZRJuSP2t9sTZqkQkE8CfB0rg6x7AG4NKn4iWPE0idm37TvytUcONjzLEHon1BIqJVZmJuS/s
jkr0pYMeItW2ifnDBNjWbWribqUDnR6Okc0T4bE+hSQlXob5FWh3PLr4n+2eQNS+JwQpB3yLGVCM
/kb9OiqkJFTHD8VIcPQ1NPOPybFVcszxj4K1y4iNsOeFS63Nl28VH72NbCTJiEx6MyotI7WOmxea
fsvOXbE7MoqeVinVaGo6UWNpXukY94Kwg42VmZy+XQhcYeXv/T1tt+Xhy9mADlKSL34DANVm0uyt
k24L8mh8BTkJfyJzfPXtk3b/XtjliRVmvi1aEpvYaDwZrIGOGyI5W5fLTVgd6DS0GM0PR5E4VPl6
T+gjqFuPAGyRLTObhpJNSjC0nzbwz+4xRfr7rtmlVp0QsnEtaHyZhmlpNLDEe3AtzOSuJJuR+hib
n++QJA7C7N3p6zW7e4bv9kN4iN/NfLCnDY/NwNLDVkX/b4dMv+fV8lid642zauIshrS4sEYIbQiN
pHeegDr1aBaaJfr0LXD5xjKeR9/U5rV3u82LhxFuCvAEkBMQkTzSliLhKZgnoi8D+TbS5sTYM6KA
oDTV0Or8n9st/T51Fr0DxhBMLrBPQahZvsHysBPLNAx6Tx/MKHqJJKxSuA1rvV10m1B1GIgSkhkh
HFRILNxFI5kUGkJSgqdpZvkxZhmwPUiExKEZT9u6fGgqhy+fVj5zDsWWnzlbGyAVBCUbBMjnd1uX
oFheJwVebGCCSo0lQcwP7LOslEjHvw+6rXIGHBUgEA/7lOLop28Ztxm19zgErLHcFuCLSXnXERV0
uTAwdX5tlcwfcOsDF+8cNc47CWmF3pOeuLtqmzbYQw3kdxEv+6+q6h6ng5FTKNh1GL7W5Nfe0pdg
Yx2MBjAv8Qs1Gci3nY+QGqVJVjQifLSc9gs0ufAoam5T2PizssJNehhOijNZI+nX0LDXdgiKJmDU
QOgEv5eFLSlRoV6l4dUJlyjsZJ1x3QRyYjLdqZki493ACqM18fAYJTxKq6gibVoLYL2OOlMtn4nt
DxAYwuftNSNdBl8YEUReEM1RYGgpLqaEnxKuEPpk8FIRsuBUYMgxblOJDAwF5BC4IRg/QqopMWca
Qqw/xtMntNor6QEOsGX6CpeOFJeSUn2kqPjkRBxfjKmwmvpQSD+ApVGwkyPxA3SVBNSJAQVDCoHZ
sXFjPKjVlbD1yomAviCBhyoDouZlXwol5rVeigevTGmsfndPeRES6T15kk63R+36ZP5vS8uzp9KE
oBZFtBS7hkyREg+Dj3HYJiLlMXv/otCJJ1r2KyeedG3/AIE019ih+nEhWKOjpJ0gbBxQqyEJ9FOI
OlqjVUPy+SnaTvvBIJ0Lt2eZKq9i6Kah45eI5xSSoiI4bPCUaKgI1X2gfYf+wDNoO2CSJwDDXT1w
uC0emZ16THWTlRtjDRp3mSbAop+JRQL4gvB6WwTeLZeU2djJvSd3foqUNo6iIWpTyk140dyenmtr
+m9Ti3OwH32Y+DFkrnhHegWMqNJMDTEQl0Ea257kldYuE2U4VFDzma1aQX8Fm+T8UKmrvpE4CT1L
ITs5tVSQQzOFZkfosAnwbrPMUyv9GrIDFAIpY2Zr9dNrDHxon9zH+VaSDwakNvyU5NuocZUgIEBY
g9rkw6voHzO8tNj5KvKTn2342pQHI/yako2Ub8bEDpN7OYBDck9qX9n38h3fHONh46crOMNL7ba5
j6g2AdYxF0UujIFSpa54HRmq8SSFpOVcdctFcBagoEeo/GtxD2u26K19bn+qEdwRPJFtw5sgX3+E
Tn9O6zWN5ssk3u8HQX0ctkvICC/vulpVMwNi8tjrJqdYvsbjFd6RQXQFDRHu0xBu8oqUW5gDQBOx
QgwOg5yI1tsgtrW1etG11xxGB3rgENFGumKZUVQnxmtyhY8ZalN/H9iuvgeoqqppa6le8aDY8MGQ
xW5l4V1vdi7bIv0G/5zf4+JPlgC6rFLXJFjnSbJpggetfYq/skBypMzKQaTj90qIIieVldJdq8pc
O2pnO5H/aXqRQ9XLPKrlEeuhN44cQx2XDKNpKLuxNIU1sugltmeea6A0EOfB8wjH7vkGSxigkNOc
sMXFLcV0SGh7J49Om23Hca8VJ8D3bh8g185ZAOvhBoLAEhp90nmDY8gnfjfnY1vlCzoNp/JfPtHu
ZLTVSsh27VCEshJWDBBT8N5eDGMvtI0kj8notXwnWQnv12YXQUa0K3tjpU/CHIIvgy9VxjUPVWtE
iUuhR0UdwX4ts8FjxU6e/qU+rgVzhJe7pftmwt+rEFhO3BkGY/Kyc3tAr7WN2i5qqiguocq5jDJq
QWKYQ+zW8FGa5RxxU95uYb4+lr1DlR9XC8AFGM3F9RIUSSnHAxwl8h6cSNZTBa/uQN1A+WJlIK+k
kFAgg0evCqEAERjCxaQJfVNLPmiKnuooPPG3IIACPPo0mdhrBjE+YEILhXpa7nMDTxLSvgefOaAw
DZGrQ/ccr5EFrwQj59+zGFyunVo+nRCMFImhdHh7VYYrMAWGJ3yJR2sjaKjL1kJVecbY6ceZ2w5O
bc/EiPgyHPJIL2dQ9L89H1c2LcgJqNOBbmPMzpqLPaSMPJDaXT16KHsO27yUABlKKhm1QfBV6hi0
a1/PQrvjs9qRy1Le+H2yJlF55ZY4/4h5Xf45IaGsGnVBpQ94cMSGm+YUQuudTDubKeBE2f6bNlJw
rVJaPmcmPA4SW9FR2qPKmtK4cBmTnH/JfBL8+RIGAA5KBRpCt8rk9vJAC8nRio2cUNXkh+0hRgl1
PGqBG7W7lIoOT8cPTVq7MS6P7fOvWCxdeD30VSIYGA+RIMgXhZL0nRW5jUZHZEuyhMjTvWC8MOMr
7mw1eoQLNODnVfuQKWyFuve76c+3LD4GKFy8rBGP4UF2PiRcPyYMhH0MCRKEGtKexkZ70vJ/rQF5
Vyj+2kpqd53D2VkCNjxkbmxJJ7V4koQtFxMpe0GYETY2qq78tNNKpCXbQ5u4ZU2DlWP6yrAB+oUX
BcDM0Fz+Rd7+mbxEkEalHofRY+JDzjUkNY5yLRDWojgEd+RyhUl0Za2cNbeYpaoJ8BSM0ZyEgeF0
jcj5A5tLqUKB9OWLbzBaRs+39+vlCQ39jv/t4jKIBcgyM9KkH70wqAH2CM16DDf/f00sHt8ytL1H
MUUTGYtoXn+gePL/0ADeFwgIgUXEdJ0vKEMrmoDN06QnyMXijdQUKxvo8r7GKP1pYbFkU0lnEpCA
oxeJ/zgxMfHWJRHSobf7cRl+nLeyOCsajpWBNg+UApdSneFV7SPkyQ1qpJ9Ks7IN17q0eCz5nDgU
cSSMHj/Bekn67DsFbFl/5Xq+urz+DNxiSTepkqtVyo8egiG8RwOkZ1Xx4/awXW1jhkjPGDycKovp
l6OMoaKFnvh4EevSV8jWKsNXx+pPC4vpRxm2UmINvTDqV6V6yXNr1UP86lGDz5+JMDA7WUaEMA5V
YIceTZ4ojp9iHJnMGGgwNF+s4ltLSPCG9/txZXau9guQGqj3QAMAisPnG0euIPAGtsjk1dXBT451
ey9waxKMa20sVgArWiEqmnTyYv2jYB0xxC23yr9ba2QRCslG6qe8EU9eCsSsJLldKVgVCNG3F9rV
OZpVooA1wCNoOUf6xHED4+vJ68oHOXjq82rPlydfAaOnw63gr1GVri5s1GOR8JkdmpZyEK3cB2E2
5mhP/C64x1r2bvdn7efPo/rneguiXubKrsDUZP8S/aRyK8SQaz8fJgl4UUE7kDeWWdc6FsG4b9XJ
09TiVQrrV6P4z1K44FuCXgMOCAADAMEvos0+6aapghamh8wpMUaXKc/FaN4epmuBNiQN8CSE5RoQ
RMswgNfiTCwYDpg+Bvea9gZEzWGJayD/J/dy5YNq00Q+zaSJCTt1NAwohAga6qhDJ/sEygCpXaXF
tEaZuLwuQGhFqR5FbcBnkWA+nz5IiLUpE3P4MDGa+m8tqcc7JLpCaYV6eSXfMDeEnqO+Axbt8hU3
lkYklXyBMCgzebDzIEytbNJhnxpPUmXKh0p28hbwMIIa1srQX25sNA2mjQRCJFy5lpDcPk57LsFR
6MUpaJ5w0uug5ac4YufKKCUK28iU1J3fvp646R6qvb2+ElpckqtAN/37AYtBnjJ4SUDecPDkyNV5
oLQSyhzxs35mAJ0ANFiRwdmKX8NuspTwFXprKwMwL+DzYPms/WWKCS/aFBbGeMnUJtPMESqGj0Cr
1b7VIc31bByakLBNsXbyXJ50aFUDGBSZFyiPLZdWOuBp2Ivp6MENLFWsqrAUPBxiNy532ZoT3bVl
rAFmCFzGjDyV51PkzymEiecKv5dHr5KcqHU43xpd/sVoV1KZV/IgoDrMaDX4KEPtcwmg1+IkqEFU
4z3/YcT7J5srsv5PZiIzGBbvvU+CycT7Akg8YzvKK6H9lU6qkLdWkcWa2TrLNAXHOAb0IRpPR9sg
aX9U/Xd+p/1nDSc4IYGAB+VzhEEghy/GEoWCrK5SjfdqvG4Fa3yMhodWfA9mjJhjrDEcLxH8c3Pg
4WBAUVPDFJ5PXVXyYt1DbdRjtIeL1aa8LzNaVkDOGmaY7YbJ6pChhpmeiS0qlphWKbaKtRLblcUK
cVroFcycU0ztYotqrcCPA5arV7Nt70Si3UKs1tGTva6tYNKv3AQaRBVRZgV0/5dAdt7hgsuaIvMn
0VNai6+fk9jRBhJytAZoFfBH+GGaolkO3u1D4DLHBTUwXP+AJM4VrmUcEMj5CCJ6LXmGAGF5qwAs
pOefqjWA7JXUDSC/SGRDDBfcIJSaznsHlw4j8LuJ90a/mawUR99bkLRlSOKSN0g/ReK+0I1xExlw
N4ILiHhsmrFeuW0uT3x8BCJS0LOhpIAw6/wj6hS2JRwn8h5MEeN0rkxbevFye0DnbXB+qOq4yHDA
YT9CTGMpOKFBBIcvmkr0hsSDOB2JmLxycV1tAahY4AZQF7jgGieFGCk5K0V4woNFiVtSadZAsVcG
CpVbcI6QBZwrM4uYN9DFQGa1KHmSDBhCt+kAr1p9+VxZ8YgvZlzsXH2ca9jn0xErfDuNfCZ7Uu3G
xob1KuX3SUPjRyBn1D0bKdOIuBZpXx6XEEHDixB+UHOozS8OFoHJA59CbsIbOzMPzSjdDTvZjZSV
5Mc8RIt1cNbMYq3FrZwFDL59KOeyyTIY4BJQZH5vhxlrtrKJr6S9wAOFDj28agBDkJdZCq4BWafo
fcOTTInkTr7PBnNyJhqcuLvW7V4UpznF0C1WiKYc4ECp5jYoXgGjzJ0ey38pqVs46nmB4vjft7fD
5QEKlW+IfiK2m9Vp5cUc8+0QZEUY+t5UAVG7b7XMLWRAYKEVwNLU1lTzdnuXmwPtIX+Oig7IMNiE
52sqAyI0mWrD92RgpWMVT+qVM+RyXiElgRMMsB2Z50EeOm9A9iF23TW87CUE8MQclQ+qaAT62ol6
p67R5i7XKhqblTp4aIXoKMidN1aPEvR+ADrxkvBBzPYdM0eOKhxZWauXLHtsib/tzKP6J07K2qIQ
O1+RvRZ2QOWd/tNlJ0jKkSG3Gm/cMX27KoJyefGcN7m4WQ197PIG0a8X/bw26XPBbZm+cqVeWQsI
HHCzgcYKgO7v+fOnVwFflfA2khRPVqEFq0Aup9/cXm1XVjdI+uCWz88XkPsW5yQPffoWLnKKB9aA
Xh0zfzu9h6ljmGvizlciTAM3F05LXFwAxC1FRPHYU0QfvDhvBCrvPStt0es2fEiD7F0GBk8lRUye
xsqRIud2F6/gm85bXqwNPe4DNQ0VxSs/oeJYe7Loqrg7GTwDcoA+3/Q3w6C8v4MEugEA41O/8kz5
xQGcn6RwL0YZzgDnFi/RX7jRn2lsCk0fjL7hPB0G5APgl5qnf9ScU0f3SkF8odz20lsxaQTlqayw
E/YAm5HIGEjEl6QUgWU/KHFNYgxTum3kTRLvgUrJ8rtOp93gwuAGjA+v5o7hZMG7Pf2G/tnKGM77
9EYX5MWpNJbF2JZqzXmANf9IrSvC1S9zmXFAXqd84FzkRjvmrTQ6/9BbjS4OjzTMtDA10GjOcOA/
JSlvBveq9Ih6elHVpOQexXyNZHBlQ/ydq2XOpIIlEnwdSs5TRFo1tq9TIMQN9t3tQGazpO+qdtmn
Tz41hUwyScwKNkor3Z5vlLNuY50gxkRNGqQeJO0XB7TCF4Oq+qLvVc9GRHRIPnQfPG0/qsysjSeO
Z2RdOf9iqOe1CSILYiXYmyK8PD8/R2i9cz7DEm3SjdK+DDz0Gnf9UyAQYNL6Pefe7uPFtYBHEYrt
eJmoqEhAXPu8uYyHirKhcj6eCqixPZf5jtNxmx+NtSV0ZSwNJAcRWuAvkJyYMwh/tl6hVzATyhPO
q+DKe4yNrepbIh10+Hl/thRaYGX/n5/Sc9/mpx+o7rghlqggQSgS1lUK56WBxcrnQt3xwV3ZktCw
meHoKVWHY/SGBHbfOc0anfbixpgbx28gyiDfBOjVeX/zGCohMFPkvEK46wQISRb5ylFwWT7Gj4eS
IwgwIAsif7lYKkLpB8PIWHgS9SOuP5rFrpQ8lNyrKsNSIbc5mlmw8KZ+8JxLb/pOmig6O5ZbRdwp
sQXtzJUD/jJ4nDusYOkiFEfI/1tm/jPJsKyvi8jXwtPEPYStO1QPcn8ahpcGlwoouwUVq2cRrFWp
ee1EYI3hOzaR6Tnu3zWNdsABQvAT/nKkTL+5nkbwL50Ku1cPKDV3PZ6vq3mri9Bh/uDZwRSPORgd
LIW9Aq30QY7rghO83nxTsNNXWaMagajzxGAeTXUJ5iROFdARRw7sSIKf29vvNxm/OGJgsgUG2Qx9
QYFzEdRqbQ8ZqkoJT5CDJeU9XMRaMwSR1u3foSDXv08tiC3N81QehOqtLUsC6B5C74+iALWOQAnB
VOxMJrmttxQ4bxBgZKvg3qfH6pQZFJBpXn1EkBxZkEjgFQvkY0BABcffGzo1IJTiqi/lRKdj5DIf
whMwUzaLbajafmpHXz7uNq89gF2Bx3VGJA5ZYjN87wMz9r9uD8QlAgECbhh/ERBkSF2DVne+XzIx
lLVglLGYpwPyXhEAqvcMuDmlDjYVkCmHCPDFlBRPOvgL3Ebxn0B67R5blbI1ONAlhGb+FsB0AN8z
ECQtwaAjasH5NMbRqcWzonRHwUzfMZTVtxLbYzKQMvHqgIoCsH3b+VQGsTqePcdJGUSWmNocRGVo
nlhC99KvVSuu7HowHfEHFi2ObMSKi4Eq4wog+iw6hS73Ctl7/76JN/wPrM2Do49sK15EgN9yn9N3
lvyL+QOgstwDmCErj5fLYA6DNANKUZefhY2XmjDFMKh129fRKR3vjSesU2WfnRBGsvGBm3nrkw2i
DoK7yeR1p3rSupXj/ZL2gA+Ax+nMJeBnIdvFQETwmKmFkItPcMIdOtpMtNBo8d34L4XFjbu+yqHq
05GaHXF5cvXjUNhVYPU6KT6Cu0Q5+BxuPLuBecFjW1Pl/vaCvnjcLb5ucf7XQ9hM0vx1KL+AMhAD
01TgrAOFoHj0AQdtzdvtXZYAwGyBH6EElouKlMTSuK+qJzZCTzs7xeK+DE31nfctFpsVvysOvm9j
L0ceX28EiYSnIqZTBQeDlYBp7tP5YTbb3ONNC+9gZOQvlqZatoMfJ/kp538MHPN4Xq50cg40L1tA
3ni+zqFKshhVwY/iRA3q/NTpLnsYdpLd7owtQvKg3hSmvOPYyiqb79Blg1DdQM0OQF7QrhfnMyRW
Wk6SwuLk1z+AyQ7tc1f8V14AZPHgy/kr+ozSurHok29kgdh2bXHClQPPcHEieezJjSU8c2vQjcs8
2aKtRchQdlWcKlNTnLTPHkoGoKvtwnCfxM9ce6e+NozCMDMtrNuz9vsmWQ4iSjTIekO3Q4BexPmR
FbNKyo1IK08hSHcT7hkYpuVux9llR0Np3zVmllj8vfRTQfMIYXybQLRjwz0Exp5T/kVCDCgYqSCz
WRAVwuQxBARomm80DZIZz6xxJ9jONG4XgUC5HXGBwS1sRDgR04I9+WveVpcrAslSHL3zIkTUtbTF
K+HoE0Z9X53CyFSUf0V+kNd8Pi7PDjQBzhjyvoBwXpi9pXnjc74xVaegackwPNVgOkaPPBx1Rjd/
UB9vT89lfQTqHdi36qxgM6v4LRYF6BDSyPNNdZJ88HwINN47N6ydkB3BUjXrR+FRsUpiJAnCki+1
criVDXCtu8YcgGEPoLq23ABl0/mS0LfVSZnM0if9oDvJIJmpAVfp96ilSrNG9VIuX1noMgq1ePtA
YgM5/PMVmRpS61dsrE6dKQ12gdd9Dq1AQbT0n+qZIbEKJq6Vc9TnzTS3hMhmkBWQ6fSYinA93kHl
aJZ+eq9i0loioOUx2JwJrXW4t9E6pVNAm/vhOy/pAK055pblB5hKbDoA+F9nG/VDbGjHbVCCKhHO
3RcruaRLJg5ib+Ba8ZBEEQ858bn7f+JwYRAjfeoUUFglwoPFktYvcUaDyq6TkUo9BBkcHuoooZ28
jcrjIJty/yR9a8h7KGYf09wgzQQ4o2VkmxgOIo1O5NpFKXcSTR7Ru0hjbQNB91DbMcEsDBv/UmnX
bpNfpPL5sXHei8XZK1RpCUlNtT5BYCAyTG16krQDpKqNad/8TB/IQuMR7jv5d5GS4G3S3Ti2Bc3x
R6rpmyaG9/lW5J3RHFUzbjd97hjTfcrvZQ5ifHbt0/BRke6Ke+1f9ChB4kV6CfoQgQKJRyu4kz9b
39KKfQrXgZeB29UOpMVV40FDHPxdxQ6czrnoOTGcJrlLBHviNn5iiwqtjwWeKeVxjEsoclUUalCT
g6xniJ8SbjkwMFUK++p631SozdlCR8f+PvyAVFFliHiJ4td9jxxjuKbSeZmZxaIAZ2C+oGcToWU2
Y6wLKWk4rT7xIILnzQ9ci4j6lD8qDr4RZJ2Vx+CVAPGsvSULTcp5NcM6rE/iQ/Ic7DrlcXqTD71O
mwaKi2/T6OJcL0y4hRYK3hfi0+1j7bfms1w+6gyDQuV3xkItUhtKKuZ9lqG/xq56Vx8aOuxys55s
UUVMuIPuEgicUFZwwZVlP/xLCZKQWeGhfmy/+Jgan9omyzKiQH6g6Cx4xfkE2FqjoiBqGbDEwJgl
d5B7Epx+2vu0NaGheQxEwj7ihw4LAsxyf02l+bL2Oc8hJF9gtQZMDSR7Fxu7H1Mj06LmBBuicMCl
+KMWBtXzdMPEPc9XFEIrx1r7z7EsWsXdgEgffuyI+M9b1fkuUyLFr0+CbIEIxp6HASz+f+Eu6J7U
NSzmZX567qM+qz7qCGUv3CMqWUSSk4ubU4g3V/MdtqKttoe6eEGqVS43U/ypdJBnBAwj2IIlmKdr
ZI2LzOPiA+ac2Z/TE3agYc8XSXOSEzcVZh0KSD8k8H3eraqG4SddLNE/XV0sURRLpDGT0VU+cQUI
X8dQ9h5WrvcrD0bccHhWI5RA7ediH6i5yvtqG/yumbh5qxQvVTbKXZagIqqd1HFXMYcrbW0kAGDg
9V1BVSy02uFtQDFvdPhoBdJ75aUyf5CGaBCfg/Tc4naq9CAdOxXjq+HAY+FxsGGlIOCOAf0hhU9L
STlIR+kAoNRgXt+n4Ken21yht8+Ha7OMoBSlREinIu5YBKXMb9WyUlrMsoyKdGX74fNUfPrNFgmP
/2zhhBWFmpsGrBJSuvLyYVSVSQJL3bA9xZD0/sSxzyGFgkcyElxIrdzu15UYH40hK4gqFdyCkRc8
X76h1nRDMVXtSep3uvCq/3CdCLy5LSBLHjiSAl3TwKqaZCsmK4+la5HkWdOLnSOoZVZGUDU91Z/C
RyJJVBpNGYpUrU5gw00bwmSzeFIVZzg2MlD2UQLLsp2+FqJfPUL+DsFiX3UyHJF4oWlPPhRaejMR
DxWHtE2MFNtDCwd3RiFrzwtU6zaaZ3QrK+vqTWtAhvdXbBxH5mIGDGnyC65l7YnBDTYrd6VsyRX1
h0PZKlZtxLQRyAixF1/1Vub+Mp+JpOuflhcTMOagrDSoJJ7iBiJYs1+ZltEMeqU8Ur/fSWNO7Xte
fWbjU8N2ouEG4wuQcsPbymfMzSzPNbw0BRl5AAmgj8U1FSYRk6oC51qX/BsPHcQL7EGfHxZjv82t
6Z0rdonsaiGNXoU7HY565VoEPF9JF1+Awj3eFEB/YeOdbwJRTSJJbLLmJLwCFXjf4z3dilDJ4i0+
2sVWLjt+46DQ1wz2uPNJ7fgplGni7xYB2rauCW9Gr5wzHGA1pwxUixzUfLr/TFPFsTCjC/7nI+cj
6s9FU/qVaMQKhgn2yCMYyqAGZbuqRDI8oKvqEleXBnREZ0l4LJGlSgjT8iRUAO84wRyMFog7Q/+Y
x2asrcRd185VQO0Ad4aG+exeeN6pNE87rWRdc9K3wl0fpJDbs3Ias7t0Ddg3n9AXc/ynpUVYIkx9
aaQhWmpz4H36nFPsoKleVtbyvFZvtbJYy4EUC50MnMYJr9IT96H+xNUm721R2qs54Qs3PDS+ebvN
KykGYIihawl+mQLT6sX5wfookLVOAdCmDa0YGzQp3xTpv88TpmhWEYYY9Gxwej5PRq1kfRZzzSnt
XyINekPdA0RGoeEnIT7vu+H/pU9/mltMVh+FaTVxfnOq8m8GK8FC/yiTaOXkvTpwwJPi7sNTB1y4
8z4hBoqnVkWfmEEToGYhBpAm/xnMjy0LzykcazwwlrjPzxsphYFxYxyzU+BD6U8hQwuM1JoexbWr
FPlGAymgGSZ7UXvWkslguZyzkyY8Riot0h3Xb2GZYoLMHsgQzgJJhWvsDHK8Ur+dXkVHpZH9rI4r
yZkrmwyIYLAiYDkLuOMyrexLld4lfMFOA9LFk3Bowda9vdqvXBazLsFciQM1CqjV8/EcJ7kps4mx
kwTRMFySbbnz2SZt7mXfvt3S8mhCRgQSH8isASCI98VSo7dLmQ/nXpF5UI8T+2xb9vwhjA3I2LcP
MQypkjWszXLw/m+DgHjNhRLYbi2WihrxYtzWOvM4ES/tTvM6uVnZV1ebmMECM/UAhe7lkuenNE+M
qIO8B7KjYgiYwn/cVL+dgLDULEs0J6oXwZRqhFyeRTXEsybV5oz7SkoIVLdX+vGbZfx7zs7NQMwA
ZtNIWkGnZNGMMOnNhHul85AGiTaqbOoVgQYfZyXCLuQ3/F4sXPZR7BprNWJeHhtoGu4Xc6oA9JnZ
4e18BTI+jfXagMqQisxIZI2HgqdFfGSPifykNJ7M3E48qOK9AknNYw3Fs9vLcrkBfptH8RO6Bziy
gF5dNG+UYRUX1eBFUUgrcBmYfkKuqJFBfF6JzCQJP2sxygDogaylz9BwqBGct6WDS9UHAUNbqK3W
PhzQHuQOljTEgG/0XKBCbkrrMhP68ogdnUyG2lX75f8f0q6zx3Fdyf6hFaAcvirbVruTu6d7vgg9
STln/fo99H2La9NaE7OL+94NGMAlkkWyWHXqnM5RpdZc2m9xt8/q9wmEb8CMSYdM8KoSFGJm3Vuq
sAeu4FXo92qFVkARMDaZcRjdRNb/TNW/n0+tlNKGE9dqmKpe24kLIkoT+bjoJTP+5JlpSGh9tnJG
T8SWY2LKgBIA1yiQ0vSpkcRymMXxOJ8y3e47H8Rlw6E+jHtRdupvlfC65NZg7MbsqHwOqMLe941t
64DiIo7FTQCswPWCpe3ca/zagxejfZGhP9B2h3gJwcSumSHKy5JgirVfEt7YeselDujTquld0Fmq
jrfHDFRD8V5HRgZkykArXH8G2gwNxI0zD+r1jLNqEUTiebaUjEOAjlFRyUXVEAgAZK1xIdApw6YS
uWVWdPSfQNtByh+WxZ34JyF17k/qzT1wNkP00yFJRZ7I14MZtZEH0MTgT0oQzQ/J5NTJ5yhIpnIG
HqwMazeJ0POo0J4FiDbUN1Cpvja3DOqM2AfmhPrUCL7W+B1ac6XCQv98Am6Dfq39WF6trqgf0mH4
SpruC6hyK108ZvfE5gyjPgxKIlLPpJOi0ppBxYx8ywyGgGjOvTV9AFV3JjFHTSbx6qTBJKMOjHZ3
0CjgeKUmeVUaGSngRDgpnSMvz+VJLi2deyleRJL9jhExtYsdDY+EXxrlLjvLCkY6YmuZiTY94ls8
Q+QzgODieaXqYa1BwFo45dOf1fD6/FkcYJLPHTmH0gtLuG1rajGt4H1ESxO2CjXgQupEI4JOwimf
j0P33h4aAHlAxHzfd2/aHIk3YXuQHjHQXeFfr72pnFDnn7NOOGmd070VQLHmamtJSCmk4JQSoRIv
4qp+HtfPQiv3xhPD/NayaigX4hwEShm31rV5kKRF6IdphZMUg7YUyInWb+McBaRnY/w+T4WJ5+wM
6cBegUBWZktgFCxIh8D9zyDBAO1cBMouYkNBUo4ucGmA1mWxPAsnUXUr8LpOSE1/1e9i5o7TW4L7
6765c16dtgeUC/YNOpuQMKSCk3ZQ9K7OBOGkVsdM8IneO+jswvG4xnY/AVyzKr4EDeLQNUK7q9/S
dwSippp5s3pCg7caBapizWVipqsD+nT0TRTtDxTb8l01P6yQs14Kp64Yk3RzZiNfj/e+ge2HVDoO
oOulaiatlepmlXHujLVFoIQWusVq1g1FVpyaG4jwovMbDeBoU6JxOG0HfoZV19ZT3TWmsnxL+9cl
9RpZ8b7NeWLxhCWyZDnATSUEroccJ04wKOvhnzq1Irnc16PYjPwpVf5EXyD5GnVPW918/rX86sPO
0mLWdN4kVhFfw90ItAX3H1pBqVA7K8Zck1Z4dL2iKJhLrrG+dzHOMaSuo9Kqx/YVz+ZOBkf+Wywy
3i4bA762Tg247pthbkYBtIGjvSJx06CROKwSs5Z3dS9bqua3mXgArOe+699k68+jBv8mkNDouuHp
Zs0pXwZ90SuEXIubj3tO68y1Wn0B9U05O8bLn9Zw0wgQtPmgKB2qmNoL3q1eD6mA8Vc/MHbi9iIA
sUnqXwRsSgWwchSJWma0oOX5CfLYtX1uVr/ivo9/1BEF31eQeA7+zDr0bm8SzP2FUbLTLm6SRAaE
QJARdnJgudCFzgFt1zgHjYYel9Rflg+uB1hnp1fTj8pe0sdJAIYUDIRr+bXID335xlgTOrt5XpOL
76F2Nt+MUwLvn0kr1FIetEwwjcpRSxROniPhaTHFtLKZMeANLvIfs6QLCy8HgNSpuV/zqWqEcZpP
/B4aRJr8onWzF4loCau/p/qnpLmNWhxTCENwrwZy+3P1UHe7bN1J4wPYx4rmaRYms49P0uKp8qOe
NIwT7/ZyIuv07wdS6zTGQLp0PF436SR91AYXe8kQH7hSXBm78aaoRk8FtQIaBFE4YK/nU4T+2vBV
g3aDIPaoGme1y6knDYn/xZYQUmIKin3bWGL4wHUvqfDc5q8CNACjT4ZPiDfHsEL4qkjaEBcVUsrX
Pqoka61LkTCfDKh9zE5Z1GjLkzP5y1j01S2V5nePLMxjqzShwwvzgQNVjIl+z68p1wvGO+325iHf
QtLucBM8XqiTMjW4uUw7EOrlWYnVVkoZFK5qzjgLtnblpRXqREQ+O0+kHCNWPtLJG6EnK5i8hEf7
Fzd9MGZ3y7MubNE1SzVtpYIDT8gp4wKu+NSL32v4Xf0ulkEiWREKl3Hmp8dqfhWXI1jpFcZQNwIQ
zChaUATEs+gpoKPpEX+odoo4n3T+M9cfe74xq3J0qtRHV8qUHjQVrNBC8jhkvd1Wn2r/tUD+aS13
PAIPHeWW+Dc4pNXCledDX6PCu76spZd1ylHnQr/TJ6vmnrq+gWCIsJ/kCTIT92fwJsmByxMRG3IO
AMaCpZx6BNWLoWSKyIGEFGAN2a6rJnV0AL6BFK77FFCJBdJG69IyJk7c3BYXdsmfXxzdcxP1qpyp
86mD8kE42gly90otWXL4pOVWJoPTn/sm1F40PuAVP0XQewZcHlrAk2LH6keRVaAoRi8Ctm95YBF2
3eYzyKygFQ15BaSfbqTdch0bcB3Bu9fKUKFIfuX1UcntHEnddAeZUm3izHYfgnD3/mKIWxcIoQ5F
Wg/N2fiE61nJOXlS0girocSjm6oA5Kj6QQ0Xs9YhAgAC9ijKQRgJEudDi2Zf4aGuT2lnC6CdWFG3
LlbpoEVuqT4tFbKozJBy4/OQqZXBnksStsjnX3/eqE4lkLfIm7bzEVUKs05exNiaUTLORshRLKcI
zIBLoOzuT8uGj0LxEOVKAFBwaNHp2lxrylzvuPG08u+dUHmr6nVV485l4UgTYwnI4XQdNaOzAKQU
SDmiqRQ9pddDNIxCnyIZkgTyDErs2Bynd6SfVTEY9QPghPLL/aFthY94vRC8KsoXiJepu3uUuRKC
tNJ4Aq1h9TrPkejUsOvCS8C6gcyRhOE/J1jMVzGatH1elqwAeuO81sG4CdpafAS0aqkh13Kei21i
jKcXHZT+wyCbfOVV3K98hUYVS0rnrAxLT7AKegioMJB2EhpVmqN+gry1CvphdSmPq6xwL7nWgzql
ySJUC6EUup8HeLxUkzxED8myEh0c5WIMTrKsYsCtevObU6XFWsKhQNYToMFBS3VrQCR+GBL9LRNj
ydZEgEFXLVP9MayhDgBqRBtVo96RWv0LqhO1xw2x4HJTniAN0svmgBSwK/OL0pjdIOG8UaRm/fvD
FiSz6AQA4RQai2Rqe88x30RJkU2nMS+/KWL/LHM/tOl5bI6d9MZwrI0DVsermBBwI9lz41i53gOU
FlfTSQ4dQ96lVbgzkIUsY3TMTn/GvLK7ovi2dJNVaJy5rLnJ+IDbvAsSk2jRR0iGbYSGkOudVI9D
tGoQsj41shsCOzxAw1fE/VijlWxaD+26K5N9wQELIf/kh9dqQLNUo4IR+qNMI8ZLYcvFodeNXJMC
OkHAiq6/RSlXZZSVGrDA8Hsz/FyMR2gLtKqpVceqZAx86wRBmR3vMhn9HihGXttaNBRw43KYTmKf
/lhB5JVpqimsyaP6c+RqyLBag8iCbm0u9oVNaq5BTSTW6O8H0XXI/YT8Vhp6VY0rNNpXeedxK8C2
w+wmEGMIy9UWofXNWOyNOAwDxhTDr8FmcM61Xlzna933Qy700JuEUGO6a4ZAyR+y4ZF/EHonAW8t
hKPa+iCkOEJXu3xYWS0Umyt88QHU1mqHopEX4m1o7nGUvDBnpXTDJ/CreUOSHbVSZoSerBGTD7oY
Ma5wNU1VLHO6CMdZ6HZNYQTKoLL6ubbu3MuZpaJpDviJykgxswvX+UIGmu0GF6+6S4CcKjU0DS6r
qY+xmypmoXj3l3V7UkGvgNsXqSqaTYcLW50bO4xRKz4b3u+z11IzueVFAkidERBuhVxg40MiQyLW
8EK5ns8kjoCO59vpNJW/p+RBjTUrJLrb6EEJ8s6sQvdP1f+5P76trAWhAITsB8ZH+smvjY5VX/L9
iH0DJppFnxzJVWQvh3jUYHGQxVB8feh3IOyNf983fM5x39yCF4apa79uDD2vlAn7Zd0J8UsSzm8r
n5mkk7TF0RSrNfRBUpNPQJsRHXL0nU5Aqem+gXhrgnblmtS7VD7FzVPDv4pQI51FD9i5OUSeRYS6
t+zr4/v9b948zy8+mQoTumbq56HCXKkj8qM6uqKiye85Vll7a2pQlSDdpmhKJwrz12sSz1M1rFKH
ZIHxoLixA24DqQPj2nuoeGhczCGTEWEDFM/5j+7NaE8cCFWB7DMrI3wSuQe89dTqAb0z+/aoDk/z
6k2SP+MleH82NrYG+vJRxMABD042mpINrWmxUHNkNrxi3c/hsyLtmgSqNvJjo7DI47eNAbgIWBAu
MJ46a8JknTOuULAP0YJc+pEE7TNIu2U/eWh4lCOLzIJh7hyzXhxt6awo9drwSKjmndXwqrOUX9E+
8hS0NueQlbw/k1uZTEJx8D+jowMFuZb6rBxlXJjpawjpL1HrPMik7kqAGVq5t7v+EUJ8Wr/T4Wzh
zANejzKn1j62YbsXk/4BCqqM1d0Ky/FNUNdFfRmgB7qQoZSjCG1vfJPKV0+GFtbIqOYQxx17UbN0
cJCjMKlACDTS9gAKgjlYAaqTEbRsPHvwAoGHnUEQPN3uDLTsYMQSVr1unmPxhbemEPKTEST1RMYD
a+scvDJF3Z5pM1dGK6lwsEZ7bEq//2gIE1HSBTy3T362ip0CfY1eC1ZlmRwa1DlIXllIG5MLE6f/
9WaXsjBsWwEiHWCh0E3OmGTTmFMWSSTl0OClQlFZh/gCilI6QmHKCviptN6IJzHQHkvsoNhERDJ9
VLWNZvD7zkwdkjeWqMNrFlbUMaVRBA3WIwRkdmNuh0wQ2o0RBc2ApOmDNMmhjERdlcsatXwmooVd
FJ+LZT+2BOjAK4wy7YYVYgCPIsinI2FIHTrwPj3jYyUOhA91/gLhv9yA1f/lL+cL73lgKNBhKCF+
BPvP9fpXs6ymoJOJA0mDqoGXWIJ2yFkgCWojgRsUxBfoTBZIHQx1KWokOgSTG/hzEtS2LD6UotNw
vr787gRG7oByZtiRIaeDtx1kWUgplrIzxUuR11ETB8YSDLwtsJhFqJCT/D54U4jygY6/AeJ4PVlS
DhUGSYuTIO2dRUW/HSIyxsG3ZQJtCuhlgribAaTAtQmhCdHemXRJAGQRqBMXl1Uj2ZgjcA6j243U
yAnq+dqAISR1jDpUEpSjh77M+e/XGqhZPPQg1EckXei9kedGNrRLnwSoAM/Z16nU7aY7zX9Jn0iW
AqeJiLsfQBW8Kqlh9LKerzpXpwFgYXL0wOtfTPbijaUgiAWsBC4BFc94aqbm1JByqUqDDtVa7r1B
36rOqAfcbgzE9TLp+kHnIQIZ6rSq0rEqO5CVBLO+K8f9NO9zMHwd0969v8s3h4KkoQSwKs4UerZU
cRzyuS3SQDMz5HGMYUDzAyO3wrJBjaXn5VRVO9iQwr0+fQkArtR/v78lCUJ0RLBUIPCV6xWpsiSb
NYTlAA24iWbqPOOttzWEy9+nHgUS6tfYHPj9oT0u6PJV7YljZSe2bMgkjQrsDe5Eg7JRhFnKc9mU
BjF/nF+EwsZT+e8XG9keXiRYJvRUUbFEZ6xhnaZtFsh7IbTK739Jv3reemARR/IQRUVcHNTt145c
1SuRkQZl8dgmj13s/PX3gysX1UqguxGW0n1a4TLpTZSG+P7lrfdz5ZS+3TdAt0GREeCzNZxP5EQH
WILyo7mIp0hp8iAzB6i9td7vurMWEcg6c3nVahDv2X/CL4bRm+scZlEOBzgI6S9yul8bzcsozhZN
Q5npQ95PDxxUjJO36C17kJ/SI7dvIQ7d/Vhe7lvdMAqKDiR6AR8E0pqm6aiLDruplNYDqBkLZw2d
3ktZ5CM3Ho1SCS4SIEEBqcGyUf5QpF0J2POwHqY9/7z8ChnuTCcmEPkA0YLEBPgJSafmmbPg4jU0
tQNQleW4HuS99tG8zwlhdYJ0M7rVqh1LjeR2MEjAY7ZILgKZShpWukaNrqYqlInC6jhxf0C3yOTM
JAt9EXJjPChT4rdJdxMM0KdYPwBLm0UJGEY4i6gQI+sN9aMjEAPq8/3VZ1miLkk5GxJhGWEp5fa/
UYWPJEtZnJrz7pu5CSnIgEDzK6O/BDcMXUKZ+LJHLdFYD2Aj81vGZr314Osfp8ZQyGIXrTp+vOf2
WfVSxw8rSCZG5/4Qbi5iMgSEpqSzSCCVgevNKUZcPNdJuB7K1g9BN8sdwDWQIq6f3PuGtoaDeAVl
TQF0ROhiujZUGnHfNHHNH5LSUUZQ0x3S0imz9/tWqBT42cVw2ePlgIQFSjzUloyMTALQveUPkZ8L
RxRM1cUdnZCzS4/ZV7s1IgPNysjowKEBA7weEcRgcxQzeP4ABeIF8o68FQ6AlzCuZjohQIYEwkk0
ixDyMVmmY29+6TpjVsPxUH2Nu9x+Wb3F/YRW5uf9mbsdDXizyDsYPZqE+Zu6POMaCTZJLabDd3n3
JD3d//FbL0PGCnE3GnrwrsNBcz1VZZ2WSlXN02GaHfB1oGNpVrxFcUZWEH678YkhtG6QRz0aTakS
SJjrYYGH8HRIgIOwqp+4aHYoT98fza2TwQg4JEBfeb4BqEimlIu1rmIYyXeQJVYt/bED0h5yuB0j
stxY+2tL5NC+uAGGLlcLTV+ng/RReMPv8LOwpD+yn+hmx2JXpbL9cLNrU8Q/Lkzl4trjQQBT6VP7
JPEm5wxuYasuJGhLU7Pvz+CGs13NIOVsK861WpthbLGKFzm1p8eJRRZDw6JvBkSFHSlkz0KtJXP3
GD+Nvdn/GL8Ndrzn3WEHAqnh2/0hbdzW1xNIvOZiAtFL23ZVCXu92yYu2BY9yeMD8MfsgOoPV4YP
0u2A9PBonshkHHoj4YXpgNa1JrEKH8klVNjWgwj54j0OO8DcPN3lTVsbnfg7yzOJj1/f5RgteSEC
s3BGdl2P1kiLIuE47IHosEp29buv7LmCKXecXAM90kuDXR47C+Ql/PsTfRuoXFum1lXjRNTyMliW
M0dPvVjx9HVhze6mg+KeAq4XGG9w41wPry6GKO1HEadhuZM9PO0OoBRSrfQRZPbqYFZQoeXRbvks
t9b90Z3zHPTEAlL8DxEFEiHUDZaKSdy3EIU/pIGi+npsufkhPqI67XMP0rP6ak47ybtvc+vQRJYK
wTnQkASedz1YDVnDZjDy+RC+gdHK703jOO9j1tFME3qePRbYFtK2BJwLkGvXZsR6KspVhJk8UJ3K
j5wOMprH5kHZG1brj/t5rz0lP1ZX9aJHaXd/iFvreWmbWk+tKHVlXcv5oHoj6LEh57ZX3+6buH1c
4QRFYgaAdwgmIINP2ShywPTkDjZaWzBXX98lXu9nnmbVnvwCVVBXZ4QG5Na8cZULg9Q9VPCZPPc1
DE4WuCwYW0DcnLKLX6e8Ym7DJZxH/Dr36jYv9alzoq/KXHejqe9WP9k3drZXd81u9nJf/EiP2md4
XA7dE+ti2jppkPIi7DAo1SChfu02urp2tURGabjJW/8q73Un80c/Cdpjtxv+tib0j5demKOOFylV
s6oq6/nQ/el847WHr0pu4giH2p+epo/4mH+9Fq8sgjYalUibPd8uF7fHshL2TK2aD2MDlilb9+qd
2phmaeu2agv77lU20WOQPUHUypKex72w1/8P5+q51Q6IMKRPaI6SeEWsU3X9fGhWTx8txMwL7zC2
CNkCNx5L2vn+Y4Oa3Cqpx3TRYaN4BsNP+alAnat8KMcXCBn/VnkT2rgJS8iRRmb/Z2r/NUpdzKoW
qULedzCqmtDl+bEGy5futT5nAuz2wP/E7aH+TP299Ilbk6vNinVX3h81HvTXHiz3w5wZXYsPWB4B
rNx3lvoLDbbdhCjYBC78a6gZm4bszf99nm+RQF078gm4V5H9cHTOSxKn6xmHz2a8A5cEXFHT4Js3
+hRhM3Vh18yH7B0cLjtArHa1H/q11XqZy/AbssdvxoMrCvhx5EBvOukg6xTzKsD1B5CEP0oj+k1M
6WM6rt+MyFQDbT/9Ugcr/Em448wyYl3JmyfQhXVyUl7szShE3QBdLriSC0sDveEfwv2/i35noinm
lv7a/EK/Fgt6SjeJ/uO2F1Ypt60SZExXYcT8hg6EmAQcRY21Gw/tYUpNgJBLP6gLOzkZjKty+x77
1zAdWQ6ckcTA/cwH/jl8IDR5mmNYtTPZutnY8741WczRm/HHhUHqpsGpB/RjPkGL0O0zyziGru6D
LLhhROhkwmgnUoiYCriyodtCc9FP7YT0liBCkSkzdeg/lQ5XO2qza1CvqSxoQ9132q3bGQUHYNeR
IsRTkfKatO6EQahgDm3YVsk4Sbc2+OWPU5fiHCspOh7x45kP9tAPjvFe34xCL3+fOqhJXAzNQfy+
+FCYz/PjbAOb1DynX8JzdOqtP/gP1h7feIBCDFWDUADoDIFsocKnRpFroHcl8TCU3tK5jRe/d5/G
aiYggP2l/mCuz9YD8cog2fYX27rveWEQQxjEU9GMCkf4wWVm/qW+Qo1b+oqeIskmFPiscW6cJuCR
ByxVAdkdSnhUGCzXmSa0oyYepvBpBKToMXtQg1F2IR4iHBXPeB+eWhYX+IbrA0qHui1a9kA3J1I7
TGqrWO9bTjgI3X55h5gBQTt8UwO13yedd9/vN5IWpHgPDJWBEiKw85Rvrq2qGCv+/DBAOeF1XFyB
t0ZpN40+2haK2m7Tv79g4TNILRPNNVBy0zjykRPUoa915TBHdvQC6gN0OtUgp4nMfjGbwmq//wGT
zP1h3m7vMzEJ+DlA6kZIVK+9R0mSZZiKRT/wMnjT3hcWW+rtoSgDPQA/QZ4JjyV6TPMwtTLX8/ph
5lYz/DU+D4/S6vU1cIKMZMytc8DSOSWP9zxIFiiHLItMKcBghC6D6jMswSNkDZGdL45VQslA+evI
BPUY5BdxMALhhKb162lDjWFte7FDOJ281OoeTXBKyopMSDx1fdAjJYHNdWbMJtDOaxvixAPgj8wD
7pM2WMHfKPlxbnrZiY9NljzrxjKhmRrVxnNhUKa1tYV6UJu4ha1WsNGyPbsoqMm/GjwBVcaDbGOZ
Li3RFa1onqasG2FJMXVgrL1Bc479ag2/ppyBv7m5XEAjQMqn6G8H1AAF2+v5W4ZSGBv0MgQJv4sT
J0LTvv7xl7uHMkF218XZyzUGX2bTEgfqvnTbl/s/fvv9qDOTkBTPRoDXaAmjOO4rPFyTJDDioFY0
U+28ZmVsGnJ7X/mYLqOMCnj0OW9yg7gRIJw9cUNeBQUwyQDmfUxdC5Ewxm7ZsgJWDmjUImpBoE18
4mKahCzshKytqqAzIYyU82Yc+9q4uz9d5Dy+HsoZBCdJ6I1BaoZ+YKthSPp70yIwZjfiHxYLeg0Q
pOZZQGvaDgpNIA4jLz/yaIDc3PVgJkkZpgUU0AGR9fERuc/g22zNifmWpvc/AGpohQYSB8tD5C+o
M2ZVm5oTubAIVM2WoXJjcY+Dg8wkqJ3jJ30/7qSXCkjl0exyt66Oa2Y2LMDGzSVIfwO1h2qpa5M2
4oqgtz8mJ7Yyxxw++iNrrGdfvlw82g51DSVtz3FFbxRB4wyO4I5Bv5Md4WS41b7AX9lzsl8P46H3
NecJRX6X81QfTP579Dc+/vGLV5Cbm7o/etDQcQo3cVmZflphD8WeM00R8GmA3ygQv6JWXe0boyl1
yIa+gFd79xiBKeFdrazfrSlYpambUOp2RKSvvn1GVmtltmgqVg3mOgjy4d8z27BDJ3Tuuzx9ahNB
SjCwoQ4JUCb6HelZa/SuDPmpCqZnrd83Vg3JuNgKP7KYcWjf+vy1IcrndbEpU22BIYhfyoPN1d6o
usqJZ6WN6cvhPKDz/IJuhigZXM9yOrScHOpzFSyaFSFZPLogqYa2DfrYnPlvmSewphiVCroXhLB4
TNF0lEVkjFw4GTj8jskB/OdozXjLnoZX6OmurJfI1gwSkiQ0c/GIX3VqI/GrXIcSB979af8IDQaT
/B9EG+ZHZboi1Bb29VfywXoq3iQ/yQjhG+hMhBKyjKDyej6FzFDVVkuagBiL/H4X+ZHf7iZssagz
ITGwq3f6Pjr0u8wHvQcYbx6iPODt2ZmCmAX5O3fHX29ydEeiTQQdbdhHSKFff40Rab3MqXUTHDQy
A+99MNoKBMorX8F/f/+BdLMZ2xFIdf/5K7N+j9ZqLbbgQB7eUixAQq3ZWbCfIDHOWCH6jsJUoctO
FbBGwA8AVHT9cak2ifU4rh3QgqbooQJVgHmMsY1u9ivUrVAwAGk5oBaAwFHuHcrdMIP8Pg5idGUo
DvpVNMMNXTn/HrGIgm/8jTJFPuXiyq3EoRiQQ4gBEzUjtL5+RL/Cca//JcUfUeyCsgmORMCokUCj
MZZj17eawglxUGl21bl4xj9o3BPHiB/I8XLlOLACDCfieh31Vszc9WB0rI2Yd2sSJGZos5Qib+84
6teplUeUH5fqSH69NddvUJTzf+pu7qimf/+0ppsEzpOFflJgociVji15PYxVlBuljgDdjZ84bDkZ
fCKv+WGxEdsJkB81R1Zj8vkZQk8cNhoo0QizK1CL1xaztuzapuOTQHxW0UN54MEU/RY5AC052aH4
rjzLbm6iA+9L26eRuWtSl9V+d3OiY3Kh4U5Ehgm73g1YKswENUyNJIC0AYcjKHLWQH8CdVZu3Z/d
m/w4cUVosaPmgbuDpHOvx8rpRt7NSPoFizO/yu/ls44i3PASPU8v6k52NX/1cjsLxucW5PQ/mKRU
N6UP2j61ugmYogxOgn1QpuA5aCs/56fZBg3EMxIVyXfBWw+GwzloOBrDIyrLh3KX+6zq3da2h2+B
L4W0hOA8u54EI5lQtc7SNFj2iZ++DiImnVlVJiOhvQqSbGBNJS96/O3aSFVHbdi10AheiFZj9lyl
dvmafqy9OXnTUxu5ySNo2T+rV+6T+5xY8fdNxv480SqPNBAIxm/pvzRxQJOIAqCy+jzvEqiRvEPB
qfkIn0KzKT9+3XerTf8l2XrMJmIFmvVb60QU7YwRkOIvzR/eMqt6BJq8O7ACzM1TiIhv/Y8h6qpW
xYGrwOGRItL+M8vWKbSHYD2Ox4l1ZN9cdGSfAFoGzD3YviBqer16JbdOYU0AzO78Q/IAKvxxf8bo
Z+t5ef79fZ3yjlGYgWwuMGOSmwV7lRHybm+zi5+n7oKqTFKUa/D5o7s44VfvyojAd90792Gg3Bjt
kSLBA3P5GX5q32XBxEPQzRVTbLz7o7wpL5yHiWomAbIjcqCHyaUxvJCs12pH+0/NXyzl0H9LLBCL
PCevjcPifdh2+wuDlIMoXDsakr6kgb2KJmQ5i2fZW2u7CbTMUuqnlikzTO69m21+YZC6F9E8l/Jy
hBGC4cBZng032nfBr9XCi9fpdiHj/N7caBfWqCdGJakjdt/ZWh2IlgwswPhHsf7cX7ZN57+wQl2I
0gAtVr2d06Dw9SdoeBxYL9mbehftF9QJDKLxsowlWBi+UNYwhwfUS53aSW0J9cTeG+zZW14yVlfC
ORlwb7GoXb0WJVTTYniH7EECIfsO6Vy7szszQ+ic7Q0HDcDNabFj+xvn8b70CUJmr/L5AwIBH4RA
ZmgtLiupuPlRoKFFowQaugjI6vqoQWBSy1mCTgPNHTlcDsDNQ3Vq/JV7eTC/RocyMBB/dIDNdEHt
9X+qj84rTpLTO8NusOtj9LP2WAHJZhR2+VHEES8iYykUkyif8VHcY+uCLMburB46wvEXea/L7n1/
u6nOEHe4sEYz/y5iUgP9GJLjSrYSK8HD72dpFkgZ5N5icvZ9czQN9jnEvDRHnY6ruGAtCgxucEp7
8uePX4IbwxHix+lLeuSd/sf6rXWKveIJfvhY43BMH8AwLZqTH3n9m07wWV6BFxnju7Yi+Mvvog6v
JIdwSsjju2z+gXvkdrIl7SQ0MUGJCWCcU+JnKOhIfvnFOcJeBQeTqT3HDjBHv8Hr2SGIOkU/JYt/
4gOAEI+sIsXmYX75edRR162FwlUZVknCQ/S9If/TrM8VYfn+d8ZYI5YD0s20elTnjZzCGL8HI5cp
ee6HYMpm6nwxI7Wt4+5yXNRhNHB8Kmc68T4cBfEjZ47Ik8Xu4kb2jByVZKbe+5/7S715AF7apDY9
lNtTo1tg03jN8LxfHMkfnMKDxLXFWaMDPM5Hua9Zk0qiCvr8u7RK7eoBwqXxtMLBeC95Wf3BSp5l
u3Abu/9+f3xb99SFIRqaDwr3UOUHDG9ylAA9Labhpc5kxs/3zWxEUYQyn5QBARZD7Hl9SgnAaWhC
NSWBPNm9+pWFP0LWptx4K6DXg5DN4LEA9gCyZy8OQiFuO47L5SQQeouPH0AChfqCC67l+yPZeC2g
uAjIvIY3qAx8xLUZterEqelVPK+FHUBfvNWAlWRF4Z2pYMuyRM0ZJ6uL1EGQN4DsohC9tZEJMZvU
WfpDyYj+NqfuYkzUcaZDzKAaBP1sKSudLtnrpRVmb9NfKuaQ8xwthoSTFyx6SOFR1zqItaZEFTKg
BI2HLPvdin/b/HU2gFZfEF1JSBDQb7m2a5Z+VJskyKTZwoyxLWwc/Sj8oFiPLja0kVM4nPu+tDHv
EHkAqgJpVGTqzmjyC5eVIqMvcgm+xHF2sjrKoRlPhWTHrDN649y8tEO/+nj0KyjToCUBuGYnCGSF
dhjuG1btnWWF8tdO0+piieFFhcmHTx+Z9h5KjIt328S5zRMLfFMUa2ItzsYcWwLttjM0QAIjcxpW
j8LGWUXWA4AFwl6FXU7tcLQVLnmb4Eisra5+6j4nVsfntgVg2FESQDqb7r2M9SZba5AxQwB+sut4
tLmIkWLcen9jEGjrArOcKKGbmxrEkGtpxSOpoe4Lw8khiqpYoXwcBtB3cDuJhZ/Z3BUX5sjCXXhy
taa6EWtI1MRP5sDoSt9c9Ivfpg4N9Mz2YojugqBC9kt+bPfr5/1tyDJAXbZlLkmg7cZchfke3bf6
7CXdAy++/b+s0K2cQzXwQiFhGOHbcNSfktPMAAhs3BeXS06dTP+lcWOVN8iWIVgWEhNi3Hrkxz+m
3jHS9/tD2Ty3/l0Rg74vtFgS1wKWhNwF6HPQHRy1oIjlWWn/zY2Cvm7geVAURLfttVt1XFRWJTiK
A5n3ch3BJWQUGlYOZnPe8KpDcAL+9BsYltGEYVFVSMB1hZMmDqp0FYS8CmuJnZqVhdjcJxe2qAEl
0zil3ABbgEMB0BYztv3WfInoegQkDw9UtNtdz1eqdKSsUaEXfv2VRqeZVVzYmipkowW0DEKeGgty
/fuxoBe1xpMw7m3IwL1r6r/4zzB9zFhZvY2wFNRW/xqi7pJ5lBQwtCy4x/+0nzCVzebLyjlqaLMS
7VtThniOVGlB2XwDcNSTjkylkASP7euwmxgguNtfJxTsWBIFfRLASVPrvQJt2tUpsofFu5qjmm1K
ond/L5JfuH4pkG56QILO1Pc3MQRXiJO6rl0apMaboDxk6EdymOCNrWEQkggEPchR36gbVZGkhx3J
nZXIBuZeCR0PluvetM4hDEIzqqqfS7sAIlKPVjWvp6bt+jTI3n8Di79v7f8m7bp2I0eC5BcRoDev
tG3Y8tKM9EJIIw299/z6i9Le7TareV2Y3XVYYABml8vKyoyIVPyP4DVyqxfjULvcQb3LH7Wn0L4+
fxuJyLVdcmTPrq66noVZgeyJH76E4D7LliybkN3j95V4QBsB5LYKlqrOxqMSNkk9A6g7IthE5vvM
ptp0w5ILGGtpcqV5O6heZMt39fPEm4Nqdg+1jl4k0Co3xx/zx/Xxbu0XWIWOGShlYGRTw0VXriVK
ehHv2VuMsriVCoeFVLt0ciAoITRGcRx6MljR9ehq8HBTrotTX/shIJv952VnVE0h4EQ6B5OyDeUb
FLWEbEWMz/e/JdRrJnMeTXTyQR7y+kxtbfpzO9Qtx7daGs96lPqi88qbjPzwRo4GGjvoNo17h+hR
0e36mlCt1FiaiKyICVwiUiaW8UN40n6kX/yv/FPQbPD92z/tTI8XGMxi/WEbSwRdqvXa6EMi15ws
pf6Mcq2vfYSCK/4a3nmzRyeK1rw+g5dxAoyhnyJEf9HF7oL33c6tUlRNj41gfiD/bR0yhvPbnsUz
C9QazX3TgwwHC/kLGOz5fbdbrGonOZ8R+jpwto7M0PUhXd6A6yFRezsLe2WeyJBG5MB1u9hDpAyy
m4yJ++6iSHv185mjHASUa/MgaWFmIrRFBdgWiCZ4sRm+wT2YbusfRju2f4QOegsg7Vrvw9vBef5a
mJisrUOAlkOgviI+Qp2NGu/c5IWBmzjzhfZ+qg6yvjdaRgpqwwTE2CBpBVAw2n1eEF3bJcvqcgRQ
x1F+gFbLagS7sQuhbQAeLQQFIaH/zao4c7bw7n0Vl1MG4KyH/t7Drh5OOFsiSxlmcxzgLiBeIFRa
GuAchQbHZ72a+aPgKe1pTByNJQfBMkG5vlDP9KlJYGJqnLY4wATHytRt5HNFhHagyxIANZBdlI0l
VTsu6xEQBZ5yDNzEhYY/4IDz7vOZdQ9KG5fRyhZ158dhX3A1sQXZb+OXDijkMbwZfP55cRUkWLPj
h7DrbGgUObHb2/1jYmW72i6fe6+wpePsyrvGGUgZAiW8x9mtmOfwMg+7ngxq+xdqU6HdLX7gi2Dz
zgSiLbqeIpmumo0V2D/KOx7JuBfDZIlOfXerpBzAambIpj7btFOslzIaASCbafdmfdMfBFffq5aE
a6K0IivZC7v0pnIXWzuqdm0JN2/todlHyEl7ko2Kvs3bslu6QKI/8qUputm9AOxZtAOrEj9WAoIz
BveZlYMl00H/aiSy0IVYQ0iK87z+1ZURzLUoR4hrgBrdzSx499ZJFgXIiOEygXYnndSY2ybhRAmv
p+puwjqEVjruUsnsqvfrTn5rW0LEj0jigCGGIG09DImb6jlF5w2/Sv1I2QMCBjSyzkJ+bE0WEWoA
Zh0JcQQ0ayvpnKdBWGuoZvjGB5r1Xh/D1tchl0yyrIDOwK2uv65kqSCWNY8sFgKkx3F3/etbKwES
HVAXREQMkhPrrw95PsxiWuNmn920eddkvwhtpOxsJiFsy+WdW6JO4DgAKMyJWAixNfdRZALUdX0o
W4st42GDVx6qB3j/r4eiZhzf832Z+lXrBKlThget8JaBkZzZsgLGrwE6FHTJ0KN1bSVdygB1ZSX1
m8iRp5MRWIZ8n4rO9bFsTdaZlYv0t1BVAOrByjj4Qu2hW6ig3l03sbWvkKxGWhHZURGCTuuBNOiA
M6GrOrIljuawKnwb0RXqywg2wIcD+o1WI4xiVR3VBEdCLzwe4BPOlATHaN1kttDL8fpAtlYEBQKw
08BLwJuWGkgCxfJGF7DudWP2ox1Aj045dML+upWt6UJDdsjm4i3E4ySupyua2gKJcRyUJTYNq3+6
/vWt+Bf+EN4D2DHAn2iPuHRcsCgL2byLi4j+p36azSG0xGXXxOj8+6Ds+Dyx+N5TnhmWiXeiXb2m
whPjmsIr7wJ3xY8QpA4HDMwwheEGLVbqQ1M4KnfoVa/7uTMYQ93a2sgNGKi5AQ6Joa4nEtqnZYeX
S+p3ELePPOQ5WHK6WxsC7zBsie+2FXQpNK1iUnTVUl8XDvV7FhyFzGE9HzZtEFVCKJMh+a9QfrPs
0V6qS3PEum/I1/Q3QAakMqsZ9dZUoZuOCkghDjuugPVUyWg7meQGnpbgoyGZXTcnLX65vvwbBxWK
ntAkJBkzVBeo22UseSnrQw6rX74igwHZCAW5c97KMvv3dUsbg4EwBSwgZ4HwXSUzehYIhXxZ52nR
ZT4oIdBNgCZtNDAeIBuLQjIKMKDhPX4BAJ3Ai+WmGW/irreKz6o7hsYuZJX0t8YhACmtA2KK3AUN
k1AS1L/DrMz8XDtWHxDoZrFnNjwNzuI/BsgPOJsodaxmGV2jM18CYFcyR1Yr161ZEqD1AuYbcMkX
moSqGgiRbBTfb4+lPyjlocgOqL/9+XIDXU2aJkuosNN7l9PkpAkXaKHCRDDeczAx3l83sT2Qv03Q
GKZUM7iQ1xvIrRbkws9Ha6ldg9WAZssKYlVMFeTMCed6vRzV0OmlkkmZLzuoKaVIlUtWrDGGsrWp
iHw22HSYLqjfrY1kQtl0IcgE/oLNO7y0PHI4jAz2RiURuVgDGuAghyJCoak+UajFolxkGYnwgvAw
A/p3rzyrojkDAzbbzcgIXMlvpi4W6HaSZDNeoOCXUDdmPctF1OsY0/BT/Z09Fgi9d9Dxa5sf/+JK
IVqByL5BxxHED8rSNDbVYIRFjoJZUFsfjW5f32hbq3P+fepEVsXA6U2e5T6vHfvSR1gZDoxobMuE
ChIG/Dw4lQqdau1iRUErNAyB6z2tPEDqcpj+uKaEZT8zQTb6uV+ppSSc+DwnGSAkHLL4pE2MUIw1
Cuo2UbMoMBodJjAKxN8YhVz+m1HgPQTgCa4snk7OVFmsJopWg33Kv2EUALf8u1HoGtoioeIDBjL1
kMgCZNHmXMmJX+nE1ITv0li5sq17V5OBHMYtBedCF0niYjG0lpO+bXCiKddm9Kg/DdFpZIkVbdVF
8AZGDogUCiCPRDmwUVQyGRsOpn5DZW/xWxGCundQOZ4DM3tTWTLhZI2pY48HmEgAEQhbgLJdbzOo
+tVlJEjffJOGO9Z7tFT5qhKGc/kub9BmwIqDoB5I6CgwUltNSLJKDHOAO2pH9gaf24Efh1aa++qu
tEavSKBFBfoSyT2ZOXh7qfP6/KOxpMPz4Ci78A4peYBL95pXWClSQOk+tV9QILISL9sPX9fdx1aV
CLyqv38rDdsJxjQs5B7ZFPFe+6nFZr+Y7RskHNNn/XZ4D35279NNDUnJe7hHhumt1cDKowmlBg0P
KKOsV0Ot4lDgBNQty8Uaoe9k4pJsT6EZo83qU/fbmGzhLTHn0Jyf2ifdum594wbAZYYHEwQ8oHpN
w2NQ5Ff0XgxT3xBtvXOX9y4zw8GKf+mwx7jeNg4U4ZMhzUnapwh0trNNxyUPO6AyJsURp/uodqT3
MvJ73exZtZetOT03RfmHRBXTKoEUPggI5YvgZ48VAk3Wwm08y1bjoU6tXEZLCjYMMOqi/daPZpWj
7pIsaFQLQB8T1rm1RUEZQXEAT1C8neieRGMYV7OiIPqo1IfYjK3STp/SPW8Gt6VfWYOrHDioorNg
CBszubJKHeJlmhIu52F1RipUM780j4WY27iRoLrHk54CIBpe9iHi1HQMEzwJKslsX4fa6hLn+ibf
tIBGrwQTi3IcjSPt6wr9VCu8NiG+PJREhKf682cN4qh/LFBnWJeqsAVBGe/Z2fowOjc45qwtzRoE
taWDpa/7MMIgAvEVjUSb4X35VytxNgpqQw/LXER5AxNLBdqjYjjG7vpCbG0mYEVFwvglYqRURVSt
5siYY7yWQyBG+8oM6lMa7Ef9/vO6HRJNUjePTPKwKIxDfAztbtcuVQ8Uo9QmERlAwdYgpSa9XP/+
Bj0F+jAEm4qnE6h9OnWDVsFSlpWoY71P0G/x+Z1+kuzOVY7DTrSV+xS0J/UxPnW3ywfS2jZQDuCi
c17oomUNsOWahxZylXf9R20lqM5/FH2RoFjQBa2MTcjd5jsONYv8ELjCj2DH+6KfeP0+frxuccOh
y+BwA16MNz1I8NSWzAn8mIswC9PwKNZWXDo4X+ku3Ffdw3VLWxsH7wYQqgkXSKaTlciNdt2kAr0b
7fW9gnKK1dwzG4ht7ZpzI+QEnkXfSzQgNlOV2HdZ/O1veTF6Q55/mgrs+woAh4p8enYyOzfTo+Ql
YKe8yXbn81/tfXG3HIWfkpuA3pJbKLmA2yFMzx3Q4QLDGW4QfUS04vpnLqnDYfANnK2B32JAMeEY
fUaW8lNB7XHCZZk5wUHyBTfP0WkDQg7dcfLQiTu9k4/56+SUt8Gv/La7SV30u3w2ECownnHfQfW1
iSJb7mwNhmjhgyjEQmP3OshzYlc5IRJ3zgyF79DUD9Wr0ZmAJxrWvI/3E3czfqJiCRrCTtv/tz1H
nXENhKh4IXsux8WavcR2so/+vFJxthQXuqgcX3URgGyxD6G9E5TmT4zpvL6jL1RQYwXdGRQOS807
DksU9PqRRPJgvVKFHIylQlZKXSzoji6Q2GC9i76F8v7/3XDR6VOA7Go46LBhoyeLaP2G5udrYqc3
ovMUHsfnuDa/oAksuumdeJwhTeqlP4fnbMdqLrf1PlutE7UrF4EPm7oH30XG+4UUdIWXzktP/S03
muhryHDkWzf9PwcUoi/rmR3RTFFqMlAIChCtf/SshtWMz9PRkKRGbROSwXSf8w1nTY+plyHymk3R
qh7HzIx3TXUzlqeZ9ezcjGDPBvY9zWeHW4yachZqDKw0K9vAf3yQkcOd+NpCRXv0jJtCNUef2TCO
zNeVXfRNtDwzW2sTdPoLmG1sZAp+Drt0H1qCxcIRbJpBiw8C3kG1jgbsZlpvVNICTkYDvwp9qdyU
HABs0Oj9GDBeUlvAEaLJ87ctKlLT5HkM+AAHIzhl9gKFCt6VfN2HX4yh8sXKGW0e9TNrxM2cTaA+
S5MKJhjcFHBfeHzvNVApNPe6u2VNH3XGykxN+JYMKf+N3vReBcFx7lnmwdC/bmcraAHMADpveO/q
4OqsBxMNeF0hjMIyQT5nwo3SVKYTinfTyDC0OWsoP0N6RgC5ha5ClDEqrPoEsKurobg6eaLoJLIZ
svLS32l6ensjfY8EEVJEeNxQqxP3UTnMpPueeD/58049RN54Ct/GB200+/v8Hv3KzfgD9K8FCu7F
/eyWiEX7x7o30XjMRhca8/oEX0jnAvcIMch/fhAVR3Vjoqch+UGzpbmGk4KMW3rNMXHTZ9lNb6XX
5H5hZlHIsl2bBSrCirJZGkEuINTYyEvuPgK7cThvsQT/V37H8tBbS3s+QvLnZwdCa7pca7jvKS/c
Lyi4mSx54w2xivUkUsdhaWUIrI4wUdnljQEsxo3RWr5sp0fxrnmooTLeQzgidYVD8Brum0O/538w
1nEDkLVaR3Jiz0aZ5YAeqIRAke0VW/bSQ2dCug63K8tzbt1IZ9NJ3wttHi/iGGTIgDlAZUsWq/Hp
d9/DK5vj252ejWQIl0ZXC4xEuq1BKZ7wVAus6lU+oP1GeSPvIS10mDzpUbFGd7ZjLytM2Sk+Ene5
me3pJvKBDYfwN8T4PqJdYTGVzjcySecz/f2yO/t9Uxuqf9FiRGu0eDOxNLCDdTvfi6buXF/VLfd3
PtfU4VyKoc7zClPRO8q+ucP9D23zmeH6WC7gOxI4G1Aod9LAk66jp+nzLt1PZmsOzoCl/UKBfG/c
5oyghjUq6kAOQjfXcQR7na06BvCLZFwssiJxIdd2EXUkZb7SY2OAkUUwuZvlkMLG9cXZUKJanXpa
oV0ZYgHDAAkLFXg8d6pbPHvKg+iotvJS3fLo9mENp+Jmeinh3vrPd43lR7deDCAqaKgNoG4OecP1
mYeUZj21UwGovIgCJ1oplzZjiBsWlO9Wzeh9C1AbDcVDj2ihSxWAmghJB403XwMvQNOLHVo3P1ZP
IVLvnn4vRA5nmHxtQXRdiRyevyuC3NoVZvjKUvvfcD6kJaNAJKlA7qGvT6kwQJ/oI8DaTchzAs/D
cKOXSorQrj03QJ24UOJGYSrBoVABF83foUnpCT/zneZGvzre9J5K5Iyd2Ve86EGxJMmsnfQm2adI
D9xmjMrcVty4+i3UOZmWgSuALUj9E+Ek/DwtjT0vThHb413XpmYbkX+uL/hWWgo2IXlOiltEFH29
pcqGk9Q0IhwSK3InqLOgxYGAUNKNITRmQOOhDcx4jhlmt5YVpVTQ56BSzENkcG2VA2x8iFMCboiR
mHeL6U3uGAVh8gnKH6DkDFliDRLI4gWYXtFHudZKwGW68r42p8AWEgjZlz6h/zIUvcm6UKbQFxz1
qW/iJGQg16MZy7aoI6HK/aa2kWZLodb6g+8OQE0xFmvDkRIpMXghdIgA/oRKZMeZHAxNgPJwm+yK
2BR/V3cBklSRpaNRzUOIxfuxeNNvNYZG7S5L7Ikxpxs+FlqNKAWg4aMCnAV1WFIVfRKHYM79t7K0
jNwMEzNjyb1vTObKBuXj1AIVt3qCDZBQUYXMgUspLPQy5lnkLJYh6sLg22HOgxKGUGsHoYMQd9E5
qkSilHGuWYaozR6Ias2NMgyNs7fw6JBYvY2zrS6MM7WxOKSBKQAKAMGg1Rc1nopr1KkWjNwP68QE
1rlsD31zYuZht8wAHywAtwd1EYMOB6tQqIoE2nl+LZzK8V7SbOxzpuTHli8EOFAkKiZEV5aGi2pd
pES6jsoWPISY2Oo7BzVutEfiTR0MCQjBcWaReTUkNq+fsY0jtrJLbb+5W4KQD/jUbyOUwZG/UkEh
aPcsbM/GPbsyQ/bMWQgGScIsiUIBRa+Dy8KpbH8bCopgJqPxBF3+KI2pBcZ6Tn0wAkWfhRX6BgZQ
3g4//e/P0/T9slUHIchQvsn287Ps5V/5wbCyR6gt3zbOoeSs2TH2ncUCpW7Br1Z2xfWU5UabNVkO
u60JpoM9mUR5SDYzh0WE3rg5sOOA6AVyBWkIWpuFK/hOCFNgx4NTW9gcaQedtjboqPoNy9TmUv1j
ii65hWLE4QwAywumVNp53Ghd381bST1AFyBkiFsDWti0U0Db3DYoApRvNcky/IfqmB44R/sovdb8
JdUg2PI72Y3t61Y3bveVUcrh6QVaDwwajDYQfX7oGGPacECkty0wt0gEqSgkrvdBoEWCECVA3Gog
QMWT+VHjlMq5e30Ml1bQnEGUCLQIcSdmcG1FFmO11wtEKINgQMkbXUulxGZVGC6XH8lign9WoDSJ
vgPUfa43YoV+fg2IcvGnnp+CmbEQl84M30ezDOjzAHB/AUpY5LHM0ZYMSNjBjMM9nKXw0NqdVY9f
12fr8opbG6Lc2ZBw6BukgLnYTF+DbKk+mme3vZnhwfDfDFGLn+Tz1C8dRpSADx/N4LbG9sJyNVtr
DyQpSCoaJE0BUV6vvV6i57iRA3jZOhwk/QSL9Y7bnK4zA2RfnHn/AemEdCJo1Wov2EiyQ0CQZySh
v8G7azeNJTmzQcVqHK9lUynBRnlQzWcZYpEgih3uDKfaobdBZgVmb7ZOY30W8ASWpVsocNYOujdz
jF/yfVSu/RJqc6RV2SRtiV/S+OJstsf6mL5Hv6Tf7QS2YuNU7mAp6In0wD3q4DSyKiobFdX1RFBb
pk/1KBfQ2BU5FQ2aydA2NvMDxJ/yyiIybxxIjKWb+wgukpfKacwYWwpc49vYFbzifXkRP/IPwRGQ
7WH5yc3jqWGbGaRH0wV3oM9TKek5IKOh4WgrCNp9YafutXh3/cxs3JykTw4EInGVABNFIwrJYyto
Iw2A9V/9G953pVfVoHAKD8sLE5e5dXbObNG0+rJL5DgV9W/ub1ETcLwi7HmFUZrdqPlhSBgPaNJg
3qCZ0voElUCVL4OQ5kjA8rOZ+dGTCNWA4SNE1+PRHlj018sbjZgD5QaXKCaRfviIei2XIYH+5tkO
T5+ZwG+uL9KWBYQc6FqBUg7aK1M+pyoyYL0lIffn9FDKZsPv439xo51boJxO1xcdakVi7kftqUyd
obHyYF+w9LY2XBsewNhjEgSvwYwh++PMtYWZMikSh1cIsL99Y83DSUdduPYLVteJjY0GshfQ3rBB
XiOUfxPFOeeSgMOrSvBAXkjKw6Db/4KtKK2sUMPRKiUV2gVWcuGgFCZSQiLaDLK218akodceIJ5Y
fkImpDxkOMlNZFRIwpTZgZ9MTnon8C7trmfcnhtzBgwfMHagL8AYT52aUF5iXa6a1P/ZGd5Y31Tq
z5mVLt+IaYAhhQsAvotQPCl3W/CV0okqgr/Zq3aM0G9rnsC2xOlQIdty0QpAEYZ26QI8Abr2gFc7
5G6NY6Mff18/iluzpCC5AcwUsqDItay3sDQ1eVAPKWQSHsCzmmVTbA6sosrWSBQZLCuAipE1oqX1
uLRqxDmADeGnpn/UD1r/XIc+COrXh7JhxoB0ASGrQBENqP/1UIrMGNqpD5AwLmy0iJAg5WXnxh9H
mWg1SJhKWBqIJajUw4zLxGURG+wq0YvR/jmEKrZgZV/XR3L5KIMRIkOIHisk+0RtqzzIJj4JI7CI
gDVZSPKJe084h6iTPcmsJADDGM0ezhu91AEgzvwA4guLuSDdMJpBZiHf1QAdHzJW6dL3Q5QD3He8
adAEBaDF9SrJYa6i/2Vd+DbX7j6EdH996jY/j5wdKgdIoEOXY/35wRiB5kTTcMK4hjAW2Df/glSC
ERAyBlwL4gz6taRmAPC2oVD4c+kYMjExFO/XR3HpV9A1Dy8yAzx+osxP+fte4Kol7NXCF8xXVjbm
8sSvv03+/OzSitV8kaNKK3ycd04+IdvY5icoi1wfwcY6iABjQi4VTf8IHGBtZeHaVO35pPCnzhse
OeFwf/37G6MAugUJH4j3wX3RZb1W7JdSJZQYV/wt/3xlfH3r14OEAdlikKDQK4+6o3IV+kV1l2KO
BsVsvxK+RwNTxk7dHAHyLoizQHq7YKIbXS/loNgVfhXa3ejF8s3SPOu/rk/T9kD+MkJY79RxSMDk
ncEXLEgVrzPceHzsEoaJa+MgJqgbhFcTMFZyjANBEFLLhXyqwAFgnQjWQCi3oSScpI0jsSLew0sZ
wmFZnOtzdXl/IMtC1gICad/tRdZbNgsT9ME0MFcT7wtQkgIbCFJPb3LwdN3O1oSR3lmoREFiENfI
2o40lotW1U3hL/quSm6zY7+4acowsjFfAJsjvMbGgm7Dt9LM2SlvVHWptRF50XjoTHEfgAaSMJgG
myYQNqDDMDJuEG6kxjH3PdqH4L5tTS2wZcSm1vWJ2jCAgBcPEKSMgI6iOah8OFV6HxpIfkWekdyq
7b4IXq6b2FgLmEDGCxVB0I7oalbai03RjzFuWt5Tc5DM37tnniWRvOHNV0aomCFry6gYy4SkWIY7
7vd/GwG1CnzRGVHB4fpe0DFUPC27ASoQEqOqs7kSyA+i7ocIC4WQ9VKrIWr0s4iVsAv+RhjuSlbL
p80pInxTlHNAaqYlXyOx5IZMRZ4z5Xeppfbe9Una/jx5bCCcAg2UWoE+6icjFUJEuXAdp/7xv32d
8k09WkMv2YRNVAO6w8hnbM08mPFEvE9AzERrKwlRN0a50iJ2BlouvsmfUhbVe2tuUJ1GiRPi9mDf
UxuoSGc5qBokMfjRQk6KBbXd8Kp4fqE4jfIC9CE1aup5BbFsLIelHxnPTWAu+T5Ba4xxJ7HyjBsz
Rfrrka6HYHZftM6eErw3RSlFf97Fwn2q5aYxMrA9G95CAW6ANABA8I9k6foYVGGeqHnRlACjHGbx
kL+1ENNknOeNYaBnAoCaCP5B67nwSEqQFKWWNL6ECFZbnofhueGc6xuWZYM6zmB2i62UpA26vEmW
V4M9IaQMj3G5q1BRQhu777ISpCOoCKpNNLWbpaGEyJUwmx1rsVmfJ4+as+tNrtU4jHp8fnRaq2dE
ZhsJN8RlBjLK0LhBT1q6KFZNYz6puKf9ZrB0PO3RXud5qCF3DT3auDgJf9r1GWzX79w7qPxEuZ1W
ZxUGvQjCQBv8FFCHzB0rd1SsJTxxKuNGJdOyyk6jQwLEEHHboU0oeYxT0xa1QNxDPcLPMlepd29z
6gW7VrJG2YlZ5b6LTYZSDHRtcHcjDIFyNHVY+EItk6ldJN9QHHW02sAbWb7lYhegKgY5XRx3rBe2
G7UL5jiOeqkuRN9dQGu7fkYu/Bb5Nmn3QFTCVOyF9VT1S5gHxdiJCD6cirMT9NW9i7Lj83UrZBLO
FwQLoSpEKFUHApuoAq+tVAkfQJKqUI/hi1Y5LjoaOcNpeL1uhB4KjCCbK8D74e4GkI64tbPDwmlp
34ulph9TNGsK7RPXPOw6lvLJxUjAWcd7CYl9JPeJGMLaSC7J06IkCodmXG39PKDT+44XLC7xApa+
7EWKHwR+BRcJXPF3i0g6H161gOboiAyJnHrn1je1WXzMjX3Ib1nyPRclZZgiEvF4gSOIxnOf2mEy
8Cx5PEI4IApMQd4LIRjje1428zvjIKAz0Hv7GQS2G9wXX0J6d33Z6MP6l22kAOBESWdsyrZaBFEr
yCB197nNBVZb+st9KZhG4k2jWbMKV+QluNqJkJWAEyLaK9q30Pt6/fQgDsVEAwke9G3wb+pTZtZW
pIIewwo4LtwrtocEj4fxISMIWQ5qPyZIMjdjE8Zw3pMfHFTrQZWhucWhEsWSe/suJdDDwrNOxyJC
XQDhzXpYajK3cVm0aB7r1Q/ST95JItNsNPe+/siQfL5jAbwvF43EIP/YIy7r7KylytwmXAt76OwS
O26uoO9zc298yYz2GBeYITKJuFYhAwRtP+xRylCNzpiVlgMCrN0Kt+qL/qna4L7xu8YK8ff1nXgB
oibGkBwmVyH+uqStjwofFu1CQM36fXKnHkLUFR/yh+FJ8GtIopbQS593PWtPkjiEXjxkYCBBBLlJ
VAuo7IWWkMYGhIgDVqg6gzUy3mUghrZ7yWHxKDbn89wWFRNVSzIJGQdbo2WQRt6t+QOvf9AMOouV
gaOvLTKb56aoPdk2vNh1hEvYOgq6bl1fK/raxcdlXIdIT6LhBFIM1DhmpasQbfOoEmaW5IgFU8J8
w1HgUidCc6QDPJZlvcPLNuvRDQLAXT01i89at9Uv/bVCacKOSuePdYkxHCJySHgCSLeD3762luV9
My+jgOEQPRTf6E3eK2714l20+88hNWcWtP7yHlsbpLxuxSeNPKTE4JMIhjT3DFCyI+2vL9LGFYbu
EKR/PHlMkF5Q62EliV7W6oBquK6auaMXD6mLDobay/IVphYEVhjmyJpQB2lljnIWSxkKkcLJRF/t
uGjZbnoLAVobnQ4tT1JrSI9x4raV3deH1L1u+iL2wPqdD5QKoyoopeWTAUCCeqoiH4LNn4DK6B//
zQh1oYBUs8ShhtmcWu8teU9fgWwNHq7b2AgFEAbi1sI1iWQUUoTrJYtAI1vwbw7KqIQ2mIv9kR8m
8wtMktAqHAWdCFmNMC/w6tj8K5PULlnScE7lMc5xeQ0ufxgd3kH3mM68g1TlfoIakWJfHySZqPU+
wXtHBexag7YLVCsog3JvZB3Xl9DLmi2hc7T+Zqlu1J4BIb/0tXiAILmOVzoeuCS9R02lXgoFGkkM
/vBLFu9lay9oZrgvHsrBhK431JYYx+3iTH/bwzbEmxR1FboYoeelmta6MGB/WOUX5ITN0q56e+HM
69N3eU9ShqiNKPVyIgYGDJWZXb/klryPvwwHZDUntp5/83bqMt4PF8eLMkhF3WEYR/XAw+Bp+XUX
2cKBdfVf7AhiAB0rUE1DRHGBgOZVOWzHWhz85VcZQ0u8FG2HMWkX1yFlgrpQ+BKvk1qRBj+KH5LW
jps7WTa7nR8MZpWZw0v4Y0LbYeWTc/+jYcorVkodLlkIw8qtaKD3Cyh3UW39GF2J3ymH1+YddFyG
yYvLkxortV4lQt88J9OZRujIl9tGZMk/K3Q4trsHo/ACkbEjyUlaHWjYk5BPRSkRtQ0cuvVJayMA
/5IwHn0RPQD36pGF6rp0UZQB6rqMJIFrazka/WDaV9W+nJw6upHexydgYW7443N8C/X+++uzuDko
ZGaAVsHjXKYLD1VciHlWYFDBZIkmQpyGFe9ubUlwPwAfI6WBi9pcVGSBOCBp78/CG08yGK5gNWZk
/s6AHZTfMCSGRTJNF+v0fwZJFW29TtGQTl2jEYNWhRbBsaV9dJq5gNy+oCjP8PJb7vDv0cEYdZPx
ap+OelKOuMnm34ZpTr/fGR5+wwIAZAgSNSCj8GygjnRWJmMcS+WEx8nw1IK9IDhVbbXo25MzXPtl
JGUAR2YgDkVsCLoQ3ReIi3DzK/Ew+R06skJdJCg9nttNqrmAMbEvWT3KmfYop9FM02jMUjf5YnMj
oC2dpRnWcMPnp6g1OXQGZr2BNjz8anzkMJw9KMdAUMdR6Scwkge3tZLb8lm7qe0ATG+BtOw1P3NA
tf9UHosUQYkiNjQteaTX6GzOUjdp1hcjZtWuT5X5fmBt+MuH+drCd5LgbFxzCOXMSsa6AX7qSsDj
dh++cph/duj1Hljlj+su40L26K8BfRM5gEqA5sJ6GrtG7nJ5xDSOVnQ3esMeRxr9qhWvRdJNtiHt
c2y9xin9m2XCPuKOyj63S/fz+s/YOBeY1v/7FQCQrH/FnPFNGg74Fdm+ehqd4LX3K7ASrhvZcI8r
I9ThC5BprBUg4f2nO4sFqtvYjfg20PukqAxtESrAQRV1mDsD+6LnvXayIdvaGmYHRWWWNhTLEPnz
s+3RqIneVOOM7eGOnLk/9DsWdm/r6lqNhSzWmQluEocxjSayx0UrwXYQXHAG7Oh9yCCZiK7fCcPJ
Xya+yJ4H+hmoIThH/N/aojRHYrP0wuQrj9zuKUAYDyb/XW0b+5ix37cHd2aKiuTFPM6ieoIpMAsF
9ymwwdv2bhy4RS+78Vkq5FtecTUyas8VdVwkiL0nnxNA47WExVZ97jeX29V9YbE63V+eIpTeANJA
EgVPaPin9TSWbTVJYSnM/s/M7RwL2iKMqGnTAEBFCHxBV8GLYW0gmHkgrkNp9qWf4BZOiYW8+V1/
m7C6tVxojIHpDdHbfwxRG0LkO5mfZxjC5SVa3UcItbXd/CKh+1d80KBhF+9b96txNNWsEebYxt34
8aj+8WVNfoSuAF0MOB7UUNejNSAvPykNplNU8ZRtLPnI2QFj61/IFH6PFBBmUkrBB2XqGuOELK46
Xpv9CYJtutO5HdHxMMeDbs035mIpDkDA0H9onAIchRSiO6p5KMxDAz6Khp/zL5aYlPiQWgSGE2x7
ag/NQi5LVVsj/wxF36cA3N5jgCbDxt11X3xBIET1CwBkwHAAgwPtgW6YoY3ioqVFukCekTNvi33n
8k7pLPA2nPPVu1Jkzb7AZPVt3K4rs3SJJExVbiy6fPG7X/rzqFpJueM0d9dZDVF+nMyYQ7cQxqm5
zJCQseI5T0r9iFkM6nJYskWs5i5bII1YOl1kl9GuQtzsBI/Rg3EIrMf+sbiPvlKWr7t8o37zZgGY
BQ0USQvKkVealJdaVS4oXQyu6pya2xQkI/y9l83A/EQnFKY64KWHWJukto/eS1BKGavF5y3hKNva
Af2iTFYq90J553vzYCL/d2B0z4JGC1PIEMJK7xS3ovW0mJG17G4fPgbzNbQFq/AkK/NKcHgkixGp
XOh/ENuoEJMqMfp68TTQuWiUABxU2J5cvFFflt1kVrtul9mae1uY0kFANzTVLQ4KRPp/sDz8hmNc
W6fukzHs24FLYF09IPVv1ZCijNz41Ow0ZFImCz/ACqzGlk/JidvLRyhVm6zAmyzh+kmGn4DiFK4t
dEGAPsjaLeZQpyjDtsYRckGNu51c3QldxW6dag9ml2Cjpo0nGsIfERV7s0DG0WH4jq1NBowrikkC
AHZ4yK9/QapIcztEw+KXL+hRkj40T8Wd+K4NdnEz/hCPnSVZA9xlcRxvmbxT8u3L0f9jm3rmaEqm
FzLfL1BMr83ZE70GEj3TPvg9+O09rnfZriAMGlrvr5X1osBF99bnbCbOs3fz/KxDE9qwHv6HtO9a
ch1Htv0iRtCbV9DIU6Z8vTDK0oueFPn1d0Fz7owEKQox07E7pnvPg5IAEom0a2XkI7TfZo+g8AIz
OYbPGtv9WIfAqln7tS97mt3OHp6GlX7gWfd7FuFy55jXppsyQy5y7FyOObN2la8z3kQOPf3r/UHT
AUZxQIVFA1zW1mVgWg3USDPXrWrvACiyPi55mA133g4UfymbLjQAfs6ZR/HCQY3lRs2MIQnW5lP1
LLoR4NIaO/NOtujJC4AqEDfCRPjAMad3bj7EoikB3WZoqkCy+1rttEjsj41cB2uvjNzpJa/Iov9U
H2HKs8aelWRcqC9jS8TAAXaasOPhbtyxepCP2QDMP4AcFHjw1/KFPFSGLm+D9crKwAgtPwt++n78
xnz/wnq3NoNTPFa7dpbMmzlQanaizxuJPQP/MIeLJkdgJ9KCJ/adeVCktpSsQjMCBIvgWd3GHwDN
86ytPBtczYsPDcm8dKZjKn8iMXk86E5Idv6LTl58yc53wwKAT47s9YBWTsjkyrgdHMtwG+Ihu0Lp
eDAUCLhjNpCIxTIL2pNgrdWZ4Gmvzax4Kl30KL2gx84vHo4zaRfxnNU7Pv61UMZPBBRLgBH0MFg3
h3Y1zaAbLuVDONq8rot7GmhhIAmnb2BxGN661oCgaIcWk+/COh9JsIl2/UJZAXRhU4pEXYiLYB75
QCl6UlfhNvCFNa8XgrX8SIkhtAB+ABWPGICxu6cxLGtAtIWb+nFrJk680RcpNB2L/eSc431JKN/T
Ijel9rheaIkJhmMZCVgCEt1roJ56mZM49QruL9BP8cJiZphgYHdr7Zo5RzZrwc6rxEwpUpzQJBiy
a9mZdKpBAYFVAtIPzuk2WHab9AmzP+oCs3nrxM/8blFuYpFwc1rsw0ZFo73OomwcdDyPeVrR03oE
zFUZbjQi1Zvkq3wJ3sotuGxs9NcsJ8UD9JOwVp5GT1jwOkLOuEGXl5sVzl7uoepGs4Twyu3c3AXN
7Db/QB3UTjfxWotAAfIxrnpXfPCFXS8QbtMa+zZBPqYM0NCjIHGJsIg5c+U4AHm2U8NN89svJ5vT
d3kzCk9/XkFWnM6mgcWDrf9HmDuA2wZumGRhzkrPXE5Ovmw22nwjuPo3pmHBELi0nGlT7hMQNgRw
HedzxEAIyLKNhVTE32p248nheyhzH2Yj0duItgRmuXUeGVVYnOJNBMI4G3hbLy16RdDMEZFYRTsw
8pilq25PLjy533ElOqDVLlZBY3P0/axUV+eOcB75aNQbAVaLbWeUTtLkqkyz6rTJSQFvpLEBdgPA
Gxk9+bo9veL/fv/cvY1Oio+cyEuNmkyE5o+TC8B8BKg6+RHsnrxMKIIhRTnviOUMsO+2I8IIrkKn
hFcKLCLCtbtn7iv2y+GBipg5A/E9en6ub2rXCkNmRdG4Ge33zap35vZr7UxfnRvO4ZvLNljWX2Ly
DjB38qq6ZOsdnZm+0DD9v33cgqeRkMX74+KrJ5Hz0qMW+bDfK8RZrnv77Tcny8FTiU52ud3iAcvs
Oc2o+NIM/1k7v7398du5KdGAojDYv/oWE6Kegr9+0z6x5WDX3oNJTrZJ0kVGfLiC2hbhyGytzF4G
5+1IntYZcTv7b606N4/+sSVsfCv0xdCpRjhuVpv3jWgDTfm5IIvN9/tidtg4m+2idvHP2l0uP2br
n3r2Ouc8wWcwmb++gPGS8viU5IOEL9DfW6de6/bifev9eN7OdVDwLcmD25OZTmbEnbv+2n6er11C
dmRJZh+OyU1n3BhzKPeFirCjMvqoqqEx4WtSgPa9GoBx+nvDzy3Pfy2X8aiPfRCAlggCvOcjVGvz
ui1QMF2lZGNBzx5RRLJtrPvV8w4trvR65u6Ws/XDC9A2Vk976ME3z8c/T4oyn4T+AXQ7UVonCnx3
fS0MwUgGTZiyzatAesdpF+EKCEZ+tj05R5Noc8Cz25Ujzeq5ucAntTMzJAEuiVMjHVB5v8mmfTqe
OEmQm6cNHT3nxn0R3K8AymN8h8qwUJC3kmajp2iqf7QwUAuUNZPoPPTKm14DtKNiUEAD4zxGnuEs
M8uv9KNRnqyy3SAkHWEFQje1TSdw8k2+wKNqhx7Plt8TiTIyrCikSgaI+q53XCunSDaEotvkH8iY
lS2yK5oLp2z81jaDFxBxbiUkkrzI4uwqq97I06P/AP4R5vIwfHF2TS8iIQmMfa3Qy8m2x5vWunVH
On1eZ/O24+g5TxBzfFqUZic0fWMqT7WbbqtgtG10a9nTa0564cbHRW0UiV9EOpjrQXcjyxSZj5FU
H/t+2tVfFrAW3qZv6UFcWmC/wCzdQl70IREHYn0A4u6xewRkn/f3jb5Bqjl/ANpi6X5qtGvw+jBV
YYpG1TxNu2EZHlSksfAcC76GaGaalc9+vMvhfVmLZp5sco1znucDu7y7SNKhsohxBww2oWGc7cgp
O+uUi6kg7Qo8WtVymBWDm2zB+JVUXsZty6Gu7I00FPJ1zO6gF4JN5SijFCnlFEg7qXYG3Usc4x0R
ROaJ6/7pxJPG+vSUYhTdkRh4AAYNqGsZSwmi7Dqajla4LwHaEOLNxax75+RoXCwdlescsJEgphaR
oENnEwoi54mb61PUrDgQzbRL9sVz9FZUxNxVP9XTye0W2dKct08BRXrnaM7NdiIthvIfGtPBYg+n
jvGkxBEHWin6tOnszh0AIotk8kICmNA259ySm72EJNq5TcnT0XZsMHuZa0VuxH0obhRyck4LwY9t
0xPnvC4W1iXHgMqVGMZHHS0DgM2CgAUtT046T4HCyPE+b+px/xJh0a46kIshuXF9TlZs5KKgxuKm
XeCOI2Fgksb5Cnf2EiDU6++/T+j+ev4tjPWOIkuJk2LCtqXzyLFsec1jLrgxk+cN+48A5u3JguSk
jOL5XAYXiKxr2eEBbdxU7JkdYx+bSrSmZhgicWM8tAXJK5sSghxOa2zfS7AFTTxWNjjxLlpF/vBl
7QM0OIHI0TOA7vv3drJvOvslzKPQaqFc5UMibhoAelOx1jJ2uDkdumdXRorZU8YeD5lmNjnV9dYZ
kHPVPNNRv4iMwSbeeu7fqv+cHnOrijDIuz7BekY7XCUAKDf28lxABvfvbbs18syKmGslZI16rI84
Qcw9O5MTIY0vL44f/YynjufBy7/2jrFI6NceSq2HpGBvnVH107lEwn36VK4sX14oduXJL4GIkI03
9sS7CUxsFpZNFMcyJMsgJSxXCuZYuPvI0z/GdkzA56nyE85r8iwvP82Vz2CX2kfgudGutNrWfWun
NrbVOSF3fTc9C2flp+E70t3UY2HSRNURGGdalFG1BGHyMnPkReUYMxNAmtxjpP7jzTFeyGLMiiwH
Y3M0UxHtTJ07uuncmAfOcR7NFbdweADTty8njP6FMPoxFz7lEagGU5NgYYvDfM/RfN5CGItRq2lT
KSF+u8dzErs59H5wTi66FUOH2+px7zmGv2EgXYqMOfAYrhdiKX0uCMdK3IBUCPU5QBKt0l25CWxu
/wpPEmOiVKGH06hAEn0lGxI46FNcHlHZ5d2q+6bjYk2MiZKSXBEruqbB7RcNQXvWpgPERD0r/hcP
40IQY6PKQJSzcCypjTo5qk2fS2PZ/vOtYy3UsRsLU8OCeqdfnBaJg/a9XxuU1AeO6vHOiDFI1qm3
JEBWQxu8glRIdFk+km62Oud18N19RS52jrFKXaZnxyDFijq8ihkCT/iAdrsXOQu6a/z+I4adAQtK
oQPvJdZzcujjKy8QCtk8y3PHikuIg0wd49eGjvTp9RUqzR5c69ZZsSM7gZBxnb/89wdzJYM5mClR
tbAzzyrdkMRBRoJQjlzea3Fnv67EMMdSWqkG5o6aHkuDCU4Rj98w51oCetMZS30phe2QCsVsjKe4
ETcVbZu3W9QuJFQujvPYHmXkAWifNGf/qBn7SyTzOHRpDUydDgtTtvqe2lXBPs6zjHSO6Cx/eXbh
3rsHNGwL0Q1KvEjWM/soBW2YFL1B3z10tmPA7YRbZHzETsb1x25zARhwvJDFlmIGK0mNsj3Lyv2+
t8MDJmOdBrEjWqHW8kOwleziG7QHS3EVHLjG9u5h/mepbCYpz5vaUsKzeGrWM6fZ/Os2V16/qe0I
cR7nLO/4urS8ptHBajrDzdwFVPykLOlNbG5MVLhNqAAggaig+SyzeTHkTVsSPBgaraJBHKE5QDSZ
91GKqjiN9UTCWyLbmQNuv0+5JMMb5Y8qbRMFRPQbf4oiZ5E3hSZWLvNaTidNOCoD5NL2EctC+16M
zO+0Hnw8amv5mdKIzoYOFGjBtv2gbW4Npxh0m+OhS6f927QXH64Bo8S9JINLZQR5QbfUtmXkRI/x
IT5QE2e4DXCAx4LEKAscjj4td/CsxF29vhDP2m6hycKoTVNpE2HEpnU29Vpdtut47nmSPzvZ0Ydk
S78Tzp07zXtPpVFbQwEfJScF/7426JI2FLI4NjjzPdil5s0mwoMbzOkdlomMag1PpW/qbufTvpDI
bLWo92OoxC14IiJbh/EdbONhmFF/4jhvQBOAqA7ZEokoqxMIJmkUGcwB7aiT4Cv4QuKr8vjByU0r
BfNRLOR+IsRRK0zYBmuubc09sl/7bjl5MvpIIicTgZvQfI1OPytR3uoRTVdcePybnDH7CYzZHoI4
6QoVn3ByMieCm1Bsgp28mGxAnWwEXAjhkfea38wXsjIZ1x6xUqMLYwe1dwHQk86Vc5TbOKOjYQzq
gTcscc9bpaRN/1/bWAtj1Io2KGYtbd6VVQSnmI4llTaKqXOO3bwTV1wJYkxKO4FdMROxMAXXqfAb
W0DRDgTmGcGkENcrupe0uhLHeOF1l1vBRNc1oFR+wtklqCX3WF6+C2Av0IK4+IcLZNxxBDkGuNro
yeGy0BgQDey2cTjORwfkzzwXlqsojN9nGadAFQIoJ2AvnNy3vH+d3oDxGmHJQ5S5qeOyaskYpVOr
jEJnwER0eIj6RWISy5uc1hFI6AKibx7ACAh7Df5taRtQntDJkGji7jG1RKwjdamtjKUyQzkOax2n
2i3bc1ImQKGs31JjpTrCRrKbHbUDliNwM2k3NTtmC1i/UcdUgpXTm2nug2XlwxS6CtH98KXFFFCJ
Xd8ix7ZF1WVu2ZjT7ZfZs45at926VU+MZedkaEsJ7fJ/TMBdajvbOZFXg2lpPZShcJ8bwEoFzm6m
7SkHIkfJ73k/dKhQAjoSOLvYBrcS9BEJRvCkjY6pXeNsMfplj6aCZM7NovJkMRpeC92gN3FPnZDe
kR5OHp196h1q/4/zcNcSA/Mg9FlMcKENbvqIqvStrv1nqYzKG1PRxXEI8d3SQssFsrZ49JL/FiD/
X1r1HymMRie6EsTHIzZ0sOE228dtvKdmESgH2/8pDLk4PPZJha2XTkcgUiDbQpOa/WPg9PT1xPHJ
RP3fIi1wQwFLF5hzwDNm3s9MyZDdGaV/3dYEYwQThkNCF4e36HEfTI+H1n3Xa4PLCLg8YGtBJnNm
+WAAznUQJHQQjb8nR35W2sUjLaRXa2F045LMy03hRZsCUZ4w03g+6z2NxVuKHh1UCJFxZBKO3RhY
Vl5G8sbCzTChoRRgIcZjAy+dk/y5+3BfymI2t+pMMWt1wGaOM4TLG8s+oXsBnbz8IITeM/YiXEpi
XBI5zk+NmmBVgOvxmo/+0UB/QgBey/a3/jj6lQcuEqxw5GRP7rpfl3KZ4Ad2Jqm6HiusnWBf+D18
Um0FRuJfA1AByo9IWrQK/A/2DYBjdBpXB1Yoa+SDIJDSWutkvHPozNgWyxCdIcpsOhFxxQte7xmY
S1nMCUp60cbV1EJb5rQSGf80i37Gqw/eezEvhTCH12sYj0orLIjeeWo64dbPNDh4f28cTwxzVlrd
DEFYnPctReK7Xw6OTAJXd/8Wcze1cbkcxousx1I28mMvo6rab5u9sgrdAmmifqa+xBzETN6SGA+y
lQfZmLKBioL/D25D0MudoO28E+KuiXEcY7xxpobODbyp1N8PXWqWTyD+kTbV/5LJu9w/5k1Nc6Eq
pBCLqp2TM/ixGyG3H83hvP1DhWAscXGcGow1YVEARlvThBC1+1gUzwzSU7gxThcXlnk/C8BSAOcD
C+qW9E1L5+rH6NMgtUWRukPYNBUz65ujhXcS1Wh/+beVYIFOlT6Q2iaCUFrvFJGYye1pOTo1Bnv+
lnTP70bfKcjBgEkAIDiTOS8jn7ooU0cZNbrBT+foJFgrzleLEjw6FAPy8YSL5lYPD6Gz3/O29o59
upLNHGEjgAtT1CZ5s3otd7KbroDngAZTtF6idwq4QYmbe9mMt7fUUjAHeiWVOdDWqJRSPmHFmN+x
5RRxRoBzbNb57uTrcDKVx7+3+F6O7VIgm+lpWrOXNcz/bQyykZxwVXrbxc4t/Wb3NP/m7Okdm3Il
izH5yWSCUzXB4jpXRSYrRoo0IZgP51y+e37QlRzG6lunU9yqNdb0WpHyTbQF1OSnxeKH9uW/vcle
4ZyhRwK0/3J2844LBNYBIINhDAZtfiwebIyOGAmzX/Q+nhChoZFxU65an9avuW0H6h1VuZTFWGit
SZWjVFJZ9jk/imGABF1ELdjm+hmqlY4l8CMgao1Z/QSwBMZvMRYL+HXmpevyLs2lRJU36qxH+Iu6
GzJSi0OKOE/2kKBzRLx7nE29dxMvZdKNuKj3aql6VGEG5I20Dfb5oUMfq+gqzmNPzlPHzxnAtVtf
cYc5R/A9fb0UzJifABSiGMWVZPQpB8t09Zm6oStuqL3rCSjgnMGJ5ic/GtA6wNUk3qIZ89PLnQhC
NEU+DzukPgZpQCki+MDZAqPoiVIK6p4CYjxcH55J4IlmbJAqlfKxNajl+9x8Kg4dlJrNdkg0n2YP
GNnnGfl7d+Zil8+3+eJ4AfFVqOURuzza+gzgbBXZvmfOAqPOMLY6LH1N47PVQL7/6SafCwEXoqNW
MXoJbGMYZxlRdBPItNg+znY0qv4oHA3JwD0vDOXo1DnxeyFSrWXjhFoYtRBAwCYJBgI7ZG95HunN
CCIiaxkokrRRlcKnmoytNWohroqjRvUnK0iCCeutt43JDzAJaleX6IDnL+e6ULN6YxsuRDJmV2kl
JYlD7CYKb6iVF8sKaYN2WR/0eWlzKyT3zN/lAhlLdJLGtosqLDCKkOH0No/h+WrIr+KXthQc3mjb
3YfyUh5jbq0eyI9F8H+6otrA3XYLG7tJ9TMDeOtvB8Tdv3f07kVEo60lgaUMTdSM/REQUFetoMub
42sIGvPeKV/Q4Vgprs7DmbyrlReSGGuTdsVgKRUkKRLJMTKjIcKNYcy/uu+YB8R09wm5kMWYF1Gv
61o+mvImxtjx+jCUGGb6R/vGOqhNE06qHmM1ZWefZDKmRP02LcoDX/JMCGfj2HlOLQ4zzYgMGr3E
OWk2IOEqR6KE9jiXeYd0flxvLhhgLzC4jOl2IHZfP4R6Mxyt3EyUTVOhGqlXJA/tKiaiZ+IPEoXb
4YWngvcS7eBlsETRwFQawG+Ya6aJQ1ZKaaRshtHN5wPssYpnt/mqgJEoI0az3ngi726paoGxhMIW
YtDuepVNUtVql6TKxqocMyOi6hw1En+Pj8nTicdGcC/6BLI+5iIwRQZMVxZdqogbE3BZpbLpfsND
Pu/ngq/4p+f0MfVUg+Md3l3Yv2Wh/ft6YUPfTdpgHbGVmJ4siPSoKyR8DL8L57+FVT0b/wtJjPEX
QkDvGwMkmaatAXzs6/RbViSTvb/v2b0c1cXuoUH/ekWpWutySuUIRNzE7/A/ddyxHBXJdDfO66fm
01gMAJR/+lsubyMZhzACuFAZZBBb1CSo0Z7vGaiC75JDvRR2/0wUc+XE2MLgYQL9EB7SQ4p8WHAk
xSOwiwv3nwmiVvPCLwgEgIGGbXFek/ksvQQCiWMi7KXQlniptzslb0oZSZt8KcYkgJKuhSloAGqB
3ok5YXecjXbuElTqnMQLZ6ErOYLbOKaD4iSpZzlcesx7znQPQJfek/RtcjCM7hg1IDXCwIAEGhOu
QNy5/hbV6EM9a4zMF2faVzebgE+QuKfjXNlMrqXZHUiwSnfk3cU7/hFsGZ1LonyTsKjMfhtNWg5m
pJd+/DF5x92nYA87FeORrokVyyv41dmT4fBO+U5G41os89C2p7BVAa1c+sJctBXMDKVP8iKenVaW
m2Z2m8BjmpD7ijA9TkdSASiN9hbTLV7UhmON7rSYXH8KY2ensQxHscQOJIsJXAzgZsPbj56H3hZf
rU21Tua/86Mt7EywSv+t63ey95ilAJoaZl9QSbvpbpkUMUenW1z5AGtHDRMwfhg3Dbcyp7x0T88v
5bDJjVBXwHOWQE7vZY/t44R8gESSreBWTg/wH8GFwm8i9OsHwOb4GEn4ELnmPPeOs+4zfLAWvNGt
s3d//YIDrQvqjmFmE+PVLJiWBUZoqa5acNouwNQAOOp0Lrqqq61OBPAq+nxys0NpPw3o037KuPAM
d+z1tXjGoVS1Ia+7GuLl5fFReI3Ray+gTOrM0Ga6RmN4Qoo3Ts7nTisCZMp0ot2gfUwKY0G1UKvM
Nj1VvjWXl8nXWJHgTXdqtwF6VrDSP0Mn/+SoF13GzS5fiGTuNtpm1LhoxsqPFtqX8orlPgOb4fO4
ihdjTKxlcqDFN3R58CLn28woBWOj4PoACQRAArvWYxOZKRwYHxhpmE/3dhmi5iVvfvau7cLFoQoE
ImYQBlybzAxcuYIyghkZFfgZOsc9wUVLUASmkbWCcnC3Ur4pvuhvwpuQu2esURr6t+Tzxb54per8
OIKlHpI1zOrWiNG1Q7ZSt5P9YTndyuDs5805agrAk3BRQDaCYpTIqKsUq2miDmPtj88qeIHtelep
bmdxvJhbKShZoksYLQQaal4G402UR1Fvkq4EYrqHcSXlSELEdqgJRxw5N9EcTNGlHEY5AFeiNWoL
OeYIyy+6ZjJL8lk/EZM3onpHEp52zN1SjKNbHKCmCsMJ7YW9f3Q8mrFOiMp5tW88MOABXkpgHu1O
r6wk0iABnqxXAYIjXpjenuen3DZiwkKK4I+kCgA+XdY779GFKZZ5P+IiH2WivKaH5LF7Bu7nrrFz
4PhkJNzFOxNlvQncIjL55lbc7mwlAgMw64DLG3EQm9Ad2qMutk09+SN4A05AsykfaMvPCS13R3dc
jSTeIZGSzKaHv20YVYYrE4aVX8pllCXO4+4oCtXkvzo7TsLtNuZhfpsxj6qcYE66xm9bRJ199qsW
GUXN3qfAd/x7ETcQIgCev1oFc4HH2hBAnQVJo/2ZzxJ0EJoLdXGcT7PmtXE+mvkIFCTdx3MLhBHU
ud1i/vcX3L4+mK05k7NhPICi4jGmUlCP1aDnieaf+pmxHNY+4AzJ04f/8O38Lcmgu3Z9YkAN0Ohk
tIbgHLm3a6NslIpupIOi+u1jeiIu+qIPlr0+hMR7t4j3NYsJ0sgL/NXwBcd23fXyxf0hH+uPp4du
BaCS74gs5w/ubP02n+/n89fH3/0DoDGclRP6ryuM6qz2I+98brX7+psZLQsDsSzbk6H6q9cCQFmI
BDAUMDkFkWcZYBErgrqXeyImutl3IZHbZbOGmhiOxs13n1mP2O0DzSMGkCUJqIlsbmO0wiMAIzLd
9xYLwV4AMfFHd1TyZbiG/RM4P7sYkBAATgNMAXmYG4vs9RkQcWQ8fPOiy7MT9tenMFrb6GE0Hg18
Sk7GZU5eXy3yuf3EPA6p16+f3uPCdH5yG5AUaAXefQ2vR6AplAR2Ft2j3geFnkm9/apwu9VzxyX6
OI8UMF+Ha0VpPlQFJonNInRlEHVSLur+ycsJqnYGeU5mz2gQdunUENKD9jYkP4Y7O+x2bzvTOZDR
O5I12qcde0Amff7LR7o5B2k3HwU0XMqLDBgjg9myVhHrLgaMkN8sxyV68DpMkbT4Pg0Ivx2AAurX
FaBTlq8K4Iqgao8/BYpy+Hgw5xDEAIV9+FkAdTBd6IjAYltF7t+wgwitYCpgb9JF8gw+M/LS241H
RIKK4Z5rq27dAOAZAKZCorSBlLL1+v6GmanVVZwb/itNX9dQ/+cYafkME2UIglHnytDdiK4YwC2Z
6BF/ldESDnSJea65f1sSlabU2M0ErSSA/hEgwaFkNrMeurIREsXwO7v3TvijwTqOALTDvUTQgM7/
w3FxckCTigPf4rRPJAX+Vu9ShKOM7MLZT+iSdWw3MonQjbnc7zvb4tCYKdSe3XwlYOwozTpykWzu
J5qyMhtzy4ALYJBskQLJRfJoFQX4MuFccmixoSdfGVkXixIVe9pnN8Dn1+yI4Hs4e3b7XgKhVwFy
JLDvEV2xewZULRCqHPE1NfalIK/IQTkG1C8nCsGBIclhIdrSbXzVIViH7s+XSb6+KHxShY0DFrX4
RTVsBMLxPnWOgPnBUAWvZHsb/oH9EPxhIigdQaOH9+hax9B2VQZ6WJi4uwATBjBqZJ/mAqiBTmRn
kpcjvoCOcwA7z0cw6vAGam6wgDBpCmwbUQUmC+ZNMUJ7LV8XevAVN4npl5Sxb5EsRMDPNABDDIEd
J8CkPVrYvEjG5hVkQn33MwSfi77ega6VNlw8fQQkX6yfUIvLbMCD4y4iAwdcqafvv89TvncbKT4n
Qg3RNIGTcf2lQz0c8Trpmk+LryaK6eAZmpc7xUN6iryrGLPXUT9DEpU8Usjgnjw29mQ4YuseeePG
d/wlCtcDik9wgSNHxQK+DEpitblYGH722orO5xQSJUDoipbOQ/icvf+98ttGa9x5k+JoIiUNXG/W
DlGCtrxrA8PfvGrEmWBE5RnAuQzy+r75TJzPAlr9iv8NCcylTW+Wij8zPbP7J86nUJN3fcWxZowh
YTwP41c3qEG6VrZ1fGwsH8Neh8fIlmCovwxbR3ZQsCmGJtLlbkjeJ4K/4hRm9cEZVxRd7Yj6h52a
nAjq1sXC96AxERN3MiVOZNQ3riNNSmrB8seTq4G9IJ9FEb/h8yaIB4DyhRS2jVWdRjWdSkiZAjsA
p6A6CxU7ffoyAP7R7UaDs6g7TjLkmQbayiGWRjrXqq4ZiZhJYx74KREeRNip6BG9u7iWj4ivW5yt
ATQymFFj6ffwW/8+49tAzkLtA4A+GLTDIVvMPQuw0iKt6wAWARNeJfaUTKMdSJho0zqOM05/i1Un
ENriH2DhAWGHkQV6viOo3JPAzyKw8jo86OnbhCYMGkwruq2R1cYFYn5fNoeq0UVJ8JM1TeqeMEYt
EGneoEhmY5Z6Zi5iV8hdefCOdjXnGdfb5BrEYxuRsqDEs0hcXJ9jHgdyWJel5fdOBbjvBrYpJoZb
um9PJTxCcc579G5L0mhnRyEHLx5QttBwxDgKKMw1Yadk0Tb/VYEWKWyzhbnM3XRzOgAsMngI4ami
HsMt+9w8/cjF0KQeEho01GFT9sdxrNpshNzCBYztfNiDZXcRNb4y03mETtaNM0RlGTJIo6CoiA+Y
NYaCZoK4pI+2q9d3gHa7261EAI347aFPzYNxRFcDObgHBFbkcEgc7wd9AAW8pMh5/HF3j++A9/1p
0Rmwxou69O03391Nth+537/7Z2uxX4323ICLuoSD/DZ/2H8jtNjbD3vbXTp/37SbF41ZCGO8sqJE
UpguJPTVHYjl5sDQ5OXnbrygswwLVNEApgXoB3sDqqPep0IdbcWl5Bw/OKncG/OLy4MsDJQbU/1I
lDHei16A0lAKTKjbgexoc8zfG3TmML+yD/T3EUSIKohxUeWmqnCRXByQQc6kwIq20xeeFvJoOo+f
W+ClpGgxA1Ig9XN70i5f1m/uyXa/TXtJPubKafb3Z9xWvNFwqsIaosENGVbAV11/RjoZhtBaXbYd
RlKN8CBV0GD5ANNO0BPUvMjcuY0bEByAhMswHVg1+qDA5MG8AJJUC31nhvkWHQSm0wZoSlbsFm87
HWZ7+P7+zbcDF4qa1UfkQ8AWqdAaOwCMtXOq92K3pWns9NAI2g0QjAOgFoEMm+T64u/NpAp3eaRI
PyoAOgNaHMhS4EpQlboU0oV9n05JCCQL8t92UmFqCO8W+iDOKOuIh69/eyzV1AhLI/TLtTy5mxOa
nvOZ9mTitkucN/rGtlso2YDyGqxySO6jXsrYdqGO29zozRSJLMsrlmCOWFQ/mE6m4MNwm0F/KUXL
ilukZB0wKhZdlrjKSCxBLZnslZHJxZhraUZdAyK6R2d7+CoBTI4KFSeAukm1nkWBQ0YHeDtksgFU
FKhTp+lF5h8XFR1zdwQJgRPGRw/HbbSV38LNsGvdCf0YMUmR7Tie7CrnWACJdb3oR8C5wzgu9BLV
YOYiNGIdj4meo6ETzc8KqqL5ay6THOOV35hBCblInKz3A3moxp3ZfAFUh0araxXKiywy9aoq/Dh3
Xiy3pxErUl3+04s7Ijfx3KEIq/MWyb6eEAonD7GEQX2u246aUoiUHPgr/jHzjj3oGSzgRjpFMwev
Qu5IQALk7StruEFDgpiPrg/QSHhKGcPdWD3A+CoRhLCgXQ73bbKvY7seONXWmziJikFUi0AJoaUC
NJbr3ZQwFQakD6n063Wa/nYA0ge1dPrVgDYYcAFPnOjkbKCubQvCI8AE6HCdTXAdMeJSLQuKIDIq
P62JbmDquCDZlxaTY0QWxUCCjsSNM/G4cm7MJgY/8UShfisDGxuR9PUi5TgDaWYOqfmoI+EBgKgB
y1McjrfAvuTYSwlArSoecQoxz+I/xL0RYDY9qX1rfNayefwV8MpR9yTAtICjG2dF6RKuF6ILeQCu
hr72zVkPIvCt0X/+t7afpjlAmgcOcBNcn4wANMaVQ6NItT+1s6KcKcrb379/R6tRhQJZOtQNesCi
ZzWGkShFlXV+TCbA9MZ+VnxwToERAXYQJGtQ9kG7Hbi+4fVc79FJ6U6xMdXTZpC9EdhP0aav33nv
GHtvzlKQVZAsijosg1f7WkqmdvWpMaZpc5Qd5SV4VJ0cmW7ZMYmd8FiBGfWFLIRfSJXpyD/h9rAP
WQxaszzKRn2TxO6AMN735fGlKN3/6mioFJy9BoBjYJviyWT2zVDVY94h3bqRLIA4nIyNsTQjTgKS
0d9/yYAzSoFCIOrsxl24FlXZa/mpVfVNhA5IS7RPWk/CiePyMv7L/wlBTQdtKkiFsHzXpaQLUZhr
+kaHZZ7m3BePVTAJ2iWCcgsvgWTQusf10StaqKcZYGA2SvQRZU9CZGtxZP99GMwjByY8BKZgi8Cb
c25LYB45wHGmVoVhJj+uPV1aNujxiodlcpwd3ULkPG6sekmocOONgSxkrmiQf72epi5ELcHr4Hcf
VYrGLRKsTirhhdo3K2KkMLsWq3mOPnNIEfei3e+6pz4BWZn1U0mcrWN1jF0OVY8LHZNOcqvmEwQp
BVGd6Dn7+fto2AYl1LpU2nqKWBr7hZNiXmbrFAVpKaYjcgajW76ZFTmh/wzxq0o6laQ6YEIARv+G
EuFLPROW2TugMNtZ7EXg9Po5/ZT7cklz1X9/1Rmg9eJlpV8F0CVUvWFUVV1jAVw1Ie9iUR5QfH7d
xMTboJhF3pE5R9ydn2tMgIQZaYyNxEroLlLgl+M/SOR9flLcOokmlN3d4WX9WLyCX6B3aeo4QnJd
Rkdh4ZVgoEFGhMQYkt2DwULAbNSDSw6z9Xr5u1+hceX79+8VnZuM/loRozG1ZZ4MYNJOKFYUSBms
Vr0nA6MkwUyw5aFre9XOk63lBmvdsd6bdTvTNDvetnt7PqB/B2X+uUI4poWN+uguY75bhlXB8w5/
glGuoDXFNNAKEWTEBcrjqOZYaMWKUcF5eUIVUSS+euBsw425YURSfb/Q5zxW+2mwIFJV3nSbYk5S
GJrcfkS9pCLvMY4O4FKvyv8j7bp2I1eW5BcRoDevtO29pJFeCEkj0XvPr98oLXBXLPZtYrAYnMEB
BuhkuayszMgIJ1kfjG/1IKx9gBBlqyGNXTYXgwxf58GxbL929cKmo2N/oKXw/IUwEvBMqB+C7Xv6
bcUIwqFmjHDW0Fr17H6Xxx7PbdPnnUKFrvDjmZhNBIwJ2Nl43pM6CEv+/ddEyJ0XAoAeuAeFNyPN
RIow8bfqEpL97piABsC1jswkSnnUEpcIK7pYgZkRddnzuKohYJCAPwnFstjwro/HRGMdyAzC0xNg
Dp7cClCt00HVYSxG6JdlDu5TeeJuImerwM9+oV4xDPZGvkitxQGpIi3MJZ2GRHRLhPbACAcBBQgO
0pPJql2nVDmfHaWrQhibcrMmGbf+WzB6nPJ1BgkHm1t6sZJ82eRIwyrSn3jBKWgbFejOC47xJRkU
t/mRh8roc1gbnKKXhZFCVnFpb87uG+IKQcMGGjoE5TPC/RgRYOjGSn6MvvN1foqgg2oW4Dm6+YsM
7cQRUaNCSI7wDJcnCPboN1SUeW3tRRhVBekaaDgVRo7q4C7Q5b/uLR30TF2HqAYsgYHvTCYqXCir
YA1BgU9PJhos2Rjpt/woAQB+i8W1ADbBaBWCXaOxH2/T2Z0KnDdyGXgNIu7BO5E6Ex6TQTSRUyro
MobqU9zt8qWc8SwIQY8tfCoo7uFIUBWmPUnv9qMfcvWx+PbOlXhQfPupBd/k43HMXAixgsAKc0bu
Svr91GVVrzGJWB9FRzCVS7MLnx4bmO+6qQEqYYxYTgMHCAzwqF7LKL7JUOeBZOjCetDvaBxfJCPw
FABEF7q6EEak3MbAyp3o8c3RXyOXtm4/2U1585x6E4HixP3TOo+HNXeKlD3qEmITlwElNtccISW8
9jb8TVznlmBJ67pbWKK7QwNwFNoRyGsB20ENrRmVuPMrsTnmtoB6oVmreg523cxugI+NzQAdDgB7
vFarx0P80a2dnmLASWX4JA3XDES9KLtJUwxBxGBKhVXwVqEJ/e+Hj2qQBZ1mEV1bcP/bdhXDSaI3
5g/v6dUq/8o+kFKTcRtDllXVoWUffgVLjuz+hCh4EEAe+wfqMl1rbhw1JRMwISFaasEuoPc+oC6f
fG83LfLb0ZpfCDnunBKIpPyfQfLvvy7aQGi4NJBhcNjEa6AejE5YuH7mFpAFRi4NAtWqRkCvUwtc
lEq+Io3jMa43SDMk+Z6DtKZrPl7S2SMdirKkFw1PNEVB4lmmB5K1SZMrJXtMQbtpaOiQaaCly5vp
pt6nb0uMcz+v1+kOQrGLRR4WpBdI1P+gDX/Nm6bWvAKpUubIn5GfZ/5Itb52a8O7pRswu+4Z+/Hw
6CI0UXgTQREPzw9BGwRf1CxWde3HVcUFpw7Y5HalWTEIczhTQKk/Bm0VgxCfMewOe/OV/0xODWdI
qdEt3Q3z9xAQWEhKkB4JCY92lnqrDkPQK2mWZacWZqOn8ip9RGeIB6FZg0jTZo5sJLvMZrcJqFeH
HXpXrNgZT+yFvwxObUvrpeTM7LYisF/cJBAz/Uk2kfv69zpUBfCr2QjkCQhpsBBvy2eS9vO4B8lT
GVRhSLxD0ZFyFsWYoGoM/vzTINrhMXjiX+VbsG837i79hq7iBlA5oOCgDLaOvU24WO4it+HvnYZC
IboIQJBHXn0QvaHMI0OhMFISCid5IxspeBRPJShtA7tYcIqzLU0MEdIYiIyjPxG4nulUCloH5jwh
FU4C3hqJVaBEGdqfwsbdQp/z+ng/k4+eDIrsYWTvkNeEUgBKXVNbahEyHaOp/vloLQxj6Zf56S+z
jAb5TRRBz4AWGEtPQnq3IZuFOiB8GRhJgXOhC4G1r2p+qCXZOTe9ClBcXtaz0mAjPKfZNSDTuZ41
uo+OR71ZmLB7lnFdIVcHEXhSqpsOq1XHPB6ZJD/3NsDtS8xwsz2GcUEN+adzBKEGTUzHxV6VRT2f
n7k/0TYGZEkFN1yIYTxedTrwQyT2k3REJgVbDP9NBwHkVJdzQlKcZXk7lpuec0TNCRVDWGobns8W
jgvBueLBSl48lCFfbJpc4pryXP4RTPHU3B6PY77H8POERwaFYSLVRHnBovFUbmh6/Lwp6gtzdO/T
SSeWhLQjSAJpXgjfldWs95rqHMT6iGpJG/u6Py4s+MwILmM85HmRJP5R+6VCV61Qq8hv3fwMAfro
bzneENf84xQhH4/mFoQWKMPAOVN+OUsZqa0DuTj3vIlW2aIwH/8++cKJA8Hvk1se3Ud4iM2UsgS3
04Z49Moz85I8RW8aSoGJKS0GqDPfDzNoqALSj2CPgd6gduzIZjyTyuWZh7ROzJhQXRTtAb22LdDl
GUB1pQ7RPEe4qssi9bNdRkoaoPEhOskg1/qJ039dbblXYRcGfnWWODN7K56yp+EpPLrAgSrAVwx/
eOTl2vXjaaWDNSwWHpgkGYJHk4yW3+l4xSDmRTeu+nP/GaDeivxTY3JLbUN3jCCjJsObkf5SvGmm
RiS02GeQvZTOfeOkzbatoDjdqefHI5lvcRSdfhmhNiASukkQlTAiJw7frwL/0kYLTVZ3xoH0FEgX
iFcjT0xqHHWgVr5XyOeS3w3KTkm2HYjPhIUlme90EDlhJTgC3UdrHxnor22QDpEHpu8MAxFtyX0X
kBJkm1XXbMJ6IcicuWccU3houAOkazRwu08taRUnKJGcyGdOj/bISuG5s0R7M9/T0ADB2wtxBuhv
ZhrKYpAOch648rmLLCfurMdrPl+Q6a9Td7/kSgwnx/h1j6TUnMiIRyd++ncbqAUhKMT7EelhynUG
Q+8pXFEo59K3pNYYgHrm9kGzsLXmuxe/ruCtj6ifAE+pRR9kN4uqocfWkh0fsd518XzcWWyElbhp
ZID3ADkgc/lrW+VV04pNnWjnvVfbLrtqS0NlzDg2/3m6gBYhjwXUnRA4UWc97vPWHWtVOXeZ5bHb
JjG01ooZ5/9nhYqORo7tQuBmlDMHevjxkoM80jXybOF8zC8DtKoByQloCEE00FdzlZRS0nW1di4b
g4/1cg1TbmWNyB+8LZZo7xkDxJwQ0iHsxwNguj5xmcla23LauQ30QDH8wjqEG2Cnuqu3VE+avZ3R
uEV0Z/9ji3zLr70wRGrpDSWrnTnw827GD67WtUuwhoCFxUSWuqTke2dzIzeG5zrS0Ug0atRq5WIN
NiO2dM8luAWQAUfVSrk93hB3djfKYjg5gE4AQ0EDh9zQ97I2Y9xz11taZbnwNpX37i0VEO6MBFEB
HuU/sRRWajpxbqoCZpsr7rkeQSoU6T7jLZJMzYcCXBvwEzLanzGiGage7Maou6TuWUl1CfUWU3I0
p+//+ZwqeNUjloLbwfvvJzH1awtIqSJ7eCAw5w4kAOWL2zhqZUhLj9n5XQYryGQCbEgwGzQEu2Hq
kiu9yLt4zSWIHUfpnsLMHK6ZvBDgzmoe0IdFmxjQjQA0Ea5JyoHKie8hgKq9y3OAviEwOehyZybn
Zhsouh8haY8TZZSusTOSYsH2nQUjD2iRsLohBvk5bb+msuBj1Xfb1rsggeeihlk5NfgJG6cfFrze
fPdhjGhCQ2oNc4r/me6+keE5lZEF7xKXxzy31Mbxu9fH54i+UYHaZJGHJGTlePZCKHpqwtWGlImG
1LvUzAaHqGetPnMiaWEg5Jj8DuaBP0K6k1xHqPXhjUvdRWXgQowscKNLdk4vS5we9Czhx0npRMFr
gVMJJn46hIAfuVYD1/ul/FM0R24vLn39fI7gaeBA0cGM6AxZ7KmBmhMTHvOUXVQnNJrnGF1OC9EA
Df5EyeenZQGPNoLVQnJmaqJqNLzOpaG+SECZZk6PYrhAJBw3rJWvQUTE613jyNtr9gHmOWltKgtY
nlluiHyATMDlJG0zB6O5ZRu6eSQ0l8HgbPFdRZ4vg/Ri/gwc9CFdrLLRfgJeAphkomAFwSry13S8
EZeInD80wVVAk923cmzND4z5OzC61wzkQ9CW0mMLQh6h3p/cJQTh7Dr8sY4qN2DuOFwI8qbWeaFP
28GH9fZPj2I6WGI1K8j09jvX86fFqSVrN9n8ZKy/rFGeignilG/ZOrhC2QhS3QzatyA3anCNiYYm
1Xp8nmmgNBwvsYYYH0U8GfgfaicJrpY0XtcG10rP19HWO+OVt2lCYEBYs9x3K+ZWm1K+kAyYVb5h
lRCEoHsKVwuefdQYI8HnvSH1w2v23eWGj/7P1FRfv/i/HLrVdF7T5VW1BKqd79kfo8DQ45mMoylR
7pFLR7QQQH76OgpG8p0dErQlds64lo08WietoS5kB+mI7WeQChwZIPt4ENLhYYIYuNJY2JONcRX6
AI3IepTqw8vfx2s49wZkYL8MUQMrXMBSeQ6GgufhO78qW/UreW88vbPiI5eQll5h87rj0SHaG+mF
QHsff8D9mf31AdTbumLFPhzqGMuJLtjL0OugzLNZGypXt9pR1uaCObI7qBMyGS91HtMO1aO2hzlQ
NovGG/91Eo+oSKI319lpJzP8WiKovr+SALkACImLlY4eK7FUS/RWhlc22fLIuvfJGlzGT96JXcqI
/pep/I8pOq+biZqv5h1MadoTr1jRrkWDsYBclvoSbvyvhZkkCzObScQK6M0ECwbU0qeerYvFOEr5
PryKT9lbfI3OxT5xequ7iS/+OboyS5mee64UWECkE5BUxg1J341eIEMSgcXwqtQaUWBl3hUjhyha
v2/3S2wZ/8WYDG4AZK/gvalt6QlRlXRqi7mMd4iHvD13UQxp0GVgt0QzuA5Lpfk71xSiCkTn6DtB
YY6lpnN0e7HteDm8Do7mmwk6fM/XeAm1T36EXjMB+B0Z6RKwzErUQ3DsIsA5uyG4utFz438ntwMj
6xu21r3hLwMyqY/zwiaZxTNwL4R7UMSrHY6Gp16DIccoOcNpwRX1+E/mmvUmeo9OCVLRq8KM/goQ
W26N1XhaMHvnHvxtlk49Rn0+smMBs40Rg4bi6L0JF9Ye39gXZqkN7959hKann8w3NgqeidNzoA1J
HBS8EMFWYX2MIAv/goSS/ukZoPUzoiUHRsIVagmRwsNzB1E0cSdUfNvJXV4NTJBcgajg9NRsGUP/
Et7Hp+aa+PrCPN4zRvCqP/BeZNqoUxA2iYLnNYyV6/aaOE2ht8/xxkiO4aZYuPGI46XHhYsOWX5k
p5Htp0zJeSp3gCsm19QOztkSDzHdL0xiFXKP/ufnKb+veMEwpG6RXIPBUDIzLJ0wuoWxPmzTr+Ij
g4jZ1xhivdiXYZU+qYcO3PbewnTeu2wRJqFZ5qe3bEZx1RduUapqn1xBbH8RLdAjjR+FEwCBqZxb
60lzaoP90BDyZ6tq2yxM8KzeTqaAwCDxgEV+Bgiv6UaVKgFkzOyYXHOU+zs0mAWRHtvANBnugHbL
xoxOzEawXtf1Udr1Nye9tAcw3q+kbzyrdfESfDzeXTT3zs+a/P4gyhv5qFlVaoYPknR+U73n9gcR
GAj/Qq4Y0CQI2UsQgewM96tYnbMt8Ct6uWUunxVkUT1He1JROAnW9crbx/qrYNUO2qnyER30zS1c
FCH8CWbp/fn7Y6ljXmdF7fEtPjZGGB/ryTmQjfhaG4zJv1jcRbKalXtgX5p1bawez9M8giCqv+iu
QNIRMYRGrVsuRGlblHl9VZ9guF1/4olWPieLKnB34gd0V4GHQiaNY8gVU4Y6rxTjgoMhALufRnRV
Rzskb/Rxg0YFs1/w0fP7bmqMWvygTjOA7dP6OhgDmNXetbd6ADPZ8+O5m4d7UyvUqiVaiWG6sNLb
/s1/XoLDzp0WKHGwTVF8II2v1AvoXz91+lv0O5VNePDFiMNVPgsfIEd6efzzdyKa6e+T2OBXKknm
fc9lAvw+7xvRW7T1r2ut0iNwBjwlYGNaKpvfs4fiH9IMKGbJJGs/tVeURegpXsZduWsM0cQQghaj
oofPxa07ih+L4eh8pdEdhoQP8ul4HeKNNjWnZD3eTGnDXWXV4J/WIiwRMPSOh3ZajPjQYC8LE0om
bOoRJhbpAJhn/CHsypq7sufqPTUL5+L+LVef4aGIDHfJ2PwmJoVUUilCfgjpQDL8X6vHe35YEz6M
a/Ic/i0qvb9Jh+5PcmJ3yJksJdXveAJiDc3iaHzUsLEpa14RiYwSMNw1f+1rHSn8Vh+NTeukZ5Dq
d3r7+ngqf8LAyVSSHAIQHXjuEv5YOvuIxk6higq3uuVr5SP5CqwWTSaJNUJfrd6yp9ISYLxalXZt
d6tmV1rJtdvW5nhkD8MqtB5/zTxWoL6GCkWYTIwYNdCqGw+9wcKq0G7qgfUmBECD8DV/fg1g2vj2
zAU/PwNsKkDkIr2ILmH0Cc25h5iwB/ax4NWryazs9UcAPj5MvmHI2wVLNO8QqvJTS9RhiXmplrgS
lgYn35Xr1Oz1rxRA9xHEq6JRo+HH5tDiU4Mf2l+1VuCopgyScM4KTH+TAJLn2eNp6aVM0wLOvora
dZkkNCQVoiKSHiARGv5VN+k6hZoJYXIWthzIb2MAJb50MGqAtrzDHxbKOIzD24oD6Qc9diI0HMUL
OfjZ/UtNFhVxj7HAIheDyeoMgCcAmCDUXaSPaWHbzW5Eyg51/XJVpmVZ+GMneybcQCS8B8PJ58s7
Id6qdi5AVH8fG52HNcQoIC94Uvw0VlM7QWOZLpFSSb2ONpFlFVbSalwFBrcJDwNaU0sw4h1BhGdu
MK/OY9t35hUeG3pvSEQjHqW1Hzqhlf0yzBmE5HpWGD2re8jf5TrSTuiNZ5fqa/zMX0NgAqIWqLUi
iiJUAFMXqkZRloeRF95qUNc1+w9xMxjfkM06JmjD8lDhR+8aa9YOcgpoWltCK8yg8EASo4OFcAAA
5ovKL/m8Xx5cFWu27oU4vMlPUPQAC3m+qmyjWbjmeXJIJq6UMkM5r44rwjJEpvKW6K4jgT9sAH+a
b+Bhyq9LxM2i7h8aMMIFYDsUdEJX5IHi8/HK8rNnP/UR1FTHQG0oVYCPyP94KwZ8FlDSxgMjM5C3
QXNlD14edKJBDV3PHVXH9o4N6Qihe+Pxd/zEGPRkgIkAGSqo6hBM93TOi6YJss6twlv1HllIqdga
mO5ccOzz4MJT7MTCV9k5yB17CCp+XGqQ1UIk2AicbCcZJXQwIa34KuvNGtx3DuvgPjC+8aqHCCxe
9tB564ku+CIO+ad5a/bZKjrVSFkTB5P6bD8M2zLixfDW2gLI69dosSTERecRjYw8qA8Gg4UoeL4u
HMg4nC+N3dkAj65ZWwC9i/6eAKje9/o1MJnTIvHWfGmB62IBlkPjGVDkdLqj5/tMLtkouvW2dhRe
Cyv5zk+hyaMzVHHqVWmBNQTkpAuvhVkNFjX+X2YBlZyuZAfsvJcNMFvvGkc8Z2dIXtqaNW4aJIvz
jWJibY/8x+P9M+vtgFXEkizie1KRk+nqDRsgMZJ7bHwbd9X5DyHJhT8OrNAe8Ri9OKfd7sX5On19
uX+6Y3Rkcr1dCqOJ059uBRLyoR8BJTOQH9Dp4yTRQpRti/TmvqU2885Z0eJpncc7GCXQWsjzIPLA
NFOPpCHnCrct+/Q2bMTn5g2sVW8+USBeMZfhb211V/cFW2ofQQglNxdlwYlDmo0Q1AEEX8ujFZl6
95SdUCeFL6S3HIqfojVuPeeFQ1EuhTtA4L4U+pCN8sgc5Ya5IWrjCN2ECDWTVXLuOSMx2LV2KLfy
Gm0IK8EsnqRDZdcW0jFOcE2ftJtrgdDtRYHi4oF5jZ+W3OWdwA8L8GsKKJ/NakHI5Br5JhNFWDCX
Fo5vS1Ab483MdkGZ/Xhb39lTuIFI0xw2FGlJnp6lXkq0XpSz8HYEoNm68Hq1oMk1a3fGufllYXZa
pT5LeH6ABfHNK4zuOfqCKOc2/uhMb68LqyG0xHWA9sonQCmWhK3vOCiMC3ANpLnIY5DyFGKaCo2A
x+ctSfQOV9+qPC8ikmdHBjoFwO3BCrJ5pMmBuuDSxlVqL/GyW7rrvplPGHsunvn3ZONfUVg2pU3k
6uM3uI1O3Y1d2MKz19n/GgfWjmC5eCSHpuvXll2ZqUMI4zdw1L/4hn+Vd7HFnFIn8PWlA0qHpcQa
qFmh9YeEHZAV1GUUttpYNCKbYXOqsl08RYnRj8ibdgv5yVmARBuihlV0dZLkxZjdBEBdDG+bPcVb
bpMf1NWSE1g0RU7Ir1hMHtlc5YHHvjFbd5+v4yO0YXb+BWnDf624/AwK5THwysB9AzgytQROESFy
OS67dRvR8pFm/shftKeQCA6dpHCRLWOWdYE9JAiQYEZgjZK0SE1iiUdWThzqTTgiWdhdqrN6jG7+
VvgOjksn7c7OmNiiZrEemcbzmbi4RdtgU+sutLWblyVWf9pZ0QOinJUvqz0IFWDEX8cnYcUegY9e
OFB3x4GUCvowELeClGy6RoHbRnyUF8Vt/OzehYP/IZQ6/+K+P/a6s+w/RoISBNIcoP8g+VzKMfHg
dkMTcFbc4j8oN28vjm33Wx333MHVX4zzisgjPzZ5Z+5+wANo6wKPLpoPpgNL0IXVeGxV3JKLB37/
Yw0E8xLmZPZqR8YN0A/SfAU+IxAMUkYYictkP5OrG+Et/gDBRv/hfaWVIUP7QcToWHB/5M5K6SA6
UJpnXt/4eqNLJnmbEOXiK2GNfzzu2VPv55tUwEFJT/g896iMw+irKlPjEaSCwC+5mOhGTW1uC4UB
B5mseCVvkS0AS762XnBjPHH9vwMM2jYVzzRFizYWDbbBSPsC8pQQ0k7lWt60x8pGeG5n6/fMTsxn
1lTt2Fri+J29/2jzlMOJ21zgGs9rbqMNTggHXf6IWlknX7uxjgePLQHxpRgdABb5hd/1h3SzlC+5
410RziBXSTpMUaSkFeekLpT9oGmbm5cbQb6rPEtmtsyqekn32m5pj9/xeIQzTUVpC610gHhRA66G
SImZOGlwP0n6PrxK+xU04lffj7fUDxU3vay/zVAxGrrLlZQJYWZwwh2/ka7SJ7e1beioy6dy5e4c
6U13wEvb6pe1ZoXvFrM+nyHU9HZukJm65lD9+P7XZzZZ69/fRB29MqnqtK7i5sZH26rdC7mxghUP
hJEa0X/owGXzPUBDI4SAfekY/MU8x0t0mT+vA2piQJWB1zW6GBFR0i+zSqtaf5Sb6vbn7fiBXBGj
1+tCT08glA/0Cu998ubHa4mBuIgHFh7yB91OPxSvDHJph8PG2rD65j1ePQkWFMrgMSDN5iPXOOAJ
8L9/OqJOtz4/XtN7R5U0QCOmAbqWnQVShVCwJU8SvdrxWdPzkwjdzCuEH59ks0NKUbAgpKEza9bk
ENMx62qbOsXKXwgR7twLkPfAuwuwbMDZkAybemk5D3kNEOPmhiZsu4TcObL7P3IKUClAxxT0qUvs
IM+Ehpm5pIQxe1djC02MU9crL3rp2Ph+cxP34qa95lDEsrwNOLvRGmzxf5Du753CHpQlD00/w2i7
1JuzA+WhpzJufausEkkUn5BeIPMY7STk2oUE94arZ3YKfQbtpuj8Agh2BtqgzNN3sZa4XpsJMM9s
8x1zUA7apX9RDsq+d5oP7eTvl2jM/ssqE9ExBO4AWFOrXKJ4LHt92NzcXk+eo0t+9e1xpRnZJ3jt
ZV8HJoZ5FW7XymI9QLbcwxJccx7lYKVJHx4cMqHxoZyFJuSNEipsfet3oBhYSZGOxtkneWlm7y7s
LzNUAMqNZQqIEQdhpG/hk/kTfaFQvxOvxTHNFrJ7d95B0xFRUzoOaT4GAkyN4Kx6GzGH+xg0ZUhX
b9ldv9c6vX597DFoNT4ifYLaDP6SSQMd8CTTs6qwI5cUCfYNmHrKV3ctvyYbSdp0JmSEwZcAVbzk
xUt1eYmzZ5YioAzTfY5ixTJEcbG+ibjKy53saH+0bbHnBp35TuzgtIgzItfmxK0jZYqWB7AEEPoQ
hHbTkYrDEBaJ1NXnojN9DomRLIXKTOxaABUWV+Uvsm3Dwn02v8rB5w+ALaIG8ORpc5Znl5OD0Bt7
dKnqnLJqG8MfbCRqoVoim1AWa5/bhe1K1ms6SqKqhDYBQiCEJmxqlAjZVXGofPbMXXkw4XQO3xkj
aD6+uWZh69yzhPgYeTwUVJHMo8JCMYlHDZiH4azuY6MERdjzJZMMAE8XeRlnB51gMtFbhrCcgDlo
Fe/YU1U31rgBfIlAEuHFqfo6v80W4tw7i8XjOOCko/kGAYBIHYWwbFiurnPhPBipYMaykxhZbChO
uYlKq3DN+M/C2ZsF1tgTSMaCtAA1acLQOd2RuTRkKCYlkGbW1X2JyiT+cFvfljsk8HqISRmFiDBh
werMn1FWqfDSLaSYEZgsushvEE37ck/iOto1O/dl/OcNQoYH7QPAJURgXKnhkY6JGmlYyB7GKE5A
Xpvv9BKE9LvUATJtYVTE2U/3/dQYNarWl9JwDGEsV4/Je3dAr1lVmLEGbV5pUwNSmzqDbi7G6iRI
npqFIBFSVuhGRaCOUtx0CWOmUAo3Db3L9mO4hH8keTM6Um9l6+BThKJpDqOPBzp7ARO0PvhQ0SAM
7P6Mc1Nph67l2DC9KFev0u0ecrDVUj/LHRs4BejnB+6EYICoi7Up4yhQRS29gDeW8XayukteuXfB
8BWdhbIwmhFKR9p368rmd4sqEPO4AhT1OIOgqYZ1AcOcTunQCGwgA0V/Kax8lx3itXiWz+i7A9uW
uh7P2pt/6W6S49oiirnaekk0c1bqIxT5v+1THrTMvbTHCogX3kjXuR1tEqfepitwbCK7gV55x1vL
drjyjtKaPwunyM5sfgXJQWepvjsPB4imjQbyc/BowO3R7cGFnOd9ERTSBXDC7zxD8TzZe7tk550Q
Sh6Xqtdz/4c2erzkIYgGVwSEOLWX2UGVq4Zn5MsfpA/fRFCzgj/+mO/VUR/DxbateeQBQUvgUvBa
Ia4PhqfrXLVFVTZZrF3aFQjFXtJrsedfXbvbqavoGDqV5e/Sr0Xh8NldAm+ENzxeSCC0JK2BU6tu
zobKIPTupZH0AHyPEEDwnIP89PiUzrwRZYXyRlzs5kkHTtBLotsv/+zAqR8nPulXrldtMoZlB/x4
cxiQojreuhNAjbkOYJjzeBjzII2YAp0pml5xA4OLbmqqiEO+ZzrBvYCruNSZT81Or+4ruxYkPQwM
90U7LSLdyfGaeFR026P7Cq10hPsZChJTk+7AemIjcd6VWXnboDUhLq9ZPTA612bFfpR79ZC9INe2
FKnNbkWYxX4AmwQaPwj50tSs1BXS6Iu+f01EO2b0ygBbmICCOcD2VmFXC7HGnV0I2ixQSuFwQ06K
TjECNK0VXRr41xTFXwVlHQElKxf6pW//uoCkJwIskpDbhCfF4Z4Oq8xcufAqP756IC5y5K8SCZwX
/4WBR9mBiPlL+tsvlMpmQ6MsUhPZ864HkQUvvnKfKcrHLxDkqnYpSAOX6GdmtxRliNooYtcXHuth
aAHR1pEuCKp5YfV4/mbnmLJB+aiBbyHqE2Ew7UmzkDp4/Ovz40X9PHXRggAeXF8Cft6/ZQcAxU3l
EMmr5g9wShKyTiGAikvOg3zx5HhRJqnbrXUF16tGmOysj+4p5tFQKZ0ttYZE79+zKyw4kNkbgbJG
1vCXq9LYdlRKMkDQAKrIFZ/CxgbYe9xrJ3FJiu6eLdB/4epGSzPpo5za4vhGK7iKx1pBaxTwRpBC
fw6Qcl0xkB9abL8gB2c6j7ibERzBMeKyRC/Q1FqSjGJRdL14/RO9Y3DBxbfjl/RZ/mzfo5fH22Se
/EezEWAEhIUCYFlwa0xtCfnYVGwkiddtZ0DO11uhV3NEB6UPvu3eeK1u7+/IiqLssNShNj/LU8PU
iwjsPWlU+4IIoH4kA00Zvntrf+GIzaOcyehQ5Z6OjhVTaFaNPIzs82u+/nDXkaNtmDXIz6ylnrQf
xzpbtv9MJaCCU2NoR/ADzsdUtuWKzYz2qFwED2nuehPsZOixtwfZNf+90w/R8q8VBLZyajbORm1k
Q0xk9CzceCBSA4s7K3tmD7in9Xi3zO5PyhTlFrW8iLkQm/ZqFud1+8wsPQ6Wfp9yiQrXN1HtcuKV
P0PnKORN/zQkZjMaHuQCK0hJoY9jI3+OgyUGS/7yzqHD8Qb3K6oxRD+L2o+5wHS9l/rStdwxurJ1
d7XlHrFPnGq7RB8xj4ZJavH/bNGoixCdW4UsueKVdfpdaOqfEI0rrWy31DYyg5Zgb0wMUVuy8oNR
ZAJFvCrX8mYLoBvfsq/iKd0CEAbeUMEonwDeBED3VC31b925gKa2qX3ZFr0wiIkmXsHX5G3d00kf
HeZNckawn3u+vmjwjkOZjJXanIWveRF4x0Q0SI0QEQZVq0Mkgx+fgHkunJpRaosmOXTHip4RgW8O
1+mp2KNW7JolJlQw2id/07wscSbPY5HpPFK3AYB2JXrxsDFVJ9N3vbVwpuc+UsJbHFgLUNxwEojy
qXUKtDghobJyzf+w34qN3hPFYipoo8eIfYCg85dCk9mAkHv9oSYkhDQAR1ILVQuCXwoD7wNBx6J8
4q0569/hMcQG3hR4b2qgCKLpUxKmD7SgFdHGtBY3/a4HXq3agUXWWoJDzGtClCVq+lyhGJRIlPxb
aTMrZgXt402xL1dgurHcFXcO1kCHb8rFnBT52cllQ5mlJjFiw6DpRpjtNv4pWIlGeuLOr2inWas2
s17Y9LMHDGWM2vSp34wMA+DCLTrcvEgXryPIGMN9sVrCr9zZjNN1ozZ7wbOeC+0P/8asVEexvY37
V7KkDQdMob/I7Xx3I/7aJFS82iWq4McphhUcjtxLCqTB0nhmcePPxBHyeAVgTfBjT+/mVNBiKWIF
/wZ6b0veeKt+JTjuEU+WhRWaOT8YIoBQAn1F2Ejvd+R4MjmSy+CWWcA9AzEfm9K23cpmtB4NwihL
6PE7YGaeFwzPtwbRJARWHy3yIBOiI+Mmg3aXm/Phz/b3LhJyWPG34ojbJfzUHCghTS1RqyX2ILCK
W1iqzRYgb7QEWC+CVW2zJYdIdvP0aE0NkW3z62Hhd1ngjmRIYMb3Dm/t6dNWTWk/2P7Fe0VacCnq
WZpCsra/7OVDODJ5DXsDPBXhGG3sxkRSgvv3Y4yBodYBel7ShkkTGgRxIhbQqAqBw2xIxyp3UI+c
5aNCtaSnMwfWkMX6ZYra+FkACAiy2uGtsMpdbBdGbL61ECVOVoHVr7pcH078UT0Wa8lgISw8XPrP
vwXK2Mbj7bn0HTL1AAgTQHuLGt/RgWWfw8mod+oZ6U7WGKzURvXeCdad3fyJ1vFzeNAcoi4b2cp6
cVPNQtvphMhUJOarhYrQAR8CDRgTJbrKYC71y+drqJf7ErpVruVaS2DUeRoURgFVh/+B7DEIJ6kj
EyV81koddlZry6Uu7Hxj3EK7XTXZY7Gr3zdGeM73xQu3RDs0d6xTu9QJSkCsBPAb7HrvIhBlPIds
+lJH6dy1Tm1Qp6bP/YDA7MipYYCa+ZBN95rY/0z/j0wupL5ALAT6cUCXaQ763OXyshnQXcI64sZ1
2A0E4lAtqOwAJYrGcZ3KKVfcZgRUTrYzINC71RIP7fy5gG9ASzCJ0ADPw/dMHUQ3qmomd3lya76r
AwB6xs5bF5/cU7jnTo/Pyzy8JRRKP2RRIKcm7TRTU6gkoul0TNJbCdqD0eRwYalrGSqsqa5tkBVe
LUIgyMdT3hZ07iKYUJGZBekXdeOnYBwDnV6a3iq9wNPVszTjZL0TDORp6Qq549hhCowxeOURAWsq
jJGUtshrN0tvkXFaehrPFwk07qAmByqWoEdRgJzOXNRFeT/yfQRkpwnywQHCIaZ1RZc+8DGPF2m2
84klpM7BcIDAAp0JU0uFq7ZxMY7RLdJNZbBbAxnXknBOPDYz3wuwA3oRFPoJJxyYtaZ2WLFMu0Tj
YjQvAaR2EP6HtO9abhwJtvyhiwh481ow9JQhxZb0glC3WvDe4+v3QLt3BJYwrJ3ul56JUAQTWZWu
0py0KgxaYD2uHR7f5HUMEAxWFPNNFiiKlPSpbdOOrSfGGDrM94dA2iadCTRUsxidCTvCfWSWwb75
3mkVElwhiv8YewNS7TWPQq67gxAkCTqrNCJvD+gu2tT2cLZun+U3g0iRoRiLNX9I6iaGBpvJ08vp
g5Wv/h4cUQQoi1sZuR97OQi4K21Xk/1RskNi/vdKBkWGMrq81o55Xk18YE4yhOjp5OgjO8hw299z
BxQdKnxQgtGtjATXUju9A5YcxyPyRieeqW1D9Pfdvp0l3cVCLDQ3TvO1qNBSGtWWvF4G0kQOUC/1
RvxdWcDuwfJkFoLctzB94mtGiBI3vx/DocuD5PxcEMxuodc0cRii9v0JNdEAwC8KXHgMQKqvRRot
LniQDhloOHc4ts0+2p8emLHkgqpeURGvqYR6UaCDAFSAKSgQR1ijbRV5zieMyH483L6epUNDIgsV
JphudLRQwtALOmYBAi89cz55znp0zYQeWa9vE1kwqhN2H7YaTMMngHK45icrDamQpQa+gbiv0l0K
3Dm+XpkVYzx+UVHndKZznQX7aPTmOC4FnefRJcaBeOc6JtsTE+p56dDmdCiRzmKpl4wAdNwHEThB
6h0egTZD1CardeW6IWlzGpQ0y4WPbR9qnZ537rQ9NH7vWcN3i5o5J0HZNa7SstZoKhxXvBFXvMnZ
3Ktknhgl0yVXd8XJdJqzW+HHWlICAZyEmD1wyr1CUn2jlY9yiu7qJ9ZrfckbzJmiBFoQgC4+VGAq
IdFbFBCT1es+HfyNi6H7H2M5FdQSIGHneiNb4ZZx7YvWefb99BBqnspTnz1+Xt26OVFslRxLc/0+
YES++HFbLVkCQNfOtVL12tLHSO9gNqZGki1nFlayFzAhwAx+l4KBOV+Ubho937ZZW073gkDAEUMS
OYHDWQxpY6gmHYaGndpz5Qhhw4a9Uzs1AZqB5bEuiSUDlHJmcT90Q4SDKz5CR978NnYbA1gRdnQa
1uJO3HnW5fZVsdiiYpwu5BQvH0DQCh5/J/vtmsUSQ21oxK3MjXlX4kHgWUb7u/wLkAyb2yywKFBm
oMsLrhl5KKZ+2I1OT9D6wtJ9hp+hnZkveyMmqnH5HfoWi1VpY8DLJwyPuRgDfEkymryu7dnQxJyo
Ve0kyYPZ7gsyvHfOdq1jLOT99pExjAFGX69Jld4oJ6UEpcFYQmg87O0nYLV2RP5R+RhIYTW3MPwn
FkJck2ukyhN4bjJtjqXoKFTnQHCIt7nJOsKlAGd+hJQx8ERPcL380xgogHTRzdIZLWVd7mTsyzTN
2GSc43RO/26z0bxzzZhX6XJWSpP6ROQVu4KBIbR/iu5YSnTbZ39balO7RdjVA84P2y3kTQWsjjWD
kdtWFD3V14zwHd+LQQnZw3uxPun3/s60TZ01E8MUhEmXZy47zau64wQwwn8Q7OYeTXPao86yorct
AjaOXVNpU0nA4hyEUZ2J9I9uohx955sB1g62byngULSPZs+tUpv1oFumO1XmkFLAFizqECOv7D2O
82G9MfFzqKaBl8vte1o2RF8UqPNLlKDj+SxOz8Ipe8Sy862EBFa4uk2ExQZ1fEKhdCXvgghk2njs
nLV0/3cEqFCKV/sAyQsQSEYSYw5K/xU+3abwL4L2z0HRKWSsGh67YQCJQwdgL3M82lJqb7F/iPEK
nc7iuwH4okMZUtdvEVelUYocAX8BAP3dU2wzdJNx5/T0J2RNl4saUtUBMAuTPz96e5sfGET+JWT7
YoSynGHeKkOphTAxGKlNUIznSLSqrPAYr1nqOVn7W2dGGc24KxMpqfE0DPc7IKA6ugRAopfxkJpr
VnJq2XB+cUXFU0JRt12oBMhTbp+xdPzEYOV7peLzMfX1+5TGp0YVCGWDuxGqrUYE0RIUIhy5Y2Xx
JHFKAqgg33p8jH4HptYTEdEVwyAsCzoArzFNgXIBT0Peikqr5H4zpUeBQNVvBKKtUSDBXIXJ8nWT
BHy7thklyiygmbSJcwVZZvF3AeRnpHR84EPt+gNmchnB9vLTbkaLshBaksZJ0IKrAT1Yntnt30w7
Xm8/LhKiFJEh+4tB9xcxuqseubFuTDkQ8zf+ySyc26Zo0ZrOfp2yEHphZC4MRHq+TPN7j8mv0+3f
XzQPSIVOUwHYfkVvWCvQyaAAZRieu7esZI2lhwlBZHWbyHS33+5+RoS6jzwHOq/QI87RV3Ckqyc0
IP0dBYkKfksO/XC+hxDbfwZEI0SrXvFrRni4eNFfXND7aDEe+v+i3sfVA0NiF2959tNUhCsOAWrP
FQ5IvABWaot15GvGPbMoSLiiWeiU17kRoXcWpgz1wNo+uY9/yQJlll1U5nTOAIH4vsUwuM18Qi/b
qtkhUdYYg1Pd4GsQ1cZOHn9m5j3QLfelyeCDIauf0HOzg4qNUgIlUBkenn8ab4gw3/9KGWiT6wP5
QmhEEPDPGOdeYYF3ubpNYdFtzQ6KMrXDUCeZgkrOOd54T0AXYaabF98tMwKUPutZzhXx9E6SV5fS
knaYn4TNCIDk8VeM0KZVk7sxjAqoRXH0SHTGZuz/Hn+hBxqw77KESVaNLnclhYsHRS1lCFvwMs/M
wSGpx5KopeDoigrl5nN0rBv4J0PBSXJ+CmQTbXqUagZWeL+g41d0pr/PRFfIirTnJ27w/t9MBzaw
ZHdBsjB9jBXDwOjBE4Xu/IlkKfUB1JbhJe4APQkgfwXjyr93VKNPcE6COqwRK0x0gQMJ9xU7mi53
uVM95diXJFzM6N0nDG1fcH9X1KgjM/JMGOtczc7P7sHhC1PG4EyL6Kf8fVuSWXQolQSScFfH1UQH
fTFY4XM03SPr4cWiQWklfAinqC1ObjDVFbYkwqOj3wfD6OfbvCz4wfmZ0ZnmqNY6LZroWGVLspaZ
TFiwLgBgwAMY3Q9oEOCpszLqThC4EWcVXDpAfeibYIMdSyEySyz1X0pkXZGijszlOjXMRJBS0JKt
4dHi+EA7hAT49kD4H6yEz+INfXH26eFmClqFUhOFE2cKMRzObM1j5Hww3MuytZkRoSJGAJb0TdOD
SETCzW6wxyPyJE+MWIhJhYpYBqU2NJ8HlcKWV4doV5jek/DxNPxgEGIdGRW3YE9NhG6FzyNr3oS1
erLT14/b8iwuZK8wDzuhmKL/BdBwVOiSdUJXdpo8PZHdQ3TMN8M2Obqrs2sFh+CAjoT9S38Z9pmF
dgT7Nu2FaANrs4F5hqlv9PvQutSmKab2SwEvQMHKd6NCngLL+jsSlDy0Gp53ktFNeWHRdNT924nV
MLUUmV1xQQmDxInqINZ8es5K8lwAO1jySKogH/zAmiBa0tgrUpQ8NLWc6WoJbio73OSx+YwZ7tIs
YnOqPWgbFirNgq27IkeJhuGLQuslILfjf3cBEV5u382SGl39/kR/ZhEAuhHXI0Y3z+MdKt1aaQKf
JSXrS7YWH2+TWggOrihRfrVA9V7yBFAaVqJ5qFb6r/XfEaBcqRwpZSip41RI4c2fwPxiMLBgCa4Y
oNxCD/j3NA2hKkiPbmS7jMnb+oMRDrDUcfqG2XUUXSB2TQRBDtAr6wyNPUhrVs7l9kUAFeGaRhm5
pZppoNF8HLKVbOUX979itkwjQP8YFSx9vqYQSdgB7vK4CfcJ6CbnziBmZpkMP8Nig9J5t1BbQS/A
xq5Fsvqp+69jvxQPlJ7HQtUDfAwVhYwcAhJaj4YdsbZ3sViglLuR89TrqwG5Dx6FudgqrJbRtrcQ
L1/dBKXeLoedXUI8mY9ga5jAt2Du3ZzukkqtXFGg1LqPgkp0XVDgdvz2MFUOMK3aO09AQ2P0rN/W
DWwXvZYqHnnqsdJwI0VBdGJ6qMYXa6Z9X/DFV/xQWp5nWGYd1biTZ7wvRJO3NbPYa5ctI6y4bdcB
YX7NDNYQZFIqg5nzpiasQJxxUnSYB82UjTDGj/OtBSB0rGs51AUzoco4qU/XMrNVWZLIVefDHnam
5LxO/dAqCe5D1pPvttkFWuX1Sbmy5ituBgFTiOPwJ/M9sxlGd5ECdg8AwB6ob/K3eF/VMdfUSlAS
DR1F2UiUB9K9M6IgafrOb4oyo0LdeJVKY+AZIhRlrRGritcFXuBODRAUwNFkANOrzXbFo781Q2AR
HdXVusYITfPjw37j77asXOKi6fn6GlpEgAcTSBwPniOSvRbWCwZ1GKe6KIQzCpQTyMQs8woXFOqa
GCZ3v+ugrrc9/qJ1m5GgRCNqyzwVU5C44NpUUMlccpsCiwnKC4QokHByDRmPS8sJiL73sV/eZIgG
Q/4+qwkzRYobvxC7DkQU4rekslvLuHNCzcrOt5lh0aGcgdzoVVDUOK7BfC1HxzDL0bSVp9tEWCdG
+YOy14NKxa2cd+XeQX+eVV5K8zYJluxSjiBouz7KOpDQ7px2F65Zlo0lVhOLs/uoVC0zigr3UWdY
O1IDV+d0mwEWAcoUGOmI2i7s/3k8PStYDsLsLV40zV+K8fngnHEgh70fJT4elEC22hjkOTr2BKW9
eOs5tzlhXMUn9tWMUNNLeQ0NSc/pr4zcQdODd4aOfwfynwKxGS+Ukldc06iNgNsu7Brwq7ypoLYC
rFkUWwNMirSlqT3YJTm9sxrCGZIsUrqvyH4D5CXcUkIEqwrJj21HlPfb58dQSRozahiLfMgL0Ag3
na1ffgkroF///jv78lkFnl1SrzdGDsjPyVErGQatgVj7Uh7/kgil95JbDDHGJaH3xQUG7JhsgIpr
slpUliqrV9JA6T4EpR7aSeCs3lg1DVJYm/pcPEeO/HMnr1nkPu/4htOmq5Nh5bZdW0H4ntu9oNrB
/nAe7Pw+6jEz1G+li2n2vQU+hcj+4DLzDzMbM+mnTEXYeLEihvgAtId6a28rn3Ry0iz9T15sX2To
8qXc9l3qT876mV/ths9GjcGzsp+3pX05TzMjQ8UEo6+leeHi9nq4BvSCvb+5Zrpi6NRSBn8uI5+R
2EzesdgrHTQfZ4Z+ys5WfMvVLaTSUFzxxQO2acJ6sGY+mZxRxiJwAy0bJh2z6pRkIXlDHi1w1oAW
/MsjlK+dk9+FxSAHOEK8SpOnYPXjLTW1e1ZGjWH76LpUzHOulgjKZ9srgMA3rc0apWSeGGUwMGbW
J0oPEodk7Tjhe4pdayxE0kU2gFM7dZdgN8onVMlMErAisuixiQWRAnCTXjKAPqjr4E8M34wGpaF5
FKicEINGKVoR4IuErfw87FhJ1EVH8UXlm0cvsLeiEdUpdgtfpAf0ok8NrxqDl+V04IwMpaCq3iWj
hvjtbA2mf29g2ST2W27rI8Opf1vbhQFCAIz8czGfCFGziwFooe7VGehE+QobH16xfhZoAcS0AWqy
2R6r8y7ccI6+rQi2qkFjMbPEbliedPKbcZ99BKWzGcBb1DyYmBWznffQGOiwgg/54RNulVgsX7Is
8DNylOaOvpv33ABB2R3EEt29Qjs1iogrRmaBSYcK84Mk65Ks0qanXYLje24tbzt+fNy2QwzNosGn
y6SNA48HEYxiFZed2BG8jDCQcZvKZANu3RDl7YPe8F2gaaEtZdp/3gEx9I9i/dmlTHzOBHFIE38o
2kkQVaw95ANW9oLFAWUdArHGiE+H3+8xD3FMmaX9Kfq9cUK04xb1ehgiBSf0Wap0fnp2sDHfQvZy
TBYhyjL4nYisGAdGptq+aN6N016c9LFk9sAzJIv23m2vupnrgaOEAInLbIj/cGkwKMvd+fcAVudX
LSqjGF3RzrdljWFhaZxOTu/SqRQ7vcKNE3fXnnWsmFB91g7hRfYAEjD1u6HRmm7iwgxWCftqwOg0
l3oXbZ4i9p7axeffjMZ0l3Oh7oKI6zrQ2KmrdM9vBWwPHiTz7c/emTpmWIEzA4wAeipc1MIo8IIg
w11dsILR4S9YvqgA3YNlPBffmTNClE1T26SpCh4L1WDRAGWKCTlWq+3S+ArwZL54oeIRLxVGIR6j
qRVHQHQ6YKv0796EL7d8wsoyL8rajBZl1/q6HwCFjHNrI/MINA68IALsDmF582U5+GKJMm7GqI+5
FoLM82iN+3v1rtk/MFHmFw2DwQPf2oA0yypl4ap2HOKQS6dyf+tkb90b4lLsZR0yIjsiFsTc1tLl
COWLnDbxPJPtKgSqM8fnWNdmjs5wAboIucfO72fBZni4ZT86o0RZvMJIjTZUQIkHjP2db8mAJE7A
EEsYFmV7RofS1r5PG06qC7SzAAuTg5/j/mD+19DQpQAQ0WlMmy7yN53cRl1SQtyAAqOaU9wxpZvZ
3dxL3m5OiDqy1HV7Fbs3JjWNjgHAolusjtn/7Elhib8gEdW+ONfmn1zUnCp1gDxXu/I44AAlMj4n
eFfWQP1rkRNiEVoS9TkhKmDshZbrh6TJzhrygvGLbFbkMSWjXR7z7Ykh5yxaVLQYh7yX1gXurHYQ
wQ22MGmVU2EhM2yFc5vYkjma80VZV2VoIIQqrq2dUK6wUv4ls4CfyDJHLOmY/j5TXa2SjFz1QQZL
VD/RwoBHdAfoUIh8a9Y2ALg9mEEm2AuLLGVs0ScqaLVRTQZqxPYmoNlY8ptso3+3tuNj/ypcVPZS
iiWlnh8pZXqjGC28Uf2pCWNGmstga47mGM/dm296KJRpuskrdnLPHLdZ9GNzypQ9Dlqp15US7JY4
ZQxxmfkOaCbAfMpXTECGSQjp6POL1jeoWymJVTGWJ8FxxAnxcO8Ie9VMFJsMJ5b0LDmzOS3KtuCZ
HXI1RkUgpPG7aHvkV2c1G3f3cFsXFh3MnA5lTbou72o1Bp0qJj8T23d+13Z6FIHq+Z8Xzk+v4Dkp
yp4YY5R7XQZSoyOj/N9jmgxbldH5xwxulg9PlhXAX2KrMF1ujrUgKP1qmBr/NNRksFWY2Dle3Kxl
LMti/w+dT586U3FEvArnNZ90qtfOEex09Qc9jAZ22YnwY8AexLKFayvC6TJXx1o/yQHm76Yz4w7K
GxtAf5InWrZ1wH+gVo6FrdifeU3H6wyu8iTIdg09clLczr2yeoqcd4a8LRn6OR2KH0WoBr/VQAf4
k78q0pJgMzjGSkDx17OYDadLgjCjRl9QH8hy4oqghlUk5Ge/+zVetizEns+qxY2jozsDRrcrC38y
Cx1Q2BOCLWN3raViQx6e2HePo+Xg9XjvbWTZ7j/C9dbYsOBrF8sEczYpJY4DXkxaHl8wtlsl2z3t
Hrxjg7WFx26DsEc3b9/hkoeZU6P02B2bSONGUFMw+Y5EQvNcv92msKRXcwqTIZ7pVS8PPYQURt17
Q29b65va5jaB71tiYIvmFKgYQBMHvlYq8FBa4gSsMlopepE1omwS8nzwHrBZjHTOvexZ/ZNtvW1T
84NlpZaexvNPoOKDhtOM0VOmkAcz7xESqSL5YGEismhQwYAWJNiWMYU6zWWT27X95lksNhZbROd8
UJajqNJ60JVPcdCweOMckMB2rRbdHk/8zri/fXEshijz4ce8kCWT+ZDunIlMbw4oPNymMf3GDX2m
k8+1l7nVUMNPIREjvskkAZY9MEkZHp4h43QtWRxGMegDUOkgdj0k0DePH3/HCGUWUrmvdI7DYVkB
gk0SmaMZoWOJ1de3aA+wBEVXgWInK/ST2AhzIctaLC9/lZxxE93L69tsfMfYnJT1iwD9CM65KBWC
aRG7lfq2o25VswcQARaSZaSEVz+mpcnEj59MzDchmNGk4q9Qir1QK+B3Ixi5jKgYGJ6iS9VqTd4x
i7u/5ZG6K7HI8jJKcIiIn2WTw5YI8Sl2IlM9t+abj+W9/DRk2a4YUvjpAb/zOc1+QIexon3yoDNT
23ZYz1yo2AePTKMVvlSmz5PsvA17woo0F30x9gD+LyXqRDkZxmiQQEnBBkVSO1iO3GfWuGpE5kgL
ixR1mJ2mZr3gi5OHckIrOuy30+ZeZhV0+plbZ0c5QiyMDPREwp1V0RrpWqwdkon8S7DNbnRY8sGi
RblEBLRpHsZgaXRa4HiGPmDNJLO6ewgwJsHK0SzWlPXZXVHuseqUNAGaI8ZNgAIk2cneKPEQr1fT
qwAte7tsjXKV6a8Yij6JwPcDnZDrNSxnUT8jrZkwRrnGc3wkIeNwt3HQgNYd9j36qf6khol05D9k
KO54WcoBeCdPeRuDNDIRdvmr+pOlWSxmKP8e1YBIFTwwgy63gvjP04jg3iXaBZh3t89t0WHN+KG8
fMPX3FgZeIbwdmL/jsl+elSxor7Fl+L81CbXPLuc0sgbr5gux4r3h9QCkix8r2SzBH3Zm3xdDu3h
XU3mVB9k0nvL6a3Grp6KDX/q3zoSmqXV/EHf5owruqLExXWmZS706nlMSX7M0e+YMpGHPq3oN8GW
sTgL0JTTbiPKygocICn9AhI3AawJznNgmZcmMKO1tPYd8Yxe9U37GNsuSwgXJWNGl7K5aAiQ1TwG
3RI5/tfi6b64f7gte9Ot3+KMMrU5+vpCpQKFnXvASJoJS8u4IRYPlOVT0tIbCh4UJCe2hEeepKsH
1lzYpPHXXCjYsYZpXuysAzQznTKWZa+OM0NuztaG5Yymz7v109dXcPuwv8eM159JHbYyNoPvjVID
7IvKSQ6dY7LKgqyDoFxaB7DezpNxED8f71ndk6zfpi5S7etEbTT8dmIyUegXXiHXR0PbdM/gGkHB
j0vWY2UBWMXee3BRp/fT5fYdLHS2X1Oi7HoO68S10xFFZAN82Y7soMQn1SKOeXpMV7tXCzpgWzYG
5GxG39pnufSWMFGW3sXcX1S2EICD89o9BU+6nZi/ARN8sNq7R9/iAOVsroOTbTbWaX3E1nbTc4zN
++0TYN0j5QiwzSbk2xIf4Twig8fwZd/N//XpUua/afUBm0zx4z35zdLyhWTx/Me/zYLpjaJUnqc0
50tkc8dklf+MCUCvwyeLY+Hz31Z7eijsbw782xpPUXDHUhGnA79nXCXrKyl1L7jKdYMCsvzXvzxR
nkUL7dhIhjuZKqD8sgLv2wKo0sv7Bo5Pgm7AVyuEEMbY1fdtffq1jFAq1gnuoOmTdGP7lCmRCNs0
nP2Ud61Iui6c56eBrNb2x19eBKVTg6alLceDpZ6YjJ+WWJdMqVSfozEwUvHbeDREBYkestXWvtsP
5NG0HhqyX7+Z76dmZ66sCf9qK4VWwYrqGJ9A5WFva8NnZuTfjeC3zfWBL6DdfwQ/u9eGoAIaWs7B
3ZREJPZvIKXfpsb68msN+bvfmmjNdKKXMjFsc3y49ciImr/HSFdC+/mem/2y71VCqQX4ZXTzkMhW
jgowTzvC2rUksuhQvg/oDRlXxaDz7ACLgpDDHWe+Hs6eLaOUswZO/WVn8+R0WbOgaRgq/5kimjHo
RVUhJJM5QQ6GZU5YCkL3zWp6n3fcZE8uu9ZxfOscovyRkh/nDVa0P5K1vVFW24tPTKBsvg/m1rNY
VZ7P1qFbMk3pqCuLcVH34O/Zsg6P73d364K8nAvi7DKS2Ki9Ow7AXzMTC6dcCyj9gM7wiDUip2d+
rB560z7ZW3l3ig9bch9Yjx8hWW+2v9e/jzxZmT8kcjj4WMiz1u3bEi3ejkhVOn3EGW2FOT94VMG5
c63D5mB1+NRXR1lXsCbocU4cieyxpSO7YyWeGZpJJ1DDUaiwcQK3lpg2S9w+oY5u3Afdsat2ftoX
k42xzh45bKaTXpn2zzMqOT5B426K5Y7WewAXMSDIwvAaUSzzV4NSNywq4wH0iYB662OubdD/SLka
c5GIjwFkrbV5fvzhPcib59XB2hSmfl8Te70yyQn/RcMlsuGqbeMDzdX6FK50TFeuWdLKUEY6TcP5
mq6206UDjIYRXS/G8QbeyFirLaKVS6Z4Ff3BS+pEa5GbOZQClml2z/oa0wWcVTH3nS1Zszktyh4r
PsqhfK+2sJoBlln+cslpusvbKrKQN1GkOZXpNGema3CDJOpVBcAA5iF6/JmY8Rua4JjgmQuTY9d0
KNtsxHqVGQroaOi27uxX6WcJNGUAhaXAfOTQyeUjW24/fZTObQZZp0gFTE0VIjEZf54idk2+avA9
J637A1Tva/aoCMkPjWEMcrBnxS6REuL+SiAUMTTwNjuLASD6OyXs6zQ+99Zc35fia1Hm9np7fj4I
6PmFPyjXHNCIfdS0ynWNpjgPG6i0Tfx7GswrGMq+ZFDn1Cn5F3IpH4Jiot48Plab1H6/zd7iG2ia
ROCnFYaKRjs7fnQjbjCgYAcDE+bqNsSrsbZH20yf/pIS5dM4TZIaKQQrlnsJR6uytpEVWc162kbH
3Gs8nQttI2ds0Y4ISIhp2QZgK7cU0mF1jkDcDY9mUyCRahgsJwzmvpcYJnH85xhp7xPJ/eglApiL
X8a1clyZIjKH/tY73aaz0FxwTYdK+QiuX7lyYLRnb5dna9mSWoez8x2y8eIuwZ6B+ODCx5s52WLx
KlGPhUZYCr5QI7r+BkomfYBYV/50kQP62CK7Xut7wT4VP//6UCmD7IYchwEjXOIAKHC0AAIR3HnS
j38wjHXNEGWSQ1EsjHb4ZGgCIkkwK9c5WBKwYnI0WaVbYkkZ5QArPYe4B0fT2iMD6ActJozQAH2c
GqCxjhDmKyIBeuKZlFkCSpnllOdKbCOe9NwB+tC9anErDxSF+9sCumz9v/SAMsuh7Kec73kd/HVz
iVYxoOPeAmZBamEy9frGKFvSSLoB5HjcmPzQ+SamcCAaqwOybzmCTMN0nQBoUavWNV+28YHbeHfV
mlUSXuAUwGGqLIoITYAeRh1o0g15mXH4hNZ5roC+UKKl7MTyPsIkEJTAXFGhzlNtjHH0sH7ufDGI
b0Y96QGF5ZHKElFrie3A8U7DTybVBet5RZU6XjmJJTmRISyt8xl14TUn2MTUnS0T1ndBI2akvjVR
Vq4YeMWkEQnhMXSg2KJ1YvVWSCwi10n3/8EC+sLzgJ6Drjljl76kTrCt17JdPBiP40OsT7MhKGSa
OVx5tv4oH8T1HjY1JdunfIXBBPT2WxgLtvi1weyeWorTrg6AtuhZMqTpdMM4a143C9NASeinu7//
ne9+5CjtEnU9EG4zuEg/3VbWJUuuCKjyGzK6IjVsYruObVKF96IwhLYOJpqs3f3+LWcGUJ+jQ99E
eEaEchdJF3Yo9INIYSdH4yjfNU/eVt0UK8UOHiIMS0ye6pja613vdOSjQV3vI33gLPzfgA461vN+
KQC/YpryKkak9EWl4XtK5yDavExWvd0ea9T5WHM7zPOlHEvCaXmjViBluasp1QZwuaeT8cJ6Uyya
otkJU16FRyNFrPggc/jpbe91iExHWNs2F1VoRoMyd2JT8IU8gEZ+7+5LW3Ye8MplBLssPihjF6lC
6PG1Cx8V3gf2L25V4pHyJ57w6v4p44b+TDEseXBS2JWd2Y2N7ho43YS9rW0puJ6TojuVYk/oFbjD
DjBqmOXdSTvP1uxj5tRP+YHF11Ja4IoYZeSMEU0uMofTE+6EZx6G5LDRiL4SLAdd3K/ydjh429hS
YU+sl2Zjpm/KOjM5c29LMoFpc4lZbLb+QUJrjIixDtc5btfty22Ls/SauvpIyhiE+ES1rrkWY0Xu
Vvnh7fqaKAlZ2fwOkGZrbNAE5Z/vBUY4A+fCIL4sw6omoS0N22916oR6VR2UzMcJDWb39uxvMeVc
W1MUFmy7Q6xjMGg085HYwVm+g0to8NeIdDvDYi1BXcpZA4YMDeGIH3Tx25IbXuQkj8M+GMSBYYsc
rUCKVWolv4vNfb8O0Pz5gtz8KSTyDn3DFqsNdNkEojlPkyUZwF88ZQJTqXQNv8UrQmrM6DfWBSUb
SD9raGFRnWdUKOvnRbkqpB6OmzfLd86MXpAQZiF5LZvYGRHK9sUYYhf1EETgoi8q2hoDPH66M08e
bgvPwkNcASbyP0dG2b+GL/hSzkEHKGmP4knCg2d9m8KytZiRoMzfWCZ6Uk/iCW/R3v1+ideZ9cGg
sfAMuGKDMn6SgmGIMgWNwYzfhXW+a7fVuxmuWMiti6r2xcvntc2yXJ7fArLhU8Ig3f2Ge1SdFumR
29wsvYbn3HzK+YyK6ocaxwXgpnckx8kA7f0aHKdho9iqE6Lfqc605s/YmIK9DaDtjOQJkz4VPwlj
JZWxDD26vAqJKeyC8xmhJWc2DgzofbbJUW+X7g3M0KYHhjFj6fBn5nTOe+KHfKqDdjGQ17MBhM7A
dAk6AFliOWnQt/htdpWUseB5TwPUIUz2sxXYh4O4lY7FM2IlBSvm/z8eqpMRvkWOthp6HY9qiTvN
c/LjRbiEZCc4a3ZT6PQ73+lIWJmLzLL6PbOct77YuvDNBsEkTco7haUAJjK7B45DCLzz4p65IeBf
jNUXTeoooyJsEk8HTRRvUh+mCrt7A+ejY1zZUhkGeqFJMnYrw7l8VrhmshHIfJA2edQhk40pYfdi
RKa0y8wa7zjdidfmy/QsFwlnyUgWKZdy9W7d1szlV83sC6hblLEbux4lvzs/9ykBKJC3bXeGXXw2
6IeE36UH/QhEKewRTFfM5+ukdt+v9ot9yicMhiRzfQTifYNxr01K3L1NWts+3WZyqfUHPWKaqshY
44Ul9BSTQeg3kq+UHXyPvAXWbwBbh7FYs0+xWeQQrOVtQZTRqn80IanO2Imzywu4cz4E7JP6Izrh
33XOqu8vet3ZR1HMo/qmjWrcIlDHBoI4MuXzE6B7qx+3eV8WZV2Q0JgryJJAo7Z7ip4GMaDAz8N2
RHHvxXxi1n4WNVRHeMTzKrok6cWdLuCNe9/tJ07SZ/V1Jz/Ed+qmf+wTkmLz3OsDq9loKa2kYLhO
wnUilytr1IVmmIRTODfuzsFHdJm2qE3J/sDcOz9+HVFY84h2EB5GE+uQ/VUesl7jU+xLiy3gwVDs
0kXsDKdX0wwZn/Uhn3QIMQb0hZbnyAb61J7HKrJ+dWLNPC1MiSlg9oscFW4EmZAHelR0GBwHynNx
dHqA8bpksExupbCATRYjXlFUeVXRNKgL3VLppWVXpDrkpbR6JzzXielppgpq8do29y8vI14f2QuP
2SqGk15oXgefM8pU1F+7o5sFbdX9X4BbdxXup1QaFrq9i45ICiR6GaHikgbOCVJRgTdIbsY1YNV3
yUHax0SJCe/UjOBnmS/kbiRNm65Rpe6vErNAyidhhaRqTrT1iHf47WK29cUz+XVc/Ak+Fk4SGs8b
qmooqkYFj37ASdoQgjEFuEr7RwNthb155JjJ6mU9/CKkT1HszH/pXTmM9XSCFyCQolX5OSKybTjp
SQDG5lbGklvr+CbucrNJSbg17usDK2W4+FCd8Uq/FaVWbCO+wCfsJtzNdtP9Lg75j3Q3rpLNG6Yt
sIp0bYf2Oly5R1Zebrq5b4ZAVlXMPAia+A24bYxdMY7zARmKYkpC+nbDbKBZGKLCXc5oUHcp6zFW
8Wagcajv08icUlNbuOXVE9K8BD07nMXKIC0L7BdJuibnCkXeDd3YofKt7BK8vdfRwbDvASzqHzhL
2BQ/WdulP4PgGydJl+VcN8oHN4QLsab1G9UDtisCGwMjOZAa9tD0ogFXJCy0UlTZkHXqTPkxboGm
LcNhbZyAN1MLY/rqXbevX8PtwMiVLcb/KD38LzHaoLpNgjnjCsQuGlJXKEYLWDMgYoA+ZsU5y6c4
I0UZNKOJB7VLRGQrHI3chaINqFt0R8QPNToxlJDZ9LsYXMx5mw56pv9JWiQRwK2nvFkoIG0KKwNM
DsLhLcAIY5ZiDFFRp+0vkq6JKhUtRXgOD4mhTDEG5m7RRDWFqb35S7TWvs3uJljmDKPGiDIwXY8B
/mvOJmPuaXrYo1tcQFcU6kaSua2ZmeelbMW0IwwFfQPLiLT/Q9qXLTeOK9t+kSIoznwFJ82yBtuy
XxhVZZszxVkiv/4u6JzTpmCWcHfvdnRE94uSSCRyzpWMbYiuUi9MUGk8htja02+qJ24KaczHhkhI
giRP0UaisDIhXYQ4zfGYSyv9WrcTU53nwCa2zfyzXQtc4M8xlTgkx0hEn8mXciJfqAhS32h9zDC+
r9mvNNWt218HpOu4YcQYE4c0mWit85Rrhcj3gj17yGBtMbl/BhayOk8xaLeKrbMF+zNTeOOzo8Zv
SJZxQrO8ScO+B9kzcN8wKbbFcJUEqAf5AgMvW1Q7C7MLuriK5XlZWtH6bKNwxQngxnwYGtag8UXV
sG6OUWVnpfFSvRJoHfd3Yml2b/5KXB7G9GiUOKByey2Dd55FcJP8QrrgNRTk93ZCkBU3sdaiJvUh
XkVLreClbEaN0JAk8wDPtZhgnBsH62z5sz9azrvVrmTLf2pdeRb/CWyOghmzCUN6zDu5TjIB7Wug
t86BRR7m5me/ibEYDjl26qJ98BJvo1lEBagdsgY8Mh0l/XsN49dq6AUy7IIFK1TtzwvPQlZ7ry4j
bu/QmPIckmK0TNN2kyk2NNPyIV1f3BXEs1BXRe4rs63qMJmjXMrjJ70f1qIPaTKCKRT9NUTzI/VB
BbPZ+PafxupRNM64hctRs0edJF0SdV0DO+85qVSNfjYiDy4gqik+aTYBupxFxzcDu9xd3a/HkjLW
dkz16D/kGEmphV7I1ALkLnTA/ErWakJS9IbYkjl9EVa2+LYpsUmiJOZKM+1nmjfCmurYQo308Zfc
er5+8HjwJYyyPZ/PmXLpJpBZXbPe9c94ZzhXj+y1fGk+f9W/upX5/1GXG1XxA6qMujWSpm7THFQt
f++kpJpRPBHRDjLSfhEpMsUWo37BWuNMeIxqugFZxgNACjmIqwpkAdWSEVdwdORkch5UqUy//hFP
mWdZYf9d1ZYg01pxb2ZzYaE1xN8gvfmrtSmgo7K9oNazpw+pJ5qpvYduuhZPG8Fx34xfmLd2UaEz
2y/BuVibN8GRzB0PumbUO4EMIicgqvCKVObivSSN40zwqXfSIkUJsC67RVzucwFXuJSYyw49oPTm
HSj1jnVFg31C4qfajB2efzeqLgYnYoypJmMjhxeF12NTkvd2ni9lUoUEnYezfwEuBNYNSDGCJHVV
kysJjqRii2Gzadb9xnDRwAG7SR4/0NFkCijB+aepa53V8UaGKRhRgzDlq7XeAx6i2k9RMFw/aR05
O1/6DFXUah4ty/VlxnEMRl+pqoroFtVlAbkARin68GuvLUjXTrPoraQmxTy1Ph4fkEeE0byy4QEj
tIQqFBeeaywTgjpAyjkIvY4fD3JwEEbWe6PEVHkDGoWdf0iLqSnxTNVYrQ2P6B9WMTJe94ZYJjUo
KMQq9ujkgZRf7asbO4+5Ne7TDAgxQu7lUiUnEgjpriKid73LkBgx30Q0gTZW80o9ZF6qdDR7iLgJ
OgKFBsS6jLVKAQcRA/GSWivAy3tfSkiCt9h+Sn5l+TK1/l0QOiTIcDMwZCnO2uB6PP32rwT4hbKF
CullVs2uT4/5Oer3D47GsNPIkNjXIwOGSHkNsZtq75nVfw5KClUxoMEqCwywyzXVtMJX/BxgDxZQ
nZulb004L2k0TTAkxNidNCrFuu/AtvDrlNqZMy+A7os8wZLznMY1ugYo5KlA5UFjTtShK9jLvPMV
kXS88WdbzXxNjxhseHw346pvQIY5Tyv5ch3pINMoRA9MJUGW/uyqx9f4o7bTUzUh6mqFXaGtO1l8
GQEplv/5fkdc3eALqPIaBC1tX4p+qeALIrhpyCNXztTVCaC0Hp90/OYGdBhPF315ea0XOWVoYEaO
96Rb8vwt2V1m/6Jpd3giVqcD/CSSvAqUzra/Ccy9N4sxP8lzK0cdre/zsBnV/pxEUVOCinQIjipS
VoUlOFxo/nHFNCDDKCYh8CJsLQYZ71PaAnzUTT8NGytQnMkusfM1so2ce6KG4ochGRBkDMk5zStf
TUGwpdmx87qe+a602KCldL7kYY7yeMgoQSEWLtPGBy1jFgNL9UoUeyWfBM6ReFQYBaiE2NOs0acs
ricNapo+EQ7aWge2Fod1Y3ZelRVRAfYOqm63+dLBU8qUvk2EIL2i4uUv26d8a+RWhAqG5k5tbLPz
iIrqzFL3zOD9X7lrA9os0oumK5gWTEDbSbbB1gueWrt5FWjE6nGTZfRaWBEZ0mJksva0LDEqpOPO
X956aanmxUUtEZiCV7tG96mx4/B1zLcZ0mNEshOw/xJN3FdabPPtU2hPTGGu7LJl4iGeRH3o6+yZ
vGngUTdEpfVTFC8FAd7pvWIsdC9sooSq5v3awQpf2dxjJ2ZroqP78DXhyc6YdzWkxtibUErjKRAb
r8fE6jY5+ohdHxHSou94pnrsfQ8JMRanPPtRrKrZ9WhJvVXaIkEvyuzLs1VganLujcrBDzkZcJAx
LVgMU07DCmc6ZSsNIOLyLylFwq+1eQLCOxNjW2I1DC5TyrwlYC7bV20Zzuv3GUZXG24yf0yZDNh3
G60dvnHfn3Z5B1L+i18AA31iceuFo3nEIQ0mXuiqIAmTC2i8XMzTMt68S2h6tcJnYEznxDwgun55
fFO33M+Dm5KZF937OlCSW2iP5bYyY/v374LMAcIiBfZRtqLOblamsDz41sy8rk0AbO+U+Qc3QU0f
1KOPYJ65F6Sx5E3pLa5zJ/ZNf37tiDmb+c7HrOU12436I0MmM7anLEqpbHocuTNPgFHeqpaKmlOE
MjOv+MoTGUaRKF5SC0UBSjGxwg2Ss5hw/+AVWUe2MMED12hxBH1SiGUZBaJf8iQpyinetfyr3iai
3by1v1UirhAv7SU00M+sQ7U9mJclQmunQ6EBfOXlJ0avcPARjHKpr+X0rAX4iBdrXa6Cp6njNL8K
0s73rylaJHhQd6M5zeGhGQ0Tn9uy0iLQy60XIOsXZvFnY5o73rlGDbsuAT0LsyWKwvI27bpKyrHg
DIsKj5p9mQMsgTf0MG5uBjQY1uVxFHbnhNJIf6UaBrYNW7VW0+cFJu7X58jkhYWjKTzsSPnnUAzv
jNoor0IIgsL7u0bEReyjXrjf73tSmP4idbfzY2AVvpUvisPXbHf+vUMN0Xw2gfPc2j4apMzDDrqP
J8j0nD+0wOCzGF2exHqhJoUMo6G612U3f6zpRusJg1OzNZokOCtamuPnxZL4rnxYYBvzbsex5qMv
/vsMN90zMBJpq02LUgcRKy1M2SqBwwSp5JxkjFGYctammqHIEiAl7/0TdOvpeoIlFsfT8l1QzfOF
SLa5M6yv3Ew+Le6A4KiNGNJjLsYTpHPVSh4OdeowgWzAoX3BnIE138/3mvlkv74hXWcqZjJb1G5H
0ozM/C0wOT4en/vmybIComHCC/PJoqRoMvMd59gr1Ey/dMfTCa00PfDvAcvczzCQdAV8ClkR+1eE
maHWPSDx7X75KCYCxYzDfd5XsJiHrVg0lYqyAoaUJNUNiYbR+c99agaOYctPLuA0DsLrV/ke/zFL
bLz7umBldt/avM7U0d7YATcUxldo6qBtivYKblhrbG8j23gBiGqZ4FMmggl4FGzTBZww/r6S9YVc
W5vHiulP91xFd58IYEFNpiOkjN2+RGrQyl59OU4CkqzERbtKbRkrKpbhqrYNBAS1K2Lmj5ez+/nI
7skyBtxTy7a/KCCrEA8XoM9XOkn4u9J+PjOQ0VVFQGpaVYErcP/MUi0SPUFDxZP2FU6AP7QoBSJt
xC2atr4y87ldH1Czfn0s5D8Nzj1RhqWCJLWqp02RMXaL58rxtge4JbPHNMb4J4uyaKB/WNd/oHZi
IcNlohYa5V9nx3ZgKS5mljA5+pjMiKOFdvQBHUZCk7QOqyIHncasnRDdfeXrFBuFcywt4iUvbi3K
97rhnhZzWdO40yLjDFqXRbY6GinZFqg+alYQ29L8hIexAKYhdmebzVI3a0tdiFgCZZ/3c9cPrOhX
j0FArFEPV4YdeZa2uwBGTMH4OrTJ2uKG7FRAH30sc8nNNZaTrkG9WSLJvLDXWFKn2eJcJYvc9UzO
NYxJ1PAWmNdSCr2SoDmC3jbVmWtsmuUe6Ge8d899xtH1oqY3JjK4T+/5gvFnH2gKmjlZT4DT8p/n
3+6JMf5uoXVFcLncuEe3lS89B0uOKo5DO6bahlyjymFgyGFpzmh+ApFiPXVRNuSVKMffIIrxGLoX
NfzS/e8n/qW+dOmtWrv1P+1fX9Xy5fHz41Fg2NRUWFMaX0EBXdh2ZOUznUK8WDyvbcQTp9fxfRKG
U12jauUE8KpHxdmeEhOm2dHf2pfU4TrKVF/8fDbflBi/x/cwo3BNbifahm4EfAt4Gph25jeVjj/Q
b0qUt4PbrwQhkowClCo7AloZHOMLkQ8q8EgwYuZbxZI3SDlSdbjjIpvF64o0VyIDXHypdgV6a8xN
uvUt87FIjPjA91QYjRwFctwaKqo1CpZo/Q4s4c3DDmK0YGhWzDFk3BMxGhkbeQPBo7cFBA0bSy26
D9phPft3nEPkS4F/BFkUGGWqChO/UrBzApHgu7+Dfc4xHTSxYoHwOixGIjWwb0CKUaWX7KoV8fRG
CpkDzOkFr54VOZONjzFkN63Q8sW5sFGRH1Bk1ESl+qKfZ6h6RfOr9TteXxc9WlZ8B2hsjymNaosB
IUZbaF6VVXKMTGthn64awZ6sxOR1MVNN8OP9DmiwmmLSlmFkxFeUWk8JXlOy4LCLdwhGQShnsdS8
HBnOZUIX4JF4juoFr3NrBITjXgoY5TCVeqWZNGBVdirRxPkeHNaViW4YeBvA/lgI5hTLdkpA5+Vo
gBE/5Dc6HyI7umO/qQ3+A1s1n+L5QplffM4l0vM9YDAb4jZTNTgXBaRlLS96BLnYIcOFdBzByrw7
PhviGte6qVMZRF7ajKzfPTOBz4IZSmutP3kyBikEEtibxZ5gkNMVsNvkM3G5j55z0zdFN1DQAAX1
kti4KTKDCGtgfgH6IJ+9pfPNs3meAyxwz/PMR0giAwTwNJSENewsY4TLSK4Vtjk2mATsAaZp1hgW
Ox84XseYhqElJPyjSFNdYM+lXf0k9GgHRIq26qmVO+0StgCDTIkdkC+PN2M3knBGeQXDYBRJQMIM
PWMQijiTJ10GWV5W2PiHYGqN3uDWgkPqh9h0NDVTK3P1fVoTHliVPKLa7kgz9mEiZqGSyVCmxVdr
TZB6uq70yKJfcArW0OVYxEAmmwLw/mZgaebFEZ/kw9X8FR+uG3mJAdcVVo5RyfOdxNWeON7TSO/g
PWcYsyIqbamktPREESimCB1ifI1iX4C55hz0jb3xNsqcVxYd6QqgVBW0o8ClwtQMY2EypSqLLIQG
k0CR7suON5gB9220DWrA6tMWhwvJFhNLASpbx+0pHnF77qgz1kZJp9q19JCvFlzRBabMdAYv3r4u
cqK9Z+75lYeTMuaPwHDTVgt4wbKhMk1YsZe3jSfjuAop51OrcRE3EGUxAcqv7/DiBpHaMEY9yuqU
bjcWDegwhVHcZdJc21hDmQEhl7Z0MGovYv1RtC2XADzdTNzctmc7tGYS23wDrOQz11Wm/HvwAexx
4VSeg5rWOWrEnlN4DoBqX8ZrJPA2i6wgEtBuNtzedPqOWKKagF5Iuv9BmLJ5omuvpkEu6cjeiYvO
BrwAUlabJ1QY/T+PXYiRQoQqDykxL7pSNCEKaZ4wnl3Rr5DABPZOgdScRNEs/GOG3sjeBCKOPXmP
sMBP9AlQrs2Zdpzy5zpGnI27j2EcmrIW4wbTuLCFOLSF/VY2WdH1ba2pLmGsdrys+ph5GB6ecW6y
tJQjPdPo3Z5hfF/fWqRCLQ6HeYdiJDgWUO1PMnqXWKe1TknfmACKiObrbB7Nyw+KypNrVjjX3MbK
yJviipatpyZ3Qkz8WbTGVSP3DNAtQZwqLODWxKsFTwn9DoONp3d9/Y4qpYHBio1F4OtQf4eiVDw+
/Mik3z1NRiPnXoT5gwg0hZ0CsZke6GS6DcjUpwDd+hfMIaCv3OO2z4/yXBEUHb3VGHhi8fEqQUWa
tQg77GnBAjPTWGx4gS2PAuNZ9HmFZP4l6I7pLLIMM9mYxsdj3o1pPm1wBkZupkLTGUJJz0Ck3+bV
5d3NqPD/8/tomoAOGrhjXiScxbrDCSy6Azff1uTN9H4/PsPN9jGKDEtsMEQvakg1T2++04BIUlCw
AF3sjtVCdGVbAaV9vDLMTxUNNu2Oq61HruWOHqNBernGPMwE9IwDTWAioVih2Uud++4Fm101dNgL
qOYeOaccUdcK7TxE8wmmNfSbxzY4pY+tdQHKuR3C2fNL4zbrFK7mn2olYUSRF8qM2CMFy7qAl4f6
poYpvvtr0ychNgp7XXf00XoYWBfOjY1Mgqh3v89wMJliKrFPp91xuVzfahRIpRyTP8ezSebkz6q1
V/GKvGEMwMzsxaFcZ8B0/kAqgqM5pFGeDs7JiH9khFhmjP0r6C9YO5d9CDANnxibK4kO+71UwTit
MDVMDmFG0u3hS99/LY3jx5KHtDmWEhnwQ2efiTap4/aaomQj7IKn6zzdt9vpLP3wkbE4c848ZowB
UDZFrQyeDtXT93erRHqoph14Xzp0Eex628+PmXO8LhEmua69ulg5GoBqeDsHY/718cIR4xFXEpAi
BjASBAU7nm9XMhDjXsv7Ztqf+1umaam7E0CDTYBnmpGJewZoNy9/MebcKVMNfjPW38AeqYzveon7
ji486KHi1i1cHYO0q/IovvzenncOKayVVpK3cp8+laSbHzKTB+A1zvDBBzDCLivXukiTqj8uT9eQ
+JiXeOrs9e/ccVJzH5qFZTdWXgCuzl6IQBwCas4WiUtei94tccxqySEfqFYbML6Se1+VqqI/vrys
89V7RX53Z9Mn7sR00ZztP2EHeot9h3SNRgQ7wLl37jUwT+0qGB5WEIP8EuWGzn7fGs7van0l88/Q
dO0IcVNpng8HwGLuuM98VJ193wCLUqg0cZOKBqW9POnue/TxLj/30GxzwPK19sV6W/w6LC6zrwWA
pd8Ao/McEW4AP2Y0sG0UqBIYhNLEW+/FgP29bFRRpPRgv+KoppCgs7o8HF9TEZOZtX0BBMqhSYnG
sRojKA+oUMqAWJiiEIuRBebWQ/VSZsjrTvHcJqIZoK7kFOt0jb0O0XbyjDxQRBbGAsNXi9msmb3M
OK99RMECEUXCrA6mrQSVBQyQ9DBNfWyuQIfAWjbDRWFBoX/tOMI1VlAckmGhAgo9LnWlxymBwEpQ
aEjfS9t/46f/R9yZOzpMVsRTkqBLL6AzmUFzrre/r5gZNHvXhvSSw27Ge7Rjrg3y18gtUxVmAED+
/tFKvl90baFMj1oGXR1s5y5eCwBz7IX5+KZ+Zgg1SAf6lDENbQg/ABP1RBWLsInhqDkV6d5WZs9F
//kZGtyTYBSxp3fZ9VImMHKLfkns1WJz6DjGbUQQ7mkwutYvwn5SaDgGBVUpzDlZdZbNYdVIcuKe
CPOmxBD6PKhxkOWEyG8b5DVve6V4amvEK7inw7j/EwGV03MFOi9rCY1s2Z430sK7dEYne119zpuS
Xnq1604HdW/9V0J1O+BA5xlYNdL3Z/x+BZcqI9ine3hMYKTGeMciNuccSi3SlC0oKEA8ipzQDGaz
2QfvJjh8YpOvft6nRavgIuJfxi+MJfOaw0ayu/fHYJ55EE3SukerAvxQYNa6YNUCUtWRHW+4cQTQ
8Z4Sdc8GV6JEZ0R8Mij12/WpMU+n98Ccbc/m7+3aydHtd0U79hZmeMe5qJ+G4J4u8/iF3C8rhT7+
6en9qcUWO9uOyDPnZf5Uz5QImo4MxEjQlsyDySK1Dr3yjA4sZIihmOHRkf7t8UlG0CvuiTCPpjcK
cVJNs5umfN5v6e6s2X7vr5va2q92cW8ZOSDwfAobw6HMOZ7MBNMB8Jq8UgTlYNXskYhfVQDPcEIX
+ynA0ul+RV7t8xz9+88ofmtvX36PZkzdlLjvYSTLc8eDWwp/IEX5RNSMUgCjX/TnF+xbIM6cPGkm
YLNf7Y3JE9q/KMJ/7pXtRa/0yvCDDOQKLAnDduzLcmf9K1X1TYJ5gVdZResrja4toJifzVeApUcy
5wJHiir3bGMen1EDFu9S4wLXluM4n+KT+7SyaR9oZL7wYDK4d8S8uKsWaFqXg2mIbXtn60xxSW45
y2YrZEWwJAmrsnj9dz/97PvzMda3FZLykitgYr9sHNM4Ppb/v2jJ7zti7K7SZlLWpRVOdIo3a4wl
HJFRJMEs32C1AYcW/dT7aOn+KIwqiVHwi8QzuGetr5jYihx0YpnEPoQoexkWzwCM9Gzek2OUyjmS
K0+QIRnLZUqsNa5rPn9qTfeznu3hXS4wgWCg64xn2P7iL/3DUrZntRMqOc0mOGbqm8r7AqKoo3pV
zTjly3ED+k2G8ZvP2M2gYI4DOYczEebq1ppduCnwn2XDOxayeE1d2oWlEVB5t05OZaLEjuAWW4qx
HO6Qu2jp5gUdvEMxKkPpgkvcFUV3VJ8VRHPOHKuJZctFzymwQk0eC7lXxSgPSZ3W2lmBiGTADLP8
dXVaYPxmt+Nc1Uh9856PjN6YBlKOlcGgAzGEzkA+DOV6Fxv2ZgbgbriDRjx7qjBKI9KK3hAABnh8
wQa895stOX6SP8hEIaYysVSah73AMycKo0cMgAeFqg+KMcH6xnXlwKZsOfaEp+sVRoFEHnJfTQ7p
OFkorB3JHNk19PxjuGCp27x3PJJdub80Rn9UcSVepjqOtAS5d9ALnD32STuunaFoiXf9tfv4EDjb
uUfVvSjqyOcBwFa+Ba8DLwCdnRX8e0iK1pDzCeAtj3WwOPqiB7/PSCKwFDNPafGiJfKCtqr39+0c
GRusM2kwMmhiDIz3oumL/aH0BwQZUbxijGk6DUGQAhtivJ8G9qaj27wlEfSpPqLDCGCiiILSNmCc
ggVnl9fHbBsph0EWBqdgJC9Xy1SbJDe2WfovTB6spgtg8M2MJ+DD8yRvVAkOiDGC12hdpbaTFJWC
BGkDJMt5iYlxffRN4ebnDKTMb/zJWYtwnBw5pC3U+idVR0geYOaQp/tGUxQDWoydaqUOSIAeLsZw
om0+Q9Yf2LkfPOeC825uObvBierk/65fOoSu4j6+/pF089313/Tt4Nf9SmibhDrLL1ilS8vs7/HM
ORbu3EWmddWbF8vebFIrdWaI8nhHG8k33lNnrJSmd3UtGuDgEp0U/TyZYuijxKwJ0IHN6jdwRmYf
s8OzsOT2KXIE8aYhB8c2skkW+0BcOmpbfa4gm8mRjXF/eiAbzKMtp/0krs/0ZBaSyPA+t4h5amSQ
L5a56Gb/ImF8z0nmGZctcKoAVkVTWYCDdJz/UX6WrZgLa/dYZsYzWoOzMa9YMTJZy3S8Yig+WzOn
7pu52O3qNw4ZzvNie5lLRdbymLIwvBLhrUalwcMmLFPUeIEWR5GzwHYXo6iThkbKS0uwlZm32Ban
5/YdPY88/cczUmw96xpOz9O0oKRS8lKQeuUoK1h7DWlaTGbb8WnBDYdHcynft8UmhTtALgF4B7eF
bBGxKmzMKw/GWmhJxesbHfdiBqSY51wVYpMqEV4VohIalHwChgBOhW3OvpY73vjReHJqQI0x+IIe
9aLi4WAWcvhrJ7VREJ7vK8t9W9iLjhxmCBuWH4+Fctz/RLYIk4OyDthvRueL7VWt8ymiSglAINv8
cJwjbhDnBNsOzRlmCL6+LrdMHIfsuBH4JksveaCv8kCa5Lp4I3s6bTGsCfg/G862id2qcLbNL+NC
cnQKCTOUSyYcZTZSV6DK5Zs6E7uETaMlYll36LiuV9HxfT0nVxP0j5sNb6z+Ly/kmxYjQ5EU177S
g9byBVDjtN4fYsu8i/XdK+hOGw7xY9b+RWi/CTJiVPgyVhnRoJZGglCbwBVSLRd5qZ264dDiSg/j
MkqpUamqRq2t4J7QALymTqrnvLr25pcNL9W2ZpzT0V/86Tx+n46xQ63eRtGVesWwsCSFyKCG7f4q
XS7e319s+TclxgIVqVDl+QSq7aX+oxEJr2PuZrMeHvgrADp77KrFvDfneH8xs99EGVOkBdX/Jjkr
u7aWAUr1+oq4aIxvTPNDme986+OFizNBRfDvPEUn0f1jrOtAbg3qY5aWhc1ya222RQdRZV3dhnO+
v3jn/3c+TWDVTaClaUpjjHdj61lzIiMXbt4iXV6rhURZ9ehUjIqpwwvmogIaFFqOtaWu8z51nXD5
juQjMiM432plz6ameZhZAEiYhdYueealtsazdv+oGo0dw4FK19JSu9liNNkcQ4I8CekXiOu5vKW8
e3RgRtO0Ew37G0oqsBhjQld2NkPgq284FkPlkWH0iy750qW8gIweEyNAq+qpM6U/KZbpJSH+j/bJ
w+2uyDzT8RnzP667elssEK8cbJvMA8ez/vx5RT/kCV1Oxu68Mj88BLOLhY2wtjnzwujxxNHgAhgV
NVG9KvJo1tkCHkY+x0jEBG7DjqOWxn27b7lm1FKIlu2rR5MBZ/Tnm5N3wTF3M95sO9U4jy6Y0Uja
NDvrPg1t+3lheYSCFD0+xngiZcAsRv20vliL1RXHiAmSersTejUo6MUefcKkxlPd2Gb4BEyYw27J
hZca91r/YSFbLo1yxTMEGrmtQbUyDVv4Yy78muMcc9S6dpOXgecR61UcXWmuCIgs1MeCt+q2FCTB
Ls0DJsh4pRWOStfY8um5uyIijZAKW74XdG4DDtb+CWj6RCRfC2B4HiJODMwT+VvZeHDEJr8GQn+r
0akL70KmO+gB5YJ4w3osLlxCjMapAyHvahrunl3vDeYecJ2zA1cwHvuKGtvgGgnXWJeuEIyXZY6B
SWMjvIWHxNzdfMPHJxppExt6hhg1uTeF7UT0Q2VCpeNlvZ7C5KcA4XOxPWWGmu3BnElY7svhIsdO
sT1KsaJfpkYGJi4DrArF6hv/uOOpp8deE6B974/lA5qxxjoHWnoLsRSy3Kanr+IVIK4IKbi4VbdF
Vg/01M1DHchfUEuXbJpB4q+O9b5EG/56e5zvw/XnMdnu0TPUSeTzkxCzQpMlYAeM1fIQH7rZjMdZ
jiusscmzqEJ0mtGnV1rL0/vWOT61Ke4RqR9tnpgcZ5j3Gm6RwODYnRT2SUGPPZk5eUC8GeBnKKgU
5zI5VoDNnylh5CsAY6URm4rFdGs9J31iCRyp/Evi8R91zCbSosb730KIgz0mKHAb5p6YvxaorePt
8VxQzhu4hcYD1vX+/ymS5RoVaO8J6BKPHzbP8bw9/AGFtkaWp1LxyjrXQkJpO4+cevkHWp+2+vKa
Xjkai83GXZNc6fUrJCFcfBZ8zF+eBDDOhpKnkl/Q2raFPlZqTtBH69r0ZlARe/kvGceojuCaXGAt
cRaMLb0fkc/EGvlb+WGZ/ualkzgHYzNkWRtPhXYKWsvLl/hWbr44T2dkSPdOvbOZsaYJkyijvmv6
a43e29h0585adh3Iw953UZslGxvd7lhTj+4jjghyiTMBST5Bb2xZ4XRn+4Rc/vHdsZbyelpYF7PP
ba/Z6Vuze7V2s69Dso7O0B3L/1JFsbmzuonUXkcbAXSHBUgzuKrohUjwxznreJHx25G8jUAMnluZ
SVMs16E3Gf5Cj5Vmiie0dHGo8MSFiUQQWkXnKw0mi7OZz1RyPnYdhwRHMUmMP9AFmh4KMXo6EBqH
C82d8VQFJxelsVshp5kRKX4FCqd1uhHMd5IjMQQ4PXcy57xkjlZi+8MaSa4btQWliwnc2JVPYnfv
Pm3KPcraHFLTx5HKLTYfXL8fN/HlAp1+tKyLSno0WJNfSCcGHE+XIwAyk7hIJkVThz1OhIjuDCAq
RAwyp8rLSXEB0OvedZImQq4nHTKVFxOjqNYW+0p88omglmBAZ4OF9qjRV8Dg50EsjscNEuD3Day3
FPWb4Ax4KPpTT/OpnTdmL05sH1XrE9kSGyVtmrJoMHj9+NJGfcQBPeY1eddJUEUZ7kwhy+vMeI5/
P/798chrQIB5SzXWXCaY4YKkYwbCef+NyAsluYSQtw0KVrvlv5PCAUHGTmaSFuuNRzlI5nPXc9BS
RDy72z8+1+izGlBhDKSep9n1HFLfureA7MBT2aOZhcHPUw01EIPAT5LAKOhTUnehm5BbXp6j5Xiy
xjrKwGP9X4/9tMRcPe0c/0RMvDJLc3ZAeoZ3ptFQ//tMrKd86SU9uNAUdbD6javRsAVpqWI+17Cm
bxWvHDaqwgfExHsGKoKRieL/ELPWiSP8mVm884yquwEJpp6QqLFhhLdUo2xO969ItSNK5PnII7CC
cF4GVOT7gzRJW6WhBK4l1jvAsD+vGFgndjhHf4uf24+FmkuM0QaFf+k6SQcx63QqVylZXkwZbZOO
/Cbo22I+qxqHQ5F+/o+ocXA8Vj0UmQjgC1Cky+LOLkGKlqBqMVPmPGnnXRejFwBYD3+Wdruiko0p
FvQLuQrqvitULBAbGvMLxvBeHp+OJ4SMkpigsyI71/QVyyWZxBjM4NZ9ePxjFIUUGnlrUCHM5uH6
ujTMK5prv6hzF+FfjsiPJ0q+b4t11Zv+qhaGAWovayTXwUKgPll74AjgD+UfOrwKiMuGYFUkh5Xj
ddIBacYix2I8iToDgoLVlEg4Y9MWkpUX0zjkW590T38uTrvoF9Laj+FCz2aPL3K8WWBAnVUncXFu
U9rMuXxPPytHgYTudPuFO2bNEVLWVZf7zhfPPRgsEQ8glBss1BVXi9kh5GVEx7MkgxMxeiUUa+MS
yVQ217R3DtiPMd7CAsUtgNVyuDfqsQ1oMWpFTqVUEQL4AKV1amzUmmCYawJYVMyQoQ7DocZ5dT+8
97OPtUJU9VvoC/ztw3Gb71GNQP0eC+C4+pljqVlPXlEVb1J3oNaY64L49tQFPDTn3Y3XkwYMZBSJ
hgM1BU1fN4tkBaDSL2mppMTHtt4NEKi/uD4U71CMVrk2niCEGujdZkcTy3ifPD2+JZ5fyHrxfSzR
Q4GEs01tZJpa8gf9rzrZIN+6m0nHx+Q4MsH687oOrGTJowcCVPN0kxF1z/OkeZfETmw04aUTa8o0
tKCR/Sft07cRJti7kmM06XN5YDNZpOGzalSaloPQGnuR5uH2Mat4v84ohjySREmnWeOlCgSiav74
13ma9IZdO/BsE9HIs0rEzzfmZWFd6a65P/2imJtLnos+rnVURFKyQbeZMTo7VNCmVESI4fTPxsIa
baCv8vaVUJ/h5018k2BcQG+iimc9AwlnuhSfEiJy1QvvEMxtVD2GYVMPXgv6gdfr5j2ypNwWXzts
zcQeA7QkIV/EuaFxG/R9KEZb63p8KaUOJMX3BMupVk/228KcPSYyHnvIgkABqAB1xQ5hTHs9mLZ5
Q/2+FBtB1/DH0LRSEwwHYUgOZojjP4wqgAE9xn2YXqS0pnOAx/4PNh+b0gJ68/GRxi3qgAQjb1LZ
hkVrtPSqMNSOXq4tBgnmyDYi3wbDGvNKAuPeGBC5JUMyAI9mMASVqpPPPUVZasyUhBXpZxTcgHpl
74Glh0vvz+KAAYbQydZStNzxushGRXNAnhH+TvWytglAfuvv4KIAYv4xQ8eTMAMCjOxPAlVvpx5Q
qyQSrNaBuXUiq3mek73wgXa8q3vAZFLyzEvBjGcxB2QZ+QezNb/r1evxavUkfQ5dNLtWNbxazvlG
RXJAR72P7DLjOhFSHZsnXl403Jpuddvi9TELuWdhgh7a51drBc6ytLzFxEcPCmrPytsHhwy9iR96
cHAUKioDpY7tRmUg060dxT4EvPL+1kiIutGh4x2IyvQjSpSpA0qoGV0SLcWBohbANXVlEif+9F1f
mfNCq1u95u+kRLZBSlT0oFB7iN8SnZnqZywCoU4O3dJH9vwcEGAtU1y+wBE2H9ZOizC4vFQ4IjLu
U/zDWJHtnMrCuqq6KV2HYiU5Ieiyy0i2Pxy4ANkcSREFRpnkcdvHhodlHcu8XaJ89f9Iu7LdxpFk
+0UEuC+vyUWUZEm2JNuyX4hyucxV3MRN/Pp7UjPTZmWxlRfd89IDFOBQJCNPRMZy4gzs8I3l07+y
lD85F5QmGvOEHupGtMu3S7zNwI1xNZCiC1yj5D0bZx305PyYO2b1RqD3Kjjizl9xSuLHVcjzZPOw
PxHBXLEQm7+MS4JPhJlTcLyka3gyAtZlY/VDcQ8Od2CHpxJz11ItD0Ujoyfo9D+woIpmh3tncGvi
25x7LfNkMbetC8HybMaQ9eJQYtLCBVmxU2w37+1omwdSLB8eSrf19J1WY7Ad+5c5PpUj/2a0k9se
1/pZay8wytxpPrYuUPi+OfIUZPuC2nNV9lZKMfh0ClbL2AV8efISdSv6wncKf+2vdM+3He5Ln1re
HXRhG4QG8PfFhUWX42zKz+VAju2vkHilH6g22AJ97Xhf0/m4+9tM2fYgbANFl8twk1eQ3o1A5Jo+
6F6OLBFH0n2/JrMljDLWsPSnhdHQsORqY3/RQ+n/zAjt+tz+KLA9zeEEd/NNGBPlGJddFHpRqjGu
eeG+qF/NqszIijvncz/ekW/J04kxZlZ8adUR8Q6mo4Wfqj2szh2Wit0/vdnX10QTBk2GzhzLhN5u
b/91/y9zLYC5zGYlFHnX4PdHEYINsgBuoBEICSbeBAXHtNm6QqvUw5DSg0p/JIfxx7/DBLaMoOR6
rIhXnNAmWHiGd+ZgHucrs402ppFWsUpPCU1gKQrMb2Couv8hOJ+Y7bHRroIUlgUUCJYYBbhwNlty
XgVgEv49QpK6trsaPTXT06Zf0dbc5iGPvUtmg2YNfYdPB9t237b7Ranxbv7sy/HbeNl2GxBYy5bW
0Ju/OplPiNjL3vnkDSzOPx0nUqj5Te6hWnaYBTpDQRApSt47nUJfgDcRaXwwJdvcdjJ6XneA+uZC
JuLA7xD3cUrPM3PqhtgywTkia4kCGTfc4x0gNc6JLEkIMZQjAMfammCv1/lQ+snLGBwi3tuDh5js
kt5U0Ju6pThTe5dNgEd3veCzBcymEb+/FFsukKUiCJUWR3cFRfdrtak6YmPNHA/9OVeW7e/Jh4ts
tjLeBP1qo9vmY2p3qCNhuOfq4OTWyiO32ZEXl7MTcGKqiNlZhUjDR+bSJWht921skuS1D82TPU2O
kHlkW5qYYCEuvlOvOQUWMG0Pn9onCju0XsWLzTnAxLbvaL0ijlUD60tRWIlfOuxz6JwOJPRXEHHV
xGxWrujdx8JbMHDndimM507jtAiDDDKVFgwP+4z8bMCnA34Yjtfg6caARtEqsiokoOO2GhIH5MID
9flWQw3dDGAXNS2VHfmo4q7LZYuSQGNsMPeEfbp5s7ExYHWIPYdLkjefPp+IY1C+NQqzxdY7mtCm
42VP6fpoLtWfMZZcWI6/Soh/8J84rvFvPta3jszHaktRss6Um3ncrb2lJ9jjHgv+vrgIT436T6P4
lsN8rMv13CmdQM9yDQbF3TJw0D9MaYNq8PyD7IwrkD5u7wlkoq4GfINlFEBgjbY8OgyFaT3KckhD
VvgVuBXMVjsc059/3HxryYC9iAGVVjFhki9riPQ2fY8tLY/BQXZEkoX2U7Xm7Zz5G9T/FsmEgJVY
NVEv4gOCBeRCzMcHykcGJiaOZvMu8y8x7LMtAu3ZWNMXwEv2sLnao4e8RbG5xnRBFXc2kGMsN50n
PtO6CIomJ1gAqhw87z0/qj/SlATej6J1OXrxLh37ZgtTsclVSqOPIZJwrXke5pD9JVmh5n143rZL
BZEBr82E2vod02TfbUIpBapZwErOhhNgcVkUc7TiIRf7XjMCLC0zOgol2NIjk5O6QIXxpTcXuoe0
rsPxMjzbYDCksNKwRxEIQLzG3Ff8et/0br7+3nEx0NEFSpin2g2inJO8wv41rKf5oLxIA8YPYrvB
rPHDeYkekwwcSU624G5J5p4nAyZlo5ZxOkDD8uG8/cgdYMjl4eH1Ae7A57V3zr61DayAxXQHVuSw
wX6FBT1yWSboU7yAZCp3z1hpTSkU75/qbBOzpmO7KTgGsVWB5ZPGqHgV6Vc6zuwAN7qPwgbvEzDZ
2v7SnUe0roZeuw49ffsZginSdDklqbk7MBXPfNRcq0zUQCAeG3EKdO1Evzj6zWHIVADzyaQgvo5V
hOrQeuN9eL/0ZePTZk+UvXIYyOeL4N0XOJttnQpksF8yzrnen1ErAsHLWnVLP370eTsP6d9gr8JU
BgP2w9ColhhDxunkOQOIfZKK85KdTSlMRLAk02lT94lCPwx21R+S1+onavfhxf7krria85VTQfTh
NAH5rpU6M6bz9GhhD1aB84jmkYw80DjR192X+1+HY27srltzaAclHiDs4mKe1uUh+uzjAbsuNRmp
YdQ+2QyGFLYS+HpFWgI3MDIrNcQEY1UNXZ6EEltZeemxOUOYyqPRz/TwZLT49jHkKTFJXjMSPeUg
lLx/ZrPFuqkQesUmQkKp7odOhpDaO60RQbXue/4Wu/LbxSLxstGQEe+h25cfiFgbWXEn92/pN9bc
pz+AOp7JD+jDJtY1YQRIpMh5bD6qBcHTTFqQ0fV9idO+wv2GjBu79IKGrD/UhTB344AUWz/ShNoV
WnLQbzbsNlQZdUdJNxTZpM/siWaKLAlj1dPvB8VO0n9BMNmS6ysPM25P8j9OcSKLuWhXNJ+fgwtk
vayx1PG9fDT8ZDeE5OLU4LlyDoGLBrGDrXsgWIOj4SZZ5w928gMYY01TjDj1En6Ac3oPQCCHqN9H
hGrw4pC5Sz49VMZe9fBcKOcSctYg5yhfw8P9+zB75yZqMNZYpMIQDDX+fIa3i7hsHdevueS4c/mV
qQ6MEbZRUYDtQMJZoRPofUniRWerzsNrjnFHuyXSsucEb7PpiKlEeqoTUxzDoqiCAhJpiuDkeYJ7
8cjhwJ2P4WnGOOQhVnsZuxMoBw8Gci1IsVfq/v4nmvVeU2UYJ6wa10HKkEumUQ1m6rBeUCXyKwcY
Z8PBqRTGDfelNIYoLkNKic7VEeaAVb3rhfu88kOPBxX0dvxxfRGjoaHGNDFCwgjTixwzOJoCYQ3d
PuBKqAr6AETOyVHDuiOGTexZgZWooqRCDO11OQ2OsVUJOo9RuPpHx/etEZvcuwyZFpijQTXyNrkz
rMfafrRJhDD3c/h/9GzPo+1EIANAYSSnshbKdPQH40WnD8VRnQxdiV881WZbmo2JJAaCzpmIBbAp
ThFXCRmA6PGCsfMR7QXrRxFlXeBrfBDXkPupu7yLzDEUNtdXmOXFxF5vcJM7weO4eDis/C9tadq8
z0f9xT1LYSAK1N1WOnaQs+5X1m1J8Pgk2U8a2tnu2+R8ADI5TQaa4lhOL5WF03xJkTtH85U3YNbN
sheLxRZ37evJ51E/c02FQalSb4qhSmEqTu1ot6avwVMceZm/yM6Kd5KzkDjRj0ErJZJDM2pwEZyO
Dpor2+IkaEB5bvMv73IzGKKOepUnJjBeRCKgWwrbbH35uf3qkU+suOtFeJ9NZYKbTpDK5DzgDKt3
5RUzQapCGpc8u1hAmeH/oQnFVBdPSH4Daipu1nbWTX8fKtsXXA6JGks1pL9cXKwQDLfepl0oZ1LF
ZHx6E1+fXnhdqfNeZyKSwZcAnI25KFGIPhUAzf0bUPML/Pkv3A/JueNsn3B2xhxhddFwtC7lxSwb
Irjqq/95/+LNBlJossUyOgX7WkXm3iFiNc1RNtEuuhi3Pn+eb16L77/PXLK0EWW90/H3K9cBIy6l
/2+9q4Phwft6zEeeE0WYCxZjfL8LLAhCZ7LtpPtwFW5G0dZbUm+eUCbfaseB02v9NwjyrRxz14yu
zhJJgUwNdMJEdLHfDhXbnyZZRRX5/OSOgs+9ow1dgX2JEs7NZA5TTftrF1CTwIZq4SPfnZ81NMM3
yFs2zyW2kPav/Dk5qsMfLkC3TBNt2EhU3ailJjGjjF7yxgrikU7Ag9FYIJofSba8HGqs/LiS1POf
MlsWbc7nVDlimXsW1WNnxXIyIoSE8UuJ/fps++3aV7iIqVFHfU9DxpErDbaLyAlEOfp7QRQvd7BO
wdujs/31F6qRj+7rG10fHZDn1WqFNsETfXMgtkCp6PMTLFj29g2PnCcgAMcpztvX5OzpIU3OPkR2
PDUL/LKN4muAmi12foHjgLeqmSuHcfOtCIIqkX5jqLYpNrJCwqVd2l/KY7HWXc6XnXVQE6UYxOnV
Tq/kDEohJDxhjwte+VsJB5jZvF7gWTo5LKH6y3aZ+xKMUWfqVyoK/CHm4qSAZT9M3eDBp5wovm+D
FrQheo/pbMxn04ANq3LQk9+u8VDmJo5moXbya1iEMqJQy8QUp+y8j2ul9Sz75pejZzUk3DGTWwx4
z6wZcGoEo5FkBeJoSXN0Im+5X0Y7M7eRrooTxwcoBrYp+yWoBGDGhxXdofP0wgtVZ330t9ZsklHs
lUhKY9gWPkHvvmPvqBc8KAuMRKMYSDcTff6z981EJI1qJ9dmvCTmNbtC8yAlXrUSEyIgOFi4MfYP
+Npbyy29c74sm3IMgwgzEgIErtUFogLpjALFSlzH2KkDkoFPXppn/h0/UZBBLDWpE3nsqDz0NieH
6873QYPIQR8O8BsM+KRlPBSaASGoNp5BvoiaJjcxzIFegwEe5NDlpG1Cuuly7VmeJtouHBkYM3lE
BjyIMxjUaQX4TuECbV4QKGJLxEBCMIvTSWXOsd3yv3funcGAzrk3OvSkBrTM3tvJg4FhEqAOUqnS
VgTp8WX59YQaS2DrLjdk5DhNg0EYLWgvolDjOFOsH3DiJ2VPh+UwM2DnAvl3MG4w8JKoeoiLTWXV
ZH3ayLktfpaoR2MpI9Gcf/ZY+zZ5Nota5nlj5Cl10u+XRfocbkBddwDnTk+EB14aZj7M+sttmAx+
xHl0LvsCkLUBZnkfOZ6i+RrskPHBX//DCHmiGRPpYJDymgqgRKEdf9FuxFsXJ8ib9uHZv8lAxjBY
slmEFIad9GkwULBAN6GDhzyPT58ricGNtpdNua1h/5iLueX/QFrzgCz+movzs2+Lyckx6GGkYaok
ajSi0oNGE/AJUfpixC28BhMe3poMeMh5mQmJAltfny6bjuR+SUAiI3OHUGdbFCYBCxvgB2qR5+cO
Z3ddRAVBMBa7gmtYdvCQN6S8OmVNdHJ5QLT0uY7irdXZ92/1rfPtDniZDIIIhlUEyRVmgiwM5vp0
W1kLoCJwYhfcV8ugsgPQxHo9uijl2A1t04dHDRFL0PcOn96Ga0sMyLSSfE71Crf+uvK8yrau2DYM
VlphidIF9sTdV34+1/ttT+xO1nTElmdFhD0hc7jBCpwluHE3+1eTYBuTtfzkSKNGwx61qWKBgK6Y
MpbAM9ZbtbLWjUaGcFBxio2C6a6FH+9y+zPZfOKZw5E2d1em0hgTHpFdKzoL0jALQnIntl+viE64
L9S5hOFUDOP8xqzo0MJxvgUNAknBpOdfP3jFn1mzmEphrDSP8jjvtVv8g274GMRboPVGmYlbuZ7t
Vp5KYgzwWiVS2gXQp0bdrhmxxArDyDbtCsT74QtvFgsLFHnfau6FNBF6+1GT+DXT8uAaafRbnZxO
pCvdI0puhwfSJ88IeaIYV6eZYw5eDIiiWdeTYyF90ZPLST1D2stndvp3Vsi25xsSshc1/XDBIjoo
I9HPKLjSMkDCI12YbSWaHiLj8GrwR4fmBZpdFxUGn9YexkFN7AxAY2BINMup0HJui2sq3lga6McN
btlYLinIbDw4/SGMP0wjuYsaevOcjdM0BNKxeBn/+0LOAJnRzxdOADrbnWKqpoXXnYa93SxxbHQW
tFgosb1dwdgrrPV/9Dicb0l/95/49S2GuRqh1bSC2eXAL0wkYUoaHGfPtM7Ci8Y4ctjboEqj1Jj0
CuIdEj6FWPQSg6GO4ODuKzTrfCfndvuQk2tnRKjUhwoUgt/1KD3O4A9g0EY2j/ocpAXWvOTr7PTh
VCRF7YnIUsMGIDODSHQBg3/kfaN455W2aZciSmQx/KpzX8fZFtKpQOZWKF0nmH1Pdcx2FQho/afr
giOC973ov0906q/qmLVtCZ1O40NaEespQbREmyydT97+FWneif5lhOzMSqbqqSh2sPWXEyDL0VGq
ByeNj3F5jlbUmu9Y+23ceKKVZoqhLscVfT86or2L7KIita8ejdXXwXijmy7/H7suedox3lTQZB3k
OxA67l7AhE9TzIlTrtOH9AgyDF6f4Cx98NQ4GLcaNkWcZxK1xpPXHZLAQZiHZUco1r5+fn1xKc/n
Q5Lvb8cAiHgJURpWIY6SSJwcxJq+YfdHLoDMxiSmIoNL2kK8JTIGeb2cB71WTaSSQTnVP2mutrIT
2csW3Pf3rEYTSUxI18qpGppQCgeovSaYNsKkkbDEcDkHquaqUBraRSXVQP+ZieV7v98xOTrnTdCo
uMbq4lh+WPv+ra7Qz7MOP+7b/VyB7zdJTIAw1Log5KYGSevTzvs4Nq97y/31k+ClD/rvzO6Jxo2M
Z+4aZmYkUTItnRZXmA8WiFFRFaE1HnXkal4EUthVb5tgQHUr5/lQbsrFfwcfP3ngNRfvoQYmgW7G
UFQRHX6/H2x8vZ6lVC1E2iMerI50YS95uzrbH9ifwCVku/GBMaDymzQG/sMyx37xoRVvKdoCy5xw
w39Y3oV8hCTx9iAfyW7b2t5+1FvTw3xcaYM0w1/jqXX/M889fXQZisugDpAM/WYGE3iLO61s8z4S
UT1bb2S3UlGhRlQtQqL/ZS3pChuORAomjO6/SWQ+ciNe42HA0oNj9oiKrWGAJBPpYDQjXV+fEFe/
8BMtM7HubxKZ23nthCQcg0SkpciN4gRHSleFdAt3XetcJPGbJIrrk9PMs/MIZtYUVtQhP7sbR0f+
fPXt1reOn/CDMmWFs9HGyfNS6ozD0GVJtsByAl4emPDvgutCVvDMy2BQGhm8DkY8PoADxcXyboPA
QyY2rY4iK4O2+mphvpko139kr9bCTga7X/tYEwIeYzt6Kff2eXdwOl7acK4X/bdfyHyELjr3NZYJ
4Re2KxQmQPK/gb2N9aJxQfCGo7GJbT6cVaLRLYXmB2j0Ol5D+hx8/vYjmO9TpWp6jkQcEziINYJJ
V9QkPJMk3HCLnvcfRj75HowDT5LQKmorh7Z4dXcH+e18dJ+/qg/e836u0vWbRozr7scRoV0EjdqV
4/hWA7ZoVGuDp81aIwqJMAVYeunGQrs/ItoFltJusOEBBiG8GKlvc6vGc4+e334P49vlFJ5Y7+hn
dpwP9W380J2cSKAobEiH+UCaM1oHFieBM/fmm0plu1GESyBfMolKXW+u2/hJrsDlFjmP6nIRPgxI
E2CnUeReCSj30Vd3WX+GznXdfvCgbRZovr8625aSGGE0WCZ+xhVFRGRBsMM+8Absp8Qa9k8OjNKA
/Y6FsTRpfVhklp5VIvwzrnuQON3eR2KCOxU2j2kTpZiXg9xGai20N0Ee0uKZQqQQafHBFjBngUkL
G8qFOXdL0+2w7inIQFoKBh2x6EooWJCrm64Ke/RD8rHzopJo6InZZhkpHASp5eKwGhb2FkQ7dhuD
w4giLH3Uo2Rv2unrPyle/WZtDJSVl2K0Ih13Dnh6QvUKA1HYSsb3WzNR5W9yGBApSkvtxAAngHSQ
aAuxp36qMRoox8LjWS7Hf6gMjGA+Lsslgx62Q5ceuiGGyx/og6r1owUPtOZhWFF00TIlWTNERjFj
kAKoBZN68ZwgIUggiOh3pZ/sn1ySiSBGrV4Zeiu61FQt6vvSVeu9RQDK+2LmOkIROX3rw4AekmmN
FgQQ09qN4123yjoAWd0D+bkE6ObEbza3R3224eYRZk3kWzI7spmoZth1LSQP2LX0ii3q4WdCxsHO
cDe5u51mndpEGBMjtzo4FSSLIoHsXuwYkB7gBmIjy4Fb6J55uk1P9GZBk0AqK7sI6yKgl0I2awnN
15r7Vi94b3ve6THQphmBpqklpAg7BB5vmKpFKwg6EzjuaS7b85s2LJRZNRgtqb3rhu3IvwIH/MBq
iWnXdik4/iftAol3T0/3rXKuMe43qQxMmXJeZX1Mz7Czs5350Hryqdk65fOX4HxGC+5O3Lns/G8C
mejqbJ6lujQgEMPtknPZtC05fLUfABHuLmNpFrAmtshAyOWSi+ZZo7Kw6ea9It4yJBnIuw7c1Nkc
odxvajEgIo4JGufPEFU6jUdXJ8aVjQFVi+h26gr7c7we7frpa3z2D/niy6BdNRx4phL+cIUTZRl8
wdaUyLKo/dAnWmHrP194zVlz79+pkrd/n1w4E2wO56qBiNa+rRXFQ1QYMSL95YMP0P7kUabMRxVI
yZh4dIqSZDJX4pxqwqXHfMVRX9Ul6TfFr3Rzfv4Z+asmdQ7tDs/BNa31cU5y/lJM5DKXYjDaRCob
yI0e1qf6iFyNssIb3z6gv45zAWeyGbo8EcVcBzEc6vgiQFRKsqO0RSX88Mm54rOIPBHB3II0COvS
NCGidDa77tVwMd518LMFL5U2/3qbCGLugFmJmdaqVzzaax85uzNJv1AwwawZba+T3dok0r52Wyc9
um6JWWZPeOrxAibPvHbfuaugSLpoKLAZ7FphEmCxEYmBpo80T1OmtlIRhxud0ENjb5siy3ioSPiP
ylKDX9I0vIiNSW+btw86N0C/a72wv5569GdgbJXzDXnimKNVtCK5XguIS4nz/j6S3QJsuhnZPvvc
ZprZ19lUNQZIhKsAJ36hquF5uDntjh7oexeBr4IpA3llbvw1+7W+j5J9l2XIiZpa9p+j1O3hjGAI
j9BjuBjcVQyOqYiXZrg9e+58PPYJlinBmKShgfsdE+UjHVeC5MZYAL0y1yt3gZG0X+QhINsVoWw1
ur56cpDl+tT3oNf6EYLlwuF83TkQmJw4+0yTzVqoJHri4tmtL+vFYh+Bj/Tnm31Fl+CX3cjePxo8
1acymbBGuCqJll1wBuvTKUL+lLxuV7IfcBeKzwVpUzkMlhqKHoZoB8NdPIaErlpyrcReLhYE/coC
wno7+QVUrbgMLHO+X5HRPSFJNHOpM/p1KJxhM0GA54MA7lZyAp0YZuaKgQyVjToC7xPORYlTcRSE
J67x3MFfXC4Qh7CmexgSO/HtpwDDUMv7tjJ/Wb7VYo4zMIqiu1BTMfYHdNNh7vD+35/1fVNFGIck
B1kMKiUBijiDbEcHaaGfVuoH1lv74Y47IjQb9U7FMc4pbGQ9Menlx+7LzHFK1b96oe1evbdquWre
fe4Q8hyHHgz/+wQZKD0nvYl+fiiIqmruYMEItpxQMsDFI2Unt2kptyem2xLd5Z3t/F34Fs0g61VO
Q9nMIun4cl3AQWI9XNoTnWf6HBNhe6rrwrwoRYkjbQ69A4oDVMM5b6LZt+zkDA2q6MTaq0tfXkcs
kkBIQUkIQaFs05G8vfkACgJs//pxwEbWT+63mytQT78d20qtdPF1wMZsHKDTugK+HFJMC14gPVfp
/E0KAx35KGt1l8NCXpz3LCFYxxo+iuRZJCj0hw7dv8MLOOlf/NMh/WUYbE1rMIdSqS2cZ1sTiQTL
8UwbC5DuRoHwi/PxZhMrCpj5UQRQ0QbCEr4kY61Xg3aWju3VdsRniRZXtsWjbXo8Yra51kh9KooB
k65p5E63Mok6GUcMlzFG79x2t7pKLrcvahaBJ2oxSGLKWQOG/hy2cXJSt/YV2wEjFSdcn43DJkIY
8ND7oZcvLYQ4ZkXEn7p/OL9yAJh6ij9sYSKCAYlOLccsrfF5etiCH7rHC6lsc2m8S/aq0bkEIrdI
9Y489i7nOejwFST2juuLi0nlssN1pgOvbUheggU64Un+sd+j5OgkngZ2IP0YnzBptFy51VIvSLtE
wMvt3JhFyu9DYC+6fs7LVrsm0rE0Sdr742gj63IlX/qZ4095Jmowl92qNNioABPNZSeyMHzoR0/+
6nlVlYRLZ0Y/3b2jZoIELWuNc3zFUdMUwWazTMAf1ZHFw8PbasUlvpvr9JpePnZ8IhbGM7KakLYZ
YoI1domtnoJXHivX7CNd0QwFz3RQE+gyeyXasFHapIC92uFWcapFsFT2uT/sVbpPs8b7DlUVZNmV
z5Toz/cvy7wjmghnLkucdHqg5pWE8AGMsZudbu8QZu4bpHlqd7BpDdd31P0/wutvsSxHQplJVYNF
N9JRK/3c39pDaKtrFN/p3oB/VCacHPCtrjVxtkMgNUqAveeoJLxsOq8g2KxjdQ5S4Wsud9Wsheoq
8i2gHENrB3OemgLugOBaU8D2ZFe38fbbY6f2Zbk6fIF78v7Xm/dE39LYY4zloGzP14uEPAst3YSr
4YMOMqalg2ozR9Ysck9kMSGLdbbKUVOg2WaThI7eu6qMVsvKe27eDyk2Pix4rmK2awJT0/87S5ZH
NqmDXBtraKeQzstl+2EFxlB3cGULdQznczzc15Dz6W7tJBMzSeoyKEall45ev8h91TuInMW53M/F
wFd8Tkch6yGhFpzrYwPKzhTLMZZr3mzZPCZPTo555ORRoiptjpNzkLGKXZQSMSyHnmo+3zQFpz8Q
eSKJCVCaCybctcsgIa9ycugT8SiRY/Vc2EvzYfHDttOdf8jcA8I+XjfGPG5ORLPxSqv1qdw3UHL9
vnn3jteKYEkasTM/IuJtXbnPgy3eHWCgekzPZaA20Bbnqkm2WJH4OV/TGfHDtSGHZNV+FB/3rXI2
Bz+9BQyiRJIRKaUFmeICT2M0MfVuvLFqW1jYl3KV2fx80mwg+H2wbD6pVfrciDSY6Qu4VyIbXdXj
olpePkzee+52pe5YD5tHSur/nadWgLsAyX6PovNL94belU3uWXtt/2t/xMK49nnwhQhtJMVS71HI
4T0sqZne+yH0SCZ3Xy4atR4kakuY/a93mZeDke10+6iUNRIVf85X5dwbln7CCOu6yBLc0Ab93d57
s7TIBRnsdY9Iw1vpHyhYcSTOPpEmX5UBn6xuY0sZWnpTpR12115vjUrqEavIec9bhXecDP7Il8gS
zRGyKrf2KM/+KX+42ibobguCUStpAQ6ut8F1XxcqGGEwgYFdl6iCWI6z5h00z5gZgNJkVdejENcn
f6A29nGx9V2NC8t9qlGd7pkQA0cSGqXPgQWdwQ2uLsB6B9Ks5LWEj8xd+9/aKwNETSBJ2OUNYUlm
b9beR6XZZbkwtw56FxM7/iekxfoEhFQGhApKvaeLMNc1okM8qGJi2fCQfoA0z307vYW7d86RXX5X
Xq6qVsTUo7w4xSraXRLMBi2XuxxLuAWNNAsbQeI6s6MNCBOzzSe3d/K2tODeL2AinfAcJLreXuGm
vc0aizQ2u4v9EZN0taQ8227mr0oie2/PB+5sEicE0RgYCs+DmXchYGjjoGvz8spzYHNkHNPvePv3
Cc4FnYStjFKH79h5G3Q0KV7pFc+95Vou+mvwajv0H7ltd4sVGgUXPzv7cf94XrToW3yOwPQCHofF
uBB3287FMuPM9l+GfjE83reA2ZQmNizq9DWEdm+RubLxpTGE6ipSpBJ8jLlmy8G5pI4We0JG+qX1
sqqxSXn9xEvszJZnp4KZKzx0kdVI4U2w+KSRPCYYCzhtxCtG9Fftm1htMIDNA8vZqHAqlbnLVZhZ
UgVKmiNScqfd5rxPQ1s6o+dK5Vyt2bBwKom5xee40cGnQyVZ6IZW7byxO5zlSnGljfF2/yvOdgtO
hLFNM6BFbtUihbA1BlXCykvfo51+PEdOu7QLAz6ncn2sOzo7W3er2Kvc9XGxdYPw/B6tVbK3efo7
mNssRnh4FzVVuo4cYZ9diV2uKNfNfX1nX9JTOczdlcK8Gs7WCH0xbLTbVfYei4QWhu2SFXwbneJN
bF4VdQ4vpjKZ3EvbFF1UjdBtaO0PL0EWHm29q3Nj39eNZ6K3npQJbFRq+l8TXTcHZfEGxrgn0+Z5
ahqA3PtQTNBwTsZQx8fCAVq7zSbFxC76OiOLNj9+8st39HPck8aATNIVlR4FkBZg+3xir1bd4ke5
euJY31yYN/1ADKJYcdfkTShJRzldCnuUZsfIDgTeXPDcGIk+FcNAiNZacpeb1PZe0KWzQ5fOck8e
X7FCHMO0hzWfT5j3rRgkGQcpuSQZ/VbrxnE00AM8owt3V3mRhi5NblZlLnad6Mf2Iwx9lmFOGOLA
tWN5+RqN9FjhgT4Bjp3PxXC6jtkYXVNlSWNjD2nUIkkBAd2xGH2DpnETe/zoI+d5hWp2gtiDm8GZ
i5SnEhl0aqRCiApJQdS4rgMSCqjd4zGJTNjTk/BwX7tZW5woxwJUGY1t21MjwSmqua3hEF/ui5jF
o4kIBo9qvRNAFi9LR6El1UZ7BS9La8ceGpfvy5n3ZBNB1D4ngJSPYpbEHXTpbSd7LOy6JnTacs3l
7uJZBANKTRgZXRDj+6y7gCDKXm2xuDXdPR0oxwy3BDNr5xO1GFASFKFJBkGFrzJ+lm8S+PzPkpOK
DpInXHY9nuUx0BRFXaMaN3NYe++7kVQwB5RuMQTPfT3w1GLgqRILC2PwOMTSAZfN6BQL41lYASZ4
lTl6W/4A9cn5MbAkgt+3MBuNZgw33VHar2TnmXre+9Y3m3maXFqdaY8qyrg24xxikFBWF6fN+/tu
iWZ9rHF8cFEKfLbX0eK+yNmugqlIBie6VMg7MYVlgCdwU+MpK7tR7SXbdZkQPIb+5UHqDFb0Zt0q
lghxLyeBqEuU9dEqcV8lDhyx/SWRUQ2NlEBElJD+l4h2BbuTeRYx7xlRqjXo5K2hWQwihddzL6cg
bMWLKljANy695a/H2F7AMYKix8aOR37+bDbinMhkwAlL8dQmCnXcYgwJvXcP160AhnZe7HcLuv40
9m/VGGgamkGOqgsVQzeq9+5ISq9V0EGHthleVwsFg3uyGGA6131nnvF6OIJLXdoHZMV99M2bw7c2
DBzFcq1JUWVQ6MPb5LSp3M0QgZNV2ain865cfPn8KGYe3L9lMriEtTE16MehFdKNp1omTUQMN/sR
luSAfDXHN87j7bcwBptGudGjJoOCVNgmXt6/TbNpYv0vo9PZhdxD2ydJqkAXw/tAV/F+v8x9mg1H
C1yBlVk2R9xs+DwRx+BRaap9MGoQJyCaOPVuecjW9QsYPxyOoDlIN1AcpRS6KvoYGbsQ+yjPrmiD
wLCnE7w9nh1QtWC6jSNlzkNNpTCWMKChPj23kIJSgoWkvkpcxcWKMY42s62hUzmMESRZ1SvXCnJu
a0BASXFcojUUU6E/fmBJNK8vcrZPcyKOdVSpPIJF/QxxYGhxvBDxxNHbGaRF88jm+oRmBYPsaFc/
2V/ero+lRh7d60ONPZQYHPXzzVP1Clac+0c9m2SZ/ibGcs7YsltFF/pBB2dzxBw2wYZNdOsAkUFZ
+Wk9cO6dOoddU4GML9MGI1VQY5cRfciL9ErUd0QH5y9UGHp3syPxZl/YmXdc7vdgQx/s5AU5Ps0G
wfbZQk+nK7luTrY2amc8Lrc5RJj+MMY3ldogyHWBH/ZSow3E4rPSzeHbVADjiK55W7RDSY/a21zs
TCTK4j/8d9IbzxvNpj+mshhv1FlDfhHpPUW3KIbbkAHJneURtKji28/kVcc69BJD2S9VwOv94p0i
/ffJU0Bt+kHrqI0r2KdtbTP3vr3OZiOnijEAJJ+z6HK9faX16T3CPt294T7AWhNs0eanJeY/mWXJ
FraJYcic0aYT2+aaY2bjuAY/3Pt77oCRxLUWZwdTpxzQm/O4hvEtilEMtLHRoOUQJS5eNh/qMfU4
aDfbQDOVwKDqqDUYGc4goTx0LlrfKRkA5+vMA/e3EgygWpRc3QghwqG3GZspl2ib4beEzob8E1XY
ntBhLFUlsTpqZZ533Ryj3S/yk/YdYajy6+r7yYL3ef4GKP9Sje0rG8HfMohjC19x2njgywNCLR4R
uNLJMl4eYrbqMtWPAclANjt9kKAfSA2OxVNIwlUWodecoEK3wA47+1BW5Auk1cIjbe795NjibIZx
Kp/BQjqGkowy5F8X6CMAVKF3E7E5zyNSc2Dj2KkYBhENrTGCsYG5YDDjQsJNQ6sYHJv8Gyj8/nAM
FP4fa1+22zqubftFAtQ3r1RjubcTJ3HyIiQrFclqLclqv/4OGjh72YzKPNjnrkIVqlCAp0hOTs52
jNQEUkBcYi1IToAemCQNAAFjknnOeXaxFz+Y89r/nIDszrkLUz7Z7eIY23GGB101BeRCXWB5zffW
F7/qL54Y3h4ydmPo/8cgLh1zf7TIuvm8+OoFvWIxTg2osTPa08JZ21RMdbs2xpRkUh+l8glrA2D9
GgxqBYk+eQvj7R9jS3Q9SM5n+oQVJN2pqEtcJ6t42jHtjvxHO1ioXa2qksZUoILQc82bfyULNNGP
Kzhhlo3rHT1tFnazVJfyEiMDnF3krJCF3tVzTYDFh0lZetIyXFh26Z28JWDyOHKm3+S/a2SsCQq4
ciON2Mkl6ov9hXQCbW1wkGEC/OFXdkGNmk9yNzmYcKMjLAjvaPWiaDVYHUW8QkfQFWQOhFKYTviz
m63e3ci9zibU3PCBcyXYOUvxrA0oGNN97UfHm6PhD4gJz8KOtrsDbZhbI+edI2Nhkm4cjELB/qJh
AqScig/C6dpG0/s7xdkPPfRbgWz38aHy3iMWpjeVjTNyDlgkhlcB4Ye39vDPDHAnKxcz47wtnZRm
SqKpKaqEOFNXGbfOijMhSOgS16OHxA16AEjpvGmzBVaIZljCWd3Ult7K+7WlF1NNaVgCFLMFUno1
OaBh2xkUotkb0VvYmKSz0J7Cy6xMeWEYzzVkTaEen8aEQ3J6jtoB5LVQWq/5MNA2fuZd+yntvBXB
3EYtLk+SUkvQTsfZfnXeM8c4TzpHtwLYx3u0QllLIQCZKOr6o1kCUS3GgVyMYICLhiNvyoLeimNU
Qyja8iKcsGVmRdoQHeD/cARMdp7eSmCUodGiHtMQkIBaLuppXySjHhAA4B4rHVcO82IDSqoNmhZy
EG8fgXoY2YeZsYfrgwF7jij6yaznc7sk5tWOTkOK5NN1SQ4MY+pJMyCe4Srx8lyTAdOtJOapbqoy
AlnnSI0TevikGvDa6oVa/ogsgMrq8JHKp5yDW4nMw20abVEh1YHjKol6gEPHf9E415TNpBSXc5Ro
HUQ0tG0OviO8ceSR39C5sP95fXxWHP1mOYHyc6nExqnHBg5udPJMicuyy7EIbO69qAYr7+hqgOsQ
A9tn4ds8SPzJVNfNobAGPM2zqoSC04TA8ajbqn0gsAkr93TYgHOWq3aTmf5becydVZskMVtqFZyj
dBR/ClLNt2jkzGZqZ4+YvvEXhUReyojsn7+5Oj/9evzHirNhu1aP6tgNVLjTgQCHwt7xLvCUT3W7
PvYC9+WQyiKuFSYL6qcaVO05yXYbH0SZaALmqCDPMunMJW6HYJDTiGrIcd0D3847mM7TjPSzl2+O
XzGZJbhdGHN763MOTk4F6g6IbMWv/2jv34/v06RjeCOBDd7HFrjzYM7FYtZ4ABX/RDC0+vxEBzNQ
1Udj2+y5A5Xkklf45NhcNoLPtX4cpRibeJrtub2CPDvLjnhJSpuUYoNff3W0P8tojnQuinXtQdXs
NAVmGPIt3KLTv7hl/1F0dtorSgNTE8KrcUeCCrwQQNP8Ct13oHt8unY95z2RHFvIDnYqwG/ujZi6
FtXutHvmgfLyrBQ745VIRpWij4XqeYGHPnEzvyZrcgqJEhK1Beh2k+A15t1m7j4yL/85SXoF4AFU
JcHhO/qRQ2mJP0Gl6u/R2PJ/vM4sa47Y9pk+nnED4GisPck5lGBT1cCDPIep+uaZKs5jyRLlBFqn
lbF8vW+at/6IvsN9sksOxRy26v/DRWAMyFmXw6zsqTgH3tpx/SrOjpYXS3ZYkOAJ9aITqPsemxTe
5WOjeKMKRuBsXq0xUiDe9mmmHmbuYnGdX+NignGeFzZuL82TMuQGVtih5+S4Xgeowhaub8Xunkci
wHENTCZYKLPLZVSV69kFu2KFOJ1X9pgsXN+YYzZOb80CFXkajwByG1ErYKnfUfp5Rjad97ZMpjVv
RTGhQpKV50HNcc3Q8gQIKwTJyKOGYJLcmStCVu8gmwDlCQhPKLsKD3SGZ1xMxiVBs20UyhIWCqAC
L3UqfzazXTQQIZSgjQecaOIKP/vAxWcD9FaLWy0ZIK6xkTFGjhr8tz3BBOJuRt5W+Sf8rufh7Tnd
nym8OXcgaxJc4HazGQ8lzQy9NwzIT0iOBhXVCU7kB944Z508h4Fl0QEaykkQFGo7UXrO3Ait6Lw8
MVdHGZsy6IIBqhqqo/D1R1+ZvaCxwuE+4jzXhCXFkZBzPEkl5FTeEb0VCAAPKQq1gfM0vxDVIag9
2q7tJ4LNywrw1MViMg8tUCPHRIHoI21T8b7mYJLCq9D7lJ5z1u8Db6aTHsQTK3uDuQBSL4XVd9oR
buplqoZzozcWY3KAXpZUaXvVGySW2jmmdOYHmu0BrsL7RsOoDlVXjgHnxIxsY5CgSGdLLiA0ml8c
57SofhZA/n4shOOyW4z16U1djRV6IZyPN//xT08WTG43jbEt0sU4JQHNuXjrfr4N0aKFbqbA5Yjh
mTCL8VNaQQ5qS4OY17WG3M62RxD3Z7cC+BAacB3OfvESSRZjQS7BWFUGPZQlgjjvY909bedPGOoU
ZpuL3c+ACMRRA+79Y+KcwUz0pLymrjC8Ws1HByVetGSQs++iFbd1FfsF8/cUvYpzfvR2PTDWFmNg
RlUcErGiutE67dsIJQeHOG91j4UYbFNQoP/P6pbpCi+gd8DtBmjC0+7P2+DZtvDOfXAnPRWMbMPO
m8jbso2DZt03gEcRYFQuqCTWZPsEdKAZAq0zoRy/QAJ75XWHT+vojUwm/dgMXR4EcSAf8rk4zjbD
6h2wBW7h1Fvqjj0/A3eG1+g8HR/fyFTv09OntOsVq4FMJ5qvz609EvVbWhTAhaWMbRRTkaMvk/bq
RiBz34OuwaaPFnUBQ5XIqAAH4DKzH0uZDFhvhDC3PQ4VYDvJEKLa4i54+q+ikJufZ663Ueh5bOr4
eYp65CSj2x76ryFeUSzFF7t6ocQEjxc0CUVk3ohk7rfSZcLpokAkRk9T0ozHP7adr405IErs6uzt
udpI1/DrXt8IZO51YjVVJJ9CBXTX3/7P63/VkH6zIDaXYYxDpYonKN4S7kINWsbCnr3LDnK5vsNT
h2n3+e9i2ARGlYQiWPRwmxPS2WALQVfPFolPHT20O/gln58Qu6BkUbxOeN6dZpMbkRDViiBB8vKI
NjHadjPfkZVJ3kPMIPIAq6aj8Zt1MhYEo2p1r4k4NOCVAh4ShLJgMtvph9kF02Jggwy/uFs7aZpv
RDIGpKoUANGJOha4xMz7tn1OnXoWOXJMJESsgO9IaCXPQV8J71HgXHI25VGZhZKi4CYDROd1vY52
68T34HKiccaZrYzZygb/PIggfV5agHMzDMa4hEmiF0mGq/h1oAm4y/rxVeceImNd1NOlSnP69KzR
Weh5QA2Y7QitQYELjuepTLtfN8fH2BXDzE5h3kFjlh/13rKLHegeeSP7/3IJ4CUCZcxSxetQwE1r
23iKpViREgUr+kD8OEIp5zu8pYsYxDF7ENzxXPHpsEf9K5E5I6kGuMVAJS7T+Uc7x5QQHK92TctE
vDTAtLN3I4s5r+rUYCz/AlmYonA+kJPynmBZ/gDYMnUxW73//n6sIJNAXRgD+M92MmcWqFIelnoM
0+x8NU8YeckaJwQ2WNmDx2JO5DlZkd79BI+5/4z6+U9E0j0NPfxxlxC8UZw4lor7/VL8/RzmpbC6
syolNdbvJP7QkWyePTu8bM6/6Ol/hFwvzY0KXco8QMct1lwk/vlNqzziY3rzFU0JjzeXs5irKt/I
ASexcRkLLEb7AnsaJRnQOHZrcubr5viu+nQj4qxWYRZmkYJ891aP6aDrwumI3yJt9Hgt04mMv4py
LTXdSMrSPBrPOTYNxX/8hfZ2xFhS5zg872TaW/57Ouq9F9mCdjuOzhC0FJ6j56ABCrIfPu9PIuFh
/f/LU/5XFOM/nvtUTk4xVf71te97sLEspMRE9yN7SZfhAVmhDuMC6QY9JDHPNtOFPNB1mbErXWNm
gVif6NU7eh/eHJguNJIk6HxfUGQ6ChnK05fpd+7vihn70hphPRpUZmO/6osaDV0LuCvCbvnNnST5
l7fnryzGtBRDU8bJGbq5pH27noAm0fkMyHQuAkig5XOWxrtsjOXoyq4cYgvSnCgg0v7y6v/wHDCe
4WChxTTJbOQQw/OHJW2IQXMtyNrOyxRoJirPdnBlMZkorRDHvpfozV57ul3F4FQNPeHAi6F47ykL
KDZcAv2sX08J7Nv6bP3xRQ4Yk35/7xxAVfFOibssxqu0hjyL9IQqvQQXz0RsiCYi2p3w2FxN4pXc
GMZrou/GXDVWlObi9SE5rs/zjy+BIMaHQ4dhphkGK1CaA3jH2R7QTsvLOU/6dJoJGkFREwFfyCxR
U2CPFbVQECDU7ojeDs6zQjX5l924+X3GQOpKr2T1kMIxtxCBAJLjQsTvgTeWM51RvhHDGEcVNjjQ
6DJe4QwbayTKEVw/PqXJCU7zRgZjAlvzFNSJhaWA3MKjtVN00LVL8wQ0/3gdzc4Od6Ru0gDeSGQM
YJ+EAcjCc3o48uzioE5lJUjoXmc5eS8ZPYhHB8UYwFNzMeLEyhTksSuHnlS/qlLQSfpAaeHtJN2p
R7IY82eOYdapKnaygRzHixwdpVOEabw3k6N8V625uVeUdWJUQRF7iM9OfXhG7yiP/5OneFdP5EaE
ds6N7pxBxCtK6eVLS9LBLk2Pa805x3M1VTdy5KTszDiEnGG2POqzj2wh9CRH80jJ27Rp5+mv1l3d
uBtRllllRaDhdIATCYJLF15FR2i3LzfvN5kSu5FEF30jKQ2EMmtMSCrdo7O94mdfh7BdeLj28pVX
hZ1+Pm7kMVZirINRas/YROXKqLvGrMmTYe8uYJJ4xxgBWNB4Sb9J//BGImMzknLsL6CMUQ6nV13A
bBoap/bWIXtLyH/3Nt6IYoxFkYJloFawmQn1eA3weKGFE7M0qMJgMo9yPnPs4aQTcyOQsRhlEZwG
QYdAcaZ/LNdbDwWvcVP/ASPq/6JH4PdOmsDzkFULlCayrLJxUBtYgYaxbLgzWeKPnkHUfVQ6rby4
ZI75xlnab8NxL4zxZ7qqVVspKXGrAdvdO0jsgK/B2qNmgj+cF3IiE30vjK785hZYQltmYL6CMIqu
N66qiETOHJ1NdUNLQjxxv43vvTjmxS9rtWrHDuLqanVxBltelJRB2DHWq5ON7umeMrk4nA397Wbc
C2VuXpSfsrQHSBZ6+xCydBZo0erBA2YUuPNGgeuP/jYs9+KYayfFgiV1TQVlAfiXTvJPER19/uM1
8XSEuW951Z7CLm9gvDrHA8qmuhPBa2fbj6VMJHTul8LcsqEC3L9qYCmYABbtJHeLEBMRw1Zt7EaC
J8BTD3r892/zvTzmbTbM+KILNeQ5ynZdHRKBjGskqrjmg6OGbHgyjADvqeTrEWX/VC88hfttnO6W
wUJGn/H2j3qJ08G8MMbvRNwsuDR/AAenuln0ZHDkcfSbDUwETNKMZ7pr69fTZ+R1u5xnbTnnckVi
vbESbZjU0rnBgjD2vYwPaufogpe+nhHx85DQJjzd+81j3mVBOxnZaELW69oR0EwXzFuMv13Jvzj7
NuE/3YtiDIMRAVXBDLBxgkXAMtbsIsjhpWkmEof3Uhh7EGWFeilMSHldH5vXj8G1yHheNE6l04ju
2bV18g7ajo3wvlwvhe166djllmKL+M5/4RLcfwtjN/RT0aE3nCr+SSfN7J9krqQESHq8MsFEuu1e
EGM5EjE1m3HAi0kZrZ0unhu2Zdi5ThxuKwrHFl7pl2+Us5HisL6ELZKHZOmcW2Kuhj8Jb0qF91Cq
1OrfSBlrSVW6jqolhj8dc2aB0nB7ILNZrKMH+JVjeH8HX3fbx0Ib51UAhnIR53TsQ1cj1QqYiyEa
r1xt30ZrfkGCXqoHhpelwKpljEBEBfYQLc5RuVihzGnYjrSzMIDGuXUTmfv7tTE+gFjKtZjSncSj
EnygCQsQxkBAepqBoGS+QtMO97XkvWMqY1OMJriEZYflOTDH2zXJ1t3c5vqkHDusMuYkrEszuIyQ
Ah73RTYQZKMuGSHCizaDpUQFgGeWOZ6GyliWehistFWgJeP21dyXqCE13BzNRER2f1yMyaii4hJ0
XU097aMzIhXVAwtpnUTuY5XnbR5jMMZcDi+dRa0kYA6XOefXeaaehSDOzlElti1Wkb0WOjEXp7Nd
m3NQNRee9W75j9fCk8YiAebgxba06rpnrSO+Wp783chE9ms+gxfn5rITgGDvMixFgShKCo06mCeu
a698x0vGy9ZNTKbfaQKLL9wM1UkDXL9y0FHMP+oVkJYsskX5qSbzcCE+V7nbz0pcX6AtcTxDntFg
oYfLXK+V4Yz3REH9YQ1yDDRanRCqZGsDABcNWu1l8mI3gK7K1xxjzHlfNMZ4yHnSJBl9ytKLq472
QbBT09FGbpjCO0nGfEgBXNKmghwKYjBGDuKi1EMyES4WZ0USNQwPzL3GGA6pHodMAekVWmle1xam
Rp+0zfiBLFiImhg3E8ZzBlgUJrntEWbSAAzdCuvzl0meqRRu+Zm3KsaEmIaaZaIGMZ39ejS2niO7
XeOiSjS6rn/ReMER/blHm8gEK5VcDIlOY9lXTYJ/vxzPRJwBtKEHu1bl28Az8H2Dyw/Ks8fsLGGY
qlk7yHQzo5acAxsQIonzg9EI57ERmzbIwLxTZOBmiWz3X1L0cdUlA5zjhoL/CHu1tjm3+l/W8lcG
k+poLakZoktHjdeyf3OReyD80bfp+/tXCJPiKM2s6scAQo60PbO255mNbqANWoEWOVh4ebafXtPf
avFXHOPeGEmniPUAL2C5BsXg2q4dSvfL2zqeFMYo6Xqu6CPgwA6vZ5EE4Ap7fPgT1Sdq6/+ugjFG
7UU2E6nC7ydgPVIcaYNRNzT1cMRcK7ePNosxRGXR9kHfXxWg/rS8EeNF+IPuz8u3Zeeb8kS6lT2A
koXS4/3EL5xVTjtQf1fJ+DaDkQVq1UC8twXL7gzkyNy0L++gGKN0ygEUrWp0hUc80OgQ3h6A2rYL
ga73jj19XoC34od3rybjdXCBiZqM66uzNkJI1O5yMUaERBGJV8kmfRf/UbfNPHcTDDU9xz6vsVCZ
WCZaHkxZAuC+KqPNE7fiJjwyNbSry2UlwxXFjFE6Rwr4I6zsbYqCVbjZzqXlk2CDGGn1poOX7EzS
ECQIzapebdyXdvbM24CJp0ATVVGUREMDz6LG7HqaaaIRXkK4Cxf7ODpxRCyAXJ5BZgfea7C9dX4f
O/om4L0JExuvSdh1S5U1kJSwvR+Xvk3DsrBw2tvyo30LVsJi8aPERNtxrPPUm3oniTEAGCcPx3ME
SZUHiu/4YLkJwH6BbdgQ0668xxdlyvVDm75mSdhRzBwZzFtXpKWKxwBanGDSaV3mbiuTMUQQrKBV
4am1VbS71+NGWPc6aWcvqDNw53Ym3iO0DYgAcQStg6pozCcMYd9XaiDAPVrIm6/ev5zIyYczZoiz
bA6YaLBNjtuOZ83pC8QYKCzalEUF2DCidJ3ku9FrsUsywQgk64BspNsu5Xk5j4j8tuddoAn2dtOS
QPqGzRVFGF7GFGVCrOd9qUCQM4AYtPwUabW1ek3JVsdszUgEkn22+DdlLUX2W3xC1lxZiBSDwTSI
tOMZrone5/sPYq5QLFn5JRVk61C74WadeqdFbX+EvkCMTZqSdhO7BabheX1a9Fd/7ffNNjCnHHRR
oIUitiE9EespWUGjn3lnOmEcbrZaFxmvw2ysupZCzTos43njDpbddp61UUl9AG5j7lDG+kVc8EzD
45XpbLNDHiaaWp51esDyovtUnK4msZfZmg6qc8V29WPhcBNJPKGMlYi6VIjHDEt1qrkARsYNxRR6
bBt+u1eWiC4NU9VVFTeFBS/oMR95KcokOBxF93CIbCQUj7x+5yvcw71a3AthboeOFinrXEHI63H7
j+ctTZtO72EUWWpJ5heztYfJZLTtbueYAQv9aLsDpydm+z43m42yyHZwkvegEiaLxckDWwOI5Hkx
1TXL/ugT6VHcWIrwBAKKQMMnOuhI/fqiY70tpkaPHaaKD7PNAk0G42Ih2aOLCe1FCIinx+cw4bJh
jzTTtEwYag1o1fcfMJ5CTa6qIECSfvTalmj+6Hfv54GkfrEV3nk134kg8k4eCzQSlsql6ForwAuU
z081AcyS6JaL0rbsaBO+n0n/Wtky5/JOeIyWaAFR01A00NZjrferPJVns8+LXKVDXpSSS7WBRwMY
WICDvK9w2i8oAPPOdqJBD48AXnU0/6JVCZ7xvdCwToO4PnXqAW6N5KA/CtXm0gm2m8+OFG7jGngV
nz8fn+fEhOW9UMY31vMokIBPqsJgQKnBBwYexn8CZ+6tj0uASX1/F77TtX4J5qXFArRLez0j1pns
Xx9/x9Q53y2euXumILXCpcR3qBTAtFikzmkf7oPdnAzH3NXf1C/h8Fjkb6t1v3LmKsnA9RrislEP
4FD6OIOafl6FHs9FpIrC3Ne7ZTHXJYzlOi00CHGs7Yf+z9OYAp8Eqef947X8dlvu1sK2DkR1bvSV
3KoHcxZtn3bKQvh+LICnnGzz9HA6G4FoQcK4FT8uCJ8UBw2yaI9VnVW/6I4pYCg6jrGZaAjGskDT
bsimJYsGi6yRDFkhjOmA3cPkI1pyKVH2+kAEOvuyfAJx0czW7GdxCfiEHASIypyz6MltvZHP3EhB
BXx9pvX0cmQUr4+O55c2AKGz9Tyxd290ZHDz8hwtIhe5Js6ZTuA33K+euZpZ2OSnOMHq2+PpU1/g
ZvZ+T55gc93d26qYbzB3HPGKd1Om727PmYuIgAb/m+45nadyvK3mH+a6gFZoYApTrPbFz/BFdxzI
j9zc7+Rtudlv5koqQ63nDdAQaBEzRAL9NX2ek3HvutnuU11RGBzb+m+qiPf7zNxRVTFaYzRwyrXr
5c4Bxg+AssR9N3j6PFHegyRDlFQ4Msh1sRNjunWK89CUcKK4Pl/Scj4DHQfmaoHi6Z+cgfBq9hOA
U/cCaSR54y4Up9C4SCMEAnYEcIFz6NATQJJ0B3juyGXns9xGKMfNkU6a1pt1Mg5hgSIfelUhFlXZ
9dmT1Hm6kVffxmG5Tz9oDz8vjTjlF93tLHNTjTErDBDQqqiKAUU+8ctZ6/dvhW09/YOaOyAgifv5
8lKtE+yyNd9rW2NuuqmrbjgGf/r63CydubTyJQJHRIYPSVAnXnvtvAdlEuzkabVaKSBlXBQO6vHi
/6J6Mf2E3ohmbm4Z65mkJRBduq/oAkGbcDGrBvijIvB6eHZiIjVwr1rMrZFBBFSczyIWOtptDtMk
Pr8vavTr7Gl6n+P+89bGYtloERCdgmCEIq/hkJukRaoYPeO0Yxwz6RzLO9FFebc2FsvGrEC6oVSw
Q+a6XABHgJAZ+tUxLkFRU3P35Bicl2ailncvkXE4iyhJTskFEjVkQj+8WTL3H79lPNvDItrU4yUz
0w4Szo6n+SGRNpTQFgECnBFeJmf66fqriiZjAE6KVilajuNqHXNRE9l2Dtcnewe6QWGW+pknOILD
wymd9hduxDJWILKyWJYSiKUIzBT5Cy6KNzcdQv6QVecgOALLofft89q9ebeehbVJFcNMhwKCX4+U
WcDzJFz64kUANvmflYs4bPEsOLmd2rHN09XfycB7zWFufXxJ607tIBpw0zvdliisKez7Cv0+LuDO
npE+2Zs8lnhqxX65tTcbzTzU2WDGSNRBqEib9nG2B0AYz2eAY9nIaA/gqC5viYypiaMktdQGpma5
1DsbYEg+LalwgW6mYtvbR4QFurlolZlEpqweovfoWf7WUQwQ3sGfwAXUvfbxPNg/Ftemt8BxKyYK
9CVaadtkg+m9dfNarSTnaw7Yswt5esKTtdrIGPbc6AQe9so1Zu8BqU50tjz5+r/tMAtvE4edNDb0
vsquBPApApQdYCYrduSqT49FTdTY7/SVBbW5gJNMB0IzteRABxA/vXlPCDnZUNcXQDdCXX94V+R3
AeZeJGONWjQupGKuIYw4e+lWu2zEOQpzPhCmLKdbAgweFWnrXVjVGXm82GvLz6NzZgxSHIdalV6w
2AQM5gYR7YvgPHkHxWlmZUDQqIYGPJrsRrsX7tHSWT77z/b7+xu8hdF+B6ML7ypRgY8+iHFPIrWs
orOIV0AHe9WXgGBiLs1aEDb4Pw35frx6nlPGZptN8VxHQ419TwB12rhIUXlAW5mfZlJG5D/vdCDG
WCG/AIrdT6QNYSgffwBvsYyV0qOkyYdYxaP69Sfh8jtKnK1krFKtFEoHVg/1EOPaEiAAATbNfbwA
jv8OfvZ7/70fLyfwa8DyaeHSA0vDCNT/yEZ/tICaiEC6Zoa46PIE7uvS8kWSv3CuDt2hX+piiYYu
ouoG6HG6Bzfxgxg04Sm2LFzWfKV9qX+AS8KRMO3Z3YhgQhShDYxIGaEkoq3bojvbvb1JANujPI8O
12mdDOhvhDHqX0VxHUiZqWI85kihQuiM79MLGLO5cLu8nWOeZbG/hHo9YFnLU+6MS9UZTcfh+lm8
9TAanoM3MI0kgzo8R7R992BR++pdjBCfnJ/OtwD48Graj3Vy2pG0DITpugK6s2uN6VYnYgvGVI00
tM876RZXGab0p1vCDfe/ufU46vf+VsD/CGN76CutFYouiTX4xc7aSU2km0xiY76XK2nykfi7LLad
vjSBShiGJ+3arYRG2OLIxbqajpluZNDV3mzdUFkqAPaDa1z80YK7ZmbNKPq84KSzV84x8XaOuVfF
eJHMIYAsy187Cir0njzv3ex90/DG6ZRJb/BmWcz7ioptXoqyQGNeZ03LER/bdeOe505te4cncJZZ
IP1egd2iWW0w6bv4+QGKErfldzqGuvkM5rHtrSAKgwqKCfplOmkXzL1mLi95/RwTeGxwJ27kMEYk
OalNEwchLsCydUqYYiQmMcmcL5FkQEEC0Jm5vd87PDCSiZmFe7mMSZG6Ng2UAet7Pa6Phtesx/3m
haqPzfXvp6wXrcLrpi6qssyOa7dNWypBl2qHeoESWEH0AQG+8Hqaq0e4CnCXvnkkivS1ZC+6AkIx
XUbJRREt5vC0PAwKQ6QSyVki4Pf7lP4ROe7Y5HN6K4Q5ubaJUsFsC+1KL/1RfyYb4FEvs5/18YQm
A6QSnGH1vwDwm7qKt2KZg1PVQg/OIxW7vjjRiY4uAuTVDQ4XUjszwFm4oFyCynD8r8ko/FYu8zqo
RTMK3ZBRk2YQwPNQuAegYq3cFyDzcN/WKW/rr7Rfvsql1tpAlukqj+jlUt6S1aJ9AawRT9BkduZW
EOOUtFmiRQ0VRDl0AE3oIbMJ2ECQeRC0+2h8kAT6g/+um+hNuTfbsWpe1IbuI/hPUtqlZv9888db
J+/37boYi11Z5zatEadATOUczZmBwqOBjojzMnoKY+I4vJ28Dq08WhhjuMc4bDRFhkRkTY9rDUnD
o+CLJRktR/9jO/4rBcEbFvh7tsek0MvLwh3ttzxFU5mNuXne90y+j7c7wBgBRSn7dlDwPcj/e5lb
zPonkPIpHeE9jlMnqmJATqO5eJR6mROtADTT9FkHQUJO1tZRBk6dFyJT+8y7g1Me2q0k5lDVVjCt
uIGk8Rk+p5DaoA72WhgAtDbBytH8JYEycR7/Kft9K5U5WEseMqMve+0QW2RInGwmXpAxGcGLt6cw
GzKSft+8zDf9TVaZVJ2y4KGTV5LZaaK2wfxLNWgasHol4DgU6B0iEok8zXLOflk5AQFlKahI7MbP
AgCRDbPHi5607rcfwGx1XPWC0Kf4gLx2yldUrMR3y16tGuT98EoSY/Zmi2j0ifZjzNvvqVM2aLsY
Vi4ZEks5IFo55I6RgSQcIDO269fiKdxHKXl56d4ilFk4WjUBp2LBq/8rjznfLENTZmNA3jI+w7OL
JFt3WiAyF/b5DX1qyP0N3mrREWulARescKPZgP5tX/kv2tNBA6rIqgpaKEs22BA/7MSEQuMYhxTN
x6JKImPfedriQvPKg9997ffqSCgpFeesJxT8Ti7ztGWVEQVoUTcQyAH1EZOvRxAVS4evEQr3pM7V
w58cuHqL8WNxWfvC/Afk5o+/YKJz7X7lTPgPgmSA58j4gtDX3jBL9IXBlP3rUV0cl/XiO/QGn3Po
U5Eybfk0NDSHICS/Zr9vo4czhmMzdK0cumR3OsgOktnDMvNopLyvl9FMe3+8xOvALXOj7wQySxzS
/BSmrQAtQ6+glIH6ads7J19sXeElm38unoPN88Il0es1t44aJiqYF8BBJmgOffwpU2++KkPlLR0D
FjJqh/dP8DDqUmdmpXAQRKfCQ+jF34LkassRb5NnE3NrS2vx8CKiRLzn9iBNeDZ3wpnbNqaChWgY
whXZjmX7n6ctzbOf3V5w0dwP+F6fs1r6/NxtPJapK4opobdXQqczk/YxG1MUxKoPDqFpe+tic35W
3dgzDJIi+b1x7dZFxdjOtpxd/p2WZuQyu1ydzViLZMitpfnlrVqCYhWYm7Wt+IipnMNaRHY49cis
9maH3PFm4SyGUxBH8+fUtXQ0B+Wz1FZ2j3fjd1x3/Sqwz2EjMDLPJhzM9hLkkaqg5834oyytvWYv
XnijX79zlfdCfiUaCsAemSKEIHbNfFgUgxyXZ6eNXH2XzNAZa+6MwNUGImJw2oN5Q/b4B4N28sh7
S35pG/0SdDnKuqQpEv7jXtWtcmhTOdexXCVAJWn7taUc6HHt5AHaYRdRzzn13wkdRiBzzcVSq6Ks
1YJDX/mXCxrr2u9mbaxHt9psssPogoATQbvsc+T+fsTu5bIwwXl7zgPseHBYJj/LY7IpCIgScpJ8
BN5bcqKNEShfUf/I2u3BCPHMs+CTt+zvRhuMtptpkYJz0AwOhUbEmlxEcnGFfbbDkwEr8liJf3de
08XqqqFKwK2VDLZC2ISNdRHVSDgs1Vmwj3f5KnAHErsoltvqAgiH6CkCnm84G9Ej/J61tPCDxuvn
n8ff8fsRYb6DiUUldL8XhSQEGLiaJSUpDFde2Ylzck7eT+xeQKC85HGM/B7bYGQyGm1GAghGzFA4
OGkBMKx+5aV/Dt4pAUHdmnQfqkI+dc+Xl4vhbe/7qWt8fg7O5wtcCJ7bQFWZNayGpqKVTJGos8ZY
cisswzoYagET6N5riOh/PLTb6JhtVDtZmLNu3Ulkkbo1nFXVtxaXjxjcK4tSIg6vBV2iophPsYDy
A0eNfguaTO+v+dnsLkAyx62jpJob2DW3B2YuUrcR8qg812Fi3RYSK5IEAk8Fq2eEXU5xU5VGLNA0
avbUfLQJ8g/6Vvv5lJ3UbV98ZKwM7ljS73jOAlL6X7Fs10abGMWlyhIBCQgnwRrVmKxKT/fgOfBQ
1KcumCVrQH5X8A8Zj+b9fiZ9ZxVxAVktLa7tW99T/O4l+TjQe0VQTQW6v/usvhVbpFtR1/yCenXL
xub1XP0Oqumibz6E0bHkPIj9mOBDXpegpTt/e97Hx3q5XPpngFTU2xyqp9vb4Z9DXZLmxc0OEo0T
yne8KTk/d0Hv1i81g+VBHI8iDmZM7rcFDCJq1DQd7p5BgnWONuaTHcZO58lAsfouKAouD9Rvcgcs
xVJN1IwszWKDgqhuAk0M9OhFiO1oW5L4KNvmIrJTxwOom53iDXVR8M3Jbqs6qZ847vlpkXifxqdv
zDXn4ll+F3J9yN/lfQvDNQod1hIRpkqshgR5FYutkuQvzQzcP+YueEfxQnU6MG818/RFDDkv+e+t
p/JU3Dp0zOsa23HTZ7lkhFaev2CCPQRbx0/39b/otftVt8CqFMs0ABiG3ClaZe8PuDhRjocyKl7O
8+NFJmK81A/CTFxWA+I/zuOh/FImE7kSFS3qOqL8XxN/cZx1mXTqy5eQcvBg3i2EW4riVkfadVDb
1q7xz6rzWOjvqbD/R9p1LceO5NgvYgS9eU36slIZmfvCkK4keu/59Xuo2Z2pyqot7sxGd9/uiI4o
MDORABI4ONCuhVJuWhl6FgUGCN0OJ/78aX1Gx2QykjVnT/qqQfXcMnXFRu/FUXL1qHMWxM854esL
BCQ+uuwUCf3JPEdPCwmbWpArVazO/Cpyt8zbvrXTkiSNjqSKMZlJQOSQsGT6LsAJjjKLmdmVjYmo
C9HSL8UC/R0yKm5QYEDTud9o6uL1V3ZMgJYitToL+/5H+Zvvyl3jBhYHWK5/SjcWJm3CquiTFe98
omwlO9qBohlO9JyQVx0dkOA8Y0FyCKgJq7+ALPzsSDZvhftoIQ9z+zLWMFbl4kspZ1MWgyBUPr6U
21dWjShnpqieAJxWjcDyXM/iduI+AVl5u3RWd/TzUjJdw+tj2SuRpajOmsProa8PcAFIELxhyB5P
QguRpCG4+TrTpXdPr1e5ma8Fd36vPtaZOwYQOwCqWdg/QZGBXr++k/KUVYGgRvWZXW2ZfXSaLPZj
D+C4rKdOM9ecYfuaGSGmv7YAcqcuLixJ9ExvzI+ClNZP4jpgm5CAdfKtRXTuvV1S56QNnhgK9Jr6
ujzrc1DJ1s0ZfK7uKTpKPqnfFfuo4rm3Vwz+8Hg3blF50AcNaivIuMms8Ju3u9DcmAsGKVHa5jxC
M5/QESsafKaX2zEi2rn486PuniWY/dDi9LPkpmvVjMyW1I7k8gsc37cp9vlTNF5FkpLVOMy1uj4Y
iUvB01dX9XnUs1MrEwxTyvXJbo3xLT6NbmBqRr4Qc95WYSiZ83FcLL9qoxyks78yNSCAik2LsoVg
wCOYSNnNPT4bYSZdNjNw0j/e+t9XK2U00FQqcpzMaRLPiVS033qDGgITWZ/71aiLZvtdElYihdE6
pdkYyZO/Fj4HkhBOZ61OD/GnoPduZ7LugLLUsIuPS8mUu5+EWAQ5UkzY5lV6zCdTySIjSHV7rozE
HQzOEL8D9BlMKHhUSMCbqhvqqavuY7cH9coBjX6AMOvCHqGEKTqY+kEWnkR3IkekWeDTWABZ0O1M
W1at91StzPP2zGWktMsz98li6IKp6bXVwGoqekEylLJEFqgKQ9qskc1ULFFfd8i2DqRcJ0taehut
44MEDSle+FgZLebXGjNwQ6V2XdWe1+lEJmAA3W6PEZSHcT+ivDX5cDQp6TZGseK21dJDdb4Clyqj
oZ8dmTYODWiIGPEf18LDjlOVVvT7s98bzdtospEp2Pl3nQH4vEUefdz4wLGoem843GIenQ5m4GdF
pHkQNM79/Qr9YJiGXJyKpOxOeeS+TdCG5tPbo/es3+THx1fjBrI7i0IYKOHEkUtlaRxiK7dcN4VV
h94e2a42qq2u1FX/oq58hzMygzEVM0QfdulyumbnbrFr3cDhMfVGWwpwbnYclfY5l4/OEF6AoaT8
pYRuyjjE/z4Ne+2YV6ReDW6tl7p48jYqQyqfdKt0s3nv3XEdrEJuwUjc2GegCuA1FRVPBDSmyDRY
u83HLB48hQWICGUbAkLYGcGxx3zDDsDpzWtrTLgCxwCZmMWR6Dcpx1/hqoTmXo4TgTWYw68L69hG
adg3SsadtpAKTJZov/GofHLEwtAo9G3YdgxksXviSGxOBBiSs2Di74850zuSn8Ua5I19+scHQTdQ
FgS+iR6I2ClelJSyx2LoHaC4uX76s/0DPrdYn/TW6u3SSHaVvXaOx90OnKHx62O1vEkLzOLn1lpW
ZUUORoAK58ehyRW1wn6oFQnepnVoDzvR4VB3PYJzeEH16FQjhCmgrsDzAR4RoS0VCSDgjRNGqgGH
e8NTCIDU78eroQ0Z/fuUZk+yX2ZC2ABQ/aWCngL5Fbdbq5K9EPfNXuzKZF0vg87daq1QRt2IZfzh
1oExGu3CoSxsEx1WpsrolyWD3+cMz9C23PvjXbohKKK26Tc3fXEHGmnElK0Ovz9DbRT80+/EVeeS
INTzBVn0a4YWRQUjmtAXSqFBlLf9DE1pGy24j6WtolxXEXqSMM6/z/8ElqoRfqnzYEnA/P8v9ioc
47aVZpWaOcAVcEmrmPpqtBvkSueZZPjrZeF0FpT4F/12IXHygqxnFSypNmt0YYOMDsPQ8ZdP/uJl
ZY7WsFuebTLfvEcqTQVu0aQIVZpimehkkXXmw1EPXwvrmo+aEgEbA3+LGEOQRZoqImbkOh7m5tYt
u82OnJ6vOpDTRmjyXvcLMfCdC3olitKKKAwHRcyAOs/e47VighCRXy9h1pZkUIqhdYqKcTOQwZag
3yLBrl3asJvgBMQTKL0qc+5DwEOGujtBorANk3Cz6uE9qeO1ZAPtN5IlOXfigSs51G6hLYQXGRnA
ch/vJfHD9V3Bjp8q4u2WMvPzL92owMWKqD1j4sKrshArAjTfW3gE3z2Pi9+mHHs4TRJmqOO305og
U9JvFqkolvaJuiNiLlVFPfc7ntLBOKBlRbQENGRnh6X3/B0LcHUglJuUs4yrpgCC1v7B+ox1AYO9
FoKwO/f9SsT8CRdGxpeQVYsYAP3l1dZfe0Zn9i674Cbv2P5LGb+h2IWMCJg5GSNoxVN4aO3kRTOW
aDPuCkDchFItAieFLugpkc97LJi7TgLhDB9psMcWa+nnZ324+H40MBa5mOLn65/oKbenESRQjyXc
i75U9mIFVPSlehzfeDAAc7Z85qA9HAbyvdLsmVvvsailxVDGRBnzrBvAdnMypNHqWz0/Pf79e0EF
UCKSJorIdQBNMFuzi91K4jToMI8XSjtTwoXkuzb4xb7rO974Sgh1JE02ll3SQ0hgFKa2+X8ugToN
Vimlcmzx6zkeJrxuoUQqoWN1KQq+KQwgKLpaBXUWfhR2cZ0BKg+048vzS+ZKFudglt7SNJi7duTi
SCjD3k9CD6OF9cyxSwrKrVNhGwt7dtfsXsigTDrOg83DCGt5eVEgg9URr4D/qQET3ub5/zCN867h
upA36/mFmmly2IBbEWsKHXerHAALRcPk+m1nbM4/j5e2JIky9/lUVH0YoxeJf04s0d1MwMAs5UaX
dm/+hovViEGcR2qD1URuTcLNaqkVcfFWUnZ+rKYWNDc4nu3a32Xu6YQ+TzEnz4+36r6iaQCsACsF
ZkZKyhSrWdVI0swcknkk/24D45wvoZTuCQFcQAIbFCpqaBK43qsub5VIzdGOMOqqPZocXkY+gJbV
Qhxxz1BeiqEvTdGOMAJoLlHt0PEszfb3jzfrnl5dCqBujFf7CtNMEIAc6U955t/+Rqtx6Vrei1Uu
hVDXxMv7ZhxYCGETEj3VRHjOXXnPrXyjdpZI9ZZ2jLooUYm6uzxAFm9zG8/J3aVw/r4AUJgoyFMi
a0pZfdTggfUd0Co1YchESEQ3mhATPT6Vm7T5bJRB84nqKV4oqOpTq2jkLoorT5hn0b0JRvWarSV9
0AvMUHt5FmBi2v/koQdqUcDuBCSikPmkFGFi/bHJMZzpBL72LfFX+WAPq26nO2w6UxB+MVarD/ul
07ppJ/pd6IVYSjXG3Is8JlJBsvtmSCyJjhggWACRZPw8A5Pz85OANiDRa0dFUUQCDmUpur3NhM47
ffEB1E6DWS/olBwfgJ2eLLjAl5fGiEF5Tp6eDgdud/wJzMD8WcKz3nSC/y58znOjpDzXyqibnXVe
n7JFNLtDSI5SPT3LAJEWwCqvdrrJ4bi9U7ST0ILfksVV33vN/WbZ/1s6ddpSx4dRw0P6C2YBvK0t
LtY9FySY9vsKRdNjOfdQZvZS+eNurHEpljpttCBxjVxDrAeIivqVrcBeMjfDPb4992zzpRTqSIew
EFm/ghRWNvYzihOTbH0XlJ6PxdwAfOgjpPylUjctk3SQU2POMQYQbftDu5USA3WR568FG/pbrKJf
q5eLorxa3MQNIyUQJmIyAJJkCREc70k7fAJg86c3o1fPQLg+IxMGrLhbp/JTzs2g5EIPC/TDNhis
m30Dtukbx5/V+eOM/PGC45Vmp3fzjaCOxdA45NMlmq4QQyxkKVb7f4R4b78UxQrSVKo9YzgHZz4K
EDOLTyOH2ieGXaUm+fs3BnofND2VU5gNinG1EZkq1H/lfAHa3RMfrLM/hf3z87Vo8+4bHxRBBDDe
ihI8+bUTF3g/yccUSaDa5J+LzYC+wlNuB1bwWrlWbdfEd72/mS3oq3APTJyRG0BduwtaNF+1m027
+AhKi6IhzeMpwUcI+2QjANqQHNNtfNa2JaT5VrAun5glmfccssAJLKIj9NwCNHa98KJXc5XtSrTH
vtV65k5uL5KxMlZFby7oxA0eYr4kl6KoK8/3jCCnSi6eUE2bXOk1cwOdK23tz48CtlCETB5yl6rl
gyr68cbei2wuBVOH26mAtwpTAfq6TWjiXqAvJFotmZo7QoAlEHjgslFAgh5db2Q2iGPUNR17WmuS
WdveXw/uc7/A5HDH0EjiHGXixNADACzBtZQgVEthyqQBFLM84SYj7UyiVURyo+1IRNV6ebxzd3zT
tTzaN8mZEnKSOJxEO2mO0mR0zjhauIQzZRow/874iX+cEG0eI/pLEttYys3dYBU0/L6CEowqAkGH
jAqloV4jy20bKAA9BTqre/b8V+UK1vzvQB8qa+DtYLVgZO/4JwC7BARcqIXPmRwqbeANvAKSqLY/
NYm1lWU0bmuBrr6Z0/lYOwvCZsW/vvfoGYLKAIsxU1LTEFiZy7g0b8X+pGH2lGdbyrjgBudTeiDg
9zV28ZwrmaIX6xEC1hLplnzfrdXC1wvz01dFzoilz6cesiIaVa8/saOjhqPV1etcH4qKtO9+a1ft
vl2r4OsAvGLEGLbsY5HM+/bmXX8AZVeagouqRAqGE3AUVndqY2R5YrO1a7152kuWYP3BZENjnnA7
GrsucRp9sOfGLDlfoh+9aSGAriKMEkX5lyYECbTr6+l7Y9qOSgxdBWqk0ZMa8etIGEA8qrcosuUo
IrV4KN+auiHCpHvTTmsPjd567wv39u6JX3wI9TQp4zyf0jAfTtK+Qz0Z+88daoCu0M7A2SmSwwlO
5KBEeueDg6bfTPGBq6xm0uu4NZrSmhBf7wPO1wHbfPxpd9UFN1oR5y4mTqaucx1FgEehEHISuhzt
5uXX2KyD9OOxkNmi3yi8hGgeN3dGnlIqoQrNKHERziEbOIbkWairHhsaMnrTcq/ZaNFS88jd/QZE
RQWUDCB+dv7/FzcsG+KuT9towIjQLFoJ9RR/jEGULZj/u3t3IYXau0ETvEThSuxd3Iobrxf9dSEE
gZVLjXZ8vIPibQQHVVYkQWMRFQC3RslSWzarwgZbKHdGZ2EM+oq3eZu1vTNjYQT6G7TFGv4akcuu
gG0c97ntb15jd7S0P63lu4XZWpzdW9lP8CEpet26+LMzj6E1k789/tY72aTrb6WOWxAHQZQLWICI
D0gOjgZOJoO39YvnmOeJWjqef2i2SxReNw1Zv7f9YououMIrIyGUwUx0YoptyP7JvWMnuGq2l8DY
nz4VHKzM44XePf8LgVSMkccqB2K2ZDgpXTjiXT5UZt52lSurobTgMn6vyM0VUgBdBxeFjHtKLa7i
syb1w2o45Wa/aizezp44g/krH+fTzX7yjWxldu08XuDde3shlFpgxwwy2n0z2E+m99aRJ4R6UeXi
pqoDiQS54JM4RtP4Y6H3fD1U/V9LpR5UaZ7VahZgqXyfm4MjNZj/MOwrp8+tKsMzzuQ90vUmky5Z
jfvn+U/BdKGIawdJ8gRYaVZq9jymtIy5qTL9gjH8X67Hv8TQzgDYlqRtiuGkak9j/hRrqt6xq9Aj
vPLlv3dZQBTuyCwFBvz8szcahOE0MjoWgfzXqFuZenzMtT7Ehqzjp5quNCJpQpsvQwPG2JWGSW88
q2URJGS+AfywIXJPdfau1R+l4jIfPvPDD2sxZ3RZXIrW70WVwL/+6+Mo9eYqpstiAVcp9Uw/suv2
uYlOqmiMvZuaSqursZUbUryOWpU0mGOj/dtQAJisC/mUpjOhlvUNg6MvMh89SGm+iRWzKSpdKZYY
2uZ9vj0HwHyBakPh89fSX/gmRsi6TqzgNTzxjR8duX2XmYQE9uNb9L8c97/EUC7Qk/0MDG01jDBj
ieIr+m3wIDk26b6WMKkgMiSEPECfD6qRQNckKIQqAvqN+CNVHDbfDwwGFYVrLu50PuQW7vjSHlDe
LGTEUuW7Zjh1eEWIcaBnniUx+XM7LCXU7htOTHP5n+2m1H4Af0/HsS28QpxbUbiJtV1ZRu+F9qRF
TuYX64l9F6ZDyq6ixvHa1oiYesWom1Jj/oNFi6DtlgAqZGWFHiEZqkEzSPkI86KUw4cYdrMccTCG
QuY2XZpikt5jHZiVlta0S4FzTHGhaXWjiVFQ4nXq72r5SWAbEmN2eWiF+SrlkwVh93wFQLLoYcKr
m7vp5VMxJJIfcg83+MPPP+vAZXuVtKVi95+PV3VPEJ6f8+Me4GhFpA7UY6Re5Yt+PA1laSCNQBqm
PaMI50x5uFfFJWt9m5DFPCIVEzdQgBcBRaUswxgnjeh1wniacsWO23M/pFY6dbrargRtrRXcSgh/
tKw2H6/yni+6FEs5QZ9rBPAJKeMp5J+VehWWb3FsPRZxTz0uRNCDWidpQLWfkcdTV7/13b6qAHsP
rDARiRqfqnjJu947N0BIOaAH5vqJRN15JvRKcHMz46kJACOO8exTnvnWUfvWCaqlytatMBmoZcTK
HIJlXqGxi2jzGaIgYJEoQSaksjr+Q/iT80SJF/zGrSG7lkNfMRVMh6EPOQzacpU/k/JW5Pp4eHxQ
t6+ZayGUKW+6RErGiEfsL/Klzoseu2LykV1QhzuAa4jBpDNWAeZ2Zti4NhdazI1sFwl4pA4ocqif
iH4GIMsHc2IMvybM1Ln5Gx9+MeNLKq2V8WtEBqEIGEPy0R0kRk7Q/A3Cb9Gbm/wytXB40eVzw4en
6dteL5e25VZ/r7+X2vu8D0NJ6SdYnPxpnJ4bpzY6meS8Ifv/dsbyWhJ1AKkv9XVfQlKluIHqxlJp
xv4rSpA6G7FWJi8gTO6k+SAPDgLpegUaTHfHYlFMEA8aVhYnW6ELnLowq+44COjr6NtjxtqZavU1
S3pQr2ro1xdZ3feRaPHshnXbTueyjyj7CISepGhXChZK07e2CT27SAOihwcTl7TfAP7Cr/SdqspD
zY+nduQ8U61KsPgUaKrt4uj7sebfKQLO1gJj4eYuIbSIU2ZQyDm1VkAFeBIruOhB5wbLz01lPGrS
YZLNotx3ckBi5lj5ko6JOVL+XDDPaDiVw59IWkdB9DdVvxT+Wcze5fZNFnSm9a28WVCQO2bg8jPp
BhGfw4jt0RP5UyfGvMXJk9koZbjSJDV+CsYmNB5vyy+m89qzw/8BiI+OSxZOiZ4EUMErpbEigtQO
PREMCNlA/fL5+Snqn0+b19fX9/f33e5jdZ4n5KFWk+hfj+XfORbIRx6Hm+8FjPq8HxcaUASy3Gvc
JJ2CTQrQkGwPlmTVerr17dBu1gIo14VDak+O7HJmvpdN1kZRIVlF59Z5/Cl3Xv0qJrDNJX+YLBYA
2OtPCTVflRMtkcEhUIDmqilNzzczk3mvncXc920soApoWcMbnEcbEIAG17K4IFLCqlXkE7sK3jGx
1UFJfIcxUE61kFm4AzOAJLSjoRdQEdG1STnLkRUiAWPfZGDM0D3bgk3qDQXTbxGTtzDrC3QMi4Dy
O3VMiBSwgbjQiN/orgulVfqiABYT/KHb6um0x2QjUNvqo66F5NNy5xZ9crIIzMqhfnIcR3dWpmmT
CIvHyJ0Fv3rnQXj9NdTFD6Y+Y9i8kE8KCc28M+ozWBrCU+Toegne+QTZpNVii/CtYbsSSoMTodGc
NgzYAjw4X/Q/42eZmMKrsJl2GSq3Lw0Q1kf/+FiB72T2roVS6QA2jPAED0rsO6iE/2z31n4PEqN9
oDPzVLnPedOBlFMFkrvVzsC+H0Gy9MGjmuU8S08t+bcHvmnc/EFovsErRcNYQ0r3qiyR/XGoZTRj
tIetVW2S0Nq88pZm2hMQxtw3kAHxz7hSioUnxHymtFW7FExZlQBYJI7hIXjiDF7Pt9qx6uwyxvvf
aoS3x9t+J8uEVYJGFrQYYAVk6WfEoLVlHrINbliKdo1OO/cT8eSnwd96r0qoR4dgHY8vj4XeRqWo
moGza4Zc4W+6pVMZIqYPB189FfPsS/Nc2EuwnXv35krEHDRdWOYs1Ias9zwFIzDElYa7E1mhyegd
eX31ddEBfcyCL1qUSN3UiY1bIfFBxzaA9LTXMSV1V63jM3fgjdyCgjrZdqmB+Nf8UZoiasAFoBaI
JApqgterlLlyBESgxioBJO3Wga6Zpf4ZGIEx83gUJLVyMA8c0Da7Ku1622Pa07wHqe0T1jpgiJ8T
GaA1kuwKzAgRyCcjIHnmr2/xX4WNtmdMc3sdDV/v15KbbBm3Qcu7pwduaYJYjVnkUbirGRcLolRf
Tqs0ZJRKmWdB+M/nfL8E7L5hO8Ktnhn6gL4EQTp6v6loWUFVswEzoXJqDFEX1t4TcygscDSipXRy
4j+BMTn+qra519qqiLrOgW8ISGM3doxD9A489oEFNYK365f96iybOs4ZDI42S+TDZqrK6+OM1C7M
1CRUgdAf0cv0p3IVa9rwJvExClf3Xh/fwjupMWzFhTjqjkBcmkxZpJ5as9vUqFpbiok8ENHMjxz9
/pEdzBxYi2PP7sD4r+VSN8X36kCsBCxTRldv4+a7ELCgjlTma+l2drfzzMcLvWNPZwQNnhB4SyCB
QYVGUxWqdZQM6smzI0NwmjUO1mKdciEEWxJDOTBBLTlkTSEGYaAzuP6zBv69QlfeH6/mTjUX2KWL
5VDv00TFO6Hse/X0lqEFOLDiZ8/VDv5W3sxUCRlR4CKR1HxfbIScf5hWT0FD3QVUEZqGXOK1esoI
5fNEGtVTsylXMmYeJkZlioZij8f4r/T0eJmz8tHCwDSO7IUIyKdCN7qzkVeCUj3QTkJphiKBhUIR
zc/ItEibcyeanTnN/ymJ2k+/EYJ88iPtpGFOpC4Fvo6Z9IIRt0fZ7DmdXwjpZhN2uzAZ1EvCTN+u
Utpfg2+smdJMO2Wb6CgfeWP6j3bunwLoan+Tj9zozQLkLeNwFnPwN6wlLij7vfeGJOKhAQSTpMGI
UHZU9n1N6eRSA9yP/ShX/Ff1Ex0ykz8s9pTeOx9ECcCiKCoeeTR7b5t6Yqs0PYZmY9bvIfqrNARZ
8oT0AZk+lIXNu2ucLqVROY4mlrtQ8loN6TnCsYQvSY5Jt2ByWCs7NtarP0JE+JQsvfDvOL45FPrn
IilPHrWM6vEcxGr7Zh8dxS/uu10i2L9noC5lUM5VywuFC+NOQ0AbdKT/kHbqvvrJrWaJIeOeimMI
9S8AHZQFNOyACz10aKYZODLjGiNx+rPLP40GhsHWG84EVDE5P7YVdxJFwCei7g3WMFBB4S1+bZkS
tssYtYFAdgVadgAkJ0dat/CfAarCgEeDeD4FBkAAKWuht+v+c6l36N5D9eoLqL3NmsYfRjBmgq8i
J/4zUczAEj5rW3Zfd7yRYoBVco7s8t+2JcBBzMUzYErA10L3DI5qlXKTApZChZ0sj3fLiltNP0zT
W483+PZAtXnQL/ZWBYUZajbX+1vJZV23BYgZWa1YIQ79W06+4qQZcH4FP7ALofT8a1cWEswfGocs
Bl4IHLSICoNGIZZDtoj5U8LACMd9lRm5J1UmL7SC/nhh4s2dQBpehiET8NBHFE0XozBAuI3GSZBO
zLTjyhVbrNXILTSiYGSxx7x63lcYOlq0ZQEz8Y/T8CSBzZo/I0rTFcEevlj/o3UU71gk+nTmUMHG
v7+rjzx3NPXYVzpbPof+ehxC0nqW5xttbTSYfQIkfVWbSUra1zghTWfKJQLzFDWw8xCvBX8BoXPj
TLFKuFDEleDvF258jthWTZrNL8osUD2zrEdMRlGQRoyKljGTMCqdgC98s2xHb0Fz7kkGWwcAhGgX
man9rjVHlAZB8sAqdELLC2fzQwwSIYEv3HrAJoNWJbWVOs6eJW1cKvTfO1ppBgAi7NNA00yDUnum
Kv0IWTHAb4CT4AjjeYSNV1J2FkAPvU0Dq81XPtDd0XbyV5G6z7RYL0FU3ess5wSMPgVE+tTG9TRZ
dUV8+YlrA10u/vC+E6um0IWYSsDkL8lPWG7TxtORdm6Tdz/VO4m0sa6u+bdsJYnPrDrNHL1eb1Xq
RsB/Pdbh2zj+V4PBOYfp9KIEUrPrPZbFUEJIgXRcxPJPeD9VgGomGGJXFr5T1M1oVKAsNuJKAGWK
VD83icwa8VgefTltDZ7zVF3SPKNPs590XqHo57neCKkCHgAhFUipSSLpMMLcffzdtwCQGWunAZmG
eHZGeVPxpBDwvTz5anIGzW/iajyX7nhGdoMkKTExvNW7AZT5gjdYWoG7hpC4sKQ0qhe27zaSAY5X
AuUsHoNzJpk2bl0u1EVUTd6piNKcNFz+HOHKilVPMEGXlDjJWG6eAuVlkdvnNvkC0Spe7hg3LYLl
iI4FRU8WSrZi/XOa214PIu+eszrW7hsjPPfNCnBMyfsW+YW6xS1cexaLNXNgWwO+l+awluNcYNFS
65+jVlNNlkG5qPdYMB7nXWDXIchmyq6unQkk/is+YDpLDhTSRlNhqELgmVpfNkvh5M3bQkTfNjDq
YNTmRWTTKR0WuyYL5aj2z1UsItMW1TomcEq6pGiSVQn5aLWAFBpxU6q25rOTHkV1ZoE4N3LVEeNB
HmvmbZIAX6NBJ+F7QPKFQSTXN8qP2LBoAf85c0c10NN4O/6wNeb76WxuR3hngZa0N7PQFLw9J5q1
bwGak4slYdN9kv/lN7ygi4WTRmaCfkJUx77GzpaiVS6ZCreWBEPTXpSzL+oKs7SPc3h67Tvx5Zjd
jVkPyG8gz3H95akkdX6e9tCoF08mgY/3rrBJn1tlV4oaqZu3vP8e19Fkp/ISNfov0c6NbLw+UaHC
n2DZvZY9Cj3f+VPhn3l1B+PhGf5hZACNI0GxatFJ0Tmx+NRIFusZIIr7SJ7ZQ/8imuNgSNGa08E8
whPhSTqlqtGDY4GZSeuXYNm3gdp8tBcfSTuktpSUoMz98wC7smdqexBMQVn5Wwl1w2bPmeI6fZ3e
BN9RnhlY/coA+560cEy/hSFqq9A0gFs4g1hn/Mb1VgkZZrq2kuqf6z428+exfMlKc/BtL9dl77th
Nl1hl+17hlkogrgJxr8Va8icrQAXNEiEy2zkGEBCEW1KPEfYwkw6Q2TsaVxJ0S5JzMh7ykG4UZlM
7LQa4RJTeha+UCH1jtqhidyqjoF50yPmW5Sf0VVNWm7brqbmXdHI4Ot+6IbHeGwJm63QqLxwu+Q7
Onq1eMrui0zaiWko+md5W8vWyJSkHg6hv9U60HyH0WtZksxJ49c+b+G0SRG+Z09R7sSSMQUbv7Fk
6ZUfjPFL9l2fOYhAhucrBbxSsNhavZc9dJ5VB1gbkg1nnzfRzFWKetg/KbIliET544mu0p2T2C2z
PVCGAczduJFBGjhts2KdAFcako5xMd2hQOE4f8kqo1DMcliDOVZ5Lt78ciHgvePBUWiSAdBHiIbc
ikRHvOjU81lG9s9NbMmlDmx86bvg3+wMgLUSwoe22ujjNm9sLjZ7cLbomZH4K1nV5XEr1gufc88t
XX3OHNRdJM+TTMv9vvb887hNRRIrVh0bPYroAUvy4KUBV6VoimxsqHy1IPo2HL/eCMp8tQk/TKnI
+GcMfkpTdF5Wha7VCpFkq85IlYFYMckWZN4++REbI/qHsUeTy8xCfb3c1p8Esar84NywOwaeJ5qG
beCrpC6Ap8jIIBRmXI8EtHArDkFzp+I6BqOrqUuU1LcgPXyJ8Ivf5uf8Gj3QNY0KvhRbITjnqtQT
HlWMndTyg112Cqf3Y51taiVRTznXP/kN26wzzR+MPB0HIgcc/5bLraaPbBIbfMnlXwXjLUG9734h
OifBnM2zIItRKNXovUAJ0zoIz60nOFUYGZpS6YCy14pd1FbQdmbNuFnUGUF+iJiXpNpolRUrgCt/
PvbRt/UWFLvn9uS5mwLwLZky5HIhCqOM1sSzbMeANHGvijVuYaxiUec9l5ccZAzf4z160M6PJd8C
hGbJGoTDwwLCKFGxSgcsBl9rQXKWy12mWZW/VmQnjzGB5CzIfyNlC04lD+0W7K6RzVqdR4OwbwV/
GorcCDJORzwDoOlbD0rzMfF0tQhXEJURptEF6StQbb8LFh6AN+kl6pPFaxXnxERkEHfFZ15OhfMA
M2RFfV0DxZPwZlpFmS4OebAQ4M8nQDk51PkQiaBxFUlcOjvBZMD4hmyVnCtAIjZ1vnBvZ1V79POU
Gwn5vgJOHT/PjTtlfOm/FGFV7DpVX0rs34mXkYVAvw7ASDMXG911p1SplwsYc38ek2nlR1txXHGV
svXaTXkuJ9Hs8/didDodsYXBiN7psb7deaDg7QzwA+Zvzrl9lYqrUsxubb3AC84VN/dXRhhKPpKk
t7pkC9J8klY2u9S7cqsv1yKpy5WMKuNxnRacp6DQY74licChAev9v0j7jh3XgWXJLyJAb7ZVJOXV
Rs12G6Itvff8+gn2AHOkEkd89z6chYCz6GS5rKzMyAjQhv1wSDLdHuE0gMuVBOQcVJeyxqNdD4ob
l7sTDcY9qtNa4Eh+F5t+M1aEz3jKdVpEb1v6W6orU3jp/XFWIFXIzGVWVF4vaGHoZOluUB+8dqS9
jF4z8QcZHeWjba04haQOuHO7varfGbU9HnpcO01FUnEXLVVwZ8LRiaQDiV+4e7D5ssKqWp2HocjF
oVNzh66nWS7ShHtUHlybG0mebpI7HSXJgVT3kmOo9yWa1HOk+XqipQtTc11XQhYR5HVIzQLpi7wJ
c55yvk/KLK9Dp5S/8/ypLR8q7l5KFDr4lhcQ1a03TegovSmhVixvXQPRWbQWG5GImXV7mea23+Qw
gL9E7QeXzeWGiLKi7wS+A0wKopO0NRqw9kthDVxuNq5DrYhNBAlL75c5oyD6BavyBJMH1e+lUSWq
fBCQB5ET+7q+ltuK33TNm1C3O6CQRjzxQmMhEp7JgAA0NgEhAOTmMVTmmA2FG0DwBrM6yl/ysBk0
cFcmeG/IFUlOPYLxKrCExtKXYMFzB05RIBWBYuiUHWPCLLFr8hCP8NDR1HY8CPEhihL0utTluOC7
pnuFPW6aMIU0CLHwywxQajp+0HQ/QoLDJ7wUwHktXDJzzlk8NzEt61mw6sI3c4kSRo5fCUTQofwK
PuTuG8zk3DOfvg0SgTprFe1DtNgvwB3ndsy5aSYYUj3JQDhURI6eK9pRS3uOhrEASFKu4bkL0hYa
h0my+s/PBnSqpt4lUALjOrgc7+j7wsgbVeTUQ4iG2SdXKkxf8mjY5ziPydIWvb5lkfJHiw4Kv8AJ
XVFQuFkb+WOGMaJdVbAz9ByQGnIf21EYH7mg5EjTaJHpIVZdC00OZFiIVl2I2gRmzZXoHNfH1IqA
sbebSv3WwkHaNQEXgDpdFJd2wuSgrjYbyk1IdKODCi3ylzNTgwghT0YBy5HsGgVpV7TqEV06Vhm6
mrdoTeWrVbTESTa7/zBF4KqYZEiQTru0ymfKIMmDEjlGUpneUK2N4sSNNEmfkOuWSrvBC73XdxVv
oueX95aioOmosoNGD91UGzV4KAmIl+Zr3hXzUcwhkJO1wYHLdLRQ63F8H8q+E7kBf5eO2bhSdDeh
Q969/cd7EfkL1N2A0ARByV+Mfnb2FMmL8j6vY6cJInTb7iTF7ApLhnxG/n7b0h/dEDPOC1OMJ+H6
1HAjqYod8YCey82rFtu1a700rwGVgViJbTRhbvOIaiDCT+7CiAxr705drEZPZtjPmGQRcFP+KTcw
p691E2mMgjhxkJ6uzEwUyDBGJNb+8wsQcOZ/ZqZVP5vYQs/iJOyixEnGEF3KW3k0fXE3Qg1qKdc5
844ChvmfKTa4FQvP5xsdpqSTuBrBcP2iv0FzRDc5DYInSIEFdg+Wm9N4WljRaWdeTSWiHjRyayAm
+EuKnI3Rl7iwLYM8cQA3s5Bw/xic6hDaP+EdBMNDUwe4pDOre3XnIfexw/2xFHzNXE4AS//7AObo
KIMaAEOYJk7JpxBiVo3Y8qIhtW+Pcyabggk+M8PEFZ6cAbmfZwkEXVT3vunMguSipack121OXFdP
YrlV0/WC1Zm76cIq4wxVvSoV2cDgtLvv8gv08asmMuXXniITvCmptKXW8Plw2+jMXQGb0OEUgMqH
Pipjk/dEDxwGdeJwEV6UfeF94tJIV24zCdq1AbdqOrGncpotAUpnUs/TcxyYGgDakFM1mGOJCo6H
QlETO3FT+Hdh3ecCrmJPbqiXcwLAWEox6qcp9/bs8dFQkz7OSmWfZ1mdUbCWJ8++F7bfEWdU7Tfe
e9WAVHTbcKDkMPTSR/tIAVrsUpDz0uRDVRsPnjKCRyQoq1xFMaIzvjgJsbLdRxkII/0EbDtC3Puf
Uh94gdn0YRkd2iruU5qlKm4EWanTzrw9/bNHGVCpiQV70thjgW5i1ipKkRexg0xCzbWmXhHBAz2C
+6AZtNsrKFjrFNqdsd9R9Peis/X2B1xpteD1Jp1/APOEAF4oDWPQnjhDuG4UHhDSJlBJEm0rj0gS
jQqifemi3dvQG8hRGrH9iig7rgF1T/1bcq/+M2Y5rh/Bh5ooATGSU6EeUG35Lz4TUGcFRUcE+uB/
uvSuHRpfhzwcY2fkf4IPfh3uOV8mgVjaQWO2na2WpNUJHkm08BpaKq+ce0yAxG6pUca0R3AebVzX
QpkyEmkZbdp+U0IWB/o0GhTenha+du4kyyifA+MLtCZeZpdf2yBBzo29EDvZsC7UXVNAVA267R0q
AwDsSj9NF1g1cvttKJA2eh2g0epuA7HHxxEVBcxio0vPxkDVDt1sL0P4OADekJhlwZFuqeg+5wHw
hsJDHu/56el2+a2cXwbdEBqxg6p+a3qNmptFMrjEwJRbKKeqJI6TbF2W3BKZ0MyTZkIKAqcyNeSA
7ubSclxmbhGpMmZJ5b111UsgR5OG8agkRb5wOc/FACg8aqgXg7UeV+elqVwrPKUcAzh0SZBB9dQM
VmhkzyjzbPmoWCqXzN4fCGpFIPqQAgI5zaU5DvFl0IDHxeETtDkJhh02pK6oWz+pA3gRreAlGs3B
X7q2rmB3OMvnZpnb0dX9wA2LJnEKlajFvaYcGn6n2zigXLTL+9WwRCB+jeKaLE53B4BjKkDgzBL2
SlEJvj8mztAiBwFkEXGrTxFg9Yo04guKIfq9j2gotLjBbCuq2TxuUoD6jXAjjr/CsHXlhbfWTHCN
L0K1XNUAnUGF+nLq+ULggobjEBv5RrvtBkAVhFo5iVylHEC96u+ErPAozyUBbYDYXXhezqUHoAgL
lhsV6SokJpjCRKS5fqSIkMTkqoKo4as2oLonrzltK0mrtK9XsfdQ6pUV1EuOfBoYG5vBKEijJgUm
KJ1fDlwWEqCIWljuFNIXDxWfmsYIkEBoRW1CSz6jlfrS1nv08hMvsRUV8pLTWzC30GY/Cijk+XZs
3BXpsQ+e9djkXar9xwQSUMfAdpmyNXh9IcFw+Y3cUCuhkAipU7sx5aSNV7XgxDgYS/iamfoQDOHF
bUzpSRUgkUtDRdGoeh5JqRPvyxO3gUwsnSg7Qb76+FUSsaK3Hf5cTvDCHrPrujFtaygUpg4YO31b
/p2aNh5/xuN9tFfJS04k6lTh/+D2njnxF3aZiwY6CpU+hmLqtF94B0TyLvU/Um2lZDkoM4KVXOrE
VQ7g6OL7U8XtXHxObsaR1aN1qNlluZUtaa3NnL+LL5o88dkTgRtl1cWzM3VQJJ+6BKD4zifY9T0R
/J+qXyQLmbUHqBqvQHNrUt26tDcMcaBVOewNPdon1xMj6AZ8m6ceaw5kPeUJzaE+HhKrLShdd8T8
TnZuRZ5v74Br3s9pa599B3P8khYtx76BHbADDQnY9SUUhEkFQUr0PjZvq8rcp4C0Qt7EOXWfDw9L
6de5VPCFfeYar9JWKoRimncCOKvr03KPV0sWgnE5czF8sO/agfngfd4e91yl49wuyzwUDA1YJgKM
u6GDQtBkj0c2jV3LH1eQBr1tbFpLxsVd2GKvVbkLYt3HGHVt1woRCet7d3juvZ9FYMxciujCFHOV
JnokZ4OEYUl3kAw0kIlBZ3C7qzo8bUkpH8P3DhDFg7uU0Z73XP/2EVtYUTwPQYWPEz0I6wx61hnl
D/wzP26jHyBzxsjkQLuSWcVJVBfyNTMx0sWQGR+G7dN18YjZ5aUHVQCULrT7noqLwfGsz5pS2SCp
BHCCZdMoO5WTVQ+YToXbTZhHxU4ENDuIkCDgINanTbWdyC4/xBdeaSiv20Z4RH4yQZHQKJdwddOW
ud5S/z6GcVdpI8R+L2Cdw/zQ+laPdw1HI85GG3wM3M4uMbmlvNj8Lv5nkvFY06MX5DKYZ0nZC6Fd
DxGRX4ErFhapRGZCe6zoP0uMTxLFsQyNFHvJTk20NYLz9I6O7vr2oZyrz4GmEhWRiVMeUDJmCjs+
zoUol1Pn2c5IeOeb1SHoSZ0Qup3czsTn2q1PtAMGauHanQHhwOmemWam0uA0z4u1yemadvODqhu6
RlN7JHq7SdfpSOlvfMg+uxycx1FFzdsDn7/0z6wz06s2XRelNQZeflVWDm1VBZfqE5WeeXNrNFZp
P3TkAYl2c4nmdd5JoEYPHCiyN2i3v7z0AonzofKI50wMcmfkqqXMVMGvHkI7IHjU9ecKvIp1jMao
DbxUGYNBNVw4ODOICh1PRvAXAAWLAjsLh9PkuBtSvkycviWhvgLYpq4OngXsFo4vHX6SyB5Ck49W
o7wxVtGhvCsL8PzKtqpv0r3wMyYWEmn1LgzW6VIj2pwnA/sA8kpwpCgqMNuiC71W7CI+cQyhRpdo
hvxFMaQwHeZg+qiXAIoz71gZvL44ZzKY2HgW1jIgx1SohoLMbz+sxyROCbBJD2hSX93ecH8KDayz
wqzjSMMWYLTMSZMGZKpatU4dFT2Kn21OMu4+8YiB8uOz8OYWhP+p8p5WHcnzbbQpfRvA8jGg9Vff
r/jc1EITN/OYmLG89VD8EbfRi7gHjax4Dzo9F87+10ss3DF+93D702fv0/NPZ5bE7aSobvwGV7dq
goeKFh1VMyAiDnyJ7h4u3KQFydbd3ZJY9DXfB+IyfdoMGlSb4SuYWy2IBs31NPhAV6Xa3hAIajxm
0Jr3GZWpAo7PVU2Q0iq+g1XluCEZWksEhpt+xRWp9oG8aZSFZZx7NF98EhO0I4b1/bbHJ9W2OVhA
0/7YG/V+laKh9iv/ldfoQE1syLGuGio+3l4HaRru1RY6mw5mC0ErAVBaYcR9t1Efoo9X+fcueNR2
6ibZB7TcgcCwtn5pZdJtAoZVZXMUqHdHJYr/t0UzWPAic89lGf7LmLSD0Qfxl508ey3wIIOqhyLJ
HNkfomITag0Y/WpXSl5bUN8918HU9yIFQ1FSVwzSUzMm/PNQ68lrJhmxt3CfzPkNkEcooERXAN/5
W7izrxkAIlDwnsqcpvahMF9lKY3k5KuqeeXUlnxPbi/GtOeZtUAxH3VAGfkKtLMyIbvRa2GjVFrm
aJImb/RAwPsA+QtT4wyFSoWekLiMl/Ij1+T5gOuApH9SDAcuCl7o8u4QByES8qbOHDE2VYWUkEZQ
zTJbS48lujRXwvAom8WhVHeSsNZyEpWIzfSFiZ57rUDRDrB3QBJBcca2CkuDP4hK3mQOt1aFg1iS
Dvww+wIN+wNIlmlj8ptKtlLdEht7zEn+pS08JeZ2HpyoqAHzjnIWoPeX0yD7nqj5SpE5n58RGBiS
9+yppoUdfN5e4xn0pQ47BkQRkPnQri6HPBWlkfcxUsDeCAZajU+FX5Aau6lAKlouSKKig0WhkYdk
TOnRcbSU58hoaKEES9M+c1OBmgvpc1AvaYpwNWhVa1FhSbH2IF3Ots72xJlbgNUJgpTv54VOxzmf
D6IQgGTAbaRquB0vp7hsfTCGKEOGJykCE4QAuzIhakqVY+FCgEZLEWuTpaBs5nWBnir05SASRX8l
+7pABowTGp7PnI7PIThXDBoRG0Fe54oL/vQsHYjWSp4FwNBTZ3juamwXkXh/ZCjMwcbhwmIj9NAh
es1cdq1QhC5OPr7BdfkXlJO477QHeslMRReFJKHMfIMggAJPf9cFOTEyUIUd3Ugx/FXhtlFkAsCR
AqvVx94I9rmmCfeGFADSzQ+R+JLmkvyi9dAYp7xfdRWRIa2AO0PLhL3XxbxBDLHzn91cVJ7LtGor
O9E42ZHaNNet29t77i4DgGLSdxIFQGtZjskYIiOla+S5k/k0VC0hx/SOZoZehTylXPEpvuFzuK0I
goP7DrrzjUDVz+61sFWgaAGQDkHBBXbP2181Fx+jTQrfg5IGwkCZ8awTIr2ELpDnGHK+0ixInYPa
7Khqq96n9dbbdGanueCtt0ZpIQH8l2+6XHuIPKBpEsE5mOlRbrjc9EXjyXrUp4Fjvr4PVro5jGa9
AR8S2M4wEeRu0qGfVNB9UwcVxBch9ARdqge6dUln7vcTTVYLIpg35KqgLvgAsZ3TKaWnHDIDKcS6
ttstPS29J67vPRyYSTYKxRh8O3vvgdE5KSTDdZ+E4i3tPPQcbSL/3u8XAp/r++7SjHQ5Nb6bKTpK
Y+5TwyuWFx8rIGHBXkqTcSclSyp3Mwm5S2uM9/GyAhdPBGteZw4032hgyal+8/3hcIAiD938fKGo
1m97Svbjb3SvLABkZ07GpX0myhOQEO74yb6pruqAHOzPKQeN7KR8f//CIxOoIqBCwwttSLPg56/d
/KVpJsjTxUjXosm05tpy/itEd5GiLti4DiQvbTD73PNyL4FbcZ8Aqi8adH8uERPO3JywgHZgVKen
coHCLCDX9S4EPjPuKYEo1Q/ymO32iHah7wPE6hRzqRh5nSuZrCEynorh6E9g5owvVK+VyoZ7At8D
6esNWEHJwB214rNWXzplIfCdXaGpUxHX1NRRy0QfrljKIze0sKaAbqFaJdqzNGRLbvA6uWXwU4P8
1KGCX5YUbhg7YNBSjgPzfmQlK32vky20ugAoWLA050AwL7KiTVwDeGhdnmy16HSt6l3uqUdlqQe9
XSWRqjoU6Ju/7dnnXMi5IWbepApyr0EOQyA9x9tNIq3ME6kH0x7/FceLydglc4zHqqpGrtzS4Ca5
m+ixg6IXhxOM9/WXQMHUSLfqbuGhPHesEJICEIN4CeBEZiZLqZDiUcYAYwMMAxza2fFuvz2HM3sP
AaAw1SuggYBy3OVi5XFVN2KQeE6sli9lUO4LNCsQP0is23ZmThTaoYBVxnDw5Pgrkp+9pnQt7MJ2
RH9wWmVb0RPuXCV6NdLgUwLrapG0Nvh8F47VTFZqasH6Z5NZsF7ufV/S0Sp6sEE6GZoewQ8Up382
ZLUhuGyhAeceY7xpTwvR7l9rDHPxX5hm3JVQoqJadzD9+srTZ9V67ugAkjyFmLa9MSx8wufT5P+R
byg9ku5kUyWNSesVsoTVepeb5u9CZnZm91580bQRzhZA4yQjVOrCc4LAWKuja7UKvy96wUzKmlbV
Uo/6rDk4melVBaQlC3oIhRx8OInnORGS+KIVNApV9XVU7wCkW3ADc5criEYE4FaAXkLRmxmaCHnp
upfRjNtsC51WHiZUIqlO+k14V9+npuLSyiV1jAvWQyEOQnsu+Ejlj64oSfaG8t/trT4D+ABa8Ox7
mNsDKHyhKDjRc8zGEl4PoUxDWzr0v6A+8Ki7EGNO0Su7086NTQtxtq69VypRWxnoRB5XxWO754Xd
h4JEknIY8oUoZgafhoGJ6GFS0II9CXte2uL6mk+KKPansuZhJIJgDd/fu+cYuanvbi0tQVvnorYL
e0xOPXR9peUD2OvCTVvvBM2Jdn5rozcdqluBu0Z+IBgBYI/N2JdMSd61wZ3AvybGRqx3ncUDwMZt
tdTSFM7s033kagtxz98D8mr2z2aEeVsMfjy6IBv3HZARFsSwUfQAvwxBePntbelReBdDsya19fN0
d2c/7rlVfKSnB/P1sFuf5M/gDiKodO1a35o5SVGui5fbW3H+aPz7PpYbP5W0fITstu+IIJEG8v+l
QscntLeBedS2obLJttCTQiZiI5rxw6Aeiic0YfQf9SOX0gG90v797Q+aSThdbCGFuW+QGwmCrsKS
Kvqhdt8EDoKXxlpyc7OrDUfJ7KwinYTcE1+aJXCHuSmZmvFT6ge99UjsLrbsztyxQIQgYY83Ojoo
WY5yflD7IuUTH3Kh+hZcEKvxRbwPKP/agfXJdaENzC+c2Lmr8Nwicy0NqWgktZ/5jlau0Sw+VHZs
psM7UvOgrvtvphuFCGmiOdeQzrw8sQ0yvK0yYLoL2ZYSKiamfCqPPsCOhtUdY5Kamn+H1gYtXI0W
WAfjkRpPC98whWFXZwRarcDbT1Cfv6T8mYdqBrVMjKzBkterUQWnAS9tQ++j82ghIr+bhhsU2Fei
q5GYr6iyVJKcSe79gbehOYb4BlcR47WUVm3TOIX9YaWQ4jcDEotkAOJRGtkL9/6sh8RkI9eDFrRJ
4exyvtvR97CdBt9JuMT2qudotBLXB+rlQQx2oSrjtqeBBAaqtyInHmfyGihSnhcmfC6mO/8IJi4e
c4P3+2T0nUY7gbfD0NdCuNd7omfm8BD5D8NQmUIWmDKqchsRT3wVXam3v2GmGAs64ombRsV1Mekh
XU5ElI9CPNb4BpRC7SQ2hZq8STQ9pkfHcRI7AqeuP3G6L2olzg5+yiSjHQ9gcrZpua8UHVwMKjwe
heIS+hA46q5XrWV9KPQ7+1xS1529oxDk/D97zIoHoPUvegX2mq3Z78un9D6y6r22zg6q6X+Ua+k4
brnVEewHOY1BeN58emAjX1ryuTOGDiIIFuC9ikYv5pyXXtmISVwFDteeYt4MHrTSEjIielvNOCbR
3vvmttISXHw2yj23ytx+ga+EfdnCqi9R+/X94H9N8pjo/pjuwVe8zNPNQDVw4aqBdQ8UKhmgbECP
zlFHc39JnNPwsluS4JrzrsBaK4qMoHOSzb3ceEYe1UYC4KUT5Cu/fiqbXSq+adLO77MlmNdMTnui
uUMmH6qTIMFim38jyC6NscQjvddZASTth0NAQPRBj1BoUajw39ydcCzgPJ5gnWBvYIZWJkUpRVzg
ZI1nKfKXpxFJtHLg2Q3DbtR7oDqDyuKy37r4KfZJaPoQs1Bligbz2Fh6fE/GGK+O2VWQ60UXNl76
zDyjDFYUgYcWVKNeqfFa4B860PMqCxfY5JuvrEjIxMCAoID97nLIPeQDpHiQQqett5xEa9C6WoN/
r4/ft/3V9HcYO4CroE8SkGlo5bLFdFEG/LdWuNiJmtzswfaHhI/cbIJDKa0DEc0Pcmjetjgzf6Cw
hvgFCK0BFeRZvyFA8CPqgbQX6V29HewlVZm5zXlhgPHAZRUObtrAQHYcd6kp/oAapySI94hhGk/L
FJrzA5p4yaCmgWQ7s1RFihCglmFPRitD9YKG2nTcQr3l9rTNlFOQmAaLA3w7SIjQ33W5I4QkKcWq
CBPnubIAEKtNjYQgNG73BRH2eFOP5LEFqvw+hc5Amlr1M5Tet6f17a+YjLDb5fwjmBenD4CT1zb4
CJC9WPLYQ2/u87aFmdmc6ISwMRCbTj05l8PsxEYTugptu0KPi3vcBAEIc4sHb2EXzgxkoq9DrAJy
DGgkTJ9xFpuVqRvnQ4aBlG3yrPG1bgtludRvMReBXVhhBtMaguzL9YRQMu7adivt3QByrclrLByG
7FUaV4ACk2opFrsu/qGd6WxszJ3YlHLpj7mPvgsaaRAZ/63GhxCML96TUOE9tFlsZZ9xIohwIY+M
tAfyEGzoUWaBAfVHdGICdN9AZCOMHof+rYSgrdiQ3H9Yeo9f7RE4RBhCB8tEwwg+/MvFazUxLjI1
S51gCKEoFIPpw1uhxyagcSQubJQrR8zYYpZQBlNtD+nj1BEqzQxbA1xSdlK1q8DtzYb/ur35r3Yl
jCGIntKSBpo2DMaVZKk2VFoAfFALZ+W1n21Zfd+2cF0UnExMwAe04CPXz5YqcyEOW0FogVMEsMJH
Tah9fRVcGiq2dy/udtzSZrwKS4FwwPECxAK8yoCnM2sl5UUYRLGco/wNh7VpTQ54cKDBVaKtRtqZ
CIZvj/D66c9YZFYMdXi1jzgpd9Dss/v0SLBqaUB/Qrsl42DRh4Z8r2n0ZS6Cz2dWb0r64VIDK8rE
i3m5LbPADaLQCwoHrxvz3di5HPi+iSeaH/XKCM3vpXrD1bHDQAGm0JFYBhgOj41Le16Qqbrbd4Uj
rzIUu0HcrPgUTd35T7+QUb6KLRlLzMs9TAykGTVYaoLvWDVPDU9OwxK3x9Jwpuk9c8lKyIlpOxlJ
iDzQVF6rBnF013y4vT+WzLBXmMpFYukKIECyoJXqhUhEG1YEzvQ35SkI7NvGroORaebQb4cigw6H
9Xernw0KcaIS4XgU2P7qu/5uJ+9GdWw2H+3qBF2v1vovzE1U8zwkQmSQ0zKDUyHNWOfAXTrAvWpk
F3wUmV3J5gtIuk6eqYL+fSFOvc5rYYCwBH8iIpCEY7lcNd6V8yrwutJBdW0gYJ3LY5sHgeedhqwV
GmXlJ+i6ZabmgmH6VHOP8c+4FFFe552Zb2B2ThskI56AdemAYaHxDtCAzRNS+5TmAAr0inl7kuc8
2vmImTnONa11C6MvndL21vEuXlrDOTdy/vcZj8lXvi5lalU6RbDBuSbmwdYLwldvfWSupXvtqVza
pFPIfRHVMfPHeEyliiIx85rSSY2Doq7aV07E7gmTh8LdGhVgs2QpFbi4bZgYJdRyJaolbBspOwic
OSaAn76gdTKxw69cJHJ7lyUNSSCXmQIYSAQuotIboDLK4pG5ipYweICJ0YOBpA0ia+bOrbsICEQu
qRzBe0x6Mwa/gQYyepfW3TrsHkZrqcZ+jZjHLchPxBEAZePs/+XSznwCYvgBtCNu5fTlK0jURSd+
UZCSTCaYenjUiXZId11Hxq1uS0gU3d69M/EMmmPhj8CTJaM7lDkrPN9KYWwYlZM3ryG4QEy1PSU5
0eUFOzNXhsqDEBRKdIhorth+APZLdCFLaicMH0dpDdbg8oCNBC7OfqE680c2xWzfP959AAxRndHZ
exc5kaLhkDt3eAtsZ/YncEaa7W0D5+kQQjGHfGxFZF8o+GZJuvLuUkqtx1P5s3stiBmRbmHgc/EH
Pge5KB54Snh85vyOxWAobqfWoHSgfmJzdlJY6T7Yaf0vVnYdk2Y1Gruo3ijjWoQQIPLtnCkf9d/4
tYwWnMl1OhJ77fxjmKPtjUHYdqVe41IFS8Tus7NawFzJaIOii6DiQaC9CapsSyPo6TJ3S6mbGV8G
rUXsAQSa6HXlmRBFqHK15fKhcUqVg3qAIYFfKJcXRzldMuwOANIRr+IJaYgA7/ISKrtEchtuMjOW
RFhzIvg7N8HKaEmVWCEYmtfQDdE04o2W3K0KgKlB34CWkfZD71580C3JuwZE2P7b7bN2ze4Bmgb0
d4mT1uf0y1wVeMyHjZaIPQgQifroctawaktL+opMbR2jj81bgb5hyGlX7EfR7DJLkO5iECPyay01
u2gHMHizGgQzr75dsDBZYMIOM8sdvyNxXLjI/4jKL+fw8luZOUziKIsEj++dCs27OKe1+Y6qwYQc
GNG/GVhP6S4/KvQUU0QS37cn6pp/g5koZpsiyxjoWTH2eLK+x/QwWMhZgjHa/JySp08Hg7y/BOTt
Q1kJ1KHHl48F+9dIbNhHuziyeiik4/nFJKU4Q+5TvVB6hGldTCIoqiWAH0Ylemc92zMV6He6+Ldg
dppSdsrPrTKnI5GMWpcVo3fq/jgoiM9iMDMZ6wRNnbfnV7o+h5fjY6I0URllOagwPjsh9p35PlDw
mlkjWsVqwC8sukeW+lNEBjtZGbQkYDlHz/COwluTpTz1dS8KM9fTt55df6D26dVCcHswvad76UUG
3/q4foxhyoc/KmiNDed9oxvefEDZwLQWWVGvb/zLyWBOJTRCJSgW4QO84lsAFzFk8uR91MjgLX6L
wnwCfsbe0q0/e77Q8w9HCOw5GFGnrzobNhd4mcgLHIZNhC/bP92/b7ivehPaKsk/PiQNaFj3zj1K
JF6BX5cDPu32HrhGBU3zDj4npCMnyQJ2jyteYIij7g0OzA8xOUAQ9inaeuTxR/5ePW7i0wq9ggoV
P+Xj9/qXlnSpKH/duTV9AaBJYKSYSGxYngwOdKGymySD87x7vTsEu0/JLo53KFUF5DHfrVaro3Ua
yHb7UW2OzjaG/BFAvw9L+qjT8l6durOvYJZfiGsxc8UY8yDStnwB4QvJmmDhxM0dOCwnWB4mFWDg
wi9XG9CDXAPF0uAEo+VWmhULhnV7Pa8DrKmW/s8Cc6TLys1UvyzAPZaAHweyYpKEgxutPEEzFWgX
qMOS4JxyHTtemmROrjCEvQF2yAGEYM+HA4oFGdkND6+vh3ef3j0Vhydc8SZ4oh97shnJxt145Ena
bRK6IsSynEwgjr/FbUeM+/UpJFsrPaI51vlN6bd5e3LmPKskoccDLZloD2UzhDI3FWgTHLYOlNad
8hCO77lsBYm+sMyzdsBfiLcD4LLQN79c5tAdxzCZzlSOXPiU+tQRXPEqABT17+0Rze3aqbCOFhoA
vcAVdmkpd6W8HYxoQL+00RFFQcOgKnakRQb0f2WIJZWvOsxdPB1SI3lzxV3Ngzrm9baJ2Vn7NxaW
sBc5nipv5HBwtAg6kN4+wcNAiF68fKlWtzBpLMC4bRTPwG06OI3c44GV4hym2YiWI39ze0Rzx/1s
da4oeKFdyA0aDLkd3lQG6vzZEoP93FigSYcQF65z6ii63ACNLsoZH5eD04KnVIgBHvWOkB+5PY4/
MDTrHM+tMIFQp/WdWKSwglQRpOHxOHk93PHWnX2fr1vy2O8eH1v61lpvH7JIPnhioj/j9ifMxoLn
n8C4TmAnWlcusQFz8xW8USATBp2Mbd894qpagUxGekjJ/sPKzNMaOIqYLriOuaVE+t1AG4+oA9/A
HOlBROfg3/5veoDEs5To0QLFxPxK/rMwefazSACiTaoX9hhgFQGz4Juq95wLSwi9/89K/rPCOgwl
EbUqhpUgXCfk+ZBN6IS7zSMoMgPnsbv/kgkI4wjEWMwjor1pLtGDseAfF4b6x5tyNlStCw2e1/ER
9eQfjR/FiT379n6ZM4EiHt5+/5dNmTkXQtsXjeYNOBfo3q5SxXYLfVMYS3jxmZc0ioXA9IDcG2kN
NApdrlochbLUiO0IvEsNbpkMKFs0n5ub6ECsvQil6XKrfeR0vdRcNpPdvDDMVtcmOh1VqWFYIqW/
Uj+CaFe98/dFC36bVQFB8Pvs8/aUzoUWCBL5qVsTl9pfJHm2arxQhrWUVaOTAMQ0pJYMUEDYPOKd
/B6FC9mbadpYhwM76OVHCyqPR/LltKZDkRZVJ46ODv6/Jj41Qm7mEuFfufDBkPJtUiz17Mw+9s5N
MisZ1mmWJZU04rG3G0DhCrgQVM//D2fXtdu4smy/iABzeG0mZVmWacl+IWzPmDk0M/n1d9EX94xE
EyLuwQ4YbGO72Km6umrVWu+C8WJ5DklqUEwSYQkz9LPVfw0UtSEZGQr0NExzAS2fRhCuVgdniCwt
tmjHEnBuGolwCcBnyO7qGnJOSyitmfoDh5Dhn9XxKr5ZSq+GnLxG3cFpwEwkk7QxASJWRL2pvzld
S56CJw4UAMnV5VeP99Dsut4YnrjRIm4oy+cwzGtPwYbjSRy9sdmbL9jFBoSTj43NBaa3o5xsokxx
QXuYjsa8U8t4RPqbZ3bcnZawJcIYVP9exFEZdpSQkabVjgiNtV4iSIOz35f61kIWadW8UIcxbXQx
6oHFGg6nf/WW+XFK4CLqVW5/h2a9PS1cUrMDBtvGqL+HgzrtreWoKwStpg0OMvWCalUrwddTfbGy
MruIN2am81pmtaj1MJOCF+jYU9LCEaRE01XtteKXjsjsExk8kewodY9cjDJezTebtay5AMgyn3U4
sl4z5rNnvhw/3yFc+n78XK+f1yBXsTxmEZf8+8ZXAGZDyQw5OpRR1clLitZ1WtegnXXYgXcYKdcl
YcnL/RbmwwZEuh3Fd9QDRxWi+6FlUGmiRR22DiIa3MSyrn1yW9zEJD2u/6arrwsEwoGfG5UTzyvH
Jf7qYwOatpNieJfHZ2Um/3L/KZNZBsIgV2Ivap1XgQhHkH8QzsIDDhCixAZSes2u7csbeuQO5fF8
oks41d84pslMjPf5zSKrjJKkfQTzqnPtv9H7rx85AhJ00GWSZ3n3dRGPMnk7HMCdTfz3b1TrH49/
frX/rcTEIw6RWMpRhZXI+0tSHamyUCuf2cX38zvxfBX4wxRPxABzozAa62qJ+jB2X1UeeTKhDrbe
bfTV6o9qagsud8bZ31ueHFe1ZlulyOIWgWUJ6ikWL1JD84wE8rAxiFwUUPzHts8dC+kpTrdJvtht
/Ns93n/A5GYdKpUd2ghzK5BrdHhHMcY3XoTVek1EwzZZa5NvzvCIS1HmTGx2Z/dXmOkPXcSNdrcN
QjPwfMXWy9/n8GK6ZKP75op5WqFZ9vE+mknu3xudPJUSRgkTPoPRVpdqYnTG+/6zOb9Ep5dss17b
knmJkbxOCWu9ITgkNTeW4MG8uBSZzlxK9x8yeTD1UptmwY9voeZ4nFvz/b160Qh0fvFykvWX0Hi2
0y1Jdrs3KHke4MMJ0Ad4O9l/Frbg0un+2aI3p5vXapplKTY/s3q9gu+CIraSdWvtGtXWN57/KubO
VNDlD90zZ3PSjNPC6V78gPH433xA3TV9kvhYFX5fGWAiQ3SH+wOTEJB1R+x89QR5gItpbjAD8f7k
2wsv6N838/1iTNxb36tS0jCw76O90G23au5woDZxUz2kC+/I35xz9670p3f8ZqyhqtWdNrpSaiYo
6e1F87g2+fWTyW0OOo+LxFja9IvTO3Fu4KvPa6iltA5QCZLFGWv/7JFmjAvwrnwG3Gm3Sww47g06
+i9/oN0pPy/19c+kke+neOLmlMhlgoAfTztIDbYjUAFoBXZT7LDQ0Ra+djuqaTxdLrWhgkLCFHoy
6tlCF/2YE0DUsfSr1cKy/zBo3UeG9x81cX1RmlCvaMaP2rfmEblG3O1Ifz7bXwSOL3iCz/ew25fI
QH+eDQ/s/uyRmz0waD6TRKNd8CfuE2JUu72loNfWNZ6fu+cdYU7YCkDZ4V26cNQWdvqPU76x7IJZ
x41YWBbA1I58ldXn2TaoIOgTDVbW8OZjfzsDm7ib4SncrSjKzE9y2CuMK/3YCzvEg8RuLZTonjDE
s2cZC4s682a7NzmN2kBBykQxTOaGu3dtyQo27ko8utt+yW/+zmLcW5q4rTj5vxts7NXa75sdiIyP
x9RIdI+4O/sJKbdUJgfBPGMbbZe0gJaWcuK0Kq0rM208UXJiV6XtouM+KfR4WDPR0m01U4a6H+kk
/opUN88LDbZ62wgDcsUVRYmF8hMGun5+UvQv9fyWwY8ZzvcJ9AbbhW0rjO7h14kBI7YA2SFZAuXY
/Q2h9nEZhimiJHG/vdZIbVLdeo72z+pL0Oq2j4zOae1b1VZ4RtUCwpegDNbT03hZrdRhxOwtAjln
ICOYk5tPmqw+9QK1qEJ8Un8SoQOm7+HKyVoZgB91rS9yQIrurOMtsDAVs8t+Y3ay7GgNTGgiYClA
T2XIeq6+JUGuu9SGlNvjw/uDono06ZNVzyDbFzca7g2J9KcGsi4okyD45/XPFF2gWHr8w21fCuyC
NU714cAbKP5COwd1It4qXncXATBeFmRBDflbVOSZX19q6y08SBsTJEHGCW0C/J7Zyf3SJI1z/+jL
JzceH/t8J4pJC+FY/lBHrMNwwlJ9fv5Nhq04AtqhQjOtiFA3pYGmjmETMlLKGLEgG+Xi9CvmcAAi
DV0dJnpYVimKZ1vvc0UX28d+7wUI+bGarEBAEH1W0/rSQPmygagjSiVsbIRVta5dptBZNzlAg4mk
rBIbj7cEN8bH9xN7Z3FaaKJpw7Whn/aOwfAk+huGeggN8xNjYDMumPrtXe9NTUL1HjxVEQRBe4Tq
rC0dt1tV3+7BhYWYxTfowqkat/KvcaEuCw8z5r+mCDuuyaqi6TAu0I8HlKDf1Vg4TTPoSYwHzmuE
iWqgMZzkvIMS3X79gEIs6DXGpvv3d28FWoKBXPqjWpODfhqW1KBmfBSQ86NWG7hdIbM7rT9pqNl1
YeUNmMPabAEY+zw+DyvZKC3gfLM10Z3QbMl3qC/FezO3MND0IhojQBOEtoVpH7Mb4UXB1FLvhPWm
b81ckUFNdCgrQLrA+6pUXyBsIGm+lFT8fU/cm52EmQ3P+3xAYRaZUxO/nUGQuQuhPrR+vDt/cylI
94YmoWNIC6Xx0a3uvCLJlhpH5EOi7Qt48tDzp21L/bO0j4FZ6hyyjTF4pY/rnclvN4HhgG7YdjJL
XjX2ZtPYB2qdKx1/bzLrzBKW9Oi9XQKyzG1vUBwhXTZ2GYN85P76lCvoD+WSP0C9+JxuKXW0wIpa
f2GLzzw0MCk3Zka3fBNdcmJJtaLFduM39YlC5Mj+ioltmoexUPV9jk19VVmr8+ojMmL78YLMuULk
A+GKRUiBYb/fm+ZpnuSJkA6O53p6pR1dAXi0cMsICdoh1QVjMw8HqDbwUAOHCBhIEqXJ611zQ1Qh
M9QF0h2zzUGShy3A4PHwrOifqNFdVKyiS5g9sieFvYSFGrfW1FfdGp8sJu+WRVHHSPB68Up+zWUE
OwqyvPx3CbdVUAQg1SLxxJzfv7U5WVmIM2uNl2DA3K5DC2++UhQ9YMB/XAikRzX0QpXT4wWd8yBo
QIIWzUhqhqfIJNDh2jRuhJhrHOUClw9K48yioiFq+8ZxkzXu9Mf2Zmb1ztwk2KmLhKFexzaOuAkN
9MSBc5NLdKZ88nzbrRZYNWZ2652x8ec3B0WMB6mKS4xN1BXG6lODFld6rLyFOt3sHCIyGJG8KNmi
MfnejtZUcqhmVet0LFQ6ZSnaqy2kGXy3l8yaFsy6DROOiGCwTmpfsyWxZ5au8XFnTHYrDgoUE8Cv
NiJqJ9c4EKoylJi0xgk6iNnZUj4yWTKb5MI/Z5/0U2hJ8vl4JeWZyOHO5GTUSSBzeePCpMjaefFW
fzLcpxjoebBlU8JRI4hIwK397o3FMneGlO9pesrBY5vanbaP3dekP1aAU0rgvP0baRX4Xjdqp3f9
PnOfRfzf0G6EvhmLxZNO/TuoC+TO8gcjgVAR1QPVjlO7zkl7HjYCqpLVnxCsuZuU1Wl18eMvWfpK
22e51oV2LZVQq3chbWN2yjrY0LABx0mlg9hV7nePp+U3K6EEqgEezgpNTejtkyZ+o+lq1EgKlEzE
fDucS05nrFo8Rv3YUpX5m7oDkbMpqOBmf0rRgn2BEOfjL5i5nO8+YOJEkHjoYyENkPZoDbEnyXfv
f6NEnTR2LS/s/Jn+AgxWRCc+mkMQdP3skZsTJrB5xVe4jByeWhLJd42R7wTDCo+NVVipHa+3qq/7
1rBNHNcaIGO7F3TXSvCEPSvvnV5A0Nk+MAv3xlwMePdVEycT5x3TcD2+CvSWV8kle8BmR/gsY14Z
EPWVwbb2bT13FnzpjLsBpw70/EBXDh3nnyzNzWQkci6DTjjunHSQsUVZPa0RHCGlTNG2F14fr/LM
gRcgLg/IrIred8gY3PscFGDVOGtp5ygVE7w2eJ0SUe7chd08Uz5QBQ6K1OCsBfgb4I57M5KW+byr
AqavxNmolWnFrqF1vgGqprwhheIMKK+iSg8VsTYxAqiB960et4ou9me52JQluOsKZpX7JidYj2dg
7qShr04DGAlnDR0uEwcUqh7XR4PSOSG6oDqrSHailJMT9f/y4MJAsRKMwnhLl4bL6JTaHrtw0Gae
ppBDvPmA6VFPwgAOGdDx5BUMX9Z7a14N7zMip+8VKisr8LpCSY5/a1iS9Fv8l6Uc3MxJBwvACJgG
FgtMTpP7jacN9NkLPKcKYNeRLXJbYx+trONA2KN8bHfBU7kON6vH0z4DQsOob6xOtkTVDuBz4gFc
2lZWDMQEiQ6UCNbRenlO7L8V2bXW7kvRAWtt15tu7+gLHzD3Or77gMmjAHOB8FQcX8e4BzgLlD6N
0X3wHiBa54V7dW6GUfiGVjpgbxDrm1yrfcYysteziEDRfyahUNG9psPLkKx6ba2oS4dt5kaFJDsU
W/B6QH/U9HksI1RIy44bHD/RhWv9EQFGgeTbE5GNr8vl0JhojwV14t9zEWGkS9O6ZH38+Y37UnyG
qq0C6xXdg4MTflNA4w/RIGHVCyCbN2sQu0Qrxdf5F58efPPxvpop0YKZCbBtSNYoo0Dj5N6Ko0iO
8qoHtEqx6N7niOp9Awiw9fGSjd2dJx2HZuVVpGcXLM8s8p3h6cCLVgFfU4f3VLjiuY0nE17dKWJD
Ml73s4XX28wbEZ000BoBKFWCDuTkbtJoXjNqgWdFJeyaT1H7LroXbUlqfAaOjpfRmBZQFSjiQvzu
fi0pXohcpeF2EMhrr7emdA3/yN/djrPAdq9LFiXvg9UYrD7sVLv94Kz9iw1ow6DnH7il6a4xd29o
c9iY9m5nfvRrzhQh27S+DPrubbP5Pi14srkVEBWQ8UPuGcxBU00zJW3YNsz43onzE+gqNWpoETpt
KgjOIGh+vM9mykKQErkxNtlnBZpaWSWAse3+KH/EBujWHaI8V6sv2zbRFQ0CSQac6/ylXXTYM6+f
O9OTndZoQg0IJtc7vE0RFgXk09r+ed2PKoDxq2ZvPpi1tODB5rzlnc3JhmvLPHUrCTYTQl8Vcg3X
e+6Qv4YL7mPusS4CgQ3Zd1AmAag0sROLVckMDaY1QwIsNTJdxpsDlNLsGg/YEvGXa1Wmek0MemTW
ytMf6QW0Fy9Lcj4zpTCs7s1nTO7Exg3d3m/xGSCM58Dje6gwufxmuJrikXGaT/RadmjeA+fr+syh
n1Ba2F7j7pk8xABBx18yWixANzBZYtEtM8wCTl6f/S3DQ6k+P96+P2Da3wbwuODRnf0bgTqEA4qp
Xdk5gHO8N2vBGHbiq7oBdl8GnCA2UC6wCzNa08JQbOeM0ohmfI8iASBXY54aNDBWUA/qkTpZOsXz
Q//3ZZN7GU9gyiZd1TmBwpbbyJPUg6TG58fjH+fvwfB/sN03t1TVapXA5QWMuPwbz3v1K00RXaJr
Kd0/tjQ7HLS7Aeo+SkJPc6tej8aFmmKi/dA/UxW99sLShb9kYvSLN4MRpFJqQrfunNe61xMIQGBJ
j7n1gwnaJWu0H8qC/rY5o0b9eGyzp1W6Gdx0rfiOGbgfy1d+s7cE9Jll9nNgI3A3qGG+8dgfq29t
HaOqspRZm13Cf7an6XI5FdSG1k3nNLK0aqFdqX2y8mA+HuHcPXszQGUSubEV04GfCJvRy/5WrqF0
Fy6wQj8x/gszaDlBEh475ZeSXFeCwKcRus7Jc09Xq09PsJr8XOLp/djO3GMH8cI/Q5OtkgwReFT4
vnNUrjSTFN3aklsQ7KCMpGjc9gEcjgIk00L+WwgVPQfzXtOgPOVKokWVbu3x4qvWJQs7eLT66zTe
fNVkGwkSwPAai6UcUMR84Us1svy4AFCyAv7E92l06hvxs2BUYQFKOPPWxnSg6oEeQvRtSuPJujk5
CaRBXIlBV3SZV6eWD0xKT/3wKqX8FhreCzHbDCwe1R20GvB4AaM9dJqI7lIGr36KvKxbAiwTGHJB
Ug2IcVJCRG/4I1Zo7dvElwpMLqDr6L7lRB8EMB8u5DNn7/KRGGOsn+GOnZ4cSWo0CNcABUy/E+/q
cqIRC2bW7EPhQxGtsIOIDlR1Bu26sPnGcHG6zCOJ2VhUU0XU7+5n2/f5hnUbjwXYg9UzpIn3zCEn
yZN78RdyKHO5VNBYIm8GFVsUCacUEWnfNV7KJ4NjcBcOpCafdo1id0rKS73gA2eCMdygEOJBkVBC
nDwJWIRIHgo3RS0jXFe13hklEHBdT+LnpZcNiKN/zx/Q0+h4lcDCICLRfj9/dVSKVZQj6NegWLLX
usGVzbJCMtgCvTGnkphWvK/TwRU7K+YV5pN2onvts65hbFZNO5l448OQRD6OhJ4JvgQa2UZmsr+d
4FfRS51C2BA9EqroEdYD+F3PRGjMPyuyVwJ0VFDkIYI4y+OdWimBbMq5qGVmliB7+yeKI5e1oCbH
qEiwqlmgq6LE9kYhNmx67PxEGiXH0LFsji2lqZXWQLISXqhAuqBBFEIgXtT3gdG1Xiiv26HVTkLS
xMIxU7Iu3op9xnv7wg8KxpB9xhVIwvE5aw8Z6ihbECvw4TFJK6m4KpnSZE9NGBTauquAlrSLMhZy
XO1yAIzo0MaipXWxwEGWvO+LDZ/I7lhD4F15z3MsRXNK6wqclcal9wIf6HfnpA/icu9Lkq/oxcgI
TQqJgnA2K4IQrzxNBOm5JotB9RQlbR5aAxBjtZ1kmloY4pD3aM3oE6jfBS4TgYmHj9nalFxe8Fdc
oXYBaJ0oGzmZGDfplyQlQLITf0CW7DPhcx5aZpGbMf4B9QExP8lJq4krpQMx/0mhtY+esr4QGMJX
PM3MuFTiHlNfdMGgq22SJe8pGKtkM0DCoPyqVN4rvsSyTjywVw0lk67qTNTajccwUvgKRhs/NH10
wcYvWRTyESVFiU46KBokoXxoGkUKHMgveGhjQw0ITfRa1OWo9xSNhqS859XKKMstp9yzl7X1YMT4
M60IlWr8O9dSqIZr0PA129xrvG1ZIDHyHXtcELebsokl/8DUtSy94dfkgEckStu8V0JVVZCvS7WX
eIj7nnQQM+RNWidxZrgUhMwmj5nGF2mh0h2qgvF9s+5DXra9LA7CXc1rPnTCeNGNpB0SNEywdQuX
TfdMjISYDQei4peiw3wrDGLNkKRpss7sgyz1TDZzS5roZZFJka5S9AOD/qpM++LFg7qhEEI5RWvT
c57nyrBLFQrBkZjvYkYXGbRHrYQ04gVTVjBJHMmRrGgNfEvlrSvoq6Zg605TzqyZQki2NGNTTJ7f
VhLUUhHVcGh9qyK1I2iW1BjSlG1C10nScvQJDASxAnhvT/t+5QZMyZ4ltQNkZtDkQn33WkUJP4es
yCXb6xm5ROFDDhqzcWOt13k+aHyLk71IwFIJnXgYZLAk4WzUdMP5vQzSipyvWTsuizgFYwvltC8m
TSCIwHq1JxkD9N7+akjx+BZULD3/6Be5zxy4IuUiM048WpmMGnSZxQU8mxekYZl4MDw0o6jfbZoy
JuhahksHah8Pqkdt9/fxJTPTlQk13pFmBG28PPzJJJsa0yDJugqdSkj01MR1TXUDpF98jnfNargy
1C5f1bVscNtE1eV9CQ0Nu+sMBcUlz1bLTYUO89x89S086cLT0mUxE+gAsAKyHojGKSonjT+/iTe8
rAPMJ2hYx6VyobcNRXaZi8BPgSkkfOdCB3MA9V/QMXQhkJ2rZkAgEnyvErgiQSvO35vWBhqlLdey
eIcQ/jSoz12J/uL+U9kUka1xViDq3Xdnt7mOVHx1CF78YCHumLu+RqE8JK3AMP2LQ0jkaRFFeNQ5
sRS3xtAkPeEp2nJzt1nqFudmnkSQiEFFAxGAxKMl6H60rATXCMgl+/O8RZoKMMT38pqTTW4/3m8z
aMtRyPWfpXHUN0ta1mABFdiERWKkAY0NqC7I+Kfa7AxvJdsQYNRRSyQoZwUN2QBoJtngwqhfeuP7
8ZfMrvDtl0wikSBWUrmS8CXI4Y8fsUeTl/2ErqfS2G1CdK8tpNvmkiR3Q58kSfIKhz0V/tfgyJZs
NA1BHmwcX2N6uq5D/3AhL/JbBgErejvIyQkKS48XvBoLC3jZ56d2sDeeoYMsczHJNvqJSbB6Z2jy
Jglapa47uGV0vFjGsM0tca0nRrM3lkLVua2KOp/G41yC52La8SiFSa42wK46GfEC/d0vzOIyPEeo
U7tk7NCqjT/hgpOcc0MyB6CGiBILyhyThYtDN+OLsmMdS2J07pkZ9M2JX1I1WzIyWSkZwb5EYxiJ
1xBA3Gk4FTpK+pqxsO1n3nAg3Pk3mMlCxQpTdjwHnwohkuwSv0Hi+DXUTv4RyEDQUWwhyIGbNQ7N
SjV9hYhLp2Buo8gKbhuk4zXUbScOoM00XOB9yzlohqlcEkFaE5RjsaVeD44eLbUjzO0WFclRkIHi
ASBNScplSlW1dcXeYTJunZVbLmGtxxM6l9lGG/4/E5MBUUVOpIERemc4uxFYwj7eLfQProst6H2f
IeRCtD2E3FJyQHHyhCDwz4L98Saanrxb+xM/lkWMClE3DFF1pAJ9N8b7S2BmtmoEdtRuxoYvOJcV
A9/imtKfpVa3pQmenA2W69okVoEVzOPuoMrZqmbwWn88xHEEj0Y4ORpljmPZFgoS+J4FPlnISa3V
nFqlS1/+C0MoEcmgKEQT81SgVip8SRyEEEgwfyxva9V3NliiuH5sRZhbMTzskakGgmNsh7+/A4M4
6JJMdYGvFAjuAe7a69fialyBswRjUaJz6Fxq3wLdNHMCgdl+e3bKJ33JZY/7cjqrt18xWTkaKUlY
hAxIb/KTL+0ZedsuUffMLdyticnCxQEHPD84xAFWykik9EAF9aSowS0oLCWLxszir9Gg6gYUMgiv
AQa5n9MqEPgM+r5jXkG6JituC0x++JmsQSUaA6z5ubCEM7kZqIz8x9yvnBBtVR9ariD5wFMK2G2A
MzoDfZ7rTEc2dwcOE9N5c4+XLwRsULw5n2qyKOe09A2TZGubBF4iDj4qqP2eKiAuyk+sanioSbTo
7ZTKj6A2mWhRrXzuAsHzl0WWCIIIgKfcz7Q4NBHydtngBBX8TKhtm9DBiVQCB6hGokn7Ln1v1Bca
fQLBT6gffHddbmju3yCBMoT2/XglZlNXP1y5AjifAZGdHKYiGVJA00dwrGcxFYHMNWcDgKISTjJU
aj+2NrOhgcPFvQWUGUY/pVVKNc5loNTAOqmsJpbAqK+SGlgpW4dGyPaJ9djajG9FkgzCt4iXERVP
JdqEYkzZN6A96UOJGmkVeCaQ9m+PjczF/khqAnAECD3IHX/ak24icqGq1ZD1QXgSM6CkQgGvzg9c
jemrAOeRXqQBrdsVQammMmMPJHxaYWSqasiLjDZz2XaUMBHY4aKG+O60iwBAWS+KOCR8k4P86o0o
k3qjFNvMCoc1GAjQJ8y0uraLCtIvgYDnSjMjlQ68Byr4Mkp897taieNYDmnNOo330fHnLL4ElYgb
gIjDRxJAL6198sto40fiuQqadci4Nh2Zma81oG1JpavBiqI/pvqgfmZI3rc0AA+01F87c3EgAAUm
TOCQOkVDx/1HDoMc85EIzIS4318BzXzfIuLovjoLL+EYUXAGftADwE9QL0dv5+vCRpnxN7fWp/nU
3oN8H7I5g9OVm/q5VUiiXFjG6oRTUKLFtlhSnZwhGoK0C5ZEQm4a+YlfWelMbZqGk1EA6EivhHrn
aaYbuGYfHVjkeER/D1Tghn1JeJMHFn5huDP3Ixg4gBXBW2Mkc5o4llBmg9qvmJFfqTSvnWVkvR0z
JmibgVNo0AhoPjY419ByZ3ByIQ99OnSq5LFOR4HqBLq2avWsgSuLjO6zjgaixnoBZGPefHmenecH
hjsygiHj5SzbrWgXgYnEnthpurdUi5nx+TI6e5CCBlP3qPp9v/EgbcJUTALqPaTD31XQCHyU0UJR
a9YEMASIpYFEgmzYvYmickOtaHAAE8JoZFhpTvcaOwtTPPPIQt7wn5HJmkIxta5kpOvQ9VcYPBhO
g01i48qWdcMarHyXrqWd1co6NDKwoSobLoCe/Q27TfeBtZTdmt/f0AJHhx20CsAWdj9kVNQb3lNy
1vEU8SusA5Mv10UbmUz8DWFcubVC5m8dWNAfIukiQmXmHSbD3/FggUZp7RdkQsnSLhQGyjptx5Cu
vgaErVmdlUkUAy49ECSdiJ9yVuYPhMlf4/Dp8VrMlfdkEXSk6N5CERXX3P3o63hI1NTHWrjhuZav
OZL1dv2qerrvQ6RBPAsoC4klC1lOu/Qh5GBU9VEAl9Ljzxhd5iRuBJITj1HopLDoIBpd7s3th0An
l4NYZh1eJgL7RF8LzQjWpW+IkD3tF5Db4x7+bQyZTEEcyfymPGaKWg5iiwy+w6mA6eMcCSIS5Asv
7HEPPzIyuSR6SvkubGBEK+1OfgXjPId7vbk+nre5uAsT95+xTC/MqKElLzIM9k+v6Ir2VjWvSbj1
/ZMq7ePObBCDcevHNmenb4zxBKiHovQ/GVnWKRyS4z7nQGxPOzTewq//ESP5NXP/fv90SFVE0UfA
ZrwjeJ7ck5IVgxPLKjlveawcpyTwhrQnaZgOH1xbJGcGUgoiQW0mpUaIDAGqDxry90T0IO1ttX0e
m6Hkguiz1ZDZMdM60nYdeOxwg4UcYmO3qvFWHqDUKhFWpdDKzl2wTZpJy0R/uiSu333U4lvSFQNu
BCQrB4+oXaJ+VH0/AO7l9VFIgrLlUpuTmrbSczxfwaXPIMWip3kiHdkGsYmZCLH4mnGpKho9SGNB
qi0FVWbn/eBboTyAqteVKHMt2qLrrMdLNr9NbuZ04uPKJks0lFyR7qlKJLaUFTidkO8c9N6H+MFj
Y3OpGKSv/7NBfh7eN4eZbYWeMk3IOcWOM6wSYhLxerCClfrX4vXqODxDePnQ71TQovnb+iVEZ8TC
F8zFSLdfMHrdmy+oWRG9vXTcouyTykBhF6WooyTsaGzmwxOqb12+UlPViAuLpVdR1oxGTg3RPfW+
FVXgVFCftHipm3vu1rv9qPGdcfNRfiah2CnDI8SlCcfDDnrsXvhFhNHcDX5rZnKD92WF4m0OM+Aq
D4Wd4puNZgvIYSblwkmdjdYBWxXHlhvQwU3fYdowKglzWGiJSBDTQr1gi3YMaBMkcKghoLTsTlz5
hF/Fm/DUfkLwlY61jMX0+kzWARvu33dMZjbK/TRDSzrnJI1RPVVQrNyqu3QgJmrKl8dbay6VP6Ib
UToZiSl/6S2yftzVfZZyDgsZVxv9kVyDapihnbzrxv0qjzmkLM6rBaNzL45bo5M1dQea9L2ccY6/
RlRWklQep7gAGMVQj41T5Fa8JJ4xe38JUOdQRiD1L6w27/kulINzDvlUfpOlRl2avL9w68+eiBsb
k9jD8/IyyTnYgJQpe5JTk02dDM9a0i91ps3eWZDzwW2F9xoale7PHtYslUp0gTpqbLvxpyRv2Wwh
qhivvV/XliqMArAInn9hgKtsaIUOz0Uny0wK2QL0Pnm7XCbsk9StgyUGzyVrk6nrfa+OhQzWCtfu
gGs/umOCLUKbd76Q05v1JzfjGhfxxm2xQxV5fANLamxUCIH9JxqaTfOJjsPHu3xuNwDGpyAcHoFC
U8wpX/SeXyFscoLvyAMXYhUA0feWsSABl/+b+/DW1mRQGXKubVoXvDMcWQQTWkAY7ktA65aW6dmx
2ORL+bq5DXhrcFzPm1mU60BSeg0GI/RWhOlKkK7x38fzN7clbkxMk6HqAIoJwYWJGsyt5rB7b7bp
q8oZ/kL+Y/bBdGtoEkzkLcjUJA+GJAoqIE/V/eHVBel88TFgzcA/3onn+kz9mnSBvH48yNlI5tb4
5KWgdpnXxFnKO74GNS4DiwcpcQ71lROwKUuKootDnQQSLhiQyobHUMvCiis9i9de/sSUm3wXZM8D
2+lxZQX1qlyUiJ3fLyOzBUg1oBMx/vxmv4ilSBM+LnkngXbjmN0xVHB+iqsiP3YvsSWlgIl5ppob
QCHJ1rAIuZ1LeioC6ESgnf4jAHRvny8zxsUZRSKu0ovqnIIwwuh0yRSyDRfarLwrxXUnGtqTFiw8
nObqMqCb+Wd6clQYvi+qCg9WR/qyopVkDWscz2IHXSTwN1qQr091qkcgJForJ3EFLqB4w295lvD4
i7EZW9wNOnCTlf14581diP8+CzjU+xkJJQhqoOwB3QOI7yGxj+aCxwbmzi86SICjBtZ0BJzcG/AY
mnduW3BOi8yqnftGmxM0snsvSLouBMhz/WZoNUOz4JiFQZvUxP/1GcgBPLFDLGpwn64BVtUNapOn
Uczo/z8oXB6o+4I1Q1amxI9dX8SR13KcA0xTGzUrV8uMji/NtomMoqAE8EPQhiwYnU2moxVGElBz
ZblfOh+5q7BNn6t4fIPjfgAKsTfLJ+nVBWzXjM7bbLsU28+hk2WUByB7j3o6aonj7rk5r40gNEMP
nOBIHl7s9q0dK4RaumeIz48ndDYARaEZZMF4y7LI/d9bol0RAVzuclA5fm+Zv4yybr0/crlOzdwu
Qp33DZY1i0IP3sJ2S7mFS3puk95an4yTEctec7PRurytM1v8oN4lUteFd5SQFV7sMp5xQ+iMQ1oI
Xd7I/k5J7rug/B/Svms5duzK8lcU9TzQwB2YjpYi5sClJTNJJsnLFwQt7IH3Xz8LLKlvJohJTFer
XlS6urlx/DZrr4U/6gMRrHDRYIjQRNNpPjxLiYUGDiDQkSeyin0Srdh7mVv3cmyB5xZA8BVZQz6y
874SbyTA/nV9DWa+ahQtRmMMiiFA/k4ewHIAzVM6trLpiOKHPABx+1JBf+6EXtiYvHN1zxpFTGCD
K2W75Zgtc/JOKU9tveqKfejtO870C83I0tZO81uh+B9/weTtg9qHWA8REBVpj4JX4xQDIvVStjp4
ZwK3rVxv2+RA3bsVLdvOlnW2zssF9N3sTINiAawCqoxYZLLdwMNTdnXH96deal46VzW4MFxYzBli
ZkhQn9mYuNKammZqPmCme6d3wp2/9tel9QKBO/zjVLS7Q3Jp/c0+vbmv6VIGeK7eAPMoYwIW832y
Ls8zgMGQKu8A3YBe0puHhj3OANviKjIcQEZOI1ETaARWvnNcUv6aedDODU/rfH0FBJCiA7FSQ3Be
uVHr1zZ5jpWFgsKSlclZ0dIhbZsCu6hiATP0vD6UTFsNIVJufM3Z1w/m/2MyAVsXdGCNINh2OZmZ
/+/JrI3K3O9vE7t0AmugdxSzCfbyeg0urOPHEnvl3DZF4Ae8G7rvR0XnS7Nhx5MeTF1ArCibyLsT
oat8fWDfF90kukRM9F8Wps69IHVhgawWirK07Q1tDzle9EDePmBzQk75Ud/r+86o6DszOuxb8Meb
otWtQd+OssrnE+U2lUMMwUB23eAk2i7l7+eIES6+b7LMXFwRLwnwfYBxIr+IrF9sh3bqpHv34I5S
X9YNiOAiu3CYHVtI36K3jrMTA07H9Zmae4kvvmSyBZjW6gDUDGii8VayAVKOFzTk7oebPvwrm+18
TSYXpKIWAnrNUQdmGHI5TjqGrK19s6GAe4HdG3za8BLbLchgFjycb2fw2n4Yd+SZvxHhNmG68m37
5WGAbfArUX/NKNwOikXv6OG9tjOrodXqc/cE1i6KTsrEiPeeWW4X8WezzxUKOIIwFu5BPjj5Hlku
Jcn1h7HTukAbxio9amZb3MjSPRMEE+CMWqMROCzXC6s9k+mFxtpvuxNvCBI4tVbFsCs6EFB8Lj9d
naLFd2X+D+2M19zZfDdBK7VeBDsRrWx+Y5IBzIYt/VgwM3dbquAsAKGhijr+lJGsgX6HmCstDzPk
/RbieQ7E8vjQHB7RBgbRZ/dmIdqaPS7nFicDG9AxJQktLObZISFoe5GNNkY6Ec34zc7f6+TGXcKj
zcXwGjw6NDqI6FdH2fFyMjleVnK5A8h235hI/b0EkCdc6wqt0a9iLczo3AY5tzWJdALkhTUx6hG2
1XT/3GpozleHvWktKobPEP8j2sCIRA2nQIC3cjkqze9dPW8FoPd5zaidXN3pOIXChq0dejfK5dql
bXwlew2UHs5xKz08yjePupmWuAqXVnU8btPrAUI0oFEBJxtAQdNgtRyGRJAx6n347B1VQ9gYlTPK
937h8C9sWmkmQ4iB/zY2uftbNXZbrxiXczvYby/2S+20jraxsXXv7nSjofH28PBpPVmvufFUON0p
NlaxpZve/XK8OQfv1/At/KhurREyxUi0nRbFOodaQNXIybaPmFnosYY1H9B2iJ6NDRFr39SHLr3l
OW+keOnVbZQo6WOgJPyaoDTnhPyg3jRpMLabZa2DFiv1tsR/aFB7+sINNuuyaBqIe9BjS+C3TG4w
bgj8bODcMa9guo7KUxmiwrwZrky8jfr6mL59cSZ0KtY11YwltMvc0mk6YA+o4ADtMYXxgz5A89sU
GfhysAbhTRIees72aUb6hQdrydC4Yc/uTy1kku8i2X9q1NOLXGdG0BwzTGi2RCk9686fD2kyn6Ei
pRgS0ihqQqEUCH+kRunXKn75GiVo4oNIJo0O2jYzOI5+rB4X7pu5kzdy7441E/CgTpeToavQixnM
Z4VnxOqeSJ9yCPLuIEB/3dc3eTI67ZocFUdaZhvBsyJ5eLj+EbN7CvmBse0WmHu0iV/OdpVkbqxF
lXBKPGeUPtBfn0rbqaA0A6pU79fNZnNUf+HWEZa0moSZBwz86aCNAiYV1+HUE9YYJ6lDAfBgvYko
BLvL1hp6zDf4dFZH6VDTBXdvbrmhC6Ui7TJOOtpzL4faRVosB+N8byX0Snf0qfgaNZOg6EBRCkkM
3cy3iSGtH1er65M8+vSTK1ZHkg6Bxkh6h3atS8N5h/tHKkSAUFtbT15y771qdzHEddC5IYUmeFAW
YoBxJNcMTo4QERM0TCLRdgrfhXSvCoWpaEtgv5ljikBb4EGYiYZmXEiXg2IiOL/SHDZYs+8bazCC
AYjXBf6COczRhZXJ9pSVtMz8AFaG0vA2t8ExWvEWeOzeRd2DJJCywpu4Yu0jn1kL22UuMzhmEpCi
A25axDNxOcBA8eVAb3DbagmEOLR7XdilzGJoAk1o3tVmweW0+wSVdM8ZcXlaklCcGTouB3A9jZ1T
8Fqn3A1BJgusGSoR2FHxqL6PUIzIcgT1hn92A7oCCqG0XGs4XN+rM5Iwl2Yn6zrIPpeApVU8JcVR
6T1TTACq2+u21q6Khmpgyc9UWzfxCcx/JXc88hzElHfNox6BOHbBO/l5R+BjRLSlY/wopE+F1Rqv
LSPEsiLcv3VA/e1CIXYmFrn8/clBQQpdauMaom2AS1JFXcuBbyC1aJBhmxT3sgKpuHKvh2ber9Nh
XzVLe+znQb20P5lsJCG6ho3jE3uaPnWHkjy4kemyu8h9HV4j5VZtDfUjBcsM8KvXF3rGtb60PTla
mdo3Uk4w9jhGB7jdlBnl0kP3lJerAjhpSy6XSgmjA315LcGiDIQeKhfAME7b8mqx6iMCYq+TFFUx
0Jp8w1Sq1jFac9VWke8jV+Tv6zJozLwZBmK0iU+gZl+A04XKOQ9oYcOI1NtdrgXbgUVZBrrntnuL
hrZ/TXk2fKSqlzPr+kT9vOguv3oSFgwgRxB1BQihQvZBk6msJOC2I39LutIItXjB2syOQDvMiNsd
sZ4/OEQEocq0FG14p4A8yflaCx9YbV8f0M/nCEKCUEcEVnpkDpm22NWx1kpJ34wYGMhblbHR5+Wa
8yNTzR6l2GxjZqTpUgrkp7ODdBfAqyNJORp+piqtql7rdS3LAIlERQgenvi1a3xuwXWc8SlgRURN
BcwooPP7jj/OfMeklZnnBr54UkrA++NNWdBA3tc+5CFi126aPKRlMZhabQfsuYidmh0ZqPNI+L7E
3jRTfMGnSBIBRSMy0mgHuXw+vDKqlahh4sndZw8gzzOJBU7lbFualkYHK5GptODLzZSgYXJEfKMf
Do/GNCXA+Vpf8wSluv6YUlA5Q4xRNoWbzriJTPIX/DdkodHqP3LsC+D9mZwLBE2qGrQxQASQFLAA
Y8w++FfRYAb4OQQoC9P6WcH/eNc+hc71DTwTuaEaiZkF4gj0bmhAv5zboFc4l4PzcfJTijoWqAhX
7rraqmCxg0xdZW0+8zVg9yeEjuvrpmeusHPLU7EsNPyy2BMz6SQ0kcFlDg/2vhbQTWsApdwSI87S
OMWJC8KJQ5tyHMbJf2VmfiOZa2/DDPQZu7eFJaPx0EUCsXIin+ZL9bTZo3Q2x9+Bw9lRqrRBZm4E
29mhq2jtJKa3ldDNafC+ZXCgZdlifg329BdSPheLO/WWK3jwdaTCsJqZ0atsxLek2xGDf4CDES/J
1c+9gsgrQTYHqUG0IaqTrZRUSK5pegeESrftGqPR6YdH7Ew3gY1u/dehXILEzF3wZwannKPiIOjQ
p2/w7ALAD2YWEdQtprIDeQLZtLtX92kTIwZZit6XrE52EhLdXZV3sApuMz4xyhos539pZCAkURDO
QeB8esVzrVhXUSgBbyM+Vpy8loTBrEAeScRTLlGNWzNeexGSr9IFe5MthivOXbXlwhMwrtfExyBo
cQTEE6+oAEbuy6sh9qM044NEOrVGt47f6rVnYz6XfKexMnDFynQRM1A2odUUVkbFPPmlM2tHeMmf
0zXK+EsJ/Jm4Fe89AteRQAH8ytMQva/wzMSgA8SQTLYCi5qYGB3Ext7bd+39JFJdoMpW3A+3aCX3
bQkM53fJUrQ3c+9dfMPoJJ3dBl05kCgl+IYI7Te6EQQHaeNCKPRtkfl3Ju66HO7kXQliPlTrcbgg
6FY+HM+hT1TafKVQuy2XilEzx2JkBZe/p3ZMx14Oiyt6N+xGW3tifSzukvlfRwynKCNQ8RsUfTZp
tah4qS6lEojHkwfRsNkK1JGlydtW+gvbxLz+NM0FMxjMb3Pj55yZKyJVAxB3XCNa2OVX6wBYjeeQ
v6139/WqCf/SIZBHPDfwMzwAs5f2iCbkWZTUEhRQQtpuGskStX34FhxBDkTlQ1Pc8cOuTBa1uGb3
IlSk0FaJpmbQjl7arSF3I7RRK55MkHIOCFVC48an3am9R+LouITXmQGZjTkqvAKQSge1uTyJESst
qnu/ygAsYVbGm5FuuHVgxnyMHsbI8mLNRIMx5mCXZQFts5T60lFQ4YD5rdX0JyHe+sMmBkl2ma4q
gECyXSRCV+O+FQy5MJQXCQJivck3HzHqKEtKRDOkOfh6VBn0scyNLPdksvwMqOmW1OLpEcRstFmt
I6NZ8bgcEeGB+za5E7dmqSJfDKqm6/txhjno0vTkIIdtTiLm4c3pjyLE7AuzMt1jY+qUBFR64gvL
+oXcmyEH9Ncv56bZQ5tuiTJhziUeAwERFTL0zSE0uNwrnYemLl3E8y5RSEV6qeEKIPZFP+ix/Qux
/IWpyUwrbgCc8ABTj6b5LG9yj0YcFfY8HLTVSl5Au8xoUGJykVXURyU1xFMTa8i+qV4R4Wklz+Ur
/6huO7N5kG4i60E1nJ0AciKQ7B2L0/29dDoV0KF8SlY7qKJv7o+QOb2+0jNZmotvmSy02vVSgtZ6
wLHRaAqyL5vIWG55KWMxd+5BYwoSB2DnoB42qVQ1JFejXhukU0XuQp2yxPGsDq5hYgXR6fqI5jxv
EF7+tjV5GHquE12w9+HqNtEco99Dgf0tOHFWb++SV0jbb1aZ8WUsWJ3LvV1YndyoDaodZdiK0mks
AYCldudulE3zAGGDg7XbFdCxfB0Gw18Ro/y4PuC5pwpMScgKKCBLAKT28pwEbpUMdaQg0tCMpvFo
ex+2v66bmNslIHxAQlME9IV8B8znz9MQgDGvxODiHqBcHay89S5kG38hZTjTUzaGLaBpQV56zDJN
dqNYeZrKOAylRTtZ/+g9oXX4UILqo1lRKJi/Y4MiJH6HCihnvUkl9XtHWJhNZW46z79h4oWWRPZB
+6hJp5SA2pKKURkTJ5EG/UnP/fxURWkPikWifiqurtRmWrvoFpc5X9133oBeQD1vKmZVbQ8CxTzO
e4mSCC4GVbKIfxOZDGBO2qCoRPOcK4kheWCFRB+Jm6DvVghj5Kk8krzHisxiW3GZahVc/Tag5eSm
9+sMatvFUP8CHr9eD0JX5ybTOXJSxVJ5ADNufBDTokHKohKz3ADVbJ4aUqJInlUC0eThv/v9rzBV
C+RKhSxbcTKDY1apOgDnfqjtIyLFqyxWh5WfKd6HSFDzNWqZgL0/qRKBDqypNloicus4AykkjYVM
bYxMjOsE7fIx31pJgTZMCioBQKcTv3jl47bgqdK2tWugUTd6Y5iqko5abc1f8Wp+Lx3ETC5PQhs0
aOyE8sYpfMg1gJzJvQ5WTjGl3Nrfupbu2Z6/kJCbdXnPbU5vG00p+wQl15O/Uwz//jY0vaPgCOCF
iK3YIQsHcabmhxOCCjIaqHHaf3QMaG2c6GHiYnda/s5s7D3kcHIAk1L6TG7BrfeaZmAkNZXYMLjU
MRdei/nRKshtoqYy0ndMDgeRA7dXOiaf5MZsuOOQHqNHGY1CBeXX2FOqBCqscl93N/0SNm785WnY
Jv22PH1BvFRk2UAC+aQ/i5kRUalwxHSXNk7ZHBbcgdkbAL4FmKBxp5IpxAM9oeC57RIZAfez3u/r
BqCBherF/E13ZkO+3Kos68WA8LBR2PstyEXARuWbd5+u7e0aCAttVvdfK3X9qC3Gv7ODA2RSFoCp
Ruw0/vnZVc5JA9cL3iCftgHMXH8mRsflxxqd/fbEY6uROlal8bf7k7U5+QAAXv/9WZdwxHv+++Mn
npNKuhBUODCghSvX8QEsfE4blPRklPPUjA7SMa0Vqqe7tlpw2r69zWtjmzxNOahhWZbDdGrt9y+3
NtBatM2B9wGP5W6Xr29uNiI179WQQqL9+rBnvfHzYU9OXeeFWej5vDy2Hez7rxfEI1S20CC0vou3
Tvb19Is93GxOQJAcV8gh/KVD/3vWp6hUTsh4qQ0x9OZZ2N2OAYBrQqC0v72vgH50woVdNHvJIGCD
34/wFCD7yVR3IM4WhABXagS04x6yEcSsrP5hA56dD3eJKXTOMz03NplbvWtDb+gJ0giyFW1UI75b
Cb+ur98M+g7eKDAaoJUC3yp4NC/PXNJEXuXWsYxUhZ1tedtYHT9WS0rJs7kmhPTIV0DOi4j81APF
udCIihsyKAz3y37LaeLiXXjTt7frX43l34Hy+8YAF/OpOUXm/fUxznmIAPqNBFpQssUXXA4xVmsm
QaxNPoXKW96/9ukD41570bpuZQYQi5k8MzMZIydJSayUEm6v5/HW9I3mEAIxldO3B6h54zzIlO64
o0bbnVEZSgRa1ABKMBwUYsAKV6PicP2DZncPsCFApwpAVEzfw8wXc17sVfnEv3C3ceso9ToVTXRQ
KAu1/XlDCoTTdISNWN7L+VVFcF2nmk9OlakptvTGu6sksZpolS2RvEnSzC0OWgcwb4+6e9CEuzTF
eR6XMQZTqVVC6Ii7H+xBMuL1yx5yTtk9mnY/vTE5FVPhGH9ZUOV4AEkrO6ArOTBBGnm6PsVz1QzU
m8GDpEpIDYOb7fJ7XMbpgudja5n71tgXu5SirG8UT/GW7cjGV6A5vnRiZwSosYvPbE6eZ424PlfF
sAlHA9kP0G/RF7wx9za2GXXe6c6qcsNajeS+R/NxYcBzC4CmI8BXgHYCfHZyXZSVPDId4L7l7rNY
t6X4WfPvJNAEdYkF3rOwy0D47sD94rC7l5Lws2/sufXJGysHzZDKWj8OfW8WB/1J5dH6S7XQ+AKv
4mphrONmmj6r8AqUESeM/Pg0QzdobidwgSKfGNphqjU0LAsj8VUzChv0hWtmF5qV/37d6Oxbfm50
4gPVQZ+UGdxb+OyPz+4eUC66vy3p+rM9HA5P6W4nGTfGamU8Ll0XMw4SOAOAD4D/Dp41ZXKKozx0
Q6Vk5CR+gaSkRZrXBFdNtyQPO37/ZFIvzExOTCp7cVRB/QDZliFzhlDDnHJBaPQuKhDX53Iu2wJo
NzxZ0AiC6XgasntQNCRDk5MTcpF05OK9cw6OUVB/1G/cLhyN8dhdDAyPG6zhXEBABY/M5JWJBj5v
Y+K1p0SLPdOvMbC69euFV+Zn4nU0A4k8iEqMz+m0H61FJp4UntacutvoRjClFdsjLf4Jui4nMMj+
qbJkszT15rgwPP3HaZgYnpw9EpAwAaNNe/KUG7fYcvfVWmLrwLeBam2qV1X8YL3hG8oOTTepHfn2
m/4ayxb0omP9l1iCPNJkd9Cl3uenvl5HwRP4KWLRiHe+U7i0bNCdUZol3GbLe0hv09hodvpJCJ80
ZvgmRCiL+LbLHJIbZQA6sFV2r+SHQqhogQY1joar5BW6hcdStz0Rca68ytDmuwkAAg13TDBb0WRG
hBolpIM8SjSrlQBHESvIp3Zj9/4+J4yiMQjF9op7ApsJ8gKy5e/lt7BcbG0fj9KPrXK2huODehbn
6G6AYrSmNieChv5HyKhKFYi2dwLI/PAx6pFwVulbS9p1P57p7wVETUpAIRz0ntN3I/L7Rh0XULD9
WxW5KhearQt35pKNye3VpCjuQ9eiPW1lB91v2VZcOtPz2/D3KCYPEChkey33cMwgg2AmtxAXax4j
bBGab93Xhfvjx101mbHJlm/7PCGNMNqiaBYk6UqKLXK8cWlGBSO3261g3Ov/bVGv0SggMIiB4byB
S/9yc7BeycuKj2C0Kmu7duOY9kLUWWm7LhgQR10FFVyfX2Ks+okL/bYL/xU9roCmypOJZWnIoASK
pQvDF35Av5qIbpibJBBGPHHJUwmMk52jfATiLvvkbwvNhGAFlevD9Un/kUuZfMZkzoGb7BM+Cdux
2p/YHMrgBYbsWgHqOfktU5d0rL+rpT8OI4o4/x735DCGJB3krsJ8y7ld+ZTo0KIIwnUhm9V7Sqg6
QJoiBeWboRwgHc/WkbpK34XPBgprCLEt/kMAijB9uj4Li6sxCf1KP6hTFQI/2HppvIrqOyIY/puX
PegGg67Qun5ug12EKYE2l2JG3Dbo765/ws/IHiuhgp0Brh4kYVBcvdyIkAGD4FFG2lOpbAMFOeJD
ctAlo4ISefaLuAntViSh8TonUO1Ay0hI9TsheOoku4emFpo/0fxCkMttqRQ6UrtX5DVZxNnMXaXj
OzgSWMIJn2b/e1THZDFR8JEFVTZhhwVUjom8VirH65w42ETkpdQPRLq/Pjs/EwEwCgqEkSlDUiEJ
N1kgCVFlySlQOPRxcQd35dAZQwdi8zw4hNJLp/Cg9NkUoi1Am52DgpaivxT1AvJ1GgqgyRHKFxp6
9aB1yiO8nezdiHPVktRosnqWnWfsEC2k2i8Elk7qMCeoDSDV+lVkow1k794BWWUq+wRQEvL9z/UJ
Ga+Hs2P041Mm88EBUgY0/8CfeMDapailEX8DMLfLFsY8jQGmhoTJ/SiBgqGJOBgqwHAYCB+de9Dy
jILbziIFsStmsK1UQxy9eunrxL4+ysnt9MP4xMnzgqGR05LnT1X6kL667H7gN0GzCgRTqGyFW0iu
TV7TH9YmLrnAc1rF9VjeCMUc5SFoWwgy1SYrbhk0xq6PbHFeJ8cdKld8lxK0YSZr3vJKO+dXCYT5
QLgTGhVu/xWxukV6je/Vmm4b4C1ArCAo4Er5DvjPXCEhKHp1ELGaKIc2mgPhHzsEnTZ0SIC+FN6W
GG5mRzlSGuGqgKQTYJ6Xl1od8iBFBRT/FMoWiQ1SrcK1Lq3y/gAn0o+/St0p8OIK7vvC9M6tJXLM
PNKGYKMBfvfS8BDlKrSR0X4m1b77qNR963QiKmrQSxOpxPz+pQ8a9gitznAt8Gq/YlyPNrw4/cWG
4isSWOuUqpweY2DhbodUBG6JJ69ZH6ar6186d5BRCEcnkyQqsj7FOneM99PYxYcGpV3jNfQFJzUl
LTGum5mmy7439+hpAEGijFipiTvaNG7ZopwBQtDCRJ3ICA9g6Tywo2KFH61TQUCBs4i1U+1gTZzW
ZGvezlEqA7npMTL1NeQw4K8HNrfkYI5HeLojz79rukNSQXQlCd+lip8Ki1eNXZWB1SGt43kvaosw
RkoM8qfV//3e/Yf3mR7+/P3yn/+Jf3+HPmIRgEhu8q///D91WRWvcfCa/I3Wxedr/bf062/31WsV
lFXwXv7n+GP/9Zf/efmv+K1/2TJfq9eLf7GgB1D1x/qz6O8+yzquvr8CXzX+P/9///Bvn9+/8tBn
n//44z2tk2r8NQ9qfn/864/WH//4Ay7r2SYYf/9ff3jzyvD3btKife1//IXP17L6xx+S8HeQIgo8
rgC0KIjSuB/az/FP5L+Dhh9BvCaCfh3apCOSKkmLyv/HHyr+0hhxw2GGOhx64fCXyrQe/4iofx9h
LACRgxNppJXW/vj3wC+W4/fy/C2p2SENkqrED19sCgA2wGaAtgmg30HTDdTPxDl2FaFMWxAsmmIX
8e8Kyg4HJSVqQTkx61CkZhXb5Z3eLhwSfP7ZXhzNKmjjhMYfwkFwD03lzAdJ7XmxGBRTjrnklEEj
z/HFZIlF9bto+HvL/2kG0hmqhGkc81yTt1tPai5PfIgU9i6rn4RS5u5JzxW36D9G56oeEPFBqlrV
M3K+0irDZ5V8H1dZmVOQP7OGpj5fBQ7LiSaZUqnoAxXaNC2toha9d/57hpQi7isklLoKBaIAlFzA
2QQuownPhH3Qx0MFQEyRDhaD+lxnQ8LSf4iKvA+pHFd+ZggiAjEj5SOompCuliNQTcfABTWSJ7g3
XVjWH3wQsMAU27QuTRKkwmvoD+GDji4N2UjLMPK2bZm0937hN7kFORL+sdKCtKKVkCZIs6ElEOAf
qY1EGiqENRu3VaN7KQ5bAc9BG4ZYZV7HDuqlmDmDFvnqahgbGQ3dj4RNUaqRbOR9V8YWayJpMKDP
6a37PAtSC1i54oYDu2RphTFBboN5lScb/yuJM8J0t1BMPs7lQxIFikhZ3oIebOjyiIaVj5kK+DAI
TV4Kgu7Pa+fi1jnf1pd3/ffCo/EbnYjY3zxK9hP/seH7VBICaAfkgJNatcsB8kuK3MzlJDICPlgi
y/jmpZrsNBwg4AW/vXV5eo58LXUjNapFMx6yBLrNYRqrO7VAz45FpCy8hUydmFvVIHN30G1FJ6TX
RIHvVLWr+EYtoY+O5kHnyWYS9eEzIbX/Jg0eCpu8UrftCol64QtgrgrvQg4tMUhfA5XCg17/rim1
YlwqD3zZUVlKdOjaYu01rHCNVnBjz+DcMJUQ6HO5brth5q9jNQAGWlMHMHdLep4lFKRb3GOJljYw
gjJdr808r4pNxPIQT4La16hpxV7wMiRpuIQxmFkqvJToSUHLD9gUfhT+e/B9MaIKJmubwfJj2XOC
uONskWfVKsh0YcHP/m4CmS4VwgvExQhyRmbjS4dFiNSaxLwnmJ4rqW8s5UITbXN4lfWsvSkLcBXQ
2AsjS6sDJOxkCeq7TcxySwv07NGTosRUI1KcBlK0HXUFpSgo0s5t7MRCnD9L7qAiNmQpb7ca/haQ
XcnC5p5E9uPuRkSkIhVL0EsEMqaJy+UlQBUlgyuZLEm10Cy9MtiyJEaLYN01ekTLqncPcQCaM4sE
PBC/LjgrNKD+GM4pk0vWmYnfscwMXSEiEIiu/A65gNoDHVcGAjya5GVdUpI19VbxZK2lTebWkMhB
U/YtCzoeFJBaCfRRH3KxYp09nf96oc6P7mVu6ntwAtxXvHpo/AYL3yQSUUoZ9BoFsL0Zhr6voMxr
RaROVkOU8AsTOXHSR1voEiDIAWA2R5WK8Zk6c9IjfEYBKQjOFDmeq00/goQ2HSI1DQ1SljlOJte1
H8SXspd8CIItSEFapFGg47vErfDzHYZbijcYhIp4EkEwcPklaTNoOWSbPUvNhRxRikjAfseNd6Ym
QigxkgOjyqC/e32uvx/Ay7MAzx05WaCKEPRDHujSbJV4Uc7UyrfkBnSSRoXeWogRVZBekcCnkIEf
p43QC8c08GOokQbC+cgHErGKiLyL8wJcvrVYc5EZQvgBQDU/ViGTo6eNakSiR26lKgk1moDsG8k2
LoncHZIOYmGUoisHJosk76kBeCykPi+GWynwYvS9uBGUeNNaaG5rLWpyG6LRhG2KVAqeCDx4j2bp
EA6WyvcKb4pqUOMy1aHTQDvEJ4+IAJJ0Dd0GxOjxoPLBMezrYCUwiKBbkKbI1h6Qhh5lYchukQWq
iIEbFTRteiLXVKn1TobOWD0s0c7+uOaQyQHIUsEC82jsnGYhK3/wXL3wAYJnjf4ZVHm4AjNesO1C
37X5SF5qYJq3h2oN4AdgUZjWrqEHDrcTbj74BTPPVgutR3dIrnNGQyrk//sYBYfrm+nHwYXkJlJH
oFgS0eaIWtjlXuo70VMEaGxbktwxHFfEV33p91tOjtqH66Ym4A4c3NEWCvNIVMmoGE39RybEZRrB
D7GEtmt3HcTxnFoOe2jw1XX1lEGkojYDDn1wgO1l94OvaCjT+C1ElYOmFr8Wvma8Ji5OEb5GwO0B
b10d1ZQmh7fyFWhgFxDDwFkVqnWsi/1Nm6FfrSBNtMs8DszXYTR8dFpdGQEpypMImXFrqJTAlAAM
20E4PncSN19qhZoU1f6cJ+QE8G1IouGmm1ymnAAsaR6RyJK6wI2cMkqFI9g14fMFfUVC6kZ9BjWB
Fu+D0eaBC3YPIWYvA1cELkRxIENguL0rFJZIOLSN5E0THHg/yLSVSlKP0RySatU27lWucK5P6sxu
wvIiThehyzTGT5e7ye3yIZTaQEcKuFdWmRrkkDZ1+TueyxcbZMbfmqyfNHa/yQJuCLiLE1tKVQK0
13mcGaOcd+L4IlmFssdeey8QbjS58l58ZVDWGasHtP2L2luQpPJ/i8zxe6XG+BCbCMs1dgNejndQ
5a7xFAVIA7y4gd3xcvpQKyx0iFIi0zx42rCkETApI3/bxKBBjwnYl4aG5EkaLuSlPALsxDVjECUR
pyoZ+NBiXkbuPdECdoKWc3XroVCDijnhakMvszw3agWrZqQJQytmqzeqYnp1nkrog+9zu69FvFKZ
FKincKgHBA4ZH56ahCmZfX2DTNq3/vx6BMJwu9EvBl2xiReUIjkw3jiqmVYu9NOCIWXMUNyibmnr
KmFtDEWGtAbeF+Bm5SpA+x1U2BoBARpT3kvZA/OrCkWVgmZ6KzYLn6eOkzfZVHDOcD3hR6E3Pk3I
yZnXB0XWqCbex8HdtEXRc2aUue1t67aBiCqsoB2InJDMbPiW27a1JsfwxaQIPF6hForUb4EfAGOD
Xu6gd1SiMbTJWWGSUgtjkxN8aAUGVZHdxH0JREobJcUn1wmgIso4Ke3MShwIpFYROTQWr5dI/pV6
ltTQ/oEKjlnXvv+g8H7mG3jSy+ZX6wWdvw8GBUECSuLRjavE7QNSO+K7zLT4S894n6dARCkgAP2/
nJ3XbtxKtoafiABzuGVoBVuy5WzfEI6sYq5i5tOfjz43VktQY8/GzMYAHphssrhq1b/+0NtMraa+
cWwGylG9x0NPECd9sxe+2RDsvs/tef3dOtzYnVcIzjVzYIysl7kkILgppEJVoJ2WeuNI/datxvzr
Xgbzu6FUkIva3Zuvh9Ln+LrnRfNV9ob/q3LW4bfltbmZmaZAgxXsU/1dDDUSsm1o2dqCwhlB5nWD
eGAcww1LTqN0jKsgF+uXQlbuO9+dpkuCt6O6n73oY2RC9sUB8RAv//jLLQrHc0FLjJQyNtzJ3DES
z2jhLYihvdl8BvQXFv4z5YrdFZ017mLsuObZwh/7ucQPtDHSOff0e71sbjr1cjyJLbJPu3Zn2viN
eSJH0OGnNwbTSVjqkhH4UY/OfzUFk97iqBxPfMDpZtzS8LWRAiO4p7onVlO3s3djr45MrS36tW5S
vLMGb4vVIMSFZ/CkXQZ+ODZaGgE2tyfTsbDdm6iywzzVhMQmpRV2ad5a+8/RwzjbKrYbx5DLhQrN
l/HMbw7pcAD1HXLBzuulpw0jomrgDl1E45zY7hxUXTK1Sqyp3muOTBytcOP0l3qZr62y8aFemK7+
MJcNzi0hLsv+FVNg41UVlqKOx44WLW38cHUzc5fuB0NMFdyrfTV/dFVdmnFrbMNw7e05RW13NTXA
EWSZJrqpcEBEAONf83ClneReJN9BdSIY0S6j1khUEw7Ee9Zmw0Gu2VWbKrvaPeJqreGD5QE4xW29
hm+WwsCLSYXu77Eam4ex1uXboZIMRIqwjIiTKtfauup1lz/U3dyLq8DY918e1ZMhg7dU9+5kiB8k
pmxlxjRfOOlklXTSy1ivXbLkpY3V/rTXd9ZC2tgplJWaEvq60E7dnSirOIj2PbqdF7F804GHcZzT
uOa3fCGzNZV2NQLaiG75YSpUpDGm9+G7bWtXAjCGcucR+v30bh+sSiUEjymMZuQYxbYa5LfedzuL
I2q/tPHk+PIuWJcQ9ktZOSoOeol0Y5hUmSBp2VGtkRmPe2/dToBl23QEv2AlIRH1+FYVqzl3jcSf
nPp12Gk9JZUXGF8k1im/lBc0VYJbpH9fbW3/xZsXxlnC7Mbf5oxqI558IrF0bnp/rCqEPk+edPMW
haz/sZ+66K12J/V+MILl0xY5hDm74yH/KUXVrhTsBSrCYhtLmTS9UXzeLLtq43I2oioZvJGwwBqo
C7hSdvqzMLQ/nOSIi00yRrsxYNHbhh/K1l+reC974871JvJzrJ2uK5VdZ171TRlVt76/meZ1SXTL
myrwyLWDC2nduGEHP8CrDqyyWJZi+v5yHXumbh4nEx8Mg3YH7Oxx3WzmuvI6WfENVzr8RFhgdR8u
hpUUelZXgFjRhUHgM1/vccQOid8EdKcbfnw9a3amoPMGbEH7yE/CRre3bVGQHNj6l8yynwILf/F+
GivEex5C4rPOypaFgfy/jNIx17jprzWp0e2KpcNSblYWkLz7cXexvLlqF7m8ovUbHpZqQgL78iN+
pkyGUHjpkZgkcDA72ymczvV2t5yjNLTXDTsAbS17ZlfGALIhxjnPrHFqnaxRW3FJF/bcpfHUdoDZ
YFhwC4+fdqhrq3EinacCo9DbpfGn0wBAdrOqub3dm01dC2OtLhwaHs8i/7aEIQQjzJqge6KWOmvk
DT0sHlYTLCnc/JYrAdDO7rCXKxQO5VExo177b5p5ihIrGuWFDeKZBc165rdyA9zEuT+q3fmW7qrO
SAuyOH9KTbptzwNOwq70lwSpav/15ddLk/50R2J8A0OCA0rokJz2+CnbRHLLaoef3MEJlSdL7+b3
opoG7Gb0rrfrOdpWkqy9umjTaA1z62QJ7BcesI0XYxq5HehWtXXoSuyp+75zLhkS4ZsG9nXmUeVg
sLJRVNteNEmN0FYyK9zF2yDX5Y92QnAYa3DEu9qhlqcyHIsvkpa4yxa30BjuL2ugT12k/C9mYO9r
bOOy2MeLWQ4Om3bk3zW0sriq7131uYvGZUod9nx81MVYYs7fux6BZWVDGkIAbJFhrQgWGSG+vbWU
s5HRNkG6vfWX0rzeDAuLyr1ZALMkmMjPdsCrIpulvXxbCDNnyJQTM7Tw8+FGYoPGLD6yu+9BMK/D
ybcnq0kNVKcYYDkTe8BKUnceqz4cutQvwuXjLjb1phWCEIxIhjg3u85eTXFh2MaHOqp6pBAEzqqk
UWMO2j4J4ztlFlJRL7ZGxMO62+TKbdU+xr2pfQOkX4y/cfD33mnHKv/Q7UkMQqAAFu9laY5luoi8
/xNuMkcgM9TTltads7wnvKsy0HH3qIKXwUKF1YhqWuNmFALRft9II4HaqUlIW0zzocmjfkqNfBrw
jsHQh8n74HNm0pWor/Y5GH5H0lJY63Sr+bllrgDG527koXdswbe5IvYtdmynr4i0zG0GW8rp1ee1
VstPKk/pxkFVD1PSiLW/cXo2dk4fm2ZQxnasY3vt3F9UnYm15LbrcmV2XVO/cTYx9xmDNr9I87Hn
b2lkrt3XDEl268YqysFPCMHI7VNjE/4Wu1FXqcwcCyBJZnShB8NV8pu9Qs3flqZG2j4EsupjsU7B
l1Uafh3X0ojYGOlT8StznRqPfqR/D7Oj9/XaX4z1hyx0vqahYa0/TbF6P4uIrynuXSP6QwfjBbdh
5XTdlQynQF7Xm+mpWwkWYsR+F3Z/nH1fB07rTfkaCbeYE08f7bBu87mO293dvs72sL7qERzKOyw5
7SnphFt+HsPW/WnteR8lpTKoRNJfmYVFqtPTtS2VN0Iz29w9DYxps2IHpjey/W02MuXpzSFKU5v8
rmEpxoSZYLcnyrcML/GKfBlSXYvZS6OqbT9wJ3WX2lLgV2gZ++pAvxhd+UqXwMunHljjUlf+XDVC
PcFpIAR0ehIxX9RoBcPtwFFcJ2K0JAJohrO7XnVjxxjKA9kOlL8+mM3sCbiFoMovF8Rntnj4v1b0
F49jpz+r/8FolqMxVHxb0mtvvbmz7op8d2MZXUpqe7q9cQIhs4q9jbMPxhKPC+/Yj0MRrG6YRo04
uuS5VZkliQsyvF1feb3nnOat8C7s509/HzIkxDgH598KrHNRYKeGzjWngOCDMN9vKNEb59y1e9hD
s7rwKJ9upVwK4IJoILKQwOAe/8BtdWpTzaArcJi6u8ovVmyUgCbG0aneBA1PlC7Rn74MZX1hV3u6
jXJlH2EXzoR8mOdoaiiZeFpRG6TbXIoMxATH2Knb7j3hMvKMliX7r4vGwibKR0jhegyLneN+/hkC
NaJz5WA0ADVN77MtOftb0vecB/SQ+sJDfWbV4OjIYAtgKITjeLZdbwTA13Vo+KnULSCbGq2tSXqm
9UXsmFt5MxSduKq64VI/+sy6cWj/0L9ASQr8cwlHKXVhEXLCavUX697sBs4Dwg0/7azRCyfzM/7o
0YNBQAMJwfac/hd07vHj9Nq5MCd3jFK0XMX8td+kmU7zWGzMqOvxd6BLV15JHAP2RHNOTumY8iXj
vkeRhHtv6MTpi7kjPtl1h5tKtPrCueOZhwHmaWO3hOeFSbl4fINB11EiwyBPl6pc7myr2q/b2hhT
N1KX5mvPvG9SvBHQwbKhFT6vEqL0xnLe3TwNtFxi29iqtOpgnSu1GPftaM8ZfzBe8tF6WoYtTB0Q
6+DQR0t0riXcHJ/UDsONUjjnRXFFSAN4dr0hFpG24a5JERrdDeNeiw3EHs2HQJvykpnRcw+Zkx0z
JlYD9n1nK51hQWOtvZmnZqmaPy1gyldz2+A9NAwKH17+gJ95ygzCHTvAuwQWwXnXr4H9XL/qwlR0
OLOexBqpLRZ8ZuXJcteaXy3MT96Yqwv9/jPXBV6m/B/+rPyPYyz0T+HoC89V62aHxCCUXTb6ZvkH
yn0Bcb0h/UAVy3glR7n/93MsFcSkVh3jcZhpZ/Vq9XPDV8xP6QfwV7oKEHMktJFtl6G7GC+wJZ7Z
BviFgG1049Amn6iozcAYej6UrARYz8LWDOGe4GqSzcVW/9q2EdtCbwlcaODakNnLL/aZRRTgfkwg
JEeqA0F5/ICDahYWBAyRFVtYvG/nYboB3TfvjHqILlzqmXcJAkHrgEqQg9T5eLYKQyxmHNg61r51
1mvH7Y0Mo3+OyA1Acps1ZoXDczlcCnF8+hMx64bqfuC5DArOLWiV19ZIZRjTWoMT/AlM1X02wxCm
bD571y8/zWM5PkZsH1/q7Gk6ixrxSmJmKgtgi6RuSgN4B/LVhc/i+HvOr4OR0IHogIozGX381oAp
J9sstyorW9G+DsNweNMy8XpttDvkNkhmp5d/15mk5NhxCAeF3GeamGl6ZIc/vuDEIbK0dYV57axm
iCxlE8k+Vmw0fRbsbg9dXy/vVSSi9RRCsnyoQA0/M1zTVzmDH1RzhmWUp5beAGs5BzUgHrV5l/Zb
Xd54Fs65F9qAM3nD/98x7momKAWCb7qcx3fMaQ5PvtAQmZi1bKGXFvVHsfRifKPA2RjO5tMssV5z
ozFb6An+TEEzBqmhG7RKc1S3pPrYIvhiQuAZ07ErF2Bf1QXfdN0z73CqIX8/EwvyzbQH9bDCFSpj
XbXNcoIkNH9sdkwC06ZxQ4mZqtfgcyejzY57ewQjefntPLPAAbFJumXxHX5Zx5//UyStoHE45gmZ
uast48puwntyZL7nuWt/ePlKz3QeEHnYdJgJssGj7nl8qXLagiYwqiJzAIxPSzNYp8qZw7djWDr3
YNn7285Uy7uJpvPe7aCxVJ7MsX0WPelZldVmomzRY455wDDn5Xt7Wl5oaSEkUq/xWoXz9fjW9n6u
o15KXril2ystmv2EpQqCo7nc31gjzbz0dnFhmZ2J+P8uM3wMD4oEoQyIa8+uGsp5Q7ceGak1b67H
MKCy76RZ7yrt22U146q1yKTCH8pyiKXa7OCDVxTDL9ucVHSXz8NaJzpaQIfybXHrGDpb8IVIY4lR
9uQX0dXLz+hp20JbbFs0LNipQVg5w0yhaBXF1AHfDAHAjTtuTR1rtaI5NmeEpbeec8jT8c8cMhc/
pnuOvdHvl2/hmRLJLQCZwsXmP39X2D+LlS0+rEJ8DzJeRnPSrTH/xvtt//zyVZ4pkESqwErF7oGQ
079pV/9cRW0DnIIdQW5X7LWK68Uysr3aZBoE02jQOABkvHzFp5/GQXHDxwGUEG4OgcGP11+z9Xan
tPQyc9o6MipkX3/w9kDdwZDOT0YnrLcCdtCVt/X6JgJL1HFYeCYj4yrQ7xdRmK/HnSwxaTHHevne
nrx2Yr1AaqFIMszEBPjsq1XlZM5K+14W7gOo2ETv/2VvN11k5uAoNBqkF4iERqP4sxrukqd248Nf
efkmnnyf3ARUYVJLaKvQ1J8BB1sxGk3TzWHWre0CDa7Zb6BTQ9YZDZKN5626Lcq5zF6+qPPMT8do
h80LGgOI8Tk7Z7SLxehkmWfT4A5AhK67qxN9a7vHtjNXKGFav3RORZ077+wqF79hWw4/fdEsP5Yh
7wESnVD92dYdm37Ig1EeyzAEy9u3Ov9ud2Zvwm3bfTw0xnr5EyxQ5Kn3tQ5PRZnPD8vs6geaWAlV
vNwWkbYNoTyJT42+CuVaNnG9OusPzy87MxvGwnpbz2YdJLu5FPvN7JaBnbjF5sVW5XsEAXGf4i2d
8uzd1kHu+Bf6l2feUUTcNQNnYF5a0vN35Bqz6h2tMxmUPen0qMVGTPZOrmu+4vwmToAU0aWF8aQi
0MgAq1sO/8Uh0T/7cLaB+FjV9UOmLDFcdwDiS9yvAbySl9fC04nRXysOhFTEXtLc/10r/xSFafH7
vrd2fl3oWHcTI6XEWL3iyi21m6mwVWkZDdt1JDSCAm9asZVfrU8v38RzT5gGmNEFXwBF8OzHQhFz
VBi4OtOWKcHQ5JZRD/C+3QYnq3xXXUMpFs2Fn/7kiMGXh8oV/ivPlzzqs6ta8IQgba4DutrBuWl3
xCiNacgbX+R1JpAvXG16+K7bwbzgefX05x68MggboE0ROpuz7VEYym6nyhoy6N84OTAoS7AuVk68
RWWzp/lg43hjlYZ7YV9+Uv/5wceCoiDzD6Y/j4sxYc9N4OUKKralcWmIouhqdirzBgtL69XSlNOP
l1/rU7bkcUH6Dx4vztp0IGcXdI18bHY5ZDKqzC3VJeZeeFDn6iBNhH+CAhWGX+omSEbLUeTLBuN2
r5aV6by0tXkp/vqpLOe4n8NLkVwxWBbnIZWdEYiVPWXI0IB2rUx1rh0sTlUzFalTGmUdi13DoBlR
kUTZIsqDj902rp10jcpVgnZ5eGXqbq5vQ4WkLUOjMixxwO7g01L7tRFTOS1C2+uFabZt7OL3XsMn
uoXsXb5Z6BS/EbeujxbbNsCeatwydQEOl6rVpB2uOulixT3t5VdjgokRLzKY5zTMoQdW9rIFcema
3FQ9Sf+NmOr8A8vG+eI4azXG3qLEJ9Oo1p5M7322mHxYnZeshaluhg6K4VVfKPEFxYV3vy/NtqUW
k7nraDexCfMVfM0MSYaTp4RndOuvXAO7ZgtU3iubsQsiZHjDDDTLSkXyg44GeRXUUllJKxfRXefS
2dQN3XFxsuSwNjcOxwOC1CxGG4iAducaVQHkoNkZlX1VzVNwzawaF9vca7Y/W6S1ylwloc+9vAiP
NfboVMg79zkCUMDBBuHsPF6DPQZX9iL7DmfVbb6GtBQkplvu1x6DiAv7KtjA04uB8AGxcvxk1nce
Rab6zi29wm6yijPj+GU23PZrHbaWxdzk4MoZixH84Iiaow1a5fqV7six37eDUW8nWiPzZ+kNhFtA
muvMpNtn/ceyx9xIQ9PYt1dTXowfKwDV4EYf3MTb2jBX+/XStg1kcl1i0ALzfP4QjbqzUu1vvpuS
e2myUY5V+76sTUckvYKhFK8rx9J0hpH3MRp8sqMPBn74VvdQ3rMVh9OGlJTS1KkyHWQ6U4B6Z56G
fkpmEwFWEnWiHmLmlhCg3GXyvNeeFlpdc+CN3qxtpX7VskXBX9lTZcY1dMcHC911kEa1XRTJMrrQ
D71oMt53VAIzCwrRvWaEW8DuU9Ggbolvb8bEqYGXkpV15yWF13TfKmOEZTaNfoeOqBGTn3iLH1xH
3VDMp2plyE7N8QraWmHNeEv1wk00o+Ql3TD48lO/4Vx4yqeGzW3fVQA43C7ttWz8wk4Q/li/ZCBU
88UtZsdL19EEFgZONm/82Z8g9axeifOkz5wL03Bh/KKd6ZHJb0VxN9dj+HkZQar4Oy3p3rsubzdx
YeFMseF6W/6wFaq3YChVAZaxXjR+hX/vzqDvjvw92JUK369VPq5XYisHHyrPko9xPWkXbRUjPu+2
d5Y8SuqCOzppMeRkUBbjUn9gaQ/VGz2Py0NdBBYeBTnyhnQso53559q7p6GUCybL1mAsdxisVZ9W
p5DuFSyM3kt9w9/SYNGtm9ADDkti5u6sE5s4L5R6mBPLq8gzyj3ezG0or4a8mUWS9xvRQQP/eFc6
YohwFfUV1h506lOVNtLVfxinluEJGabSSVd73ndZrdEK8m0xvc2Fs98XebC/G5RpftHwUwZCNAvc
3xc7kl88oysxVliH4UNlrYiLrGripoac8V2C5m27h7lT/PBRTxRxNOUNAMwwF7+KYMZznH/1S9wh
pYpi17fG7mEoal0/OJOPDYtXznCpR105aVkv25dJTt6Hl8vOM3s8CEYEVTA40L2/tvD/tFWbPa4m
D7PJ9rYVoD9iTw4ewHWrbJhG42p/qUtnv9DRPFN+ODwCzcL/YY//a0Dyz0U9RXM+q7XLjLCBjNb1
XlZBKzyFYCCfhFq8q//8I7kezSn6A2psZD+urdPkrlNbUFvbttivet/hIOBvEwYHw3gT5LMP4tVc
4to811Uc1pqQXZjXQfU5Tjf//ErDMrXpjMAmxmiMQUbDs/zZXIVyK6gWo4Iz1la3W78Dc0C7HuuP
YSBadQ3Py/8yVO6i/4enTvsccsI4fD/PPUMGs/HbzZc6C4xIfFL7AMMDSmyKDH3PdLdeWlrP7GgH
roJ4miEpc6Sz80g1zK1RBu6U2X1XvlMKAgRkm+g1DBt54QU/s6AOmRYiLXhrnBTPXrCjNP2MPUwZ
OPnybolycbPl7a8Q2egDSNiliegzHfkBSB9DSmbAtIyP32zhqXarhTNlbW5XRcysDkRiNVQFilZN
GatenVAt1zctvMv/lmAKaMVk7hiQMmyg7Ua6/fjishfB4kzlknF8da4hXNQ3Pf/fNKeNz2avGbNa
SeM0jqXFPKKoU6e2IFAO3pJwIq0wem/97aR8e3FiFYRYw2y6OZn26IXpy5/dM2c2PGpoYT2fUBe+
vLMvYML/w/MmF5vXYag/oaMr3qDR2z64vdzx8FyK5atCQp4Jw8EVnSEofkf5eGFtPFVx8MB4Tn9p
0MzAztc9Ev7IxxZ+hnRVV9WVO/pF86EpGChnNRzPIVXVpt4La5j8dJalZaLarpqPk7Nbnwu2zUMk
3fT3C4Ttn2Uvzdu9dJcApn8NONUt3fwZRnT+3s2t/b8XZyjsnASgsgMAnQNhnSxk6w/7mHXRGrya
YLJm4yznV2ZPQFwJp/9236tL8ZTHcfKsEQUa5jTEOds7Qtwfry9M/BsdjgyzgrAcUttr9aeuL3Bw
/u+Lg+3G5pAH1Id79tnigIpSYu1wsNa6iQzOcg3br3qwi/twWFx4tsGmrxvV4+cjXNWfjgb9dW7l
7f/wjJkGQ9FieyCw/uzsFzUccb2wnzIVwRZxF9N6pXeBu6pjlq/bYf9lsXNf6PWflisOd4zXgbZA
T0D3Hj9ieC8RSd1cU7ZlfVNPYvshkSuHCac9kdUidy74CT2zF3GuZYdBNgyKaJ67t5a170+NuVMg
V1lbqbsp90qIvZtSHql4a4kQMt9e2bAPu9GTIGKusO4VSPM3o5qs3//53R9WoEDZbIuMac8LAyhC
k6ttXrKwEAIZGSXCWcbm2lhCuGcDNgFta853ZWUe4tpIIl5yi68v38RTnTtKU4q4SePDeC06JwtF
0ayHzfCWbLKcwcr6HYJ/Yjdt9GqL/GpBHmVwIyE6Z4Ojs9YPat82XNm20H0ICo+USKJB5jw2tdZf
c3/FPLW0emNNV3CLr5uRI4z350pjeTnVy/WsK1lx1hX2JRuPp3MMaixjPUIYjsEAiqrH62kGiJDF
rJYMwVHDlH8frpuQ4Rw7k8Oz26yVEqvLmwrUMusMaTnQMuHix+ilwDpN7DT6UXY3wdA3t1KQfW3O
Tn8Bnjy+58d1xYfrcEwgj7Lino8v+nHFz6OZ1syjd2fEgwXS2Haw9mAEv0MpsL6d28m8aaB2ZvZc
6gvf+bOXBxo07cNwyvLPvjlwMhILu2LLfDGPazyXjl7jLZiC/HUTdEZIZDGjbei7tbfErbtCdIVZ
mxsXtu+/w9bzxwCjn7M3nZFjnT+G3QtrwD6YLexCfXg3tHspXktrmqw3EG2RIRVMx97mgLlfe0JY
jHvPXuaOJq2JbiPiTqprXziEvDPCm7a4ckNMIWprx4BFbWqV8Wxxqo0jo410sjJitW+cHAIC6kPh
KHTf0vjeOiWQdmsqmm8SJfDTZJoLsG0tBqLrpiIGpp4Fb2GdIDBv2hOvClKtvbiSqMzTslDFtb0H
xC62C5YbSRAV2CbWbQk4K8yc3I9K7MPtPPrD9xDL3086n913hS+q6uOSu9WNorFSsb9xAgjt2u2v
NgKeXwez30YJuLb57eUv/WkjCr8GPRLpbhh8gfGdfR7bCII1u3zo/iZfty5Ht5oY+My0u0s2cX87
zbPXS9PPoOQg9bCpHLvrP03/Eu2ROZsHYSuy1ZHvbHEUTXsoW1Ocl66tMwG60dxbRkEaDLsAYbdV
v+7BT2vQyrxp/WkQH1iKjCxefgrPbDrMDBFm0TYeIXdndwbjc1LDYI/ZtEvjqyfyNkVwoX4s8/AZ
o5g9fflyT1kH9Kh87gfFDdAaA5bHT2JWuTmNeElmVeGgSY7RT7Jg88UMStj4cz2dgtrsSH0cx75J
I/YDnc5NV1undRnmJotQv8xJM8+QfLvFR5re7w5SsUoTrjLnuP/NkNndC7f9dK0cXpLslYwCwdvd
MxguiOTio9esGDPkzIvKcZpPk16WV/0gcv+/X4xLUZTso6mnAXn8iAb2lmKzd2yCLBXcRvumszBo
ulcFY7ULl3qmF2eTowk+CiCwn3/W1kWaQypKrD3rPDG/3i2r/2yAQp/c2i96wpaa7nqhzTyxaRYo
XqX4CFkyvLAGn6INgPWQpY6RO4fC8Pjzf76OII9sJuPRnnl01z8hkQQf1qjDxkOLPsgMCM8zvHav
Cy7sPX8/8UefJebcIJ4WLDjk3IhBHl9Y4HY05wpXDL2iLLudCtO818NeVXdes5r9SeihJ0UcOOZr
KWbnazu35QfPqlAgkRUV/mbAK972Fa3cyasYDLPHw8eMy6lXK4HycpjiOdg2mPg5hdxA3o0wWQ1F
jhXINhIrvzdenkydC/Hezyfvp2uM4ZdOb8WU9jDv9lvZmOs7vUpzTUJ/6uHncGe/fZD7OV7zeZpj
wMmiuhmG4FKYwZO3wsPhuTD9RocdROdrHuKjcG0cLrMDjTtMb5v+Ro+D1WXVMllBPC5GcQpnAzuR
l2vEsebO3woEZhsBMKwPlt/jt0JEVQ424JrZai+ivV1zW7OboMVBJjB51cde+GWBIUdoYSUr1u3L
y5d/8q3zu2GWQYhkbOpxqn58+apADS6qgfNeXbPPhd6KFrC0TnvI0f3lSz3zS4HY+MRYg9Conyhj
3QI+Uqv3rAgB/mKhGUHHhb8umdCL/3pzOQxsEbqYSOTF1cvX/mscffaYYbviXocVEmjU+WhBSpNz
VNFbGYZF6DmRm3Rg4lGtXne51YbpytS2TQ3CXq9rrCiNxF1aMFN8Z0qiAbEXAL9tTHO9mfMCMZ65
7VsKrm6XmVjdfI6xeHPfG9x+mG44r5EnjOPlqQmszkxHs7O3LOwW8rH2sevf7PbmfZOtQB9fWar4
0+czCaiK5wLtQjfDx5d//N/Z3fmPdyF3mAf1lUDeoy/8p+R4i9U7U+5ZWRROS39rGhbOsU4g9P0k
CgYKOFF1xSn3gv3H3EY7jkro1ZeEvIS1z7Tagqtm0G5xiNT265W2MD8y5cDOXr7PZ77Bg7F6JJtE
AWnXZ+0p+vQ235wDox8EGn1E//thTROG6x1okr9cFYjyRBzaey4vfIVPexY+e9/DmIbnQ/TneUbP
smL/navRxiymNfZk22T4cZ7H7c9kTZSjSgI9hy6YOcyc4B64eOgTb/arry66qgSVrbzwtTzdrLgj
+JEgbBgTsmLPCkPoFF0ZmqxYhxneu66dt5udAk3MbVtG15zXutuRjTrd2756iObdTveB5urCO3nK
CoJvik4HGuIBY3rn5F4L3S0PYzOzCm6tcdubuB0mMJfmPmWAnf/sA8w/EteDIT+32quuxQjxMzaR
MhLvl4vxLSUNIwZHIdlONGNZ98ItPmnqHI5UR8Cmg6YgeIJE2pMvw6YL3MzCIvO+Q1yU8Nla7ya1
tx/ruq9/vLxMn7kezoYBjQTNEX3d2deE7n2CTEkyc6jcHEdpd8hflYZRfQ2KGePeoAVUuvATn5ZO
LFjAiY73gFnweelcOk+KYq3cTE9WngxDJKvYbCpc5ZwNjURZbswAy3w/hUgJ9gtIzTMrkZ0J/y1Q
c5Q2/vkoHqn1inY8dLNZAF3rIrIPW8ZeW6+GUsg8c5qtvTZDlDDW4va3pZxM8cqFq3phr3rmwXNo
5hEc0+cjt/1xGVPV1Huh9Nysn1CBjojgvw+coYkI2GtzTlZp786Fr/Dp9ogQHlCB4VCA1uhJA79H
i+OqAvdnhl63QHlTm3a1Nl5pX7rV6T8vLCBOD/4UCmEw/POF1dkM5teGi4UTuPTQGZgK1sXdJptf
EEL6C7T988dJzAEtx6G+YEHhJXX2OKOgWK1JquJUeg6Ok/hA3qII2YbUWnLim2C1XVrG5wX+7xWx
rkOTcPQauNI+2ofarqCMe6aRsXf4rxH+jzgRqO7BxPEFxb3dJUM4XaKMgrTz1/67/R2X9RnwMxPB
yhHC+ePLznabB2tZhBnumfY9XWxExMmq1i/WBAku7qPR+eWauYF3Vd8BzuDwZ91GjIHHeMjz6BDD
WOZb/D6QYM2EnJkMtbvqprVL8YAh78oxvnU8kliGrXinhNO+9+EHYMtpVtOvBQ/E5ZR3xaGObcWA
47E5fW4Isihi09v9IKaIT0WCxYZZQ2GUCEI6UMj7PezU772pgzYuJhGcFjgm5u1QrtOt3aoAk4pZ
im9CQihgeNr/H2fntSM3sq3pJyJAb27JTGZVqapUUsnfELL03gaffr7QGWCUzJwk+qCxe18IrUgG
gyuW+c0kfLWvnSbwxEyPvlY6chi3jxHFV5p1AhBiwcBwlX76HgPo7+TAPJ4OMu3hrwL2/ptTghVs
uZJcB2nN6F3U8PiCxBzq33nSgVrJCOet30ViyY55kvHgXadE5gGckvLiMfhNjpFwskdhTfEazKgN
33sq7/qY5aaH7pJiZD8pENDKqDhokb94dvcxIv2sj1GrI1aqWUIbfcbb9O3m0cifFDWF2gGlOYGf
XGCC7Kd9CZqw1zqUw0Wv9Osz6j/ZGox6O1ElmIbS+TGtyseOP3sXlTFKsp4+KXGwVJVMO8u0FRRY
rfFunQEnhFPdTL/t3iUrXDKz/1Izyfo9TDXVC0WvC55tiOsvetnhnGrgivIGompUHMCqzKi4ZFry
h8ipVbh/2Y0ejOPiCSDlEWJyojTXBmWSCDWkDCDBZ2dUtfguq1RMMnVnRhtTA8Xmk+40IEg7VUrP
mWi7BlZdD1VAurEIn1F08sBkJDZYjemoj6yLYn0STMQBe0zMZqAxLxVSxbHHGDXTxyG+N0bNxnDa
UzoHmNO0OAFau+LXqkZQ7meo+qZflWnxNALVRkJsXP9kUWT9cgGJFAEUClpuaAUsByLjlDzSxc2/
ZbglK0ek2G0RjBTHto/vpv2zFsiHHoU+OY9t7WU/2Dgo1ZaSEpdvh8dtLOYzRuRazmTkGIvp7fln
bPbQX3Q0x0LVqJuT29PBdIUiAB2ry9fbS8mmwyZiSGlRBjJyQoHa5vlSXRznBb6ewEXbTqExbFrT
o9LY7Y536ZV4yPgDNU9IPbIpsAn4Lk3p1S6GODQYDGtHJc6jtwyRnTawC+AIk2jTt51m703lr8RD
2NckTWTZwIq3eTYSIAo9Ysyrhimujmq8aneo2RjPVJ79sx4l1t6buwDz8eqQ8HZcCygf844tl8Ux
WlHFpoHTM1PS/se4LsNXqvymO3qpknlvMDVK7kqjQvergzf/BdkR6KeqhuhBMLRRVHxyehvgVEmT
+DmvoLDdWUhGtAGSO5510ONeaYJ+0LSPmlfqQ9Azt/iZMtitw6pZGEwLRp2I5KRwrv0oRWXUF1Vu
vFGiUp18dHLFW9pQmO14kW5UoSss9THJG2y5RFaYg6/ACVHAV5VVSI6xZn5ZRlMNVgqkDJ+5qtmB
kRXGx1HRKRGgsI6f7VwsKCK3iqMcmFk0DCbUaRgYN8S5fiyQcUb1XzTN62iJdTwtSBKtIYxpDdkR
nBJ+NNILHFEYnWiciUya6EZG2h9Q3tOwm8kqh5ATI3vR5WBmsA9L0CRuar16jrR4mQ5qxRBLKvCt
Gf7aIGdOfJjer86jA+uvFt3WYI29/KdQi+qpaDx1zw3rgsCE5uZfhj/Rj+KT3Pz8I3Jaa4nwEs/D
1Uh0KxDVjCC5ayvof1soOxQWBmgdstvhmNTafb+OSuCNeTQHRe0iO2l3s7qygenwu6oMAYexmRG9
ptAqh1S8GpHpvPHcTlB7q3V6WMTq+l4XGwGCPXie2+byjNRcJXAMiWAF1ONOtnYxceL5GOK4RCLo
WSTnMoj8U1WPcp6azV4ZIouygNsTNuZsazLRxUknvfEYikU0N2jFNX9QjlwSUnRR/oR/FjsHs5/L
l7TFKuEgmtq9axqJlE9cd4XJPlW6shM8L0MNEFpac7LJJCPNJnhaeV+mRtQ0IXgELahbKAMpCPXv
Y5F+nhLzCw+pfrgdRP+STM+jKFkl8nNoz9ACp/FzvkG1izDM2HRNqNojElVGHdV3S96q9bHJenqG
XaLZVaDTAiuPplJNwGKVchGHSh96K+iF3uJWGDvFB6BvFWKI82BHb+12sk9ztJCt8XlnwJOdwv2Y
QlkoD/aitQ39FxtAgwsy9iWFsDI8GcJbGasudXfokZla3491YqRv9cQQEA5NB/B6ksL4K5UFQUg1
yhGaMuPf8Rhbny2QginsYG8RD7leNN9XpuOoQMcDA0PHHZgzqVPCONnN4uo5VZbhR7lOMYcaUiqK
KZk2fICXYhanii1+bxeyfeppednfR33lfKb2mKcHC7wl6j+gQb6O80RD38nm9MkzAVmTHZTVny5J
VOZa3I8IcseiOvQt3zdT20g5leAYFeCqa8JQwSlGPAdbsIYBScX0pVm0BbMuIx+7e62zxwR6ToF4
Ttx6xcdhRYvoNINpbf1BIxYebp+Av+CMixNAex+MC9OnC1vNrlwNd5i8LDQyHX2/PNYNkn3V7P3I
bsExTkvroMczFXeW4HPytcXG3RY0anXSE3sxghb8/behwG/hcTI6vXxe5HaAFSPjpjiaausJembe
BcRm0g5DoDDs63kJi5GQNpHZqlFVv/WmeHjCqUDMB7cxMpyrF+TRufoU5/fQFcpL6XX2L8MukYm8
vQWXdy0Cn2j4kEfQQnG3faUFhqVTmSIPraWuHsSKyloW01WuVNs70euLdwpW+U1tdpyGETAOyAPw
Fbatvmkuumlq2jzUyyTR0E7Sqv7JK4r1dPu5LpMxHDMoi+F7M1ika3f+bVsYAyIXb2XhhEbTU+Z0
NSKfXf9WdLrYOUVXlmJQbEjwBkMbeJvnS4EypWVnLUXYg0Q7oXMI+Ly33Rd6M8oO2+OiTUxMhwEh
mzvMAZhNbzKySI/hh7ppGkZmMjZvqtFOHmIG8d7zPC2MQGzSDnL8Aei7m402BVWRNmgpqZaAKrna
2Z1Hmlg8R5m7wkm0BuPFy4uRRGUElXbgpHTJwzC0GAh2ihbfm/Zk/Zl0b4RLp40oDdHbGT+1lik5
puXKkEUwGx4C1eq7j6LuDRu+Fc3Qx6i3dw0qLs+qzYfzdz4KRpRZ3PlGt0oNaLAZyhCh+6UKptkb
vdfIUZQ3StFRDCvuNP9f75//rwnHhfo0DTs5+vurxwNwY4s9SstCU/t5rsJMyT3P7wdLP/VZb70p
R0V9gKVs3ZU48fiIl42/TSUWIuhcjNQ9o7LuPNTifAuBzaeuWvUR8Vsp4u2VBSBlTR0rX++N+O72
yb+8SW2gUiqDP6RvUHTY7BKBikwGNJxEY6nhqiHHWPfADq1Bz4MO/cpTsZjdzmd9bVH0LyDnIGXO
/HrzuSWYf9jr5BYhB8Y5zYOBGtZQHZrWYiTsdOWbwUmG8PaDXn53HuIQ0jxCk/9sU4aocfOSO6UL
4WF02NXmlvWxcrBqrRr6fbfXkrngediCUAnpCCSYy02x1V004QyixNTX4bo23pFK7+jVRQhp36IK
Kr3nOlZFABVD/Xp73YtnZA7Mk2GpYGnUPFtJB2ETKptlbsNOuB/pL2SMF8zcDMVktO9vL3XxdbEU
017LsVErJ7pvQoviLtDEFq0JEYnLfxtlb55oJpU/mP3TnXHidQ/vJue5Z3vKgo4ceOmoVXhkYuef
s8k94HZ93YQD6p+vSVT2EnUNIbDp2/lUWppU20kG/pxb6oHZZxWiC+fuhNSL7jHoMouEEwcNgGZk
zJupTllMDcoESRcmWar8zLTJDcBc2EfsMZeZHtlsvjHrTDFgELqFP6rAoYRbNTuXyOXuM3LkuwH6
h7nsBTxMMHVSV2sdQ7XQxNPYeeuBzXPvtSKeVX4F4sz+7fd9caQ5zhTrUrmBa5jDfb792gQrJkrx
kYuwbbordBqbkGWyUxkv65PllfirjGhbMyssdsQ1Lg81qkVMdIH6kHSDPj5feRoNs1sRHwtTe8w1
GHL6+FBbZLNkXVm085gXkYnHlPrwfDu8adq654vxzSoC/nAfur1hfAdeoN31vVrjoqTPBw9G5v0C
NXpn0atPCJATFT8ANqSX54t2k8GsHm+s0KViOqg6bPy28fS7osmHnch7bSmuRI+hDe1FcLrnS1U5
spax7vWhoSa2P47Td1QFp89m78Qvtw/MlSPK0UR9CwVNMsatJgoA/qJsZp3MNVGcBzEvwzt47z+S
LHEHUHpUGrfXuzygYJPkzUvENZA02wQk+MEKHE7chQ1lLn46UZ4Ezhq5tu9azKB9fSmNDmZah468
sNzX24tfPixEXohvKpmWlALcJHVJ1nsDiEPyYq1wTwmf/Sf06MsHhUjxAiXyf7EcX70GlVYCv7bY
FxoU2GxpZRGu/Wo+mWsv/KVliGbFTv51RlvgePvxLr8K2nS8RkBwf/PkzamRaeSUNDaP10Mpskd7
eVCrMTq044h9dq8pb6rF2INSyRd2HvAxEZVywhT5oPy2+VtJyrMAO+TeHIUdxuVS+mJWIM12bRNQ
/lr0V5jV9mZdPNrNFO888+WXwvIcJsaUUkVu66fWOMJzG7MvQAfp+VulcdEE4YAdPIYoO9H82vYi
WkJladM7A1p3/lHGnaPPFMpFOC/a9FjlFH1RUSIVm5TuD9SSZoCUu9rQFxgBAHygEki/GPwymN8i
t0ADOauyWkVox3P9Lpaa2ae1ZAoCGEq/t1YDPwX0WBlgoCj2lBbZ6DelZ/1wsTkKVrTKv98+ZJcf
MFg2uitSPA4OgbSG/LcBBZwrrkaUTUOvVOuXSkA+HQ3qEM0sEaNy++To9IZy8OrO/c+vWjb3UEOE
s8AR9zbHO1GqyhVYgYRqk+efpp4WiqXX432aunuOQRewfQTJeMmgkwAV/D1X509pDXj0UcU6WE45
3h2Gz84zs6P1RQoy3hWTZXR+Vo9uOGcGJBFpze3lWvGpqNQ9HM1FzOKXcAY8KZFCUrO90ZH/cZrS
mhzQ4oCCan35wLg9fSf6GP+q0rR2rvGL1+vB1ZOMLrAw5ItbAEiRVcYcG/aCR9zSvgcq8igmzfyS
z3l5hypB9GLWY/djdHTl7va5unxO8MXoY+sUgUxpLfnD/mlsstn4JGUrlrNjbTHjp/oyUap+6+Tx
97zS91Cy15bTgFKQshC++MTOl0tRstXrrNHCARU5v4Z1fMKeg7HUTFd1Ghvl5+3Hu8xImTJAIOYm
QOkdMJj8Qf88X+pVqrCVVQtVuj4vpjdnb8fYTk91Qj7si2Jq/cizKc6zvPwiknIJetVEre/2z7jg
XkgbKBMsA0ASWYBsw3XcKFaJL6Ma9ngNVh97xK3tZ7XJtC/QQsDCebOVzAcqrsFEY7pyQ5yZRPPI
IHAgTy6M9ZPu8NEf28jQVl9p1dkKcI1pAVwLCDd+X7X2EFToDpdIWkdYTVUxVC2cFjJk7W8/zOVZ
ZXAjmUxsKpXGVi8TDZihsPpZC2vw5QL4lON8FGDN3uaKHd0ZSpEdU4S1DoW97MFTZKbw762Hswis
c3JsxnSAZLYUywHEwIhb1Rrks6EHce3aD1kz1Ttgie2NI1eR4nG8MeBQFy8L4yfd7BJ1DSpNX39m
TvqtWuzieUg95YkhEMPapNvT/rm4cP5nUcYLcKHgiW2l+WfXhIIwmWsQk8e3zAdB5daR2x4WM9Y/
aB2KaUUDAzIAnZa+1gNY5dUT1bOJg/CpS6d2JzBc3QSSJzJv7lxUos4/HHOx8wQPERWcREWcdf76
4bJfApyEi6xEORmnFhDLzpdywV5kH2iLo2BPtkot+1fK4Z8P1iqjrq6iYQ0UfCX9yCi9k9Ll3ofK
rONfWQtkI2sQN+gndTlBaq7ouLfxfaFTXyI6JJ7BnrWhF4EcNp2qvEM3EYhYORRflhgDjbhwk537
8cJ3Sv7iv0ZvhGWu561bWFb3CwL2AAc7c3AebYNheIw6H1ppSgzJxO4c+BeYziPLkMxhZ+b2ATtX
5+jomfIBFCcJzZDtdTcv6AjyV0lwI1A+wg4B8Pz9aUpN0yjWJV5xmL/pRT/hwSIm79O81u5DnUaK
ekB6VYsPiTLSvzRRdlH8slHH+4VmK6NOCnXsllRFfasgMPipsVPjhX5kOvmVBdwjvB1Vthml/L18
2lR5lM/k7ptAPQH1qYYpF+D50v4FMfP0YcQd5TDa9l7yenEp/F0LRhYcaklG2DqFzYVNllYADUF3
b/igK071QVEAX8XFNP5oY9X0gWZlHO8mPQrF6cN1tPcEcbc3ofwNFJoSpiRTjC1xxo57AteA+m5t
rL8ULWUQ3+GNHHSAkL9aVa7uHVPZg9jETplV0fqSdxCcgPMD0VE5Q3kmdhrryDytF0mg0Fa4A4+A
Uxc2RfhC1Llzzyenn0qQv36+LKL1GyOa391+11eeXeqcSVIcYLuLLGDykJqs43YNSqY9PPGwHuLM
rB5UtReIWq7GTgnxl2S2fXaNEQmFNlwI8Annz64gIhax3hoMiBzd6zPg7merXnoGbBBBR9/tI1CG
hdKT4I/VmNlBDIb++2hBI/RNXI2QuzKyDqGRSBE/pkxBD6UaE8RFHWNVTgvhRjkhCNJ9wwDbfBcX
S8mhiZvh3rIHa94Jzde2D9wgh5dGJrF5k0TFovcslIAEo8xK8fvZzp+F6/T+DBg/WPPI/I/QFY4q
XXCQK3AZyaC2OWI7IrmO6LsIWif/PnqzGuJqaTF5bEvE9wqCRNGu97ePyEU4oP9COmqDJiD7Rivo
/I21awwuDJkevARN9820ljAA3TxGUUbfc2K9uOnkUrIpbDEKot7bpMBtvM5rpLgspffKI5YkM3Lk
lYC4ZtmIrNX2ca37YWdPrz4fxZRUX5TeZfLP/7nmIsyjTSP3qgOT4/Y7kJHk0Hcq8rhS6vz2Vl4k
TTwfQnkSbQrYntd4vlSXcfwX1LEOTm3XXzJ0ZgM7BRS3d3NfXcfkoMguj1TtPF+nwbQI8Vy4m2UU
rQ80Q+i7eGzsIV/T6IMR5VWAfkTzzZ7K6W2iCZBr2KMFlV2iLBENjvVzaCczzNG02NmBiw8GE3b4
UECq6R9wVW9ymU5vZz1CV57uoeG9UvQtRzg3AqqnQGoNpaOddvyVlwuQ2LXxOjIZZm4JRhO+UnZa
M7lva8dBEUgD+IG9UBCv3t7LvfZoHNq/j8cnuo3qeZoJUAp8J/hxg4rPwGz2cdIEQ90Xp0Zoys5W
Xns06nOpcwKVHZT9+UvWIzUvLAgUh5FZ6GtS4lpXOU37ZnTcvcbvtsXF1WChJ8MzAfZn8Lxpqrug
AlQTtZgDfCjEUGeE41EdX4wffCzGY4/BzDMqVpMStoqVHdV8GA63P5xtoSN/AI9JyINECJpmExjq
QY2cqMIW3Xba5Qm8lfK26sr2Tpp2Pq9iSR9mZN0SZpBLGd5e+jJ9k2uTAss2FJ/TVnKFWrYeNBvO
6pwNdX20zTGbThBHMMsm847uWpXa64FOBNPkBJ0n5xSZ5YzNMvBb80++Vm3oaKjuP7VrYX5sBa1Z
v1+V5FuM5CI6pnB/dm6lK2H07BdvXldcVkrcUdsf8MvpXx1bTPeQ3DJYryYIHSSmXyeT1Pz2Pl1b
lEETHxolA4dSfh7/hFHbwcqLWrg+TF6U/hFdh/aWliMtVPbzW3B2YxgDkzjeXvSCJyMPBseSWTZB
Fb7OJp6g5kArUCnrQ9JqXvI19RBkDdR+iLI3VoUmKOAvQJaHppvM+yLp82/9ag3pEZL7srzM6OUj
LDm0ePgZogJn7sJSe739E68dXfaDVEdWU7AMzvelLjLQpgn5zTSXTohz33J0J/QGNWbuf6YRaLza
mmXoNsWeDe+1gAQaQ6o4StUla3MLaFmqmoUoGkzPjAH9QhWVGV6E9cmlE44XbPv9Pz+pNFDn/bso
q1yAU1o8yooEMPShz1v90Ltmhk9MHQXYb6rHckl+1aqRfUGNcc8h4MqDMtFA5Yc2hNQZ2URCNHbS
zKIZeyhj7AM1cyjvxyIfD7qimKdYM/eE069crzY3uUwXIAbxz/krnR2zjeooZmNJ+PRwdK0quUdv
ZVc7Rb6hs2QZ5ibpOQU4IypAD5uFGuRhIndmKhsZElq2isw+TWPUP85dP6NbsyinVmnyIEoYqPpz
NQ5P9jLC/a/i0vbpVCT+rOnZu9vv+cqXDiBCloj8H0d6U75kwkNSb9SQNQT8/zzqQx4owDbuqi7q
3wOsMx67rP54e81rW042AJVMjlm47jZbvuaFXuGFgqdtXx2KuLCfHCVpd/ppFwcJ1CSVKEIFMqBQ
AZ+vkjWmNpdIlQZjnGXPmnbI0IrKJAZQn7RxJzBcWQz5GbT9wCnziv924P8JmGlGW1BhssNrrdIA
HCb2slENJ3YZ1YcRTNTOHXptPSKQlPvHk4Gu2vnDOY3e6+rkuEGNUTv47sk7MRe1n1S3aoM2nXeR
yBenFzSXpAhygAG/ArI6X3BlQOHoi86CugKdRykS5ydAkyU+9pjJYkU8d3VysNYG9WY9Rh4sgYWh
BxrAXu9IP5r+Uq13xlHBmBZoPrEstNIxqUJcXZM/C1BrD5u1uD22BqLWfpM2+eOcps10wh2193wl
dpo9lY2Ls88zUQghCgIXQjO30wEDEf6qako3cC0F8psORha5HiiPx0o0+klD1jI0rF0ZwYtcj2VJ
fuhQMHIiQG4iXGGMtquMYDg0YfTALhcbM6qhMoBT6LO3U/BdfGtyMdQDLfIPcPzb8FYKFQFxi8VM
aQZ352YOHhZ9tcR7ytrXFkIOhAYjLm3c45vLu1Eo3lul9IKpAn9uDvb8vq6t8tPt0HHt3DPJkebQ
xFG28fwYznZtqIUQAPx1Z3ivzVjb1WNRByuCavdDi/bV7fWuvCvIkjD86B4Tq7b1cpeME+yzEk5X
ldNvHKu+fhyQPtb8Wq+7H7cXu3IeiR/s3d8z6W11PGYYQGmGTRfSmVr/pBniz2rMmW82+XjvVUX5
WHBkd9LLKxsqldCxPAXWQyG3icUCgTSKG8sLaneCMLdgGJ+DsA0UTEh/rJO+C/mXF8rZNci8E8QC
81/GHZIVev4GFyvHkAMAR7CiIAUKvSyxvaA4b8eSBC9HAj8ucGwZOgYCS+e0UIRX72TP3XSH6uOe
KPrVxyeZkz+HwL1FwSBgFNWjnkQStjGeyqmGNCcbu2XifCGXT8Pbb/gif+ThZQ5H44fig0bT+cM7
OH4Ua0IUVarI0h/Is53n3JunxwzO8I/VXNW7tjdcXEq00dhZ+9rpgmBp4psr051t7moimDJMDtyY
LML92UJ/+bFNYeFVZde/jmU2v8cjedljlv8dwW3fN4xRThjIbSbtm2jXM0HAGa2IgqqLLfEGSZp8
/ApWH4HtsVaWvg7gzgoEC1yveOf2YN2DedKGn8raYyrcm4qzQCqEonlyHYS3An2J3PdRpM9dkFL9
VKc0Ybzte0M8tAEmLF55YG/h+LXRkug/1lJNPmTTUNFeB0IyBeZkI7drogp0bOwaJWAAHV71JleW
rvCzFWJhOOhun75D9Gy6q1K1nv2uL8uPdmSh/i0MNyp2BmOXQyqJAZCDGaAf+DH+5QD8kz0INUr7
OltQreqEjXgHao1/7KguH1rww4deX8tv6Nug6TV6zb22Zr2fNd78WiiMZvwiFs2eWciVzwLMAHxt
0gukTS6wPqMrsrFf9CCNqvHz2s62vBKz6U2GsLGUWI7jnd7ORVeC7tb/RU6TisJsPv8y2qpp69nL
9GBYejMYV3sJQKlrJ1ECtfQnZaDLnDUtHE2SkI7+Xgqv9vbHeeWhKTnIgsnOcbXeGmLmSEt3U9zq
Qcmu3DVGLFiyL1TviCT1+DyWArrb7SUvrxfw+Jix8NkxnQQacf7UNf4rDJcbI6izen2czbb08b8o
4IyOe53fy6cDjU+rmUXwertwQ9ATfaSyYdBZZDN1lVqJ0BmzH5mbpUddy/6rABYBFfo9sQ4fVZMc
dRPmbWVWjZT/BcBGkXlYpuTUuEX9SWg0vP/7Jsrc9H/AsXgTnm+imPQurhtbDzDR8XJ/qdPxxzhW
thMypoI1dHu1y4NKkYjCCgNArgsm2pvVHJFSVyQGSWNOB73Oih/26GHhkGeaelrTxOsPQ67AEdby
pv6hF7Oyd2ldploSO49iOgME7D+39ZPXmc4YmzNw36ZT36zFarxyaMadB712YKQZILBjWCOWLv/8
n6A0W7iZNgVkwGyp0aWyRWQccgP+ckXX6ePqEXRv7+wFTEmeGSmoYMg5JcSbzYpq16KXlZZQlhrP
rUNt0cfjMPZYUiH+/gJ8AY5WYedl0JZT+zli0EHZUUVf46LVX27/lmsfJpRE1FqY1VHObY5vL4ap
XWZYXoOdYMVYl8ldOtjqSVou7OzzlaU0xKNoCEDOZsM3pdwiDENx4MEEUaYVb83MfaUSjx77ePlw
+5kuNIzYX56E3id1I/TvrfgHbm6YK2WdGThLV72n1dZ8iMh/GjICkaKjBBT6BXCCKY55G/eLv6Sd
g/N6D1fKT+wei6bEqcZjPLa17Vs2nNtAa2Hp//fvWRqrkiXSENcZLp4fPFdX1L6YQLMzWG2xWgei
EKI9Uc4oR+j1YWdTZIJ7np/I40a5AB4DW6CLBoiFJsrQj0ZQ4khioAPRaOOKwZO2Ju/dXJhwJrK4
+7oUHjMAxITm36XLQHI1+e8C1ZzreO8zkC98+4s4CFJuGj4j7+n8+ZlfdWrZZSqOeUlxREDB+DVi
shFijaT8HOBE9xAsSmwhQEOkeF1UaijWod/ZGHn1bH4FgH5CN+k6kIetbEtSrVKDMsaXY54gCC+U
kffoJGWtH3tKmpB2TMVXprLlzgTv2imVmRCoPQCiUMo3mUCKsqcSOaUaRFUxP6jmkL0pMrX7aA2x
eKALipdWudRB0q6kgIUS698mVa3viiWdTlXXF68gfepvc60WD1ZtZb9vn5crsRcLAE4n7Q7Kwi2A
0TURQC3rXA3sBhMpAxlyNEg6O9nRd73EUkjVT1Aq1LqwPvnyzg+BcKO6FTHOYk2r26j4zSAlugFW
hx8vTQth1Vw+NFRuutSXUN9mKzxCJGDjndT0yiXAQAoXMKlFKvvB5z9jts3JcdJOJRkrkw96nraf
TT1NP8GOtt8s4FV3Dv+1U8d9gwIV1w7X7OZ21aSfcuNiPWIhYvC2cp34OM5F+aB7c3M/GB24Leac
97ff6dUjB22Ojw6sJspB8lf9e9XxNM1KxRTYXHnf5RzsoZkL8QEodnWq3LVI4QZH0R/bFt2XkrmA
CahfmrdQn6vPZrzYwh9itQQl4A7v5rLGYOn2T7z2HkCwwRFhdg9GQR7Lf35hvTJu4u7A5EhR43AU
jfcCLQ/xPxjd7TvHXLudc35tQQ4fky8Q4sTGTV8gzb1xxslUCya9jvGTbUX6LocmaCBZaadtoE8T
GjS3H/LatwUCUVJFbOqOv8O7fx5S6R21MVuhBaow11es5j7hmTl/vb3IleuWFPj/LbIJL3mVuM3C
3CsQnXSIh9C2IurnxVWJMuaw/G+2EYAsVm9MWuk2nr+3aO249SvMqVCeNcojReA4Hzn/AnHElvFa
n+zp7l+2GGQfB9oa7AG4WlsykbKamlI1Kdlwqpf3zYin4pL3VjjixXOPudEvWh7NQwW+++6/byx8
DehLNDjARMiN/+fteUO25k6PMgKIYFinBk6oQ95NzxDo+p2DcvUZ+Q64lqSZ5FbwMwMkodhE/qD3
4qX7qpVaND8uGYbSDJYrAx0sZKTC2MCQKtC1Jf6vbtIkUuQLsBeAmAHz3nYhszot5sSlWNVRuwpj
geBCp67VS4vcyvH2rl4ORVkLRgoWbsh64YO+iYgNs7IaiyY9WG17Wd7YUzYvb1Fsm+MA2QU2GY9y
wMyVmnfKU76YaJ93fUURWwhdAeFvKD8iU2jDyRmS8VOiduae8OO1UIEgMBNb5ulU7ptQAYgpxTw5
wuMphk7WaCleIWvSP2JY9Au627qTIFy7IiS1C9kfVeZHm09qGIGcWAstLESv4TmWxqcJF7e7aCyK
kzu3zgHe+bBztq+VJvQIGXvwIqgzvc0zVo6VGpNGaKrWbqw+u/mSPJid1y5HgKkNuM8M5XQxrcro
j2mlGA9zn8+VryTAFH0q5aT+X5wLClFAllT0VL9b9hfAA63m9KlBoiy1clJjSxtC4M1t/gVAs+OF
Xev0xXFojHU+JXEKAY6sPmN7psL8kmmlPlGbg4/21QU7I2DvWrx3eK8EdOIAtwj+LNB9trzVQVdK
quVepY3X4haRRjrG2K4Ib38iMrBsMlX+drROkVLA3X3rbMtYdZywccfIk2LifqlX61M5ju/UrFVO
/3UlAisnQE7/cbva3sKeF3XdEDc2YgVzeUpjF80PGuXfs3aqXm8vdXnKWYqZFK9Rrri9CxMADEZv
9HZQOlz4bqqoIYcJKwYF+oFQtDlcLLHs7OTVRUEGyjkfALqtdEO7mg4kSVzmuJYGGhg2jXh6AG7o
oWD9mJbmcu+16p4+6mX8IHGhjwGSjFuSEHd+cRTY0xh66+Btl8I/5Q5GfWVRrRPSPuXJqXHEu721
V3JriKhM+iVAUJOTnfMF0aqax5z+TtAJsX5MyoYhO2Cv4hW+cX8EQRw9aSj7HbNON56ixREf+lrs
XZcX3BWJHaQfLi15ZBNwW+ckeEfOaNHZZFiN5uQoa0mdqjhbJkQJYHa3vqYPxkM8Osu3oU70t8Uq
tbysCB6Rr2d2+0etbfebVWXN8GSVc/sZuQYENRNrEbXfT8ryq23d1gu9wnQfUtPqjAcoJsrH27sp
N+v86+Mx6JiynYBmLybRWiLMwUBpK3C0dlZPdqmlLv5/ek1PPsFvD6T3soQjISw/5qOR1kFNj8K8
v/0rLiMN7QJmj7Q2UGhGKeb8lXa63auRAUdQzzqIk1aWvuvRGNnJOy4jjayH4bRL8Bztic0qKxaT
jbK6ZqAus1a/b6emUA6mNG9uVsronUvn6mp0wai6pBSNtTmmuJeOeWx7ZuDhVdo9MDmas6dVR/go
cOwePcLbW3htOZpQiB0g1ypl5s63EAVASerCOWQdUveb7WbVcYyS9Eut73pIXHlbSIjD7nChahNH
Ny2vAdM8aWjhUER3yU8N4b5PTZzu5AlXworUKSfp5mAwZ9+EFcDHLqhKFlnVRjFwX6jzkKZeAsFn
6Vb7vkRN4tvtLbwWWc7WlInrvzmwDhDEnSoHRw44VKAakiOKSEs4QLZ/T2czfl2F5mY4Ts7LKVsS
9c3UL/Pn27/iyos8+xGbc2NF3WpOgi9SIEp5zHGZxVq96dDJivc04a8thfI+81PgDFSmm6XADvYl
PUU3gL/S6cjdrNGDsrYEKGVZ93oD8i/bRBrwz8DvyHhkjbjZ3IahYeMVDbgJZSqMU5MUxotp9atx
8rSyzQ9eqqMgaw/5Ot/p9gyhFlhtVP7nkQ2dOQ0YMnUxeApzc6zUKDY75tKc3by3f0H0LL9TtC+T
nxn6vFcRXzvDfCCU32B26YtsFpsY21dQKVisQBRnWo3qWZvJepNc7QPdFeMOX/ba+8Rhj7UoS7mW
NltsxmmaTVrmAE1xFO2AqoE7+1qqphEQwKn+fvug/m1ibd+ow5SRBhf1KuiR888FEUPA+SOfKOU6
/zbneRyCdkhHMFpFob+maypMn3iF1Q5smuo0dQatlwoAZjFMyTslmqfD7d90bQcwtySPhLgAz0u+
kX++4BV1xDhB5xcSjzl+LONuChqG6dCyLe10e6lrURA5Iraa02x6W7qUi0tAWtADDdJs7r5ldNUf
GmTbkp24Ljdxs8m0/eV4lSoSXO1mkyNHYNFZgYxJLAvPbSyT1V8o+iK0NCiG4XdKqX7L8PveuSuv
fK0A8IAtUKLJntrmOjFrQ5SkAW4wN6ZbIRqRtGFCXmmGuOGtsS+EjYuMrv4fzs5rR24jC8NPRICZ
rFuS3T1JIyvYsnxD2CuLOWc+/X41V2o20cQYu8YuIFjVVaxwwh/q6Gvfzjkm3lPvaAc/Yi/I4roQ
MPbgYksi9vXnbNa5GtD6En4dpg7i3KOirUHrABv26mFVPsdKUST+bDsRts0gUyL09q11CqykT76q
07r+u+R59R2MLQs42Bpe0ObgOJGHI6/R+a7aQTBzlrR+VJp4ArZi1Njxpi0Qz/cfTYuAVUrwSCvM
bVdESRKjGxup/DMbIqD9j+lErq4/7LTRDorPt2cAExNGArJBi5N46nrRusmYqzHs44DOQP/iJKjQ
oJWY85TE5cHmvL3gGMrlZoMs70BQ3GxOrXeyeolakIPj0FwyW4o1u0Z5yRbci0FqHIFgbs8cVVQZ
bFMtBRa6BeAo5FT4I6WKXwpUVCPM6j13SI9ATrcLKL02pVcvaSIyHvJX/HKJNGtS5l0PSURBbZlS
ccaLT4nq1ah78e5twVBUAeDhyxRqC1AT8+higzbTGK1AtLT1MABikQolrlGd799Xu7OSA7F8YDW2
8PxwNDAQFws0p9AOz3lRNT4KfepJr5E2uz/U7bZARu8t74X1RB/EuF7AdIBWmcaZ4ut6joxfKqzl
lCjhAmLJ+Vio5s/7w93o0JJ2qgCFCRapr0Mt2lwTKgLHqJcB81szrhOPtgrSpH2IHyseAqhiovGu
9rItGEP/hbzWisHre0v97qK8is2KYyy9J7rWaiA/pcP0OuEWrF/QQcOWx1urBu+bg5982yWkC0Di
RWNe9gq3BfqQQHKgIaL4c1jZX+x2nr9kVTJ7zYAhIT9tDCLhVA92ajzpiCR/iBIUSu//htsrXlIE
0CDi/SKN3SLK4sWaTKpLqBFPNsaUlUSox41+TtuiogxW648O1+4J+e30Je8gU90ffqdtw/iUlpg/
8RHI5Otd4sSY2QMDRaQ/cyUEDHaOnyKL/0M3FCwfEGntvCJKq+/xorWfY3NNzpR1xx94CrSg3I3h
YsWaOFf5OIanVGCkd/8H3r68/D7ANijIkTfedDLfSnKp6ij08IR7MrMwIy/QYlyK4uGC2MQSaF3R
HgwqQ7Tr557emYZUOJ+FI7Tt2OVJ1+KLjiYyWZb1LayrivepHQO9dvpgUe31cUiSxU+VMT4A3O/d
D1K7AnVFGlWErNefo4EMDF4zR6NW01A2SHUnEEXoPhlWeVQ82RlKNqYJVNHdkrvveigl1pNyMVlZ
SM7Eas6UAdWaq2kOpqotjvbZzlFjMCI0WJiY64jNPsOhOeEfHo1Idxb3e1JXfUCbcgjUYVHTU67n
0U9Uc0R4nky0qWCEW8KL5/JIsmlv1lKIEDYDs+e2v5610NYMizV4ptjQJZEvtFnDDTIOnefOtYrL
/c27Nxibl1YSIjZk6ZvBqs7RwmEookDkg4OVn4phjzfirwoaD8H5I9TD3nDyKuMsS3zqtqUyVrra
VC1sjUZMQGGUvPqzUIHkIlLRf3v/zLgzCO4puxHjbJIcSrhDJAC++IpJzpqbTvGQdgkWHDOKpP9h
KNp/UutKIoz16y8WdlONwpUR+tGcCqwmViPyu3Qs/lVS++jN3FtB+i82PF4krZD2uh4LUntfYAob
+qYZjUNQQihvL2g5Y4tYuEX//kSJSi1IZgTaAKGxT66Hy4yGDzYpoa/j4PYhtqfMr3JExomMjehg
GffeZx0gqsTrUaKCNXQ9WKIjyjN0SeinJpWMZ97D/o/QspUvRq2VP9cwazoUexrzlVTVoVKOsC1O
cppbo2izzv8b8DEIuQGjGcV0gglMYmwj+zigNP/j/gff/aWSm+witMWtb26ODb5uS4wCiTw2RY2O
Qe7CxVbCuj+ljWN+JoIbNC9a4/pj3ajxEiyoMJ6UQRu9JOyGVytB2TLB9JkbGv/EE96P64NDGeMI
ULDzdnOs+Q+wOWR/toSlqEPlrFwsgrnIUU6dyJwX+A8CsYzJOFH+NAO0BPF3bsbO8vIO0sj9hdqJ
8ODfIrzGgWeltjSAKCkmYaYA+squGM7toIwg33kWw3l+hTbyXj0uAjzQqDxLcP3gFm7zjNZaqNsK
rk4sip90tKJ8TMEJkbp8umjz+0VB5HByIPw6GHf7CBerqneTigVi2vfJuaV+doLzED+KGYeCxsjq
Eq8Da/i6jnn9LXJE+Rh3o/3YjqtzkB/IY7gJBwBVIgpMeRzE3w2uGu2AAdFrxTdGfX2Sfrco1Jrd
w/2vubObSPK5twmdOahbjQJiH0VEoR4HA/6ND9kaR78p6SSQoixqvwAoeO750d7SoxiWaMN7nRn4
ushwEvHIt4oW+eZ6KA1lcI0F0A3Oh9q5wJQDS2kNRbk2NgOrsVTPRXLkICzYuW/hbtHvfoOpMe3r
O6nXZqnqQ+raaKFzAh2aBRjlOadwOr7/diIQxAiofIJR5LRsS0Utl7jgJMaBtrZr4oP9sP8wm2l+
ak01Pukim1/MOVk9ZIopC0wZtIY+So70HnZmTMZvkzq7BJaUQK9nnHSiQbHPjoJknbRLXxFQUjjJ
/xkI1I5ufJnhbfatKVU1gLDQ61e3atYJFlAOHf0YTlxePdb0kb+2ttJfyiTLH8aia/7Ms17Ih7XE
mhwC76PZ1jBFciv8e2igRM89dJODhGfn0oKzJ3EO8idRTLtegBaQg2mkACgUkfw0OtAlRhS7J7sY
00sluvngjtxbb/IbMlNKsrBCNgH12pggIGsdY5a5pPU74T3C/dxAgolpjf6HuVHyBHlF3ZfmzGYw
aqodivUDg1WdSuY6ixeRp+5jVcKv9VujXw8G3EvfqI6AMLfocXE3bbYTsBqlsFD0CCYj1i5jbzgX
B1ZrEFrhBfOhj2BgbenikT9GBCBejePox64dtaBDlu0pNdCqHKMa8b7J/H7/OttbePIYSEv0NAlJ
N494ioPq4mZGElRq5Z7T1f7WoskWdEMYHXxiOcftNkevmGgNaxkA7PIY/FIpoqqoro7FJUJN+qMd
98U/PQ6/FBSq/kWUmv3JcmD7C0fJf3v3FGlgUAGD5sNX357lULHNMAzLKFBKZPHmecUeoEtg3Rvj
f4gUQdEDUqE5K8nRm9UEdiSGvm6ioBrL9WJhzv5sxxCXsq48Eg/Yee2oTxkczbe237Z6v4So8Rdy
Vm6khR+MODI+VNUavz81Qq9bSiZSfgEYu5kQ7KA4b6wlCspkjDClagfRnNIJ+/kuUY+6BDt3DseS
z88K0iXYhr7G2IPSSYhcqFxbL6IYedGWck68pBFjG4SK2R/s/r0RiRmkU61kzm8pw1k5F3ppcM0v
TRVenHptAuiMP2PbiJ7BDR3RPvaGI+lDVUPa22BbfH0E2khdx8axoqBrGiXoG808cQ/1XrzG7u9Z
5yb/4evJLALVA+hQkB6ux1sR8wm7yowCeyLKzUIqMPaCYz2WX/8hqQWFiempSiBIyr7ZKGWDh+Fo
Sruupl6DJKxa3ykS61PI4/T+aIQ98uapy5UFpfd6Vs7aQ7kqjRz5Yn31onBQHtQI/4cYv6D313ko
LzGYtK4Ba7EZqkkS4ZSrmQfL1HQfDb2wn3C1nV7SVZkO3oidi5i2gE1SCx2At2nzRBSNW4CtT7JA
j2t0A7IeCSazacvGy8ZxPlhC+bs3d7FkXEh7XPgHN0hLYxzc1aExFmSW2vwBqqV57qJDfRP5jt6M
gn4VVW2EVW54eICaaEglbRZ0EDwvS+pil9EgZzWtLg5YsMo9p9VQYs3m4kvcOu81LiRUhvwnKWxy
72tbv8SGz1mLdMqCxY6nC6jVT0OYFF8RAO0fqzkND/bKrYon6gNU1U2H4Uj4tgDomV5EbmhNGmRF
S3Bh96FJbdgOp2AORfGhp574oPSlcxrMpPkIhrD80gHAe4lK00z8qmiMv01rSv53//Xb+dRU8zCT
AihBQW/7+mmlLlqjqNJgTUYVTKICvSTOjqgsO48724juNjB6RCa2LbtwIYgasCzhUy/AQ4HuY4ep
k5Sgb7Fm9mWeHPvZnoho3NlpjgrBO2eHOhqXAakR1eBtaAEjZAEikeVBni/pv6WjRC/R1NhPiVse
FNT25knLHNQVhQQkSTbXnD44Y8mHBoFRtvYTeUn2SCygnqjZG6cJvf6X0OrTC0GA+XD/O+68Hby/
9G00yi0A0OQa/BI+DV2s1lbKHOljJj97y+pO02KMeAxbTfcwFNMRAmxvqlScKe8wA8j08s9/GbCP
VxveEQjnbFDHM33f0evSBHpcnON0mjbup3Bca09H6/rTf5gqHDWNqBQ40xbzTrKToMTDIpuIRHjI
WE+/d+7y16LO88UthfN4f7i93UPZgC4wubXkEmwmugD5MdMZeYDRKv+cWyvyKTfjxxX3+s/7Q+19
ROnWTaghI5ytimhdIhdYrmoe6FNpwzErtb/LPi9+GzU6qIadiwOU1u3hp8pGeQZiFQV9HrDrqSXt
2nZjpuB1mKyZj7NO9dqN65G65+0CXo+yCTOwz8vKKkeNoNVz7fexLKmtaWX/2zzRMnjvAnLFgHLj
ReFDkS5fT0hT2qWL81XCRmPnC0qtfylrZT8IUOvPeTke4XVvXzDZrafxQvYGSHhbOjQnS2syNSoD
VxplVCSpnZdBUntV57VF+QXfYs+aZO424//Ic5Yl7UFccLtl+AmC2gB9fICVbzi8X45hHWL5oyII
FIBwc7tAL836qzV3w1NoCOWSo1DzboFGLHKkaIbsvUD52EapY2nSZ3EZUaWbdsrqRLusbixoQJlH
Ugh7O4fBME2m8Q0EQ07+l8l1Zt1S32nKAPGZnj4z/YoPMO/awctDSxxgPfYOA2oHMpnBT4vE6Xow
kGC9G4kJQUQTwiv9oNLDZzU5CgPkE3Ad9cgZyTiO24u23eY0ZEgpot2D2lfSdCa1KXv0cnu0aU+v
epAaszgvi56far1fLm4c0u0P9fDf+8fk9u7mFaCPB4CBQuWN7pLqZLFbuXoRjNUoPGMikyqBgjxi
Sp/6oTkvj2z6JVCXYjwowu5tV6mITXBF0gGE53qR8Y1fnbDmLugzd3m10uVnbulj4SEzavsYn0yn
+zOVKdN2tdFBkBI7PP6A667HS3MwypHKeKqz/pi01Ry8qpzKlznuHR8h5tob4j4+oIruLa/EoLyZ
3UFb3gxaIU7S5H1SBsKkK9SFhFNIIiC4UljZh2HQskuWiOQPTRmi99d/HUQDpM4wqlCyHHs93zKp
e1pECMMq9RD7hlJ2r0uMN1CPUlSQl1bl23a6HKTJO5wgHmM67XRD2FLUQ69HVUq3tkeBSCbFWRST
SqHkpp/ktvEXV0TUnyIAJOWjgnJo77VOiJUQTtkteORRiq12k34EbpLbaPPZgYNglCYZygD+tstA
EDikKlp+q9VqXpM56xOy+mhX6X348/4O2528MOn9IdQA82YL4bbqqLNMfE2CPLOnoE6LrPZihAtq
j0iWB9VKxpdqitdvIM6JwkgYx0+LFQ2XxkyFf/Bjdm4X2dvh5RN0HzA6vf4SS9YXlNHQsi6cGAHF
fi2+j/JXzFqYPLg4SBN1u8WjhQJJUAk9O7e2ecQq2blIZYYDPJkil4ybrn+D1odIliv8BtACE4YI
Iy7pXfXw/pnin8RAb8axSNddj8JtWShhRpofEfypH5rYmj6Y7iLQLWgz1pk4Oa48i0C0fVHsJP4j
zNN2QnrFJM+8/1t2wgBazdLPg4WHC7FZ9DlVFgzcoyxYta5+Gibdfci0YnoqKyBiihEaT1U/5j5K
D8PvM1zlg+vmdrODTKQhTEOEEIByzvVKLImJUfWInNW6FGChsQT0Z0OJvXFQ2uD+TG+v0zdSCZ0X
HKJQnpN//uuDnA/1nGCr64PkEzB5tfqPsc6WIGzm4lHBteWbOdtq/v5dTT0HBQyI0KTs/N/rYfuq
1WZMGwR+Kb3+0MHtCTII6R8gb00Bhq5cbautf4Ff8bBMbvWszV1x8BtuvjELa8u2Gi8nYJA3ca9f
Zq7kXZf3hjb5i5YAK8sSQKHoAVQ5fKlRcTzNXa3PcbUkPYX6di5PlF/zx3euPr+BNjWtS9IQEtrN
h54U4BU62B4kCKzoKVv66uKYTXqKU8X5NA258MRyaKZ682K/DUpfFvEDKTO4SX86reujsa4RMlSq
Gq2TeHgIa3M4dUvxTYnC8XJ/jrdlEjmeVNqBVgiqYhvCw9AeDaSdJ4Q1C/FHldv1Uyvi7qle1yUw
UIN66IU9PREwOL+1Qxp+wgfVehh6MbxUs2r81UT9Yh18/JsHXdYTAdbRopdxyxYUyXWSobbYTkBL
FfdcVrWOlXzZ+2abz54lssnPHETJ9BEb1vvLcXO25cjIP7zVZwjWNzvfwvVTDCAE/D4X0alpmzaA
Pp/6i9MeYRh3JykLtNKTR455fcgKOsQm5nqj79it8or8oupB5tUe2iKtz5MQyrnVm9ZT6fYexMS7
IzOkzOeJ8rfCM8JeS0XUTNK1Rmh77dxoH0pQY/8s+lpdKs1tP2Fi2YaYu6vGQdS/t8Dy24JRoJ/L
W3I9a72r+9auGJv4ZWz9KjGM/w1LSve6MkV21Om7uT9JSnkgcAqDtAM4cXOCkVaYy26GSeEWdXFZ
xxggZoKx7pdp6qZLZRTNJ2cZMMm8v4t2hyU2IfOgTX8jp4mGvCHaORuh0BbrJTQm+0EvZ8xc0zU5
iTejliJpD7buzldF2BEdYNAIwLC2Nyb4axJJGxHDLmtT7JbbIcC63vAaaFmwCsbwh+FM0WO/puP5
/nR3vik0EvRs35Ra4IVff1Na5NoIgwAd21ItH2H8Zx9dY8r/1WpNP9i6O7cjtVzeQ9grskO0OTTZ
0hg90e7oEwKiTTNiu4TNRt295INhfiirqP39/tz2PiVyuRR+iW8lsPV6broeoYfTNSNumLF5itIl
f8wNgZ6GWranpA1RDJyT8r1ML7btG9qBEhg3xPZO5j52NWD8I0iseD6HyMw9TXUXPcP4jv/Dt6MT
C0sHjVmaN5sKjspy2hzE0W+RQb0kaat+cKe28BN3CL/fX8q3tbrKEuS0oJPZVGpplW6r0n1nYe7g
RKOvpNrwcVCyFNQsb4rlQ2oVsYewYtKeF1MbbK9RRPhdRGP2OTdFOHlplA4w0JoMGkpo6EuAyGb+
m6HoiuWXkxo7T33eOSJQ8tD8UxCSf0jLPPqrQfMfB8CeLoO3UAZ+N5iMeixBKCcOvicP1eY607Ku
VuNRcJUOqfkyGH136cSYnTpNdM/Awo+69m8WFZs1lJLKclPIk77FWtraEq1GQ8jZgqZwsQbBO/5f
ima55aV5OEVPaz9l3x1Wcn0Yy6IoPqXNkk8BxVNENQcnTH5zx7AQnqWXSHtQgu2Xb3M+z+hYWEgZ
e+uwjl/yUZsOouadkwuORHIoOb/cxJuVog2b23GozD4JG5xznOiiH+1gNThTJiKOPLQ8EucgUbjJ
jPg67Gtq9OSKxOzyN/0SRGr4jbVTp2GZVi/1p0iIf3q90g+29d4gWLlSkZcKAtRargcpujXR+k4n
ZIjzwYtL04YMU2an+4dn5x6i6gm+DSQDoKYt0GytazdRe4VYVBvXBz7p+GiuvVQPiJaHtUDDPIuF
OHhSdi52gwYO5UDp1ks6cD211Fx6UazEYVnblj/HZY3Xc6g4Bv0GFOAOgr69GQKiQ9uGfUL0u6ni
qOPaGWlExF/XCbZpxWLWn3qE5761SD+ie5G2Z7eN7E/313Xn1aSeDKadhjKKoVu0V9pN2lRBJ/Hn
Su17Pyrt5FO6IP84Ys6LxFluZS+qmSUf8n5SDr7p3vKC4gO+CKGXCt9me4LWS7RScHnIruBpaBc1
utDz6FZJCFSmg0dlb5+yQSXLHhz/DT2jVMUMZimefacs7e98c1331NQ+qjjuTUo6z8KMAd4LO/t6
z6xCNK1FP97HDW/BbLnunse5Np4Q20DS8f7H2xtLyr479HipbW6b9DOvs7oMwJwHalyBFc+EO52m
ti9p1nb/4SxIdXkeLmIdZyvdUSIZCa4RA4JWQz08ZHv4C53ep0XV0oOTsPOlSMe4tOneSuzl5tgN
0zqhQ8pJMFQEyLvaDJ+zsq0P9sPOhUwBEUcQ+HQSdid/xS+Xo2GWvVEsE7uvielkTLXm0D20+sKz
xrhqnpbctg+C/9vaHU594IGJUFEwpBa+eQQonTQ8Se6IzlqdKCdOt/ovlCnzAzpOy0+8/MBXaGlX
g7IQc6EGWRIVF7VROh02XIXY1Lv3j8x+IZrIm5XA8noJ4iICaFWmXN2UUbx0XhywAUN1mdBDOZj6
zlYFucXLR9JFYXxLSk6nWU+pc4xY+lb2xep6+/ehSQ2ocll+MNTOlWZRpTPpbHLYgVxcz8qm7Da0
A5ZEQPjNsxiKH71mTa+Ko88frTVTH9wG3wI0do3f3r2cdKilYAiWglLO43rgpGcZQ4M5WtYSv0Z5
bRBOJFOde2phLAciG3sLSj4jFeV5NFAmvB5scKAlDwtSC6XTZb9nKeRnVTGsF2C66eP9ee2cFKlr
R9BKWQZ82mYos7HsWsWQAI6mMr0unaaf39CjHTs8MNrpCJe28xIyniMbVgjDgga9nlom9E7UmoXG
bTmM54gKmaeMze+2FhsPTi7mx1I99N2SJ28TV3Kt8e0IlzBN3AJPbUVFwDQZB3+xzKzwInqEnWcu
wn6N0PSovcoYi285/67tRXVTfdXdrDrybdz5pFTbgI5wUiB1OnJj/3IjDSLUoO6xzpGVFf+LTSX7
vKhi+WC7fXIUuO+tMUUvepz0VpF/2qyx3VpuEpkxeR0G5o+DMVsnKFLjhxRX7kCKzQHozo/0wvcW
+ddBNxup11JtjWwSoNoucQxbneUxXyNYxnHm4FqeJs+KXf4oSH6l2tt/eMFohNJvpXONMM1NKpup
VhfL0RH3MYNq0uozdHsFp9iyO98/MXtfEtYHXQmyZp6WzZdszSiilsTqzvG4PGgleVcOCyXoU1s7
GOqNQLPduVJNi541HIGbgAPPn7LtUR/0ndHuTmtbp8+roqfPrRZnf1UO2gWeSJvmczPovpUOD0Nd
2I1XmG0ChyG3LjJ4J4Je7R84IawpOfdg/R0PaKreXxP5cbe/EyqeZBxJPqe9efvcedVtYNxo3y2l
8sOZ41n3cAVuPnc19G+0R7Qv9wfc+QiwJbiy+BAszTaMADNe9lnKcYKZhlWlm3cfCmrKZ6eN1m//
YSi4TRKaREtma2BgTNT72lEdUKxulc9GmYGDypaCe6sZjYNEcud543EBuc8qEiBtU27aBU1RWsvg
Ny7604pBw7HjnH8dylRBEbOsH2rAlF47Y9B3f5Y7cRkjE5VJFR7ql5u4TF86Ct7WPPi5YSsP2J/a
voBAcLBPbqWcAEVQU5BwDyFZv/Lq+uUabGoyjdVkQyuFXjzZbfab4zTTaXIj5WRGSvh5GkXqzSp8
p6g2kXp0yiPvpt2tIz2qpLqmrKBe/wSxGGbHQvAaqJxaM3LNQHFJccENLsH9Rd0dStb4kdSAwL21
wuoiFZpU6rJLxeI+4CaQoeGZaWdulXeDE+TC0qaHRSQFtLdIGleN8nilKeiL2glPyUi5qI/16BLF
/eD35M9Ii1dHVJpbXubbqACjETeUDpObXbPGtlrEpTH4I1rq57VwshOyg+urixrdA81jZznXldmc
Mzc1sFes8gowbji+hGo+nQ09nS6jMqHM50RDfMrBcQQl6IIjYdmd91AG5rLjxP9wsK6/eNO6URrl
Gqeqi8aPQ7KkPBOVeIIXmH5BiFEENp3Gh/vffuc9pMtHQkUEx3naokVMdBKAUrHN2mEeH+GbtN+z
dF0+qOuaXsahyCxPD4fwJW2REVDiQT/yEd+bNadMotYN6pzbd2pOe8o6MVGPoczuJe/c+bmNyPEi
MxmCRsFrY9WV/ACTs3eNyH2AUgE1Kfbi9VInvd7pFeV5f7Qq90OEX4k3RNORW8jeuaLnTrVI3iTU
J69HmU29Rjicy8psmu6k1WX5v6bo/g3Tpj9IJG/FtCSKi2yDjodUaNkCEIaQPQMxb/DrLnQ9xCWV
j3XZ/2nbffmqK1FJ79LUAzVSFrReSzD7atXhCt+YL2VWxN/v76ndeUuMoCyU0X/ZhB7VOMVjpsvn
wQr7s9Er/6A6O36lAVId9CJ2Ng9PkIXSBpVWQMibI1N2mU5sHvZ+Jio18rpyUB5LPe1MDw3z9WPS
VsYnTC6OwGQ7E5QoemqAeNwghrOZ4JqKYazWZvBnynN/aWHjerPV2x/nYj5kv+9NEU15EKvUmxEt
2MQsMbL+Ifcwmc+gmue6juffETOhMKFP9iBJrk7gNGUXelPf9RhfoXx4zhKneQR/Xl6EWS2z55Zp
ap5GcxCPIqEDFURKpZwmq5n/w5YHXgdtTmLrydzlbH55OOtca+tkEpghxxRhcxEnQZ6G6Ys9tkfc
qL2PYHJfUOV6a9LLP/9lqFlZqkFpahamgTSXzHX4TzzUybPtVM7BNtu5LmSOKyMCNvWN/FabJEoR
MRxdE1ZMdHZx0sJe/3r/2OxEp0AdpMIwYHbge/LPf5lQs0w4Yw4YSfeqviD2OxXiJQc2/72ee/c1
VbL25/0B91aQ5EsyzAiaYBZfD2guVjstlcHpQRfuwTT7r5qi4HWTdEdSbLtTo0IInwd7Z4osm5Hi
vG6aiZHQVyM4hLzmJ1GIXlGuzo9DWsYHr9pelUtGhzIOpmKAs8P1gEtsRrrTsJZ0WEIAj2r8bUbB
8skwR5wbWqA1J5wd1D/VwTJesiFUXhVe34cxawb1/RUuYn+CVUkvIh3bfNaumdoRT0e0Dae2+ZiH
hRE0ONnHnj2kR37Ge1/UBZtNbA4nA0H+62kDmjdIaVnnuojiwkd7wHrqKoQTPUPJ5s/3t8/ezUSN
gJo9oBXw7psi16y0ubLSvPIrhKC+J9mQ/dkASvlUwdnqg8lel9LT6cIdvC57h1FoKMDLsgEMzM2n
NZ2Ov9kye7+YQ3xk+yw8K0Olnu9PbicukqZsQF+YHt2BzdkwksGxk5ZRUtFPQTilqgedDyLyUlg+
BNPsJezz5GWqcKcOrfGoDrM/PI0JsnfajNvoX4lmJUTai7uggBldzlYN6W0xTsba94+r069PvWX0
FzELhT6tGR6cn9tPC6iTU0OgDsjuRsikneYm7U3gBJm2rt/nMXdPIWp9aVDNgspwETqT4o2Vox5c
gbf7l2yH/1IOJioDz3u9f0vXrqoyjicfkx1KNEuh/tbZ7cfW4qje/75vEdF1LYCGIaeSBAskIZW+
66EWJZ+NtKM+gmVta50mVCx+0xLsVr14abPvamvrl1B3lL/mNS0/0sbUn0SSxs+yBv5nrY3KC9K3
7pdSDY+k9vYWn9YD8qOkY7I+dv3LwJCURuaEA6WSELZPp2K41GL3XOFA1cUYRLqWl3TrEeLrdstx
mCmtSqgdN8jWgLbH3Nox8fzyhciKxqtWdwGk3tnddzCHmu0js5BejLEe/4pXtDLPmbFiRnX/q9y+
E/wG5KYokHFb3jTI1qKrHdhwox9XY3Pp1Hx8TaK+/kOncf2VPs27ZTxkkZN/D3oeuDso+NdLvTpx
pbsJZd6poOyEwVEWxC3OZiBb7IMjtbO1mRH4DlBf7LYtQmdALdlpc/7unOfYb+IxAs/i2kg1lUcE
md2hEEeDd09uR4X+elZK2pd2Y1IKUkX8WrnSUakQWvls68OhHeHuWFxT4IHQIyZ0uR5LH508KmtS
ayolWvs8W1MtHqoMU3tVlMsf794eMHMloxQQNP3azcmIY5Goo2CwusEDIYzN19RYwySIJ6cItGXK
jijIt28NanqUswgy8enkMbieHa9AYmBGTGETAMcrLEcQ3jU3wf1p7Rx4ueGlngBdTcAZ16OYbaZY
/Uw6sSAKPAexi+6FV8dN9rDMjvia2K1+SuuwOmr3787OBtNAfELMflPsj3R7wciaiyZU3MkXSZVc
wHCoRzDLvT3CFUvJjksNvKP8Hb8EtuoAHYfKMQUeowVF2wHiLZD98BNKb8H9pdwdSv5taHrK+G8z
VFbnYTrRlfKNWo18oiTtqRjH/5lD6R7UQHdqhGjV0SUh4eakEbBfz0pBH0IWEbks3K7xW7OrflTl
6gZ5Y2aP1arYL2Zvfo7GSfsnTZL1G85IR2S8vQ9IkMKZQPWC+3kzW1SxrV6g1OfHsKj8yF7XM0rd
6cGa7jwMtPjoIDhor9GY2hxxHNGKqs0LEJxLvPIMTOHjaC3Fyajc4UPfiA6zvp46LKrdl8YQRw5D
e58U5CitYTDolLc38Z5Rt0ZsjTRrhjVJz7OSNQG6ALRW7bk/vX/3ANwENC9jD56g60/axbPiFmWF
CXWZWn7XLGkwWtj9zWbzbkohfzvRB30gaOjcZ5tPF/V0nhsV0B+q690/6tjVv4s4LR5joGEHO3Vn
AdkdkN5MbF2gK22ul2LpzVJZa/psZCGBWcTNSZmdySumTrz//UZlzSY4R32UO22zVSY1HJFHoZqo
rrwAid6P6GtL/VuXelvk1xkmMvc/2U7lS9J+UCtBcA1g4xbP0BZWPqryXS1TbM28Il8r67dBmSbt
VHVz8z+7N5Me8PhQWtD+UudTUzga9MoudD7OGbYhp8guteHvg5+1czQBq8LAE5IXT7PieiulsxUp
tsvtkJdzc1YmO2vOQz/hysalUf9rW8BJfAiIsf5HF0/2hwxLpsFP87h8NVMcDl5mK3ZoDuaF+qU3
5qw+CEd2DrWsmyAKT4+DeGRzqhDKmS01SameAIYObApEPrrw5kk02cekwWWRZ0p7GJdmoABumAcN
lr0tqesmlk1Ufg0gtterUzkWGbnNhOsY71lw6MpzEmn/qIOtHVR690YyJNIFuBWUArE5Z6nII6Uh
SWPvYRdfVZQ9Qd3EvrXO08E9ufOMy2SRZZXcXQAR15MyiLZihJ4IJuNmea7baCGMbV2gF4kRXRp9
wXm7oYp+f6fJv3WTx+C+Y/K48uCRM2xiIoeiagfBbUSNLJn8SZ/z77ZVlQeAlp3twiiOxARyMULQ
uJ4b9kRaOpoAWjQMcoNi7fXnuMuMv0WaOmelN+MzolV2kIhI9yq1Mz/fn+QbBnA7S01ws4DGkHW4
zYZJRmHmkOpHvx9xwH7QQwg5vrGE4QLRTotDP2wgxpycoVbMUxhX/ezhOtH9m8LshW87qH81Zdxc
KjyIzmMYxo8Tyq+/d0qW2Kcom8zubEyxrnhJHnfUhyau0VNSdXZ9XqiGwSO08il/ciylPOVGJKqD
+d1mo4QQEuMuyw2UU7blhgy3r94mMsLGTPyR1ONFhLZs4Mp0VCiCzlSBSdSyQEcqQGJp8qpDL//P
IrE/lT36d1b/6f6S3+xmuaNQVXvj+RNMbV6N1BqzhJYhpaRosZ571KAyT21c9Tmi7nR2ehcqNQHf
kcaG/JBXH/ptWFpgRDMU17fSoLWDD1nOw+FHixDk5qI7mx1A1zVcHAChWXfwftzcD28HBzAJYwGT
2B7agrJVjZY5BevGEZe6GaeHPBwKv3f1+SDM3xsKupoUEHGJubfgD5LbFGA6zQpp3Rz0ltmSTAwL
3tPaEepa3t7bVQQKQF+PBFCCQK+P61DqVpcUI3Qttw0rqFq9+XeRaeE3SJldgFcmqoppOr8Oy2oe
RBu7Q6N+KiEuQBG2rXPDmqpUNSc+4GrH6N7qpufW6Xhx5yl6maV0ddG0udfN9bv9iPiUEOz5h6ov
897cUZnSYXLSgSBOIc55fa6vaIPb0ynM2yNp571dqoMMhZ+JghDc8+v1zYzWSi3xf87OZElum9nC
T4QIzgS3ZE09ymqN9oYhWTJnEiTB8envR92NqrqiK/TbS8tCAcSQefLkOYvG9bIvQ4DEZTcHSHBW
rlvu1tGzbtT3ro4HpOsxGkH4ZUUNJJKPTBkgMgxh7KscbnvrOBjhSKw2KfLdaue/Oh4ZIWtJjwj3
0fn8iLjyeVqzzeK9mF700AY7uiKbu85LIJh0yy0nkNcVer6d7cPKgZlDPnO5oJZoWuDwighIo65x
MASmNIdU0NMU2YPvvqtyr5I7O/AH3p1AJO8aw9HTX0Y6rKx/nk5TWPd2LUNZDBILhJpWTf6j9YH+
e/ePM5LtxyJ2/8vUl3z4YnXIPWcTnQrqJjz3+2CW+XOckTWT2JZf376FX2eZjAVxiAQddW8SzYuT
nExZXa1KUDkRhvjKmVVfC2d1Tv6wmN91V9MBa1YdVS8ugRdHyPWnaXSDvBGvXdsPJNXsBuAXRHMu
ct14oQ8hRzY9Msp43RVptjw52vK+GHGWfVXSKD+/Pe1r4+HPAjt58xBCRet8/yHdWNLM1gF/D/bw
bo4Ljdb9Ova43sR5sdOZukVDeBVGsc5cWDQL2iCuQJ3nI7ZJoUy/a7kx+0Z8pA3SfJ+m8Y0o6tq0
UDaF48kX3YrW54Pg17Kuk690NAWLd9+31Ye8h4LmFoIEYB6t09ureO3B+X247ef8hruYJnxSQzY6
Qrm/2qWZFUQpsq67vs+9/dtDXZ0ZgMfGVrKpXl5EC3KoRr+iAB0J2S2PYJLG+4Zw/KsinmtCsXAF
h38+ImjApkDBhQhd5nxyRhx4MXm8jqRsp1MgdR+CUXhhnbje3oJWeOMIvG6dY4cgrkjkB2eEDPdi
ivSzue5s86am42yne1f39nsLTMc7UOXuPohJ6RzrtHbO9pgyL9meCCfxQ7er9SdM6xY/RHfCLKOU
Arx7x/VBx3xtWWMaNqXy7DAzSvOvPO0hQrmlVdzleL054WhX+Y/JwUM4HJGutG58t2tbBJyMOww9
/02M/XwVez6M17isYuCv2EYD5x60XRjHgHLzjUTl2hYBswXKMVBZBI04H8qXtfJrl5JWPRfLvhsr
9zsAWRFNnitQAbZuZbjXprY19lDZ5h4hAzwfLzVWOzPjlfEswM1aDHakkQk5Ok58ay9eGwrhFchz
KODR43wxlJmUDqAjJV6/jDP0maf2MV8WGmH6OruRz14JrwAVyCVpaoZUellJH13hjc6SDtGAwfnP
GDX7JlTOMkaeIdp7uJfVflJGs5vcoU1uHLkr0yRnhxBvUy3h7F3ckV0vi6xRNZiBVanQa119KqBJ
hr45FYe3T/fVoTaWILxwilGXHi++uXR2WxNsZFny36gb+2CpYaQcNeU3Rtq+zUWoTBczrjVUvpDF
vIQXVZHSjm3wwCa1aPb51vnvuOqWKcC1+bjcG8CovGav0gzu34DObOajXbRLw7Ttpq+ttqaRXFOV
3/988XjGqNvCOoMcdfGdlqA3XCzjhgiNuywSw9Tfl/gjPCPubX56e6jtr3q1elt3IncI/QiXbdIz
loleXgKvmAE2kZbVBEd7HYdDUUxuhP60CTQ9/THKuEkTAzESj4BIkEqdn2wkfLtVDQwKtyV+HHgG
EL6drMMS02c6Qjy7kbhdmyQpG7kMe3/La87Hs1KaXHxkpqLB0+1+cobpBTdw58R28mv6qLrmLkN/
90YideW+3NS5uVN44Lbi5Pmo6+z0LkAc703b+fuynuRdgPAMFs8o6kFEHfdvf8prW5TKCUUonm9g
wYtdU+RZ0iAr3UfNsNb7wh+MUyOmfyFy3yooXFlPOrYpuOJiBAZ42fC+VRl074uedw5Wcxor60vh
lIi/N4ZBq4BvdALLT205/7w9wyt356Z9u/UPMTqltvMV5TKN226L8ebOnncyF25ozmXz1FTOupkH
2GHeuCkFnKq9kb+9lnhB7ZS0dHuGgHheORp0mOME3YDBqdfp5qWgBboFcRind3oEgcYFxY783KgO
+aCbnbV2+n0fTIjdox/9r1qMbp+IvPkfsBauJH4WmgDbc3KxHsqe7cFtSJihv0x74bbWXWLbcVgH
ernzEtc4vr3+r1lZ2yoE/EsQRZPCZZRodzIFcwYbMAUwfdSLhgCpsKpMnsQ4rC/mUvfOYciD5B58
tjF3kyjGPHLU0v03ypHY4e0fdGXL83s41ajXbiHC9t9/D5DbTCaWwe9J54HwUdUuzq/W30AV/0N8
vGkGUCLfzGXhHJyPZMPmBmvJAQwQrUiPa0t2GS6+raF0ulX6nAd2eYv2fuUCoSoJaEBjPPHxZfHa
NytX0STXRzTKtodxwHto2bSXKx6ql7VEGO3t1bw6Hm/oVojh2b5sekR400sWafWRPzfeP1rPKtKi
tCh4JNQU5uqPlfjZTZvIIXA04iCvWLhSp+1QardH4sWJQ2fqjcgG6zlaWvwvQ3GZB/iwbJ0Ll8+c
WP0ydVuzpzPJpgSat9nTvAQ/nGBKXv58EQmPEYznkQPn3hb5ty1pxWs5ddijIzLgpSe3R7gRN+qv
wutxldLkAm8Pd+0EcBFuPekQM+FxnA+Xodu49OQV0Zy4Q0h3TRA5TaZDb7oJz10JtPhUG8OBAAg5
oIsjMHSBSz9zCqAsnR6758w8oe7e3bhpr23CjWwJowv2FC/M+YTUmuGJZ1Lxs2rLftcK7EssCGWh
rxojpKpb34jHr95pxI9wweH4b72p5wMGmdvnpeSU0cxSc4cACmaNDvaiM7PdWkzDYdFS7Gh5qzeN
FS8crKo/Jp3v3Pgl12a+tWQh2UZRGd7e+Q/RsqNbwuL9NmVdRO2KN7ml/C6cqUrt2hZ17Le3zrXv
if0FR4+FxvXs4ntmFHp1lvE92zIxD0Xiu1EXBN5fb49ybYNudDRMAdGkIOg7n1VGbmFKXeiow/98
Dxz2Q8mkfVGwPG6s37XoYCuGYiW6WR5e8kqBFbvJtom3PPSnowxz+7/jqWsegTsqwKdsfQgKxGSI
HZIPb8/x6kpy6Lk6N9bWZS3WmwvEhTU4TTpW5pe6yRRcDvpg3h5l+x4XoTqp8NbiQ/6B1MZFPKlH
WE6eAqKhm0CcqP1nf2d2rZCHnOa9PfUoAiD4dDKq0YjMechuBF9XP+TGtfv/4S914js1ZV4VMMnK
Vh6V79n9C/GGLqLNLTu9PdOrX9Kj1EKojlDVLwGf3+5Q00qFZQp2ZkfusGvMxDiyR9GqlDnBTbza
EdW27qDleqsP5+oZZI7E0Zud8GXaKvJsWJk/3uAiySGoLcbOSQ03SonwoqWlDf9/mOk2GnzC7f6+
yExyt936shivqdLyOUir+LiMW+unrMq52Me9I17yddAvqymbG0/HLwrD5YYikIOwCWAPDWr74r8t
s6c1pAWZAC9SalnuptYeTfTq1uIzzAfDuiMD9RFcs0T615QPqcc7XRb7ckxjpCTwBPIinbdGQKMD
ZMgwLoK+Ced5Nqawb31L7BenN77IfJw6fNlH27mxdtc2pAcGufEWERG/bOIRi2X3OQajEer9w56I
3EzD2VgRNlPo4v9xtwrByu+jXdyWS5ObdW5texL5rcNcFgZl5qzK7rPVd27hUde2Iek/yhNYLGIt
dfEITvDe+ikAbbB0u0ZkYdXJQB81kuXSHIJepTcu6WtXC1+Uzhgedx7Di52QrFVeLYKiLQRp8WCj
EWmEjrcsBt2cy6iiFhW8aTeYQ/o5L13577w49LS+fRSuXaK02G3oM5R5uuzPd2ORpanwig5grEyN
h1V17gfPq271r74mIvAdSeM2Ai/NWPS8nw9j8fXyuJc0PTTpWhwz/E9/JN2ECr5g5yP768Ufqxqf
JLSXy2qXmWX6049lm1EswugShDChjDLNc/UkajvWO/RzxyWchL0Ooeyq9R81KF1F0q6UH+a9iFEV
89w5DS1hVuo56y2TTvKyrcvdJHX7x8wc9gY1VLAOoCN00i8CQr9VRVdtnZHzUHnvRhkrWnWN4qC1
ceO9vXL+eNa3PjGKtrQ8bR/0t+ujXVv8dhSoStG6ToighXsixIpDK4cV/fbeeC1QsDE9cf/km4GJ
vWqmRk2UQEaS+QdxnteRrxTduyvyKP9kuSXeU1zN/TDJkV+9o19ocD9o1XjsYTeZqjBzPUwN1iU3
nyQgWBfmhhqyx67vpvf9wlIeVIIj9I3c9ApIskUEkJy3sht9CufLs8IKXvocoNeBM3DIFlftpbDq
yFut/sfSpCoLVdV47o1b8Vo8izICaN5Ww9/oH+fjKr/02iwl1e7s0nkW/eTuqG+kVdgAi9AmjCg0
nf3TWESyoCV+XEQQep1s9hzxW+YgV7YIyaQFVAPwttlDn/8W+O169degjZCFsL9n6WjtzVbCd+3H
pbj1ll5ZcLrDIezxdtO4eEkxkgLIwZQjb2nc1o+y0HY09mNyIOVD5rK0qn/wMh9ufOUrM2RQMG7u
EyLAy8IqFk9ou3QrFNqpRZ58GKw7ZzAM7L31/1Dq2RyUQQJ4rgHvt0fj9/OGupvVy66Pemes9lJR
Qh3L2dqjjXoLV7m2lNuphpIMAeUVuXWVcnarkixvtBCEgPdSRj1NS0dPQRFWaA0++E56K/a6tpTb
EpItkD/T0ng+v3WSXmJhSoYOZGtGTp7rg6N9uABZr28EmFeHIsDjH16DV/2g5WRk7pjVfZRWVnpM
gto+6kBNu3qob9H7rhEAqKrSn0I7DI0IlzTzLDMaKv9AD3XGSStoE46o/6T72VowsSnRlXSHBoPp
TM27IKBCbkxFfyN1+CVpeRHqgXpAv/slVgZf9HxtHV8ZakSENdr01ttDw2f9CFCRfFo75SPwX0ju
SVWIMjnJfqS3cTaUUmGldSm5sfzkwTdnan1Afd7dVHeE5R1aX5/evuavhD04khOI/qrlg7Ke/8ox
bRtkQawukigpU89J17092J/6zizv48BNbgD0V3YBXXIYmoDsERNcUksbY4G04oE/wc4pcfSOG7os
4+RRqdW49YBtC3zxAba2OIRAtjZwLOXPp0awN8b2DMqg2jn29vbiDzuK3DZCX2Nbn+YaO/bQjGMM
re1FHHP8kKvQE644/PES0za3xQh0PWC6cbERFPiNn83AK8a4YEiMw/0utbJl7wZD99DUbfL57fGu
rjF8ua0Fx6AscXFpKYMEYV5Jyu1g8KCUYQEIzKHvRyCBP45HyGUCm3sLxQbuj4uguZkX09KejYlR
UgYnTEXw+TJT41C1+pbB8etZbUMxyKYvCFZzsVF7zOGxbva6aDDq+eDSHRwaYzwcyvhmL9jrMwHU
DgmEqiMvKVS1842ztH7hxE2y4YkrSubOmN5RBE/3q2e1IWWB9u7tD/YLCj3fqSzgJiJK0LQVeba5
//bMIL7qN1TImBtgvh3Vo3SbwyhIxcORM/Iurx3o19jbFgQwrnYemsIJ8A5wZNIjMT+ROtgTDhph
7NdVsUcpyr7Pq3j8kcvKOsRxpotdN8/mI2uHk6FCj/mvBAWPdP/2RK5cvKCUPF7wqintk1+fTyRu
xOIZheiiwnGmnwD41V2Dzt1dXdFzFvpC630xi+DYYuN7F8jY+ALc3iU3Tv6177e5imy9zmyVy+7x
DE2nok0LLhnhWXuR+OJg9IN7HGPLws/+puHClfgPmQlwPUiNNPwQdJ1PO+hS2xbbrYaPuPtUzxNo
gq1zcVIlZpVlfkg9Z3osuPkincz+TrNvTfem/NHrEIKfgfCeBd2cuV/2TzgL7qmD5om1E2fCXMYf
jnOZjohV90TuII+nwslvwfxXFptoEyo2ACB1k0tZGEViNJe920VBJ+n68ZvlMbaz/nkKimKg9XtE
XfjtXfYaqkKsEX4lLbQcmVdBy+QbdRNvzmltKeACtMYSlZOFrHlL3SsTwsWnbjJ2/mi1H98eeYud
L87ppk2DqQm1E5Ow8Pw7AwfOalIAcEs6O5Gqm/xJrreFGK4OQ08V/5JWIApzPkw79MUaz0EXGU6L
rETsLc2d7Jcl1LFV9KFGGC3dC6QN98kC7JpnIv84VZm5M4Iifa/lWDaHLk7Tw5ra8sZdde1z04+7
weWQTinvnP820aNTaWWcrTVvrI+2Q/tLN/nFwU9guezMGIxv9/aiX9vVm8ITzSEoLuGteD5iG3sG
KBkjCkPX+yp1nCjV0n+ngwL9OcHz7YKO3Rj02jR/H/QipXfbZq08I6XcPhQexYm83QWCyMHxYuvd
GM9/rA7Him5hGKXOzXz0MrE3jCmfkgJnCW8JljvIZV3Yxp3YY1K0hoM/T3tAS+eI9fMtB/BXM6UO
QfsNKBBYKLH5xUxV5i8eBX56YUTm9yfH6RJEMDYLDMT9SqM41uuc3LJv2Xbw2UEiLyUgIomjSxL6
1wWuHq9pXi5Uz6KB7urqaA12/+h2sflQe2Z8SxXu1XHaBqMFZlP3AHv9Faj/9roufaGV1TRkwMlq
vauG2ToEbe1/fHubvrqVGIVmeAR8NgT9dWnHoIOJgA6CzTSm7zNFgQCqpQLB9teQOIIGSRDMXd8s
t1qSXxMlGJp7EASPFNVFjO78hGxCkk0jgMiWTprfBqtJfxLVegtCqFADCMXszXDazn5g3b1+RvMo
CcJkVsFznHfuslclZplQwePu5e0leXVyt9/FiwC4CG2JtT//Xb6szFloNK26XAd21KrYPPjTmO2S
kZit65ULFGLikvD2sFe+N9rI1DLpISANvIym/I35HGxUc6+Kiy91LVMTrNC5SX++Mj1wj63oDHIK
SW07Wb/tK6LPtmMzMM5s5MfSSWURmnLO7GhqF/kJ3JikTohh/P72/K7stK0ibNF/g58ZLYXn4xYI
DtKmwrhrQpG27jt9kFnjhE1qrvtgNQO8rqQTgkneopi/XllEe0nbQCm2CPyyUNzOUKB4e1C6zf3h
yYzF8qHNdH8D33l9IxE8EunDryGgeBUND2m+MHGy9z5PgijvR+eEO963ddXjKZ3Bed9eztefEbYY
mwUSFzrXsPXPlxOH0GCwHcr5GX3MZYSxTn8oLJ2cctuNX2J3su47kas/TYQ3jhpoyC8rQPbpxTta
qZHM1IXPtaLHdkiaat41lZ1FWTGrG+fh9WXLUNxIG2eJPPiS2qid0c0zCY9mQOb7e9rM8Y85L813
OfDvl/9hLbfui18QJLHS+VoKM51YagqWLiLa/qfKSpJ07yUZyUptFJMP8a/Mjvjx1LcsDa9OkgB0
q6WgPn9Z1VuE3XbAvxxGo42PynOKB1lV/tEGnL2xYV6fPxJD+H6ceRiGBPznk0Q1zRXCAtihq18e
lUPT3zHo1vFo26386SdGI8Nlcf0np069GxXh1xkW+4YmtW2jGpQALklRRCJ43AvOXNJ1VhFW0tAF
daOhReE/UeuXzPGm6pCsY/fRlfX6XwBZBQHhcpjND29/6yuXAaDoBhsSO2xX7fkyiDgtpjmmjlpU
fYUtDo2lkVnW0r6x3NfGQU+E9r8ty3hly56YMEnhZbOnnKp7SCzRHhYruyX9fO3S+X2U7Vf8dpmD
4OejQjcHItZQ0LGLw63sY+jgjVb6gMb3+PPt5XvdhL8x32Eu/AKWqerY5yM2AICiRlQzogRtfcQD
00l3cWn5zzVF9r9H7uB7ABsTyVw52XfIjujHMrCzlyquq3s/tWmie/sXXV0C1A5wbiC14Ua8+EEI
OWTFRuZoirL/7ImmvF8K3/y7lZW/k1hG34K8r51ZYqANqoLfhPLI+YDuoKtOrwBjcSGy00Q1exer
pdhvsko30parQ22gIyQVbqdXlSHtr5MnoYi19IUdVr8u7yAa6F1uTu7p7WW8dj1Q7KTtEFwMDPri
XHiVGHKdyB6gyi/9nSvz4adO40GjKu1scrG4JRtdZhxotsiPb499ZZq/Ojm5I0jS4Oyer+i6dVDU
aHxEI2qVT8PSGu+TyadzlMaZw9tDoa175WSCWxEKEHySnl0Cm06PJ0bbwZn3sWzqHsRcSIySW2q2
OMHYzUuXCqaZeKm1HjtzGD7SAj+DYstO6NBJ/SI7mFBpP4jCE9+WZY4/NF0ceyHaBJW5W4y4nXa9
bM0gxE1zWY6L6SbjLiv9zDiqwVU/2s521KHrBv2vV9fzHHZr56VhP2b9+8WgOS3KPOX8kO1c/DD1
nDcnvICcMmx7Nf+FrczQhCBpW5Ce2+W/xPTm51p2nUeNQMmvU++P/XFZm/zr5qPbwDZ2eo/O1bh4
yRybuLWz8KXCZr5P85B2YeOpz8dAnYBcaaoi5ISFkRtr92McO698Lj2AKNikZOdErTh7BZhcx7u5
zDrviC8n6ik2TrWHNFhldoqDOCC3l7U/7tC2rNNoaZa+3FNHqdedaMxsPiAQUp4CVU7AakpIO6yq
pU3ed2PSfIUum3yru3r4ihen20DWqFRP2yfqeztnXN0nrGixz6Tbd3wGGzLFTsTDMEcisGbzIc4r
5YRcEvm/tatT8ST91HyBT9ZivpX58QezUwSaAxJLKFKmJeTz3qj9/GXEBCbfyxE6X1i69fKFNoA0
Cy1LDwt/pM0/r/M62mREKLO66I6AlI1p/1SvAneP1az5TYNrxvPWXZX9DGo/wTqN3v0kcuZi7t8p
TTsgCmAoaB0ShLPAGkVmPQu8X7J7FN7q58z3Y2aaBsV94orKPVSS7R/xQDlfmzFPv000wn6FgBjg
Yo6yv0E9IF+OFQ+qvc9Ml9pAOeeoyMVOQhZc1jl1gho7wifHcJZpnzR+izhkZs51mKQdHquQapfq
qJWNW1edxF/GajVdqAaI4+y6ycydgz80QUljTq2KJ2QJTEgP1Zjet6YBcY1ZmIdEu6lzL5wZiBuC
kFOEvV2lKpQjMiwnd/QNsdNDb+GrChZ0L9JY/kQiCZcrlYIWsaA6mO5oK8kxxUkM/5szBa178GLa
f8IS1yQZWibS2C/DXBfLMQvKWd7Vi2vmO9QqG/doxzF/mRDzcj85mSsQjMib99Jqm3d4IisdlkbX
P+Zxar9MU2agrz5U0z+eR6k/siaYwEfcuMoCQp723HtTxrENNYkUE2t6aPyHtZeriUmP28NiyyTT
LP1xLu8MDznVB2Lt2g59HEReXJEI9CKNRDeHculaxE6GNv538PylODltrP9tYqv+MrtYNcB2nxyA
MfyGm8OSLOZ/ae7lj4sxZ1xFXtqOoTP7Hf30fuL4Yd12wYc+EWzXZmnB0ljj4jSzF2m49IbyfZwo
JK1nUoL7GcVg/4hjMJlk3Vj1f31OfQM6+KjRH8BwtgjF0PZ3vl/abtgReNeHEjgKvCYtq+E0lX68
C6DnO/silbF1BzehKbZDMf4LTGwP4QRe9xJgrSF3Y1dNd4krp0/dKGDdLk4R/+3NbJVdjZNrdzcm
c/qTdHv523Var92NlT3xUi7ujKQ/X9rYKRmIKirlELxob5zqvZWkRXIn0nWakcQU6BhZtWqTvS0n
w9zZ7mCsIXwMxzgVNkXuve6KuA2bhrboaFqQ3t53Zi1w4lyNFffgWCVy1xtNbYRdneaw441myJ/T
dEDrvc+GZdwtRV2NpyzO5/ghqJupu88Muv3D1McXMUr0PI53jRQl7lC6B9FbZhQrTmKZVRv6qSHm
f9IsmcuPZLjOD1NOKSYjKu2aJxgMFlB6sTbd+r7n50x7aS8AYujOz9Wj2dr+fMTFPJEPLD4C9d4C
81xEQVvm+t0iZzt7iFcxxvsWobjmh2ePXvU1ScuaO3FZWpHgg+1JNB+OntsF/ncvS3r5PTEXbWXA
rmO3oOaJPK7/xSpcpDXDyV0H8aF13Dz4uRAuqp0slroTRyONZ1OE7hJTAA1n0+rpshJKFmqhz7ab
FiNqjMIrjkjo9+k3JJKNMtT2KtcfwhzH1sXYxFPtKU5cdLofYhlwZ0VmFmjjo54Hc/4MLTFGOsxs
zOkZ3cRM/ygGK7W+CCfvywfBq2JHaDEm8X+djaP8cFByY/AcyY+W/D3MWWt6mud0cVryggCiddhX
pmjyXQfi2PzMgtWqa/TQdTN8QOk8ax6KeWp9Sntyxb+7q3TyFdU211BsH2NInvOpVQ7mfsncPCYg
9hBshsrt7Y/SQu8WIN4ZRkikk63yF1F6fZHsG6uwc96rVsdSocsA/fQD62bYO+hIVv9OUr9MRLj2
qFsiV7M6ibNEpJduM34pbRqf9rlRy0VFM4D0nIVLIqf4pL1Cp8+6Ckb1s8rWTSVystn6z047Le7B
5GxAxDHQv0XxxgCxyX9SMumTbjfaWHLfpWTQyc6Kvep5tGatTx32eg2lemdUD7JBYTYJgwq9Hjvy
WtXE75ACVEgMmv66ODKs1RQg5ZOnzkCdzmlK/eSsiwqe0tL3k3Cphj6G+GMvCEaFuJUG3seqz/go
cNPEVBShnoNBHeciyOdTUQ2OdWqk2zt3RTO7dIgbTZAflAc9LnTKLZhthF3W0VoNg5FgNBAk6Q/p
r2PyrOA4WuHqVijQJe24OKExDKhG9SKlvmjZy/Ku32Q4dmtcEpiq0m4wh7ImhYsFCrXVYZgb24na
CcWrFhNTnQU77AQr6uNFZhp0WNf4e9Q4O22v5BqnO6zHEJN3zaF8BwMckeZ1MPPPqYb5HTWjdsXR
htH4Lqi9xA6tRgTDbhwt/cVYTT2GJb2AeHUYyXRHjQ456brzZ2pWGc4zu6zw7HdLOfdfqeZPazQ4
wuxCcqF4vq9V4C07WloGeB5Za2V7NC+QNvJ8XcI/iy3+vDGVyffKRWIlUsGY1KfFXctHrEarfGfP
qnnQwjTSp5gegGW/jnH6buTeY+Gg1H5yN2pdGq5W4UkeLOp/ka7bkmqEz/8bVflAcODnPiyzMQVT
jfIOQT4EgLChCGuj741/VNFXlON00KmQUFG2YRD7yj7gpDcGR4kAhhtOfa3kztcNN3OnWnSoW3Po
MR4whkV/VJWe2mOWVev0ndDRckIqfGX+MxVTDmMEq4TpGPe0g83PyZTaxWFN1mkV4RTUU/tV1qU2
/MOKfbaF1lvsdvu296Zy35pJIL6bY2f8rTr69y1E79vlzpi6SYYe/GvOVZZn/t7AqV6EC+08FXUf
aemHunfzkxG7WX0/4tsmQxN1tOG9aUyGQfztLmqXGHG97j0yuu5h0fMyH+e5tTSBrT9UbPVcOzt8
8jDQNasAcNar5pUmGnOcEEt25XqHv1O67oKmds39mHXEZSHZdJc8cxmbxbM1eWnxPtO1Wb9bGvSB
9rnddA39U3L+gGBfXJ5g6vl3WVumKlJxptajkwGyPQZ8x6NTri57wyHq3SMmOhfvG2+x7X2qWnnf
52L96StojnO7xaV1mdXPhVt1X0qsufrQbw1ClHam4ABRd6q8UNoZZFR/tcvvnBr93aUHwwitdlXe
o1q1GvaNUXn/eXJI+r3tTW11bxeN/984On26S7g8H5sOibdd4hXQtisC3Coy3abMdnMbVB8mrokX
p281DY5QB3mnq6yOn/ErsLuwHwqUXtAAttId6ibWy6yyvAkJj5u/1orX7a5PLV5aVedrfM873KFk
mNZEsbpLNvUxf+FHSDdt56cAg7GnQm0iUl0nxiLkSm2bKBVtjflFVvX/SFUV77nL5UqRu64+z0UB
qMdJSD/EyuUvHTxaMqMZRi+R2SiWbj/lGRJhY4LN4N7TC8P3KCafaDmY/JDSMr12RRHU9a7rBekY
2mxB1LduSSv0HBvv0yx3c8IqE886LfvmIZlHo/oCPNd/i+O2gXU4mqq750z6RzFAPfrbS8skpd5d
5XmId0j8eRzzsQ0h2a39LkjKzggJ8LJ/tNfqg2iDWoXWCOP94+rJan3sHSWyCBRY6/tyHtT30Q5W
fjBNg5Be7VROJ+1wC1R5EwyH1u/G8t7L/PWu6PhaL00s00dz5GbcL521mvcczbi+A+1oqtBp8RR5
nIa17Y/SoYRwKNoaqwcRZF5L4KBHe699nO6/9tZU1F/NyfDqECm2Ov88VcILIrE2Th4Wed0iUVLb
QQzFqdXfElHC7yDzyTMnqqZB+dEcEN+BX1sEuIhJWOthzMtJ3qedXRRRpVKj+4qo5iLDxM/irxZ3
K5obZTJ+cnKd/m0U6/RFrk77uV38+nmp1PqN8lZe3kmujjnMRnbyzqrcsTrGTVp/8lMdA4FmLF6N
3o/+JgbfnkK7g+I9ea383KZeMJ4S3QffZazX/ugm8ei8BF3uuPt2sZx/Y2HO3i7Ia1fecY1zpboZ
kWq3FqX56PpN85h6BFUhD4WE5doq42WsSNhPyN+Y9nM6dbo/Tdifc8n4cVM/lf06FKfJUbn5qVoH
1f1VmMS7j2rM5mNezbmCMDCKe77k/K+ztqM6OqKZ6r8qAlP70Rmc4b8Uama360pagkNHblpkhWz6
JhqaHA887UJ8eUqzkqZzE7lE811sSVGgMOfKH4YxBx9LfOX0HWBGZoVTXtbG04Bx1N2UFTLeucKR
43Hs7ZhQTLvlsbLrKTlljZH9JcZqmh+82tLTqZdmfEiBZPRjPeXunTeajRslk7X+H0dnthynroXh
J6IKEOMtDT14nh3nhoq3E0BMQkyCpz9fn9u9U4ndDdJa/2jftnw61I1f0/aIvne6C+RrIC9FJ8Sb
KIaG4UJMNYp6HYlPx94pVJt6gNvEmkASr66fBoxgFG7Nv44QNcGVzVLRU2j6a17zQVJMwzMqlZ27
2eA66gXdqOgO3JnW7aAHLdM1FJQmeAP/cEKch/7rtlbO1JZPlYceuqlmRtvJ+/KNqduLqxVZRXmg
xQ0WDxkeFnZf8WTGOTpqN4zyk7+3bpNovcspWyhZXJOl5WFKOUE53Jj/zH+OV1Zd2g+LZSdREVV/
e6m3IpuDwNxUKzluJmmcQoAdU9lq7po+73XizRNQkagqnwull11/tDckFSeWvInkycjay7VPnI7G
Iep3ov7B9a3anOlNAUmziXvnMMGWpa/dys2tu0v/dpNtaCc2WLXzLPtx2I+AXq5/XKDWP4WJ3e0w
SGI7jzZIQXHjym7aU7S3BJHkbiX/djmR+AmBgZZz4rV2ndPCjNKejUcS7MUr9q26lZu5Ntbgx/KS
ZiIsmR3QKqNDxHc0nAdRhqd5ExgoOXUcrBUkJ/nHIp/L4YCK39nvCddcpqyLe3f+mCzmxGznx8mY
WfGvF2go+sOiRF2Cv7Ho8I7GhU+YmQ12MvJPD0llheFr4eRdmFRl0ZZJ0c8gLVFZDNiN6i63Di4x
+I+VRYd9UmPX1o9euYXn2m6kTsGtnCcO8eYXIofSS1zjdd+l5bU30ewiwrXayq4vamVOJKzRX4NU
1rv3IvFM/eanvbZJ1PTTnyQYxRcRIOKt5e1bTo07DE1GLo7/2cVbNSRCrPp+8ric/q2T7b0TcO2M
GUp8+TAXS7SzkQRgP0Bo22+MPh6NoYtxy8MqXbu6szQfVlIu/XpRvRh7ojFd53mWtW2dS00F250P
GzCnJDwHtx3ukzrtuypWR/Rs4iVqLR2jO3alToLAyjVL3/+/232NrR9QOqVe98hR42Po0WyZDbNX
rJnnjVGTztoZX30Oib/7wqR6IFSs9S+iGZd3W5NynimU73EWcd04nP7RcmfwJvLk856cahM31nvf
1fP37oZrn05NKYaj463N1a7l7Y/ToMbmsuB0nBLuT/HROv5epFE7l/lZbF7+vLu94XWyLWbk1bKH
tF9KQpRICcWlU44lrgIxmcIk8z4Ngq+14Gub8z18RNEMdsjjM7lJMyBkSTfkled1IawmcRVy+cx0
tq1Tr8a0wjQ2d6Q31P32Z0Fwqw4yb9Y6qcK+AjZsp/KFYPq8JoSLAfpMAjE4Tu2P9fOkMLUdQWv1
m/ZrpGWIESd9wMcEv1mVOvphtzGX0GJ/TMAS1KmtXLCHeGr6+XuK3WE89qMt1G3nF9r6s9MZ+C/W
1ZQfxqb07nLdqJ8IYLjO5LZ67/OcV5fdzYsmY2Twq8RfS3pmIyDEf6IGPMvKWRN+rYdxJZ2iy2Hj
E779en7RvWv244SBaUl3ToqLxzDdZDgLvbc47w2EXWmNH7HozIsJuHqaDZzoMBTaeeu3cvFuWqOa
Z7Otuf0SMBTMR8teITc3vAL6BOM5Pja4E5qEo7V7tHaWx8wbdHeJIAHdg9mZIe990+6nlRBA9oTd
adrMLeX06aJ9Hi/EszYPqhnzLgkLf1pOjjU258j0bnXTXgUkLDl+2wN2NT2jE3cEzuh8bX82wPQN
yFm37mGZBOP8mq/Yrdpgn/J0cyPzGVHW2iR1FIonK6hK9kET2fcDNZRTFrqx+cNs2siDPbG6pSEz
fnMg0sj8UnHuP5FsKNtTUYfeu448wLolCORO98MWAwP3kfwzL9X1q3Z3Pwss031daY/yoPZOergF
5/2581pWODIsiN7d7bxcknEvhicsrrSWtms48yKoNjxGq5evD0swxAVSin3KdjkH48McWUxMRTTU
94w1W5WOVeUuqQmD1UlioPO3vqDM7KMe6paPiVqk8dVmAfsi+DXaD0rQvvygtmq+8wiE8XkbMJdL
jjzliaSmL+Nf00OznbZNqwccY8EOG0CtxqOoAh44wGaVSFdeh+liHfpT0Y1jxiiH3M4VLcW3Lsnd
rxOKsu7WL6r8PHKjvPZ759717rW+zI3mHoVwG+f7sxWXLpYcap0SA55J8JBtKfe+mC3/G3DQVxf2
eP9+H/qgOK/7gM0S95f4jUy+/s45sUCx8bjdbU5T9QkD1/jRiKqx4HCs9T5Ye4tXn2IOkoa3wRMH
r42qMY3ywpY4K1reT17VeM1Ci98F4NWEd1tUhF7mEDaOuJne5EfH98EntnhuBnQKY2QnIE6elbhl
tL8p7TNZDNuGjiC3BHzMaK054fbe7hwKR6kiAfXg5WHTAgNl5iT0NxTUsTA+QGRcfLkpGwx1d+UZ
kHp55Y62nLTekKtmQbkv1V3gjNw7hrlteACh3OTd0sesP+QOu+rSOkUpUl+622Mu9/a3HEKsMotP
jaqIqEJ88EbJx0Y2XWUdajU1+71pRfu5+ExgH00bTH+apfL9l0aIkVLByZ+du4hG2JvNeNWSrTTF
8EblovLAUrvgp6njwkkgzfryvlT2ej+NIzzKqOP5l1tUoQSBJEyPFvg9TDQGk1sVANembVuahz6X
y/yql6mKMgIkdJd4olAwN9TR3BSmLpv3eIvd+fq1BuT1r2v/JcKhLS8Lm7CVCRL83wZjFp5Y6n3i
b6EB4+hXsouPdW2iT8yo/NBVS25gQqagydO5N3OfBkbk6jy0JjS3TVR3zxsP6HYjlMrfI3ruvLeu
b8PhUEJBm69ASX1D6iACmN0WrXVotWvA5xYd0y3JmT8xL/GrcKI0RPHjHLHicw5MbJ270RLWfVOh
Qbi/Qol/AikCQ0REwFiyqNHd062z9Zqui79smWVJ8VvM02gljhV3Y5KbZaiOwwqblu6e0B9AOrF1
nupNfzsddMaDEq3+CSZbPk7NInDuIW11D5O7YeysHbOqQ1jFwzNEPE6tsCjjy0ZymPtW+xVkkiOI
1EqJtwjjTwOLVp9BlM1yF1XB+Nq0sGbfozfP8qCcqeegD9otbdgCNvY/FvBk2U3g37ox79O5WKj8
vqt25StgR4yFl42E7uZtLEtdJQwxQwnBswOnjix48aEuF1HxKYYbYHZQP6z+6nXP8Tr1/2gP92jF
QuDFadoWlj5P8ITqTFspvxD3/shHg4zMPyM/CbdDr/3qvFm516cx6VZXCinPb6F8fPaBqovvidAJ
KvRmsSQKIR6Gf8Jj40hFN9L6GuxzsF9dKP0zRhzzOMhGm4Mi8DDnBlW0XgRQVKDfHKpzWkS9e74q
v8j/V+FcPUG5klcGaZ7/Z7OxE9LRhhbs7hTo/RAFjn6oqOrUSelU+x/oXyhCikP9PCGNlEkFPSkz
6zWA8rYPll6cR1XLzyCKOTlauRf/jW2ftxk7N394RdhLEC7evD1RM+j5UbZR/rMHrf7rVQPD9lo7
FXN65z97pD0ODwOhKfNxVMLKGCet8jhUQzc9+8uqzg7z3Q762Ph9UpZsTEewd1+d+F1CF+ir3V7F
glL6ZWD/Hk6LWa2PuJk2woaWIXZOZHkP6lKTET8mtV2apwjWRWaTu/corat8W8kq2VlZQJMmm4Iz
h3NwH0dn+yU2M0Amxp1hOY0azACGanFz2ENjv8ylCf/MQ+nIw/7/56PDBNKkBmE1HPi+OjX55G78
y9Z76cBkjM1/nZMTB91bPdbOsrWD0xKNskr5K+VrMViD8xp3FI0kqzs24zHWgxgJEwo3EJ5ZQCPU
9LAFR+gyTwLz2xgjVmRae+L3uepuoJ9IRaRLzOhjpCrPTuuiL7b7nNjNx11sSHE4nOx/3Rg2dw1i
7/nU2JL2uDowQSY5Uq5QZDs0aFZ4zcsYs9VB6dWVZJMJICw1T9Fd7UfKugjl9DKjEqhT96yexZyw
77PIizaoU9g8o27iOoJ+dllN4aojd+mzhUsAALmwAObIlfujhahhfaNuUlnZuQObyuyqNukWZb5I
XRi594xoTsg+i53jtfWqc1wVcrzx4Df5HJzrA9soU6RBweh18VHfVgcRruBjY5+TWASOQgoBmWKd
R7aaG/RkYpSxSeq+jOlT44JCSSJ2Xnqrw/mTNcOsHoa6go9EW1JGCYuJ+mJ+llvCot4EiRMykqUd
etSXrqLr9lauIVuQNfr0ORDBLY6YcFqd7l24yjvfH1SbxUUeAaD4priNY6ve7ixKIO/6ccURpScX
Cs8zJQ7+sRjm/sw1Zb/3bmv/9d2NioryqlAFyelbmsAbp+Z5s3JTH/6fr5WNhRiP+VJ33ZfpGob4
pfbth3EqWvTvpsNu67naAV+1tlEnEb7tLQmpk7mQFAKz4K1+4yVoNsvXuvIa5zjNOVwW4818C5W9
lqfR8aDtdqfgTxcjOpyLQcRrIa73JpXsJEBrGM5teSkgo8ZD0xYz/yFf4OLFThTi1oayOjIzr2Tj
2nTdJexZ6yXeaj88QLPVwzWzY39ZakT9aYEjKDo3JQ6MS0Um1McAP3mz7tPWH3q4+oKRaV6b46Y6
y0oalolrqYWj3ltwlY9u33Yi1NarRGGJgmZK82okgggXuRxuLAjq14GxyXtnGxzVkyfMEP4Fdy+R
CYQV5E0LIGTSZi0dMB60iEy9xdp/17MeFT7bEc8afpb8kreS5Lhxq73qIhwzbik6Ts5qWPN8+xdY
O39wYQl6RanRMK+LcRcJ4h+b1WiI42MVlX7Iedpu7rlpVP0qi6H6XczwyGS19AWCBSdedpydnfwL
p+FAMOxwcRXHuYnG47aryU3BChBCMI8jW4SrCsj1jKf4tts0xXghJSAopFofTdHSK/XNpsAosEdh
818Pb7YkpgKFypzWWfbbra5FttHvvmB0cYfUR/SuLuwa85g1Bc6ClC7C4Mb1ruqDpeQsPyC/2Ljh
/NLAlCu/sw9N7+36sd8IhwAbo2cu6RVH29CgOTgvc895Hemge0LNM3jPtsv39DtQe7OfZ87yKBnt
pQxeZaTcEKeZhMI2pLWUD/AenHUwy4Bw7ui5MVZfgtaSApiLtzVoOmCW1llB3hrxAXPE1d9OstAf
wcqx/9l4VcMKer3zud/FdpjjaXxD6p/X2TUSq0z5mNXnsM7hfF91tisvoCyw/u3/f5XdjhqPL5hZ
57moBGIDo3b5uamtHJK6NXjuYlVIMnerSgpM2Lu6GMPIc5Va19HBHXKiXUaCV355QBk8WYhD2oOh
9qM7Oq3HVRXyP/8Mq++voOqR/Rb0pvqxt1IWCaIT+7sfw6C8zfVAzxzkXTAdnU2pt1Vv7d9INXrP
SHWS652a2zmm1ywayAkVJbG8+0wy8I3jjMW/1hqj8kB2NEGOmBntF3Yg9OcTeHfBZ8+StbgRSizp
OxP398iRfugoOlkzIuGK/2akUW8TSvqVX0A6QRp5AzCk9jzLTXXcFetvFY79K1X1MSKlfSyaI/3U
LrqCsgrStieenhSRYSCUyHY0+oF9iCfK87y9rO7GJnRNImuytlJRjID3A9Dk3Y4QAGXRZvx/Q7gQ
80v0+vBOj5smnERH22sbKMdJuHsEzHVNnOLdrjgS03CfAkpKgYfz+0GPQPzjYKwwUyRarr/npbO9
wyL1bN9DvztD5nVEt2WulTeP0di5BqSq4RbLx3lfnoPVCoJU620dbqSxGBl0rb37IBfzlhF1NZXp
bmRsZxxvyk7KyKeLZoCuyfpI6T2dSiRuV3x2u+ui0QmOy7Y4HlaoQW1ZZ8kggOfbmg9rQR4IRDDz
mdcrCsDnvApjDuxZBbc5c8JrLjwEXyJGtrqA02A4yYdgPcaxDh8ZQ/ovCC+hH6KxlufJds167gf+
asIxmvrB8fqFDLNBqUerq8N/wd4wJUC4Rt0RHt571Iy+X5AFvZ/gj0FgQxA4QaGDMmGU+CUCiEvu
gTBZBZHWf2tR7lsiUYfAjq7K1ClTJtKXcYcCUe3oVdkwdItNYixpXr5dyAjCw2ZlStDdMIPaCul3
RtEt9zVNOhOTaANZk3V+W6AAg85/GTAb+YdpFeNPvnGM3coJeUaaO42zpOq6SbLKypnBOi+qx3k0
rX6ravR+dxYNfG9XUemeRN62nwNQ5fGLdXb8hqptxcPU5KZNUc3kfmYxud7tPTzqwVmt/a4ajfES
9BCxn5Tg+/MdwVD6tfR9usR4kjmCtsnn+KOSVz30e0BVKfqLrUmWdWt/B+3s1zfcZ/73ms/Vw0aA
zls8DgFp45uP2h25RP1Ovv+SHzwbxBUlkx09gfF7030ZcPEkSpcxWX1zsPzslQckT0JPsZ8bt6zv
N1tWqKTg8gE29IgcIhqa6IYhXZRp6cCApFtQtG/rQiH2EUW0th9luXDysEvqn24z8rHVucUj2XHa
H6a8qY/ORCMLBCJI7OfWtdOYLBZdzujh8+2hX/dV/+f3u3mcXbFEJ4b73MmmfFpiNIxW/HtXtc9C
SN4/qBKqIue/UKAVzOpF9KdrVwb+tFaUjH5rHJcHjqJ1vJWiMBPsATF3hyWoxKOy/PkP1+660Rkj
epO5k9N/FnKv0R+N5Hueu9g2xY2q5xHGc2jjB0fNgXfY8ghqmSCwxj0X8dS9s3u3UNKmKh45BIYw
LdH4fqstlF9iKQDjr+DYp9cO5ZvMexEeCjAjfmeye3gY6zo65hE9E1m428V7Y5c9aZETkiPUQ01e
IJLrOVALMw4vUB9xkq8UB6MkHQXg04iqlfEhKn81c9WMWR3F6i2vcg4FFAP+E+JYhFwOv99zO/qx
z1FRyDaZ9eCN93NrFV8ArJTu2lXVEywaK47ZoKjHG+HtZjuYviLVkcA88xdUD+Mmkf17c5glBHdG
JBrhsc4QxPq6i4T2Sz03vYtczTglwelW+7DHtfg1469wb5bIWW9Y2lzuNG6V5eR6u9ifa8CvPzLa
jHVQc8hWwZpZBMdqXsKPncRo+WCq3S3YYJvuy9+scM5MwEfCGVvtbCXV2NtZuIUTwE/ZyPks57jH
QluI4gIWLbtj5wTyNhAoj+HEG67UZttA+fe9cf9YxoutU9E0Bb9OPLj3EpDZ4ildtUr3MhL8O5vr
/tpG0QQndP3r2WUJuK77eniKVssts9H3eTIjRFhfpMQBi66F6JCON+VLpcOiOAzz7P/XBiGKo5Zq
vnen7ZzXqrYWC5VcQLjPGlMtexhCRo+j1U7+V7hMzX9V5SwfZGTgPg96Pl7mNGsHwZLxksx+uP9b
kJrMJzcYLLa2bhZ3DZrBXxUqvuG4QuOEqDuutDOk3IyXke5shcCbqa3qPLUdEGcVjMWdam6nPFy7
gx5d+e7lwtkOK2ky1mlvr5Q/3T/Lc4s2Cu4kD5sPFDxejxrB4YNyq8CHMmaPeKr8qaDKtYrXP4st
OW1IcIruchuF5XHd1mhNwGqLr7yebVS0lu+QNiWadkssCfPO8EislCoqJTMw0vZXi5ARadbkNPQN
eT2JM+M1V+cMQDpyyjujC2ooi+ecxxpxeWUBVIy6i5C0eEFHxvUs3HM5O3Z3HhzfPAZQGvIwIfYJ
E7JTjEwImtH6GicSLknhb5Autgfw+hTWufWCXApRRjFO8n1Z4Oi6ZGFrvSEpoe7QV60VomcM3axM
jIoQR5byTkRZe1s66TAe+AsL5HToH/o96RERT0mpc3UE/NcQhvFWeuwSS7H8jsmg+k96efgXPVB4
K7QPkOyszPXodKogTqN4LqesEMZ1TyGfwVsYV66XIYKbLzNpOdMDTVv1f+tglfYDYgx/uRl708yP
paOiZ/jOvjuoRbtPciWD7GbpnfZ3h+gbyZVn0x3XWuv8QIFhsCb1LKo7RCbTQAF8a33AEJbojhGq
H1wVcFO4a9s898oKv1eSc+P/EBuK6ShRnXvwmau8RzAP+KhmL/7plwhYSaAsyzSWUqo/3LqvDtEy
eda53ha5o1/d9u7Gn3JjTu3otG2qURd6d5Ah+dMcwf8fje4UMLwocvtoRgm5bw1DTW2BqICD2Fpf
bfSvzZHFIjjqrbTN8dpFgkNkV9GCYm2GWKwh3brMREhBXpZhNl/F2C+PcxAV6jjn8wBBEOghx0lo
w6bXvueBBCyW0AQIuv5tsSL9S+wx7gn7bzh9PtbOq/U3se7cc1s7SCvdkbXV9yLauuHFb6vVJLZi
WEC4v9ROMtdmToOBJfdagFM5STDBaJP+je7iiL02hIlRfvNQRNd2T0Rx9pG2FBcfxDxtt0W3cNST
CIE0TPdt8VNhjA4YuoFnbnkuRNatHWchBKxy0R0PXOGEvzcbqdv+8L26EZ6jvF+1dwgwrAP6RMtc
cmsM9fDuTC6wDosq7OJ69RogJR+m9kRlXV+fcxqvXwq6d+s77VVzx0wt11s0LupjI0T9dmsK4QBY
VRxr9oAlEkpqW42TemKNnMxScejdR/Nqd6fJmdfurPrK3tJuYhIGaQIIThxakbiwcc+dBx8ZNwZj
USPM6p36m6XIw1yknXXMnArtC1L8kp5VlJblrd9YcEJlWEqehEiY+7Yjxy1DiNZldhX0PetupPhR
GqO/vHFD76OWtr/EroJV5omAD1/5NsbnURUIMXXjqftYcVskhbWVQYJwVOeP0eJUCIbyzYufypia
m6ye6SW4Dxd2oQPlHbG4TE3RdowbQbOkpQnYRmvES3fQzX1/YoOdn/3ZQ59WeBiuEyePXH3h2Bon
VrW+/xuFAFuI7qeJg3yPo+7go2bKjz6FRuhOGrt3LjPoBK0PESfJQhPYm66a+icM4ckyytJ4ecNh
nH9ZwOyC05CFL0GFWWzHHqkZjXRKkmVVO0vz7lblWh7bWtgOOYtcrplVKh9ielhWbpquoB0+kCr6
2FFOMJDHQQn6IQ3S/hXdAPtEjzC3Qp4LZJbP8P9lZNfptuStf1j9bXkk5UGZDHd6pQ/7Pm8QBMvU
Nfcd5JFKqtiVfVrv1MImO5+74b2uN5NCvqLFmKzAOi2castxpCinPJa7d9UYmDV/8MyiQKctVebJ
YK/LJxHX+nnt9cTaSNFpdVBI730oS4wyid/WlTmIem73y8rTDJjbbvkvn3/ySYhwem1HuqKyjg8C
xjBcEBrrJtTqRoCU3INkzWSKeteEBZer41Gvey2PUalCYvy3ymDBQf2oD4WxbZleffzQppya3yGm
AZEFalprgpxdyTo+G/pyop7S2aTyesSzscehgMhwyFmxF0RRAxqcmbiZVr5aSxXqy5z79l3nzhHQ
moOTcUT3CHbg9yK4tUNMWHgbVvlCZ/sIwxZ2462pl5CXGpTqu87tPjgCQPP/8ppL9QA4Mb1OzB15
Iqa4egRQ8KOsMr6oH0Nfza9rJ2zzKUVZuJeJ6sn4u1sCc2lGoS3I+ry0fzaYMv3QaSKxUtTvHpH3
Tt1Mp9w19clFrC//OvRTBf9sZZs+QRhAQKp0R4fG8Giwn6hEAKhT++i/7lq07UfAmqyBYyt9fdT3
6yOjthbo3dLRiZ9SbGecEPNNI9oiOAeicRHZhnubOSBiJsOl2zZwT+QzXgpsTobfR8O254B2v4qi
42yxUNb/6wrP/iFzEPER+bzBY46HCah9K3AwSqCm+DSvwNqHmQyaCZq2mZGR29L7BD1zdKaIUzfQ
sIv/E08KOwmySdTTDoLor0kp+3eudRzc62bZ58+Vi+4X18gep15AbN0BNUehIHXa4BtnDDCtXn1d
PSxsrEUmnaHZDlR+WxFfS72ePQVdhCKqrIO0GwZwj25U9qsu4ThP/DAoIVlY1GeDJHhMQXPdMXNp
Y5IZi0Dzd8SuKP9ZQd791B0KjpMcQzGlPYXBL34F2yb1zv4vgE38Caq53D5sHmsKgysqnA9xvO+P
EpnvdsPbPaiPyoSIuJJ16ZffwCTDdPIgyA0LqjdRRYixZ3pv5sKVL5PyydSf/QBtvbfH7Z+89Zw7
oVcgojpkcE3biGT4vFhBk53NdrZbJIjNfpB7M79MYYfRg7tzvem8pSOc32qRSMIY8q7q2ONEFnPD
2aPnKXgqg8YgZbeK6H4U/RRdH5gJpscOdlkfCqHj8lcrt0ImjJC0McDeOOQLVXwbZEEVtxWSQn2Z
lnBAyz4GLAR51DGHUpalGZNVu62p5eFQSaLZ0RsTi2C24Idwnwzs0nRaKtu88XLp5SzlJO1TwcV3
hilDSDUNk3tPzKmzfS/QB3nGh4xQ1COdGq3TPKu7uCbYJHVC9qGLwWroofih1jYxvXFRi0ln3/9M
HiWEjy4VV/lpgaXz7pRpo2MjF9c5ukSl/qy41e+BmhBjGxCgzJdXpoeP14Y0Dtf/H8VyKcGa+/nf
ZEf7e62RsiaOnqtXj7yrNbWbUT9am7f1py5ogP86a21J4/ULMDqx86LT4o1eIKWLvjeH2vH87rsL
xwEM0hnyf4AsNeYSd1jq4zDiGDnUFQ8ZE05d/CobGxKNmXWND223g7fIENz5UPQIVm7WDZxobkdQ
WuNIG5pBgcuzF8q2OUu4LPGkrXV/xGSBu2ydgu22YUfnSranklt7tMsp2XFZM615LWbKCjQxeDAL
Jg/cdhwI0eDaLwgjTJM63M7h/aJ0N1w2Giyxlnk8khn7lXlkJpV1IitwYxZr3Ihgv+Qco+GKxZyi
v7W9lOS20E3rqVjeIsnIfOPUJYuSWK38VnFfXmwRzJ9qzOHkBK0j+PhliwBtijgpjrnl2p+rZkRL
WjnMrz6uvCec8OAn3ZI3X9a05G82EDI43DbV/WEYdPEDtsc2VU/EkLzbzAT/2QJ0FeiOSR7Ktdme
hn1beOhrzDGnyO7sIK25m56BXXzg7Rn77imKcv99E7Kz3mMpcsbhNow++17tv3rmRlQWe8XUtfiG
0A67I2DZWmykhdppx4eGB7XJwgILJHvZGlR3RTFucEb8TIASFJbegJL49tGbI3t+b/w2LC52MxXX
76ctsYyURjDAMtlBiviCEuchrF4BI/PqTKpE+YU9xjbgcJ2GP/SxLB05I7rusWtt/4HunAr9KFGF
b23dWb/4arrtgEyufe+vnO6hF0X4d6Em+V+vbcb7WSjhp9Me6eZn7ibpX09Qd+0hjZX9rl1K+G7Q
Nu/dK/y7X3DyTBHYjSSe6kfzZsLU5cHA+CtLh0Gttt0DcWQLgqzNojF+ier6Ng8XYV6Q3oqbWZPW
SHAcyoJz1ylrOLsjQDzTazR7R1CECsX4imIIKlXGMNLa+55s0XDPkJZFpFu5Tk8EIOHylNjS38bK
tv8TY7HdjIVTA2o2cOdIBHfzhPVXPSNXK3pgDfJlnr3SG96r3rU+5rbR4jAzdzw6o23lZzVa1j0a
z3x6dzt8dylBpcuZ3ntAbKtd5AtTohj4+orFTTB427fR0IfIcmOeoMQFfSIywDf2OWznsD+JqtiG
k7cNi8kKOSMPjdTky6eYntLqS/Sxjh8BBsxyrzXDZapMcIot0jym2f3t7dJ9hdaxR2bucfNPZW67
1XnE2NBfyS73H6UaORiqktMz8Nj/ODuTHbuVLMv+SiLHjyhjb0xU1oC3b+SdvJ8QktydPY009vz6
WjdyEvInSHgJxCgjUvTLxuzY2Xuvkyd7TI3pdT4vQ3JD80EmYbp44zt8f5anhLT6ZIRg+tJ+66Sm
r+jTVemyaiOfHbqqSIetaid1/N080Wjau6Xr15titp1d2TEsfZvEzNN4sUBHJkCyMo3mnOEdo79F
K2Ddz5KUNw4HjojreVRJfijqvnln6Y7vF7szho1ZZEhVtd2Sk8mYzvxhUIWfsM3P40n5nHpXTjoC
eevNxd6MVu3m66aUmdwuICBJU0x07Iuc+8rEFHZg153LAZm3NAm6mpFpH0iqp094SGROyFKiFVIA
Rc29MRvVdzIbyD81jVHAAHNf2wRFNDnPVCl1KuLGhNLUMdBwN7ZktR+hdY8dUhg9bLR7lXoU8a5D
oVzM2INKh+kpGO66HzHd84kje5XjLye0THvcMjAnkjHAktuYFn+KnmS6ZTBB7eK8HoKYXpkgp0U5
2j8jLBavNpuAyQvGgRoTchZv3QYs7sUh4N8jQyRXE6GcJKyKxlE76daYbwdvsZG+Ze2cTSrzD6vy
Z3O7SPSFsAEU86PleJ8cEOfydyt1cSXGwzB8ZxGpJzz2lKFbYnLqW2qmviTnwqITknGzdDgvBGLX
BedCkjxuFSEsO4H/Sky2hAuSltJESSrVd98nM63pt/qrjILvFMWdZCSadvQPSgE8ZGp03ADKRaWq
g41T4q5iSD0fZTFNLn3KXH0MvZAvTk/kATASoq4VT3z3geGwM9ZtW8udngWW1tirpu/I2lmzxzzn
XZE/T+frpcN6sucwj8AIdH7pSVF24o3cGc0xcgrxsRRkSTBCmkWxmhJ7MjcEWAll+p0nTybdt2Jb
LAFRQwgEePwcU1rv9WL6T72u+yt0WlrklayGh47vuOQr98oTYRjMblVPSiorbTQLMefp9djajtjO
beywlMQap32CuftouOw4a6aF6WsI4fV3mZrOx1w3+WmZyQMglzkKRY/Q4weD3ex7m3Mpailjj4xt
6ncM38oHuoyWXS3leujhf+NXjDHf8AdytsUysdzwVesfOB7B/7cVStQ+N2tvTwEASKFSBmkko63w
IUKLzNZJY1vuS8Axql9nsVtZK6cKknlvd4s1HMYir46VK9JkFRuV7+zRvlW5ikENgo9QYmmfXaZh
mAfs5Oju0A1KzEsY5lqsILz44ehX05lTXhocTY5I7ZcBC/KtmpzSg0RQpuznktp2IwVIvjDLhvmL
PV5aMGY2Bv56bB2Hf8Twq/w1Xcix7GiM85rL3DT0HUwiR62cKAtOiWFcGm6Rl127zFN8F5hIBP/v
qX8SiYxfOQkES+iPUeEdQLVVxaku6GbfmWljpIdq0emyjnD0Y3CtKpMWETEXP8vq/EbnY2aGtGnU
axkEyE5OVaEijiYTCDddbA7JOidtfkUIlLgix0qHsLY3TmcylmjvPoWHFdZW2WNJ7X3AlG1eOtPa
MqfcZdNkWOmqbvvhbEVt+mbJzlEvfjKZ3yZ0oSpbi7KJqg3Zo+RK0t4qdqOaA1x9DEAIVh0L9TVm
DNv6wfdURqcyUdYV62TC4qzcsTsrFgQCjQW/zzwXtNbsYw6IKju4aILXY9IN33zcSG+Cs+RdB1vR
2UxL1j7LNo2HTeJ01XhXYfheJ8RuSe03TF2sZO8HR4ZlxnuhyhHVM9bJJrVgBa99HNXx1o4cWR7o
uVYNU7cDVl/+fj1Rbo35Qx+0orsu8jQ7+bw7M7pVQ68hGhh7setpAgOMKvJiZeKoJ5MHEP7RHC/G
R5zowUMlyfGG3ug3r/GQOBcNOmPomPIYg7cKUJHT0HHz+JuqkGRwT9D7ZJ4GcsWaTWX6qjKP7yvN
iGOGBuuaPkRZNDy71Ks3sVkoqgfHGt9cU4/3U8bwDYrM3t4GRLReM5225RrzmLEXVZt/k7rjQJ7b
VReiZlkw1LEu2+sEEXvYRk6aqDXDm8Uzjif1zXCz9sQb0bAjJpl/V9apiE4Wgw9OYE0m+xBLaNxb
nLNEIsEE9XfQkOtlTXCPQEoNTyQ6cXrCcuOXCP7hjPDQhtryeptzkHJfEOWCZG/y2rMF5n75SBup
Hc4x9rxi6zFodAD3KKoPCnfXZlBBYAl2KQvqPGkH6ew1JyBidG2jiIRYU2ytsuziVlNpZpZn6HPD
uM2DzkbBrQp1W6JC0hoyM4mtf4rc5UuVUUJTz/SefagaK1BULVYebWeXRsVm9E1rC7NLci5Gg8Ac
F5XNKifuy9TOvJtJec6WcRhHCpTN2CFPhYL+CI4CBlYAmhhGxWkLUpI+dcPFEG5Z7DaQpFsfO1VE
DAx/ZnbNUFm0LDubNCiacWBSWsmEzi1c7oW9toD7EoKc06/j2Bb3UVvN5bGYq/m6zaP+ijoYsdJ2
rBnbZOs05wjfKBFrI2opwm2jv7ZI+lvkqtzh1FYqWB5J/y9XvujqhKO/hXOaYlbTcFskQXI+ibvJ
B4S0NbwFFjB3RfogXliFjplkt9+5XVmMWwOpkc0WI122gWNQXjPzl4+Wrc+546zsVPuohmoCg6up
nnUR+afFZLkPKWzLx8bOyi8D2GW1jouo23IKkwTZaPIcKHRxMOVKQdJnepncupThHgdc5SFb+36z
vNXKwTVRL26z7tIougJo0sVnWoVukq10KQJ+VjM8GnnsHmtC3txVJLTdVMzOsGkxEfahol1KYz71
rfLNGhkwcOozAm9DaKTOpJ4KECs/ysbGPWZ05mSRaQd5Pw6OO4WVspW/paSj+MmACOQhbMIGuSyf
8SUi0JvxphwicVKmd4kKEfTLMNQbNjaEi+txlU/YzsnAWQ5d2g7SYKjraXbX/qUNQ2PGicjPkVNf
wgYnUndlzHhFruvc977XXW3j0adA0JvFmQLxxA5Xy+PE4L0F6ZzFN0wmpYmHTZ6BH8LNlqOXo8dU
oTEOnbGtGyrCdScaVvAKT+dKkO2PVwH2ReLD7I2rKZXDFf3ygA+roa7b6pyc6oVgPtkn7FQMF6c5
0GA5TDP9Fnl9Fz/gHE3arct7FK061UAXkqhbhPvzXpO8JUCY3PSRVd9hIxrIw3IWlCtYHcEPZ+xl
fvBVMryV05x86eXgAfWpS/fasF3X+pbDQcIdneBUCWvUjX59Kdo5FCQ5wUM9zN4IMWC8pMjm2Lv1
BKMA2NSNmkao1bftbZmTnudiFbEx6U1pu5Fp49xFlygsFbdwyg1nWId0cos1gwRTosQt5gqscYOI
1dUld3SYSqwetFZKOhylTog3NUHatBy9Kz/dUTaRa7C9+atXw0d9nWMSYMMQyPJmVk5SHZIo0dX7
aND1D4lQIO4rdOp2jz/X/4KfvUMZayyyDQFtNdpAUcCXX2IdvEX9p7DRVg/3xwPI86R90iOhPbvz
Pb1w51b3evqeooK+eNFS21d2ni3AbDgB05ypq5IqwC8+zDie3wUaThR2S99+zfmDLl0R1N91npBO
5CyWiudW+ZFlh4xokXyaGb92QDKrywChtFMupn3qJORbcMerDGQGigSdjI0ZMzwowbTbbUkOiWO8
eGaqdqwZOjmylFwmwmFi9jYWPkJ2TWEv3/EUDcuaAcxSHvOcFuTKcfR0akr2r01u5XEDnMpS9lev
aBJ9lFXUf1MoH2ShAKo8XhKtKSiFdLpiRaTe8lM2561OStrOuuW0Dm0Dn8UGt1VSviZGzZrbi0wH
h6wdzdtkBru4N/lu4jCe8+HK6IO5XwWgFzhkuC2Vf9voflhxric6iiYwEt00gQ/j9VfVu5mAHAzL
IHe7jV0xqwqUd0wujF8S0f6yvPjcYfp68RE0EAXSBPK40/lJsI5hpaSrLM+mG8XEgCejnJf2vrN5
Q3hL+eJxhdZl/8ABPuuffA9rOhHYpXswwPQ80eq5ZPebRN1Ecc6vQSbtz5A5GoboMKqsDoOqc7/C
JYRBMKbZwq7A4R4/JMEDuQoyIa8Ds9MEwCfcvgO6Qaras+PbEqeGGXc3duR7emvCqHhiGKX3jdtt
u3snWgQH9pbc6lbofPL2WGyzo8n0UbWyW9ekaUZzADBUh9t3tTBmHgGcY6/8EhQTx+FBSf7Z2fNm
eWrUPJ5VHDftcUwjHwVNgolZ0USStEboPBCB5f9CiwiNXm3JAZASGpg9la6IgPSkuHKxjGsqWNAd
yWzxtc1DHDnrvE0w6PY6xgJAK5WStQabjFcAXpq5mcgD7XBbNN7GIMpHUUCXT6wJWFpluFQOYXJb
WeK2aSOS2CyRakP2NTFWfY9HYZW2y2KRI5KZ3o+jx/qSFSrOfpScrTqYO4ycDYd5rF+SeQnUHm+f
44Wia+L71Bvih4EQPNqlG3TuJk4r/Y1WFfdLJnn70hZCoA4RKvFDckT6jCyPKtDpGRCXZU+J3JEt
bH7kPZhqYB5yjsI+rch9RCRF522vhvF2YcZsFIoKxy7MkzL/ClVmMXfg2QmkRR6P4VhEgzUWrGvi
gjeGPlfgSzLcoyQdXB/TwgdBUFHNtztO7dnXuWV5X8V42Dr+AVrJG58o/7gtKqAroUyBwa3tJIi+
9qXIzGtTld4BN0CfruDsxFsIzHmxn6ukS0+Y7tjQWpys4hgAtVUhyllHPiOAH4gpyduhRmp9NgGs
mSupB3Xfjk5wbxKidraaD+cSelfGrq/TJt7xel5W+d7QrNJ9nW9RdXvcQ5PlP7Veic2wnQwMTIPD
Nxn0lrMbmx6/RpFapdwNqu299UikdHuRa8m5ED+9dCgdWqEEHEW9nbpR3hlaYfpInaor1gFe/ZcZ
cpe/LvAK3+FER22KSBxjRWd0ow772nJLgCgJHuZJazI9BkpJgMmUWBblV8pBbXJxEBIvmuCyXcyE
SWM2WdiBY3sb2FMfJrXAGsCAZDXXI9e6MhfyExvgGUbMdYt2PxOZMk60aG1vNZFCH7Hm5u4hIqDa
r4sqoWHKyjEGIem1f63BjUxvysyi8dmgToUmWmN0Gue+Etu+sGAiwMexnffWd+SVbDo9IsdDz8Ez
l7W1GZJe9sUqjYL+loc3FIgZlfoeMAf4ucbQ4x99O8rE3gzEHFA2W1Z1tqd+8fjaXOuVeJf/yA6f
m5sexyen3dQMvpvaML8CB+D026qRPkeJs1cTXHwLmnaxViU4mf64RLEZ72hiB++1V9fJwbRFDPic
JryxGu2+XjYNA4imM9AJO11TUFEHl2rQT4uOnCTUhlQEmI3ExMAiXWr2HA/GcDC9suPzCYpy2tqK
EMG6junubzwXqge8PQbvov5Hhv8VUgPhCy/GfbtdaC3S1HMn52DSAq4RYhzAay4sxWPPxG93BW8M
zsE0tRND/YQjWUIwLN5mzZQ56NE9fe4Em/DJlgTb4cHyia4zFCPAfZYxfYOwEj3YnlGle9Jk1nfE
IsCclGcjGM7esjYzvTdz5cm2VehcLuHhfMjhzSXkZNjLxcDAKXe4MKgxDlPw+fi9qxAEcPXhEO9S
R9+lNltlJVv/hmlf/oXil5DT5LsKOPTDH+kfKLZ4SoqBjcvamX0zexGN106Y1mqAKHGylDd2wEjI
3UQVzBtOX6C8g9Gp6FUuDr2EnGXh2SjwnO+xx7bwJEufhiLTRyp82JXlRWSNfcFDH01u9XWhkSYO
FCZMTuc0NeVHTDviMjF6yEGPukUiyfVKwAmEspH/lrJhJ2exWJaTX/QVWZFyKeQV0dmuuqIB7b34
DZLcvQEFRm5m+nZc0MDWBdhiqYlG2UW27DwSqvTK+jRuvgfYHo8l4a35jM1NLDt7JDe8G6TWwzV6
anTdKy//LqquTe8wgeNb5B2caVGSNOYU0diMMRH94PqvNi3/7EhiLs3WbRlTUeQ8QEXA08IK1rSq
M46JFYnHfGZ85z7vp+xeqA7EwaDUSIwgj8kJSZkWJ27McBO0SqUbth9Vfs9aap5Na6RLs+vddP6C
nxz0+Gxq7znJsRdOfN98trFuEyywfjxdVxd3JR0oeSfAUxH3texs29DtH5FcEBDuqtjDfEGOIO/P
eWBP/lYYZbVbBCcgMrqiAUnB0ziZZj00K3hogbcZMmeQ2wGWKn59F1o/sYusrw6jLfUL9M8aicJG
v9pXE2TIzdhysNlnQCE2cxZ06jpwu+rZTZf8SYIM5AxkRvP9vGSZOlsTdroNZY20NrGFf3kdT0sc
rTs548JMADLxbcR4tegsmyhFHATR9ydpYSMsGVadgA9aThMAoX6ngjh3Vty/fCDbG0+8rEpXd4WR
jcYD9mKm7wYZs9rOPjMxow3u4yRAMxMcksxxrIo9Z7hcf2mNpr0Rk10Pm6EbhxSXQpa4GxP85XOO
Myvd+m3Q9TvElYThtgEHrqm2cHkgkpRshIuRDZs+aOqzbavagSPjL8WujSaLr9jFxcu5wyj7b10w
4b6qXRiARNADuVuwMyYh5wmL8+Riljbwx7xTTxN7EnYP0+jKkIBQhXpGT34iZeVkJdgLv69DLK32
dEM9aNUrmJA0cmWu3KOVYfA+DFqN6aHmWdAmwPpan3GCjuNmwcX0JZdD7F6PXR7kX8YpnRCj83ba
YR9N30bD8AVDuzIemmkt1oHuGbAny6suH3hruB9VMjTTFdqvr7dtUbbBcTJIAiIejITAkda6eGOC
+wSE1Tri0VBuTydk8Tq2f3+m2QM3JyM26qWStIJbXjJqBqOJZFcJeIELaiSdNys2r9s6iEc4ZZ7v
bmo43ywJHVXX1qzpGUEsAsy32Mb4hlvD/ciVJn8ty4zYsa3U/IXcW/JGFVKXl9h7tw7GCf/fZS1f
c/SZUGWTKb5TOqO/i3mDjqDQws4Q2Sr9Dq8s/c4hCwEpot7b+fQAkjNpsZbh27jPeqZydEX/NR0V
57ousaPbvDHV29iRP4bkQLBwk5sto1+TcqGpYUoTJrxPtzOA5WCB2ZIsGmxExBsek7JR8hjFqn9c
qmX5CkQD/gLV+DthKcXi4zPfGAhDG+ztFvcWsJ5lvhd5417MDDOOQI+367a1k2zPSK34hmMTApTX
EZw/Fm7LOelCHVMr8GBgFBxtGlkou8H0D3WX67e+GYlIWppYPTzahuySpPsw7wVphPqxLoDQbi8D
wr65+dT1x4pvd0daOepOU1flH3QUW4G5jLlnLjaNDvwoGZSPYCAtRScPpy/fb0zhPcjSbjZA6VQQ
ajsqd0EWxIyJKmmEHKcsK0xEv8Wib+uSVMA1U+dXsMri4gpIDUuxGnKqXM+m5btuCo6Ml0PsEB2l
QFjcCGvx1UboAGatW5GjCx1wsvgzSbd3V4ov7dXRQffW+Co6A/4RuJrHDj9IWzfmhSPPyYba3suX
zSIT8xYONNYnHRT1Le4IJO6Wx7xvQYEh4HNGfBX43/M1Nl7AzpBjwa8vUW3mGyO3vQ8eljZXFQzu
5OCkk0W3pgaDuIrcIndPbHV9vINH5CQ7UpQ8Av6Xw15mVcHO5Np+e46wRLfI8nPEK9hW8imhRtH7
WICxNqvKeHdFlC/7pepTaztl/aIuaZryFscrvVhnNLpvAkKQjU2jWz7KEszeF/At2t4mg+h+ALJP
3jnPTFcp1sZbZ1TE/qrCrB9zadoPLHrBVdqX3XNATrLfxEYgiciXDmmt0XqKKSQf3WUZxzCGg9Bx
TFsyppvDwT7kuJpwxKXCYTsXc9euc84ZpNqlxPXf1T1Y5siJ3OsCm73BEpr1Pzgvo14WY2p+S/Fo
vg697b+IemBehJkBO+KwHbtfC6vHGKWY4cs2lXvjCT6WZ68KGhNKvCCJldFBqViOm5K2l7PKCC/r
LV0u4+sSpcurJbTWawZUuy+0yXnNGUrESQnwrL6Z4RiAMADYgvSNHenaiWmEhxQxFqVSZaZXRoMf
Mwy6WI2bwPAKOmdoQetWp7JHUEeBwK5qje/OnBU3DPeNcDmzhUGqipwW41zExOWV649TdobFKR66
gbrAGIqIQbLDROtSSHS20fUrYxUFduBdySUwoW62rnjxyDnc4t5JklWOHZUBpBVT5GFhRf0eRYQY
f9UY8olJqr65NqgBtzQzYRH1xQBshCFPU7Kt2PHwDeDFW5GO0tmGTBh9TLcExXaH3V6QlYMmQvqs
7lGup4sUUSHyErUoyBeNi2V2uwRbwYUI0BacuVI04LB10QYhh2EeO4IvtHY2A1yb69bPAD5gzzGs
XWFOzFeKaEDauMNrr3zsPdBZeJq59q322gs6t+QvmhvdvcUpAB2Eu9Gsj9RS6pyNnQlgYxrr99kz
xNmiR0MrH4H8i51bdb+Vc4CzOueDtc+0CZds7dp1wKprs2NfmTOWic1Spka5rYtePnE2YCyb0OAW
Q4Ql9tJ0XkD4NZnugMVQAY7bUi6U3ZEtlb5oy3G6dkcSDWsnsy4yr+FGD7M3Fx9dRZX+4ZrUe1tI
pGZ/KhsANyGQPxj5Q4OKGDrZorxNxdjIEY2B1kmYpI77MCa1Qm+QFr39rEmJkKMH1W+zt5QTdMa8
HdcpYdchhEbWuMyht7z3Eo/fSc+t+LgYi+LQHDgTsPrQfQh76IKXzBGWfZCwc/DVLOMhvxkN2Sen
tK09gnyE+PkcNaHXRqmMWJSOu13J2FeAok5QcP40luV7SksH+J3S5lbFXufQ0pEO/sAOkPKXqIGj
EzK9vS32o+/S0SKPJnQYdYb7NQUX/NZ5MJFBuATjdR7oKF65dssKG6V8v1s3waqwLbQ7u+Fs1+oK
2i76vQGfBX7sJJ681m6/d2DIcdRYlKE76Q3iPWOaUXHFbquuCDMxuruNhNlvDB0JjNIFAUV+QJzR
/4TSfZRjl92DP0GPApmnH2qnYUAncaDhB4SuRoUDAxrftaNEtAY7gZAB8UzedIWXUB2w2sKya5zs
I+AThP5rDRmqkzN655ECmIxS0vs/ShC2A7wp2DlhwVHQD6EwsQhUhRhHEveaPF2A7HpcGsoNjl4T
lQFsHu/Na7F4t5nW0coqInYPZWv/C+5zAi44kYInPOXJ3tIpNB5djkSRMxcg94bngSUEYHmHYWeS
/kVmS3BbmHaTV9eirK0fCk9AfQgARpYwylvxxmQPw17NcWUTGa28LtsJ3OpXjpzKbhdY0TKsCo22
uZmZpCN2uO7mK09OPbGVKTandZm79bcijtOXCCPjg+MFE6C3SfMxvTHNUJQ72E99G3qliAVmm76/
TZkXEe0znefpAa8DNTUmu+4gHWUCkcI+/jRVqXySoPWpX4ZhwvZSDlCmzWX4lpY21frStbj3Cocj
J4ZI936Rjk8zEywXMUSXUStoMF2eXBuG6T4YQUEW2Mid4jLNkx53D8HAwytRag8/MS2nSxnAfGf1
1e0WFsW6JmmH2tkO7dYbKvelj2uPeLm12PfegqGQiQmx2GTo1Dg1YGtYaM8Op1O+ocSFN0rQYo0d
2Sd0WZMPDAWCaLoxZ582kzOAvA3jkqV1ndAD24zwmXpWG5T61eBj+r7CB9LBK0MEgmwtCEFY6Ypr
Bc1G9GNe3MeQRiIw1xPiI97JYNjA2yV3EHn5hBwXybncsyGn8Zp2iFPsbRs33aa2Bvs77F+d7muR
YMZO/M4+Q7Mf8nWPg5/V3WEeBC+bYT+bOvbuI862cmOX5lJgUSLetrZ9vBxrXDuUqSQY1XliXMpj
iR/ie6+0USH9SeehbOcBSgbZa9oTcW0+w54v7uSgZ34+Lq8vASgKzRzlU17Mx0Z4lyE6NOE/KtbW
GcebSiQwxaGm5w4Cm7kavpweyqGfnpsFs7shsxwLcrsMJ51O9JhtR6SwcPF3PxT48KzTxAwCcmHU
WBesADGrHTOZ9I05WLwgI5a6+7m2FeMKFXcJzxDxZSCNI34q2OJEMDycnMYWgxFcqY4hiF/Bz8XW
q+u19MxHRn9dJaziPxwztuatlwGn/mKQLqFXPAcyY3mF8E4zsLTljVMkxA96AhzNZrESYpVZMtvz
OsaCeWBH6QuApArndGs47l1fuj07WcHmVJMh7cPUaoycetLTR29Ig2CdVYlPkQIhxt74Uze8Lv5s
P5rJXFnrFlWWGV1DI3mtYwbarbnTM93jilCNje2oPM2usAVNliDqXpKR+PaZemU+kl+2uq226enH
LAlE7JHv4YET51U3eD85oiLdJg8Ds0JxfPexna2RgySN+Yiex5ojVf5swPtoViArZ39bo/E+V0nr
TcBnjOn4V8PBhNMQKpNfuOwyQgHqGHQDxPyvJgnGsakKJtFIuxRnzRyR77aZZHSBS4F2MkRkE0Bz
N/aPuCN0SgwN+xqcgjG+q10UHaa6ZLT7qhJGA20Y0WF06eECvtIa7+VNo5Oq/4KUbVHDKx1H92Y/
iWVtpYtzIGuUliRtmqQK/wpG254rars13prshK4QwA3nVc+3f5k1HYuaBuE68SPvDa2ue6jsLL0U
UNiwBMnkp7+WhTCjGGzSv15rRZS1ArOigbuVXkhdetu/CE92gfCjYqM8K7FXgs3zKHKG8OwzPMzz
H8ZC/WKekXWZq8a/4gtAFZeZQ/82GcsUMXAXu+5WeJJmSFMuJpftNHaTvZ/6uDgveOxe5yifD5LG
wfo//+P//L//+2P6r/hd3fzPSND/qPryRqV0vv77P381YshB+6aYdxwRmJ9mHY7UND5rHUcf0h1Y
l0DS0s4LTr+/yq/GJoHKczA14jAJ5KcRgHE2a0YGcXoyLMRVKIwfRt/pK84Z0/H3V7rM0Ppp8Cnr
BK5zR9icfVxu6M83c8ySWMHUYqSsNtLTuPTWjs10XDkGcyHc0v6mvRHAOQM2Tq3b//j9xS8/49PF
L8/Q9B1GvXqo0j9fvEmGOCeHz+yISmeHWqTMqwTVsW3jjoSgMyQwePJi8/uL/u3eovqh/HE5gaHO
Cj49wWWuxy5xcb0tbV8/ChswdlU3xjU4/PSfzlTkhwWuY0sbvg/zyz49RsSyqWO+AQGzum63lR9U
a6Kq3XqKmKr0T3+VY9JTMV3fgUzoiU9DvpzIGmoY+MAmfe+rDrLiy2Q3H045lFf//EKcJR2m0Jvc
RvFpKFthei7GJmgBcHLbcKIjcG2xqm7RwEln/v5afxsAx49xJEMgA+bsSaK6P78fJGwZuFIGzsqH
NgpLerbC3FYIFriEQwZiDP/0475cL7g8LtYVi6zcz9fL6i4GdMb1NG78HcxHY+P0S3n7j38Vcz2t
AJFC0NpwPj2qsokXdnNJwck4slWksmBLYBQybieAn9ij94e5iH9/4UFr+2R7A8tHEfr8iZsGOdhS
4MErRN+uLNdDzG3AEzmjXB7/8U8jXWm5vO8+99D59MCGS2ugTBk3sVSF95DVPYKDXzsfHYDCHX7V
5J+uk77D5HO8fLQH+MCsy0//t63AYB4AGyQuOgMY736JFRU5FqoVu/ef5jH+4i7yWjDCDkSTQzrm
01ODcdBdggsAZ+CA7hnowhdAd2ZFdq3/w4DJX18KEu3lPwFv/s+/yopIppAhunzLThMaVioOEQZC
bWTOHxaoX3xgNmsGayFWW1b/T8+rtjAZTgk/ReNjIKHLAXuMp2yXuCPEtaXJ/vkqxfUC4XieG3Ar
P629zPoYiyHgVayYgrybRjteO8wM23Vt9vH7N/GX99AKbFAjUvhs2D/fQ0L+zM7xCYbnGll+6eNo
oxUD6rMp1v+bH2UTpxTcQs+1P10qpqR3zHRilRotOHmQAg5uROwC8IP/h6mRf9+tme8M1hNdDYMi
M21//lVYyTHdRCCFYeFUmJlHqDnbmHocQZ5xoR+j1tj1OstABVnwJR/nwObA+7+4tVLIwDGltOXn
Ae2Kw3ulJzgPVmQ0zEAibU6zUu+FHLM/LMj/+rd+rhDILwuGWHgC9dcyP5UnIi47hSBmr6qlSp4N
jYITdhOjjWpcZtciKfKbVGvnhDjWnhmGJ67ZcpcNUrs8YMXx3+e8Ht6xZVeS8z3eLNT9fJ+lJs1d
g/jLHzasy5f5uz/30/MxDGyquSftVY5eEVcJCmw0MfqAQRcbcO1iVc5dCmsYUMjvn8m/6s7fXdn6
+c2AjELEZeTKLfBGDA+Q5Up57dE4WzWmN5yCiyWAJsFHpG19FmmZ7Js++sNf8auPjsWf5+VdFi55
+e//bTkmPORkNu4ekn6wJaMUxniL3f8AJLz5w6UuH9Xffi8ABb5wbMCe9+mjo+WS9UT3nFXUvbp4
NHeIMhWyLhzZGojQ7+/ury5mXwaL4vQg/mB9qnmCOu+cC/8W2bGKzZUynfps+JneueNU0It3SJ39
4feZv7qXkk4BFYnl+dbnacYBGWuqCGZwAnBpYfsyiwAHdlQffMr1w8y0L8wolrcFFzje1OwUKFzM
BNjQGskeDCvwTjOu72ZNfkZsG5rlu9/fk8vW8OkBECo2wadIen1sIT8/6+py+xUILVxxBCtlg9/e
QXrb/P4qv7gLbEsBBS0blCXEp9c6WibUV7AHq3YWIHUdACm+a4Vk7+ft76/0i6WV5dtkY7e447b3
6d0tRnvAbUfthzqkD0tSRYcadWdFG+UiQXjVbmjNBBZkYJyZHKL/+aJKQc1a59HzZlX99IqVE8nP
dEzcVWAo47bzBNkKMdfqTOS6eP79T/3F6+wy4tjhpMCLZX4+QOOQJAPccC2MwpcpADZzaunT4aZe
GoJljD77w739xVP02Bl5hAzodlHzfn5XGKIDzNOlpY9prT02Yw77r+7kWVsy+MOlLv/Up9eSSwWm
RVnDyfnzCGem9LQMBorYjAsfCaho0//P2Xn0yo0za/gXCVCmtO1Wh5M8x2kcNsLY41HOWb/+PvTd
WGqhhfPNamADZpMii8WqN3RIlEYhIuCYqp0GU9VfcMZSdiLE5gwd3bEtMDeWpcnT8kfkA8RZx6gz
oYgG6eJMnRMUSYkmOqyO4vrmr0dnAj1yzrAjkBtdDmUraMlDLyXJnX31o1mVMX0DcMdXWJWJCw6v
r/SdYLQ5O9fmVcmdrwlnNTvLaDViIBtGDYK2OimIir2gbGLFXgS1/O3PFVaRT2g7tm6QAS/n1/Jw
Qg2OpURZxQZpRJ4j8Os+1SXwzvtLuTUvIpfj6iZ2sMJYzStBRrsAf2wdIZxZGAyhPqykeNR2gA93
NsjWBS1PAI8HSjpwPVfTgquv2l3HtDB5EsGxdIreAiYgiivC+goaxiGSw+ng5gPvtGn4VddV/4CX
T/04dxrJ+dtnbnOX0TwnqFrWKtw0Ka5QYkAnE9Ndce1gQJ1Ht/ncDZBi/4eRXBc9LPA93BYyGP1x
Mni9YVDKLyBb1DEUgB6G1JEO7hVHvJ013jr7Qr7PcFWj7+usLotmrIFoNcApSuC+D+gx0mXDvcqr
6eE8IhytPEBNdP6H48j7Av4tkZsahbGcXyDQeZwQzgZRnAYwbYFhZKGtfZvM7FrOrr/z4t2cI+0j
YZJioWe5+nAFHAdHn9Bt8qOiey8iMz7iwTNfUdRInmEJYjmBVuHbn4nEbkNCqzTSOns1xxkJOvB1
SLenYFW1kySNghNshf7OZewfVhRG3+7vmq1pOsJhb7JDbaLdclVRQjP9ER2Poz1ZzedxRmi8LoCz
xjiS/j2ETvrcDcr07/1Bt8IBdWUURV2ec6a1CgdqnYvKHFBKgAozesWkTEc7VSAI0C2+vHko6p7U
ZKgKyiLQakVx2ZZMM3oH0H81L6Ra+UxZOTmnld/v3Igbs6JMDs1JFbwZyXGWS9lBX4KU1aAU66rq
OQFZSS8ktZG/dv67Pyn5L63uXmh+bEryJ6ox6uqjjarvN0mpNUcDWMm7GtPqEa5njkfn/XHkHr8Z
x+ARDFVOZUqrUOqIKk9ipG3Bu9TulbNSXOyxsfEdNxCcmm3x2ejBLJRch5ggiOTH/eFlxFoPL1Qb
YAmNMpui0HJBnTrvrEAYnHjVGj4KX50/gOpGstTp83M15cpOxXXjLAi8TqmQU+MynHUE7cAmijCh
pejMAcyjrBC/CrUJjhHtfQRMpD0lEMgPb54kMRv5F8MwVJWHxHKSSB8j2g9W+9i7iNMVqET8ZdOd
PqMHiaYJL8qdb/p71VaryqXI/nQMizMoVsHbTYeJNmmDsFqXJD+sMBM/ZYj/oQoonXCnavTZtXAM
oTDNkD5AcwWfMiqQtnd/4rerbQnbJaMwyLJwFl8dF8gcyDdFFEpVW9HfY5qY/kdLAgdUCAhPSCVY
4jBBsDEP94e93VSW4Jgyf2ghiDbIU/zHNWmjLxw5mCrhX4jjWJJLKRNsJh/gs/xiE0Y7s9wcTnNk
j8nVXC7N5XBIFmpQlwA5SQ3AT+B4zIc6hRc/KiOk7LBAZu7N85Mris8XJHiNOS4HdGypSlwMDfQf
hbZkbGTtx7kz7YfY8gcMNIt2Z4Yb3xFDN8YU3COkrauL0qj6KMNlCeqnmzXXyChRr8fawVN8P7mG
oeI/zIqi/3V/ljLyLDcxNX3iOU8cXnE8r5azpEBb0EbiqOLpAbqpHjEZTMh4hFaW/9phVf0btw3+
AZCMds7PbZSXI9tkBrzHbeBXy5FNlIWmurK4MNEvPdF6Fg+14ejP6PwUOy3Djb1DBVczqMpRyiUI
LodSfD0uQ9ME4lCi2ViP03yCWw3YeS4/Fj5O3vfXdHNmfEHqSqDrTGt1qySZCJU5AnoCxTk/F2SQ
wPx95Yx0TrqziFufT6PA49oubSdVrDZprI9wPDKpHzNDAOxrJTiZ6O6g8G38TeNXvyBoJG0SRmUn
q5NBZblvyK8Y0nFJI1nR1WZNhglnoqxuoYBQX1JwKTpHFD52jsTth+P9QfmYfUmouTmDvYYmCcTv
9tg0MZI6kAI8RGjKM0qdKA7hDLOznJrcCetpCfk4o/Okkx2vjkOtlogkt0ZL06ky38UpL8gwzjE1
M40qwrXFry9q2UAWsNXsWlUZUqWR257aPjCQ9RiqFxVRtc/3t9PtN7bR79Mp5dF55gZZbSeQ1wEU
PL5xk6WoQ/QE2a9B0o4XdILsL20LE/Maj7ALPXDcgCzvj77xCVzemWR9/AdvYxXmXWGP8HIrGvvN
/D1A/pjGCybTE5QmQuD5/mC3eRJRSKNNy7mxDH3dfpamuAgi4k6hAu2+YsiFyI6Yh6ufYZlLYU08
FEGGmGTXtvHJAorw9nqw4BAxPr/CRpB9dZ5SSqQqAk/d0Unif3kQNS84tPsIySbm+/tTvT1AjERC
BoWUu5v5LmNSV2HNl1jgbfQxh3Fche0lot25s6E3RiED44EpUwN6EquvVykuMtqqz4LOLrRfzH8e
FR2p1PtzuQ14QpYg5Wygt7BdlnMp0KxFSXpEnlXKeU2h0T/YWvzVGOb58j+MZJPhGbzsqJqtMtke
0TLYKwPGroCR8TMNxGOG+DB6H0b6cH+ojb1I7ZxHiIZKNZ319QcKHWxpbKkdg+9jA0uis87mqA8v
mk69/pAZTfIpm+DtNaKvvjSD/fZKMupzQIZ0AAo2nc7VuUegl/pOBowK88L8mXb4fCoGdCkTdTRP
9+e69QF/gxbc359v3RBEA6bvRKcPyPFU0KQSyGRw3+NX1A73OhNy2ZYRFndcZiSBLCqC0qsd6fiY
VGkTbMvKmI2P6N2VX0rF1r/oCvjeQ986rpcVefHm64pRQa7xoNSona0/JnI945gGZn8cgVI+YaxU
etrgWv/DOcDgjjqgxBPQyF2eg2HCGFo1kWiHcYgu6Gyg1WrM9REvv7cXqZgK70niB41VKoLLoTQd
xjIga2BPAssSgUjrCSc86xAYyLG8fXPIWooEEdABt1ZnTq8bTIF6oz9WfjNdZhdl7JBG8Tntxx/3
R9qKVjTiuGYkvIrm9HJSdmtk7pzitlHVZffQ1ryQcwek//1RtjY7F6phwa1FFdNaRavS8Cn9xXAv
KwfbEFT5kYKureo6t0W/c3neDMUkyKp5CWPyBcJklSXN6Cw1doe3q2r14oI9ynStho4aAyyk0/1Z
3ZwrORQrZ1MkJdM1VzeXgpE3vCLkjpI8C67AnwMkiNrwFU+25pvbm1BSYxw7ip0Zbgxrk+ViL0QX
gWtmHSVpZbMPSrwwuQLIqtuv2CZqlzRL9F9IrjoFIlBW9dZzxoPhz0FXm99CCicLwnFGy66AnKZj
sIMqR3ueoqG/3l/WjS9IJ89lhgYQGvUGihTxBNLRTDiWCG8+glhGmVPg5wYA3Nw5Zzd5npwV0Ena
tawlgInl7vcBl0TGmEhjznTEmg1pV9NAgAf4gnIpe93+Th6WfBxFs3Psbm661cCrrYOmC7B6M5yP
basNZ96BqBdFFlRNbY7LR9TWQw8lLxj4mA8/01jOdg7k5h7iMuDg00GhMr2cOCJ7c1u7WJ2oISZU
h0hF1tILwjR/9pEIiKFoVCiDTEhc7Fzx2wMbFrpTdNHIOJcD10JDghWnLbp8Sf83qh/VPzo2RBeo
MMKrVDFfEkwg335QZY+caiDXH0Cw1WoPpeJquV/I2QLiP1KyarLnrs3z4efc58prHzaxQgW3qH/e
38o30RVYEa9gqrcUUAzgdcvZ2sVsVhMKOEfkF5QZNkkHKh7HYvHp7eOQdBqkmy5g0nXvjetCr5wa
/rRNGUo66ky1/xSG8FZ2Pt/WhAitVC44chgwriYUtbMwUz9RpSYy5q0F/gtz0+/1ZzcigPhzlNWx
DBM02hH+UI/IgbQXYfuouIeuVCESby6J8IVI1umRQM6kQbO6LtCRqrI+1AHd2IX+LVQm7b3eCbpd
4Im8+x9pY+sLklpc623Ze17j6DDKcdw89dUjim+o7aFZiSr4MD3UvepcA5x1Dz3i7DsfbCPCka/Y
Nu0DDfFNe5VJqCIUCiZbGhJzWf2Tyss/KCLO7wZiwhMU/NyzZukt5wpE5e9Pd+sj2rLCRTWBev96
q2B2F7RZwi7pMnu6QEvHiDGG5aejtbNzOW3tSrJ2YG9URuwbsKxLr6cOLCRCKIAXl0ItKk9QVNiJ
mTJKLNJotgrFQiB8Avais+4cChPJz2rGxQ149YR6pKgepN/tuZJ2l0M16TsNta0FlBURCe4UvI5X
MdodsYzD5ks/1laenYqwm844f00XeI17ddDNoQQBRCVdt3hOLuOUWsGEotmkHytIiSeiJcKEGJSh
Oyn2ILKbq8jtR12R0iCtiuVQSQRaPxOpfmzwxHyAxGA+lLinPI4wF/8aLCO43N+GW6eOT0Zk1MnU
aG8tx8M5IW5bm6kZRv0rga54jVpYcwkOuV6LYQTm1XOxM+bWHHny/C6bU1NZQwZKAO9BPhL2J7dV
j7NWJbE3VUOWw6HHhxER6vz5/ixvOyNsTperDfQMwQW+7HKaVmFjCDC5BObY7aJDGv2WvB5d7Zwg
n4xwHaphxDnnHIUWanTwDbWzX6jQzO7/kK14w7x5wgP7okmziqeJ0PCJCiPwb7GjvyoYsqhgNOzh
Qjlt+JkXrQV1CVn6vqmNPTjc7dicfwIsRn6U86klLdegVAJ77Ccfu64irrzONMcEnbyD7p7hJjVe
ZYbDqc0a5XR/yrfRh2Etjb1sSkzW+qELYZ+6lrzY8VY3T2KK/ZcE7bvr/VFuj6gcALQ3L2luCnU9
ucSZJ4zkRrC0vkXgCTDTQu7lPJbVlzePJEyigHxTk6Otkwl80SnSjUKHnWjoJzeZw8vguNVFmwd7
Z1K3h5NGugTuOjZgjBuQWWBHlpI3EdB8F1l1Iy9QD1cVZKlyxz8DiFWQGmj2gEq3p5O+M6BQ3rs8
RmmDLLdJJyBzdxYgPrib0dWs8LatsZm7ji3M2yYCR/zW9ZTlJJ7zvBPpNa3XM++TpMF/CpmscO7g
+o41kaHg4fGcga/Z2Yy3Z2A5mNxGf7QIy84Ph0EiiETdIkTtNGhFBJ3hqbM1YNULb18UhPgMV++d
es9GCNKBfSGmAPZcJjqrSFuoVmsF9D7puMfiBRvD/qiE5tdcsXArKpE9RZgU+9gRCdOqxvHYyvR+
JwzeflqbCxNClWSXEADkfvtj9kXkOmGrapM31Yr7qAxTcJlS4V+TrJpRGJr2UrrbQ8l49KGhsTAg
FZjleCkSjkgAuRNOOrr7QsV5xAwtNLzA7PaKDbcfVqgEGV3TbZ7FEDGWQ6EmM85oZQyeVdY9qoZ9
036OXDTbta5NOijDo/Ud45X6KcCNfWdT3S4rY/NRQTabVFbWFKt00tBTHYvBc7AKfxlg0FxzCrLo
XunNJVS1bidTvl1WmTfSCCb9ccAwGsu54pgzKnYkBgwRK4K3G48H5DQwOlXrr/fP5u+W5zKpExLg
ytVJa032vJZDpWHtUrEPJg/rWGQahww80aE2sUoF6md0f/doZr3aKO38BSp3Qus/pjlykALReBRg
sHsY0sze6Z3eXihCJwCrJM3yKlujABGP6lRgxKio+Cqmg8j5hEdjyKf/7s9dXsWrqcPjsmSiQgng
Jg7CE8d1SzNRVwgaFISguqtHQD9VdNHwHQWbZgBwgCnleMh1tsYhm9DNu/8TNj40RRc5OsU6xCDk
pv/jvJquj3Zs4rCpLTV5JkVor2ptqY8A5o2dh9DmUPTToOAQ80H+LodqYoMspNEGT5+VFi+0PNTM
Y9g0KD4LY+h2Hj8bwZBiMQ8uAyScfO+tZhb2fAkVyRKUkAYlP3a6Bl8aTZ1HA8rqsW81eOvGFF1g
CTvvmrkOXoNZ2+N7bn1haKx0iBxg3DCC1nNGQ1DXihF/IU17nnQDn5iIyl2ezegV4gaL0qWueGkK
v58spvt0/+tuDs+5InhY7Of1g9dMGz9MCByepiUWGpQaDeWkhxbtxNaIXiL4eEDWHSoPJTaxingz
3trhG9BYlqQg+TpcfYPWBtrRjfXoBX1W/ihxLLwYfmcdhq7qdo7sRoTk4mEvwwmlKrImtQRa57T6
PIzIpCRIaeCgfB1GQN5I3USo3ujt5f7Sbu1mgEd0bulkaiRPyy8bY4qZmILtVfXu+MlmAA+GY/sU
l9EekmMrGsniiEyXwHqtd3LbqRhHRmAdE6PUi4cwd5BbwggN44H7c5KhdhWPqFFwb8N5hWG7pryK
dOrLoOCGKyrDecIc1Tr5BTJERdfOH1sL0WvkttzT/UE3FpKLW9ZjJLJC/41O+CMCoXMqhiBBUM8O
ygETMbyCvNKQJkF1g/jXTlj4jYhbz5EeO3AjWCSSf7D8bhPA4yxXJyybQR8PGnrnuYvh35yr4jxX
vTafBj9qC3SXs+kHogwW2vLIrSL4W0k5moEK6XBo1Rg50ARXi3fgs9vpQk9UC85Dh5T8jNbG904V
GMwi3cY3wjbGnt8rWqD4B6sOeueEUvvYPsZ6VLww8SBFmVl/M2eUvWKQ75AeuTAd9FXZKQ+LOhVW
hygfqpgf1WJ4DAbkFvHQEo+piZXCm78idDhem4BkLQom8iv/8RUR9uubNE1Nnrid+9VpRfBcIFDw
zdD7eSfN3dgwMOgdGKOACaCPrIZqhgqdpbAzvcrInI/IxGRPrWrlV3tE6PD+rDYOhGxkUZWxSU5u
stmuCeGTdQxFI3x8Irl2PK2dw8c4pUEH71J/1jE/2pnfRiQjuaTPyUrSQjNXX86Y9Vr4SJJ5WW7n
7yMRPWBjQRJWDyDj23YPY7g1xz+HWx2IPJVPauoa3ozflXttnQDBNXXGLPHgNlxVPR1SnGjMUj3d
X9yt74hEJpoBvD4pka5yzAjpVOQGKfIO06h+S6jWfK3UoPqcJtn8en8oec+sDj0dFl4IJrAqUD2r
OTYaqicBLTqvmmb1RBERM+/O+A+THUy8RkU/FhjA/Fc1NCjuD7yxuAwsgG7yMTVIOctjYcXoaPV+
o3lJK9DhGXTlE6ip/4pO7d+NLbhKe9LynXXd2D8uhR8qvvTdiXGryQ5OiXSyYMzerx0uCgRKXjJA
gPGh0XFpyidHnO/PcuNLQhNXJWCEbgsF2uUsG2TB3G5GwHRAC+mbprbNu8mMsfCllbfzvtxaUEni
5msSxClzLYdSUuhhGZIPyI62KuqgbT047XvR5oI+SKvrR712nNehhC309jlCbTQMNJjIpCy56n8E
uKii9GOQRHq172Mh1KKS+qlKlRp5NTerd5KZrQVls1JQlNkykWA5WC30Nolornt57jtfjGIqMJaI
MI2wnWjayRG3zoYlr0MQ+oBF1oibBPu+FgsYzROuXzf4wGn9U586FmpdPEQpx8hIQNNLP6EK0O2A
5jcSVBfAD7kG1WFGXyWIxNY5rmoTawOrVPqHSaTBVfhozR+rKQAn1qa6+SHzDftT1lvdf3lDfer+
d92aPpVKiaKnM8kPWS41vqDCGprK8OwkQ6Y9bax4vJhFav2TJrX6YGE6fgpB/nnNxCNtZ/Ct6VOv
Ae0kGaU3+AVDH7uxsAcDsbAwT0+TMIIKsUu9+pi4QGnNwk+eMAywPZ6r/Qkq/B7ea2uj8bxFgUGq
CnGZLmef0HWvFVSHQHQaOUK4rXqISte8Kshz/A9BAoawRM+TH9wk6KGWxKFAr9zLhhA9x9DpLhke
rw9ZidPJ/W+6FQEZAtATD3gyy9Xx0YNcQ+YsNjz86o3gOFA++ZUPQJIPeLsMTz12zW8fEqkFzg81
RnDJaNMsFzKwihKtsHomLg39awdn8oRvJ+Y1/On4T+mjW3Z/jreB0EHXCnUJqZMkJX6WAyIwXtsI
Bc5equnxV/AaqFz5inZIVOycMvwSD8gwjzvR9/fdsbxIIRsbdHGk2AOlkdVpGXUVD+ikn1AADdTC
G/tRexpMy/9ngFX+MfWn8LkNGhSxpzK3r20WDy8JjseXqXfVf+8vwO3WJQskbaCnD93tpq/ao3KK
SIRC5Q8zgE8qNOIfOXjBlzKv8i/3h7o9pmSBEszElcqraJ0+6Aa94biOZ69Dbfs0Zrp7CvGrPZVZ
Y31y/S47qUNUH7hdxbXJRv90f/jb7SyTUCIEHVZypTXsPIApbVMOQxUDEcUc1YYEibwYVAPJmV5X
z33v1jsfemN3aYZETlAGA4XurG47B5Z0j2Hh5GmSltGndn0yOsU9YdMy/8ADqbokunh/f5q3kRgF
Z6r0Drcsmea6dIxJmTZ2FRKFdRNFn9NMf218p/hAJFSu2hCiOcrj33NIhnfCxdZOIviBFQaFzRt0
Ndkgw7TTDRMV61X0j9pRD56UFGx/0ibBzsV+i7V3HDIXoBX4/bCT1oXVpu3qdLAwuDAAhQKoHWIU
5hOMBJ3aL96xeYZDisWsF+vD+CC0YPoQkXd9Qm4VL9Q2TV70SgTX+wu/9bFpWlKtB4ZFBrA61LiL
xZgZEEqiGbIBpqAOYHSMm4Kjj70F5koIDT/kroXu2/2Bt744qRTVGvhyIKj1ZQyLC8y84nGYvaYs
h2cMg/S/cWtNH5zGyP6dxlo9FwgenLXEHHb299aRInyBENd5H1PiXo6sFehj+RW6ydT723djoxXM
VVO+oIvVPtZh4O9EkK0txiHmTFlgcel8LcfLAOoOIsKeEvpodx5RpT6S+mEUMTrFzsUgv9YqRBOr
WE067sSrdUW3yDDilQ6ZSOSO7XsaFCaC8+3w+c2fjnqNfFNRlyIfXp2ZChHAyWniCffObKyO+BWK
hypHMEdTkvKM5CZVpCZqcReF5aHs7JuNDUumBvuXHJmn1RoHTDm36huqVd4czCXuWVX1YJWD/q7D
muyJcnl3GLWxeHsUJp3gbpdgJfbO6hNatPytKMqlgmqDp6tpYrmBL/RZ7a3PThLpl/sL/BsvsP6O
oHXJX5A9sLh1l1vGQM1WTzB39GiUJkfEn5MTVpXTeR4s+31pdMV3DeVnb8Iz5TSquCKe6lq1L3ho
Jp+irkS3HkVJ8+hWPIp2ftrGbqbdTrSlio8b+7ogSSpHH7NpJ88uhP6auMr8IPqu+gj0Lf8R4Ap3
UifkVJOhDr+WvBp/xlj+qIhGmsUZx8voNOMf8NwSi65qEg87u2Oj8k/xhL6VfAWbVP9X8QxCeDkL
ox+9wSoapHXKYUi9CJmdb41qKOIsFHxSH21UMn4OYP+DYxHk6jPazCgR7KzURpzhBGoqjTuasoCI
lh8xiykOhwX1f6vHpRJ3vSQ4dyg8P8lO+3xCzcV4nLBbu9p4JCN47uY/u2kqo1OBVplXCSV/ARdr
XiJRZs9JPWDC1yWKtbO1N/IboiCJFJqUslkg//7Pt21fCfhe6ujFfjFSop/N6EmfiuyJu9L9jrQ7
8roFau8sZT6VB7Wd/L/vL9TGiZbkAZoFoO0NIvLyF1iI9eEYqXK4IgtrvwC77Ed8DfrPdurQvOlb
hLdPuPU5b78HYFwxpKQtAlxZ3QNxW+k9HXu8+pSuxG60xib6V1gbChRqHfgDRu8i0x/ePFn645oJ
3QoUm7F+9Fq+hjlWNKgejkN1+T1QpvAa0/WsLg5eAdEhaHCLesTpZnpzZZFqImGbyglBjOO2XGVA
iCa2SDmVoTopK3xwXJxajKRKYTH7ynzFsd4o9oKFjIurOAbKTCq50qMn7Vld8tA/dSjTCfr1hY3q
neYPCRaDXfnk9tMPAwzSOVa719FN+suIzsqRBnD38f6C38YryhMQ7LjnQZ0gh7ect2nE8xBSqfVA
mulfKBZZsOksBJyaHC3v+2NtRB9wLSpprERh0NxdHfnQ5b2jzhyWWR+a4ikjQOWekYbim9nVTf2S
zdPknF2znkx84SE5HhsfDW48a7Jij859mwsABhG/CV3kt+hiLic+RAbSJpAxsGYnrByaSgsvM5Y5
O6f3Nsoth5F//0f8aIcSboljdB7wNifAmdTpnpoSZwM8PZp/3Lg3z/cXeWtADiyVI3ADNMRWe6qN
7c4as6THiw7KpFPgGISVKSQqHBAPPnCbnQx5ax1BzMvPSUEBNbvlBDHZ1AAkNL1n9HXwUsxN/km3
xr0r/zYMU6pALcNAuoksUVstI5g5d8izrsdKoGrOkDET++BiQfNKp6p+nS3Xf60SxXgpyiDz7F41
X++v6sYxYWyyGxJUS+JNlrOktBGaQ8z4YdbkHt5bOI23TfMyzVN1uj/UbeZP1csA8kEgInNasx8Q
s+70GRKNh61TgkVKGStf4kwXj4GmYe1NOx4nkFz3f/EySPaqbreifbLmRmkI/SH6VTftgErBaiDQ
WyYaYW5xxBHEfxJDkzzlamtXCB+hWPvbUvFriFfy0TfL7u+26n5mYWt8aqI5PSVlOCIw2ItnekTt
h/uLs7UPIOMCmZX8Utjmy+9QhKOJpVDW08ruSiraiAx9UOwivExKaRj4RjsCvbt+QMIoNtSPiLpb
O8nn1n4nD0AllSDGM2n1C3wnN/3a5RcMFg6sh9DPAOzGTrNT/d06xnA8gf7DN4VPvwpPCdZ6vY7L
nKcoav+5KtQEp0lMWKeLO8/Vuadt/HB/aTcnRuHM/s3RuO3aR42Jk0DOQeZi/qKOuv/OsHmk3B9l
6yAhEIIGE0EDhs8qXEDnzosiJB7maaueWsUXXpT1mIMVytvxOxQtQMVTMUFrjuf7cq/4UUi0DQWC
Gb0TX4phcD07VMOTH7jlTq60NSuEg6iRUIpi0NWm6AqtSCPD7TwQpSi9dl170kMdY/Mw3KvIbG0M
QVyXIos6Baj1ArZt7ZQW8X3C4OxJV9vYw/g7x+w5tqXLxfBmoD9ZAVgviVMBfL++J2ls5GWHH5Hn
QyJC6zurL/VYBZ6Gjdv5/t7YiHy6SpINxoIHCkng8oMBgDJi6mm91woHyVl/do9BrsSAR/rmqgcu
jwTFBK45JP7Ood54UaJMRMgDiyTrT2vB6lAH30QbqPNMJWw+58kkIg9TTnHQIoB516p0tW/ITOOA
reKhNh3DgXIqr1AzlwbrmFKxmzvcyrjBrkEJGdG7vzQbG0ziV6lwUtWVuiXLpSkmp2xopg2eidPB
Za7SbyX2QOiF2zsBdiMKLAZaxZ3G5wk/hKApZ3ADo4eKCJYlRms1O9W+21cNT1C4jaQN4KDoSCwn
1GHAPXQK21ifZ/Xi9n3Ny1dTTrWJkqCj5uo7BT3BnUG3bje4lDadAd5TUO5WO0ynLdAZDUalXWyH
xXFWJoyADTRDj86Q6z+UMlPRsVBbw4t5aQ5YvRjm+9woyw9lNaFITeToErIoP3iKeXZeODHjl/tf
emthQNHLrhsRxVwL8CTYEdpmiXJKrCn2pxRT1pMRdcopSFxKK/EoPMy07Z2ovDWoxAHSVaV+c6PI
iao+/qvC7z2HzXyNw+J7Cszp1GJP+oB5GH6vPvTP+xOVMXH5+KEzwS1gEV40QvRqp/lxM8O2Ucg0
3CD/Zhf91wSBzEtUtvmz0vb+Q6QJpLKmunhK/OTX/cE3ujVkxxxH8I/SB2VNri2dwW81W96vUAoa
L2vq4l00icA9TMVkXaKiTY+Zrw7nMdLK4VqnwIWGJgfsShN9j+G0EdPlG4x+DZBXiclcHgZ8LtOg
TzW+edakD4TY8d0Q6P+0op4e7bFqLvcnvxVn0ebA+kVmeECgVsMlOCcqFd4T82y1/+H0A3+5zUrr
ZA0Vvuw4mEZPARJx72ardHeuk62pOtR9aGnTMCJLWY49G2pcYKndelo1uRc3VHGKttA5ObhunZ3q
atjpnMi5rHcZWsBcJvJqgfmzHC/JylBzO8YjNR1PaYbnsWLXxTmxRLfzRthaVsi0lH2BwfM/q3wj
zucpyTBT9SKhD9GpcSx86CiGYt/VNFceKu0vVJ/xMAWmrX+5/0k3DrDkMUpQLyDFW58WPSiSLGDs
Llfsc6e00oEM++AXhz+tjmYet4+jXTmn+8NunGHAOzQ9CR6ygrD6mqFVpRztGgZsENn5NVHVAcsy
hRpC5Cvjh1EYQ3XpdcX4OIFlR1ehMfdeLBurDhqEIrAtm3LIeC8/sI2ZnzMrfuMpTpuc3Sn9KMoe
e+tZ785q6ZYPiO+HXsPlvXOKNnYWuAgJcSXKoxG0Knr7kajdoU1bT4kj5zvetOYlnfSSJlW+J2Wo
b04SmiwpAIrC0J6Wk8zV2fFnFd+dYRTWjxoD40c6U/ql7tP+YW670AsDOzwKLcr/7rBEtCFDANOY
VRMPpMTx++AAPWF46MfR8PIAOCKBNUfdGeR587UqjRDPpNz+a/DnyEBwfe6/Z7C5B9ZzHh67NKqO
hAnLOVCUwnUvtqtrOEV73hqbs0Q3URb/YLGucZmOE2Jp2wwtflRK8UkZh8cUVbYJiqleH+itTwq+
leP8Qs212nn8bIQl0Es8fQhNQJfXG1nH3TCsRdN6LXZV34icHyujCBrAr6ATrFD/fP/cbGRZVMAk
t0PG+xvJka6KnZA8svXspuQVDV+x0w9ZvqefsrVFARAxL3hsqKWttqioGr/PQ6X11KrDYCNPsggD
ubKZHksHd8/7c9qKBUBq5S2Gwidd6uUexfU1ttJ+5mWnmNPn2jHr/P3c+lDKu6ExXgbqUROWR22P
tyWv69OQYNF3/ydsEGbAXSCkQOcSgXGKmsvfoOC10PeGBr9Ss6oRYX+UY9GLKBv/2Z5z8C51YNR/
oxJiZi8inHRpCd4HKIa02s+knJJfWpQNP+//qI3QTI5LO4jEHazjOkCFjZtWqYGLMVDL4TmLsa/u
W6s9Z0E+naK60cMDajp7wmUbo8Inlugll9yKftRyJUI9cfGeVCqvLxv7iwvHDM/Byjc/qqVuTgea
Ju5TEnbF2ydL3xjIKgUsgzt3dd3WTt2DW0UXu48dtTkmsIWek4IGztHFCeWEtjRQDW6qneO7NVsp
BwjsmfIgV9JytoYaaaHtz/iV55b7xar0kYeE6cfQAuqgPKtt3p3tMRh3hv1ddlxlF6BOyKFkrxWb
xtUrRs21OnF0BVR+wtl6MbQGT/recNMfEzX0D7FbG8khheZ97SYztw9aQkfB84e40kG6hxjNOkjj
ehqq36gyQltAw6zFmuwwF0rw6/4+3AgGv9+OsvnNp1lnQpqVhEPpDghd1bmOA7GZutH0ahsoc2TY
Nnb1XkDYGpAwTpuRhzWhdXUzg2ArKaqjrKWKEqw/aXT6VKdl9Ji1CCIc789uYwdwuKhTyC3All/t
gG50Gifkuvd8P7a+NLX9uSjn7MXBUdgbq748R1WwlwFsXBro3JHp/a5+s+GXu26iUWkmpai8qVCw
h4nTRuAnrqboz9rV8KVyh/+hDA4lGRq5fCjIUsByRNyRzblts5pCVjgk8Cfiub2GzkgTN4lc9NJm
TQlfRGAO2eMwV6YSH/Ja1/+5v9YbHxaWNwLZ9LllTr1a64jug5/VVeVpGQDjSdTGQQkEcSzE0O58
f6ytNUaOhyY4+iekeKtN5KYUBDjOlRfGdf8h0NLpc6L22YGhnUs+l+FOJW9jH0GdxCcCxSXSgLUK
rTApdYBB4UWYatV75P5wCh3VOByRt2zjv6rSJ8Nz+n6PfLOREUjFGoiGJNLokK1uTyPVYktvaI1F
oG9OIZoQnubwOL6/mhtfDmlJytf0FgzkTFfhOVLdSLhJ2Xhp0hVQzM3pMcb1/Ri6SfX2haTzRROB
nEqOuZrQXExt1htd67m5VVWHIAHYlRSB84EV+AWnSJxhOASnN8/PxdoRmhb9RVTPVvMDMK0WuoMS
s5/X82s/4XKLVKgCFlCLd2L/xsZEIkQqZf3/1b4aykkS5PyrkhSua8P/hiyrT1qsqs9QgMSHvND3
yMBb49Ft4Hknswgq58uj36V5XSN53XrVaIr2xMUaz1fW2H0ipdI/jk1n7cW3W0IYzQfIZxCPYUvR
Il3NEWJklPZTT5FOT5E7GAQiD+eBOngWH6JeK2KvalTjsxaJOXnQeoq652Cq2kvQqySaZqX6BmJd
haX/qK1R1JdAteJfjm/V0zlDw5J8YKjj7P3MeZSCEYb/GjR58G/Yli12cIpbgN+cnS9p4WTZ0fVz
Pbg4KY3AnbTx5sxzErjBQRKBM6f6vIqqPN3Gzopqpgnu5X3MFeWNRq0e0tKcr7HV/2QdPt/fqLdD
QsinLCHV3eCirBVRwhkEZJIXllfFjdM/AUri+WameNcfqBHU81lJSHMeO6A8e5nhTaShe0rvhacr
NwiNtFX0bmJc7qYpsLwmRmPiFEin+8hnA7z1LMpxCKS8B2i044Gx3LCN4+OhUGFDg7LJMB0mpMSP
g5Iaz9PoZD/uL+fN4WAsGC8gEiWZ112Lq6DTkYsOfXYvNnz/4hil+FrXxmunhP6pyDquwTePJzNN
MMC8F1VKtcu56SKrMbVkDSkoZUp3qGzf/S8Mox7z7ZQt/NE1cnQP7g968zyWGFxa+3SfQcjeVDow
qq41zKEYVA3QRlfjxpvLOPPqOuq8CbjO0cJr6C89MPYcYuSWWKS5jAwTRfLR2HAoB/8fe+fRXLmR
beu/0qE5dOFNxOs7gDk8NMVyUrkJoqRmwXuPX/++pNTv8oCIg1s9fhOFKljFRLqd26y19uV0KzoM
D12Smn4XN9LvYwRQ7ZwineGpUX3YjPLZVduOxl4iZ4prxfncLG6nDrlMP3hoJw66rG7Xx/pDQ4Py
ycXrSN/LNiRHN1QjlfC8UZG5NuJUeqtUhv2BZjLFD7UpkD5gxELz4cisAuRZDvFtlra4vQ6tw97I
WawgUxHG892QQppy1V4GLmmFfZW6soQQn8f+pd/MKlu+Xt/F15lnCh6yCdyHvJmAlm1iVD02cNjo
kebXUSI/QBVQJ9eZjaLiM9u0dafZHoyA0K6+H4wWrUxrMdrUlebE6ulLolnF+foXvc4uiS8SVHiy
WYSq26K63OlxS3qyQjZMT6aATc26U6JFqxSgwqhS8FhXYpKyA5ng0h8+f9KJd5CHjGif562pbHZe
S6/21pXBwJeuiSh35a+zrMunBBpC5iVdmr4rGzlHM10zl6/ku43a7VGrz4KKJie/LaqFClae6XTH
oEFzf5usk5PQZsBQIPdA1P/z+pxfn2iEO5BQh7+KJAuZ6MsTveQNjKulrH3Yf6a3VGp+bosevMM6
HVW6XtsmGEiUcwiFKOW/4qw2LbyQCEUSX7Xb4Ws86iYELlOhMQ/afq5MMHhgJ3ZPGFUuYgThKiDI
cjk5etJFhUDB+mqfTgEvPBjZvM0CHCM4nWPZ+lJjy26crkawAuA4l0sYerFVJX8Bvv7rotd899x7
/s+qXtoEvffNH//7bf1Ufuzbp6f+zff6/4h/+v/+6uU//O83yZ9t1VU/+u3fuvhH/P6/x/e/998v
/hCUfdIv74endvnwRMPp/nmA6KkSf/N/+8N/PD3/lt+W+umfv/xZDWUvfluUVOUvf//o9l///AUw
0osDJ37/3z98/F7w7+6H6XvSv/oHT9+7/p+/6PavAslJ4k8ISz0DX6en5x+Yv7JloAgoxAmUkYBc
llXbx//8RZN/fSYXCYtIrpmA+pd/dGgL8CPV/hX3ml/HAwgdGcvyy7/n/e4vs/rXlrAOf//5H+VQ
vKsg8XdiIsK8/o/5BYyII4THRy4dbi6/cHN6FqQ2aI6lCkHsbi7daKycwRsFC7z1iB9Q2HXbChKc
F1Igpg3iYE6zS08dnPwhbGXFG+coKbwyyqAM230FyN6k5e+dWi1D4pVjSDcl2pm1oYtyf43S0gC5
BW0XJQrfDJmZNT5xUFfS8KSa/2zR4EOAK5TpM05LcwWL3o/zXYVW6kgYZivvyUFFH+zErilZ5yq6
2o5e0/vFHgZbxZTkZu3WtaK6EqIUmadZYw0Qn/5Lt+juEdspdSu/kUKoL2fYwPFDmxTU9ENdhYin
z3ryDuTVipiQulqxR80SL3EqK3vxUcntgyxfkrfy2j+ufWY/zpUsvVGdiDarptPq6fs0XJKv0SwZ
dOFoF7SIJeIy5IL4tfHshJ8QVJNLzwCI+KnsQ53Oek2hL/Rims13SwYW62NohtHwL3x9gM15RE+U
u7icJOPOVqopOsE9QmV+WccQ9naVLG5mhXrk2vHS1o9gZyvDNUZQJF7MK6M8DmO82p6JcfZGqHrn
cp0UJG2HWIvfl9CU4bZHWn+mX0gfvuvbRhuCiS43d1oEHuOcalV9P9MXV//DjJZEdXWlV3+UkW24
ueWk73LK7bVXsMoAyhPzYwhc7aFr09GkwwqlMT8ZkQ52a1srT2gH1H/GWb+6cgmG6wvSXNM5D9sG
GuJSPxra8p1elBa8e5bRBX5QeYZ+F+Zt/tnK8nD0cqNaPWDAuRvJg2wEA6QgN0z0vPd0WUkCFOXf
0u3c7NxhWkGUhHJTRp5jTUh6z1mXODdpNbdH+NZLr15cHYyukFEjTqPx2zZ5oKMDK8rag3jak1Mk
AdVQ5ZCUIOmxYnKhlI5gCiq2qNH0EYGNTiYrX0IHNCatvi/TynpfWxXpP7uO34SlUv4OwDDz1SWe
/Rf2aOeeP2vPX15zvlUooQn9GeQQNwliHaC6nJEG8CO5kQAO4Tln78Kks212Os3AtDnmNLgJPeza
c61232aAGvM9MitoyNCkcPSzNi91hBD0tXXnKZ5+mL0Z/cCV0Tw0jcuz5GT6RzXOAC0i/aW0nkXn
hPtYLU2/jMsfZmq/0Sareqy4iKcyLurKnboBrAF4kSdnMdL3db3234rRMRtXHculcKsQlKbXxUr4
qTAk6WmJwup9o9v5Y2E6leWGjVYPrtzxK7wcrhIfFobRzQAelvdOtMbxri/jM4hsu4wk2tl7gYCF
x3D51qbKbI0AqAcwoYnxgdL9+GVozN+zOFHP0LT7W0OOcCbbeAkas02J63rrO/Xu7p0lTcqtOSb9
76ESS35GpH1vx1J8shoKmYukHiV/LuOH59MJS5IQCcv+XLW9/FSHUlBt0svEX1t1+ByzG8GU1usJ
xQX1xinN5oT/IsCMKhKYB8u0czMgRMAg5MUDcLEtzFDcj+1i6ThtM8DFMmvts5K2jt+vS/0beS7l
USvU/jQmXUFbv64PhqoavdUhnqrWNZAz5yksIulBX1QYpcjf3tGBJTvIAzxXJy43E9IGuTENwjKO
k7y5E3ZazkVlxoOf2ynPSZt3/hB14UckTng71qVLvc6eF9Ksy6D6OUnzIBy11Wus7IsTddN5TEz9
C31KOjdrVOmxDaUuUOyxOJuJvZxnKx9uolJV3itxGP+dbv//ztYvQvfuv/7t07zytegjlX8v//XS
2RL/4C9fS1N+pRoJIBNda4oQWI5f/vGXs6XKv2KrxSaD1xQANPycv50tS/6VpCVlEtjTsC9fOluG
8ysGU8BXYf6TAcdF+/eH/S+crcsohOZN9EXHAHMdyCYIffTLG6lpaQJZ2ogDc6YfNzgYe7rDhsa/
O5XW375YlB2Dv7n9jCVwlUBuwKewDlvif2pEeYZCThJQNdT/QMKpM13UAXV/KhQCS1Io4OFWawWO
U8Kl/Q8GBySC+DuQK/QkLicq61Gf0nc+DihJJPclPMgbpA3ptz6Gld8WDN3bYXFnTogpXh95UxIW
a8y80VpDNRb4pLnF02ndKDVSpcVBrSULLS9wDpZ2kXj/6+lxnmprdM1ZL++7qAFFXgwxqWpLvVWr
zPSGYlqaow8SSdMXRuavD8LKkPdjOfiyy7WQlFbOlMiOg7QMx4ccp+FuTQ20BR11PYVrU/0oHJRa
gCFShaiSLDupRua8JxOtHKToN6jX57VB2EK8/yJCpd5x+SlrqLTFWlVJ0C9S+ibFEXFAfzXOrSnH
Q+6SPiveSROFtZOkN9VXJx/WH72WRKZLtZBqkyUv7YMZIyvkp05GY7mDvRP2drNUZCNw2OCDiRu3
scczCdRuMZc0aOwp+aDL4xyscIQ8s7WNoC3j7iYHH3iv5W156vBi/CaqjoD4m2j6r0UisyhywzaO
0rbjhy2RsAlDOw1ivZ3fNkmt+xpPw2MydNKtRSIBTkrkmO4StdlDFmcIXM9mOX634OcdOG2v7QXI
b7JGwIDJPhLvXe4XuM3BKbsoC8ouVf/V5np2ghfW3/RRe4SIvsxa/D3r/xlqix+owziMGmjtgSrj
67mLJQ13DZ0nvxnFsrwbaHZwur7ZwgRs9lqsLqYaSKZDXHw5t0RxUimvuzSgrYfsdRTE73W9PBLa
3Pgh4vJxUVAP4pHHIdkm30pkfSUZibqgmerQ71ENxOjB9NNBf7tIt323UC482LUN6vh5LRlUSJkK
E0QK93JqqbRICeCDNDCLvDjhjC7vUiRUgyKX+m96M8QnA1X2ExfA8QZ7rRNvirhMUyZb77KiUpE8
TU2kwgfH+H0d5+6oZ8/rY4UBABBKDpC60ivwO3YKXdWhyoOu6tWbsqltf0bF7UZr9KPiw+tjRdIc
F1RIKQiuxMbiABHqJ+pmYpcNFJjrJAFNbcm/RQ2Ep9Wyop9qvSmWnvEomZNHJstH2fxy6YsZQhpV
tTTI9D4+lY1p3ISDPN+atfxzYo1/DUU+Ef4AJ4uF3BzgIWuxolWUB/boWMT7de5raZyfZjB7P+lO
P0+Lx4M2BeRv0KQUx/wFqzDTOyuR44bbmRFveYUuLXfVOM2G66CqhsZ1vQykQCLtUana5WHI9PpN
JPWxH3YUKppCGT4ng+68a5Jl+pJ3ah1UUj+bgV4M2gHm/vWNEzVSIfDKV4Py3jx31iQQFHSsDWhx
VZ2m3oRTMUT5CfOG8LfZy6e+pNHcdWOyPygLJDq+C87e5fqsWREqoI6QBeiqLnK1IrPfG1yqcyut
5Y96seLHTNOkP66PunePRMHr71HtzT1vbHWl3feQoYDT6/eJPb7P49w8S+tsH7yMr40li4o+MqcM
1g08isv52eaSKSH/CbQqBXbaOfqbVF/to3zG7oReDLNZxsmok1axyRxnYZPfUfuhjq9FyVmJZCWw
tXToCX2qwVvsQfpcG6Gxki+YCwS/9Sy+k+OseS/NZehX01A/GNNivbu+4HvWBLgZbyIuHoS8TX16
tIiqxrjKApRRsrM2zFFQ97b5cYid6vM0qeH5+ng7DhPrLqA3YBwFDW5zmCu57sERKlmwGo31R08H
+adltCAijnNvmN7UOdMXlIvLd+Vk2O/tXh/m21hJANwh50WBKVZD+fs0rqZMTlQ3uoOXZm89yAGD
vxOmAX/l8lhMkcNRi8ciQBJ7+gh0V5Jco2qkTxhbGJzmUh0EFTv3DDcW1CemFZLY1q8fpl5DvGUu
gjRSaKFTkBFEZcPKPvcW/9enpHm9dCyd99f3QZy7S18BfSu0BlFwZJrKtmBF8U6ZlqIv4JoaoWtL
Sxg0s1qd5Nau3hpQttxVVXJP0aLZrSJLOTgGO9eC4Yklns2avnUi1GZp6NFVFYFqlzFVSrn1C7i4
Xq4t84Eh2xuKPnOcOKH/xMtyuaNGhV+c9xNPs1VJPg39unv6b1tuUaMneWBU9jYTDWWeE0pGyBwL
o/PiUbGG0KwGM8sDxA6BO5WKfcqQw/VXIgdfSUIaDA/TEW5vZ4KQUHiiEVEXxN7NoKPWreFYJxFC
gkP8oQut0E+mdbkfMrk9XT814vRvTo0JR0IwzpBThkx+Ob/MNiJlUqMooLGOdjsjEeOGkIkpH8c9
4oZ27CcIDdyucfbj5wcWekrC74GUb2zMKMd1CjHlkq+a0fwlV+LuSxmr8Y2GE+R2w6AGqW1nvwvv
9yiE2rEIaGOjsQIeFxD4ts9VruutXiV1FEi6E7/Nm+jH2iUQRJaIDvaVNgXXZ7o3HKOR1MAa4Mpv
lpgwmxglVCQ/yp34TaQs1udsXetPDRKOH5QwVA9Wdnc8BCxEYpJnYBulNKbUaKo0SX49991DyWOF
Gi/eZTSucSAX/QEp+/UJErpY4PQYTOyn+JwXNyS1jAgN5zEOoEXmIvrt7/qsy4OVhO6NFLfvslj+
WMKKOVjWTYVe+JYMDI4GwVNU5ygCXg6cFFk5Dw7c5U5JyQtTOh7eZnNtzjdWOjvvK42e0cEccatd
25aSCuA1Zff72jJRSgPms3idIcewhedocNtYbv+VV2Fb+ZOWOp9Qg3TeDshFLS46OFNCJNujiBGj
WWVQLDHkd8vkdGjiK3kp+Umkyd+UOkxtKCGLHSi1E+kHlmgnYnqmKwjcOsAjWs1ezrfVB0OlOpUE
TS/nXl7PdQCzuvbzeQbTbSuhN679GJSynPvjgpplZkuFKyHVdlLzhv7zWbHcx5JiBpJ6yCvfyQhQ
r+GMi1IPLIOtwJeaTGkyOXES1KLhWm+s6odKGSDawPg4yyDRXQhiqUv9SfdUGt7cIPQvASgxj8h0
r40nXBVw75SEIfJBDLpcpkJTFmSaqS6aymR50VyUXl+t0W0x1vrBm7e3JVCPRMiMwwnqd3O1Oweq
kzIqUdAto9S5yqK1dyNAKz+h8KG4DliD34HOUtBqmmj8U5JirQfLMtEm1FztO7PpGy9fC/k0Qv45
pRQhjwilr98vErxC9RIlSLQFtsz4ca3zuO6jOMhTtqVq1AzF9aR9qI3aDlSaI7sZZaiDddkdVKwK
brLAeWxuZgR6T9anMAoGlPJSUmZ1DA3OQQ+wXcvsy2RzGdfCOtr51wGASGb/z7CbZ9OU5GmWYhQ3
ZfoZ3aJT3pKSK5fTdXO+NzlAtPh2Ci8mgdrl+Yp0tYrrDrOTVJp5a6xZS6/QaQzsMDao2JdGMM9y
fXT5xam9fKdFz2e0p4CdkvfbXn6Vno+5AmkvUEpaUeYACTwtGnLfNKT1gzMmxI7Ctc9KHVtQzZVL
RsM62NaNGOWzxeUjSM+jfIVju0UvOnVI4CI+okoK7S3d2hBfjvL2kf5F/Xu2dvxstVN8Z2Bpbvsk
Km6RRa4epqyU7uDGqG8MY6FJ/PXteO32gu5AKYoea8j70YficjsUkwiztUgc4YjXQTe35b1ESfuE
XLzl1mndP/RpUdz0yWQHA2lZ//rwO6l0xgevis3jESR3fTn+oMzRKFGsDDoTEZ6RAPsE0s54oLg3
waVX5/uKHnCyB0o//aNDWfpNuXZWi4gAreeAjGgHz/Ge+QO0i58BaIac3nY9nL4Zm7aNA7QUl7My
DrC1I/uTHRlHpmV35TmVz5lJIfxyOXMivEJDBI6LkGXGeYFb9HUkk3ZTO0tHdxopCz15mLSzUirx
YzjO6tfrSy9WdnslBDFAgddGw4otrUrREvDBOY5HrpP9W5rwSQPS+NvcTsPZquP0VjWT1JvaNvp+
feA9OwMRk9qJhTorIc/lxIs1nq1pZYmBZE43Zenk91ZIBvz6KGL5ttOjFoccoajSAUi5HMWsKFfZ
ShcHQ410cCKXE82PjNanpB/9prVlcZDY2LNrsLRxiAXcirf8cjxp7ZRkLBhvTdTlzlhbWXPLsJFT
t24c6Xd8m/wkF2l+xFXeG1eQS4FFA86zt6s5Z+kKlUQCnlLRXWlUrT/o6Su/NafkhyYlyrkxtR/X
V3bv4PBKoCJLupBxNxY8lqzQjnD5ocPJCfjOpsdHXdA5gRFhflbMZKTIlTvvuqI9vDR711MoJNHz
1qD15/Y9TgANZbBNkoC6euEPRaX5VdXGZ9gv+oEl2DtAL4faPIdlmc/FOBRJINkFuDCzBUoF+B5V
g7I/wbs0Dw7s7kYSykD8w+OA+nd5gEiySImjNEkQ0tLea1fbflOHquYNc9N7SSaDbVvy6eb6Xu6t
J0NRG8H1FMj6y0H1ruumUGWSqx5RyaQ/pAfUWzsRo08HL83etcesYlMh0QI136wn0OfMwW2iMEiK
7QTUej0tdZQG1ye0Bc+IsIbDKXLDEJ5I4G1OJyLSTa+zhIFVJO3dorbhico1BTQpaepzbkcPo5y2
X2HF1x8svVJODoSbH32zDjcqHPAzTuDkayD6gkxSqE+pYeLTV2MK6CNcH5jgvS0XAolwpwB2IXpw
ufrWWmQIjTcpXXLlxJOa0vDrFhpzKye2N9bVeqMXpvbxYIV2fCGgAchJmGS8uEcbD3+ZrQqwTJsE
CKuXDyq4Ha1P1k8LkpQe7cAdTxkaoMsKeuf22t+OpnokB70zb0rVgAYgjYpO8ZtHVur6POpL6udq
Ug6BLkPj0uc2OTuapPtwnpMbea3mg8XeC7FI0gBVEsIdsPDEV72ItDutMqK4JdqoR7u9iWvKYP5I
u3CP9GtPdWrMTlBoijdK34+PklJCMFkbBAkAmsI5ur4JO/eObwHcRVYVW7aNfAZdLeYi0qOgNCP5
pGO731p0qvE1bRkPylXiwG8eQmpUqNGIzgzcjs0Vj6JcdfIliwJFND+8K8I+/qoVZqEAHpOVmzKK
s6cUnvBNHDlO4U1wwm6vT3Zvu0kBsnG4eAjjbC2bXkf9PFRxIASu78uh0m4nc0hu80j50UiG5qI8
O5yuj7ljvcmKMW0cbhUY3WazkbafpTTOhIhzkt1oaTTeSslg36LCB3G6zuJP18fbeRSh7smy0KER
Nf3tVZ71sC4NIRoNfiGIQEqfzF6RPGRC/hxqfX7IVvpvXx9z5xDxVnCBSIvhRG+bsTqGNKdzSSmF
x3jxGn0ybnJo6ydtNrL314d6tZwELDIPPhVuw0IJYbOcDXW2lSg+C1JJH0SE1t3QdL45l7ok+UCp
m4Opvb6sHFUeJgUHEWo5Q15eVkXO1aLJM8mP9aG7JRdBbzzJyUu3lrPmY4Jo4W2P8lQQmSM9Foey
+i1OnSJoiiI/uD87U6eQjdIP3GhkILZXtZuMZoTsL/mVvNYggbsyaHIYi1Af2uJ0fZlfvZFi1nAj
0XYQqaBtW7e0wWpFMmMVcgi6VDGLBSZJjZbKgf3ZnRT4peeBgISLn7+whREt6QnKegmIqWSTnAsb
TyppWRkqo+PGC33Irk/s9bNMhMNR5ZDC/6T97ObRqWSlHxZqtj6qvPWNgd6g305t8gZkXPzUdFRw
UzVFlVee56/gxvq3OrKcXwu5Nk5RN6onq3RmFwh0dG4au/zalFaLCIRUPaHyNhwc9ld3WXwrDhHE
fypBiLtdLo4TzbkT1onkh8lc3qE0FP+xjvLwVcmiaPVqo22/VvB8ArstpIN1enWlxdAaYFNhrQmS
NsfeKJpxKm0KFnLfL7dj2qi/dZJjnFpaAh+8hztn7Vlb3yEPDLjV3hyBeXUyc9IlUUldIvR40tkj
y558ur7xe6NQzXqu5UF/MjavzxpOFYibVPLtkF6aBAvD/VDXR7X5nVEoMlGAgWbPBdoy3VMFIW0S
zKE/F7p2D58AyutoHCVw9kZ5zloRtSPQsM1VJA4IGtuaQt+JeqgdjZSebJhPB3HHzhEgtCI+hj5M
EXqryyQN0kAOqxc1q6S4hR1FU1XDzv22HpQDK/BqKJqrgV8UVQ4o9UTjlwfdrC27ICdk+BHdP4JZ
15LPWbyWpOGK6M/r5+DVnUIviJwfZpRQg5LZZqhJR+cyjyaGgpVz1yp6GLSZEeOQKybg+y5+u4TG
b8XUq/71gXfmSLtFAhzCfS71Vt6i7YesT4FFIhFjJ2/zMoSDUw92kK6qfeDn7AxliqoK0T83C7/+
cjnrSI7sqFMc35BnADP9WAke6WLdD06aLcH1ee0sKPU9Cn9A91AX3cIGRtNsIiNGf9aeoZt5qD/N
920IhseVus76PpRd/dmg34s36DktT68PvjdT0kZwdyHz44BsZpqFWlkXShb6bW9/S0KSlkVUwF+i
++LP2mIUtITeCwlOXMhXviNSWfqEgQIMOqvmAHF3Fk2S+viDPqyR7RVzrN/phVN+jsI6PbCQe7NE
iAcQCMlAghXx8xePZGKMUuqMpgMjmwCgaC0r0Mbe8DUlPsLzvTItTFNQRtG8w9EAf3M5VAjwVCvz
0PG7yVFuZ3kd7wbJ7A4m9OrVFyUmYKcaGQbYfeZmFHtWoqkA7OHj6Jd3aGdF3ozizCNoLfUczZ35
88cEgVumhmgHOPEtMs8AUdBWUEf9IqlB9sYgMamWS2enqo2Dd2ZvaiDuhcwv4jGvkHLZlKixLA22
T8NK5w7KdUGPh4Km9hU0ZdXXp35Mztcvwet8PssJp5ziKXkioXN6uWlDSXJMgAR9qycd5I608Fjd
fMmVoFqi8UOhICSIgs+y+kuj2S1Uc8m+k+i75GVapgeOWWmB2clHOhA7x5bPossG9wVlkK2pHaVW
o1d1YfOwx+U3mSd+9KNoXG4Wez7q9LozFhgAse4wDkRnj8slMCo9XOYycqjYQQzsYJLTDK8I3Rjq
zen6cu8YvGfUHx4hqFLkty+HamMaVRZ9aNOvbCxOcaoMLjacTlIo+2ZerLXjJ3tY33dOUT1dH3l3
kuwlWAvwT9jay5GHSk1re2GSa9orbgPb9FwD+nVRzG6OztSr5Aw5OLhUIAEYDz9gM8ssRUxajUyu
aAHIstE75bbVi+mGPt0wu+wGKpM2hjeNDhhTtdLlFDl6+fPvmE3YLDAQWCVEBS7nm65KTNFTsf1l
AfY0rpN+l5eK4hvlqH+5vrR7myqksbF5Ih+1Da6iCbnLJWlsH4Eh6e2YLLY3UH1GxyeNfDlNIZN3
aunqaZb9NEKZlUZFBPoOrREACgmL8sK6t2oP0MxpbT8s6qditaabSGNkCi3rASdi7/zgy5NlBSgE
dFQY/xcjNbpDd9Wht3E8aLC+mhQax6z6w5wm52DnXltBUADIh2L/hELftlEHDZiamUKZjegvAMIq
sUrfmFrdtfPKfOiX8ef6mVLR5E5QYAErQ2yMoIfY3hczG4SWRd1Klt9P3VMb2vl5HJK3c6PPN9fP
yeslJPKl2oAqqyjkbrUVKuI9o68N01dAwpzlCJtagtTwG+voIdkdidjr+bLLVBoup1Qujob0mWIC
iFFUl7NonKOmmEVeTPoPJsWbRcgPRRvBv81dT5U6XZS8Nf14zAn2APEDbxwLL+lhx//8+uGQigeB
95gkzuWsIGWJvGht+lqYxn6GOoc3S1IHmEE1g58eClIB0Rg9QolitlFSjQ6Eoqy56RsN9QR3GEIF
rm9ZvR0WY/rj+lg7510k3ajoi2kBSbuc1iCHRgdHyPTr0foCdHZ+O0YKZFQEuCloa8aBdX7tpYEO
BevHvETpciu7mVtl1JQKXeAcqwuDVB6dILXy5GcTThh+tuovZBY3azMphxB2IQVtkn6gaFl0ocCc
tN1tmPbVGTggtYzrqyiSdxcZ4s2AmyMPJaZjHzmHSgYPVdElOyDJ0bj07dUfk0lDd9qhN9f1QYVz
tB0UCIQQhUCDD2rk5datkKhnxI5N1KUL843jzFLQ60t+tmeaxOckU71mna1bWEj6bYHY56frw++d
HIia5D1wJWQk9y+HJwxEMDfRTV+a19CblCz3Kr0vTgW7egbzqxywFcWmvZouYmXUO8iGALS/HA+N
AG6etnAB5db4moa9ZLpSM6G6UNjVUXZvdzCU8IFwiUL7No3YEKBmWsfk5jKnpjMhUppb1XIGRpn+
bNmbs8OdsKih0TkHguvlvJDImop4bUx/kpMe9pGGms86db6c2+0HHnA0HJrqP3jmBP1GPDy8O6RL
LwftI2ns7JQb0ixddqZWhCLgHHX8p0UqpKfH6/XDsreewL/AD1K2JB29Oau6jW1WEyZZI2l/Gk2r
AfuoS7eOXMUH8e7rxLdYUEGcIgFMdmZrY0qtycmLclBMXXJmb1SGXPfacQ3vdCDNj5aFWtbc4hjJ
wDbOs9L2QQtD/GYhwjiY9p654/AI/ToYSDgVl8tMvJqF46gx7XpJqdgak19ZsXbgHe1ZH4M7IXCP
hC3O5mZITYdsdTsiQWZFtAUxUbfNYg0t2XIZT2ZojDQ2La2Dp/e13ykwjlSHKdXgfG4xDHpjt8D8
TWL5ei5u9FQFoT7N5mmlQ4bXLwi/RNk43tKm+MjY7hkeEUmgug4WjTz/5aIuBW8jMiiGb9hx8TZL
y0YnckzI21BlHnvXJMt41Ph3byMJUSn6EqshQLoxdpVO19JOE43KtSU6LWoleRbNZQ5YWXu35OUo
4ucvnMEQZHbSJispvlIegkXqRrcfndVLovEI3LM3FOl5gAQ4Gir1vcuhJq2R7TVRDNLkGlgwOVy9
mNpAUNZGEly/+5sGg88+LvcRgg71LazcFtizznlOEwTZ8FtUHGgiOWeq7UZGaH/JtKRMb9MsVm+K
QXFE5zKywaE5gdyY7OhQXoVJbZ8QCmHw7YVQAC7C5aTpXUpPKIUUqqFBmRj73noTF/b6+fp8995l
4SJSPAUmjWt6OUpbIG6CrrbpVz2q3m4+muE9NLspdqd+khCUbOLhj7ls8tJL17C7m50a3+76N+yZ
BPwCQeqHYk8PwMtv4F3M62zNTD93pNIv+3k9mUiitLSPNuubTlWSH4ZZasWBH7R3NcEJ/SVpIHrZ
Xg6rpUbVRzbp8HleZWxuO3hK7DRkrkZtPtUq7Sf+gxGBpoErRjcXq7AxBki6zugaDYjXVLL5rpMl
2Z0q7HikD2HQJ1A/DwbcswQCVgyLDKUewt/LKUrSiCh30ps+YW7qLXpUPU7OHH67vn9711NIOhJh
g19mDy9HafJItxaN9xJQo+blemQHY47cql0hy3d9qL09ExJlgNahDOE4Xw6lqTTgHicMuRmHMHIN
SYWHizanXYPgb+diOXgTXwNWMZ8vB9w8V5UaKwvsM8Pvm2y8V+zG8TXEzTxzsHOvaRrH050pQ/am
s980dfbNnlozMJ0w8sx+SA6esb2v4X0mEf8svw5s7HL6Ziu1pWMSbK1N2XxLQMm2ntTW0uQlklE8
VZNG98TYjJBMXTOlkDjFSfGAbIVEIqKU6vm8rH330+gWCjyge/DqhQ9KV8XLr6o6bVAQEKdbNtTG
YO7JhfatiUhrdSQIu3OeL0baXKAm1dXQbBlJkZTPdZuVN/MqmQehys5xZhBcFFEOZkKb10ZZ6JOi
5TMBWWvkZ1TXcDfzkIbrUXLkcu0OBb4RJW34EIQLlyu3GmU1DoPMftJdx82ostzVWfPbqs1H7QV3
Lg4GntKKJUJ1woTLkabUqWDOkxGwWr0/5ZNqnWRgb2ebZpSBZqTpz7t5wHEocQjddSFNczkeanN2
jfAbgYIF6SbpLFp2KKVME2S7ib0cibffLTkGef/T9gFDJ1KqvGi83pthlcnprbnEnUbczX4A3rK8
Iz1BcJmt4aPeGuvBjdx5Pik3it5jZHRg5m02MG2WttSjldBLSSdyLNUaGO2AEA83ovRsVBRv2mix
30yJ3iGRjnjT9fmKC79xEi7GFwfshROWjkNfrxhEf9IRmlYzxFC7XLXv+hZQvwaW3DOW9IhEsONN
U9aFVYF3Qtlh6zPYcjSX+pxbflp19TmmHY+XVTJ4gsaJz7Rbzm81Jas9hDHV4Oeni0+EH4+p4QHY
2L8lrdvcwqz4kMPjG16i0NWGRPOSpWof12xozkPR/DTuCvOGe0LCjPonm70xbwA4Mh5pLmlqkxgk
WCj8Pi/TBwzpkYLJnj0gRQJhhCOsEs5fbmextLk2LuQ9VzOCgTwaPcKySXYaqSIcLOWeQXg51MbK
Lcg3jkZu4fitLKXdpMo5V0LFXWpdcw0codP1rXvN/hIwABbr+TklC7qxQFYUSx25O8LLMJSemsnU
75ysdQKrCcnGhCvqfZ7cdtbgpcs43leaBO8rW5KIRjBTG0iJ3n7OIsPwNGTrP2qTZH25/oU7jwvH
ClVVoSoCgmVzlxHzbXLkFyw/KsLhAc/4zylqjrpE7ewwzwpP+HMWipz95Q7rtFGqrWmw6OACvy80
pPRmzurRrRPriKz8WmqAROnLsTZ5k2TpZ2cIURcyl5bW705Le0xfMsvlTzV2uqekmXvlLaQBqwjA
2GdfzanTI6+OaIPtZbEJUsyivGAFxTzYbl/T9O6nX1qhQ0QxiDw1D+DWkFiOJA8hqBjfTKX+bpLa
GcnFRAlojWofRKuvN5foghcJyhNZHXz+y3WX/i9nZ7YjNdJ17Suy5Hk4ddqZNVEUNPA2nFhA057n
2Vf/PcEv/ap0hdJqWt2cIPXOCEfs2MPaa41brgpBs2BSLP15zuztvvG24eD5eesZqTITNYhsXwQq
u/BUsQcj2ZSMRJUg7ewuTX1PNEZdJy+WlbHHpvrUz7MR6HQc/iuOiPSJDI7wi9YsrcTd9eoG5lTo
5FlBNPAS9Brsu2Djl/M6FHlw+6K8PcOYolmG+ydrI7m43suojQojK1orcLyqeJcnmXq3RWN5IoP5
8geWyCjEyJIrjF5bEnjsBf4VvpqnDICnR0G41BPWLppxum3q7UvK/5/4iJiBiOXNIIFa18DIi8gM
nKjK7uI+/Yo/G87OkmVE/DmafG1+NL3w1gdf2TR336xdFTg9emzOFjotqhunsOrqSKQvTQLt+XxE
NSq7BK/WuD+e2+INM70c7MFnh1iu3p7jxPAObrV0VbzSotJO3rlnp9s6ZzOqyALaj4j6afZaiFSb
yfbrfFtQznTjgxhIao9aDbNtxLVM2F0fknlG7xlaJjNI1AyKgLV3z64Oj1FbUsGMrf6obiC95LQl
qckQY4LGvrY3DmWRUiflpORueVatHgKqBLJgZsyTk66P7klR7OKid8Z/E4z53TkBlUwHDAdDSLLP
TOyuz+Y+Q8TXyof4rssW8lBlqO66Re3utVX5evtKSGphzK7SMufJxqOQDF2vtO0mHd05amF6okT3
wG3qh8iCcTnLUIsyrALuUjgP4fZPlB9wMv+t5epR6U/2cRkjEgMztmA/2/ltXtK1g1GW/Ltx8rC1
MgdpLFex7nsIKO5XJT+C+cicG7VvQj466iQIuzWP6JsldLStYERwINhcZr4Hu1nDLqq/395e6dLY
YKpBgn5onyK1RWqPbUMtA2KxJlSntPInB6Kv0V6Kx1rTjxTuJL0GrJGnu1Q2dQu+i+vPaejdMtfQ
qOC3BTQLiZ1zWdpIN8WIMuhe2twXSmyftHU230N41l9KxHVPhp17Bw+IMHSdtfBDBJaAPA1hyn3W
pAMOHeg2orUC9pkUNOaPQdWCqRUAn5ap7jumdxCdvL3h8vMsirvw0otgdHeYoKou8lgf+bbd4FFI
7nr942wZxf1AmeSnMSrKP9YKz0LhpOaL7kTjZZkVhE9v/wzpCQPdIEbjYFzYT+LaaW8sW9xQd/Ty
8Q628+RrVIx/xcWmnf/AkigvQJ/mCqGZ6w/OhCrVAMTsAjSFjY/ROnpPo6n099BwGwd7K1sUQb24
oZQb6ZZfm2pVCN0VFVP6aq53KXQCJ2fMuvOaFkcvtdSU8L6ARAnU93P1caOY/ZzilTKyMDQnGv3v
Lc+zIIIJ++ftDZQ9mAKAQuwB8AWq3+tVFcXgdpulmQGzUt13fUx5X8zkaBRU4gig1QHtChxUYJR2
e9dt2qCN9OSDbE660B4756u7dNOTYusfhzFeDxYl2T/ooASSl4E0KrY7c3oxL5OmmGZQrA0DYbnt
BFxD97tSjzC33N5AqS2GQAD0YvINIRQDp7NZVinHYuwgYKl152GwzB+Gt+Wfb1uSvMq8x6RvJOgC
mbj7VENF/9BBuyAoxsYwz6NlxB9sLc6BaI5bZ8BR7KbAFj3lgdne+eD0yzyLCTxbiGLyGWnmXh+U
3sr1pl+JCWbVyc5zZnbv+nQwUZRWhk8F/PWXwcn6zI/xSw9VNjUhg+n5/25vgWyzxaXgFMGbRH/1
+kcsdbS63UK0PCjmoCJJmzYPmcuQCSiEpj/wLbJDK7hW/191jzrptTEa0/qsRiWpTu4RZmX0FvzZ
modzN05THlhbq6x/cJhemxRH4FWxa0nWyR1W1Ks8cxrue61cwkFL3PcR6nGn21spPU1M+EGV65Cb
7nGZBjocCZq7+Oi6gkyVdKu9LMwphUiFO4pPoTv/HC1O90WxZ+0g7JLZhskArnscDg/2bpl0OOa6
xWEEdZlqT54HW0qsa6jX2Z0RUtucwzEuv6dxUxx8Utn54fDwNNFnpbq2y+uWbdgm6rNmUHWOenHS
pPCnwjAv9bJu4e39lZlisJzRsN8jyfbOB1UmrCebTTnarod/Kie3Xkq76C8MvlgHi5KdU1OjuE6o
7kEcu8uxFGrbMODVdlDiXIOpn8yXaemYYlxVwbjj/Li9MFmQBUKGRj9z3rRu9wWeBehwVgiEjNtG
yfcCt3eftJn1uER69cOjWPtpZUovUGoGzlJltj6UK63jvE77g66qpPzD9C3uUJT8xeJ37iD1Jn1E
3cUKXLIFX+mU9ampga9vnfYVWYyG0rydPrZmF99XEaBOTy1VDhkKLGuTwxAWFzRELeMImygcwy74
w0UyjcAQEuC6/SBaVFvWGM0837kC2wogESdQEY3x+5iYYVoYToOC8oiCW/KQXxndeaumgPYwosYr
ZnWmU+3o/SUCeX7wDMjOmkDxGBrwFvBD4le8clBl5EXpPKd2kDb6l9FJrcs2gBOw1OxJi9Tqw+2j
Jq7jfiOpV4hKOAYp71xbQ95jZkROswM1qjUfuUzd70p7fk411CJitVnCOJtV30CVC9H7Mn25bV52
hS2LAwBmiFmPPRjY8rLJAT8DKiuFwjLqU4RyOj0+WWlSXf7EFDAIIOPELft8YYPpqzcFSLepk+UO
MvUqJONv32caOji3TUk/IVMlVJyQ9KRSeL2pVpQ3JZyj9LLnlIZOFevv23HWAoj6oI9q6iOsjnQX
X9nbHUzoG5t+hqE+8BqlOG9Mn5xI4bbQU9yjto10aXTOBe0SHcd99uO6a7r0FPSCGBKQR+oUBUIt
bYPWdFG10zskpf4z9ShcBxTTmMTDDTEyIxb/6j7YJQW7ZKDkz2y3cypHFJ/ayN58L4v+8yj1ztTu
u7W9l44sCaTDNtt+qo1j0LfVdFBFll05Ckx036kiUxXZXfC+n7Qu40IFhuL1gmbeHf080ryHQo/V
i5UQABaNFz3W6dZ8172l3w6Op/QHCDCkqPPCRLp7zfooWnvI7e0AIhF39rMcwIUxTd6vsjYV5CC4
77YxKWdFiYtAc9MjYgDZcUWCg2YYTymcPLs3pTbhRSbAEx5urFbfaxpEqdzENf5atjSLDqIw6WrF
pBG7DZvF/jIyOlpUVoQ1BG0XpDXn8f0GtWaQDJBW2WlaQtWoxE9Oo9nvNms56tXIAjE6BZS66VtR
ENqdKdqBWoWqL2gDL0GuWJ2rr6OaKX9pVjSc9ZmPm0/NcOrKvj9weNJ8QtD9U/kieQJ/fn1zFqcf
1W4BKeRp4/ZzMpfhTCG+vnPrybtrYVF7chRU9ESpA2wqIx9UU5qjbobs0RQiB3xpvjlaX9c/wlB6
BuNXmsvUsN63RQQ/Zhwdy5nI/BItTzhfBakF46XXZooMrpBMBY9uqf2/ZtFr56RpMn8pzCGkUnE0
cy9d1e+HBHgkvZr9Ea4KN40G0JG92WWnbaHzZG/rUelFdnRFBECtjcFugsHrRSlx7+XLSOLb6vGC
/ODQre+6Ap7L8woZWur3PRqpIRcdvlVSZC0ORqdY/gDNyPMM3p0mDRRAUHpc/wxIgZE90ai0RdoW
/63y0vjTPFcPSu0UQR0vDkIjY3NW3drwzbKo74xmjA6w8LLv+/o37J2mmrVp3oPeTFc6zcqWdE9a
X+p3aDHmvgog/u72Ey77wHgoh5E25pTeTCvb42LaDiJhgVnX811tDfqdh0jBX7etyDwhpQa4fBmz
wc7uhs4JVUsajlYwo7bxMxpas/TdsphS35ui6QjXInNFyGBTi2fKBlaj3R5qozOs1Ub8qhhZx5Sp
5ekPTToXyclNDGSYBi1lrKCyhyz2Bwikjyq20tUSN0BPijOAw/D6HJndPBVK31FasGb33JT9ereB
WWKcYZkP8haxcfuwlmMpxomIv0CUXZvK59WuNno3wWapZexr+eCdHGWtggEsZ5jCzBrka3k0QyG1
+rszrNNfeXNo2grSolJ0bnO7qO9rO/9UM3V2USFleFRm6AN/q1T+9yNEEY5C8G+Ayb79XZsko7+L
Y0m9jO+6WN0+a4j53TFxeqgZJbsUIqCl7G6gG7/X/aG2ucyxA+NY0WX1uYZW592s1fHB1ZMdU5Gx
gYUS5LL7FU1FZ44QCltBUuvGvxYarHPQQT5/WdPKDJgrTB8GuNeACxXzwWSK7ITiagHZ8x8Xb/dY
m2OsJxaDb8EyJtN9nxS6H7EbD3EXH9GPyE0xwkAEJNTUdyfU01pwezFlYLjkynB1hu/9Ek0hxAjD
QQAksUQ+iWwU3P28xHsn080LmlI5eE9nTM0TXDHRwzS7VuGb9mhc/vNphHed7jeTwBQP9y6mj7Vp
QQvEDoY1ToPB1BRIWt31XZKTXd42JXkRMAXGiSNCn20/i2ubDEQZGTWSuB6VXxlqD76h68m3sWsd
QLXlEUBV8hjT7hL+E85bwipxbF/lIY4256lq41K02q2U93OpqJ+aCJo0v5j7Zn7I0qZwz4vbmUwt
bk6BUvq8/n17zZIL+FsaiUo46BAysOvf4BaxQbBM5Wc07ezz5I1b2DOm+eu2FdmBobDPeCeFFVoK
u/e+28he4UAkuNEiVPKGOf3ZjkqNqqkeH+RCMlPMCVF3IFfGh+02tai9HvHBxQxcL+nuDLe1X6qY
yMZWD9ndpKZ4EVy6hnSx9pWsVaW6vDAgFjhTs4WxFyX3+cgo9+jE6UGwIvlMok/hQRnPRQA9df2Z
bLsbGSdFV2gykJRN0sK5pA5VjdufSXIBCMZw/XSwBOvPLo0zRxdIiXhtSJGHUNPH5n/uNJc/PaX/
4erpcFCUlOyf4OTA78OFz6J2n6pznSKqKa3CbNI379FKgofXG+dQ1+ajQEW2f1COiFYWmlnaHobE
4zNY2kZzKe107c5tpzFs49w82D+5FZPJXI+YhHz0+itFbT40tHBNIoG6QvnY1Z9cJufubn8l6bbx
MgLxYOSANPDaSu4NqK219FNiVNbOSjptZPeT+m5ysu//3RKDLzh5nmfI8XfrqdSuHmCdofLem+az
Wq36HRqx6Sm36XDeNiXxhTaEfvASwIxO0rUzVVYVvZyeSLLSCs034gYt80hJ7pTE+dtQisT00VNR
77pxgV7Y6olnb9uXbSrsgtDr4ItFa/p6U4mxGLyqiM6ZA1YvjHB+rs2a0mVibOuX26ZkpwQbSLAy
KET1cFcgRTY7L0soAwKz7XpBNr9CLdF6enGwJNmWvrajXy8pb/S5ZRCO24w88VcHecv7bXVbJhyz
4tw623CZysYKE6WOULnuj6Q9pDsqch0QytSd985kyBp7Hnp8/jZXxZOOjsVfjrqtvhVpn25vqMwS
EpoijGT25A1dHfLddE1SnQYcYsZ3SOF6H5OeLB3SXPtgTyXxOOuBJoRYUkD/xLd99WQv3uLWRU+v
D8aJAvV6U32wBjX/HgNoeIDdrHy2FmP6gwtPU4L+LSrsTOTvspwemESRQacZrFlu+MlAU2SqouHO
A2kQ3N5K4XJ3WY54X0RlBeJHjuhufYbWdJvBpGQ7LCQzeTQOl7Sui8fEcKJzN1jNC4zxyr+emh+V
dWSPD68bjSFAVYwe70x3ut5MSpLQ28x1RhlrGj6Vs+U+b4QR9mrVHQSWsqUS5lHLEENoTBdfLxUJ
+2G1Cc4B7evW/QSzj68vURdURtyL3qLu10PVhWkyjOHtTZY5AIYb6YIInjb4d68tT8wjtBtXL8Be
e/KWJSl91avaA+8tM0MsK2p1FNzesHm1pZmlSM+THOel+b1GX+HSFNp6EJnIbgQhg+BkpTvBiq4X
0yUMksQRfGSb2b7UZW5dmr5ULk6jVKC1reaURUp9cCGkK+M54pxC1vNGWmtojF43U1ZGV7AIZp3p
82nz/rn9lWQL4zGC7w2Od+px+69UK4lHJwlWGV2l5VLPgw9JZ38iPu/9tCgbf6zT8cC/SFYmHj+B
9mXw/g2BL8TXaq2uCuMP1jhOvpOpzWO3pMsBKltuRsCJCflBFO7WliYx0tEF9Xq0CZRfzWoVn7XG
OeqmS63QNQb3jTsBs3B9NJLSoCmRM7nvNLZyZ8fKmvntOJoHJ1D82J3PgsdbqPVRVQNOtluMWU61
mo204SwnM58rTfkRweULbb3xUIDIej900zd1Qd9Bn9yj+ozk6YHTkV6SoK2HinC3RK0BFFFGsSBf
i73Hqm9hlDVze/E7bTGdg8MhNQYdr5jr4g3ad1Zb2Ko7MxVtnnL1XtRocELdKmkXq2NTL+Ht4y81
xm7y9ZjUJQK8/nhTH8crGEsnqNvmF86x/QvtUcQOtvRoukh2TJhmZT0EtACFdpbMXqmgRojoZ5Rt
d4aTZN78Fc2uo56mhCnPwBPCnCGK34Jx4XpJxaxSu2v5WGoHY2Wz6snT1FR9mK7OdFfUzO8FxbwZ
QWunaCwuU6y/TBD0n1Nq8/Gpm4uWYUgbFu/g9lZLDzBYYgopSL1QUrj+XRqM/8o2MuGj87R+y7tk
fCBFbka/XcbozH64HtQ0cNH5raHm6cnOy6Y9iL9ln5sSIygbUcll3P36N9RZy7h73gG3IBF4x2j/
+JR19nLuZv0w1pZ4VnD48KaAy6Quto+1tdSKRoOCBlXbxL2vh1q5rNbYnWyO3P9gC1xOepz2f3Ce
ydEFCI1I/g3XhprZvaOUgArz3l6/6DPKtZ5WjN9KEpo/uKfUo6nAuWi3AZW63ssOkHMBezROQYed
24/0yPk314uyuoxtp5rn26dHdn0g6GWgVQjoAEa4tjYhmZHFMacnAZydvxRuA1u12TrrH4xpkHDC
xQCAiAOy9wgj9C8KGRQzYlvz3uk092cLvc+/t1cjfu3emcN9IOabf9efd6uJB9vroggfp1ILfoTK
XnuJGAc8Jak+Ihy+pEdZkuzgm9QVRf2BWs2e5wr95tgDNAj5gdfZZ6MERpflw3geq+iIflxqihIO
gTUNUOoD11+K1vSkoaTBBLeC6Fg/GPldN7VTWLvJEZpJ5lJoUP9/U7vrbHSmU3etB6mbwXzCYNOn
sJfh64CaJozOi+fPm7aFidkNfpk5zUGvRHYkAevBhQYeEIe7S6brIbN0i3ZXYPam9SFn4uRczuVw
EAXKtpNcjFCJ0iWfULiZ17lYQQ49Z2Ar8jXu7tZoRXYdiOITdOLz+faplD4dDBWLIbrfKe3u02Vx
DWa+jUEVtVpk3XcFWexJV6fO8xVIOaFdbWP88xJTPn62txjlFKQ16ta3V1v7CqJ/uehVO/8zD6ZS
H/w42W4z0w4YgLkmMqjdt+4ZYio0Q9T9zbL5vNZgPAD5/gFoBgEPSmhAnUR+aFzvdpw0kZtrTM6P
nRaFjtl/r9VWuYu17U/cpxiJJHAEgUR5/NoSEflizTrQSPiHkbKwyw6Cg0LVECbNqSEdMAJITxGl
Ok2DWIusTPz9q1OkT9XSaLmgnbPa5JtHmfAuK1T9Ux4V9kFpWvbuCboTKgcQEECtem1KZa4iGUqB
kmGSNNTJeIPKnalP62vsz868PCh2ony+fXTF/3TvUHmImBwmmxBItWuj2lolJoM03MVuSJ4Wq3F8
XGtT+a3Xq0HTT0eoOKlBohESp98Qkd2GRggsuGW9wGmHmDoEIJr3o3UY7Jl6I/lfUhtHDSLprv5m
PuZkCLvXC4QgR/FWlQ5bjIDhc2EM1mdNKcfztBkFnCdtqp4GSO+OoknprXtlducRLCZbBzSb8LCz
qp+6tGhohDVHQ33yzeRtAu5CU2Nf9y8NW9ETQeRQkWiQcVoa+rUWHNMnRluQOCM3hP/89omR3QjB
lq39ztnwKNcbmnd5P4HyoWWZmPZzv5ZGGM+m8y533fQg6pRtIlhQxgIIlOjN7kzFKgIjC+2nwBrT
PPFLFRyXD1fCYZ4mOyTUtRBdIn5lGGhnaKXbVGkl8+39VKPyUdvDdo60uW3CRa8QWi88N/TGdvj7
9lbKnmEHDKwDOAHJkf2k0wimJ87JrYKEUZZL5g7D963LwGIkqfFoGYp9tsFNnOCU75h7Nb0DhyND
fdN1xrcxl0m95E0GXhfavIHAocPYQmvHgE39YiVI9fmorGtd0G3T/DSYDaro5jgDvJyBxs9+M7om
NCFuWx/1qGXfARA67kgEecjMXZ8tmLL5uIWIturCeALPHZ9JmfPAG9Qq8zen1QJYgeqDfZBaBbvB
P3hAQKbXVpmyn+ZxIKjMDFVUFGvjV5Yv2SMEjttznVJ+Y7zyiFpUuvm8K4LqThWDjTvHRCcKVSk4
9YIExNcZlrb+1Fdd8gL7i3NKwA5/9cDoPVU8duhAqDaxQpT+z+2h37p9CmW3TIwfcRKAXJn7AEF3
EntCZYdNn5LoQq4ARZ1qHGWQciuM3sMhTDl1P+mkLAXQ3ZE03p637N7Q5+LJzizlwDkJt7p/zgSh
DWeIhjmYjutPuWSKYXQiP/DmoqfqYtuXbMmXy5zp2/0wOrVfR1Df21mjXm7vooTlSrTIGaIiNwGi
t09bnVGDibbJXazm44vuKuopKsr1C3zw8xgqTHuPlzw39MafLHd+Qtk0h8NNfPBysV7MVsuOYLfS
zaDjAcmZCjXmnoCwjlpoHXrHIXaJ1h/GouopYC8XhRa9gdr2wdRiOHA6w3yCkvSIY0j2NJEHUhql
ik1vf3eVUQrWjHgTWgdROWbPStMXQVLpyvvYzNvpq5rE5tF6ZfdYZBW6SgVHyEVef3xiq9TqZ9Y7
R5FnvdMHx/mgo1eoftCXVn/J16ELe6s1DtIZyUoB+OOwAN2KAV1x8l+FiLjHNWOmDOZ0R8veFzrX
V9vK8p++U/63WVN1YE7yaKBmQDqKPoYmmIGvza15nbcUoDhno2G/FGuHoBCDpd/sqDLW0zp55iOM
NdonrxIa8ZtyxC8tWy6lmd+DBhzzPU/nWnSxohemK1qxUeMrE7QFfk4B9dvWjZ4Iqdztn4O7JaLQ
3bUm+4biQtCbWW/uVleuEK50gxMsfZN86dtJvzhzHr8wfWP/k+Zj6a/20NR+aik/jNUYAqj59QM3
KblN/AbAOJD5gu7ed7t7O0NdYVmpeDrVdunsBm4B5tHuos0pfdtm9I5pdKc8512ZHXg1SchF+kZP
n7kZkqw9A8ZYWjZAaUyvZbp+bIfG/cLkqnuvbZ7778FWi9P6ZqvBTtPREP2aPUCmNCh5JJCbBJPX
ZM+EAd4vB+3V5eQlOhKzUabpNdFA3j07c6w0/qpWqn5OY36fX6lZX4cpTSUIFfsywdV1enP0IeS/
kJNA6YCHc985tpUxKcc8hYY3ctYCyZuhfKJ6bNzd3gmZGcplAhHCv2gVXN+z1qpLtU45c1qUJHWw
pjVoubbYir9u25HdJ3YbhBfoAtLMXfRhjXU2eAa8ZMC98vikjVn7Se31yB9IVuB1iT/etiddF6Mt
MDggWoS/vF6XZuTV6roE1am7Vn+DNlD/cezxCOsiXZUAPgE2Zk179uu+qUx1dWBxKrdtfjbrjJ4H
FNxBqzjDB+gqjq6IxPfDTWByLylzAJvY+f7apeeXZYsTNPOoFCcVzo3qbFjJEJ+SbSzjS60BXg8R
g07+d3s/pZapU5PPOuKP3UNnN661ej25g6vk2afVjOJPvBUcTL2xefdLjYphrazBbauyV4A+j6CO
oQ/4plg4tQThSkbQ3kyeMQKM2vp3Ta7H7xngY+pWywylPaepkfxKutRLTrRe1z+oxEBLDexA0PCC
b9vtub1pFUTf1MzNXmtpNqlV/NWrcm/1zaU9mqqRHSjKWECAQMoiorC7Jr1njQRxhFdDkeRn9DZz
P7LX9qmKox8bCf3B/sq+KuxeFJoJneg+7V5Z15hnnaauy4yr8bRFRndXjep7a63ai7cCWu/G9gjv
KTdJrgsdAPnAfnAlKhS7pECIdhD0YuCb5pZp+MFdYWncvG+1nZWPKCRZBwhkmVXBCgSkgm3lrl67
A71wkX1LVLpLBuWJUkmUULHi4T7eMu+HjZrJCV2oQ1IX2dd8ZXUfLNtQCkNmRldCWXv1xYMB7LyU
6vptrcxGPRH6zLo/jjp1DDu1nxV9NM8tvI2BNsybDTETKEc7UY3PbGP/V5zV6zMiAsPL7Tsm85Rw
awmlI+QAefOvt8ZQ1rivAcEHyRJvl9qroud+XJrLbSuyxx3ebnGZXZ6afWLUrZGaW/SAAhQQQDCX
lXlSc1sNiOGG8383xTQGFUbaa9TFxVd5FalqKipN3kCkqnkTYtJKZvoZFbAL5FPpwf2R7R0QBYF0
hND0jXJGaROkVbkLpDcr8jNyVMq50J3p4PDK9k4MYP0GboIgEL/i1YKWLEcQ2xBVtnL9BSAvvtO7
7Ru14CNIicwQ6SRRlS4khvcqe42qjU3RglZTOhpnUW7MJ7OCzymPifb/80dCpIhpBFp2pE37Plq1
5VkxCahjzVDoI4z4eaiDOz8xqtgdhLSSVRHjEd6whWQuez4DU89NZtgBz29pGsFLP+bnmtL6jw3+
+D8wRUYOJo4mBG2C3ZeKJ1gDZgZ5iXKc5kJhPwmdFFaDPtOOKr6ybgz5n5jDEdgViHCuTwV5UKLl
WeMERabWF01vlVOKvGS4TvHoV9SYT0vutGHvTqsfrTHjdKXWXpJtqfxEHdf7vrKKA0SNxN/R8ELF
VFCA0/zdPSerWxWdXrF8dUzbYLAnJrBqjfhYt9OTNY9HlLNSe3CAMKNjMxy9D155shFIa4FnJLOi
gB/VrC1cu8X4shqRcRclnX4QxcqOkkeNwUTNnCntvUDG2BvQHk5EQcrczL+yrI7vZyKBcC699gDQ
87vDs0tRKCKZoiisiUx4t5n5XESA9niyFK2e7FM9sLXPitb1sHDRW/+AXLT9b6r33RgouNPI34is
YXuBs6plXjBbJn+1SBgD9FIYPZ57p/lILKw5YbJ1per3lre9NDMYx1Oz6dPnjCmIyt/iggl35nWS
zi+I5ZNTaSrVc1YIxhFVHQfdj2NkQv6ptUW1fBTtR/ucENTHDNy2EzW9tu0+FFsz/tKXrlD8obGh
MVvXSm1PajfU68lI2vzDvNVjc4FKz1DDrOl1JbC7svsry3Tr59bW9sekjL2PXRJ1W9BDN3bUU3gb
WYoenkauCh6CP0XA8MqnmiPkI5Y2AU9w9ebvvl1RzEmt4dJaVnXxHHg5G4/odsgijedQ/XTb+709
uMI6rxMhkCBa2T1RI5JHUZOLu9tH8Tt0G4beJx213tnW1JunOdHdf/7AIsgiRMBgL+YFvl5vvnJu
NIehZReH/GyDAjmttlG/aE7ShH0zuAee8G3ARZ2VRAX2WFZKUePaXu1Zib5OtPkG9N3gMEmGs6G7
w6lGG4AMWlvPGXNTB9v69npilA4RDOOM9wLTuDbq5VlcGni9wO7t4suwpTq1yMl6jkAOH7zJwpNf
305Mwf9D4ZFiMsjPa1NxNirzGpFfJlzGU5kq0fs4U62Dmr3snLy2In7Fq1OarsaSVjbV82ZTnIei
rcYnJzeKUzKpVuYb8B/9yWejBwWcj0Ebns1rg5GrFcqMhyeDHYaw1rfiBLB8uRRZB96TKdf7DCXK
/xwLsJcChCnAb6JHdG2U6U3DYqSHvtSQ9B9tM438MZrKl7k9HE6RnRCowJixgJKUasQumavbcegV
i2s/mhVsJebUnuCStH3YYY5YjWU3AKVkQYwCkxJP9fWqyCwE8QUAr3hAM7maLO9EUy76DEV7887e
Zsu33fJotF12YH5PlVM1pTuwD6vSrTW6TWcrU8CD82XR0u7DVLh6CFdAO5xao4KP4LZnka5TsIjw
KsLI5e48qQqfx9C7AArbNtXvUYCdAmYV26dyZejHQIDjAi9BffkTo6TkYkCXWunu+pmDm8KBBOyl
L9Sa4f3h2+gRdyeKMpyUNZ9PeaUdLXS/t0w9i8EYQjsmvXHbu7MDyQwTinm+hVRiq6DPY+TLoyo5
NWWzBHrpbQeluf0T9dseQSujAPhPYtfrAxTlvaeuU7qFcz50H0TP6ZLl8/gtj9b2Aeyge2myWP3g
tXV00rUWjp/beyxbL0vmdRSMO2+8qdOMdDLshfU6yTcn65YPKWPlvm3O96WRzL9uW5OtliIPepj4
b8DEu91tSE23hOZSGEc6WkdrmzxkTaVW56Zf279UpWEWT1u7r9G4FE/D4urfbtuXrpYeMfO1jMYR
wV/vNtJ/ytT10xZSoHChnrDywEyG4p09apqvrOPRiOYbGhHxeSEEhI+MQh5tefGDXvn2GZnFKTKZ
mcyHSrvb5s35RyRll34ctNBcyzlQGkUPx7VVH00tT/5KwKwdRAV7d8hv4O44AAKguQWGunswF7oa
PR95C83CW4MZGMUps7LilDGjFN7eX6kpThL5AQgt6vbXy93muNRrmiYh3Cjjs5kU6nmo1ObztFRH
c44SU1wXLin5JR3nPZpxG1LL7XvkPoA12h9toyQ1mPPsscyVg/3b+z72j4oJjFS8JeCK9rKxU5wp
wDdiNdQLOwkUdYP/b1mVHzFh/XMG1aThV2bZH0QFsvXZJOmEpvzDs3m9lQYVUL1Cbix0etU5RbDQ
+BFd0Ps2O9QdlJ1SEEXcC9ATzCTuVxgNLNHSlC2cPDHtsTjLSmEgs+9KGh9fVyMvfm7u6kDGa+ln
bWtcFTIcGBkPfJFkowUfqhjLBSPzZlYD5Y/R7QZFDYd8/qLEpvJgUUODlLVaz8k20aAZmNk6MCrZ
Z+JXUUSCCJF5FPH3r27oVlqFrhaxFpKeaBctjpVzYi3px4XM9+A9k3g/kin6CEAGqP3uR+rKisq7
ZudaGGmtG7r8cXE1SKfTUl/D1mjGJ8+FIhEhjiqoxyU/SNzfrlQQazA1iKK58AO7y2ko9aIqVqWF
HdomwVLGyd+xV3TBGm/b/W0/8NbPimlnki6hKkHdYuf20rLLOjREtLAEjnRyymJ8GFV9e2gar/GN
rh8+37b3dmc1FYECMOH4AzGjcv0RXbdjmhCi9HBhDszv1Hm6653hpzE2+Yul1c2j0nvag8qX9rem
KoLb1iUbK+gtiTaZxafcvXvV9KiI4tqc5hBm+OpRSZN/S6uNX5w+V8+3LUnWSXQCGxVVDiS/9qxU
qz2u7uriipZOX8La0/OPkO+v97FVUfBeh/6xjlG2VPSsDsxs9g7KFb/nM14nRDTA8LWQs3BSwazu
MSljS2e+r6Y1tHM9MS6GHeWqT8anQ1pux8m7nmKEd0KmS//pNlo/n0VLMDul6pB9KEidyvcdapyZ
n+ix15wGK0XPR0ybrI8DsXrzONrlQA0Lsqr0vuizqPPb1qXSlTtjdCnKuWoOPt1bl0Nzgg4xbSzW
Rrfi+uDQHW+1eKi5/ZFbX8zOXUKtUcXmUTcp4ibFG0a1/ev2Z5Rb5Qbqgk7xjaBR2RVwWqtYTctR
vzBlN1+GdVyevbUa/u0W0vZyqpLvt41KTilYY1dwfsKkTWHieqn2rFTeippCaBXR4COoYdw7VrWE
S+/aB8dUasqhleZCO6hSubw2Bb7P6OzBUcO0b8xLAwL6hA9WTvBIlgcfUDit/YkkeiYnwQ7YnJ0p
iJbLqk5yNSxtNz8ZabZe7MhNfVVx7fde5CmhnXaP1O+78L9vJ/Ec0R04O9AFu6hqRkVtbcD9herC
OKGt8zW1xEHUTbPig2sneZ+5bTzQ4omif7PXYGjw6IBnMiIQhmrugdd9XTevO5cVvY5cXdq7oRu6
h8UAFe9XXdaewFsOB+uVuHRuPNk7mHjyor2LTZ3YZoyy4/ioaFxnYzk+pFOW/OyAhD3VLeQuBw+z
xKBgURFEvgCEAMlfHyLDjWPdaNs1HM3/4+zLeiQ3vbc/kSUveLv1UlW9T8+e3KDZAraxMQaM7U//
Pp5Xf2m6utSl+SlScpFkKDAcDuc8yyI/Mtmiws3YcNPACa728AS9Mt7rQ7kzG9FQQuaCXum510aX
oB6HzrtfZ0nD7rwhs4CzRRRyDDzRBymW+eOq0/Dj29vo9f5FsrOb5aXIe9C53CP+H+kHsSbKuMSy
WgCOyr2wBQd6b/jMh2m4A6nk+yB34FnsXWkIvj6iiAXoMmFx8Tnx/Hw5btQhqVsn3JhhrPPnznRo
0HaNuG06wa8c0QsL+2KosyPKFkvaTiIa5FnbA9AGlUrB4uzJnyJ32Og4lkG0mSsZyMX5AWbkg629
C4qdQUN8CT9UPuJrBpK0X4G87n+mMe4Tx/v8ysl4PRTekwhyuy4cuMzn2bMbExYbvU61Rd5XrigU
PWwhf0/G1PvruAp8BLYLkN04hlA2fPnRIKDRJHraAP2jkyh7KHMepM5IkTae9/7tffk609ihGIg1
OPO7rMXZbTE2kEQEbw1DpaG9Gd1sCi+d+kOwtCiGYD8W6wBzPGjmgPy+/r3RKrSGfALNWlR+AIMB
G+/lVJ3tNwlLa137W6NuzLAkn/mcRgWKRcGjDM1QIknSp0GM9hmX6HYwIFJWM+AGomQLOh5XosOl
jwxse7DntTus+ywaZRB2nigU0ut+3BwEW3r/E5oj6HoF2TVTttfnJQtwb+JJi6CAkunZ1k3gAN1H
Gx1qFkdDCSHLny4Z89t2NrqWc7S956u5hlZ/HYb2MZFZ7vnrnl++XG5fpFQJJHd151G220CHReLN
68PaCVs1uxOgWtfwkGt+zVH2dZiHDgZk9vG1QW1DA/flyBswjqwfQllLwWNkrkFwM7bZcvQsvBA3
JErPb2/sS6uL5yViPVKGHef6cjzRDlSagMg67l1WN37alZACa+ps0+TUTt0XVDOvtdwvzRFFRZDL
d0lMBN6XY3ZI2pHy+bKmcgnLNlUcOCOOw+Qvbclklvx18MPJ+WO8szjh4lTnsglkvZCxKUI1pg9y
NcPRz8bkSm5ycWoocsGjARcn3gYvpya9To9UO1kTReYCop8oIgyj99RBLAPqxPnfV/AwNTx/IMqL
RAR0oZfjrVILjjcKlnLp2Cnr5K+5k3AhniBNOdk4v7KSl87Fb1QBrCCQN59HXB0mU9RldqghdBZ/
Zuj4l3naNJWE91elVZA+xHrqyq6N+iu3yj6Rl4ktmnTQ6MdkIPCG1sLLiRLwnIUAZafmlOsncNPX
+6SfuytVplcAA8TZP4YBIuTlMGwcozVY46FGW7+BmrNhVUQmfZ9R9kxhTXzL057XHCDpcmLgZfEW
q02cdffwkTNI6xdyhaZ4aUehP4TUD703SOuffeEpG/HWNikU5rfV1ao1qt40zMx9tblDxs21muXF
8XKkCCBG76XSsx2sbQIrU5By6inMup+9P6dfxzB0fjmvuu8K3sj5x9sh6PKIeLTgBt8Li2chKGm1
wTMdn3ZRmhQTanu1bag6BGRlgKJn1+jsF+4uiAzFe1kNsiF45r78xmYlwP8mZKiDPgsrmCBnZbbl
w804KnNlP12KrnuZFJcJmkXgW70cKrNygRBJho+X8fyBuNVVapDpB6p7dw/5L8S81QL89vaCXhgV
ultoS0FZdRdzOlvQGcXIdJkjWUMlV9/IZfZO/Qy4rETCX1qZBGWLbtWVQfcDeHZAdx0L6BT+7lCd
Kz22QOe2Wy5UbYJ0RkWD0IduID/jObIVbFTcLY9D9tuo5k67QFw5JRemDCEnFJxwm+BFf65mqaFG
tLkIUmaBo7YcFHgDLmcQRA/n7mOaTEHZkPCa0eMrohduaagQoQgU7Rq2rxZ6GFBZS6IxqwAUHpMa
nZQNssBqjr8jNyY3zER0rXtYxz31C3DDd2tr6NdcsmaslsTzrtw952uw/5o9OkJeChBAGLm93Gwr
Qbuz78Js95hcb1ptbb1Nqq1jM2n006BiSmV/jZZ1HpcxKHJvOKKicgNIwLl8CNRgvZh3glYp58Nn
rPbwZZ2uMsPPN9fvUQBAAmIXJdRXIL2A5qiBzT2FAE4f3YeeR/7p81xXNGL2ZplmcdDRGBemaeTd
MGdXAtR5wNhHR0VzrxGTXXdgX/g/HqWRtTGs4UleMTtu93yIbiPmz7ejQ7H67ZN7aSRkRKjbAIiw
E2JejrRMMnIQpQD2G68eV8QDSlIF6JjqH3/YhitwjouDAYuzk6d/k5zOBlN57LYtBLw93jpdEppM
pUNntC2jcFs/vj2zS/tkp9/+32Bn97fON7t6FojyyYwjIM/ZdEwBkzn+D6Psr0E0R5AWnbcUhmSN
AjrviFswaw5ho+MTz0z6/u1RLi4cACHoUOOewP5/uXCpG+GvCtx8BZnD/pk69gl4OHtY4ch7ZT6v
Sl371tvFMYHtwQP0VSsKShdp2I4RCKxAqaIgGol/FRnyEpeIvRsnHpSKQjUbMrT6GE1z9g6J0t+i
13//ht94DmCbUDM9ywjcqPom08DnQy+yuV3CLij8QCU3ELZeq4B5261niLtyc54nBRgU2RcIHwCw
I6SfE6hN0hLuNy2CWTLaqvcn7cp2QCSlNJyOHp60Vz7qpQGRQu/NRRROodLw8qOC1kKbDqpP6EBT
8J0UqKVY7rDKtsS7DdqrnqMXNhFGA4wKQqBItc7lGWYmxtaSHKLBJpCndOznW07W5JAia7+ylheH
wg2F6g9CC5w3X05toLPIB5dlFQ3dUAXR6BcK5eiDImD5/fXRQD10F+zeeWaAar4cSi8JXgFixqxa
5W74yL6PIAM8BxoPobdHunAlgNgMpRuoScEK5TzJMa03B/B+gYLAJJLndQ6nL+gHNyCzxcNHPGOT
u4FurPSZo6h5O3Zl+EtrCotn3EeANALNfRYD6LQqwLaBVO1RWTsEelJHl3W6mtbl+9sTvRA5UUxD
CRZ1J2jYn4NEOLyJ0mVBTMt78JsV8fJ/wi4fr1wGl7Y/oGg4c6D07uiilx9uTIYkniDJUpnJ9R/M
1PObhrVzSbTNTgFad+Xbs7r0+YAC3bsU4FVDvePleBYGo+kWo/Eq9GyP68i8n/2aiGc/GEgLBx+u
j8mcDQ80serLkGp2zXbl1VNvjzC7PubOd8UBfFVqblyeoNCbV6Dg++zg4omWVFnxHdBy/9PEx+HQ
BszpyowJWWBoo00Ns8P8A9q5Pdx/8ib93ORs/h82VoqnNYwD9vfQK6EEigafGbYcmq9bdAB/Zi2y
CMpDCh3BK4f1QsK4i3qBWbfrfr8COxHmZy1UKfJqU9AeQKQb8+eV2ywoYhbbx7HVUW1VfG1DX1x5
wJ2Ac95b/0B0vPz2iLNRpkG6roTkzadWhfwE0arxSXGWHPEykq6IlnD3Sh99VjA/Hj41Bm7tQP3P
G8q7vpXf/bin1zA0F9YDBw1FTeCDcPucVzcEI8JaqvIqmwJZGKzbadMYkK8odI6BkU0xwdX18PZJ
uBBJEJvhMLIXOPcqzsvViEfVsQ7d/Aqsyg2vhcjULo5nGAkvW/X2UBcOHYonQHck8InB/t9/yh+J
rIuBVg963HGu8aYaNtvAPSR6BLm6M6XBM+EmEcMnonpR9xu0LN8e/UIgwzYDjRJxDA/T8w6WZNq0
Sc7zCoDF6DTBwx1vRcevBJZLywkTT4h97OoyeBe8nCOZky2iHe5VUOe/DfHAPjHswTvYpF4jQl0I
mQBc7TDBXQMXidrLkVSj2DL0WMMZyLVSKijYSKirlummdy9v1Z7eXr9L44EojwscT03QUc/uVr9R
/eRHOgdWxfTgqncfNdzuj56SQzkKca2V/LvD9+eLHhsEdq97BxAy/Sg8nc1Pz6zDR5ryyg58ODS8
mSHJnOpSheF4u2pvO3GVzcUEO8lit/ktGojmPogI2zZ3OjnZOPkJgb2wXBIU0eG9564syKVPjfCR
4uzgC6Av8/IDhBbY1DwXOWiVTYTtzJLnqSeiAHCR1m+v/bWhztZC4NbU/YChnPD7mzZIezTtouZd
DCmKK4f0wjFBro+UF7RB9HvPoxBn3LYOyh+VIh07km1Ay3fz5JVjcmEz4Y0E5UjID0Ct61xRgwHy
a0YYhELl1cN3HbaMFSnTQT0SB96SyZL/3l7B89LxHm6Af/hdcPMBhTh7AKLzutEkgWYVhdPupyBD
PSql4sEbm/XrivLfI8QWTDFsjbgy0wufDlkayny/ETqgFZ3tEpn0Ye5izHR3MMigdVDkaKY/Eqb6
K1Woi3Pc9ZYw4G4QuC/6H/GVrytKpyGj1QzRnV8gYEBtjXv+oKAirdqva8zCx3Ty6M2kzHR4e30v
ThOGwjs1DiiTc7LLbm4TpdAIQZLfhp/VCpzRmsVUFLmcrxGJLo2FuLeDL6B9DCzvy3nKNo3WZEkQ
GbI+LOCEmt22XXebbaA3/f2sUHjZX4LoKSNVezkSjBkWvDVHChm0Rnk1yj2AJtq5l7bk3dysV66o
S+9tgB52nxAo/uwKTi/H8+MGRsQZp5WbJcqVeR+bf5KwtXD8yvzC2zpQemjyeTNKwIylJ+Uw6PHK
hr0QAPAbdsgFKOp7If7lb+CUERDBBswZnjlfoPysPim8L65M9UKyg+o+2sMo3v3m9r0cBRenJxOZ
onA3935bZz2XYNaBYaNsUBGIC8UHL9DB3/qiIgygaII9ipIGMs5z1UU/lF3XEJ9WWzDF/8S+Sz62
jn38613zYpCzr5i3fNjGAIMskaagnOCwhZKzQ6+c++/toS4lsxhr59hCuR3Ch2fhpdM97dLIUoiQ
r/1tx5Z8KmxqxKcw7LZvgZc0t6u3dEflovYzC9ulBMRu5Lc6m2RfGB9g+Hle5bVNtE/x7PJGooDq
CQrBwISfNzk8xyNLtoBWlgftESXc5QCTvN14iapCqGuSKpd2064whjfq3qk/f7VkazDHsBjAcCHj
tCsmUI5sgTLZNt+gY5a9W2ZUqx4BodDX8pQLwQgAPiTuOC+o3LzqJg9kycHU8KqMEgCTIH3/oVFC
wTSrW8nfZxy/++SQEN9xJ+eVP89LhXORgVu7CGSpO+WjHNyo2gV9c/P2xrr0AfeW/P8NdRYFApDr
M6mdB2mtPqrEktsD5EnnQ+5ZUw54pF0Z79IyxlA4A84E4hjAH76MB0GuqFPx6kEOR6FTTgPyM2yW
L31gk89vz+zikdlL6RDVxbX/CmM+p5yZIMQXW3O5ftsi6IMWkT99swrSxEuYhB/2Zzs0fQUvIJyR
3kDzhBTKBzpWo5KEOiRR1du/6dJq74BX1OIi0FTPzcMjajyRer5X6TQHhQvMw/lJwZ2tGKDvcAPa
rv1bb/Y9EKY7pgevTbz3z4EeqxiV56/SQ0G8M8ikU/2d2Hms4Yb1uOVx/z+ERFQ7oEKEIi6qSWef
t7EUDYWgxZpnQ39qews/mQz8l2b3v357LS/tpBQsH5xJoIhfNT2RknedaxERQRqnn0QrvwLAkh+C
lP0vexYYTJAj0IVDvnUWe4O83fomWbxqW8L06zrz54lMrmqa8Bp5ef+TzsMp0BUA0wMVBOzpPuc/
Mrs15d245tgf3RLqauyILqi3XFu5S7sQpWBQk7Bw2Sv9eDwxN1R5cAZJsk7HTDv3BfBAWnjCdAfW
gTD99pe6OCvUhEHBAGg4PX+Re35qV7dLNdpO+tWSturZri0A6W8P83pD4CEDNAEgTSBzvaqr+BvU
CgdIGtUxT+QXMQFAXI7DKp87vo36SvZ0YTBkTSBC4TLCP873xGLCBbabktVb0G9lZPL86Mc0Lec0
dFfS/T35fLkpIFEG9wWAM3a99XOwyAi5ATAwCM6Ui9LvYK+x4zA6XxfwjbQ3HDjeU6BiGxdbTPKl
oNHqrpzq1x8Qv2Anz4DD8pvV9nJbwvIk5E7lXhUsTtwtpg9u2wGi+W9/v9fbch9lp9ju3PZXvPZo
NqtuJ8GAvWEQoPKa/h/Iioq25mr0PnrB0ITV2yNe/IjISyF/vGNCzgtVdB1hy9QZhjLUlN+0W0Oh
BaFIzdHj+OsrHZP7Y6h98n+cbLsyJ3MysXqSnahMPJj7keLZFLKEvn97Vhe/VgLJemyaEHnEWREB
FgNh1nLLar1kMJ4OtP7gs7z/HyaEztIe6/eiyDmvySqSDwmH1KtspvzI4/EH69l8aFIYQr89n0tf
CQVktFn33PcV6GKi0RZFC2XgazbsJgmo/34Ym14WfoMS7t+PBaT/TsnFrYk77OVnCrKm9RfjeZVK
fFtxgOpOetVLnQDZ99ftMiir7I9OfCPIAZzLQZI+GvnqGb6XQvrTxiJ2mgIFu6l4uQaaubQjcCED
1Pu7QHFuAOMnjgXShrwGJdXURi/BrmanDn+/dru8wV7nB2D6nIZK2JAS2iheu6lLQftPTJHA0+Am
Uuxa9L0QKnYYKUrMqDHvTNGXn2lecu7Q4W9qtPvZvYGrziHyXFqrvhdHoJKSd29P7cICggiCShaa
gOBinAN1AUDvgkTFHCAX4p5go8Me4eUcXQmAr183OzcJlhag0u1ArrNCI/E8pqIpb2oZ0Ki0UzSX
CUDDINy33ruwZU3dIH2+crtcWMoXg55FC9b1is08bepkkhLggmF+1y3ddJf2m/uejYu5woe8sJTQ
VwbvAtcZ2tHn3h3WhToMGaJ6r3VU4kvmNxB3vGZ5dKHCsqvu7dYdUKXDtj/bIa3cZSegwV1v/ubV
NM90uaQTrSWiSZm0XngzDwM7GrBDb/HB4Zoddq5+e9dcCFwgf+PtkUJ3dfc3fblL8/9vj8e6eo1H
XolNzsfMeBQdxyH/+vdD4XWNWIz7GXCGs68oNNpv4Ae0NfX76WZcvKbYgnEr9ZRlV3Zphl99lo7s
ll2odYJlis7h/u//uMlA6gt7yQWMM+ZsvcU2mZ5hRNIdDW7TJ+XvpYdZigZ5Xg/1hLeneWGzYmyA
g/AXjI/OvyrEc9OAxX1Xe8xL6mhbZAFZ+aCMFC7xcHTXREEvfcE/x9tP7B9zVYz2a0wwHgjDusxa
J8uMkekutJG48jC+cPhR3dlhKIA2Ip0LXw6Vud74IsrbOty4/23p0eRfiGifVUPSoRCoBP6L111/
fHtBL04QD0S0BRF0XpFoLc583EJ6o1YxsJP478QJgJHgNleWX5ngpaEQPnfNInSc8Yx6OUFf748R
lePbucZVlLXN59ADnmGC/PKVoS6tJXIfsK5RHAdOa49Bf3w2OfVi0ug21jB6GMCUVfLAfFii8HUm
T5vr5DEBWeFK2nVpb/456D7/PwZNTRx5cATBuUj98TYxLCjHRshbaW1zm83mmgjOfvfgjzw/iuiy
gr6+C36iyvpySD07zTq6QMgYTgNzVCASBXB6GeEtU2ge9JBuoT7lJY2WVZeoMeSqskxJUnlLG1YM
zhhLEZltSQrVeupDgOoEhaJjpGThnCM3PbB0qhzAUhmLFLje/yYvAetzWAn7vqZAHJdpvuR9oWWu
YPybQ7G8GElqYEoGfytXrs2qBgi48AbjNHxxJ0AbhxG7zUT/zqJT/c0y08xVobGRKe2I/xIDdVCc
4z1wS4Wbxu7kx12vy35k4dcGIp5TZQxfH8EwZe3RMuv9G69xfhoS1ukiWJomOzLMug5tA/y8kYsN
S+SmXNckNxxeEPDfqkav1aBK6ClAAxFLeONryfoCvGdIJLkcDOpCQ0PkQTec/NdCg20qTQshZ0Dx
51HdDLD55kWmPK8tRONvd3PDvQic+7b1bzx01tD9mRH/i1XiIXOkayY+zCyAJlLDWHrsiIH7l87G
/CcJPf0DLddufxoYcWtbk5K7UWUNL1yYzK6kxJtvujFSwWO2Jv59l/guuuPLxj4jNoTP89a4b0Pf
iH8gYDl9Q2NtnAtPZ36O2kvU3ecSFa6a6hgNXBp7ybcgRYgppzRz7OBPiDY68NcnoKym8ajWpnn2
NfhIZUdndSJQpYBUpWkSUc7h3KtqVtCtLHwQJHmx9ZP3Q3lDa2EbPNIQHX+33agxElORg+g4lh4U
CN6ZCJ3G07ZR4UojbJTWS5QOqAfAXgvixmQBCEBDSSArwKs3nwOu6WOwdqapppGYry33lh0J06Ws
zJZZPChErV9hm4dr0YzADJ5mgD2++9bxrlRyiaKH0LIWRhxMQMYrzrrBVkEj+y/w06KyXPNtvp00
M2MFhqK8maMhIYXnU9B2xs0On8TMILOhFV1MSY3Cl2BCwbcEbRTyC3muQAcRzKKpSCxbviTwZae3
PQb7AVRt1JdQi0bbETcnjQv04dbvDmIPd92gkp8Q2wAQpsvpNtZ9D82huoOGQldHqZXvdB55aaH9
fPILlhh+0Hj0pkVLY/tfiDfQT+7n7tbFtBNH39vCjybtYcDgySHRWBPql6OEsQocT2CYi2VlzVqm
o8gZlHC9Rh8Yn5epcn0fNIfVnwcJAcKw60sInsj1eWvaLamFY0kP8Q+Z3E/C2axAVup/Y84fUG0H
2ObGRWEni3Dsuh+zgmNXsfa9B/vmmX0H73v9EJsQGRZplzUoBR7691qjIVCCz9OQH37a5Om7tYMW
0IgX+VyRVBkQ+8i4qHKjW9QOsGeWIz+sLXQS8TVwAZcDm9EQszaBcyTaZvk/ZPQC8kzDJYIouDbA
DBQmdU7czGEwQs3H04qbAtjV+FtvYeJwGNNEyP/QQATQZwLt1a9HGeZPNmitP5REcEpK/Agqbxlk
ILuiSQ13j6wLtrlAj8zdp1PnEQguSgAOnDdN7dfYI2i3LMEwOBwlL70By36aCxv4WpepoFR/nBcS
rUc5MdsVztviX3D/Yg/Q50l4BKnHYH3HOkgklMppjxXZ6BamilT03bccEPOpgLqkbZ8MZLGzqZAq
5cH7LkNiUG5J23wabeDlRUqauYPfTzCjDwKdAagbjJ4DXEIvRlaciSgqspWvzTGPZvsljhlNirRj
WXhaNi+XRadcyg/92izBYdvAtT2sUL8N71ew+vtf8xYw+iGa+KDfSyrJhw1gNcg858TIx7gNw+bB
ZFDO+ik8Ggx3oDvm/DH1FxF+hbxNmD1k89gFFfJt7/048lEgIDCSAOahobUXJUsYlWTt2uao/aT7
lYvU3seuc+akAoSbQzpCUe6Up1L1R9VYriBcoeRWDkmb4CM2nobOdeLMMeLUtYe4G8FH7Wlqf/Gg
8aMHl/T9fwusnDcAbhOjENQGGz60/SY+jd5i6G3CwHyqxqTJ3qfWD/oalbV+OqzEyv8Smw4J2rF8
/eQZO4vSMuc199w0S3LI8XuiarM53GjIGozs1k/onBWLUF5zEh6B+K7NwN+HAIPWdxFpYvZtNbNs
q2mIt60iQoxj4Rvdhe+1agb+DhtQdWViIuGpsvex3R7Tbk4gQdukAJ6KVYT5MRm7RBXtRCIDFhNL
0/focni+KhNte3qQpvGWaoYuHCRJdDet+iAwGfUwagZ8jN/YzvQlWK0uKprJJnd4PM39KZ+3ND80
fg9bXOEtFjk1hd8OqTOmGvOziTb2j4niVpdsUFlaSxtHn0Tqu+m+ZWEG28wcdg4fAPhK2mogCYTj
IWpoI6AZs5DbbYF4Qa43ZCcZx236MKdj7wF4CAfOnEGahy/5f0EkuP8kRODPXwLqMV63YgNDa0Hx
MY4OydBv2WHSiRM7VCWZagi1gTKrDYSi0oPrg1V99RnkvryCozHZHTztzRD4GAjMZ4+mbbuxIEDf
tb/gagAlNNzPeOMq2OuoI0rTznxMPH9aSz0qjqgIAbGgcukggZnjW4c7L1ptjiMfyOjQZjZVaNxP
01hIdGddkW7p6P+bN1kri129IoLW6DLmeDWAdFYieg2ugBzjMpYL1JHxHIX7RFr6YYcIYHw4dMCf
LDfrPUCxIOyvM+VPdk76teaWrvwhXEZ5N3lCtFUzKXEf5J3Xn3ooffpl4AT7Prf4hhB9yToBpB3a
o2XbqLCpjTA2LwAHideK2z5fbg1BkCu2kLmtXMSiv64gOD/Nw5oDPzWlCy3t0Fi/oEA13yyMOQJJ
vsYguM2h+WJnnluIiycsKtrFrE/DbGLvCOZOyMoVIfVz7ia4NUBlXzxBAxUht0e3lFcBQkFXxJaE
zTto0/g+4j4sn4uOmSaH1XpgY4UYZkJSTiTc+oPRvuwq47khPKxUWLgjQ1FEVFG0rk96GaaoDJBc
N4XkyUIgfWrEXOIFmoTYjNvMHhmAs/yn7luziFLOtAOCDTn6UMYiQ0IctFDaKnAgsvYg5BKv97Bi
0ORGEx6FJzHAF/0U68CMR+ZRg9+ORlO/Qkh76vPkoxrXRHVIgaymOSBrKmUFaeMhf1BECvMwtpxY
/LYRZJciTLeVZMVKUk99Rbqqxi+pGiV9on3OEAN95PGOFV7c2fFuduGGh224GHMKaNI/MjRyWJWq
jpsbQjPNpgp/8xr4ZrM+xjt40HM1Q2BqqBMPfkxF22bIzhAcelKwKUA5HRRh3RRr3kPXZ5ltJk8R
arZeBSXeyL2HoSL5FOBP244bOjWsWLxwmuoe52A8hP6afZPJNtIC/pwyPSnNoFhsogUmylFO6Xzn
SK4/phsePTVJXQpM7cCgg9zG2kxPoxGeXyxJ+hu7Z6BMnyJA8KIVsUYk8qDh+bAgfYZAEa6WuQom
2vyIlzRbcV7a+N/Q0ViVLs3Zs0ZOElboyZCTl/jQJllFjjIcnjfcQIM8oCFMT4i+x/6j3jFqwWkp
cpQrnnSUy+U4aPy7IeOkqzogqP6DUjocrUZUTt83xC3/GNe3j0pEeDQ2HZh0990oCPIPRVlcyNxZ
deK+ZoCWSvBUQsrpXCVBF/EaGiVE1Pk4B5/ijqdTYciK/jYoY8MThLvBKvEEmfIScMbwnVqAdyyA
u87NEU8w9XPbTH+X2ywbT0sv3FdoBuUP7ZpDXt/OQLQhewjwfyRzvupT06UH3UXe00AGixDMo+zG
wp3sZwd/t+E5czZ8wsaMJjwcmPcB3Y+UI8UT3S0aIPQT6b1eFx1eE+9pR5lfkWaSHzEtwu9SPjAM
02T+0+KteVAOXmAe8mTxQyS8eqN3iVzIF+0ji8VU6GpO7ZrIqNJRDOouXm/bF+hn48RHuV3JUU8w
l7pRmRJpsfT4PlUm6fTUrmpKi862DBxKOWO1fdx1d74L/R8DYR3uWagzfYdDR/jTkwwSUavJ24fF
KNxsmZ39phAzwk+No0C+trBNH2oFqhw8cU0ci7LBiycu1qYF4p9kZisC1gQ32RQyWYYuY5A/iYQu
88WfwzIixqZ1F83BvWywRyHCGdO+aLXY+nKaUzqcckfIAOYhdDTrOGy9W7wnPHZI5JT84NZD12+b
p77Be3oTHW6YEXfIFg25fkQmBldpNug4OGjcAGDcoSTxy6xyge/QDFmEYxd39LvZbIu3gm2juAZ6
L0kKGaJxGeGdy4D75eH+nPKS9UOkswD5Jqi3d2Oo8WejB+4LKCEOQ1J22yqOm6VuKYamj9r3dg78
H7BoSmzJVNoNhz5ecP4nPKVbnF/ImuBeSIIfXZoLVsk4QJLf0WQI8KCP0VuRg8yX0iQiFFULf82u
CACldwVfhpmUQgJ1VKR67mBD7Bzgat5AAMpVOvk2czstNa5tpnExCxUUQe4rcpRwbu7qYVHtXNs4
BRu6kSYvvWGmKz4w1FdOvE1kWwTTZLMyIYxPjwsV42MPtQxTgDmfZw8Uj93TLProC1q01BbSaamh
r55HH1oOrFMde81WcbHfDZEN4Wrm+xPS+rAFErlcbGrfJ0SHvLAJJ+3toFBuLEAFIx/h0aTXkx7b
/AtoNxE86lnwr6/FIO63BlokuFM3NZZuENFzOMA99V07JOO3lnhiOGzIan8tGy7jUuAn/icBr0Uk
gRP9g+tRfyqQJZrmtIbSYj0jr5EFIE6hAZdXNnmhs524GDYEGcuwJf+OwzKzW6EHmDolLiNzCdR9
jNIZifsUKg+LxjaFBSiusESL/NEObk1RzkG55Qlibp0tADzUzyHr6XZw/iJ/9d0CE+ssXnJkUwuN
URMKCP++v0hwuSFiuwOeu/NPXARBA/mjoYHgjLBYkCRbmkOsFviLoh6wVT2TXn5HDA+fAIUKPgxj
7vPSn1d7g/omx6spTdvngcTrXIwhRE2KBCqSpMhioT8FlDTfw2giv8xiclSq6SiPi4EiSYknG57i
BK/fGEcwV7ddts26MEMGfa1GjoIingfrL8T+TMJ60Lp/I+l7AmtvGUrApsue+l1pCo1V3v+QxP0/
zs5sO24kyba/UivfURfz0KuzHoBADJwpUuMLFikxMQMOOOavvxuq7NtiMBbjqh4zJdEJwAdzs2P7
dOMOzxLZbHin8NHt2NY/REutY6Y9LUbpKzUU2J1REAv4vOP2SahZ1fvZYPeTT5GmfnTcuruykA/W
fsVMuG3rrPicAmZ5SRMr2hPJKiO8ujIj9pD2IR+X5ss4IBv1ReORJKiMpoz8GF808rhOp5QEjLl2
0aVFmu6MUo/JrbVLxOlfahNQDS9mm8vGdkwPNl6mImjkWlWrO5WbgFrW+k1XOjP4/6QfWh7c1Pa8
jCoG5m+YIuRnDA9421icsKXR5Jt4HmtmvZe0E2FAJ55JuDgqsUg8fcgI3itMBmAV+Nloqz8sEt2x
n4iscNEvF/K5RB9u+6JtubNO7eTetG1bQ5YrM+3BUFTtm1ckoxZMXat/7wqvvs+Y8EtgNfpwgXO5
cAKlIwI52D18QnKTVn2BY43nBkrWmdtk5l6LBZzqjH6uuZMdOiIaFQK0sZzZnET6hX7+4nPjafkX
mamkHqQ6x9a2i8T4LIek/uBlmEH70rOlvrGEZX+Nkgmz5IZk00Ka2VCfUzM3rkaK4mOgJgqmGYsz
xD/csSYe7Lk7sQ/olvrVNhJBSiseYkKnsZFXNjAXhYt6vlzhybgkweAtVGl1r7YfNZmZBz0f8i+V
BaIjTKRlvxBuzaxGpbEfJC7jYpOoc/6ZUkb2rBXW3KMNr4cnjZ4XnbTCQgxk406bIM/sqfnia1o/
zxp6Lb/rvOkTco6yC+jUtpmluAroYSxqjegpKrm7CTkNuzLCWQ+Gj2XuGyeNVb/I65mciNsrySaP
2nXHxlnvtim0KSZXZrnfp6SRLwM6celXrgsF3ujaFJE83IIPtLQ4RTDLpvmuSnbdkGllvcxsy58Q
jdWfUkvqZB9SiwgiUmo20KJoRBs4aa6M4WJoeEnUTsZvnbdSdUlCIBuFLuQNymby7GY9Cl1xEMPI
VjD2RnrrKTFkK9vpxk0+wJEKBjPlEBq5EL1oHUEUPR6VdSj7EhdArjnmpy6jjHdj5VwMAw7szmF5
dCU81S4pJlBu8KoOappO+l1lOsyhZcB+KkjG0bqV3QKZwuiT1N23ZHu53dW2mVwYJBmLsEuy4kIY
0zBsS1XpPF8rVWsKensQWuBCyc5DMZn24OvSdp4oxbR8ljnqdVI2FVAcjRTzzsu00QjiaJloq8+T
/LLALkW5NjJu+ZvB8BThu51B3saLLZPaR25oROWDW5MTl1nzMA5qnm762pw6vyu9Prkldx9/63TY
nehp8+6uKy2NwvpS2bdlJYr4UHDKf6jrZEC7mBD8hzS61b0v0bRLetsmwtVKq802ACas7TrZZ0XY
zEP50HYOV9V+cgjmI6KOlrqd7V3X8DChi3XdeIO8nzyRR/fR4uu9zblmFZbTEDwb2ByXcmyEr5Ft
fNCrUUn2nsyyr8RD3AOVSDjgRT2SMvR7lJINiaLwfVwZ9dfUNaOP/TyN9ppFBhPbUZdwgzHjRhMs
UloXTpWLISjjpiemhp9Z+xMBWrmbSsudDjWZuq+4Jpj3seLkadBw2ns+XXxWsVFHTetxl4z669iY
HFgYJF80nw5kMmyVaylfJ64Xt8lidY/NMOd3dS4Iriq3dh9ZVnwk4Ub5ZT1G3O7RS7v6B9VTlPSA
M56BWqcT1XqvsAf+jjJcyph6y6wVNG7KzuROaHKJyAaiuNniVrmJ3IH6PZ6BIgu8IrN2ZjzoWD5U
uVlzRNr1PbtHdVdXxZRxKiCn3rSRpYWG1VQGeaxBuyZ8G1hKyKst96oV5EivWu5sEIIAfOytcRru
rVGbv/VV36UXXifZBuNe6ntZ2okTjCsIPagjy31RGku7jdlqWMIi7vKwcCbvI233GnnYtHK+zlGD
5GD0OpcJFvXOQy7bKoNJbaPXr8pWOH7q0b3uu7lwkl066r22VV3yAZxuTYz8oirKiHyeFee+0Tq9
XMNYd1fUpO82U9Zoj71pFh+tuDdvMKeb8dloVTK/dTzNuJeTGPSxUcgEbDDFg7PhJcmXtusjuUcd
E8PI94rvc4pE0m8WhwsRykK13LptVKihXXnWbdX1LI5kyiji2LE5kdgk1lQ3g52Ie4ey2F+m3gwZ
PEICIXZ28qy+G5e9FxRLbD0XZpc9Y2vTxACLs34f4+iUX9VVz01T5wjg6mI70wWpN7ibbezI9L4y
Vrm7VbX170tO1q5z+hccklE0iryu7XW6VpdJg+kUjT7VFbfH+rExyvSM+uNkpRQVBqJMh2aQY1W7
meALkkdJEUL7vC7LEWFQn+zQcNm7CNBxUHvuOTHSqSHRuNCTu+pOkIS+frBBn1W78cY0nEEWrTkv
T980nRVtgDkTs9ToGHZp6/5+wyZurxoFGl4qLVrH0gHKlrFCwYh8WCX7cGhxhlc8p7vqeuvH79fU
IbmYSFxW41fnSMajZJQWskhNQ9jb1j7DDTdIJ6OnOKPI3X8wFAAXNFBIM9+AXPQ+4oZKeBgWnOG3
FpWpg6Va834ejHP9w291O4hQYdMg7FpBCPbRZ+tZnpyfThZCtaju4OfUV2ZHcff9B3pbROetGbQG
QOQw16bt15MDSP0Q9SuFkezUBqJ4v7VdVmdcq89UJo0zo61qvtf1c7pOsWNGx0ggghnw69GktlRe
KsA5OVVCfWEp3C2EgFur50brJMO4l15XUPvrop1hTue6wN4uBBY4nTxYja2k1uOWnqQfy16bwEvm
EYXCwhvmCwzt6wfTI9MZ2Q23s9pr799/wW8lAxjb6ejmgRxhn3PcbevmmWNWridDdJRDkOdSkrnN
Fc57+hF+eyiIcigpGQ9I2LFLzxR5yaB4QxlCVu0HrqoxnsSxrCg66baTncFSvZUleWsDkorKnJoZ
oo+jb7mW9u02x6QvMpqLEXbFhjsVCR+HgmvpVh/KyDAOdLufecpT47LwVmtxSJpcwF+PW7UAYbly
F6GRlc71oBbZ7Wgv9oZK0UNS6t2uyvC71mem8u+/XpeWRd3DqYeOsKOBU7VdVufeIozbdjxoQ74c
dKfvoVq4Bbn19wc7+ZQu6mwHp0w0xetK+kXcQq63sXs5FaHkDKblqdckmZ9S3eb9fEsJsXmsPCq1
FKvOATROTFgaw1eBNip7Dqqj72pOg04Pj0LwbamIysrB2DWE1ygw1PLMFDo5FHQ36HLsXyyRo4fM
LHbRVK5v1DVopwNAaSltfGs2ojqzDE+9TwgF5LM422lWPt55moxwUKmLMHcBrsIilTuhDDWIYV37
NBhC38261W/gyg1n5uvbHdYjqFibrxicdXIkw4rUpm0AhzNfe5OUjpeoW6FKDQvLxHrMYjl9fH/m
nFBiMqCJTYS7wjwhnL1+q7LoQBtg9oFdZzXfGJGcglxyJYsl3l2RllOmI1l5KAs5bhJl8LZ9mZ1D
OJ9A6PFLoMBcZfEr3u3o9CKI7qAIJCUa8qi9XIg9H3qvy3+ki3C6EHo7GaokhsXtD0vCvZausibe
WGD+LuC2UPl9/6WcmGn0b0OiXHtI4Eofv5PZlCghljJUY1By6JRGQn7buoyrJTkTIrw9tzm06fI3
OVfJex1/7wQ5VFPEXhV6xeD5fSLGS3QN6pmlc+IsW7tS4RNwjmK9uM66X/aHuuwWw51KHki2RP2l
U7zUS9M+WpFNJ+qCr12rNNPD779FJA2Whsh39SJY3/Ivg1KBHgl53DJckmYMancy9qZXR1uZ1NUZ
ReHJWfxzB/J4kUygowdUMERbUNBXoZnEn0SPlNcYBhmg3amuMOKI9jrAxC3QS/mpNpY2KAq9PkcU
PfUpf/0djiZxrCuxMXYezzsBDyKBUlRXiVLov783rV7s0JqRFgJROdohVAdL5JnqR8hYFCKkmj1T
GcZ0dhnMZ+QXJACyfEi+chyeQyif2px4wSvBD+NnQLSvvyhNkQs7RVaFVWH2V6nToKGckxYdITS/
TkEy9v4MOjkeGB4b3TR4FX3dpn+ZQamgN18pWii0ajGH1ObHwFJyeztYyG/6Fcv7/ngnelK5zsGk
Wb1RHTbF9RP/MiAdmrE6W0UVRmUhkkM+M1JQ61Z0NY92dtNORvdBSgQ5Fd42+DaP6MSMXFlsXzcH
N4zr0roo+1z//P7vdXJmQTcD6wmM3D7G4PWVZaQRnMkQg+X8m9LTUq6Aej4TRJx825hso97mzCML
//rhk37qyPnqBIQLWf/UU+rbXBvRopHXvW7JI5zZZU9sSji9sNECeaIkfCyKT+ymsQaSgCGmqN5B
7/tui5DJok5GuKZGnXW/OG09/O5TEoPS/sIUtuAo68eo0qXJNZM8VRXKSkQvjpXln2iKmm+ENi2H
2aQh98xjvt2bfo5ITzVuSMT0x12jSQkMIJ2TOnSsLgPEa5mPZuFRLHMXJ0jReAdVwfSe545CneYg
mixRwL4/g94ENOvvADHV5uLLleZYct21g5lls8LEVh0blNXiXuTm2uk2UGGviljfuqpwg6wp+t9F
yjEyHRq8cjgP/AJHswrhjNFFmYRNjuv2vu+aOER6Kn0xj3hDDeY5RPibWbyOR8MWtvTsU2/iGU7Q
OZ6Xssb7Rs+e3MQWxcYhcfq8wFttAn1pz7lqvJnHjLi2Hq8WKSi4jyELU+kh+yFBQxvLgB+dY8vb
IUGOmmLDc4mY0blBMemc2RLehCjroMjgHbhMXJGP/bjTfqhcYHB12Au38j1voTcSrRIhfnEuRDn1
fOvxzSirQvEtdF3RTXQRVZg6atH4llI25R5smOb6xqJ2O1KF+beKl7t7f87+XBiv7v88I0hhsl8s
VLBBR1OnHpCOIgAWoULL2IeOxDVVMA9H8CIbDSBp8Go/Ud3LwkbE7mdSCRX6kiGKrxLU14gQkHKH
CbfRhyTRItcvdCRO/8FuQqvUGiOS4nnT/EvKzxgSO6pDV9TVXqF8FpIyEDvXo9qTLPNw+/47OTW7
qaCSJiOcW4/h13t07DVdaZLXD8XYzIE1F8l2UhLzEmZdDvsqO9cX+3PyHn8DTsO14U0FunxM6RN2
ifap7EQYjSaFZjVa7ggu4ukywsDq1pntpQvbOTG+doru3GRqVd7Z+tBGftku5r2Q5Kt+/5VD2mT7
5qQiZXh8GA6daAZZRSLEBbcMPVmLPZWWJATMpW0d9I1n9u8TK00Dv4FJBYZAdDUdxVvUJ4wqVkde
eWak+77tnq3ZjkMXYs72/Y/75pgnnKMvngsQYDeyeEcjLWaUmLGOPiIjWJa+rabGC6S8c4DDt2fB
On+gcPFJ18zE0e0mHvFtwfurCfNKqFs0vcClDUO5cJcC5KKFIrOJHOPAjeEcnertPW/N8HKvZieh
PQzs5+vpiwO6Vzuj0YQG2iMutjkqTMdJNh08qyEUvWkfunrsQz0hzjE7T9wmTS+/cEM6Z7r79qti
jmiQi9IsjZV0zNjOR7L3KgpMAAFutFemcfrLI9l+N3ZW05+ZsSfHIq7kek2JH8Lj66dGZeSSumAs
t1E7v5gMoLtatvjTPOfh+1Po1FA0VXqYiWs0HR3z1areEvXiWk2oztLcMMWKgx6VH3Otyc7szm8n
67oKab2EJQyw8ngnQhxh0Nni8SmnfJE+dWCaQBIZi/jM23uTBWbOwJTXeH24gXEevH57dIs1o9ln
OEm18yfZ2Y8KicvNMmQytGz8pxeDgpOzqg0bpcnPLMlT75NHJCmxMng4cF8PLmvVmJOFpxyVwtu2
aDIOyI/Tfd4u4sxQb4/Zn66AOJez/okljp6ThKEm0MO2oZNZ3bYQqn03EzmFqhMJlLTckSzENV57
psR0ck06KGX+Z9yjDJ5uN4maY7GKZpw9YWyG+FCWrrbVKyG3FW6UG0CH7aHMPI8TpmsfFrN1nyo8
q8/t7CdeNhc9cjfEhCRDjpPfixkDHM6rFguQ3g7oQVMvnJLW3Kb1zlW5TsxepizTF26zzac9etkl
5ggJ9/M2nJFRbSjydZc1Be1vv70aV/rC2jjKQORdXs8eGKQa52PThnh2VTsxzEmIc53uT5U2nTml
3gYGNBdzo+H2RvGHLfb1UDXkvNhtdFZJU7ShW+DRGUujeplYVL47Qcg5syxPDogFtMozUKA5psYk
7qShAHVadCXgHEe6qTdFbv1AP0i/oZUXZ1bHqbnB5glVDHwMjUxHZyNuzAkeMLWEkRAbQVpZqg/W
UA1mXuqZFXFqbljYuFIk5HSAAfz6VdIg5UyFh1tGy9u+10YcwDaenVGPeX92nBqHqJp7A9QWG5bY
63HwhxNJnscgeDvXDb2ou6H185xv2qn39tMlk2XlUBs8GqTnQqvE0diGY+KBi0UesI2dftlYFev8
/ec5sYFh5bV6VhBa8GBHG4nUrG5oJ4EbnGmstr+g9qJUomod0uka9rwd9Onw22hIpj0lAfKLawbW
OXYuw2orEUM2ylArubl77djuaUy9E7PUzhx4J94k+4DqrlbKxE/HuACNgmA1epUM3QzbjzHH4i6j
bTgYXWQ277/JEzOD1wgZyFnZBNQCX88MubZ8Ez/JsMDM5Q7dieObnTWcmecnVjDHmkZgAr7Ts469
Pe0K6Ne0mMzzIp/DLKmTfSX0Fq8FhD6kkv+DMIhaLulgqLJshsfFYz2ShlbMfRfWCR3fPRaxflMR
BmZlMv076fB/vk//Fb/Ud/++oMh//Tf//b0WM3WfpDv6z39dp9/bWtZ/df+9/rP/99de/6N/3YqX
6qFrX1666ydx/Ddf/UN+/t/jb566p1f/EVZd2s33/Us7f3iRJB5/DsJvuv7N/98//MfLz5/yOIuX
P//4XvdVt/40CgzVH3//0eHHn38QDP0yl9af//cf3jyV/LvD95fiqfrx5l+8PMnuzz8Uzfjn+qXX
DBit9+uV7o9/jC8//0g3/7nWeUwIq1AxOK64NlR12yV//mE7/8SNxjTY7PlXDpXUP/4h6/7nHxn/
xIyROjn/BpUDVas//ufZX32l//1q/6j68q5Oq07++cfrHWS99TBBdB1RNYkG0LJHO+/czpYakbwP
nTpBxwu+a86aaddwG6ITZimCQhXn6GevV8E6JuVoDk6wDlwEWA6v11pvW0kUJexaLXqhp2Gcqq02
aveIL4e7YVTPGfi+3kX+PRzVUiJvzmmdz/B6uE7topruDhlWjkcHhkmLYasvKOMyYW9++fJ/v91f
3+bJoUjYwD9jNAREr4eKemLIXstlGGuKujZoYyVpUmDz0PWRvH5/sNdR+t/PRfKYvBtFYBJ+rwej
J7PWSo3zuTba/CYx2n6Ha67xrclyjCSU0d60aKVHpAV9ew3h1zwz/qnPSDi3dktwBPG8r8cfVJVS
VgHPPrbd8lL0ckEG17ZXa+vGZmyUc3Y4J8fjwOEk4LLFonk9HspJAWfIIPyJouaDuzTNtT0ZA10y
rnvpFcqZE+H0cBwJeOAQkxw7vzZo4CimmW2Ify4eIEpBvYce6UAy1fYjSvD9+5/z1HhcupC3kdJk
5a9//kshRM4irdIR+94Z0fe2i23tTh0L7xo5fIPvonHuxDueqyZSQFIsaJjYgSgIHH2+wnL7xcyn
NqyyxbzLZZJtpY7pciGq9Ov7j3Z04UGNcTTWUSjp6ZRyEP0TKoNtPuR2XwVxIdsAaW/lK3Hc32Cy
fTdp9XTvRgoOGCN2jpGIaEJ5/zc59dBMWDw3QMFpXBNev+Qxm2mSKfhF6PurNrOjjDWt4unl0Dfj
8/tDvc75/Hxm3eR+yV6Ne6Z9zHXFv0bEFnVY4IseBYYUPLG1aNMDrU4FbW/d+J02R6vkgtdE2/eH
Pt4ZUPWhgcHng3kLAdI8ikBjGriUSHGTMCdmQn+uWUGHfDcJHEcxQvornYObJ0aoFIP8QjNiv/vN
8XHG5Mij3EncQRbvaBsUWu41cxOXYfkpDZUbUw/6L8qunzfLw/sDvXnHIMhIEeKsYaFRgef6+nMO
qW2kCjiB0CyG9BKDdHW/kE27cpMY7kWs/RgTszvES3XOLfjEG+aw5K7CXEKw8qbQXpiV1khUorQz
tnsGadns3exibmZ1g2lXhXJcGXbNUNkbI46aM3vF2+FJ4mIQAV2HrZfw4fVzwwzytCySCeIja9ki
xF58I2roXBCdrYV6gdOka8wWrXtd5+5rwovfy2jy0tdbPOA3jh/EM5jmvP4N6PpJ1aQjKz6RnIHb
kv1IzdoIGjupdlo71JsGmfp21NRzCc23n3wdeK1iUiyG/72u8F+2SUFXk2bXQoR2BiPd82oPr+ii
2i2qUd3EXEQ+ImT+4OJhduZsX5/of9Py/35iBjRQBRvkL45TxeocaVpKWxHJIleCC5oFSm8oPGpJ
LyCqaNcnD3gugD/xtCuVlusWOVPqmcf7lU1P0NDOdVg1U3zFhdLa0kEyHETp0cAkde3D6Er3AaV3
euZ0fzsy8adLdEgpYrWnPppixjg6k1THMkTZPW+iXKm/xmr+ScymsXd7k2S1Jq+LWLXO0PCOj0H0
z3iY8V0t/B5thJKvv++oNwptlHSuWbTEBtnoalivW8alOxv3Wuwph/d3kCOzlfWzctjC4V0PBMi1
xzjotKYZh9YfZWNk2vI0pLTkOjroHszsR3XvTlF7FSm4LvvceZOrmDr9taMoxnPXu23YpLS34kJj
HsQo5KNitsM+xfTizLdg9163zFezb03gI9Jewx8CvuOKoONGAN0Kzd5EzlRhQmwN7fJNM2oDAT/4
iubG8epquiqnVFEvwQdkRphF4Gt2KMiNYodZvJ7tSLlPxYNM66WFjRujSd+ofaSnQLF6Vb0BY2lq
D9GKRAjMVooJihy9jBf5VCVyH5lNZX1DrE7VjQLVkm9mObcKWJ1ajdUQgVO0XLiJUVJyBj4O6koX
stsqGQ45N8ZouE+yWUr7c9TJJL4W5tCKTVQbCKHyOB0KP1O67lmd7Fm/UJJ4+LTMUqeDWmkFXYbM
Oi7IerN8oImlz4NkMvgkpZ7nJuSkwoRWKOvorjESWnKoX9b6tvK0WX3s3dF8yUU97bEkmjE8AZIQ
YIOO6KEfvPgjdxU1hVLVuZt6ECPu0jB7qrslMcb+oCS0K25EUdoDO61QrhrWIyr5rpRPnokocZtY
7bgrqRjNhybOnAQflUH2O3ox5i99aar3LeIg3KsWK/pG9b0ZLuJWmUof7JBzM7mTEm9GriVQsUAj
iR0YJNGytyQODtcmRhGb2i0osaoDfzecUj3ftSj2jUCmunxCadtq4AWU7pPbt1IP2gxTvLW7kJx5
JrPpaXKr4aavHXvcYpASDbfDMMFTSXuR9Ns0LTUloAO3B8Nhu8qh6FLrSlsa+kX4eRTuAXXcoL+r
/wJljW273qK3OMw25JeA505FsIzJEu8jN9UPTtQu1RUlkmTe9IkqmoskVpVQLXNP2bWW1cVbbVFo
cKn01b7D6mbbpLUntm+cwuN/2C1YqY0A7Yag3qUbYZOMulMFTZK4+na0Jye/SM0MhlyiQHDh/DWi
MCO+iukYLadxo6H3yFHbzePlZMZ9EipNFncHG/ugIei1xqQ8TYTZHzyttrEYn9GieJ4y3tgSLWSQ
eXk7hq6hxF6Qw8p4NARdmXQICmLictSTxs9BVZabyB5gaecwO0Kz7bRqk7CxVFtTGvkjZcuUz9B2
wMJmGeFZsmCg9kHvM6XYaDjUZPeQysioWvlUXqrzkpa7Us8697ajhjQcDK5zN+OIu+5lQ+TzMNmG
ArqlpoRHeUmN3AfRVe2VWKbGCD0anhihHWd3Q4sVgBqtnOPKr5LUaHftrI07lUadetdbZnRnAgAs
gZepdLgBNBxYTo1siElLoQ5+xQlUsqqyjr2+ULOPmvSiTxwtGY0/Cdwu+AWRd9dPUQUOobPtyi8L
SEqBLXS4KFk81892LDkuiErhQjmjN6fbSs2a4Q4lQKbe60lRNiH5huKexkqbnrFaXUkalK/DAuBC
x+tQe+8OP+fGu+MO4jWBkKkhrilXTg+10LX8witVRHAt6IdQn/Pq+5SnOQC1qR+wAYGkcKiANoFw
IXqivSzVcFmxcuCq/lCoWubnFBqVIKKBsN6gzu7xiKZTdPQJ/gfFryAo/MiASy1hvLj69dph5G1o
sUr2Awh6DydCMBBdS/9XJtO7JGnR7KaRRYcaNZuVz2c6XaAWleUBPMu09jPte3S0dkJWw3bIRbfy
8eBo3fZCS9MQugh2JHk5iu5Q1yBd+NCUGbdzNdRAhXQcL7bYW9PfWpSeddOTvpw/0l9rDkQDMd81
A+RlfzAtNF2gk9QO46GZrjas4yEA0Agq6jC1m8jw7XYCN5LJoQw6QywPXa64uQ/VYNoi6AAtOI1O
r2+bdqSvDsM2raJZEn2LT1ObUA96lmW31SyqYlPATjNue9XsPzlq66h7uufGe48i2mMEiu9LWZVc
doZKSlg2TJt9rhV6D6cjoqc4mXJBUz8xWgpFyDCbkN6xMffnieb+zVAqlGiiASMgzp1xLAN7TquP
eQymJ0yjKruz26zC6q1J5t53y45CCOyI8mGq3ZkNdLa1BweC7XfpDUIExGqksOyW3F8+E8wealvW
8yFnncdoCb05BwzRDfJgerm7HesERost057jyE3jlzLOmxYFrZrGu6bTnI8eQJZuo4/ATdgYZ8wB
HLoRl6C0lr73RTHvJtlVF3YfVQvZnqh7EFOdAZxKlPFykaYu/DmLCsk2MAGVmSO9gKhUO8qXVi7L
X3iNgObVMt0Gv7hEbiAlLdhUXbBy9cu5nRQIc2OZIg0HauLH+pJdL+TepQ8MRnnREqu7L0U5iwOc
JHAPtC1wpGpCLUHwZLgqYoelX5iLYQ6bNJfRygyK3GaLzQELYwRXMgUESpxEfVWDRBgnQEUbd2wt
ZOC2UUW+WQ44y8ANwd8+Xmb9eUwKeaUm0nu2EitvtjAwPNfH87bZzqKdss1Ul6bwcy9dngE9KjRd
Ij+YSHbT1k3HrGPfNnozLxhl2YMVOmtJlD+cBZaI0Yi6qkzkRVLXP2KTsAIgYO3ckOOWjx0s2Kc+
LvDysZJK3SxjbcYB0Un1bA2FKANlMONrTkEYQPkwO8/YlkgISI2G3m7qdZq7O68wF39GZjP50+Lm
6lXaNZYMM3Ry16aWLo+xMzVfi5lGdERFeAY9zM4YeTuBgr0JcNSIf8Btc+2d0rta8hHpTX5bLzU4
R1S8FOcVq9AJDZUi/z7X5nwARdTbYWRHRrkb6th7nJnWJsaaWEX5tEKzfyx53m5aGmm/R1HWlL7Q
+iSGgWHn40U9TGvIaRD60I8CZGkkhLucnb4vDqU5yWI7Ll5+oXba9HUUs74Xbo6dKFwDgoWCD15u
BE3MSjhoLsaMkzNsdVAUghpVpL1EnTrOQa10YsRgh+0XZKiV7IECaOSDCtWlmVdJVAfzCGcuNkRM
7kVdKZ0aLK0a3wsTKBl3QA2cgqMtLS26mi2hrP0Uyi2tAc9MJ5jo4QpqIKY1W0kcWL6GIS6B8Vcp
m+ygP9WUMIG8Ybnb+4XdVnTw09mETJ8Frfo6bevJFoqlmC9oAvU+jbXwIVo/E02axrWhWWnNUUXG
CJsgg58IfcOaxOcB/umnykwBrcW0uEPPEo7M/KEzp48KhqahOaTuY7VkTQuoJZpH3KBd98dIIEpu
hibtx0oZ4sd5rGSNaKUoPy+iHsWPtTFnB/Rv9YqV01ReU9vJCn/wxpie7UKfcqLbuOmu5JJkV30n
LXE7WG1zkdECLbbCqQS7mCKM8bC4Ywa+pJyB3iulXdD3TPoEoo9Bz/tsDXZ10S70s0MFEFzylRHc
VJBPadFuE/xzypt2UIdk6yoyWYLRlkO/R6s2Cb+RRZ7s5xjtnj81plkeCuEC8YnLFRFNLmz8WsR4
dPhTUrXuJSEvMJasBQbqoxhwl2DR3e7Jm0sYuGY0VCV8vKK4RCSnyh1l1JLIxo3iPYULnNIXKWaw
AlNi7JXRqDnW6R7vgVho8lkxeu276CBJBDO8xZWY0BqbscdvNxgSs6SPnirII/IgrOXsRVGUoOgS
luiiploMAyEGZTA5fbl1rGa8URoUe8A3XCYsrfKj51v4NZY+jSoeP1BdJLtPTpQbrPyTIZzmyO3J
bIrsPmsgKfh6o1V7sAXttBcT5cwVycCY1ay7P7rUdGam5zx9R+fXS2Ldhp3PgZySbtC6QnIrwYES
cSYpupQOCTqY3EFRwbQUztjBE9XVyG+dzPhmVGn2NOTkZXa4JqRIkXqvuk6LyENyIZzU8AHNFZ9p
QSSQ7PKWFZrC0ctJGo36oRUGAuUckXpEOKmZ4PUcGwYwQDwwxabbNB5EP3esAj3Lk5IobqL/VJvp
3jm4i+bsVOllnm+YudXdzu7iZoEJb0fsTVMqRCHjSJRtpXa8ocIgVj20olq0Htf5Z6CM6bRJWs3x
e3Oy6wBKSAEFDdEBJIWcOPNiwhXLDHVCvREsKYakg5E3d0nZO4/xpMoLp5taZZuPERc9W53GbW1a
ihr2LO2WogQ8PYIzHOzB6ky0t3ptsa8UqQPVU/r+U056wvEdR8AqzoRiDxg0mBYflNfKxHTmOvEx
6hV2CAV5+JHhrFtfmEol1Us0ZtL44brdvDcHr+6BJqbVM00/jbnto6n8njFLWSlm33NWVI4hNvlI
FQ6yKyfdpqlX6pM0ncKECtYtO8frOh0vcztWdhUgINhx1ZRtK70vlI0Yu/qg4KC9wL0ple+8UyTJ
gJyy1m9Xd1i03oN3Ad9q/sAttucAX7IV9GezyrCR+b/snUeT3MiaZf9K26wHNdBiOQiESMEUTCbV
BkYJLR0OB/Dr+4BV082IDMsw1rbnLZ6VGYuFAOBw8X33njvl99oSjFe9WQU17Ai4uJ3jzxmbUgIc
DtroLWpb5lPzthjbgbMriZopzMCV2lJlQvURjJXlvumJRmL21dUzvXmkJ7KDlsZPGuWDwcbjveaW
DjwLujZ62MCIepSEAXqQ3FgxtyCcrCWqk4Wtbwq451ZSPIBDSpvruaj0jGGS2Ex/K7k15ByTmaFZ
omKEnuN6/QHiHBFJixrY0hHfDfB31Gt2LIY/mtCyJtffiYElp+dIJyMPeBbuJydLn5yqY8vgZ5n+
jLIUsFeXND6ONDEuezsWNv/YaeIacjmhCH7GBNn4ld5tEgcS4W5o034Hb7jVQiJKTGdrWJOfh05m
Uf2lKbaSNizldRs7LRait1yYRxa0Sz9Kg9r4Cs4oVbsuNb0nX4z1bWYPc/WoE5oXb9IUXh7c7TkA
eWRAYIwsD9/YtUVZJLmnNeS+s+UCBxo3pPXGFhKoxZyYMFLYFFQe0EEKFzdaVc5NaIOr1MOs1FK1
beYBJG47Du1dGnhyvmpbE+b0WvTptplwgRt7teknN2aXenLPpL+MRF1Ojb2vchesBMY1d8sTjeMn
HyPFekBtMMzIvCKDzyFDs7+XriayH2WWJ84Kl2SujiR3RcvFtDhsyQoCeUiTsgiuutxLgAp1GBUO
zgL2BqS3rXdbdNvOsk8atteUwFr/HVEYcoEPEhuYc3w5v/f1Qpk7x4jVVdzUgIm1iQ3dhuzn6fNi
ttphMlJmJBeYzbKB9iF/2IVYbhNNLkwjtpOp2wzcj7ERqVlDgSoaYZAfljnTbWMaldxQs0e3oBuC
HjQMZykikTSxdtX6pILiABq7x1ifhNw0rB7ivtZYwUPHklZ2N2heGux8FjLY67npJYdaJnQnu0IL
ul3J3hhIYROQS71o/axvYlFUbM3sxNqNEhJlpFlT9dMuNe9NG5iLubOS9ZXoaBFZ8cfOjVyOWCkQ
PYrFG4sM3RT2hSU+eZTD/K1fGCyEfJqjgcxtUOb1HC/dZ6wn7NAmO9XcZ8Rh0uHobRrXk1wSXCC0
ix+92UrSpym1oeU5kpj7iMBU7PawWCj+BjCSvjVVbwOdbIG9wD5rKtCVBnnIG/5OP90OTpYDnmpY
zFGHAnfYsVpVnH4RNXKiGNrkWWcHpm3seuzTCMFAy+dS+AP9sAUM7R7RVCoww/gDYKJOUyByIP8Q
qj3HKUhAmCwoQC2wgQdVFH6yNdh6XhUWfzXKcyXfUEvwFsoIOKdA3jrOFBlt3Q8sVWZlbnSZAcmh
6ZZ9mUD13aVsavlQoejX7JpHKwmpbmRAL6u+BFEIqOY98Y6c1WNjmoBvJ5gtWj31bhdbG4pN7rbx
z4yZ92s1uP5zr4nJ3lQdAqgwA5zBbtBv+ycu6czX6Emb91YD8Cu03DT+ns59sxxaEILmIeUkyYoi
ELdt6rbz7tkhLvPBHbNqehD9kkwhbcK2BfhX+Ti6KYEw9yx+7zEvD+IuB/6pNpVs+q8eWOJsA4uv
/6HNpfdVh2N3by9CUrWYfJKeRe0SIV6WVF1A6sy06MA6OACDafceBtdcsquua/X3PUvOB3usVBrO
gyqeMcfq3zsIWuZd29WUyMY0G6xIt/mLV4jIk33Tdom7S0vSz23QRXSQqZUN2EXsb7QJ9y3LjbkZ
E8tNNnneZXspwK+FTc/GHrapsTy4Cn7XnM/Fd6tLjYCVQTO+Mn3I7i176NQ9iHhG2AiZKmsj6gwF
453jWLpF9c1uhNLQTGWRntD3BBAmHtfBgCZGhUzfOgRN9lsBDhW0+OJqnwVHQw7Mgc//e3NvNzfZ
UnZ6aOsjBOlAsYlqKZiIiIV8sTieCs0+zHoK4BoJXx7pVjlRTrSQMqGWpdZA7XEU27YyPY6uxTIO
Gy/zho8VTsFxo4HWz3ejMepfJS6mPKSESYfKQRTylLt24d/E/aR8DIVD24cEgCpGbMBB8sZ1fH2X
dLKmKTDAsAr1xBvGCGA63+ys9eM1C1NVANzxaLMB4yNsrraK+9JaJvYxzdA31MaEGe9NX6utXZrD
8eFU5nKKGikXf2aqK+p1PBCfBPb5hwfj2WDTK/J2Sx0655V1nlT7ltaPDiGNz2FDvOycbrRu1hpa
6RUfzMgOQ25pbjfbgte4aSSGISLwLM5TFmHj4K3GITBC6IBGyRG768ARlh4u0m5sPmlZbi87SN3q
be1V44xOZnH7UCS+QZpFOk1XUMywlyQd6PBDIajjcQXBPAR8uH2f6LShroKRSf+Jgk0f4BKyAbTV
lDHt3bhIR2z6ZEipVAdN0ewKI4W9TiWEkzszBdxly24aoP7mkAwbKEto+7q6TWD2auNY7hl0w70O
Lyk0nBKFXJkZ3Q6a8QKJP25HEc1LKqjc+ksTbDItIcycAm91l7YypRSVOst7ajn0sXy9KTnLx9Q1
dC9XH4XdUWkw3fSDDOTobBwgVulm4BzShYml5TWkRzHztqkax6E/zmRVtElrfc+ZsCgqefa8j5fc
akLP8bu9KvrumadjtBtLK9Oblq4RNPpxGW48eHx+KMza2TMhcJIZ1TKBv6lKWEJ+s2gl0PkZQ03Z
BnyOcNn7mH6L6TUHdhY6W4ulAyw1AcuED8v2mRONn/vTBjwxzXVjqQy42X41ytuhyOZ7LYvjYDeX
hiN2TPRjc6s3TOp7f3GD4DCNBLpCgwRTH03YeoedabTdJ+q5UE+oxDngssa6O0B3oqasaFONe60z
y3dDPqfVAWC+d0hR4hihx/HvExwwYiVjTRePrtU7zQ1puckbnv0AsxE1x33sNNYQBiwK8aYtUp39
S5LX1J9FbN9mc5xAGnUyTl+m3WVQLfCJLOHgWbwGn/53EHZmFdu7Um8suEHAB98GSZVyCil99SUl
xMKBqx57Wlgqa3w/Zb62RMsiFlZZukFRO/j9Ry1pOG7P1B3ibUJLsI58z6lFlM8qzcPWdUp5GBgf
n+HzGhyHsDvVb4acDDrwS4v5zRzblJgMs/a/uUVnvrOXAEDoWuslZMCcgpbP3CQqFFvWDw8m87iZ
a9l9cHvL37vgfvtNEANNi1oAfDkLpBtnEP9RvQJnYdeKqEh9RGYwfp0UCa6bOIubSBOqK/cVrAC6
I23M7BxTAiE+lmGZbGRQlu4WHm1abAeNDte+0arsuiCYDRZlsnT+oRKz8zbgZJQzj0pXPAAFAGFc
ZiJ5pMC9vHXg06Xb1k6bbD+TbEUMgK1zYikpyMU3tgUg/G1Gf0JEZZ3q6menFUEJeHfyhPdMuyVw
onKmFblvsANaN9o85emjWXmVdSenaZzvfXjTwdvGJP7uFmhmNnx2isACqYsXJw7pUooHgygbK6Tx
2LqXFE4vWslYBJEnYNNYGReAmo5byXYFj5xD4xRZcQa2fbDce30ygy2TnLUjPmS4IC56oRBYg5XI
V18DIAOsQCeyl2LO+pRoEurIbcoETTshsgPVHFwA+5SOUlDspA3ufzWw/9G9PvwP1t2aq3L+//w/
besL3e1znQ0/vv/H/+2/fP2PbZX1X4Yf4ncR7q+//rcI13H/YnZnFHiIvmzgKsgo/tbgOgYSXId8
Ydr/q+57FfL8I8E13b9WeYmJcHRV8/Nq/0uCa5p/oX2Bb4QyA/07TsU/keCuaqz/bu17XBPt5JpY
xVkZBNWpSNsNqqorTdKn+C3jroCQfEW7w70wOI8lQ39fBV17QA0fAhVy0eOPwbcUvbRemhHOiJ6E
HGVBNZANu189u4VJp1HCctnpD6n1vlT5JXjfKss5uUli/1aV6mpERFF5fPmSTmcTu1S8laXrW63S
m01rpFZk9a1/4U6PlSu/7pRLcbrgMuitT/W+VlmyOmkTxXXKY3a1vFOUPjZV3nRgbkH+jxo0Y2oY
n34bff98h79rf8+8Rp4v8w0vkX+wTjSO/dhT86807pBJIKyQEezIsx3//tyPVPa/X+V4Tvv75nDK
cIO4ADFpnzzHAnLHglTAiXQtzW7nqaw/a1wXqG1l3+pFIb+9flcn0s1fF+R70aFpwUYDh7g+7d/0
VkFLOUzSrYuCYZw2GE6qKy13qMkusbkGjxFzIzduUXk7iVr9p1qqz5ne1Lu2NtrnC79lfYQng4jf
YttY/9cY+9NBJLI17ZBKVFSN2MoRmEfzlBEYAVssHuONtSx0MWLxxuE3X/mWEcqscT9T/k4iSv2X
KBNnhvTRrzlZXtB+6Vlg02twNLOKFkd80UkPuNbhw6QXhvSZsYUrCiA8Wk54QqcysAGJj0qmfv16
RHCFhOOpxOd9ARtx9n54KqhHV3X+Kc+w9GYDea7Jm+ZLvQYPY1Fxz9MDYOE/tBCtU55j/Xapk0Fl
xwMa59zmAOuxUiaUa0JPtm+GRFwSyZ99cqtwia0AILPT+GKL9BtbMCNFwOHxW3p6d6MsOPqvj8yX
j873WUTYkaNJXG2zxx9JgSvJbqGiR05s6Vek8sxXY1FWV7GkffDnl7IZ/LC7gGkap0i2lNcUw3Fu
0aRUw/sKRPBh8SvzfSLi/gLC6uWzQ/jHiGNlQuHpnM41g2xoigU6p33ltfu0oXLploQYvH5Dx7um
dYLh1VhgYX4tDawNx89udkmdsBqjZUduGj9cYeW0zNxgo6PL2Sv64V9zc4wPr1/05Qs7vug60/w2
q4F47mhqKRoTseG/97WOYOFcJ07BKAP3wpT98jGurwq5DsMQ0uSpH7Dpusl2epcULkWFaZhg+Hek
Hf6ZtWx9jAAlf40+FNe/PEu/3xFid0jDoyNAW2vGwRKtd1jBB6GlKh6joV3SaZ55bQ46RXwD0GNN
tCfHT9ApoWRbvSFp+3XgHOulIZfRm9qbKajp0OauxF9JQMAfvzdS6deH+MsAf4qnwqSUoFFI4QBi
jNm4KOCuSxxVkY/c5o+EqL/GpctxmIEJ1gYu4cluPk27cUoIBooWXY5kOvTySV8yZILt1O3sNKAp
/vq9nVlqWWXR+QLYwJFFuPbxIyW5VExml/VRoecWUPWhXrmgHRlQnGzJDye8iriGpne+tB45UdTW
5PAYGKp7RCzlX/LKrlc7XmzZ3OLYZkrz8KGdasyzoS68qhz6iBhKUC7TQOV4C4G+mENCcbq3Iqcv
jHbHRXCFwoRkntcfx5kBxrzMnE2IIQ/k9PSGhsg0VMr1wRLGO6vW2oiG8hCVwvgisbpedVINfzq5
4oZhC7EKnnnlqIGP34DylbEMg5CRadT5VoyoMorGRyTZ1D9ev7uXL5tLrRAulkKTqcE4uVRLuIeP
NlGi/zRI8Ko8ioS+HgcoRQZLxz+l7P3cACNAB2t7G6KVMG3Qsrz2SoVQ8vVf82I6JC53lbQHPtpr
xvs6hf02HRLesgyS2NWIQh+pO5rXvXVKI33XOc0lKu2LDSyXwmL7C5zMMDdPZt6lRjulORUFXr1J
t32WoyrRkumZ6KiJ+on0P75+ay9m3zUJmFUFLTvAIOTTx7dGpXeNR2DG6JEGfCumxdgFQ39RRn7u
MhCLV9AXRw/z9HXmYxxni7PWrckavkE9CTiTaie4Ly2jyzPTn9kWkxRhPllkeaLf23pIOK5V6w8P
lVYkXTiRA3m7+MMlJf+5nwYnCaaqh2sU7vDJEzDLUXNriw+ZQXA9Whaqv4YC5evP+cX50qVHaa5b
IC4BJXEdYr8NoUwST1gSqRbNBSb7TTouBR0+1HtR20lzTzBK/kYwpUYmXbyDkyG9jV7/BacowRVv
Y3OE93gP67R9CuhKOqOgUktFOEkLc4tzMY66mExXBU7wRhKKRdEbXAoUuMl7ZowGD0JJ2Hu0QiMg
Zcah1Z38wrJ89rHAROOprHv30xklMRuTmCm6l5hQs3ZrtzpnhVnppHSwmBUHqxHTgWjUHvjHEGyR
e2qXIuJfTKQ8FpelmnOpy87xdP/Rlyhyp1WXQox5d9/yNEK3mIsrCbz056L5E2N0MS7sHX+5MY+W
DxfrGVhQDhNor5jBj8eDi9mcomtJOJNnfbD7u7oZ3lANjmrUwaiaNwggrtZm1JTON/myg450ZXnf
RxFEgqaXQyuAPJgLKK+XTwKfIxs/pjocS9SBjn9TGtDH0nt3jpzekreFEuadaI3uAbzKEGn50kPX
8tqvrw/LlxMeQxJqFnsJUCuYaY4vSrOd0GC30aNaePnN/BN3sD21aMtQ8fzpkokZDGe1wdEKTAiT
3fGlKkX+nb8UoCbyrH+0yAvfWnVdPxVl7xziMvNv0X+a16/f38sRvl6UKhklD9aPU2QccVkx+ac8
1MznKdLNz6+TRYhDObcOKvHazw6xDtMEnruc7wazXa5e/wEvFy+uS90V+hIHV8iWx3edUL3PaXss
kd4Tl5NyUr6JvUZ8UtifL1zq5VS6sjZwkfMqecKnRbQ2b9f92II6rHTi71UdIy2U1qc/vR8bWADY
SlyUK8rm5C22itwuQJVzpHTZP+EDgMbXpNY3vNWX6govxyaX4hSggxrAFHvKWlKQZNFp5HNkyL7E
KmG3RqgZGXO2IEQyzebA375+cy+f4LpC6r+Qqqt8aP3z35YJxX01Ul9dBr6hHyyUdW9MRfPt31zl
13ELRwOb6pOr6EkvLTTZlGYQHBMUQ5Z2Tp/2X1yF/TGGbUpSyICOr7LIMVMkfs5RabB3qUTu3pDg
OF0Yc2feEQZPDyMxBELiA9Y//+2JFVIfqa4hX1TmZGIU6NyrSsMAb9spCbKYFS88u5ef04omZ9o2
TBAvOCWOr4dsMq8yzOFEBGTatZVrZDP1dokyCWnupeXx3M2tkSfrW2K7fUohB4VO1VloMiJOFg1J
qu9zPfmp6/kDO436wvR4ZuxxruIksc5U69p0fGfQmnq3m/0BulUXcGYa7A0MdHl4fVSceX7rtwRB
zbTpNZxyrhqJaDrRQNXnNjaCOLPZ7MBqZEra/5sLcUjjfEqB9nSQa7LvLaO1ZIR5vX7bqTrZKMpd
t/Ei/3xGYjRADV7XcdgdJ2d9jc5y5se6jEBetQ8WnkD4oFr7NLXTJcjDrybZ8b5hrW3/97XM45e0
EO2Z+KgWo671ktsRCSVKJ29B95DVRvyI0HB0d1hFDLEZA2QfbKPaadh3tcfGz5oFIgAPkT0JiU6D
PWNW5jAQ6jiiT8X6N9XvlFa3P3qHEIVV/z97UbU0hRe9/m5OCcTsRXGV4p5ds2Ho6einj4xOIFkf
zRg5M+bINLXEG0l68ccZBs3WCSq6kHFMwC/aTe3WFFlMu91u/8VQXB8m9BOf6tmpZVnOHGhnEytd
YxvdPjHXMC+iT/eUj5wLlzrzIa/7PHY6Pn1qhv3xa5sxG0GqQU+MyrZ4U1uWjWQ50dpbdK3Ig1Or
cy/MU2evSEsBzoGBd/e0bujUvIKxQI2DsHC6yixXHvoAdWeYyNh4YxVt+vD6Oz0zfeCIBdQD1Xnt
151OH7hAeOEzmQxBg2xjDWFDZ5VfGDlnbstmxeKV/doEBOuf/zbdE9Yco8u3VdTlrU7oZSmvuyLv
Dwjh+3tNLPLC9c6NVCZ8WBGUV2G9ne5pqtzMXbNBrEEqJglgcyd3yxqBOeZ5827uSu1LZalci4jO
UI9ZHwRfSWXtLkF6zn337OGo0bMSUHY6RbMlSeOWVjJPke4OxrYvivpKo6aeEEecytvJLtN7q/bH
m5ngv03jNm445JO+UdpiU7SV7UNpVkg5vdlG99dUJHiKFFRd0kRlzKcYElmNqNQ35YXl+cx0v/aj
iCxiJ2U4p03/mfMLGZyailpE23pYu9p0CIgNe6hrpb79+QhkxPNJBxbb3VNkC9YSTdcxu0Z62sfb
FMlf2E1OsvsXV+FjBt8B78A+XSbRjfooeOuJSnIbH0qRN9dtMKaXxt3Lwxj1AmC4bALpob+AjM51
qogCYaATE+l+VyUSlU2FgWdrErgcXOlVEsjVgmw8z3FF/iKzrX43Cr28gmbzU1ceUiR2JLvZK5IH
xx7B1s9UORAe6+P715/I2Z/Kdp89ChQ6ko2Ov8kpc+ypbHjuFDkg1rdZdVsm+EATSER7VZoilEZr
Xzg3nh1YRLSQ8EXhyjhFjOBwcUaMv1NUDcWHXvroZ/UOp/YakvL67Z2b2MzfrnRye4IKJ+kZXKke
6z6q57x8k6IpvVAJOX8/CHloW1trzMvxQ5SDm8SU4iYs7QhhMRJgw8kGTBA14XCXghXO3hI8ekof
dIqD068SYbxEvsykBgHH2M1YjUPyV9sLt3TuKmvdFCDJWq4/3b123sSC4YgpshUEZQzouJ3aab6w
0J17cL9f5WTdIZpGdIYFdheegP4kG9y+w9TM721ygS8lsJ0pS1NCW0u0DDoIN6ddD2XYs45tXjEM
pIpwXpINialGXY9J5X9QfYBiHUr1x6nVy2ezcLTbeJDZjV3N/iWY2vnfAkGTcwGFPWj/xyNmdNnG
azYhSLNplMz0U7at9PQDztR+n7r1z9FCZS6z5DobUPe7U5bsZj+78PTPvmOKRQF7Gx8dzMlpPJdx
qk+E10Z90LUHZ0RT3XSiurCKnELf1/3i2tciW4aVn6r4yf7Ja22/8RoeuSBF82bBfvxYsHe9Y60V
fmTG7nCNbM/DoFrUXzV/qDYxTJOPJiW9L0SmGJf24ecG3e+/5+RrtdvCUzZixMiP/SWU6KMj+hnt
tjHRPf759EMsJPhSto6IHE6eMMnfnDlcXrMxI8lTMRHHVVskFya59Ss5OVdQ8MO2iBodLeBp6hO5
6P7oqFRFOXt27PFLVZC4vPaeHm29AAY2ovi+heFNpcqK86b4F+OIPg8hPiswiaXkeDDTs008ElVV
1ECFvSZytUcMW/VvX3+Wvzo1p7cJI2PVIfI/KE3Hl8E2VEiEvRMa9Tn9UppOkkXeIrV38xg4NwDW
BO61fBR3QDDTb6gxpzRMRsQxV8tgaB+UiSqa6HaNxm5WpdWlmK9zKynPdFUUwLtEiHb887qi06di
1BXFDN06VET/hLoavIfFx2nkNpg2cKk6715/KOs88eKZsK/EJ2mvVLSTIyV4OcApFXMa5LVsm6Xi
QWpNvoFD+ckYtPevX+zcfEEGITIwdlC0g04mLbOR7qQT5UyNWZrXVkdysJ478l+sPOgVQfoznFG5
rZ/vb6eE0Sgcr8p4jhYB8clABMQyjP3T67dy7pMBwbT2zmi344w4vkhmz/gOMX9HpWeJ9zEOgrvK
X8R1rfXD51izAxBDFhx6XRkXbu/cG/NQMUAdCeiTntYladCNeYNGCLuellCH7NPrrtUMEidc7ANh
BVXm+fV7PfvaaCC5lCRRWjkn813XmHLkF02RUkEQOVaBLXXM8t3rVzk3q3JHKOkcyl2UQU+eaNqb
vsqMKYrjyrizxBRc04oZrvShuEQnP/fyfHRPCFspESEwPb5U2duu5hjFHPlEpN0VgWk/x95QH6Y+
0YA1ueYVdBL1sTZj6188Skqu+loWZdm0T74ALGCCDqnGfsXCep81oPSrqrYv9HLOvTBqGtSjOAl5
HD6P728pcxdqlMVER7hdVAUKFbkym+DfzNs+Map08FbNYbD+jt++NDKTzNptOZcuwWRsA7g2exAV
XfT6wDg3L9K0/EW2g/fmnDwzUIWO0dvTFIHqUW9kFpfpVkmDyqse9IBc50qLYr1UFzQuZw//SNVJ
GGL9pfV/MkraGs+NbrC3VNiBFandnfcQD7N4ZnJ0D/E4jVcCCeh+afLxXgVp/VBiZXz93s/u88BV
oijkiGVSYDl+xDYkucaY+CpKFZu70gjG/ejq7ZdcxPgSltr+Tm609YlzgthMpSChPMkH5yEpCfR4
/aecG1S//5KTGS+vXReHysKG3m3ljVGn5i4P+u5Cq/zMVdCMszZQM1jRzydXcdrBTjIHgECyjEUa
YspbynAqW+PC2z1zHfas7J6p57N/Pm38tpVhtpUYjMhJRXU75UQ09nR3LjyzM0OXJq9JY4zVldbY
yVJU63XXO1ZqRLaPUxTXw/ytwtS279Hn0ARMSDA30TvsX39TAWPiZE1nuNqU4wiqJr305Bnm8Ljq
JC2NSGHgfpQFAYEgIQhSNWtoo/HcXy/51G30OJ03S9G2fxicse7XkclQdUTUvkqGTu66T/u0SJPE
iAJD6g8VByEis/v5yVPaz9fv9MyawbmD2tLaqKPLefJ1wLBdiF1akAQJf77pbEmATtFpT7o1XFoz
zgwYlDIQbNZmLhnUJ5fKVN6qOPONaEZeFk5g4zZmk8bR6zd0ZmVaubAILJAIIPw8eXV+78R9D946
SjrYeOQ8iPRDkvsSHGCtFRiEiyG9S01H2LukrvGQvn75c1vko+uvQ+u3Gd0FdewOQWZGcd/1P/VK
yvvRNoct0ToETsAsqvcWSeRbW/MElgFSN/YB7vD3Zqbd+DEsffJjN4mdiG+v/7CzTx+oO5o7Nr8c
hI5/l6rHJW8o0kZpU3UI6/CIEvZlXrj9v2Uwx58O+26UKJxDaJlzFDq+jo6fNNBEIpFiLJ46eJgL
Py6WGdrG8sma601R+n2xd0af/lg9dem7xmubIhJGGqAChm91l2g0VDZDE1vaoV+MwXkns15L7pmN
6jeroR2kWj/abgjPwdevOwCJgGz8iXTUxDLzdpf1vZdEbpJk7Q7YTfA5nlryRXGZNtCQtNm5KeJ0
mg/LImcO9YMwk9sqTWekhwFrcajqWQP/2GtQvKoYRRVPKsHWkvUTAhI95zgdGWYi0LgIw11BMSLY
GqrMsJXXACDIQySzboaX8KyaJaeqVi9cf/K7gLTw0VaEjak+Hq4LteKoMCciZSA6RIv5rzRY8k2F
pzPSZaGScJZxZcK7LZpPfU8kLqRJK6t3wqCstknb3PG2/YjYBgOoaP19acxFSkemWV0oqbJAdIL/
2eeeFpTXfi/FfChWNBfKQ9pVN8ISmBjR7yQrBqd1n+IJe0tkT4PSiMkOMnJ+qYTjo4eSUTyDxZyc
58IXy6PpQBOnNj7hoObcpUHokgDGQVMZ+LWzzMw+mBQbMANZY/em6bT2o4NTOwlNr79uZ2T/oTLA
S2xKlVpPNaWLAn07QI5rbWS/FAZCYqG3YwfOVDKDfaMN7nsbJ7Hy8QbqW+KF2SjEW+FA1ogMv6Bc
nQw0lPeldIt8U8Wxd5vDDwkw8i7mtBfZpH8gcZBcqQFz9l2GnTIHz81cf0XhByCJN5hgLt0Jm/tt
h6XI3FXI+mEy4lK/CawYfV2RlksaBdJr9I0Rj153GH29lfewJLX3+IXHj/1crBgtRdfgxpe1+3Vm
xH5x/Vrd90bd3vjVUtF+1pUZctLR3V0BUeWdblcBZm67V9ceWDgkSnlmDBsjaQaoH/MEeZUhnvh3
+iAC7aCyIJk+SSA0TpjPprWEahiADKqhrPKoHHXr51Tbq9lXt/L9qPXazyaj5BJircmhdXY1I1av
y/ktk2UZbJd6qT44BO7BKUwoluDrntLP2Cv9KwuQ549G9NmDMqYxv48Tz/5QZF0ObWhN8wtVmqZ6
5NtW3DNiKpS6VTAQzKkSUYqryptFH5bOnH2oR70vUEqouHmYzEUrIlAfXblZgqz/7niw2MKirOuW
xM12/ExUpGoP3eBXBUzkxPlA8rIa9wbZzybOcmndF+kUAHZjxO5S9DTadiiDRUA2nfkowUlVcmsX
Qatvvd6D22oCwrkvklLzQy3mh2S4SJKw5KWVoRbMxveeo85dHVjj16TXV8OwcrIsBEVgf8hQ8yeh
77WLYgjkGdZmNCj9Fq2U4V8FWjHA5Q58NnR1AOVnI8SSPZh8y4DjgFfKzRhjNdj48VTDrcnL+iqw
M9sGr1JbtKN6CYavd00QjuXUBSP26bwUj1IzaSBPaSbtiEjOuo2U74z5G9fUFPC+pScu2tfSXvL7
xz4ByAUIAeibW380FXCmUI5Vk+/ngCxwWJipD5lKjHFx6JUre4zPmQQUUDMp0P2OB4RdgVU/TpPv
PEGT6UA2lktf0eR2FdSAtMhUVEkB3iVGgzsz4VChCFHpa4+G0xRqP8FDTNZWmLtcV3icjTwi6i1A
84tL36uKleISG+IrMjn4PY+6phYXL7YOZb18bqbCd1eIamzSWvvfdYfPzkclFY0iq++ofQVPDlPR
O8fsNcppXSBWZlJ5TcJtHibEGjOxaN0GIq6JedgAJeIGon/24ppEjhjoc31hj/hCEEpcp0lnCbcA
BXoENCdnxARx41hPgR3lbvLE46oQN8UzGAS9hPYLwcWse5BAMcgLAFpAdDQPRiEVm8Bmsmml+Ptk
/P+9uv+L1vFvm50XXt2n9ktWH5lz13//b3Ou/dfqfoVtvTp00bGsNcF/AnIM/y92vmv1H/cbtoj1
5PiPO9e2/qLCxnkRadQvcy5/JP4OyDG9v2j7rJUcBx0yckj3T9y56HaON6y4cqnJI1EC6Ee5YeWE
H2+Y2lkXBKuMPyXFxfEx9eyx3YhAMaNMQyAUINCFopQ7z8vW0CwEOBnwJF+Z9g8CLMrkU1zH0tq7
fWVBK0IAV3xIvG4xIoAQVRoV81JsDGTZ8osMbAAXfWe4xYb6bUMiX0vHbDOWjnR3UCnN/qnVSJPJ
7dJqHgBMGNZ+qjLw1HKiEbVfxriMAVp2IH1RKuoAbZbKrTako3jONncr4J/VwvY1M9ruQYOW529S
U5uNSO9y7F2pnk9DuOTxOp/FrfacuuhX4QVmcb8nMbT+adUitYaQoOfuLjOy7pNPBLJxM0xzsI9R
E4qNq0Drht5QNiWTat6moYT7I6FbeYDy2wYO6Zb/yG3cJ7a5LWs1v1U6kJLQmtr5k2ZCE48mGIba
0wINrNjlzhi411RU1bwtizx7lxkuSbRumak9RpQZQgPpqkB4taJOIzFM3fSZv83+ULbTqN6h1nC1
xwAeotz1sQPtW08b/W1eoax8M2ZJNe8QFakiGpdAW6fouPtETcSUOPgJvQW3MPbfuyqNvae0hm0W
QuxsFxj4On7YXE3qk1NnZblL/RlXbDsl6fIggVdAhYGXQE2lMxIgypkRZBt7MNJrR42DBLPqeXeJ
bnXWW2/pxiyKcwrugJzN9lMjuzS4gpxnPirq2c2mIYzruh2WhaSLcUxpehPobbNygfO+w7G9TqBK
0DjxiSsGdeKMendVui4LtqVXy7WHrciibFr6H6WwzSAaR3tFwDoy/ZDWHgTIko6PvXViMJdXWiIm
FY55XXWfVFblP5sWkEbY1DaJGhihpgcgxgsFdDIu2PWYtf3F6HxeEvOxinexGCp/MyCHmLdCyLyL
er6pdKs3TpI+t06hvppNTiZjY+oDX1K56AtM2piNtvOflJ3XjtxYuqVfZTD3bNBtGmDOXJDhIyO9
0t0QMpn03HSb7tnmbl5sPqr6oCVVH2kO0EB3qUuRkREk92/W+lYUKfMGKT4vFk8GL2anspuNoJ2r
uAO3r7Ugrxp+MT7dYXGis5yaTg8beyQ+s/L96bbyG93YNO44aA+F3Xv20YNuZGx6w2PXDKqRF1Wz
AdTbaKeJMkfP4Wv8dSv2zJ3TJMiygZdAvdxNb5MkdfkAcnzJsgAV7iSBxwKSKr/ZuVVQbPS+mrQ2
0PJUSkgihL34T1MiHfznqYPbZJ0b1q9el/fmTZGXQ7T763JdzCYSL8pQfOn4P3g0/HXRtWNSAi+r
QXpuzG6pqqskHy3uDqfIoZR33mfXjgexsVOt4aIfYvECl106x8oeMxP9jsvJJbLujs/ESoM0me1X
0O/5lSjc/sYxRg07WZbYXyZttPugiuS3LC/0A2uA7JzEUbsdOlMcVQeD2qkIh9nEnjkc4rL6iNUE
IKAynXjnaGUOuB0YY2jneprsMtkqaDtRz0Jg0cVIqlCkP0+DoQJR4MbIlmx+nWqPZHZXrz75A1FR
VLKxfBsL3T8XcwqodtYQhYQqV4xwKlDr5JEVT3pUA6oTo7wINc8jEKQ6u7XGvlbhnHnWIWZwAsF0
dpNPxSQevGRqDb6pFMovOKm+v/PMUamNzys4yA5cmEo1xc7Mj1CpETpC44MmkifedEQhLCEYphRp
oGiaTU0RdU8bpiUbkyXrrWOU8srwar4DS1OPCitn2EWdOM3ulIVe6ykJwmwUG3rR9B6gD1N9B8PT
zQIM5ioe4dOjw5p5HPefcrfPrmdz/tCzsX32DCnFlpQAWkZyKyvtSGEYPU959qCWNj72jWqv+O2p
Bj2lXid/LGiu0uiY+2Me1oWS+zrn0h362uo2bppVJ8Kd7G06oIenqvMMCht/DbVF3JOFmTE0I2Ok
pOBpViQfSs5EhiFxAcEW+cDds7pr9rof5/yBWyaMfulvSapt2p2IuxIOIfzKBrE927YQWHF2tfh2
nIRe0qmvXgJ8ENZCWmsgdYfos1x862CUlfmmCC1L4Gy6zZc01Rx9G0X6/NCMjbOHtN3A8MFrmtPN
98Q8UoWZWxk7zvUCm+iodyCMeJKoq3LMIVd2dnxiddUc0CYvbwPKyjBWJojYJqkdK4gh3X/haITD
mTcr11Zm/aGU5CvES2IUQe9VeCFSNNDugZ5Mk8EAMDbH6JgP3zQ52e9OMnxE+tJe4kLGm55S5BOU
nOgV9qH7hm8GyJ3d1V/6aqQlyuY0ClsQ/WUQu5D/Uq4LflTuu2e6tMw/68WwirbnaENHMqXoCcb6
faZb/PCyrrnlCd8APOLeu0aA1H81jN59UAlC2Bb3LkzgaHGvVGUv9RrrVoRWZHp3Ne3H57Kdm7tM
c9J7Hpjltkvj5Tk3RnHuvcTgaVNHF6/Il6+dvhjPtLr5zuy6/o4ZoB/WM81rpc9sUJw6HpAppxXP
D5cs1uvSTJbHpaytjE21x4Oh79p6YDghhP8KV8dgUlBoAISyfAWmGmnrtew6h/mSABB4zfOFmx1s
sx8slqjGrUYvCgcpVsWH14/0VhmZKU9osjn7eRx4RZimy8J5Ei3gytOeVi0BaQXC1+YwzgBcW8jr
KsvdQTRC+MVpkD/nTo8euAf5drYJWHURuPrFvus7LwkbdxBVKBvZ63ez9LpD35fiHcu8PC0JD3dw
kaxPQ1JVimWfGKAlAB7PKQn3FGP2ilY0eu8Ts465CzwyFvUsKNBozKwfBNKLhjcdTljGxKYUk2Mf
IhNMMdimIem2FEE5Qx5uro3BUMHfSIab76ZLNMZu9GIsFnEx+0MIO6JBejD1u3GKYtiJ9ZCy9Zlr
nt2G5tJp6gphI2WJr65qIVW6yaMWhyqua0e7H93U6OhlfJeJFedmF5SOURhvMrWNN2W583SrfBCX
5Wzb9R5EtqNxBujwtKtxaPBfLkOtbh0qJSAw0WTk3P+z2Z9ioVbyKY/z/AqEcPeSznZ9x4nsDSc7
HdHaRVQdSIOKlJNrbuv6m5p7Uex1IgzMfT7ZSu7cyeL4KPDSHCyYtPEeTAKMP8CndTgsnp0E4ygc
LegsnarVjjLHuIPRWxhB6g/DrUDixxQsMeq9snL/XNYKO4pJgQfQtBp1gIBYaHiYpM55jmqhh2k+
ZQcrirN7U02cq3Ztiw+Ko2uHOAa0kp3ZuCeDtStoVwdiYODXsLu5JFOt3MEszM5jLq1z2Xm1vScZ
hzFRAZLCJqiaHKCtpntDHhAZ0qZYoP3m1a1jnNH2MjbQ+wpdhMMk7+woYcKjKx1Mr1XrFB3TCvLe
RBqlGBMlm4gWL5+52Qv6ni3wUor1hTLgc1vF/QNLLY7lpWvzC+565z023G4HuGwOI2x86XbKHO0a
tkT9Rvw0mXJZAoY5iBrlGLStwNMQ1Q3o6XIAZF3QEeVKNs6SOoxOO/yBh4o47CEYh9TyAJCOVb4r
9aVp9mBSTStQC4ouvcq8ZrMooRknGp8e6qal0ief/HcRxn7lvYxlG29QRTJfHJPUe2osHdgrrq8V
re/49TEbEutkAsuvQx9rswpbp+JtJpY0n7w6q678auLzR/AjGMWpzL0iAgAmdqwr+5PVM0q1i3rY
572fvdmpRTFvFHL6ZvZGc+c1Eg961CSRfVTMco4wS7rxqBd6lYdCKf0t6kgXDMbvTQA7osm8mvP8
KYstL9pCN2+wG5IZ4B16b6xhj2kwWWlVolEw8Iw+LDGmZz3VpyPnv3dkgtRf+V2FYoRoKrYUZQKT
Ele6pldr9deFycJ87zkx2uVJGbOyt4ajlgd3aN1ui9jHOhciT7+ZViR79LqTd7tmdtVwoW0jBNwO
UtVoLUTN9tAdYKu2D5TfEMm5/QNvHtNDHa0NYSJjghpKrgtWKvJIrsQaTekmR1JEvgmnrwPwBNOR
m26E8ebFwzrnKPmSe805JGmU7zSvTu7sVGTvrV3aHzAPtfuS0d4bIiD/IWYkvnU5XzeMaUotFBW8
8EBvK/fW4fZ9j8aJcWVNy/LSq7gizSEhJWlDZmXR7Jt2dl+NVlqQdTtEPQDc0wA3vbOSdr1mvhlM
H3Z3QmCNl7sVw2OwDYySBi0PrcoaDoNpV6e5T6c9h+UIodM4e4VLngpZOFodwA+/1ak89qxjmfW5
8SfQ2c7ZbG0eFrplHpZyOlC9zTc2qMIXQRzXEjDaSpA8dQtZOQTds7c3q1tTs9qWSRSlzX6yJ3Vk
z9LtktkYPk0FyHSgjf5To1s7uILDTdebKiFbyvKvlsL9JidDWwJ2Ezq3KELcswev9tAPC/dIFCuG
2uyVvFMqcWpx+rwnTO2/OdBFDgy8rK3HQ5Vgc6k5V+woWkg7rpPKsBcZWL4e4P09T8niUnq4ksca
qANJPVydnPV+FQfs1EjUmzPnRTJcDlUXZxurRqjFgt8LSxq/sMmG9rZM02qbWONwGZfiXfT8rWHu
NcACVnG2M4i3AwT+lAPN3jaGVr57WW1tU5ZdN37ROQsVHoyJXdaWg9gnedVf27Lr7qooyvcu/uQT
q5642BIQRGWp3MQN6EJ0EbQ9FEBGziQiFFpJfR11RRJmnszIpYiGO7OrPi9xPZ0oL/pDPjvtVaFc
HcijZ9+YZVc8DWUyNKAt25SzmYP+ecymeZ8IAM2Bsfp4CKBKx51VpFxLXJ9H0rJS6zAREv7FrlJ5
D/2958u3IhjbbVL0Z3Y+EUP3tNH9bW9mw0fRNjQuJJdbPCd9tu9tneb7UXPmL0zfi5uurmt1Eo4Y
bjtgrDyycIanAXTp9ps+JS0Fc94vFLO99dz29IQ2kMxqn5NR9CXKqzVzg6qDu3eOpRaUGg0KlzG2
eBd6tB7gF1QPtldqR4rxjvWQLuBW1THwlIG2aVtbVWJvO2UPuyYyX+2mMc5VJmEKV0a/E82YObtJ
0970SXf35gCB3ciy6Zxgvj+y5UJ/3GuINNXM2doSHUgirxEdmzmhNzD6aj60yNY+Tb2bQqLRHJFv
nZ73DMTDeK49RswhfBowX4Of38aTbN5EXDnFmhiDF2SKHtsu7m+KiaXNcWw1bhw3t1X22FYDFE7X
x9mJrC4bb1N70KIbsiu8cGgH/6nSi3aLKHzcz2BOlt0Uj+t6sNfnTTNlxT314EIItGU2gWuI9ksu
qvazImKCiVkzfJ1GshE2ylq2M5Po/VAW9p7Kk0WB54/2aRoIouzIp7nmAGy+KEPLbxMRM2uOBkkL
tozmxaT1l3ttbqPjWBTjUdIk3cER27ku2/UNHPTiC2FdkLs5ev2jkZTn3PLmwAAecTDskgeFWpKD
K5mhjBTrgFgd5b23I5LRUKBgFZvenRU1gIM8bj/pznLnLoN6acQ8k5ABzuV2bvN5J5P+jeO4fCBy
fgI+UBa35ZwcFb/tnuQDbnQSX8ClM9MXiBj6RT/Frgfhtikn7Y3Yl+aF8KNrwOblVjL8DCfQ9C9p
XOn3bZuVoVhykwGanr76eVcftFgxL3S1BxnZU5AxKgNt3Q/+zBhDo9qmT5bwrZ3yalBLfqSdZP3d
Rs4bNFFjk8dWcsn4lno5YHXqoQRPMHRFdWTWQ9JFZ85HldgaNBhOImoewa1g3RuuUieGfmj3OKZ2
rabZl8ju5yt2XFqyNZe+Isuis9yc/Tr70NAVKr3WUZe/RorKbuwkBhdF6OTZlwNRKkNdvcEbooYr
5g+DuLcdQNr0ySywP0ZalG56X2SnyU/aSx4vzrXpFp8WlrYhloZv677uUXQdd1BXdtVNQWCFPU7d
U2+TlXaleVX/hGRNOzWV1796lR6xVLJyad5m1BHTWyW8mCGsq1gb9JHK1IZ+yGHcNaaxsQR1afM7
MuqrmltkxQxT3YKTZ5PoTffoloC3WcHQvgSECdSvkZ3qzT6xBgaXjQXIFrCe1LU1H0D/NCPv2DRD
UuNiSwb7rFWA+zc09s7tbI/lIyduO+wcslcZZY0yFoHEiBIfB5qRcmPUbVOfe/by7JcTiipy/PIx
3Qq0VfUVlYkPCLZvecxMNuFVAd8p4HZUvvnwB03Qv5uYCwiMFJTwF91fUXKNRMWGYujdc9z55JVK
F4cZZ2cOSAewgy0VeFszaudrN2fr/MNm4fYvIcOPhMSflUHrtB7GAxhEeGUOwsDvgZ8/yDs8Z8Au
IZfPnuxIWvEttY9n9lwLQ9cN6Gh1IDNT3WtRbpdhpjT9DxLP7zKNf8kr+PkO4hkQE9gncIa4+i/b
gtFTbZw0kINEMZTrjIsl2sHVKpaOqi6dPQ04E0t/nA0ygwdtUpvJgZLNqGBee2wVQdjNppI/MaO1
JLYLWgRSG8ArbEllImhC8hCrN1J3y3qD1Szx7n//Cf79V0BPhUQEn/R69sJ++nnhkbgi0SaHYfii
k+KA6aJymYH6ZPN8jUpbDI81nm6dw8vnKprwpH0hIY78idZlQLsdW8WIibalyeDEp1MOBg8a/lnJ
ODL3IjHRMuLZbKZbuRieA+g/s7Q/CIh/EfnwLVA6rTJ/olIF//Vr+raWQG+dDdygphHlzh65FqN8
DbyhHg4DA8ZtTy5RQbWHBp9mzuPDJV51/ei1aXyySYQo90urTcPG+P4taA0BKn8wlP67N7myxRBB
QZvCPPuLiMyyOC/cqCkCp26zYY+cxpHncoh5X9Qed6hD0ncfi2sdZvnCh/z9qiDxmOvEbPCebpMs
TplYuS2k82kWi/+H+/i7jvzHixmNHZ+d4HYyhb56Cn6+EhCvLIWfkDdmEm1kH6x8Lry3Im7qYauh
avA/g64FKT8SlJRfYtOMgcxLM8muY9DLyRnybSwORVFHLLTMJC127MI6Mk8RdxGS0wL6rrN1LcRI
IBHh2M/mkxAR9HnSgOBBe12W27uGAho1cUnPQVHdeHsNg6fkBUvtg9Ypu0dZytA1bViehNPiaZ/r
BOfzHQ5Q59GfLPCoVo9B+U/X2Hob/PzhYFOl2VqFsxgZvVXQ9cOThsVFUkcNoKdeFf5w/9dDFZFP
Nu2NmhnkNecCBHYnZR+zcWU7I3+ayDO59quEIN6gmbFcBN2UUx4WTcW91E0Wt1HUTMZ8LtPGQtLQ
j4Rb/AHOY65y4p/f+YrFRoG6Uokw/f5ygxNpYZQueylEGMmUXGupR3dG+BcxbillH3HTQhKq1q1B
pjC6UnM+AzyP85PQK/43vlz3hgVGl+4J0iEXrjIE5nWejHl21p3Zs3clFhAtYLNrEuKQK7ZP5Pvw
V83JkylFXqX7eItalXmfa6fMlyODo+yFHYU+P/7+afbzeeACUgFohnFzvYyxgOi/fEvJaMzIGSOs
9gRlrU0A2WnpRGyeXtYnJ20ZaejSoRyyCXmaNR90wO/fwHed7b8+bd4BHzLUfPBa/ors/dU4viST
mCvyeFFopJ3cObFhUwevXuTwr60UH7NrH/3ITl5IsSKSsEja9clqxOZXshXrKixqRFQbk/lyFJqA
+JjakNb2VmWc4zTQUXTUhjFqtsRR2Huh8qLeNPTraVAJIuVIezAjbStsZq37P/xyv368bNhXo4th
4OoE/PU3G37ixDrutG80V82FYVFVhORi8e4ZcvgXGmFFRhFa0FPk5snnGkkTYj23zaOt7nmRtR39
qjcCCYr7Zma4uxnmLHswpwlEDJQH8QA0KDs7BMUV13okqoxgIFQbG10fjQuZKuQeLAaTf+LBM+gG
VaVqxpEkOZZ+3d6TIUUU6O9/41/l6ia/MVIFB8oBYkxcn788EwtNuoWQxbfeWleDFosb2iCgv5T+
qBKqkGSGBo43wTWXYoindC8ko2PaCjqznoTqPwFUf9En8CZwgq+qdaCYBnadXwkxpW2n1EEIe/qR
4/woFUkcWeZDbImVETWbyXLmT0MzGCyj+yJKt6MgbvrK96s0ZWAG75A4SYh0BBoJ/6NKvKzfZqVO
MrOVW8ZO4VP7aFPBtlXUTXlRhEMUD/roTbSI646WB039atadeBSKlUMww2+hYV//VBtEzb5BH1DW
zPFAkFhM9Gyx6yKNS0T2TRzoQ0cHKjqZW4GoS+rduTS6OiTlkBTlaEHeti/xrXFFDxUDR0ScKuEl
R3sOS54i/YtfSV6s+L5ENUvbIu/JVc0B3JGx81Au0AuLSEVbcmLXXieP5LS1sqIhBNgtffuI43lV
C2hmfjWjwv/U+TNDbSFp3wLQCy6pjqV/KfQagViFFdXfWn1JBS5IYGDhx6erBbCT2Zh9v9L+W3Kh
R1nyn/+1/p2vzGrblNbyOxL/X/90Sb+2spMf/a//1k9/qfvf3//v+F2u6pyf/mFb9Wk/36n3dr5/
71Tx1w/457/5//t//o/376/ySJ7uf/zPr1LBMeHVYmyEP+l+1grjv2b6P/7f/9MSUPL+t7/yT6mQ
/Q+k8Ks6HRwSrhWTF/tLKmSKf1D4r1oh3IW41Vav8H8qhcx/8NCHFo4naVWC6TzB/qkUsgSvR9nl
uhD6Vjae/d9RCv18qLpUy1iUAXbx5rCuoUD6uRxg+tE5NeayMK+zV5WMV0PB0oI0G9rVzz98Kv+m
x3Gc9cV+PFPWH4ZiEzs9LkqKtLUD+6H2yFVn0kOLVYWtlctDmdVGfULQx5xH9RIFoFlPpnFJhJ99
tEtbeXvG1uOwNTrlHdikaoRllo6wA89QUX2neY0SxzyOSeQwG+FVB8ZpfbJjmMAuGr+zMxFJF/XN
wXFH92Kl3D3IO3vzSpBqGV9XSC4Blvnt1JwTkDfNjmAanvRD6cXzxuyho+8MTafWNrJ22RKhslSb
qS3WvyRMRCTIiK18D9C2v03XCJ4dYZKVdaJjIq++qBqSh+wRzUpYm8PNHLNHDno2CGzL67Jm0uE5
DbzNBbBg07mNzUhyHXllpFzdZjIm+LLOR5woTruQ1dLwAuEIFzPe+ZIeZzPoGfdzj6xXu4zTpB8p
9ySb135E/xIuup03+4osEYYkdSoqogUUrWeQoUDpj6aP1oENmxJ+wNSWpRGicx+L+iIJ/ERwoZPv
EvMlUg5lvsujTsVPI6Lj6rjIwX7ONBS59hBrX+KM/HTEmvUgnA2LcHYEi0bKjzlo2zGNDMShCzNh
W+sCa1xfiSyyTa3xEwfP3acwCAjAZPhvgMlVyRQHTi+u/dq9j52kppHpn3yN9JVZh4qyEMumJeZL
otxHZ87utarPt61m3nCNm5euNr2gWKo75ca7IbLZICJXDbn0GSZ64uiXgmM9ZujXLcyic95DQOzm
KXXUiX1jyiaM2DwW5YFh9Xv8DARtElPIHOpmmMbDwP5lk442dBHO8jwf7xAInVM6hE2SaTuvJ0e5
6ctx45uut2n4slGgfYtGcrlavwwNozmN+kDPE3UH1NpM9yZxb1ckLs9m/DnpiNxz40vtUQblHTuI
ZonKvVF1O7sRt95QbLKJRU5maNcIVHaL196j3brOafgOddefBiKxCYzlbHI5GzkCLlo0biZTXDqS
4IKpIrVsxJ0wVzfGwjuopXNFZM6tMJN3wzfDOGnbx1YND5Yi/Kyar2erwLWqIlZbw1m3o4NmZ8sW
sPHI5xcdJ2eJNrPWv3gFwnJzDSY0Z+KFmMXz3khc7MeUNTjJuPFUHWN38oKqX9oQh4ETYNUhZo37
ZA3pebaxdyI2VjeDN0v08hqtlK5vfBIaK83/ZmiI2GN/unbRhzNZ795BTjNsmtWA0z/bYk1BXrDs
osWYgjrvLrVRPjo5mg3R+OfRXK4wStxKM54DJJPrzPp6ihhZlrMY+UE0a2WVVWFUy2kXWbIMPNN4
MmufEbJHXYv6e+8VSIKc/oU3emXiCQn8Xv+KQHvboMu7XdLkoy26+wincbA6AdvGOVeFenGs6dBb
tA52xRoqFd2XpGV/rpD+7wiUJyMLruxmbq0LuYdnlxpkYxYIVaKm+2IRCBl00XLM7LS76utm2cwO
IqKaWE2/rm8ZY/TXdOAkqTXLAXO4F1iJ+w4DcldKT57nPL6vDexWBDeNW4BfS2A37K9U23qhrJYr
oiPbsDQlyfVW/kFP3gcdU+8lp60wlursKgZ//hBto0qEbVG/s8ExoEex4fM1sRO2YkiXadQZbD5Y
cmzYcBAd75o3w2LxJ3167hK93iOZ2Vkl24/Z9VCiK//G7oxTMlvHOMrPelbCq/ZJzRyiO6KXISE1
3KGmW94R50ocbSpYM4iiD9FwPMUe234ip5Kw1gaFvsRMdm7jvBliOJuEQt5GEMW2fV0h3pLu49Q4
7jFrxkMj8mNHcxH2cXPIyPXzxuY4L/w0C7RqaOZ2GmqJsdznHNMB6ZyXCcH5Hqxg2AJaOxhTdnRK
99vY4ttF/blnL24FA5OYrZsoi2VXohEJnH5dcPfVlYcxiblpWME12MZI3vEcT1cgUURo20N2rAbt
NHkz7zTpuy6Mm1x/Skpm9spVuygGuWt1CC+z6K5wY4QA7VcAnrtI4imQaSK2vtdsSywqgQvhLtTn
9JGiEuXd6AbO2CdhK9qO52583TUeAcmEPjolJTyHRHXNtS6JPxxb4zIVix8aI7HKOvC5jb9Gt1tF
1iABQNXEyGlXON3J9bVp20YRnhB/OMumwNZuEY/nux/WSMYHsazEAU6xWRADjfhks6Dj9Com01ml
n4XXS6ItsQcoOSUHs0rv4qJ9BVl0kaXx2FulGZTS3beWjnNvWdxnRArWe5eV2jV1Kzqcsbi4hbxU
iaoDaS0ixPax87rmi18nj7gh7Pe5LIhldpobgqbnO1Lpiv1kpTsOvy+LK1+ZojC4L5v5SGIpgpcC
x3JUHxJVmUFW1d62HeURBpaORST6Mk/xYWzEx4BwMjSH2jtkdlLfDsRnnxHxWtvc8BATG1X5GJOI
vVeIsENVFBYfFF9SpU+fKjcjxmVISIEf6Yud+t4Us4X60bgAsf4oq6Xb+Qr96zRjGMq5oQjCpXhP
qybUFrIA00pwzLbqRvldvOoj22qDmPEZU7cd1nXnceNDAml99RT5UUWUDfV+lTC8YCAzn9y2Pit0
FkecMSlahvSccW0w1SVGOXGz16qv1LHWxYs31xh25PIW1+WdxuMpsoGyjK3fXsySSD0rzQnosfIl
NCdFCJHdaAB9sgOujRMjkTsh24vnVg/CS60tzZyznn3jlnGpfb9gVwss5LsQp/TiwXOWVzEhoJ0H
ex9JAtukpadserRmYwylumvIdT3bpnapO5RHrN1eY+4I2nBdXTk+KX48gF287KX2bbSKr2S1yWtj
Su9F2ud8cZQ8PqLZJ2y3u2oU6d5GtR3KxXklY73eoVpxd31C6MMq6QsabbZuLFZe3YJ2vFrycTvo
CBN79t1lckS7dYP9/PNoTxeucBuhByp0Jyp2qogxZAj/ek0kDqzZk2HecziUuUHJ7LpBn8cQiJaz
kZOMLavhm9QLtFnGuSA9PrD8/LOTW6iF/ZusTx/rAc+fXlxaROxBXBdfc7/BRxRzukkH88+iH0id
v6WBvuuXcj+b9suE7zpyqS4o5Eh+9BpiDgr9c++lMpBKPPHbysBrpi/DaH7S3b4NsGidy9Z49LkQ
SXlvT7ZyhtArRm3D2D+9KcuSS9Fv8ZF2zWvNMBlJTWReS97MdMzamKLMrudC7b12Qo2RelnJseJp
LgsmlPPv6Qgv/LiGT5ghw9byPtbNfLqUHDwG+iZBe9wuQpxhkOnOHjsLdiWZQaA+gH/Xq895u+Ss
zZUcsJA6FiekHftM8rD3UxKCsQqztuNFbLequhu9RVrwp3HXOrX+uTXB087yAwgKiWXgv39uTeq2
HxRLGhXahqSvJhfUToMxQx2ALMWjy9caH91whsYD7SiZoixJqN10fl8fhKfu5g/YQdbMycJ6yddj
abSNSsdm0cebJe+9YuORfapTmC3inOgcmaWVu4jR5gobq94K/VG1Mq7DWBum2993Xj/PfNcmjw7T
YeK1Tu3hNJo//3JgRhO3YBUYkpRQPHXCR7WgFwetNDkNtVlzX5wm9/Tt73/q32ZOpLb9NTwkWgAu
368EulxbyIvQR52UmqFAdlrV1ierMdadyzQx/GhN5mYBSeBc0WU5Ue1Ps6cRMe24BYrmhiTs37+j
v38OUKOZrdKI+2B7f2ULxISUp4QI6KEssc0E2WDKjeTRclUNCWMbtP9TG2YoN/6A/fh5s7h+/r6N
p8ul+2GoCoXz589/iH0xaMxBQ8XVfC7dyjtPeaddMhrQW62utUsjXWzc2ghc9fe/8t/6++9DByYJ
0CmRaYv1I/mh5TaQGyjfwqVQYMb9MsTowGkFUGeHSOe52lp3cbzN73/mr/fS93BBi9Ex9HiIKr+i
MUZzal03suONKnDsuQecRFsl/7Ax/f7Of7xj19EtGEZWZY5HutivXHwxWktXupIN8oO/KzbL8YZI
tX0XfHkbTtVOvkDYvOPQMJqNboahd+Chv/v978lP+3WiATtCB97uAzznGUx6388fbw51OnKJeF+Z
zGfM1I8JSGjadjoTy5URuegj1klNnKYkv6lLcax7Hr1AqrsDU7sloMxbz+WkChqcFCE61O5ERtGH
o6kj2qwiD8s+o4CSVn5ntniEjQ5fotUmz32NDsFrEMjaaF1cViFL5+w6hgZilg+yECc3dW6RpW0c
o904mrzuW/PQE8EWoPU4yoYI4DpDqlaVOJcHj/PaQr4LO6m6QsthbmnimUGWI76g6IUZ/tYX5QMj
va+LhYRsXcLTvFwXzvjciukkCj5lMQ/PSCFezW561Yf6ObLMU2ZVZ437bpP1pIfUtJST0WAUwNEx
af5jPJqbMuY7inSmz85e2tNRJ/HBH2z33Hne18zUdkvfgtJjgYdaE5DKUGQPSF2ua9vZzRiqOtc7
lZa3cQBYsbR8Y6fwkPTO57SJrsY8PsyjdZ+CWAZ93vJw6V5Lg+LQap/5VB7loFRg6t6O1fwePfyp
1MQLFRpdc3ydlDMcP/5lLe4RXalnxEs8wQ00lHWzi21tz9L5a875apJlyCE5vOORf+R88BE1Lfsx
HU8Ru9SQu3OjyehTBdgo8Gq4DUnHRse9TyyEf3kSkunxtPjyhL6Nzaqe60E9MaHH9cZOLsii/Chb
E0WJ/1pN4hgvPEYws5lz9jzG6VobH/Jh3KXR8Lkc0V8rS95b6YgwNwqa0trqnfGmOe6B9Qb1K1/s
UCw3XVc8JrFxKu0GjcjQhYs9YFWxPCl38VLRy2TVq5MyzIkzJg8OZVro6skDBeWnse+aDRO5Jix0
riJH6AbGYiYKY3/TW9VjDMd5R4gYsfZRW3ytJAr4VjeugNTtF/P/kXRmy3EqSxT9IiKKGV6h6VFS
t0bLfiFk2WYqoJihvv6uPvflxDlxr60WDUXmzr1XNhePGHUrFnYtYDDGDVM8ONrHC4N6ndZ8xzgV
dNKhU+ic0WkPtripxoOSGgACoZvJHp6NyR6fSPxS+ZJKsYPhQiN8NTqgfDiVgj3j3XPpqQut6TnU
PGfT5pd7FZJ4MmftH6ZeggTPrOKImWS7Vq16wIN8IM2lESiwfUdiKY9ypsOcBoo+mwV5Tm+8O6hj
J6ebyCc3w79SAuyeR+MHVshfrcOKFE3uKhZ1PZ4mnrakaIufYzi+kRiAYrd56w4L0V74+sB5MMbb
Bj0i59BoiOlguIiJPV25rrumbUmdeyy19+572a0N/3rHTm54EdR9wtrw1293p0Xx6A8gb1ttfWwr
JoZtm94ATpT8zykm/7n9EShewh0y20O/hGncUiYytbjb3MclsPHYTZdh7f6llntupqxDdGHLUWfq
KsIA+Bjm4csyTD9Y7fyy5H2cDbmOwZWXsW8jkSmedhpx59PpRXcm38Vqv2ZBi3BjiwmEKrcEN/Kb
EHYisd0wU9ZGnPLpMU9fhTc/uWv2c6gscLTdobdWbIruQZHuGweXhCBao263p2Iyr2no7i3ulL4t
vlo1nmVvJBYY/hl9wujWvSIw1GzVddqK31gPYQ2LYyGd2+oJTJj6MoDbwJIt9yJsD11g/pz0l5nf
4yWqPIfl6PQHp5ZG/mPoxXwYF3+IfEzw9EPtbmgmI2kXMgP8wkAixqJLJj88mLX31zOWUNLwKwEH
agMgURa4PPGCEhZnrPXlN6xAIzm6xF5fNq/SL9yXaSl7JGEuesjZmFnqYhpz80zmRz0JA0fxFpKw
7YbqA9fzwM2/VR+hn0MlH9aVgY5Vvplh1d0Qkf+MhnnSWBeRUcAmwfIxJs9FC5xXd+fZxbicdJWm
WFzGG1CUIDZXW/xbNSLJGUsgAmcq0d/WQDwSt7/UQRWiMgAxcLMZJ3au9aMqxLtrzeYLQ7KBPbGF
/z4VxpSUgzPEGBOtW1MyYopBcyyXoIdM4Nj++DurnO5MkGhDihQ+KfysSuPG39jVHozXZZPNoQPm
4IXFBYqDExP5A1QaaM2eVrorCAGPxYy5dpHGQ7AEt3Gx7kvb02wHkwwLe8r7PZvKc8NwOqIWMFE/
KKnzqv8YB/sT2zqJKajcketD4Oi9jtUQQfeEU/15m8cHZ2uMKcKv3X5b2/jHhrZ4MFPmZXNnIALX
XYq6xWKR8Wco5pa9ooAsfsscJ2y0jWieOKjxx7XdT7EodZ4LR5tRHtCev9SmLpA6allc0aqcvyZT
h/1gDoRXys4x52jw7kvYOfg7fdmcsbR3g94mAO2BLWH2pFcQao5x4miFAm6r0Kx3bI7HEzI36VrE
GbbIX0XufE94mOtjCBfkaQzrab8GebPDCZ/uMwPBYgc0Mx/2hVgHICPQ5R/RT7xI8k/CvfbzppZ+
37Lwt4v6RbVDwrNcJKwgQDuVgdVeNz1Mnxl4/Kd6MlmL1QXsWyutAEPS2ga/h6n2k2qW6oXlQOkp
K8oHN6WYscX6FORzQSLQtWcsresavpAWL95GI+vPvSX1FIdjUT9X08aNXJo73LL5jthXBaXaGHFC
r3tnyG/bvPqHwGg/iMQ9roGNPUNb6c4STZHgs2Z8valDkOPIbwtj+ZG7/YsZTm2c4zknbLh4z10H
EHSY/fDTIHSMwFWkzr8765+YWO9syWbr2FnLK26DOCz9xFGdSPqS8ELbERJp79tluB1jv79beXrC
OqHVsHm6H1v5SikiI3LxwSlfXPkS1k3+LjYin29hS+IVLE92cn2xPuLmdn40U94REBTpnolvloQo
XYemJHPl2v0SB1a63koycIdKh8vRCadqPBJXsQ+0Dx2ZVVJq6c50oIfYPM/HGcZdko5opGs2PzRE
+z6Zi3m7VU+vzBL1pR8NJAjcF+gjVRi8ce5fe3/pzoErSLi3FHhxX7Gzb0+JXR4C8snSFpfKVV9c
mp/kK57KCZhcr0+9VodSYxHKBv+eUy73HdZfgZ7e+0f8isHf2c2bB8Jg+9InWHjfZ7We+qlPDxn3
5f3tOWtnb1uzvKwWhyjQLJx6TMQuzIg6Yj54XYpybqFSz/oE+f8ZB9zAlZce/ilX3Vp/OwRpgaXf
xa2na/PozyFYK0luhyFdhA++vUyLfuQJIaxqTkSfugVJu6++ePvXx0ksyZZ3wb5oq68x48sZQ+nu
Omu5DXgS8wBnEZs1omyZ/mae++KxWpDWpT+zHOphsZYlRvG+VUH43ZWhZvPWFG1oM7vZHbOIKczG
aMk8lvgHe6AAsVFxAxrZ8iga/PflEp5Lg6SBkY+PXRDcssoAtTJUR2cmj7vOK7mOYk7WjJEeswze
hkV/zJpCkVbQ+j0w03cng6vF2A7YQrO8SRZYkZlvee82sjEZO1BDmCgcEfF169dCEYZPmYqSPQj6
2DKEESfgP0uiOkdzrUO3uE0Qe5jl2JJqgGxu5Qa3Xqb2oz8ZWNVnV3wiV45nIhGx09R+pKxQ4gah
fo2YT9K6dxIeFPJwF/t4vP0TV6Eh0NXhR2/847IGOpaTFt8sgcrnLGJ29KcoB3kwkEmuY2M/S+ms
TyQQbKwZRkXQKLixxaneuwDNfnnL8DivGIG2MD8sGL+fO0wc5JSrd5BXH6NbbJGbljAPtHP1U9Fj
6QI2X9nbOevRf7Ol/xV4I7YaATqNF5w/XEkZzP+aqmM/8Lz+JDTvn7G0cyCL+bOpUpoFXRUPdcZz
lIpuOwIb7vYEhVScsvcyWTLmXINVlDsnbQP8TBOJnTm7bWmoYwSxp1ZgshlUvT5bFgtaTF8luKa5
VGl70m53qDjzqLIZQ9fjvimND934z+3cc7nV/r48wMP4i/47BIRHTfVSDDpuRoIrYh3rKE1zXPrG
FPwe8TCgYqYh1dy9KMG6eMrlXBY7l7deEUvPyV5te5avm+MuH948NuqQocNPtxnCApHJsTFAgcgU
ShPl/LShFXoOL3Ox46BnTsrL0lrSJ3Mpk2kOD9TX6oiv5ZnxZZS3w5Uo9XXtywQz9MvkMKtGTiJJ
yWSr9xmp9EP4r68CBS+sGX84izHHy+rHyHji0sNq3m9guuKyVUYMLg1zTdngEmtVg1PfSlS21IeM
NZRHr9QxR8vXbOJFq4T12FrOxZxaVorO34wynIQDMSnARxHV4H29IE5GHqgn8gGdjvK1v8FDvEwD
d0A7l6+yaR9sJp11YOkobJcq6nHcW4o5mp/1T91o9bfVCS8hdq8XRw6YcYEz9qkvT3O33KSXEVel
9eoYRXTRxHrMuFbiR7GNnJKZfVpnYRG+asxdb1lfnbTeXSN1X5i8U1A54/LTNwk3+kDfuDBVxrdc
/wDFRopvG3+2Rh5EDCicE6niN2ML2+cwyyn0UfgwQAVtNG5NuufxOblD2MaFlak9riA27KZ5x+x1
FTv0TfPJ53CPyzz/FC3lYjg3jIpYE2mzlSKZXGrsZXrkxWdF3JMYDJqUWJo323uLWXhEHOw5G8KX
1OCyd/6/3mJvkV+Gz/7qZUnBftV4bYlJkIi/DG6DM3SzDjJgFC/FEhNpv+U6vLheW5+AqFGPhTRE
pZ3ps1TgNco5K888uw3GhjH8C6bpVlOJk+LsY9dsvuzBuxDO72+Ycnf17H+MvIJpKexTzxT6JAf7
bDaMl0yW0fLw9h/dZqkIN2L64gTlrWLO9HgH/yMiL22M4/BhNib3kLGKLlqQb+E0hNq/dEuP3p2r
8+bxgnQ2pXkrE4sZ+kYeyeRvkGSzV6YbRuSQZzlShOxT5Y3ZXpQGO2XATRhz/cmKKxypYEoBQdj8
vk3K0lYmmQp01Cjm17EDChZkw5OUQ/A2A2Bj2qizHb6MIlFSkL1aiI53zvCxDtN6nILJO5Pxoqca
tubYu+yZwwZ+tNrit6Ob9U+7OC0sQTc848H9LYAzn8N2i2Ve/uw6BxnIVz9ru79poXCOZp5x8utF
JtWSs8y7Um+4bv6mBSEyzRmbNLX95RbwKiFImfiQxdOQL34SlGT+1oENdKo458S2I2vNbrLAyggD
Iyaeaew9B7Pdts7xXXmwnPk1WKcrV6jYzV59ZAn1cZiY9+Sud7EtosAutuNDx3GM4H1l92xLha3C
KwLxL7HpPtJO8L5N5j/mjaDH2vYkLOeWm7NztKriU6IDHuh/jaSY+o5pGKbF1bW8w7LI25aVTF2k
DthiQ7RPFQxCbdH9VgNqPdufsbo1xtPgOOQxYcg1qroOnapBEnH9XcP97folP8J38hPsMOhqSr1U
MwFFLENyByz10tTzoZLsysipAM/4c5s/UjbWYeSPEDL6nIi3Ujr4D1iQg0ep1tcqR+PvArr2aVBP
1urwSci6smxSvXcdsZnQv2X1Gq1Fa/NBLPjarsHaMMd6M93iOikeaEPIZ8bev9yRWoiw0EXZ6xYv
drdFPQsszHVcbfaiyp4HxspjMjNXrIt/Mocnp3CNXV7ZiruHErHuBOajwkZkJrgfbf29zQlctkQv
s0N9niab5o2y9eG4c+47lWS6PQybes+xTWofe0RXGm/DLH+0Tn7kKrpAOPiXTd5W1XxS/J7Cjg6X
3gM5sSf9RHqz5x6BTt7ZE7g3i4G2OWLo7dTrvPTvkuBsZAxQIApJmar6S9llj7ZYjhOBUDZ/lgAV
xHRLU/OCn/0xCIeXppT3nSguWYeaYKWRk4YR9Y9GuCit8lrq/N13GF+pYt477XZaU/nlBOt7WYqD
F2LKKuz60+tl+cH2WY9AudjnXJgHphTsXlN1G3m8tQE+lg/r1JCjQ2bkG3fKk3Cd725VhB/HEvRS
cysmn5874/72Ygz/tBh1KaKsamOr89rYsADBahSl1SX+O189OCPbRCQmhKtE0fM19+1xM2Yqj1K1
+wUvPv+JONsq8Tqr/KPL9V8ebufitLLcMZ+QSYZXmkxjikIWPMP2evW5c0OTWfPimzNsofFoTuXV
uxNeDLdPI3c16AOZKVB/Mc+nsd/nEBdpDAs6Ik2k3wjIaNUdEpNs90xMk3r0qs+wtBZyXrLdLRxB
zsaIUY6ll9he3eE2h5iBieALysAD5r35QJu7V4AAd3VDgqxZ51vndXUkB6gg2fwCXfCzC/HySaeK
eLp2YxPutFfvgXwOx7bgD5YhEh0LsSmdvfDYShwXC8unf7lr/y1z8nl0WJpTcTVihxwAjEjbSq1d
3rjjeeEo3ln2WlHqi1tA680qDPCeRnrPcsqHTcwPjNoesw55yu4ncDFiDV58d3uHg9UnBKt+1pUA
G0mnJbz0jKePCLnmRdiaFPTp5EeiDqD7aqgg5eR9BRM4HNiVIDRSlRKQXp5N17Wi0cd95bKyOcav
cAZy8yHa7K0daFrJOT94EAl3hajenM1JuSEaCC4eAdEydWOmr8iiy2Mmuie1BE8qtS+iNewdVBqJ
KW/+HgeOgHyS8LzEQTrMHzU5VYug6YkY6rmrBmqonBnwnA5OJMmR7XQrSAvyVs8Di4rdKsZ42Tqk
crIr81L4Ea5mYweZCCu1i9nBYc67otCIcDiuBl4TXCDPlsZ4LJkgPQq7ed26xeVlmQUQjGgIQMZq
LpXlJmmw8kzJmE0FXzDuxk/B5mreVDUHmn3LwtyJtoG0J5s6kLMqiy2dRHP/zD3mB6vT9e+1No1H
f1QyJpCZ4NC+3A3tCKDN9mKmYF27cLq0dzblTE8ekxUNL3kr7UOjDHzXfXEdSmDwKnXRHQvOmc2f
3nBsc6/IycBHqMw9wNKYyZ+6ptytkVN43m4b/JmSM8DRB5xAfeCUHd68tB1umxTpbTHMNlF9M60P
KQBTDoRqsqmzpgXkDtmASyZ4WXJyHkYEUfryeV+EBWcPZVzb/Xa9iSA8874HG8TWvm9tJ2LUq+sd
oAXYSH3+Aj5Wx13tfMky2I4QRtIjJR9tvvhs1vR7MKBkda77rjsMp7ixusgM5J+qzoo4B2McVd7y
U0PyJqfh3aqV1CsUuA9sDT+K0JujkgIi+v8jo1SRMDL7A4vKTMyJrdoexYiAV3RkIJ8dTBZu78Zh
RQrcLPJSxHw8za/vjeNxydeX3ijsk2DImXi2RcTLLOPZMumwc3kxZs35HWC7EjhFiEN3P1jqQtHn
t4nIgstmW/qsjOzdoYffYzlMuko3CZNC3JEmFftkreWh+8/igi42pBiQ2cFNF2E8kqJY9tqbaUJn
vDGgWU51zjdV+RyOdlkkbB6AzaCp53pPBLtJAGlpfPf3lKdPDljkGEHW3+GZcp9Gc1SP7G5auDDY
8gc355qZZxV0BIqQwdjd0aNw2xvMFJYWVRYh3553A2a8uIHmhltDdVfWlr6z9wV8Kalso9zx2WS1
7zWMF8/Oujb2PBa2xOZoWjVM6qJukn7Ap0wu+z5I8mjLAY8Apj8Prm/GGQHPfXpXsHNzoGOtANRa
6gkKYkl/67WJ7nrMe1Br4JTYt04xseLAOc2NvyeB1jzZc6r3IE66MJoLt97bihrIRFGZTVpbn4Zw
R5gxYanlmfHjj9nwfsOl4Xb12y5WbfhOKorbKnwFTX2V2Tv6wzWcavm0YbLdTVvYHTnjAa2GznEl
O4Uny6CMzR3YIB5Arj6CmBQzF0sRnwwLD253GkOFmlH/dNPwgBSO3OTKx8Z1oPYVPrF7YzzVGpda
mK4YvpdD34ZvvU2fUmnrp7HMH+HSPM4eTYVHm4RgAbE63rheI3ao7Eeaz5/zomnjkN7XOhB7U4fv
vj28Lty3vpq2HdI76m2YrA1PZ045mQ2/YDUIxlyNk6SL3+xGhzbbCba4S9sPzCrJODenrUyJi4jv
1bZe+tV8gMxgITEM6S7cIO9Ke35q8BeFvt4tjp1Mqm8jQLUvsh76pBpxV/KJ/2GWfRJlPhwkFIlq
WSyi95XYgfyQ/EiZdNDFMh1c0h5zmltSnVXV/GXXmtMIEpeNZzbtbAZuK8KTmm92/qu2uzxGmzkb
TZgEBlxKO/3BvPktHf4uGw0vPVNu1LHTf7NrgrdWaG2xUeTH1nc+lzZ/af2OoVtm73g9XzLEU3J/
ZxrKI4y8X6bWCdiRROkJCWlk6Bq8TF2ZQ8UcHysPErifX1eUAe6aEy3LwVXFLyARKrLwsJzk6h9H
18SluZ5y0znVfp4fwtx/1Su+p8FqL2O6NfsO+xXdo8YOUpR/ZZr9U279z+j0jVzSlXocCLS8mCq7
y9j2RyYkvlI/nXCROVTt2sAs4wMKewh8D/MudKHIsZb3st6eqb/GyIIeRrNxCWu5czpUTuG3rbcv
Fy/gwqD6xpXQV8sppkdz3JDX6nn+2bEf7Eqz0r24mUpBXfAwRoTQiX475rlSPZP5EXt1Yat6B4wE
mR/ex64x/Ekm0hi9f4O0sveQVPu+0h0C3Z370UyiXk6paGLttnZibc07sBeNX5YFDBbj3n7CF7EI
X+3Yej/v4HDg4azy5jB79y2qdO9FkKcxxPHvNFu617ZBII2m3CM9J90Fwcn0p2TWbkJugF+3BJXn
5fo09jOGb9ZXFuS6bG+N/QxBRi5qPtiO+IVQClKb4j3g3XrVvs0RoYR5oKb7HqQfXgNbfWqHaQ5M
AUCdA2RmYxywpgXlXoxTkuWOeCkyy93Zm/cApgl6C/0DU5/R8fFYq169Fp3Hqsm85slzFvAj2J9t
ZfyxVBHsGg9jejhgU1td1T7lCrC2EYQHrNEH1tbNiW/pHEut+93TLD3NmfPmp/kzWbzHrNffiJhu
YradkZDO9/mNM4S/e/tj+9mfCRs7NDM/O205sYAy+/A35yRD9Too97zAX6zc9n5MivoLkC1rNgbi
nUIeJOdThJe+iJTT610ow29qEwIgQ4FYJII/IL7T36XmLA8bq9urzg4QLDujwErnkb/c7AatLxie
HbnxEdhvBZgrP0oBkZxB1QPhB1Dy+KFZ49Ux0feqYz6SMGlpBqE4B5/gh961p65i85d4tZjy1dPK
8NFziXWt8E5g8vuwFBgEhEOkFuAirkWHocNnqoQdkxU2xOX2aw0qgvHMPbXW/Mia4burasq1ltGg
/1BrJ0ozl6g7u2pBjd4mKB+JL31jP8gpkZq3OsL7BC6OQHPgMuqkDr2UipQHm2792ApqXukOq0qM
Jcl1szfHdCWhyshX6VDvh246bYFdJ3zv5xJi2KmHV87vazz1c3k2HPtHDQx+Nxih2BdDdtP2ND8a
W/mzL8b3dvG30zgEKXoEmdd8crdIueOLXzX7UOZg/Yd8BYJZ8aQIZ9+z8Y/4KGJGDhkh0il+g2nu
LsKcPnWpudX4a1o43T6rgAnKx4tTa/ChJXzD0dgrQPoRttX01Qz86Z6z+cRMM8XU3LdSmvulIj4Y
Vs76R0zGj22Y+MQT695MxizRltqwKvoiP3A1ejYwBOXn6oi/eW+Pr87cEGRoBg7lymKhN4A+cPvU
9tDLY6Hqi1tibbZrI4zZWXAr8sx+scgAjFE1AKc0GF/HPZ79eO0h642Z+sB5/uDqexUyUHe3wcdQ
Q2hXPe1qFVZM0TvejB0KBjOnDdJeWJxkm1uYvbqzZ2jvBISGd/lUvfmL9VwBWAYtL63DNN6JYEuF
UIK36O53nxpJcz/kBPanWQnse4bpWAfcmBZkIX6n7MJ3r8N9oQD5PQZmP/hXO+8IsixblhGi7Ugv
X2bHz1BX2WriXmR+V7sEkNSdjeN9i6uq7q2rBX6ueiR0z49q9EpqxsicOVbdJIq31UKgTNaK9MmZ
aX/oJ6ZLZraYoXHz0NjMyCviUPmOcmj78i1/a5OxNZWXmB5dUwKxuORu2Lwp0QFM5utcgY2CF2Ph
EVEc393IX/pQuP42JL5LcUfQpuKBJEk5uLRRZfnXK9ay+WCfCMdCTQUvIPIW0/S3lgMvffYLgQgx
Hd3/ALoQSwaCH4ijXP1sGu//zICkRI29VRv6M5vVgNibhn1c69Bo4Z+KP84EPIhYJ5V5OzD+hfxT
s/QoD+b+zGCIL8ZkScXPrG/4XOv/iRt43X935lhu34s1z8H3ivnkI19SUSQOTwIfi0DvUWcUqS/z
YrYksFkb+WibM/hYlgS0YH7mdHsUUyidXUC53hy8JbO7BEewjSEn67BsBPRLEL57WYlX15zHg5X6
U7+fJ4K2R96eK9ddC3K0Ve9t/g3OQBhe4D0EcF4hb7fxgK+0jVPJ0RktYbAYn+VQsNGI2BC9a16N
cFTrMUeEYz94a1M9MxOGdQIm28E3BnqBYTDVWW9rWCgSS386LOab46dhkRDwMPVhlo0xdtE8TMWj
8mD0nMJpGfAOEQOs74DgfD3kaDO4jEpvosTNl0nZqLFVM6dnRuugz1a5dP3VJTdVvw6G51FcMS9e
n9uayfQZWitLNsE7Ws45c9LCelygGploIww8UlUijFS9bYjY2MQKocZc5m9UrGah5AqUeMxZ5bHu
hahKdGtRWeLF9Db3c8x6uOB2N+FYAKgV3r19hmww07FFI8i8noFoPpjYKTrT2k137+hZTEPe31cO
bCkt3qTaKQqc2fLJedBrWFcTR/v8AhTUc45DVvDNMC7GZDupoPUf2FSBRwQXcB9zKS1af7jl887A
ARcw45KlcS0aaveHyvI9/q7e3y6taLR1csF7+E8akHN95FjHNhua7bwc4T9gHyUHjbhq5LgBoqIF
MxRjI8xfnUojw4jKU+8NYBmXkZnU7WMnVHAp8ff8MTY18d4E2nZksLA84Nh/LC0GkHcIH66T2ZjH
51rV7Gxo1+bOt3K3EThS61AuVBjakPoMDP3ZoIlioF2fZ1XPBOPgaO7BJUnGoPexJcxaXooS5Tla
YdWWO/wRDQWRm5UFjEvPrH/jGDF/FyzGoEJhKQR2TGorYC9QHp0P5c6i39OpherRguO+EraZAa5k
iqtzqznK7jKkuhPmdXNoCvzl8cK20JHVOOlsn4LBs34YLkkGlrf6ZDxyAAdplA3BVJ5wldLAg8SS
OPvgnrlHFRQkGybWsb+4Xv5GHB9z7motxrbANV0sdW68evmX8XOrpwbZBLktl/QtvcNqCNpixlWk
M523Ab2DfU9D5Y6JpTZDE44oepQL18m//bWDYNOUvFmmxgy+asgLt3UOh5vrGKg6uVUylUPDQmNa
s+3dL1ce5fA/Gvha8nFiBl3y5JYL65Nh6IzfrWXhde/XSVqPM1a/oyNrgjra83wCcG49nikbKiYy
g+DwFCtQjinvKxbC+DCpdxTPxhDjz2f+6hQW1xcDCUenia+KnMN/bnuvwKZNyB6fAoB7Zh/93Uy/
paCIEKW6J7LNHJGMVt7HcSD1YluDlwwty1uPxWbytYTgYvlyg9F4g6qNO7m0bfuY2nX+MCL63lpB
BMqhTfBjUBdztx/92nyztnCa+bCiIKZiyNOQLhuE49a8IWkgmKsOtTLuRVPvAlmo7NSaNo/mjAro
oFQhsx3uHAgAWXU2XzFmtZ+YbTlCUJYABIbaYXWSLXQ+7vSScT7SR6WK3ZOb/Zf0CUui7J6c4FhU
5rwrU1AfSBTYuaeCcR66T9PvlfDah77QAStAwq091QAsP705wD7PgkbeQ/2KuNy2LS/cFlBYtLbe
8qv3WrhrnlMHLd2I60IXG8zhMd888RufE9W/MqCpm06eXfHX8MccTgnSLitb16OG+jiPunQW/2p8
xxAkiZbH6WKS1A3KggUumUbTTDhe1n5fNMTHoo1YJTDiKZy9RDVUI2cR1AYWEp4GiLmD8SV1Of+E
RIOVN1jWG1HnINhR6csPRoZySxZzwO0pDOyizHkz56n6byeTKVYn3amhDf6JQY1PM6BxjAOzwhM1
8OK0zW1sCHPUwU/IeuoNC9T0WPhkl3ugX1lMMoJ7qbYkYdUiG7zXofEwfGIAJMbnbMEXKFrnE4cd
/9/GooK4BfRb+Y5dxhWTl9TIX8JetZgRBl++pfnw4IxyGBN6car1YVzfmnHLP8OhQ+0Sfn2HUEMx
b74GYbEY546iAjdfPMh5qn8Xntkh27nEto3qvg9n1Ar1R071C9MT3HbCUPYOZ5Ngr5FyWHU59d6/
QikKqU1QlZBAtvaocPIDayoo0crNIVIsGmsO/Adh71i45L5OshuMIxjE+QkVZk6sRUHmF3a+vNDv
vo0gzTmswLdRfbpb+Qa9q/k7zfJr8lF7PZQ4nej5hbI/u1m8jZ4D5obVpfR7zOErqM/Iy0OCuL3X
xx2TURwm96Su3+W3Lm+nBwgk4a6SPrw3bErjky4kzNIlN/PvIgtTfCPO0L4XsqDB1Hh7YkZ9MDCL
mYStMHX/jE0i+MOvnT2zIgqD0Zi1xoOrBvHeT37x3eI4AWXpQF/ez4yFGfOhSjss3WqnUxEgm1MN
GMU+z9B2sRMKbu1SOrzSLPueyZWAj2pcLLp/KmkrehbtGet6kMgbPFD/hSZ0MM3TAR4WOGezNm+W
p7kvqfa47811azwMonUZ2wEsNMTvMLPOxti4/xjQG1eTRaCI+mJG/v7vz0HQZnhLIKTb4abQF9xd
4a+pGM1voYmk7ZDn1EueT2FPQN7uEVHwHJ0qQ3BmFP8xtmRjcxunuEQPdmpjtxl8DP1D2fHyaXlD
4zlyOYjE/XmSWdPix7Q292QJpvvLwOqjCL8jvquOZiZLVwrunIV7/O1oBbjeW9PFilKW1e8eU83O
NUv3IjqPU3d2JIvUcoSxc9MBJoxGHFvf6zbbw36cXNnENZmBv7QX6WNL8njnF+u2F5lf7aDOTDFl
A6NAXyM5RquAqR7VrHSiEadmZpeh05SHOrRmwNCEc5uEXKb8vTT3NTTMFcgzbeng782WLHoSInr/
w6hseZGdmd7HwoPMUWbCNjw0pu+omEYhX18Hy7cY4dlNj5+0IyMSLmK2/oz/Xaxx1Ln+QE2RHzzA
LmZEWpEs8uW4Ir6mhMEabd6XoVA/e33QEFKUXBEwzyYgaxmkj3jFjZ1YgiL+b71HLwoAQRG+aFII
fDYwAxWbErIYrHsTvntBlh1ImTuvFuuqduu0uv+j7kyWG0faLPsutUcZZgcWVQuS4ChSEjVrA4uQ
FJgBx+BwAE9fh5FWVoNZL9p61Yt/8WdmKCJIwP0b7j33NfUdisuKqstc5XR076411Rgb3QDlkj+k
j2k/LRcUVqStLH4CW2iob4p13KPZo49OFja5Z7ZuRDwMJVI3p+mjUFDNj2Bglq1qO/lesjN6TUOB
rSDrXroGlXIXtMW3tbQJtzEqaia8/pkdABV7ZqJZxa3W2fxqH6tui5++3NYwFZiVmcDco3oueX+W
mN5u1TRsBFfN0qirVRFsKjs3u7Dl/ILdi/bTTMh0iJIR6sZrY4PVjTBt8IWWBNzjqesG293DIgfM
98/trzOF1hpLJq9WhsB9I10o8TB1Ukn82Y07NTJnAaef8JSuwom0zkj89duFt6vmXPdG72wrnhRY
PHXKmPnvD2ASzhvR4M5FcpA3/fTgtwkll3PDW6585XFJkc/MPyHmmBe/KEKeS4zzgAQnWHHGsEaX
Zf4ubs8KKnssjp5pztvBX3L77IPYKs4DGZLxdrFc7+SpgYyYfxCLRdzyQ7B9ckHpYZ6KvdOVLZSe
ovaQZQAyL872oMdiL9OJD/SfU4ClTAzDE5JAQoNUtNMaDWuB3/PvAYbNQMwek6gxC9bxoFHMwTmN
GZGUmc1vhkQWQcxf9pMvvGIhBWphhaPWBAU0rrlHw4meHr2CMSBC00zWiuNC9E28HZHXmTghfZj8
a9y/TPfX/8TDkH9YmS/VQF7tiRGBUz2gTwvz9UAQNO6GgG93m3jCDfdh6g/dzvJvekjNi7pbCFEz
EVHyXqB0LotXA3xcv2b267PMRd3DU41O8yfsuE9XE1oOCCHj4AuobxRSq7mNF3Ndp/RV68yHsLSZ
TVnWd4RtWvlelfzeq+5vwJJhNN0bz5DPYLOZvCSaykkxmYrJ7lxBzUJ7brth8kRYBJTpcBiSo8xq
+G+W35v4rLMCN0dr23PJyghd9GpZas8gfiHDi75CGGgPLx4dSBBRFmFeVK2PUkrAoww2uRjL13++
w45BfL8tgQmr/VgX4Kdb/utmTb8afrGlHJ0dkyB2wqbTg7TJvFLdIoBIFTFTE9zqrCaMQWUae8E2
d0Jvo03864/0C7HY+VNmYk7QVfXl+Aw5OfPnuVrby8zI1SP46zmpO7d9mlDnxEc6ex4/t5vYwyCK
Kl6hhfPIZ0xe6k0lihjVUK7te3QWZC4ZfgqYg+Fi2bMhLPDxEyBUh/t+spxPqvzgvWjjKA8MNFQZ
9pqbmhfe9tWQPHs6qV9Jp5m4QsrLSFqkshzaHkYRq3CukmuSs8XGaTagVhr+2F34gX2QExGmotNs
B3N6+2vbu4GjwD89/OMRhBz13+lT/+v//vv/C6Hqv//cf9/9NJdf1U///wHGynJwL/6fMVanuUuQ
8w+//gf76u8v+gdkFZj/aoNsExhYzcBhogOU8B+QlR/+q42Sx4Vc6hDELG5s1v8EWTn8K9i2Ib/m
P/8V4vMh/bd/cUKC8mwAWNaNSEd6sPV/A7JyLOtmY/4vRygsS+Hg0HQcfj/glmTe/U8zJkFMhZQ+
8qS+6+oJjSUbLULpjV2sbHvvUE4gOQREdJmGBb8cmvuDwIsDKaQl+3QmRVV3Y/ldSuozxC3ZAxTW
Jx8qSLeWEPojqgPrMJS2hvzhq+FMLdT9aaeFXJ6iY/fpURD8jGNJ7+BhcNwqzHzPRT2Lm1wB/fO6
mtpuV03Oawt4gdtRxtmDYD15O1WynPYtrt33hLSeLwvz8zEfg06ush6QEz8QNHldWRbWEW/Be8LC
sGqSPcVbAJSgRPGZMiRoBs9+k1mO5QRG9q7XaU0vUDUHG0L6oZ0ERkqfSwchgPAf0co5N7XnEnWV
6N/SbOwPXmYG74Gv/1CAMmDOMHcg97IJwy0wc9dMkM302cMKczQBONBu6Parr7DegpxjNzil93PK
mDp0EXwRWoR8aBh+Zx21RYLhdcMDCAyArT30QVIsej/fKpHDmJjnVVCOUZqh984T/20wvvq2ug8C
9AgtB+GnUYbGJlcJ4aQS8ZfSyWdvFN4lW86Wu086/0cPAza33LoSrPIpIXNKRKEosSoUrixofKj4
2IUyiFQAOtZT4CN9huVXo5gm+Kn7rbnUUib7OP1bvLFN+ZFlDNuXLjCwmGRnTzpd5C30wHV1on8e
ngSskVd3UCRaeRGQUVYry96vHD5FHbnmvC/9griMAA2ln7hHFATfWg8Me4jVKxS6n6r9hIUfpURC
4+8x7si/TRgmaonEeoGgGfwQcsXesXuExd7sh8D7pSTMlhadv9+HzOmrCoXJDYgAkGKPyPM9FOYr
mssMVKvBYwgxLdjHmO/8NIajkLOSdH0GJCwxbLU3absjzQR3NdHUMJenbvmSgQmoB235TDAPd8L4
yIrTWBfa2cERUYcwzDY3RurKhb66acpObQCIU6oxz29WLmD4XexVwXNvMoanwABK4xbXxU4rtmkj
HxiJAMi6TH/laUYZJsrCU9jZamt4mKlxymXOSXvqmiGmWJkz0me4z+M2NwZprwpW+ChIvbPu3CcK
3fkdWzbuCT0dMgbmmJ9h0cKCOXhxNlzw1GQPiF7iV5U41dvgXb10jneCFIRdUvohBh7W3XDwBeRO
JmQPkn8TgV1rDw5Zee7KwA7HNzJ2rOYg0dOhb1yzJsGgskrKPGIXutxCs4pW+JCbMeIlAaw76JN7
ruxpA45OogPJsF8NRf4ozVYebRfkUqBD55eBrnJjyAlLjHVnK6/eF3111YlV4nkJ50Pct/45NONk
e+PVlDVHiJi6MxxP+ut8MBmuKmNFKGT/i4HmKi9h4xRMxC1qehsa5KLCS2fOuIhGsUcPt2nD5FLM
BgLXvG7A+MsQdsh9WVd/eoPNAdqVhacfc+jIMCkx2avPk8k+ZsORMx/4k2JkCpu3DOvoBAXkHlbQ
R+Lw16m68djr7MlSfJDJaG9yOULAm8A8BYda1VFZ3i0ifpx0finn6dgrwToxfZ1Zu2JQxmcwWxM6
nfQzmxJ6pBQ1bVXKVyxBG0IEka3UP0baeojJM58wmWlZ9uXc7jKihJG3s4gNzQ+f4v2Uqwy2MlpT
dh+87mIw2GIQAmAa55hApTu2KvbJ6BoKGZdyrWh28aKcDXlCzFaoO1mMkX2UVGfmLlFjZPi/0ZcJ
n1W24VobTRLMxkSRtLLhDVYl3oHBvKXYUBOZ5jN78gwRprlwGmSoDZd3ad68vEOhUDd1uG0Y/5uZ
ekMispsFqDcIjxVfWMnphxDScIsMgD75xUQifxRt/0FXS14fZ8um9JJLHqDMRJ00rZ3M7fdaJ1en
IqpBuV3LKj85NUURpSnjgQTK+LPM+rcqL+QdKqbHyXzHgs6BGKtdP2CQMIP5OBHJAVcqsoLgbDAQ
dDqDayb0EWhLjzWdXdNHJtBN53krfZVf3FENx6rlFQqLT7vUGe9cG5GxNpPxJYfPmXH2yg2sP045
O5+TwW7fbLyDD4Frbfbjewj9ZZ0X3idDDUQssQmIujbfpX/qXEBUEx0GD3Aqr561A7N79Ic/fTj1
r7wdHIRkUFwmAbaDbAICTPL+IHqPUrHXu4TxMXdbewFA+bCgWwKEE780ofMiwiI/sP6fNrZXYF8c
HfEWm/qE/QqJb5a8MQk6+VMdxa5DhOjcjpu4ZepbKKm3vWztdY8f9qXqJvfBGdzqYemsXeDmeGyN
uI+IiNjq+baxKob31oyxMnPnuTvCV5GGwzt3y+H25Z0TFAzrBog+AkVmWnCRCGlpin6ftcLaI8kf
dngEwAKgj71lH608E3OTlRBx3Te4IKV8K0ObZUleXh3i5OjqnZNv91CM5oYetP1U8KnbEaguaQy3
jQehJagjLjV0KEww98zhcpD9JQ1qnLKh6MHye9afoSCPvcFLm8o5jYQPoCmQNC6+wj4bo1aJCwsb
JVrO2jIwoefti6TBspJBreq+FedGCvvJ72x720x/dYn0LU03mncWpy30F2ttTLUNFajFIkiaDALr
ISe50q/3y2RKkrhasuxSFfmSeWeCay9Oxd6+jRFgCkZyVIT+9eiutRslTZBhqwYsLdHR3Rc+VopK
b0mrG49Ms6PQ7BssaQWeN6va2YbhR6X2tqgjV0ZH1GWpU8qB1sInNrrzrk/i3dTV24I0G8SvQM3d
wXyTnsrRURIwhpCzmOEJTz43kx1IBIXZM4QAGKSzhNqHeL5JVIvK1aNLG42E+dogo9EPOcKhyUBK
HPYAMddD4CMMM4fHjHAvtOboAyy8BW7RkQdTk8QLJzRqMLkHMOVUTv0gQpaGBQGNTs9pzGwAyQGe
cHYoT6yb78jBYY1nWRc7aVAW1m14R7IbZVZhvjUWzud6ElD4oEvttTPXUUI9ck58qiYlLlmGTiAL
90THJwehKRa0mgNiM8fnuObKqnT1OVLtH3psgGik0iu56ahPlHtKvCzFmSCwo9lpYh4kQoG1a8L/
q8veekuStkPg1b3yzuwtCzb2bb1ldTr/yU1v2MIIFLha8xhIAxPfNLN/KyRa1yVtH3uLj80t8J/0
VFhMiOgiKw5fQaaY8URByuYpVmS1Mtd0CUgAnPKnMZT1iPWMm2ysz0PZHoifRXlMHEos+79lT7k2
B4OBY1V2W2sKxq2upwPegR+GP0Ok0nBvL+qzGmzUeLfB0US/sHXIF/ulscRt1egT08s2LAYL5Y97
30ZDtyIk77O3MxeD/BTvssQZTtlgznfGQsE2aB4rxhrWS9j6X+gH+13rESO4WBkNMYY79trmxCOC
TOjJ7GLkkQ4uqvt27D48InM0YS0EIrrgnFdeFpOu4xbyISOCc5/7y44C7MC08UmI+Y58CyNyx7x9
qsgvioQVeN8qRynTNV7NCgFf4phY+aaYkibqJXQHLPfL3ptBPDKotX+GHBU7FsuuP2LZOs6j9acP
nC+L0d2GbKxTX6JfiglVYr/70MhSRl7TCyayTrMvSSpkr8KiwHkIgvltSMxgvaBm3ntN8woRO9j6
tZ8iaqnJHlPDuC1d+3faY1lPpuVMkbgT1NQiLxQORla1mH5PtWFaEZCqKsJ3nkN7NMf1mF18jdcU
uxICG5+ifUCj7mYg7gLDfcDfxfz5YWT3fDZkBbJclPljXgzMdVKef2++Qqh7VnzcZy80+Z/8DMxf
IahbV6jvmzj8obwpe9pifl3ynhF3fgV/e7FY5vOsWxNgSbyyoW9zeZHftfEF9trW1WBD5wSWqC7s
6TRbnj46VDEP7AaW+6QeCVcfEiIlwJntc0FtL5HcbrqgMi9KW1sWlwAg0JRa9blaUCMGKSnhRUel
xn2eKICzbpcyIZ8Th6iPtDlrFet3Jw6MdZka4zN9I4pywJxrGln1JxMqfo6bxLp6Y62/nQw5PSQs
fbGlaSNLtPzyd9LF9l0KgVRGhEGh22szReU1yvd0Vu0uj23nK/PG7lQ6E7vgnPJllOB9y8E+LFmx
bboy3EJdWClH/vHR2GKrQtHv8RUUNvNk6BW7YsRtWY3yw7WWtTLiBeCixV3XTehLchlvxpDZKpHO
y4Ex324mnHCFClxvKjkzM5f5dpiLkrhye7wrcnlQY56veevUZTQTuXW1LzdJi2Mq5/QEL4UZPOu/
hpuxuSZbzg75eQoDh9HmL4SY6/XgOBK3Zq/N8zJal7LJDnOh+x2mVQaySYKIlXG8HfaUJuEYJaJl
w9Gl/VmG6ox2YRsg4A0dVBttsnzAb8SMijICThHO+qMLYFVqx30LdP5E+kZ1cFXh0Pdp66Cr+XcF
nyBk6V9/E4P65CEJEa3DZc3yK+GXshnCCWUU7oV0LxqDQ672BtLdpjj4RnnOanmYPd/+pdnTwla0
3tIu2DvpeKFFBZVRdj8d6dtTz0k54LJCuMKeG2XBhJ4/Ca3b3lQkd4XA5Nk0ib2hBWXJVHcOfFLC
HhvF3qmFSufCCF33Zo2Izr4BkXBtlbO8b4Z6W/JpPkmfAUpl+3sVuETULhXQzOpkelQxeoEBBQMV
UKxhxm+EWuA30hMLZNFWVtQ4uEbGYXAeILyR58xilz1ESHNpLuE5J+2V4aDTYqKYH9la6e++zv0N
W6RmMwG/eAprokAHfesR/AS8y5ahPNk3Et6vpav4KWTKz/q5FGXE9Gq8m9DPP1eDGu5MPBaY6hKd
sXIR6dWOWz8qllRv6SabnQ6RQQali56lAWesRiuIWWBr9QXkBuMHujdTFr9Ko/XiTZ+4vLuWwB0X
D+MTa9ngxJKpO3jmQJHilCiP0yZKWHmd5rl4c8jjGyRm+JLs9nNljd1TKxBsOjh6yWEAItxBs61u
K6/IEBrL7NgeR4WLTpreciimBrEo2J818zSUt1OAflRb2Ws803HbTWPslG+O325OTYOVNEDp73wm
DrdqS3gn7qWJztVK7TcfRIu7bjEWbGQZIgDI6k+Ce3eEdyCIkFhNC3UUfod7SWcWLbtC9IemdKvg
rN/AQcmxguAB1xLBIIDS4HVu57cUZAfmGr/ZayoxGBa83KEyPieSAaNK2s/NPJyQVtQ71TGYmTt3
5c9xc7YX3kzT8o8mTk/sYmzG4g6TGk0qrnD8oy89h1rQtTbXal2eVfI9+kSmtcnI8k/9XRa0yUYK
piRWYb+YSrobnmuYmYFH/m/ozSDEwrMG6xClzoScUtr4Bi2ffn7I2SPdohmD2a3vGqt579Nk3M4p
5j0rZduJdcXZLbO8s7lubKx7cB5B1Co/vEDkZCWc4VUqzWpbk0mAt4VCKhfF0ehDwhmVqleLhxpN
G19JXD/GRv8DxG1rFsmzkHn62oVesbFaw1p7CHluGbf2I3KYB4SQ4Wsw+lz3ukRXm1XoRQ0U1jBz
je/GMpC9BN6LEOiAgRc6yPjFNsmDk1P522VGOE5FD6vMLU7If0GhZjm1TpI8WaN9TxDFGb1CGqne
ulKnEohqeeZJ+sFrC8JrO2W0xU4CmyuDxeZiUpPBgxD+e9tPVyArB27+C4kb0QRhziOBQrKd631e
ZKBUKxHYmPIKgnT0MzFgN8OAP7VbC7GbaG8UIRigJIygxUSY1POKw0Dp0RlqsKJ3eEbTX8BsGB0O
csq3LPyTjyTFvUEO0sySwEq2vYOvAvoBlYUP8rhcrlafGL8wiKZnaOZY5PL02KKj35Ao+WoxH/2R
DffOoKqjByRi1ckU+6rjpNu4+K4wVtAGWpsEGWqyEEyXIyfvVPmKFgIxWl3/uOlNLhITxdgYZbIt
a3dbg1J5zrpkXE95IG7FJ8yBUHGL2EDIJg+yQZs5aOjF9CwrZpR1342g2abmgOfrnRkvf7oa50Ul
vBLOI4axWIT+1u6C9Kee9ZWFn4O2hgtMjMb29ols2htCHodGth+W8ZlsWN6ajnagUGLcNGrSTOYY
bcqMzyiF6o6QhqnQOF9tB/wTkz3k/la4K+rum0lMGlnlLDaON4xRSGuz9pAiR4suxs+W43DFafPs
de7B7+trLuRjOc7wHmbRPrKepaOa3beKlStM+fgyZjjqUu3Eu24y9Uahqr6S9WZfM307Pmvguzr+
aGRyxosPScgxripO7ZPoF7bQy3AchBdiV5nxkdRwIWJjjXAJ9GaCM7lnXRuayOyxfh+7cYg8XusX
I0nFbxasWLGSkjmfw7AVcQemSt3dazAtzHK7vTTkb9C1a+Kid1ajxHaJuT/t8KhLjBeyyj6ZH7/U
zvSHIx66WRi3Fxi9mwCWokb3f8f2QyBtkNNjbZchaqAYAJ8WyAepgdo1zqUONlA4oZlUw95gFpyF
3UCHOeuHtmpOY58PG3JCKzoJPZA4IPHK6GNVZEcvxYnnNsa8UqFZriyxUBVx2KO1YNhUxHdp4BQb
gTTfQxG7Ga3204B3EhHTfqCkxfnKdgAPnRwvQH828B+gd9rxrRXSSGzLJaFTaa7lwLp/0rVBhd7q
FyOWijjK5ZiMwNYb8qwuFIpIYZviJdWMEVO4XlATJ/Hc4zRAro4GFBPTtsdMn43h56JLFD6Ot4ux
z7Uh8mzMOsDl7V+pGB7sef4TUuVO2RLCEoiPLRuam0icXpfx8586th77zjoNjDRDoEOQA+ItUjgH
3esfV4kQ9B+fK/06EN3evA6ufd8s2tzO0KG2JrHwUV5Qi40o402WsyfXbMt74WF+6lun/q4Cthj2
fIXng+lOzxtQUlTs84CTWnppgd/WPfuIo3dzgtJ6GTieXHgzUdN2d50gMd0rBg44bXBC9I2HEcze
J4kJ365Z7gu8pUxcQck0APQG8TGIRt7VrY4Bl+h1PE3bUjA796lDn/zAkA9JajhRG9PAkAmk7suO
UG5X3gZddDJ5fZt62cg/K/WECPcCXT+aGobk1FGKHUy5V0XTAL/rj7WYKu5zJncFJ5OpHpHlphZL
Zas3k20tWojmTY75KXEejBbRVQjUgtQ2JiDgfqOMutg2+gldF8ZLlzzpNVsNn8DPBqdIh9TdUec+
NOC0Wzcz0PxTO/mP0/k4ve3ikfuSrDGZ7GTTbbJStHvM5XAHXoPURvGHBoa2ISgimr/sJ1DGB2Hf
oPpbfF9dCm2vjxEVECbAsCnbQW97RAIrd06OLbCwcHQsI3m4UhzAbuVQoB3VwBztiQ9hxj4AQmV5
DC4OTGe9k8QF3lT3ZwTi9T2nOGzswkz3tjfG5Lh4yd6qk8zchXPXM3R6r3M7OSqGODyGk/Mi6eBJ
cCeNq/ERlZGijuSIPcQwtHe0F19+6TwlGQs1PtankXU9RZpVE1+a5JI402G4ptYwrlmmZREUoE0c
4A9NUWdvNIVN2mhKKhzcv6oBDcssxwljHw+ajVZhbyFygEIzda9qKmHypJr1O3Qw9cwK9Q7b9b09
ZOKH9vLaVot1ViRmVBg58L+shJfmvzLbOzSUTtNtm0kK6R3Gmfg6k9wRUWliOYpv6YnZVDvQ3OZu
F99WBcjXjeuYtA+iN7/wIpXRlFcVw/5xz6YAf3jrPsm4I35ZLByfaueFAwdqI7xfhmteBGZHOJ3o
RDduFRiHCYQNVyh4/PVYmCF90vRbpvMSxdPyTiDOvBu66spwlrNAMcPFDuW4aXvFHNFvZVU9EJq+
dwpmpdoRa7QMZoRaZh8WL1kuN0zGrpyJxrpv55HAmeQZ5n9UoTKGAG2N6BIDkFFBPNDrOcWr57s0
rGOOD6FA8WSjcbPhKQG9jDtrYsUL4LE1YMDkHhIhY3waIRCuHJVEMq6209jsDQlQ0wTIMNMD0fqS
YF+iQ14w4cM7XL4CyrZjUn5Zw83LN3Qe/G+yX5hTy8uM1h10FcEE8+BtxyU7t/UU7l3NMsE1mltM
1wjVL1djcCg6zPt+vFwyc+x2zeTyz9MBFXgchquSImpVccpVXnuJg/7NNBncWTN+HwNIjMKnuZpx
Iq2gksyPWe8Xu6yKiV0JO++YLtO6s9zw1XTaJEq50PBcjttGPEjVHcfGfhzY+AKkz+yoZ7y3shZA
AbMSFv1/dS7i8CID+75QzLXTkYxZGiI5JhsSCOKNBlAPdYOscO0M4Pgg3Y5dDBnWZkSFKo5JggHO
gNWJ8xSbNrC5ITymCfr8UVRYNM1sU7jWme5+hbTG3/v0MJw3GJaJVLLunNr5U/U2I4uJCuWGf6z8
cBsr8KH4s5f0AFUamJHArLEdtUp3DUWiu8qwLG2RO7n7EEPuoY4pdFg/xTMJZuwINxY6uYcB0fom
aHP7hQXsKSnsrT9Z617kD1yZ+z4QSKK6arqDXHTLbs4IxV5lYc/rPxvmjl6Evy5AnKo2yYXzlP2E
av99lIt+AGWXyU3lBn1UNB22tAGV2S4LRyAZIwaziNDWeJXDXns08uw+RVtI04BYKQf68hBrOaO2
pn/vZWyeAqN6ZWJLFK7FVBgTQ3ZysjRl9wQ7Y1xSEkimnHTd+JdtuBf82xtdv/PNwiakRvFqCJIa
Di9TpZWRqZecq03beWQKIGOq8vZUmndLe1sJqCNZ6eyBoJrEfc18VE/3Mi6vcz/JKxYrBhoV7dIw
7cB+RrDwEBwsq9zMP3zuJbMcH8plug/noigQXMF4m3XypZxfym9ZK2cFClMHoZc1fHnuZaKcGolY
aOflMSD7sclz51h14bIPcVCu0nY8Bz6qu+yYFWKbOv3Zy+VpUlUEc2/YZEy4YDTb34HV6rMxEYv4
949czN/hAq3CJWy0oz8lFIMTSWmoMGXKUY5ZbJG4RdIvqZu3xN/X8wikEESZpHPFrUKCDbpmGcJA
nW/YM4GnYEu0K/VDXNPnwS9ww5EFhYmWrwC5CcQbKKPDMZYgxdugOvioDH3tCGs3WvdSTtMn2YXM
sVHSYD88ZkMNjrC55joOjuDVwpW7OEdP8nloLIInPO37pQG2sLBq/DtqrWTAtDL0HtwW1f2ocFYC
sDE2wibxITRbjtYQ6RnZyep1rnW48TVxt/AQ6ldtwvAAE5QiaRWnzBvOuLf2gV9+ac95lAOstLyt
jRPh3+ymiuAGker4zcYbNcjPjghbFRMZQFgltMY0IGEo92xOnTzZs2AYItitNNxtI87CqoA5mLeY
Q1HDEloZ5fJd4/Xf9F3SbR1ECs+LTgnv8bHuE67TwL8IJx0csq513uAZ3TyS/pjsEotQj/HvNqKE
loPDUMx8aSrIq4/cQq9CRn3CXdv4lw4lsbHLrJYHqTJeQR6IxzkW9TnvGSluc5/WenIcntrGhv3s
DeldgvrtIRzt/qPMhXffNVP4HY85mPtl0sUdwwaTYKiAlcUMshLDRtHw52rT6sDyMY48AZG/z2Iw
yOA2MM6MXrOzgI6y+xWE+8wS2Y5XLixJZn8341f8dv0F40osmOK0dl/vSLIIaEvDVO8UuvyLcspp
Z/LYbS0n8+9LWTvviX3b25paXoTnUtmIDoH0lN1NjjV+MbTFaR6n25L1UGVCf5isi9e0+R2flrwb
gGd/mtZsPizjoLYDBhO4lyNlTQk+LsHwH482kIuiWHbzPAwrr529qwOl5puwPDOy6iZfSWxjFHsk
WfkV036a27u49N9Cb3hFMWCzRo23bqZhHbqj+1u6zUGYZzOczrBq2GcIK//MPWyBhXjwpuqpNqa3
sbKxlxLuvZskRX/oytuC1b/GQJAjsrU5r4axNP/UiU7u67zlLzlOJHh2Y3GZzQDTcRgyJEVo3m7j
UlFYmy+9DBK9gUEC5LTNEM9L4pFgB/brOW9HtiQpW4cWG4lbwdE3ymrCTzafTDvA46D68KFJ+o3X
cHU5Rgp6GyOXsHt2vmi3vl27JefVK9DH2AgNuAgw2XflZ2bTzuIX0fRx2DbweTmPAQRxSNtLtc4G
tKRZMjKdM+RtaegfGNcHEFSERekfCOsZDg2Qyk7yh+Y8ZhtgZ33ONi7IftK2H+7n3rJgqMiGKXfd
5Qxu/imr8cWBE/4YvWlEFSLZHUCZGjEgiQqqb3AbtYD+SY4+Sewblmv0w2ZQHvXAIkx0zHQxUOoj
0jQ4u8UcvLXdqEhBbllTI34+FgUhWuTCLqTXV8Z8wQeEQp5A4dvMeIalT8WcLKAByL2gjVRDB/LK
V3b9lRQSTiAJ1ieh+2UrbSBE2AsAL8oxi4J+Nt+WxfvmWvoUTnhoM+3dMX3gmm8dw/81ZyBfurKu
udDm+sxwz2e/WWZ3xpR4sDXa6YlQrZivNzSYNLjWi6EJaiQ7vh3vRtwk3/k893tLBJVDP+AP3Mrd
KQEXW8Mmz5uzdESFQzdW3zcX55PnK/U+2a1HRAzkj2XNcJN5va2XGBc8LHHMxL7eA47L9oyr8o1I
hmtd6u7R8l3r1PLiH0ivbg4Dx/KpFrq7CzMXsRES1GLr9BUpQGZtfGMmzaOuUMlvE6ffPrOlZqdn
TvD1BQ4tgNXxdK1Tu93AXK3GqOyn+D51a3tbGTCl6pu1wRx6rjHkIjRa5b2V8c0PeAspniOaa/E6
kmdLFSiyA57sPKp8gi47iXNx8NG7uKK1nmaLiCJvqAZWVPQ3N0utvK8ZnKB5nhd0YaN2VraT/CIX
lpnFLWlYFVpi2HPLN/R37dodOnKfhPfdGxk0P9nKs2lZHQxyJ31xS6XFJkhQuguV3iPMApaE/qdh
1ymS8VAng/4tVC2fLWSWODpmvU6aM6I1vm/LBO4OUfZhCbPxI2m65o8pYWfA6iurvdPa6uwg3mHQ
YKbje9YH9YK/PMRqbKWMlGv1hyROdYnLxYwY4k5R3iGY8yo/vxKzAgu7rBCJTGP+OJaY21BVVfk+
Vxb9Pm7z+NHWHEW4DNnD57V1x/vVb5bAxCS/MPOaQ989OGpwJJHhN6JNPwX8DcLkwxjEfK6J+Nkl
zEhWnd9lBxPA0jbDbLNeplptbfi/p0B3BgVhmm7SMebvXfb5piUI6VGSvfBqtOBd+UnFic7OB/+k
O5M9Uebie+sq6wWVQM7UsXK9+zTwH1LRv7n5UK5T1Lab0ic+b2mCcJ8qK7iaTMvAwpKkdA9OczxX
+bx8DpVi5Vss1UdIVgGrQie8+AU6CmEtw6bvkfl0fm5unaIjHwPyCaMwsl5G02f+B+j8Dv0++XZO
Bcczb2KUckX6gEMJLj5pantSnwRDhP/g7Mya48axtP1XJvq62EESAEFezI1yUWqzLFuqcvmG4UXm
vu/89fPQ1RGfk8rI/NwR09M1424jQQAHB+e8S5c9+b4xXg9BFu9xu6CDMEMCttImuktV6+0GXFUR
fxebkethA/8+vG8sl301olYJfy+5RWYfghHaCcFjFZXD50DhKY2SHLyrumm9r70/+h8xV69fhgBr
S0QwvG9BpNSPJE37pxGh0sdGjRWSzcpJD3QUvPKK3e4dTATUSYZcN32q+cnR1s3L9Hs299GfBg26
XWgsaEKvTt4ZYfNnDKkUKeZUf4m7sdgsD5qdX1dusPWtYrwXVpVR8p6pkKq0fJxEkWyarOb/Z5bO
fjCI9Z5l2DAGEQxBMiqS+CfCGrZB4YK04k1bug/RXMhDYYthG4i+/ZFLS+4nSJI3bUGNjhDIT9Bh
UB4yrKsfu350tnkE1xSdVwqkFsC9FNDtI4/XMDpgXwHtFmgm/qcW0avJ7HYfI1RAeW0ilYsKKop9
WOQIzjst8Vo2Asu2uWi/t25foQZpE9FKSc+zpwp+MxtOt0WYpr8dA9Ql6SQgj5crdeukZbtvxxqh
FG/u7iV6ByBfO9XTrGvlzhhK85NfetOOrhmtt+ZJ1AGFfJ6wBrtnG0TjU+V+tCBGPSo8rZ4nRyEH
GA4pnmRKLji8PHuaUglus88ttB2bDNo+aDxpUJuPrNTYF8HQ3Fn9EL6HaiG2nk9i15uuTT0trw6o
WqIzDVcxuMsUpXnayVgstnR+IKsMf0X26CCC4plLcw/EU2Tm30XsuE/TpLNvYwkSfAPrnVArKaQ0
mfk9VjgT7dPMRUi8Luq9kec/pqHLKzhyeQsfMPUwAugdY6toz26lI8CoqD791ERV/n5SXfWVxz9I
GeCEQWnfmLAMB2dTCDBR8HfiH1aLG1Fh9NPDhAAiUo6OVz1poIHLnkIKw0p7513sv2+iYKAeK8qP
XoAMzBXdYfMlpqnM0rR44tDVA1tbmtluGgDROI6voDprP3pFum8hMMFx+hiB2MR8LBu/lwJQgqVj
8yu1X6io1FU29SLmifyE8VeEru4i5hkCLkl7kKYNuaYrnHdIyNEOsKf61Rxs+yXIhm6P0r97P2Ud
SYVTzHcKdAG+y3gnwJ8ByWPS1EF6lhBCGzyioBIXyZPBDG/BZdio3xnte8tw5w+B4Tr7TozmAvXq
iQM1Cuu2ESiMHwQqM9NAJpShGzOAWEOCJWzZuP0ouVaMmjdQ/DSOYovHZvVhglu3oD5jpgy0bjtH
FbJwEqz43RAsLumpLt/jLoEiaouH8DYXiOZIdggacLHdfbQjaqJXxdCoJ/S5xa6pp+7FsFvnRUZt
ct3PiAukKoT6O43YyyAUOx5Asje3Etm/b50k9XSmFrHKsumuc3tOuBYq76XOOue74ZMF+xVuoEVo
7VL+QpQ/xuaO/A54v9HA83UMykK8EsIPZqKMHYKvlNx1xMfyJnZy5mI2ZHvBPY+R4oOVzshhBPGS
cELpRBRp9J4CRBqfihqRa7RxQlAgRfrBbKvPbgPUdppJ62AypzsOP1rguMTTSmmj+3i29MfFgmA/
1ebSyG9KmLgSDDxvqVjtRTrEn+A631pDUWON7eDcUBrO331ZojaatNErAK9RgggL2ptp1NPHuLYM
kMStZdN5pwL6Ps7BPAEUMO7T1E8plCNlcYiitnhXwA6OrpQ3Z4ANnAClhYZyGBlzY/8tWyf8Fvox
XwAK9ldjGinXtTyjwjTy964LyEhy1NA/sSlpUuodgk+iAhGlcjd7cAu3vsEwAJX8SYvwoNJANAfP
oBo/8ty7gv3EC8kJnceqsLDc81NsBsoJfhc+QiaQtojbDxrJyzCP5WeDOt4H7YX1ndMABs4SNYFm
tS0XaW7SrhGdhGerpMxkRBbtAv4UooDnITTrpw2tc6xhX1wK188pfZyRBo2l0QoYMJikftbi6TGM
2S6eJIC9Kgjya7xYqGsCWKDJgrp7+tIFwd965sG8nz2FHH2iKOsUONc+zIoG7Ca3M3ebFJN1gJJV
o4XhhOqeze79qZqxez9mpcXkeWuil4xYQYiGM1VrJ3ZBJPudu2vtWt72vdO8+Ez9DkJMd4XZU/uJ
YnICuqsDaCzAaG7zCh1n3DzkRyw/Udt2AemOXY1SRqWj62rIPiIh+mgrw8djAa/P0fXnO63R3i1n
5W/CFgu0UFMobGJbb4eAZyeP1QQYW15+6WKUTjbwIJcevh0falM1MKSjeF+gXnFIqPs8pwhTbDql
5q2/2H6PaKY/Wui/3+SAhu+miL96Cid7382gscNG++hch7wNEdXgeJeQs58DEum70jKgfTfCfpEe
XqlwKrL3gYsRWFd6BfKlKvte9LCRruDCRw9SWbR60ZPAhNzNnaUFJcE8zYH5WQBResxqfwLiwY3h
mEo9xZZEHCqNzM9xM/T3UiLzX02d+egGKtiwx7NHmKP5+6oe479EHOD5Arjm3suz6HEgt7ilfU/V
2a5TZA94sXF30FUPXKR7KBC4uzxR+tEb9LiNJzt4rkis/ipLKtiTcPz7PiinfVw57nesROO/JZjj
1yF3+6sABA4KviLnASUzdLLgHOG1kznvxNToz+gdT1ejTBLIMVPkoVQVF4i/xTp8wQx9xsnEpy5s
DCB0J9XkiMorcUNF2P/b9OL0KRDueF3W6GPPTpJhS6Xnr0EFM89MZHsXG4M+NPkCtkKZd6K03JtX
MBlh6Uf8cAMG7bcMuOqzwkIbI3qrvp0KUd4iHEsWILgNoXrDsdGW3MLjGIHKY7PC8699HcIxvhuQ
KPg29CmUzUVpCDC68jYkLOhpkV2FyW4WMQ/uDkze16wWsDGlbcEL8KgYltxpX7Alir5D4PxAAjge
mgE6d0ZL4hug9OYu6eLkxo+0gw6lwznllnXNCmOQPvziVkV/HXoEMq9xiz0luvbWpZy0IZzSofYh
FDTQXnBnANaYOKO4GWCpfCaVD189UI0vNujX8NrIPIXQRcAFhQA10B44SR6Avix4DtD+J7fC3vwg
9Ci3k2ZEoaVLY3AYr3mkFw+jDdlmrOeBR2vnQKxxNEJuGAki1VljppvP7Y6HiP5oVTE9PKhmgRis
L43tyT/R1WsPY2eJTYAe6bMVFTz/x0ZRpkwozlRFCOKsDHo+aCfH9wvUmwPfTwlwhx4P2EjNeIGx
e6+HcRp4P/i3BHqbPrrtP+JnM/ww3IoqSWuFuCQYA0SjqorY29Y4txMuh334PVK5PIiid/c2UGj6
MV5+sBbjScURItn2nPG24oCSBXVZclMvbywKK9Otqqv+m+/Z/gv6QbmiSkvHbtRu9b3GKW6vQhBq
9ogzlzIn68OcjtRK7KUeXI/14x84Zdt6qmbvuhVZ/DjoXuBMgNTutqKa+qw7yKchpe8DtfPvaEYu
QpsEMuorcIkFNhtoHpqRF+5mNP4PdmyiO2IDSwH/V/nVLReQ/SRwOMoOyorki1N16SfyF3dTmbCW
/6Bn7dWFGQaHDovoQ1aK9kc8g74B10ygzAoJkK40gJpYQ7dDgQGgVufPu64aUeLvauM6D4PmpgGm
vS3RzqS2Nb/WtPffOV4OXHPIBto5qNeRDbqWoK2KcdlzRx8UoX+6EbAEczrEWStLGr+0fWwcKWL7
3lRdepgSQ2IEt7yjk2S4TQM0vuNW4KdUI0px5eox+mvWJb1LdiEdK9KiJzKJB7eNuq+Rl4x7xGBr
dMCN8DlqASXvSk2nfRTAGWNRdfdZBdjeBUSGMxsHpGmD6GM2Gp+clEwSK0f7Fi/e8LaI6uZlnMMR
xkYmnwKoQrcwlIutNttxH+P4/PQH4m+8yaWODs2MHpmoDG9fKu3uBcZmV1EJxje2Xrif6Ma3C82h
9aEwY+kx89owqvYbenTRNrUS2BKizObpKsjZYVrb9WeiQ77j6TLvixJ37m7K7PLqD6kiF6Ki8KDF
dOWeu8t6EnQs720Vug8hIsF/gfovXwKAMts/IsA3Y2EOznVM9nONZidgkIaH8R9tEzouhOnwMALJ
ex/74I8NZ0p2loyH64iHzHUHs+gfu9ff4jY/RN+gLxU/2jUn+Yi4/Fi+5h/b+vW1ffhSrv+Ty3jf
mHUd0eKGO/2f8bdf2i9H/8cub6N2eupe6+nDawPg7SfrGhb28p/8//3D/3n9+bc8T+Xr//7rW9Hl
7fK3BRjY/Os/f3Tz/X//ZdvWOfbyx+H1++vb/8I/zGVb/ttyHBRSLE8gT6NcXHL/YS5b5r8917bg
yrtamrZYOM3/YS5DajaV52EWLC3TAl+LzS3X9cJcVurfAqqx7bnqJxFauL/DXD52B8Yjlx8Aqdqx
+Mu0aVrLn/9i0dulIsw9WjzAFMeJN3KnnxDAp6WMEc4B327/hx3T8W9MhZnnL9/oP0z4/8m77H0R
AYjnh68Y08vQrse/bFfyGySf+NehbbT+kPWC6KVr+jwZNWgM9xpqKtRJbv+boRSr4PIx+aDHQ+Hl
EVrABRTMR1C0GVC3TVTBLDR6Y7gwK9bsiAe+zIq6DroN2rJsW8BG/3VWSOsktYDvtbGwyLsdOjUh
BSynd+cndGrZsMSlmqPgmmtv5ayMj0AQ+yWQoXLGs6ClYrXv0Z+4BQNa3fhcRcjbNrXY5V0MaPP8
2MdG1v9sGU9LRzq2JSXb9niGtO6dNI4r4EoQDvMr2H/5TWZi4dBnAtN7tP1RfHK7zflRT+0Wj9Wz
XItxPbXaLR4KwqjRMir8T6qY5jRuqi7KD4iQNjfnh1qW6FcqP0tom0o4WlBMs8SiXPDrEvKOQbQt
w4+qsqcwu6o7IfaOE+onp07GLU/DHsM2vKs8tx4ffvJ8zo9/YguxcZZ4YDNdZa8WN4/CGJl9FrfH
4urOLrwWl49atGp3fpxje+6fC8k4XFimbQM/VqtxerMbPd77aiOQv7wpW0HZgAflfZnTaK2L0D2c
H+/EEtq2dNBisCSCCWr9XQ38HbpYLyrYljg4AVD2CZH3F9WCPP0vhnJNKTVPYEe4K2tsiD6mKN0M
CVsUAqjlaSrrafsUKviR50c6tVkEA3lQ223a1at9SbfXo8sd8REnt9xpEVs8h7IAaVrPbJ7B14/u
ZlB4qpiJb91XPYbD53/AieNoo0eBkgX9VMd2VqtId86KDTvEqAnpiGfPx1NVawjTFSWUl65vXAoR
XnphKU/EH3aohYiQgtSFw/zxESnGqRwDm+9bIJp6VQVFSMYt1D4YB1p/pdFdd6DN92UX1T/OT/fU
JhKasT06cGCFV/E166Oxa1MXbhX1MKqRmGvNaaIA34DnPz/UyUl6pkBaVyI4st6vVlMQQy0fAUTH
KwDOz/HNCKzna9n0zgO9kOh9j1ZhQiYokRk/P/aJaRJ9BC97jSy6izzJUQyibhgj163kJg/j9ADX
D8qq5SW7yOL5fH4oa/m7VvGOjFU7iNAp03XW8a4RHqL2JmMFAMK3XpXCXQISvucq5SU9pfcp4rPX
Q1M5H0VW0NOP9Xc6aMWFsGsd+9n/jEfC4TvzPCQ6CLnEq19yEVicPRgkfge8CbazH770GrMBVImo
pJfVokqv0NH3QAMMWbU3OvP1/Jc4ERBJ0fghNkBhYv+yKL/8ALjgFF9CKaG8A9AbDZXciaQL945E
/gzJlvD37zQB5EK65pIgCm814TKntSYV7Ji2gLRgRmgrmgqsZ2Aa7oW9fCJMSdJQMgVKiCR8q6mh
H0nhy0eug0d0sCl0TxVKWtOAikVX3/iZcg6V7stXjRfnY91n6vf3s0THXHKdItZj6tV+nnrbbHIj
ZY8tzK5OGs5hIkptDJPG8vlVPDFV1H4kshwOsj6k0cerWJb4aJj4r280V9DjJDE+QiGjxOoON+I0
wArNVmawo4AE5zgJq9354ZfQtzpNvw7vrG45iFlU3SG7c2UvWzYwk30FRf7Ceh5v1Z+ZusNKkgsJ
Kp2mWm0d06HjHU4CGmUKt1HYmfMXulViW6DYsYPImtydn9XJ8QQrR17LdWOuxkPZrLU7nAwwRAG4
4dX43NdlznIO0RcvpKV5frjjNfw5PVeYGlq6RtBJuqtLzbQD34w1BGmzbOh92kmwn2f7S1JKf9/Q
CrqjwFpsQV4EiBWE8kJEPL5S/zM6t5uFehQPreXx92scgNRtNhH+BDufEi3RaBKwS53mtoNuuIt+
Sh6rRrw/P+VTgy6PRHauLXk8rKZsdYEx2VaMvzBk1Js0xzbRbGSMpsCc/NBunEBe6YYLy3p8xf2c
qWeiCii4SU0HJN/xTH3cO12suRe7YqQLKYarQ1ROlBmrGQw8jIPxCoIovbkZ2PT5+Z7YUehyKdOS
JE40Vpef9kuw7VDIoYHY1wixY0/XGkZw35Ye+OheWztcucyb8+Odmqpl8QJ0yJO45pZz+8t4Gu+8
GCAcGo5w9jYjpq23Wg1YEI2Oc09fq0I2UBj1hzJp7Qtx/uRUNVkL71yS36UC8OvQkKUzPERY2kkP
8Z3OK1CRbTv+CbJL06IZL33alRjZP8uKzg4BzsOZUnurEIiaqIPck6x3ZSk8ZDIdtSsxZ7Go1s/l
S6EdKqelremQztILX8Pc9SgScaOj3Trt6IrrSwnjKsn45ydRRqHKgDyaouZx/A0SY0zpAEGm09nw
wvly915AnSGIVbtpPewbxtp27uNAiJ1r4k8bD4PYuzLsLkSWZZz/F57/+R2C9N9DF85Zstfj36Gj
TMgefd/d2MmEkaf5NhkClJ6dIrpwuJYdtR5KmexurjyTpGK17IaXmyE+EADIAu09SGjD1z0qNZ/O
7+tTm0tZWoilTLQ8Q44nZHHToZu9VNcptW5tfDWAck7Wi0lbZDuaefx7qek/X5AylsJoTbqKKsDx
gAuHUkdm1e5GUHb0xMzxFrGO4WYQcXj9+3NzSI4WUT3bZjMfD1WJIJ/ijsVK06ralaYGzoycNcSj
DnoPLIr9+fFObQ6HghuQTcpEiBQdj0d7PhsK4TQ7wIwD2nCqPZQOVDffBj96fqhT4Yisz8G9wWF/
2KvIK0cw381SsW0Lx9426HJg1ujigCYDdMbI1zexldKQbUe0eM4P/bOot96YDtkR737+xzVXZ3Eu
Xe1MTtTs3Mxxbxp04OHQIbk96b7do1rTPUdT43+b8HY4hOnsmQeq6Amk9QI4Dmag/mMbmg2KgoF2
75wUib8raYT+jYS4snFgpbkXTtKJdIBHGN01h93AiVrFbiRM/Mr2umY35AkED3cEu2xa7708xxUs
wPnXjAwB0AaPL7GwYi58r2VHH38vzzQpeGlLIcvPXjzeFim4OQqZ0DxpNSAcEXa+s+urGGkqNG3x
sg3nBjYQckzel7I2sBfqICwjmxK7116a1y+xmsWf53/T2y/C5cm7e8noSRd+httfbjNZllWPB2SJ
96Xf7nXYuahl6BbF3MH+XKFb94IehvuU1c30NJWR8/f54d/u3uXudvgk1G5JHlZJbi9LHKWKhoIH
cKWNqhJvwxcS13bTGbdVga/HjNLslTWhbnR+5NUrcQk/CEUTvTGQUxRYnSUe/jLzmTqKlp3B0HAK
D6VqZiDzgymuqzIof+jFbajBUuZu9Hy4j6J3sCeJzOHl/M94Gyk8i70oTejMCjPQVdQFboBGTY7r
jzBKvUWaAFklhH8fYcpNN//NUIRQzyEXReP0eMKc4qJAm6JAOUK2X2ujxvAU9DRYDR06Fw7aqXWF
/7cAx5Vrab06aEOSKBGLHpkdk5YpgPIhTzeiRRpg8t3525zNGtsxtJ3I0IA5XghMpzY11yUR2LPJ
PtzVzQJVEGsRDxWaOoGwDRaD/q4JH9YX+PYltm8ceMUah8Q1wjsJwPb8d142zuqUU1wmB2ZRl8t0
lRlAwquQMEFiKEbm4V1Q9pioo9xl383KLA5Wih/nbw9I0k0zhy/NcOuHaj/1LY6vBigd1C/QYTNQ
LWxGbAxbPc53UWDha3N+xGVXrqZI5mPigUsktR13tby+KJHb8hE36ikubTsu7IcpzjDy7BofmzUK
wL2XJP/FibXZSpSYGZc33eq66YsS5cA+KXa6bf1rgTzIwyiaYD8qr34yVKdvK69PkTcMesgSRZu8
Q2N++H5+6icOLDcdWsCUamkjrGs7jWvnXgMocVfL3vo6WX0G2mHMAFbX9YXYcGIjcT/TAfrZCqJH
c3xgZ9Natmld7XrQ+q+gIfLb3EeCWrQmrnlNDLDh/NxOxcQlx+Rds9R4sKk+HhEDyCKYXPj61IB7
taX37GeUfZNn6FogyEyQsJ8rYmmJJHEmrxvl+C1WLj6SNed/yYmvLJYqk7sUhoXyVmeIP+kNAMVw
kBX4+U2KevrtMCJdKfyK2uL5wU7sZqaKaysK7tT69Sowzq7Ajbnr8SUHSvfQZZl4PzuDOiSe90Tw
D3a9EZmH82Mua7c6QYBgaJp4glPr6FXcV8qwhmhigkFSWe+HHmUeInf27fwoJ8IwZR3GWJ7l1LhX
M4sLfrmaVLnDcUNsplYkt34SLYAz0rGNGPizqxjDoxKdtzD+L7Yv6S8Rgu6TcN+0n4RTh2iKkG8L
v7nPsLPf9PANsISUo3XtoA3sXNi/JxaSLGLpZFJrZwevp9v2GoivX+5cnWEr2ObVxg318DdUye9m
00cQ9HrD/v2tytH06P1Sb1ZIBh+fmbQ3ZxO1YKaJI8hNhsHouxZFkA8lIjWfzi/niYDA7rTgiCz7
lG97PJQoG6s0Ek3+KPJkU1aAHHM/M+6syM1ATBb5hYzhxD0qtYcLsyXJltx1T4q10jEchWZnx8gp
xpKDwWN00mDeQgcuTzHc11ZdcNEs9pkzoPULtazTP8DlVUPJkH20mrDqgUfCuWl26KHkn2sIdvdQ
rNA9Ai5wX3qQENXoApzLdfEpru2/fv9zu0AZlEcTlURlNXrcpbE5dE2zI8OYAeXgr33VlLSl+94e
bwn42fX5Ad/WW5a+puCcUuDhH9xV/NUZFTalcAt250QjplpiPzuO1tYEe5gDVYY00Y2baQYeOhpZ
/OfUYWEdjxA0KsPtH8//mjchih9DT1dTpZVAS9YFaBP96M6TrbeNqqF9AA2qtpPry/3vj8IzkTAo
LM2LeRXpfbTLELFDs0JoFOqgOCLe3NeXelNv7hPbJut16ZXSOBDm+j4pmKM9A0/djnmYbfByyW6s
GuIyNjzB4fyE3g4lqArakosEzI1c11HKAJllRLbsbe0F+d8DJ+PFBcG6GarIuZD4nRiKbE/SqyXT
htu2Cj3eCHUydyd7WyHZjiIJXPr2CsguXLmxkFN8IdIt+/3ozqJgT9tn6Zk6kgxs9VhTtesO0SDF
Flupr0bm99hiTOW+7jUNkGwwLnzIN4efkeieLa91SihEoONoZyXoRc56tOm6wFSLcqd6F8NxeTQH
1T+YRdPcAvzBbsdH5e7Q17UhLx3HZYTVhIGmaAK1pxRZ7ioB02VRQh7pMDYkwDZY3PvwTLU/yr/C
Hu/DTSZrSOLxjKVakVV9AhgonkiKR7iNEEnqsb5wwS0X2JsfxJPKMgH30dlcLfhQVnNipZnYuo0h
P7vlYnbUBtV7O0ARAcGlj6BI2tdwtNSFnXZi6UlFLSrAjuLf1mikrHGw06noQ0GImxCiEggbmgHI
aUcYe0ChzoXY87bMS8j3OD/0UcGW0VI4Xnyvm6HAgOzfUkajYFJboGVw4Ko5vWnaIVzZqJLn5Yif
ZI9jDjLQV7SRIHCYsV//6E2b6t5vn2t+EUgQQedKki0e/6LJ6uwsJ0JvkYuKbwpEEFE4nLwdp7y9
MNTbPHyB03DNs8yU37n/jsfCiNKqUaGdtoLu3C4Go7sbCpyhpl7m+8yjnIe3aL7DVG7CRa9FOWaC
RnB+vieWnOwU+05vQWe9WYHeMHPd52LagmSubgofJgrI/GhXVjyshw4w+/nxThx3Kom07OGHu0su
fjznqEGGHcsfc4vyTrtIB1UPllEZt7BrjVerEXj7SgMuGkCREa0bUlt54bOfmDGghSXdoSJNeU4c
/wLQrVRTZzY5NbHk1jZblAH8Zn7JR3t+HQqviC584hPH2eHJQY2CegwiL6tNPmSo0nm+b20TwxzC
2yQQ4a2AZQ132lEoUNMIQi4zx8YXYjuyHJcq8Cc+OU8PbhCTHIcpL7/vlxJYGCtQAm5obqG7oc2Z
zi3UsTp1rkunKxE7Urr+iJGMf13ZPbpTE1Dw82t+4gIjwYCgwvMAWMH6A2DGWYNMxKl+GDr7Ku5Q
Ei3AIu9cEQ4XHnkncitpUvJdMGPEFrHOJUcYuolXQlFGbaQOtgnw6N3A3r93Q0SxgzjRfze5qDHX
NVx4m14qybEs9W6qdb0dUOl4OD/3t4vPlSaoO9pUEfjH1W06Ueazelp4W4im5UMQOeOBjBZqbj+n
mKwghIu7bH9NbfrSp3ib2FGZotzLRU4XTa5rjokgp8ZJR23HRqIlkKoeR3tXXsDKvj1NpEAL7HjZ
XQp3nePNFUHDEWUk1ZZjZX90A5RQ4yqUONZWEg86AsiF4/t2MzEcKSsGerRd8HI6HhCmNGhnETiQ
lReKD9JeOyGQ7WGly/35tTs5FLU9DyjKYqy2ilVD2rmGm8K14jK2Nm6Hn+fUhCiDjfpSWDz5Gck+
CEieADWxmtUc1BHytz4iqom4H7s42EciFbve9aGJRHF0IQqf2pXkdkCBaZYtVYPjj2jCgJkdi9ed
PVXlM4DgdM/RLTet3cQfytkIEbRDMrNAC/VCMDw5UU2ti6Np83pffdOZbmou+oFvCk8R3jce5+MQ
mg9gwtMD/ZJL3ZiT49GPMYUU1GvXzXQLkuYUUAfberQ2Dwi/Zs8eBP9bO/XzGycq6+/n98zbYEth
bTnsoHps2kCrYBtnQQSFg/EGONnXdgD1I5xUfT/MmdwHXoK1Qwfd28WS5Ka11KV31qnp0vikzEW8
p0ayOo7tWGYiSfm8djl5B99X4hpIU0BR3pO3OGRf6o8vy3WcqkpabI5rO2oBbK07AOU0IJvQ1w6G
KnH9gNqp+dFoHEHu2Ppb0bQo/+L4eSEEnByUpxw8B4uW/LreJfBtT5VbOFsQl/LWw9UHM1qSp9Kd
/MNk9NX1ULb2/vcXVvOs5M3Oy8921++UERfDasjRwXF99F87K0J4FEyKhBLeOz8SM8h61AijBHBM
tFhQ1zp8Pv8TTi0uAEBKpdyi3OWrRKLFNW1uQ5SWTb9Vt8Uo+t2MySbqgQhqdB0+Lr8/HnUoXmVc
IxTDV1HCG90UCZOICrEtpm8mlkR70J7F3xbIenHVJEXy9fyAJwIuZS9wAkuNwAE9dhyWktQsi6xD
X2FoYAJ2IerpipQXjfvu2/mRTnxKSgUCqC5lHy6SVbyN0WJJrWLW2xKYddzkXwq0sHdRhEEEtNVL
3fsTo4G5BnFNVgJoy1qlnEWSGuMcofpsdtiEdYKShO6Eta2SEY2yNuwvJB1vxyMCQZEBp7/UDbzV
eHXlh5ljRBBRJ6y/NBf0ZohRrsziGPK53/cXkoCfeNDjMOCA1qHDS27PU8ZcDVimeF0Lk8cCskz2
N8wu3G/u3GRP2dCb78xZyM84ZPXvQwRSb6Kyq5JFUjrcm1k03NOKMGk05Hhaub77Fwks793zq72s
5vrn8bqR0KZIxFmJ433lCYOeeB6ikWGnzoGTiXX2lA4350c59dU5KZLYz0VOvn88SlP0I1yMyd9G
8YAyLqYyGJPq50x7zQ2+4Rd28NsgSEuOC8YDM2SBGVp+zS9ZvaD3R+bY+LilNP3GBlq+8Xx8Cs0g
H/eh0tkOrtYlHOnbA0pJiLyBVeaC4/QcDyoFggyhMwcYBqbmxpqzEBOKQO5JM367XUNqR9ZMigIS
bim0HQ9V9N5suWXDuzgNx9s20EiZO1Wxm1PsopLBrO7mAoPx80t4Yn6KtyHhB3LEAgg+HjQeQyyS
awTT4wn/H9vM8HoZdPcxa9v2Qv/41FD0FrX9k7Hnrp+hVeYGYeLb0HYnS/wofQfPFgeuAEdBjsmF
SH7qgCpuaMAovAT5h9UJ4OXnDMOQRzudj8Ur1kD14zDMXbrp6VFdm5kouajlFG5w6a6/mR2We00e
FPl2QNEBXTOuGg9++8sUDOFDBb5md/7D/8w4V0dUUQwBRMspNSl1Hn/5Ik2FH4wI4Y09RnvIvwrk
N+3SeIwjrMU2zYArAkIj9vt5sMt3fj1ED41Evb2qGvsBiv/06MVeAL4CTOpoogOLhHWNarER5kik
Gki+kDXQy6yM8cKe+Rm9Vz99aX5BhqCUTgNsdRLxWy2wKW7xLDDzj0VppjdWlYQLTSrc5BoIUJjh
e5Z0iLQNOmmvkQLEHRQMzrs0t4MdmJHywtd8E4mIdXAJ6QXSSed/r5LQBSOWD+EsN/Ggw5sA65T+
apBUEBNEZD8oE4Hh88t3akCOCxcAjaulsHO8evCZC6MbDQzGhCUPdtiI27Kzx61O8wJ9hvDSfn5z
eOC6MQz4XIpnDvH2eDxdzZ3ENFNt0IEc9hV0FeAJ4BHmwR2356f25qm0NPyWUaAjCBBwq29J0mvE
PcoAm36oFCYHVIl+WBbMQgqjHT37xDx4qK4iNuE1F4Y+MUtPknkR5YHykA8dz9LgMYYvSCU32JS7
O2ha6VbQt95I2XUfzs/yzbOFETh/lAH10h9fd3FFG9eUoiBcONEw7wy/0lQo/HFbZnq+GtwBTdts
Kj7guY4DAWz0C0Cit4VgxtcL1oSkHrWYNUMMrnoFbihmfCg96N2a3aJl0ceHUqMRd1XSP4+2nCO/
2eORZD17zTA9JLqsDkGCtt35j7Hs1qMDvfwYQD1QKils0NY+/u4lKAhciGC/BDb+JFVp6W3e5M3v
H9KFF+tqVywMtTVny6zC3vZ1ITdg+ft95+XllQFoEctgxOixGLr0NDw5K95q9sIWXd7Dx7NC9MzW
IzDmjaCjcDPkQX7fobN14du9SUuWb8ejYQG5ERHXqac1ZMBEBtwaibn+d1GQdKHYlH9NaJrgy9va
8v0E4ugCwflE/AF+ywufygJ8XLl6GcUkf5actECsrXU+NXaOWrRySnM/SxRYd+giXqoNnR6Rw0Jt
j2L2GmZX21XvWBreTtXPw1UmiwSDnSq9ygQSpm3stxe+69vVE1yLvMUoIkP7WLc2M1ujCpkzno0U
w7WKXaSuGq0uxPG3q8co9BhBqiBoq9dEGuy8g5DyNGSoOUgecXyJd6L2pndD2aUANycDSZ7CbNSF
4//2Y5J0CV5HnAQC0BpLxyuIM91xFCR0QnRI6vggzcHdoaZv3qHGM16Y5tuYzniSCg2e7lzcanV9
0HXPvBIXpE3cIqMuNT47nWdrzGZGMiSfmmmhXETxEL+8lCwsecxxbGFoSCXuspTg9VaxZQqkMYCj
FhtlJ/4WeVK9GVtl7+pGZ9sJTPJVYPX1PsMzB+0cRAANxxAf0HK+lCO8vVyEyaEg1YX4QZa9CgeI
lfilExPkDKtPdn5VhRvTavWto5AyOx9PTy0v+4qyPNkdAg6roRYNQcP2UY0IulZtdSkWV4DJwBdD
91dW0w4Xst2T4ym+7cI4Xh6mx5GuSYU1gBllO7GxdqhO8wE7J73vWFUYss104fl76lMCHOFkKjBJ
pEDH43UOruSqXTyIXbO7ssw43U6h2+86C7X785/yVBhYeNuUvmGCgnU4HgolxcQROUOhpIcKL4nd
VuTuJYTVqQ8IdoECIikt1eHV+QgQqQz9qlYbZAtRZw9T5yqUk4+jafxV99q6ENtORR0ASOCraBDx
EZef88tT1qfpaZeoam3apkHhcoyta3TBDNieGH02MLs3jZU7FzbJ24yHMh5z4xRAFaErdTyoVU40
fzWum35ggY42Yg+RumnEZ14PPEDyYqzfY4WT/SkTo/w/0s5rV25k2bZfRIDevLJYVcvImy21XghJ
3U3vyaT5+jtS92AfkUUUsXSA7idBikpmZmSYGXM+TZk6fb2/lXKrtp6AwWFCDN5LprflV/lt1bC5
zHDOGuZpTuY4yFWkDYuhSa5wbHmfyHdrkhnUlRW7Ht/ft7y3vdRqCXB4Lh2Wv7ZsTF1Z2SPfG/ag
5tKZfYNadZVcvQhG9qEzRHDf3q8p++1SaflC46C5vGLuJpAtc0vNbDXiQnbeGPt6VMKTHUaD+zci
XHYToMMNL2ijhHYRIJIBhehcJOUbFRWUr2hwS+2gAnI5H9k+LTpXcLiTVCV9hwzyUAnhe3E+jicX
ZN6XLrG1f3OKzv2pbPSiewDxn3VMKJaovNOmQznI6afvkKCVsJOGJRAOK13QwkPopz6AN+wcMTkb
BKYNv0DYtTnXfRXTv14YEIexcLzEmW37hocSn2QyQsZyKCXJc3PSqdb5eV8e4YZuc2oCIsrzpgVX
D5dre409A05fC7kAaF/U5K/ZMHv6Onar/hxhH41OQ9oOH3sNUCpUdUivIeNg6J8abYZibukT82vl
mhFt8rhtrGvWD+E7KxkalIUpb09+IuVdoa1dCnScab0wexQXqFffPzo7rpXWMJinX+QGpAbrowqP
dGHFLYGdo5hToHlz/nGcFLhKeaYOXOueKYuOMagEen7gbtamDGj9a40LybkBdsnW0arRuoVXI+8P
6rM7Dk/OBv3X1OZBLE3p7RJWZVmD9iz0Ov+6yNTIJwuEnw5E6/QwWdVy8DF3zSILxxAKdQriu/UK
TTOCTiVhhW5ji9I3zc6Uk5MD7NdqPdRf0WpWEJZv3QO7O1+W7imFLqpPRBvbTnTsdmj68XtOamsU
qJcmDahdF1UHXf354uPCa0U9gLhOoho3jiYvqq6f5oyMOXZKAMGTc/HMBvLBwrGbb/dt7TzFK1ub
KGMqK1FGA7Fy3OXqRwEXzrda9qXvW9n9dvBDUVMhaLS2I9emWrljrkMPiudrQHE33oeh0ssndC6P
ZqX2TGlskk5CKqcvNqcyqTw7C0EUnozaZECrZdwBqE72oA9w+N9f1c5JJK6gEUILjzRxCzpFN2Ia
dYSdKcO3gJ7gsrgoLpy4GVye1wweuw/zVFh/3Te6t2Fg2+TBoKlFDrw+/mjUeLBWsmH5XHAWE8EY
rw5q/r6Vva9Iek1AwagXm7ZxI5RPB9QPWFrXtvpfUVv+U5e688Fusj846yyFIAXyKSpcm+0yHPjH
IaI2TlUMPWxloRPDyxrVwbKEysF+7S2KcJpROnwx+cvGFrTdhZ17o3GKdSlxoAK76weKmtU8Hw3x
7u0SwTS0LgZz3/Rr1rsUz9poNSO+UevS6bJUUXx1+vDFSEdqeXJml0lrvhKHfm2lRnVotGHEODl9
+4OoD+3KTF8uOgs6CVuED/cPxe6iZG2UuF2mnZtFoRoxm7WLbGpCqfRVOXRkW0hAh2pw387evWKC
/7925D7+FlPKF0c3FOwYI3NammYhFm42A+gfFBeXxcufcu72Qe1QhjGb6I7EhzSa1oIOQ8PGKFMt
kZ2XC0Y7Bk39MOySLyKZ+0sTO87rvHer/6GOhMkRPsZ3///f/p0LcO9zkp9Q7bE8ixBe/qLflplq
WZcOaJmcWqsuH/ul/l5Gqn6Q1e0b4ZDI6RaG/zev5eyKYtRt+DGbQvRPXpMC1dez6fTyHZMDZipl
M+pWN20uLYVxudcNFDqX5BXMM/mph7I0KGcUNpTQfR698N/7Jm8XRqVFp7gD/hECpe34Qar1eq2N
nP2c/CDwrNr+oAnD/XTfym16I+s5Gih82Rlm6nW9R10h0H1k0JYpEie/jmm3POtp4r4pm7A+FSMx
QAXvBJof6XC+b/n2EmAZkkwKyjgrJsfWlmGLqEdg5Wyci9SjoRjJF0DNw3PVN+2jgTTt2ZoANd83
ensJKCTJyqPE0DKIJT/6b0eS6qbUR2If5x7RokZB1UzNHSUwrf5rySt6+RNzwDmZEPpVN1ub05II
KZVMmqvgyjdQ7zyFPKDBlPY/ZyU8wovtrQ5viXQHzhJ4kfzz31bXWyld0YUrnomBaStgeYEdZ7Gv
Mej/OYNk+qCeu3dEpTeRc5EEIltkdCIlIqDZMCgI2tGJjub4oMauedCC3Tso4DEoTP0q3GxLYGkL
GR4jiCBNvC55Q+I7XpUxTU/qMvbIqDZuwOhcGdzfuZ2l0UWCUEQOPIKU2JxOYJRez0A2O6dE4zPC
SvHZE3iZ+1ZuH2ywX6SeoJwtbGwDYbNx7KLPsTKghM2gXBn7iWl3byH8yl6czBDnyBIKf5dq6rYX
N1KIEnbBRYd6OkQIY4KXOXaXwFvq6qSZ5XBCF+VoNHnnQNq06WW3iiNy0wAsmyUx65KHLjaHv7Qs
cp9oapVfFGVUfDeEnfv+55Sbsn7i5LwsSAt6VPQ4tyhexypo2i4zXGDuPL6DFXk6M3TsnGCGiVDq
ReMMqdUC3Zq4+IDu8BFp4+1uMhxB7KDSo2GE1dpEK3mMNp03O0Dzi2j85tqh2gQlw3HnpZqj4aBa
u2tMFi3YUJvx601eU4zLpA5LyURwk7XXJplh4F4QFCRL1a73P+vtBAQMNKb7a4Se8ik0DWu/UiqO
nlewWaPQnguGf9AkVrkSZy8dEDPop+yVNcGBNMUWg8HK9MoUbvvu/m+4vY/YpVslXym4Y7bAA1A0
im0scOHAxTshlKPVZymyfOCvd63It5aAk/DPlB/9NwdKNs4Zzd0iGHXE2BOiXJAV1P7ur+X2VshA
hVEaWdxjVfraitG3k5Ih0A3yknK3kSziUe8R5UvscS58req7gw3cWxY+zKDzbzE7uUV/R2YHUTJw
ApR5jfZDr2X2a1G73UH0vLcsB0wI+BVd8ltuPl6ROvDbLnEJXg5d3XiCAiBfqgmuswm9Ry06snf7
LvAFf7Mnf89vmyUFR0ImU8oAZcLXOXioLxCzzg+JVaWMbLrfei/2Di7dzRIZKab3JQF0lOtuRiTU
sBzqIoLtddJb0xfp4J1G02kfTIk8Rw3hCLZ/c8mxx0gAVSj0k2TKv16iEyPh1KeCk6LEySVuaxo/
BvAGfmUf3D+Uv9o7K+cpbRmyjcAhYXZ6EwlOuMcKIt8i6FoxeydznKKvnKXprbMMAuq6pChpus35
CTUn79zUnvFdTVJ0odtMTV+hE6V/RtMZXtE5hRI3ywvqSJOgr2yWxXdYP/j9RVF9IalHh9Fu5/dU
sAWUbUYzoTXTHgR6u18On0UDhheWbun6y5U1NM8T1ylIisl+NarOcLYEyY7bdcrBobg5h/LDYQZA
hmQZ3eIQhskxppHUG7m9+Zs1uuX3MSzmaymFJE9T06XihFLlEfPdnlWJEGMUkv9vhgBLD/lE25ik
PBjiqB7iQ8w/IKobwphzKXpFBaaP8Pn9Q7L3VSmWMIAMeyNgv43nWrJ0CBtbyYPcgoesTfU56CDg
pE6IIuUfmKLhA9YMLkHyu/UGjks3OxEIgaAHEeZbsdWcsmQMg5jK90v9MRsIox4E72AEZOFpbQqi
y9EcXTMPegRHrg5dtUBYvTgrWRxfDK8I/3N/abfvqTQIbNFkBAFKiC36QpkotelAVwJtilK0+czK
QwFDy5+GVqlejdHSPSNYjaJRmlV/J16rnx01rQ5e1J0DhBWgH8yt0XjYErh4BejBqnSRxRaJE7SJ
UQXLZNa+BRXGGw+Ra98uzPLA6M4BwnUSE1JW5+Hbolu6omdY0TWRcaqRBwmhIvqErBiKIhNIiftf
edcU9SlIh5nvIC5b72pTklzOI6aiVo2uXZdHF+Hqw5vOavOXOxsQO5JVVI473TTpYR8UplEqmEIy
za8Qh74oECqdqrI9KnfchLhEP5LLDlgv5M6kcOtVIZ8pYUphBhFM4QVqlFnXGq7ykyU876dtNdNZ
aFCnthKxAKnUUVq091EBZkuqLlIJChNr8w0Rka2GUR60sZb7YlBgbq3RfUfTbDgo7Oy8tcBMAT7I
DgFOYOPBFyeNmwJ1mWAxhMoEWVt/zEOYqqqwRfCnMPLr/fOydx8onBL92UBbKL2sl2YMFEnsbMqD
LNLrp8KxmnNV6+UF3p/llGlF4adx2hy4HrmIzaMLIfj/Gt08usmMzChaVnkwhYaAQrnI548MddvX
qsycx8ww4ouXORrCD6ae/XV/wbu2KWeBvQBHDWxyvWBXm+Ze6AvpytQbz0upoo2Z2SAmOyM+teXw
HWUl7Qlx0iPg3t4honIs6XBhbAVvsjbszWXpIsedB2q/RA8zue/nVKWAgLs6goXumiJa+/VMAoTf
ZElUtvKyVsuckQLt/VKoKBgKh4HlQQ0PqhR7lgyPTi65iaTt3yyKjzaZTOtlAdi65ITypnIepzI/
p5PTHjyNexvH0Chj7wR7IBI3N6OkLpjaKu4GitDycS7StvG9vPjQNMg8GTUTyzySCk2Advp8/8js
vVzUIum3YB5da1W6p99ibmCnEBSOFp5uUbRA91Lj0rRq9+jONmJ77TTHvpO4X0QTozmry1a6oMZ2
EKru3VSa5UxY4RZ4tTfrn8Mkk3WTLOjN1Hsc9BiuPrOMT01eftdc+LJp5RzRut2kUPhdiTSRxIDk
oduuVJ3ohVTLw2bC+OdkdsN7eH/cg4La3s4ylAJ1kaxjMPO5/rx9Ec1T3HkZ7nWY3pYm++nOU3jh
tfzmhFa9nJreqd/MNnQWBx9172GRsg/MzQGWRC5rbXosBTRGbZEHptDb+mT2yXieuix6sKys/ZL2
tfvd9SJExlu3mE8dCthHygx7Dl9O4IPDgN6DqGT9C/oha2LIR7PA5pE7kT6DDYmHNBhVqjdpaR4N
/O/dWPmCEr0DqKayv7aHCqwW9Qr2rNTKTy6ixYHW2Okl9tr84MbuLY3xH5J+qkNc242ptJ2cLqkM
wh4PoVavcm1G+cPuIbfL+Tx2i3lwjm6Xhn+VJJ50zagublv5ttlqSxghyCmm8UPUdsNTrxJo5qB4
XhzQAcGgJCN9Eb2RbTySS5IvlBGzoEjr4TqqXHag8uJStMI8OKG3pAES7sF/dKPli7n1e15XmhSD
CyJWJZn+QnZYNOjyJhBPwVy/fJxp6v09TjniyN6Q0BS3hveiKm1fh63jUoxjdeANb/0QP0bypOIS
mb7cAgpzVXHMfsnww0qSf6pKC/nB3OrMB3ukXOWHRd19joa6jA6Chl27VFhgGnbBGmzbvIMeFW2P
WHsAD+rPSVGSM9AD59VgUQon256DYrCMj/c9/96JYpoDUQJJAngDtvfofZlFU2WBicoss4JjdnHS
UX09G+hp/IEpXjW48vAC5Enre7mMQ8Q/yja3oBsvlpss3JjGRsikPdKfur2XOlgNDjAvtgT3b1xO
18W9NZiYGk298kXGrHtPjIuobKQ+gDfTH1++NPlqgbABFgp0c720NrEHvcwbbktpvY3RDD/xlpcX
t4+XA0t7KyNR4HRIsObNezWjf+6in5lRlEgkNxFjC0tTRP6UJN3HPh/LAxDd7fsoISJEzQxkkFVu
N83U50hxKicNbK1pLsJRureN2+oHkMi9UwjsRdL9y1n2bYNe0ytq/AV60lCbCp/Kh322MlpdAz7n
fH+r9hb0uyn5U36LdMrE7Mu4x5RbZdrbrA/TKwTe4g+uMnkUjUjw/Eysb2LwiadQixC/gTQsm569
sndfhy3UopaYwh8OHclT3R/25XfOhpQZkewr+C2u83ppEZKhKs99EtBF+zsMKd0Ui+GggcH82cxM
z8u/5C+ObSClJP3Qy6zNhbBSuRXkJvAANN0FEcvpHTNSL9M9g0EaMNmvQhjRPs2K7QFsPb0w4wYr
Q1GLFqBwWKFTWqffpliZ3gAvPepI7JxF5hKoKxCJctO2tTAY+FwsGvIsTu2JETDrZMcxnMrpIe3I
nikePAoL1DN5/TZuahjUeqL9kQSqkaDGHaLMIiKtxxdTOLp/7PceWVnHZKKKWIVod5MxGXHGtDdO
N8jHUPWRLtF+aqGCumyYSHaVHD00F3GCIJ489RrBmnSCASW/lkNZIiJrD9/v/569pUtYgsoxJbXa
tp5MZs1HS2kTSNmV5K225OFrnB4cRWp0hH/ceVYdWqR0K2lVMiK6uRYd4ld2sdRJgFZK7htO016y
egBrHSetgKJIC89V5i0PL10grw/gAOBGMA/AaLa+HbFOG89VM4au2sQ760ik+9mEQ7DSJD1IUW/v
vcFoMfAwZt/pBG81HoD0O7WaJUlQTGPuJ10jzgDW0GqpmOr3NLh17y/t1oWC3pOVVYp9LHKbpzEp
DEqsh1B/gSruC7Xe4szcoHK9b+X2hECd5JArcTloMW8hHUM22Tlz7XEw9aMRFE3awJXVIbGD+It/
39TegphlJTGDs+qWtH0sIZsrNSUKiNgVQG9MKo+U+YP7VuRtXteEsEBVGP0PTiGneX0i4BylLShi
hMuhpHqvtl56sS14p1pyw2vGX/OdSCnfd83svvyA8IhTXSQaki2nTZrC5LkzeSjHBrzASLn03nDp
jG7+p1xS1CLKbD44+zsHkmhITjfIDgpDB+uVIroUdlaPvbAtZiBUVX4q1CF69PRmvto5M70HG3h7
xUkeiPTov2qSJWZT48vrHn6hggi5S5vwWjO0C8npop/CpLWeaFaZT0YypAdBy55RZlTxYWT2kIzJ
A/xbJCEyg8h8QoieyfnyrGeDc3Y6NK40e1Be2XpUvU/QNjsILHZuBeDg/zUqP/1vRlW9BSMBAIJO
qB2eqmZxn2lCjae2z6MP98/r7voI0yH552bcDCX3Wd6Ooua8Io47/9C0EdkMN1HKS6LPStAVHKWy
cl48PUYeyCAiV55aNBSvm600IRWqpjifgsxiSoWu2xxMcJI/EYN61Pcs9+VuBnuEaIgJyER+s4v1
sHiIZpVTkKICfyLU6c8mDJSn0Umdgzd4xwGQ2v0iAqTvxVu03rswVDqBUvgUdPRunhf4Fs5taDBk
lKappj3AhaNcQ00tX1fGGB7Y3nFxtPdkN4wyDEWRzbnJ9CkdGm8Zee/Gjx1KSm+nxkw/3T8xO4cT
HWUmj+FnItbYlkOImrQSDdcxGGJD0isOCfLlSh1kydwc5CU7h5NhP3qW0rFBQ7AJZ7wky+bKw3u6
Jd35NhMLFUm1fCos+n15nXb/UQqRHxjdWR+kB5TwpB/VeHDXGzirykJpJhkD25s8Py5zNYBrvXtI
nbHz739KuR/rx4JJbsbEGVCn/ALTwtqUbXWh5o2M+3Mik28KQLiTyYjUB6p4RZBS+D+oLO3aA7UJ
EgfwEdWPtb0ZxEU9tsRD5my5T0U+Ja/jPKqZN56i4kfjDcWBwdsDyQLpzUqeNpLmbcepc+NmnLRF
BFqLRkrUiP456ab+4CXasQLznAQYSUogKDLWy4rjJTP0RhkCDiyjzcAgntAnKg+c8s7Ho2jDKCNQ
HE7ltmC0CKMbNF7VQMTGaBBRj+IajlH2RWmH5HnR2vCgCrCzLDkmJZkiqE/xzq6XVVljldDUHQKv
MtVr7QjlHB8P2d/eMcJWGhHQkks7W6Ty4upZ49nLEPRWl7yL2j58Uto5wTOPGuXkwXkHtUl7sGN7
3xIGCsIUyJxkarleWpIoA/GKNYBpKtwf8P7mpyidpod4hnY7FdMR9c3tnSYDo+4oSToZD9hCNTuv
YearLgQ6UAVCOXHSPLUmB4bq7RGMd2fX6K+AbKLexijmFvUzD6m3dH3JkS9F89SkhnbNYlKS+55j
Z0HcYuBgktuZNW2O/GKlSutqLGgK8/ydnrb9OTUr1AXjI3LVW0vgRcBbM1APTMbc+gyaVbHTpxWx
iKu2b81OtT55RbHoDCc2XnywrF9j42uPiLVfuwRRMi5483pCtyUSRPOmYEjiSsAFXkqI/pK4jg+v
BenVQpflYYiKWVwtYhrYf+bEgkGqTFVS2Fq1cj9EmfhnvyhWd8q8vvo8jvP8U3G75NMcm+IncasH
UK+BCe1hpsRs+PmoG0twf4NurxUzgBQYoMqQnBlblIhgsCEzoqQPkoh6jR9PRfU5o20UMSbnGj4k
6wxheePBvbrleCEkpzrEUAEErRz5zePl4XG7Iq77QDDg9WUKFwXWY2Et2rkehrm/JsNoX0ypsXtp
R4bP7Tk0/lWctrb9JYtN78CF3d5zaLfJHSWEA471rV73FEd5N9JhgHu8S547MuXzHOXoV4msf84S
Jzp4b/bs0ZMGNUJrnDMrL+dvgbOJ1HumpT3BV2HppwJu3LPXMHsbg530B/SzDt6E28tOmRs9crIS
HMzNg9oJ2ip5RVyZOEkD1qHlBpbZUbS8Z0W6Sjq29Nxx1etVIQAKTBswZiDK1LtWSOBeaEm1Byf2
9qJLWiJJasiDTTyyCQ7E0mpVhLxsEOlucqbu1r43wybzVe7gi9Eh0hQxKsPgNIK3GIJ0Bsyeew3h
P/JivrUU47fCQYyVkHx6sMMq+s/9y7i3NGgqoF+C71Iyo68/YA33GpNMxMW1ObmnFlLy1NfLCv4y
w85/vtyWDEQ4fhTvKdmsbXVKPXBgIKuaOzN+5vULzxSfstdCmcsjlakdJ8OBIFaV2k0ECpt1tdNU
4gkikjd1UB+UyXN82O4qvwaE9NjM1nTSSdPP9xcoF7B20ZCZEBtDR827ALB8vcBQayavV6WLnpoB
sGISfyyycZBiAu7HGcawxzoUzqWbhfb1vmX5L28tw9wMrgigH03fzQmdvMhblpxtHBqKqrCtQT2C
/x/dH/ft7B0XomO4uuRIGmR56xW6ueMMUHSRdixUiAv6iH5euzV6sfV08DH3HBZEQ9jhbSU33Zii
gTCPyhxCbcbl81NY5S51Cn1B6rbPdjaKv+6vbGfvCCXhiZHRngF+cL2yZcoStGJlclpaGjqhIDSH
xKsbXyyL9jD36BHH8eD5wliOiNZ2zqoMvEg7uPaseBPygc7Q9KLNiCOiJWNO0siRJkjAChh6r3yl
RVj6k1NP1/sL3tnKldXN9zXyaF6WkUKDAfkPMoX5/KxF0XSqveGI0GV/gbL8LClDOTbrb8uilUad
cWqTGiWXybRnoCwVNY2BNxjN9PHZzbQjfQv5j26uhGwqQFYsibetLU7SCasJIg4NFsBMhSA6aqM3
4bi8HI/Nk0onUkZUZAhbStJ8GlUIZBOeOS/62uep8yFfnPDSGoN+NHb6a3JwuyLqexS7CaAQRJSf
+bcnHOKCcOkrEDJ25xZvrTgfHkUUmkCHk+qNNk3K3/3c9oHeOd0TfNDVB2PM+uWEc8g+LJaFZ+9z
20Jgw/47is3wRKTR/Uuvleprbs1Iw0XDUbdx71YxSUeKRuMbka9NJTSMxqXKa15OPV4kwRTU4HkL
uLICZBTA41ydo6FczvT1lYOH9PbMUWLGJaq4Yzof2zM32r3VZ44DjZVaJ7PfuFn9Xi3VZvQp2Cfv
tGV2tceBcZ/owPDtvaIco5K9URJFCWKLYhDCADIyU/ztZ9u+LH3jPZPd5/4iwvDFLhJTco4PUme6
SFvCartXQ3ua8FnprJTM8DqiDpR2tN9aStV0ftYZR7RFu4uTeSLgEMAxWxpyVWlaKFsGntXeGoMk
8exLgYyGn+it9nDfP90eHRZHXxXmHiDlHJ7NaQ8HPTXhQQqK3jEvvb5k/2RK6b5FsLc714JhP6tn
EFRVsyOI/u3Lg2U8Fc05iifUTtaWjchoGtvjTs/1Mp28bApfVQUvXRyOkByUWd1+vL/UXYOILdG6
puIFZHVtkNC1mb1Exsqu0zw7jPD5eZVWp6Kd9EucAA6+b0++ZWtH4sIlSgeLJoXMYDefNjI1hF5q
/HGBDPpT0hrjk6fBwDOj/BTAz5R/rABzXCtRL765tN9fbN10ZD3d4AfQIdkkspGeNwM9QfI/26Sv
HCUUbX2jcPFhXtufMuY7LoyYla/TZOjPmt4codZ2DvHqB2zf27FRtGJ0+qBvaOLRHgFD0hfiVWdN
R4NOt48QQQWtK34vgFa6z+udnbTM8QqvHAL0rrsAOkjzpLoQt97/onsLwttxIakkwhW7PbDjaNm1
aIagsWnZhzOOZg4HlOBT78UCGhQhqKLTmiBckWTr6wUl/GGtmcMQqBmSqaFmZn45wlNYz4V6ipVD
Fqm9pTFKSODAyoj5NmGZKNuptmp1CKwsKh9cBUca99Xyugapebr/FbWdayhrbnBz0AdElGp7LgzZ
BW31AcwfI8tEX/Sw/WxWnB+0tLzFRwvYuqC6PJfXWWfM/xzDvfPWHWKroNM2wDAEWkIbzlSYq4/Z
HNqvnCpJYygIrPmI9nn3u0gFR0j4DGrk8s9/iwXou1ENyvsh0JO+fRgE9FRTG39Kotw7cE47hRPi
RKTCIBgAE0ipem1qEm7kNRqfRa3q7tJ2FSJ1CiXduk3rc9PGH1Pmpa7I5kzcXdU9ud7SPzGy1R7s
z8728DsIIqi3kRBs355mZgx3gKguqIbcQ2U1WSwf4jb7RGprMK8YOS9OdnjnbD4w2QCh67arGqMG
VxdpNAZTnAyPjiuoVwpB0c0KlYO17XhkBgfAn+MuyBu37Q61qADlzaMISttAiYAZscclLdIAqZE+
YLQQiEyviodmiZfAKJIj5OXOaaLOTTUO2zKr25z8wWaUNqlcui1JpD65ufGjQHznP6I9vGQ7DpF0
DhAkt4xK8BaO3UDRUqpJCI1zWRvnoc/qT0vYJAekALvrAWhOkRn9JDrC6yNrNbkZk5uKABap5Sld
xvEc54lG0VSpD3ZuJ0yhVgMVBvMugLy3MVjjeGVBB0YElh0Xn4elK5/y0DM+aHqm+6JGmqpMtMkv
evPlVSlA3pRSqEtpQO28jQtwFE4UiHMRFHmjBYzcEOs2VXqe4944CBh2fYBk86MXB5wHz7/+oJAb
w7dk0flre6+5qFoRXYsyrc5TFn/sKyt7Jyy9f4UvKgJhL5k/eG51HciNDr72ng8grGbAnFllsJIb
X6QNrtu4VT4G1Qw7np8vHf0mVcunL3FpApiOZ6jS7z8LO4kEaGjmh5mipLdrbO6GOet2vqQ0db2m
T+j4CwNhKtt5dmdkdiYUyE5KCF/UfaN710RuLI1w6FZJnNffe2aUcNCtge9N/uTn9qR8MOYqfXff
yt41IbKWB4hQjEnytRUnNRLLbFHBM/rIOoehqPxlzpo3k14dTZjvfkXODc8IhSOADWtTXjSnA8pe
IkDhGAJFLWTENhlEdYYL8p9+KsTnXDWPSgB76+O9AknBiXF5u9ZGzUKzBruqxgBijolDOXRVoA62
/mbIraMHeW+BFLpVTqfsMmz7dnm7hPoYz7gcTcTuo231SfKhgUHa+mxM8pWKKthyLX3MjzpDe3cC
9CllAVwar8cmxhyX2TR7iBaCWoWfPiKID2rRDZch0cYzmMIjho4je5v4PdTCyahT7CV1nwZqI+Jz
3rTVRZ099xIJ44hVbG8XLZTlZaccZO+WvELyCYlhrkSggGH7guQeCtlDaA5nVMGTgy7Jka3NMTUm
xv8zHRgAEBT9PM6W91TO1MOqOT7C6O+aolhMaxmSKlqI68MZ9UYDQyQAAKMurM/90CenWBTqGUTs
y2f46PCC2KDtJnPqbUkiE54yVjpns1Ja7wq7nXvVW1AAHtfjct+l7Dku+HAQSJTYNxoL61XxALml
pQsRMEhlaueS7ynkFMKRV947hGQDnHbomQBfb1xXnCWU2k2XoNS0k/emktt0Faz0qXbMqINFeDm6
33vbJYVbmYUkd2Xgab0wF5F4CGsiALNEaBfVHsxLU6LHFk6DflD52DUl8Q0Itu4MitDZjUp9CQl0
1bk8Z4iGfuJgDNQErPTA1N52gc6lRUKRlMxx8xnb0NXRAE5E4IWieyzJ7T4qyqFawe6CwJLbPKN0
fbdgJRi6FjeGRiiomKK4pnaBAJYthspPqjo7eNP2/DAos//a2uxTb1SGmzoAGGAbyK+MMrnPjjK5
3/ucwU5FjZ0gZbTsD049/TpYFoCXU++UQeJv2Vie1n0zpLgoShvVP4XWMsEV9W54EBXsfsdfY7hy
sBm4zdqMlefpUI4ceiac0/RRyyPzKY66rr2qGRjT+zd51xhzWBKrITHIm2elBeJVRXNNTiA6M/SN
2oqf5r5VSPU0vLz/B9YABMBPCUcRktzrpWkQWKkiS3/BUKo3djiiDjIZT1F+yN21ty6+HbI6YJ7k
SMDaUqiljqYwYwd2KI8CdQnbRyRBPseiUg5gx3upAbkHKSRZOiI+m/DDXprWLhO+YI3U1RdlglnA
qfRMMl8nZ9H3ql9OSn5apvzL/Y+5V8lAphEWavhbpPLo5hJEtqdkxUiWBY/28myPiHxX1lxd00HA
8D4o1jUvzOldU4vkK/xJ4XMLOeJygq07O1dx1V3tNDK+qeFQ2K9yOy7/GQwx/3v/R+7ug+wN4MOh
CtkeZvjH61TzeP88dbQ+pvEIujZXor89kR6pl+w9FvRoQFkAmJS9iPWWWyWDqY3Do1SGHgS1+IeL
3c0w/OtgH1D1Ohqq3luahLYQ6YJMAHK6tteXWsJTMvG0ZzNsYqWdfjElB3rVu3+SBDJRSAtN5p5Q
Xq5NcXVjWpUszW5SJBmQgWq/QKkt7FNSIyfyBz5BPhUudECMd23Tr0oKDDKFQeinpeEDJAT9Q6kn
xglhw/h8/3js7RkoOJl3gVoBb7pemBBOHJkjVWIhG/iRjob1VJrU0YooQ1jbE/m3+wb3No3KJlUD
4FokDBt/J8ymd40kHWAvM5XHKNchhC5FvHBJ+/Dgkdp7dqGeg+WAwoFMTdaLI5l3qtnEViVM8SHL
7F4JSAeFc7BfO3Zkx5XRMUYY6Ult3iVH7+aygKw2sEYjfrSKuTnnYVP8df/L7VoBEwAMhzzrptPK
RE8hEB6mFll0XXURVaw/Rok+etf/m53NWaeCAzKRJzAAmjX5szvVQLfi5KB/dysXAQIAGrRfZ5yG
7jbfsEwvERpCsEGtG/H8ZOfVpPlVneOWRJNnX9U+qb6Pc9UOD0aVayQjQ8y0vQmq5Du6VrpxVmer
e9TUSImDgp7z4JdJ7uDedKf/1paapviqEScf+6TM9SCsS4oLrQah6RvRZqV0g7MhfBGWxnIamKPN
KDOk5qPbkUqc2ypbPrVz3h6RRO9cODnuB0sMCQlVs02JZ7RHoGMmUr6R60IbUCTzR8OuxINZpSU0
/fPRfNPeqSEc5Nz8gpNvOwlZWJpeDR9EADluWvjjqLa+09f1UXq8ExBSmmOyllCagti28qB3TZGK
WqXb07YMoumg/onW1KCqC+26tCUcfqRFB0d1x5nIqQoa0BQgye82L8BCZ3Exej6mCqfHw5hO2YcO
ez7zAebLQ3jK4Z5s/MCIQBS69iVDTlUFFeye45pZFMCK7ItBX/ggltnbLdkCkLyccppPnp7fItxa
0YWuRCVNu0ZVvoIsHVN/pDoe3L/ie4VGGbbQupd83jyiazuW12dmp7s9DNTJoAa2O0XvRI6q+aks
E/tn043MwjRtF42vx7bsPyLePv9IbVvRzqaWoXNy//fs7SPhG2Ud1I6YQ9hcChCLdQpsFJdjULta
Ik1/ABH7b6n1R+DoPUvwwQHekrMVzMitF96M6qSGCwrpLhWxv4RGtwuK2WzyQ4RGD4LtvSsh95Ic
gtIY08VrW9kUZXlnKF2gdYqjvdYjxwHMKFKlOplQ22YfvFRxcx/yv+nH/e+552QooeJl6KjwWGwC
07nL205D5TaILRWpkbnPkdxBn+et5kX2icn0+Q82kIYoQ7YOzVHG5ddLjS3FNRVFEEbkeuYrjuJA
rQyzf23r9cHZ3V0bAaYc4KcatyVdyNG8NrPR6oOqN/tHZJzsU2jF4irseni0JAfy/W+5e2IA8sIE
B3KAVsd6aS1VYSJbfIzZifA5rhQDCR1PezJi7ajJsbc0GsxSHJ0iEnCatSkBV1EvYA5ghLizroOY
01NcO8nF6cL+Pwr2D+KWX/dqg1BgopdagSwZEFHKH/SbuyH6G2E5ZQqioMlzKsTgen4/Tc/1VC6R
Pxbd9LlczPmnoTQ8rDRu4w+2kZVHF2XvE//+MzaXkvpcZ0bU4QPBZ4EZn8FN+IIt2FDi6A9eDNwd
SJdftAlbDEgcGwJZHGZoIGwbTolZaqA40+7StJN5vn9w/h9n57EjN5K26ysiQG+2ZJryUkmlktQb
Qt1SBxl0waDn1f8PtTinMytRCQ0w0xigNYoMhvvMay7d5UgBb+dvM/46f+ktc5JopJEBZ4tRJIVt
Tw+UXs1v74/y+8Y6X0NMgKmKUFDZEFFnaxi6upuNeYAF2wT+Xk7WcnDysN2B+odq7IfTg+fI5iGr
wec11ezeOoXojxBNdRVT/pr7gy6GAE4DRZcj2O/mpU4977Ynf74Sj/9Gv7/5rd4mL4/6Jxv97L22
UVGskRsboJbp/lchgvHYrbVl0u/pXQi1HZ7JVRF049G2C/0CPj/6lrlOccCbV/7IlWNV+FOGndpp
NdVX1uvSLqSJSTppsVwklacfslboBlnUwIGm6iBP2ikNb8Bsen910G2vXCoXahYMAAiJjgLyD+dy
6g01zU6kCwcvcEiQ50rsC7xKkjUHmoNg0s8efvaNmvNrt+eFSUJ3AlaMQAHEuDcnXjfrSgBHQXfU
otn37cxB9yRB3c5y5rC4csNcmCfK0dC9uWFo255zUV30XqcxhIsk09CN/QFx9dqdgnhqVf0I7Nc+
5IX53Z6n7kp6cXGem8QbdXhe+3OsTtA18EdL6EmUKSeQJl61b5G2PJpjeE2C4dItShV+w1CTnCFw
vv2W/9yiNcylxbFaDnrt5DftMthxHaghjiRWx0YfBomVdtOzMLhijCnHesBZ/tjWiZFpYcL6RfyN
BOL8Jk9BQGU9rS/M6NT9Gvbtg03nOq6Hq+2+y/MlZQOxsdlSnPvwBqFsQeVThh1Xy/jg1cL7BAcs
vIsm3FPMTBfxui7BrkJKPg6cJdiHMr32ZFyIrYiq/t9vOEe8hhA4SEeQk1d2p7/NJk1pH8+Rz+gd
1HfTnEfPnayKP88BiE1pTnNuyHPOT22XRplRVcBHxm6cYhQ37PuUsPXKKBeigI3aQMuKYsLm4XK6
nQQirQCIGcXC1eFFZLKRSev2wdM6LeY+zajUXLmNLrxUcH+3tiq1ra3ffzqiaebdkHYmH9PNljWu
Im02sZ1F7q/336pLh/K/45zFN1AGMwyVqUXSAVGHaa7SfatA3kzV1F5RAbs4JRuUD2YmJIfnAWlp
iVWY3sB5QBVxJ7FQSOBcX6tAXtqF6K+iLsNWxGTkrMDkO6hXKslSDS5hvrDTLfZ15/2w6HaXcdfe
VIt/jYx18Sui5LNpnPHP8zZP6DeodQ6/K7pNfWcuCFr3HlZkmChkV67vi1txKxyAe0a88jy/tlZg
E31P38pv0EKvcVO24jXkfoNwV+5E3XWf/4cdskkUOfBRAPyf7cQpREdazMRMTutUKMuObiKruf/k
YJ95+78MRXxGwgIE+ZySZS1raCxbT87qsL/LlqXZtaEM90HjXCNuX1oxDKxQWue/lKq3V/I/D4Sr
UZK3jO2yapv2dWhX8ReWHt7DVFvpy/uzurTvt0h+44gjUHL+4JLH98Ewbe0kU4YvUKjLVwPtgiv7
4uKEKIOR1SIOR95+OqHeNKCa9Lx4VPGMA+4ebTwVWt1MtZleuZsubUHYJaCY0XpAv/FsRwhcSmYr
5CFX5SAOaK0bN6WWxcvqDPqATFd65eK4dKSBCTCpTcOGz3g6NQ0VXeBWQILgzu1ODWb0IRPzHIdU
PfZ55mR49a7p3++v2qXvyXpRDQWFRMRyFhf70lBqxiNlJ6oifIHmP2EQPqj7dEJR/f2hLkVk/xnq
PCshdy7aQlFqMcOsmg95lhtPZRMYKvanLEqC3qse56AGHsl1F+3eH/zSYvJuImVK7EDJ/GzfrErm
rjLAaW/eQY9kmx9KT5s7017Wx9zOrvmwXzoMgLpgGWyVHvDtp2tp45aIKuwELNw1IQu53nwwOvPP
ZZ0wWSO927hl3JTn4V+fjoTuk9HvBpFZt1aoMLUprso6XdqX7MdNmo4yBFCy07lkKRpOeH+xL9dh
AaOzLHtZUjLutWcfnMLB1SNDmvr99br4AQGu0SkB9gRo9nTQwq5sKTrKhED3iqPqsaGAEnKtuXZp
FK5gtj0lSVAfZ7siRQDE8fOSxsZcKWAE+MssfVrt35/LpTNGuIpmCehzUuVtb/7nEp5XOLjeyMaX
aHR+zWU9x5B6FhEHhf+/BFQbTQ2mKC+L9QYYi/h+OfgUNAIVegfpNRXMmvAa6+vSaSIW5WZ0oDET
gJzOaHN1l9lgQhAy+h6ldXcLBLzqqKqiug2CRlw5vZeqxkQBIGY2sAJjnr1jtPNMgBcwKLFNBqOZ
r9GxNHL/wTXWbD+lwPidVXmHdpVG3Bd+jVudmx5Xe7nmJX9p5nSaN3sPJOJoIZ3OvJ/GyS6DadrR
Vhp+Om4pkwqoC+5n2FBYQrrf/3zvoGe2OYngcAwf4HS8OcBiY+gZr7b75iZws2bvu0p/HZ1luoKp
vnQY6Ixu0AkUFN66qOfpEkYTvLZs1tFBRF3xZcJE9fjnE0KEiigL4UACybMJWWWZOdYMFUqlthHX
lhS7xQiJXo3of+CyQc2By8bO2cRPzu6QRk8ZyDv0vaTfp7H00iZurXR8KZdpudI9uXBH0kKgbw5s
BxnP84J7V3SUx6JNSizz/IMjuzpeSjUdUEnT0BmCMKEte02m8MKDull7kj6h2r/ZEpzujTEd8jK0
+gnxBUP+ZcvQuWn0OCROp4t/F0evMEXz5ygdnCs75cKFRlsPpCHdbVL/8066Av5ANw9+4Gjk9oHO
/c9u1N6NKcWV6OTNlqRYtJEfN7aOu1H1Tmfoj5im53lG0S0ru2TpAAo0NF0/vb8l35zpbRReNxYO
aBLNoNNRsqKtqd6XjDIO050PsuapxirkQHD4KRuNP9Y434ZDkAEOOvuF9O10OFE6kx4V9bUmC8Oj
YQ56Z4yuxJzVcv70sNE4JDRAhIoLhDfhPAxZ6GCmTa92bTQPd25UrbtukdU9alvXAvPtrzopsDIU
sT+NSoR5Ny+Z01mZvaiCSqgWmMO0eUkoLw60XxyW2ohuUhC+Meot7a2i+B1P0fzHWn7b8OSEiKBC
JqPAeDp8hbxXk3eAfyoEj/ZUytpPqtq4pYRiO123NL70ci1IeXMOtkFplm74fZ6C8zkrU2MrVol2
t/kdJR2M9ENj4O3p5Kk4vL9HLw5Fzg2gjUI42+d0fv7Kk9t5jtoFa7AeO2lzt/gE60oHy5XH9s1d
xqwIHtCapFS+mfKcDrX5V/mAO9TOjMTWsnfS7rud1cMcC+Uaz43Te8/QMrIv78/wwlkHdLThBbYs
EmTs6bAtP0VPwlK72WqQK1hGogvR9P/Dd9ymRbLD8w1c+nSUCWteUl/2ST329dHxDHsX5qEV95OI
9v/DhDaMAFcYJdJzU1uxBEbkpkzINgP1yak4pFTTfOSG3h/n0tag3gSGk8cO3fTzKfWUurPSVQh8
5dU+bOW/8xABTBmja32lSyNt5DxE+5gQtfzTj4fOcGRQJml2vrWGNyGglbiVkfkwSk/96RPDJqR/
xRqBe9hAo6dDCTaJMQVURjyVT1g5T+YxXGfe0s4tb9//fheufxoiEN7ZFHBkzpmWbIF8RMS83onG
H9q4W0pTPtrEeLcFLcw8UUGovv/5kDQHQHxtEsBv+vMYxDk5E8QDtZvyPfRRN5bdvMYW3tnHOgyv
NckvHen/jncWKcxlymKO2IN6g+UmjeqNRM72chsOqYNeQ5YdVVtcUzraluj8RaCUwea3ePHe2JTU
PNdeZ7b1zjbqek9N3ExKKir3ulw1Qqe2ehAoUiTO7NtXTt7b6cIj3exDSB9hwQdn0w1yT/tKc4PV
SI3dlmJ1dlMP52MUZf/ZLKb2NrA5Ku+v6dvDsZFXKTGQIsOjOxe/i2yAK+2IQAP/dOhD1MbdTB4R
2yhE/PElxm7lP5QzEFliuNPDMTREZuxlGq3l7L1247zEs5dWnysdqCuH47fI/ekqIgQKt4S+HSAL
qMinY0nPL42VmYHIXPscq4kulHFtNMX3cq4bGIEYBSdtV4k+GWarewRuzmNbQD2zeatE/t1PC0QV
Qhdo7JWL7+2LQVJNWMhFAfUlPD+47di0VeH6fAbDkZ8lxbnExGrly/vr+vZ6oNMENgJha0oEaEqd
fgD8IvsyCwlspGnDFs8NL6Z7HL0MhfpmT314pX14aVIMSJ5OpQDY9LbN/lMsWBdfuy0Vzl3o9+5B
QwFvP+BN7l/TNrw0rY1AC9cTEZM31U3q2/XKxmkhH7cIj/VZWcTgTEVcR5146gbjWkX/rb4hLB6S
eDS6wQaxdc92LbJOJiU3dm0oM3E7i7l5cpulufHZXvvF9YwitmfbeIQ94r4ESwqLEDGt7jEdouF7
4UfdLi2i5qusQ/++60V433fS/9etGu+LajMXN10pPpXKymlftVfBOG9vM349BrpbcRaZh3MGSJCS
MjturuHh9nUQG1FhPrerXd45mG8+RUFvPtTe4nxbLCO6klxeWiqACxs6jeAPmdfTLbGgvzWHo0No
3bv/DrOInqK1rfd56L5q8L/XqoqXhgNyBP2WjuMGYD4dzqnzKDV13u0WnIp+1oY33wy4YKAF4YTx
ULnXijsXLs7fomYBtyZBzHlJP699t+5HQyPUYY9PWa+tmOqpe6vC6Zro8IWHgaG2LI8MgNzr7HCZ
btabBWY5u87T43oI20Hta5Mc4U4ADr8rnS7cdSLPr1T2L+wd4DVUMblFqWmed2GsiYoD3dpuJ0uR
fulcmHpHiHrdfO85S6ion3bF91zL/mgpEIKH9y+wbb3ObnAiTGrEWwOId+GsyFl3aRl2ja135jQM
3+TgIqYeVvODtqYMxbXBeUWToMYjwp7yT0tdXBv/0uzhLQDNo8xKb23bb/+50aJuTSFed91Oi6X4
pvDbiIMsz27bwBBJmMv1ZVHDdKOa4FrH4cLO2lzXSUf59LzMZykFBELP6ueh26nQCHatP4mPtimy
eyAL5fP7H/niUFRjaGJvFcpzCE8PM5q+SYMETI2DcbUKNx6A7yVVDsb7/aEunE9qPZveTLiVRM9b
o81gwdFHfWM3mNjRHFdDTz0vsgfE0+qXat/Z2bVE9/0hAVCdLmEoHdyYkPjEOTmgO+qHaU426PlG
kq/G8jB23vynPF2U8v7/JEEjnI7YBv4iDSPVgNXXdSd8TVeoX9YHr3CuXQoXJ7edTbq+v5WvToea
jM7KU7dAqLUYna95NJQP66gMrKmXHIRUGfkf31/ASwcCYxGK2SSh3ERnc1OZr8w1R8Q0s4c8Tpu6
uY3G/Fdu5/ojFOjlLui86AkVhGvsnguxBaUKkKSbPwfdqbO4GI2DrnNyrXfpUPhQCiudIK7151ki
rDQqMBsaaGuln12yS1sNjk+avROm+tHU5froWFYKXXPp9+9/yAuHDvc+WqVUuJDnOC+Adp1qVjGS
RvkpDpNo87W7acIrAtnba6ifC5co0Q/TopcHJfm8Z+8ult2Bqqx22nGGLpkt2d7rAfofwkBGdxei
pPWajVN9V7t18SAHAHbvz/Ut9mlrUTE+BS4yYg7/6TZdw2AM6g2bwF8+Y+k7/RxHqnit0bhH7VCo
sTI/3Avin7ju/ehItH7NyPDCSYFOScpKEMJveCMrJs1l7nOs291qKg++dKcPUxsBT573eRWVN+/P
+MJu/V21hGzOUQEbeTph5NC7OS2YMOIV2X3Z+NmXcejyK6NcOIyM8rvoZHok2mdvRDlYWUDIwZyw
EP4+moUfR07VPkaBUvcFxgefiFkUUd967d65tKUI6eCbcxkgfXUe1s3hkk3apAggLO8m0yrc1ZJW
ksjldNPlnUFPzbJ38+o0hyCcy9f3P++lxYRqTDNr66dRwDz9vLYsylS51ASk5axcOcG3lrDigJLt
v6aR2VdytUtHlXYP9x1gRcLYs8UEyeNmdc6lsLJt5rjp6u7Orov8aaXqf+WovF1Suu6MQsfFJu46
J8c2YaTl2CLHFk3p8pz5XppUWGnEoPa8I9LtaifyFAZUyg95/5tab6e5ZVSk9S5iQeBOz9a0TUU3
ZEJ1u8ATGP0VmZfv7cHQXLT4gJexudjuTbBO3j4wxrDdm8FSHLuxTotD0WRubPatlrHhVw4KgQac
n9Gd+h9XfuT2rU8DQnC/FCgwQqdiSHh0uvKhL2STTwiJ6lks9/a6vURD0cRDP9cIYIX9w+p/oqW/
i4Q7ZbE5+95N7ug/hrCRYIDjQeJo46DTCjn9GUhL+EqIAfmrxvFve2P8LjqsvJbRLQ8WMqh7ma7X
aqVvNz1U7Y0tsulTQcTZ/v1/YlGx2k0u0g6WE440cm+s82jFJTqa5hH0OoqQUa8XeXz/g7/dFMS+
Lm06YD10zc7zN0BlgVMOpNoDDiQJzUeRzKOffuhk6V2pHvxGLJyubUBy6nJd8gDTCTlb22HhSEQV
UlSp0bs4GbVptcZd6kR2bKlsuutzVMmP+EO2TexMYGGSsfbnv1dtjM4+ciTiLubqhY/hoHWVGMEw
fp9sjTOFES7hK2q4ajlgPiz6uKvN7kMzlnj6vf+53q4Ra+PxwRCS2DqbZ1EKyN4mLSWbcpClmbiT
HySgoox/RZOV0CXH6uX98S4sD9kJIQRFLuou59kZzsn89UGhd4F0hY8epoqeVyQPX7Q38dmuDPb2
cgK0Ri5ID4eLl/9xugNVIaW36ACX89Js2sfCdlLv+1RM+NcjoVGFT6BevCk28OPtd0Zp4DzpVYNM
DwF9c3kop02oetGl+mrTP+zipvHtLA7NJnsUVU6FfBizlHKJsT45QzVivxCp6EurYHHH1NEwYUin
MPgo1zp7WYdV2bEZIEB/SKWXfQjScHiYQsMUu6YhHorbMqONXJQOcokgCLtmD8rIw704BduXTMbg
ebiXY/t3M8L8WpJZTUt+WLNaYvcIgVbcVUU5OHHRIF6eROVswglDDy66x99FSMyyczkeeqMNh/uR
CC/7psF74lxg98JGezBC+9YRZvrRmQtL3aBShidGbZU6oCjmh3+tChGkP86vAEFQagFtTbWK/sPp
CgEwtTPbp24tgjyKBb7siTeKCvnkKNqXSxbsr2wJ/r7TIwsDCSXh34CIjbJwOh6GKb7VAe8GMFxm
3zq3Vfse4aWP9YSy/PtDvT1a5KbkqOgokQCQEZ8OhQ+AaCF5tjt7aqtjGlrZfbDgx0nuuNxDO7mW
gP/ucZ3OjUYeu4qLb3tpzms7Tr84YJ9A8C6ph5vpYuv1qy2HfDgW/B8easdJ/+5Q4hU7IthUfCyX
xq2ShsLMmgR+GqVfmnCevvBU501c0P1N712trZ+NanUb87i0X4felR/zuaGOkuViDZ+QfCbRb0cx
3VaGRD6ObMueE134rRn3dh5lqNpF3mvQOeKbh8/2S2vpOo09v/LUvhLlLOJ1kN6rzqqhSQDFqH9q
Z6o+m7I2vvcjCDk0JabwNaP+WMU6F90tndty3eX1oJ+FNMxfYM2R8VZRKtc4WGoC9m01vtqDO7wi
/ObflV1h/1pGLEt2vrvmfxPfabW3ZjxeYlVi3fthzcKK7ohsg+dsLLtXLIpW6uhG2lWJ6qCW31eF
FX5ZIdiJp7rLTC+u2Kfq8zpkU/YxSB23R+Cgk2u5s4VZex/TCh3xJCLs4uChF3BXhtH86vSZ1yeG
047fDF3lHcwsnS+HhiOABifyQegyYFVZ7AbAZBVVjbR4LovNdtq10uFpQqfJjIca9brYGqmRHhpq
Ey+DIUlfa3xD+sRP3UXGA7Sf+3WImunjMK/GXgi6YFf29/lVvgmnE8nSJefsQtI4298Txww0MKCv
2dfqzuqj8gFmiAwSvfAvrgy23QP/3dvbYAFPLcEL1BegkaeHqe/hSyyDZ2GAapbJXA7BIUyHayCf
N9C3rbOx+fbxMm0FPM85HYb2u9vC5jMTS9aZsa9DMd9TaUr3nuDejbUdzZ9T4Q33/th2iOeWoTvF
ZWgaMrFqq72GbMXbdRvxdOKEbTil8DU3jfBzbCYKgnY+LwH+EzVh3UswlMYIXsyLNDrlfu59nQQe
t27nblRAq0VGQUxevd6gpCKROK3buQdKYBv4vateq9cZ63cHvNSUAaIQ9ZTt7EgXQdypQcubFNsG
KluqN+0EQEmfPitPFs6+6ewqi9M5T619Ufm4bnQQLvZWlg4f9dgJ/nSZbVdOVHZxOIWNOABUXMcE
O8mljgdvDP6dzLytj5Ez5uVeGpH1zE0R1Puyn6MP2u7mv6pUuGvc5qmXH9tG9N+8XKmP4dBGP0bX
4IhnacdHn4TfzUnmN+6PVo2AOvO2G57SEkZ9LDrHGl70WKwvqa2M70Uj/KcAUTETVpoWU2J5AtHS
tlLFgxFFyNAVZY0/uNvazb3Msnl8cM0h/Nbo1l1wpNHVbZetnUiKNWvNg6nD+TuNv/520bMEEFKk
1svghr0XG0OD1GMhmg80kRq5m8WKPVwbhkUaD0PYOImwA/kIFZzdRTNteYEMH9xhHUB4h740PZSq
SYcwxjQJR4ceQstwJLVCgbMol/VelFUNZBxDlCRAc+cvzgO/0AYMcDeYgyfg01bYDqnSaKZDK9wF
Ylo4y88+/BhrNxZeS06WYdsY60AXapeOVfZR1EQtn4aw1X9l0kQNWuBI+IUOXx3Gc2pP32ukJg3g
kHP90zS71b9pkC5ek8Kowm9zLrRBxNOJIgH+4H2jWLt8Hss+fMpCfGCTxeijf1Z+/OdZKwwc0ODw
v/eNJavENNzoizmvabbv/CxVu6VerQDYUGoj05s7Cj+DSaR9sgSp+DBYdWYncw+LKMa5WEgwOc6c
x5W/RN1rU4Xdz9EozWUPIl49gS+j6eDklvdQra1d7KKhrZxYt5B/ASYaprGLukYedGWgF6XRgnAO
9BaDn3VfLr9I4gP+6tYenP62DD3I2WtpDf+SVNR6n4Xz+sWDtbJ8CRyBhSlm7EaX5LWejIdp0V6b
BFko5W7MA/8Z/Zb88wAb0rv3Cr5eTP680eZ0lyNDWvt5deQciU/aGUP8xGq99pI3sR8f0GauojtP
uM2UjPnsz/uNa5fFUy/Lel+3Pr88q5fRua27uf6GHW43x20QGMdM9jgIoFOT/Z3PdfrUTGFbYn2k
zG8esNYgrhxHPA8TbsuQHWx3x4EgLTQmr/voGl5pJ362OL9GXQZ97A4wdeIZtZYnOws1W7QYy88C
KrJ9RGiqvC/GNPQeAisFGCkWV5m3OGW4XiJlkXsyFnVQ24mHxeyDE7WYLxmzzXmdC/mpTrfy2lys
80uKg1oKqFf4Kq7SYhqTaAZ3NTu2aolDLBeDnAZO2ZNPQiRu0jFXH2Dl+z9UPQU67lfsXJLNrUof
0LIZxtjRbKo7VzrFR2G4grDcGVTwtSuEfaymnCTKE5WTZLkvhg9Dapf5s43Bb5t0Ujcl0rS0cGNS
IyvcGf04fwocW4c7FGjCHklXNX8OaDzUSe9kKaAcEZZN7GNqPsbWLPPyYOg6g9AUptl637mTLu+q
1ZX/GClp620pRbPsMfzJzEMbol+aAGQOol3KJ1vjcJ4FblGLMX3C/3Rj7rp58YQ2OUgSG02b9g7K
qa/yo0xVk8WNWKPqcRS++JdORRDsAfIvzsFwB4QFgnIxf8wTXd0YRZPJ22mrcH6ScRMLNYt0jutA
2THZhAw/okhSpUmr0h5MTjAFQLxtWVJpdL3evDOMJhIcxdWZErlC03m02XaKfxtGn1RmBx/GwHL/
Enk05TerUpP/ETrwUB7aJsqqQ1225vNSeOuyaVfWH4IpY01wB8qwScnLlW1tl+pW2l71w9zkZRIc
Sodnd6zC7IibbT3fLeNcD7HRVNbrWumeq9mes7sRiU+PfoXdfKNm546IS9XTa7Egbh5Pa9D3mMBh
FD1ph+PSwEFpD5VbhM+jtrBvma0+8HYAiddwXw4Ac+Iy92YG7+rwXz0PngZ70NavHEtzjPF9Mcrb
yU7Nf6S7tupuHSrrGVcNZ9jLrvHvChT21FGVZRfykRr9KfV9okdT2/76PGkp7g1CVCKLlGURHVra
t4FQ5YuRG2bHg9hVP/J5bOxYtcr8G35tbsdpuvSPOmWb76YZfa87RK26BuS/6+UHL4uiG38eVwhL
uNXquCtNzHKyqR+jRAH82Q01/JEduDjt3keZ7pGUl2puQXi1xVYei5a/2nHDg0dW338FH9B/KDNr
4a3UGn3HYkhNdddYihcTp7H8O1Gmi/G8FTVNEoyAle+mfMzyxMUPXBEdWMYdYaoHjYpdv5ZHLPia
AsJuPrjoAy4NCvOeVC4W0L3zqnXLXZivQ/4T3K6wY6N1S3HbDvlix40zlvXHtO3gAzbraLePMkTe
5MtK6J0/NHRUspjuyhphfFnLDfySWR+K1aqi2HeqdNgvHOsxEaNVOmQGfQiPt1wXHfvjQvNnmOxm
DxRt7ah2dN1yk7pyyXZl0FSvZillGhdtoz50RhH8GNyKPyZ94aEHNOvlg5KwIxIhuKkOKo9kFIMj
kF9zQ6pnOspuvx8LK5gP6KlONpY1RS8THqcU0ftAQRZp/MmWCam4PpRKLBQhhJ2Z8RjO7A7dedOj
stp1BMUzW9ODZc1kihv9xE081aafMO2mbG4JlX4yDGuoEwGi5scsZOTsxtZM0YFXJsu0mFo/WW1j
Bscp17m+Ux7kia95nhPJBXLwvnbSNPoEb8vgW7hS/djZXol2VGAPKTpteSke0XpPw5gi8jA9epk7
BPHK3wpEsKF+EfW2UcZzYzsUPkRuuMtuaMKJZ0WZkuQd907eUc3ME1HZ84dgWCS2X6npfySxCm87
e5iMpGa0n7iXCmSPBQodnVM65cGVNiexzbGAPhZisPODSeU8ilOl03+AEED2JYQzs89BoTpnr3xH
fZVWUFaxdEfrIfLHlWWpLOc1o8CAvJlRGDdIEhnhbrBH1zlyl7cPwSaSELeLZf6iYODhTzkPhAJT
mO7auSRsMp00S2/mcMrNRLZephPlTZ7coV1h/YShYGyrISy2ruUUuyJ1wuGApkv9yWk8gYfoYi8q
dqK8XWMbxvpfMGJ5N4rOBR1tlbgf8ErUTZY0QobTvcMFJe/DUc4NZ7kDa4KEXnC3ViCx42VqdXrg
SOo2qfx+fXTrzk534SDKJc4ByfGuBq6msAHAbErKcVDZcYCmPMDDaOmVy87DR1gM4XiT24YVHKym
tr96NWXgI4I/HIJ2Ns1n0qO82AdWHUYPWYEnY2ym5fRYOl5R3JYWj1WsnBz12ZSuyWez01a/z4bV
/IHnmjYPqbC1Pspyar8G5kwriRxCfPQmEqmkzRCCi71oUhirdgstg97EaEn4dXhHZO1ARqdUWh0p
XBn+rqVjaiLW7nB264z35kC/xshifxNrw+AHz2ySucbHW7G1u9gl56BahR+CJsiDhJJgrdG9pJHH
9+mQGPrWCRR+2JzZEibmkIUElLX3V9HZfZuUuARxGbGtecopnzzouUU7rTM7QFo2zSqDKkXQLnFh
991jPZfFGLdVsILR87tSJaFm3yb+WnrOwRVUEOLUi0CMs/YQtxhZjLGa1PB3J3O/5uqpolfpD6FF
BKndNI/xzfHlMfUnAH90dlRIGIYfZ1wAa/5C4OwSqLn+GMbtJJx/VI1+WGzjH9UdQqNV8iWs54iO
BopoQex54zzC4FOU9qsoKPdD4BTdvgFb6MUA0ZVKKmg8XGdRhP2IXo2qO5Z57t6tziyZBnpT1rHy
ispNnEZiW7Q6dbEmMBNnK3HqYfzordmEyhx4i1+tEH5JRpAHD7ppcU6x67AOeAKRpPqYco1/H7ye
F0SyL9e4WP31gZuBsNppNKEJDr/2r7rI0mdd1e23bq2M6sEpxsVAXc6b91PmIF2zMVbSREZB8cUc
l6VNxnSyfbpKYXQvxeI9syKWk2jSgAOcCzvY5/U4vwq5gHMpQKxZiTumjkxmTwT3NoIrPofLVI/e
tPC46zysc7hsdEZ36eS7JcGWMnZSG8OSRJ32//W91YvuPdVnrxnGI6z+MM7fhoHu1K7oDf2zcSPK
WtboBrdW4452EnaO83F2rKWm4teWD3NhdoA5i0y9uI0gzByFZJmnHvOkxG/xoI+1Y1d9Us8qvbdb
hOiSCYKps8vnrCqTUbTZ5xEd4Ra8qwbykkf5kN2rbJhSfGv8qYmpa/afdTN7637sMre5Q1ve+5UF
uVvs8l6RjvvWJIKbBSJYs+tyv59iXUTGl7W2dZN4FAybo12p4eDbQxXGXu1Do+VPUBWrTDKBbqya
IV6DcZYcu0jlO7an+zdPX/ojMyTiUXpWA/bh3OcVZu9p/9Nr+8F+DKq17PZO1Pu/ZrokOIeuqiST
JjCNu0LmcjdFkopbgTOQ4tmu+COrgy3ZT8tY7X+GVrCNTSk3YQI4AB0dknz5taR5didk7yvkSZCB
SUZqYl+14QKvxA2+4qCZ/8fZeTXHjaTp+q9M9D3mwJsTO3MBFKqK3oktc4OQKAom4RI+8evPA83s
TrPEII+27zooKQkgMz/3mlrjYuxH+xGRSP+HZygHXwtj8LNdMS29dzlX9nBXj272GbE2t9zlk96L
kMZtv56veO094wUwnPlkXAHOo3r5ZOhCn4m/OT2FsfPHB7Od8/Q46JDtjn5izRxAfal/VLM5F7Eg
MRM0Qmvr01KX09fRKxotwuJEb2nCVAFNmHLuluPGdWtDp11tGTqTPclo9EfvTuscpiQoRtsAYRPE
7IjcSXNZkldxuTSdeYDFghtrLVPLC9Egyn+UWApkISwBdLlr0OffB4yNvo1FnwnKKFGXO0BTo6Cc
KYhFbH/855Z5q3iyJZvkjqysLOgrjvJ69hKbr4ERHj0hbzIZJ/DK570uJ+eT3k4MCdygmIbQyhuv
CQvumTruFt35IV2XemLKt5EnmgvU3UUOrJn9xe9d1f38J8STNI9SEqgHbWm1gcRg0Y6SAY0fwnnr
CM7TyHRWIFoRWsmMp21Piv+nrKSFdfsyjd+1OpXXpczTp0o0ycdF5fmXkWyZXjUq0I/SQK45Sup0
fVR4mPN8tgaTtbR9FVrohqSRWYIN9KjN8tDIU/OqU9Q4kE2hbcZqMdLDhOfyfaea4V75Oe2Wvu0L
QTEtCYsdDehxp2VEiAhl7/aD72GxGtpps9xxX9NDKBZt/tpqdvNDtnPTQlfKvS6aVlvU4Yp03x2C
XtZDMibijGpg/OGsg3WfcYKel7YBuFfSOmko+XVat0FmudCDpO7OYYKGrh/q1KD42tvKf5RUhlOY
0W74ahh9k+1AtXhFLFuX9Bu9457JirN2t/RxVEluPRRTxFCm7u4cStD83ApWuAGFWVmfu8ytb0fT
nL4GohXTpVSlPzOanD0n1KWbtpd5l/l1TPmNHvYSzM0u72XQnAlGB99zWv0XAV6Q9Tmikt4dWmWb
wBxjxzZC+svvY/KX6npd2ukuEVPxDZb5fIH2XZJF9pBZj/kgAhXWdU0DeWSUe+X1a5Pi3uQiHQyA
S/RhP9bOx6paxoQb1OXKmZU73aigpPtv2FrdHbmK2/1gV5kWumbCZb4QzxiR6Y2mRxV39t1qELZh
Ng/0JkHGOWg66UZDo7RI63vD7UZ1TnfDfljJlpn6TRTO8WLgrBSmtOBXOo7lcjZV9EyjMtd7tk+n
0cavKizwwqJTtRFlvhaUsRqspYq6sUT3zARkd1N2FopfaRAI/9pmhPijxBH3sZEUvJzFLZPOlPDP
0qSaC1I2Xc53nAaaQ9jljNd9WtQdWtTuXEVlgE5uJERnPTp2w/RiwCtim79otXEpM2s4z2hkJOHc
Qdc9qC5dZZzktVdSUhsLQ895bZ9mteSPgHIbuUOPLy12SebgJNB3o01iwBz9RzLPy6WS0/q9FNyp
V3pjzJxQuN/DgVR4OnfWxuyPSpba0VV6OjIYcsdkX81BUB968pevwbJQy1rtau7bxJLVrrJlcYeP
rHZje6390DNLzcNRut4djOXqs8xnLY9r4Tlt2Gsm/+Si8CWPXGeqKQ1nO6EVsChCR0fd6EQWF7nY
ZUOyYY37YXOVrNXwhaS2+JiNPoHRS7Q25fz7zLGA/o5HeiPrCMfV4oAIUVBteUpvkWHUawQyhCRR
CJz8KbEmpw+HCYAWumJLWjKRMfsqhLPeLCFQevOR9MS9t8vF66Ox9JfztGmNIGw9RzsrJzXYF7Mr
57NprMb8WCoze6xWGkmXGTqPcp8i0ZuT60+UKLbVOp9XCpcsdmh0Ex4KGlbHwfOTIFKM/h+RA3KK
PeyzxtmNpZLZniFuegdiqsRXxaA51TZGcAA7P3525OJddYsmGLIJUz8D3F80TJg6DoKoAnFpMM8a
QnMS+a1mGsT2bpz6Iq6HOvmagv9rQzl1XIw4OcMJ88vVrkKddOohUZNBGlnWYojdKek/rmUNBrZr
uTVCJBe7R4iL2lPBBngaQDZkETOL5JMtzOKmH8ggonWWFvNxRF0O49rR48vyth7jyU17XA+nqjwv
61FL94bea+c+F58bo5Bi17t+8pL6KPpyrSIX84QqbHOXwNP3jnFp28PoxagTkHtRBUNhNr082wed
mTZR1knjbKVRz3yhkeOhYDLmhGO2kLq61TT7NNnlUNM/c20CNbct2UYKui/g+lEMi4PiyuuagPTI
Wc3vFZiMb42N8GskjNIgJxhQtAjSnEt7RDk+YvzWe2HQJN3NXK25seNkVB4qHgqrPzsYlX1wjVJP
KSKy9eNgObMeCeU21m7Q6PmQTRhjEXnNYn9sSjDdFxn2S2bYATS5UpoKjEgGlXEzrVuZyeXjZBdg
TZsPCdYgG6jENO4dEuk+ZKTGWLcqxfm0JT0RomPagycREkEoqzBvSqqd+i4xq/V7BejBP2vsenz0
8zy9daW/z9NW74+LZmQd3fbOpC9gK2EDNwiCqyFQ8ydGFn57hCNVXVAQye9amXIzdIvJ3xCVZt6u
89oH5JbTAFaUcuCmJRThVOWv9G4TkgiaOp5dUnIKK4u3gnvapa3wd1ysaUDzZh7lsQHsRfeoLRG/
UHjCl5ddaWVclvZcXCs7WT5Lwva9xcfJwXIN5o/Gz8h6N7W8y8EKmuXAMzY3dlG0pLHFktApt/iZ
nmOeFSJFDPxrLYOSctRjm4dYXdjwYqsJTCAf9s6aE3r7tPadL+7ikUGYXZI/gY1A7mlA+bMIPSQ6
gisGvDT9/NqmQYW/jaPvFDvU4fouNQhN4Ey6m6xOKz1sXDTDcH53hzRuajl8sAM8wy5GBht9rEro
c5TDLuzc1l1bHENwxv4KmkS0e6VRY8f6XBBszC5L10NA0/0RerS1tY0dKhc1MXI6KrpWYzj0Ai5Z
1hkpGKPUq+xQFL5PD0gjdhAe3LSO7bVGVJCkzyj3+SqAQsa6Pwa6DC05K2c/WUOlXVf0njG2bUU5
tM9t1nXZ9ZL6M94FfS5IePCxtBS3aG4KMy7LRQOAMqVAOrvrMWc8rSK3t+T4KEcp1wMJTJtqYZFY
YJuCBfAmwnRmpj2Yw2L7qNGbAohUmFYu92DsSaMu7q3UlVMS6siLlkiIKml9sDHfra9lrS06jRiC
jn3sdRdaFbaaJll2rWvaRz2r5uqsWGbpbX+vypuLDL2K8cE1ppVUS/NXv3nGYNQktWHsxxpDG8Bk
CMdGc2bK/HXWjaOzCHO+kjZNdCYG7VT/QMh6WpuIcTKF2L5r3TT5kQSrh3+0XfTlRV9jj/tR4Lwy
fPcNYue17jeJGy0Izy9/Mm7p9A/V5JILRUngVsbnRmsd3d2XJTPCY2JME0Pl3lr99bu2NBugh3Qu
+1oDnRUHlumYJqabHbciJGJO8MmyNZ3DbXipSb9MICmMQL7f2T1STw0ABTowTFRQeRC8HcgT/eg5
x8lZR+2hcsyGTGOcW4dhSTJ1CojzoEuOlAPuwv/mSsv1vo2uL7zhkDMnTbPQXtyi7elA5Xb1qfWJ
Mt8DStckXvzFyi+WPC+HG0dJxLEjeG9IfmfekngXSwdl45Bb01Rd6lTo9sHHYWOOS1rn653b8vs3
oe4zKkDCHwe/72meLuUHN9O15UuiFsIGsxIVHDv2N4/mGiI40BYfpzNjmAiZmW4ySqG9NnfnShsR
dXZ7T0zHvprxEhnqMp8JlWNfXAOIyuS+mb2xOe9WfS3iyaks8QVlj0RS5/Z+F9P1tPVjB9RkDYta
rcbO0lTlMcug2RIpx679T4ITc48mYLFc9sqhmll14ms8LAOyCOg9q89jumTP3bIa3ZnLJSB2iy2S
z1raNXqYatP8iMpmau4XPRD3eVNZYwh7vsRkifBnx6iYieZL2ovEo9ayguWYtvyhiLihkrOU4/J9
dGTh7HSwzuoAMNN4hIBEj8mhZx+EY0AfLoRUo90ySU3LnfCL9YuSXnMPH9r4oPxU9yiY+jzuZZbX
DBHIEcNMQrcNGaFkVzW1962PegdAZruvnDBxk+zL0Ke9EU1ON0xh1bbqU2WuaiaRnXR9Z4ymfFKI
kn+aR7GcayT7JbCYxj0bewTvKdLcWLM4F5hcijOrKCSYgWG9ZAw0lXGTTvZFw+mZw9UcGd+0KsGg
185ncVl6mGTOlA2UkVbbVuGUmS0eAQzGmczTBPpWrcbyoW1aj/apV071TpbA23drxuT3vuBG/KBr
XU9PGg1TzCEcL1PMNSxACKXhAvrIeLsfcukAmhbN1H0Cd+TfJ6IyxD6tE8+7b3D+/igxtASwYy/O
96CZhKIZ4/RqlyinqiNnXkTcpcGyaTsID6VmRMPKaF5wwb3sB2NGrqOU1dmkz9lxBszcXDlQmXJK
aofwHXQ1vQzk5JjXIDZJ72c29ewS0rpTRu2YFCm95x7/XgJ/zeBTJp4dSsfrvsiU2BQvqgLPUVC6
E41FgPPtuCbqSFsrtXe931fZBWgqrcLZMK/KOE/W8XEFJtDHlJHqW+Ua2RNC9r4fzpmzXFQIP017
JWX+pRtm4Mp+lhW3Q2vnjC5NvwG3qNaBKctgdhfUS5SvyPAHVxu9IY2Mys2GCKQPcxiGq0x7h6nG
+aCt8F0NMRztCVZTaWuhTNbhIcuojEO8uBDP98h0up29qOV2KKyp5ZUsjh5m3EBrmHZeyY1nBACu
0qnnOg8CpNUPBi3Njwz2QT5MAlHqiG1J47pY8/YiXUix4gnqzsTltpkSOmsuPwtp2R/0YEnKkGuf
fWP2ajAvtbbr8lBnEvQpTXu3pMbrgXQ3fVf4ey4jP9tjpprtR73VxshjeGXsSyPo75w+XTfsn2Ne
NWnn3iKtg8xr1XCJh9oqfBVnuVK3OdDcByuXsrroArfJ4sSeijSSgA6GOHGS1GfWQ5Kx9zum4lsL
gbb+5IxpSy/TcOTeMKui2o+tHdD/oQCkCTssUzQqY/xSE3vtqDTQwfkIxaJed1IH+0bfLfPSWM+C
HJV0z+ovmKSo5pNRrH4er7bmf/Wa3rciKetlijncqCcUVV3h7770gX0m9Wa4mhZcriKUkOiy+1VV
n5uNRgs7M6jk9iQI5p/Smbpn7lCGWyLXt2YRnW2d8nMx/KgrMIN+LIpuPRZAKUp6sBqjWeBB4rHL
OueDsSBMfGEQ7+7WynDJB94Gaf6CKwMtjqySj+qRTk53KnpUl4MaSarow7ZFt6+WzDmbindXOaXC
IvKL3BEK4CjTBWgenSDhKVKkW621H7UtPWiv5Os7jQH2SYDpWJSVRjlq5O882i/4vG3Rn3BQGJl0
FLef/wV+P6YGkShBltrGZfgCneTmocFi4FAxwv/9pXBNBqyLehRR5ZSwhQKPUSrRelFrgCuw/Hw4
pK4YD5kh63e0Sk5RtZte8ubS/tMUAiW6E4ReNrc1x27yo6Ro61AkuCUIr8oPqijcsB3X90gMr2yQ
DTCMJzXyZiADTz6dUO2aACEJwA8o86xcp+XM5yJ95wW+9lQgmuG0msif/rJBILNXnliKIALCh+Hs
DALcSgyxKyeHsW/ROe/AKV/ZGwY+7iaJPGwJJvUv94YJQrzvYfhHgSu/5bYudukMxjwfm/fkQV57
f0gjolbFxc5uPEGJQpGTrdTyIKID0j0ACPCuStLed97fL4S9bVsE8PTYES76Cqc83dbpHKpDPpM2
0MRvRGtegdowdp2vWTeT9KeoKLPkXrqL8SeTxTE2wcg8/PZdAscHzLdNzIRRs72Kvxw4SjsPmgYv
te+Azkd5AFQFlJZl/a5XiQG5a9uSPp073J+tk4XMIoPJjeEpLF1vskMsBsCTzXprflzn9j3Zzl+3
ioUIJDMtoLfck8HJgdMyo2d0QgmvZWL5xvyE4aZCE+ETRLv8PY/pU8LG9mQbV9e1Ntl5nvDlKyyK
3kgYc9Dw8gz/qvXqr5Ip9Z6s5onuVxXBr7B3Ip3md6g8v17QrLspdHD+Nkjzybru4ncaCT3nwZmc
fYtdVyRH29tXQdvutNRVkW5Uxv7t/fLqw+JYzJ4BbAwB5+XDAiZZbCmYKw00M+CyA3UH46f2C4aD
4WALGZuGBEmKuP9vH38edzMS2fi1HgyglyvXtsQgqFqCKLHW6s9Sq+p7ZZW0Uudlrm7efspfLwAo
vCgeb/GPeHQqHJNbfdFOMmCtOvUP+qzkwViZI7y9ymu71KGihVrE+TdO1QcoyxPaqB4X6OJ0MIYb
5lZjXV0o8PHvRKDX9opjwvyCTOpts6CXL28VQS89FJiiALTW9TKo5NoG+/PZQI9Bj9faTuaQJKBw
4rcf8bUXif4dLmg4KkKj3V7BX64XrdDpf45UtutsVl9KM3WqXRkM1rx7e51Tqux2BiFWehA6HbTH
rJPY0GsG3gfKDaASQBVEApYTVwzGjokE9EkADJjPjM73DhDk9Wz5v2tVuS3PNe54TC7RRT21fh8n
k/Esw+UoQSQ7shFrDwvTw3BuLtA21If3FPhe2zloNm5arBZ9+1N9zQwRjkJBY438UZ/2eMDcJZgG
7fBH898JUu+tdPJiURBdcyV5sanbOHFZGRg+FCLZVbK1z97+hq8utXm0mshWIDd2csBpZyVpl9hB
ZGu5/Q2hCpzQrbz9s82z9zzKf01dNmvt/yx1EoxIMNyRQVMQTVmAWLWJn2hK/yzG49sBkIm35NuP
dnprmg6Jy6booP9UeHZO1qO4QcxtFGM8a7NxgH20AM1SwV5s3gGWtUx7L6WFY6myf+cmO32pP1dG
GAhO4RZ1T7mLhTnCaTTNMfZ74f+omiY4E0x/EcY3mnfO4GtLoZioczejNujYJ3eMi/B+qQZ9hDQ7
+T+A1NsRtIgPw9Rp75UJp99veyroYps+8ObGcHreynLszDwFxapZyxUTF+PPrpq7kOGEe1/65Xus
uNPbk+U2ci5KMWAWEbw8eTJjGDE+8YMpXrQcjKTrH5yfpAk4FAxNm4bfg+ndO1/u9ErbFuU6IS+z
t0IvOElCc2eSg9eAzPQZcm6OOeI4IUXy2MEV3pNxODFNnuY8G6X/NVPL/PDbW5aUhq9IeWTxzCcH
f0oZonWqGuJKdcNhEPumubeqdLytMt+JGbU2QEaa9x76lT0EMz9A2ixA9xDW1Mt4MY0k8ywyxKIr
mNO4prZGZKjuj7TLwRK8/YivfdaNjW/7mwAum+nlYnIEGEJuNkCUsvIoqNz5uumy/jYxVLYfJGAz
rW30dz6r8crehTKFTCvyg5h7nCqVl7mX6qloB5DonXlt0rZl6uK7w7dyaIKjnOb5g5et4rwYevOO
Cq/8SFPYiiWMXYn/DaOyJKhyOlPQNeKkSazQwFz8vQz61d8ShNomIAjG9HTLLxTpuEoXgJJ1CHpy
8NeQXeIcu1Lrj53rlE9vf4vXdrsH1QVCOtgF/TS7g+xZV5Y7j7EFKloDg6iVSWyBaAIss9QXeKnm
O9hLyYXIy/6YoHkx7d/+DX6qPvyVtbYdOHIjF6d7RJGBULzcDh1NTnNzMIpF61YXtN2qvYf/+dFL
c7Fre7VGTT84V72+trFTNsC4+cKxHEfBKAWA09u/zmubE6sZnzwbsQj7VIoHAH+aNCYj5nXOqotK
Depu0iFXaJnzTbSpx4xpke/szdfWRPKB3BeRWKLVSZiaS11ftTkdYphBRWQrc9pGUYN3Vyh/EiHD
O7oJVWJ770SOV9fFLGBTqgSWcOqIZjAFXzPabJiXWy7zg6HehGNHfEiZpmTQZjU92xdC2u988lfX
Rdxwu+Ugcp9+8WbIlnx06iHWzdI6eoVwXWDFQ3GRwPreTY0yGIpAJnvn3tle4+lG42gRwhDERsBx
Owt/SYpn4L2jacH0QDBzeszzpd+Zo+s8vr2BXjlRGPtAG+cAoxd5qiMAlrR0hmDtY7drijhAdegM
WgAgij79AW15inpzMSNSAws9/9E6e3v1V14tbE0dA0/bALV3mneQJ6hOGBlbqSzci8IFNe/jyXQg
Q+3joTbRD5D9e4I5r1xaLEo3haxgY7Gf7F8iGUqzATFrHJkho5xCdFY01YWX5JHnzNPvn1Gkjswt
SOO6rJ/GSL/fBJddf4jtUmkXvdt3dxnI3mavw43MI70c0r0KPHX7+++Wyp+UjhdrYsX8cv8MMCYc
0PRDrI3rcFCNUR0Hp9VjWLb+rQleHYJgp+7+F4vatDdMpFG23Pnlom3V53rpEJldkTUXi03fu/Md
7Slt2+Wg1+Y1xrpKvHNSXkkHSAPYwibv0USB/+WiKik8t7STIW6SqqfJbY0PAx6bJfGhg4L69hO+
kqRjbAGbml3LYqdF/zSAIBynmYRLwS22oI+dO/NqPWjMMcMB9nZkodG9H8TafXp75V/MRwk9DEJx
kN2EszbL25fPqdcrIV4F4InoFDCfUPJaMoT8AQFD7bPWwh7VajvnyW+TFu46GGXAHJqpn5cYfz8y
jQGQaM51tgPVBF/g7d/utVNFXOZg0aSkiDj5CM406xo3N3HRB6zm45UOeSh1r5iM62GSTr+r7Pfz
ZdC7pgNLToZXxsuXoTLf8KSkZMlGetbOgHqBSXPykJuD+fsBYNMHBjfqbOrFp2Y4zIqsPoMPFidg
zA+kvH/WnPIDFwy1S9A5N4FZifj3XyeGuOjeIaGP/87JQYLS1riAuMfYqRp6BUY93sx5reIgAVhi
4/V2//Z6r93EaOz5gUUy5+MC9fJ1+rWO76aqp3iyE/24ZKMBh74fHmE/GmhPV8m12zTivb7Ba5sG
IVN8XJC83FQTX6465Vkwp3AK4np0rMgNJMiyMtd2AAO1TZLAeudLvnJTWCCEbYvviRnI6Xqtzw3M
2HmOHZWKq9bJu4+daasD/TTx+e0X+sqj0SlHCo7no+Xrbj//S/h2Vnqd61rMjCGBX3q+9KARuxAQ
tRHwN1Lx6ztp2SsL2rCsCeLM+jZtv5cL1o0NAwWyRCxkmuxrd36u7Nw8YpXWon7UtO9s0FdeJXKa
6Poy4UVT4rQsYpA+MvfV57jn0opB9okDuAYbdLn7nnj4T1W3k1Roy4NwQEPmi27yycXnZkDH3HxZ
4qHI1NGxUC2QuTbeFWNh7Nx56Ck/9fo2H3v9vG/h1zh9sN7o85h+yVHC/gar20bhwOqO02bI4llO
8pAm3XjtU/Sdsx+KYw2J5ZimYnhPnuy1ggGeAkUqTUfnV5Or1bCw0AT/Fjtd3wARSiBiOebiXGBR
V39sQHKQxaol/RQQj88amaM7AlRIex6sJocUgiBAv3t7b74Sw5gGMCYzyHU8Blgvt4quNQijdmwV
wx00wEaVv6kvTaiygOhqDVscVy3oIVc21jsF3Gsr05unkc0sAqWi02vGGfGDz9IlLnTvO4YTNgn7
OlzDKHdiYzDLj24/5eHcB+M7meYr25URCHMlSja2q2m+fOQU9lc9tMYSI4qeAS9zRYhHoBU7cnrP
hvuVqxSV7W0deuHom5w8ozWUqUU4XNBsSDZwvj1XB5A6CzPcBXCjWrujJ83pnQd85fhvNw0WFCQG
unnaQ1eGM3aigdjeKhROdBCxYLWR6ziu81JzAyDt0UZvb6Nf3im7mQTT2WYTtPNOKxRG/42x+KPi
9OX9dW9k9cFs7PkAlPJ354ImS7FhUaggi/F/8aNri3JyCw8djA10eQ73Lg/F5IMzoqP9TiLz2lOh
NGXxBX1Ea06jfW20qvBdTcVQgenQV509Rg6glQyY0lzGb7/CLYy/uNkQEaQxiUo6DVaAtycn0Ycm
AxIW2YQcuPQ1CGxG/evaIMDy9jqvPBR3DwWPyfvjv+Dl9jdSRA9Saam4nNBBsOF8wX/B5zcNGvn1
7aV+2f6bLqJLasyNTenxU9vyL4HPFQESBFvDHNqqPA5j38Y97MrdMGpqT+tbfdSNct6/vehrz0d7
ztrkZKkETs2wMjTyIKsagI6Ar6GbYeb3taJn5w2AY/83S1lYEGwPR6708lW68N4MUIsbvmnApdbp
QS2hPwckPvD+NY/7P0/L/02fm9t/bYT+n//F/z81rULiKxtO/vefV/lT1/TNj+G/tr/2P3/s5V/6
5037XD8M3fPzcPW1Pf2TL/4i//6/1999Hb6++B8oEPCC7sbnTt0/9zB3fi7Cb7r9yf/fH/7t+ee/
gtj68z/+eGrGetj+tTRv6j/+/aOz7//4g9b/X9769u//+4fXXyv+3uP67Vnk/fD117/0/LUf/vGH
Z/2dLhDCWUhUMi1hmPfH3+bn7SeO83fQJkz0+Thchz8BIHXTDdk//rCdvzMRQN2N6o1qEWDFH3/r
m3H7keX9HQ9Bh6KK5MnSmYL88d8P/+Iz/eez/Q0Bodsmr4ee3+bFqUbRirlzsIGvGOZs9+LJqR56
NAUzC9JkleTAbLVBHhZNzoeU2jeG3G5+gOo8vlPvb0f4P1fJtigqWhQpLIhHMxfXy31poY2B8qSX
H92xckHCTQG0xHVwVxU2hkjssAyM8kpYJrRLEK+9C6q05Fz+5Tv9+1X89dFfBvh//RamRailPchH
Pu0IW4zZZYPz0VFm1Rn5Q5hsSHUEU+docKsv4Gc/wNN+J6ugPbPF75dPj5A9/B/6dFsOfBr+GEKA
InRQENGcYX4cnf5S+cpS96CMJCbmibXcuThclReJ2znf86bt7Z1Um9qHMaKpIopFPXXDMttfpg60
CcI17XzEVMByHxdkKJ2YDt2IKY/rQMPLnMIsHxxsV81LY5nKwyDXmtq7qq+noBvzQ2kFaYNwlntL
rnkte2GBYzX0xdw1ptPMF0ku0MpTo/WxtqkOnFb5yN6VKJ/x7WRxVlcBpHtA/SgEjOmKcHTdFLYI
G/zxjMgtTfHoBln9DJGxguOh2RHYzbOVPvFZPc7pM33MBOEeqzxqs3B2RZsGB3MVt20w3gZz9lFA
39p55aDdqcVChMNLYFcvizxDn7y90Vdhha5b6z/ATwCJmeoHv5td1JFgwiWtOUQmJJ7dlLAIsngo
gay1OHgQKvegrW9ciTDxLtPGz4i2fZNJ8klDYyGeKxdpJboUO82D2mPSPgHlo/0oZ0GXKPURpwkn
EypR7/r1OYBkl+mufw6DLthJSGVoEBj1c0vMfkImvd3ZwED1+ym1P6I72sWBZl0sTjsW+1nDPYOA
ijojWh9ufhxLq66uxrGGJeOlMoL7AlJDaup5le3Qn82YFi1hNkKG3KmgTcvbcdF6gaj9YN4U4+T8
QGGnyXnvUhQX/GH0yq1tqJdklD1hozZmFdoLFqjdEeWzwBtn7yZzqg4AjBDLCHut1uzP3WIIGNNM
C+Q9Ci1z97DJTy9HJBfSb2Og9dOVlF6vYKcH5rkrbIUATYDDXDxw0FB1qFW1ROuC2sIRxSvvCt4E
WFqYAct4kY7BgCZEM95nokD9EXa500daMmaw9sGGxxmYyi5ccKzK+D0Lsz5gnwF/p5W1d2+KzKW3
3QxBfbYA0NX2Al7ZE2pV42O51krfp5UWoAbRwDeO2hn6D6OlsZxh+BTwV64Sabg39uyrwg7xtwkG
MLPZigiRjQXfN/bxDAncQFEELUl96veJKUBTFzP+7rHKmvZeDHbr7ExUdL9skozQFAsU32LojYVx
sPNM3SMZOUA9bMjQPkyDrsqLdoEgG0EB67yQex6hAzmlph95nW850dRrahOrgve7X4aiQdRvdPvm
3ORhP8yBVgchOQl61BWeevqutN3UPIMxbaACYwVCPuSQZklZ2g4xysLFjiobSgD4ZVX64/km26if
6YMFatiAGXaDXTGINTn11RSuleWDE9ALE8kc0x8EVimurT4XY+b2l/PUBI9IYVrlw7IGAcz8wvQ/
yDqZ/6TrYz0AtlnkdYFVYokNpoQi1GS5Y+7mussFIr8OWmqpMJ3042RBZdznSsuKsO8yPzhWwqqv
ihq+ZpQWJpzoiUrdfRhbTbpP0CWVHuuVWrxzoqPV0ZJGDuEC80/6pqa3QH/z6rnajQpLop1bkcp9
SDpTPeVz32YXXWcjN1XJskaOlJQrCaUaEM0xsmDdo4yC0EtfZ/cOsqbOXnP9Fn9jLWBM6rRdjV6e
MNSuhsEIdhDOL7IUnRofVeF0flyBQXjoawFz00naUj+rB0sgm7BWRX3BobWSS7R+EhE7xbLe28sw
l5EmHUitA/ogzbW5VAp2PHyOc2lka7GzTdU9B3oFuF52SCglEvGQAwIKzrrDOK970id7pGeRu+0H
1dlG9b0FNHTtCPrmVMNDBzvWRfIg9mxv+mouReefdwUOQ4xh00aGKRobF+BzC3UUcwX03CiFhP2k
vOqJ2Xtw1xgeowuAY9kStTWasZnrLV9L9FlRRezLLNZETi4+0UoMPc/XPjjGat5qtY5GTmZn6MuA
OkdAx0JvJLQc5UkEJHN31yxzf+QIBUjKwbZ2z6deON2hS4tlvCs77oQroxXzirpW0nSh3aZZfuxl
3s6R6fb5DVz+ujxocGO6qFZaLqLeteD+q6Gw7WvRtah0OxCBbgW40xttaCoZNqC7y7NtQEZg0F0x
h0yFxmqXzT2vWkMoqTmgxjsv0eAsco6JvMkNuovdZTc1XXo7KPgXcQMR4tDxi3zh3kxvTLQeYNbl
ZXnuVDqq9d3Qf7Kb9UwuFSD+JiV+haIbashXYkFCIhgk6qSd6/4/9s5kR24k7bKv8qPWzWrjTG7d
6WOExxwKhTaERs6DGY3j0/ehqhItRSYykPt/UUCiMiWfSKPZ/e49d+sOWfOUk40BXODlYt/0nfVa
+6H8LHtIFiS+TWnuFiL26pD0ZvCg+7ZLNsSc70pbXKPvq5tKqHZ4CXMIkFtLtQbD/KDpn4s6Me7a
SfTkhhPt3cEgKUyu8DSA7U7ynqiN1wnnYIwzdC7oo3O5tee+LDcZSfcbnqfrxmfwLP+qQDaL91LO
hrMbQeeS4iom1UVDG0OGI9T4jREfALSS1G99cFlhgEY5QZKdlDCFuhLMwtLz1Loz/1LDTIFqGBWi
NAJ0/3l6CCGKqasgUEW6Hwdt671TOOVyxg7SHJrZkSnWYFOpS1M2Cw6JWgXxFYJ62Z26yYrZFzhO
862fxHAd5MZMP5cawwHMknRXKtIY7iQZus9toQnVzd3SGVzk5iJuBp3F38Etieqqz5qJsitput0e
uoCQ+yIPyTSxCR+/5zMkmGv8NmVyHIYAqIPVs4HdzKlJDqglyAP9V5UwSFEr60ESdOr64Svwutu0
NY2rpiefZtlt8CnklGXN5ot2wMu7hj6LloxtZvVl1IVK7wuvpYnB1OcxrtKjqbtVVJPFBNsZ5tK2
sz0eifADwNuUaZtfYxIPPgc9cMYxtPsfVhrG52JM6xM4C+c4BIs+IxfljB/Hlk5xbd7ACdLfPb9S
JFBl/AwCoXhNTG+AigAi6wp+meVvfTEU1w5ZwG9k9eXZsL3p3KJqX+g7xU0V5tknQGniGbbpw6gY
NYOdnIx9FbNHGM3hYQm7Gzak9Z4U23Vs258aR+X46dY7jqTOaSh0F4F5sI75TPabpBqui0wnh9Ka
z7IbBPipxCeYK9juD3o+pkJnV75eOwo8A75qaOQUvhnlTRlUt2yDmoj2O7XnWP2gdMEOoMN55oEv
oe/jIkN/igjBnN2VVUYfxR4+kRsFZX3sK/84OO6V009rQGz8iPMYImc2UiHVxMhNmuXdIbW5s2mB
v1Tj3O/NwR/ImcofwJsLJujq05qC1kkeH4UffhByRdzNOTiKobkl/lDBsU7P/Dfxee5U+5UY4Eck
BbHlVGYdinkNeFlHrDj7Lqzu2SA3W/gvkDlg84aGe0yqTmQbz+ExlZr5eWFyRu4YcYwMNrlPKq40
b2Ib9pl3jpse+kSV37UmuZWU6RWDq5Ub6Zn5Q7rYcE2k5aYsV2N8McQSH0F5k8wq4fUaGCX2tTL3
2di2d2zcp5ywFxwL09I9ez/D/azNdAR8BCPctkbv80rNvxkK+cldBvfOTkt93Qci3tFdVp4Nx7iz
bNA1nRs/mS5csHjA1MTpbitm/6OfiotSQXXkFKQ/I9bWJ7fyDnCU1KZxG/dsG34aZWOwfIEVfKDS
dyPD9BXrgBmNeRx5yjoY2oCZFbcfNc2m0Jb88NKDLTq0qrCZ9evLMuUnE9vDSz2kD+QM8s3QTqe4
EO0BKE9xCcW3gOxshzdsUxnpsTX7p1Z5POj4u85Q6Iut71Q3njeITReYL+xc8EeU+EV2dTV5H7Xy
P+RjYO4mhoMu48oDodFp19fO+hhKNhVla/2sr2zaerYptouNXVb2gwM86YpI0P28+A82PI8DjC0P
eGodfHFHix2SN0PPDuQV12j/5KniGmvsdVvH9XVKCdc85pfadqodBBi1BQFHBrtw51OnC+/kptLe
2QPdj2Coez3MMH0AAoUmwCa63YdmS1aT8nN1YNL7YFjzociG+tg5fXIlbOl/nUkkfgzGIXlKbOWx
bwzLj3PtWzfEgst2N86+c7Mm/6CcKKKLJBDvS8MvdgZ4yS0NugvkxGyFF3T1wVhm+1tsZ9mHKmMv
JZIsuO7rIY6MUBT7eBk/lEO17Ahyt2BKynMDVH7DJqm/b1Xvn8d0eRKhERzphvBfJ9OG/YFpFnhH
4+/qwdf7uJrPWPQBcZZGdq7pjzi2S0oYXZAmbMaYbHKDt+kzdN3HWY7OU2/zuAN252G8yeIoT70n
5ZvJw4DdilWsZNNrkUDHxjxta6hJ0VzEH3LCklJk2X6ucjA7TT262NgcZIF51t4rNI74AkNBXdkB
0dOorZnZA/+6EKjJ9kZvH0Z+mq0YQZI0qS12vgdk0qQCpUhxi5ppIyIAbuYtTVss9Y3ON4T04kMW
Apw1yNJ2a9tkvzHnpT6bc2ybEJqM4TPYA32fJ61962UM43hexhsHG9kVgHm511N+xYEzi9x5MuBO
5HWxsUHzfPH96T7MdPjZgWaFvF73SZDfjGkbyDXlRgCzl/2JKhLIomBPOkpXT1DtxVYo6b74/MyX
wccy1fi6vqRGS+qj9oNuM4EU25skuQ8y8IotpB39VOcw52vAbxMY7y18WydaIJ+dlyUuHlTv1We4
vJHXyOBFtcgWmwHl4Na2B+9YCdIes8uRoDLiGhpA9qLlpH90PdsHq+jFLl1i+H6phl3cQMcqZNZd
qsz7CgIm3gyNOPnaOdYCjm6b76eSQ+GmHVS4I/7fnjO3scCYcLl2UzMvkahlNSEmwIfYjENVhI8p
wXEoL1Mb2NOdg9vY7k5GHKc5x09hd94DwmkSZrt2WlKGr5zPFMhEkxSpsROqswCsdZZfSAMakbsm
Z0EdymQ7MkercnoFMrbPu7HETQ+QfW7llyCEjeyBwixdakWnSadwz43Fa4O9QHsXPMy7BtzePteg
kuavJsnx8A5MzbMeoUPsqMxzV6rVwn8VXEYheivYCdKd/X3IzIjQdBl26cw5KWsG/yPDJKtSn4s+
r936OLV+5+lTiNs4YIOUqTqr9i3eTns6LItrDvFhgNwaQMro7Zm6UEvSDVqeJw9IT95H1TLgFdxw
SpxsY5/GoQouOcUa3r4xyzUUDyKDQZm1t1MBwCgoVbBnQmBGFG24285Jum0bK0AZ1lceupp2lFw9
gttkjtZgLdg5Gbq778BFmqATsotufjQQFPcVVNJt58tns253S+DC4/KaW9Ub51wKA2xvvJBRQEMf
lnyF3DYAZlgDgOEK+3XC5LGDJEosOiPyJlzZH5UN4miTm4NJPNce19OY+Fi5XXXmVlT7JC38+8yu
jAvYFM6MfZkfm1F42yohj6AbATNmdA0JO9O7UouT6eMiBffTDBNnKnmSaE/fM+O1+Tgwml+CJW+g
oGmVwD2ZHFA6reTsBKs3vw3ruXg1jTjf6tgr9tLxG7lT0vBs4ApZVkfCMrleky7Ny8hAsVzAeTgo
ErCHOP8urm9M+Fd89hJm2FqnMQ3Tg5tZyRC1s2+/pMBV8ihxaTu3+GmjnKEfoM616MUfy2fR5P4m
S9V0LbvRi+Dz3kydU5x0r77LCrDnbHVbVw17JjHk+stgl+LmOdng43ZBnKfbeGmWe2cBQEIkNLmt
Y6WfjVRsDVWy1wAsfQMUEhA+29UfpoGZYdONVndNlNm8NkAAZJltHwwyfWCjVLkHxn0Zg8rYK9OO
FHy0c5mW5SEc2NpuGoDoEQ5HpCwI+/6DAAQLEc0AGCO6+VEye/9sGInczF5pn7rBc4AgJ+ahxspw
7jLrpYWXeDL7Ecyomp+JA19mt/OWTb9Y6iByCWKm4zHfL/a1WIYfugbtS+1Fc9K+I3cFYf2T48zH
vDan+2ZMgm3GrX6bZtI7gV2zmCe2dD4aVBRNR8KzxqXv+riPRoSMu3j0dbqtuSpekGgwA5tCHkl9
EajDihdBbgy2WHviJ/aK+cnzMi56y2ju5GA9YKIYdqVZVPcNdmM2PPF0JmNuGnsm727ketXPhFy1
z2yc1D4I+U2Ql5rr2RiSBIUz9S9e2sK5AnUWny1q8A6lE47zDmcPbGJiMddJ0RmA73P3sbVKwFyQ
Mvl8g1I1G+VRR6kaXpmntR8WamkOLvSmZOObSHc7dywujeG7d1XPfliFg3xkQqo242wQ0MrSYo+s
YRJnQJGLKtHmBwA5nEZG09xXlty1ntyrUOsvvYDvNyLWHvO+4XBgVEvkTjGcXo6I33KOGFd5T6Ve
L9z0oAVHEIcCPmrcYoDv4cLiX8z9Cyd2F/9PWiWul29nZN00Muu6E0eakD31EZSnzR0Tt7vYbzv6
MgAdhrz/J7SNaedywv+kPUTJLX0jH9y6gOxQ9JozkiyTfYIHYVunqdwZuG2PJkr0MJrqHLvEbEjy
JsYHDB4L367f7DrarGiKWJxDN0l5NoFubjXYgGcNPutsF5n5zVrUD7Au1RG1uHYjfIHDY5u4D7Cq
1FYvkCzgIfaXuFns06gNln6PrUQ9xsh6c7LPHJsij9z5yMCBvqBFehs1s8k3kQXYx/EEDrLYp8lj
sK6rTi84zYNgBRNYtFtQw6pKMe0r3+1vp8T2NjZ0ywNCXfhhphT6xlfu936K6zs7c8qDj0311mOv
/bUd9LAvbUPdDOU00RPfLTu/bifMbSI5WkxD7sdYf0SJOlggrbG91Rs3SM5OCrRJ9MMYxbVCelD1
g9uV9anvXcPcmcyUQTrS4LDn2AOP1225vetAywcNWGijJE0lUybTY1dUmg+rXytLTacQRP01GmkQ
lW1qn2a3aO8E2IrtIkN3AZ3iF3ujoorjZyWOm7ILHAsfnCZgNPsLZmPjUAFmguTfrCg6Bs3dN6So
5WtRuN45CBFVQI8q9j1Wu+3Srt/F4FtuYYgOJ4jdxY1AvqKoaNTpEzJAvadjxNouaeuelOqvK7Oq
rtAZm42unGOm6+AmS8eLwpmxBa1z9FNjPmnZTXc5KNVjPcfJCw0Xab5TUDfSbbuYLeh7DzLfHMt6
7Y1hOW3mITtMsjtVrKNysh6RralmzdVzn0h/n9Z8O6NFG0wv+mPRy4Oiu+aBg/D9JEau6NRdpA0t
T3SX1IzbL9KqU8jAsEZg+dVWV+w9P8z3/HHxCQWhGz7Now9Onk1Ie0Tj90FPxIbaGiGmrZndunkl
UITPXpPXycn1E9P6WIRjBCm2Qf5sk29sLObPpLd4Zol1yoTVuNrF2tuV/fQy0EfCmOQaEaTDyG1B
fKZR7bqx3XKH3R1EceeyEZ5tAJHzBAP2Nm3YBu9hi0USOxZHHEtiBDSAhiyW+GKBgdvHofa/08fV
8SxupghRE0YVtMKnuA+dMzFOTk+5jTV/lIZ7H3d0AxY1RiaJ0gYMemjYwrEX2JbVoE5FwI3ptmlK
biSfH2vKVLhsFvO+cSe963yDB3BGeuVQDXbJm3R0/uAYU1DSvQmTrNe5PhYQrMxNODLSmkxU0lI4
zd1klM2LyfNtY6EmT5tKQheHKmzvqm5IdtrE1YHEnD6hv/T7kj0cNXR2fJXNHMGAxzQvsWB5Z6AU
nufSsmg0F+7Dqhjdo++4Zyvv5JnEuKfXuhOwi5kNgRWf+/3AU+2p4XPTKaLyguKhuY3ClvFHOebT
gxVanzqvLl5BfFPuMXYDEBgzWL+WSs3mpwVXKVpxVvNY4R1xWNHu/Il43PJiFgF4/KE1OzaNqvpK
SRKztyEIuD44ngaQrlDfOvvIGTtAoW7gXvc2SEazLeU5N53husjt+CWmZGrLuQmcHgx9Dk55MTyB
GGwOYd5B60LCPHItkuasgFQB6i6g1cCPxSS/qzx7Tj67WXNp8KWCblHTrs5kyDmD6JFHaw6PJz56
YzutRu9s+uWAVa8YX4QWE4AY1MB4S2Qs/dFPmsPNlt002hsudn014ScZ9pXdFvNGLqDcr6rYGCBC
SXE1Y49j+MA8zauvuBBBINNg3j7Ofbccy7CPUYJcZ58omxZC4HLlDVz5+pPdWkBteP6yMk3g1G9l
Ib4wevOHyAsaew++CFO61bP9x+OIxO4Xyn6VFBZ+GA3FYIDZiwWrM8fUTAnFcE7Y0+gY3irtepP+
HkBUFA8FimOEfrk8qYLqnDFftXXLC6PREQcsNo+DAChQemLXzelNDgu1HcIHeqnw8+ZhlC71U6b8
T6H6vIR2e9GjPAYUUEGh4gqP9ORcsTZStQDsUKdUzAHAaesFBZg57wF/vUbZy89Ajb1NUsbXMxBs
GH0uZ97+ig+8AUvhRp6T3itLznv6l5u9t4x62wNJD7x1mtM4mzCv71yjZoYBxGbW6Q0Mrj0dayyT
/WQfh956mCbmX1JBACRUsE3Bh2+8Ln+tYNNFhcejInPxYgPGNdEqQEYvuwQOkzHA3R7Dkn/P/8IW
mZtR8smC0ecY5gETMGcPigY2VRaPOxt4z6PPKXCXp9OtMJItKPR6S2xjoOxpiJyxvYHQdjPEQNe5
IX+EdX23cJLYWuzm7w0mxWroT5abX2CMBNGcSZTzlAqYqTiqWfh3AEGuzLIH9G+RbRflF7zCgNws
FEqPtq1KUqXs/7BzjAs9SaSHIquSexyml7aavpaJGrfA8KC18m23tn+oYLPsiAmHUZDVtOHxaAIy
FBbQjDnxatPLrjLSm1tO7gl799SPGAlTsxmmkmYjSPhdPbaRHctyXyH7JUt/jVpN/7iGh7+4SO+F
cSnq/L7CT7+hXIRvhHn0JmNDT1kHtVlWoxgGVd0L389xHtIrU9kvdpi2sIcd6V8plpADO76YZwrT
p3yasgt1FiNQDRVSkUIjBgB0rtDFmZhvaG+cNqGEzzKlVMbR3hkk3Mqzfcv51VTIzjNTH2TakEoX
y7eTyC9MceOwsUHzXRmxVZPjpqhrLoQ+/my0lbVb9YkNI+5PvdPbP9b1a9uLqvgaM4FR56I1Qs5T
2N+auxR+mb7EDMYmhMXRG0/KGTnYjdLynFv4tg3bN5Wlj05BLRebu96jjsMPWbzOXU0x7zUzoqza
Ju4gfoDNMTf/R1diyoIeUG3aspF6tax62IO91O3Hv7e//ITm/OZDCUIXTZEUMP3NDPfeuMOIn4Ug
79LkaOswvS8Bvj2MpuTwJDhOgCPHaO9vTFKZzIvoz6p2EgeA3lY6jF/rvgFbateOsY2NsvQPE62B
40PNZBxk8YiOsdEJ+ZqdggsMyg+8vsl5ntpZnAiTvLa9mr9kdtCVenjL3ws8zuau5df/L5Tmf41p
/7LWOOP//cP79Sdj2hOJrC7DEfkfl9tPK9v6J/7jSjNNDGZkvwlR/Azp+Pz6/3Gl+f+m2RHtm8cY
EXsQT//6n/+a0nCecfNbcIQwbq1eNv7MH6Y08W9MxALjOM5Xj4vK+iemtN/9YUCE7J/uWbxtWJO5
G974w3JKCycxg3d3wYB+KvMRMRGjBtWD/fA4cr1xUy3THaCf8coEHnj45Xv6C2PYG4cmL8/dwEmW
DBCpFvGWf+PMtkYqclhSmancNPXSf8m6eHrUfqr+mRkUYyCeO3bu2OGgwAAo/d0Jh+rpTB0b942N
ivqE9cMDcQVUXeKweudT/elLxXrIp7Ix0gvgJe76qX8xu9qqnpSaQiqn6FVlrafyalOEdHdtML80
+4WXfPIGxO39nKTh927s5vcylG9jYXxchDSuOfyQTNk8983H7bI+GaliwCsRD3lzHDF4IS7VZc+o
bsmoATJlq/YK3Ne58+fyle49i1Imu2g/2CUb6j1egOWbN8rO2tWjAjf597/8G4/z6tNcr2GckCyN
GPTW7/CX7yibOf6ixWL88Zfu0hqQ1Y1KVu9wjn4G7/7/ysv1DU2CFzIFaUdoD28vMNnnTFpNBiuF
UWe434Jpdjc2CNtVabPEqz8l2W3Vr8Yup65GKL1Dy5FtBBv8baxild5nykrvYQIOaPDMe4wdo3hg
vH2Vi0eK0Oge6vmrs+3YlD6eN1LndNBoe+MjIWDAKGbL3s+pDeVP0gX2jsfxjb8fmJmHacldOU4s
L471xlMaWE6FpmJDaO8LjpGFCPaS2w05qCKDQzPiO3bStwSC9QWJL/k4ZnlBm2jB7z9bEubgAxss
OGYqDo4LrBPfJ6Y/hvhx8SmI1WMTuIdcgvJsnFeE3LOgXQphAWGwviTrl9hxlv/7a4nF8Bebp/+f
NwWNwQGERAATm+5v15LvGsI1hrnaQFDMHltWsl0V4+MDW0LaFD56KZlf/f1rvr1+MZWSZ+Ul1zuc
u/3N/bUMaT0lDh25YRE0J2x0Bbs4vHr//FUw8fFChL4tx37zKn1G90tura2LZQsib9Rwlj1Mnf/8
VchQYA8mJ2JjJPv9+5uRyeOhXl9loJHOdDV+IuARN//4VXjGoSAQ7LaQWd9cOpwGqcNUawFBJj9X
jj1+wgnqfHvnRd7GwniKCY+XAekkWOvFz4Xxl4VlMnHzmYP7VYU9i70g1FocPZrz2u8Q6PH/tSJ5
oaCqJNjlOIYVlQW6yS4xh8RgeNKWkHnJWFk3LjRViqVF4Tc3duXq7oipaE6206IbedKORpLOJ6Wz
rTV1WbDJOr9076thkuUVp8vAvqYvlT/r9HJuz2nsgm+0Z2EuWBBjKhkY89RFVKtU47RNa+d2kQm+
kaVsRRVh0MyPSaHC8CDZyTXM30JEjLlyhyJaTV1fcJoWeQSVFvwr3L2Vntq1Y3LbDol9nDiAly+G
a8/+Vje+0V2XadUvD70tF/EcN2liHYZe6WU3hqbC0ImSv1eqWmgK014OtyIr14I3uk+GCJ8nk0Tp
WxyBdGNBW1dDN1e4UdAZD7OzqBcwsAP+QBEnGttK697WtOrQKaMCPJHx0g5LVNQQQLFgdfF8Yecq
0wjJjD27mzl+FzmxmT4F3tIzz6Hn0dzDpmP+YzozijQaUSAP2CZqP8K8BgqWybrB49vsXHM3cmhj
ZDWY9lGYnWCktJSNfcINz/dTdO4Cv9KnFEl0ifjUzFVT7NrM6WOw7syVUG+xdADgX79BKpVKOjQ9
N7nX08QjL+OZjWidUaSb8JWio7ea0Sx0B4NaW2o0Xqe5Lb6r0R66HXUiRYgwEJrPijrZK6vEEWDq
2TRu+cvohaA82at2qhiq6YDK05LvKeLlhcJrTpGYdiEemFMtwn04T/V+dqo6Plkdi/DZogySUgpl
F+WdMXQSgbSwCmbROR4ENhi98dFUIYEho5UY89pSVa+BPVRfUDlpOWbUkWWXWU4IAH7uTfmN2Szy
VWBSD6IqYG97pBGMSX4nKvltsGVPRaaVDcfMpIs5SqQH8n2koo9uSmzvfPEo8FuupdmE3EtZwnYI
/MrfDrIs8S7aNJaybSRNRdvkZH9xEYXoyNI6FJsJY0i/x/tgYtQ1iwFPWD4iUiAGfZF4JcYtDTom
zR6eg/N78iWT/qQxqJOG081DOmv85DOux9A5erJ0FCkzw6LgvpjQMkWDJUBVk+FEHID1TQX+xT+1
dlKrcx7Lebhzy5DqaClGanqB9sfYfiQd11uBJc6OfOw08X6YUy/bJaiO49Z1C4vKnIXCphsX9st0
qOd+8e/6obNegepg7YnBfMTPSD1udjbmFjB5ZZm0+bQDEgOyYp1uu2KivC0bU4/QQ2dMr/nY0aJc
UFvXRPHkm3DYwq7+RMvfeI/xJ0UtsmIfOEQwSldDLo4pQsHWRTMIQ1rT28pmxsaTFq2DQQl1vjzQ
luvSTZSYHY3XYvDtY1CDeECJD9oTNPuivmZ+ObEFYs1EDQ/SzsEenTCJwG5MpNyuVXAl226wNhZF
XfV26Yf6psST2kTKaXAMwUp0ljsr6GlQDSzpfBPohtiwKaKimiWf0hdG041g8Fy03zJb+xerwfOx
s1vBc7inUH5n1iFc/DoP2ivPlN4Tbym+xHlH0KEGfBlTvlZ2djSVUh6zUg3ctjlI8M1ANdtjZivn
ZAQKqdsTpXMBwFsjPMV+NW68ugXElpX5sGxF1oZnC/K0upB5YzeUp7ayT5Zo40fHJ7yxGRBNvoV4
QG8MZ/HlqQoaGiqdoOxEZFFXshyKEldDZDMWkXdDrBecQF7rJNsaA6S39by5xN/idfKzcoP5SqDu
4MpvCnrrBwI0H8yJqrNdy2p1WLLaxHdXp7bcZ2HQkRvMK3QIG6FI+4t5uzB6TnYYwrpxmy481zYJ
hZ9R2jvmmXuzsq+90DCuajlSRzK4YXuPGGUV+7ZWHnpuNWJ6XnyrxH6bU9MW5UGuUYQmy/jBvdB9
nIFtf27Q15gSMohwN36VYqAaJq0F27h2nS0GsRw2I/0CxTYtGJRy/yUhFpUQzxWWDd/9FDqFaW3T
dAi6feMPmGrcLtU1DRuVcTcPRrM6cgwKpxZe86tTjx0mV2fNKhsLAYhtl1FvuRvzdrR2mkrujzkP
p/rsJBg2ti7ZY3ejGkY9NEGhmVX93DzGKNkp1oGM+QyLfPZU6Cl4DqkLBEKDrsOsQ1rimtPUFGzs
Ys7qA5Og5EcXDKlzcgu7+jCzg6MYNenooU1JSuQbL4ttf0PfHYz3OMYG2/dxd41wyeM1Y1R159E2
xY4xHqznMk51wLy7Cl4XLdt71yjr56bokO0KKwUfCsSglVu3IbwQubE3M+MlHBvc+0RTGVj21B0c
ZoZsxmH9QnCL+s14TjuJnzYNFPAn15Xj12pwan4JT8iCpye6GL+B7BHMcnex8SYN1A5or95UQwUH
msAGywhMDWEcbXb9PKboPpnJVGEb67faWm8r0PD8qgMmnBuHgEwWeWExUSaFNZhQS4nvztxPrfCT
Oztx6ukRt2K+MuU9X/vnhv8Po+ZsUtZL+YM/c5dZpZfMJd0wUx+cZEdvBtRhBrusshhWfvSpY9Ju
Tjd4Xe26IqMOL/q5sftfcelfcFt+2eP+SVx6JKOS/s9Vo75//lVg+vmn/isw2eLfoSWYCZu4pkLg
538ITNAz/r2qR7B+4KFwSuH8+IfCFPybtiz752mOQKK7nvT+UJiIUYqVL7ciSU0As+E/UZjM38N/
qA+8tZB35/ggeC225L+fLuji8JKFDeZdbnTzXepOdHu6lcL6MRo3cb80R9pi9UYFHJqzBC49pmZd
Hitj1teUzaYRlXYON2uhxgvl6zJyiIZRjRz66QGOjW7eUSbesrXXNxz8ZCOJFVwjzDVV+MsJQrVk
MkIMRHeZtRj3diL0dsIhty+p1tp6ffVRTg49PHUYpix/XnOQiWdc/fIb/4Uw9uZIy3tAGEQlJ7kP
Y5BT5u/vQcsm1Y5fst3Lkbdj1vfPTJ/lycH7QgGYKNgzwyx4+ftX/RnD/kUu4WX5gaDC8snXf1iv
pF8/egpPTCZWh9zeEZK71ehlrxiJLTbBTXbg4elfL22bPGVUCqUbMTSUdIXtwloKwqLI9tVUB/eW
HhkNjwU9S5avzHeOkX++nFA/V0Q9tL0QJOqbX4fQZjf3eELvqOOq6UMZ6FML8TNtPGuY5VFI38S9
Mbk3Ni1z5XvXxvq3v/mCyNTi8MDtQqD3bYiX80Vu++zV7tJM3TALSp8c+vRuemGaFyOX2dnzytrd
LBKHCmuiOnXSDiPwNfkZb/p7udq3Kl+AjrliB12f4Dkh/rfMyyX3w9bVTXZHJx631NDa49fFYV9D
p0dX7VMjcT8vhCifm1Ba2wLrH0s5wdLrxGjqhPmRVaVRT2/fs3j/l/rzjYT66KFBIr1BFCEZ//vV
5Bq5m029Dm5lK5qTNzXLTYAh7XWddBxqNnJM6kgt2Iujr2ihN3DINkX095f0G4WMb4iXpz/hZ4yb
f35zI1VWxarjxt1tQtvMK7WZdLi369th0NK+UiruvnPn/oQi/XaJoIvxeVnuIBihvr5RNrVvVn1J
m8otixk3SZGGCmdsy9nFJK/SMEvl0Jvh62ZwvI4SJUOzeW8w13xHovqLq4O3wk0MCJJuDBaU37//
WE5BYrTBdJsye7rm5BruW6bmlEkn2LKUK7JLmXfxbixg++maqs9NloXIefjBy5wZO6ii4WOQJe9A
if50C4OHRO9H0eIxw8/zRq8j95G0rHDi1vfG7EBWWp2RNtOdVTTeKyjzcOOEM9vgZsmOf381/HmB
46Xhd1AvbMGZIRXw+1cCDyUJcHY7t0HX+s/twOm40Rw9NioPx68DxpYbpxv8O7sGXZrEpUOO2l1z
NowOtkUqmLvW4wgKa26OzIP1e7Tn9eJ4c/Fw4axzIs/DbWq++cmk6MKUkaZzKxD7nlGi/G0t+/4T
WRF1nbqZvvWXtfy25oKP5oU49Dtf0J8WuBXXtvaNmFSoQM54c78Iryy8mXKz27gJjRd0HgwyQYcR
20qmPUSFjEi3mV0SZZB7kQhiH4Ykzu1NbYbjc9go8c79u/4gb76Q397PWwU0kNVABsu5rSrvI6HF
sxnmP975zG+mUOsaAZSEK4OHPWv724siAE2igiSwbn01ZwLLjO73cTw1p5rSw+ueoNp1joa0r0XT
vk5FS4poGeSJ/XVxSlMD3ww8NP2tYUq4M8M+fOei/au3x6WKlAnFhCDlm9sF1NMSArqxb7lJ9LMa
lUR1I+mBNWjy7d07X8ZfXIErhclid+jxmH37SDFcPdFoPzi3s0u7/CZDEfiAq5BcVdVNXyvylrQa
BuBV8YQVR54dww4Fj+bkVtCjyVFv4yY0NCVBV0eph2azwcNfnjBZdoelqsojbW1YXd5513+xzLP9
XTsKVozHnx41ixviT7Y681b2qKCYg/DL0fQor5tp4i3VIarXplW2vvLzrH+CsPwNEz8Hot60f2js
BBQ59SIKKzJdXmeUT4PZ6ed33uSqcL+5ltkAB/+PuTNZjhvZtuwX4Rr6ZljRN2REkCJFURMYSSkB
R+eOvvn6Wgg9q0pSKrFejcrsDvJmo0AEAPfj5+y9NmhfpigBV/t+8SHU0KBK4iLrUicAsbcS41R4
abGxOd5uo0wF+zEIwoeMPK3ThHb6oaDJl5OIOntbfzLZ7D7Dnn4c6MzPvmtjO9DnKSw/4fzD/qvY
5TMnG5WNea4nxznWtdE8opdTq5BO2xek9OI4hnLYZ2YyIXbGeoAelV0NXOgWJzuEy6a1bhLZNI8O
fv43LMr/Tz/b9RQDMc+bnSHvL9HBWoBLLjMoR3vjVKopuxCm+xT0aji2NV67HCgAJkVsYAyb71Wl
WMkn198bamrOWhR/MpT5rTbnJ2ONpka25/31YwUaub1PlFBvnANEs0e7EOq5CxXlVxbrsyTOrL5Y
ET/mJ0/PvPJ+fHoIwDEwVNO2wk72/mcIWswRlVaYZ9KZolcGfmS4tV22ZBup15o59Xc4CB0C1ZR3
Z5kTQ6lrkf7/cBWMHBmhg9mZWZQfriKlS6QNiXFOUSoiELJ8gqA1N14nRN6RBixf9XIKX6xigLIw
//2ibT5TDfyhsORcSuiJPZ9tQd1/eGi9tiLAbTCnM6lB8RETCu72ybffUmEbJy/s5Y0astPUZ2LV
k/PzMtWI8P/+Q1yLlPe3g2sg/gA8FxfCtP39D+H1hmo8QC3ngZKCuHRXV8/5/OJGxbxuhrlg/84Q
Jm6Iz4xPdlwaX4ailD9lK+BS81Kq5xC0YLmse3wcqdXih+ps885jsHJ05sI0Eh2ycQZaj3nRy73K
RoR2QCozsWEAppMN3tBRXIA1kvvrcctD8/pp1JRh/b4B2XOfDIAPjx60sA81QYYJO43a/r/WiAy2
NbIuJbaoGRBKe55xrAoNQX1UviStl90X8ykQ/KFzbLWWkjdybOJTzfGmKswvkXBtwhAA0ssgH9aZ
A3ohqu3+Z1X31kk2zrfK6pxjPEz9HJnpXYRW11/ZGLulm0rS3a4nnWGwrDNIGX9cdUGPlh0PR0f7
j9hQzRxG4n1oFDSYRBdtMuE6MeZD0ZA6c9AhSudjMIr01JkdSqtJO9LOLA9tjTw2SBtnnTIf+Fbm
kXdRflysR0PKvQyq9M6xh4gH3+DZSt38R2MExj37ntxr3Kq96wnjEKixfIAX0/5Dy9Bcq0nqNO7M
6DZm39kGmTmBw9HkVw8V8qvKGx1j8XwusPj/1KJmxTqipNOtPFFY2yT2ytsQbseWaoxHhXrLv+t6
3AQ+7YG7EgPakYzQTTWlIb1U70kX0Huq2N4SFMCoFTuheJNu4t9MRZBj2sKznhjKP1hAAA+VV4ut
w8FwyJN4k869PxLbh3U1mczbwm44Er2T7Ql3BuPeduRfBuX4s/Di9CRwkm0ZUA2rNM/6Y2khjx+E
rT35BaZ9MoNO/WgmuORHUkqq0Kd1bOUveYpwmmpLw0qbdvhmjPjsB612kxOAifelFePOls7FoI+/
ctV0I1KQk4u+NSROXHaWvLS6ezK92YFoKn31jKw8Zn5tDMsq9vib13/J1rPihrhm5wsOyUMIsmtd
MfYqMCiJ6DgLc37tVa4CYq7VDWtmMzEKKHiD46R09vksOEwR1W0tJ521rQxO7mInbfNFMJeFIjbl
Pm9xupPszM9wvWkWzWjypRzjNUlT+5ZzloeCH6Fk2wV0Xrlz5W7sEXz29bFRkfxuhR1aVMM7ck8b
OsFFuGSDc5nzOPkiTLIaaXEYbR17bB7UNAzLGFjJjXBqkCNpBlRDVdhQzJI5WQSc/XjdjZjVCWLi
S2J7C62wHphBqltjTNs5DV47qEySPN6D9MDdKJfA/rrXXpbyUgSa3EeoKFZioF3cFca0GQUKVK+L
mq2JQ5g0d5xhayT+MACK4L6Dh3BTBOWwq3qSxwW2kU3Ik7wgcgLdubJj4zno/DlHdCwxbud4yVdY
3wkHsPX4EakAp4ZRaBiGXOzPpqrsJ4Akwz9er+01ZYd7PQ38IzOzcGOXrr3EgvfVqHFO23H4kkdZ
et8MnvfSt/G3sI6MNSHk+TYqMu+SlZm7BC7T766rIsHXzSPb0IZuCBcmClxiQ5bjiTRfoBhNGBVY
S2tUqBYBnszDCtm9VYTe7Fn75T5pCMheaHFXkVbfWS/QiepHyt7m0a50Xow+58Vl6s9DCK5y2uej
jF+ADzlHLUnHJd+Tnkvn+cClMDhM+EogJlTRTYh/c+uC/H0sM3TrAWkBmyHvwmXd6vUFJd7IDBgi
ipY30b7D83NiCpYfNSQwJjnP2ojtk+Y+fX57GteIgBJ07n755Cd6eAqVG3Mc81heROIMIA/H+9AM
ygOSHPWs4pKFsBkilhTFc01QhEsfDbqH3JPxWj7jeuc7X89A118vG133MrXVIU6m/C0sBQyZHDPx
Ns9wqRK0kN5qRpe9IVFyvllMsn7kEcgZMm/8s5tLMs7bcjzgRnQ21VBbe92r+71BCvsMGavXk8gV
uBYPofo8Wc/Julx2Dd4MF2fdI/Hz/QJ7IyXzBBTq+bqUjYPZPCqFznVhi8zcxXlN55FpBSeAwTmw
5ZhfXWgbHF3kgyl06AXsshOeSYZbWuMsTJEZpJ2nN5ZmTAc4QXKblmN6U/spT3M08mnjaKivttbS
oSmmuud7SmbkbVPduEPwLUeB+1M1IS01T5n5oig6/Zn4sPuiBwOg9fkGz2Z39CMr2rkpDs0qm/zb
BgXOHumns/OZfi9NHMo4PRl7C9V8Gc0+WWH1ddamkfu3eZxfXLdPjl3bOHeAk9i3Wo87d+1d1Ulk
qCUVobc1WW573GyIlRaSAOI1Ren0E4TDdNuNmfzVTEjm4igRGpSaOPGWglu1zTqLoztuEEaPHvyL
IMoQ7+MpveFwi8iN7LdtpyPNN8skYm/TYBn46sbVmEf3UdQf9Z60BAxXc6p7PGwxkI1vBXXfyh4y
mCPJRBb0YvKb+lFL5g4y0VlipULjh60P9ZMtlRbRetHHI5Nkcxlgut0T2j4eCBFol3Hl5dturMwF
bqz0thKYJgkkXVQMI0/GAIwnLNJy3w5Rj5NO11Z93v/EDzrcztDYQwqJcW1hWTplni2+mClqNMn4
fjOaXbjxTTOE6jA0R9LW5Dkr8LEYNkAo3ireerT2+iNZcNl5IE6FHvNodN8NN6sfrk2Qa7lXulLc
lVaa/5xCi658UWDwqNMIZ4iLhMqxw4WfcsYzwMn4TGcJxbbH0jt7tJEXhZ0Zyybox6/gx7XDpIp6
XThmBS/FFFuONXLv6QQZW3pJGlbJD7kHJBDhKLRquQ94wZ/COTDaZ35z2113yDKZYPjYJZIHpvn0
Fk1wUHWb8JZPbcBuJidzKSzVnxPUP4eYYCjEHdK6b2H53hWBTh/OkbDbANis0oxfqvV9ml8JR0Bc
GcIPvoxW7x5bpbQtZZDxqGvuvkh7rH8yxFXRSeExxOkS/66I5FwVz0OAPnLd73o2aHz9NPbvBhSL
RAZmuvmsKCs4RJA2HS9K2fPONZzjKiYLE3+n75mOXuvIYurUc4AKFVgA7AXeANdv7xMMcs9TqFMp
e2P9LULWtSUiQSryCCf7wPQgPojEcN8Cc2hOVZCia/Gxnu1hHNZHUUuzZTpdl6/4Ifg4xr2YdvWp
f2iYlD1EytfOvhTuprQmvDW+MRV7GQJDJD/BA/vYWSbXgz1ktC922sEpQGKjtackxEQjRDrc94WA
WYNQBlUAH7cQjtd9oXVc/9BbrfvWmI64kQJT5cotqSZ8fZi8/bXLk5me+aOoQ+0bYC1JrHhp1XdW
q8qfsjL7YlHHcbZPbMV53PT6dhF3NUo0WHUCRpq5EYUz3VRczjMrT9UsOtehVWX58rac/AolkdK/
i76IUOjkQGiGyXysfWXfoz67gF579DI3eBytwd+zjnaLoMVSKQxdo+oqeMukz/2O9QXT7wm9VKKt
eNbrYkm9EmlLN8cOoqSprfKwRX3kqXsn1NM9HdlxXdb4QTLNdZ5jYJo3uNfsTWx1/cbCp3ScZHyw
E2IodFOIb74XvzCGoXKLQ7rYo4cMyDRLfxUNzOTShmhNO+7GRSbGzlsntlW9Db4qhoUdAThdNYVW
vao6KZslMJ3whHbDKvBNWfYPnr0w2A9cX3Ir49Svlq4EdeWhC/lWuMo5RXGs/ikCtABI0UT8BIbI
Tp6yUZ93AH+w44UxWNU3lAa1dgNXDffgAP+hvPFQOH2PReetlDEH1Q/DuEVEQ36zxkg+8qJz7luH
sc9bVF39cOphCW3MJCtvk1D/CXOD41CSiOwuK3w2b/aB9IUVEUNQKkA1LF3BYrZ2W8eEZTrbanoV
eC91Ry2/zFwss4e0KOyvWdSQeiWCdjh3NeD0S9hFcYnquwVXiXDX1L8aIyldSxTRzSOzYyogx5rE
tvckOd0lh4sOVsuy7IhmR5TICWDSrcJZOkFnnH7VD5lb1j6CJjc8K2G157ziH9HAkftSC/N127X8
lcs51kRh2rOrE3W+NPOOV8fMJa/O9V9LdEPg1ykbudejhFLKio2rNoMFEJeK2CbEx2yv/2odUm/h
yOV973qMZYGdA0uozLnRaDUXLNn+qkKLA2Joniu4NKXyXJTPIqn6N9bzHk0DRzm2YT4xnE/NUa4o
CnwZPBHuHuqggmy6uYWVqec2HYEnBYNw/2nFTKi51pJZMR8IiqhNjpYrHRx4LanV5cDUusiF/NrM
B140OfRl89jp30Lhs9bZI2Hii0B4WFrbweerA84xTk0KwhJ5jdsoXioVNGtqlNRb4Y2/s0PyHDXb
ax7JJbA3bhDxGsah+esyINXyB2oR+ZaskvAXF32cFOtJjVjAIiTJh4kIgY2eKnEqp1JCv0YrhfGK
eGM6aHzzOELUGftluamDadhdrZcdsNK2HMY928GlLzGSYewq9jkctB2rg/cYYQ9bkmDPJsVXXFDu
Rjt8oOCpugCkW0xtpflZ9KWWuXnLO4s4Pgg6AivtxriXTds8ctv5/ag203U1QBYiEScKETzld7kd
gqMjrE0/qFjbELla3uZNnZ3KQuMvouzl2gkxeofDeK13CyTX4SqYOEX4RoqcixDQ29EvDUkVo8ev
hdD5cepQhP6MuyzW6Ol4xDBVX+gFg4XVyELMRiEYf7FJZb1TPxqDQevQS8HlsKNzOslwFuLvuEdl
s7ve2inRoZDiMQuzdWFztodFlL9CjvS/dIUl10AqnuAoc1wFBpEv+wTbn20k7kOup8ae85+5qCad
5kc6APBE3XBKYhAnExXCF000bLasgzwfRFybmyHl1IDbVnDc5gkmFIEnNqWd7Y0iYZWbxwG/dlQr
7AlXZaa2L+eORYxOZ0+nfDwMvXyEWvQ6q7/PSTmBNyF6alz5JkfyvjPbG4RaeM/oE9+1Y4UW2A79
+zouYX6RTiX3dhloP2uPDusyI9EIFijt4TtOfOoUjaQrae4Uj2hhhfUGCUXf+UPdLOBRYWVT6C9f
Da9N6WvplIkjpOUN+bZiSfLPtMMxre99zYPag37zPFVJNdP4xPdrgybKNF6WcFRuuZ5Kb/zK5sz9
9FAWLSH9W4+0sZ7IzsLkl5ZO+h0HB8RBvNvjyohH55ghRfqRDWF4uT7uJcC4O0ltgdl9frvTjNxy
uiEWSt/sIZ3717orw2hFBLULzkajIeBGdEvKXmM1sgRNuNLVBA84+YK3v5YjwwwWjjcpWlyqbnBd
NGKSi2xqHt25bwzlxCSbOZQEPxmpogNSVHcCSXO2cLS+MgiGyhhTTBy785XVzKK9KpIO/0VJsaOn
tPmaWJuf9JAA5CGsZ+yMFZ+vq5vNnHRHtsgXgXT31NWUfJtrl/B6RKLTUYqF8DLjElrKeazmcvJ6
vGM/olnY9LyFZMmqO1+mllqwS4Y3Uk/9u54Z4+N0XYgrnS9dhPExgcMjlvGAALplznfAa98ddbtR
p8GEVDMMKX9rKg+lLLtXp3IBrohSv+h6FW8k1IZnR4wwKAZ7Tfqjc6I5pt0DZ+HwMnf6lDX1b41R
AMfhWctve0dVz0h73aWhqmiZVe1wf+1sB6HTHF1MOrfdkG9Qxtp7ZHH1uZj3HbSuxunakETuIJ8y
Ox4Obh2B/gaNsqxUGMGKmVtEdSfr+7RO0LYyMb/rgi7a6kPbnUAFy63vzQur8pwX4vGyoz5vfHEU
t6c4SMrFpCf9P4xudNoinbHQq8HeOJZO2diFLEYZjqvDkOv5RS8zucubEcyysoI3XPL0bJCIdIXX
vpJO3O6dUZ4MazJWXtvkCC2hZmea4W+0WvPuvMThoXNKqvLOH1W9wNsW40iYUCwMiO8wAUtzWdsp
C3/TZGKNtc4ZV3TIgD2kQKd+oOeL8PmPCd+mJfzyrXUm5wiTlv/ius97ERrhtTfNjQCv1HnW4EFw
H+YBkAxEuJQoZ2f8f3SnWMK3dI88mhf6eH99lhABGRsZ2DQNZFccrBYCXkEPdt8Wyt/5paP2ZZgn
+wDuK6Q9/cbQu/ihS9XLCG/hhoKGosxJ0hsdUEqKR+e1VnbzmM0TVl959l4PA3MTVHl8a3A6AKY8
jA+pGQwPoa2npyCgMHALizTdpLEPedeZG2n7J49D9QyYMX/wPInnDnXM8frE/735/wcZAXMo8swc
n2UGVduHjnjZJEguZcO40WuyB5rnPzDVyUPdQ4XrUMcfsPv62z6v8nsU+E9dRwSmYWq+RTRYEf78
JcQpUWBsM7cPL3+/unke9mEygeYDgw0RCIaFTen9ZII8mZY6PiXriOd1mTI3T4Vm0SexYzNfdhJc
OdhzmLU6fNLgk1zD3wexiP18+jxe4JEc/VEgJVBnd22o+WcSfRyKPkBIW30+oukeXbjUZrH8+7e9
yvHef10ctAZJs9gdsaXN9tp/TzApb7tE5bC2R429IqOHB9RB6MEPwxz186ikfa/JoduyIwS3sTAG
DhdcHM7xpjqQjRV8/fsFXW/+bxfElG4epyKxND8M6kxhswc3k3aebHpSRDsFb8BLpo1ehf2mqet/
sq4LtpHlj3tvGiZKj+hubHz1T0Ai16zP0tvl6KpyBbgU8GldhUe9gE+LOMd/tHnBdm1PnMDfr/oP
PyNmVR1YlI+l0HesWRjyr0Ew8ADSwbzSPneRINZmQmf9fN1J6S7qa0Ok5S2hZV/BRCec/hplXSwl
45+Qh+Vt5uVi88n1/K5D8Lka3TMwKPMw2R9eMR2OADngpnWGDJaup1o1O62M6RulIEqg3H1Hddpc
oiIJx4Xt5uTwFYV24yVhBsCCmW8RTBaUHdkCdBOGcan0ptr1kZcer/uFD6/97pNL/l2rwiWjtiJ3
kBjg4KPyi6w1aFWU/Wcv9TIgo7W1QYmekj7YMaLxOQk1PdW1H43O8wDzeZNG/TMJJJyK54MOPSV/
k45j/MkreRUNvX8guS52DANDnMvVfbi1aE0JX9Iq+4wHOPkqpRduE1u0j7WXgpnPIvMuH5JVUg0D
x3o3OIDMBpueJY12a4BKOPhzIWShBVuFllu/QSWFaxJmn0VkGbP+4eN1cvJ0uUbLcbyPWoRZNtdH
mjDP6XXCc+2BiTFVz4IyHxE88weoFhQyVfZSiCTFQjbRaZ3neX+/k78vYj4/1Pzu8ghaJAe9fxeo
udh0dAae14GuHnfTj8ApOVnB5DyF88To75/3p2edGI45RJpl0/I/CEN6s0Rp3GXm2ZJhAhy3eGMc
U5APltiXqvedY08KyB4XdscQhqLg75/+h91strDOTwfmgcD+GJUqcEZNWcGrNoRGc+ohfXDCcP1T
G2Q0sZvuwIQhvQHMJcgPJTAsdcryDpteDrs1194GqR78HhoKaqTPfpk/3Amwcg43YdbtQah+fycq
GUtH72v3LDL0cFcFpRgShCp2r55rK6w/0ej84U6w5niIOub9C3nH+88bKXztnDnxOWDv3DkWJ7zO
EPJLns3xW7mlMVdq7XVGjuTBsfEWfXIrfpcI0TY1UKPNqwhsho9PHhhG7B2+c041p927coh2Bdji
tzIc64WROCvIaIgDGfF+7Sa/uDVH/6EG+b5M0t7dRVXXfSK3/tPDwQUxrMdgDXPC/XAHgBzoylKu
e6Zn5z5WJGYg+baSaKMQFNHIcL1/bJt5QlzxgoSjtmvLtNmCxi9yckVctQapKV57PerfhmmWO/z9
F/vDDZsRCzMlw2TR+LjZKtvKtQg/8Nk20rnnjVVtX7c5p+V5SJsa6fB2LZav69UwTIwm/n4BfxCj
4GlG5wvdhVeInvr7R6YZpB2IuHXOfpeM93U02rT606Ucx/QonaY55lE+bQxrCHekVWbb1KVt+8lz
84eaA1W6wQqCSzzwf9NIoWWWLkRWcQkcUkgI3WMeNzRbCJSMQ7Vp+uYPvQ+kibYPw0h72JjiLnXT
Fph2HCWrrErLdW3WL21kFKsB3smPBL3R2dVop5SQpWdvFC3Cv/90vwupZlPKrC3hdUFD8+HRyhw6
V4Nqkks9r3F0rLy7FoPC0VbufCqZx36t8+k2ff1jP2wzDEVc2s2zjh+V4/sbFiecfqfajC+4cqOt
67TqkdwfTsUaR6+6wG8GP6fx76I05nFlP09nfzHtbgoOeRnj2MgXWpJ59SKNsq8gIHGqYTxVToz3
8ioLuIoKClnT/+vpljCSAX7PwrsZ0+GhHFoa+Jb07CVOjHYXJuWx19GqrVojh03fR0X+tbjOGcZZ
uq/rNBTw2k5HuhLNgpktaT5TIJ9/dUR+zZ9VMhqrKRXmrpJiPAdR0b/9/Wb94UULKKlcz5mjJPGx
vf/V8s5N8Y5xs2zRuzdOoae7GPnAtxgqw5y2051iGRubacSQZtd18YkI9k8fT02AoAvJFS/6vFH8
qzyNgozmU9+LS63F2kEvAYNfq1N8C9UO4G2nLaI4Kzfo8t8UeWafnKn+9PFAanzbnUXZvx1rOqe2
oKA46QW4XUNiAKfDizKsCKKYMHZGOI2vhe4LdoiRDJcxsj/5+vbvFwATnAUYUTZSYNhj77//2IVB
BwY3u7D281ReO5owN+knAt7s37hy9XztdA0wBk4VRIF/jMqHM1mUGT0AOWt4MHWWWxn6To8RH4HM
QrW1cepc+AGL0RxpDdggo0AW1xAONDHQoYbTTlaK4B8Zkob+0kL/Mi1Yh6ovoTaMTxNtnBYbRwZu
1ncCum9As7koPKQMmzHD+wtsBSw6QDKrdHkdEbRVqIODJyTw8TpN0JCOv0GTRfRVRvm3WO/KxyaA
nevSu4EgOFuN3FlqIc0ajZ2Ydbt/f7Z/PzFzZp09RYS3I+Uz5l353w9XL7GY2Zm8RENo3tgprS1g
i7lBuicmiYyhYABNFbWff6A4sD6p/n6vcWjFAvmA8jHfYYBO7z7dbbJyyjAPUeq59Dyz2GUik/n6
yasZJsCSwQP39+975cK8WwJpGKFi9dmvApO18MPTFKcmHm9iye4cXNbLNo5saNkJ5ENfMv65llnY
y9QybI2G011TgVBxmktVtNraU/l/aTDMytM3aU2sF9N+fjEPHea1PmXhHI59iIo4EtPXqwmMg5j+
8Pdv4X/UJaJb9jzccZTqLOW/LeQeHnnltGN7jmqhboLKLI+ODRzBru0vI83VBU2q9EbmXTMBHpjS
tzYtHyuDLhpirIiELir5PTP+ZFVfGyQyHOIVk6VLPwb5LXTVbwkIDsYHRjp9p0cot8Msz+PkXj74
sdX/JNV0vFwfX2bmDOXhjNwPLOI/giwsN7nulujjBmf4TiKF+ZS2XrdPGZQf4QUNO92vuEK/tHbm
WGo7UuBwTPedu8LRXWzyzgvORMtL7MXAwpvR8deMmJXBgxkQHQzGcuOjYnxhWGQjPR6zxl6iwxHb
a31cJHp/8T0SnKZJfdXwkdxwnKvWndO2X3KbVWNyzqY9JRsESIQWDIX2kjtswDVasjW0bqbRDWCJ
bVrpsbvymEEQ8Zf+E5OQ9nid8UWNMtPbCITBo1ko/ZiEOR4j1JZvfmwazyIPvT1S+HIThKw0RemY
4pOn+ON7w5HW9qCVY1RBDPxbh8AJegzdRqWfywKNhza07LTOvOzYDmEeXTL82gH/WxbkB5nzv49Z
qu8yWP/vslm3P+Wcalp//KPmq/lfea7/f8Sy8tr9n9l3/2P6Wb2+iOR9KCv/yS9vsqP/B7YdyDVa
gjZukjli+xf8zrb/480bOQ8LrTKUSZRh/+VNto3/UBZikeCsg9UWM93/9ib7/8FQyA2HGYZ1AbPz
f8ebPNcs/1oGYefp8BQszDUodTHrfzhtTfjikrGNiRCZpKC9FGrPpBLknx2hPtS588fM5mfC/Czm
ahxl3y/wBSNzA8iQsU5DeCQkvqi1WzQRjtWxfxqRI/Rmr3ZdBaRZ1WSsuaSQ7AbOLi8uORu3LuoC
eK8Ycnedk3pM4xuQAFVYfgJL+7ALzpcJKI3rsDAAUWd/aKQKJp21iSV07Vh2vR1kXMCCnoLo2DbD
T4qr8Fb4XbdqHFIr/vXIXH794v/Oh71usB9uBKUKt5wxJPhK68NHF4nRQ4RLzfUUp9l9n9XNU5P3
+hpZQbWZWg8BE/P5lzyMktll0TxBy0E+1iZElLgVdIhu3P/9kv7waDh4J3nUrlYHY67H/lUSJIgQ
DJ1pFxAjs3UWgwbgizZn/klV/aePCThaYwei9/Kbi6Bk3JIDdhngBuUVUtMenITTf8Y+/OOn8L5Q
uOKd5pz8/stIVxUlRtNhLbIpWJJ1pm1Ilnr9+y/2h6ccZ6VOlcoj5FJFvf8QFHo9AHdBmjiIjVu6
TABZu0Lem7UbrawpbJZZYH8Wlf6hLJ7JBY5Pp2QunRxe4/mb/+s2oYULSV8MTZJf+u8qxQk9+TM0
JCii76Yk9Ztw5XwDREUtqZ+dr3//yr/9rvOns4JA8GTWS+X4/tOnSYsHaB7m2u2yCxkq3gWQWnv/
9w+h68Mf8+7tuI5TbBsagOHNWMf3HxPBu+VtJDaNLMBxhRalv03cCEf5ZBFRMkZR8hwGhEjbZlHd
AqOKtpOZIxIqpmyVtfXPWf72XeljCn1Pj2Z9VAd9DfyNs8tCp6fE7rND64tkk4q0Y/rNN/LCaUCl
QHTrHVrwkqTiqXWfwcT0xJ2ler3FDgiaaPYBUFS4BUZn00bM2kV6+9jio1xXjWUeUXtld4NV9kv4
ve5zmsppmySklgF1SP5h3KA9JI4cN13bdytMG+5IAhe8l6R0u4OdecVtVkHqtMbR2jiqShZWmf0c
o1r9bJ3kllS18NAmPhH2vR7KtekY4SkfJKZDa0g81KlZgNXBRenbdNb0Y0Ldc8j5r+Gx9cljzfsP
QUcjOmipIlegnDEH0gWUMp5bN+kZfxZP5GJVqHNLTHhqsCmjkPksKdHbRcsMdaPRmJsoNM1wE9W1
Aq5ZNJsgG7snKHWchpI8WGlTZp90HJHQwutueomIdVrYVQ3wpwOElyGWF9O66lt5P+Zm9622yH7J
COekkeQ5zkoQceK7LQloEuBiRrjR3mSCuiMxKtl7tpZuKwnL7GBxCxGIDd9iWXVr16rsraPoICoW
8QW7tLGvNOnuE6xaK6wz3R7qstqyS3v3atS/x9wcakYLiiXMAmA8zSVJ4NBEdITXjS67HRMOAEl9
T/hcCGNdu4/aZiSdgFNA5YGEboGbknl10zrGi93NiTV6ri/cUNm7SoPDiN+pvWkG+sixU3brNHN2
DS2RA97/cI32t/7ONHxnuSFpwi1PECFHedHexFh3l20vnsitXNWpTr6k+drmYMIi27mItL5P3GRa
T5FQe6JSgotLFN5eara5L2R2jCVq4Tmt2/Osbgco9LtPyFAi3zhZ3dRa+7WIGqr6sTmEevHNUVbH
iIZfLHMdbW2A3FuZUYBoKQ7HpUN7AsUJWvdFVDntWlTjtCbYalgbZgnkXDEaw2kqbfML+t9gpyFu
3mEJRk9rT+3GjTV6pM2dD5JgYRd2vUpj66wTGEbys4l4jeI78QqsqikSo4VZJeSuoIwmVC/Y47q1
Vm1hTvcwxMx9jDbvElbp6+C79VaMbXdrwmdaF2k0APFttQUm2Awrh7cWeT7edmrMFknU6UtH1d2u
ltaRDLddaQ/Pta5jZxfFNyTsMMwHpEJTcYd/xMdDILuLyQH4uWvLaZ/oGeV2E1yK3BlBmpXFytCq
aW1W3Q+HbK4R+dJMmLi4aHFxr/4A8BKih64qkMKKsZHmzFkr0aM07RviHIheT/nRAuN7J5hueOb4
kqXFuNII75t8tTNqo+sWs5oGAbUwmy+ksesL8mA5yvg9r5Zt528RIPPM8o4RDZAlfJRv4O3UEw2M
H2h3kFkRfAdkXtvZxGqccF+9abEVLjMg/agNkVaeR4q+hepHUjpyMkLpoADVbkJtM7j1K5043jw3
3vZB/F1DfyNl9YTTubxFMYGpJK95QedFcHToBkXpMkiHZDsKgoFKL9imxkyERxwMJ+3OmLK9UU7O
BokCGJzx+jpll0EnNsFM5nhqIj78OGABr71tXRFdWiavCYL41mutgxO1k73Ix5eu1MA+2s7saQbE
pNonOrvVIq3HZ7Tcp7bFUFL2gVjplROubejhr26u11xHYOwF9hskpd9G+M6fFXK/b1WQrj26ZEww
fNqXHwo50yUc3IwiUjpsp3gw7YghkXAE0Q2eVNlGlrbxoJzcuAEXrxD4NNUaZ1BbLmGvR+xWQQ1e
Cr3JvlKa0haOibocxZpuWGSPDcaPRPjD6u/7K/Xtb/srw1qTEp0ZE+OMj5oF5Lk6aXeeWsNZm8YN
8buq2EBHtMONk3naT39yogwbWjW6LYf8riKlLs3LCb27WYbEiDcx2Vo5zy8pGUa0ynIpX/u6DV7C
jLp/Y9Q6Kviu6R/QUdf/RHYp7aVBIpe+q7OSXL6ybsfvowjiV01MOt3mdKTH5xTA0DZR66jbIGny
F6AaWrseCrLui5FjgsAJGS2Q9BgD2S9+/s//pO68tuTGlXT9RJxFD/I2XRlJZKlUJXfDJdf03vPp
58uevfeo0MrKM7g7t+peSBSIAAIRvxFgrb6NVM8BFNbewA9nGzACEIt1T5ogeu00pUv5nTAxw0HT
uwfdiRtumSmJHUSKtfShrkfs08q4xdwz0rFBNEoTr7a0n2ZnD4+16XceEL/yoME9CGJ78R71Ztiy
G683p+ZumePlW6Jh+GqJ0d2+zWNxBo0JoEvvEx0nyqPedo1+qD3ehOB35xbfXwH/FR3GfO53fVkJ
cYJfXf+IStE2J1q+4MjnruIAtqOhDD07wzCkqEvnGRM5ELoaZYkHz44sbkFn6llMzVuAJRem/1bL
k17wzKLZvmtsJMr2QIipfrbDjGkKiJLpERSvKGmCd0CZZvNvqyLDL3n46ElUHvK8K9+lZjbVO83t
rGQ3mNYy3FP9xQe5gwsB+VxPs+zUNBXGS3OV5Z8WoZl4rUL7yw8YZcNQFZDnwTLGpZmdvLEq8QwU
YLlPnTNEtwJLDmMPmFXQYBjtxd3nWeuvt8U44h4HCEI4B4Stm3Xviij+6QjcVw9FFLcO+M219g+O
5qS/7B7RAIimRXUw4T43O68ooEbFSWlDD2pxOjjS0EZarrEnjL+GLC5pF5Yuzgtrbrpv0nJp2+No
cr0FMGLRgxEOxtBY5CCRY9wX3lRV6R4b8g5e3pgh0zPBbZwO2plxkE3mtH30vUmbD1B4ok8g8FIU
OxOAEsdUYDiDC5vdIetIF2w/ZpRD9yhQ4No8lMv43FU61wiohOXDDNM4PyTcYA2sy9kc4IeV8FzN
BP/uOMf8e7dQXBzOrDUQqtvan60MNnS5TD2mqEz5vOMSamPkY9bSo8a3Yt3yAZ7O8DkxDO29a2zL
Z4aMR9RcMiqCPDC/tWuxfKMI5zyw5WGdTVrqjLerKZb6ACZ9ClerPYvnbeXZv3fsfCRWXVt8iVvU
HnZTBjV4N80wJUkMIgREsgHhHD6GO7w525/zuXJaQX3qcCBrmLdwnVvJnBxLx+gM9uvkPKax6FwQ
gNDA4M/QrT9x7QiUgpo4+6QBqo72TtqNKe/gDWPueM6+YZvRR4fFNbl2bWNJV2Ko1z4aETQSLD2Q
1cHGrp2o/ZfJgAwjkMF71AWGPBQGdWVo/Ohtnp8Dbyt0Dy3u4Dmq9y3WWtuu9PwzjNeKo3edr6/O
qZkHdHeLuPe+QqJo2eqmoNs1iHwK6zifu53AX9W5AQ3tI6WOyV2Blqflf950kRVvDHczx/sMTUuy
ku1c5Yamk2EyOurLHcmU982xu+V57WrTPRkGVlnkFkjwnD2onY/lmunTaarLBjlFLds4wABN7szB
3dxd1a/iJ/zEHFI5jBe4LLUG+ViPPm0QPN17n92RHkHAnBGvjp7gsWln/rbblnjkgZMuHEQr+3C+
rdDQxeBv6+YBzKK9hgtiVf0+gQfxHpwfwKJBnygWTxUxs6smgQXl2hWdftJyWqwomKboni4l1VWI
iTaG80are7veT+0PFnjw5LgKq3+Ao7+lIT13o73B9SyC1rnY+BEWeQr0wwRgvtMrcmYkLdMKsWKq
MU8+MslPxWxpKfi91kuRj0SHBvBxO4duu3bf/TlGvWmNEcXd6euwvedllH1G5wmNhnpy0I6xI7M7
GPBFv7tskbsSVxUEfLys9fY+BWcwpn7fVXsIthlvysgz2r1hdt1HAfU3JhgxgcF2Ns3P3r2znsFa
TObv0DG1s+y6ZjsH0Zj9wceyGTK+tviPFT56FqY4LWq2GxjKt3PRtO89X0t+NLbWfJhWHlvY+FT9
N0SE9bsSKhAdIhD63n7Bk33Yd/xlX7QlgbUmYOi3B6Mvmmf0mIfkOBlFke6qmWncrc0sfDK50XFu
qOlHP0wU+n6hSgaaDmfI6WHwau0XDvGwkXLT8RGYzaAMenXMzVk1lvNVL+N6OLbWGH8qOfnzXaK3
U33sMG9dscXDeBNvuc79uo1x8ziC86bi7tQxbxsYB/bOtZELhtzj0ygXq8HVJKoUFbjZINst1ohz
bLb6bbpBPyB/LnjozAe09pr4TlDQC9OBVzZ1dlzVTKd2IRFWOlrHTT7SgZqMswF2TPqy3QGULb5Z
cb+c4lmH520iZgXYXgDYKcE2Pw8OPAlebjky1pwhdUGMWEZ5B0mJvkI+Nh7gHdiYCMY2VNaBqvuY
FK3JDENWi8Wu7rf6ceYcY2Od31++6T2Z0Tw/Du5oYT7oleXDDGeRfIOLVexsoQ3kRS5PvUOaFsX3
ZPKxQqhLHQvbru/6j3nveqGFa6K17zCu43GNIzLIdOwo4j0i+sV7s8vPnXSARZhNIRXNuwuHGo5S
NLa+NxNihPxtW/5pmAbeX4sYuNGx2rRjNGimor1BUbhNntyysHmhZMkXrTRc5LozbXpTirEAO6V7
bZCD93nskEDNjvA+oVDUnGfJvhjtIjr3WpxmDxGgbvfwBLwPXBcIK+de3Ft7DWk1/5S6M1pfmoYc
rtBFFIHmbbJvy4IqNrIFRe994jGX9gd4atv23EeWiQN72sf36IREXyazBhGCK18Mi58Lcj1SYR0+
IPC60H2DoOl+Qindhgacb9WG22sGq63f9JmyySIACg6GGX12BsAMb0qrmN9j45F7R0ECMaI0Mgz1
wWyHiS1NEndjTX6rHdN6bb9YYkr905qtq/+umftN23nwxx08oPGe4WEuzHf9GRmOyVKy0L0m0y5O
Fv+AVBP1qFNlLu0HpNGBY7ToV/8SqclFOJc+m6dOgNvvXPI5nIa0boyPfm8Xv9Cu5QAxc0Qxz9lL
dp/E5dCE9pD34w7Pvy76n/z9/9SW+X/ruYTNr+rD0P36Nbz71vx/0Hg5a29d7rxAtKq+/S4Je/7f
/60Ie26ucKYCFUBElLbDv7suwvovh8cSMhSoLIBVOsvW/Kvr4vCfwA8ZOlmZadBWpdr5L0VYw/mv
MzCYpgzSVQJE8//Jc+hl1ZSdZQv6tpYuVaGHbSrBHvvxg46E3ski68DqeVivPEEvjX7+998qwUCz
om4ZkJmlFIpavR2nJxhFxem3Jf5Dp+LS6FIJNueOLqPJ8MIcqZW9GLNlN0Z2c6s2uvly7rEwc9ch
ZQhhxvs7rGfftWMn9mqDS3V5jB/6RujUdJzeh0zoPSP7dw23eGlZpAaal+Gphgs56nxJcrNY9Zs5
v6Zx+uehTV9qwGy8rnIns+xQ0/UnJ8KdJEdZ/PD6mkjgvX/vRapHL1d8rl0/E5OGyl1T55+S3B/v
AYhXX319ESeY684RKfszo6o3b8HHZgeBis4VHbFLf5lUI+nyGO17+qJhV/dw4TLndpvMH6//YZfG
ljoSZeQ3+GfxQZxlDmOfV3Otw3VQG1wKYD3XtMZ1ZiscdKxL0g0Lcop1ioOf/6Lf4pdH8+rhCmHi
uej+gFf+jK/4L7V5S8E7GB36uRHKaVvMl9wcdKRn01Q6GQAOv5w3VqbxmkYJBZWssU+1QVHH9Ch9
q01dCl7dpQiAG5cZ+rN5a0AUSTpPccGl2G1WLN4ha5UPZanxNo9i+2Qu4zUvtAsbUeZCOBa+poOl
FQ8rPRjyUKfuH0YkJWO12ct4OMdqp0lMXfKQYUq6x0JF7Ky+eX591aXK4H+OB08KUYpblSO6In6o
nOyJXMY/QOx1bvDjNVdI1PhEzlpv/HIRRuD9T5Lve/RI1qxcPgwkb9RkGvNak/zSSkohDUrdRjtj
aEEDZTdIe3m34G3Ku9f/0kuDSyGNfKeebiJpw6GIPkSTXe/dDZau2uBSSON/tNXZ0GCj2vrYzbbN
9yUxroDnLk1ciulqAAVZ854JU1PosKDTfbrk0ZXvf2lwKabHLTXg5C5NCOYCVRx7i/xD5lqVr7h5
pahurRlp87JsIAqN6X1W8hJxp8R6Ult2KbBR2HEbrOTrsAJOuhupsr5zFmv9/Pro553xv03p/4SG
kO5la14gHvi9COepmdH8g1g4j5Vz78DVPLz+ExeWX/Zzw/R2ote2IB01OxgMnatFluKnldmCFl28
rmltNxxdP7mxfHjZvVlpase1kGIVGw6ztYwFQ2leVoDY37Zx/lVtUaRIrQBKmXBS6tCkN67voIes
n7qoaW/Uhj9/i9+uX2/GuqlrDRFaRgQrH4NMcXx95EsbRorUyE4r+MUrZQ47sY8op7ofzalI9n46
Gs+v/4RktPu/m1IKWFfzmsjqei8shbftCt/o79uYB/Yghj1d8dQ9LFpcfUxrOu5b+9eWxdZNuzgb
GjdnxTqqpTdD3PjaDhdu9x4GQM+F2FLZSpb8PX3974jB0t1p6sexTu88lFjoXdnDXdeWpn+/pObH
1/+QSztfOhhQhI87tAWqcIDZti9zczhUehVdIQReGl06GOY6nRqYZmaYjtmPaZ7fAvZ4rzRxWQ11
mgEpx1rrh0KbP1nu8rBt1U+1oaVUvaiqEpG+2g9HHZU1U2/CSPhqr0bTlS76cq3sJFsYPHbEG/fN
bJRX7qfz7P5wTLrSSRCNIAEHBg2FKPTAaYr+GGP+B2oAVdABzcVvXtI4e8ox9hV1/QtxJtO+rcEf
yzhvRGhbxvoWXn9O7Xtw9jFmGAe1T3HeWL8fEjbGiq2e+WHNxt81fvFOTIXaq8iVjgkDwds8KTo/
BG6VPS11234eo25SS0Vc6YAozYgk2uLW8nJ0Ksz6a2MmV770pXWXYtZau9Iu4tILO6NIA8fSzmKR
mvmGKuN05VqRyHj/Od9khmaeNKNXbZYXTnkhvuSrY9CBMjWw4Gn/NGCt+B4u3nRblmPkHRO4RDd5
GmnHua6M2y1rjIeShjJK4sI9Lk1W/VDaDo6UCsDi1cq40Z1wsWBH2TCdDbf5pDa2FPVnC6nOsTJy
AD+/9fQq3jcZVXe1waWoryzbsyIBq3TMO/OEjE92onJ9JUG6cMrKTCWUcXIrHXQjnAVlLicr3BNy
mdlRbernXfhbCG4GuqCzPiGGnvVn9Ifuf5q8OFI7xh0pwK3JaOgKwsAeKb4c8xXRKa3WN8Vll0K8
ShZTTMBhwpgGBbJS3XMBdVXtcpNZNFk82jlgFzdEV/fRLWk6pZ2juBmlEId+ms1FRm1iQXI+85tD
lbW3r3/Pv5Gqf7goHOlSniZgYihnu2Fmz8Wbzpvj7/Yokg9uRAsiGzMEFSHmDo80KgDxIbD4od7E
Dwh+5VOV2sOebof3KYGw76p9pb+ZaL/tMC8fEdcunSIEMN/Qf4KP9j6dbFftO9lSYOsxFgfgGMuw
ddwbrvTvmzsailOX4tpoEaUEZF0gkS8QKO27ZIcY9DWPlguBLaN9I4gsdOJFEaaacN95XrerY7tX
u/7Otfzf49rIDGDSvPTDsrI/0NG7oW1yeH2LXZq3FNSa2+CyOTA0ifBbo9/hJn6FOXBpZCmgc3SZ
4w1b5dDXi+9birQ5fCu1SZsv16PEKgRJrXULQUl9rzqsL7thjRVXRIpn9B4zvVtNtF3tytrNmdnf
zOc+rtrUpYhG7DEvAHlHYYRV5QHd25YesLGqzd2SLl1gVQb+POkWGo3wb5cipzmMn+qV4+gcKX84
jf6Gov8W/HC9dCBtuhdGtv5rq8oBYH1dPbbCrnGbnC18PLdNrfYkkz7mxoCILqDur2MVv6nNuDwu
FibDSl/BkhJw8CVaUThlHlYmrwUtGp70rL+yShf2vcynGGOdBn9PgWLMGnEHMyA5jYuY1I4C6/yr
v32DZMLVc5ujPNTQgERdfjrpsaFfWZZLH1gK2a2fDTdrxigEWJ6hBrwW4zucGDG6qodZL3dWk6JU
7jZJphYNsqKGDjt5tKKVv8blybkbTWM4JCtkwr3ad5Zi2V9b4OW2mYXDqCEtbbenNdYMtWzLkkIZ
QbZ8tnFZDXEsA949JCu65M5yZRtd6kLJ0hF6YgPjrzWKLm0KlhzQyH7bjPym7HVQCUk/3LeTv5LQ
gy2sUb3+NeB5rvhhZBe2LorMPEKbMiyHFAZ3fmv53RXm24X4MKV7OG9bvdUXkGaxh4h4Yv9CvPCT
0uf+uwL0W3BgH97Gs9FvoV2Ae4MIAH6iVDy5TekSTjZtASTaZyGkn2gH/rbaz+aVwLu0JlJUm3w6
c7aiKIAs+BPPsGmP57Hig+Zvvvdvq4Lc5wQ5pVpCMWMRRQ4ZuEvpqUXYmcL5+3nEgV8BUM8yet+Q
1HY0950v8JFnxeGlAPZiWP0rfWQyn+Sm8UfMrOsbtc0ihS9OUcBQPDsNdbGiXlJaFgL5RqqpDS9z
BMU2FQiQxtTTFhRdtsH/MC7gl5Tm/ret7m+f1OiyPIk3fQmb3Pk4YMu3rwzcRNQGlwIUgd2N+kC8
hFvv9UdoqFDAgTMc1EaXrt6kYXNsyByFhcjsnwsI3F1bTN5HtdGlIPU1Z7XbXt9C9IZ/wboJ/fXa
uXUe4g/Zzz/YhHZlTHozDWGy9incmnlE1SUtnjsx909qs5fuX79wR1jt7YD3ZZ6910BJ7ZOytNVO
x79F/n7bNN1Sm+XqiD5MeCnedmXjveNV6V05ws7f70/LI0VqEk+Ik+ptH6IuYn9zLb84ZDi636xx
NN7gTZC3V7bneRv+6YekuEW924mGru7CdtDdXd504pso6+bj4q3x44CaDiSlEe1ppU+i+y/PNwgt
TdyuvReYrXNKfW2vpYoPDdm6zspc5JH1pQ31cU13qLos+9aBYak2cSmKkfzywPEbXpDXGB0aH4w2
U3vYnX3Dfz/y3doGa9AiqLpl47jv5+VmsxEtUpu2FMBp5fnTllRM27Lj/ZqLEk5j1N2ojS7ds3aF
kiViyFqgOcm+Br9NDVTtXJN5uJXlL9qsm1qQifrW3LSHWd/ULkHdfLng6Rjhl0M9NXBLRBgNAw3z
THFBpKjVkL2Zx25j6LH6AIsz3k3leFRbbClQdZxCUH3StSDRHGufJELbDWV97Rg4f7J/HgNw5F8u
SmEiu93ljhakWMXtslwzcL5ZlAoMoBtfDu6MPhSOftQCozGRN6vbm8iGaayyLv9wXkbfNY3r1daC
WpufNcSz4a5caTdcWhQpNM04i6aVTDVovfqI7OddVlZf1GYtBaaLGpRbecy6r/KTMXwEDKy4HlJQ
gmH3HZSstUDXy7fT1p2aXg2UhgD6y+84eQ4U3IjIMQf7/dS5B08graG2IFJUIgCRj1PPtJe4fbeM
uBU27l9qQ0tRGZvWAHlr0GgNevG+dMYvDjwrtbGlqHSQby2nirFrJHRgISwPtjk+K40t47qQ4daK
M5A8AFL3OJZYKyIkPqittwzqQl4izl19YQPCCxwd/TaFkqs2b+mudKOuy83M94MF3sluXXlrjPa0
ndRGl4IyL3H/wyWEjVIvt9DGD9S0FScuBWWfdxaeXVi64eBx7ECqgOpReqYjEfcydLjBzB4VJU7v
qQrIHxBjvJIpXjikPCko5xxbsC6atGDNagdaSb9HHChX3CVSVJYofo9aL/zAbtdno7M3AFpjo7jc
Uly2sT37dZm1IYQ1DbscjCZwsT28vk3O3+wPF5qs7uoPcZXExtaFOHl8xJevOK1iewR1rx1f/4EL
6y6DsyCM936zlPxAAx0sNR2My1zyK7XR5SuzMchMbBfMXZLgsV0Z6IYNil9VBmY5KbS4CRJ2mHkj
tlR4hu9WnEXVZi7Hp3cGwFkbM3fG4phgsXeHgv61Bst5lD98ViGFKGZS1ryVgCiNbBm/OtAO9wgQ
jLdmnuN1VaMvfWVzXtg/QgrYphYLtc4W3KCV4/+O6kVzHDAkeXJdlxh7fa0u/YgUu5irIPg+rU3Y
Y4X4YG9CvEFXBD8dWEGv/8J5v/xpveQAbnKNtpEDkMe2IaZD2vUOW2xnQdZsxmPbFdoBaUvvtFT6
liruXSmuUw+LMK3Tznei9UQrDzKz1v14/e+5FHXSfZuKrIWy3lahiaI4+sdufsLayVK7zWVoFV4g
mrVtEa+OePHf2N1212b4VCpNXRaCbCgu8dSOz0j+JHmH66r+uKEaoNTJMGR0lenGkRb520SxI3uy
p/nLPDrllW16YdFlgFUMtry0zKwH8pc/4E75MLmNGjTekKFUczVkelV2fejoLWTevDnp2fZVbcWl
GB46c7ZbPM1CLJF+RLqJ2XGhOLQUueNIHWMy8Q3rcUB4a5swZsGXjVfKJBfOBRlCVfeT7ySaN4UV
YgB4XJa8P1J9GnbehEOuWpjKImJ1YxRrdy5kY77Y7NzKfmP01wS1Lu0YKUyh/5sDLP811A1xr0UC
jafxp9JHlZFQGjeKMw+lFyxYf2K5abx1e0s/qA0uX7ttm7jGlCZ02dcM1aD8EYqP2paRNf8G4KvT
NEc4gtojBnrRVzGYjdq3lIFQS4tAVrZoftC1A86DZv/e8RRrMSifv8xdcdoa07Ep/SBJ2SjrUHW4
HRaW4tSlICVZyPqhq4Zwc723ure+jbLuSe1rSkFaxZO5VJZWh6LmbLFXa2dR6VQ7FGUQFIpQeOC0
fhcmjv8ltq14j2Z0q/bIcaQrFOlGUjR3q0BYtQ8ptVL0HB5fX5QLGZQMgqr5mrmRcYPqs/urqYx4
P0bul3Ho3dtaKNZLDRnZ5PgLcgurxq8IOh+wrk8Irsxq17SMa6oMGOLdEGWhW03DrW+g1FCW1ZWM
6bzv/pAx2dLrNSsmfAX8hhYcam03qYYCJ7r0anAGMviXsVSiRpLNKIqHZoL6Tk2ve/93nfD1b3tp
7lKkooWEHVI9pDTo/Sf0YnAg1NUgJHCaX868Ocszoi2bhgvWpZsT/di0dlY7A2wpUKHnFN02eWlo
Vsn71Mn+wrJNrdFswKd+UV83c4OmGNz8sI9G8c5Ph+qLnVjalZv60opLgeqXaamh4J+GOPM+6uX8
c6gQUVP7mtIlKvo0x0usTsO6RZ8Lq/ph1xeprbbPZXBTbzWwiDDUC5E//+Q59kekFWq1s1GGNo3u
IGCft3GYr4DX0Uu5tdsoVhxcClC9h/Q+9WdGrIZ3nrfESNbX15zFLnxPGcoEdg9je4eZ6+lS7z2n
nHbZ4uaKU5fiE7vKpJ+8KQr8cUr36J372HYjzqa0X2Qwkyi1ekUij7pb5n81vfG+NcoHtaGtl0Gk
xf2GK09NHSh1b1qre8LuUjEPlVFLE6beU9PjrKlljn7MliE+1F2VKS6KFKC2nZa5sdaC8pj/iRrc
oZncZ7VFkeITR4ekjcxYBHmJZ3cRozSa5oorLuOVwAz4dr1oUVBXWn+LpvGNthZqbVg0uV9+zsau
AG/1uRvYYvG+Ltnq/rWgAy7UDi4Zk1Q3WKxgkmwHyKd6J0ycjOOY+38prbqMSooQ50X0brECerLP
Ym3ebM2klqHLmCRzg/Tnzq4ZxJ2PuujezFzFBF32Thp7Hd1VM58DrbArFJWWnTsmpVq2KEOSti2P
ULWM58CevTeafb6IrhlnXDgPZUBS62eVPcXGHDir7ocdltHtCcNzoYb6M0wpPNfWwxU3sgdEWZFM
LilN7ouh/6i2VaQAhaOlF1trDYGl9dgAWdsvf9XVtqEMSGrzaAB7bA6BVptH7LVRFMw9xSNRBiS1
2WRNqPhjEFcOtxviv2N0Lf2/8EFl1VC0i+NmoZYcNB4ai8aGiy0QpSelBZddBRPLs5fOL4YgrqqT
W/qf/URTbD7+zdf6DW+DLOawwEbsAzezy73pFhg+WoqploxG8g1r3HJUO4PBsp/zMX8QU6l2qPyt
e/DbvNHr65qyjvrAyWyUjg1vxJx8cBy1BFSGIWXp6J4lbc/DJz9LnWKrO/uKl6chRSeiav08pU4f
tFay7B2vEPt26z+obRYpOg1vyjMKijXO1r6598bE2ZtdrBhCMtLIdvqN+M/qADMn7NCLg2Hrapmz
jDTKvGToHJwKwUqYh2b8hjii2kGuS6nt6JclLnaM3LtLfCqR5jzEiIQrrbcMNEKJysZMeamCxY/K
t2U+m9l+zIukPKqNLyW3oz8m47SZVYCyfNQeMtPu1xvo3psacMeQbdE2FNNQB7WqYOiTN9PYB5Wn
XyH0XjgVZbgR7YoeZX0Ho3Ir67HABqEpdghT1Gp7XcYcmUtsFZrTlsGEWXS9t5DH+wt/EOtRbeml
ODU2fGK9aK4Dp5jqj1qDDPaklaZaR0+2aLXKtvcTAztWxHqfMCT9OdrtJ5WJ44j6MhHd2kI0a5ON
Qbt+rXr9B+aPSscupmHSyL0TaUXOyMNs7J0NydBVV0pvdV+KUlplo93N6RhMetfuKhsV2rhTy51x
5Xk578wV8WxW0RBEo1P9oCayPfMQULqfEZ97OTjmwvHZmaYKUg9+f2ytH9zNUcIhYLDycmx38OLU
i+wqaNbWP5Z9sdxSl7/GpflzgP5DN7wt4gnTvm0IMNq4d7bROiT+rHYy6rKu1Kprw1zg3BzoW+Ts
tyx/r8X+z9d3+Hlp/1lO1H0pNLU5WzvKZoztWN59NFgWkqwVGHZrrtWSaN2XbtLG2rw8tecuQDe1
SXGMmOstTOveuSZEc2H1ZSRSVMJM7butC7xYc5pdwx46rpptXVmjS8NLsbpawKjneG6CzY3DYmqw
RS0zNTycLutLYUq+Ys629UGWtu/MRQvTKFPq6GJC/3LLe6VTYsJWkntN2ZM/dTeO0ymduSgvvxza
KeqN7mLOHZdpYs/D8al0te+vb8lLy33+998yUkxZJzS20zaYbA1syWbdLX2r1s7RZTgSqr1bgpg1
MrCttbz3InPbr1kTX0m9zkfsH6LJM19OXTjbgNaH1gRDpfv1wa8n72udJkuyKwcx7p1uLPZZ6RZq
KQfGlS9/b+uXNkrbssXyzrD3UUGz6ugBjO0Or3+KC2o6ugxT6rIJP/mo74ImF6P4tiFjPb3zhqj6
TO/aG59LF1nxHN5sLKob9O+Qk0HXRG8+zrowu3tb1Fa5Tw0Nnx2q3Fm1ozg3Ijrf5Pj3zIa17Qc/
g9ro5ZP2hG9UXARjpz8tfefPd3O0ivJNimXheDNVybqL03gxd61miWuuyRf2moySGk1Rr81iNkEi
mhsw3Z+75drr/gKlT5e1q7zIm6xEa9qgahE6v1/8Wve+OFrK88erh+6sI7b2z3W95vNdM2LOeuqi
HhU5jCGs4+vf78LpLiOpMq+ao87b2kCgGO8fB29c9MOwpVnLw0DDpPb1n7m0itJBo9e10fS51Qbe
Zh98oxKH3EUoT21w6ahpNbMc8YNrg1VvxkejEO0xGeP+ygpdmvr53387bEzXQNcPL/IAwej2qSpL
65RqY66WPwqpLu2KeSsQFusDa41qFPb7owsJXKl0TDy9nPrsQWcbRqMNWtqZOyvy7nEoUUtPhXyw
TNq6mcPKohcRRBUfRwn42GpqgLqQEgL828akrZaWWonTI13u3AmtvrLkF7a8jJEacQaZ8KRqg2gr
nL1OgedOpAJ9t3L5l9w0tpvxr/rhf87zF16F54v/D8e8DJUyiwLrqE3n2C398lte9X9NZVTdclhC
n93i5QvipdEbTYvqw7Lo6Hfn5Xg7+np/MtoxeV9a+HZgu0wPEWuy/i6JTO8+gZve7Qz+05WFuLCz
ZcSVK4Yy1y2RB5OVvt+sNjk4E1hqpaCUIVel8LVsFoSNWND5jte7plUTzWEvvNzWljWVW7IWXWA7
/nF08zeoDvxUm7UU7EJDPNjB0Towa699y97wb8e+HA5qo8vBvhk1hTQO2z6b32EKHjma0vNfl/FW
+eLWUT36beC3xpMYEzfURLYqvf11GWcFs3EBtBpTLrLQfY9WD3OHIn9SWxMp0iMcVdG7p2LkV3WO
nZVX7EaPff766BfSLRlrlTjL0Glx3AX6SNVSw5/tXbbq1X3vOMU9dnr1R9KIUQkirzvSK6DyG8vo
G+6hOMn/6opi2qfRsty8/pecd+AfThQZfNXH+WL1EKiCPOpOdBe/o/egdpTL2Ku4TrypR2Y62PL+
gBPEyUjm29dnfeGslZFXcYzOUu10PIwKLdrXY5nvVu1sMAVUWO2Sk2WoWuEZoluaJsDx6p5H+03X
bWrPI0eKVyspq8bXWfNUTM7HnILM+8VtBsUvKt3OtoMpQl6w89Hq1fZ1SuUb2xq1rEXGXxUdZjWz
xkGWTlp9KmYkj0XsfX/9q17ai1LMUia1Uxyvap7r4qeNv9BuacpUbeYy8Gqu42jVc95fuDMtB8RA
cJ6ZHMX3kIy8gtWjtWY+1oGupW82mO3QPnmuK62LjLza9BI7uJ6GQL0lnxtiFKMttQNehl1FZHJY
BU5F4LbacN/X/p72eqe2z2U9qbiJ8CbRizrwLBuPG+9TXhUf1ZbkvIV+y563pKZr5DG0C1wM67T4
R735ah01XUZdYT/VRmPecCbqiJ8ubvy130zFV4UMu7LQwtfmlKOrHvr81rS1B5zm5pPaskjZc9/N
kV9aehVMo6iPK/grPHE8xc8phWecGQ2WZ+ciqTZ8F0n8pmrFlfP8QuTLmKvSyaZiWdYm8JPEupnH
2NqZXiPulVZFRl2l2ox43UIDxsi5I9JYu6vaRu1ylgWkViwDLYycqkBrDoVtOxDsrehKlnFpVaTX
rV17Xu+53BP6VP0okv4uXZHJUVsTKdntkw7ZHZ/SIt6jO3R49l2smKLLcKsknTZXczjGx158dMzd
1kef1SYtXZw5CMjJqCa2iWv6u3aPCaivuB7mywMlambss/CPCjyPMZuz09psX0mELmQrlhSV3mDm
Zly57BGsSPOdyMblr27MMHsctvlJbWmk4MTyFD2wThQA0YbiqHlZuDhzq3Z3ypgr6uj+7OMmF1RU
zDQ7uhujWe2xKCOuumSrVown60B4+b212qdItD9fX5ILyy6jrbohhuyIxUTQ8Ea+G+yq3WcUo+5w
MVOcvBSgWa2PS4tjYWDMvXk0HM9+lzWNmkyLLqOu6rXTS+rEddB548kuuwTkSJGqnbgy7gr3b4P0
PG6CKnZucvdQJWq8W3iHLyNp7LQ81vI0CYAB6bui6j8Meap22sqoqxHf2QnGTBNo7TruvFaEvaGp
XW8y4iodpsw2Ok5EKk+fESZ6l+I8+PpOvHCQm1Jw9ji/CWctmsArxo/j6j06XfpdaWgZbmVNnjXU
XX1uEQ3TzvcbKt3OlRXx/vw2lNFWVpPPedmUTdAaerN3rcR6FIaOz647+AfPiWYE6nXtvzm7kiW5
bSX4Q48RIAhiuZLds0jD1liLLfvCkGyLGwjuJMivfzk+SdC0OgIXnRQYNIhCbVmZ6VAMt9oY/70o
r6SjP6Gw1qOtJiG7ix7m/fM+bZjtLdu8PkNSunrbVpAfkWsIJd1gPqDuCaHP9+ogCF870f9Rj9K+
52ZeIHCnlncQQm3vG13vH0nL5lNRifcR1LjSrumPdFKqeZoxz540Tf8iFNjL+6ofoW6ybfKu3vO/
uqkN7sluoUbu96mc10LGSwGNSdNfIgLlUAwKLcloRk+H7sLAVF8VY8VxEeYJGR85xJHUox+hDXFh
YKsCxpmA2P3CiwJ8n5CM2iF+e/I7F+fB0LUpaC4ac9n38Cx2Wie5En6geOLCwKAcD82KyupL2IJO
Mojls4qqf/027vh1UYcbhhzj9lKEw2ceK8j19n4MyOS/3s53Cc5K8jjc5729xJz/ppX6O8xDr4lY
SO39+EDLYYTMqYTRiLr4uwjar3STfoGCiwDbMe+p8gWnXYfxfNeIs0Xp4c7rtF0MWCXmMF8nUYBp
inaPlHT6KVzVdMM4r7x1LgiMi2CF/EjXXmoa6vt92/UDZI7f9RAmShvBglPATJxsa+xH3EdcJcKg
M025oktzGaFcXZ6XBYNyEKXHW+R3XC++6LsLtJSi7UlvDF4beh8JzMgEfecHCyUuLGzfBZ/zFqng
WlWfArZNp6E8/GS7iIsJ2/PeUDAj1xdGxgjSVqRMqthvuocQx2aPAw0SQsvmMqAKn+QN1aDnFr/5
nbnj5zmLxlm3qEp0wfC5shBhVrPxqkpw5ULCQHocRMBTd5eyXnOk9U8H6+2NyyJe8/RY+8Uqvrss
E8AalJaFAXIw39mJTFD5xjTBkA4jp48M8o1vu8J4hUP4ay+7+O6vVVCc2hnmZADLrz6U7SPjxCcg
x8qOi23Q7gZ8c24v+2aaJDJ8g7BO+/7XX/dlkZ9iEyz+kmd8t23IEpi9FRRwv13dlQqq97W8J0r/
GR63UAH/eevX/oZjtVBsrqL5YPgBsyT2vPHqHxOb6jnQGLwM1jL8eGwFf1uEcmZJs5LmKQLLw5K0
SzQ8s1xgJ324QYc9zEv79zqF+hZu+OrWHDcN6oRwIYDgXarwmIZk7eGoIZPcP1UGnCNpG7UduRsZ
rR565Cn3pRijJ4gz089mr6I3Ymj2h2DTZQYtb34CKm5If/1ZXo7mtSOjP34WBWn1dh2C9nKIPT5p
ojFsNHmVXvHNnediJgdnNYOLXyKl7uKN6nRXAKr6bd15L8DyyYO5mzrwqK0l5pg2c8pB2+a3ugtO
G0bKo8X0KDuEmPKej2JJ7OSVd3Do8v546pD7jWYg65H6kk0kHOIR4FeNbjxHVz6pC00zebnsXJD2
Eh1b2mnyLaeBlwAINu48EaGqURRoURXQk8BVMayGQDm7kTG9WnLA4s4TQdZ+DHhn0HspIL95lNSm
Zo/kW6tbr64a/oTzQmgD6j0GefVLO0t5Guf2zbpD7/zXF/La/qMfvyq4uCA2aNcWk3tye5RgDk2b
IYxgzIPwiT6xf8dcqypCdN/V7WXg8fRJb9VzFMzm91/v/9rFccy1AWVTS0BUfEGDNgT0Tf1ezMC/
+C3uWOsGcIA1ZsPOXyYnRPekZfDstbSLBistW0eZt0GGKjhPalLniZDT118vfsW5u3Aw3aL6YEZ8
VCiYnXM9vpWTeegiea4wpUV56RP8cOVCvvZ+VDHJcfZNkX9WhXpSZvbCqmJtx2ghKUw3SE+9rL3+
y0j5UKj4469P54pXd4mz1hXN0hgYOJSUBhSVy6g3jwSQmXvTLOqPgsnmw6//0Et69YqfEo7hGrAW
QwJb6YsqYui2aA5NDuiEm/v5INuj2QcLyLztxkTmpEGPf1q9YNA4PdeqCS7UxnF6JqSfK9381fRe
zIBY2rFmaxbQIzaoDDPR3jUtxjfNyL78+sCuGLMLBVM7HbruwNpHsP9WR3OU9FvnpTyAjTvGPISH
raBc1lzQKHubF3F9khWf77x27kLBUKXsVrRqEDUsLUmbZf6Cjp9XZYArFwMmQYw2tqOsL1VJAe3j
65xEVX/DgV05cxe7tYR12XRF0aDHt/+9heOcHlvju3PHigHYpUE44yGqZ3q3zsHXuVq9CJ1xKo7n
jcty2LjF91REMpA2dZ+nIvapOmNtx3LXtdt6PezNpbAkustzHqcg8Kzu/S6La52KhpGoUXnYpzH4
AJL6N124HjcenWvf07HP3ob73rKtubD9KB86JfUjqrq3GpRXPIuL4KKH2egUmuaiZ2tYWvQNueNh
VP/eDaCfWgTfn+wS6fOvD+pKcOIKEGrVlQNizPpSEladYw4KX9CmFee96bzqnFy5uK5IiOJYxdJc
ogEkila/xwCD32vmorj62CyTtGuFYnr/0Y7N133pHn59MFc+sovh0nW70WEbm8tkRXlep25JMSZS
3Dj2a6s7VruZqoNsDu7nZheeVEy90QRge7+tO2YL6VMF+QrkV5R1b/FKl7Cs2IvhBl/TsVuCciHt
ISh0iSu0oRWpE7LAxfvt3DFbaMh162CRqaPLHT9JqlVCuuAWzupKVPITiVbYDAi54wZUwWESrPEf
cz6dyNh+qlW9ef4CJ1jeS6ZRsGbN5cDo1ViBk72p/vQ7HMe7YmKDzkOvYEe1+QRiXJOumtyaDbly
IV0kVxwDIq6KGRnQUPcJsMA2yfPZq27KlYvkyttJlHSlzSXflzYdyPhx0sIvzHeBXHtX1rIGK8Vl
2csuReFGpXM8e2a2LpYLIGDD9xpvfctI9GFT6IhB7ueWNu5/HZNX4lcXzaViY0pUK1qAAPo1s9tO
3ouZgX9xLczdPAdLAkCvSitTgcY+LoKUmrr6yI2ontoj8EI44fM4Nh1qFthpAbi8DdkJ6qyfdsr8
Lq0L+1pZR+kkcX78WD9Pw127Cb+338V8bSEKzi2ICC+1HR71Vn9s9HZr6PZKWsEcKx6tnOaVjjW4
59uxfTv0QnwqIlOeOmNATErqElxQPJriRJiSfrXLkvtl8swxchkFlk61bcGUzoCunkD0DB3Nb14v
iIsIG1gEWjIV4QXhVNyj3sHu525d/J4+FxHWDkpDo8Y2lyCgD+uYm2RVvmGuCwnjMzAhbCGIoZs1
+tjQjp3otK43wsUrUZBLxMWLMY5jXiIVHqx64OVePCsA0L9NGj4j9Tt8xytLNlmydCt+wainxCwa
FT5jPc/esWBobLORjUiO+rj8t83lZQPxoufGHae8buiBV+PUoJWM9qbt7+uGe5GDc/UTHVcnDz5W
S3sZi6A/U07vQsE8gywXIratR0+rFiHcKF+0u2nxPJjDLzx0BQTFsuptK2BKWzyC1QZMEfWXYQHU
weuyuOCwju3VyGoUUCgmNdOJL6pLaioKz/viIsRivodTy/r2UnH2gVSbRulEeTE4c+VixASCoGqo
kMEUfdikjAYmiYvhVlP5iq26lFy1lsuwvATmFLPzj+UxHw9B09I0bmhw53f6jqlGM43rXc/6Qlg5
JDOkhkh4Swrj2vYdSy0oQL7oBDao8Y/aJFPcjOehsea3quzXG9jcKymkixYrSa4Bwx9R6idHf5ZH
s6WLCRfE0rhAmxCfl2Lw0iTBx6Y/VrfjfYOWdQSwuyqIeLeXsn2UFfPMHV382AhWWq1b1GVW3d93
9Rc+2rPfN3Yc7Xo0Qcm3uAYJU7ycVxbG98GQf/Ja/CcA2bjFUFNBVp3Poks5LeTJhtZnWp8rF0GG
UYJtaC3ehpzSNiViNqcgWj777fzlSn3XjzXtrpXMj/piGf+77fcNrF3KS9cMO3eyXjLMc9PyGVU2
DJI/aJbPb5g2flU2F6s1Ah7NDOTcL/2Ub8k6q69lNHl+T8dogaGSGxWkvixyVo8WGgennZTW77lx
SbtqPQoxxoAZ09i+H+hWn6Fc5dkOdbFaYiTHKAmyRpAvFW9KPrbPU6kmz607gfIOxap+ImicbVP3
j6T2bSdvySO8XIpXUiMXrLVsHSd1VOOaD/SY0WpV6IQfIZTZIC09PZgu5Ddi7v/KRa/8KRe8VR32
IAEHwmrXWie8KvKkEUQ+rNO8PMYjSM7nwv4b9WpqU6YDlrRETAlmzKeHFvJAT6Og/A5SUvQ+H2uZ
hjEpnyO+sNO+kOU3BQYp0FLk4QNo/PldN5P6Ll+QF6XxBCryE92P7VzkeXS3qV6fjVpzklTDzB7E
smFoewaL9pkd+6cyMO3dWNuO3YW2622K9nk+JIvdwApY6J5+bCoKdVg7B+16AsIzyGh+gNMPggpn
Ql5mpyqQ/d23c90DJ18eQiayjPVjxfvQQDtp4PlntoTtB+juoM0Uohj+u6TT/owBYfooJAIdQkT/
DMpXc8NVvVjQa0fvtLzLg3d728DVgrzhQulxMqO5EaJd8bQutm0DzwsPwhFNqLWa7jiG9iA1p8U5
Dtbi0eu1dAFuNJpG21S4o1QemPgYyB9dP9/CD107mpff9d1THAhWC3wpxN1CqPSwUXdutrb3GVLj
yuU3awcQWgxINS8t2HCTT4RRr1EVrOzmC/IAZ8qOeu/U7NFD2+2QEsPt9MtGXCAbFMZlBw1UFNjW
yaQSBJDnTU7d2e+DOu9ZMa51H/U9YHK0M2m0xO8mDN37JWkutVkcCFGjBo7QLygeuDJlinqLX0Qv
XSRbSDVKp20HgoB9uovq9QkAHi+QNbi0HSMlKzDrMbDJl73YIewZkOKTWgv28ddn/p+f+/kNkC50
DcDtGA1iVAcrVoi3EeLif1HGi04WWLzk2HPye9NOezr3pLuP8BjemY1EZTqEO3+szWYr/E/8rxsX
7HW/I124Gw/zaGUY8L20QQCdcCp3CvpSdAhPw/zSY6YDNMq8boR00W8yajeODKC+yDJ/6uLyWVoS
eq7txCwq0ht90S24bMXRIB5qkUF2JvYyFOmqMxqUYghypBqjLpNNMFPHAPuxXr1B6VKklb1d4kKI
Clw7EQGjewHn1DKvkEW66LOq3LZZCzwgnerCNDcCjs5ut9Khq5fZySsEJJ2UHgc0Gdg+fahqG9/v
QPucARaeZDKi3va0Qz4pa20LlYBW62cjxynBuHA+pn2sl3d23KIb/ul1FyhdtNrGWlkcy0v6pORf
UwkG0aI3AaqYdrrhRq5YiwtZW9EmC1QZV6DJaPeUYEwWaI/CYGpGxmuTll3vh1+TLn6tsGFuj1ih
JsuPpxU/Lal0dONXvO5qMY34g6v99TN2bQ3HXYu+4yPUJ2HLfEO1aasRXDWLVz0IXEA/bPB/8YKm
vloA34amDz+rId7Pogk+/Xrnr3NbcenSqNUH3yxQk/UlnMItRYgIdo9yXcFvBCkbgLr19DCqQdfJ
IdieQEpxzIIGBIO//vPXDs6pIFCoE7RLX+EpiemXumju8XDdiOyvLe24cxPtcuYcebhmy29ih/4g
9PW8VIxxao6l62FAODngm5jJgv9snj/Z7ma9+79SwStO8Sf02rbuex4gEul2oqGbOOT8w2QxsJXU
8jBHspm4+1uLZsrTfEPF91RFdd6nzUHmh7A/2H0858HvxdrATkadn2ge0Tc78F6A5s8ygZbd8HXM
KfEqSkgXD7fRno7BstcXvi4fZW1AO2s1u+GSr3xGFwXXFlFcIppBm79KK4tJtTimt8qJ19b+0fT/
J3bFthoZ0WXZ6H62lK4g9ituWNa1xZ03QYZj3wwMk5px2/6zo4+TY+rIz7+70DeEKXaRIKC7sKAP
Ey6LdzMhv3mZpAtuWzYGJFeHGGiv28ccrxqKz8Wz39qOucdUjUdtdXXJRV+kag5TMWyb501xDF6A
yt4Wi6ouazF9mWi9JlERrWe/nTsGH+ugJly2FQYju/qJ5fTrNDbrDVd95aq48DYSh5sAaU11AePj
nZw7DQ4YzyN30W3igDhWvx8FyMMikSi2yyQ4vAqG0gW3RQBuHWXES7xTS6r37hNbAs+lHdPsAfCe
dRWWF3CfHad5HuonVFW96DG4dMFtctqGQGjUSEploufZxvNX3YjGz2G78DaAuOIJpg/wccw/FLJ9
7tTw3usa8ujHWKBpDDWcWSytTZ+qqJOnKZKeZ+5Yp8QsP8rVPMhU3fapbe97O81+xuki26I+pjUY
Q4NsxaR5GgZ5lbC+3/3eQxfJVgrSWARg2Lmew6cYL+7Hellnv0jCBbGB6zXK49WWKHQ257I/qcmL
Q4lLF8PWHBFccTmWFyaH+6HbHna2ffW6KS6GjbVDVKx0K8FjvYsT4/OOCXNp/YJml4qsa4ejJSE2
3hxIYFiIRGqsmBdVGI7FcZ3sGFHQ1PicS7mRp43VJJWU534xp4tiq0dM39drHWRjW+X3EILdTwuw
N37H7hhoIaSYoVqTZ03RPwdmebsO3POWuxi28sC0Ivh8YEONQRykMaUS9KPnJXe8p10OyjFcXF4C
Th/isCseeqvKB79Tcbyn7AtEhVVfXcR+6HNNKpnGZr/F4nnFfbr4NRW1UJXbsPq0vdvVlzn/5rVr
F7kGld2qHEOEnlFhHzhfsqG6Ne97Le1ykWv9KtqQhwFcZzOx32KwZCcNVcVp6Br5dlv5t6IxJhvy
cr0Ey7Kmyzr49VWlC2ubERWVQLmUF9vxAzSRx3ourKlPfofm2O7OTWj3iReXGIc2lXuTNEvh9+q4
WLUgxFcemAQTCqn6NAqONzYihefGHcvlptBbEbDiIsfq1LMlZX465Vy6cDW1bAJVphBL57xOanP8
GZWDV+tTunA1MoBONGiwdjPyJ1UN3zoDNgm/b+mY7bLxsgE3eHGhQ1Elhtj6YUME7xcmuYi0emsD
27ARq8/bmoSKn02+7H5bdwFpTcN1QRdTXNp6IklZBzxdZsiUeh2Mi0iD6DQ0LS0O5hjb3yEq9knN
pRfzIZcuHq3oVAv4n0aIh7GFB5abTyUT2u8hjhzrlKEZt5asuC00QosxeLMBN+Z3Ji+v83ctqw4B
Eu2JhFu1aD7k5KDJJhe/1o+MHOuMCzNwiIoUFxHscdpvEYLIcoxv2P7Lz3+l4OJC0SBX0oC/QwVZ
HYR5gpbhmAxS29MB+iLPk3f8K0gM1NaENMhmyHQBGV6AI37zrAe4iDQZdIrPWheXbo1NekTVhykc
/AJJF45GlxD9a01VViKQ2ev1QYbKz0hdJFoTFX3dof2eCVD+YZhOLQ+z2JhfWcqForWVXLem3FUW
2F6n7RiK05Dvn7xuu4tEE3PFBjQ60WWX0zmv7NtRmBun8pLivnIZXZqyljYgKuu3IAOqwNyxqdse
6zyaH1c+x5+Rxdd3fj/BMdi92oQ8kIllkP9a3tRQjnvAOODZb3HHXmWhZBv0iIPzvSXneQDP3WqC
6MYR/XdDXjsj+uNjsxyiqPQCa0KBtz4RQro3zV7zdGvWL3Yb8UIQajPQa1bJli/Pgo3vtCH5aVcv
8umqeF9unN/bvV1TdE4BueiOD10U63QYYnK/6PIPvejiQ1wND+E8vptqML2QGEDMWKzlUxi2NcBX
8ne/s3Kehs3uBfooR56V+EHUDlBf5sNHv7UdF84ppVKGgcz2ig6nMi+fgXW5xdr9clNe+Qou1O2o
tanssiPZYe2TtGDIMqufhDGH5PePn7gzAwRFSKSyvBdPM5MvAF4/43VJ0WYTlEHLa5XpMdqmRFsS
9GnPptZvCku6YDeltnosaagysLDO6baov9CR93uPXaxbFC5juIhVZqwgBT/Na7VVaWgCcSPIvuIL
XWqycGRoFm54NpumGNMc/CkPW7zU53AuDr/HwQW90dLSapy5ykZOMj0YQGFl6xnHu6C3Pa6OfdUY
ygCnC28TzAiBQcWqvmB+9QNXq7JWPSgpcquyY+YDaOe0uTOBkX61YBf6Jmi+aAa6vaxY7PsxIJ93
Fvtt3IW6bceKN/LoYVF0P7XmTPrSz5W4NGVQQmnzYh0VuGiKU2D3HcRennMC0sVyHQcoO6O+g7Uy
dhej0Y1Bh/BW9/daz96FcQEpYZq1rnFd1qU+2WqRdxM9prTNbf+GdmVzwg/TX1BGJzTRI88fN9EH
50EofV9r/MgVWsI37OK/t+2VB9XlMMt5KBbeR3kmejK96WVj3qgNxbakOkhxbqVmA3KZYvx93Ma8
TQEjj9Yk3oCGOtGQV2/QDKxOTSSGJcHk+f6mLY757qW/WyWkrJr7sAEHvJdjcTFkFgRKUbFIlREW
vFXTch/G+r3f0k7sgNAB+DeB2zQc9JMZZ8iurKPfXLv8CUPW4tAOPaksWtj7pt8eW3xXv307fnzl
ER1ZN8N0c/mct/TLqqjfq+DCx3hNp2gKsfRE9zd1Lr8FtfBaWrjgMTuXMSiHIplFsWnSWMwgtgOD
ks+RCBc9VlbD1K1aykzxrTnlCyC1dmhumMvr4YdwsWMsylvboeKaWQmUEGnaAxPz4sYlfN0NChcK
hiJQuJTjIDMzR+ac0zl6OozlHyEEJrxiM+EiwFoGVQn+cvJVwf4uaP9lGLiXhA0XrkhmXrdgcR1b
xH1lx1LSjXGyWu6VywoXADbZA2CcqZFZ0dFPMWbC04X0f/rdGPpj2AfKsBnUsVJkQEbxc6mPe4y3
TSe/xR0LVdB+jAhQpFl45Mt9DnI7jLyyD79e/PW8TbjimGyl1gKuIJFv8vV+a2uSMJEfJ70d+AJ1
qG7ktS/jGD87CeECu8BCibFatkikCgtKCRuk9kqw5If9iXPSPBC1Ar1aQnni1z/ripW5KC8bqOHY
m15kQ0/+UqZ+x8PQqwKI1siP31qCRYmWwSgyg4ZjEvPl3RE3z37bfvlK35WjQJQFbCkkZ7Ixth/6
qfgCTWGvOEq4pGRclDMvagq7nbr8z4WX1adjir10Lblw4V6cMnXYBhuXe76eQDr3xxALP2AoUPs/
nspRr7TPcyzeDIdMnhQDUu3X5/2Slr12Kx273SJW0hKiwtlQR+xtVLP6TVXX630Eyc9ER0N114RL
cGdI0d+wt2sX0zFmXSmJ3HMR2d438aUPpjDVgfBDpgkX4RW9sEuXfBXZIQTgyMMLuakN/HyuC/A6
mmEBbKvmKHxpfSoWPZ2n9Rat5pVzceFYdVeOIxc9z4CFedK2uTdj/s+vP/K1pR2DjatybcCDy7NI
Vup01Oq5e1G89lvcsdhmmYaDLTxGNQGPKLLC8gMgVMWNPsmVjhv44X+8+jGoSujcdLguipEuMWU8
/VGqOLooO/3ZhcN+7ppjPuMOL8lg1/ktAls/ujXh4rUWSSYLvrU4wwRRcZpN1NwxqtmNOOiKQ3AR
W00+l1Zug8gqE6OgP1RJ1RbfhI0ygRbmier1o98Xcmx8WTta7IeIs3DPI0RyhL07SBfdSimuOFCX
n0zTcoREreCZGkswwOy8PoGjGhlLPhL724FWkV8SIFyyMgzJHjSWJM54yKb3MZ9samPd33DQV6zE
hXNVRUjaumY8i0slzyN4Ey3xy7TFT3CuuQj39ZjjbDXjm6KP/imWW7MY17btGLcmFSaDMf6ckWlf
zjHdo8cp3vqT191xdSYb2NaCqYGXI7dL2rGWnWIoA/st7tj2GkR8aFqGU9m2JkHZMHiMWnF4rv5y
YN+FEsVo+nENcVtE2EHat7HhParbf/tt3fHI1VphSL5WePUC6CZ3NEPXz292R7hqk4s6dNGUeFEn
3pCkP5a7sS09n2sX0TUOM4bWuyPOiikgp1znGDCAgrTndXHq1vFgu73iFme+Vd/Eyre0LzCG43Xm
LqCryzG/onmLu6hNPaVkBqKY5yz2G+0RLqxLo/KLx1Hj3Nf9PUFxMJkZ84wPXWDXbtaxCxsTZxUJ
8sd57P85wHt8w5W8XOlXojgX11UcMTpPwOJnat6nx3yV3R3oP25NZV5b3TFTQZtqpphcR4Ek/Iuw
8MkO04208WWJ1zb+8ie/s9F6mjHHKg+asaahvxlLzGM/5uNDYZva71l3VSYRi2wDgWoT+nJ9AEI4
kUB+nqd+V9JxrQwjVWHcBiyLQtD+FHF3F9fRLarxa+fuRMrReMiWbAMWr7Y5AQ/oG24Ovzwrdgw1
oCimBXH5ctcJVAs2FPOhqOpX9xIutAv4qzwEK3aclRKkRa1OgUj127iL7lriGFeGd3EGyZ1/x7r+
s6GxX2bigrvysgijUWPXUSPfHba+X8NbWvRXPuVP4K0jL01fVjSLdBef7Db0ydAFfjgC4VKS6bzc
RM16mkGv7c+wCk4TYd+8LriL3aLWxPFQQXNlUVDngIaBSbqCHSe/1R0vuq70AAK4Y9kcmj9UrHHL
AXLzS0xc+Fa/YAB2RXqboR1gk6YuiqQCrM7P8l0AVyznHowhK8vAgN0nkN/9etj2s9+xOMZ5DKIY
J7WxrGvFNzqSb3KIP3kt7aK3xqqTqlp5mPUjFEkTUIjq3w2Tq1/h2MVvjVTyEbELhZcjJ24akuqy
9MO1CRe+1c1bRfLCRFmc638Y2iJa+93yn8Bb4AoNGeSlM3KwZ7D9vlWh8ozmXOwWXbc6L4YtzGYG
0gixahTUC5n71XRdkUkzqErtbAyzRuuU7SDGrP3oBoSL3eqAOGiicMDSLP5XFeX7FiwWfrfQcZuG
ohkHAD3NOEj7QVoR/NsvntVJl0JMjuNaRdtOs7Ceybnt5N2qSt/FHcsMWlXUQ1NEWWnMp+hoQRZa
z394HYqL2Ooj8OGsMwYpu8nqxI78uUep2O+5cjFbe2fBuyA1zUTHzdeoIeWHIiz/9du5k4IegxZ7
3S00G4PdPkRb81s3W892kQvZynPCSLGGYbYPwX4XTUNwkpvfjIhwQVss2qOhBuF9Nvfm4yoGSPHM
XpJrXLjSkjsZu7UgWHsqujhhHXnbqNkvVPmJLqyvWtRY5jBbi2ZMCyhNJkcI3Iff93TMszjytp57
JLW66b7ZYoN1dn5kxMKlBwPJU8uPmpKsqtv4XgTtnEYS05B+O3fss5iKqijDnmTtYU6zpk8Bq796
Le2ipkpw0/TUaIKX9sjKWP6+tpvXEIdwMVPbSIfBxvmRNRaauCmmCNmnebH5x1/v/EqS5eKm2plB
33wjJFu2uWxPoh471ErzKPirKAdzo9pyhRdXuOApAGVXbY6CZFFbxXnKol6/16SFsOTR6VSC/Tix
zICdDIl3SKHuAC1KG+CJPoJi/zvuy/Ls93NfjuG7nBJSCWW0qHzP+nqwQzqNoMlNQhNKsAzn0vhR
gAkXcNXbiIuJqCMzu7EgjNh42npHxi7WyvT53E8TrkS7b99Ay1alrClvOJorBVsXamVWpXZhwyMT
Ckh7VlP9Z7kU9LyTNn6zjF0d+1mjC7kiOI+iouJAISve/xRVPKYhaP5vtQZe8uBXigcu5qo/1qGS
dXVkKlLrGTMm9b/VIPnfAVB8j1xsJT47GcZztx7hicdgmWYiDCDZddSRXyDjYrMKOpYTeA5JdrB/
BF7LZCSVZ/rvorOK0M4dGikkA3NYnLaQao+qZryx8f80d185PBeetQWh6DF7fWT7RArwjYEAw4If
/mku9+6U17K6j3vM7m22NWnOjjDRqjZpE3bQ0apUk/Ap79CFp1OZyDGIzmCaRbuzXCGVxMp9v697
ErWn3IytX67oIr6A/VTNtMMighCKtXn90OEfv4vqArjUfsxlpbojW9n+16ArDWRj7FewcBFXhnG5
FaE5MkgwfVmfj6b++9fv3JWagkvaNWMyYZTHhCfCtAN4/Tlql8kCcUTPA6c/vqOaHBrjv+WRMTDU
vZVb36dsXG5JHF/bvVPcWvLV9H3eHxlnM00gc2bOO+1utbWvre7EAc080G4YsDrkxPOElwNJ1rjx
cteAtvx4MKRtejWw9sgk1KzvZcD/HBZ5i9f69Z0D7/Dj4tvadnTSjc1sNC3nSQFhcZDdLxmF3s+P
q/dVz1+4M7C6KcoEGJH1TjC5ed0YKMT8uDoJxjYnVtsXkB4mi3edlLLwCxwhY/Hj4poCbT8dcsu2
Bs1Yo0FzCp0bz52/fI3vYoYAQwZ7qfmeDXMRf6yncH/m0xR4PS/gzP5x9S6WrKWB3DNTdvqsd8yj
Kjb7zcyBz/fH1YNas86Ew5qNLPxKw7E+dVXox0UKAtgfFy+aGtjIwWIoo13rdNp0fg9c1/85O5dm
uU2uC/+hT1VCXCSm6u5zsdS+xHYcZ6LyG8cSEroidPv13zoZ5RC3u4pJBk4Vh0bAhs2z1yrvRKGf
0ycQHnRaZweNumrerkQ08cNWaKrPUoVxrhtef+NxNL3Z4hLIgpxnz1/kclhFQtcBanH2ulWIH+OE
Wu9w98rGQGDo9e9BokSNzJT2CijCPheUkAeOQuE7B9sbW4PLXVG2alFAZfQaTQQ2kyqOHwneqD1b
dxbvOpAdnIgw16ZjT3r+CPbeC7yCMMDrUTFURvPRM3M1TfE9VD8UbEX8VpZLXbF2i5cCN7Nrx48H
ONhN6byGP3ziK0o6X3c7WA6UskSzASqdxc02pICv1J1+v+y3/z19Cdf9ce+mmqNEz1zlME0PfNjn
C8gS+kRh7v2mW4roW1wu96rWb80bZw3rheBSXOGH0CMhKW/l8mEzpv7Tb5icNazlPGzHTCcU/Njj
GXz7ksLbzI+KAhH7+iPsoi9R5NVOV7iE/70W4ZWjXtqr4y5wRbuGmD5m4xWlOL/zYPtTycDv/CFc
+au5WeRCOkz5zpj+WkdiOL9sO35L1bWB7HlAiyBYpqvsUQjHwzCVm/KTqxAucNXVlZ02VFVdsZfV
WXwAJdHB4GVqLoSLVFHTBFs5r1Cjq48aitwWhRDb/MHvizorFlRef0j4pl+HZn4IwlanMP/x89RA
Pu/1TIyRRxBmEeN1q+PgydSyfdy18VyjLkRFA1IWIlLjteuij4C0T+22ffv1qNzIzMAw+HXPN9RQ
4VOO45VGRjwVW/w0rgtCR38qaP8+IPwyyfirKNfqjZ7LOmMd4Kd9a++9UdyI8i5YtVcbUj7rNl4T
ovcBJS2aPZoxif7qqmrL4Z1XknTVdP2mxqr2mwoucAVzajj9JXK4dsSYvO+n4dJ1bPr06yG9saO6
CloW49YkuL1cQ1Dc5yWYvwza71onXOIqXG1NjJ6Hq+l+35A9SXvTrXfCzq1+O5E47nk0yo71V1iw
nicyo9zlXlLpVtMv//6vE/S+bTv0LBoMyZp8fCD4j99QO2t6GuJkr/WKdlEQAYf5JmUB86uEFS5p
NVATSC624YptbnyIIYV6oYQVJ7+uO3G34X3xz+H8auOCpEPZphMKWD0bdxZ1Az0+qwPSX9dT04Vx
avbOM3i5nBVYhRnnE9pfpyrscjFOSx71fkW8woWs2mg0VaJ4ezWKPB/L/Lnd/PT4hItYQU67rYv4
6K61SP5EmU6Zjqv6zetbuoRVI9oCNMjeX1kSfVqCLa85zuB+bTursgfVGiq8+V0DJmqdtkNd5hAS
UH5boSucJTfLQh0JfU02O56UrvfTFu6eYdHFq6qk34sukt2VyeJboIojtbPxW/uuclZUR5WqEqox
Vwy5HDQw54ao936j7qzOvpgZisJeRn0Kn3BF+X2q6OOvm375cD853btwlaJM1YTv+grAW/zRJwE/
8wOPEAaeuXfKvW9sty5hBX2fnRZFj52cBZ9gZgE1Wxn43ddcxCqIaVRv4tBXti3JOYinEoho5ycp
KFzKKmyFJSUpu2vSLfspbsc3B6xz7yylGyPvclZ8rsTWBf1whU6E+TCzaD3HRTJmukB5gNfHdWGr
F+dKFIqq/hodWE6HmeuTGPvqorbw8EIWhQtdDeVyrMlcY02J/goH7Sd7iDsZl1vzxgmnVR8euCE3
7XWLWnWFd2txqTe63RmbW61Hrw8BdTNvQ7GZ4dpC6bgZCpkGfP3db9yd9ZooCg2hoG+vVdgez+XK
k3wYtuIME/B7Ly43buWuk+MKhZFw4UV7JcEQfgzWVauUNqvJVJ2ANw5qcdmrSNzZJW4MlotihVMZ
AfNK+quJjb7MU36MkZ/yunA5rEDDThhZe4Twvo/Ttl7eEFJ43lVcDmtW4TLKlbbXua+g1BAsTVqO
gd+t3EWxEpj4kA6SLVdOfuwJwL1FCc88rItiNdMymGhVw7XZC2SKZNQ8G7vwOz1/SZT9ZNd3Uaw5
iqlRwaivM0iV5A2LeFWfACCusEKIefm35oOfloVw0awJPNmyD52Gnmz4GM/Lx2Hx80FD7fvrJbya
JGpov3bXpm2+ITH1xxBAqsdrCbtoVr+CNR56xPNKVno8aVHvnxpTotKwhsCk38HYFdVqrW4KQnDc
2cy6nBJ9wC6uuKdgdGPNuowWgjoqSvZIXwll8kSEbS9DMok743Nj/3EhLaYCLtvZIDTKcczWtejg
VtvDHgqv5vVyIlE8PO6tJneQjRvB0lXa4qYP12NcOrxMkh7mBGsEmg2Fh0Srv3/9wW8N18tS+del
kJWcaFS5IdoETZpE8JiIeOmn2yBcdqs3hYGJLxpfe8byltjHUdT39Fxujc3LL/pXz7vVyG0OBywD
qK5cZDV+b9ms3jRRpO987Ftj40TiVsawkjGkvepoPZkCLgFsaz/5jbuziGe57ipojb4uovy7CobP
Jhj9ziYuv2XqwUwjZFCve7e/E+p/5vArGhD/kAr/GnIIFYmy3Ib2Oh38dxn0H2hzz1TlxsJy2S0L
/5+j3Nf2OvJ1/k0A4fwyoqy0TJuGT2mvxg6+oYkfpyxcnGtpl2LCcyXmDlfkUWyjOsuCVX77m0tz
LUl3CCTcsb/V5m8VmScClWi/85vLcC1iq4djHzQy1lV33ir6TjRzd/GalORlqf3r+26dRtUcfOOu
Oo6SsxRDfGmgRnEn+t5YTi6OZRXcTiJp9ZVv9VuKO0sqp/mbX8+dpWorRioQMvrab+K5N6JKS1l6
3odcGkt1Rxj3xdBcV5ZkW7i+aWfrd/N3+Su72xrnKVJfu7GCXtrYbykxs99NwqWvgkgy28RrfYVf
UHsCShScSnL4XUFdrgrpuG22B1HXqSt+b3BPPPR8p+kbe4GLVQVzoQaD8sQrDMpDZKPVUDyzYZrf
rGFP3pdBQODGrZuvXlPHxawkFGq6Yrfq2idWPsE3sjwhn1ncWa83opTLRFWm1II3h7rauej/XPd5
eigjsr+Z4Tvpt9+7aBQv6r1U26yunSpQnmPq46RHwvyCoAtHzYVOoGxbonW+Py/9Vl22URi/C5YL
SO1m3QbTihL1Isu7gdunwhx+TkLC1aMiYpsLpml5rYFTnnQpaBrAQ9lvjw+du26Dytluiffyukr7
R1PBQjSuPvpNSCdvHFtt4whYIdhu/rkw09uWdn/4NM1dLqpg5TAnSqPpNXmyuv8S6eAvv6YdsAKm
0sViyrG8Kmugz8MO3DuFHxTF/wNF0W0cij4I8lib89qa54UMX/z67RyAo2ANkUND0wWJPkeHGNI6
gN+aX+NOQB0RqxdRq/IaIGV32UA7Q3JB+WFF3JWiwvuy7VUkg5yH3XvFtmthE6+TAHd5qLJDRUS5
RUGeqCF+N+99/K60hVfQ4y4OFdm1bOehKq+2p8u7pGLrZZQJ88q7cpeH2oN4JXvPS/BQ5KX6XEGE
NiR3zhk/D03cxaEqhfXTUnRdWRVUqQzY+I5Dx7mD3H80P1q8aJ+JDO5dx3/+LstdEgo07ZIQuwZ5
MwaKn7agV+e+FPOPRM/iAcm27mEfxuB0MF55bclQfXx9BiQBPPFUrIJ8P2z/I0iC+YxbUOFVfchd
QIpsCyk3Y/GDyPDNVOX7GMp1XmvNsRv8v6roeQtdYsQS8QPy+v1ZRTy6EwRvfQdnHTNqcBTpgvLa
wavp2opheDjI3LzRGq9Bmkqbtijrf4O3Wr8EM/DD159BFFZ282yCvNswi5MafqDN4FfUy11uqmJy
wexFQpBswwUSne+Hqbxzdvv5IZ+72FQhZ1qDQ5S5XfbP7Vq/Perd65yDEpTXQ1Itqwo61ENcWbHH
6bDuX+aCe04eJ+aG6w5puQ4xl4X7GxqLH62c/HBG7gJSUbQZJSBzldvOPOu9aNOIkNAvwriIlGUQ
WublWuRN0z5rw77uqI31WlAuIWWqmM5LSYMczOR3MqzDY0RmP6UQ7gJSsB5sx+nYZD6H7Y+KAAGf
kAT0OpxxF5BiGnM7KiaEgAGyDIle/oxD6/cWzP/DR8lhVNPayXyv968wmvmwDOsffiNOX89wNs+q
2EJe5OqA9utBl2/7xMs7W+8/b7L/zX4DzX3duh45EyUCSQ6xne66k3h+WObEvi1rG9o3CpeIxxEl
8ynce4vHuOTBe2xx3fMO30v45k12/YPIuXwfEZgYpRA0Yqd5m2WSDkszf2eosfkU97T5qxYHK9Oo
asQHW3dxmXatQB6nlNT+UOAD/6AhA9sUjI0G6bhGF10m+jQnof1WJcPxgFcRFByvbfuuqkhg062e
V7i+4iCcDoGcbVphylx7wQ6YZkfRSZRJBz0lHa4pqyo8zq9TnAG8qL9uSVBBczVZ+EO0Hk1etoF+
DCA2+izWdUCXVukHzUE28PXYDqyCLwSl8JtujEqP2uAp38/1jrtw2M4NSi8mWeQcJi79KvrURthE
fj3lfv4kwl3ya4i7qrEvHR9QT/9jwmXvGZ6nf6u4Ld+WUT8//frP3AgLLuxltmHiIxNFTsbwsUj0
xxVH+js/4VbbL2e1f2WtlNCQv1mmJC9CPEYFer9wNvqZxnCX9dJtIg4gE0UuLM1VwT9DCNHvoOp6
JRYL8jNamiTXJClSGnwMCLlX1/fztAN3nRKTPu5DLB6ZFw3K62e6l4+tseTUmcPPPZm7jomiXYxt
R1isz8J0qWD7tYa5ruc3dfaq9QCc2wQiyZGUeSZHTU79Qmq/8OAKbEULOOi4OZJ85st+frG+Oo1N
P/pdnVzLxLJXc1BBDD4fTfFd9eQvuGD+9utVdOP24WJf/JghUBXORV4trD2rMlouMYV5d53Aukd2
wfF8QJn/zh+7saxcDEwjLbNBLb3It6GOkITr3vM29koFc5cDQ3E5myqFXWefpTmNcruUa+yHDHIX
BFs4M0nHDTpehPphCIe3pSn81Pa466CI0pQILs/4ukuXMMgcJPWFizY5//oD3xrzl3//11bG201A
NQCnImNEcQrIWKfyiAa/ReWCYGaIYfsYc5mzAW+VMBhZ0oPVn/267qzYsibqxVtb5qKz8HgJvytW
+G2U3AmuttqmZm8xKlAzfkrGpz4e/W4rLgY2lHCPCw4icxg9XVG/C7EQPn3wGhCX/4qDqbNsfem1
QPV2WDSnOAn8SgC4C4AlDTm6sT5k3sPUphqCLWXwNPCbJy7/hWlX0qJjMt96+bZr7XSuwlr5TXGX
/1I7NdAUKON8U91jV9PlVCeV59J3yS+T1JVuVClytamMtsVzsnke+13ia6uU6AWvRE7Xcko7sj5G
k/zTb6o45/6BVATK77XIG/P7zLp3Tb/4beKuwlYLHe0wrpXItcJql5F4DlnnhWdyV1+rxc5Ekn2A
OeIc5MHyJ22Oj37j4dzGt4K0XUhexjoQYU6COnjaJqTbvFp3qS7dwrts2luRI5fHoTqwbqcmIXcO
uv88WP/kluVyXbbVG/w7gL5BFRnLfe9seNpqUT7DIwbHdy6/yyCu0j3ZeBbyVnzDWm6fdoO9pypG
qtKyCdeLoDPHM2OA4oISAe3dNkQVwRu1Lk57PRK/jdXFxIrI4LIU0RhzuslQt0jTKI79XOO5i4mt
Qyd5RXaRI3XwlwjbrxYz2+8LOum4DrbfgkSS53sXrmcVTusD5ce9ZN+NIOxSYk1V94aUJc/HhX3k
zVCnoH78ciouFrZJAuMbgDK5auUJZ7W/5ObnGc9dLCywsKPmAeO5xEUUki4LMh9N4hlwXDBMyhKn
HAP1CUjT/b0k0F5j1M83l7s82KEbiIQvoPwUGwKIz4w96t7vEhM3iqu4S4TpiE69XjBbXiikdHkx
dYgFLIBSglhx6sqEvi+LaPoUFjAfPRWznFQKAyr52O3zeiLzuPtNWxceo3ANEKvUPN9I+hJDjNc7
P3cpMVHantca7YZCrJAN6sO0q+9kjW4shv9oe5lxCQNZRC8udG+DY8hRWeUl0sBdOkwppBem3bLc
VDRvhz4nRenZtHOOTtRuRTckNA8XAHoBDJ/pXN9jAG8NiROtMcgqtB2N8kHZMxX6kRyL3800cg7R
88AHA6IzyvGQelG8yqqN32n6RkbgP1QYU3hQkBhp0Q8dbFL3H9Tw8Xw0kfa7+Lp02BipTs8siHIc
pJ8PYt547xAuHdbXax1CJCvK5xZjIsIPg5Z+U8VFwQgOAnJbdpLTpLBpHKiMHKVfPtcFwUKuhmEg
ZMeWPNZnWdk4hW5I5/dS56JgAR0ilCNVYT5s0fd9GvEuou50/MZkcUGwyMZsj+1x5KqSeza0L5N8
Xup0kczzFObSYFxvR2WH6Mh7MbapLIqvQy3v3aNvZDVdba5pmjpVJuOB17Nh+dSxsv6g17H6yjdV
PrGxnjxvBS4adiD5yCTfNzwGyI+orwTgOvvtvC4aVkQteMiVr3my6P0pKPv+FNvYrw4ERmSvMw2h
xCMG6dG6pPF5Tsz4oFXI/Gamy4bN8X405WIwKrZd02CW70ak8+4c32/MTZcOO7RtpgOXyFxhszm1
pNNPRiXl41I10Z298sYO7yJhqN23MulQ+Vz2YFmgGnaa+uje7fpW/x3gJAgDHQ17uObxHsN1mwxt
DlUV9W4p2OB3IHCJsKJqRphwmDWn1Tg+mQAy1jUy2Wev07dLhEFcpodENkaHAkdIdRR9pbH1Ox+7
QNio+xpWX3pDpU0NUQMZpxNsm+7MnFuf1YmudWTHCf5AWx7yfnmgsNp5DFvULfsNi5OlakNJkqFJ
llwk3XlS07u1M3e241sddxbrMlJZDK1d8i7Y3ye6Sk5RaY3XZGcuE4Z0nZnZEE65noOz7f6CL4zX
ozpzhbIixsWij83kTBK4fXb9ZV0avwdk5iJhy8jmLdqDKWdBX55YmXwI6srPR5e5MlljzNqkDnuT
V/JzE7YWV7XGd7xf9oV/5XgDuYSoukDblvVfVWl+Q3Wr18pkLhCmm6EZdVUbcB2BSiHnOdJZey0e
5hJhVUuR/uKlwa0YdEQVhadAjIlXwGAuEbZvXVtOy0vHq+U4DX3xRsw0uvgsTMy11wO+NT10QeDq
k8PN7NqE8bdd1h/9mnYW5jFCLnVDjWBeQN4lren8Xkm/+M9c9suOFmE0aafctuHfxSI+hXr1Qp6Z
y3ghczw164ymC6PfFvtjOBuvKy5z+S7Li2qQ8KDOK2LLsx4UOcGz4d5j9c/3QeYiXhqOzeMAf9zc
4BXsSjsiHl5S+H4boSuChSRdr3kZDPkut09RR67V0HzymicuzcVC+DjrvhxysYvjQbfh9+CI/YpZ
mEtzHccwNjVKF/O53P4XAUyx893D1q0Rd0JmXEjZHbvq8y1er2IaTvu6eSW9mYtz1bxqoOm/dbmF
xWEmhVyeQ9L6aXoy12VwAO9hGZilHEdbdULJ5JltcAT0+pwu0UW1UiRCoj7voIx8GVhvL3Eykvd+
rSev96ti1VAl36Ix33f5zHlOF3HniPLz92PmEl3dwqIabxhdLosmmC/j0oPsMaHt/4rhVvyBLFXy
FK/6GPxWlAt5xY2EpSeZMU5MhJcitvLUmOmb3zA5cTTiLUSCRazzeAr+Gru4TZOxaP1ihgt5FSh2
JUcg27yc+s8ErtNKEq/DHHNNBUUZHqOa+zYPYkufrOFnXRzS6+TPXMaL70pGxTy3ueFgkucAlc1J
iCyn35A7kRT7YzL0tm5z3obDuV8mlIxC+t+zdSeYLttQtRDs7vKjjL+1/Z4XFmqBv+75P7L7/32W
YS7nBP4okaic7XKMjn0SxVB16dhN+9mytn0LZS/1wEdyvJ/W2F7n2uyXlvTkmXdBjb0vnuEHpnR7
ftkMZboyXZgTpBjHrKjtQi58AvUVje2O0YbU9UkzHAf6ulyucJz1w/0hSvx6XwgtDJtGhdVL9/j7
wsjjaHevXANz1bKqKK53Ave23IxF2g9w8eSW+T0dMBehatmxjaRGHklHBRy4xndF42k6z1yGStFk
odjL9mzp2ycNH9wf1dpX3389aW4EPxeikkezLpbURxao5Xtr5HmNpB+LwVx6yrJiRJa6ObIqpJCd
IgaaVqhO8rOcZK5sVthvgKT39sigUD+eNlRGPpqY+Um3MRegEmsRJLKY9yy2W5QVrK1TqG5YLygD
kcGZ5+2cJEPLebbZ7ngmtFYnrY7dL3a7DFUtCzwsl02cBXz5FCPxklayCPy2MJeZimFONFS8FJAj
oTxdcdpL65L7acPBNfH1wMwtXjpHYfcMzPf4sJqqeVgLP29VXM1fNz5xCKGZmNBs5fHXslMPzAx+
RcvMhabq0GK75Q3Nekip7vJzV/R+8c5VzkKqPhGiS6KMSqzPuJroCalfv8uMy0st1OAQAFO/LKht
VljY/4axJ7jPXOWsuhNFhyt1lKG6dT8bGbNzTf3SaMwlppIkln01mig7RjKdth5ZgALCtXeC6Y19
0aWmkg611mQptqxnlf6jjZLVPFVHWIV+2QCXnNqWCJ4G8J7KGlKqFPqNb3RyD6G80XcXnCpXmGcc
OsCu1ashXQfzNIbLZ6944XJTctkZhUhxlI20Yg9dACJ9kbgB+7XuLNBkpQ2E3OYtq+c9OjXR/FwE
xg+JZS441alDHLaMo0yc9E6HVJSTH57NXHCqtTTmRyGjrNzYE8Sb4N3Y3nsLuPU16etNS+5jnDSj
EJm28tM6Fw+oL7unInarbefqu7RD3JTdGmekou9R3vqR77FfhHPJqYF2eqo7uWVTUOryNNXRi948
3yHJ7zdXnBAqyE7IFDOsIGhE4lX5S231F6+mXXqq35pkS1QhMuCNb1GhsaZ1X//u17Zzwg1QrAnV
Hk2zuELhaaLSNmw8p6HLOlVxH+CifmC/FcOUkhUypS8qt34dd9Ym3Bm12Lthy8J12dK+MvF5wunR
72u6olih7kqhCgQ5pGNgCTH3Am6WQvlddV3cCUqcQNbgPpfxCJegEs9G79W22Se/kXFWaD1ElHY9
Tol9MJk0HpIHiDP/5te2s0JLDbX0wNgos9uSkXl92o/D84M6N93x4GKX+xJlEBTdHgJm8YSZrKFn
ItMlnuS8AYIlGPNhB+DRF7T+lMQ08BtzF3gaDwkRb9FtmZ5j+pDgOH1p2k37bV4uxUSMaqGJNO7Z
XBGW4p19TbsQtVxe39RlmSCpWMMMVm1ZK9YaqEc0PXV4HPDLGbk008ziWa9VT7MwrN7adXmzL7Fv
z518lJzCPtpFsGZ8CeUbWe3LkyAb80vZRy9R6l+vRu0CXxj4za1ZfcACbG4q/TlmEz/7jbqzSolk
Ax7BaooYnZxFEV5gOeZV6sFcpMmssWLKtHtWD2JMA+R1TrCc8bNVZy7VhBuRGM2OjstpjJ5lsreX
AkoRngvJCaN05LIuGQY95I16JspOWdEe93QUXybGT1JSLtQUL2tFNW6H2ATK+YGEMf2upWg/0t1O
d37AS/z52Z9IXs+acJ50AElxkk1xl7wrEzWdtZjEZWuTADGE+gG5zAWd5Aiz8nGNSRb31VcWj++L
gvodql3KSQdLYMaOEaBwTfiOJrRLy1kIv8SXCzotEcOVUb20vsYfQhm0qZ3C/3ktKpdwmhQfIHC1
bhkcUZvPra7Wd2tMoTP+6+ZfvuHPvq2zZuPdhjH47TVrg2H/OBCY2qQwMx0uuomC80Hb6b2aStQ/
tFXV+h3QXNxpn2m/NxPDHseX34Dlf4ul8gsrLu40imrlQ4eNv1uTk+3N/8rh8NyaXdiphlH3CCOj
BVkCXZ2WYUE6P/Gz+mAu7MRjHUJZf1yyqBH2GR5YywUnzNHv7OfSToSxwULWZcnmCToQL29DML7z
XFsu50R1jKwAEJhM856mCcF/ys1vqrjCVzwqhi0YCTpO1uC8vcAlU9z6yS8xl3CqwxiAVljarC0h
TbMGS2rDdfvw65V14+bnAk7TBicMDbfkDNf4+knFQZHafUzuPMLd2JNdxGkzGnUng16zBTJnn+YI
AnCprvG0SuYK8nJz7ak+xFwFrGAO9gLFiWumjujrzOe0WJBq9hsj54BsALA1XSeWbFGGpxAqaYC2
jn/4Ne7E3aHnGiDuumBXLjt40srrZjevpB51cacFa6lt1tFmMt70BYYjPTKS8XefjlOXeGptj7f9
xa7ZVDLzaIYtgawF3Fv8Wo9fR3N4BKwipuOajWUpTuGxtGmY8Mmz9Zf5+q8TZl/AJx1vY0t2qNGm
jYEceyv7e6rmPz/sUNcb0Borew3R+gz5WvYQYkfOS9YnT7soGq8IQl36CbhytS5labI1oG/B5/9Y
ifCzNqQu/dSRshZjg+keDfV84TbcUxQe+718wsng9dDPrZyLuSjmLGB7/zYauuWpmXl85xD48+2M
uvyTlFWIIHWs2T4NfbpF8mOt+MdfT8mXqfffQwj9jx7WhrsrlDxt1mvCH/cAeXIVBA8hqPcvYzXt
72cy4mn013/sxg9xiaiX04Eo5nrJVhY+1+2fS+lXmUNdICphTSR4GK1Zv+79aZ+PKD2o7T377axb
iFbSlqz4ADTUyyXcZ3VmqJfzSlVQF4oizRIFo8QuH0Z7nXW2ghg+jIM8+/6ynv+1K6yWktgsDVqH
ZPqDOsx0GhPjdR2nLhYlG9lsQaiWbEzIZ4hMvo2P0G/Su1AU1pPtmhpj3kdtd6m74n0XBvuD30R0
1ivrFJStQjpnCkX0pzKcutPY3Wn7xkbpYlEttw2oDWkzWBtup3aY9OM2m+as1tovJ0ddNoozVqly
VnNW4/89GCS6H5XmnqvUhaO6sgu38UjmLAHXkgfB8YUsXX8HKb4xOq7c1bFQXGnjcMuQEW2aJ8j8
6Q9NONbPpozEvT9yY59xManY9h1MeMmcRfX81BH2ZY8rr6MlhMReLye7t0y/GHxkPZloOk/BlDbh
fqfxn98I8azyunEF8eYQdtDYHxVHff20yMu6Wbi2gmb+SOaoO0VDGZ7GAvWHXgvBxaRQkRVBjXpZ
smmYopMVob6E5eEnFUBdUipa+U4gFTJltTL5xpP3tO7upNNuzSNnBSumhyickTYWXcSeg3UE+m6j
4TxCSOjOceTWn3BOyGGCijUd400gqaLt7z6U9WW1WHXp1Ml7Z7Yb4deVhkogh9VHMy7NcqztX7au
wos1tD/XaifPpTD0ie+h9jqVUxehkiFkUpNpWLKWJl/KYVXpVKJU1msmuXBTBdA0CDdu8HbK/0Y5
+hvU9fzwa9oJv33NkGmbX6IMkJs+pd2i/zeagfiZrVCXb2qEqsgg4zWLdKTflUUFY86l9yqIoS7g
1NWD4rYwJku2dD069X3SRfiX38C87H//iu0xPD6W1soJGaT+SxupD1OfHJ7f08lOUaj5AwzY+8yq
3aSm5M9jE91J2t3Y51y4qZpf6kFH3mdlQeYTrbIo7FS6DA1JG76+U3FxPHDt9w5MXdip6ASyv9B3
ywCyqRMlFU9FopXfOcWFnWQoW8g87zaztOz/RIIkfFoIRKu9vrALO9FdLj3p8BUMjLrfFXtTPJJl
q86/bv0laP3k8O/STlvI7BJIYrOZ7bRP+zWhpxjONCWeVxFs2jgK/GaTSz4xbhIIAoYmW160AHuY
P6VRsXd3cmw3dmoXfRKiDZamP6YsFHvxUXVQ+ddDRx7mBCodd/6GvDFWTmwO+qCzR1Kumdw0Oe0x
apb2qAuua2TrcyOr8qFHcjhNVhJBgRG3WM+Rc9Y4vNnDuRGGvOFbMVwO2Fpfgs2PGqEuIDUtSzRu
x0LeBGVF0+LgQI49iz2oC0itmuH1j6NxXekuhQJfzxO/iODiUWKiYqAETUsBrYRk7tp0Bt3161Vx
4/To0lHdfixLH0dLJo8V0Z5CSzkbm3i78552Y7K6cNSulChjBvJYL5Ut0tH0VV52Mc3aLaF3DpI3
foILSTVBNIRbi3z5JtQPPOec1AzRjF8Pzz8J/Z/sGi4lVbUTbLdLM2VgRyqJgQdovL+8JVQwBL2g
kG94Kspmel73uj3N5dA+hEtbXGjftn//ugu3fp5zCI8b3doVXynjLYRM/5+zM1uOFOe28BMRISSQ
xC2Qs8dyTa4bhbsGkITEPD79We6rv/N0dUXkZbvLOBOEtIe1vyXlG1ft222XvnrNLV2Wwa/9dAnC
BR5RH4y4DazMrmVUpt3gaxgNiGKcfQKLg023iQVZdHVUzzEUkz5BAyOOg2fUQt+i4jaTO/b/8FO+
VBh76vAuEP2LC4wL99L+ddutvoqv/aRgu7xu7bsB+lu/PNNguPEVvnYZrKrZj4Msw7NLHAK6Zcdc
8ocE9jdr71o+pUK2VH4tsPU4KA9EM2fR7L/cdEeu0VM26bcyUrh2MWqokHqPGQV+m+yDXeunghEZ
XrUV9rJu9Q9vWrPjBD2d2z751RuJgQ/Dwlrby+j9K3PxRTNym0aQXaun2EiCRomEnMtxfUmi4JMY
7R8C0d8EQNfSKV3z2fshIOeCteMx2BCWRE0jH9xI4hwUpu3jbbfn6g1Fj87Xm1DkDGpmqqx6AN36
022Xpv/MAXrU+Q18vcKzSvxP0+t8hLXsH7b63631qzfUBMsa81mSM2ZgfhIhvq6d+hNF4XfXvmoR
BarhhS9wSwrfPLSOxjk8cfnupptyLaDCu491SPHBW9c8adnC+zPpb8MHsWv9VAdPYNOqmJyTuXss
2Hgc19so1OxaPAU8XOKkxaXlojPJ4reCkz9NUP3mhl9Lp+oumpqoj/CxGfrQSf09QA5220K5JkFZ
1shCS0bOXNqPvmo+y9r/IVz63cd+//n/5Lh6piBAdfjYbAtPk04OXR/fllz9PWr2P5fu4KcldPt+
R8q3ulvP0vM/lI5+96GvXkriPJ2qEPeD1nYnh2xxen/byr56JZkyQYuw+n0nsZ+J3dK1uW2GjF3j
n+gKYmincTs6Uzz6yqaaVbclyddKqWIdyxgGYO7Sk6lJpVu2fCv7P5ms/OZuXxOgtkjwebSGwjqy
+FgGK5hv23pj5nqtjCpLOjPSaXpORvVqpuRV2uW24/5aGTXKdl7Y9P7WtOrBzzrjnty2tK9lUa4u
k36asUzUiGRxKDSIYUrkN63Ba11UlRR2LTB0fOl0o4+g97N8NOxPifbvnubVWVlhyoAELsQLn4yv
U9Xtlma8DZrEruVPUm7a1HazUBsymTIX/dXMy22B4bX+yWjKVVC4EJLUIB2m8bDN7sZLX52V3ixK
yykwFwo/pMikS/9605O8lj4JWrtELbgw5miwwdaZG+Vtccm17ikGGxOu8ON2nuKJpYZ3CyYlQR+5
7YNflYSXgFoVh4m5TKO5D031veXtbYotdi18GqLNCq2Mv+AFglqLQErLUuDBhtue5rX0CT4X02xJ
X10mW25HXjCX8+nWetG19mkpbJ/Eva0vxjTfOtZ878R8G9SfXSufqkC5yi1+O8OKhKcrnUhKdXRb
zHYtdtraeqJGuO3sWJNHTn1irPxTzeI3e8q12V8rHekg7faXgNlXtWHsvXfxjTkyuXo7SS9lXdcj
PY/DslRZ3BkB3L6ZbjPEpteCJzVpbFZhV11UEH8LwNswxNwW4dNrvdNSBaQLC+HRSVZgPjb9smc6
+dOobvyvNVN6jXiae9IDZJbUl7Vp6rfZRuRDV4/6pZgSdrhlI6DXoCcJRmgkN+Yv27x+q4y7p5rc
JDQDjfifkWdHW6JCjDBfktrp+6gR5GTjdvzDcv9bP///y2iwCvnn5cUQm2WZK38B2dvlYnHtntXR
ui+qNcxoHE1Z0dZEpaEehk8bl9thxhp+m4N5+IqeQ/GV4nxXOczY1cFOJX9bOtRPeNiV/gBG5ZDB
QSdUO0riLi90z/dbH/ubIgB6raZi5QgmIO77GZ2tHIZ9Nu0WS29KJui1mGpleo2jGexUOW6pcc3B
Dn8awfybpfxvN/0qfDZbBMOKsK4vOsAWnGmIn3KQGUdxNJDJNNkAd5g4I6YF/Q2uX0foa4MmCwK1
ZFNSRLveRig5xoMJclrJ0KQY6eg/siokF1VM+lAWE8ktsCYHgSn1r2MrxQMG4DGkrpOky1W44sGE
71GNZ1H4eR5VuQdYt7vvKNrLTvfLCbTC+qLa9k/NkX/f++i1wkvAyWT0TV8jeIjIczsNS0qHRNzU
3qTXki7Va2vaHg+Lux/dnFzIeJs9Db2WdOlhmoakwJVhHvPA56/2RtU0vWZcJfAtQX6A6STFixzz
pq8yiG9TqtNrMVdtYSap4sBe2qV7SUoFXy31hx3jNw/yGm9lRUArDBGWl8bMNh1kZw5w77ltEJ9e
S7kcXYRvqqa6bEHL7hdRLwCo3Oi6Qq/VXJApxYkqE33hRjxwQiA1qW6KYen/MywkC3MVYFwXiDD/
UkH3aQujGxf31W7RTLB/DbTWF9z6JxGgoinccpslLopR/9z/ndF1BB8jfSmQk6SrQ++tKcxNBQh6
reGC7D0UgZuDc2SCb3ZAxQdzMjdu0NcarmJwwVpsQ3Bmq/5Ci/oSVbcp22BW8M+boqsyskWNVH7o
enO/eH1qHeNPN8UK19qtPlgrXsqphL64fyDeTanpm9v6tPRauzWqJY5E1BQXT8slHxsPhnux3ZTu
0GuZFvNFVMC/DK3UUKsdZiDXzDl/U62AXqu0PIMjXYBq7MVVwbKrqZIppsFebrvnV5WwbWjktuAt
OqNqNZxiuW256+ht/Wt67dq31nKuxjKU52GL2nuHrs+RuOQ2+Rq9Fme5cgVpGjZj5y5apqw2MUvH
cgpuquTRazWWr7vQzgBEnvswsVkfbvnSlrfp+ui1GmstRB8KvspzUNcyNZH4FjfDkN30TK9hU30H
VhBcgOVZB6x8UAH7FvChvW01Xoux5BBWrSQgNfDSvKiazbsq3v406vWbhORajCXLqgN6WvEzhiqj
vYhYeYY8q83rhk03PtarsL5twsAuJeHnYRnDPGzp+jFZuuTzf9/6v8eF/yWAvcZOsW1rGSkrce5E
T8U3THKKl7lKSFpuOjwPsD7JOAM0bmqVfYp8B3umPlxf1jKangcYzf4YYAhR7aMYdE9VVWwfm37+
IKgijxGC1T1Mv8in0CX2MPEtyUYQok+YP4A99gZv2v/+Er8JZK7lXwBoQzijeHyOZvW1DeqXENHp
bZe+OrHDAM/0Pdg4B1W4njfZLlnBkz+F0r9bPldHtpcJSHLtEp9BLHGYy2z5llHehR9CPfnbTu5r
xddAY1hfLWOMakKxvspRrjtRlX+qm72fo/+yfK4VXzWB+aCH8dNZoyP+wbbFcjLY3YqsHZOeZaTp
QBriEb0NIEmvdV9xOYXR1Nr4HDPXPIBLx+77mgMM8t+Pm//m67z//H86OGh+jlO9tfF5TmSSY4Rl
PZQssDkoMnrvEaZ8/++/87dw4N/u2/uK+J8/RMLNDmZGf4hWYzi91JE0XdZ0Psxl1bmsBoU8XVlc
vxQuJlEOx0iKebqwHrFA+g5uBcl75512cXTi1kRfdLwUH61dk2foyvo6jdqJ4X10BLKQbUb7Dw70
70HtsyRV+WiGoDiA7jV/rMCwOY2+K/uUFJ5fUDb4tJmo2NVlbQ8OAzVdlUo2hYdk9euhZYH/VLE6
uKsrPsxpLJhJ60r3XwoKS84/3JzfPISrHc/DY7jSrdrOfvQgKYZ+2QnN/lAs/d0TZv+88aybOtQu
LD8bbBoHgAjMPnZRvXO2az70ejV/6FD97Szxb0/4KlAp1960PmlwNIBPTE6Nm1sYfkCMkc6wTdpB
QOW/AFXQfsdwRLyztPwZUhuloVurVKMRcujLVf5BlvCbDfL/ydv6ogX+VoRnPE/xqxFS7TsQk//6
7+f17+pbeq1vG8cVVK4xjM5xlSSfBRmWMzPc3UVG1Lu+KOr93Mj1LCI531aku5a8dWRa+WTb6GxQ
AjxHuF05fP3UbWH9tdgtLNu13AYXndsk6s7a+zDtdJi8/Pfd+s2zuFa7rTVnZI0ZO/tt8T7tapyK
xSzpp/++PJO/KwReGyqi6NpUGmXLc014WURZacAo7bKasCCiaQLYBvmwzRPvf2jUUhOfms0sGK2n
Zg4AtNGSxqpLN4s9qUlhCecNfyrQ4JqqrOvDcSrhzc0lWkdb3a+hzQLBqujzUAMvGaXDglber2Js
k2JJUcoetwfDbVx8x/S+RXlkKWBeEKbN5ox/oHqudt2a0EMBknew60mNDWuZRn10mGyVuxLDi18H
1XYHtJLvqF0N7PA8TIWnxscki1wZ58ATggcXljhjkgFjWMc2kPFdBXbec6iJinKy6XJOR2XLPaC9
vwodbD/UO+alGgeTtiQZviixqIe6qPirS5bxsS092ZcCZO55U878Wvu1q9Nq4ZV67IBw+OqkJMGh
xFhy9SjGHssj7XEsOSxybYLUsrB9TLTt8t4Rk4IQgme82knm3Rg75FusvdOhLuEG3Dap5dVLY7fo
LsF3ALS4HJas6kOV88CazJrRPYtugUUg7Vqxb/A4nwgwJ9NDUqmlzlTs40dwytVjoIQ+VqMLg3QE
jzqzG6i0x80utHmB3hg+4aVLvgYGJDcpCk5z5uinqNDku4roL77a+twY3X2OE1nUKUZiiM6gYbI5
JMpx7pq+z7toGPdGFj1kCDpQKGgKcLO6qW8+N31F4UNRlXDa7MqEjse53Ch5TIIFKvNymtv5aDq1
sE9t3bRiF9Qevz+u8fJeC428zSbB3bHVPDzhAdT4lN5APX5q5gJwkmZGBWJINSztzGdVyBn0q94m
a7kLVVubIQt8Jf1dKPGrKdP1lG1dQZ60K0iUVZjq2auidvBzHedoDPKhn+viNNhKl49+Gbu9xnq/
q1Y4B46s6WENJxqR+16zNEZg7HNfua55FlZWZB/3rSB7n1DG9yZekk7ljduQl6Yo5NbNoxfBKO/j
VrXlZ9+2nDzWMtwGnioERyTzpbetxSdpq+CAAhbdfKY92hlnHvmx2tO1n7s9hjgL9jYNk96eAuXh
TaKhS2++0mm1M9ypakbnNqWomk+pbabJ31FKKna3oDmiv+utCPVdqHv8U4d7Ej/DSYUE6YqHEe9L
HXu+Z32XyOPsVSczTxRETmlD4OSSTf2ayHvlRVK8Cog/uz2k3GDDyBq/kG+uDjCFPy/RoJ7hQwCk
FNTMfN6XbRPpnwBN9egnIUGYiseGYSEe5DhN/FzXjYHTWOM0ct6mGNFpHWByOj1ZORY70wUKjcW2
aCeR9sk88y8VY6x5bVdYLj7LyMU4NYnE6xmNYcOOm4/E8svQMpgw8TfrFlDxJShOzIE9kIelMeVp
4GUz/GRJZ9i9JMYOr7ZLFnmEKFAHnwoXNQhi6l4sEqoAw6JMirlRn/Fbfnxq2ngjIp1ZIP2DFqQf
DyAt8nEXuZ74j5WIlvFehFjXwN66QOxaytfmCxhPY4xspyqxjmHVkBwaOybt/caKoTwmxrj2K9kk
dfdr1PRFmE1dS8YihVEU4yeBmXv/o1PmfWCixtjEwYSAcRyrxa3FpYHsLzzyMkH0CKHyUm2nJXHT
XGQ2jmudD2SJ3nfXMQymL37j9bBvxrZhdxS70Rrval0rc7YaM0NfpohzUGi4TzhNvZ9VVKQQdEI6
UmGvcKcF38k8dxiuqXcqUX18wtBsXL16tfbiXMKeca+7Mq4O1Yx/DxD2VqsdoHeyfVYUNklVakJL
66MIp3V2eewnUh0x9KYXv98SCaz3WuHBPAQ8QkcKLqej4wccRBDGh4nWw2mux9n/FHDH5EdaYzwv
1SA1FGnf8a7Lm95W4Y+tm4Lx4EIA1EzadWJaU17GQV70oQ5cRlzdjm81FQt58pW3HvbZGNYtwDoK
SVugVMJRyuirxJAt3cIaB1QSO63+wjTpHHwQbRiOZw8UzXKIXCXkXWjDSX43NQ3DTwOwOn5vOBvU
VxZ2M713ImqHD5HBIv010WASpxItxJakTUDD6C8AOYbuyLYoIJfeT4tPY0ja259imqa1TNkEY8ov
guo+3NfgHi73diB8uZtbhgA9raZC2rdxGFXyIMOqL18XvAhTmUZi7tUnuWoV7I2aKd9TsS7FnYZC
PshatoZxmTsaMeDfgjk42G5s48uMTqp+Q/2CVi3Gc6bQ9LnSNEGuT3CYkO9wYyM6xx9y1ubvL0e/
Zgpk2XVOqacdETvKw9jeaQrraZ1tQFBMPzbX9vbN+NgMb8OmA4EUYTXrJ1lLW35kNZQKP8dKs7XO
OxnwMd5zzVDT2A1DE8o7UMxc90xNQPry6MBkk3OGecahPY5lu7Di2CRKrz8d9Ng4HnTMIrWD/Dhx
OpUVb+Il5ZvTMQf4F5OviEZoE0x3VLZapT5RkcBpq1QP3iPvhi4Od+hNc9nnJfNxHR3EOA3ja69B
jokPM6j8oHCuEdRa38wYt8Oa8XFCw9atCpNOqVx9MfGU+zCQE+Zc9HJQlax7e1CYCSzCXPNEBv6M
EvHInukEgN2csSXh7ZtxfmyalNmw1Oe6fKcoZZEOK7ellZyFxXDO1Gw8l9PgRZkl6LiRg/EB/HxA
TGMmPgF0uNqjCHw4/YpJw8VhpjpoDiVyYpnHG+/mrBfOIGBadF/Geh/WQhUVGgMT9ztupm09VHy2
9DVQpe93yyijX2YTPvwp3MTssVlgGjLQiGbVoP0TDZaYpNyGJjrAWrSQl6SgZIGZWCyX9RhvITtL
UJ1XnNezs3vVBRP55Jktth1PAhWbQ0EXG9ytfTCF36Wj5BhFYWQOEv6uZgfCdB9PWTLBKe5elySk
9/WyAo6ToVJEoWhpZ/VUuMJjctlNUwuFP1tPwdj5XTGPoNQ2Iyh7E+bYDwnCqO4bmpQQT+Ers16e
OpvMbZKWfknETjIJ9U26Ac3vTzMiS+wa2ugxTUBhfJbQAfk2RVQ1R/6w2oHSD+HGlyLYM0Ha5ex4
rc1zEPbAqAHjTBGu4dUNwYkQzCflX0XA2u4otTiHMqpPJQVRCTtsUr/OTQIgRttvVudGrFSe4rDv
JP5f74M+DVBo0n/ZVWHAYJvKoDwjsubs69Dh5HqE0MzRD6rZiD1Ng8QC5OiRo7g+mHhwB/hht/gk
0kbbeMTzW+zzxmN4bvZO/0DjA4ehUduxgMXfLyH6cuzTefJT88TAnR7vRFOu5pFh7iZ+XBcUGF9W
BinoEVo5p8t0qsoYFNaKresetgB9/TMJwyDeV8VA5Gs0inF+iUeIjV9U4Tr13eCzIt6xQmzlNzUI
2HZDtLqV/HFziakxG1hVA8E3I9ynJak0BP59tOL97fppCTNUDfWa1iQSxUmixro3Sw3VDYBFjT5Q
O4kee8VizaPiYxEgoqwInBbRWteJg2xhN0kJA9+YE/gMZkS7LngZ61Y38w7FcRU3x6oy1SEREkf1
IJRMyqxLfMAQnG2x+KHAHGNtxqdmJg98mmN9ossW1ykFzvWwuci8COMKmBNbgTxuX5s60jKdyUjc
fSQ735SpNdK1D1TZqg7TkcOAFudz0NEeDy4ozHYPamY51plp1jXFzwMIfKq4HJ97HBDY/iDmVN2S
Fr32OVu7pfkRqzV45luE7N0B9XbxCNOHDTsa7TbUjKKg+IhVCwanAFpxPvUSQXSKWamVPIRDK9EQ
VEmcFHcchnQRQoapluMOF66OFsP0y8dSNMm83LdJ2LRPc61WkVdjVZFnBAqaYFbQrkOxDxzh4sOY
IFrZ+46P8rlLmnI+9KNQd5EcMBebxMUBIVdhMf5AbOIOkAGz8HFDGOh2DcW6qncdhmj79jTFddy0
iKjfa0xlOAX3ejTt9KufzSD+mjHu/3nmVP5EcorNbJ+sDrDbiaplzBvgLn+ssAnKNNpZ+6EH70Rl
nVRF5DNsPmxad2bGEEl7iEZUM9tTAVPhdocEP7Eyj0bm5o9lUxbzkKMrOLRFHkSbZCDdjx0dn+Kk
n+kTDFWDV93OEpKNApmBzNjqtZWfkRmDaTHaBj52cEGCP6rITNDxAJgklPeiOC8jP4BWNSTDfbkw
8tYz3pYNzN8DQ1VOpyYIReoM1Ohf2zAK5jxgix8trLpnNd23y2xgGjIoRLIjWi6kort+KVTzTepG
zjuLNyL+IPElxnPSijmuMrQdhty0zTqmUS/rKnUBf7dP8yCzUqS7TTW91SwOw8Mq311hMrEEXfAZ
m6zjHXLXwK67rYQ1x5wmHV2iOG0bsHwO3JZxeb8uHWPHGU6YIwy/gfUo06FwKPn3G4rv8QscZmx3
54BmpAmwdyNOUkVYKjpb43hEjeDMq3fnzAgwoJ2cxzj3rGA07yxZXvUsg4OgNHr04xoEebDgv1Fe
Zj9bjA03+8G05h5rhV8iaRM0QoY1yIapYSfH1umjWXj9MorYLikAXgnSNRTThjREx2JNCZA1dfKR
R9GCSrtvfjLTsxnlXcge2m7Z0qVI+LOckGIhJAF3LURaeNDYaSGH2iLMqM32qWcddvhFbeysa9dd
8Hb1YVbDzgXF1mQ7WeAdMj5sA6LveTrGZECAsnQwm16ly6Dk7Q6mmYo8jLf+2LNYHUSh5rPR2KBk
ONVZ4+r4PgxRsAnLxiBggzhLRqoD9H4jO9F3YQoInc0kZXMG3736ME1R89pPPTYtoLRyo0S4Aw+J
I0TwImVy/tINiUVaFiFwGpByb1VPdqXBnjFSsWV2gDu4rGGnuTIUPGCI/ZmV04AlB/E1Ngq1C1A/
obgHgdoPlnTImOrhtAbLdxhEckSNBRI2J/B5dG2XLFx6hftf0LDPnB3aC1zhKbKAaPzVtjz81FTY
PiIdTK9V3c9ZG3X8CRZi5pNhRp1g+KfORrYe+0nbpyxoeeZMWOxWzUAQCbkrdlAuI2wqkzY4YpR2
zNfWIKSD4cPwbVyNTBsFCa+BVuEjJpfQUOGs2EsY5x5tgyAQ4q9li7I4cAqUOqTNK/QvByiY+AWK
h7pJY2wNh6KeODxeGRvK3aIi6YBQipe/orZDAIzkNnpqba2R/oul+QkBHzn2UbB+iDDZeKgLMVnI
7jfctELHeWFasqtY23z30ywvI+f9S7E0FCufahT0+RynJRbDvo0LsJ9NEx1jU7gdgM1Y6J3zx0p3
65atyTDvXdDaMiWtKn8WldOPJmHF13q2PKVT4NyOlWH9ufJqWffWmZ6fNantXruBj3kYVf4lLorm
uYmq+E2Fjf4FT7EA9kYcgVki5aetDgJ2D7+C8nHqvDrNtEyCdAFaIcfkNWKA1Y71QaMR8TZgH2yP
fEOZKzdloQ4mVnDdi5qKlNmm1XpUSViUu5oEwZwKYk2YN3Udo7jVT2uH0pEZfW5xfO3UptbwtXcL
zuVUVyu5hJHYhs80HkDaT+Ip0LsKeUy/Q7YeRWm/JeUD20Rxz0JuRxiIigpFJLd+J2R1rxw973se
gG6GZ4cUEWnlhHoCzslgNwjZvYDkBahlN8LK45fSxjYZQQz1UBi6cMgaB9hZC7v1T0WIEHPYzHhe
RwrXKR/KtnhAR6axDxvC32Jnh6h4jGjik3wr4COLT4/4IpM46t84X8QJWrN6T3nQ/VID6TbUPGd1
hr60FKlHrBpnWB2myCoCB62MQvj8yMSM12ie3s20RBhjyr3qgjne0yUWXdqJJAEJtReNwyyhYe2p
Ejj9ds6x9h2M3WhEkC5+Lmnb8/ugG+QPIrQvMw57JeR4MNJ9JU0ksIrRASA7iDIQpgg81XpXyXX4
hhiv/wLrMfWzbjvY1YQyKGjG5wihcTn6CYrkBVlmtk7JNOJl6clXXc/jAzaF8K1ry/lnh9bQ0ywx
wJYSYrEmg3kb7uc54ee5LMrvvBrivxCyiS+eOIGcrPBTcFlB4P5VKsRvKW2i1eQF4qSHaevLLYsW
llzCoqfYzIeefrADoreUYP2X6TZVxYUiAimz1nja79XSb35f9NFUn3hYu3MbvpdABP5YkuISfkDc
6VDUqNqyyhjU+OILnKKjKi/iEWJXCqF7nI0zfPAehphYwDFFg6Gop34R2NlkhP3vadtGFXxdENWd
424ZdhaANZ5vZEHFFfwdm+wgMhhewAUEyZ1Ei4xhtaKK5HlDv++IigdyM2yKRKEwJKv6rh0IaTPh
1wDq0Bb7RVm3nH4piyZ53OhSf6xDkK3yTQyqyyI42nT50Kp+G3EcLH37UvFo+z4MgIEtRPbRLlid
/8Bghf0tqJ041J0c9GVsGcK/uI1sf1xnrT/zTbMpJ8hnn2fQI3+azVb2CJnXNmbdgtLenjuMDkKU
X7nXCpLcRwwA+YdGYHJkp+K67HaoWfAp88hBinOBqvx4xG8kZwqZiz8wEXKTR7yr8ZyIbotskaRr
dpxD55qVRJTIOaA7GPKhi9hzMq94oLh22aai9NsjcdDPpjUOC3h4sAVHVg06pL/MhZnfdNz3Xdqu
FfoZvI3kgUTdgALKuiIIj/oZSthJ21mgOFuUeQlX4G2n2VLUZ71VeFMtesj0hPtW8F3MBnPSCSRi
sx9CcqK4dW/BOKP0XiEwuU8Y1PF7RZp+PQlr6+jkk0h87cZ6sk+Ca9iAj3bzeCFwsvH2hOJBaXed
QIHsuAXLxLNodPKiymXFdAPsSVDW5tMUPiL2WgdkCdNQZnJaiEYKZ6Y5Vy17P3+pqpPkWAyF/RJp
UjbPyRCWwbNYQ7pmCNDr5RD0DTjhdhXh0zh582aHDYl0rFeUM8EsseithFH4vSoFIhAm477YhUMD
ITDpOjbeRySKB+S0E1ly3Wrx2Jhg+qsbRg1KlK2THTI8FFYwXtJUMDoqq7d4MiwX22golvo6lbnn
iAw6JGb1XiZzeegw8idSq+Pg+zYJcY+KhOSHlbXr6d080XxnTUc+TF3hkAt1yt01ZHTtkygZOaEE
+VRWM3sMYYh4Bp0Md7Zea8z3dVQJFBu9K9nB9wtkk16PxWuTVKtJScimk+ODiTKql+KwUVDUvw6A
4u9I23cI8Ov5rolM9H8cnddypLoWhp+IKpIIt4QOttt5e8IN5UmIKEQWT38+n7tdNXuCu0Fa649s
6dve60zsorTPVugM3/QwuXHG1Dsq9NNqGc7arA1X8sJilgyNG+UKoDJOOuVQUrH6cri5TlTPycRk
2SW+182vsifRgNNl687KaY8/0lviI20liaaPg7uOcx7HWE7vhOboB+WNmC5E1U9foTgWw5rtahI1
kllUvsz24FBrTsN5XF+awI6CFHTU607kDXVb1ttBFadbiZk8mLYAzsMERiVBBWKTOPbGier5ffwo
ImtPLT+qfu9e06zsGJW9nmp7VCHNhDszj23KU+D2cZ1YMX0cbA4EwSWlVN18PfrB6KxXRkZJ29Kj
l3UaGRUx4kNzDRcveAK3FlndeuVjVPg8J24VfgSzC14VseYmZDsU3UdpzQQBN3vcMurV8f9rp/y6
yQR049ePghAh2eKl1MnmePPZ6/vDTrrJa/NdiO5Hscj55G4LS7+cOniWNR5fl1GZn8JeBO7uDgIh
3UZG7nypKk4CN6Lj/lmScP7eHkdDyFQxNK9WQwvTo46oNGFZ30iyUFATJheFtYOOIpMdzoqqXy/l
xQv7ZBoILE2g0syrKrVZMjB97gF3Af9L5sEe5qtdtuFnGcum/3d4w1YnrJegBfag+JB6ulrvi9Gr
3bTv/R5NaCGt41kHZdGcR2Wtmgl5jh/Qi8/PxUI6WB70VRRlFcKpOdvDuDnSsdDl6467YE0NPv93
mLXx7+CEhuKO2qkvonXqM/c8N1Opu7sOXAyjDVvjF7Owyqdq45kijc204l7qTU53pgqDAUINnOGy
lHG3521t2k8N2J2Xqqi+b36w/iCW1PwxLDZ3APA8dZ7Z34knwq/WYhiJTk2h/aeF1ebKq1VtmfF8
3ab9iGmG7aYNPbJ5PGt6d5Q/B+egU+1w/ZJpmxRyYHvsfXQB9xBYffzT7IcDGzcyfXNgjN3fYRjN
7/GQbnna7NV5r0vYsbLSzhXlQnC/bE5ByeUgpvN+FBUTOmTM3zkYeQrKaHeQcHhDCDEcaPbegrZQ
EQD8rTgK3qNte3IL4Wed8Jv1woCgkto1kplCz39itU/rjcbP3s37oDzuG+oTr5H2xod568RZ2hEF
uMByUoD5UqKUUSu7XxVfNAApWa7XLpy44Jjmqinpdn8EdgAupaQQsf4Zibf7R2pIlWS1IGfmql7/
rXhQKo76tUlUWRUfptV7yOM1hSorrXHl4Nn0fBPWXv3r/JghWBBxLsjz92FZwrLabsPca3VRc9S8
7ZaE5MS49N/O1cZlPB0VAObuQwTrqL8ruth5NZZHToe07HwdXJU7NlxZzRnDQecxGXqRDHNM3OXd
MSz9afP46x17lqepUmB+ccMl00HyJH0YyROw8FAmW7hWOltA1l6bJmYTI+oR6n20i9tQKUbetdnn
z7VudFaMQnCrWG2XDJF7nIqKCDs4q7JI1Rq7ly3s149wX5Y2nWlnT3A9hLetC4eLZ4reh9upgic2
MPhuSLO0b8UICFCU3o+prdbT3JXlC8qBKJuDcMv2QWzfFmsymQvl/KpDq33qqOxIgTnVRYaF9cHb
jmTRJjQ+AQ1zzksx2vk2ASBwF5bn1lsa3qCqYC2J6EFLu67iveyOnhHO4DkINvnpOBoLoIgUq1u1
PI4dQrSoYO5NHaitizuBAdhjWd0Wr3cTINGdlXMmDXAf/TGhZYnc39j3MtPp1xVVSOZ62HnEHopL
p4r94juQsX1vzAPLhjntvBHPq7CqSx204tq2KjrNVnecSb5oH+ZWxDlN7r977FQpvxVj0DAWVbKo
hlIuoyqTqXiPn5ta2B9bpdwMYtJ+AtRtH4eqc37zsHvZ4UuVet5aFNmubFiO0i0T5Uk7KfqjyItm
rT+9EszQ6+zyMlWOzMLymDjFLesTyVMBoFl9OiboztSCRqc12ruv58L/E2J/W2R+kAVeZjVFzS8y
rOYTiDS0aLHvmTeGyzmcTWglVbH+IksOaKZejqtW/h8G7r+63IJXrKKU9GJtf9xrOKsNnP7dLu3w
DO3rZpW1x9coHq3HadOfwaCGvNESdqUsYhosofZYQWpuyzr030EWpjOgVXNn01N/QvimuchN/df1
Z3UBhwxe2nF+n8K2+mjtgDa2hRkAl8xUkD/WNPekd0avTluF2TGCR5ysIO6SRo6xmyhlusTMoZ0V
vfMb19TE57mK7IjHDv2KNEGY9zhHxxQlS5/Em1i3VKKekFz2yOcz3SBr0vtcPu9W9cOticn6lFvv
7URhhnYf+HlJhVm6yEN23nmbFy7CJrDgY561qe3yoVsm17NOJsDeAyo1z+UheAE6sX5bj3jvL4xt
Zn8DSq0VZJUZ/fg/Oa3+b9EYJZ9suYc6V05kxn+V8Y65SfatEUMmJ6nd2xET6fsZVdpWd3zcWKaF
i5IAmnsc5JNLNrr3cIxdk/nl2rnfjOcc+s5tnA660Zs3qV9jbE0j197qcEvarXa2/+JllPpvZG2B
Nkk/VM6IYpVfYNog0XFLSEBeZLr4dQmma5z45zK3zNB+GJWP0J+Nk49rX/zfEVfnbjjP73Jbqi7Z
pmi08mLVtUkBdUNGS39GvsyNSIkqOsZBufLT6MaH8yosP2gfq7LQHyyUAzNSy3HTpVV7mA+bfOrx
Ja6iTZ5IbnLsNG71cANUcZEzNEUz/FutYu7fh1qY/tUh4X5M44qLf6fuYhvrpOJlrR/UNOgujR0i
JNk7obH8hGu575/6eT74pMsDtDZpDIB12m7OCNXg+Uhm7uLY880DnsOi/D5bykRPTFt29WE2cQzJ
sdBx/1H1mofJdaGenNwzm/sD4jVynhtAlvKfJN/u3xIiNiZDDQVtla3CjthmFQjDVY2L46UgTYf1
zOgzl/kUSes93nhKCHj1G6lthAlV2BRUNwtBgbO1VD2tYnMFbjyLlXThNJLRsr/NEnImqyZUT1YS
KsSm6DnVvHfQvnZhL/+cbUDBl8PnKV887K2ksmYKCqQP3PvzmNPNay3fG2H1298YSClySYYbd9qi
3YWw0j3VXOtgylxPFeTftA/lN6+2YMTJqPAi69oNcoq6rB6Qm921LpKjBjKedP1bbETnXND7jOY6
jdbUqSycuqh9nPZxj8+hrKNBX6kwKhmLKJU9fvrr0pXpZns4Nst+gWnKuo6Y1/8k0Jb3stMBMOhs
n8IlKAhsoAKcYFDnEI80V8QLpLWLQsP2+YTWRBQIBobEssr9YXJIOu7u2UnZdpPeJQ3sjzBCiOnk
rUF1IP+RCsjiHnNpqcbTXq1gYItdBu1Nw4e1vyGw+uPbxIEl/tXObENMBlW7VfbFxorod8wKIVo5
uK2Gnz2b3a6KnPxwgr5nd5KzNRPReTgWaMO548ss2yvnCQscVWvKPb7b5RoOmTfNUdW8QhaYTT1G
tht2dkYChj5+BU4Z7J9tuMgGhtsE7a8dRGDRp8rzSnkaomrXQzq54tC38oDAJvM4wNm6Aw905+PL
v/06HPTdQcCvs07hQ0s2I/ISbYyJNRL8hGhA9x94fxPmvH1ttGbRbMYbyui2vzmC1UyduEvDiGbb
RbCfGI9zgk+6a4dfvMy1f7Nnt9KJ3rzNPzn1LHn7G5pZ09WZIjIw5vhfKe3qc2X+2Wd4LimiKaUw
M+7K8+CXR/taBBPX9WFTpcRhEtRXyK1OvDVRtRRPm92u880aUKfeEZZAg1cxjV2GblrktJ0LZpNV
R39kXDdxsnu15hUtGSsYGfVsfXSc2Srn52+XvOp6p8XDHXm5E9jH8lj4ADqfojyC4SeKL/eP9vYj
AlqAQAXW3iL/QUBSs3NAbXjnIhgRXDkqbl+joYppsdoDOwiytbXdEUu7336XiGyWp5j1wqQQo6G+
SUXD5sl4vL/5EEMCJ96yH4Obaurgxcem5s3LY8fep4T94XgySm2HSlY8DEda1+CvzxaqF3GCYqaJ
pPaMMAwku77Xrl72tCjaQl7ILZOwktJQEMPLg6NQufurLq3N/2Zvgb1/2tQ3O5lZWMgBR1fzsbvO
OjIck0v4Y3VidZ43FGteGYTX2JuB/QTa0tRtWhptItfmVQLIqHnRqxAEO6bJIY25x45MKVQAiThk
SIw7D4D7XjQClGhorZYU9Lp9nvxIB08T0y5Di5yXHbaw7u6apgqPa4DP+jqpI/gt4t2WOYIN+7sb
hOtbyTdLtt6mDaGkXYAaNLTH1xGNQPgnAJv/VRS8LZe96bc+w4sPMhjajILXEPbdv0OUsL74lW8A
+bs+ol1I2Ovj1lh1c183UjFteN3y6Q+xtz/aezz8hMvb/3RF2DVpPBTST9Ti+7B6JV4FC/VqusXF
GqX1WsuOi4PqEGBG/nNhEoZq4ssqk+qw2tvQRkHel916FlG41+Sdb8AQ9teLrNwYNsQM40+5zQe+
H+h07op1KEOgULf5cKdV/W0hCv8Q8auOt8MX+qexkL6/1HT/FPfj2FiE6BprjU8FDPmYI5w8hizu
p47BZPNk/ygMkVxpXwGinPAd1dZrgL4Dw9HRjL+g5L50xl9w/ZTsu1pA9Hc5QNk1pT0WMDFl7aVb
taCAE8aLFZ1VkddwoQq7eALAxW+UoHdtpn+UKZVOLpGyMGzZ8RI3WS9M55ytYbTc77YqlP7grQq3
Lw0+ANemKbF8ioGxx4Qvrgv/TvHQ/KocpR2eoWORJ4Imh+AeDRlXdTVhSAniRofpYTnuBYFSPeHv
A1iYJzW8rIGrATdHpArVc+kqv3wFqApegWCb8k8wsVPYS71+V+QHvmBz3PvUCTgfcAUtE2e/tbTW
a8nZ9eIXexmmYbiKKA922SA7DbXlV/dbO3jtt8Yfeo7LUlrisrGAhZc4AjI6hQHwyAmFV7Vkpb0h
UelMhH9ElBqNT9jWtnnT/Oo+JnSe+JxLod9HZspJwCfywStL7b53O+Dufm7d7vCyBvPYczmTZJ/7
qJJ4ro5u61JJUSrw7ObGCFcSks9D9SRNI4ufrWhr8QAgtBZRGgxF5CeASIfOPR2E4haVjMZPlDGN
105Vng8JPWrOpaWOp7s5Mtv7MB2awlvhTjKJdQfroKA4z51ZymvYcdJfVrNMG4WACPggODiH7gcz
UfKLfNRu3hS3EqL23jf8eOUAUPldHIvy8y0efP4Z67aO2XZU/BRBRcRnsBT9W7xv4bsdB/E3V/Mk
p/SX2dY/sw+S/xZ98dedvfFnZK+hOu0wWGsii2Ev8/YAOk4txrLgt8vZZ8lkiUm6eI22QBz52slJ
f/i4y61TS75G8adnzAi/HYNYX8bSbe8tRp3XaYg0GpRm5PtqC2HgGJYlTGzLryeA49BMPPVL22v5
7Ou+tZ9WBx3qQ1vM1sPQoWjh5uzN40CXsos6u26aRz1LOBWUn5h+Otm2uQgtiRe9nQ8BW+6U3nuP
bu6qnDkon/tulOnGlpAMLNNrsokgvow9+s61t/R3KmymOGlLVz4NDvEvz4JTUWZHPasfbCYlAgDt
M3UpQJz+1nTtSMkWrTotuqWmlqkd+TuHWO/GRJN4u8sZFcnjR2AclSJbnpYvubz73E6TXb50az2q
t4hSyfo6ylZ/zf68KslhPOAls3ridQ/mCu21i8DvLJn+uzkJC3OgfQGrfGMjiVWuR3d99N1e3Mqh
0NeYeQGhRWy53iuKlt3PWLam6eNoXeSV4RZ07Xs1FHafV+WOYseBgwER3IqpfLSpQHpqHLsXMAzN
1JzKreiiSz+sonpAxFcDEK96Lv5BKdTzDx23g3ov6CkWCYPUzDdwdNOtAJD1T2jg5wjocV34xWlW
+jwilJdcRHBMl1jN63ZtUfa+1ovbuKfBHYo2gxo25bNzFFDd0kKM+dhBhhFy0jns5omnXHt7PayF
x35oynnGJcHNJ24Q3PwQfeUiVKx5q3BriylI+uKY9c0jE767+M0hDwiWGS0nGPlxnpTVnVo0Ple9
cVQkNX6LNWVQnR8nepfvxohYmF6p8iUOJ3U3ry4Nr7EVoAayDOqpEa5F5IKGzVsJ/5WqxaI6Uo+F
531nojBBGlq+8q7+IY5/9cBb9L4dbXVrd1f/nLCclHSLU+mVsq5v5jbPcYC+gqtjTiFiUf4Nxnbq
+wV2aMs7bU3XjaQ9/plahc+i+IpjtRZveTTtUP0a42A4h/ts40+avd2+IOEX4ynejpCEu4MhOe2/
UJ47sMwCHKeQx9mnVHP9G8VChKm/bk6fLtXcX5EhjK9aWb5k3jS+iTOhuLpSZGCbfF6XAxUCb+LM
qhba/5BOdGk3K7fJ+cu1D92gA+/e09YQX6dOj23WNB2FbkXDDv6bp3r5WR5mztF5YUfwg0KN+eB0
7PZ+27nryS2ngYHQ2p+EXqNTXdaNSddlIZZqdjisMqXt+ayPSf1hwmryVTTbg/Cd7oRrb8l2xruH
pQTXVHgOfm6xqnkgh4YwnmNQmT/N3bNTF0N3bivTPEGNdBfp7N2Ttiov5yxz4Rx3s55GZqGkjo/4
IobaPPMpz0vOSNgOqEkCe07ZcFGXekN5Wkr4gpeBy2bkC6Ru+M3e6anx42HJkFQQKLqXC2JVf4xR
dKsmHIEFj437Ypp8OBE13nxxlD/E4O/uf/XozI5/3nARud/Hsa5I1a+39sGdbPHmyiD6VqB8K1M8
RsWaRBYkcYiBckrGrnb/7qijjsSO1+0mhdourdcggukOCNp+/IINiAe/JyE8KvnsR++3p5pAnSBX
8Q5Ab7dduvZkr1/LA/1E57jlcLELEXuMBC6pSXbpP/CNMQbsY4GwqnE02bq2/1jQvsvrNfjWfBK4
c552aeYbf8h3ZFuEa2CGP96CFjlL2kRj46SFXOzLIVAb5WXbWCod0csdJANxV0THVF7LzdqTgfXr
gnx8elPN6BVgSsFqXsOoB2g4SIdTSTOGlnlEMIsunKHP+i9YPejwbVy/7vpDnR1XRPMZosvsec+V
aP+17eWrhgClU5MCTKAx3DyvPbKZPdc8gQsjVuNg0WLIrcPpNhKPHe6KA2OPOu9271uZhh2Vr5BL
dPcsVsxikUDuaQbL2o6t+K6oZTEi9mnZjmIUR+I+nBcYUsMFfeEYRJg190PBgrmp9Zl93v+MhynA
cuSvcqe82C8/AsRtd3Zo6WdBopSf+8eonEfGzaXIHIVE/ptdNRawoG1FebjtTMs8tNFF80wwtzFg
y1SwPkKLOXRWZZi6FpN0YaDG56PfZAGYtzsa5HsqCxQdaGvfmFTWhd9blVgyWtW/E5UZWnfbwMaX
T7Gj//N9tWccKOU7BQmMtoS7VYzf1REH1IRBSckEnTYHAXAip7gNCfBIQhtDF6z8mvMdO582i0ku
F1+IE1clWoUS2RCcV8MknYxbg/JkMyhsbysDa5Bym+7TA2nruj45iEDMs7PoyYE0od/l9HUOU+wC
LWlHiWhRMaR4SRyZl0cdBM/bjj85GYJhD57iToTHE0I+uV3RRXxF89u8VbeaV7W7W0Mx+RdTDhW7
n71v/jlWhSP/ulgOyKyzKqAOCeG6JXZTRD9iFfnBM7Wyk89LbUkXp5FqyyyQNrVpy140QTpzKPTp
OMzYTBKN9k2/mJm7l6O/bBFhpSQG2n06cYFARizFjJozNR5i24d40aNARAuYbf3H/7v6191nWF9s
L3roRqWKmzN6bZFv/V5+eEsvP7GHAXf7UmxhNo5GAN/Gvh8tH7Cxfn/fbSGkDzAlsk3krBpdtqen
02CzQScrlikXXBUNQNagjgcsmqb/XEw7w6mbwso+91G4/i3lEJ9kcEzDZfbYFxKaQM0pRPVZws4s
y6NW89KdjtVE42t/LI2F6KUqaUIo5DDKfI375rcFiT899rKMptz3Y3MOQmszyaZaaSX1l8uAebkr
T6aoKswjttWnwR5Ef9CZ+a+6GKoHqUIY0Ei6bLbRViE2OY7ZnEZGiT3FJWMP7/C2fPRWGdqg8EQO
10nZrl5xWdTQFY+eddhfbs+59xCU26jFbj4hef0PtU3VU9/3oaEVNxDvYqBvkx3djuoHV+CavG0T
5MTfsgnxeR29DN/GLxkXBB0c8p0Pot2d3Foc0FHWftx4kBwm6WY7LtMkiuf2QFr51rGwP/tcumgI
8NVlhZj248GtqyY8RdDcPxm2yHVze07RKkHnfHyzZxGPeAFHlNeR8Vag/qXyk8Y9BA+O0j+mWPfZ
CPPzNyhtw6hCptrFWjf5TW5T/87bDHEpCveywPL+1pU43vZdBA9uPx2/TFW3J3J56ofQDgMqI9A0
wD4gMKzG+jdZDkOftq4wmK7F/mAhzJvSZdQ7rF85fu8wNLCaDkv42OEM5Ybg7nSsvsOZ2ACRh+48
/IirwIJOa48PRIz70wH7eKW/He9gV8RVXhOnfm/tqnp02pXN+Cgs0K9QE8/CKuaGKMzL5aQddz0j
HZl/oiuznjZZwbCjxLzHWKrjHENb/wdplJ3imAGtnzbrPZLb+KrMsH+SDL0/OJhVnvdwv2t4kM7M
SvrNXjV3lx2OyxnxeXkXreN4VZaLutpqmDGJoLJzR6y/wSVw40yyfkAVhgvM3R3aSWLxA+HwQJLM
Hn9djB2iHOpO1fUohX1xt97cQk5hBCed+qZKRLUW38hvuVbqX98GmFn22XrfUQ294qnfHpp1X64+
IpAHz6vHP43xrCtg33blj2KzYayWtyho4ody/VL0TYXToiR0sHmOzMXtOowZJ1kE8Oj0JWSYbXI4
U1hIBNkCeGxHcxPXcJO46HHBlEswvJILtK9IwCJLJ6ye3YvrInAUm9Xn7lxt37u1A3IF3JJxZtZR
Xia5z6zF5KanY83St3p+lQ1h53Kl2ohOaWKdyF0RINxp2VJMDuQ1LmgAQ13eJksjRRgL1aZ243xO
TWhdKUko7opoD3/slu8BykXiBgcy/zK1tSDasOuPzQlhXZbNfYBg2a7Weiz3GGH6rIjHKC8JCbwb
FqvKrJqeb2hRwkAje09mJt8v96Fz9lheycPcTxikPkP0tZf5iNcLy6z3Gelhvp8OoV4ADUFfvYlZ
m/S01BrCtYVusX2OvMo6o41tsCbY8WnHhEmoZHH8PhycZjVm8G/B3I+/Shw0L1DjGJ43iMrBatcz
LWQzNySPEerjcckAsNwpNX14fPD8IlrRKvqvgN9qMne1y3+m6a0cIoCdFc760eGdg7xdCntmKrX7
22Qa4aTC85230hJ6h5q3uztTNgOLdL27N7Yw+26A8OSyIRIYETOsDcH/FK2Ds4sPacY5bfRSVgkd
Wliko40Jwj2mrHEXRECgKuZttpYhOvmNab9FgQ8KCwSXsw+hlQvXqX5GEwaqA1BgXc0QdxflwQHS
Q4dxiDO6T5j8mwzP3fI76IPqO/6MCdIj3Ai78pvbUMruNZ5MoF46HxeBlEP3ferpSk1iQ2JIImc/
YsHBF42jrkVR5M7N49B4SLgQlp1bUdd3S1cAe1P1vsMB7uauGnz7Hof2eLbgXrqc2bd53xkK0f/h
csOMYbUwjDRtCXfwvnWq+dlHgcZ3PC9chEtQk0xPUAfEZOC5qbMhrr7UZkSkKxcXBhrXdsZUsWYB
mALyoaU7+7URny6ivMcJL0nmRj03LV9rwC2ysQJJuImUqbhJecr2DxuR2ZJAjeG/C6i9uQp7R0yu
JzZ0afXVaUMNga8dviG8ww/pvagtGF/K4zAX7XTNCrssF1RN2vlHDWx3h0XdRs/fWegOY58FDFGW
jv9qkNUyMV/Wv9TxqER1/aW5kcIyh/eQu7XAms9qeEGiblA3oS2qE4advkg2TGkXRsHopuVY5IDB
yEnGwUs7gup/4WuDSEYJNuf2pOf/CjyYzjeiDOKX3TEINUpdLW2dBN6GBxAzynIKu9m5diNSHSyf
y8msJZ4vqbtiSVd7Du90W5IMp2LV73cO2QSMZrPTn+dpd0hotYfjWQQM7U08rGsWBu3xrQhkkXaS
bNBzQyTMz1IF01+GCnExrFSnQ7R2jn1GvbtH5Lwf3ur8HRTuFbFEBffSAeW3eW35U46rK5H3uP6D
7Po5J5EUmTF4jmgSD+ceANxGJGlcWc4diosNHHK2fs4xZjwA5rD5T2+df+3myvoEYvD7i8EBfY+5
jKDSpquum63HmyitHpFnrPRDY608G5TkPErDzxYLZlveKCApklIlHqZpixPQr/2fH1RTjuNA8G+y
xftG+nuVQHnDy6HefSOHqrjZiFceS2/oz8BtA34kbU4z8IGfWOU6yJwIOPW2Ks2yVrdAMbL21KOp
evWrr6z+2YoD6yJCfbxr1F/4PwGjjnSOl6HG61KDVAZBfHKXpn05js07UfQsAB9U/DfAn0SAwWF/
ibEpq51J0qGec46fvTGqHprCbB9fkphHF2b/vzD01++tZPrAT3X8GZ0Jsfi8sjskLLDtHRCaSb1x
me4s9P8vXyZDbC8WD0WqY3u97VOHmWZ2j9/S9rzXEKn1tfCi7rl2j+WXN3qbh3kjaBSnPVQDSl9Q
VqK+GkgAlroJC4TDQeiHS3Hy92J9RMlH0B7RXn2d+lMNmI04IkAZVUbqv2jFM5tz05incl7qPp8o
zHsLbK6JBn/rr33xkRbtMUT0o40Xq/6sCgeeyTGoxGOwk382SsPcH5f2+FuRtnWaZn+JnqLVQVc0
W+3yMJb4Lu5o77E/pgmYKpfC1kgA5yGsr7JEY6IAhcu5yYqpRoNT1cSznXFeR90bUSuxk09GqhtK
Yes/dwCEPsW9r+VJhTDYaYPesTxhJhJ/BlkE6mw0TplERtzfBPK4nf3ROEHgnEfKx9zUtHwJBGqs
6zEGqP56XNn7YhV3k1n3WKcD1wDZaUY4hUlZ+Db9gMrO0IcXj9ipgJPqVeD5kYthB8UkffIXy6vB
A5DZ7KdxnsXVCo12f3YQ8uncFs76yiUYzu/bFpXyeih3819IDzv2pNEWby7LnHcfmv/Ly6fCPCH9
itqHrrBaAssYpOvpUUy63imcRYxxIqkDSfg+Vn6UWYNeLXXyRKAzROguRS5jaA8D/2upzGJnRob2
9gNx/hddyKZrYTkaVESsCSExDy0ZcN5HD58Uv8PNNoqTsW3Mt0GCwFa3IZg8NA293pzc7oizM+fp
MOy70LKNuJGW4m4p6I5GGxkjyl9f97lhDWoCxC9dYfvDntbCn8YbNFoU4TbpxFiiIwtR3yWi7Mfj
flhir389RpR3T3ZgI/5OsRse47MXsbejchYifrd7e5yTffWX/QG0zXwKFf+PszNbbhzLsuyvlMU7
snAxo60yHwiOECVqdslfYHKXO+bpXsxf34uRWV0R7Iz2NprFi0whkA7gTufsvTZikBU+mX5bJ/Q5
/ZWMkLOxoXZtZyBaCfMK0IJOrhFT1A8RAhxsQ4ThfXUmD38GBcLJDOifpY8le5Q3+oRtyCNUT76d
R5QRNAuzhmtb31r63V9jTCth31qo9MUIwqGuSqpKPh2zbwwXCuMSUg2nTXlKRJcGpFnnK9uTSFDG
zsFNgYHvvTK7inOiX9zOSeM9syr4O6vpWJjSnLXX8NRuQbfKGYEa+JoTs/XuFLrZ4GsA8bVCySCC
TJ5VMZQdy6DwOGitU2om5AfU1dYpkLIrlRU2ddOosNYokIz7vIjtm04OdYiyrX5ESv+NiNsU216m
3tk2ZltlONlmjhkavlWKJ91runs/z4vnqR+iBwU4wA5QEeu3jnTx3+tKDdFTfi6fB442xMO6XTRW
GvqW9Vb0M8CDpY3zN8uP2vF1jFK32fnEGU+QSpjtwYLJmGXPEtaAStOC/uCN6JvXrBoDgRb1VCW7
xGYmZkeeymbrZBML6xChV4Rg4FFm/70yWo7GKPZ04b0HnkdWbJbJE/5dnXkmYI4OWf86L7yk/kyA
fUTbFHKLc4dmqJwDEmJkeetWU5ptjWRp251N45qZYXK12wL3CtosrKtfnX7B69vW6YcykMFtkF6Y
93rUTuwvnZrnRGPP9N/BLNGVNhDYNNs27xnKkw+l5+BE7tId6N1RdxhlpT5GhPbpAWtVoWFwmwgE
EvhpfXA3GVpFF0ldEVZOM360ozsgt0AqYVGPaD19ZUod1xu2Y5nvh7JiWkBioYz7hSya/t7x4qzb
SduY3WcXtdvR6OYm3cwzIJA9xaOB5r3q8y5A2tKVm9iOjWVTzEZaPhpUFTh0I3DCQIGoo37LS2LA
j22F1Xw9JFnPPtquhViViAA55LAXaI5kxLJlcnWaYpucKkIwjeU03Fe6y7fMs0ar1k1UL/a2ce2h
QUaTq2WFgczgcJP1zk+zKFlSWGLc195o1L6b0vyrR7XGPpfpBmZtxz/orC12tEL36/QYUHM7unUH
rBXvre7j3tEnGhePytaN7CgJVNRXc49HKEAMMaj7OaHDn5apeFIWBrY1LuZ512GhkghUK+8cOoum
heIWvrNNPWmlGxhTXBlIiKl4bCnSaB7RDS4WjyHWaQWjHpuyEy6U5qtD4nS6HRqrZysEZ29ajQAe
6JzFkplGDYQosBkYludqyeKvWa5Gpke3os6IAsiBgiPSBuc5zp7pmGSF+zaPiWUHObkC6aEHo77J
jKnSjlaT52rXnQkkOxSWRbMCJhhPO0HpU/sBnHvIApXG8qzP8bP4e8FgG8mFGYwZ9bkADvqh2X6D
dhUcT5U/zn5UMpT6Lgc30EdWYn0OadaWP7vSpcNPYT8vDjPgArYo0QQcJ5FFMqx9Q1aI7zxP4uhY
kiKNb+ZEnSOOAXi5rA5uZTePfqUnVhJYHJ+GsLDG0d3h5O0VBqZa2TszHV25BzdQPdJJ8R8lod3P
3dhMxkbyUMo16/FU3mpd2Y831Eyyh4pQtS/L4MxFQEjzmG5NpxyjbQGoZl83VnOTVjn1V479NFxA
UIhw4r0Lkrz1XtNO4jix2LB+T0kXjkKzZnfxngEEcnBGQNZEpzfPHzN125acjlF9IPYGoTb0bDFv
bOlH7o6Csx1tWqSqt3Eu0o8JM9KTqc3Wl469Dw1y5C5MSnaSWmEPVGFeyabXQSCx0/We6B6M7VMW
1QFiEMpNJeto4/k3EWyBjZf1uNs8bBnTBsYaan7kJd1jTfl2a3SLfjcDJbilkWijBNHiDqYgRCO4
Z5RaXhAwZAhU8zjankVV6L8ypDucz+w0KHu7P2SRsPvVOBrIjPSi+hoX5+LlMnjjB2Xo7Cnpp+LH
NNHzDBhhKOY6NkFrJrByT+km2pJsmVf4q6PmtQdHthvcxLkpIwASlm9od37MstM31J53sRhHpLUa
nbiSK9/5necau2Lp1J2CS4VFU0XucXJQzWS+obJNErG7DHI9z5/9XhNvlV+akGaNXhw4yWYc1uNs
2owEaOtr6vQ2/Sck/SwRi5ah2qHAtrMi0177nqCf3hC+DIIDE8pqaUqBGarstIj2rEwp45EsvsoV
cALZujpds2U+2BgPgeC01rKLOHqsYN8OH63bjFjt884fD70/u1vJ9nNry6w6oYcCxIPMpQjrjLwV
OnzjXVHm551ClNxVdRYhqOnMF7fURB5mRYm3u6dHced1rb8zM19bS9t/mHVLhBYMHtpzUe6HnIWb
z46Oyd7NJuXcV23kq1ualS8xx5dN5hr1up0n2FK+ljAz0TBjWLfLA9/CviVtejhQuFeATccOVBjC
BVAsZYhv1WJ/WtkHxUGvOxVAZjCtgcKNQRN46ICjNCl/aBCDb+qpzUMMZ2OwOMRJO7mKvyMd7d68
tJLo/jDpgxNQIEUcj9trA+RbiYGiNK0GiaeVTJ78yPve7QpoHpui6BXnBfyi55PBuYEz9hK7p4PK
eR1Zps030FEA4t34AqXCDhyz+SyNRtx1FWA9ZhiMxslQ7ip/sZ/7VFffSUGWdDQ6/yDT3Hyq0baA
8OVQGTMUBBobz0XG4YlmZ2oUxSjM0JcnOaNlq4Hb0VlBNZhvTDWN7DnYua0YY8KiXGhZHYLKSkYU
BUuKS02dU3x1luQWLakXlkM78TOIxCXAy1m9Tq1oNhH8lmPSWN5Hk4/qWw2m6Dg7ZyaNM6OCopG8
x84nEHzRHgmVAxrENaz4zhoL55GVdViXgsoqKAz7iVOKdnSKsT+2Iim6tcXTr0IEgCJ0LFLgGPwg
RWrsqWcZQO+/VujrRTCxJqdHqyiaj1ZKsW8Sj9tqoynYxFaX7UsgpTd51I9nK3c37gfC3g70g/t1
FHfGN7YH87MeGbS6vamtJaWquN1ge3W24zjjx8wyf28QKYQfKirYcoGQfld2i2a/xT60slES76ia
Mhwj3W3mjcVhNd57dd4+e1KMryQixEjWKg0CXoNaYDJ4MZEp8ACRyjSrQQ1sfxRm4YWt4COkRPvo
id91EqPRsufSmFRp1xrNquz06o6tXIfuzKYQEC0oyYtEtvu5UNWtnfjRprOi7mbKaKyj7o1Cq9X0
F/KPIafMuoZ1oT6z4Faq1T+bluPdWOAFEY5IHlnU85PjJO06NpzmVc/7Yo9Ewbmlkaq2szExBzTU
eXdZ2/lraml5yMRGu8ZJUjJtkdoMm65cHKiV7Doi1HXndhBjlfbzuy5m+8uoem2rTVZ2y6kJs7To
i41rIr+Ma28A1gYl6TPH8v1tOc+3s2vkJ85qYl57aTndir7Gi9kvXbYBFCHwvtSc0yBpwewc4f2n
EFOtQ2GAoJq3Ppj+DMhCCp/7W5bVRnPMWNQS3Eij3SryUpDYFyugYeyYV1Jz7ehOT9i0UT0n/KV/
RGSZWhmb4qak7plBwoHCaCa+V6L1hBaG9glFUHnvcE634bhEScfEWjrNou4oe3O+4OjSlfmJdRh3
86p2CjSWt7TXSajcLiBG4h9zCfR46y2o3R41JGb1j/83M/WvkKwXMOYuHhHhuETespu785FUtvjZ
r7v0BcsYQ4nI4zQRIbLRTyWku4qQ9m6uu/gFy1hrf0euSiO0eucrryqVyV8Q1f+CkmxdwItNLc6x
GOGJppE4ofMCH6vrsCrcxfICqeNvve5fcIFXR+bipOA7jVDTcjPAN7GrXDH8Aub9V4/1gq4OQ6N0
x7kxQl7M91ZNYSX1X1Ck/+LSl6HdqbKEWxSVCLGnYsfbqaK7MpXnMrNbEyiDco4w4dTNHJsXZ6X0
sbnujbnM7I61iLqTzI0wVv2Jo+YXth2/AF7/1S25QKfPEQsIkkge5ahhlI+ftByx/VWvyWVitzPq
6HQMLCp1GX2zuvmryzRz5bUvRigdHjRGptuHEIQK1klxSLUrsyfMiwFqmlhiDToOYYKfYW2mhgn+
x5NXPsyLQYp1wctsHQwF23kMZvkW4dl1oQHmxbgs2wYoRmo3IUTmVf1mZvMv7vZ5Sv03VHTzYkxK
Ni8J5+EmdNC9aEGBBhHpEgKoFHjvlTkrl2ndlmtjeqklHyLyn2ZTnvBhr696Ey+zuicKM+yvqiYs
fO9rLut7qkg/r7v0RVRR3JpdXro5sdHAo3Vrg7/4urSfy6Tuqe0lzbx0DnVA9N50b8/5dWB54/yY
/xBjAPAvxaUez2FMpuHaEud0FQ52173gv2eW/OHqbiP01lDaxLD3zBNKlfaA2rW/8lFeDM5EoetW
Xj+GzjjcKBHv9Dp7uO5RXoxMnuTSskoOYWV0G+Kb3pXbXXnHL0amZwJf7IQawogozA0iJ3vjtrNx
5R2/GJ6wyCANIJwKxZxFd3KivEBkQHrdqnmZ2p0DzmhtE52wOnv0m975EUX2dd/8MrM789GQjBJa
r52guvC1moNaaeW/mLb+YnETF2NTamUTlcbSQfR0O8Tw1POiRFz3SC9juz1fJTnE2JJ4GRejRHyU
Vv1x1Yt4GdutxcrLh1i2IRIW7A0FlvZWAFO77urnu/WH8WnFkw3+G2o8EziADi1+yaZsvG4J+j1X
4w8XJ0lzMey8b8JIiLMV0OUgkYOxuu6rX4xQTyDjWdy6DuNq8YCUDHc0ROrrdrWXyd0V/KlMpHx1
jDj5CirLVmAwvvLiF0O0L1Ra9gOLW6oXz5B16INV/a/ie+3fF+J/s0Dr/p+fKfY53ZwzmxuDP/nZ
0LJdbfWvdHCh1TXkLMIEqs9icffQuEs41TKYVbUcbc8vly0sj/gVM2l+yGzybNxI+ZwzZR2cD5m0
yNWnPaEuQj7Xn2n/MkBm8BBJKg3wMVDyaPh65YwetEfhac+GHbYzaP1x+O5OYGlxjq4oxHj3Y+Xn
p0JHOYpqcLrDCZOGLiCvVZJoh6K3nlLpnzISqvpx+DLNybSZlpwCJUfspeJjG7fSxmevqvJt5+jx
BkmTv82lf+5oNw851p5NEfcCLXYyHATiTBt5CNz6+Waa3Hi71HavXghf2JuFHOsVljrtE/yyS9XG
HlCfQEIeANIgoDJ3DfqGIy7gmgJgBsQ3SU9+G0UnWKQbPVbDezYbuEs7Zz0TDrvBS3EjPPm20Co/
WH1x0qqBxk/Sas+urKePyWdn4Og3ZZVD8Ykady80YEj4WQFCeOmZsswJCqjGNCB+1dS0EmaF+Aef
dIU5ylpR3jmmcY9Ytr4RTXGgYFA9TV4U7WwN8LiDheAObBy2whl55QCN0TLuB9u8Hzx73HIALzHs
uhNOOsz4QRVp3cbMxj5wMr/4kqVI2tJO2wnkOfc5cDH4d3c0Cqt1WWcvS1F6Abuzat4ujbaHFfPc
aPNISQr7KvvNtU83cl7Dtr63cEAFCHIBTclp3sNsIEYgT7wjRMwRhcd81PC54ju0AxFHUeDx9FvN
tF24Cc60i6C67h1TYPCo3C3aN/VKhRcpyEA3n7wFKsVu6fiQggoUpIEB+CwAKqNvnVEznABXMz5A
x5A3nkk6ACQhq4VuTc+0M5V9aNq5O0Z+d1fzMp7BwBvPB5G48yS7LBhGox2Uw7zvO+c4xtXL2M07
kXt9takHjGWW7xSPCpXEcbb12wwK6EZBag4S18cuJsCWDjB+b3CWdUHX6i8CNc5Wh0DOi5b5ZWB7
ZR66C41wF0+D4+GytuIdYQX0fdW5p+5xQ5v+p59787p08cK7FP4OPXa0dWthTo0dryRNZIHJ3Os/
Fmt56Dpip+792FUg5JWE6ySmI9TBGZZ2xRB27jwDBRNNr+l2JmsNDs3cLnhT6dVh1ewGM4zJCHmz
+h4HqvT0J5AgztEea0wccIPLLyOkHW6CNQYEXvnzE+CgW5uakvES1T0hE/UhNx39mILTfVOt0re9
4d+3Wtbsl5HOnJusQUgdHBNNhT8NW3Xu82MtFJvWlqveonbsoX/beWkMmwhWBKwK3ungbKvCfzQ9
5FCYtuWYhl1u3sCQ++bGg3cnMgNyVicZ2fPSLG9LWhQgKdLU3hG7YAT1SL16aJOw1E36jaWawXuA
Fybhw0e879huumzbITWPtuFm8droJ30LK/vWTn3DW8N9RxQICW2DoiXS1tXcnHdWX5OEQBEIM4S7
Z079Q0SVRtMib1/TFLmBUJXcJHhtj8MSvRapc/bmLUN5sii7bY2yDtE/MDYAH/v9uX5YWyg2MSys
YBYxzUTWHofHB+ZU8eprHOKwC5AIS+e6XWtUl9FfIl3m50E/2UBGNtM4a2ggmrOwzJWatvFwIr0k
ONU2npLu2sslnCI3ljyLBGPjnOrVUc3FCVFTdEtkxkljCm8qqq+mqSGMR79EjssI3o3pQIBvfxdO
s69yuecF004xdqlt5CYAp2nueBMauVqWKDPsFoIZJkuGc9Qun02FKC1XZv6EeM5AyTnGb0Lzx6dM
t5w3WfXarV6jOg3GvvP9rwgT+u8a4GMJ0ahqnyPZ/0A0qN3AHUSnOvMoURf3YayBA5x5ouu2c5dH
NhXLtiuTZlkjv0Z+QYfy+2BJztODQx6bhvlHL3FfzVbxlabETKTpkGNcbIyNv8h2nfiygpYv77sR
E2TekeRnWl2MxkdOPBmrdnyw7P5XyrnxXu/a9AtyjK4OB80a5qBD/XjMxsF3A9Pv3qVCg2sCcQ+H
ckTKmCtvponmdB892pOg8rsFSYxlP/vmWcjTYf6MaNqsQcvg5oMPjfMG/I8A2xIokFp7f2i83ZLX
8ZGmFbhtIUM82Am+9ta6R95Srk1avQfN12n3GM3GtAF5B3MZ31PzJRxqsfpxBKNkJrSzp5+0zh33
RoPY3n51aa0F+STjnd24oNR8+Twkhfii80jRVJY43UCB1FZjNy9ws5Z+7bWyNtdeZrhvxeDT5Wx1
3btry2UPC3veWza6q4nojV2bLRiMNSv/iPPEKdc0MSrEfuZPkCbeYy3pVndF+mnqtElRNIr6rZ8r
/aYhVP1tOKsTWrzV64IJGcZHnbjZij1NESRp32G5SWGOZIUYTlqPl72PSshgbueZB4D6z7jjxCFG
qYnF101e3LaZT1pWWrtziwk1tjWJjW9gAAT+R4cP0OIp64bl3tIXDh6mHTKhxeAqC+j/20YVbkaC
CIKawKWH3galXkiWrNpEB+8LGk5lU6kblJygwgjF6h9GDKfPdTaoo+cO1QtGtX7T2Wb8iiS4YYOA
F6Hbksg071FeTHWYCxKYoCAmNklfihZpn1TMQVlRr8aGw7O2WJhnrERbYxrYpFFLjoEzm+uxtm5H
IMUr7OrMamPxYqloJCYiemjRzwuMY7LYGayk7OvgBJk9n5D/7utJ25eIjViAjq+6n+OMJ1e62nWR
m/o5Zu4PG/+uRk4Ips0Ku9pq8yAzWhtXgULB9Iuj4l8Ut/WLwxw23w7Aw2zCi0F1vQJQwZ03QBEB
cjeAZ8/jeN3JTr+oiWYJbIGEXU7ICsMuslfYZym/Ahe56hSj23++VaAPhzJrsLwp01jm+8iZCoRQ
XTSV/nVVXf3iiFfUud9LPO1hlRKNciN9BkbYZLHxet2/4KIIk8MyMpFcmqFrn8XSrX9TNAR9/OJV
Ot+Hf3eYuTjl+ew3zCweljDusSAdTA0BcxL54AyNxkiH647B+kVJBsV4X9t2zPvkWfWrI6vpCzpb
ebruDl2c91wheV0dfQ77SSFDJE1yvMEAh8fvmusL/+LA12QJPCNEnmEuNTJBes5XCQ2+Jr/qDRL+
xXCmx2uaA3ZWqhtInBIohrjhCnYUV40B4V+MZjB+Y2yN9B1oBLvItkzQ99pco7u67v5cjOEE8AJo
Um8K9QUMWzum3dEfYv8Xc9F5HP3fb6jwL0YwgjGJEpL+oFnCug/K1oXunHIkvPLbX4xfcq8jwBZy
CjuEtSls5Lhep4k711de/2L8xq7WLQiV9FBAnOekgO8x5yGXv8oX/qv7czGCLbJ7InTBS1joaPpL
TyEpIp1zvKpQK/yLoatAZOqirMcQpaq4N8a8jtZIMl3vysF1OXgLfF+9AQ/KLqL+owJkQRyjrT9e
9Wp6F0PXG1Vj9ioZQ8ywyOzqlO/teWV3XXdWeBdD1zBM6Zcjd4fICr8GkCT0R7Cf04/rvv7FyC1a
05LYi6awKMdijayHc07PZ3bXvZvexcgdbKdrLGWOYbR48VM2mP28yfPcLv857//n9+l/xT/q+38O
U/WP/+Ln73UzS7y33cWP/3iuS/77r/Pf/J//589/8Y/dj/ruo/yhLv+nP/0N1/3X564/uo8//bCp
kBHOD/0POT/+UH3R/X59vuH5//z//eV//Pj9Ks9z8+Pvv32v+6o7Xy1O6+q3f/3q8Pn3386V+f/8
4+X/9bvz9//7b6u6U+NHRQn6nxf777/48aG6v/9m+H8zXdPzfJZRQgxcnSlh/HH+jfD/hoFWB/Xg
giSwdIPfkEDUJX//TRPu31zXM6CDW6jzdfv8sFTd//47w/kbRwFd9/kjZPqe7f/239/tTw/nfx7W
f1R9eV+nVaf4VNM6v1j/M9naoIR83xWWYZuOsPmaF5Pi6HXAo7qSvA+5TMNamoQhf4OAw9RlFfAy
AsvJY4URwja9kzbrHOAwFNMruh/hvKYAKjR0ZrWIM4IDuAn6LYZzhNx0vlBTDibT/AarIpaVmHKI
H+qdKjzUUoPqXlzy3/SDSTbpl7QnMGXvQPaARjjGxYdO5BzQkQE0G8k9g/dhnlcF4k76+wj70ofL
IWyT0/h5S90arebosHvNk/zdgi9ere0Im5k/EsU3pR5gh4JsxdhP36IpwvgvOn1NQLP5Ravs4muq
impjtX1xL4u0CpCcdRtLn0ruwDnx20S8eA/hPUqJHsEWvpodTaPw5JDopLtUC3rILc/0+9uTRJpU
rosW6Es/kQqHLdbeLQ5lWRcUdqAAAZEESWoFJ87BvBNjp4bAayfnU2/Vuw9+JoBm2q0iujfQrEe0
mO6IB6C2lmqDqgCbpdXj1Vzojg7UwyIAD4Q1DPAJau+kyCP4JipdrCK3eLabKjlUlCie/biByaW1
Xrw3ndFDxJ56Lym2uQHmBwpS24t+Sq95L2WeB3O/QPJocAYrWF5njsKwQrqEAccRxY6Yr/wFW95W
G+t1Ultoo03CVbc1Avx14lTw7jDz3cAtKHc8MG29ACt7If5GnJJI3JKM85KaNigW/P3+2sDa/7rM
Mrop4+5cI46G8lMOCRZcfN57YZbo1DRFCYlKJAY3PBzkymWkFSd8NxItqaSc8E5MoQL+hlpxWYC/
wa04YGMHdmcZ2pPvkNHsg6hfC4Drm6biVO0nCZUqSDNBP+ucUQsDU6w3zFszNzbFkPp8HjKvGLRa
byaUz/JzJbkRB2USA4aQ8BaXjbbGQw18tHXu7LYyb/QEnEqGkzVIlDR2XWHEt5ExNs94Gcq7qO6y
T6qLDgwP1ZcHYgSH3WTO6QbRePvqAKsCBwIXsvW95LtSZbtWi5ntYE7aawzp2V3rIFubNeMGxlx6
n5qego9jsMvTljas5jzdyrI8Ir+kuBSjUQXcgJQuHok1yYw8hmJqNDyEEry+ZziKGsCMe1TiwgIe
qp4t2xOPrXbOWD0DZY10fjFwD68sJg50jHUyU0GocMvC06QV0BAqJb6OppUdutKMHyNysmZoDoUd
1A2eXfBr08mDP7AxEzNb65gWA4h2uwVe5KnTbE7lbWbegjT1T4q+0x34rJhMMVvdLCnFAzoMvvVZ
x5YZzHhcDqolSbllt7YlCuNNSKKQ6jb3VrM7V7cEIxHfZTqvseE5000c+yjoRtBO3nbi0Yexrpk4
Mtq5Ocyx9VxFLTQgP5HuNurjiXyEM1QwncmyxEG2StKo+OpNBmGLGX/WyUry7oAFqZeYsUUS5DrS
7ZOXoDJL0eeuK2nEQRRXgDM1gDuHSFJcdPB3fhmd3gxxelk3+aTlAWJrM6xFtNFd+UndDH5e497j
T0q2pYbUXIFJIT2hqtXrVGZkUroJbY0tDSY/1wkhL/faiDYf31yujf03JfJk2DmCF7Vd4wC6cYkv
FmvIuXd+j1aY/GBb7Lthqj9yayZcp7N80gcs5zYagF8SWqCj9k+gyz66ysdZ2HAPZb7JB1ccFxvf
5cowlYXEsuRBPkwqnryViAsUqaOo19VQbJHS3k54YVStN/h1Gjjc+UlbKHRHvH57I57FTpTQ8dL5
tYkHMmjI0OEzjno6ALR1v1lWE2YWVFTX2madDl/TmvekIdzFRhkFQ108dTizV0SNnQssa51eOb/d
KaFTwI74mTRgh2KvO3+30ic9Yp7z7PcWW9cE5g/szq4ejFvPkNsKY6qHmtnEnIOlCUo5fHqruBlK
84bo8F1d8qUXuVsSlBUZ4aGquvMgD2FjDSilbaC3bQGCnWYTkCc9Hh88Tj8PRqDh+hZgDVcNeVzI
8/GgnknAwiSDKNeiRzObmByMfc5C1FfRcSxqinnzPbk+q6nTrWcmOF/gwRpwFDvIzSnnpwkhOAQR
BvBz5wdi7UxArhS8jDJ5aMeqItOxOrWmeazj7CknYVTi7pSkmRPepxt7Wy+sO4JJk0/NsJYlJP9F
PAjJYptouVpD1XReWiOW/iYX+Yvrusme5h2TIDZXqpzOjK+JyXQrx5R+n1+QF4WxIpAxlQkbNKxR
teVuKLGrLZUgajr+3pDmhfv3bCtLIisYABUd0JR8i6asu40SHT9TL80D+PHohE+rwgdoQvs263Dy
sF5N4EU3hu3YWz+zQqbFZOXgGV+ljRrXlKwBFiX7uPFPtStxm3V9skbsi6If+vqmjmBzj955JHfD
Z7TUtyKdDq6X99+WylwTgXcqaaDvo9GXDKb6CR7mk62VKmDz8tFlTrwqJX4iu3CA72FMYg7lWN5u
x0y7E5O+3BYuTs+sGB/OxAzfrvAu0b44FFP8JRvIsZsGN+xnFcaRetBj89gSyL5oAxro3sTOIHV6
PlAcAa8M475r8+q2rWb3Y7R8G/FUW+2iLoIS6fsTnhxqKDgce/GeYKdvwAmslEmTcuOWPlshKtg/
lWiMo1NiFrbbNH9LsAG/j+5yy0rCubb3CGmhG2H9wM+Atkw3Djjoqw1z4AhfnaAJ17G+RgOBLrHe
A6GG1TsCQy2q3Zh472Kijai50dNY+CAsMmY/x9RRj8zQTte1hDs3WmfxMpSHld5328xkYSIg8EvE
ASnwZXGChUlz0cblvijmQJOmlDSPw7hkFCbkYRi1dwGax9PbPkg8tU0mgjMyZT7YS2nclZkJrh02
TWkIbadlCzOFof1UzWjBS4bfp+ePPSYsdimC97e56Qpnq/U17DY//0k7BPHsQgg3SAciz9Jllw1+
vc+JPlsnbFMhPc00JegWrGgozi8qhT2TF2zEmpmAtk6Y754of2IRNrZtmXl7IuRv8MaTNVO2X5ws
JatsIB9PZu5wLpfLrQNRAhaspbf8mxLZ3DbRVIRLMQnygcZnw2AL5ZTWR0QjkUAFRT7iQMwQhkSS
OcUjUO4TFgY441FLK1cmrrpXriu3OSw2gkY7OAGR5kApyOtPbIayCDCizS9Cx14TgEGJP2y6ZKvB
K8yFliexMRhUgO9OU/cAL2Zc+akFp1yb9FeyQjGBeqMJTctYSC/Enw1iArvpXoBvpn0fW/ke/b22
7voaIABg71FfFe1A2bMARE9no0xgQiStA7Gnqs2HipSar8St8oH0Zk8REQK3nW01sKWn6A4U9nLf
NeA/9yW9pTFoCsiXaoZhqE9jQuc1Pmea6D2rEV36NiHQaKY/v2Jn4B01mnwkHi282y6i6F3pEY/K
xtsNJzd7y8pugBcvFrFTiPrPujXrTWFVZxtWOKu0s1vcgaXaeEl6T5RnvbKn6ds09mKfZ9NUgWvt
CJcDwegNr4KMzWwHactl0tacMVykVNNOH7L6Ts79fNOj9kAzIYiuArqo6solLmEigv5zOqdYan6a
4DPA1OvQ3vceIystx72fFoB+sFjLl8Q72wDsrhIfg98mr4UZgXvTisk+Nm6ije7KGrpxh/Y+lp9U
Zx0Hh4HGwyfkKsENDVzDDPWe/vNtXddVdcNcLbUd03hKQijOPTpgac35YkbHDJxn6HTIaEBcEJJL
x8r0rUEyi02MmNP6X6qp9fCLJDjNg2SSk/Y4qUw2pGz4xKKtpsqAjFtLx2k3U6w0N1z6tDHe4OsK
a984XqoF0iaJimZUpb5OU+PBSIDfLddkYuDIp8O1IJWwlo7JdUEWQyQYkQKc0RYn6zeLI7yGAQtj
HLKjbX+z9Kh8bg1NDgfHYaZ5as9kATz6SEyhODn5eCRUDYGP7855O7DMyuGj6usKkGzUW+lDUvpl
E5qAfgEnSUrO+yEtBP32IYXVNOQNrJ+I7TYiW/5dprAgKc8tGhrwuGt5TpymnZ7+mKshPpidyL8V
CWGGyWIMD8g67APoF+c+KT14//2Sbnk+WpC5JOCi+oK4p+GiXYMRSe4nY4CQGnvrwsXoaomDZ2vL
Gh8YbHJN6evc1V6qQjuZJbBKKApwKBQd4txdk8Ran1g26BdWnGZhk7xlhYeRrG8x1Ja8PTQgtq4S
7SMhT93/Zu88luw21i39Lj2HAkgAicR0A9uXd6yqCaJIFuF9wj79/bak6CZ5b0txZj3o2QlJp7YD
Er9Za31EtdX+TU6s72tdq4+o79XBkeNLNcNfKg2Gp4NTM8gjIOwxMuVjUfI+u6Z8Jq0ZQBCCCixI
J/LcfdZk051OnXBqGmtnF8bZyruIt2s/9QKDvIPA3OqLl0k2zW5J5xwmZwtKunbul9p+60r/RJfA
otoX5sZo6r3I9aeu5XaulxeAhzfTkn2JhgXDGNnnmvlB9sJP/Yan5i6pXdo9o/0omD7p/OhW+ltm
1odSLlcr4LLDiKleIuhRM/opvYYO7r1RTig3QBJkbcMxlBgvojIfLkqJBJjc4IOHJbONZMnp0/Qx
ajZIcm+E0T86BeG3bLDvGJM/5ATwW62Yg34kZWptiAmJ+nPkiTs9G3BeTP0DejqL+Jywr3m5wsJD
FTpSzNczIgbCuON2vF/r4nVBAE13Ph3sPDrK1l4CT9IhcRtKs9lfHoJVeijbH1lUbqQkxU3xKLPt
bQEmhcN3DCZTvpM4fE6GYibmZQzhvCPWiLL9SruBbf2rBnyDTeoI8fZt8ZMNDNX0DdMwUfJTelzW
6K1Q2Tenxm9tmdU784/jQpBYzCEZlqjFtqIuX+ZYmNvBGfeYaj9A3RchOXZsONgy70aTRFFc6Aco
m3xh+sZrnHEORrF+aLjPm7TKeN9odqYKk/YwC+5lUwYD5NOw7nnLgr8k+urNMonVXGhcN0RufO9S
Y1frBL89Bzrat+w8FybbXAMOhUUmxNooYp4sLFym/TB52XOVu/d9NqLhcbv7dBR0/IpvWcmj56dH
QXWrViIm+ec5/M690sVjY+B3BzeFlG0PvPTRpHQnEekmy2echlP0XAzltkij0BPrje3nzzbpS41W
p2Q0j3Vj7NMVNcYqD0RsF2EHlHz2im1M7N3eFNN51NGhi9Cisy9P+vy5EMQ0qGJrOfGR3IBHoUil
iqbiZAGpsUYnvfJN60TiFH5n52j3xkXWUwXNkH7ODlDKnKycvenoU7RUl9ixB6hO/SHBaw9uReJr
T5wtVimAGUwoiqW7wxSgbkfZ3jJHOTKyeUXj9z2iMFx5RIN+yKMbEg+HK+iEFsln9VuXLPYZm3p1
AEwRdgknRjZWZBsnyxRmneHfTVOFezBjGd6YvdzSR73MM6wTBzvqJr2EgdqRLu+BkKA1ETjDOx6/
nSZXKTeL26I0H2V/MV0TuCj7a5VGT27u7tbJ9x+GOGFuYYDaIxskmK2WOQex5NgvPaY8ELUcorGI
qB/zrZNr48CAx0QhILbCcR9hFR4Xh4BJIi1ISW3Pa4tyIF+YJzH2uI/s4cRwiy6cCeWBJRSdobEF
m3Nwq7JCBOiByQMphM37K/Cm197wT/hjtsybuFFSzwqcvLqBF3sxbh1bMH/0QxoRmHe6YHIVaNSs
ao6Z8rexKg7ObBrAY286LLLlRNQgZE5yvnLGIpYKc98PKoeocrw9Jvl9djMrqgmo49EyvnQx2f5t
/KWvba7Yft/zyK7pGT3XueO8JgGGdHU3C0mXxGLr2cY1Et8Hsnl3RSW3i34oGu8ITvLZFGs4ruRK
8IU7fnccBN0aSXyGRUkqcpQow4CwCnOKV9s+sR6w3apxnXa04Mge8vaDDPFtvJC4OtGKp0UmdxYp
PxuQQ+QcmO1hrMVnRa7Faq0/VJeiSiOXLutkwT0dXV6gJm1sHp9SDzScxVvvWypoTLgJG4KNyoh2
BTy1M9DzEOnUfh/b6jTl0zuR5tckKOw0PvJL5FbXFG9Qd0iVvYTpNJLBDLj4wZjuVGxvK1efl6q9
hne09QbQaLXzAt2OWHMr/ZLhhhzBJjpDf65a5ybNDO/aLTk7XOLbNh0saqLN461c3DfgTbe5291U
+E43lsD4iTxWBx0JYhQSL0T17HAKzbDA3pinHWfoXNGQAhiCoHaMSFA0fTDiLaKzjTBoCedBPMdR
HcJVIy6UP7OR+XydrSTP49N5VGb5pnLHD1P0bv3ULxvs4yWsFPdEIr61s0Rs43stPwqLYDp3ZK8M
2k0dgWkwWrWcN4cQvACX0UScOCNughfw2xLDeGpKh68lIU6M8d7XgZ8gBCvk7SfZH6gH3/LeQIQM
fVYWbRRSkjZkyPr3ZVY8V9HgT68+bRSlbIoZatW7tSimouWvpnUkL2yelh+T0LuYwKTHsk/Kwtoa
qpmXwQhIr7DtYBjJeNmtCld5KJq8W3eTYUUPfUKC6C5VdVqDF1nzZI8x1Xleyz8jZiKUgHjVpfVU
NkVC9JRTGPBBItf7sVreyKOTE7an5Zqi77UXET2V59r9wQbDe6jXcXpoTZWzOPWNmfuc6on8BwVN
mwBWZ2DC2Rhrv5Vx17wRakAIa9MtxD+zIqh40pVTfpPKht2CPwrUool/QaEq6ADY5JfXGZM1jWNM
DhSRcgMstCzhnOA9qvRZzJHMkbf2NiFb9uTJIJ7BvB3ytuVn9Oes4opoHLdr91Wyev0x82sUpPzs
NrF0eT8w0K+UsZ+XunwXmaPvJ9Wtt9acx+CGINJYf21S/156/bLP+d+LtN+Xbdfpt67u6x/691Xa
L9u32+azetTd56e+/mh+/y//X1y6SfZQ//et22358euO7vKf/7Vyc/0/lC2F8BxLsnb7c1H718rN
ZV/+94qNLZqtpICSRUyLaXqKXfffGzZL/iFd02EjZ0lyfRhv/ycLNnlZC/+f9ZpHlJaEF8/zXvme
aRHKwL//ScCVai/NGCK4IdUP+ldfuna+M+IUwaU/L9bdCHhGH8dRkU6EvRiNYT7MaoBQWKuKKLKO
a9GY7eZHY0QT0jajiW4yUTMqbMsBgSj4PRz+TIt8DSMucr+pXjOItwnvA7bnk4dydpkPgpljEfeI
fn58Qa2MeC1taoyMXicqJyS+eho20mxNxM9G8grZkrQTsGV5huH2koE6rnGzoN5sBJJcq3OLc7bW
pFrPfTe/Af4iiJBABiglkC+h1aVt21k7lyD3Yqu1VQ87UWcudiSVRfuydWGsTEPDYLKzOybCzsIo
e+s3a0lXhvY93/V5mtpPfp2PZ+LPgMQ7sZ3xv+dMeUSuAVXZ6JjQyI3qh/WwgiR2Nk60tMbJqyOR
hzk4mceRUKA6qJd8JWfD6/7Fi2Nd5Ba//LSE+Zu+I4FeWwSmeb8pAgihK4DUSLqmyG/wEwwGU99o
4gg6yKiQYH9qn2RmgxRjkXg3Zm8S4CqRMDNEIEHgwB+u7n66C/4+D37e5162+D+/JUVChw+nxvKA
fLFu/u1qswrovMnkq7AcctaLhiQSs53UISNt9yRaCJT/8ev5AL4dXlTQ3P1uoZ4icywEFVpYApvf
DSj73iJVcwzruv9mQUjZ//PrXd7/r5+Pm8jk1Vic83L25Sf56W4amj5He09GX8FciQlwPEHMImw/
YmXzLx/tsvf+by/FMSJIEHf4Mn9Xw9R+L+lkiANcqG8qkqW/pVPDfvGfP9F/exmOH98lgYRCXJHv
dvlFf/pE6aRrPKMwM2PjMo8lOm2XxKv3L6+CGuXXj8N+HxUuOgQb9gefxvnt4+TT7BBEOzmBjqKe
bQb5QcT5WvFkk8lta0SsgyhM961wDIaulSfSH9CBkEBHGcHCUVAlHaQuBL+U7YRY5PN8O09Fgn6e
wLnoLXPiFOKtqPOZIGPZiIgpHgsadhnk7B1ytzY+/Uy25bUf28Z4gKUmvziTgYB81QMXUM4hSYxh
5YAz2lRdX1rBqt0BnpWa1vItscgiYVLlr0tJyNMcc9yBrOmynW3YxeNkk+mz0WOXV8wRRePvIepG
zj1LRba/BNdLYlMikOlluLp4AM8yGiBEB64xGIUgRo0D2A2i0vUA7YABIqg8B4nNpDeXXnFAJQAi
vEIcBe8GVl95Y60kV4RaEu5JdGCfe9F5qNnZ8TfK3GSubulsN3ppc4lFHKcluipHeOXM68e1uIkm
s5HPsmQNF1C1ZO7XLu+rYtsKQJh7JuJ9dTbBM76WAhhj6K91OrzOmCi+rZlZ3LsQ2NhT9q2VakgM
hGG9lH6Sdff20g4jdCavyQ7QCev0es2B75DeVJXFACx4kqRrZa6wrR365mUgv7oZW5bGc5a/xCkj
xodWaErRgIDg9GYdKvbNazYPy1dEWxVvRavWvx2BOi5smlSX7HhFxWBqbthukejnfl3yoriemAdP
m2QE34R+MgPJwjo0p97NdKyGg2ssIEEoiPD6bFSJzeIZpJfvPZOBqHBtpIMqSO5f8Xc5HdLy5z4Z
agfng5XML5iUYiJV4VzP+6kkXDCwlLGMt0W7VjFc6agtoldnZJdJn+mgoJJGbFXv/BZJXByIWgFj
yfrJHcWHiAdEe/sGgEv7jYbPm6YAYPSUB5Xy2ZaAoxiNTWSnlmBczwOULHDD2ChjymN2mkhNCOqN
FEmd3dAvB0Z7fnHCOkcIRjLZEitbzeCzmQeypzU/rmJQPZA9qA3D9raa950FXbWiUSdBfhCHxs/p
SQTXZAj7YIKJoP1qDk1wgySVgdmItmk+kFSakeXBynvqIn1S2hkBbDXuCnoMzARerUgtz2qJ4itg
I4XazrabEqTMR/W3WqHrIAfS6Y4r2QNOmHRz74cGXOmOVoyKOSxJos73bLhor1Osb/OmShLCl2Rj
Q9LFrETYtKksTF14JNxzplNR7aFH+u8p8bGszrrOi0NDiIz0RiKO5VGWbQJ6ah2keQKHgaJAkwZI
aBIklmuRY1S4RVHduU9JMguDFPDBJHE6J7CoH13CLiuPQKmwK6P4yRn5vEGMG6rbI++rSaixhswG
9gEfB3YhsgmyTnjLq+TH5Z0XrGkU6f4sugFW38zYF9ZNSdSr8A8zzw1OIIeYQWcfD2DpYuzBtmhF
ObCrLQowfATS9aHhrTRj+/SyYI//quJ/Ucz9/ND+7aHmCImuUsEwQdLlmLb3my6SoLg4SdEYhXha
nFuCfko8n+Qt26tl/MtDzboc8z891f58LdvjUXN5hFLe/vYYoE5ruOUwkJndWDHpxURKbvsUOqJ2
XxbXTx8aiBL8MxGD5AGPXs9+FHR50hz/+bl3ea799kYskyRMpZSk1P49+8IHa2Rrj5QL4SyePHCI
x18dThoWZKik/SvVRc5/pur2yKPkAYvZ0qVIkph3L8/In561WURWmeE4U2i104KohnOruESG/vMn
++2JzqtQftkSwDy+aar/32qUcbbTpBkJngLORbIb6Xt73D3rvzzR/4dXEcrjm+NpTrVn/1Y3tDUV
RYEJN6wSbd53vSOOk9F73/75s1j/w8t4ng1eV1EFSft3wTpPN12NeTSFyZwNNCfs3iLnpuvsNt8O
jec3CFWMaT0KCcpobxqxeNec4P4V2fKjvmrR91p7sshNFVhaLv5NkjHdfv7nd/mrhJHfVfAV0KpZ
yuUW4lv59Xe1ezGxQC6ycGgLb+v6rRO4YJnI8fJ5QqALCBOIkH/dtf+/9/5fhAf99P1fBLW/KF6f
PjABp73+tQP/8//0VwfuuX9whPsSWx0qPFNeglD+6sCl9wf9Nq25crjj0a5yuf3dkTvWH4jWKe09
+m6P25P38HdHbtORo7m0+Ic0GxZ/8T/pyH9tyGnGuVw8H64Fl7OtXPnb7em4ZHI3KwNpR80VgZhj
86z7fvoScTLDWTHElc5a6x77ZPMvh+/l3vzl1OPFPZo6i3hNTj4TStVvx28kGFBzyFl7MXk00mnf
PPOZveE8e1Fk7SITmSdzMndBPib1uCua6LwApsayvxTf+o6RQA3A6X5Q67RnIea9+MkaP5o+bfCm
rCaUFglN9s4RaXyfkOd9mIQ93mO4xKw3sFCxQpAYibMjVn28s9QsgfFOGTVz2oxMu6KrRvFIAPRJ
j0ohTsncfZVo3w7zRf50ufs+5kK064ZgA8tCwwdNuZOuq8NhLqfs5F9ivudlBjVy6QTGHiNm0qPM
Yodin2embD9oDWH96ri0uv0yxcRU92Io7x1NymDn+cVVM0XxtWV0uHT1yFi3vAgXEVEhnYRH0X4D
Stg85jUncDhYbfKtziv/tc2oCb1i0SH1jQ/dTscA7WPXgbIESmskCpOG+dmYxv7VKSaR7fJibfrA
oTiFbhyhPFvRFOTBlJXlC7r3DlOx8Gd4Z1O+9ZZSXStytI9eHxEhKE3/QCZCEtrkKf45gDzkdZ7d
LUg0mCXH6a40zeyHAv60rYYkulEkjUErjMVw5Q6euBbaNkJ6XRQDhD8/FR5bsmk1u0Me5fkdJKs0
JGeVsrAe4YNP0/ym3ZQRKGrc8vucz8UrGYDWeTEH5xoB0rhbMrt9YTzK+pYG51kTFBg26cr2ZjGV
h2iR/T/VuYL/g7Psuy8n9zaiOGbDHaN8MaCWEURcx2FhsDXeZGZ3okQVN83Qk/5PvEOoBkEyFcC6
D638sBm6G9/s2IE5a4BTuD5UhDEeJZqee90I+5aY1DksY/Y8DCW+c14Yp8K7AExWCzZnZepzZZTO
LmmgE2VVYb1QKfQbt7b1vk4tOHhsad9Jjvbue29ZfpSpnRYsb5b0saFeXklpXuAUpI4OCUcdr2CI
quFU1eby5uWaFGpsDh4SEAiDG9vV69a2o3JXVnFzJG7/uDrim7bHCI4CVEdujK+giKlwyyXDto2B
1xlZllvGAjbEUJ+20tc0WIEGuL11x3nXuqyd3D5ub2PWWIwFWN21Q3Y3Kda1Ek7SucUZCwi+g7sa
nXRsPTQ9ay1K0O+yvqxPo21TN8MVebAlmbNVsNK6+DlCZGtpxy+TIMnMF986cgdDqu5Pw3psG+Nm
9dQWsi++nxFBZpG+1Hp56mR3ihiXGXHymF8CyJP2cElIoA7GXjzt5ZBe20y2IzB4+JEwY5eamymv
vK0dd09V1X0Y2fTSeTO7R+79DRN8nP0WU/3nxXdDNx+/JrbzlOTinSG6vpYXQKNBonOQutq+60X2
HV4EGD89zzfAHq7yReLobhANWAf8aEgtPkukwowPjFNj039oRHMwODvmYT0Na7XlgArsiKiCdUC/
4zTqSqdFtKHKf3KW4go128Y2CdpAcE5m5sFsJ9Qu1oYvlTCVjkiWbbTa3wopSY1opL5Gt50cC7qD
Q6WqJyeP3FM3u81BU4B8QyXCnKAkP3O2XPiiy62l61cjS9Sn4dvGQZI4mE3T00SM59Z0df0Idmkr
qiL+gmuZmSjgY1sICIcJzvR142Rf6NA0UtyBPBK1BjnnZ5Gjjmze3bGyWaujbc6zT1IBHrIS/ID2
Oe21vFkuaJgVzdbGLZ89Vz0l6iZJk6fMdlIOvuo7CJh1M8OMBzgcXWsPGY22UJ4M04NXupuK3VVq
YnFvyaJUbnoqRoEkx3xfa/N2JjP0ghdY1Hg16cK4RjYxEljQ3PPjAtpQB0wIzc7E2b1tkv5Br3OI
JTHZ9HW/FTLZ1gZM3ilaj5RP1+AEt6TWBzxA28DzZ0JM2/UGI104ZfU90q8BEQzR2YJsBw9WU5zK
V9E0147Pb8U26QtybORk1f2QlLd5hx518BGGq+yEoR9Vr+FfoY9hWhON9QafOVcg6n8zS2/JGL/l
pn40+uayXgSog9g0SP2jxQ4JbMRF0Q6rr19FudWjezuqHgR509xCIbpqjOGtmSq6GZfZV/wBg+ti
amAbnPjefjHT86p6A81Fvxeme20tnuZylQ/xAIQnam6IRAqGzHhxbZJrJtbdiYNEvBzvcx4W0qox
a3nLtqcKJ4nWPk7xRIbG6rMQFiG5mOSL6201z4S2PAtNmDrIui5I5wFqQ9fOcBz96KCt7mou3esZ
tSf4ik/uL1hVcWoHKwz2c6RRD7iAbGFeltYVCuw2yBbTCuH7PSXN5IS52QMHhW5c3VW1np9QSxhw
D5yH4hJz7ZcOI4eKV1szewn9kqygPCfBlBPY5/pGnOt4XKyxZlK8Minra8Q8M4UGuUrVsh/nxNr0
GMa0/cEIKQsXh/2DC8sYEfRC2EEa5edUGddevBhcOPCt+zRD4Z+38SNY3LjrAzD1HyPRuBEqFDqB
29Uu7RdUFrO6WiL1rOo+yJn5jMjg8CydlMM3VbggQ7NdySJnU2bztbKvdPuiIJVvRoefqTfSuxLd
uWYRMcA4cyAqkUf94hneM2IzJHC5AsCRvaGahtcaJfnOLS9gornCg1Bgd5/s/t2T4EznKIFi1gRL
x1J65Ym0WgdcQi+KFHEuxOxj6NBvaaF2+oIXthK2zR4KBwYC0GFcxMOMUr6PlfdcL4WzIeRhDPum
+OqVBZHGhg7TMmuDXs/H1ehiLigkbHFcPA6xODaGPFRtetfnzWOSJc+EWkG4d4LFS/A7VXez5xY3
Vfc4mP0BS3uIoZ2ChVlsUj0x8ENpDvaKK8XfA1g+EUrQ8hxrT0Q9Xxw1LuUt8ERASWNUHwkf3uUT
iW3raL7OELPytD4tuUaZ1Fz7uj2RWL/3O/+NEOiHhlGX16gtcUrunrzrB7uGXgzLywmSJn1PVEE0
sTOCL0UfGHvL2RqaTY9OYtNorvzFKKN9bZoHNN8SpI0VNBcW+jyHEGJCvya3ZfbITpkjgIMGAn8A
cGxxpmM6J+22zVrwe8NEfn23QbFYYEJBXd4a3Z1wqq+dCVhxcap0H8MFBNmHIoFJlb3V82PcVdDd
J+JUGlPu1NCcc/bk6SDFS+x6aJqHFDmMZpmupgueOOZd1xf8Kkw3MY2HEf7FxkxbIORlTd28Qmse
HcDdtZU9z5h9EDN0uwHp9OQOlzSGYq/qqCSdweqxH8T2xuwtcUhLqwkEtTe+kuRVW1gKiuIEh+/e
SSjJJk4U5nveuw94edPNSUgQRYGqzU8DIB1GODKs3bk2ZXidxl/BTSIIKjgpmSNt/RZBr6eAPw3F
PezXayhfU1h74F/9SPLdt9Hn3LihUS73dToRAtN5xr4wsh2iCL7gmTMxwyQHN2qpXss+TU+TTQHO
tXW24F29lJRuhzhWRxiqZjB23Q6FC3RuJuDDmvywwM8EsIZecmO4azzx4jjqEEcVNpjuopfIA325
KGVenttkKkEOerdzoYA/JTmqY3Qigrgn9LRqZ5fNu0ATtjHZtgVmt3B8FBfCbSEJHC+dISDhGzVe
1N2vOn2B137AM3mNjTNwZRukuuTQ9b60kdlytI32PhGol4raPPQz3obVTAOEOVsMcw61lX6BDXft
QGVr5XpgNvhFxitWbfdODP4hbefnCZOLkxn7WrvfF4mZqGeS3y/OBv36eR3nc2qbn22vxpCx3aU2
O4tIv9k9ZY6/lufVJmOqd/08bNvxYPdu/9EMxCJ3vIexJU5r6JZ3jF6Y7LL1g/f6oUjycXrzBneT
yb3slLhuSJUqqvGrKguG+slV17tzaHBkhpl0G5xuLoYnq7P5btjUkGpihZGKj9qxrsjt2lRZu+/L
+arqiY5z2vipkkuyb9wUOhZLZOaz7WZyFuK20Jo2sMBion4ppgkuKzlcYyfs7QcVd6fOk6EliXUa
CFJxIBpw7Jid5KDPnmx4h0EGIG117R+W6W+scrzKMHxJsTwZply2raf3dp2+sOR9KPKWup4jdwBJ
NoDI2jgE3U6EDe5BgyVPhY0WKOwL19YhKpL6MPnc15s8GWgYS/Xqe2WPYmbI94XS0w5Tj3+s3FHe
t5Td2272UMVHiHqO5hJVRzPxoOimabwH1Gd/AoQSXxQWtumyeV0PVR0fvATukqaXgG6JzgSbR3Sb
9Q6bcqNuO7gwvWmcEohL37CF2K+mO6b6UmZUhHU2UXpHR8UkGBk1XWyfIOApcHQ0AdhR+4kNEe3c
WNBZ+ojqPnM6Dc6MFNAqVUP3A1vYpZ9gRXBp161j7RgYWNDezju37YzbuRuL7zXGz/NYAyc2CM/B
lJUBndbrcGhXbdzgC3IAllUXrTZugweGHTYxUjNlY91W8jUVagxcRMrIry28mlCl1a7ye49ofNV+
dznrr2ozq8hR80X0LLt2/CbWi8gRp8+rFFJi4VthKJkFpnRLmGNOJpuHGHOyKsJ2quiRCHu1S33D
PgxmnHwn+k2DQ/M68Hm2MZXqgAoKVVXstwrXQD3/YJFv3Ja4LTfCi07zvEzb2q8wEsES5gHqs2jA
hElR3mt4E6i65zsqi8EPujpxbmJjTelh5p408Dzl4JLUyTrHrtNaUh+AFjovU2tYH7XN74Du/3Ot
fO9xrYDjiT5nD8Te4kbb9rFI8heVmjgUNFzque8bI2hVLbZ2DRKPTK1537WDotmqwST3/WXOYPiH
yQU8TaEhjUcdZ4Ayojaf2D3x5NtcKL6nqEGat48wNj2nuDg/p3Uc3zM528fORezdlcQzuewxr9eh
JK0rGngqRpM+4f6qd7G/XiyKvCJ+uuSj4HBHTSAXSjcIK95hVF5+l/fQ/awak6SPcXEH5Mg9dpNL
SJ7VzIdLyBu7Prf+0sbl9CF7/YUMrL2up3NMW7WvOtsFKBrL9KsJpBLpZ+8nOY3ThX+GAB90eN6B
HJ3HgqGJMyAnTurs7GDzRRFsUz+aOMnDTHjeJrOz6E6aw4o9k3BPOBTtNXl6eYg++Za3PT9lEFv3
naXbnRerLmDtcNOCHmf8Y26mUsxQSgbJHY7z4dDHoz7XcgK72UOTNhyjwHJpJa/1aAFn8rPivh1j
1szY2I/YHauLMks8gC4ur1lA4sH2M+KpfE6SQ7ekIOK0bDMzWGSCamXpPdowz70Bo12ijYmccidh
rIaJi9ixFiyiai8VnyWJkW90E+r7gNplt0RTdFWTGIKPMlm+5AvM+mjykFTkrnfrQIDd4ulIt42t
4ZCPOXhs0cEhU0heKXHi/BRVZXprejkH+Oz2u66bsy+Or6u7XOCC9YCGITzLzFun9qb7C9PqKgFE
/p5bPPRkMrj3CclliOmt5eyM/nDr18v6zqPCoUhWlQzz2hm2U5JrokKRzVzjuVJAR9a6+j6Qd/aY
UL5eNfjL7rBLOQFOHfHcWlR1BIc1Z2vplifT63ng0PT1feCzPg3G1WgCiUJnt6ZAumuzH880LumR
rbK89SXOXwHuMSxdZHNqNcUTPnPWqlGd7VrTRZk3+9lhWNQQjlk71IE2rebD4L4OeaqaW4JpEDuQ
hkqFoKOgGC95lSSvfVlUtJ4ButhbyzWiM8zv22YqH2XrpXs/QonuKeoLkTLQ6YbSeUSANwbCxZcs
fRfu2FyTtujE4HaSdR1wefnpuasr/dzMJorjaFBbw80ULaSiFmNquVhPkWFeck6T2TpYE5EGBqun
l3ju3KtIeF0SZPViHda6J73QwVocVFntXcOwYoSCqmN+q2aksLsxjt9wlZbU/lZpXKHYB7CF/j2p
9qzUzUfcp+XWnLQd6gmS/MGOkEGe8iGeZuqdSj+V3cUXHxU9AnzfL25bd4E0EaWXtpB4sg3rDSYD
VtPeO2zUmCzw76FVLWorcTFj+3Xdh3Gdm/eLQPJFWO1RZOpPhhXAd6TlPCfNTVnk164/VqHyrSxG
zk/OSC8TeesQcrfzJ8xyyqinQEOt6jErSGNbeGSggoweN36tumNxQfuw/UVCblKzuCJF/UvI3Wgc
RmkckVdcyn8zurOSJtrl41rtvUVlXO3afBrt7jOXMOtqwgG+JcIYcNxOBOoSR+fE+deuM+ytXNmo
t7PBdGLlKtsOM73JqcFtdJKp1GbAKZkUvE8fv5tkrsuCuUjnF4/sdTwTMKOvmZV03A6Tpa4HUCA5
WrQpzchs8I13VcT1B7DW4muEwaXZZlGBTcgn8GmzpJqVKw7R9JDkkDuL0iAIcfb6FATfjN/C8WIp
ws4DNLwdl4GOr2AZfHT8kvOM7NqGZuDi0qR3tvnF52k/GYt7l2RCPRFkT/HQ2sNwVQ2p2E04pUDp
5j5se8bg2aEjROlF4gHa6gJtxsqcXW58kh44XZpmPK2o2ymG8Xe2NOIo3LYjg57ztGJzQlww4xKo
pr3obXydOhdvjjEO+6IEQs1OldjYZsSdcnmalN9ja+iPc2VFt4Q8OC8Ghc2ti3MOHSt/P8Clqo59
nfFEsJrGfsYxlhY7v13TJ1ZqEocodsmgXDMZFDDSNgVBTa2MCblluXpEmc2zYWnc7pGF3LhlQQSB
rEI8cNuh271OKzl/i+1EMO9a68d0Rosd4qIVN0NTTXfxUoqwmjwoanGZ13gFi04Es29gaLVFnjy1
hm8cWXwOz2LRIMNnji8kgHH7qrLhezwuJEAOtc/Uecm2zRRKHIQQirKR0IbqLorj5mDE5rr165U2
xGr6fTscYoIpcwpvI2d0H5k3uWy8M8p/pDtZnHYQyixxjobe5Be1RLfhmkAk1M5OaGZMjjjuvsdD
wyi7tuxr2527J1Q8zXMdm4ycMPatp1Uzxgs8IzW2Vs4UDDmCh0NpcNZbArE9hnPJKHbVVK/7TkyU
AQ51WdURYwJmOglHhsrPNIPReZRjfaYx7Xai0s3j5MOUnotWWAxEbPeesVt9shvsR2PuzOfO72mE
NJGToZH8F3tnshu5dmXtVzFqzsQhechDDisYjUJSqJdSygmhVKbY9+Rh8zo1+gf/U/jF6uNt7EzZ
vhce1KCAgmFc4KadoQgFybPXXutb9A2aXcG3wkbTjOtG3UdVSP6hhJj8UFe2+zmNaEs1srJ6bKlI
i6lai+LXcIkN41SNjiqoiCrUQvwnfc7BRuxinwRDnLPA2kiZYMjSJk4YDT/G2YH4sw7AHKLpaRga
95qJxCxpWcN6RLRpXkiQEZIlwk+y4lpCxb72RI1dg5a8jFOgUbUvXeWkb03j5Uz++E8uiIL3T1Zq
eLdDToo3p/UOO1RdvhcYa/YcV4bHsai5FHJfvuhuSPRGZfADutitzibqb4h7mAi3tE0bp9KK8usO
WN1VKCvj2NH4RWWsjKmna4hvA5LatEJbmNRFfY0oxRcKaNhrAq2zPOT9zEGQtEq/yyKtH1HROpAm
SdTtIgoUA2+u5I5xstiTsoiPCTejC3yL9iNfi29d6XJ4QIw6gMzo74ze7x+WTqPVTBR63RbcYWIw
sTbfAAJ75a3ns6WgEgrXQsn5WlctceiuKL+xdGgOYzkXEysWc95hZeOS6ZrBFxtJ0uOSGAkkGTXc
thQl08s+5g99XIudLH2LWHhJUAHMJy1aACce42xQe+5x7UH6XrMlMQAnwOmj6Kszela+s5KKsljd
7AYXkalq+vaN36vNBFf339Vo5Vucw+LG9aflqhfK2puxhWdqdodTOQpmLak6On5F7nCeI3DNiae9
CcPMuEnF8uAn/kObhtNdoWpC7YYL8oEfFRjGxLW0jypnecyF6brMICNW5cQpWs7fowRva2nPOC4L
+1SQ3SGgAK++a70WraElApl7UfmlIADwhXvLeCndeTmJlF1kzBh0mZRyeYys1e9PYO9LFrcWjzVS
bSMrw695WpnAQrpvhR8h6lYx7ZAoMJeWZOW2EY2dg/Qp2EUNutAXpgyLa51O9usM2naxoeRZLT8r
DdCgOCLdNUcE7OnGLcnnBnmHYBgg+9GTF7dpcRkykC0wK29SR3DjkUV9UQhqFNklUCrP06t+M7Ae
Elev0EaYaA9MYpzArOViNiEhCBsuSFza37J8BrCkCwtwzZLZbRHADE/OYCr0e3dJUtpFq7x6Mlpp
fncVuqNVsdibMELtmYbHU7sQuE/nsCVCSYXe1FoXYFtbvibuZyBlCq+OtvdzZoY3ydjUnI4TGR4a
2zAwpDmiuBo6thVWZVyBxXXfIle8Zl4cP/kVMllLstspaDh0ClQ/xjL3ssYyfuKC+0zvNFxbL5pl
UBkTqyqXXzZSOZjplLzpxsN+tk2oIo2IYmyjbFHB1EOS1cPRFrD3s7E8jTkhN36UO9219i8dzhum
ZZyI4TruD+Z1DWPlcwk+ez/hcdooj7et2LFus4YSzXJoD6od3fvJio61jZ+dff7C4EruM063lioI
ArWPTb54x1TO4sjZ4ny2py+G7tefPe+N2yj1rvO0vhrpfUfivbQr8SUk++U1YgNU5jiZ/h3Fl7fp
2J6WdCn4KGxAEX54Gw2tejLtBTRvCbU+8gxyxa17JIkFsUCMk/hMxhmYgiFRh/q70W3I8DmG2LfG
9MBAggqQVwd35NSdK7d4W1Cnz5d0pq8AdJIeN6lW8msCDXzkzAVk2ZiS6kAdNegTILtlvUc6m88n
w4b7PXb155FbH0AUOkOXxLM/+wmFx3iUQYn75apM1eNdzyVN2GlYqce2rdC+gdwAsZnTh272/BHl
PkzpKx1LtJCxOJLMY2sMme8LO3HmboAQ+8aGN4CiwcJ+kiQ3dQ4+aa7PfGa7YVPa1ntaT7wJAelj
Uy0cHVfD79bs4vyWaLe8YmxFG279uTyYbrhc4cXHwKiKcx5Y+jPNsLhl2dxvF4DU1z3TO8XMcfgk
YCrt3dFn0djTsmuSbUSl2VgDlxipjnEPfZyHlKG7+jaqNPleXNzRpgUfxIdEKE6OhXmgKHnBYun7
wxbuf1cEuKp71GjRt4+eZy8BQOTsYra7+ZKJUu4oqK4gnzQ0YhrxODz7rBu/ZRUElGBuov6LmJ3q
Lg9tOO2pOQT2UswXKMclyDKnco7FQjkAl0VcnoRhmE3QO90lj+rxMTe69rLDVfPqGkOHJMjhwg8c
2DTfmrqfzqfUjT9Dv+suqGOklt6fE+fos5s+lEJqe9Ph5IgCnYAgJ24VJdwohqoINBaqFD4SfaQB
5QEWIsw8mvdIdfpxKHW6MHwXrr3rpF9ezhOdGLuon6zwvMHqDeJikW2xZ+1fwp1md3tPiDg9p7hQ
npQ3ZngEMuNozNnAEmoy71g1NkgO5XLgKBpexC4RPMTKqDgPBRbeQPuGd8pDRrKkoG4biKH0npwY
DNSGHWbFFVPG1VO+uNleV9yINeGtW3MyTQeoisVksPjmiXOiPKJzAw+gF9fioyDszTgv5tbfF/no
7hB7K0JsEs8BGBQQKL2nqIxSdCR46FlOHKVXLbPrRQKCZR8aJmsrJuDkl57WUoiDG2bq3WozyBO5
Qxku84Z9bQ9cgIG2CV92ys0vVImBPov65jqtuQOyo9N76PgrWiyxAp7YvD/2kLgFeHvJKPWtDksW
z3HUAKZX4/xQOkP1SHNudDZjwtjg+yTn566FlGZYn4XxbWxVX+wy+ew0axiETA/pe6HvC3OpzgRH
1me5VNZNTmJ/y9lLf+liA3hZlhqXoLh1TrFw5QZ17ec3Sx8n98DL6lvtLV+tBJFvhzpYr2QqR9CS
a865vTGSlOVYMTqwHqwlzS4oFnFvGgnfQCUgXWF8Kf9tTJz8mM6VZl8uTZYS3MSMRhjvJr/EQDhp
/ESd+7znfmAfMeeKIIsKcp4QTmLWqaZ78rsqxrJAr1Q9FIwsdWt+JSOltmyAnUvBjuG80rq8movG
O7JajPaRKr/GYX2fh6IiXcqciBrLa2BSxDpoElvJBtvh/uXRud16NOia/nsHy+YhtWIrGLzku103
3YVB2+GOMX0+eUVCfzmshwdW7eIu9obhdmYLdEooOA3icOnZhbBJ20A18em5Vo3cDCr1X/HdMjY1
iWDK6wv3drJKhKkF5EiAa5qBUoGbOIvHzNs5s+d85/uPQ6Tu5ROstOiM9ooYPcrw98yhZ36aLGeD
UxCB8ipX7bWxxHvbL1nG5TXtuU3M+sihvhsS0VxQsez3ITyKwb0Vet15MtAtB1UkBKsyOx2BvdDh
jKnaQiHMzcg5onSZNwV22ZshjQdgDnl1SglYjVyMmALWeN0xyQs2Etjig4R+kfdCJPFnAlHEpfkE
U1Yjo+Htqhz4BPLYZyQ79LWmkpcRoyRe7RrAxYidKKcJJmA5qi4TO++v09HQ+7olpuwRBnkLG1lv
W5p8NyDKSxohqvCY+zkbTKvlNuurHjAQHm97pr616fuELEdpaiqreX7aomCxYXGSgyxJcKzxb+1Y
ztvEz+27qs7mk1GXKhhrr3lS467By0Bior9xw3GCqUTEuibOXuOF2lWDIsGWu5r6FMfnI+N8El6U
i1RbgIKACntbJRe51PmFq3vKfu2Eqm1/HZWhjQShLafztunKzwiQWGqilM1dxZWCmHNtKoy0TLQZ
peR2fz07xJtAzhQvJtPdIaqW5jkkf/vZTQz3myza9UBBvxeOton2CMfEEGzmj21dPY5dgYxil9fe
3DXnotDqahALqk7UyJMl+2k/JLAa566CIpOEFgqRrm7YEfBeTXsyh63CFnBEfA6fVCqmQ5aJOt5y
DDN4PDf19bBwe2xNG/nVAQpx3TXKfwXpQg2P3cB9sdGObIaw9N5u+X1tWI25J/YfYHF6sxj4krfj
pRVZUxRU3DtawgaJ/U3g2duyHDj5upAoLjJSmCdQa2pr3bgb2eycD5pzZt+N7GlGpya6yILswTSx
GUgDNprRhl+zYlrvrSKZvlXYfW4GBnhvS2QvTzdOnTYAdcQGQ+X3vuAYEi/zgxYzphhTn/M6NqXP
ebcL497CiOJWzZcO28shNKIFnVRa8R3YgMBnbN6ZLJpPlPZQcdIWlfPNSWIcAA5Hu6vWNtMrjV9s
53p2s7Ob9ohDeWEnwvmH3bqUeCSpUGHPb3jmSPzCgUPzgzn35ldL/Y/pAms1tP76r1cW7eo5RZSn
kcWXtrA862PhYUVCT9FP4x8QwztsmhiFZhAKz/ms5aNyu7E4w+lv3bbgp85Dh2GBDiNBc4ndVcWZ
IRI/3jFvcFPv2NAGJYv1czM2bcos2PpEVj+d6Z465JqD1MNMHGcrcNAmf2KeNVcT99/fhrI95XDe
dl0LNzqRfWK5P5n3+0JMCffX5GyghCGg17qsjklqccfs2QXusea0O4nBYlcxfV563gClamjxI/4J
Pv+DI/7jz+F+MJsniRlNlRjdgxNPkOLiuN8ldpf+GnT8P3f5f/B5/utc93/m0fc2ef0Rpsz//ldb
uWlCTIaP76/iJzYNixjAr7Zyw/vk0kyPMCF8y3UIQ/BHv/nKbfVJrNkF/mNL8Wvo4/ekt/cJS7kp
/TU34AmXDPm/gVJ2vA/fDFzlLKZhKNNuhNuBTcvP31BI2WHL+vy8GkGZZg+t6KQ8AXrDPgnHYCak
AACwDs2WfQtWxwamrE/yjjmPt2v4LOLJQ9pXlj+LlwJntN3j6XYx4BI96+wIyhPHal/tfJnM7AZF
yr9rX3kim+JWKSKH+DqHORmtL87kN7p8iduc/d5mMlCj8X6xauaCT/JRbXMzGSgxgdpRbMdicDQP
ihGLo7f4FHxB5AHhG1sI4hQ/6Xg/V2K5RxDK7K3tx9GVm6HhB6bMChxGXLQLspTmXmB7OVv+NBXx
Ua59H5d4BxBT2J0ALl66lCnPnIC2nBH7wije+Kbu1wotTryBRPNs0hceS/WEtQQwmXumrMFNn2SF
bb6Dy4vgcW9g8iFFR5dFxOavGB9yv/a7M8wEmX9DzZIvKGMrIbPyW3fFHo6iW56BjeMASWlHhm46
8bMQXCXgbpU17rimL3I6dSrbwXwUM3VONZk7ZnnSYjBI2gaC6Sy9aFsru9QHaXfIUMbUGy5JVBz0
g973xDdbLHINoPJhV6AgRct5YyQ6rAk81hJ0Ht6LI6Y8JwdnZ7ZfIezHI1tx1dHOkxTxgH+itxLY
o4Sy3GiG+maYZgtR0pIpHTkykuV0z1lbRTcFvAvco5FBHhcwLItQnjYmUSo07qa4Ev6qEPU1SjKj
qz9jOx+yDIKXbcKJPMNeCem1RLHygoLZqtxwMvPqs4JndhFYQACyfeZOahXJU5b+SbfiqCC4NSPO
OLe7ahz8kgfBgyQ7aP4e9s6963i3ZkE4d5fnVAmxiWHsCjrtWU4wNiCDA9+ay0fIbu5t5FTpC6JP
7wUxKa1HdxGThZFE1TeLwXC1KaKqvzTCtj3NMWz1jaL+Um38Ts4pGYbaHbaL5Ur8JnlWPvWejiV+
jzp6V7GblofZVBh4gCJKcQnCMevYU0wT+ljc5e6Z6818tlCQobWxqTGuXdweTIbpmJiB0aZ+eU50
KH6e0nq0dn1StGJH2MsbAnpI8Rs75diFe0Hc/S2DkEtIWRuY2qO4MG7MGrhfEJEpRZ0uYcjsp5SF
Aabx2v1i+sXQ4TmKYKZivi/LTWTYc0ZFQYgXxqGQCTEqSgaxoY7OjYMqjSQ/V6yAxC6gLl7x83TP
eiqM98xLkRds7CfJlmcdFti4GMc8gGaI0avtPCPaN4S377DYDcM285IKTuw0xS9527B3YJnTjwGP
0yTa2fXgvxqTUg3TX2w3e6PljonZqmoP6JBhtUNey5+cKgOdlJVdiTfNyJeLEvrTa+oBH6Q7DfMP
X6mWz5e2YwFPheVmsjRil5XSjJrNvEi3YeNOhOywDP4Usjyte+819kDInhvdUmj0J5A8/ENyrY27
sc0792HQFctxUstdfuvNhEw4ySt26lv6qPqi2rVePoSvaFR6Qi0L+xU7j9s0jr9NDXcJLqylWSB2
1aUTbX3X8BcHanOSsblx8lbYRDgiK/sMftcrz3zDYjozsr5r7ydjZq6B5x0mF4RWq+xLnGGnnDf1
VPfNfRbbCkyYTvP1lit1U0RHrk/u3twvvIW1LFltKqCnzpzn8bzgRUD+qrZLBvBPHffvHWlbPJO1
74b1U5hqV8IxM2P/KkHkL7ba6p0MikZcV/Mzo7TNGiDMfb0xez9DUjZCT9bHyTJ79RnjQm+drbfe
ItwNHuM38rBWXvStMLi0WqadmUK9udDoKAZ+M5t8blmXu8RjJg/Smg6mrT0WclUYm6o+9hS8vPZp
Yr3o0TKMe62pFeV2OshbGbrDeDNPhfkaL0ZG4HvEjLsb9KTNnZ2RHX42C1N0GFPCAcSHhYVoExsC
Wi9uhjG/8taGy8Pg2oN88L2h9XYUwoFvHuUY3QOUNR9Q+bEBpYwsFDcOE8teXkGh8kLJZ1637Gje
xL0KL4mksCljB1lEW2nWWCibGvPmRpRO3XBBgnVjdmiy25rTOjB6QJePuoL1CchHNskxS6Eub5aR
YYHpjvmHjU08dSRhwV+DOm6VKiioDxuQUIA8SLnErSBL34e1+RK2eYlXWnNeP0QNVw/LoxwnWDdH
It9ALIFDncN6XlCFAGFCqi2g+A8hXis0+tzjU4mr/C7Ok5R4BfuvvZAjVp0RtBwoqLLFfFnGsmmO
rLDMBwcvDPx6Kj3dk9nJASOjrj0bwn6+vBceixgoWK2JIxd2FPvQxIq2ZRHF0fWgTYTRRBUh2SzU
+tNo5vMj0NEq2+d8jtnVrEkK70ISwyS0mdrNbhfHks9aiCT3z5ei9fZR01TlwUrSduYOmMfYqyC1
e/K+zGCW8X2LRXvNtgmZxi0IZGxyofV96qY9/dCNNN8pis9JGlPXZG+pK+wgaA/1BOkaovRNnmoP
0HHhO9kei5Z+mIsusrd4e8t7jfb9JW5MaJSNA2cz6NM1XBbTXJsFChhpuIsI+lnr6YbAAhVa4q4u
W1iouYWFdQcHdPq6WGHp7S0jtBECa4jsLJu9amdyqkLos1CGLzhXTe01tb08yLfWok153vis31+h
M3ddtus9M/SgWaRuMT5OSPfpIaMc7m2p4I0GIumiB7JBs3kRqSUpr3pdN8NbNanxXYYmv1IdW27O
ajJDts4HFyrCIJue/ggOMuA3ncY5S9reqQ8d1Y/utk7tsg1iMnK4e1nFGRA0kkTtPV1x8ltKl/yN
GdmYyrp8nNTG7Uqswr1BUj1M2KFzDbdZYI8EbzdDMidqU2Ddxn1YjCAFK8+NXnFrChjuNDq1Z4Tw
DHXsIb++1BbA4WtAMqq+s4q5b++NGFn5YOIOfvfzboFBV1r4zJIRqeM8Gz3sAXVhoZwQYkc4xZfr
zhRldHl6zrp09l8TsEZrV+xsVjcEEKhYSAyjdZ5LO+vyG8ujzfXeQcDGaYwxrMVIZezoGOcoEMPC
QMmYhoNb8TbYFOA2HEiHbXoRA2KmN3mJ7O4ybOP0PTIcgRFvDbAcrNlMVwQu6OCN0VT9Vd2KxSav
E1EEaKQKcBLhR9wrvQ+0eDOCjsCGh0pBHyOtJvlZ27lyrRUA+MnJZw0iLWjnC7LeLacrmHQqsgd6
NuiXpcCEb5a7aboZMU27loQG5+F4m5zKCtFPwUNjEuD0HKCdeq91GNs4SateAhOJKgMD7cyKYcMD
bjwprdvrgdLsiLyCqV85tczTPoljehWWWVIzCXHvQTUL4SKKNqJbFsMWuq4blsvGNYul27Zptbxw
R2xYyPuxKHapasN9qA2exAVma6D91Cg8JyP0Im5MkliW341YOQabyKI9SV0fal3gXa1S2UKFxOiL
nbIi8BPnZDH3GIOT99jnpLAfGpun0krA8s5MQA3RdlGW+Go67lgDXQDIFLRROd9XBSFNbtaD/U0h
RzAARSBQAnauK22wippuQ80yz/eoJbMVxDHe7KgA1BK4JSraIROGmfAMydrnubLKMhBWBW8eEaDM
gyFu5GsPhe17GoY5Xr5EDS2VlpgzDqsRhhVs5WqUVgaN+Fd15f/m9P+wFArLv57Usam/vr1WP07q
v/w/fp3VDZeR3PaV5yjXdWEurDHr34Z11/9krv5h7sqgw35lr/02rJvWJ8Z7xXGRP3OcdSL/PQS+
Tv8AkgS0JOkKmEzWvzOsy1Ut+ruatP7VpLOlufITLOyS3gcVh9JeaUBkJqJlWca3BUoQO8QRUyRp
EwEr3nK5plS5r2soFOUiXhbPSi90N2H7tZeGB3tEx8fsVSYtorg3blFjp2Ax65bN6thBbJQ1B0kM
J+1eliH+MTji6KIx98Wz0gzsd61FclzY8zq7CuSNiotkp1NC8CfWLBd0FmdkXZLlxZMNbn3HHykN
Et2yVV5sn8F1Jj2Ty5HAyMgBvdim0YxfcdZttJ/6cPgT1tnPtI7148I+TnId0WUVS/jwfxLfSHyk
oehLawul5xwwHWQc7T6xj5uCRI/16Zdv0v/ERaW/t3Bhvv8FqmH3l/1QfuNCr8r/BYBDy/7Dy+v+
r/9V/eWhKv76//7yWn77y0371/9fviX195+ut/Wv+A258AmmgLkKUBhUlflLd9+vl5vLnyCI0TUG
ccGSvuBX9/vV9mnVhCm5JCmPpirWP/pNGjPEJ2GaNpA1n3s3bA0HN9O/c8GtpWk/XHDKFrYPcQFR
zDM9CwbZhwsul9YE23Xg5iwDvKb1UZQL7OpR2rS9JO0pCy2DYGafLvVGMdYdFUkKMr8LhbE6pkpj
W2S4L6A6Nzdw55m8+wgzNFlpg8Ibr3ogn9X/aVHkB1wOtRYrxAKEBf8U9KN9oKxkkjRfq140mRtr
E2rTvGGXRkS8z7r0NrLBIzLDkufC0Yt1EtHhOvfc5h0VHidgbtNk0lkTHss2vc4nV2GeaDzzAhs6
Xn9l6PFFU3j8wHdFyF0hkE96kbiXJh8iNvIkN97wy4zf6cqp7zjLkQ4ZbP01lTo5GVGodjomlrZp
2zK95LG4z/XK7RVLS8xUcZJdMNMs3buThV5QJ5VzCdndCYa6A5f6w73/5h+XDD8TWDxUBsXdfmUO
4rX2XG/lXvxA1iF7ATtr/ZxUv7UFlJehSdh4rzY41cPDNdvffjX/E/eI/23oU4vr8F8/eM9f65/J
K9yUf78NgF355AM4UX8jrvCHn1bmH1/kX57C/MHvwBXnE2ZLYSosKDxW2dH+7eq3xCfJnR5YElBH
+98Vxu2V9/Ljtc/fzxLKt3h+ACLhMlq/PT98O8oZ6Nmss/IGOpN1gbmTQQqM0AZxeNpXk7kwyRFh
GPoRGsp4xb48nA/ti0yqbe64x2SsLgfxCuOYQ+LwHZraSHlXvunc86xI9mCNl6vJLr901F2EyS1x
prNxVtS045oE6gF/s0Y820bCIW6QEG8PC8xIyklfZeqyhUOQ3sEhIQIDp4s5lCdrh8eGNoPYDkiV
RQm0DXpWt/AQv0XzXASh17pcWxSX9RdJWr31C7HaYmZnxoozgvl0b4mm42AqKelrfXvrj2v+jIoq
q5BnPuWeV0SJcrziOv/cAVk62Z05nKVtf8hu0hvX8896P7pcistItlsvE0d/wcwW3SG9efj+sH2V
rbnWhE7Gbomi50aYC5Ivwmfx5hOyU+O5nR+UBUqdQKi9T2PS0D7rf/k2QATcQzjEr9GNE76lmWw5
ciRouSg6jpyRt4ZKkR6TajONHIMaI3Ctt5QpVZN3F4RWlwkmCS0QxPS7yuQ4k9ssc3sbRm3bXhM1
8rahYctnozVewT6EQaEyQH6doNM3WtIDXIpvxKrIKkU42ft2rQsAwUb+foLPHmp6oXRt7ClyetPA
cLdLVPmIeWl33s3w+ScXF3wrybvWHr0EAirzqRg7VMNKllsQZxadHF3z0Ofcdgevw8E2yZUWquPL
RLcsgfvsOWpG9ipG/lXDGcEHklf7XodQoml42i+hzp+RmM1dyaL6qiLNezHUzZdczyEx8TJFi+np
g2D0pkej+oo8YwbDrF4gROABjjjPOY1v7Zjiia1QVrW3cueeX15CBieKznupUbQw5JzxNL+dHcqC
mc7DXSMrsrbOXN1jHooOU+Y/OrbIiCFT9oGYTefFAK4XYFt3voxJeCN6kK5dPMuLEgXtxR4hb/ew
fbYAq02I547PNrYYktfBjdSO0yFf8iGTF4qIIF5cfKI21YK7IZqrcyqL1bEjnsdn0LHhaDwcYUib
wTDOEim98Ajfra3VFsm5hEzrBk5ivamMIaI1SGko/A2mZbKl+j30E33CE4ZC1zMR7jKyjGtQeoT4
t0/MPTl/pDoTMO+WdqT42uAXCdmwxV1gkFikKS0OsqXCcekbat8ZiuvVpIgOVyOcB6hEewkY5ywP
gTP06CMbs82aZ7Y6kBjNxQ8GWkYPlsrbC7ObwKMDYIYIMQ/YCXr2LlXVZns+B9zv7pLzGKXcL3Vg
NPLMHY6xZWFBMgjLTgNE+X7FOkx+W4IYr81gtumlmyOsoWvRzVZF+rFce98SbT+5BiHgVQc6lx53
sXZyP2e9ZR6mijbuRCXvSlKl2mva40aHt2MM8zVF7yy/IELvyIHLq1hxJcsyGrdRhKbP3j7dree9
TZK43mGt8t5qPPOnvMqJFfrpvHVwGG0SCJY7S4fmDkzvgN01T4DhrGwCRfoaOXHZ4Q+jUrjh+gXV
iNxAIQCcgOSV0R/EQaYqiuFDPnujnfcesaQzi2H6WAzrCOKVlMD40VboJd4a09oRONLP4NkOKnzd
kU606OBq8Eltfni2/ZODxc+0LgY+Hh0+vm5rPXwxenxodTbKOmugWpU3yrdpUx2wpCO31d7WN4rH
kCMfzpHwT9CEH8HO/NSOb/OaPtYzG7/BhxfNELWJd0zmjazwPTZAXUndZ+k3wNp7bBqborsXNva7
W8zVdKO62z9+z//wuHTFeoZicmYKBmf3ARI2G4p0E8vGmzZLv6DnPze2pJGktw9//Dof9tWe7Qo4
iCbdvyD+XOF+eJuhyXqngRhwowW0Xv9NxNd//AL/5I38+ALqw5l/LhDXINf4N519SrurVN6mBbv/
v519/sn34+eDJ98PSFvWavxHFiD6tpLrfjxajNhdDIqLvJthRIDUF3IZyVHcCvlex29//FL/+G7g
uUFbBOsIYlswD/30Uim/r2WIdEoio8dj1937yfzSjt7XP36Zn0ft9R0x4zPGudzZIcU5zHg/viMF
qSPB6ZjcWv2dvTxFEdGN4S1uyj+5sj6+HQmcUkItNy3lKlj4HCJ/fJ0Zp5E5e1Fyo3LWvvmrkdxn
8s+upPU3/HeZRXm8iO+Sl1AKE4aFx/bnF9GyjWDQy+imBP0rUOJmcZP6t0l+WQqNOXuAWZQGafj0
x5/hOgh/eF2ezowlvLjLf3+5wn84ca6684xmkd5MEdukXuvq1LKf4o5MNJxOE5b0cyk3HXI6uXsf
vIcr7C/WwHXWG9WzJUjmVxpl32pS57YoC32chfudZsTkJql8slx+rw6lLShyZjgM4PjO2y5eTA62
DdheL+GYsdBzyvbKwxntO+G1p00UWQknHfCzc4breLz647f98asj+dLgQlEWcztnfvvDBV03PjsU
kx+xSk+x/W6ATpgUwaU/G4v5Qq7fjp9/sQorgAPH0DIhnbof7lGpi0UsMhoFl8kiOVUiaeGaS0jh
p9NZNdXdNuex/IyXNSYA7MvD2KWm2FDHEfLZjXB5zSg7cTLGKKB3UwpPaCGwu6+T+M1hLXPjh/5w
Hucouhj0rRdoekkwTGB0t01CqVJLA8Ilu/GW6WC0rkSC+5Fa5TlovZHwded4F1GTqn6D7a+yjvSh
jjsgc+OVrvriIfaTGvbgREtwbEfvUzMVh6Ws0/Fc2XW8g+fDKT31pn07DjQYjTYVXEb7uMBlAI7F
dgqyIY9j8EfVMp5n2CD3dlfUPIAp/3G9+qWefOega6uAQMPCf7ImVrsiLrYZ2nlQTWssXaxeP1g8
4Web5hUIKXNzID8Rn7qcRbRrazJxk9HcKRzYO9Ja3heXgAzNYiwQLl1vaR6J4janWBbuuaIOZTd0
FNZlxHr3iRUT8+C3eu45JamEUWcHJ/fUty5k8z91SmyjehS7iaknmD26lLE4iCN1XfbRiGj3br35
rUjW9odSvyh6vrcyG/qdn8Mvyel+PJDvg5UTxXfCqp8jSmJwC07unjheGoxeSgdzF1Eh2ejM2Vr2
pPdVk/NJhbI+iQ6LZu9Sfjl5mhR4VAFWKmL/VOVyAYIC9bDHCbQZ8F5sIzr6zpqorg9DonDapfRK
MqsNZ5XO4p1Z40GOyz4a0EorpkKSZ1AIshybpcUo4OXYUhQG9k06WenZUvZPNL+3AfBoKibshJiS
IehIa7z+aBYp6Jt8kJdmO4pLAiUw8MBnUZ7j+QcnjJO9q8EfLRM20qb0QekQ5/Lkd0h7J06H2LcL
sq65yKo7qKiSr8wgvyvOnMQtvXb43hXLc+nl4XHC9no+Qyi9XMKO9Yf2lzuKm5qLAYLnezR4XzWh
4EAQatl3PjcbO66nPR+0QXRlXm4hd+Ebidz4zCz9bOdVk33tuZSNRhwarpmQSAypjjX/uiJJFZ2J
btTY29Lh/0bb35PPjnU/d64OQIXhFDdV8e6vsKh69RoXA+bnOJxcyjZM77iYbX6eiRjkdkHjLaF2
fsHpAmWgl86+Q4uiY77I79jVF0kQy86+bbV2AwGiNDANokEuNoqAOaLe5YvT71H5DTJxHaU+swO4
LrJeSaKVu5ISAs7ydQdNZG7594bFIS8tDgzr0XelsQfbFQkAx8Mpr7KBME/SvHozsY3SEbeVu5Rb
TDT9MY6G6sr4b87ObDdyY9u2X0SAjGD7msnspUylulLVC6Gu2Pdt8OvPoC8ujkvesLCPARuGYVR2
wYhYa8055jTUh9SMkLSFytqn3DLxakl1A4aKi2plyINhFyH/s61jGSRWEOZbvLJVP2JHB7bqF9LJ
15xd4wmcOww9o09IzWpIKmvouZcVJUjFqIqBsEGJp+Jj3Zq2z8jrCLqpSF5z+4mi58ztBMF3EJc3
NqftTSoRYqVmAe+DX5DorHadFI/uaIEuYnYKhp8r+sgkQKYfnJ0PnbQ7wpiwq/wScAl8mAdPo61A
owIiP4DnyLYREZmXOY4CgFMQc4yW0F8rdbSNPSbRoaH1ss/LoNplqgaLqKp5zRS+hO7iAqLXREgZ
0mXDtan6d5UzZRuDzr2jiKPONBvTh27h+HFry1ulTQnRmCX2Ukm2d59p3mbEUb/SA5Iu3aIZ/My2
GHVM+Lo3Vq6se2QG2ipX/S26CPvQdOxkBjbRV80GYYIToN1UbLM7+I1INmSAHCVSPKfMLQ+lXZPZ
l5HELBCEbXWKZByAaXlnjFTW4ECZo0AYgX5qzVt88R94gb0bL9G0o4z1ZSYPvKYEjXbEL//SW94v
lek/x2KGShUT1mZkJBBbA2nIQBzexQBEEds99ubOZbNMs/QN42G7BxVXXuGFD58EJabRGuWKWOuI
/h4Z8cNGSfv60LVBenYqo7pgVEWKnybxTnnxvdEToFuRA7wOlPZgjcawJ73d2Za9FR8o+fR1u3Rf
+igB3Tb300Yrynjb4144z02sIczje+3xvP+MVdFskISRjeehUDTtKfxpTJ2zscsUaoFYyKNwSjdx
FdRrqeAZIU7roUsS1zhV6EVXtYi0dYjuHcM3LqaxsiEWlbAhaFBzDBJZP67JBaZDpuXdi6FSi/Bt
cg7Y7jkfVqqb3qXNN5bpjb3Xe5k+IA90MzKzVUxFH+jHuZ70c5fdlVSTCQ0ZZ3xvc0d/TGfKtiap
zR19m/taL+etFGrAIAxIERXkJyHCwLCKwjvigy3XE02mWxPjH/sZODPXdmiiJdFn5SUscXt20boU
+h5Hu/BzLScK1oIDODnyrUSG8SGGUfMlIV4X10nKt6SdLbr0tkbIqJiqs5NIwfZtZbtcDu1BRQLd
nzGSSglvh1+Xe0RfJu+oG3O5aVpmJH5ut+k1cm3Fdzcm4S4dVIwzPGyIo+/6eJeLJLxT3mAOBOPp
M2wqBAfYtKONU8gM6B+axtprnF0GVwHtYPROOQ6WBlLFMdHMH3jgDSJ9wzdAnJLknpaGlKIhhQsY
QTEkk6LlhAxk+WCadKhqFLzEj1dlTY6e3V0Lp8es3ln6mTiQ7OTCYtpAHlDuCmEdHEqzr4yVk5O8
SEZK6DPC1O7If4MyNugtDNnFnBzU1ZmhZb1zXWzfkamH2xbcIIbOIN9AQYpfRq64h3zpxpRNxB9t
CXyKXXjS7RK6E11DAt5Ksu64eK+GIRr9emAIP7TJ78QMmtfIMj7H5e/RanwWDmqLtvNQVWqud2uF
42uCsozV4DCsx26+nwji/KQ/Dby3dXlYpf6Oovi1xPcJRtIS2950+42Wgp9RpF2sycRQ7H3a3BD6
CZ2mCIbRzzyJ/2+J1HM6Fycxaoj1CEZgHbtKwykvyk1LgJHvMkBZ9e2g7vpMfw3LEkdPFDZvWHE/
TavQDlVvgI8yAVuv9RBnz5QV8cbOaVSO9vAmMwBQS3oqFqRIo5jqGJLSbRzPdhZaK6k4fJUYoI0T
jevuvMG+jKE6S1rBHXOfxiQq8sUNGSQbOJvAIRGwPpjTxVS0FoK++q3l8ycRKR0NGsLXdcZ9ax7n
8cTNo9zmaNwprWxAz+XY+22qg3O2FywGjt81tKF6YzmJdgtRloWv6mLPvTi9Ldl5znTEYYgpWirD
bMFZKPWAID1l1z9pC+pcrSwY3X0TjrvBC2KfgiD0sfOqbe/hj5YSXa+V6r8KOKx7lfTpuo/t+ihT
2e809FzHuoM7o4yQrw1nCiwa5W7Ju5535hygicki3I6Z/S4TrK9SB/4LxcM+lcFo7Qyrjp7AvAyA
p7jAk7nZH9ImpjFHLxvEkefdRJpzbrwMa3Yxa89hpsxNTyf2Gcwao4KCkUTNUbvAB4skOvauLek4
Kpu3Nk1HpFU1DjzTvVcunTghtek2g0SyLs3uvRja4GbE3oSRz3y1YWttgTmiCc9nLglxE5b7GO0p
Xj7IauSZVoSlO+lmKnoL2YrdvampCM6TgDCAoHxci7wy7hEjJlBGeohrIjqQHH5lxcEQaT3i390h
vSPfBSfTVD5NUcOyaZmZjYnWHMB2/agIPcGNlE+bJig+FJelje2R9BLRLtgRiWUswt+IxO7cVATh
QEF2TCC4ehUPMJMDBTRswliZRbV4bk05bxFHUMvQpoXMxUDmFIFXAXgt+3YLrY5k0qGB75UN4+0A
puqWjU5hpc20fWAlSBpqpLrcDMutUcU96zeLIXklQXcb16Q4SbI9D6mq4baSRVyQ3tZ59X3bSus9
L9Jkk1dmRKVS9Y+50k1OzXog97xyH0vWCtAY+GNrc/F1FQjIDwDDzDVEXHXsPN3atS2PYW0Qn0tS
2AcgD3tTF8xsyhD4ml1HkHMHGW65JVg4RS3ie0yXXFsIJb6axT6YIQXGMaNJWokwTy2MTMLuN4Nq
z5no8EZFgPPwZm4REb+ltBFQ/VVqH5bhp5W7M8ZT1j4wCO8QxVZ0Vvg7VhQt+cppuEtKc9C2EVCI
1ZSKcC2qVgA8cTEj0b+fHxBd15eASTIqPuWN/tCb+r6vvfBdzlO3lbKrdjV8cwIsgmSfKWN4iws5
39p6GW5EqkP/gzN458pIPSdFLI6ERyvf1DBReqGqb7VAgwiHUOxUqcF7yaCgPWESHxg3d3CbYLmk
O0HxtWNy5mBJlPcAtKC+T/Y0ruaAAFppVPuGK3pFu8SiB7CiDCt3XN2io+XK/DnRa654LeFUWJnJ
ARqyYmdBv/SLNpBrnMY0WEZNwcKETNtFCmYG5hHKMZuZlbIWjIaKGdB40V4h1wIsYIyvCMvtTS/D
9jLDL8apoJJDbFAv60b4HtbeAwMaSDtuvuQsp/Y+k4l1Ozh1cm+zlg52UIc7s+X84qKanE3LnM71
bJlbQ04/45bef8HtEnqyUDvc9tVmnukHDEbE0H5kWENhjUARzuNxjLHbxDYXU1058pas1992UkEY
5THe2drs+hgF8m3DnulTrF9xg42HCFH5imxVYsX0Cdt5azC4jAZxAzaDkX8bRueysJtrITJ5NIrC
2oBFAWVGeKifkc21byp+vzqZOgCr8TAzlehnGs8OvMO59H5WUfypAWJblZVl7XMNIWqqeb+6HIhw
Zpg/bCaP+1oVBnJSrz0J9H0Un94z5RYjuoGb1NBFHhBECKge3lc/GIjdnbGhbsTMrd02B+uQCLhv
pujZJFzJTkC6K+HGsYE11SQCOjR0H1ke08X5UYsF9zKLszpEVX2beAMdMJCnxyG37CczHoedhT54
F3sz2Y412ARQh9h609bboYxPVgGMOSBImvU0dahVC3IK1uNofDA1JM6VEJAbImzfFGbEA2rQAcVV
MF26Opx2ejp+9k7vnVWlLUlm6Kmhj0+HMIeyHjVs9pGWkLMsHW9PeNpI7DFXplY51Q7cBPVUZLrH
Afvuy6ik40+xsH4KjzBelQb5PV9cyFc+pe8wyP6i1/4yB7Jd80qeeU7sG1Kq062u6RAlOwtAD1EB
8KZs6Tcl9SlyfXPdF2JxE7Xdtncp5GrmetSl8CpxH+FSQKzF2IctRowU0biIGP44c7uegh4h5dB9
4rygTVT1tk9eJI4kNyRduff6UzBCM/DwB/gQHJNjGY7p1o0T36Q1rJVGe9DrhS2XwIYYzQNjPusi
0zR/1NwZA39XPadeEyDereA+BsCsvSiG2IcHatVj8qIdVY4bR2vNQ5UABYhQYBdc4baeThD5XKWE
kWBMWU+pPt4iGrU5qcRLCrVtoyd5y8RIjjtawGJL8xSZpVOKaUc7DDZUWWBCm6mWD6OOlFQFWrGT
BlbevltAZoLdzsiWm2pkpstFFaMsQCRIrbp1jtuODRywOe3Bgpu/CLWDU/a/ZWu1K9X0hIJlTrtp
jVlfpW4OEnEw0/sy4Q7lYLCGiK3A7oyK+O1yxAgG2WNv14O7HUjS3uT4SG75CMUGmld2a0ajcQNN
tXtNEuMnw74OR3WXbCyzUH445vo2MZFP15FjkuecUboHodrTxaJ6j/HwsozzG6+NqscyTMoLCqvf
pUHxZNTALWxAeWQlMpL2zIRERN7AGjUtFxVaqOAmyuYsqp44a8dr70hITk+j2b85/MX2Rgclg3x4
oY5RDMfd8BzD0OJCpCnzUKdpuS200dunVVueQtxoqxHzO1NAvu6srZOjI3LnxQt18drNUm2aCY/6
3C7m/Fo6+yrhwUyiymHDdmrtBlVzuK4mi64aG/PKrIYn10gEtCJAam2z2E1alR8cvqULnXKeA5cw
Nj2pjSu2Hobdc6tzwQziHbD4cqMhrdqG5FFvB8LnAEFJPg1O/h0J2v3eDrNhW8fuz9oU3a6gL3ZX
q3jaeHEtt5Ng7U4M0C+JFQ+7MiA6JzSWo4rabuvEjUFGgYuNA5sF3AL7BVB1uReM0JE68zJ5oaJr
aBolGm3XvmVIjkBejvVhnlB4uvGQbd0O3wV8B2QhVZzi9VhMMYkLpFgJkyFsbO9DkyECXqoKrzed
BRw6xrZStB0Kt2o+xqCOHoD6QwVnoa6YqnGQxksTmXJxxFQmt3NEi2Pc4Yj0OcziddtyfPS5XI1t
b+5LmYmbdADqXzgGTYAKxBAjW5BBuaWLLTkzL2kE7jtMAhewN67QGDjJitZKgI0EVEMkSOayGdne
CF1MRyeSBJpTCm0qp6xuhNu1Ky8zi13ZkmBvmXZ5O2f66HcO2eYEoiNqQ7GwH0PO9VkrPucwzQ9s
tP22JJJ9O2MqPSZmSk+3C7hHhF2244cM9kO41IoW4YHVbGkv0LDIgXUW2JK0pyMahfIYt5p4rKFS
8QeTtmG6EZbMvH2jeQ7qOpu1VeiMlAj5YsScRWJtAf8vifCpsevNFKHd6DBHF1lFY7h5BslH+AD1
1EZNCZp8lL2HUHrG/YiUvzXMEeY8YO2UG9TKMCsFjdlTa8rIjh4f5XtGVfwjn8V0A8Pg0XZoD7ZO
ANQBNTrnA/KAUHdy7hktjam5fjczegeM+pzNqIOMKJK5uVt6/GsYCRzTwlGfY9TltJ905luyRBkY
92m4T/M+82tIvz8CKoYb4BSFD+iLKwPF/UrCI9029Oruk/ROL05pYmpvbo6tRTNbD3ReyndrVPaZ
RmZEC4sf15Sauo2MlOhovDK71uudw5Q7/aMVBaiLYp0EKSTNO2zC3TaYigHxXd3wybNl+IACT7px
5XtS1OuhdVgdRMKcxtIBMp8Da0pMu3mJU2QkTWY0D31duEuqqTvBAUr729ISmi9SyHaaVopnxjAE
H0CEYO8q65DxQmHRLkW/HOSICEAwpl2W3U1a+wOuJVMAeBsY5cuF2jE2N45H46Rwx+YjrbzhEhhJ
fREl5awDoG3nziDe56A7IcZpFhA8UCi60SVd+jgBIUMTd1MIrjpmH5ZPmIYFDhvd7VgpHrS4QENa
4dJ266xSP2M8eVXkru/qZDRoTGVcC/UGrt2k3BPGqNkXbHi7RCTDFoZ8DJkn1YmVgEEt3SK9mRLx
HtkZIuvWwv1H5k6OzGXOwgnPQ1hdmr4If/YpqDMs1L3fQdtY60ED47SwgjtJyUilnBnXNrGraN0A
G1uaCCHg+KFcu+ZknbrYHs8oH4ADl+38o2XpXjq9yiOKRNdFYVT9wMmN0sJoqkcT+5XJMBgHms28
gsOGXM/s1U10cTCCaLzYXLjAG6cD4J9Z8602Nn65Xq7j1uh/IgMdz8zf9F8w+pLnBEuNxpE1eEc7
dIFeCSe6r+nF7bRRfzQN0nxqSY1QOe7W8Fp5ZuE9g4RwARGOff6o91WFX7rKdiRwkxlWVqDMspoR
pY9oltSIuSLDRetZK3lS0tZuHOtClfnBhthfAonftpjgH9ZOtM84CWjucm0YiCNfDSXtMVt25OZY
iU3mbKOtmgSfCkM2g9ggO73JWvGhj3F2orxkulMHw6XBr8ZRS75H1NJGDCIzAPIzvlmMTTeRlUe7
XmKbW4Ex1W4UwwffRTHnt6yUuwSjIk+GNVBL0wMwzJg7VdLIm1xXw6tBDi6dhNB6c+wAj5GTD9Ml
bgDkVqBMj4Z0aHBkGuo2jZ51S2O0WROcRl6a8vTfcz4aBBeL7B4baPIQ11H9hOC6u5VE++y4VQyA
zLzuJyxG1LLxJvulYZLfa0k3HCK9lvlqnIDhxUkQcTrF/VtnZCb2xXi8y3SXZemO0juyI8Fqglm8
QNqqo5z77jRyPq5rgtp9ko2AeKr+DktqtxdgAH2XedeGYqyhOaUlMFFKCKHku8tTNcBFrTAZryup
Z9z/U2eXF02yxi2rJt/LRvXUG5AwGZzRoG0cwkFRfyJAxMMK5J97WtmD8Z/Lxv0kmBfsYBksZzQ1
F5hqBrExxBlc6nxeydysSqtfgexAMJMjhdtoPjIhfJm8+dlNyg+HKAE0aJFL2AEpj0DX6I6UT27v
PZTlBEmQpZrtNA1x4Th1SMp12gXPtWaYH0ktVOx3oXBvAjy7XB/oX5Xx4tvv0vCmzUp5VaCYmG/V
zhHirhr7W6JPq51ezdot74m8kSlBSSnyOl1rjgsUFT/mvp2DkZqI9cLAPwHUAAFrUruOnwjuVzj8
jMCj3yjgiOe0ZURTGCix4tzOfMmM8EyXY642qT0QWecyhfRTnNrM7DztB5Z0Z03DmQRLmlhrEZbN
NmaEvB2MgjlipM++GXTRxgXQegoQCh31CK9oFNBB6bGxUtFgjCxH9ON0WliRzEOu5hwN+wpL9CY3
8/SeggzdWm0O2wkn+t4yuEWbgfA2iWk625yQpG2Zg3EJB/aAnpQ8H7AGszlVznvyNQL0h4Jbfwj8
ZwhdbJiplKs+DWx/GOksTdJt185HkF8T7edAkBMneUTvTdZEhuRe8zvGiA0XITShsSVCZ2a/3Ndk
gZWcX+MVv4v+QZNb7/jzVPMwNIW76cHdr6G5dlto5yOVQw5MEazobYc5d6WrEWuKOxZbp3WskzM5
09q0O8H9jy751MYf1NrCH8GRbdLlktZ6OYTDkNaFZEaDoIypk96pV9eIKLNzkgCZBXph7K4AaBbr
jvzr0SCIpWkgdsVD+MC5Zz4HixaY/mv6g2/dePfqvKNbUqNYSCURPiMBUQxJ2bvK9j2zwfdLpkyb
fMrsdeoZ2b3qPesFIiEOgdbqan+Y6MF6IeHPLcTBVV4NEAPIMWTcab9YbQlLqaB69uww8msB/3ku
tHSVxYRIW67DMJKCCOht53BLTypiW3QGOq+aKutom+DwxBeqE5BOfOAvmEV4buek7A5eS1wFV9VU
kv4ypWcsBqgAuThUgrwK3bCBDbtjtyehB9tj0Q/7PBzDI+pYE3eeI15UZlj6kovFZcVzxktfAxwG
Wx6d7FDqv7TM5MZktRigrQLSA2tO+pMUPd7mRnt0KJ8Wp6t7Ur2F4sA1yh9ew0pOLKV8ZcNKbQId
rqvONLuPyJgk8kkweEQ9OzOuXXfkFG47UxobbSy7He9m2imtd7e2Hug/mqKmPa4H5jFRJuw36AaP
YR5x20/6jsE4qOh47N6IlQDJZxeQLCu98lEaDqeoaottYsCH2vRxRMiKye9B+AGoSibX5SruG3Iv
MWRmj5rKkg8mg+5bFJgJd4Bp+F1hudhSyI87SFTpA0RVb2/odfw2pVim9YZ6hobbSBGZd5s5qNJH
h0npPUNGRqqDhhYYKqEBbTEd9EsvAs4BfUBQK+dYXemHM6rV257kq8U3W9EdYGE26Nd7ok/A7bs7
CyP81uulvgEykRBUBHDiRGtw9ofIYWjXm2pryexMFMRwmbSKfLRGfuQOoElP0r8eZdGdoE8mBIXj
ePW4GyC+0ax3vV8y6SpHpy245L1D9XeicSZkKNc/SegrV6PSiJAXpbN1csgvAG2jAVpcbNmrBUxL
tUrmHFIrmj+4aZMHokqde6ysyQedub7fWtUc3zFURGnL47IbegjtOu5dP2OJR2vPEArwTBOdM4Z6
tOFn/QAqXP4gjo1QbyNtr5AURY4FVdzFumRASXbBwLXnalG44YCesgHYN4/qLBCKcAnWN0KX9aFM
yeMzmr3QrFNIuBcCHcWDEuUVMQMSCs2cdZC7Kofg0ZXOzAKEsGDHrqP8KPug/DAd2uiT0uTJLoX9
MxqmBLUwQVkVzGy4zHq8ZRDAwA5gz4YBsXfsjM70B0ZNkd2Qpmr2mGarhu2k8kgowRe9LvrgMw55
1M1SiguzCfEzp+yy/GZeSKuQQNfMOZAOQJkhxN12R/VcVV27F4ZJ08HW42AHnJ+WfWNoZ2J+EGIR
f7PRuhY8i41UvgR7jUdYKsC8TZf9xv8egJkT8zVJYvvZW3gGWkJCZapVTB4y536UidmuuXp+xyv7
CvpCM4iW19AtnliTwcViQ/27MLHWzVDvLGxesSNuHabCPRR8q89PVq0upiyeujD4paNCKKth8+8C
uq+KWBOXCsG8uJXhSAncan++dDYV+thnIrjoU3abgr3pwA/++0uIRRn3d+WcpduIqbBRGnDZlsnM
n6+R9kpZod3UZwFzn8aMZi/9uG48ZU2H9tzOCcIjkB6sgTOuBGPzc6DrqV8VFJxa0maf/eDO1HxD
pB+HsLc23jTF+8nsGOjqYX9XovX4xYlKG90puQJ8IxtdNIT/ePueg+YJ8jEByl/ePnyKpgKsW5+Z
w62G4tKOu9gpufo966z0EqRyC2Xum+/sry/lz1ddhKRU8oiydUdayw/3Nz0nueIhdAOtO4d226Dx
d+g4kooC1jcmCflNN2hdZCb5qkXC6Egk0fINod5acWrTt5q5As+VNz3SugG0QG97OYDGZ7hC+DYq
5P49pBNIrzlbER2IrUbG4h6HssVYICFgDDmGvTViMd8oKqa11XEBYsAIiSg3GNB47SGjzPQLoXnQ
rqbnQfSFjxOKrBTP0JAvgM0uNZCeaU4fQQvplRdN8RRMjsUlB9cRKD1hrk0DAQ83KXYQ/DE7PP2I
zqoi2GR91J0wyJfb2MlTQowM40H1fXN2RlZpMdeP6RR0lxj2yqkgBFq5B6MK0AZhl1wFiGL2VTVp
/jQCEc9AJ/Wibp+dUUO8FU6d36B9INMjdQ/CbY7cMrn4RnE5HjUz+2StutdocBmA28MMszeHSmJ4
4wsocdq0/QByVCmDDKCQckqZXHgxO2OwACnyW2VWtkburPmjkNm2LWjF1FbbPpSL92vqhuScIZW4
VlWYWtspT+eDaijSQJTLjZzs/EjCZFgxUTTiR0xC1sbstWnNFepd2LV9mBeVkMLNdswDUqAIxILF
wrRArlL+n9soU2xQlAGcovEE4iDNsoOmqeS+JXzXHx1jIPSpQuqXt8Gna2cR6KGLUZsblwAMUEIn
FQsmF3GO7UgfyztFi+6TsHsauhOzqWqV2nRRgxnFZtvazgGti7oJhai3WUF+RKV5dGE0D9K7tvQw
XG65J8/uP5B4y6uXOKQRO4AppKElZ4i82WGWwvHzziOFsWs4zqGuYcMJdA2aTptdk7ZU2MBrZspu
TcpMO1iBuSU6h/hmw8r7U0fjzze6AG8L/iI7g22jaMTb8/ug8d8K1h/4lDFltOAIQit66L+cb1Vc
0VyP+hc5kqlX4R6FAazKk1V0v5g+xE/gr2mUpKiETEeE57rTyYpNmvi2diza59qg+/PYyeMIeKeE
ZyUBWWV6ea20n6r90a1jIeYdekzMME0UPbmyuiPh+yamfhjyIL+N5x5tXUSAJ/2D5yJq5a8mCdOH
sG7r3eyF0aEy8vHYG3109kbigTl86Y7xDiB0BKQKcMt27BP85WpjMlD+USLqeyokF4i53TfG2DA+
SwpjE6MIZ9riTFfdYR4WFsHPRk3vQSurN5AWwToxlmkcvT73TJajhw7TkozNSMytGbYC7tazA83W
8QhoRDH56amb26Kfdzq2jiU4LDBWoiUla5OBjU4G8cMdEGfmJgfrinMeVXnjxQyIPY3UIsCxhCjo
qbiNBhUeQ1v7qCAgEjtWfIYodPw2QxnCWwh+o0Qh50JbALZa06+FwqOonPq3GqjdYOXTIQ4XUWem
O/sMYrM/WGI8wjew+aljG3WZIR5dQSU72tOrzfXnw2hCcQxThzhO6stbLfKak2aT7TFLs74JSuKC
q3b0bohspzoGhQNuFReREhpBXzGmptysaLh2cxLe/Pue//UotshPQrliWMs/LVt+OYpHNOfcZEtx
a86De4lnV20ArQW//qtX8YRrMbSWJE4zykY2tCjq/3auTLGss6qJ2gdw1PiaajIV3W94oV98FvRU
hY141oIMicmef//zJSL6DRJ7a3N1BsUQaDOgB2fX+ffP8UX5z4vwMsaC1eDj8HV9eZGpzoNYF2N1
1a0Rat2mHnT0bSC082+O/7+cE387iXmlZYiHDcbBooKa88tJDDiM0AZiJa4Ed0ueauPYWMjsLYBl
dH3yyzLYpnA9tS1q83k6z974jA73Gx7F8nn+eBeIklkTlu4aKHqcr6hNcJboQUyXeq6qfdCPJ7oR
PvrMNWbEQ5sCoNfoXfz7d/z1NZcfjzsbrix+SC6nX24+sRe0ARA4486aA+iY4c4y+yNQymWaU6wa
xrwFB/d//5omkBThCexAWFn+XDxzMwZNaHfGnYgiZ9og0ZsvOinpD6FZOW+da7dPjYvOtcD2EH/z
2n8+gX+5nPBTmZh44H5IoX/5vOjFAA4NIN/LOO4BsY/1OVFD+I0J7c+V6xqeawjTdqSJGY3LnfPF
G96mRlvpej3fMeMN/X5W6S6Nm2Kro044aiJLv/lUf95fl9eTjuvgRf/rd+QS++c3aowhjIoyyq9l
9AMR+Dy+eC2tvzvRvgRxgfryOwfjl3rmH6/41QWHcoegT/juGNObYN2ayU3jQYtS0Uc6tkgAKrpG
DI6PWtme8qq//vsK+mtZ/u+j8v9fHjOUy9YAW+eLBUvJuEOIENKNq5tjMNUv/YzYjnnXEMexPwyB
zRUOQbmq7KPdJ48aDZ5v3sJ/+s65tuOnlI7EVPnlO4/TRhodzaSr0OR50rrbIQNSyGz3t1vOL+zz
a9uLXqepuS0ncHgNcW20QZlKJa8J2dhNsohFjPWUu2tDNCeEOd9sn//xDRoUFkKy3mEi/LkoekBT
hULRd81yNrZ5YvRBqFVnMtksEBPbpfIbu3tHN/nN4fAfFweNMmM5IoxlR/vzlduqNVIAr/k1RUbd
Kip0os4o6IDIPlXWixx+ue2NNn2zfX7Zxf/fovj7y37ZVxQ9lqipWBSBOXE13dfD2zQCor9akefH
00sAnTdrL0zM8INE639fD96fO+k/X/3L162TA4zUPM+vBFah2iltAoaAsEY5imY7f4OGmdK1L7hs
wGxFmlm802T9zAb7wcqcNZAo0kScmwoxtVVZBxNy2GoyKnSL9fsYNRrDAv3O4pK/NfpiU428RjPn
d+4ySqEo2sF1WLPZu1s19L/LHMGyVSz5XngiqOiMAomuZm+SAifYoieOJtgF8/yC+PTkpoz+3LHC
W9H6eRltVVf4UrJgQg4fSGzQySsKTpk9ZUH4aBf6HRmFaxxj0woBMGNE5RtVcXRrY0NC/cNoe1uv
ZLozFTAhx9xON9UAXhED19bEzrMOiHVAQZv4dSl2jS0+B1hnaK6xoIzdpsnluuGWDmh4GUAhfgrD
xzpuyWVuxQ+jDU+O+5nSbKfme7bNRVTTD7tq5nEfEUCsw9Fg7jkAjzEfJ228IaVtUyJ7WA94rao2
vP/3H97452aP7gp3K/ctTzri63PGPkCJQ1Fy1W33jlYudABvqpgnakcyAHeRQqtMNDxGW8Ln5pMx
BU9RTMQu4wGaXq9FT7pSFn+3QwqesT93SCQnmIdtE8seltEv25MsaQzHZlldU3KROQn4nUzmSJrx
VCdb0tR9Tb12w6OELquab44/45/PAuNHmlzQMsGW829/bgCk7EB/VSk3t0ErTjND2a3URLOJO3NG
MDLpvxtGkm+z1yHCJET80mXzG0OO6Dgbur7RMmkf+9HrLk2tEI/HYXckXd7c6mPaf/z7zyf/dPMu
zy3v1TRdWFMgzplK//leXXSRKCWs8tp4h3j4iMsf7oyJk7Td0rszmRgl/W2o/0JDsirrs3T0twaQ
CIEcxN9eAmyxCF996b4WKZP24vc0sTChr5JfsSpIurGweIbyZiKwfdLTOy/5xh677KVff2c6w661
/NbYV7/stYBxKzpzqrrOZncKVHqXxjXESRqr32xw/2FXN12u4zB1PBqZ0Jr+/KJApwAhYXZ/LTLE
UvR8og8maNm+05yPCTj5JfbM6Tax6ccjDUPuF0/m9t9/rP+wrqBMLfZ72qmYvL+8BZusHRi8bXWN
62c1WvdFTso9U0jkXl72burZN4f8P49QPjLnJzc4i/6c++Uh0vSw1GEWV9ew8Ox3cyTEjBWcbUKn
i/ZWOYmnPCWXVRLdg02TEcP/4ePCDrQ9B4aQ+AtB9LdCDsQw0/u6qK6M2HBU0SJdhWVxH3fEpg7k
tJGf4/ee/c3T+/WKzAPhwlSzqAp4IqT48qFbPQpotyxfcgQnqKWEdKb//obwx2v89VD+7ZPFTlBp
8/8Qdh7LjSNrt30iRCCBTJg7JEEvR3lpglCVVPA24Z/+LvYZ/N3VFa3hidPdFAkg8Zm91x66+iyt
nc9Ko5vlulbPl9xAXt7B4G/IkDrMffnNDfSHp8XjO1GTQ6BVCOv/eQ/XNvR5mLf8osJ/HDzB1nd4
WtiF//eFE//+HLo4h3RSZq00Ob83AA2ZuRA93fashbrVYflkVAOapXwf0Zajtw1w+T/iez10pJ5W
BGlp2W7YMQ8rv6jvx0x8cyddDtx/nhL//HsuD9bffu8cVPO8eF5LRXarNKcTdw6ypxUQXMIuH//7
2//7hXj5MJdJKK8e9OK//ciTMs0FfTrS8CQ5mBU6s747LF6xR/f2TePzh48SGO0ZpVwGK+ZfyIS/
fS8gwCAi2Sif+yR9cFTlnzNR+9sotX5F4ex+8yv+4aryabzsIRHYF27WP39F8Fs9qbvd5dMotmq9
Nd1yU1jfHDr/PuSUACpxAXKYLGzkb58S+8j1u3jS51q1G130Hy5GPmV7nALZJu30FVLRbx6Lfz/y
l48EeHB56Glaf3vkAcO7+ST4yGwZLRytwjiZjTG+/Pd98cdPgWhC02SapJ//dl/YPtQyrDv6bNfl
uRzkg23H3/x2f2gMFa23ZbPvgv+IXP+flwhxl0SOveizV/xqrWrdjNCTm8/JowWsWZdMELjPC9Lt
1I+/uTv+9PX+/tG/PWM2ktmI6Ayum673jSAX1htQ8f73b/iHWxDV0YWHgZUe1OxvN0dZo2dGaqbu
YCo3gBBgp+MaK04EGS7fVBb/frao3ExF48i96Pzrchnp4OvZSZNzr8jNSDvkVcCkzWBmGh7UTbZ8
c2j+dkaxiQbk6ZEo6ZiW9e9jI4uEI/pqmM+DgMxklEW9W3oTzBZpfBufLSBNhba/mcj+60NR+Vic
VMrGq8e9/9udH+ZWjva4d4kiIC8+FD4NTzxnp0GNLmGqygYGbmTf3aWX/+rfjmMASCazGubAQKR9
Zvq/PwkNo5N8Mo2zhebqYLYi23Ydlsy+Ehj8dSRuDTcZX2go4RdQKh+9SJO1DUU8e12IHoPnHy/p
2u/H/JzUGFYLpIN3S5RQqUwVScZsJP77vvvtZuAvFtxt0E49RsqXyuCfz5Vs1JL5U2mcR997MOu6
enBiNM1jFBtXplnZ3xxI/7osFFsWn8NRQV/l/VWL/u1cN7OBgLYqas/sHTfpRQ/Se2vpvRjWZYv2
3fz3X1/u8mmexIRw2ZOjFf/nl6spwUA56PY8FWSFkwGepmT/vOpwPv/3r/jb02ux/+eDmMUoQb8B
vPafH4QKZU6FTtuzWWSBOzARam4L93+g4Z/T/4u+qrv/3UZ/z0b77kMu59TffjtUMZMDBaI9O0lE
+LF6IPohwEj1zbjlTx8jgZfRE/gmpfHlEv7tY8K8C5chooRz+isjf53am058Uyb+9ib86+eSFkAn
iGUeg6TfHhPPJ+d6KGgjcTw+Wn5zZZjeDetrgDPRMU9imHKXvva/r9EfPxSQ9+WbccL+fiIsBSMY
S048SZ5aTUu7IySB6I5ppTAZZntlP/z35/322vjfl/y/z1O/8cR03Tr5nPF5eb8EBYlUjfimc/vT
7S19l9e6AnsMiuufV0qpluEiWLSzgT1hsrCUfDbKXbmH//4if/zh/vYxvx0RQxOphUiO6hyWQPX1
Lmp3jbWbSaHGME8G8nfApj+dEbydTDDPjqUYxP7zazWFU/0V23HW5V0WfhIUk7lXuNLz70a9f7pC
oNFgpPE65eT+7YOIOvXbSBXcEWBOnHg3WN/cAn+6QP/3AUw4/vlNJAZIb3Do8yKnXlkFkqgEqbck
wqWQ39zdjGD/+Lsh0uHBYuGkfm9qXXNy5rCwq7MpigqhpO/d5GlBOmUz+iuNG+Aw8n66yXC0nrS0
PnL8LhvhIjRQTZsGNbAcptj8C3CvvEPbCLSBhb5I+XIjT/bSJiRT1hLWM9ZPIBtR6f0iAcjZV6P7
hm27CZJ6+coMwz2niIaCdG4aFfSxy24tsVUHJ8Dy92WR93fgGLMN0b3eth1hilBzXNS0seA2Fu4q
UmO3avF14BV6ylkez/C4Aqxy9Q6F4U+vgx1fM4dZR03yjiDgc0QUvEmnptsUiYZdo4FbJMvofCG9
YbpjZViG2RHuCqJV14oZCMiNND4v03wsl2I/6s5ceziLDbTDmH4dbXkkqJdyPTZ9/dibiFyv8RGT
VmMQ7rtCV45/OpHdKrGw8VuZ46980ZSBq7BTU+D5cBzAS2TWFO4dldZ3VpX/tAl03aDddd9cnGQ7
GzrMrmzi/jaCuL2nY2+gyQo8LmY3BtorrI1OKFPMLANtkDjpxnA6da/tQZ/MGudV2dMygLioDxkA
2pWVNHIvRFi9uV2kd4rolI1rYXfyK/SuYPjdYyl6P1jy3Ni0OMgClwD0IGyHd/I7iA1QvfgVStzi
VqvGp7lxLByM89RDvoH9MsuWMnu5iEFbUgH3sM2yTTL0SbA0EYGBch6bFWIXRcIQRBLfL7unqnNk
kBUluXKkCU5X+RhbJKgWvxpCZlCGVt5hIDVrhUzS2bZLCv+sxISK6NxatTOPzJh403tCbC9BKU2+
Mb3Q2cxlYu9r4vcCFKPtdUJ4ybEY226vyFPHYWbmXEpHnAid/sF94W5za7bfosVBw25pFJ195B4a
VHWrqJvzDSFBn9Z4GmGJEi/82Lgh+JeYKXsdx8NNGNbhThEJD155Ufupnz/RfhpY3zyuB8GDgYPB
moi2HDxSjYxqB+4+3Xi67A7aQdwx1uGtSK6G7Jg0K4isqL/7ggQc0qd26B/JTdKj3IdVD4gHNzrS
2NzGODFK8nCy/lc7Gu/NrJgRtW64C93WutGyYE2g65jDZHZfgUCQFqzzAkNfAhg5m9plp8HAo/ck
VD0GrBMMSWzclWPlnay66radSqdVaSE87vtkOo2QKdBtQbfq4ia61q78MnzzEiLcqbVoMFYMOa5J
4rfeJ5Gy1KI5XpfINre5EZqrsBPTQSQFdPzYTq7bLB4OOhThfRgtCUHXFdDdqalu/RkPnL+AtcNv
BEmtBOZqWPhipQSdkGE02hQ5mXVAbLybpIuh9iKH33mx+umAvMNcg/gma7wfQM8u8FYp115mIT4v
QgYSVd2e8IlSJZvR9Yg3/VCGHgsaLFzMTOM7zxymICYL4jkqHJd05WHa2rJXwQRtaksqvIvjo1rY
ZxiYbNIQA4QxWlsSzVCr12UdND1RWYmPlzKxLj6jCV1/QTAlgZRMslH3RVcO/5MAQmAmcV8lMJLa
+mdkYKGD2AMXTboG08y+mdedcpHPkmUY6Qv41/MICSeTdm13XomCL5vQ7Trw4TwPVvEQVUHckUup
vE6fnDAhlLuFmjJGTf8QMVHfdhfLXF8v1TH2KGuGEr+2Uy0NdtmFVWDWhCv+ifBOLCA4yB58S/uE
LNg5wvmtE8mf3DIwsqHgYDLvoD+RExfHMCBSH8w2+F5/UyVohxbQQNvCyBr2MqX8UYSTuW4wPqyT
xn0nLg4adpJ9jqX+qlHms4xMPwdlvBDaBzhtsn+WYRHCi+KLDqgwVlyfn0ox5HWtsF6Lvoe1aKfk
C4EURVNWxw+MobJV6IKDKDvjsc0m/syGYKqUQN+gIYEAmRzMnagreG6KFgOWV9o7B/v3ihjHDHyl
jFjSAisphxndAf5j/cQ/yJOYJxOmvKRlkMCJ8ZS45CMr1eTPblE8OajEXvreKE4jXpvjvFTRKaKJ
avCzwYTpL/o692KQxk9i/JSR5wdFifcIjxCCMz9CV0be0NZiPhiQoeIcy8j9kl4Ltg373ZV2fZBB
ozZWdM0EIyk9YQ5lJhS1AyIVp0531igl+SoFRneeE9IzQ+c+7cW4Q5qgr6EWkRFVy/TYFpy9lw74
itY6C7IpHvGjqV8cQnUwQNHmuIMoPzgdwkqSGLf14M87mAzTNqab4dYee6bNWDxwfODDkva85l27
HK2hH4NFa+uhTmNnQCLZ9/BQ4c3tEgShiPv99FmGmre6RbX206ihEawg9ODGkC0/pjlG53S68DSt
AauNz1bcr7wPPy27FUA7zPv+glg4rzJ4JICyVxYmKJh+MruCAPzqavWm+v55VuAcWjtP7oHSZZAo
KJzUQMngOLO/Ao7RnvLeiO5UglnYx5m37rTNDG/KEK2P4XRhabQFHoJEkN0R5ikXYY5UeyxrybIW
wRXOjSi6tbhqLCf9eOtmJZx56sJtl+MZKC/YjZIc7hWDmZCI+gicqtuDLiAZb5WDLz9Orpy2Vmun
B42p5mbIJNqESIKSDOVXQSzbRuMmOppd120ItPNeicqClZ0U1T5XrE/RJ9tbD6t0gJzHetVQkECW
oEJBLL+oRxIaMSz2MkX4HonhvgAswj1vltdE2grUdfkv3L+QzlNENdp0WkCJRnK7VEg9CzVke1ap
y22N3In/29bRlSTuap3i3TrNlz0L4Jgo4I0XPugul7tIabnryAzd5DhLsRH09XPZMOHui8bDOmCL
rYFEZteVWJ/WldG1UFUH/xYTKffx3Pg/vRaJtdcaIgCw5N8BwCQ4kbRGaraOpzWneIK2GuNQq5+t
0ug+HGxDmCqyuQCWthR0Z+bCYW9lPdZjOZpn0TThY9hHQAL6hmT3UoTEqJTzxonYwvvlwqkceoDU
lVEQ2tnN0aMJgOC+nXA7jHbNiMFn6RwXoXuooyHcMH+qH+XFWwXw1tt0BicQRBVkBJOdbpFBeruE
pLcgbQaMej4LsbT3HpxSg4sJqSHj0RsrshiaLxv5P/i8fDxze3NDCOfLlOzMm5KSVrfIAkzewdEq
H7LqB3hFtWX1ba5MAyFski6kPcxLe2t2l7zL1OcLoyqtilOaiO6x8ecPR5uaEqj/hNwTXc+T3V4P
rWUGmSk+J3W5chMDeae28L2MHnx5vOk48ed4P0200GywUXB7nO11E4ubmA3uyig5Ub0uWbZ1q1gp
YnDbyllMD+FEJJwR80TGef40or3FK592QdkIZ2OVu6TY/qzN+NFE1AWjlGEeOvh5NzYA+EcM5Ctz
GvsdClAU/umcsfN1xBbC0rSB4ZQjTg7zjYt5e+3oCJQEiXn9aVaCviHNu2NCJuW9aop030yOvYYg
M14Dne0++LHnnTVk+FBGQMkkxP01Vms0X3vKT0QXpNgTs/ARTygWVbxFu9JT+MkiD6IktYdAyRy3
JysV/UtXefAYcZ0GPrGK12hoo61aqJns2unuQNvQBJhAkd91SsOxzdp5PNe4zluq1KF5A9J/NU3q
3U7H0f5MpT2KR9V0iY0QyK7yfQJbKdwqs63escddbkYmXsi1bRtTqho2jdNdYPal8td5P0EZlN40
TM8ansm1M/JaHhx5iT9M24PqcHsVrh/fEUzrbHyvrvbZkhCeKYy3XHfZqmgSf7s0hf2RNYK+hSze
BB8T9rd1RIwhxp7UpIryzYRcZ3RbYQ7peZ13dnZguDhvhiKN70RNMACi5NZ9iBMfKl0rH4YR/XwU
syrnrPfunAThf+gC92vaBscHyF+3exPK6ucVy1HvWFP5HezBSLYNlvBDmqPTMSipg9zWdUDm1icU
AbWeY0J+fJ1B4pFQA5lLFnBaqXlMJ/OxptX2Ia3dFx/t69b0Wr792GKM4zRblXH4locEFstMWlAe
rTQgzJFzECPYqnbSmI6JsQ4dXXxddC7oPMsNi5sCuEwa+JCiqOo9g79U5NQwkAY4LlU6X8NugLck
UrVce6K+y5r8rQe+tB8dTFRkDGKPMnK/xfgMNsOdzDaIMRBvoEwXW/hzvBpAZOJk4u7E/xY/UwYw
aYYo+OnE0fTTNcPhbkbcs+c/MIG56OIboGpoa6NFCYit7kA+cy6q167AYmaVng2oZHL3FklSBOeC
6aHkGA5W0ru3WdjykJcXUtoArBsmT1MErZ4hZ3ihf8ugG+iR0m+R634RTe2vLDqQ40RIygvSYmNH
EHf14c8h7mzW3oGUdr2OO3zrRhF3eJdCA52EjeOLA2GtjMbYY8xhWI46YGVCkQ6aMGqvnBFJtmkT
t+ExfVrVNPXWKq2o8eCOEWE4jkRikIOY3Jl68lbMKa2NCAGCqChdVkUGqoyQE+bitrsw+aWS8+Py
y48gANQVzF9RRnJVUrkFiUQnn8bJHMRYDIJGGTKo/H65s9RsHQguRXTHO+qaZCuHHsOvmbW37U6q
OrpqtcItWygPYlfS32aF6glysfp3CMfeySHq+mbEP8WVSoZtAZ/7NeaYOeErzoJ0yqA7cjtZdxS1
2OarGGCVX/UPIJq+hrFtD3E3+CtW6MuVFT/0+ZaInXRN68OlsDLxRvE6cL5Q89SGIlS214hKutrd
xHxeYEWWWomupuXD4ZYF5GVmgTl7/qusHDylClP0jyV0P3BzjE+RVVaHThlQvM1irpIDO1AAI6oR
YKa9uHN+xZmaDlk72UE4pfkmJwp3XdchAiuBNW1TzLq60Z316di2cYSPNa3yZbAQAuMk4rlKMBkP
PPdLjQk+m5z30nG7vZ1XDEhcKSj9WpyhlY0koUzZ5mMpfPbNmSjn5dJazlC6dE11Z+TGzu3Jz8kK
RoJjSbWKcBOWSVbhIQAxznMHFQHHnsbbvJwZXQwoodGWoU1xbu0Bpw9ZmJhYG2DfSWHG+0SG0d4j
YPg+tjz3gS9lrxyX2zLxkBnq8R2WED4hib/SpIAiRTfH4d8N/WbMCvnSJ3Wymbvcfu9iy7rx08xK
Vo2OvF9Ll5Nswml6GiQivbzTMD/M8AXTCnKqmESynGM0IPkGVkjeWnvtD1GAcfjH0mbDBmYFNkzP
5txEMb5NfTfEiVP/mAD6PDFagkFBXsmWjR6YJcklnudZ3pdu/LSkI9lOBlm2uNUq7KRzERQI+3Er
9V8jGTDrWmT1Pu5b0r1zrp4JBu5QzUrfq6E0TsAE3BMA1PjGlfmyLTIv2yxgSxly1nwNcen4jTe/
sqvbzJ2oUruyZagnGVtEIY+l+slb5QvAP9gaVFNrOeN27YwJo8uo/MC5aAsjsnt5eYKDbpyxunUT
AwtViZ26xPjP3+fEgO+tZhOZ/gdKE1LY+3KiMVT6YxmYPiK6p6zS49aSVXFDRTi8TCXIG7sNY0Jt
zQoImWp3YdFnF64ADcFSO9kb0SXRtiwHEVizKja0MtDGzRkvat3l6b6rgCNHrvULjz5y3HpZ1nWj
IFBJ71ddmw3A1Dw7ctaqa8SGZSC7EQVlFNntfVP0E7173uEcasmpt8cIkhJ2xLUBeXdb46YioL74
wdYq5rFtP+MJTATeZGEfnZK7v1/Ez4sfdxWbNbM5CLCU0oDbv7IQf0yllbgt8ONuYN8yiJODHfTd
hQKYelfuAs3TRux/9D0OBSZaPRkWmYexHEc6chlIPGQWP+ezNs+DLeJzq+3y2s889xV7FpMpOtIV
Py645gWHMqwHtZeungO8evYGmHOxkQ5INtOiUjOi3gJoU+nireuc8ARGrN3HBA3tQ6HjOyhrOiiJ
HNpNXJZ1n47WyR64NJETcYibDemeI0Qc8reXXZX61snCtwyAS+Bps2E3k9tY7f4KAWgjvV3K5cOI
e5eBaz05h26U8RaxOtgYKrat0FirdW2Me9b2AHG8mMuRj0QOJNI5jJPce3Xy2Di4rONK95tcdjRj
JCUf0NE0Nz4c46PFaPa0QCzkldIK+YvlYf3meN1rWOfxSYDx2WUalMmUpJ+Rnkb+fAa+crnkBoVd
j0cv0SHwB2cKUEkwompqKLNuZt5CjOb5VtiU58g3N0Vld3seTptMb/x0RmnVR6OdygcrTN3XafF+
uOXE/WJy3uBe67aVC79lMkrvIFVTcZY05aM2PB1YkoLCLEnpEJmRvA2W210RBpavVWJAN6XoWxsL
mVdpneODKoz6aUk6WOlMJKA+O10YPnAxBB1fXvsEcGGrdkUNSdVBKyy0o97mRQ1Hlp09sLHJAuTa
muMTrzp5mehaBxRg5m1cM5SgBBr28+Be+Gu8IoHCIo+QoBuKmrpfMWv/TJHCWSvmcRTXcQQ3oSSe
9RcjVxSkXsuJPPeTc+2RAXJPBd4Gtsqc50mq4T6FP0DCUki8ABFxW4MzkQvPnX3bTkYeRO5UMbfo
2rUXzhOs/W5Q173DFG6xYJERUvaKGw4Z0dR8YfIa9wR0gEeYxg49lYmpZctiAm7HWJdbW9jxtdVW
I6BHF6SpDyO5bSz54szylW07qeF2/a6yWGOFbuj5gU90B9mgDDcIjSP/u/+0C19ETHFx3yF5qLuj
50OUKS8kts7s2lersEBatIUOBjygVvl6YXGN+sGqJK+GrlS/PA79K7cY35B410dCOOBnM2NidPmW
FLgUpohcDkYGxE+3bIBzMh42wEw5f6l731IXxI1V4KrsOzd9GETVshpoGCu0pbsN0zLej7WwWDsg
HiNZoThqB0UGj5yKUUv3TgXzqPdPtS/qN7XURMx77Cm2s0yeej+mPbHHt7i+4Hslv9+aN4B88JgS
AD/t8yTA1bSArS0KCbe1sMOVmYb3dTyO1zG5YemGOXSjnxKsF/027druCWtVvzZ14oNC0WDLm9g2
j8AHvcMEw/ElbE0d8NgiWXB0eIhmhsWWHz+zQTDXpReRYiAwGJKTauxpbMIDVisREJxOamJFrAfh
RN3aiHS+S/uRyZ0/VBdepQoar/5RmOWPrCrEGnYgRmDlMlk7DTSS7SYP+7vcAyPXewBrCWBI6ZZi
a9PAa2Gsm/3oBcfiUBf5JSGRJYrZu+FLY84VRfTkN3u49Bs/fWduVoVXZdm79jXw2Uu+29Alya5F
M3Kz4CpEISmTHRpcohXhZRBD1jLgKgTIb8dwPpcMemc52h2u4+pnmEeXaeRz+1KkJ6fZiofLF8Ai
EVTV1nFOEu4R0G7wOHLCn81bZJWywG8arPNVSH6DsBuxcwRQy44lEuwYaLtFWeOllhwTc913Rxfv
yxINxmpOsyeMZpdBWyu2ae6pe/JmfsyWOM1Z9rjwwO8IZp2IJ2AWn8OFJgPoWo6zIFNEg/E3ky8I
qzjf3JM73BW4lhRkOoacVuFQshd5+LpQjV1bBfudtTsb8a9ajv1j6nj6XUCSCvwZUzeuU7HwfvdS
uUmLbji7pr0cPSt592z9HNUmgOccq3snBqZfrgG2eapaLnCZrH0wjY92het9JQFN3fa1OZ5kBW6J
kfBI7q4Bh9RgEF0mjCP6soqY+nYt0ZA0pTBUWI/YQPjsAZA1ZvRxlZcEgeSCiT5zopzNBqfwzK+1
liTHr4faGuCZ98kWsg6mBl0QpDCzzi5sJjREBvBWk27/qCf2KA2B86c8nd84z62dy6pjzbFn3sJT
ToMQNd26xLTg8OBjSqW/ZscU05N/SOyZLAity9yHd88qLwb9Vbg0SXbmVZtKU6th+yZEZoy+JneK
N0TpLOWG9cZrw/mzZrECiiacPiCrgw9jMsQSxqQkgei6tQxJS0iGtfkpDK1PdYcRPyU6YxUxu1m1
A6l7DJ6ANDMoONtz1d2nSYw9ZDCFfe9aRUlpvNTNei7Hd5tjKshBBa+BmnyQccq+1XKamRltLyHm
pvLDijxxzb6mulYcJfwh6kdFK3xKI2cGEakkCxMfD4cWMVZCAoXrIszozPM3M4oa6Nupf2Tk/KOL
e4a9nnfZUIZYytDJhHOQd0P30EBrBW2TtQCKwNAlOfGNyo3ix6GO+tuyaD8gWFsb2fholVNe1dRx
RNuBoxwAbrrtzPKlf5EFlHMoesW10bdFfSqsrLg22SC5WFG6CT7nkG6zgSgeA5c0r/a4vBrCKTzX
zPChcJXUimbfPY1CU5WnxgRour7g363nSjLSmy18xb1S6XFx/ezomJdyu+VasEild7aiZttEWRy0
ftdt28Ft9yxqiMFpynhLzYGDv/ItTr7SXPmM1YMwVa+izJ/Rg3o81DreLElo7YnnUXt/sqjfwm7y
tqwo5/vBRhLauaN9wLg/bUati6tqauH2aW8JUN3N4AXBMGV25JNy5KCYl850bSy+d3Ij/g0yCt8r
DTBtygR7ANMi71W35DqQmkoENJ50G/TlORZt3AZm6LT+qjWz6LqFjcxOxrVWrNGB6erwjsNEEm8T
iqMj8mw/dDLZX+CdNDckiYnUp0EgQmCTTaBnMc/U63FmggUFBt23QmCAtadlA0iijYqbNylEuUou
4TATU9xtFzETH1Igzz51ymrI6uJoURix3Yiy9SQafZqwxJ1MlVgfGTE2/CP4W8YWHBFExWrvySE/
C+qzXZT254zou13qNGDrZS6uu/Ti8pD2EABIXE74LeTRcVR9kAbWqMoLSSJqk/Y9TpJ6w3QuX0sq
UUJoC4vXC+8BGPYZqRbm8GAPLGQAWegTeHJERGGnN6pcLtIYgQ9EKPKb6qXjm86EvvjZsux9P3I2
wyDj3ZiPrJiXl6UZ2j0BA9UGV39/z2E9sy7CaJ02fb63RZhc1VZbnwBVAIKzh+Zcq9RjqzX3FHkL
29gmSm91Oz5ICs+9MdkMxTpDkgt22U5L80P5rb6eJV6s0u2cg56t+aEeeqZNFBhrl6KmBGdkx2lx
28YOj4U/fiYAE16jsSSmdr7Y6p2Mc6Eeo89imJ1t5iUh3fOYsdQ2+ReGC8WsHOWZhiL66JRd7kim
Ii6FuPGVjAiizFJ3uMFsAJXbbEzeZ2GD6DPyj2TR+EdeydYhytIag0ABH6TOoJjzWl50Nu/Ij2oD
avyGWMl6vC5Fke05RPpLmWisifigVO6NeS+MukTS4FAfzxUo3HGOV06qnvK693eseNpj7ehLJFRj
0v0OuLacDuBf6EOyqMK1kYzTTT1FFcTeCzLY9isyRvxfRi5+tvQk7Kd/KpvkFccz8pfRltl5mOdx
bbZRv8F0LW+JCpSbbGC1a6moPKZ+po6QopJdWmRPqXRzGlFhnrSyJn6ADgZGmQGzYGPDugkRrDOi
wWV7NR8sFUYvWTR/ll3zhgcvXgsqgHVRaSZmA6UAO0FaP6NVqwtrHEWLa95GIR4H3830tlKLtSLH
wgoSTqLrMtfxKptnFuTO9DRUOQLISwx1xe70ZnTCAoyuMJ4JoTkg3b6ZK5Fs2QTcEIvnbZdBvQ9W
Fwdq5k3rCW5xWFXxlc9V3dGniRsfBNkZsXu2lhP0GnIg/W3Y594nBZsASOhW7Isy0C2G1x5mDeXD
ntU7bJZ6jyAdOYkfQoftJ3tV0htvY5IAeRTsdy9lwVertoFBeenNGvN1kWNy5ZchAXu1hwWKZXiy
wn82IttiOpBg0lkLWXK71Kl9JucpuxY1BMAlxlG4xHGzEUlN2FvVilvrsjrwS7pDiZx2pRwi0vJB
Fmcncjxc3ONLQ8kewJNrEQVcUlSEVvsl9Fm/O4b8FYIZuDwICE3c9BmU4rBeXONTOaYLD69+8yfI
GvHY99cZJ/c+Nfg2kc0AqNbyGR1BfDExLvuFiMe1sxRnb1y6F4e/LGA4xQU3rfBkkN4WZF38hoIH
iqtEITkkbiCieHz0KtflS4AeVRmzJSA43aHu3GWrQaZ43fBchewS05FcF9H2CQAP3w9Ye4Rrrx2K
jR+L7mD1eXfXm2G301lSPoJmsgNiMay1iBRxafC+ynXYjM67sky9H7zZfo3E3D0ZtRfB6KvIQmNr
4uEfzRW1LVIpTWu18WJmhXNzqYhaB6h07fTn1i6X+2EYMCQyi4KYfsFhiuzadhr9QaxRecVYSrLi
d8NHWDU8us0I7y4q1yMtA7tNtmA0n635M9MeHQ9Wyx9LF5KdLLxlP8Wpu7Vjm+kim8fKkOvKR5zV
lFD10q+uGl9iI3okOwi4/kWfM+WMA2GmeGjQnPHZi/gEyGrVptEsEGmP+kASQn+r0rH9YXbN8Ayg
aFindLurvJqgu5mAbUTHW1Z7hnlDsxjB9+7ddZ+NUC2zYgx8txebyEd8MIVlBCjJsR5Fb3+Zyk/x
AxHDOVl2uhaiCc8+NsmVVpUgaBYfdeewwAAATwKHRdWDWB0uK+uKvbBrlvnGkN7a4cgNl1Kd6KJN
+9UAqvkVGZS1TQb3ydOOdW/L2trTeaHOcbKGA77mzeKpkEjsZtnOY5ES9hA+JOAGT6wKi6dOIaso
Zy+/Es4RVRSBKJmRvgD2d9d15ZJLWNH9SA8xGQsK897O3pHWM845g3CiHFgTob02GT4nUGEylv7j
c1psBXIi9ofXTflzEOlNuJBF3N2RpApaxLROjGlILKVuiT6hSPOqZPSbQ+i67PQ9Yt+eEDJuldPu
pfNINAUxQzyU6qEWJ6Wu3PI2io9esof+mrBCMqFj+t5eNVR5V7DvQ9II/IIM6FiuiuRVkuBiG/y8
+yXfO8Wn755pu1aJSeegrxhEioVWyDx1jD7LfpO0vFRgy3C1Pkr3XJlPNj1VeRsnO+1SxKrDXJHr
kX8V4z5nCKWNtaVZUFVXM1Ol5CCmu44hU8+GMR8I6kbylfFqa7tfwIuoEb60EcD5bfurqfjsMU1b
4c0S/RRFS54NSRg+apW43UbVY0QmfXMl6vSgWFQ78uw2/pa33lUVXtQ11abmlwftGpAmeDL77aQ/
Z+YXKkPGSF9ljs8zkyn9/0k6r+VGlS0MPxFVxAZuBSjLlrM9N5QjsclNevrzaZ/bqSmPxoLutf6Y
RNOIvIDFyOoo4guo/tgb+dFeTl4K12qXoWPv9fKhap4rXp2ORfviDQD9JPuNQxk2FvW3XuANXliP
P7dvTaR/LJnUBhKFsBKdHznefd296ZyXSVMcC3M3GSfqPA6yJOOQJZqTQenfeUpJHCJUg8DVheSx
6SlO8Doqkj3nH06gjSRhToHF2c2xm7h3yM0uCEbRq9daHARIBJV3myyeNq11TFEa8cRwj4R86iLd
tsZVowjT/kjqa2kchvTnFgqNGzGYHH6BF82kEebiyxv79QHGMrkPPhVHvUOx77dtPC/zK57JDTRH
b19ib9dAY+GH0RDjDLsc/Yx0osH4KVEpSm5VEoqzVaOS6FLHd5lN+Q1areLicY8LymfsXm+3Nesu
wdlov2StdTC4o/2Sjk51AN39NAuzuCPbL3JXtqviMlH06tGqxfA1dDNSKPvqOVogLWpXS7o3OXSI
QRbn2GxPKel6RrkvKZqfaFQiD4sIdgo5iCFBnAu5dHMhzBeLnhibI89/GVtOXh9erQRIjTf2+ELE
cEiWSdAyDebFjr52dih+KtPkkmT4np9minvkRdCJMbPgO/17TuBveuzgdz3rUpCt4hdkSQ33zvyi
+49tvMsRYK7NH/jkTute9fXR9F8Qi6/l30R0PARW3Rq3nIq9Puao0Xa3UgLTIW56+cjal4x6tlHf
x8l8EJMeFEg32hqLvU+6NqA9wwIMwmFBdWMjf/MJHe+qp9547S3GS23PbHuozVsSPqn/2a+tfBh7
Sbo3Nl5K/pqx2kjxNZO6JvPzyrelMrQgQDpLHCA3B0/SroiKQoL2ZpwIvv9DyxbX79UVP4j/giQl
NtsltwzAfTV3yub3xnG7wMkfbipIuEmZXvzFYCLhQOQZYGkKtbKKsl57HZGfkb+58eKHwrnOabEv
rH8mSvClIj8U8DVp/tUjto7xmUi321U43yAAG9W7hhKg2fg0SOQlE6k0kKY8UyqpsykSP18tF5tC
OAsv1Ry/OT7KjDQ+xqSiuvFmyEikpgnBirT81NL7490yAserQTLa2MGEQxgxsnLut+FUr6eOCpyF
TrPUCRPrtappMuY3MrPwIAioBZnRW0hPvrBnkfTYo+9IF7Xx+ifev8G8yVDnu2IZQqnFX/3YhEUK
yVBdxHLQ5Juavh19v8idkZN3R6Sg/1k7V5IDgoww0MIillEcO/bEytlVVLxM1OwUBnEBD9yrGQlv
TlBOWjC73ytn7tR+d8Wz65xZLzZO85GoD6RkkYNqAAUDksu7NUfDvp+0izfviaIYPN6Hq6JUR75r
9QeoVdjY7Ljup9Y/JbwpQ7aVcmfmr/347VbNbkFii9gAfduTTUtGi76w0hRlpTlHNhFK8pOmcLcn
xbE+wM8Q//HUN2+Ld5Jksv8Xb0AtB+sfPxgV4/jVONdb/Zmv7R3xWM5/kB91/4O+dk/YMPuz3Ojm
j1zoevN3S3vOWy5PTvGBLFsXmaKV71b5rMBRsvVeOFduty3zdEAYSvzXApn8kURKWejvoO2q5DUf
H/TlXaISMYaTxpCVuP6wvwmLkWdknEiCCNUc4VJEVc1wLKlc2fHtD6Q61hQ4WyI9tVZ5nbBT8sWn
W+aXQEwP44RyUIERyjvDB4HMMa++ZhNNfs63O//2CFByAoGdmQzXNbmVvUQ8DMGS/2rwDh6NLAPa
6im1QxSki6PtABcpGHhDUhaJeL2jNGS3zuI+pl4XXjsyCkItUDmVQn0shrXtk4P03uELWKXLrXTe
0vhX3A0+Dapy3396h3a4Fw1/cGJX3oxyN8DIYWc6TOlBjAgMSWJN1/NNzzMuLxanaiE5M24HhP0j
uafimRbD9OpKzKT0RNWPHnn7TcGX/MEh5lMVRslUVZShoHeVs8UzsOutH4nz1Ktz7v+Sj16Ox2Q+
0zm2EcPl9qbBSPMSHXwmbvMuax5jE0LecSO6k/hpv3UZLUx5YCVT/+WDiEGicPV0QZcQYZt95sWl
QXtATsoqIoVXzrkzzfvFOHQ9q6y+t2d3O3JtWN7R0OAj+q2d3wk4kml9QJyKLv1u6R6X6dM1eGI+
yuyfltIW7SGop+mj0S6qDWH/IxIMA338mNzTWl9J9qshBpv0PGU05n2C/WgVZenlQbbPuoXq8lN3
T8J+jKcXukfq5LA62y49SflITwBRBIEt73yA2Xq6L/OrjdI2G/6V2cBDcHK8l9HZzdxiWYJR5cUx
n5P8qsaznlA1jUpqeM/FkQwZtXrMK1GGo50nlPjKR9+kqfChAVUfHd7H99W491XEIhc6wzf3EVx3
aHGZifh3FhRjVGePalOnJCFdL6OOoEr2fHt4SAvCFU1yV3N7Y+hb0WKRQRcVcznrtyahi6RFJ6kP
yn3M9ek8mv8SFe9K0weqpm6ou2OjCYTbsfdQrw6DMes7XMhUrDURYzoDM9g1G4AmdEpUWUvSO0oJ
Ni4XsFc9EpGA+PSF7lxOu/w4k3Jd9t8ZqmlJJflSHaTxm47upjXfcg4AU88xjOcBmLRkgJ9hE5Pp
Vy1pqGULnv/lPu8lsUGguIBqkv++0b9SBdU300H511vTNwUc25WCpYWJY3YjlwTORjyZgvr1qX9U
CWnfq80pk4Rd/DE7iPanl7i5lLETaC31PUBVq/M39jJc06ep+aTVvSGtvsk5D2ogzE4LM/2+953r
6hfnoaHS0ObGSuQm1hBK80ufaBD1TXSJghNPmS80f0eqLgmiTr5tC8Yq/21HqtkdJPvIabgRKZBW
xxEXLNQ2Zy4Z3QDOFT+yQtsSU+DpAh7l3dM4vtPPJIZ7Eq0RX3Bix9uu+rEg2MmuhPL8q71IKHtn
xDEptjmbeHtIXbUdjZ+27YicpVbsFuylZHdogEB1fDmkGaPn1d61fD7UlTogNQFdnZO/Lt553t5A
3aZRRLLMXGTp82KSY1p3EcDfeSCvYOeuDnL6v8ajg697HYT1ahbt56oLOtf7wLZ+WvmXOu7JIeI+
IatHlu9Tl7Gho3eDBYRrXke6v66NxsWbvmb+S2oakerQ9K5fM7qQ+Lla/vyW/iDcNsaHIqJT8YnT
vb0eKnwuC1tiKf4ltDF2Yb7q+9Edz0o8T+1WZMwq5FXl2saAEmbj0bsfeuhU++lYDy1VvtBt6Xxq
621p3CuXQNaD4xpk0oe4MCLUE8HAjCiqbKco05tQ9Zn6w9CdlH3qoMVF+iMtJ5iBkAftYMKUNgC5
ufHiupdRM3YIPzc6uxSRNITV8s3jVkEZEGS3jQzgRr3OFmn3imrF8mH2fugK+loJxrelTYTnXW09
I1TdZPUM7vPLGW/Hd512MtyDzHeqoOyPzwZt7qyPvvOnaGuFBSi7rUzfJjcO1onTCBvSUeMpgjGg
r+AM/2w5v1XSoBR9hi7J0LlhXCHZKS//9Pmit88OWtXqbOQ8nDkPtH4nGmRf++7WeuCdmp7dxzmP
8s8SIkxoJ+jAq7JnoWCbCIZv2mssXorJCcblbmhj6H7GsjcD5ddCkJAL0M7SxwPQxxeXdNu6epLj
q9Y+ed3jtOxGDNOVF4D+gqEfnZK/0Fy7/sNkg7H9U5/phxo0o1iYgGj1keUrzZr3c3bXaCccgXQr
P5buSYr3nNjrdRkCV9DbSAdPSjAsRVirAS+P/c4CXJWs1ClznZ7/jeTiN2qfNJecxrusZs3l9q6q
H598fJqPd5mxow/NMul5JhE4WcI2p5UtafYqex1JwcfZBnn9nU2f/sD/ENWBZr1X5lfbjbvUWkJL
PxD1jqaL53j11IPSqAwlv1HUCDaINx46TNukmq90gIgW/4VN000xfdkI+xa9IJJNnXF1HYEb4g1W
vle6AoKVkxotdXGMfbB9zbvDMBisRXUu6wW+HJcjeA8tDtkSmWN/7Mn64/fhIm7wiltzTne1SIdS
hoYdro1kTBRIawdFov95HZIkc47IJv7wE8xDYLEVvdCjrHYIK47usOwHiiX0m66JZiC08QPJ2IWp
I5Jev43YvO/QoZPHzArm76x+oEX5VgEwhm1l79uFl91dpoNXJ+9qrt9tW9v76xh5Qj/XNQWKzRoA
h23EUl7BMyNrnI9g/B8OA6Lwx+Nk5Q9Un4XTtGyzhuZh061JghORF+uHwdPOskhOqaVtK9j/DWzG
b6eJrZLzY7LoEPkQVpMZrE5/6HlrMh/dvLQ+UL4wS1BRwW3cbbJCC4j3erJdFGCpOFRW+28uPATi
NREjfukfDS5c9N4BveubVrOilUjpgCBe7H1/i3wY+idhj4zIa7Ux/ds2V75DD12nrNgaM1YBdzmu
a7JHDXctfS3ILH9XdfSeoz/ujf5SSei9CpJedfs5jq9mNhLSRESjWvs7tcpTpY3U9VZhrFOiArhM
3+nJ44DeJGt8RVF4mUn+qhLnzWyGzcilORQmTj90OWZywp4UqiV/McjRm831pV/7yOfv6Kgj1ZIE
/pxHNgdHSxHbuqwIdCjYSHz0FetOc4xzX8u91fOeIqmcaKDsPDeCuvxoNW9f1NOlM+agxl/ZU2wF
q0n3KsW6r6j596KbH4Ej36ZRHe0iDq2VdE+Dhk8ClVh7bnvtVDPb9cDy9Hl4S42E177X1Y+KnZ1v
avuM+yTVHRq0rVuLFViRvkXR/qA5XMGCt3dY1lNaMr0XeOAGYVwtfYzEfwUsZHzafYi6LEjTbt/2
A4Uzw07pM4UjtFDB8FFOeXDNOhTY/6zi9v7w2bmY0TP/+rRXTYZ77I01JNrtTtRMbKM5PY2ASIPb
bBMNTE4H+ZmdOSwB4YGmfvXFf6TcvAmckR5kZrjfrub79mTUOFxRSGxbE9GZxQhJBStlvHa8RM6M
iLRE+zEN+aGYytDvyoOuV7g78107Vx+wyiUlxmnC/0bbdh1UzE1zaFZEnVO2EbrTTHRovIU2poKb
mI40T4gar6k7irkNBHupKbJT4U00iSS7eJypLPY1REVtVM7NqU44y731xUb5Og4MxC2x6RRUQX+N
t6JSHzRQ17sT+qJDsZC8j5Uv9lMWEnqq6/WAckix1lGgKawnKrBCembu6XgpiQdfd7JL3loeXjLq
icpSD5Xlkutpy4aU//zJGl6LkS2vx0duCJyB/Do5MtrmyRmKj3wRaAGpm3aq/SwTsvqZrFTDWIch
FAFkhehMhjOkUmyU5w42rBk4kpl+eDxy7o9WNfcLqsk+5aUwqsBDBYGAFdM2EvCVUz7OaCniTWha
BgwWHKdLj1U8bPK4Casabht3A5VSSCKboKu5iMhCRHYNON9EaeftTQBW8l2jfJyjYnA3ZmHtiOgP
Tae6Y8w84vJl02IoHrQgIWjPM7GudwKvEE5LFxNkVoGH2bQDQhAgNshrmqcwZA3t0afTsL7tbCkd
ptLo9zZTb6fkH/n91EtZ67sxQbeNy2VkM1yBZRsX1bNHzDVKY28gzrfixBR4hypVgOyZuPwIMr6Y
vofOtgVdqU89C2Ffl4GhTVtOhsNNeb70XWiizfOn8rVR+VHNuR6gl71f05gyJls+1g4yRVQUbIY4
13K7eu8NG1UIBprYQhObG/qlHQHLPT4onRX8lQF6lpHs1o6b7rBlRVMO87vyLQKMYk0K43gOyCrc
WrG7UcJDTUChWimwkNHaOSENd4Hki8YCM8GPyve5IHHKpnzaIPTiy7l1MK9x1JDnV66TDITmgGvk
MhQ4k5tO59rFNJR6IYqtIJlv+3obWFV11j1cxgYnS91XiJVMmnnFj4W1JFgKO0htBAC6h3Kaq1Sn
0qsUmPX7/rdmEG/4vNo68YU2p1l0UbzqkQW81xjWxQD6b2k/3iQjMcNJZ54qe322cmuPuntH6cUT
AcAPsMLU+eJInsVOadHs12Ci+bRPKZZNBrHDKBXiI4tiP3/QB0ZVeEgPZyCpPQ+u1D6aCY2oB/Nn
6CsLBzYMkcIc+yEdmoHNDJcq7dG3WN+m6jAwsVNkR4mcM5OdTfV032F1Nt2dP3/Z3F4jNYk95sge
jS61v6MMB4HZgT816OLJBkZhO1nRvtvfC6l+CO4/efY4YPEO26iPB3d4L1E6WmV+PwHQDTO1i0uF
tys5ZV27w8cPxTMEYi7ubbs+GAo7XD3uTJE/4v0GD4Wdhbg/6MI8GLb/14qMws4C801aPdWEEd8o
dkv3wWR4KWZ/OCjochnb19oYQuzzfMpe0jSI2tDiQHLc90UDiB96947Z42NCSkg34AjIgyiruP3A
yoRY8t+KJj6vCmfaNKCqTJNnv5ovQ6lwDiL+dxoyxtXCr8ga6x0QM7RGhk2Q5sksh2LgcrAxJiK8
vhEqWkSLOD2mU00R5PJh5nTaeiOiHsclbxPnthlkpWKEHvQjVQtQAXFDEoODnruDYY3SYaYMCOFa
zJJq+uv+Jt1c3P5C0+yOtLOTqxa1h2L78WZr62T5eQZllLYZNYl405Nxq+LOvpumGvjQI8Si9tlp
vNCFU44FnSsjEbpu64XJbXWUC7s8nlSddUJ0/V1bxmzgxtlqsr/a8n59b710RAI31FnZds9cWB2n
jrQLzyIokFp6ulpuahhm3nDxEKTdQCAwJQEQY5gdmMm8biwnoW0QAL7WuLFpUB8AKJPbZajhtslY
V+1uQXxEV25bpIxy9GnlgqQM2SYRoobtbFLc29AYB22/HUuI1x4zeTV39cFO7cAkTaGdHYZuG3iF
uITVAhMfxp1bVmgsFZLzvLJlpIhNedQWvPk5brq7uhHED+cFB7OlP/i8oE0pO8orvRtNNJoPhlc3
3paSwmEnsxQ751h633nvfemd7t/pTgsHYZBZ+Lpa0Fimc+773O1eanQfb0T2lLtp4TaYHIU0WqAW
sohB3scuPSCbti4ourbK+1ogAyO/gHjqXZwm1dlWZIfiZNDYdpx3NdrtidaO77Xo1Q6LYYZhvBK4
4bqCUrI0vvcMA2tnsqYzb1BqIsgDyDNJqtC916bpzHdjSbyraS+yCNTcmTsbTDugxz7dGRWIQzHG
+XE0nWPjk4Zhd5ipV3My/qu22+NzkZeWHJBdv9p43LBd7mFih6gtXDRLPaK9WWApHrBEIh7Cw4Q5
rb9I85eWGlS2Of0cluean/QFotoa0cQnzQDXlyfxsc9Y6mWhZmyovgn1hIn6EWVaesg7PAZgJFkL
Gtvmz6pQ3YPsHcT8yGvn+8wHPzZ8iwgXE7vOQ04Mh0d8STJdpyZzv4V0SClZFLCnR88kyVLOveHY
MVUwvYYWe1qeoP63SUJZnru4RDz0dMUMpgWZnY+T/PaMdd2qnG9PL4nvwJ30qWZtStBG9YA7I2ED
2CjDnO4TaMV5oal7XNIHdx3qv2Id2HGzumILtU3hI8R2CRrBL2wuzwViiWhS+pOcp59G7/Jj5RgX
6ZQEc6Qu82BeFY/jdLtvBw+TsUO4ytXPGnfnGAP2yG4y3qGf/WcUyvMrKS/UP1DNwUuxjKeu78Zt
QrPMSfeFehl6EyrYl+uBPRJfD7KsB54V+1qRQhDVutn+6Agmd+06j/sK6pQcVZHxruQx9E6XWIzo
k6X9uKIqD0aBCVdl7BXYCv577CvyKDjWirzFtNzq/HvN9F3oZKHcEtj21mI9ZV5rkt2CgoTZpSm0
I2IVHXC6B7B2EskhZQAKgweWr3hob+LPtXK2SOayM7IYM6Q/RR2bivAUaNFhPoymRPYhlHoZ5xFn
hu+BAep+/UIlGePpqHFGF1hb9E2Z23jnckzvKBl7G0mIM+zqG83TTL775WddGd0MYGQBjC2OxIKw
ZNEzlpWNMwNkJEzUWeoFBo2JALYcPxUxd0/8ExxPJgx4rUt1ZxKmwwE637hokeCyA1jY9WP2S1p9
hrx5AhaqCh+zQgv/lZIFBd3R0AJX1nwaw+o9AqOpPCzlwpXbk/SwpKhuPeDQPFfLvUbJVAaAflTZ
RMEU3fJ2RkB/7jJZuH6zb+ri24rXZ1nM+FguYyauXkpqJJZM4jj8eUHph7Rmn3Q1R7nZPOXMUVTG
pByl0rOneyd2qoditjwuJOpF2Ejt+EDf4S1TwnBetFmBatJCuHVudfZF7OMN6cVyHVxJe1I9eoh2
gRjC2aRu1GeFVcy/78Vi1BgtzfEwvZAekI5bPnp3yPq15fUHf2UiVHUoqWCiW7JMfiw/+cd8sl6M
uarfS4Ahe3lJygbAm5p1QjVi8gxwlicBllMOOBnHfx2dhI+68uLfYRFGAikeZwc39u5j7sCnabK7
k60hK5QaTU4kQvqcJ7fzolyNaHbogY8J/WKktT0cqGXXjwfy3WD2E7qGQ6ae3An0dPINAtqVUFHf
leQYYHZt9haGooDwbCDWJVlgSPJW73DgArXms4nWEeCK3rMk3fK1JgeN1mEKe7iYrdzgAVw1wzlN
xDkge2JTOJfdu+zet/hHwolMsktroyU2mc9Wj8p31ObATGLWKfbWGJpFu75rK3S3PWkWz4Tzb5l5
WgYzi0YilFDGsrSQ7h4D5WtgaNPMoEd8P3Rx3QdtZ8e7XutsgJ+83aqlJzik9WLGjcmQjN1orobM
wLkiS8Y6/BMM6Hj7qCLQyatKY4EPF7UPb71ebNHH8v4oiZMInnvTmRkXEZWYqKJpfFWJzg4jmZAT
zf1ccT2Epa4oAS6oq2GCY0wtfBu0cIj7oMkW8ol07BWxj/kWnV0b9GmXIFwQDwmukSRIG/QSqhuw
ihRVXkd6GcddOK7NpZmGX50c7/FRMJEhQYjzazdZ5aHvbEginEo2KHp6h8DNZp/QzOlPco2T9GWZ
X1TJ/QBh+VEzSVYrJv0i8GNYPz8Zj6P75XgCbYFsiXTUNVNDWUtmObe5fKtax3zA36DecRzpwURS
AqoD898w1LkVZeVkMPQNBI4lZJkdIAyGg7eitrFJc762N9FjbgJQuew1kTsUclsm3MAYszAo271/
bUsTAWNvnMpi7u9xCTRIK7MWwEZoeGya8t1bSzJ5vOaTrVWhSUqKhteeqcQlN8QO/LLnNPbytLiQ
U8D8oZdIHBx7uW9W8Rer7DbXOvM32t6fZkH8NLfuvS+0+RKnMYZew2dLcvV2HCLC3+yEOAbR82zc
mmH8HFB/nsWNLfc1fW/VufGJDp0qOpGQNL/48oqH0jlLRV7DZvKnFP7TnJ1XiQY2cowbAEZ7qXYx
U3SP3kRlLklC0MO4JYJcJ67gXAuR+w9Z4sNV2zTPLYkA4Kcb/EmQx5LM/kc7INckmwIRtpPdJ6Da
rTKCxHyPB9YIQJa4TqEGZt/8pZHwkSiwx9ZWgIPNeLUm7Vx1Rfsax06O5KEFEFCj9WyhuIYB6ccf
afY6nLH9Mg2U1laufKWOJL3YaaJeHPYPdvgZoNbCnE7B7MPS1I9Yq55LD/+UjWeS65tTdLO27dtA
2uWdzJn8bKERY5SRqFPY9fTRWqhSv7HjPK9YBOW93pSvbXKziS0udFY1aYaL7p36ZiKSZNCqFWLA
46bwQCY2chz+ykoS0pFXgFHIg4QDBd0SQMW7kidqDBpLI4NB5zGNd0YWq4iCTBtBv8WgPQ3Yp0fm
0aBttWonMvXPIa1kR36Gf1qG5Na94iNesHMC27oU4HBhOwpI6SIyrbfMvbJq5PvZ6NdGOOfSMuBY
bYOOjbz/oxpYRmUxktGwIrguV/c7A4nbVnX20TQVjpKFxacptXWTk80SqMVtAQ9WuA6PxIuoWlL5
3UhdfpKPdhNxF6CSkd3BmLmJiwxf2A3ntUnJ+cZSbvNIhbnBVq+n7Uq4Wv4MnMHGye2FHKGn6TOr
07Hda5PvLFvVFTa1i95sHGimm3j7YwOVYbfEBOkkCMRf2T3EoWsagiUofWd4recqMsSY7tDT6gQf
UhR6NZJJfZe82kWkedrbtIgvWcD0EhpXbYnfJyrKHZ3f0SpVHVTmdD+N/fjqGD6qZ9Gjj7qlg8qC
SGbWw/4Z+vZZxyMZlrHmYkgyh21bQuMzcqeYHPRXK6W7aI9wxKZ40fsdPS4HFh03GiWb87YljOlg
OSsO4NJb5H2/gL21rt/zlxw2JwtenAat/JIW/cPaYe9jhjMZyIrWfpBEBEK3Ljo8KTPTpqgUAQAY
MqCf+E6oyJNh1g8u+En7sojJe9DoK9qO6ShPsVBmxEDTgnPSNeE5tGpsXDv1t23sd7/FLZQN2QmD
4uhqV0We1A/BWPN5sO3xZJl9d5iVCxoce9WXsFc71KQ+sILo6szbVQelzWNGHNa0F+iRLqMv2kPm
Zd6h7Ci79Owc4+o01KBlhg2/MVf33cSpIkdwNRBK64YVYzfqSCIBxdPQdd7ODOKdxnfya6gEd5Vz
V1dm+1HofX9sO7946Oc8vpjWmL/pLp2h5qSpYCqyZTsuBXQTUVZHFxqDeZCOddwn3XK0Hf17RZym
kfq20WuaFmTua4cRq/neTkwVOYBiQe5azR5kBJ2CqXOSe3y0OLXM41Rl4lPpJKsuTjaFJjEHoa7l
L8X/FV0oAzEt4NujHUdFc6YBrflGvDVG43dVw7tYMNzrub7880BsTtaMcxsCvj7ShlE8rTpSOr2c
5zMKbjEEOFGgm3v5vDrZwGkCNGlrqMc0kX81NsXrNrPWpvcH+88dHF5HpueAIuPlEQOXGczwUxtM
ZsYGDh9oVR4zf7klBmlNMBc0tuZoKzn31ymNesWRS5VPR0MmvqE+aYytN/tGqOswqqpfGrIRgK4c
5CzSGSJefEI+4sY9da5h/k0m5uZ+VqxDQ6at24yx+6cgg+m6EPkb1mnL1E9qz1nNxrXU7V9CyqiL
TweIKUZbn3mhEESs3bJsZjexYR9a7alxCycsxIw7JrYqyvomU3ifQjXpKzOG/4658F9GgQb66sma
3jpp57saAw0uP2zE4D9t/Za2Qw9BVxRBTw7pVo2G+MvEo10X+1g400NbEhS5lQmkYOMn3BLm0h1b
S8sJBdA1DJfM2CSple/21BISUeOVAFZcsjfqvBbWDoyQtOoqqqhX0BvSms2T0CowlBRVE1M2KzY4
ybHSqg+C9YqQmtLnstfeDJ/yJUTU45l8qu4FzXN/BwFtYT1MQKyMIj75WPkwDLbJN5ANTdREPeNg
j7vvdiFDxKQId6NYFj/qetUBrCZwlbVzzjxeDZEW1m/Zdk7ArCb3qbRX8+SYST38zK4msqjOvf6s
3MQAXTezU4dg60gKyLSTo5jQMOXVsxwwkboldaBdvoAv6Ys5MuNiW4oDn9Xa2leEzWLwlgXqDVCV
sdx2kvM1cuzZu0v6fAKINqxTa2N5XGS87FcU8E82DClC+77cUohGqxM2g7NRrJCYuahD09cMClF8
Uk7JZY7KtdHC1XUnFzxJR+TeLY21cT1BKlOhO8hrF+9tyEDeC9NKirCy1ldrtSCMyIyygEfjBJ3n
gvyooUJ+PxjGZ5FyMS3NAtPQt8sK0Zk33ftK7zfyebNGKiDn1AzMRhHZ5BrW1TO6EZDdtO9Selsf
Yp3wpXlEEjMruDcCvNZIpn23y6fk9i/4L+5QDl+mAb7W99gATDRmIQSBDAZl+5Fci/KHXtPuXDQ5
xeFVXE4i6C14v84Vxv1qNx5m7s7ZNkPuRSXr2lE26QDTBwHVi4rJIDWcOyq1/IdWd1Toi4FaDA18
bkKct2SEns5rub6Qslvv13oyroalicD38uGKN7vaNuYqg6U35j2IfxE0wo6/ypFpA1ySWWG19B3e
V8QaPUd8RsV5MFXo42KSC3elVxuUIYCk4xlHn+V5Bq1eDgNbP31Oed/c55V0vgkOIKzNAbqXhDqu
fGSYvXVutV3au2kgGBdCfPtjKGZDXtZmQahgFTxO5BdSGzwSKVPQa7GtFiPDvJ7E4eCK5MXKYd+4
NDTrVe80iXF90M6ex+Q/cTXsgOjq3dzrcpvNlXHlLbixTaCYMgUBJeiMwpJR+iQFqX/U23sbDafZ
Dvi2jAw9S99md9GPUlfds1Q8ISgsJHJKQZ2xpsGJlrauodZMGwJPSTf2iDUhVRYCrKi6f0aatT/T
IucnsHdFjTa9m20im7tqnL91IZI7pgjJc4WC2e/aFlPUWu190UzXtanECScwAXlQjqEYHKJlrKTC
LYghbvQ41psOfqMeW7p2E7g4PwPjygZad8u6x43TEviLhG+d0B+TjUzuMK2z1bJZiHLYJj0vmwFE
HxqdzkhZJLcHmINsWcAuBkw163uRKPulTxnU6Ihzg2ocBOmOnr8tHVvudYCqTZ4tb4yd4N8swmRx
CB2cghKl0LXN5mWeC24mxhTIH5JfMNDPO5uQxL8U2Rh2line6xLnqCPR3I3kegD6s88YGb0atigm
wG4/28KEWTs1pQyYfJX3t3Nr4+Kx3FRct1FFnwrG45poKtX9W3SUuJkT38UCG3u8VP8j7Ux241ay
df0qBzU+BMiIYDc4k+wlpWSl0pIsTwjZltn3PZ/+ftyDW1Iqbwp1bqFQ2NguOJJkNCv+9TfRqsJY
CqZK8DekVF1YxvBj7CATV5Und0GfPFIlNUtH146JpGBbpL0qn1srgeJj9Ma+jas3RRQPHgnI629t
gUDWGbX0TkhEn004mN9soix+lEUCKq0kpLjCoLUVhG/p5NAQJkvyqeAEWQlycq70UWlXvqe4OtNt
XVe6wijPttNr/PkgjQSTL+ZzjQPLHBz9F1dX0COpwUwZGinWGvNjGVgUbKUyrK2TcwHupdE9+VHm
3Tl1W+3zMOvWXIhg8fVpeKSRgXK8gg0cYlIcLCZUUIupCn+5aZjfdHmV3EDD4KdjncSV34cWnbeN
sU/iAljFaXCOkj52hZQEKjniOCZ37ZQZBzo/8LnrDPZZhzABhs78HXwjovqYGrMGXi3lT7PXszvm
HFYLQfCGdwZEtVBi5+NJqBBhTp5lGDZyVUugUkAOzPUahDRmoYkFofJU5nhHe04q1wMC7G1XEjLn
lxV9VTsHTBdZSWdozhNsa4kPoxA3kw6jRgZwjeFrQv1qciQW0JEWA+ZZWzE1DwnwCWhIehxadZ+0
frHWc7/fYuqpv9ozgRx7L3dePdSNyqwg5Jr6rdVpv4ykrzZhrYYSU9eiWkeR0V1jO9ITlRG9IrD2
lmmqw9wVDqpdv9Q3rluON8GkgBU6vIrwlus2ZSt0bltY4dpt8IqrTbrxoVNgbhYP+zzLuVg0LgQm
jdJ/FaiCOl6HOeFaIt2GU22v/TGpmg00NJrRkzsspaVxaRTwtZxqoHU5NDcuithx74wZRl6ecoN5
64/vAzD+X9joPwJQIfeqqZxuijwXJGkmDbbltEsh8+MIWO8EJmZvRt0Eh9BynHsvgDlckbj2jdjE
2ZIKDT3nURyBikdjnkNTh6OL2ggVTTATyRu4HX/oEpt3XjYE3wwHBWAGfoyJCRZcokje9ICOKmA1
Ej762LTEfUSV6aSeStIfdwGOJVuEsKj6LV/Hb4QE6L7A+tTyJ+5QVOZbTaD+qQ2gWriy1kpJ/7Xn
jr5TXdEfAuyRVlGFDkJry3DZsysv48G1brqM2Dh7yJ59spg3vousl8z2HmVQ4KwbY5Tfq3xCBtdT
XBlak2zE2M/USz5rqvKXyHcgATsa87ljSUmj/sNtlibqJNDQRBNyUhxKjqJrXNa2PosQ4N2zPvAp
6usOzQZlj6kAixMPc9O0kQ1WHmbtXplg6LBEUxsvJ58+yHeJJr5b11M4/kDHUS/dGlkzPordwrNm
l3JjpNarHDgUsqDI6ZOY2rHpo2tXDuNSZe0xKwGc2oSK1e41Or/4RO2E3Tn7XqEBWKi8pPdW5jWT
JvLFQEO70q3xJg0FFrHdEH33ivQPGzDu5Zk1t4Hy6KEdveFopm3OrkRyytKxYYRbgfgxYri2V8MY
U9jD7XGp1vGYDMLHrIzw35/gbnj2EGwCHfBeWZ4Op2OS+RbuAZW94775dvracLvkpRjhdiqN/KYY
SlJNe5s6r6gwkg1wvePoCyEDgDHqjz5GFFDVoPTqGGUDlU7+Sg6W4Swiegorv5xCMGRNNgCoZWos
dckrayZbHBFyGg8yjSB6SP6eKPwJVuByi067VUKANHmyqH1AhrzdhIQAji+MuaEAsdM8+htRRwtX
99iwk1DbpW0V/Ew0iy4B6NhOaEN17RIws4JfAW86w8TxOkmNhmNVawY+DSUthoXxnlxfGCldbW54
SQSjmu4bGd0Qv0vfvUlkxR2bNYNjeDFx5Q41QFs3qTj2PbzAfQ9hKsh1N94kXYl1fpj7W4OL12Yc
O+DKwZ89QAbS4DwrKvHi9uu1knW+jZzIPPbSSo5j6GOmYBfR7FEhF2aNsNLv6ey0VCi24GYfVOKl
Izrz24h9LLbZBgpjT3FuSbXp1ZUn3npQ6pXetRZue5ZvHP0hqJ8MJ4aBiYAHrLxugIxqnqrWoDzo
TVtdV0qLviuHGlk00gIhadt1lUEn02SUvHlaFB/yxseqk/P71QkRqMYdV0PcwYclyDiyLFUL7HNH
vKwdaH1ZZ8kt2D+FcYVrJKY+A72+aDhgFW1ca5bZvHqlac6WYkN13xl4gWhOXC+NpPgDtCDfutZg
O6fbtrZExJ3Zwahh0mLoGmgFUL4oa+GVXI6NNkhfrSSW67Yfmh9Zy6UCAxJq7N75beDsSI6uJzeU
EDBaHLMClq+H9hCUdniTt6CkBtS0QXazhEX2AbuOEb84NPC5sMNNaMZSuy8DJ/2WOFZ5EABYIKgz
AmwoFD3WBOtyGC3I8HFI2AJO+cg+ejvbOJLLH622lqCK3l4FupjuXJNSAnUg+I6PvUmu2K3aEm8G
DK5aAboXDW+wybOdozX2BvHwuMV4sNp1JdkBOmys10T0/QTRWtW7nB1jpaaa/VQN8X7s4XyMukE2
d4QPvVcSw5ckYJcSNsctt2Vc6nsUNzhSsfvlxhulD0WamczHcFVd1xoFxUTa5BqbSAJ1DVwoHqLM
525nF8G9gawcD35s2q5aGTnb1u5T5OpWufXKqcFuwx5fK1IgNmji2S/wAWT7R7pKd6B5SoIR6yyV
WqD/s5aE8mBn0Fb6PjRQxfVen26HsiEvmIDkLSavWADrHL+9IbQ7Ypy6DVcvseurJvhVeFO9M402
XU758KszyeFs8jT8m+GzB79xqDdG1BebnjzqjQnChX+VLzfGBDk3VRS4Kcb/G0X2BixUOGhBbtRq
m4zAi1EotgMO3ItRosbufBOLhchr1pOsbfikhGPkTWf9qIoeaG7ebEc0fFed1LxrZwDzXoRD9TPW
lPNTjRWdw9wq8iu8fquVJUy+B04Bvv+StrN5cmlla9oO3s6O0Nh4xKGsMz2PcIOwtV0c+NE69FuN
zdXP1nKEhlwK52+jNAygZusv0B3seoIY1xIj4mSfSjBC3DX4R6AFOpu19uDrubqZ48AfRJkGaxzX
4wVCE3gJrWlceTH9ut4SzoFODrEzjvVCZSH2+P5rNxZWghQpeEotJUbKK4TBb3TjZroUUWHLULfx
WqpzUjriuMXzMXajq8SErZ3gmWa5NxAtEbYlUfLDzjSsF3OvIP0PpU2AycuNFhfFs9liM2MhMFu3
TKdvkhLoOkLzv6wsGChJFPm3Nh2ofc/U55BqengOsP+zmMSkLscqMDB/0Q+S94jMf0PuA48j73zb
9VazKn1pbV2uf9ekTRg3jhjrDedvsU0mNr+oylz0nWkPSVmFmzCu3Re6b8OCe6S+IBUM4qhFQAXB
XfUyrIBMmIBL3MrAS1K4kwX+IAtaLtEvwFY8kCD931Iixktu46jMNFqDQ57DsdQ6gHwnU3MlZ3/H
CAAlBD5BWM3heIiIJZhF6GOwDayecNeIbLXI0n5zyIcKOzE2pj6a1CbybH8PqxXe3wQ2ym4MkdbI
1Ubo6TOAl78uARKXYyc0Ck4tvAG5C9ajZlMwpYX+dwrcxwqJy6OVaCwpD4Ppg90O+i1a4mrjJiE1
FdI2hPOSmG5MiheTDX+PNEJnVU2QaIJ0MHe+gEriY5xQ4eRh02+9k9glPBs+PtHcSroboTM7pnwq
VkE04eIVoA7MdP8B35HdRIwmCq2S/hyhwdRgYwL4hV5RaFmyjVOU1JQGaAJqTV/XCe6/ga33y1zP
9CsAXkwokrC40W32oaU75+rIfrS/aToMoAZECOMvBDtxbm/7oTbuMLZ0Fn4avKVFgu8Pfbs9ftvT
MjTACVwrzHcuLYwd/FoMDQzqmk0qcAgYwuypzuiPs/MGVxL/RBtm/0j1XOBouRicxl71ZNKsZVaG
zyobSf4ANYSoCYZ/7WimfIbXZG7qubzouq7YNgL0GUhM3Uzox3cRRlybdIA8G4YdPhs9jOFBpflT
HNrZg2YitOXuPELUAv2Ok+K7Ow5iw3aBBxydl10T6/YhCbR8A33DfoLJiYFH4tCJgpFAqzM30KvS
oBmSFhd5bJc3ZOqBlg70SVfO3BWyJldOmLjGcJYzo4TaUbuAzk7DIQGDdA441bVHFaeYVCRB9ail
A9ZY9AjvMIjmXTdFesC+HTMOhX1kPRX1yjP7AgNwHfw9rpK9lxTT95xKbE9A/X2PScUqyto3dhfu
yq7fUhhiC++RZIKRCOWuCb1nYVExkpABzIz3GuAESRlN0l0VOATuvRT4pioBJ3mZMI0HaUAfbvQt
lto/AofzYZG1AUbHEL+8pCv0lW3GfzH8zPdh4bTUQ3G1rWtYu9hxGIfB719Rk/yssbW46qdgfGoA
y1f0Y7vN6GNcF2aNS2kQWLd01PJt7XXcUZBH46RAPo5P6tE/TCxk0RiyuYAXS7xk3EUc01RMCytf
ytoq8RjmLKqG1PkdY/24L52Q3mFHYavrU3DL5a7kmgLZ7aFw4nTrdK5aeSM4UW/g8VF0MjpC7+uX
PfsbVTMsny53Bmw5wTPrLIQCnnv2fhAFAtl4P5WHWsfmBMd+/cUsWvNXKGbvLBstkIXPyjLC6vTW
8Hp7abXxuMkmz9o4uls9R30NpmBzRSa5HT94Mxj2MMyN3+wCiExrfaBHmA0vmKarW4wbOVCFXyPN
of2cZG66hy+aUl3lVCBlof1mK6bqwnoEVYbubgMM0G9o8MVrMUjckiofvygPRCWKvXBjlGFHTuts
dBl3MKAhu+FmLYG0uqJ9CqFzPesUbvBuEZfaHajVwvUIH4qKNnikF+xRmifxQ0+KyMHFgh5m/dj8
gNYtNtitcTGxFDQb/id66m2pdiaMiKuyBbRcxiA2UN+TBP5rmFTlvoyzEtykTK/YsqZHIQvtWtC3
3yZlyz5DxWK0lE8QYbgiRjZCO09/xZvmGU7AocW7HQt/QKbEfSz6x9wG3DNAcr6Vg+3c+BDMl20D
eY6ua8BUyfPfkTEk69iPc7LT7VkxThLogzvl+pVIW7ITAGy3UsThdzFLwHTbCPaAZvFbKmlC65DG
7vQccmlltMPabYbkhgtHfj8NqdpopJttMGQhj8CKn0JNlvmy3kU5QS74xLlgtQ4QOykoK9PHOXmX
OmsJwVFdBektelWMSFqP1kjRCDQdEWCEg8PPbInSPIXdbKvhYG1a9SlsEridtAKg7g0ynHDVr/I1
O0m4bjLok+g0zA1zgfBYYng3WSUruPW5N/328kQxBWZCRxaW137tR1BbNZzZdf4dzsjqYE6TpCk7
5CtXNe7WkXwuq8KBQPew8sLX5wmMWX8lxcjcWVH+4A1TtdGUIf/hyyHOnjBFNQaXUKN4eHF6p7hF
1xT85ogbbqGCQNTBDDQFq0RC1ZIMsCLFJr0HGB6fu5y9gO5rvusT+7Esh2pR2fwlneH9lpMhShJu
uOPhNw15QI3PI3fxhSmH8KDRl9lOUmBbkDTMFhbaTdTyGrCDJ2EF4UnL8lCYGM6RKkBRxY0Pf34R
WtRZbhOsWxyJM7SyFO3B/C9w2HGDftnY910clI+5wn4HL97Av3GHWF1D3itW1jjS9tTleFtGqcMB
3jh3RgZWRl5fsvVblwnT2S4sIPru9ALJ2Rjdal+CPN/T1Aixg81+oVPx13hF+/dWUBq7ocMvLqJ7
CJVIpNeO76O3TUW+7SRucl5b+d+G0vqNI312beQdYl7ZOxjre9Ni5Op2R5wU2zL8cfYLbuzGkHsP
lgUl0rcLkJUMM8eYNiZYSEX3iHvP/WCjJwgN8AfZYzrURIVzV3U1x6er5joNnUc06DHIIV9t1BEs
xTHRCUx2bU2MYrgLHdhUXN/EbPGc7VqWI/a2bFZ94xJiHKI8wSujfjBHh6QpDstbzSdrCe6ihvQG
l0wuriEnqVP88ucKOivL7s0RXfs7tVp/kxDvhZkc7iuB5nVbAMzsqHejT/qLamhw4TUbRVBzbKmP
QNZYDXqQS24aG401CcPkSAjMBNTIQ4qqualttAGmq8an2i4FAKOnrqHhoAW3jBcH/4goAnLC4LAx
sWtrAjy6A3drQpW4w7IrRIQFh4Msu35FaFcL66IATkvgDmuopw0PQZmTFAQpZN6AzxOuPY2b6MQg
Guq6gIG/sWTnXpXpVGw1A/JMO2nVjoVHVV0DtjeRHa58kTo3CQTYFeUdu1HT/ihgEe5qCDMPpTMR
9tmSjYhrQrQBj+6v8Phkudo1dfuoO4+eoT/YidmvonxU+8k2f4jOxEE+4VRtMpoUECydhxYB3T5u
UrjbDfOjNGFjJ1ob7OiuRJg0kIwxugr5a1ng75aWLBJQU2ouTWJZS9/plnSrYNXHErUNHtvcbVBg
12M9st/X+Y3hogyQLfpQjDRb7B6ybIeHlg7Tu41oi5rlK4UrVQ7kU/xf4qRlC1R6c4WnFhMXPyAN
qhJ32PSXUhU91S7tNoVbFXfMK3lFINuEcdRkIxwMarL48uwPJRCKWLspXuy4Qyncaa29MLihwlAU
SEsqqB/getzSbWmwV0IxGuIK/VGMUEaDb/4gWVxsgYZaWRMqlU5VyKpCr36uqqo+6DUZjn7pxFt/
HIwV5mrmCkLuK51/2oL4bO5zzp211fgYrRc1bgsospfweexdEmEcIFuXzX4UP9vBLvc1rXtERbSA
agOmcgKDe9ERTrTqjf6VfDR9i7re2Tipat8IJrKuDTeie+Tqv+1OppsKq9UHt3dfA9uBzFaBINBA
+wOf11jTveGiGiY1WBKebk7RwwVRLZFZnQX2p+dbU+EcZaD7xpjG9Db2iAJQkdS1Ur6GTt4lfSsf
RM6KL2S6azXp3wuzSR8U90ZI4s0AcA9Efc2k+l029CmKNOcC4QQcRF6nr3uhwyCtDX1h21q2GhDt
LtSY4UdI+bYcJkSYMAHzdetz8jUeHSfS+ALkcOGwHbRAIPoBkAHNGRuisTA9dE27uY6IuVjxKbiK
B/q4dpLsryAucYWnU/KrGQG6TbvVXksCvQAbZIPiUD2UFJZ3NNjwnNK94SfV3gvsMgvQFQkMyabD
qmoBjvoOrkIU5X94OJZ0PiDrmDNG8ohulFME9fWQKLWoq7I6BGw7u6DAFBOeHx0K+qoiQ7IOBYcU
FRoZAvlbbEZ3JknxKyNFMKtCblD2QFLKQnijdyUINKHAskdYxJxp+oTVTEvSByQpmEy1XU3Xrtvh
bxw48XPjgVw7gqZDHXM0mHpPCiuGicskjGA2AwPjoFvV8HL6F7IlgZbjxMZMRMe6H9XIMOQ72jTa
Mo6RO3aGHNdQpx3kIwgn9J58oSlDKemS8LRqukZuRVyjRq9GAhHoNd6gNfkWxbHzCA0oWpZZaW/h
tmDlhIvHErg/QCbQcvTDq0cgo8MvtrV6bzZWSdMBgg1tAsX9oh0Lf+109l/fbTufDukwzNd9Ddsq
1FEoZsxV3o8K8NeDmYwNLh5zkTW21xa8dJ8C0Gybijwrn11uaTnUk7RHjWfoRs/lnphIcClJaE+N
HTi0BdfsaLWaeC5qM+IXunX80rcNlqCWhr85hoVw1Xzzui58EBUIG3+sfmj/+hYuhQpvXy0p3hyA
2S3cm2JL3ts4/7r0b22katVJmvmBYHVjCoFz4OxTqrMBL0MH0+40wONH/15ilLnIKzqUTqL6VWnp
8baChnulKKpIQ6RqW9Qct2jc7HhXEe2EhSmGZqGDRqV1BYbAsVXtaWJNTxZZCEf+v4QVNIG2TttQ
W6s2GJHtQUCCgaj/0VqYlwBy5Z/YkiG3hJgMgaHk1cjZ60B1qPYt6XDOK7qBaOfj55pc2ohj3Z/Z
wjXilStuph3agqi+ilvwHqzknbWgf4dZiLRxBonMa2HEIVmgw0aWaJALWqX41XedJp7oZ6OJVAKE
0rKta+VRWXJcIGiiPFwX6Vjd4h5urqspLXGGIB7ArkL0bOx56SCxBDL5S7yqLon4nI0/QKvhoIXh
UlUtnjWWCY/TN7WtY3ThFioNHQU07nR+ZPdSK9V+F/hz4aYKzHQoJQyznLCh5VR4WC5L5mIVjtAF
wurJoSu+sb1vLiIGarw5kkSfoLiWGnQafJDp3RH4svaRhcH6nNumWat++tQKP8qM7tjUJfq+DzLz
PkhBZjW49g96UaBOG1wXaT2UVsiQFeC8SYOXJjiaKwjftmkYN1aPVBKT8pepnemSAh9aPURGzkWy
XTdN+KI4FhdJB1gBxq62TH6QOdUrHGggrIX4gG8xsoMtoePFNvuxaho1SKS79F0N9EbUcu6tSQQJ
3JiheuIWbGw7NOGooB3Puy4Ng3UTkTbnGdGwExxgMGG14c4G5tZ3QwkHmYix2C4O+YB814NTxX4E
WCYE6I6TJLg+FA6fLSW4J3RNDPDNLH2GT/5kNxZbTpcSYxwSIWy5kAUw6YX5xO23xj3WildTOmIl
RgDxwi1RxI4Bu7k24E/W8EOXUamZDxMEKUh5YfVMNIzYOkXSH+PAtDhVmHa1oKFKJ22ip4yFjBMK
dSMEbHbObgPWimxprQJpqdkMIayzfDs10vmdRw3Rmnj2LnwP5tTlNPbPoeWmFNIVpqRNYwr9JPS9
ZUVxJR7zA/rk7/5ULHNj/Hl5iM+x5QxhuhTTUlim0k9y0QHC7DYqu/xgTPvReUK8ZsWIh9EkXh7n
c2A5D2HYrlAGezVp0//6r+L360NIxf4//zL+OwyqyRxTNzsU0TeABVX4K5NdtA1fSrR/l8eaf3OO
6WKeXf35n385Qjc/jjWH3L8bq0JxFM65hYdxeMn8vy523i7taQN8PEkhht1A4bo8oiE/D6l027Yk
q8CF8Tt/yXdD+gRKqrkkOeQ9zgEQ2dvpgCIUbt4blNdlq4Gigt33f1z3OMSAhvUXz3zmO7KoHWkr
LsW0SE6+YzIAhNBozg6/kvxnh4IsczndVpcf88xHRHQjAFcM6JTkKn58SjriMsWbJjvYWGLD/osL
d+1zO07yo+feXB7L/PxGP4x1MvcjzxWTJLni4IAn9ajfFPYSxvjj8iji7DCudC2Td+eyBD4+EmxL
u9cbhuEIJwnigI3Yxvprkpiw/F6q76b01l37GJhXxFrRDgLOVIhXvrn5LRtW6HGh+pZgyTVckXV3
+ad9Wvy20G2d9yykYc7//fjLhqRsNC1wxYPZ1T8q8QgN9+/lEYxPk2YeAlaIsDgPLE7pj0N0Bix+
4orkA7cX2ARYSQgPk5AOfmnb/9YE/By/Pogh+WkAyA9meQS9uPejZEsuExALuW0Liqrt5Z/1afna
FBeGsgzb1g0oJ/OvfreWyjyI+M1lfYzppm+GDNTBQUlGzsOk37txe6xrE7clVOXUvCnF838+PItI
Z8M1LOWczghwqADCn6i49YNsVhNudhbRmHeFsJtvUUG4oD6FES0H3byqWQ/7y8PP7/zD5sXTK/5j
c2Dq7P4nn91Eqj3Sr6+Og/FUTccSGzdyaBDguU671vyry6N9mv7zaJjpIywVnAH/7Gvv3rVDxwS4
1akINkT9B2RTmm+ySL94pZ/2jXkUx7R1kvssqtDTzanJ4KrmZnWEeet1IUHsb31PiGa7pkK9/ECf
V43lmiaQp8N55kr75JwBfyxLpx+qI0TGh8ryr3tT3l4e4tw7M4lmlbqAkmCcvrMqC4fJiSqSTBDB
PWD3Iu5jo8E0JsIo/PJQ5yaDLQSPwzo1dHWyCfrcpPRI5s2RnjQZxPIHvJhdbyGobuhbJrbxDevx
9eUxjXOv0GZLYE9Qyv1UEkB+belLM2gK7EjVbm0CUILkL6YwG5/xu7Z77qP2voco1bl4YIQ70h43
ZWM/XP4l5170ux9inBw3TdlXAXVyc2zwqbC6w5gjmSyfLw9ybrd5P8jJK8YGp4YMXjXHlkhM7Vs8
Xps2IBqiE/1InF+t/bg83tm3K+f15rLvGmp+6HcrjogjMy5GHkoHe6+aQ+R5y/+/EU72T8JdO0PB
zj7SZfOpohGUDt4Xy+yfd3+6TTH7Aeodxya/8GSdubar98oc62Ot3YOK50D5oXHvli+GzHbK22Ff
AIc9/2IjOfux3o06r5d3L8+z6zQj+Lk+JgNch+4qU08ernYT5lDc0ttkUQIQX36bxjwBPj2pKW2d
XdK05Ok57MF6wOYpaI7EbKx04yole827L7wt9htpcNWFdLC0N7gTXzzr2Ynybtz5z989qx9iC1X4
IeMG6hvQybNHvNwXz/apbGVj5pTFetzWlYMnxMcxEJTBcWK5Y5TcgTlgHuMerPpetHvDtZdG/Te3
fxn+N617DIq7NNhcHv7c7uboBj1dxVbNFvdxdMDUOImhMh/bkarZw2tkVSof+w/baJbp3B8MkjE4
ahM318sjn3u370c+mUcqwDcjcVgiOZ7NE5kPaf7Fwfq5tLJcHgyNmnR1PPtOjjxjhLKZYp91JIvA
tZ6cmvMbw9g/l5/j83qwdfyM+Hq0XTjHTzYTMlWoFgqT9VD+4IrFZk3mBJ3iZJ/Wu7G8c4yvTof5
m3xcDRRlOmIYZSjd4eb48ZtFES1k+DzMSnxSIszKW5t7hikWAvP4qvqqGDuz+j6MZ52cAQOMbh86
b3MM/AePDxVq13rhY8WwahwiqSqsGG7K4XowvjjkP3+/j+OKj8/ZmW1Fi4Ntmv1tiF78aB9UD0zQ
y9/v8zxklPlWLLBtktI6OXzyXOU6AtnmiGXkMsjvpvqLCXL2MWhDOIajc5s4LSDokciRPmd1tFE6
ZtNTRTVLdbRuoTtefpSzEwPam+NSsIhP51rr6KUGu6g+Gj2Ij+VvDAtdTCVwhG1aemvJ9J8fQbw8
l8cC4BIsspOpGDeo7SJL4QmcENSheiyTO8ynttK+jm0yFmavKUjZ2hfjnn2l3PEpjSzdZAl8nBk2
cDQ2DtwP+hifFljQqrvL0hfHvLr8Qj9XP6xqrmWuJAGVauFkd/SxqRhRnHENiqlMlLcmdOUqHtQX
w5ybgsIWQD8O8RSuOJmCmmO2dMRkc7SQOeCo02+TcHL/F5Pj/SAnq6mA5thohEkdSy4xLdxpmpJ1
+ZLTequ+qH4+QzEcaO/HOjnTKruknx3ZjJXdB953mNP0rDZz9rWmH3V7T7mK/f+Y6KjfvVWYfrFx
nH+fLjDXfAOxzJPPhlwCNLAymqMJaDrV7S3MqpfLM+PcDIQDLnTHVIq9f/7zd5VBQF6SqlXaHm0Z
LBPcfbXyzm4x8t9eHufcDASpc4TihHE+XQ6T0nZoOeXtEaMmApN9iMZ4DLb95vIwn8sA6PKuy8bB
Joi4/+SDdf0gfR+N4jFXxdKCFzoZVz0x5OGdIEG0uL482j+V6ckJZvBUlisg6ildP5mLSAztROsm
hsNxTvqPEVy1zHzQ4oOy74S/MfNgVpgvisheYoW+gvm0VIDTiISxmwervvx7znxMQyo1Xyg5BSip
P35MeFrSjsJ4PIbmjRVo+KPSnXav1VdXyTMfE9CO2zfgneRbnsxLfeDS2jViOpoWLve/R3QjUfQF
Zjf/Haev1rR5uwiNTK7HJ88y0u7NhrDQj6qe0zKPPkmJUbSz7euwG76YNWduILZhwRxXFndV6JYn
238FOzj3ORqOvkIZxdvLYkOHfyixEECATqq5JupfsHWupyj6YhKde5lUrCYnKx8NOPvjR4O+LRtI
BSNWrNEaEa0XaYQk/ucHDRX5vwc5eZvJKLBeyarx6LK+jQK6oDg0Joa58ovPdmbLYiDHRS/smo46
bTNIQrPLPu5GUuzRdouaFO3VfzzJKW9sE7SEUvjTUY1X5WDD5emPusD4OddvJf5JyWCuwWq+2H/P
7f+CBaUkWDww0On5nGIyDnO97I+DV5Na7kINy3PavCpzEE6LNFziXkgslYa8r1SFe2jrofwuLFzZ
BgpZeNf60P3ni/zDbzr5lKNJkCyhKD1nUrhs0j+d9lCKO0d/vfyaz62JD+OcLHJi5dNSN6r+KGmE
DfFBj1BvhYuhuC+dQ6et++ZRYebwxajzjnmy7AXHBGWsw0XO1OfV8u48Mg2q14oU1mOM9x0Wxomo
EKeu6JMVw9b2k8UU0YPOvmMJU8nii9HP7DlCQlIQSM11fsTJUtTcpHc1x26PhvsaYYAEUAwHIctv
PPOLRT9/pE+PSWuH6xz7G9vcx8esITKD0mfdcRJ/E5hJM0hUwK6Jii8g4DO7iwAuRVwACP353LUl
BuL5MPTHFpdPDo/tZBAQI7+6op5dKag7OHeAZm3g7o8PRB92gq01tsekOhrm2u+uZPToFttO7Ole
rxux9Ym4wd2kp6EV2U+Xp82ZY39epEwXGpsgKyf7d+HLLMcUrTwKJN1uBwsT49dyOA4BtB+0h1O8
vjzgmZnCGcunQ4aKSuwUsrJoVvMHbnE0UhgS3k4Ft1oFyxrbCagNX0zL+defTJYPg81P/25NlI70
4Ak7BXlSEAay667daPXBT/7EwaMdI6wZ5PLy4517n+8f7+R9JizDFlpkcfSy5Ae52Ys2EJumHq+J
iYaCgBPj1B8vD3lmRSg2dZok+Azo2NZ9fEgJO4NEdKM4djBcn0YbH8ytmz1eHuQcBPBhlNN117uo
8ySjjOOuR72hwueaSJLW/VsBTSOH14atR7YD3lSXRz7zRmm8MV/InDMEc+bj401NN2nNlJTHBJrS
otLUdU4icoQOA+fDVQW7LNa+6uOeOYs/jDn/+bt5Ezum66LEL49likRTW82GDpef6qsRTnbr1ICf
LnqeqhgxC0yJuM2+GOHcMQSrwJqbMCw2cdonxlukxBiOqVjVV02NCkV7TKCDuda98r6lHeYg96b4
av6ffS4Keg4Dy6ENf/K1YqGVSesoJmPX/ChlvveKaPe/eHXvhjg5XtscU4HMZyYWqhxoX/kEezZR
/cXGaJzZ/yEw/PtJTlZybgK7yxRDUhfnlBBPon7CvYNo5pWQIQnUjlesJ5I3PT2+crR2gcvvcxLq
O5RqqOvQo+Jo+3L5yY15KZ/sZ+9+k3FaI05lGupJzNv14NkjucYrwSv8dhXXYb8IimRCU2c+xLye
Na5tWHmH6FtaF92nT/N2+8Wvmb/l519jK7Ydhc+iebK7ukVhTE5qYdkqqwcb0kqo4G9B2y9rY60E
PHLlbrrBvO75FQKjNU7QbVXqh8u/48z+x0v59884+VCTHk/ceZjnebu3O5SoGCQNDQwi6AqXRzq/
pP491OlWG3txn3kZ50mZo68yHq38rkzvQv1WFcgstr3/awzGLw7M8/Pw/z6edbIX+cJpiqSbzzB3
L+u71OEoub/8XF+8wdNmO2EOFmauDAH9e02M9cG0/Dl0d1P19ubyUP+PKfzvx5l/y7utdSL3ZhhK
szgGwV1D/KJ6tO2n2YVAJznRLX534tEdfybmVrlffb6zbxJbGtrFDs2y072pEGk0QHsvjrLaeV2H
OHfrwyW7/IBn3+W7QU6er+5j3MjmJfp/SDuz3riRZAv/IgLcl9fatEuukmTJfiHsts193/nr75e+
uDMqkihCfacHRgMGOiqTmZGxnDhHqY6wSVv+N9W7smBRumxmIYwyNMOiLEQ1gbqF8BQfthHIeE3z
nrjNRhyp+xOlVwbEB6r1HZT6iqnlFf3X1MSltwzBBJ3hFc9eeD3ob3X73tBmq6yVwH5tReLrfViR
CtV1lJoEhl3NZB+U+Eg2MGlc2Qgt/RuPYTKMriv8b1bUTbpcQipNXGM4Nzzt3k4fsuLBbFZwA4vu
gqqcQVBGPk9/4XxJcMU7ceh2OSnEfZT8bLKrGAWUoD3V1tGogPrHcFGuGF36Wh9tTrYxqc2wrOKK
19Fxn5Oa4YCiPMQKQ9FROvwLv6FTNKSORx+KoP58fUoh9wgra6zPNO+NPD/BT3oFlfQerMta8r4U
WHyw5Uz2svECKFpDXn30FTZy8aMCOXv5Si3v3H9W40x2rkmgNjY9sRr5Wmq+mtGXMv8Z+E+XrSzG
FR8XMnk1oVKJWsdlIU0Uod7GSFD01ac8kOZ3UvJF75MD1aiNbf3UezQPHnzntwbLhvFvnCGJn2aR
3EIXOG16ySDRGGYq8flJS4VCyFiXP91cXXEei5/tg5nJZ8sCRR1MjeNYlV/K4M011uoeawYm3ikY
IAn3Y9bRgVa36t9m9n75gy0eCwAWMmhnhaaG+PuPfonxJwQ7R8Jo6L96Zd8Z3zJ8U2ythc5rhiZx
rdOmARSEbBXTixCQvujpSwuubui+Xl7Q4o5xXXUAuvzfmdzaoasjaww55yMEvswokX6soSaWDzn/
bdvRKaBwwM43DabmIYmjgmyRyfkCcIbZ3QXmY+fDfxI4GyhcEO88WfXP0biNXIaJGMh27qlQrBy/
2ZNv89zTV1Mtg7arNX3y0axQu3aostcol4JrP/PMO7+zrJt8MJ0V96GINZ2Fw39tGQ7vsQWsYXqj
+giUQJyN2WtSqdswpOrZoylV7eAfbar7Bj6YDCA782TbrI5O4FUD5v6UADmVKIeKQ91WQUQpW17Z
gtm7ys8yueHkrJpoIU0uSBk34yDlbfHqVUypmTXC5C8ZVSWFWRh7pWY2O8ITW+LofbgrcVvahZXA
vWzbbz4ktIxsbv0Q/RxmIC4f4qUP+3FVE2c9yGZUFEVXvJqeCxkvQ41dsu9Wq6qLm2dT/efFAh0w
BZDYfZ8YTVYUr3L6W0YEJlGeAs/bDKOE+toasHt2Mdk9+JU4pib/NqsEFpYLVY425K9Abr8adXDH
ePLKIV0zMXHHgBxNXbK6/NWts58RA60Neo6Xv8w8wrcB7jItAQxBo0E6rfBBhR8HkRWxjPHJYMSe
YVGou/CYZbUbsxuUsQ5ILO+02L9qmM6KypXew8I3ExVEG2wM9UwQoueHENkPxYAoSDByuldtqMJg
0Y3Mi0qkhhWEpVkVrYSuC7vqmDITFboNBEKblt4Z2TT0EM6t16b+jjrKvnXWYAjCJ098CxYcxaJS
bM4RJHCQMkaXydlrwLiGDkOmGfyTGtVdHSPJC3uuYu/7NVT+wmU+szk5K1FfazHgC3wnM5O1fmLq
LWBwyeivLh+YRTuI9FLfMy2eDPH3H5xGAi8FPdEme9WopHRQDuy9MPf3XW61EEWtpjMLnsOhH2Xq
GuAAnar7uTm/auK4GOLodYSs23TifUcVpYDn9/Kqls4E2ANDAVHHl5smaCrj7g1A7PA1j0uo3g09
v0WkaC03my/G4CFnLols1qQ8OmkeMPSsSjRm/Ne686FjTOF00/el0q64jfnTZvKg0VrSwXKD9pns
Wan1mWkxXf0aw3aLQuAQfbcQVjMQcTqk8c/LOze/vyaPJ9B/OtgUfafViNaCY6dDfpQ6AMwo3dcs
vod0AZ7h71b37bKp+UfCFJsH9JIBr1lFwNOgt6uoVr6GiYs0kmTCbgCt/KeNgI8SD7AMggjIw/mB
qyjEQfI7+q+u26mPZZ8me8MO8pW8Yn4SbDIwXiomFhTTmFZ7g6iTmSG0k9d0QDYbTjJtgPtZXTMz
7wOwT1jS8XYiHJ7mfKmjq65pd+oz1LD7oTPukrbYQgnzBXr/vQn+S5Lcgz6gAE+tWZb03eXNnEeW
f+0bRDO05Qx9iuxJi9EL7SJRn3voH3JD2cHDHg8DY7joosPD4D+0wz3E0EwpXbkASPrg2qxPyKxe
/h0zp/X3ZwAIgx2Crv3Ui8SFjzcOW/XZytCcAfJW+fHOalqmcq8vW1recTGuZyMVYM2qFUYhVbaN
js+zAcM9mombTDDdBntUYjMmrZVdbqLBYqGQ8ekcUSzyg+VJFO+OEEDEo64+V/JtOT503p0drJRi
ZsdWoC55qlkXhSzVFM7gg/NnjFjzAy3Vn6Wyu0EF6T7QoJIpxsPlTZy9n8IMEz22zIAZcPnJHYxK
X64VudSfjexbo98Y2p+aSrHrPFWoayLpjrT5Z/0/42ykPpbs4P5RUpxYtJHCiTMt8F6kLj0ZdX8b
gbj4/9mY3vmUtp9XddgYKPV3UDBb2cq+zRw/+ZtqcfSQD6EVYkzeZk0NUh9/Yz+jc9+p8C8n8lZr
HmvBaQdlmFeuxAIz3489gVoigbI0U542ONyxr7wR2dJndUS1e4AqDjlZlMndR+auP330iFNJ64nr
GadmhedHDw2pGC6n2n2ODfkXTGfX8MxdD3H8+/LRm59w8T7zaoKTAls8TQvbDMSPh8LAc+ylj5Ee
36taA9GIsxKDzh3SuZlJ1GsYPly/qqM/pyNSSQG0iRBBeogb1Gsd/MUF0QThO9mEHNP3uaYPG2Yh
vLpeOP6UI+ehGlGiDdcGEBfMcA40oPvAh5Q5MiGLc1WuA/PZc/sbyXKZjCg2artywOc1WjIElUFH
XYCu6I5NoO2ZYsXjCPr2mcHGvQzFfnonF48wlQRKtLW0ncwbYmef/1isSSE7EggWlnl+9AZNlvwR
3MezFQFNbcoHKE/2VZtAuW+vRB/zbeQqUcwG1Em5B/zXuSk7Ujyo+ev8JXPyHyiwIW8kKg3698un
fO4oGCpUCHFEdIhi9cTdNU5ie6Mchi999mKjz1BDewgd4aa0rf3Qp5tO+vS6HMIQk7sLulel3nK+
rjKHP9gwM/mlkxXpNpNhuuAs2jzGdVmvTapML5cCQNWyySdBtJGgTzEIpjJ0Y5gX44uN3MpT7feU
uqW4ujILGXB7DB/EyurmBhUeDyo24B5ETWByQKBxruwBdatT3fbfi7xCD1aC3t06JKtz+tMvRxf5
o6npBQCHEJQUbZpTX3aoFEgbqrVM41Tw9v5Rips68FZeramPFwbFrCvLY35llrMMZl6NjVeGp9yz
3O+K3YPe8nNBlRe7w10fFsNtrHTxKh5iehOwKyqSYJ3+t18xOaJSHtoO0gvhCT0u/UkpB9PdjA56
wGbXlfSznD9o6DVQIpvFfd5mUIGlUo18Qg/L5kEqG+jY3RBB9chmFrqEX2YlpJxhovmB5PZMM+ik
1SDpJkfaiYskDiGQO0HZXCAMHcPNZdaKibxsB2+fKqRYbFi74qJvrgubSkCsKIx4WO43DWTQ7zYe
Qf5IyO6kri1vwhiFsA6yr9+Xr/rCPp79TPX85ikkGZBg8zOrwX9s9PS3pEMT31o3nzZjM/oqk+BS
WCHtPDeD3k6eidrtSa+qm7gBGecwhT1a15fNLNw0Ji5khk+p3TAKOvH/YVEOdSYb5Sk1rscAJcTy
FBjl1gl/Xrbzt9n3sYTD1yWAB2DuEAcAY5pc6VRzoUxS6vTEr0EorkadXElNhDyzWD34UuBscwvt
u5jjcQfjAuzWcQ+RCxWK8Bfha/ls+f03zYWlaByC8Al8RfeCWBPseq1nPxXI5h6qkGsrQwqjbvpS
s9Zu0MKHBzUsKhokIzjEyVPSSaiGeHYan9qmu9FBRl8XTKns0JZ5v7xXS4ZIYw3croDJT2cRIO9N
LAeBrFOVp+2XMU3lO/i3huOo5GuJwfzz0xqAZwDQtfAO0wIKxFm6OVQopRjyI7oq1za8K70FIXvZ
HC4vau5nGXVgFoW+iwzUc9qKQA8FdEUbtadQ/50N3yr/V17+jOXvSf/HUNYerCVj1JB5rUy8O6n6
+eXpcxlJTaqsJ8tCCD24Lp3yph1LuOKZEg8Omf3t8uLmX0yMx4sg1/ibYU1ukWwXENIpTsV0oPFU
Su6uz4fXFlLuy2bmT4dKEYp3Q3Y4hxyN82XpIwUFyXPLk1zeV76564YvjX1v5k91Ua98rqUVMV1G
4Y7YYo4zTnPdbTxVrU4UdLX9qGfqxhcDsoIdcWVVC2fQlgEaC/SmgABP7hUC1xnQ/K45ddSj3lOU
dPeK/5a5nbZTC2+tn7mwh0SEMtOBVNfYy4k1s2OkJjF576WCsDPYNNKtrV77iB+sDflMq2sKj5iY
M6BmiGtl+PH8a/mh5eswbBNZePu4RnIFitzL50F873OfquK1YfoxFfLT+YsZwiOYSWl3qr2EYbJo
Y4X9o9yG1+3gPEVW9mBqcFTKnvz5w/F32hfHQVKlTWemVSTVRyBm7QmSo43VvHeQxXmDsrK6+f6R
Gqgk3eRYhqAUOt8/kZPbeeoEp7aN7gLLu0NtcQUtMj/l5yYmb3mTVbZb4REo7oP1ziA4lawHYCsr
fUFV3P/zDyWyHBy6qlLl4XOdL6Upen3Q4io4xdCHgiJitmN0EcOxxubRcrIbXXn3impXqZAIwhdy
jzDS8MMLwvSnDUbh4ESC6LxT9KvS1D1R9oODIkv1XZPaHmT7+meH4gXxDC1yioxcTNhvxL59KEsh
J9Ppw+gFpyBMrjy93NrKVToON63d35jq3qGXdPkkz+qafy2SDAIz4DzNsuqmLWKHjkt4gtlb2erM
UGTq/WZXCzZ6Oe/2KLJ1EPs72i60zWGTedo/ZaH3KKFE7b6Dm2PFKc3Kjn9/kE29wtIZsJqVzMaq
IFyliHAKw9cBxkky1CK6yxDl6B58FHRiRd7X5U/H/OwMszBMkAElArmkOauc+aPajYUVRSeDZt2Y
928RcfjG7+wSfXntmGqr5BLz11IjBtQJzP6X4WXytVU1z5MwVcKTzUzAUN2NeQSf3XXrGzu9f2vs
gy49eBWcv+ptTIs5Vd4RO0PGWvB7oyygJu+XD8PCreQxBVbrMM5DV2LiOIs0RDUWjsZTXRwjaGaq
pkA9dq13tOBezqxMHtM8MpyI8mF08gJjnxc/lFXowawVzKcUWR50j6xmzmvXGQiAmJIenYLhtkPW
EqlFqJr409Kv0yTaRZCyN0d9fO/dz4cKGs0jUaLC31h82fMbnBpqb0A7HZ1U596IDgGCnxbPnPzk
Ot6nXwNMkaYT2IF5B156bormUkZiYYQnZJgQbftqoR/X3Vw+EvMYgfI/Mod0LUkQGXo/t5GWzI6P
SpWeRufVgFAxIE71+mEjNCcuW5oNJPHRHKJ7A1Q3g/NQgJ2bypPEDSzby05h7Fcbq9O/xb4NogMW
1Dx9KZrs2qRKEGn+VZrXm7qAN1cL95XlrvTxF24BxL+EDowSCNaqye+Ioh6CaaRhTmqcP+au+0/k
1DdJH6w8gQs7S3hnc0a5afBATM20GqqMBeUIp7iu+n3dPiBitCszc2VfF5yMA9iOfxYHrEukCtAk
DMOTWd+HvX+TwkbYgT1FHUlJTvbq7NOiPVrqNJ+JwORpo6xqaTmjIBCeUCmCtk+/taI3tf+C3I6b
36gIcl0+NktfC9IJgVuhVju7BJ4it0nfxuFpSPJdat9V6XFUny/bWPpUcBqJ91GmRDItkFRVrpd+
ho3cgkMfAKjbvlAqg+1WWmkzzlfDTDrz4BQGCMjp4J/fAbjBHdwjV1pF50RNXxtVYQjoz+XlzB3w
uZFJRWAw0adA4owTYfbbWHvREfy4bGFtGZOHxO1dqdJ7LMRtB5DwyXHQxstXIoVFIybzg6LrbBDn
n++VMnhjhbxieLKkwzgqm46KuaO+X17J4l59MKKeG+lRryR3wkgXogf0q3RXItTlRfBigBUUFM2T
x3AMdQM0M9GOpEbbkklLG4w732flg8zaDbC5Aa39jx1jslmG2o4BJOAhnKzwkgph4OKmTe4lZnM9
6ypTDjEN3qheuThLu2dSlqeHBw4Sp3q+e0NZW16dSeGp7uDOdB8V/59Pfx6RodgigOXpcCb5f5JQ
r0XI2Tt5CkpO/p01mleXLcw/EKPxULDIMCc4gCwnH6gAbB4WSRY/h/YPOG42BlpHTrAGL5h7GKxY
IGkoBfJm25N1hG3cZ1bsx8+RbbW/BtCxJ70AXWBUubunj7RGnzN30mLgX4MKApIZWuDa+YfpdUOS
Ruq0zwbaLjhrRKCvMuN3BVtcqr2X49qc9vwgkNHIQIUwxjmYJv8RVJ0hEOP4uZR+BBUTFvWXy59p
Xl1wDAqYIm+igse/nS9ozPNSTyN4njPEHKBY/+1Y4S1dqR1eCEWmcHfZnPjq53mlGAUXTRnYSyiu
ivV+yNOMUJzF2GxPaXbUZK+86YPyEXr433Ri/6Axc9votX/r+J+9T1QmRVdGYSTWgLJt4ld9FV58
pS+qExBKFNCa3eA7w3ZlacKlna1N1E8AXUEWQg3UmOLiaLHaAQqb4wlp8vFGkvP8oFZqvHOr1kNr
FM0Kv7KvdLt5V2Op+1WoY4hCeicE46JIVU6wiadbXY8UfQ9Fh09XwWbCqqrCm9CH+zxXy/TRr/zg
Vy4lTr+JdLmTDmrnjLvG6sxbe7TaQ+ur6RV3m87/kMXf+1KNn4K0gwbDH8b60eqdCs0+C+EZu2Pw
UFOr+hZBXwRLil2tDYWxRSTdTnZWilagW6HrEA6edERtQkOtV/GvQE3Gu1zuGDdHCTw6+F7g/VR7
vzu6vfFdqhDwNkh9N6HcNuMejUDqVCpKlyg9XY9OOYaouYTKPaPq0qYuR7QumRC23nzUHfa6H/h3
ZRTWKJTH1THPhvGXp2vtXeZ35B4Idm7tQPG3tlTJh9It8y1VkOI5sSHZKZGVBxivtIcw0dGST1Tk
u0COH5LM1E+9lo/dRvEMdzsMmflkor/4D5LjfbhFGr04cmZkb2chU2BsJNd1vnRhHx4Ky/uJAAtj
BJdPysxpCddBZQW0pkV5dJrqeMAOci0yxhMsLVulPETSo6Ee034N0jhjKgaURzwJ2ElMNInH/vy2
9QhZ+pEZuqdeGb0faCy7x8S20E6VtLek9aNtpGUqUxgETZukkcaDKP9tnFC9c30UPVV52xbS79IA
3jHYL5/dBBwAuaZorggeo1nE1kue0hv6aTR+x7a2EYqc6I9tamv/LwzBCEPvGX89SyxbXamK2C30
U2Q/d/2V5r4Ow7uthisfdfbeic4ob7at0J4QWKLzvTZboUjLA3TKCBT88jak5BKWr5fXMvPWwogF
ZI+BRZro05NTRMBeyrLXTmOv7UYUebL+sdBvlOYVVbTLpv52Us7dGZzzoB4YjhBY1WkMgjpYoCiQ
op6amKnt4U9UdFc6RHh+dOvYv9TqNizuO9nbSsi+50g41q+UwzeFWe7H9KSkKAM9pgVSYVfF6kjW
7BVhG/6SJ3C6HdHHON9rWW5gxOGX48DkrSVUH9UYxYEXJbyO42qrDvGukB4s+4AqyK7tDnFuM8by
26Vn52XfMwi7y+tVUuj5rVbZKnC3dHGoLEx/lC+CYQ/WPRjsM2b1h+c6z2Hkqr+XzCFc/jZLpuy/
xkSGypE7X3/DQ+cGTWbSLe4eUTi6qkrNR2UFbWHVWzly83MNq8oHW+LV+/Bil5mHaFaMrUZ60/jA
gAqLtXB3yQawHkJdPhoN/8ndSf0widHkNI6+3jNXDEGM2+35YJd3bdGKuDiAumBXmIY6ZqhXrlGP
WGliwDvyLgqrl0bqVz7OvBALMytB1X/sTL6OpbY25R/ZOAa2UJmmjpUoe614RrCsjPdt22xRbttU
ybtmf/30ClEZAPUtSJJhzJuEOZJnFmjrtfLR0cCUtfsQfno0Yy4bmYXACp3kD0YmgT3jsVItI0Ry
DEbIAd2fKG1sLfOLUhzC4LpaI5pe+GgfrU0/WllarSJnvXzsguLJSs0fdofKbOmvLGruWM8W5Uy+
2VBSvegGFjWia+9eBdVJDh5UtHttZIwv79+iKQG5UmwyMBh1zi/UqEqKpyFiezSjP0PyNqrJruvb
q8A7oWt+fdnWgqMAlkmSTBWGhtu0JEdBvAL0kcpHWs+7FK1O4SPxFMqPf2OHR9wALk9MMzl4VmKn
uWzW8jH2rhQLIaZw7+vPWvjrspnFwwBD8P+ZmRy9QR/URq0r+YhS2TaRggrlSmnTKd7KcubtL844
lVuyY6qZDJ1MsiI9NstCbQrlWFfpXYEebt0QxGpW924V7bVp00wY0yu3r9+SxtqFaNfh3vZygAKX
Ge0jvUaYMXUYpet3vkZkXQVCPnClBLL0cSERgkrcBlk3m2JCxTgeytRTxW2/GaGhHsyrpmMQp2tX
sralK0+3hbYtvXXwdJPtUJvK0LxK5hgN4Y3lJHslFdyx9rZTIFIZenoR9hqH8eLqPticXBMjYYwX
NV75qCnmRnJuxvRO1YqNVf7+/Jn6uLbJ+xa6ZjLEKG0dh/Qr7VrD+O55a+QPa2uZvG+tUtXF4GKD
uOWh6YaHRnGhPSEZdIOVTzXvBoij+2Hf9HP3kkSN5Q7tIB/lPoCh8ymL7qGUC0xnZw8Q4KDE6Jkl
9JzvWf81l3HYz5f3c+msGMy9EaH9RbNMXIGeITMiBdjv/IcofCrrB6l9qfwXGv97uXq7bGwOwWO1
H61NPEJYaC6Ub1ijDXNrjM4+AEjQ68UWt7dX5PymMNrrLMh3dlluZXv83vfxri68a1lTGPQdv3ml
va3RZVv5XeJGnAfPZ79r6kAQ16t95OjloxVlGwdKAPcmso5DwYhNfO1HzkZWwr3brVBSLp2zD7sx
fVp8Ww0Ct+DOqPqwy339q9lJSGZWDOitwZQXXeRHW5Mz3SEoUGg2sYYrRQ8IOR9chrEQnrxXSncz
eCCyPAr9wXAy0vhQx+mXqjdvhyIC9JYcQq+8LpF0Dv1op0F1GIZ9uS0S73rlMwgnMfsMVOpwk2Cd
Z0lmF+ROFTriMMa3WXZtodyo6DdNeT+U4SZN3Hvk5bYJYveCPu+y7cV7INBPIgWHWXniv0yqIxKP
L/cw/uPwJCYJTCLQNvT1d63/4TN1etnePCdiOhGWRXJPGlagoM7vvR9HDDX6iXwszeFPaY+oNSJn
ZQcn25WZK2uTHeXKQy8Nh8t2hT+ZbDF2efa5iRRGp3OThNmwvuvYZW5mqxRvjbvG0LNmYXLSArkt
rSgJuUvgKOizgyT5LFkJ+SToHP4U1AOis3i+earneXESxsRkobprx30QrnHWL4QuvNJgRfhTDM2K
v/+QRtWt4TeRo43HtNC/R128k1r5d7pa6Fw0IxhyyNhI36eZVFj6YZ1AF3GUHHSxr9BQ3Iw0KC5/
8qU3xgGcTagHgymQ/sliQlmruG7DcAxV9dqVEfSMmqeG0mIbWnv0KZ4ZQ7lKquZPrVV3Vqhv2zLZ
1uhgXv4dC+6On0FRhyCagRBt8tT5it5SobaGo07JOt7n+s8KfvKkXBn+WEroQL7TX6DDromOzPm3
s82qVk1HGnB17Ta2wutCS7aZdRdp0oFOzWZQHk0X1n7ji2z98/klUvZXeNARcKGwdG5ajVHOHRpN
P9rd0+j+MJunWKFwGq5Vr+bIDw6NSaOWSg+pKwxB54aCzgfEk8n6MVNj+aoyGmQxkNje0IlP7jWv
9fcuCKOrwsx+qFWnbAgA8m1FJWTj+G2zcsAWTjHSchxhMYfFSPbkwzZ17VHQyA1UVfIfse7d204G
JNZYOT8LjkUESvTcee3ntFJm2LpmG/hsrt3tECu/V63h5vPf76OJiVe2OqgPJZRDj5mf2XcMNlfI
ojFoW4Em2OR6usbvvXQl/o4w0oHgvMoTX0m9qzIbOcVere+Ye9hoKE0zl7KrwpXph6VvRFtf5gCQ
EYAiPj8wEkAPj5a+ftQQzR2gilEUSnFXl7dv4RGlwsX8h8hfBTLi3AgoE71OtVA/wrTSoq6a0Ej0
jJ+q9jW3v0TNGvnR4u4xxa6INBa+usklyEK7dMDM6EdQLvRkvpqttAu6kImSlZMn/kOTR5N1/dfQ
ZPNQaTTiQsXQQP/ttgr7JwSUwej48deEt31nF9raDV867H9FEcHO85+fKmg1owdQU1XVYwR4ZhMo
2rh16mJtwnVpYQL+I/QVgEZO+6NykGtaXwXqEdzVPhjNGyd2dtog4f798qBZn5674toKNS2+Fiza
JKfnB0QtS2cclEg9WoPnfoXKRtuXWSlE5gdd2jpGZ1xfPpFLxx6gPgA1pF8F6OrcYCk7eVonsnqM
lWRX+F9c/7cSrkGPls4hlWTh8mWG2Ka9hNJqVEDSJqvKDdTIzZ3mygc9etKqlTxlyRCBG+ExgnVg
qSarqVrTGeyAEkLTKvEWjbVXtVOrjapQONSQ59t+fvMEPhKGW9GXmoIpFLx6pDmScmybd6v77o6H
cg0dthAGU/wk7oYrDXDL9EDkuYQMpMSBSIp6uJHN2HgO5craGW6i3Bi9Q6xfFJ25I0gKZWQ4e2t3
eY2LWwoYQUxxAK6aBnqFbUeubyfqUfGah6KMfvYV6uZ9zXha6/6rDeXhFhmGkCEQP+ZDVBlHCI0k
cqgeCVo2lfqrTK8H5+XygpZOPLwJ/7ExuWLJEI6VAy3PsWLae9sb41uh9lBEZe3b/8/QxCm2EAOH
isnpoDB3Zfpo10rtLlhDiokjPXW9H5czeVIKvw97lHWUIzc82JSVdQ1B7Mq1WtwyIBt0z8Q/U/R8
7KQe7AHYUOPb1P2W6cFG7tYYqdeMTApXea3GSq25XCbjSS4dKJv2emCu3Nj5aSaZZNaeMTJEVmb4
mgL9k7LuCQu1fPDuvU55hXaLEmOcnZwyWPGt809DlQYWAXy5AaRriulCN8zJC3AwRyXplZc8cLrv
Uu/rK1YWsheiPVqogGr4k7LA+aVxUgZt6npQjlKP+DqBLgCcH31vcT+/FoYOsWJyVQa3Vf80QIM2
5r/iZiV2WthVyDPoa/zluZspQo/Z6FEJ9JXjoAwHr6r2PXT3aintXXelIjTfUvi0CG+BM//VM5tc
Xs934zZHuO8Yh6+uH26r+s/lSztfCgZIbC2SWpCyU14VqzHo2VlSe9Ti7MCR2BbZrpIOsb2ykDU7
4u8/eLrcSGolgiL96OHpSgkWmfzgGtfJavtufq3EghjeoZZB/DJ9e2sF1fg+U1taJumurOV/2kbQ
8K0B8NbMiA/3YT1q1EeDESrtMa31g1ZGN3Ge/bS1+MfnP4+AdwmmIbhUplP3SspLPOZNcwzDowW/
UJYlm9AYdlX5+R6BkBsQSDzw3zqyVOcLorFamzWKaHBRX6XGl9a5Nr16Y0cvnfdjCN8vL2tp9wwC
aBFMAG2ZkiQgcKTGTRE1Rz/UN7l8Ekmxne8/b0RwxsOIyYMxU/SVfan1GZVuj3H+UpOzpfKTvpZF
LR1rmyqKgI4gpz51eWHZIIpkWR3V8ujWyvVHJzMOeVvucsO+ubwc8QHOHz4SasvgHxEszEJlKP5y
oqa4P9pjs7GSmy7YQ3+107qXcFWea+n7fLQ1ecrd0qk7ipH9Ue8YRPgKiABS0ZfL61neOnECBNcZ
Ex2TA6d4TADVbJ2OkoXitX87bZb6KFdfLhta8qGkTNRERF9lhjbpvMbxS63qj+RLTMEVm3iNmX9x
uz5YmGyX0edOFDplfyy1f/rs1g1pW6xJZCw8e4yyQ14CySOQZkrE5/uVunVpx0OKkf7NH74m6u0Y
mZBSxVTrw02TvNfJu5elW0m9LdX7simuLm/jQhmNH/BXb1XwgIDCPP8Btmf7YWup3bEy8/fW0m4Z
4XqO8uJptLW9NprbodDuDBGWm7QTRrP89q9+gC2YpXBSs/QjBxPSdionxoY9QP2jtO2uTA6FdCM3
b3a4b/LrWrnXtZVgcOmcMtb0H6uTOA3F16FKTKwORr4p2qNU7Ibgp7fGOLlmZlL5QZm3McLB7I6F
/W6m3/LskEe3q3IAS06EaVBwbtQvaGpMvHyZjJkXDh3fsAzzrdxXO2+MryTH3gey9w1g6dvlbyZO
/tRpUQr864CB7k6zKc0trMGH1+zogpJVixshQtT0N0oHgwVdtDhb8fnz9YnpXcFFasE0P1N+HRNj
7HytS4++NWySQNlE7Tf0ZBRnlxF0fHZtkFqSVzE6SUUBpMH5fShbw4r8tsuOchDtlOa2Gt8NK+fJ
bPZBepDkNW6wpbV9sKdNytih2fR5H1fZsVDbjRI7m8wInvXEUTZynlx7UB9/uoxLjK0CF+AFIxua
8k/AbO8YqS6nx1AOGGUKcaDhdoidw+V9nHtPzPBG87KR+AP0Pt9HqR0SO+mk9Gir9sbprN9KCrC6
d7u1RtSCCxWWiA0Vk0PJqs4tab0a+6MfZpz+eFPnN1Jxw5DxRjb7vSZdm+ZNlbyMjcKPyDZq/xR/
VkZaoefy0f70ndCDpklH7JtR/qPUlfvEDesN1aqDV6Zf9HSNo2xhZy0ugejrCbPTPo/rKpbXJGF+
dBr/YMrlPjKf2rVjOX9e4aFgR3mYqEBBH3a+qXGXVwWBfX4MvR81BCp1vzKXuGZA/P2HUFtuK6NV
bQyo5luh/3GU58vnb+55zxcgdvHDfz+sWr8z6i4/Dom7aY2r3t05MK3m75fNLFxfuJkpO9JBFOoU
k33KuqTNQC9mx0QuocksddjVUv8Ic82b29rvklefLhtc/Po2RWom6jjwU/9EOyqLa1vJjkaLeo7T
A84uPOtOcsrPci9yrgXcim6CmJ8gKT/fQceN4oQh+fzo5Up+2w9Jf8oaf40Hb+kcfLQivuOH75T6
QwuWn3OQydJt1OkPebMmDjg3YcJibQNopy0CXcdkIboWW11B9fbowBGkoRwOmmqldjD/KqINyfir
GB+AAmfig4bAr+Wk6ZSjXcPSYe5DSz6k5hq8Y36msWKiA8Bho9w27RYUKHXZrlSox8LqNpl1Iw37
fDjKayx0i2bw2iCn0Z+e8bRB728NDkr1x0xJr2UDXzp68SNRDG1c+/PtYrI5CKNI7HWITrTJx2md
CvKwzFOOKZicLqtpt6B1kCdbaQ12ufCNwMzbgj9IFBOmUPAibAyEn8PxCJdKY37Ro+99+PWzl1M0
PYhS6EIobOBkMX8VAqSspPoX2nChFVtruNX7ldB1cR3cfBkuLPrs0xk+X0eqy4xDYJCqt4n6Y4/s
g9W+/IuVgCLgQDOhO6PuyDW7kcLSlY958sQsiNtCWb5WcFtcCMkHrS+yHwBy51e/CSteTYOCm6ne
elG9McanTl0bt5nHqjhnuFVVMacnIrpzI34cMkUUA7Zl6lUPv0rVjZPcaAMkcEaxSdcaHQuuBk8J
3RG914VsqvMiBzJKICtua+ytznkbmrXPv5Cx0QYVfRTgJAIHO4ms3JZhwCIp5aMqDz/LTt03ieGT
AufXMbmMbxTXdq/vzczcq3SnStSAPx1BoowrSpeCxgz06SRlLBiogUHKGY+l9GoMD5p/E7c3l4/f
0j5SeiF2FEhavt35V6vR/pQA0Y5Af6x7ra0fXad9u2xiwcuJeQDxuuFUmT04N6G4iumVsTBR/FQT
phsc+DUHY/MvqklsFz1xCkmQsc8oWGu+gpEXoNgjORs3eWrpG3nod2agBds87z/vggAA/aWZp9EB
4ON8WXaQ8hQWpnyssmBrtOEmDp7dwN9d3rx52CNgRv+1Mkmf7SyQDMg05GMiGQ9J1mzqtMHaDymo
r0z59bKxuZ/4+wpR0GYkjahu4ifqsvTKoPfHY9hAflIqW0VP9qq0EsktWlGplYt3DzWA6bXyzdRO
YnBLiit54GfGL2OXAnLOvBX/PZ9eZ8aesOr/LE2RS5kcDDmdTiwp/0PZlS1HqkPJLyJCINZXoBbb
5a28+0Vht7uFAIEQSAK+frLuTEzctjvacV/6yR0qQMtRZp7MIJfyjiVPmfwVifsR0hBiwIVWtFjV
fy4cwRfBMPS0CYJV/mxIwoJ4Bic5Y74LDbBsybW+yeoff/9UX9ft74N8WreRGUal5QKlmyHnq3aH
6Fufoa9DADIHTnSqSH3keHya4NQKp3oyacDLB7VcDOt3zkl/GgCNoCchyKkf+vOJEVSAhqo1Go7V
0pTweMur8Ztq8evWg7QEqD1Oyc3gZz7f+WOj+oGoWR4Xeq7St0rcgy8G6bX/+8f4OqNxRTy5+p62
HWQcnn7Gv0rrtnYwAg+H7njC41MhoLzokV/+3+8JGAZVNVbNP4Kt0wn8r2F0a5N1SEl3ZBlB53S7
aevv0ov/sGROY5xsfE8m8F/aRUmAGPGx9rtjSrzcN/soZSVXP+u63kjEQVcoTZ0iufq2qe/rRney
fYF2Bg27QBg+SzfR/Gy4dLCWiWVW+D19TXizW6PuIx2CPOP/XTpwEtdB9wEFF4Qmn2dGONVjP45M
Hm0Y51T1uTegS+0/WyX6GAUN/zCZQVs8Csnfv9jMW69Gy0x3NPIiYkicHWQ+uiuY4O/+PgP/8PZw
5mGyI0gItqDhJ3DLBWEHaGipjpOcn23nl2CpYCTowZDXbmaXPP19uD+URjjM0U6MmzikTF9aq3m/
YkCdqWMdv/OkkDPcEiZZNHY7kR3P0Dtfb/ruiiHN6O8j/2FF/zbwp6Wm42RcE8rUcfbc5RS7Mpnp
oZfsDFKA4u9D/UEUenpIOOqc6GPo/D5VtARN+UOYEHWkkALx+ioNLkN7WasXabJNnL7F2T1FbwWL
p8J8x1x/raZP1RJcKXC9wR752UwRrBj3NTI/jyr8mPRFRg8IhdgkCAkZ9tyt3z3qH7ZigLGozoAi
4hby+aqjh2xWfHbq2K43CfwDFSKQCaLfeAPX5uhnzPfhAM8s5MFXEG4ONxnd9NnLN+/7D5MYpQ4y
jk71LkUb5++rRSjY6IWB00dEqF/78DPNcf0qWSW2Aaf3CLfempE+I7AaHJ7MJSUb641bvrAbuUwS
lVFX+gLiN037t7//tC9fA0Lvk7lqhvsNLp6fT6qoCxZ/1bG9QxJH093Bbp/onfNgHxvnXfjN4vry
LQII5E/KjFNKdEg+oyje6FqL6hYJ8t3L1I2F8cPtf32cEwUGZ2fU5MCmP3/tPlKr54tK31XZ5Txj
Z48PLvygycWy7r3xu2Pry5LFdoRtAngKwGk05n5aRh5Mi13a1/rOVXHuywkdJ9soeWDeN0Dnl+lz
GgdmRCdxHQTrn68yKsxgFMKMviNTWs49vx4GWfi+RONTB6uH7xwcvhz6CBVCVCQEQuinPoWA/D5b
22yES9E6uztAXrnvfvIE/UbfmL1htX+dDeg/B3EJYBDetF/EVIM2K3MspnfjPCEtg6OBahYh3CIS
FhyBf/fXrEbrScASutMIL+3PHNDkPFvlLItsJgvCHbN42M2RbA/DNL2PaYIYjITBlrTNpo0vefK2
+pV4WOGTp/Okkq0uQsrYWejojzicu5tZDvQM7hQJnLKyuS5r7amNM523y3Q8H6vZzEdvyeK3k+Xg
kJsW1lqTr3xIi/gvNVRbk9QiFwKXpGFAqCRgSl1YnqBIymb/TLD6vfaaaqsmNO1kYdNuqV8NP5vZ
N4dZL9VFB//xfNCBeK26Shu4ucBeflNN+NYtD7erBnFVDFX0quWEyNYqEc96mOIm93h/56fusXVj
D8eItXmSSJ0pjYBTCh6fbpWEWYz12boXaCHKU+M3G8U8rIOpeQArzQ/j4pENNd77ipZPndtpDao8
4an85S1zlRto6DeIxIyv1OI/oDG8edCQYe59pYMijUzSFrxdY/ixxaDoNyavT11CzZQ9O5S84yZF
a8/OV+atGeyTnyFyze+X4CLN8NLzLoPDhJ7U/FKrPsHH6aN1yJmUD4vqTyn1XsbOFkrHQgZ1eJMI
F/Z5qjvZll1H09vQBC6fvEoWbJC47zS+5jcJ7ZcfaCv6Cf36uEVaw2sH21IAGhSWJHlIqghuqTZ9
dKp9nMf0KVhXGH8Blia3E3IScyBiEMt6Cy/JinD5XFoOJVmczb0ujOd1H3GK233LGS/syLqjQIW0
DzN9D/D2NfLnW97VVVA6uBeKkfycfKdz1sfzdTaubirH1ET95ej1Zud09wvOtgnbDpOv0bhto/tY
2MEUTIE8LCEAhK6Q2xSp28hlEHcuWJ67eOrKqPfiOV8Cd2y0ePUHNB/Wkxpzr+6ena9+zNXgwW+l
CguWzaATOuMKFookF6pKt6OK9VnmmRgibqG6TauQc1AS4OcX01qJIVd0eAhP4cs5Ecxu4rgWu75e
OfiPSZU++KlfqpnVWdPIh3aZeU76JtwggvPJjB59jLugP1uW8WOIp9HmseLdOYx4vMJM0avhdE1K
L0HS216K1f+wkWB5MyKe1UgxbQJoQ/Ut4uchNhugy5EO8b6wgO03vRBotOY4M5cpfpRIUgn2sDnl
1dkC45TwmhHY9K6jXvMhmvoSZtBNMdssLpNW/IrroSuTsUYsWp9GbR4h4rDdprNdMZWiIA8cOdQL
JV0Oc8ZhOBsXGebQv/lFXCOZsOMDZFVtHx4Sv232hCtegFeZSrI0t0EF+noK53ch6bCLW8kLx8Ko
yIKBBluk7PqkGJf0g67eKA8OEZsNVOyXnesQxsp6/RBIeVhq77ZNeuXtVqs6ie4bYqFZFPdsbl/8
tMbG4wRcR8tIuGcFAY47RwRyfYisxrZm4Dvs556ij+Mc4NWhhAyvFSWOFk3WuIeOSO7Opsjjexcp
freAAfdK7RuFoyTq8sbjdJeujJ8Nk+zEpvYSw3aYqdeNJruJIRHbBM1zQkC7ogUOcQj4AcWYqJNj
jGdMznkAS4V0rm403GNLZ61FIF3kLhwZsPg6oQiMKOc5/RFMabqdK0Z+MA3Xqa3VrNnAcgLzX8z8
eq4RaQdMIeZ5N5H0SotAirLpI/2UarrcT9XwDiUxuZCTvelafAwPaejPgDtSeECJsSqyJhngSh2C
cKwq+PWuDrGciB6ODzxK2y3ypeY3M2m2oxYBfcSbH9aufvFrq87SYIgOQRvDCHTA9MBq9gobWZYD
50FsqkdEiXsKy8XcLVt4zy8Hr2Fed0FjC2usVq7vkKHU3o7irhd8DGOSQmk4IZCjcbMrDTb7vK3C
uAwATpUmHmBmB/x4JUUb91nuXIgw5rT9YQfqitaz2Fs7UChns6p8edmgdiMHIzVSqDOZjKVuvbDf
911UZZteVnBXCtAMKgK4c3vTfDusAknGbNxTs7z0S5uWsQQDq4JVXvAVlv2ugmEsTEJhHt2+Z2mF
PVJV11OyBuVoNd0gxSp9IA4ba+QsfGVD5b3g3Pi1hEKQYup7U6YBTAry1UI5mHeGKIVHZ8LfJTj+
mnJt27nZLUsnMU0r3ufhOlEkERnR5lWX3S4xUlrJMiiVJyfXDzqxuZzJsK8Tr1hb8Hh+1+WC4ycS
CoNi1zq66z0abESFaCZh0vqSzo3MW9PuFPypmY/vMln8MJzU5g7EALkJNO8KEJBYo6EdIMGooezP
h3bqHrvIb7dqIcEmEg3DpGXjXTzPUIYyNdw6qNP2FIryA5BXvmvnFYYhk/u14FUWOHBVkQIEuYkX
JIidLjulzKjbcFszrEdvehkULPBFwNzL0Ppii57wm94f2Kbz6ukF+6F7aZtlKbFV9+d9Wo3HFA3W
2CQSNLizxDVXU8D8DdR7ZiygIO2mHploSLG79IzvXo0MA8SjaFoAqcUqnHz2orX84Y9xtI2xUyCA
SQSFnQNWKM80ZzGiVndZYj5COh2J8x8DFQ7lmHnpXapquk1NFetCzO1Q0IHBVzuM2d6niAlmquoR
XkZEEaK36bBUcQ2bgW48w97c5V2d9ptG6OQeB9xw5WhjzqMG7jFNgDVjgh7JZxJ15s41odmxoHEX
GeLj8rSa02DTkGlFI3M3XMbMD1+orZ+mIK0e3VT3eTSnw0WLnSUP6hpE6IhqSiUD1tOMEu8mXYdM
bTw705zXtPsYJ5KgMR6+rQipaWW+MPLB26npSqvIfTjN47z3YttM1zaE5+YIY7vcUn2us+B2CqU4
DOvSyrPQ1E2T++FqNUz49YGI5AjHe3hAQs6Zx5F+4el0o+qh33uZFEXQVDsUcWk0Q1E8b+uK7fRo
7FkDr+3S9+b4DMK8qQDXMeSaWISmiR6aOO2vNWSaOMfpImFr1YEcN5G84ivlGxZWejN7MNbXZCwz
/oZWBlkYWG1uMF8gIYppKZRC81qWrjucwb/o4r875ZA/xDtQUwAtmmwX1mk5sOiD047ka8PAjYHE
hs2GOIUzSNz3RAVHOIeHiNWEgLUT3Qyt98nxHluoq35qXbfbWTXo/g3GJ9oMomiD+GVdInHeTNG1
o0FVJqn6Jfsuvao5MR/IVCcHuCOZ+zVlbOe3cIOMPFc/dHA93UhGlj1Xscs2S9iS+hJ9IUMOz0N+
QYZshbZ8iS/SxPVZGWgTTTlaN1GVNZAybDK3ANhOcdJFnelfgdQhIigKpXxWC47BnAy0ugvJNC+F
Jwb6ZlyiX4JmfIWE/c3x+GTYBBNtaeuXKnX3bOnn46AnFIQVtp4DGSerYOUStwSJ8Q6mBSkOq485
XdPdnNb2DdWELnHdi3IZCmA/9aSHTcW9YROxdtlkTVBfZEGlrwPpyM04xWI7xCrCp4ibpqg5sh1y
JRb20EwKQiIWjG1ymEzSBzmHOd9a8sQLtl5AfrFqstctrI51HMsNtmTcJYgY9sgoYm3R9X6KCG3J
4RraTShedazxdsas2vXYqgrnt8lr6On+AvcJNDuuXjW7QxfKIbhvVdx1eyishdrGKHqL1rJ627QD
PBhFdT9M9KNvUP71UV3QyCzYCw0uGtn6K8vshO09wo6T4Nc3+Pwb2aTNU4ug+8Oqgnoz12BX4Osy
3U3xitK+h0GaCKLp3gu960FbeLllMIu2fDEFiQyWQs1w9VGItbzH10ynnb/UokYqeGe5dxEssqvQ
em3RVIuqFQDIZIYBtSRyv7gjp7APL36x+EAvrM0ifhlNQCySkbs9EXMfninrXwFTtBC9WtoXMjRk
39YRNZsq1bjX8gWYD2ih8GqIRVrWVfsjqCPUudB1XvmZcBA2u+rccgDtuY8L+KNnen4mKOOuVAGE
M14XQ2oHirE/zxAYJnNs+tXTHPM095IW7wEA/bbF/we36dN+Azr+LY7WhoDlQm0czumNmkaFhKNq
KIJxFUXD63viL7DP0N2dJNNDD2rhPMwUSj++Tjj70WbMKimveyK7Yl6Zfuri7mZVp/gYYpICPcJY
1TDdPPMDqJmFDy8aHkwBFjNNSxAr3Tm0skQfYfgX5GnIhu6Su2qQV9DlHKeYvKIrcTQHxqcwvWWE
QA+3EtPmbGh/yMjcE9o+BIOOMF9D+1SRSD2kCBxSuRcs65MKzXxlB31IJY9LHKKQcqosfbVifQrT
967q4JWhPLLnceS91l1NcnjsZzgrkyGotiJx8sggTXuKOX592PfJu10NjsGQ3qLLJdosi3rsayOK
rsa6gJXQz9EialA2/VPoZvhUIB8or+ahzxOkEqKrve2KkYJIN3NG7lETP1RpKJ7Qo5O80aiqzldE
PuEYHZM2b2fWX7E+mE3Rt7jctqB3N61tl4OBPJBsYbXJjn3aZV2J3qlO7dfQHEckh7mDaE6S5zbG
fa/KIKkwjv307fKzmcyFHeA5McbybUnWuz4OZIO7lELEpKnSH5R1YS4H9ABu4PCGQwkhiqbP4xQU
S5p0A8oOiBOBOE89Pjj6i4KzbOoTUPLhcBb15J3M0XuYmbroO2yQkSTvwQgVTICtKF8FXgZM6SWg
67nCOxvY9LiCZimWFD5FiWntryFckZuIDL1i0ckKm0dd8cPUWXOOmCxD88apA1u5V4gxAlNSBxZJ
zw2Pn2YFCtAXy83cxkmJWz9ugQ5GJDH6FDVhT54SXp5EbbhbBRKhl5XCJ9al1bavmcFPE8Nt7DoE
ywfqRGGyWr9Cf4U8hRXVd9cobNjV0l/NKcUzOGhhmrWFybxb27cGrbrP0OJ0dg+YSF/XyQkwwNFj
C5eEdyur04cB3bf7xGlRF0FFmgPUqdGDamBqm9sYAYLDiBbSHLUkfVExDc/WALlPJeu9ZNh2vYx3
1gzbSHXkCXdlV0pwYFcWUuzNKPsx20nqv7U9Ujz3ljcsx70KTd4cOwVOwSzPJgKjojRbd2pOn/Hq
WY6qBKRsiiJ2Wcl934Zu3wgAA4nd45K4zcSUnROduKJu4QB5NU2NDg9ZD6tdE4ngXIypLoCO6zJ0
02MCIGMfe8FLViGMZO6zh8riwWA9m8dVdGA1uXMMlulrw38ko3pBYZZs1opmZ07jbpiBXJiTxt0p
Xk3TRmvSFpo43RYeIV0J6yVR6hR3nWlh74mxrIi8VhY0bPeyDfbBEO97b5EadocBjLvidTOgvMri
dk/1c0r3Uwwv4iX6Gcxcb8dB+Re0goFNbiL2MwIo8lYlE67mHeEG2XqnPoW2u8Y19DEYOUzWLCxt
mBrrrcuSMW/M2B5CF96JZSAviyfUhZRJAm89pt6ybqLnfmvHja7W+IqFobt1mjNcN01ckqS+l9P6
o+Z9tLNoJVrykVa4NxPAPLZSaMxvx2i+T9vsofNIW4EWjIHGtcIiUGb1imbys7Oh9WRZQyrZ5wwH
yw+GU+QB7JH192td/1AoES74TMml4PFQzrD8ywk2mYs1VcH15MsQOI70SG5DhgaI1HvOAncTwp9/
p7vQbfp6EgcXoFODQdyRC9P9SquTN28PB460RjAtTJcVCuYyFeSdsQ7ieGbnkq0iOeMRXAXOZ7Tt
P4YrsDDfeNnzbHTclBYGWGkRcX+6DnW9Qn8XKdQBCEwCoiqT3PhW7elYqwfR8ZPZR/Jks8CWtk39
o3NU/RRmsDJn2DnXHBXKs8JxsJsorrvbGddD+BEFp1jEWKkfI22C3I3DUftTgA4PdIMgdLZyU+EH
3X3XxPM5Tlkg/kvWzgfbimQ7W/U+8wabUWyduTVjMDwPkNZBJq/lhmsvu6q6AV6e3LRlDblSkmsm
Z8CH2SvAAUQqT3J8WkGAXsczfH6KNGUrHgulynkcDILAqI8lW8cWVxBToxcvSB+XUYufGZDQG0hG
n2I4PO3XYKEFkOEVm0e1hJuVxU8+oLx2xaYao/UNqu+q+WF0gNDLrB7hhRXaWpR8NPTV71n8uCwA
kQRz2AAzTl8nXEIvvDUdPpg5fXES3uB3j+Ws2TIVA4CzMsiM3TD4bN0zhErmvs2Oga1YYcM+yQPa
YyF20uVtKMJixoazncKev9WMDEeZDNPRH8d1G6zTpY0dvQHhW5vcBeJ0vfCaEDOJzjO2WNyOB6uR
lyVWYCG1i+B3qABUna80nnchkcsNRDjpZejQjL3ICAbj2CiOkz5Zj9ekS/M28yzypjgDvjKt8NgC
jRUXg0+bb3ibr0wK+gmQvYegGxDkX1ryhh41W1X1CVZ5dNnMZSR3IeBvjUry7wTRV24Dylooc1KK
jIQAioDfuY0p9qmVKsMGGa7isETdHQCX6FoZG34z0h8eiaIj79TEiHaQL+QQrwDAB01K7nz/J4C5
ws0MmKSA2OC7hLA/jARW7UTongjrLw2ATkCsB8UDjImXAHva4LS9AGsSwI5K4CpVpeybxjl60mb9
1r0TQM95SpBDlyZEip/le5om2Ar7jt75GW4C3IvaQoo2BZWqx8tVrnyGKEnBSAPIEi+92UdMKdDu
fFr94WL10+YMOKc4+qAyco5DeodKNrnC+lgOVC7E2y0xHJF8QMFXdH5d+oOwU7xv/GjatoQjG1xD
iiKIQrIqi+rxmqwJ38wR8WAU1fjHusb8/vu8+cM7Rp8gFCowIwGR/LlfKUO3EolXTe9SgElZe78E
iHZdd7gr/H2cr9Q8Xu3JpgmwIohZfNffJ+jcwMjJiJDeARzPqbsxUJKhdF5GVMGA2/l8MGYXyDOc
NbjMfqNB+ErJQXsMSh72FtA0gmn8ffBkIa6NmRL3Q++uOl+eU/8bKvPrCIh2hX/CKesdWvf4NLP+
pfRBjhSbx7rr7kFAIsxzOWet+eZTfVb6QNYKRAAiMoiWTpPzM81s/RDJGuhdv58SmAEGG+T6nnvm
MUF7rDFna7aUAP9wMlXfiKX+kS78a1mcCFOsQXw8KLOw6j/b8iMpmfqczfR+mYEvQFHQhDnHJfgh
Wxe6Ex1wLc36RzFF7ieTgfnp+ji76JRjv2QWS1hKEPgfhf1WBizLPQoL4TyygCeph08/DSOrUCtV
6bGC02WRmaC6TsfRyVxkE4iyc0uLxJVu4LiLzg9eChvnTo2bTOhsh5uw2vmGAqAEKn02ArBAn0kz
g76UWdMeQD9UR5dF91AkkPLvk5p+Wj2nFwPqHyqDEEZk6Br7JOKhTgiq4H10j2Y0iJpZ01zxxFcP
/tTzGxINzbkXrejg6VldsgR2BlGjokvUxDzKrUuQuk5NdK6CJj7KsZ922FCCX7Fzlwyo3Z4ELsXW
6tXlUHvqLFtHf1cjz2XvJwacvD8CzEtHtbUTcB0LInTnh9VcLALsfYH7xpirxpCPYcC7MOwUnrTM
9ALgyHe660+Hz+k1AAyGcBLBRsgt+CyaUhNLM5kyeg8aNw9xNZnnc5BIf3/Z/2SefJqFsFs/SbNg
DgCzmk+LWK7JNDcZD++TJSn7dsfG52xnsfmGrwDswBjRvmx+nsgxuOUsH7F/GyevFpEknv1OpnpS
gX35KegxgnIL/WZY8r+v9iAbGWSifXgfmP5SD+3GhdUNsqMBA6GRqlqv4H9URIjMpL2/CfrvvBn/
MO1OCs//H/7TZgP0wZhaYHg7Am5tQIbeeOqCh9/ZAH8WjaHBH65YEPagexAek9Ab/f6c62gyhAf7
4RWO4msEWYP4xFp3qtnSdqg3rm6uh1Q8z97GH5sbEn5nDvzZtPXkMPC/6riTm1oIYdXvP6BxsMsF
pMqvA4OysDeZXwQeAarYq3s5kPYS6sv+rKqb8HQaB2eYOxPQXCyRBoYBEdmbtOUFt9mvdaqjsoYF
HEDFGWIwbd0etNh3oTqfWy7/+cUICobE5CTLBHX2+y8m2jYz9OvV9Th50UbM/nAUel5Ki375rcXx
f7Uov4OfRZfkdRWnJaNuqwCNE2U/RGeab/aoz3PlZHSCeh/vjvoUeaefVg2tSatb2Ypbx4PuTLlm
ukx8ERWtAWGBqLDvWjA/HYRYEBgPDX8YETVUmH6am3WglrU3fQ0F90cGbC/7zuHn82bzeYBPL1gj
QWvsBAbQDKxl8uDbo7abb/aazwv8NAiFEPlUDRIEZHx6a/3oVxrKDn4r3HLRiP4q9Ogu8QDIw5vk
egYH7kesZILdJD5oxC59+PsP+NNDovEnCRCpdtpjPj3kNKUCKAHht21lSi7obkyu1fL890H+NDX+
PcjpU/6rZkmg4KE+RAe3wYIIWFFDpAPE0ruF//XfB/rj06DHCF1G8JOFT+HvA5nIZcC3s+oWAPV7
JfqPOIaOIbPfnBCfNH//TD2s95ObHxoNv6jT/W52vehodVsLIXNT2f1ogIAJ/061Drcv+mvwv9uh
/jQmFBkonOFRcipxf380fJ4eLbB1dZvF71m0r8W9FOcId8wHuMu65D+2hJ4eMYW2FL0K6KhE6/Gn
T8Yhfekct5gXbbcDjfSW6Oa/VbL/NwTEf3GIBCZkVP/+RJYwK9GyyW/jZdkBLbvQ0In8fT4gzOz0
Q/99gsIfE4+CWzF6QjHS5yZqqwBPgFJdb7x1EtsRadzg4GXCcTX3NdCxRhcMsV4S5O3V2nRD6dVt
W/ZRNhUNijLoTI0tZjXO+RQz5HbZDCoODmxp7UDgAgRCJmmLRu29BY+dt7Qzd9xQwB+m1Xshg3TD
3RhehYuDfdtsaDlBQHXZz6ndtz5/pGp0TzKk80cTyWwfceE9Nkv44SUQ8QdW18e4auRmnIewTOwI
gD5C8CFSJd7BggHioGRVsjS96RCsMEuGKDElt2h57s8GMcd7HmqbTyZeSyii5UUmlmUzEEgHkhFS
l3CoQ+gBKEyq5BwhgExSMPkL3feVUpdm7bPdijN7O7YmOWcWIKXfdwrEdxQW0FQSaDYJAr2H053O
TuDfAubh4PT5ckxELY4ODdnXWQhgPQz5rz4lQDsj3V63czQhCqOKC0ZgxMybHpcMMCqXkkIMhcac
rJxp5MoBWObG6OmtpqDUwkj6wFUXv4S9YZ/3FWzKEx6TKxl05DjKEDZs9EwB8V26GawPkxuBvHXI
JTQ/g+fSAni1uUQZ4m/RXosdtk4/okiupajRNw6LIF62tSCbmkR4pa72NpkZm2fQgP1hjjqC/RGX
9DyM58Q/TEIc0bdPIT+ZGUyksnfaN26/NFZZvHoYA8Kfssv2Xmgq6FSql2zRoNUhpH72V5E6aEBC
bgqt1xdYrkdjAfM1ee2lHgx34bnzji6hMSxdGmSvIuXkJZimceM57dWFtyTJQ7AE3TtDgM49OK3+
gM5nNKEH2U9NuulppdBb4NXcYWIsGyann7AD8+5Yw9aD5Evzmso+TM+oAF8QJWaOyzAS4BJHF0Ao
0de/KrvGRzcCfxQ8A3qfLnzfdbEtoLGLdzgxqmNH6hRiUtAIjxn83N+FErYgXoUtXgfujY2ZvMXV
wyuZGype1EkFPdDcJpd0cHcJ7OsutLBrdw3Ki+/Aaa14OaOAQNPys1lKfSXUFG78qV6K6jRJlgjq
TCQa3Kiwt3jP4kdDl/q146m5rijyJTu8jIca9WV8xvpWbgHBxncLw7vP46DitwlUGlee3/H7dlCv
QaLk06iCl4bFERJloWi34Qo400E4DtLmefXmaIuPNF/j3WZPdJmCoksbvwQpNJVAWfptM8i07Bvy
Eq1eFEFaNwZ5LwzsnyOFfzQultBQZI8h6FBA47IrCafjJpnJiCyNEDF9WSL5ZThMBg+awjkDdsvz
8p7U7zaoCs46aCx+8jZaQZA0sEJxsMofAoU/jEApxmNSI3G5HovUZbZcY9aX0ZTV2wnqgKIDGF1I
IvwttXo4o30WAguukocxrMm5FdBgtnzhRTfSsFgw53K3wqsbWn9SrMM4wOQlgb7DOA+USgw6Dbwm
aA6BBpWwocPTaEPvHfiuzdcQcK5MlC0C0XoXcSXcbm1TWUgA9JBSWlKIqJZFMJoO6UsiHO+SFsLU
gIl0B0lxX2iTzL8gJyEXGl5q76YX7RnEERGIoB5iiqCBNHzRfNlj4yEF+pVd2RLrP0K5MvZF1jpz
kGKo3iMPIvNcaJ4VtNbrSYNsz2k9RDvlvATmjL59CkyDS+2cKh9O82Dl+eLSvYJZXzn0NWT8UEbl
daOb+0BOYqcF7ns2ttWFBU7yP5yd127b6taur4gAezmluhxbtB2nnRCZKey98+r3w2zgXxZFiEiA
eRZMD5H8yihvee7dJucYF5jWWLi8hFIjPjVRqO1jQahemCWg/B5XzbapTRpzKQK1jRllTivU+lmQ
TOtYYya4A8IRfWHSnhzDYZDoUIMirGMRkH2QZWe9ouvtRjXTlqYYs18VoBIbDFq4FURE5CSmtKFr
PXuC5G7lsPoZuxAbgg5zPTWOP5NOYn7nCTQQYZ9sW9AWe1EARyRY6fgUdRjwCCYwn6gouBgYmj9W
BUNxMOatLcdoPWY1YOdSddMdmE3YTz5zy3NZyJMmbFR/aMO62Qd11DyOMnM8MTPLnZIbyQ5U2LBR
ByHb+tqgHj1PlPZu6lm7XrGSTeFJzTdu33g3+GGwG/sktg0hpz0fCOEuj1jTbabqp1LVaEXoKl0Y
AQiY30vWY9E28UYvsQ2qLPV3bOnja2l65Use5smhUghrNKW2x84hhQ4W9Z/SOja2RQc6aoL9PQEI
ARvYhOIpstz6kAtVvvM59c5WHXS7OGn1fckcB/8NUTuVEWhaoYz0k0pv57VBUQIjP5x2SJKLrZGz
dqrIkHeG3+rbMaEXIgz4S2y6nPZJr1Te1qvBPIMXUj/EgykcaWELR801GBr7jHetDIJp0nFoDEJU
nsFGSzvwtdELdhzeQWHa91JmcX5KyrF5K3A03EqDqT6XQAR2XGTYpAlt/T1qJty1ORS2JdHEDLW6
O6Q4MZXbkJdly5aX7rSYoUUEpfoUy66yBdtdPOTTRFwZLAzXWMRs6aB+VXs1+IEGUrjFTqI9yqiL
Aq8RkEMcm58Z5FGbNmBoyxLLrI8y6YEt66KqIMn7CWp9MBgd2kNtjkc6Pmwy1/S2IXPFDTD10VbG
WD3VqdBiIEThf6YQHDrbDwHOKJX+GoUeuibMipnQi6xZffS3sZtlu7wR9XPuKe2+SDTDNls5eWTs
4m30KgcDnWkJfT+yK9+gA6L0gGldL/0apeJou+qI86M8YcNR8Nl3poq5jBib9pDqFZwlGMxDrlm7
vAd/khb6D3Nsf5RGb3xtW6hiLjY9m7CRxUPZZqENPggjgyB3j3WZqw84XXtA0P3gAFgv+xSNgruR
taY+RHGqbJIKlFPhYX8sJr6x18SsPKT02D6QFbAGhzaz+wYoRJm11o7uzuTXZWm2ZMhgw0CFHAI3
o12JMytaaNNlE9ZIHoYTm4CelPrSqxko60gQy41kMWBV2yDeoFrVQTWL+p1bVcExrfzGGRmDH7Oq
qZ6SkXaVUNb6E/toAGbkeZesisSnMs1w52plYR9KQnfIOpoHAw1Aw07Alm1lWcr3YVS79bZpjOZ1
kL1fsZZh765digmNhnNw91lHN2bYZKNQflOMoXKkool+qnkdfbFG3dtpIZOwTvR/RFIEaEvooAe4
owKSwlI2VUsqK+M8csy01toDKxZ3uJH4DN0mXerR7HfAXfuNm5TlrgWUvA8FvbbHolOPlgQaPRaw
sY5VxK2kNvs6ZAh2+b2VXEx1DLdK6tPFVVFO8fTctHtRVnaemgk7H4DQTtc8XwTslcvaQcWxp92X
HZS6tO1dW/W9z96o+rZX1yWz/9zXdmoCPcJXw/aDRpszPodWOCFvNVUAm1k321AtlbNWWtWT5Rk/
uzLq7Dxj0asAQPeQYEhKO888ulbHtYOvzibAOXI3hG19MkS5ee0yyd8bqAx+VWSAbbT/649GLcTn
qspGRxe8QAfojz39Q+mNGpLWqVtsQsaY0gYqYnipeg4EX0aHukEClCuFrlk8RCD2Yy1yKtruUKlT
kHBuHu99lDA/pH1rvoHKdPNN2OXNuWeYHNq1K3aQS3DR/BW3aeOogpG8xgCSH+qihVoctl5gd2bU
I1uv51gpdsbBzWoBhduB40FDZ7kYQUqNstQd46zwj5nVVVs1Mr7VrIVHN8/rx7Bzk099oYcfWh9U
QJS42mYc2uDND5th3ys6NBykD22lKMSPppwHjuwJoLu0wKccKpqDMqTmTvba7K2NCzzNR7A9Vh5N
SQ8YLq/VrLNfjylu0flnoSqrXRrqyYcU7YIHOdDrRyoejztfKS5aXPavhl54J7EMWSoM4pGYDH/z
f4Vbv1MQN5XZmxoSSQcL5NKJcqtwirwgsy8lkx6l2rk7P/JaB7tHwRY6I9wpch0Dc6TESHyve1Nc
Td7rpSZeLDb2x1rUs53vu8k2DTt/G4hJi1tt0T6gKZPuB70dXgI1qV/UCJFlZVRBh3dNtS8jd2OG
5gkk76fIVYVtE9Kk9OQOdGSStk9yT61UcRxuRDWt9rIcq/tpurhRKrE7+ForbYG0/HKjEpiO3hbn
rAykp0wGCRCDk+11ETjf2LW0k836Ayyr+nucMq0HOqk8gqNjmG3AHo66Queq7qOzD3MFEIGfb6NR
PPiT0KyVgmMb5fHcqbq5q92wOAM/9PaKBq7bGxHispRW3jAkBIZcl8mDYroWJrTYVJtgmz5IeRht
89CyaGAGXOtlVn1UpfRnGNTmRVQ45nQrJ23poOgEghKfBi8wv8ullNA7c5utXJf1RU9S9UFKrfps
NOIv3cg4oJtSOoe90tsVHAmbTnu8HzW33fv0HjaAYFRbK7Nhpzcg4xCp13dC30sHcNvA7WIz/K3K
jbzpFA8kph6F5yBrkn0EjBI6v+bvqg7YBUe4sAOKGBwCrQIJINYkoahdnU3LLEGvaxDHoInZfpSb
W4QNQcdYfnxiSqk99BOBAP9QzNADL/9aF+GwQxfdBVXVJptRjMezJQ/Rdzr++t4spf4Dug6/hzCK
31RF4F1q0afOQl06a9wfDRIWr6US5k4duwzRell2MtlobdJRb9eiRXMgEZ+cxyUsnXK5A7uZKTac
IO/UBACtZb0Qzo2HIJhN50R8Ei3FhX8EASvGvdiXOunkYtGw86xBuKgYQcLzUbOH1M2zx1YNu+ck
gBgCUOl1rBMmiLmYWK+upV4wYBXeBAvxSPZqFthFaPmOH3XAsPz+MVOsbBOq7m8rjZoHNC/7s9wW
6UnlytoEoHDtjGY6qhxmFz+nMrjvjJcjEL4RjZM+wUqjMASykSLAmQaiCaCm9DZuoOUPSiGJhzYV
zU2Rm+0+8d1oUyjaJwjz5hF8Xfo7amGmjQOgr1bBcT3S0M3th7K4AGCBoSRbo2ZnuTS+6AwqTnoj
hRsyXvEAkup3GUfWsZWBAfcebgZ9UCkPmNhjsS5IH/y8Szaml4tOgYgOrxArndoSrG2gRN+TJAoO
McXXPizjhqYCvCsYJRNHDygzXedSO9M+7d+yXsdIbhSpKPsw+RIJQvnZ7QP9DL+sPtQ53L+ssNqL
QD6F6ZTrbc2ioL3VJtIx69zxiSu1sNsg0Z+LgCEGlav7gM+7vEvyXjiqtQG8DocLn+zC8PeiV4IO
jeMatGli7dKKJNNril8mmCY7ZosD388BV4Myso0effYxz/NnEubRFhhL2IXIivIsrUO8vZcezaaP
P/hJGXy6399baO6hsI6bioFCEcCXWZfSLbtaKFtddIRS/iZTfdNgWNEJWQjxpzeP3gWG2kS57lJm
JClRXuWa44rJBR3W0Ia08vv+Y9z2xy1LVGRwNWg5wfCe/v1df7xRMzXUxUxzGs6HSjZetbilPxl/
M7Dvtu/Huu0jEwsZPgLqABXmfeSBJksx5uiQ13F/jJL2PLrNMyzjj2AHf4hDQytmbWp7gyegBwto
QaWTjNoKoIzZO9Ryy4pT4B9O2hrgdGVXo5lanjWXVlLmQ4ABBjekH3tF2HUpwNX7T3w7KYNdDpsd
vMQEWbLmajXhKJdiDUXYGennes0hSZ207GwjP485GFVQcAIKz6KrHtDBO+CBvVH7X/d/w80q4idI
DDfNyWxxImxff+FS6N1SGCrVyUt/i9s2KcvKOl16SsSjZQVZy8lGZi5/qLUe7WE3Hx0/brYJBVvo
H6gZbCE4p8UACeQpGF478aun7Ur36BYr3fzbES7zAtjuTFExONXk+UZpoR+XEIFGR9IAx8tbf0rq
+oeRghPwxKUst8xGvdNfv1eFCQwXtsS0R56rLrtpx92kir0Tyz8lJYAytPLh5nAidqNIhMn6jcEm
+3saOb3bm7IH9tIrup4vhzlU3YHT2jBt7OqLMDqQ4L9qob7Telq71ZpJ5800awo9KYyYk9oOY63r
0KjOZiIOrb2jNNandki/RIP+SpNs+/fvUKb4NnVEWxgtzYZmySD5ESpPg1MVYrt1m6A8xVG8BlCc
/srVHIaHYV2owKMIBAbr+mECC9PPNhQG5w8evc4eVPGXSG9XE2kODS/3H+n2xJmi4fM+TVUN/K9m
0aSS6Z0laIMjWq9mDHJfjw9N8TWXOprTGJsOzFCqvViteHEsPiQTLQPft0mbb3bQtZDIIvArg+M3
FRdFq3/swYFFOs0JrTngwbiy6RaOFVC3gKZEJsjoS81WSCQWGqWbNTgGTcHITz6MSvUvIZC4xb0G
IVIQONffLaf+oH5WBqer8t9i6Z6xND/c/1o319/0sd6FmC1AEX6bFyNQ4UT1dymV7CS99CksV21/
P87S2yKhQ2ZQQXOEseD1o/gcJCFcgsH505zy1MTuaRyu3K9LSw8vzEnfjUOJ1GT2TaDkwoFPgKiX
FXRCe1BA7RQ9HLM0tCp82TG4hUeVxQ9DLwdvGdypPbLq/91/1IWFCERqMiIFMcZGmP2IREBIAXoK
RwdVuaGHtonagwyyWZGqTRut4XcWwxFFQmcKmfg55jKs6LZNNA8HOZydkoGgr+yYrnLVfFazFdPR
CYkzO0jgxHGZa6hv397mRqnohpT1ndP34idZ8/bQ/Eo0CaCwU8yF8K3TbaDHP6RxTfp3MTIKWlzg
TMXF+aHSqUpeupIEpBQoVNcYaGwgcZCeXOWD1D5XSK0gDLy7/yFv0jUQLmB7DNYsGi9kULM122LR
2UomhAc5Q25hSJ70JN/4WbHNzFq3BzKYXSLLa4jopbAavlYYPIEyZRldh1WrCiJEafWOhkMXZB7s
M6Hwy1RaEnJ8hyxf+agLVx0mWuxNpvWcBvP1yoQDVipi2k5KFWZaPvoFdBrrtVRw4QRQwVBOwoWA
G8B0Xz8WK5T5vFz1zqga237ULlJUnu5/sOUQHC/A5HWyoPkhg/6wEZVt70R51jwPJq1Hveq91/tR
lr6PQb1jgPrXuN5mURLLLTVNyHqHFcPM7KhB+Sjic940m0Y79u3X++EWTmhkGP8Xbvo575IgaFrt
gH9670g+M//+lyl/RNNnP65JV07vf763DVkGj0RhIt1YTDVibvmelvYOvZAXzc05Iwf0bdRPRiXZ
WLhvrNZ4SoClbO4/3+KhzXIHYosQ1YSzvX7ADJYisOBwcIIMEpMr0DqAmKxVtHZ+FtZbRoHiKf+p
yspiWVr26HsrNLmp/W5yZkGwtLoKpN7Rxzf4pjShfufCz5Vnm8762UvVgI4iEMViQclt9my6GDDw
QobS8cSLxgEpVwHC3pfG1SEjQzRDjTQ9Qr/y5d9CdwJBcT/+woZAKHs6L5Fv4xmnf3+3dtQuK2Ml
EGWnSDEOoUvoBWu48YXXiKuqzFZgz1HrzQ7JoFXptQfS6FglpU0xNNJbAZQBKXtJWzmolsockPFT
0iUDcpT//Pu7xxmyKh2lTBydmqGiFHzFFWcUgr2ffVL9n6gq0NhH/Bn0jbpS4C1s+avA8vV7DLVI
8XqtGZ0y9F4F3dj52Bt0Ti1X2zE4NvFK3re0JYiHmQ14XFTT5shEtJ8VUpdqdHLZ+0+PxP9yOd/R
bqc/6uNrHqYHxB1+4PqENjRD+b9eNFhfcBRgDI9OvDXDu7dpFAw+2toOWT6NrV1t/v6HAKRpNAao
SugKXL9Nrwqq0OyawUk84VPTo/2Cbpe2kgtOf2S280BU/l+QuZJo3YqhaHUF5YBLAIq5lzSCyyBY
P3ufpqkofkUbAIaFuUa2WdoQU6dBRY4FQO78nsv0oY5q/09GTUkXm/63WK6epHLNJ3wljjb7TCYa
QeqIEI+jkYv1cv3kMR2xNf8vjcamIhzbCPIuAHxoE/5B7L/bdJZXGl6BLrQDl9Ge6NlaeLi/HhZu
OO4cGjQqOeXErbleDwKzrqwKdWoQLoC0g5sE/9XNz51c/sPSnlp9dIRUxLvnV43RCijuV/2IBAvz
VrFGVMfU3v7+aaiowFVOdrs36YEZu27gSZ7oIAays8LyGLowYy1pZ4Z/X1NNgH0uGCoei5v7+r2B
BCJ1FQakQUuzPUixnCBsYIgrPIilr8PLkjSRDtottlxPmMS4ozY6gwJKxSs2sWHsmuyo1yvH+9KC
/kMuMUlBbnX95SrVVL9ze4f5gd1G31PGiWlyvP91VoLMdw1gp0pp8ilI5m3y4jOsVdtcS3UXg3Dl
To0r5CHnGWJkjciAoKtD3V5uEuE3seyifr3/JAt3u8GLouE3VdU3HSqZUiykI9g7JoikczXm8sH1
mpWjeqG4vAoyW2IYnaHcifGdk6CkExdfUyYcufKVL2Nl/xKKacJE/6GwmicSndom1miAMQzhn9my
WD788eTOxsc81N9KAFf/8P7wcaDmoSeMrer17snjUi2jQqVNpWFvJp26XFk5baTFdcBIQVJF+DXc
pdchMA1h4q7ySLj8VFwFj52OkFpcfcZ4oX5wm4KBGj0kyvUEq6QGngoe7oqdIDd3aNAQzPwW9niy
xjFcymbg9+GvTr7Ggatc/6w2iyW07+jF5En5XyIFj1re+BvBqINNDcbKthKxPRRpstIXWVqw78PO
1tLg5R3Zhj84pdZtQCfs1luPiyGmXjFflC7jn7zq3V1lWAGumMBteTJY32nNvDodkBDp20p/EAep
ehDawHoCAAfiMmBM1qdCsguTqDgVVpGjNpMVG6FRw6/319rSQoCVRCcZaicMndkbR/6sRX+ehSCB
FImQK3WFt6zqVtbb0kkNZRQ3NojbaFTPohQmcK/W4myLe2mbjvWZAruqAUUaK7nVWqDZl/TMNK2R
i6NUHBj/iRlKlcWlT3oIJpb6+f6rW1qscNLIPMj4mXbP0pwu8EbOOXqgqSA8yt2AwLVwUAP8AiVa
aXEXfhbF4Nv9mEuDBy7KyWwZk0coErOgojWEcjmQJ0SI6mXAeCvmuVaPUlf0yYgflIzUn30SnttY
POW1vL0ff2kZc7JjNs4FQjd79iGDqC8CvZGZcZQyGkTI0ZkD4Ij7QZZeLPcswD+F2apszs4/MwyM
DJcrAE4odh4UQRg/KIXnblylptaIYmMXql30WqFks/J4i5G5HcknYPyZ816eEoMb551TTVXHSZmi
pLExyh8DBLUt3ZGMlQRmYfNBFeIWZjCgUtLMPqZa68hQoMPnAK/bjOVP8Ha1/+n+y1yoNhgvkvWp
nDyIz0+/4d3BU4ttXLlqKztqHBnbBoslF8EnoWselF47llodbSZhCgDZ0Zf7kRf2IkQhKJyGhTPE
zRROiVwpNHpfdGKxCWwIqyeEO9yNb41vupL8faZO3xcNeBon6vRKrx9T7SyImUyTnabSX6Cnvk5I
Y1tIwstgrs2RFlbJVazp39+9UqEC+S73EXl0+y2Ov0klxi1buvbM4xJoV/ff4m2eM1kQTxL7Gg3Q
G4UESUYYxy9D46IF4D+8s2d9CcDno6K57UPnfqyFaTGNeoYhEwuL8n7+Fq180AHDI0II6skvodWM
l8ZDdwsjWe2UI8ip1z+lCVIuPEjgbaX+4/0fcLshruPP3qwFqRlUIcIhgvVWAPkug3OTSCtvdDEI
feWpk0ATfT5Aba0uLcaIh5SCl6IBtZrYkfF8/0H+oAeui/xp8AZkjaEAuitzdEE20lIMOUcv1K/F
vmwTxH17T9Fe/SYIP/OWQQVnyYs1VPWnJpcVTrM88G0hllx0WnP4CbVVPfSyUT51IR00IJph8LkR
GvOALnLzoAa+52DtlJxwzksOmldGh1xhziIO9NXAz8s1FrVNhShDOvTnnn7+0SPxsiu6fqehrePv
bRF4z4ms9EgzmtLnaOyFz96giXtEOXKn9SEtNiXaZa4e+2jojch1hlK0MRL4713USOmB/Yaicjbm
TyEQUFAbqvLWh9ZrndW/g06QbcEXY4CEY1CPezJ2/1QOg4dyrjk+lIPZnNCQDejot4X+u2eg8SuW
0VC+/yWW9g8liMmM3rJw9ZkdDFnG7+gbT7+IYoeOz3EsfuUJJrDu2QPaeD/W7e045Xf/izVbvn1R
q7FXEmto0Qdkkq3LK1fj7Zmq6FDiAetOjY9bR11TFXLfs/SLhNr3MzKNsF20Qvg4xkr3pLVivDK6
lmXOsut1rMKknvAbDLeYNc3uYrdpvHaMy5QecVE8d/lwkkwAxTv0TkfIfibyY1L61RTzaNeNUfVk
1FAOESLxbfzTRRCNWXWuzMp6zVi65s7U42I/lGpKg9k0NgraE981xhnPE1Ngk6Hh/tcniqpT3zAV
nEi5+vzzIxsoqGATw4shFpuRFn6lozKqrSyy2w8/RSEv4/pZOKTT0s/kEM+Ci9A+SJa/6ca1ZXx7
aBHBMvAdos91C9DyPW/osYaOLgqKb5oBhh0Qatf//tsFjKIS43xglKR3N2+L+hatmn5MLnIaPxpg
e8Ep3I9we3dC6rW4Y2j84xs+X08BbgGBpaAtJMlV+NiKpv9RFFr/HGl6+UF12+6kCKJh9363BnG7
/UZTZBALui7T3tVmmxNZeegNYVld0CPZ6PWptby/3v4UkSJdcQodaObzi0XxJBWLv6y6DOWTgPit
svoIU0J4vRs1WScxFrFAx5h1nsxJSNNEnukhgEesnZd22sYtYZttxDgxrKM3NsHHzmBIqlupikg1
XOWNVbeFDIJ/CNCS6zXhe+Za5aYW3XKTDdobr1zCvcEDxp/6erMXaN08R61sbpE7NfeFFQuA3QfE
4mLoYr0iv3pdrT2ZriYcQ8RwPRva+/jWI5SFWUsme8cKlEEOUxZ9GRGPg4dOLrq3BBFUu9PRfrXT
SkCMvCrFYZuWubE2oVhYYUyWYPpzUtJCmEOzwqSGppyW0qUUo+QshipgvqZtn+G9SbtWjxUIdFWC
057WZ+IRIKd+DhHu3FeZJ5PYDNoHbbTqfRlKCuX4UO4gFnofPd0I9nlRY096f0PcnujkCSDbKTZE
habprKJKw6HwWmQ+L5rSDttaKZQnWQ2GAzsj/YBRSqGsBFzYB8w0AQeRlKggXmYFQUQm4Hkjg6jc
V56loX4ZhXTllloYh1HTTAWcRJm4QOIf9dotUIG++Dks1VhU+x8IrWqHLsSMckowHzRE1I6AXmDa
qhhzaFjWbGlMFmu/5Pb+orGhwhZiIUC8np83RdwNZS4Z7cVHt39fKm7xpsQ1EshWlkcvSuTLH8dc
/zEMbrZvE9D9fo6nKbyQRLAzy11zT116M9yktMYNMgU+wuzti7UhMEQWukuoRs0WOlu8S82WvksJ
+Z/0iE0hW6BBTd9qXsHwMHOuK832XC7Wv18IzE7Q9FK4GTntZ1d7iJfiACWpvwzp0wQIEtr/7i/t
2ztrQrX+XwBj+jbv6iR94KfLUdpfTPFbEji6f0izl/shbqvbCX8N8Mewpi88P3J9tx4tCVLFpUT9
X4XXmKB+kDRi+rPQLe+HXqHfWubWuOmRBB8Rhxr+vpqYJCTYvYCqJmjh7C0qY+f7Qa2gytKBt7Gg
0UmT5t7IaOX+oy4sHYC8WKBMud/USJtdYAzr62xUgvpiyZ+kcaf5D1X/JmON5R/MqNoW+iGoz3GS
rMS9PS+uw84eUBj0Jqk0woaKNp4SX9fOQ4Lg2/2nuz0GdQlNOTJiQIuIH07//m6tJF7ZjyUc6csQ
CcUmyoV2E7Rp8iYkUbePXAif9+MtPBUJG18N8DkCN3/y3nfxgjLvqkqfbtLhNVE/q9r3+3//tuyY
EsL//f3ZsV63UpgmqiBdujgQna6sq0eJYRjaIGKrwKnw5QAlQLFYSa9ut9zUkQRVbzKs4NibhTXj
VMiUIh0vkYhORBpHp1RGaxyLhbf7z7cYCL1B2gUqINM5ajKSY8EKo2G8mGUOH0l+aD2IwOGwamm9
8CIpI6jcAE+R+87vx0YjnXDLiicK+p05vlW0kOQgfVThRiGkdf+pbnMHxr2IBTDqpWIgXbxehb7r
V91EOHJ0kPKe8ltzn/v6i96cAuhiCJr89da6CqfJ1+F69H4BfrqZI2inzkRGuf/v/vPcrvLrALPl
EOpSUcsS1fzQhoeq3sOF/+t9S85C9gKAm0nSzTqAiQbLK8kCsMadiBqHD8Vf6WwvN/auinj/Xz/P
VbTZEajiZlMhWxE4gY7AjBk++dpqFn+7skFeTcWPgrEsuoqzhkGTgnIsUBJ0REMEJHsuc6zz1mTR
FoNMNRCHHjDnucqRiF4dprlt4FC1AgccnqRMeKI7Wqy8sIUFPSEXJpA2psY3HeY0GCpAsVIARO/Q
hw9efMIdAG8q2i/bcq2dvRZshpbwi1ZpjErkple/0sMTkcDHFIPWkbhRtV8uRlL3V8PyS/zfw822
Tw6HGNc2Hi5CdMFFT46JJMo0K036hT3EK+TeVbh9Kepm6yFBTsXjrA+cWC+jN0xqyrOBX9Db/WdZ
ioJgncVQXsQDeA6oHxV3cgkLQieRxWc5+VrH8qf7EW4PUkBbIH8mATTUDOdXg9EGRZ+0vK2y/lin
D4iFQkaWbR1LK4C9/7Du3gebPt276xUZNqNDojVwXOG1x9Ui7DGCTO0kD7c4R8LSXelTLS0FEmrw
BgyMbm8JA8suxGpi3xnRCFCYC2E9YY/KGh5o6R2Sp5B/6QAcGBRdP1Y3eFTfre87oXmwrLMkvihS
dxBkVC3Cn/c/18JmoniFmUazb0H7Mgv7zneVwXPSXLN9t9ujNHQW++pNyjGbUcRTEpVrOsW3b3FC
WU8u9BN0Awv368eT+8AUdFVonFzSccLsC9Tf24+enKx8rdtkjzjMM4CISKJ8Q4bAXkjv6Gy3ToYJ
0RPT2XZLyYRPZZ8ZeJK23Uq8BdTiFJBCkLEiyLe5KqQ2iq1Y9rDxA5paLtYXPqCn+keAV1B+Kb1+
J9Tjppb+OsckhQAqL9KPAG03nwHEDXRXFaM3JzXGY5mlF+wadvdXyUJRMMWAQcUVDIFqjljELc4I
hqBHZyBtbQ/+O8pHUn7MEFDA32zTIO4Q4JzT41SpJsLKAfyne3rdj5rE5fmPIpsJ1ZyHYJlqXWDE
XjuwDh77wN9GpbmV9HSPc+tZR5zQtmAMF4qyG1J0XLyyqW09EbA/BVmZ57/yAD8vXdwWRbuyfZaW
MrKjVIdTM+iGvibgNpmNWlEDb1aETaKF2oPvm4w/3PIvPdtpjvMSOA0gcpI53rT9QlOJK+ZplRMq
28yP7AbLLWnbrsll3t4QU5gJtDV1VaDxXG9O32xiRJHkykn0/gRQ5kUS4pWrbkpv55+TNhQXhMgB
fWOIjJCUROtMbhxXQxbd/9Xj3TEG3zPVOBTisxQ7CCytXBRLT/U+5CyjQ1XZwmFGahwll8BLSB8T
pfmHbfguhD6bsuduo7p6yFN56a9E+ZHL//L3gWyy0sBrkSpcf5iaBVipYtQ6Lfp9YRxt0zU92Nu7
ACTYNIQBP4T29PzakarSUP1CaShLgmOiinZdNmR07Yckdt98JfweScp25WC5bTUTE9irDmkYLdN5
ZyXwVN3HXY2Y0cHqv8T+E3g/zHhU4EneLqi/RkV5VMvD/bBL2xZmkQoUlnqP62H2Lif9NGVkOcjl
Jzxb8Lbp7XxYgXMuXgfvo8wSR9NUGmmQRNa5OcTf8fxUT4nraR+LohSeslEChY18ox2M/tfAqvyL
jJ/gym9YugKnYwkqLwNimB7XD2poUSAJ1tA4aECit7dLzOigyyelXAEMLS0dU9FFhKEnedg5SElB
b+L/Lx3RTM5NFx8q2broEXPifHjyNPniN2vn4fTTZ6cIswnmk8CUIM/ctDjHzC1jFFmcyEBLqX0O
y1OD/6/YuKijrrXPFxbMpMlOF4JEglN29h6rHGVGTEYLx8rUXZe3B1HuP6S5+vfHFL1aoPO0B2iu
zBOIwiwbN2+GwmmRe8CzMuyP9xf+0pokUUB8wZrUCG5wHpXvTR5HeeFI4UsMnpnpBJ6cT9iV41v7
WPgxBgRf8X1d2efy1AKYfy386DnswYJOWcT1QnQjc1Biq6ycoKXjLae2DliucMOd338u3YfRO0ju
l1b/5mKNKeJ1jDCQFL6a7duITaJEwRVXxqZTf/dxj3tpaefFo9qu4FKWPvK73zhXivBjJcl1kJJO
E3+m1aAUoV2Jb/c/wFqM2ZlgMJT2S6WuIKs+y9m3RKnxLFy5KRY2I40FiPtkvioEk+nf31VFAkTU
tinCykEGrnvCKlK4YLqn4K6EAhrOe8oWu4W3ASW9f1ld7yPPvrKMKZem10HlGAkKNepRzZ/QN9r5
sWxPNvD1Psqd0f9y/5UunHGTsgcDBjDzGn2168ft8LTj2pVzB/HLTVB8qxTd7oV9G/y8H2fptVJO
SMaEkoJAMft0AiifsnI5cNDTtzXpxcRjG5me8pOfnYK1b7h0ur0PNnsodQhwu2sIJuXPVvJ1KI5e
9bNCPUDVVrKx6S/NdiaHJ+UfBwKgwzkYC3Er0UD1CoZe8LlAHh0jyPvvTVrI9xSEckj2ABeYZBjX
H8iUUClOKp06DGeDfaCWr4VbfVb84qlvjY0RtHbVlB/cQUBJL3jAuernQP2ELZLNyPcYRtYGC4Nz
kJQ/c1V3gAA93/+BS28A8e7pFqEopXK7/n3ID+EdjRGtYyA/OIGT62jlFSx8TXQ84HQADoJcOk+q
cRzGcbkUWqiWaOYNWvFqNsmxwD/JQJFrO1T99v4jLeyJSTiEDiOAvsmr4PqRKhlkhdUGneOWUImq
ZvyvMwtjE5TRqa+6338fDLIciGuE1SbM0HUwRclrM8HHz0FP9mL4yXMTgkIb45c+WytEl56LXNFA
2gAiAGvpOlRYCWalj0nrhGr4BZ/0bR3GH83eRNpW+YfDDHcEprqQ/ckR5x4XFuRR5Im6DlYWMnhi
0z32YvEoKd6xAJp04ubct1L0pIW4QsbJyppcuCcgz03i9GQbcDOmFfXuDAcEIZZJN3ROhQRw5n8X
1YsbrmAYll4m9wNoH1TgqC5nB1o+wkKxgMWQBYcn1NKQpoi+d1H70aKPdn+JLDUQOKBZJZNU1q1I
A9q0IgCvQnRGo0i+dFbibmPV8A4eAn82VuLpjqpsONdjpG87aCPbJC2L5//H2Xn2xs0kW/gXEWAO
X8lJijOSrdeWvxCWA3PO/PX3oYG7HnGIIWRg4V3AC9d0s7q6uurUOWVvSSsnY+GwTxpZtOgB0NAF
nG1sCpsICFig5dJA/m3VdlJuV9a6cFG8MzGLdz7kaQbo5/HUepVTD1/ERNkZYFkmqVF/xwQriJhn
GOF3ExFeocCBXzloXNuitvfafp/Gp0zUV37UwrcGTE+ER1DBBCk6W7ZhppmK5BoHR87uEyM71PrX
Aorvqo//u778hdXTqgaXAf0AuA9j+gBnngsAQA/7WCD0eHDm1kxLlY4SPJjZHbo0m6hfaUUuXC40
jhlfgjHQ0ihtvzdXw6vHjALsAF4vCfD6KMYh8lEWlkf4nQGmCKBdh8S780YoT8eo8FcO0eVBBa7I
5cEQAaApsB/v7QuqVndJm7UnuK7v+5bxFjwdOQRzlcjs0nMBH0A2RVMeYJY07xC0sF2WjaXUpxDa
skF7yrXPcfVb674mw0GEZdirC5iQIyeHN7MZys3gltv441UIeqTUBmhTcHwuaqqk96kw8UochaKz
TbNwdG1l1HxhQ5n6ZlBB//NJ5+86uFyqvmlq4yjnkLA25TbN5GctTj8cB3imchMzoMzD+KLhK3aN
peZxYRwTTXOkhKnOvl4JepcnAVokcLq8HBn0YBj7vWvAlY9kjutbR4D1D4MqRIiSo8ygC/qPwGwO
pSXcAOVbMbrgJe+Mzo4fpWAxq8rIOvYFkGhBRGt7f/2AX4YSpgUpxMpTlwfI0+y6NwNBdFNoF49+
mpZ26mmbJEtPVa1MFMAryemiLTgW/0g7TUH7/RZKehCrStUJR816q5pXTfnUyq9CsFK4X9iziTLp
/63MB/5l5mK6KsHKiBiLDle2mN9c37MlCwyM0Mqh2EUWPDn9WVCs4jqvlDZ3j7GfIUUuPniZ9Pm6
iSmCv8/jgSEC9zKB19Pa02cfHuLmQk59yzoWEf0GJDWdRJe2GioqhuzBkFwlK2X5pW9jgKWxcCkE
luaRFzoIaEol1iQJqlN1SJ7DH6qkp8Jf+TyLK/tr6E9N42zzxqSPm7bHkBA8y92Tn1UbRrRgO7aO
grsGKlwwRv8aaBBxgQbV/KJsXLTEBOixj4r5EhaHAoCe738N0QDRso8fpAlkTxhClxRQ19wpClPw
wj8zNwrCHsmPJM1uIVuyoL697hoLVZ8JC01LyvrD5zdPZWWjVmIz7/RjD80RVLzhXeSnt42ub/yo
f+u7TmRoSnmRUb3p9HT7D9an4iOP9Ilkac4wqnUQkJkus0WlnG6jfq+h5yeexOE2K3LUtXO7bQ7u
GmJk4TsyPvjX6BScz5yGJ28vQKZrHPtmcMSocWpuZT9H8lpS+d8rh2/hfAM053ULaxXkSxcPPL10
fQnKPVz0qAvfimANYbG0HMAB05wPDJ50Z94vJ017M6O7JoDK0+3cfdG8zta0fifF6S6Kit31Tzb9
a7NYgkP+tTYd/bPNi0LXhFnZFI6eLDGd7SG940V3pfXxsQkqKTL0ObS6ZehQZldJksJNEgPxPubl
eNPk1X1ATz2K1zLyha8DCGbqb9OfvcRWiGOBEFJmmkeQjTdllm+TxF/JWi7TUAgoQAUw0zC1M+Yn
bJRgHm792j1aquBY6kuuP2X6TrFObvzNrR6rca2jteAQyFUS6xGOpvc7fwlz7SLUXEveqS+Rfmhq
0y78/oC6oqDkU0NjXPHwBZeY0CnTzMb033OU7eAmUF+hJwC1GJoL+pBvArfdirVarVwrC7PHVNhx
C2hPwY9cZPTyiKyDUYF+yHpvVxn5PdPphwYtksSU7+PUQKwl0TZU65EKIBv2JRReANCvAmGn9Gx2
CM5/x/zaQaqiUcbW9U5w6VdHuPk1hEEU+cmyIHvPUTbYksXmd2rPZWHW2tfY0+u7ETCynZeD/FMs
zJVAuuRjZxvz5419diqLaTjOQGj9BCRmJ0JtW8efgXh7HgoFYJ+QXerGlat3oXY3tTt4tMGgDPJu
3vjIChUJTz3xT5ZZCyAnvtFjsg2p+NTTKLbVvK32RpfljmQW3q6JrNyWs4Ap46Zp7aJM+o1Y5cUm
8JpgQ8qibsIwiO94qZQ7S/14IXj6rUzFIEkKR+M8367RQRtycNKnzOyetLh7ZiLw6GnRxrLylbx0
8TScmZoiztmnkFpPj4Q69E+FoRAbv/u88GF1vx6FFxIs5m+Y/J8IbiYOxvdGdCSBxMSU3GOn31Xx
wESm60ThU6yuNeSXYgn9V+BSFEXgxJitJnXRMpJN1z1q7oNg3XRSuEFnmVnto6uukTsu2mJBFEN5
RIAffr+oQOnFtC1VgUX5D5ZP7Td/yuuBQQk0hNemdBZ3cEIkTmUPMN+zHcyLWLQ4qcIRnNM2D5Nt
rrpf/Ez42XnF/h8+Fle/CTIa3NY8ww/aAhVEVXSPCQx3incvVwMiIfcxfZfrhpZcbyKFB0BFwfoi
1cjVulOttnOPo+Df5En4wDDtoRq8lbrGQsUOLsIzO7MP1TXUJl2rcY9Gb332o+B7F1Aab2RrqyTj
gxDITsboVVYpu1oU97WSfL2+ziVHYT8NhjvZ1Qvue08T4pQBBW7UCBKTvLOFHOJT4SVGuzL9dN2W
eQlDYLFnxmaLzfS+zuRBd49eynBajGAkEd74iUhjc6u4bbAv8lp3lCIQHUGREN9B1REZtjIJkYOs
Bltua9RYKBBtjUHOfga+8UVAF8R0dQL1WN27OmLw1hDL95pUx5uSV8aujgX00UV6mxn1bkfg+rC1
sbY2CdcKMyap96xHkXuTV6V1lyAf5VhIrdh0/SwnjSr3UIpuw12ouo8+9L6OO0jWneUl3/OoL+/G
pq43Yz2G+65HLC7qo+6mSNXsEY2XauumCAqaie4+lFH8u2+CXRM0DXr1XVI6Yqi3j0Jd5U4ZDYZN
K9+FIb+qb+SGpzElTHVALCu+C0erhWdhUJzMhS/Z00MPIU0vOURt8HUQan/DKCs/WB/fuEFLNP2Q
7HAht9qNo2rZbdX5e3VMcslR+u43yi/d5vpnvTgqNJ2ozIExJHxeFmAUl01raoyawqlrv4EES5oV
z5lC47skYTLB9NnUKZgusFmEqUNG+RTLFY5i4Df2iMKkYJYrNqSLMPbHyDT7AzkpoWw6Kme3zehW
MgWEkEykZ+6IAfd0x3PZvTUh6tmNXud/Z+9i26zr3MmScNilolzuGUMNHU3Kgx9iXksbJUBLQxuj
aLCFwlrjcb84rbOfOH9utamcllXsnVqr+EHvud4WzfBkCNLDWJQOit8rF/Dyvv/dktm+62LvjlIU
eCcj8Leq6TtB9+O68yyuSONpzqtZu+SgkXP0vnJfEI66/mWwRKdO7jTJ24z5Mzil66YWFwOhyNSw
nwaTZovxOjVIEJbxTm44vMSJ+onJvd11E4tH4a+JeZkaKkhFa3SeC5p/b6X/CboTB/+yYWcmZo85
KHrLsMtEXMAE8139bBD1NkCMBl8D1fjoJTi5G+kDtDbkLRfPLaPWIXmpKw9pI4Ai6a08/K7d39e3
bNEBzmxMX+3s1OW0RzQla+C/6IVNMrS21L1lZW5X7R36wP+yoKnLyIOHQDJ/CctGHJgGIwAnJoM3
nvytS+RdIbr/YEXiYcXLESSObCrvlzTCfqtOIetYJoheiepbFfTfxd6/ub5zS86GFzNxMs0FkRC9
N9OSHct5T7GizdvQGYTmIPVo+OTa2q4tBUYIYiFvIgQDjJwFxrxDki9oOKPtYD2iDXJARP4W8taN
2KnOP6yJMR0ulInhaP7AJ0oADXJ1Ar30qvs/XeOAatQ/mKC2PvVHZZWhnffbVhSS2gMOEo5VHvo3
A7OKex1JwH1aFWtPiykcz64tGSgptwS3I0+2mSPEJmOkdUa7XmqGT5GVaHaTeV/HNPhEnPhVjuTl
vSmtzVUtWgUdTwcJFMjFyx4xO3HUolo6Qre39cR9mPa2VvwXuttivBvBNF/fz4UDzHAk1NOUxGmi
z9+umul6QptZ4tHNfnupYZeBa3ewCirGXQHu8rqxyacvdhRwx9RPYgB87vOuODDBGqbSMUo7985Q
eAUMQRvvSgkYmYrM7JAak5KjHthqiNj3desLJ47i6vSeYl8vS8kgqMsu8kLp2Eq1I8pfy/LZ9YWV
JV6WkXkPkI1z6/LCpso1c1AvzH0rqCTpaMpP/ijbTXcrZ6LttbvQ2HguSroHK3q7vrI/Xj/bWFCe
dJTJfJiHUaaln4Xh2iX3j+NCO6pZVGwZsGZmRBH8bVDU4iERK2UDd9NLNCZlaxvlWO3buk6dcayr
X2Zp9hs9yKRHK/dL28qNxo5Evd7LpV++tkpVf0rRQLeVYogeuqL27EgV5Ge5QApR8sjnxCHBUYs+
eCoH/bUfiuTQG73siGLT7sjaE8cANxRvsjjItnop+jthRAm1KgYFKjILqvieV8fRHQXU0EuILQop
X+v7LDgevZdJ7gO8Dwxes2uqLvyR8f7WPMYIx/N6kJRfKFT3xTHPoTwvXoGpXf8ilwU6qAXOLc6+
SCwLQlZliCK6sYUckekYIY0mN9jWVma7yZ087BTebLL01ifbRv/45QJ8Y5qOIhe+5JbtC8PLZSE2
j8WkXVjod25Qfe7MYOVELTm7CnkX0HRAzUBxZs7ulwNidAKd7qhA5Rt526KCaIqAJWS27n+Xo9tU
1WwgDdd3d+EkvzM7i8zBGAhBMxbmMfGyH8oQvbV9sO2Tf0igeBMRcFkgLMnzcGUENKfzQTaOYHbs
XH5ug8+xuQZnXrie6XYCNwH3tkDjKHLKDL+nB6O2yjYdkKQcZSdPvlfB9vqmqYuWmA4CfMpFfMEo
p2VKk4aiZxzp49a7PoT0KR/H9kVJLLASelB+NdRA2LkSZFx1H3Q7jUHOQ4gS8H6A4NGzWQDQHEFQ
brsgLW6g+c2dRkFONdf86BZ9xPRWR+SdAoQqOyNI/VdNz3pHL3KEEmsOXNNX+i4sTC3kTd+lnp1p
Yflct6P+K0SK9q7XYhN1WS3aVYgJn8j1NHB5rnnvBwLsaWZQ7sLM6B+lMQxuBgvVyb5qgsca5WOe
c1Jm55UuPIRlY6443MKlTFD9u3XT35/FV3UshVEQ+EhF98KghVrdlzpY4eo2H5+6ZHf9Qy1+J7jL
cDogp5Rv3hvLor7TCbv6sQ2ZGEsOSfadBdqd9HzdzhT0ZpcG4AQqftzF1Mjm6TQdjDIMK1U/johG
+9I36+N8FQTBSe2Oqin/uSB86+SAo4Wu5bFgzk+PHj1hjeZtIX1hkJBRXZjn0fOaJ7dtifI51Vr3
yHSkk7ftT4LhTVaZtuJzu5R5vfJt1uzNHKFuE7GpEBQ+CnHzqJTqPvWagydTQIJeO6vrtdbCFMnm
3+h8fbNXQulaniKUg3t067x0Rt7GT65v/EIlG43YobR2QRlDFCx52UY0yt+tkL4ygeEdRmOAORJm
ypfrPrMUeQ2iPdGDoIjbvPfNUAwrre9p4WnWsRN+tQ1wro9n+GDw/pqY3PbsrPmo0BmJiInaelCk
57h+zsyViZ8lz58qplMtgZ7N3GvUMDB1qwjcY9AX30IBggnTCA7Xd2qpIAXvEiAJJv7Zq/lAJoPf
1ZjqlntsoQZk4pNB14PDeLwPJ1+INnV2W8X4ahDuXagc88G60YV62xjulzhW99d/zOKCqdP8edOC
mJ25UZcqYqtkMZVFX4L1K4y/VKjyXrex5BoTspkRWLpgFzQuQl0WnprKHA1tguMi3Fk0am+PSHD9
gyGAQjzSqXjzPJs5SN3nJmrDOIiRPDSSspOi+FEf/ZWjDvP2wuFj9vJ/hmbZjaGKktdVI9X1Vgnu
Chjmd7IZxPu4c7/wdh93ImXZUCiVB4RRi904KO5N3bT5dnQ1fZf6VbmFRgv1F6kt7CaPJJsZ5B8K
led9DNXYbToazaZ2qXoLsptswcEwN5X02R6lE8TSAMNjK9etV63LDKaKrWTjVxlla/KJfWyIwTYf
kMcr67jcFHJQOXEhMdgfUwpPrba9i4M+uLFqq8/s0lQL23AzfWMMY+m0waDt0jxLb2tPsXZqMKLq
XvQxWEIttYU+hoMN7OE+yojYXlh1B9EPDZsm3PhiDgYXN6K7+74MtEMoQZOKNLlhd1UtPqsG1YyR
8qpeRcwVi8Oj6HoM02njS8L/67FqrXQ7GuO4rxL11dDjtzFSjZ3cCzqUGOG9KibILUftViiU5Bik
ZrHvuj52lKJL7T5XGLgcvfY+GEIBuGo8OLHJHKTZeMOzWJB75LB+OmUeuhvdGPkLKiJbiF2aDXx9
2YuW+uWmQR1o0+hZvC+bTHVg6ekdICX1oxAo+p6Ze33bmMxXAV7vN0GpWehE5p+tyISdb8Txt1lf
JoiN1w36TG5BG6LKqd54gfdgRHmwKYJ+tHuAI3asjL+KwRidspHEbZfJBdCUsrbTiPSJRmPz2KaZ
uFV7OP2GSdRaTtT2ruoCCVxa0/Ij3W8oK8gvbthKt1ZpdJYDKVP7vU49SdukCKxvNOZOrTqCxZME
c8eU6O+kbXsbtH7y22uE73JXpg9jTPpWW2nw3AwCE1tN1zn0Mg0nU2vRAZ8cfUXh2pduO/dTn5rW
yRcQkRu12uW3DsYdcsTNxkPhxfEsmiabrBm1+ygNkofEF0enbXILedW83shpkr/4slGcRhMt8smV
0pueU2OLXS/y8AlI0qQwtw0Eoel6IDe8EwMRqEIZvapx/dsoy+TRbBrFoZ4l/1YLz9ypieftkc7q
7q1QMTdNqea7Xs3yTVyjWAVEvjrGRR1yirx8lxZVextAt8Sw+1ilWx2hvI1BanBXafALUkRkoX0S
bGIx/tWVbrNvOz94EkLEy+Cb8V5kvZMm2vaWerYHF+ONkUXDPsnLwoZW0r+VQsE6yGKtOcbo+0yr
SuY+q6R+k0lduy3yUqUBjYDwmHb+TaBU+b4df7eo0/v4bUXZcaMAql0pOyzlJVQRobIj22H4Yxbg
xa41Oj3L3GOmZxO3R1PYVerDlC7+ztz6Hln2n9eD8FJsnNrgAMqZwbiYiOrBfZQeo17HorcOSgHg
JOurQ1a6RAV5DWaydH2hcwWsBji1Spr3PuI3ZSinYUCTP1GbrVxKTxXTlys7uGDjD80UiG06iSgD
vrchiNKYJ+YYnoKksjuDSsjw+fqWLXwj+PE0IFAwe9Ddn+VOuVeifh0wNJlr1m1g/QeqMBx7pzao
ydQ//sEWj0ooSybGi3mnvTcF09SHLDy1sQHd5o4/kUPYkYdv0nzlolxc15mtyVXOErYgVfS8I3af
FCBjMGuHX8dWpLtR67ED56Bm56H65fryFnKNicmeksOUaFwUmgVx8JR6CMOTnwZ70b0fguw2cF+v
G1lwceZ9wHxwrCbKktn1L1uBEpJAhsyHwYJL8K/FH5LbbV1rZTB8zdDM9cw2MM04x/UU6adpfk0F
1XbLz1q20g5c+E7v1jPzP4aFpDRIRTx8/JbRws7h5UmYxdC8p0r+/g97R9kcSC0tqAsAhjYkeuoz
MnlCI2IA9J6E/mfYEfznogrgGFHyNaHlBY9AwFAn0f5DMaLMPpbYwFwMj2546mQX2FT4GJriDdJb
Ky+HNTNTFDnzdUllUbDBs4cMKuUFLVX1vrJWDtRS8ZDFEM8B+E28ZLMMN4MYu4a5NDwNuRRzrzHt
KQcU02JtHB6aTGkdrsEIwHqiJk7YJOJG7a1wk3hRtpJrL/oMom5EEuqZ5lw9rOsiQQ471ttXT0n0
IDfPbnRSghtIj1csLcRfgKF/Lc2iSJkI+uiVdYhEJBMTrqpGTsQ9f90tp4ti9pzGCD2AiVHJorD3
/vMNrdC4FXyQpyQm6+odX3gbG3c7Abkqr7Wb5Ge1pr+24DFTR4Dtm74nnZb3JuHaraUuFvyT7qq3
MC1/6jvem1q59qUW7cB3z+jaxMJqzPZPVmImaVS4XcWq3FTmr5okeW1CY83G5C1n3p+ErZGOMTdY
3Ze22kJQEOQ8aVeKHtMvnX0kSvVT4NCo1qBW8t6KZ/iqF7tKcNK0kY7J76gudqhclGBtrnvDkiGU
J2BNos83tWveG5JLg4ooNK7E3bc0vs2CH2W7Meo1sO6CZ//peHFTcVVd3PtiU3qJOsL21snDxrV8
O0vWEqTFlcC6O81QmVQ0ZjfIKMWlqEeDfwpARNm6mB/MMH1RDOEg5B+m+WAICLXw/9maXSPyUARR
yb1xilt0h6xJDSgfBHcja+64vf6BlgIh43OTvjV5Jsxak0OeOZwQh16t+a2PrKC5sUhog2z8ZVbC
rZxmG833f8uVuO2pbdquYW1bV/wVqe7H61HvfsPsYKU1pV9oIf1TK7W6U6bmtgrSJ14iazn8op+c
LXZ2usZqDE03E4kUpn4f1zw/xsoUVrZ00QiVbIqKXM8oJLzfUclqSlH2Sv+UMOMOUC247zxrjYxs
0R3PjEw/4uyzNYwlS13X+CexOCnKd19X9rKcOJL86bp/LMUjOjMTFSQjJRf1ZR6Dcu4NMDXmemgn
msRo5zbJvl43snBnoMLz18gsSmRizKg+JLTTFahVJzG4FYR7IT9E8femeKvblc7h2ppmb506Kiov
9DCXiZ9d+BkNaa8pK1nMypLmETYRxtREMZsladJmEPoDtHWHQmy2Ztw8VGryXHbqjpLKSryddmoe
2M92ck70nBegNao+wqzwzVMaO3RPlnwK027fV4UNBuH6h1vZyT90O2deaHVDo4toep28QdhnwugD
xZddSFaalQtrzdDM3bvG7YlNGNKzn67/pJtUTdZIiRZtTCNwDBVzL8472KWRenWoC1wiqmoH/VMx
fEndjz8QJnGy/9mYfsPZhnkQlte96cJQa2VO2v4atc9VsxPHu9j7ff3TLKSV7yzNYqpiVF6nZR5p
dLetR5iKQPnKUuuElJAqf9xdt7YUjs7XNTvB4Bq0WBLM4NRL96H7Zob/QXaJeOyPfzDDTDaJJTT+
oj4LrUXTmIUxogQmJ9ap87O7DJmPQhidMFK/Xze1uH/MuNORnJQd5sWKrE2GuG6s4FR2ycj1K9f3
bU2hHSGD/K4tPcptQOVWju/S1UFpyZAVKu+XVZgoq9VQpPR+Mv0RSohB6Gw1NVbO0qIR5qVJ/RgW
Q938vQ9CXZWWQ6QFJ7V4C+FeSNu361u3eJDODMycASR0pocldLiBZxymebfI0j8hK7K9bmbR5yZd
KMZFAGHMiQhGrTUyhh14zow/ZW1werSYSv1LOoorhhbXA+kBOA+o+nC79xtmVYqXczeGJ/r+iMJS
Xo0kR+vWYOJL66H/AA6OfitgiNm1lDd950ZJF5wqaIcohCTA+Edt01SyfX3jpKUFKYy+iGhVA9eZ
a2EoYY6efT/5tt/ufTf9LFTgxFohTOhzUlnPmNmP0LxN/X0Xj8goDnaRGA+R2++ZxNobaxNTS5cl
lSbQeDDbIXA9/d6zqGj5uh4FrumdRlE5Kk03bHx3gCBe6W7zWt1YTX7y3Oa1abvD9Z1YOuR/+PaB
zcsQI80Md4KIAJDE/BRHZZd0/UbJ5F0vGwdZrj+V3Rrh/pq5mSONctKbeYo5H7BB3vW7SBc2uiI7
WjIcabhtrq9uyaHgyIC2Z+KUYo7x/bZGbc5s5Bj4vIrC10KJaCRH1CcFW2s+TGPBBkHfzNMIiBIv
y5nv1pGWwE3Ps3Uo7qLqq2/9d30pSx5LWZoUdJqf4DH5fimQ7SaeqQXRKS24xtT+TpWec3Otv7oU
GSdOcujbAFXwZn1vhe9DlmtG0Ulz31Lvaz/sr69iKTs7//dn399rojChghvBUnHfMcpfhL9iBuG9
5o6nZC6szeYuff9zc7M4DB3IILn1tBy1ssPq1UcQcaT1Ga18nLVtm3183Wj8MqhYlpn/LscUcOvr
9X2TVizMZ2BTcer5ZHEEyaZ1qNu7yLoT3BvBfcmCn6HYO236XJc/FOumkXaKJNy2a1/u0v8m6u5p
AIM6BvKusyVmQ8gL1RjjU56/tsNzqdzK2ocfwdz5cGBNvQsumjnsOvSCzioEIT4FcWXXQspgErpN
6doT+NIH0b0GEo+AD3jriwed7hX6GGl+TNn4KXG3dAuf4uCpB0eeVLdqfbr+5Rb2DdgQUQHOORDy
8w9nGMIY5GqYn4zmtvQtu2l8OxhWkupFI8DI4bPimUqse39sMyMIBCQJs5OBVvQhCuL2VQ3C5kXt
CmtzfT2XR4paCSVAeIJpWzCm+t5UJEGcAq1/fso8qHr1m2E4ZXR81/hmFlakkgJwNYlIH13QowLh
NYyiR966Fej/FlSCNaksN9Yo1TfXF7RoSYMMjSxqMjXLqDUxTDQFMs6TTIUnYkoU7kOnA1t63cy0
L+/fpaivnZmZDvjZDe8aASPsCmai/L+i7GlhWbasHV3xThBOilA73bDyVLgMGViEIhPht2lsWZ0t
DJoNMUtGNT0F5U9PGTe1+ev6khZcYdIRM0hXprLzHEPI/GJvyHUrHGXrkxoye6m/1UZhj932up2F
hbyzM/NuACdW0lTYUfXOzuLXIl8xcJmV8MJhVp+YA53hRY029ZBN6RA+plJQ8GFMJ0casKokhwqg
rZRrJeEFRDP26HRAlza9cuaBrs4qVSzkSdBXYpK2BNmS7CQGvOv8pTe+GjHsbOlnN1/j/lvcR+q2
0/klzP65Y85ccJSbxCqsiLmwCH5WecKxfPwscUHQ+6BBBjPFvA9BEIrCOGCsKU5E+Oot/4b5lupG
Soc1VpmFU8thBRHOYmhizZ8+CNllvhqFPLe99rWus22kWHfs+EpgXdqyczOzBKJOOrUeW8wUgvza
BuqnoVn7KkvOJ5M6MgYGlp/FvA8MVaOEWaZoPqoR03yKvClDaxNmt5kf3EjKp+tHaXHb/hq7UKAX
s9xKM4Oi6RhtfU/7woS13Xbqr4+bgdiHFxxVdQYiZidW7utUzHqqzGr9bBnlHiikA05sJaQu7Ryz
ZJD9kOPTypntXCAGbVtlfBxDBv9SMhbqJs+12N+ElrD1hXAtcVjavEl4g6uC43uB6NSaMVYbucDn
zCS09cY/yEL+YGprM2FLcZXiwdRnmYL3HP86BmZoDGaPR5TCJuxcu1Gfms7fgARa2cFlSwQ9g8mK
SyblUY2RlzUQnfE6UkjRsgvq21lV7c3+v+seccligCvAj2OYEO/yvJ/3wTI3G2oAVN5pILamPK+V
cqczo2UHO1gSq01ADSv7hywCo0xXAOLUSfqmL3oW8aRcYMgvY57Xsh4C5FbT4s431xihltzi3MjM
2Vtx0MO4xshYfG4NVHbdG2NYSx8WjaDTgXasRLRTZg8z6CblzGKS/9QowbHph5sm7U4tg/Qrn2n6
d2ZpCqKWUJTBncWNONdlFAa5MEGBYycXKpgskU0v3J0iRKdR651hmF4aqpO1DcTbDGa43UaPw+31
H7F0rs9/wyzo+qoWWKXCb0AYKMxeBTXdGaO+YYzeRgvjuq2lfeUmhNQFqN9lIQjWSGQ4whHZJSl5
6nr9QYDYrqJDcd3M0j3CrUtMZF4K+sHpZ5w5YjFyb0iU6mhqD9Uugufwt1xqkHxfN7OQZGqgyif+
K316wU87e2aGsfgeOB13SakScDNpn+Y3FqIuHoBwH045LfvUaGsTTEtB5Nzo7HMJtZzUMkoyJ3NC
Gqc+RbPXwncdX/yXj8ULdFqgMqGMZgG/StzUy/yKco6ZPfgCr0QrC5zAaj6eOZPR/s/OnIYS4MDY
KC2tRQgBNtDZbvw12qLFcGhpE5ACfiQ+1sWXEnpXrkb/1Iv6XT7mn9zEPKaNYIutdwIZ+JkJCyqs
+ilCNlgIi5UjtuT21Iyps0MkJkvz17xotoMrRu70zfxHntsn6LX2rqmsER4u2jFgYqPKygt4Hk7A
nPVUjjuYsvLBqfvfff3LyNfE5xaM4NVMMjGJCHpzngdkodeqqJ7SUpJhM9KEm7FCpC3qb64frgU/
x4wOFRoXM2Rvs0/mARhOFJk9C3qD0YMeWJbueMKT1/y8bmhxPWB5gI0A4L4YpGhzvwuyGpTNRAfu
tcq+ljRHrvSVBu2iGYBfaAzDTH8x4iD7fVjLA+kTuvG2MdTMp/xo5Q/rJZOgsZT/WZkBbdKuK7wg
CqjpaxVXo2ULOjj0dO0SXnpTwXvPHBgj5lSn5lOiQgk+vOcldwqbL5YQ74rWdWI130D/bbfMikjR
J0kuUIR+uv6xFi6rd3ZnF7OHKKWm1T5AItrLfuaDp39xs5t0BJ7vr8X3hWuEYji52oRFuCwyD20/
CkULPy4Vi29xkjpV0L18fD0M09H/5U8wKTMvb2qk+nR1FI5S/bWE9FmsjoP1RrtkI8QrjOELBwol
Zr4YI1Kwds8PVGGUmdmGhXcKPdJAE1YXdzs2waEYR+f6ohZcfYpyukUXAPimOluU6qm87zMVQMpQ
baNROjTUL61C214384fYbpY9vbMzuwpTvW7yzFP8E2ClB1fQHJj3dr1Y7YPiGeT3XpFiR3Ubp6X9
THXmUJm502dr3a2FLODdr5hdk3UIYQrDDVxfUEGrdeYkETXH/i4av1hux+A9QMTx+frSp5VdWbk2
Q5OGlZSMUkjmYeiVHTSPHrpBfVM/NKW817LupNcrL9mFo2CQBoigz7UJ0TlbZJeGRZ3mpk/QVzZR
Xm2qtSfLioX5khDuUVqltsg2gge6iLZe/7q+Z4teSWGY+T1m2qjRvc/W8s6CGEqBp8cdtp5yZ8Sf
1DWu+oXoND3C2SlK6pR8ZtG3EEoBPpGE9FY3vIM5uP/lvfoStGptd0Ot3oSCt/ZSWTJJnquSgDIq
e1ED6pCNyY2eLMbSUu/RHCxv43MupkGxwgnb0dpZXZT9/vhWErMsUaKEckl0U1aqXMG/gFEodfLy
jcLbm+utxKul7wUhPgwmEwKWP95/r0qCa4ExKg/061ttCYiCvTCIsJLCL3kdnwqqNEDZvOpmfm1k
9PuzMCUzE1/D8tYv1qaZl1YxERZOZADTyMHMQA0wtElhvD4WOujCIacbCt78vunctWmXpfh+Zmle
bMpGX6m9DEq2qbc+Vk9tUjuwtNmxttJjWdozgCpocQJWAYQzX9Iguno7cJBML4tQRR3MOx9Vv5Wb
finEnVmZx4NEi60mmZ6Khhm/ykr7mDXaASWnT15kHrhNHSv6ed2rlzYQTCAPcagE0fWZOZw+ZhGd
EerEcjPakviYSERvo7JNaftxQ1P5R51gPpcsRK0Qd2GfYcjV8ls381zbV4U98wEbLxvXymgLq6Jm
S29n4joA7DH9/dkj1YNasTZbtNAzf4jtGt/IZNSnvPZXWX2/vq6lrJAm1ZRkwARKLXLmGckYRo2r
V+hSt+69WWa/tKJxfEZgwVigXD+e2jK8tXJ1W2ftWuY7/duzK/Hc9tz99bgPVC/7P9KupElSHln+
IswEiO0K5FZrZlUv1X3BemUTIIFYf/1z9ZuZziSZxGq+S1tdmkhtoVCEhztsT0htmcNDgapPT+6l
1m9K64uowU7ar2zRhbONHimwrKLShBHPu7+asvcGL6oBQnCsAJ7Xp70VMm8tQbloBoVgRecElzvP
ZqBhb0hJPuHBZdp3eqtDNjraJ9RbSb4vHDi4KKVooJ4oSH1dbpRCdLzBmiL1lBeBJXZRtwfAt7Nd
v6o4oLhr2LOFm8vF8xGBIgILHWohl/bMQjSkKc0ccVMVjFmOFC8gisbeSeJ97awcucWtaVOlIOMg
QXnVXlbJqBaZJ/IjqWJQqvIgYZ6fdHoAYUjfQAur14Kd4FdhrcUEf5C3842JdK+KukG2in8ux4nn
q5M0RpkfUQ1y7kHdz/ykrum9ZMMAXD+B9IbJXST+qiqI8BJFf3ib+53Vj3euXfwRfH6I0jqDPlvi
ZC9ABjZAKNneRlTur8QZ+V3bU9D8ogb1/ierqwrPIMEGTOCK26s03NZyG57DIeYfKjqiLEPBFVWt
1WSWAvlzQ3Nfb+cVh4IPFkfY3uBXJD00In1w8kdSgRSu2+uUP9R9GYJyPAQvxlaz2KEBQcxt97V0
zrDzcYeCdhdHYfZsMWthMmzW4tgW010NfTWA1WJjJdm1dMpABGNQ1LdRqZm741RQM+F5VBzrQWxb
1m4gdtZDhGf4jfTVXV+Twh8LbQ2ZtdB1AeJphGHoiQGpikdnh21A9Vi4mcfQ+FgFJlhzYxuY4/yX
lZa+dO5ARed1YPxkW0f8TAe5spEWFxhNuOhjxisXDTNq6s8uIZQOoYaYxcXR9BqftuUeZFaHKBHA
/zHj0CNozVVum7p3k9F9Lkfj3h2yR5BQ/rq9xEuXoeuqwjP2m+IdvfwdEgRqbZGXWGIBiBL1ar7R
Ysk3KTBFfhKb1fu3FGSyVLckaljwqzOfqpUQOm08yATJoQxQuwtS50XvPrx7UCrr43qKLg4OY5YT
8UhZDOMAx91kKF6hDuhLpYADVj5oLq1k1he2L8wAMqkegdfM4mYL4klrAJonM19S3dpE/EGy34I9
tsVXcDsFt0d2TcOvmAX/mpvfEVFb13UcwZxrnCBzVouDDt61hD1aBJR2w2M6ojH0G3dbfxxfZfwy
DkNYgn+t/9ZFv0t7q3m/b/+ilfH/OWfnG9kEB0Kt5QwATuhdTCfpgqPi1FUvcfSJka+3jS3gZi+H
P9s+Tqk3ne2lsIamvHF6q+N7Pn4l2i/u3jeR9LXonlWNH4HUusqemTwgweOXdCXMWTg0WATANZDM
QcrXUXNyNubRscEp1jB2zK0WTMra1iJsn3vGM+qc+9sjXnDBF6Zmd2ULRg6LFDBF2H2RNaCSPEj5
5baNhbgD0b2lvCAIsiFmcDkclCh5WlrwRRyqV4n91evdcHxgQROvGFoaDCpdcLnQxsHjcjZvzGsm
XlVGDsQWDVn8WKmbf5WQa9EKbmjUXBGzXUG3aNtkliA9Lum4QAMxCVj3QO2VLbB0fygBPHDzoE0A
nZWzSSO60Y1l7OTAI7oPrZ4eKtKhFo9GBTTS40ETGEIDh1qs+5koX2u7DMCevtL8s7QPgVSECqri
Nr9CWAkKwY2+LxgYAlqyBc+HtUE/P2jXC5B5SLtbY8fXlw47Mr+ooiP4UWrrlztFATtMbyiKY9Y7
D31h+25cPLE82ZTUuVfgVpLkYYlHRuJMdyY3Dl2JjkXafbNk9kUa7KlN+Yab9qMt3BWfv1TRwo4C
ABGYJnSMzJv+1EPLIGPEjtAU+WELKXGTAk3XgoziLs5Jh14YCuE9Mqa7Us8e7Ebs0Fe3JiH8X34G
NoQCvWGaZgc2gRfiprDY0RyzRw0MZoTpOzOBb8pKDlal5Mke6EvtjM95UX60x+5w+zAv7X6Uk3GS
oeMMLNksZkurQghJ8xL2RWDKpxKoQpJu/5mR2UFuKFhyCEvLY2d9L+Ve635Mxsq9uuSUVP8NOsqR
mb9K44lm9Jw4toujgewkEQ+j5gXEHvYauxO1vTKexVU7tzaLGGTXDFSUTnF0kq/I5QCSBIFth/id
CcxnlgRxjf6t4o7SR2AOV+70pUN1bnt2p3FBOSkM2M5a0IjS185LAjQH+Ta2a5N9bEBUfHv1lp5+
KM7/nVuVzzq7vxwE2CSp3eIIUrbt0KCdhrzqQ7lp25MLeaVRbHQ6+ehtXZnmpb1p2eADx9Eg1wrj
XV3FDlP6wmywA9e8G9k3vV2DAyxtHCRasGfwasGFOxtcz52GjzF8lJjq18mCYkap30mQ/frx4BzS
iIa3Z3NpUKrC+OcFg4TEzB6zpSenFAXGznrpqoPWvETZip9f2iFw78qf/CHMmAXp0ZAaVdLBRBkn
aOeyQt5qJwTzwL5MR7PuNsVUvNwe1R9Az+yRjubpvzZnJyJjnQOoGYrA6MncshKCjrazixWpWJNv
crRhxXiJtwULAeDaVgKcqXYa4tmKxyoiBxfqj2wK0J+3dSV0hmXyAND2obR4iNEEiUx+ZjTfpEZ7
LyMeaIWA0JAEqaV3b0bOQVB7Q4ppZaUWT7lS5AE3NnbGlRi6ARBY3KEYfLQt17fMw1iPviXZ1tZO
zNk0zUlqP2omfeKumV5cwTPLsxU0QSgAPAlq3a2GXlDh186HeDjy5hhVMni/pC0eCefjnK1dEfW2
ERsAJBSye5VQ0uvyfC25vhiKnxuZuS17QAkMOjRIbdr5vmxsv6stP7drP03pwS4oRGamN6SlP1JD
bLPCPTELoC3LDJIBLSK9/en2hlXH7Gq/ns3w7Bh2ORJCLsPPcdIHS0okjtY4IdbW0L70mraE1JHT
Ylazqgsi+mGE+k/MDmPebfPqB7R4/tmAZhd5k0uLQ0osPWrtvVnECCNXHlNLeThsE+T/0FajGrvU
gM+ugRgUnckEvrxjDHbGrn6Lsg+IzUn0NOinsntyrRdtaiD+9bHjnwsmfFZtKDjfKLS8Wber2Jte
fZcDyOhW8q4LrKJq//79YbMYKh2dIhYjflhuP3UVNMgAnIjrIxkPRjOG3AS0oTq2xveJ/yTlt05s
k+h31hzKbuW98l/2+L9/yBVHEQDKpZ4ynh7ZpAdCs58GFOD8VC+3FjSoJknQIQn6FlqH2iB3YJoP
KH7umGd7PSJ3ltb8vL0n1Ba72uQuaoBAuCP1PQ/uuhH0GXwEMrcZoV4gDwCc7HvQkjTv1t5WHuTM
0GxrTBD9mvQBuClqjHclksJNWd+3YJ64PZ6lI4VqJvDMIFSFRry6W8924JBpUZIwXGzjH+3tU2P3
AbdA7gL2oD6NdyxaQxwv7q1zk7NTPI1JXE81PDFruiBtt577dUAuQXqnHJpeAwFaJ0/CoXkb0i1A
XYGhDRu7f2oqRCzemoTbYiQG8lVFNIz6F7plLidA98BuyRV0rJw+j3wHgiu/6Pctf7YgUtvxb1S+
DflKtXJx0s9szhxLWTWRPuWwafUcikluUPIvnq35UyNDnb628e72Ii8FZAhdlFQKEp5XnXuyabPB
GbHINU93nRjCPrKQpOofbYXtyY39bXNL8Rh0SV0cD1Si0Kl6OaVlruEFTnBmjazxrW5nASucltvb
Rpa30ZmV2e2HrUDbFjn5I++4z8YXat+XRb5DI8hQv5bdC82eI+MB1Hrgh/3AKzxGm5dBboti5bm3
6KLOhzvbQU1LDHBt4YckyTeNnTrrJ3xCmr7lIwe/5ydhHeW4s7Ov4JjtHO4rzC94plZmQ4Uvc78E
sRH8DhTBAfWYzcYky0mr0HlzNMsTkR/J2ASZ3GeZ5YPMM/AiMLw41LftU5asrPZSIh2xvoJwAccK
SrCZaXfiUxpPClrFerGRVHdfZDd+zSxe+JD1/mXbgm1IokdbywZ9qsGy3+lo1K9tWn7vs2btbbV4
uLD1gKdRlJTz1iqnH5yiUXC8mtYbEZNjkrqhhpA5rfMtq/Ow7dZC9YXeXGiDntmc7Xh4lhqKJoAe
OsR6QuVs0+XGhpUgZibjVpNdSIvsuSmab0MW7UmVhnoXhVymD51prITYa8OfrYbtdkbZq8iTgitZ
dwCOtg85eEbtlG16d0/459s7b/Gwnw19FvXpWldqnQHfQpp0zwFtt93k9+iwb7fNrA1rdsjcLulJ
1qpYrN6Xphey9hOXcCuRCGICFXHstdsGVYRzdaDOxjW7paxSyLFQ7WVpXL5GovxZDMMhiSq/HCUY
STgN2rLbIDe4cpwW7SJrRUwAjXElz94prmb2TKKb9yiT9lFnzUNJ+Bc0628Klt8TrTyk+QQtt/8B
iekBAWxAswhPM2zmS59dOXal6SWgzYaX79OpOggUgSWKYNxaUwpb3DFnptRSn4UcVaJXEU1wWEw2
bjpde9GnNuyyYqXAtxSpoddINacCwwrK80szxSBTKgjM5KX0m/T+/zVw6rXyndrfV/vkzMxsn5Rj
a3DNgxkjkt9yjf6GdMjKSJa3xN+RzNfGjKOin+DR0Jj6mJjJg8Eh+Ax1Oij2EkAfWf15ysdNNYLH
6/YhWBoc6gSQcgERHwj3Z85E9lqmdxMALEBwP6VxfcIOWbnHlwZ3bmK2TLFdQTbOanGNy+jeizxF
og2avfG5GNtAp/kvuPBnDWzrt0e2tDtAb6Uy6ehWvdI/q2KwgJYJACxRigzEJDem2X6iLH4CUmNl
hNemDCgkgu4ZmXnFojQ70SXoJyy8/kHYBJCTmaVfFYl4EzmnqnLtFe+/kGCBMXQyAwYPjgNjXhTR
oF7pZYrNBTwAUN76CcZ5fxpB7lrtmv4z0bkfCbyd7XSTaWuR/eJAIctnIwjxFAvK5YlzWjkZVOnS
J3bPAw5QRkB6bu4QHdS6b3OHr1m8diUYLUoheCmhymzMe2gGSADF3MAjSUCNGGwBYF3L8XBeSf4t
jktxN4DuFGjJOT9A1E+RAPcFujFHMJa1Vr1hOr1jrfdgjGvahtfHASM6szW7Tm1bmzyrhh/Onewu
s7T7vDBCSCpueR2FaVFsiBSnuuhWgK2LQ4TfVztGMV7PTuGU29xG/wT02lsa1uUAhG7c+14q73IB
sqfbZ29p1aB2YYNIXiUC52/oKRq4VZVoFzP4Tw/M0BInHRyit41cuy7w7uI596c1mFwB4Yw60kXS
4KFujdOAJIHIQaS8xi6zZMRQYCRFWoI9OPPMjtGOPZW4rCv3FbAx3yrWkPxLc3VuYXZZ9r2VR44J
3z+hG6ysUFBC5JFG5ub2bC36DbAkARJig5AA/WiXZ9dIrZiAFhl5gCrzBy9s6k9FPYY2ZGPa3u+N
UySfxqHxdfrhtmU1gMv70wAC56/h2RSio1pnk4l4NTPrDS+on5AvCRDJfAK3O64CG1KAty0uT+lf
i7Mp1aQe150Fizy1PrRFvROQDczQ9rpiZ+GFejk0ddbPAp3EaYDsGWGoKHYi/kCyMvCqvW78TpLv
NctDwe57+gkNgj417wowW9AWlNvtwUleb4946XSfzfG8m7FyanTU6qgkONCB80lvvRhle5fXbNsK
43Db1sp6erNLIIWShtebKqXpPenjA3KZHlj6IyR47OmLs4aPXtu3nnE5x2nTxbSy8C6YvOc8/UWM
GtBFbFj+owWXVFSi7aVUaK4f+hrSdtX0LDhKIeVmGL2aVRGS6vPQbVP+q/eOnYvrNvpiTo+g6/Ht
nq2c1ZX9Oy+v6QAl5omGIXugoe1OXD8M7en2IqpDd+NQzpNiIv33oUTI8imnxgFUvvss0f2hZWHr
aCsnZdmN/udEejPnM3mDGVEXM9npv8EW4o/d2+3xLN2q5wdg5mTcRLMyrwY1m2baPoTEgVt19bBL
JbpikvtGc59aKo99+z9gVJQLwMsKuRmMbw6JGOoq0wpFy266yS6HKNakF7um64K+rIKJb3PjjsVp
KIttZt67/Uoaf3EZ0UkChT8EulcU55OuQ0atgAPyyNMAqaIoD6rx1dY+jADF3J7hxWMPsgB0TSu0
9tzFUCclQ5Yi5xehjUn/xKvOn0gFTc4Hg/52qpfb1haytpjXM3MzLyOsIsutUnHtea+sBDwBXOcU
YA5+R8yfjfNYZPterDzDFr3omc2Zq4kr0JBUyHKAI8jZCffBEJbfyEfLW4nF1qZSnZaza4NmeIwJ
A3bqod603IAmrrNxOi8cPe0A1ZswqVH3+ocTOjuCpaAtSQskMa1pei4h4RqX1qkx0zs0a4cFHi+c
kB1qWHt9GMPbthcPJzrgUAJDLH/VCF8CZE7Q447DWTaBUz7EqFiXxzx5hRzV1o2+V+/nSsPmQc5f
qV9DA3CeKwVqykhQVwfDbKxvq8L71hdZiKTEr9vjWvRqSIwqtDrY0sjsfuB6BcXRGH5aasVniG36
hR1/v21icaucmZhtFVfLILJawoRljb6ZvriTu4uhAlfJk559osNaSLN4BM7sqavpbGtmuTPFDRSW
j8JAKuBD0mt+723X2VmXrji8YdWNoFpZ3NlRg3pYm+SjC2+CZh2vdVHx5Dvk9G/P3pJ7BO5b6TW7
ngJsXY5marmTyVID2TUpfaNuN2P/RYsbf6JmkDcrcdHSbjg3NruCKrxQMqOBMfRPbOv0WXPbze3h
LFrAk0fprKLIM6fekoJ7NXNt3KKZ5xct2uzrFS+xtN3QpQ0JQ6QygJ2f7eiJdnY9jOhMTItfvOBB
DzEzdDv7ObYCBCHMbKVOtrhASm8HLxJgVucJBYg+9KnTw96IVYnEV67TIHPfKp3uoAF+e/aWtjb6
AFSWCyRcIHi63AwiMjXGcrwX7d7aaHIIJ+qA3SYNRP/ztqWlWQSzAwICyFvghTq3hNqH0RK4WqOz
gqbPoO34WFb3vO5VKvspSfKVZTMWLeIl/IfkCdT4s04Lr2JRVFRZfszGlgBcxlCciKEWivOHFPbQ
TyFP0caKDPtnHQSFX7sSLR+JFYkNm3o8w+JuCnpL6jtI9PQbDQ2qPmDgHD1LY/+cQpbLn2KGaNvT
f9JqrAD55TwE/UbjN5o3oCJgkpBprful49G0skeWdj3S39Cig641uPtmLolnsrVs8EsctQRsXAR0
fVjA9+dBQcaB4AYVcgQ4V5kts/TaAbL1Odpw7OaOCIv74GHIVop4S1uQumiLVMR5zpUSGB1rGgNP
gJYjkt0RpvlFV24AvvQnviYHvuRgIQMHCJYD4jTwHl7udsdVzPiJlR0J5eN+sFkFgoLI8YnD1xRq
/7xH5o8J1PvBzwJaDhuEEpe2TObYOdMoMNIS0EZrwu4pBsd8tmgJLqnE7V3fNcsBZfeo3UAHFUmG
oXHfMNVfyCjLgHS0Chv0Ah4craN+b3YTFEU45L6IVz951K1Dk2hoQJN1/8bSKr9P63q8A6i+9pE1
z7e0BCDOc6tkF42ki9ASWdNnweQX0o3JvTd0RYhnAIUsRQr8NG3dRxc5xWBKXOdYwGkHkLh7Qz/N
8FKTcoJORvuG58q3kYz5ix4De52hJns/una+kQA3oi0RYdOYfyejiHdyylSzGGrU5TjhOWgMr11S
Z/vObI2HwbEi0Jynlg9iuSfwpNh7aLBavuwr5jusSH3ZsS/EG78m6NEKUIqatkn+qRg+uNOpOkIz
VDo7NNKO27xuQZ5WTn4SZX3Yo9QLKtOmQzvhGFSxFUQVWP5Ah77j0N8ORQPstVmZ6AGgeCJXJquC
xpDunSsFPB5SqtuMV2LtGC3tOrDUI++OWA8tbbNd1wwVaVkHtDyzo2PsxI/2mGxatlZgWjpHSKGi
lAWoA+7c2VXbZlWst54EAFwBWUrgo2mYVNZWa/e3Pfmf/N58a59bUo73LB6ywRwbWX0LS3b8nLU9
8VvNOEQg9LTGNKBGFuaKwBjCtqYzbXpPPiWG+dlOhsAc+V6yItR6I+z7NU+ydHGiK0KBVdE4jr6+
y99VmvoIHeGRge3km2xeY+/Z4Nsof4nRYHp7ChaX9MzSbAZYTNPEED07WnT0veIgBwWXDm4bWV5Q
jEa5RYDlZh6kmaDHxMoGLTh44EVDFzg89lPngMTWiiW1A68X9K8ldducLahmkzqNKlgC/IoE6Jap
gyydwHQdZek2MusCnGqgTY05DgwZka67PdCl2fTwesamhRLkVbtnW7GpzTu8tiY0yhmwNtHPVbdy
Yy5tjnMjsyWrWmY0LE4gWGOQAHzVnwzmbaYC3Ih9vIVLXNkhC/gYRWsKGmcDECQLbdWXc8okxioZ
JPcyQ3Z+mUb90Uu06lBBtfy+gv8P9GQcNo5mePd6S5LXRsB7BJwM/SMaSOytKTJ2N+B1upMxWxMp
Wpxy9KCCoAyJkqub0DYhAjF6IjsO3hQwUoUpAco6/3h7YZf2FfRa4PRwCUI5T/2Ks33FygjqpDUe
NGAMY0o5t/+A6PYHcyeIZktqP8dF2+10BDIPtl1aK9tqYcWBzVGavWjKQkPW7PwUUcTBmKI490HZ
6Bud/TBF2SEqrb3IIBZC19S/Fnok0WKKFz3aMdGRhBbQy+FGppdOXhcPqBmD6jMf7u3kswYN5qx5
QgVNgwp5k7wJr/Yd8bunfZCSO17/cM1XRHg+TifURdJn3V1r6lY77fJ0I/oAedsf+TpF9X35syCf
oiVxHI1Ppf65y/nGFm9jaqLa/Gtq6B33Xm4v+vW0Y7qpinuwtRQ5yaW5Qdi5plGokfP0pS++i+IL
87D2eh4S/dttU9f768KUNYvwwfRSV/Y4jU95EaFst/WyTQ5IjOt8bOOjGEM0dt82uJD9RjEb1OzI
+eC1dFVAZ5Ul8HTXxqd2eKYS9HHGQRs/1+5TLrcNPRb0F+tPoyVXvMn1VQAyFCUMqKhkzSvW5y61
WMIzoKlyWQdU3KepgkPvtPrTyvj+BCOzzXJhaea2bHtsETxmQBFCKsg3kXbfWj35bsa1+7EAba+f
T5X9VrtOdigYp4ec2jxs0c39tYym+jvI69FkYOHnkcFptlJJu8nRHLcFaT4h+LaeUL+cginN7Q1g
Rs7HOIp/5q1jtUE6WdGPySMjeEqGZusy0b6ZqfMhaysj4I1d7mKLdh8KfciGTZx56XNdGcbvtI+7
Zm/j2rgHGFB81LpaBBysDFu3j9yHtODDiyiKGs82TZ4SV/uUOLl3Ggyt2HisIjs2DnjFxWWePPWx
Xe+Q0bVyH8xK5sYp0GQZQEG4O3RNDq4WO9EQtbeo6DMjjv0O2JGd2eXAmrUaSKViam55E7X3RTLw
Q6ZbtR+LbroDf3t8gIpFFWSTTHaQjaQgA0KvSYP+nm3HhBHG0oiOOrw/UksAaxp0hHeUTRMYZgrG
/NYi7ltfFtpzktWj8K3e6r73bs/uyLR16/Z35NXfKJAwfartp8wMoYVdvCSZXd83pDslmqS7chDt
IbOrYQMlAwoOCyUW3Igx6DiVgYMuzueo4/VTi3zlF8tItZ8VYIXbdMi6V+pp2v3kiSkYTel8FXbW
Bloqi2erHutdbo8ZVlifxkAfreRr3eruqUJU8YR+sp+TZUXbZmIkcG2abgsumo3hJc52Sq0q8Jyo
v4s6CZJWs4j2feJxvAZSZ4MqE2rxlTEEup5nBwAobXyl74J6ML63lVuiY2ecwslykxCxpgy0EkWa
4CNJ9SDXhvyFSKf4OFW1+5IbVfaYoG3Wr0BKf186sf7cRczdpVFdoPwCuj+ux/yzKNp2N7rMCRg4
iHYOi6xH3YyBJgQsDUREeK6NBpRSW7CIo3vGkb5uMQfKwaX5jYym9luXiD69DB1EUB+mh7rI201X
kXKXtgST3Rcgz3L7bNO6RNu4YyW3jqZ3oWE17cGOKv1OM9t658SsAsYPzxpt1EUgmqgLjCwzdjYV
CMUK11pxa2vuZeayaaRxp67z7Bkw263hvYl058UD5FR/3HYvzoLDRj5LB+IC1KiKCenybnDqNB7y
ckifBzOxvwnLge5UOljNXWTaLc4AXv4tjdyNQ+S0R6xoQ1TB8EJui/rO0XPPH4pcC5vuK1IegQUu
ssehzorAaL9wSsCu7chNm6IBp5/kdEwK0n93G+wYw063jeyNAHRpRoAebfpcJjbbuRIRWNYD/A+d
5yYUNaseZSTNF+QTxU4zpmjbRVSEgzH1x7TVtJA37PPoNfU+tfDE1GjmhB3EqUIbPDC7rODt91ay
clvY3o+xBOFrLFC0cKbUCyovMh9HgXd+7blbw2qbFzJCMsL1XAF8Q253rxBqYns0P9ubOpe/iwbM
/rRG45I5knbX2UWNS06rk6Bg2BCD5VqokxA8riITIvdNKn/LVKc+ybp+FzWQqU1yUFQL1qTPhd7y
oGwScerLkazEWZe5KOgho+sRWShQEioktGPPXg85J7zVo4hAbBLQPD9L1wKYy+0JA0CEIl2NlgAH
+SE81y93jWBF5hAB9rSy3uljF/YHPrAQia/bu/NqHAgUqWIjsZEeQsRqXJqJ9BKBcKp7R2He9eXW
M1YSXdff1wnSAC7CIhhCm+jl940IpJhNJrSjpvvlFFpr2a3LwEtNE1B9Sh4Rws7ALs7JPjkoznRt
yquTqYeF3HrJliQ7E/nqNda0uSEK4iYFj8QYkM+FfNrlQGIzmqq+hqdL+CNjz127deAYo6BZ4ziZ
zxhIgMHIisW3sB5QcpkZSsqeD7lNs6NATvpXuQrdU///b7ADcCc2K9YDSCNwGCgRusuB5NGouVw4
ADKRvSfuvOpJX2t6WRiCIkqw4e+R30QW9dIEq8Do3tsQ4ywfLC2w157O159HNhMgVZD/IVELivPL
zzdFNiReL9pjX02++8Gp3gdSUFN0aWC2aZFs0ZiuDAzER0AICdH3HTrQfuA84EYAdtJWzXeXA+g8
QdBHAREBZB7rnbcm83c9P2goA+ESujQUIHpeS0lSXWie1UXPACEgzzqucUnPXZOF+q2CYYLDBJkL
OI3Ln5/LKdHHsTQe6zrZiAxZzZCk4Wi8T/QZL+eZndkN3bqs0mICO7ws/QQiPT804mvtWtZiNhws
At4XNkR6kEdEIG7NXCA4JCIzISx6Rcss6KpBQDA6O7mmczA7dmiZMdCjguuCoPMOgcBsT5U00SKC
+veLNEIWhZYTju90UTBhgucFdXWwHhM49dm2MgQOfBIN4iWSYNcy0f2d3NXDPsNfvbXW+T/bZMoY
esxAvQ1SHnTezDUqTNEy6vK2ejG+gkGs/viuE6K+rmpm4MkFxytCptnzXevBxTtFpHgpyEHblOR9
tx4+D/IogmAMGiVwsq4a3FmOxrIGqiEE01663vPTU1lGK2/X69VWLBrItCBcQ2J2npcWac86GunW
y3bMP5HEPKDuvAJVvloA0BZCwR7dTzCCkz5bbZEVlHYsbU4uOs42Wb555wrMPj/br40H3XtNfd7s
ts4uWUPKX/96B289AJVQJwJuYl7Bzjm1ikYM3Uu8j7Rd+T5IMNLGyBrATYMtCAkLuPPZJadrIpF9
bXUvBpm+Wdx6S8T7AsA/FoDOQVSAMjkim9kOZXoj4g4UhS+5M+y/aCBLed/8I0eJsjFmBokPOI75
YQb9MGRLMwQ2vPIBCnKjd/7++fdn60sNDv6HFN9n7IREXcR3t3//5QlA/VlB9SEfCQkyHewY8y4j
okW5Ow2D9yTwEOw3hG3l2ha9dNzKBFigUVhXYeUfbvnLU1y2RaSPsvOeJryRftZTGDWbttveHsea
kZmrmApWUbw1vCc6BkyEqR6aaWBl4T+zMjvMUC1iGcSQvSf0jUz9U2QEhuHna7Lys7Eg5a0bwL9Q
VS1COXjensIJM1rQnWqnKfmWj2Gbo3/2mI/vCvldkJvh+9AgxJKoztx5J1FONFMghyVOuKlzFSOv
+NZL13H9/dmKiIYVuiCeOImvkgd0rUtp7fOzpeDDVDmFhp9Px43DdlW0stTzJtqr+VGrdHb5GJbm
kHiMxMmbju4nTz/F3UOfolCOLFvQ0V1WbRvPp58n7eX2Jlsb2SxukxYdKt5ScdKsgz6EvF0Z2dr3
Z2E/50Wf4FmDhZk20GOjay1Aa9+fxYPIeU8ambAy5fRE6QtZ6xZY+f48s+54rXQqie/HbYXuhyeu
vc8n/mvlVVQDBTvQZc4G0MRyQJJWEyfXfRXVbqA7vflxe41nbndu4k8u/2xzubRJ5Iic5WkCmq7a
Q4+xficH05WJWbwMBIGH5AxMRE4AeTBDf2jXGHyWV+I/EzXHkehZHeulBxN2DPkxJID+Jxfy9/vK
/tksRTq4RnKJ7/f5vi427es/W4SZC9E1muo5ug5PEwPrRVh0fr9WHFmboZkT6fOCoc3bRYPYB2OA
vwhvj2Dx84ptE0hy9KjN0ypuo0Hmy67rk+c8a3YJ0NdKeKN8zd8sxL+cODJPyGxBywlthJcrAI7j
jo7ExFHYuUnQ2wEo9A7TmlbA1YWnriJouiGWBdkxGkAvrVgd8P6ljVmiOkiG783fkwztt/dPlcLd
Q74YaSjQ11zaKAywHyJAqE+a89i5W87WMH1La3FuYOZWbVPKerJhwGuCVnxNxRrWc2mWQCSPhAqS
EtcgmsKqY8zgxE/Ft6bfVMNOh9hztdKgsDQKRZUIjC84aNBceTlNCW87EWsVP1nOD9/wvt9ehMUh
nH19tgigoDP7omP8NLqhHR+iNPSsULYrT65FK4DYoO0BZKcor1+OoYTODcKDWJzGTZI+u8kPmr9N
xorzWJwoCD8hg2YB3Tt/GYHwQ7ac6/xk53d8a9or0dnSBQFown8+P/Pek9tAPEMj/FTGrZ8ZJ/gn
0JneXo15z8afK4Li4a4S4+rkzRygI4vJkG1UnWpnL/ku8Q6Wu21SP+18lJ2K7/paRm1xVGcGZ7sr
RXFPlQqqkzT8LntOSFBUKx5raV2QTiNKOBLtx+as7u7YXQ/91ISf3N9p9WDSlVaQpRFYBKE5aHQU
Lnl2yolVFDrI5fF5c+vae4C6Y3NlBIsmgLDHOUHeAwWMy+3b0DrpXKFXp2oKRPYDIVqxKtO7dETQ
U/pvG/NnsaoYlzj/1WkyA0o/jzQUdBOZa1xOi4thuoDn4qWBp8zsvLs1Y2OdetWp6IH3C+3Ptzfw
9Sgs6Hc66FxGqgiCIsr8WXxAgczKRTqUJx1iISn0Qp7QTDatDUIt6eUdCCYuPMNwOak88Byr0+q8
Hq30/0j70h45kWbrX4TEvnxlqa1r6cXdbfsL8nhsEpItSUgSfv099H1fPV0UKtTPHc9II1mqILfI
yIgT5yjlE3pCrcKXacS/D94u13erQPTb+YKpiaUJaDANV/rsfCQxel86iAE9FQdHjfpyZWctzNfV
z8+WwzNq3hgDkglqfUwZqnFbJTnU9gqa7Xb/Xg9idkRQNETSG3JST6w4JFBINveduQKumTNNw3NZ
qPOg3wGcXfi1OZAnS6zB5EZcPtFfjv9HOMAePrr5gWeAex7M7iyB1PDe7u+2aXZm+2CyCAIZDwy8
6rxcUo6OCf5B7APde+NFOPahIjyQD+iBO67ckzf7wNFVsFPggBrwM0DtXG/sSZRZUYinPxvVU+k9
/r0/kLVfnxbw07ERDap0JMOvN1ob9TRUPC+6b+Fmo82+f/r7Txaa2NYgMQALjnYEXiBJASl5oOF9
I7fDmJSRVKQlcTan8sC1EVrFEiiomrx03rttv2YrzYVrPz/bxuZIW9rr+PnGjuxis0aKtfDzUJnF
GQcbm47S6CyyZjStDSKt+Nked53cAjf05dmZVGw9xLtTQ8E8tZ2WTSJiRYufU8eHxIP71aeZA1Eq
YDRRHgNrMsL368nXS6bVjsqd54afGmBGV8KfpdlBOyBS5thJU7x+/fPUNLJEG2T83CWHYdPIr68t
YgO4WSS3wXcxv2K1urLqTMmTF9uoQH9W+V8+YYg9QBkFpDc0cVB/uf58g5hc5oqjPKdKEiTVN/a1
6jPeZZj+TwZulFo6WxvKxlWek8HPkm1ZfTXMwe+jZI/6JCovEyXP9QBkgrSh0VbJiwfQkQGxGX9Y
E+ZcWmLUFEASg/IO5mr6+08+AsiMDMSdXHnmyb/eSV8llbj1QYjPoAEw9e8gnzpHvFpK2ypDbaUg
+w2HZEOZb4y7LwInPhbiysrsHGjK0LSNYaQvaRm1Q8DKr5+zq9+fvWXyAXgrLvD7bbNv073S/x9/
f7YK+HLEA6mZvgxvDtmAEPG+F1pYBPCwgMYGITP0hNyZE00tN25HaeQvVRkCRJw/gJJFSYP7Rm4u
ZmxRQKgNaODiaQxD1zuJAxs1QDg3f1E7cEq6r3F5TCEDk2zqNSHIye1chQBodtCgj4cuLXTvIwa4
tlSkaFB1so6/FO4ZbTlU8U1v5fE6G4yB4MKeMPkYycSgPk/+8wIvP3R9p5fccE5VTEowV+hvgwMI
SJlvExI/3Z+8Jdgw0DK4hqbSN4SBZhcRlawoS9UhFzj06minrTwy3LZRb3V6NJZWdkgALMeLsNK9
i9Ha3kM3EuWAjs34i9P7v2P/9Cmzw0Q7a2w1YZPLxD5bFfyAiPV5NOTK5TLblP/PDLAjaDR24H1m
zk3rrMwR1CIXvCwCvEd9br+yAS2T/fP9uZ25uBtDs93PKFOGQjPJBRFKBobzHJQP9y1Mv/BpQ35Y
QO0UDA8fZey5n/ZGr+KZit0yKgB8uiO0Ekq/URQf3X8hlLoCfU2pbskiFEXAzA6yKIDf5kdgQHot
5TUmL3edB7CROMfRUsdIK5l3JrXtUl/NOXkZW91aGezSdE4eF3KigMPdIM21tMoVS2jYqeNQQVYF
RJ7l8MXqwseMgpcXEFh8Ogr200d8upbiNFNGYHfJRReX2Ez9slh7u0wHar5m0DS0kDPCzYf/ubZQ
ApVTEa6QCzPGMxnIa971Ykey/u+Y9k8xsdCCqZ9AsnfkpP9TM/l6f898BAezDwDPAgaI4OeD9ev6
AyAEnJldlsZnZ6yG1Cd24W056LVfLb0wfAbN0dBueb4TmTWEvHPYsSlyHvV1zx+FZNkPEFRrJ8ew
4iiHWH0w2nXyWmlOEXoCC9NoidwAc+ntmtgdN4An/wVgj52Yl/N90iZ1AyoLLd9Qi4nnMh/tJwKm
wUDj+XDsid68IO7E5k0dGaJHFR2Xo0fljwGr8hQPwnmCIlPyN27c6luiAsd/f3KW3OHH6+4DLDP1
5lxPTj4IqrrxaJx1jQ3brDf018Kw1GdHH4u9x2LAONCqBS1bu94kGbYfYam30Uct+Xv/S/QpUzVb
Js+Dag+ugYkhek75M+BO1YYitc+1k9MYdLGKA+b5FELBYJDtHRY5kKLDY9R1hy1L2ypEy219UGKw
TfAmeXa1xAcSydhQ4VRPmaKpkUAD1y/KyuEHS3ECfJ1NPZGatUZKMTuoSLsC7YfcK7A7SFjfAOfc
El3Tsdlp547KsMr4EXD89/uzMx2ST5MzmbDwcAJsAY0uiONnyzQYlTZ4Q+GcXaJ3vtcqBPiduAec
WnQrphZGM0Fi4fFQKcejfGYK7KxKj20q0DCQeIWfE7P7J1XQJvHlEWHjgXjTAigQWKrZrSR09AED
6S3OHYjxiioNOvFOtDVA9Ozum+Zt8pxIl30Ijs0jmJShhcAqB2AXpBHlEKLoSGSrxxal1PvDWTQE
mUzA6RFT3MhiaU0b9+rY9mdN68p9XQ9KRBqoYnCX/NCwccP75qYYb7YfPHhUNPRNjzp41utjq3el
0wFU0Z9Fz3wztbfugOJz72fZL44krWc2YHSgK85iYRMiYsLrHZvCQBJqdr874JKWZSNhVDa+1B/t
hgHQ97V02seKOVNTAihEQBAwF4hLHKfjPaHiTLi3MYbBHxATmvaf+/O3NJRJcBR4RB1v+nkpoAFL
dSKttDuT7FVP7DAXP4v8+1dtTF1piNTxByDtOctPLVTqZo3dnb22OtQtP9n8Gd37941MC329EZBS
+VA5gss0AXu93ghaP9CuA4/B2QSht7D/dmjyIeMhNkWUm/lKHmHRGN6wgAgDWnaTgnIJ8IlqUsiz
p5X7Yjh5oDUY1NRXW8tX+crI5uUa7ASQaSBTNKkSIud5k3MZjTKnjSLP6Lh6NHQ8drhbB0B4PYNy
D2IojfdqUvqiiOTQGv3r/Xm93SBIRyOxOz0TsB3nqWkGqGesFF0P95QGpXpuzJ/muIbWuz3FyLED
Ewu4IZhRkLu6XjwXDPVdnlXDOWuU+hGdSDIYGrUB84Kj9wcCTNQ7Nc3k2bAL9mBCoHmNdWthlLgT
0c+Bpo6pajF7SkrRJGZndN250/S3vFa/gZDoj8HjFcdxe6WgJ+U/ZuZFKtNuRvAp9d25L5y/6gC2
aDyw7q/Xrf+FCeTJpxo+7smb7KjGRAvNx+6cjD9bw90MzANrLQ9B0Lviehct4dWKxhFUxgA1vl60
hAOGoAFjfKbG8OAwkQTCYgFpTCPMJV+pT3848tn5nnrDAQRH9Q0P/2kFP8fnXlwzw5H8XFd9tYGl
PlAL1jz1WuI8eL0uo85WA5NeQE+S+Y1bJofMtmp0LTb0ZYDee0T01PPr2h6jqrNNPxai3d+f+wW3
cPWN04x9+kZzrLS8FIKfm1yNKIE2T96XhxE8zKZWvg9FHd23t7QCQAri5QWO6UlP5NoeXs2uQLMj
PydMRz4zUXY6ExEIzk5tvspnPTnQ+QKgNoGXA7LXiE9nDrbprBIA+ZqfNf3P2P9Jle+O8SqGRw1i
OCVawQ4qVfZWg3cA+1caK3nJpZn9bHzmIBpdUTzSMX7mJUfzmd7/Yk7/KqnqBWNp7wyxRhk3rzRN
TldzkLhCigQdMuq8zi/ppOVrcH7O1ZJPbXzaDrBJK8TLp0Fhtsse6tzILp0OctO0sZLAa9BhbzVa
F+AuXEuaLvknPAkmuD26gm7CnBb9ZrkgY3tuetA081q5UJH/kWSNdWNpR322M4tsZDqRmKho4CvZ
SeuyUMmVIMtJ0JblivdYcoVTnhlUg9NzeP4adpO8duO4ac8dUZJ/wHXMfUoz8u/9E7I4b0iogX4F
bVU31RZb8FHag9aegSZ7HMph59QySjlZSd4tmkG3k4mHAjgW5tcH3DB34z7BYOxy1znDS+M5Qe/G
a1IYi8tjgYsP7W6IPuZOUEFbp+MNXXtmHqmRmasewOCwKfGe89XGWVEdXbiUp4AQ6i36hBGZ17+9
jHrFKLP27BRWiG6MU9OXj4nUiiB2ke1Ba9lGLd1/9WqtsWgp4EHXJnAQiHkQNM6nk2qx1Q66x8+m
96IqO/Tu44iVYazQcChDorw3fQKPsxJwzzJcHycewTxI9VB5wjtp5k07ynIHKU9+LrQ6RPu5ALkM
RK9KxUpQxvS2wB2TrYzXKKGXDsKUU0NwDOTpTW6ZetnYKwxmBRwLofYLQqR/7p+COfHL/w5tEn9H
aAwmkHl8xZvWILluYEJHMUZeX44Rul+QNG8Vwy/t1g0T9LwHiVHn30SZF9FgOiPK3I0G7q3a8pmu
gbS9rNtD0alf5BSaPg61AvTZ47GI9q55xKIRU7ZDSvm5dHQfmW/fSA6KfhDW+/1ZWJholAvc6dGG
zgQkKK5vS26h0zkVsCPUd1n80Zq1ms3Svr2yoF9bGMABmvV5AWoVuanBxedUnS/SArRTL40GhrX+
DU9HEI+Nwf2RLdyOV3ZnV3NRoBEbACvcjvUbM5PA5WAY3nH6nMVvX7c0ARHxHoX/uY044rL0+HQP
W/QX9E+JPIvyD+/P6vh839DSYn0yNAcqeSonmRnDkEQ7vukJ9KSvZSoWl+uzjdlyIZtdFIYyBRX1
eUBs6FRxAJb/TdG+jXoZYikDqmWbwVkZ28JtgZtiKkDj5rvVw9GtWOnAEMGhT1UMUVeZbTSxDB/R
xFyv7IwlU+C6tiYfDkTZPEZP0ZTuVRqci+fRo0PMHYmPjbUSnK0Zmc1jWfSABSQ9P6PmByncd+78
SsH4d39DLO3xzyOZ7XHb4Z4qXMTWxN0nUxnA3pn6q2V8M78Irv7wR58tTcP9FMULY1R0oo64B+Lh
QU2sZ4ca/9wfzMI9DsWN/yzL9PefTMjcKsByisHYeMgn5T+poQU6OEvW+JWXThG4y5DamcAmN5UT
vWUOYTl2OM0G65CgWzuUylhF90eztDTo8kdLJWhKp+z09WgKikDHTqdnSF54z6JBcrmhagWyCsMN
27Rkh1aMzYo3X5rCz0Znm470GZFxiZ2t5UeUUIiBqsBRKV+/PDT0AjuIQlA0AVZhFhM0hLqJC0aw
czpU45M+MrlT88rdu2CxD4U7tE+Z162RhC29PSYWANSDQXKKOZ3tdYH+o2rQsD1G5cnmvxrHfmjQ
pAeF6QDEbVtmi9Aip5hkpziWYTPu7w964TxDPRD5W6Az4OTnddKq88CblLXNmRul3ycmxMLfdGPF
yMKmgRH8i9sEqPN5vQW6myorWNGcieYd0gQMInVz7NDRL/JDLVav5lnxbTrUoCT4oMgCCxjKH9d7
1Ez7tqBJ1pybInuy8lj19azZCkJ/WTzJw4rS1E+E+VqIxm9sEsiCZZv707pwGKfU0kS1gQD+ht9O
5CRuhsJj5zrPfnrsR9p3a7SeCyHsZxPzFim8O8GNzx12ptqudttTNtjQSn7Rx8yv7fbZNFcWcWmn
oElkWkLA8bQ5GYaRg7k0MU12Tsv6l93JVwGMhCIR9tyfuoXDjrOH30f4irbV+ep10tKbsbXZWctM
PL5PRfeta5/s9Md9MwvDAaB4As1Nmss32ksgF67VASXPc5FbB67wYOygZEzXIHoLq4Q4HCAxVC1w
xuezBpImWrI8UVE+kH9qYv6IW+/ftnOPRaHE/oBMl6/hr1ZCgVurU8kMzJ14WDm3eI/Uab1B1oN6
tqBCFo7d6IZMV3w7MaEESpNgiMFWCyqblaX7GM113miyi8ZCpKkAi7uJ5PoSd1Odq2cI8OQ+VLXq
YCBxG3YyPycV8mSFue369reeVt8R5f5qmnFTK8graWMZKDmPw1GzNnJwz2On+B7RIYZgPmaxsctc
+VQLD/tA56d8ZCJUje4VQmffZJIEelJvK1dEms5eaFmrIOAFj2gioxipwxYUXkZnvzWQCER6AO2d
VftWNvaO9lZgK0agtdoDFWKLW2GldjCv78IVTTQWeOkhmwkvcPOuRsdTZtNePdc1oZeRut2hr7h+
KqUmdgnRtecUAAThN1KvLgBX/VaUtnkZEurZvt1tY/s0/uxJV+ehkrr05MV2Gdq1+7upG6R5226I
7p8K8PTAOV4voa1O2gmID+BDb5rFHUYHMlTcOpWuXQQsdSMrG77zbgwMrY8gd5v6GktCFtsbuzQ2
ILg8WI0BMRVW7iHt8gs0ZD6XbRZCTw19WO5emtmuLJs9fi6sIMyq0ioA5zPihqHVA3BLvJYu7cJB
4tXUuMlFbVt6AJMlNHRz848+uA9JpTv+qDePXZ0ci9x7YlWTPMiqOXWkQiY6ZZFdgdMtS7eZMXR/
E4OBbSrOeNh0aeXXTmn7ZdxvZe2+l1mbobQuz0SWvU81Hila/qBPN1+KXmm/Jyb1O2/ke5ZCa7zo
TXSxuHkfSS81wpTSUHeUv26dBRLUeW5aglKvCkirMN8R4G8HoX7q0yFtNzFy0MyPSf5DuvZRlO17
anlhX7p7s2YXS+MnK8tCwyDPbUv2Mlb3Zus9xKkVpBk/QLvrHZTOe2LaO3D7QbWqC0c+hrTPN0BM
nwrJd1nFvjlxg1695DiSfFMh3zW2P6pKC3tuRcJRTlDhhWfrvcjq68cyGXbV4HzT7Pg5J0Lseq9R
Qzrax6RBB2/K+l8g7X6vjD5EDvZsF3rEeg/kc/m5pD3ZF4oIDeHKSCfYCa6OzivrH2hqH9Sk7YLS
y5KgHL3El0NONpUGRLinpOfRyJDF7LPnVPLQaM1/lNJyNiZ0mkMknIjf9+VPI3GaA0uzrd1B1B1J
CLsGM58xhBTUJlsrKfYmGsFDDnGbABSKSA+58a8sJc0hbzwtdJjqozelD8GtZfqghCRBl9Q/ZQvR
Bzu2VqBl7gy0gUNtawgxgCybeFGQ8LuOLwBRqmPAp6yT3TglEF8gDgL7xEvJWaQRI/DAtmZ4HQ1H
dew3npbqG71Gt2OjKr91PkS10YUxJUWUdGAgFwKVL8+eDv9eKPQZLZ7fO9mE4N/r96PMc2zQhByz
loL7ULYsqjmIG+nIXmXVG3tbyYImVn6orH7qFRX0rf1zMRpPylBCv8E8pn1PT1IXBfS4h2fbKyPR
mVsd56erze8xzX96BXnPk8LyQR+nBVrTwCl68leZiZ+W1h51tT4Nphamoj45eb1P+jGgxDN8F/zn
Q5v+RJYUrtqyjinqLZshSSqQU+rHlmg+5eY3dbDgClhgCiNQm2ZjEoG3I8r1RGgPsanv0mx80XLD
8vvMOyIZ8XLfo93GnlgslIghzg3c103GieQuUpmpsE9WKxL4Alb7dTc8d3r6XKmKH9v2yiX4kbGc
eVA06iK1CIUTZOA+UhGfHnx4A+Utl511Uj2unjHEBHI3vf4+KFU5BCD/hOe3jFBTNzEqGkN4EY2+
V9NMjZriL2g2tiXUvhSot8k/jIUtPMKp6jiq6Qazz4XagBjRDktjEFFVsDGELOX4RjONHymkk7f3
Z+82kJgwh6gBWSgDgbt39vKiAA4Xgo7ayRtLMCgT4saHoZTtS089hp6PNAbZPRnaU8mHaiWGtqcf
v55InFcbHQJ4aS6gZVwd+Ueni/sTgfbFkRkNe3WKtth3LQM7A565W3AfklfUzJRHSJHa/+TAURw0
0kEmJ1GNAwQbm4OlcPcNPKvWsUlbunHbOjd9yyGAw0mW1j6YEwGMLnMZ0cT6p2r05KUbqpoGes2T
R5mp4nlqVIqsPAEFOXKo6pteG+pvHkOKxRQtXDIO9aNmjcDaQOfkR6xaIL+rHO/VjXWEr4NS4r3P
+qMz8vho8lo8MJekJ0VJWYgUVLsbNLDKiC5uQY2spQ8dlxC60KnzyEU8fItju38VZY0NgKDlj6Zz
8NrimAUpeE1jnxFbKcAvgPb8LBZNhI4ZYwuVrrWczG1cADSCBQo5dJFOrN2zR1UvUtoyVcOAvL7w
GTUVX+uSd9WG/uv9PXf7AIAl1ObBvPeBxprtOTzOtbqfps4xUh8S8tvc+NFOWSDr9cuGAKq1phLA
ROszF0aoNdmNbaWJE7Uc8W9aqOOWQqP3kmaGHmnILq+VdG59kQtYx9QJhPc2Or+mkX/yDKo1mkOB
03MS3Nb3Y5eO27Ku2b8F8eSL0apZ4MgeaM37w7x9i04lB/AjTZTRUDmZvuqTVSOWtGNKLk6W2bCo
GVR1I5zhi4QauBRhBXBX96OIAxzdtRXLaDqIxdTipIGa8ZHJgSKgT7Ro6Iy1cuJHdWbmGJDlRBZq
SpsAATG7gKmqJQBEUnEio8jOojDBEQLW70tnMw5SyNH4TYd2PDmOlZybcVR+ZYSmO+go9YBIFOWP
dnTTQwxPENUxGQOuA7NdcDd59oSHcK/SYrwkoJ9plOPo24Wld0HSFnmUQ3LQlzkBP7JsocDFKraR
InfDvhmTI5xIF9Req/o4jP2OSP67rU0BoJACN9NVLBokmEZUiWhG1ODFNEpoqODs+4Mto4ZAD6B3
aQrPJhMfGJWgzqxkY0oLiZnc8fap0eLgjUQPdQbamK6Eqqidmfk7EL1/NNlafzw52gGv2zZqTa07
6FofRylp2TYrGb2oZYciZYdE0J8xTpRT7rZ67htaBo5pu+H9U5vFfbnyEl1wG5Bigy41HqOgu5xv
i7pI9FEFFvFktmp86quK/6Sg9j5qbTWsPLamVZ/vigldaYB3D5Rjc3Dl2MTothO0P3GlKzcjCL0u
NAb1IlMg0w4SeiOK2yo/Onoe/8FNSf6LkU48tBPzKfjC5kkuyqkC0FrTn1xt+N10QFnbGeR8k3yN
e2fBP+KFPYmN43WJ1OF0Z386z2lMVMAF4Yltuw64PPMUGJj6xU1IdN9xLEwoAlzkJGFpIqyaOQ6a
mT0yNK44Gbz93uggmLRE4DIjLBHlFhbbjD1aDwsjvG92IeZAHzY6A9F/M+HXpy31aXwudxQ31dP+
VAE+2KV/q/SVtPucAJmAhofK+nXf3NJ0Tr3+2DkekpTzUYKPnHlKbohTPz4h8wptn4fSfNeUf++b
WRqVNW1OZJahSj8nHBrQiuhKJxYnu3KCODELvxiK746kv1VqthPr+tsI7ukV3780uIng1LVBYQGw
2GwJSd4D2ZyJ8dQS1LuSy2j9TDQajMUaM8qNIcDpEB462P7IcyHOvl40oD09m/Usu5jeEZKgcfu9
RHHN+XF/EpesgDAD2DBk7TCLs62hxUCDU9tKL0J8l7QHEEJDM5iDmvVav9miJRPPBYwGMMH5cmW0
NpGti9NLZhkHLSdbU1R+l1eH3HZ39wd14yIxdR7wHQh4gM0FxO566ga91uMCkKdLo5Qb5tBvAx7e
Nh9XcCsfidMr/zjZmVjgJtwD0NqzyZOeiqejhAiiZxShUUOgC5mSl5Se4u4ZYOqsfalBMK+UuZ/J
Z/Der2zFm+DnwzxQuxOG8BZT5rYVLVq1TS+sd6YUzUstlZ+dysMsrg8jMNz/xazCO/1/c1NU9MmL
AMxS58QC9zjVLXDl00AD8+QaEPkmtJqNaTalqin7whpEeil77jvGweMrG35hb8BXGKC2BH+fjZW7
HkVCUBsye4wCzRyBV2hBYb4V1f7+VC2sDGrGJhDVwJ8DbTlzEtgYKkN4k11qFQ8RBVnlhzIxxS+v
tu0wy53s2YOWxYqXXxwZGCNBCYr3OQD21yPrCzcZew0HDD0wge6yYPD2hOQrl/LCMXZUYE0mEClc
+7wmbltMqWUyYoEM4nfmUynfMj7piqxM4Y13x/UBKxOqBf/d9LKbBdHz1HLopf1AEbhS3bR17IVq
b7668Ix+DwXRwMxqa3t/7ea9TIC2wDLAROD3VvFcnocdCmMAhIgsvxiMRKA726IasYFY5E+p872o
6j+NZZ2oPYYmK4969/e++dsDgCyYiREg2W/hz5Qq+3TKSl0tzNpOqwty89Zzy1j5S1JdrC3jkhl8
98ezCcDxeU1IdF7OxqasL2YG5q2sN5tQrfs1iO3CXE481xDYsZEBRyPQ7A1jSD2jjdbUFzXPz7Gq
Q3iBRJX3ZmSvZWYe3VELiWYDl4Y8blusHIibMYKcFUVy/AMU3G1T2tDb7sgybbxwLrw9zxS+8Uro
Xt5fsMlhXF0CMyvTV3xaMGVS6SvcSW063qYDqkBjFhaDG7FiX+Vbc2x93Az3Td6cQZjEQx6IFGSS
JqL1a5MM4sVWoZfqxREyPpZ4VF0KGWehnveQjzSa7Om/sAc+CSTf0OSJvN+1Pc8r+Zg18XiRTZEG
fW1FTlkcvTr73QHceN/WjRebxvbJ1mw6vao0jNgj6gWaOhfX4FvRSLB9rNGJL5uB/wflFbpW53A2
pU5QYsEhvuRs0P2xaYNcuqXPmn7l1lxYK7S/AQEKwmNULeeMJaZk6LuFLMHF0I9j/U6bs9H+4hlZ
mbZb1AP6j1T4ZDDWA0gCgNT1GhmspQyFQOWiViCQMaQ/UmAVx4fSgqJ8Afk/oZVh00jrCK52vhMo
f0SuUNaSWjdue/oMeG2gc0Akd9OIr8ihQvcpVI3GTvPVJEqqSKQxuvFfSir8ek2+a2EZYQ7XLNDm
4NSft4R4LFUsM+4UXLRnhX7X7S3/cpX+Y0T/MTFLnrlphQ3fYGIFrXzgVdA2mft6/3Z/2y/NG25T
QBvw4EYqZOYoTbUqlEJx40tr/CZuHmjeY9/uNeXBGyADkaxJi06naOa0psQSeOhx04DSZRaglBnR
jcTT40s//kihVceaNR0LbWnjfzYxjfiTXxwUUXd6BhM18nZHuzDeKNo5+gwMAkpeFzs+SM+nbdU0
vmWMj7qXUF92wy9DWiHUi4I4Np6r1IaMudvVK6dladsgWQgmN3cShpm3ZTVGVptJHMeXfHyo0Iov
Uczx1rIKSKsvzDLc5eSiwaEJ9qvrKRAEHCEc9YeLLl3tMuTI4JUCcmh1j5oed5ErKmT9u84cbyNc
o/9e2ayKuDScvUAmIkQo/kPLOgipZcm/HLFCqHG0tqpAqQQW87JQFJY4VDBx0FFq2jFV7/ZJKRQk
vARSWa3uiK2i8mqrFTgfCXq0O99VO9s30Yy9h6ZbFqIGkPrDhNuhUEOAlGvNAt1MVT+20p+OsLVI
dqJEUs2yQ46iYG6jlsk7VwnN1ETTTMA0oI7V5x5VH3cQVZA0kvj16AWFmkMtLEsUf0gqx28bSFpn
otfPBrQjfapr3K81o4bCu2yOfaYVR713+p2KLopt5tnVMW29IgCcSjkpZfqdlQ53/MqVxXcuJFKC
Ms2rEPnQAQ19Q6Ns2Vi3kTAyK2opqR/BhGTs0HLivBcJMbaoxBjh0KXtoW/i9FBWdo4WDaU9KK6S
+WqRDg8czEwXQhyU7EQNRAcIL7boHn8jKcQ6496Jo0F3yoM58mxHPavZdoVaRx4BQJDg2RxyAxqf
4N/IL4DDxkEaW3mA8A3zWdhtWCq4Y2IqjKixjXLTox9o0zoK9NldiItJmfTHqiXmITWQg0o6je6k
HtcRMs3Ia4N52kezsQeFPqmHg2dCxqOWMpToK/KJdIZjPTQdFqjrj7FLQbdn9vZWHdXum6tMudLM
iS+Nk8WbHg/+C3ec1LdS8HLnSJaj8RfVSFNV3I1pxWcjbvOIxxRILsAIoGmqqq/3fd2SZ0DuC3HE
xJN0A6vNoWon2th2L1CyCBwC9EyvFSFAO29Zp7/ft7XkV6EAh0Ae7/RbDGfqWjWu4CS+eLJ0fRzS
BzOnJ0WXqKy7FTCjNNRyb6XdbvKec++KPN4kc4S+dBDDXp97FDJzb7QkNGqK/JAYZJuzLCw96xE0
FRWYfOzd/UEu+RkE2XiTIU0KyOMsPnOdPhsFctEXbyz+QMswarJ0pZ1laUio66B7bcq3AQ94PaQB
b9hOGH18ge5t0Jrq0amglan9y6w2Ior3VUw07lx0wUOQCvchns+z6wnQ1DgrKs2DfB0aKdC4Ra1s
k49r2Jyla+CzmdkVlWW9AHPF6F1G55LqzFf6Pe7MlSzN0g78ZOQD+/DpHqy7bJTChRGj2/bOU189
2wVkC4nhj/Vfbq3kpFaGNH9wjXarNCkfYE14r4aSbVt7eIjhYe7vuKUjDPFic2IsRIJ+bgZNuLXp
jhO1URIHQo1BqXxwqywA/Oq+oYXXFapgYEFFLhm6DvNGtxhsJ2XtQPhbAQCi/5viZjLSQxNHXorb
E/g3QBD+bxanoX9aL4i6ZV1MYNHjbFNXaBWvn6T1E0Lsfl/tiA69IVBI37e5uEc+jXK23+0et38z
wCYzi4CWBS6kN9sDbKouNjxnQS/Nr6ZxphOGlzF6Bydqi3nD/4Ayl5oQEl9wZ41Q8k0s4IbiH1n6
+/7IFjeKhzTGlM2ASt7siA2iTShSsRBu53YoAUFj9c/E45u4XcEQ3aYaMCIAQ1FegX9FGmzudC0z
Nxoh7QtaqC8lM7eFa39jvcQkWs88GyKUn3N/kkwEHQzZepnx7/2hLhw95PVQEJ5UkRBPzFykQvvE
0tLCvmgDKGcKkVTBMGaAUDFljO6bWvDGMAXkMHBTgEzN84uUcrWr8Hy92Mr7KHdJj8iI2rsUMqpf
b48CVmUa1dRkh+Ts/DLLbY/x1G1s0ItZAYndECJ7W8WJjyIGbCGnq70qi/OIWURNHwUQ5NevD6Cm
tYlsx9a+ZKnr58r4zVTUk/Ssv/fncNHMVCZAoQpl9rkLU+shQ4Isti+6yRRf0fTvnW6020q36t1/
YQkUuCj4AbwOAt7rAfUqo7wadPvCs9Z3YmPjDc6mX2W6XxoQuEim0iKIJlCaujYDnS5eVy4B8K3j
F67qwjcAL98I8384O68duZElDT8RAXpzy7Jtqykv3RAjR8+kd0+/H4XdnW4WUYQGOBdzIEhRmUwT
GfGbMDjdHpDyR4pzkeGw1TS8p4ALXPvAz2A8OTJ641LZ6JKPktXuaPkrbhRUQE6fja7b4dIsUbYM
y+pQmhFFcEekrlQVvzK5E5/BfQ6lqzaVcoYTh36WkVXg7hTdK5OgfyBRG45SKaK9GWf9Lkj7YnKp
6Tc7QxfGnl/1a0wUGtNK1b0POjHsAdnmd33ZFndRmJpu7VTmydQD5zEsfSoguCXswD/Aj0STunwO
JEd7Uf0QkGWQjTtks1BY9Cfj5KtNePEFdk5j3wQHlGyrvdGK7hBg6rALAC69Q4rdvCtBDrmVrHf7
AuUv1zREvpv0dnoK4v57jn8FaD4ruO9B0e1q7mPgcTJeyPqQ3EPqsHaFMpvaBpVzKkpZe2q6Gmfr
svsQ9PJwGgQt4MCI7QcbSMIpROF6BzBteAjSpCncPAD7FgfnST/GdOyEUj4YvKYjF8xkfoigRvFc
sa37gsr5meZod4oBDDwoxSRfRksfvazqnQ/osasPdWDIB0mSc9TyE9nVB02+z8zB+pX7DCiptOk+
BOmwT7HJvcft+A/azvmQVDilA0qtT2nuF0cbCMjO6grljv+aXC1pg11bIL6fak0OZlELXA6MwNXs
GlBvgNx43Mwu1fpsF2iRgls+ji5snnyniLjZK6DRf7eDhXeaH5k7WYvs+wwm7VNXGvo9wpX9szkA
NwjQtHgsK2jGvh5L56TrlU9JKDcsLG0YEOS3lY95WvkbV83a6UvVECkeTsbrdnof+20amalBUVt8
NXt/2vliGF0/kj8ZVU2CEgcb6dZKfkAzBEkogAOA75Zd2t6wCz2rTey8w+mQpx+l9lc3YIGYwCvu
vxf1JuHnCpDLof864CIJ0kJDlySgVyApL1X2ddC+5/5zFJ4NzaMg5tbytOu20CYrrxhEqNiEc1Ub
CNIiCYriFlqX4ePJojb7jjP5b23bYKsCu+Q1wb9DweKqd58EGIEMrO5Lp/1UfNzgJxR6zS26zR+x
w+XhaJgK/Y4Z728sv9agtmQpYFouSW5IRxzYxbkqEJ6QWvF9aFv9AeNo7XOqm/FuRMNuZ/RytU+r
GIhNYhV7RlB7cdbYf/80IBGDI05FiobMsiteJEaaD8n8s0rrNxCH4BHvmvigoWS7kVzqa+uV7JJG
K1QgugaLBkVARSsJp8m+YCpS7sMe1DYOKZ/lNlV3cmT9BNqa7X01w/oPiSQQMHFyavJ45nsjxTI5
evBstrgGUAlFKDES0bFSJukxIr2jqIxaTTcmzjHLEgw07VhzrbKikBebgkKKM+xElCl3ooCaQ83E
fAjM2jw50RAcAJ/mnyJI+QdTktqjHpzlrDGg3VJr2re54P/ziqE4kwxgt4CVUdIZKI0M+oGTDJSf
DLFfBy/P0dNx/tcomNkVPL/b9+vG9C2JaOagamPqK/bF6g2I1P7nvsOcz1QD1zatUzV2OyVH6/V2
0LX0YdbJwnSarOgKtSM0YTaQNgjajY9jIT6ZpfkhiJHiuB1ndZu/ijMP/tX7ygnkcsgnoGQ9z+Ax
ilwdh8PbIVYeHZj4/juUxfJTnRQaCcndBUa/mj7UBqtcfx+SAtyOszFlf7hKr4ZiARrO9YqhBOUn
tMW5ET+K7uV2jD9p29Vp8u9gls+KEjnLlHzHvhQCClCUf0hNyVX1+rmto59Jbr5ntCU8Rf2caNFT
HMuuIZr9aBQbt976YDl8aNDBQ1u+r6Q6H3nD1falk9KdBLEhgw6EBMphY7xrVw+wrhmqjNYwJbu3
68MYwjxJpd6+yIm/96E/p8JwO0U/66P2tTL0n00M6Wbq76wpursde22IKLjrLB7Yu1fqX2olpkw4
hX0x82e5zxjhu7z+djvGtZoIlxD3D7RoLiJQ34v1b0hOUdnNSMWpfI6lr5ndwu46G9ajnDzb/qGl
MNQ7575FO9p4aounIWnctt94q16rNyx+xWKLlBlg+WGi7iVnz/IQu3Fo7yT9kAiIqPYuD38pPvze
jSfX2tZ/NfSl/n4yqGABOEMvViYufWp+qlN7Y0uuDww0GzcsL5QrYEOZhXqnhrF1iYfkUpbjg10k
yU4XxQX63BcjSv/hoYQuvP8jVu2NWf3TeF/u1fk9iRTeXIdd7pHQkv3aUAQpTKuV8q5BgnZnTX59
Z7d6ezbLItqZdpB/TKPRv2BmmBzAy+dIiUKhU/0A1fJC+lF3AV8g6bp9FPjhWelU64jbbL9PRys7
FI76zzhWJr0gDEhax4zR0pXlT51p0G0FE3lMRntw/VyrMrdXAb7dXr/a6iahnA5KhT4z5P63+zO3
a1rqoWVd1IRjpv1t1lL+2PWmerbUQjmKOEt2rYAwVk6C9KqpsI3LVMHraHRYz1LmISMunbKw7bwe
0iNNiMmCbpVExiGuW3jDo585LuVm/xyQXOzQJZXvh8GvTgrvwx34QmlHx7C851mlPzpo/boxSgAv
vt+KQyGV2mNp0AxJzbH85FQb23d1CVM2Q25nJsKri9HDr6unikvxEiEEoRntwfxLI6s/SSrliP+P
MP+CV5dK1Oj5aCikwXIb7bOk3ksZfLZ8o0WxOg4UVHB3RpKO1fo2ihGGqA/idHuxi/KDmon7yVI3
QqxvxX9jLNufRa+oVd4a1kVgL5S2JtU3c/plo2HqDkl30ZX4MAzSfd7lhyncYqOv5QDYDvzfAJ1F
NU5vdCeL2TqXAZHPQPtimZ6gwoCw4e39sDaRsz4MSD/S6iudL7S6QfAmwr4olQ+71UEsTUo2rt7V
GGies97m3ssSvy0VYRCanWZRQFJdU0A9lDp1i9Sy9qqd76O52jdn7osVIZcyPDsROpdAPjvqdyA6
+K7f69V0ToKNlbF2hLwKteTzhTCaEwrDzmUMnhQrd+vWbbT3/+G7UNgGJTVvqWU1rHRkYaNd7Fws
eXyhS/EyNpZ3O8TqjGHkA2APzOVVm88vlF4xMx9SRAnRKEkdllefynslE/Kuqlr1ZKlISdwOujp3
mJ1RZKbGDXTj7cbtjCbItXRmYiA20BkPonsY7I17+k9OubzHOBnoEDB/FCwXayFoGgOecE0PJKdM
Vjrfq1H5MhkgZRvxzmoSSrO+J9vNhYqcp0gVwDANNd8pwBZoojqnfcnk5K7R4s4t9fIxtH+HXQQS
Wtu67td2BvCqWS2dHhH30dvZII8aq0JrnEsspvK7UzbpsYxt9e72nK+9x15Hmb/JqyM5020BroDp
MELdbScLnt6LM53zFEUNE1GFjaW7enACZgKOr8zJxDKN6MlQSpBo5KG+WnJxAk0xEU7ch4YF6TkB
om+ndf2QQ6o/KWpp3zHb1YfbY15b3K9/w3y+vhozBa7ajrrWvhhNt1PjKeRLOrPHAkxF1UuNcn87
3tq6ptMHHAdRS6ozy3UtUPeTitS+6GV9yGMkwX1/X2HUdDvM+txStyb/xTuXx+7bcTUyBZLOJ84Q
5M+BgYG7XImHxtFSt9PCl1ZY/wgxfGt8Y6fX2cakzstxua/sV8EXnQC5gTgpnAjkw2Q/xVV858TZ
xn20BgSk+wRvDqkJOg7LAyIpdSlPED26GPKLk4v95N/3A+JLl0RQcc4OatsffNXZKWZwapRgd3t+
165dMl91pkNwIi6n17Gbmvc90YEUHbUp+2051XEyYAOm5dbLeO2l+DrWYjYTE6C76GD6VxN1Zcqn
pybQP6j59KFpUEgIBnFXFO3RGuTT1Gj1xkq6XrAos7A/8UFjnFc1LipOVGaGnuym+Jk3PZpHZ0P6
9bezSQzSTAuc9oyXWbwVzVEVCJd05kULpa+52iBVLB4ltX4ozWLjjLve77PQjKyBg6KjeMVpleoe
irPe0lLM8Etit0/fhkJzu+JBs7f2+vU2eBtrMaxSTFHcBXT41Hxm8td7Y8tK8frEfhthcYGFaHYO
oclo4toLrX3eNLua1wdFWLP9tVmzWBsPxQoksriIQG8uzpQptZrQGmLz0sXKY+k7p6nfODiQ/L86
OiAMIqXM+USH+6osEki86hp9DF5MAafkmNhafs7Uot03XBf1bjBa4y7Q7OmQqX31obe6cB8DfLor
arDAnRNML4NUGncyWsgveV6Ex8BO9M9xFA+4jDXjiS3UfwbXZ7wjvUjOneKn50IzO3eaALOVch3v
qwhgHfoOqnGAMFweEgpg75GU5hv6oX7yB+QRy6bs0HpNu3Oaq+neNqEnaXVoH/Laio8aZFJ3kpPw
PkGTP4Sc3Sb32Ep9rSrzt0X0h1pJ5ZfGrKC6qYlzAJv1dSrl5lSlcbcPq6R4lFp9Og5+oj9AADY6
1y87zW06MV7SwQwuRlbDxgMdsisdXTsaYfx9GGuwSiJUdkGBUohe+tKzM+b9Y+JEyYFiTEdvLCmO
Ti/re9yEsNxFjPy9BhPYLVMEUsTQ+q4aheHB8WMNSUu1eOe3YbaDHGt98iVTHP24yeBDG9JJoIj2
UJSxiY7NoN6Vlv6loKhF49LWXXTwAo8qQbeTApqZSg2Kxa6U7AEN2+9Br4T7vJaoVLbTL2dLpf/6
aGYFAauaeU/oDSz7K20HTjOskGCI/cYVMv1UO9jhXuYmf0+hQTKRKpo1qxpSCFmixRwkE8ZBa4IX
NVbOTkxHM/QfCrvY03RypVje11nvVab+T9JkT34q/3Wn4234xcXQBm0bDdT7X8zR/joZ6icjbE59
p27cAGtHJhzXGREHq/fKD9NqzEjXUdB/8Tvj6KTJA+B8gK3wk8b6lCvdX7+agHvMxEZ4ypQOlxd7
Y9WK0StG8GKF4TGD2ejXwUNqbWGR1u61WaoK7D7IrisEf9DIJvqdZvCiD0rrijx8ZDdd+tY83r7b
1g5NHA6BZfKmhXu6ODS7OMw0NGP9i7DFD92Aid8o/kYytBZj5kaCOyKtvOKcVo2aya1TSxd1pGau
wepON57mK/kkqKZ/Q/z581d5stJmejUaMBA6szDRvHY6V2TJOWicj2rZemZl7dt6vDMHTh9pSzhp
bUtj4DNf14gyXxU7k3iyjcgq/Mtgpcc4/aegopiO/8TTxjyuxqHAgXXETEleJue4G2qtnE0w//OR
fv5HHFvc1nqn519ur4kVEBfYFRkZCQszb0rFi1cABlGOTc9furC3VKYUiaNcQtEaqlrw1GoJInV4
PSKQ09RnMPXKPu8H+0ynPtrf/iXqSgaB2BCFg9mhBvzT4pcIveq1ASrSZWxoF6qROe2E4XQ7I0cO
Mk6V9MvYI+uPdi/eZqZV7KrOj09FJBsc8n74s+GWOw5JAH6wLmPwHm160orpq10FQKjoPh+NJBlR
zpOCQ1q0vyPHeIg641ebtPrTVKvtvoujjGonFou3h7aywRnZ3FlRcOeCbPX2BaSXNA9j3NoukpUC
WtAOQWp5ci7Ot8NcK/XxCODCmW1MIYsi7vU2Th8UaZ9KoXTx0UbMcZIddMrAQrNessnY2U2OLo/k
VmhFI4d00q32pTPsh5HmR2Dmd6bR7qSwOtlD/6TYNUKH0VmBfXb7R64c4XjnYFLxR1oK9Ye3vzGt
jH4sZEW6jO07XwYsku5VuaQDbRyz8d3tWGsrCpclmj8wZ8nq59/y6qQwEx3Qf5QGL1Hhu6L8Idnm
PkxObXQaJXVnbtmprM4/LwcTTdPZ9GJ5CfN8xwNX7aVLPxgKVgcYvISGBtmziIH7TGAfssZRvYmy
6KNv2Q1cRSvdB43/hSdCgMal5h+y2SDW9FP/x5BCjCgyvXN7S2qOWtlZD6jfBO9vT9La4oSZM98J
6HEguv12kkruGbVPHQ4A+2OAApMGSQY1tsPtKCvnmcLDDVWRmZx6RfFtbKM0hzyHlFejIEhqnaG0
DCHbrzIFSAJabrfjrS0zHiScJbwV57v17aimNOjJ/oR0kWjXFNRSeud3mjw3JRRqeWOZrcfi6T/L
zHMxLJYZ8oeZUwvGJs0JaoudYdbuBTI2hSK5KCq6t4e2tqoBgf9/uPnPX63qVBdqYaQMbYoNN1BO
Dnwcy/nUqF5UqVBI/n7DcqyA8J2f3vPb+204A3myCkalf8EI6iwF0bfO1069FB2qOjoV6bSRcynz
v/e2YgOYGBwP+QmprLXE8liNrNXKTK0Ya/2nau3R4ptORsdBf2DfhomLDvFO6s2DnDnv1bj8Jmed
aygpB7f1aej7x7Iozr4cbdQ+VmZ9BjkjYsAZDvVxTnxezbo5DqocCW6nyT92mNim5b3UtW4Shuch
yHbAdTc+88qqehNw3revAipj3CUAF/2LLSF7lTj3ec64HW6pcdxPkrLxmVdQD4SjhPTHsZJ/ePGd
gQL6eYIazmXsjJH2V/ukTflRrr+ZuGK75U4b+5Pmd+di0k+JmsVkXubGIbE6x7BpNQxwSASWG2mU
mtDWsbVFKcJ3dem5HU5dcTSbi+N8TvONc291ncGnoMoJtuIqk6sKBOIAf7Gu5Xyvp8bBVh6D4afA
S9cHmp/ZO9/cSOr01W86OwhBGprJuouTQulwYmxF5V9C850YgBKaiFI28FJ0xbUazxq+4JEq6aHL
30VNz3E7gIYF+vS1InZSXu+SP0QWMsLpKbHkvRP0Lh3a59g2T2I4N1W1QzhzVxuqO/hnqVd3sY7V
2UMkjxyA4OGai0jhOvgn23iOydCD/jmK/jH8s5Hcmeo/kvN5NO6m8i6k+X371FLWPi7LCyUmKpVM
wGI94xFM4gYz+RIM3+rukI2XHHkyK5xcZfphjrnbKmfV7F4k4znvY9D1IW/W8aA6A4hLXEjkGFmj
Ld0ade2LzD8Jrec/msGLe8LX09FUMnhPZoDEaLMf2s+O7btg7GESaodxgkypHAuwbsU3TeWgRVBX
L79KwDENYzro8fegRhgUbNg0eB3GNHqOfNmsKvrbjx8doe/9cusVvAII4PcaJDWs2hlJv9iqjV9a
bRwbDh2p1s3j4hCyZMrgd95Pe1W5l/pPud6QPH9uiicB5C/RDh2vPTU8afIx02OezppbZ98MM3d9
/0GR0hPM0cn6UHSnTr/UwqudT71+noZvXZPemfnPrIQ2GdnnIrzbWBbq9XE/P3wdwL2ULtAVfHvM
2faUN2Ht63Q9FLcLn6X6PksexsoD1UHi9Kkpf+nRHVXLZFOkcV5xi5sGRD252uzHitPOYkXqddIh
S10al9jUn5whPBkmRQvkI24PceVJPAP3gXHN1ZkrdwQL9IZTlJVxsdUYKdTHRvlrH2Puy9cRFnfT
ELRTV9ct8GjdC4zajbXPt4ewsnepY6kzwhYnAKw53n4kpx21LshLE4kU/UkfWqA+9sd4KD7ANt+P
VnAejDrbuJDWvg7vGFToTEDKV89Bq1d7pYv5Ol1ccyzXVvVedCBK807fIgxehWLpgb6eH5/cPdRG
3g4vNnkzRWWbegiuVvknsztO7QabcyvEvA1e3eaqKaSuK8rUC/Oxu4P3Qhm0DdOLUO2tNsnVkcZo
QAzOTx74e1ewgikQeRxgo+LJPRrnfXOS49hy4XfDT4eC1Qb56fbquMrt54AzLp+qDBWsZcam9KWB
gEiReEn0OTQRr/2nqlOkuM+3w6yNC/LGrD+HBDZYvrdTGCDDmLWtk3h0oSrs2rNjYdeAzfofZMNn
o7F+34639slg9wDbJj247gmXk9YHvmMmXj2ajSuHyYc60C+Fqv9t7ZTpAwTCg5EjkF7oYvWlgLIV
Z5oSL4V/WCG/Uvwom8+3x3K1gRcxFssvDqJQj3058cjxf+JM+3nSzHv6XLRqcDIIxDM85y3Fi/WY
aGvAV6UcuLylJup0oxj0hJM8cuvwvdkX+0b7RuFO7x7seqvYvvq5kHz433BL7JMErxjCipZ4fRfs
swmt3a7cBVuLYm2t03rE1RXUG/o8i+uqt0dfQcui8JLaCt/pwWR8jssQEecPkc9ZePurrQYDzERb
d5a9WxYBRyMPUl5e0L2qai90apwiupuli9Fj3rik1kJhl0zdDd1KlTb9282V6oUW4epeeG3NMdF/
GgWck+kHWeTtIa0tCjq4GjuKI/fqrZwZok00TRIehiLKUUrkYCdNxtGOlZ+mGr8noXmUG735+4nk
5ICph9wu97yzuCDbatDyNq5yD0tYUBxNID1aSTW6jlClfTDG6ka8PyrIb1KLGao4Nw/NWfLuqvJk
jEpkSl2Ye9jcxTSchlja9fQ0dnT2bKt4qULpEIseeWHnY5NJBywjL2kyGqhM1ElfvqgGlc4iUmK8
5NT2g5igorU2wg2u2gXFe3a7MrmjnWp3xBlcs0Alp+gy+bHQjGhflKZ8KPKock3+yp2fYzBv1m30
EISxvxuqPnmpS5N/q5DifFdImFhD8ihjfGOrEOyo2OGysk9535sT7CdeKp2bpkNKuhs451CWp8eq
C6Q72tX+njmMLzhp5cpR6+GdKX4cuJSZfGxayuxbb7fKRS6Vb7bwvxaRNNZHmDb01aNEPvSSBcXC
smvUUDJLzyFy2b8V3HE/aZKsus4QIIdCgv3BLHAHTOGXeLISOuk+NqEx+FNY3cWKNrqhEij3qNj7
/ziJqoLjhkWxk5JI3aV6btxnKb4KZg1vVgEN+5wNo7bvRdJjrpRZTE9fbXz/lbMIuAsNKsTQKNSY
8y54ddtjK5bOth25l1S/suKb3z/7xd+f6G9CLA4iO1HQUzYJUUT/mFp0lzonGy3+waEdHRzbcAtm
srJxwZigp0WLYBYhWNwgYTbZuSpFuQcZwW0mQMI1oMis21fdpQh/SPHGw2BtCsk5Ub/ktqeqtrgV
qwCzNNxvYq/vy4Pd9p7SlgD4rdPt82gtjAG+k5ItT3JqD2+/VNg66uCEPZdvNxUnW9Q1xY3YP0Ch
lP/DongdavHFSj+NjaEcE48Rv1h9CKPybure3R7PfJItDx6Dhg7VunnW/lQgXq28YkBQDpmpxIPn
9nOS0In0lX5jzlbuCrwg6VgicIyS0xLoazR2niWGnnkBouXR9E1JnqL+vmP73h7LyrehHMVHATRG
wW356oj7qa18/Pi8dBxc/CBhcdDZ2ygUrwSBnwegEVE/7LOXuX8XNlpmjVnmZVOA6FJ+gV509gf1
21+PhTD02ACww+JctiK439A716PMC7XWo3zm9r16LozxeDvMvIYWn59n2pz5zxJjVx3rAHxipslB
BUG8d1UHsHwfH3QFkfmLCRXe73rXTzeeNivLYUb9yqw6HohXghOl3ippnPqF56Tj+644jFFM81qy
0cM73B7dyuKmMshZMItboI++SFL0tsx0EzVUr46q31rNvajmGyW6lcFwd85mK+QJOpykt+cBal9t
2MB99/qwvkuk/iO5Hv470Zk0feNbrYyGd5OuIaNHc+oKXyRFVRYCyRaebgrKnfQLJGfc4hiujmdW
fUK9HtHuZRKeWa0kTF8wHr08THX9rdb1Y9tkB7/I/n4dIP+MRY3B4ptbL2+nTsWMIAkF4ynzLnoe
avWXFPnRS5ME2EJpKJPfXgwrFxI5Fgcdk0hDabkYRD12A2oLwuvTXHmaGivcqUnnIEneWjulbULI
2pH9LdUidasDs3JmEJrEDmtETo7li62i+uc4flR4Uv1FGpq9Jd41kO1vj29tebwOsljsoTSBRzYI
YmqwELt3yWaHYXUYqjWnKM7s3LmIYOGejQ7dJLy2Mx+NsbhH3xow3VahffVDvQozD/TVlZR0ZOZo
TwiqK7hldqeJNHgYWkTqnnXlaxR+/Q/zhsQfdAmUzkjB3obLkYcWssKo+qjZgeJw1fr97QirA3oV
YTFvvjB4RdSy8JTcPjsI7ykIjQA7GKwX3Y7dKPtyO97qdwK0A6qG8jmqJm9HhGJEHMi4iXmTGkP5
mn6PfQlI3Zc2Uq55gy4uD67af+MsUq5oKEVhlK3wLFWMGGB15kGpx3KXDy2wVKuRcOXqs7+/f7kV
50LVbJB01RYwBhAnTcWDMAYH2f3CbjTa0kReHderEPMZ+WoBFtmUSWi0FZ4Q+H4ZXoSWoWn+DJOf
Sry//anWQs2lIl7ryODzH29D5T5WUMhf5F4bOjtVpE9+JvYYbtRQ7jBkyAx945RYWxukyVQkUO/h
5F18My2X5FQfrdxThYJPSsSrEqe6ZIv1sRVmsakGziIltBiXpP7k3epq5Q9jK0VanbtXQ1lsK0o2
Y1npNjFQ+6pR/TJSL+pKt0HU1tzya1+7F1/P2+JQkgJ4x0HKgBy+jV59QgF/36mCa3EjoVg7xrGc
hYMAfwiC3yLrl9UMXRMERD01Nx4AVj1qYbgRYu3jAKrQUPHA5P6qdmMF5kiBjzWQOMLVxsskfWqd
jWRlK8b856/2kDGaeh4qBh8ngj02IXrdde6m8u/aV5nJXSoG1sg2LSFgHaWp0jSHzFMGlT7opWqK
vZb9EFuU2rUT3JyNMeY0GVzuvBRfjUYPh2CwCiE8Cc/WsDi30zetvO/Cbm9pwV6vt+7yP7nP8mjl
A83+QbQyrOXAgGClAK5T4Q2xMT1YkjHtYqnS9vKgSKfYRkrA7LqPvowabaEa4wHFnvjQ9a3sVgJ3
YqU0x92oaRWYaEnsItUR9z7kxY3Ta+0jo/0I+GJ+D18BRBGf7fuxcThM8k+JWriT+UVtN8771al/
FWOxyydg4EHmsB9qp7i31B7l7OmjULX7Mi72KjAhV4+TDUzJ6rgQ2CBh0zE1XBY3EQmDMlqSmcKP
3pXdXdh9pwvzH07iWdTs/4IsTpQBRXprHCnWIp+406XILY3KreMPty+Y1aE4hsyDCyLOFRrHkpTZ
KsFk+sQDKi+nSSXZRQHqdpS1o5gLmXb9XMXicfJ2f8RFqbX9aAnP6aAzRR98ccqcyh3LD2H683ao
tQGx34GsI97q0AF+G8rKjdRKfE14TZA+BrZ6VPrgTgrtDfjOPPvLDciTcX5ooVnoLHtUlo9PotlN
uSfrBeACWXqRbPv77aGsPL7nVxasSDq6/G9xqjgilvCXkGhQFb97/9yYzs6RkNrN76Ii3IMxKMeN
hb1yXr6JOG+2V+dYkpAvJkycNyC+lWhPZQBwhYekCd7j9thWPhPkvVkX1AHFd7WF0A/O5Cih+dZI
aB3Hxwpf4MzeuMhWh4Ns8NxwmxFui2WnZVk4WZjIeWrwxciKEwKLcY04megP/2E0oLgRjABhjZvQ
23lrK56oorUST5c+WyYIFPtLU367HWNtMHPCDvNj1uxbvq5Mge+0XelzUxnsLZIiGE/u5aRw23Fj
3Zkri5uuKAIx1H5oTf3RDny1DKS46aaqrVLP0aP6pTTbb2Xm5wLNhhicFsZML8j7XqI0OkpejECh
lBpHwWW188NCOjeTgomXIicHp5lqtywg0iTGlH/J/DE695Oa/E61sDw6qM/iwlJp910XjCd7kqqD
URj13kI+7IxO3+D5dZG7Vd8Pp0TS4z1fufPgEfVPHYBBzIN79adIG+nBBBkJrK/WnB9y0erDTs3t
dq+1rbqfprL/3ehxtdOKsf9VTXL0MciM+EcghHMWfqTcGyj37+027U5grT/GXQ4BIJiCcySZ00kW
oX5s0PfYdRK+iKrA80rx6Z2lSZT/wshxFkaE7BqYZnKk+7vlIXn92WGM8feowtGi5tO/XVom9alc
r1la/ih+TYZyaKr0cx8qjxkG4LdX2DXxFJge9ZYZvMvb+WqJYZI9lanSJl42e4TXYc2lQ9t6VwkQ
DH1zH4jhYajkb6NvP6bJdIIK+0WOk41n49qI5yLtXPKZzQ0WTxA5ySs5g3fvgen0hig+yx05tSHq
sw2i/PaQr7OHecT/xlLfzq4xCJ8GF03edqqw52725nSXTM2xqN7ZFQTfrYPiemcRj8cVNUEVPdbl
kd63laW3BX3zrPOPRaA8dqp5uj2k1RA84Fg2YA2uCtBKUjmNbXSgJ2T2QfCrxpP3doS1DwQ+CPo1
VBISlMWxGkiVKoyOVgoKMJcUi04lTnw3suIPlW1t3LOrsSgBUq8H68cmePuBell1cFX2Yy+GrHuX
VYiKVlY97DtryPehUxYbVcC12ZtFsXkrkA1dNVrNtjRjgTK6pw+BdQzgCR5a1e83ktbrfAiPL+5u
JM7gaJEbvx2VSBU9idqcLlGugjv+ZJTf7emoUJELgIbc/lqrsSzU4GjjsK+NRay6qczGaMKEgkjW
fTB5FO8MkmYBm8r3T6iNWd8nVO03NvH8Xd7mR4zwVdTFxnK4LxQ/i7nfw+E8H/w7U2uVnWxrYmN8
q5HgpoC8XROyDfDkSOo4ABYivuYDYLX+nWpulKJXYrDMkXOwITTAa1qsQnkUMgyfMvaKHvfxRv5c
jOmTGrQb6dfaAUyPjTVBS5TKzvKwH8asnlT8MzxQZeNjqkrvHcXIjhUXFvBR7ntrEN8ryTCezK7v
6KQ3OaLtqflYwFvesq9c2QosGhAO1PCoEi7fmLk0lnY/6JE3AGroBpyFe//j7bW5cvyCyqYGOb8R
r8tbY18p5Sg5kZdqn0wz3KeyfgrrxzJ29gqevsWWpMzadySddmbxCLBlyxp/WJhpl1sZp4lfvcuM
6hn7oTOaiV9uD2vl0IJLLnM/UaBZKaLBnW0bADBe5VfnoJO/hcK/cwD0Rq3+9Xao1Y+EAhTGSUAN
qRK+PUnK1EKmrGAGUc4V+1HSSNbj1NnYY1tR5gG/SgizpqtEbVuRN1nYZMrDiyGCjYN+LcSsGUj2
SuHx6iHK4zFuBnxfvG6Sjh3CaPCWNoBx19xEDagQCAAOXmgJIPXfDqMq6jHF/jL0QqXci8zZJbWy
kxCWF+lwMUMJMl87/ELx/inQh49FsfWgW9vfdHigB4BBWGGzslXTZmzLwAsS9WJ0L0XzPZdaFC77
xG0gvMeaccob5YAB9dEMlPeJ8h++5OtfsCS7Dobsl3rOL6hN/UUW/scucjaO/vVRzt6Z5JIQB5e0
QTNCegi2QuBJmZN/VS2kT4dR6c6S3UiPaDcGJ90gixaWD4jJIXEPEaYBCQ8CKNGq6nB7h6zsebJZ
aqJzXw/3k8X91xdCreTBCL1GeUmzL0b5KxAb78xrCrFmw1fnhQ5akE7yUs1fIIjOJZRHHnvkJyW4
HyFW5UnzqynbIwJTD/iSf9QStXXDBv3y2+Nb2Thol8Egxmyex/vyzvgf0q5kR25dWX6RAM3DVjX1
3Koe7LY3go8HUhIpUbOor79BP+CcKhVRgv023jTgLIpkZjIzMiIs+rJrjSE7grc83RTOBK11xtf6
AmtW1N9PPECXu04pRlgBI1vsoorer44haIIBFqKGK1Fy9vHwPDcB1s4qCiBPiAdu3YL7WxrZK1Rx
mvt5psWNFJZ8jkAdvHWCae3lo3HYABpAuw0VHSR+y/pt7c55BGb37GjU/Z0/dXcsnN/scXgn0v1T
YRx1VE5Mqa9w8iHTCa3esoUpNMDSeOipeLLBhboJzZz+eZ6OU4FhBDTD1Jjw4oOmGWaXo37OjtI5
sGp6Cp0Hi/Wbul0jAtB9vlNDi2TPMWe3qUIYath7CnZso33pygkQsrW6t+4uA9iMcvL/iYIuPh6q
IsLKpaDH3rPINpiJeJ+INz74DQBk16+V1osBlhspCAL6IMsir5CizQXETo+yNaD7VaIBNxUQfwzS
bhIAFloxhQjJ5GdbpPLD1suhOCYK0//pjP2aHJV23SpqQSwErfXl1SjKfAChZEiO/hTeWwyEm0O6
pWzl5ajdxgDj3jbSCTwVovOjSbkoKVSo6NGsuu9hXh3kHP0salR0unYl09UuCOR0GMQAzgc4/3NT
iirMG8OcHi2AxndjLcVz79UQF8T48Ip/1LkV9VRVUF2FtF4EfWmAt1xm2EewCU3PLUNXwKsTr/Xl
lkyW/diQ2t06TS3Xsg116hdPIExAAl+kioKqgHO+xggqYWAVnCh6NGUiaASCeC/umIylAHAddS4W
QF0jAAnsBpoVUJ1t9qmEssL1c6zbVHSJQEQHeDmYhxbNfpE2QWqHjB+n/lCNmGz1ISYnb50xX7kw
WkPgUkH3Aw4URFTny8VDUjYQJeJHRodDW3+AGze2uk+gvLq+IN3RgUCKIgi2cD+9hQ8gdmHIARp4
RwejfinqcujvG2gmXLeiWw34OHD/of+mhnkWq5mqBjK2Iz9C1SluPLD7T99ykGqVxo/rhrTLCaEa
qpya0gI+N5Siotv4dcuOvdVDmbThT5XTfe29YiVH0dmBDUwZ4H2JJGtxDfJscqIpwExSObfIvRxS
x05UHWbevl9fkNZxnlpabBDKv0MTWRM7Wk69h15BDKqKh9GAVCjzbrPM3/rE3ENa4HX2vViw7N2t
rNfrv0GXrajXF04jqmDhsmpE2rzFEOLMjiBF+ApwXgJW1P11E7+fv8vrDeyy/bunpWp65xtngRKq
lFnJj1Htvbn1DA6MbDvWWF5RbeDbADdw2zgYpwcHPYdiiu54ld8Cxra9/kO0G4t8SVHwoJa09Nph
Pts8AvbvWNl1t22NGrwPIWZd6V8UWlCzRHVYddYQEhcXvOBFlvU9Lvg4Fflb6WVkD94NwuO0x4Tr
9UWp03jxcQHSVYA4VEyXuJcm7/2htAkgwWL+EYi7CGBGXt45s7cb22533Zj2C4aoViE1A9vJsuBs
RaSbMDFV4rQ8A24TQ0SUBWvTS5es8b//d8RWBCLwOiwZWTEuAcF23pbHzgX3TlTNz14aHsIsh4jF
sHfBYyZiGUMo17W39mw8gu0MMkb0poUm9IqrVj5l+XU9gJNV/w0lniUpIXj1xAjMJlBFDHAiKG92
G+rMYm+FZbgNgoGDZLkGP1AZvQM7u0ZPpdtbNSGNQSQQhV4U0zjIZEhp1eUxZN1NJK0vdQVODYnc
bjdB1wRTjGtkIboNRrUHD340a92LJ1JujkORtgB+S+OBixbKgx+u/e3PDxFw0lGEdAbaN74KKCd5
PQQODcog/ncEncuh7vhhNK2nma2xGumyGYxpQ1QNHGIh6mbnZrLUQsYURYCXW18iULSn5KfZDjEN
Pnqfx7211qfVeVLwL+NRi1I/RloX4YnzEPScblgcgxozPxAbF/W8chpXTCxLEqh1zAUJ0eYuacdv
5VSzJ5uSccWK9o0OVn+UyFCAwSVfBEDcItmYDdpKXsaDLzKdshsjMzhY/YbxZirS4jBwat2CgDhF
QyNz92Uv2VrrRHcSA7wpcOcswFSXUZgMmAru/AFR2JjBnVh+FBD/K9m0sljdBUeZU8FVUbm90C9i
ToUhZwh+HQf3IQROH3DnzYDKO1wKNR6iHIpF1ko81CVMpyYX558gw8mqCD3jDhEhrKYNb27tKoqd
4eb6RdMG3lNLi42c3Q6NM96hEZ4FN2VT3JSuv+t5vu8z727ECFPMoNsWYlQlMrrPZelvy9B469N8
JcHXnVsUr5HqgDsQlQPn/CoGJIBA5IiMyp3Ap8ZGCJzNK2vVmQDEBDU0xFuNkkoNYkrB0ZAF2ou+
hSlP78MAKsvXv6jOp0BLXkVbQLcB2DpfyFCBPlyGGBieIJVEybubo07wWHkPHcg5A+PlujWd+1fS
LC54atHhWOIYiDmTduLosDk+ZFLFEN1wFt3Sgj2SwrmP2LCWyuvKvsAB/WdRfeUT1xwZref5Obpt
Mm8fB8HppjSbO8gGA3nC+3twrO6NwY8lZhDjMHAhcNetsZVoNxJjsCEGWlAeXKYY3uBgmM6q4UbJ
i82+zxiQvP5VdY4FWKF/DSzigtcVnZE3+KoZByE2tAxve5N9d9w18L3umgMIiHYihIHUuNb5t2QT
CoHUQF+PmIYVe3P/YkFS0CnYNzfztn+xJrRPQHOHK3bxZAlLGvQmqLCPeAY+BtJ9y1y+DZzyx3Uz
2gN5YkZdj5PjUUyh5H6LT+f5aUyJDY1IoPqIsSuKEnIQ++vWtBt1Ym0RUC2zNCbPxaIUVw/taCwo
mNL9FbDQdSuQHTxfUw8PyBlYLI8GRuORpzfPVbDSE9V6jX8X4i0HOEXDmw4qQPBNTv8wUQs6SPW2
4d7RsdLngIyvrb2G6NYePvAeYvIWk94XpLRQ5umjioIYYhA2igvpcEtM72bqAR5qytvr+6Q9FSe2
Ft69piF6vBy2gjTK45pO265xH4Y5vC3ghQc5r2Va2sV5aJuguOHh34UX5mEnpNkAe0eHOwaAiJCb
JjBQd/iLQoAazlGAQsw7LYnHgsIHyIcio2uib6bx4ojvQ/7p+rfTejsMqgPdB34X1C3PT19FHDYQ
tZSOk5+Q0thVhvf9ugnN6cPTHsTt4NtH2Xf5QARuIjUNxHQ1xnuL32FDp6hr4nr0XtopfAxK45PM
oWZx3aomrzqzqvbwxFVU6N/5AQHWAA2sJ2DH7nBWN67Xg0N7/mVPxjcDbPUVXYOLaG4zCLrQGcVU
JGQdl9+zFN44sLDApG9434giBmuwj47h9bVpzp+L5/3vCWlgwJbTsYDKQlMgR7sfvDZI4AhGJuiN
zBAj6zU4sNYUcA4Wqni+msg9/4wZn0RtQ/ztGCieqZJsW/uXOZF4steYjHTHRDFnhqi/Iu9fkg2m
Rd6YJe0zNAyqo8P8G7PDyI6MMKMhjJ2dZ4d8bFdOv263sO9YGkpPl8WnmTkDSgAiO9o5S6bIvh/b
5n2Ua/5Cl9YACwp0Jh6CUHhZIp15ONYBhMmno+HdFp63F+7TZG/aJgRf5N0QvZHmYwbdquOuhGWN
ZwStDJ7R6KfitbvMe3kZiTEvnBEYNhZ743fm3HPjdixvBFnxwZrdC2zwe8KN4JF5QWQd8MEpTUJG
4OyPRn8vczDczV/tJqnlZ7OqN9cvgGbfYA1NCcy5wwUvCzQOh6bbYDjDkUf00cj9pC2996wbdtfN
aJwjTgXgq8ihwEpsLzK1qfZmzxi64cjYEEv6KVpDEWm+2pkBtc4TJ5WnISfBPAIpW72ZI9g7WIeT
/uSbbBeW96Jc4yHQnIczewun2KUdHT1/Go6REcTSxvMLsRG/YF90CSbsr389zSYB66XQc0D4gw5l
sTgSQR0grKvh6IxPVse39fyJ2GsVCY1/Ats4+kVgjnYu2202x4yP29j9MfW3Q4XpC9eLVY1ThmvU
B5pBHpArox8MvjoUVy4G7GXBuGVxuzuG7gDoGmT/6o8y/Se1P43svWjiT/QGT5MgoT+NcEP9PQAr
Hrm5/k0vl4tYDR4bRZKJ+qS12EDRRhTlT9odXfwG5t7mdDd30NBZSRgvtg6hEzRHWCqa0SAfUuf2
5Fz66O5zO+og89dU5h4yBlUMfjv3QeB5veI4Lu4YTCmCPMArMSEH6vhzU5Iw6pJaGEkW9HTXW0N1
z0pjjadMtyDkoaB5ADQQ1fdFGBt4UfQjXo/HsJ+OgLXcB6NzsFr2p0ceiwkxWYC5fsXAsDSTQW2U
j5mdJkjdkmgYn1DPjKPSW3F/F6dAmQFvu6cQefZFz0TYIjC4Y6SJMzVwFOPG67InANM3c16uHDjd
9mDa6De7GzK4CzqbhrnpUETkWJal+cpM4r57abQ2Y6q1AjiOGnNGyW8Z+110lf3aasgxl1O4i4bA
386kTHd/eHnw2SLoxkA2xke7dxkNIyuTRRd45BjZv1r5TYqvwvw6lf/8sRXQYQAzDmwMWFKWWEwG
fYK8CxkFwEiNH2y6Digcr9p2+VpudhE9VKZ5Ykl91ZNb2mdzMZnAohxbaMEAjnMcbJnH3gCkmpft
czt45cL+cX11ly1DZRTFJ8DiFOX8sqcrwtlq7SYgx24qAPCJfAWF88WudQ3vNTPsMW6lyDeZVWLO
0YQwcqUouBkDo2rPsob9aSqsfg5mOTEIAWKxC+hHlBclp2ZLjlUE3G35gqnO2HG/ONGv6+vWOBDA
ZtBmBlYO+OXlk8/qpG1NkAM8Wn4KovSMWwdwrJBNKbJuf93UxctFLenE1ML5diz0o0FIcpwlKHGl
LDfVzMCoBQwSa+bNDL3WeYZA7dCstOu15ylE4R0BFWwAy5PLcyHt0TWMpPDANTxn4hceOuqN8QzQ
+SfQF38N0QNf2UDth0WhH3Uq6G7hpXt+iKc6L/noCnLMnPrARwGMfb1Nob17/aNqXKbSHnCBJgUf
4QW0RFQOd2ufkiMDcnszy9Z6KiRklfpaSlArZ+Hhuj3dJqrSB56BgDSifnq+rEoxmfkzfA3UJUFr
C8IKoERl9TT0j8a0y+tdaWEYsa6ntZq77nuCifM33R2YAZYghRKDjjZlFjk6ZXqgMivi2gdZsUv+
4oOqHrYCMkNDYAmZQSKAmkJB6LGG9HFNvrfBY+RB5Ont+nfURAYs5j8zi1JLh5zPmISB70gNKNmy
4htUrVbCqfaTqaKz+lwo3y/gASw0R2cIAdnqwm43B48NWte8X4P4aVdyYmXxmKhr1vcSDeyjUzUy
KeaG3ZYhWtjXv9faWhbnrk2tWQwyxVoIKEUldGWHCqlih/f0dUP65aCtCdeLCtjyCeZiEBDPI7X/
U3QcTe9g0XbFH+nWgllQdG2ABgZP9GItdRHkcwukbBIi44mttuQ7OsrnYLLNlROgWwx6pqH/ey14
UZ7fVijKhBQsCmnCCH0F0VQiib3iELSLwXyGmvRCH3+5GNrDGRhdlSa8kdG2deWP0ZHkHgNga6KU
OleHJDdQ2HzFbr24MoVCjduCpknbMnD32413qCA9KeFcNz4Lw5VwpVsYwjw63Og7IwovdqmZ2OD0
DTxrM+07DmlI/2bA6//6adMZAW4HY0OQ0AHVySImSmTbQM4RcuyL0t7wtK137uRPsdeX4e7/Z2oR
kAJpFF5aZeRowtEEDAD4n2Z1e92G7rwhyioxFEiUAOV1ft7E4Hh8Fj6GcyNzk/fZplpTfdYdglML
i0Pgk8ayyYRYPhf7abQ22Sx2UHnYONOKH9DtDO4neAnUW/EisI69N0C22sNbRBjbdLafWPdeZWuQ
HF1qgrkZIJrw9EW2p37FaaqLJXRZViI1KQU0P6Bi5x9IAH0dKY0WC6TywLJhBOZhDPlK81i7Qrwa
QAQNuORFRC1ySL+OTWEkIvCBzazM9I7llXPD25St3CXdrilCH8VfhdRhyYgP/UZRDmI2Em/ytqP5
4frDNiu+4Lj8+X3CMzhExQ4PSQwbLkKePVsTZkJAtSAxd23McpPOznM1/rh+zNUhOwMvgTD+1Moi
5I0Az5vSNQJg+pxPPOL7CjKBWVSxDeEjuP3HlVVp7YG2Ar0SEEpcIGBqE4Dvxq/CJPXSfdSDGXwo
4lKh9SGZfWt3qA1dX6DmHiO/AwEPWAkB3F0OI3iB4ZSUNmES5OM3GfGtKevP101oTh88GwZP1YwO
ugoL91rjfnXhXAVJkD7a9BUcP0O9gofSfTYM0aqwhOLtRY2/TcdZ5mUeJb5R5XHJrCeDYqqjd/ln
L0gHvKfWGF5/16mWJ+PUpPqwJ/e5tZ0atBxZlIz9eDBYeyBetaM8fBrRCLIouvx5eKB596kf2mdz
nnajYC++pA+5zW49cP9ismAlB7hEHeG0YrzRAkIE/H44QIvfNNHZATsNPNlIXoWRHUde7PKB33Xp
vJ0G8dMC0wB6IOPWoc7KTdH4N9vDywv+LUCEW2btE0ylGDeNEgego4Prp92ms5k40IZgqplDiFhA
WxXTgmvUNZetCbVq/M/AjME6dEXOV52zIgz91IgSCC+5DzPe6DdTy83HDKSlD0Pt5VCXKegDeLTF
CwejwK5DP+UWoJ6f18/5ZXlV/RAoTeAcotgO73f+QyY/yLqsKdLEz8Ca0RStG5NZQDc2l9ZNFhTD
V16zIvbHtH9uWto8lA1mT0vwhr2lrV1BLAqE1qmY6oOFbZxi2hj1I8bnio/rP1S7VSe/c3Ehe0sA
bJ6lUYJ6NAWDlJBxhVj+3knMdInOp4exNb1tRKu1vdK5gtMvtLg0Vg16+7rP0qQDiXVI7xjmIoxi
e3156j+5uJnYcuQmYOAFevF8G4oA8pojJVHSOO4+gq74lK29xfXr+NfEEpgyCtKXyBbCZJyLTxzt
XwtKC+O4mjTo7IArCXk9mFZRz1Z/P3Ey5Rgavt/RKBnIC3DmcT25e9L//PPvBc+MwWt0Ry+1pHK7
d9lswZOVEPpzCkXD/XLdgu7AgUAMtwKPLQjlLGJ1EJWl17AoxAxoAH4PEefRV6v/ASz5DodsE2S7
6/a0nw0vFOBEID1wMYWZR26a5qMZJSx0vR3GsAUyhAa4ryBnaz5XXZblaQNi7l9bi0sPbUoiGmuM
kskNf3o0esDE26MbSWgXCTQ3vOPYguM8teOxMm+UfKAc7GQK7D/Pu9SkBfyPBQVHPGPOT8pAW5DT
S4lNBEtME7vM8b5DJAAoTFHw77OVrwnA/w7bFwvH4DkSJF/N4CxQPyXJuiIHq1LS9sF4C2TEp1nY
1gZYV/Y4FKzamW0ht03te+9QhHRuGZgsMUUHlOuAOf8ko0OpVJmGGzrz/uBCZGjfOr1STI3GTdR5
7n4saLqthtp+gLOsYrTQ6M31g6LLG1TbDdyGanRqmf3knSG7Zg7SpHDyg+PfeN6NZ9Y7aAxg6G3F
LWkyY8Tl/2ypS3Jyl60RIj3ofqUJqQLxElosvekloT9CWnUbMdRrUw26OrcdgMYkVPgAJTR/bjBs
Jwv4QzdNjIzIV7/qigcZgOJ1RDDdOA39Nsyp/2hIL0jCoAz/kYZpkpib1nAEa8Ha1KvOByA9AxYI
hJJody6CzhxWeefV1EioUX2tU6h8iXLXVSDLBPtO3HDxK0vXwANamyh2+4A4qbCziATBYJed6PDJ
R+OBNtve/SxqvjEGZPLfavOPmSwR/jHRa6IMjDcWqBLPv7dAZYcEKQ6TMyez/T0f8ji0/ya4hegB
+tA7hpRzuIigmNsSiDV5mtDJ+RVmwTOqcCsHVec9T02ov58c1Hoc85QTmJDWc+TdkfHg9sn1e7dm
Qt3LExOkd7I8CEiaoPtzR9r061yaT4EZrrx7talhqOTWMX+inOPiAPTYfFAOiDRpyvKJuiKuwTM3
TNMrIlUX1yGCXT/zn/08bUnfbpiwViKfzsGc/AB/4SQn4RlAiuEH8BLvElLfT6X3MJbOKyPTFiLI
a8VTXe6jBkDBRQis+AVDRxEBsFBB+AkaLcGeAVEt/TWFLt2lAsIJDwzFuIOX6vnezSDxhHRKCBOZ
z5DR5s47Kmv23gw66470RXeD12a+HWpAyK6fGrVby4iDgTDcMKQSwDYvLDssyDkNkT2WQ/6B8tDR
zZ2tmIDQKapdJLm9MYI5Lts17L3Oc6OsirIG5tCii6nWtnNmJ+hn1FYLOdwww4HTQhzDOLZhbpq0
bf4iliMPw8gGCik+CobnX9jq4LnzDM+4zHkj2S8aPTHy1oj3619TdzQjqKIA64ROBwQkzq0Eg5Uz
NtphgqbgzoIjHqvnsXrPax5b1goFlfYiYhAFWQJGsFEGW2xdMwUOQq3KAE1yWxXW1s66O8D13tvK
eAmj8d5y+YtVDP626uwPs1wbA9MdnVP7iyytaR3W4VyFydCJmIXvfD5ETRAPw5OAqDIdj6P8cf3z
/qb6WJ5WTGKrkUK8CJFan3/fFBuYdSULE8OsMygAN8D3kGrOXqAL4v6IbJ4+W/mA96DIUvrYBXI+
tE2ao0RS9JCnpR+DHAuw0Dn1s4+n624Q+fzMaYqpCUY/V2BpOkAdoUGeOU4r4Bnt0QDIT4GSAGZY
1t+HOoJSd0DCxOvrPSpghzGFzGt1cDHAB1h8fP1L6XwWQhlw96AdB4HyIt7QyqmtgZVhUkfObdq0
75hf+H7dhO4Gn5pQfz+JN60NDbI6yMLETSEWxb4jHdy46X03vV23o4trEXItyKT4vqrgndshPQjM
wSwAO0aQb5jvGYcmL6ediAx2e92Udo+AYQBDAzYI8JZzU7kzdAbKB2Fii/ZR9HyPBOtuYPRllux2
mNaI/i4HoZDdYA4Qw1vg+ADV1MKeZzSml3UN3H4vi58SVbVNFUAqKp7M0ThYXWTfzXgTz+ikYpKh
7qCrWRYoBMd1jjlB2gro9TrMXHEs2g+OtidwZB5+mrdwlcyoWn/wUfibbXcProy9L7bN2hCRznsB
J4+hXdRdMEy6bBCJqrRba46QJ1vTs5fTHw5mQ3wGjtDMAKkwWqABb3fgHnqpS+ehmtdAlrrCHloH
4MnAIx2s30s9KXsoplpUPsrQfhgHzqPD8k3bvWJKGg3SYV97mKktg40ZrERczb05s7twm7M9EWEw
8CxWgfwnquSHsMKbCcKBcefka9xCmr1E5QygDUzpAkexnJmcG19iKgEVfUHEqwdlZ+mZbdya/Ob6
zdEuCu9WCDsqZodlTgaoxFTJADV9SPX5tzSXTTzTOd26wfgpmnJ/5aLamoQJqBsTc0yKr+KCr4nU
dh/0AYdTAO7xzfMoeWZ2b70E3LF+ZXPUbRWd/OeuBiX6XNl2E4MqK3tEkRHbO7RWcyv6LHwMM2fc
5llAbmtq9hthtGMsGrffkNqc4q4pgg1tm/GBerN1nNyGxAPv2k0QpdFHXSIVxMuO4XNm1u7699Tt
mxLJRP8A5MoXKNnImQn3uyJMsgEKVzV+/a4I/tyxQgcIk8FopqPZs7yBFQJtWmNgPAmhj0Oiac/r
Z68NVyKRxqcqtSFgNVQh+4LNtDHTHuIkeYgXXBOP1L1JifsEqOSeFpkRW4GxchK1jkXh7JS8Atqo
y0A7h5nbgtlRFcaMr0PmvPqZuJ8KfpSzDdUNTuHZ09hsjF2Wuy8sKlcCvSb0QpXgP/vq6J7ExaJM
CzMDN04ydf3dUJD7zgtWJoB0tw0gQkW/A6j7BbnCSLq5sXDKk7Qt7TsjspvXqeoxte4X4a1DJ3fl
m2qXBBSmA5gkhuOXXiSzh8G1KPoQlvnkFUDwkTXBZU0uicwcuBFgRjQ8knY4211VI5dk5hNPP9kg
5ADBXA3NUVl9jPM//don1DkQtOgw748OroZI0ogqc+IIcmXO93iYP9gGv6t4OMVOAyWArki9nYF+
y/VrrfuQp1bV30/ORtSUlLcGyugTt96gS/XRCxThrtvQfkoQf4OdGFhTb0mXV6ZunnFgQBJ37jdF
OkJ+KI+N+Qvvjr370rf5Vk4rqaDOW9mgZgAdhJIsXpbu664dgSk1w4Tk+T9Rb702ZjTHNF3jEtb5
EoRqTN1DqQX0VurvJ5/P45krCjTjkzET3x1P3JZDQTeB4/+0cvTAUuGah+sfU3tMFCefmlFTRa9z
iwLPEJzNAb3jIJ0AQe7kNkrDbOfQnG9MEMnuCLKIrXTTeiUCaO44qDmgrI7xBfXWWbzuABF3QDZA
gmQYpgMoSOPJ8nblBIDtijPRbB5A+gEyMRS7kY0t/FWDHus457aXuN6Y1E7xNhrNW8fWhgcu6VOA
4Ub5BJNp6FhchhsDUhtCkNFNrJmbT1M6R1/CkrVx59aDIian22D0m4ewRNRzeGkCLGxFByg0ZYew
D+EMGqc81JE/PUTj6giM7iMg7QeSA3glhWw/32e0NGpzDjo3IWP4atTmjQd2efDYp2sgfc0RhsiM
Aq5hKEpNtJ8b4szMReqXbuJAQhdGYg9orAZR3soOgb2mPqU7ROCPQPMeNRY0MRaHaGbQD+SSu4lt
JHZTbh1MBYbu+2y//vE1wUMBxUSwbSnow+JihmHZulCY9xI7eqUBj23zcTbfC/ehMu5748t1Y7q9
wsMEGmGgmbwEZgpaVH4dMS/xyDhsDIUM9rIetE118BcIQLzN/jO1yNXD1PRtDGF7ST69uuIF8ror
zlp7HBRhtCr8XXo01OSGcGwiNxlZCPBaKLMtE6a8zQMLcj+DFzwoIMmKU9MajVQyhplK+JbFGfQ5
60OQieHGm/Y2ZWRXuLvMDR+68oXmK6FB40BBloCYDgy34wJEfn7ePbyky6INvaS0y18uFZsyKG+H
xvrkht03OZZvaW2vKRPrDghSP8yYgWQS1henEeITcow4TiMGeTc1Tyz7xgnK7fVTqAnlqKWhAI4Q
gPR2CQ4tU16SsfZcDBk+iSGL/TWdME0chwGMM6LSjoH5CwI7K2uCGfXTpAfXhORGbGTBdmh/DcHT
UKLPRA7R9HF9TbYqnS/qa3hv4LGo8HRq0ut8t0TWtz0HkWoCaeTueZ4GepfRwj+4FigWPYGCpu8D
RDHns7mZB7+9b8K+fWoqaW9okf8UgZiSAtPAPt1X6EkjUUyDgxhbwM05OAxj4Kkx4339R2s3QnGs
qMKadVHqcoe8RFMTPo7UeZxzlNJcKHmsGNFdGdUDVvU05E7LISHbhC58UPduMpufpY2bGkTxUP9j
N+i7W8PK/dStCB190HsBdoU5rsX5bRnlxLAzLzFE9t5AlZyZa6ARXWA4NbEI+pROZme0qZsUjT3H
0WDsqQ8HgERgRwa+clV0pRZgFDD2jnlxBwCSRRhyHIOlBI/4hLTE31SSbR2ju6d5uRt756vBnMeM
1zu7zD71c7nSr9KuFK4AiRpCLm7q4kjP3LDGxoTtqmu2TTO1OwPjXknlWuPeY7JecXg654NXrqkq
LhC8CBebJzy365iYA5SoLcjOO4dR2sBmTCtnRAcVQMjAtCcqIKCdtBd2rBmSMm6Ob8q4xzwoFuY8
qWfpP0NZ2s1VAdw51IbZQ/THdD/a1My3kc/TeAyosalNzg4QMKb7oAjGTQHc59YFydqH3zT5UfYT
al9VWtxVEhI7pAa21gG785eK0fT2+u3VbQ+QbUiJkGOBuXnRzMuB6KMWa8Mkqo0jTf3X1BM3BLDT
3F7rHqyZWpzCwEkNWnABWCavMHrmbedQQK0cDyT5z18sCqkJHAWSlIvqjSyHGkhGVFb63LurMfBn
Bru+8x4nYqwk77rwikfev5bUmk9eRCAvdswJWklJ230rSyseou+hO20xgxE77Y+c7a4vTOeZTs0t
Dl2Y0iorXfRfmG+DpEs5+JvrFrTX578FLdlugYEcAkphQUTvk/fVzNw4YGvdER2MA2SR/362Ze2X
103YtBKQYKedEKnEu+vOH3nYPAxgMjXD7tUN658iNQ7QFtpBvOmxstdYBPQLhY9HmAXIaFl9Y6BQ
7EJ7ClCZjZ7yOjiQiHwR4x8rU+PVhRmMf82oHT05IKSgjgsYEwqzoCkoIvu7a0V7NPdXzqF2NRDE
+V3lcy5Gda1oEnZo9EGSkc9V9lWQXyxbaUtory+Ktr9lU9E1WZy9nAalTwc00Kjx6FWYKPGABcnf
bPZ2/QTqCogYJfjP0CJiFKLvMHqIWnYqm23dTpswTDft8FxDwtGWn8Fp2vVB3IKhS64JO2vvF1IM
T/W5cCoWLsphGNUmJMBnTIMvIh8+Q+Jn5Qrrl4eWgLLioWDvnJ8Ir6XCcpjtJ8T8QgidYkPU3Qba
Byz2sxZAXnBoBfKZV8btACGtCWjM6x9Yl9ji7YGBazDIAY+xWGQqzDKAGFyQjLYJGURzEP90hlt+
rrpgfDEis/9WzmTc5bLt4ixP55WEQFuIwIVQQEbIUV1UMxmq+nbORZBYk39Hq+KAtv22S/uNZTdv
URAcJJXfBcl/OFN7C/zxMWfDXcgHDFIPd7wPf13/HOrcLnNuIGmi38VVBak6349xJHM/VKmfzEZP
4px2wwOpMp6YeStfWhq5B2KLv+jd/5bxxJQRXM8Fcgzz0SUDzs1PbJAegb1MANji9nFeDi/zMJs7
aVd7YvU3dPoL9A5ENgCjATgQBODLsUoShZnZzKhrdeXXzv2ORquPhrgf3UhvxSfpxglgCvTOeD2p
cfDFa8ZM2Tyz3vKTgAkuYm5k4daSDbCIWSu+zbT+hBBQxHZttruRmuwOzILsYfRacezHYbjtcipv
6swRG2lIf1cz/3h963Ve8+QHLpMfn+aGb/fYBenkd12FVK1sY+H/+cAkNthSvXMfj9Xlo461rplS
B74ZxDJfWze9S/3qIwX1yvXF6M4xfAq65xGILi8kDhi6SL7hI6BFoDXgrQAIXj41fvrdKscPpxFr
mCmdrzy1Z5/fm6CLvM6YLCT2s7mFqvpTWq9Vf7X7A6QnYg7AuOiHnZsYpJNJDxLuiSjC2K+++Va9
sd3D9e+mi2tgnsDxBB8j9BIX7tAtwApKshYPBnFbQVxmKpubOjfAu7oGb9AuB7McWA+GWi+G6vnc
jZJ7IzrPzvRdSJQD5+AVJeGVBa2YWdKMg+stn+oGZixXJrWb3eCRu3P8tTit3X8MhPxuGSkhgfPN
ycpiajJMaCdWOv0krHqwmbvSytMeacXXocjALmf8CB4KBC8i5PER3xSzE4MdV1DAM0Jy52LM5PpB
0Hw3REUHBSsI/aExpX7NSaoGlhjLEiqX5+yVlWNsD3jWreHu1owskhuTFP3AcpTYbcoP7nyQA/q+
0UoSr9kagF3xKEWNERn70vFyvwztVgDbEZnDO7jawKRP15j8VmwsfWdKMKzYzIBRTGX6Sjr5EBbz
+/UN0SQqmJQOkEEjXQI4cuFhasgMC4uXfjKIag/VufuhHV+mkm8HBxjvcP4GKPIXzPusxC3NqYMn
UJgUH377AtuQWZjVbqG5m/DRvMXLz40xifVoyX7v0O7GmcUKcFgXJ5XrASeckkhEy+n84NW0MHsj
rPwk5faLa38W9Dt58Nm8rQOfvqQmoXcdo0CrRT3mkrmVcF7s/0faefXGjQXb+hcRYA6vZCdFd8uS
bPmFsGUPc8789fej771n1GyiCc3BYAYDGHA1d6hdYdVaLjKbW1+NxZ9NJCY3oNDWdnjpqNIs5TZw
yRGznV1wuWyKXKZZc5T1O8F961HOVvw1CP3iYqPUqKEUMiHAZzGCHyow4tTM9kugYyY01X4U45cx
NV7ZhVutVlauxtKZAvVK1X2qJjIidL7WQ6EJIQGWdqzipLYr3dwEY/UGbHCb/tWDFP5IZqSBp1+L
AhaeGWLefw3PVtPqLHJdeaAQDw9PFzVOq8GLJr93pru5fm2WbiaDytx8jhJDVrNP1Cu5boemU46q
UZpORRdzr0GxtCJAtPQ9ZLYGfWf6pBcLKZlNJ8VtJh9zEpZeMW7MRIaAUqg2eLe1ozh5xVmMTikH
vOkkJzW9OOe7FtLt7cHaysdqUDwgCVCFK8a3osneYPNU7FhHKKska7i+kEtnZaL1ptwMwveSeSdS
vV6NeoW2en5XiN3WzMEqKOFPWA47B4Xn74olKHYTw2973fLSFtLLm+BcBtXyuUcAuhUBcveUo9g0
z35i3UVjsuJ1lm43WTZSvRPJJmrl50uaBsgE+KavHNPqAJ2R7Qqbxn+7/hlL2zYx5VIjnfQC5u8Q
YwpUaK1MpcZCSmVLXfKeoEVsy6me/iNDVXWIGWrcuBmEKNctL34dbovzAj774i1Ps0pTclFQjlLV
tz9ys+xfTbRLN7ncrXEdLpr62ymiVcAs+MyDxaM+yIZQqEc3yh4CMzlEkn/rZuFK+WXZDPsESgdd
nvkVkEKjynq9pANSPhTDbeP+NKWX/7BoMBkSbQO3ACtwfiRMIQ2qLLSUY5uVr5raHazA/V005v/O
zN9uxYc4a6Qy63alrhwTpFc3mYyy0ICWNKmhvyY7vPS60Cr7/1/0tw75wVQlRU0gDh6Yh0AvZJt0
QjgkRqZuh6qJHDGhGdEp/Vpyv7RVoLQgEqGKRfwx/fkHq3kzBGqfiHT9x/h75xaPSpxsNdilPr9d
H83MsiNd8hJfyxT1OAhJ8RwFarDRkkR460apWTM1JUFzBwzSk/wVV4EQ6CxJ6iUxURTf045UNVS7
DdR2V4VB5RSGFjd24IXZfTIOwy5Li2xjVq7u5LnQOxUshUQ1AzCBqI4ONQSJ296TtMbuRDHeV02f
OXImVrcmrF92qNedPRpNcKtnxSkEHPxFDMsI/hrNPXhAhHYiM42bIWvsJMp5B3QJt1Xq73pgdh5t
hFp84vVDG6jrGqfz0W4XElm2g0z8oQmi8J2AT94K/lDdV0NPo5JiNwhrFfQoBTHJjjRR+aq5nmSH
gR9s1LStb0otC3Zi665l60vPJ3eZuggdbO2ifZ0VQV+pNcADS7Q2isJ8CtIwwgCgPFpTrF26BCTq
dKr+ahLOvXAcWmMYG3iOrK3vASEd88z1IKDSvqStiUqLtjaitvR6keBS3wRgjhL37Pw3au1VjaAq
R3Ktn4Yx7Mg+Pl+5mYih/sfE7Oxbgee2bazweknSZpC0J6uXDiWSmdev2NIDNk2qk61DTwo46/wm
j1nUC2ljKEeoIF5rKb8dy3GvJypwAx8JQibD7DhaAx4sLB+MtvQUsUzkMS9IQlWJ/K+eK8dBN53O
DOzSDVbii4XTR3AxlZ8hB0JycHads95thKw3laNuWu+eXItfGyXJt0kuqFu1k/SVWHHxi6j20qAg
hrtg2erqqu2bFnSXoYRbV9Y2RbsSzSx+0AcL0y/44HI7tOqsLsZC47tPqWYdGsG/Kxskgpr000oh
vIzETKAggVxxKmYt00gfCOFlYoshdH96Os3fvsu/mT0X+Prpm+7JzOnSxObsQfqLrswc9ADpUlfG
rqscuzr/I7iSb5uj4tuJXP4nS+w1l5U7ywTk+fLBidqoiMGqR7WqX9Uw2ppJSuPcXEm+/kojzL9o
orShuwK18AUYXZXHsg70Tj7WPRJug5gMd8xeaVvTrJpjUGvaJs0a0baqUXlSgqp51sR+sBVeaySY
yhByZ90oSIRrwbxHQyU4hMFEPhK47U7W6v57bPa604eVea/kJc0DU4DBW5EjR/Lc/CvrGd0lIx5D
DSrNGZTCP9StywQBapjJTnbV9M6NKKHaRs7kieGr+gGNjvILg0LxneW5/maIDmPd3JTgJk1vY8Yb
AL57r483PWRegtN77ibVzbvQK9QHXg0y2SQvNyJTGU8+dG1OJojlnWS22gmkv/cPD6W51ayw2pVh
N+7KwQx2aZtVwB/Fzsk7nsdGLwIHpJDxz5AZAbJ3oWzLeSNsVLXqt4prxjtqSMGTEQneIZbqeFu3
4pqM0tL1osI3TYFDXwbC9/x8JJ6qBDkZ5xECWbuUnkzzIUl/RNHz9QO/ZmYWgLpDMfbKgJlWKm1N
flKMxx4XK3n+ys1aeBIt4JgTiQCYONKf8+9hHjM1/CCXjyH0aEOR7LNGOuQmcyfZWNi5q+2vf9iS
A0QnEHZw9PPQrZ+9iKj4BoWWKjIj0/Wm14LHKgxXaqVLbbVJrxNSdyRdeelnNhgUq+qmqKTjEOja
s9tb3tbIMvEl7stuk+V69IrAn74RczV/boXBu0lzeXBCuXE3SUIIVPpB+ZIWovXAdE/wcn0Blhac
sVyL8jpBFi/P+YKXY6t4XThKR1+J9oGVmBtRbh5kt+ztME/u6nK1ZLC05BCpwdwEoG6acj63aCbg
+oSS/FZPaRYbv/xIdj7/TYzQocCIdjwQy9kjmhhWrQZoAx+F/hhmPyTPdHJapqN623RrZKhLEC4U
Z/41NotEyi7tB9q2MoIAqG4JA+TyQiG7fJkmg4sfxJ1Wp+khC4ecqhZoLklBx+36By8tKX2saXpO
Ano5f49aXc0TT84UwC7FP43SfmmyNZ6GpXMCCAkuZ+YfYfSf7dpYJFKPRLlMnuEeBnOTi8YhS1+G
8iSIa9CM5TWlH0c2TXUTBo/zI5K1A4Q6caIcc7neEiQ/M7qzY/ByT8/wIDXtlxB+XlVPPIdO9Yqr
W5o9xSxNeLgmSem12Yb2dRXpQUYEqxRRieiIelf75l7mkQ+hWx6rSLOlKAd5agpvcq/ptm95exKt
3k6maYTrO7u8FODZ6Hwwrnwhqyj7TeOPPK1HPbot6Xa7Gm7Q+wUKdePCsyZL0cbPHwLx13W7Sw5f
pYTMDC4D9FAvnO+AlEWWKoBlOupho9tdkKj7epDgyxEFhmzNeo1KYjo+8/iDnAEiR5WCFNfp3F6R
GGOZjrJM0Uvb+KhsJJ7otNH2+lctWQG1DksXHd/LCbjByxO5dxPtWPu/0FNyoLvaSOPKkzI9UfNP
Qcd0uiQywO750hl56fnAHLWjH774+davtnCJRmHnBD2svHm9MUEzXP+upd2ieygy0YALv3g1ecGC
vrdavksk+w4Kaua+chi78E1Q45XnbMnXfLA1b2KCSQgHMnXtGIkSbErBFqj69a/5e8PmKwgDxlRn
hcuDLO/8MFS9UcSJOVIc6lL9S50and2Dy9VsWRibHGGe5t1r8/QwuuJoJ4PuOUEX3kbaQ6eocAd0
aDA4epFojyjXMtkot67qkIeUhZ0NUnjU2kT5UlGH3DIbSD0kGKpt1CplbbsSkTZPrv4+iIZ/M/ot
J3EYomA39Lr+PReZhPYSa3A0dci2rVLIT3kbtrYn52VnG5n7aOEd8iZ3PG8v1PvYEJs/Pvz+J3kM
fsta6b36qZRutbaHpT5HttSMh/iOoCGyuzHrdnI/trbF23UQ3TBeudNLp5/BdaD5BCMUzmd3LAkb
qyvknrLU6Gl2LPcxKKJhIyr+yg1YOo48Qjol7Elmfv5WCDnBmkaF/mgxePakxKgrtJ0b/hw9z3su
yvE/TBzQVeGp4B9G0uZJM6PL2iCpSIhAcYHedG2W264rs5Ucaemr4Hyc2h3MKF2UHIihoKUH4nEU
PAZ2BdV/YApgL3rNPdX6zfUrsGiLCiWhPU8R/vf8Bij9ANsMNcyj0JqlQzEiuQ0kt9yPcUslToZQ
83Td4NLZAPoFBbbEJ1wUAsJW6vpU7TWgfeamrARgCfpNCGHwdTPTzT2/2RJFfyBdRMET4f3suySh
r7s4ZiQhVjzjxmpo0vi0b4cR/HVcm/1d0HfNpsw7bXvd8AK4D8u0Hais8AMuXKSmxwUo+FCj4Nzu
M1F1ukKw3dLgNavq+wR5G26GaMMpYTlSm/4Sxs+T5mGZE0LZwJiKfvMnVVSEJux09SiW+Y3C62oj
Qbcr0+SrW3xa95259YkVWabFA0Znzo/KSLKvJj79nV7pnEn6PPSknTWuaT5fPnVnZqxZwSVIRCaY
xlwFeRrXxr7Q3AQ2WCl97f1UPnqBHFELjuvgZszy4R8j7f2XlW29PLf8AiJpIhXm0S4j3yQs/u/I
mys/N/Uro03AAhkBsnUvcZJhcFD/tQMKByGPbyvtGt23H8M1XuOFYw1amckGzQS1qc1HG7JCgy7K
gLMp4OWJlV/jQfgBhyOKUzCUtGs58sI3M4sJjIRDBGHT3N0JZarFclRYzPW4m9zdp2a+61xh5apO
x3F2VXksEKebcmMGQGdX1axTplLNJjmZQXvDxLKjSscgPhFdOeK4W9nG6S+7ZmwWc0tdpwpSXSen
Jntnpe0KyIFSPASDd6vTuPNiqmvtkE8VJLtqrbVhwyXvAPaLxYRMh/ruXKWnV8Mky2skgcRip7kv
snmvFWCpDxPlTO3f5OpWCx7UNdL5xSWeitcyhTfe5WmjP9RGEVhSGhk9l1MoPLT66LjpM+T2BxFa
md5bwc4sHBquBwgqaNnVS+RRWVJuDnqTDQTYLNWIdtS8YW/X93HJCOXQKWqDFo4W9vkH5YFWDiFT
NyegVJuwezGZgyNsu25kadU+Gpnezg+rVpgJkvaDGsOi1ThZ9LvqLQKw9yDc6+bK9yyei4+2Zj5b
HCyk1gJsmWNBo0vcCtQomT23B/it/WbY1WbzU/aKjWcNRyGmQfW/+9ZZJGyAu7XUUI9PQxU4ETIR
ZX2fl3uvOKjhyh28DDmgZVdV00DThWswfzLiANSB3CkxbC6UUJXH0nA6aafpK2Yu04czM/MnI4ml
TOLZ54j4sm2FhV3LKwnK4iFE6g2qfpryF6lkIAt+4hcya9b/qBU4i8xfsrjSN1mwwUglk4hTn3Ay
c34GlarImAaM41Ob5o4B+1Y6Plv+p4EFk4zmv0Zmtwm8qigCxYhPWfYYBb97+TZb684sHXBsUOqA
jg6ZrjnovIzh742KnO0g/dGa75l7W3t3KZlJo//SjbdaPAjiRvS318/1woPJc0kgRv+E8HbOKlCb
eVC5AzTW5B7ycGOoN1X3s7TyTQC+txpXEp+FMAVrUyA9KcmgL3W+W1RSqyQ2WEhY3Q9S+kMNXy1G
h/P2t5Z+i8Pb1P0vx+ODwdnO9YPZ0iQP4xMU1Ns8/1lVNynKhtfXcOkMUt3U6OROgYA+84ORlU/t
yDY6af231n8Tsj9mvdK8WzMxcz96xcQmjH/Raay2niXB131TB/8hnJl4REisJuIqWp/nu6Pog5SQ
lRSn1Kx20iBucvOukOuV1Vpwb7g2KLHgdZpGa2ZnoBXcHBBxVSLl2m4U9RDRjymD3wihXN+VRTsW
3MvUEBlTnkf5vtAVfZZSFlWt0q4HyzaDZpN6g10J369bWtgchoVwcCD9mKecg3AVrU5CtxHLU5FG
mzz8GVCKrFN5Zd0WCpDIfH0wM1u4ok9l0687PkjKN34YUjTLQBO2jqdso6E5QJJqd4ViD59X8jg3
PLtEQymgswGT+ikeI6fTHxNVtlP55j8soooWD3SDUxQ2uY4PwYRRaJ6ejWxX2fa3bdDtx/7FLVcc
+cKbh9YiU7xU6CaFl1kUgWSyYvUGZ6+LhhtLizc0OFfCuzUTs5uKN1WawMIEirvvoCN/y1SuPr1U
VD6myqkMNOZiPG4M5CYxc784DWF8KKvkUR6KnWquBcV/k6VZLnBmZ7bvcSxTq+MFR0U6Gm5pFf4u
W8OAoSVR7iMjkG5GaMgdpQ6M7aB1rh25hvlQq8YfpRW1U+GJ2gF27PZl9KLMDoUUYpdCDbedbvwR
8rBhYHvQNqWYt3fqmMQ3per9CRtyi1EVnvWiUJ1KQRmj6s3XoG3xRob6dRRDZS8UhnWAW9N9HjNR
fjA9P35VpTRw9MqCcF8bqMgPMqrkTZE6RuG6tlSKgRNKjeWk1pgdfD0td4WP/mzlmephSIqRnrLW
O9Q2vYMMsGTTpFrGqHLgP2dhVN2MCdJtfiepr5aK1DVoMuM5boxqj8BO860t0sZxdb3Zen5p8aeW
+MVnZvHOlHLmMk3J+2aJnk4/Gm5XW6UvRINv+l8vVONtFmz97BbaiegWlL8GStdCKCRT09soLsBx
Matv90Yo2lovC/tG1KqtUgqNM6QycPC4ABbYqGtiYgux/dneTz7vw3XUvTQcrZS9L8I/qbdFvcYW
GS3KuxvfWnt3FmIQcqG//DLczIuKkGdUkliEbn6SK9nRh1MhfFPG0Aa7dBNa99IaTHThhlJYo3EG
k9ICUjq3VPQHVDU7haWxCaXgMazXcIfLJihRAn0xQCjPVi8ZY0hIjCg/dcXY7gI1FHZ1Gpqb635g
4YWDlhrqGrgzqS7NCwN+IAmN2DAK6FW1tgmMDD3LGhWIzBXuSSFWrC2dCMg+wKWAkoMJfPZNKjc2
QGAFa2gtjfIhgmqyFk9uEjrIA664uGVj4K4p4jBwNgfoq0GqVHEZ56e0uInjF40oxLNo6halXZmr
s/ZTYDN3dNQC/8fatJ0fDrtg9h6KK1jrAJL47mh7wqY238zi5Olfi+TNg5C0TX5e372lU0+DDcQI
uHmo4mZlHcnvgOx0VnZSU0gY2puySWxXFZy6PwT9PtFL57q9hSiF2hwa8NP7N1F/n3/k4MrGKA1u
eqpGbysM9z00/PJac3rFyBz4VXtl3Qg9RvxKvFO98KYTpIfCHT+PzgMk8e/HzNkRpKLuMyi8s5OR
vbXRl2rs7YLsaI01UJ1iqvnJIGMhtqdOPhEHzhbN9zyB5yU7JepoHFwVZcWCmr+TFhD7a0ov7Ect
EDYyTKt0t4rAhi8hsftAl25rvaxPYZ0EB6VugvsE9jan8cXxroc1dTvCv/FUJ0ro9LmiOsEgUm1H
jnIje3XsZKh4vPS1Zu3ToBttuSh4Aor8Z14Hf9omDfddbzVbQTSTjVeYnlNaWrERNSiP8oHSLsVP
ExpROXUkcjFbkruT6taDnaalaVdJ66/Mqy+QMk0gP8gcAd5TtZj7uzzyEk+KjfQEAg/MVxL4+3wI
oIoOdPC6vTt0j1KUmduiEd/CNkpg4dZPoh/Gm0nA1pbSVLgBl+NvktT8KqpqtFEaL9wIzIPetV7z
YsTZWkFngWDj/DfPsjZJTipNSrT0BNpnnzbCN6v279xC+mYJwa5UWictB9tS+wM4mfvQBWY2rsW8
S8/Ex2Wbny7LjSoUMdKTOL4Jwq2CQPfn7zxJCdyM5FuX4FzdMpM6JzQ6ZUW60caHPHlqtM/Pp/FX
fzAyW8isGUwTlEh6SrofYXMDEde2Ke5VP9uBLlr5oAVMyLmx2ZKZViLKFjSLJ3X4UQl3UPE4kfCa
9lOc9JJZX0Qt21XqPy3svQwfhd7u+oIu7hiYbN5cGBiZfDr3B+OYmWpj6vg34yVq3yxjJUFZevfo
XNBBZeKY/vDsUbD82IO/hL8/N7+0450L8VyYvaID0bfJylIuvT8g5+lPEbnDPDVbSbWRlVSNeH+M
qWybeZtefPa622p4z+pDov1YWbiFxgITTnA8QlHKrODckxZjEIGeZeNit25tvcvl1gnRBzvw29Bm
6AEQ+BoTJ2Oa+rteMasNoWKHsHqvM8EgxAdLMCUbOoJgZ3aJf6sjOLiLNDN2wKXHjuDnqm83YpE/
V7nWfZV0XrkwtIzHCmb+J7EqnhkviWDKqX9pQ9w8J3FgPKc6kiWk1f1NLwWGE2hVWkDpa2abxrO6
9zIIaycVC3c/6C4i3nWb2WU+ps+J3FWfh44QAzCPjC4HYSlVsvOjRQ9ar2WhKU6YcpjeHdKXynpx
1Wxl3y+PMGcXaA/DZuwFFITndrKA9yvT4+Ckxv94SWJb3qcz+XMDszPcG4NeWl4anIbgm57/05al
I64BCxcGgicj0DgwDQw8ao5sGMLBz4VC8AkAWjITGlLRodAfwvSmcV8S0tIa3VTrR+P/afTfgvUn
DQ5+s4vKasUhTFHTeYAwYcERa+GymkSQs1vUmXE61rD+nDo/3RW1aEcoHpjaz0bdNsZJF49x9nT9
Jk3u9MIiXUc6jrDAUrU9378mA4RddQoWxVtzpO9itx1EUN8/bYVuoyryD1NDDCieWxFVV4zIO4gR
OwVI950VfjW6Q9IUK4H+pRdCv/ODnVnoLSmC2aaTWlks/KA84wjWSbayjW4FBDw/5GwlUrn0r+fm
ZkmMbHq9bHmYE5XvSXh0/f2QvEECGyrDyjW7jISnuWLydR08yiWeWarLQEjTHqyxp++aSHuC5fYg
ZGtEjJcfhBk6w0wyg9bGjZ/vUx5q4jhGtYRERHpwk3ovlPlvCarnDp69ompWjvviV0H7SH8d0PBF
Yjvm/ZAM6BQdE6G91QLXNlPRFsX364fv8lCQf8MEw9w0DuricmtKAamGz+Up/f4uLLqnyihjXobx
vXO1u3Qcv5r+2st7ea2wCb30tFcTAH124H2/tRgwiMWjmOS+PUYJssjGb6XoDqUSraUvlz4YYxPz
IlUIaDTmtwtVosEbykY8pv2rm7wloMCur+DSPn00MLtWWSCZ+RhgwBz23aTFLUAFviZKt2yE6NJQ
4eqiW39+9mQzTEa9tsTjoKabYqydUXhSq81/+BL6BSg0ULm9wJVohlwokPOKRz8IdBt6P30PaoCh
WBguVg734q5M0ReYUdRW5iMc9CxkbyxMjp2Yf/XD7KsmxWuv/F8Vr3P3zdYDxqMqBKrjov2hiF0X
we7J9+ihB3kKTs4X74uiehHgrzCkUXW8svrDkEVu+35waPXsQMfErujH6UW+vb66S588YZlBCuDq
2cTzLRSHwWgbV5OOoeInB7PXkk2RG2s8SAu51sTdjiuk1EFHZl578AUt9HwlEI8BytzS11SP9j6w
XPlRDrL7CQCh1e6mjXsnG7+03UobeslFAklCRheWFPheZi6S4nOWx9I4HqMegRWbbnXpaELUvPa4
510ri+mNpgztykuz5E9glJWmOS4RDrlZuSWl2lw1EjewS2FeYAxgfNAqYt6s1ppbQvxmhUJryR48
DCJZA9hIYt7znQwGaBRLrxKPlaTvk9o8VOlNrO9C9/D5E/PRzuzSD0ykadlQTN/lfh+j8gC18ut1
E0sbBoiUq61O7ATz2K6IXH20pGEEApntNT980EQXyuS2f4hl7Y6p6GjlrV5cuw8Gpz//UP+LfSn0
TRGDafVda2/hbt/kw3Orfr5RjKOi1EeLdQLHzseMgzwIPG2czkSXOwwt5kxnh9Gv66u34JU/Gpmz
DoHyK43Qx0jWST3z2+o2T4yGWbE1GOWyoUmx0ADIBAjufNVCvXejZHrErPpQCb/d+q7snq9/y8LG
ED5BoUIYBVXx/FBnEioygiCPDA89lNV3aFoiXwNN+HTdzMKXANCcSnzA+SZveP4lFQITQ6Wr41FB
cC9Iuoe6d7dFuSbAvmQGLS+esb/S3nP2LF2wIs83Q3KC3N8JZXtMYJAFOr9yQxfN4HR06K1Yt/nk
3tAZFLSbjkVr5f0gtLsor7/Dkb4CrVhy6rrK8C3IB9hLqIicrxrMOVGppx63xrJc25WFwVHi4IYM
exdVSm3DTXhIPelGz0ck77P3UrYquwm9r9c3b8Fb8DPYPRpHzF7OHW2v+wPllHA8xvCEdbH/KGjJ
axPq3xTXJwcbvl83twDUYagelnCecdgrLrivWsDJLuDv8ah1obwbcyn83ZRWewjo+m38om+3gzXG
Diqh8feyYZwwc9WOpozBkNT1n7J0O4j86ZfjUCBjnW2AB0OwKEy/ZKJILSGoGVyLqYjIMcLjdUsL
2AM+Gq34v7jpaWTnfK8HjTZwFWvjUdaz5sH3om+R0CMNMkaNv491cFHoo+q3YqlWTs3E7qYRjDUB
poVYhdYFwRnYSeh/57N1qInnRtJI47Gv/K1i5qdaWZNcWlzRDyamn/DhIUi7ME0rBSFngktb7xF0
FzalF8EhvVbIXEhxJuw7g0LAYCYCoHNLVkjU1crBcJTinBLYjyAWt4X0NfE8JqSfpPZ0fQMXzLGB
bBzDySLPw/TnHz9MqZjPTmtirqLal3LJAG+7scxnWWthGymcVvY21y0u7BahNEhwaeKgIKg6txi1
OeILGpyR6fg7omwQKGt150ULE7si0SuZ4hxIJKVQHpppZhzH+K0S/lj55yOqSZvjf/7+2WHIi0bS
fSuFZNlsnU7cVnC0IOGaD59GjJBQT+qOwKGkCQFzvlKF28ipakLhKdbmNz+RD4bb/Ly+GQtPwpmJ
2WkLB1lERlCAp84y3oo22nlpO9CX6Q+ftoMzgjKDf2kxzmvKOqPRadVqHLOc6m5YOH55r7TPnzUC
MS9oUp1eNO537vZGHU0iSOWlYwXckxLVNpOjvefrK9ty+a5gBlok5D+BqoFXPN8Wk2JwVkqMEw89
yk7CTjdOiXRfR3tZfLn+QZde59zS7KD5tS5GWYklof9qFbeJzFxrcMriz9fazu3MnHiuh0KSxZZ8
lPTOUZUvTRHbec1kSoroBMoa289/FuHO5N5A4F3AOkwLQE8MkfURyXf0O3y0pB5aQ7LlcSV8u3QE
dEv+NTTHLWZDHpviZMg15W3f/Cgpw17/lKWzQDllGr+dOCjnoU4HYIhpKmZacpScRjUKbTnsfuV1
tAva6Jc8dt+v21v4ogn38BemojBSM3vZhQLunkbq+6PRGb9jPblpjDUyhEuXMBEhELmT/vOyz024
6lBJjZJRgvJ+mX5KtXXTRvvrn7EQNkBiQroPE8wU9s5dWxwrbty0JFZ5/jBowy6iiyKmOlrMN17z
4GW3cZvc5NmnHfdEnQKXHpM5cHOas3NON9T0e5msoYosxx/b965Qt2Kq/mCccCUwWlpFGPoYOaIM
dskogQJOIiFgQqxtHdL2Tyc9Cv7r9UVcOAvs0L8mJu/x4ekOofGiWFEQZtfCJuqGh6qKVjo2iyYo
RVH/pJ9wQXheCIlUREJASBu26Mdm9aMsdis2pvf+vO7FpsDSgzYC6QKH7vwzANspY1/xGUJnQecb
f0kK09GT9kfM7BQEM60dVMWKY5j+zplNKuITHyCNEhmx1XObOa1iudSE+og6N8qZCHWEUman9fBY
hPKj6RW6HUmqDdnGSht3YUEZvAFFTUbJhO9Fs7P3y8xv0gbXB8bQdx34Cq6fioU0BJpPhZYqkyKA
gufRcCYKFLUEvzkqYPKabCdW+oMoHMqaOa3xINX+BgL9vWeOO6tf6+UuLSuOUKdgSO43xzsPChhP
y4ib46iDX5mwnXHx+dyGbeMDIcuDceGCchylZDSoI3LkIjF3NadSavQbxTM3Y7xySBZ8Ow0usijI
dWnoz/NHD5hqlyRpe+yqp0nUIcp/egLRv+vtgvzt+q4tuAtoLKhEUs+e4OIzv66qia6mNZsm+8ZB
7+vMScLsN7wdK453yQ5DdAByuHCTnOX5we+iIGnTqmqOzRAfey84uUX5ZJhrPa6l+wWLvqxBeCiR
es8/JwtiqQvc5iimxyz8R22/ecqN1NznmmOGP4x0d331pus6v87sERUUIn4Qj/OITFDKFChyg6Zw
aKc+xLbvyUhJYS0eWwCZTKTW/xqarvcHl2t1Ex1hNRlKHhXUaNW0vx9H96Do+UuhNLbo1V/UKNsl
YHccNf4dgu1lE5zrn7tQYOFnwM4zqdxNuIDp5H74GZWYm2Mt4kVSmRnIun7ogpT8XnRKTaedU2/q
JPkmitF91aZovYnVITCV5+s/YnHNuYRkcqBMLyKfvJOsMmtCTmyj2kl8MNuTYTCctIZl/Xv0LzYX
miBuB3T2F/FIC0lcL7hcDa0zGLpM77Khf85Rz6wiGB3EQd8koboJ0m9m7f3qITvLtMQglkydUjTf
mSjYyFn/2JjeoyFF+1yJvxiJtK3ENfjE0tWauHqn1h2jzvN3rEk9ijEBCxLrh6y4j0BQmNFaoXjh
/YBugPKSxlHnUZ5+xIedHyHmdLU0Go5ZFDgFATsthOv7unB1J1l1HhAGViZy8XMLzIt7uVh0PbOS
imMAqR2KUz28K9qzL/5yhzuz+Hrd4OInfTA4e4u9PLOQkSCkLYR7oZJtc02YaMGPEyUx7AoWjcBv
Ts3rybWZGYXYHpUy/C6M1q4ea8jgwPxHWcXQsuavJLsLV+Ojwb/B74dNUtUgqoNSatFuYcC83wH/
hMLkq/j52a8p/PufD/sbCXyw02cREysxdiLTehAH87b0Yby2yt31DVr7HPn8RJRSJ6dpN7boC0d2
Iz/q5XPavvXG9rqZhftDF1cHvzIV9AHIn5vJ4MIBuNv0RxUN80ru7ZiKV7Xyzi4dNsrf2iSIounQ
TZwb0dXh/x22FORxFT1l2eeLAwxp0jOF6XcBep+atSaYftYddQ2aGDVwPH2wI+NJHJHeaFa+ZmnJ
IPsiPgE7B9PqdJc/HIAORkRVh4/j2IxveQRH4z1ED9d3ZckdfDAxHwamJcrwttl2x7EK9gAb+xrM
hVNmd3F+r+sBc2Urx2DptH00OAsdylSVqmjEoN7+TOK7LrjPirdYWonDl1eOvgBEVhTW5jKliMqp
6UjL/SgwPDCkNBH9aap1baRxcfVo8ZJjgA29mFZI8gChD6/sjkUpdncMKxUPXOnYcRG0vjN6iBqS
RmwPRjVYBz8atBVHtPSVxAkodiOkB8ByWusP56PKwAXRghGPUvY2oG0rWV8tWpjXT8hSLj/RFcBd
MKF/LphwTLcb3HxsJPLQg6cVNjSoaXM/xO8DKneZ/lM1U9sI1oq8S9/GGLwI1w//vcikMsUf9Fge
xWMNINPhYsePva62X8ZcEFa+8G/eMgtBJmQGIyfApQHzTb/l4zoKdH3EnpKI2Q67qvoSiCdS710G
x7BWbmppdBhJsZWusktGYARxZ4i3ugC71zaFNUeVfuUdAtXvYkPbPbopiv9D2pUtN64jyy9iBPfl
laQky1bbsmm3u88LorfhvoILiK+/Sc/caQliCCHPeToRjmYJKKAAVGVlyvQYtbV1ho4fzMeipnnx
5nMbb646AzV+bu5I7wQ10Z4MEGfhfgq0+sFMdzYNUeUEYPaHZe7z9jknRWAyRFjjGWphdpuETSFj
Pl/RefXAFYfthRfpCjUudSqSu4WqLtdlszx4qeujW11Vpuey/qlU2TMa41q005XOgYFKpP7JkxLV
ldFveLcjhnc/gEtM6eKNmz1NQ/bsUi2I6SSJBevuxfQtCV00MYmPL5pXZKw0uLdF17mb+DN/VPsX
3rZbDbfIxsVjjGw6c0/oL7M6lMZ9Ux0TBjLhogK7X7fpCjuwHAZANvG5glFlz9e32MpaRzkI97El
RYKCxnKqnaw/0rkTOPFcVJ8odPXmWo8PcWW0G7uaZbnZlWwMHhao+eOljhSC+LTI4lGxOgqXNQpt
Djkt5y3LxvnemkcagEiIvrr50Lx0iqfsrw9y1fIH4hzPX6RSlzV+MkhLzy0tQ4nqOLl6ONgqNA0e
6fxYdfF2AvyTd5JdfXHQLM1OoGDCykTvOhb/ub2ZK+ak5hpyQLWF9s8hT3wUwobA4iS9AwBe1jV7
4UTBnhiMwWZFJ2/qj9NCdow2PL9Sky8FHqqSgV3cdxdDS3YLDzNsPxEvXrg6cJ8TG45aO9oBtWP3
AYlkw3eV9E0f0U4PaK+sJrIyOANPQYjm4GGCORWcR22jQPM+744OTyCE3RYvVcO1wPCI9u36Mllx
28KaBVkSXBOhTyxcE93SRjUsrWCJ2D8qaj+hqXZPpmIzFoOMtHVlVCbgEihY4aBEfVQYVZVyzYlb
qz2W5nM9oNt5rzqv14cjMSG+FYAwckBsBBOack/j2G+1x0mGAFu1AaJL8Goih4tj7Hyll0hlJmlL
miNNwdM4WuW4abSieCwJd25fe8gVA2mGTlDMmuidkjR4PNpZd/TG0ir9utcY6ORbHY3WuMPVfVLc
2QNPJXn9y4TIR1hc+iOQzvUuJEFBQT6kRtx0gHrc9/OxIQ+N8+Rob7R+MpHr6r/l6RNp96WMfcjE
zJ1dDBa7Oq4FgGxhNYpvFj4U06zodXdE516+zxSHB6C4UCRP8ssblqWhoeFD8BU77KIjp3VKxiab
18d46F8LTX8fdS0AK3RIijxEtQMEs0MTaq01B16iSl4Al6tH/+AURs4V1XpsvPPVo5HRyZk6lVBy
GsNcjYFCVf1+kCycy5k8syLuA9Moa/ACQKnJq9S3Ca9MwmWd68sPPXfWuQlhGySWjTaMSSuPdgk+
+JcBPPTAC+/M4csQ/9MkR+fmAg1cBZAArqd4m4GgTUhLdllt2oaSl0emhZ3u+DyRvS8uQ/25hWVW
T87MUh9HlOrK8ghN5C0rsCjK5K7JnJ1mk8M8ly/Xg9WKk0BZuPQVoOqNO68Qe5N0sCEONZfHvgaj
iJEHuSZLbS5zIjgJUGDcdSCUg2Yk8fBSSe1OGWMYUU4emJd+i3l5INYQ5qX6oPTograLnakN94mm
bDTOAtZCOcruJTeui8sIXHf6M4SJNZyKejW0AY/cGvMgTdlTXM8bWvc7B40oQBr8STv+/frsXrYu
fRi1cLw5YFy6QOrWiUldhY4l6G8hDekVdwlND2jC23Z69gACzo01gtE0mX0NNEwG5UHOMmR2M1BK
qIHa5ZsW+DJJ7FnZ/RpokkC7BJ5TNBcJu38YPGpzXS2OEB/2zfaIJrcQisQSKytbE1YWPh6wgoHm
T1hYvVMr0+w4xbFKD7OL7sanJHtJKjD/drnfTy/dzTrey1TjcgROvwU3JhYoAHpReDlm5bGrnpyR
guJ0C+4QP02+dAu3YaPi2ZHfXffv6lRi36houQVeToRfKkrNx6xHODDau6HYzBqYN4nkLSOxISIe
4roYyt7GuJJFYR7CpXP6T8plvBwrVlAgXWRlAX1YXnfnYcflSHjYpVMd4+qdte95+ZbrbzdP1pmJ
5SecRLZ+4ZtVO5hI9ANo5e9M64eSDZJoc3mXBEjyZBzClbwe9UxDS1F17LX3Xi13RgmS52QO4lzS
afAR6oWwdmZpiTcnwzFT2+B5ZVVHmw9Bnv92itJvrMQnyRb6khun+Om0eKRXZuBO7a6yoWdf7qqJ
BLx+AgdvUODMVw9qyX1bObQc1I31d5AaBtPo+J6X3805FBb11mf0T1HtdQiypP0rWB223NugzdX3
9D/QR/Gr/L2gMxpbK7wdw9bRwhhsXlDs2rnWb3X8moOKJ89eZvUnw/ukr3XUGN685IuqyU6ulaME
WwF7cEnLo9Yg+DcdmU6KsmqWrL+t1xtqZZLttm5h6X7TcYe/KKnWFqSGbCtvjrrGIAUFVJu3ub5G
Vw6J5Vn+XwvCGFTbGpipwwJY+x7w7PJjssPx6EORXlGmjTf8/IQ99OZCbQEPEghCnS8iLVcLRdX1
GmiMMmjiAnTmR9XeNhMJdeUhvhmoCfZqhH7gc5CNh76scF+y8DAx+4nUR8aNB5N+L0oZC/mqi5CG
RwcXSOQBoDofUD+rPfg1aiwC65tZ/KxzyX1lZX9b6D5bHiPg9brIfxrFwKHmrcNB6EGrh5dU/1q0
SCbJOuZldgTHmBPuLCnRYAcbK3WGXTs8EPeRZ5J3zrKghCiC8YAYHu7AafwhEXUSRbQyNby4xnhA
Ab5tSh6CW3A/UldyGsvMCOu64k3ppiC7Oipk5zaQ6KrCPuOfMIIxLDdJHIVYA+e+X/qyVGp6zdGt
unD00E7f97suS7fX98wy9eKUoUKOxj0dOmCghjk3A5JH4pp52h6J3fj58OQmoP2772aQJcue8mur
wIIV9O8he3bRy+bYxMiJVbTH2YXQrg4mxgpFhWz09iBvkNxP13YOelJwUbbAmnABeZ/trB3NOG+P
bv+mIr5bxifm7dTA8gNOlhpPoNLGSdYCU6+E7vigZd9N6OS0fxpjd7uHLHQNL3jQpVlDWAgtGecy
npP2GBtIoveTepcWJATPGJLZ+oPHk9fr9lbd5ED+Ayk/3F/EbK9iJ4Vaj1ULOaVflfpLU2u8Zn9q
8a/rZi4OBzQMLVIEuoYkKmDPwiZqe0CLLNC2HrnmHpxK8yEsRkkRTWTYJYXykBmu5DaDup+42GET
dzIkJMDgi2qAcC8r3GHmDcZ31DM0MGqdrQU1BZNmbTvlrh1je6MUVRwkA6n2ZHZAJzR39btbkvFh
yibQ6gzcu4fWWro1y5iHI64tQZWjc8PwimwLvsIemIoRf/XGwGaVE5q0eM/jCQpAia2gGcIdIf+p
GBCsyPRobJx4Qznt0ZzbTRt0zbX3hZ3xgPXa6A9s1sCeMdo+75PqgHSsstHTdHjss9L5XuCo22SQ
2Zz7Xg8SLMAm31LQeVC397siqtlBm/KXrnb278mGJ/beddqgeFH2SjE924q+T0e92EBznW8aPgKK
oamN7wDPFQy6VQap2hQ+RyQJ8wS/lzGQCqVALAVuAYVURgfQ0Tez6us6HtVJWVMfvVPGLkOTezDy
6c1QlD5UWgPgE482WzryASOK9SDtOytogc3b6Vn8mlfc3qYKd9HdSaHINJApULX4j9MXLGznqtgo
dV/5TWkoqAQmxO9T0m2VEdzqOsMfrEHJQprMtT8bneE3DWjOmA20Ta16f8ChVPltOZtbdKdBzco1
k/2U4fLRxcQMjdzQfbQQQGG20OZdMxXdVjXnxE/0VA+YlaSBOkIdQ2lTC836vLhrBk58w8IIMxs3
v9wuirDCT/5mOVZyP5Qj1DQHb9imhqE8AfaF1wVxOXBGaZb4SmqzHfX6bqMye3zwaNJga9mGn2Xc
vMvmjm6QmwRapS6y9Ehb49fMLPU7yuX9vs0gvZNMEJtkeCVKroGXmC1sCgRKB2l+7PeLHN3YQgtJ
Z3Z+dOZ27/YPOuoJ8SGt0wDUH2pdbWn3zerepuxQDg82kyVfLyL1gugzUKAHGg4yD2JBBemMio1U
L4/EOQ5G6o9o5r4eaS4C2rmFDw6uk1DN3LovegO5ili/T8Bz2SaJn6pGWEOA6rqli4uBYEkI1XQ2
RmakGEuicDRX2BvTqvE0kYGcVgeEhi4wdyOVe6GwquIJC0FGZAMyAAz0+kfHXmr19yBr7lz1DMqT
CNKuvSBpzo84k8SUcvC3H4c4yqpHjF3imA+Ol7PLB/6NBiYaNMchKAOhcW6BozGNjJAqOSa0O1is
9aHX/dyM36llHyzL8rNaeW5s48HJHhtnB0rVXU/6l7ndqSp0w1DTwIXPL+0MwYd8KTsvzCho5vBs
rBKIPTepz+c8nMAWkNuq77LvQ/l70lR/MlnAcbJV980Ybwa38MG1F+eP8WThbC18k7zGqEGT9klP
LN+kuxQkno1pvWiMSnbfxfVrmYEFaeMC7QzRVf18Bqq5QJ4sY9WRNr+Nvg+APt0Q/jNGM6ZUYm9t
dZ7aEvzp9HGLqDQhKzEc9EH1Z0TjOZP59PKIPRuQcKwnignVpxpGqPXuFBF1JEnAtUV5Oohlb5xs
ZrXXUpyw+D76Kv0h/eGx19v38KkB4UJcVMzuhhlrcnBI0PQNqpBqSJWf161cKmqeO/4DsXAyjtYr
BzToA/6bdaq5yU0FfL3YDjhVXWPj2nT0kReAHp+jlkhjKhZ0XnFA14DxboBP/tHm5S8tcb+BlFnm
wdVlstA9AJEAlkMRgl+ajds4HiYgJo+8fG6M751+axZuGTxCF5KM4Gu7uJ2XNU8GE0xX6ONHQok0
vun1vlbLoJqrawWEAThV8HxGsf58rfStOeSOklXH1E02DdsbdiW5UuproRgZjv+aEPYvHWI8QYa0
OuI5Y4e0s+e9S03T73RUgEDhnOwM0JFNlZIFPW+mL1AALu+seaKhnnXQXJ4z1+da8o+TA4jMLTT/
tTQBGWURg7YnBTvX3LJ0g2urvXEmIDKZS+bQmczB91zENaI5+Wc28MmIhDsyg+xSCuvApSO1PNGn
gcpyfWsRAh32yPJ+JPKFDeaMecFyAGePmfWjn6GwXO9VvZA4Zt31/zUilstGcIZSVMhQn9ByDTlB
KP7E5igxcllWXdYxeNEBlFyUC8VugSqvp3amSnnMSf2QliTMTb7hRvZStlposWIDBdf7nKhOoHO2
SWy8A8x6cz2SrG7Xk98gLHLHGPqBNFCtKtonO8mQMn+bUFm+bmR1Oj205Sx64QZa3853EokBL5nt
qjpaBK8bnIaGdbNM+DKXJyaEwG4Wua7kY1cdVVzuGWgpiXOPzSsZyOpsnVgRMlHg9xj7ZsRAoCMY
QLgsGFMPGtvb69O1GhVOrAhL3ONdD/XtugJL1XvuAXph3nv1a55IzkKJGbGYUbklQgrkxI9gx3hk
te7zOPNN/SczJHk1iftFgARWvtJOJsbTGQSzlSLDrvy6PmUSx1hCIE0JcBm0wVg6rdmMuXWXdSka
F1wJ98a6GQjCAtWExLTYCVPCzEJBWQHx+YXzGBKSr+gYvj6Udbf8tbHM5snRbudTbxDeVsdRt/2s
/6IoThAX88acZHWmdb/8tSRsy7S342ZOMBrCv2eq8t5zvDmvD0ZmYhnsyWBix+tmZYCJeuYTin7N
S187kkvwsh0ungHe32EIz4BKm73CtGEDGrpvcXc0nGnDzO/IeoypGXhZEhiTBIa+5iPQCZno43BW
WqxJBQ6OXMeKzrUdqQtfTx+9ahMXMjq5dTuoRqBLDkU/8XXbeFPs2ZWL6zDSPMNQojw/QsL10KQS
FMqanxbmmv83JMxhayr9YDU2IrR66BwaVLOssXBt65xYEJ/RpFPR56DDQu/8UvV3o33oRslCWH6k
uBBOTQhnmZ5qZYPsFtZzvR1LXIFb70Dxxh2U7+AzCNrh9+2Le0G4I9u5gHdcYXFzvEhHB8m+4zi+
WxCJNitJw+fa8w4XHbR7okESvWDCceONvQJ2m7I+VhqIbKzdmPxIxjwcvJ8VNAeuD2Z18kAasjyo
QbwgJlTxVG25V9vlEersITHioGiOVfVzRiOtMt1Ju6tXlwP0G4HwQn0C3ZLngcEcILSWWl55rNPZ
r+MXVan8WsaPLjMirGo9dT0Fna6AIczd2zjSx2K2Ag0i3tenbi0A4Q4PVlwTLS8XvGlEryHRYZTV
sZizbY4sYf0bUCsgHmooo5cBtarNnBOJ0dXQcGJUWHxgMew6fcxR8vaOyVyGcxw2IJSwDBnedXUS
wcGI5kA0jlx0f3aeN5JxWRi99mhRJBZ26SCJPqtjAXMAklEeiLPEMMfMvu4bFdCxCm9W4h26tvfT
8sl1X687ajXKAYwLADYyUo5YFVfjmaBRcSiPTasdmDm/Ku4sueuszhag3SiIgd3hgs4UfBGpWSsA
GY3eTzX7OkFxpn+/Poq15QYgJohagVoEq51w11EStbDdGOfd3Kt7m04A1Huhp32drX/V01vSPlpD
9onFdmrSON+tyOMpfYammmMat4cRhKY2h0Knq913LHu7Prq1CcTBijILFgN6MZfRn94YwD03QkkW
V+wUafn2h0ENX7kZDonXAtBQqOZDOAy7VjDiGnS2aY0pdEn9rDb2PnbRpHR9IBeMoxAuxJGNSAqs
P6DwYv6AKd7sGVPaf2kn7Ulv4u1M4lfNqHZF/qOMQaWbHQtveYlr94ry1TK+o8oBKnXwiEl+yLIg
Ts/F5YcAB4J0CeiyQVy2TPnJlBYprTXmuMMX0nrPper96Csy+HlKTH/Isx3YePbMNO/KLN45rfrT
SIDVt7g9SC624rr9+BkoQBo4F6GzKWIPXeq1SB/iZ2jxuAXKeDdSMwn7eXpjTYK0aY5MlgvCM9/g
rgxs8fHGOJ8DtCSaYPwF1ZO3CAmcz0EMQhSo1Q3dF45y9g4sL+W9QyuIwKI530nJTrGVr1Btd780
M70nmfVPZ4x/zLj7rbHhbYyRTU09EqluCrEYvVQfCYimtx1KAxuIbLwAna+H6MmvUKDiIRio94kF
Xn3GtrXD7w2PPyJSBA4lYTGkyLuwajfY/fI/vY+eyYeW17WfNs4fCOodrFHLQmiZZYEbp1veWLsU
9cUxBxsybeOtmql7T8cuV4eo1J0kUABvirUhD68vGyFYfmjBYS5QXEFuHUwewgFTQTJFhSZxF21b
9i2/Ubvv4+sgssAeRPUWoFdhByYo2E1KQ2hkzNvO/gLsSy/jyVwbAFhVwJOI7k2UiIRlH5eKx1uj
6qOZheoQ9DJaJ9n3hQlys3lKY9BKRIYRFOAjGCSPjMvvA6eK3D7yJR96WcLtJesxqjkzaaRtFWMM
UQgKr3tYCLXwwWJg6fIDQ+/llY87MXTy2hEG2HtPwK/V+aMsH7hqA5gaXCAQB8HdeL7vzAnZOj2J
aTRVO8hAFPpukoGahdvDv4cB+WiQUaG/+eL65cWMjKYCE7Ub2n2oxiFXNrkMY7jqjRMrgrdLnRnd
YCpdVJrfMuPJKze3OwOqVAAzQMl0pdk4r0uOSiuN5qkJFWOLYrpPZTfVNW+cGBHbjbXRYHQuHBol
zRO3dt4YUu3l+jiEd8SHN9A2CmqDD0498c1CwD7Hxgy7Ip1Cpd9YXQAMgpmFUxKmjWSHrA/nry1h
h6jMTYquK/uoA3BcB0HY9latN3E44rmRkZbhvxqbXDtA8Ap0jaa3k7ZnSAZiC/erptfTAdCzPkqU
e88LgV0BDuO6X9bW74lfbGEjMrtFNwZIiiPX3KKkTGUydbLvL0M8uWR0A+s5oS2GwN4ZCdDi+Inf
v7RN4jkMzjexF0jJEvSTtwaNyuw92WbN1098HqVHiHuAAO6ilbxjajaMk0Yjk/lGG+iSXbE6Oyef
F2bf1LnhcobPq7qySffKUG5v//0oiqHbfunbu+ihNnDFyw1aDhF3M/9IUMS+/v21IIsbM6gjgLe4
bOJVZ2gBQEp0iBCCfShreHOg6z5NB4mdlYlCtQ0UD2BdALLUE+4FSsbAU1H2c2THvwGHqn7cPAxg
XABNQ7EcZ6t4B+0yewYhicMitQjHacvLfc93oyIZxMpkLdBrPGUhSozzWz3fC7Wpgsq8T+doKHc1
34CmhpD7TJIcWp2pEyPCjVbNzVGb1GyOWjxd3mr+iZP7bBD6+SDSkWS5FVdzlNH9FAdoSjGK3Se8
cTIEIezNTdxbo1FiCNmv5bp7UKwgHW/MQS8h/Gwgwt7LmDLz1oY3EnrHAFqgkneNzNtC5DN7psVo
m8JEoW0KubPxC/cOnoy/Zd3dWLXLsx/c74KVWh/JrCb1HAHopqEiKEPyyr6/jPIkfqNvSEsBppoj
jUMG7C4rJPF75YiDF/7+fiHhRwq3NBytm6OYb4i2bcFC0GyvL6dVE5CEAoYbDFGAPp8PwXDjsgD4
kkXghDGazZT6tra5bmJ1lk5MCLPUGh0rKfC0Udk9gsyVty//2/eFWUo6I7eSCUPwhsAZQ+yH27+/
MDE4wIR7i3zt+RRptAHacurVSJseqKoEFHTE1y2s3P8AxQIwAy87LFRxnfaWBaBQkmmRRzdTdedm
93p8X5hbj2x0IrG15g08InHugSYNhI+Cw8t0mqFZHevRYKoA62/sLguvj2Ztb59aEPwNypqRAGer
R9MUxo/ZlkG6TeKStVXrgCcT/IRgb744kibQ43C7NrVILUNghqr8Lovvro9ibZ5ABYv3EZhcAJ8X
5skhxGTcSnhU64pf5pUPDpNPWMBy+pDYQc/2xbGtNAkHMCcCeYCf9Jn/+/bv4w2/UCDgREXl7Xzd
ovsDT6e+mSNgaIkB3PAn9vXp94UZ6ouZZ62Ha4cR73oV+F3JOlrxAJgEVQgm4I0Kjm5hfrKC8sHS
hjGagD8u/YRLfv/y+07SW8sZB24IPOaRR0IfhrjrVGNGg7fZsigtQyjfUvNFM6LrLpCZELZC16W5
Ew8wAdnKFIwhGvAVkv0sMyFEP6DaoXHGYcJQtnP6wKivNRITa45Y8JIoqCJw4B1xvpCSktezByuR
ucvU0FVu3we4W/738yJwKNGdqlENfH766pqPfX77IXr2eeHOZ9p9yciAz1v9JlMeKieoJkmsWIl4
Zyb08wlS63hUVbx6o/hr1/u8RtkZfY2f2A6n02ScG+GQbgSEvWPR4ABgC1nz7M/1xSpxs0jpk2oJ
HZ1lP5jsH+VnUf3rE593NGw75JMXIfHz359A3NelNZsiVC2LgfoZ+cSlFYD2vxaWAZ5cx3QTdA20
goW0CfS9kW8+M4DliAaZzPLUOv98OesgaEvoFDW8DdS0DGTv0WWrXgQkkFr/x4Aj7LPWLUbXRF9K
5DqPBVRZkMAE1UCoML92JYpfK77GXW9JUaPKgRNU2BQp6goeU7UmqnR//l1Lwp7s64IjrI6BE4fh
680QDLi3fiJinP36JSaeOFqhtC15i++3POhLP5Y9qFdiKhR6oFSDqARniHckkpRjP2oEonru97Q9
6KCxzH/evJhgAtS8AF+AqF9UvipQsIO4bdFExUHhAC7eHlPPPi/4V3UyIwXZRhOpsz+O38ZB9tJd
czG2AErCOA8WdaFzFwyTqpmKYtTRbD569Eg6W3LorGwGdMaguo1yJmh2xR68aqbGaBV6F6V1/cDS
bNtn1M+txo+pu9EbGePaSggHPya2ngP6BewH4RjFQwvNngnrotF9UWoSQHwiHNTIuQ0Mt9w5QFiD
G9/C87Vwp51PW5EqTdxAuDlK/xV3Pv1lyPyyMm3AoqB7fSFVAlJE8Es5uWBAbss2yjtQSKTbAYrD
3Y7WvmO/X1/BK5tkIYwH9zQI/tAlKUQr8II4bCJxG1ksclGwJf5g7a6bWFlkaLnB/Q+tGuiGEwte
6Im0c+7oTWS6IXF30uYhyffF1H7a69giaMaOCveLaYSU/bn++1cW1env94RdmIyg3LVjEwKd/fJ+
190wzw/lKLngyKwI51KcjPUUpwasADeT7E09JH1AZHRqsrla/n4Sc5ERav89liYBMwJqtpKIJRuF
sDNSxaZmbWAUnN6n40Zp72PF57JFKxuFsD0IIb3aqrDixLuyCPQmvO7x1e33d8WK7VUdbbg9lvh+
Dp0q9aArL6m6zTJIlkq2xvXpQnZfcEetEZJVOALrcpNUQU8P+fde9rZYny2kPsAxCj5CsS6lJbbX
Tq3XROgABYW8FFKyPlv//b4tDKJKjMm2OgKfm1958gC6yyq5q+MHadl5NVZhGP8ZiHjd8RzSDcNo
N9GohznoYFMffbHXPb/ukL8mlrGe7A+HxmMBJbYmotoOqoKq91aRTX6jpvXH+YGyPHKZ6OOB0rCw
fkGADrYjtLVEJgCn6XM2DIFkBS9hW7iEIqvy14IwDpdYelbGiIlWt/eGO7MOrOY1V7Ztsom1h1nW
mrK6xE7MCeVIY+y8wXYmbBjbnxt/vB1wsCSJ/g5HOKWaAtzxKZBXUZvv3vtZsgslkyXe4pBMy9VZ
w2QlWmjafges1x/I9jr1IQ4+k7k7HYohnCaFk47ACWEolp74DGrPyfP1Jby6S/7OlSEcJG2hmdQe
5iZSii0aUC31iY376yYk7hZrSTl0L5NswITV3ey/jBmT3BrXv28aUEdCgw5i1vkutFjtQbB8OUW6
uzk7orv0M7//7/eFU2rUSjpUNb4/W1sr3ZcyXMa6C/5+X9h9jodHn5svvz/eZBZYl/z4RiqV/4QQ
EGUBorQQcApTVDlaMjlgxYxo/M2uA8V+yPPt9VlaH8VfE0KUmtsK/VsfV0PPB7vNVAIO/QlHg9bT
wtt1wXqLlBnMKetmyBg2A4RT2U51JDCJtXB++n3jfCG1YOlgqTs2kW1tq8on+VZ3NmX3fn2iFneK
wfbUiuALiLEluTYg+unKezvvshKVsG2qhVyG61rC6DVDgkccZ7DKuochUFsneUDye3TH6Syc1KMr
40mTTZ2whjUWIyE50iYCvm9OUfK54+xLzj7xkjqdOuHgqAaVGnOBBUBBOgXuwRkvnE8c6YDUfkAf
UcMXnwf1QGKmLQG328d3KiC1aPWTtOWuxatTE0JMV6qZ69CJbSK33Gn9o2t+Il6dfl9Yxpz1bMgS
fN+JDO5r368vX9mvF5bvgOIl8m04MMoabO6bShbN1+LI6a8XVq2V2EMGmvsmiutjmX9V0xdFxlMv
G4KwWFNQPFbdjGXE5m1sBFP0v82QcP2oKbBrTowlNIABowcQtZMYWN9s/79GkZw/j1Nx0wxGvJzZ
uvbMTAg7b1nypGVf/5dhoOR2boXgvOB1CStgC3GMO+NGWdmPM+mvo0HgeP59zU7BBdPgWqC3KK/u
IeTxid9vGIs2+8KsIZ553O2nfmQISSULNY7mps9EioVMAq0YC63LxbUgA/kRQIiRVgZZ5xf2DlSw
YP25PorV7YBABIlilPWQeDufJZC/Finh2A6qhwunz8l7dyPI/9+OODEhOLp0RlIgw45z4hcv/f7P
9QGsbraTrwtuJovYO5uRD+njl9bPcslekH3eOJ+fTunMVq9weVKcXWXcSS/gq3vt5OcL4Y70ht6l
DjZzZe/cbf392ZA9uGUeFtZR3Ixlay8JKasI5uwReZxaFjDWJwnQZWjggWlMfLKoc490tIVBICeV
T0EuewevDsFaUoKLBi3S5+dOMKa+LejY4IZM0Gyztem3+RMQBmDggYFaFK+XVr9zE1VG+soapxK5
Wu3Og+KFSSULdW0QpxaEhVoTXjJvGMuIG/+K60ez3RuqjMn/whEABiJDCzJIywAa44Ou5CRhAEmp
1lJAN/rW52CfeHcremtQEgwIp6deZrqmZHXzpmfEz6d7DGHLJpCv3rzvADwEGQPUa0HKiVSw4HLI
pThjnUz1m8GrPRjD8kGV3MZX5grUcSgp4C6GqonY+egqbpxkJGneKgUsYGi3l4XWi60NyWd0VgB2
iAYnFMWE0NHnY18D8VG/WThA1Wc/1NJbj1BYwIZbejeBZsDb9HzRKkNeKR7xsrfE2s9hXe9vDK2o
VYGHFUAGwJSABRXuMdQuB27HtH6b0YUMHpQ4laymSxdAswkNDzhFXRQXxIIPm9Km7xqneSttHwJV
razmdukBUFSC+BoAAxf7QSQKVJIqQ29eP7xBDVZttnZ3Bykgt7t5FFDjXHLy2HWqp4oZRwuhiXek
BdtU11uht9E6aoa3euLchOBoV02USQOk7tVKXkoWyeirLv1w/nkhNBEln9s+xuebQ2aWfpHL6NVX
DKB/xoMADVKMJmRvzheqWUGMg/Wt+0rGdjM/xtTc3DxBZwaEuAQd3mGEApn7ykEDRt3YZ5J+0sul
hB12MgJhL3QGwIh2jhGwmoZIaPm/vBI9sry+2dNLsADACmTB4K8SOTpmNtUzGoDLN33XJiw01ZsR
UC4yvCgU4koJKlIcqOeuMGZd5d3k5W9AU/ju3ajKsigX59yHAVwm8XBAe6eoxmZbhOTGoORvVvGE
MnGm/ZMO0XVvXzpjYVHGSWfbSxFPjHsV1eoyd8f8rZr70LKC2gx6UEN5so7Ny2V7bkfYF5lGitmL
YYdYnt/8SDPPvz4QmQHBGS6ULRs6w0DDyGZmZqCltyYD0CMA+Q0EJ81Z2LOEjZHHrTFroz29Aog7
1G3ochkU98LfsACybiyXJcait/N8QZWuVzO3mNirOYR9HMbOZup2N07TuQmRIQeXgayyM5jQtob1
5MnQXBfLSfi8EF2znjixO+HzRLsf/gXiO99t7mtZGe/C14sVhD4c2Sr6/UQ0QGHloDicYSW9V9TC
nwBXuj5La8NYbkp49CKEXOAAGLiyaGrw8XV+Hu39SN7I/D4kN68nHUAr3GvQFI7iuZhsb7nWqUk7
65H1DkVH1ZKwil1O0vnnl7+fXGD5pKFTscHnjYltOnWX9O3NawkWAGUwVCCugLwWAjlgDO1QJ7oe
pdQfnSDn4a1eAPwGLkB0Qs4BF7TzEQC1R+IGt5JoLjd9e1c80PYOzcHXjaxME3KIi7AbkDKoo4qD
6HlVeZVhRXWaBJ3+zNrjdQOXawm/3tSRfMANDXAlIRPKO6djLUnsiCbP08j9+p8O6fbGer1uZmUc
OCCWPiATQHXtg1n0xN2WwR2nLhQrGr2trgSGZBSyzwujyHWvxWsFn6fqs6X2fs5vzQGBcAbEJUsJ
DV1SF1I2XeulnUqIFdld7f928lKypS9jK8CHSMosMrtQOBX9nHsEVGpDYUc5e+tA2zxoWug5t29p
C83ZWLVQI1w8cb5ivZLnjVIzOwJRsu+B6Tb+fbOXQe+ASzjyHAtLz+KmEy/PegV92Kl1IlPbDklo
ytqXVtyM1wNmXwXhB8BjwpardHUykqlxohLlcTzuN9nm1gGgDw7ETyhuwciFpI09eG3B0GQRGSSk
VdAWN0e9s+9fnG8EEa9wbC9StYf+T1Fvr//8y81seEsWcdnHOvTNhPmvvIk6va2RaCpTH+JJjx6j
j874j2PevFzPDQkryezcZLR1GMriTX2vsI2M929tJNCIM3TdBtPTBbyegWZhjNsifjW9KgBXv22+
xaOvUfXm+AqQIGzg5gSU4P+Rdl07cutA9osEKIdXtTrMeBykbntsvxAO1xKVc/r6PZzF7m1RQhPy
xcCwgYGrxFQsVp06teL7agFLUmK9DG+zfsjJu0gXOLDrHcvks56x6F4Jvm5uotJyVKuma8MbntRJ
f4lF4PG1fOQS4eCjxSnOA3zx5YlzstiRckexr62HzFwrWudN8TYjIWJwSjS+XYpvQ1pWvUqda5jb
J7N1TgKLxP7/IrOIZwmuzv+Xz7bBncEw0d+rydHR4jrNKAL2SPde3m+5lyq4G9SY0kxTEqhARzmp
dUt1b+wEQwARFUJLwKaDWFRdDmGkSVqPUyJd7SZA9MHJqeCsbawBopQoNkElNuuGwDmtxOotp5QM
crW/xCjVlKPdFRqA4CpwAAAmxssXjSuWI2BEq5ZhteTaPBe6Az7UnT140WRtqYCN8G6V62ysmpo0
5KrEyTnsrOeiPxmZV6ueqbYXotkCM7g1YzqguCDfQQE+cMZLfd1Y5TXNoC9Ofa14MQURgk3xDg4d
YmYayoC4WwhdhChioyVBeeu33DkBUvUXK47GK4zdTEGnDX7FB6o0lWnn5Fr3iFKfKnW3M6OjTlpG
yolRz60eclTvps5sHOOqoVONckBbhMfX0NYEoT88i2uAJB39qpbzP0Z1MXQgnLrWjSf/kkUYlE3x
JqP70hFmX0Ur+7LtrGpIzKvSt4emOA2pJRjAhlmCvUP5HotjoQ08t4HKUqEl4MmYoHn2qrJCycwR
HYr+YpbulHCGSZezVB96KAGZDiJZfkb3lmng2N2PgnOKyzi3kzCEgm5CvxDwju9/rS8VcAdBbooq
pmyagCj3nPeWs98dYzh0FYcMYWm8pbnrR0ZvDT0ilnbVivkJbaaPcyl4OGys9EIDt9Kq3neEsSNc
ifQ6Neh8fhFspY3NikpZHY8HtBUEmpBbZbWhqFCQiXktoxf9o97vt0UG3ugoxwXCHdEZLqubmQ0Z
ezU3r0P8xf4oaa+79yiea6ASUvGSZlZ8eZKjQinyocMKg+JZ+06nn4/Fs9nlrn8LrVHxNrfgs65u
nlBzsnQuJelqfjeN/qCg73yJnr+FI4rcbywzen0y1ncH/LGIiC7HMau1LFXJ7FyH8LUyjaNelpc0
3O3r6Qsl3GSFmjzHIVOSGx+LUyqiQmY7hZss1JigAISR25ngdlqOIRnqZKYdca6MusxyfppmQNIn
7Uus7M7CgvsWqw3MNhovaWBqXWqSTTT9gVWES9NP5xpen1Jrp6xRz49Xf3008OTF7QD3FKxhq9cc
miQYc9Fn7S3Xfmdno/y1Xzyql1kMDkxVqBpcjqIrQmscc7u5OeMnOzooxX+Uz1k/Us6FVjeQH9oH
6/NuehzHRI06iGXY98Pr4wzT4MzjPBIn/DzJT7VxanbfDahZxtTj7YBe3HD+lpPjZATpOIvWt/5i
mdkRpNHHvbP/5r/AjdEVRBv4yL2kTgRhoKy6WSp6eB9lsvslvZTP+RitHJpER3M6oMuT95lL80qg
YG2bkJhGrBu8opgeuBnLGYpAeiHnfdrcmuFbomuHSUJ3UwTus0oUSFyfA2hizewVYFGRvGS/v3OP
nbqOBqNs21vUnyvHrUTFMSL53C1Km16iWgv5aLA+Wi79vXell5/P7dTRsDsrHZr2JrXhwfg+GSIg
38b3IzfNyCQB3GBdlZfzYw5NWRFbbm9ZHrn1kwKett0jQJEgXgzIWWKr8pCQIkdjuHlq0lucfW2P
ef9tt3gLx8BhYTcssMbN/2zak5mVZXzrbK9BGbnAjK7vNrCe3onn5p+GEm7WAuK91PhePeXdf/x8
7jZIs0Yj0gD5KqDeP0o7Oj2enq3vNxzczSYjykC0ZLm806So8ywl8S2Njvp0VshxFPWv2dhBtoYn
tIk2JqCE4Asn9b5IwTsaxTd5kNFr6qnub4/HsFaAhpwIGiLohnQl3LzlGIaGAHcnGfmtT3zi6u1u
L3Upnqm/sxATTWIAmiAeradOxgj+bgV8zWiV+99GwW1UHMCmQAgrv1VuEXuzqNsa24hLB2Y5Cm6j
ziQZ4K9CfKpPrqF/kY5T9xW9bnefZsRJbNCywc9DCStf+4uUOEDLNB1vdYEOiSma/O3lAQOVBWLE
wL8htLBOvxWpaRmdOnY3ExSkfqped68CmDIQQgePGdxV/tHTSGCu6zN5QKOLlyJzDlGY719n5qki
MYaGPkgDcCea5lE9TY0z3Sh9Ds+Rszu8AIKDO/Gc4xXFYxiFPcSr5muX3czjvvlBXF4FKAAoDJDZ
wyPmXBc9hZ+dVdp8q5SnT6ly2SsdkkGZ/JbBQP6Qc+I725pB7kyHIPpa2MewEmDR+DOAK34hnjN2
EVBKMTqlDIE2gdSl/arqnlKcor1BSV4NZ48SOaqV0ICaXj+U6Fgl6hTO2ztePmeQ4LqGTkMhP3eQ
aJjeNanAP+UvBSgA5gO7E/CVjX4fCkkiuR+HPlCqm+J4toxj4O9e6XsVfC4m1CIpqRGBCRTVravD
zl7gaFOBEcASoQkwOC6RkVna7NjRuirRsj7o5LOdvzh7Q/NMPjJFiA+yVAzgAEv5nVQrRUujPkAQ
BnVSsbt/epADe0NMgr8RnulSvhrS1NbAAxDEaBFAncTNfj2ef2Zl7q8DDAARVDz7GFExUtzcBLW0
b9CPYmwCo3ySCACm6L76hNsgkW6PFW1sVrQrZsVecL/WNOhAlKQ40WhESU2XhJ4iuJxF4rmzgNZo
4DcqIX5IX6Xhu74Xc/02T3efz93KyUT7fBggX5a/KXUQB49nZ+OkAd+B4BSCdAjEvPVgvvMtMi3T
EITM0Ey+Oin9b/QrLDoRt86G1Vvo4PZSYaCdBford4ESeQRtmdOjU6HDrsAR3lgIcKFgy5qAmiKt
xJ2IOG5HZ1IxRapvKcfdvDFYBzSwsBkCFxklh38lzLQ1zLFW66A9SeTmlIJ12Pp6mxWdImKOIgne
R41UJav0pqqDtD8YqWcMh8frvCUfEW2YU1gMuEXcpZ8NvSVXfdIEOn0XX7rs6b+J5y59EjdGoTUQ
Pxk3I3utBInCja9nkHoW/kJCBHZvaY2mjEotleQmqDXPjo+hJXjtC+TzAcKqkXIaEcgfEk8n7iAw
phsHAIkEpGkBFAdXMB9H1ewxpVkp5UEyXrrkKSzRKcufROzcG4Ng6QpGeoO3iMUD3Wc7L8MB7ZiC
kr4o9ikRoYc3TMVCPrfGVS/BHy4gP6581XlfxR/sRDBRoiFw66xVaKOuUaiQ0Uz9o1l7j3fp+s4B
XzNuM2DoYfJWDaTQxFWNWlMbA6q7qv4NoU1ZPYbRz/n3Yz3rYUAPrjbYCU1jz8Lldm1nmlkGmJWD
Ir7QY1LvdlJRfg1GWgDeQf4EB2kpvlEriq6lzRyM3Z/oUu+F8YAfArBCBSYO4AXsJc5UjL3RJ3Lo
9EEDngDtNd+d0v5fBahcQcYcXvzKUvc9YKxGOgRD81u1fu9sJso6hGGNMTVAwwLsxIuvwVGaVdIE
Hz4kh+SMOnaBLV0fBCjA7OMZiCZxyF8s53+wkhBZ+WoMjMRwwzqw5SvJ9kKGMQrQxrLsFGilYPG4
nEUKfGFsoZl90IJBDD1OWsEzdm2TQLvEmMVxEBhNJrdH5y6NAMjLzMB4aeQvdpkeE6c4Gsrr46Pw
xsC49POgB+1nEESFl4G7ZzlZM9FJG1XUCuooUH6hVFnST/WffvqNUpxLWAgeDhsnD9pYnQ9ybuuk
wpBHeH1O0NZFKOoOCrTpfTyeDQUYDALzCEhaiGtzaz+Hjl3IY94GqWK679Fh56/kI1yFaBh6LvP3
dA9+jjqK2jYAHOSgHsE+I9i8zDhw68HSqYi4qUDUA7+wXI+xkC0KGHQbmBGar9OPLf3YFO/sz2jH
k4hYUjcn604Xt8fyTIqcjkCXVOCNRQ9StRcMgFOCeg3ADFBtAsZdnrJsrNMMLl+NZ9CP1jyH1nn/
asOdhDlxADlExcZyssKhjaQwTpjn6nbW0Wx2+zX4/Dv53AQVSjQbHYm7IJ/foed0agnyw29ZLn61
gd5BfBuewbrljNFLwwwW4S5wwCKb60c5vjT+hHrEVn4104OTPuXpc/mzqg7ldBiIF2fXen4PFxR4
48dTqbCD/uhTmEG6e2kUheN0qqR1wWSVbiV96KXvE/0eSx+SlLFkGG0wRx9VenusdsNWY6ejfAQg
AvhfFndXhlqp1VkS4bx+bb4j/YEkxWMFW3sc+UW8PID5Z3t9OaxhjPNKLec6QGsxqTxLe0EQ2OHo
EQnPCuEu+C48Bq9RCM2iyWoDUhB3tLyo3oswgwZ2z+PhBBwBQzUtR1CPLem1Ei8b+kX5Of/YOz0s
gwzuLJgywGl4AESSAfY8kz4JrOTUhJdQZI/X67uQz7d+GLPJDI2pSYLJPtTF06ieLVHger3CUIEC
IYbxQzaW995DbbSUrJ6SoP8d2ydHEdiAzRHciedsTIOaGyedB8yQ4va5O6ACaS+xIwojUSaCpUXI
BXlLPgWlq72uxnqFEZReSDwQehJySYhb9rvfUUtF3BnvVKPK9RKKdMW3y/fN0/7NhIYxwKKiwgZR
YM4nGoe6r9Q2fdtMXXIS8Xiyo7q0UPh6E72/kIVC5JHfq/XQAhFm1EkgocGYcZY+aD9A25KLqGG2
FhzmCA4q6IYR6+dcCJPqVZnqVhygT5rleCo6DPenxxO1OZJ/VfC02HGhZGpvmnEQ5kesdqH6Nj30
5JgKjcfajcSc3Wni3LuYTGQA1V8cOIrbxqe0P00gVeoE99jWEbzXwp2RumwqO+/tOGipOwwuugM+
nq/NUaAMHWW9iNmiF+LSBCayPUiyGSUBmQ+a4jajm2dPRhE81rI1CtQLMZJYNOJbNU7TlaTTJqPM
A0tDAeCp3x+Wx/5k1Fw4G4B48hWZNNUT24zxelbJsbZOtqgr6cb3sxy8hVtIA+SZj2mrWYPEQtxk
gRr9+mHEP3fPzkI6037nH9C5rgF5qbMgUj8lVrA/b4Rvvvt47pbTRoSQavgCgTO/Okcz/fz46zcO
NepGULkDAl0EznkC9AHcHuHUNnFgdLDiN8m47YUEwYgvNHADmJF6V5uKadCPmX4cXh8PYGtxsXdU
AzF5AF/4HHY8JZkxzlEc1PGJuIiLPBa/nh9W3oQnIMMzIYjKnTCzaXIzD2H0tPoSlU9z8U4WFV5u
eJjQgSQ/nCSgg8HvttxBuHw6FD3DFrVf4w79Tb28Oo/tyT4N1qF5pdRV90e2lxo5u6SNw9wOIzT2
rHrBK6eLhcaqIuLO9dLoSAYjkfRGCAxM3nJckl4XXUSlFPdS5CrkE4m8x4uzqQAN1TWg2dHTjC9G
n8ng2DqYnwOpfCaO5Nl5d36sYX0hYQiAumJnIQCKNr3LIYzWpKIhipkGXeulenqw45eyfZ5jenDo
/sEAWIgXOssvAXbLqXLCGV33pCEMig+1diwtwdW6MVfAqaBjHaILCATw3rIUV/FU9nIU5M1TcSiT
3S4OugOg6AmpPVZzwxfp5fpMFRnc7kE1/EhRsSIwshvHcCGeXYR3RhY0RGXUlBCf0AOJnUNsDp65
lzwGWGQUbQF7biCIgVgM2wx3SpBq6ond9MVV1r0iL70pjzwjvrTqbq9gqYd72+ljUmZSBz1WfR1K
dxp+P96066W2gdhmFx2YdhAC4MbhmFmKiHFCr+0v03w3twJ3YO104GXEwkjYqgzjyW3ULrYGuUcO
FFFi+5spT6f4kxTVZ1Orvj0ex3rRoQjuBqrQsGPB97Zcj7BK7IlmHQka6VPencL5ZO53DfDAQIWb
hWgu4uv8WNRCc9BUWgqv4XgsfxYi3MTGSizEc3ZWz/WqUB2Il6pX+2fZCqKGa+uEAjrEC23A6PGG
53N7ed3kaq026RUUO5oGLvSvTno1qUf2Gw9gnQEHYNF7nA2dG4eBNJk1GG12LdGUyDAl19rbtg5n
D4UA8ENgzhH1MbgD3usaNTvdzq8fUW/tjiD0ebyXNlZiIZ87E6WD1r9pSfKrPh/14ZIPgqUQyefO
NNKIA5Dp+H51vCTjyRa4IRvikfqBF6IBXAXYIecigHEyrzOlTK+S4xa/9jLEY/IX0rkTneiNXWRm
nl4B9QRHaqPvvhwgH+B/VpakIk/MTX5fDZh5h6bXGbCb2JtEUOQNQ7GQz02+ppA2SY0ovVr6se5P
83zIRFQrIhWcHzjO0tCi1Xp6VdGiDi2K7bOyl20K5eGgS2D+H2tODcO3NHddF6WaWlaYpdo3q6dq
2O0BLOWzId5db4YxhsU0FumVzBeQlgmDzuspWsrnjnARxtXcOdijYeaVmtc7H9K9VI2YIhgHdvmg
fRkg7txGyokxaBNgIQEeu4i9FqIee+tjBvl4S6NgBfxGcGSWU2RFYZGFWWgGav2hvJgieNj65oQv
DAQm6sNRwICTvBSfVmk3Kh2ZgtSLfpbRqc8Pk+PtNXQAbiHwB6p8PHiBB1zqyFDY6zRGLwdJ+Wkc
j5qz25Au5XOXcgU2SDWVID/SgrL9pGoC+as5AlASVVUq0qFAP6FF5PL7I6VHG9ZI7QIZ3QEL3TXq
yJWtL2H/+/E8bepB3BvwYPBAmXzD+VrrRsmWAe6hAPU0vZdVXqmXIjja6kxgFCi5VZl/gYJA3i0m
Y2dVWVx0QZKfEcSMLE8TdTNd7VmoANcK4jKMDwC10MsJi3s7Ne1BR6aAnLP28uXxNG1IB6oHBHjg
+gI0g68athtUAEhTNgXTM2JkYXX8T+J5Zk6p7/smnSF+sF+UcxfvvZUZ3PDfr+eTuHFONLPuIb6V
TuHR0E9/8/UI8KGimiEbuKlP0xJZQlOdgv5FKS59+PRY/Mbmwdf/K567llPVJD2xIH5Kjja69cTv
qYjEd2N58dJhRdVwr5nZWG4eU6ITjYtKDmhD3Ox5ckTps40xQAHK/nDS0CiED8+0xaiWwxTJQW4Q
N5Q0d8zQJWYQPd22xgEtcDDY2xYx8OU4DAfvKZw1OchMrxw9W5Te3hrGvXym/+7uHHvZKaMR8hv5
Y0Y/5cVpppfdq83gKyxbq8Em8fB2VS3DSk7IjFjxkQ5PoeZWmSDNsTkKFMaiVghAfZt/GEZGHulK
Nc8Bzc9qeOiTy+6+7MjVMnovVo9kwYrzfG41MdFhPDHnQKk98/cs4hDbWGfUtGmohgBUEjFp7kjQ
Aj3eqFQDIVEd5tQz99ZU4fMX8rnbsxrtFgvdWEGSHdFkFi1HdMH9tl4DZE+gBhEG7FZQ0i13Uj2n
elv2VA80PXJzctLpkZi/Hm+l9SwtdfC7deiquka+JlCo53yIqt1mD+LZgxkPNpR48jWGNnLTRTFa
WmCO0nNzKKpEkFrc/H5EwODIoLINT5PlHEl6UedtaOpBiBvZVoMu/osRIC0KZAFyu4gec4a7KeSh
lbtBCbTqNkqf+vPj+d9aY9DOoKQKoTDGTrL8/rnpbC10IJ7Gn6rZnTL06PYfq9iaIgYWAgAKBg9A
8aWK1BzjLB5qFYjDizy9mz/tFQ8UFwqQYSoYbSwferHM2TYbxEt8Oa4PbiLkpDXxeYuUJXgw7uVz
O7RUeho3MeRP1Z9Bs4662h6n9Mlue8FxW8/TUhE/TxXR9HKAIg0Np3sQKdPZ3T9VMHQ2Sr5YIoV3
8RJnGHRCieFXFujJ2taV/0YBUnyMVgU5S54XRpLGaU5QR+c7dXSQXQm8G7tHAKmMMAQM+wBTcCbJ
UeLIUHpT9qsQV7TrKILTtj4O8H/v5HOLHYXtaFYj5EvdQXM8PTnQ18cj2NhOCw3cKls0cWjYQgPa
ZivoX9q74a9YBHjY2Eq4euBnq3iZqKi2Wh65HlebbHeD7FvWxzT6KP/FLLFkg8kqrRBF52YJGmMz
rKjiW/YlVL1ydp3b41naWod7DdwsgfhWR7/jSPFbi7pOfmkIMj8/HuvYmqR7HWyl7hwl0D7O6FMP
HYnuWpOXiZBnm2PA9QloJiKFK8sdTnDDQHur+LP+Q09fHGDBeoEjtjkEVBwwDwP3G8/AkIVD4fRR
rvhl2rv9xdb3OzHIc98p4J64ai4nRtY2ij8Yr92pbQQI2c3vx92AttDwkEBOv1yCaZhpbZSO4vfR
0Q69LPoLc4GM6P/J5xG+YT5XE0lMxafKOaZP1X5fHtODOKGGCwJYa/7JiUdCGvYEvV1687Pd3j4/
3qBbpgKEM4x/DrFmQG6Xs9PK+axFlSb7k+FmHch6XTA99aLq9k0tCuLlKiILrGMDpwURczNNZtlv
p1M+fCoHr6guwtYZWyuN4nxgxdH6DZkrzs+wk46awyTLft0ck+dYOj6eKjYV3CXNypFREYAUKB6H
3FlOkt5pJCeWfYqujsVJ/lOO50k7GcotFMUmN441wnpQg5gefGKed8Msh6gmWST7fXg2Y8+IDrtb
mTNGjHsVbDLvLFOaS8OgThgNSa4N+q2K+Og2lpxxMcIwWfhL4/kwpLwCV6Ojzb5tla5UtC6aIo7K
S0IFq7I1Vfd62O8X4xjy2En02Zf0Y9QcnOxciCiz2b7hFx4VmuD0QDAaj2rOIRjh5RSt7sx+qDxN
4zPqWfovg4hKeXMcyEXDvWQvodVjtG7NyOrl2Z+Uc12f6/xc7g+NsYI3sCij6B1VD/xbS3Z6ydZB
MO6bhzhNDvpc7PcuUcwC/KwJEALArtxakCYse/h/kz+3Bzh/iff4AG5sKeCV3mhvbXYCuXXoiJrg
qpA1vzFPrf3LKiPEBE4iFuKN1UbUG51xQK6HpDcPH+wRZJqrRNH8OH3J2tqrJwok2Z+8cA5DKHjZ
bY0IgTK8H/H22rDttapHaTrqvh03R914RpNurXPT3cz4OOwocvh/PXxcsWF8tWgRrfuD/cGildvt
rvjiFHDOYCm1eKVqUCAnz8BspLFg6TdOBzaVgk3FqlvhEi5PeWYQrUBTDcMv2pdKvVT5i9LuJDx4
myNE5t4eLgDPcJt3SMJobuXS8KneHBV78Ma/cHQwiH81cBdIRu2WmmZh+Gl8G4+jiHJi435CLgJY
B1DhMngtJ54qc0TzUtF9E10WyDudPjvmKU7eoexe+GDdXI87XdxVOzWj3iMjpft5p7qperBLr7P+
4im5GBC36F1XT3HzpqQ9/CPvj/XCyIIZCiUh8ErARbHcUtZUjpJTlrovVZcyvlwe26oNXwRFZch2
ACgF7iw+IJFoZpplSogDkbrSj0yEdN2a/3vx3FrnRWdOtKK63+to5nRo6xdbFyQLmF/M3XqLEXBL
bIcZGfoMIwjzMwLIRe5F2iWXjgBuFO5o7veicbAB+8NCsB/OthdOM5TJmOj+yHjejrQTWNrN9QD1
IYNkITPBv1aLZATW0Jh134jOZeo6InbcrQUB8hg7CszsyHFx1gNNDCo7LUvV14ZTl5+0yk1EtONb
l8W9Cm7N02gYUuRYVD9CYc/sjepzER2S3aVYsORwORnEE3CmFa3sQELJLJRQ9Y3sEL32ojt8ax3g
QWsaUtc2Snm4eRpmqVB0rVHxYH2xyg+GiHJ86/aG14wnAJBeCCxz8lvDMOOsw+d3xrfI/pxmJ4K6
pP6z5nx9fMC3VoNVwjBPh1ld7klTqYiFz72E+ET9RJ1jOT/pzZMiYkPYOoT3WrhjoeSNHWcFhkOd
wzyewnfgjR6sMyWu9oeQv7hkGSQFUVQ8CFd11WGFhNUkpVj6+lj/zuOLEKC/tfosyYxGQHgVODzR
eWakc+GwzdUbAUVfYFELtM1FATDxjXMJh5CzWVk/aWWPODdG4IXvJflQvx9FoIutk854Nv5PB3cr
WeBclCTHYO/x79F4apVL1/95vLc2pwm4FwR02I/JrXrcVTTTDKL4qvTJip/RamOvfDR7QrAczjRc
KVTRL68+0shouz4YcKSL1K1/DLLoFK4HANAumPJgcAG9QNuqpYJZVvHel+BDj+/m0nTzdjdQkZVA
ocqHQdAZwpYL6hBlGmspMWDOY/loj8khmgXX39qQoCYfIEKAIeEZror/QwJu6qTLdL9qvTn5htpt
ZJvl8LumefsXg6VeVJSTgKGSt4hNPUVoS9LqPnk/ms8kf/ob8YgOoroR2Eg+mj22atMbMS4+OXnX
g2Kzuf6FfPjMyHOytro8kLrOwTsjUWQUmumQ9udW9R/LXx83zAue3oy9iGEtOTctstLRjp3IQD4B
r9YL2H8SkTO1sVsZ0wZ7WaKmYdUDCBCbMjR0SfZPRJfPBd1LkYunHfMCwfsPEnDkCbnjbJRzLRU5
LIbeTMcPXTUeH0/RxvczFjsYJDS2QQtL7ipS9Dwu6JBovmR/6/2u2r/CcF8srAJAqXAJubMGGEHG
unJqPvh3y+GLvj8Oj3jEv/JXj9MwzS2ztjV/iP5MxUs8Fq4znvdPEQwSI4EFqhags6VBqg0QwxjK
oPkJNhD93ugi/3W9TREqQGwFzhMOAfbqUoHcjiBnLePel9JThlI96tJQYCi2VIAUBrcmqB60VXSl
MdoE9a1S61fzJbL8NLloIkLhTRUW+pyAVxglMTxarukoOkzreusr6UFHO0PFNWzBKNZXNGzcWw0x
YBdriE0dJepIKmvww/E7qufG+LmcD/b+JCFoHZAQgf1GwhxQleVyqFNhRPJkDr4DxvyopG60O6sA
BYxl1oTHD0+TO3NOpsVIaoejX36NyWddBFlY+31L8dx+RZNv1e4LiJdLYP0jzwoBllPdwVTdtnYz
p/dkSYCGWS8Mi//DgLA8/dqKaHVEFVMKCx8tcJ1BdfX4SEPtUO7tggufHHcRimMY4TBeAtzSAJmU
d72u5H7hmsC1O0Js+/rmhnC4/ioghqgf4596QEvmYzxPuR+hyvto/nEmV1WOoi5W66PCtLxl3cDZ
v2oyhaxMNNMeWhIgMl2tilzRe49NxPIBvtDA18EVSZ8a4G7PfbBAgcInFvHfbMoHhwhgK0BZgZRg
eUaiRmu6EvlJH9WC2UELd1/csFJodwwUF4uu8H7NiIYemhEluS8NVyv2rfwohKFtjYDd2W+Md6xg
cDkCHb0xsg48U34x5+7TFIkcg601Zr2N0GYNhWIKH1FD0+zYbqaw8aP0kFv1pVWmS7UffAOjfqeE
e7PMXdI1dISSXPakyiXB3pvPeGtficQFVgNu1HKOmknretJmtW+4dDzqkvcX4sGmgLgKolwr7zVy
wMlM8qlEnCsEbvi1+PYX8lm9LzxXZBV4gsxaIvEY15BPyi/ZWY4/7xePtxByCQCmIifCvYSmoqzi
HN29fNp50y0f3N3iEQWFbwYzhEYAPPJJN4mCDmhq68vfx+Z5zHfDklgl5r/iua+fK8xXRCG+M73o
0yzvdpogHq4ZwLxgmFq94lAAH7cWmBr88LvefdNAnf94djaOF9iLkI0CFBxwbX5t49KWqmhKO1+W
alfGIzQtPEsUQdmwEVACGA/iNIg68Xhwi8oSCm6yzs+M8pAcCRXl5zfuzTf6ViDc0KwQlT3LA1YU
IHbpDNL6k/luLJ/p+G5iPdwE52xrroCRgGsGLl0bQcylFqdtqjCWMFfTnLlh/k+j/qNKIoKRrbm6
U2JzXkePuEZh9pirxvhaHbpccJY3xsAgsOwdAfQzSFyXYxiRwqk7WWl8iZxj9VDP+2+chXym/y4V
rJSynRUG5KMmWXJug3aYRfyeG74FnD7UbCFIxtpiccugRpmjjHbS+g1WuFYmT1e/Nnkw5kHYvT4+
HRuLweoYwIGG6weGlbsX5KZWujEva/+r4vjpJJirtXRW/syQQ6hkRAdz7r3SoXFYq1JZ9+uT1lxI
K2DI3hCP2wahPmQ2NVYeyy3FrBpllI+aH5ahW9exu5sHgr0dgD0Dpx5KlNa5YFmyxtiYEJ4J/3nu
o997594EzQSEO4CTrDFDaV+1ihL3hj+9T5sPpBS8qNcmA6W1iIKijgRKVr2l49xoqJ4rqt/UbmQc
ascj9cXoBA79xhqAEpAB6OC74ALlDJNth6AGJI3kW25ev0bky+M5Wp9mJBnxBpLBUQry6hX2fIjs
SqlK26d9+7kDDVFeawBLSp8fq9kaxb0azsejqaFPmVWhs5pauMrs9uPulxwWgmWeANXHbuI7QHdm
i1JMBWut179UtMcQfD+b5aUXz2DbCP4wTxuPEs4oES1WzbxQDT9Lf4XtqfwqFy+jepLnEx3/7J4q
rDeD24CXBgBQTpVio6F4UmkIlR3l8Hl3l1K0xsBZA2UCyjFNdE7gUOKzoUVzL0umn6tuXF5a0Ytq
Y6UX8jmTZFM5nmSFWr5yrUni2mEn8Dc2FCC4B2cGSG28cFVuAHEiZc1UVrLfPMf9JzLtBhCYC/Hc
9/cq+uhJSSP7iWsRF0Dx3au7EM8dhFJD7+pshHhqeHF0oCIo6YZRQnNYG1YVz1lMEbd7UIhEYpIA
ECbnfwr1hURPRDo5teA4bKzBQgv7irs7Wp4s0KBUQLZpxj+F/Ckhp8eztB6Fhacs4pEYCZpL8Met
SyRZTwFs84cUKJdj1QGG5M6ipzObi+WhhhaEPNFwmEVKeJtBh7ib0QRl8i3nnM0fpeljJyqaWE8U
y4SDkRChElC98W/POVFTpYmbIvho17oLu7L7MKBOD9/OAvfMWHDuBaCMSJQ7UREYJHdtJXH3p2gQ
TQL3KfiO4LGCwWW50mptxFlm0zzoUlCHnKLdG2khnvfrE1LhcrUgPlI/MyqM6PZ4I23Nv4FsMYJ8
eCCitd3y8+lYUyW2lSwANZCrdopb7EYkoF+iabylsOCA8VRKapil9RRmWZC4DflaFLuvNcR0gCdE
gzi0BcYDbvn9s5yXlj3KVaDmYKBtXNT2eo9naH2zQQPjn4Ufg6uTd1BzfVRapVAqcGUdItktnHex
4srZSx6jy+fubBwi98jnIseBaCtcpuVoulbKZzmbq8BrnA+O43XdwXSVcfeZgBYcB1bhg2uUJ2bI
wKnbhAOaAuiZ7JHZOTT7C+qWGjifbLRTPKpHaEi7/DBQ2Ruq8+NVWRtAaECCg8EJ4darbF/fGVgH
lOVJ4chlUCXPWYEQ7qXpnlsR3GV9OuAuYfHfmNiQoOPMeDg1ZjnjjARNW6LExEU5q8CQb2lAVugN
8PdWa70chxXF0eiEdhVo9HNefNrNQQmGPbAbIWODLDhejZz5k0gxKymlWTCRT2N8yPefbshHyMfC
hoL7zeOBSmSDLCclKbqJg1PM0NxWuuxeaLQThzeDwg+2EtxjXTHobE4t4+LST6X03qyfAbhNK4HX
sbGdWOQTtcQo0GRs+8tlIKaSpvbQ54HkJvU//yTOr1pw6DbMCCJAaOvCcPswttyGTRA8Ho0Whlwy
kpd4MDxp0L0KpP6j7MajWzVfH8/bxsZa6ONGlEYV6esY+vpoOpp6e5RFyae1d4CwN04gHE24yqtW
kL0cz2MygsCRVCebRK5uu5UuOOZbo2DpfAs8lAyKwnmDITin85woRdBN31X1n1mE4NgaAwKu6GQJ
n5AFbJbrrqSW1aW2CpLLq9a6Tv2Opv7jddjaWcxGAQuGixozttRQJcD71iCaDYrsqOefpPiKdKMi
2L6b0wSCd9gRBL+RT1kqQdV3aWdtkgeV80927WLBXtqaJZZ4x/7dQrPZaQTSqdnIgnL+R3M+K9UX
dfrzeJq2VCDa9L8lg8qqFKSIoz6dKpIFVf9iW+d+9FQi8ESYrVt6s8jQINQEU8JQNXz5r1O1GqiX
8zRwMl/GEOLPpaq5E/7I5PZ4NBvrAVwT+iBhRVCAsjrsY4aLvDdgtKxXEwWogvXYFI9GC6gwQtgG
8a3lcpNpJnVLwYCY3mh3EHZAWk2UilocJOARFMe/EBtaig8zu49mIlfXYfyIAJI7Kae6PurRWQ53
u+dQYDHmI9zmLNjIRnp3jWtjOXR13ZVXLcsO5zIUEThtDQV3E3vqgUtuxRZuTtKkRnYL+Qp4hScP
hFpe86upfkTFz51LzqYK+QO8KHFSMKjlSNIkbrUx1+urCQTjMRM1Hl0tOSoC0FMWaX5Wnb0q11A7
aag1s6iveX2R5Gdlb4qFceQijwxcMuvfwSeTmywhvZ5G9bXW/oRHLRec7q2vR600YHgG/Fq8J5eT
Mw+5aSemWl8d1fvV7iYnwsffS2eb4H9I+64euXWl218kQDm8Sh0m2G6NexxfBNvbRyKVRSXq19/F
ObjfblFCC5qzvR2AAVhiqGKxatWqm0NUdbndOcRornX+K7CNjRfGwjJJo4uL/WZ0k7Zxj4YFzfUn
5Z+Vn0P3de/BAQQF8VFUJqIUDtmb+fgIBXllH3fNVSPHkhy3aMKXSz8fXtKwUVUzVmQYvmMfSPUl
2yIwWRkfCEvktlB0hVta7r8zTHGajjkdr4MzHKyyOejfdq8P+rHBB0AtOYihZFxWHLEssUk3XBPP
Z8nHRNk/PlJ8on8jrp0lb6at2TV3UXB1bU/MqxB73YrHicM9u3dA0ARbiuQ6QhyAA0sbPOVpxnUn
sa5e+tOiV4JaLvW0BQlenlKELEG+AiVepee0Io46L2Je2WfDGA8ty4/JFhX8ylbPZEheRt86LVx0
yCBEP5Dha21svRuFLslLhQyyiZCQeBPJ71+z7LqcaJBQJYfc+ARrcsqKvyp/RNVjqvaP90/WyprB
CwD9AfL6ApQqfn6j2SrIWLMCNF5Xd1IfUvUAnkK0BT/vFwI6E1Bcii6zkDMXUlWmFsUDN65O/21y
jr3xUO4mw0Y+Fm8KXNqoPF7iQ9DUMXLiPDWgggeNPsStf38KK/uOHBSyscD74T/5kWchTG0krDCu
uXJkVqDtZukUSQMkocSDHr1HZQ3PUzXyUua519b6PfxKWLbx/Sv7fDu+HNG3mYO+JwilXrOqF70k
TNAg2lvk2iuLNBMiOU1aE3M3KSAEnZBr+0HZOEZrw+PeBLEM/D6EG8XPb86qTtkE7KXt4PXw9Dd2
NzRhOTrg63hlgW4X1D7IXc9HR1NQQzFIZ1zb5ll5dPOH+wdoaQHnw0trU5qpqbMEw6vVB8957KfH
gZ+ddHdeH+WMt7OQ7FOWT0OVKa1xLaY/0/hKft+fxdYiSXZcr1gV43YwrlX7kH8sjI0dXl0k2COE
22H7EC+d7wEACYVNKgtfr57c1OeVb/4tvb0JaywR3oeA7qK9OR7UksmLKi1JK4rLLh9N3+OlX9Qb
yra2SsAIowEmQot4Lopp3hxUEPwUOaGedUUHF5+A/H930zQxhRsBzlyATcuJVsjrXzuj9wf3EKnt
3te0KIsFbQDe7MisQNZcglL3BuKLunn9WqFjtB1tBR3WlghZCYHER+B6EeUFfX1KjKqzr0OZBU3r
O4OysQliDeb3KPwAtHPEAxGxd7Rmm8+gS80E93TrXPvh0xQfvPxxODefvWK/RszESK6xktM09lyI
qcjBPMS7WyPCZUKCCyhtRDQANpf2wZ0ijjLg1rwm7Mj6Y7tVqPx2986XCUEf1LVBI8C9g1M1XybD
LbyicNXoql2YY/l6EfuR9acyv3ikDJQq0Dq/2ttwHjc0aiOQLgKgE1BOOeIUdXbpOmMVXZM4PkeK
cnrZa6UEXkTUSCBtAVCEpH9l3noMqBTy2nG/bY+KvRFFWR5ejA8fU/iaQNTI7COpZSd5Z6TklaLZ
EOj49isHxkfvCPBGir/lUJbXVZ2aAWdx1fTGd/IzcHnvWKAbAdKpYtFoVryGgEo9sVdV32084Mfg
fY6o6FtlpjS82reo4a9i5Yp4X1oBD7mRIlquP8bHDgDpJzxKOTiTarHSlkOkXHPnudDOw1Zh7NJZ
QqvQN6UQELaF6dCVFlE0zUpf3emx8F6pfSr47ktoLkIyG8VYW2rXQoSlHBB9y+O9CAW42yJiDCIk
XHULbrYYeMvUKtz01VQf86dyi81iZQcAETER7UEZAR5VkjfTD0k25JNCX4s/SRvku7nr8PW4nHH7
oMQGdEvS6qR1ruc199JXtE9BfUL5be/xnw8vRbz1vrFbp8fwefHsdh8bZ+P8L6+e2fiu5MaA0s9N
exPja11QOTlYE/y09FPSBMTNNvzKlbOKBxWCJsgC4sqWQycjte0k8/Li1bG/lF3vj+NZmzbms3TL
BDjuXxniNNz4M3XOkNyvIEM5VgPIBI9aTP3ouHtTZkIkt8wFC3+URRBSoqJ+os9TsV8lEMzFxYNm
Nsj4yqW2A4vsIoqy4vUr4x9HuheChwAuxkQsWENPigXQL836ZoyLxLnm6e+2DIzdrVMwPtChqDrD
XiAdJO1BVvYZyuUi+zqqB/K42e1pRaFnw0urnypoZonuy/a1J+MpI9cy5RuHaFUC4HFIt+PKN2V/
LNOJPfXTgAVqHJ+AZcIaNiSsqAKyDbh0UG0kSAEko0QjtN5Ua9e5gguxr492eoq22vStaAJKH+AX
46n+pnJzTSiJZeol690r8JKBST+VynMVN0G2u5pAR+oBcRnwa4PUH8nxuZwqJxkx3M69xrR6jp7y
TRdmxUTNBEgWNtGTpOH96F7T/zTskHgniwROdnC2qjGlBQN0WgBS8aRGBgIpcpnsI9a9PgfZlfFK
rOfv57L4kH7fZTb+KwC1LkicIImyuIkyxlrQ3HfGq9rHBwddi3v98L9J0Od7wfIW0IsEU0BlhHKO
3jEBHQUFeNDBlYE/I11GSYGHVsk0DG8qZ0KTh33OqlggBKcFhyoeWlgiWbMpUimJPZqvhv4f71ds
fL2/OvIGo3c3QtMgM4PDJDRPUjpPZV3exCV9SZJDpfmN/WKkh8HYCM5Iqo2qL7wUUVgjgojA4cmI
RVYazI2HOkHh8KPWvNLm62jsXKc3EeJ2wIq5IB+TVC7VhhpemRu/RM3J1a4FDe8vlGT/xBQcGD+w
YaCsV+j2/BgV6BzNvSmOwprGvma+6jtbbr4JgMsNlDmSZCAUlCaQFUWn6Mz0wnw4qienP+7/fvis
KOgFvlwQYM+/X3Mrh2ux5YVZ/+lDb+3rDPb28chLI3QlerkuwJyjahSaWjoeGmrhZvg25BsvnpVj
Cnp5BHDFEYWiGfOvp7ZCDZ4M8Quz/Ij+MexA9/wm3vDq16WgezWcVsQ15Nd6HgMjNY1q/BLrTwa6
8llBUpzbrefzijIIuBfiP0h/I3Esq5zRV3WPNGmYNZbPDWBPHncSAYjtwAMO8F1YJZwlmcxec6N2
apCKDds2MJuHzbZaKwuFahSEWeF0wMWXg625StyUtyrOagm6r8FXvacKHNXDTnwO5oFdB9wIAD8b
C+VKh3bMXCvWm9gLpz9tesm+dv3ucwsBgo7XAGMOoAKSdY0tt2is2HXDIv4ARlh7n1f59v0AzWCp
RHM+/Gt+bDWFIYyR6W7oKCf+0aIbZnVpk8RGo2ge5UeI/shRvmYcbGvy3CnstEdb/zCVp702AxsA
plnRbB3NHQzpbitYzGyvGKew7T6N9DHZ4sFb+/6b8eVe4kPkKK5GML53yaJg3OlQYvXxC1lLELaL
KgLZZR0dF7HoMZpCBCl9Q31CzpLTLfbUtTncCpGOKLNya7BBRBmmoPhS/J2xpMUcpC3wJmIz9Iuf
QscMzBI1VD/2bzHyVaipdVFvgQzv/IRyp+Z2WilTmLOfITN+3R99aepQdSRARIIqFeFm6evxlPAM
UnRWqHkXjYVN8czJ630RK+svOApQX4bkIQrlJBVTKwWsM2ZthWjj5WdPSfzP/fHFJ94EWMUGoKIW
eVyYILxOZKBSpqcTcPeRE+rFP1N7zgn3wVHhox2Zr2oHeMcbce+1+Ygj62JWMN5yloxHbSvw/nYI
+xrw4YnaW52BtyRIW943WZoMqHUKY1zWuesz5/X+ki1vB0DxEVyC5QBF2aIZWel6hVshOhaWuXW0
vdNgEh8pGz/udtJjGbiE0HgOywXkBqgqHPElN5ENjv55xeB0RsgKL0i4r7CtAP7iBAsJQOajLgxP
oUVid7QUN8pIrYdd+Wz+1YdnbWeHxLc5AJWI/3GfChTnfA6K3bto8q2ZYZ75ff6Yu3uNOHJAWBkE
l966PcnR1kFT8EyN9DG0i2OhPKft9f5ur6yQgbgMwM2oD1+m7ruMKmbeVTxUM7Rk/miyJyXZ63tj
CihbQDQdAgRGYL5EdlxmZlHFU4hWug9GfkC6/R2LBM9VoOwctD1TJSuuktR1y0jnYZGD6KQiATX3
6rXwl5BMhCkRzNRyUjHzxtJuHGMMjTj386L033GOAC0CChG2EP24ZRYPt601r7UmPXRzhmZVZ2WL
30uKOYiDOhMg7UJjGlkHrh49RLWNrxmnpHscqjig9Een78vK/VcUYNkAG4uogNxvUJ0QL6BZYYSO
/ceOfqX7d1to2v8fXpcCvGPqTS4vMgzvVzr1p2z3rQ0cEwIngtQIBR7g4pofWDSTtMB3ovIQxWBR
5acbl/aKyoncADq3iPr2RR+jphkJYmV0CjX23R58uz0bO8mfxA7MRIhL5Maymsy2x57lU0icg/mr
0Y5588C2mNQXN9GbENAgo3IeT2qZMY5puW6wCUKM6WDxoNgbvfrvJP4dXwr9RFwBS3RcwQGsTr13
jrXT0D7o40Zgen03/pUiGXDWurwrekgxUM1r+OS7sTWPVQmoYgSsDEyHC4BiVDAQCHcOD63yY9EH
IwvJ1j23thU4rYhOI2QJMygpd9q6hHPFhBtr+a1fbuER1mZwO7wc3HBb28t7DJ90zkH/27/0KB25
fw+JL5w5ajhMaE8KhUCAQBRAz08sZ4D/cIpKVZTxkCqIH6cxsHe2fXxTCxM122AIBHf+otZQdRQ0
kSYqThQ7KcdxOu6fA6I/InMGfNQCgZ3C2WEI4vDQc85UOUzZx9h9iLbUbm0zhDsAblS4TgCszVfK
mqIyKUzCQzo8J9+7+qAm75iH6HSHuhTEjQFbn0uI6z6J3Gaawiy6lOaLm6n+QANlC3UnbmV5y2/E
yNQYOaotIkXHbhTaAaSWzfStZE+adch1dF59uL81K7cfXEFEwF1kn8QJm0+pccngdREeYpbyAluS
81PVPCMIZW/FPFY0UYS6EKVDy3LEuyRNZKrGU+50alhOr9F0sobH+xNZHR85CXGKofCyn1CVca71
Y62FzAtG7tdb2fet8aXvV5spLjoj00Ldo0GKys9695MbeWWBeUU8HAk7HOD5VqhtoucZN9RQTVJf
P0zeTiCk0HKAagQLK4DzaMwpHd/KZUOeIxsSuh85NXw0MttwBldsleBhRQoKbsiSx7QrUrVQxKt+
Kv1hCOyvindE5d79jV5Rc5TtIOaOQJ/I3kj3kuEUrtM4eNr3NXxaHXyEpur3yVaj1LX9hseJ8AHI
X8HNKjlTehqZTjQxKKHRBp7HgmJvEA27gQeeiACiwBuAmvl2N7FpFWplwxUB6Zr1TMctdPv6DP4V
IJ1Yw54QSGqNKTTrkz08tX/374NA56M5KrLwCF7Pv39sBqflkTaF9AdXn1wjjLaIrVYnIBqLowIT
ARfZj/KcIZmo101w/f+pCt8Cwdv9KSwFGKiwB6xTcFEDcilpXAnaOEsj3L6U2hN5JtHuHZ4PL72+
wIhra1OB4YsPbhl4W/3pl4qAskUsy1tiAsllSZ2dgpqlmlvWRavR/+7kkIdmd3YFnGU3ImTkq8Gi
pkgqiPBOXXraWzoFgyRwkKi+hJcJpjj5Da+VcWHU0PWL1p+qoxVv3G1LcwQ7KoqrIQIGQ6ZIdWKA
UbVYcy/aeO1wodUWQxHJg7nlFqwcI0HDAdcGOA6RnphrAqMkrhWtdy9E/dk/F+73+6d0uc8iRoPu
tqJcSGQB58PHmdb2Sj7ll770Vav3HWb4zUaKaDkFMIkIKihAs8Q1IStzyS0zNcrswklQvnByuD8F
8Ylzj2Y+vBB/8+yiWjskg4XhI+vHRI5K++E4RC91e6btWduJc8apQpLLEVQNiK/Am5VcGlD9OdRt
S3ap9ANTzmW5cayWayXAweIxgZJxpMglq5GYlc6ytmaX9p8+83cSQr59PRwkkWwEynKRcvTSrK7p
lLLL6CsD9ynKI+/vxdLjQxkk6Frw7loLXieod89AN65deNkEbeI3Xnco4yNDI1D1eF/UykpBlACL
4k8xs/m2M8RW2GSY2sWwHzP7RduJRxEjwlUSAUbRumpBLT95RJlq1E5cdLSeVnV0Mt1qubfUPZyj
N68M7jEiXJLuRYwzo4kM42Jap6l64tOJk9PuRYII+KzQcVhxOZ0zESxgxmzjQvtzmRz4VuR9ZQri
7sQewJQvM/xWGuc6GpmPl6l5VLxTbHwwtmJ0S0P7xlcCwj34SggQSb5SOtFYUwuIQCVdBH/swZkC
b9ivdoIU5f+ESGqtWyi0HVHReFE8cFv5dKtGZblOyKXZ6LmLAmtAeOVyMD5Nk5VGendRtINWHXh2
GrfK9Jaqh1OIhKyA+q2A/y0TtR0DyBsvUOw+DYo8QAQHjRe6nXVhUAw0W0NuUNBQIzAr+5aqlhCz
1+ruEpklUIvf8i0q+KVBx5UEzxjvRiDNgbKZa7brKlqapi0EfIm+aHng8jP6+RWBUZybYbcbhQpc
EHPAFQeb46JjjyBCUiYn1S9ovUbrc+JtXE7L0ysqfBHsB5cJaOtkrGo1pHnpwKhfBvaB0hMgdBo7
8d97tVwIweHCkokeTdKC6Uqf2EWe6JdEP9SG3+3XcsHuCz4tFByCbULmBUVTo3gqoP8XroIh+jnX
D84WVGhFQW5FyFrOYrVkFgiFLylyhHFAdOCFNu6mLRHSKnGg2govhwhjfE5/9vSx2Wr/tJSAq8iC
w4+sEQy77NH2HZnKvPbKsJt+2tljWfbbLE5bMqRZgPl9zCxdKcNC+ZgVDyYKpI1v94+TcCnnDhUO
LCD0giwDLqF8L/VdT0hMnCTk+aF0w56hD03QwcVlLzz+cl/W8hZ3kCBE/gUmBY6JHCIy+6RjZtOT
sDUer1a026yjibfgqQEeEkgruYSVVJ2emFZEQgtO+hh4zvf7X7+yGbPxJW9NLY0RIQ+MH+ePKn2o
1DMpdxsoMQX0EkPkRtTCiwW88W5dS8HtR1QSqvZw4KUb8D/357C2A4BuWcjsIGyDq2MuQI+4VuBm
SsLoif/I9vvLot7t39GFfbz5fF1tSwKgeBIaiul/quotpV7eevPxpR1op5wPmoevJ51Ilh/18meq
/urjy/4bfC5IKM3NRCazyN1KCLoMyh/3pGS//rdtkJxBqhQOoSbGLwy/7oMtRuGVkyq62KC0ES4r
4mfSLmtRoda158WhEh+U3y47bz6IV84RapNgOfAqFuosGaY0d1uFTE0Walb8JTceNcSYdy+RiL+j
2hfvLlQcSGfJMJRBIWYZhxF5ip+8cUPTlksEXxzpbISqkYFESme+w4BsNyqq3NpQsY4aGqv0LAVn
+3HvHOZCpFVyE6fBLZS1oZd96PWPXfCO4cULEgl5NGWSaSnbNI9KgOe6UJ0+atZTsZOmFb4fPh/j
whGATi8wpVmmWrWNSHtImxcviHYW+b4NL6hoAI1wxC8pUjDYTqKpVO1CK7skv8adtOCL4SVbmnBL
o503dWGUHWj7K2V7kZFYHaQ6gC2EqUaEQNJhswBtYDvZXZiavZ+dLKA872/v2hG9EeBJR9TtndKJ
M7MLS/tA9YPuns3mfF/EUo1nc5CRtooTE3UcjS40W3LUmXKo/v5vAvS5muGuJ0laYw6t89v6HRnv
GR69CgSIAOkaGfcC7rtWmayxC+MHTU/9zt0iK1ldIETkEP0RcQ65eMEegFipO6iAGn0iT2q1r9Dz
7YwKEmoHfYSABlOlLfaAaW+0wutC74GAoLOb9sel4dZhcABqUIABazdff7VO9I63vIaT+ujQV7fe
iPatnFFwaYscqQZPGL7dfHzmln1rdy0LK3aslEPpPLTpcfcREv1qUCckDPXCZUmyuinAEMlCs0CI
6Vmr/rk//vLRhlSWAJsDhgIbKjfybBHWHWLNqELTPKm2n9sfiHfWyEb1xdpC4UYGNZAr6PXkV1uF
Hph5XQ9V2HRBWz1m0zHan3rHRABjQym9yLzLaZSIqpk6uR4mwv1KC9Ktque1hcKb1gTQD8h/XP/z
vfYavGwj1MOERvIL7LJBgYcCtQ5Gs9tHRfWiBbIvhJDFuZUMt16NozuMjIVRq/hgvt5Kiq/oNFKL
2AmwlOHVI1caprlqonUr5WH/XdeeyRZL0+rwwE7ptsBbgjVsvkyCCxJUaCUPsw+J/dMxv90/rqvD
wxgJ3kFUbstMUyPSH642Aa0ILrdAAcSCbXnZqxLwhsIrBHczOlnPJ5DEqoYYg9GHpoE0QVX5W2GS
NQEohUXGEsQbooR7LiDWqyTtbKUDuqzhH7xyN9wIGEL03UYrKsFoJJ8fI7IqajK3C6fqWNDToBzM
7rR/EwAgBL4MERhh+6QZMJ5HXJ36kKEB97HCH/vHR6IJIWkLj3Kc0vn4aZkNeCh2Y2jqL7b1eSef
ubh2UFCI2I5gyIeeSbdC37CC143Sh3FrH34rzRY2bm2DkQcVCSDUgyFIOf/8suqyeJroACjIrz59
0JMNt2XFmKL9l0jJ4Ygi5ScdIBJpo+oyrw9590Fvng1y6djL/h24ESErgZI0jcdTiCg86ptJ7rsb
zvuKNTUE5bEodwZmVw6zlVzRlLG1AVmLTm7+ieufhu5B3QiJrC0UKpIRi0RcZFlUHad2N45tx8NO
f0FnMEbOzf6oC1KvIDNA4gE0n3gKzvdaa3iNqmHGQ4V8UYJuvN7fB7GV8/AUoA0iXuSJfrOI68yH
Hzs2uPaoT2HdnFgTgHMj0j6ksEmdn6cfBvVwX9zKyTXB2IM4GOwTOP2kCIPBkDjNzQj+aoPO9GDz
JVtYipUtMWH1ADoBc8USmpp4BnJmDqxTrLhBrX/MlE9qU+6fBvBrolxFdIFZ1HoOBoN5ZGkPPvBf
mV/233ev0mx4aVPoWDjUyQgajwCxxs5l9g4DBeITcDbDTgEWIhfdNGM/WqT02hCgNXrSdpbqC/s3
G17o5k14x6HcIHWF4WOURKiX3tpJebsQIB2jrLKJU2VRG5LJ9fmPabODysopQugZDxIEUmFh5WJe
1YRPPIzJENpJMLo+LZ7bcb9r/0aVjsctsg2WHETi6HE28NTuw6Yi5wKZhmk4lu94wFl4PEDFAQBa
vh84IQ6xSDyGNUpJ/aLYMLIr6jwbXrro4tbM+OQpQ6jFh7II3qNmCCIBFSJ4NxZ4iqwHCnHQU1zT
bXXQ8HvjElrbZVGaB3obYSpkj9tJyglhSGsMgWlu0ZMyDyZjv6eBp6eoPAdwBh63+IQbVeiTMUqd
YRpD5PH9I96R+8cHYQUuBgCC4QzLj5Lejc2ut9sx1MegQ/VfsnFKV65RUbgonrYO+iA40vfjxTiN
LIoGaFrwW/3Fer/a6oe9coiQbEXzA0FtjIpe6RCB+KRXAQkewjY7Tfl5Z/cX2Aq8E+CKIRApIFKy
u5p6ihGNwt0eyF9V80drf1R+LkBaorxrWwsoYPjzL1x/TsbHvZcBhkdhu3g/C/ZKaXkKTRsNlsLZ
c4bIn8xvurWxxUstmAuQvMmuRwFpBHRxaDansT829DLubGv/3z1A+Ei8zkUkSbLXA0lqt23cPkzr
T7FysTau45UZgEIDYSQg1gVpmLRETQO6OKthXZir5dHJyVnF75Hnx907ASpDVFDBK4ZKyMV+Hmek
MBOtDduLPXpHXd3/7AFDz40AaZlaqquFmRkQABbawY38xNjY66WuwU1FYT4CJShZxdtwbo7MyGVJ
5FH3ktuVX+ZGkKkbgZg1CUDX4ayCwA1pW0mCQbxBVcDHLZATIlfYbyQWtsaXTqujlJHl9dS7mDxo
swP7tnuP4Q/9+/nGfIGI6vQDbzH8UAVjXoBwa9ptsUHe7gBJKeAFaJEnJnhzI9RxC4ZVVM1fGtD1
o+2V3231ol5dohsJkkFqGl4OtQ4JSfEyfXW2qDZWtA3tcEQ+GzeneJ/PJ9CmesM9K/UuU3aKKbrL
PZL9txp4N0W6XBTWggtDOkRjQlPGEFK8AGTvW2rpe1/3b7MA9gCqqYle1JKH6hkl7oouci5DUI6v
bbzxqlremlifm+ElRa6sYbL0HsMXnKAzzUNinar6MXX3HyXUYwHXA3pPrJMMmyWxYWSDmUcXtQx0
8skqfu1epdn4kjKgVbqqdUB5XCYj8OqTsd99hMMjal7fALMLqI1ZTEo9TE10ccbP1M/py/3PXzmo
s+ElU0FjPHKKHsMD6tZ1vjsdtmiFVjRtJkFaoAztScypg4Q6cLtjpp3uT2B1eAcJBjSfEXEY6R3Y
4yFNC6eNLrml+o9mur/SBzVeYNhAdxVk2RamaDRzhRjdEF0Odt4FLrha9n//7fiSpeBVYqmJ20cX
Ch7G+NmY3mHpTEu4Rqj0wlGSG+MhJ6OkPRhiLoXyy01+bYGh1w7QzfALHkZmsmhIYYa08TmzfsfW
b13ZuJBXLIWgWgBr0RvIV56BbislNzUskdEe7WP/kE3P3Pln/zbgOkacExxeqOKUQkh1FHeAx+I+
QJ0xPGy/mrYI+lcOqoUkOfjf35hy5Dxh2aVu3BS9fek+uvrV6n7cn8DKIoHOAZhCsEchHSZn2eIC
zR9ImziXfiyeEvMh+eSVpzjfSewtvFSUCuK1Kczp8jmITKTZdCXEdNo5Pnbd+f4sVk7TbHjpUpiY
XdKowfDKxfa+ur47fL0vQAwwj+XhoQl4k1Bl8F7IsL/aM9BJpHGVi04yPwrd9gLva2h9JJ/3XzzI
5SEwjwcJ3AC5skuxhzRjJmgWuFn7cRuk3saOr6yVoIMRag1HCRiJuY/ReZlDSjP3LnF2sDy/4EeN
b2zHypmdiRCH7sYPc4pat0hVwJF8SezzQE/3N2NleAQu8OQHmBv5SNnNI+U0wvjCdrffGVi9cVo3
9mBliTyk5EXWGYVRi/hRDBejUtsiCcEoZCoP6F2rGBtuzNocEL1AwQ8CACCEE8HjmyXqBzoUg2EA
I/Q0OaeueNi/RG/9epD8BwpJfrbV2sjGwcuTcHCfx4Dq+x/OyICh4g35eQHllpxIRI/IaHZNEjrO
37Glvvd6//PXNuB2fOnyLwtgtOoc41cmXiJBngVsJ4+xsEjINmLh4aMiSiuzgzl8UuOBTdGFFXpg
ZQ9lsXWK1rb4VoKkBUo0WlGF6Mul78KeH6m7YZO2xpeMXtukNMlsjK/+zenB6t9xhG4/X/KQuGoD
h9xg+CKCFx+Y1f7rGXsAzwthfsQvZFaCwQJ415jUCHUrT0Qv/Kx9LK02GJ2NV7NYZsl0I2EBmirB
mgdfXlqmulMLSsH0c+l735xeTkGv/7x/WhcbgYyz6MUAgwGkzSKlqrh4tjFtUi5ZFpSTX6V7d0Ia
X7LYJocLSSyMr1zH5zK8//ELVROQY+TkgZdHNBvvnbkhMjhxczc1lYurKed4fLTSMwqNNi6ELSFi
BW+snUL6qVJrS7lU7heeovr9U17tNUliHuiciMtThOPlvItp4EnimA0cgPNofS20jT1enQEKlFAV
iHzkIi2VwJdEaXoTh2Z6jtBOQj/G1fH+TiwOKrouoHQfZGS4EeCUSfYibg01YWZrXahmHJh2SsrA
zmmgbfWjW5kKHj0CNIRWkwKIMd+MrDO9cmxQEWq5D6X2XBYnd6sd4MpUZiIk21EB9ZZnJUQomm8A
JDw+JWiS9c/u9UIeCbQNb/RU2JP5POhUpelAUHHqpmg79EDroEx9r9pdVCIKxwQ9GPjDRVxPUpAc
hV1NOjTuxSlf++ZMk8BLNgJva8t1K0JSjy5npaPFlYuKj29l9lB3nq+q58HYOGArdsoE/AkxVuAa
QHomz8TqKOVd7F6SoEHtjQeGhfs7snaywDUMJimUMuBpLX5+o+Z51LUm+EfcS535Znqg6YO6xXi2
tlS3IiQlMTwQGppCBNNe0th31CCiH+Lv9+exulDI+IBJA/xFC1tiZZSbE1WdS2N9VqKQvmMfPBso
MaQdoO0yDqrkhlsi5hRdEvS+UYOq2osiAmEeQqAoExM1dotqEqdI3cZjxEaN0llFApQelS2ikZWd
nomQtqGvO9DSc4joypNb6L4eK36x2wOBcqOHBdAMgvUZcK75ccqcqNSMhNDQQ2bsqaEbjsHKLguG
VQ2Kjdp4MHbMh+/1igMnY9EwdwP7YO92/0TqB/TwaN6HEqXFKyXXlMROuEZCFgdNgiDWafchnY0v
KduoVS1DLzYSOt+oeRqV/fcp3roWHloATAofeb46eg5mDm9iJBxP3Lyq6uf9Xw+Qm4GKXxxSCJkP
HzkGV/vRo6HpfbLQhmPL61s5oIAXgOUFdSTwzVzp8xUXQL1U02nYVaERnfsqJMN+pwYmAgTx0GOw
U8ms22aStKZeYQop+d6aR4o+5uq33auExDbe6njuolRPDi85kxM1+sRo2JjHyR/MDUMkTvjMNUay
6nZ46UKIkp61Q9zSkE2+G/2syCmpTlG0YU23pEj3NOGg0PeimoaT8mRV6JX5WjIsVfCepUIrLizU
SlmP15RKXCYaDZ3oYPCjsptF8m2t/h1fWqs2SfCIcFQa6tjnA28O7/h8wAxMpOuF6yRpM+L1Gpvq
Hvqg/OW9P+3ON4jPhzogE4D3OnRirm+Vnlixl+cpKOJ9w3opzI1nxIoxFe4kunohpITXlvT9eTkl
xZR6aWieUXE9pRsVK2tnSARZRW8PbK9c6lmxpPbGWM/CxvpllsFw8vSTvdUWXRNhC1kf4HiL5lWI
hiIrMF+kLB0iveaQImJvzXWkB5s+Z/FBZQcFnuzQTj5XgtbYKpdZXTzAuSHTE9k5KZwCiAs6Wg0T
5LIP0evQ7DfloKMHphUhD0F0LO0N+urYaCw+ZCGNgao7EfJ799kFEzQgjth4fKt8tnhstZNrEBJG
3WfzR13vrTQB2v12eGl10pQXA/UwfFL51CSHZOz2K5/gGAYSCncRtE/S7aqxyaBplIR1DSurvKq7
2VIwBRQE4DYF8A1UUdLBKliWt1NrJqKEggXtFiB35fzMhhc/v/G7HZuPMRoEobjUPWhwNTb2V5wP
SS1wS6O+RGSDUDQmDV8mPLfYgJJPNEfl7bnvdN+jjr//EAHzicVB3gwPLkmIQ8As3dapKLD+TzIc
YnXDgqxNAo1oRLwV1+mitmEAbyvLqIs1Ko5ldvDKIwpZ3jGFGxHSLidFPmVtBhFefYzR8ebwnuEF
CxhMhPDL5rtclCO4kRtKw8x+TJ2zsjH8ion1kNn4v+ElK+HEutY0WgJfIz4S8lBXH70aDIKnd0wC
iV0U3wKqsajEoTEhtjOWNFSAI4pSemi3AlrioMinFdCD/5Mg5nmjDJpiFHnVoUeMU1b+8KPJdxem
QZlvBUjxE5s3IJRWUhqibUXx0G8BHNa/H/htwVIIpZOG92hrGzFTSKg4DzZAdVuMaavjg88MxdWA
vOFSna8PybKG8RifT4eT6vm82H/bQMn+HV/Iv1n/hkxmySMc0/QrkLHObtSnWH2AV+y3llILQBpL
nJY0LKchT7+Z7Zm371Him/Glu2CEz522SoXPn4K4f8E83qEAN+NLy6+PrLLdBN6wO6Dx7fE9VwEq
z8R1hpcnrrP56sdxNcSFCz+SDw8/2t30Q1j829GlxTGKuun7aMTR/27wg7HVF3jNRt8OL62NyZWq
iVNOUaZ3KtiBF0jd/7i//GtWDk42mg4j9CJY4efrA27wfBhqoOe81PSrV+e5y4Ox4RuXmYhvyjYI
sHAor2CbWuQc0lId2xY8CWEUo7TX+tQ6D0n6MJSfK88DJfnuUl+xLTfipHBrYzcjRzKIhhr5YlNf
az/fX7S1fUEoQ6ApwOyHoOt80YjSDFbbsyRM7UNfnyd67rZunw0Rci2OWoFArXVExq/4oZVfWfxn
9P65P4s1wycYVlApC9jbogNUUSnUyjmeQADj4sGbNvujuCiM+Xd8yfBlQJBHhoXxmXelEYiX/6Oq
f+x0I7i3NQuxkDfmFaF7N26TIgVL9YV/sNr/cRLS7aPwqnf0FpMYu2BI/TL6bPHzphewpoU3S/X2
ELuZhOaQqc1oloZRFfDxECcP8XTS4nfcREgtItyNIJDoZj5fqiRzdGXQyzQ0rLN5yc2N4cVSyEp+
O7xkanPmNbXuYPi8/EWtU/q3SY+RdibJj73nFvRGb8ysiIUityVpX8K9LO8nRDbSEoAT31P7DWu1
3A2woADED8wmqhL/H2nX1SM3rnR/EQHl8Cp1mtTdclrvvghe26tASqJy+PXf4Vzcuy220ILmgzH2
w8AsMVUVq06dguWerxNO7WDHTsOuiQaPKfleN/tKeR7YGiHb/R2HywHOKUvEIOD8SRfEsHnTK4JD
CfzIXoHq3M20HCDhvRUg3Y3eGHO9yCEAbcY9i6FafTPCGI9EU/RGQ1AXzdfkpUpVp2umOMuuLyP/
WvVfNu80vDJkmpCnBt2UXDFIcqsyKydmV3oyz8laIutecyA1g7pcvENRmAgWs/k2D5qbDWWU8CtB
j4/hk9NsD2PMBUhmqOh6u7caCHDSXV3thnb/eHkWzulsAtJFyMlgKxPH+Dn/PpjPfeajciw1P2+X
Aiic6AeJfB9i3/NlStKhATVaWl6hxfmp05+q6ET56bGQpb2Ac4aUuyiEvyNd5pUaqi4K7a7mz9L9
ZmhfHw8vvnGumlBXdzO8tBNtnyjFoFr8ylnnF7WftTsnXGs9vTQHAZBGbQjg5EDRzhcq46Vppgnl
14K+XDWykp1ZmsLt6OIw3JiIzJqYZVKM3pjPVcLR4417Vb+CQVmYAkIN+Hi8pkUdsGQhTDKGto3s
69VQAp5f13j21oaXLARBJSq6VmH4EBvNr2v3bWGJ4C2/E8ALDJOczy3rPG8iEH5d6ZB5gw7WtQvJ
tt8G4ViqgMCLNodyHZ9DrJwyYB+vGn+dpk8kb49JW5yUvl4xQktrdStI2m87Sx2CQiQALPyENl4+
rFm5hdUCYg1l/QAcIUqtS5vRgfAXXexGAF20PxX7AB4/Yy1QtqCgkHdFGBQBauhxubi/QPab5jwk
F0r/qMw3N9zX8TFfa4aysFIwn9DgAsGBWhHJXNM0Smsd3ZmureVnfw5r/Y2EbpB0x2x46VrXpkJd
twLSBUkaMAoXR5L8ocRey/eh/1hLLU4EdYO4feIxJodddbsgA6sE9Kg66NRnfEWFLI6PzUavPXRo
R2JirkL0wVFbs0fQu/qpDMeE77Z/voACo/8CgmYA7cyHD22zrtq8Aali8TJWp7XGQEtfj6w00Oso
DkWXTml4gBPVgtlgt+ya59+psuK8Lo8O+A8YoxFqkvM1TsT1Wh0QkR6tXd29kbWQ+tJtE9WI/x1f
Wvsc3VdL0C7FaGv05UDiP6zt8WKRoAH7HWrKEBF1pWPa5y7X7RCrD/Xlndt4LX1/792L8VGMhZMj
Sh8lZ0PJFGYkpch/N89W9+aoO93wQneX/Np+iiAIJbSI1kDLio26sXNEj/VqKDEP/ko7x0vazTXA
2GFw4OFHBM1A1TUXUKDL+8jVAfWCVbx3UAiRGiv3eEntiQag8GSEapXTV1GtOrXTjNHVVX3dzrzO
owBOrxJHixWXFRNoGxGEgBOOMj9pIhwU4dowNRCDdif6yewPhvrK0qvVAh7ih9UHtMetOPkAWGWc
xnYdXXXmc7YjmzvdYF/g/yEODiA7kmfS+OjYMPTUhsErrD+b7tNonLYfLIQc4FyCbQahXmm5LC0x
08Is4yv4zh3lZey2x8HxkEDVC9q+v/c+kQxqO3Cbo80v1GtzmuiT/bT5+3EbwGUCkDm44WWKyEw1
AHAB/OdKnFMUH9feigtmDiYHxgGQTsSSZQrHkeq8h1mKrmp+YSUY5/eRunPpl7I/9mtNuRZ0CWRB
iyP5ClicXIY/aCSmsWtG1wk9RtMDo28KPxkX+wOewUyO5BmQVo2MUPhQuhtM3OfZ34+3ZG0ekq5i
iV4IyhbseLK3tVNl+XXud7/d7dgjnCmcWsGcIyDV0jzMHOxCaDoAqt8U7S5N7q1V5y1NBO6ZgIqg
OAJd9+Y6Ec2TatLVLL4Wnj28JO6LUe7S4o+V18XSEQPZE3DheHMLUtu5FN67Rj8pKMLorF+JvY8y
X6c7N/c05g9rdfoL9hwaEc8AVL4gwCLDtVoUDbltEyHDTJ7J3nFWLuOCOUereUF3CtoWXEhpR0qt
KavRMqKrjTbJceNFmq9vh5AIR0fQkaCxCBqUSBY9cq0uYpmL6I2q+ZFHbXXFTi2s0UyA9MRwEXQ0
O8VJrr2p+NGwK7oP7AIkgAAATIO2AjT6fMcnHoWkiIzkWqW5R5Tc+/X4Ai7NAMcW7hoywPfITgaF
6UYsB1AhibxiPA7KZvoiF3F+AaOHQwKskLwJwPZaBRGoQt0+1WCeWeOQWpoBXGVYPpHkR2h2vkJW
XkYdJ2aG/FRz7GNyirejawXo8l8J2lyCPfB2am1IYIVXKy+tcdy+B8Ds4rkNSA2ImKVjysHWmulO
mIF/QfNKsmNrHuHCXYOtQNAa1Grv/KfzCbSsy00ztBGO5a9h5e4zPTo49XbvBkWAeNOLigPwAUgX
eqKDmYWhQ69qdjBcb5Vxc2GfMbQgAABaCwFfaZ/1Vp86hJTZdegOU6B22/XRbHgh/sZrLlWUrBZK
wq6k/txyD03Rps08BqLThuA+QaoIrpqcSaUDatwax2VXVPZyb7U1+ILTPBteOqax0TSVhn7R1zI9
JWynOG81at3WHpELZwm8J6JBHYpWYIOEIbxZJ1Gj3uiNRq883insqa9QXPCBkyRqI/CIRNdlMOnO
RSjg2TZ61aZAaSf2a8RWElJLBwl+GsoxBV01TMN8eOKkLYKMKBoqeesNZwqw8OP7vLQRAnMnavUB
DZKLFjrDzY2Ks+yadK/GuM/NYxd/h2vzASkwn9B6ID1Df8v5NFQlnDSehjhNI6oWvk0g3phI7dXG
14/Iga1GKzaAnGRWYxaPyElFJru6w2d9+BTpnlL5Gl2ZzQJSEqYBZatI5ogaBtlM1EwlRQ+gzbWt
DknpASsxoWbJOSYU5W9epwXMOjUfCBEio47ki+ijBho86Sigl2Pb61MBiBjx6bHQ9o+XbumkIZgK
PDee42gYJKkslxlRrVl4KIOcw8v4W1lvf5GJBs/AYorcDhLa8zPQFM2QOjogblr+knV/2JuJmqGx
sDJwDmC775lXnG6cosEVIZHuqQVbU3HMtoN7IAI2D3oD246AxXwKHWGp6SQcMa92B7NBNrd/EFP4
d3wZBl0MYafYU5Zc1br3xvA0NZ/0zaRikAEQoCixF8EKV9oGS4sZWCGwDaabnLgXT/EH9hmXD4gM
0B2gGb3kBepal7aGBjgpaVDcczK6FQ9k4V0hqq4deCHvJY+SLkHcSyNhUybXbnrNvqETb1d7ir6v
nFfLPmy/E3iFgXAanSMtOP7z/Y4Q/e/6Gogcs6L+gJRkWK5MZunWgUUeRwluLQCgkiPS8zZVO0OU
seRPzZmn/8/hpbVyK5ImiRieZH+NyY9wzV9eMrCwrCIbjOpQqKb5AvVKzvRWrXDnnF1i+lnnx2tT
uBeBtReMwSBtQHsuOQUTaaHZjy3U3hQ+l+Qpt7yhX9Hnwg2Yh9YgAmltwA0B7wEP93wWeZTyruMt
XkbWC9f8pkAzxGNs7czt6L2ZIPllP+qxEgNFhvtt7nvnWzn8enxeF9fq34nIdikaXScHrQ/utnWK
gW8Ed4C+eyxC7OjdWqEuDaWBoNy7Y4Ya0sbonJwl8Au537s/+Frp0qIAXAnwKoK/9C5aFIcdcugD
UAxp65PCC52VK7G4RjfjSw4bUZp0BIgkubaOH/WfkJncHhlE0Ri8QRxZPIXxDJgfpzrOsHajjRkk
1r4IdxwFFNs3QcTMQdUtyk3l1BFPWJOV4KC6fnGnr6n97fHowgLIWwzdDTQMdCyI2KXrENodj6Nm
QumeV5DT2Pu26Q9rT5ilbUYpLt7xoN4x0UVwvkgFfBlzyIf4Wqrfm5d2/PV4DkvDI0mIlCdccrhp
0hza0enKMkSooMh3aPKyVm61dIgApENhJgCO8DYkI1oMjJTgPEItPzmVNPUctOzsN3OAoV7iVohQ
Wzevl9GuEhpmEILiUucwrD2OlpYIAE0gxYFsFO3d5sNzBt6DprHQCWr8Ax5l+PXxDtybaQ31q/8b
XnYDmBob5hRj+DF5Lofn0DzY5qHjez35mScrocal7UCeE2AMAbzGts+nEmsK6LRClPhU9k/D+Mtt
f5ub++Fgp4XfjSuBNwws9VyEyogWp2YM6gb9kHa7NTbc+83A8EAngV8JNujOD+Bs1MfRZNO5Ai9R
of6jh58fb8eiABRsin5Qomun5JVxwNJNTtPpXAy+5X6KyXZ8FWrTkGhBmFSUqclabyxdbhVOm1xA
K+sR0MrFa+0t7s00hkXvO8SekBEBJ8F8C7Qw4rQYp/ii9Tuw7lJzP4H4Bf2R17K3C2slCJBEkzSA
PtDpai5IdUa9j9pRP3MGcpaseG43u8jgZIGfClwjIhM4sXMBWplTGo2Rfc5fVfOSs5Vin6Xvvx1e
ug5ZT4ak1ol1brpnxk75sOIv3V+3+efL2g8NTFR7wudr/JB3v4j7T725JQ4kCAZQhHRh4MBzPV+h
0OqAj52odbbtT/SpqlZWSJoBiEwQEEKYGpEtvIFQijMfvizsZtKspj+j0bYHlq3dMEV7w/y16c69
S0GrUbgAgiUdPDNzKQbaKuq1xfuzkdje9C2stZXgzdI0bgVIN8Iay9boNAhQvsVAwhhICa81NJEu
3d0cpKOKQOzI2AQR0UkBkyb55U8hgu9/P14pyeX4jxQkblw8SPE8lbOdudI4YdFCytR5xD0OXmMd
rLXVetdxN47NuxRkWBB8AIMNIhDSrluNU5VUzbpzXp9q55CgkrU79XHs2eyFmsfB/TZu5C+8Eyms
5I0NTwjPuB4V3Xl804t9v5Ho7G54yYb3RpuWmkO7cx0FzXShG5X6+/iIoIqwE5L1KD2afz4HU4ca
t1l75k7jxXzX6hujWv+RIOyq8HSw+9IRnqg9AiVA23PtMccGzxbZpqz+I0DkOWFaYf5kqE/Th3Wm
2Up3zrTnsHui7qHJj49Pr6Rv70RIyqqtADFKW7U7N/VzN542kp1ieKDpEPGDpYBDdYeWHXKSqHkz
DGfePKfJwZkOWz8fuHEoQYDfkWzWTXmTAWVwccPHc/SD6ydnY82j+Hy0HQNeD8TRC/XRrYacPBvb
+lxpr2Hymqx8/b2CQvQBUCVREIeYrCUpqHI0u4azvj5P8S6xfZyf2vSj+i1tthVii3kg6ipwh6iS
hkqXdrlzqwRwj6o8h0FjvjlrkX7x3+fKCS0p38OjmAPqA6SLMOZtr01pWZ4Tsu/Ll677Udue2e+3
7jWcDlw01GLD7bhj8mTD1JckZ8qZqzvja6duvgkiBwtEIFQG7pvsBBKjRRt1lllvo/O9cr6vtZy/
v2iipz3YRpBtQRhcBg1leaH2aI5jvhnE/Ustij/ibmV97ncBdV64AyghBD3LXbQp0Wqnc9pxfMsm
8LReuuwp1V+MZsX9uJ8HpCA5CCMEEYr8XintruSRk49vaRmgzG/N0C1NAmAb+JZIZAO1IL2t9VTL
7CHShzd1+Oxoh7zyQCvYb1eseLrfSJEOLCljOhaKNrwpxT8peJaKF2WNAObev5mLkO72oDmDSTWI
oC4QCyJFSPqVBNu9+hAiUMuCyNy7XzC3cA01QrXJIMKuuWfRXRv/KBu/rjwUaD++egu7gqedwCwj
IQkMg/iSG1eAFUVltBxgygicGjW6qxmQkseVHw5rHHcLk8IVh8eJE6ChZEoS1aos1k2woL7FoRci
OhHtnC4Y00uXHx7PaWGDZoIk/wM8Xqbd6NOA63IqyG/UZsUbmwJA7Qpmlf/OBe76fNkAYe7AJY65
JKM/pV94eSjXruPjWSAYNRfBwQI9cOCB32i2n7pjQf5S1rT73Y1XDWRwQWKEeBResPLmt5059VZp
pZcxe7EPfFo5xQvDY2T00UEhCnIvMtabUDtudeLg8c3+DK1va2zodwskkAwIBKIgCOQ5sLLzBVJG
nTmtkhQXJagHH5Vx0Rqp8aIEXAvE7PAqQ1hwLqFKo1CP1ai4DMMh/zW0vy0n2HhU4fcDjgEyGeDE
7tOn1LQIXmgNuSTsOXWetfBru1bhd7cLcxFyjQWDo2waVS+YUA99fqBreec7DYLxAceGnkIACqpE
WiRaMWOsRwXNK6LL9PQlfNHX3sVLMxDgIZxUUVItoz44S1raMXBLa3853Mv3j7dgbXTJ0ax0dypI
gdGtgvlaiuBNu3IP7hQfVkggTIUHhXCUzCvdZHoP6w1CejW7FP1ThsKp4ZX3O20NQHR3XoUgRJcF
Fwn8BTkWBeLtRrPZ4F7GyQedB9IsZCMMFC4z2ksCMYvsGuKzME/zK4FWrpToSuheeKV4mrNP2nLr
0wgINwMZLxTRYA7oZjWXQFpG0qjuzEtU/tNFu6jZueXvzVs+EyGrVs4afXAhwnytHeYlw0bSTbFK
gBLALKD0CNFmuawzzKbIaYlpXmCBom5XmZ5pbTVyAghooXcyWh3AX5M9c7OnGhtC9FwxHa9QOr+0
0Ql6rbfxwoESZOVwzEExgAizdLcbJdc7hBsd7IVPFN9IPOPT9q2AAodvjoimoPma77YSNkpnhxNo
PdH+qTs0a/XmC9oJgGXB6AloI66fdF6ncgxHlZn2pXT8DjGV5lyUO23tNblww0VDUfRiFkGDO3JS
u44Jci+5c2m/FRPfWZZvl6B0y3fpR5brRpCY7o27lnLT6to+cy6T4SPqMTjbleFsItJ2xJVVd0mD
8b+3Y+GNUeE93u6lAwUQLhgawRsHZSjdPNVAa7qIik5B9U7JPkXfm/wDKyTeYki5iK7fsttUl20N
K6Lal7rLT5PeHFxr93gOCwZD0JaDYlJ4TVDq8z3QaJxoGXWdC4+Kg17/CCNnZZUWJbxXj+K9iv4c
kgS3tsZINcGijMy8RypvArL4A3O4kaDN54CUi82qqMccMr9OvPIDygn3WZgIOJd3nSxjgMJoFk7O
hSpPQ/e7Sk7aRozKu4oVZYrQs4ibo3H2fAaW1bSpacLWkfGgGNdxzTN7T3fMQh9QsIJuGAgMQGHu
OJkUDjJXLa7dS575ler3oE82nsrRp8ZnhObLP5XiwHWvSXxF20+bwzoQDukokNQQA8M/89nFcRg2
WkqsSzy81F/1Zhthyfvi3Q4vbb8SsmpKYwxvlNQ7mPhr6/F6zyIJSmsFN1HW6tVoNqNto0EO9VLz
SdtYRoXPx/Do34QFQtv0OzRGqk+aVkajdZncxktZ7NFf278fsRCgJNC+WfDrzJc/DeGBjCaq52wP
HU09AMo+sEDv7fDeWxQgdTsXwEfGa3RUDi8h2+v0jW6sgxUrJEAG70FBKEGZBwAIlqRD/Ut4abNP
jpdnnzavD4BhouchFDnAn9Lx7KepbnONkktX7+w3cy2Vd6//8PV4SYhWpgiSy/hiFEFoEwBD5AJM
vyfaQZcrqc57MwQBeNhBM72jmCW/Bq2PyjRS0Tqo42+Wg9R25JXj5jsGhD0Cg1gfhFXuQqdpm5c1
SgnIZRjPaXoqV47ovWOD4WF9EElDGAJadn6CzJGAiCFB+wZFvYytn/7V9i+rxGgSXOL9GIGyApgh
+E8CVTwXoveqm9a8Roul/FjGb6rjUdc7GmbsKRubHwtROLOw3AhoA70iz6fqkdKOnSHE28WbmnOb
fd98ZGfjS1Nhdp3Zo4Xxp8JDci1bK9FfOLMoaQeoRyCH7jHxdTX2VRc5xsUKwW/9xoPNn48ICmI0
qG5H4bCMiK8NKx+GBi8Krcs8z67XMqpLny+470HVjFNly8Vkeo5eLTVU4iWrveaU/fzA19+MLqTf
uK1VVbt622B0Xn7JtbMD+vXHAu4uNHALcO6RnIfKuA81dYRGtGUVCxhw9flgB+aIcst+I08jwhyo
5URGGOzfSOqAKmQ+j5iktWKnpAga7VUlr+718SzuNkEaXvLuOU3aPCkjHpRen+7sZvd4+KVFuv16
2WVKi5poiHUEzl9FqflpB9DN1nSUNAMps5yaFWstMYMp2ZP6oP8/F0jS231qVBnIQ3nQKidyVtf6
Nov/PnP58PWAocO3QLwPHp+0QEqvxh1qp3jQkOlYZM9Df+DZ97T4lA8nUzuChvr4eEfulDgsKDIi
OEmIb6FZjjSfoZqKsGyHPMjdQ/oZhvp3vvaiW9h0tBIE1RqUBpSsDGKoM5qn4JjKg9HIECQ9VQyV
29nK9Vs4uLqINyFXC1T0XQpsBIWLbnUxD0bTg2ezs8di/3ilFiWgDAHvRg1s47JDTEKnt/S4LAIz
PETkd2+vgPXWxpccspQbtMmHoggMqnva8JtOK5dvSQC6BwJQhyIZOJWS6mjR7bpoFZIGtu4jHsTW
XO6lfRaHSLRYBkpZtp8JVVSS11MaICsFRAEh+1Lf6jXhtKIHK5jKAFbB7ZCuR8KtRLHR/DJoor2L
YDLKjjfSVggFC2cD+SGBVAYVl6QBy85xp6pTaFDn+1Q/TZaHUqnw7+1nCbk1tDVHGZ7Q5XMtDsIK
NTfVlAWaiSwU6gNWbvXSVkNNwFKIOATaU87HT+1uYDpMNIxQ+/o7q9WtnqUuEOgikS1EYArz8WNV
D3uFV1mQxU/hZ3vcfhVAgSae7dhnATicD1+M5lSrJWGBHX3taejpfGPTI7HLgM+AhBUAjAVfyeVc
SUic50FS+mb7zRq3Pk/m48skkzxLxizsML7h7l3wq2zf39vPl9t1Ry4NTWXE8PYLYnBNuqIpxDWS
rJBIyKKSSKCH7zhV6pFFVUw5CyYLzPS8fdL1C25EZSZPCtn81MJS3QqTzqrTM7CjugULRvXFyT1d
+/z4ri1YOEAWxFTAP40XozS+QbPBArEREzqjoLXXpoWXqbvi8FjMwpUTAgQNJNALd8j61MixYmpR
BaBWyfJ9VXzA/iBPjmA70GA4tnJjmcxOK8cuijLQ+UUxPDNfWaeFTQdcSFTIA0oCJSg9T5LC1Slt
NB6Y2i779Gn4Vg27tbqopUWC1kCAGh4OwpfSxbZz1SjTATKGjPstfra+UfA0QZ0jGJNQi3hfJDPW
WLhcSatgjJk/7obxIxMQ3Y9EJYsDDhrpMCkEWsMc4ip4o3a5Y/jZfoqQtYHlwZW4L/9gauHafVZh
gcCk0jbxQVefHktYuA54vf0rQVLdjV2qlQO2hWCKmBfZ2g7p5T3p/i42h5CxF6LNNmCrFkDpcgQr
TqaxGgejDKIfZXxy+QfuG5xK2E4QhoGrQBznmwedTbpIGS2rDOri21j6mr3mziyd1VsB0lanPeVt
rEOAkR1V5RhuxTrBe0EIyESNPJQsco3z73cYn7Se9DzQW5/b3rBWFbDw+bPxpaumD/UYqjHGHytP
6T316+NjtODszYYX4m+Wv2gnragIjpFdnYjjhYg3bMbkiRVCv2UA0lEOhQTaXIQK+mEr0RwepPR1
OrVrlNmLM7gZXtpfSyljrbUsDF+DpkrZ1+q+r+jKbVvchRsh0vNKtbJuQJkRD/Ls4MBhPT3ehZXh
ZaZS+DB9yVKbB1bu02K98HppfDyqkB6FwjbvgsRDFTuIUqY8cJt9WXjaZqwcthhDI4yB5yeQA9IW
J1nWZVnkFEGGHkp/8tqjK4720ibjnWCh9xSCiKAmmJ8hs6NlF1lDEfR95pXHNnyO2hVndU2EdI6S
slA5aSDCTYhnPUdfUr6RrE94q0gFCOIX/IHZlC5bpfYk1DszD7JhxysvUr3txwi3TLR/R6UYmA7m
q1SHSQJ+CpoFIfmUmE/hGj/2gs2BEUBAA/ExZPIdaRf0rK/dpLayQJmODeNeGxdexY6/Hs9iaSOA
bdHQxwHvBhjp+SyslitEVUgeKFpASnTpxIVYszprMqSdyFStYz16EgXV98w+V9muK7c/rdArS3h6
ggMa2Yf5LFJQAKlWixDZMHzru7O+fZHwQMfAePvgdSvXl1ZFlIdEt2lAm58s3ZfqgdofEIGed8Dd
icf6XVurSLN4NMURC9ABdCI7Pb4o/e/HWy0OjPRAAZoa5W6iBdh9eoZpWV67VKPBOH5JO6BOvBzV
po9lLBxa+C6C3RipXQeEDfONqFODsiRuEGsojwrxzgPxtvIQiIuNJCsCJqJBNQhppYtRTMzWSwYZ
Ga/3ZyWv9o/nII7jfJ2Qm3lvbAVAluAwmc/BLFAw3qEhchAewxYRmc3WTVBJgjIDulW065R8mC4m
edL0ehpMwDg8V2thgPvLhvQqNBKwWMjI3OW/aTeGrtunNDC0I3XgpO6ttRqPBREYWPAbIAoDYdIm
94Ojj1XsJkGiHdSpAw+ftjPWWngv7MJMiPj9ja8UicBhil51QfbDcEApmG7OtYLvGUWB4IEAmBaR
E8nLQJyjrROmQcA3rf5Kks+bTxHSYoADCAwCnrbSKXK0rrEQrk9gHqhvnTRk4B4LWNoFAY8SDHPY
b/mqOXWSm0XiJAHeU7ays4tzX/uPRSztwa0I8Qk3e1ANVaREpY2NpidNP5vbPTH4L6L4AqFDE7St
0hbUpt6FZRZiC/J9Vu3SlYftvcJzALaDDRURmXsqjkivNTCNOATkMSfNetGczy74t4cXW9/8rIIg
YSGE1w3khLROAGI0rtB7QfylAHXX39t34XZ0ybgxF82h0esthj/pF/krXO7H4y8cJMRt4QCIJ4No
yTHf5cgyyr6vtChQ3NeBvGUIBLgrO7EsQnQkRMECrJt0mWPHKm2mW1GQmIc6e570ZxKuzGLhrAKw
ifi2CCThUkhWoXHilOrUiQOnS/zhjymJVy7D4hxuBEgXmlTjZKDHQRzw6VWlrwmHs7T5eYsYDyIk
iO0hJQCvb74TrdKHqlJz6Iyp3PeN6mXll8d7vbhKqIYGNgqR3LtA/WQWOklzA0qjPeafaXPaPjzA
EyLVKhAgcgQX7cyaNC9IHITsWGmncRs/Hiw/0tx4+eCG4W0LAzRfnzFiNJs4hq/dc/81LD9wSsGG
bYskBrAZcmVCGhcOn0BfB43KParHXvRn+QGVKhpQK+LVgOCqjJHRnLZXaa6xQKEn2/DtjU0m3pdI
EBSKanSQIspWAYzCOQLdXRZU42HS/MR5AnecsZHo7z9SRPkcCNhArCPf504x8jyLFBak+s6u/Mb1
wuLH2AwrJm7ptKJEVXC5w9e46zpApypqrCbPArU+uueGfeA43Q4v3egstEOzHbDfnWp5PeCg7R+P
r8O9NwzkB3KHaH0Dnro7vBW3pqjphiwPdOeo0b0aHzT3qG9kv3nfDNFxFwpDqFc58WPoXRqDSRer
xHxm/oMStw9sgzBuYGhF7uo+s9QhGFOalAWt+pREL+ZmdIAICltIiSE0DIdbutX2FCfqlJksSMLQ
H3nk92vpyaVzdCtB/P7GjwGjc0KMBBK47qNwYKAfUHuI2wKZhgwAqmqk8c2wdsChitTb5LyxXTt8
wCwA2oD0Mwp1AGGWzIKWjdOUTBmyqyi+1HdxtjkYA75OlGqbOpQeoJ/SiwTMXFHGCoyPsKTWH+tf
2kf0hWixAtss6khlXKMVM+6k7oBsmOvx+EiLQ2x59fYEH+aBCIBgagLnv3yQAHnsiVMi5+aS7/Tq
FB+4zeLFCb0nQNJyDc2QN05mjTWWSfe14WT0Xm/uy2lzKAOTAF0W1kq0LpN9gEgvGksrMxY4w5Oa
nNiKF7OkkqC0UZ+PlUJHEemyhZzXLUswfJP5k/mUMq/LTlP+ESmCxhbZaJwqOapEwsRNqI1UPR39
AhX0k4f2u/GaXlrwyMATiK4PqHQHpNzS5tc6GnCnMwcBjVI/TtOZuOdkrc52QXMYClSH4ORVUcot
LRdvWpajpzkNGEO38W5cWae14SXFAYI9TrUQw08Jqjaey+3wGAT1UHsH8+CgYFHO9zRdPLLcyNKg
AXpl9POVCrmlz78dXjKgLSCm9WBh+Cjbs/TrYG9s7CFMGzA3IIBXcd9QDyQtv6oV3DGSNAkmZMSm
s759+QUViS6eJYBoyumkbkKXxrzVhkCrDs6fycb+x+Lrcc3wrkKgQYQOpa933UYby67tgqrw2uJg
rGGTFs7/bHzp9NQIgpmGGN/J/o7IblD2dvTrsQezsMPw4hGqQi0DYmIy8Vritj1DqB7Nm6vP5lHt
vjweXhwQKdQ2G16yPG2rGGFmY/iReRk9pigaBHmL6aPXV7kZSYzdAMuraFCCmOEdRR1xaKopPGqD
OM69xPg5fXs8l6WluhlfXiqek84YItYGzbVWd3QNaL202bfDS0vV6zyjUYPP182nJH2Zhue6XPED
FmwDwIx4u6EjJ3x6ObBa14PS2ChGDRL1OUt8pp8KUNRtfwGBegYofpQNwt+7eyO6Ogp2SeTW2HPb
K4vSSzaXTiNvfitBWipAJQq3FBJi7qUNWLR3W3daEKKJoJIGHiMY6rndIbldFkqq1UHyDTwFQ/Hj
8fD3O43hBQ4AZSwiSy99vlayquNK2gRaejISH+XN26FuCFOhDAFPKnD4wapJwZIubUY8fUpytY5u
l3gZSiwfz+HuMggB4E8UHAV4h8oOHw8jBU2/aHhlr0Xka5s5BKThxUm+cejLMs/GzsTwIDhEGNdL
ya/I3Bqnl2RIa1S3iUmbMA2vYat74Gz2em2r+YEEBGJQgQq3VdCIzWfh6nVE9Kh1r8X4I3T2WbxW
HXB3kiBAhGJEiFsko6WTlOtkAKVX4V4N9U1VCr/EC7HfHJSBEHClow846j8Q2JBugz6p6APfxXGw
M+qfev3z8UG600kwPAjdCiC0qI2Sk919kloaMhpRMGqRn8BdBbeaMr4l9lqNwMJaYQKouQJLLXBE
Mo0O+nf0uBMQpJkHsztX7d9Nt/JMXBKhY6nwEtIQDZAz0pNBGn0s4yhg6BJindE1nXaHx8u1JAIg
U4ADBDEIkpXzI6UPBbVGNcEswr31I6QH8/cHBKACC1EAULndsaNmfW5qRUnINVbPlL1ACdZrF08c
mJlTgC1HSuB/IiSvcnKm9zrBKMhcv6DPvDu77LnWPQMt/VD1v/YiWlBVECeejKL5IdhG50uW686g
YULkmnlFidLvgW01F5gPKszF1YADhVf8XIAWkgr17DUEFL9U/nPcrmoR7hZHCo9SkERLXqZJFdao
FiNXQ7SOUAvPTFfO7dIKwYeFGheYItAKzCdQN8XklCkmoMd7G3S1G1s9wchhgW7Gl3ag7qYY1SEN
ubrRq117dvn18Zld+375UnCTNAXalF2zfud2IJ50/nws4L2buHxkb2cgHdkqrN2mFhISx1czT028
9Bv5qQfkp/r+05EdMbzqH517Y+KF+mmNkVdswd0HAL2BHmlw0+8QCiQBzWwSdgTGag8UJ0ig1DV6
pgVNDPwsQlCIfiAUK5v0Ie5Diw1JeM2YZ2v72DkUnT/ZK+GPJSlImOqielqkcsRe3lh2a6oVDQ0l
YBOnE3dOpfV39lNfo85fFAKkP7YMOAhcnLmQNK2MyTUnCPk66cwrjB+J4q0Vqy6cOlFXKNCKoqOt
HOknRaemYBwIryhHUv/idGvwGhlN8YrBpYfpNWUn1CSc5UUN98ShL9ZVpVuDsmJ4dLpEKg2ZQTDH
zJeoicJ8KtM+xJ3fKaZPye7xlVlcnfeWl8jBosmYFLtRCosktemEV6WhXhFn3mYkqsj4KohdutC7
wv+ZTyBP+0ZvExzXca/qT06x8lZa+v7b4SWdZbs0nriK4euz0n2u4pXlX7jPs6+XFEoc5jXq2KPw
muTHUN+Frb/anHpRhGivBwJv4L9kV8Gtcz2POtsFB8POIafO2dXGdhcaQZV/RUizyJumauoaIuL4
2Ot+sgbBW7rHcHNwu1CpAJ4pyb/NqJUOQ9eF1x5Q4wg+wqGa/irX6NYWpSB9g9SsKNyW4et6mrm5
rZThlbR+fMkMr/6crdGyLm6G4JS1QNMEUeL3N2ovpfVAgQV0r03iteORTL5OVvwEodQkE4EG2MLx
BCzxvpUOcnZqSlLdgYn4m6FESPN46HPUVPflijlcuhu3kqRt0SKlt7oekjptpzp+tf3ZNJuIpDpo
X1mkAQj6mjo/+vL75qAgFIf7/nDFxQAsSDq0hDLY2dByrj31IjTg2ozQlsYX7u/NVncNAQ8Gwfhq
/j3MMy9J1/yppcP07wyQcJlLAENC1Pfcca5WcdatoxnulfADN/udwsVBLRj8N3EEbiZR1QWiRVPq
XM32uQc2NTxsNw+ogxA9QxCvQ3h2Pn4SGvCaO+pcafac0ie6FkBYPKLA4SF5DZ5AAKjm40eE6CwG
guE62E9Vup1lWewxajhE5xkR/5BuALGjtE5r9n+kfVeT3MjR7V9R7Dt04c0X3+oBQLtxRHNoZvmC
GM6S8FUACv7X31Mj7d1GNaJxQUkbVKyGU4lyWWlOnnQCy27dp6bc2PqTW8zYVm6Mm4BPXTUZKvSm
q+QaN0z+hnLLYi2wvKDx8NkoROGMsgheC6tf2K1ujqFuBXbv1bR42lH8Ya11SlrYA4RjeXwCCTUQ
EQqLJI+ppnSxYgW9J0cvdv5t8xFCPpM3oeMBCtAjzLc4LztdqrBNgTbsVXMnb7e/0FQIKwRoAsA6
YhfCeBgGh8SIrXQFaObH1v15+/PfcxuCvkZiixdloXEm7908//5Rkmra24MT9ORgRnftT4vcK/ou
sd163PXfw3FXUi+3fGlFey9oD/RaQwISTito8ERcZG8lnVXFhh3Y5F7PDmZ9yvPd7bktPEXIpSEk
BZwTAkdihDPMq3BUBx0woelUq94Q+41xQBkJqPNvC1o6YiBAwXuH1g9ICAuG/tQ1ctiVdXxWba8H
97Kx4q0sjo8qAx16SgPuXFAjxDZYnY+A5un0Xsp9Z62GYeEigocVUDDUVMHjEokr8FbUStX1ZhCi
sRRV0pM8TKdWf8h/IUaBiDZMQawRkEniRBKj0mUqN0bQpqZbNq4DOpfNW4E4JEqfsevQLWIQYdCz
tplQsRGk/X2tndTNXAbI0/JyVYTuENbGn/PrklQK4O1DYgSd5mfjgTbPt7+fqwvhOs7GF7Y6jbJS
NSaML/c7+q1g2Y7V6c62Qe7stO7WpsJcwwPpAe8LLioYZkUcV6Oa2QTIhB7osGyPJDvcns3CJYff
yJuucaL7K5hYCxScNkSWHpSqD0a0SnUTZ+UJX7jkYJJD4BZ9b1CaKd493ei02up7PbAHoNDdRjs6
lhdbbqf7t+eycAk5FS+uBwgjgZMR3hE1t1pL7ic9kKcPtnUa1mAGS+PzdrMANoIgFG2MhZNFiaaA
9csKzCoIpcf8vP3zOUUQyBlAwgH7fD78UGlWnIObKNDHQ+WTNSbNpXPLESVAoCNOcJX2VCOmOklc
2QHrdwXx5VPxIoGnhnkAW/3CRP6WJPIbKEQdJJrWdjAaflK60lrUZunMAqaE0k9eko6823yhDDks
RmeETUiz42ju1f5rvrZYi1t9IUKwzaN0TGs0BbARKfxoNd/1tYbni1PgNCjvbXevOnOZsZK1ZZLY
AQkfp+KU6F66uYQVioP3UvxLhHBa1UwxE9pABMBiRneIqxUw2tKTBCwJDDfA0a4hviiYsGF2pVbQ
Vm5l+OZLDiuErhylJd0BFjlUo+MfAH2FSUgjeFEGOYMBip5Z2j3qP7LY0/XjlB+3n1mYcIBOIleC
tLfwaqRTWJnVKJnwMw5aiHCm/yvjw0R/7yMMKNT8zMaZkkko2MUDXuBJ8rW1KNfS7eYlDuiQgajs
VW4BBmSD6kHbhLHmpaHPqn1v7lDUqtb3q1HTpU1BNQtOLQikkWjgh/vC56sagsACqF4CpXNVw7Oz
nSQ91INXqitP7dIR42S5ePqQ/r4OuKipXLNotIOSHnX0UbpPwPmyxoqzIATxO2A2eYwQVq6gTczE
iFq9xlXP488q+dJYzw35srkICK4lOu0gP8rTJqAknS+ZZNZtipyTFQxYMqAGV+7igrqyQSyHGw/c
qYWyh/nwUVTJk93VZjAOLhl9aq4EOZfWCNaajVvIq0NETm+gx4a+tlszMFPg0yRXY3sF5Y9rjda5
VhVMK6D3FM6uxPnixXhFWdl0Sksc4ii7swvfBpd+mXmp5Y126iadV0/boxfwCUAWwRmFQZon7H2B
TUsaa8Ctt3xQwWzmMsaSXQ4vvCJDk1lEljG80b4Md7L1cbNOwYPOW45psBDBJT7fdZvQrgajjBkU
1r1Dn1bB/Yun6mJ8rgcu7nmfsHJkIcbPT6qyr9Z6LC0NDwwzZ3HihRBiXiQjvW7mrW1AZX1J5bNz
2L46F8OLJSh9VZBerTB8KmdenYCJasXnW7oUqBsEjBllFjwHM1+eJo7qKSolLVCLQz7t++qosuN2
zhScIY7TBV81EK64FHMpdKRDXca1zh+OCjwFa8jKBUuEw+E41TM88KuEYWzK7RQTWwvKxotBDJqY
iWuZK8/4khC84tDlnPsN1ud8EhMLc+4zwTIvdpJ+jKPHNFtRgYsiQGCHOlR4MlAjcxFxFOuV08dG
EDlebj7WdBer++0nCi4MTHAH1OcIws9FTFKkZl0yaIFZfET21mi3OwBoEAVKbN7oSgGP+3x8RwIv
CBoZaoHVuZUl7UJDWZkBH0FQsCgms7EFvDsv8I9zCSU8/0kdsdnSS5Pu9C8shSCvTf2S7Ka1AuSF
+w0/DPWQUOkgOVOE6WQRLRSnHNRgUD3Ad1w9M7aHEi4lqMLdKGrJQlctWQ2M7nloPhtrRexLM0Ad
JKD+cDXgiQszkAo1G2EWYgbGXbVvNjZs5a49TAKgZ1CM/06mNt+NsbBYacoRzlPsIc93zIvN9Sjv
EhA2ggwAy0TlIZV07DqWasGo3qn1j4iUKxd7aYV4YPsvAYLhkfeF1mQlBMi9H96Z48p5XbjUvLAZ
CQZcOq6f5isk0cJQKmVUg8K+V6dT1NyxbsW0WZrBpQhBb5SdUk5Gj1Mq08/NI1rQb9YZsxkIb+jU
krLSnF4N4vZFs162hzVnowv2i1GVSof4jRqoX4yh8c1I8/+7zxdugKa3+YhyPmzAcATnjwsV+Asn
CA0QObUmyN+QKRG2OFOjLLIQTiuV3ehHa+wBfPtEjYfcHXAksJOuuxvVfZnHKRmMoGIPcnym9J7V
x6Swf0ETQcdxCCdoHa+oeLKyyq000owg1zxzcEv5eHsfli6CgaAQJ2cBC5v4unUVS7OqZ0ZQlE9W
83ma0LhgxV5aXCnewwX5cwRVdOEs6RX6RJoRVoqiMO5jFfkk3a2cpkURCJ8Bz8xjzIpw11hYxzrQ
SUZghjurAOAbr2iRvnXl6y+s1oUcYSoofNQoBdQvcPp9orvgvYh+AV+JYlSk3VBuCVJeEY6qKkmF
EuoJIqbI1elHHjkA2uv2PJZ0E8x6zg4Pu+AKtqvKY6NOJYKzpr4vq+fwF9w62DF/j6/O755F+yHT
rVAP4vEB/0iIL6t7J1nZ9bVZCMZfrE+61vBZFKZHPrbWyiItXQ2Yx0iucqIZhCTmkxjgYE2ygUlM
jTuYnxryOa5WRCzOwIYzgRah2ArRlaDMHJpirI3ACD8Zj1r/xy9s88XwwiOqGY3c2QOGVxRXuVfX
+EEWvx6xH+hYbDZAVvMF0qfRoYZODYBjTnp9TNdCT8vjI7IFWkQbqSlhf1WTlDA1oTjGOypFbh39
+IXlQd7zr/G5/As3lKkjkUERhtVHS+1Hh664cYvn52J4/vOL4Ru5Uftax/DdV3t0DfmQDyuadUmC
BS9RRoUZal9FlGEyMhZOE05oaZ9K5aCV2aEtyxUhS7twKUTY5TQcjcjQIMQk95WXDSuWxuIckLaz
ORwTOVRh+JJYIcg7SiPQ7A8qfWCqN+q77fvMH1AQwKBnO2TNNwJ8F8jb9bYR1PbJ9Er6KzNAIgpx
LEAx0ZtkPnyoTCwbzdIMZOKPyeeEPk2byXg5LBo4BiSYEYm9SqZpeWs1tMzMIG3ubOdueytIPj7y
pqhThMWNoNV8CuA31ZrEwKMjV16r+91mfjZhfOEqTGqdRUTF+Ib60HVPhnpu11r/XJ8jnjzD2w/w
GRJRIt4mNwZbyQqYe5PshgZg5Ga6Y5vrvpC/vhQirNOUFwCD5BCS1oei8KK1dnHXd20+vrBOdlIW
WsjHl3929XPGnrdeBADOwDwGtwRF+Ajvzbe5TzItT6dGCxp2Suzj9vcYw8P/B/0OwMhXVMWskOI6
LRC3Cm1fJoNH2Oj/wgQuJAhPcid1cadFlhbEn0ZUrqun/2544cEJm78mkE6pO5ReTtYwCnyF517D
fImEA0RLJbXkydQQuoi9vNorbDcgBfFqddvdH0ji0T3EZbDfoodejjSLSVfogeF8t0+xshn7hOF5
80eeKsVpEo5SgSZYVR13uG5vRIdh9HH7TiBZxsEWoLyQxbxA5FRJEbbECAY5kNKvylpwcumi8UQy
6E2B3kLaen4Tsp5ZKYNGD/roRFxGtx8kDMvJU/EgcPqA+fDyWOqSPQHhpLldVbllvx1diOwrHDa8
Z5yQWoy3VaD6L1sqgem/+vI2rnE4LehSHu/khae85kdE5zUJ2htnZASrTOiqnU+0b073afMGz0QI
jyYtijQyeogw9lIRaPVKu5mFe4aAMI+lYpdhXguKgleRJGh+WpyleAcOQanwpFcrfmy07RoVmVE8
yfxpRr5BvAbDOEpFxEDohBZGrtWuTGPhmAIACO49FHnAdxbp62D62YNpFMU57u/KnbWZ1BTJTxNu
BxrBGfADRTqTmipVifbuOEWDJ7eya8Std3ubF04SL4eHPwvbgsMM5xchl+uu7xItP8edlypelvjT
2lW+9v2BX7oQIbyZWSWToiogIsx9tLxFzNlAf6E1KOmiFPCZGcjo8tiqEGHQCqdBra4C9tTYTywv
Tfboraas7bfCA8vC+4DSJ+Te+OWAJGEyBN5aqZfIRpfNwbQeZMfFFWTKPk48y7m3rT9YunLE+EW7
lgjyKGSDkO+7wiegqbIV8j4MrMndSXUdlCEPnjq6fbtr1H2orxVuL6wkOj9CufB3HAdDOBKZ4WQK
oJnZWc19lnhhf0gnz9xMOYi8K6CGSKIh+4qiYUEDo1tTXdFUysB2+1ORPyvgrlwr0Fk42zMRgo4h
PUX/YAoRtN63yVta7OThbfP1sWQd7xCUPbIdYiZQUjqQrdoDmnAY9yQ8dLrskrV6uMVpXMgQTJIi
Zyxr2gknO/dI6TbUJ/J2LQAENmfJRjaWd2ObawGiZIkdA21zHuKPOUHq/blfC5stnSqgbDgMm7fG
FRnFm35Ugc9ECyJH8trkpFZH2n0Ih83tcXGskFGBXQITmneAnc8E3eQ6BO+67GygsXZ3LOQVu2dp
My7HF94TVPP1Rp+O2dm0/LR9KhJ/FZayIAJQEZgmHBOP0K9wMwqzNaPQYNVZae4q5ahXpzHeHPng
UEN4xBwQjcSmsN9604BUx2zqM/0iy3gWzyFisrdvxsLLiJo7AHjAV8ZBPMJCpXVCE7UL6bk+pdFD
6qzMYG14ISoxsjgqhwR037Xx+uCQ77c/fuGwYlHAvsELK2FgCZpjKBOzzIqInie2Kwo3zh7j0Us3
t74Bro2TlMCxhxeAh2t+Vo0OVy4uQE/ffjHAg5KtXOqlJbIATkBanAsS62jr1M6bRFbIOS280fTi
NV9v4Zw6l+MLVy2hJWW5jvF120snfyw8da1tzNI+XIoQVmhQqZ7LoUbOPSKA2jFP7/LMn/qVROCi
FNQ0o2IHYOurliKgNworsNOT85R7qeop5SFrXcPa3T5Ti8sFCD8wWqDKQEnNfLfNEBm0ocVus2IH
UI1T7SlbCXQtTcTGbUPZhq4hySJcazRSYnA8GFrtJR/04aB503Co0xW4xfWxQmNrXhmEhBQ4TMXM
rKw2cSfVSXqmtoe4/titHNvrdZqPzyd5EZVF1qOJB4LxVcOd7L0z7ByyWXlABJwCLBXyOJqYeRyM
lGSSA9LpuLF8BurSeHvIEbsMpwCIUhjuyGDPJ1GYpQxUCknOlX2fpAdC/KxYYV5bWqdLEcLd6CIp
g09SJOeu9VTqZcYu2u7EzmchnKcRGLZGizELk+2bYles8a+vTMEW1Kxdlci75Bi/rTx5POTanb5d
SfEp4LCi7FXnLefnG+FoHQuJEsbnSfVbdW/Hvrlm2SzNwkIVGagK8GKgzGEuQgq7fiwbMNTZvY9a
yy58rtPDVt0Bq+lCBL+TF3fCqrvOyrI4OVMsVHRqm6O03Uubi+CzvBARxjqrpRoiEutFAVaLHK3K
M42ViSwpj8uJCNvBeyFE8MexVuGO9cdK3v/CQoE6i5eDwyIXa2YQIh9RpqMh3S+fqnRXksMqV/ri
FC5ECHuhpXbTsVyNz1bjApZnk+PtKSyOzwvK4FIAqSV65ExSsqpJzPgcma4ke2zNLOBLPPcnsdEX
4wvf7/C4VBdj/NZ5igo3JU82kL1rEM/FS3EhRThOBKHBpEaY/2zkezW9z6Cj7PPthVqbiHCW+rEx
67oAG7v1YgOLbntOekf6FSFruyFoWfSsU2Kkh+PzMO5Da5eu6ae18QUV22mAf5kDHx+8xMCDZSuv
xMr4YgJbSohjJxbGBwEl+5GvhcvXhhd8Fa1JrbpOcZgQmKhezBUzfG104X1Qs0azofnic9PcGdW+
W+s9vniCOAUeYnjAD4ivdNMz2xq1MT6DNsmoDkXylLQu0b7ePqeLs7iQIhyhoY+tXq2hkzLbM4pj
6Pi3x1+8ahfjC0eIgWaMRhYgTmw6dUFanIY1voIFCXCCkKOAt8INJ2GXqyYDGn2IonND3QrVHuVh
aFaiXAuLhLpQULyjBAA6T4QqjF2T6GXcglQsDF3H+rOSh/3WZQKACk4v0NQIQthiwCmsqmIas1AO
DPNoRp5Fnpp2ZSeuJ8FFwMLXUdl8bX+bUazRXiNKQFTPivRdE68ZAisSxKTRZOcpK94lJH84ptev
eRBL44NrlztD6D0O23huBWSaVhspjZXAYadm+lCuMZAsjm8iIwXE3AIs1TA7Q0FgQAky/TlJ3nK4
jrd3eVEAKEWRKEfl/NWVRhsTACMlTEA3md+Eo2es1SBeKw1eRQlLEkFgnqQVLoOatJ3cDh2gx5pX
fZEUUL0G1Vp/paVpIPSDDBLe0Gumlszpo05mshIkAO1EnzqQhGxfp0sBwizsMuw6AD6UwEofkuF+
OyMdFuni+wXNXetGlKFbihJModvH/hoP+9ryCMe0mjqjozKGl6xjV56ovKKyF/cYnBGAygOkjU4g
82vQlgPJilZXglL30MaMOR8c5UHdbgxjkS6kCIuEvkeoSURlceBUKThME//n9j0Gqwa6OANBBW4C
wQajzQTeg8qeAtsmfhIRf7OliiwImLUA3UUnGU0Wd0GVwqoHai5QDXQldjx5WmM8Xtpn1BtCIyE2
A64W/vMLp0SbxjJR7FEOclQTG+UhVtaiDQsScMHguCHaB44FMQaXAZGSWFKmBYX+Ejk/8jUT4/rp
BCwIld280Q4/TsIaIbmsUPB4TEGCJp3NB/MFQKrbu7wkASQq0BKc/RFsxPM1KpVat0c7kYNJepQn
5llT6tXlSmRpYZl4AT8IonjbesCc50LoQCatAS1nENIneXzKf9yew9Lw/K4hBcGJNMRnLZ6cIWyV
fAoczYsGN1/LbyyNz+vG8fCjvPCqSjLrJ1QZTOMInpkuerLkFeNlQV2AtAtdzJFu4vy31nx11MmK
HRLWY3CvWl/3nhRtV0fgsANSgb8GQFAJq99W+tSQrBmD5hgB6x8/TepTEu837wHnNsM2o628Cab9
+SQQ2BisqhuBawYr2Ke0/vwrwwPJyS8CuD/ENdKj1pQy0IuQ4hsBf7mzHTLN6+RgxqOYk5v0gjaN
M7sf5SQHiBCIguhQrNwAvsZztxmN11FmbYJYBOruqo9C39WE1Y0V0MhNcIzOJPVvr9CaBMGOb5NI
ZRCBsvpwpyg7ufbZyjlaloAcHDJw+K8IStFCzaCciSmI2R0MMJo9qGsMEAtXAcv0twj+CRcaWyKV
PLJxtAIyOG4h8ausZ9/I59tLtXCfZ1L4V1xIMXJbneoJE0nko5Uf1LXoBT+MV5sN/jikrZAgA/H0
fHzHpGRoutwKjPjVpHf2cCiTV/2PelqLgC4LguqAawUVJN7shg1q0nUUBFgKksfHMPb1bB9+d9rd
7QVb3BboJ95yjJOdCZdbdQxphFtkBpLxPZc8Zn/IQDzxC7sCNYXkLnBbcISEt26gUW6zEewAEnXH
yo/C7RcEbLCoRX/nLrwqyqsmJ1GGsQPVqXMwilP7pxVtt2jQNA0uKPJAvB2SuEw665oe7aSDFnTT
b0mysgvXxxb9ueCb8A5dIIsShzd7PB76kKoBG7xRc53NbcAASjHwjAKMhNgh+uLMj62iUZ2luT4E
qfEx3uvxx9uHiP/6/FbwjnLgUsUzByWoCcM3JSvVOMLw1tesfajjx3x7QcFcgnDvDKsthiLUhiDM
Mrdtnsc19bSwAwqIUQDId/A/V2X/cmxbiaaSMUiT0Ssb0+0i7bR9lS5FCGocbdnRN72CCA26r5l8
8OxY+Rra6b3ftLgXgJtgMkA8Y8eFvYjoqKldOwxBx05gLSGaSypwxB0iybMU1xh3remba6HjhdWD
JyHDioVKBG2f8IZHXV1kddPIgaP2ns1av19bvCUJCKCYMBCQtLmaVialeGIJnQKtiVzDa8I/N28O
jFiYULybExSeEIujJlqDmmU4BjR5lKvMHWjqdsnmmCsAaIgM4B0EYzoe2vk17MPBzkBeMgY52nin
9eQVa+p8YZlmEoQzNrJJSjsFEirbs/9o14jUrl8LuIxQc4BmchSYaOtooTnq7Ri36JrbuwZ7GKXD
0Luas7u9GYti8PLhtvCiD1Edgt0ThfVa1gYk+SxNmZe3d2OLiE3O3NuClpYLjET4D2KL2HdhuUBo
l1hpmffgLf8qZa6lrGw431DhMsK5wLsBKhbQQYhg1ol1St/qaRskP82IPdZv2remp4/Vm7d9HrBG
LPjDgCBe0V81NC1yrRyaIOv8xtWrlf1YWibehxEXA9uOh3x+bk14wmoP+FEwZbH/I1I2N81B/0Lg
sjC2wY+WGG4HJswxiJmNgS4/EuWgvG5eHdT5wrblzKsA5QrXjsYq6HxKdQgSytzyqzFuj5mhkBgM
gOCtRG7uissCLgfwxZE8BIa+qx1/WKO84jpbOEY67Cbej0eFj20Jr19eGfowOWYXlEPoPtnq5ypc
cWIWdhjfDUQTZ6tEEFZ4NVQT8JCW1V2Ajj+T8RCyT9u3AI8S8ouA4AE+KjwQTlzWct7XfdDGOP1o
4fXfDS/scG1rbUon1gfV4E+Wl61dgGtrnDPq/P35gp6QE4YgR4/xbX3fN25IDopyV5a7frvZPxMk
Vk/0NTWVVIcgjfl17ub22RnRuBVv+OYqEAjiiE5AQVAHKhKXV10W5ggZQRD1JwN3LmlPt/dk6dCi
8h1vNsJbALEJR8oYMxgFA9IqNHxW5Dtt8LvtSQMHmXAEh/g/1zE0c6iIWTBVDgjg1X4rb9UbeHpQ
kAbPgveBQH+LudoD+DXVy7Ro0LnjXh3vf95en6tHjgMIOfgElKd4S0UOTOrkbQGoQhMowwPTFVdC
4zb6ma1hna9utiBGuBrWYDWdOkCMRgxf1jO02vxj80SgmyyOicTbgOL3+TKpUTU6qHGsYXPsJvtk
TEfWHYf8+20p1/NAkyocWWhABFnQyHUuJS41EKPnahHEmgcGGFdSNgNTcYzwBCFLxxFBoCSaS5ic
smJ2Awn0Z32fbwXHCYMLn582NrGzEYNn6v2o+F348fbyXJ+m+ccLTzTAkEPGEqUIJPuu+jSaxwIN
4srjbSFXV/p9EjaHIDv4U6TNjkxHigymFUFq3UX1wxjfm8aKxbSwzfwVQsyDFySCl2i+CYw4BJ0b
4iKQgalwu3R3ewYLw/NULwqjdE6zI5bLJpNuZUpvkKCVjz/QcPv26AubMBtdeOWquq4HzIwERuvG
mh9JRxBXF2vshAu7wCPtgK+BzZhDtedLFA24cNRKyoAqn7rwkAxfDWn7Ms1ECKepbdD7w67zMlDs
76r6UBN/80LNxufbdBGm65paLuUM4/fyY94fIvs0gpBjrXHGwmbD+IYTgYQ12gWIyYNR1aK0i8oy
aJuH1HIbe2UWXHXOzDLeFttEXBwOHZAJYgpHSlmmy6FZBpnptqbHpiNR3DL9KlFvWgtALcnCkoGw
AXXqsAOFo4X/Py6TioBl2HCV0u+LHSBaGqAv4DVOVrIWV9YO5oUICEhZOBMfXr757lRhSOVQhizj
Oev9svMiug/b0zR8un0KrvaHe0Uo9EHuCM8HOHLmctpsiMOpmwow5PhwhpvNCl0YX3iYppKGOhkx
vpx2/jRJrkK3Xvh3CYg7giAd5SWiWZvKdmV0JhRiy/ZVd46MYxq6+RpV3uI6oUQRbK2cA1NMYABt
2zdZ4eTB9CKlXrfGYX2lTzAJ+MAo7ALKBj6wcLRkvVdqJ2xIEDuH3t6NDBmGlXVamgFiNyiwQRoJ
NYuCCDMuWKj2A0SgpmRyyzV8zZXi5VO4GF84SYae6ZHV9SQYat/uPlJwD9efmHG8fV4XF+pvKe8l
gBdaqyRTbxYSpGSVx6qPXfUl1Feu3spE3qN7FyK0xuhNa4KI6qdiuxl9kFpfXeMqWBMiPCC2lVEj
H7Ebeegm2l5JPuS1Z8rf/7vVEt6QCZT7sdO3hLdGMlJPp660Fuxc3hDcCnBHvcNh5goECUs1JLFC
gj72bOpJg0tl//YsFk8uyvjQywaxwau48NDIo5R1HU5u4meJGynuL4z/TjWMkmCodeFmkLpt1IHG
BHq9cz/ICKvdHp///uyN4jfjYnzhZqRh2KQly0hQ4uPJYbD3od+3d8qKD7C4TBdiBFUra2FP2wjT
aIvvYfpgOD9vT2NxfARPEZzHU4umXvOdVqPRCNW4hGU1+WAj7dfqiRZPEiIf0E3wh2Hfzscf26lU
WYRlAg0ZqgGS7rCGZFiTIFy6SJ4SNiqEBKjyGf6M632zmWoGWw2DEDVjIHYEYbmwB8NoDm1PTRI4
xt0w4hlaKY7hayweJd5EEjlJeMSoVZqvUd8raJNu4Lap1n3KfCNxpdfooL2q6gpwZWmzLwXxn18q
wSQt+1SFIDTQiEHnMe22HyZkEBBZhu2BMAjfqovxEQzJFEoc7kq6ZfTZyv+8Pf7Snbscn+vfi/Gz
wgSjHQlh1yCYJnmk8AZnn1UfyuxXJgLsBzKGKKm88sccM43ykY5FUEre12wtFrV0YjloFeR/JlZJ
dMX6xJqUKm4KmB1q/GzAhjZXNnpNgqD85G6sjKmEhAwNfcG21T7YmwOb/FLgXiO2ydufihVdYCOl
oaT0BfLod1nxWnZb/VWMD5g/J3hEug0FXfO9NqO2zXJUCQaZq04HQ9vfPkpLVwFhOLAL8/roK7bT
pujUpIH5BC6YT0b7YTNJPL6ea1QEbTi8SozRdQVQ9C24ZgKWu8XgZmuQ2KXPvxxfuAnSUOZpHuGA
otjDJq65tQ4NyQ4T5YbQdWimhtCyoFSJUissNvvmMZbQeNb+jvqVlSvGv/BS6YkSBKWnpaAfU5BZ
ecz6o1w+mc7n+gFtxrftMpYfAUB+kXXAq3Be54fIacNJs6e8fmRfiuhOi/5dxvp/3ob/iX7Q4N+f
y/71v/j3N1qOdRLFjfCv/3pM3mrK6M/mf/mv/b+/Nv+lf337QeqEiH9l9hsY+D+C/dfmdfYvO9Ik
zXhuf9Tjxx+szZv30fGJ/G/+//7wHz/eR/k0lj9+/+2NtqTho0UJJb/950enP3//DdT2F0vMx//P
D59eC/zet6T4/vq9/3H1Kz9eWfP7b5r2T/5O4sTDooBPwhNa/Q/+E9X453vTBN7eDoA0mGS//YPQ
uol//01SjH9yJAzSI++MDnBZf/sHo+37z1T1n7yYGv0iEIlGMwRV++2vyc/25+/9+gdpEUlMSMN+
/+3fmeC/jx2aToAkG+RJYESAxYPUmGDvVIgWjk7Xy3BZTaM9jrSFg/YclQRVi4/DNKXSIUaprfKY
hszcVwB43ONk1Z8GQh2XhVXq8mqNfVKl1CvCpKcnZ5Dr+6RsDZ805dB6KAD/OFr2V9Tz3ltMHQ6s
TPpDZRsosgjbwrXR1tsr0J78nsRRd+zLyY1ax3jTiU59q2SfQBVq79t2AFFAb3l1KMfS2U4jpNha
q0JPi1IfyZsmt/lpBJz8WJtt6enxRE4pPv9Y4q88l7odtbteo4ivU8k8qCHi4CSkqkcig7pmJPfA
iSmAievli64031sjvtfM4owtld2uhX2Q21no0rYsjrYedvcQijZlKKIGP5FV20+VlqaelsTtvTVG
qeWPYwY4xBSrYfJTG+SRuEUUo5Mno6Fy0OkgAzI+seauljPzIWkV4xUt1pibDnAvBll/JpUinfox
6w+NAd7jqLedHSlIvo9z+YhcMhp8t0Zr7WtlJPu6txiQEB16AKpJsh+m7q2wm/5cqmP5oRqj1pWL
1Hky9d707Wxqd7JNYjdj4WfcitEzyzLlrB4Gyv1oHHp5zILJacoTuoQOJ0WO2QelAnp4YB06zEmG
6bUDPFMFCIlTKqGGpSIRIoR2SKhbdqR5q3sFPQkSprxMRaffj2asfctrRzoUaV0cY6zfyW7aAhuY
NPLOTFQtRr83UvqNHpquE+roB2YZD22Drp5xVkyD24f1PlPipHLlvh+PpSOXsQuHQ6+9zJEbzyi7
6VOfFLVnN5TdjallnAs7lo5WWSf+oLXGrozR/toemezKjaEforzFGprqwDyD5dYbtQf6YqdFccxs
EAlMII8/6YOWfko7a9gXE63czETf9qjI6F0cobeNE5rKSXMKVCRh1qhhtG30UdUj1BuUjQPjG213
9m2s6A89laV7M3UU5oMJqjfdfEQmLKxz+jr2fXcYDUk+VO2ECjkVrv9Rq2y587S0sdzeqXUvd8Lo
Qaub6aTGVY9zjXbblI0GysaTyQ31LnY1qdPeUBb/XRmdg0VG1DClrJe+OLlCfNo4wyFsqfNKCas+
S3qsP+PgTDgpVuYzIxvOukKN/cCo7MZWw96iSZfu5DTqPtYZLEujTr6SQrcOBkHEmco28+R4yN1+
6uKHvlIGj4WFti+lSdmhJLbeG5Es7QaDKo0ry4x31tZi62fVV9XBcYh+b6XjOSqiyFUJiq+JMRy6
QfpQt4gM1QU9MskonobavIPNVj/AZjk2fUWerUkFM4ISP1mG+Zw65JWqNXOTqj72ZpP6NchgsWDd
t1F1pMeJRh/1Tv8+gZsUlE96jTZUI5pEOVr2rEiORV0tUZ7sWnmxBt384jhKuteI3B7VWj92VvGa
haq8VwlVnoYc1NqpNL1ptdR977v8QxY6nyilh3JU0CvG1H07jD7E0/S5cNghZNm5aMfXXo1exs76
HBYA0hKp2NsNAYsErXfo5LYDY9XBMOufoJ6L7qlsvCh592apYYQcbB/uhjz6HqrVB1ue4m8JgnUu
nXIL9EtD/AOh4I9ObD0xWlT3+SB9RT3TfmIy9Uge+8xM7oshOZmx9CJ1vRWoujTukqT62kW2Z4KU
utRY7NEyDmKrutNKS9oTIt9J4IvfI3D3gIZbh451DO3yyr2UROi2A6xgxizLq1ipP5uNyg55OkI1
WsqUfBoq4/+y9yXLdeNatv/y5vBj30zZnFZHltVYsicMuSMJAgQBAiTBr69Fp+8tS5k3FTl4EfUi
apLhyJB0DkkQ2Hvt1YQ/hkCyHTJn7/ygEtkc2XPCcP+auYKbTw+hrw5IZvulhzwgXDMbz2EZuEsE
tSMMFlaTlAn/FvjdsPNlq2AX0lwSa0RWkZSdbCS8Ew+867RGeN9AkiqbhnQ9KBZexWSBI/nKvtJ0
+d6uZB8SWFNFQXNJqTy1lPbZEkCsDgnq11rT0yrr+2TqD5Gj/KwJFoSZVhdfSFU0M84UreLvVRXp
jPURPNXme87S84I3I4MBo/dkCN4n09L3fIrHA7S50Nk13ofZ80snnW8YYM8fXd2AANfpaNdoeGUJ
Ra5pi9OTRh1Uf/gDu1XCTi3yxT5uUyerV+2WOoDtWRC2iN+YeqcAo/9MESueq2Z9cHg8ZIoOBqdt
z3Fo6fGukcqAwrl+NqM7lRWsVr4nbGS3KcFD8xV+F54M/ZKNVOu963H5NVHpkrVqCbKKdeobOENr
IXCl+9Qjci9iksRFPc0NPc+x1OkHE0dY4OuqnbwJNOzMIT+oroVdlyarpjZ0c3iWsC+Y4bR3g8R/
C+X0zORJY6b5YKygOxlHH0xTiZKYdMhq3YRQ6cgwa1anP3lsrPJ0lFPJJ5q3gdddcd3GWbBWpOjS
oIX4X/Y7POzwmiZy7xG8cKB3r7nryW4XWRWXrl6WZ+nwqC2o9h0Ayspijx7lgCbAgopzgrlGTIqp
Haflnkc4Bk+tqMHb8HikK5oByiDDzUJbL5u6FQYTcsgBQPAd7X1TwiLwUE9d1hrxHJqmlKouvFQU
OFnyeOg+OXJss2Zy6tx2weNCjT7ixtw4Y5jH0hSpcJDWHsoStqplZerrKuiKlFGgDS1OgHxYJpDT
W/fsMPtlmOwVZjK6qBbnw0CtyJsBRGMXVH/h4GTVVT3n6yRxjbLNRNXxH4lj3TwWbZdFbr8UeIQO
rNkgZSmMnZdCMvZMQaRDMnaUABdlGYqhki4K8e69d6/67d2MfIJdRbBdOJMvCPyh7yMxwro29Z8Q
uIydc0zr3Av7Oif+zDMroodW2kvDKn1IpS8yEdd1zohKs8rhQ1kxrNKgq9Ns7uxaVKGdjl3SIiC6
daY4h1u6LQCiz5eO1M3ZTebuwFLV7SdQ9nNn7D8hTKFa83iOCFx6BRjQw6yrKxEk1XWgkDmbhIR+
RMLSep6mVN9Ncfg5bqTcyT4hV1Dx/pC820FqO5QOliTh83REGRZ9pqMblykN9JityFfciybduUrs
x3jFMkqKIFoeO1vJHZu7ulS1bPLW6nNKoqcw4JhV1Jbec44XXmFqhSUgkgxYCQ7BULZfjKzak+XS
dnmEaJVcdmp6llQVCInfwmx1V+JgG3pbRo3XswScT29IM7C55pzoleMGCGGiQ1fjeZSUEAKPHljk
dzgOakvkB1eimsYkjnGcNkEwrOos9OJHhW/dRU3IM5DM5pDotHLN/E4AgJ2XhtsdOGlPtW2tKUlD
fFXwJiH8kpC+m7IJTsD1MW6t88GhLrweOESraseBIbIbUlvf/Tz6znKUILuNrFCt5eJjg1hxJ/c1
75prd3AcxFstgY2/D309L27uN341nFIWz3ovu3H+JjRGJqSIPIYo2cxJ++XRUVH9Y3FrHwEGS6sI
Z3iLqMxY7bH25JtqTAtlvHE4jVWEkpBAFn5GnFkjvww6MXOxEMwwD2u7NjSXgqztw4Di9jREZsk7
gv0sW3zZtIeK+mO+OmNwUhWzmWHLYpDCMVVh2dtxrj5H+IBzCw/NpM7YPE3qeg54N55V1zT3YzuM
RYA2shyDuTdnaxHBdDItczOL4HN18BoSimPNU44rNkGLY1/0pMlWfMQzlP2dnHJujayzSEbdfOWu
AwUzcOKVdx1GdkJn4oGEevQRK3qfdmH4JaW8dnD6uclQDGtETelb2TUZW+3Ym8xAh4U/Fqyrd0Mn
WjfHaaJYZfMyJDi7mn783CNJMkQMX9KSnC6DGxysaQfvaa5HEp96FUXYj3qIiAvMm4NuzOaRquFQ
L2oht12j1jnni0zG276NZProxiM2bD+2rbNzWEr0Hu+Yo9ssMrNhuUTOJ8sojjbk5Xl1S4p+UpLs
eyH6HiWArqNL7PLWPy2u17CydlvNCo90Eapg7Bzqmw/BA06fhswxDqYlvOp8DGvR56X1xwBxj886
wfabCcjbHpKWWV7gaODzoVLVraPB9SxWG7fLZQ7X8dAuYnW/Jf6UjHtnsQ4MG7TromXJJIi953Wi
4ppoHIJ7vGLRfBK6ijNnSQjdB41Kpo9k1M5QULpgauXIecBhyy3aY5+2KAkgQIjzgIxzZkc3LM1U
PQmeRLet0yFIlXHwxbczR40tRzc7tbmalq6IepqWlNrlMPpbe+d55pisvnMTS6e78Rw15WxO8VzV
UHHQBxxPfkrnCqrcJQg+VU3zgL4J69M1DlJwmr5qcg8vX27clD/NU0Tfu+1kmtzRAKdsr/RUgENV
6QzRic5zyiJ4GmEo5GfjEOv0IFGLP6Lj06RQconH08DgAlM0qzVnufRRBhWY3KXVor08km4FZ6dK
6fQ0pUnPiiGauvtoqZ9150WXVqRqJys3zU0SQBQ4mZLhAfS1uXg0njPa0A9jHeRNQgd64rFZGHpZ
l71XNf1hJdD9uBZdurNDUyMcHR6fUgZLNk0eFRnQDPNMguCX4+z/A5jq/fC9v9Pq+3d9eR7+f0Cr
NvnW//0XIPQntOqu7evnQaiXcNX2O3/AVa4TvIOjGjRnoBfDI2Gjqf8BV8ESHphUBBYKcNBtZAKc
6Bdc5b5DIsOWr70xVMCNTACY/UKr3Hfwv9zsHcG1hnYRFKJ/Alb91Lz9N1YF4gYYmPBMg6M4UuoQ
//sKq1raNrBWkR5ZhFX3tfF1wdUU5DgFloyCYfnRiyx/1nHs0wyJpzbJlmpCBwrJyJSF44iTf4gr
GBlUia2P4QyZ5til65AvWJcqZ0Cp8klObgyfHfN+8QaEuqnaoYXDqEfwdpJ6yjuP9O8VU+vNMFTo
LZhJYYxrWvLguZzdtZgpYhjjAkTAUbe+d0Slp3xAX8AQdr3uXWfqnAxygOiRmQCq+LCGACiTBqak
3QyLrUzziC4ZxLAwl+8kDFUm+VZ6pLfdqZd30ofxNZgkoYeZBSgZL3FgNlWxTiIm9ssaHqLKEWel
wvaYjABQeB+hu+KW7xTCCHMzOtOJzfRS0eVTwJkHIGt+XjQCe/ww7a9V4J+x17CrZmXfRR2m5Zj6
H/y1Cr/UyAjNgmlYL+vk0yKmrbFZwBQ6y7SbKwAX6xs+in95XSG8tzCAQXjB6xUCirAYF2cW+x7F
bGpGFA7Mv7Cw73O3Ifcw3btuqk6+MV16Cd1v6xJ3c1vnGMyA6veanBM2DWU0WNCc4NyBBSX1d21X
kSwF+JVVq+O+geJvo57XTw8W0OAs4rN94AMvn57ik78AhhN7G3j2hky1A2cIKQt3rpuCVqu6xAtO
od92il/Q8e9Q8fZH/+5DX01YRAoOsQI6uU91g8I8gu5n7Crkpq003v39R/3M4vrTZ21CDRCe3G1w
9PICe2caanSrAx4jQKrQV6Xy/NOIecWaUrewdV0XNkjr3Zqy607rOkeOAf0KsLhDeUu8zHAuLv2K
PimSMC3/+6/3V48bIdfwzQDBMw1ea+1VDeiwjrnYm+QxwlF/1moFMpfS+aDUW4qMl4OtP9bWJmbF
eOinbP3Vsx5qdGQDxZuaVGtzxAqsdzNjbxHY/mpFbSlWCEWBggQCy5c3XNlqDJQZBbqwKjgqCobk
Gg3wQ+TdlIcL0IfVpUv59/fxLy8NRj+4MhdcM+/VpUWIiIe9Fi5tnoGdw3BTF8Kh5o3FFG4zrZeL
aSOLbxFOIBNA/PqKcQEZVBcMAJD2TXyszW2ijpVyCtqmpRDumSmIK/jt3B8IeTTSFsEQo4ijRUp+
OAQNYopkgBEywAfLddYLf7cyILvf4KeF7jTIKOsAXeTG0p0DkYaK95UfHZRfsno8S+dbYILSVgqQ
xDOv1uNMTgmL90HwWcuySY8VuwxhmIUc1TAESaL64MNDUwMKUL3OkA6VcxSVHaChGSh+rOcyFC0I
rF0WqPatSNOfmaUvbxXORvDeQfWFSAdislfLIB1TtFKd3NOWkB2vkQ0640WA0QCScugQ21z6MBoS
Pjb/xqcYoSSzOWjQ8Mow5OrozAwGZhP8aipigWjTuEZqo3yWbZNkvWe7XVAn41uL9y+/NqazIE3F
qDMQNP/ya0csmGzrKrW3cODrs6DJt3P5a/zg/+BXEWYSZZQvj77NRi9DGR3to9sP0R+0+39UU/5t
tfhiGPofh6T/AyegkNX89l7/qaa8PBvV6taMv49Af/7OHzVl5L/bYqqxsNBhwNphY8L/UVOG0TtI
XUAtRyzGpqrf6Kb/HoE672B7EG8aMfwqWCfYsf49AnXebbxh2J1u3r9Qbob/pKp8rWNGAbR5gSSg
bQC/hP3yq5k4kidZ33Uxsoi62D0RGS8PEYCbpujNgjmQns1uHGVUUKk1x5Rspc8zBpE/pGzs8bc7
9xdn7MvyBVtvCqYQvIA2ZR80Lq93xD61I0BY6MI9UY8HsGXWIiatwRALrTKwmUbDwa+uvsoleMtG
8eWhloCz8rN43+gZDvSprz0/I1mTefRhn5SS5mOiXYyV+uU7xpE7IGH/kK2xfRimvXhwmG9vgslX
5SeYBVFIOiAcjKA1hcz32R9I90aV9PJ4+XlF+BA4pEVb3wDN5MtdoZl6VbOQDAUcit0jERs1G7vf
3d8/spenCz4F8B0s97aIY2/LSX+1egbYNYjeNbroJpheY/fMoJq4T+MV6tX1EzbuYwLWC4afbx2e
G+Pkv/fqnx+MtBffQ7QsrGYQwvPy8kSUKlLryBRbwATKdNn2dtfNiXyski7Qu8pbFydvhfMMOGW9
LESk95i8gnkjJ1HxwlBOgc7KloHdPycPSKmB9dHA0+Wx9VGzZ4FHnCYj3CVrxqU3BUUarRqi+8W/
12OCvwavXkSATKvIVRd11RGWA+u1XcLYO3pIi/Ayzxs9IDeKeDGG6HWSHlO4ywCeVIEJ85S35GNP
/Y8KtwzdhDJRl7naxG4Z0hDIoD9ApZPZKNRvMdH/tDbwoNEQYqa3Vezua/azCAeEcky1KcAd7i7E
qUyp2vStdNA/vVMIT8AKBG8L7zO4kq9WoG6Xkbva1cXsaFmkWnnZCvlUHgD2h57C6/O/X4svq7ht
SQAgQZbUFuWVbKHVL5dERPiAIYXSBfp7PDkDS4Y5kgGCjakDc3+Q1V0r30of/ouLhJk87L/AZgSz
6LX5V4o5JNxSKl3EkNGPaugOukGo3uynN71t2RuX+BcPbgsiihFXhh0bJNSXl7hicUzKTUwRN9Tk
HESDwqSLeqPC/2mY/eLlAhkG9TDi17E/YTt8/eTcwWtnbFzFHHb9ZyAbHtgsydClmRRtgvHhAL48
MOxirb0O2QYy5ru+RQmdQZsf3wPZDd9DygtH4J9P+B9VGf+xdnhRYfxtLfI/scrwsXP+Z+Tq6vuX
5/4lMwuv1L9wKz96hyfwr7rCD98BrgphCvjTRezn1virrvCDd9gqN+I1NG0huHxYP7/Kio2qFaLF
2mS4WM0Awf5RVfETQvnvJbSdCoi9A6sK5yos2eAl8nKlAoRNBLgibr5ErVYlnbr6G4MZfJPzOOku
DlnqLKa6+8RjYfcktopiateRz3GioqRkIDh9M7R1YfQ1MPbQ6rn60oHZF6DHSNybqorhn9T3pFqx
ifH+c905OvOYWkTmdKS7gvtP1+9qxVdQj0bXYOROVrwpVE1Jj79JKyCxkYuexUmr+QeTafjQs3Tj
u/TdfdUjRjHrVxLfiXiGmFdMwXDFucE83Or2mkzG6oJObX1llItJN1MM1lF+ZKrCJWCAZVNo1ZP2
3arKdarSvgC9rL5uxjUe8jgaowczQS9eAM7rl/06mGE4u9NSlWmwgCzVGCa6LAnNEGXKzt2nuh2+
Qdff0QKaRBAHAk+VkswOA1TlJHUeyLTucq+enc8IHfYvMSxwHv3GvQb4g6hPElC3B47d2R0k/HHZ
S6PrndcIXZBESw+TB69bMig5QxdTeFg85QCSHEDjU+/vfI83n0Pm1HPWs8mmWWJcTTJwaXyS+U0C
dohb9xQbrybyuQ+IFHkNuAiRJy6b7yaa0OtxDJ33vkMowcUhlTdjIqVdHmhUQ0VjXafax+Mc3rZj
b7HjVDwFVugBC6+alcLnPe3nkjMBptQyRst7iu2HwWgnxgzbD9cuKMKAmUfwp+Cy6c2z/6laZkj6
4bQnSC6QeH4wrvG+MjF1e2dNMee0qdv94CC+fmsbBqrEqkaG/LWeRN9xuyQvnJWACRUMHbbx2PKj
7y0EZI4U0gtlx4HsIoeuQxksaWohR6xTQIZt0NCCRinGEzXt1Id2XF0MpqrWD4vaSap7x1/lDwGf
qD4PplgD9Qy78R7zTH7HYpB4C0I97mIsPciTQj7i02Lnja41Gkcd/nc31XZjrcJA4u920+Oonr+z
Fw3b9gu/OKtgn24m0kC24EeKNwmAyR8NG3ZPKJpR5aLg9LFXbjXnvzZW/90mGoSYHUYDkCRsvdyv
jdVL36HCD4BU4ltFKEuSf7Sxorv7vfDFxgpLI5ilb38KXwVSv5cbawCJXxvHWuViWSiFpwRbnxQo
Vh+SxVufKhBY8cJW0/jdxv7wsfeIZbt69ub4Q9w0SuY+nC+a0nZ88YsVxJGdbAgiDqKKh9euRgK9
06X8fqItYqnqEbIBULFo/9Hp1B6kBLxdeoI9C163att8fD16ZSXwxu84SWSUBbHFfFr7oHhe1dSf
16KWcOYplq4l4MkmCTuDazceWUy9ywpZVn8IuUNJgbkzbfKpsrIqFRHyezD6KKRCvgz9WQcBxsrc
U0G6J1oLr0CUWSDuPL/y6uMsmoFBT5nqi7PRbY6Yn/fuwfW0UTvfN+B41m2KI6Du3UTnuo+RlQ7S
KwGjtYtcc/CJMN1xMTRJCj5T+WWJMCrP2gV7ZxYKBoIfEFnQkqaQRSfwIHV7RLMKEmgLYbKTJUM7
irziieGly0M0GT52zg9SScwq6wV8X4ppgy3WvkpNvhiDVD9KHQY6wNy7F1mN/UdEcMcchLrUfnb6
Pp7z0Qd7eGpXZ828hIdXvl7mfpc6oPFeKt88UzAVwZWvaFNlCw9VkhGYeCBeBdjekI9On9KcKr+j
2Rz7rP2ge499S0m83iIKEum9Lc7AQ11LpPxQv02uhAsRQRkIUU0guOoBBEEk650npTET1bz2KGxJ
21QVEgyINSNtZL1MiLAy2dJNfMW2i3WXe7HCdbmOsgjsUrhU0N8M9uAVHcb3VSRiyK2qPXhybUc8
rBfDpNQ/D37QmmjBtnIgBlGcYj6OQgFEHNQMMFwnX4G8j6psfu6EacqDYD9uG+SAo/k0gw0wYeA7
Y5hEYwr5l0HZfw2mxoyVCZ5tlfuE9jJzKpf8sDYQoNcurt0HgDGWTButJiezfjqpQxDXDMF1SSia
90xIP7y4q0jnM7dgreMIhM9s/9Q50iTQwPqyOsm0W8csCvvUAWEsrqJ9381mwTmwUZ49sB5Qq9fr
cprC1qG31F8ESEKgTgNkJLqxJwPiWHPwPBHbMauHoKcHF5bIsBGek3rBuwPfppyGbXrLJRhwB/AX
LNpOAz5of+UDExm/jeCsgHHehodWev1zOEtRF462iVdEg3TXvKOuvBdYBNd9u7RXSDjRDcius0LW
1pCCkud7eTql/A2h7Z+3K/gQoS3DvgnLEiDQL7crLlLfBTd3yUU6Isl5Rs88pnbN8PK5f3gr/W93
8H82F4L/3Bxk2CS/t78fZ9vP/xppQ0yBLhyIE1oCF+fSv9sExMC/A4s82RSM26x7C3z4dZqF75xg
G+/gf2+Dl596t1+nGX4HyaSAJV3kdm0GU/8MfNwayd+6BGhwYFYKgAC9pAc6Q7D1u78p+NYBGEsA
1dhxbUGF9esHojpb1sDesii1H+cg4VlKr7rpODi8O8Zmag/rOlzblL7h0/Syj0cxun0TOJBDNw+L
I1z3y29iRhDtq6rlx6Gbj0gtqFjmBe2nMB3eUiK/6q7/+CjcQ9AI0K7ADHF7ZX67aDlSH6mDhh+1
Uz02QV96i3e1VJEPDKhxd0NVQSFWz+yauLXCeF+ANKcY3a2e1x7gHvY2lvbqJd0uHtUMICEf5gfB
z+rl92/UumOInSMlBy1xEINKd4ujAWlb/d2ECVjZNSvygzaGOdBodBlwsggKAYXvGfuh3LvgI53t
ImeYzo41mNnhcz3anMvjxEbkt4+7sQVFN6XPVnsuy0TUjN+qVQZQY/CxywZ7Feg9PNz1wUivAuLF
C0miR4PypFy5LkLDTy2Ji8Y8GABoCH0iy3XFOLwshHcJKM5i0v5wUePcBEFi4KSCGZJDr01F1C4Y
CYLH6vXKWZxPUlafBKf3Zjk34GQ7PgcxaTiShN6tPWhmYHAl6IXWazGZYxTr6gtY55md2HTnuos+
B6h0bhKOKYu2bnQDEjK9gKrd5c6EyUqzDrJwGmW/gArPwErHXGgyaOMsKHGBsFdE8ouM1ktfx22W
NBNkMmAwQXFdTHNCM8efszGOLhFkAGJNS9Zw7xoNSulSZm6qeHiY/SYo0Vla5CTGzpxT26LT4B5K
gHgckUvLR4lDo1Fl2CxJ3pu0OscKxx72AdKid0HODhcyypOJAYNj62da1eGYTbLqD/NMwpzMMxKO
vfHUG8d+ENp9FJ4AbVk5JxUM5AKh0jeBi72Oq0GUdZN+i1VtMwgWKIj7AwaZHt5kClLmnvctxuWz
TU4Ra4JCVgJhXUBtIQJBEE/TIrtwSKV3FAKnrfDV+5FNA8Q0oGVAREPT4drneDHW8AE5FqfeCdCB
gUhsOf/sx85H1einmiAfYoSvfJbYaDw60dweej7Dwx7HcyGIcc8rY2CtDHiuzdg7B+twm4ULX2H6
0Dp5pxJ56XTX55UZ7+tGxhlA8+YK8DG9FX7tPWjmpl/mpiY3KeeQKMV6xSSNzMkpDlTzFX4b43u6
mPjiDGGtsggb8eexpum5lpSd8I8I9WEVN8eGYNlTGG4+ujKobv1+RHE4i9B+ARXTu/ap07xPHRUW
Fdrw25Y5IMPwiOCmxZ2X3qUIKw1BwdsqB+O6l37wQZfktulLaHX6I+uH6cZfyXJMo6WHbIoNJ+2O
yVHHBCRHzDdudTCuvEBUqTysY9s999SuP2RXV1CdQSVj/f6rZ9zoEf5gCnxv1t9MaT0fzdpEt/MC
zjIfg/XSOord8I5MF4Oips5mMojz5vx5NQ4xSBmrTgCkK3CirhOr9GGwjn0YZOvfaNNMlxDCiTts
b1+7MZIcgCGfvzPPv0Smb+7WwSUyl3GP3gQF/DSWzZIB4IR2wg8H/VWGzjejzfCMXMTncBneEydp
z8lQQvpT7akkQAr41Oocc+djCDLojL0LlXQ5pI3JVr587HhQHZRrlsd4cU+wbItv1v4x2n5+WCee
GwOmNzujFObYmcYH353Xk7EJjNaWkpPg4pLwKUD04xbZFsbZCKOrzJtmWSTBZxtj7KsD+Q23xC+Y
sSWpILxjgc7JkBzs7BlY13cFogTUzgOdmenTJJfdyLO11++raT34Li2mFD4hDtakWHVmyH3lDGeP
78MURTs/uyKDrAf8cwNuZ5qLsS3cZQcuJEjQ1DslMT+tnfs4+EXrA/tq68eYNAgRn45mngpR++d2
WXdDGJyRi1WsYjcPj3I6R6jX1wRqOA/WdbGnC6+F+7r5auYe04tO71dJ7mGMlLnubvYO3TbHYPh6
E6iOMXlP6cnzu2LT/qlG5TJ8bhKnFKY51E6P2jYaosMo3UzCVo4uGrhK33vHZkTYxGokg4bsUPvm
sPp30OTlqifZOP0gHUGrGg15LXVGsMNOjjnXicFYHnSytroxkDWFSqR7tLa7Bs0PDG1zUI0hjuP4
JqDw5nU/5C3kyjTlOZoLMMuGTJI4JyrIWudD3cxZ6g9uGW0nzbrumb2PsaEZ+h7yujNz8M5N96xp
v/jJd2BJICrIgO2HqR2KqqHXarmQyt6RRcYlbNs2TAoRWt5YrMOaXJaRYCCGzgkjp+8jH/t8QPBD
Fs7+terdMzaQNwYEL0eoP2sLOIalqNE2/1igsC9rizglwsIhnh0rMacl6GhPc8LbUg3BEfrtuOAC
zrLaiR5+Kzj/YnL7FwXEi499hfaSqPMxW7HsiLZD5X0YqsztRsCCyT/LHPzTBcav+gnj2gbqHZcd
m2b+Qup2X1HoPs0af2Ptm1flvJy3/Pw0iN4xsYMflLNR3F7eTlhRNVMYiu7YLiabRIs6tAZDvmKF
xD48qPBjj3YwxwiyrLvT0AQehEzJk4d07D1f9ii/d+MUpWXqivoInjfyoG3J+cbDE5BtBb1XDDWY
a5UVmJIRcbtlqt+YXo44YoIvIW3eI2qpyQR1nyo8dTw6pF947qFppoduDeQOUroHSpI2h8EANqhG
TQVmR1jTbfUJfj7Th2hmGUYBSIh2V1ksXnJdUeuV6NXFR6UD2NWYqf/kjeTawtv1ZP3m3rHATUI6
PRLQS52Wnrq2DXPleXfuCm1ZmtTNRSzpBfzs/QhQHBitBS0ynDN36U6uIbvEnZMDhV9cBtFGlKsa
FfWI8g2FQAUOAZ9LwSv3Di/eOaj77v2M8Fzl62Rnt0uPVwl+D6TNAK9385TezhIwAmSWNpMjwwY7
YYSKfd2Q5pNm5KqFmrkBMMFDFH6LTa+Vv5RJOzw4M39qDASnni+z2tmL8WvkzQRmIW11oKoTRyOG
AcDsOByWMT2Mwjug6n+arH7fdt73jto5VyHIU4nFvKISNp9lADlx5AVZYMxh6FFX0Nl/qFHvKGf8
QqoGO5cU+HLscyKgkakxcpxBCVrHNS248QBj1WguMD3jVxgJPDm6ciA3xBujNLAagNDQDyXBnVIa
BKNWXo91wrJtKlhiF65LZ6xuvHBVmQ3wAyL6iJFgAzAB0JPT8uSjNhBXepZ+9oQDsiq0klnXA1JJ
B3QQyBAqcOc7lLQxy1LheacFGGMu5/4pHKZn8PuDB6H4l8VxgZDzkBWbgqQHrz1JJ4Df8YIt2i8h
qLiyjrefSY+t21kwUDjSWH6FNiA3nf3AXAdyG1TEmFNClgGPRtLoE3Jn4dsn2zOspDD9qZxiTebb
ingfRsfojAoC6xDEG4G6HwiNNcBI4UzaK1Lk4a66vV2pm1vAaYWzsEPKvI/e2t5CBHRBr5WTCaf/
Qh+TXp1H985L+2O9fKsb74p5wO8WtmdTuenyGaBE3X9xgrUIJ3VMKnVBz1oOGKC0ns6ipjnG4q5G
YybmoOyjNQtJmCUYIi/xk2/6Yt4CxIH7cIN0WDPmEb8SugT+CprgkbD/Yu67liPHsSh/ZT9guQF6
8nFp0lEm5VV6YVRJKtATBC349Xuo6a2WOGJyK592eqajuyIGCcJcAPceM9yklf1oEbdl2Ie0PMYF
mLWgvevvJtc3EOhVpEtLB/mu3apaeoWL1gVLLTCjruw2c1oAuUAgVPnokxEpHFwFhhdab9sGBxds
H9rqOmXdpuQ4OasX3RI/tegna98kgbHvR1dKUFh7ayTiZ/KRyg8cxXcJJnZEORak9gY2uLbEdkbk
9fQtKTgolr9BhHZovGHNWwziXNQiMywFjdJtLHYY8tsCKsmhLfs9KFMMiycGTtBorvIc8Qf1/YEn
jpQq7nQIA87qSzZ23Us2eCb4cULhhyasPYyuXQ+3g4Ytintf3F8xlLggjuwXjeVwpHQtO7qSKq9U
SAAypBNCcMCutENMbE/CZRbJZDyLsWq7fNMg3Rrj1p8bN2r1quejL1QTXL2tBJdpi2obK4+uFdBH
kwJCexqeiYbb8NbXm9ADadPjEIVSkP/KcyADNNVR6p0GPIJdFU4KGnSu3Opg/XB6hxut3yErDI2A
bU8Ub1CjTVV1GwbX9ToDOS18zuXRb0cf0Fy/xwrM+tBrh34n7NqRY8VLOZ45UDU2lJ8d5RtAC53W
JhfdaB1oiU2/rQh/NFCNtAoNpJH0moDPOkygSHIhcr6VBA8EtPnbtPRqLu3GTvPHxEfS7VaDBoWm
84syNg6dJTzDCIxIn6LHJcx/QZO6TpQXMCgBopQ9A0oNaougzX/2xTUtemekr3ppATRzCaSGB7sg
TycxXqKha4ZXTdZulRy3n3oE0TbH4LlgpFGn0jNw1NsidTjsynDPZ1cpMKRpqpJtnoLLzi2Yuqf3
cZgwR+hqvaEtHmWEUgOtyAL1QuB0uu6yz0futogMo8CNcgCxLucU5MXmEjDu8RCjcDho1A5CuVGd
MkvzA+vMjdndIyn9G9YbRy578BjZSsBUerEEOiDBXauxtqSA5QfIXk4nZe/hiEgDftdVEytw004s
7VGuq8wP9Xz7P2tDj6EAYKb7KuT8amRWeZkplf1cVaO8pUkyPWxzCdQmLcvw0xXdgKFr7+sMdnWq
NcQvqYwMeVrpyVbOjGZFK17+evtAPgyZFJgMfFzlkCgis9vHv92LqqQNoE6fbLPpB7Xpp5upE0j4
2vvO6Okmmbo4Jmq+l+Kp34LW8jadPob0SrEGl5M/8FX/Zu6mvk1KWCjvA4sio5Q76xuYtFIuChRf
WIPUnAfK9HCLHABYcIls4Q9bdgind+hoFWLPOOnADQ+LPQY8Rlyd3q7wm5Mv8+k9G348ba3plVt8
PHiTj8evNL2Dw+lFrE1v43J6JQ/Te1n7eDqzKpVuJbOOnmQ21G/gsMV7HMMmCOWQ1D3UvLaDOE+0
l9rEi8RRIcx0aclRc11A4/U1BZT2oE5UeT3W8awvOZeOepKGv0BHVx7aRkpuWc7iCwB4EVnk9j4l
eIqnLOeXlpET15hyCOOUTRjh3A68mS5TPFVl5HIGRigSRKN0k0GY8bVJy+4ONP8nLQeNptQQ+dnk
dajAn6uhx7SRLwY9g39M1v0E5REF+JolwVCCk2N24fUINDpqY2AaoPitQBOJtDXzIo60RixTHK8Q
xfCkBoW52nwaMo4jU+2e06LrsG8oqkB7UGza50hAvsTlQ2b6I+xxqJOL1D7USK2YDuTTu9S3pKmi
pyl160eKDoy1sCu7vsmx0u/q6eleTo/4cnrOA67R7MqPN/7w8d7n09MfWGn7oo/GMkC5CJmBbEoS
RFO6IJsSB92UQmimZEI7pRW0KcEwTqkGeUo6FFP6oUMegk0JiXxKTYgpSQGWZnVG4fu+zPHfOaft
C4bo/w1ptH0vJy2ket7U/48go+l9s1xH2JUF/R/B9Le7/337uZwAXty/9QRQ5OC9AfcN1fqnBv4P
RU5W/xeMP+BdCBTchCfGG/GfegJEmzDzH45PBuD1QBr/Wx1X/tcE+f0ww/gojv8V7OjrM1RSsIXx
FxhdX59phEY5cp4dCZDLBFvgYBeZq0jep8FYfeP+2/gUpT+l6ztR50Wl9CTogaU32vqRxXTf2Yp/
uvmpmX8D6r/Nz7B2ndkI0N5q5NLNCIkJqAis+TJ+zQn82zJG/XPHLcISpY1aElR09HEHdroBCksj
UnTDpaJLyIq8n/cJs9oJDHSRth/xQ9y6lPmFqa1RHJbmdfbYL1tlVGJFI0GLwDkoGiYVCS9rjTa3
MPRz8HKsWp2EpyUGaMAF78FkP0+Px+yQ/DPycy91nEShIIzJgayNGw28LbwCANSSNr1Z7vS0u4Yk
N5LQg6sOdCcp1dEEMMNqbMfW2cVg69dUDn0pswKrai6TqHAUcjAMXJeHfs1qAJXB75bdnLRXMt3q
zBIlnEFPngUwDCyJvDH9bWv5Qda77emRWBrhGV4Vkj5yA0gKCeTiBaIseJ6t7JqFlYEy5Je1TQsJ
D+UaOx6FAIFEuQGNKmtFcnJh30yE3s/7huLkbQyCTuctEseqb6LUnsivZnRNuLKDmsvpsQEL+Psp
mO18ChiLWWYjCXT13RhAl8piV6pjX+AJ4ehhvs3gMaGWpieX2QEKSRsqtw95WgC8Y7sgEvm9IPA+
6D0ehttJvAjYjusK7zoep16k47JKJT/WCmjX9Z5lQUoj7PluILbbKZnfAcCmILMApastp7ardhku
FY+DeGJts0GtIQjZZSHAYFJSV++iK0GK6xbGktZEgVIyN22HKyh0oCfQR9APZalssir1Zdr4JsBC
CDxerBj7SZapTvsrqX3p7M4z+BseeJD/EL7GDSc034YR3NgwcUcTYnjabTKqEF7iN6cHeWmdzGJg
0Sd6ZI0JCURxV/EXLbmQyzV3HGgOfj+Bs7iXJB3P2wx7yICRXT7mjtZAiTaHSt9YJ7tB7EVT+1Q7
AhToIvGzYYUOOQsLFdYoYEPq6OBkWZl0r3K6s5r2kNrFQeAs8ySauKLtVhbadCX/5oSxZlG0qGnV
Mo713HUg+ynPSKo7XLzIsXBL/jyO0D/X1rD/HyYu3/zYPGOKbTmMstSQQLXCJwGFwNo6GjV3Q+gv
jLa0F9m7nJjYWvp1Y0yEIiJ71DADFfTHEIJoHdisWUueaIbXdVRGDsSifS7rATMqKCJwB24WOzPM
XUh9TugoPO2R2kwONjJ8pvYDxirAl0oXcq24OvstoxHe9a5sIE2XQsIubSFoUW6VATYIEAWi5K6X
H8sJUBU5Rnhvpe8l8Jp5s6agvhAAJynLz7EklKDW0iJPFCit6SRkcOM1Q01lqekpsn+6l5Rw6x5y
Sca0Uh2pl8yFqBG0PHyA/JxU9kGRdmWOc79wifxiiZ2JJIKQNU+Bwx+PbMcYnwYzxh/pOF7kiwRv
d4NCVMPwiyk1cnr/LXVydgAYZaJCBMsWAQRNd1TDaSa9nm554QCbi0vbcdKGrECuSI4gg64C4uzG
6htwvnIu/xX3+88xPndrZj0FlK7HIdNIOLEfu/6nKr2f7v3SuMxiP56RXVoLrAsbnIpuJ9aUbpdG
ZRbvWMaKhMloF1rGXti2jlwPToUkZxPtNH53uvMLQdWcxT0jK+C3CBhe0IfH0rhKqldosJxuemlc
ZrGqNHoDwoWCBBH3CnXX6N5Ku1PfvolL83xFZVcQeekGEjAZgImEb4uw8Q2ReQVBPS6xoAL1g9fM
UfhDnOxrOXSTUrvvGxB7GHVjqfZk1BxRN3CAwt91Xbyxa/0Qa7mnK3xDAbrtxmoLuS1IX6EawY19
DD5QPNx05pUCFGmd/6yRUZbEvtFd5Ez2MfVtsmH0SaPJf963eJx+L2u7MHjz4p8Epc5chCYuRVyC
jOAGkqNntjyLNQYTNY/jfHqk3CbiQoWW2ul5WVivEyHlcxBjEWA8IKuMQT6Rpvp0Q1CqjYybIbQc
MyNrs78w+dNC/hQqq2YcJSVMESqjraTsubayEZZ6P03Ep3bbHAr6GSTAghT6eSO9GJOnUfyeBGdT
YPhPj9DSpM4ihYZKiB5D1SLI6CvgLGG1RptbangeKpAV7ZUcJzV0YDokdtlKhxeigzGLDlBdgzsl
8DOBUbMNGDaeKKJr6R+t7b9e47MAAd4Tr6H6jwXTxICib9TSdk8P9EK/50RoEIhgxwQ9nAA+ijXS
xxo0ZHVg2k63vrBU5toChGhU44Ljsm9DQT29H8gxgsRjgjNb6d9O/8bSF8x2aSzUvDWH6Tf4rtEe
TIibxY2x8gELy0Wf7dS4zHgrWuzUsgAC3I/W3vhL7c72ZgTQTWPlaLf9mcG9Zu16tNTs9OeftiZr
LCkGp2sMerKLhA+a2OkxXmp3th0Hm0MpLkN3Gy1yevmuNlZOvqXJm21HSWFgr04NU3rdkRsZbzD1
r7wR/9xj5oaLwCHFfQd9uKAA1LHzovL2vLGY7UXFrhMpmabOxrtm3On6yk5cGGNtVlug+WjThk39
jbbmbfl33t1/huG/vG1svEMqGGEgWl/GqtuN27OGQZttu7TCJZGDKRPk9GZQX6pJLv9PFvb4n8vJ
Z+mhpWGY7bgGoMUQHG5EfvPnkF5GCT9zfGdbjgwAMWQlYqg1eBr1or+THvh3gKcP+bTnMtTtwqzT
xkAz7pTxrll7wC7EzjmRPIp7UZgNBiJhNxBavGmBlxt60Bu4tR8K88xRmW1AqPOGcVLiVyLw/oV0
KIH4OG8iZyci6yDyO9aMBGMEqst+WNOmWlogs/2XRwD/xqmKBZ3tgNGFyuJZ/Z2Ixp/nEYrASYuq
+BgIPBqAMlzzWFzo79wfXIXNjaSmiBd9fii0TXjmo2FiP3zub9/k4PdW9hDkvacXOyGtrIiFxIk6
24BWVJRWVWIcRvtnD6XyNtsKwD1UoBlsfq/RahM3x/OGfLYlUxishB20IfBORiqpvZeLX6cbnhr4
5t2jzvZkXvUQvWTYkwRIL7g5bAFFKJi+Od360oyqX0celAkbtGDc9QYALOQMQpcrtIylhmebEQwJ
FXw4DH3HoRS/C9dksZbanW1FUNkgnjhYuJyaFsTkr+NzOzzbi0JVDBkXGcQ+dkQRvm1XwAALHZ5b
1nC1BZA1wvwVUZC1YGyJv7Nk+xOtP0QSP0VrrtEaHHkMsa1xx8TDtgVAiK5F0w8HlW8WnjLblBAe
6aF4glNRTl5qAa19O3OjdiOAIgNR1gfdvoSzNBSSXQpWNSRs4fl3m8kQ9duoEnNlAZ+PmK7s5A/r
yO96M9vKcRuXEH9Gb2qIcIeAdmsMtEX50DaaY2NnNEnstubt0K3pgyzN22xDAyuKX8gzEYRZdKxY
ec3PS0p9pAM/TdvQcR1sV3yJ2W4TGcoE4XUE2MXp/bwQLT4y3Z8ab2qUrtpptUG5APL26cYid7Gk
rMyCspCE+aiXfWo+g7kUr7kyBApHLgUGq5CG3hQGROLLlxA4dgnEGqpIBwVSvIYM9KKeeEyNwQ0G
ngLmFlDT2pRyfAWRaS9LDCc1yaEBEuv0xy9N2Sw2jIZcG3mPLRwREGaS/SDWHn9LLc+CA9B1VYbL
CqKOcOVyX6wpRi5M19yJUBvLsG5TtBvLB2A6HM2A6mokVsbjY6t+s2n+yxwpAdHVmGJaD9uyOMk2
qQAWEXp8DBBDuLANifrbTp5IB3nn7ldh3mvKVoeMtV4YXlFBr0ILOg3axk/amPs1xCkN6LwzBVpi
I+SPMnXP6kdduj09e9NO/q6zs3jDSVLbdZ+LYALfAIhW98yB/JCryX8n3/UnYH7Idn5avSj3tBXk
4EVQwmM1yX5DHf901xeWxyRI/Pn+kuk6i2JSiICgtoeHyZlP6w982acOj3KZUsGQtetRJ5FA0BLG
3xkO/zsW6tcuxxkb5CHBaAtwf1IAhFdmcWkoZuc+tJ1GzlsZAcgEdcPqXSs7M5Emz7Z3leWWrFUl
kJgoenKnfTpv8mZ72+6AeTYyHeLqtaccKffPanaO/ZNQ8xXQhxVBD43kq7ObndWjILnSdGkVDkF3
P8bdL5bVr6f7uxCK5s7TTGe04Q0KrSDQJ9KPwYr9UM3OSz+T2endJizWo34QAfg1qBny8y6Zkwfd
533XCVyN4REjgiF2kMD9B2b2tynKD1LJp203hA3F9KFZ9UK/hZb16QFe2BmTld7nzoIdEjOuYUEU
0RHaZy+ZBA+z001/iJV9EzvJbNdxQ/1n14XAVcvdDxtHs97AWSLcGONeAuGR1hQWGdyROIDJ0H0V
je1H1nsdFm5TAv4b3kkS25RlYFs3WLiuQIFDuU/5k1HhMd108OEBJrUsnHis9gO0dIvktefSXpfF
zgp3envb9AfDgrPZHl4+jYNMI+DrzLFh/yUgwEgMP2/gXDISJ4e6kh3JrhQ9cPJ8egSWBncWGxrd
zOF+0ItAM93acEPunW53xvn+EyfJLDqYNnynBCVDQIGrMcw7mOC5qUw2ef8cSjckfsuydym/q/on
vXuhuP6c/t3vvwc6Nl8XSzSAVVKAaRxYkl8UO02sWBQvtTsLH2nck0KDSG6Q/uzKnTjvNIEkwdfu
mvYAzCfUI4P0t14e2m7ldfr9lQAOj1+bxYkni2ya1TB5MnCZy8Zbw3gN+/OK+3jMfG1fzUdqWCq6
XYaPquHE2koqePrs/96OULj82q6hscJQ+DigtF2A8gg5eoAntORWL350+dplfGkqZ/HEzhp45g1I
AsrdlnZOyLzTS+/7gwBg0K+dr0xSd+DrYi7zrQGLtKSwXY2uFZeWej3bqKmAxA60NjHkAHCU+57t
T/danT77uzGfbdQwY8CUNS0ud+EFjHluFHGgveaF4p5EDxHAWKMG2lGnb7IyOcay7EjylWxLmziK
4DRY7fSI73RNHAoULlWa+hVrPVKaN6ALe5KEVwqDhct7y3Y8vp+cNgu5Bos1dkfKvSxdsyiXP86u
b75jjmnUOrmbFDmRjK7hDEN7v2Vw50PNua/eklB2S+SXKIVEVJW7EbH8XK8cOJp56QC1Bjg6teZ+
wG2/5lcd6wFJK8BrbjeSke1SHOzc8BUyAsxDgVLTPBXQLaYUF0YBBDtYNiUCdpqB7fgwaG8qaK9J
+mwy6U6Tu42u5Ndl+os0j2ar+DV0+iIYExqSAW4U94sOfGrtFXj7KJKAaDE2TXmMoifIXlhadSnD
q20AX9rS9wXBnhhvugydbKCuClI0h2idZT2oLPf48DODB1tHfmSFAhEkmMBwEAIU7kpCA3+rdi1L
gonlw6gfTfifhilMHUG7K6zQ6zN/JA8hVLRzqvkp0a8M69FSL1LQbISwPVvYvtlvpRDiBQk5Wglk
tQ0J2vyyU+a/iaH7UfKiNumxVltXreqVmLuwoeZgUuDl5RgKtYjl9UXCD0Oyk4YVpOP3CU4oNn7d
qwDXVrqAv2jQpRqAVm8VqAYFWIVFlGw6rHdhVIfeilciw0I4nuuUh3DlEn0ohiANj3p9z9NLuG1B
7H3lY5aan0VjS45B4C+xg8N4cLgE4zTxUttw0euTlVN1IS7PgaF125G0neI9KQINPiq2BaWxA8Bn
RrryDQvhbS7arBSNBLtnhDdcdNUWVmz+6fC21O4sKMtZnKkpQ7spXE4jsJjc89qdheNeVVp45iBf
ZEA+jbhUX7nwL83lLBoXjHEZ+tUiQDrKg4AJwKe5W2tHOE+uIU8W1v4cqMilttOsqVjVV49Z9aJJ
VzztHZXUyJJTh4gJrrkWlheGf44CLI20lYoED/yhKVyltbaA6dycNQNz0eNWVGWhRTXsRieRuyBZ
q9UsrHVzdneS00wV0VRTiZv6Uu4FVFpit2pljE52IJK2EhPUaQV+c17NYXxGGTddpiC6mepFIQHl
r17YZgXPuuNYNi4Ma7fM/tXA5gVIZCveqVAEJfW13vVOX41OArP7RmxCLjsE7PZeireQmXMHNt6z
6qGArNAYJ45VvKf5pWSlEK2DXRdMkg1rc3r4F3JkMCn5GkIHcNzghIedVTTPGdTbYLftQpx0Mr/x
i+gXVERwSEAnDynait2w8DozbkzrF2fQyCgqN8mB2RxTT0mrYERWQrJtr0s2zWSVHd3I6WMuvNxc
i8ALR4k5u/MNgwRbmQblGvhw9o3XbdXkrBSW9YFx//TmHbWQlpU+QQFUFzAOMM1Oj+9Hdua79TGL
MEA+wTAEftoBY/eldWG9lRd8WgluDA0TeUdTKF2s3AGXRmcWdGKdRoC9YymG2aFrQ0zA1oCi5ekP
+UADfPMhcwBiJ0swoLbwIUSCvCv/aeItLH5n6gXL7jPYxrf7UL1pMura5mtN70rWH7L6Tko3OXQV
qsh0OwNCE1Xl2NolMns7K6vuCCQIIhn5cTNyLcZg7HXLKRwq+SbLMhcqw5tckV14fGNdwds13eKs
6oEBb30Fa0+xe09TDlHyGJs3Bd025lZia+D4hZA3xyI2mjmEQiJYEPBkhaFt050X8Ob2Q2HGY95L
GMfcBgX8yLv7lQn6PhDNkYhWJCdSO12zKP/VDq0H7cq1qV9oeXYxCRtIQEXVFOKs16I8Sv2P0z2G
VcdCy7PgA2viqB2hsBVwFEsU2KdTfpv2L7l8DfscmNXSF4qKQMZebkBmh/KBqR0y9ijTF7USYCTA
OxTJDnMkW02JXSp+95DCJMlz1lcuWAOAqf2Q+9LLMr+GJw6MeTRoC/QmND4b3e9MDRqqMuRtQCwZ
xHsoXWQ8iJILkt/K7FLPA1ZckhHuY0Ej3hu+Y9pGln4Y6V08HqW6jjdZc18ToM+JJEDMpbcmhwYa
DMmfUg3+7uOBGz9Ef02hea1bLw2/4Ab8mZ+KrIrdMLL9kdV+Pv42m1ut4RCZuBwhzgl5NIhQAvGu
w6vH9KA76ERqfRk1BFC4e1Pcx+yo9PdVfzu2LWThjqSA8ttFFe6JdJUWO4hysOpaVHeJFhjqYYwt
GENSyO0HSQXhrf46BQd+5A+pFjD1rYb9rSEfYhFuY/hrWPVbBosiopnXVlU/CZCeIuMp6iEVIN2g
61r7dnrml+Z9FsfhmAedHYI9MHn9NFexdF4Un1SMP+cYtdyw83JAu70CMsrluHaZmBnv/d80GIxr
vjZcgQwS0WhAwyTcoCwKdwbbi8IbmkMOXH/IZE9Nn5OnH+FGHy8k84ekv4Yp6NXW3obJWPwOwbZb
xjM4jOz0Lt1F5p2cQKIGr9OSgmB3HjDKmmsrh6TpWSwDhRGyHN7EAaErW3XKj30T/OfY0mqM1SQB
MwZqdDpq7V5UbbvhQYUiLPEG3FDOWhZzjGlcqWnL6wahsUL93EPoP6/d2TPRMopCM9mEFEgvoKqV
dd7pdhfyzhCa+bos0swo/gOw6cBO5Unh2+bPqNsouBQVUuq18u1AX1XztRIHBqOWsW69vjzkcHrh
fGfCh72qWxfixk7chY48/uLiCimNzIKgb0XAaoJ58ZVUX0GShMNhHtI7JMz8WPkNszrIBL5LFtu3
RXHFeOhk8iEdJDe0xg2FCf3IHmp+nYV+016a9FpXr3R9AyfJM2dqdiTYhiRkSPOMQVXdpvKFiQTG
6SFdiAz69Oef7mFJN8hwF8cKlhXfeG3jlWvuUrOzgKPqhirl0/WOSDBvN55DZK7O6/As5AgrY1IL
BbVAfZWofDWYfAX0unCbm4Ne4V5FSQ95g6C2SqfAJSQy7jtoSp3u9qQT/+2Onl0WoyKCiKuuIZkB
s20emYHWg0yVQXKpbpoNVd8tFDChY1u7OldhwZrhwk0ge1MlV/BIxtEMp4sifrclcl7snoNmx0m2
HSQHEeRG86Y+Rar2dvpTF+Z+DpulfZjCsKsfgVyHZhNkAb3z2p1FFWopMVM52m3xIIu86P28Zmcx
Bc59o0hS4GMU4wmipWeCkq25am+p5kYlleguvAphCwaVppX+Tivmm7NhroHckaRlUYsON/CyMCGr
aBsPVq5CNv0iNTuHdr8Lgacx7EYqydWiGyQy3UQDc3S4LazXKNFB6xXg+yrXZQIWSvYMbaK7HjTK
JguhRfIQQkUX6lODJTukKXc1QG/d86hcjeWRVtssgzHGduyQb2qu+/pZpWTlObW0bmYxI1EyolYM
A6a9qOxQ9eeFoklL4nOEq8WQwPEYwyWl17Tbknpl/yxs6LkAdASLXphVqajja9e9LlLowyLDB/my
WIObVBOduZtmcYP2qmhBxkNYUgqvM5tNbd6vLKTv19EctVtCDJ8wc9pPw66FsfiZVa45alcqQwrZ
frQrk4v2uV/jOyyM9xy0O6gqRJnNDuh2fm+A21uUqJE+tNQv67vzBmQWCdRSYQahkHrumvyyrfG6
bVeucwtnizo7vvVKwKNDQd8N9UcFcSVFveCWvXK0LOybOWJX1QvNqqfGR91vxaZe8+9d6vRsPypM
o00F6ddAT34Y9u8M5RRuRv55Yz3blXFY6gNMRnChARs7dLW1Ti8NxuzhYBLcm80SqIdmow27gq0F
3YW9MtuFgy0yYkAsLzDDn1S+0OhKrWahu3O07ihxDkXrFjEPtoLEb6vz+jvH6lrjgFwmSRH0ZE+p
HT1bAZMu9XfanJ+ui8IEsVM1E9RMtuGxezhrLSizfRe3OifQsRJBdwHjr/MW2KQu9LmnPQwox0z7
T0+RuDzd04/KzTdn7xxMC98VvAHkYQh6nblJagFhkhu/erl1S60+ZHA+LsKgMeRNAo+rFCI0cY7q
Z0FRRTwyiCE5NbRBS7wwkhsJYLWiuKyKx5w9ZxqFSQf1Yn30YmhdAyznVxCJMDNIL4Stqzf16Gaq
cqgheaDHD1Z8TMA44Xu9u1IVpFCuS6Xbtkx3Tf6UddU+V1FgSX4AIeIWZFT3aaQD/mrAsIqAGuMO
xITTMNuHab7vyvoQRVCXGAS7rJsryL8drGbbhLfDgIRKENFdnSlbyHxBoHBQAHXVqYfUuwd3l+PY
l0EsQXO53yk4UZxa9I6Wj3u77Pe2XWw1Km8hP7wpevvejg3dYRE1dqX6d0aHfxIFcwCy3NZDnvSY
ZnVDH8Sv09O8tMpnwakkUM6N7Bjllw29FOeVqD4wzp+2DjTa7KrtIhGY0HXVkHsbG1TyoQ8NDenT
3Z424XeLcxakoFUJZ9IKEHI1NDYF5FqIPngZbiVxfZ+J59M/sjA2cwhxDPibBh8pEWT76vLMasAc
OAxVRENLJ6waCOkPFf5HzzvSP15jnwZdqglECZEvDBKt8XP1lgEEfnocpjjyzWDPwb1V2/OBgCkJ
N/t9O2go1gA+nKxBqZdGeRa9gENSBugiA7xXAzxwB+Fu97xuTz/4aUAUcxQRHSioceZLJY03VtY6
EOfJV0Zlqd+zO0MeVnVfxFgd1XhdCyi2rnTbXhjt2Y6URDmkUoiqZWiFLgOaBslrOOElHrSJXYkQ
jysQLV/jqS6g8Kw59Je25Wh0MBYM1Ahei7bXlC8DMgI6GbZ9Vm+1vHMheeczXiF5hOxxe0xD7/QE
LY3gbBOrRtn3dYzYk94itbwSGT4YaN+s1jk6mCcAw9gMwaewaBC1PiQmndbSrwtk/sIshkkk3xWa
Drnj2hF56RNooxbSnsGIoCgKGMVbwMb/QAtuX2xT6zEn12N5SCl4ld1jYrV7CvR8CKRTKHe/+u5n
Wt+l9Y6M+xbatwPExLn9JplrEngzwdM/UZ9MadNPqzjJVVGoOh8DFYrF1UEDsrVkud9Dqom0RQC8
i5buRXoNlDW8PN1avomV29PzsxBk57jlJNJBzUxwK86jy5bGTjjua+Ups4PeOrP+M0cvC/i0NlgH
AF88jrfpec/gOXaZ86TOMihzBlmKuTT9Tpy55+fw5ZKOsRn26K6VemEJqdKVWLIQYecA5orgojmY
SMjFzUWtPBvwzWjImbjAOYLZpm3MChUXZKa/tcqdyO9PL4+lTs/eHzVLSdJkIwiOYtNZsq+1zxz3
utONL8SGOTi4hn+z0BUE7xFSAokXaytXk+87DW3Nr9uJ54KzTsZIR90WyTCoXG+mRMbpTn+ciP8d
e2D7MGs9zngDDUM89QYo6auy18ClXJ38eHAHKjrIRA9OLcPlJ4fvkvVbMp4ZqCdpHW61rrvRtDWp
se9HD2bDX/uRWFRuEgNvLWI9S1CPPi9tAGe0r+3GJJZtCsBhoLDH2rpW25XZVvAfNPHd0M2uAVoP
1FhWFthaegfPQVcpfxn9BSXPVv3aA12YqzvaQd3ddgvzZxdRwEYOk7sSRJCh/w0blm4X0QuLwR0t
fOrNJ8s49PIzTgKH5NLWkqEQDpenBnJrNjnK9YWp7lX8X9pjAVctWM63Kt+OZQuV9A0rjR30XWF5
sIXa1wHeiofMgDp7eGA2C2T+atrwk2EwBlVlJxygtaK9l3q9h723xK2rEv6/VIODVu9DSHk7ELZV
YqhAlBAQL8XtOED4HP5D4bGXC6QeDS8sQg+efy4UzEMTTyuDgf9tOa1aXJZ25dG+9lFydkGV93hy
myMxkY8MZlLwaqb9bcTIRpceC/bOTBkFbfybve1t082szFfCu4Ie4GAchH28GdTjOMJObXSLyoNc
q2NKl2V56DTZjWAM1XS/hXShRLFbyjstoRuu5RjNHk6WpV+F76T/2Q8WbEyB+ZST3wxDZHStCxFz
XyJXdr4jfeLzqtylk/aygAg/I9D2FGQ/jPVWEEgaSu99PhwFbjNV8bsih7Spd6r10k/I27hECnej
o5aWKE85C+z+PSb7On5UysQlOUOiMfKEdDVY3bZO9Mc6vE2B4ec8h7o2yL84GG2Usmm/gR6C16cG
zNF+9yWD9SMDZ1HZEv1oJ3AZUq+qDCadOO6dXmxkam8ySjzd5K6KU16CaUljN+j3a5pcakyG/RrE
3MF+kAfmWfHoaeYdsmbIGDn1YG1D0bgtbJBt1OkUJeA8hSXQu1nFV9oI+SywOeFoM0IB0ap1OD0C
Am3/zOBrTXuv58Z2jGTHhEEFLqjAM9XEq2xf8xPtTleOtX1PB/jNXnTZsRObAf/aTP+sS5OcpFtV
UJZ8YOkV/g7blLK7t7etP1YbVE7/D2fnsRw3tm3bf7nthwh407gd2PTJpJXYQVCkCO89vv6OrNY5
+YpSBFsVVVKBSSSw99przTlHa3kOOJuUvnkx9fTOg05ubZlz9jieRpRUMfM7/VS0+0b+0S8NujAK
nPLTlH922bvSwZkOxvDnEv6Uhs+cPzOITCf6LjFABeXCERxqmh/D9TWUN6mGTrhwovFuzs91fpJh
3XA8ELihkhXiXUbo4oYgsopjm3iTeG8loq3jZGmEU4iWIo1rT1zO9HH8SGg2jRm5XfFjTEvqNpxS
VO3ta5Fuy6E9hvlCUOHsi3Lp9wR1z5heYsHamOW8KdQzWiunF04aEfo6MNvemwos1cWbqT2WYGSM
LneXdniciS6T6UmQknfk/OH10rmI+MAdWGnBKbKXtdpq/eyP0X4AvqBHjZ1ou7YcbZWHVMgsG4y5
I0hAGK6D2caXWYgMvH7pFXqVIcnmlk9wJQAS0hpBYLLOjgn4qDEDBcJIwjsV58PRSu409WyId9Bx
ndFFkM5MTBpishPejPYiyfMhUuX7OUeFoqhwJJ5T+qorWr2S2S5Fglk+ZH2ysVrBJT7CIyC1FJgP
I3DKh/ui/mjn7E43tV2aV3aopIGi3IdgI6EE2RWwOZEBydwpKM0nWy40NsPBtabHf5jdneoZzU+9
zXC2oj+vI7eP5qecZspQtW4qPZDLa2vqZLfW09Ch4uPdgy7hWvHsGOYp4w5YxVuiIbxpDCetiw0z
flBfBBZjZla0A6hlt2qfQFzaSpfAENtq+M6N0cVvgFQwc1vl2dIfQvl5SNqTTPRkhN/RQtYhK7WP
tN6ru9dopO9Sdj9acf4loUkF8gRYik2gXPNrdqZT6YUdtsMGorATKf22pRMxZngQxPpnhQQ+nxvY
gmwhuebW5jW7KQOL+LhAu7CG0J+XwW2hxxql5qcLdIMe/JkfR34v0CIGZjs/rCO21NQroRB0Pyb1
PDTPuoyB/yKUL7RQhXqncZDgb8xWYSvCaxlfJp6gJrRoi1wjYws7RVKfKWeJJ0YeHqKKmbwc+foY
ACs0q3M60ah6TpMHlZclLntG9btQtvYMxxwy7F09e52resdibeE5E5SYDp2ItE3yavF+lOQgZecb
lSfFuF875MI5nA+cZ81LFeL1tDJ+0naKjlVZeWqj0laLPUOeHxPltWx3kkC7Nq7dAi60hr0MlRYJ
tML02tUfmrxVOg5T9bbSLnX0LoH6BUlKiM4mbTZ9/kvqdykfqYp2iKW2sKE5ae1HTbbD9HFaAmEc
3CV8RkEkVZJrqbJd175ooL1K3mdMdtZ00aCjdA9W86M1/WI+C+NukJNt399TabKF5sv0vqqSPbap
JwtCkK88RT/18q2jRxFLLU06YzeyxKY1gQrpVk5xVR/LUiJVoeJQ026iClRK5efL6QoebkpWr9jt
pDspq4KSNNimW/3QSG0pirxEu8MMuM2j00oHO+82k/BbJ8MQ0Y5Y8fZLND5buIXXjoNGQl+Ewa8s
F6cuLPu63qxV54Rd/ziwyQMPyPwlOquKO2eHGJulkQSiErAZox1zsqS2k9wVpTdR3MzyXlOf1uEs
gejI75R8YDx2aQQEXBiYB9UO5TMkFl9iBkUORsp2OMUvfeS25YZREqEO98n4JLD3tVCw7b4m/3ht
ad7yM7B+WGV0jiLcAKmwb/u3aBR4MVV7AgAkD6EL7KqsICxZFGTjxqiGo5l3dnvl1JnUBWtzlluo
TU14ygvmEFQtRQbHb0qdqN+yPJ+Mej+wOoGTcpIocmILFs2kQcOeKLWIVS1HDz6pPdQPlhABQDmm
UxdYEKDhjwPr8vGR3cVUzhDxNh1j3yT+FJdjJu+L6jdRkYJ0l8e7fngIwW1pzc9+Db2ou0sa1uD5
WCfPa0Ik7tq6puL1tK1B13bFSypDdyFubvAB59oANgBCsL0PqW+Q1VJNIgv4Z5tuMCo5SZnwEBlu
R29gZQWYXyzrMTc2a39qtMptEi3Ih31lFSepnk4ZQFWBYKBZACVNphi8bl9I2F/02aDj8BvncjBX
3X3dNA5AWzdZ8yAe6/d+bjbz4Bn80qEFwz5sDsU0kYx7oThkKTB91DZ6/iYXlZ0kibv0gttVUGTl
R9Q/dglFaDUPo/ZLlrZFeL2vyh0ITnvkHer6bN9zC3RO7okQ6OlInnRQirVfZu8r+1tB9bJyVlZM
ens8xAoVdgPQB/qYKy/Q5BbUfM/V0J6W6K2imBZJqDDizcpdhkvmxNp6HuBwlap6fQFASm6izjr2
GJ0U7cNoOz8zTC8ScIWBOukXEUyZ5TQ8N2ldbXLpdS5rV897CgFHOl65NqEme22f+FKie2O3aVsI
bTlmQuGahbHLhmOmDw+p/qmrd6F+nxUwSDd91wVtNXlrtrci5CVS41TphpAYB2g9zwD0DtSaaXHM
pSs5BciRrh3VKnO7htoQwllRAzBdi6DK2diaPOga7GCaxKtROQCI7B6yejnI2KrUYNQ+Jousv4XB
w2jUL4pxUuanevlBzbAZxekVGAQ/XtlHUuYg+WVxm9BvvS91IEaal3IOXPXTPBq2JFPOg7cyKMvr
ZrxLitzp5Es5da6p1bwYMDIpqAZ9xmYwcSCYA8l4iQvFX4fyMJaavcQz8U7NpSWtMm6lO1Vjy5kG
cGvZXlZKzgKGF6X7pHFDenxWbjndaDpNQUiYrnIcrWxrpbppTadLDMcQt01LtZhxgYKb0naulvmr
MZMqXd8tw7mpS7/OumNilE5hxhuMEI5A+oXJRQ30GWlNULQO+6kxN0qdHUYCvxVu8yqsB6tEP6Zq
P3MW1JZ4HYmiaJU/e4x+emgAXiu23bTV5txpEGfPFhU+QTSylntKMd9n6xSUvJxmNRLCAniQSn7O
4jtTmo9rT/iGoolOX37oRnWWk31bvXVK6OmmzOY1ufrSbQxIk3J86irk4+a+zmBOFQM0To+eET63
KiDa2A4/xzBxw/550K2N2JQ+8eV7xdrxe+TSS6zFAagma/YUaHohsUOjEiyF+TsdicqxSi8zIIVF
bn11TB+Gqferxe+Ns6HwwXH1lRNWi2E4NTVgzOlelpegp7daiaYtW7o/J/KlrQs49AgiWySsJgfH
2pX1mOHYU88RMdKfo7hyGuwdVI5pFHpmVHkAm7CrTtvRbD4NssHtqWdpM4buWNcPpLfYunwZquRX
ocZ3CysNLsiyCaAOOcgXioJc5PlQSiPFHXHgEqt20s3ltiBYpleqk2XuNST4BOzYk14ih69QJ5ub
sL7vWrhUOqvjj8T6RTBfbdcEeWZJzJbGCSjpMaGwipMJrAzSaTLpn65t5EjQXSWxcrNWOU5kDBiS
4vJuBfX6VOKWjNh4temBGEWvNokqD6vHSZsfRfK7hzxz6DhhbAwgOeUqP3AV7GxeDpYweeNk+LAi
EArAfAu9Jh5sPX2Uotw1ZMtZFs4THCSndHUmXsE5LEGUPRsdJUGhOoWub6wUErdoCUGJCLJgqcx6
svfb+c5S2F0lqG6NFj6vbeYUWnxaVcuVxS1I4jur+TQb6IcYODtQdiv25BWt+Tyr4GhpM5jdSV0e
V+VcTuEelJInA0qttb0VXlYO5XHcB6HFKRjspdyrDpyZoIwN8BPjoa7UT5VUelL6m+quV3yjPEXS
jkxo25J+ysnzGF9GC9hhf2DdQs3eJscmpa3RDCihfZ1ofV1cHoU4dcJQdrIqv6PHRv1QA4+tA32x
Lkoab8LF2vZZdFSLydci+SOjQtXH+DAZz8vY0CqjYgAWWyLFSlrFt4rEKbHGlhmLhy4EihXvRKRY
3bhwIKfBQG4b4dCyrRBBrxYRPPPkOuT19VDYh/pJsVhuDYbJ0+NgrPBpOPYbqxJEynHUMeBes+yr
2c711pOtClJ37WSsdrIqnRMhPk6MjCfRVTEzClQ6RYTLTnYFGdDAor/O5qeVx/sGjLqU/OrL5Ilp
55muCOENMLNjdrh8ME6m2j52fRggt+O0cAeY8lzHl3S+vx5MnYJiOOnh8k7HvGTAbMhHfVocU+0p
z1bORftIb091yDawvhGL6MBntuVS8FbzNaVXP/EW0TdCj5vHjMjH1QYuXpavFVAr9drJie/79i2l
XaOrKpUZ9NToE/oFfa3I6XjXOoLqF+VtRhgp03LWrXeA2Q/myBO8BNpgbvSBo0qjHOJMcWsdoM3V
AtR6caEFheW1fDJj+qwM3RY6Y6PVJzr5jsRXT5R4EJmbGISxDi8LBrqv03pT4ZrmOe8EWIDexKMN
klGPt0rUbUgr0vqXUAcYpn2uLJw9bhog6adCGDcRRWuucJ6QMhTIqSMn+edcd1Dw2NfUy7UtIrGP
TWr/kMobszkxzMZGRLRZ+Ttp3qwu3CdiH0gN+4603DVx4Rn5p7AGWqH5crjNTSWYY8uJ1zYQeWrB
uTnqrG00qgfOxpKyevGysuaJyrYxTM61lZsW0abIx7vSei2l4VTRjdI0BagrtXoknlY+Wo9zqAPF
kBg/inUnGi8jEp1I+F0td7Q1FvNBczNvSj5a2TxYdIUy47R0lp9RUwHQxuX9KmtvRbibmGC1m6kv
g0714ZTSJThmVHJj9yMttxVNDBXEongMk97ukcVO8a+SIOU01gGHrnabqBBIP2cKlpXT5UwYt9Id
MmnyGgYvKaFKGoY9+mvItqdzMQkvLcGWQ1aeUtbpJgeeUMD9bXC0WKstpcjR6ks5zm6WQDrjXLrO
bsFJG+33IRrNgxErm4ISrtCvYLZXUHN7MTzXSYIT/1xBDRRgxPfWm9qppGYlx5SRoMjnjUSduz9u
ezU7C1pDZfxZmKPTh6M3NlR/Vedm4+iOUQLXJ6Rd+RSu4cYyA5PZsQ7VJzHyfdE+12XoWCu1VaXt
BxNLjUgnt7+eI7VjEy87q3PwBTitgTZdL6COIy3pCmdBp25l6qGeWcQtiPJx51XVTKtJwvwwOQVV
wdyodOwQogJcaUYewEbC94IJjMqprX53Q/lsRNdo+vQcLYYnaqwaOnzHJnSLeuKvDm6cNk4sT4fJ
5EEpskO0nGY5v0+b+a6dS5z2LGKp4KtSEoxVSB8Ab385bTKWqtZ4NfQM7iuoOh4XWaQMERKuxrqh
v/Q4CyVBujSq9ayR6kJ34gmfuUPW+7FZraeshP3WSUcwvsclnIMOKa1IZ1sWtkVO7D4NyOtfT2G+
61LpGXMKgVvYsh3KSwsBz6Qci8Zjv/ya781e2fd9/1OekKLInEKHcPIjOaSlW2k42oWHeKDF1qJH
k2iOaLF8J7bmlWm5ssGTyWCMyWZa2nfRqoNCXt1GxHRaqLtCEry+0oRgKl7XUN1rzDoWDXRJ5slJ
FuGAwvwvRu5S/Zw7RNHNcpJDyS3HQ0VIx/xTMWY7Cx+16EfUWruhzvZk2/2MoZMK1hS06+JoKS+I
/mJC6eulz2Z8aeBzqDF0PgGITh96cVZ7hTyduzafbUOP7zmUMJpwx5KDOoTV3txNcfk2T0h39eq4
NNpWyloSJUQhs1OjZ9TLfJeD0MRClKXo4Ceer8WbVMExmoMgTQel5R4vD9FyMIXznPKVbbq4iB0x
ekoNr9Ip860eTIFJVoVc6S6wUWAuq+g07UUjw20Q0ogiSnPW8HTfJOtnrQYQQUGpCHTfOs4ZVtv7
E+f+2HoS23sjrS5C03hWJu/KbqF/DUCWWJ9IQQ01P1iUq11j7dpa5mzGE2aOFoFBta0nr1P3UNC4
CC15J/YGnc2msvtWo2ZaK1dQT2m2jRBtX7t1ftRWG1m+qOspRotvTpNbAWnwlBzOfDTeaxE2lrF8
M6/e3GzwY0tmuDzAjM0cYDG+wgy44Z89Q4Lrv1/dzmEF4ZVicJJMu8am1ifl9dxDWhIXLgaJEjEn
U1K96rG3InEtSnPoKRi6Nb4Y8mALWkwvVfucw4p0IaJousJ09B5Pi36HIdfNGOtk+6mgCdNSSs9K
+9BVRjBPrT2h5ghnEY4q/SfrHCWKKzJxG8TG6ZfhAZTLW23hP2hLZyheQ6QM86fWPhrh+zqwTQqG
32t10Ki0g8n6GOsPo35sjF1hjey5nddOxzku/W5IPGU466bgG/z1ev3N6dgbtXo3dEPQWapL2Cse
CsumANj3AxypY9OmQbS8AviMtX0hF3ZRHiz9uRE7r54kO1pFV6BrkIqeKeI2lmQn0Q3CJd46nv2a
Fq/E7Fq2qMOrK5IaL4XEyFmKA3CuP5JRfq4nLed1nAJaX/eFuQNbnBmRN/XbRVvfRMrOdu4JmsIA
GW3DaRM2zWYQCPYsRT9O6FINgx9Kmi/yIizc7CH+mLPyLYHfLPW5K+gTW+0HbG+nms3nRCFm0jKy
BxPMtJQhphcYfq+pfCQQxo8yidp6N057to0tD3jQt+K2lVgHsvFTZ5WqoIiv0mMEukTn8zfc/SUZ
aDGGhruY6lvfjyjlkosV6bYyskdrJWlaFQ2kdS035WgWriGq7rxeAAVJjkW7b54Xr1QS8NLZBWbM
Yeqyg6mvmziRt6EgbkTwxtWgHuKkvEhMkfu+C0LOBGOh+k02blTQ4B1jCyk/RspTtrxU6buVvqfT
W8QWIJFtkh165a2aaLX350g7Tfpl5MxWkhUc0YmkYSIIuZet72n3Yi0v2fA5Y7cql5M6bujhIxMU
TZ8OqhJrnp5hUzheZSGtFGHBvGOgKLUlV7iL5ItJV8YSt0K/m6dL1h6j+qTmRyk+JtJRXN5n+Zrn
DWeUAWKd+YMgXAgFLVmaVjF18hBrfTYtP2KMnZ1xGrVzft0BH5s4u190DqRN4eXN6HAzPqrqHcx2
rSBv7NhxZ28OLW9OHFYikwSX+EGn3tVowpcxGZ+R2yi1syL5IiBwZ6gcwPDKKjslP12Pl4t1lwnn
dqB7VB6FULlflfagsaVFKqPADbHkjN6CTsM2TPW/3mnTNiw+CSlFxnQYxHdJiDaKwgs1HdPU64Tn
OXlqgU9LO1oFJalR2XTNqen2shbUCoT4atlx/M/N6/e9HwzlJCSnrj9rKq5wpr0M0yK6l/sp25WD
qfxMVxnucr7Pq1d5tg7KcK92M1nMpUgajfU2VMNZgzToWuObJj73seRz0vIjK4F4CO6qh779izX/
skbWRhWU4zUeJx8uZvxSDAjbhycheS6YF/UPZu2mtblT451Jab5RjQ9hetB+lulWaDuvW9SgE09S
cSaMgrGG0wXmiNw08qKQwJ5OeVwKyclZj6ew4bk9Kfl4SbIT/F6PgPQgl8OfenyJWRFEjYAfakQG
Bhz8zMQujaDdcpwpdNUZzIdByLeCwvlH5AfVkJkekWl44kBXUnioo48iKt6tpvLW0TqISgR5ez3I
NaPnrlOcxkDbSwBrTh1uJaansXwnja8zfISEktAFeMg4kqpl6k89CJ3eHLw2Rg8IqVoen+ACkhPc
MXPei/273E4+ekRbpvWR08jQCtHtJeFhrj+wXzUdvYyaPynTp2GqHszhQRIF788yjK/UD9f//v52
n5RR97//I/0/NY66dphQKeSdK5TM7/+SPfbVdW8UfykgbvY/rmt2fmMda+NbynjjNhZMTBIRdDPX
TRlkDhvxu2qNG4FOCcJMrk2UlUtLmDRf0V8Uil8Y/AzrRrgXFY0y94XApqTo2zR5HYXRk3SJPZaJ
rKwGc9Y4US77hfXbDOeHPO7smv5rZLVuhOW9/KVn2V8+yxffyW2mFy5/LU+vv2OjMZpys+991bfB
UmM26SZoagQ0xWlhlMUA/FvPpnmjzDFX3RqTosAxJLlD6iV/E9JdFTj/Ip+5DZBKlNbMQhl/M5tN
CcBdMU8c2+0wX/8iqvsioNowbwQ6iRj1wpgIEymmtOsaZ1j7IKqpsRmOj9LWSEV7FmAQKsqWE+M+
0TRPlV/CJacMPZcWs5WRdZjOiBRWJ7Edz33xF6fGlx/t5oXPx2wV4wi5U0HXG1wsXvUN2QNRXR+y
4YMZ9LYZNmX/hNpH1Y81Eeo6KRYC8HLwwnbOGYKTEFTAQ1g8ytr37LvGbWAVX0dFM8EiprZw6TlD
Sv3eI3RVUP3H8taYxdB1IgryntHsIv8evpfLDqf6vy88VW1ltCsXVgOht2H4fO/z3qwWxpRJqmDp
RDbKjqhwDHW/dd3blCqjVbNmSlo+7iK7EapejTbI9y59o+ODiCeX64ATsez3Yu4n8/dW+ttEqhic
QBmNy7KX3teX6uPPH1b5d52u8f/lUSWyYGiLwXKsos5C5jFq1zRa2ifzmjC4zs9JoVAChhdLuM6s
CQZpmS9O+aFWfzKCEISDmu4Sqok6BYslq1smEX4GKbdZP8qRWNlpPl2n84loBaP0QwzfxubeksVA
Fx7jaEQQtZNWnfhhXqZCuv/zr3W91/+yohk3640hp7Ek0/Hf59PDQlbJ1I6wGLrpp1I3b0nNrxiH
8/ce0dukqiXTCj1veJSM9Ly2vmE+//l3+GJ3ug2VUkp1KCU1YbWPDlV6PSv8+bpfrPbGzRKgq0NN
1ib3ZhQqFmIojEJIY8mEAP63gNh/nsl/u/83q8GYiorYaLwDqRw7a3kpq4OoPlbja59bdBlDBsjb
UTl01cHIX8vuzLZelS+NICB0y2y6mLSuc6dq3ovx1RIeQuMlkX+CV9cXGrYQNSChd9eppUDMTkRr
p8r9qvmtMCeFhK3LNdv5U5I9a4mLR8A2GdmkViARH2Y0sdMbR3kIjOlOpI8o/krSiya9W+tPus/O
GJ+l+W7Vryy2u6K1TkK7n9NTUiE7qBqGjK81/R29ae+iUkEXiYInuicpymxXGLvVw6yKbl08j+Gu
wfdg7aLhL67vL7wWhnGzEuqYwvp0IJPoms3BYRDhE6MasjWXmUa/jvjRcrRIgrhRuTUnYZXmuxXF
3wpQhCz738t7N1uVMKEy38/NMQo3098sCl885LdxVnIVqbGAfmA/fJqP9V/29K8WtdssqyURKnNs
sMGU44sGXhQpKO0xh9w4NcL529GOG1p/jiRXWnRbFFcI00wkIsOtu22cbTntT32g5QtNQ242Uw1D
k49Rtf4Qk+5sqSVqA/1ilrFLNmYg0VyeE30brZsiUpy4SA4L/eRMORSwWRLlb87ur+7V9YX+j727
V/OpXDOJmmBHAsH0vRQaQ79ZK8eOaXYbc9nkxDQu+VtiyvV//5clQL/+Fv/xaa+wgawoeGJCjbHc
B4akjd5+cy/Ulf++eNJNQ9uQnrhPVjIYvCL9S6H61Ye+WRslocBxXXPdOCoca6TTgZhk+h470bhN
axLBdRTiQGi59M509HunjdtspU6Qyy6f8WAZP8JH/def94gvHrXbXKVMjzphRKZzzSbpUrf75onr
NklJn7oqnK53YP2xnv6W9PHFhqbdHIuKgZx2NSyo5awmaC306GiQDBGZhNm737sfN6+emrKgTLky
76vXwS1/f++iNy9eShqzmJg8bO2PxvDo4nzvsjcvXtEmHLor6kRUjIy5rJ9/vuxXd/nmlZO1qBUm
WeYIpwwbAwFwEdWO0SmBkv8t2/CrH3Hz9mUy6bAmSlxy5RlK/B71Swqo3sr+klz0Ral7m1w0iGms
CFLP+rlMhzkabSuf9ibtzEW+wyT3vTL9n0yu/1j30lyd9Dkj+1kukJlvrD7y//wFfPFO3gYRyY06
Dksn4al/jh6F7z3YtyFEuloxsBUZEWhSuKWpj6f9z5/2i5X0n7jO/7gNehiFrXQ9rSTZJkPkRH1V
xaX354t/dStuXkfZAilc4CK+dmuncbso37wbN29kvaQanXFucdf5y1Uvbv/5837x5N1GERFh0Mjk
hy0g4RAF9wTXZ2jmLs2SeqG6/uWHfPH2qLcvqJ6ZUZ/yQ2iLXnUdzBdUVF9K972N5jYgSNHghUQd
mQ560yW2rkpuhdzwzzfoqy/05rwQaaaUDSZfqBaSBkfyw1+q5q+ue1M0m0S1FsvCZ5Y1d3oX0uDP
H/ef0/G/FDe3mUBqP2lWZk3zXsQTtpAJmKJJm6NDSr6wMH+s0YjiEV9Rh1djaVxhFrFwbXU0l6Js
64yz8go111mXTQTA2DyaOEhrhaFnEUzrk1ou10n/PjZlB7HkNR1UqeMnq1A9c9GDaqUrqwSSPro0
zByVCI2w/HV1RwiZiFThdeWQBc3hoBPYN6/5XhV7pJoPHdLuRGd+Th5yYbwxovckTlkRrT6dkUuc
l8Gaz1u5b72efD+zdIVVP+TRsrVS/nj4rTFM7Z9WKfJjnEljcdeR5x+q96aMMqGQ8Xk/EWCHuuAv
VYhmXL//f7vPN70ULPiSRG06kT3f42F/DucnDb2RgICyMh+qhfsTvk6pEMiWsl2s3u+zdrd0OjOM
ndEvzOWnTWEcy5DsffSpKtn7s8WovLZH8+PalciqXWtgJpKr4BpBMitehgwgEndIBYNIxbDDny7r
uck+UvkN6wMOh8eSwWGpblZmz/Pgzyo6ljUi3tCdmsJN0Hkn03uF74sII0ftOjtHLGzMMz6gjSql
fsZ0Y0WUlDOo1z6gRuvTXhl+jrkVFOYUaDFNEhTay69K/pVCKpmnbYouQzr3uS9Y6G6Y2TaS09bb
Wf6kTe9M+vCUdeW5Fvr9kjFUGplUYv7vlMppkZSFaEwyhQzY6XnpUEqPdwuS+ajgTqQng5kcBjU0
UqSgJSQaC8N9FzdowNRNHqvOvAj3VY/m802SFnvgsFnHlZ+t2fMM/ztPnqt19qp2r+h+JTKrJ89x
kFrX4A+n4nkFhTxp00UgmaFR+Z/lZEQhK4iugmB8WGSb16DWT+Rg2XO90evebrsLAA2nTAZPUd/z
5qAtmpvqpaNM0kvZNdgU0aTzqcZE+aUDIgA1tUksuAHTOPjiCtkaT0oRd/dzU1/VX4rW3S9j75o4
KQZZcNFtBHNyh27aKEovJ2LfECRnSsbtiAo/MnIHrORag52I162AwUo9Adhzc+TolpYByjAdiY+g
8aMblCxjhBTrOmD0ZDV01bDdSmHnj5NO0qm1k7B6WuGMp6rwYqPfDMza+iT2csQKWTsHjf7Zj6Gf
JNamJFtTjpX3MkI6jUErYkBrFqKnJ7Jb5g9Lq1wjYhxdINq3zU+5/JEYdwtWBpqkDu0QpKkW/LzC
MY1h28eas1x9h2uImOhHbtUXcyWTiQmKZgv4EQThaKX9sWbw28xeof5YwO+uycEg/m7YcBC6o192
NtfpIFn3Uvx7jnBrSkgSapTtWuXM6qM4TTsrC+goMRcNAw29BT/aniOfKR0GYMdCg44syOpIxz5O
kohcrESE2XhTvj4OJoagBtmoqNol35havrTzi8iTiDRqZkgQjqFThBVSqcLuIsFpFwzQYF9Wy7CV
6YXc4y6JnWzGYlKgTF0Lf1J2IjIHvY+RszG1rFH75pgA3qpMwVa4bVLFjg0FTiIxfwXOxvaQLLNP
ChTRg16aPWSFiXDg96iYNoQaqdsJJaEP9InmkS981B2FvCBFvNdIM8C4QwC+THxWp712VeHHTDPM
9LFY7jsRgXlkOXwZaKz2Mo5hq0Rvb/Ec04zssxehaEkmUvBiyJt8Mi+RZj2Mxh75VoHsuU52E5n8
9ezrrX4cWKCN7oeQ4wnM8IomnSvWhDWnlFYkbjE2QT2bx5mX9z9mjfdzQKZDmPuo/Cax0ZFFDFiL
6tbaW4O6tZ+f+7kMxMRg9nrJTGIzzQ3iIKnPnCGGHXk1P47ZrlrPEluYlLx0A6r49M3S1U1d68gN
241liHTnRrvCyplroy2IvHQYfs56cakyHuNZs010/aK1WaxjaIBr6wwSoytn7J9MCfUmGnu3yuLf
YprvovihYL7Ou3TdECcNAZTxok4lS2TprX30EjLt6pEFF1Zx1KNXM0IKzwPXo5+b4MPYC6KhmldU
NJ9TlB4lCJ0qW+/0Rnwq0MQvBfbiuWRdTq3X/2PvzHbrRtYs/SqJvKcrgjMbdQ7Qe9ZojdZwQ0iy
xHkKTkG+UT9Hv1h/lDPrOIW0s7OAvqhC54WR9tYetBmM4f/X+lZhMCPGOlP7XLsbt9Nr5VB7dlT1
oAb3aBCniFJjrOqwU7AOQyB1y52VnHTDs1RnSX5migd/1Lu0YlXWNCXbBZk7npg2y/7XqWuO2tra
Z+kVWsPtFJZnnADWNtcN0L7Krp0aJjM2wC5AX9vRPAqLg/SCM2WeDeq5oSMfjeuO+AW3g2MY1dvJ
P3KUXjXebec/UlvapMmwadwvTvFmuddD+kBu2MbGShKx6ejLZw8fw0zyjtl6lyq9qFtI9NF1qr4U
yY47aj+GvJqTJ2dRNl2MZIIlxnE2emjpmIHR4MJWXdNxwYjnNKssbfEE+8dtKdZjgXigaNNtn16F
VXcylPg00OK4yLwbtJsuOxMOU24QPITTlchKdLgIWKL4Jpqv+RgbgehI+MOzNYSnSlwa9u2Y7Dtq
wlipdDIe5caxF1ITDs4yWkg1IvYFQ1RM3ktfseIMrxXevGTKd0WvTzsPq1vA/dvch4E80jFd1hZl
p8FgzYXALxOuHJp0S6StkWi2wiMbtSun/0uC3jv79882Jx/qDlUX91kdD9REB5R9Of5w8EnNZWz2
h9ZoNgnTFp7cw2jtm3o+9eWD8r+iFl2ZubvxqmEVz7gUsSzV6CF06uBd/kyazGrGQDDOWC2NbWP3
JwjwEn2Z1vm2Bs7uZhd9ib0zNU/aRXVXs5WjKdbZ+Me9ep2XN5m87EAEzN248StrK8Jpw6nua4Fd
M8jmXRIBj6C8Pl0SLb6rsDwmRyOOqqS7cND7WBNBCOJ2AGLoYbtIw7M8fkF06tTD8ehepczo6Vhu
I05dfu+dpRnaLereIXsQrF5U5KuMQMERk3F7DKtKroomwXy9U5jTR/q4CvkMN86sHufmBOoUewaM
vV51Jwwg0RTdFmBrb5w6TXTVcYtPaOZ1uwuas8A5V2rTJZdmNR9EejRV/brF9xRG6G+N6mCZ0RoZ
FyvocVjvw/zIHNu168abmRvf8VA+YkvwbWTMst7a/ueS6Us0/crsKuY7xJFYbqwnu78ai6sYpxb1
ymop6iaXNZIy2BKBCnZJxlbN3xsuji5LnCb5+Ww8MrmiXRw3FnuMeriaUjqK0U6EZzPLjGqu/dnf
RObe0KvxymvPGj2vwqUrIU6i+dIsbzx54WRq26RqZdNOTvqz3rtvcTDmR5oJwGVj6chg9a4gx3mf
cd3n5NEHy5BhkG+vw/GLEJdx9DyokyS9C3EhJ4yFgvFnOed19BwoXEe8cHpTqWTJhmZVZmryMbnT
/CGJIIz8ixi/ivZQ+BIZtu2x7KlC3Oj8sqID7cHoR5K69QvzKDDlznfDK+Krt1lwQuiJn6ldXSNU
N83TroqPSs4JIWLqKnfRGHF5gonCevOlah+L8LpNbmURHGOnAZ1n3YS6vzdEfZI7UDm8l9nVlwMp
mWQUEIi2KYkIa6nU9NWN3RHsIZD8x9VxiE7SSvgC8BUnRnSNFGrdYqgcBNPldFkVIXkpejWE5xM5
lzWasOYplFeDWa0UloXAw+lv3zqgXIsEX6nITu36dsj3vb5Ps2lT9ccA85ZITTZ46JVsphBpnZXc
ilZ9ST7vipsMtziOX0IOuNmfZHrVsxALrn5wixOKjJlufFLhiUX/1LygsMDGeGsiue3mM8c+TQa9
9/1gAyujEycTM21hP6Z4AnTwxfZfJeF3blJto6G68uzotsTWnADkgBbSAUzf9CEi8pi5OuOkFkHB
3vOPMgd/MMX7Qr6E3bT1NQsm+um1sg92vJ/GBs/3iaTdl7ucEtu7LK2wDmcozHrs3wALhvbWN9oT
UREQ1MQdp0s3PMxsRKu+vY9BSbtBj1sp3tsBln/6KS5uvaFDEVl02wh9fms3N24fHEGfPx/xv3sT
+s98U7gA/CQWNRmsR+KU0uXQOrJpwCffuxcONvk4PF/8JmBGQn/X6YAuVrdWEb5eLPjFHO+w/jTs
lsdl20MAXWDoXYwwtoz0xsde4LXHiTg1qy+aUpOVT1gq5nUWsnfF9SBd/6qeSdRYrmcw7cvh0A5H
CVtpM2/eEjs/pKG1xpy99hXWAft64rBdUJcxMC/NebTBGgHc4SjpEQy7B62P29T/7NkFFtTkzLLA
yebI75puG0f7FDyJ3xZXobT3HZ6RSPXnoW0dQ+7bTzEio5HEGaUPs+0feb04aXPGIzOSD7J4dB4M
DDJhyQTVXkVI4ZV6HFS48wqUwDfkM9VTeDqV3nWejQfpo9EDGfPzksYPKiXWh5IaHh++DNzFJxMW
PBzEsXr9+Qu/Ew//bJn8UFQb5eCOttnoE7/vbpnMzkOANtplx2aBUCAPbGKn7BfII/1XwAas1u4a
G9bJbMjPmfaPRDt/if23NIjOg/Dt5x9qee8/+0zLt/BddVLNQYPS3AVcl9urjO3CIuYd62rz85d/
Txj/s9f/UIuzM38YmpzmVy2sTTeL2zE6Lk1iqca3xLiOekkL+0iOaHK745E1sZ/S89w7b/4yqPYd
Cflnn+BDLR2Ud+UyBvkNqTjMeNHNqcA50WzRXB2HY4A/gTzG6rMmcSDBE9yyVhUmq0x52tUniEI1
/AHfFP+5qrj1ocAXY5lKMlrIJ7Gxl+PtnPxFJY7V9QeX8kOJz3NLnA6sVyfY1FcNabTUrXDwHRAR
XHPMxEZRnrABIvQiX5f0x8vkpclBusuNmNvrihVlju1Ng52LtWBrYyrWKPzzkoPi5VA/WJG9c9x+
Z8/2cVwP29h4sNFSV5b/Oajux3pYT1GyLYovzeytxwzfWH3Utqfh9KXsmg0coADvqOw+qzRdF+A3
FCXZJryw/GOf2ZQ5bV27p3jkmuYuEz2FKCgwHZ8B6xWze1thncnmtVc/ANXIQ3xfx90Au1ps0Ev0
hcfmEUO50d3FTJQab46uiuXMvQ6NdrX48Zu+ZlfxlMVsFjMkraAm8g4PZeyfda4+Mmy07wvTYuvn
p4HYYve0Z4x9zXlcHbVTuHYoppmc2LVVHFKQVRkb6KrDdi6P7DpbgRTEzVlNt2lXbVQfH8E1g0n1
4FnbJkmOsua4phhFKFESPc36rayikxpLTBOjNMbvB8vEtPbOeBoAdq5IAKCZdDrPyblKElZjvE+s
qqNMuVeKTaTxSo8Y/6J9uIscCZfJ41JjEtUPqW2eldWbVTWH3J82eb/44I/r+CZR80M2svlxcdi5
csvhbF0nrDgY2tryZsjOzOwMSSUYpDDdBdOzVcjtJNIrr3sN4hfbjDf1CL6w8CgRpJxKspUyxVqX
B6O+6rx6M1v129iWh86YOd08ePYJkmuMod1pYVlbyB8cee01/KHV4BYXM7brEWeOGvRurEJKLfkp
1rD3LO4ozh98WvBxXm37+j6jlNovRkRQnt6cUnDxTgp5Hs9nHbtHNUW3jnE3peokKF+9GP+pU2y0
1WwnFPj9GJzbsXXcRdZzYnFWR+IQiFdjsHDpEkDVOtDlaiLJ71IcTnC4+noXQKIoC/si9cRfdAx+
pK38iO0WLhHdYa0p6+PmcWNKeG51OubXWfww1veR7iAaRQ8z+Bsbg32Qwc/wjFXdditjREFRY6Nq
Ef77laB8+1QaL0SY/8XE8YP17iP5uw1TCcnJ59yOxodhOHEW//nk/75k/snU+x5p+N3iEqfY2CEl
jCfBdN61crPsNFoFMqx5s8d0XzIRdTggElWSDgznDGN5Z8lt5BrrMQaKkrzNZnGVhVQ9w2tVFJuC
vbFVm5uKuk3Kscfwj7p+wI0DCS1hnxQbB9VX2IWZvsPrIOe2Kaud2+G2wTH6899qOdT+2S/1YX/Q
ZOnA7R+O7CAHaqXXOoo3ho9wJsYTOP+VruMH6/JHGjns59IEnTSedNltQbiy054GmHl//iv86JJ/
WPSDueTAya74pBKHNCLoUk9/8eX86JU/LPdeJBObevZ4otuzfrhmNf+LF/5BT+8dePjdUHIDqxpL
j/5ADxRjCGd4aKDziHguxebnX8o7q/fPLuyHldnxyrzNZocLi3+lzjqyP12KhMcpoJYkvY3Ffip9
1oxkHdj++udv+qPL/GHNLmcpvGn5tVT8ZHnLLh8nI+CDn7/6D760j+htP4vjYu65zpEjyF8/0WaH
7Rb03vj1529g/ugdPrSl0rBDP+xY7GbcaVl1jxKVnGe1/SwjWhNkPSaskp188QZNqSI/L8J7X3G8
XPL/sBnCltr0Nbi0aDpkNdUJUT0HbnHU4TKlZblTg9ymaX5ScjL6+Sd2lpH4J1f53Y3x3UBqON3L
3uY76cr0onCmfVNE26Abj0x32lfY0gxZr9oq3wCuh/IDjaOsvgQYhCRF7ag8+Om4Tt1HmaKkrKxj
uk2rMEaTmq4r7zlKWY+y62YBlVDWlJLNE6m2AofwCAsqasFpCZBuYXZo/W5rxQ9Z+JQ59RZ/3KGe
si/VpA8ZcuM8ubBo5pcEBffBYxja6zbYlwnoh1k/29q+IpCT2of1nxwoH+a0KQviqAHJfyLzitJO
vtaAuAl7o5P7m3793170/4heq4tvX3H7z3/n7y9VPakkirsPf/3nWfKiqrZ66/59edp//Ngfn/TP
86cB43v18Wf+8BRe+bd33jx1T3/4C76ypJsu+1c1XeFHz7v3l+czLj/5f/vgL6/vr3Iz1a//+PWl
6stueTUgmuWvvz109PUfvy4Kg3/7/uV/e+z8qeBpV691/5wnL79Ub7908esvtOGi6uPTX5/aDluV
/8m1LVcK/uNPyzF//WV8fX9EfpK258nA8i3TCjybS1RWqov/8av1yRMkCRLtGtjSNK0Fet1W/fKQ
4XwStjBlgG/C880A+drvH/MPV+pfV+6Xsi8uqqTsMHl9k9b+66bxhS/oZ3imb/KSrutayzT23c1j
Gq50U1XvXJcKpwX0LToLzMmyTjUAMxhKyqAE4c9tlm/HYI71sTa1uo85J1CBtEx0w0Fv+PZ6nsYp
3Yxh36ebaAbyRq2tciu8PNOECAB6EYBlB8kdVQx8dlk7wS/N2cut86jAsVqZY1yQ6BiHb6WTIXCb
uKdvWg/MGBZcrz8DtYMPehbWbB1QxeG38+xqGra27ijTpt7CDdVBpL80aMSKo35o5XTnA2OcjiVE
MOiGRgWMp0mkfTBlBbFncDRV4To1JJXVWYWPdodxfDPGfQ7ipC4UOJ5ZVSBvkoo6nXYK9gNx6SRn
gTE5dDHMnhL1LCcYO0NvZM+FZ3qPwh2WPTSSElgcJPxAWUuT+0b1JBBGOujOM7+kfu8HuXyruo7u
/eSB5mIFoss0akK4VlUChSauJBQ5tkaVv7bqCLb9bBvVRHladpS0q4TGqzP79U2SaqX4lSDWbVyr
MbA6dNl8PSYJtbCyRHUyjw6g2lHxy2xQRRju1tIJieKiBqOQlFb32CYD7bzALb0LF47Jedm7FORA
/EFz1L0KasznY9aT0VODWEjcPH1SgVI0xqIEUk3SUTRW+ThMG29eQrmtYe73Av045kuZlOZGxn6v
11YZKLlTwmuKvdm4EvSg76bplVZD517NBbaVQzKIoT2aesPjsNmnFMUK28zibRTIft5MZS7FtghU
SA+rHkqaw3WbqbWrDEetBzIh6z21fnvaOlE3G3vDAZ5ymuVB350mcPzoZLpurambKeFvfBBgzXGb
mcY9FQ0jffYpcLew0PBxbXojoN1kShdORiOzIT5EqdUQN6DtiBZ+Y80VXclGdmsOQ6I/nVKgABwH
rQaIpc6netvUSivazSOLhzekdAyGekigAcwgWo2bqoJAsYvoomNYn4wWbnMGwCQpGhCrceI5Nifq
NEpOybyT3lXSo45HIoL/Y6PrbhofiiQt6nWcD11ykxvxmJ5lZdjilfaG4iRJOnM4j3ROAK2C2zse
NaNu/V3NkSRmvGZWeN+ZNPLe+NxGtQ+mxJeblgHk7NppQvfvVWZVXzrjAN8nEpOZ7CgW6mSrp9Hp
N4S4dMmRTH2aU6oiU5ha6NTk544qPJo9pZpnbhZt4Iqeo4rSV+gIuY+DyXnznJIOjp0lJRZc/K+0
zmjGWVvFubbaNYMby23mjEV80FYn0n1g5UC9/LnQWMDDQYBtC/u6ODd1xMwVwvQ2v1ZpqSH0ibDv
LgKZOGLda13iHGgExf0uZEsGfASQ9jpu8fEeVUbn4iIul0dNEGxLTLzdFGdmPrbpYRSqrWCrMvMc
NJNFTN1jzOtDDi0JQCPjKDxW8TD4+3IGW7BOW2cBhCIOCSHLyMLYOFYcoyJrba1WeZUn9rWdgqWh
/Q2cZ9Pqyf9iBxkfh6vPk0qv9Y9DXQ7NJvar9CEzPfXWTKHzNmVagmpuJ/pI5Go4tCkt/sGIB8X+
TISLcwxskQ16KaxD5jfBo4NrMt3ESZdxJWzIyQ2R6DlqK919Np1Oog+da+88HmbxtbYdKgvFlNWK
+Tul9F4RS/kqzcY7zya+11Vu9hVFmEq9dQJ216GlkvQ2acN5S00JViJr8NysStlSbys44d/5skXe
5bBh+BpWJsMnd2pu0rIUkOuACyvay7OTkAQ0Tw/BKAAIxxUYrjX3L6b6VEdpvuQgAQMRVu/7dN/F
iNk+cVRypHw/7XdzGeovo7Dj5lQWSXZT053J9qNDzvfRoBJN48uqjHpjUaC+d4STWcYhMivH8mjy
S2MpWPXVaT9liNa6UveomVIG2zoWxXBbSN96TUY7E0tfYLoavBb8EkAN+tdR2IubOHacIzcEjrGL
KiPEBi/b8Gwwbeur6nN6vpN0OSgp2bGZJKNR06i06fSuSD3qqOW7TgkCekJFGxM1et6PvUnJx5ms
myoirHw9WGYXrErTts01/Hd1WhC0hKPJKqZLiEu08Lok6MnWbMKMuWjS5FZL4vHKE6rM5DjlWpg3
DW+frdyidGL0GRMtpUgPI3qUoAV+EGV5AqiumG9qmbSEwGj3Dh4uICErUN5xFCaISEJriO+zUlpM
ZkpHjyZzOddbq5xy0di4E2DhZuaUbHX5zSwUujzR+GA9VaoeOsuPzsYAmvvOysPsvAEefFd3xUge
t2HSGdOUhEPbLC56ZJfR2q0C2nq66UOiKcJoaGgKqeJWdou0xZLZovjyCw+SUmjERxQdq8bY2wTG
GyDhsGUhwPIa9CRDbU7Rtp4LR9LmSRd1lml5X80QWutOj+5wOXhle1MjiK1XbIDIInfjOgU37I/+
ZzYBBI+LNqa2F5UNy1vtzxmYMiFDgYoRMlqvK7SuhU7UVQd77Bl5p1VuYlf7LMwQ3VBFDU3KN1RU
Ycq4WvRxnUzkovtQL3m5XEpb2ckFATIwQaKuwmUzVIm+8ixbPAPNTm7zJABlWvpJQ01PJ1Rn/WCm
nmgFsjoHksY32zZxu6nNrGhXYeOoRx8b4vPcO/mNGYGPkrG2vlRB3mcbxGnVV/rEBZbFPIkR4VRU
01hAkSLt3CAnMyVXjn3XMA83G7+MlovsSnmolKC404PoLjbmsnDA8h3al8QDwbA2dYVMTJQ1uj28
5khobN9uoIa7NlhtT3T62kjyhcuTAwsEuJMOF4052PaW8RS9Og6V7eN8GuKHMhrpPxmewIpfs5Ni
IzhNPq3hzkWO2ws/fmmHouIgrQz7ohu1YOhHVTmuAqPJIHBaS/1SDjadNdQK6DhQqYPemVmMjqva
MBahYU2rGqwioKSmDu1DmAfpRUWJeYQZzy27FstyuhKlU+s1JrnxIXFy96RPTQvkKRQ4xDQEY/jw
8Bq7Xvr6qd5lxYAvj0JfA1pR5SbgM6fOz4yoBEsk7Wq8sjlo4mPLsvCiyAOwXEE5RzaYTpfUAslO
hUAAmUT3hhFZb0rEutgIAVGBgQmPFb2ZUdyy8RuXmJ4ONlDWTWcBhzSYeJOV8GOhxQl3ihuwb80w
l/mupUTnrOJiQrtXqxFZSQ7p5MjurZGifQ7SadUEvvdYh9r+gtKnNzYiTkuAs3yj/Ub7lr8NKLLR
3Izoxa1pQQDnV1JPr2kHMKNI+z6k0ZpMV5WTty9WHlD7J51puPeqluXDDqzCXE9BQnuVTTP71MQ1
wYnruse/5yFbvlBkTrz4duE8SD/VVKvZM0ALYoJln402sIa/4kBHYPjb5knFXpPY94J097FoIPf3
li+g8VmNexm1sfdgTgPUp0a48VcRE8OwadJhvpUirm7nNhpBMSkHnaqIKZIBCVf11yzx+nzLJopF
KBiqDJVOHvkAWqfeAqTsZ9NjWnhLp8QvgcyVwHbDreOUxRXBUC2tTyEGGyWjyM51YLkAskVMU4kO
CG0Zn/gkuFlRZL/U2qn6VeRUw33XQFxdTamsX8ZOIVkZG7xI8KIRfWwVC5xc4cgbO9i0vg97SNdF
CfdpYkbzHWHcVXYHz7d12vhZBXhHp3mMLvxuyuZLx22LAR3HiDAzDiuuaC+Cnu2605WXSIfDapMn
ZY17SCgKto6wUSlxIobI2LviuHX8IdsjjqIm3Vuz6je+Y0aXlisILx8jhHBrOY7pS1Jr8RqbUw7N
PNButMnnCLWS0TOvtDQiAOdM1njW+fRbd65FAFTqTslLUuLAXU1hPn5xa9XfaZk2z+agccSmrM4L
PJn2oei7DH5VDu8zKFkqoGEN2V06lxyIjJShs+7ZqF7aZWCeT57lPxSZSyqAhWbD2Zsd4BjPmrKR
klVDW3s2ogRwVcPGpWlmDWe4tuJnSMY1vXnSJq11NAVOCgPa7p4KjLTPRmylz20bdPdRBtl+lRsS
yl3vOempVBEnQv65BCiV1Y8cbxBql/4IJ0fZ7X1AQcsUmzLg1riHmh3BwLQ4voFqLsAFG3aR3WY6
cG9FWRnPIhiAB/lt4pCo7KP9zCOTYT9pf053WEb7K1VltGVKtjtn01gUb/Oo9Z0eovnZ0y358pzo
29c+dshHZmAVx15ZanTe+ZBSDExDgHdRayOrGNFq3udNUD0KYTrgi9n5kU0s497fIVQcBnDNOaEC
hWa5hQ1duredSbz2eZB6LtmWdR74x33RIcqcRraio6Hhe4nEkF8TOdX5eqaDmF7Gc2J48EgHZ5nA
imEXlzP7wQJX75sqRx/4ljJzctrjcirYMHTVne307NZrGQbRtoW389Jmg1R7u42zz2yKTfO870K+
47BPhLUNoa3O1/bIaWoVRF1DioPbgU6yzAnpncm0Xa5VMnPjxm4dwlSpYIWfsKi627CZSWJO+opu
FokCCQouc67Cs6VgbgF/6Wz/Si7bVX5Ix+KBemrKXspoe0MOcNpzAIuj8qtwa81zZN4lDurqqPYn
E+KTk3XFtx7y/4Na2uf6tbzu1Otrd/ZU/xeoqMmlXvvjktrZ00S14/X7Itr7M75V0WznkxlQ08HB
67uBtAW1sm9VNB4RknO6sC3+NO2ljfBbFc2Q5ifXch2eaZq277zX3n4vo/FYELAnoSonbB4lDO1v
1NH+WCxf3tj1mGlEIAMh+dwf5JJGIwfTQtDB/j7A7uJASUPZnO04diBY8ovDd1/Nb2W878t2lP++
q3Qvb+e7vIll+VIGPirgPxbtbBSlDidgpERw7NfZhAcidGDX/fxd5B9lB7+9jWM7aHR9FrGP8fVx
bsyNkXMQkU3gbr2hiY6zUFDG4dc6mfADwY1rUcoaJC+CIPSH80rb5l+U9d/f5bsK5fsv6zo2nCST
LWdgf2ioKN0IJgtUHUWtquc0F9HlnO1nEnzeyF9yvrY9K7FR5S2sL7OkHhcPu9QoldqWKqsvyIwz
H50EjLUs2Jfs0zAZXtVQ5Je9o4ab3iGPYYaVd5ogbI1WosrliTQEjD4PxaUfB6i2eq3sowjtHugQ
g9ClJhYIGFLBvNNYaffCntuJ8TJ4vP9Ik6OKzP4xLsvxcVbThR3U4blbk7vrU8fYBT5UZw9r81py
TNoUMPzmtfRGFX+7fv9/LvmVQf/dUF6q/38sz//v/9WXHwr670/5Npk4ziffdH3PcwIL97S0aQt+
m0x4xJSedN2AacGyPfdfJXnDFJ98T3r4rS3TdKiac4//PpmY8pPlB64jqBH5tu9a1t+ZTD6gHXwo
3TaTkktngEq/x6T2x9vb9OfOTdtQURXKYuMcUNBI+UvDRd4MWrjezpoMGcENL5bY9CEgPiY0JwRI
UtngKHXpzs3WCoN0JkmmYqEN5zJoj6Q2jXE9NB22BE8a9biqnRiDit+MMmFH5+ckeViCycRRQG9L
5RlIi+KAo4EtJ3bjsvDUV1b8wFoXTW9ddVlKzchWNeL3Ng/A5idj3x7saLSIbbLq+7Z3q5fISLxn
u1S/YX3+1vD+r7YIOouQ4seLILqIX26exiT/fhl8f863kWvZnwRzsSsYvabj+Au74NvItaxPDFvX
9egmfVgGTfPT0nxiZaJ6wNhc5CC/DVzGLa/DgywkthvQnvg74/ZDm90zLcdzTBvnF20uXvGdmPNd
L4klOGPsThYUHLovzyE/M5KOngXqLWT73bRgvaktkXCQZijVQbrYGir7PKTckWuoDFm0SwvlOFfv
X+J/65HimaYvLYHuADOZNKVYCH4/Hjn/83l6Tb4fNX/6/G+jaJEqfRs1pveJ3mMAWVGYpiecJUT3
t82TFN8GVAAAGYcyJ73/GDXBJ4vNlscSSOiG5bue+bdGzR/3TmxibFtKzh+Bt+zt7I/wHx054WjU
3eNEAd/d2kMOgQhNUUSnjwQTGqhrOmNlfRS3IUhxa8J300gbIRChCMq/ajMnyqnBqCGv1SNnc7U4
p5KMgAWVe2JhtS41gZf//kPKWXbNPxlCZfekXrrk5en7cfT+pG/jRvpsvb4NHM6+/P/v+2xXfGJB
tAPmIxatb7vz35dGn/25I+UyLZieYwV8hr+xz6Zh/p5w+6/9oCtxUAesj2xITdvFSPBhP1hPIjPr
1Kd2HPeUIpRZHGeZhMsqi+PIUqEptd/iWuHkXAwdkiLak+IiZJtrXLpGk2ZegxxTEaS7xk5Cc3Fb
ZZHVGmfAq9HzEQkU0HY89qaU1MRzkWg6zCsnCmNnSU2rOmuv8mG29XVrO8BTwCg1vR6O4fKWRXy+
ECfQX7HeTRTN7B4mFy2Jzv5cdZoonhptHnzoQMTyQKtlUl9F2w3FFn58ML2At0d2FkXdVGypYCk8
nkWkSH7R+VxUx6XqorQmVKA1YF+Hte+Lw+TYhdSryQ6RGKK3TceGzKSYVgYC3YLMiT5wZozuQ5Od
113fJsctNVk8eIabNNVLi/a1I9ZRh1dcPEwbI9Ef6GDkaMZnIX618S5rnWkr/SjCiTeSXzNQOcFC
7Rl1fRkA+77lHcqnIGjqc23EviICwIqLtWuGbnVwQm86biWFglUZuGa8D1U3fM0Dq8HOXcTuRTuH
TlWsJuA56ak9G8k+s1yfalmQN0ccBuR2bl37KeuAEIwJxTBzRd0TFX0hqmBPeZRGXyDll2GgH7ZN
PFtM3po+KvIjvqwOC21HtaUUi709Q82wCsfBRmgcq+qODuO06frJgCBOxteJDnqymoyZxJXd2Bbh
pqYWsQurNhSIXZ1wOqRO2817mpqebUJRZ/x8aefZSN9ajGcEPBqGAepaR4n32chjvcw9hteslcV0
feQmKV7PqbCi4ET5ZpM9i94uSICQ+AcTfJwTRqETmkhAYrWLZ7YXwA7SePIXUVzi4YwEK92PC/nN
9Is1EX4etcYl7S4YswsUGGpciSwuHv1miHe6MlN7LaNYrGabDLe1MBwRM6WatFBwd5K4Ehoh8WOT
daTzXt2ZbUM/cnYnxX6SSfO28NvxgiUACZRTz8nNrDRyWqPG2/lWyrrutg4avuGydDwi1sxqbD83
k8Xl3Brm1Cw1E/J84m0J3fnQThH+187SxKRKq5MU1QpjG88gfc44jJFl4bILECdlxkucJMpTLqpa
I8JZFsZtgHQ4M3K/I96AYs5S7hmqL25VlMNTIXNrJ2IxH0KisePj3oglQb7mGJqv3MHFNip1eFxw
6YxTiqM2G9RpBntWijYkDsVc7KNe4cYXOs70plGhtW09qyWspJuXHr49vKKfsO4C4vIONE+N+6Hv
s3BthhSSVsNQ5WfQ+PProLYJ40BwJDdhAOe8mkXL4OyxK2+8YG4/Z7Fpc+Xj0h7X5Afa5Srqa6S5
8FYx1oyj7QTbgFZgs/HCMprXc/R/ODqv5cZxLYp+EapIML8qS5Yc2267X1juMAQJ5gCS+Pq7dF+m
aro62BYJnLD32gVOyjpnMz5NCNcZ77Z7A42Nd3/ydHzP4M2cFweKNdbnoIyyP3Qm/c/SK8r2IW66
eDllwgzEKYqIgIhJ5Z7aKassjLu6cbdLKmR6xSVR3khJzF/deWFcarLmfVzl/HPVawLB3wR3oAFu
Oq+XOsRn0Ci32K6NH1fkmsDCdjW5m9Ys/tGyS3s2ZSThS0wDwTcEbqOfodVgiVSI+Nq0S3FjGoMP
2xRJfxtoXn7GM338XeI76hG2gsF36VWkO4TFGj1iEUuZU6bhcmgmE90GFqbdzq/iujkyc0HQN61Y
3sxkGQjGeIa2dUoOJcapqtzpxiejqxW1/NX71iR7OC8Y510CbxJio0X7ZIxFwT6Q27QX1WJBq2cz
OtGAa3GXgHOIbnNngo805vjGK2CxyiNoYlm7dBJvgXBJvF6WdAm+ZN8UzxAncT6k7M4I62gWN0D0
DwLhKtKleiMbY7gWPeDnJiJctBzEQixDGbivrA78p1pk6UedVp34z1ZjjF+ubkIWK6gZw5rzdiXI
h9l7ugvwRsptZdeAeIKmypcpI0SksenHUHmwBfw1cbrnjmy3e7QnQobDPMtxfokCtwhPsp6Jic7z
4JdtItVu+Tdmh61ZpZNDWBFPWivSVNz6nlvk1WTRxoERPmgDSO8ka0gMXuuGNz5/DcdFPGARqPVX
yvl0EWnVNwAhGvLwWihGL2HQMvClyyXIwVmdlyaOQ+S2U+C/JJHgJI/bNftCDTK/d6knI2beBFD/
GwY3+FScS4Aw5eLwMZcl4Tq8TJlmeALjMPKYvsRKIi8deUg2xTgUT3ShrbNPl0LdsslHQy5CMyd7
I6MRUVdga++UdCX66KGJcPHGec+inD85Nr+7cLj/E2PF7St1kZ2k7lsXJ51DDAkZRbIksze2rYv3
N1AxTha34HofAn8gerfIlrxKfiTdRNwS2Fd2On10X4HKe4hSjRQCAUTr9CkAHM9p7IXJBPSJvMHN
k5aibg84xqDpxBNnPJUu3mtc/041c/KhIkE7RawZdZI9TCNHhGRAimsOsQoBDE7RuAe8yOYSD8Mi
+VmJMDtnE6uvzSjHyvk9N66ju11dcUFv01KlmDTKyX1eKueOSR6yaH6iZlo5/ooSQs/ITysrc2qe
gonqt6laPz6qZkLOZjG3iuauzXdPXt3nxDsmmp8Nor2uJvJoEeV7UlbE/3XCmYbtiJyE9bdsk0PA
R/Yo5qokFqZdu5BvClnDtk9zXZ/du4WK5T0/hCNX7gzQ0msIoBCsirmT+JgSQhFTgpCCuCE3Wg09
CNI0Gc9tYF256YLF/1O7ts9OWZT0CF2LdTSvk67m8uY4iSboimNv48m6JYjVIVxp08SlfJGqbRHi
Twknt1v7xU/Je46kzOemfU/16vxwWsuXNhX+PYvG8vRGcBtelcrJZjel+Cq8PGlvqYEs/KQ4qrYl
/CQGK1VREBNmrc73Ukr23rMlRM/VsxeBMNFR/lNnuJpBMvrhFstvDWpJp5l/nYSc6ocYgyBJ6z1L
eZRmTkgMRia8v/xNhCOzgqhf4yboluMSZVQld0HIZ4PXziGSz0EusWuRCpX7AJvxsiPvaD2Pwgnq
fY4TThNJ6nkhcXVsxDcisXdxBbfcr3aKCrnth2wRh9kRS/VqvDErEZDECyxYcgv+2jxfP1e35oQk
QwurlXY72LARKZrOpm+T8MWIbg6Og3Lb5X0txrTdD4FNeHxbWySH1MvC8lDMfXLlIx6nzSx0eOp5
qV6saOX3EoI22JPi4jpbPaGV3fqx7vj6BHCQHXHRsSBnw0cTiKaVIzz3fRPuY1hSHnVuEbWXPlzg
3oA6SZqH3uk80R1Z3Ficp1Myp80ROcI87KIinH+sk6//DtEwEG20lETGDoNhGVer2KKlki0l+DzG
b0aOglS8BbnaDjcl5hPClADfoNt1vMfVppQmJVAhJmhD3N8QlkZc2olJB7BGfvM99TqkBuHbZ6fr
Spzsus8AEpCzl17GoMWDUI7pa8/TAxwsqKL2uxur3AIhnOJ6L5hVdq9LONnupbSh5ZBknQnTxxBn
lIQY6bzgvbMz+hnJ2O5hCLIo3pqwXGHdJ8uCS6AnrALHXzz/TmsR4H5MkD1u267GeDw1JnkfVZKI
g3FreQ0ouTzya7Iafatl1r13Z4PMRBRd2G3ncc5Iy+RK0ocsC3wNoNfJTyt4p+VS5tN8TNE/RP4G
r71mNr4Y+zouA6byWtj43NUu0WoU9SiPAviQzqHzOfH5OExwTcvCDXgs5KyRAObtf3mpRbSZ1zD4
QdRPCLIuabNHxAde/hUK67K89mu57OOgZVqpWxv5hyyeO8U+VMa/q7Fs0BwEaXqJ0J+QxtGT77zn
Vkb0C3ZM/fIY0IsHrl0PhFTWR8MzChrvX0+LWG8onidwBvQJ56gbI2LgWCl/L02rHqzpw5eqEAQD
1giBSAyO5/xG20lsMX/7uGmaQfJaIInI8nNp88S/yjmuXXYmVevtML6Jv61UwKniKXP0b7/sa/PX
ye45zUxUPfBJTT5Tcc5h9Xst5vWoOlM+mN7LL2GpFIValv2OdNB1bICq4Cfyl9FnHyHUh4hsaPhb
muolNHn0wffskAfXch5s8jYhCK+tBnMPndSRSzZ1M74bBxXTrQzGJNpzKuWwkERfeTc3EQHC1Xwp
u4/ZQ4nzQyOOwCrP5Eq/Ls5a9ZfKwcu/I62anm9b21jfuQ6z49zmhedh3y4DwKcq7ajvQi6zT69o
sDj6IXGffm0dZ9+6AslD2MeFQc8Jg3pCVkSZaxSbWPgfds2ONpfBgr0zKpZ/szO2wfsSajkcK7u4
u2IMzDFfYWpMNnI+3DiW75UJp3PloOb+8Dthd30oxy+P+yl+KXoA9hsTBzPPdBg7CNThfW1SN+4g
Uo1N3h+b2c3icxYhhd2QdOpvE+lXT+gd9Cnq6/iYB8R6pMSuHftRpzd3SVFBpdr9EE4FNUAOaUBI
HOHPHDrI0DeFoYTbBVGVELhK+/Yc2ntI3X1jfTfv+J494ifVluiaBRFbpwcn24cF4Bxq3emLMhRm
+BSWDYG763odR6og4tOrIMm4u2R0oHrO3W0X92HExnxUaPI5jMWhToKm/Kl4FupbG7i0FMtAy3tK
KktxwYoRoFNaDaTNtKzt0PaEZsu0rkAKMiznSsT6T0PNv0uBl7wtTp06j8USDnvSa8OnZXa7m++O
NQ3EgllXVCsRZmHkVOl3jOnEUC5nw1MTIo9FcJDXl6Dxl8fZbZbpq/HW7BIUcXeR5UrMfRwP5mEq
B/vXemUUIcxxq8cy880RSX9LlhMOvWGLcL6Id1Ab7CsyRGzoG5UnxIcny/iml4J9qCzaAmZLbRu5
HZUa/sKxA9znRSa8DKiUAWZop5tpH6PkHf1m9gYWqtp6mu4Fsb+POScV/ZQdJziF34FY3Tcx++5H
vgrSEHtimvdlo8ZjE0sShJdZkVtoOklRJgv7SCown6hFk7MdpB5SqsvQp17D4cAnEs4AWbqlMEdR
q/lpjd34mCBVTXZRPhKaWK8D3kdEe/vEMju4TnIK0m3e+/XEU4IEfksT4W7zojd3yW+OYq0l72Iz
qFToz6BAX3d0YkaiKJCp/V/cjir2maY6Tv/VpiBVcA7oORee0gu8q+a1kCnRjyOXf72jDhzrp8bN
cNAWaMaJ4B0d52Irz+mhu1TtHzf0/eiTqJMw3BUTm/WryMr23qrKm6ZrBa2GKvYX+1DnHK/Gy7Eh
5NVnnTQxhAkXUavMg+SF7dc9dE7jqYotHoC9XjGZkYkugEdY9kcPwZoqfthzE/rnNKqbT+tHAdlv
fZ4+Z3YiKz4vBzoeVntcboob/2QTE78jsJnm/TD7a/mgwdGZc71GItoVUpBjtQTezQvJi3ebznv0
89n8sb4P761hprTPxiQ7RrnJfmZt6sA2kvOKbtFF3pQZNziNfdPc4wbX4K2aZb/Lo2xBBDXl7fBI
SRwduO8T94gdwkIsIUaTNHei5qlM0X+/OG2O9M5OvcjfygIGzcYdBeRAejuF02DThcHEeLsen9TE
NGEKtafeiG3ExMwj5n3jx4J+Y/KYsO4iiAiVqAlg9RxqH96W4gi/WJ/9LEpfAhHHz44X3b0wzVSF
J9w7ejeC2LmgdkLumk6yOSxro9+FVdWpqiaSF21G03uYZgRU3MtRB8omLt2PMYxm+dAOjIE5LHzk
l5lHjN7EUVWBbLmPI3DP4IlfEOilR+7K5E0VlqwbfIHNjJ2+tC/pqIpfaP85b+/jhlufot25m13A
iogxgQvkhKTkCl0SC9nNsfiipKqrMxuh+i8JsOGurKcW4JsktssI0V+ULxexbrAVMSgpkoY4ghqH
E5l/yr2pIjXBvgsAnd+3ltgQ3qOxbKcnbcViEQzMy3PMrbQ+FnZlGobjhbKm8upHi6gYy3jhtFCr
FJrBNXJEt0chletiZ6twJjsYcffwGCEUJ46YOeqtHYOqfvdUTmhD6C1spUE0tBgno3KAQdHmImTm
K8P+X1tXzi+2X7E6tL0DkkaRZzqYTam1TF7s4CJrREjuR2hS/REg6JqO5AfS5JIQp4KPlRjERw+t
m4fuyJDzG+YCYX28DvU1rFoEg+6MLNNjSvm3YMqid3FE/3uYJ7LwNk2RJFeKfCiUMsMZkDOlfuJV
Xt+rNJ1fxzRjEtDns2Ib3OKxzx0Fi8wlXPvukFU+oziN2DQVJtsXted/LoS5XnWO2G3DjYC1x115
QLCIEcYGSW+GnbYwh4K4mvOq7XI1l59dJoHRGRGPzyi3SB0qZweptI19fY69tU22nZ/mPyqcDeTb
r5NJdj3uqmXX91VorrlCZtoax/mFqTf3oQPVxXRaB/II3lcXNKxp4+pzbkhjrZQ3sB8vHYpVNkYX
pOYB86Runt7VOnJmTk7nrHsPoeUpB+VV75p0gJ7DcVo3L6kWCfmiq4r0i89a29uLLOHwXpIu/i4U
45Z7ACOwMTJ72yep2/lYhW0N9avOrgIo765QYsKBCo5Bh2TbEPsdzuCEnDU45colDHtlFg5soY30
X7S58sAwTRF6iZ499kZxradxOZl6wmPQu8GTaRLnF2RVc+X7ap+UJ8XJKBs8FEjlIqLQXTEdw1UE
/+q4QbOKIWg9TWvYHlekyf/yIfbfdWdrdasXZLqbYV7Tn0VV1i9ZLYpTOkIj26RJP1xcJKp6m6ET
ILc0sX5FQOUcwbIUOQMFr5R3vMOiYkS/1v/daTGcPcaz5w7kIXFXa14cPL0WH8h27R1lNJuxOLih
JeCKYTyvUdS4Lz3S3vzCSLPxL7kXo8LU9RQtKKPxRu2qsRhOyDndbpfE2DO2UiUEIo+ylSWR9qZB
7T7KwdvhePK5/JsGRBkLQZU8oD4Nf9ZEqEN29e3M6A+nznXCtRX9Y9BYDdygMZJ1tB6pOVR6YvTc
c5phPpmT47xQ83piaR+zrgxIq6e+mg94aIGogbPE5Eev3rFqge10DacwezHFNErMA7WZ99a2GL11
NkrG7bEsn5t1mj7TVWY/8k6FOceWYhGBPyUOd4G7yukZqSc8JUPRh+C89SG45qXK82fjztELATNT
/+i3VYXQcFiV8x/nXvppAyQVlzAq4pspOvnMhJ2PwKugJGSN3+2k66EXblJfXoK8LdqvSJXx9xRE
5S0tm2gfaN19Jm2rgUElMRWqFSY+uV4FS6qn8KwOZr6PLZ1hnusTB424rnqo6o1bAt4C34JAM7Rx
+VJCyK0vgtAtHz9gG397vN4uwEwPxlLaOgvxISkCOJ+pP4smywU+CJitGIRdNAFjd4c1ax1ztyCw
jrfNegfcDfz25W2MkJZVMg4uGMqGb2tXXl5fkxWeyVDEu0QJ7xQkIjG7OBT5Q0lCLnyQchp+kXAM
unveQ2fPDmaQPRYQfyzOmCfg8XKGr4c29sS/CS/2X2lqDlKb9wxlaLOnblNXY9VsqPfX35iM4mvu
DIJZr2iXJ9eU/h90Xc3JdmCEOVeg//pllUKeFOk1QK9f7iOWN+pIVC3IF1szKNgHd+Wyxg1YvNq5
JiHZePMgDx0mSLMBSQ37JHbK936CUIuzK/nPKUbnFf9G87PMgIMVhUnanzmWLWZWlahwzC1V8DLE
4g58a13nv94P1xujc6+5eFDgDM8jwA9Ow9JvTl2SQX+i0bHtNlmZvL0wGkFGixw+e45apYeHck2G
5UENRqkztcz45CWClNRa4mR5Dtx2BMTHL4XPfhwnwAfxBxzXPOpo7RvQCqMfSLPJ4jTKjnFmakK4
ieLFNRrUwa5n7TLRVmHXPI4xLwuHcMq6K9SglB1zDyNVyUJCRCkrNEgEk5oWcJzwIFeVLhwjJp7j
5OFwysOHPndQyjHhG0rsOCodKTHXNvBvGPHrP6mNO1JeCF9uoPdEnrOjH47xG9Q8iBx5Wv1M/G5g
ASPM9OaRaAovCS/sjoaSriu/m2vZ77IYCo0u3pRWs7vrhHapeYvYYK3tzZ6ecDSKEN4OgF9cNdgM
mcsVgdxgV4cPvluwfSWbgMDuHHpSyXR3G2InPc68/W8WN/a4Ufz7yL0NCsVtNBL1Cm5d/k68HG12
r7rokz87vSrtwSxEbHZktzR9WznKn04yrD/i4r6m8tMO8oP2snHaytazyL4MfsdLEXa2/ChxXYlr
HNWqewl8wi1AU08yZFEXNj+EbsOXsG9MfdGFX9U7a4eIVJ8O1DE1JJbPOiEB+tSmchDHtGrNXU/R
RtNXitq0+eVng63+2WGxKwdRRPtP3ntRkx2MlfHFS2Yyw63Cg8mtr8f5b0/GoSHte/Lj/bxMBeHH
bPDYZgasOrZrmqR/mFMxLqNgmb/bEav8qbnTL3HPz7cUkbV6XOc7QIarhqnUpKa75Xa4c53cNSi/
cNKE33Jcac6SxdUnDHn972Zlh7LBc9lCaBgh5hbnnjF5dqYP9y64eqZ8G4SSJUcNC3e3aJKzyrBe
1LZap2CgmzbNE/sGPKtey1TkBxdN1DPlCe8M7dGDJr4w1ZjeUR6k9uKYpjqSVbqEj9nYJqwpCxnc
IZV2bM1NyjxMzi4TxuEQ6+E+W2fuQYoXroECoD4Jya208jKYulFgZUf/gWUDLs2u6sVERM1o/V1S
BpX7YwlR9F3mpsOQWAui5FM288xJ/z9wv3+lFhGAnIgDn+dpfqsb2PVoNtZPGMI0RmvuDepSclqY
89Lls3tO0CKcw06sIds65hQe8lT9m+G62E9JK5dd0rREl4ZTo2828HKwvrKdd3oao/unQC/fM7R9
EGXikqpcii2MEt7qOArMCeyev58cZznnVJ0NEFtahLTtouFHEKVrDFywzsWtJ1e+PLuhwNG+wAeZ
8Xg/sJFtf66jjnh7F7MmxAbozr25c+++asSTZtfQPlAHr2sQYoddIEf3/qy30JDL93FxBFwoNrTB
rmQ7pLlsguxzaXT3QCnO4mzx+4IMzrgNy3cZr0SDT8ry/qBY+ODeSwlnYUNB3hVmP8e6J4obZ3bI
hmAW/ZmVlcoP1d2B9GTprujsowGXd9H0U/5GpwqSoI0o/U54Lh2s9SGOHftrGCxcgB3roja/ZtNS
TXvqiAJx9ZAqurhrNcl4LvZIKo0YDtat+zABixQm6VcUmbmGBquH0f+99I3wNhQszGBGpp3mxVHc
E3aXTUOVnRfd5CpiWjm29uL3rj9w+meYLh6UKUewAk3m+rI+K97M+VMHeSafm8ZE+WeYE0yKCGCg
Ba22vBmw6RsrHfFIPI6/7oawM+NxbQIgqvjltHOEd9Mx8GZPk3zJYUoAbCJ0oOXdrtJp572YkgEF
Sz5ECWtcBtOH2Z9aJDhgC4a3jgUMkfe8mqr44Xo6Q+NV6YGZ/aVRrdCkrAdYdNadaecmc7bGlrlQ
O9lT73XHhKG0Ys4auPMpWAUV3mNdeFHzu+apocpfFzz6OSUCfFW20sySeFx8kGxlSrXAgollGS0C
M+zuuVoCtTwbrYoKlGZXprAxZ2Q50W7xHeJp7pl0GabOpWXMdhL0rs3GXR3slccsL12K5IXhPBrv
aoXgqhhZL1uoNDp/0FAy1BMnx0g9zWqXdWCFdNZtUbANzRxs+TEOwSYTbtfIjZzncoBYhkW+0Ze0
hNsitpj5TfSv8aM+enfj3CM1cV6IL5/rUGU7XUSRv80ZYVv8v2DhsbqlsTvy/jFf/mhEAcQ0HjyI
4yz7OdxqUjGjc9tlrn5kkOYth2Ts5/lsVTymRzxYSfKvR7RTDTsUTMAjTkkSNt7OXwNcU1u1BHc5
UJPhgp73LK9AbIeLxm+LukYwE2RNnJEu7amFBGJaubIovJOKcjU8ICAb5X0gLelEN+hH8r99wW7s
XqzXxLVRPKcVueY4mFUwo+5rM9e+JU7vBUekNOziqZRG3zkqpjFwcFckJv0mSzoPIgcQEAUQLqoL
A2fcH6eHRXSq2CsSe1R0ZnsxNqcISMh6hFiBs6jXZORuuz7TjKOasVyBYvTg9NIjZ8PsDKfe4SXa
4QxgHVxqNNb/WMGUPSkA8SSyA99f0J+VRUvyMs/54vwH0U4w2+ataH8DeWCx8l+QdyMbYL+ufZZY
FMs22WaezBv8nVHrZNxETsANKrZY4nrxr1860Hjx7NX6WKIv6Q9kgjgzI2FGwSzlmOtt2mwtJ/LQ
A75iJXu4LIb4FPFYDKsmv8C6OnlG/Q6Cb6NaLYJ2O7Rz0bx1UdEk/4kB9+ZJ9a3TXMu8okIN0tFi
Upa5kt9FWDksu0KmWe4DYEUhWaUGffQfLs1VbzgH62ovGS4PeqetlJAdy0VPN9P49Q9H0ixve3i4
5e9iccbmsI4rwuABeyLDk5r1sdKZ25ztghLhx+SNVTrukbkHxaNmWC8Phth0tZ+iKnfIpWzaBFJk
OmWfTUkRdCZScRHE1jdteB64sKMvjsd23MZz2eqPVERr/zh0bQS4pBrczOC5aDMA19UyzDUjaZAW
hynnrOO2mIrF3JuJWB5im+Vts09lrOwhGTJI+2VfroKrEujNdxwOmcTQ7vTBlUEUxTPIQa6AtxIH
d3msaR7EcnSJzrDBNrRDYUtOrIhFMlvBBEwmL6Rfl9MdMUnMAOTfqsQYWDvxWB8iUmfKbj9R9iYX
ZjnNeLbUx/az9elrL51IJ0HGTt13ya41a7uAiWlkdzOTH8T/8d+VRsvx52Z8xMHAsXBmNEJztjRu
MeN3W3kiaX3SuCAnoqrFIWcWlh4QJ+ry1WmcbFtNNV0CZyLwb0Z9YjF0FR7ZDTQxKT+aR1x8dfIz
rJsOmM8UmpXUiyjzqsuAdCE9Spez+nkJ+Z9T5OCSKDaFM6yE5vpdE1NjJQoFwTPOPa/bWr/PeoY6
q+zTc4i9tDqUs1tWb23d1t4r5weiiiN7dlu9FhqexG41+chxPpRVtV4zERuH2pu08HWLI6GePvxy
FM0/Uykn+xe23aRfOZEbNlGtP6S7nrNGXuGIdv6BQaUeP2jB4uxkMyZM31GfUqoctGQ29cRDPnfv
dmmT8pCts98vr5NSo38t3Xkc95SY7M/W0OYQg0I3WqvPFT4o9uumWDN7sVObBwd/lNr9z48W8DQb
Z4xfAjYBYcuO5SnKjByQmBQBX+RTsVapP2ypWbulPleRmcjEGEenr/eMAzvzbVr3HgNBDTOlPE8T
pBgWp+uqigfGIMp0KLjCIHlabczntLEoTXL1R8e5NebJTPCp/8g0oilkDJU3IJdLQ93vXTG2BgvV
C1Orbd51U7+V2inmjTtFodhrQ2L4XhPq5Yp9WVT++Orjam7lcb6v59+kbuKWyCRuUrQ4S1mCjIDr
UxdfobFpC+45n1FrbtBpGItF3mHPs2z58XbeLQvcyX+ki6rKDq0Mwo3nBl2fi+wD6ZY+IT9pgdVy
h2efqZTrrPftiJOdlb4ZQopVY6J4OQz+xD+aIKh7KcykQnj+0mHHEqKsW7quesdORsZZbwfvr5pV
/2XywX+phArnjafEeJ26NvR3gR+SP173TgEn01MEo/QVyneCFpLRVsc0DmKc2XEF5op4jnka96HT
OyCvJm3Ua4pV1j0k6airf6Nh7PeElkvOX3KaZcL902V+RBhBRJ8HbSUNqyOSyYmHlpxTN6elJar8
6uIse1xAGxz6tFtnNkYCUWcOB2gLb8LQV4qciCzh+v1zPQAaSeOOHXo/Ei5ja9s/LujCYIW747hl
fNjsxlljqSiL2b76ReY/qYG1FauYrvjqdREec+OFl8ADPMA8s/fObiDEVxj6/PFUMOEJbZp9tFMS
7fJQOd+Um/4RiT2eOD6NrWPaYN0u3ESHqWHpF9aBf+mdoCROC6v2Fn2x91ybyjwpJYTclBYj+kbo
lHQZigdwRIBBJQivWwI+lcUxM+gzebbVm7MskvT5OnqVUsHTskkDSnRwZEfTDavXcEJ81HTG+6iw
02eEjHjb5Hl9jKqWdIMuzrdzOg8XkbjBHQLRt280TeQB0VwolrJJnV4rtxPJtpVttGXgWH4WMIN2
IqqX/5woC9cnVjsZFVpf+ielU/X3zvwZtwHP+P20VPJP6dt+3Saxmx1hn4z9gd+PuDNTEW9FkD/G
k1f8qrIJZYvbD8E7gll0Gf4aUh2YyTv30OOJ/VHpVUJiw7WYIUyRc05mjOh9d8v52iK2bCYkNOmY
9Ygm+2F3Z5PssRjKU/F/bS5jdaDiRCOTk8zD++gttJ2bWafRs5I5azTs4/0PZwzQ7fIFqxvO1Flu
kpwHMevL6qY1c5kzyeQIXby0BjCiIwsKpRFyhhPf2x2As/UxHA1KiSiA1ZU5au8CfabnaBjf5MxB
CZpJa8AALUOKUz134VGvcca2LULOnQzME9kKM+ouSvbyW+XpnE59QQ4fKOOju2VocgSX4H8xytIH
byiWo0eaxIEtGcPCCT/odpmL/LygyXhasbhfVpCGMdv00DKfRMU6XqXlNaW5q95KwdKeiUFsg13U
BeXDuOZ0ux35GErRMm5nlrsMKlWFxivUsBEaq1nOqt4uCAliUVsCIpkbYUqCAMamMKgfmUh6D7P0
2VLotYt3Qrax2NHMlwRveN45B3FwMo7GuQmmIj2nnD3naezbU2T1SEwTU8myrqaHnF/8RDxbv+UT
zWlsfW9nRqbC9AyxOpFCPz91s86vKX7Tm2PTGdlXQjioa2Zm0E4YRq+qSpCUeYHwT41pxCWNFv+3
w4RHc7yEUeufV9kUzsFD4PDepKL84WCbf4cDlVzk0st9Sez4AxHLNjtRtbLVSI0K1HWc4o+onCky
LUEO2ejaa8vo5DrNxdCwvnHd65yr9pYjZ/mMuy6S+77S3r6uwhhrDgaH+OSPSa9hOwf6gn2At9Cd
quqpL0cERTGXjPJ53MEMuOraI2fJD2PpDrvFxBPxDChethR+eb2J+wU8Hhu9z9pDzL9EQXOiMa4P
/WobFqiJ7Ah/G+svnmf9kKdDRuAC1ca+F4m+tWUKYJn1Qfg4cjmh7WTPyS3BTuoUxng1GIyO6Q9G
0fY60aF/jo5fXthq9/sGMSkY4obpYCZREyvYA88J3J9dWXgB3salOAReET36lKjXpLTjzrclgNDc
pXB+Huax67EQdMVbE8XzM2gYupAUhsbB5cz5t6JlbffS0lt1SOW+qb+S9VRLQLdNkYnXGmPHKY4j
mttNFQ74kbsl/1lwz37l5UoO2ETcF3WTw7YNM9dMU12GC4D9eTSs8sPgT9un6Ztqe59ZCYULk5ah
S+TJY+sBW64dzEKOPBXoLvofR+ex3bauheEn4losAEFO1SVbtuWSxJ5wJc4JewHA/vT3052ektgS
Cez9V7itFxYnYl06WX9YtMIPQRfE72T89PJswbKOg1onSuKQuXibKRbzR5o07lOKzQWCootvHhjS
2Z3NdG4hEroNyH3kHRa6zo4pePN/CDClfJln27+BQFL2QhQH9WADs+vEO5oCXxKkI9JdYqtxZ3Td
/Ce9dTxnoXQu3P+FeTdFHcS7MXd1ey4sQt19p7roXaHD9CnmIpKNFHkC1g7LKH3/TueFdMYJIh1a
37N/RhF7H3dFRIQxZs3ObULQcp6WTX10dZwtx9RP3PVX3XeqAJOc+f9PfPBVsAM/E8PfdM58aDUy
mCD5xwS1jzv7OEOID8/P/YJWeu+ImEhE+I5WMAxmsS2aZ4K+yNcKUSKWt8SFe7hv+F4Sqo0cFtbI
xE3j4IHrbhKcxqpGaJAsw8Rw5KBXsYi7q3znig4TJcUgeTr42zZG/s7EOPdgZsEi88eIHw4pAjwh
TUR85t1PhOQ100o56OGBCSxONt0QBi9yTob25sSVcA+Oikx0boG4BAskZ+GFW3DeznJAAZIobAQ7
nUYx05MzzeiXB+KFt05KpNGPzPGSDGEd8vlDz6Gzbsp+GPKNYv9DixjH9lPkikWRRiZ5cIq86/+O
LIVbYoF0f+Hscn6T9GX0bpEDv73TMvxYhJ+8XJpDZFOS8zIg4kwXdRCFULTmzdNK50mdE/pzN4ys
hduLz67XFAlEWY6iYZ2cuKbHw/EBR50IQpZ7ihFYAdLmZDZ1lIQlhbgrD2c/0fohTyer3jPBx3CU
PhUZ/4g/KR2kA3z+zKqaY58+Y6sVGWfhRLCTRPRaKxVnXCVdVf6wS4XgNp5gaXd92hDciMZXf+Op
6Xpu6yX0XjsDSPgI+TI0oAyzVR5hka1qz0ufYWraE3FDzMNWLlhcz6CQ5p2l1M8wfZTNhXjWMkOb
7nr2JZubPvY2XTK1SKo09/+PnjiiYNdRkLJ+S88AV5aq5gtZYdAXELRU9N3G+FQtMoM4xDSPlhNq
505tDlKs/ER0BGyBRzb4KxL8bt2+nIMpeYYddQ6yN+W3CVJqJKzr1r/TdWRnXXMwlE1WysTgo2pe
1Uh/2oJ9PKQNorHxKfPy9jAMbjk/OoCv2DMzUuWo9tF2+o6lnKttUiT1QzcTgnZLkN/8hwCZssKw
r/UMY8cFfbfHYb5o0/S7tsLyy60lMB4+95OQYfFf4djpArkWhqeeRrFH1L//uVZFHFSFyoPmc50N
HjrgL0kJVohOtdumYlX8zArWi4NPO5n7hMSqzbYZH2D6rVch7ZGEURsMu6mAmUVFuNT2FCxZElZb
3VK6VW9Z6WL3NAhW2W2It8E91LVIHGQw/jizB2OhQppVkuSavzQTfPOxjte+/uX03QILp028lodx
VvnylbuuUJuSsZ3uqtofcWtRMsRzp9r+v5UMPbvx60bMuP4mBDlg5yuCnWxxOH4CKjnCWVrLtmdM
891RA0nhTMlNDLqQ9tL5wOsR+3RwIhGI/3aQj+uVtHPkPmbK0bAsSMDKa9ZkebNzx7QsgCzX3rZH
V4DC7HGbJyGzKBZ+eGiU91SOmppKru1iZfNHrz1g3mWa0WQmuyn0a3uRTh0T1GQLtyWhF5ajJMvr
jTrdYVkeQuUYUBTGrmH1dzoB+b7nR1XN/JRZ3FrtFoJQ0F+3LL0QGHjAwZthKz3UwCCdbrUL83X5
GVqiXd+CIaWHkVgYj8eY6SXMO3iP0VTnsuzF98onVfFXuW4676WOHPPZGGQHG7lC0Rsk/wGiJqOi
BeES9ZidOdipa6gzGsll5ZWoxdI8e62Y+GsHXxbetR+62bm5bVaE4gOwqgj3bmSy+JgLwHU2JNEb
1NGLbI3eRhmGsscUlXKf7CocpPW/vsw8/9uLM3jMfaMR/LqjhFdBz37TVZ0GFxZfmkl9BbBz822H
HrUl4IaE/ZyP580AhtPph/J12CRJKc6yRAJFMMkdnyLD1T14BoAUdTwpcZxKXXt28Fw9cCal22iE
m7qg00dF2KXjN2GkxY6w5SggJwmKOc6n4qKyZHIPJm7EIdDKe2yRtY+/TddzBu1tQILUQWbD5MWH
WQjLJYorTd6BjyWbzl2XSWfr8/NR2Vk44d+V0PRyT9Re8aWcvj+O07rkRz+oFV2XIUAGD+kCt16Z
LLw7VR3PI3wrImWtmIZDV/V0Xyma5d29FEN/NRW2Rw6FtrkhgU0ufifbtwVpbMI2aeYnegP0r95C
DezIpxWbcUhx8kLUdtNz4BhUsosJPeRPKGCHM3qL9aEMAkwlaHGrDKMY1yQQMQjBuBnruC2O2jWG
f1Su/dlUWfFcxpYlrJ/9/AV0P2wfREu55G5yp/xGgnVGPga+8quv0aSwREOb0h2+klxoV+s+NwNE
6p36RLFOWr/z2nljhNm1MvRwocnzN2kVEapKRELpnoOs9aN9jTFGH5oQfn6rkqzbdcrPf9JuVG2n
eIg8dpgSJq1CbO48hWtlj9WAim0v8qR1d/GMAh4JTFxt8wisZWMjm3aHRhD0dV2tYIvD6mZX5Aol
VBRGoplfl9kt/pwzp3tXWR2l2wF3DuegTux6rgM5ekcuk4nUJrwGeHBQ6XTVmH348eK2W7d3qJJG
cFKbhxEFF0bQldS9cqS/s6tmcQbsDbJDYhd6UZwMuq2ABv8RTjmpy4U3LP9lEsfug1bx+Fpnk7Rn
Jdfx3ZtCBcjiDMVRdglhOW7MPnmoVS9ONi/8mfXZq8WzBUl5acpcX7SYtHzSqjeXosIpKO/1EX1t
5rNLVfiZPprwLMNKfqtYTeATGfC4EOQCsR3zdW3zZKjpb8HZ8a2GtDjVuDFPvCrZnm1lYgCzgG6X
fGG3O3vYQjBqEg8XXzuDSPCkHRQxBzdYmN/qzIEndVC2IpdJJoj1Os7kUdEUSmYacyqX5qj/69OZ
1ZYdngrheZ3Wnafz7qEAl+dt7nrnM86gbd68Gq3TLhktgIfA0oZ/I4M25p6mK6Vo+mPXq3zaTaOF
6u3TjqlpLP1i70skBKAF8XBuB0+Wu5hx4M3EBahOoBPwr1oNjJddrZncfTd+biebMF5jtNzQOh3e
Fq/AxjfPC/3RTeouVOQ5w0tCHOVhLZ36soyJ2U9iRHc0kNZPviOTMXENmDxG0z8tVYmvhddOs3FW
atp5Y2F2UjN4wBcrfVikXz9rnrltAMBJBjftWReyMxNa/mxKHWHroN0MAc0zCOM++Bg4mCxIqhLH
LHKQN+X5GN7p93QAAQ4qVEUAPa17NlFfOLvQ0TGyAmKGjyv018VBmsPsPWAAPqCGQeC8qoLXl86u
dltjScS6ROq3u8ncHj7ZH0K5nHIE4vitJ1LSC+WLeOfBIJx6QhoPZVCCk2Ve4vzFKJ4d4yrMvqRB
k7tZSWMmq9giiGmsIrneB00EYwmSL8qkSHwu64GuZ1RTFxxm7SGTg967RBoWn73rBW/Sl/mKQgCW
4od2vPlstfCCQwNbdK/w8mOKJmB7ur3Ms+qvMwzhi05WpzrVWIAJew8cxMBdOX3XGt+gwPR4a5au
3NWome/B1+Ql6s4hM1zD0J41ZO4LnZDmpe8J6H3NYUWfuwH+BTlDyC5VIjgCyG+CbOOPNpX7hvWv
3eQe8lnrtiyAU1MH3+HULMnvpmmTR9gE3rKmIbuMJSQNMWMDcZ36AtVavemRnT4PddsXmN6RQjjL
DGXIaVC8Z9ptitOQuOHegxNi+Bn8HWTyDFyGOLpwVfImpMcC3GPNQghG+u6/ydjepfAbrH9DIi6H
KuYVZxcNmAwJRF3cg49u4G1JFsS1AGru0VhDHKHI25olB6PFd+Ss2MHcMdpqT9tntyDoc5+2HBtb
TYgYKAgjxxWHMUFHIJjJ08zs8mPSZO1swl5mfEDJ1COXBuHyG+YN01eSwthyfGXppYhM0UN6rlsT
PEa+mYtLjJciPugW7n4Tjh3uJFfUvv4JTVIwoMLSmfMcmLk5YByqkfFCr0bFDtkqYgUcAe414fnQ
J5QHw290BNWDVYu8+0FGir/WWKqdn4zteAjpQQAnKMQTWg/iKzOhQdPSuaW1ty+a321Qk5YJbL6c
+dfBU9A2aGb5Fh3/ogCgvWuHXe1pir3s4gS2Pjk0gv1id236x0XH83KeulGCcHfcorhJlJhwaymd
gpKT73Dp78tqTRgnDlpyKIuzpdsA5Nkt/+W2YbvoZmn+kRaUiA1KGY3pNY5xam2cavQvicdY8T6p
nlLljYjTNtzfI7DxBZQwW/Wo0UIgnSxOVWTKF0e0Ij0SEIvbcqJODfgVZ53+sNmy5i79V3WIuqxe
PNn9xTSlH0j4sMsWGyaSSWvdkCwEJKvVHg030wgxxL0+4mDrFE3fXckwWJNrBX8X46khLGTHrT09
M7wa8wvPCM5zBGpBe46YnaLTKsb0si7O/BVa4OKlcwmxjuPkV7Xg+LndQeTpl1YhIdUSlpdY78Qv
P4sF/IKa2JzgWhQ1PNFwvKgXE/axJz+rPXdXYmdAJBcG+YmQfT86iLYfH/gVSV9gQzD/oihKPvzV
s+DJGsVfUeW+gOjxyCRAhEnZnij9Xh0VnEhSES3Qpfg0kM6k2BDRF43JXa6WTesnh2MOh8NWHqRQ
E7hnIdxhPE/pjGP6GJPZk+2CZkR8F60uaRO2EoGla3DACHFc/dz88cOhu/VoEtbNUglARx4FmP8K
kSnV7F74SjlTssUoONDXtnh7pxu7PedLsVv8CK1uj5Jsfpcjcgy5Fv0RLV2sXyMKdLKHTGVZdwy4
AApQ13JZzwQirtgsFzy/O+gl/9HWsFQO3phzG2QuhjfVUtm6UlM0xMC/geUXI11ieE6Q2l1SgPFv
hwiZXyYjiIBLa0wwKkeobGq8Rgd3dO/HZkaWAwuHaGF8clqMrbThaS7EuMctxakzOb6pd8uyYich
AgZ/jHXzAd3vwGfXYpcgqBgycJT80i30wm5Ih6im6Dma6aOfuWgiB+88E9MRvcbyWyV2Ohk9EirA
OEu+DTnndtsieviPF7HJcO+n/RNrpR9shkhUrzG6yL+TN0ueJ4BWKoGr8bi2Y39F0QK5a6dk3eMI
6J5XMJizXPzxSGlzhTB3aAH4Uh/ycs/n4rz1vcQzna2oVYsIxh9op2/3Yx/yuVJtOu1d3Am/3JR3
89/idtb9chYkk36/IvT2lpypHF9yvRvVqJ8xHUVn67mASOXYx2xRqSshutLYoo5dZzCbhm54tNxv
hp3mRLb5yDaTNcUxBxFGzE84PqE+xjjOqVLEJaIfxK9/cLDB9btVg4ljrw75ZqWNJOMTschlxD/G
3WInPr4qrp8Mve7XhC/8Ed0QBrMq8STPncFQnC015jSdYjVRUV9fWDfFHktI9NcOEkeqsSLYosIx
yX6y1JeXBG7EuADthIATp8G7rGXQ/Sg6CjdB29REv3ygq5NUHUbcMrMV50KEUR6yuAkpQFBBnh46
TxAgwFoz0fMLAVC9e6aXhNE2fHv3us8gOI2BstGeqk+69YY+yOITEbZ8ExXxLEhfFKw6XtgxjLWH
nHvK8Af5JKlANssqPXaOdr0XfKbDeCXzP3qus5K9N5oA+V9cZVHwI5IUqBrg1Y4escmAfXzzzibC
vqrJ/+jnbVEU63M6T5Y/IsTIg6H65wxZRnom3ruNEDR0PiBrzqdHl0oFBHoUGhTHuuuj6NBG0rGP
udfF3qNZ3VDAVvqI7pOe2gkJePMTsWrxNcfl2KEtjBDHchd1H8Zhj6LiPcnR8aHLs8epcTKSD8h7
xiML+ChhSPG+djPCRL94KIek/MynSv0NIhHeqjSW/nX16il/YB9AyMjtTrx6BpYA8Ar2/ETOdPAd
BVX+bPk6b0jYe0zeijB7ODF/XsZtOAgvORP94gc3hRY52Ad+b8hnABPvSZnBxLANJzQvkBcVtJDL
RkbuNKM3ZafQDSMKw5TRdDaJw7Aez4eEP/C/qia/BtbcIf9YpfnALmDog9gWWR9HhyVn4sP1gsTk
hyKPHVdIguBlr9w4phmHDPpAZN1zO+h84KMhXIRa0r7HUoQ472ybaTHbaVmHn1O5dv/CSM/kfy8h
VuYmZELbqHJYntMWUcF2dlfiEloUUI8qBHZ6mtN14tMJWhSnqiXtdBdlCiA7SZCwX9corW6O6ip1
ddYAJYvkoVVHZ8rsxV8dapwovrhUQZR8uzNiB07h0KoH2SJZu5J5VdPg47pa7ZDvVu0lq3r3mWRy
s4OyTG5tO9v3Ekmx3cgEyddDy3wRkZi0Cii6EqlfuBr8Utu4dgaSXssa3CwF056+BjoZCKTGyJkg
cZfarU+w8NNzWiTJgBOobvdLWnYnOTTFtZ1990Tq0uL/gqyP0FWXTA5ZgS6Zoa7X/avDRi+2bP1R
dF4KuZ5gtWhrJVdJvC1iSOJnxBFsdF2LzfdK3j0FqWXtBKS54kewM/HSW59I0uAyOa4gjtZHVLV1
EnJJPytvDop309hmhhdtCCDCjhX7zMek2SKShOsPMHLpzHvHzcPBgMTB9x+8IY6eymScdza3tCUY
sBV+XLLx3pD4x8MNdb5iSfcyjoEIFA+mgvwzfYuFXPUDftGSnNzMxRzAt2LKfy6jnfgI6s6J0eOF
koTdfnSjh2lKyfdpsxZFBZb83nLSRgkrYk4Aw19PjPagosqVV0f3qFTwQlmJR2CoV2isDRiRG8kN
SVJk4fpxQAexVsNy5UXRBOhbMoqqOd5VPvVRtNMPw3F1QBQ3tRakCDVBXCYH1BryUizM437sh481
xg5MFUuQ3vDtdugLPIaEkL3zWiV++HuKCt0I5gV8Ki++g6nkRGAUjgGiDzACt5sBWX+FmbJuq/Fa
qrjx9wofFJVg4OxEPnjLlD8ObBAUzAc9kHcxAn9t2jLIxyMtMviBi16rx9K07vSFTUYGHxr/1W8t
+UEzUzfFoRs4BDFBWxLWyFO9Xzgq3KN2H9QBHNddzwK8iK6HvuovXkjt0GYik+5xoHOtJU3Fo3J9
beZFfg0zXb6ntFcs3GidYDgyG3JvUDk4LH8XAujfDATXQnzUZBETbpuqBLhfmrJU/ygoaoufEBBu
ekLZUND8DW+IVkSHs0CoLwtziLqAbZeOQiF2thrqCHpd6bNgooCR9jtbrweDoItXX+Bsidypjh9Y
gteR3zVaf4esso/tkJufCaxU/qImqZ4Ah9ZyZ0YTGfJ4YL+IuNe58189GeOhz1HmAonJSQY36DxW
ap33SDwrDKMKhbNX9Cdjy3BHmFBL9gcCdrLs81b4H7QLoP0aRa1+E1BwX9ymokiLTxt7M6TkgrZt
mGcG6pBXI02IXj6RL8MR4vv4mH+gqUX5RUwXR/OB3CdUohr4Vu1jd1qH0yx9cqQqgOWfQdkAqwAs
lgBEckqQONXrYwnyQ6yXRkW145dv8eHS456MQwH5bQwvH5aL1zIu8qMd07ojgG0Clui8yWnPo+X3
3EidjjE5OFhSn2mB8/ub46kEkWQY5qhGLf9JmHt34Utvb7zK840sJu9SjHX1IqdJrZvWTeQ3CH90
RSve7yqqAhZcKEyWRLch775Hednwl6+HOyKS33nQbMWydgEXzj+DLlaSuhAveOokfDnQyVyX8g8E
PyKpBG5tU7SifA7qVmFa8cX8RQpJfE1L9JP7FbuJi0vTXY6zYGo4zrWTCEJaOi331VK4Pyx6egBF
IUjsS9EB9ydeNEU4XJflNdokRBP1ZZWTfdRFNb6bCPkwjpJ0qo5k4EzlThZ1fa9XKprXlX15K6es
ejIQ3/Mm9iK5JUh2JS4CbZpCNHjsEevsHVb9/3j9cUU51mf68nCDElg1RMm5m4c5Og2lhmXH+LV+
dOs4zcewFo54LU0Bd5ciXq22YUyGywY1VwgcHxGj8Im9fOWFtWkY32wBirVlMe9+RvzgM2EXLidc
zUhxCcMswRubOQCgYrZ0BYyRXT8R1fe/WRLKjav7hXS4ZCZBSkkgxBS52mFlAXzzsnIFL4BYcA89
BrNiX0Oj3pONkJMnh8BzEccVFGu5ECsZmnEuTnnoOaC6W5eqHOWZGxaHJmr0daaiTNywMI3+NfYq
cRG1oI0jUnBlZ6TuJnhwvJC8pXtu8FdBSkXk4dduOiwJjqy7Q6Z0lD1V6KSLXzTyhmctEX6SYDVY
RQJD7k2vY+/VH1HLzFfF6bCH1ym7h7Jp12KnKLIiQ5Fqbfcn/c7zn6RundNsWz/brtOyvFaOVD1k
M9Wh8i673U6VMf4LxoKgOjCUOmgCK0XCk8jyjHLDxOkeK2aZK8kJcAZxIKwGJ0QieY7qIdmrBMCq
OrCDMnL10VR3R9OzTCLIX+nKap3YvVXeenfnLkHVoaOaZnHysHpealT2O/LLupzlY17PY0Id5iFB
kYhMquZZR6MbD+05beb4FFBt9CIpDwyI5fKa9xZJ9nccJNHWR/tEI581/82yDDy0tiMZG6nrXrlI
R+hLHf+kZ07Nm0wjR+LpEtN1RLh+aUEst0SOWAycLYjzC1wNDkFvgpO7xBn45Psimhx1k0/uSf1F
r6R7SGYckYzoictf7RKptM/8DnqDfQhBJ0N72z3SmENuaT7h79FgHP4+CuP1Z1UO9d9ymZyL27gQ
HFoLicKMnFxak1JSmlGzx2855MRj13blRz4OCIj58Ek5k7wQY5i4ZleTxaTeC+tAgnZTGOBXlEgZ
7/4LhAN9r84NbLS+adTy6GSVqf6SjYBdIhMzYGjgqvtBucCOkVbX/Vlj097WfFn/ZKMSH07sOOqR
rMbGuQKb5LwssIEBsEcTTHvporH5mHIRcTmBrdxj0cb5AeJedRh6uBTPda7GcwoCGB7oFV2dXYUj
48jFSlEJ8/7wzFWsYbLTuD5EVe0tm7LziiPlP0NxKHThPsqx5H5wmIOIdOSJcohYjJs/QMQkjtLB
1SOEsHcMLOvtaV1joER3JD0Cv2V15sXs0Y0F+mxQe9JQFy+Jv08aBElEVxmuQvLNsMqkVd+GO0vS
RgYvExTfrjtleyT36iFAB8AcTRkg27qfooczfbhra405joeB+OM0iTF1RwSlXromVsTZEHbUYLjF
VMPgBpcGTUTVmzrgFpm3jYhAL6c5H9+KRme42DrcObcq6xnNk2UpDu6Ayz0c3MF/JoZh9Y+eqW12
XqlgQNcZh9l7BxpNNI5ndHZl1kivY4aphThShgiO+9XdiC6Omxco49U8k6+I8opEPBs9zkbB71H0
ooNLC6vOs0v0IhIuJ6UaTPRjqx/WZalz9DgOdVNYXjHMJ3BdyzYNA5zUvSb4Fj8VysId2uE+2BKZ
gUIydlO/+UefS/MUcn19BYWNXmdHjCfqsTiXygwhs+f6cwP520LTC4T9T0Vb6e6AWCZ67qXX/Fhl
UU77btTTG3iiyl5jvCyK3sImd8fPdPXilnCxKIZ7CD0NstEPWNZHAe7wL8rTWnwJVo1/U7VgSzXF
rD6pycy3KQKSCEu6UdBL1RDcgkYayW89zes7c3Jwv7FAbKpdGtpVnSoWrO4jHJPW/K3GKM3/sGHk
2BvsmpaXaDWYziGGuHkVfN+KULaKxKGKaKRjnq6jf90k4x8yzQjQgOnm2kdtwXMBy2rHd8BA3sx9
jwviSTqjlzwjOUSISD/mAmlM06f8GUaVuM1037anUVfLORANAgh/ad9EPiKsckWMfdFOpEfpOOl6
WnDNcik6GX11mgCq7wYnxp/GcIxCZoYU202yjrunBJ1FcCbLUDYoyyJ2AYsZFJSjQWPefbHW6eUv
Fqq23GFL9v/Tni/rF6q2hs6FCwjQQzZJ3xwNaiEs4hEL5SZQSXQpOHmvclpsSA6I8n+P/hiegjhA
ZKK6JtoHSchTboeu2bpKTR7KjcDsCRhgAWvnGNMMIRjruUAVNf/Sgwj1J3kbfsGcs6Tjl/X1NHEr
5+FPtAaTfeVJ8cwPQgQ12REU9/bRdgYFxMDdli+cEQTAmClD+mGB7HVoaDJScfygmcN7AtA8ArGw
uw3iVJdznZ2zwk//IWlXzY6T2n9hcB0ucbuqO+4d939KXXe/OsrQkLimqT7h8OhfLUEBxy4y3e+R
0KcnjW7CvkVumqNecfz4GvY+xWr8FC5kM3pIwqqYeoo/YPGTlxyGAqEKRtogavhj8kXuYUdlQmwr
kj++taCW09+E0nFCi1tkgtS2F8Rrf3Jy81euDEwJ2E8injQls9eFycm/GAGpgvhppSllM7le7u4k
edM/SjI+SsC3gugKzCZKbfkYvU+GPUUSS1bpgiwxLMU80bMzZDtFpPB0oESmb35hYigQATqjGG9u
bXj6Nz7Omu5xwAT4//JTMmlkn9ljXKgRwKxFM7TDfpjnpHVZjFgiogv4ReZjxUBO2+2uNZK1Yc2r
yMFja40kuNV2fnsmVr6RaF+7+W/fMI4/FlkEADyaIn2c8UH8zmO49nSfQt2hUXN9ONSAONOZ8ImE
4DRbrdmNPR0llDUlbJid51sSEJ5NN6hHvCgAKgxKgxXgdxuZdH3LG1GT+4qu4xhoqCc4PA4ektwS
dzf5VJ2dMi5dhMs80XX/1dDDdS2wojSQhm0u/6NLsna5UJOStQ1RKc/MPRRSJzdMWG31UeekOO4N
U1pxWPwy3dPXyhadJt1S7BtTxA0RFGVSf7uY97yfQbh6SBgECYUfA76F8meEBgFaFM1skl3IrPTf
IP3oy8MMikrMVdQ/txxde0HDLE9Tl7XHJuCw7djp60c1zVisc5Sut9qzym7V5MgX0O8k35ceGbbf
vZ8NPCAkiYb9kdEGvwmJiyy9o39OGGz8HbQTir1oNpmzC+IBmwJqI4yXMlcbF5fnsaloAGCqdNbT
6keO8970xHgfoyFL8ztn76WPa+AQsRdQz6wf7AS+f6USttPHklI35kABPLtL07x/5PldfxC0ZSvu
oA4xsu5RnLSh60GJeLn+k81mKDc6aIoSG0dW8FpEIhiPriS8ar8M3kQGWrFgrgjY1EkuapZzO9Pa
SE6ZX1GeqFvAM0wdZy+QJKaraIBLqX0slJvKS9q9Cdr0EVKkeKtlhyKkCET9I64IMWHDabPfsFnp
H1I9XVJIphFpNhpOvluySLaoIgNCphyZ1jUaNprW7VfZLeF4Kma2/ZLCBrFXxO0cUjgLPLB0IDDw
UVDU/7jHnBXMzrzNe8OsE2+CAC6UZ6r1zR5Z6LjD80UKGT4LcpcAmO5kPImRhHy1zUrBZhg1zwDx
GPzzqgGOjlB+oQuSbg6K4uPOasAKJMZPsjU3QblqPA52BFFJwsW1+9UHt+S5MouX7KJinaJPGpgl
sa0dWMYbiYJO/hrmgBdvEIlMBLFHPPuJqWPJPlbOQbqa0wxjFEvTuYZPJH0mGY8ya+HSS7FckOIT
/EbK6GnB89tttCggNSpvVBhn7m+y65JWf+QypCF6k6I/0ADvhkwWhCPz9CfiM1weAWFXIts8D0cb
avvGwrL2PA1vK49tee7RI+CC63HLopcNo4+oyqff5KME3U8HQwVmhoYfIwXUuTShUo+Ua5b/2CwT
VIrGVvDxfRP8KBK6O0+g28VjxqrMfloGJn1BnEILar1MkNPplF7Bi+DLihRiV+ID2wBfCwC+UYhb
3zhERUpvxm0kwMX3nFjyF4oZ57UtfZShwgqSdokduc4DyScZca5w5FPX/m6J6HqwjbEH1i7cSsKt
/dOIvoFqY6LxrxH+5h3REY5LOpnIxRaNS/WcaeOveLDxD29Lb4L6h/sK9rC8S7vnFxzfFpbbd4Tw
oXsMsTzyMU1lByw+l0T/S1XSNamVc2i7RD2HY68gNZcUDSLyAr//kcV1+z15INB4jE2LPM8Nk4dc
LcSpQD/4HwFEenOe63Uy9xQfm59IPEiuqeXyww13x882fYyL6P62We8XtX/C/80UKuLnHsmoeZvT
oVQPEXmV63sUm9x+GiJDD5TYEkpLt24pKLplrnpeQXx3kWeWX76Pt/NOfv0j4xBhkqsJpm1CJFbJ
YLovUS/MGV0zWLnNu6KkjzoOh1swByAmLcMNkVfSRVPpSnqFS7z2Z2MYNYZIwpvrlv+QssnFfHXO
Ov9yHIznRFpp3Ej9eCRURIY8Dbo5j1SGAedJfkRYuCXSTyoa0dusuiquXkQKzStJGH6CEiz0T9wZ
a50ieEXDsgdwCD8pZh5v+DXpOs3bGChptT77IhLrXc28QG4OxZhH4grY64l7Lv+jFn6GUqaV52nq
m3r+rSl7nwjCDBdF0s1gj8IbqvEwVkQCbwdE+cGWebf+1KFPxmrX4hifKhkFG7A68cwNod4qtleE
J0GG56OJyj8E1Oorgd4zPdnIcV9IMaYSLeec3jNJrG//I+m8lqNF0i36RESQmARuqygv76UbQtLf
wpuEJDFPf1bNue2Y6S5VQeZn9l7bC6IyXnqSqA4ubv5d4yWYShOxlHhMILFcM50PNsX2azZhV9+k
0nifesH/TSPMzzTT18fCot+jd7TyN5tkgmecDd0DbphvNKnTDzR7guahzTC8LysCiZ3m6AITZATv
dWTNDpN/CoIA0E9+tTBvQlvbPXHNK3lbQx65O22VAaOeOrUfPS+U3wOR83uUP1l/rOomAH4xOu8O
wwSGRKNyOB4Icj1Kx2ex7V0xPsgU+JSMirO/NffKF1yqyw+YSQu6hZ+47Pgwrzg2cmo0k3l0P5OY
/jzwsT9h1/YPVKiUYh64IFxpdv5Ymcn/LgqHgC8rMNFtZBu5XFI3k8EBoy22ldma5YEYKo2zwIWT
FeDKufNEQ/NFpbDzMrT0W1uB34W5inLULOutg+SeShPiM6t0JGYmymrWVna6xp7tGknyfJG/t5nK
3iq6fg75IbrLump47rocbBb1TPk+Bvoj7yufr6tE0DAMbnMrksT7bAG5vGYuUcBFoIv8KGd2+qu3
/OuycDoU6eo/Eu9TlMeQF2/ncuvpTe87wb1qemQ3EtPdzWjTiO8mLUecW1KdFuXyrQad/qD+WHY9
zpi906bR/OP3tS33FsyVfQszoNikKmc9iuwblayFSG7g1yLIJDLJ0ZpJnI0tbT+HkTfd2dcmC90I
z282gaFEYBxdHILYnmwmCRsuqSr22Hqx2yDB5Dx0bn5iSr9bvHLa11lAnYXFvC9Y9XXh2ZBQC9LE
ezRzBgDOW9qzNebp22LkM1Yra+/A57u1UT0fm0aEDwFm8sNatYs5CaKOYs6ijn4BqXQTC9d1zjm/
DwQjtgdi47mTxyZmFJQZXtW8LRzDZ3B3/LZsmjJ2PH0evrfsMdejh0zj0eOyOhZZYr8jfyC6AtEz
S9UA7IfsV2LEJ9cLPbpH/Y00c3iJihYpUCWLd4SYzqnxYRBXo2NcVPigIZF4Z79sirJd3uh+k4PJ
3MiBz9XMsKyKUaCbpqmKW9eFglUGkwTAOzEOJrGsvMfYMMYmC6OnjGUTLf01VvcMhoqNfeFVGTk9
0LsQVNT2EU3W9M/M3fztFqKmnNVf6A3nnVNNM1rVOonerDBBrZZaj+v1L0UE2S5EYfCOXAkw2C7q
gCjmCQQ3oF462BE9gO7NsSRiZwuuzrkgp6ARDYN5vO48C3tTzW1+DjDa8FFXaLl1jozDdih1wJ5u
B8NE2wNMvREkaDywoAIWzdynmCmYeqd0OQ7TnkSEoTuBPhjIeRn18BCl65HvOtp1akUOGFis/7DU
fjtIA+JeGOs859MZSzXTyk7q4i8U5PJZmvzkeeBbXaErl8/rEoVhPMqJ3BOIBwNWJrWl/ay40ABy
faT0u9eCbexJ7xM+5SEqqQdyNMJPa/BvM1+ZC7iA1DlHqeBQFSCs7+wRGb+G+rTFHQ/BFFXNLcVS
devPV/O5RGrxk3SC79snjquLylDuSQrpBfQNnmhLWP8VCjyYky+AFvEZ7Jm7GFaOSMEq5QbNFoAo
F3EY1M9lG5RwLsvKOYVMmz/DQLWXORixoFMO/1C5N7913d5XV4clr24S8H8m7GhjC0t8TV113w4q
/SBQmSExG9H7JJT1HjK6yMizBuu6LfzI2BhsWi713PtpLFE9cmHNZ59Kq9tMYHk2Y0+2z1G51M8U
t5Dk3ABcCLE71yu04sZ6c1MbgC6zXL7BSB+ZUtgMIPmYq2J2oZZ8OaPsQW2dFbgXEIWoOKsCpgfU
thtK+uhdzSlWgrENjsiAAHAUFRbbolIvQzXQbBIINCA+8q/I1HXKd630cw6Z/38jalP9YzkVNTtv
ScUd6e+pg6GBmZFONbR55cLmmvLmB+KKdjc8flfBq9LZa5kkzh05LsWTx9o8roY5hDxO/T9vFeqQ
YOcOa1bEVT1mtKxpx3oWZsOGDX9/rSyy3zlx9DO9/meXuMlhKMAe46inQmBFSgRBrb5YxE85hV+n
LmYoQm+bscWGDcCA7muBspNtpd815mIPtPxq7P8xHU7iIXQnYFbz2D3l0g6hTkX5VXheowAKiita
dAT5jjvcefHdiZAdv++qL1WI7LCivt8WvcdgG7ZZe1ggmT2kveme6FI4S6TpzD8SPcymG1ekBKap
GbV0vp9tORcC4nYA/OyGVWZ6f5UrbOkqScu0gAW1i0piq7bQd8wpVkSnpPdBy9qwzSA+3UmY7faY
tWLExMOuNbnC0FBjVbUL02/lPJIIUbSh0rt87ShlW9RVJHJ18QiwkuNkeQM2h/7RnSy9HaYIa+v0
3mWpzx7/CupA7QT7Jv0wE75SKHoRJl+Uytk8G3jm7NklxxmeCmG9kIgNJtY15Y0duM4HM5rs0wR2
d4p0JM1BVOUBQuRVflTy+2APd7KHpGEYtg8c+Iu9wrmzJW0MaQz5o4E7YcAucnUC62adchaP7cHS
jAc9E8jnClf2c+D6WRzhfyOXK4KBFgzOe6UG+8MC12YdqtwufkjoRXLDrVX/lv4w3eaoscjzHYnp
2jrM+69+cYp9EjhqTo4xv2u0rC7eFPZbZUJG/XAfMHQA30m0pF1usQvlaOO9q44dUmk+dse8CDEK
5Ky66iD1UPrN/6UzwijckufCxljeUh2jqCo+GLzwHxujx1qzOY3K+oxJINp04TS8F9Do8ajMC6P1
tUyHV1MuL2lyrREK3rTDhJYbIbDnxwtMoZ3UYXXCeJY+KFYOn0XiXlM36muO6nXX4MwZxyceJ0ou
oOsHlgxMNUK7Jl/H7u76EPJnsZTqZYJPsS1L4/ZbhAniqlPMXq5avzcsD0t9Thh6UE2lWUsgEIjX
mxWM+o4glOEHA3ZkWGalDQdclKME8wN3oXdzLHfX6Xn+bVXB7nLkr/j1p5wnK6+TrdUJQP8Cr85X
Z8rpUjOdcQ+UQCF4bjbheNF4wBHc5rXFRBddCVzuX+gT8zvzE/sQVpGvCLoa3McxbPvsVArW2fth
9TyMPBjhzEZg0/pzhMdVNCMmJUrW1v94fEVzqNnYvzpFPjVftjHN/dqv3UMA8+FhQnZCb6cigbM/
JPkWTD8ImxNqNo9UqcgG1lvA4pziARo7Vh7p9LJ+onH0eqYdHTc4ItfCOQZuc6XoJfV0MfM0R18j
fV6AUGrAvYFqyXpekd0u/1TOK7AGAaRZpk3IRMY1A2xIKGlzyZeQm5cfsCjqx2AaDRCOtSvPuRNk
MPPa/GdxMsGtirba3wOk8asHPADOtJvAib2TRketZTDA7TPZNEe6QzTSxdgE92ICvRdqr6Cxrdbw
OUtLH6CcQez3bDP6zTk24NlQTYyuGXfIHppdooUV3aCAceRWV7W/ywvf3k2Kvhu9IPzCMifyb0/j
mjGqQyLjRh2UTV8SoeZxHaLCb6OblVxq+6DN7P3H3rQ9l67O6QAJ9hAoqJ3phrfwijwmhGAPtWT4
zZFr3jPFIcunjjwPvXDios2E6MACMsRYZGLTGyZANqwCxjrY/Lejx1B974fB+onmxjebwFvlqxmq
pYlTu5HqftKYRwmp61Hj6k2lfXCBfp8XVzKcQ6eXxVhdFWmFCx7UWxcwXvPCIstaUOdc3b9fNk1s
+5F5qAuQGHQsU/BV0PfzP+8cbKf+bNWUXCQ4DVtnYCqlUPKmw3KiV+BjYo4qnqGZMI/asusQfDr2
obi8Mq+UcKRArW7x+zTJo5uWWVrEiKuyWVHaMoDOjxwNViqYkLqp+xShqcAyjD4ye4WjWCRvST2a
6HPCJK/PZkLOj3+ltQxCbQONrp24jcgpdA6oA/R0zHhXi5odT2Ys4BxtYue3TpK4NnBquE7Q3EIy
IMpTmebBTKLVutqajCXVzzWRWTqvKOH4RwWqcymws1NupAk2MNoQk/+xjbTlf1MFB2UCtJAXXoee
o5KTesqqRCXoK+iPSx8cHuyXfs9oGQw4F8/6hCwkuvpXSMJ8igrbGo4qAR1EiArXyYYmTGC56+wo
rqUiFSlF57DBKMtcLJtTBsiIpIfPMp2ve6nKMbd0uAlIdcgXVGA4TLyN7n1VHsd6WvXeRF79SZiG
XZ+skqQCgR9ojJ3CLosj3TTZiXKZ1uIOzl0RHBYVuOFphrOWIOlsqDkByjhn4470KFB6WDz5dK/P
oHkgP24sr9P6UuuECQ7a/LaBsRXm8xO+JpTDjZG00A43+3hX6jnwj3XfRNM+tPJVYbBrzafjjPB5
NxRMs3dD9zIdB9yRyPGrPuif+yutoxXXqEY0r4LG+aoEJngxyTHJo2oYtvg8Ur0XsLy+2nxEHOKB
t+auqX3nIcj85crM0sibBklyyglxWLic+s6V2V44U1Xf8J+UikhRhSCX40ASaWrpt95agkcEUGZ6
IaNouJeB8fijiKEBVOK66tAMtQvULmIiIxxFw+8jL6OgreyJsz1rXykWmvF3hPnzS0AdbiiH5XiI
nQwD/y0Shf69q7IOtC3D9sfGGvVf5OEPOeJ5RdJaISm9Y47oFveecih83HDe8dhl37grguFkMV3d
yC4t7guOg+pgpior9w3Rdz9SkpMT53gQiblgdJkeS7huGTbQnM8Jf7i+AAyTRFVZTu7Fa9k5yx/z
+PGpT1U7HqKlD38gxtl4qklQZMzoampoCVzDjrNUtqfWK9p/A3AR5kq2RTbdsE72xWbL9oWfdH5a
5s5647Ul/Qm1EAln4ViMwWnwE3E30bV4+0aY8pJp2L9UZx1HPb984e09VbIh7hkYYNnA9s8CQxXR
bQWJzYpTbBm0ipxA4jJVa/uGQ0cy9KdRQlUtnBxHyxwI+jZHujRJJLT1dyQhFAERTh3CkUo66jsh
hOPG92VyHn2s5FzYUwn3RrTYCeXA3jIOGku+rCm2Dv4duECICk1b8EqjCG7IU8ArJS3IgVeHTmYY
4VWyjlG3+eVbDRd9OtbjWP9Y1Yw4bWQ2yzObzwL7EICiH6/Ao4qPXiTBCwzz8plftGEn0FfDmdiP
4EP49HBHhoAOGqTBID7Om3Dc903nW/uQHrg9rC5D9hhnCt2na3vevO+RwBl8rjYGvwHP92e+Tkl3
qXzowGdEsFn6r++zuthZetLpzpqUqk4JcMYcUiwhbFgtZvEM6Bz2tmTXd83zpFAbMQE+Bv2oGIiI
RJTbqqIk3Ex8maBCOzDj3HKTfizQb11siJv5QXArfhOhSM/M/lY+UZUANDXV9RPr0WZe0VgNcTh+
UeGKn8aI7UVoUzm4VTGjLa4F57ZZOyc44HOB3MxJibt44OR9xElQf4jWJ/OWpxdDQWpgJMUkhUFi
40okHkJxEJ1MmufpS78wet6N4LPGLeMD9yEHHNbGir/hJTXQueLZ9dIt6Fhxa+ncxpuSruVNqxtK
r4Gha/3Z+1bfvzJObW4svU4p/q2py8+0fd5O4dTQByZrPHusw5oZBCicSA85/g0TOfssUk4NkSXm
W9RhhZGmWpl9Cjx0bIMW+JfXZy5tTop9IeoZ4s0EEkrcvUXcTE7/CjBMLv+cpCYQZFMLRnjfhWuQ
KVB6uvJIQWjkZuhtgWYaFnP2pMuGb6NcxET6kSfnCBpPxCRpntto2C0Tjv6NgHo6bSurNsvBnqyk
OJg8DN2DthiHOYpnZ9NNSv+Egv32XlbddCMQ5XTfHfPkEkFD2usT03ErvekIFJUH1xRSUkFVQGQm
hgtP1eyGqJt6Sm6spQVUPolriGATtm6wTpjJCr5qadLJPrIW0PkXG95R3XoSv/nRcbzWfyoYNtsb
ux+79Vi1Axljbjs1/nGx+yI8cVtMDMTzK9RUp/TDsGgc9qWuDVJ9a3dd8NJgiyRvCihU+q3N2HTn
lNv/j6AW9jT82P2z1aPejAcoIeudlzb2H8rk+X5MJ6DSXQ7ZBeODsB8WBc0gnieoMee+dYI/dAxs
6aRn58E2QPYYnkkbWYMvBT00HkMkUBqKIdVDXeV3Qe8Ze2e4iS36IsxwAlnvdqmy4LyGEVnIlFZM
4Io+A+oH8z2uiZfkMCAiWewLm33nswtw7VSBxKF8mJrfOUAUvTG9RkNifHjOO5E2jAa0NwJIbCql
73u4IVSUtaEkzlXuv/A3Jc+zb4OF486ObDBzCWFORRi242OOVPBUrGz5rxA1+w77e3bTKvFhK1a9
sYbfeL9OM9wVsvDUxgfislOtvWLHt9xzCGQw5aCWKN2bMBHv+FF18biMtg+gijn41uHcZQ1iOfcB
dCEb53MtGYS11oNAg35TME8ttzWDvn1nFQQSXnMf+gbR1q5iTH5CLpFBGpnr6IBsjL2+GxX1x1ob
/K21S2TUYTKzVd70i4tQyQiIYVpFfBcmSVaxg5amOvZcyVqVKGNX7Eht4fxXKjxRWT1zI7Vtc62m
ws8rK+aOz6DuQLSxS3XZtHZInarS2eRTC8usqZcv6dY94N0Vp4qNOeXsOe5Lyqh7l9ThlVplxBnl
FNSGto4+4Mf8g3XkgWE10wN6Q97/Ylx5CZjb+vczTdQT2OCZA4+J6h7RY/qmLe0dypDHsJyWjJyL
Ohcw9DPaAL9zq1soBmidlkj/1/m6PDedLVm7lkg1d1Fe1jeRk5THoSrkWxtW3IEssvEd9ZCCN5PC
MY5aMMyKDXdCsMt9ZMmAh5Joo3TkAE3DQHTIRhKpUYLjm9NrTwx4ObXBbS7wOIPUQLxmMMuwSYFS
4nrrzk88blJgBnd5mcn7DOHbTSiIGmI6Db0oYGSK1rJTPyPVxhhTty0vZnXBIFGJR953y3jVpeTl
D9vOrsNoquWyYFDWHSoeAXuPcj1p+fYUd8cyKAg8TVfO/U47Yz6fWOfaSWyqWgOepbLAB8O78cxr
Tdwio+Wy25sgG+048FRXfpeLYY/gWzNHbgF4C6BATUThS44yCr1NZ2CToY2WGfAOAt9AEKAeOwHp
9RlSz3brqb0QvH4xzUe9fAx2lzVbsQ5hfz9bqZ5umLVg7JA49jye/QhlwyZNsKQeUuvKueQkgFrV
MUhxt5UzoQhg6BMho7S96OB1proybEn54XpJ/TvoFNc1ms7+i1IcZbADuuUaAMQJQgoionmwH05C
Gsme9TlBt+glakBlETlo9NwjR7Lb2Ia0PIZmpNkNNRoZs8iAP17QfV7nyMiVtnlWq4XbqBYj4yuI
ZyjMEUzHjZMGz9C02KTxny/eVdNynC1h1H25CWu+LdyjiBsED2/3NOCz5eediebczWh38XthR8aW
il8WdEgYDOMeuaX3DI0sYjWHciNF51d0+SErKXl2nNmsKAudRSHE3ARlfcB9xGtOHjNUz8xMsBgz
0EGx1zjecsQbNJlt38zaPeBRdaKDC+Lo1EYAXhB2ZMYwOlGquMEdodRBl+xYdmLoSKOI5NCBSQmt
4d4br/kYIenzb7XVoeTT2EaelFfClgUpiCy4MGG+cJJ0tn0gRoZJIk8SmbM5icTupSdb0cHK1fTZ
L6gOMMxNuCRfNhgz5CZa5Souoqpi++Qm/YtNKOHvugwAtMl14r5HsNvS4AeeuH42EwZva6rx/lB1
Vjjqeii4Z7UMOSmCBPC5+3ZZyQuiFfHomBwqN15X8uj2gCb1GqOIpUVEnkwZSLqvWWO43Q58PreY
5mMH2OLP4Yf9ahj7hrfNUljzhUMTezSpcB6GOxqsR15v/KzB3IfsrCLiXqgIotwiqEZe+QAoFx4j
tM7Q5xL2OjxPdnmaFDisrRmW6NNKHMvZBsXVM4SStfFhmy69w6ph6D6RlwJqo0Kw9yMtBUE4DmoE
oq37SO89NE4IPt1waVFgjEPIvIl+ZqdbD16TU4GK2oxhBUPDKCcrLwPDEZ/Bd+vnRzZuln3yHYmC
zyRdDdTQmDDczZ3mEYJHIsctK67WZW9TD09+gUT+6h6dbGB5HH6cKS6i4qZoaG8FNX4Ys87ixKmE
IEQnxeco4U+Th7vje2hLyDRJ550Qr7jpsxcirbtn1T4QsOG3/vzpC7dVe2Cfzngoq9CJtohHpM9e
FjkW4Vvh8J1xkQwxqIDgOnIlaG+boTt+nvOKYEg8fNo/pNKa/B1FeO++5uD57RdBy2VBiA7yCPMC
z2eMEKUqb0ZkgOCQKITPpbT639nVV5R5PTcHCsH0eQwwjOy6VuArh0wzhze2FHlYw6Q2FZwG3zTL
Ts4tvNkAPSDLeX1VqVKRyj+YwyzzqBz88LzUTvI3+2NBJlXl5r9LJrqbmvBqRilQXvjdV69KyA9F
TokkKEIL1LNVZckCZ+wTGV47MMZ1YB5hdUWulqWWBSkjyL+ZGRjDpLZDp5Qoea5TpFkYKrrlmX8W
PEYIb7vd6qKk22cMop0tpvrhh0XsbMWUKsqPRysbxnvGtmXGJl03QFjF5NNNDqiSbp00rP0PK8HE
c1rKggGP1xsC3qFBjuV2Torxxkw4/OMF2UmzY8TUqW2K0+8JTQTdb9FD6LMy33urFn+59Gj0BzCy
XfAAqZloGrI3lD4t1KYctD3LFlBayAqhTo7ZkbSC4c8e2+LHGnJq4WlARnlyMBiLo89t/bKArvwD
U5Soh8bBKLvpnHq9Gyli7vuh8O+atGMdkXCYArOZWusxXbrWuqkHVX1nJMP/5+mUADDVIY5lMNAR
y0D+pxfD75dI8sxAoGTUW1DVjO3+XMWDvK5WXtxJFor/4BqJXzTqzUOYLojTCsx+B9ROUGvt1CVB
jIUVJLierBG8f/kVrBUFcmSN5pbUa54QFLO4QN13glt0saV09h4rBeB8VzYSxVpneaw2+w7E1zPs
TKeLe8SGP51NX04Qhd29CULHgi3hGPmw78OBZU7RMwW6as6iJ3zYpHX5okixiuNXhUKSo63DLGzs
IA6WLGOtihtBd3X0nai8Z4YCV2l1F0o6xSdUrGr2eSflnbQG7xVG5lPZLi+AGB+qvJgfrHkhvKGf
xQ3aMlg/fZbe45dd7noeqRy09VyeKoS4J+kYJBeolbPTYAa555Ypj4ix1TMJP8sT2/x1R4dHTOUc
WF8IGO0LIb2cz84od91AZlcBeGovwmF5T6V+mRpvQrdQFFs3c4PLjHXoVjYDuucytM5NONuxPfif
Kw/KLvH1swJYEzeA99AmkGyHkqdhOcvkkX2swkQTBZn5wKjwzsI+/K2wOj1aGlIB9X1+zFBSkvtc
RV+dBJWUCsPirGN4u0naquJUHYf9Ennyyweq9G5lzZVeNTr1QyMC+9adsmSLnOsrCQmnARcZdEhW
OwgQjELUDXanl5Ubf6NxB0DXsvoYs0ZBquGc/7Y2dLllGa1zSVzKY11AaLCrfnlAPEg6Rm+RKBSG
/QUddn0py7H46boU+EdRF8eeTMB7y4zru+SljGljAxxC/vpFy76cuD+xNmRgR9/nHOcic33/v6Cz
9QWm0hV22Se/BZV8nIZrf4lUqG4c3EgY5ofmiIhrfBuRiLHYHdR9pAK66x5apGUH+qUnKg6MBo4T
0DoLf1fzU2RBtNV97bzaiCa3oS+dEwxu9+gZ7b4lRSr/G/G4HXqHdCAkCOLBEUP56vuF+nD9kP7e
aXEfOyyxu96qnskJU4dV2RgacEnvLJAoslPFQdTdf4SvNDswEgzxKkYSF2PggictymjfuB7TXiRc
hwRuAvYXbyCeh3ijw1IhjqVUQRvmIkOLTVmK20qZ/A0mUIVYmsIRTcm4H4XUR1820y1IV5i+o2QA
QBYRg8SI6SLuPnYXjE1O0A8WhC/FFLLimcMN5XL0wM0ia7jWS3A3eeHziLPktsxWJTmVh+nk2Fb1
jR73Cf9I9+mO+HCibEQm284n8pmSt7aM9hZDtE+fduiyDLVzaBFEYDBlWot/bjjyAD3gFv7IBy5n
UVnjHzZAPKv0jJU3Dw+ccZ9Bs+bvpe9NMXBaRlEODKiGiEUozQPTdWZcb3MOuT5rcP9Q/fsHx1Oc
CxAGcau6Q+BuE9KTniowUgaQRr0TbVQdQQerB7LHcILWU3Ba8QbtK6FPmO1sVCNdVMSkftO06cF/
XdCEfPJTTCQuWM8d1rxPq6RlQDzR3BAMR0qNh6YGiN+Imagh6vnYOZl39EGxEe8NqZAlc8PYJp3W
31pkC9J/bfarUNiopvFdWDaqcdJkJdvYFDJCMo3MKWkEuN6mfHmWRIMTgWul77JXyXYhsu+lNBmB
oKuvgh8oKNN96bKF3DT9ikUBTxwTeXSizk86DH4s4TmJjd/pAtp/6nZfa1c/Zp0PVmCQNwrYKFKb
moQM/h0lnjFlbwlo1e9F1phnfhO54b4ODgLXOwNm3/yzPTv6CCaEkNkM7V4pv/Z2a4qYP4UiBvcX
0UzcrKl4cReFicN3MHk6DbGnBGE/iaJFhV3AkFsRcgbFKz1Idwideo6rtYKNh9C8O8kUYHnVoVbw
WiawEhWDAo55X/k269ChXT/tmRyQOUGQz7LQubCe1TtvIpVQOAguAmjrJ5VEH5MP1F/TPT3laZj/
MfREP9Hl9P922Rb7IJdBjMMArwc1YcLMtdM/TsDQmoqXfBsm8yT4qADUX+siNRooVDEHCIyi5Ash
guhW+L1KncMM3U0pI3o/Jt/bPonUMZ3q/zWkeDLoid7z0TYf2Pyo3VlYtWdO4+yrSqVz6Xvzn21Q
J8BH+8o94V6UQzT2RDDAPgE6txXaMRA+mvSOFRZWUJedeYxaC19/ZS97W+vmDq8K+ImyZ5EyZPhF
20I2Cqs0qznweupbF4V3W4QmuRf+XCARtLKtPfpvoGDTNwYwrKBRvN1bVpV/TowWHmfR4ySsYcQr
WJS3xA7ck1rgPlQmEId+mfMH1xLm3akQ4+pS6CuW9Ip6tbrwosKiP0QR0F4KQRe/F0iJO4wlOH/l
aLbMeNqX1rNRw5aT2rVR4mzhOpk98zb5kPNOUC1nxCAi2cY9twbDX5kAAUPmM7lPbGcSjORGHBWD
wdipdPK0ViGohpR0PHSKya0JiBemnSYdCaGX+40HDFvNPA+Uid7IaYU78wJlBeoNKo35DZRam8Yy
ouPc+DarNp263s2y5N0t7kV2+SJ14pWh+52VduIGyuRwmedQnfFSqPegp4GUIlA7JsHLV59mj0Ai
UdKm4QN43C/b8zt0qAzrNrWDRUdmjfOUgL3Ya38ZLq7TcftwDe6lHN2TWKqnqzl4R5AVhPrSsdid
6OmwRHwhU1CNattNKZ1Z6A/RxqAAu8+xU54N+obnwNfiVeteQo23QRzuEtyeetNIGuCLLHx5DIfG
PlG6i+O89IqcDNr7Ez2TTdnROp9ydZNTidP/rFZan4g1Q9wn0uxGBB0CmXLfPy5trY9NPs/vOPab
Y6gboG58sQGEQRaiz7Pq1tuoZ6Vuz1Z26aPWfSmckE8bDkXEWIkf+ArUGO+tvrS2pZW9zDmsQ2ID
AINKeEnedrIJiDAGxuyMYQvZa5iy1PcYRYJm9bJvNSRtLKYk+TC2vgMf5j86+ZVjVgdJcnEHmd1X
7Vi/4lpDBlsBM41G8mdZ2Y7tV1MwpGHbaP+WDuEqjW7HuA9UBRG6JefCGpMnIj3YKEI9/iF22/uG
6HKYaFxx8cDbuBGiXg4NnBIaRSTSDbPH0Y2HhRi3czGwp7oi9+M8yd0sZn9EdCNSTQSMVrsgw04c
L2cLXa87u9LpIZkZhPLkFNumEO6C7pJbJVHUBe4q298sM/rgzzp407PJf5EHo68A6RX7GMn/lkYg
A+DM6DeauOBDHrjvesLcuokWf5pi3ObVE2OSEl64b1vPDk6Uz7ExBoWEbyV72frJXT7JDJ03bcKO
cOO3TCtNZIb0HtA3QR7jBC+p+OaGlAAPL0ZBxAa2HDY0HwlBCi+0pGjhXJ3GqBPDfV/71iGthfiL
ignMxxW4ThJARm2e+C8e8e6YgBz1jHy5hy6YLAAtSOTO61mTBkxGD2vDaqRynfonzDLrIzA1i+5+
CZjsVZU55ZCHqOiWgCyHLoxJFkxQcKbjt+/W9r51u+apzWWUc4PYWZwKweI3DYk7aJOW8qDPM6jM
kTwRcx3dqUL335qr6GaqguAVC9YYL6lmKUDj7ZPw5PIgqH4tow3D5HabML3+LjvS41lFzTeCYfIx
x1/yVGRkJMauazefBWvVX1yV2Z4ATNZspa0fhg4Mg1Nm+W/nuKigrPEanpV4F+R6xd0azYRWLpb3
1qB9jVtdj/s0EsFV/teF7wg6+ldWk8nJdevkbVHjXduu+qwLIP4NoTc/KY3zDqcHx8YyOJsMaMYV
lCJA7YSkQIvS0mekkcN/wWDGPf+/5MUKbdph5RM7N8LWP8NY9vcOvT7urmC5kYmYT03KvT3VrG0Y
QTr6Lqcu6giPvdK4TP1vWprxroHgd+v7uMcQe0JVt2cshlVd/LLx53TPM+vK0TXqe5wJkWWgd56B
ZW1APqf/Mckq72kDus9lNiTTKCOa19U4b5jpmF4MZA9uO02xHXXBeB9BOy6vzvCG4ZDnvxsLnR2m
/GAiasGX535ltmkS7tlmrNMnpzPqrlDaAKifVb0hf216BKFo9ryiNsELVnhmsh7pQ8CkCTHD//xs
ylmHpzlMzVmDHBnOpCSOR/Jl6tseDuhGTrRZG8C4GgpZ1Vicu3n6WfojgcgY0eSmSudqn0//x9GZ
LTeKbFH0i4ggmRJeJYFmy5ZnvxBlV5l5hmT4+l70S3dH3LjVblkkJ/fZe+2IGyaS8JvdtSUB2pQ9
LZTWewa6c0/lmAsZSqd/lFDIhPkU7pEibkFmZGOAnvu/e4Ikh6nowcXaSp6MyYFLOf6hIg7DAy5D
b7rTdzI4FyxE2Y5WifAZyoZg0oeYVIHhX3vJ2m0OVDpoHbOlFsJdC1nclD5oYXR/gXAmN3qy7ORL
zS5ft4l7As//a2ck/Eit2X+wDsl2OR9WvrUW1/FTm9dihMz87gI2pSB0iqrNqDmMuj22bmSl0arR
FIR5mJyy3k+e6L5jXur/707cLzyCFgXqwCM5QgZ/IeRSHBetaRPUWo+lFfsZ6h+Zb+rMb9k3PoUk
jX7CFhZq1oQOTLzC+o3soUWQQRK/cOp42sbmySGx0jVHScbeCdpJfoEthTRfzSZlQyBlDib1enyj
YsY2dg2E4+pZ1xbQqpAmHWDI/4Cn1OKa1oQntgCA2vNCV87z2IOFIG8Wn71kav7FbdvdQ6/MiOQ2
7WfCqXQiTat2EUWtz9R/pEePUO+FFWq/1xzmoaSwMWLOllb6rtEnh1xv28L3rLq9C81Z3rQics5z
ptkuxjycg5gbCtx5SCkOv5JOD+DEx7t+spOTaRT4y6apv+MK1Y8eSvRH1qSGT5guQ9kuO/shT7Ue
YyeTmfNYm1rzkbCo5NBCQqlDayZOstTJYcJ6+dlF0fztGPny2Lh9dpvrxeZMoNfCbXRxE51DT7Qq
yneLOtVdH1p/4Vt19FKANO2KTvujjZTfTKZKDhKW2GraLz+7yUC/XzsqwiJ2kK7s+DvD+MEmoDTO
DoWOm1GZCVl8EmfwOiIJ0gx8xWMY45jagI10jpFyTHA+Zfq0Arg2KqZWyhn5ZqeiBq9BzKpj1jRy
95H8dP9CXLm9ltzx6PPMgnrExjuYB7Aw5n7B64BoZM1XGijVn6VLNdgRC2p/6ikiF/hNy7JjlEJk
jAiaT2551HmZkff3wti8DjWWKB3xHxtn7rwpbk3eBpzaO6EI0tQaaZPPMKzVA3nl8WmJo/5Y8mor
ScNSGmI5pMpNWBo4fME6sHQZXZ9+hiUYCiffJ144vgJR6c+UXhd3sfaPgOKwsLyy3GWTCEgKTa0T
3l2zcXfAbcaamJISuNsFaWUqZrh5E7dWaR9QeWp/MUiNU1AOPV2B+JHF2cHvLQJDY90O34BRumWR
tx9qKMm8s60PpNqUAHSiRpCg7kzphGW4l3mcJCCNKbFR37tk+AGgIQysYU7M544Xz2+rBBePNzkU
YKwZksDCJfVerrT7JwRn4fjg4YwTfjN2QMjQhU3tn23rnp8wIr2wa0R56gvJ9i9JKWv7JrQ4PqGA
RyKIq7GptyPuk+lsxh2eXirrovQR541BgxL3mx/TEbq5LXIWKVc8/10FeDhOP1Ei8TxRRhovG+I+
GJpFNtnFtqj5MBDcnPxRJS2RizktTEJr2QgPEWEcCz7PMb5kKobwKXtcDvtl0q4qX/EyuGQxmLW8
2ehhktlz5lk9apZICnYzmUpjOnlifAyF10ZPI26kOwwlDBJxphGFhs/iQw5k6JemWR5qrB1MKHnp
dvjzRMt6zwOTdCw0sfIzpbf8I7hAbshd+vHUqkUsJ1iW9QsgZoBwLctq4AnVOomlUoTuI5BXNr+k
qHhbWjGsISBlmcZv2x7JT3rcrtC+SrKMZ4OgKw9D0hdUGLlRnx8UUDDw9xNQMBKgNdg3CO36fnQ6
AippmX2MmFQZCwnNOasnmU44VdXeeUlafiuJbixA+uD+biHxGUhnbO9x0HIFloXHzlNZMaSPRoNt
4U+zq//LOo0qFLJS+jkBCcBds6qBU/IfSdKmS2YBH6+w7dM4DlI+kNSpee5rQZGyrkntPAtVhL7h
iLLYtaBR6nMhPHmgkk1vjmOWQ8GTUyL+rHRTpl/VVr+mPcqgcKjC2KTsF15YvXYLVTRQE4KGCrXx
nAjd+tXVwNUlj936CgTCutHRIt8jDnOusOigL13IJckXWI+p9QVWtreLCpiNx9sVcqf2CexUP8Kn
VQitRlG5AaZL4fqyYKG6Q/bCkUHP0X5s8vHZQG/90frslZpg8C2Rh5ZKlp1EgwU5Rc1/QAufMN3i
yQ4zY8ZW20zPkFbcM1caBo+Iq/k75nkKHKhHRVUDMx9myveAcW5yw3zn5ojAoAptz6TtvSXt9Dub
aRLQncJlzxnQ1q3COzTY7BkliDmgfvfxE74LqldxIMT/zAFfBw8D4Grne+a4fgfqdLKJkW4mqrYr
c3yk0WFb2iTEgcM9EpK8u2tc0WOIJHf77nQ23sVpbOk0h4vrF/isdmJwiO3BPKRuMTICHFSEXJ06
PRhdl2MJcYe9QSkiWEqneSDTIh/rHgl+G9LKBbpgHgNyJh8YHMcrurV+TqNaHnXbFR9W34cnOHk0
XLmaV30udeNdM7V6pULrJR8wtg+6l/ydudjvdTLW5GpBjVQYbHKPhbSlNkbmXtzJmK4C4uA2r3QH
cigJNjwN8UvDwszeWD3+UBiId+Rl8YYg6F7R66qfKBTq0a3WISW8gh0CYImDwz3LXNQ3JgC3XUep
5dCvTv2MqXQyhPsUQ38FEwU3oRAS60pbF8TqFwtaRQ7sCkj0e+G2vx579QCwTfg1g1H6F9LFzc1Y
WY82UMMgC+tpY7ragW0Ysnfh8sLWCedcBkcQOXM6XjxJWb1Gmv00MGIeBWyVoKUn8gGoQ8Y6lSOK
PdchykiVdF6oBaUR15sUwbrdTUDlr6WyizOXWTQ4986OMMFb0ThnKMEhYdhYj5kLx2ex5LO1cVv4
xflIkWnJieOjKLNzwKm3x2DCdZHdFXrHgCNxtj9bUhGbfjDfXHZLPmudYkN8/SZrL3zQJuOaEprb
DGSuA0BJfFRd3u/mRapgnrx6hxJc+osGR3Swu/obhF8fYGftg86y3uOZOCSl7FvmeMCS4IuZYFks
eLp0L3hLnZOtsB+3ggqtNsRvp1pSz4byXvIIZhw1whBhnO+F+CNQR1WaZ4mR+ljGsfPOSvxsLxjF
RZskNCTbaKqD+Jxn9ddosmsHA6FrlGEioerN2QyLdG9K54hb1do5rl2h6YTxAWty7kdtjIpY2XNQ
9a3xiOTvnu1kPgPVQ2sOxxeAOhaz0OKr2JrP+Cy/YjFIYjctcGzcygGepz9AIFmwRfRJYuMEF0HJ
12ovjAiGLkY0Pg46WkpO5TunhH6ijQNXz1TLXTtZgoydOVvNRsZl8ynwHAdjU0EHbkZcw2dqOqWz
VZJ3A08GUFYhNpOLhZcFj72HiWQ8Nau3gfGVcXbOLb9TgCfGlZPH8YSLuq2chwbvJ350Ee90+nCR
1egpZ1rdCVLQuOGN/kBYDGvaKNQmVvm/wuTr07uLdm+ZAk+u3nYHYC7jtnWT6hKa/avH7vE5ak2k
phSLo6J3tAvNfS3N6VvoNtcJy71IFDDuYCCDQFy0Acw1oFqE9Q5Qj7KHDmrMvu61bwW8eEOtVo9J
mKyF6zgdTRkcRQeZtPKbekFcIlk+VlTRE3vVFfun3BPqAQPZlcAyPeO2zhbHncvKN605POZS47bL
5Jyc4nJA3gAQsB+lLlhhEGIoKAGAHJk29NfSVGCRs6U6OxXUHWrOJ6nuvseYltvwNKQYuIxjx9zA
9uoJkIrkoYE4FACWanaNVyevsdC+gbUP48lNNNCZpKN/sRvr4GTgVu/x/Ff4phNKvrVysoOlpbwW
4XScjszVvAcrczhDs9EOqRzqR7pY0k8u9Pijksbis0RvS+q5eqQKQl4MUwXe/GNViYVG1JKPXQFj
gCgWsocVMUXHMZyj8tAtUn3IHt3ctDeea2h3XjcYV8Y/DcabdD8hEH5aZu/8VYOLd0ZE87xVadQZ
R9a/XOuTz6GzwpvDW+mMrhhgJnCvpBwutinpWk1LKxp27AzeS4URnzcseKqea0JC508x5diwq4EI
Kd99lmR/k07iKPeabMc/eCc9Xur5LJYyek80eqvd0JBbBDqXXiDnz2zO/5pRqacmpsbcAkaCZJB/
626I7yNeLi4NBremxuulR8WlKZqWraiRYV7OdL+grme74PzIN7bt1sE8Du4ra2HSHPnAlXKgwWSf
Gi1vpUZ6F3ddsg8J6iPtSkA5okgX53pqeQHWdvHCfoXOWR7rydIruB1x9sr1igOJjRtRNo5/q0IO
SG12TGBHnULe2OHfonVsBA+XX7NlaE5m2RsBpvzqmWrukKJrapl2hk55uxMRsCwY177wU9FWPvSv
rYYprihdh26/Cl5SLZmldLbMjbfSRtg+3yehTvowvbtNFHg9FquScM0ymRPc9bJmC20UfyNzrmu6
PTSIK5KREBX72iepfMsWilumOb3ptsMrq2ntUzmGQd5m352Wg7iB8u+BEnRmfpmkzAg2RX87bRnO
JHrgLo2c13Bd1IPleSYyfdLu57hff4YuujlGvL78HNO+aG7U7SORdC+8SmdfHytAIFbR5x/ScZwf
fRLpD/4yiCpxUvl01FW/oQwfk4QwjD8M/UdnLjflpIgLE1usbU8xQLw43d0x6v3Qwy2R7XeEF3nL
qiolMDXph9Eu1YXl2FogvQJdMtY1Y6x8GyvjllfINxPcCSTpdKwWDhqLWPbRaGcyI1MfJZuupYRt
UHXhI8GWe3vQXXJkw7rvqF/ZAj07bRaSCIm6c6aX2Wu3sIcZpKLAE5VUsTmsstfK5FyVWkTUFfLv
YXC9PTj2f2jdCyjrzs9hjp2TDH9lAtz7yGNiXSst3k8z6a/RLMN01yGC79rSgGidDKPGGpi9hl2/
tnhxNuzNwaoIht5JL4B02vT2ZNbapZ4v9gMJu1Hn2gwVOuw+vVodwHAUbFeKCtSM95ilxLFkiAOD
MA+9XHJOjjTnpWfGr2g/YZq4qPIDKw827OFFo6rMgS5SkzrCooCKvsA22Ueychm8y07R1AZhVIO4
tx9G7IblmB30rhFBI63iSZEX9Ktk1QrTggaoLmcYLpxbZKUHQYCPaOnU/cG/3+xNS5sD2v4Yvg0J
q28Y6qta4rsLnYaRBKJzAc+5XmVwQ9jVNxnl5KfLumceIEFrZz69lBaGd7as9g/XdBoaTGLV96zO
26tBFpGWUaRjwx2+Wtsm7LJRIrnHo4GL2vGiVd1kiMoAbkLXRqhxkvri9eqGh/CpFpieZ1oLNzBL
vj1VVmcwNJXfzzHTolpbxzMWx+dWq5tj7yTebopIIMqSuS2Jvuei5eVoTVaAUeMlFuWtrltepUij
ExCOSB5GxqH7wDaTnNCEC5k9VD4m7r5TUnsm7riKt+ypDQy667Mv3swVT5d6jDlYNPODZsdPC+sd
nDhZtYvwTj9pYf+YZ1B2GSp0H61G92u3Sf/q+Ag4Znhwe9vL9hMCls8J0kJswqLkU3Np00CvDU/J
MChqfkhtbDD9phFOorW0L3GSj9oms0KF11rq3ZyjmVUmGIBA8XPWtSUDAiXc9CIwvFyAgW/v2sQq
D20aQ3AKYcw47m/YxRcLLzXkU/YzmfuH64BzXKCP7I3RtK+So32vpSSAJ74XZcjLEYKJ8PHscqVF
LO3HoA7d8cW1o2qX2G76QvfBqWGbczVlY/4jV8OqbkjDD5Oo7oragwFXD67PTu0tcvWBlC2XIpfs
zTzh1qkWFHVvnEfWX7iBd/o6dOy0kKmVYD5V2pEXnUAQP3iaNaKyw4LJTKoSTgu56GsOP/8kF9CJ
fHNr+eUVsru3mvlQQzNgxYU0f8Txjz8x9vrkHLsQ+Q0Gjg2e9vS2ZOxNhoFWgZSn4zVsi2Q71aL7
WFjRIX9QwA2VJjklQxQ5x8LGpVqhhzDLo4mBjwbUB7uH66aRx+aeZFW+41mr9oAOWhItcP0squbA
M0vMysydNCYBIeVDmSbtBsOOT8bOtQ+mUGD4RMe22CQfVmokm1ijONV4IkmXzLwaz4acimdrivpX
1djNQ5VFetDFy/giaANAv0MuOnUOOoVdzOdcUahTGQWzIf3Av0CsPcbJcc1USYqddtgCAWAVUTLk
AT1L9UNTd2YwdOJP5pUn2+3HH8Ud7kwAUHD2En6Z2HaZ3W/MB53vs8Jy8BU2DVyAJF3Cfk+7w8h2
NQwfsW8P50hFTnrPEWusYLRRg46O6Dj2a67MBDxRITZx3XWC1Uwl3xrSE75FXfSjTBCktaXH6Y3h
sbR4B2Tdk5TujxiSGK2qNfc5PC1/cmY8yZnh2XCZncm3uHoFC4PEvnJ5bopBQlCaCBFFdP/gX2/W
fZ0+AcMhdYth3cqWv6pPmj9zIf/OZefsc9VmPvvvOMNHWPAso7YdFtAxT6ldaF9uXYVUSK35dezD
RExdgz5eaMcNF9N82ACX/Qu7l3ylwdtmpattMxo491yc+m3TUybDDw8NI17v9dzlq1NXRTXZeoLl
VkRHGxbq3tguXnq0ywSzXNMqLLFzc+HIhEWAWxwrtj7M791gVACGSFFxWFJzmb8MJqvKkxzHFNtG
W/I1hW6FWbGP2QkiMNAPk/CJBBh2HLmHHNAd8xKL0NbBQLbHuday1kyK9o1WGKK9MGUs+1RAPqjG
B4k9i52vNqh4nccwTigir1WCEU8fLgv2ZcArjrT9pQg/mbaXu0WOWt8QUjcOSFTqOIBXeCG0LIGL
YAp8a6SC048Vsbjrahz3Wexhuez5v+t6F/3Cnxx8jyrME5H4L5Ib5WHBwL6a6WiELdZedm2GJhpA
UGlK35SVdWd678/ZBHkM8xUCnqdEdAud1vETj+8lVncMGvWIVmukH/TEdKdYscDngtuCLZWswwjZ
Dycd3ijLdHRIFv+sF9iUx9gQqeOjLYMV9jcZMrKyZuwaG1BT1GXR3eiSYkFcQzHZoDlkexYPZurn
AuMGZv5YvBqZekvnEhlynmHcEPs3Me3ZzW8XF2A+gZSiuhv+KOdbRs/uZoixGfH87KZycB/w2jjX
FqcuEGMgjY3F4ne26VTiffA3MQcRhMUcswEb3yLDBOUKZw6SDHe4Y7MsAxaQOgtR5ZQcT3TTL5tk
UflK+xHiPOixvHYMwgeiISbdPJBJwdVTpdMAAMO8Np4mkZDTYhnk5xSzL2a1oCIc9IYtQOnF8aF3
G9LWCYRvK++8XYsOg82Uk/eL6Qoze9hbr2FsvPOprgo43txNpKWXJZTLe2nBL6y6EUtba1CnuSTl
o8h05btqxk+dNnd6SFnah2Cd18YL8Ruhf8ACXNc56HuCYDwkCv4l64IB0Zw3FVBPmCyS05dvz9zu
3BYLT61XTEopfWU0vnm08zXlmRaSgVLK0GWx1GV+uk6iIbRCqjEmF6UFm/2OZOymMlOmSG+kNQpS
+K1O5e+8uP96gvwEaiCT9BqdVziUctyWvYUJdKGe3e9taXB3svF+wieExZmkVWC45eqcWUr+wMV+
JYNGjbsjneSTF8kTIU/6FQQhdmDlDPyUei3sMWifDu8zTBASC3M/PfD+bZ4mkpnzkci5SZSKv814
DGZODTTAnsoY6zE1xKnH+XpAVC0OadpTEWJQ0scGz9uxH6hYcwqsukaUnifsGXfXm3YxXOG91E3W
37n+vUTaXjUtLZY5lMVmzNG3YsN7mkd6FeRE6Ug+10e3posKE5j2EVHmC/Kx1UOeJmeBHNiIr7Ib
4jqgXRRsyAgptHTsfs8Q2p6KBasX1Zj1zW1n49Am40pxoCzOMxQxAtNjx5OmZ7ZT3mPqaffRNKqd
BQUXf6yGhpuPxkQBUIPNvR078DE9jZruiludv2p610DuU2B/7gtoK2skwv2qTGXP/pTOS3HWYZ4/
S6Ta6oRZAL1Ctd1RFdUIzLR1wwfV89jeWOhWuT9VGaSHeC6GMbCdhVjsjr1f2RG7KYzz1K6Hd6Oa
5ymb7qmh2zujUd+EiqZ6OyvcluhDTH71Qg8k0HNCsW0EcwePVISRzQY9sJu4GR6KxOMXOOn236n3
6lOIToetEemvdfNXTSN5GM3o6Dp2sBh0+qYl8B4RyZ3YaE9ThDaZY+7J9Ay7hZ7DJgqJA6PWtCI/
uwv9rvacj5fMyqG+CRk127x2C9626agbW8wKlHHPo/HGsV79YwpY3msul5PfLnJ6RmtVz9YCfTwl
hn0QKJKnXNPfVkK2T71E50e64b1gf+6J+sQj5nCz71hR6vXJ0Rv3yDAB8iKbpI/dHMHOoKTlEaLC
nJNJblLy0FF4sXkrZTfNVGI8swOeT5BVHKxbbt0fsFmMHqsODEwp99SDVGN4FWKBKt3L7GMucudP
TZnQ3Vpy841mV7YCTaHcjQEamqdIUR20ZVkVkREJ6cEukAQ8AAfAJmurfU35g9+bvKqDQVk+agVt
iQtB3YAf0WAsUzYhaE7xcDk5MkzuCTC26+gCMUMTg6QFIjKdgmSeCKwUo51tZ6m6v27FVr6TDfIT
J1XgOlyyK767WpHMsQ9uAvB7Qx7tAMKu4TvIFY/eWhzN1MqmyQ54FFboxJ13OjGRQ1J48qFask/o
4pG/ECcmGiebU+y0D0W3vFSgqgzFyggoE/U02tL+6yPUQ09WeLGdEdq3Y0n2i0WubRynaEBCxPaw
/rtewjLJfwqsIL7XDA0+rMRbCLFqWTC0oXXQ4Tvj2cyr98VJ91ZSPDpx8ps5HAIE8Elj9ynhBNYQ
vL/qsVlrMWxJRXiipdsohpmUDmB3I3igftkhoBHw64o31TsZuzLw2+iwHLAtXqZA49p/1JWZXRdF
2r5DfUa5YVFUh96hw0J2yLglSBJu8/NA2/sjtckVX5oZFXhoVJB4vX1GvuHqLIthX5FmvkQAhv4l
MAWACQN9Qk72uH7kRnWT8+wd2EobOLAIoS9TI4NOuv8khd9nSoAYOSCs7zlyILTaKR8Cj3EgJ2YE
HK0LKTCn+qjZJLjUkC7Uz/TK3trtIA6Va7wKb8orMi158zlhzyG/C0kqDvJEGk84y58ocTBP3YpL
CA33wa01+wGPINtMFsv01IoMaH0cPsVsKXcUWxpyh5O+pwlkMD0fFuT82gy9+I4cTMCGSz5qSCtx
qwfBfNNAddYPpdc6O7utilvhpdPOJNl0B2hoe8HM/1xuOtNUcLIxOZ1ZctZvpi2bNlAqHp8zlRsP
SxrydTWT9EAyMj8xC7IhcQwC4sAr1706wy2rI/qdRw1PgtPkvbqP0q7/9G1kfTLH9KcsmrV9rUR6
9uK+d9A7NGsPZEv8IOLH//RZYHhHJM/nrrzKKb+OlrpVLJKI0ntExsc8ye9LOWQBfR5r1wqhp603
OiYsXo3yasqqjgU3Xv5ilWCnaZJmq0AxR9X8SxJwQEbLsY4QywuPuDxbwhI5Z7OUJZDYUdzbZuIP
4ZmlvT3/EGnXBCO3lXSr63Td25YMg3EqqRGjwQM2h0ezIZvPY9zAAkW9qpYZlhEL6UM5iSgk0tGb
2lHjNCcDVjXjvTMabUKDEeGlaUpjOKQ9v4vnBXARWM7M4WZsAZymsIfSTAVrY0f3KA6VULJxt6DJ
7G3gkXvRhdh2F5tzoRnhl9mUkqGKK5KhtAY74idma3kDkEDZd81H8RvLJT8O+Sg1djscd6VOP4g/
koS7ubjIztCqvIBvYP44F/ZfRerPDwUs5NgGY0iqoN2MPG3pSHh6dhSN6uAn8n+eTZiMzAhr+B4N
6TetIwTxXuTjvrO1g2EXOfG98snkboETnkgDgg6FDVEd43kBFcZKQLAEEY5m7M264UMhOfUMap3M
Lp1BqKP1BIqKxWaAZQ+QxlTi8HaUM10X8rpoQY0dIuAi+WFKRDE1XQ9SVulUh6hifYBv2vSWF7vv
YsdvW9l9qVovcroaijnZhRMm2C2JOB46zBGDegOmhNnGqgb9ImnRPnlppnnPtLE5vhQNONYSfIpP
X7TxKwgDPzlWFKrNhHVppzAWfMQdzL1NFlvmtQnnnuY1TN9B6iVLuMfhXrZoQIVaOwfZ0mdTj34y
GV2fPHMBnEwfLCZydtm4xa7TpvTDjo0sMLlFOF/cx8fhqKl6TANL76gihaeFQ83h1D4bc9I8VS14
KujHofyCfy+LxxgB03rubIu9EpCHKn5SvAwq3wu9urwB27a59tEjPdQnRfhzCpSdavYqosWXLqHK
sR6T1Hxmr0m0xdQjt9tAQqGDcMs9JAqSkMAyMg1F0ghjBgXR9ZJfyImalFmXmsuMP9mzGhEzKPhl
U4WAcSwsmaF44IrE3lspKFoJncxubSki2Tl3sI2sl6k9z44h8ucJdIu27xM56uFGqKZCD8GlRU/W
8qctaKc7W8CL/hBRNYK8tKPlhu8ybf027KL5lVGNAD86e1L+uFZnPzH0FXKfW25ItHFAQOoKu3vQ
cj0TNL1no/NBrrmqb2Yt7GXPOgB3y2YRaIPbOYa1Um8QmwbIhxnoz1ALCYMlhsUbr6IFrN5qk5VP
PH49UjXXLZ3ZC8OuR7t5ZR6JKtp/LCul1hwbm73jFUHva5iK4SFhkZhfInC1OGkwhh2XtC2sB1GB
473SlVDeufxl9oEL0Mixm03khkMBZnQTx/zsm8yFWwU5ZoD9OPK6mJETeFt6XpHztFoGNQODrGqx
49RJPhgPTSoV9bp4ndtsaN4B3MmU3yD2eLAEat+GKYv3hvLZ8ESHmC6ORdxH04VF+2zT98t1awtc
P36viraSuzEciLAoPvhLkdjWeMJzVnaQ5Ez3gAWsM96I99JpalEduneYjX9SGjreWIY09k8yWcll
tHsmVJsdqg+8JTvBsOlv+SjKg76GSSqdNqqNViOxI2g4q7UfSM4bilpGEWUpo/CrYmIdnxzcx5xh
tEubhWZR5VJ15XrdLQYyTE4XJuPvROC52pV2LJsAA87Uf+ea8qLvlJbz8aQbo5Fd8l4OR+WgmNIk
1OZrFn1s8SRrUXiqcRzpd6zZ051AIjDAtlP0YzvFAtSeIpyY288D5iUD+1vCcTGZCfavxbaG5FKS
gUsf9MKgvzGajfRkYhmvodPEFlsy7soqR0Ckw+FQ6ilGX9FEGS4ZM7pHyqOZwM5b8vZDkdMS2afz
RcPE3bNwtpN3bSlR2q2SduRbY4YaBlgTiJZD27e8ptPivg8D3uGNNlEaHyLBvzV1be/KKdTvblWX
Rztx+j+R4TkSvolhC8yV5MLO3gJlNkng20K9m1U50OiK4oFenFbJHlGMer5RRXq8N0wCDhzsxA04
cWh26dsQzzZ+5urLdKLBZFJIFaG/iV39sY708YeCqOFjyVA0YyJv+TD5kMPRQ9sI7s1quxBhfQy7
xsDSlXcLjnC90atTCpYDwGoWDYhtFL0UE2sXmNIgg4jKm4uxfIvB7sc32ieiLkinKl1tHnFCh0cz
JW66b0fdurZcxZe7KbDBZRCOZLkhd2OT+6eXh2ojVTeP8UwXAz4ySvs2YtBo/ilLRCBfsatFg0Xb
78+d1g8WgmYk3QcdKn8IWCIxPisuM5AW4dmJfUyz1qlB057wmBraK1A1WASUdQwuvNeVpxxvW8G6
mmtcZwCRPbkZJv0GCSmlUDtPI2wFelit5daihINnwgzGpsCre+rb5iVr4CvYq8H3rR5a0/tVhIOH
G3nTCp68rQi7aCw3scI8iLnTkTMrXeb2yaXLNahCXJPbdoBedUnGwVB0KphlfKxdJoTDwJ7fx7HY
v5ptAhitjiour6vR5igtiA04dgH8UGQlfxj/O5/uN0xFEXDNR89gdXmuBda9e++sDsN+rgy4pC2r
Tbx9NAE9DCJ3yVwnJMBpy6Jqig6BqTDMivSd8nAv52VzVGI1BuqrkyZIay/+pSFDuA/IlU7xgN3S
wgXqCbchDCxQ3pEiU1sS5kpHXj0y1nsRmOw85c30opjNCuuKnbnAWt0xpGbzZep5wT7qVYvqhdGo
OctirN7Id0yMSqXWvee60fhZUtTig7mtOCZMJ2ye7cgB+oJZu3utiZbHLF5MZ6e3bCT3RhRC4XJi
95gWbfhXgupHQx/qM5js8ERp83iRiSgg5fATWDQad2aLvbMn9pGy34MUamMn6LiIsezib0DxzDiH
FyAV9niujnGAmb6bdlZsAwbEQ2VhHzMtFrCkFWM/EgSFz2XhxWvjRT8s7tmxDBhc40B2pee7QPit
sod830EfYElUSv3VLVdwMxAspEVjSQo/Y0tZbL1mBpdP4pJ7XM6psk1VI3Pa6lpzGzM7vyWD9G78
Z7LXw7k7rDbTOb5JllvGxhjMPt4zeHeYiCndsG8tPt2j5rKYJWg+4TkEeYrXLWpsnZWFOb+ZwnLe
jFiJp2zIWJuPayPB1W3Ntr/qdJ2U1x4JJvwp2PBxchiS8xQeHcVWB66YKI5oTbQ0RTLJtWTnEaOM
cl4TfH8P2piYvHIwpbxEUyEvUvajlm4or9Hy66xz54FOFQOGnzj3601XaPKDyVRoT7rOmvRDhyi6
x+qUvw0E6sYfTLmQz3ifm/GH7BlP9vjY6/FepnNM/csk8fI4cz3v2poyEFpvpUVGR1ZPJqDamWQ1
d9edQ4MOv7aKeMV5KVKF/2tltr4PWpv6XIrrO9+JUF1I6hkvdI/QQK5zaTgmbFclO207+iA21c87
HHIejxa/8vAcwpEkyVk3PhiQgWKkUZNbs5tKiy2TYcfOg624IJ3AMBb2sgGnMuOHaqJkBUiYZP9f
ETYi7NomevwcegRg9bj46wiXP9bABOmzzxpNPF+M0IdwNrwj6PueFT+Pia/PQxOdzYn79DbDZ1/c
0saB/YCU9R9n59EjN7Ku6b9ycNZDDBkRZJCDuXeRPrOcyqkkbQi5pveev34entmosgpZ0O0Wuhst
E2QwzGdeQ+ybDpWD3GEraOMJM0Hno9BOY4Dwsm0Np84VcHB1AyYX9UvP2eLj4IzfPORJbw2Lryc2
VI6Hz13eGjLf4HzVfEErG8/wqiQQkXAqmqugrfSJAkEYr0FCLMUCR7HgVKxqGIkWmpPuynKViI62
cizvmMeRTtbC4MZYUYMFjhhqZ9hC75qvKQHPX4LGMut9N1UOpZd6wgyom7Gygps2rAHvqescwTx0
/uwwjzcJvqEzBF6/MT6D9vSPrq41hyGyVfKhEHk13kfwPYt4naJOBE8sqQLX3lmtVdb3WTgNtC5Q
QoVEYANBZRFUPTIksj9Sj+2vAWQJLJMntEUM277W6L94G6DKNgoVcdFY3yqk5Z1NVxM1r2O0SSbg
KlbkpUhQ6Xw4Wd7SoypCYZfVpkBdxCON1oM9dZt4YE3S/cJ3OsWFm+1A/rWDFBhsgrGzf8Sw7m9c
VukBY27dYuw3F+ODMkzqwdXgI4TewkBBUDiNFfT6moK8I72x3tgTunJpXYGpBVU9/KBJFIY/3RK/
4RtY0inEU4E74E5QyPRBYcZN0t6HqqOZLls3T/do/1j2AzVy1OsHLfN9WPkGNYHKz6DGYWFX9pDl
D44Ju3QbF3FxBYAg3faVqQ/BCOx0kxXUn7rRRnNK56FeNCcDpnmubzAiJpYO7KFptgDr5I5S+gDm
ik5ghS5O3GVP7egmyXViukMBwH02f3lhZf2iUIOib2FIz+K3Iz74rWLD2Ju5RsgmGFvkwleRk9Fa
blP1DJNTbaBMdMiJ5caVCeGZoI7aYGFsytS1cjTh0hQlEB/JBXA8Ive/z2MzbHtUOjqFHFkwo9zZ
5oY4VYEyF54i/e0OOtqzkxql891swvoGQPiM6FJZ7IEn4H5CGymW4H6mbofK2Eizv+io26AWqELm
IxbdFonBmqymbNqdXQFRp2rpDg9EcHHxjHYbqANu2V7DHWyJakp74haoetdx17kCuzkVI7hyFP+D
dYF7Jhjm0piSe4yjZ3ffd4Rqx6ZVvn1wi8Aqn9KFWUTpHQmZ72M/jWgC5ihNxQtyuixPMxJl0MG1
KTpygjmI7kGF1+oeAa0BPpjqXZJxLzTQqsHQuhyGE7qKYY07X07Y84R2HHnURjiLEGbhGfbWdqKO
XuvM7diQ1pRx+MltMSFcdT1YwgSIdVLAmzNpQWEVgiVlsy310P5W6dIHjynPnGrtonNDSortlWir
5yIKvH1kW7LaBcIKXYBctnrKxsZ7bLukfbJqL/w9IqpgfrMRZ1ik3l3rF7DDAZR5YvefCNpDJEnC
EUBCYlcDF3mIvE/Nn9J4BYVTow3CJ6ObjK8UiaYHL4iVj9GEi74tsn0of1376Mnd+yTrvyvTo1jE
WeA8IYeNG1KaDN10lyKMflN6LS+PaILEcVX1WbBVZaUEXqgV/k+dExb1NrMghq6VlU5XRkx7ERdS
q38awzr87oHAsnZg3MPsk1uaEEp8D1bWltoxp5o5EkcEoI+fkKc07NOk3G4k7kkR5kbXyi5ypL4T
DFLofNCrMzvPu4HrUpYYu1aYBmUOpbKrDAhuirUqNpuwTkJlbTt8O65ESQMaATc8tunlce9tgQP6
4ydIQd4XmCDpMy3pod/WdK+POnPQ+EcQ6GEWtF5OpKROdgrofP4Izbr/7Jq9ewOjwZgoYbgTXtgC
kVAvsIb2G66W1VBezRU1oQIQFXfVbdTT+cMt2Cj7r5jcAFABxDPTMkNm0Idy6ZmAx5C5nSmQcayj
cO4CiFGFUV2NuOcWaxrztILCrhnoC2JUhZ2v7To1asPg88bb3vL6u75q9a2IiuzRQcvQvzPGBH9a
4fcjrsmlbj1rk1tlQ9znl16xFahehkjtV9Eh6kr7c6jwqjvSpNfNU0P0Auk8FaG18fCQ0aTSJeq5
K3iQAxIzBlL9FtaCB79W0Q87tKpnW9UI3MS9+TONU+8EDKb6p43M9jqOXHVVpkGQ7oXXY5DkQY6g
XDdk0a9sahbZVjkHPYY7hnOrfZpbt03ohx65ISHx1WSbtbgG89xUB9nzxiC2UDbywhySVjG6UYUa
snDkN9W3xhGSfTN8hpPmmZTdSUgRca9hHf8uXC7/u0xl1HrpSsyF98tWjYpv0qGLqTAJ5L0wEuBK
AWjny5H7xeLu3+TYB1srD+GxQ9/PUX9D2gGaGn48KcIYx0gYYmRazhgHz0SaR8eJwcQOU+nhcz71
wUMN0azbdpOVICU+h1LeAXYxOiCphPynEcsMxphiyDK+dIfbnuvhXuh5usM+2Ck/4TeUfs3zgJLq
4AUOig9RGUFAW74dArUglXKYzJsG+ovxoASCF/nBCjAOQdp9qr3y3lAeMshGbCOct+o5c0Sx2ALH
yM/boYekh/btAlSqHsgSVjROBwP1jtIe0fbieU8+SqfYN9hll/UvBh3BUK7ttoQeRjkqGoMDtWbk
ooWcl86vwuT02qw4fYAwUpCjjDSFnwNE5UrY5cVcb+irwwGnlDLqZ4UlGorgQEfia+U1uo3QC0R0
plxxZXn1tU3L6cXxR6Q8WjQiUiolRUCSn03YpMZoOiAbMaoCjjMC8GSWtp3gFtJCx7ResqxukW2Z
+jAwb0gjW6B7KWxNmuiyUAkcCYgjQOVcNRtU42HG0reiNnQk3h2ZvKZwDpmVw9QI6tHAEM+1j9LR
SYN8CFEJarAInziPC+24/I1UbrYPBrvcy4qU+7e2l0XSYdBx1J6gM9mXUfZzjKWISe6tedNjda43
+HizGoeuotAadtiv/ZgHGKyHtCD9uI0MXRZ3QhhdtauBhgVrq89VejSa0XSgX6vcvkmCBMAkbnwQ
T/DsOYysf2Qx5eCYvxWQ/HQPk41jMya1v3KGABXdKEmrO2Srucr9pBxvCjoGpreq26BynlIIl+oR
9kKWBivAT8YWaBswwhIlKwB/3vBCJxAthsgzgclTMQrAcpSGuEkJvZ8tYpDsfo7z6NGhYkvuRt34
J0YdhHauCup7q6njYoO3gnuVs6+/Qnec0UyGv7slIaNYRC/TGpOVTeoxoqReZM5VVAT8BCr3aAvi
uuAi1NkYdXlLey1C+zScZeV8diw9HZAmULBlc0wKKebJVadjFH7zpDo2skyMu4YcCAiHJe3xruA8
pSNKSyGbN2OjAwfUiyefIqQAQURFXp6eInrnaw9gclduhiwW9Q1o2ij7moegZ78px+k7TAwBva8d
v2mHdRKZhv8pNCAI0VlXRAjwYQvhfCmQ9NDGKkB/TLxAAqJJBqjLS46Aj8obMSpEbeg12N89HOJ8
KEk4H2Pyw2nk7I2Z4kVGlkPx/saw/MT/7RXUrdAq41BGVvdbyRd1DmyrusW5IDOt6kY2OCF/7m0K
4Lu4E6UFCdPUeks7CuZc0A7zFhYC3sOaPhRyL62a9bU7oXyAPMWsb3I8VjRtoInSh7dNqefQv0HY
8ol6Vwh+jT4oQYgLJR8mlCSJKiBB6KQ7xS6QoSMH2uw8YOddBYijGH5DzFzSR0yx7ZN36Szzdelb
QBoJGMPcfW6oUpGpl5kef1E+B8ZK5jmBWqDcWCaUIbHEGvvf0uMN15aKqFF4Y9c8JWmYq3VGNejL
xFlMO9RwwowIbBqfGoLrT+ncG+yssHpBR0cdqtLq5uvK7klLI+Redw6yC8GzssyRYsZsJc4vcgwF
eY32lnhMw8p9mbGICIKdEDMiHiOnP7If2krQxVJ+/JQXReDfdXD0d1hmIJjeJPNjZ6G+t3g090H3
rMbUCrdeP6GdimVZlbf3XDsxgOcsy4sXUQVsT1gw4VeOGPdLMw2agks6Y0WLD7n6ZBm2Z0JGqPqe
ilo6A5jIlLqfyA/MY4s1xrfC7dzoBYARCmajXSc4SLu+fOgLX8ATqhJSonBQXwRG9Sd4yHBqiVft
4KlFr8u9x5yUbIud432f+rHfe9KCpDyW2VVtLZB7iqTpCwHsdKD8C4vSlU67xawZqUSE/VuUwIAN
TDeZPdUvECWi8TFx02GqV0Uv+JVLhZSiI6Htz5Ze9oLcd3C9QqMG5aSuhFiXZ7XezmTMEF4CcsH1
3Hoy+u0jOHk9Tjg1nqzYK+jVJa1T7kU3E4Ciylfuw6iLacrUFfougqAVGi1dL3x8R0et86Fxb7GH
JuSGAUJnNyky9yst5/K+U6JHYcPO+qbfMv2GeZ17eqi/Wuj7GM8DJHFjPcP4Wpcc0upoaatG/6vQ
Ro8fg+zDX5r4ND3WPXoRAj8MfU0xu68PEoJyv0FkLgMb5TVJeed67gAbjkzLsP+h/mRD7DZQWigf
UjDTxdbSGj4ispgoZEMvHmiv2kYafJIG6m5mNOL1sDXmpnIfgriGUkoM469pcSL8gXQXslURnDlj
y/Pp8qYczAL8scvJjJ8C6oSFT1q/8Wfb/TnTUsKqmV3wHCC7Ac4iQXcZPoWBcSZRoUjXzZwN3oac
SMgfXg6Bd412Ml1idH/MiWAYbD69JhQMEBeCCUi5gBbZo2wNbCoquqDoPjq0KQeRbW1kujp6Spo8
ADEuMCciXDRqtdlCRaGyG+wGCUm7R8BUriXduCcw8mayi4lOlg65ObnfcwRnkbUKRZXvaEr7EFix
gj2NQ5E/Z21d0/CIuykAWbnIdpLdgujbhQSoMHw7RFWQ1AvSbx0n2HjnJp5Irqy4i9pmZ06lNl5K
ZLf017Lz0GVsA+6dE6pboPMqi/+miEf59AmFg5TAmOD5ToydmcwrJYFx/TZNJ2beOFg8BInRZZsP
wPlbFyEWPvGXEgHs+QW2gBOgpBNnYfdY4Br4SO92DLBQcIN/ENjukvuqchXy3iAV9qnBHBIVa/BO
mHna3jf8niw8CGQ0fZ9a/I3DNKDLCi1UrtwpAIOtzYAUggbFopsUBPFN2QXF79R3PQoAls0/oRs4
O8ftqTUt7e/pBLzbrl/qaPR/08Jzi+8DFwWmkeC6CY8Mv66fcqQZUI6nBvjg2xWlgQSBIO4P4c7f
EyMsIcUR2EHsw5Mcz5qSQ8fugKXeOKM5HNLZLK/qcPDbJ8A+o3xYRALqfStaJAs2ZVdNuIl0PueI
CmHMP2JXlIWPtJgEY5oJnFNp4Fazx6zC+Y0zEYlo7LYhraW421Weq+8q1SdHoZNqW1mx+UND64NL
DzIfOBq+NtW1Mwt8qiiLAdCa2ZI7eAqmCYgqmvdWkZMEdewNd5QG5R3lU1Kh4ISghmnP97UBzGqj
Mnv4kgfZ6O0TjCsntJt8D88EGVONWCPJnmNFyOGBPAMq/r4Y5y85TTCAolY+xxM0CO72NT0pZxG/
JMJY9cJ2yycadO58DCCAJiQ9k4vkGudidQjtvqZ1NJU3tCPzGkqOncufXeiUz67RWQrhnmmwZ4A3
Br+xzaf+k5PX3TUgHn3AMceAu5MIABf5gBTB5GlvKfnnSLx6eT+/yLaMELEyx+HFhA9tU2GCHmr2
GUs4Yl7VgWApwJQw9x5pMDHHmeHGBgeZZ0PvxJfLhpObxVbxGHhlhuEeRxxQya4gvvbRRjmBQKW6
GKCQnW4Jt2ZwGJ4q5ToBhZvvi44uaAAGWaGPDr7wkDmjnbDv+9r+CrqyiFuqDXFFXWCeAU7Kg4Ju
wAjxZIbuPQjY6GZusrRA2MDtjU/97A4YmlWeY96NldWaJ84ySIRkYfW3Gu+bT4lplP5nXXaGvUhO
iPoY+kLsKogYJyx2p1ulJnqyRuTcTKRWzZfeoQe7phInflFlKaJn3Bjm58rQRG3kgnpduEzrPe6I
0XNDF2cNDra0f9F7mMsT3pneVdbhq7NG89SjDxVjRASVGGeDKyT3k0/cC1CTSAmksY105dG9jjN4
jbsm0zMUliFii46nCsk8RIAVlV+c7/BExUnacjB3QArVG+K1lRI9CIAuPQzKQ9Kajo43AfuTUDez
O/0YD2SWm6abB7J7ORmfSncy4BlnS0H7egZOHuyHGKYONkqe3X+zkF1MnqZmTAIk6MyGsoQ9eNBk
IFpRTQ7Qmhp3Ro/XprmW2BlkxqpTJX2YysULBDH7UvhT/wAZIJirf7RZdz20xb6coFFCi2pH6pYF
uLV82vRVmLfmI3q5Mf7fvkFrv3mKJFJ5n1u36McbgDpGGfzyCLZjf0f/jA0G5nsELr93O/DGOKxl
UHpvyfVmbDiUNr0gRcgCIYgDfiJQH+yJ7POWmr47b7pCFN+i2ir6fayMigaSVUnV7WMusg663ghB
KF/rDAinPNAuCsOvYa84sQ4T3qFTubNy8HF2+8+///W///v//hz/T/C7+FSkE1ZG/0L+6hMgkLb5
r39b1r//xbG+/O/jr//6N2kIKpW2RtGFqM2zqXDx8z+/P0R4vPGr/5dMgqyFfVV+9522qjZkPsM+
NVPrxRHkE7D94GlDnMeUuzG9ieylduncjwl9rQh40uWn0a8fRmiK3HhFeHA6HW/poL5+GLp3kzNw
739NLOAeG0uV3hcLTku7FX02ZXuMVKADV0lISPGXI0PKt21haulIVPulej2yUPSAjNAYXogVk32d
TdiyOIDjtHaCa8iRPy0fgavLY1re69eVCM5J11LUzNGA05i7vx4U2BSlJA3eGwOQoblxZecgHNkq
O1vRj6X1tBrYNhzNZWNbn2wB7xQhfNtLuZ2lpixU0k3d4PpamAeHMm1MEavuCAow2FzwiQZ218kY
l/3jYHW+ewoyEpvryy9x9smk6UkkhV3bU0KBtPLc1+8gmKDZDnrzYdJWDzypHL+hntdvG2Ei1SUJ
ar5MQgTHy6Muf+ofq1ZawrQwWKGKyUKxLbWs6j9WbTE3SWj7TvGI1CMmFmXuZtd9ArMQGvHcrikH
a/rLOM4eQxd3jg+Wqf3O6FJpxWoV/MsUr0fvwMrWTWMWj34xtA9JJu3HoFlguugjfjDUsuLPX1S6
tpAA8xxPqWUJ/fGijZAGDQFVPDYtmWUO8GMNmajedYk37mptus+XJ/b8c1pCsSDBG7o261KYZ5/T
RrCnGqE/POA6CW8h9JY2C3UMhOWi/EDBn76RQ3h8edS3E8qoNgV8ZQmCcNt8/ZbUOHhRmm8PRUKI
vpoN50fYUMGma2bMP/96LJYplTHXttA9PT9jWJuVSYnNf6B1Lp8JFNEtgY4WLdUo2HSXB3tnOpVU
lnaFpWi06rOVoiCBO5SuF2Oghc6Pet33aWHjIAUk4K+RrGMrmUbWtL08rvV23SgGdh2+IueoJ5cH
+2Pd2AbgUeGl/gPoq1NpyDrd1RIt3oBaCxbbDRL10TDX3zPHelGLR886aVp8BnwUK2pOWwfiw0A+
56H/8gnJkifP69UHm/idZ3RIOKlCOxQdTfPsGauwDIYG8YqHSeFMsgozh7IcfGl1lTf4PkZpUb1c
npbzA5fVrQXnFOuMKeEIeT0rIdny7IaGehDsbYCB8AdaigLgox0UnCUqUgflGHTvoZ+0uwiD3PXl
B3hnoXNeWjwH1S3LkWcLPektaCJdoB+cbhTHVDVUksrUB4zbdx8MdX6zc0aqBRLEOQugDbkM+fpl
g3j0OzcrnQcE7bxNCa92B/yenJB2/j6Py6uSyG8F/1VuLMtHZaMoAAfUc3a4/M5vz2rbszybhzF5
c9M+u+VazFzA8Y/2gzF4Ar3b0bWOZZp+gU1PpF8gxdqn5rSBIxt9MPLbz8215DKo63KlMw2vZ8Cb
h9qzS6UegHzQATXsUW9G6k87d07sa5pSdylYo53fOQs4xC2vLr/4249tcz1xNVoWIQVoi9fDc0O5
cAYa60HERLJWPBQjok/hvJFR0/+4PNbbveRobWJUpwTbnlbb67EwnMZ3o3H9BxM4485svCWhC+09
EOl2nZtjvL88nvXmq2qwlVJzyMBINpGSej1gBuKid82MLl9gWOUV5oaxPPR0PCkNR75d75x2MI8Z
NjeISE0BNnd6duRxwtRu/tQgOfmjAGwvV7lq5LU9J8OXyOYWR9KohnhelmF864W2d3f5sc+myXEA
tbMhtGPyT2l5Z2uxb6YO1VgrvxJzPh8QDasPhZFZGzpy6UMQmh9twrfjSVM4fBe0ez3KtmfjmeCO
8ERPKlqUHja1+QB7HSVRH7F/uhZIjLu7yy/4nyPsj4CBNwS0ZLoaSS+XI8A7O1R7QBMFKKbqimZy
++wpI9srJfK1E5rjMZKz/GIMKsEMbgQTUmZtsp9pX29MkpitLcT4wc1+fgr9/+fRhA2sSsQNvbM9
aKWIqnQCTSVAM3kWYuxZy19DXPrhP35JH+5Yh+Mi9GOm8T4HNYPSMPKojwqXIvcksTx9/mCCzhKe
/zwQOCRXSs5EWitnu5J+nQVmsuWTBFnar1GFBqmgMGtihdqxeYeHJEhiqrMoGmHXOMmd3RnmP2kp
onDTZ4p24+UnemeNWNrzPNs1hbssl9c7yTONgch/bEEEOOnOi63pEYGpaU/xQf42LapGl8c727nL
BHApWJ7jAHcWpjhbk0mHB05HreOqQjYa7WCknIYbkTh0uCsJMP/gVrUz3taUt5+w2OzrD5aoWI6G
syVKMMvVz/xbBGJnwXvTpdjGNGFzFY7pdGzxqUMd1Bw/e1F9S8Sv0NIK7xbz2l/Z0rAhB5ZcThU1
cwf31AN+SSiM09wZVxogFMrAlvtP0KOyFDhDvPJDJ3qcpNaHSKbAQTLKjOBmv1+exPOP5pI388FQ
hFTcMdRXX3+0RiFoSOqeHkseHcsbx0bBRkd33IF6beFZ8HB5vLO7xHFdR3k2/GhT0BH3rLNtHYo6
1AiCG0fX9XoTpicV6JFmYxVAeFul2cQN/sG6XP7IPz+T65KScm9L3tMyLeds5zoQFCj4u+1JtWZ5
0JS98f2YEC1qVbN27GrcIrhYfLA4zq5s3tPVNsmA5Qh7kXM8W5xY5k0ZmE9MCVzt0j7MoKjZd05K
z+RQmWU97VD9Mozj2FhlS9cecMM67mj/fPDy8u2DeCa6I4IL1XYJHc4+cG6C76khfp2w9zGHa5pt
YfuQgSnPuL6drvmiOsuB29tR9dvIAKWeDLG1dpyedB/ZzXVL19X8THnXpkqClLAZfR3kYpkDohfZ
zdsYpF/yUCHL4W9Mmmvez0ahvrm1wO1z8IRdbT6UKLeGpLEVeDlULVCyBxvdhoRp5RThFh0NpWUe
G/SBcPfJ1EjjdIoLY0lEIzM6DV3W9Zg4RkDs15CljOBJDqgzP8cA7NNPxNdoEo7DOHZihYkE2tyX
1+ybPUKC7tlSoldDTiecZYr/yEEEmD08EcApOU1OhzTxB2dFixFJHDGXvyisuB98tGVxvF6xDMgO
sfjh8uWWg+ePAZMG/jZ+ZNnJHMb2HsHc8hFj1OCDUd5caWwxhiG3FmwKbtqz9yqRcIkBnWcnABt4
OVM5PNZK4taieonlcymORobQIibgIdwnPEvSMmvWOpySDwLM85OcByGvtMHIWJRgPHV2KIyJRPQS
i4BT4KnhWVVptMvxpj7luPH1qMwvOpBRUZ5IeasPJuGd7SEoTTmUCzTJxflUW6jzFWVk4RsCvXDt
5Hl0l6FltB2WVThC7DiC+dGYRWJCnFKS+XR5ab3zpUlqJOuKsF7J/1wxf3zpMGvEPGWgKYPcAvYK
JjT7ZURZ9PcrWABsM7kmwfGazlms0A9Fp3Ej50vP0BORNx2dG+n6k70L4iF4Ac6PA8DlN3tn0/BF
NVqJxEyIx5wtrrgJxzLMwvDUKGxxVN9cwSAEVt+BLrMFnhiXh3tvMaPBbJmgwPnBcn69Z2ozmVpa
YuFpcFKu0TGpOd98Do9xTHZIPWCVkpbobExxeR34tAgmt7XuzLr6eflB3kQFLGZK5NSdtLOUgc/D
kl6NIAjqIDshoyrwVx/16J4g64zJF4Vh6byq8K2S38YG5N6aDEpEG6egYryaXdsIfiV6NMs7vxNI
riLXUs+OsaK9YctNbXmBkKuCWDI+xdE8lLczsKT+rrI0dH/PROioWWd+58lDkasaFA6wWgQ6L7/g
mxucy1RSaif0JBSW6iz1RykSE2lBNcYFsf57UYzdt32PxCvgIQwALw92Xv/hHmU2+WGDI6aycp54
gGzI3YhLAuW8VOa7EG2hn/A8kcpO3Mk5cKhpUlJMOOedADtQLe5c/VOJJU96zW/NHwWAGH+t3Sa6
wTXbKncY+YqfMTGs9cESfGfFk5NRd9fsMIcy4NkKnAoTYm8TndDDnCVgbfxqVaCbZ3sWbnHT0tn4
5/LsvHNuOswK00IKKMX5mh+dWFBvN5LTMHn9Bm8hG1isjk4xx9iulKK5bmSA12EZxM+XR36zCDAF
l2ipcmxzQdF5ef2uTWrhzFRFrEMHq1moPCLIQH920VUG1Pvm8mDvHJIE+DbJFzQ/SXn19WDShhFg
lRVWetIdjy0ky7U1Jf+DS4hzivaRVsIhsTqL5gdcHvoI1vOpmRNKmqCcAZCaloGRJ8JKqCl0uA5N
gOH8NNtefsH3viOhmemYnJdLxfr1C86Ac7xWFfEJR6GUGp4o9i26w5vQZfisgbkKR0qtAzEP+8sj
v42N6Tss5zQLlvvBOtvMANnl0HlJcmpdVei70KAGtMUZJXwUgaCzO2LXiL9FMfp/v3SXWGq578ny
Ie+8fuW6VHKqDT8+lXi8bJOhNFYTkPbrcYyd3yM+dNhhBAXEFgqu5Qd3/pvFu1TLqdCbdAupqsnl
c/xx6YIfDyK3m8XJgUm3LvhV97Pw0QOMzeyD9OrN/JLh0JK06AXykmzR10PZADtyikTihKezgIaH
sZMGd74KnGbcTujv0fc1s789iJjUZVRuIUD+xK2vB61TMPuTKfUpRcDjijQLKSuMgVb53Eb7lgbI
B/P59u7lSiDRcVyKaKbD1fB6QKEzDHSSzObKgz8APRIH8Tj+p3LwIsDCZFrlUcbblzkK7iF0D+iO
YleMCNf85WperiZLU3ugU8CyOltUyokT5Qe+OjVt5e2bFngn2hT5RtVaroDrmk85JLUP3v7N5l0G
5Z5a9g9DemezHfnoYo6mL09pEzshCN5uBjEzEK+vPEL3EyqHSFJrO9OHGvzq30Z2jE6/kkhDEP5w
Fr+eemVaNad7bCO7RDf+pdY4CCABUhS3ALMShDKCBsLB308zTSCHM5JOHvW512POBj6OWdATzGEd
Biulire+UXh3Lo4n+2DRewMVm8UfrOp3dq23RJK0u5Sw+Lpno1p0OYagVafJzKSJJFXToO4U+FRk
rRAw7eV3XJbKqxRsmVc0IdlCXOZcP69Hy1LdxYaRq5MqORnaUOdrOvfWLgqn7xJFw9Pl4d57OfIA
wkUCDy70s5XbQWeLUICSqEZM2boVEWZ5JqCWHImCD1KO99brUluVgnCZSPksMK+sapgVXZZT2mEV
YcrOOxhIdu9ynctjC+79uY0sa0P5EnXEy29pvfuaLqcTORcJ53kjo0b/ABHZ0DtJ1NczF4jzXBZr
5HHGelXBLfG3XgQWbYvfhonBLga+CquIwJs86l+tdBDq96Htr/i9MUKZaO1N5m7OEZ54BmLhiw8w
Ae8tAo2YAqcbNVaO8deLwG99P6gjGMGzCxKxBwGKXIbODnlMSjOFifHB/LwJdFh0C3yCBUfa5Omz
HGYGiV9WU4DCeNa2vzB1rPewUrPby1/hvY/gOqblOmAVWQlnS1u17liZZq1ObVG1j7gsZVdti8RT
1Mzqg7Px7VBULyxJkZIQngDn7IWwJ7ANpCk0AWpvrv2wFduuUgg+R7384CBclu3rDbsUSkyox67l
vAW+JIHd1FACNfh9F8xVgBayFlH7GZR4v/OJwLfA6f3NJEtIMibKLJcn9e1Fz/CaBjnYI6DJ/1n5
f8QUEsUlhCdy7zSF7nydluomKVG7pcTmY0cP9lCEyAhcHvPtTmZM4EWaNUpk7J6FjSgyYgo4LaIV
lOoezHlEy0wPEpNGnd/aBV7LzdDDwi6Mn5cHfrtOl9iJlbN0JBew0et90bhDWVVAgk5OnDnqplQN
KuloJlfJ58sDvbd+lmx+SaooI5zjKXrD7qtJcl6EiESc8O8uryMnfK5NpvbySO8tH6ZRLVVbPuB5
npmErRlNInBPZVgbwNicFkvKqI6vrGFANy7Jq/4+SXX2dejM+LfN3Xh/+QHem9MliKBA4wiSgLMb
gNy1NIxsck7IR813PhqBuBmR7//9GUO+RnjoslPo1pwjjvpYK0MjnHCywzjukTdtK3efUF7861OG
cbg/weRRdKZJ8nqNUL6d3bnUuFuCNf2m1ZxfwSeqyeHMX5dn7p1tQLDrOgL03/LXsoj+2HpahQoQ
tWefxnIytr5pZTtq3OO67ysctgGgEWNjvWzTKv3gm703MqEfR46jJR9v+fk/RqbPs2DEOXPgjWdf
0U2KN17eQvXgPkW3NtbZHm2/bgOw7KPm0zs7g9ok7S8akiAwzndGEfWQSsNOn0Ivh4tl0N2a2jTZ
dIMb7S/P79tbkHDLg+nJYWNSUDm7L8LY6P9DvjxBIKaN5U/RcMgURRXqxAiuGNgFXh7wnbOU13Jp
EHHv8vf5tBooU5VlzPFiBQgq9/axsz0ETiKJjeJQ1BuN9sflId97R80hY7FUWUW2fP0lyRuGCnE2
efJ6hLYDULRXSkBgMHWhEJpJvA+Om/c+HzgHypQOOSgYmtfjIYs9m5Os5EkqAcSAJ0KJbMaVZHD/
/qymK0uyK6lIvS1rRO00VqXZy9Nc2N6L1Yf9xrXH4oPd/t5OQO/DpijEkaLPe2yisVACRILlVFZI
KFdeZnzGECDfBH0Bwt1uRLNGjvFbpP2/xG1ysFCHkNp1Afsp4H5nMRoa9gkufQTqFuDffAUX1vnc
FN6LsABaqxFyRL2kZX+9XAThIJqZS5IgneUw/3PjF60Oyz6hBkrBat8GSbBRXuE/dSiTbCoImtEH
keE761MgiUjl3uNDAj56PSASBbC4B5LMvm0UJtdRfxS58I+4E9Fqt5vny+/3Bn2xzCpqrySUqAED
+TvbD2ZcT3bkdfKEsk+7toMYnRvwhptoGOAmjMQGqz6SqG70SpMq9PVNsTB9Bnq/6DuEzfDBhL9z
PQsKDDSJuLzYnmdfecRtcSqcQZ7wtW3omrsYvK/ApMBTdTCHPNSDV+4ayAyHCjjWg+vE6e7ylLyz
Y8k5FyQK4jmg6pYv9McnV/7s+lFXC/xwBn8f0U0/jVXdbMOqCD542XfOP2mBXqXl6AJ8EWdXJxqC
EpXSTpzizDWvYJogi9p1zucinqPfk46nm1b25gen/DszDHIcAAAZwXLqnh26rWfrXo+2OuUmar7I
invdjDkEQi6rtMJWdtWjK3gbtGjfrBFo11daDWH3wZsv++YsiOc+Bcdj0w9jL599ZvQnY5T7/h9n
57UjNw6t6ycSoBxuK4fudhiHsW8ET1KWKCrr6c/H3hs4LlWjhN5XNmDALEnk4gp/oACasFz8kTRD
+GnuY3N+/2kCN+PQblVjepRmbr9llQ/I8FWGdTFCj7lLh6hpJRoTej60PKtk0vv+vRMQfUGq8DUJ
VbfrYVM84CDL9EtqRvHPqNnuBRN57aWCf7Byd76xTdWg31TVPankEhmKhF+kSTu3Lzqd2y2KryPu
lS0iypEZI2D++LneiEokH0BwVAkCgl59zt/ORJClc28Jbs0CtPqXoKeq20ACxGrJwsgBr9fAD1eW
fOP52JzUWBxC7rTlNoUWk3Kd+eYFApf+JCtH0OxrkPBz0Th9/HRvnAhamQ7d6f8ZPSx2SZPg7Bam
IV5PhsLoOMhvDJsIa/Ad9Dl43lY//tCswT0MCBtQYk7O58c/4I04AFHOZ9jGaQCCuQjCU5J7ZRIK
+JXxMGtw5C0FfUP5Bu0NczQQKQK5k21hZ/n1ygl5o6VLtIXnBPKaooiK9vbTQmSum7qKc9Igx5vg
CoaozekuFkwzBto4eGk+In1JnL0MppFuex8/b3+O/X/t1nP3j9/DG1GBUSolLlBnNvYr/eS3bZaN
mk5VrWfXWcuMf9kZxVbkqfP+ZP73VZad1B45og6J/Ozq6Gm4M4PRxvsDaejWL6pvnhN8nhMhL11S
roG53/rMXCweJ4kJF1yQ21dtlwA5A5jr1wFemH2dJFoOX4LIMf5gaJn/bEcdLUDPyL1xJWl74yyp
4Q/tEgp5BLcW90zaaqaLOmV6RQdCnvyyMY9pamBcESVr9/frIGkR2X3/NdP1PThCywSmHfg3C7uL
qydzG0cVUK1Y9yRFgclFJ7pWnLHw68JDhFck5r5jCdb7VNewjmf8o6EVrVzn96EL3CTTH9WzNwmT
i+ucpCebw6koril5f41PqJySrU7O92kSzvCha8s1qs/921bQbYIlbA2FZ1+EE6hRkaNrKb608Vgc
y1xP9rVTNDvPtNdylfsdZTkB7RlFxgJHHSw+LD6tLVZDcNtSt25+xUZSIufJEUXWp2whnsdmsdOn
AOnExwf1jUdUQEJucPA80GcWQaN3RZdiJhteRlTpJDepLJ67JC6rrcgyRvaPV7uvOejUMA5m7xqw
a5erWRBX8R4BXYu6rf+So4e2D0WHYQxO30joTl3Xbk2hwOq0u8O/Hy9+v38Y5ylGAs/r0V1YxOYK
eoc3YEJ5cZKCDl/eTRvpiB6ivRts8iipV1KI+xioqhsm/bQYuQ3u6I1WgYYdzjyXNqxpojq5eRxA
sewfP9X9B+RqdWkMqzwQBtPiVAyeiY4vRuaXiaT6Y9X484sGkfySt2WwVtK8tRbXmk7bhlY3mf1t
2PMSLxfgnaYLQkMK2FGgRY0EOGTlbK05+8ZSFE4KMs9hAuu1yL9S7OzbAVHxy9R5yS8Mt/KPZarl
O22e05VN+fZSSOoxCQR3uoxz2HIIHcWrHh5GNX5EVqQ8mZVd7tEWX8M/v7EF4UkoyAlJrBp63r5A
v+kx7AuK4dIj+XX0JRLaRTKA+ahQCZyHtlt5tFcqxG0MdxibK0COx9Ae6cfbBaET6/Hghv0FU8EC
x03fSc5TPIZ/VHbt/NBlaByjeOrTjSxonbgR99hOFOZwMnMcZwjlAj9anHcf79n7YOcQcKhcACPR
g1t2wgqJQZyZYnuF4AHSGuYU7b0uzC4xgjKocYxHBELfyfii6QCBEPQyjWIVzpcJfVfYQ5mjznmx
UPH9UwPR/G2sY+QzkYQ4GA2OdY+f8Y1dpVIDAARwvVzCzuLNByP6OkXSXRrEoi8loshnevzzyfMa
4/h/WApCDMAFam2mdLdLJUY39nFutBfEunLK7Sg8W1pkH2IKs5Xx2ltPRZixVRtF9RYX+wkb7g71
q7S9jH3SfPQ1IziS8BpfaHT4Ky/wjU3i0YimcUJN5DnLoWeC0obQa6+96PWI7Lwmg9PgYavqxenw
LOsJwaq5en9JTcONr0UODcqFivP2VUZBI32v0OWlGmbgJjs0T0KgaDnejQUe1TGKy7igjfGR0T2C
WFVg5eE/qLOIZmXk+0akIPfiXjYAJdKZWOQDXZfjdSwrMOCo/E6fWjwP4nMpaxTpKHI0hFA7O8y3
795IvkVgUqAm1l1ez14z0WiY7ebiWcV4nPDeOiQowZxsDfWkx0u99XzqFVOGBmSXweLawpprzDCP
IjtXqjuhHvxTzkm4B3c3oWOg9YfHy90nHg5TL25HhlJM0JdoWrPrKRtjR14CTj6S/NDcJ0wzTqKs
PmEylJwa5deFxk+zcjbffE7SAApgmgh3wAsUC8tJw6H3MjZO8gV5j/zPwXWiHRIMSltRyP3jB32j
CqRDrU4NmS+QgOUVk5JmiLoV/cWBhQUALc1wK8+xFNtOQ4vWTCOxKYmmxEdfsphHCqYi+iuTWvZz
NLLm/PjX3IcLzhLUItVvBam2DBfxhKo5mjQzfbd6iHY4sc0vQZ/V01FvjGptT91/ZHVyUXFQ9Fq1
t24Pbx/LdLLzWr8YdYWfWZohBr/Drs76OiEk/iVw0d3GeirNdrLLxAri8T5cMRZ4nWYTF7lvFwcW
qJExoa+kX5iR1FuvScVPY5DJv1WpIS0TKL9gp039X+9+wUDRSahprcCnWuIsUwRbbWfAmjcyUJaz
09b/UBZms/OjpljZyW98SxqcAJdoVZEBLiFEfuPUse3QnBqqzPpZeuN0RjkFBUIdBb7HT6Xe1W3W
Al9dcbRs+uc6H/P2Q0bckUpYf7pEIKYPjFUd9JtL55SD/jthfAswoNHAwKRiRGpClCtn6I0n9YC/
8zm5C6gWFpeAjyZvoZilF1Km6thQimwGzEk2SMutJWhvLAV6iGkIACloeMuhUqNrFrlnVl8EYPi9
EUz5HwUeSdigymQlBL6xQWkKMRekOUXJsJyXSdo/2EOPPBXyqMD7R625gHkvsLBHKvp7ITjIV8lx
qd59lTFvRVrBoL6E3O6rd/BbLwh8bDLFMQ6QFh4hwJcib/JIrr153rUI5v0tAjnk7yTbgnUGL+Na
Nim9IlIt1mwxJtSxxS4vRTCI4jjXelAc6jhD2rFwO5xQKrq+K8HurRcMPksNXZW+wxLDSV9Q9JC6
i8uc4Zka1s6vBM3ojd/BBzRd8U+pBWsQiPvbhcdETQL4g7pJl5M0Y1QWREFYXGRtNc/u3IhDO5oF
JKy6OA5as6YhsFwPuLHq6ilWFU09f5mVGB2auu7o2+fJyKsIiXoLK0tMbuOoe0lbPe/KjRpR6Ss7
aBkP1LKMFtTYXAkGLWtcvarKGL60dcbsqulPYkKtdltY0kURu0M7towMiHCF4+9iBvj7wR+H/eOI
dHetsvkRe6QBBdaEkLBEBcsaK965iMwzBkItzdx6LIcv0gG/dAjmpNY/jth2uodQC8LwINAOwT8r
F1n0PAh67PsYhfpkJRe/a9Dxm2jYWAo+CxcKuuTtwYojNwLEKqZzLmpnU0WRvI5MVrcOtBmgFDFu
NzBctz6+UvTwsugo8Fl7b0mrfgRXrUrhYCqBUbn9EQY3vJbAJjkPwHT2ns+COIqPF89r/9ZxNF5J
UZd3vFqOxjqlh+LTk6beLhfbEyZHhdmfY3cY5cesCHLYSfGEHfihYZuk3gYF2wz3ZqzfkomRJ9YI
K9tRPdLv1xO/AdgYrQkOuQ7yb3E9IVuf4KRh92d88sz/3HnKv+Uyzl9kE/crj7vsIbEUDUh2HigH
GpxLTuqM3Z/eDE6HUl7p4ThRN3uXAmzlarg/1rRamB+qPIIAtswZg8IpmcQP/bnvxfQsc2i96FVg
TZOP+sZH4m7z+DS98RGV9gqXrCrF6XvefsQghZ9ZGnN3tvh6w5c+q8jHu8KaxgLLw8LNL1DczBCb
RNyLN1He2vrK5GAZqxnJky2RykBsBgynL7aRKzIP6fGoObPJUowKUruc8gP0OsgkWe0hf1VqSYcP
ZWFh5L2mrHRHOFPL8+hcUbRnSHTUC/rtSuzKoPdwZp/PuHFFZnDqJYV9tvExgcoPaGpL/+oz+9O/
ljZ6ebTT/VYEw1bOeu//6LBbMV6G2fetY+6aifZDQ2VPHKweDfS9piNfcGwgmEVyG420C/6OQ5nm
H40u9TDoqBQR6qcfYMf8ucG/HDHNJEaK871fGFQJ14TBfIZjskyh7CRIwPtGzL6S+ksZd/hBtzjb
NFoOm6Lvy2vnme3BMhJtJUu9PzAWeFwFxyNCqCr+9s1mFs7VozuFZ10HSZpSe21jdyq+vfvxWIXJ
sE1Rx+5ZfD+JdXBl2l14xrjOTDdR0ynBKLsf6Bp2jvCPvgs4fO+NmWmDJS2iP967PoAS+BukGeBm
8UC5fcrYq8oRilVwnr0QbiiRSm66npnTHGfhLzwCo10W5V2AYJfbrvHT76MFsjaUM7TuoBKSTt4u
jiyfQN5mDs5jb2ASpDvFU1r7xcfeQPWx9ln18cO+sR6NGET5FO8H9oL6998OS4DSbR+no3dushpj
48qyehxPJeSyRmgUAE1Ur2SPb9ysiOaQcFCGKEzD8lJz3ZAEvC69czS3igqC5flcUX7oEzNyrw4t
JCzruGKQAZgmSUiepwS26mDExXPWBHm5cpzeegVgy2lQczqVttLtK5A5egAM6XkF+FBctGj8gmR4
vQ97PXsuhJasZDtvLMeExIU4BrBVUQ5ulxvK1GuxgHLO0Zgii9NCDKmiyd0bkTFuJp3pwuMvfJ/f
AXSjaUH5bqru4uI+GG3eJdY00aWr8DPYzMLEkxQavPHLrcLyqe4dF6Ovye6/IgOPNVGAZ0l5evwb
7m8EbgPWh7CIysVd4ChcBsmh1YDPGo3q1DVYtmdJnOPUQJOkjJA5zAl37xzn0kNlnIv6I3+qclNF
s9+2dsGQiybBEF2Q1At2BTPTY1B55QFi/5q6xX3SwlKqPFH1CTOwxTe1dPrOGMdEFxzFNfOAEmVU
7R0dnua+z5vgvWBXnoy+pSrgURxRc5zbJzNEJjA0MjFo9rTmjOGltikLN/uBt/FaY+Kt0wooiPYS
/S52rLM4HSK0MBE1OnzbHGc+WBkunqWLX5kw0BCXw2Bv0xF5VDTlMDWHiYQNbxAfHm+fN14vNw5l
NQWCgsEunjfMtUgXfRCc266rDsPgfPKnOX0KQaC8PxaQMZC8EPh5u8uWT5IHzuwgY3PueR9Hvyh1
sZEWBgnbss/lNo+K5J2ik0QddHu4VOn+UsRTbd5+zGS2EegfNLTTRsN8BvHgwMw36hOMsnZFV+KN
j6kaeLSZmIGrw7jYp2Y0FEaEmcJ5Fg19grpu9H9DURt/un2GP0oNb/piT+2I0fPU6c+zraXfsQO0
V0LSfQh8pZCxiYFmUd6okPXbyRTV3FrQluvzKDSfRm2LbpbMsme/kvJsUOEfH++fV5XX26ICyhop
C4UUo2Kq7NsFqxanQ3xMxDnAvgbJEjcvtOqCMLnnfpnxpOCBrbBApVxp0xzbwK61zyOuKPWTM+hZ
/V9Ya5NzcZNJcz8POKRiYCObwvrlpZ0bYc8zWHGytcMuKc6jOYnuEBhDiUpzIjEz2qSmiZkn7oO4
+25Gxrl6spmiKLC+x4GHg8/RkHUTHxw768Hrw6Uwf+jYxv2NxhY+iz5a4d4+H9Io++iXVdFtklCW
2v7xK7qP0MgYsyu4KiBckF7evqHSqkxeBL8/aUR4DMb5MxPT8cRgpDg0E3hefQzHldzj/liTqisN
P3qeagq1WFPTbNyu3QwtV9wcd4nEw1kvHRePK5qQ73084FKkVRAvqPQYfi8eL52KMtaK/DzWk/nN
xsIi2rWZ34zb0DO78Sj6EYzyLImnKyvfl2PM9CHsMKnkbINfvV25CKJCSpwzzi4KQCOc9UgHfaJF
uLjQDMkOvp1gHln3GLjOxLiVyHn/WakAoSrQ2KFxRhf0dnVYX7Xk2hrPTl9YyHPDJaSTMO57OjvP
Ze7Pn0pFxH78st/4rgEjCSZrNF9hjC6ujA6oNDN3zKg9c4zrU19CGzzpZhWjkN28/y5EYs2zUN9U
U2/mXbdPmERYQExG05/1Wnf2boNpOAlOsJlTa61PdfcyX0FhJtoAHmUBw67bpTyUm6exituzAGuJ
nWZe7zH7G17GSDcuZZpnWKpma5jSu5epsCf0fphugRJjrL9YlLrSHqqkObdhhPY97TDnxaunQKCf
JqKvj7+c2g43cRKFJTJy0EoASvl8iydMphTfTdxZzl0zBPuR+dZLMYhgEyFRtp9gLu6mjOzR70rl
1F3bK7fv/f2kCi+FpFAte9wDFvdTlgCLwvOoPlcWhHVk8YOjXQ45qtOzjD+gapxvJ+ZONr8AV/Ed
hsS1ibfIu8HtJOfg/+jmMz9gJy81a7KgwkbZN+S5mC1UKNrOwf4AN/BNjqTtl8fv/O4yVGsp9RCL
yTA9t0UU7BwTjU2UeM/OZIFkLXHOTDdli5LpgYjiHOy4Do2VE/rWmmDKyXQYqiE+vQwLNgob0g3r
c904Ij6JwojHr67UcLWuaAt99qDNv3fwo96pzaiSSKRGxUvV1NDLRy3rnJrGXlf968Kh2rpz5H6d
OjQ+Hr/S+4Yya5FcsJHJrci8F+9UpEnoOkUnzxpfOO2Yzooyj7a5bBtatlo4GScSgqDY+0IEX0nU
hbOPs8RsPmu4mIbpprHqql2JxW+8dBJLIFeg3lWXdfGjUBVpW6yti3OKudt3IIn9T+r7WNsA2+uP
9KWi5v2fmSY2habSJVLn+jZ2iHJ2PK2yinOXF3XDdHo0kl2MQ9v8M7Qz+5vVYh25kmOa6ozexhDY
LrQfIU1YbOllcaJng5U4tMnOM8COwtvMHJxEbB1cCydETFSbzIxzMcUXy8Kv6JPrlulwqHFpc16m
2kTMpnWmofrbwGnH2grHaKNXt8UUh5/OpQsSJJEedPshDgI05/ABG5xNLLAt+6J74yhP9eyK9vh4
R73x7ZQgLjmE7wI6Wk4o4spqvHKsc1C5VXIqNcc8ZZoc96Zwvgo/TlemD6o0XbxD2sWUrErrm4Jy
EQdFUVSGSNLmrDPfu2Rj21xLb1rrI75Koi6Wgd4HeIIrjZt62WuXcYDC1lwPZ6xXeu9MhVsixaJj
MXKofY8hd6iB5Xd3o4ZTwpcavVTjEpGrISdt5WX2I5uxG/mIU/QQfqM9E8QfUhsPuGnnBKVl7jEU
jPD7y8iUlW/rKDBmwzzTPTvDSEyHD+qjDD/VubV3kixsj6DsE+0EZZSOWynLGiYgkAPzlAi7NzCD
Fp6zyeZ88j4ha6ujkBPmwfyzrXCqxQkTa6+/Ss3Q430RmrZ4iQMjSfY5gh3DNmlwBtrlfj2P33Lb
RvIlMc3+PzwoiullLo22u+ZTrFnI1FrxbJCfx2WpXWRQIze0MUxkNbINuA4neEHyMPTpR05YET3e
ZPdXPYMPckWlvQxhegnoAMvCb6AIOLeI6Y6nRpgjTt1RnORbKDPNv49Xu0tMAQkDOSAXRh2ObbBI
LGCQR1PA0Po8urlXxzs0xe36I371nncspzHJ/m3rKO2MnY9xmbdPRgxWPj/+CW88MLBsCJ8wleks
LOOTNsgcOPJU01sYy+8WlIrvEuMZrE+xV/k/LKVOEhMfmBzLGy8oC29yk1KeW2Shje8zhInhh5aR
of43otNlf3q83H2qyKuFm0hL8VVfcNHDHro6FQAB3DOWcM1zIXGEg+F6zg3ZPWO8mm9ADzorkfeN
NVXjmLKeuAuZaxE07BSMKs5UWMPKqex2ZteacutqdvG1jxptizhN90ccYH3z+FHvPqKijoF9UJQc
rGOWxTxpjcvg2HMBspX2s4fp9SVhWo2pZbt2r99F4del0BGEWKu4eYstK9M4bBDQcE9NrNW/7CaY
5R6vzeyjiRjKubDmfuVEvrkgQV8JvdOMX8IkrSpu6NNr7sm1579C1K6fByy7doY//1OYevL18Zu8
T3+RECTgwwjhGwIFUNfCb30R3GlmPCY9+1TpWvbJ6Bz9h92RTOzTrHRj5JPLCrPkdGjDs6l5rbHR
Q0SjdvjPmvvHP+WuELAY79BqAx4KCYer/PaX6H7YRH7jmaehx233X22Kp8bbF74/pO2TGJ00Unpk
uf4yp4Bctm4N6O+QZlYxfH/8Q+53V0DRjKqGmnV58H5uf0jQNQwwEzxXh7mJNpEV60fTacpjD5bm
/O6lKB+Vcw/bWQcde7sU/rd42QvsQHG99SvaNnFuuX+YMnLH76RpfvDl8Xp3ARgVJSX9A0KT+Qt7
7Ha9lJnxNOpad3RTd9g3hRv/NbU4StH6kcfYFtC1/Ta62rZIdo9Xvh+RcoTwEwBqgZKIcTfyyMvZ
l0jctMfYazBvQ1Tkc4Ll71WzQrHnFYkdHFcUfgyvBehseEgmVvNT0+jJ2e0q3ORs9EMBJhQ79OkQ
8ypEdc5RdqYwC2osT/vO+eSIITrrA06HeSjNF9tIvZWAd3c61VNgbwUBHLY7o9DbF5gAV4lsTA+P
vCf3Gtd1fc4rPd2m2EAcsDVbU429A/yTAIEJQVSVWhxowjLUkQy45SBSQF22HYsDau4xI3Qr7HLk
Jue5NqM/RpRGu4v0wiz60IG0z8kUgPM8+dh06F+CMfa1I+aatNo2GmJK9lpl95qJ3uR0/EbCB1IK
lFlAjRcxUkMj2GnHTh4bPBouRjOZGyljuWnqpNrGg5b85RamtdfnwXoeq5AiE52HXVun+NuKND0a
ne7vDDvCkSqO00/YcNuHxnHqXTNX2Rk1/+wJD0KsQNFK/hq0wjwEMnG2OcHxLOLG3TiYqx6AjGgn
TIOnlZ17F5fU03F9+2CWEFxbypAh9IeAUKXJYxF55Q56Vf706hpeCWnuwqxrn0c0o3Z627VPDMPi
94YItTztJsR31AB+eQFl0kCWeIybY1FNQE7rxD/Gsp63vWut1VH30QFwKVMBi5SFUmBJODXg+I3C
tdJzXeiB7HdGlnrhYXDkmB6suQqrF990U+tnGMXl/GuWtP/0lZd9l1DAQuJ0Wcx+SGTAaC3Ol5MN
ei5LfkKWj9c4qpot7qHNszMU9aVxOehaO8+nx7HpzUV5YEhdKuAvxcUHBFyl70bZOZBm2ydb2aI0
jrK4W3knHY+R+e/MNIs025aZLZs1pfG76wYhIHaXGo+A+iVXvH3kaZDCrAw9PGkDWmCd44Hv7r1s
T58pW3m790vRSWSGRxPHJaAsJUJiihk3KabgVDVufqKFaH5CQcPbztjxrtzmd4GSS4bGN4We6u/T
i759qmjCBVn3wuA0Zkl00AtE4vzedK/wAb7JzMzeO95hOXrNzNBIjtQ89Ha5bKwwW8KH95RDlN/r
qKlvc8TUTlqMVZYmECh+vGWsxatkhg6igIz3dXxBfbLItulj6qFtDdqTDUykAB1a1cNTgeFMdoi7
3q9pHxYegry00yK5kZ4uyj/x/B30Y4ZLpHv1B1tHXRZ/EoRmYSzqB/Lobv4hKEr/o6TEqjWdHTDL
M+VrurfdzJ2ODtCAudlhPJU9jUOmuwdjFFm8CVD+r7dhO44TrldzOGovAezlj6iS2N0pneArbhHi
ZuJhhyAbTl4qnHE3izqMjkkbegUleGHM1hrSYxFQYNiC71CWBwq5o8r926/SO1jP0/mJnvTcCo9S
ym9967hfrHD0tp7dubu098DzTP1a32txolmYApP8DVoqmYZtLxY2qGJf+8pIlUUIaejGLzg22r7O
WvNsxPZwUmIeh8db4o01EeQkRltq4yPecvuwGCYnwpn9+mmMfPcUJegVlJ3wrzK1J0TGo2wH/G6N
ZvyaFf929yIBjtAqSyrAJuKVywI+6rneHenMVxo4tr7ve382seVp84oZmjHF/1QyHP6sM83CVLlq
cnvro0f+OcLiGAGHFJ79tq7dptlM6IW+2HVdykNYxJ73HInI/+bM0oy+V2mh5S2RGDAf8t55bGFT
XsRTjZ0br0Jsggh75Rd0stp010+t53/Ra8Mvd7VeteKT5YvZ+CaHqi+ePGzDMloq4ZRV2zIHQ10g
iht07EQlGB8hDyhxrcDYYQB1+pnOHnodW712BRAdTwRjvTOippS7Dr+ha9PAXTtwj2Tfe4FM3Ya5
+XBGhn7W9wnX5ocRKt0/GeZ2/wYQFP1NgyX2+yIdX4DZzKuMGyM3Qt3iyqqCeAhmJK2vRWBIdMaM
X9MUJi827JzTlKTWSgZ6t81YjqSQZAAlIkrSxXISHFw4AmlEMNJJr03Y2wxn8QUPaVsd5s75pwyi
d3It1SMCx+AogXkHNLBU5guYBzUjXNur6OT02RFz9WdrdvLqWsxrAyXW9/go3QVXNACVUQI4cfxb
qMZuj5KD8GgSkRq+1LEzHRFWS5/mOa6OgJ7n4zuX4r4nUGBuiCmOYsPcLjVnYV1CDg6faurtP3Q5
Thvsi9of+TiuETZe9Yl+P6vAWfhqqIm8CvwAtrtdKyv82qC0bK7EyooazLLb4uKYg/bT0lJbbIB4
goMfUiv4DL5q6LYaYjzBUeLJ+tnH+Fex9/BBObU+nWwYUIh+1FNnfG+n1ljDZS/ubxVXlMoSwVvh
IUlObn/rHFU0tuveutaVPf0ooeb8TWJhfZ7M8peWSrHSK1OP/vuroX8ElYRE14HkRm94ETzLrHGL
obTnK3Cc/jrgU/w8tG69EqLvH0qVKZwa5WUJE0idrd+aHVUn8KnMxHAFWpFhzTDpyYshnPbjmEyY
gXOlrGzkNxckMWFITPOI++h2wXTqQYfMZn+1h3lCQUQYwbbPfOeIYG50KGXlrun73ocH3iSkOQox
QgRQl9sVx6mcK60kd/biWte3wkLpPAmtpNiORTt90CNMh/opyFbe7N2JxeZYJdAEJTWmXkYlzUCq
HoqacW2cud9pmetuKKn+a+dgTRX6jZUYh6ijyggektziELXQLrMy79qrEyJ9tJl6SDiOTY24MdxY
rkSHV6jEYl+q6Me4ko/ISHzxOnUIVm6bR+01TLVw15nc71tNgk77s7O8Vm5MPC7bjT9M8Y++tftq
0wadHSDKaobWRmUKxpeIQVh/qru2r3d252SYdpjad+7BoNoXrdNd5qDFtsw1kghBNSkN+8nDOp2R
FQOBdO8VffeXXbp6tkWCp/qEAKqZHXR7mgRKyJ1kYuI149p5vH/LsPipSfBlBNAPw+d2G8HhGx2j
lvrVwbvtWCAkuum9sH9hdjGspNL3Z4RgRocc/R40GxCEuV1KNr3hTHT/r5XX/1fWFPvhwA2myPXp
xhF69fc7Iz7FPAgRNIyU7gyh7Xa9EFjf4MYDmpK5af834j2071uzHg+TF01rUq+L5oHaO1xgyjYU
ACZBbhFxvMkKE1kF9tVB6XknShvVAI791akiDw3+fkoPeHtKsMZmPh8tEa+Jlty/XVoWTJxfVTe4
5NSH/i3kFUylqwnT3qsd+eNFdp0ttkFmzv/4rnQ+2KVMwpXveb91uDcYrAAWRbkQPsTtikFWpDn2
7u41rLt5H2OGc466wd9HYzKvRJ37YIdfFfK2Jnm3p6Pce7tU5PS+HRlUU1aYGXsdzdBTZ4/cigLZ
Cx0znJ++hiXt4/3z6o/3e0xQ1zh9VEiBHA7SB/XKf3ulqazCyA9CcSVjzlMQjN5QbHt0nue9tLRZ
PKH45v0JQyzUQf+G9XwUemTaW6S+i2qXTLbINnKufOsljQfvIHTY+BvaeZ55SOsy0Y95aMp+//hX
L/eB+tFQy7ArBQuh4J+3P9osUCBwJxhlCflh+qnsMt/YNdDH/hJxLMTHIRqcd85OlKUrDUH4fRTl
Cn++CCKzPzp97071Ncn6/C9yHr/YabIVz0Gads0hCPvp53ufkjtIATDopcPmWIKJPDiw+TSGzVX2
dfVsNrN+ogkuv6eR3iHgaK3JZywLXJ4Q2AcxC6lckPxLxWi+Z29WBX6bETj3iArcSNpd5FtFeK4k
TlgbF4XQr+4stO1gdvP3dz8tAENUCFBppOWxFIPxnZLu1GDU13wYXXvf28Lxt0Engvh5HCp9n+YO
P+TdayqGE7A3RjX0UhYBTZleF6HnYCU25dW3ZDRrNLlbX984RlN8Snyt+fx4wWU44Y5UMxjVgiUh
viurG9vlWjS16aoosaec6ftBBkApu7xZqwXuzwiFAHAoIgk9gztcnwgDs0ErZLwOwrD2tW1X22oK
9GNURn/PdCVXKrm3nowUhtUA2Sna7+2RVPiOwYKbfi0RvYy3Ekp8txtiu/3piOS9gpu4oqt0QwGx
1YQNJ87b1fpgSmwf4PUxH+dh75nF9wFm2a5HUu8p6zt7ZYz5qt72e5RkPThNJDjMTRXtZpE5+aQL
A5DT+lgZQwyNmKqmeGk7P2g3oK9yaFRmIo6jwFFyE5Wl9QpDixKAza37XxfraK+jQgFOa2jG6qNv
ZP73WpONuQkRPf1DbwKt3JaFNjJvhtXob7GLzvdRirwnOGmt20clfHEaTLKMt1OEpt429kTx9fHm
XF7vrw+pOuUKPAH7bxHhSOnwbO1reRw6Tb5ETRoDX9brAwOwkpkQtjujS2fXKO386AXhtHLV3i6P
mozShUQxm9YaAxgC++03LY28NX3mT4dpdLNTaBbmZdKGdG/Ra2l3g6YJNNiSEmyFI35Emb6mEr4A
vf3PDwA0AlmDUA/9cbGFPacOogy838FqsFMtTcjKqTHrn2MQvztskOfn0fSdD61Z9GdpNNG+BuW5
S11NrFzKt4H4f34I5jv0wRSFjl9z+yaKOu60YPZ1rMJDMAA0rJCOjBDO7eqmu4QQpT/WnRcdYHXY
x8d7QP3X/3+jEypUc5P0Q/FslYba4h3MuG8DtIjNY+a50ZcsnMOnhvx95VPfBovXVRgEcrnRt6f5
s+wu5kk16509W0ffpijHqNL4bEym3AVpuNanuA2D/7sUA3iScubElFq37zIESFV5sW0dE68zPyRa
y+UljfFHGI3+YZ7DtYTq7tHo2FNooHbFcA2NrcUL9LW+DSQNqGNS9hBgdOgu+I9qh4GWwfbxt1pE
JZ4NlU8uS9IDvhYM+8WJcSJucQwCzaN02vbj3HXhztB8fwPD1DjqbfpPVsTiTH08fsX3cN5ETuw/
636SfXFLjJbI7poj+xBghFX5u4l06zK52J2bXpq8JHGhfZ7dDOTSgIqzhF147CO/gP2svCWRMdiX
bld/evxMixHx/z6TUsYgEKmiePFMhtNM9Jg781ijk/oHt3OKRIA3n6zMknSfAU/rdtmfzF5q2zif
vVNeupIZrCb3vjWhZeAjqvr4N91tIV6zAi8y0VI1wPI16yI2rJ7x0tG3MucDwsuf2qmZTrJE0bWq
5v8er7Y8/Oqjkh9wqdER5SUsDn/lziOTU8s6wsYJvmQB+mXsARrVeqMfxWwbmxrS2I9UEBrfvTJz
JxJAhOjoAS/L5CwmP4NPYh0FR/MSG2BlUisON54npj90K9GucTOb51Br1gZQ988M14FGCBRH4h3T
jttDajmhpEc6RaecNvHOaLv+YKU4+FV2TmHpy2qf5wV2vZ21psl8/23JrXlcpaLtUFQs3nYvnFIC
bMtOcwCtSVReta8cK37OfPIzNLnWaEKL9ZikKdsElbdQRhD9Fuvlo43YTCQgBlkC2vxhyDRysoLC
zg/QOx5nVE7prPanx5/2flkaWhDXuNfZVJAAb1+w9BJElV1pnIrQ0jB/xKgLz/R/7HoYD8kcrcG+
Flc5T6k63T4f1YGvSrfwdjk4Dl1koyh9woVM7prA6/ZZ1VvfrTKJfzpa0J6y0Xd3vGl9U/C1V9L6
xXZ6XR6pOP9/fMr5y+3yLt5Q3YRGwynnPr90gBQ3baINx1qkH5Ki1ff/j7rv6o0c2dL8K41+Xt6h
DZKLuReYoEmmN/J6IWTpgjbof/1+VPXcrqQE5WiBfdhGobqrVdJJMtyJcz7DouQB7EXF/f4tn9/g
Ue1BkQDYFmSmOAGwO8/iBpkYmTxQJY+VfnRnwBXSUpMuOEDyTF6MCrI7dH3TC7npl0FRGgXmanL5
me9OcgQhPMNMZa+vNMUVUmJAiQEbpspDkO9xkbPLWrpkMPrFAENxBssF91OQID5pYAHqS8ZUlb0Q
qLIFXAl9GktSuVBiyFEQXKss02+45+e5ZoOYI79//6I/T2cU1iUFV2NQwqBQNTskOki9ytGoax60
n3uHNVpqyXoXL4xQi+kohj+zCpwGFh8StEEk/qgefkKvD5GsJF2ZEC9G58IiuWHsQmA4wPIsoTd5
4Vj/6uEgXoRTHV6B00X8fPZC9iITxrYhXoI57MHOudrJ3QSa7NTuNsXCuZDyzQgHv54OzD5wK7Dz
ouA9W61lPvaQQol0bwSpgJaxMm6Krkuv5NyfasKSsqhCki1kpsLYDVjJxYAzkMa4sy7atB43sS+3
Jx7DVB13hPygFFl6qHVQRApJCi1AgVKgUESkRJ0fdOnPUslpaHAzw5UM/wY2Y45vRHG1VXI/hnOz
1KUHrUk1S5Ggx1tWzSW5m8/bCrbtybxEhNYBsnT5fGDG1pcyrrfEK3Mj9kwZhBgJKJRDxwmQB2DE
WjmLDDcqIdb4/XyfJZUfDwkOG44oAB0nh9rzyITjhAwNAHhgnKLdjyY+AC2VEpo7mSRdfx/ri+mn
/h5rtrYKiLXCbbzWPT2Q4BSug6U+6A1ZEVAIrEptde/7eDNrGEy/iZkOKBiQYVhfKFWcP1w0Fg3x
0Xn3cDQ1J6FoD5nUJLbMw/q6q8zwtTTjtdwU2rKFaAiFMlvvIlGZ+KdCaX//YT69aODNgQFH3o7T
EooEs7WntzCEFsGp9npdIBaEnbUVaJrb0OTK1U8jIcmdlGMBw4Yf3VyBF8gzVReQ3SI9h7yBEI+C
0xW6vIwSmfxwQ0HjDCFArcDLRetn/lCNUY95mZnSUiZlus7q8EkwiteI9elJSsXB+dmDTW06pLAT
CRHV0k/aCvD3KfWAKSo4R0S1Km7GGzODWSNr00tGYvOjD6FwScCRN4HA0CWcnbdtNVSwmMHEiEQ+
0GKoyTQnRiutfckJB+W5SlX9wgVlvjw+YuImNJkHghAmzmaINsToSKpcW4bQ33dlnks2PEUzKyJV
5NQjqmzfv875pjPFm5hMqIkAAITN8nx1cAaJ/wy3kiXg5KXdSIViiT2wg/aAMulLK0CNXuxTcwQ3
r8VS/T749MN/qwZA62AKjtjAOuMImLeYRT/Tm7bXNGAoS/FBKQrRbvwKrljfh/lqHFF1wKUD5D78
M9ty8rTQGtPotCWM2gSXDMONIoC5E+uQpYamSrAtA728cOp9NY7oe6DYAxWoz9QZAuXbok4isowV
I1hDPL49xsRMsIUPuSWnnfj8/TPOd5bpVf4Wb16HULNCJgkqScu8z2/Eqms3UCkc3tpINy6hHb4K
hWsGHm7awTBtzqcMakog2lUdeCwlKlWsztOdjoPKnsgYF3axr94iqOrAiQGtOCm4nIeKxS7zDUAA
lobfJjH1SWBYZcQS5A0Qt6ItybIL6e5XD4ezHmQ7FKomcbTziGnAVYWJIVnCDKJaYKMRto3sa8sE
uNQfh4Ke09R3MbBJS7gVn4caBqXR4irUl1KUvjKmDDsxhnVW4Rf9hdf4+aHQE5jyCjTicF364LX8
1oRr2s7gud7oS3QPwj1o8gqsSrpJmLH8GaQCd1wQZ9HbAaZwqnTixn3+UEkT54MfKPpSkZsVYZNb
stHVAKgZAKvpoOUrIRlvvp/7n2cJ+jqgSIIGM+E45n47QzPClNAY/WUdVDIloLOuxEqayP9cXQC8
+TOZtY9nnERoUIADuQGGZ7NzIfXbvufIEFY4S4k9ZFVw0NVEuVAW+lDNOd8dzal3hNQZ3VOUbGZh
FClg2qD2AZwCzXShM8YtPrL2FAnDQLs4bXdFiZaBHvvhqVSj2EKK2oUW1MsjJ8ZvlPNW9kDEadC7
lFv9wq76gdX79PmQO6JfCTWeTwYxattDmYtJwjImbUA5AAKvsH9qN1XT3bIcwkcCI4oLUrViK3Wh
W1qamQtNy7g9+KG8aru+9rI+UT055sokK3Mo+xGI0JIFENc3FAu9yepeg1uhBRM9bNwMInqCQAKH
aDF5TeKObCGWlTiFqnZbQe30ZdanvdcW3LS1CiDqLtaDC+flF0sJzXoAkaeKEpbtbNHmJOVI1Bth
CaRov2IhxBKHONNWNW6JF17w16EmlDuaAmh9zY7mPKm4quWDsNRwQO/AP4fcNLA8q6DNqguhPp2Q
ZEI9oEmJjgCA4eZsqjEIvSXQQIlWestDO4oFeWmGXKR6yIWlYoDGp6rQj/p+2X56PgQFKAnNNgSc
rIbOtwrwArGNKH28gvIYX0SNxheKEbWLTI0vncZfhULJc9IKRlMPJe3zULoAvktI/Hgl1DmMaHrS
bzu5r62ep9kFavinzQhP9Xuo2enYsFYbtN6IoWpmNLQKpcwZQiW08f6fgwANzO9f4gwnic1oimdM
iCscI8gXZxPSHECX1UvoAbZNrlmZkOd2kISFI/cjLH70LNh0GlAeWqbr7iAoDUD/wgjcMOQT5FjK
9ia0dq6HoC2gA4OLSV6w4KcpLT6hDus7wE4wuzAI5y/f17NCihWor2D7T/dxo931shQ8MMR0TZXl
P9Mv/PVG0K0APBJNVUww5TweDF6CDlL4CQxW2syNs7HaxVkDjZJMFyj0C0qBdnJYWiNSt4z2Ko/X
BE5wFxLAGVn042OAnAOQFqgqwPvNUX6yUYpZxsVkZSojhBsFEfq4fdGP6m6UkwimS6wynwhvoxoV
n3R84bKPBosJ7n350z1rghl+CIGj+g2KyWxKAk4PndfCSFaNCLzhGEDeCuT91NWwui+EmhfuMBvR
aEYaAUoHbp9zlEVV522cw4ZvVSRM3gUp06kG2LkTSnq37f2SWAbcEA4hCcW1H8Dn6/vV8MXi+yBj
aYDhfVhcnw99D0HBvIaE2CqT2t41uBiu8ljkTjHkw5WGpuaFeF8OMgpEOBKANJ9U7GcBu9Efi7Rl
q5b0CiZ40gG7MtYl7UwSoh1vhpo1ggMQWCNrZCvvIZuDRXnJ/vCr1w4c9NTjQAqkzVNyv6jMFlqE
bKX3en/VAwTmBnBNW6msucVXujtFMJlFBh5ZpIYxz4Xj44vtdcoqgV3AhRn3nWlYfssv67EMBr8Y
2UptmI+iETd2nBTRCuCJS8Z8n0cYUxg3f1RKgaJFHeU8VNGCuN/2ZroSynCgead3KA+bwhO0Oq/l
JkouqTV/Kh9N+HOArIFLRDIGzuZs9wLZDKhZyeSrPtcNS4whssghIgzKUphTIcsgoJKCBSg2JnNa
RWkWkKYxjmg/and6q17qyX6acEg9UI/ElJtk8gBcnr3qMqsJG4S+9xKd1SYtARHxGJrqFqZaAW2Q
Md1FeA/LoWjVB7T5y0UUCS8/W2UohU51SmhC4HWArySfj4FRxVre5SCMNYrZAxPeMqrpebiGFEe/
7vXyUnl8np2gNI7DAxUCHB64ls0TBRgZI9nKNGllqplmq0C/24pcNRS+RDK0OGRmJUFGLuzfU8rz
W3YLiMok+QgQKLIvHCRzOSS19OscwHdhYwy5ssp6PTwItdhC4r9BW7ZuNa/PYdKRZtmlAv2XkScd
jIknDKW/2Xbd9wHKQwPYclKiias8MI0FHAL5ss0hHV1BJpHWohTiYgPnvu8HdlaPwTNDkAkFPFTx
ph10XuyOoScStujmbDlwUXbSSr4bd9UPe5RTFCwq4ABxHcU1cS7rrnGd12Y2ptu+lxovFGuFBnUf
bisujlYijcLy+6ea7U4f8VCvUHA9nACw8+Q2Bd6nC7Qh3TJDj22iVYFX9TVswEf5Urv3i1BQI0NN
BFw+APHmGCPwz6M2ZUa6xS0X41Tkvq7TtINeqVnGxqUL4pS1nk9R8yzabB0CID0KPIVnJRohim5F
FTiwTUcY2vj5FRJ55YATurwu1MrcQlBMoXByli7kn7P9eHq5U10Bhws2JuCaZttjB8OWhIV6us0r
NQ3sFIJVFniaylWlqGtVSCGH+f1ozjfkXxEnIAdqs1M5Y3ZXGWo8sj7gHWvBOKwTbdjCZ8p8zxqh
XDXwzzsaErLcIjbvalP3RSvQUOmAEG6GD1dc4k7O8M3YmabnxxUd90HoneCION8Lm5BzDsvjbJuM
moDOb8WI1ZZcBf86AaCtjjEaqRws5E5PLcFndUAlUEy3gBRzRwtViEsrqBIGhUFumxwikzrEARTb
TwfJufDivpouEupMWHVYDBi0849adxLa5oKYbdsWBpYJiLRQ/g+IpfuquIkEZCo18HGPpcHVG57H
ihMYrdFeGL7ZXv7xvqYrJlTZp5KXOEuY2JQtGzHJtvDLGoGI6LQWzXNSLLSyTagf1wLV5eSH/eRf
UcHi1icpLVyVZrPUF1K9NVKMUpAo+g7A1fusl3OAXIbRaYEktXI1fMtL0bgZq3a8sE6/2hRwVP47
+OzI7vyyh7oEz7YFGnm7GgJ+Nqh5ZBXJxcP3Q/zVYkT6JWNxgCAGyZLzETYKwQ/zYsi2Q+lnjwAk
J46eNB1qQDioaYqbkPt9wM9HFUQAgLRDTwsSH5+6FRWJiwaFn2xbRWWxr0LYnPkRaRbdUB+gUx5B
zNTor1uM9IU9/atpBKwLenoiLlfo0Jw/qah0AxdjM9sKsJZZRGIZ2VoHkqyU6uFa1KGUPwZAhXz/
tF8GBQBZhzAjetlz8ioUkNEDGYJ8G0bNeBUTvdgoAXwI9SrVXF8NqmNUkEvayHPY6Mfcxf1ikkkE
OAzn5vmj5kz0g6QvMH1Cpj4N0OH3cHINDi9jfuKS9g5XVbIzuHBXgsK+hXFHhSIyUS6xp796euh6
gKCAxGjqwZ1/Dr+XYsi4lNk2ZabkqgNpXsXQRGe6Y9Fjb2r+Zmia7sI4fwzk7IybSlKAcqJIBCXi
2UADlGAkw4Ayv1xBvh1+6sJV2Wjg9Rtxf6MMolhbQSmOT6nKNBfAo3ChR+aAIcnzpe/nhYtmb7jB
wF2q83zxOqBVjfIvDnrcROaJeEHQWG1IGm7Ry4HAUmMMtq5ViqNXUEUcJMNfDAPrFj+cgdMhg3QU
yw1IkU/NT18ogjSBA8+Wt2EAoytAqqnY5DBpQDKQ7tqugXyMVpELo/DpWREWaTd+A/IIOf9sEIpA
FTQQwsMtqyXpncFBegm4SrJiWXcfTZua0g+XctFZTMAQQP5F9QSTDa0VSFWcT7ei54nSsTLbF7B2
iRaVb3QGo0DV5lpuoZ2n1wfRrxvmmnI9kJ+VrBB8qu1CYQS4JzB1527r8RimKFjpzT4vx3yNe9wt
KlxgL/VcotA26S8cirN9G1BIXC7RBALuY+KCKbPyZFO0RMtVrQaTuV5UDfiRnZZA7h0GNx6wi8rh
+1lk4tX9tqYQDlB8ADEnHg4SfXN2Gla5rmam0qknEXZpVi/jBpPGEAEgUGhDojj0TidWcFwPWbZJ
8k64+j787ND4KzymFG7y0zE1m03AEIDLrUTqiStj7Jht3y6FtBIBhxxMO+7la60ziAUKd2V/H3j6
wZ+f++/As+dWeKDUYVCoJyNOcptD+uoYy7Jx/X2U+cT99XbBicFCgXjjvPwYwORBLQuunmIzEe6r
FlRGATdNdzD0wMtLZq7TSmkvPNrnGYQhhe4RKhQQPwLK9ny1VCZPAjEY1dNY550LuzhikxqIZlig
aTQ1/UuYj/mp9DGIH7re0NHASp1ryLBIjzIyEvVUtkVjZRIpLbifQYZeyQcbdKHAJXEVuwyiHtc5
FG0tORSrYwndlgsluFl2NX2QD2cGBRnlZJswDfpvtaeEG4OURLF2CkmQOVpTRiuZg8c95vklhZYv
XjKMs8BfAesJ0PG5uBUJWAk0WKed+rY5lHorrZRA0x5ZmwAppfflJbLvFzMJjR+UUXFrBeJ1jlvI
ZG76Y9VopwGsai9LG/MdB4BgdxDmcHx1MGEDqF7iTnyxOhVI0ID+OHm8Ye87f58wrVPiRG7ICfZ5
AJSacb00+waEo7xWt6MPPkWS5ydV7IdLfo7zs34aSlTrkUZORaUJbXce2u9g/dVkknYqBlBgGSnR
wlWhqe4DMekOvgjjyiSIHE2H3RBa5Y2bAwNEQ0jT7v06Jk6YFaLHg+oScP18HIAbwUGP1GuCrOOG
h4vJ+eeS4iQMUashrxNRwlyj2MnktR+JVWnavqIA8Ntmddzepk0eaD8T6/8IjrBgRQP3BJrJHL4W
dgqqq3Ave+0LPXITuDCs8BJDOyH6Jfrz+bnwKxT6FCCfwlNRB2bu/DnVGBmLofTG6wCY2oLpUuV2
Mhs8kzSQXhB0MPvNRBRvDDiA0Ri+pT86dVESRXDA1aZiG7AlYEidx9eY1Dcob8dveQ/CiGdCXVE8
8DJsyV1ShlLnUwGqAeOFrXNWUJjCorgIZTpUbXHqQ0T6PKwcldlQq6X8NvJUAEPODEniQIiKlEud
VUXLbQCIxOZKAd3QOAAGKsa7gachp6rsA/IOAQnfqX3coC+kXef7DT7R5GsMlW6Uu9Hhgz7U+QdD
xgXIHonEN6AkQa9Rk0RyYz+rW1vjaXlvZEV7iYJ/vpuijg3uO8ijqOZPuOtPYElDgHpfq2vhO8od
HE7ZfXcDN8KeSmkavv7knPwr1JSITJY3SGZnG3dYN1hwcLJ/B1kvUjax2QDrBnqTwa4lOdYPQxvC
ghBrTdcujPj8vWKmA0QPkgQKdBDhmOsMoLYNrymzjwOatHqzjoxMWQxQ9VdopBPBg+RAdknp/dN7
BawXWkCoe8D6ETvrbChbH25QqRnCNlbQ0WYXglqzigC7eiPmweL7F3u+g+PFQoxm2rpR60DXD4vq
fNoI2MN0oS6rgMYa8b08S9HXZ3lHh0KK9t2oq3tIpiU01MfU+z70p8cExHYqy2HSTkoY89DV2KJO
CF1IOI2rxrALzMF3UtxZ9nKJJuAPY03wfBNELrCngMSZN755JDQAtWQ+HrPx40fIHRaEAi3WbNKR
m/xCiv7pyaB7hGopiFEo9+H32d6YSDGK5mPShWgYA2YIlFGSUh4z06QdDqkL0T4NIW4/6O3AdQpb
ExQmZ9HEUQ3GQGYkpGKgih2iQS2UVlroq+h/MC2ZwLxgJZjakG+VQTXuv3+3szYT5hDe7C/lBlQL
0dOdLc4OlVumtIofUnRBZBFiwko82EWXGmyV9yZ8vao8iGHaLVbGa2hA5J8mtSne1zWvf+b5hc8y
+fxO2v5oMU5OyLPPEiJbHnWz00Pa6Eq0aGRWr+u8aDHkegZHovGSFMOnt4/uIqpZMG4DcQv7w2wB
yW0T9ChMgqyQdTU/oZPauBCXEqjKmL8Mk7w5BkTpbA1JyIUFNE81oG88GfNg9eKxUR+djujfslnY
muiVkbYI3Stx+jCkxQnmy8pNnonoHuvysEwgN39hw/iQAfr7YoROE3IuZHuQEUV5FLi92QnY+hEO
oVwRQ6oih+dXYgkeuV316ZBZ+LN6rZCwz72e9fIDqdPoqKRykz0RJrUbDj3Gjmp5MtxoYhZJtNfT
odhEcabeA7SnbSWd94eqCUFajwKtExYchMv+Ebtht6lFUI6tGslbddDlIGl+XQ7+46X/38Fbfvj1
DPxf/4k/v6CwWUVBWM/++K9t9FLlPH+v/3P6tn//tfNv+te+favqpnr7Y/tU8D/cJnt9qqM8m3/P
2Y9ApL8+if1UP539wcnqqB6OzRsk3t54w+qPcPjM09/8n37xj7ePn3I9FG///PMlb7J6+mkBPtaf
f31p+frPPz/Ev//j95//1xd3Tym+b/v08pT/cfVfp0/f8/bEa3y7pPwDxWns11CanupYOC27t//+
CoqcAFIgAcWOMDUis7yqw3/+Kcv/wBTFagTCBR0YqMv/+QfPm7++BCQAqqQ4WgEIgFDrn//92c7G
6+/x+yNr0kMeZTXHp5mm3t9TU0AUMN2QFCLA7wsBFU+jKM2ynYovjm/ukly56aFzFkQ17Q6+5sid
fwceZ7euUaQwlYfvN8APiZev4s5K6GKowomC5+26HdyxWTHpSuzyXRbcSKHhiZAG3Wt19eSzwiYB
sbnee3q+QuOnwU0YnXj8BZGBwjW+iWJMG5Y55lBYOdl3rKCoZXq6mS+M5KFJrCQL1iCp06F//v6z
/wLZfvXhZ8eGbjZtGgdhu06iZS++xdozSrNQ51AHBlTGg9a7ZfGSSe96v2tfJOKFgT12BzEeKPr4
5nDozMrS2U54iJ7xJ6x+mo/eKG8kebOthVWZXunJTWK2tEpdWVm1cPUILPjtOv0KfaP3RB3sOKLh
Mve4l22zRx7SmKquaJdutRg839HswuZO40BP1RaothlpRAMncAw7sgQrthMn2wv0GT1Tyh0fKcom
3siDVatO7t8BeWwB2CKzaxmeXqEHGypfeiDFjrEbeK6noqMrN0k54kB2OnZnAgGb8IYakMUYNJs1
Fm/3YuEagdsq9sBWjxyG0DC8plq0L0BMOwmKpXOPDDjz8MvVuOj6/q5GVQoVvxZ/Qzkmw75kdu5b
8FNg1TUCgpBYV5ItcWIVaJdXK7XcdBAHrW/LbJUMngJrqsIjoSepXt9CWGFvANFbLsR2qbSv0Juy
ZYE2rZfmboJfECrThlOIu44ZW3lCU09UneIZ9h83XFloySkct9oWtW6VpqrDAHQ98c4Kclo4fWHV
t4K6BaaM1ijCVHswf/BLWuWhLZURLfuSRg8d5ObkjrZP6ov40ii0jq1MB6vS6JHPCBCGs/HTMGGk
E4RnfdgjFqVFXnJ/bzyrIXvIFnyCFpOl0HvdVXTfw8q6NKW7jgRIVnYcdW9+jesJ4HUZTbrS9tXQ
SjDsAloTtpSv08SHSdgTkakUWNWCaTbeU+j0ui1oNCZU0e2QeYq+zjJbuR3xm+nIsZvaA4g4w20z
RFRJdoSsavOWt27pyi6wfUvFYSt2Y3rySnNNV3NFx7SJb0HBInnOogsKjDPU5V/bEiqVs/O5J1Ia
1obZrIUrdvBX5Urywr2y07aAiOz6XbbKttIhvdBj/yAafVrPE7fqfBOMezTRxQTRsk1zW+6qQ3+V
P4ZXwUJz4l21Q35wlTnV1tjl/7cRp/zkt/xDHnR4WoZGs5b24spfkdtxWS7CfbIlG2OvrdhO3BBP
vjN2yvX3mxZ0g6Z399VTzq79LYPgQy9pzVrZl6VVY3gn6DqV7swdIGRLsmLXfU7Dlqa3w0palh5x
RjfxsARWldus8P/cylaWfJVtzBfFBQD9UO8LN1pnhyiyNOYy7oX+FmipXqJCBClnCtKyRNXOlRMY
PjoAmEMfJxIpzAH12ipTJ5RtCBPkjMpbE0Z+z1AM7Y5RbzOZmsAdDXYDFwNHcggddQvks80ud486
X/SJ2wxLrba0+2IjLwIRa25Tt0exsiB0A9crjXgSXwU7s1v7fMMiqiuUlXR4HzJbwGPfAjQwvPcp
QIM0zil5JzAFCGm6SI/iVkyollHjqTyVO3N9Dbg0/KkzqkmWnFvJtvbgFQEsVnOPq99wgDyf76YC
hfh/g5BLBNiPOZUo7EpQrLULbQH0gSBZKrYSZuu11wSuAWGMdNWUbyZ237x4N+8T/sKKh1q5lbP3
QFxWugdyav8ibyEM+pAIlhbbkmrHi5Ssiuk6S6s38TneKsvonWvImO3qJXgeHzqdtjGMqmj63B/E
421UYtNa98lj21gBGuKKBRcX/EfDaOVTn3kimf6jqB1MCP6uN3R8iXaDE3mBV94q5dFUp3NEAaGK
mh5fAwmS0e6OnMSTeGTL8Fq5hygAjVyIv27ZFqbWVoVFVNuvKEXbxE3sYG8e8PalDtuja05tRKvF
XJHtAntvROulYjM3WWSetq0cVF+s0ZWPHZgXluEotHSSXV5aEA3dtG7vmnvxPTysAzumlRXZGCja
ITw4GUt2XzrmvrklDJOPSjbKDKrTbXHoLXXHdyNqrPCIsL6l0F7imPw2Tu6QFnfDXtoFjzxZ1OYx
ULAn30LciQbXGVp/OcupSKwhexbfUJE8FQ/VAyZBiV+Jo8aLarQr7hmmBaUz0dKcCuLqVvAuulnm
RDdsTQQBEvNLI1vU1wBEWeFeKgGnvNF0qO3Z+AEks5qOSidxuDKYqxzFg9HhKD1phqucxKVwrJ7i
nXYs76XjsDc2goMd2lE2slNaiTXYcGexR3pNLLQ8TsK97mqb6WVCU8XyV48oKeNvx25pZXbmhm6y
1a2CPkgWcZtr4sL2xBm80n3orZfeQel3k7zGHEdX/RQd2M6/au7bChKtVAsoOSSrMqDTT1OptBpX
OLPs0OpQnHtKlEUd2XFmhaUt9xbvHOlZQiXbFp2EUJWsWzMBrVN1cPCLpaWOSC8gbnPCvOtxBkdO
piKboyY13cxt11ht6mtc0fxeBE04Wxuks5ApWlI2WgWjxOVXxZb4djssIDMP9b5FvsFKHBfpJg2d
IuxpstEcYRccI+E2f9TdetNGtG+sNLW79660CnM5YOLLW6EFitQVeytS3N50ZcPRuJU8qk7gqSvF
jZEtkaV0J90pnurUS7gdGwvGl5Lb7MZlsyt3ZJXeCuvx0B3bF1mjMN3j0EyDR4hGwWQNMZOhzNrS
+CUu7PQoExqgMJXTLFyUhh0wEF4t4Cuj1o7MjZGsG+CZQSLqj5riVXw91gdZgQ6CVcqc1hrVmS2P
B3/Y9YMzLnrJATOmuMuuknWwrjc8WeXFrSw9FPqzmTwSyLneB2PywEXdK2uKOnpoiTnl18HwLsBZ
M3biG3ZkfX3NM/asZ7lTBxYI6bI47ZSdF2/7mCJBxRWZGA6oUKylHaPhq3DfXrcH865lRQr9yPIx
l/lGN11SyBDZleFgbGLgE1q+pW/Gg36SD+Jh2KdjTxvke4z6L/VT8FCf2mNwX3YH1tULkbQgUsBA
urBDCTmh7DRl6UHd3Y8eA7bQMglELNoUtA6tPLpRK1QHliyzI6RQ1SkTAqu+Mt7qV5XAxIdGlZW0
m2ZX79UHcoUkpxnuVYEs9TqkvIfYfgVfO+wRvU6Hpyjat+0iaJfmpDPiqqf8NfbXbeaRmBZXxq3Y
Pif8dZCWwn16W9+rRxEzrtVomUOenq0g02E+A9+o6DTH+8ESz1OrCK2ivUXjxM/cCBLacAjpkX0W
vq23/aZAKhyQYGvyV5gbaImtFqj4OLCPKpVleFPAEjAvAT69gzg+PEZs8EsibNvYZDWQMhfEPKWS
m/lrpT6Uklso+0ZY4GZUrZE984SSjeol+/LKd1FVCm+10Goq2BhZKdqHg1UMNpwhavBWYgequTBX
6pGIBg4ErsXEzVKnU52+vRlTzLDIEh9wuuHR/I1qm0f/JXhFNV6r8GOL7DCkD0QMKIo2bLCEYdmq
rjYgx7WRZXbBQlQsiBwp2CAUmr7BNhB2MZp0Gs2jVq91bmGfw5jG7y3EzQ/ypj4OmHuFF1ZPirJm
/iZVn02V+rgAakturHC3k6obqKRYBcSNzc5LoP0PsFWBVjY83WxNWivxumfPUhhTIuN4JhDxJ1aY
3KY9p6R/jfxrHJs6EpjaFfbDLfbGo15TjlUvrJVmpzW75Kg60Sl50vbFvZI/svu2oPlddJXvlRt/
BKSwvo1Tmi+53Z+kxwP2JKe2ipvIzkunAN9FC5kV9lhmXga6HE6nwAL1ZeC2anoTPRNSTH7W2YN0
18TZOpAkKratJS4HnHqL0UkOFYe1rjc8B/lRvtJMJ20TK8T1pMuuYVqHnwZd5ztpK16XBxmH2WiN
g4NbRx9auFz2x+5FGbBNUEy6MnJaeI9CssNqXEzI5CV3tA08YNU7/dpw+YFpVrzIfdvHNaGmyVX9
CPWXSHQFeWEWa129rop1pFpmBVsrp7ET7sVeapfPakrZjY7Ted1cZUf2JuRWv8UMDwyaIw8Laf4c
vceb/iFMaKZScgNY0J2/yzMqABmrodDlmVB3eS3vTORkgTUUU2Ijy16pU6ZYJY7vkFaueJo0rEVL
Fq3/FQ1GGed+0q4jP+4gHzgAjaN4xIiPwj2x1JvQoDgBkjcS22ZjSeIu5lsBVV1/VeG6xPmt3Nsa
shy3E1orhKUvFCdEsVsUFYqNwoNUPjWMOV0D7LIKxBfMS6T7rqqcPn//SL//HxTKdk9tlL3n/z8U
xiZdqO8KY+w1at/4WV1s+pZfdTEdZTHw9lF7QtkZJXjt33UxXf4HylpAPUJ6Cr1SgDz+XRfT/wE0
ArCB+A28AfRR8U1/1cUE8R8oo8HTGc0ZFHdR3Afh+weVsfMiNYpiqBQjCpjPICBPPOHzm1o09ENE
eC3aUXsyyQmd8cwSa8xSCVRy4N+qaC2ZF7iNU6X97xva/6HuvJbrRrI1/UQ4AW9uAWxHs0mKpETx
BkFRIrw3CeTTzwdVz4y4qcMddSLmYiKq1VVtmASQZuW/frNaTtFswRoVii4UfkL43o8ZEY9W1V6s
EkdGwDgRWCQ3V/qw+eMz/AcD/BPz++058WEY+v9rCwS36t+Y4B+XUC1qSqMUiRqiVfBhgW6MaN93
/gxytPhm+r3Ov+XFvjGDvrho5ab1AvKL1TxUVH8hi/iRO43iID4/NkoYEVc8BAOHN3saacSmX+mB
bKByBT0GsnVQ1kGh8deGq5J7pR3XtJ16I6bLZvGnzrc5KhJuKEH2kv80XkDvLBmQjqPqBK5tM1CJ
1+UV5seAUyenNLdUHOZSeel4V1V8L5XYn8VmPUih4k77XIbRPxD3O4T7z7f1YR7wTUiPAnIFqKX1
dnJ7FjBvVW1iHrS6FL6a4yIuvPgyy6YvuVUg/JTxHCzyHEPub1PBROJAtxHIGHOG91OhqBpaTzHD
qkk9b1WJZyMhG+ec9X/7y59OBTpQPBhgMlPvBAaeen2ZWzOSITYJUxe2TmhWu6S/Fl5NXfNKXdXo
HKvdS1l97YujZt2UdUn1sHWZ/ksgKSP8zjxoD9yMXNoQ3recI6JSbxz9QnMu0+4mnWYfFd9hFt8X
49EuW9+Zvsfjcc5/nOWM/vVxXIgNNNZhv7OK3r+1bkmcuXQyFdvrQLNvakBJp8i2CSLdRaWC5Bqf
rSABnOJpDufa8y1xm1n8IzNZ3dfubmxuSnWLTqCQL1b6Budgas2wcGascB7t+KroUDuS6tNukjF0
sqNnYpBGhFA3hyK/s8dt6sGwHw9nliy/9+lngruoshcyCaGCv3+uuCdGS+S2DFE/177Rym06u3OY
u0S1R0hvVb09x/s6YaD9sxnBkUCoxCaNX8fJuzQsWSaVbskQK8BrL33BdC86JpaJ3rkpfaUF/Evz
cV97bIdjYyQ72k7h54+9TvKTx6Y9QZeDvFuSs043qpo0Tqer7DkcHa6KAOVG323KuXqF/66eadL9
baxVRs1KX5f7KfJowhtQq54NxE2jJcR2QEVftXWjmqulUKft50/2Hov7/XI5xVazKiYqHvjr8v9j
C14ao5a6xUD6YFzVWcutl2Quv9QtwKqi+5o7UN7ynoxw9wy0+peNhZHRW6Kp4ZA9lWrM89zm7WDx
iBnYliAka7dMeD58/nx/GYWDHWsZsungaZ5OWHNU9crkGcMEzxA8ttsYQp1xLg3zpI3++zXCKFpj
71YeH6aN719jnhp1ZaC6Dr2p2LhLThU9Jhtj1AAQYLr4RXZTKbkV4MzNBXwQZwhVfzkb4A5ARWXj
RCl2amAlPVEMpj3JMC0ln0p9aQdvDhG0gqr0y3IRW2nIDD4z6vse9j8Pjd0f2wCeFfAlTyoTr+jp
6BWxDGvcPXaJrskAl66NCuYf4fFmZyS3fP41/zoiuyqcNRjNNCtPXrPW5rGYG6J56xE/ZE2wiScR
10NZakGjkF4kMy8OPx/0Lwvyd3cUE1Em0gdvoiYq636Y5iUstRuLiAruzrSZJq9+W1zjzHT961gQ
ENd1z2I8tVhbXdyVPGesqOGusKTKBk4t8HAGlr0o2pkl+LfRGAkGDzUuu83J64yGtIgLJkiYj4/T
Qq/IlHUa6MsEmMWV6PPX+LeVuEqsOTn4i430/bcz1Him66Cx06RCBPqsCCD7xDwzQz4+EuyG1dKT
/Rpf8FOD/TGWIkbGxwvM6SdbxfM05T8WC9BPN9IzFdmHvZNOurXy2uGMQmN1T3ooaesZo+gdNfRM
jj+RuWI/jjGYZK5+XXrPx5tIHuBrBz2Z4Z+/zBMuI2uPsbELwuYEk3027pO1lxB0NBpCXwuM9FV2
1WOflWvEsSjCvhZBrrZhuYBiYS+6JXW+CzvZP7apeW5xfFiR/B7weOFlOch2fpMK/jw/ojm2q150
aijk8JPcp3rT0IlbonyX6y2IkSL/Q/X4b+vgvz465SiFAJwpiLIrk+CPIytrXVlCzFZDIx8j38VL
Q7Tend0Owm89M/HxKL5LR2hwntW6/uiZb9XkbYaWqLEzH2Ed6V1ZwLmykv9XAhfmTadebCo55SS9
pFzNcjlucAQe/FhXLtSsVb62OPwv8Vz4MG3drafS25qFAkjvXlhecoTgmpy5tH04BLhwcklE9Eic
Hvvx+t//8V7o7o+p1DI8X7wmDqAyr7txAOc1bEVn+4ueXJRN8vb5O/htI/7+HSBqWQX7aNV/B+m8
H1WP7VnHrXQJVa32x/Jt4oIQx09184s1A0xmEcsNDLlRkk1vbz35tbSPZn5Ue+j0X8fxoCvPCf0/
9E1k/d2la+9R7GPhIeINYH2Nk59bv3QzBJw1aaQU91ECfLXBEKCOv2bL9yl5K907kV/P/Tl/md/7
3+mzrRsJbhs6xfOps4tUbC2bG95o1u1N9ULh9ulYPxf3thTxtuu/txVNQfsmWh7q4jJyubU+AKKL
ZlsmXGGsYye+arHw4/bOBFlPhycUk4Pz5Db7imttvSuB5rxt2+6sQwmANIVNESigt0pAJoR9G4tN
NxzqfmuJbZQdCuOKmV2Nd0r8Uy+uJ/3SaF7q6pr25vc53xvQIuxwtO8MDTguNJ7m74W+HYdvU3Jf
FNhK7a3xCuDLtgDIrORpTp8mGdjKW5zcS/Ng0FdJycnxSzpa0Wb5smhBLH1V7CtUZ4t1O3SX+gSU
/Fh7e5RZbfUgXjMERemXKtqk8S4vgigL9Ucn9Sv1NpFHyvEi4Tm2vdx4TQhAzzXbMi6b+M61gr6i
RQWgKR6d6L4dA9e5cqYd5YviHtZSFIi8dS7dDghuP33v281s+2uoL0lCdQip5cqKEOPdqPq2zIEv
/Qb5i3KRecdsebW12yTKt+lwkNOPMvkxY83k+FVzrWJn3W2dElAV6Be6OGl0L6p93R5ysF+Xy9gm
mi/h92gWdIbDnAaVe+aE/7hhcntyWPNAS3jVnkZWuJxOZeVQNCW14fqaBmTcxdkmVspvU1bogcu+
fuZM/HDyomfAqYfqF0gHi9OTC1QeaXXXzWuNz98Qoz2Zvluo5bnd8DcqdLpcVjUBarPVQEU9OZPa
dLbaRXGWUEw3sKCIn7H1OyNaQVhcj2y+5HPTPSzjl9n8aZi/0LX6E73LJqPlc0j6EB4JIhC78TEv
Gt2N0uwHRCDeTmg7R08CrQ9t9ykb9W01bqbpKbkzEJJ/UbAjobPh15vkjkuLqfsjZSD9qPjCuS51
P7G3yeVwPVh4utLpxmo7wJ3uuju29zpN0NUtJ6jSsIQjdAekgJio1XbxcSqumnFfGluieA90BKvK
L16n4cFN79HU0buX21jdVDQcx1CpQxZ9wy1+aUtfpEWgWt8a+TrUqPoIfwy0KYQlneKUR8BX/EQq
cJPsdW3jGeE83YMIuI4/5Jth3o0ynMS1QVO1Yon4Sbs13Yu+/26Bkd9F8ltdPJbm7Jusskl7dkva
NKW4GDTpTxB/bOUF6pnZ3Bg9cJhdhV17O5UX9bh3VkrTz8/3/g+1FndGxH1gHGyR67+/3/qHeigw
JIMLJuysDa10erU6OrWKZV7KaInCfz/ami+OVyLKEfCA96PpdmVOvSmWsBJGkJmgeKKly+L0kRZW
7jkrmo83OiBfsKjVOR1aJOaM74fr8l4xjHhZQum69AhwGAtjw+m2ucyvzZGZR6IJzlNtHkS9du91
pnXm+PnLqqVMppa1CA7E4vnkF8icpk6wmeJ+LD2O8yLNwkr3zukV/jYKJvHgyxTLlMwno3RqT2y6
29KdqN2fqVhoaHnTuUv4XyYKPxy1mYr6gy93UrHpxPgZZh9zg3IsEt07JxgnrLEGDU6/48pz+rKP
hdA6FmARaZ0WwMYJSJW1tVeOE+QdkmTbfaZceCowGrcdethVGFUWx7iLc96/m594GKIihsmNjzRw
1WmWoNtEsrXmaQqNSnxvagETyL3W5Y8WAcOZpXB68VhdV2GNU3ejqPHwv3s/N7NprmJb1MDamjde
c7w2xIz4dus9Ykfj69HFRFoGFPpl+/kjnp5da1fA5dHoDaCP5Ld4P66mSEOfm6gPs4idti3HzC81
GBZOZYnAEaEqFefMkB/W4WpEgGaa2w5l9sdYCoOY+pHYNIB1q7EvCBS7Vqc0dATuMxhLbmTV+zni
3t04tlBhpXbmVDudugyP2hZVIMxp+i+n4qW0UOJayb069IoWmHWx4BBQNnULWAM5vl8+f8GnM3cd
DUkCLoKr8BRdwPsXDLxkRwWp0qE63/SC3uiqOCEfG5bQ4CTb0XWfh+rt8zE/fFSdSyzglcH3xNvn
VAHS2BjHUshClnEJFml1SDZOZNVhq8B16JrxLS/r9MwE/g0N/VkqrAFtQDioP1dkDhXT+wdNrV7R
6jEqw9q9lenWy72NGl253aPTQiegKao2VIwixr9w62Lz0DQHtbziHyblVornPN9KhU493JTnZHrM
tGar1NsUMoDVXI31NX8udbYRHlfeyXeguPC/9ZrbUXvkZ0CC5QdYCod9vy3y9f+Kf5GvRVeyfvz8
5X6YPjwnIm0SiQgn4cZ68pzuhNp/cfMqXJruPsJiixRWcwyaGa6GZePB/vlwHzYGMBxmztpGQSBt
nvqsz6JZ7Dkp05CCIFzGEnJE6/lK2egEHxVv0kjqoFfT26kyb/8HI2MGuSqYyVM5ldpJLbW1ocad
ZcnyX8msEaYoLOgiU6Ls0BZsvV4GrrrRpXdm4I9vmEcGEAQxpzhAUPN+Jo16mmPEl6V0KdXdosYj
uLnDZWsZPIga506yD80Il3fLe0XlB/YC5rqep39csgsLfr81yDms4WFNXR92nW3vy34+WMJejnU/
bytvqo40yuLQLvo6xBLozOr5DY2/Xz0AQPRDQZv5XWjGvP8lDCRhc9kR5Ih1NJTOQ6sqfjw9amRp
6zokczPdqOIRRrkWP0wK3VM6rOnBhP9SFQcmvKxhBqn55aBslvylrK8UT4cqMkF8gKnNxew+oTPl
DlvVvvXaAxd77qEllFfyIhtsDoZsG7UvNF+ghbGY+JNFqE11gIXc1MQHWXwV6XbwJmriwjcaBruK
+NHJQC36r/tDfBJr/frsIzQp6SW8fxtTprlxGVkTMPQx1ebYd61yuCy4iEAz0gJRqX6NZW7YxdZd
PfStr1tJcuaTfNi412Y5NAKA1DWO4zSxSY2sdGhXmzkiYxRfpupmduFbTV+dGWfqtIMvFyvbz5fc
x5nPSYwZ8CpeW1uz68b+51R0izYbunYM5SDDcYTbJrM0DmITWMQ8Z/dOE4Mf927S4b7A8bBSJBiW
U+r9cKIaOykUMYTqnfFaf2FvUb9aBrenTR7fRU4YLRv+UXmtyoCuh9WF9Xg1Afr0/pwHeu73pq8+
ysv4MFchzlhldNNaP/lznL+N3g0MLsygXQ32z8CGPfuD8TKPR4cppAR4FHrmAelGavlFt6n0L/Xy
fYZlhjNo7AGRM/GCUg24GPFnoyGjDOwWuahP3l1fhlkSei2ADOjDBt2+04ZuFTrjfh7CHs2HsVfS
XQ+UkWwLZd9auygLjNZfq+4Ix0m/ujVu5O0g6DL7xYPzDWopDIQE+qtCiOkeEq1n7sz4Z+Vu52YH
9iyPHle6KaD/Aail39txWNv7rgkK79hY267bdlkwdH6mHpp+O2i7arV6OsKmGhYwzB1RWPyH5rL1
qp3Ud8twyKvtSuUS2+y5z26M+AKWZepDqEyu9OP8JN7KS/tZ3ylX1a8WnCW3NrF1AyFKLFc1ejz0
UzkEsuW1ax+b/DUt7wgZAgbQbhtUOdqF6kFKD2018H4m1/LMDv3hUFonDoaMzuqhT1fjZIdWCm0x
y0gycXrEyL3XuIHhAOoYPRyW2UguZFmYQYosMFTp5h4+XyUfC8jfw8MvWZsckGnWef3HMkmtenb1
URtQcVabusv8BbBSLNNO6TOXr2XRy5lyNAH4vPtiKs9Z0n1YpoxvQwUA83EwOvpQNPPAqB5jpprS
X5RJMoR2O94XEoalrOYzl5AP+xB1OUCPxdmkrtvRyZ7gpokzOL0xhJmJ+2W/RNcg9NtmsWC3LMVL
PDAZsqU9Z/b32+vmZHNgXMhCOCnRjz4VsJR52nadsIewzKxop036yt/Qdb8qMnPHrl1eppaxciA0
oozz+WYobBjSU6oF9EhlWFKmbeoiuUST0ofVqP8qZeVeULfhWyStKdmSuwe+mA5RMKwExs/nyMe3
tqaf0iyiwjdVSFbvp4ik2zgpHhKmSWkvO2vc04ILUkHNiOkdfCRRfxPZmev9h7Iby1fcdEDr124Y
aUrvx7TLxkW8PpC/M7ZQL615Z9vjxdTqlzRyFLbV8hzd6uNEhEMBlo3xooNzgHnylFOEGas5QYkC
+BguCuVHQbKKK0blKJb24d++0bUXBI1snYar2cT7p0vreuqdtKtDhbNo16qgccTQs8+gH3DGsIo9
74KyuNp+PuzHl8rcw2h2ZRD99uZ/P6yXDp4tqrqiDJpav9f6DXQbdVdE2OgVmvqUZ+O53LiPFSF2
fSBS9OBwTsNB+gTcqCys+Vq04qE2TxCNB1BGMYFp2nKMDrhBpABxhbjIcQ/3h1Fvt5VLeMek5f96
myVxb2VpcVfFXuf0Hjc2uWHnrYGdV67jR2rpIDkFcpa0DKIWVU7LFJ5tqLqWvPv8rX+cWO9HPoUj
hBydwV1HdkJndqPN5KVeYPeWQ/S4//lYHw+T92OdLJsG/NlhOyvDvlWeF5f7fjIa0CBj3xiOcrgy
9azdYmyXnBnXZOa83+AYl22VrQCUDMbn+5lVppXlNWMCCBhrTTAu/RhkSnUudORvb5KynisGBwWs
yJMlGksri5VEr0KrRImWqoTOGMLvOwJAXSs5Rzb4y9RdTQhgXnJLJeTk9GjKlt7yZI2MIZuL19TO
3whzCRbcoK8FJ0cdtZuamjopHOdA5zHe0wo9fP45f1sNnbxXfgWLDdDAaRNm4/v3Gnc0Kzkcq7Ce
nptkhdMrJ6Fvn1VXUYMwTu2m9LJW0H0MpvZiLgpiNxoBRSIjjCg0cdUBbAQM0W3G0SKHI6PmdJOy
CRKlyvw+qf71Ccs7W51XOS+4dZ7evUbDygwNWmyYZMpNM7XQyc1ma3d5WNjLFrgKj4QUnfDn7+nD
xMC7CD+S1ZITyN2yT2ooV4lKWChZHg4YT2/rJntWxBzgJvrNKHP3fzLYaoehAzByrVnXwh8VUx25
5oCrdB56aUcoq4cBisi172PT7Hr6tv/2yeBH4kLC5Y0J+IFqDG9JFV1Cw2OOux9d21f7xvV2Y+mE
ldbaZz7ex9e4Ll9q0NX4A2T/5MmifkwGBe/QEPxyj0/UzorMiYgxJAVzar99/mQfDiOTwegiUI9x
3mLr9v41Yt4PqU2jtUR6GqBThhyk9dyXCoE57rXToUyEfWaX0s6NeXIYKSXNmikFDXEjuA+Tne/q
BslGXo3q09gjFpEzbWxUO7lmz6SOdvs40T0ibHAdqYpvRGJWoY17+KUTYcJZGc4Z3sqHSot3AlkA
nIaGkU3w4ft3Mi9jxP5npiG3AAUNqFHc6MOPto52dj0uoZcnt24hmjO7zPpZ320ykHvMFZdn2PUO
ezJqOdudgcsOFtwspEOhyB8aIQpn5tbvNur/HQWzaY1oEJj64NXrRD5lU7lwj2JdjxCFFkmzVdMa
Ym8CPK2W4o4w3uYHkQ53Xh5r+0VZsnD0tJ99Pj4tprxMkgWyuZDNQU+SFzbe5iBUNKCNZtz3nXHO
Uen9IfrPb4rXKUUCcB3T/GQ3GWuzE5FCuvHS2NeGVx4HbKSpdePs0HDHxWQjSeOrFH/LM5//1PmP
ehcIHUSdHhBZQR/g9KSKTWx9PNZEOuyz2Ua/PC/7ri2K7VJ3+k6FFd1jJR1GGgaAy5xs0uWyrA+V
1XXPsZBfP1+iJ5dD3sSabQh+sh7rcCetkwN3zhThqF2O0JIUsNBokYy5oRI73cbrkaLFdb2Tg/cE
84aA8Rx8+fPx3y/X/wwPaITlsbq6a55UTmk0Ir/KGH7qYTUsy/ygzD1iAvW2xfrR7yflnAPt+wX4
v0fkloYVm4mJ18lSaObRXmgqsBSqDIaaJZ1btH2ydssQW1Zj304k+kWO9c/i+H8gO7ppflX3Q/fr
14BBz/8P4qM1FfC/Fx8dfzUvxTvl0fq//0d55Lr/xcT77XiFjugfSO0fRx5X/a81FISr2voHsXv8
f/7jyGOo/8UeDsmCKpRmKreO/6M80u3/gt5hYPULYQlTP9pH/0J3xK/yfnr+x/xCBVd9v0tnCmnv
g4D05BD8d4fHx3iTJFF56DxNbixXUe5UnYhqyDhTqcHxoxmx07te2WWxM6JQUuBQqCgSo66M9mmy
pBAd9PGtLFM7JMch/yEMjFDc3NEwekbA8qtIUmujDjAYazHqoRPjbVuSJ4cu10zu2yjrj0lNbIBJ
hZij6jSIVh3FfO2WEdqbopKbWGrqr1zUGAubS9f5nZo7e6NO8ztPxRavnoT6ICkoiUJII/dLXrra
wfYG92lSLf3Albv4wR08+86OPBf0vtp2a9eGHYqhdC8VaDoqmTs5DV3iYgKrRxXldkp1IWZqY8gY
Kcm2ifMlKuPlaCSi/dYSei4RC7Hf47ugIUrVBhORd9vWv7DMmu9aPSHjdxwT5buz+ryiQYqaY5su
7bWtTvh+pCWcK9cJ3FqNL/s0145Dac37NhLLlylriic4+vFjmrcQuvQMPWrrqUsWmIkhn6d6GC7L
UqFxWBRl+hQ5eTvjsWq70LTM4WpM9eZ5tgS16mL3b8bYKkcoFePPXA7qVdZ7cx/g4eX6ypwgjB/z
CTuOTLrfZjvXMByQxsUyN3Hq62MS47rjZDD02sTsvuGO7/YAtq722rRL+VrrZXWQQ9/8zK3GUP1M
4ZIsJ9hXVaUuYa+RHNkbZrfppv5eq9xyZwwPTQzDpq5j02/z+ttcaHj1UMjbZuz5iD+wnGnG7Eus
VneN6R0066ECYgszSzjIxAURmjlsHiXGF4Y+Xxsn5j7RhqOhoeCWUgljyrUvdUqwPGJOA/bOW0zL
e5caEHdGI27RiY6bKpM/yNHaa0RyKlpOP90CO5y45+tcRiZsoPrKhKNWFnIf5coGh/yNSL0XkWVq
kLm3+mJbb1mFRM0B5MRYk9L3p9Bhq1au9tY0k/iK1KvftK7JaiEjzzf5lztrL8Ys0r1XJN+EV4qb
3ujyy851w7n/Yet0Mc1uCgbF2znCUWgkUl/oz5bGr5UjCYsSheTvbOcoXvWMpMrauoRzmwTwIT94
zCfS6NQHLP7CGkP7ZnRt2kFcpFIHspELmb6a7jB0We3hxK0wsAbphnEX98VeT6rXtkphrLnlptSi
b3Y1H7gLgUCn0kbYTR09uNiGqO2N2SrpReKkMPWs724a/3S0jKZuZ1NqW7+w3rzN00gQl0OPV3OG
LDQXSF/mjIjWkZEbikK5VIYYe0ccUfpc46HFrZN4mwRJFzie5WsdXRYT6qFMnLsycrrH1lMAxIc0
x1Y92/WaER2tKQ1mjTQYu8nCQZIAiLkg9lCktZEH5Q8O/iaNxkxExVWFQ1p+UyHF9UbZbusRyysa
feaBuIF7va3exuJRuDghcHHgkmnggm+wPnFuLOF1auZGpft5MefwzZTFOHjagD8Kq+7BmXT3VkiV
CTL/suWSXrhO9KgMRXU7zgqPjhtTkzowhJUyHNhjc1oeSYn+MR2N+6pVgrqDL+kM+Nwos3q3dLHz
Vg3cfhMsN7EBg7nT5cbRMeWLEzVqRtOhdLkoNwOeMbXXpUGWUNpEs1ne2V03vswmH02bq+5GmFa8
U4YmO6p6gxNK3MjhsgEpDadGiy7yejUMU6TUHutJxRiBLfbSS/i+lmheFyGNF6UWsM8Tr/pllKpx
G3e9eUjbFrqqR8OtcNFD1kJ8tQal39V2ZO0tRSMyFvGqpzVMtwwnKNfCf8T2RHch80bLKQhrfKhy
035zZ+Oyi2kYdn2M6spV600/Ds+F24XDUjWhqcj5UjPK+AI/aGdTzOYQaEN/dI0Yh6xyMh8aMJs7
3ZyxmHKa23SeXsYM4I2Y1Rqup4rO2sHvKnLs8jUiwum1KMnj8Y2xMo8eZqNhHulgpEPSka2tocTd
uEpW381Lla0H1zL6Uf+giGkJ5li7K2PtVZpy2CZWqpG5aOs0X5spLImWo1lW4D9BlsJ8Vehuchkl
0nka5va+LVWh+bUzRC+gDU3QZAr+NJnYzXF2ldWrQRjHB1tqTPYIZC3OHE8r9iUiEX8uxc6NIBGu
3o0iTOfe0kKkh5YdRInd/WjsytlbOMJeDpMpD1XhiqND7PwqVujwBDKl0BrMT9IiNNOx8rDxGo0a
EzT1ruuutXQY+EHTwdQLdTtOCGu8jCbaQozOlJtXRjnYx3F4Kpqu/FF3kBmy3NQ2aotL8qxW1mYl
IGoOKvpkoOnMpyg5jCsBcOYUWzNT9nxEPn2+Ogjoyk0386C+aozS15yMxDujeo60HGMw1Ecyp3Hg
fcuSHNYsAj+OBi8VfkV+cBfgio+fDna+AcCFh+9TR/sruY2t2MDYPL6uTNoGcbEKSpUxnAbLCWbc
Ylq730q3e+qIYBCz+eaqs+Pz62vkZfcRb2d6FOTfBaNsnetUMYCUWUrutrABocruojF+e2LYBg4x
5CctZa6Desol6CwODrn+VKX8ntdttK31n4ozTJsy9l5mh9/TrkhwN7Ggm0fxo8zbK7dGaVcaShHO
hfg1QeXo/U6BPp8OAg9Edr/JJM9TFkQ9Gwriyxx2su0swOgigLIXjI6mhCbBm72t51sRNV4AgbGD
jqleSPzjsBM9YCT9VV2U59luq6PEkB6Mcckul4nWVyKNN2xxb2Q8FmFliAtDMfdenl1nGC4NBOji
9oCvXGWrr06O3iVdJJ1arPpSi7/RhNFiy9e/Lap9nOcb2+q+T6VxO5vxsqsNIrsmVcO1F/Mjpy1/
DTihtLGLAVGSBnWMhYuK6fg40HMFyE53nttooTTE9ThZ+V08XqpLhKVUO+t+lmAOsTxEeRX5tgYO
a7fXvW1MT+k07g1sMUZ6wGP0mrSRfhVrNqxaNxyKIQ9BBANcH4+Vkmwn1QniYtr2Q/UtqcYhSKvy
q4bTrnRww9Bv3dEkBGU5qL2tXmQtHW0+C1ek5CVVS/domjbZgOSg5Ya8s5DjLml97AvndhrwCUxK
c43jjvaWDqYCfWzrzsPByvtrF5rMtE+H2Lkwp8lvzRFdb5n6axb2hVMlaJsV876S7pteY3jT3Sdu
gnnSkD8RKMsOnUSvniPlBjJULkj7nYvphy3xaRVQKduSyarkAgJI+eyKNLtqWwspkArpWZN3SWQd
nSLX/Ck1wkqdn5bSxRBxNLtwfU2WnhVbu7Taa9NUzGNu37dF9tWdq4OliE3bpsUXY5zfZjvCUa3G
aWPqFXkQrtn9VFLrEvDA8MeoepxS9UGAoYN79FfM2Zyiq3xyvTRjCxBugPU8soI235pEjnDkyTKw
LXnr2njsWDX84QHw1/cIjQ66svjuFADguEDFttlvNUvgJriw0gi5UqKdVSZmsGRts8mr7Ejn56ps
KGrHufoyxva+gcE2K+4DMi0qDc1O7kct32ciQSMN6t2nNSu6XoIx/Zm51u1oqDuB2WdiYZkjROln
7eJdaY3cmWYb2tp4SzLEZe5Z14nEByqaYjzW0mraN/ngksbMfFskjl5x3FQIgVCiK7aCvQjOaZNQ
UKPNubP1plfyQrKt5TTS12ecmCx7PHQuDimmtvxi41fK+HKhFj2MKDf1WKOmkvuS2jTlWOl1bw7g
JTX31hIrgZOr9qNCJD20LOtKbepLrNYlctMvOj8t1MyCGGgsUYR7mSnqQ0fJo7fGj3aCgGAO1s3U
s4k2kxHoUruJrJwKN6uvOJOu1Kj+qhDTHkAEJWAZKxS33tUqNohFkQRuNtyo2k3q6ofeXu6qTOn5
InbU+6POYtVBkRzZXEaOcm+qgwcLJHkmwvA6k5Y/QetzvMG3lJR9umse7F6gxlc7ryLYKLK/RzPe
mJnKNWwSP5iwnMNLl+zSIoegNELZ0903y8LNhuPxKlswio31+Kjg143E4IliCt8h3OixKB0pfDwV
LlpX3TupgweMrrGt1vlXgniYmPAw2ZMypoMscIqp9UOFHWxdKe3B6352drRa5fCp00TeO5wt2GR+
VbTpwrELc18WD8bcULgWONBoKieL3fRBlGNTFeV6EpJFKdGP6O5rlafz82gjc1IuUmWAt4XOmTTZ
K5qKGGsNE+JOHTzUiVsKoAEvvSRzxdYZup2X14/KbO+Frf/MIbyyF0zyYORmoLTmrmrix6pfyxCv
hWI3DAdSk6CWGBGzuxvuS0GAxLBCwdaqm8hs+67KDfQW6XBT9+mrMyh3jib3JAGUO7pECXqkC60j
xrAd1UDYLsWyIrRkm6RTMBm8iHI66pn21LUUaYZeIxn/X9Sd147cyLamX2W/AHvozW0yfbksb24I
qUqiJ4MRtPH086VO77O3atQt7IMBBgM0BLRMJZMMRqz1r9/03+ZA59ciUljA2s1XqPLXfWJXsCoS
6PK4+RiY2Yy2yVQ2tdQdwN4MU7fmbzMiXucVPldskW85jGeoPOl4qsNa34YZS8rCn8yXnkulqLEB
wvOp7fq7HHZeDMW7wOSquXSELw9k08i10Rhf6yH70F32JXBLBaIqmSC1OHI5vnwJWiFfmim4qcM5
X9NHiHXaR3wNUe58q7o0g6lgKyr6VV274Z0XGQ+dgRkSMmbctrzwYorEN5mdDUBMOV/AgWSy6ih7
lQBW7siMgXw6H53JvOPJ1xuGXqhXIGRVClYPnsohBBjTg3qe1Fd9D/RR2hMCEgCCPgMf8HP7UEEK
auAArAE27pU7bycprJ1h9GVc9ONFl9S4gqUPlqzFbgZC3Sm7NtfEANxqKoFidN9VPkCJuinwnUiH
8D0t2OKivvjWFCEKJ+luSJ85m803+ymyT3U0McukpA6ovBYXsmKEmVLaPo4tLCpw7l2a5RddUUHE
zRpaNrh28Yy2e5qYYdspVnIksPdYy5q8qHawEQU8Lol1QBYhRg88yGmmtPbagLXVEcpK6b9O/KXF
cq6Xm8XAmmuEBXIpDP/7EJgXtadHeCHpjWu2W60mHXcTODBPdSW7Z8kufZgsqH6Zj9NSKpJXttpr
N0ruKxv/zq4AOyo5MGw59fyS3bSJ/dLY82nopnLjT5O6zJLwKIT5NZ/Cb0Ob1yu9WEU8mEa9pTi/
tRoLglgBea9mTLviXN0SVTHcNk73bI3OY5hx6vpzv+uSAecNb2fijrPuRRn3Vb2NZveh7oeNLWz4
I6rnJc0ORp6fXFt97evysSiRMRbtCbQMO0yiQeEA5Q/VUt1Ku/ueJOl5pSRLbJJqxCaLWXKKgaPh
NZdQDL6XAS6hqWPcOUZxMoVmpddW3HktqqmBg0dz9pWsHjdLeG+18RW+HlLupdDsxpUHkDOpd0W+
yrr23G1qZ9SjXoSpi3vVLkj1Ukm6Yfa9sPLthN2fCaPhMZXjrjQoRgXwCuR3uhOxYMyZ21+rkJNg
FHgNmqrCzc+0b2rEsjvRmeaBrBQb7wrXyG79Sg+IUqkfaJzW6ahfuOLYGeu7uu42fYkvY1fLmyQT
zdHp8+55dAgLtRSahrbPX4dQn5alVRvp+Pdtyk3UuGktOUWAnXlPYp5pPJZgXTFOM4ayuy+yapMl
+UvjF/Oulv6DtIKrRk9XBUaHpLjjqvyIc0G4LuvmOZf2oTSWb4zCL5UhbzJ0WAOH6NYJDU1/MfQb
w3Bf68ZdGwGedTn3wy8UHtBltalYiqgJN+3YHmzPwFcMFWbTOZvaO5sJVSle4CnuugIpNGgP41vS
5Z7leXPxsZbzvOccf09rLLNtYIiDavSl8vVWhvndGIomXpLsqRyybW2ZxZbM24uuG6+twdpOVnc7
pMMVLWx7jSfCTRti4F1O8HPdtLwEF+C+EiLtVgjOymDd6WlrVtFprNh3ODsxwDQgNoliXnlmez0Y
4U1Ecgf1c3mTuG6+K5Z0n8DPqVzAWs6n0szuKt08u/Nsbv3REmsvwAK8R3S9lFYZh415m9IjOIXs
kYIkWJsZbD3jmJr3s3oe/GaPx+V5GhMPRO7ENdjPEs3maqrfAcQ2qjB71OpWcCIRbyHUy9tZabIr
7CTchpJChaV+GJ2bSBcXhhti99iiMZTHuvc+EgG/v7Qe5rFSG7MynrIWCEu1JCU3y/OQ5nvmQNQA
4t4P8F0L2mfmjE/w4OEHSGYe03xvIowdJb3/kOSEcFvLtjAHJMqW9WaY6sLIMPMwEnkEPVVxi2Xt
LAnv5X9OfQQxU2fLQzUtN2PfH3mlLh1dPo5j5K+mYHpqcthARBrgOtxeeA0mzjqE7NU32FYIXFXb
waa/WmJv7C94KfD5gkFrOU8JPQHmcMbeKcSpmORLIajaLNQMO9JE8IbFlebClt1FmQHzee4NFLt7
064O4RDedEyOzjHRc1F9CwZALuDIMrbAyKqO1s4+98ryTQgfoxIynwp72tVYJtrLtbc07AKqOdpF
rdedTQstcQEdUk9ugg4VjEmh7/oUn3rKrwMIhVa9yFWtFParXVxM5TFs3GWVONUBbva7mRlPTt9g
Iir6dm060TdiNmCUR6xvc2SvG8tquRvUkG+MthfPYIsOXnvrbKKTSanOMwcX58V7xUjltaJZWlfm
VF4mc9GzTcr0Oozk3iuno9/pYptj/7nIljILlY5bK2ffynsXvpuVV9+RTGWPvunLresFcq81D2XE
5v620TalTw49VapObvw+nHZRTbMaFsMFTHwIv1V56RAC1QQvJe3HZlF4MGtYM8Ww0S7gWY0j2DzD
KvWplKR4DL3ktaojaw3+gqvhl6hKH0zMN8MRs2Z9V9kUjp23Nsfwe0ql7jKZIObnza7ke4N5fabz
zeypTekZz54MDpAIN3qq9uGMr2eZHXRTfCw828WjXOmze8O+Nejzeje4MP3q1jaxpux953II08uk
EBuB4X1h4kjYWwZZjLaPEWsBnJr743Jh5ql7lfv5FEvMcI0IYGp5KojyiQGsJ07e6NTq4kHL6sR8
hPI2ZCiQAB1J2rvtWKADm6f0wZfA0GHEngJixH6Hs2jnosxqsi+9WVLGJtsAk6YtzL1HP5H4fyjr
VM7GQNyXgOeUqWlLyKxGljO02wVIc9MtV3Yevs/iTg5uFgCKTqtgad45vWkJ+7QYaTimnZ2l131v
YBUQfCH+Gh+4ydsGJuk5FuBIgFMWi4VgJryhMCDD0NK8Vqws5c/3NHA3HvsEf+z7l17Y4sOKj3NO
7eq5dnrpjVWwlrPxNsjyasyBuo38g5LyKWQgtSkFa6akfjsYi4WaeLaTTWmbx6w+Y6C4LuROgr1p
A4poMSDIo292yN4UZFhrZ/mtPw9DbI+ozVvD3Nug38DE8nsP1mFwcq5HN28uGkYuczWs87q1b1ud
53s6fnER5ZRoANFUuJyXuPpGYjPaUSxptWNlmf6OmR2WDKO/V2G2bU3jJAYTtEUl4KuziVW67W+L
ro9lbr85Ay+Odox1JooLr0O6M5t5zdii5+2r7Ja6ZfEN82r0PLWv3QI8p9D+Q9NFfRvnOhQnoty8
wwLC8wYlZrmSSdN+8RQgGptbiohaWdawxRO1pyBVmbtWJH+snBb9u5veTssUmesBgtgM2D/7D5Uw
x34N7UlcTUNRMRg0k7En5NftDuw7gAf2sLXz/Gu9mAi6PXUiVoz0A794N5fqsrWC7Vwg6ppLfWUZ
rlqNCc4ooS+uNXDB104kzWmuipTXswhvU3cEuB8WoLQq7GADjWlV7EQPVYjeEgdsc2x4xamBif2Q
tdomVm6vWwyhj7URFAENDLEGlfC73Zi62U2zDOZ9ljnuzu8WvLg1WeAAxk70IazCYHQDcC37Irxo
HWgOFY3XJgmGbjvbUHcoM6yN7oecuBMrvM4gLK/FNPQAwV63xEkj5LcFw6l48WS/CQau8czvaVez
njB5oI84TlVaXp+dSe6CYgzKeAo9fUg0iY8rKvskj8tBnc2g86E/jNofvqZ+Vx38oKRpjjodmymp
HJ6g+TcoKUWHi2tbL9Mld7TfhpzH9tYoYK/HM892T2gl9W5iy7Fgw3breasDPyUwpJLzzvTy+mYh
bPAyMYIQ93Vhye9z2mU1/RyvDHlPxaMeib2K3WEELTItI8Cdtps2qhTtXtoL7bUm+eVQd9F4oSS1
Fel4BieRlzV5s9LKtS47yCFbOdY9NVNabe0hzN9KXRsfJKABtGRy8LeOtFKSRGpB4geETirtqOMQ
DaMvKWZka9APfe0JTLOZ1CJrAnWzX+famm9djbN0MhKx0fOK4PaeJGq3+L24SAGC9uVcv4bdpB8s
y2h3TkSXwXmFmnDp5uuQeuYEhrEcinaut44l042Fyeu29YR78J0hu5tAsW6yYS43ZgkENVY08Tgh
tO50Q6/DWC7sG0nxrnKpD9bQpyDqvP1fZVYE12oZ5pPXGtFd6NCwx2bjG1fk7nobMecLkq4iwk89
yuSVm4XVzWS17oVF/strFCVyOZaKcKt9S1V8CcaukpUZ5IZ6DUryEfRINu++NUX9PTWEsyOSNJm3
acMccI+qzcL2WBTYB9O1MH5sLiryf1ZZNSIlqcte01pNg2Babs/eiQ2E+Gij7MJr2+/ybF/VvUjX
gWCaPY2tT9wL+MVOu0ZyZwrjDnkaj8AI2RYTq6mPsHDmJ22M6jkEy910lTXEVTDiAirK+UqGrbOz
w7c6RL3jKyuLVmNvRfe5hpU8247YaGT+YuP1eXaryrFjD2p7tDmtrEs8ZipG91PmnJY+99sdb3uS
XrrjRCs4YWrRwpKffLGa8RHChSXRFx06a2DGQXbYnIUgMttQ9Sfbr5K4KYbsKqSNlCvTMJbNWHdB
7CRFVH3we8J5L0ygPNx/WrmTdUMQAAdDP6+KiXjZlTn1DylyL4eZ7OQ9DTRXz50fTIAbwTIdB3eY
L0HZ+kPfeuZlu8zJ22AoD0gE/DxuG72swwz+roQAuWkJ1j6CVFNFmEVKcvpQ4iC7iPFcfYcXaVS5
L92cpqvx7KZgNljLdEHn7p1Qe9uymecnMjnvsWHLbot0TLcWdFALkVkXvEIYSKfthLqXiWATbN3R
x/TFkHow7hc5BdfBFLy6VWd+G8CKV7mamPR5LhMUqAD0axIycDwFdXQoZ18kJ6tq/Afkqfqx5lDy
Fb5J8EYemVdG92PumqDNBqiwWM5jvoWM0nw+2z43xaSxq4cMEXmOS3xuazznLkb/U4U7uheiSI0d
AifXteMvz9zu+nJyIwA9w0jKC5PGN64WYJzG72Q89mV2ueBwidDadZ1XMwujZ82YYee59TYrgKfS
MUjXDWgZkrU6uIWiYQYHYkQX3E7gSGzyuZ8e6mLyjiOMF8IHSEtbkWJfQapziweH6K9V1DGzzR0s
QYKMm1oUjIdU3RfQDoIZK8+uxOQ6ofVXcKZvKnsk86KskltlT+phyVLQ0Kqvr5JsIXhqskt6Whzx
WrAjqDEoTSx6qpIRQWGN4bUo7Qrv96bFsEI02hxjXQ3RvEpZL1fSlb3cL8wYcbMw6/GkFx/oNAmE
e7Voh0Qgo1mmdW0G2to0QtBtINNXNAuze0mf12/SrrkF2o5wuYKLTGQKOj/MMkECkR457H1MUALZ
TV8T5N5833m8aRdSDPzEFzdeOzbksXhetWZnXoiGskTwMLYVU3rE8cS0VBwsX3yCLNsN+cfJpq0V
eKuRVueoEKvDNdLkPDrHxuekReEWvIQyOhvCl+PVIsfxi1da9m1B3Gy3KnEx3PosmJfix6gNZSXS
t7Ck42f0S3ClO/hqb0cSXzGW2E4LOAK2gVVXgBPIGpC4OS79JL/7DKhWUxvok+2Z6tKdnfRgUp1u
kEV7f9L1/iPe3ENb899nKtxPEXe7b+05BE59/kvnz3n/t7y8Pz/3/2mK3Vkb+9d8udMX+eX9W/WP
g6q+NB/qJ+bc+V/+M8vO/gPT0ggLDHjj8Df5k39m2Vl/4A2HGd+ZnH8Os/tv5pwV/GGxy0P8Pgcs
Q36F7vanZ7fl4fSNxQMOKMQEo/MI/xPm3CcW9j9Do9Cl/8ybMxIi/cpkVEeoQtdFWcd2Uh/L3iTU
zl3rGWdjx3jhXLueUSrYErg9QvSYOygrEn9YTQ6hbXMSc9bu/+0env6LhPzv3tE/Ymf/xU3+1xV9
Ej/OXm+3U7CoYyHMY2h0KbZTghEbHlQXIcEJQyvDFTQ9klGW/jL0ipCZpILrqocP0NSnLuxtXAX1
0RpRXwR4Q1hGiMpH2YyO66DeWg2K2KgPtgxL2ZB1wR7UMn2CwgfvCOAjqc1jNeSvrqOPWrcPui6u
ufKnRauU+ZfEX6xS6b6WhrfRYdtvKM9TJjP6mxcmh7Ru14VOT2bbPsBEe8Bz5Dqoy4BekZiVySte
nInsp86w3jEhfLKG2Ufjbt4vHgm8oHL8pN6/0Vr9RiLhnCmQv7ih5ifCsNULn8jdeTwSjWqsxi6M
B2LD4zQLITlC5BCwMfyKFLccYmSCDYUoXtsmwKyuxLB0TmH6QoVhjIkord3Xqf9NenQW4xvj+1Vj
zKe+8Ix1WJIEEjZTfZhSAWpoQ+yLCnvcyAXd9aRH4hDcuYp1t7D1uv4D+D1z3WC87brgN+R5+0xC
/tVX5R37dxkIILc5QuUcj0tCSAriTNkUUIicK27ynjE3Z7I7EjfhJcFz4rB+l2B6hUtSbEZNier1
HVMrEBmR3lPc7MiCfx/CPtlpZTMATCsCLjCUY7E3t9mSnoaUweXfL3v7LHf41aWfia3/pmAp6c8X
5p3dUSYpymqwLe+Y4+QewSzHO2hnusldyHAqBTQHkngdffPJJ88jqslblxNeuaqKq5Lla3VMLCYW
LWo66zJyFHBCe5fO0/3fX+oPTu2vLvUT1zZrROaVQSaPKPjhGJGThKK9HJP1MjK9pL16lx7LJ2wf
Kqe411JRb2epuafiimUrLutztOQsfyfU+KuH/omR7lM1IC+G3BI6A0ZqJIgMvFm/Y6H/MLL51bf9
JMBpsoj5lSkJTyQ6FjDxktkYtp0+6nDvDF6Q89zHmekDxLnI4n84mGQ5XDy7vk9r8OXCzG6SM1VE
KblKq3LneMStBFX+alblvWWrfVsE3/7+2fySBu1iMfHzKgpKzNSXtpXHuYEglX6LaonXEDlsIL5o
4n6zpXzSIvz3Hm1+0gl57H95nQ9EDLbT4QzM+SSzuUu6gzq4cs91kxTXA1M2QqDjv/9mP9xRfvUc
Pp1USZOqZq6aDjKZvncX2AElDCbcU6uVmvzvZd4ka7nMxmOZDnG+FPvC90AnDNI8qftYGD2Q3wj2
WKXmS9EBACo5fo2gA67qcJExGpnf+Qv+mo3OY/h0hvneQlj9EopjP424Hiw24+vzsM+FKBa62l7l
XbXz0+jRthXcOz0T/lA/S5sgpzCFUcfxslnM/qUe8NZPAQotatoI11gXckzmX0xz/t7l9t10Bgqo
Ocy1sIyNqs2r39zsX+9G+D7+vI50qLopc53uqHMq4xKyqWqw6XL8B1PbzxAZQNmHXe2W8ZjK9SII
R6P3HTz0hZG6WqocIpd/izJkpe3hbmoZk6rgnY12n9Q5Y4C0+53bh/NXl/ppz28aBt51EnXHQhlQ
DAY7vNQ9JD1Nm0GWofY3KT1nnM0QVCGNEbBolXetL8wbz0p9vGjg9kCsBGBKMX+tAbm9BKpXk9QO
Ayml9pUN+3UqnsDSH5fWeYssZgFTWe1AN76YdO5UIghS8tlEUB0sF2GNXNz3SKZuht+cDj9c+//P
xY+h/8/PI+nOdB3XEkw4MuKR8gvfT461H30bPWvfNqQwyRce14WnnS0t0gWQyrapmt+5uP2QWf3q
8z9t+U3Yy8FmZcKwrcy40ksdjzVFD2y27CQoKSK3nNagHsSbmNPX0nHfhQFOmw9By3HlyJ1PD2WG
C8jswqQ0Gj7mmhZn9qyB/rpAcVBbQxoLicNmNnf1GmLvrRClu5/TOKgROgl5UVfjhYuEeeU22bRu
stDbRCHmIbgvXIZiKneRke5Rzn/RthFSmmHv0xHpSgFINUXr/KjD6uAoqO0cSowDOvMOBde0HTP5
5iXMiDovOZGtzhC9Na7Hpn8sq+A5c8rXkU0c1gxkrdTZi4xU4YmRDPKB19+8cOed4Vc3+NMhFphq
Cv3RHo7mTEGr0u5BjTC4xAjiA8kLJCcjzNaRZC0aQ08I1NTYG59Ncc1JXG5R8hFPWrpfEAlSnotz
95+kQLRM9+Q098D8FMJ/f63u+c361bV+OhFRaqTd6Azjkcn7tRyvgvHagefiOhVQJwoLd/COTN7t
9RxYiCSSdWgRlxAhAogoGBThdHPNnDzTiA3kTTm/6rS6Coxw14HziLDbC4JuptxfqcDdS+3sKjfl
uyZHxhOUOP4aB6FN2b4Bg+J2alvxEsi70g+Aphl0M4pcEmvDdKnyL9l7AU4u6/FjtoNt6sNxYNL+
9/fhkyD8n6cgdpSfXkrNPpdNozx6Bm46oN/VQ9kwue4JyztYIZ6RSYj8oDVnTcx2GLMyzbWhkQpb
nv6SG9iduIXG+Ktuqo0yCZBxOqQKlj0ylHaRgKhl1r+72PPR/KuH9unINpYQ/ARS3LGoSwyF2og4
otwvlqukyRJq5fAGOtC0bs8vIITmIHbhScVp1F66vpWiHMnxrM28LD+FDBDvpzpkmqpdeYV1GBbA
TdvHgDXIO0RZbHz1m3rG/6vd/dOpv8DsOYu12iOgb7/WLka5ZV/6+1LBLBwjoTdOJnp4FgW8Nxd2
5lg3IdQSqHJ12l0WOr8LugTK6LL3rHPGoEfNLKqCUOfBd8nHTaArY58WO3XR4zgHzdtHyray7YL8
nqAmnQ3TVIZTkDqi9NS3dQqJyHb3iFMwsGbguOqM0cY2mj/oLMQU0JMXvA/RMsiluPMSir5z1Zio
ql1npdqPS/UayuyU4xEs3ApYzM0OXcJQ2Gg2RQIxbRUMSH1Tx2xiDPXVIVnKkvfoXNWbzbxTo//c
l2dmX9CmmxFeY2xX1dm9LnS2v1naf7VaPhUwhFb4A82rOCYGEVVC0EwoNQnOvTqZz7Ajpl0p4F3Q
Dt9mF41Pb2AFZc1KbKJmmDato7xN11rPlvKOpXZux8KBYpB1dCeOdzPb46XbQBZpcP7++0v+i64E
F9yf38Z2Eo0bFKI6lmX4nI39Wz/zDDxzwsnKzk6kEzyjqH2u7exmht+2q1CprHPfYBrTwC/r7Pyk
auvLUuR3/8Mr+lSZOGy52Rw0IBmdld9YC2yjOB/t/j5xmn1m+KhMbEy+bMxBNpnlWmtUdtO+6oyj
dNss2CV6gdarwYyu0kTnyISS9Dfv1V/gPjjP/ny37HEJetWb4phmmmguB89Fz8HEy/nhcjTYM/5d
ziow/Js+pW3WUW9iUeZh2F5bIxzu+Tz+aUk+nAYbPMFs2bihIf7mzv3FafjZaciCYRaKAdZq45YH
eL67qT07bYVXAcNun1c9HPTW88K4trLb33zmr2ES7FN/viM1tETLrphYJLm168tkZ9Ye9m15eAH/
Dmt1c6eiaN15ZHXO8AmK5FERKG+jfgRBgYKtHRjhWf8/Szv3w0+HLA/dmzrLmo/BOD46ReXHTk/s
Z1vOp4Tw9VWpwFG8svnGNPeiYZfAKPPepevHaFp7G6eHM7FY6Xubu5AVZPHFD43fZLHY52v4xVny
2T+IdWmKwZiH45BBzwDDSd8Saubv1mJFRzm2gNLQglcdxWiejxclaFil1JvpETqcgwaMloOZWojE
D8QgP1JdTrd96ueYQ1Z33uhstF+8BgENHYJLyGn9b4ys/urE/hzZhlEt5sR9OBytbnz0+iiExDXj
PGSEKyHrV6vs36aUA4J5DFOoHkpuxRBcMGHwhuy6ZkypzvG57hA421Sz3rkJNhyi/FvaUNX+ZiWe
d6xf3d5PZ54vDJ0hoxmOtgWjPzKLK6vDkDA3mw+nG+ie2vSGnBH4pRoRjtteWi3HXWCGXFnN5bHD
PuiQA6tLngNJcTZMa0PY/e7H9f3fBvqv8nfZqvZ7//8D0o9/DDvhX2P9N6qX7fiPQz/IQfzjf/1j
07ey7Yc/sf+foP//+lF/gv9u+AfmLQEY/g8B/L8COzH++uOHx5nvecxI/10273p/eJ6HFy8ov4ux
0jlF7k/w33X/cDHDoHFy8KE5Ry/9J+C/H55X1L9WGj/mHHLEZ5kmzIyz38nPe59YapRoRuU/Ss/6
aM5+oL4pVSzRrl21OrI3tl98z7omIXQiQIVVa4KS68vebJ1Vbo1XQ7a4H5Pbpc0q1xGhPj1x9Ind
3SpVddf1Es6HYJb9XVLYzY4+wbsxi9q7qUbU0exZlwo6KYjYrNZ6WJhxRdFyMejkvTKd20DghVk3
3UudWeUWYhsRz2b6sVjw1GcjCVcIr+5R/x9UEb7Cd6ZrdKFP+pQiU0MzUAcaLUHt3MKP+Tq01VtC
CYOjYl7E5hQ+yDZgnm1RBniMI1dJpfFeNTVyz6V4i0r9ZHfpo53Vb23KEDIQ4cGujS+wPg/uUH0f
Ehijhele5zrd2oYjD04LId6x1fMicf+0pbBe6q78mlvhg1rcvTDIODRtPnxW/nXiYjA3BMbGaYSz
KprsArEIDnSEpq2TjrmeBX08zjkPdyaSi+2QcXWFFbBnzeZTknKZ6D8fBr/yaXLpmKDLZOuuqb4n
tiAKNTKfzFoupNRBdWR3hnuT8svkFh+BoTqU1Xxvs8vFTUIqDgXlFK6l15yUhuZKTiCUuLrNPihF
TdyGmgEIVyVvk/CSl7Q4u3ub43CqxiqDpStcxNMGQBQmu+2M8iyCChDTELrHqNfyEHWEtaiuFBuL
wVZc5Hx+oE3x1fda64UJJYctISOxqyux7WjQ176ZfxiVexsFxtGa+NJBhjOc0WbfkcN9Zwb1PReT
jcijOdMK4EYLblEawJzKKZUO5ozZaY4fyYZlgqUd4bCk9Ii7ABO/lRKWB8wuYYlKXEVy7Xb4A/D1
eRcgJ43jVV/RO2YNJGowf9LH7eVpDDN3N7acFqM1ykPRL2fi6DkDXOXOc7XgKpxmLLAUro02pycY
P0scqDFbe1Zwq1x6jTTxnF2K4NBQo3dNo969NwbBAiJEqp8K9zYbGrHB4OK2bIuPqZifio7rhlak
r8RkzI/1QIPW96yidAC1dHTz4AMcbIbKyPeBz08ReXtqpHOLwSX42zzxFF2nV/jRjvgjpclD0hVf
DS3um4Gn3xbcg1IoFP3ne94INcJn8m4Nq0HsFwKaFl12MZXiZE7j1ehXl1YOwKt1IwjP4U0KWjSZ
JTOBlepZnd7s7Vwben/RsnQ9i/VoQOm/hJt6iBogMqNtTp0T5Le68K9tniZ9kngxiGRaGSNcOjh5
+7Zv782Gxzfr9q1T+ikNqHYW035KYDyslglkzajDfp33DbGijbvN0yHfiRyfTVgLdG4Kj38rD9WD
gpWzIbwyeRA9+0vRAT1gNbOp0HfkLt9dmsNVGlaXWnC9wRI9KFucWnhEa8zNrjvNdzInPj07O7Sp
CWGbhdMIjpR0YCiXvhtiuOrgbqwd9M4xcs8xLkzYkL3ER7H2u+Ttx/7XKgwe3KYKNksKJVNSza6q
RD8Z/gJBr09IGuchoQzNBFRqnnFXzRHWAbwqfpV/VbZ7axoM6+GjtzcN3P4YSfG8NnOPPTd0SP2F
9b1yukrEVIQeGnxrZkWNJYAmUadExVj8eUoACt4WYcNsiM0j6JAXWfLFqBmgBgNb/hJ1+DYsaM8k
andndtVdeX6QqCS2njnbGyOvQ0Ix9FN5bp0aFT4kI6eAycXgxSBfhoyTQiRfXJ+UK2+SB1zHmXaI
sd/8+NmNA8Xb1N5hHAIUsTrdyIF8ZDJKvi4jrt8KxsQaa6FxNVUdpOKJfJ1+cnZNtjwlefHdVjg/
6MS0jhGpMx30tXhKeWWrxoPxl1Xw2ErUgPx7jr3rSE1XTpLMGy05lkK3eGtc1NNDbR97WEfwnfST
UH6OLIuFiAfIEjvT0GXQa3y4c01k4M1YBJBKYoWe6yoaStaaCZ1nGm28GuCrOILuduK9M1Nxz5D6
rTOKRxgyiJoy1kLZIUIPBh6tm3QOIk22Ik+XLpQY/9pKU9SOuunvnVIEG7svBKRenqXNcTAP6gVI
pjxOVvEhrAp4cmC0PQ3GEk8o345IOfI9WMQMChpaD1ioevE4OV7ca/d2ckoygyojOpBVAQsIPf6k
BM828Yn+MqGZVoJ7bLBeFKW7Hpt77ban2SvfZi4rXlL+cuHlX9OFf5razSXS0icD/fzYEv/FZDfY
5yHCQcflgZJU+lIj2Y7zgjvRh8a3KOW3qzQ4NFH1xjp4aWYWNSbxD1EdvWPl9YEp77yxbc3unU8m
vGCd3CVzc6rK5SmtxEuiFuDAuZBXToP9r6cQ80W+8Y2ThgCNloBh0+i3XU2fWtX1m2UkRwYRVTxl
6YeRnm9967MDiQwyF6amq2lWL2jUkYGnXKPFbR6XJPrf7J3JdtvYtmX/JfuIh7poZDZIggBYiapl
dTAk20Jd12jlb+Tv5Ze8CUUl61pWxm29N0Z2YtgOWyRB4Jx99l5rLg+V2t1YDMAj6Bfj5sviSyFh
MJBLwV7HCXAzTBPtFxgmTNGSb+kYvNCV2rZtgLuRVWbJvHGFMi3cqfS1tRLy7syBvW6I0PTl0DIc
WACyzclR4Pnki2XDWvxsgwpnYeAiCfEL2sgK7zzfnTSwB5KezjvsomfUFztcXRpjXuGm01jKu84y
V7O2XBCdxbmLuffxSDDPz/AeDKwG+WSaSNmxtA31cgXDnvQxjlfc32gS6rVKdu6x7iX1TkI5vQpa
Fl3wGOGi6I+eNYVdAOLgucwVlaa5tK4VProVW/lKEca7hLEf505ev8SltpIT/yZUxcs20pqVNdel
Df09YspvKE6dzuUpaBf7ahqGF6mVj7tlpVx3zXgX5ab/VPc6HyZtHpb6jpEiCJ9kyJ14lhCWUlvR
V6SoKWWWHJnsyq0RFeKmaFhnfRH8m0AhaNP7OiyNm2JapMB98Uj2R7elbnbaoZXtPg++kbfA7cdy
lSSs/qJgBBjHqBzxnBJ3Nen1USw40U1VLduhajWOoLBCxj3/kUtuTQPhwipWWbuFnvPUgC1k1Wvi
pRgbWyh90iEyeGqgkqz0HHcI1u0zrmDsiSJKthBFHXh9yC6MwEY0glxuUYme64xlJ83YeCHfCqti
4l+aLcsZznayeI3wuhcQjE81NyrKiX4tL/uLrgTfijIBLEfESL+U2GGa6cdWIeiPJQtiQI6W3gez
saFtcWPiRLEDPV+U1pIX1CVzzt6Zn/0aHUOsTMJzILKZqSVu5kbgQU99dfReF8MI8a2NQRwAuPbS
5v1gx4WKVbKlDir9FguS3DiWryR21DP7sbQUinvLHSxj497jH2CMwcISDHz/SDYnCmrjZm6ol8el
D1hFurqJ5JHUlpqdKI5HLmOiKzsR3vi/cVL98Bj6Vm/2vz78W/8VZWkGZOz/h8PqvsufmjCqOa7+
+cvoZwfW33/cnwdW/TfNEk1Lx1ukYjDhxPiHWo1jqUIOoCKjfjE4sdIU+oPzxqmUOhYTManS8Gbl
JQr4zwOr8hvBYODWlyAG2umoK/4B541j8bsD6wI+59SrgD438BaI71okVWHqsiDF9a3Wx1dJK6hU
ArqAgTl+5rhe8hRHHBo7bBNt3Foog41iw9atH3W5LJ8SsZlsgLhEwZupdpoEltzXKjxXRh2WBBsN
zqw7VaHeqTEqbDuYUq4Q1lQ+4NKcflQid1YoujTRV/eTNdCDmcbISXM23VlGOgfd5hJhro7tMXlC
mj95WRPxKjM/LYOFRmVYhhsE3Zj7hBg4DtafxT3cbIaafTnhPIWoLgGuU7IuzEW4pyY2N5Klb41p
OZ0GFBoNVY6Fu+ZkJlrNPp8+S5NyaSIZjur4WzZHz5FBhbv8geWLd2rIqg3SYGsW85cmZcFusJ52
VnoQRJPakWGJo4/Uu71QPIbMam1GfT2bzRLszCEM15ieoH+nCPHN5EU2/Z2K+G+HJX92Iy15DqfO
WmPvvA6M/jiWywGPjBGM05ycaTAsC3/8bCw7aRhMkWMCyKPvJsY3FeWNh6IkvDDbGZdhW8zT3tfa
ydEnhisihcnryTaQYwqn0TCdzOJLqlVfOoylfsJCyyFXHxlFP8JuGFdNmhPWyhFFHZbNcOAqLH9U
6OnjMNXX+RTsiXcobTnnL2taDi64itm8e+Hr6/GGYVm/zqX2GGKw2dSA8vAdq+nKDPWbLudYqrMV
N3X6WFFRbI10Gndg9/FhyiMa3KmVErJExtbua4o13EssepHINsPXI1vUSqNI6llZ93ifkvhlaQPA
i+A9dumjhdNzYwWYXjOxOL+eP6IY3WOaN+VjGVucjiRqVZqr0kHJs8LFKaOepuXWGZXmSOC7gFOg
7w6j33UHXC0qMm1GHAHj1Ey+Ij67fCaRqbqM5u6hHDRa2J25mS1sh1X0XErsyNpYEKfTjqdyzB8b
nxgoNc5QpefXDe82rthNxewsNS1O7WEMt01NrFksZ89Gl2Dx64qNqiIojFRFWAHYGXd5kapbdelx
YAKlJRMKuxBvq4XiGUM0n7fNk29yoVHDSpeUJzmYlCLZFq/ik4SdjhiO6FSAZ+EwrpF/yQzzrmNc
cmBg1o3AK9g34ynFpK657SgEGyXIr5m/lRxowhdtki6xqKC+7FJuuyh/0dBErtKQgAZVBnJf6mLu
RAIWFz/j1EZTGJJ0trivw8cZqQh8VSqFFJ0jBmQDDXgI0NG12qHY+MIUHPRZa7e9r0HuCeYj9pkB
Zj3fpxhRVqSGz6BJbUEGjNF4EckNESlNw4E88VMGkmh9CquW13HA5jmQRbgWE36ApjCOrcx43s4M
mjHXVA/tyILQTWSzlCIthqoIwm9tYX1VIroXvhC9gMF2XgteCQlKplI7BX2lnQ2WRUUWFU/PM3WT
NrSTmFiQumSmDYQLXrEiZ4EBy3zHldRtYqOPKV0ttzATyGoqA81Qk0HgNOG3PhqOY5a8mHB87tKY
mkfGs7pWK+qpKOKtAYbM1kPcEoQcMEYymLXSD6sfEjN4rmXxyRT7dCMoVeTkAPl2HJSSrUTbagX+
goVPLZgmT9Qwptaz0ua0NooItgESeFROxKLvOjEm7oKO2YVpKjP2Ur96wEiX2ib+c0b9ORSxAm1n
H3He8vvu+HrfaC0Hax42lD1A8VAjzDLgoXpy4ZkgDGM9cgWTc50aRZyb1O53JdU/apZ/WFz8ty1B
lEXK/qsS5Lqsn9p0+pk2/o9/+6c6Xv9NRecuYrG1/uh1/62OtyQN+DZhaSDJVV7vj3pDkn5TCbDg
H4kkPMKFZmT3R70BVpaAKXrmVAgkS5BP+E/qjQ90jkjWfuyL1yEggYlpj6fUCBDyr9hPNxlysFwC
cbL40ctiZw0XHdzON1fp/Hvr/a36/edDSGqlH18wK2i+yw2PzSwqsIRg1HYiZro5uoum8vnXr/GB
mExR3o0WxUAawlQMJi9BmjerGzUH+wZwMQjY8cdnH3dmH8n7Wpk5t9Trlg1ZxRL8yavLP5Rwf6pm
gAX/+BHBT0pTpCaCJwKOKjLOv/5CjISg12QUF2dRpVGDCIJG31oYs0OeuZ+88lIc/j3t+PuVl3f0
RmKtWEJkgack0phlEjRUi0xH65fsd6YNYn8eSO82FnkRwBC8+p+N834+zAbL+uPLJoxFQPFUhQeM
0broTulFe0/SfX5XnNnHf/3Zfi7JUpR3eg1BQh3WzAXpLb2ygTBLoTg4U33BzGLTQRgOaTj9+pU+
unvez4qiaRCtahhHD+umM0MVjUyaQP6SxhedU41y058dlmHOIjdICqiYa/uTl/7gC1wsNG+/QH2G
7TtLQ+upqeT0IvlmhqOhooroXmpEyJQNV1TdVyZANF365NL+fBrLsvLji5oWtj3sZASaIQsqB2uj
iKMj9KpDAuxGHX1kGoh+BvX3MytLffCdLzadgiJ/uwIs6+jP7tL3sS30FSazak3TKx/K6+i7gHli
XDPf8e/ro49B9dP78qMXerfWJD5sIiVR4IYJBha4G/JbFnP+6+0zs6JBoqyEbivFyq346QJH0MAH
n+/d6qOB8Z8Gvy68FqXVOrqTHvJjER7D66gyt+E59/CCd8Yqmdf9pv/q6zt6u6f8SOz6uEdW/9WP
90hu6Uv0h+SkoSe8i8+a8NQfABCsWCsD5Vg9FafiKu1sZZPYlaNpR8HmYLKt+ePLOPbaI6zG+7Ri
UHlPF3D1FQuRTKLMxmzcVtk1oLpkuupf2qv+qjGPki2tiwNGcMNpPFQVruYJe9zR43bcqBhlt5NT
7wq7FbfqZvJylzhKv/kaktfeuFG2a936ZF3p/MQUyN54k10J2+6iOlfGKo8uVf85vlcOgWP2TuUG
+wLmxRozPaaib+llRKOw3vTPqsqCcRJ2Q7QZndrJHSPed27zb66Mr6aUNysjMgMrSIVJ9qj8VkZr
ITRnmASFbaX38dlYDp6+sskgDpj8mv73J8+WtNxrP1mSaQv88EQLylBVsFtlr1seX1FeGZLFBBJA
mfwIDwk/lM8I8TGSgN6xrPRtec4i4gWZpLWfPuGvcRc/exfvV2h8Q80s975nqnsRha2YgfzB3TlY
8Q5zLZp92LlNep8O4t7PYCXBfNzNobYWqOI1FbIo40TRbnJSrPphhSAOsxcdy2VqOg0ChTAu7Cqq
rkAl1IEFxY/29G4wgVZRpNsV0dfsiR2a+vRCEAAKDAINepkTQzZ0mIJRgWgNpILaXMM1uzeg07fi
dBsDWhwjQBl0XpR1301fojy8aMaQJh0cnjRQz6OkHadcwwuagofKoA1WpOzS2zSM7BQSEC/E5FpG
4XURNm6AWG/VSYSwwl7fTjHCIcZLp7yQLywYuG35HJiP0mdinA83knd7VqwquLmhWnh+5MbVg2UF
z3jnN2PUnY2SKzjbrV5eTebRnCfI1AsvRPxkE/tgTX/NRXlzv0OAF3u0U74n+dVziAYxNxVMjZQA
pIJGAUpibsW2Vj5b039sW/1VebzPkFFr8H26mPlelTt8NM3n8M9NvuyaQOOvQoRdTXQVVlCk4sA1
/l2jjvIq/3vzQWc6WNkIA8HTlxZK0q3ykrFjqsBMMUEjl3uSXHrtMi+uPtmiP/qk7ypmVcn6RsFL
usu9ksC8tKlvhTZ0ly81Rq2aCMceJI8msVPr8n4Odpb361f+oAJ6XWHefNJJyLukKfV415vWHoYP
k1HIGxZ0GH3al/x+KYN+/VIfHQukd1tYIQ4pSAfgh8UknkMfm6p2s0ydu6C5BQpLZRShAIaV+qnW
XFoWxJ8sUa8P0ZuPN85NnSMGkjwyEfdCNK/84YqU8U0WJnYrSXsgvSt/Mi5eOwC8Fehyny3ShMt8
8OLvVmm1mXQljSj5RsR8g+X6KDRIa2LEj8JWGi2foT3txZQlKknaQx4mWDWsC7xnUlWfcsgxczp4
aeV/KZXioMj0CHHBQaCqlHgttIh1gFEQ97qrmm1R7KeZpchJ6q3At0e8LgmaYQesWnYnjiQylYEp
sMqKAKAbN+Sb9X3m7h0z23DZuNchmvrhSpn3Q/msMsiiSAydvndqy8tNFzXFaLhz7RrjVhxtHK2w
cGh8UtAJSAt80AUPinwasr2vPmjqVSffWON9qb606l2WX0uwBRWnN1761jXI0248UduKkpMlrpg5
0ri86SbcgpGBmiz0bhh4geZpISPCLS2yVQyU2qe5hyDv0JskTZp9PK6NXHBjRblI6u4mlusDkCE+
1syAONlbZeV1tOf0qbLpqKwV4tSSzvJ6nNF9dRqnxJtj5VqvW6ebPGwuJ9W8V3SAmPS0pslNA/ZQ
Hve2VPdxqm0BsTihOX6TAuax5nRNbgPDH8V8EXLpamrMW7U9SQVKplS/sZT8mCvZV2gseyOCVK0i
Fm5Cb2p0O0yhMGcqwggobaRkSlPzdRCIBaDKyZp6U8b50yxCzSXi9TIyadCC+rBi9TYDVDRXhAXG
XAyhyZn+mNB7w+Qmxgo8xSixvodRtVLhlTUVDciXKHBrOqDWJu0ndPXKcAw704612hELbbZTOJ/F
oLtVwKEO1cQIgF1LzN2gyB4YGDuT5/NUkW9Mg6kvBybzEwjjHXzovVmal0umWN6OdgUfz6oiG5vA
HLDdhLLbN8V1OuYXMGM2sQTUVRI9ggIgejn+WC2X5oIz5U2b3CvJRDeUuEGG/YwJlrFENnwtc+Z5
ubi1yMky1M5Ly+aop6I9xZAIVWM8TZH5XZXH6648VuoAMoqHpkgAjeF5OvaTK4vRbgjUq2RUj3T+
rofAeDZnDEyg2hNRXtDGW/KADwSm6dO5ItUD3v1lLw4H2UxW+ax7g9g5Gv0KJZNcwS88MAMIvUxX
D8+AqGwkiHuzrfZxl9ih/EUofZ7f8TIM1AA3ODpnRENqEj0xFt2iFQdd1K0U8YGVdZWAf8+js6RH
n+2THy007woxabJQvstd51WTNzeja1Y943GEOqG5AWPvzC9ZvMTpUlLpM9L11a8X9Nc82Z+tru9K
EQPVn2o0Su8RCQobyD8GLQ94RmxhLCKf1bif6RQ3uEjLUwNcp8iufZCkAQWfqF/Dy1qTHEaiJ4Yt
hNpiKa7FFi5KzgAgq9aF78ZQiQOJrG9lJmMiXicGyUD5TZN/EUWqnW/RINuWrzEtUtkjEfOaguMX
mOwo0dCB2J08rQbrMugZy18lRofosVobNxm02V9fgtfj5U8uwXtKwBz2M6q3IEFHztQ73/vpLpVv
cvELO8xK49Rpjh2zfQACAQyt6dwgTLKoWUX6yOJ02Y0edpURamMOdqhsicuTlQOV2ykjEvEyTIJP
Nl/rg/Mj3Isfjgx0CMNZ1ZLay0gtCdmEDYGc7mBwEB+16pVonWqSFwzm4YkMolY6MP7CzNAeZL/d
ZoMBOw6nKtEa8rFH2MZNJu9TfPdVyWUOF4MZEUcqkoUHpeV2e2aISNiN7zRiAKnWAE9JXgEM5iAh
d9DPtyGP+CLxm8lbKyoQYhhx4SMwikSpSeZDcZMtFL2ZpASCb5SvKWgqjgAa0eVRS9g8yu4kMFYS
VL5WzVZmTWIL61TZPgnDoxQMAA0PJXA7WZguW2UiNAd3Un2ZtF4aenJ8sYAL9TmhfcZdKJCQmEcH
EojKlgQHQKSoj6K4WleDBXW+2eb8+Jo4mtFP7SDT11b7JcfakRk3Kru3Oj4bLLrdXH9yW2lLl+Rn
t9Xy52/qFsHIAyVpJM7NBzOWHHBPZBvLOtiqwgmSZQLpae11F98FA8L18UsVXmpZv17EMZMOp7LD
Ntc2N2oHXCLdA79rkghd8ushazcY07VWjZsRwVZA/AfpP3aXLDOnjrkPKFZQOVbCkChCdghYMNNl
L9N8NHTgmIlUVybaB3Q7B2DVeYIopJ9dFVcTznFUKXBQLMNN5GoTZ+yrWm7PVUHIFTA0bJeos/FD
f4Z/MD6om8X3dbNfS6Rr+7WnpV/8RkY2ph/ZvPdiTx5y0LpMr0jasi7lTv1WCtFNJzqhIR5lvrgk
SE9KXXm9Xl1Ktadym8eTcDHrBRPS5LYJ1Xs5azw9gFbbyoiLizVCkbWWL4foBUeWf9Gb+jAE494U
CjxtKskvT52Vry320jmAyDoJjhmLdsjdOOXCBSC7i3LQvaBEZQKGquo6V5oeVUSQGdDzfixspofH
0ui8KSrJjvAdkr1sVI5OJeoMRXVHDLtNfFcNeAWXE3NxDfFz1deLgG2lG5E9i4mTwDseF9gL87Nf
r3IfmMTITPrxdiwCmaEBw6ZdVOlwP4Gpls1lRwPT9Pv91F6MAn+cmnDjtE3VWLeZr6D8HVep1J5J
VnA+byu+tvR/9mS8O0TMU+8znJYEz4xRHCHYJTDkopkKiXYm875k7p4VpE2pMdxQfnvKfN164Lf3
qKVZf5nxVu0lgHk8ZTM5Xetpup/S2xlJWKjTVhgyuPJkXVDmyNZq7afUoGZ7BaM73ikI8WTLHTSv
TT6xBH10mBeX+/rNc26U4GnbIdVxMqr0xsIHhY5WCQ1EIktu08f6Pm+DO2aQ+2Lc60A7oUVWn2zf
H774u/NJMuOvM+slBpKG8CTJKODhVJbWwo/bh1g086nfK+gZlq8RCs6+5msVMKR/cld90OEX35Ut
aY72RCblilA+46Iu/b0CJpe5Jk4tWsEF3cqldzVo57mI7379mh90MMR3FUsN5QbW+aR5EsfanGGR
aWLiVRigyHjDIUWEsMi0f+/bld/jIMRIbM1FjuPFenWrszZrfrottW9yaO018yaLCM3CGKeG9VnQ
pr0RznuNc9CvP+rPT/by+/zPvsolxB6y5unI84dMd+buNOlo/fiYDT49mVSJX7/S6wH+X5/JV9zW
27tY7ucpnFvOidV0QTzQJjazW5HPuFxZoROc+qWBdTBK8ZIEQSIN4ZA66avka392K/28KS+/Vj1v
nqM8b+tWUWbTS9gtMyIK40lZ40vb6lzPxXzYtpIjp+YafeE24W198sk/et13C2Oa9lI9QFXxGjgl
ifGwPLuVf9fgmg/zGfymudHBSYxlcq6KT6/3R1/tuzXQWmIxNCa43th1xZo+YJPfLcN/LDXAbTUD
vgSqC0pOMjI7MtNM9XIMHga/fSQQ8BzQj1ZqtFb+Z8Otnz9ViMx+XMXSSolIZOdsXabyE2E5dqNq
+0jUnMTHepmJe+Q8e8nXPrvffr5wEDP94+tVSsYUuS8tb5DjZ5PRY6bXu4qMMNYrE8KuHIFZLu4j
DsP/5vf8bqlqtCDQyB+ziHbyHSiVG1krN8rw4AfmJpSb8zDRLC4fKsMRheDfWqsA4P34KTMyJ0aI
iwIVew9+VtvHTMs6nuBlWTRzYy8yrJTYdT/5jB9c1fdO8E5DElwnquAFtP6WBaPgOR3hSCytQLkW
Vz4ZHmoD51zzf3/NfyTzuPkcfvihEuS/oMwU+A8yT56QT12R12GUFO1TjtD0r1/+DkV8a4z86+f9
rTQFUIQyVDZIlVWXyvdPpSkaVFPj+TcMSTV/sEYqv5mmhfhTek2qf6c0peYhMN1UdVXhXxv/RPnx
vue5WCNVVeXnyYhgOZMpxo83ry77aRHk0XwrVNK9Osk7iNqXcS1xjkszDBLKXjKDLT9njxTesKE8
fEcvde2bxV2naEdp0ZPFDb0+4RjN4ZU/99ugLddDPuDOiO6SgijSCpfDVvdjFzXriOhyUVEWAU2/
CTItccBDDtVQ94xqeoSzvEc5fzMhfuM8IyCrnpUNaFrU90XxvU+wYMZQEFZaa90osXSdCZUN5cDt
CbnlfFpLiCv1F9bzCzAyB6gonikZN4Uh3KAGvvAzRgRm5FZd6nam4NZwojMOwXnBcQBcOhmexMWv
s6T4XuPdWpUdQqt2YFKk5pgqtMioViKz2aFP23VfTI9FThMpHJMvAsXsqo4zEowmTCXSeK0a/OVa
0nqg+spmIFV8FSjFnTmA2iHn9WLZYRsNNEMit1dCQ4NUarZDZtw1EkygED+hTYtuq6q+a5X8qKZu
lNWgDtdBQn9cmOWdNfkv8sAkWOKqCH3qryyLazvSRKQn2FVLUDEnZI33DNqc3nXDQbkVeqePs0uc
pmQoVRnFdnXHv6XTbRrupBv82AJVn4lsTCP+FKCXsUQ9Z7YfcV4yYxIlgDp/h+EKLFNgyNyHGVYr
FbvRSIANEXl8E3NT3cXBfE9iLaQv4YKm4D6NOaPmc3UlDOJXrUBaZ44qxAxZgq3d1FdSB37L6k4C
04aB+JfSPEdB9CWXEmndNPn3APAfjaEtGlGyLMzs+5yBuCCWGz4bQlzmPjEugrREdNjEljvG0z3p
L4cpHh+1LjgXpI2lpPACghBeurCBkDFfByrtrmZqSmSDAuFQk+VCYPJXZZVS9/gooOPqCheWK/Xi
fZ9Wd4nEScMo7lKxvfTn7jjJ+ZVUmNhhiuwOcsC1TKwElsD5mhitAkOaspmjFnThFPurWamttR7S
bO1l7aE3QYjLvu+KtDW1UD1YMg1IvyFHtYrr74Byd+gm90KYXPaWb9NMXxtK6KLH2HVV/b03Ezch
p8WMM4JBl6/ANy9HlbBDsycXpPFtwey1FVRg2vkV2HvpQFJWT/fHv1A4k615xr4Icevw9gBVTS+y
1AC4E1wRvbZYwvJo4i9+KT6CDLdNujTdkF4iA8eBNGDWEjrrphrUr1Yp0T7XvLLNXt/aQMGci8JL
Eqo7IzW8UuDiqIN0UK3weRK1G0mRiLckqHEe1F0qJq6llFdED1yLleBqceZOJneFoIbPoVBeifL4
WAzmS8+5fKiwT8jyPp7mx7jQPYLLH4c8+z6W8n7QOPW9WeTPv9fDP0hUlvLk7zL5j7UR3zqWcXYI
4/10Ee1dpAXDON/mi07Ur8qHWEK3bhKZBBzs6zDSejH07eznh6BtHuKsJ1tX337yLn5smfz+LjDB
axbmAxrZxrsiKkONVFV1LfIuyDVSAryXZaK5VS8wLkkPVlpcx2X2mOHnKid/V9RosIMIS0tmv76T
f7T5f7iz/7fVeBqiiYqSXfnj/f/4lD5NT7hL6ij9v//7/zTJ8junnp6+PVELuE/PRfb0p+WkeVsL
/PWz/64F2NQ1mX3bgkbwo+vE1FXsDQy/sYMYnE/+dJ0s1hIReIL1B1qB7/9v14mik7RL8122NCDK
6j+pBX48FBgWhzHKEKohgmssPCfvytjJSupUzsWaIBg0RRVIQ1XfYB7dFGK34R9vEyLu4mL6BFYC
G/rdY7a8sGVJOs+ZaimkL/L/35wJdUuSq7ZV2ls8enZt4IdV1dvISmxhsdaKEijkAa/FNPdHpIY9
fgu8EUUzkHCEopzawBnyZNOozU4d9e3CMojnyQ7pzOVyfxXXop3G3SYQSw9n23konqVMc0BCrPVA
u8zS5KYon0MGtEA+D2oxw5nUb+KpP1o6S4rF/C0ZofLkNHvm0VFi/YvRYkrUVOtGbEUDz6NYM66O
n0O1dIhdO1kzc1Y1elICrfP62rwJMprRdfmF9tCtqtLGqdpNGkXfQjaaJAwg+I5Xvd4xz+KsBInf
PA2pcRPV09XyI0F2eD32DQxsg5fU5sVgEYWey0DxgWjQ+FU3IwlpQtKQ5aIxThF2MQfrFsCGTeP8
kIv+16nEz58POViv+FsYdjHJehxSjKF8sHzfLpX5cZyoB5qQIF5xFLYyoX+yjjJu8cyqGPgNpRbW
rYoXhQhQ3C4JkinMMozsgX0yFEybXcmZOlezg2TiVGK4o0aTnerdJ0d4azmqv12VuV2gmCCk1qg8
9H85xFYNxOlREupbTD0bcdT2oUaiWjWhM9IuJx/wqaIPF8S23PR6sA+t1FbrfA3p8BSx8SKTvy6B
Y1dAM5H/Ng9BOt6lQDfaonRCQXMZo8C3JvWHOAAtUl1MJZdYaZwIL+3EiXaVFej19Opc+ONdRjxH
GPK1x/oBWciD5HecNn2UEuO+AgAGVxPWP98OTBGb3uQGSwyqPKm7ErXlBjcVOwpMEsDCfp2mnMND
NJcgFowlQSbVDlXDht0L2eOwkD46jSIN50M3lV9SjXT2nkgZWXM7Jbi09OycycYhTseLQBkvyqq6
tkgmSFNhXyXqbRjR+rbk274mNYJ6ZPKzs8FjMoYEC8v1Fg/osQ++qoa60bPsHJS81zBfp1guK4k7
RILOmGaemXc7btBDOPu7N0vqz3bb1x7q+y9WUiwWP3rwCn66H9eBPqmJgxj05rYWrZtSt24InLXp
Vm+nDk+7iNtpkPCXjOSotPGxHZjD1cWV3zuFmq99bbyIp8qB73eIcISLRbAt4wKDq3wsyVkc8vKs
+8KNOhHblBqHckZ1oOgbQuDJsJXGfV1VnrbAHfB2ZUQsg/FctwaRN2V777MSNn5G7hkBrzxvMRjU
KMF7TDSJn9Y71NQEJsTPPv78oSdHUAxjmrTDXW3Gm7JTeEcoMSISSBsw4W27pcR2lIDFikof7MO2
73oqc+Af43Lpsdf2uTtp3bG0gJGVOs9wYhusQkWbo1NrjoHSX2QKIwYmaZkxcuqfOSw021gajpkl
k0IbzutWgtdQozXsSPksrFNY3al6f+EPpVsk3yzTwPrGuWEkYd38Wst8BBmfFiTorildxsDneDGw
cZzySoWV3xfOv/7G30lkX3ccantsk2w3lFevmPM3Cz+1U6ZrUdnccq2PHXHgUqA5waStGzV3K3qU
1qC5ph9cYjFC5mLZQlw6Lam+YKlQB6Q28oMvWLdsS41KYm4Kt8SRSJG9rVXV9eEfNkNyMrNuMxbd
fWOivVWU28qPvi5Picxzy6FxWxMP50+WpxfmqbasT4pICol/Wa0UTvh4P/Bp/AvnTE3lytCTub0l
GYjkE15zkInerAn4GP34k7XxVQX2/hFSVE3DpAqKCa/qu0dIqBWhHNhK1aLd4THbGiuom5zHjWDf
VtotBBxqb+1QY+4YAc2KHe4wqfdDDg/57+Xihwrvd0zL18J1+cCmhL9FpL2xFBxvvl5FY+6rDP1w
O3AQIqPGEyya98umWuU64iAd8ydVRqo6tUE6e1m6Q6thGNO2Gc+TmEAZLvRT3CqnFp856/Uu7IxD
gVFszPNznAf7ihVV7nOvsLqj3BdneIPnSKvv1TnYYwxDvSHfZkJ/pbd8TBLA7kkoPim4/OtUOdSV
vg3i4BuJp07PPMycuqOYahslib437NqyPl5A7t1XlECZmV/jYIQYExCsOBlVszb96U7i76wqv/wS
wF9S+QuEErLOy8JNI+qHUQn3ZYpT/dePzdI0fvsd06aRVVPBoSwu3aHX2d+by1pKPubfkMuqC4pL
Uxumof//K/1v//N/WIZGMCSPxMeV/vX3PHlK/uSdNf+xieAqdC3V/WWXf3sq3hb3f/24P4p7GXu4
Tt2MheLPdt4fjT5Z+e31YdRVWTNoBP5d3Mvab9TdomFh7jJMHff4X8U9/wsxuGWKsmKZIM30f1Tc
U0n/cNv8rs01ObIuC9Sb20XjlG1E4EmPsUdu9K45Md92lVWJfm1lHuXd8lv1ZJ5022BCvW3WNIF2
0jXuTuLnL6NTv/Xt/Mj01fXtcZvZ8cXgRDt5XW8Afx6Sp9SDvqBYKxQ8pUffex/bwWbc6mtp66+T
jbzRbX3Xe4ndu+q649fjRnbKTXLl74CGOOM+XE/ryq32jQ3e3GaQuSGg2cUUvmFU7NYeVvat6Ki7
ykmceDPZwrZw9V15HeyUjbRJTo0TjavuKG1Kr9wSJLfNTgEQl5W0VTatS0bwcZFeRCvzkBwNtzrJ
O+NCd6rTdAw3ukcKzC49RV7vltvMpSm0pe3mdjtzV1z6Z+GUXic761QcM7danA52tCZRxEOPYQtH
zQGB7Jmo5YxVdoQAwiyf8T6dtlv/3CElHJ+xR3hInuyYH6tsm9V3z242/vYmWllrydE3kS3b/ou+
5rpuS1d/fRuqLbn8hE3l0Dty1VXxn+ydV2/dSLul/8rB3NNgDhdzLhh30FaW0w2hlm3mnPnr56Hc
/bUkq6XjbzDA4My0YbSsHYosVr31prXWvvM98TI8mw9JUAW4jQ4UJrshKN3Yn3zUFz3ISI6DKwXt
Tv/SHmlT8BUHTvFDdmZ4qNYH2R6O0ctyN/Kp6bq4iv01sK4gG+72gFKuoHtysqA40BeUBeQrnTJY
3NGBaMNOD/EhPZi+8kM6oJr3TX6wvva7iuvo3NYebp3ImdzeNpzR0w7d2eTrF9Ve9UN79LKg3ol+
4cY7cNpX4cVytrho1frIOTml3bj6RXotnhXf1o+UsPE0oo0DxG5Gpz0X3dbTzuE3OnX77Ka+K71m
P/8QfaTr9oZb8CXJZXwcA3mXBhqYld6TvMxPT+pJc/MgpHFqcGvVTm6MS2PfMhrMPYHiQEGQXZaH
xKW6GiSu+AnCugO5o0/Ublxaj7hY0+sfEn5eXAQ9roujsh/QkLYXyTHP1WvpkpUYhF7i517DPhH5
3bfhmN9Jl8kf7B/emV7R4xkkna0f1EDwk4vsJj2lZ/IhP9NP1dG8Tk8GO6A9S/fxoTyox+4dSlX4
KP5hq2+R05OtjpauXOlVI50gUPJo2Zr93q1dumN3g23YNdfQuj9+kPDz0bb38n29X13Vo1vTQdfz
lh4Mu/OK+/gSyU0HQTe39ycPdgInsz8mbuIjh+TIDo18IKF3ktvu2WF+tpNA0tjpQ+IZHqvIgZ/P
kVzFN/zMM3neCqu8P6rRoQgyh9Y6p7cBP7tFMO+qK+1I06YHNDOIgiRIvkPTkhsHDV697+sfxd24
64/0ydyZIJh3SbBc1DucQIiPnPF4LTiGI3xU3Zbf9bvwS+zr+/yo7jMndKs780t0kvfSeZScmayl
k37BgtxHe/l2vdauKWT448E4FcYu2o+H6Cw/rueIvvnqhRYo1aXJu0M7cmApOs0BrEUs73nbD/7o
mLbE738Mdu7cf8ntBwBRHhwK9mJrLmLXh95V7G8/Uj4/uexJ3hs6AFucxS5cvsnr9tphOkt3Y5Bi
WM3zZtcDtNL8ke5ZW3Inb+DNiV+q9rKzWI/CMfrEinNr5163xT3kQw5oOS7uGzb8TA14KCfhWJ6t
/ugOHj223nC0LnNH41/ZOdKZvumZ17Rz5QHgN5aeHGguMBAXaKqXe6VD9n0vXCyHbdz8tPwRXeiR
TUUBGL6TepUfe2yBfbOrPDWIdqI3uyjXObLbniOA4MJW4LXu5KiOdITVyIEx08/8yUakGODYwFHT
eYJd2IP9I+JEGF2svj275V5zweBRQtinvKvZidfNLqXn0/gSuS3LL/nc8u24Y3uBEwidEK6u8uhC
dcNrY0+Tri0Hwq7mS+JDfRe5g/Pk4H8tHlXF557W30fm9vun+8hIMgIFUzw1nn5aOcrogAxgvHOb
XUHAxDNpXaRNXWQhXMjPGNo4i3kSBI1MDvLGruDe0LHoD57Gjwmz8RFSKX/xCvtb6ZTOYFd27ITB
yEwabh3kh2U3HAe2ITQL/rZlqTq5s/vVDPRg9Dmawf6lPvV6TsXOa/0chR6WzXZI8oILw4ID+4g3
8mk9kPx2bx5CDFXrm5jy0MvZwuLX4YAQOV/Y7XTWmOgU57Pf8FOM0Wy8jj+D19IkFwAstE1n+xUr
6H5bz92OQj3/prlyn12Ttt83IAssloTMMOl+cmZudvvyxpP2KYuld3/eSIqjQCIFYxC7ppu7K6sy
3fOpEz0ejmE3HwfuTmb56NwMS+ucSeMQV3ysF3fO3vCr+/SW72deZbt1Qk/3xKD3V+ZTcgsv4Y/u
4FUc+D6mmzUlXOZ3FEy8hktafvBYnNplA/4BYC26CZEjvOuOyDC4arC6dLs6EDY4+r7gOdO1ju2c
/ZLHabFMLeRrMGcqhs8MgJHjq7DQXdEbXeTh7cXZUJnba9uc0bbMw4x8ilI7Mn4cjHBdsBEAvLEb
2XR78lD+tpQrz+JzklsxSMk9IIusnUl27oZuuN9uZ3OVen84LjssAU8PkeGACeIdgr0tPWhRmLxy
v342T9NhYTo6rtrk2eNPBGFQn8X77tBsC9XVA+Fie9KGu+xgxmDBQnzlt0Hutc4NODzuAVIvu3R+
kAmxLS43xiogMPA4F1SQuGiKPo+T3HPxGX9FzgERj4Z2rJUFy+Xs5GMf6Dt0yDiVEzf0rJ1wxAYd
hctp1+3guvC3sVS8vG2PRG7qxY8LU+KomLjQ1KmDVneEPfh4RpM9g523LYnyDNu0y7eVjHURWWIx
xiP02qBnivE7HBSFnM5bP6+f4z29mYsbgzWtdsjZkdjiqDdY3yhYkGdj5Ymcys0fdIjsW59MCb+J
g2knsIu3lQrZUAD21qc27O9CZzpae0A4wbYdet4C+sZWsMCjBzbJjXF1MdGOsIv3/YOKGbbONluF
dg5TKrOkt1sd7MQtmVGqtwxhsKqQNnEWjxkN2FJX5t10pZ5j03jWhSudCneb75qLUZ1sh/vr8m12
5k48ERg/HHwkv+U6yiDf5sNJeA8UMmxITH0w8Vymc4lPb4Zf4TP1fmAnhNgihasaOSjYF7jRYmCe
tAed7SteLYHJEdM6i1vfC0GFWav4zOBVHye2Y4EbMGN4JmwwesZswm1kyzZ8+BpxJPBfHdy2HYTm
bu1b3CftzBgC07PcysWZc3ImufeZWFc8KI+2TXxc4bMvYbG2k2fbrYsjbWZI5FGzUx0F/7Pm1oHE
nHWABzhHUAdyGgd+eleyZU/y6TCf+NjjqceljGcxvsVoo5JuZ9fxt+p8m+rmoHGhOdOA9eR1RBxw
yc0gvQ1xseuLImhwVGJXwT41wXpc9VN5UVwt3+fd5ijAKuwluCvtDsvBVg8DibdZ5yioj0eiEi9n
H2en6JDTm+DT0eVWh9KnvfoQHaogX87AuCPKcGxO3an7DhmQvfhWAIbNwQmiN/0u9wmpdlyLD0+e
Q/bQZ4HZsTsFjQOjHuju0YYZES+pCmofai48KJxb/JyUkAJ9L6fFK9rcLoH4pHHi7Y/f2+I3wYmI
GSwHHXr8ltrjAfnLaThHsthJfTBTALGtoMdRm3cgJzu+XgZVnnjhXgkd67zeKcHqNbjsmSPu66N2
Ht5qiFXyg3hj3DX63dJ6+hmOmBeTtbGLwCSUQPBZcYgC7IRpAYfp6bdIvqj7/hjuqzvml4WiuvLF
QBRSHuXLSbDN2k7u1L2MB6d8Vb+Zt+plEjA9vDe9ibgc/UvyHejDUb8sAhpd/SKzkcKD/A+ljivB
E7x2VwQckbiZmx8qrbbmRYHgNdxngacY8euQeKlwcpsauAvSvt+hjGlrAb+wG6ezL/FN7+Gaq+x+
8bKz5AyuecOBazGY/NrDzduhkKo2u7K1k731VdPsmI99lm9C0dVYJ/xQ3fJmfL7t8QJV8uH60EAJ
spJN5rDab3GY9fjcLL6QfO29Oh+Fr7inLEChOwt3nWva0a2CEOc+afdrEPuVU7rpF4n18ICOmh0+
TO7kz949KTGMQmubtslO5BoNx/BUW7d1Vlfn1qzdnn8t7uaGksu21UevkYQzQ5AeLgBQEXMRXoou
RCw+GCp+uwi93f/oMKt94ywIoiRcjvxQ7JN968XnyFDPPxa/9UKG27xbQOwz4VfDCChO2TLbFom8
7Spsi/TqTriSfd0Hbs1lwMxNxtqOvuXX+Tlqeqpfcbhtbh1OEGYtZE3XOwLRk+Gx2jHriDF7hUtO
l7FEX+I9NbaBM4cHx9p17ntH4aDl4p1t0yB+xt/tAcCC6m/O9ra4UTl17n6kwebPbtO1hSC9TQjN
IAtHdO2InwRslG6PB7AmdsuRvV3U4PB/DJDMRKcYJLxzAgGZ30mcO3wz56KB/ad1Ek968+qEY+pw
qBGMlhg7F7AQx6i53QeTThgalB5iNv7grlwI/NIY+c0dBPeHq5t6pt/cVhh/JM0DaBAeaRJoyuWd
HL/OfKFxA+rOOrCObps988WhRIHi4+oDuccom5y9SH0G5g5eMJuDNNjyL30Qb2bY22aZEACjjFtw
NkI+8KPDYxR8CJm91Js4W3BcbD7ABeNI+fFePCTn6X7zsSkWJL5sE4Go7szNgF/36u+E2pwwW7go
4FW87X+THf+HMHb7/RP3G5BPUixVLZ1wUvE0C2gFSSxxrnvf8FM8ULALZ0ipOAQAPAADz2oiriDo
ZH9Dk44FhOGCow60P47K6iKadrn5W/Ne2s6FAOo2TgWJXBKeqb1ehHfhCYH2M+ui3cOouqdbkwyH
hcfaOeSYcKqng0bOqPuY3y5etOv3If7e5OhYbIrLW6JmVxy6U+6PR6CW/KUguh0ap/6o7zeLOPjm
zbiFbVzh+Gn+NNuXBodQEXR3q11edKf0pvu+HQPS7Xa+wYMKs4e2k+yKI6C7Mo6z/TCyuenWejRV
NDHxR9zsPKedynKOXW1H3XnlZSrkmGD49ZzUjSkX4Wdu5wrU90cBayi55oEOORxf8kdu3WO0U79k
8kgskaTbjpSVwHLCRWV8h8yJs/g5Q6Rutzmt/nYozey3ycVM8J7NRwuvZn/zbjQSDXjNtvxxdTff
YEvfyV7tdxiybSI4SwMh0H0Y1h9vBw4knMIGM8UT6ThGVE7nar8eSuWq09nudkUqa8Si9/aEJ40l
n50U7jUSRFTsb7h1zACVXG/8KFytbDTFmz3lkBDqa5za446DOViwl6gdBilxVuKn+EpmMOP/tP7m
RwIwwEPcfGyiBe4BvmVH6y+sy/okfkqvChA+Iq5eeprY3psRoXc7cpwCJ6x2ANslLEFEIlmTEz+3
hFpHCGL9OwrRzrBvbUq52Ij8atad+NBuBmS3hbYE1+zZieeIY26zAS82F3HA/9lcPMVr4FuhU/CQ
e0AdnM0xnJm4Yc/Rii2psRqbS1fjlpHJwamrlbMtKDHYj+mj5cKOnaExcR5dTu6MTdpSDrR0Yqly
/Nm3dytlu3/YrS/bkzIkx/LYNE7hd+kCLYTKJg2x+Xt34vV6g2wsOER/dTdH1sQ0bq6l5JeXdHOR
Ze6/aPvkRrusjmTVrtYHqDovph9UtX1lxxnvmQewSj76suSPN+8hvKRL/mY81kcpUA7rj4r8JuhD
Z/VkspyLn+x1HMP+jAAaN4bQeD/iEhPE+e1uucjxNfTL9mjcrQfye26359D0skPFEknOkOkgxDx9
4XDE9LtIhGPwVs9DQWIvX8pf+kNxximEQytzloX+QJKzITWh77q9dWVG7vQAz0Wzb3womo7WRb7H
vmPFSZ+TeVMu5PPuaOwJvb0twE8Da/f4CH6rPeu/WW82vUgUM9/szXYpVVd0Yd3eZ99hAS7un5do
/vz8nyUaRfpgGgpVFXj1TNTqWat/lmi2V+i/kkUqa9RbVFI+f/ZfKcYHuhEMaPv+VrD5s/9qewlh
GdUUJVHWFL7wd/qvXnBfGBRnNNWkD9uEXFjR4P17fu7RpL1WgpZXV1HxAxqBWWzBN3YuHWMIkpUe
em4IAHA055gUkhxl2L5Tq37ZifXLFbxAT8SoTyhWyxVAW2PnwPA7kKAVPQzTadlr9PyY0KoOXwu9
dzZ6Ikv49vtL+L/WYfjfbKFLrCCQmay6f65NHu+HpE2yp+v774/9XOCG+cGAMFoT5Z9QA5kKwM8F
zisq7f1oNWtw+2rqJrb01wKXWeC6Ylg0JsrWI3f1Xw2Gj/sFtRrABobIwgSb9hu01v/AiSYaG5Hl
U48uNFJjqrolDKJ8OnVIi0NSj05aPOZ/wAQdgFoNRkilmhFl68TYJzC1DXpxqLKbRiAUiqSrKQIS
mo46gYcY3kcyMFIjl8mrmFlGn7oE5Wze2fJUyMc5h2KVHzylKz9nuuxb1lU/QtIfm2eG1AZZI9yu
6nAnZSvw9fxy7RvSBSbCw0Z2MSGF4cUTYb6KVIZ5LWvxtxkYvK0ZA7/r7lAbf0BjZR9ZUurOcQpx
miafoxN81m/SEIXZbnjqlMxT3PiRYkA8IUBnAUTETSOdtgZ2lWQtpgOzhWf1W1tf1H0X2vrayqcg
7Inm6gxOhTo5TlP/aYxwTxeoP+JvBqSxQimSdxONm421q08/h/GPoSuCtTQ/T1DYOsacfEqkCxTS
ak8dxnuknomMqrtWlb9pKUR7tF5dSeLqLZBeWlWX3maFKZ9aLRMPtIBfLFELvD/KcftK6mfm0n+V
kpGiQ19J3iJPH4taO1/p6jggllh/NpaFik6RjkFftO3XMU2cUZ4XWpzaFgc4qboaogCd7qxIV6nh
mDIKoG0cyEaj4oqvnXm5TlJzPugNb5S62yKb6OJM0SCh6RmJLCAfS5jUNHHIyZ1erelOqsSznPZI
txqXEah1+LPd+rdO0f8dE7QN9FDVS5tEcd/956MoHIyI7n1//+wfRIBJv1wN3+ni/A7vdf/Xxtre
+V998T++P37L7VJ//5//46EaQE/ybVFSla9YiTdbnC/vhTwRHuLkHk634fVP/2ljrA80CG99wrRt
bd26HBJ/2hjrA2bMlOHMFc0Xh6jyAbJXBN0MRVf4yGaY/jpE5Q80N8OJa0ico7Ro/J6NoS3iaXvM
30WbF6enJS91WtPeuqsqNQlCnc65UkhI2Mtr+9WKaJmdZYu2XWGCAK5KQJmCk/fCJcFbl3O53lM9
Xe3MNJN7Y2yrQyvO0UdNrbQDMmSf06n7Og9Nd15PBmntsrjV25HtZLYozeD/2lpcLIA56tpZTYGI
Ok7zIM+sQxznxnWszALJfov2wqozL4RwmM5yq88+almmfqbrUUXCBIY8e+TiT+ibobEFM4S5QqnR
hXXoq7IAKFnRbiTtXs6L1hklxLHipKNe0KhOKU+dK3VdeqJvqDqVYbzsqholW6lFvrNC/a6wF969
0+ghftCSMryJwXhBdoIUztm06PrXCG/pEGWr4dWN0dDzvRKTdQsieHmFE1BCkEVnVFh9V1IVDkd0
OnaVYLRADsryYQXF4rerHt2GABg+Gr2kQzgvJpBZZe1BsCRpV0aJctVUi+IR1q1+nmfDIZZKw0VS
HhNvifyYhRFsgKwvRzdKC8Ync53ssG8gxSo7ckqqFZ1PUQmZhaSO+1ALiVqnenjoaOky4fzTDGSs
TLFBCKadDg2TeQDUqnua1SmBCg1w6vZznp7GuqxPi6CXl5CElrsw2YRn8qwX/VjPhkBpq/Kk9rq8
q1MxPdeB3n8akrF2KiE0rvU0ti5AwQhnZVSNd0uV54e20iijQRUBG2yRX6x1lZ1bc0P+Gl66MzWU
oVKppVG3iz4M7T6inj1VcXwaamx6n45k6XVYXmh2RsgEeKetmquEnW9WtFHiFNpusRU7WIt7x5wV
rGFI9GuZy8dpVNI/IrjmT1oyXoEPodLacvwlVmJeGC19fV0KK0XY87gUGRh7uHTftSKkyqbS3WvE
8vRvRCH/Pe0nXRb/7Jzd3JfRK1aTz/zLaqr0eFFj1nUFCMjm6v3LMwPWA7sAnV74YdB5/+2ZQQAO
7wD/6bSVoYiLCf/LakofgH2ANSWMwc/CFv+WZ7ZFPk+aCv+ymgifPPfMpjBS8eYTShry/HlMBupG
Ud8EfRvCUBdBnJaqgAk1PaFrZjUjOExnNPVKsXeGKIGezFIHp442Hg+4Tt1mSUljF1VBdq78mhSV
ZI+IQx0asy7u2ygc94kQFj7y8L0346zC+Nnpuxn2GwdqsZnCUAeYL800zvrkockNKt2RXJ9jLKDp
yiwa9axpOWHjCod+0MSvG/hrbKPVpz+WqRcPQwm7LOTb4qFsrMpphxFXEK/3UOuj6plN3ULKa8kk
ZQsV0lOxStmZmijBQWzqV1aGttVsVPrHJpEHp6i0GjY6kXrNtFYuut+cF1JI7sUqyNDB+4enCs3l
ONafhNTqIRlVNwApOmKJNcN1mcTLdxASg2+1BhlgE5LRUoRAS+42GEGW0kpTlZv+Xf1DECXUdkfc
IJoFuRx9MCS7MoBqqvTALyKkTZpEK4YGrCHKF3MD+w3kMI1kcKDmuM5VLfZi2OymdbC4CaTad0M0
5TuIO2ZYkFaS7j0osTyNjGsTFadAr6b1pMnL6Ap9O5+VSTf5mVEJvmmO3QGSgl2py5/NOYs9qYtJ
pqpD59RIattWqELKpqpUuRCPkO2szQx/mFeqz9N8GzdpYM60wqJwQbVZbU86gtKUQaIY9aVRgK9v
hvd1NgPFoPU8ikTEfGdPn9JwvxgR1ZJBo05p9psyMfprzWgIYHbnaNeAxCh0ZbCLZGrPBjQ1QM70
jyy15ND73PraKT3ZMRruD9FMBKuuFX3FoVh/HEG63IwjAL04GgwAEWDC7FzpQ5xQEKz5NFOZmJP2
4zB0Q2CsE82Igl7srELOPz3ahf/vYG7EJf9sIM/u6z6+z1+xkXzsp400xQ8yISgKCcpPR/CpZ4kW
kqkbJqEo/8Pa/St6FYHKg6y3gDPhGmAK/7aR4gfkhcGWkbjRJXljQ/rLyf6z/wf//B/b2ZF+eMVG
GkiTvqhHdJalZGPTCIGMcKWjdDWt+2Z2KLNkX9Ykpes5/lKybNRF+jKT37GHYjpr5nqvjcQ/YQZF
3qBUXyQAml0xf9Gr6PNCMWZAXBUW6KWjgWa4klsg3qNU/AiL9VaQl8/o1t/2Ulo6o7W6q9ghUtDX
uhN1Cd1xSnxehdF+FgDCoWLsW711Pkz0O1hGFkDDTfXYABNXLyDKheVejaFNKis8rFZHCLRF/G/A
Uc1/WCmSrVVyFo7L17yXdjXkc7A83sqdbjkKCC9HN8WdzibDS7ku2/E6Qk4z7vSHuVe/LGLyfYA5
cwFrbiey/CmFYGxA1nfozT/yhrhX2VDP4QzbxmBcpGbudrR3VnV8M2OK7c7U7W6E01xG8r4iNqly
6TZCUc1dtPZ7p0zXeRXSzVh5JbGWLUAPNpeDa66Z6FRFdVosyspJ3EN4WZL2lmMdjbvxXET3DwNP
CThJom81+ho2h5CLpk3Q1AnIZQE/f13pw2koPuS9rfAdIPWvNYyGo+UT+hB6f2WuFb0w+rklZNJe
hxRVEI34LoPpzkqsLxA2T7C007NjQAGbiKYHd4zlrsKSecuy0CKr97toyYiPxf4Wfv3JB341UlsD
Eh40xkrb8pDMZ7HWJ7umywJxBKeyWMN4sUat9m02mwgFu4d4bswd9hew76wIO9B6lOdHSm61eGkh
TOQgfJ4UkGFT/lua0kuNnIQ2wnk7NTOJS/pM/xFnlTemi/WTLun/bUuGY/TPRiy4X+//4wbdjPq5
HeNDP02YsmEAdPYE2nKgOR/j3J9uHq/Ikon2C7wduBi6idn7KwEnoUWn4slhrIidiY//NmHSBxmY
BxABScEJBDn8OyZMee7lGeB6JeTkVEwbVwjo+YW3V3a9boR1BCsgYuCAzqAvPB+36AscTchxfBBC
pcydCMaeDj7/CFHqA8Lq7a6thnF2pbhRIqejOfLUjXJ21BpLWHzY9UeyPMra2cM8pxedslQ+2MGI
ttg5FCq3ztZikwsThItOhBAxzAVIIZcy0dKg7ABIhrUuUVWVh4hG8hKnMV8QUvw/lti5qL+XPOTv
3/vTff2YwPlXQudnCudf//y/JL8jvZna2bf3z9NB29t/Lld9S8vIoga2XDbNLSz5KypR1Q9wwRib
XhHoNf2RdeCv5WqRZOYYs1BIFLePcx7+GZWAWQG3SpiqquLPj/3OcuXkfhKTGAq6r7q4JYsQR4IC
7ReusBWYZdrIsldkQx0exk5OjnHaSeFuNkeFBpyqqo2dXEa9KNhPtvUrzb9bQvoJxupxaIDj6iNw
DYf7RTKpbFAdzNRQJImapK5QpsvtpI602I4i9LFvj/XyNnWLwhPZFcI7Cy9G2zbtk3aHsegkDdwv
TYtTMfldp8CW287+mkf6J6np6/M4Sqezf2NMibEUXcYxUlkRT8fUhGyeq8KgE0hdFLDdc/MdGvvo
E5KMwnnW1NfkXtR3xty+8+mcbvdJok9SKU7gzG0+3LMxh94QOxVOd7WO4NwN+xQ+8EWRqaaXc34D
l0t19fZdvjaiKltgS7F54EtfPMUJgUqUeSt6fKYmOypikx51Y5V9sVGmj1QghuC3x7PAOW7FEpYr
ouvP77DL0468TUOrjwLwfMwcc4zj81aPkr0iytM7JfdX1g2UIPA0yFA4adQLn4/WdlaXJLNMITuD
lreaofQT8lNSDAIyvdpOMeObt2/veWaVzK1FKUi3NhIr8g7qo7zIk4VKrh8d+SVbkLXV79DrsA7a
uhTvzOFrg+gUQMmHgAtGaPX5XcnCTPG2axd3DTca2m4Cn2evFXpBb9/Mr7NnsCYohxHdo7smbs7+
k5tpsroRdUVa3GhqVxqX22JMLhS9kiN/ECywxoDHY1AhKS675v7e2JjVLZjZtGQpG8P38XxsuUjR
g47b1R3HRXDGqO7vpHgUUdWRGjtKShrWSib6HTvzcma3UWGRwTZz/PP4XqyXNVtDg7rx6iZzGRau
qoc6KWRTilb/7dv7ZSAsGbYbd0NirYBqfH57vaC3VWxoq9sb1MGmGEIxuRCbd3hDXhvF0gAYK0R9
rP4XJgwG8SkXtFgEmystXzMIjUxXi2JJ/81tZoCxJSwlgGRHbwM9v5ux0esorcLV1QY9+6ZiUz1R
k4oLUS+GY8lJ4qRmhFLo23P4eMI8tZa0KSiaDM/Fli0UqaY9H9Ycwjzq0mwkKRzUdNGYEAB0NADJ
yq6DpWJKLS+sh0BU3lsmLzcGMskmz0+jHQI2GvbI84HVYekEuESA6hkKtYFMidzerAB3miUptAgN
dTrLF4hm377hlyeuQQQPUFwBIgvcFfz682HJ948T8bXohma7INGJOl842Gm4NKiDlZWQ/BSs/Mdw
/pflw3hA5GVqUjDoYGqej1dU7SQ2IXo8UdtILlRd1S60svSdrfDyBAKFb8gmlS28IYmBXt7VKLGn
obBw62TRjnNiLJftUq6EksLsxXOyvnPi/TKLjEehTca6iDhNW5Dx1KoJyAvAV4WagBJbACJaa45s
I54SOpZ7jot3Fukvc8houIYiXB04auSwn482qHPRJxBnuR3qzvu2N+nDi+f2HTzja/cE4wsTCa2B
heTl81Fq1IE1YTVp9Axr46EUq+pBTbsSDXn5XQ7e18eik4c9B2eD/OJ59bMxQxaiG+4oQiDfTF1y
AvOdwLSCJMDbC/7VyQOODv2iKeFMv7ityMjWVF+ZPDlCp8gk9eysRtH9rpXcHhGbCvg4XjlB6fPJ
kzvNmoY0A29pjNXtWNbpoYjS8p1H9NoyfzrKi3vRC6VBFYllBwM9cMWUyVqUAc2AOKKtVIjzu7fn
7mWj0sZuwW0RekL9TV7PfPGcWkENoVlh8lq9n+7qOk1QDqmUY5YsqO2mMLDwquybWSceoMSALWQc
AFPLA2neTPPFaMzeoa/ZRnxmr7crwg+jV2xbOtKLQy/OasNYClaO0Y2FL0hSe0b5w/C7qYydVhy+
iVMrf3x7Grbd/MuYGpQ5RFymih/4/OEORblWcyEZCGPLAIEmDVB3LhRBbgzCR7gmryMKzac+Rw/o
7YFf3SY0q+GcG1vR6oWZiVukmIRCg1qkGZWdVOerlwzj6uSJaLwTNWx2+Nd7/HuoF3baLNc8mVbu
cYgnsmWxdC0PAD/iUqOvWSl2ZieuN00iyH6lUO99+z5f3aMaHQ3Euzr1theDV9SNYfbloaLIkAQT
VKTB0lml+/Yor8/mv0Z52fcHpYgeT6NhuKsyzkd1IFlbWmbtaLX6nk7Fqze0mWwsAgmnjfb26fmQ
r5PQ4Dnx4GRrDErDqL4a1fBeoPDqutQ14gTCdkN5GSgIQxJpUcq0zfT+HCxlNQ5jOEWfZstQ7ytJ
Kw/E81pgNqr8zlS+PrKpcSzp2AhkkZ/dX2yWIp1fjJxPmYSqd0OfmC4mgq+hoH2YG7V1dT1Z/akd
s4e3n+JrU7tl2Oi/o6BIE+fzoddErIVJGBlaSejPoqXjkEDv9I7le22tPB3lhZlZjG4SlW4FnlFL
qU92TXUaqWt9qFmHd9jw37uhF0dHX1gFNGTsvNJABSxtUvDx/aC+40O8dnQYZCDIRFgkTvXt9Sdx
mFGKXVXL3BDJa2R9ZXXc1GckVzLGJLVXE82Nt5/TqzP4ZMAXR4eotCIpdxlIqJ7nDyXdFvSdwFTc
TYPivD3UazNI+or6lKgTO8gvHlZjRuowWxyLY9sqD0Y7Lvt2mt8TmHzthsim0KEscsqrG3Xk0xls
OjVuID2nuKNadCSJUniUqVD7FU/Pe/uGXh1KpoFaJTCXyVQ/H6qNxSiuqxRah3ID7BVC9c2AlG43
hHH/jif76tyRuoEhH1/2l3WRq+naEhQgCKCotDDWDTJngpa9sxheH4XGKZGGWbg0X9yQaWW0q7Vw
w+thrfmSYtZnSzUN+7en7b1RXlilJeuIYwSe0NKmWPkI5tZEqYp/axS4QEkn0s/7ssm2CU0xmUds
X9WsBpzGs2xLWZq8swReuxfYinTNJHVIgePFCZKN4aquBfdCpKzalhwV2HblvezMKwuNpCunLn2x
W0HlxSidjEpBOtUSenopgg0tjIkzvXoagB3Ucqx39umvo21JIJFgF24tYowXJmHV1GzIQg2YP3FI
ghSFojd4kZOIiHuldeU7Ls2vUwg3qLS1/IhgCnhUz3eRJCMWKIoIOwptAUnSYsCjE5nvSWy8clO0
FW3uKP3eWwL9+SidOUCdSdrRrfomB5di1Epr04UBDXlD03T22+uC7nKFPAXJNCj9Xibr0YHDpchk
uhwTUftGggu26qWcp/fSMY/X/dwh1DeOSEhh4Yslj/XC96yhC19qePXddVyy6Y+wbPTG8CRDEJd9
Zi09DY9mpyoZZPaGSuF5VCbaJQuZFshUDokliAV45Zqkt5z4FcF541tSJlp2FZoWLBEsk7LwQ4q9
UCl04wrBOeIh72nl/vp49I0T0MBR4OD7JXaO2hStgVYhXhjYsz5N/WNEm4DaJP6cvatX+/KUNSWi
E5KqMJPRKkHB5/li4ImtxD0a8G+N3JU9FUL2ZWjiKncjPgc61ISM8Dd3FWNasknXL7K8DPoygzV0
9CnnpWq5Vrda5rGeFEUilaQIqZsNJUQqv2dkofHfKpr0F2+0eNbLSFezkrmxsk21sI0NEhGirn5p
9VF+x8r+OpMb2kf9X+ydyW7sSpedX+WfeeIw2DdTMjtlpqRU30wInaMjkhEkg3339PXltavq/gW4
jBp4YMC4gATcA0mZTDIi9t5rfet68+H3oSv4z1dSBOQA6D5LNqLwG7lBu+X/WUqJ79lN6k9XDeZ/
kfdnB4yNSYMIrns8PYn/KNGjEzzRK7aAGvVTe6i7Ckfu1AX/h8t3fXx46X9/sijn+PWOyd+7Kmn+
wnX+7SjWtVNXMQXS28kqwOQVRB82Bx+YfPuYWyvysLQxZhD+MHbfkTeTjTZY6r5oy+A+He0Z+3O2
2nnkLyFJOqnO+qdGquRrJRuNTDuBoIvVUL+vKj2FqfmMfNY5kJqR4BeXiY17sgyTO7PkZO555XTh
oFv4UU/n5ZXE235b56t8sgKjexRW2FTIVLI2PUljrevTRGDiZuZslR2WYWZQp0xzuav81i2j3svL
Z7cfpr2d5M6NUbD8bXNfupgrQigoSbPcCav5U1sCimgwrPAtksz8LiV51ZPZyU9zCbtT3fkFpAKT
bVXoNnu2h7zc+TZ6lIRXgpIxgSfjLr/UjNQ5Gpylf5phswM4GpfKIlaxMoGiNcKfyXJ1SEpf0iCF
FqMmL90aaxl0Ub2OBFAWQY2PtHfWgzeVwYnABugwhe0XcSauJhm3X+/KTsut7w5tLNAYYVBvGwNm
T2UgjhwHfVXnKXyQCjFRZDulIbdOB50O9WV3uwCrlDG5gcaHn4zzq3ToiCjLcmPlduBqaoliUWSZ
TXDraMGfFSIro2zIITrpGqF6avUHmXHefe1rHyesMN3rlarSlKAIOWGecSexwitO6UTuEq8kToqM
XNd/s+1iciMdNsbrpB0fz8oEgVYLMyw3dWDqr0JWoDUVtrMf5EjVqeMjHp6FWeg+jFrEYZpJl2bE
mEYe0lHkpdlQT3/K1c/MS0fgIorw1vLu/cUMkyO/tqM5uSqHhsHsWaQ6FwvjMTn1hXnb2IMFxqVo
60OSFk67bVBIQnfRKUL+MjG9U2pgbTmaOhvr+4ZFx937pZsb3+NAItiuChv/TdmZOLZWv+bbIUjL
N2uWj2a26M2ih+7dWiy/vHK7STQttaxhFfQrTIh51OHv1ezVZakHuF1DkQEWIAz5dhJWMke+bJ3Y
MQoMJC0kUUC9Ru1NG5qeiIKaKk/TOa6mUkMyIEQxPVjSm1zUX8SXuXrc5b6ZgTxUzgKRsV6zclfl
IT5gjXAqUnruCN1suvqu7/hjMXTWnCQQMiyKjfQssiI1++5yK+tc2eWjpoyh1zKniZpfbMjbPEdT
rbtYFkj1YuipS/bIBglT3LKm1d365K7LR89dS57sCUVfmm9SwrP1fdhIAZyxJ2ljiLkcVh/PbtqB
Q+iD2o1CUmOdaKja7rWZggbUFym86Sfs48o++Oj+AQLJVIijDvruXngL6ed4iKYuJEJyMTJGnnWZ
xLmRMzMZ/W4dN6H2dRAJvx/5xVayQK0g18TfegF+so3NGs+jppoQyzzy7J3DszpsJqOSgCmWoL4E
I0/SLpuL9ZKGa1BtEm+smDPNC6WW3aTed5kQyxILpNrZpmIZM3dl1iNvCZopIeWUMJhqaxvDVG8C
Q1jBNuvU+ipSQeyIsEPsEH4uUwS/xZzd50RKrySkVvWXQ/jxvTsnU74ZyMVYNtrsHNAUyIvOmbnm
BOJNk7rxrdQXxyA30++0ZffbtJ21BpuVzBP4DtzWYSQrOcF8apP11ySVYcd1FYwf42opf+9IgOUs
Z1365XUZuXelTg3GrRk6h6iRueT1mip781rRGIDup0lsGfGLfLfYzryfXF9kMel5Njb8WXtwelaj
6aPUbhbSJtexihF912CxfBSU29robJi/qV1aMw6oAMhv7s3Sv/Enc/Ju2dvp0XIPlObR0GagdkaZ
+2e15EuIvFcMkPFCH6Gu48zWW5Y25Hz3dj6vWwx6RMKv1bj8GIglspsRD928G7PUO4cqZ8sa3Rrj
nB3M5sVq6gWIZ7t2Gats5v8MpgrvODrZziEjHu3D8/oVSFHfrgy9ZhnKg1N3o44HXbGOaOmYf+op
H+EXlC4c9rLyeFPTonXkLKnv72bf7N/WsAfrHuSrqg89W8eDqnOLDUIjz47btbDx/Sd+SNgzdds5
YW7zLZT2cYiY0+REsuk7cBygquu9iWkGRNnge7+5yfp0E7APm1tzRZYd1fYytig5ZQcntHdIHs9G
AkAyLSVJ6I0oDaJx9fwNe541KPCWLtsMSBb7HX6YTG6qdJ78uC59h2idLg+X2LCAZkeBIzmPdtwN
nza/0UJfkBRTjEbM7rdZ24kPo3Xsz6nI6QKPZWm/S6dULle0U2pvMmCGIO63QGSb+XpHEUwcRoTK
hGfTlWmxyes2+dMIZwaA507aj0jGdkkn8hB67hSNDgtLTD7cBybA6AhZOr0MOncdDMLFIR4woTML
2y5DFLnp0Fy+9PlaAJoqbQWUxZ6aYec60/xrTVis7zwrG16SVeVI8VU2fTo+uQiqLwwrghzO/dFX
aflHDKyNSNz7LHzQ3rTCpMoFkGyC30nXGcp+0qh/5yyItJGxv42i4QMMy3CyN8uofLhZUPXHrV3J
BoCqXnO9G7jYEGbUwluczLQ2IjkXxora1PV+u5h57FPjax/MTHU1XFZ2sOIZM5YM9NdUBDrmEcvz
uJjFEBCKzjobF6Od4Wb1U1sSlmzqu2xMFCp8OgwhR4g8DakmiEg6tAvxT7rVpRn74dQO71bCSn8z
1grr6tJNLhmAwyLN7epYnboju5iBfYQvqV62eTVO4EHSwm4e1sZdFTyFTmfyl2/luf7uCZJNaD9i
Pyj2zuSNK85YpYpV301+Pwi1qwZjTdHZNqkjq4duWicLeKZ7NZZsk7mdaqp6YbZ0XpRFlgEZ7L7Q
w9aAy++h7vWE1xXXwI0x/86LzFLvvllZhYFDxJ1YijiwOTxpOLV2dektAEqqvE02bq86cGtp2df3
iVWQBcsL8K5LvLwmKznFH9brPt36TVtjXMmylajokjZUNIaNhi6YT9kfoN8Jumprbp6MEi3TznFX
d18xaSh2GQPOPOoH/g/xUL51WzLWYVMd+UAjm4WPgOyag9AtjlsZ7pYybT8cfrfYBlkt9iR/jNNe
lH2vN0HLoTQi1EEF26Scp4dC9o53micl3vHl8Rw4qW+CFlqrddpOpWrNcNdId26ZJ6W4TexSDniV
S7nEpQiGcVesMj0aaWNWN4OuyS1q2zEDIBA4dfBWaEHcVK39/GtEC7heUzfZ/dZwXMOdGsrWjqeB
7mg8rUvwNBd91RCmJbHAZMOskl06Z0MW2xa+EwTTlQmuyBrDx7RZQCrXnnRPIhfjCdUMTHRmjtnH
omz7Q8pKZ884M1WzR1wu77O5Y8Vqm7w/tss0QaYN4RJsRVhIjowMuz78YrbK2KJfAaXQNLXkegdO
tTOcNrhUS1f8mKpc/LjEyWpEo78SDlfb1mRtHOnPj4VfV79YEa3nsjIXiMFW0qb71ZYSGL5tegxc
Vw8nTtVjnkZl4exLZQ3fi+g00NssoL2Z1Et9WGRfAxkMHGTymn0f7HtrgGxR/XiZr+LqiKji5I+0
vJ7apfY4ujfLqv7MAdvZFkx9eybdeoELJSx2Zt0XuDXRs7fHqso4Fo6d7dc7Qsg4bSv6RRvblDbs
aOKwIEZT8kxRR8jEu17dN4LFoFQV6Zc72Vj/yusbd7y+CzfkWfz0DZaEKZn4zUkx3pu4wO/bYPiu
+xBub7DI2zmteAM5WPuUaPZEd5eMZ/25nub8B/ujNdxk3lBBeRqanVdmLcypKjBJyOnRqS/0/3cM
VcROqmvAm92s5a+hGJs3KZynmULoGjHO6SiqkXL60VIpZz+Sa7uRRrdujDZvYKp4Fp6gIfWMDedx
apmR0EpcssljOQUGCC1JPlmQiJtVBpDvltl8dgycQqtqoXb1S3AbZH6zs5YwfA0ZQJ5Czghx51cY
rQZjEs91XomP0lHVE5ZQuMtW6zy31jQ+jEFpweAN888qK+kCuauYINBKqtfrx9Zu6jVY8aKaLhkv
BPuwYPlvBENMTyXhP3FCFM6d45bwJxvytLXA1uq55fM6VwdcFCWClX49W6M3xlPLkw1abQHfZ+gh
5ugzxGMgnbe8KUAm61K+Y+mdt6JXYexMDezdZA5uPUGrhHvTIrGcHHcz1mp56nz2w6wZnOO05P1N
RgebJBnj3K/Fya+gWWK+j9Co9oBAiDyvMlp9oVcMkZpM4k663HozKLEPvp7VXuvZ+lhRptMBLORr
VWHJirzU8O/XbB137Ryc5iWpXq6mWF67Ag68eO0pccKjYBrzs4xdczON+XtYOtmdbYgyrh0DP1gO
iXYuXPGWGXZzXlq3eg5cp38EI7d4u9FJCirWyYKlXSz91uBWtNfR3tnK/xgpN6N1MW4YM+m3dqCt
uxaV3Fq9CKJlbDqS77J8YexqhB95I33yjvD8xVkXQiEr2+CwpjLdLJOGxofi/lR05foTBKQiqKbg
SK3gQ4SU0etkfHq1Jx4Js0kOVtqDacuz/JDXtCOiTOQyJnHxonu3uziFmT/nudeB0RrUbTbP4oa+
xHxY/Jq1bFz+DCg1dmUym5ErveGdflS5rQfVk0jYqd+JStejZux4Llz9VXH2orKw/UjWxIR3eLwJ
bK0w4aelfkb2ax0r0XbbJrladRfP4xoHRoFCthkJude6iBNHELbn0nXaSYp6EprwySHFeljDNjw5
I7LX2PFAEq5rxQ1cqcnaZt5IcheD2aNRVQLvo3kcCc2+cTytToNyX53EFpc1MOcIXzVURyMzuB/X
Wb95We3f+Z71yILh/ymlw97gpfbFV8lP73RvA+/hi/JDt3EJquZzLsLsaleWuKyV7J6steyPxZq3
B9uYLkU12Dw3LKrR0pB2gjfCviDH4Njl9NNHPubQA1cq4HlIcngbNpUI+5JtZnFZo4SOKPTJ5FRO
mbyb9qJACBv0yeKFhJorLL73wOc65noo6oYtO59Vzwk9b+d2j18afz7nt+ER5xMJHklgPo6pNuYt
L99tAVzQVdgMxJgvkdMUAgguvYfHeXI5tZLMaJ08TeM2qifHfq/JUiFzM/WsXyiyy13mhF2yUw65
ovE6ePJuTsMKPjqdiiTCuTOlm4ZPC6QtSwRYr+Ia7uNMdfDbZIlVPHoeEWThYAEJGGeIxD55XFSX
ncJtmg0V7sTcqWjJThndniwUZRjl3ENNpAjPdHZOmdEodltpguktWgmHrLYH80ZVwTTEq8vFi8Qy
48CashHbrjKyUeNBL/yLSHIPmu0qfBfagb0QAWktWSyll5DOIlL7TYvU1BGzCS+nCLT6PgoMd7rV
TuMvsTTL8LvVovvl9X1/KcZy6qJEOGm6GVm1f8NcCNSGva20d30bNtyYaO2AQkrf6khq1c5LVQuW
NjSVOUxbwprZmDhb1rcDbZQlVv2k6t1ISRRuuqVo5FZ2XvdUjaQcRyF6DABzjuq5FZjbfRXWIuGM
lq2PeXjqyfRK896lIUYkHH0oMw3ch35xktu+M3GaVAydAEHkcroL3doUrOkptlYFf+TF7xf6xtXa
JW+Oq2b223bJ043DUexnaJULErIc6y+NF7C8mXHtoPOeEsu/BVFDibP4fQCpUCcaNbGj2GisauFI
OXD0x9iVNM1HPQa8h3KhaxqOdI4iVlqunpViu4sCbZUwg+e6BkZrquB2rIrgcW3GsN2VMlEe3Z12
mTf+TC2+8Z1cGDfNyBkbwUE77eSsmFQs5LxC+BtGlsi8Qta/QeyB/S6sApK3raI1yr02OuI1EvfD
dksr27pFKtV2og0LsnssFqifBN3g4yvTvt8WrNuvXmMnf1LJzhMvXlM9BnneZWeLQx22oeukhp5P
EXzXjCbHber3BrdgmiWPOhkD0LCWta40/VDrbEVuJ2vsUG69FGNCJ5sbUFL2BamXbVF66Rp3Xk8K
wJSqccbx6LQ8ndZiq12QhOPtqlsKsnDsaCDVQYllMjcqpJQWDaQg7moi4Ygp9AfrWQdiSH+kVArM
Z1Fa3Y1J0+22WtJ6eDIwBtd7oXmkKEMa1LBbgussEIW5MdV0SIi73YRglvKNYY+uu8lXor5ITAKr
ENvJJE4+1cq3ZIADhnslAzYyW1kZ+PcC/65Rlfwy5xDvZoMF/B4iDgvg4BkDVqe1qmAxO25/N2DR
zDeZXQjuyKw0n8fBT/19Pyyjs0HSBzCnqFHoxk4KzyMaW0qyY1OZfPCbJpvq3ouIAhrYffp6dl56
JkDqoW26qrmVCHtIv8oICl85vhVMgQNi6X6apaD4WcNS51FS1oYXpWU9FNeG9rC8BH0h4Jiy1tGv
9XxFncPk+qKHAgclQb+zHTWhNTWbPiXcZBt6U5HcNouLU522KJm8GdSVjuwx1SFeR0pvocyquwlz
aDOt0LcXOYT64veso5EzumsQl2up6suizNa8NZaqNPhse01VUraDQW/cBsfhIb6mFJ0arlNip6V/
M4/QiRBVcFJ4W2gPAhycOB3uXI0KrYoSTEPG6yxFRpTUPDMQOIWLL+cjjcyxv3QdYtwtS741Prld
QF21HSwbfAG9zFxe09STtnmWheuU3Dlimh6SxTbSn1YbpThmiMLqYzAT1rpjYWnaJ+IYLZRpNVyQ
Xzqza/ikkEbsoYzN3BHu3mUyVN10nHLDggXIq6uIJy9v7nJ6fqASwjobTR0b5FBjJ53rYdJG3K+6
JnOEgEvvByjC/Eu5VGox5dhMm85YOq9wjmNdzMUN7Zk+fCnwDyIhVaVYwc9UYeI1Y0QtKGiVF53Z
eS/hrOz5fu2EHz7mhUXzx8zzkRMRKBC4TwRa2tQBS+gqdztTSJfv9M8LoNuZ04kyakyJrT+SYnXV
HcFtBq0pxpX2ujdds1UHbdEtilPRCEpIdxrDnNpymT3OeRXTJlByXTd3+Ptc2ezrTPvL1vBb4R+n
JBGixips1wkG2oJWzGvZzBM+/GYeOW0LtnLxOFl5JhRJiVrMLwiPZUaWjCz7UsTtEupp3yWuDi+l
7JfllOgwT08eRT744mF01MZmUpBvmnpsJTnd9GzUQRRtXz8ynUqsnVspd7wrPEsziA+Hpg6OKkFQ
u0ZDVwXVfd1rv/mqTIZdT0thNKXLdjeLut7/NcX8v+Cp/X/NpWhdBSn/e2vt25+u/0f0Vf0T3+6v
n/lfzloXM78N3Q70lEVUe4Cq4t+ctfQrGNwjtHL9q7Dx3521sKVcjHX4ifDyMIvmn/4doHKVRRs4
cf8VNvAfYAD/GRwA18k/D08tlyY35hosL8iVMIFd5/1/G556arTrLA/G2AwVihjntbe94VLns7MZ
apUevAaW0TixVrq6WE/BOl/YjhkzlAZ4R8/xIVOPKS1aguMGeqt7Q3BuC5W9XljK5wNnliaL6Hw7
e9eZN3ZvLKfRGAhCgt8SdUWTRF0/EyfVIZ6rFY7vgWZAHHrCvz7Zp5alH9Vno4nWyHpxN63+KxHe
5ACMyCP70ZM/yaLNe4ux25sSi8m6bwPvXr32Mky5gQ94Ks+sn6qE/7KMdhyObfZmlln36debbLxb
1q1s9+hObpMZvIHXH2U4/mlsfoDcvsfUQK2fm+s3qwwOtRLrvj0tYOHbTyt/R9T75GXEqLggmIty
7y7djZPdqK/EtG5dMV9cXX2xpn2SH/+rbaujtoZt4YenKanP2p93+VRf/NS7mGl1KRljR0geDlNi
Ps8LcexevfcSDjmXKpBP4JKeGA1fD2j+HQKmbZqbtG7Mbcc8WRXzZQreZY5GNk/itoWVO4dnr5vP
hPBupmqAVKfFZ9N7Q9RZ5UPfpU/hQsfEd+VnPzePbl++ecF6zpRP1mLyofT6NnXQYM2epnD34o7W
FgjJzq6rB9bdne8l7Bj0DGlzf3Qlpmmbm0Qk9+OI7aYUsKKMD7s4p82feVlRd5G61uhHS5NuWpfp
ydfh7mrEiIPUOgER4pXkwW0GSqKhOI0KGXkCkn/bghkI7q2GvxiAX8ZbewBERb/Fjd1RbXp5z5Jt
BOb9kLrbpk2+SlV9Vz4JM/2DsOS9zCAbrCc1qTg1D651GaoOCdNuXT/G6ibI5lcGU27U28RoLOKp
NKyvWlsHZd87JhOX1Wn3YVjsO2GQoeP376IQu1asuy7VL27yDBXBcYrHlin5PMz7wZJ7Aa46yy+5
SImOJM3Gkttwsu7s3r3rx+DOqgCm69e1e0uq4cYBQLj6yaYuXQY2aqtT73YZ16NfOp95m16yRJG2
UNwvwqT81Pylht4Pc5Y4tYsboT670Twm9XhwayjTxhLPC3en6XFKD/a4kG9DJ0jvmCAdyzr7pHfO
HXRa225njsaHsj5kwOCXz4l8gCRponKcfnJRPHDCp3axNxxQOM80kTHbN371XonGiirPPTmEJQd1
f7an8Cj9+oUJ1Kbr63j2b7FUxIEa6IE+hsP4Zkp/50wQ3m4H94QQGdC9v+zZYs9Dpk6t9xoISfe3
oLkCvWahpqzsvZX3265LP0NOgnQRkoelmJ7868OXBeGzOR6a4dFp/pQLR065o+ZDISR3cw+wR3MK
D268ttmhuTjbWu68OrzVXjhHCiBAFU8SKUOexQ1IqFaTNlBw6rPLe1e070w9DouVvPgVPMm6PgsF
xt2E4DHWNIq9hzFtuAzWXodEck3pdiIJomy3SzUyN+q2bva5OO6l67tuk3bFfpqN1wS0B86dt8Bw
foPrhPSfT9u1apnuQZNqMOpwqvWrdN93CCj8+kDmWKZ2ziheu/46/uUkhDUliKgsX9DmXUDdxoW4
Hn+7nEklo6vIM4vdbP5agmU/e4DjQ3+3tvuG27eFI+er8dUySJxo2+Qno5AJjZUJHk2VUCrShGkw
12lyYpTzXVPMsKCTGRwM7gFe67Glz4bO/8krgmlTBOa4RZOYx6ouwregqjtW/vozTLL2DK2lvm37
AvK7b5ywdN7bYj03S8qcexLytIgxuB9oaEbIhbK9kxPpPZDra5IwF04F8rdBnuhkPoDtQm1hmtwc
/qHkRyPqCbIPTOtDVetT7xZfgx7vuqLITvhRxbbvK+PgKnM89zV6EG9xyjuHnefRLTtiOhbbZFD6
nsit2yXFxvYBYcPbSvMXJq0AzQGHcu825j7IMb6Et1OYfxVFC0WlLtejZTJXTLtD4i8PfdmRKLzo
F1ESr16QgKXK/lTthQrce1mpG0boMvJTlDQdpJWNlRDEUxjhIZyNXUh/bdukkE6nGjD68oQ2iiZM
vi8MfbJk8N5k44t2EtJiWv+F7nOymfiwmCwvm6EZzmV1yWleRVaeODHySRTn5XwcLf09jePvdbCf
s3Y8MTZv4JaqA6qae0cwa8Wd+F57dfJVt8Bg6RtGfc7TMR8rUm0U3foUpJ4urJWJSZ1uihCpZV/x
gExDS3/Tbjjjt3RkTPKrDPlmeHN/I2yZ3tCIu5Xrl29l7xP1N1PJuZX7soQFW6oVWYH4NhQYhJEm
kMDjQ1txo1J72TFjZzzpkkdeE50TIg7xChe54vpuDPaPWK7dFxMcWC8p5lw7TSJvbgcwHc4Z4NxZ
FcmzuSafqOYeqELuxip8n5zpawqtC3mlO9vpv7P5pqEbqCcQ+KE492xKz1PjVHtpGCgo3NE4ThkN
W0sbOGS0V0VZ7ZVnIYUJyG3QGzFPRLiFxZMN+Istv4ERW3R3tBgYCHUuBPXrFSvAnsVWWCQ7GEDD
bZ8FPNNL/1o1jr2BgZacS5lBKnD89Jxn6jbHsM3CnNbvLiOcjXCa8Y8jyHUPKu6GeWi9TYFKlGkK
cya/z74rj1j2UK1nfCNJ7K14iGhljTdV4qozQCN1xxjR2OcOQedBOwDx72DxLpJIkaE9WGVbR4PJ
VQ4Yg/SUYuiP5tgJnW4/eQQxUT/GxvBezx9N7pwRzIgYNdvF9qcypj105Hjhsk4Fz6IP77uivZlZ
RmiRHtquj/Tct8i0jLtU/QppOtLkTYet5S53wdQ8NUvAdEdocHVKPKgqSbd2XT6jijkuDHKDDCLd
2IzZrrarp2bOzmslTRa2vigi2dZHzx2CExVpSyK4sP27OujmW9QXxQWlCatnozw7ln1IGou5VA9l
ztQ2tI+14QK1X4KbKavfeyHSnZ0fOkOKxxX460voWwvashBEJnvaRFwLbYrtXPCJTzQ7901ZkPnQ
2G8Vxrjt2Imf/17q0DYFSsE4t/0nMfY3i1HOUSB65EdiuGkEqRcohaiBl1urtX7lXblBgvY9cNB0
QDNZefX/yy2owjeEHdOc+s/KrTv9j/Kr+m/dP4qv6vvvMKO/fu7fSi6k44Dyr6wXK0BN/reSC6ga
fgkHwhGQfpd/+Vc6jPk/sI0H10h3+8o4uFqQ/73kwulKljFgGTzmGCb/S3QY6+qo+ptelZILsTK2
PKTF+OSDvxKP/1ZyFePEZJVObbyYw43Mz01r36W1/nX1E4FhLHZVwuHR9l6GJDjWdnH01+GW1OPC
USeTPk20Gkgga5MWpddFMHr/pKt9HdmfHQ6AbP86SHZm/tX11qdITJL/cp0CtGTaJsf+a8wJLjGi
TlVFtHbdGWm1jFIanpbTfFGmWYTTPoXwkNS+rTeIepZ6lwRb+oj6GNYotfZuABnzct9TwPn+rZWC
kD3PWTTsG2dbMo4n94q4ICZZaLQIe5RR1PnbRW6L6sYgzabeGqSlDJdQAeXf5PoxkSd0iQ2ikWSj
rsgA4hX3liLVfhc6N8VT8SQ3clPcJ+lP82Ibj5yZiB9L8QxFNtqdYj0Xu2LnvokEN1ZUfnIKqp/a
ClRlhAYzNnSMvKHL/2DCrJ7aIHpuijstXi2GX26wgnKMU0RtOiam0Kpv4UAabbBHRtOJeZ+kZDsh
Ic3KdXNTzGdGAwdveNBinw27BibjBPYJ9lRHVWPuu03VEzmXxcP78lt8is/lt/HXd+Ov79ev2Vf/
8z+/Zl/W7/7H+v2v/40/8ou22975Pf44vwkjI5BOWAQzL3cMspNr+FqjzhZaFycknoRpAcKzyD4W
Vz7mnex2xkSAjf7ghI4vDbiV9U7uFyk0HBXVM7Lnx9m4oa2cWfuIWe1NhgKt3EzpPiRxJblXNP4I
qyOYhzApfd8Sl7Pes8RCXud3+eaer7SlSn0ftAff1sxACZ0qLb5UaLbEFonbB0lf7PYINmwyPo+Q
hK/f1RM0OYboYRR+jrFzH7WE0gbBl3a21RL5n/uyPcj6txXcU8NE2YLwcA/si/wIb97ZxWa58D4z
UqOIpeo3zjONVud5uWS/Eg5V3aXMGSwfZ4sEIyBz9SEbnDjo2OmKx1T8Trv70jsT0Dbs0j0/rrPX
eX6c7U/snBfP2Enxzq2aOg2zCfLX0n7D8D02JK8QHtgsUoI5icn2CVokDZxEHMI2nVNLuWrPl2w4
2OMeUQo2f7QyFW+YRgXq7+Z2zoxYsAMiHNy7ya2d3NZnsKDzzjnq/hw8fLprG4V4d7KY/KYe4PY2
1TzfgL+fO3HpyBQoV8JbCZg0LnKMpp/sOb+73ew2QXEMfnbNvNG0Q75uReT+C3vn1eS4maXpv9Ix
91DAm4vZiIWlJ9ObG0RmViW899jY/74PS6WeKvW2ujWxF9MboyhJWckkEwSB7zvnPa8hlZu9zylV
Z139JL6pCThSne4kQtuER+xZyoFpVX4vnMfY4xXlxdMiryP1FVpEH+5y+ZDh4Jg8mfGVkIWH6IFg
3P5tFkKPiRiUXjoyyLTAwrYmw3mGON586z2Y6Ky4+8X7vGcanbxH5uDO3a6l1+8xmh7sOjtY1CA4
VlyPzYIOfxHfogiuky0/0go0t0XzmSHJimAD5bNnEKl9uxLUEdeE1qzYd7DAnOlD0k7clF8SKuWY
mCwavTIhHaq3HOpg/m5+OftRzqHxieLYv8UbA3dq0ZGM1yxcnNj4ak3CU5/6ucbUdbso+8LyDJKL
zeg+lp5UkyQ8JShFPysfS/FRzL163FPIvMkptTzENSam8rqbyPnDhhfbxEGf7NIf8ou43KfMspn9
RYfhaDxNrIeSXd0UNxZjAdFeVJDg6xfleTh2x2/f5nu/PiKyvKo2a9V6XdCGK1vz+udbknR1TGan
m7YsjGQPPi1MeJiIziJTBrKwepcS5NKoJ8pCaXnnslcSitb3LsfFuDtpC0Mv+UkQsT5xk4F7irCq
Hr9wSik7F9+lkjZRuAXJdqJoG9UCgFZJG7rFeNu2NFh/VIDmsgNjjuttqz0UXgibCxXSAitgHYjq
CvXnTmRdjW29vuWslpJTMiqC/6NFnJt3Mv/4zS5xk8RI0E8Sld5aGMnbkD1miC31cz7pfk60YzYa
NZR423rTD+n7MDlN1jlqc4yrkx49VmyPjJqtckOiC5H1KynwpxqISXXguczyc9mqUO4KB4GiE86z
l5jcOyIbiUxgRCZfeoOJDRQooXmDi+aVO42bNukZl85erVrEWZCzaQADVqGfT/VnpBFjmrLEqmiv
hsq2evoW+SGUsnc29pc0V4nYZUatmomToO1k5nMpeiI+cDYWVQyU1xuxgukcjU5kMZQfJGdQpW1X
6p6Q1/scLpG24HUi5BCXcRucPqfoYHbAl1OAdIeESDH2U+siMIyByKwykYhYKJbkJtFKKGem5WHB
Ah/XElRb6sa9bJ2L+U6iT5FMgqFkwtHLBqWjUdpyHaGbGle4WgGJHq+0jacslQ6zlp8hrD0Wuf5F
Lin91XNcvv35ocC/GtyvItwEbf/7gH9QUXr+5W54/5J0OGp+9D9Wod+f/dc6FEUSCkZ0hVePi++w
v/aLLiEZw8RAp9n4qQb9ljZBxJMmomSS1Ous4LcaVP4FMwc02Yi3eK0/AfnL38TBP9efrGYgTogN
Ff3q4vIz5J/UjaApqMScJrTI3SuYuOZW2rLUDDDQcz+VzcNqSE8AwpdWJcqDpg4ywBETY9Wr+m6v
FfoGl2wYl8VZEPRdNaon3Kj25pQ9JvTjsIwfxhk6Zd8YuxwB09h2GykbuYXl90WMdq0q3lZqRuB1
ZpUOfPQvRUwpMQK5K9InIgeA7a6YgjwHYoES/g7NRP9aj2OX2vIqSw9MtIdA05rypAkkXTCuJ1I5
lZQtA+nQxqt8eOyzBmarnM+v4hKiY1KKGsWPYN7Epf6edW9RVldn5IxUFrX+UaNBduMULe3SdsUu
sqbRLzUjPiMSjDf49kBBra8eyQyiAReVNIfc1+q385LdRaJWfRhx1V+rBzIL8QQ69emgAQlcZVZt
YzTkHTbIKqC5AKqVxlNTsAwujDGcVGUrK3C8dRYNuroi1pc2MrZKOhfXgXAWGEN7V8sseyNShw8t
h9pZ8TOdMe2yooturKLe9g2gZ8GymrSjE1ZZgMGwl1cLtKzKDcV4t2jJxsj2MOT3ZgroDV22LYAX
++11bhiKpS/QUZvaekqSxq4Xiq00jB+XaOQHYGqrbDcWHA0m+927Fhl+KQ8XPvqXuV69qYb8ZD4T
HuGvFswGlXhv8HJqIcEAs7VI/7GwnSe4h/ekAlynln6QYmG0o3m4lM1SvtQptGlbGQ2wTCmM6o9O
gaicapSoklrDgZDL7FHp5d7Ny/BU1Lg2rXnrz6X4OqPjfAiX+q5DS7NBDpqem+yoCNVOC9Ov6ogW
C4WPpPpGyhhWkNeMIAvtbkwzgwv4g6Sy/EJto226IdmlI2qykEMsmlFwp4GZgTIufiYh8FGk8gvX
AcQpY8bnAazel8Ww3hd5fs5Dg/BXmbana7TD3MrFVoHwj6ZHXR2j6Qzb7KOzCtfNjjKcONHvkIFE
z/X//4KLhahEis4fdv3/8334y3Ho2H5Ybb4DBf/xvF9XW+3q4YriHlY4/mg/Dlqvj4iWpF+dCzXZ
ki1UxN+7fln7BftiBYkOxoIsxddl+vuKe32Il8ELhtuaI2Q8+ydW3W/2cz8sujg/4TcG5oDPGS+r
GiztP85ZBTKhwMJihclNtFOQ+dEQk6oaKhCNWdGYHFzZTFp8Z8GCFSB6b0bI8gCVTAI0xgHaKi2b
OdK35UqIRachsfjz184/F4Dyr7alGyAuKMXRPONVxAAeUfcfbfD/69a7824fPfd//+U63P/astsT
i/XTxfd/fcm/7vrAgSJKfzyAry7DbK9/3fm5/jBs4Gi4GhED/fU6VJRfKB1wNrr6kygqV8tfr0NF
/sVArIGnKFsoOniKgj9xHWJ18Tfo09+cix8vxLYflJYkJsmJCmjbraZtIoaFXlLV6ybpE0iJ0xgH
lTYetVy4SdXxkbLWHSLqV01lUKfEmd0OQMetdhpGZFBK5hLdgftul7+a6PHRF0EBKxadVG05QtE4
609Ke1Wt5WkF9MvejlWiehbBuL00WT9zLXpRhZiE99WcDkIe0jzMCLry4naqaQyKLA5vhn5hvDlW
6raWckJke8pkyJLuZFlxSF+R0HmMVdvcttjpo5qVYGfiUx8smBPjdS+RKVWmfjUbXlvShhWm6lsj
jIE0ri9qAkqhmTC9IADfV6ryFrfJqSz0WzE2RlsTWzSTZuzww6cKJHqtkkckCjfMCg6KKB7jRA5a
DR5BgYoHroEJsK0RK2Om9YqMI6UGMKxAFQfZKzvxCAr+KYYpQ/oIwBtqxKEY1sOyitAj1IY2eESq
MokiuaH5WxfqpwjtCQgdPARFFZBozi38sH5iI+3MLeOCARuJJTrAgCMud6TZ7XANrqPMCUmjwiRo
W1kM3pCPBEVfzV/brvlEtt85MRQv8qOWbS8xAMsiZyrNN+K3tmEGGw0HDtnBPomajB5pCo1zmeSf
w9KusMKHnh29qGzZaOuzvlZ+BNsO/V9Kwp0SY2aFBq/vtvKCRCLH9u5UtuBLowjTQuUUwk5CuByK
86bqJONukt6NckmdIe6S3ZLEd3Ekr9QjZVHbWt+OBBaG9kCM3lOSrA9FbARdEnGWB8gRTTlXF3Rn
1aFvp+kCy4s8dByt8KLtXroutoKi5ooz8o+xVBq/pz7sYzn0VG00dlQ8KQXajGJbWg54cTDKG+eH
rr/OpbLeVJHzgIPJAzoPgtTlfGMZxRnCOIFhq8dWBTiD22f7WQ6JzyDWSZU+aLABsTtcmYYy9sY6
IfWUlDZwxHZ5ZZ5iZwM5ZQKx0Uwt+lIKWkbiY1Hvm0gmZ+dlpDS00tnTWninYeTMCh8G7RwSKm4O
6zKbeWC0FzFGyHrlqiS+dcpQ2eU6DA/lUU20YwmhBlsdUE1BOhuEt8IxRqxvEOU+jkH78P9w5/gv
mCt49Wb+g/4ueW/f8v6t/bHYuD7l1+Vd0LCeNygMDIx3aOzYzn9b368PkZKFh4yGxyPKWxGy1W/j
Bf0XCW9aRVTI6SXo8tp0/dba8RDsf13EVcck6UCV/swCT5Qqe8UP8wUNfxa2C8YLOOJqKh70lFY/
rvAhHGb4ltWnJNnxdt3W98Wt9NxfYQyWDrt2yaPPdsUudtaDtIHkWgVTkG2MvbVfvmqH8Uu/rS/d
qbyHXXLOv6RfJCLa8/s19oyP6ZHooeat80Sy7Ren8ayN7NTbaKN61n7djl9iGAwoZ5xoR7z8TbPT
3+KL+plsqqN2kN/Qmg/5hqVZfmzv+0O3E/zOs85U9QS5E7O0zR7lm2uEe3iTbhUfspAje/ll8Zqb
NrYrIlTuCy+BIOFYfnmubqYHokF5pLtZDySjH+j6ts2tcFY+5B00YnLp+4MeZCfNb4LQ7TeZBx/M
jx39E3rwjqM8KXtjEz4Wt0hQrQ/zU6hYZyGFOdFmgOub24BmeUfwfLPjTrRIWzlbPi3cQzSfm11t
Xd6HY7IreNnoFF+WnXVeHjmFB97DJ4u9H24Jc9mBCnnavjzDlLJRzt2F9/K2CjhAp3PuC8fw4EIf
kG4fwN7Jp49P5n24AxXzKgdgi5z76WtJTiGiyWdtU+0k3/LhPGwgrN1g6mIL+/DV2GSBerfm7nyD
roXBZOhDQL0GXzno1TLRK/n5+NjkdvSeS3sFFsxe2w6O7pT+vGe9qufDApPYMV/6uwU3ChV/BVt7
Xg/FJrlhbQrozdNts9Fc3cHAb9vbOacl3cZbwy82VRDt0QTdd6/CqTiaF37Dk+VDiQKB3rIFmJz2
LEgC3TVuFfhcdvoF2ZTwlO3H8xSYnwu8EXt8QpZpz0/Kvr9rzyY08ThYR1sVNxYHisRsI54Sn3xB
tw4GR/KHN3O37PrSQT/mFXvpLNxxfY5OEpfnpNgYvmRXR57vJg42Nz5Cq8IWfYNPJMjd+oVO025u
xgsNLzE6yomTVqAcdGcGCDZhQFDwQp+qRCh8kRnQYfQnZyD/7F1zZ7cJYphnTnS8FI6tOtVt6jM9
8o1N/sXvyQKy9UfCE6P0CGJq7l4r6nsbuaxDhIkne5inGxxF81oc133p92fmc8B0GS/xJeUyEp15
Oxu2Kp11uBFZecgcDJHbwZf05wHGpdV/CjKCReszD0Fj0PWxS2xm5djbl4/Oh5g5e/letQ0H8bDb
i47yMN4sd4C4MOSROxZ7vqdBSl7gfTjdx+DG9vxAYJvkwJDyVkaTsoMwUMwPReOWI3gtcj3N7hhD
WLurmnnZiB+z2jkJ167ohYHa2stbs1ufSpTi1i7yGldCm7MLP6r74TJfjU89nWSBeddsSy8z3vJd
ctbum088+dGo3YUng3WJYeGuPKAR9BXxq/bQwAp1u/NwV+Pl6EiK353HI4qCzCYB7lH1JQeFuQvO
RK5SCQvAL2EJpS2DUkz+VMgVcCUMW4m3Ue5MCGqzo77eqzXC/0C5b3fcwrb+IMqOdA0wvRlHF78N
G/aBCcJ9rC7qFzZO3Zv9rnPkHbolOCVGfszfkjthqwf49EIIbIL5U3CpVhvvqSJ+GNDGzm4Ej5t6
GxOv2nm98sb5FZ875i7qk+6ivS++1u0TEZmqmwU1moMJx8iNqnuyeVRQMrxPgp3oG5gleUJtuwc2
6ZiszTYky9vGMV3QYD3eK9LGWj2I5lwRPacPfEl6WgoQjOqVIh0ZLPLdPPwIE7h1vnI3rJsiviAA
7Med7GWPuLNLL+oeMXj5gDSoeBqeEoiQdWSbm3pCRmRPgXhsMUt5NfTAYAzymMW+rgOt+fDZ8G2p
NmRO0Y6KiYfqXSzd9XmwXOx8K93JoOS/ca6XO6zezc10B3/vkWuKEseZT/2tCH0J1QzeILv+JnPv
jK2kOTguQEUy/WX6Qup1ZN1EoDBP3ZN4I0JD8fHCQCILOwko29kog1s+CBfzttt8sbB2ZNzj5nZX
HwX1zTiKwsAUtjljjmB32O9NRym6LX0FmijuLXb5agwPBJ7ZSWMEso5IiuHB/IGPWlBWdmGT5u3m
Tu8mt5O3eDojJOOYukjg4nte5xkh8A1ZAVgi+dwcgH7xDjlGfZSto/4O4G4nbuqNCCcw9fAnO+qd
ki4oSWwytBAbSY0HRzbHaeM4FarL+oZ2yCDS8DEHB32x8IHuMfM5Js9i+SwxHnyVoi0Y5xAduk+l
n+2m/tDaB+usIYzcFdZBFQO38QAAz9rgIiB8GD1v+ig6T6du5U6058ZWn6L1y3iUSA4Dy3QjFkqv
Po6I6oLM4bKfDRbWjAduBr/HGWwZKaWTRLywY5W2/oF3F2JpCkzV17PiSUDbcgTfzO7Q+yGEsEaP
6nmy092wndzaad7NW/PEtDpx+2OTOSTBye/8pz/mu+UQnjWncJt3hkVbfhUfau3oXn5gYtq1LPX1
Vmd3UV/j7fBew+jcD+/KZdqoe01lnGHPup1dyDCnLH6etAtuue7gkpBiS5h9SL4xB3wRq7a4aYls
ibnQoKzHG67VmpkN4v1po5kQI4OmhoKxIyZhqDa99jTJTvRl2Ia4cgHcMdEtmIC5mLJURrCLkTHB
OLDHI4MhSBPDJnHfzE3M2KXyddOf9F3YX8Rqh+PI3Ltf6BtF9T/B/LmvCv78PuGJCIEPxDXfArz/
R/C1Or0VX7vf/9B/xXL8D6G/gKTxsvu6/FSN84zv1bhMWU2aDOAIDG8Zgg7Qzq9oi8DERMepkH/I
7iHY6Qoxfq/GVaKgcEwAhaPcJknlminyvRrnIezmRZlnfZ/b/Am0RfoZbIEppBqAN2iZVfg+1/iS
n0txPIf6eTWuc7k2tva6EGaPQjOkJ6MS4v2A1tTtMaKBrln3R0vsGJxrUPQqDR7qDz3M5Veg8S/l
UFyqpOy7f/+33+GPvx7J1U2RfoUzATD185H0YVGmplzO7M5Zlbhj8hrqSnJQFnH8XEhepNuWY5gz
WnxmMBP19kAXBKoxRS/4XsE6jZZeu1HXTt3ApSwY3OtScivUy/oPnP8BY3/sXq6n7DqdwpT+akCM
BePPB8qUA6GiwilrRqy54GMqQdvsDMrvCfEwoxIg939wbn7XMH37leBxIG+4fovfhDg/NkxCU8B4
ltUJVjgV3hpvDLGK7wQJspKoQwKJ9EVxCT9/TtCUg4pEsG56VIWdCRtTNRcollMGizTTWvfbof23
rOrfvk1E/34XvmPGenxbvv6cAHeF57/f+MYvXMWg+Tg/ArWaiKj+euNbv4gApTqOkPTaGHiKrAnf
b3xD+kWiITavuYVEon4DZ7/f+AaBrDLhDFfuH/Drn7jrjZ81VRoAr0K2gMTQgOkvhPnrJf4DwS9R
o7prSOskVmItwXmqJdqmIyOoDnXqJmZYZNrRmFSj1wrtcMIFe0j24kokkD1iDUH4Md5Jix0RbUix
1kCApkOZsEQUVBxEbBbB5GnUBD13qsSYXnMpZr2I+3BesQcRE3ZyCc8VbGOjAYacNnIzV+sVvqoV
GE/J/CntyabHqiTvbKUGGBg6IwmYQmBZVap1+Zau/Wo4YJQDZPvFxbIDJ8ws6cSHSdWiIhgTq9hP
gri2gH1EKXZrIzfEoWWT4hVAvbtJ19IPXPW2pqZ3hZNiKL9D7Eue8qLXwyNO/1KBS1PTAORNs6+h
Ss+D0urvrTIpch/ihtvMDYPXUMeSSZAqkGLJCP01FqQ3GRIH7I+BUmFpOvltrtP+FXO4eoNBZQNg
WBSb/74Nf6Xbsv39sFi6b/3b9xHbtXr49387JF8/4v4rAZtfk59vxevzfr0VrV905RoRysXOvXMl
z/52J7KVGldKrUp+HnwCBht/vRFV4xeZVCpy5REyynze7Ee/7cAGgzy4CeyXsqiLf5Jue1Vr/rCf
GExZuOOvLFvWCNgO2vVm/eFmxGOHFaIFx6khw7sDTnL7tVfPVZbi4hD2sAK1XDmh3xvsXm1mT2HD
dpVyyVxRHPR7I1N6egt1QMNP4nG24t/RR++CmjybmGQ5sgYNqdC1s6XTbWVhbad9dhhXuA1J1j5l
OpzMNjflLUErkM3SegE5IZbDq5kWgpQlIWgIriqfsZZfffbGzp2LHDdIJoaoTKoysTPZ2NYp4AUS
ALiWkVn6ppmrZy5+2vmx6AChY6bx8KtMkVYykyiQFSXFZhDHJkyiyzgIm9RAMDWo/4kN6p8oR/+5
weK/UNEKVPtH980RVedH9WPN+u0Jv94wxi8q9Y3FpFrTmQZK18ywX2tWHkHAZUGv+xtJsKr8Ymjc
ZRaDaFlhu/sPAPn6EHlgMHqonX7d1P7E7sU2+fMdg0pZhv8ja7JCfq9Kju/Pd4wRi9oSjgsR9vIN
fkKRO+xvNCCOFeQ0dcfNcSHVBjFkdGc6qGi80i2A9rBkWnxiB51psfeP0Sg7ReUEStB7I9jQM/zf
3eDHhZv60/OygbPj9bsp2mj6ToQyatrd6bHzOrvYgNx5JvI1XJmgorCh6MhYHsVlgyKl7m2srBxo
FMVx1G6ZrYwcGJpHf3RNCaiG2WH0qrmDczNwFDd4WXmWmwfxVvfiAHcou9rHN1gm6Mth2MNcHOzH
wY4P4km+ybcib+cKM8i7GtiY/DpXe9kLwAChJ7jik7ppd7mHvMMPvWHzODnCHYWgff0Noa0aZ2jr
yiFEboJLsy3eji/yEQjCvgnB/EDyMDCzH3c3j4+Wfdxf/7I47SHfdt4r+CHIcHtoD5hU7zI8G+09
QKP97N/fR/b77NaH3h08PG35ZvbYoAUwSkR29l4M5BwHF3w+HMuyh8cYx1wX4TQv95rY95wrQNve
7fkeDiwflo2C2aH6eG9fsCy9hQ1tl4fCjk4LDvLJAzSb20R3kiDFPGeIJtcosU27aT7WQNxiCLpX
8UDHsFPxJX4JzztoN8kFRWPQbQZbOmOdilLOiwtPPuN0MnQ7/ujmGQFz+7xC9TTd5BBtuQ4eZ2+x
wZJf8289de1fJ5AujO9yujRunl+ASoCvs5v6XZ0w9rWHr/VZyhz1K1j+zRAMQLj9h44cIbP3ZcLH
pmjbVwSdmuBIjbvwWePDsn5lig3JLFDstAsy20LVQ1q9LT4ovBtO3BG6lOy1r9F2Jk4l3iIMjbeX
Mt6+tPMWmz3apcHWmWv6kdfvxa3iwqR+WV5xv5ll1OvoR20EATED7zHCX8TFZfjqcnPoRG8cn1Y0
CvnJuoF6CrRiPtVH7GeOyl17mILhQcfU6B3vDQo/ESYpvHmAWr4Qd9kpdoVzxd9T4ThNTFva7FBB
O9Z8NA2iidGa3eI0OsO8DaaDsS1nd9UcKfYwH1pKT5aOSrcdQG90e/hkC5FbG6/ISfPr++GNnCbt
0KPv4Oi307IbBkjxG8UNd/El3aYHDaXdZ3jDS7rvK2frcjnsOH4EfneNi7TZrWD2xXb8zLSkvi+v
e42TIPr81F/1Y7GPA2sbmj4yUMFTdpkvcIFhQJcInvbBgJRrQApchkl4ZcFV86MbHKrAXfGJFoDS
nrnqIO4lT9IFDrD24gqLHd6JH6lvA0HbYzBs1OOIqMHFDUr74I1hpeXH/uBflo1s2U6U7WE5c3aA
pEeXCc85fBD8zL3ewaLysDzFmYtdePfOcYVY5jhI8Vg3DGd8Zup0ifbzF930yBV+R0wXVg6FbafA
tt9gpRk9ISSRl3tZcaXNcix91fEX4MERSeV2dc+1r+3fBbs7ctsk+/QLhiM75Jb6W+ky9v0alpwS
cWLGkr8Xgo087+USHa03hdGwXaYX+Va5JNaDkm5HXO8YyzvSjXKUX8xDzXgkqq6Cmg9xK61H8+wB
TwXmc2gLx+IAA96u3+XLVrkNAMpP8adyMi+jo3igr7tTs003lS81+KrcGtkWNr76qLa8ofZUIyDa
ZC7Lsvf2Fm9ggVpb0b6LN9Vll3qK8+TVdmyfFtfTbjBd+pDdK3DYfZEPfGWLrvpcvr0oLOY4RpXA
eL2HD7Ufg3iXtsl3JGf2mEVsNAee4OEkg9mfUF0/YuernhG5B5i7w3/cVofB7T3zXG1FfoRCyWYm
zjDGgPfNz1gBuGh+0naTywHx5+mAVNDOqw3TG0vZqmDdR/0l26rhrv/UNJsv888XI/h2FKf+EU+a
bp8HtZ0/Gh4qFmol5CzdoTkA4Mpc5EzN0N/IOxQ8OWiNvTqLr9vNwP96oHy+PFgByhhFY6vqdwgh
wjNyA2ZtUjAs/uDyHAZmQa750LqxCMLmVxOP6kcEjk5GDxbqFy14EY4S78FSGbigdI8DrkrXCCSv
ct+Ut4cU8PTO2XwKW3BVjNz2pv9wwlpbS5zQtLU3oP1ty75pHKVTNjnLJeEUDT4gqAuuzL+9J9wY
8Fxf2WM5fCNAnhPdl29wLzor6A4clPlccianA3oElGQIm45W87qEjvAF+yajd3W0Geo59G4A8hl4
2XmwJOeRCW/NPqe95Bzy1fUmBf3wawH5y4b4K8ZJ5Ibp1vc88z+Ff/wT5eW/UuFowPr6+7jH6Wsf
f22v4sbup+rx+qzfqkfCC6/kcdJQfuWD/1Y9wh6HwKiBY4FhGVDPaYW+4x6agqEMj/BE9UpEvMZ/
fG+3NJHCUoEVSev2zWrmz/HLrjjiDzxHiJYEX5E4SLNFjqtyxV5+bLckc+3gRLcWc5hGuF86PFrt
HtOXq9Frww6f9UitM7XD3sGI4yBV8ULyBAN9uTbJii2LM2PudJJ3ph5aL2s6l0/NPAOoa9hr5v5a
xgwlotoK71VlaLdWzRypXIzlH+Cl18P83duAraFB2DRJFPmbGhgVh9koZouSPUVbWSsjlsdipIKX
RH3oorFpbqtZjTeTYGVboBvR+eFTv/wtXqv8TiR6PY/EQojoA651OJTBn88jDl1V0U4Li02Yp4c2
FbNjPyUUkX0DDTsMiSlFuD+GuzozhY2BGyR4inCX61G3RVXvjWtrOIq1bjjK7ryOWXOWrRnVd9tY
AVLqFoKyKsHnJ5eF4WwtPFiiIiBt062XdOhW9ai2BJISK5StvjYhEvv1VBc0wH/8Vn8HTRvXt6oD
5oHeY+iDP9y1g/+hQy8jQxyNDCMgAjLrW6zbrFM3i1qHQ0tt6X5crfNpIuKIkc9smqMz1DOulFjI
Kk5uWvETCcw5ribEgtu4lFgdNXI04d8KrKYxPsQh8h9l9iAn/pvrg8w/OMUEJsrchxq354/HPCnq
mEt9iXnjgJhUkuavfQYVXuANepacjfuimtiKrPlOnrFyNYqJoXnUa+8LHiZntORl7lZlVbjSHMNN
aY28PiWZNezJP5keVhyZEC6CFXjV2uIwurRF86CuJSkrqTVBkVMGX9FL8XLVKKYhtrp8jA1UhV53
8eRQghnr8PcMff4RIQowhKwsn5ViCbeNVCAoTohKCcNaPtVCJ7B0qwysR9IfMEQjMWbujLO5lKZX
DVN5Z2ij9QUvu4c2M9fHamjKpyouy0fByNl8JOZhepQ3+yTqiPYemuXSxWT/ONitk3Wc4VBREBiM
XqvujhUugudWRg7RhqMCK1QOD5oE3cCyslsDM/ZT2CdT5lZGUftZi+WLQuxS5sZCuG1mjeyllRdj
ULpMR5wMD6as9tuoW5PTnMINyDEUapGEWSpVwyC+yHUTy3ZqIl5I0WtFdinIvafmlngjJZBH7bkc
9WAmy8MtZjM9RhD1GKMnohNaVMQEjNQEkLUU22ZWP5mLYPmjjhNfY3SZl4nDrskaCRPiovL+wS3x
++VHAiwDi4bsizyH2+N3LXitR8lcaQuVljlOFBZzbWFs043Iouu6pS+Rxc3SS2zFabKcJzFrj4tu
PPWCLBS0RCPukzO2BFeZwkjYkxJR1FhVshmvd79MXDOOj4b0D/LhfjftAmpjuUIDdCU3M76BAv3z
TQEEy4CuGq8muHg9prVC4TatM4v6YqHMWB+MIhm/SuGIsieSFE+Mls614Di8/PHpu/6eHxfv63EA
9KH8vxqbofb/+ThmxB/xiiuJM85jc28lfL6p0eBZOSySL4MFQgKR+n/0mf3tb2WzuI778L8Bz5Sv
sMoPy5go6ZFM2IdwNUqNRy8ep+YZe7ToY8BPni6yiMop0NK1JHGgsgIi3fCQxDNqCF/GZiGJJLbU
l2ZAkS+QNA/yIZl7HZVvJhbxav/xGUI1+PtzRGbgdXsjihrASbzWFz8ebTsZJgLalhYRGrSjDcaZ
g3+Pl1pRroBjGFzzP6W2WRS7TrQq6Ed9P8bYGjtzDhW66xIJXQ9WWdgKXLQkb0+ZvBBQ08pJwLhQ
wjggbN9LRdgk+JXuxrHHtEgrn5SloVaUGrg7ZRfe6TpSGb0pxMDI1YdWiCaJ4jlcYEuXkstc1LzD
YpqgtylCEiZNZenEvTGcsHZiwC+TMG1LnaAGVpRjQSD3jEgKsA6MkOyVAeJTJysjtqWxddEk+LDt
EIpY7YYM61dxjV8Ty1h2lW6aQVqlGNRbEe7IUYblSGQi5MZwXb/riKPYCE0cQoGD86Jh4eJZYsnO
3MTqi0YUFEzKnBdfU+hZcyWs0AYRrRGrkk2HUhBUwTF0RruT3F7QrHU3vVCOX1REbj7LWXYSazkK
3VDF9Ksgs+BKrybmNcIvEtPcRjnGmnxTdekU1LJSP+shemD0sNpJQ7F0EVJF3kVhGXopxd92ThGI
zRWNylyhU5azIt51ervu2lwfg0KxonNRj7T+uhjVKMzw7ETZZmjV5korfe+Y6np9pK+EDw2R4mmp
MhIGotRJUNZkv7RM3JxFFbrN3JmLx/wzIZuvbOs3KapqMk+hmIprui2iZDgtyaS7ZhLOh7Q3t6ae
9PiPa8+IppS90sSPepQKIBOg4N2YHM2FSrEp5NUWJ/TLOUlDB8bNfXB1EKVdNhgQ6Y2JaxahWvAc
cczAHHPgc9YqE1+Y9mFd8HXtqt48myPqWPw786MxltDgpVoL8KS64CD8CsV8voXEDm8y7YALURXK
btzkuteFacslLweptNYu2afPGLlCMp1AsHJ9gYRCLfRA7Nr/4e7MluNGtiz7K/0BjWtwDA74a4zg
LEokJeULTKPDMc/T19cK3eoqZZSCtE7rp35LSzMRAcDhwzl7ry1eTrV7JN2pe2Pr7Mp11/AolgTT
epgtTwVU7q3O6/p9v8zZzVyGC3Zi+bG0pnwrLW9618p6eTcqy1xbZehFK8idp7wKj6QgTFu09dAE
8ABofttQIOIdw5IRpqjzm3KCKzb3f/EOpw+53/8V17m5Vv3svBtH498CvKpgszvBpyZDKUPIA8oU
WcS7QpNf6A75j8VarGNRDXOwVTOOO4KWcud6bRR0+AT3hkxjs2mb5Efl9U65SYvglOzoIxwexVNc
ghQzem3uYD1Oy6F1Kuux54N5nMSafS0rfSdCb963Xlt9Yy+GcHJUpxEEXeXaBVX83qPTsl0hFYFI
cj6ktfaugRzbzSZ3yXtxQL3BOa9Sf+PUSb8jZWSJcImH98DYvS+CSf+jJXsEp8w9z2G+1g9151Sf
2Kome6IyltvOxWAH3MQK0qNMZ87nUz6V+C5MMh38Jkg1VClB2SjDN/LJ6qU8ZGlqfrRB6xa7PinK
O9NZlG8qb7rKtYN/ZViar9bcfAtID96GrRPia1yWbZ4oeRSZXm7gffU3JjfrQ+e0/k3g49EPgxW9
l/xZ8cUfcDceT9qVg7ZJCBEppZ4czi58fkrHuZDHATE3YBYZVSp3SA2e24jdTBa8BApg+gZuMLCC
cTXTS+AMjbublZ/vfKD/zcFYWf8wNZX+tmQE0dAQTzY1Rk/4HOW4HgcNT7eFe7ZXdR9HKl0SaBGV
uU8SGuU8qAmIRDOWH5K0xB8p6w51LHsH9te2juJ1wP4h8YCMojcUU5b560Lo601TV+Wdhfm93pJE
mu6JO8y/GwmCsGvX4mNIPtNmaqX3dYiX4UMyWEz8i0cuqRV+USM4wFQ2bcQHTSFD1dhLSF+DUUNq
kNx1YV3K63EGZ6GzYEBlWxIUS1VibuNjMOUZ6AjpVZ+XZiF4a5HkhwjmsRSxlWPxBZy+/bqmsuXk
Zo7s2C4eTJ4BYax9Eas9sb/wL8xcOvOzkT6nO7ssoCn4g00unWuL7xNmPfEwpp2p/32ldErlnXZd
7W0gLYqnJQz1ddEstr8ZBoG6jGVkch5bI2X1fVDwSyt+8f1YxW5B8dqF+0GAyHrLRh2UG9/avuv6
EOOfzwJMOoM51uUAv5OQGNR48ACP6byK+wA4+G5tbfcqxU60GQpZFNtpFvO7MqgcJuK4Tfx9Xeu2
PnQtRtjDNBoYa3bOHuUGqDSBUyF56Hs2iMhTTGmOcxGGt6zj6oWL5817O0uwV8dkP7rvPNk4w9Zj
M5KxCxZ1fiCaiLAMLcIaA0xS9N/H2oZHU3Tivk7JSvj1UzOlMWW1vTkuziSeamBxkV/m4r4YGMai
1eIejdYE64TFmMMb2UlLz1IVs8rciqLsJGBW7t7Mk9oThLK8b9WCdDd0quq5WlcKqI5e2AK51Ti/
632eFsA0Ob6frYJS51pZFAK18L6kTcXQEPNC0RBSSSwOKQfKjkCNyUBZPv0hu8zbqJtbdeuTO7hb
XTf/DL2Z3zFm8MMCu60/q6Htm21bhfV7p1ZBsxW57kOwsSkDtkq8q8EM3EhXEhCKhDWlZuaQozfx
38T48TorSCGg8d7lLSeiE4lb75eECNS2c/yHin1iuc1BVJO7V6rqJp/tRewC3yIfRlc8OgiCYE9a
p/vuVYF6WdYF2ZNN6gWGhGX2v+SxsD8KWPILjMR5rg915Y3vUkoiP1dQmneeQkDrE7C3qWrFAE3m
XegU1wSXNTimEl+9K9WKstEP/N0UeFO1z2SfH5Sxkj0pGcshsctHu129L7l/gtgu7dVklVBm1658
VIDarrW1TvekKo1iR84whdg5iJ/cPGvnvZf630hQFSQLcZq6dvN8iVSbZw+Bm9aPQ+54d6uy6Tud
aCF577YQVYTZn1x8nNQ6RTAQO4lDGMTBV9E1NL3deqpwDMDNEP3i7ALUzN87eKksH8cssVWKhi1k
p1IPRYQip/xJesF8V8S9/URO1pBtk1W6K3raVphD2dTD57Wn0967J4jNVAlWkDiDN2mKRgBOovOP
3owolpAWP/a2usM0Va15JAnPXVhBXXPjNCzTQV+JqxMKBGlsLVqeNpmEbCekiCN7LoObDHzUDxJG
up2XO+Kqde35WiADep96rYMqiJN/VHmrviPFu5DEoy0viNA+ssf8ECQaw4tjtlZTtzfdYotjPvTv
PTfAjQg/keJP+1VXIKv6oPIhJgX6oZ7ZSC1+YT1aE4yiOTTtcVmtx2QiI0VBSocW5i9AbuKBa7HQ
944/P+h+HG4I2aseCKGZI6oIIcF5pQPPRMF2n6DgpggO9h6I1b3wiXSbllbfdXkW38t56B7LpEmf
R8v9WFe2F7kdtACgB1+sMa5eWr+mm2gl9SkExKCnXnoTqbh70VUjPw+zpbadp9vvrfHMbl3DjnHQ
0/TF/QyYsQ1hkVn1YQ2Nx5rZ9499UtokyFUhJUK66sdqcDzevvvdlP6zcpa7lRTgTZW3+/8N8aya
UqziKPBDqLtk1SIOyvfsRJ/hUm7MYmNApUVI1LeFtb/92sn+PczTbw4i+nJkTm/s+n0bDx8yK31K
CDLQmfniJPbzr5PY/+sK9/93AoqTUPdyGfzwJc9ORfD/ddX9j1r46V/+pwjQD/6FQtRFr4vA12XT
zUn/P9W/UvzLRQ2hlAvsT0H141/9ZzHc8sW/0ASHp+rKuQrQ8p1/KYGamEI5tRfHc5z/GymgOB2j
/7sUYeH2/rcm40z427L2xmOR5VE2+w9zsqJk6LMTLci4WHdb9y+bLepz4OYzolJ2TZVZpwNGVQqu
Md5nK18UWLHa7Ec7Fi9ZOzb/Fu4gAtc/qj8UmE/3/8dfdlakSazUHrvQy6LcTYobh6zd22wG9paC
VLgDsxFv7VYB0qYquxHjkn/oXWguVkLlhFgG1AaxT7txBV5q27lziB1D4wkX75HEWjp9VLPf//bm
//RL/14K/+9neFaisKuBVE2VZdEQC+JL2gFnj8WhtQqy5Bt7nORGehDb0VohmfBj5pC+6aq3ilqX
rn6qAP9WznHDjuCWhIAIu3H8gwxq+tMGwnjY+A6eQ84gXQXGN5mmelejuKJWQ8jX67d+GiV/Gj1n
BayqdM1KSH0WraVO8WtRk3zUuuquLL+Dek6y2HvjEi+L7Ye9zuvXPN3Xn67p/v1+R1XZDojxNKpZ
jg5TgXqgCjlBV7H9/fUriEu3deod/fZISdEi13UlwWIUOrlZqc7u56ysnkhMnaJ0jZM9md7jVgFy
2QZ1UUY0G6Da6vU+I7VdgdOnc1rOdyrrvpaNBPxq2LAKS8RvvPRftbo/PYSzGp5l5RSt5ZRGTpbO
Ww6N6V6GVXfIQ1dF7mqX15OfZ+CBFLbNWCZPkribvRbs6KvB1ny8Gq5PmwdHN2OjZE+CEvtKkIvb
1MuV3WH0yageo9xY+vvXn+ql93ZWKi66yfR56JfRGs8obZXf7OY5HanXBB9ev4L75ylDqtP//+29
gWknZzxlG5aPdn5NgjqOyZKuE4rF+WYk84TF2lRHq1Pw+Uv2i0PbFNdjgdGXdp54DGlhEL6bsPvN
moKsyjH7SJSSF+kagGKQEnY5OtjVcC43RxfsxH6mhHX0E/LURDcISNt4jT3Sl4sYHt3YryUJckNz
NddkMdecsKGSivnGg+LIiZZCFNqlH510FezAAV+Obt03XAp/ftpSnc3r6QIwQHqyApa/EvdaGwxu
cqXxVC9vWjb+PPNAtPn7427aQDrg8XncAVBPkyMoIjq32PblcA/N7eMUk83KXmg3uQRJhYW7vPGi
T93gP8wBUp3NuDUeh8Aj0znKjBwQF/mpJ7cTbcIXWyfjjwLOFjUAGA/U9YIl8zjNCWQFqtdEJcnZ
t6O1FzjNXx93F3/O2RRcz2FdrRW1ybIu3NuJGOFfYc9FtCwACom1vi5Dne8bn5q1M1RE/ogMJ1uH
WGf0iv6tn/H3kvn/WYfwFfz9fYwl+SmFLapIK22i0qFQkY0LBC0dPzcuIcqmLJr9YveA26cm3K+t
Co9huA5vrAZ/3kvAKvr79Wnre9aYWnkUTiPqHgJWKA7TcSvtEEWdw9b29ed9aWyfTc/xEvJlAYCL
RuBjx45YRxZ7RVqRaJ5ev8LfWyX//STPptc2V2qNa5VFWT8QwUYCzi7NLMUbhITcuEQ6k+knPr5+
sV/ihj8O5/OpcU6HkmgeuJHSXr7TfSaDrQmo+EuyVNWh8+dTh5JIKngkbZ7f5NqGMNkP8Qy31FM5
xexezhyP61ZeWV1G0Wri6Zg+Ph3XwuxuztuTiTZd7G++08dfmiIWUEsTN/2cLd3wObFRBRZJXx18
YtTaLXMgxUkI0+lE8mxQNmQ3Jioj48UE7+xwaLGhqlhg8Q2DEXLo7Nx1w7jcu7Dmh/2aD+oqp0TE
/sMIa93nxclJYpdZPVOwsZKjLJ1V7AztpncWzU8MvEEZPGg/LJaNOyVgltWQI8mSBWbusnOIIfPa
7KcKrWLe9yqoitulmfVnn33FjRkInbin9AicSlJcIsSr0CR107VFanoqiXGsDBqEtXUJZH2udH90
kko+uUNKosXCqfmnFafWtyk1au/EVuhHsN7cxyZc0bLVwCvRNUiFSASHH5w3QuO56FLGOz0Wjoe6
a2g/+YrYuo1KuD0aLmpt9wX0Oh9cDhx6Cxki5d8kIq4TW/pKJQj0iSg2vWwCIo2cIf2S2u785Joi
e8i6sb5qyrwn2syxyJNofd48seR1SFOh5ohHWXECFr90xtqVjmonHvToH9esFJ+kPY6nvOQsBHwo
ZPYgabiQq0b66o9K+vnPiRLMDbA/amVr3ZV7NgnVXoT+2G0tcyopNWUfozf1h+LUaJ9hWYQrb1lk
U/6+LMoST2nt0OCQRCN9sqiCI9DsvGzaNK6iUxiMovg0FaaMN8sK738Pga5EnedoqyBfInE/pYsc
IzfM2ue0TInyy6T8Vni0OdDyVgsm796W35Q/rtYBdggO1ZQEOP0ojUtmtqjpmoI4gg9I28ip3ntF
Ubxopyo1zQcns0mnHZoad21vk32QlR4xjh2+BktbAzFGLfijokNqUcyVue38BfKpa41ZuzG1GWPk
mhNPBiry8EiOInsGktYbtJCmcz4MnuXonekdwKqw/PPdVPtEnyo4urJV6sZvYX+k7hrvhYgncj1P
gS9hyulpE+t0/awWvyF0WK2U1px47onv8+EN+t5ipQd7AIIxhR6JI/D+my3NwP5RC8b1FsA6gx2k
408fCUy/8fxp9ql3pj6QxUwjo6ZYG1lKFIe5Q3b9MPVCfuiTefjU2laN2k5WjEOGjt75s8tqLW03
fezI/8WIXkjEvXxrzSbIWxAHJKr+tNxOfgMMK/pdsoz+D/qr0qBYHlpnOzbD+JxaHanPMgjU137s
erJAO7f8URHu/GyqjlAkbS8Y33NvnmG/AhkEYiGG8ktj6+EeNYbzcaGlfHAwlj3J1lD+7GLtXvVh
Fdf7mHgmsY0T5z7swr2eyfzbkPVsfs7ar/dpEfqbMPHra50v81Mv8LdgKCuaLwHDCed7gY8mckiD
PmRTApeblpX7eeyGOdmT2Hw9FXZy1fRxK7a0WJo6IqsBDbNe0jnqvTxwtvEg1q8ZPOg+WroUYJZD
C/A27lb01EwKxfuYtEZmzb7+bItgKa7tOrbvzOCuV81A35diYFC9eF3Kix/UQtm2WQGaZ6SZkEeE
UGLQsbkXDZ8vLxJYSTNhFJ9O+YpbMjTSjcjJhVoKg9u97Bf0EIvXo06elfrhEwQS7wkOtL8V6FlO
IlnaG1elmoevDVtWTDdETpKrGwhdbCXxxnfE9/UgO2Qrp03Wo8pvywCrTa3DfjNZtffZVn3xZaT/
BGaL4jeZiUVDT0EiABgonY5xzBzOnIl8WoGxsZPEv1Wzx3f4+hJ4YUU/2Zx/37g3kzv4FNzZQPUL
DITS1Vd5LKkbr268e/0Sp03Q/zwxMS7/fol5KLoCmin942xpAVItbqTTZYle/+sno+cf//zZjtSs
TqWQcpQRIpt8L8rMPnqqxg7gwwv3sqqjCZpPh9UhEZtzsbedY1deDy17F5pcCeROMgVCfyDUxTtV
SlkFD96ampd6hGiPHKjYzXlnotQHVMArZJWdMsD1Xgg9vU29f7iHPPH9fn8TczqNsSGINkqHKb2l
99IBELCARDjeeDDrKcSN4j9fm+quGvZJxzxu5ltRk7n2+pO8cIY7t1UHtF2LLGxM5C+p/ZCScH43
T3X6idxLrKATiiCjXR1ZMMuO6arf0lM6F7Z8wdnmFWVmToKlZyLArM331J1gbRtiv0USTPUtFnjA
Pr4eYmwZTTE9977XfenZT1MwI1DWPtJSdEcA4l2gNsE6F/tZTFShbQ8P6iaIx+aFoymAeSH9EZ59
l+snKy80J88kr9ReJqP8bPXzeJNPQcUa7LkxE4iHa+GfPdezTTN22RTFAVsQlBsOu57kVMmoc3Tw
89T5qLBin4MUFG5vU9px+T0hKEK/8e1d+jjOttMrYWY9vQ0dqVIWn6We8SJY7YzyiiCu12/vwtkj
PDv6t7MJ2ibsUnZu5FqkVnEsCBM9hUh9n90leOMhXriRc0yCDlay8po6i8zogiLv5nHXFmy/J8km
8/UbOROp/dfZIzybqMpylSTSz3nk+gDk2ymBem1cCrOkRwa7gOUHLEy6vKMph2B/qNTVFK5EgWgn
/vHGTziN+T/MleHZZBbUhCiNlFD4yvrqqo6X5eioMnkHadA8NsRWbwYqjs+lIJKdxrR/l5LX+rii
MtwuHXNqHZMw+fpvufBZhqc38VtJp2y1YWD2pzBZQhbC3M4g5PsQEHK6l6KoUqKxl/GfFU3C09rx
28Uo1wRZ2usqGkhz3kqpMTC5Fe6gNq7ev34/l0bQ2TTTL4IwzdY9VcFS59DorGSzQ8ByNgn7jUF6
YaULz770elGoqKnCUvbC++WaroKZ2Yvr12/g0od29i2H8ZSsRSDLqGkQyARKPVWk/d50OXbKadHT
G5/BhWUgPDsSE8Udlo0QJdAa5Mp2b0/3ubbuNByP28LyqfYsfN5y8NniwMR449H9UoD+YeSfWji/
j4ByLmaRdGUVFbHdvGSh4YaklXIysXJv/UTYkU1OnZ1qDr2TNihW8rgiNo30xXYbN1Z229NNxwkW
m+xnGVbVS+VxEN50cmwttHvI29nQnQ7U1sJcvJY5M77rN9VxqYvpXV3M46dgNjEuhLa0r+DSVh0R
8B5YUTdmu3m0s46zWWA18OidcGkfRYaugoiJtoet1nfjo4mH7KVcCtoiXtlU6xsvRFyo9gVnb2TA
or0WDZM4xQhSnDLC0PMssCiPUxvNhOx20FySK8urfw6D1+7knJYfXh9zJ1bGnyYkefZaKIWEy9L0
1tHAzLvu6lMYXBWunxccI3c1w2Tvu7VaaeH6LftaR88Ug0Zk2C6+ha92T9+ITBHR6J07GXVfLvgS
dq2/AEbyp+JgUXCJ3MIIYkHZtX3N7LD45JmkPqLORi1nOUjlNg2HwXZn0DZoihT18tD0UvX/bJ6T
ZztgkjvoZuVZGsUVfz7PVuQSXb/eujn8W+QhKaGLuX7jG770OM+WGCkmaBphbaLMWX+4bv+4rgIE
Y5KiZhwJhwqn/C9PB9kbX9WlJU2erSe2TJe0CmlREbtyK8JhIHaEyJs6CYGEOERqDeBvD+jIvsRr
YH1SfmZvBjZD714fPhfmXHm2hmQizut1TrPI6xgjhC7gZhhWc+UUuXmjIXPpEmcrR0vLJZxHwF20
4qByGYeE+YIMIK61vrGJurASyrOVA6JZVtSDpaMeHNNGo4XbMwVnWC5FfTWjIeZ87Vnf/tkjO1tD
SqVCCiMhsdqt6bbhZMsrrF4KUZcd7F+/xIWF5Jfw+7fFNgnKeV05YUYF9bx3KFktkI+YNPo+W49x
P741+rxLo/1s4lKAaWarZeISsSxv0npBEyWreCcqz4PZ4lp3Q9hl1509PAjm1XcB6rV9IKr6ZSgd
8aWaCpIhE/Gj5AS3KSsBgQrNjp7SMsINbMV1lCcN9lSdfVyNkQdkOzgmCxt0qUX4DjJEvMVtf0yq
goJfXfj7MbQDykpj9rAI/1vK5EYBwfQc7iwVjZV2N3aQNMBw2F/OMikeS17vPs5adjsp0RjZgNin
6xy5WyVI1d40h4Aj/hsD7dLneoqZ+X0RRHVUnchjHLLCU8xZWlbpZiFEZCvzSu6anK5B0mLsaK0p
PoyIiD/rDgOqW+R29PrYuDDWTwyL339BNcpCra7QUVcE+i8ij8oPq9PkW2ewBdj2jKpHi5jsx+tX
c06f0B9Wff9sPgya0arAtuso7wP7Dg18tXfjco3QVKEpI3vs2MvO4VDeOTsvINvZzJRcC2dEZmlk
DBq9elbJSSVUZEjX/NY+eNPs7bvCW/+StFpOLcJ05zu5s6PKgUh1qd6y4lx6VGdzqxpVZwVm0FEw
z93edeCaMhEt92vhf+yRvT+uOfWj1x/UxZFxNpMui87Som40oAtKHZ67dEc775evGJ3GGzOa8XqU
GLOSPEk+TBlcjTVBVtZgsXpj0riwt/XP5tkUFL+x7J677RHgLoZUsMLot0yNl/Y45wyepmvV6Gg2
A1oQCQdoCiD0OrX7AM0XKvQ5uKmt2dk7mLuIGmuCDdgU+cYJ9vQM/zQIz6ZcW6ymHmt2ibaPhxzd
e7mzs9TsptJpt6+/vwtTrn+2d6eml3rrYsGNWxbnkxs7853dxd+6EAX2ltLUW+W8M8fkf51h/bMp
F08eciJJIFEWIP5o1LzAMllBcbU9ItQqdo6hn9uHCTnsDuuseSSmx9obadhRyzqlS0TrZNPNFv5Q
HbjXiw+kuAtk/M+e9Xmyqau12y8hy3XeluljjFR9K1YnpyPli5fXn/WF1/lrNfpteTNLWA3YIkzU
J5k69tYwbhM79B+8Aa3f65e4sLB5Z9NWN+X2HMBqjfou7a6DSaDDIajqAOqJFIfaONtMi2FPS65+
44qXbupssrEKt1lr8iciXh/BCrOTXTNkicCTdfHGTuqC+AZ/3N/nfnfuNXnUigJgYCVPVLjBuKnW
QaXc1ttFWyjpm2r8wHWbK4VbInJwpm59Ha6HNgBHMHsi2/vBTMakApbilRJobc64a9v5rdPphQ/J
O5uGBtWQamEsw+nUp1g++dl2SfF2V5ImWmBI3n79DV+6ztmeL5YNDhnN/N2KxaeZXiw3a6XEIaFa
uU2KJX9jyb/0Xs/mHoW4vaobsrdkNqxXqG4BwcTK2rdTXrwx91yYuX/BnH77Hiqarb1YESeM44R1
plfeXd+Uy/71B3XpBs4mHCFxYTDqy6iVoGQ8qFX72GGFOHlh/9klfomOfruBrKl6bEnol9JS07Jz
wuC+q1fw72p6Y3m9cBOnwIbfdz1aLQOBMzk3kZCDUmcVErOqXTFMIeB//TldGFDnzlcrIY4R5GQR
6SbuX+LYrvf1nIkracO4RgraX71+nQu7EvdsouCntzN20jRCZ/lBdvW9TrFPCCwQu7GGti+98I07
uvTQTv//t9eCZn5ap4VjhFfSbnFK3BF4aAVFmkS9cYlL+p4THvD3a/TaKfuwHtMoTdHxTdYcX9uz
gTA0ls5xmrp+25w6Yg7Vm73JBOkLwnOu2yIM9nmAqfv1Z3pBqwvu4e8/I0x8ygLk00RJ1dTYllRI
kIvwhfgLq2WNBWhJW4g88aAQcAxfcNiJv/yhq6vtOHjut36xpmuV+aS6ZZw5kMblHCNCLahPvf4L
f43UP+xhzuG9FUYrjvdodl3iOrCH2B8Wb0Aakc7YmTOIMDPVbKSHiHplFW47dyEWt7eHg9JYErzc
9/ETBsv9yaO2mXKvpJkeNB8JdQqPve+QnFTEeDeyEWRpjF0l1cRKDFly004gcsai21QdPu4BX71N
M/Z2XLT8KJMQR6l2s8Og2xveYHMcewsDh9HO/Wx3O9G+NUdcWJHdsw1WXjepUwsGCvIK5yoVM+cU
laK7tVsOi6vz01przu5tq94YExcu+OtE89voT2Mce4Mt1THFaLwRRnzzprx7UCXFw0LH4BZCfsOY
DeqN5fnC54bq/G+fQmsFc5mcLuj4Vv2YISv6ybQuyRsw314fRJc24ef+9Mn2ugQYtjoGI5vAkpia
XVWQLCeN6L72MqCc3Y8EYxRdGxnEC7s+r+avb1z8wjLlnC0kNpoTiWsShJKYnjRe7O0yJmg3IcZu
HW2PO2f0zd7SGs8NubhXeTPZN1MzhQT0ZsSRkLt4yOzxy+s/58Lr/aWN/+31zqtT44Ke5NGeKlLK
9CgPLXFR98ok1REZBMQ/20AGLYV844oXFohfu7Lfrkgvss+kk6ELhGfx4iCL3bkFUFyTSueK8u/8
z8bRr5PDb9cR1WS7jjMFR7/3yn2SO/mdLYZxVzsme3z94cFqZVD+aTo6e5momJMsnJM0mvByYQYY
qvDGNIVdbXIOKOtutgd99MNcqm0dW8WdAHU80DOktbB38RDtKK2ghgtRq7Rbwy5UbIK5Zrc5QUfA
rOqqa/r+gFZ96zC2WlOpLZl3tpbOp7+KfCGuZqys+NhnIRFjhjMzqfTB/D0Z4xagFTvad35jjQ8U
090PuYsVb2ik/z1pygTHmj3m3bbvjLybUMBghu27AbCl68QPhcJ1vhstNb3XqDrAx9WyGg6W/oZA
o6y2BUmy92UvAEdSkqD96azFdeA6dbpTa09UC6hmTPsLvIujQblAHJvJNKgv4seiYZ0RJFgBfICd
WkQW4IYlL2oTWmHxQ1Lk3M24AGE5zm73uR1t8yXsQ0TGVtOS3DTZvr3w09b4Cy90fqns4n0vk+na
X5B2dEI91BrQZrguDu7HNhnq7bhIi6ZmFzi31VTaNrHfiTcSvN0hBeL+zPchz8VtnOrY30p3iIcd
+rz2IJsq+eIEbYekIibqe+vDZE72bumJT37fONd5Ujb7JAm75mgXJWU8AesX7uw0tWIb1nETuRa3
Y6ahCrZYgWlxFqyUxIPHQ+puadPNPyq77sf3qIqb92mQjqh0QpXHJ32d+tbEXe5uV1/lkbY9t9rx
HcYD1KelsOgR6Ha675WVfy/r1v+UL1RoyBHJgngbrF76EqaGTJTJSbKPk0mg688TqYTYbqfwua/6
Od2Oq66/psPCFL5m+Vqh5F3GKzGnYDpshDxb5FCNc0AdSPh3vjoShQQCoHzDgASsJkTFhyvG8Ll2
YvPTQnUJHqErimwHWSWO5r5MfXzQJYogDzMiG+fJTVFahX6cA8vpB+9I6t70xGmcSPBkME164LTu
r6jnC28+ZhPWQ9cdXWdfp9oj5jwJzN0kzSqoYkz2I95K+NyV7KHnOSp51uSUQVAQv2IT6xnD8Liu
NsjBReflvioUwtGms8qvpvckeXZDr/6asKOTEZciX5vL5V2oFhhdWa6C4wjS3N1qA3iTZXAkLwlQ
+O2Uk1RzoOLbfF5Go7909moO1pinpwpvkm4d2dnqGo+6VW2bMOCnT8x615MRDiBCqoCPQwDOI+Lo
Q9M9ZMXL90Nb80LZ2XhfVZoMz1bcwbTkqwiuUwdv6zZjwYW5Fdjpg6z84RN8ofEGtQMUdCds/XRL
I1t90Dj2M7ToSDFQ1ag2fU8Xpjri8/O/jXKpd4wFq9gMMbSNDbnQ5nko4+B7NfgZG9q0mHkkquv0
3vQlQcpdQ5Py0Kt61exo4vpOT+CUDixL3aP2S3vZhtQEIRpmilyUFpYBiDNsQHoDdoacJ5s0gCer
mdGhUtksnrELkNM+Z0n4NRQVVZhMeg3BkNNJGkiopv+whieDS5WNModU08dHdLptsrdU7K+HhkL7
fV7M5GfPzCDwoNUqmGrq0cJ5lXcoWYd8sfaLa9Vil7s4aqBGhf3BI534CTsZVojRDm4zd8rCQ6JO
Nu5R+GqzimA9LEbZdJgFQT6kaEA0XT0nx32ZMhpUP9JDcvvpbvTIOtjw98KtM8c6auMOVuIwrLW3
59ZRLNdJm39XoLiGXTGJ4dBRkCfHpiVxZcr6hSfUjGMIdAxp5qbofO6A4TvezGumww26QP/BJiUP
cFPbT1eFO6eE44DueeSrb1AvJ6pJtwUjedktOgQJu5ZDe9R0uL76/ngXFs2LtqUB4BGG6mZ2LP2j
4N8zEtARbqQozQNkGPdbDCVt3o0pGKUNa69/BalYBAc3YZ7aq9Ug/igh7z0CwcrMobJPHYE5Dwjk
adhskhU+jDHHgJ6eWlcCXVNwC5D9FAK8JpVL+1O8TMRE9kX80Bg3eChceAGmQuiwZjbu1MapJUMx
zRUSJQqjxKVCF7/NafQz0OspfjfbOeQOr6/F56BSA9FhHSpHZJzNQxc7/d1slme00ifFlkrLJytb
rRRJd/If1J3XkuPKtW1/5X7AxQ0ACftKEHTF8tVuvyCqzYa3mbBffwZ6S3G72IZH5+1IetjRUosg
CGSuXGvOMeXXYnLqOZBoSgnm7PPyr8IvuLg6zcFfZpHVnei+lwth3V2/nZuasJ4p9XRta6q8f0IM
Oz4lmT/9FdeWnPeeEpoZOrndqaBo03HmXFYA3mdL15mM17F+qLgFwCmK6vNE8vjLUlflXSMKZaFS
jZdmU1Uj2KVJizRYnjw4B72WAIXqHJxPoLtT0oMJ61MBkM7yviS8u58oDDrItky5GxS+MkLsPMQd
MfVVm1eB7ke+QuvlRkerJ390FZP0ZyQ1NihLsGdMlrQNWtlzOnQNfC/blE//1x94MKgavP1QZeUH
pIJcWqJVzYc/F0S/qd2/nyt/qLmWImryrnG9/bLMdF98576YZhTE0XJNvPS7T7g4jMusNGBa6d7e
8bR3KhPiISsMfOf2rF9pLPyuPl1LvR++Q1uCbDNsiwFA2prh6Mnypp5IVMMVWu+N3puuHGV/08Aw
Ls7aUScs2SSTtofS8pFD7FEzID55ZfK1Tcmrh0TgXhEdfW/X/qJK/d51+OErOV3R6XgekkPU49hs
6yJ+cP1uuGfSBPhUSecgnB7xr8yqWzxoIqhBVYRmAi8B8mP/3i/8v8uxY11OV6J/NBnvs3IUeHyI
9jWp/kIvRhxi1dq8jXtVhkjOiXArUueBdJhml7rMWh360ggCKxeGAnBdNVvQLplC7lpjxh3gm8V9
vBgpdJgmv41AwgWyn8fzoDVTmLg6qWxFzni4SFk5KmsJqxFcZo4TYOv2KFGothVyTTlfa8msJ+pf
3bT1z3+4aW1cZCgUC23fOpU8GuylYT0VyRYTIxyDCP43NCOMtnmunWSq9KfEMNh0PKLu/kcvk3kx
JO1zQ/OniAfRxo9AOmHiU1TPakfNe23i//1Q/Ysv+V0O88OX7PG6JiJZ8kMnBGixqZh3TUyvmaSZ
+Assxoy032XEZtouYV1F8SdSIzqQLHpGovUynwqTOi7yuni/jApTovSj2ygmAZizCfbE2H+oraJ4
zFX9hTyndPfnO/O76c93ie0Pl53UUVz1BaOPJVoUWfGCBLUhH3f/OJIX5T50wvkyAS49F7NlH/yU
KYWZ6hZnes9/EIY/3SHG5SmMLP8ZEBOQJekbV9KUfrOCmOuf/3B1Xjwt1uJzUyOvcR99p0d3QNsQ
RhsRy9xU6/Dn2/CbFeS7UvyHz8ljvcxjx3T3iT8/+JZZ73NfEujm2IDd7Hy/xPgn/vxRv/tKF4si
qVC90dVmtNe7aTjPKNACSsNxZ3o6FjxsJVdunfGbA/X3ls2P38mMW7OLymg/jNIXJBksxT2TcdFt
Ogxae9eAzLP1VOEbCJilfB3MoUQI5vR7r24GTgZzDnAvs+07P2Mmc+Xr/+aqLlG+IomlsrQxOXRF
a+yhBTaPyMPN7feb+x8BMP57dIv74Rvp9N03gqEa+X92ffX1VQER/V8QcWeu/a7f0y6eh9fi82v3
9Ufi8/e/8g/mQgBvNuhse/+Ojjb/Tbkw9P9n2cAbIT7bQAqt1X3xL8iFp4N1di3ieGzfcVx/1fb9
O+nKWiOskegRvgM5g7/4nyAu1gX5/y+igHsZJbrCNVbWorNe4dv3HilOv+RSN8LZleO9UXszHCVG
2JR5U7mSldo29lCixYD86xRZw1nDGe5eqb0uFsV/LsPziYtboR4W58u3l1E5tiF9yvCQgMQE5B/2
KP9Ye/hNN0M6Rn+lC0oXRhhN8ZFmkEkzu/NxpWfUt/Ohb9ro3gKfbR0xS7kCj1gsT07eQTrX53aA
y+6iZXz44Ud++Ocevcnke/tiYeQ1oZSyP0KDcvkdL6dGWbaQzePUIvQSTtn6ih5KI1fd1Y7e3Ayx
aYcqj5InqVQWan3mHEudzKustYwbWpaQcLIIrYSbsBVdeeUvlCj/XBrXxkkfe7HBTX17O3tkoD5g
BbhKo1HeuDMhu/4cZyE2w2GHgPIxW1JxxEIqt4tmGAeCY7ttYQBDvnIlb1u0/7oQxO5rfBRA10vQ
cj628BYBbYZsLvDprDKqvs2dVqwdvnEXtR5Ou2hZ6NAsQOz//AO93WL+9dlkKvmwtaCqexfFahfR
cPEil98Hl8Wq/5lwcWCL1Xf54DHL9Rob8kjdEqDx5w/+1e0H/M2MyXJ5rwixfHv7ZQ94bfQIv6mQ
VISlNvkomwkFOkiPbhndhrI7giAFyDn21tMI1xY93FQ+ujnk4it34WJgsN4G24U5j4oCti0v+Xqb
ftidwLQBVTbJ3jUxMOjUtVSy28wQ9DtrvXYJhKBtkp06vNt9sDhT8dowkRaBg6LpSvv8p9ecVcvi
o3hnhMmFORev+Wg51RLlcNW81pqTjTVINHoW9Vfc5yRoj04RfVoZ5kE8NsVdakUz7Jq0fRlsfVcA
zG435jA3nzpr0s60GIg18tHttIuKrixIPz+339dFY41FEzADLn5BlWZ2nJI9Fmpz0osN+k4bst9E
kg/4LLOIijtOBtbzPDfxlcLo54dHsB8I2+E+WY5lXCpa63aJhq6V6Y7uMWkaZjMnQd37WraaEvVP
dA7MD0ZfLH+DwJwOU+0lN0Tzpbvcc9WVw9eF9I9nhyvwhLc+Q57Bfy7OEz2TRH2a42mHWA0KYt5O
azO1Zlk7K1Es+J79aj6ZrNDER8FjOvpDSzWn0snzt4pC6FEWLci1qtWM4YMREb9ZxYwFoExmTbDg
EB92AoDeWaP1PpNCUk4KFnrtFiQyFYUf5PNEaO+V13P98X7c8yBLWewxvJ2GwSp5CU/OCuHYqZEP
O8tW6jD0Y38wqoqQ8WQkd6glH0nkYiZbycy+TMOgHcAB0pz/81W8rUrXWwtayjYAYBnsTPzD29eS
JTlOnXrC6+s0QIOl4oi7GfTMuPWV+462/L+ih3+LjPrFj8nmCqeUbr7lUDZcfKLou6kxZtDxkzWP
n3RR17tcFdaLqReVhxyRUUEjm+ncLnVz9htbR2C2JCfQCO4jrPuv0pyK98NCyiQ6uex9U4OucAf7
JuEsvOpuZHmwCa4kjMUua4sIPBVtHKG5X/584y7QV+ud43vA76eqYiExL/ngQsM27eXRsFOSode2
s3QVMueRHy1caDe1MdiHiBkXkUVxc6ALPG8l86XnUTaPlOPNzk9QMRaR6TxZbHuhjdlh0+bCu4/w
KjJqc9wr+8GFe/L7FTuUWKQj6KYDsvvyNfJVriEVXs96Xfq3MDmlEz3e39tzMT8mGLpRa3n+kUZH
+eRq4xeGVf7ZBBq9lXHrpOGSzdDyo4Vcac9R9yayoa3SBCFEYNnnDwtZFhtrqab7bFLv3FjLj0MX
3Woiy1wYEmyxujYMdxOM3ys10M8P8foaERTisc+a/CBvH2JTeS3AAWPYRb0+n2Gi9eEAcvqeSm4+
RsLK9n/+7X/+PB/Y6App9wXhe5dKCruHIpfhfNuZ01R9FEr7StGRoqXtxs96TKPnyub5i89DFUWi
H/uAt/5+b79f1wylsvN+3KU0+t+tUpNv2oLe1bbB+npja19ZcC+OkOuT4tsOaHfyjDmFmvrFDcVo
BxMHz/0OQbQdEOKMpYookeeRQIh16O7eAVK2ntteG0JrdA0K4b6y6fXXuvHQuyp+EcrCZaEm58q+
dHlQ+H5lNiHY3wMM/5km/1BGjArih4QGvvOZUeyj2Tfex1FSbfzC6e8m5QF/BWP/TSmE4OitZfjn
X/5XHw/vcY0DoJnsXIrR67a0EpMoXsDv+fQOegMiHh8LuFV6KlRSAVXW1FdPgj9IMs298uWNt63b
f34Xfhx+nfXIRfXy9kEgg6IiOsoed5KIT+ZfvW+/dFbT0lqfF+AWi3wBxO8+qNg9piQBHDvdHe7F
bIMbyTzGPJuexvvGycCXpH0Vv/sP747NCdIQjrAIT/D419vLc2grgW9oxc6hFDh0VmbeQ9BMzoXZ
th9pNX3xRiJvwK2KHfIm/fnPn/5zyUIGO/9mTyUNxuEVffvxqcRQR3KLgNjbmdqTVvf1O5QM/niX
0QaxtkVXO0YQTw7MDZkD3QVCDivXMJI8xTQv1X9c+nNBhBgRimQ5hBhdnmpjwNf0mSqLdWJcw/0U
88NIr5m+aPn4yTXUudcgoPz5Nvz0iPKhvL0U/Cah9p590eYvFyuafEFOdB5LHDuZPxh/K9te9nPp
uHtrGMsvLtiSg/Iy/qwG8XOlpLhQ4vGU2nxX0kXJ1YaayQ14+ztMyeiYOOadnYoE+WS5WpaM4GfQ
0cfZ1NtTB2a7PM5p3yZk3Yr5nGhDPdLvNsitJYGGPneaRFfzUL7Lg94UXFyXQx3PmWj9WS6F76kz
mwqaj7uLyAlKN0vRDnbgu301BgptURKiTK2nYObGVNuqdkqxTwfJjBZYk3OcKn2ASTJg7Dz4Rr34
OyZ3nB7EQCue1nZiP6cplCIie/sl2svRJGWxSrRpvHZ/f1oFbINkLIOTrG94RBtf3F88KoVB9Aj9
EGKOosPaLSkAqrW0HJIhYTQWgcVzAhwxKiOExpu2dV250BBzy87DeVazguMdy3uDNnwRNLormi1k
9fZay/PnR9Fkd/Q5ffIkMjK9OP+7aAuKtOSGazR/tvD37KPq9Q+tWcDUS2dYZAwwPttM2WfHvNbh
/mnTpMChQHN0Jk4mZ+v14n7YKVCvJCCZyTT3R6E95VU8PDiJr59xw9ImgWN9BZ34vXx6+3iBGvN0
tgbbhDF06cGlwSAdIxGEqKN0/4wNdtoXnHlJ17H0cyQ0qyZDxB4P7KkQ1WNfD/Mpr49mwULkaqq8
qxc339pxIm9EaTf7ck5bCNsF3ZAyXryPiYuGdpwl9dWcqislxveZ2cXVs9WvAdvUGTZf4u3tShI9
0/Q+1XcVT/idAJj0YlRC3tS4bd6XE2feYtLgB0bprM6gkqLAiGe1babGpXsksmHXOnlcXalZL4wG
61oi2PL5lwuvkFig9Vf+4VdcvZt1s4hlF3VxIbcj+x5pSmbUQN23ovoDwWT6mj9qNElgmYNThyXc
lrNahHtSdmQPG03TGF/LPutufWRNEVRSbR6RBTLR3YgVzXVuzDH5n1y4T7FtsE+bXPzFhfMkmBU4
tXlneJObYLMpCZDIewdwOlaZT5Vq1UymSIHKHsUQscOZYYx/9bJK43WrRkRkY/dNglRWSEA0N3Yh
2JILQxNgrbil0duPiWsRkfTn7eMXqze7lQmf02Vx8cxLyMzYKDdBnbTs0la3yGcG1fVq5969UYj4
sTIm8ldiT/vL6qT2GJuJfPHqIkNZNlV3GcOFKyagX13OejSFGyyAM3Mr3z4ASgycOqj5gecSFRJH
cFx6c0rJ27HlbSTxtmxl4p68evRPNbbku8JYylv+4eiac3xttvLz0itYcZ017Ig7ZF/u6HNRZ2Yp
JyocUKWFiOY80MtmfNKAAKxtCPOG5JBup1SrnxHH9e+mHJtLb8khXPpZBjLDMrBmOQS+HIorZfsv
ViBOQJ7BzbLZ5b43/398WcyKFLxOb/HaRINm3dYr3csHC9g8aFMHIKoQaeJ+ILoFeJ2pjfrO02Yx
kV8ElXxTlKVW75LJrY1b+mf0kiPbaXBpoO+CJZ0vSYmgskJI17itaratHSX1rkDsYh1TTi3XbvVa
y75dkAQR5ms1SXOEBeCimvMasPEZQ+odLJVskyZmxzGUyKUpi7UIfadcboVJHTEO8YvGPXkQcAAP
AjL8Pi/Y2P/8Wlywo74vRCzp5NzptnD5OhfPocOvl+AOw96Da/yY6VWFhpNfY2vYsE8sJYg8moUM
Kt8koQQyLx0lqT945USwcDvoB6XGtlxFji4nk9gnNDERHcN3+IHBkpYjYAHRay8E5RGoUibZX63Z
7kgHUp/Teso+FXA93v/5O/1izecIa/JtEGp5AqHs23ery/JZQyWOKY0X7D4xcnHrdHG386sifx1c
CScub5vQ1ImHQwfmf4O48ZkfotkiFkielJ5fY3v88pI4YBGbyTSIvvXFyTOre2UiTYt2MY2ic4c7
5ZzyvG5oKy/Iu4157xRF/9FnV7pjXZi3mOsJ5+4MJ1z4KveLXl3Dba2/7NsHkTYd0UL8kKRZ8AO9
vUuDFO0ESC7a1bPtfJizMt0yKKohX1kEtGm19s6SbnnlqPeL542WL88aczEmB5QUbz81tzNimzzO
DkkbW3san+ZBVSChM8SNeyMpyxufi/iYdll200jd+XsU+WsClhHuX0XUWu4R26iBbQDEKKobNEzO
HZJk1JmLYSUbIAJyX5eDEWpAYY9L1UQv9WBmL2w0Z6mR+3mtav3eNPjxPlr8rOuL7DJZ49W+7Lrn
RWeuW6IeyhQxciCmxVm25Ee4LxmxC9NWwzVIiDcTiXjLItzkW9Gb/nEqlRRIYDlygt5Q7UJ8I4SP
95VZx/HWrFYC4IQ20bybyR4dN7o+TN1fk1FM4cA4Yr+ypGUwwEiLt3nlvNh5Mn+MhOEweqny9/WE
4jwmhiRAU1hVW601VBP2fkH1nokWNmbEa4Lik/q4p3azxoe8N/JVzOuOJCcn1vSXXXlyVQEjlSDl
KipOAh3oGA71gKbRKclN9jALLlvLIK1iW3V2TUHgoO44RhbsHNcstC6YbRE9cutSGKlZl3/rkLRl
Oy2fek6uQxwPNwNVTnQwCe3qtqWppOQLan1+pELIH2nkdH+nqPb9zcyXQz85IxFnPDASBmQUSwj4
sb2zkiFDwt3IGqXSpMkp6EcfX2/r2oTpkW9JoGgtZu2mj1T7MYqsxkEuZzqclrQR0gAcd9g2fV+z
2ZczAb0RDk7CcOx2IIRhUd1OeEAelyh2rVAfOnHvy1nTT0bNjC3MlyJxSJj1gFEnSP0jUH8oFMGc
y+KJm8dy2OXrjYoQaAS8jbkCBOG4X8u2KsnCu7L8XTbgeSBZzk2bqsLiaHjpuG5ap6sSlvSwxJtz
Ihy3QliPPNOE/XgrlhLu5DwVzc5gEz9ZtciPnB+NK8f1n3ptfIC5NtvWwTfH5ktLrW51i/Q4MYZz
1qgjkSjxCeW3HhZeeofxqjqK2Hn2pJbSTcUiVU6dfZiBxu4ZivhhrGaHPlAqv/355lyenv65Kmoc
z3GYTVzKNpqW1R+eUBR2czl+K/IJPXvvdg9DHxcf7biod3/+vJ9qF1Y4TmpssKZPlqTnXJw/mnxI
UGQP6OHIMztnY5SfOuh7n7xhMEm8aHk3Yqu6I0osPsoFgC3Yj2E9ZhkpaDwIjYwtsmR5j8iqfCJY
L3u2y0YShOc6t3rZs0a0+eJu1pjfjUXu4zWgF0vyeolvFjgKQ8MxqTVMtgr2zLdLtm9NoHfxaYYN
BBsnrC23845t0ToFgW+qR/07J8kJ/JpayQxieW55/uIVD6v7u9E2xtsp9uSIcn9a6i3WAIR8DqK9
Tym5jeAM3PIIsD0XgVFJ/TXOc+ruoSL5Y9N6XVVvU71R77vKutEiOy73kTvayamVeAiCNK+T6TEp
PZjKtdk75Lo1bvUxcZaRhU/JpiIbKPUM7BF6mh3kGCsZojKPinDoh3o5xl5RqQc/ikCW422yT+v5
2t+aemfYIfr5ejjmy1B+Rj4PMigD9buEESeJzy5Rv8VhkpkgDwxZdgN1tuslfGJjsU7kNZhgHL1u
Pi85rbFtHvN70bTrMNogQnqhCdN9TnA4rJGGccJxKimN8lSRAUw67cBYD92nQNruiYYXQU8RZWTD
Mr5a+lyaO2vKspIlDarSvnfWARNKlyo+MhaLp4CoeTQBhUqxauatXwDsNvXV9jEtNsa8IvXGg9Gk
RXVyC9+ab7OuJCuuGpdmP+pjdGuSjBnMegMSxx3Np6j2KYhmKTr0zFFhfWEB8h4wy2GjUVlabgls
hkOycIbYlXopDvTF2mdLqEqDLLVwlhCZnUOypFF7P2plMwXCzmUCpVZHM5nkuvnJSzX/QWaxmwWJ
Ued6yFaE2jyq5PJCNGQ3Avi2iweQKUNH0T4Mt1M1kpqaCr5jPaLHPBRTZhP+XbtaR9SyBptcanpl
7vhvfXSSCY1hpOWEszy7XZneUee7yWkCN4yErIur51Qz2zJcIJ62L6Zr9PKBvN5q2CMqg8YBOU37
mmecXY8xriKQ9ou0nNCJqvadFoMu3PltVWlBXZqdxAmioPAmA1BlxrVpd4NVFkkrykPH5TyfJwgk
aumnBPdh5W4fxJCCHie1pHrnZ3SXzpPHTSDPK8cKZutZvy856KtN2lme2jcZxNTzMOTQ6Ow87zu6
enEd7WCmetkOATfIbLbZYSuqdN7a6CCrB2koh53f67Ui0CcDtAVPY741R4wnt5VlkQAY4cF6qvoy
JRqz90gmNaVYmmfsoyB8C97N8Zh2rjAwdo3EZGJ+9wZs76QibKwpL7PzMruRCnnBS761aKZiv5h5
kexxyg/bkYZ++S23ieTc6CNmqxMuQ4dhCv/7FoRV4U+BkWo42QjNMfqNSafTClcaEO5nGrLLPY8e
pqFytOZ0Y2Fk28VaS7CEQxL92ZCG1xxKLWpZ1Dm1cMgbsfGYlnSC0oimbQKr88wPKZmz5/107HNN
s9Gppv4zYGLDfWBBGeYt/rUp3mLUYRQzMgV9KUazY/fypNzGce/mwWCwb942hp2XGyumlN0ZFmr2
LUl0AiJDbI0AelpJ+g3+QsMmNH72n0vZW8apKmf7GXPd+NXu+prlrR5K4seEJ+TOxPqTQAC0mLJp
dB/lpu0WoizMprCDZigwlQ2yQdeuGQUwH7ZTraOo9I3xqJtZ34f4y9L3+dh730ZXF++tvINbbms2
CGfdRhZw0xb4p8hJHOEUxHOFOSHvB1kFVir8HhtRSdRhrY8qXEgseu8w7u32iDfGhX6etizbIdYs
b18QP56Ea+pf/pDwxKigxwSvHt2EL7pD7ELFCKIjlUTuTtNN6+fFl8yAoR+SmWZnSB3sxXqEKqhO
hCBT8YE4NEambZ10bhMrS/7SyhwVj9mnrBO1jU1qw2C9U+QgOAUxgbErN3HR86rTyR59cPgKG41d
eOpRb3v1bsE2ogI55Cq7xRYjGwzgk2W+84W0/ubu2tVNyQHLDCVF0nuNvN42QIu2nPHUy29CdJJ2
80LSQyhcpfSjhiWRIjhNOucptn0t2hIdPZr7aeLV309UxEMIcjt+h1+rBBHO1E4cnTiajiAci/6Y
9239THYfjjPhqHLGoqJJ6CCoufJdgcKf+Et/wR7XuooizdOlCfZvZp/BTqhU0A2J023oIUH4Ljuc
pVth1/YWjTlIJETmGNSRV3s60BGPBziRhMaSQlBWJ43qNLD9suPeV0ujiKAsLRIqG918yd1aps8R
7H3v2Bej353qpF/UARipomJT/UvjkyrI+Dl+nAF5DuHsZMZDnkDfH8jVw4en63N/O9dyenYFUHfA
U6ZY7gGpjQ5gGxehcS4tltjEAi4b8F0wF65WGXer8i6h9svqDklUq6PMyAwVnRLHLUf26NT8kBD8
3W3E4qfihueAgNYa+MvTOLjREsDZHnFF8fc6Fv3JcENjEo33yOxgqneT0fjfkszjvnhmS4sSQXID
SnO0ljTIEoP/F1vV0OsGe7pZAIP0W29dvTbQ2tgFFRWBia6xEwQglinNN7+n9z2PSOoAprZzvMty
L6p3ij8ShP5Yg48tKzNOnQn5Eg9CUrwnKLzIbkb63vOxw946B7lZjuV2ZDJ9IpGIWscDNGCvMZ+o
P7S+6AK/rywF1FPX75D5k+nllsKk+KHEupndmqPakLl9sl2KxdaDrnSMm9rRljW+QE7TuWk8ZrNL
0fW7JvVITPcnGsynKJ/YCCsmIVQFKQ0vIRfnCdmRwnQEDsl/wb066nclY7Pkpo975zPaNZ/Q1tok
PyLpYBXRi4i7MqjMVr0mylpDOnrBp3HKXz65Wuk24YBPeQi8epH21sJspAJin4t5M0zt/ETyApL8
YtGmrwQr66+uUTzGvC1cV9sbc8DqQoOJlIoBoHWdYzOtdfEYzQvci7XLjaSPCZRxSzibnWIRzTWi
2DT65a4/DRqf4evlIR/yctiBh9faTeoV7rZshznakNvinZTbaxoIlYJ7owPuf5fSfd3Q38z7w4jx
n8jGuEJyYNLVIoG4qf10kylULUd6MtOxrmNTPS1TBS3QXVrrm1slk7Gj5tP0x0XrXJxWpKZHu1Ik
6tHyGUSFA8jUBZGOSXVULQnlsCRB2+ekTrxHkLTKP7GvWgCCsqisthNK2OFQ6ZU77Fg1HBl2BebM
FXULUYmcbuUdonH2YlIChPXYkqwDh3nMtYOyRzB4LQv5ZnLGkfZ60VjNNrJxjR3dKjJirqLTGAh6
Sjv0nbeoVxqf+m3tSE0jjmvNOIdjJOuHuHR65PzkHjDWNAQ8TJyI5YDxLq04VsOa26Xkri97r0gV
DQgpExvwqeXg2mEsmh35gk70VPeZeUSAFi237TiPyb3lDXaHrM/Q9H0+m8bfNJ3EeJqaQtcCS2+0
cChIvw5dNTGgxDBSvbdSXbmHKjWcknc0Fa85p44+IMzeQvk2FUt3N2p4cgmZsuL2YMmc4NyoNeA0
8LLXblj7cVDG8AHnUqSbxEmK19go3XdwBEkJN53e0TemVbTmg19J1nTmaMTXO9rkfsozK/YemqbK
uh3pp6xDXpMlwyFteyf+qDMqw38zVsm96kuzvWEFpw/jJuZ0N3qln5/EaDWo2xgRLgER9SOBEEts
2Bs/XvrxnFm8qGex0Oa4HxsrLY4pefBRaDJpeEjalgojaTrP3JAPXDPXTr1kPCd+T6BfmyZjhhwa
fdO+lj0xO6YkzKGtZ9bUVIjyiUceRUuKJBbNFaESHMLS1qp3Rj0XN4bJQXM72LPjhhaJfWfTiDhE
sAcbBi5enRgSVnDvlZjQGpLRrNdfs6ggjCbzyuYYVSvJtshooR90PbefWtGa9SGxEIyFHFgi45BU
BIRvGK/EC6jsScSBpUauZHKdfAzmMls+62lO0DDO8/iE3hTn/tRk3EINMFBAqp6nAh2FEyGnotJg
szECDkdjTql3SNH6FlsDg6+J0GBxl2mOOEQgBj6LaeRUCq/fQyil6iwJKq1sv0FLzKNjnRZ9DQmx
cjnot9MQk2pbp02oaVFc7nwNssCG3Ol+TdV17Y0lW2kFQx5J7ams1NKf8mXVxdqwjl/Wt2EMoI73
KsjGuHnPvLJ9Nnii0629NFmxgSIHsgMGz6QHRcxRbKN7KRzn3CAuI8ikUHtVT2kaqgRl4GgY8d9j
3qX5Tdu3uWTcKMRJFW7phLrVNOlJy/xx3LUuntctoQvreEYM5rZwOVqdeZ/7h3isPG+nAH++Ghmm
3H2TWnp2w9qrHkeOEk6ostL+2lajoRFKuQj92Sf+6yZVcXWgz10F1CdGzQASX/mrby/6XTpReW/K
opt2cZ2N3ouv0PptvaVhXiEJGzVDOvqy/tuZZpJ8pDSibo//hbCx3rOWlwHzz3BkohSdywZQRIBb
vbO2CTJYucMJzHkWwHrhhU7Wu8MmJcIi26Uxz8M2Ao/32rtQweBfdABrJpO/I3KTL126XoLMhFTS
r2mvpe97q8SqWMbN9EzfLnnq2lr/wlOR52FChVRtRjtqFrz+qUru4qatUuDLA/HIsLYP1uwWYgMC
gvrAnZN63lruKKfHiNpC35pmrRBJlwkeWttoDXOP5QHaQU4B556TpTK9MzhtLqee5eAHK2bA33Yu
MxGcvGO8qlMoU+/Jb/DBx6k5G6g8sJAC/zDtJwtN17RdhgUfPq8LBO+NL82ofKAKys8VYS39OSHr
/eBTx5m3Yu7dnuq59NMHbTSVua0HjXBeMzXHp1ZPaRgIK8aTTNpO7b5jylN1oY8aEWNGrPkqBLvR
CtBes72fsh4WkA5nLT3wxvifBDrQkMx3n02AomU5Eqxp00E3Nd/Bz5V08buE8IENXsy4ocQs3RPW
sm7e6i2xO0E3Sz0KKa+N+mQlHYF/HQoSlicGeQfPnRaPtjBdIFHog3UnCayrAUujTApqEovGHXDk
5EafE/2VxC9PC3oqnRPKI308kfFXWNCauvS8tqXILoeWMIetZxbOE/h9IywMZ0St0pis+jZZ1OrG
1qOh3oM7wmWci04LrcQYb3COkoxl1b1R7OBPrV1fVJQOnJR0GN1giS0PbDlKzo7tMPf6ICtoPZND
mc1tfgTs4Bc3duPrtMn9qqfhnEbRYyfJ7NpFyWgfu9HtiIuKouGvBJtfsWsZ+BNlzySgvU9qv6hf
/LbX/DtRuH6KliVz6bWjv2aX9MZPnV+xWVFjUTVUzHy3VdLHnGviYgBe0LhR9eBpFMzHLqsi8+jO
FogWba7YUlpDJu1hWtYlUyvauqL64Lx89PLe7pI1i15/D9id6As1UvmEg9E0y67JcmPcyCaPXrPM
YxmcSo5TjBwQ3m81L8qe2WMc58Do2exhkcY6kUorm+FGs1NBNHQ0uJ+xiAOhdaIom4MOMlh2b0wY
PrYlWO8vpUFTPij0eRkeoyZKiUCyqwmKXZHaezevRXZcpnE9I0pVnDKrWlETzE1k0C0Gob+jP3bB
VE//xd15LNetZOn6VTpqjg54E3GrBwC2p5dopAlChkLCJnwCePr+oO6oe0RVibemd1CDOhSJvYFE
5lr/+g3+tyMi/ZQsNRZrRCg5ct8a8CAefegvcebZ3fPqimzZhowOETF9y9YgnYbedYRYS5YFHDmO
Jmceh5thXCG9w6sZYmXiG3Y9e5MyKBeF3568jm74tibs4WmWRf7FmgpsFs02FzjP5q4/RaWnu+1p
6jNMZESvxAujqSEaLHfi8oG/fMRZP2WuQNM9n2l0RgZ4ckx29SwtKwaoEucswJgizkax+b20La50
XmogD071PL9GqZNccq/zmiu96ujbk3Zq7LPDufFpYGCahY1QmIEA+KW7Kk/q5prAlhIaXpMR+CN0
OvxQX4sVsA50cr4ExCWt95jGwEr3amQq6KfXhJg0L+8uLEzFfqy5k/fJ6rvqxVgEA8maV9S+zbR8
daIEawp1InJeXhdCq/ynbjBziB6u6M6YGTUGRWE7VFEw9UCBuA3gB473R1Me+qlB+jL3snydPNdD
GmX7+Q/6elkfmqZYkxtnXhjB1lJZX6d61jto7YZ/IwL+bMhHM/2DgdEuiFcqCvxMSke7hwGI3hPk
KNsxoE4o2mYCqa4NbNCXmIdCHW55mkXqeuYRRaXS4BUu3GjuUlXl+jFvyA86TJNX3onGWXpgCu4k
jaEaqXfXMaB9qqdLV60mcJcnBOfZEiTDPjCWVoUa32iJRlngb5S0sMNCJt+4AJWZV71CtFlPfjka
X8EGobGUiY8ETSdvUKPfWsJc9vXLshaFSde0ZMndKhrzU97hTBG78BmbeB5/2rQk1YDCHq3ISq2l
9f1Z6D3ZzY3b/wDqVmiHLXyg946vtO7B4nByCWPThhqLLg8fAkMlRI+BSQT2WR83d1lKXX+OAmyU
xLVVK8IEVNmlGnHNdDghz1qdnITzK/awhYFfPqxUbzPN+od+Ac84+0M7V2f8p/TrwZLZB2U1NGS9
v+S0OzJYomHVzENndj4GP5lPhbk4pQZ22Ez4CtlpQRdJVyPu0sarzLDB9xfhLtyhaxsHkvbMeNrt
98LSa3XTBJ3X3eje4hAJRsARLY3RFsOXUSsEg0lfdQcpYIqXja59rly7CCFcqvRAhVgPICINbjQw
9oNTAi01p2LQFmcfTHmJe1tZEuNtOMNkb5iF50eAe6tzaKFbe7ekRKLCGVa5CH5rXtxnMMym2rWW
rIBaMhKXjnzjvAnxpzf7HU4hyXTGhNzRPuSJpa/nwTTQnmdl4QYnHJty3LF8PQGCyHpfu8r6qSv2
jlLklSTsaOtlIsXp1WqciUobpWpLJVGN5oGADjMBrAiq0rwlAlo/UVcOoKmr2d2S/VEaR1WZmL42
RkANHgB99p/bHubMjSotVZ5nRzYvWC16X2EDmyIS9SDIiUKj/DGxuvSeoC1HEWKu97QMHZaMF0Se
Q33oUwTzXceZHrZ6A3kLv1uhE3ZTj8sVfo7yedVdziaVWrkZ944kijF1SaUO2dbsIrbBzT4Fa+s/
Y7G/UeQTEKi4oiFcQCz7ZVdQDX+VRSW+6nJMPydT3i9HYukSODhulX0H4htPthqxm+n0BFcaGWzG
LiLIxw/IhVIDg0WisCPFkwHyFaYPdyKtug0J1TEDbp3uZOaG99wW+vq9yLqhO/WNIxVcj0rP97zP
jXtIMxDy2JgGaz62RaG8iww29BNgWIlrYzYnuRN8K/9QT53+CshqJy9em0v3M7PbJbmie7Qx382N
0dgXdVH7Dw2cJItGz5unV9dcAtz6shSduqFsiKs5K9G6W9u16qLCysDBKeZ6e5+7XnndFxPzP8bD
xRcZCOhGzkJwcTnb3qHMyKIBh7Q6i4AsxzhwM7hMS8Ij0LjTASV0TYBAIU+WfnPlocO9EZ6r5H5l
Jv15mlFW3KEUykSk4bXhXSglx9jlzNl1NnL1fQvOppzQapPEPTpiqr43Zu+ImCyVevi+yGGE4KOq
JQ/XLp30CLoUff1SV30RAgMUwbUAuLpPahJgmZHB94gCxiDPdttmy1WiENUdZ2qtmCOKE0GBtNlf
KxbsU08ObLMjC7I8BjlJ7udsHBjvW1hj4lNZ2qMZF3mnlz9m8qTJE4We2ewdp3bXS54FQuDRY1t2
AlmpU0fc88o2VtDev9NN5xggGab2g9OYfqrRxh5/bdiK+ge8fdzsZkXkl/MSB80xy2zPvao7C8rS
3ALYR15ZyADb5kpv4sEd+o89Fj1LWNUZOCrBLL6/k0NuBnGeJWYejWLG1WruCpZw4lvVeNAybkBo
JJNCFQtb2tvpVWudNZJh+QO6W2shG3YXOwsuNVgp6vBOdViTXpxLxt+YlPJ2vRAWKkw6ztRKHpm/
yVvYIgPpfCO+Spdxaiw9quBzZ4dyKIJbZGNuEq6pa2qRGtIOU4uZoydHNfzNR8oUhGKdbbJyWu1Z
tWxcYYPRl4rZo5OEtstkUwNb1tHnwejAc46ZcwgWYJ20kmxI3Lwry43G3kpvsqHq8v209IM62IxE
iJlIjDrgMEBrxwvmg85Zbtr0p2Sa8TQs7QWgs3cLeC5qzEaov/biuhjINFrOmAhKfCyZA48kSnRg
c5Mxt1XU4YFIp9FV8h61I+GilrZO3pfZcPuPLVvfS2cUY7ZDQdiaDIwG61qYjuyj0p/Xp0W0vnGG
DywKRgoTvnu8QDphWo0n+pM/NqKKB1JqjaOTrfIbMAP3qhHD9joNBb4RJckw6lBVpX8gHka1JLds
gYMDPGbaKZmlXpj2yfxERoT8lvSOYp7K0NKLrMRLjgp+cRfVNHlkKftelxP949uXqW1WJrEaeFmY
osymkPN64R5420f7QrWKzq6fHPeVTqido8FfpEPHUSr/jAALCkkic+ZtWJNKMOmcnOFlNsYcbxUI
tsCipnFbNiz5CPYmG2XmCkgGWwN0jYmWq2M2Z6SCErVZ9qJMJoGxlSvuq8qYysiTZSFOCi+ZK93L
JnHl4PL1Ohc29mvTVGrlmcqtBLZAjr8v2InHfV0JPz9WE/gNyBpj1FisStW3wtPhKUm+p3vwoLDa
e79kBsgMIeuuGB+CExKCZP7I08Li83jl7HwoOyvJ9ok7QF+w7Go9GtnIND3ULPDrqNOWRI9delYr
xNweIMZwS4ueCteCXTvimaWq2UnO/dzo6a5vXf1zVk94qIE7ztN71LWNo/eGBwE5YlN/+JAdcY/4
lQeRFjo9mzEGO5mAKfVgKvEwOeNZ17IJ/aBMv6c6hnK71fDIuu1cYz9Ll257XK3z4hI7JNSKLxwB
NMdCdmVUT4N4bHhnKeDT9JOBUdfO7mVQhVVS9o9/JqJsH+6XD48NhYPYznRMC0qK+4bEUeLb7k5M
S/YS+WdYmmZ2Ep4XMNaZrBMGawxRam8GN2V49w4hybN+u7a9MS0d22A67NlvCSQMqVafONJ1Pzlm
fzs6UNSSwTbMsC4Dvdy7nFgz7HCm3/mhx2gtiTvXXdxD5SnL2iNuwMIhMyu3P+Jbpjsw3X2gfbps
KHKqLzY/SIrs7MJBl973qlIfc89U642REdgcUq+qgiIeHzKGQ8mYMM9wK6LHPSC6nV02U7fHHNXH
14/hDwMWhjSbQdlc4SBeLuI5w/oLjXZLetOsTdDDSQVTjxnibCuq1+G7BZ0pAtCtnyHBjncMOrqd
7udzCq1lcuCe9APZdSHUUtwzhc6t5iG52T0lytp+EXni+rE+MIULUTHkX1YceOUSUmxr9QugM8rw
3sb7NBKOLL5Xaw0/3Vgs/Q6zPWgvjG/z6UGk3bQeDBvaFTt0Ij87s4/iuJdK+wxzBXa5ngp7BMq2
lQRkJXPrmFlFYuyrqW0/5S6eFu8x7n/jDfGoIX9BdnURrgEd//q+2GC9oO8e8s5SG/bssX6IibY4
mdz+nTWUuPJ46/S1C4pPk9tmr3ZSefs6Xa9dmyDiqbKnW5Xxmf/8IvxGxUUZbjo2M3AURj/l4b9+
LAFmYgIdzntIKM0Nh5n+FIh8ONiYs3yQjO4PLashBGHo0nAaE+vJcVUSWZB2I9MU+JaZqrLeocu9
JePyoXg1uEemBxUHa5FfP9RAIP2oI9Lfa2WTnrtAjlun0OYnwaYYKprOkwPj5j0VwvbW/7orOEj5
XNhpqGF9+63C2PUGCiebYVbfAGpnXU/lWdjdDVx66CTonZmg0T1/0NoyO7f29MyfqW9Ln5yi1PX0
facZwR3Jaf1u7QpqpT8/qn/26bD3YK91EdbrbxeQARm6YApq7Nlhb1VR932YFVV73ZglySZ/vtZv
KkuqPduF5obGgJUB4+PXJyAYMgsL0/eNu2N/HfsWP/egXPrdgNvwd3OhVsOFz9xldrNc11IHES8b
j+l0su7+/FF+/9oetkXIPWFN6h42Fb9+kiEfGmXrYt4nmRoeClp34KaMIDS/XfPvf77W78eCb0KE
NHRomoiP327NgJMj7Aqx7vHYozH3oIeG9WQxE5SkTbDx4EQ4+nT8I8XAO9f+jYsJQz/Y7jjESJT7
bwO4+5lcT31izY+ZLR5UxQDAx7sL0+e+7HfGFsXyzoIyzbfrHS09iLaJ5ArVg/72NTNGsfpmYyS7
EZNRniAGR4JNSZe7waqo6a1snE5j6uoT5D/SN6KhNuQBAIsWn5ZIP9W+TUWC4bb8SekenDtdKwoS
EbQVmLKgHNhMWlm0u4RaMU7KkpYvs4euP0MjK7X31CRv76ET4GHieb6zWdCwaN6oAYeCMB6rFTTw
UJ2/0u/gEV6jWvzI9l9f2tRRn1q/hWWJO7cfVp6oYYwFoBndJpDl+HXC0ZpAg9tUvx5Hzfo8e2n+
jt/6P/uQW+GBXpH/wfV+s6Dhh1cVY+7DKKVn7JcyG5dHXRIhFunDbPRnxG/j8OXPK/u3F5pbwxI1
DWoe1/TRtf96VehLemfj+HNo5NieQH4aKjPbeaBGIwuGgfm15SbTERO5tA9VvTWMyiPlm2H0e3K/
n+Lkv+6zrm5hZMX+sslGkf9sr/xf5H6pZmZSZ/x0SAwdep2EHXiRfW9eO0W6eleNa1bZZaXnK254
IxLjgAIv904kHfRoiT2mGGGAKt6KUTIG0xWEV4YYcMg64zI1BtDNUvb8F73r2ca1ondumK+U6961
/L49KZPtLJSp0Aku6pvkKsggcITu2gMbNyRzd9eE1KfeubDZ5865UZjJlbMCsMW9At/B9ljhj5CB
zJnMGSxsqWlAV0lBS491Bfm+f3Gwklk+pWuOG7XsagDduV/WS0MSuXux7M62bswBIlPm5Lp7lbLU
ysgeBXo8iW8eLI5xch89NN5JrILKUXdQ28QcAV+ijOgQwh7eWR5vtwKX41bfBBtI+imJ3+6ySznU
4I2zfkB4oCd4DATY3YN7IjNLdQ9HK6tF+xe1ju5PCJ+EpUEILDFXDpJsLC/67Cs4P63eTe+UAm+3
f/Zh0/KwYdqsIKDPvxGIIfPUMV9Ll8NaDiIehrRBmFrwtqabUvWdDYSD9M2WiPkGWhQMRmhtqD+8
N+eeXHKt6t0hPcBc89qNAGbI20S2xY8Kz+xlZyGKgMqVww67H4NePQWjn/nnEYAwvV0mBCmHYkwd
/XPqj/TbswPZ6B78TdwEFbS6KA2I1roUcJKMT1Ije/hjK7K23LWUyfOuafpO3zmYGVuxo3TK/X7B
C+k6keDtCFl+3nCJCdjNqifpFI3cfQIpZ5WWh6RQmpnyaziVP40ZCe/HvrfL9dEzoH+HqrUt5noY
mhjHoAjqg60haSPMvO5eAiPxXweZgKKkhoeRXQoqR2FXk1ezw6et+mxWKX7yWOu759JYYOEi0kr0
qC3QLSG0x9GE2t/qb6Fwdw7jc2qrAxOxSsS9WEaXeVQ69rvR0qbksWdof3DB3cvIWSr5bbb0qd7D
Qep8eMlN+5GoMQQpbauNPxpZeWGzBqr8xqkB4lMF1li9MKYx22gQmfFxmbM8wTe8trrnpnDSU0r7
VJ3s0ZkeLNm4HGtJIpOT5SXzd4udlS1eIpGPrGIcP/pWHaiTYnpoxUyp+5ftsCIuD4apiJxcGV0o
beFjxe+X1g+jNHWg2GxYXmtYlB+ssui870XhQ0fXBDa4BIYmSZGj7FZpGma9kTOEYLFcLQCSRVT3
Cod/z0dbuoNuU7YQsJJxb3uEf8FmnMEVGf7QxUD9GbXI9HG4jvOiKhRqH9lKPoWjWxyj3HH0K36e
HlwaVgJ1jbH+5M/gwKFXTSZ4ltsknzkgV7mVbULLD5LEiJ2ZQ705pnO+mE+IZ1Ecm+swnW2jy07e
pK3+Dl4f7u2QchnwizHHhL/E7aiKHSIcXud8Yu5YGSl9JKEZyJQhwDF3gLg2qEvLAST2c4rrVqjR
/5IzBr2xvoixSS8K78T2DMbuIcjKPDGH0hLZ1yGv8wapscIDzjAyQraKziBGlc7IWyP2bB6DqB0b
KvG04CfK+DK9M7MtBjaDsFfEmqXyfqdVztJElttXH3Sozk5IvEF28afCRj5AnsfrmpsA/ShT/CYi
x2W5rfj1PJZsq/4tGDlEmHTV7mbpdV/o/t1gQ6YWVkDVf7WL1SHhgWyCAsKb5UWNbc9lhD1z4zEg
FhOWR5MRRGZdUT4pkZikInVWdnaNghy8epig22lV/TFw8+VUQyP4DqekPblkmzMWNovC3jcWfimn
2uIJYmBSwrlEJ+M3sUYfu0a5LQmLYlJoXWWmE3BKkzAhw8EhWGrvo4+l+MZb4YzLv3gCjh2763Ro
5gfdKD08LavGuILSqXXxMnhtfQVwiV+kt3pe8qDMVQSXfOpzJ4bZwiL1u9X8VBs6iFqfISAMAdS2
1F1oi2jKjFSf444ydsbufZ4ZXuFU1zHzToo7rSzFclxmoC2IbLk5QPIC6UDCg04hLJ1k4G44REEE
WpCyCwUbncdL7P6qbrJF7XC9zCyQaK2+h7XfvtiAZF4oV8d5yKbZ7SLLT+Vl3dTzoU6JYMVeAXck
bOdCPZMFnMiz7092XCMFeKmoSetoWbR6jUnXSOfTlPvlC058OlkRcrVT4jZJJImQbeV4OgVix1sB
JKAaE28ZQgA+lQWCl2NAZucnRIxIaJIgVe3BLNfmKc3hBWLa5s3sfEwTa1ZFydrmz/uPKsuylIFQ
kj/LDpsh/M6cudytMH/2ZG1W7c6rihaFnRnoyb4WOVFbHMv5cj/YFUlYSenad3VD0GJU20I+9Inr
mHGn1xs9ZIUrHW2znCGsMKUhUAB47ltTULfvpmr1mpNhD+uLwuX/xbEIJIgy3Lzc5xJCPnQTKEt5
DISPKtEcNF7ySTHAl0uzpJEsLHO/JEChkTEHzk7jP8jIazwIuUJ32m+ucKiRZplh9AFp3rtXxcz2
U4sh+VxVzOqjEYsith8/gOg4KILOxiVfH1ecvapwtjvzA3VbnUfuhBvACaewjc8eoFciwqWTMTGS
pQZ8ZWpmOOu2RoiCqXvlhVnT/JTPTEvZx+dZPDgEmH3v1Grcl7psxdGtceBkw9JwaU/nxHCeDeYq
DdkhuASd8V/Q0FW6KccR07Vno6hR6U/w+eSOUacb6wujnrQ05ua5a4Q5xZ1fw0pnm2LabONJiL/H
EtjrXVvr6R7Xcd2MSE3JsuMyUCqFELkNfa81VkVzyhTAPJQTMj9lzb67F/Yg3H0uDb+NRG/KVxRv
PYSYsuE+ixZOBHSb0vWhJHo7JEznpcN/AXXliDJsNbN5w7Bl+81nCKsD+ZqWitxldrzj5FqJ/bHp
fWuGbz1Oxt1srr77mLgsvQjtL4caVk5gW8GUtKHnQMCI8zxJH8wcMQ8K8Gk+EMlJxS8GpFphAKmN
OzIAfXrNuKZ3JXO/G/JOakb3YzV+JpxFw9C8SLXJ22fsEvyOMgI88FKt3HXejDZUn00S3fKg7ZLT
lGlldhGVbTwaagmqE7A9+i/g+uFbAU+rRnuBT/a9r1f2zhsx9okhI4kOCpiR16HRtM+DkxX2TpDQ
4u4NjwRvRt8YYcFvLTaFR1AxPCvT9KFgV/4G9zvPuImW7R5Uj4YD+m6dkVwyj0+e0JNvjkEk6THh
ke4EYe5fChpFclOySr56qQ/Jr+PNrKImhX+FZEFWBB2hLa7ZnAqwMKUyT4ftwdmFDsMZ1mhC2DmG
SrXzxaPlYRpsrJM6alqHLc9A80s3jKHXjVli1/OIXW/C7FabW28/jNL9MJDmnO5dO2cfK10yYOJe
D8pHb11Uz/ETEKAnC/w5MQOqT6VJS8CLN/LUhjqF1Sod96pJ8JKMdB/Bwz5ZbTSTJHUg9fNnE+qz
lhMCsXOaYVnvEfM1mA72nU0GZDbbVdwV1cKc3Q3ynOm2tL/PXdr64ZI1po2LfeF1rPMeUH/VPbid
g886CNLmg1HlZgodbewfp2YpVypGx44qc0OIBO9ZFqVLwzi8yocZ3hnQWR2uQTu3e1YKb1Bq0fJV
xbpMV4xz2i8YXKE8MGZ9cm41hsoq8rPFuFkh1LH1rEYzx3VNltZVPZDlErrlmnx2ptR5bdlOnHDC
0Fxe6mUy7xDDMeBB/EyI2kWryY+K86ad87OfYfUZFxWb9RW+GE2zWZzmzY7zILN3pjLs5IaXfvXh
zU3zLhjYtK41ZvDXRrPUzmVsKObvbZlqCH4EZp5nv+YhxVsrDY2EhMMqsnSYZXsz75wrquSVyJdC
t+Hh5NJ/0dJZ6GxOUCAIOxla/0hcvUABvGQrQSQQaZvdosHurUOPcU1wIxL6iNgwjdUnl4qAgdvC
cWcZ+lYy+juq6mE9UqAn/RgLOaL7x/rBiHMTdsMOvmSjxdNMIgRsKsQqLw0UEmdfTrI1OLY0Mnx7
0x6usZTWqnMFoPll1UcTGHhss2+Jy7MmukiMw5U0oMle2soq3Vssj9zpR+8k07QroPFPpzpf7Xst
z2znQEXVs+vDcJvHcIH7QfpEYQefDGHXx1lkuh/yV2w0Tj2mN3dZL3xGEJNZ6zsP0KLa5ZqGus12
8iG9yuw0yB9KVwl977J7TSfll6n46CHG3OSQjUUEU5Hr1W22wie5rnCLLfeoQ1L1YkxpQzveL76o
4UBj/eOVIpkODPFk+lBij408oJ0sY2To4/bL3nWrJIdiOJNmpOjCkV1CxTSo+ltYKhD5NXWHP2sH
pFXm8j4demjsHn53KrIUs6urVIGXPtvClvewH9G6rwJqAOVlVr3oS5oF/TvQ3e8YEpU+PBbDJ+cj
wEXjVwSlTjMHekA6HqCqyRtMID43CPhUyMxYj5tsfs+cdwPO/orY4BzCnAAfER/DDhy33hh2BDTf
pVqW8UDW0/TUk3gdcRLkD0oMIyFwlJxRUKsXfGbGa+rd93Tj/+zyAACYiwEdgVS++bqj74Iwd0wl
9ExBXxqJIyLlyLa7R2WL/ikw+vRHOUiYUzLrrzRL+/FneOTt9beJDfgIZG5uBPjshp78BbACPl26
DrHUAbhG+iEKLlAY6rET9Kdhh4tHu1t9OW1sPDj11JZt/OcP8BaW2FAQ5jMUOwaotGm/uQEN1YSO
yfuCXRhscijX6VnLGv054Ktf+e44fXI4i99B3n9z896uChSEXZjLuJIy/9evnSLNI2tCYDWvFU9M
bLLzpOohMuGqZrGeI3JIc9+/5MYW5wjt+wFrieod/Oe3W48LnvPTPAELY9MKtp//5db7vkIszJM5
CMpQeXZcTN0uuhonRRAbWeiXFueo+kG0dve9ClL9FkuVod//+fb/BI7/uv4pqjA1wbqAOawLSPbm
TuDLUkvDgCaeL85i00cllN9616j1e+e0anqAtmJ6UQec4mwaueGHSSWe7UvMmobrIe+N8rq0land
FXUg+x9qaEpEwJnrpZfU9or1SAmwTARkDTjATM1a7pKk8WY2bwEfyRYuG67WLeOuaKHFRNpglPpl
nX0ItXMrpNo3tu4mxxwzq+oR+YUtX+CJ++aNn48ILxyRjOkRDJikK9PFnupIYKGyo4K08XE/ysAu
kZCjOAxnza51hWDYkc8M3hdjN45m9R3pqD6EqoM+GDUYh30Efjdod3BNKS9FNSfOOyj5b4NJkkpQ
6QPEWXjjOJ715pbrkGgXr1Aoy7B1jmeYMftE+mvstGb2lEMEuXIInT2PspJk8EjjFjd551A02+x8
XLKI1Eh5/PMyMH5bBwzCGMD5OF96oGw4v/26GgfCn1MNH7p90Pv4PCmUZtqZDEdDexqWCl8AP5lQ
RsKjbKPUCtZ6N3pURjcdeNkWeYpX6NNMQkV3gta26AfYO0Yb2hOgx3e01f2Tj2w+PS4JgNFO1Vr7
ySPmAbbnPDsvzej4LrWr1z5rfUea4pzDAC4xym33aaWvydE2kRaEY2viBDubNeQMfDJgvFTJQm2Y
Avvtyixp4A2OxeRdkGuo+gz64dj3xE4SRFXauMt+8Ac3bU+UnYPO+EYKe4/QXWnhoOX+VYH/oR1j
Ze88m+3alRB927kDLB+T+lNjeMRjLIM90uli4NHtZQ58EgZI4WiRJ6CnyBgGQutKwxzyu4VC1TvT
/jDwxnh6zXfLnHfjrWt2NQhi3XYPdt7oHKjQc5aTixGQ+zQa+GalWm5BnoKf4T6mPKgnNUnrS685
Y3PpZ+AXUkfxa4MCayZiX6+MV2BI9/ByhSnXdV9CL8tu1NApGuR+9T/ak704UdGk60PPi1VHEhMR
N86pDcS+SjRQNc+pVEY/NwZoiHN0CpAZGIYxJwymG2fKAxlj0wBijj9kt+MprGSJdpDv9r3jj1+a
MrXJ6cBy5TwbKaRYsjD7/TgvuRtRxfEVxChcGEwKv04IAnYfBkllaLseW/nsdsqxuDlLvWKZOxCK
poiQTKm+4XcKez9kAeDNjNvqgDUPgzDNukq7YOtfjV7jWqlbHuCv+stdU/R6E2aa17/QklEIQ32B
CdcXpphv0z5o3QdjlOUZMpMBc9x3S4FsJxsPkJ7IeUsMcmoPtTYbzgUlIF86wyQuu8HQIHlB6o4H
elD4doclA25UVWckr7YY0EOVi4IwpnBtPPfl7PXnRSNVizzWWj1VRT96IUiwPr5zir0tlTA4pO51
tvCbLTzFesMlwPG80UVGPieCQYkvcNDdrx0pL5Qz66lmof2bc9ztetQJm6kXz8Pw3hxYFKPjOJlc
z6o06wP+xd8WdC4ignHyVTid+vrnPem3IS7Xc0n0CQiOgLeAB+uvW5KnBU2JSQxqOM9BOON1861I
g32HDvJTXuEsg6nVVF7GYJJhkCnbCIfAnA/M2v1Pppt+KTy9pkF27VitHhazeEfnPvG7KkviAKZc
RD0kr4pmqq8Esmj0ppn9/Ofv8Hbsvn0FvoFp+oxeDF9/s6vSnyViLHDdS2dsX1AbGHsPXVTseiuY
a2piiKYDA16NyBIOf760uc09/3qyw8chmIHUIyb/AV5sb6axUo7wIsfE3dcZkhvoiwUGub2qUZAl
ujMGN7U5oSeCbgzVtXdTuB4a2dMv89A6Y2wOuIBHFI04O/X02FtQ9WgeaTLRNmC/tX5zS5e15q4A
Eyg9aWIi9D2B2PvOCJk5bQ3tusm8ANsc8Kcp/PO3+23tMwTg3sIaYQsyrLdli1ZP5MDJqUGdvOSx
C97zI83xczUMhKYw0bX8nTrVeuu2taW/bCb2sNCoGKmZf12NKV6D2A+l7UEtOqh3khI3448VLnUo
LzkI7E5lFw84ojqYaeeaYU5hZcUogKxxpw/Ej5KSqCMwwZ0jYK7jdtVT3Zf2AAOBYF1gAoUO2RMW
IqOVYfWTVo3zY2q2WXqCSgRYn0kRlXTFOpmNTkXPaufDqYDD8a2hO9ypbXrM7ts//bzV/1Y22W3z
Wn8YutfXgdixt1ljZGd8kw2RUqkY/utfppht1/vHP+v/6+cfSV9l/GX48sv/YWzAmOl+fO2Wh9d+
LIf/+j/85v/+y//XH/7H68+/8nFpXv/+t29yrIftr6UEpf0SL+awZf7rRLInktW+fan/I+Lz/PZr
/5NKZphkj+E6vK0Kmyp+s8lVr/3w979tP4ELD+nF4R0kiu8foWS28Z8/aT+bJbBrAF3wYvb4Qoq/
/+3nj9jM+ffbhk6W0b8TSmb/umR5/6FGYIDr45dHVQfD/Ncli2+BSf+OkU+gC1gE95l9nwxfkg0w
HeK+PlKmefMH3UXGerzdV81DkN3Se++I0ogdvNexcNrj3oZMZcuq/li3T1bz5CyPQj3q641o78ah
jfMDhkhhPh+QCS7+vSu/+d5NOl8xgnGMD//+Uvwoyeeo/r9Zg8RbbSmR/3oV4jv4+h/yB3l/v6zd
//29/1mGGmF2BtTCgCoeFANTVBb2/6xDfuSzPUJHYagO14Bm6R8r0bH/E6ouAAhEBNIg/roS+ZEO
8xkGCzEhrMbA+HdW4nZS/9+jaCNhAjNwEJKW424VxHZU/aXV7aSSjGNTDWIShu9D8mXumjKkG/XD
QRJvDRUJUJdBFR2x885J8dMW/83FgRaAd/A75qu8PSp0JM6VqawklE2bMZlKPBw4VtBXKm68+Fqs
7MJOucO5AvYj3JGRLHHMxqHUVX9mAlEgYqaIqyKH8niTOZSXQfEfCY17mRYIxkKgmrtwd824AWRi
ulIkd5lR/Td757Ect7Zl2185UX0o4DZMo17EA9Ibeid2EJQowXuPr38DlHQPmdIRS/U6VRXVukdX
IjMTCey99lpzjjl87nspHxZw4XQHi6639CvR3Fcy7Hh492mzAZGuPodK10NAQjwQrDAO+Y4uhWq+
ZPBZYJCBLOd5gX2Zjmn42EwMzRySaYrAgdA53BFlsTKkRDxBQCOgJtKaNgSTDOvFsUtEGRWe6a9j
o4ijBSfrO1n2j3aGf1zvXy/3/+e3+8d/wZ2B7hLZSNzG//xcotvKu/z1vvCvH/r2UKrKB5N6QbMt
i9aeItvc9d+eSVX+ICuI5BCL2XMOwhwm9z2xUtc+qFTymszDglIVWdDrzYHncW6KMi7T9blV+WNr
vPh2v7Orftsqv//5Te6i8iJG+/vBYHuAZEs1LzMZZuP6qb5OIrAgk0GguCpzGhURGCGEhf62hFVD
nGAd49pZYF2BwzXm8qpT6+SOAufZz5PHbtR2Klq+iNHtErHLtCzGAqxR3hF5KQww7xPyoAEuEPQ/
vHIgTJ78cOhXo4nwRBlHYEycMqWyP8fxjCw18+56EzelISNsrNNLev7hJrBG3E74fwiIszlnKOdq
O1ykMk2QjsgNR5OUo1WF6nXV73IMQZywEVVLwe0QNl9wPFEJoveg0CWOcy4ZF15bmw4tQfa2sGod
I/A+KXa/CYzyLBvEYTDjB9VUdnqXzt0r4IxN2m6VIvWXnR0fPFW0bmsUVwRUpesM6tfCbIdk00/J
2VSX6taTkj0wwQPp0HsTjf4xZHFrRx1XGqpMphW5O9oEhpVxdB5JI3BKjTZXldcXnKgkHDjwbKtx
E3WSWOuKlq1Jsl1acb020VO6agnUrvDJ0VONu6aWMezZbqUxpIugnpBZD4JF067p9p+VRefaen4l
25AUWkxw5bCspmobDoObFdoWtg2B8S/utUNfpFAJLMdLa1g6EetcVNzAceVfluatXafgNxHHc9bL
kb+iGEZhvLbT6lYdEI+MHmwiuOrHUdeTZYQHiw5OCGqCN9P7n+NqcANzWhcINIDvBOo2KAsLtQsn
1MC75gxNPSwAkMeT5mIBX2SM3hyhV8soQP+VmgAq24Sxe7yV6POpWbkphXEEK7JiSLLOzDJf+JTG
Cz+u90Qt7vvCo4kYIXWSqhTzkZk/cCYw3ThrcBt1pYvEY6XW5he0A7WjF7NEFBRVXmqp04bm2ova
z52uHCI7BkXB4cKJaX8WabzWS4t/hwxOVptZLxNsIkJRXVkbnyAgPNoYlEerrFdjmx2mJL2T6vgC
0tJ5iUwirrsbDyqfx3wyHrIlLSKEEQ05PpGyDotocsKISWCvW58Qpa0HC+WMwTAL/VOWYS4NAVW1
+a435Y0H2YzZ0lbWjIOWD1uDLB4HtLIE5k/WnEKHusz9c+dl5pmML35htXQ9rFnb1+cHYiB9Dhzl
BnlD4XpyBt8yBh2lZmiCWntBUJeLpChdwlu6LrJ4RSNmaY7ePThmonDU5hOuT3RrwWddle6gC5Y7
zadt3OmfUd08VcA5CFX4bMo1ftRB3KiVmXxujfBaMDMfTOWgifGgpaETj+VGBbSIkAVbpwjXkaEg
sivARgyXNjhDxxrtA3ih26CMLv0SQX6uXZeqD/5Nugqx5PhwQ1UAeq5tZDdqRJnrxQpWNBDrMoE9
emLfIy2jFaWd6bX3NJXc3pNWXlYWEQAeveui2EwRW7Mc2a6Q5I0SdR1gcXLvivzZbJJtZD2DQzEc
uc6ve4WsdzCdTuMD4q6qtltZGYtEjBBX4CLdJD2cWiPVKX+RitLyT1fFcKfJ/t7z8aWnKRe44p5S
M/WGP8QAeczliBYDs9hHblHPTWL1LDV1xoVlidCLBaeUpJ1itCvALcl5iXRna1RiRUrfTTnVt9hT
zjvFL9xqIDMgh9XdyA2gJ0UW697WGNcUwS3W64XBUKuM7fswgjar5seOEIaF1YWbFPXawjbu7Ow2
sG7BGU0ucjxM58G4AL50SXAQi//UHUGBOOmg3sVVtW5sbwEX4HMOSreZNdX2WOpEu9lwd5tBXSqJ
4c61nhjCMzlCSOXpGYCuEHmwYSJAzpy8hZKk8eg6UQ8V31JvhZldmIKHrZ0inhKV+mb0GsNRa20r
2vZjaM44HfQ4arpRNONC1dv7VjAf9jRR4aeF5J1WLGupfkaAUOQWU/dMk6JYaz4+Ay2PLtuhe0xz
fxZP2PP3Z91WfXZpF/DVsFEJlxP1Ux+EkNrT6jIv5VU6IRdVBUuuOXb3fcufah1Klpzl4aaR7E9o
gOgpDdqul7MLloLB4VrfY6udrrshuKv17JPhGwc7Kz+Pugp1LXlgOd8SartNOnuCfAA/SGnv5Krd
INzGed1WW8QrPM0hlxvN1iopxhZSh9c7wsiIsENB4srjsGMu+UkysE0YQac4k9kviqQ5jqr1OekG
2F+Mepd2pd1lRopp00iapRcV50OvszOheFJ8+2tPd2U1qmnLKg+FdSC3BZKn0R3y0n8cevkBN+hu
0tN1lYdYf0vcgr5tfp6Gbp+3xXmoybqDRa1YFd0ANoiVAcRJdp8pUbky/PAi1Ma7VJa+dATJoKRp
tvqoXAH7Rs5umKhqUFiZ8VHPm4s0KZ9QxV2p+CkdZG5nOjKwBofGoqmHPWMyMgJjE0qNwkk07Otl
OtibxjSWyC+hiYWIoegfP5sRjLeiv2Xhqg4wIjaxJgUuDq/CLYr2yuyLji+IrAsZr7k9AmTO2+HL
4CvXjRdhAJG6fWMXZ2wd8ayxQCriyUvSCVxw1waRPfkqlMbLpEL42jMiWel5fKFYM93WugxzsMf0
8Dhpd0nCmJSDRtj7n+oBgW1nS+eaHn+uVQumkuc7YzZFRyoa5KVo3x0cLPc92gAIG3XqlD0BrhCW
nCLMr8ICXItWgiGzk02HkdqV7Bh7g1EtLaU7S+eyq2kPapLcJszeJFsD40PeEmjSr2k+LKXK2ncW
yBIgFzxbvbzWdXwqms/IplVb5RgWHw1U/u1EUI9RLhiBbxsBmLKx10HTlwgnp8FBZs3yUGPHHFfJ
aGJQtJut8KHgAm9+DA3r06ikDT37FjedkM9Hk55AMX3MPb4nQyGmjoRWOC0RX0n8hDgj2GvjsGdE
QAvWRsysFphsonQN3JO22VhzO2cIQutUd3WkZ47dgp0ZSHtYA+MKXWwDTzN2ctGE/THhKLfsDAHu
V6vX+CVgRHSEkWChuhUWMW1l9rnsyM2r7PBY+gMCwLSHttqEGwNOykppAh0tWXwjhTIAKg9nKiiK
pdfp1ixpKZdQcWA5If9fQD6LVpUOQsuCHe0y6zmUaYoiBN+7Dhh0JC7URdty3w9lu5rGUltrAoxX
qc4USsbcqwBkiiP8XnUA6rjoujQ+t+US1XuWmeqTUhDXAKWvQBzfnLHO7YHkHVjJ8Qiq4ZER7JOZ
8HWFki47vVVLLtkiS6mJFq3se47UNNIqjZFJxdEglmWdnBujBiBcWLeNOl4Zbfixn8YjAtNDXUdP
JkmXTmU2vBsRd0s1KGNHEFaxGAG2uEZZUAp4ME2hVWLj980vhdYaS9bFEOn2eN6z4+pltGn18lgW
HhTJrj+X8LMs+lK7bAYWZiWTz/pqcBog4XtraMwlgM7rtB/W49DsoRDu/JyEYFiXzwXo5z16/+up
sG5r3VpWkvW1n3TbNQYhXGIMkPETXkOsBv4ZUIe2xqMlmcsEcZejWQRC9Fk8uB2pxyjNchYdxgRj
47utjlQYj/9hBDiC+JAVv0EsFhojaIkEoTBDBIpkxNbgXZ/ioT0oSt04mmL1CxBBZ3MkH8FHke5q
QT0h6c42aJ/Yv8v2krsPl72nPpM7fOt52TYa0SHiCis6rXH1cbqhJ+I5UVLeZLVfLONR29fq+CCZ
FocfDXRbNYw3qleRw63dpJ5xbsVM6bJ2zz2c8rX2NygZSjdSxKfa7o6NHPWuLw27Gaoxin6vB9rW
p+fidA1ARAkl/AjNbAEE7aKDbeRUqfRFzcsjemDsPcWMao3sc1/ABGqSbt9neeyC+Z6x78kCB7tY
0E1o3Dj2NgJSu1rY2wYJiqcF7ZpR9hIf/10kgaf26lzsyrS/j3ENrhM/fYTesxSVvWXMbh1kiz54
2sTtLg6MM92OwCwHtcNatPLj6FiUYkPZBa8heMghqmwbuWi3MtECG/ySHT0NKGxlYRs+GmuxDQTL
tZ2H7WZsG6pxltUdLmt52XhJDwU5201iuPVKfT9Cf3bK0H7qWgrXGvPPcrTrBaPqXdESX0lup7SC
K5hQpsijI+Y87sbmVq0hteLXiFeWLiMB6ceHOilUjsbiYvZTE58ULZHPcAqN63utSQkWDueZ9j6E
CbL0cs1cFkb8pBU8jXoOd8js/dVQ2T0/VVEGdsKptKyC3W7M0kW0nmWVXEAtrEGOMEFW+hKneBB9
UtRg2mPy2KUCsmZXsiQOmrRGngcTi3mO6xkcR0m0PdOC9CIIxFMjmLeEZnTWSDpI6SpfSaJ08vkV
e3prJjOeyTojNIJ6q+GXEJ9TSeVStlBSKLA8POCKThpg6okE9hmDwwzeCzdNw1se18+0q8/xo3C+
qAA7WWP1jIOqcKUpuDayz6OW3BtalSJmSFc6tTUnWJxcI8r1ZSMlKSyJSXmE9Z+5VlAEKFjVkRsR
AfgYF8kB4+iTAgiVKDl+Cu+CTN8luIZOFbBGQ4OaEjIP4gQ6xChxgLCXpRIpbvrCyjqMlvQQQbig
EGwSZS9mVh7S/psJWBnHECDC5ABpjGaVWdMZds9WvpxGQiU7ShCN9JrmomAOlzYFNBdf32D6vjLI
fIFY4jLkBh1rElUz1luo/iSolDtDRqYoWWIVevWEA8jY2zMLQ1Grh8wP6JqAR3D01hiXBlZAdnT9
spEfBoAsW7XQGdaje8ZTbmRt4+hWeT90InS9crorTbrw2nj0WL0BAJ/RDqxWnqmdq6lwc9tc2xkS
47y/zGJPuGoD4ibP92EtH+n9HhtKsMDIbuu8ukkLcW3H+Z3SKxtw3Y0jlHrTTgiNg/GGNoLuFHZ9
gYRHoTJRqYLUngG2+hHdD/rdeqo47LYPUXSW1uVtlSLUJNEx3qjG+FyReFHCYVjpVGBePx/jYWPG
RQvKWQSKixhfdQU494RZGAfjbNfZUe9MkH5nuQ8QIi+EoAVjzfusqfegVZfdVF6G3RisOz952MPR
POZFeuw64C4D8SAAas6Dqku2wvJ2Ga9TpaPmCiP4UpvloZAt15DTtVRwmpZFeTBb/BkmtGMjfJjS
p7K9EMUTXXN3aOJsYUqEnRfUJHIku22NkSFUvG3anNUVE3rh5VdD205OhllnIYbgeoQyNwuymkUj
UDqUXUetb8pno6nf5LF1i6Y5Q5wAqAkNnbKJp7mkhJmaP4PgA8mbTWeQMhG6t4R3VMUGLdpZUQMm
xI1qVPUNU/tqlY1PIhJPZmma23j4CmF+C3MWPYN8XiJUPxOTia1LelZ4R/d4TxzEkw8Z4fKbtomf
c9zHjtWN3dk4wqKhle+qRoCeoxS01sMIhOs8+ylsABBmnKKwDujWRRbSBEPHL9RKa4U+H8EevHec
oY6dherXKuiZtzcUOrraeGtVz6NjJyxpJxCF7I2GrLhBoQ3Q4/BZ6J40uXUr/hOjnv+ZvWV1nsD8
c1/5+gmI3V8X4Zeq+vLXU/b81xH2x5fkZHI5/47vsx9hfJiHjxpiEKY8Oq7RH31mib9i3jNLS3Gl
gQ/7u81sfnixKMsgbubQonkQ+mMGaXxA4kR/guE6NwHAgD9pMyOZeDv7QSliC3rMvIisKDTETyQQ
OkkfAbCeYA3krN6QOcZdbKzKOj2YYYNCTMN8FU2jD+a1CTCmXOF130+ZZ62sLloHCX9DTzTY4FgL
nEbRHgXiQlIByiV1Boy0MN2DztiRr7qCJ3+NvOexr5KveqETSWbuW0Pa+QPIgY7UJiccoucZW84s
5M4K8hniNTRLtc0f7GBCbYsJcP6PyBdYoqOgcPXB/5TWFsg/FBuuQYfW6TTz06TUX9LYlpYeKPFl
2VnSErFZsqBpzwRJO9P07DGU1Q2FtTwTY31QeiFeFA3NPwJsl7oRgjkhQ8dpnCZ4qfGxIgrWsbWe
dxBGX62BMwPZHggpRPmAoebRzsEqKd6uackM6SOP44ZJmhAvT5n1SabyWqcew9tOyYpvbyucEyaq
UmDZyQpAvP4tJ9GhAFM3WfGys3KUQsZZ4A+U7k34HHjWjQ/v6zixyRERyKKNTO4uDbriQi/pX0s6
Xu6BcwfbYgvfLnr2Bj/CW/WpSv3UTUtCJ/qiPdNz5T6tJTxs/SNw+7uaOEiAHgYcMbCAaHG2kxXR
fFQrfAEJpQQusDMkdbR8if9Is+RCsqd70gVwHgq+I2KtHZpAl21TXMSQrtxo5POQsggk1hLaWp10
E3nKoRraZpdYLhTPcpWa1kMDoDAHIYI5gImEGrYOa5XsDvpHU6atA3DOwUBFBHYefvLqYdxbUFmW
fqtKS3vU412Ql6WDfJpO2qhfGiQrRQa8M2ohbVfhP9uGXtAg49OaVTZo8PsFdqXEG49NHecLs4aG
TfU70GKFX5gNvAUJzD6BQirtaJCakt02uDTa+gZV5IDZVCMPoKkQEgoIiAnuQpjl3i6q5Nleoa8H
j0jLUNfWUsKYxWDnGokuQQLLrZn0xNwEEze7IVrHLJQl5zP8GfZW4cvSlexxKrp+kQlsW6WyU/T4
KomqC1Pm2wfuepEqZ6MfrdQyfny1ev1i0MTC9Hr2y9jTRmQ+4yAEgCA8gW9nv/Stcp0+L77zhHmM
mYs1qkCwbDH6OD15T1v7VvJAFN78ajP7Q1d5VcU+ebWuVRRJ4gy+Ni10zIZvrysTYF+ePRB8NHnx
WY9btmlQjIVx/fD7T3pCovj+4gzaDbitSNnFyVKXpYoGUl/113kcf9IEdjADq606Qm/EZEkA2vxF
pDVkgQTAZHqQJnP1+7fA4PCni42/kCWdlVZG0P/2Ys/Em7QUir+ek7N0NT3A+duW2L6ASYMzi9+5
3CfEr5dPPOuieD0E/ILP/Pb1MjJiq87jy/VsaGMNEPhgvKvi86bgka/6JsLuZt/ocWlDtervIt2g
7f5JLQl0QdIXN/RMwcKJJtsLXb+zc2mRtujeuzsrJx5ejTdaUZ6ldrmenknagtKQNAtzLJbKPE/L
WhjA5H44U29uizx8ivp6K/n13iuDJasRJ5zgi1EO1gKZ0SNxAjiNNeUA0ADDLbhdHKINvXYFHD2+
vCDon8D93qSo8pyYBLe9Wk2S2/X6s1lWD1FtZY7OFrYuWuUy0JGwJnYFnNEHNJmP051asnxatMhH
6yaY5LsRihA5XtaZKiD25Vawy8J2lRfSpjDk7/G+fzSJ//8RxrwZ1q+/5GdP6Zf6VGPzX3BOj1vn
nyup/1u1n4DJfJOCbZ/RZP2rZjLsD/MagTTr2yh9Lqe+62VMhvMGakkqKdxHPEX81ffhPJou7BKa
sCmNGKczJflX1TTLvdB3GuQQ2zrdBM3+o6qJ8uv1cwx5DnmjQUVHzIZpIud7+1xJVtSMphTDiO+V
9FLIfWw40+RvejwFwTZV+nRr9GF601qSvwNb3U5rkZro0KUpvgnrotth0EoW2CKW5IMk7BpDqZwX
DBnxIiKU2VWcHM4MKTKvVAC0151VW/lKNSrvm/rmj27M/2AZ330hRJKaF4Vh/deqzZ6R3+XZf4Ob
cPYs/fNd6D6NKSJCZFwU8/Xr23H+ue81vGl/YB212dd1QE8vRfeP+9FSPujoCWT4T3i0ZknI3/cj
PzWLC7GPyeAqgUP9fT/aH7h1uBln2Nys7PojsciJlhjiHDp802QXn8lpPDW8h9cCrmzATpEVgbLq
wrhZ45DNaUzQ+WRks1LqwV9xJgw/onh4tjDdz1XFuK6meiGXyuSSjYrg2s/tjdzQ7fUrsLiMNyx1
dvV7F7XekQjYRVscmB/B8iuf7WBUtgYu3m834z9qXk5CWr99jNn4xdM7H5hOpWB48AHWaJW8mjSk
qn58a6JaYYiMnMsx8IRyih7XQTk2NP6CIqNfVgwkIs2whID8lnNUbMUaM73BZJbBnyz7jVtYKEeo
I7v2GjZ6cTVMxb1M6+LVPfOLKkqbr/DfYh3eOoc7wjQU7gNkfNapmhvfC5N7NHyrmvMlPl1yaqza
Hz7mOuEBrl0pMo3yIn/KRz27KsqesXkoHzNfac8w3qaaq2tZdNHJKXE25RzZpdYw7x3DaKktbTJy
A7WD0xE0H8ecSSrM4u5J0iqVnu2YZpeN1eauJI9ZvRhkgFV2rtIsCAIs8zmWMUdPsmI1BuG9bOA/
WRg6TQ4HLHsw856b6NPL1fjfVeXVZjWXrv+8qqzbp2eaAm3x5fWKMv/M9xXFUD5Q/6qYJyhI0X7O
hq7vOxx/xU7FgkF4NNTBF2Hajx3O+CBoJjC8xQMm5h/7e0URCEmRwCMpVmTqW137kx3u9HbGt6Qz
7kfNRsdAEH35dkExSBOzR61rF/gi7r1KJUlKb8IFbmPiVFXpnQf/5de9fnrmlxPYGOfC2DbFS4j1
awGqDkIF4wIxbJ4Op8gWFqd+3e4f/XRsdxw10eVDjIezLnwzeIbKWWSbotKUrRxPeMUMJaSNFpqt
+rFi2roJM0+6wnE++ozwORviSFNJ1tUA9zCrVeW1GLVqbWJzx441t/DDMtzR5Mh2EHDUm0BgTpo7
bC78CibnQypvMe0MNTIEr2mJVjAxvhkjcXLpNBZwoL0uvuyDwIodHFnR5atb5xeLy4lQXIj58lDT
cJMgOedL4V55vbxLnjco2TRfHjspH7MqLW6NnrMcXWyZnNbSYi5pDJ1JoHgmPfJfur9S9YT1Q8oa
LOBxFMikpiMvgS2MgA96TZQt7Dr3b6MitVw7DplzkJRW0fvPJsUxRBmT3xd1bep0Exk/xKQrz3XX
RdGqBZax6zG/bpMyYpDRZMZmkBuROqYRWXuZ8mbTj5p0IFWVMas58ZvMHgqFg5XOvwQ5HT+QAcik
b4ZM/f5KKSfdrPlKocs3aampoPmUU3v6hC2wUAwmSjKZRzM4W3GE5TNNk3ykC86oRMVBlDVt1d6g
WwWTa2r9ZROkMnG3irrPlGG4BkUriIDg5unqNnDkWL6T4pSmLz2Fdzxip2fS+Q3TFNR5wnABCYW6
9M1XC/q4L2KVY1OWeVDbJsvbdIP9EMI9dkxd1IwHOrjKA1k7WTg1yF5sGkZx1b2DoJ1PgidPIBXK
rG3lf2Qe+7fvo0nAIwExaxZT00DtkFDpkb1kvvf9zL/m55ehSrF5hrGUs369vpMjpFNWEkdwtshV
cmpRDQhNK2WBQbFmxkcchA2Lb8kjYUHj8b1dXEfMLHLDd5XEy9+7+j8vcxpNCAXfKFszlNeTtyNS
VHhqntek344lI8Ok2PoaE5f5NIwVmdyFS1nzhLrMmEE9RSr0UToL+5ZQ33NTbdZaB95zFfHb4W91
mXfsma69h8Q9aRpwi2hzs0K3qD451cxWldfXDL+XiRkess3UQ3lJ0ElMSrZrjF7etdZ5MzXqt8vy
R9v3bxXhb46j5/9tDwbKzAf95z38mGdNTZv/qXm9h7/80I9NXKVNz1cDNBp7Ow8PT9WPTVz9ADUS
bfl8r+vzofTvY4HxwVJxdLD/4wDCdvH3Hm58YM+d22Lw9EyKyT/q7b+gkl8/bBZ+E/o6Og03WPNo
3d/eOJ3V1wY25WEBz6m+BaE3fQziYd3qiZwxooWb2c8qwrQ08i/DNBgXoTQNu0yLpF3h9+1HIl5V
iJFxu1cT3d9ihkiuYFhzXH25rH90v/1PP4RyevzdvXbTVnH9Mk5yn8LPef2r8+jLr/hxIFU+4Eti
/INFAUCHOm+EPxoktDrYTDiTsorPTRDW4O/lI5YH2+Bf27JuzD2U+ab8PlbirxiYU/pgb2MixXHm
T8rHuTx8fedxEJ5TBqhVXvy1c5n6esmCJiTRep+oQvq4uRtTGN4KgZ8LI4HKxzDja1dFxZ2m5E+v
LtovKiWe359fl5p6PglzUjdO7niC77O+kFByceXURceQ/iqqhzn0JWvfs7ie7pjzZ4RtwimeMzdR
IiclMpey7TqCXleJ5QMvTEN/VRvq9M6OOb/j0yuJE9Gm5zB/odZJxxiQKjGkCq8C4B/vf53O4EIl
3oBNzHZ9MNClzkmt1dcVgQvb31/N041nbmfQrMYJw51k4lx7+y0CxvIn9NroZITQlmagHyppOuZy
G67UKlSWFbCPd87Rv/gCDdiKtKwxZSught6+pIbAryEJ2V/1HhpNL5M1Lm80uaIUwfnvP90vriyL
FWg0PKAm/byTbdW2kbX05FpjiCjCC9Ub5AXYjHBLDli8J9b6kdng3pq6ZJM0hv3O53w50Zx8rzyB
PHAwjXArc1p784QYuA94bSGhRMstoobxYMgoEp20C6xNCv51oQFygbxL0EsYTRpuBBIL0bxRFsUP
Nss9osdQvHNNfnX5odCrvLPZCPhi+X91DpsUEdQ5YK4lZhEbvNIEKZepq+OHbbn6/eX/1RWgZUXD
ltEBi9i8Db5eI5QS20Sih8Gq8+18n3ee+BTkVvKYdaW4LTu5Q/neu4UcZds2PkglJTpunGiJV6Zc
TQTkXcaKp0zf9qJ/7kGdloTc9NiF2ZktDJaC3t3btyVInQKzNR+gBq1FDU0MsDPII6aEsIBC4VC/
WjeJDyNO6yZE/EU/Bm7qeeOZnZOm3au9dN8aAz81KgnYR92AvUxzjvKyhXGZgQPGtcTAubL0Q+hL
n1KsHi4eRTNzpCFMNpHRi2vG3rbyzkf7qR6gHKFvzvkRHRzV7rwjvb7isZkHeKv4dqvAxNHeTe3e
RPJeO3XOmNH1SJr7Oni5QUtJGog/1BtMRkS8ziHYGRjoagjGYzpg/gCoUtj3KcDqcQEWKKDhRRDU
8vd3yMvZ5+0z8gKegi7BLkaMxckdMpSeGHNyhZZT7uULBq9t6eZZhiBMVCkEkFy5qhOkayy+WXvE
mWBdRIh5Zm2+J8WOUnqcSZG2arx/tYG0G9eIPvuE/6NRbal0B1XqZMearTT51F8QmR1cVp4P0BNf
KJkSQSwuiGEm+SkRrp9kKz9EOIlLrdHXJUTNnYAgdRUaHsYw2qzj7JyznZ4j9G2smfptxEHrc6ND
KlNaxsa/vzw/7z+kAshs1DiE9XmVfvttap3oEHnrHl6usCOLEbd4ZpXinf3n16+CBZL2Js2l010O
J1HkScBilxB160Wvjl9AW1vvfJSfywU+islnmc9hyFHmZenVsiPlZTiVoveWnMqbhYgm86FSMXz5
fjbnxpGf3mIEcccqU9/Z4n7xylj8KQZoPrEHWPNq8OqVyb21KWtre9kJDXpNgO8n6GP0kRWkPt+8
7f0quJOszHznE78Eery9t+c1hrEsFYTAfnqyzJAjHEoBNrillstazgHf8u60rqqf1DqKdeBHglmr
IkurOOzTGFeJPG1yopCEiz6mIDTVMotDEMvjc1R7h7JP64VKm6hx4iypbsjFgzsbmNrNJPlF6hhZ
FlxJcZZCBZH0cw3a6sXQxt7697fkz1vqt4WTzqWCqf20f492pRyLQraXQWF3K7237OtClFd13LDA
m0O7ont5RhczWNvSEP+nLikPnCHTwGDacvJdkn2oI7yHYpwjeVw3lR64npThIwdhv47isjtPJJBd
xUiwFYBVdliMpqspkbWLVPUwYmbWXWzSLB8Cb1ro6mytkE36jLluLCHul25a9XjI5eKLr4nCadPq
CXmMd9ao2nsd0Z/6QsLGeozIi3WafgxDorc3pj8MShd0prksfdW8mlhO8GnZM9G2URpn7CtGIJz+
tmHj6YtElPZ2SKv8wqtq/+73X+ov34rGSmxSWPMFvYgMXj0jQ5ZoWhjnPCNVjPpUbivU27gNDSCs
W2tSpHOTgbpDUA/2GPQGeAfNg6JVzdU7b2Re0U6embkE1mc4Gyfa09vL5ttMeuIAl11JkF2rbqdJ
yFvmMeGBCq1xEprpuOv9w1hLOtKE2l4rER7pIlS/D/T/sUz4xZ2OCZyVymAUTFv2ZGsKNHLiJQo7
XBy5dktL0zoaPKn7WslKmkm+SXNZebIhl5CGVpfvpEX8YlHW+EZYLWfYDblBb2+OvPQaMyp59cH2
vKNX29ZKS/XqW73wv8fyV1McYBevbsIZdvP9L2eFxb//m1OFDTjYv+7Cyg9/OSR++QU/2kE6cAAZ
VCmV/VuigGSA+aADQ8sTyT66n/kr+zHTsT7gUKHcpEtD3f1GtWB90GQk37SRqH50dqg/OZSfVrYW
kD4DibFMVcts9XTLGaeqKobaACalVygnmeWQCwF4alq3yfj11WX6DxzE59dCosEcCl0Ze8HJ4Uqu
kykB7U+pmyF3m3w/WhqlXCxtoKm/f6WXM8nrVeHlpdAYUt0ywDbQw77ZwoeJqAAv5GNNfeBmmo2j
7i5Lh37B4CdepRVevaHrCD3wpIXXFw+jOSwmT74IQj9/TLWvnX8lKXpEzzuVF97o1B41nKbFqtvp
WroM3iNVnZ6q5/drM2Bl86d3QCDS2/cbWYj2e9Dli3bUQsT3JPrA8i2YkXDeIxMLay8dn3dq6Zdq
8M1V4qDFHUYzENIZGPKT/SRJQgGHObUXRWQJ1yqBCZfd10S1k0tiFI69F6CVl/r8GITS4AIlWpIR
ax87HY2jrItFWQDvDy2UVQ3NDqZOWo1IzycErrsbsLivQkUh+BSqJgJKMyQ3Nytdy7cfR0EIS1zg
0K4MgBMEkDS6pDljMOluS4D0UpjhOhbMN4gd9ACvE+NbVUxwcL0s67xI7utKcrWhC98Rx70gM08u
CVhKvgj2NHppp6KJqh/8HrmEvQislmgJEyeHNsbPWYL9PWRvXgDbeEibxqC29w6yZ+8SLC+kYeBS
/v09fIIcFdwRdOV4ToCH8JZQjLy9J8Y8xlfOkWpB5FAOVJxqbiw4T0Tw3NypjNjbEsqqEOBMgEME
/1uDZLBye1He951RvbO//LRSvH075kkXxtbb3Iy73F7YUoGvWCv9RacBs9DaO6IP/vQgM3/4uUnN
6BeZjHFKHwoHP9W1zrYWZYlcAS9yt/QLsLO/v8aslW+rh/llBAl3GgNCAoNOq4dUBxevhJ2Ng45J
G8Hcj9pARoUZtsdUGjrHj6bFOFjariBjyiHJYTciP1lMjmEGYlMbiewGuVmvjSG9KrT/x9555khu
rWl6K70BCvTm59CEj4z07g9RWYbee+6o1zEbm4cp6SorKpUJdaOB6enBxYVMKeIED4/5zGtkZB9S
hIpy45uySLD01rFLJf84D2LgCAqaAMj3eaAe18CydRKLRoB8fKHMUe9UoXVXa9Kp8xt1X2IK7yLm
UtpVgLGHFcGLg4sLRwb8sIQOC0682yqA8+LDR3EzwSDNCzNPHZsaq2wfaaH4W5IPT0EgVgczpdVp
BTNdNay/NIsjJYnu+gibPFOvaOwWDeWIMA49PNNBuvb5Z1n7u2sZ9AF9RImiGtP981oOx7QaYIRZ
rpGmE6qqC7J9tpUcW55WE27DPiz2EuLCK/rnAqR0VzflkRDWdHo+9nsM87dx2nl+9/rSKV0SMGr0
zc8jJcMquxYbJtM1ahMgeUPXN4OGYItfrcEum+HVdVr8JBN5d1DCM1Qx6Qpp54OK8wB8IGDQPLjs
29YCKtDDJ6ur4xxBeDPxZWK1PX28vt89zgB/0fpGNpsjednUb8L0fIA00lc4aDdat21QKfJMWH7r
njktesFyhKZ7NgoU/6HgPk9iEu2zXtvAUg4/efxXde7zg1VfQCrwWqhEnguR+q02F2UXWOAbUXqe
MhEDG1EJ7dAYMFqvoG3MyBw7sL1reCHx6FZNa3qyIVzgijvuTN3FLoQ0bKzjzceTpP1y+XIIsC4p
L1PTBom+RNZvJimJMOzQZM4aK3tSjCo9pdPFlIDRH/TVonrP5hHLdaEqWwUqoA5XQO1gAUMD7Lw4
05a+NXeUBD1hkmuUkkrrqcnw/Uth2jmxch3JdYPXSmytRwschQAK3jFyHQMhyA19fKzMwUQVWXga
o8lFIQXcRvJFF3vkcCZWx5geEnj41uD7iCcFGPUUUYz6cYVnhB5+Ab0PG2CeVg3eCAcjOFVGPjpC
Bu8zB1ctiFXnDpkQwzaAYInkMazMynDRoEULoEqv8DP5pGD83k2Bbx3mX1hKK0CFfp5PDbWgvPMN
0x1iVKSUTnCCBbrTRneRLNe/H+H/PyH5KSEhfv37nvTdzYe5CJ/9KxcBLkBlCagYZzGB378ahLoG
IQ3RPwBmr8jTN7wzyQQmDSiVrjERNUcXgcgfDULJoDcN0hU02BIugcz+J7nIeQa7BMFomWtkr5yR
NLt/XjdEuPIQ5DK406Rfobe3nkz/kwt/WXo/nUJnQ5zF2RyVaBAMDDGG6lEuR3ScBE/vrZs38/9O
pvPLDngdBjwLdTz0018xrW9OFHRJsC0Sca6E6r4q1OxQFJObaNY9Z9j246FeuTjnjwScAO07icPc
OneZtbQCo8t58hEH6ve4QuwLSA+JJLqVP62rHGFEBfmXKVirYbKLsumindTNFCibZXatYVqLgv7J
4/9y1/H4gI9FIM50Q3VL+flFSrEqpcWMW2gRCoRF6QZuqpdIHcpLvFhkfHDLvPh4Gj4b8uwMV+Vg
om1JES8Tg4d8Ytg2ckY0jPIOAZYYU9TR+iRXeG+5vn3Ks2OuNRNdqyuesgQ5HIvhLlSTT66mX8ps
y5YgMaf9Tg1A0c8XUoyMUQFUjZfrF5ezmD/jcbwRGIsWwBHhqmOvd/sGbyerLS7xpfhs/CVPPl9c
1OCXxhe3Et4HP7/JWtUg9CS17+r9c6nWJ0j6LqoTG6hwB1hAO9xkdggQXA9o3VSZeRc2n3m9vBY1
f/kJ1LMW4AqEJWP5iW/2kuVPZqD0me8i27nS5/hJrrNDSfkfxOtdXs5uAZ1a7AZPCRS8Ixfwsxzt
zDB1O7ykMYN0AnR6YjYeS+GQWt0e4wG7F5NNX6LR1BWXH6/EJS379ffyzpbwkm15Voer6jLXUfzk
lU0QpxruXSHwVBk1rcG6EZpmT3HkmIvNy8fDvneykcJAO6GPR8XjLD3L8GUY/SFnNebDi1Vnl2XR
e7UeXn88zGswdP54VBhJSGVsUwnof34dSmBKPmZivpuIEOrLy1yFW5rNqKe0xUqMtV3cIziAq5aY
CGg9+F5coGs1CQcZabghT6/KfF5To0UWanbxs77SEZ1AwY6ABlilApYfsaw1ZqIroUg3Vlmd8EBw
ddyrBtaeuCD4JdxHxFtw6uuPnw1s1jvvjvSEshpdaPAbZ+9uDk0zEVrDcnPJug2N7FJGOivQrKPe
+G7q6y69a5xolX41R+121MvAbpMvlAQ8K4t3saLSI4yexnGg7Ox7JT3RYTxVLD98TJwS1wsVIYhe
mELbjwfPqDMsfWG61gonpL6Z5/h6qlmXdWHPieAZ+E810rSWjXQzkjhibugGTbBGfBEAK4kkMylG
KGPInKwNG6IZXoxmwIJF29TMaMC/R0PnQquqk589V8Z4ESrNFsvHwyQLWD2E19MAJ46M0AVq3dkJ
0ohJkB0sA1dllOStKn4aTbQHGVDNikt2+aHDmdFoVNSi0XLS0yeIF3t4u98GPJibZsTXQHemMN7N
o7wTfIQx5tkVFXmzYBY0sf4iq9EuivPLPoJ+LIT1iZLY0Qymda+Ha23IkBJJqZP7Nxi0fUFISnHK
eryQB7atat5nUnRtJO0Jk2LNLeFN9VNZ2DX0YwwqNpYaeEIQel3Qnkwc87ok+oZNsc1ltC6CyEvL
3osMGU093qhu3sfLvaDRWJssD4kaHZNRzCyUY4L3L47C3nKQFPqPkLldzt1lruGeoHvqqdUzB3fp
RMh7lYr2bUSIBC9V7HjncWOgNirF2aH2UxcLzBthGPZpJKzqXDgs31VQXQ3m5mQl4c4Ikepv08PY
Bzs0rgobRb11J6i3CLd7fRDuFpR74kdOJsx3COcddY2FJ+A8GfXHNuichY9bWuM6l61DDOq6Eqyr
5dRBGgv7ZOVopuEaYwUPWPYmQMoQX+/rIadMR78vd6h3vUyZsIpx6+P/dinkXJtNh8iSdUOj445e
uje2yEHBQsFYUMoOcSVCp9SQhWbfSg1izLoj+qqTxuFOaIdVnsR4dSBtb/R7peipk02LdCP6eYu2
DQIsLRNr6Nso6K59NabsWJ/otnuFOrnKBP+tymDQ8ZmARWgg+wUm8muTZ4ldiAD+MavpGnW3vOow
5Z8BGySmcC/0GFyqgydVyUbEizqtgnVTCCs1GFf0PE0bBUEv77ttOwTXBMe7ZJqB9vivawC3yd2k
Bj+mZF5Xsu+lIVbUcnCjg2FQU24XLlZdvjWRiS6keKdJgxcwrfXyapYsqo6eGpAaajZggqpu+izb
aJJ/l2Fs8fEJ9d4hD1iPsgV0x8WH6OfDd8beNjWBKbiKWZ8MswVEAnRTkz+59l8px+eHPMkwWTER
LDCLs9AmRvK0rMCOuoOV/EDpCP0/3GXS4jLVJreR1F00ZZsuRxhwQj2lEnKMpILH5U4VNf8h7FlJ
DRUx3WwfDNJXH+5sPE7ux5Pxa1GJ4AiMEML8qDXTMD8LM1slDvPMNyneSZNGlRyZ28mavw6auomR
KRv5q2BBm9e7l1mRj6o2ro0YpEhQfFat/LXOsvwUVAVeAyUJmNTPL0bW0iHFktBypyG8jlr8e/L5
pUumdUuNTjfIfhFTy4fqS2S0TmVwWKiC9/F0vLs23vyEs9kY+wyveKrIuACMF0YVxHZYAE9vjNuP
x3lvcRjiokQCjRGYxLkpfY87kiC3ytJbSZ9KBJN1A+0FRUNS2HrdI4g2e4aBpyzHUKWEj1N9Ui1h
pXAKWX69FcR+VVvoxNbRLuvYtmH3San6vbCZ+5teCl0Ni785mws9mIBo1Us7BcdxYeq9sObgAdYX
o7urp/1Kqn1k7aw7rD+xBeV6+3iO3sn/Fh4WSvzwFqn1ne1TKLpKWI0i0rzS89iEnunLX3EC8dL8
s/TvnbyHLiDwPPhRhGXnhVWhVI0iSSvLleNt1imeHmNLTpWxlCekGVVO5E+kIWiu/xokMaRF33Kh
myEg9/NaT/V6zNqIIUuVQIyLo0Prz0TKZQl0a6TQbKMCwsgfLlkndaZVp5glClnJZlkRE0mZWlFI
VwZvUnvIK/JGm9KNrqcHeCw71Ky2TRs8UvhalYW47rLeq4bei/XMHflMNvaeQRRUB8HR1LNDFgn3
FM9uxgTP7Ko5SWiF9aZ1QKziaIbarq17Jwo0SCPRrslAMdbxVYbClUGhs9Jjqp758zQa92JaHWp+
9PL5duxXE/XwtlQ24P52ZoEOltl5+DvuhDF8XKKxjvFwaN1rCBeg5Lrt8+A4Lsa1XXtSJ9/riQIn
xLckcV6bpNnLLuks/rypTyInppWqmyVYGgb0yZPgMVAFSpxkLG28AzvwozdRUiBXVrvxurLmyy5H
9SOJ0dkrCRGjZisRBy+RFkZLXosFag4q1Q8FLxSFazMJ1oukBLfdTp1GhJ/b/YzG+HJ+T7W68+Xn
qPKvERdEqlzYNzj+lH45AsPmtO7NgxIH23Q8Ylf8LHUoRQiIERf+vdgQguvmgTKEM/XA33gP/tw6
TckqsKKrgOizIuo1ioCoxjqgumWndbgbEFZc5rBvq5OYBdcWHQA4UOvlc9FMYMiNKo7aph+VI4Ko
R2EQbtDW+zEyf0Xc7TPztu4nMj3NUa1u1YpItXLhywmtGD+5SsBzgFO5npGaq1vipzR1B3FaL4GM
Glv3pkoxVPeVYyOMkJqNO598xLdaHGSniz7q9yiZu0bMO2WtBVYPuys74G57oWWn2YivUahf580z
OEkHUNXlUjMyfcIqbVhLJfpiWb8tp3CncAu16uyGUXI1I3cfFMMeid5FqfMqJ2GNrdp0hZpp48Mh
tLkdYs83Sy1kWSM69OuAY6ofOJ5Yg8sVm1nNFttBsCvzWhUz1uvgWWq71TldW5/1aao2ihfrOtSc
5d3UQufpmY4ik3BjFEyQsIg4pxttTDZSTSQ33LKl7z4+7H69/Bb0wNKmBAtIr+6XzqCExCHPTmcw
EG6WfEBWu/1MVLksgzxWN1ES3BiAmSN1Wjf+IqpofZKW/nLg8hNAI4HyQt+Eg/Cs/INHk1iLykif
I0VNCVfQVEaSWkNvE5Hbjx+XTPf8AFyKMYAfZRFs4ILC+PkAlHJLyHO4gy4CwDthtiY6eW1tgxm5
NsTZVWbC+EZNrgQt9CrO4biS7qtwfK6q8LpE9wGQlLzzS+HQh8OKRAaI7/CiqxEWx4GO4RQpJ2eD
FHM1TVgmoPsmHOIEu9M57ezWXMKcZXJJ0ugordHl3kgTSQFNYlMe1oPeOUuxa9aJwmDwrPVyWg+D
ipdKlmx8v9uDA94VhnIsEmWnKdSPjAh1+uC6YeuAZruwdFYUgDhs2BECNCuC/0k9FmmQu1Go201m
zE4XBg+xiZCqrs8XuTThXbhkoClnlCIjETPmnIJzdlBr/Ti04WOuRFdCUly2NY7S5oiBgkZSUXJe
dpnBGctapSMyyf41Dn03ItIZ+SB4nMOvT99OZNS5cCNw2TqIGFx3coD8qZhuVLV9Eerw+zTqip2Y
ykbPy0ssaLc921egFNEEwnUSJ7SPev+m0DUHbWY6bZVwyJLgoVXICMkcc9S2PL/qPU6CXRBl6yGK
d76ZX7YaSR1Eg11Isobt6uVQ9CtQEqPT4PJeteKKE1lBibdozYMgWzcJY1Iyu5L8doWU/6ESMd2w
xKNJPp0Klrfsiwa4tZKrm5FWLstsh3mxp+hsUfKMTlsED8NdGQ+rpA6ul2PWKI07aYCi23Y4vNNi
UrHTfv1y9NvpDyF+jYWMAZpZq9JNK3MpzvVGb/iDrkmcymxv5BJwoj/EDuX9b4beBm5nalsppAPd
hpWyAYmAOA/CsoH5o0sNdNNB+dqqH+5SIdkkzXihmBPu4prTiPmXJDFv8OK4UNIFKZJsjBaXAhLW
mEMZv+Efpdi+hDX+1UIm1LjVzdOORvtV2xr3mhxeN7J5XXE4e1aXcWCZ2WXQ+HdLih2iqoZrYOQI
NfhoTjQZA1VBT7zSDzw95aYsALsOg2eW5NaF4AFB34rkyehNP+sRaTzxdoo1rq1zZtq4kO4xdNtR
8t+lhn7bNEQn1TxeJAb6DwVGk05coUmsmPETdnThSokR8KVFsl9u+joPPomd3zk5wG0SM9NpJXo6
r9W3lLdQJhUN10RjtsDgc7l4gUzuEZ5fTA0/SQl+HQ6KOCXqBdgPHvEcQSJGejgqbb6gGxAnJj4J
yZrNPP+yrPRyHD4Z7p2LAN4juLSFuQE+7RVt8aZUO4F1A2w2GG7BoZ+SYCOlCfJzxrIsaZFgS57F
KbwZzOQQhdkmwkdhtP7gxf8X9AP/M9pLy89BbWR69c/7v8QYb6mM/32T0C7yL1H9/S1rFYrRX61B
8zeUFiCCIAnG3yjLu/2TtUr/b2nxIYyvoCVDTeAvmKKMhxmeRG8Igv9qDcq/4U0MSQ0yIohlPvxP
WoO/iEFATVwkVCxIUSR0vyytYpJj+DaZ5JZgnR+wRyiQYgDugoBBDfgoGc3Ks7QZUZW0uoc7It7U
qupvG5Tu95pFq1wV50d/UDunrhKzc0TgW1AuRbT8uxBshjekEg7KmhKuml4YnJ6w1JtzsSV0xtO3
6wLMz5BFt56SNDePoJP070IUxKmNVES1HUc5BpyQmNx2k45JA/qu9tRl4YqJkSt7KAb/yWiwmXjz
Dt9pNJ6nf8u0UA2CnoT1gwoa9OdQpE6DWdJ8WXKbvvKpbSqFm+Z96WmNUrkjbpvbZvZrLxO0bP06
8n/BPvvvywWHcfjmdfwCBL5ZRF+9rmkRveqan3cWH/yz6S7/RkeHIhXsRWTBkDD6a2cp6L1Ai6CF
DllysRv7a2cZv9FqX05TdAhQQFlAFH813VVdE2GK818ga/HPbP4W48Kf+1UcyfT1KfKhN4HX3lk6
T/o8JXEusbMqH2cfw0c/9UswBu0mt7reaTQwniTrdfQAgGSJYfQbWQtcWQUZG9NLICVSH6XBjFf+
bLwEqMqv67S5lAZsdxBBdk2juJF9RVwr8XBVDLPTxvH0e0z+jxbj/wRxAqjFHy7IVxli+wuI0//9
7+n3bHq7Jl8/+9eapHpMEYeKpQ6FY6Eq/Hnay7+ZC2yHY+l1tS5b4E9QuvHbKzXV0n9Hqy8Ykb/W
5OtKXCiinEYgZ//Rab+kaz/Vn+lfwqAAkMWPAPx6lmGh7R0ZQgevZhJx+ugxCbbHFguLPr5Tqnwt
BvK6ao3vVuzf6mjmIQYfQWCsx53Roc/TytGtfzBr01qpk/U4xDKafJayzadYwpKrvce4ACHLrDha
JF9I9o24yQo59nQ+RhAz8MhaEnpsVlHhzzFD8iZlzPbinOyAi3/758fo/4SVCwxscUz8+/jk9TA9
fmHtfv/JM/WPD/65cDkxF/d0A0oq+fdPYYryG9I+VOEhJRFyLEvwXwvXXOQhIY7D6YNJ9kq0+HPh
8kciJzMSbXwx+J9/sm7fATmi0GGBhUInC7jCOXOwLYoQmqmqALhDyQbXuh7D1Ooevwa1KO8x2Eps
v8hvu3zCLicOVCdJo9QpyYJIcuIHrpnBUXWMvN7M5DtRwjsVC6ojOggSkg5kBZepeYuhGFKK0bnW
K26ZIGHTNn2+0WpxD8XjBbCe4Imp/yy0eAmE6XxZljXtHKNDH664n2Zx2hp0ZFO4hzU2L5JU42MD
coJKyxFQcQrkMCXp76jr5JmJTrWPdcdgpB7+NDj31VjbYfSnpg625BAaEuQBmpHiWTPZupmATC7n
CWq5uCfhTH9/8H90L/y/LiKCpNeScyEPA9jEhAK3iBb8/T67KOofRZr8oSXy9oJ494t+33esnd8s
+CkIQr/K1vwVw7z+yRI7sClJ716jmz+uC0E2+dBSOFjacwQrC5bkj21HJYTdiporfQTI9RJE/zMf
1I98UX8OYRa519dvwhQCKVWV4tzPyxutDVNFGyJ86HZTbSMh9Tjv3szROztouWff3Ei/DnEWaLeS
0tbSzBAu6LUv/WN66g1GQpz7M7EBLtGPRjoX90hxv0wsk5EKr95cpr9HSn+LfX//QV65/vAe6Bqd
hXtB3uWJGg7hw+BAguou5gd/Jd6WF9Hq4xl7FQ746w7/Y8beDMTLf3vmqNKIYLyMAUauYsKEBZVt
rHAOtV7C1ba3qTzu2l259y+5cu1uO7n1hUI7w9Zdc5VsdbdYZdZKMryPf9XZCf3rr1pm/02JIo0p
saKkGT7U5obGRbJZFd8tj5aCN7j1l/G+fx5VlAM/m/Wf87Rfhz07gMPal9XKYFhxJ7n17bidD3Fs
Cw/NXb+Xdr7dXDa9E3OC7naf9WvffWQUTZaLkVQR3MDPjyxUQqyrcRs+SF9zhPkBqD9j+PME9UG9
rQGEnJJVJHsaWIaXjyd7+eLzFfB24LNtacm1XIvSstQmvI9sqbbn+6/F5uNBzopOv0/t21HOduZi
wc113IcPem3DMSufxMomlU+iZUCYaqDKIiTBFfvjcV/1FX99uiVMJk4FmUnB5O1Kgj4Tm8DEwgfM
P+u8aVdBMM3eYFqlXZLX2eqgQOIz9KtMi1NnGrf4SYGUq/V2b0iYMhDiVnbQd7UjhmNxTCX1wmrx
ZklG4yYW6mdhYZ5nZuxlfubDPVsgPsKPYjLCDc7Cli31QrQaFdhfefOAI0WDwHoZfBI5nAmy/Dm7
fz3l2XGRS6ExjaIcPshr4dRe0uK8jhzpAhXE++lFesI4+rPe/fKNH83r2bmRxwFND3kOH5Qb1XQQ
VxFs1cs8LHNOsFLMR4Q5P3mTyzd+NOLZmeBjr9nXlRQ+VB7+Qxvfm0yn88ZVeoCn0Thw7PpLrD/d
zBtt+IwKXnUgGaAmJZsIiT80RDbhOt02m3TNPycnwZX3nwHX3ztAXos88JXQbTsXQ53NXgzzlt9Y
H+a9dZG58Sd9/dcY8HwWFmquBIceXalzCMvUYqes1lH0gEiNo6+h7B+T6+K6/taW9mxXjuB9hYFW
3ZlP8z50p1P7IIGt8DC430/dsTVX+na6lG8oCtilMz0Eru+NsY11prEVVtLNeFltRPQKvoNVfgJ3
+20x2pC8K3Dql9235BLDPXvYY1Ns06sNLr8M9mcgHeW9m/XtE56t5RQPDbENhfAB308v3PZufhLs
eYV+DMKjrugN16Jq4yByY27xo5tWs+PbsotD2otu4wHzLNo+f61uABjaQEs+uyOWg+qjF3C28JGx
nnMkmMMHOoaHaSeGTnMPZGLdb1qMSRLbbNfjDo+tA53mS+uA6sfH+0B7bx+8nZ+zfUDdcMC7ixWQ
2OVB3YVPqYu+iFPvh8vEuTU2sYu1q5s4D/WucS1nWRTVDk/NXXMMV/V+vMpfLr98Ha9SL1qlTuw8
0q1ylSczY7ZC/DSOxYN83ewpDJXHYd99so3PON+/H1Um/Wfi0IVebp3NXygnsJQxkHvA+8vNt7Xs
6mvrq7aSXNQ4V4bHmVx6+s3sdafoW+u0d4H74+MZPEOk/fETCGthrxAp81N+vhPkMBAmU4+jh+he
vpe/C9fqN0RA212eeSAM0EbXFHv4TCH9DO3066hnwcXcBImm5Fn0EK/Kk7YR7Mvm0K5BXew/20Kf
DnUWS9SlgS2ZwFDJRd7a2ZETwV9F29zzLzg4P6ONyu+uyDfzeRZBVIoFCbrIsZ9a+7vRTVz/wnda
dzxAD3SEi/FF8KYncQsx2q3tYdvcJC7MtodP3uq7G/PNrziLMIwpS2cDZ8UHNuV6WONAvk5fwlP4
Yl0EO80D+n7E+Ck++hciZ+f649HP+A9/vF0KHiqIA5b2eX02T/NRQpI2eqAf4aZufEL9aJ+6oYuT
rFP+GJ6wS3d9u9zJ+8CtW/doOmLwyd4y9HffxAKyoHVCJedcg2/qLEzlVebgcfuS2ZH9eHN8uV9F
F1TIXFZc48Axsl+2xxfD3uMubktu5niy7e3WuBzal1vVyZyT7IhOtsvsR3393NjxKlvfcoaEq2sv
cTaH0F2h4sX3bS89lefr7Zf7YHWT2Sf6OHxytXcALLuNrdjHgCEa+/nqaKz2xfr5KrFPOFHamr0y
bM1V16J9BX34MK6Op94dvMbxXSe1nfXkXn5fXT5df/WmkxnbsjevIvt4Eh3Nlp3C3veuvjsdVe/5
NnQU+0fCkx7vn93Kvr1H+tr+WruTczrOtrrN7E1h36Y249vSSrEfV/5W8LLXCZBWeOq4fCuuWxyT
30/PBj/uqnAz++Zisr8dn2cewd0Lrnd9smv7AOPc1rbu6mp3X9iDfeR5vgEoWd1tvgUrkx9Hkcje
3HWO73x79L37Z38b2YVziVI1J+0N0GincE7M5bI6xv0L7wPIup3xzDgA2FvNvjreuL173Lb27Xq0
n6f18975hpwb/+p55KFEZ+bU5C7H9Mdt1qdnMjViLstZZc565gmTY2tf67zV6VLnW/BsdNl3K76/
tT1shOxk+ZuvnuZ5a9N2xp3iODfe7kK3k/X2cjXaT5s7fqrirHtn29iXlMRYt4eHi5t96lzYl4eZ
5XzY7OAkO5Xr7Q477/pg2jvLfazs/aazb2pvq3kHBnGItGwHgUv7xxfTbRwiUgwr7PWTaqusuEvg
cDvT5ng/dvZFbnsbjVii4FV0zsWNbG+80P42rzQmVNl9Dd31sBJ2ys6WV1/sizvg5LeB/Yx831pn
4rxr/lLau2B5d7F9b9nUku3cQfLBPnw3HG9Xrv29t5Oc5Zd9L5yVi2iei+3c6eLAQPxOp3SOp8j1
fnjubv19CXS8i2/HztmBf7DvONCop116ubf+PjvxpvKO3e5qco692696V1q17iaxN0fEHh15d8/u
nlhWx9Nt764mZ/Jq9+7+eNLsx43Bjuhdcy2uvQ2OS/b9cX/FL09cIjKvdHJ7svedd7pPXLtwfyj2
zeM3VvKyjQz7R+Z6m7t7x7vcYRFpX6yfmL7M/nG/eRxsZndy44svh9o27YunwHmaVqO389orlAjs
2es9YV24oR3vfZu7nf+tc5sgbrVhsstdaAcu37p8X+cAT3aF5QfdeXf8utbb+c7N1ePLYO9HFzdn
27DZeavGrre39zh+EomaTOGV4aZ3op1uyot6lzu75pMs8lVa85fg6835dsb8kQVTj9SK8w3vWftR
2D/O7suxYdXc86bYsNvQOaqOzNQXzsvtGsu77VfKBtX2wbQPS+wKSHWlODf/sagQLD4pLtqnWDz+
HFKUMaITgkD3TdzlW9ELEEBdI0gO5OcmXrUUoIaTvjERZPEQZ2fBfXz7vCKVf5mXN8Of3cBWaIW6
mjdLTChfPRcX49bgHFxHnnLhb/STvip3yan65G0sX3o+KOJ/yChRRkcJ9OyZxTCJelPBdbKpo9IL
Nf/SkqHqCFL1JQeabOdzWTgIBRifVfneyz3RRwalQj4Pf0/+ebKzzCwGSWDgwZu34g/zh/o0PMqP
ZCTl0bgUbv/QOPxH9en/RQN50YTDb8jGSulL92/Fj3+7WXrKaB5//e9g6LW0lP++4GwXadRHX95W
mpcP/NHQ0YzfFszQIq5KhUp8rRH/2Ym0fkMRCQsjqlYIqr/2ev4sLfNHumlBQUDVGVFppFvelJbp
YNI4RE/pXz2if1BbJr1e9v5fy5GqN/xXEQgVa1ExFmH3n1eFOfS1PNBa8SjWjAE+nXMBxjaW667H
rCeSh1sBJLK4M/BzVPA+L3SQT4WkTi/a1KovQVD6xjMKfTGgaEsQWkfR9Sm2U10NlA5G2ZyAGy6E
/LotrDBaiWWZULRqYwt3YACcYwirbMqlUwX3h7RrLIfZxj4c72QRn0azdDLFCIfbXCo1AvKhyjd+
X2uF4vWJNo+qM7dV1QARr6bkPsUeM9mq2Oktzt/G8ANZkvY5DmrZWJktXLloMnQvH5LY9a3oYgRU
e1t3We4gNGN4UVychE5tvCTr4F5N0b3edcVXYZA1ECg1aWowvYiRqeznEVdLMfCd0EBNNWzRy5hz
TD9wIc/tMpPU9YwaJQzycp8kWuMYQdKuJL30t1Nv7bVGS08KnCLdRa/SAVVx1Uxz5CZ1WbnRBJu8
T9v+AgXEFHIW2iCFEV752YBKbVxfaDAbt2041TddX+qe2QfmFnqz7EATaleKRgcyk0ZXqoxTAIV7
W/Vo25vFD0mYrhQtQVi6CGDrjdEdPqTdeuiDeWVMcXElpfKLFceqg+WKiolyWd2VWVR7iZzlXiwm
L4CCn/OxUMDAisVaF+evih4KJ1HpSk+OYpxz65k0BpNcGyv6/iaxuseJTXC96Ee5tSl0wFwD/y6R
p+QZCyZrE5V6iRi1PjptbQ6OFGRpZZvG0I23lARD8dswV8m93MNNtKvB6PSbKo+mrW7hK7tr+r5V
vvl9ahosyEIQnEZBZ0y+iCNFtVZlpLUYgwm6eCjxYzU9Kw0qaOydCWdxbHMpRVRS6NMYi9wqkgZX
6SWTWo/ZqqF+aUythTW7ibqhZoL4DNppOgRG11jyJThDYQgojLWiBOui1srcVWejr9aVltEMUIO5
uw7Espj2ZiGiax0ItXQzUDf9YsyG6QgtNMouDqsr4FPWVT809Qa9RsPBxmueoBH4oaNHrY4iLMtj
FjrTLkjgaG2KWbvYflXH2o/LH1DCW1RQ8qJyoJHhUJMH00UXJEbTeEXpp0Jz30T+NDhGnPhO0ucy
CilDdCGNymVgFIpb6UrmtKaA3YqV6WAREh/RUNscurLfZ5wX5k6W0gkt0QZ3sXnTIA/lwDkU9oOU
ihvTAgoN5xcnL0GYELqTyYYiv2oOTVkF9aYp61h0m3z0ofwWyWS9WGHl47PZl50zhD5GsWoQ+JvO
FwJ7qpq7sC60ZxTZQttEFBzd0kEYVlNXhpdqoU9rQxAkzxIka4UIhLhSq5oIgczNMX1Tt+VMTSGF
YbNeaohZtXm1lYalrYu5mJ3Qo1icxJMrlMXnXaPCZIQqpyqxeWoiOdrXfplvy6Bmwy7QbVOsh5UZ
qPVjkU3CvmgHut6AoI/mPMRfApQT7WRk2VMUZzKUgIK4tvwnM5pyoNHTtZkM5rppJPySktqI9ub/
4e7MlSNHti37K22t4xrmQWgFiJkMzkkyU4Exk1mYHe4AHA7g69+Ka6+Fq7TZU1sppaqSyQjA/Qx7
rz3M1K79EB9j1xrP7Y2SU+tgS0cY2/fNlsQPvWC13ie1fbL9qr4zpbHuWEn6P6rAxoRC5n06jkNL
dm99HstFvdq8J6CX+ZHNtKpXbDlxaif//lsl7wVTX7qtOanCHV8HP7eahs9/f4P9KG3Iupu3i93b
n2CF5u+wDGzNu/Kr6a3qbjG+RSBjac5FKZa3eOUj4ezNH0nKGTMnGtusHCSTEVhPB3jf/H7KmIOx
++QYaGDCDFK8czVUiA6X1QXaMyNqRnidVTIoM7mEP+N8rb/+/fP7JGSJEoXtsRn5L2xVJA///gxJ
uVvebOxY5xiy7XIt2oAVE6/edzEG8VV4pfe91JP9PLZR/TVGrQAxvtVfjfaGT8KFtt9LN3e7Liq0
e4uk5+gDBvmzcazljFoheYvGZX4dNmG9V7JUMPtQVtcOI3iFCvLeOGGTdW5s/qmMVVybMY7uEoeI
Z2cQiYw/QL0kFjGveb3YZHNLFbour/rWt/PFwz1flxmQP6cgio56rKSmhcx18dFmDqmMguZsoUh/
G6sAMydrCNxM4WNOXvikmpc1FKdF4IjvY0OJaI5uO55RLRxcvZ605/2WcdxnNiKLXVyM4mIDdkpL
GT8aT/Ggx85TXGwfc5X0mdcoELYhYEjCqMbjZk3Wzp/ht3HnrIdqwNuRFGNz8HWASaCPPbY5BEnF
6D+pxxMb02/p341ePx4Z0tOyzJWXhSJyAJkFxQkIQ5GOJuycbEVLGCnHzRbNfD036zsu34rPv39r
3PyXHvI/gUr6nYPXwRmMeuAuSdC7r+KEXIqwbW14uiOOYr3dkLckMZxYGoU/lj5Ydm65jZ9rOcl9
NEfW3VDNFh5oPMxiYHsUjuXZSdTKwe3H/yz2eCAZ4wRMIe3W1nBlVRsOEOwh1rDg0vEwIoUIRlan
eXQbK7rKYCl3sZmKDL9IfLe2ws6ahkaoCxmsyvJHLvCcWgZaplHjRU31h5q2owzd5Wa5DI9T7DEy
dpo/lV+t5II5Imt7d/hnAsdArPRI1MJIAOFQOWzWnfW0aUvtdUDChZ0sYof0B7O7iQ+F35/9dUYc
VmMZLFpo0gxVl10vwGiJtuQYDCLrMtuwmu1Bn3lf66O1rOFeO/I8Jbezui+zqVjFV71WODmgwT8b
ECTHwsx5FuQqeQLrpV6ckbABL2rtnQDw/9oPkXssxOqdmi5fWEy11bIrurHaoSOOGM5FvjjNOFKf
88JDNIMmclclxj03rY/sppRl9bCNXfuYoDU+cFbPZJmvlv08xPnwMax+qNJhhuwXVxEWb89nQlX0
XCPh6k6XKMm/aYvWB+S+5mqLqSXF3Xd2sZTdc2WrHiakKiAfk8yWd7AHuPIAp+e+9o5D1PC8+nP5
kNtCHQa7Ht462fgMTS0SWDShDr9EIqxjpINhtwTwykiuNed57kK0n1hcyKK17qoubs6BGJ07L6yj
k+G8+l50TyJ8VFuP0LNnHtOiuXeSYTtwLjq4cPzbTn8xSyZLK+l2m88hU+JYWHfutKKMLquIIMF6
gqpYVJZZUjcsMW9uMACxvWhqxV5e+wrKYd007QEhuEUsuz28Cjid2epRMYYxTArZROuv2bWmtG7d
qsiKISpekIKZXUSowV4spvxbB32wN2BgjlixWgCMt1gxvbInnjoZpDaV+i7fzPokjZs8y3y8ldAL
CS6N9XBTcP/hD26egFG2+0lx/s/2tP2Y8e2FuU8sZ2XV580kuE1Wfxc26/q3cLvwO5aRfbRC2Hak
l+6wpWKIq3OwG3lujotTY+wxYVTtYMZM1MfcSXGd/5MwcMbxEkUpd/Ln1JjxCmegf/ZB72RG9O+q
GrDFlDbhTENTviWUjEALguoc9gFLyokCdFp1uK9X/qA4Ev9wo79s7gCSg6ssJYn8YU5AMNg+O0y3
XnmJjKtPw8Btkidl9+yvcZVS1XCqqSX6aJPpraa0vxTB+B0l+o/dhtRegUWAYCPhPxiHy6xwt3Di
uBTDYXbr3yEIuJ0u6q+o3bj9NlDrjlaPA+8Ybi3fT9dAc9NKsOyUGkwt4xCnZmO3ICVsJktTdO2E
cDFr4skSC0r/xW7Ld5v0EFb9SRvfFRCUM3JhJ0plN0uovtn49+awCM7Rgd4uLSxiTivb/Yrrlt+v
xr803Z4IivjLKssytUpibnO/ks+LiEymnVbddWUj+JoghQ1tMl800YEEBq2vq4jDk6+UnVYQcsgC
NC2QL/9BBOFX3BKoJXz3YEfNtl8njdmsCbF7qRx8gt02vPSbfLEiakokS7cv9a9XxQxUVKifcIuC
wW3UXzNaFLpq6FJQQiQjebN4dctIP88ENzLGrEL3slmuzAIV1zxsOn8fEfFJ7IgACw3VUrrKTZ2J
zfWPSVQO2dImf2ZATlkTapH5Pt/TOLj5eeaqO7We9db0sA2tWF1y39inyavCx7lRV8t3tqNVdsRV
w9vYtb1IOEWIhx2LhMmPNbhZq7GmGj5GDBYOYBT0X8W5CHweZyrw3VRt9ksOO/XDTIIhWb484//+
QqnQ/hAGfcbky5fR8uq3wnfd4+wP3k/6qvGwxPa3YhNxAdfGWRjhG16sx83uH4jMPpqYSksUlsyk
JAqmCbv17PTekPLg/m6W6t7mc/3I0a2llOt8j85Nr1gllyZEgzHko5NNQYGfrR3b/ey2zTGYXNdO
k1b698afxIvx4+mAckZla35Tk7iNfZiTbTo17ZbvfVGAlM4LyjPrVyRKfY2SmWl6Z81/c2DO717l
dDvin1AgWyY4cX4hOG4kcQ6BLx7ayjbHjdjQK9MmrrA8tndmidsdSP2zlfNhhrYpnkzkid22jsEj
7IBGZiGhhBBnJnMNJsKPheMFV+ywXVaCUXgAC0xOheUt6bZ26qFyV4T48pbs6dDFEwy0fQsf0k+9
lPPzsrbWcbn1oRQrYbr6U0DjrfRvv/SxZg/uiosOCx1dTymgF2HnQ/Byk7NU2S3t8BhWgb7vebFN
I52fAQ6aLCCL9VIFyuf5X6l1Jv9zNW2RqXppyCBd7A9hRcPRYDN4a8fIfi7myb+vE8lwYTEWhXmy
ZXOxFneVaJ5nBZW0mAhPFm77EWM8PcW+BPozx1HWTmo+GwLQ07hUhmMjrNQhXJf8id+uuvH3HzCf
gs/VngleCYH5OYT+li5hU2piQ/zkSQix4fx0x989GLVM1MihqNDyJg1sKhGthaI+C8GUmwL/9GTZ
dyKEehUTlHerNpJn32vn1zF2C3r2GuqC7L31pewLZ08v3Jx6EQBCKGp9T4s67fuoiM5z6Yw7PZjm
rU+6/sUTK9eAzzl7xYS4nbp2GkDmBM2DzuP5G1Ar53in3FPUtMVrx9Y5bbdY7Jfetz4nL1xOfaI9
DPZCPnZWo1A++fJSaasknKmpl4OjOFwmPyjfx7J+Lu3+6tP8F6X9qw3k+CNmnJU10KUO0lC7iiRX
x20JftzgSvsmWLtP5QJFaApJ7qbDVFTJCABUTRHgONvX4GI0qlsog3oItns/EH/tZHbuClNu97lx
TerALjh5zTJRTWgG+2CedkldjCdfOAVsdb9L8XX+6Rdv3Od1/ntWoz62Q3cdaL/Gbewfh2gRz1G4
hv/kYYxPsyj0/UTF92wNeXUE07xVKfZP+UuIoL3no6sgDMf+MVqB5Nh2OT5HFONPmmaLIXmOyJih
Q6YpnsiAVRpXcMjLcvuM8hRlt+vwF9pExAuRODt4xMFuI1oczE2t6hdTjgvkBREdDdO8LAk6c0xE
ZGE6U9ZnIoEg2cFW7ohi6F6BoyxAlQuUFABRyU4sxWGUzBjT2gVq1OD94SH0sKE6pJCgj1zd+diD
tNnrKVcP4IDzhyVpxoyCFiDSIvxf/cpfapyLemTOocKTK1X3slFW70XpWD/CifakHJZpp92oOYrb
lMAutH2wam7btbHPibKnE3+v8pwsDJOYNbRXf26HY0GO8z/tVrXM16VzMM3UIjLrxuOsuvXnKDl8
bMC0bcrB5/8JXQWVq9/irzjom30N7fW0BVN8CkfR37gZ6rO19bqvKx9jbqUn5zvRtnifYjm2Kejq
5MWRsf2ottr+IxJ4UMEcDxnuYP+vZpyEXHwt8JDGS6rXWhwSzYTGzXkok3KR74yg8t9a1P0DuXBT
Jqaovy/kpLLCCPOnSvSHV/jNgykqddLTSGETJEsP42PxX9zFNqm/1MvPuJKgZ2Y//o3Vr7wjIHA+
NVzcXbbg4HsZA6t+ncecQ7hXMjPdrdGGK3npFweUjCqrzJdcQn1J15wWHaF0iA2d+Io1urqTta5+
e41ph9u1U5Cn4HY13veNNdbs1QB+xwrE2DhED15oNeud2WB8H0siOdOqC/fwdZqdL6PRS52y4tKp
nfkOXo06+3ns0KsVKnkUSx29MG1rro5siq/WVbJKSbMhn8xsQ0Zm3PxBuPItv4D7f2Dm9uYXYX6X
hNratavlHtykMJe+qmSmPYExmvC5v1r2Xera1dOoivnJ7aLl0ucd87MGbHnuKM7GZrtCiy2OM/PG
+zpq8meLr42idE2eXLLBGXCSBrXqVl5lbucXztbuoWwcb98Fanm8JZWk0VpM3wmFkOyL356b/LYC
+9VnuHoPW+FjggFQeRv10C3yzQ4IHotu2LDS/e46rTOgNb9utLa2JZZr8LrijuFi+zY5vksV5O7s
JiIMW0JUgDJLTlJxcBwCvgxw6p3D27D3VncXUMjiPiiLrCTfO4WMfLiJD4+BmjnipaHAXOVl7ovp
dbBiHpuxuc5l4XLctdthrgWJwI7rXpTnzrt2Wt/RVn/2KkHREOj9KOZDTzeaOrk9X2G1VGmedyde
8A0xp5Vf5TS5u40h911kiwgWQEsmk2so17y4AANdRplbT/WZjILptC4jONwBPJqdNJd+yCfYLByl
3O3+7zmq611ZcPNX2n32emVOCt6SP3tV5lZecZTD5v8NbTm8hs1o7bfGZzTr0UhtK+hSD5/KidRI
3PpT3WRhSbQxvRVCgEg3VyMSZq/dBGtNBYIusq4/NXyUHdGP9lNdT9a1UpaD/mXT/p4rJXlEyALy
sZrfuqp1ds5IgoO1IntS0+RkKvDagwrz8nmemB7YJrJ2ozdet4KKfmwZ32o9FOdkDPurYJZ0iAZD
H+XRZA89n30MS2wIHTb2//7NeBzeFrG+JLcIuGpu/JS6k6pPqSG9dVZuUrKZDewoq4Llkmuo8qDa
5IOp+7Pb1x9yLK6ztL7lXIPfqeD62GtUPdjF+Ey8FjLXaFqzws6jE2yicGcXMdVfEP+OQ0j7RSw+
GfGobMZ+RBMVl+fVK+JM5re6vXMP/cL8d9Pdnlgg73mWHg+A6RhJe2hDaCeyeiNxrrVmK20Sr4/T
xcSPJS935ruy2s91053jLrqfpvEwuv2nWW2iNNqINljFWeOzIa2rfk/7kKch66GD8rfxEDShYrux
2TuWE1e/7t+WoOZ+G5jJCi+8F0kzpBg661SUJcAeL1rAUizVvo7lgTRWpnulZNGdLy50mcZ7i6zx
JwIgeg/W1FlhRQs3pn2X9wAq6zU2u66Mxzs/Nj/GNYEfqHv70En7s469gqOlmU+hTt76kJJLEed9
RaQHloJe9Jh48HNkoF+iULIdWdr5AfJcgdghtAiG6ZfqEIj1kLjzr7mESJgzEqn7+shJr3fN5Oac
vTI+6wUgKOVjfaySPxuMGOZ3gqGvnbxRR34U1fJIo0E0ideXr5UW3yv7nIcGY/tBk+Z19S3nO8oj
Bk1yZ1fIXYZJHhO1iZPxNHLLeDlyY6Li1jwSkVOZ43prAxLS/1pffs9Tdy5790euyN3qG/tly/3+
UhddfT90dLaJU+/cRHyRbMJ8q6PvIXOC1Vbuj+fGwx22gsJPEXyL+w0qEF1ScTERzHnXcv60jnwr
muprrirnUkjLOUGDb0EDtWySKFjviqkIjh6l2j1w0gEBcmxOY58Ahwq35HH13G+vm9vXxnaXc2+p
NQtKKZ+9WGEGEGW/K0pdZjTvw3OxuetRCP2zWrhG7k1hAL68caSbc9sZmXqkxRzdjsXOHPbFL7lI
B8Ka4BG3AXtRd0FXxNZA0GJN4MB8RJR4bs32s9PO/Vjow0a4RqoWfWkb/dhrHsAqyJuD09Y/195/
5vM+L56/D8Tt8Wy45lZl75m6Hsemel1AsC41qz+lRf5UlfxHs+7uBjUSjjPKFzZtL94yHLRbnmUQ
7zrXRReFK97pZv6GSk53fo4wVJdPOnHerYJXXS7npgGzsykkyO2CvtByfo+dfQ54G2YejaPR9VXa
8Rmz06sTei35P91lGdH9ec0e30G6JY37tNS9k7JfQxfMhHIHifrS9mNCP6nC93IQn0E9Uf4K+VMt
1lPQlJnvjK++KtHybM7ZsIks6Rb37Hnlp73VD2W+wE6ZdlxRu6WVP+yS2FGq2IMIvQfPkYj919U9
a+jID0Xen/qpyrMhrvx91d3cAiu7LhfDrCmW35vvRRdriJsLYANNmZV/BrfKIrCooGCq7ELdk3uh
i3HfrsvPrrRByG75FWQhhZlt7weVczbwHrUJlgXZJ48FC4RDrKJLEZfJnRqdig7PE9EHAzG4KkVd
pSKfzCPspDu1UcfBIsLIEE7VgVGD/PSHdXpaIh98Ul1V18TaJJOEqGaaiouj9cIjc5bqDJ0mPExu
ewsVirR894mH/Y1KR0GXZO7CQy7aryoM6Napq/2cM196K3bGcZD7hVKOpJrvMJwRH4JTZSFj6x0R
DMVM/cVOt7NH9nmMnsrZj/Ye3wxe6XqPVZjbm9LEz51dNA77QDNJLphmkDr5WsU3cnQEhM4f9R+/
aZg8sKRiZpFqXZ35BjOqwZ6huhY7ZXoSKnUQXFzTvThdOLPSsA6lXt/9XFwUWJRU2/ZTqLdm70ay
JTRWvbelfjKz+4NVaJOGkv0/UWL1TjnFcBbbQLpqEP8ZCuXQmNvow+uwf9P9HF1iv36ZtvAc54l3
0MrLiUhy1lT727MrN7nvhrm/DDM45XZF8i6cn/NE4IshxwkuEJs2326eA77RKALA1FWkNM2k1q0s
RtOYAa1XJmPWtXmzI5nyoQHkFpHF6Y1AXsqpnFJun9Nc4gYlLvXQ6+DXGDu/9EygzsBOcT/LykmH
enovev0nsScI9QmrlDDYz35R8Rx7T6U28tC3I6ug1v5Del53suADpX7Efi5qyojSwd3P8YbotW3v
hmneFdqE5z6qf1o9y4imdSkVp4eBEHuI98o5bKN6iXOHljt4mcJoeCwWwr6GfAnvh95HOjsx3gbZ
OqUcn94lJtYzMkW/YwddXqa58g+bo/pT0lC2sz5nmJ7ThEZh32VDEb87ST0+CNkE13Kq7kaIgPtI
FCcnXx5rn8fQvl00OQ3GUDf7rh/3bC6rdG68gQkQG9zGrR9JaUHOOdpuWkeryExVNQfNwn5fEqiS
NTHQIlbl1bmNGVrbIXZ2i7Ygzdv5Pmj913mbw/0SmGfloRixI/t9HGs7DQrp84++PFez++UtjDH6
DmYwYvTVFe3VLnwE/l7SZo5PoxKtHt0NUUKCKS6N3c3aUjP39N5nTy5t99QX0vH+bq7M1S5XbO9T
nHT9fPZ6TTj2smzhmko1tmAXfc8ZMieYG1COseU490oOpSUZVSg2UUNhWfUhGBMz7JijD1+1BOXL
1zZuHyWjuuV5ZJQk04phpDnyL01wneg/+30bkw/0xP2eD4+D1a//bIBfhj2rdsm8voNucwLmOWBo
y8UMIWxhVdJnXaF6bCnBYDn3qD8oCMM1Kn8qaQrvYSIUQ764LMWopnnum+p+Capev8xDnlC4Fq6q
QULFJKuLogQ+mLDuZngfJDoE/Uwm9bEP7YFdc7P1oBQLZq/Q0GCxD7s87xlpBZ4/Trs6rukWiHua
nWpJh8ks/qdQZrMvyepsHmXN4jtwYkOe98cK8QTPMbEtYepYgLeMU1cztrY4eUJNET9A7v29qOAp
HgK4w/McZm0oquPUjAa6sY8WpJbqNOZ5XvM46eIXxEv5ZDUEU0DLnja0pDZ3aWYLJz4j9HjZ5ih4
64rmsxiiQ1iXDMCdPHM7De2s8Z5i03170BEsFDgdUcqD/8zivL8UVizjjNNQb+9+peP4H/hk7u3n
z+FdIsYfRhKVZlR5sIr8T+lr59i10TGph6OcqYGH9n4NKmeX1w6a4rqvbpE20Mi3iqlj5B5YXmCs
mvmXop62s9NBehxUguwnmpZ3tQUn6OD9XT65NG+UvXemW9E9J4t71wVluYtuH5IIhMfoezgOlgcQ
Z0ng4Xnyt7Dih9JNOnokdTGSGo/uaOGA2yDeNS7wPqvgHA1debPo8YaYKXJ+5GPEeby44bUleXDH
9HJFylAj/p4H/2NdNDpFs33IqfnuKTp20zIcayA8p0iqOismoNvVFtQfQibf7hrXZ93rhz4ammM/
m7dyqZa7mcnXsyJTHFNmNBzqyv4lJlFmVTlyy3gW8+gBq9+hpkETKSDJ/iuKaWiTbTv4C3vypRzP
+VQue4F2jaZKsYhQ64WlnXcib03vktWVe9+BStoWbUiVEH3qsqZTFuPyXDh5mIZBV2Shm9SMj3NE
p+S0XeNoePFFLN+APjWANLbwGU1fcjKqgGhWt+pPbkDOmQrUdqKChd3M6JzGGY3XMIz0EjWb2nJw
C4K/WFJwz1ooIpU487Yzd43juwoxzbdiccBwfwORZ8z2GLurnYkmCeA5Wm5q8uZnE9J/jhVXW+/W
rzBRl6yLl3jPGvZ1W7rumjSElI+Johq8EUF2QVcv7wQ4dRQzaKQuLLz1itKCzz5lLAq3E8zO9oU8
zP3dAgXpn6eE5tBlqu8cROssqAXWvh4Pk13al6Du5O9tTpgHEvGmgnu/7TZ09q3/0VROxYaxlz9Q
tgV3iB4hO3gsOPU2XLbbkQV9IW+ufiwF6zBx3yIXzJTNzEUmkiztW3HjjNZ2ouao3+tGlmieSnNx
x3y5cIBRWMc5jLxB8hzsRT6Qbzloh6prFEbiLoZ0UafepJf4m6ZPYMzQQbKHuCjuB2Bzva/MZSl6
/8UKwvES684lC8cKn5JuwfEWBjX5MKV4KaX44w6Fe+UlFrBSWuu5b7pnQtnleRgs/5W1yC2Y4G8w
1DeoaX0fzgFH4eb7z1I7et5VTm7ttrCoczRA5TbdxWHxy2v7H2we9W6t8GEp2zrXOS2yW0GghN6Y
+SuzKe7hU6w8669QaAz6JMrGtT/W0BezRW3mzAlxCAJEPTEvyZ5oq1XzkDf+DhSWw80cNtcCANic
sNuzW+fI5kumrm/upD+5Z9ezsIPAyYDxZQ5b3PDZGzNWT6QmzZTzgn3kVEYYALtiFyAQ+OHKKXoo
wi4aaQxJi+/rAWNo7E7wExuyQUt3+LHVzbsXEwBotPqmAZpekOChcujNa8mxu6G7Wpa/hCm9MSCq
Dpp9C5v6l6LD5pcPCSGf2rxRgtZE0XFOKE16ZqPlx5Z0CePZ1lzy0earcSZ24iYUt+7CDIagjnRd
kqm+L4IgwOhsoh9eE/rX1gTtASFDdVwSd1+jA1qTbiNDMU752cy34hqIp9Bhv+/Q1073UamEf3Ad
67e243DPnCg+u0tlP8R69XnreMJyB52KGaCnoeey07EOwpOHOgCk9rROmbM1zsPWT7+aQJmrbpzm
2Nbjum914d+xjBwfvEX5BAmIb8HzuJO6au7UgGw17UTxNywrlEJqbyaI/YzNV5c3LVGvhszJQ8/S
4tSp+T6yop2TzOWp8xB0eNPmUIyTWdB7MIHZcY7UPwnSjLA/KBYNI8ofVu+XRDsnzUrOXSd8vOMN
o4kiYqyd16SYHqJO3ncuutetge4puwKBrT8EDaHNkd4XWyJx6xM4uo51mQYolXaDUGxTC+PswpJw
cFXF+WkcfHnSDN74fRF+Vcn63jlTn7VRyTifTwkCNXkhdY0PYqlfrJHUgqlZ2W9hGU+CJU8nAzPR
OMFT383NXSsCdlpszKu8G++IUxUHxKAnVnXLrnQoyfueQaXXkKQnm/hnW9o1ExTrj+esr5vUbjYx
ft83w3xvTG0drJkEPojUtIdB7P+9DZ/PpMv+derp5rMmjXDfUCqQ8bBtZ8GHdc1hRdCB/Fv8/T+S
vP//jmSJ/p+C+MPwV/wp/xdg3i/xH7L42//2f2Xxzr9C0mR5VrH9Reib0Zz/tyw+8P8VolYGt4U6
BbJngB3xv2Xxwb8ItYzIMLwBAYlzvhknWLhP5f/53+6/OPljB9ycg6UQFOj/KDUaL8R/aOIDMJAR
a14IIvyQOGDL/J+aeDU5bqOECQgozefmrK3NvaXPxnSSydjMCDtgP4yZ2wZ0f6ZS5qc3UP6xOWt6
wqzmfMv6ZTXVbtooztkC2B09Nvu9YxCvjn/wvIgqnv1Otyc50nAku8rfjwOM0bRCVGGgJhXhV7ly
BKfTUBaPw0j2zgGuWQFWQZImRC4O8hg2l9vGmAoZ6rk3w/hPEo/d+4xuu0/rXE7BaYtydt7z0PX4
/zud20efYFZ5HKhwmmzMmcW86sVhojKSVJzx4Q8/p4p+N3PqOHxWrC+fQ5LNwHVTI3w31qpemDw2
PxOnmA2IB/ZhhXs7txFT1tZDJMxyMrZ3m1CzXPzbub3tojDroz+6d8vPSW/xC1PyboVwG23uPXMI
y6NqFFue9WPg/1BIUprMb6w6JhrX6r4dNw+7dyTYhNqQsu3QoFlwpPaxM3tvM8HXMMejCG2UvQWU
jDnzQBQQ4cLrrleLkQu5f2H1BJodY1GTNASZrJ2n+RbLefGY+SPFQ95Zdh2fdbMNRy2GivEWo+qL
78bq27UDzl+bywB1WbQCGZnq1mMCmyMl2MtkQ7ehDdImpx5HffGwFTD5kO3WXagTQCiEm1bIt7vQ
Co55EjSPQs4jX6cbdnKnOoFUFBnv9F1S2g/38PKt/Ox2qFhX24q/hGtuTmsxdgTzhgxXaqv4aG1T
89vEolN7l82rTheEoxSfXaIjBGNmHNGPgDa9Ml3w/xZUG91jo0bfOZSVRa5EOndL/WNiO+FTxrNg
JlWTpVTqaj7blPQTNm9lSIVcJUwCDyPq1fAliuQgUzL1WLdGQYH5nHFDzTURSsjE5HKUbwOrzXpm
C7Qid1OS9yybAy0/B2F3floMzOzcvoxz6N9LNe7yah0+O7U4uwU9N71jF8bPfVmRbuOBBO+enQlZ
dqqT3lhnH6nhP8OEXurScluVXxOjttv6Pveiu260Ab50FBE5kppgxJPRijA/iK6zkB6Os0TOuy0i
TIOprTU473JKWIEwy8vUqFqZNTWp7cet6KtPW4T/xd6ZLEeOJNn2V570Hi0wGMbF28Dh7qRzHoLT
BkIGSczzjK/vA7563aQzii6R65ZMqaqszKTRAIOZmqrec8O3KufKvMpNqsak7FUDLyZJhYN3JYuj
0Qjyq3au9XEj04pkxJSw3r3I0ueWdgkdxUE55rb0onjo0TP3jv6u0G1QskpaxaRVwNYa4sowf7YE
JVfqd7K+SQapK7Tu1XRA6Upqz1j8OXp1RtdXO661rCRrpwRqmOFpq3W7gfshAUZmUgPUSjU6GpU8
246xUdYeqar+aiZH/EAVkPO9Tlv7nKygX1NmE+0trQhh5iHJRhIaOElCGZdGOGI2B3vBVLtUJ6U+
i+UsV2lAEtXj1wk7z9KdovLqDDkKrs5cMfhoK/OJHTK6d9pmfPaNybaPbacL0hU7dZW5cozqaeUn
fn4xIDYI1+ag8W0GeTxcTilpFzcTHe0F2ZQkOU2tGIejejDIT/TZYNMDqiUdEMOYOmIw03kIkF5p
xl3qdyOKUDrEWPW9TdsiPcHW9L8n+lsQFV8ohNpC1v33Gre7t/xt7t7SL8f5x7/z/89z5z9hoJkS
MyWAr3T8/M95bsn/lAswkKuyhem7sXAr/nWeCwN7VY2fQxgAWZOG3/8+z1W0cTaQbTRz/3KKt/6G
oLagOz9p3AzDNLiwcJ/XEF2CY/s47z9xsdQ87TJup7539yGkf32KFon2ReCeh+755dv21+794XV3
8+khXf4/Cd3/yTtSg3SlNf/3P/SvVLXvo+4JPYlFfSPrce18qty7K/T0gVu5D/zFy9sp2rflr9+2
68f75/OTu/PT51/vN79OXq8G99DvcWDyeyJXFaMuZU6YfFHcCfWlDq9+nqezFy19e7p7BAlt5OJp
LPMs3Ie7K1zi3Ke7h7uTlzfSvu4Dfz5lMHZuXy6ujy+ebo8D9/gaZsL19fHp+fX16ep8fbq9Pt5e
X++W/7Xe7dYnTzfnp6vdzW71eHO+urk5ubha7d5Pbs53V97JyfuB399Yorn/UUB+e0/mHo/VNtXC
gsfqe2dPZw9Xu6Ozp4unk4eH7fb25OwhcNen16fr7e50fX19cX2xuVh+xd3VzdXJzfp8d0Ab7CzP
6qffRfD3P61UWimTspEfz/JlWTY8y5eX27fLwL1FQ8VjvH67jXiWETrl6zduT+719u32jcd7Oy6r
+Z5/8r50Lx9D8AGP5++vj89Xobt7vmJ1PV6+s7qubt7v3l+pOfHH3dU75AeQFVenp4/PryfvN6F7
9Xrg+X4g2H6a0140rVPJNg2DOXmbM+/ozFv+e+O66+PNZrtyVyAP+Av3yDvyfl6YcnlYPw28CKI/
PcwS/VAa+VzGmSHL8Or1/eTlImO+L9dvgXt9zrPK3dPH3d3z5fP5gTe5fFU/jc2+93nsdtCDxMZm
hB48jG3uyXLSXE9d123LDq+/u5+nKv60bszFt4V8u6ApfO8ZG4napXRF+t5cVmfRcNo18iijrafX
3ys0JoNMnubxOVLopuuv9f5epzsRLw+FtGDyaxhvg+42kNEB2+I/7rv4xFJk0LiXEVV8fQh0E+eq
hdKPneH2hUSCex25L2CUTi+fHy/PX29U9+710Ocs/rTtfh5071HMYV3ZhFU+uhXsP4x7i5ggESfj
dGM7AbUJn9vIiTjk5PvtiDHpDlFpnETJzZFm722CNJx1gdJVKLbIzHh0UczcO7Ih8Cba8X///Lb3
x1pE44t2XHJG4ge0j0ur+6GtixaLnpDGsLNmmORzT+/rdR1H2eU/GIrLOuezquGesjetIpIRba8k
QVPkTjfGHODGPCltiuhpzn79PNbySXz+ZJZpGVz+UYXZGAzby7Q/fa5WQcZOry3L09vCuHAag544
00kPLMo/jWLynZg65jM6Gpmvo1DBGUOJ2bjnUPne+oNlbXNrdg7sPd9W4YewH6ddXQf2vZhLfx2m
NCKJZodiptaM5oZSp7wf5jQAY2FYPk7lBPj0ILUUvhPb8MiIOL/jnLZM9++fqQm51kZJjCLK3Jut
1YWVnoBV9GJlpifH6akxNKBB/3IU+tKAkxHeaSpXUGcv0mmMsOYa1Umvg2mxTexZc4uhPORg/O3N
IZlZCM8L7FpKe59JGQxxP4Qm5e2xUlVU6rnmhqFzCAr57eNiFLG0eqHRo9Qj9sIlszFJ/fbmiE2r
cHbU2JEotjL0REDN+OfHtgd1M4hKv46193U5TupkwmasqaasESbXGe3/VbN0CfrHsUXLipLdFza9
B721CubyiHW2VipzI8buSJjDkZWOa2Ocn6Wpe3hGbmJJN5CU4tcY/+VG4LC3SeJnQBFE62BBv67n
UDgDxsNt53VKQGbBLorxKtYnLsJq4TeHvH3++BIktqe0HVJs3t9NVS708aDxYCSd0BuawB+kHSpu
FNf5gQ/1T4sK5yl6Y/lQHe4qX+eVtHaWykKOni8z8ywBwHyqAMo48IHsh8jLi+bT4PrBXIBCL7/F
p62t8KkQUB4YvcjuLWwsqc2kNMGcm9OMLTFGjsd/ubIWYrZkUpLUFFSPDyLQpwEh/iNYEnTTiNP6
0rjo7vKz+sF51c/HyG3v65P4brqcz8Pn+T26dHYYlnnDgQDow07883a+/yvszXkYq1RJB36F4k7e
qNfWhX5evJvbYIccFRrmpd25yi+abCe3gi4qL+StfmCr33/q+7/B3h7ch1IPye2hvaxiAJP5UR1Q
BDLoCq+szc8PfH8Z8Xlg4UNeGneoJW+89yUrZFzUtmkHT+BU6wp7rm/qIFcfDozyh2F0Q2VLQB+L
Te0HyO7Taw1K6YvSwi5eD+mdpcfDm3rxYOPPgwC3d5FCrxQYn+UvFC3bsdXJm/2y6G8PS19zFRth
/odh0ANyxY7OTBGepPVwlOmNlylnWmGu8Gp0bUdxZfzshJj8NC/t8CjE42hkdIEd05e3ndVXjReo
KvcWnQqJ2a4tBLCYkRdt+cR5vaFF5RDF9g/zNoWK+wbRFbWBxdHjy/cT6w4tqUw3K2bnZUwC9CJZ
uj7wdPkhnxcs75AITgdAi7jRos/56yCxMDt0cpgX6FOGHq7ur6y0GA9QmP4wk6V0wRzYcGAx7e2j
ozmRytebwTPafHIdErguebn4H0yF5yWWDIpY+PRfp2I6g+FbWjx4SdrIU8PSp6X4bB/YZZa9cf+B
CdIpKtkVCbp3+f4+rUY5MHBY9YM3JgnejQOu6o6M2zPq2N1iSU9fyjRqZz+/peUtfBvUwgyA7W2p
Ie191H5Al0yWshT6xi52Vl0/VzkN9Ks5VRTKtpWTuGIOqW76nThwXv/p3WFnxDdOeGAg2fw6XwMF
JE7tOU+V/livrRUfR2zzkD/5n0ZhL1m4T4RtXJu+jiLtKVJppug9WhCtTWyk3U5wxh8iUe9vjstq
h+JqYSbCXOzFgunzy1NobquLJhu8mO59N0d2tqomLbjsh8nGCmay3TAZM+ThOZ7LtLytG2R0jw6N
dno/LL0Mg4UYPbstB8hJujj9+S1/BHP7rxnxB7cB7gOYsO2trUCj673jtPSEbAJt5bd1/mKMorxA
Jr7sRYl/Te9rfjRzG+YaL5A0NCPdcSvVTNECk4/Of//8Ky0PZO83cjQHmxWTWJrfam+Lr/XYLG3R
kQIfOp1qmIRqCZpqk3bDoc93+VFfh2JnwGEF4TFJ0KWc+eXdGKVNNyKQDq+PbEoPPpCJNprozDUX
OWmZR6ezVI/CUbumwjMeiFW+zVOoqm3RkITfrLUs9K+Dt7VPE4QaV56T5XOwsjBKMVc1CiRtO9Ao
JtY/P9Zv65B1rqkaRTEuSgy6fA6fNhFVILRPJ7UEeFFdpEr7UEoKRz68g7RBiP7zYN82D4HD31LZ
1flPqst70Z6iZPlY2xat8DG29VQ4YJx1c3dstk1/Dfmj54AZ0q0fB/bm55G/7ZUfIy8RCY+XT29v
ZMxRu77+MMScLPp1lPK07vBpwiP5qXbKo7zIgwPv8ds+woiE0JbQKNCxiPYebCSbUaftg42qoqOn
nPDsaYHTeD/Pa+/1LcV6aXIo81FI/viIAj+9vswAKNAi/PcKERvyNLOjtLk2M3OUqzEgst8W4ZiU
B86AvSXKoBZZLpVyN1UDm8TS1zWTG2WQ25jtelZZNr+jtE22GWcOcAQjlM8/T3DvMS5jGRgvk47g
rNE5Ub+O1XMt8GVCd03bRuIK7pZ/G81Z+Xcv62MUWiIWD0pCEBIgX0fx56lFtDxknqxlsp1FGD/X
UoZ/+9xYD87ia6/jg8kutvdpgzkJzGLmuRm4MtmbTDb5vaZOZUpDdtUciL73LwAkPVRyARxkrDJ6
Pey9BTjNWpdWPZ6zEd0e9rFV6mRC8kAioqKzN9Wv1Cmi0djNq2k2L8qhzh/nkgIhUjyUsetU5EVL
+6plhU9Zndbw55I8frNzypJFGuaAkfKoHWAzRPTkeiMQsIbuUq2xvSBOnKu/XAaE3eALaLIGl6gJ
de/sVxqEe3Xog59uw3Bjz6Q4fJEMB76mvV2CGjKjQIQE/shqkPshaBAUVYFFPO4LgA6vNbuLnirF
7h9FpAMyCRzaf01ccW//cm68KJu6GOuPKpnYD6mqwYnQqPCi5Bw7+AVAVaBb2T/6eZRvOwVmZxyc
7Dkq7TXat5h0cqqekjJm9k6lIcDQ6TrwBq5L9grBt/IkSCwYfxdtswQFpg8gvR2VJ/ptZi3PDs1O
TmucgYUquJbJNaKxOPDxCsnX+em8/hjGFExNY36kdPb2iERQhO6dIPOqBZ2V22FwTgtislLR5+3E
YJc3VUpXehBGwaaB37hGmILbhqjGrVU1AerLSdz//LS/bVvMHN+o5U+aYtkkv24omd0CQomXAn9K
yBbFxrDBd0UemPkfRyFGFdyaOLu15cF82v3HcUKRVTFKXBvRjR2G4SXdeNWBU/tPo7A1LqkTPO4I
ib6OoqCyyGWNnqOMtPkEBES31SKR/4O1QrSjaYKoUyM2/jpKEhaGkkLdIabv4409DoioLeVf/QT/
1qLqj3NhJqS1GOjDtvLzE5uVfqqIWQGZ+yJ9p7ETfjtcyn81Iv7bYb5tJLx+m2fFmyHbxGX262SI
CRqlXYZJm0K5Umi1hrSErkjQ2bUl55gcW1Fy6Oby7VheBtUJjcmaCqa29wTnqKV1hnjAs23UFCIZ
1SPauJQVLsbZ7d8ubzYQ4mNiOWbJKv86PwATDeBdmG1kirmGCdqbTuM5TUrv53G+T4m1AKBXEMrr
Bofm13GGZtJVlHiBlweJ+VAOXDnQ54GMNDFkbjX59vNw31+bRmlCW+7SGNYSb3wdLhW12RCKMNyi
eKvZJYzNNEwOVNnc17fJNCRHKq92+7fDLruFTsM+KVebROXXYeMpj6UCNGdlAlAb1iY9+tXWqJTi
ou1q9AOCPWuRL2b1gazy8uV+3TiXJcNqlI7k6PsozX/eP2rRt6MaKuyUg38SFlZ2nICV2c7jhNIw
n6qtkoInq4SMPTXLhwPz/n4kkU9SaXZzSMhgkrl3qNOxUo9pqvgrS41QIGnOHGabLBP0r9EhSPq5
1OxeHFhSyzvcnzOJdAfTQId79weU/NOc8Toq8Nf2/ZVv2Mpa6SCuoiseD4zyfeEyNQ4mTUhSMyyp
r6/UAa7QkBf0VyOSyOEUdTzZwDakDcZLYhbWgYPg23BElJqKVTqAcfY1a++4CbpRNzp7VlY6oq9t
l8V3qVT1I61qowOHwbeRWCeL0+lyNWXV7I9ERdKRdacBCPBHVGtmSqd7L5Kroa6Dzc+fxd5tcYnG
4GJResNTVFjYQ359hmbE/zXrhbUKNau+sxxt7K/MLlUAPMaJVIMzbrSWvm3jNsgcetDmfPzbgJ1L
x5KfIdXLT7K0vceaNnpNrSo1VnLgOFJKiRzdgQJ8V1S2/rcXnWWsxZZ7ucexZPY2gUnp4qywMcEO
467cdYlSnGl6dOi++IfXh9OXRaZVcNiyeX99pvFEw65CZm+VFWpSgY6Am7gOyLOqKyTAUEV/foXf
h1u+Apq+wJxTpFT3MikjQoc54AQBtmv2J3GioY7BcubCyjC2+wdDLckaqv8k1Ky9Lw4hYR6mcMFW
tJuqk9fDCnucKsUoN1WnKQeC6W+bCEIM7lb/Pdje0hRRiba7nXSwQP2wKbWc9uK8yg7sj396eqTC
OdMpzPPZLX//01bFRjVpkJv0VYf6FNOrtraug9CyT2VtG+0/eH4Wmxbe3Ro3+482s0+DwWeiOt3x
/ELpGxu9TdW1GunKqQbp4cC8vu37BtkDDjwY+oxFXe7rvGYfrQv4GR3hX9dchbO0PaRS6q6LUryW
ijw78Bn/4W2RrVDJO2m6Rb587zl2Tl/LqGj0VRG11m2fqcGRY2WF9/MC/OMopo6zg0Pu7lvKtBFO
WdAUrq+iSEdjCCn0OOvi+K8vwjw78u+U4slSc73/+uzGsNUQraUsc6tASdrk4VYMmBz/PJc/vCHc
dsnysPlKwVn5dRR+9NzoYKeApQfWK2+wXHdmQCNP1VDB1PKmP/Dwllfw5VQ2WN4kPlXyL4Tnxt6A
kNpqhfQ+/RnKoglU58ZCGEYG8o1EN6XKn6dn/WE0GiVU7Hwx/CaD9XV6UZ9aRhUwmjGCQEaR3IKr
6QfnLBjK2KtN56If1OBAQoar7zKLL7OECMXlmzNFI9hy9rOQbR/P2pxoPfX7qr0thQ9NqZVRe0o7
j2w8rTQqzFa0RnmUeYGI3swGcu9TuQgR59jaJE5eW+j+2ug6iOUEKxMnXJrNYh29XW2AXetkkN3A
gqyka8YFguPWrGEiEca15aqv9PDG51Mw6MFvixO7VNIFNBSo4KiwQSaBh/j4l1YZzWPWxjPK3KAs
+1XXFtomsGafTppW13/r/MtnSanPGPZJKy5cPACc0NODMqEi2Vltv0G4Nt1m6NGP63DpsChgBezU
WLXeHMURx3km/XabVH58akRTQP5Q+g6srMaIL2hlwRIiqIb0CNBCguFSpZovhU4yCwoGqWJUrkkB
5L6uFsJvpVibCXhy5cZxHDxWvlp24Lca5tSosTyZTHVKd4Pf2WTCevTCqxK7hfskBLHJM/K7Wy6E
yWMH9z91M45HwPRQBa5BD8f4NU0c9y4ZqejB0OxmdskgFtNGzGPzGgiliF1jaJJbx07ldJznrX1f
KzNUwdkBcJ9Fin7byyK6H5sUgENXmlaxinurr90KpPdRGsyJ42qizGYYdO3Yu2pZwXBp5vghEKSb
Vm1Y2B0MpsamFBAbCFsUW8wp/BZlOJsbM6u2Vhv44BJSibBwGKH5uPpcDkdAXGtI+qEuh3WA/vFx
Emb4KJUK2X/djJpxrCQ233FH/8NbQ+/XKbEwD20ChXWmwlIDeKrOwakSDOikZGzZz7Gqp5qbBIGF
bwH3T6QJTYSIr9XT9sUqB6CUWZTo93091c8DbNGz1G/Np4rKtnVS9LAW3K63qstE6wYNIb3ZC1e1
2+Y68MHKrzQgK/FKa6YSZJRp+cItSjB+njX1mb3um1IeG+D0FK8lgqaWrsoa6VHCYFDWbXncdGX2
kmhjCkW5L167MHXuw7SLx9VMgvckKOvsSZR6c08lTQFEKfTfQU4DmuvPhR1DVh+qam1hKXIcRjqB
mBn1Ou7xXY7oWZWdHFd52KsXrTMjvmgMKW7tdupB0oAZvGz6qATuwSIxN5UoGq6MoZmeSBbQe6jE
tIaOgdKorjn4SEaAgQRoiCUCqsmZHhRbRdrvNN0E73MaoSGlIGJBwFmVttam2MBPRYgg3hRURwGP
9uH8kJJqxp5hVpqto03K0muaWDmRale2q0HX57ss7auTgNtktFZkqcOl6ot4ZYnRSo5Mp6/WNYRI
yD7EbiiDoP2A0glq51oJnbnbqaST7skmzcYm76VyVhUpOpM8HttjehfyE9WPysibTNleRbad6pvG
b4PjZK7gxVEKtFvIwGqXbBS6e+CpakQUm7mZ0zOILsZbatrjtVnl8+Kq0teaW/MI4JVmba16mjan
t0plh3dKr+sX2tBAWwqmrMent81gPrRpZD/NYqzOs5jvEWpZFjhrapaFsclqke16YFDWqmyUyVlH
SORtJEmjFbut6dd43xV9ju8IyQSaHYlDeHZGb7z0UMlrN4zn8Y5DyLS2XTP1CLuEkoM7VTRIPJqW
jflmhMlwqU3hQtbtDOO2E30ze9CB0OyPbd2dN3OG4rDXmzxZlZoV6PB5FbgzOh89LMNypmY6ZJVQ
PbsCy2qpYfAatQYsGgtV1GPXNM3lLMvgqshz5UnjIv4+mzGavmpMOzJwIks9Fk6SrNUU2eIqAvjz
FkUVyKi6mNPwolLphqXeNE03cZbRD9KWcfAb7GD2XrK0Jg/bZR2gOmr83h1DVIdAdvo7re0aENyK
lrpxM8a3etWYzwTwiMpllw3nVP/Fuz9meNtiIDSu7WkqnoeKj9rtkka+AJ4t8Vbh1lm6yZCkT2Fa
DZDiFLj4wci124tkVWS7Noq639LXkdCVszJCG0lHFRRnM50ZcbEoj3TI92uTbuoNBF2hrv0Rty5X
BIoELKY4QwIqLOqvwthXrqjKKs+TOg/nS3HgaSj8njMik+Iu7+0MIEUGJnSlmejGNiAwyI+GxkgV
RJ8rao1pEuo7YGLdb4Kp9nYYUfS7pp33N9je6L/DUHIijMOAuA20fvUcmP3E1hj7nCSGyDSO5jyN
2JYbYMa92hkCZoLmww9RkfufzDm+RrhLtAAOpNr62bqYGtDLUG+Qsyaxk1zWetO+9jL3j8exbX6H
dQJfHwYpgkiNXNXslrXW3nKwmTi4SKNj+xbjXQDr87FMzbLeSE6iHJcjI3tXxtp8ctIkXdAqJT4Q
CC3LiEq50j+JBOzlgnWCAdqDMHbpQEhPEwvZnRtaAxyUCRErT8caGkyqsyT5lcw2+43TKuDUfJpt
8eCr2PlWGnJbUFIjRHN4hIjOjdlPwo2RjuCYIUIi3RzCqQJ7P5b57E0EsxoACHhBrm3NCwohEYzq
AA8KNzrqxWHF/m7c+fZsTEem0nU3mkIz3zqAn47nIR12M638BfJbf8AAwZVV0z+BmWMWtR0WxRai
gtWs9H50CjZd3b5vGh+EcwtWp/a6vGcCOj2yAOSiPmtXOvGISunL6X6NyWy9NlB7aqR9CwB1KRSP
Kyce7N/pkGv3FYT6E72f4icyU/WFAt7r9zgU5W8lhJq1osgBQ4yOd6AVnPvxWZUrPtZbcZkobj2F
+CLoESGQpnXRtPETbEE2cNbx5pkx4wKPHo6q19cKJgEQhfCyUvQCUAIawJeyFUXnNUkNlRdOvs2m
AwdEpasY8kq70JHNpB9Yh03g09KYJuC86NMSvo0VAJ88sx16jOA0J9Et1xmrRNkkfVEUj3jetZGn
cL4UHnw94wYfFGx0ZiMI+ZdCYSQrGfHsty2so7cBQx66W2dbmTdKl2UPhJ0omrggpPO2aQGY0/RD
aevU8ovIPxr72eSzq5b9EIliOK1HqZcKq9muf8egPPA2NLp0hl5SdhinZPGElCYCtrHrycDqHqRK
B1Mik23UIjHRpMbCHmkW3EysxiddE0SQaPN6iMNuFSmw667tshDKWocEbz2MVRbcWslYDyvSp3UC
77eszeCYGocy39lKXZkXLTW3+bjMqzndARqjDzSJOqKLVYT9W3qipGahrPEfa8Pt2KtTchXKsN8F
sTIBzpOqou56Ym1tZ2RG0r7qIUEmDKVaScCsUcJM112RgYHJuzaGCNTZER2AFMkcf62okRp4YV/2
0Q7Emz09BvNc+uMRhZYKfaou/cnZ0X6TNae1mAj82E707iYlvulOxj6c9CvZck5iE0CzTb3mZ8t4
MxXB4Pyas5RmswHmMegctgj9GqCf7q8wgXDimwItb/bLHnCUi7l8q0lwb3X2qLotrisgNfNxYXvp
eZfi/tsYXBn4Jw37uNGrHjPeLGxVrgR0DLlJmbUhObc8FpB8khpyKJgzlQti1xubyOK43NYZ+/Qt
VN+mP+3mLDR3VtTU/TYuWl/1piqy+l9CJPN8ieWXiX1KkI4lDXkDPfmRhUDVCvs324cU4cZRCaEC
bEuGXcqAz/qdpTVRelHpgkSSVQd4OXlmafjqjsuwdDY9xEHc4yGvZhkxEdcWsbJ0aAYrYwrqu2LQ
s2kddDQf3NqBRM+f5r5UtmFtTjBne6fUK3cMeiz3+qAoHpoOUA5RQiiSjfTnmkgPmg0XsqZlSwNh
FjAwrw/KSNkphFOO5VcCRnncNuelmi+QKQQeabXpwW/MJ2iobfPdUZ0pXcsxltqzmee1fVaYWdtf
l3ZqyG1bR+kSNTZVf4eWwlqO/yFLp/tJtD0G2ZbVQSrLcL6zUDYqOKSsQALjrtI6UdG+qomdEKq1
lPrJSBjheRHTubfKC5keF33Uz8darBhAZXrRQAMIlSpPN1EYJvGp08BQRdgSW/2lUMcCwb2pd49W
j5ThQoLARfNd12r3ipDDyNe20ff3Y6yxRdvWoFeebtdZ4wbp7FxTJBK4h06RWazCiYbgdQUbLN92
VSi0wNVbixsFluu1upnHerRa6KWjHa7j2q9KQrpq7q13v7AEwHIYDMamn2b5yx/B66ywmJqmTdcm
UXCdAZOWXqthDXhCdwASCzWTKubwih6PtCXGvXbb8hIBIxFIwgTz41x9EU6qm0fo5gfZIk0C9r2d
q7FIrybggjX+IU2bnSWx7UdnMzzBhINMS/p1C4SrvCGXP1aPnYKr3wmeanH7a9CLPMaTOOT+5qZh
VYutQ49+dBx0CftcJAepbNqhLt99rLAehDUDTfGVurOOzckIMojqmhEf9cEQXDtOCHAg0CnerSpV
DulJoFRJAVcK2LvbkfPeUZKVkOLBqLHSLJbdJWZv0+QKoKqYvdgRiF01H3zT63ALhMJpM8XjtC34
WtMJgrkL5dkkyDC0OKoXZEb/Mk5YwFyC0278l2gWebjDB0naJ00/2cn9mJDUOIlidcpPQ9loxnnP
Lz6fK7o2DGcACGHkEyXVXb4mptXTlR7StXlUqiPrvxngJFyGmWHFtQslXcKCy+YguzM68H1Pc1yN
b9E4GEZ+lPuMc22rLTsXLA07W2ciwwPTrmc2LmIge/rVQQGo3qdAlUlwFLVOIy5NNc3uRM9yWY+d
6l/qZc5dHSSvv+7KGN0GDyx+D/iknDWgX1tusFcroROGbRd5TN0+SdXYxqe6Vrm+p9LRd/4Yxw5u
c0Z3ahq1wafQgNJdV0YIfp5WDe29HQRtXSQYOBmapKx+G3hCchFrrPEyBvwLlQsk5uAWZgI8OmnA
DW34eXTZaUpgPHDFLebt3I3pLyFx2QLWb+t4uGCr6WNrh4vFFAf4bRYQB5pts+idXC4gabfFygUg
pZwtLVzXfWK9z3W87SetKLedWfanRSewNSidsHvibAa7MYvBb9YTmRTFHZM4OQFuVEdeFznJsI4g
/q9F1asvsoly7aiIl++8Viuov3aMk9iGCiWABSRbt7wRsgiEDf51G6bk60Jj0OpVXE39b3MQ5uto
BTlEi36cr8s2m8ixqaI6s2ppsWBnzbhvAaAYXJdp/qugus+rFhvAZ1iwRbOpon7EMM9OcwyZFbXE
3yZSRzWASRlNr5bV0O9KdOKb8UoxjeTZmDPjVHP8YV45Y+eoa0ON+xsyJJVY67Gob1LMwXSYvTN+
XIMou7tZkSlNt2CsOg8vxfaxth2oHeag4zozRUkDJ02W6nsF/Vtfj4KaxWoa4M8exYog7QqSrHzj
xaWYOUxK0a+QmgVPtpEqJAb0Gi4eovv4Ac8iOBKW1nJ4BsD8nopGJHJT9srkQ7Tolcchx6k0XCVF
IsRRa3SaWAP5JgqJuSR2KwhTQrj92GNnFo6NTgYb/NuLJeMig8LiQ0Lvxuyt0aKGO2zRPYgh7KCR
c1/nF5YKgTkey/IXOr4hce2GZKjX5ItxgjOa0a0a1T5esK1uGytt6t/DnATPaiqTGUA15navtQxA
A2IoNlxIuNHIDomMyV7aLbwKkpHdyaQb4lUx4sXI0LG6WzHQWIa3iCS+qEj3HaWdumAqu6wUOy0d
wtxzAKC+5m1iwfMo6ughb8khcd8h6PeUWJ0xESLvAp+0dvpH307EwlVxiDd0qKTYm6KqSDXrZJa1
LN3RX3jAgRTkzthYWi7AmVM8wuasCxi7Ct5RVBUC7mey7bmUwurAPxdDwQy6PVGty3cM5izQB6jO
pJIGrCKAJZsQcSYf/7GK/bz3dQeXnjAGMuoYtrwkGCKaTW1/xPalV5u3KhoZWS+yIFtFNuc2TXE1
XQtti2PZcaIPio0BTBSb67r0o3cl6zRjZdix8TBiegiFJevwDdSTblBgXgsSxFXV1+F53/tRsvbZ
0oazyE7BRLaZnQ6rpC414q6kLE+JFSsgw1lvi1WsAjnVYf8EG2uqux5oR8VHkrRd1XmQF6W9ZJes
t6DzIftRaM+0I8eglnqi11j+rqOgaJ6nuRnJNfaliIB8tVgG5K1sWjehuIZHrDpgVhWSaSEjY+jp
TammU3auKKENZDh0oicWYzqtbI7cD36Zv5UhjhXHfWW2ytom0Z+zcRBD0J8qFg5pARJtOzhFOa99
H6+6TdfoEdcd0OmGF7QjVMpYVjhIkFbH087GSo488Ig9JhFsIc6dOtNUSFFtrWPEqQEu7yil5evF
1xyneqeFno+XXVgfKT4eRSAxFeOti1qFm3tIospz7CC4HlptvHGybEcaCrAmP56exiryG2SieJMI
V+8MKJhq/1/snVdz41qWpf9KRT/NPKCCBOE4MT0RA0svb1IvCKUMPOFBAL9+vsPM6KtkZoldVV3d
U9F5eSWlRANzztlnm7XXmmaVU8jzDom5FqkEWy6VDuWeZNSQcFaH6D3rSgOaevQ9w2VKgx3au0Qr
XX9T+YnghgMKR9qonuk73yCCsYAFTt6MzE+J83EX10U2QRVtNqKWCA8pnqPdzOTuumn12R3Lo2qs
iirxJkEEWjUzKW13tLWSx5CypKPAJU2cXI2LwEZTh+VD1usulnNZZi4Yky8+/UoR1PcDKaFwBiwJ
Iss4TT3kfnl3D8cLNZExJhM+zXUVOqAwmki2kfqkdsmWSDdVDNs1m3s+eZn6kWaYEpmZEGW6Ju29
iOqHYcodkkH9nizAlqLvpCViaAfoDmS0l9FxKMd1dsAhtwh+J/sFJFmQgQ77HFsVGLVxZxRzie0P
fypCHyeCgP6awkaYXVZEG7tIx/u3dUUiU+QP+Ush6UpgZU2Zvs/LcrxVqVJBiLmvZxDXlFG6iZIO
xqppr4hWezV8JKNHY3PSoreq+4YasaFxk8kpDfVF37bjzMTm4yBN+jBZV01azp3M0HB71V5fYTnH
Rwiym705BgWt0vh4h84jpSotmh42fzPv5xWJK+lQhd/wcX8Vt91F8ba/aaq3t2b7XPxv8daXvBgq
+MWbowr5H79ddG8V4KC3P/HC+k8uqgNovuf70/f88BH1/zk+Hbzl9nPz/MMvDka4Ga7at2q4phiQ
fjvc91f+e5/809vxU26H4u1f/+WFdnLooWB6OGHDEa3cf5kM5/9mb1X0gpz9zXOWP3/UfRfv+06I
M9WMPwOJlCnsQToz10S/2neCO/oP/jyhQCugttDZgX36N0Icijp/pqWJ/kEQC8YMA8PbvjPcEbL9
mUKhQIUBd1MEpvWvYcQ5Ka8Kzr0Zre9TVWAjQJuJ+uSHWnvVgMVVVAjf5XGKaC2VGcpIAxyJ6J4u
ER6qlx/u0eW3CuNHLpyZAD98KDzCTAHEnW4jmi400YxwAo6QpRlMUGPewa47zHzqYGTQzWoaGquR
qgMsToq8Udln3Qk5ZJS/lMCr6c7Y21Om/Cr2u8bs20ilS5r9d4k6yvC2L9ovmaEGBzQrpsp1pQzp
E+nZxAv8qUR+WO8kZ1Zn0XKIu/i5V5KA3EG+n9ihxj6iKsp+peahO/XvRQpCJ781ylB2ldmXz6/9
pLJ8vHQqy6pCFEn/7/Sksgx7XeZTOmgQwdWpzcN3brfD7HGspuqZGvZJVVnQfwj0OMV5FSQWbQQ/
juq8maTVrNGy270eNTu8julSJ8y1fb2h9EB1NF+3h0B2P78+Mc9PxlYUsQEngRyiJ0M/gefOQthf
92Gf3VblbEpmsUUHqiHpqVCPgEpchpc3OCC904Sbvd6/DFrd335+CqeN9Mcr14CdTmjO0hBUOgF0
TCYBpN1ylt2yUaMBV8JC0Buwu1VqBv00lxygV+UUkhG4SAVeIZ3WLucHJuIkoYaRgCV1mkQ6eFpa
QcCskHAYFD1axiACV9r8C6ll2a3Dw7hJq+GvRM0CGwNgAxJwMgPuAE79ZH4EYzubpSDwb+LJgyYH
Vi6t5OTc1Dhd8OIgKqMEYpaD/bTgO5I4CDon0o0WZsgbviEJ62EFoIq7Pw7FX7VL/DsZUD/bS/4/
3BcE+O4v7wvmW5W1rz9sCOIN3zcEDVpT+jmwe1CCaKommHK+bwg8ZbAbGOwZGAjwTzz1nSFtJv+Z
rgVauFSB4JePe8X3/YCngBKxWRAaQVaisCKOGzA74ndzzGb6F9Hi2onlUEH0CMAQkGqauTQw8D9a
jhJ6NKQ4msrtp8kyVBOvAPJyAKOq4PfKNPiqiAhodpcgyGIkC6yZx0lR3+vQ2ZtukUnzckkxy+G+
g1V0WpfWvkdiC5mtrKkXPi05hiQhE0jzx+xVaZ4AEJl92S7olHgokuoORUr4nDVklePFlG411MeA
dbh9MdoNopySj1pm3HjocDwENKv3WmXDbEiplE5Qgh0JdWvyOZtkGc/mi0pDjstA3HoOssPEuxOA
ofgWqoRHf95dj2HoHSLJSebNWkNbCCmeJktIQuBzImvwYRL8YuM7WXc/3diTfQ+4Uadlfl25TZmv
igH+eO1SQdutK9UzZlj50Qr/dCTx/IctvSiLBP1AhnAuX0ryF6QqP78S5edLEd3I2pQ2GnI8NA//
eIBSpyZNS3nlGsE2msSQ0t+MiYtIExEEYlS3gZxb8+IAb3myK0KkPjM3kTU7ji+EDEslMBwF+gxp
uKol1da6hxbE0WR63zNxUIemnuRDbXswY1ilxWc15bAheoF+G+mK2ZU0TKjlxIAQoXglOh+K3Kkp
S7VKAI4Af1hK6KJMYN9HGEld0UdlfX4DjrRKH3wY7jA3AKw6awTcsSyLG/ThDgMo1KEg6CqXUg5n
zBbzEuNTzNsH9GkWCSmSRmi5ELSkPgSqipnKvutzep+fxy/H4cNpnOzyGVRN2hAwDjF1am0+R5to
TmxK+kE9t7WfuC4/XbEASH+4YpSroZkPkJ3qSa3TFIdIATLHk3NXdIQx/3xnNXanIzPTKRxuHlYF
PZzc2Vq+DQt1GU98M4VjQmKXksKHar7RRIZOWZHzvx6lHdzgDpkGmRr6SEl4X0zgUiJ6/yoK75/f
7ZMOhe+34I9TO9mdFdq1ujpuK5fuUFJguk1yHYiZKN0GDruq12mA+Lvg+vPD/nqQ/zjsiUGeS5Q3
i45BLrXUVnO4/+TYqovOTf1z0P2fDYeY1n8c6sRE7VUkMoOWQw09mREU1IPs6fOLOXeEE8sRttUk
mVcc4TA8Vfpt3Z4xTb++WdBPqVzFDMqgH6cpXRBE6zpGtp1eNMNLqzM7AtWc+y+fX8cvl4PgJJ+r
cL1A/fzjcSK9mfdZzXFKlC/nnUcidzLefH6Mb91sPy0GId2pitaY2fRkfddqQAN5xozLqgQLB7ob
kdcwQrAAzcMmof4IeTIlJhNAjBtp61qdkAwgCanP7nvSiuQF3mU1QmanNY2qiAWm8q4DWGNqyBRQ
3uKlBtWrxO8WUqpusv4uTujUQu6P6iIQs/BCSiGEaRMHUghvUrwGzcGdUD9q5+Ou0V8m5auk8H69
WElClIM0IWl+gzqkSmAlFKRH8F6vtXI3za2xWjYqGTQlsctxvuyIv/ZIZlIBIEFGs2m0d4PRdw8Z
TNNjsfT7HjFvHVroxq7Ge7Q3V7MuXgDkWjQHryhILtXpTkaMGWrt/GtU6e+q0t1r6nhDNvS60b1G
3h2i/qpN9fe4nVNWBNkxrVBgntyAuKSSEK4bblwdksHNCVKQ0Yha9NVQTzEK3dYOl1UqVG6eqkQF
CTHz1IPqkRw0i0yIIuxkEjJMkcusSXZJLW+S8rXFhRgX+lVTviRQyrE3iks4oHDgT0dzkIByPu+1
l2B8apWHKpmzOT2rUPX5PQntobWVfm4nhxE4RmWD4Haa+dxBOcw91PF27I112wvqhbtDWbpU4AhI
wB4ZJnlCYMrxNh4OrtzkGzFdpOi1jDK3n8SeroTXDI9tsGeipAcxNtnMXN0MyMwabe8qhn8DWpPa
7ATpj2CabKD/2sJbrZkgLnez7nBTgA5u9drryxs/TM35sM7k2i7KyGllNIsn2joDR6ZIZPa1xSRT
zYPYHsidxmA39ZyuFVk1qRED9pKYG1+lLLaHEDsuWVH52vOiKNuj2DTYxtdmLjlaQBUIcG7ZKEs9
WNPkTUo9XMbx8wwJqelh4nLP9+Qzu2arTL55BKlmxVK7oGnMqsgmyhEU4AVavNQnmm4OAviiVg82
fsh8qFHVkZym/SrKVZQA5/Iub93D5HJCb/VYSlZch9dUx13Il+weQnOwXo9UIdj9FPJqrDKEeXJw
kjA7uTI9Yn47xx6jIhN2dpnKrpqnu0pXnpNJ/BQp48Vey3f5eLiuD8Ymw5WdKOQsgxVtZ1T8Qq9p
X1pljjxIdT+TUqL0u67EdwkLK8i/NsPbAfG+CehnFJ0X8OvhCA2WVNXkbPYOUayVEmOHl22EDHP8
OvUVhHHYD6dT6FhsCtkE3IGnHDTuQ+FNqTpQlt/1tGNOE7ROB0uDRioGspIiaF6kyQKM1zorqZLL
xbYP9k8Fn9bKsmPkFzn9K+C+Y4RwjaC5yJOa+3BwDJDXkLC44HRg77hPVWKHMlu0UsaEVN2keAI6
fgkvoBNqipsf6K0ICqtp4q1h3Bzk3PGRu5XQoeyQBxmIwWupMoUzSZeOFqRXVaYuD4g6RsNsmQS9
E1UokmqSpU78+5lSLbRYs+FYdUfauvdCZDxylLLfzAcdIhEfFw2ZuCIrgPgxLbMayvoRrd5sMQpC
E9A/4goTo7khIeF18lOH/Ga8v1GBkDM4xWFX5/tLcD7LcJ89GZV0FTUV6pg+HSmUOgIItqSNpMlW
iW5KPT7FJDqAFJoq5roZKpLxB4s11hS5O+VA06JwFbRGFT91q1pZIDi27KM5S7hzlXYOvDgwk3zu
GJNLHE17VgKm1lBTligIZvEiQG4oOGxAnDm0Lnt+oq/DKniYY6CkpEHg5X3SA8efXKLith66kMok
sugB6PbgSpe73ax8UuXgumr7ZddtC6O2ge87oIVM5PLcKk2p1C/3gpQyTbwZ5u4Q9ztgw/eVv7di
iMIqrbuY6tl2TJJFC6m/r0aOLKXLqIbprFt8vgse+2p/2AQJagVPAD14kIpDePbjVitRBAoj6hsu
anWrGKCGBvuiSjEzRyJjIqduticklKF9QL8H3LgNuZ+jGOE66SZb6NCoUXSXUnifHPQzp/aTQ3hy
Zifbsw5jFxJanJmWAeqt/IuJPyD+NZpqfQ+Ky53Xmdugw/P5DfnJ9Tg56onrMQNvUQ10HLhSn1hz
5b5pY08BJfv5UY5p2J9u+1QhhSZw4nSX/XjbQ70WXeUJFwdJjdZqC1XC226by3ZSOTnqRJQXnOnh
cCEcgDikli8DNRrbNTWnx4ChSGcUp5CMHhJLb9cyAC60rI4xenhQTYV5pbTKnVLOCBpBvKjIbvKp
5eRVDVVWjbY8aPfNdRPd0rxu9nRkJPUUfQenW8wICTsaTPwKid/EnOSJM1UeC9+ZKXgnyLu2aDAU
Boj0EEldbdiRCr1U9NE1Zm9RElyGUn0p1pw27e6BujwCh7bpDbxMwWJAw7n1u72LYvx9qE0dY364
qgv5Cb09Sw9vtACUJ+AgNxvGm1oig9y1i/3g3w8H7TGlPjQSmkwQfJYocwHaMAs9fgdSTLcIXCTQ
7zV5YtcZjgYbySxmQYfniBhOKShIHLFa/hi5Y4j1IVTDBPrVQP6XabmbYBPD6kaRXJHGMUZj03GP
x/t21dY5uIYbf37GM/4pf0Q34rdkFJQGdKCJ6fvh6HVp9CpooMoFCFtHrVssw11EkbABOnecon9V
fvE2z/j/tJT0QzHq35eC9N7y3TPwhNOP+v8w+yjUEf5y9tHKX/L6T/9j/faWRvvgf/5pWafP+9f6
Y3lKfMC3bORc+zNFqRlsGoQxQHoMYtpvyUieIQ85VwmkYHk9Zim/pyJFbcoAHovwEhQPMr3yH0pT
5CIRXYIWlhBMNJf9VWIN2o8GlkKRLgsOFWI56l2iHvbjXBqVOE57ymCe1gHrpmkXdFW1NuSLLFs2
la1ldra/oU5FtRrnc7Lom4U2W2sAaIf9DHH3FXjvErfWNw8hjCFWNy4mB2umQafARutoChsoobRd
1jdd7IG5lPwFrjPKuGrJPoqjCbG25urxqtovZ4eNj1EKHQDVamprkGf062JcRrlL+BTRYlahfLQN
1/p9fZu99s/qe/+89yRlN2RXEcrfyjLzz4S7J5m4n+/QiZWWjTwAN6PIHvwB9dPwpj/kT+WTrFnq
w+QNiIL+dVrY+tf8KX9q30jggpUZv9K5Fd5kFtrF7fA2RHYumwbABFrV8sUBSHOMIDFhTOnF47ae
WYMA9C4h1poGC7X9kkrvQzI1M+iWoBbGk/swW3+RJj3y0/+x8fx0Sad0NXpa1DNg9cQ5+mNRXRnp
YgJTqXRXyJcEJLvxXboyHttNdjveJ19mjoSPhkyVVXbWfjTnBEKZNQdqdn3AkcTzqywi3Rlv/DtP
8yQb9F90mucmiHGSPfonmCDnrIIx++9uFX5Mgh1XEKyUEDcCH4Bc4bSkn03TMoN3b+ZF+9IwkUCj
X3+mkuXR6CFtDOfzlXDuaCdG+u882gmV3LeLUwUDlEqVVwM/8OPoV8qYBwpq5V5raR7tBQ6EDnZs
s+gt+uuszhp5qFZkB25gI2x6xjzBtsEBTuwTPEr/dgK6qIF/cHCyFEiin4WKp3gHZ+Lg24GOVIi8
cfJSU30crGYzgWBRsbpb47l/9UtT9DGDEzP5LtE1S2vCqriZC6QYVO5eBYT9a7TKeosqNJn18i57
C66aqZVphP9Wcift6HJo1tHd5GDyL74nbx2JsO+/KEAPddTeiNPoEwCPbeoOcX0FtKh24sZsKMvc
BpvmHXIu6U7axtcH+pFzc7YKLoMv43MBTE2x9jt4dK9pD6Tha+Ob7aa611KrSM2NTiT+OL2vXzsv
uRgeDuvAzq5LunzN6DopaV8yJ6p5Sz8bSjIl5LsWPd00zx5Cd/wSIx1rS7i770jAB+/Fy/6leIHh
/kDTIVpdRBa718luxrbbOcOUE7ZmxZ1I5AQWwSeFm0q1e1CWUKk9yevIrg3zsKcpyGxvGs8v7Ci1
wvUE9LP1+aQ+P8wn9v33MP8zDvM5a3KqZfAfbU1+DJa+GzPBKaoL0QyM9o+2pOz6qRHSR+cVMp1t
snI59CWs/Ho9LubVTKYpDez/5zP73CFPkhb/EYc84pp+MpmUizVQTzL1jJMtIgH4g5b9XvHIEli9
XVu3D6MT7qxzXBpnD3SyOfzNBzoWeE+vCDEVghJCXME+/uPARehWQsFQKl7nA42YGfnB3ANTgDcg
XshR37s1fVho0NeaRTMtnYojLcOVRh2hQtrVUadSadNLnS0HIMmrEBokC4IlirhjSJvxgOWtdmXR
FZZmYJJjP9nbfnLby0rqThI0dz6fE/KvJsXHyzkZoH2dUBCixdibz6zMghsBKumRqGk0y4pTsNIO
CjY7jWw2M4ghJHPy2AMsLi/ZOPyOLj1T77f755SmcTtPrHOb7i+X6cfzOxnXIEsn8zjj/AY8+6UE
RcgSXHBKOvKmujAetYWxkB8LYgPj4vC12/ZetY0uztyjX/k5H85BPdn3/8mH/JTl5j97yMWM+2SB
ndIB5mG2n8gSbl75XALYppP7uW7NcLs/s9Gfm1rqSTTxj5ha5671pCj+N1/rCWzl23ajT9G+hIFK
/HditeouTOPxkCje4+PEukD0sjG/fLlDVfHzpXIcnNPB+3icE3NCy5nW0eXDcl0F180ytEpzsvK9
YNEsvxbLaqngtmsWDvISkgrTk7yZ5ZuFiW+3KXZ78/l5ZTsS4ooaf5zimRbmg2JqKPTtoBMx52ed
+hPQ6M835tS+VL0RlTn2JR/N5Br759PpfDV3w8spyvIWpbDJskKAN7L2V8WqvACXBm+dDgPAnb78
/OadO5cjxvZDfBH8A8/l3IQ5BSz/rRPml/v2hwkjkPAfYyoan0hFZkyYzgX6pa3qpyWbTO5REy1S
pz+cW/Ti8z6ZoMcU+od7fIjLejKpGO/G7l+y3p5fpLdlZKm0MIZ2GNnsdwVYQOqcC/RE5rNbOlK6
0SptWqNEV8854M25FXMciA8n9F++Ys6O2Ema/+8dseMM+GzETjzlWoM5L4HQydtnVu5NCIstf6Eo
9vR9BrjUzKDk+LtnyYm5/IfPkrM34cSu/kfchF8lEOnVgIiRnD/5pFOtExqzpuOhLhTPtp+QoC3c
g7d9yszGfnRj23wLHBMwhW1cfLGuamdmLm5udjPLMAd7sR6sR6Rc72Jz8bmJpJHgV+v3j5NSTnyx
tAVHmo+c1MTTTZA7JIK0K9Xs3fBW89rB7KjL8Vu9ytf1ioX8qG2B7V3l780LrywsaTGw9Bt3Zt5L
7mu5mH1R7daaL3yrXCQmdfU7n+Dkyneu7lOLZm5nWJEvWSwlS7IMW1uSSLP6BcwmHtwHFl9OY3po
yMZuvw7dt9HqnNECH+O8VWuFbszbS1JTkoPv/JZvfVu5bMw3yfKWiac7MInYmmk5X+hr5OMTy3g1
7LeU3c6xKnNFR6YbfmWr/kofjBvxqZo59SLr5VLdmtnm0rB1R3WWoAeWsExxHpqdmk7tQvKwpBmY
P6MHyO9zK/L8zf4h4pCarV7rO5Eum3qT5UP83qxa94GmuxXX85JYL5q9+XKwH3aG+UB6y3q4vM4s
T+FwezNfHmwAKKb3wFObGj4fZJoNk5fPVgApRmvi5su9udrdXCEADSGbq5qas64d8XgEK2auX/sL
0L9ua1V27TT2urVe72VMf2a2bO6x9Uprupnxrsreb6AGch/XrblNl5SFbTYI+2A9btfxsrJLh+zQ
RbhZ7zfiwwq7csPlYdU90oxfmUVuHqxhFW/iZVvxTyo/ZruiUdvtL2XSh/FmWM0uxGHFGULCzNc9
qGEeifm6+6J6/oVhPi/eW/P+fnIV2bA3TEyz3KRmyT0uHDDLj86XZNk4NOY6+fJLbdPDbY+rg6tv
uc2S1ZvLwPQQTzMXe2sB5dyZwG0mXMOfzOKHhXCSpSrakSK1WJ2qiUQkV8oFbN1l7qFpvu3t0d1v
Do59qXsg2ldf6qUzXXGK7uA6ln3G6ztnKZSTTfw/xVKcuz8n3n3VlGXTV8f7IyaVv9UvDs5WMmuz
tJ6m9mgDurJWz8PGcmYea2BvTtzgcrNaIer99xqtEzf/t9H6bbT+exqtE9/xH7koz9mHE7fyH2k/
ZdHe9ZMxp6xFZ+8Rc3Vat5OUxh9DOi3Ymyq7siee2B9rp3M7t3VaZ3RHfmb3vQtk1ztY4rlhBXWm
DdkL/xYVKfHcYI0uKOPl1J26NNXasjW1VVd2oFlwEidyYlsCRKVfdwtQ3xa4SRtILD8jPGr1ioqP
3Fp65e7vW7u3NHPT2k7nqKvOeQ7suW04YifVvHh5cKSbgV0UYT73wF8LK7Op0xCz4zGkeDVY0x1q
pObd88x6Bnt5DPFxGrw3muovc3bH68S7vFbsBseoM69zayO3ZrKZ78qXmTdaG3bavbm53Dx80UgK
hOYixX24z03I4Y67Ntv06/oe6gGTfIZu4gEOlmpetearuB/v4oRu3tm+eZ4usqNT8fr6SjV0ZcVO
4gZu6mU4r4oJdZNbOOK2hHZ9V9qDq7mZXXjCKTAsmli9zzcDxvPMWJ+48pHRh/sAZgevYPRa7l5r
wXPIo7JnbOViJNedLSqcYhiVFS2ry/3S8IolEtHOzIUR3ZFJohR44ZGjLlI3cEI35rc9+fXMCe2E
AZ/Zugs3xfFvpRe6tLpZsRs5tZXyPK92YXFyxkXmJTzbL5ItMW8xtycXGTSCDkRYuKCJW27gha2g
mjGVi6lXOWDml6Mz2Hj6viObsov0tBXgTRf4YFwMjylnFTk+l6HxNTh4b7aOx106rZWtS2d2oXlT
d0IiKF12bmH7Fu8kcVwxwRIXoWdLXhSWtQdP44QLs7ydLMfd7CrflEt503hW6KCMYpEANkdOZ7ra
LyLTxD13Sm/vZo57WDa7Zjdx6TFY8UnbKxv4mxWuMt4F2zRTWLiejT2xUhxJHEMruu/4PXVyu+cT
6WbEl4aYk3ncOAgEumvyTjigspc7hqPxpXNBOO1i8ZAYWOib+SZyF3OrM7Xb4aJ1Tci2llZoxt45
+fPzpuIkYfXbVPzTmorpRJiCUx//w7ZwGuz6LW0VkYGp6NwaQ1E7mtdh8HvXv+q/bww+a0nGRohn
aG31hH2Y2hNnYAX63sQaQEns7djNPMl66QhYmbTOElVe6AQJB1obqi87Yj7rLMLUSr2Vvd8228NS
e+yZz4rpk4cdV8MFsAObVRE4e3eG90x8weodLIr/fKRyMTF38mN43Vjpar5svMZj8bkzD/QVKNB8
SVHfMo4rB2t3DoZy1Kb77D6dxEJVFxv78FApHsRLxxXdWkTy24MltsfWUV9Gt7MRrmYbVR/T5YhV
UrCQM1vYSfFA89rUrNZL7Yy7B4Ork9q1F7sh9y3g3wGWMnB8GyZEfgZOjoJ55KRu7ZXe9KuwvXRp
WXvsa2znXngj3peBThGvja4iNl8gdXa55X3Y3ulX8QnTReyWvD+0GRsns3xb4oZ368wTr/r2Skid
eEXOI3TF92AFO+Jquig9fnLEyCmt2ss474hxSd3SSvlOzxZfmVO4nBPXuGcXQN2RMxBW37dDriPz
+NpmnrgekbkIVrE9LmCw5UjiJ+fJleS8Shz5+HUh9gnxPoztrltkmFxhdnUcCNR/rci6TJYZPsMG
GQD8B3qFrtRVvUyv42vlMV9ivtlbm119O13RTO4aHgmbo5PTE9kLZ0blMbVbb88ooABiJexy0M6T
WzIszUm9/Gijc7vZjQ7W3RK7i8x4oZ3HfOwZgwmrxHdoL7HQALZ9M75WrSkFhcQOHekychM3dELH
jq9CnBPJltjexdZVsiFUru8Mi9QL2NIGd7AznmtcMgnfHCzWlyu26tATeQqD+aXbsbO/HuyptTHc
4l3FsfCtcIuOlI3A4CW13VVg3+SgfryULM/eM65jL7LZ5n32Nd/CKYEl0XIq7pzKnaQkMycLlFvS
VvdUa+6Vy3pTb3TvZluyVcIfbG4P7KFouNuVldiPU1flomtuUO0UTHuxvnwnAvwEPagVAIRaL9bz
5cG8F1docGM4ZU7fXrQL6rlsuS0LhLO1K6e1c1JbhaNf0Y7HseeOydbXmaZO1mC07hY++zx+2YJU
+LJezlb1ZurJj8qL9lLbw0vAzKztZAPIfLEkrqblTwTapmzhfmXmmlSOvR3dR7dzpC1Di+cZeKDU
LqVV76WO9b7HPry/p9bVK+V06+Zu9xybd3cH8xWvz2fArHYR32k7ey28vak5mtcixVKbt+IoiLGZ
dDNZc9xDnXRPhnN4DwWATRrEFtMM1cfF/DJghA3uVIk/PTC1xJCqtsHL6ea2995hka9zBkbYQnG3
fIamZB4MZmRTF8Lr2QC8Ir13cGercLFiJIU7Tgc6s05MJqrlTCHfii2cZabDwHzNMLBwkZqW7uVL
3Zty42Yr7VEiNbT3uCxrJ9uqNXBjNla4EOk905l7Ds1rF8HFe+4kOBE+c3/PA1wblyAM9Yy/zhlC
WhWdkI+RzqQs1CP85TOTepLSUSDuLDrI/lgDwjMtHZh0j8b0m4cqFgUVlGN80j+K2EMs6HzH5uMG
C9lRXQjublV3aqOvs4GDzWp3wVrn92Y5cWaQ5S0US6xdzdoKN1XdFO7XqdneYcXs/cXRU8WqCTuG
x+ru3WTVeiX2Du/1CtpNDz5Fu93W3tTE2vE6LKE3XcOcuhCWOcYCQyCAxQaD5iTkNmmYOT4IM+aF
pVz0V/KNfBNt2i/TnbpNNsESGtGH3INWkXfNHZEiJbN6SXsUNhzbLSy9ybkJK8vOkHgJ61bDFn77
bLoZrWCjmLR8OQo+LNNmEbgGi0yMkkgw4luvpw6drfcHl1eRzoUazzpcdpa27NdYZi+9CRxxls2C
hK1N4q5x8GD3d4Gd4mOTl344PFRea6PKzTsnLHODT/Wd2DMwLzGLeGDTHplNz5Vl4VZXTE/GiREM
vfor9Gz8Tb4ijmP9ixAo9qZLsqHMQtKlwrvlZ+eKka5ItYqtU5hmkV0X/yLNyJZfAuSpSMYSnTIR
8Rm86GIgxynxiXsvZd0YmEceDmIW2CaRVsV2cTNCZvWU/HiLWz3Bws69A+FW8b4DC+nqG5GkpeUN
MwYBFMlUuO3MnO+EG67wxFtSrD13TbwdaQ5ihTkxx8wUS1gs1zkGe06YGnBHUu55as0uswfM3BL6
VsIZxoqZkGHaRMBL4AliVBQwGj5fhDvtcmJaWHCWk37cio53ZiHxkfqXw1pa0lyINeDhpqvOg0J0
ud9NAEvu77uVumW4RNLdDJ+R2uQq/RuN4gBTaQcx35Kv41Q0gKt+21B7s3hIOAURRKg7usj4Eptr
cucvpWs25nV21y36tdiYxYQTnyARmvhHpwKnxN3b0UIEg3BOW1+JvOtlTftDZLIP8RCjEWO0ZXcj
u7rzIiZyhFNw8ODS5FwQTyGrDzveReEtIndvWelbS6LaYHRbCiEl4ze3I6YylCsQHZjWK/OYGyTu
tnIdemJWiwi5fBB3m12RYIe5fiu2IelWvFb81bDqhfg3fA6efC12ThENhh5hFNEgr7aYdmccwrMx
tnKS/P0dY/+OsdvsEl6Bpv7Xf5meycadigDrmt6M6YFsXIzzKzaOGifvWZhJeXsOlAmP05kgTzz/
AQDwO3j5Hbz8Dl5+By+/g5f+f/1BbPeRZ1RkQD8LXU4qO1MpQ4dLmG+gBuSkl56OT3ymCfDcMU4A
Qn/TMc4HYSelgt9B2O8g7HcQht/1Owj7rw/CznrRJ4Wqv8uLPtILf2LzT1s0JpMyyeY9lRK4x451
j2IpCuf7zexCpK8Ecoz6o0myguouHH7UEAtiU5288WgrjkwdA64iZyQPI/Lb37JG4PQM++VN5GUT
6y2Hc+b1YVyR3qZf0lE9GEeon4CdA/SY2wHwN5GQETmPb3nWtYiPz+G+zl7pSa3jn/dKz5a/jpX0
D5HRf9Py13T+S2dEmwneYEExfgohP1SdjFpHIyY/2TrydSLndn//ej9YX0mq5qAg7vlDYZNNXwMT
PPB9JlLrIt9HHmo52l+vR/Oi5KW1RVL9VjIvgBKs9hf7i9ozLpsH+XK2m237K+W2cAoS2iXIEZ1y
VU1qyby8vHxBbMS8JKuZmpekosbVuJoswaSuRq+04dcFYZeTHYVp3cqXqCGRWBddHwgckg4zeTdi
jKsvqalfvb/fhOYNZQDOVbJfI/vqnRrAjGtIKNVn4DzuBWxTctf3axLfm9b0rdfX2AL7QS2f7P99
Zd9T2iAvqIoLBsIJKqQVP8Uz4uqv7rkXx3vEJzcu33iFABVcvX4O9vh1Fv3DyJzE9mmUzBFAaxWw
yuKxpuRjPR0clKjNR910b2nEeejMwLzuzdtjL7sHeNl0Nib4lw0Imjt6ZBwkh+yIkoco23UUV9w9
xavYQfZWXEtMzvX+FajNcLxr72BfYud9OAM3FdQuPzvVH67kxKnuZ4Ok9jL1AO2pePTfgFl7h5V+
Ez1rV5Mr+aq/rB3Y6frQloFYatZkbvZTS0IfeWvc0ByoyFCGiG6a/mv+olHksyWw2LCZQvebWDQO
ylea0yEf9OXzETjRHPjW3wMb/L+tjRNHHTVXRGR81sawm0bUad9ECTSzXqbUjGwknbZRYN1lLjld
R7KTm+Qm3CJKQuUuoiIkctoCH/z5OR0b7H7arD6c04lb31SBMksKUVuhQqVYVKIohczcZmOA4xL1
PAAxZr04Yk1gyjObqZODBJo+HNwV2CU6pqhsUgWsj0WZGXM+5lTBxFAjOlDCTLfUjPCa9p76hRbV
M1MBLqAzc+FkZ4/3MFtGEucvqgUG5yuKtNQNtgLyM1CyFdUBUR+CTA6sWHAt4EsdlTj/ntoPeLT/
x96XNkduJFn+lbb9DhniwBFma2u2APIimQRZLNbBLzCyisR93/j1+yLV08pEshPNkWZasp3ultSq
kuiICA/3F+7P3RtXstHqxwR/leltmWT2kH6W6XRJZ5Lpb0myl/oe2imy75uqWPncYff+50pcl9wp
MTkLgedxG4F+XSODWTvhzYAo3bPuTqutpPyYdgF3j8QvTtFE4rRG3q9bH9JpCELLL052w4GWhM6b
4K9xV/IVuhW7UgER0F4RPLJNf/3zp7d6e3u8eU03n+7QVzrLLNw/2KjQwZ8C3MGHN+HUYKjJ6LiM
eUu/L//cI/KNvDUSBe1W/r3MAslYOdKLCK6jEy4iikjZ/k71orMSiZZnoTcyqDxG+R04CKjX3crt
7R/ZFv0AkT0LLYwYhSmB4b26gsV4KOzRKuxH1XpMncfHhxxJjsMKYRPvf/7MUHsnbeTle/A+Qvzt
HhwKNI/8uzpkmBHW4kPLT4nLdaAuMM023SaXLLANWrw50w39uiB0yVseqvCOpP6Pt/zv8paL+jDL
2vwh+rBkjOmMm//vuy1LZvdAIj5S3P8xu38usztDSH8yr74ElA6NIo60678DKC2Bznmv9T8L6FyC
/XQGkP68sN94F/YbBiZQqxgapB+q0I60QstLH01HAPXM+6cOzB03H7Y7N3uo92QLkrfzCibFKrFe
470PJAfugdM+gkZvh1eAF9v0CtweC2QfPO9+DDZasoJLhp5VG3097XNEYiILRL1uHx94FZktqwyC
RwHkHcZ2cF9s8syK7qvSuscY1xsUay5A2cXlzd5nf7HlHTqunj00TBWjz1QdpbzzFoBmislnjQRY
KmbAf25BkeFfDeebhOaSCzs4AON29RnPDzxA4m18rR+4oqXd7iUPNFrLMpEO3WvQlddqDRCtwNuT
xQNO5IJktU73aFmN+BfIM8iQS8IlqDw2w5n69rDxUUGQEzSw3mhkLdrVZSC3uLgZWvhLLY69y/w+
OrkZKhnV2M8oJtBuECbQrOv7L4hrfPmGdzRKKlREQTabO46IS2cfopN3m7v7AuUyxMZ7ZOE5Id3W
JR2aXREMHK/1RMOXuOvd1cPlM1xc5sxn/hcuU5M7emmds0CBxvJQbyuEasqV5JLGtxOCNOsQ1utF
Bl9edrfUev5+s8GUe1i33S1CNuhOg99xX0B2xD+W24ihybDCuHpim3rH1+kdvdG3+rW5TR/8xsq3
l3dPftGlL56FESZPGLk54IvR23Z9jYDe5R/P333mH+ngzIs1cc5zasB6VALNoKx4tOMvL7KYjNxw
W8VfMzAwta1kaEomeuKQ7ZpcS9q4fMEH68D5VKc2e6tQlY+IBfrW25iYjegFs5NP0wpTj8Fl7vqV
9+nyhy/si5i/fwddVYIJ+5Lef0fp2P3SA/t9r/HbxohZCL4oh6BhJQRcN6ginsAKRbcsO0dsDyFU
xfosNWPC2/sFcdX1ztqgkg1zTSxt/YJJzdYr/vd6h143j5X1vQCmrSx8JQraZIQwwCv8qrI+wRei
wOkBcbw31VJBy3tbOF0md+GC9synJSrFhDm+ARYBqzLi478J61uJALCMFj/t5a9gnoWks8LBN6ub
7/LwlE1lOZcPa+neHbrRHyOMP/29E9KSHH3xR+/dkvrODG77h6vvzOj+NdV3Zq7/q9R3wTuKmQ3+
kHdcMsCHSNaRov1pDPC7PRJNE4koQ+UMnR9nFjiLFVJres83LwHKk+pNjsY9CDZ+ha2zHwBRHmHv
HNRSyCTVQuUCUSXuOzdsvwmfWedkamiusAH1tald3kaoKJpQCzuu9ofOXi4mEG4zkO0lnV+gmGpA
synwPB80FEK9XFcPfoXhhRgqCUcO4jVquqSFR08Ntu0c7zso6evbWxXroM5bhFV0G/Mag+fwkklR
lZM7zH5Q8X/H3bCRpUYRAvbhWt1G6B/io4oESRoZaI1WdBvj/ZOuoxUmhdj4TVR/UABoTHd3qPMs
cXSJ37hsbNF3c2Fz6KntGssQXSg9nIxjoJIagy0OFv86h+sZASvl36ow/fsnjDRENY2srUG1MX7F
sL79RxZLVmEPqC1na+kjckvWBjwJ/JslflmiJlmJI+sR5U97Ki383q//De7kP4P+wXgUfkYJGEj8
kuZfIJmBlOGKIjloympDe0B5l8yyo+WW/HvQ/VGRhLJwAxUD3aHAose/hdqpzBKbX9n75IrAQQ3o
R3N5y/6Jf/pNnaS6HV3C1Cdpm8dQJxWvpNJ68a1daX/67APqARrWVuas5S9IHUlX2e7p6evofGU2
OtcVAD3Pzz/RwQY+PLJ+3r9dhdD6wg6gDKmzdLaLij/zS/8/Kf67baOOLdLMqZYYYNQVKU7xAOdl
pEL+Vx6ahG/R+vPuM2qIUEuEAvID6A9xvp9fXkoAs/u3L1/QeuD11UTvpxjvYW8nER7qaW+u3t7e
UEv4sLXfFKRj5eFeUUveZ/sBJXohSnQK1OFlGxS4yXxtdPUQrEZrweYtrm7m0f9aq1s2WjNf/z9G
a9FozWDJv81oLSKF2RvzD0UK7wJtjNYmGGhDKDsEJ44su+fpYTIO8IXwUhiJiSudw8Cj1d1kXT3r
a9VKrhZs9LstZzFn9R8iZ8sNqdLoEYXIwCA/B9VEVwqzwgCW5oUHKD/tSLdJI1I5cZym62xCj1RO
0GqUx5ZQ+be+R6P9Ms1qzMsr7tKOvhQBxmxlY7XRjLi2RN+pS1/8LmD47Yv5DMqlURxrXg3DiU4k
HepwQckJ7GLHrHGP+CBmHXfbAm1AHp8lKeHq1kd//gUPfIjynwG6o0+YAboU0xRHneMT8LCWJvqT
v5KFcrKdXWLJtjCybtAHT+ge6OrhLQEX4jIGoBIVXfqCGWpKh7aOgxJfsJev45/3e9kQ0V2jp18D
hHLzeBVZ9wsil/Z9Djv++H0/dDK/tOoZnqiLtukVBasm6xJIDryw0kbsC6GOErSCcjPhvsjGCOjk
01m9c4s6PgkNU+s+A5sgdECQGLc4Eol+NYT9EeUASenty+Wdet/WHanHzLUPZqcoNMNnfoG3fpEI
E6gMsBMhDQlpvzmbzkY/osK6k00Wf3A0FpJtGze3lXyHyMLu7fazRALy03sZj7FRiP7ly9vD2+Uv
XVRkeeZHBuePV+TFI5150n/TkS6ZSTm17Hij/v1mcum2zux66sesjwvoYGrt7262l/Vm4YfPuc0f
++GHQRMXbvmBH3GklNHAMEm1h0vCbalxgQnalKAxiR3vo6+NdSOr4EM7uc1BqWrRcgz9NdDuq7Bu
0ZxBMp5+yozD99XlFS/d6Tnz9993p8kCiJg3kf8jQMSCNzps3tGJ/QHeaFFJZjY2nULMAq2kkqg2
Won5IPICLcED1LZsfSt9gmI9DQ7e/BsNJLoRAZB47d2Ci7gBl/EBtfn2AjJZ/Ka5Nf0zfNPMvv6R
l+lDwzL/b1s31XMSPmd/s9rq9bn9W/72t4fmuQnrJvzxVxh9KU3APx99eZtXTfBaZX/bP1dY5PN7
sy/lT/h19iUmpP6i6hyYwTRN3SAm/Muvsy8J57/glzCwBqMxuaFrUKq/D7+k6i+axgyMTyAYcYnh
uPiXaky9DVBAzn8hhFIMBmOGznVu8v/1f/43JpH+Vq5Yz/7+uHxxZlHw83WNYlgOIZjkhimYM19C
lDjLB08b7mKlYo6qkCcjLjEJJlMNq8yyyQ4qpNWOduvuV3N/LFNCuSMnAJkG1THq16Qa0XQyt7dF
bRoZy0h/N3UtRnmrmJ6JId7p7rKUwwCDmRjGTTgUkxEu8MepXydFlPQpJd1dRYLsJogwhTuIBieZ
OHUiZeisoKb+Pu7j3ZCZD3pS+JuFLzjbXIpR0kLFhFJGGObIzZ4zudm14zSN1Z2ZN92WF7FY94Wm
rVXRobVlrcVXaaoiDhv44B2XHd0pMQaqsVwk25hUmqXp1XjdBizek4b4135X+C9M74KFnZpDRVWl
huAaZYYhh6BilN/pTqlTwCOd8OwuYlmw1rMIEDrzlU2fpdp2olOH195UcwwoKG9DBbR7dSq+kyCI
7JRPP5vQD35ktGG3kVqVV6mXDPvAi8Q2oUa7bnrGNoVvRmvTFMWWq+1dr4/9N8IwY83UMEc9qEln
x42aPenR8LBwBLPEI5ZmEmw/5SaqVajQZ0eQpaMydownd5qI+VWZkcE2Ji28UXu/tkWVqHbLq/6W
e2m/CrJRXWcCgxcuf4QEkCeKKAdbg81EdEqpwETb0+3Na73XTC2K7/qsoddJon2NfJqtWK+3awyO
F5OPTLVeLXVvPL8AmilgPYSKmbucGnPGc6OKutOz1L/rjTGwJ5N8TYIWLYEiTXG8qBbbsAkeDE9D
NsGPa0epOsW6vPL5WxYFQgK2Tw7kgp0TGBN/uvSMiDyL9Ey4GFpVbwxfAZe+nIxPfhb2K9Mzkg0Z
H7gfuTUdka/AZNU6rLw1aSlC+xiVch2zMlibXTLex5W5DcJ0QzMFDeYa8q1JqN2gB5IxiYV66zMD
pWGgJdJJlOs4M02dOda44UU/KFS4VSiMh1Hru1Uzlt4C7iTyWp3oBX66ybA/JtcwS3sOreiQ535u
mJMbRulu8FtlMxAoKbhGVhtr0Zo01fDMCv4StmgwNOmjlbamsWCM588fVdUJRJuGPB8mx6adHpES
V0HW5RN1M+apt1rR3ajTkHzvGoFSLK/AxMmSxeSGYiyWbkVq96JppR44bWGYUJwyzr9r2j6oRZ/b
TayCeWVqFd1lWlVbnhFxtLptSulLePU0tRV7vaxhc0gsP980uCEoMeHIVGMGzPyc61oVC9UNMPy7
UkL/e82gW5HBOVpHkbEDHbAV0R6jWPK9EXLDs4ah83ZGp6lszYOYWnwMyJPW6/UeNAwPvZrY6O8z
T52W/MHsbYVvpUwjhqqhQsjgYt65noohTuusa1wWpeUnqmnNpi89A7A2JmtF8dH4tsuM62wshsc0
L7CBKckR3OhMmNoy6mo75lkRWUUaNa5isHIdZJnofr20H4Jw/9owc7d4zR6a6vW12T8Xf4GJ5nLG
8z+HdevXn6/Vc/P684BVX2uJWg/7kL3W4fPxYHP5c/4O7nT2i4qks8k4fItgst/O38EdM37hcKlM
R6cFCmwHQPh3cEfUX1SMxmJC6BjHqKKQ8jdwh98B2hMCygFopqv094A7FFPJqepcpbBk5mG4+klk
g0V5Koos3qs1RnCYzcqPFatTMytJqeWLz0e79S/AuoM0XEWdYGguhV07NSRTOBJljLp4nyvdtmrZ
iqs3H5QAH0a4hmJuHQxhTmaOdOjKsmizlO9hqagdpD2m8WKa4YJFnKM2oFNN4EwJrqrgZ5H61DSU
TjOTZl9oSWHFrcZXZZW2m74tglU55YVtloQvuJwzZyAxMYCxMEwpmc0Z8U2YhUVuinpfG61yQ7zs
rTBG9B/Mhbmrsh5tMwlH20AgNWecCjl2JDAHO+v0j0bAD+hchfox4AaTq3MiiKCsV0TDqn2TheY6
n8Cq9VhFvimx4W+9vkHbwITyNQ8xRngSimH5qYH6TLPLnVLtyG4Y4ng1Jiy+NjTPsLqQslU2lsXW
H7pvecZzp8372snK1tyQVOuQG9V5d62TyvvkKUEUWDzIG7v0TP1G9XJ9Idh90JJjt3vYaa5xHZAM
F+MQtjyKaCRmNCo+0h37MhDVmmn91xwvMIBtiqGSfuOvo6Fg920+mlbqGcGtBo2w1a70XA/jrR1C
w3Fl0PGz15r5t6rk452Xxo2jDzoG0OVds4DO506DGBgCLYgGtceTCYDq9Fql2Ti2KSzMHm5cx7D6
1lgPeFDaFevFSqtYuYDZ5uCHGAbyUwQEfKoLoRkz8KMlIounmId7NQztKQOffmicy/f4fElyCBuM
GwckFHDfp0sqVEX3B6DwfdisjSm4CTPwjs3xegTYuCxJbs7pWUMSwwRvChyqgZd+KglP2Sws4ync
s/56JPGqyPSVUmGkcz+toxAMyBStU4P9ZaFnO2gC8GtMaLhBqgZG0qlQPikl9dpw2Ddl9sbjcaN5
ebCwsLMtPMgwGNA9WE943Z7KIG1dqBnDS0svI4uYKF9scdX43RAvAKyzHYQgIGEV8yJ0+Yhgp4L8
MVUTXT7pIl5icHi/7kvMChifu+lrWHerJGJWaSzMQJ0/mBAZgEyNQ0eYiQAInOqx3+LJxLwuK4a9
SFCSQTFPx0Ab/GBvioc6IbZWLviVJXlzz6U0THQE8gLPs9Qk33dTtvbJm954O18UexovCHxPQ4AM
8DCCb5Z/OV2gSjtjKPV82JM+GHY99sM2EnNa0JGzo5Nj1KAfiEAg1ISajFMpfpK3Sa/V5a3RgWMW
1E4Zmo5Q0I09SC2/9W0zD3YDUOVl9T/bzYNYQA+ADop3DT0VOyUZ40NUlreKCO9VJcaoRRgSA6Xm
NH8SSWz5Df34SjnmjCImxpkuYfapyNJQCPfkSvHAX+Wpt9MYX9easZ7UyvZoet9q2VUtdpcXenYH
hW4Y8AomnDYuxpyOmYaVaPpCH29D7jkjRxP8amNExI6K7MdlSXNIgggdXoiY3m0gkqWJeZRuyNlI
Ra2x/TSgfh9gQIsEmq9iaESKB3C7lId/Vxw8AIKPiAji1p9uJ6JTIRt8he19EzXd/R0CeZukH69D
toppCaj8D5D9L8DGw9qOhM3en3pomkZYHIRdm8oTWSLoz+8axRq4If+Di4Z37mwx1CgaFqq6si97
D1168gkJg1FZZO5hS44djZQiURv+QIxHn8d4OKlISNPcv81K0a2zsn7KkzjZRmPI1h/dLw4pQGF4
QeBuGzPvknOuplMwhbdNHYX7gGem0wVsaSjlXLdheXUqGOMyVKvSw7P7CCT5ZJxCTRkzN1CYvkkC
k32euoK8hMGAXvFq8nR5UXObAXEG3g94wUO7CZ0jAo6+pMGUiMqNBuEgsuj2KbPUkThjTR/6Ar26
u4Ur9c4C8VY5HBceZ4AIpzpelMFURmVXu4wlOZpe9DvNn8CU9I3rsjM+XV6edFgn2oHlAeegJo7p
GHI5TzHXeZ75g1fVbgOTyFkPbh43rlKhLXDzznQdBv8QagZ2MxFqlIs+OjUvLrIkZHXttkl+HbbX
qSo2l1eyJGF2m8YmjuLBg4TSMO1Jdc0sXnAf7+yVYPI6Qes0ORL0dA1F3hm085vaNYBqFPWK1hjE
XjiXl/GOvkG5VYObBJEYc266a6GUtSkPJB8KIPf8jntKb0UxKBpZtVIa8KD67udlme9tnakiEYQO
0lD1eZtoXqV9NXVa5aop6Mz5XWxU/4lVIeFhyqsrUx4zU5p6ed91KSTACDmBlq3iFF1MfA2Vsny6
9cbsKc/ChZtL5EU51W05sxU4zWBIIpwhUYQCTNoxpXcHQhCl7O50QW9qgi7GOSZvU3Rkifm6ip8G
FRM20Nas7zXLyxZc8bnSIKKm4j2HKKYOyCj3/kjxlSrrRqMKJ5eQDEPFPKcZdppYOMBzkwEhBFkE
U4dLwZvwVEhN4jLzeh9CMlSbYvxTmlpp1lmadvdRTdGYSfEMk5FZwfgM/3oY3ObH6ji5AcN0neFr
0Sw1gj7XxVMJs2tc14VPGR0mVwThFR22hl58EOIi5AVEhBAKYv+EMz4zRZriCRGO3uhOVLcGxabT
kqF4bw3HEmbaPvZBStMqmNxkShSrGJR12Sb6gjV6VwhyKNIgAe1ps40yE9MkWdVOrsJrq+5juy6/
Xj7s91RXHEmYLUNJu1Ipknpy6+rLFMbXyWhsy1TdXpYiv3N2S3WDq9AqJPhge2a6O5lllEejN936
Pr8d/XUbPWZBcz9ON0Lhq8uy5u8OHD3MgIFguUACBXfy9J6YUzSSSGTaLY2ETbrgcRA7NbwWHuYd
pINVNZkzdUsA7B07JNMpiHJiLxmiO7N9LMe4qaKybW/LlmyLadqNwlh7pvLWKrvRaFZpg+5IWbbu
qpeOmg4Shq6hduvLSz83EYgqGRq+gSLYgGzq6dL1gBVmFavDbeghnkFHY40QAWiMZf25NpXQuSxN
BopPTxV0AgSYwfBlTEaIZlGAIohrpR+o73pwzNbQ8FWu+LsmQQusxNsEQO+jFz2pNNiZ/qeualeF
8BeeXmfqiwALOM2SRSAzyPOqf6+LECH0ubgNSxO3gxcIsGilv+axHy7ESN8VJRh4FHg0AxzMTphl
5dCH8EK3njZpqySJekutPdNCajH+qAoDdwBfG0jWAK0hHnZ6jsnQqGHrq6PbT6itRcBoCF7D4XHS
ohs17ZBXcoNmIehxdmukSIl6cJwyYDWzNLxktEJsfXTrsrHwXt0OAsMNObsDnrRH2uzGetpMfbug
Q3LTTgyDjEMg/0gkzjfwaD9daR4WRjKIvnI7WlJ7VLruWiQeqqCCgFpRpN6Gg052nT7mC1flHeWF
ZEA9pFgBHPg8X4DAWOmbSVlDcrzJQ2OrZei0SIDBfC14Qahp5UfquvMdKN6m80wMTev0Be19Z/XY
Uxh2Ab0h/FDldIQbkroaxsAoKzeeFLVDXoRjwE+NmT0IsdY/dVXzYa4KcteBjrHgWc4Sr9QAgQcP
Ag1mC5jFmOmY1gVqGydt5VaaEgaW0BUMHTNi4WpGnu2RAh+vDRFM12M1pnbRVpHVNxNxsA4gVEMM
dj8GX0clwoC8amS24nUYM0f0aR3mkW9PVTvs4kofLKNIy81lw3PmFeWnSxMHYgVCPPO0vjdlU1Al
XuWGPRK+fRqFzqDoYuFGnBEY5A7hGQM8R3AR+RliLotpyASeAlEkgCAaUqx0rf0WxxG57sw+dPg0
3ftZUtl9xNDlzqzKD4ZyD1+gIRsCRgACrXNXNoWZF6SeWrt6V7S7qUqy9dCbS2Naz68+nofyEjCA
dzzbZprABaL4psdqt651vlLNKX3uvQyzcsexf4iTGHNygzbcggbR3+YlTz5dPs33LgHuIfg3MDsy
RHJqAirel02b6rXbRxwtN7OSOVHegbWD8CAp+mitd0poKVwZF67AGSjBpUMYw+TgxIB6MH/1m4o3
BF7c67dxg3hWC3rRhtZ9a3vQe/TrVNkWmf0flxd7JtOEQGwy2tRoiGnP9zpFoI0Ehs9w614UZR/2
nk1U1SHJl97vF6zLmcOayZLX6Mi6DOBPKW3hUVeEqR2b/BosquvcWMoFvC9Gxj5Rn8wQYTgVo4uu
adQIeKYrh22eG3bYXQX+tBBbOFNSvF1Vfgh2Ij2NfPepFBL3om4gyA04SFteHT/GzWSZSKJMvLY9
kqtWPYL4UfkLHurcUZxKnudTwi5oySRKFRi89a02D7fw+Gj3+qNKw0+5amzqqXaorqya6Um0qjNG
7OrDSgPsrOlIJaHr8Zlvhp8yY38oiCuMZG0o6Dcivo49ZqCl942/1CfqHMnK9Up7gzwwkOz8zVFJ
ol4QlsRNBuL0hr4Bk3FVB9Tpm+gLH755CYaf5g9aXzi9Eltg1ezGPFlwz2dIFh8BKKJjueBogqpw
etwZmCdxFFDiahN6v9ZPLA0to/6p1sqCEXhPEKgJBGAZJh5RwFNBoUrGOo4Jc7PO/GRM6nU/YDx0
lX6rYmN3+RjfuShISfwmanZRhigcQjFQhqgP/eTrdN02w/Uw9AsK+46JQUgJ3A7GJUWXys84uvZl
isY+EQGjSkQ8tv1IfPO6NrQa3n5hcb8t9XAp03OW04bxlhACzbd0KAyeeKciizRrw5iUjauGqfkt
GQlYTFU6XTEajLafptWOCeM1UWNjZcQ8X/UZ+uYG3Y1WaLnlqbCDXojhkaDc7cdkCvZFXP/ISRJu
Qq3uvl4+hXnnTckxA4JnoCbiuJFqnp24FveUeE3SwAR3zOZm9r0UTbECRxbTvauhsjlwznVHhWIF
aqOuEqPoVmM5tZbfZYHdBj0adLepYuWJoOvLH3d+dijcBvQHcZLAJc35opU6xX2RJnDFnSlWtIlu
oirgTqcN04rpyrXpRcXqssh5nRT2A2EMZDmQ3UeyGhj89PBEQJs+lPyC3huNJ99sg589+uA9jH2r
oPI/7PqnIWUCY06nNP2etyFDi7RIiRNExUfjYSjN8NZUeIa5pMjeV9YI9u1jnETKU1GqJAWmNsDD
UEYRPrGQTIXVQ0mE5XuU3kdBo6Jzb0Cnqz5qtHteUKW2Kz8BO1fQBLwzVcTeZ5ODH26NA50yW9O1
+jZTihjfRsL4OxvqEc0pTMV44ig3vY/JGMdWU7T9y1jreWR3aZR+VnWjBD8i0bsvyNOkL33fVh0m
/aW+O/QIdy24XrlnJ88aAXstOVlgN1Igi9nLmJsKaTISdW6SRqgTTXddKCJLVJFupzECEQtHeCYN
Te+QakWMXxMgUMxufJQh/1gkXeeGAR7Bo1qgSZUJttBlKWceGFEovEUBRQ2wM8DUPtWTTteHjigh
ovtBt6rqPrC6xvjUlP06N1Ai200YgmyiGjKMN5cFy88/3UwpWJeOD+HVs1eS2etDk5cpcDgooHmV
WUYZWt3SIMV3pSARhJegADibx3ABfZH9ZBneg0rn0NY1CdqcIfVzeS1nTxe5iUdS5kcVes1I9ByI
PkqyVSq8r4hg9gtW5FBbcLZjEk1DEtDmPNzWalOvBmYESN14ThIZbplPVtO8IoBsx1OxinS+LUSP
mzgFsL+jxdgw4Hf6baHkC+7oXG2QFEfY2kRWBbh33qF7TJM2H7gX3A1KYmdCv4rzwpli5NZoY3sa
X5fNfU3Fh68EDCjeb5L/ImNUs33maVUTULXDu4Q0ylqddMTKNboUvTh7IjL4D6bRA+vwkEQ+vRO+
nhhh4lPYayYGi8eUOHnUY8Ix4ZbaG6oN68jxQq2f6xFQNcyLpUzpXKHwBRR7K3GFikf8PFif9WHZ
Zhlp3A58Fjsf096amjRfgC5LUmZ3H3U6II3kauMOwne1FFQmAzy7D56ZXAomehz2FGGvA5v/CLgM
fZokA8JQLvN1GOdYzYpHZSLqwu2Q33p8OQ5iUPGA0KcK2AKO6wk+MuBazTw8XA4jW5d9WDlpoFQO
HcxwXdZlufrYlUeij1KkbsBLgQFBYPpUHhj0kZYxUrq+jpH3zVupPV4WIHX5ZEEHAaCAQBFgJ+c3
DAhQz9VOK93E8C0Rwlsiyh18+X1CZh5tqDJoAIGQMMMIhvJrPz2URvVRDZitZHY0WaxVvhrqpUvy
px558XBamu2xtFdS0Y90LPcGM0FKsnRT9pnEhZX313hL/s5lzG6LmXZtAz5g6Y7dCwsrK1zCbEur
kDDyaBUsBIEbzQpK10TkTknvDO0zMd9+34HP1DZJlDSMEsjwR3AhzGeWftHahfjW0jqk7zhaR5jr
kzF1rHSjVLVagrRm8jUhxQd97q8X8B/3Y14H1091VBcCK+nM0OY8sEoeLpz4mU05Vdw5HzKpsYii
pKVrkGhbGr1FwCGhxYoVL5dPZf5AOKwF1ChqSsIZ0lunO6Y2XoAcPm5Io3QrE5FZrX8yRrYyxCdP
WwiAvns6R7Lk7x+djhmCf5zlkNVWwm6NG9I96mngXF7QkpDZXakUNUx6Kq98V1gJ26qmYpMP4/H5
ts0uTNPHoqoPUig6umilXSvUgmi7zT6u0uABIJiJYA1SY4dK7qNN0xVaiVpRYSf1wuZFa+EBY2XD
f0YKWFigN+IxC3rl6dF4JfOQDuuhb+X3CY/7mGH4k7H+8NEATyCXCIyD0N6cqR436E1BgxZLEYnj
ef2r3nYOT7KF6NY7GoCfrUoZGoqO5ik8w0SADUkKuK/oeagSK1Fu4/bn5aW8cz9PZLDT/aKcxI2m
QEbkJWuV31fkEcXimylNFmzNkqDZwaiFX4OdB0EIozn+sBqpb7GgsUn/wUcRNPpkRbPL2StqX7MS
glpTdWAMbDNxhTcsLEd+7gxanEiZ3c6MqSgpyCBFU8GTL4NVXi+9D87ijfOVzO4mq6O+a2rYzh5l
QhSZAGsyh33V02954jssN5EAaDfIZX3SjMJORHTVGWzTUf/jNvxkrTOHZ+Qxgma93NGocUqTOqxB
LYhKN2aRLYha2NZ51+aYKEnc+waMXpQ4TeJZ3Xj/uxR+3vHYJ6jcE0gtumzQnHjc0zAGvyxbN8qS
iixc33lP41CLEZEIISmk5YqHV2XcrUn85fJyloTMrlWatn5VHzYsG7Zae82CeqdG68tC3vGtxwow
5/17Sk15zqAAatpvSFdZk+6vaNtbSnxbkaXy/Pm7eKb287AbKapQ0eS+daS0h9iz6nxTTLkj+KPR
4CKgFqDVlgD2gnmac/K76T+EgtqFu+YG/aM5fJ3qJVaevCvHdmNexTO7S6wBS7zQWLivV+ntBI7a
urYTjFNQbFReWag3X9Gb6ipHh9Cl+jFG3xEN34vox681NzPRtAniKh5puG8woC38FH0WbnajX6HO
i3yLbhBs3GQ3g0s3xrpY14/+q9iL+9viNt9RF4MfeGtrbz3aXrqLbBn5QjrZk1nNjPzwI2QQRUHk
6RVKWZiF6vIrbRs5PzSMj6jdYsG8HELYx6J+JezjQYjEtaTtz0yqmScVD9jE9nyvuPyqv42vdDSg
/+xh79HSflOsshU3LDD32RKv4MycI+R0TKCdo+2U1GgaHiNrzh8LUJys6Wuc2wpaONyHP6LYSl57
DzGShRXPr+5c6Ox1agzJmKc5hOK11SBZTFYecwJ03V9a3vzWSkEG8saIl6PABOnq00MMfJJ4tZgq
1xxtWlrGLYu2NbMKJAbR/rldsEjniRWIQybsH6Tdmc7okzfGQgOllj9q2+LOn9DGmV1P1xhBs5k2
8Y5diavpSfnZm1bxmn+9bA/fOcpTxulMelmZQwj2zOgSanmI7hKbM4v+ML8Nt71VvnRfqsdsqWfD
eboVzM1j9ulsh8spRE1sQSY3xVF2ll5aqenQn8ZTl1hZ6tQ37HEyVpdXeki7n1yYmVBpN4/uJkOW
I0i4OrkMhopdl/v/x953LEeOY9H+ysTsWUEStIu3AV16pZFSZsOQJQka0Luvf4fqnimJWU8Z/dYz
0TEVXV0lECRwcXHvMT0V4AYAOtZaWAp2BBHcyINERISaxLL00o/QM2+NzL7yGJfLGHOfSHtwIQJV
ZK6EMsp63KCfMd4MKzGBrDQ/h29tuQw5NUraecnJOO0kRziIr35DhYNwYLvyHN8Wtulo1F83V3ru
F6zgCUUL8KkyJeY6CrizJHMEB1Yv1FS8ic+g3CFs546Ets+JCFR/vMZn+uNy+zra7CPEeSrXujiN
9tG+qWSpFp4J1CunCnS3YqoKdFjwyPWff37rlw3B2Sxn0ZKEhtKQDuOmH9FRdUNXseOlttfX4Sna
hOuxoOJ9fwVjPT8g/3qzpowPjc99QasVwVkeAgFjih+KvonbRbpMyAkkAHJloAuFimkkYJiAvsWq
giQL+b60m0LlQP5rw03/ULvRs347vpprfkT7LFqLd0NpQ2AJty4N9pwPzeLKq70Ml99h2LNXqytJ
rosjIoi4UiGY1rvDR77JNrJXrbIlWypevCgUh+wytoxyWB7/PPw828HUwcszP+vjOHznXbgoasZ6
mHZ1Y+7MwW26+zJzrpaXLjbtJ8zmN/5ltmz5GBhSEyvyjaJS7T3AoTBQadvc/zyXiwWDUUxcg5HU
oICNM+j7ZwSgPYYkSCzfdKWrjYuBrNCplmtH4vu6/6fvbUKAoK8BVgUqTMBlfh9LqIdETPQeiJ6H
VLPUxOnPAVn+PJ+LlTEBPDS0hlCeliAAMztbxtg0WFmW0g05sdZtyqciWvO3xD8Wyg24xD8PdvGJ
IKRgTMINwCljOcxL/spgKgM2QrTXEEZghNCv1NEKlGV65SPNJ/VZZlL/W2m8QHcVoZb3IeqZHCn9
EkI6CtpADHuL+rXTXUN7z2c1H20WnaWcDBmb6v75K4Yal4VCex2YnCur4Q+TApIEwQMVGgWJ/Yzx
VzQV8/OywlXSBBYZnXUIwFAZXmcEeF3LuHafvDgGPi9GX2pbs2kZvQqNqrgrborUmXqwu3wfHxgE
53NatbR4HbfhQb7WQr9omc6uY3MGpWTEXAL7rripQkst7cyn9W111BfxnZ9YJLWxqXlqcddPr6zN
yx7i90rO3GGpbzK03KeSEaQ2zIcGvlovMaT4a5BdbTNwU/XKgPNI8tdMAasCr34iuM/ilQnOZtbU
WDZ1xt1YFSnOeKrhmNXN3EWnfdeMV7bFn0fUUbCeitYIyN/jCQeUq0iTEdXKHNbQjG3yDB590N0T
VeMYm6ZV1NeQ1Repy1+z/D3m7Nirg8jstBBdt0wRrI489CWcqElrjV3kcg7NB3kpmQ6pVuQqf3l+
7EBqTQENQ5MB2YNK4ucN9UsyGXJdSypZUHd1/kiSwq5xyeIqt5HdXclbL17sbKTZJE2TGUqXBtqu
FPd+IS5JhQkyhJ06uqtzqHZp12LOhaTafHKz9JwMWqdJPoaErYq8qs7yaAHD1UNFpYLPNvJCWMuk
FhBCZ3U1aEcD5L81rCGurOGLi9HnY6BWDCYctCPNuVR7IWRj0o54jOhcPXcfpV0uqyMMbQ76MXeS
52bZnPgegwPSZV9FSP7xA38ZfHbbhI7+6GsyBte2Ha5FqG5IlDCLVFa7rux033vJHdw8+/drxY3L
VT198IloBBQxCvxzDkpMUmJUZqjt+tJuW2qG9lDbpeBEtQPlMNWWt9qVJXZxyMxGnE6HL4tZTIaB
xBwjFoN5kLNbaYycPmjt0j+P4bXPOoX2r9ewz6/6e3pz+JtoZmERVtN6BpfTKB1DL+zeFL2fs4Fr
o8w+XyKMmV/GmBKv3IDBhh25MJdefx7kj1vzy1RmMa8DDYuk2rRAQ4gG1hydJnNByt4pU4j1wGLQ
QBHh5yH/uCxBr8PCQPELWL7vn8ooxhLlel/dJYZP0wQetLEtJKvwGj/0z+/v9zizEBAlidyOo6Hu
ogDXYrLLRU8urjSFrs1leoYvy67jyShV3EQM5bdJ2thEF6iBC3imuj+/tMuD/3OB/57N9CRfRhp9
kfAKiLddXFLxYL7Wp0yk0UZeJi/Na/cA7RIjpc21U//aO5y23ZdRO7XvxRK4zF1WOWHZ0XhsLVm4
+3lu1waZ1uiXQUghBSxXcRApgukYUeSy9L1isvPzKP+PoPT7Dc5ChCACqW3KWHdV5rTKjZBb5rPx
hl6Ndi+IdhO5Wn5lB/+8OqC7+H1ivAJdDW0TdVdwj5jrRL+twK6Mr+Garw0zCxTjkCthEuAjqUFu
yXoAytNDBjcws7zyCi9S7G9r8OJ+IqIQwMiAD5VHdhRQxKOpcOpBMkYUrJBbP3+wa9OaxYlaFEQe
G3h7tfLqa8oqL17Q4bU6KDD/PNBlKg9UvYF8z1QhFQ31vFmkSJVMz6qqV3c9KkistdJjD40yGr2Z
ra3RU+Jdq+VMP3B2gKgQjZMlkF8BVZ3TvpUBnLkS6M6dSZwhF4Bb+f/YuBhhQhTiBIbk4myxmyDG
EUHACGJYwLKNJJU7cIjy6bF67ej9w/b9OtQ8xxFSrVVCMKp3qcasrHCYXFok+vj5G10bZLbGDSMR
owKY6p0ocxpXpa1VuZXq11b4tWFmx6HMgLMnLeai652l4KYqRs8c4qg/T+bPCw5gAoA/p1LXHLKg
mWOa1YWo7qRTuvPPBey6RdynFFuFjmlOy4LKNUXn4+dh/zy536PO4iwfB5GTHqPyCSp/W6sP2jUZ
vj/l3VgMv8eYrbuJ7T3qfFR3YE5sVKjGOtlJ34V2eUpcw67s9oM9qx6xUld+EWtqPvKXax7MV6Y5
J0IpPgDSUjGou0Fq0Dw0bfQNE37387v88w7+7zznFh1cKvw48zHPTjgP4fNYP/6zn69i66LEDjAm
gsSk5Pn96IgL0YdieNHsKzYmNqqH70IvXpM7uCDXTsFh4sFAH28S3J2DyQ0QWKQEwuLQtc/E3jZ6
X3gyjLJ9iIexeVTkrGC2Agvue5akKL42oRLh4uCnrR03QX+OOgl1xCGRuydJy9XeAog6SGgOVYt7
kkcFs3pAgyDIDH2zjKZCVQvolRT1lRx2nvtPs5jKdDq2E6Dbc5kasyF5HShJvQ/lZLxts6KlrCxS
YC90GGJL6XKS8byyl+Z58+eY4C/hvIBWOVho378PSZqUFyap94jl7bvUsc4CIyuiWQfRSTUn42Ms
tnc9UZc/r4s/zFWfUFvwA1CnGuHsqGKmVAMXLHZ7aEEdujDK3BDuZHbXoMwFBbnQk1P9/Z8PiTeL
VShipUCI9/tUhwQcn25Uu71vQHU09Nt3AZtKIeJtTcat3yTtPzz48W6nT/nfAWdBmKkQ4i2I3u1R
0gudLhFuzVTrqDyAe15V/j+8jmA0TAoap/BYgNbR3C1GMnKNBWLf7U0/hMf8ULKj5ndnnuj+W1W2
19SH5lnNNBzIpygmT54O+LfvbxMHjKwlQdbtVR2iUGRoajuADp+V8ti3BV4YV3LQi7QXvQWQYcCc
Ai8FBdL5Hg9UtcpDwSD7RP+ISHBUIR8a58oiFpG7+bLdq8Za7lJIf+cbhV2DEF3sE/BgUIv9dOdQ
of08i2NmaagCg6zAngzsqVeqYDmIQW1B4/9s5qSgUAvWKcuvCXBdtGcx62/jTp/hy52i87UORoIE
s2bSfT8obqiSdSfIEODI6chrWoEeVlb+knUSaFk9AfM4uxIj5meEOskfAdYA3sMk3zpH1JeJIQrR
qGt7NRYNmxM1o101XCsJ/3EULBqULOFzAubt95lK+Lrl1MPYJ4JfeFlKEiR5oPn+HAQusBqTsC6q
3ZC+gO42xP6nwPTlheoGJw1vhOjQ91pzJ6eGwSy/80UYM/jZpwWi9pyxCvzXJOJhT5OkNiQr17P8
NoBI6UEso95jQ70MKh67YyAWq5EJ7K+j4H+q7P8G6vTLF7Of6+d/vWd1VA+75/T9//x78f5cvv1t
sfOv5+ztX9tXm2fPyX9+r/qqzP75s/6SZtfJr4nxASY1ZNjRfJyWz1/S7Lr8C+wTkJvBEAQn59OR
529pdkGVf0EaAGIIOrpvUyjD3/rbeEdQyS9ca0AshKaRCM4mQL8zp52fnHdm8QNDY+lOsiOqDsYu
0Czfl52mBJ3fpinQDWqTumbKNMij+Y9FNqi22fjEbdThruPN3ZeXt//rKvbNfGc61L7c0EAPNjUJ
pwI0uZAaoUT+fVyzHo2cmz5AnLhs7HOxMjnOdp/fg/6ePidZKBy5lHOnhRVCvayVfmgtyMxL8CLW
Ynik8JY7Si6tWaOpgSXiGriOwiyRXJip8AfQb4LQhm5x/k6aRsmtJu/Zdmii9iPUOvF2GMPiQ2CN
B5HfHkoPUjM4TIqbrZZLwWtWpnelIuWNlY4GNDpHAKAfBiEDi8yMPHRNIF2vkbSh0JWrUW4VC9bT
UMBe1ZOI/fWm/rfj/g2i8ZdFc7Hjds9N2XzbVV8ND7RfE/l04kdje4Hv+p9dBbeCX/jdSbYO5zLO
Yyz4/+wquFmh7QQ5cfwNgIdEKHz+3lafVleIv9hQWGIg7YLY+g/21Tz1h7bH50NMIlyT6vFn5+JL
PEdXKIF6Avf3EH5UbDlkU271MhTlsMgNeUFiGbm6Go9WaQS+Hb+XQnEriGNr1/pgZzXgz5XQ62fJ
sPww6pcRb2JL9FF8ggapMMovn6/2f6vs3xCN+GmVwTytCp+T5E/uaZ9/9W+HDV36BQYEgiSkG3Cb
mwLy3w4bmvgLtxSkXgpUcPXP9P0/DhvKL0QkGESAXoglgPj/3+Wm/JrSFug9TZA+E9fPf7TY5jnv
VOSSJg17VKKg+f6Zon5Za52UJmkHzYVjiWqyJRUSHUXj1HYaoSGYp1cy3tmRMcXSyVEEpxoU9iDn
Nz8yWND1iZCnRz2qYjc9yGNw0xFGOam3nIQQ6FD0aPHlo/zhvPjDmNjOEH/HK8a9TJz++5cZpgx3
hybt4yOkBm4gn8EXfd17eRU5Yst1L5LjdQRc4s+D/uG1IsvFCWyCuQkRydnFrNVas4H8RHKUR3Vc
tLWxrHvzvhaMdRJpkvPzYKCWfz8SkUNO/F0gllFmQxo47xcDtZIZLBG1I7S3WtdQbRLZRvwm9lTq
A1qxt0hTaZY9NMFJYjes2Rmw8MkWakxL3xIDGzzqUXo2R8p8G+INRvBm8Lu+uA+bvdgu6/aDKEsD
ajG1XYduwm4VsM/DdWJYhepELcSdrDL1jOpxrAOaBTmdgEW3UHWpQlvZsAMPnYG8DfxWaU9htkvC
m1F/1ARvzD3D8Hz1SHQ7lw+icoTLGK2kgBayTLv8gEKzF8OqSV9EXi8vBJzMArwsyNHwl8TTVwSo
WUjBc3iQncdnmDqlam31ySp6VO7jFzm3YmE/qq8gIm4nMlUO502+n0giSvpuiI+DcVKN54L50B5o
aJYf5OKlYLFdcVgUye+t/1SrPs2gNNG4FVm26MiyKKGkePDHg5/ZVeiKHazmmhYzVi1heNBZQiVy
L0Trsl9p2kgTqFWY0lrMV3lMq302wfKpJlg8CKzAdLEWgtwu4zUE2PXusREsTfECwEX5Ur9237uA
iUyrBArVuEcDywcHxllhpGBBGaSdqR0hn1FYmuYrVMGlxx5EMBpL31dco4rIJusgjjDgTOG18k/r
B3gEFTJkAIWhA43zd7YZIWNZxzHsyY+18VwPdWjVXTVaWt6ZFPJisv3zxrjYhdPWQ4DEtkcdCl3+
71tfFeQacumldkwa884P85DqWpPDc4Zt+jK8ZgpyEWgm0wcDYotTZR8BdRbc/E5vBWBvk1sI9IiU
9IWt1PqdnvvLukvXmhkBKpkx+vMUL8CZKEqAso2fiHR4qnghnfka3gY/yEQl1uPbclAfa30Rpq1x
Z9Y+OpBGXDgSq0ZQubXeqaDco+sG1nIe3kZpe9C6zKBVY5BlWsfc6SN0VHp2/Pn5PkUAv2TrQJ5D
dAsQPay4T+3/2RePZFVIYzkwT1m+1RsoXVk6ymHGQgU0iVhAZyniYogXktsvxc7JfbuFqUnuCO+o
2A2AiyFVVqlyqhdMsJibbsu1tCqW6kr3wOxuShhvWuYW8LgytPAHSxRQQNPobBQaJUuDF2VChZXm
ihCQpoVIhTdhU634Qs2ptqteglO4ktflU7IK3NDzncKRdQuAdFmnErP9o3qldHxBLfnrbQAIB8Yl
tLHmB2CQ40o3FLF5Mu66wSKvAbzhZcqxBUoaKpb/oa/5XVJTeZ+s8SL6FNoadl66BdTlOC3PaBgJ
MJQ/5dtuzd75C+ah57S9tqo+6WOXX+33c85KCuDQd93YhuaJLVF6GmhnWOGydPmaL4QFLHWKDwnv
9iHeja5/aB8kEGSGVePo1Pd3sez5oeVvw6W5CHxLPpIl4RB1gazjAmKLPLGFwk5COw8h4rFhCgCA
d3VoZ4R2BSRgqVpZOMGgr4vLWgc0kL72l91eOvTHAXmvPmEHO4A6VBqFdtF4iUbJeKP06xEUIX9r
8v3gP4v8sa6PGQxfSqo8JDufcheCJR475Ft+I8cWP5Vb5gnuz6v9E2k3f2+TODGUz3A1hlbD990Y
S7KZgl9tnKKzuJJupOV4wzbVLt0B4rMQ7pVzReHlUWC1UkgMAfyg1nQE6Md0BdhuoPj2lPYQ+YWx
iVX1yxK15NJLBFTKrbKy8PeS0mvgJBO5o+qFhZPlttFZUQPFOM9QLR8A6MwCHBoUnWrD1kBvZE84
d2A+I4QrGFipsps8FSdh1SyNe/ak3Uvbdpe6wh4HDykoOzA0CgzaIXicGpGqyslslyFAQfA/5Aui
oArqCszrRtuEc07soE2UhpRdoSaTed1s2iXovE7iKxNsdE5uHBhynBRHycnf+tvo3KzIMryDkbqd
bCDBJPaOIFLO3bCytMwyocuy1ZaNm6yzdeSByXDgy96RXcWFUZx8P9Q02V5rZEEJZpZywXgBtAZU
UgCkNiGIP4u7ucL7YvSL4ZAYHkw9ubSCAqQBZDX2Y5DIiP/rOAclz3TSYBkEqzxaJvpBaw8sW4rm
SuvWVf6omHdGvaoqRw+26mCJxB78BYus4jU33KClNV/VH8NNiPJzSckhq2kpTsBZ5Q34TvM52Ocf
sgZLkLtgeDDKGwnYIJw8pZXAnyG0hs4yGkfVra4DOsktuR3JJ/ADq8IeuhVnO5I6JXjZEewx3ChY
1HqG3AbsLmw7k9wkfNWKd3oqWQPbjfE2LzyoaU3RGCQpBtXEDO1/8N9105azO43sTNPGxmybdzx8
UXu66LCjASvQlwrgNu0UN2smuzw+tIKnDS8DckUtW8DHzG60jBY6vFka5CGqSRMFU8TDKBwgpxKZ
IOqZUAFDjAQOEks0A2xMZOOiNgIg1rQqoF0owUd1k/ZHPdy3zbaCEEtrnCP9Vs56mjK8rWuyOfPk
YhLnQoKPrY5GMa5Qs63up3KljWMoHjOlBrWmZ0tfg4xC4cuVNRb6lZPjYjQVxV3UHrAtJjrXPLkQ
J/NSHsXlEUqO6H0gdSNQkaViATHOMJevaN9fQJqAADNg/2WA/jdp+M87EzX8Ziq0ZIIT01J0AqRi
tKMsewUWf8rzVyFTRCvSl1nbkk1QFDa4yNCyDcqFmeurkpNrlfQ/PBDsJkVcVJFaAbA5B00IUHaN
xLAXj5Lh35ddqLpIHGmoa5uANAkNA9+rCQ5VIT2YsYBWgn6Apk2K24h40AflmuDtPNdDhoe0RgU+
AAgBXMZnmSViUx/A+Xo8+mXnKWNjhUpXg2lWuOYoCfaYcp/iFV8DXk9B5evxgo4waIM4lidTG7im
oZTwNdnrI1Kj2t+IxybKK0eMK9FqJfhA9zlW3s9H2eUMIbn1aVYJTT8R2n7fhxKCRAkDnjaQZ0Nr
mPtO3esVVccwxM3yiRCm2bGkXDk/kSpfzBCS2sCqT/RIDPt5NHy5rfelnJMyz+VjHK+4YaVsGSpv
ZoIeEN+NiaWwBZg4evCcpS0lrUnZiKAg7gxxC39smsPLt7hV6qOfnzNx3/frrD8N+XmoXooaq6Q/
hcmmq18iba3UG2TLcbaOx4UxLDLoRo7QLqOS4jAS4hJX0UhJrYdUt2sIprOlXixiAFyUCjc842Ys
nWhcQNK6zw96hF2/z5qtqi1S8VEsEMAVYVeMC2XYxsIHx51jlFWrkiPqC66Oo1d50IJjYx51fi50
3IQWOh7EuBECVyavCT+rg8P7XRXYnbbAGdfqh0Rcwm2nTG0p+zB1hnxgA71qQ8ekU2A0PTGCNFSy
QuQfBccU7g12J487OTzihq1rto85RXiLwkpW3v3GU9tnie8ycoiK2wTXW61eMckLocjaDkuGdyXg
oC1tXdhEdWPnqeGUhm8TdQsZ9eY15KBtZM8SqHyh+lSFkQVZ/hw2S5IVQsSxOmQDLjuLMgJqfZkb
jqwscX/W9Nu2uQ3xR6NYs0pyqgarN86N6Upgc5MFahSRj4vzFKsrKN+wdadeAYVenNpIy6C1Nnmf
gDEH3tz3VV1AeiqAqadyDKMgwYVdgzB5btQ04ySngyqUViTl18A9F9k02JiwNtDBUwIrCt4ns1HD
MeiaPhPJcdTeYLeSlqPFR0csAmrAILz4qISdGFOlx2EaHEi9CsjKzzzJ3yrFuU5dBJSqfxQMN9G3
ab+V010kizRWDwauAuphkJ78AKpENEc9AUljueoSeNbQUlsNbF/Bb5UwvNlhVXC3Ne12JesbQD7I
HbK6cQ8pSc08mG3jiPAOIrYauC1xZd8GbrAyVmOb0VxcZeKqr96DzFVUp04c/uZrnoh3J67MAwxz
dyOhZXcTsgc+qFRNYLkdpVRqNqNyyHXwQsqzTlZBa0XlTUJcvadZdIVpiiL5RegAOVECbx+X4clg
YXZnMaoiD4aMyMeIrOJoulG1m2Sp7n0HyMQPYN35FjoC5YOi20Af+QMNQAodNNr6B3Fc9bygboor
aa9v83CTKC/TvwQMtIT07EN0s7Xh5Tjmtkwo7y0TGftp2PFxxfRtmG2hyEvRYRLR4EHjbKngbCbD
e9+Cg0Me4LNKdY5fNhycLil3CYD3yZMZPQ9sC2F4zbR87g3RKYwceNkIL/leqra6YEvBGkD5TDv7
w13bQKEFmB55eA6UA8khiVBtldETtJucUII8AFKpVtohIJQ3w/BsNBsTktYQ2BQiaAg1m9YGp8yv
jyLA/i0I9c0qM2Ra9AA50Ha0S80LIUsb3FYqd/zmRYo6GxqtVC1vRXOYXtmA+2ATL0QcA+VWxuWa
4Q4fUS2wirgHB8geztKmkbcF8eSOauJOiY7lc2cH0r5LrBzyt4awTTSFBlCD8Xc+6+yo9dTyjSC2
hVu56RdRDcp0p26ycl+pZynwF3GA63h+U9TOsxqDWNW88F7dNHW0DAl+YF/QvH8BzAbYGlGDMFcK
jtcYuhL3shKUtsLV61cpsvTUR1x3ic6nqxB8DodRdiaNwDYeoAx/m+Yrf1j2sQ1/Zrtqmn1AAI7S
XvIEPOJbmZatLfSeGntNhJwZtnh2YOAsQJrvcoPe4WN62dNZfhFyNxy91Hchyc6Owh3UvKW3gLkG
Li+FSzoHKrhm7JT9NgYgCCKkh3rXj7gCuy12uY2DJvHC5cBcX/e4CO5a6hTxCj7K+V0dr1FWdZOE
wtwCRL2ckmAp2ps88ToLncwMu77aRo0T6q62MO3KQXwIHydqwlOwNl2+i5+FfRHSVKLtsXeaZbeA
HDnUWFFL1ZY66i7H8CkA6wSo10VxihieblBwllnRMl+ze0AufWs4lIqt3F8TvboEMYAeiE2L2qSo
o7U7B99w5PJpbGbykZXMcNooF2lftBYuiCFFkzyyG5CtmJjJ2KCoawVJY5scwG0NhZ2o0HahIt1V
gr6pxPjKmTG/jU71w8keExoK8PaDycn3M8OEd3Yk+E1/ZGHSWIEqczvO2sj7h/kWpg4jAbAjIROr
SfOuNqkjv4Cxs3hkEbKKXG3OYijuFbHFJX98rsVx3zHzSsyEDes8ZqJWiaIlsJ/Tm0cP4fvcgIYS
ZAa3oyNkrKLREnUbxk0oREHgOw3cIrNR/+6Jo0mLTN4xwQuxTsdzghiLKny+NN6lyH5B+MnrqWTR
JGtdOgaMW73wqBdgsLa7SEXMWA/he6Ptx+5dSh/0ai0mL22zL9ies3PWfoyGaxBUsSyptPSRFgJF
pyFmdqNayDklVOEh2Au/bpuFLnh/5WCZPYyCXJ2tonKZ6TYU0OXGSiILO6aLEHkpOg9hsoJItOyq
lrKQ1yhoLJCIHCoHl0kL9UIbpStPcgercFq3coKdcfCf+Id/F3/kD9xRbb5GHwV/Dl0jt3A0p32M
79MX6bFYS0v5aTgI+FXdw34hEimMikTcQrmNf7JgMUpuPB5bYTFkS6Jv+u6QeQZZ5OlLG78O6baX
13BuEtqtyG7qbilUk6oKTpp80aonVmyAQ0jhL77BBh9lNypWUrw2UcQJlkm0yIhrxl7fQ/Qa1xsq
thb+vz2Kt8VjnNP0cUCZm1s66p0SIhtCIE3gofIYvfy8YHHRvVw8kHSYRJVRAbm8jQy1gRtk0ozH
EKYuxaLXFiBmKoor9a5vOkgq8fuKZsvREi04kG8tLGzlySzsUnHa/DbTXxq+Qy3eGLc1EmtI50ge
RHYgOx2OLjz/AlzfGAVxojomj8JDDvLsrrKQXKNCALmBU+07nWSz1JFv/NPwoCWACIKZSdWD8tCe
pY/wmJ0BeiKHYJMv8ECrYhu6MX6A+ZR0dl9SvvFvGld38IzL7Jw/q+fWA6E1o4JqxSeE+w+1pDoW
XEklzY4ku8lphAdchDf6Ismp+JxVtr7QlnlJS+lWu9HcfBU+ZdxKFArHg2X9gUogDk6JVo/qNsaj
bclWdUxLcFIv9jQb9LEN7Fxt4FDc0sENRnhmKNBgQ4EM+IRai3jyN/6tCKMovLs38U1eBh5DjYdZ
BqPFlkOZhyzahfZWIVo7HNBt+Z6tB9AWDxlKn7dFR7HjRjS3HDba8LXvhpWKGqrkjNlCRM+qfcv1
w9AuB3IK89FT+40Zuqyy8N9gzzsdClDLPoqP2X281R4hZdXgk2zTu6Kg+EfPHfwDu0JNWGjc7SUL
wv2VZoUxWBpWh+G6hVmtW+jOt1veiajWPVTDqkMNE/H9pV3onpFasOGII6cLvYjY7SGG1t1d96a+
t1tA7SODlvhJsLJHjzIGgwHbZlFqVhJYfuvmsVepIMft4mQrGq6u2PjDPLYyhYbvoQJ5dgrmQ89s
Y7DFxvXVlW/aJVsTyVUl1ydLSXINvgon0XeIxi+05kOJkE+dCFrE7SIqvErZch/ETGjbr0vm1LWN
34S8gJF7nNt1h1BHRywX30JhG03EDl0LtO/QiaQ/77fLEgic2aZOz0QbRYo7V95S1DI1dD8dj2mj
N1TvsMP9qE9o3KLfEcb6qo6PUrnR5GafccdQU9kW8D8rFVWUeEl8pUp7UZHC4+DYIIA1AgePhtf3
o6MEE5F3TSgdpQczMwdHVHN0WDnaGr1x5ZxCq+8i1MCfDZkB8I1o5V1UI8TEJ20s5eOxt9NFsWp2
/aY7yw5zTafbY2tEBR0lKw1XTX+bx1YpOxJKxHfyXrmFtL+xR5WctXsWw9raNkAxLnETdiOTVpkl
R54RUuN1vBtEaqnPaQpJK6rVVqLThNuoZVZY23tZhwHfTVJZXevooPPVdsOcntslrmU1FffsY9ro
N8Nj0y4Iu51MCluHIDzvh32+lh/LRbBMN7UzrgIv8sxj7MHuZT3soRTjobZ6jz93g/B+zp67Tb6T
3Q5xiewUmNOznY4l6dsVc9SR+uVqiLw63o71Hj4j8EdtQATY98xCxVcppnAI4aqihcPWQcKRA8Ul
Hd/G6vbC3RQbt+Iejx88caThd+Ie/TXxgXwIiJHJGnVi6D/7j+Noow+DCxFijLYnR83WbG5JYCmP
G+S3rkJx3tqyO36AeSCaVLjLXkxmwTQAzxvfddh3Bi3e8aKnULMYV9pDeIQ8QHTLb3EVElb5IYGh
+3ubTaem+WbuITmhSBbEa/D71UuLoIVWEvQGZdp8cCfbQhvwAWWTlbFrVuZCO7L3AOdztyo3ya36
OqzkbfxiEhSOqb5HURi/Cv2K3RGITQEP3+AKTWtprUI3TbVGbZO0h8pfG9WuM23Bjfkqaf8ve+fZ
48a1dem/YtzPUz2VA/DOh2Fm56TkLwXFyjnXr5/nkGyZZOtVX5tzAQ4wZVuw1K1mnbTPDmutvRr6
6759aOr7QL/x9EVQLhpzJmmzXFkENkYH8zCLJfSElo42k5rVSG8Rf9FZU7IYwATNP0lYmxWGe5ZU
UyNkt0yiD046EcgCaWLOh/o+b25UdTU0C3V4VPWbqJr65rRi3Om11NzQT0SqUdc3bpzgfe5dutXE
eiOv+4szS6UCEBJC3xaw5CMEgN2gMe729fhII478TtKC9KpNlH7itr0+L2pj+Ns2AgaGolAiAa4J
NeIo8RFm5hB2tPh5dEkoT+vAxmKWxWUmR98GW3qr1ekrSr9I7uBzqED76GaBsTw0SU6Ya21DA4vH
sHLpEDAkXww1be41KyqnQ/1VVjCYA1GSX2dzB+CD5ffplJaaXKkm11WdqOSeKkr1g7Ss2wCdX6ep
F45Xff29KT9eBmaebJDIrqPhDb1BWLu9JGfRN3JYh/R+ykcno7TTsE1Ns54R7KAuoTbr33+ccpzL
FZ+3abDJBUJD200UsPd5Ue4kY17FAVoKY3cVF8N1H7r2Iqr8ahYE49fCJKKi6VQwH2jdRurPthak
htNppsflVVsSMzIeaO6h7q5MR2pI6+XWdY4i6O/fdCNZuZ/gBvMGfgIUBbcKc2MczUyVSJC3Sm18
Uv9s+DxlEtPT8BkFwqXx5C7ty2SePVAv9Z+8y+y79gFTT1E0+DOOplJCvnZSQhUO7/VskeCAgbUF
ANHcJiRcgoUULKJohktiuDOV1I+CDpj21Oi3ertyHpPwylOuaG5hFFd4eUU8DctJSlsLY+HY03ac
G3Y78eO1UqM0hBOxEAw5dD31WZHcpCrJ2wfJfexw98N5UMzJCeCIDFf8L0pnwZdsPjwUCUWuCRrV
WAkyGa1GimQa4C7hy3EffaixfmCs6H4WTv1wVuIEGtO8e2OKN6CX4ykGvkxZhwdW7ZENiOg3Q/o1
lp/GvLxOmySCGd8b09jnosylnp6Zmfm5Tbk/8wjvCoExXXF/hE6UrSmK3L+x4Ef3uiD2GNzroqOv
YDAd5ewIhX2kef30SVUDhSpOfKfrXbt0g6+Kio5N+m5os1XY9W819zjOA28+V4ebxjYG87sJbfZO
RKrliWNWQfrUOtKiVgB1gfIeJ4GJ7IEaqCSzzGr++6G+OvQM1aG3gtDqAcC+SV/ufaSkK3WlaEXy
RB9jut9YV4NmugR5ePNhEi3+9oeJgwQun1q6zWgPLUzv9UaQGwbzGhYfQbfjYGv290xp3g1x8JZn
euyc8eNJIgBtwB0U18qRJ6gVmkxy2+ue3DEi5ZZW+NoqJZvfD2lzWRxuXAOyFN162SeiWdjRxg11
dA2Vwmyf7BuSbqReJ/2zT09RcyKPHH+cvqlN0EubyfjeqGaePEdWxgDQmr5rgnWWXoX+o+Tc5f1V
bsxDd4k2BMpki9iYq8ksr+dNP+uKW618zqsZstFKteylmaOvqmhWBwvDvaqVuUWg6Fx5+nzQ5+W4
cty5Y1Cinik/CCepWve4SvXU9GbBc/KsvLf6qWzOtWCKOiwRLubsfdROZDg5/hzNXg/vs5029TSj
ZBjfZtq8DlZ9chtaC3ojEcSP3hQx+xboTbEotLlnLcOrOlnJ7jLqlu1NunxL7+7VTQFuhX8Qnsc8
0CDgyP7q6Aj4QSw3TzLwcsds76jxTUZH7adtXX5sjOzOJ53/+4V9hUtE4wRdOkrNrC+bdeP8752M
1PK7NIah9gQfNiQM7GcD4oZzzUBl32krfQY0n5RQ269SqfbmRZa/VV5+PWzYMggt6ZR0FR1awOFx
kb3R8zujT59iSX8fB0kwRf3WpUkJnPk6VFXaif5orOzvSr2LSbbAY4pWzYCv5aMqctUMURm0efk0
mGV1WdtLCSye4RvTRPGkN/KLv5hleIa0o8UEAa0BZ3Y4RqmWG7crMz6ss58KWVlVaRxSEvjhd/eZ
lObctk08HR1KSHGeveEI/uLTQZ5qFsxYsG8OTTgPPz3jvvfTYCifYDM71CzGWZt6N1pjFDMjCG6G
664IQ4qA3nsqcx9/v8FeW14HSpSO+KhoBonpPfxsVQ9yr7XT8qlKqquiQnQXxQnsRWNOeqd6007x
0w7NFJ9GWkwHUQ/k/DiR7XRyCcTPqJ6AVtQrElldve6lEXlf1XxPO0N/qqY5+o5aZL91kF7dakIO
UWWJSeQK8UX1cKA+o7GknApYkgyA3Er52QcPnTZPTS1dpaXGKVYpSfc1UjgOF8IUhKiN4vradDwg
mHksL+pRXlidbj5V1Nl/vwyv3HMQ6kKNgtuewj4qtUeXfZijm1Sanvw4FLU99frhh98W1cLM8mqi
RlT3cQYsoOuUMp2oxzLXBNGF/4EuEhS79ERf1HaTzRMTdy/XHlUjbtBCAvGWh2+86qsdA1zVwTmn
gyKEZ5pgHk5km450jEvN/MnJwW+PFRUTJy+UqatGX/0CRNnvZ+bVBSow2YhkskEVBdfsyA44VVMp
qWdlT4PVa0DKwa3EkLffOIOGuCAPdiYCpkBoyNtQCIADdWTcO6NEp0iNg6cCsFowSRz1k6b0j5U/
rv0iyK5NHbSaN4wUgfUivzKRfZ04Uqzd9I1558qec5+hy71wR+A9vWVcQqfrbnMj0K4Q8E8m5vhR
txNKu/QovHN8CdzQ2CiLEblngLyS735xPF9a8xpkS0kKq3F/6xQG2e6UBvFxOYA2kHFUal26lCI3
e3SSdBZqqEWO46gvc0uuHhqyo25ttw8IOMeu6jwCKxiMOru3CuiYdfCGe/o6cmLKgCHCj+F64nI6
Wpkq0G27qeLwiY5o4dRDMGTaopA1s2Ilm8ojKb8grN3LponuMebPkH+6SY0ihFzLN5HqzrVebz/o
9KYbS/IAJbo/C0iN+huu0TFjjB/La/KKnC+acBLcH+7XQk29hs6JAS11pWCpda12p9SZNPfaWp0M
NdupcTPQBHk6oUAO9LRuVlXhs6F1dMVKEgH3XvopyePkcnSC68Rq63WkN8sgrqprXfKualdRV7/f
9K/uXLYgTABHXLuQAsyjYF1r0lLyja4ViC5nqbEprqmtTTwZ6DqqBtkktvu3uu396jMxkMLfEI0g
N/O452l0Kq0mVLstH9Ww/jrG1ffEp12UG60T2+USpO4lyf4brriyIfscnjv8fT5MYOloE358I0Sa
ViIsUPePaTDT0htTf7KcBmbO+zSdeCVNYZWPRnIDD6kuLhMTzA7YzGDCrBCjohhFO7kASScPPg/d
mmQ4GYFdzTQitWoAV+COE28EiqF+sWrgv1/MPoNPdVWS8IP7o7Z3rYpmvr4K08mQPKr9bQu6J49W
7nBfxzNrmKcRsSaB0PsqLqZt/i5RvnTFvKJ81xhr3Vk4/g9gv7FPZtBcumTUE/2dma3sD6k569KP
GuR9iDbKBJRUdW/Y82agEgbghzIpjOBm6oThpOl/SPljRHY8KWZpv46sG928s0qkUZ8N84Me63M7
uvN44fJxIGeWLXJaefVkYm+HfDbYE+kTVpeCV2CsXWuBqB/HKSnmUQq5guscIOTyTVnm17cAvUI5
VnClFdCXx85wLA/d0JgqFlLTQE70JDfd4NYDVpt1bTT7/XHABr8yz3wcJwHypwHPVBdf39ucgZEk
CCnp3WOjLzr1IUOPfbyrKhZPLqZGNTdiEgXGR8v+7OQ3tB8GlPfk1x/95rLSPmn6d0X/3nekuPJ7
L/8eSze+OynGuR59GJslmLcmu3JlajDvFPvdMDQTPfzgteq0bpyJ45qLgDKZFCJUQkUDUEULZqSL
1m7z2Pk3mbr0kPZ2gEjl39SqnI4a+QtWqGqCqWKGkxrlBqX/4LiXg0/LBNg8Hd0ihpS8OpmUvqrX
rS/NtY7ertMOAJ3eIT6vdyTlSCxH9WxogUdQS3My+AxhNqkHcpKyDj6YrZN4E0n7rhjfAimfpMq9
87EnmCrhfUkA+VOyBd7HIkNThlcfyGeXfFWFwoQCAvnV96BikIpC/LfiNokocLefjD+hDnTk4stJ
+L4FrBRPVfuhzB/D6JtO8ThSHfIBa9tHmtN7dryHoPyUmY8yiBn/YwZ2x7wq0JUfIRQBdEvCR5eX
0Z21ky2b/BPwKWDM/SzWQE+wY5ulZMxscOlkoou1rU7G9xl3HuTcCcK15FmooyHb8EN56v0ZFXBF
B9wVXaswFfSpxQv78yZ/kB6oCtIM8KpPaKM8C5ZZOtVLGoNOyUQhb1+RrwG9ps4ykHxckvIssr90
6nt0+zL0VFV+zKztZk0097Rp4c9MGiKFqzhdOsTG7mUAjLH706lISa5Va10Mi7BcdIKNN5QAQq7D
zR/3w11dAkKHH1f1H2Qf6rv6qck+9dRxQeF2EOffd99Ga0Y5r7GXkAsp0JbqsxNdooGcqpde/dGz
1/H4p9V+HtmZNuQVG3dD1Kobfx5hx9gnVEWdZdbMNRvdoyvw8JhC/k3b61J6ikBGRWtisl69jFCu
0q6TZh7mtyZAkbT6Eol6co8O2TpVHnReXsq/tcpDGz+5/VNIsbEy5pBF7HJtcqNn0bvUv0ndW01Z
qt7STy51b+mG11FzGcaXRSPCe21cgY5MxzslvTKVWaojqPw4dB8g8mntuyZeJOsmuxvsZa8v8uC5
jKAGPirNPf3ueveDyvEY+7XhzB37GiB7YqzUdOVQIgUGRU+VSzd7I9Gki9v+6L6xQMER4yFjh7v3
ynvN6gx1ivZxpAAYgC2Nw3pipfWwGBT5KQzjbj0WZnen16ioVYl3nfZqMHMR2Vn6MlmUolHJC0e9
w0EAMVdEuL9Wq9VTy0zAMSQuJZRJ47TPdpg+166o36oZTc5l0A8CCJYC1qoTv18WvUcGps3lRVtx
TcWOHE0N/4NTa8okt5ICtGwL78Sem0U9DWITvOeYLaMWaNbvjevr8BOfCMahiAMdWYYUeGhbpdyo
QsWX4ifVlbt7029nhZbOVN1tJ2OrcBm3kFls70vfVNVElr1m+cYLvFoTXkDwAwX3UUTfR8kro1Fa
azQM+m8gbXHt5fdkA4ZFXus/ggroYF03DeQeksMl2sDTNBq/QRqn5pSz0X//KmL1D3aHeBNdNNhB
mswC9HM4Fd0Y+04ctsnTGMufPGPk7h6IuDJc3aWp3hoOdv33n/jaPRUfaaKfAITfIPw7CsCF8E01
qjqpz6qrZ3ZG/9c6sr5quWPfJ7oHcaJR12aZJuBhK3fu6uVd2avPGpfhZWEPIPrM5J2nlvw1eyhx
gdJ2WpcR/d2/Wz2XFuzn/o1Z2qC6DqcJlgEaKRpOP5i0Y5c6GN0gGoIiAgbH/miV1F+2vaxOO5cW
hkqHXDL90seJ6hEumaB1Qyfx7msgFh7lxiaN24XuOcpykOVmqTb6xCiqbIo0m7Lw3MpcGGnmLG1L
cGAQCZuPVV0tKyU3V0MG6sr3g69DalXXg5Isu0GV3xid/moPIBdKqhYQtC6UtY5cjWrIezfTx+hJ
hVQx6ezqeZDD1Rur/sqfEVrMex9ytOquZ0SqGrkAaSqZQsdoJYtAKXNwNPyi2zD+LE9dmGZMKjY2
g7lZOR+L5i7t43wRWnK5iIm4lU696234QV0L5Iuq01QGyjAbwwGcKyhft4e7lJg65D7JXuW6By0h
l6yFM2N1tbdc+denWCTTVbJYNiIgdF05PDt5YJu+4Y/So1kDbMosf5wXcktywPa6tZ8TtJj4BY13
bfQivet5JbRa2wSg1dlvLOGrnjOAHqlcmIAlRQmDKPXwXWpHdwfCJOmxKeKlUWvtEg38YC6N+joz
VEgKaj4sRlB5ekTjLmXQ7pygxkmAJzH3DJwwI6HSElpvARl/+WIII4Id5LhriFQcvliad2kYl6X0
WDjDOK297lEbizX+QTzDtkH+TetPbePOejpTQR+UrmTyCFNrACXVSj3NkyT/KUv6j29sx2O0mpgv
QmNOMutGMH8Ub5ZNG4SDl3tPsWuntyPxrKk1Sze2uyvUvNem65SzPLK9aa/38lTnu6YImZpXhqHM
Q+mqz641qqS6nEorr6oTfAXzR+r4w6IYUrq0w4vYvPD/11X5F5Hw3tq9Uu95+hyk9R+r7/H39PP/
+ON/V1+/p1WQpRvprOcyqOrP6R/fPv+B3Ln/eV/kZ/Njt5orkn5hU03YyJoAUULqjZO8FV2RlI2A
CuE/2RIa4mz0WF5kfqwL6qEQkKDRkz1FdxA/4UU8S0fmhyQ9AeFGVcv4OxI/R/4IWCbku0QVUMEl
ETfjkW0c+6QPksy/lCO/jReVlVEwm6XwSdNVmSpt8o7KXp598SK9h0TqS1qJ649wcIbDbfng9Pcm
+H57re1raimHho1qD7xCzgWDhqQi8kiHZ1Y11SGyHfilsS/IGXbR4Lu3YZ6U2tTUhiz4KrWVjfhH
ZiQtcIVqNJxqRZ8xTSIFZmVuKs17c1SJWUvnLdTKUQLFpGCBupKMxCWyZSSM9KO385wkdnBAm0lG
MQa0fJ40Bc5/bfnxcsDRlYDY+FRsQPYKIApGx4jt4j5M495ZGJYmoFCeZ8tvoGmOInbgCULZAEQa
+WxZZAjErO5F7CqVz1Qyg8syNeJsmI9yo/fXUuQ0FI8LxDFtCxKOOhLINnKUFu+xfnq7jhQnsOyp
0tLM0Z5qnTSMoCydtBBo2aEKnxMltj7gkcY9Yq5lGIDHLlujAVvkKoMcb72z/4Cdec4S/v0v8ZO/
ZvlQBgBlNjpXf/3uJvha0sD3R338XQd/CZW53euJw3/wm/lGOO+h+V4Oj9+rJt5+gPc9E9/5735x
J7/3POTI733NmrQWP83DiBzYC4PT/T9fhLpemaEPSDsF1cbqLJq6SQ9tjfi7O1ujWOYF6T1ESsko
Hgg8SWBtLhRRh8fKsGlfzIyiXaiI9nENUXUUWCzu7hczg3kS1Rv0nSgGiAK+8rcMjTgaf7mxBoUo
BF8A1JicHti5x1R6r7OaIFDk+l3YhCRTSi2Jb/s0sOQp/QOapahWTcLe86L5OKjtF849HGxbrnC1
NZPORUVd3Ma9ljyy85CTt7S3ZL2Zt+MXRAcKJxuDTBL7GCLW4dzJpW3W74oQgByoj0tQmjZ+dFLo
6731+4WVO/R6N3MhpD6ZcoIsZDmPPIC6tTqc0rF+N0gDZIWu9Oae7Idv0EU2/s3hlCP6pMmI7aCP
SB3uyLZ3xNZSSfz7vgUfu1RMguyEGmtfZPKUfHpBgacB1lPXbvSsxIN9OxbSTVTGV6XvAjxVvHRN
N7hxDrnceEpsZlxSnGgWDkO0sNzHyKI2E2GbV6GXa4AufXdJi3U0F9s3+5wcqcuIKcOFQ73FZguL
AvnRlA2urpVDUvnvLUvyv1lNqt13PjhPRzXThRnkDukt5bLXYck2+pAv25iuaEMkzxI4G2kJoDyu
kpIS5LOht+G8jbxgu6j/AfN1l39Pn+ry+/f65nP+/4B9olSOlis+K9lgapE6BKm9/f7KXkFvyfPv
ZY2ntK5idEb3bd0vf9aL/ZIdZEFxRn76Nn/5SnwJ4hOuswa4h8Qjp/dFoU6+oBMe8sFAGIRbLaRO
djZMkS/IdKi6LM6AyGfYf8uEbTbZ3oE6ngb7KJ8F/jJogkYP101y5evhxFK+Jy0JV+B5EuwEZbgl
rat2s6GYDuO7wkP3Y44zHxpzG8KgexlnE/qf6ta01udZtLK+RuZEh3JoPhbFvenejs4SJ0uPV9b4
AdZkaH0T/MiUeCSovxb6g6Jfu95z6659b+ZZU2ieivE58J/s6FZqbq38slCvKvM+sxFpvm+rq4hf
ryT3agzuqh6FMzCm7pVCZlcNbkuJkg1h0VjfWkLpC9Zm9MVKVy7gQee9EdxlKB+V6QRcYonAUeWA
QoTmEN8kwBrbtaksWvcKgqaZPqOAE2lTtZhJ4UqlxWv3WW1RlskAa7rVNGwek+HJ155HeS1FH5Tx
zzZaW/6NW62Sem0OV163LPk53cLEkhBBOtd05ZqM8XsHvZdoWveTLLrrh6UZLHTjzneulW4exldV
vur9S627Gdp7APOVS7IClvAnUSKCxgStSQvvwRe42sqCqDF+hFG8Aowt/s0Wo/7B7x+a6DnvEGMK
rxLAk8ZtqT8V1ZMb34T+CupNiPCPPQ+oVdLEbpzV4XIwL0tphbKKClReWaj5svC3WuN/y4782sE5
Q9cFU4A9AJ6FHAQ6HWAnuWT+e1fmXRrU37/98VR/rr9Xf9wEHOE/7po6HoLU+5V65S9//M5aWMYF
5xomJLELcQyiYy/WQuinmrg0qGE4ZJU2gf/OWKi2cHiolSNUDQqItNNPYyFhRwCaMRgZV8UGAQax
5cUp213qv1MlPqLJANvAkgktTXCIcDXx94+c8oaMdhuY3qeipdzdlr7xqFThbV6NV1JRfO9yMMTj
+OQO7O3I1qehnsxruygnJPq6eZlqGNafU/0Lr+Mw37p7H2rz9qYltWwf5dq6EjzDMLTepyTKi4Xk
mWgriF8iGH8zKUKRLWnkD7//zKP4UgSwAsoGW1UAqgmFhde1F5lUmppKgxRoz4MpXRlKOU/o4Pve
G/xiUpd+PC+LXqchDFyXIvXfm3AQfv8Cwsf5y2TronxJiZ1SJmBC4dsdLULipw1T2tuPI21THKQp
/IJ0t442mymtZXwNBAC0WxKb49YdIOQgBvjFbL/+YEPcVvhfQrOEfw4HXlaeD1BV0x5VU4KVaAG3
7IgLJprbPjlVt6iANhlKvioy/dPvh8zldzBodjDIAvLprDPddUX+6/Czw1Y30oS65EM0iSYQYSY3
N3+u18nUmnrLduJe01NobtzWK3tmrs11AOe6vIJ3fSvN0VSZOVNnjhQAfy6+L1+Vq3RVT+7LVc3/
OnN1rd7XEzRm+Mav7fTrvTmDwPepvHLm+sziy+GX7tOAbNy47JFKM268Na22b8db79p51z+A8Qsn
w726bifSlGrQtJ1Y83L+9Z4f+vVrzf/202bGPE2D2YMxo5XzXFq4MGXRkJprExhQ83ImL+VlNpeX
7aJcJD/CNeDIWTd1Vs7KmIXLbIUQEySY8Zt8q6yHx/6uv5OuUD6cW9fqjbSSlxD/YNvCHuCnKcjJ
iZ9vz421tNAmzmq8129p2c1Potnt9MfqKptA8J9aM/FtzqxYFVfVKp4+JRPq4FMkwZag9dcwv2mk
Xq1o7PbGHhZK0HubeLee0BAcZH7Ikh/7HQHkD7cwpPhhMbt7RlXwqphmS++h/RIATKgnvg0obA7R
AOk5WlaCHp8rEyC+i3EVzLMl3zpH3W/xfXl7OUyoCE+fhkm38mYUwSf8wTycR7OBt46Z8lT8dzMo
027y4HMxTlATSt859/AYA34/61bSzFukU/F3V28k6nXhxP91WDfj3PRyJR3lYIOPNXdyPelqt9WS
hz52PCAXnX3Zt0VIOTtddgEckWwIhVqG/aWW6+J6+wtcO79J/PXmd9XQfUq9tloWCYQGFD8aru+h
nSp9jrxfm4EcMBW6i7pKNy3VPrvc/KIAwvFVyk1WwwkFSknbBwvTwDHSAVt3d24aypcuA7jEB9z9
kmYmgDDXs+hs+/Jnm++DVWO/sQOMQ2uymRmSYshxc69xeVkiotwzo+6Y9uEAH/8BSapLSZeu9dR/
DGv/2k6+S3X9pLjGDDbFrSYpN6oxPlUwxUSu23Oo6BRTFXUQ+Zvno6mqd89WmH7OMuehsAL43M5V
k9QfGqRE3IoWoOmXQO8+kVdeZaAAjKGEgNbcOpm5DJT3tjLacwLNezD/yyLvYQGO/tJE5BdZguu+
jhaoY8073Z1n/p0RNbBU87kLSp0+stPabFcxfGwSbDNdr69CnEwtxkks4kctTZ86ROY6ZDLfsIaH
YMPN1CGyDiDVYuowuEeRYxLaDT1yEv9Bjrhq6tBqJxChkBb8IdcoAAT1UjHuwX8ses9p3/jww8qT
WDEWjBtQCEnQt/u4dmejIDL0teLOYUDQLs7pgmk4dvlEh1k0N6q6fqQtHzCD0HpjwxztF+GVcfeh
bis0bkEcH+0XoyvtqqeIfRdW6vcowXkH4ZrQUgOGulcZk7CGWjo66BA7YaUs35jyw08nkUS0Lhoi
cIx1oRF3XJ3SG8RgG0N+LpQImqHuPYaJHV0pDdgQ2ZXiBRJraAoa2U2WZ+tgDJqbyEATSCGsop4D
MC39rOtjOvPqMUacMv+ah3n1TCu3t3Ikv35T8roIB5DQVY98otSWgyzGf3hulOATWGoQ7zJijYFm
XVEL+NREBvVo6qDxGL9JVjm06iSPqcHTggYpf3qcIpctvr53ppUuKW0VXeCHOG1mcde587wd1wuy
2DlFnRLOSKOKxu7RiG5n4KOoYEFDSuPmyksFqqhonGvaqK08FISvWl35aA9p91B3arksSyidm9+a
Geqchg4ZOh2osNXy8K7xSL1phnxnF3r4YNW5+06vb8ekG65D79Kx/PYpU/xy6ufIgob6IM/83gin
VZe2l2OayjOINfWj5bm3stkaM2/Q3m32z/+FCOgg4fufSqPs3vOXed6fAYD46n1GfegZ1q9osbKX
Kf63vuklsvj1D/r3EsdgavZO5s+ftHmV3/2E+DNv3HwjJy2pDqES+n345//6I85Sb/cFAiWNPQA2
Q/SaEM/+Gv78qF+M/vcDe51Lfz2Lv3v175vJXn/7X/9SRKH5Z/zz843+xuAV6wK2DVQMTt7e0J0L
vHZBD3h5mBk+Z29bvH7lf2dY/873/JtDN/DoTxu6eaGJhvIiHbd5DldfUi9EnYtpeJkD4qbzmgNR
SD1tCuhqJCDYVDcOll+y7Qs8LGzy7nSd0cJv2umeNmqRAIELRBnolwtP6oQgmWIBjJOXjXFuC8+F
KRhqJ82DZNPTCrVc0ka7Lc6R2jMCJI1oiWLT94aUt3jOzgicvP+tC4g+CtyH/2YnKBcQgBQZoNF2
hs5uBkj8nbgLdO0CGQrK5/CRNs+hKVBU6qniz1/M4NlNgXrqRaDKFwCRINoazOXe/nfMC5J3uipa
+2yeradxRrYQsNmJqy8p9gV6YaRpBexlb/A6gwceKzCDP7fFeRlBynAnDp7yPoQS4f5gSPbGLtnm
Bd2cuP2puG6e7RY7o5UX0exJxl+1LqghUg5kEveG7sgXNEogKCPHtnnObs+LTO5pI2dxxXnHsd8e
68ONTzQAy5TjAGZ/85yd23fqttcVqkZ4tuZLWHM4AYpzIeYF2UvSJ+LZ3jDntPlPtXomPTupC3Cr
7+79o/OP5adipcDLF8B8MVebPXdGU0AfgBOPgQh6RfQDAWL7HEaA1mYTQGB9+fLW4JzRFHCCT5wC
ScUUkPhCYQBfes8KasoFGAsCgB3K44xGTRnt1FFzwGUo7mhd/TrwhZFL9AdUBIWKrQU4t92PT37q
JKgKYBoB7tv5diK5s7cDQAsaF5TPAeyRNBfP2fm9wls96SKUmAOKwjZYv906H/q/kmJgBaA0kLbf
xgbnNwen3oWqdgFKgr2+tYGbZd7fBrZ8AaAKVWYcgs1zdv6QqCCetA0U40Icdmrl2yhf7PS9KRDW
QiSIUF7YztHZbQLr1HvAIBEiBHFQW9oO8dAdIA1CycwhU/DiMJ2bPYRNeeImALV6AUyWbqXWL9MA
mn6BGBPhsBBMYLud0Y14eg4ciCQtMFncw3XX7AshdAu0apf7OLudL4iSJ519mtDDMZGJhXaH+9AP
Ikikcx7AeLKNm+fs/GCSMydOAYkOarSA5F4i3sMpEDkCxAJ5zvXwk6E5cQos3D1mQANT/HOZ924A
UR+DJ00q5OwOwC423SLS/kn9izOOEi5yl0Jmbn/Mok84vb0ECHLznJ3Z2xnifz50SZx9gZGgC9Lu
OZwC8gAUgBAD3IaaZ2TyRdLqJLsH6Ue49YIotN3xhz4Pni+pX3Ajgnt3XrcdiNpTx05RQ+Fe2zRC
39vyYtAkQ0Xyb/sRZ7TgRCgnjloyN0aOXnYvRo6Exv7oBZYaCLchYCib5/wSHkJD8KRtj5+LKyMO
/c7QH911ePqockDF3T1nZ+83OIWTpkDVLxSYYPQ7P1x/HSYyiD0qneca5lCFOnH5JcyeEAXG7B8u
PNkO9QLSMWIsgiF3ZhbPOHXb65bgQDmY+l+me8H5iCwope6zG7pQhz9pu1O+pX6P/Cj+2/Y5tHo2
Vo/YFg2N3ZfPzvRDgD9xDoBxIRHOP4hib57DTLdOggMMBInAlzk4t20gehKctgssSIVijHs5nP27
D7iP4Ifg5e/uvrOrd55u+vB6kNi3YF7/yuMDB0fDCgXFBW7AzXNum4BODCfuAm44KF8WLPbd9X54
A6KrdIHzY1IV27oH53f7nwz1ENG8kB3DrO7tf+ZDZHnBuwn9nDO7/YSfctLhF349IEYHkctDwyc4
glAW8SuECNiZDVtIoZ00bFW9gD9Dpd/+q4a7t+YW+U5BC6MCuj0NZ2fyBHfy1LQupX4y98ihQAF8
MWt7k0ABCP1deOEvQdH5HfntgfznWQ78eigLNIYXrHnxMKV7MyDsPvOsW6K7zXkdAcRGTjsB+oWo
WVHNPXL28fXp5r7RAthu/fPz+eRT7zrWFXcHn19QfPfWWwL6gQ8gfMFdDLz1sM8q13HiuhPlKRg1
befovKppGo5AfCJ1A7xt+5zb1udCPnUO5AsLq4fUJTtpf/3Rw0DxE6in0HXePOc2eKTOThw8xTok
YqhboWW2eQ7nQCPgoRORglbS9svnd/vrp97+OhENIzTocnKw/pQ5dZQNuPl3yM6zu/F2Ked/fuOJ
gj2wZVkVDJn9rW+h7oA7RIOenek7u7GjBnDi1lcEahmrL1Kle2OnzEN5S0MJYZcG2d4vZ2T1X4mG
bAhWf4fJJVAc5PGOmFzYO0Fw0khu/ox7z8vPORnQRnwDg2Mn3ba/6FsMIyHtLqV7dle90Po9Kcgh
cUt+T6ib6YeHHeSiKGCKOs+53W/2qX4tLpyI6gjfdgk7/Ne9ZReVHsF2N4yXlOfZ3W8np3XFupPG
B5glCHr7g4cSwg2Hc4NC3LmtPBCzE/c7bBU8F3wbNEi3z8HoFRlCI/EOiL2zW3PR2/Oks04qH3Ep
jXw4B2hvySnYUtAVJL1deuyMbjXgA6ePWqYhF7Loh8kricwGvSfBrJxd4A5z9MRBAzzDRUPr78WC
HWZqJYVkNt+gEshuPumMVpwyyomDB3wvhDPox/xXeLq33SUie3DbCFntLICQfjovjwbA9IlzIIHJ
RapWNq2d63IMyiWtxRTQK1e0wzuv0au7VNo/j2AkUNmA85EMF8i8zXNo8dgCUAAUVFC3Pu3ZOXZC
RPgkY88MiF6HMti0X80AND3U3Ogu+VKz3F6s52QHBJ/0pCmgao9cs4Wq4l8x254dIMwVwFX0DV+M
5NkdhB2W4oSDAD8JXR7ar++yFaLt2d4caAaAHhq0g1vf7pKz2wYIz564DZQLgb4FnbtD6h1ZQo2i
JYUs/N1dHef8vN4dbPafbwP8O3LZ9BfZrbK48fZ2gQR/wYSrjbLX1hzulCHOyBqwgU/cBhIoHUip
JK2PMnqwM4S6JH07z84RFB0rTjKBOLnIgFmArw/PvbSpXm4YC7vi5tlF+dzcJw5eJDDgm1jyS6h3
vOsFagvcvsB1bZ7zO/knc7MMSveicosY/88x7p18vIQdD/iczvoOL/7P7Z2o0dAqD8bVzqYfBryS
CYFdxD8QsjZ77JwGf/KSi/wN9oy25b90e4iOEGyyQaqc65UvmjmdZPWE5Ay3vUa311/5vmL52RsU
OOj1snnOzv3XTs166CrsfKFQcERL5rKjK61ownN2O190MD9p2SFibbn4Io21b+TIZ9Ltwnw5D2co
w3eyFBfBDNUpmEivanYCxYTrJwBcm2e7s87I4glN95PWHQSO6A4mZGd+dcfBwIaBKNpanN2WR6H5
xLFTijfJdNFf6HDPk+SiiClA6y/hP19nls9o3emydOLg0d0iVyTsPCu7d+Al0edE6Dz/ZOWfnYFn
yU4cPEhUA2Q+tYzDvDZkS9JeFDHI7Wyfc1t4Io4Tx65TsIVoRcy2u+APNz8UHRPaJfCdv7J/57X3
dzWHf+7hIi6K8iKyGhvvXqwzmZu9IyDSf6LlIU2eznQXQKI6cReIPL9ov6wLlOve2DUT1Umsy4vz
f47ZjFPtvim2uIBnvVzrhyfAQZVXdDlAkftMPVyo4icuv0GZXvT3pJvZzy2+twswApT94CLu+pOe
0c13Mj5PjI0GCsLpOdj5Eh0KxXoDV975Qud3679qF/t3cUr0GGLXE9sou+gNmvXBLKDVjyID2rtI
smx3xtndgII+eZLPu2l8C+dOQXDlYPAobhgoMtGP8vyW/nQaGsLL2zT+X9jbvSMvgVkC1COyXbtg
ZxtSntPRP1lriMgeGpqQHN2VdNhKe3NAICi6YoNh3Br+85PcEP0hTtr7An1OEx+EdXdDPPT+qecI
x5jk3u5aOLuaFqWYE6dAKK9pgmsP4fpw+U2R4KEnqkoruc1zbrZvB6z6564vVxxlKiCLL5HtofWn
5CGkptEj2i3/+aV7TpZhkEhwC0UhGBqH1l9Cj2l7Kl5Ul88u8j315tMEQo8Fpp67XeBDzxdKIh0X
YKgCBd88Z5fvOvnuF9oyuDd40IdnX+S1cQq5IF9EabZzfUbXHxH7iZYPwALu/qGs7N71R+qHKSA3
IPrsbp9zM4DczCfOASkeYfu44A5Pv0nTDSE1BjNvezNuCynntP7m1iP759afi0+MDQbOLsI5PAMI
joJ7BNi5A4mf0dhPTncK0KYiytUvgc/h0HEMAfJo/4e7s1lu5Eju+KsgdNndCNMagCRIRliKIDEc
zogfogbUbHhvBaBFtAiiqUb3zIIOR/jih/DZJx1889G3eRM/iX9Z3cXpbPQQHFR52TtQhEIgqerq
rKqs/PjnP1+IAWw/rbN7ylKCzRd/94XgWg+gGGhMbRIT6QvhGvZP8Wmd/vNnoYJogMXtQ7hSrnIN
y8MmAcdDK29pOyWf9ukAAWJ7OQAC76QlMKSSn+m8BJ5JqpZJ+7Uu5ePdcINNDqEewW9Xe6mDn7Z2
l+pUkL+tu/i84UysO7UZrLuAVqq3vlCPgGfoyz9te20pIPfa7sLBgEcnSXv11kC4uQdhlnauXusU
PtVFvu9OkFdKzYl0FepMi0DqdaTLBAGRIp/WovteOnZ6rfsWOJYelIIwZzeSTAqEn6z2wUOVR+tO
fBmD3PzCx9Vh7SnDlyqF6oFHEwhuDyI6F+Vp27GXVvZeyw98HZIB2ATrlZlEtzGC9uEgKI5E6274
Xd8LHiOe+oxPwMx6gF8azOwT+paG8Mi4RYfeu6sK6D1hmpGOw8Xq1sK7QiUPz36/6KnWQvOOsivP
jU/6BjodSjNWS1OFe0FQ7M72advy+ye3hCcflgG2dxm/rCk+Er8HkM8Q4SrvhNb5OBQV+24AEviE
MWBXVkq/K0HvA+6CFgK5vPvJ7LxAq2PYU5ZeOna1d6eYSWiH9nul69u6rS/XlN+Fh+ojtEszwTKh
rz2bPqwkCIfIbqEY2+fZ9l74mvpbeHe7BDj3HkIY+ggA55d259TBF3HUFt18ZZrFy9YjrHHwoi8x
wqqtR62iQFhJ6JQxj/b5Od6RLbIaxLV20fras8XGh2iaCp7WGnvbvtc9dBsg1Q6EhEStO4Xg1K5Q
xkGwo1CJbVN5PW+GPeHThm8IW/aTLV/Z+jQQxAeAeRh+wba9fFlAsPl53wK/x5vRI85dabjwlZff
2uO6h7cf8HbrYjo9b2JNVl4CGzuE7B+8uOrL90E5YQRvE9EuNn/rNoB3bAcvjp4w+AvOmq+t/z66
jzg3WI8Sy1K4lS2682hr5mnzCKM+LBywbgHmtB+d1OFeoCgXPgjXS7V1YS5qDzxlYNujkc0nztNk
+u5SsNbDH3jgo2ydx4P+9hSBhHRI2kovxeLDvqpqA7CuL1CE8JG6tE/brgNLie1l/nPVsZd6/QfY
tjZ9t6jjgXSWSh9KmeynfeqgbACx+Z1IP1kcQIwe105NywD2KqJeuP/SW0g+rQv9ubrCzUWwBSED
3KrwNQgLUv0QCGMZ9JPFIWmdH0C03lMRgF4j+tPvWyL5ystvs/mxFD/FRFu38kIq5nX+8W2lg4S0
lio2t977wt4AI+1BWTLXJivAG9EFDYsgVjB2S2JVvfMlIEq1MnDv1l19cEh5LrsYQLB7kOpgA1V2
vKDZQDJvU+jQVgvYcWdtruxgGbZIRVgYC5WGLVWRAWDGPRpuwa9fnAgJDrQr3wGVgOf6S4RD6lXs
2bZCUCKgxpN+I2REHNy9dYqPll+eItgVCiJQDZL1sB+t+Wxt9w61jo6dp3UioNDSUwTdPrEeeKpc
4UatnJFcKAgASOcrdlG7DoI3Yx9ujgQ49wFuN6kCQXyjCaCxLHVB+zaBN2cdBA774LZx9xtzn1L8
Q+qPnpqFgFrI21hS5m5+IWwB9hElADlloxUkffaErJl20yiJdh0Bel95agGqF6BxANPicmAYF5Xr
kKJnSNp2gYCWelKqH9olAyK2njKgtl0Q7PBxf0K2VGQAIoYMEfC/9jXV9e6kvUUkiNQ2QVFn8umI
YJfkOJ4veKiS2KF1OhDWdM/lJ+lxQEycq/6Tnq8uP2QmgOEIlrVt53u/eR9HACgbFdvlm2sriL2B
SsQIcGxt7Vt8b+SLgDtgaoSQX/sBWxL4ocs2W7+t8T+Krjx3PlQ2lOsLT1F582knWLKBB9CBYyEV
RnLrfOG+rwTwA/bhKxCIS5MfIJw+lq/Q1fa1MPxXIvI2N4DAwVj7z6W9ao4APeclAkxWrL0oEG/y
NprNQNxGaa+gPCrKnzCR8PfTYr2tR4AchqcWsPYvgS5p0WA/HKqKCPZgvhAn8YXrzdG+iIg3FgRN
B18rqRCHe9AiEOInkEZtbkDmDwUj9U/oj0h/udO57Cu7AFPhgCZcEhhrmxlE9sbzBJDy3SfeBYGB
vgDh9SLhs03KvPwUpmabAuH+795Hw0Fc9VDdqUVAgxLps4sF0L5W64Ui8rz4YC+h9VqT4iMCBqEr
iBGXHWmd+evdqQXeLsp4hLGszO/VvD/pzQMseKd9WRD/liVi+GP10Zfkwbit6DtUAoW/XK4O9N26
xfemM5SaTgDOXdr0NBY7QXkFox8Jst3W2f2oK1+VD/9+j3cn9FUsv77u6LtIVrRPgWMZF2vdred7
58HNLy9O+rcM7eqjD9khH/BBhXRaiXvwFQHuL3A/wN8Q1tuPvvq2DujKCW031f2ldiwe2KLrn447
nucAPleOAMTVbp3Fw63oQS6IAw7BwzloXxSMTumeMuAWhNivC5Fzc/x3W6IAtKRsX/wX1jHPd0fJ
s/I0rKEOoPio5Zf0wAFQyIemTq3Tg77RX6IfMPf20YOfMA+V/U+uvE8xsHBgPOiIduU/et4ELxLr
3BE+b9t/svLysN7Q1IHwaNnbuU2ar+tr/ePv7u51pdhX7Xhb3y72cF8asvNpn+HX9434bAmNN/1G
aULVaPlB6UP1D5QWOPwtlYF3ny6BeVMEI1B4tf4CDAP6LHQfDwqxXQceTLKn0gfaSP3LDu3oSuAD
Wr1y7Mn5weW9Awyq/LTO/nf1KZv7/qi2HklNCsBc4luJAN+fcCAyEGYf+bQu8lM2kdxcApLYpRbo
k2WnAfBC6QvTA7jgsvCmRcqf9rmeJ6DX+8edHgA46NofNFzlBFg+Y3SjdPewT2rTy/uefhDv2Lqc
f4fq0acfxi/AgTuYQ+X5/4LT/wQxLb7/p2LPDqbxbHI8z+IsjhY/5VG6fBst8lm29g8+P0AnkuGW
bybffUNGC8pX9adXy7uoGLz4M/n+/Tjhf5nzA0tpUfmFzLLyNRlHZr7mb8ZJPs/kNa7jZL5Y+eNS
OPa9y7lUf3RcFYWauPuN++HrOEpNOp4u7S+W5VtfmNvou28Of0njsfmmIglIe91Xeep33zy8cuUM
PTrkPONpWW1YIcPyHHcRq4kCsPEc8ThPk7vIzUq2ASl86e4V2X2x2etfJGk27RzeRnXBkhWUKiSf
sQ/zRZaaWU0Oey+Esddn3GGSN8+ZCg+h6/IZ+0c5CXrGQAj2dzAWKZSnM4zQxKKjfJ5xaTJzndSf
0hcnBalDQQR0fY+EZP0peeX8PXF3s2dMbSP2SXJRGw30Af4LQNLQ2gd40JGZcYY6w8xk0cKNJ3sU
S5vDBNgW9jxaxxZ3jpbeBu91Hi2SuyQzt3qpyGfQd5U62D7Ilr1teB1XtvAmDzPX0zQaqbeiylj+
AV2LISX9cEM8aGDSeDRiA3YuomwapTMznyhhSh6PfBUZix47BBtegtdrhNmkhR8ojj53TTll/OW/
L6djlx7drAYq7wV996h7ZeVaeeRvn+sOml2jLI2Tu7wo9tpnF+GJB/Vwfp3M1KArSrKyc5846FGS
LT6YuRpWEiu+kz2K5vHcDSMCkISF96B5ms8nsRtIhpVsvO+wg6mZuFHsWj12UJ8o17fRXT6aoe6S
Xzqc084gYfXUQx47lk98yMvoNhmnRrTq+ucF2IEDLKw0SdS6Crmo9wIkt0maKDUmTIbewzIAxkWn
MAnnDzJyI8tai3vj/RxzF3XeRelEWV6PXs5PXeBf4xGWjNrxAsL3nfHx9fIuc8OIGIS51XvQ33KT
Jei9Weckx6VQOkWCTN4PSOMs1cNKKZj3sNk0Tu60uhYcjO+4Vxz7E3M70iMLPbDvyCdmpA+hcDx7
DzqtXQOrNnj+ybp84gZe3QhgKP3nOvj431nUmfzhzfskTtWpsy28fUVxGs2Xavc2OGZfLouzeFS3
CmxvAt/ZnmHoZlN1uXSFKcd73HhUk4IgoHxHPTcTc20WY5O6sUT/dENcI+dmmWSZ3g6PWr9P3MTn
ZmY+KB1sSVj8JTGrDRrgFJ9zkY7HejMIVMh/sjnaN87VJQ00KNTIdY/a1pp5Tzq5F/37W673hIDm
fYe+iDHx3TB2B4e4Muyo+r7oCr2r72wLNbx1FC8WJnfD2VmvBkPyL1bybz/+ns+J+OmBAwj5LZ7J
RCliy3bhK41htBxPo9lMRyEsk6L30EXcaSUGSRWRk44Lwn25nIfRPLo2MzeQrJ9lvvWeNOHU1HTO
omSuDkpP2FC8B09uV+J73QC30zCfGLXjbHtj39leJdpLs60OfQcdfvzPpHOV3H78vcN+7lymH/9r
Po51nNYCmXwfdMUxrIXyLDbce1wzv68raOpl/TfHz9crB1x6tPrO9yhPb+K56bwyC3UTUsrlPzhp
hrhm09MR3H/cY+IwZGKUSQD60H/gv6z4ICT9Agwb347M6IPWGALF8V29Ina/er73AmiNozjtXGHM
KSVKvN5/1oejZaTWbg+MrmSXd2gcRPsUqrTXHpjni8PaZNZXGIhtzNzB875uvZ9vJUBcwOjuuxTV
+Zch9eqPjoOkWo/MNDU6yivIHN/zP1jepdrPCOHAnJh7Q+4pje/cDK39K3QOvhN+k2pLBKKMAIMu
UhMpNWVhTwHm+pubnBWAlA76DvpDktaMsa7w5fsOe5p/MLEKU1rYk++wZ9HIzGveSghj5sfb2jYI
cRn+RCJY+5mrqeX8iz22ockncecwNXVD5tFE7xPDJcMlMWC3+tZJEYC676r9PI+zaGLn3Dm+jcl6
1Nw3QYL7PuTP0SLrHJn5jRvKTj9EjuCfo9tIuyvCX+U734ukw6b7w6IjaWA3nMx5N4ReOyHdOO8M
89EkBqURj9VRpBN2CLWMyzLqvFmspLGl3YxQz7qX2txrPhzlnfN8oXZkOXqAbfkvb4+Hx2/fHb/8
145snihFYPX9LyWU1JBJn0johqHZWR/sbLqs/zYZeQtC8jU/WpiS/+Wa/Ab7WOvoAH7Q4X2Ujkz8
qx44gKN5mKIytCYNYF2h3a5nZhItpu5oWR0XQBDnSzO/1ZeVcMr46rijaV5ftACa/ggkgfbXBE/s
O1cS5KNkotcsREBjmMadM64lpcRWYY35FxsCgHc09iNEhOQ1WIfOqfxrePjWCVV2mYUt+8r4zXxC
nLIW5upKF6wAI+ulo+O5/6g/mDutGmy9nu9cT5fp9fK+rs4sF4rv0AXe8zSppdrp/u4vjCK20zB2
gCN9iod3M10VSYBzfWY0OoVmSP6yODdjk6wcEenv4ruC5wI2qoFqbV9U74HNbBK/14Y3TZEDzJgU
67J+pkOAUi6iO50xodrff7qXJjXjaNZouErvXV85X5qbFVOlexAgFnxJzUF8dwc6Z+Fmaa//R7Gp
T/X74vm1uUNtqJGlTNFXHFdTE9c9nF4I2+LK/BqvStqSK3jP2cRkL927FzZWAE10RWpDzMK6mrNc
eL5z/vl+FDWIQ6iVfId+F0fZ3Ny6gaw8Qqi6H/FMk/edNxnQ0LvOt51jEGhJlpcns/o44fgP8CLl
A0/zuVlMySZ823H/GTc9lPLhADbE8I54x2zZpG+Azoewfc7jyWQWdY7NQnv5Nhr9+dVHi1Abirt3
HSWPldCUUhtO4xsg+XOk9vCfhfNfXSkKa0Dmr82WrH+qAHeWhgVK49n//tt/LG7k20m6BILEDF6D
ors1btWUPqQApb8dAkN1FYNs3QKhpWFJwrMA84576c2DG0ACbsyN2+6Lb1/GJlniL8Wdn0BKG5X9
pLcXbc8CPPRlcjNJEOCVucGNjG+VVwJRBFUcARbv1ORxGqtInPTh7FOU6i+3S7M1i7fG09hsLRa5
G6/wUewzAoSvh3jaDSMH0EFn5i6b1syaQjRrbY/nCywVlWhOWQyk+LHMTD0SLfq7KPYgnaD9xgCb
5xAvF1BOdf+sXdv1CtGW2+m5Ss9438v9KJpdx7m+3AO4MUfJAsFazMzrKL2PrpP3tWiFENIEmLyp
5RtXyzDzL46sHOWza2q11AoKS6vvdF9GEmRTajFEJuFNGtUt7BAwyeNFVq9ipCrZWwiD+0h0txtI
9HYImOSreF4XglCM+y7ZK5MmUZPt9mjp4RMtq1epmY8jN0mRxH6AE30Sj6icqaUeQzigJ9S5zxfR
sjrhgwB5mJMoJROmhw0hhzSKtHSF/8t3QwzSBKiX2r62iYPvuK9zPPBUCaEbAnj6hlhHLcEIF7a/
HN5kZqZnK1QbvlL4IUprG4z+LgGGxW2hwkBncW1LDN8Jn5nsfW03hEganMXZNK+bJvT89BfFcJa8
J0KlN7BQZHlLIkavZ9Ecd6mGKwqRlzjL/xqRn8lTbZaHCG+cJ7MJMnESsI7EbgC1RiTX1Ks5AhwR
HONMTzZElOIzFendEMBNkhIfjNYVIa7mS4E4TNSyhcAcXEKZkdeg+l3hEPY9IG+JWNScDdh7/ceV
E11PNoMECDCw1ZppPFehiF4Ir2N4VwMfQngQYMLvzWxkUrUnaBYZYOAP0URfHpCvhRg2zkAg1Lcx
nfv8x/75RvCdyriEEiTAuAWW65SEwSTRbmOIpPY7qYhn3w2gQnKTFY3cC1IMCF+S1OGkekOH8GqG
AEn0pWpbXfrqDAKskdAQnOt0RBcGrACBiiJbTC4zIi2vZ09XmRD23GmySN4radOVF1bOA7e2m4dP
P/67nJsm1wxOZJiPIYAm1QuYbntn/eOeL7RWEDF9faG1ARXpuv4vRFbgBJ9uxc8PcTmfR3+Na8Za
P8AJG6KDs86lFOlFNhh2LhWtkPW5/W912/qahvXhwRJjO1xhaOrtBPClBygyS8fRwCRGwuUxY2Px
xGDIAztSVTQwDkCJtP/YFV6M/4wH2L6/7wGuzr8MrVd/dBym6COaxfc1k8BJe3NFPEhIaHfe1ij2
gpTVzTpDM3tvCKe7acp52Xtsuz1xt53AdxJR3ao8qVVSwPyLY8cA6CbCyladMFkp93VzMV8g4NRc
52rGtuWXr5FxiarWicDu+rBe0+7826CcH3TC38WZO0zzkV4y/61wiDZgI9gL5cikI8qp3aD2PnFf
Nt9s8JXl8UyfjhBoIJktx1mfjgBBEeHroaSNbayGDlG8MjBL/PYmOzNE8GlQ2x27ATTFy+SWWmRN
pBoiRuTGbWbjCgElxLyrW40hQjoo+wlGV67L9kPQZ7ymyC12x03OHgz87uvmp+8H9nFt/WA89h/3
3KRSpV7nVAnB10awM1sIFUXmpmmlEaL86pK0U5aIgaEcyV6IMqnCPj+Ns2xhtelF9D7WGiQE7qx4
ylk+1j52L4SHfUV8Lp6YiZ3+VTKCera6Ar0QaXYBLhbyGbAvk0WTMuyFSLwXgnoXkxXFbRL3XvgX
C62wgnsNwWh1JMRIi2nnXZxex41KnvovJ8/ND/TPw0efEMCePSLZUKNT64WwkwfYskDdnQiseREC
hzY02irq7QXQb0Nxto9z3JE62xUNQ9wrbL6Kxe7EhMmmH3+fRbcqQLkbIqlqX+Dc8AQdbYaKIgSg
vniB4hbo/LFAH/zJyUWWdhva4bUGyPNZ/j1LLu5r9j8CWXsuzmG2LNEVfTuEyOAQ4P0lmd2U+rq6
0vQNpz/G/gEd9Lo7+/uwwa/NvzzfuhfE71/huqfX4rvrKr4QiPAjKohqsIQQ+YKj1Nxr+p3tAFeX
wElVUCoEeHuQzJI6fWuImoXjMb6EDkeFiBO/wvEZT4V7t0bkGiL//srMbj6bKwmQiTnJqR5WEQjA
3k7ZeFy3QP8JTKmt0Q0Bu5MKMMIn6vru7gcwEC6jNHfvbd2f9Ur1CYH9NK9Plu437jGbi/cdmdB7
chFq4eg9sG7k57sGmjp1fIWXQpFigYvC3CZqcUJYmEdgLevhwgAOzlDUbdLoQG0HGH6QiNf5x9OI
BMb8+k9N/mcIb9Dmw4UGBBNZFHHTc0IgwwZJ4mwyFWzYDRAJfRX/GrsjLDooRMnsK9AvQtozKRvA
WERCPE5Xa/kfzdQ9MTVT3oXAu5YrXAGPZhq/bHxbzi6LLWEGIupFmyihapioRQlxMRCAVFCZEDxQ
ryOQTuUOte9wPn5JEGDmfqZeggIetyk2vzFOqeka4Vq7kewVJ02cfRNQg2lKUSyx+wZHpRui8OIi
+tAZmFkDzCUE9ucirpFUh+hs8M7MSVFqcyJEjOTCUG3rlqwwUgIoaBHwXyLSqTVA5n6A3XEZZ2Ni
W42XCw2u3Ltsvq8vzR3JNHmFhpYHYSoWZ3Xq7gDHkUtqQSVhM5NBiFR2ES56Hc1IyvxD53BBUHYB
VXgRaZYTS1qMatxBPp8qO4W+Y/6LcpXcYJuqndoLYUpcwa+hZxuCG+UqB3pam2yAnflnljcuIu+v
8oyydSdXObi0QXNfN9/7K0ZmL0T970CIKiRr4w6tm6jMe5cg494ejc5o2g4yYmc3BBhcwZ8652CW
086POXX32IuNZtye1Dq/gNttnygYrf/WN7l5RsenoXmgr+NTfRvZPjQXrf7oWAOOPvurou2pmoz6
X9f9vrQdZF80dS5UA5fTfCR+u1JyXJ33+rcsnHFb3uxewk3gMYKEkyghe6TOZggimbf5osaq0wuR
XL76+D8wrC+j6pEEhOq+fk6VVCX5SThNP620w3XSUyJ90u8r+6KpxaQa+P99X/xN3rKht+VX+JYN
jTW/vrds6uPZsrdcs6XL22A8w8n8/v8AAAD//w==</cx:binary>
              </cx:geoCache>
            </cx:geography>
          </cx:layoutPr>
          <cx:valueColors>
            <cx:minColor>
              <a:schemeClr val="accent2">
                <a:lumMod val="10000"/>
                <a:lumOff val="90000"/>
              </a:schemeClr>
            </cx:minColor>
            <cx:midColor>
              <a:schemeClr val="accent2">
                <a:lumMod val="75000"/>
                <a:lumOff val="25000"/>
              </a:schemeClr>
            </cx:midColor>
            <cx:maxColor>
              <a:schemeClr val="tx1"/>
            </cx:maxColor>
          </cx:valueColors>
          <cx:valueColorPositions count="3"/>
        </cx:series>
      </cx:plotAreaRegion>
    </cx:plotArea>
  </cx:chart>
  <cx:spPr>
    <a:noFill/>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AEEFA8-5906-8A45-90C6-4B0BF60571F8}"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AB725-31BF-F144-876B-0037EA85E3FC}" type="slidenum">
              <a:rPr lang="en-US" smtClean="0"/>
              <a:t>‹#›</a:t>
            </a:fld>
            <a:endParaRPr lang="en-US"/>
          </a:p>
        </p:txBody>
      </p:sp>
    </p:spTree>
    <p:extLst>
      <p:ext uri="{BB962C8B-B14F-4D97-AF65-F5344CB8AC3E}">
        <p14:creationId xmlns:p14="http://schemas.microsoft.com/office/powerpoint/2010/main" val="569648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1</a:t>
            </a:fld>
            <a:endParaRPr lang="en-US"/>
          </a:p>
        </p:txBody>
      </p:sp>
    </p:spTree>
    <p:extLst>
      <p:ext uri="{BB962C8B-B14F-4D97-AF65-F5344CB8AC3E}">
        <p14:creationId xmlns:p14="http://schemas.microsoft.com/office/powerpoint/2010/main" val="385392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36B1E-6F0C-7DC6-6EF5-218AED244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44790-E6A3-7674-AC58-FFE69DB9F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31D5D-2674-9418-2BA6-BD46648DB0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784474-E45B-3D11-BE83-E4A5AF0977E7}"/>
              </a:ext>
            </a:extLst>
          </p:cNvPr>
          <p:cNvSpPr>
            <a:spLocks noGrp="1"/>
          </p:cNvSpPr>
          <p:nvPr>
            <p:ph type="sldNum" sz="quarter" idx="5"/>
          </p:nvPr>
        </p:nvSpPr>
        <p:spPr/>
        <p:txBody>
          <a:bodyPr/>
          <a:lstStyle/>
          <a:p>
            <a:fld id="{4F2AB725-31BF-F144-876B-0037EA85E3FC}" type="slidenum">
              <a:rPr lang="en-US" smtClean="0"/>
              <a:t>12</a:t>
            </a:fld>
            <a:endParaRPr lang="en-US"/>
          </a:p>
        </p:txBody>
      </p:sp>
    </p:spTree>
    <p:extLst>
      <p:ext uri="{BB962C8B-B14F-4D97-AF65-F5344CB8AC3E}">
        <p14:creationId xmlns:p14="http://schemas.microsoft.com/office/powerpoint/2010/main" val="93852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E8835E5-D0DF-49C6-9C58-4292A89EE293}" type="slidenum">
              <a:rPr lang="en-US" smtClean="0"/>
              <a:t>13</a:t>
            </a:fld>
            <a:endParaRPr lang="en-US"/>
          </a:p>
        </p:txBody>
      </p:sp>
    </p:spTree>
    <p:extLst>
      <p:ext uri="{BB962C8B-B14F-4D97-AF65-F5344CB8AC3E}">
        <p14:creationId xmlns:p14="http://schemas.microsoft.com/office/powerpoint/2010/main" val="2771574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5177D-239A-AF59-A9C8-8A7D1A1EE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B9CA0-59CB-E54A-3817-69045647D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66F63-98A7-E8E3-5CA4-BB75B3A0619F}"/>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07A283B9-1527-1A51-CA97-13FF3D4A6EC1}"/>
              </a:ext>
            </a:extLst>
          </p:cNvPr>
          <p:cNvSpPr>
            <a:spLocks noGrp="1"/>
          </p:cNvSpPr>
          <p:nvPr>
            <p:ph type="sldNum" sz="quarter" idx="5"/>
          </p:nvPr>
        </p:nvSpPr>
        <p:spPr/>
        <p:txBody>
          <a:bodyPr/>
          <a:lstStyle/>
          <a:p>
            <a:fld id="{4E8835E5-D0DF-49C6-9C58-4292A89EE293}" type="slidenum">
              <a:rPr lang="en-US" smtClean="0"/>
              <a:t>14</a:t>
            </a:fld>
            <a:endParaRPr lang="en-US"/>
          </a:p>
        </p:txBody>
      </p:sp>
    </p:spTree>
    <p:extLst>
      <p:ext uri="{BB962C8B-B14F-4D97-AF65-F5344CB8AC3E}">
        <p14:creationId xmlns:p14="http://schemas.microsoft.com/office/powerpoint/2010/main" val="652938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CDFB9-1B44-E773-785C-F02442427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F2DED-0304-B6E6-A50E-A4E8ED9773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454A7-71BA-0E33-E6AE-E5290D865A42}"/>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0937F64C-3FA6-17D0-D63B-FE576B470949}"/>
              </a:ext>
            </a:extLst>
          </p:cNvPr>
          <p:cNvSpPr>
            <a:spLocks noGrp="1"/>
          </p:cNvSpPr>
          <p:nvPr>
            <p:ph type="sldNum" sz="quarter" idx="5"/>
          </p:nvPr>
        </p:nvSpPr>
        <p:spPr/>
        <p:txBody>
          <a:bodyPr/>
          <a:lstStyle/>
          <a:p>
            <a:fld id="{4E8835E5-D0DF-49C6-9C58-4292A89EE293}" type="slidenum">
              <a:rPr lang="en-US" smtClean="0"/>
              <a:t>15</a:t>
            </a:fld>
            <a:endParaRPr lang="en-US"/>
          </a:p>
        </p:txBody>
      </p:sp>
    </p:spTree>
    <p:extLst>
      <p:ext uri="{BB962C8B-B14F-4D97-AF65-F5344CB8AC3E}">
        <p14:creationId xmlns:p14="http://schemas.microsoft.com/office/powerpoint/2010/main" val="3501644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9822E-98C8-69F8-3168-6B20A840A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00BCA-0698-D9B8-D5DA-3837C96C2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66DE83-B7A5-5FF4-FF39-D356A546A5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569B76-3C55-2713-2C19-4E1AD4B435D2}"/>
              </a:ext>
            </a:extLst>
          </p:cNvPr>
          <p:cNvSpPr>
            <a:spLocks noGrp="1"/>
          </p:cNvSpPr>
          <p:nvPr>
            <p:ph type="sldNum" sz="quarter" idx="5"/>
          </p:nvPr>
        </p:nvSpPr>
        <p:spPr/>
        <p:txBody>
          <a:bodyPr/>
          <a:lstStyle/>
          <a:p>
            <a:fld id="{4F2AB725-31BF-F144-876B-0037EA85E3FC}" type="slidenum">
              <a:rPr lang="en-US" smtClean="0"/>
              <a:t>16</a:t>
            </a:fld>
            <a:endParaRPr lang="en-US"/>
          </a:p>
        </p:txBody>
      </p:sp>
    </p:spTree>
    <p:extLst>
      <p:ext uri="{BB962C8B-B14F-4D97-AF65-F5344CB8AC3E}">
        <p14:creationId xmlns:p14="http://schemas.microsoft.com/office/powerpoint/2010/main" val="1719224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07C64-C2A9-10FF-6D8D-5B46FF017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55E15-0509-F2F6-B57F-C3108DC98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3A5EA-1DA9-ACC3-AFC7-A9CE388CC56B}"/>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84558A76-1E1C-0C05-784D-CE58B0F79610}"/>
              </a:ext>
            </a:extLst>
          </p:cNvPr>
          <p:cNvSpPr>
            <a:spLocks noGrp="1"/>
          </p:cNvSpPr>
          <p:nvPr>
            <p:ph type="sldNum" sz="quarter" idx="5"/>
          </p:nvPr>
        </p:nvSpPr>
        <p:spPr/>
        <p:txBody>
          <a:bodyPr/>
          <a:lstStyle/>
          <a:p>
            <a:fld id="{4E8835E5-D0DF-49C6-9C58-4292A89EE293}" type="slidenum">
              <a:rPr lang="en-US" smtClean="0"/>
              <a:t>17</a:t>
            </a:fld>
            <a:endParaRPr lang="en-US"/>
          </a:p>
        </p:txBody>
      </p:sp>
    </p:spTree>
    <p:extLst>
      <p:ext uri="{BB962C8B-B14F-4D97-AF65-F5344CB8AC3E}">
        <p14:creationId xmlns:p14="http://schemas.microsoft.com/office/powerpoint/2010/main" val="1743461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3E2A3-92C3-6E5A-5931-5C128D1F0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AE3D9-3C5A-BC7D-8B1F-91495B42E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4DED8-9A68-DE12-9093-AE5698761B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86179"/>
              </a:solidFill>
              <a:effectLst/>
              <a:latin typeface="inherit"/>
            </a:endParaRPr>
          </a:p>
        </p:txBody>
      </p:sp>
      <p:sp>
        <p:nvSpPr>
          <p:cNvPr id="4" name="Slide Number Placeholder 3">
            <a:extLst>
              <a:ext uri="{FF2B5EF4-FFF2-40B4-BE49-F238E27FC236}">
                <a16:creationId xmlns:a16="http://schemas.microsoft.com/office/drawing/2014/main" id="{F27062E6-AA7E-6588-EDDD-4FB422A9CAF7}"/>
              </a:ext>
            </a:extLst>
          </p:cNvPr>
          <p:cNvSpPr>
            <a:spLocks noGrp="1"/>
          </p:cNvSpPr>
          <p:nvPr>
            <p:ph type="sldNum" sz="quarter" idx="5"/>
          </p:nvPr>
        </p:nvSpPr>
        <p:spPr/>
        <p:txBody>
          <a:bodyPr/>
          <a:lstStyle/>
          <a:p>
            <a:fld id="{4F2AB725-31BF-F144-876B-0037EA85E3FC}" type="slidenum">
              <a:rPr lang="en-US" smtClean="0"/>
              <a:t>18</a:t>
            </a:fld>
            <a:endParaRPr lang="en-US"/>
          </a:p>
        </p:txBody>
      </p:sp>
    </p:spTree>
    <p:extLst>
      <p:ext uri="{BB962C8B-B14F-4D97-AF65-F5344CB8AC3E}">
        <p14:creationId xmlns:p14="http://schemas.microsoft.com/office/powerpoint/2010/main" val="353205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3646B-B33E-D02C-6EDD-31C0D0DC2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42013-9EC1-0BB7-123A-CD6F19AEC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D15A5-F727-0CB3-77A4-7C548FC444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19FEB9-FD44-2373-2631-FBB376B669D6}"/>
              </a:ext>
            </a:extLst>
          </p:cNvPr>
          <p:cNvSpPr>
            <a:spLocks noGrp="1"/>
          </p:cNvSpPr>
          <p:nvPr>
            <p:ph type="sldNum" sz="quarter" idx="10"/>
          </p:nvPr>
        </p:nvSpPr>
        <p:spPr/>
        <p:txBody>
          <a:bodyPr/>
          <a:lstStyle/>
          <a:p>
            <a:fld id="{7C7120ED-20B9-4CC8-A606-12D10436DCAF}" type="slidenum">
              <a:rPr lang="en-US" smtClean="0"/>
              <a:t>20</a:t>
            </a:fld>
            <a:endParaRPr lang="en-US"/>
          </a:p>
        </p:txBody>
      </p:sp>
    </p:spTree>
    <p:extLst>
      <p:ext uri="{BB962C8B-B14F-4D97-AF65-F5344CB8AC3E}">
        <p14:creationId xmlns:p14="http://schemas.microsoft.com/office/powerpoint/2010/main" val="158530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009E2-0315-841C-7805-374F879CB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44B0E-28C7-FB23-5C24-94A6146A9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954641-8D40-E5E3-A24F-98842EE7D1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7C36BA-3641-9700-D368-5F2E92D07B22}"/>
              </a:ext>
            </a:extLst>
          </p:cNvPr>
          <p:cNvSpPr>
            <a:spLocks noGrp="1"/>
          </p:cNvSpPr>
          <p:nvPr>
            <p:ph type="sldNum" sz="quarter" idx="5"/>
          </p:nvPr>
        </p:nvSpPr>
        <p:spPr/>
        <p:txBody>
          <a:bodyPr/>
          <a:lstStyle/>
          <a:p>
            <a:fld id="{7C7120ED-20B9-4CC8-A606-12D10436DCAF}" type="slidenum">
              <a:rPr lang="en-US" smtClean="0"/>
              <a:t>21</a:t>
            </a:fld>
            <a:endParaRPr lang="en-US"/>
          </a:p>
        </p:txBody>
      </p:sp>
    </p:spTree>
    <p:extLst>
      <p:ext uri="{BB962C8B-B14F-4D97-AF65-F5344CB8AC3E}">
        <p14:creationId xmlns:p14="http://schemas.microsoft.com/office/powerpoint/2010/main" val="4237221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FD741-394B-A019-A480-4A0059574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05DBB-EA5D-8383-ADCA-846AF82FA9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4E25D-17DA-B20B-B114-070F2017D9E3}"/>
              </a:ext>
            </a:extLst>
          </p:cNvPr>
          <p:cNvSpPr>
            <a:spLocks noGrp="1"/>
          </p:cNvSpPr>
          <p:nvPr>
            <p:ph type="body" idx="1"/>
          </p:nvPr>
        </p:nvSpPr>
        <p:spPr/>
        <p:txBody>
          <a:bodyPr/>
          <a:lstStyle/>
          <a:p>
            <a:endParaRPr lang="en-US" noProof="0" dirty="0"/>
          </a:p>
        </p:txBody>
      </p:sp>
      <p:sp>
        <p:nvSpPr>
          <p:cNvPr id="4" name="Slide Number Placeholder 3">
            <a:extLst>
              <a:ext uri="{FF2B5EF4-FFF2-40B4-BE49-F238E27FC236}">
                <a16:creationId xmlns:a16="http://schemas.microsoft.com/office/drawing/2014/main" id="{6AC0FD90-0D40-8066-5A8B-5D04103994DA}"/>
              </a:ext>
            </a:extLst>
          </p:cNvPr>
          <p:cNvSpPr>
            <a:spLocks noGrp="1"/>
          </p:cNvSpPr>
          <p:nvPr>
            <p:ph type="sldNum" sz="quarter" idx="5"/>
          </p:nvPr>
        </p:nvSpPr>
        <p:spPr/>
        <p:txBody>
          <a:bodyPr/>
          <a:lstStyle/>
          <a:p>
            <a:fld id="{4E8835E5-D0DF-49C6-9C58-4292A89EE293}" type="slidenum">
              <a:rPr lang="en-US" smtClean="0"/>
              <a:t>22</a:t>
            </a:fld>
            <a:endParaRPr lang="en-US"/>
          </a:p>
        </p:txBody>
      </p:sp>
    </p:spTree>
    <p:extLst>
      <p:ext uri="{BB962C8B-B14F-4D97-AF65-F5344CB8AC3E}">
        <p14:creationId xmlns:p14="http://schemas.microsoft.com/office/powerpoint/2010/main" val="39894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593D6-BC86-246D-456B-810E8B8D7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2610B-2968-047A-2320-C6CDBA22AD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2D597-7ED6-48F8-C874-BF129C4EDA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6B694D-4E47-C8FF-7A90-B5D9B7CF9D47}"/>
              </a:ext>
            </a:extLst>
          </p:cNvPr>
          <p:cNvSpPr>
            <a:spLocks noGrp="1"/>
          </p:cNvSpPr>
          <p:nvPr>
            <p:ph type="sldNum" sz="quarter" idx="10"/>
          </p:nvPr>
        </p:nvSpPr>
        <p:spPr/>
        <p:txBody>
          <a:bodyPr/>
          <a:lstStyle/>
          <a:p>
            <a:fld id="{7C7120ED-20B9-4CC8-A606-12D10436DCAF}" type="slidenum">
              <a:rPr lang="en-US" smtClean="0"/>
              <a:t>3</a:t>
            </a:fld>
            <a:endParaRPr lang="en-US"/>
          </a:p>
        </p:txBody>
      </p:sp>
    </p:spTree>
    <p:extLst>
      <p:ext uri="{BB962C8B-B14F-4D97-AF65-F5344CB8AC3E}">
        <p14:creationId xmlns:p14="http://schemas.microsoft.com/office/powerpoint/2010/main" val="757722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7BAEC-4485-B54C-54F0-6E9220534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B566F-2CEF-3659-DAF1-B9A20FA14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A802B-6473-8CEC-146B-FE850D4D9740}"/>
              </a:ext>
            </a:extLst>
          </p:cNvPr>
          <p:cNvSpPr>
            <a:spLocks noGrp="1"/>
          </p:cNvSpPr>
          <p:nvPr>
            <p:ph type="body" idx="1"/>
          </p:nvPr>
        </p:nvSpPr>
        <p:spPr/>
        <p:txBody>
          <a:bodyPr/>
          <a:lstStyle/>
          <a:p>
            <a:pPr marL="0" indent="0">
              <a:buNone/>
            </a:pPr>
            <a:endParaRPr lang="en-GB" dirty="0"/>
          </a:p>
        </p:txBody>
      </p:sp>
      <p:sp>
        <p:nvSpPr>
          <p:cNvPr id="4" name="Slide Number Placeholder 3">
            <a:extLst>
              <a:ext uri="{FF2B5EF4-FFF2-40B4-BE49-F238E27FC236}">
                <a16:creationId xmlns:a16="http://schemas.microsoft.com/office/drawing/2014/main" id="{331C4F53-EFBF-7D60-E6F7-15291BC76575}"/>
              </a:ext>
            </a:extLst>
          </p:cNvPr>
          <p:cNvSpPr>
            <a:spLocks noGrp="1"/>
          </p:cNvSpPr>
          <p:nvPr>
            <p:ph type="sldNum" sz="quarter" idx="5"/>
          </p:nvPr>
        </p:nvSpPr>
        <p:spPr/>
        <p:txBody>
          <a:bodyPr/>
          <a:lstStyle/>
          <a:p>
            <a:fld id="{4F2AB725-31BF-F144-876B-0037EA85E3FC}" type="slidenum">
              <a:rPr lang="en-US" smtClean="0"/>
              <a:t>23</a:t>
            </a:fld>
            <a:endParaRPr lang="en-US"/>
          </a:p>
        </p:txBody>
      </p:sp>
    </p:spTree>
    <p:extLst>
      <p:ext uri="{BB962C8B-B14F-4D97-AF65-F5344CB8AC3E}">
        <p14:creationId xmlns:p14="http://schemas.microsoft.com/office/powerpoint/2010/main" val="3032974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B92C-123B-08EA-D05F-46E00F0E9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F9F7C-94BE-D811-948A-3B5C3ECCF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D9D16-0942-F11D-738F-5FE75D97AB71}"/>
              </a:ext>
            </a:extLst>
          </p:cNvPr>
          <p:cNvSpPr>
            <a:spLocks noGrp="1"/>
          </p:cNvSpPr>
          <p:nvPr>
            <p:ph type="body" idx="1"/>
          </p:nvPr>
        </p:nvSpPr>
        <p:spPr/>
        <p:txBody>
          <a:bodyPr/>
          <a:lstStyle/>
          <a:p>
            <a:pPr marL="0" indent="0">
              <a:buNone/>
            </a:pPr>
            <a:endParaRPr lang="en-GB" dirty="0"/>
          </a:p>
        </p:txBody>
      </p:sp>
      <p:sp>
        <p:nvSpPr>
          <p:cNvPr id="4" name="Slide Number Placeholder 3">
            <a:extLst>
              <a:ext uri="{FF2B5EF4-FFF2-40B4-BE49-F238E27FC236}">
                <a16:creationId xmlns:a16="http://schemas.microsoft.com/office/drawing/2014/main" id="{DDAD40E7-60B9-32ED-E8D8-04DAF2E446AE}"/>
              </a:ext>
            </a:extLst>
          </p:cNvPr>
          <p:cNvSpPr>
            <a:spLocks noGrp="1"/>
          </p:cNvSpPr>
          <p:nvPr>
            <p:ph type="sldNum" sz="quarter" idx="5"/>
          </p:nvPr>
        </p:nvSpPr>
        <p:spPr/>
        <p:txBody>
          <a:bodyPr/>
          <a:lstStyle/>
          <a:p>
            <a:fld id="{4F2AB725-31BF-F144-876B-0037EA85E3FC}" type="slidenum">
              <a:rPr lang="en-US" smtClean="0"/>
              <a:t>24</a:t>
            </a:fld>
            <a:endParaRPr lang="en-US"/>
          </a:p>
        </p:txBody>
      </p:sp>
    </p:spTree>
    <p:extLst>
      <p:ext uri="{BB962C8B-B14F-4D97-AF65-F5344CB8AC3E}">
        <p14:creationId xmlns:p14="http://schemas.microsoft.com/office/powerpoint/2010/main" val="2774618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AB725-31BF-F144-876B-0037EA85E3FC}" type="slidenum">
              <a:rPr lang="en-US" smtClean="0"/>
              <a:t>25</a:t>
            </a:fld>
            <a:endParaRPr lang="en-US"/>
          </a:p>
        </p:txBody>
      </p:sp>
    </p:spTree>
    <p:extLst>
      <p:ext uri="{BB962C8B-B14F-4D97-AF65-F5344CB8AC3E}">
        <p14:creationId xmlns:p14="http://schemas.microsoft.com/office/powerpoint/2010/main" val="2475808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CFB5ACB0-F9EE-48A5-9C91-554CB07F6B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05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C6B83-6D63-D060-BA3A-EE8480199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13F37-1CAF-DD94-1DC7-A9DA15996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C5DB4-3466-D6AD-3462-FD32EF753538}"/>
              </a:ext>
            </a:extLst>
          </p:cNvPr>
          <p:cNvSpPr>
            <a:spLocks noGrp="1"/>
          </p:cNvSpPr>
          <p:nvPr>
            <p:ph type="body" idx="1"/>
          </p:nvPr>
        </p:nvSpPr>
        <p:spPr/>
        <p:txBody>
          <a:bodyPr/>
          <a:lstStyle/>
          <a:p>
            <a:pPr algn="l"/>
            <a:endParaRPr lang="en-US" b="0" i="0">
              <a:solidFill>
                <a:srgbClr val="000000"/>
              </a:solidFill>
              <a:effectLst/>
              <a:latin typeface="var(--wpds-fonts-body)"/>
            </a:endParaRPr>
          </a:p>
        </p:txBody>
      </p:sp>
      <p:sp>
        <p:nvSpPr>
          <p:cNvPr id="4" name="Slide Number Placeholder 3">
            <a:extLst>
              <a:ext uri="{FF2B5EF4-FFF2-40B4-BE49-F238E27FC236}">
                <a16:creationId xmlns:a16="http://schemas.microsoft.com/office/drawing/2014/main" id="{C2E310C9-310C-B03C-1E85-FB2EAD14C78D}"/>
              </a:ext>
            </a:extLst>
          </p:cNvPr>
          <p:cNvSpPr>
            <a:spLocks noGrp="1"/>
          </p:cNvSpPr>
          <p:nvPr>
            <p:ph type="sldNum" sz="quarter" idx="5"/>
          </p:nvPr>
        </p:nvSpPr>
        <p:spPr/>
        <p:txBody>
          <a:bodyPr/>
          <a:lstStyle/>
          <a:p>
            <a:fld id="{4E8835E5-D0DF-49C6-9C58-4292A89EE293}" type="slidenum">
              <a:rPr lang="en-US" smtClean="0"/>
              <a:t>27</a:t>
            </a:fld>
            <a:endParaRPr lang="en-US"/>
          </a:p>
        </p:txBody>
      </p:sp>
    </p:spTree>
    <p:extLst>
      <p:ext uri="{BB962C8B-B14F-4D97-AF65-F5344CB8AC3E}">
        <p14:creationId xmlns:p14="http://schemas.microsoft.com/office/powerpoint/2010/main" val="2866399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0D7C1-D00A-77E1-467A-2F26F484B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9AD97-F444-E12C-932D-C5FCF0232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11A205-B5A4-8112-C9A8-274D68845129}"/>
              </a:ext>
            </a:extLst>
          </p:cNvPr>
          <p:cNvSpPr>
            <a:spLocks noGrp="1"/>
          </p:cNvSpPr>
          <p:nvPr>
            <p:ph type="body" idx="1"/>
          </p:nvPr>
        </p:nvSpPr>
        <p:spPr/>
        <p:txBody>
          <a:bodyPr/>
          <a:lstStyle/>
          <a:p>
            <a:endParaRPr lang="en-US" noProof="1"/>
          </a:p>
        </p:txBody>
      </p:sp>
      <p:sp>
        <p:nvSpPr>
          <p:cNvPr id="4" name="Slide Number Placeholder 3">
            <a:extLst>
              <a:ext uri="{FF2B5EF4-FFF2-40B4-BE49-F238E27FC236}">
                <a16:creationId xmlns:a16="http://schemas.microsoft.com/office/drawing/2014/main" id="{A390642A-A59B-0DFC-5CFE-8ABF664FCB5F}"/>
              </a:ext>
            </a:extLst>
          </p:cNvPr>
          <p:cNvSpPr>
            <a:spLocks noGrp="1"/>
          </p:cNvSpPr>
          <p:nvPr>
            <p:ph type="sldNum" sz="quarter" idx="5"/>
          </p:nvPr>
        </p:nvSpPr>
        <p:spPr/>
        <p:txBody>
          <a:bodyPr/>
          <a:lstStyle/>
          <a:p>
            <a:fld id="{4E8835E5-D0DF-49C6-9C58-4292A89EE293}" type="slidenum">
              <a:rPr lang="en-US" smtClean="0"/>
              <a:t>28</a:t>
            </a:fld>
            <a:endParaRPr lang="en-US"/>
          </a:p>
        </p:txBody>
      </p:sp>
    </p:spTree>
    <p:extLst>
      <p:ext uri="{BB962C8B-B14F-4D97-AF65-F5344CB8AC3E}">
        <p14:creationId xmlns:p14="http://schemas.microsoft.com/office/powerpoint/2010/main" val="1546500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741D-DA29-CCBF-A5D1-243AE6F9C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778B4-7C05-BC6E-E60B-F2DF937EB8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2606D2-7124-D593-D378-41F83CD80939}"/>
              </a:ext>
            </a:extLst>
          </p:cNvPr>
          <p:cNvSpPr>
            <a:spLocks noGrp="1"/>
          </p:cNvSpPr>
          <p:nvPr>
            <p:ph type="body" idx="1"/>
          </p:nvPr>
        </p:nvSpPr>
        <p:spPr/>
        <p:txBody>
          <a:bodyPr/>
          <a:lstStyle/>
          <a:p>
            <a:endParaRPr lang="en-US" noProof="1"/>
          </a:p>
        </p:txBody>
      </p:sp>
      <p:sp>
        <p:nvSpPr>
          <p:cNvPr id="4" name="Slide Number Placeholder 3">
            <a:extLst>
              <a:ext uri="{FF2B5EF4-FFF2-40B4-BE49-F238E27FC236}">
                <a16:creationId xmlns:a16="http://schemas.microsoft.com/office/drawing/2014/main" id="{AAD18CB4-5814-CE55-55F1-D83A23C7CD67}"/>
              </a:ext>
            </a:extLst>
          </p:cNvPr>
          <p:cNvSpPr>
            <a:spLocks noGrp="1"/>
          </p:cNvSpPr>
          <p:nvPr>
            <p:ph type="sldNum" sz="quarter" idx="5"/>
          </p:nvPr>
        </p:nvSpPr>
        <p:spPr/>
        <p:txBody>
          <a:bodyPr/>
          <a:lstStyle/>
          <a:p>
            <a:fld id="{4E8835E5-D0DF-49C6-9C58-4292A89EE293}" type="slidenum">
              <a:rPr lang="en-US" smtClean="0"/>
              <a:t>29</a:t>
            </a:fld>
            <a:endParaRPr lang="en-US"/>
          </a:p>
        </p:txBody>
      </p:sp>
    </p:spTree>
    <p:extLst>
      <p:ext uri="{BB962C8B-B14F-4D97-AF65-F5344CB8AC3E}">
        <p14:creationId xmlns:p14="http://schemas.microsoft.com/office/powerpoint/2010/main" val="2444233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62312-5C80-0BB5-33C0-90B20EA4C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9F6A2-B986-9EBB-26B0-14E182285CF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A0C5FB3-5F84-62B2-CE2F-A418B424E474}"/>
              </a:ext>
            </a:extLst>
          </p:cNvPr>
          <p:cNvSpPr>
            <a:spLocks noGrp="1"/>
          </p:cNvSpPr>
          <p:nvPr>
            <p:ph type="body" idx="1"/>
          </p:nvPr>
        </p:nvSpPr>
        <p:spPr/>
        <p:txBody>
          <a:bodyPr/>
          <a:lstStyle/>
          <a:p>
            <a:endParaRPr lang="en-US" noProof="1"/>
          </a:p>
        </p:txBody>
      </p:sp>
      <p:sp>
        <p:nvSpPr>
          <p:cNvPr id="4" name="Slide Number Placeholder 3">
            <a:extLst>
              <a:ext uri="{FF2B5EF4-FFF2-40B4-BE49-F238E27FC236}">
                <a16:creationId xmlns:a16="http://schemas.microsoft.com/office/drawing/2014/main" id="{07B23C60-0370-FD1F-8480-53BAED13A6EF}"/>
              </a:ext>
            </a:extLst>
          </p:cNvPr>
          <p:cNvSpPr>
            <a:spLocks noGrp="1"/>
          </p:cNvSpPr>
          <p:nvPr>
            <p:ph type="sldNum" sz="quarter" idx="5"/>
          </p:nvPr>
        </p:nvSpPr>
        <p:spPr/>
        <p:txBody>
          <a:bodyPr/>
          <a:lstStyle/>
          <a:p>
            <a:fld id="{4E8835E5-D0DF-49C6-9C58-4292A89EE293}" type="slidenum">
              <a:rPr lang="en-US" smtClean="0"/>
              <a:t>30</a:t>
            </a:fld>
            <a:endParaRPr lang="en-US"/>
          </a:p>
        </p:txBody>
      </p:sp>
    </p:spTree>
    <p:extLst>
      <p:ext uri="{BB962C8B-B14F-4D97-AF65-F5344CB8AC3E}">
        <p14:creationId xmlns:p14="http://schemas.microsoft.com/office/powerpoint/2010/main" val="458522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D6C41-3305-F76A-F509-6FB0E21C6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4FA4B-8603-0787-710E-14D5311EF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3CF2E0-7E1C-930D-00D7-16968145B438}"/>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1D0596BA-690D-62B0-A294-6A0A9ED850C9}"/>
              </a:ext>
            </a:extLst>
          </p:cNvPr>
          <p:cNvSpPr>
            <a:spLocks noGrp="1"/>
          </p:cNvSpPr>
          <p:nvPr>
            <p:ph type="sldNum" sz="quarter" idx="5"/>
          </p:nvPr>
        </p:nvSpPr>
        <p:spPr/>
        <p:txBody>
          <a:bodyPr/>
          <a:lstStyle/>
          <a:p>
            <a:fld id="{4E8835E5-D0DF-49C6-9C58-4292A89EE293}" type="slidenum">
              <a:rPr lang="en-US" smtClean="0"/>
              <a:t>31</a:t>
            </a:fld>
            <a:endParaRPr lang="en-US"/>
          </a:p>
        </p:txBody>
      </p:sp>
    </p:spTree>
    <p:extLst>
      <p:ext uri="{BB962C8B-B14F-4D97-AF65-F5344CB8AC3E}">
        <p14:creationId xmlns:p14="http://schemas.microsoft.com/office/powerpoint/2010/main" val="4154658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0A5A-1E81-FD95-734E-2B73D58C3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8DDDA-526A-072E-0AC3-2D3CF76A3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C483E-9B96-5423-02EB-7D4F16E847B6}"/>
              </a:ext>
            </a:extLst>
          </p:cNvPr>
          <p:cNvSpPr>
            <a:spLocks noGrp="1"/>
          </p:cNvSpPr>
          <p:nvPr>
            <p:ph type="body" idx="1"/>
          </p:nvPr>
        </p:nvSpPr>
        <p:spPr/>
        <p:txBody>
          <a:bodyPr/>
          <a:lstStyle/>
          <a:p>
            <a:endParaRPr lang="en-US" noProof="0" dirty="0"/>
          </a:p>
        </p:txBody>
      </p:sp>
      <p:sp>
        <p:nvSpPr>
          <p:cNvPr id="4" name="Slide Number Placeholder 3">
            <a:extLst>
              <a:ext uri="{FF2B5EF4-FFF2-40B4-BE49-F238E27FC236}">
                <a16:creationId xmlns:a16="http://schemas.microsoft.com/office/drawing/2014/main" id="{C32CA71E-7B93-D7BB-6176-00A3F5FA6AFF}"/>
              </a:ext>
            </a:extLst>
          </p:cNvPr>
          <p:cNvSpPr>
            <a:spLocks noGrp="1"/>
          </p:cNvSpPr>
          <p:nvPr>
            <p:ph type="sldNum" sz="quarter" idx="5"/>
          </p:nvPr>
        </p:nvSpPr>
        <p:spPr/>
        <p:txBody>
          <a:bodyPr/>
          <a:lstStyle/>
          <a:p>
            <a:fld id="{4E8835E5-D0DF-49C6-9C58-4292A89EE293}" type="slidenum">
              <a:rPr lang="en-US" smtClean="0"/>
              <a:t>32</a:t>
            </a:fld>
            <a:endParaRPr lang="en-US"/>
          </a:p>
        </p:txBody>
      </p:sp>
    </p:spTree>
    <p:extLst>
      <p:ext uri="{BB962C8B-B14F-4D97-AF65-F5344CB8AC3E}">
        <p14:creationId xmlns:p14="http://schemas.microsoft.com/office/powerpoint/2010/main" val="37341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C6202-47EB-E863-4469-2AE23AE5C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02DCC-4FEA-20E4-CAE9-D419B1F79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3E9EF-74CA-9F5E-444D-0029E18F1C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9B68EC-3FB3-5B28-4D8E-AEE2BCE1075C}"/>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24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9E32-9BE2-86A7-2980-03F583FB8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92B30-31C7-B23D-6D0C-07C730D3A4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3B0FE-70A0-939C-6E28-62575564299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5509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8835E5-D0DF-49C6-9C58-4292A89EE293}" type="slidenum">
              <a:rPr lang="en-US" smtClean="0"/>
              <a:t>34</a:t>
            </a:fld>
            <a:endParaRPr lang="en-US"/>
          </a:p>
        </p:txBody>
      </p:sp>
    </p:spTree>
    <p:extLst>
      <p:ext uri="{BB962C8B-B14F-4D97-AF65-F5344CB8AC3E}">
        <p14:creationId xmlns:p14="http://schemas.microsoft.com/office/powerpoint/2010/main" val="373795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3E3D-040A-4066-5322-B975C50AC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1D37C-6FDB-C384-375F-D1D875C5B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67593-4EA7-0A50-4D6B-BC2E483C28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5E468F-2D53-198A-77CE-D5F26CA157AC}"/>
              </a:ext>
            </a:extLst>
          </p:cNvPr>
          <p:cNvSpPr>
            <a:spLocks noGrp="1"/>
          </p:cNvSpPr>
          <p:nvPr>
            <p:ph type="sldNum" sz="quarter" idx="5"/>
          </p:nvPr>
        </p:nvSpPr>
        <p:spPr/>
        <p:txBody>
          <a:bodyPr/>
          <a:lstStyle/>
          <a:p>
            <a:fld id="{4F2AB725-31BF-F144-876B-0037EA85E3FC}" type="slidenum">
              <a:rPr lang="en-US" smtClean="0"/>
              <a:t>35</a:t>
            </a:fld>
            <a:endParaRPr lang="en-US"/>
          </a:p>
        </p:txBody>
      </p:sp>
    </p:spTree>
    <p:extLst>
      <p:ext uri="{BB962C8B-B14F-4D97-AF65-F5344CB8AC3E}">
        <p14:creationId xmlns:p14="http://schemas.microsoft.com/office/powerpoint/2010/main" val="1620868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6F08-79E7-2373-81CB-33A51597D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1D6D2-B78E-611B-C3AE-C99B78897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3E506-C4DC-13AC-FF16-7799D400479C}"/>
              </a:ext>
            </a:extLst>
          </p:cNvPr>
          <p:cNvSpPr>
            <a:spLocks noGrp="1"/>
          </p:cNvSpPr>
          <p:nvPr>
            <p:ph type="body" idx="1"/>
          </p:nvPr>
        </p:nvSpPr>
        <p:spPr/>
        <p:txBody>
          <a:bodyPr/>
          <a:lstStyle/>
          <a:p>
            <a:endParaRPr lang="en-US" noProof="0" dirty="0"/>
          </a:p>
        </p:txBody>
      </p:sp>
      <p:sp>
        <p:nvSpPr>
          <p:cNvPr id="4" name="Slide Number Placeholder 3">
            <a:extLst>
              <a:ext uri="{FF2B5EF4-FFF2-40B4-BE49-F238E27FC236}">
                <a16:creationId xmlns:a16="http://schemas.microsoft.com/office/drawing/2014/main" id="{BC143A68-C178-3A58-5D55-67650095F3D8}"/>
              </a:ext>
            </a:extLst>
          </p:cNvPr>
          <p:cNvSpPr>
            <a:spLocks noGrp="1"/>
          </p:cNvSpPr>
          <p:nvPr>
            <p:ph type="sldNum" sz="quarter" idx="5"/>
          </p:nvPr>
        </p:nvSpPr>
        <p:spPr/>
        <p:txBody>
          <a:bodyPr/>
          <a:lstStyle/>
          <a:p>
            <a:fld id="{4E8835E5-D0DF-49C6-9C58-4292A89EE293}" type="slidenum">
              <a:rPr lang="en-US" smtClean="0"/>
              <a:t>36</a:t>
            </a:fld>
            <a:endParaRPr lang="en-US"/>
          </a:p>
        </p:txBody>
      </p:sp>
    </p:spTree>
    <p:extLst>
      <p:ext uri="{BB962C8B-B14F-4D97-AF65-F5344CB8AC3E}">
        <p14:creationId xmlns:p14="http://schemas.microsoft.com/office/powerpoint/2010/main" val="2680124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AB725-31BF-F144-876B-0037EA85E3FC}" type="slidenum">
              <a:rPr lang="en-US" smtClean="0"/>
              <a:t>37</a:t>
            </a:fld>
            <a:endParaRPr lang="en-US"/>
          </a:p>
        </p:txBody>
      </p:sp>
    </p:spTree>
    <p:extLst>
      <p:ext uri="{BB962C8B-B14F-4D97-AF65-F5344CB8AC3E}">
        <p14:creationId xmlns:p14="http://schemas.microsoft.com/office/powerpoint/2010/main" val="2783540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DE13A-0AFE-3462-FBFC-03CC554F1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61D70-DCBB-5A54-7BC9-D195162C4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CDFFD-38A5-1DCD-59A5-223B6D791D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292D18-398C-3D55-8193-8910F7DC2FD2}"/>
              </a:ext>
            </a:extLst>
          </p:cNvPr>
          <p:cNvSpPr>
            <a:spLocks noGrp="1"/>
          </p:cNvSpPr>
          <p:nvPr>
            <p:ph type="sldNum" sz="quarter" idx="5"/>
          </p:nvPr>
        </p:nvSpPr>
        <p:spPr/>
        <p:txBody>
          <a:bodyPr/>
          <a:lstStyle/>
          <a:p>
            <a:fld id="{4F2AB725-31BF-F144-876B-0037EA85E3FC}" type="slidenum">
              <a:rPr lang="en-US" smtClean="0"/>
              <a:t>38</a:t>
            </a:fld>
            <a:endParaRPr lang="en-US"/>
          </a:p>
        </p:txBody>
      </p:sp>
    </p:spTree>
    <p:extLst>
      <p:ext uri="{BB962C8B-B14F-4D97-AF65-F5344CB8AC3E}">
        <p14:creationId xmlns:p14="http://schemas.microsoft.com/office/powerpoint/2010/main" val="600930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768C9-9ACF-EBAC-6CDD-4E48B4142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60B0A-4690-D03D-415C-17A504890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FDB32-1156-A0BD-61D7-139AC82D11DA}"/>
              </a:ext>
            </a:extLst>
          </p:cNvPr>
          <p:cNvSpPr>
            <a:spLocks noGrp="1"/>
          </p:cNvSpPr>
          <p:nvPr>
            <p:ph type="body" idx="1"/>
          </p:nvPr>
        </p:nvSpPr>
        <p:spPr/>
        <p:txBody>
          <a:bodyPr/>
          <a:lstStyle/>
          <a:p>
            <a:br>
              <a:rPr lang="en-US" noProof="0"/>
            </a:br>
            <a:endParaRPr lang="en-US" noProof="0"/>
          </a:p>
          <a:p>
            <a:endParaRPr lang="en-US" noProof="0"/>
          </a:p>
          <a:p>
            <a:endParaRPr lang="de-DE"/>
          </a:p>
          <a:p>
            <a:endParaRPr lang="en-US"/>
          </a:p>
          <a:p>
            <a:endParaRPr lang="en-US" noProof="1"/>
          </a:p>
        </p:txBody>
      </p:sp>
      <p:sp>
        <p:nvSpPr>
          <p:cNvPr id="4" name="Slide Number Placeholder 3">
            <a:extLst>
              <a:ext uri="{FF2B5EF4-FFF2-40B4-BE49-F238E27FC236}">
                <a16:creationId xmlns:a16="http://schemas.microsoft.com/office/drawing/2014/main" id="{B65FF449-A10A-107A-3D94-6338F5DC9EA0}"/>
              </a:ext>
            </a:extLst>
          </p:cNvPr>
          <p:cNvSpPr>
            <a:spLocks noGrp="1"/>
          </p:cNvSpPr>
          <p:nvPr>
            <p:ph type="sldNum" sz="quarter" idx="5"/>
          </p:nvPr>
        </p:nvSpPr>
        <p:spPr/>
        <p:txBody>
          <a:bodyPr/>
          <a:lstStyle/>
          <a:p>
            <a:fld id="{4E8835E5-D0DF-49C6-9C58-4292A89EE293}" type="slidenum">
              <a:rPr lang="en-US" smtClean="0"/>
              <a:t>39</a:t>
            </a:fld>
            <a:endParaRPr lang="en-US"/>
          </a:p>
        </p:txBody>
      </p:sp>
    </p:spTree>
    <p:extLst>
      <p:ext uri="{BB962C8B-B14F-4D97-AF65-F5344CB8AC3E}">
        <p14:creationId xmlns:p14="http://schemas.microsoft.com/office/powerpoint/2010/main" val="3101043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1E2C7-6CC0-4FD5-CA24-3564D6F10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6AEC1-1E6B-490E-3D44-1F914F797E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E662C-38C5-3352-45A9-BA07A29BE7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60A35-6EFC-561F-C865-F51E645B0648}"/>
              </a:ext>
            </a:extLst>
          </p:cNvPr>
          <p:cNvSpPr>
            <a:spLocks noGrp="1"/>
          </p:cNvSpPr>
          <p:nvPr>
            <p:ph type="sldNum" sz="quarter" idx="5"/>
          </p:nvPr>
        </p:nvSpPr>
        <p:spPr/>
        <p:txBody>
          <a:bodyPr/>
          <a:lstStyle/>
          <a:p>
            <a:fld id="{4F2AB725-31BF-F144-876B-0037EA85E3FC}" type="slidenum">
              <a:rPr lang="en-US" smtClean="0"/>
              <a:t>40</a:t>
            </a:fld>
            <a:endParaRPr lang="en-US"/>
          </a:p>
        </p:txBody>
      </p:sp>
    </p:spTree>
    <p:extLst>
      <p:ext uri="{BB962C8B-B14F-4D97-AF65-F5344CB8AC3E}">
        <p14:creationId xmlns:p14="http://schemas.microsoft.com/office/powerpoint/2010/main" val="1163661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7875B-868D-7802-660B-6DA73DAA5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3D252-EE59-7435-56B1-4AF6876A0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A8D62-1E7D-94FA-3C06-7E30BC0096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9609A8-8CEB-EBC1-B041-C96B0E719E49}"/>
              </a:ext>
            </a:extLst>
          </p:cNvPr>
          <p:cNvSpPr>
            <a:spLocks noGrp="1"/>
          </p:cNvSpPr>
          <p:nvPr>
            <p:ph type="sldNum" sz="quarter" idx="5"/>
          </p:nvPr>
        </p:nvSpPr>
        <p:spPr/>
        <p:txBody>
          <a:bodyPr/>
          <a:lstStyle/>
          <a:p>
            <a:fld id="{4F2AB725-31BF-F144-876B-0037EA85E3FC}" type="slidenum">
              <a:rPr lang="en-US" smtClean="0"/>
              <a:t>41</a:t>
            </a:fld>
            <a:endParaRPr lang="en-US"/>
          </a:p>
        </p:txBody>
      </p:sp>
    </p:spTree>
    <p:extLst>
      <p:ext uri="{BB962C8B-B14F-4D97-AF65-F5344CB8AC3E}">
        <p14:creationId xmlns:p14="http://schemas.microsoft.com/office/powerpoint/2010/main" val="254125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12C14-572E-482B-529D-543731862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628A5-FA4A-3242-D1CE-27D6AA4C9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04296-4A17-1A53-2297-6F5057016263}"/>
              </a:ext>
            </a:extLst>
          </p:cNvPr>
          <p:cNvSpPr>
            <a:spLocks noGrp="1"/>
          </p:cNvSpPr>
          <p:nvPr>
            <p:ph type="body" idx="1"/>
          </p:nvPr>
        </p:nvSpPr>
        <p:spPr/>
        <p:txBody>
          <a:bodyPr/>
          <a:lstStyle/>
          <a:p>
            <a:pPr marL="0" indent="0">
              <a:buNone/>
            </a:pPr>
            <a:endParaRPr lang="en-GB"/>
          </a:p>
        </p:txBody>
      </p:sp>
      <p:sp>
        <p:nvSpPr>
          <p:cNvPr id="4" name="Slide Number Placeholder 3">
            <a:extLst>
              <a:ext uri="{FF2B5EF4-FFF2-40B4-BE49-F238E27FC236}">
                <a16:creationId xmlns:a16="http://schemas.microsoft.com/office/drawing/2014/main" id="{5F2DCF83-9483-67DE-529A-BC52AB4A1D9A}"/>
              </a:ext>
            </a:extLst>
          </p:cNvPr>
          <p:cNvSpPr>
            <a:spLocks noGrp="1"/>
          </p:cNvSpPr>
          <p:nvPr>
            <p:ph type="sldNum" sz="quarter" idx="5"/>
          </p:nvPr>
        </p:nvSpPr>
        <p:spPr/>
        <p:txBody>
          <a:bodyPr/>
          <a:lstStyle/>
          <a:p>
            <a:fld id="{4F2AB725-31BF-F144-876B-0037EA85E3FC}" type="slidenum">
              <a:rPr lang="en-US" smtClean="0"/>
              <a:t>42</a:t>
            </a:fld>
            <a:endParaRPr lang="en-US"/>
          </a:p>
        </p:txBody>
      </p:sp>
    </p:spTree>
    <p:extLst>
      <p:ext uri="{BB962C8B-B14F-4D97-AF65-F5344CB8AC3E}">
        <p14:creationId xmlns:p14="http://schemas.microsoft.com/office/powerpoint/2010/main" val="118158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E8835E5-D0DF-49C6-9C58-4292A89EE293}" type="slidenum">
              <a:rPr lang="en-US" smtClean="0"/>
              <a:t>6</a:t>
            </a:fld>
            <a:endParaRPr lang="en-US"/>
          </a:p>
        </p:txBody>
      </p:sp>
    </p:spTree>
    <p:extLst>
      <p:ext uri="{BB962C8B-B14F-4D97-AF65-F5344CB8AC3E}">
        <p14:creationId xmlns:p14="http://schemas.microsoft.com/office/powerpoint/2010/main" val="2537183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44</a:t>
            </a:fld>
            <a:endParaRPr lang="en-US"/>
          </a:p>
        </p:txBody>
      </p:sp>
    </p:spTree>
    <p:extLst>
      <p:ext uri="{BB962C8B-B14F-4D97-AF65-F5344CB8AC3E}">
        <p14:creationId xmlns:p14="http://schemas.microsoft.com/office/powerpoint/2010/main" val="2619840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345B1-091B-1F7D-D489-81EAC4839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49BDB-7954-E611-4640-1CFAEFBAA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ABDBF-905C-D677-1D33-11D7D14085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AEDA9B-352B-F551-FA0C-D18C6FBFCC57}"/>
              </a:ext>
            </a:extLst>
          </p:cNvPr>
          <p:cNvSpPr>
            <a:spLocks noGrp="1"/>
          </p:cNvSpPr>
          <p:nvPr>
            <p:ph type="sldNum" sz="quarter" idx="5"/>
          </p:nvPr>
        </p:nvSpPr>
        <p:spPr/>
        <p:txBody>
          <a:bodyPr/>
          <a:lstStyle/>
          <a:p>
            <a:fld id="{4E8835E5-D0DF-49C6-9C58-4292A89EE293}" type="slidenum">
              <a:rPr lang="en-US" smtClean="0"/>
              <a:t>45</a:t>
            </a:fld>
            <a:endParaRPr lang="en-US"/>
          </a:p>
        </p:txBody>
      </p:sp>
    </p:spTree>
    <p:extLst>
      <p:ext uri="{BB962C8B-B14F-4D97-AF65-F5344CB8AC3E}">
        <p14:creationId xmlns:p14="http://schemas.microsoft.com/office/powerpoint/2010/main" val="1480865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BC181-7C98-ADDB-9BC9-8ED656611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EA854-3954-32AE-6A94-ABC94F1B4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8CAD-04C4-8CC9-6C8C-CF1D344398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86A448-848A-2AF2-AB12-8C5CBC9E2538}"/>
              </a:ext>
            </a:extLst>
          </p:cNvPr>
          <p:cNvSpPr>
            <a:spLocks noGrp="1"/>
          </p:cNvSpPr>
          <p:nvPr>
            <p:ph type="sldNum" sz="quarter" idx="5"/>
          </p:nvPr>
        </p:nvSpPr>
        <p:spPr/>
        <p:txBody>
          <a:bodyPr/>
          <a:lstStyle/>
          <a:p>
            <a:fld id="{4E8835E5-D0DF-49C6-9C58-4292A89EE293}" type="slidenum">
              <a:rPr lang="en-US" smtClean="0"/>
              <a:t>46</a:t>
            </a:fld>
            <a:endParaRPr lang="en-US"/>
          </a:p>
        </p:txBody>
      </p:sp>
    </p:spTree>
    <p:extLst>
      <p:ext uri="{BB962C8B-B14F-4D97-AF65-F5344CB8AC3E}">
        <p14:creationId xmlns:p14="http://schemas.microsoft.com/office/powerpoint/2010/main" val="417289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FEFC0-85F8-AD76-7C2A-986708D9A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E4249-2376-2C1F-6A59-464B33F33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1801E-FC34-784F-D775-90D6D449B609}"/>
              </a:ext>
            </a:extLst>
          </p:cNvPr>
          <p:cNvSpPr>
            <a:spLocks noGrp="1"/>
          </p:cNvSpPr>
          <p:nvPr>
            <p:ph type="body" idx="1"/>
          </p:nvPr>
        </p:nvSpPr>
        <p:spPr/>
        <p:txBody>
          <a:bodyPr/>
          <a:lstStyle/>
          <a:p>
            <a:endParaRPr lang="en-US" u="none" noProof="0" dirty="0"/>
          </a:p>
        </p:txBody>
      </p:sp>
      <p:sp>
        <p:nvSpPr>
          <p:cNvPr id="4" name="Slide Number Placeholder 3">
            <a:extLst>
              <a:ext uri="{FF2B5EF4-FFF2-40B4-BE49-F238E27FC236}">
                <a16:creationId xmlns:a16="http://schemas.microsoft.com/office/drawing/2014/main" id="{C5A8AAD4-0A4E-5561-3746-B30EB9AC9BB1}"/>
              </a:ext>
            </a:extLst>
          </p:cNvPr>
          <p:cNvSpPr>
            <a:spLocks noGrp="1"/>
          </p:cNvSpPr>
          <p:nvPr>
            <p:ph type="sldNum" sz="quarter" idx="5"/>
          </p:nvPr>
        </p:nvSpPr>
        <p:spPr/>
        <p:txBody>
          <a:bodyPr/>
          <a:lstStyle/>
          <a:p>
            <a:fld id="{4E8835E5-D0DF-49C6-9C58-4292A89EE293}" type="slidenum">
              <a:rPr lang="en-US" smtClean="0"/>
              <a:t>47</a:t>
            </a:fld>
            <a:endParaRPr lang="en-US"/>
          </a:p>
        </p:txBody>
      </p:sp>
    </p:spTree>
    <p:extLst>
      <p:ext uri="{BB962C8B-B14F-4D97-AF65-F5344CB8AC3E}">
        <p14:creationId xmlns:p14="http://schemas.microsoft.com/office/powerpoint/2010/main" val="1673358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87BCA-9371-EC25-AC03-7F7F2D1B2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5ACE6-17B5-E3DF-7841-5EB368A88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0537D-9924-07A2-B346-CC92389C4079}"/>
              </a:ext>
            </a:extLst>
          </p:cNvPr>
          <p:cNvSpPr>
            <a:spLocks noGrp="1"/>
          </p:cNvSpPr>
          <p:nvPr>
            <p:ph type="body" idx="1"/>
          </p:nvPr>
        </p:nvSpPr>
        <p:spPr/>
        <p:txBody>
          <a:bodyPr/>
          <a:lstStyle/>
          <a:p>
            <a:endParaRPr lang="en-US" noProof="0"/>
          </a:p>
          <a:p>
            <a:endParaRPr lang="en-US" noProof="0"/>
          </a:p>
          <a:p>
            <a:endParaRPr lang="de-DE"/>
          </a:p>
          <a:p>
            <a:endParaRPr lang="en-US"/>
          </a:p>
          <a:p>
            <a:endParaRPr lang="en-US" noProof="1"/>
          </a:p>
        </p:txBody>
      </p:sp>
      <p:sp>
        <p:nvSpPr>
          <p:cNvPr id="4" name="Slide Number Placeholder 3">
            <a:extLst>
              <a:ext uri="{FF2B5EF4-FFF2-40B4-BE49-F238E27FC236}">
                <a16:creationId xmlns:a16="http://schemas.microsoft.com/office/drawing/2014/main" id="{91CE0570-570E-A73E-89E1-7F29B3984F25}"/>
              </a:ext>
            </a:extLst>
          </p:cNvPr>
          <p:cNvSpPr>
            <a:spLocks noGrp="1"/>
          </p:cNvSpPr>
          <p:nvPr>
            <p:ph type="sldNum" sz="quarter" idx="5"/>
          </p:nvPr>
        </p:nvSpPr>
        <p:spPr/>
        <p:txBody>
          <a:bodyPr/>
          <a:lstStyle/>
          <a:p>
            <a:fld id="{4E8835E5-D0DF-49C6-9C58-4292A89EE293}" type="slidenum">
              <a:rPr lang="en-US" smtClean="0"/>
              <a:t>48</a:t>
            </a:fld>
            <a:endParaRPr lang="en-US"/>
          </a:p>
        </p:txBody>
      </p:sp>
    </p:spTree>
    <p:extLst>
      <p:ext uri="{BB962C8B-B14F-4D97-AF65-F5344CB8AC3E}">
        <p14:creationId xmlns:p14="http://schemas.microsoft.com/office/powerpoint/2010/main" val="2399291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88BF2-C103-0439-5423-873C68080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923A3-1EA1-64F8-D39A-5AB53FFE2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C442A-7765-8F34-0738-5B2E1C07A044}"/>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3C0A5DB6-D9BF-B42B-1D20-887DABA276AB}"/>
              </a:ext>
            </a:extLst>
          </p:cNvPr>
          <p:cNvSpPr>
            <a:spLocks noGrp="1"/>
          </p:cNvSpPr>
          <p:nvPr>
            <p:ph type="sldNum" sz="quarter" idx="5"/>
          </p:nvPr>
        </p:nvSpPr>
        <p:spPr/>
        <p:txBody>
          <a:bodyPr/>
          <a:lstStyle/>
          <a:p>
            <a:fld id="{4E8835E5-D0DF-49C6-9C58-4292A89EE293}" type="slidenum">
              <a:rPr lang="en-US" smtClean="0"/>
              <a:t>49</a:t>
            </a:fld>
            <a:endParaRPr lang="en-US"/>
          </a:p>
        </p:txBody>
      </p:sp>
    </p:spTree>
    <p:extLst>
      <p:ext uri="{BB962C8B-B14F-4D97-AF65-F5344CB8AC3E}">
        <p14:creationId xmlns:p14="http://schemas.microsoft.com/office/powerpoint/2010/main" val="35069295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4E8835E5-D0DF-49C6-9C58-4292A89EE293}" type="slidenum">
              <a:rPr lang="en-US" smtClean="0"/>
              <a:t>50</a:t>
            </a:fld>
            <a:endParaRPr lang="en-US"/>
          </a:p>
        </p:txBody>
      </p:sp>
    </p:spTree>
    <p:extLst>
      <p:ext uri="{BB962C8B-B14F-4D97-AF65-F5344CB8AC3E}">
        <p14:creationId xmlns:p14="http://schemas.microsoft.com/office/powerpoint/2010/main" val="1970440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4E8835E5-D0DF-49C6-9C58-4292A89EE293}" type="slidenum">
              <a:rPr lang="en-US" smtClean="0"/>
              <a:t>51</a:t>
            </a:fld>
            <a:endParaRPr lang="en-US"/>
          </a:p>
        </p:txBody>
      </p:sp>
    </p:spTree>
    <p:extLst>
      <p:ext uri="{BB962C8B-B14F-4D97-AF65-F5344CB8AC3E}">
        <p14:creationId xmlns:p14="http://schemas.microsoft.com/office/powerpoint/2010/main" val="829073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AF6A8-579E-1EE9-3613-8E2FFE352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36CB6-8D14-7685-3E7A-46003DE6B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78204-7C03-D09C-34B4-4FD88E875C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0C73FB-DC19-5875-1D69-A5DCFEAE6E3D}"/>
              </a:ext>
            </a:extLst>
          </p:cNvPr>
          <p:cNvSpPr>
            <a:spLocks noGrp="1"/>
          </p:cNvSpPr>
          <p:nvPr>
            <p:ph type="sldNum" sz="quarter" idx="5"/>
          </p:nvPr>
        </p:nvSpPr>
        <p:spPr/>
        <p:txBody>
          <a:bodyPr/>
          <a:lstStyle/>
          <a:p>
            <a:fld id="{4E8835E5-D0DF-49C6-9C58-4292A89EE293}" type="slidenum">
              <a:rPr lang="en-US" smtClean="0"/>
              <a:t>52</a:t>
            </a:fld>
            <a:endParaRPr lang="en-US"/>
          </a:p>
        </p:txBody>
      </p:sp>
    </p:spTree>
    <p:extLst>
      <p:ext uri="{BB962C8B-B14F-4D97-AF65-F5344CB8AC3E}">
        <p14:creationId xmlns:p14="http://schemas.microsoft.com/office/powerpoint/2010/main" val="713824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C6B83-6D63-D060-BA3A-EE8480199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13F37-1CAF-DD94-1DC7-A9DA15996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C5DB4-3466-D6AD-3462-FD32EF753538}"/>
              </a:ext>
            </a:extLst>
          </p:cNvPr>
          <p:cNvSpPr>
            <a:spLocks noGrp="1"/>
          </p:cNvSpPr>
          <p:nvPr>
            <p:ph type="body" idx="1"/>
          </p:nvPr>
        </p:nvSpPr>
        <p:spPr/>
        <p:txBody>
          <a:bodyPr/>
          <a:lstStyle/>
          <a:p>
            <a:pPr algn="l"/>
            <a:endParaRPr lang="en-US" b="0" i="0" dirty="0">
              <a:solidFill>
                <a:srgbClr val="000000"/>
              </a:solidFill>
              <a:effectLst/>
              <a:latin typeface="Franklin"/>
            </a:endParaRPr>
          </a:p>
          <a:p>
            <a:endParaRPr lang="en-US" b="0" i="0" noProof="1">
              <a:solidFill>
                <a:srgbClr val="6B7280"/>
              </a:solidFill>
              <a:effectLst/>
              <a:latin typeface="Avenir" panose="02000503020000020003" pitchFamily="2" charset="0"/>
            </a:endParaRPr>
          </a:p>
          <a:p>
            <a:endParaRPr lang="en-US" noProof="1"/>
          </a:p>
        </p:txBody>
      </p:sp>
      <p:sp>
        <p:nvSpPr>
          <p:cNvPr id="4" name="Slide Number Placeholder 3">
            <a:extLst>
              <a:ext uri="{FF2B5EF4-FFF2-40B4-BE49-F238E27FC236}">
                <a16:creationId xmlns:a16="http://schemas.microsoft.com/office/drawing/2014/main" id="{C2E310C9-310C-B03C-1E85-FB2EAD14C78D}"/>
              </a:ext>
            </a:extLst>
          </p:cNvPr>
          <p:cNvSpPr>
            <a:spLocks noGrp="1"/>
          </p:cNvSpPr>
          <p:nvPr>
            <p:ph type="sldNum" sz="quarter" idx="5"/>
          </p:nvPr>
        </p:nvSpPr>
        <p:spPr/>
        <p:txBody>
          <a:bodyPr/>
          <a:lstStyle/>
          <a:p>
            <a:fld id="{4E8835E5-D0DF-49C6-9C58-4292A89EE293}" type="slidenum">
              <a:rPr lang="en-US" smtClean="0"/>
              <a:t>53</a:t>
            </a:fld>
            <a:endParaRPr lang="en-US"/>
          </a:p>
        </p:txBody>
      </p:sp>
    </p:spTree>
    <p:extLst>
      <p:ext uri="{BB962C8B-B14F-4D97-AF65-F5344CB8AC3E}">
        <p14:creationId xmlns:p14="http://schemas.microsoft.com/office/powerpoint/2010/main" val="1391186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93875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6F2B3-EF14-A58A-4402-9A2777E4B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C6966-D993-AA6D-471F-0CDA747DB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3AB31-A9B4-F99B-9E1A-F19101281F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9DD0E5-DA92-3E3B-40FF-E42FF2EB40B4}"/>
              </a:ext>
            </a:extLst>
          </p:cNvPr>
          <p:cNvSpPr>
            <a:spLocks noGrp="1"/>
          </p:cNvSpPr>
          <p:nvPr>
            <p:ph type="sldNum" sz="quarter" idx="5"/>
          </p:nvPr>
        </p:nvSpPr>
        <p:spPr/>
        <p:txBody>
          <a:bodyPr/>
          <a:lstStyle/>
          <a:p>
            <a:fld id="{4E8835E5-D0DF-49C6-9C58-4292A89EE293}" type="slidenum">
              <a:rPr lang="en-US" smtClean="0"/>
              <a:t>54</a:t>
            </a:fld>
            <a:endParaRPr lang="en-US"/>
          </a:p>
        </p:txBody>
      </p:sp>
    </p:spTree>
    <p:extLst>
      <p:ext uri="{BB962C8B-B14F-4D97-AF65-F5344CB8AC3E}">
        <p14:creationId xmlns:p14="http://schemas.microsoft.com/office/powerpoint/2010/main" val="22546975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5C9A8-08F7-3FDC-308E-3E26E67B0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64843-9618-247E-1F24-4C5E478DB2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013CA-1572-36C8-0E66-C2BE981BF2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F9EFD0-463A-27B4-DFFE-C248601F81B9}"/>
              </a:ext>
            </a:extLst>
          </p:cNvPr>
          <p:cNvSpPr>
            <a:spLocks noGrp="1"/>
          </p:cNvSpPr>
          <p:nvPr>
            <p:ph type="sldNum" sz="quarter" idx="5"/>
          </p:nvPr>
        </p:nvSpPr>
        <p:spPr/>
        <p:txBody>
          <a:bodyPr/>
          <a:lstStyle/>
          <a:p>
            <a:fld id="{4E8835E5-D0DF-49C6-9C58-4292A89EE293}" type="slidenum">
              <a:rPr lang="en-US" smtClean="0"/>
              <a:t>55</a:t>
            </a:fld>
            <a:endParaRPr lang="en-US"/>
          </a:p>
        </p:txBody>
      </p:sp>
    </p:spTree>
    <p:extLst>
      <p:ext uri="{BB962C8B-B14F-4D97-AF65-F5344CB8AC3E}">
        <p14:creationId xmlns:p14="http://schemas.microsoft.com/office/powerpoint/2010/main" val="1321312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6B0F-4F45-392A-6236-C2CDB49E8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0426D-6CD4-502C-E508-70710018A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24C8E-0D7F-C163-008C-9D12C87C0E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F8158A-DF54-8204-6115-C118B1AD184C}"/>
              </a:ext>
            </a:extLst>
          </p:cNvPr>
          <p:cNvSpPr>
            <a:spLocks noGrp="1"/>
          </p:cNvSpPr>
          <p:nvPr>
            <p:ph type="sldNum" sz="quarter" idx="5"/>
          </p:nvPr>
        </p:nvSpPr>
        <p:spPr/>
        <p:txBody>
          <a:bodyPr/>
          <a:lstStyle/>
          <a:p>
            <a:fld id="{4E8835E5-D0DF-49C6-9C58-4292A89EE293}" type="slidenum">
              <a:rPr lang="en-US" smtClean="0"/>
              <a:t>56</a:t>
            </a:fld>
            <a:endParaRPr lang="en-US"/>
          </a:p>
        </p:txBody>
      </p:sp>
    </p:spTree>
    <p:extLst>
      <p:ext uri="{BB962C8B-B14F-4D97-AF65-F5344CB8AC3E}">
        <p14:creationId xmlns:p14="http://schemas.microsoft.com/office/powerpoint/2010/main" val="441826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8338B-9578-78EF-3438-001C96176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45B69-2219-BA5B-E52A-D418C21E9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9E6BF-8438-D764-520A-DA9B65CC71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7E25A0-7104-74D9-4E7F-BD328C06DB7A}"/>
              </a:ext>
            </a:extLst>
          </p:cNvPr>
          <p:cNvSpPr>
            <a:spLocks noGrp="1"/>
          </p:cNvSpPr>
          <p:nvPr>
            <p:ph type="sldNum" sz="quarter" idx="5"/>
          </p:nvPr>
        </p:nvSpPr>
        <p:spPr/>
        <p:txBody>
          <a:bodyPr/>
          <a:lstStyle/>
          <a:p>
            <a:fld id="{4F2AB725-31BF-F144-876B-0037EA85E3FC}" type="slidenum">
              <a:rPr lang="en-US" smtClean="0"/>
              <a:t>57</a:t>
            </a:fld>
            <a:endParaRPr lang="en-US"/>
          </a:p>
        </p:txBody>
      </p:sp>
    </p:spTree>
    <p:extLst>
      <p:ext uri="{BB962C8B-B14F-4D97-AF65-F5344CB8AC3E}">
        <p14:creationId xmlns:p14="http://schemas.microsoft.com/office/powerpoint/2010/main" val="969567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26E08-22D0-AC9A-8957-1E28EC260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1D5BD-B7E9-BA1F-65DF-5382FD4C9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5AD284-3B28-2CC7-6921-BF7C4ED78846}"/>
              </a:ext>
            </a:extLst>
          </p:cNvPr>
          <p:cNvSpPr>
            <a:spLocks noGrp="1"/>
          </p:cNvSpPr>
          <p:nvPr>
            <p:ph type="body" idx="1"/>
          </p:nvPr>
        </p:nvSpPr>
        <p:spPr/>
        <p:txBody>
          <a:bodyPr/>
          <a:lstStyle/>
          <a:p>
            <a:pPr marL="0" indent="0">
              <a:buFontTx/>
              <a:buNone/>
            </a:pPr>
            <a:endParaRPr lang="en-US"/>
          </a:p>
        </p:txBody>
      </p:sp>
      <p:sp>
        <p:nvSpPr>
          <p:cNvPr id="4" name="Slide Number Placeholder 3">
            <a:extLst>
              <a:ext uri="{FF2B5EF4-FFF2-40B4-BE49-F238E27FC236}">
                <a16:creationId xmlns:a16="http://schemas.microsoft.com/office/drawing/2014/main" id="{83E60F4C-9268-DD6F-13F8-E6C0C29B7B83}"/>
              </a:ext>
            </a:extLst>
          </p:cNvPr>
          <p:cNvSpPr>
            <a:spLocks noGrp="1"/>
          </p:cNvSpPr>
          <p:nvPr>
            <p:ph type="sldNum" sz="quarter" idx="5"/>
          </p:nvPr>
        </p:nvSpPr>
        <p:spPr/>
        <p:txBody>
          <a:bodyPr/>
          <a:lstStyle/>
          <a:p>
            <a:fld id="{4E8835E5-D0DF-49C6-9C58-4292A89EE293}" type="slidenum">
              <a:rPr lang="en-US" smtClean="0"/>
              <a:t>58</a:t>
            </a:fld>
            <a:endParaRPr lang="en-US"/>
          </a:p>
        </p:txBody>
      </p:sp>
    </p:spTree>
    <p:extLst>
      <p:ext uri="{BB962C8B-B14F-4D97-AF65-F5344CB8AC3E}">
        <p14:creationId xmlns:p14="http://schemas.microsoft.com/office/powerpoint/2010/main" val="2228815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T"/>
          </a:p>
        </p:txBody>
      </p:sp>
      <p:sp>
        <p:nvSpPr>
          <p:cNvPr id="4" name="Slide Number Placeholder 3"/>
          <p:cNvSpPr>
            <a:spLocks noGrp="1"/>
          </p:cNvSpPr>
          <p:nvPr>
            <p:ph type="sldNum" sz="quarter" idx="5"/>
          </p:nvPr>
        </p:nvSpPr>
        <p:spPr/>
        <p:txBody>
          <a:bodyPr/>
          <a:lstStyle/>
          <a:p>
            <a:fld id="{4F2AB725-31BF-F144-876B-0037EA85E3FC}" type="slidenum">
              <a:rPr lang="en-US" smtClean="0"/>
              <a:t>59</a:t>
            </a:fld>
            <a:endParaRPr lang="en-US"/>
          </a:p>
        </p:txBody>
      </p:sp>
    </p:spTree>
    <p:extLst>
      <p:ext uri="{BB962C8B-B14F-4D97-AF65-F5344CB8AC3E}">
        <p14:creationId xmlns:p14="http://schemas.microsoft.com/office/powerpoint/2010/main" val="2332942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T"/>
          </a:p>
        </p:txBody>
      </p:sp>
      <p:sp>
        <p:nvSpPr>
          <p:cNvPr id="4" name="Slide Number Placeholder 3"/>
          <p:cNvSpPr>
            <a:spLocks noGrp="1"/>
          </p:cNvSpPr>
          <p:nvPr>
            <p:ph type="sldNum" sz="quarter" idx="5"/>
          </p:nvPr>
        </p:nvSpPr>
        <p:spPr/>
        <p:txBody>
          <a:bodyPr/>
          <a:lstStyle/>
          <a:p>
            <a:fld id="{4F2AB725-31BF-F144-876B-0037EA85E3FC}" type="slidenum">
              <a:rPr lang="en-US" smtClean="0"/>
              <a:t>60</a:t>
            </a:fld>
            <a:endParaRPr lang="en-US"/>
          </a:p>
        </p:txBody>
      </p:sp>
    </p:spTree>
    <p:extLst>
      <p:ext uri="{BB962C8B-B14F-4D97-AF65-F5344CB8AC3E}">
        <p14:creationId xmlns:p14="http://schemas.microsoft.com/office/powerpoint/2010/main" val="42264626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T"/>
          </a:p>
        </p:txBody>
      </p:sp>
      <p:sp>
        <p:nvSpPr>
          <p:cNvPr id="4" name="Slide Number Placeholder 3"/>
          <p:cNvSpPr>
            <a:spLocks noGrp="1"/>
          </p:cNvSpPr>
          <p:nvPr>
            <p:ph type="sldNum" sz="quarter" idx="5"/>
          </p:nvPr>
        </p:nvSpPr>
        <p:spPr/>
        <p:txBody>
          <a:bodyPr/>
          <a:lstStyle/>
          <a:p>
            <a:fld id="{4F2AB725-31BF-F144-876B-0037EA85E3FC}" type="slidenum">
              <a:rPr lang="en-US" smtClean="0"/>
              <a:t>61</a:t>
            </a:fld>
            <a:endParaRPr lang="en-US"/>
          </a:p>
        </p:txBody>
      </p:sp>
    </p:spTree>
    <p:extLst>
      <p:ext uri="{BB962C8B-B14F-4D97-AF65-F5344CB8AC3E}">
        <p14:creationId xmlns:p14="http://schemas.microsoft.com/office/powerpoint/2010/main" val="1219621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0B3BC-2743-D0B6-AD32-7FD073FAC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2718C-74EF-AA3C-6E60-A987B5187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90551A-A826-3557-5F01-CD8E27825D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B11EAA-C620-61A4-AAFC-C58B361F9286}"/>
              </a:ext>
            </a:extLst>
          </p:cNvPr>
          <p:cNvSpPr>
            <a:spLocks noGrp="1"/>
          </p:cNvSpPr>
          <p:nvPr>
            <p:ph type="sldNum" sz="quarter" idx="5"/>
          </p:nvPr>
        </p:nvSpPr>
        <p:spPr/>
        <p:txBody>
          <a:bodyPr/>
          <a:lstStyle/>
          <a:p>
            <a:fld id="{7C7120ED-20B9-4CC8-A606-12D10436DCAF}" type="slidenum">
              <a:rPr lang="en-US" smtClean="0"/>
              <a:t>62</a:t>
            </a:fld>
            <a:endParaRPr lang="en-US"/>
          </a:p>
        </p:txBody>
      </p:sp>
    </p:spTree>
    <p:extLst>
      <p:ext uri="{BB962C8B-B14F-4D97-AF65-F5344CB8AC3E}">
        <p14:creationId xmlns:p14="http://schemas.microsoft.com/office/powerpoint/2010/main" val="24158518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4E429-2735-3351-4C79-957B081E5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13ADC-0913-2AC9-D044-E3F9E16D4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BBCC9-24C4-12FE-249D-11A9E2A2D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C3986B-6DD1-D8EC-497D-F3995CC4E702}"/>
              </a:ext>
            </a:extLst>
          </p:cNvPr>
          <p:cNvSpPr>
            <a:spLocks noGrp="1"/>
          </p:cNvSpPr>
          <p:nvPr>
            <p:ph type="sldNum" sz="quarter" idx="5"/>
          </p:nvPr>
        </p:nvSpPr>
        <p:spPr/>
        <p:txBody>
          <a:bodyPr/>
          <a:lstStyle/>
          <a:p>
            <a:fld id="{7C7120ED-20B9-4CC8-A606-12D10436DCAF}" type="slidenum">
              <a:rPr lang="en-US" smtClean="0"/>
              <a:t>65</a:t>
            </a:fld>
            <a:endParaRPr lang="en-US"/>
          </a:p>
        </p:txBody>
      </p:sp>
    </p:spTree>
    <p:extLst>
      <p:ext uri="{BB962C8B-B14F-4D97-AF65-F5344CB8AC3E}">
        <p14:creationId xmlns:p14="http://schemas.microsoft.com/office/powerpoint/2010/main" val="426713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487A-A451-B7D4-BF3B-DE47BCB57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3AA78-5C98-27B8-F70E-52C45E83C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DAC2B-0DE3-8ABE-944A-A9BD22B88B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Slide Number Placeholder 3">
            <a:extLst>
              <a:ext uri="{FF2B5EF4-FFF2-40B4-BE49-F238E27FC236}">
                <a16:creationId xmlns:a16="http://schemas.microsoft.com/office/drawing/2014/main" id="{EAE70EB2-625B-9CD6-002A-3BD6FB912393}"/>
              </a:ext>
            </a:extLst>
          </p:cNvPr>
          <p:cNvSpPr>
            <a:spLocks noGrp="1"/>
          </p:cNvSpPr>
          <p:nvPr>
            <p:ph type="sldNum" sz="quarter" idx="5"/>
          </p:nvPr>
        </p:nvSpPr>
        <p:spPr/>
        <p:txBody>
          <a:bodyPr/>
          <a:lstStyle/>
          <a:p>
            <a:fld id="{4E8835E5-D0DF-49C6-9C58-4292A89EE293}" type="slidenum">
              <a:rPr lang="en-US" smtClean="0"/>
              <a:t>8</a:t>
            </a:fld>
            <a:endParaRPr lang="en-US"/>
          </a:p>
        </p:txBody>
      </p:sp>
    </p:spTree>
    <p:extLst>
      <p:ext uri="{BB962C8B-B14F-4D97-AF65-F5344CB8AC3E}">
        <p14:creationId xmlns:p14="http://schemas.microsoft.com/office/powerpoint/2010/main" val="556578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66</a:t>
            </a:fld>
            <a:endParaRPr lang="en-US"/>
          </a:p>
        </p:txBody>
      </p:sp>
    </p:spTree>
    <p:extLst>
      <p:ext uri="{BB962C8B-B14F-4D97-AF65-F5344CB8AC3E}">
        <p14:creationId xmlns:p14="http://schemas.microsoft.com/office/powerpoint/2010/main" val="490710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F7E52-2DFC-4F91-FF79-45C5C8C52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C7075-AED7-1DE2-C732-49ABFBD20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975F5-975A-E1A9-F6B9-52865D358999}"/>
              </a:ext>
            </a:extLst>
          </p:cNvPr>
          <p:cNvSpPr>
            <a:spLocks noGrp="1"/>
          </p:cNvSpPr>
          <p:nvPr>
            <p:ph type="body" idx="1"/>
          </p:nvPr>
        </p:nvSpPr>
        <p:spPr/>
        <p:txBody>
          <a:bodyPr/>
          <a:lstStyle/>
          <a:p>
            <a:endParaRPr lang="en-US" noProof="1"/>
          </a:p>
        </p:txBody>
      </p:sp>
      <p:sp>
        <p:nvSpPr>
          <p:cNvPr id="4" name="Slide Number Placeholder 3">
            <a:extLst>
              <a:ext uri="{FF2B5EF4-FFF2-40B4-BE49-F238E27FC236}">
                <a16:creationId xmlns:a16="http://schemas.microsoft.com/office/drawing/2014/main" id="{2360E064-C6F9-02EF-BEC5-AB83E9DFCB9A}"/>
              </a:ext>
            </a:extLst>
          </p:cNvPr>
          <p:cNvSpPr>
            <a:spLocks noGrp="1"/>
          </p:cNvSpPr>
          <p:nvPr>
            <p:ph type="sldNum" sz="quarter" idx="5"/>
          </p:nvPr>
        </p:nvSpPr>
        <p:spPr/>
        <p:txBody>
          <a:bodyPr/>
          <a:lstStyle/>
          <a:p>
            <a:fld id="{4E8835E5-D0DF-49C6-9C58-4292A89EE293}" type="slidenum">
              <a:rPr lang="en-US" smtClean="0"/>
              <a:t>9</a:t>
            </a:fld>
            <a:endParaRPr lang="en-US"/>
          </a:p>
        </p:txBody>
      </p:sp>
    </p:spTree>
    <p:extLst>
      <p:ext uri="{BB962C8B-B14F-4D97-AF65-F5344CB8AC3E}">
        <p14:creationId xmlns:p14="http://schemas.microsoft.com/office/powerpoint/2010/main" val="339136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8A55D-3BE8-F4FF-423C-5E95AC9B7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C96EF-586E-73CD-26A2-426E8E610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6D3043-45B6-844E-DBA2-DFAEBD5A17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9DDEF9-0368-8F32-2513-47000BE2EC31}"/>
              </a:ext>
            </a:extLst>
          </p:cNvPr>
          <p:cNvSpPr>
            <a:spLocks noGrp="1"/>
          </p:cNvSpPr>
          <p:nvPr>
            <p:ph type="sldNum" sz="quarter" idx="5"/>
          </p:nvPr>
        </p:nvSpPr>
        <p:spPr/>
        <p:txBody>
          <a:bodyPr/>
          <a:lstStyle/>
          <a:p>
            <a:fld id="{4E8835E5-D0DF-49C6-9C58-4292A89EE293}" type="slidenum">
              <a:rPr lang="en-US" smtClean="0"/>
              <a:t>10</a:t>
            </a:fld>
            <a:endParaRPr lang="en-US"/>
          </a:p>
        </p:txBody>
      </p:sp>
    </p:spTree>
    <p:extLst>
      <p:ext uri="{BB962C8B-B14F-4D97-AF65-F5344CB8AC3E}">
        <p14:creationId xmlns:p14="http://schemas.microsoft.com/office/powerpoint/2010/main" val="1776981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DF55B-6989-0471-1EE6-59B1F8F44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A8B19-AB0A-571B-F7E0-F9F9D539D4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61964-2FE0-46FC-A6A1-9037AD6269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83279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hyperlink" Target="mailto:gwagner@columbia.edu" TargetMode="External"/><Relationship Id="rId5" Type="http://schemas.openxmlformats.org/officeDocument/2006/relationships/hyperlink" Target="https://creativecommons.org/licenses/by/4.0/" TargetMode="External"/><Relationship Id="rId4" Type="http://schemas.openxmlformats.org/officeDocument/2006/relationships/image" Target="../media/image8.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3.xml"/><Relationship Id="rId6" Type="http://schemas.openxmlformats.org/officeDocument/2006/relationships/hyperlink" Target="mailto:gwagner@columbia.edu" TargetMode="External"/><Relationship Id="rId5" Type="http://schemas.openxmlformats.org/officeDocument/2006/relationships/hyperlink" Target="https://creativecommons.org/licenses/by/4.0/" TargetMode="External"/><Relationship Id="rId4" Type="http://schemas.openxmlformats.org/officeDocument/2006/relationships/image" Target="../media/image9.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hyperlink" Target="mailto:gwagner@columbia.edu" TargetMode="External"/><Relationship Id="rId5" Type="http://schemas.openxmlformats.org/officeDocument/2006/relationships/hyperlink" Target="https://creativecommons.org/licenses/by/4.0/" TargetMode="External"/><Relationship Id="rId4" Type="http://schemas.openxmlformats.org/officeDocument/2006/relationships/image" Target="../media/image9.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hyperlink" Target="mailto:gwagner@columbia.edu" TargetMode="External"/><Relationship Id="rId5" Type="http://schemas.openxmlformats.org/officeDocument/2006/relationships/hyperlink" Target="https://creativecommons.org/licenses/by/4.0/" TargetMode="External"/><Relationship Id="rId4" Type="http://schemas.openxmlformats.org/officeDocument/2006/relationships/image" Target="../media/image9.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ck title">
    <p:bg>
      <p:bgPr>
        <a:solidFill>
          <a:srgbClr val="009BDB"/>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BEEFE8-08DB-4323-1C3F-1B2713BA00FD}"/>
              </a:ext>
            </a:extLst>
          </p:cNvPr>
          <p:cNvGraphicFramePr>
            <a:graphicFrameLocks noChangeAspect="1"/>
          </p:cNvGraphicFramePr>
          <p:nvPr userDrawn="1">
            <p:custDataLst>
              <p:tags r:id="rId1"/>
            </p:custDataLst>
            <p:extLst>
              <p:ext uri="{D42A27DB-BD31-4B8C-83A1-F6EECF244321}">
                <p14:modId xmlns:p14="http://schemas.microsoft.com/office/powerpoint/2010/main" val="10468239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15BEEFE8-08DB-4323-1C3F-1B2713BA00F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B7FC975-48D4-E344-AA0E-6BF906D04B8F}"/>
              </a:ext>
            </a:extLst>
          </p:cNvPr>
          <p:cNvSpPr>
            <a:spLocks noGrp="1"/>
          </p:cNvSpPr>
          <p:nvPr>
            <p:ph type="title" hasCustomPrompt="1"/>
          </p:nvPr>
        </p:nvSpPr>
        <p:spPr>
          <a:xfrm>
            <a:off x="5280951" y="3302241"/>
            <a:ext cx="6432630" cy="1605426"/>
          </a:xfrm>
        </p:spPr>
        <p:txBody>
          <a:bodyPr vert="horz" lIns="0" tIns="91440" rIns="0" bIns="0" anchor="t" anchorCtr="0">
            <a:normAutofit/>
          </a:bodyPr>
          <a:lstStyle>
            <a:lvl1pPr>
              <a:lnSpc>
                <a:spcPts val="3600"/>
              </a:lnSpc>
              <a:defRPr sz="4800">
                <a:solidFill>
                  <a:srgbClr val="F1F4F7"/>
                </a:solidFill>
              </a:defRPr>
            </a:lvl1pPr>
          </a:lstStyle>
          <a:p>
            <a:r>
              <a:rPr lang="en-US"/>
              <a:t>Deck Title </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Authors</a:t>
            </a:r>
          </a:p>
        </p:txBody>
      </p:sp>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5280951" y="493776"/>
            <a:ext cx="2699675" cy="477345"/>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Date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229057373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losing">
    <p:bg>
      <p:bgPr>
        <a:solidFill>
          <a:srgbClr val="687078"/>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3106341990"/>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C3F3-3FAE-BAB3-8037-C80FFB7AE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C0D43-A656-5319-7553-0AAB202424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3584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Messages">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95B8BD8-E431-D455-1ED2-406291B065BB}"/>
              </a:ext>
            </a:extLst>
          </p:cNvPr>
          <p:cNvGraphicFramePr>
            <a:graphicFrameLocks noChangeAspect="1"/>
          </p:cNvGraphicFramePr>
          <p:nvPr userDrawn="1">
            <p:custDataLst>
              <p:tags r:id="rId1"/>
            </p:custDataLst>
            <p:extLst>
              <p:ext uri="{D42A27DB-BD31-4B8C-83A1-F6EECF244321}">
                <p14:modId xmlns:p14="http://schemas.microsoft.com/office/powerpoint/2010/main" val="38105134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A95B8BD8-E431-D455-1ED2-406291B065B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7045F9B6-796B-AD17-FD3C-8E2FC7947FC7}"/>
              </a:ext>
            </a:extLst>
          </p:cNvPr>
          <p:cNvSpPr>
            <a:spLocks noGrp="1"/>
          </p:cNvSpPr>
          <p:nvPr>
            <p:ph type="ftr" sz="quarter" idx="10"/>
          </p:nvPr>
        </p:nvSpPr>
        <p:spPr/>
        <p:txBody>
          <a:bodyPr/>
          <a:lstStyle/>
          <a:p>
            <a:pPr marL="0" indent="0">
              <a:spcBef>
                <a:spcPts val="0"/>
              </a:spcBef>
              <a:buNone/>
            </a:pPr>
            <a:r>
              <a:rPr lang="en-US" sz="800">
                <a:solidFill>
                  <a:srgbClr val="000000"/>
                </a:solidFill>
              </a:rPr>
              <a:t>Source: Name with link (year)</a:t>
            </a:r>
          </a:p>
          <a:p>
            <a:pPr marL="0" indent="0">
              <a:spcBef>
                <a:spcPts val="0"/>
              </a:spcBef>
              <a:buNone/>
            </a:pPr>
            <a:r>
              <a:rPr lang="en-US" sz="800">
                <a:solidFill>
                  <a:srgbClr val="000000"/>
                </a:solidFill>
              </a:rPr>
              <a:t>Credit: Names (date); share/adapt </a:t>
            </a:r>
            <a:r>
              <a:rPr lang="en-US" sz="800">
                <a:solidFill>
                  <a:srgbClr val="000000"/>
                </a:solidFill>
                <a:hlinkClick r:id="rId5"/>
              </a:rPr>
              <a:t>with attribution</a:t>
            </a:r>
            <a:r>
              <a:rPr lang="en-US" sz="800">
                <a:solidFill>
                  <a:srgbClr val="000000"/>
                </a:solidFill>
              </a:rPr>
              <a:t>. Contact: </a:t>
            </a:r>
            <a:r>
              <a:rPr lang="en-US" sz="800">
                <a:solidFill>
                  <a:srgbClr val="000000"/>
                </a:solidFill>
                <a:hlinkClick r:id="rId6"/>
              </a:rPr>
              <a:t>gwagner@columbia.edu</a:t>
            </a:r>
            <a:r>
              <a:rPr lang="en-US" sz="800">
                <a:solidFill>
                  <a:srgbClr val="000000"/>
                </a:solidFill>
              </a:rPr>
              <a:t> </a:t>
            </a:r>
          </a:p>
        </p:txBody>
      </p:sp>
      <p:sp>
        <p:nvSpPr>
          <p:cNvPr id="4" name="Slide Number Placeholder 3">
            <a:extLst>
              <a:ext uri="{FF2B5EF4-FFF2-40B4-BE49-F238E27FC236}">
                <a16:creationId xmlns:a16="http://schemas.microsoft.com/office/drawing/2014/main" id="{F91B3E59-FEB0-FD30-FE64-4846ABF4FF80}"/>
              </a:ext>
            </a:extLst>
          </p:cNvPr>
          <p:cNvSpPr>
            <a:spLocks noGrp="1"/>
          </p:cNvSpPr>
          <p:nvPr>
            <p:ph type="sldNum" sz="quarter" idx="11"/>
          </p:nvPr>
        </p:nvSpPr>
        <p:spPr/>
        <p:txBody>
          <a:bodyPr/>
          <a:lstStyle/>
          <a:p>
            <a:fld id="{3C1F68CC-F9E4-E746-A4D4-2021E8245E0E}" type="slidenum">
              <a:rPr lang="en-US" smtClean="0"/>
              <a:pPr/>
              <a:t>‹#›</a:t>
            </a:fld>
            <a:r>
              <a:rPr lang="en-US"/>
              <a:t> of &lt;total&gt;</a:t>
            </a:r>
          </a:p>
        </p:txBody>
      </p:sp>
      <p:sp>
        <p:nvSpPr>
          <p:cNvPr id="6" name="Picture Placeholder 28">
            <a:extLst>
              <a:ext uri="{FF2B5EF4-FFF2-40B4-BE49-F238E27FC236}">
                <a16:creationId xmlns:a16="http://schemas.microsoft.com/office/drawing/2014/main" id="{8D15BC06-EE81-73BA-5732-C5A6FE9E4950}"/>
              </a:ext>
            </a:extLst>
          </p:cNvPr>
          <p:cNvSpPr>
            <a:spLocks noGrp="1"/>
          </p:cNvSpPr>
          <p:nvPr>
            <p:ph type="pic" sz="quarter" idx="12"/>
          </p:nvPr>
        </p:nvSpPr>
        <p:spPr>
          <a:xfrm>
            <a:off x="330200" y="768350"/>
            <a:ext cx="3510784" cy="4981062"/>
          </a:xfrm>
        </p:spPr>
        <p:txBody>
          <a:bodyPr/>
          <a:lstStyle/>
          <a:p>
            <a:r>
              <a:rPr lang="en-US"/>
              <a:t>Click icon to add picture</a:t>
            </a:r>
          </a:p>
        </p:txBody>
      </p:sp>
      <p:sp>
        <p:nvSpPr>
          <p:cNvPr id="7" name="Title 2">
            <a:extLst>
              <a:ext uri="{FF2B5EF4-FFF2-40B4-BE49-F238E27FC236}">
                <a16:creationId xmlns:a16="http://schemas.microsoft.com/office/drawing/2014/main" id="{00C511C6-4B4D-BFFD-D831-47A5849E34EF}"/>
              </a:ext>
            </a:extLst>
          </p:cNvPr>
          <p:cNvSpPr>
            <a:spLocks noGrp="1"/>
          </p:cNvSpPr>
          <p:nvPr>
            <p:ph type="title" hasCustomPrompt="1"/>
          </p:nvPr>
        </p:nvSpPr>
        <p:spPr>
          <a:xfrm>
            <a:off x="501445" y="4826613"/>
            <a:ext cx="3165987" cy="882788"/>
          </a:xfrm>
          <a:prstGeom prst="rect">
            <a:avLst/>
          </a:prstGeom>
        </p:spPr>
        <p:txBody>
          <a:bodyPr vert="horz" anchor="t">
            <a:noAutofit/>
          </a:bodyPr>
          <a:lstStyle>
            <a:lvl1pPr>
              <a:defRPr>
                <a:solidFill>
                  <a:schemeClr val="tx1"/>
                </a:solidFill>
              </a:defRPr>
            </a:lvl1pPr>
          </a:lstStyle>
          <a:p>
            <a:r>
              <a:rPr lang="en-US" sz="2400">
                <a:solidFill>
                  <a:schemeClr val="bg1"/>
                </a:solidFill>
              </a:rPr>
              <a:t>Key messages</a:t>
            </a:r>
            <a:br>
              <a:rPr lang="en-US" sz="2400">
                <a:solidFill>
                  <a:schemeClr val="bg1"/>
                </a:solidFill>
              </a:rPr>
            </a:br>
            <a:r>
              <a:rPr lang="en-US" sz="2400" b="0">
                <a:solidFill>
                  <a:schemeClr val="bg1"/>
                </a:solidFill>
              </a:rPr>
              <a:t>Section title</a:t>
            </a:r>
            <a:endParaRPr lang="en-US" sz="2400">
              <a:solidFill>
                <a:schemeClr val="bg1"/>
              </a:solidFill>
            </a:endParaRPr>
          </a:p>
        </p:txBody>
      </p:sp>
      <p:sp>
        <p:nvSpPr>
          <p:cNvPr id="8" name="Text Placeholder 2">
            <a:extLst>
              <a:ext uri="{FF2B5EF4-FFF2-40B4-BE49-F238E27FC236}">
                <a16:creationId xmlns:a16="http://schemas.microsoft.com/office/drawing/2014/main" id="{1BB0C580-AC9F-ECD5-99CE-AEC9A368329A}"/>
              </a:ext>
            </a:extLst>
          </p:cNvPr>
          <p:cNvSpPr>
            <a:spLocks noGrp="1"/>
          </p:cNvSpPr>
          <p:nvPr>
            <p:ph type="body" sz="quarter" idx="13"/>
          </p:nvPr>
        </p:nvSpPr>
        <p:spPr>
          <a:xfrm>
            <a:off x="4183267" y="768350"/>
            <a:ext cx="7502525" cy="95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612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1C264867-586E-1C64-451B-C7C39742C700}"/>
              </a:ext>
            </a:extLst>
          </p:cNvPr>
          <p:cNvSpPr>
            <a:spLocks noGrp="1"/>
          </p:cNvSpPr>
          <p:nvPr>
            <p:ph type="ftr" sz="quarter" idx="10"/>
          </p:nvPr>
        </p:nvSpPr>
        <p:spPr/>
        <p:txBody>
          <a:bodyPr/>
          <a:lstStyle/>
          <a:p>
            <a:pPr marL="0" indent="0">
              <a:spcBef>
                <a:spcPts val="0"/>
              </a:spcBef>
              <a:buNone/>
            </a:pPr>
            <a:r>
              <a:rPr lang="en-US" sz="800">
                <a:solidFill>
                  <a:srgbClr val="000000"/>
                </a:solidFill>
              </a:rPr>
              <a:t>Source: Name with link (year)</a:t>
            </a:r>
          </a:p>
          <a:p>
            <a:pPr marL="0" indent="0">
              <a:spcBef>
                <a:spcPts val="0"/>
              </a:spcBef>
              <a:buNone/>
            </a:pPr>
            <a:r>
              <a:rPr lang="en-US" sz="800">
                <a:solidFill>
                  <a:srgbClr val="000000"/>
                </a:solidFill>
              </a:rPr>
              <a:t>Credit: Names (date); share/adapt </a:t>
            </a:r>
            <a:r>
              <a:rPr lang="en-US" sz="800">
                <a:solidFill>
                  <a:srgbClr val="000000"/>
                </a:solidFill>
                <a:hlinkClick r:id="rId5"/>
              </a:rPr>
              <a:t>with attribution</a:t>
            </a:r>
            <a:r>
              <a:rPr lang="en-US" sz="800">
                <a:solidFill>
                  <a:srgbClr val="000000"/>
                </a:solidFill>
              </a:rPr>
              <a:t>. Contact: </a:t>
            </a:r>
            <a:r>
              <a:rPr lang="en-US" sz="800">
                <a:solidFill>
                  <a:srgbClr val="000000"/>
                </a:solidFill>
                <a:hlinkClick r:id="rId6"/>
              </a:rPr>
              <a:t>gwagner@columbia.edu</a:t>
            </a:r>
            <a:r>
              <a:rPr lang="en-US" sz="800">
                <a:solidFill>
                  <a:srgbClr val="000000"/>
                </a:solidFill>
              </a:rPr>
              <a:t> </a:t>
            </a:r>
          </a:p>
        </p:txBody>
      </p:sp>
      <p:sp>
        <p:nvSpPr>
          <p:cNvPr id="4" name="Slide Number Placeholder 3">
            <a:extLst>
              <a:ext uri="{FF2B5EF4-FFF2-40B4-BE49-F238E27FC236}">
                <a16:creationId xmlns:a16="http://schemas.microsoft.com/office/drawing/2014/main" id="{7362463A-DCDB-D58C-F10B-39A05E329FD3}"/>
              </a:ext>
            </a:extLst>
          </p:cNvPr>
          <p:cNvSpPr>
            <a:spLocks noGrp="1"/>
          </p:cNvSpPr>
          <p:nvPr>
            <p:ph type="sldNum" sz="quarter" idx="11"/>
          </p:nvPr>
        </p:nvSpPr>
        <p:spPr/>
        <p:txBody>
          <a:bodyPr/>
          <a:lstStyle/>
          <a:p>
            <a:fld id="{3C1F68CC-F9E4-E746-A4D4-2021E8245E0E}" type="slidenum">
              <a:rPr lang="en-US" smtClean="0"/>
              <a:pPr/>
              <a:t>‹#›</a:t>
            </a:fld>
            <a:r>
              <a:rPr lang="en-US"/>
              <a:t> of &lt;total&gt;</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Tree>
    <p:extLst>
      <p:ext uri="{BB962C8B-B14F-4D97-AF65-F5344CB8AC3E}">
        <p14:creationId xmlns:p14="http://schemas.microsoft.com/office/powerpoint/2010/main" val="414993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ith subtitle and observation box">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p:cNvGraphicFramePr>
          <p:nvPr userDrawn="1">
            <p:custDataLst>
              <p:tags r:id="rId1"/>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1C264867-586E-1C64-451B-C7C39742C700}"/>
              </a:ext>
            </a:extLst>
          </p:cNvPr>
          <p:cNvSpPr>
            <a:spLocks noGrp="1"/>
          </p:cNvSpPr>
          <p:nvPr>
            <p:ph type="ftr" sz="quarter" idx="10"/>
          </p:nvPr>
        </p:nvSpPr>
        <p:spPr/>
        <p:txBody>
          <a:bodyPr/>
          <a:lstStyle/>
          <a:p>
            <a:pPr marL="0" indent="0">
              <a:spcBef>
                <a:spcPts val="0"/>
              </a:spcBef>
              <a:buNone/>
            </a:pPr>
            <a:r>
              <a:rPr lang="en-US" sz="800">
                <a:solidFill>
                  <a:srgbClr val="000000"/>
                </a:solidFill>
              </a:rPr>
              <a:t>Source: Name with link (year)</a:t>
            </a:r>
          </a:p>
          <a:p>
            <a:pPr marL="0" indent="0">
              <a:spcBef>
                <a:spcPts val="0"/>
              </a:spcBef>
              <a:buNone/>
            </a:pPr>
            <a:r>
              <a:rPr lang="en-US" sz="800">
                <a:solidFill>
                  <a:srgbClr val="000000"/>
                </a:solidFill>
              </a:rPr>
              <a:t>Credit: Names (date); share/adapt </a:t>
            </a:r>
            <a:r>
              <a:rPr lang="en-US" sz="800">
                <a:solidFill>
                  <a:srgbClr val="000000"/>
                </a:solidFill>
                <a:hlinkClick r:id="rId5"/>
              </a:rPr>
              <a:t>with attribution</a:t>
            </a:r>
            <a:r>
              <a:rPr lang="en-US" sz="800">
                <a:solidFill>
                  <a:srgbClr val="000000"/>
                </a:solidFill>
              </a:rPr>
              <a:t>. Contact: </a:t>
            </a:r>
            <a:r>
              <a:rPr lang="en-US" sz="800">
                <a:solidFill>
                  <a:srgbClr val="000000"/>
                </a:solidFill>
                <a:hlinkClick r:id="rId6"/>
              </a:rPr>
              <a:t>gwagner@columbia.edu</a:t>
            </a:r>
            <a:r>
              <a:rPr lang="en-US" sz="800">
                <a:solidFill>
                  <a:srgbClr val="000000"/>
                </a:solidFill>
              </a:rPr>
              <a:t> </a:t>
            </a:r>
          </a:p>
        </p:txBody>
      </p:sp>
      <p:sp>
        <p:nvSpPr>
          <p:cNvPr id="4" name="Slide Number Placeholder 3">
            <a:extLst>
              <a:ext uri="{FF2B5EF4-FFF2-40B4-BE49-F238E27FC236}">
                <a16:creationId xmlns:a16="http://schemas.microsoft.com/office/drawing/2014/main" id="{7362463A-DCDB-D58C-F10B-39A05E329FD3}"/>
              </a:ext>
            </a:extLst>
          </p:cNvPr>
          <p:cNvSpPr>
            <a:spLocks noGrp="1"/>
          </p:cNvSpPr>
          <p:nvPr>
            <p:ph type="sldNum" sz="quarter" idx="11"/>
          </p:nvPr>
        </p:nvSpPr>
        <p:spPr/>
        <p:txBody>
          <a:bodyPr/>
          <a:lstStyle/>
          <a:p>
            <a:fld id="{3C1F68CC-F9E4-E746-A4D4-2021E8245E0E}" type="slidenum">
              <a:rPr lang="en-US" smtClean="0"/>
              <a:pPr/>
              <a:t>‹#›</a:t>
            </a:fld>
            <a:r>
              <a:rPr lang="en-US"/>
              <a:t> of &lt;total&gt;</a:t>
            </a:r>
          </a:p>
        </p:txBody>
      </p:sp>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12" name="Text Placeholder 11">
            <a:extLst>
              <a:ext uri="{FF2B5EF4-FFF2-40B4-BE49-F238E27FC236}">
                <a16:creationId xmlns:a16="http://schemas.microsoft.com/office/drawing/2014/main" id="{88BF458D-A3E1-842C-53A3-F0B8A02FFCAD}"/>
              </a:ext>
            </a:extLst>
          </p:cNvPr>
          <p:cNvSpPr>
            <a:spLocks noGrp="1"/>
          </p:cNvSpPr>
          <p:nvPr>
            <p:ph type="body" sz="quarter" idx="13"/>
          </p:nvPr>
        </p:nvSpPr>
        <p:spPr>
          <a:xfrm>
            <a:off x="9308592" y="1554480"/>
            <a:ext cx="2551176" cy="4262438"/>
          </a:xfrm>
          <a:solidFill>
            <a:srgbClr val="E4E8EF"/>
          </a:solidFill>
        </p:spPr>
        <p:txBody>
          <a:bodyPr lIns="137160" tIns="137160" rIns="274320" bIns="137160"/>
          <a:lstStyle>
            <a:lvl1pPr marL="285750" indent="-285750">
              <a:buFont typeface="Arial" panose="020B0604020202020204" pitchFamily="34" charset="0"/>
              <a:buChar char="•"/>
              <a:defRPr sz="1250" b="1"/>
            </a:lvl1pPr>
            <a:lvl2pPr marL="361950" indent="-180975">
              <a:buFont typeface="Arial" panose="020B0604020202020204" pitchFamily="34" charset="0"/>
              <a:buChar char="•"/>
              <a:defRPr/>
            </a:lvl2pPr>
            <a:lvl3pPr marL="534988" indent="-173038">
              <a:buFont typeface="Arial" panose="020B0604020202020204" pitchFamily="34" charset="0"/>
              <a:buChar char="•"/>
              <a:defRPr/>
            </a:lvl3pPr>
            <a:lvl4pPr marL="715963" indent="-180975">
              <a:buFont typeface="Arial" panose="020B0604020202020204" pitchFamily="34" charset="0"/>
              <a:buChar char="•"/>
              <a:defRPr/>
            </a:lvl4pPr>
            <a:lvl5pPr marL="898525" indent="-182563">
              <a:buFont typeface="Arial" panose="020B0604020202020204" pitchFamily="34" charset="0"/>
              <a:buChar char="•"/>
              <a:defRPr/>
            </a:lvl5pPr>
          </a:lstStyle>
          <a:p>
            <a:pPr lvl="0"/>
            <a:endParaRPr lang="en-US"/>
          </a:p>
        </p:txBody>
      </p:sp>
    </p:spTree>
    <p:extLst>
      <p:ext uri="{BB962C8B-B14F-4D97-AF65-F5344CB8AC3E}">
        <p14:creationId xmlns:p14="http://schemas.microsoft.com/office/powerpoint/2010/main" val="834209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ith category label">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1C264867-586E-1C64-451B-C7C39742C700}"/>
              </a:ext>
            </a:extLst>
          </p:cNvPr>
          <p:cNvSpPr>
            <a:spLocks noGrp="1"/>
          </p:cNvSpPr>
          <p:nvPr>
            <p:ph type="ftr" sz="quarter" idx="10"/>
          </p:nvPr>
        </p:nvSpPr>
        <p:spPr/>
        <p:txBody>
          <a:bodyPr/>
          <a:lstStyle/>
          <a:p>
            <a:pPr marL="0" indent="0">
              <a:spcBef>
                <a:spcPts val="0"/>
              </a:spcBef>
              <a:buNone/>
            </a:pPr>
            <a:r>
              <a:rPr lang="en-US" sz="800">
                <a:solidFill>
                  <a:srgbClr val="000000"/>
                </a:solidFill>
              </a:rPr>
              <a:t>Source: Name with link (year)</a:t>
            </a:r>
          </a:p>
          <a:p>
            <a:pPr marL="0" indent="0">
              <a:spcBef>
                <a:spcPts val="0"/>
              </a:spcBef>
              <a:buNone/>
            </a:pPr>
            <a:r>
              <a:rPr lang="en-US" sz="800">
                <a:solidFill>
                  <a:srgbClr val="000000"/>
                </a:solidFill>
              </a:rPr>
              <a:t>Credit: Names (date); share/adapt </a:t>
            </a:r>
            <a:r>
              <a:rPr lang="en-US" sz="800">
                <a:solidFill>
                  <a:srgbClr val="000000"/>
                </a:solidFill>
                <a:hlinkClick r:id="rId5"/>
              </a:rPr>
              <a:t>with attribution</a:t>
            </a:r>
            <a:r>
              <a:rPr lang="en-US" sz="800">
                <a:solidFill>
                  <a:srgbClr val="000000"/>
                </a:solidFill>
              </a:rPr>
              <a:t>. Contact: </a:t>
            </a:r>
            <a:r>
              <a:rPr lang="en-US" sz="800">
                <a:solidFill>
                  <a:srgbClr val="000000"/>
                </a:solidFill>
                <a:hlinkClick r:id="rId6"/>
              </a:rPr>
              <a:t>gwagner@columbia.edu</a:t>
            </a:r>
            <a:r>
              <a:rPr lang="en-US" sz="800">
                <a:solidFill>
                  <a:srgbClr val="000000"/>
                </a:solidFill>
              </a:rPr>
              <a:t> </a:t>
            </a:r>
          </a:p>
        </p:txBody>
      </p:sp>
      <p:sp>
        <p:nvSpPr>
          <p:cNvPr id="4" name="Slide Number Placeholder 3">
            <a:extLst>
              <a:ext uri="{FF2B5EF4-FFF2-40B4-BE49-F238E27FC236}">
                <a16:creationId xmlns:a16="http://schemas.microsoft.com/office/drawing/2014/main" id="{7362463A-DCDB-D58C-F10B-39A05E329FD3}"/>
              </a:ext>
            </a:extLst>
          </p:cNvPr>
          <p:cNvSpPr>
            <a:spLocks noGrp="1"/>
          </p:cNvSpPr>
          <p:nvPr>
            <p:ph type="sldNum" sz="quarter" idx="11"/>
          </p:nvPr>
        </p:nvSpPr>
        <p:spPr/>
        <p:txBody>
          <a:bodyPr/>
          <a:lstStyle/>
          <a:p>
            <a:fld id="{3C1F68CC-F9E4-E746-A4D4-2021E8245E0E}" type="slidenum">
              <a:rPr lang="en-US" smtClean="0"/>
              <a:pPr/>
              <a:t>‹#›</a:t>
            </a:fld>
            <a:r>
              <a:rPr lang="en-US"/>
              <a:t> of &lt;total&gt;</a:t>
            </a:r>
          </a:p>
        </p:txBody>
      </p:sp>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12" name="Text Placeholder 11">
            <a:extLst>
              <a:ext uri="{FF2B5EF4-FFF2-40B4-BE49-F238E27FC236}">
                <a16:creationId xmlns:a16="http://schemas.microsoft.com/office/drawing/2014/main" id="{88BF458D-A3E1-842C-53A3-F0B8A02FFCAD}"/>
              </a:ext>
            </a:extLst>
          </p:cNvPr>
          <p:cNvSpPr>
            <a:spLocks noGrp="1"/>
          </p:cNvSpPr>
          <p:nvPr>
            <p:ph type="body" sz="quarter" idx="13"/>
          </p:nvPr>
        </p:nvSpPr>
        <p:spPr>
          <a:xfrm>
            <a:off x="9308592" y="1554480"/>
            <a:ext cx="2551176" cy="4262438"/>
          </a:xfrm>
          <a:solidFill>
            <a:srgbClr val="E4E8EF"/>
          </a:solidFill>
        </p:spPr>
        <p:txBody>
          <a:bodyPr lIns="137160" tIns="137160" rIns="274320" bIns="137160"/>
          <a:lstStyle>
            <a:lvl1pPr marL="285750" indent="-285750">
              <a:buFont typeface="Arial" panose="020B0604020202020204" pitchFamily="34" charset="0"/>
              <a:buChar char="•"/>
              <a:defRPr sz="1250" b="1"/>
            </a:lvl1pPr>
            <a:lvl2pPr marL="361950" indent="-180975">
              <a:buFont typeface="Arial" panose="020B0604020202020204" pitchFamily="34" charset="0"/>
              <a:buChar char="•"/>
              <a:defRPr/>
            </a:lvl2pPr>
            <a:lvl3pPr marL="534988" indent="-173038">
              <a:buFont typeface="Arial" panose="020B0604020202020204" pitchFamily="34" charset="0"/>
              <a:buChar char="•"/>
              <a:defRPr/>
            </a:lvl3pPr>
            <a:lvl4pPr marL="715963" indent="-180975">
              <a:buFont typeface="Arial" panose="020B0604020202020204" pitchFamily="34" charset="0"/>
              <a:buChar char="•"/>
              <a:defRPr/>
            </a:lvl4pPr>
            <a:lvl5pPr marL="898525" indent="-182563">
              <a:buFont typeface="Arial" panose="020B0604020202020204" pitchFamily="34" charset="0"/>
              <a:buChar char="•"/>
              <a:defRPr/>
            </a:lvl5pPr>
          </a:lstStyle>
          <a:p>
            <a:pPr lvl="0"/>
            <a:endParaRPr lang="en-US"/>
          </a:p>
        </p:txBody>
      </p:sp>
      <p:sp>
        <p:nvSpPr>
          <p:cNvPr id="6" name="Content Placeholder 5">
            <a:extLst>
              <a:ext uri="{FF2B5EF4-FFF2-40B4-BE49-F238E27FC236}">
                <a16:creationId xmlns:a16="http://schemas.microsoft.com/office/drawing/2014/main" id="{309A90EF-FF8B-AFA1-8B21-8596D5C804A2}"/>
              </a:ext>
            </a:extLst>
          </p:cNvPr>
          <p:cNvSpPr>
            <a:spLocks noGrp="1"/>
          </p:cNvSpPr>
          <p:nvPr>
            <p:ph sz="quarter" idx="14" hasCustomPrompt="1"/>
          </p:nvPr>
        </p:nvSpPr>
        <p:spPr>
          <a:xfrm>
            <a:off x="-1" y="0"/>
            <a:ext cx="3886200" cy="320040"/>
          </a:xfrm>
          <a:solidFill>
            <a:schemeClr val="accent6"/>
          </a:solidFill>
        </p:spPr>
        <p:txBody>
          <a:bodyPr lIns="36576" tIns="36576" rIns="36576" bIns="36576">
            <a:noAutofit/>
          </a:bodyPr>
          <a:lstStyle>
            <a:lvl2pPr marL="180975" indent="0" algn="ctr">
              <a:buNone/>
              <a:defRPr sz="1600" b="1">
                <a:solidFill>
                  <a:schemeClr val="bg1"/>
                </a:solidFill>
              </a:defRPr>
            </a:lvl2pPr>
          </a:lstStyle>
          <a:p>
            <a:pPr lvl="1"/>
            <a:r>
              <a:rPr lang="en-US" b="1"/>
              <a:t>Category 1</a:t>
            </a:r>
            <a:endParaRPr lang="en-US"/>
          </a:p>
        </p:txBody>
      </p:sp>
    </p:spTree>
    <p:extLst>
      <p:ext uri="{BB962C8B-B14F-4D97-AF65-F5344CB8AC3E}">
        <p14:creationId xmlns:p14="http://schemas.microsoft.com/office/powerpoint/2010/main" val="399592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s">
    <p:bg>
      <p:bgPr>
        <a:solidFill>
          <a:srgbClr val="009BDB"/>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3C4170-CB53-6C4B-961F-E3486FD41555}"/>
              </a:ext>
            </a:extLst>
          </p:cNvPr>
          <p:cNvGraphicFramePr>
            <a:graphicFrameLocks noChangeAspect="1"/>
          </p:cNvGraphicFramePr>
          <p:nvPr userDrawn="1">
            <p:custDataLst>
              <p:tags r:id="rId1"/>
            </p:custDataLst>
            <p:extLst>
              <p:ext uri="{D42A27DB-BD31-4B8C-83A1-F6EECF244321}">
                <p14:modId xmlns:p14="http://schemas.microsoft.com/office/powerpoint/2010/main" val="23066408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B33C4170-CB53-6C4B-961F-E3486FD4155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10A01E-DF31-B94D-94BE-4ECDF48E0CA8}"/>
              </a:ext>
            </a:extLst>
          </p:cNvPr>
          <p:cNvSpPr>
            <a:spLocks noGrp="1"/>
          </p:cNvSpPr>
          <p:nvPr>
            <p:ph type="title" hasCustomPrompt="1"/>
          </p:nvPr>
        </p:nvSpPr>
        <p:spPr>
          <a:xfrm>
            <a:off x="831850" y="3362700"/>
            <a:ext cx="10515600" cy="2436792"/>
          </a:xfrm>
          <a:prstGeom prst="rect">
            <a:avLst/>
          </a:prstGeom>
        </p:spPr>
        <p:txBody>
          <a:bodyPr vert="horz" lIns="0" bIns="0" anchor="b">
            <a:noAutofit/>
          </a:bodyPr>
          <a:lstStyle>
            <a:lvl1pPr>
              <a:defRPr sz="4800">
                <a:solidFill>
                  <a:schemeClr val="bg1"/>
                </a:solidFill>
              </a:defRPr>
            </a:lvl1pPr>
          </a:lstStyle>
          <a:p>
            <a:r>
              <a:rPr lang="en-US"/>
              <a:t>Section title slide:</a:t>
            </a:r>
            <a:br>
              <a:rPr lang="en-US"/>
            </a:br>
            <a:r>
              <a:rPr lang="en-US"/>
              <a:t>Use a representative photo for the background</a:t>
            </a:r>
          </a:p>
        </p:txBody>
      </p:sp>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450116053"/>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3B67B3B-0E9A-5C17-0EEA-5D0883E7FB35}"/>
              </a:ext>
            </a:extLst>
          </p:cNvPr>
          <p:cNvGraphicFramePr>
            <a:graphicFrameLocks noChangeAspect="1"/>
          </p:cNvGraphicFramePr>
          <p:nvPr userDrawn="1">
            <p:custDataLst>
              <p:tags r:id="rId1"/>
            </p:custDataLst>
            <p:extLst>
              <p:ext uri="{D42A27DB-BD31-4B8C-83A1-F6EECF244321}">
                <p14:modId xmlns:p14="http://schemas.microsoft.com/office/powerpoint/2010/main" val="32438409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73B67B3B-0E9A-5C17-0EEA-5D0883E7FB3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329184" y="521208"/>
            <a:ext cx="8004858" cy="1230315"/>
          </a:xfrm>
        </p:spPr>
        <p:txBody>
          <a:bodyPr vert="horz">
            <a:normAutofit/>
          </a:bodyPr>
          <a:lstStyle>
            <a:lvl1pPr>
              <a:lnSpc>
                <a:spcPts val="4000"/>
              </a:lnSpc>
              <a:defRPr sz="2800">
                <a:solidFill>
                  <a:srgbClr val="181A1C"/>
                </a:solidFill>
              </a:defRPr>
            </a:lvl1pPr>
          </a:lstStyle>
          <a:p>
            <a:r>
              <a:rPr lang="en-US"/>
              <a:t>Single talking point</a:t>
            </a:r>
          </a:p>
        </p:txBody>
      </p:sp>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54655" y="214005"/>
            <a:ext cx="3429000" cy="3429000"/>
          </a:xfrm>
          <a:prstGeom prst="rect">
            <a:avLst/>
          </a:prstGeom>
        </p:spPr>
      </p:pic>
      <p:pic>
        <p:nvPicPr>
          <p:cNvPr id="9" name="Picture 8"/>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77587" y="6392206"/>
            <a:ext cx="2302327" cy="385640"/>
          </a:xfrm>
          <a:prstGeom prst="rect">
            <a:avLst/>
          </a:prstGeom>
        </p:spPr>
      </p:pic>
    </p:spTree>
    <p:extLst>
      <p:ext uri="{BB962C8B-B14F-4D97-AF65-F5344CB8AC3E}">
        <p14:creationId xmlns:p14="http://schemas.microsoft.com/office/powerpoint/2010/main" val="2523862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687078"/>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3C4170-CB53-6C4B-961F-E3486FD41555}"/>
              </a:ext>
            </a:extLst>
          </p:cNvPr>
          <p:cNvGraphicFramePr>
            <a:graphicFrameLocks noChangeAspect="1"/>
          </p:cNvGraphicFramePr>
          <p:nvPr userDrawn="1">
            <p:custDataLst>
              <p:tags r:id="rId1"/>
            </p:custDataLst>
            <p:extLst>
              <p:ext uri="{D42A27DB-BD31-4B8C-83A1-F6EECF244321}">
                <p14:modId xmlns:p14="http://schemas.microsoft.com/office/powerpoint/2010/main" val="16199113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B33C4170-CB53-6C4B-961F-E3486FD4155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ext Placeholder 5">
            <a:extLst>
              <a:ext uri="{FF2B5EF4-FFF2-40B4-BE49-F238E27FC236}">
                <a16:creationId xmlns:a16="http://schemas.microsoft.com/office/drawing/2014/main" id="{FCAC3596-1183-E1C5-279E-EF9E70AF08E9}"/>
              </a:ext>
            </a:extLst>
          </p:cNvPr>
          <p:cNvSpPr>
            <a:spLocks noGrp="1"/>
          </p:cNvSpPr>
          <p:nvPr>
            <p:ph type="title" idx="4294967295" hasCustomPrompt="1"/>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defRPr sz="4800"/>
            </a:lvl1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mn-ea"/>
                <a:cs typeface="+mn-cs"/>
              </a:rPr>
              <a:t>Appendix</a:t>
            </a:r>
          </a:p>
        </p:txBody>
      </p:sp>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1804433731"/>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58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10" name="Rectangle 9"/>
          <p:cNvSpPr/>
          <p:nvPr userDrawn="1"/>
        </p:nvSpPr>
        <p:spPr bwMode="gray">
          <a:xfrm>
            <a:off x="7268002" y="6634556"/>
            <a:ext cx="2458528" cy="198188"/>
          </a:xfrm>
          <a:prstGeom prst="rect">
            <a:avLst/>
          </a:prstGeom>
          <a:solidFill>
            <a:srgbClr val="009BDB"/>
          </a:solidFill>
          <a:ln w="9525">
            <a:solidFill>
              <a:srgbClr val="009BD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2371593750"/>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5C86E1C-5FCD-9CC3-E495-15B0507D0B2C}"/>
              </a:ext>
            </a:extLst>
          </p:cNvPr>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66</a:t>
            </a:r>
            <a:endParaRPr lang="en-US" sz="800" dirty="0">
              <a:solidFill>
                <a:schemeClr val="tx1"/>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9473" y="6392206"/>
            <a:ext cx="2302327" cy="385640"/>
          </a:xfrm>
          <a:prstGeom prst="rect">
            <a:avLst/>
          </a:prstGeom>
        </p:spPr>
      </p:pic>
    </p:spTree>
    <p:custDataLst>
      <p:tags r:id="rId1"/>
    </p:custDataLst>
    <p:extLst>
      <p:ext uri="{BB962C8B-B14F-4D97-AF65-F5344CB8AC3E}">
        <p14:creationId xmlns:p14="http://schemas.microsoft.com/office/powerpoint/2010/main" val="2574087478"/>
      </p:ext>
    </p:extLst>
  </p:cSld>
  <p:clrMapOvr>
    <a:masterClrMapping/>
  </p:clrMapOvr>
  <p:extLst>
    <p:ext uri="{DCECCB84-F9BA-43D5-87BE-67443E8EF086}">
      <p15:sldGuideLst xmlns:p15="http://schemas.microsoft.com/office/powerpoint/2012/main">
        <p15:guide id="1" pos="208">
          <p15:clr>
            <a:srgbClr val="CCCCCC"/>
          </p15:clr>
        </p15:guide>
        <p15:guide id="2" pos="3669">
          <p15:clr>
            <a:srgbClr val="CCCCCC"/>
          </p15:clr>
        </p15:guide>
        <p15:guide id="3" pos="4010">
          <p15:clr>
            <a:srgbClr val="CCCCCC"/>
          </p15:clr>
        </p15:guide>
        <p15:guide id="4" pos="7472">
          <p15:clr>
            <a:srgbClr val="CCCCC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659434"/>
          </a:xfrm>
          <a:prstGeom prst="rect">
            <a:avLst/>
          </a:prstGeom>
        </p:spPr>
        <p:txBody>
          <a:bodyPr tIns="0" anchor="t">
            <a:normAutofit/>
          </a:bodyPr>
          <a:lstStyle>
            <a:lvl1pPr>
              <a:defRPr sz="2800"/>
            </a:lvl1pPr>
          </a:lstStyle>
          <a:p>
            <a:r>
              <a:rPr lang="en-US"/>
              <a:t>Click to edit Master title style</a:t>
            </a:r>
          </a:p>
        </p:txBody>
      </p:sp>
      <p:cxnSp>
        <p:nvCxnSpPr>
          <p:cNvPr id="4" name="Straight Connector 3">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11292412" y="280303"/>
            <a:ext cx="569388" cy="215444"/>
          </a:xfrm>
          <a:prstGeom prst="rect">
            <a:avLst/>
          </a:prstGeom>
        </p:spPr>
        <p:txBody>
          <a:bodyPr wrap="squar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66</a:t>
            </a:r>
            <a:endParaRPr lang="en-US" sz="800" dirty="0">
              <a:solidFill>
                <a:schemeClr val="tx1"/>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9473" y="6392206"/>
            <a:ext cx="2302327" cy="385640"/>
          </a:xfrm>
          <a:prstGeom prst="rect">
            <a:avLst/>
          </a:prstGeom>
        </p:spPr>
      </p:pic>
    </p:spTree>
    <p:custDataLst>
      <p:tags r:id="rId1"/>
    </p:custDataLst>
    <p:extLst>
      <p:ext uri="{BB962C8B-B14F-4D97-AF65-F5344CB8AC3E}">
        <p14:creationId xmlns:p14="http://schemas.microsoft.com/office/powerpoint/2010/main" val="151630908"/>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5BA0483-0EBB-4349-96D1-D13BB640B723}"/>
              </a:ext>
            </a:extLst>
          </p:cNvPr>
          <p:cNvSpPr/>
          <p:nvPr userDrawn="1"/>
        </p:nvSpPr>
        <p:spPr>
          <a:xfrm>
            <a:off x="831850" y="3979507"/>
            <a:ext cx="304800" cy="67981"/>
          </a:xfrm>
          <a:prstGeom prst="rect">
            <a:avLst/>
          </a:prstGeom>
          <a:solidFill>
            <a:srgbClr val="009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7268002" y="6634556"/>
            <a:ext cx="2458528" cy="198188"/>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3144357638"/>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14.xml"/><Relationship Id="rId7" Type="http://schemas.openxmlformats.org/officeDocument/2006/relationships/tags" Target="../tags/tag11.xml"/><Relationship Id="rId12"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10.xml"/><Relationship Id="rId11" Type="http://schemas.openxmlformats.org/officeDocument/2006/relationships/hyperlink" Target="mailto:gwagner@columbia.edu" TargetMode="External"/><Relationship Id="rId5" Type="http://schemas.openxmlformats.org/officeDocument/2006/relationships/theme" Target="../theme/theme2.xml"/><Relationship Id="rId10" Type="http://schemas.openxmlformats.org/officeDocument/2006/relationships/hyperlink" Target="https://creativecommons.org/licenses/by/4.0/" TargetMode="External"/><Relationship Id="rId4" Type="http://schemas.openxmlformats.org/officeDocument/2006/relationships/slideLayout" Target="../slideLayouts/slideLayout15.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p:cNvGraphicFramePr>
          <p:nvPr userDrawn="1">
            <p:custDataLst>
              <p:tags r:id="rId14"/>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503" imgH="503" progId="TCLayout.ActiveDocument.1">
                  <p:embed/>
                </p:oleObj>
              </mc:Choice>
              <mc:Fallback>
                <p:oleObj name="think-cell Slide" r:id="rId15"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Steel Background v231101-GF</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3"/>
    </p:custDataLst>
    <p:extLst>
      <p:ext uri="{BB962C8B-B14F-4D97-AF65-F5344CB8AC3E}">
        <p14:creationId xmlns:p14="http://schemas.microsoft.com/office/powerpoint/2010/main" val="411175702"/>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 id="2147483710" r:id="rId4"/>
    <p:sldLayoutId id="2147483679" r:id="rId5"/>
    <p:sldLayoutId id="2147483733" r:id="rId6"/>
    <p:sldLayoutId id="2147483734" r:id="rId7"/>
    <p:sldLayoutId id="2147483735" r:id="rId8"/>
    <p:sldLayoutId id="2147483736" r:id="rId9"/>
    <p:sldLayoutId id="2147483740" r:id="rId10"/>
    <p:sldLayoutId id="2147483741" r:id="rId11"/>
  </p:sldLayoutIdLst>
  <p:hf hdr="0" dt="0"/>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p:cNvGraphicFramePr>
          <p:nvPr userDrawn="1">
            <p:custDataLst>
              <p:tags r:id="rId7"/>
            </p:custDataLst>
            <p:extLst>
              <p:ext uri="{D42A27DB-BD31-4B8C-83A1-F6EECF244321}">
                <p14:modId xmlns:p14="http://schemas.microsoft.com/office/powerpoint/2010/main" val="1833228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03" imgH="503" progId="TCLayout.ActiveDocument.1">
                  <p:embed/>
                </p:oleObj>
              </mc:Choice>
              <mc:Fallback>
                <p:oleObj name="think-cell Slide" r:id="rId8"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Steel Background v231101-GF</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pPr marL="0" indent="0">
              <a:spcBef>
                <a:spcPts val="0"/>
              </a:spcBef>
              <a:buNone/>
            </a:pPr>
            <a:r>
              <a:rPr lang="en-US" sz="800">
                <a:solidFill>
                  <a:srgbClr val="000000"/>
                </a:solidFill>
              </a:rPr>
              <a:t>Source: Name with link (year)</a:t>
            </a:r>
          </a:p>
          <a:p>
            <a:pPr marL="0" indent="0">
              <a:spcBef>
                <a:spcPts val="0"/>
              </a:spcBef>
              <a:buNone/>
            </a:pPr>
            <a:r>
              <a:rPr lang="en-US" sz="800">
                <a:solidFill>
                  <a:srgbClr val="000000"/>
                </a:solidFill>
              </a:rPr>
              <a:t>Credit: Names (date); share/adapt </a:t>
            </a:r>
            <a:r>
              <a:rPr lang="en-US" sz="800">
                <a:solidFill>
                  <a:srgbClr val="000000"/>
                </a:solidFill>
                <a:hlinkClick r:id="rId10"/>
              </a:rPr>
              <a:t>with attribution</a:t>
            </a:r>
            <a:r>
              <a:rPr lang="en-US" sz="800">
                <a:solidFill>
                  <a:srgbClr val="000000"/>
                </a:solidFill>
              </a:rPr>
              <a:t>. Contact: </a:t>
            </a:r>
            <a:r>
              <a:rPr lang="en-US" sz="800">
                <a:solidFill>
                  <a:srgbClr val="000000"/>
                </a:solidFill>
                <a:hlinkClick r:id="rId11"/>
              </a:rPr>
              <a:t>gwagner@columbia.edu</a:t>
            </a:r>
            <a:r>
              <a:rPr lang="en-US" sz="800">
                <a:solidFill>
                  <a:srgbClr val="000000"/>
                </a:solidFill>
              </a:rPr>
              <a:t> </a:t>
            </a:r>
          </a:p>
        </p:txBody>
      </p:sp>
      <p:sp>
        <p:nvSpPr>
          <p:cNvPr id="6" name="Slide Number Placeholder 5">
            <a:extLst>
              <a:ext uri="{FF2B5EF4-FFF2-40B4-BE49-F238E27FC236}">
                <a16:creationId xmlns:a16="http://schemas.microsoft.com/office/drawing/2014/main" id="{468BC846-9B1C-A973-F57F-2A0C9EF91C8D}"/>
              </a:ext>
            </a:extLst>
          </p:cNvPr>
          <p:cNvSpPr>
            <a:spLocks noGrp="1"/>
          </p:cNvSpPr>
          <p:nvPr>
            <p:ph type="sldNum" sz="quarter" idx="4"/>
          </p:nvPr>
        </p:nvSpPr>
        <p:spPr>
          <a:xfrm>
            <a:off x="10863072" y="280303"/>
            <a:ext cx="996696" cy="219456"/>
          </a:xfrm>
          <a:prstGeom prst="rect">
            <a:avLst/>
          </a:prstGeom>
        </p:spPr>
        <p:txBody>
          <a:bodyPr lIns="91440" tIns="45720" rIns="91440" bIns="45720" anchor="ctr"/>
          <a:lstStyle>
            <a:lvl1pPr algn="r">
              <a:defRPr sz="800">
                <a:latin typeface="Arial" panose="020B0604020202020204" pitchFamily="34" charset="0"/>
                <a:cs typeface="Arial" panose="020B0604020202020204" pitchFamily="34" charset="0"/>
              </a:defRPr>
            </a:lvl1pPr>
          </a:lstStyle>
          <a:p>
            <a:fld id="{3C1F68CC-F9E4-E746-A4D4-2021E8245E0E}" type="slidenum">
              <a:rPr lang="en-US" smtClean="0"/>
              <a:pPr/>
              <a:t>‹#›</a:t>
            </a:fld>
            <a:r>
              <a:rPr lang="en-US" dirty="0"/>
              <a:t> of &lt;total&gt;</a:t>
            </a:r>
          </a:p>
        </p:txBody>
      </p:sp>
      <p:cxnSp>
        <p:nvCxnSpPr>
          <p:cNvPr id="9" name="Straight Connector 8">
            <a:extLst>
              <a:ext uri="{FF2B5EF4-FFF2-40B4-BE49-F238E27FC236}">
                <a16:creationId xmlns:a16="http://schemas.microsoft.com/office/drawing/2014/main" id="{7395F338-471E-FA38-41D0-3375145984B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559473" y="6392206"/>
            <a:ext cx="2302327" cy="385640"/>
          </a:xfrm>
          <a:prstGeom prst="rect">
            <a:avLst/>
          </a:prstGeom>
        </p:spPr>
      </p:pic>
    </p:spTree>
    <p:custDataLst>
      <p:tags r:id="rId6"/>
    </p:custDataLst>
    <p:extLst>
      <p:ext uri="{BB962C8B-B14F-4D97-AF65-F5344CB8AC3E}">
        <p14:creationId xmlns:p14="http://schemas.microsoft.com/office/powerpoint/2010/main" val="142871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48" r:id="rId3"/>
    <p:sldLayoutId id="2147483651" r:id="rId4"/>
  </p:sldLayoutIdLst>
  <p:hf hdr="0" dt="0"/>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hyperlink" Target="https://pmc.ncbi.nlm.nih.gov/articles/PMC7938222/" TargetMode="External"/><Relationship Id="rId18" Type="http://schemas.openxmlformats.org/officeDocument/2006/relationships/hyperlink" Target="https://business.columbia.edu/insights/climate/sustainable-proteins" TargetMode="External"/><Relationship Id="rId3" Type="http://schemas.openxmlformats.org/officeDocument/2006/relationships/tags" Target="../tags/tag196.xml"/><Relationship Id="rId7" Type="http://schemas.openxmlformats.org/officeDocument/2006/relationships/oleObject" Target="../embeddings/oleObject20.bin"/><Relationship Id="rId12" Type="http://schemas.openxmlformats.org/officeDocument/2006/relationships/hyperlink" Target="https://pmc.ncbi.nlm.nih.gov/articles/PMC7419064/#:~:text=With%20more%20frequent%20extreme%20weather,for%20disease%20incidence%20and%20death." TargetMode="External"/><Relationship Id="rId17" Type="http://schemas.openxmlformats.org/officeDocument/2006/relationships/hyperlink" Target="https://business.columbia.edu/insights/climate/cki" TargetMode="External"/><Relationship Id="rId2" Type="http://schemas.openxmlformats.org/officeDocument/2006/relationships/tags" Target="../tags/tag195.xml"/><Relationship Id="rId16" Type="http://schemas.openxmlformats.org/officeDocument/2006/relationships/hyperlink" Target="https://business.columbia.edu/faculty/people/gernot-wagner" TargetMode="External"/><Relationship Id="rId1" Type="http://schemas.openxmlformats.org/officeDocument/2006/relationships/tags" Target="../tags/tag194.xml"/><Relationship Id="rId6" Type="http://schemas.openxmlformats.org/officeDocument/2006/relationships/notesSlide" Target="../notesSlides/notesSlide8.xml"/><Relationship Id="rId11" Type="http://schemas.openxmlformats.org/officeDocument/2006/relationships/image" Target="../media/image18.png"/><Relationship Id="rId5" Type="http://schemas.openxmlformats.org/officeDocument/2006/relationships/slideLayout" Target="../slideLayouts/slideLayout7.xml"/><Relationship Id="rId15" Type="http://schemas.openxmlformats.org/officeDocument/2006/relationships/hyperlink" Target="https://climatechange.chicago.gov/climate-impacts/climate-impacts-agriculture-and-food-supply#:~:text=Heat%20stress%20affects%20animals%20both,forage%20available%20to%20grazing%20livestock." TargetMode="External"/><Relationship Id="rId10" Type="http://schemas.openxmlformats.org/officeDocument/2006/relationships/image" Target="../media/image17.png"/><Relationship Id="rId4" Type="http://schemas.openxmlformats.org/officeDocument/2006/relationships/tags" Target="../tags/tag197.xml"/><Relationship Id="rId9" Type="http://schemas.openxmlformats.org/officeDocument/2006/relationships/image" Target="../media/image16.png"/><Relationship Id="rId14" Type="http://schemas.openxmlformats.org/officeDocument/2006/relationships/hyperlink" Target="https://www.usda.gov/sites/default/files/documents/CC%20and%20Agriculture%20Report%20(02-04-2013)b.pdf" TargetMode="External"/></Relationships>
</file>

<file path=ppt/slides/_rels/slide11.xml.rels><?xml version="1.0" encoding="UTF-8" standalone="yes"?>
<Relationships xmlns="http://schemas.openxmlformats.org/package/2006/relationships"><Relationship Id="rId13" Type="http://schemas.openxmlformats.org/officeDocument/2006/relationships/tags" Target="../tags/tag210.xml"/><Relationship Id="rId18" Type="http://schemas.openxmlformats.org/officeDocument/2006/relationships/tags" Target="../tags/tag215.xml"/><Relationship Id="rId26" Type="http://schemas.openxmlformats.org/officeDocument/2006/relationships/tags" Target="../tags/tag223.xml"/><Relationship Id="rId39" Type="http://schemas.openxmlformats.org/officeDocument/2006/relationships/image" Target="../media/image15.emf"/><Relationship Id="rId21" Type="http://schemas.openxmlformats.org/officeDocument/2006/relationships/tags" Target="../tags/tag218.xml"/><Relationship Id="rId34" Type="http://schemas.openxmlformats.org/officeDocument/2006/relationships/tags" Target="../tags/tag231.xml"/><Relationship Id="rId42" Type="http://schemas.openxmlformats.org/officeDocument/2006/relationships/hyperlink" Target="https://start.org/Projects/AIACC_Project/Final%20Reports/Final%20Reports/FinalRept_AIACC_LA27.pdf" TargetMode="External"/><Relationship Id="rId47" Type="http://schemas.openxmlformats.org/officeDocument/2006/relationships/image" Target="../media/image20.svg"/><Relationship Id="rId50" Type="http://schemas.openxmlformats.org/officeDocument/2006/relationships/image" Target="../media/image23.png"/><Relationship Id="rId7" Type="http://schemas.openxmlformats.org/officeDocument/2006/relationships/tags" Target="../tags/tag204.xml"/><Relationship Id="rId2" Type="http://schemas.openxmlformats.org/officeDocument/2006/relationships/tags" Target="../tags/tag199.xml"/><Relationship Id="rId16" Type="http://schemas.openxmlformats.org/officeDocument/2006/relationships/tags" Target="../tags/tag213.xml"/><Relationship Id="rId29" Type="http://schemas.openxmlformats.org/officeDocument/2006/relationships/tags" Target="../tags/tag226.xml"/><Relationship Id="rId11" Type="http://schemas.openxmlformats.org/officeDocument/2006/relationships/tags" Target="../tags/tag208.xml"/><Relationship Id="rId24" Type="http://schemas.openxmlformats.org/officeDocument/2006/relationships/tags" Target="../tags/tag221.xml"/><Relationship Id="rId32" Type="http://schemas.openxmlformats.org/officeDocument/2006/relationships/tags" Target="../tags/tag229.xml"/><Relationship Id="rId37" Type="http://schemas.openxmlformats.org/officeDocument/2006/relationships/notesSlide" Target="../notesSlides/notesSlide9.xml"/><Relationship Id="rId40" Type="http://schemas.openxmlformats.org/officeDocument/2006/relationships/chart" Target="../charts/chart4.xml"/><Relationship Id="rId45" Type="http://schemas.openxmlformats.org/officeDocument/2006/relationships/hyperlink" Target="https://business.columbia.edu/insights/climate/sustainable-proteins" TargetMode="External"/><Relationship Id="rId53" Type="http://schemas.openxmlformats.org/officeDocument/2006/relationships/image" Target="../media/image26.svg"/><Relationship Id="rId5" Type="http://schemas.openxmlformats.org/officeDocument/2006/relationships/tags" Target="../tags/tag202.xml"/><Relationship Id="rId10" Type="http://schemas.openxmlformats.org/officeDocument/2006/relationships/tags" Target="../tags/tag207.xml"/><Relationship Id="rId19" Type="http://schemas.openxmlformats.org/officeDocument/2006/relationships/tags" Target="../tags/tag216.xml"/><Relationship Id="rId31" Type="http://schemas.openxmlformats.org/officeDocument/2006/relationships/tags" Target="../tags/tag228.xml"/><Relationship Id="rId44" Type="http://schemas.openxmlformats.org/officeDocument/2006/relationships/hyperlink" Target="https://business.columbia.edu/insights/climate/cki" TargetMode="External"/><Relationship Id="rId52" Type="http://schemas.openxmlformats.org/officeDocument/2006/relationships/image" Target="../media/image25.png"/><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 Id="rId22" Type="http://schemas.openxmlformats.org/officeDocument/2006/relationships/tags" Target="../tags/tag219.xml"/><Relationship Id="rId27" Type="http://schemas.openxmlformats.org/officeDocument/2006/relationships/tags" Target="../tags/tag224.xml"/><Relationship Id="rId30" Type="http://schemas.openxmlformats.org/officeDocument/2006/relationships/tags" Target="../tags/tag227.xml"/><Relationship Id="rId35" Type="http://schemas.openxmlformats.org/officeDocument/2006/relationships/tags" Target="../tags/tag232.xml"/><Relationship Id="rId43" Type="http://schemas.openxmlformats.org/officeDocument/2006/relationships/hyperlink" Target="https://business.columbia.edu/faculty/people/gernot-wagner" TargetMode="External"/><Relationship Id="rId48" Type="http://schemas.openxmlformats.org/officeDocument/2006/relationships/image" Target="../media/image21.png"/><Relationship Id="rId8" Type="http://schemas.openxmlformats.org/officeDocument/2006/relationships/tags" Target="../tags/tag205.xml"/><Relationship Id="rId51" Type="http://schemas.openxmlformats.org/officeDocument/2006/relationships/image" Target="../media/image24.png"/><Relationship Id="rId3" Type="http://schemas.openxmlformats.org/officeDocument/2006/relationships/tags" Target="../tags/tag200.xml"/><Relationship Id="rId12" Type="http://schemas.openxmlformats.org/officeDocument/2006/relationships/tags" Target="../tags/tag209.xml"/><Relationship Id="rId17" Type="http://schemas.openxmlformats.org/officeDocument/2006/relationships/tags" Target="../tags/tag214.xml"/><Relationship Id="rId25" Type="http://schemas.openxmlformats.org/officeDocument/2006/relationships/tags" Target="../tags/tag222.xml"/><Relationship Id="rId33" Type="http://schemas.openxmlformats.org/officeDocument/2006/relationships/tags" Target="../tags/tag230.xml"/><Relationship Id="rId38" Type="http://schemas.openxmlformats.org/officeDocument/2006/relationships/oleObject" Target="../embeddings/oleObject21.bin"/><Relationship Id="rId46" Type="http://schemas.openxmlformats.org/officeDocument/2006/relationships/image" Target="../media/image19.png"/><Relationship Id="rId20" Type="http://schemas.openxmlformats.org/officeDocument/2006/relationships/tags" Target="../tags/tag217.xml"/><Relationship Id="rId41" Type="http://schemas.openxmlformats.org/officeDocument/2006/relationships/hyperlink" Target="https://doi.org/10.1016/j.oneear.2024.02.003" TargetMode="External"/><Relationship Id="rId1" Type="http://schemas.openxmlformats.org/officeDocument/2006/relationships/tags" Target="../tags/tag198.xml"/><Relationship Id="rId6" Type="http://schemas.openxmlformats.org/officeDocument/2006/relationships/tags" Target="../tags/tag203.xml"/><Relationship Id="rId15" Type="http://schemas.openxmlformats.org/officeDocument/2006/relationships/tags" Target="../tags/tag212.xml"/><Relationship Id="rId23" Type="http://schemas.openxmlformats.org/officeDocument/2006/relationships/tags" Target="../tags/tag220.xml"/><Relationship Id="rId28" Type="http://schemas.openxmlformats.org/officeDocument/2006/relationships/tags" Target="../tags/tag225.xml"/><Relationship Id="rId36" Type="http://schemas.openxmlformats.org/officeDocument/2006/relationships/slideLayout" Target="../slideLayouts/slideLayout8.xml"/><Relationship Id="rId49" Type="http://schemas.openxmlformats.org/officeDocument/2006/relationships/image" Target="../media/image22.svg"/></Relationships>
</file>

<file path=ppt/slides/_rels/slide12.xml.rels><?xml version="1.0" encoding="UTF-8" standalone="yes"?>
<Relationships xmlns="http://schemas.openxmlformats.org/package/2006/relationships"><Relationship Id="rId117" Type="http://schemas.openxmlformats.org/officeDocument/2006/relationships/tags" Target="../tags/tag349.xml"/><Relationship Id="rId21" Type="http://schemas.openxmlformats.org/officeDocument/2006/relationships/tags" Target="../tags/tag253.xml"/><Relationship Id="rId42" Type="http://schemas.openxmlformats.org/officeDocument/2006/relationships/tags" Target="../tags/tag274.xml"/><Relationship Id="rId63" Type="http://schemas.openxmlformats.org/officeDocument/2006/relationships/tags" Target="../tags/tag295.xml"/><Relationship Id="rId84" Type="http://schemas.openxmlformats.org/officeDocument/2006/relationships/tags" Target="../tags/tag316.xml"/><Relationship Id="rId138" Type="http://schemas.openxmlformats.org/officeDocument/2006/relationships/tags" Target="../tags/tag370.xml"/><Relationship Id="rId159" Type="http://schemas.openxmlformats.org/officeDocument/2006/relationships/tags" Target="../tags/tag391.xml"/><Relationship Id="rId170" Type="http://schemas.openxmlformats.org/officeDocument/2006/relationships/tags" Target="../tags/tag402.xml"/><Relationship Id="rId191" Type="http://schemas.openxmlformats.org/officeDocument/2006/relationships/tags" Target="../tags/tag423.xml"/><Relationship Id="rId205" Type="http://schemas.openxmlformats.org/officeDocument/2006/relationships/tags" Target="../tags/tag437.xml"/><Relationship Id="rId226" Type="http://schemas.openxmlformats.org/officeDocument/2006/relationships/tags" Target="../tags/tag458.xml"/><Relationship Id="rId247" Type="http://schemas.openxmlformats.org/officeDocument/2006/relationships/image" Target="../media/image22.svg"/><Relationship Id="rId107" Type="http://schemas.openxmlformats.org/officeDocument/2006/relationships/tags" Target="../tags/tag339.xml"/><Relationship Id="rId11" Type="http://schemas.openxmlformats.org/officeDocument/2006/relationships/tags" Target="../tags/tag243.xml"/><Relationship Id="rId32" Type="http://schemas.openxmlformats.org/officeDocument/2006/relationships/tags" Target="../tags/tag264.xml"/><Relationship Id="rId53" Type="http://schemas.openxmlformats.org/officeDocument/2006/relationships/tags" Target="../tags/tag285.xml"/><Relationship Id="rId74" Type="http://schemas.openxmlformats.org/officeDocument/2006/relationships/tags" Target="../tags/tag306.xml"/><Relationship Id="rId128" Type="http://schemas.openxmlformats.org/officeDocument/2006/relationships/tags" Target="../tags/tag360.xml"/><Relationship Id="rId149" Type="http://schemas.openxmlformats.org/officeDocument/2006/relationships/tags" Target="../tags/tag381.xml"/><Relationship Id="rId5" Type="http://schemas.openxmlformats.org/officeDocument/2006/relationships/tags" Target="../tags/tag237.xml"/><Relationship Id="rId95" Type="http://schemas.openxmlformats.org/officeDocument/2006/relationships/tags" Target="../tags/tag327.xml"/><Relationship Id="rId160" Type="http://schemas.openxmlformats.org/officeDocument/2006/relationships/tags" Target="../tags/tag392.xml"/><Relationship Id="rId181" Type="http://schemas.openxmlformats.org/officeDocument/2006/relationships/tags" Target="../tags/tag413.xml"/><Relationship Id="rId216" Type="http://schemas.openxmlformats.org/officeDocument/2006/relationships/tags" Target="../tags/tag448.xml"/><Relationship Id="rId237" Type="http://schemas.openxmlformats.org/officeDocument/2006/relationships/oleObject" Target="../embeddings/oleObject22.bin"/><Relationship Id="rId22" Type="http://schemas.openxmlformats.org/officeDocument/2006/relationships/tags" Target="../tags/tag254.xml"/><Relationship Id="rId43" Type="http://schemas.openxmlformats.org/officeDocument/2006/relationships/tags" Target="../tags/tag275.xml"/><Relationship Id="rId64" Type="http://schemas.openxmlformats.org/officeDocument/2006/relationships/tags" Target="../tags/tag296.xml"/><Relationship Id="rId118" Type="http://schemas.openxmlformats.org/officeDocument/2006/relationships/tags" Target="../tags/tag350.xml"/><Relationship Id="rId139" Type="http://schemas.openxmlformats.org/officeDocument/2006/relationships/tags" Target="../tags/tag371.xml"/><Relationship Id="rId85" Type="http://schemas.openxmlformats.org/officeDocument/2006/relationships/tags" Target="../tags/tag317.xml"/><Relationship Id="rId150" Type="http://schemas.openxmlformats.org/officeDocument/2006/relationships/tags" Target="../tags/tag382.xml"/><Relationship Id="rId171" Type="http://schemas.openxmlformats.org/officeDocument/2006/relationships/tags" Target="../tags/tag403.xml"/><Relationship Id="rId192" Type="http://schemas.openxmlformats.org/officeDocument/2006/relationships/tags" Target="../tags/tag424.xml"/><Relationship Id="rId206" Type="http://schemas.openxmlformats.org/officeDocument/2006/relationships/tags" Target="../tags/tag438.xml"/><Relationship Id="rId227" Type="http://schemas.openxmlformats.org/officeDocument/2006/relationships/tags" Target="../tags/tag459.xml"/><Relationship Id="rId248" Type="http://schemas.openxmlformats.org/officeDocument/2006/relationships/image" Target="../media/image27.png"/><Relationship Id="rId12" Type="http://schemas.openxmlformats.org/officeDocument/2006/relationships/tags" Target="../tags/tag244.xml"/><Relationship Id="rId33" Type="http://schemas.openxmlformats.org/officeDocument/2006/relationships/tags" Target="../tags/tag265.xml"/><Relationship Id="rId108" Type="http://schemas.openxmlformats.org/officeDocument/2006/relationships/tags" Target="../tags/tag340.xml"/><Relationship Id="rId129" Type="http://schemas.openxmlformats.org/officeDocument/2006/relationships/tags" Target="../tags/tag361.xml"/><Relationship Id="rId54" Type="http://schemas.openxmlformats.org/officeDocument/2006/relationships/tags" Target="../tags/tag286.xml"/><Relationship Id="rId75" Type="http://schemas.openxmlformats.org/officeDocument/2006/relationships/tags" Target="../tags/tag307.xml"/><Relationship Id="rId96" Type="http://schemas.openxmlformats.org/officeDocument/2006/relationships/tags" Target="../tags/tag328.xml"/><Relationship Id="rId140" Type="http://schemas.openxmlformats.org/officeDocument/2006/relationships/tags" Target="../tags/tag372.xml"/><Relationship Id="rId161" Type="http://schemas.openxmlformats.org/officeDocument/2006/relationships/tags" Target="../tags/tag393.xml"/><Relationship Id="rId182" Type="http://schemas.openxmlformats.org/officeDocument/2006/relationships/tags" Target="../tags/tag414.xml"/><Relationship Id="rId217" Type="http://schemas.openxmlformats.org/officeDocument/2006/relationships/tags" Target="../tags/tag449.xml"/><Relationship Id="rId6" Type="http://schemas.openxmlformats.org/officeDocument/2006/relationships/tags" Target="../tags/tag238.xml"/><Relationship Id="rId238" Type="http://schemas.openxmlformats.org/officeDocument/2006/relationships/image" Target="../media/image13.emf"/><Relationship Id="rId23" Type="http://schemas.openxmlformats.org/officeDocument/2006/relationships/tags" Target="../tags/tag255.xml"/><Relationship Id="rId119" Type="http://schemas.openxmlformats.org/officeDocument/2006/relationships/tags" Target="../tags/tag351.xml"/><Relationship Id="rId44" Type="http://schemas.openxmlformats.org/officeDocument/2006/relationships/tags" Target="../tags/tag276.xml"/><Relationship Id="rId65" Type="http://schemas.openxmlformats.org/officeDocument/2006/relationships/tags" Target="../tags/tag297.xml"/><Relationship Id="rId86" Type="http://schemas.openxmlformats.org/officeDocument/2006/relationships/tags" Target="../tags/tag318.xml"/><Relationship Id="rId130" Type="http://schemas.openxmlformats.org/officeDocument/2006/relationships/tags" Target="../tags/tag362.xml"/><Relationship Id="rId151" Type="http://schemas.openxmlformats.org/officeDocument/2006/relationships/tags" Target="../tags/tag383.xml"/><Relationship Id="rId172" Type="http://schemas.openxmlformats.org/officeDocument/2006/relationships/tags" Target="../tags/tag404.xml"/><Relationship Id="rId193" Type="http://schemas.openxmlformats.org/officeDocument/2006/relationships/tags" Target="../tags/tag425.xml"/><Relationship Id="rId207" Type="http://schemas.openxmlformats.org/officeDocument/2006/relationships/tags" Target="../tags/tag439.xml"/><Relationship Id="rId228" Type="http://schemas.openxmlformats.org/officeDocument/2006/relationships/tags" Target="../tags/tag460.xml"/><Relationship Id="rId249" Type="http://schemas.openxmlformats.org/officeDocument/2006/relationships/image" Target="../media/image25.png"/><Relationship Id="rId13" Type="http://schemas.openxmlformats.org/officeDocument/2006/relationships/tags" Target="../tags/tag245.xml"/><Relationship Id="rId109" Type="http://schemas.openxmlformats.org/officeDocument/2006/relationships/tags" Target="../tags/tag341.xml"/><Relationship Id="rId34" Type="http://schemas.openxmlformats.org/officeDocument/2006/relationships/tags" Target="../tags/tag266.xml"/><Relationship Id="rId55" Type="http://schemas.openxmlformats.org/officeDocument/2006/relationships/tags" Target="../tags/tag287.xml"/><Relationship Id="rId76" Type="http://schemas.openxmlformats.org/officeDocument/2006/relationships/tags" Target="../tags/tag308.xml"/><Relationship Id="rId97" Type="http://schemas.openxmlformats.org/officeDocument/2006/relationships/tags" Target="../tags/tag329.xml"/><Relationship Id="rId120" Type="http://schemas.openxmlformats.org/officeDocument/2006/relationships/tags" Target="../tags/tag352.xml"/><Relationship Id="rId141" Type="http://schemas.openxmlformats.org/officeDocument/2006/relationships/tags" Target="../tags/tag373.xml"/><Relationship Id="rId7" Type="http://schemas.openxmlformats.org/officeDocument/2006/relationships/tags" Target="../tags/tag239.xml"/><Relationship Id="rId162" Type="http://schemas.openxmlformats.org/officeDocument/2006/relationships/tags" Target="../tags/tag394.xml"/><Relationship Id="rId183" Type="http://schemas.openxmlformats.org/officeDocument/2006/relationships/tags" Target="../tags/tag415.xml"/><Relationship Id="rId218" Type="http://schemas.openxmlformats.org/officeDocument/2006/relationships/tags" Target="../tags/tag450.xml"/><Relationship Id="rId239" Type="http://schemas.openxmlformats.org/officeDocument/2006/relationships/hyperlink" Target="https://doi.org/10.1016/j.oneear.2024.02.003" TargetMode="External"/><Relationship Id="rId250" Type="http://schemas.openxmlformats.org/officeDocument/2006/relationships/image" Target="../media/image26.svg"/><Relationship Id="rId24" Type="http://schemas.openxmlformats.org/officeDocument/2006/relationships/tags" Target="../tags/tag256.xml"/><Relationship Id="rId45" Type="http://schemas.openxmlformats.org/officeDocument/2006/relationships/tags" Target="../tags/tag277.xml"/><Relationship Id="rId66" Type="http://schemas.openxmlformats.org/officeDocument/2006/relationships/tags" Target="../tags/tag298.xml"/><Relationship Id="rId87" Type="http://schemas.openxmlformats.org/officeDocument/2006/relationships/tags" Target="../tags/tag319.xml"/><Relationship Id="rId110" Type="http://schemas.openxmlformats.org/officeDocument/2006/relationships/tags" Target="../tags/tag342.xml"/><Relationship Id="rId131" Type="http://schemas.openxmlformats.org/officeDocument/2006/relationships/tags" Target="../tags/tag363.xml"/><Relationship Id="rId152" Type="http://schemas.openxmlformats.org/officeDocument/2006/relationships/tags" Target="../tags/tag384.xml"/><Relationship Id="rId173" Type="http://schemas.openxmlformats.org/officeDocument/2006/relationships/tags" Target="../tags/tag405.xml"/><Relationship Id="rId194" Type="http://schemas.openxmlformats.org/officeDocument/2006/relationships/tags" Target="../tags/tag426.xml"/><Relationship Id="rId208" Type="http://schemas.openxmlformats.org/officeDocument/2006/relationships/tags" Target="../tags/tag440.xml"/><Relationship Id="rId229" Type="http://schemas.openxmlformats.org/officeDocument/2006/relationships/tags" Target="../tags/tag461.xml"/><Relationship Id="rId240" Type="http://schemas.openxmlformats.org/officeDocument/2006/relationships/hyperlink" Target="https://business.columbia.edu/faculty/people/gernot-wagner" TargetMode="External"/><Relationship Id="rId14" Type="http://schemas.openxmlformats.org/officeDocument/2006/relationships/tags" Target="../tags/tag246.xml"/><Relationship Id="rId35" Type="http://schemas.openxmlformats.org/officeDocument/2006/relationships/tags" Target="../tags/tag267.xml"/><Relationship Id="rId56" Type="http://schemas.openxmlformats.org/officeDocument/2006/relationships/tags" Target="../tags/tag288.xml"/><Relationship Id="rId77" Type="http://schemas.openxmlformats.org/officeDocument/2006/relationships/tags" Target="../tags/tag309.xml"/><Relationship Id="rId100" Type="http://schemas.openxmlformats.org/officeDocument/2006/relationships/tags" Target="../tags/tag332.xml"/><Relationship Id="rId8" Type="http://schemas.openxmlformats.org/officeDocument/2006/relationships/tags" Target="../tags/tag240.xml"/><Relationship Id="rId98" Type="http://schemas.openxmlformats.org/officeDocument/2006/relationships/tags" Target="../tags/tag330.xml"/><Relationship Id="rId121" Type="http://schemas.openxmlformats.org/officeDocument/2006/relationships/tags" Target="../tags/tag353.xml"/><Relationship Id="rId142" Type="http://schemas.openxmlformats.org/officeDocument/2006/relationships/tags" Target="../tags/tag374.xml"/><Relationship Id="rId163" Type="http://schemas.openxmlformats.org/officeDocument/2006/relationships/tags" Target="../tags/tag395.xml"/><Relationship Id="rId184" Type="http://schemas.openxmlformats.org/officeDocument/2006/relationships/tags" Target="../tags/tag416.xml"/><Relationship Id="rId219" Type="http://schemas.openxmlformats.org/officeDocument/2006/relationships/tags" Target="../tags/tag451.xml"/><Relationship Id="rId230" Type="http://schemas.openxmlformats.org/officeDocument/2006/relationships/tags" Target="../tags/tag462.xml"/><Relationship Id="rId25" Type="http://schemas.openxmlformats.org/officeDocument/2006/relationships/tags" Target="../tags/tag257.xml"/><Relationship Id="rId46" Type="http://schemas.openxmlformats.org/officeDocument/2006/relationships/tags" Target="../tags/tag278.xml"/><Relationship Id="rId67" Type="http://schemas.openxmlformats.org/officeDocument/2006/relationships/tags" Target="../tags/tag299.xml"/><Relationship Id="rId88" Type="http://schemas.openxmlformats.org/officeDocument/2006/relationships/tags" Target="../tags/tag320.xml"/><Relationship Id="rId111" Type="http://schemas.openxmlformats.org/officeDocument/2006/relationships/tags" Target="../tags/tag343.xml"/><Relationship Id="rId132" Type="http://schemas.openxmlformats.org/officeDocument/2006/relationships/tags" Target="../tags/tag364.xml"/><Relationship Id="rId153" Type="http://schemas.openxmlformats.org/officeDocument/2006/relationships/tags" Target="../tags/tag385.xml"/><Relationship Id="rId174" Type="http://schemas.openxmlformats.org/officeDocument/2006/relationships/tags" Target="../tags/tag406.xml"/><Relationship Id="rId195" Type="http://schemas.openxmlformats.org/officeDocument/2006/relationships/tags" Target="../tags/tag427.xml"/><Relationship Id="rId209" Type="http://schemas.openxmlformats.org/officeDocument/2006/relationships/tags" Target="../tags/tag441.xml"/><Relationship Id="rId220" Type="http://schemas.openxmlformats.org/officeDocument/2006/relationships/tags" Target="../tags/tag452.xml"/><Relationship Id="rId241" Type="http://schemas.openxmlformats.org/officeDocument/2006/relationships/hyperlink" Target="https://business.columbia.edu/insights/climate/cki" TargetMode="External"/><Relationship Id="rId15" Type="http://schemas.openxmlformats.org/officeDocument/2006/relationships/tags" Target="../tags/tag247.xml"/><Relationship Id="rId36" Type="http://schemas.openxmlformats.org/officeDocument/2006/relationships/tags" Target="../tags/tag268.xml"/><Relationship Id="rId57" Type="http://schemas.openxmlformats.org/officeDocument/2006/relationships/tags" Target="../tags/tag289.xml"/><Relationship Id="rId78" Type="http://schemas.openxmlformats.org/officeDocument/2006/relationships/tags" Target="../tags/tag310.xml"/><Relationship Id="rId99" Type="http://schemas.openxmlformats.org/officeDocument/2006/relationships/tags" Target="../tags/tag331.xml"/><Relationship Id="rId101" Type="http://schemas.openxmlformats.org/officeDocument/2006/relationships/tags" Target="../tags/tag333.xml"/><Relationship Id="rId122" Type="http://schemas.openxmlformats.org/officeDocument/2006/relationships/tags" Target="../tags/tag354.xml"/><Relationship Id="rId143" Type="http://schemas.openxmlformats.org/officeDocument/2006/relationships/tags" Target="../tags/tag375.xml"/><Relationship Id="rId164" Type="http://schemas.openxmlformats.org/officeDocument/2006/relationships/tags" Target="../tags/tag396.xml"/><Relationship Id="rId185" Type="http://schemas.openxmlformats.org/officeDocument/2006/relationships/tags" Target="../tags/tag417.xml"/><Relationship Id="rId4" Type="http://schemas.openxmlformats.org/officeDocument/2006/relationships/tags" Target="../tags/tag236.xml"/><Relationship Id="rId9" Type="http://schemas.openxmlformats.org/officeDocument/2006/relationships/tags" Target="../tags/tag241.xml"/><Relationship Id="rId180" Type="http://schemas.openxmlformats.org/officeDocument/2006/relationships/tags" Target="../tags/tag412.xml"/><Relationship Id="rId210" Type="http://schemas.openxmlformats.org/officeDocument/2006/relationships/tags" Target="../tags/tag442.xml"/><Relationship Id="rId215" Type="http://schemas.openxmlformats.org/officeDocument/2006/relationships/tags" Target="../tags/tag447.xml"/><Relationship Id="rId236" Type="http://schemas.openxmlformats.org/officeDocument/2006/relationships/notesSlide" Target="../notesSlides/notesSlide10.xml"/><Relationship Id="rId26" Type="http://schemas.openxmlformats.org/officeDocument/2006/relationships/tags" Target="../tags/tag258.xml"/><Relationship Id="rId231" Type="http://schemas.openxmlformats.org/officeDocument/2006/relationships/tags" Target="../tags/tag463.xml"/><Relationship Id="rId47" Type="http://schemas.openxmlformats.org/officeDocument/2006/relationships/tags" Target="../tags/tag279.xml"/><Relationship Id="rId68" Type="http://schemas.openxmlformats.org/officeDocument/2006/relationships/tags" Target="../tags/tag300.xml"/><Relationship Id="rId89" Type="http://schemas.openxmlformats.org/officeDocument/2006/relationships/tags" Target="../tags/tag321.xml"/><Relationship Id="rId112" Type="http://schemas.openxmlformats.org/officeDocument/2006/relationships/tags" Target="../tags/tag344.xml"/><Relationship Id="rId133" Type="http://schemas.openxmlformats.org/officeDocument/2006/relationships/tags" Target="../tags/tag365.xml"/><Relationship Id="rId154" Type="http://schemas.openxmlformats.org/officeDocument/2006/relationships/tags" Target="../tags/tag386.xml"/><Relationship Id="rId175" Type="http://schemas.openxmlformats.org/officeDocument/2006/relationships/tags" Target="../tags/tag407.xml"/><Relationship Id="rId196" Type="http://schemas.openxmlformats.org/officeDocument/2006/relationships/tags" Target="../tags/tag428.xml"/><Relationship Id="rId200" Type="http://schemas.openxmlformats.org/officeDocument/2006/relationships/tags" Target="../tags/tag432.xml"/><Relationship Id="rId16" Type="http://schemas.openxmlformats.org/officeDocument/2006/relationships/tags" Target="../tags/tag248.xml"/><Relationship Id="rId221" Type="http://schemas.openxmlformats.org/officeDocument/2006/relationships/tags" Target="../tags/tag453.xml"/><Relationship Id="rId242" Type="http://schemas.openxmlformats.org/officeDocument/2006/relationships/hyperlink" Target="https://business.columbia.edu/insights/climate/sustainable-proteins" TargetMode="External"/><Relationship Id="rId37" Type="http://schemas.openxmlformats.org/officeDocument/2006/relationships/tags" Target="../tags/tag269.xml"/><Relationship Id="rId58" Type="http://schemas.openxmlformats.org/officeDocument/2006/relationships/tags" Target="../tags/tag290.xml"/><Relationship Id="rId79" Type="http://schemas.openxmlformats.org/officeDocument/2006/relationships/tags" Target="../tags/tag311.xml"/><Relationship Id="rId102" Type="http://schemas.openxmlformats.org/officeDocument/2006/relationships/tags" Target="../tags/tag334.xml"/><Relationship Id="rId123" Type="http://schemas.openxmlformats.org/officeDocument/2006/relationships/tags" Target="../tags/tag355.xml"/><Relationship Id="rId144" Type="http://schemas.openxmlformats.org/officeDocument/2006/relationships/tags" Target="../tags/tag376.xml"/><Relationship Id="rId90" Type="http://schemas.openxmlformats.org/officeDocument/2006/relationships/tags" Target="../tags/tag322.xml"/><Relationship Id="rId165" Type="http://schemas.openxmlformats.org/officeDocument/2006/relationships/tags" Target="../tags/tag397.xml"/><Relationship Id="rId186" Type="http://schemas.openxmlformats.org/officeDocument/2006/relationships/tags" Target="../tags/tag418.xml"/><Relationship Id="rId211" Type="http://schemas.openxmlformats.org/officeDocument/2006/relationships/tags" Target="../tags/tag443.xml"/><Relationship Id="rId232" Type="http://schemas.openxmlformats.org/officeDocument/2006/relationships/tags" Target="../tags/tag464.xml"/><Relationship Id="rId27" Type="http://schemas.openxmlformats.org/officeDocument/2006/relationships/tags" Target="../tags/tag259.xml"/><Relationship Id="rId48" Type="http://schemas.openxmlformats.org/officeDocument/2006/relationships/tags" Target="../tags/tag280.xml"/><Relationship Id="rId69" Type="http://schemas.openxmlformats.org/officeDocument/2006/relationships/tags" Target="../tags/tag301.xml"/><Relationship Id="rId113" Type="http://schemas.openxmlformats.org/officeDocument/2006/relationships/tags" Target="../tags/tag345.xml"/><Relationship Id="rId134" Type="http://schemas.openxmlformats.org/officeDocument/2006/relationships/tags" Target="../tags/tag366.xml"/><Relationship Id="rId80" Type="http://schemas.openxmlformats.org/officeDocument/2006/relationships/tags" Target="../tags/tag312.xml"/><Relationship Id="rId155" Type="http://schemas.openxmlformats.org/officeDocument/2006/relationships/tags" Target="../tags/tag387.xml"/><Relationship Id="rId176" Type="http://schemas.openxmlformats.org/officeDocument/2006/relationships/tags" Target="../tags/tag408.xml"/><Relationship Id="rId197" Type="http://schemas.openxmlformats.org/officeDocument/2006/relationships/tags" Target="../tags/tag429.xml"/><Relationship Id="rId201" Type="http://schemas.openxmlformats.org/officeDocument/2006/relationships/tags" Target="../tags/tag433.xml"/><Relationship Id="rId222" Type="http://schemas.openxmlformats.org/officeDocument/2006/relationships/tags" Target="../tags/tag454.xml"/><Relationship Id="rId243" Type="http://schemas.openxmlformats.org/officeDocument/2006/relationships/chart" Target="../charts/chart5.xml"/><Relationship Id="rId17" Type="http://schemas.openxmlformats.org/officeDocument/2006/relationships/tags" Target="../tags/tag249.xml"/><Relationship Id="rId38" Type="http://schemas.openxmlformats.org/officeDocument/2006/relationships/tags" Target="../tags/tag270.xml"/><Relationship Id="rId59" Type="http://schemas.openxmlformats.org/officeDocument/2006/relationships/tags" Target="../tags/tag291.xml"/><Relationship Id="rId103" Type="http://schemas.openxmlformats.org/officeDocument/2006/relationships/tags" Target="../tags/tag335.xml"/><Relationship Id="rId124" Type="http://schemas.openxmlformats.org/officeDocument/2006/relationships/tags" Target="../tags/tag356.xml"/><Relationship Id="rId70" Type="http://schemas.openxmlformats.org/officeDocument/2006/relationships/tags" Target="../tags/tag302.xml"/><Relationship Id="rId91" Type="http://schemas.openxmlformats.org/officeDocument/2006/relationships/tags" Target="../tags/tag323.xml"/><Relationship Id="rId145" Type="http://schemas.openxmlformats.org/officeDocument/2006/relationships/tags" Target="../tags/tag377.xml"/><Relationship Id="rId166" Type="http://schemas.openxmlformats.org/officeDocument/2006/relationships/tags" Target="../tags/tag398.xml"/><Relationship Id="rId187" Type="http://schemas.openxmlformats.org/officeDocument/2006/relationships/tags" Target="../tags/tag419.xml"/><Relationship Id="rId1" Type="http://schemas.openxmlformats.org/officeDocument/2006/relationships/tags" Target="../tags/tag233.xml"/><Relationship Id="rId212" Type="http://schemas.openxmlformats.org/officeDocument/2006/relationships/tags" Target="../tags/tag444.xml"/><Relationship Id="rId233" Type="http://schemas.openxmlformats.org/officeDocument/2006/relationships/tags" Target="../tags/tag465.xml"/><Relationship Id="rId28" Type="http://schemas.openxmlformats.org/officeDocument/2006/relationships/tags" Target="../tags/tag260.xml"/><Relationship Id="rId49" Type="http://schemas.openxmlformats.org/officeDocument/2006/relationships/tags" Target="../tags/tag281.xml"/><Relationship Id="rId114" Type="http://schemas.openxmlformats.org/officeDocument/2006/relationships/tags" Target="../tags/tag346.xml"/><Relationship Id="rId60" Type="http://schemas.openxmlformats.org/officeDocument/2006/relationships/tags" Target="../tags/tag292.xml"/><Relationship Id="rId81" Type="http://schemas.openxmlformats.org/officeDocument/2006/relationships/tags" Target="../tags/tag313.xml"/><Relationship Id="rId135" Type="http://schemas.openxmlformats.org/officeDocument/2006/relationships/tags" Target="../tags/tag367.xml"/><Relationship Id="rId156" Type="http://schemas.openxmlformats.org/officeDocument/2006/relationships/tags" Target="../tags/tag388.xml"/><Relationship Id="rId177" Type="http://schemas.openxmlformats.org/officeDocument/2006/relationships/tags" Target="../tags/tag409.xml"/><Relationship Id="rId198" Type="http://schemas.openxmlformats.org/officeDocument/2006/relationships/tags" Target="../tags/tag430.xml"/><Relationship Id="rId202" Type="http://schemas.openxmlformats.org/officeDocument/2006/relationships/tags" Target="../tags/tag434.xml"/><Relationship Id="rId223" Type="http://schemas.openxmlformats.org/officeDocument/2006/relationships/tags" Target="../tags/tag455.xml"/><Relationship Id="rId244" Type="http://schemas.openxmlformats.org/officeDocument/2006/relationships/image" Target="../media/image19.png"/><Relationship Id="rId18" Type="http://schemas.openxmlformats.org/officeDocument/2006/relationships/tags" Target="../tags/tag250.xml"/><Relationship Id="rId39" Type="http://schemas.openxmlformats.org/officeDocument/2006/relationships/tags" Target="../tags/tag271.xml"/><Relationship Id="rId50" Type="http://schemas.openxmlformats.org/officeDocument/2006/relationships/tags" Target="../tags/tag282.xml"/><Relationship Id="rId104" Type="http://schemas.openxmlformats.org/officeDocument/2006/relationships/tags" Target="../tags/tag336.xml"/><Relationship Id="rId125" Type="http://schemas.openxmlformats.org/officeDocument/2006/relationships/tags" Target="../tags/tag357.xml"/><Relationship Id="rId146" Type="http://schemas.openxmlformats.org/officeDocument/2006/relationships/tags" Target="../tags/tag378.xml"/><Relationship Id="rId167" Type="http://schemas.openxmlformats.org/officeDocument/2006/relationships/tags" Target="../tags/tag399.xml"/><Relationship Id="rId188" Type="http://schemas.openxmlformats.org/officeDocument/2006/relationships/tags" Target="../tags/tag420.xml"/><Relationship Id="rId71" Type="http://schemas.openxmlformats.org/officeDocument/2006/relationships/tags" Target="../tags/tag303.xml"/><Relationship Id="rId92" Type="http://schemas.openxmlformats.org/officeDocument/2006/relationships/tags" Target="../tags/tag324.xml"/><Relationship Id="rId213" Type="http://schemas.openxmlformats.org/officeDocument/2006/relationships/tags" Target="../tags/tag445.xml"/><Relationship Id="rId234" Type="http://schemas.openxmlformats.org/officeDocument/2006/relationships/tags" Target="../tags/tag466.xml"/><Relationship Id="rId2" Type="http://schemas.openxmlformats.org/officeDocument/2006/relationships/tags" Target="../tags/tag234.xml"/><Relationship Id="rId29" Type="http://schemas.openxmlformats.org/officeDocument/2006/relationships/tags" Target="../tags/tag261.xml"/><Relationship Id="rId40" Type="http://schemas.openxmlformats.org/officeDocument/2006/relationships/tags" Target="../tags/tag272.xml"/><Relationship Id="rId115" Type="http://schemas.openxmlformats.org/officeDocument/2006/relationships/tags" Target="../tags/tag347.xml"/><Relationship Id="rId136" Type="http://schemas.openxmlformats.org/officeDocument/2006/relationships/tags" Target="../tags/tag368.xml"/><Relationship Id="rId157" Type="http://schemas.openxmlformats.org/officeDocument/2006/relationships/tags" Target="../tags/tag389.xml"/><Relationship Id="rId178" Type="http://schemas.openxmlformats.org/officeDocument/2006/relationships/tags" Target="../tags/tag410.xml"/><Relationship Id="rId61" Type="http://schemas.openxmlformats.org/officeDocument/2006/relationships/tags" Target="../tags/tag293.xml"/><Relationship Id="rId82" Type="http://schemas.openxmlformats.org/officeDocument/2006/relationships/tags" Target="../tags/tag314.xml"/><Relationship Id="rId199" Type="http://schemas.openxmlformats.org/officeDocument/2006/relationships/tags" Target="../tags/tag431.xml"/><Relationship Id="rId203" Type="http://schemas.openxmlformats.org/officeDocument/2006/relationships/tags" Target="../tags/tag435.xml"/><Relationship Id="rId19" Type="http://schemas.openxmlformats.org/officeDocument/2006/relationships/tags" Target="../tags/tag251.xml"/><Relationship Id="rId224" Type="http://schemas.openxmlformats.org/officeDocument/2006/relationships/tags" Target="../tags/tag456.xml"/><Relationship Id="rId245" Type="http://schemas.openxmlformats.org/officeDocument/2006/relationships/image" Target="../media/image20.svg"/><Relationship Id="rId30" Type="http://schemas.openxmlformats.org/officeDocument/2006/relationships/tags" Target="../tags/tag262.xml"/><Relationship Id="rId105" Type="http://schemas.openxmlformats.org/officeDocument/2006/relationships/tags" Target="../tags/tag337.xml"/><Relationship Id="rId126" Type="http://schemas.openxmlformats.org/officeDocument/2006/relationships/tags" Target="../tags/tag358.xml"/><Relationship Id="rId147" Type="http://schemas.openxmlformats.org/officeDocument/2006/relationships/tags" Target="../tags/tag379.xml"/><Relationship Id="rId168" Type="http://schemas.openxmlformats.org/officeDocument/2006/relationships/tags" Target="../tags/tag400.xml"/><Relationship Id="rId51" Type="http://schemas.openxmlformats.org/officeDocument/2006/relationships/tags" Target="../tags/tag283.xml"/><Relationship Id="rId72" Type="http://schemas.openxmlformats.org/officeDocument/2006/relationships/tags" Target="../tags/tag304.xml"/><Relationship Id="rId93" Type="http://schemas.openxmlformats.org/officeDocument/2006/relationships/tags" Target="../tags/tag325.xml"/><Relationship Id="rId189" Type="http://schemas.openxmlformats.org/officeDocument/2006/relationships/tags" Target="../tags/tag421.xml"/><Relationship Id="rId3" Type="http://schemas.openxmlformats.org/officeDocument/2006/relationships/tags" Target="../tags/tag235.xml"/><Relationship Id="rId214" Type="http://schemas.openxmlformats.org/officeDocument/2006/relationships/tags" Target="../tags/tag446.xml"/><Relationship Id="rId235" Type="http://schemas.openxmlformats.org/officeDocument/2006/relationships/slideLayout" Target="../slideLayouts/slideLayout7.xml"/><Relationship Id="rId116" Type="http://schemas.openxmlformats.org/officeDocument/2006/relationships/tags" Target="../tags/tag348.xml"/><Relationship Id="rId137" Type="http://schemas.openxmlformats.org/officeDocument/2006/relationships/tags" Target="../tags/tag369.xml"/><Relationship Id="rId158" Type="http://schemas.openxmlformats.org/officeDocument/2006/relationships/tags" Target="../tags/tag390.xml"/><Relationship Id="rId20" Type="http://schemas.openxmlformats.org/officeDocument/2006/relationships/tags" Target="../tags/tag252.xml"/><Relationship Id="rId41" Type="http://schemas.openxmlformats.org/officeDocument/2006/relationships/tags" Target="../tags/tag273.xml"/><Relationship Id="rId62" Type="http://schemas.openxmlformats.org/officeDocument/2006/relationships/tags" Target="../tags/tag294.xml"/><Relationship Id="rId83" Type="http://schemas.openxmlformats.org/officeDocument/2006/relationships/tags" Target="../tags/tag315.xml"/><Relationship Id="rId179" Type="http://schemas.openxmlformats.org/officeDocument/2006/relationships/tags" Target="../tags/tag411.xml"/><Relationship Id="rId190" Type="http://schemas.openxmlformats.org/officeDocument/2006/relationships/tags" Target="../tags/tag422.xml"/><Relationship Id="rId204" Type="http://schemas.openxmlformats.org/officeDocument/2006/relationships/tags" Target="../tags/tag436.xml"/><Relationship Id="rId225" Type="http://schemas.openxmlformats.org/officeDocument/2006/relationships/tags" Target="../tags/tag457.xml"/><Relationship Id="rId246" Type="http://schemas.openxmlformats.org/officeDocument/2006/relationships/image" Target="../media/image21.png"/><Relationship Id="rId106" Type="http://schemas.openxmlformats.org/officeDocument/2006/relationships/tags" Target="../tags/tag338.xml"/><Relationship Id="rId127" Type="http://schemas.openxmlformats.org/officeDocument/2006/relationships/tags" Target="../tags/tag359.xml"/><Relationship Id="rId10" Type="http://schemas.openxmlformats.org/officeDocument/2006/relationships/tags" Target="../tags/tag242.xml"/><Relationship Id="rId31" Type="http://schemas.openxmlformats.org/officeDocument/2006/relationships/tags" Target="../tags/tag263.xml"/><Relationship Id="rId52" Type="http://schemas.openxmlformats.org/officeDocument/2006/relationships/tags" Target="../tags/tag284.xml"/><Relationship Id="rId73" Type="http://schemas.openxmlformats.org/officeDocument/2006/relationships/tags" Target="../tags/tag305.xml"/><Relationship Id="rId94" Type="http://schemas.openxmlformats.org/officeDocument/2006/relationships/tags" Target="../tags/tag326.xml"/><Relationship Id="rId148" Type="http://schemas.openxmlformats.org/officeDocument/2006/relationships/tags" Target="../tags/tag380.xml"/><Relationship Id="rId169" Type="http://schemas.openxmlformats.org/officeDocument/2006/relationships/tags" Target="../tags/tag401.xml"/></Relationships>
</file>

<file path=ppt/slides/_rels/slide13.xml.rels><?xml version="1.0" encoding="UTF-8" standalone="yes"?>
<Relationships xmlns="http://schemas.openxmlformats.org/package/2006/relationships"><Relationship Id="rId26" Type="http://schemas.openxmlformats.org/officeDocument/2006/relationships/tags" Target="../tags/tag492.xml"/><Relationship Id="rId21" Type="http://schemas.openxmlformats.org/officeDocument/2006/relationships/tags" Target="../tags/tag487.xml"/><Relationship Id="rId42" Type="http://schemas.openxmlformats.org/officeDocument/2006/relationships/tags" Target="../tags/tag508.xml"/><Relationship Id="rId47" Type="http://schemas.openxmlformats.org/officeDocument/2006/relationships/tags" Target="../tags/tag513.xml"/><Relationship Id="rId63" Type="http://schemas.openxmlformats.org/officeDocument/2006/relationships/slideLayout" Target="../slideLayouts/slideLayout7.xml"/><Relationship Id="rId68" Type="http://schemas.openxmlformats.org/officeDocument/2006/relationships/hyperlink" Target="https://ourworldindata.org/environmental-impacts-of-food" TargetMode="External"/><Relationship Id="rId7" Type="http://schemas.openxmlformats.org/officeDocument/2006/relationships/tags" Target="../tags/tag473.xml"/><Relationship Id="rId71" Type="http://schemas.openxmlformats.org/officeDocument/2006/relationships/hyperlink" Target="https://business.columbia.edu/insights/climate/cki" TargetMode="External"/><Relationship Id="rId2" Type="http://schemas.openxmlformats.org/officeDocument/2006/relationships/tags" Target="../tags/tag468.xml"/><Relationship Id="rId16" Type="http://schemas.openxmlformats.org/officeDocument/2006/relationships/tags" Target="../tags/tag482.xml"/><Relationship Id="rId29" Type="http://schemas.openxmlformats.org/officeDocument/2006/relationships/tags" Target="../tags/tag495.xml"/><Relationship Id="rId11" Type="http://schemas.openxmlformats.org/officeDocument/2006/relationships/tags" Target="../tags/tag477.xml"/><Relationship Id="rId24" Type="http://schemas.openxmlformats.org/officeDocument/2006/relationships/tags" Target="../tags/tag490.xml"/><Relationship Id="rId32" Type="http://schemas.openxmlformats.org/officeDocument/2006/relationships/tags" Target="../tags/tag498.xml"/><Relationship Id="rId37" Type="http://schemas.openxmlformats.org/officeDocument/2006/relationships/tags" Target="../tags/tag503.xml"/><Relationship Id="rId40" Type="http://schemas.openxmlformats.org/officeDocument/2006/relationships/tags" Target="../tags/tag506.xml"/><Relationship Id="rId45" Type="http://schemas.openxmlformats.org/officeDocument/2006/relationships/tags" Target="../tags/tag511.xml"/><Relationship Id="rId53" Type="http://schemas.openxmlformats.org/officeDocument/2006/relationships/tags" Target="../tags/tag519.xml"/><Relationship Id="rId58" Type="http://schemas.openxmlformats.org/officeDocument/2006/relationships/tags" Target="../tags/tag524.xml"/><Relationship Id="rId66" Type="http://schemas.openxmlformats.org/officeDocument/2006/relationships/image" Target="../media/image10.emf"/><Relationship Id="rId5" Type="http://schemas.openxmlformats.org/officeDocument/2006/relationships/tags" Target="../tags/tag471.xml"/><Relationship Id="rId61" Type="http://schemas.openxmlformats.org/officeDocument/2006/relationships/tags" Target="../tags/tag527.xml"/><Relationship Id="rId19" Type="http://schemas.openxmlformats.org/officeDocument/2006/relationships/tags" Target="../tags/tag485.xml"/><Relationship Id="rId14" Type="http://schemas.openxmlformats.org/officeDocument/2006/relationships/tags" Target="../tags/tag480.xml"/><Relationship Id="rId22" Type="http://schemas.openxmlformats.org/officeDocument/2006/relationships/tags" Target="../tags/tag488.xml"/><Relationship Id="rId27" Type="http://schemas.openxmlformats.org/officeDocument/2006/relationships/tags" Target="../tags/tag493.xml"/><Relationship Id="rId30" Type="http://schemas.openxmlformats.org/officeDocument/2006/relationships/tags" Target="../tags/tag496.xml"/><Relationship Id="rId35" Type="http://schemas.openxmlformats.org/officeDocument/2006/relationships/tags" Target="../tags/tag501.xml"/><Relationship Id="rId43" Type="http://schemas.openxmlformats.org/officeDocument/2006/relationships/tags" Target="../tags/tag509.xml"/><Relationship Id="rId48" Type="http://schemas.openxmlformats.org/officeDocument/2006/relationships/tags" Target="../tags/tag514.xml"/><Relationship Id="rId56" Type="http://schemas.openxmlformats.org/officeDocument/2006/relationships/tags" Target="../tags/tag522.xml"/><Relationship Id="rId64" Type="http://schemas.openxmlformats.org/officeDocument/2006/relationships/notesSlide" Target="../notesSlides/notesSlide11.xml"/><Relationship Id="rId69" Type="http://schemas.openxmlformats.org/officeDocument/2006/relationships/hyperlink" Target="https://www.science.org/doi/10.1126/science.aaq0216" TargetMode="External"/><Relationship Id="rId8" Type="http://schemas.openxmlformats.org/officeDocument/2006/relationships/tags" Target="../tags/tag474.xml"/><Relationship Id="rId51" Type="http://schemas.openxmlformats.org/officeDocument/2006/relationships/tags" Target="../tags/tag517.xml"/><Relationship Id="rId72" Type="http://schemas.openxmlformats.org/officeDocument/2006/relationships/hyperlink" Target="https://business.columbia.edu/insights/climate/sustainable-proteins" TargetMode="External"/><Relationship Id="rId3" Type="http://schemas.openxmlformats.org/officeDocument/2006/relationships/tags" Target="../tags/tag469.xml"/><Relationship Id="rId12" Type="http://schemas.openxmlformats.org/officeDocument/2006/relationships/tags" Target="../tags/tag478.xml"/><Relationship Id="rId17" Type="http://schemas.openxmlformats.org/officeDocument/2006/relationships/tags" Target="../tags/tag483.xml"/><Relationship Id="rId25" Type="http://schemas.openxmlformats.org/officeDocument/2006/relationships/tags" Target="../tags/tag491.xml"/><Relationship Id="rId33" Type="http://schemas.openxmlformats.org/officeDocument/2006/relationships/tags" Target="../tags/tag499.xml"/><Relationship Id="rId38" Type="http://schemas.openxmlformats.org/officeDocument/2006/relationships/tags" Target="../tags/tag504.xml"/><Relationship Id="rId46" Type="http://schemas.openxmlformats.org/officeDocument/2006/relationships/tags" Target="../tags/tag512.xml"/><Relationship Id="rId59" Type="http://schemas.openxmlformats.org/officeDocument/2006/relationships/tags" Target="../tags/tag525.xml"/><Relationship Id="rId67" Type="http://schemas.openxmlformats.org/officeDocument/2006/relationships/chart" Target="../charts/chart6.xml"/><Relationship Id="rId20" Type="http://schemas.openxmlformats.org/officeDocument/2006/relationships/tags" Target="../tags/tag486.xml"/><Relationship Id="rId41" Type="http://schemas.openxmlformats.org/officeDocument/2006/relationships/tags" Target="../tags/tag507.xml"/><Relationship Id="rId54" Type="http://schemas.openxmlformats.org/officeDocument/2006/relationships/tags" Target="../tags/tag520.xml"/><Relationship Id="rId62" Type="http://schemas.openxmlformats.org/officeDocument/2006/relationships/tags" Target="../tags/tag528.xml"/><Relationship Id="rId70" Type="http://schemas.openxmlformats.org/officeDocument/2006/relationships/hyperlink" Target="https://business.columbia.edu/faculty/people/gernot-wagner" TargetMode="External"/><Relationship Id="rId1" Type="http://schemas.openxmlformats.org/officeDocument/2006/relationships/tags" Target="../tags/tag467.xml"/><Relationship Id="rId6" Type="http://schemas.openxmlformats.org/officeDocument/2006/relationships/tags" Target="../tags/tag472.xml"/><Relationship Id="rId15" Type="http://schemas.openxmlformats.org/officeDocument/2006/relationships/tags" Target="../tags/tag481.xml"/><Relationship Id="rId23" Type="http://schemas.openxmlformats.org/officeDocument/2006/relationships/tags" Target="../tags/tag489.xml"/><Relationship Id="rId28" Type="http://schemas.openxmlformats.org/officeDocument/2006/relationships/tags" Target="../tags/tag494.xml"/><Relationship Id="rId36" Type="http://schemas.openxmlformats.org/officeDocument/2006/relationships/tags" Target="../tags/tag502.xml"/><Relationship Id="rId49" Type="http://schemas.openxmlformats.org/officeDocument/2006/relationships/tags" Target="../tags/tag515.xml"/><Relationship Id="rId57" Type="http://schemas.openxmlformats.org/officeDocument/2006/relationships/tags" Target="../tags/tag523.xml"/><Relationship Id="rId10" Type="http://schemas.openxmlformats.org/officeDocument/2006/relationships/tags" Target="../tags/tag476.xml"/><Relationship Id="rId31" Type="http://schemas.openxmlformats.org/officeDocument/2006/relationships/tags" Target="../tags/tag497.xml"/><Relationship Id="rId44" Type="http://schemas.openxmlformats.org/officeDocument/2006/relationships/tags" Target="../tags/tag510.xml"/><Relationship Id="rId52" Type="http://schemas.openxmlformats.org/officeDocument/2006/relationships/tags" Target="../tags/tag518.xml"/><Relationship Id="rId60" Type="http://schemas.openxmlformats.org/officeDocument/2006/relationships/tags" Target="../tags/tag526.xml"/><Relationship Id="rId65" Type="http://schemas.openxmlformats.org/officeDocument/2006/relationships/oleObject" Target="../embeddings/oleObject23.bin"/><Relationship Id="rId4" Type="http://schemas.openxmlformats.org/officeDocument/2006/relationships/tags" Target="../tags/tag470.xml"/><Relationship Id="rId9" Type="http://schemas.openxmlformats.org/officeDocument/2006/relationships/tags" Target="../tags/tag475.xml"/><Relationship Id="rId13" Type="http://schemas.openxmlformats.org/officeDocument/2006/relationships/tags" Target="../tags/tag479.xml"/><Relationship Id="rId18" Type="http://schemas.openxmlformats.org/officeDocument/2006/relationships/tags" Target="../tags/tag484.xml"/><Relationship Id="rId39" Type="http://schemas.openxmlformats.org/officeDocument/2006/relationships/tags" Target="../tags/tag505.xml"/><Relationship Id="rId34" Type="http://schemas.openxmlformats.org/officeDocument/2006/relationships/tags" Target="../tags/tag500.xml"/><Relationship Id="rId50" Type="http://schemas.openxmlformats.org/officeDocument/2006/relationships/tags" Target="../tags/tag516.xml"/><Relationship Id="rId55" Type="http://schemas.openxmlformats.org/officeDocument/2006/relationships/tags" Target="../tags/tag521.xml"/></Relationships>
</file>

<file path=ppt/slides/_rels/slide14.xml.rels><?xml version="1.0" encoding="UTF-8" standalone="yes"?>
<Relationships xmlns="http://schemas.openxmlformats.org/package/2006/relationships"><Relationship Id="rId13" Type="http://schemas.openxmlformats.org/officeDocument/2006/relationships/tags" Target="../tags/tag541.xml"/><Relationship Id="rId18" Type="http://schemas.openxmlformats.org/officeDocument/2006/relationships/tags" Target="../tags/tag546.xml"/><Relationship Id="rId26" Type="http://schemas.openxmlformats.org/officeDocument/2006/relationships/tags" Target="../tags/tag554.xml"/><Relationship Id="rId39" Type="http://schemas.openxmlformats.org/officeDocument/2006/relationships/hyperlink" Target="https://business.columbia.edu/insights/climate/sustainable-proteins" TargetMode="External"/><Relationship Id="rId21" Type="http://schemas.openxmlformats.org/officeDocument/2006/relationships/tags" Target="../tags/tag549.xml"/><Relationship Id="rId34" Type="http://schemas.openxmlformats.org/officeDocument/2006/relationships/hyperlink" Target="https://www.fao.org/faostat/en/#home" TargetMode="External"/><Relationship Id="rId7" Type="http://schemas.openxmlformats.org/officeDocument/2006/relationships/tags" Target="../tags/tag535.xml"/><Relationship Id="rId2" Type="http://schemas.openxmlformats.org/officeDocument/2006/relationships/tags" Target="../tags/tag530.xml"/><Relationship Id="rId16" Type="http://schemas.openxmlformats.org/officeDocument/2006/relationships/tags" Target="../tags/tag544.xml"/><Relationship Id="rId20" Type="http://schemas.openxmlformats.org/officeDocument/2006/relationships/tags" Target="../tags/tag548.xml"/><Relationship Id="rId29" Type="http://schemas.openxmlformats.org/officeDocument/2006/relationships/oleObject" Target="../embeddings/oleObject24.bin"/><Relationship Id="rId41" Type="http://schemas.openxmlformats.org/officeDocument/2006/relationships/chart" Target="../charts/chart9.xml"/><Relationship Id="rId1" Type="http://schemas.openxmlformats.org/officeDocument/2006/relationships/tags" Target="../tags/tag529.xml"/><Relationship Id="rId6" Type="http://schemas.openxmlformats.org/officeDocument/2006/relationships/tags" Target="../tags/tag534.xml"/><Relationship Id="rId11" Type="http://schemas.openxmlformats.org/officeDocument/2006/relationships/tags" Target="../tags/tag539.xml"/><Relationship Id="rId24" Type="http://schemas.openxmlformats.org/officeDocument/2006/relationships/tags" Target="../tags/tag552.xml"/><Relationship Id="rId32" Type="http://schemas.openxmlformats.org/officeDocument/2006/relationships/hyperlink" Target="https://climate.nasa.gov/vital-signs/methane/?intent=121#:~:text=The%20concentration%20of%20methane%20in,(which%20began%20in%201750)." TargetMode="External"/><Relationship Id="rId37" Type="http://schemas.openxmlformats.org/officeDocument/2006/relationships/hyperlink" Target="https://business.columbia.edu/faculty/people/gernot-wagner" TargetMode="External"/><Relationship Id="rId40" Type="http://schemas.openxmlformats.org/officeDocument/2006/relationships/chart" Target="../charts/chart8.xml"/><Relationship Id="rId5" Type="http://schemas.openxmlformats.org/officeDocument/2006/relationships/tags" Target="../tags/tag533.xml"/><Relationship Id="rId15" Type="http://schemas.openxmlformats.org/officeDocument/2006/relationships/tags" Target="../tags/tag543.xml"/><Relationship Id="rId23" Type="http://schemas.openxmlformats.org/officeDocument/2006/relationships/tags" Target="../tags/tag551.xml"/><Relationship Id="rId28" Type="http://schemas.openxmlformats.org/officeDocument/2006/relationships/notesSlide" Target="../notesSlides/notesSlide12.xml"/><Relationship Id="rId36" Type="http://schemas.openxmlformats.org/officeDocument/2006/relationships/hyperlink" Target="https://www.catf.us/2024/10/accelerating-climate-solutions-agriculture-why-reducing-methane-livestock-urgent-opportunity/" TargetMode="External"/><Relationship Id="rId10" Type="http://schemas.openxmlformats.org/officeDocument/2006/relationships/tags" Target="../tags/tag538.xml"/><Relationship Id="rId19" Type="http://schemas.openxmlformats.org/officeDocument/2006/relationships/tags" Target="../tags/tag547.xml"/><Relationship Id="rId31" Type="http://schemas.openxmlformats.org/officeDocument/2006/relationships/chart" Target="../charts/chart7.xml"/><Relationship Id="rId4" Type="http://schemas.openxmlformats.org/officeDocument/2006/relationships/tags" Target="../tags/tag532.xml"/><Relationship Id="rId9" Type="http://schemas.openxmlformats.org/officeDocument/2006/relationships/tags" Target="../tags/tag537.xml"/><Relationship Id="rId14" Type="http://schemas.openxmlformats.org/officeDocument/2006/relationships/tags" Target="../tags/tag542.xml"/><Relationship Id="rId22" Type="http://schemas.openxmlformats.org/officeDocument/2006/relationships/tags" Target="../tags/tag550.xml"/><Relationship Id="rId27" Type="http://schemas.openxmlformats.org/officeDocument/2006/relationships/slideLayout" Target="../slideLayouts/slideLayout7.xml"/><Relationship Id="rId30" Type="http://schemas.openxmlformats.org/officeDocument/2006/relationships/image" Target="../media/image28.emf"/><Relationship Id="rId35" Type="http://schemas.openxmlformats.org/officeDocument/2006/relationships/hyperlink" Target="https://www.climatewatchdata.org/ghg-emissions?end_year=2022&amp;start_year=1990" TargetMode="External"/><Relationship Id="rId8" Type="http://schemas.openxmlformats.org/officeDocument/2006/relationships/tags" Target="../tags/tag536.xml"/><Relationship Id="rId3" Type="http://schemas.openxmlformats.org/officeDocument/2006/relationships/tags" Target="../tags/tag531.xml"/><Relationship Id="rId12" Type="http://schemas.openxmlformats.org/officeDocument/2006/relationships/tags" Target="../tags/tag540.xml"/><Relationship Id="rId17" Type="http://schemas.openxmlformats.org/officeDocument/2006/relationships/tags" Target="../tags/tag545.xml"/><Relationship Id="rId25" Type="http://schemas.openxmlformats.org/officeDocument/2006/relationships/tags" Target="../tags/tag553.xml"/><Relationship Id="rId33" Type="http://schemas.openxmlformats.org/officeDocument/2006/relationships/hyperlink" Target="https://www.bcg.com/publications/2023/methane-global-warming-potential" TargetMode="External"/><Relationship Id="rId38" Type="http://schemas.openxmlformats.org/officeDocument/2006/relationships/hyperlink" Target="https://business.columbia.edu/insights/climate/cki" TargetMode="External"/></Relationships>
</file>

<file path=ppt/slides/_rels/slide15.xml.rels><?xml version="1.0" encoding="UTF-8" standalone="yes"?>
<Relationships xmlns="http://schemas.openxmlformats.org/package/2006/relationships"><Relationship Id="rId13" Type="http://schemas.openxmlformats.org/officeDocument/2006/relationships/tags" Target="../tags/tag567.xml"/><Relationship Id="rId18" Type="http://schemas.openxmlformats.org/officeDocument/2006/relationships/tags" Target="../tags/tag572.xml"/><Relationship Id="rId26" Type="http://schemas.openxmlformats.org/officeDocument/2006/relationships/tags" Target="../tags/tag580.xml"/><Relationship Id="rId39" Type="http://schemas.openxmlformats.org/officeDocument/2006/relationships/tags" Target="../tags/tag593.xml"/><Relationship Id="rId21" Type="http://schemas.openxmlformats.org/officeDocument/2006/relationships/tags" Target="../tags/tag575.xml"/><Relationship Id="rId34" Type="http://schemas.openxmlformats.org/officeDocument/2006/relationships/tags" Target="../tags/tag588.xml"/><Relationship Id="rId42" Type="http://schemas.openxmlformats.org/officeDocument/2006/relationships/notesSlide" Target="../notesSlides/notesSlide13.xml"/><Relationship Id="rId47" Type="http://schemas.openxmlformats.org/officeDocument/2006/relationships/hyperlink" Target="https://www.nature.com/articles/nclimate2353" TargetMode="External"/><Relationship Id="rId50" Type="http://schemas.openxmlformats.org/officeDocument/2006/relationships/hyperlink" Target="https://business.columbia.edu/insights/climate/cki" TargetMode="External"/><Relationship Id="rId7" Type="http://schemas.openxmlformats.org/officeDocument/2006/relationships/tags" Target="../tags/tag561.xml"/><Relationship Id="rId2" Type="http://schemas.openxmlformats.org/officeDocument/2006/relationships/tags" Target="../tags/tag556.xml"/><Relationship Id="rId16" Type="http://schemas.openxmlformats.org/officeDocument/2006/relationships/tags" Target="../tags/tag570.xml"/><Relationship Id="rId29" Type="http://schemas.openxmlformats.org/officeDocument/2006/relationships/tags" Target="../tags/tag583.xml"/><Relationship Id="rId11" Type="http://schemas.openxmlformats.org/officeDocument/2006/relationships/tags" Target="../tags/tag565.xml"/><Relationship Id="rId24" Type="http://schemas.openxmlformats.org/officeDocument/2006/relationships/tags" Target="../tags/tag578.xml"/><Relationship Id="rId32" Type="http://schemas.openxmlformats.org/officeDocument/2006/relationships/tags" Target="../tags/tag586.xml"/><Relationship Id="rId37" Type="http://schemas.openxmlformats.org/officeDocument/2006/relationships/tags" Target="../tags/tag591.xml"/><Relationship Id="rId40" Type="http://schemas.openxmlformats.org/officeDocument/2006/relationships/tags" Target="../tags/tag594.xml"/><Relationship Id="rId45" Type="http://schemas.openxmlformats.org/officeDocument/2006/relationships/chart" Target="../charts/chart10.xml"/><Relationship Id="rId5" Type="http://schemas.openxmlformats.org/officeDocument/2006/relationships/tags" Target="../tags/tag559.xml"/><Relationship Id="rId15" Type="http://schemas.openxmlformats.org/officeDocument/2006/relationships/tags" Target="../tags/tag569.xml"/><Relationship Id="rId23" Type="http://schemas.openxmlformats.org/officeDocument/2006/relationships/tags" Target="../tags/tag577.xml"/><Relationship Id="rId28" Type="http://schemas.openxmlformats.org/officeDocument/2006/relationships/tags" Target="../tags/tag582.xml"/><Relationship Id="rId36" Type="http://schemas.openxmlformats.org/officeDocument/2006/relationships/tags" Target="../tags/tag590.xml"/><Relationship Id="rId49" Type="http://schemas.openxmlformats.org/officeDocument/2006/relationships/hyperlink" Target="https://business.columbia.edu/faculty/people/gernot-wagner" TargetMode="External"/><Relationship Id="rId10" Type="http://schemas.openxmlformats.org/officeDocument/2006/relationships/tags" Target="../tags/tag564.xml"/><Relationship Id="rId19" Type="http://schemas.openxmlformats.org/officeDocument/2006/relationships/tags" Target="../tags/tag573.xml"/><Relationship Id="rId31" Type="http://schemas.openxmlformats.org/officeDocument/2006/relationships/tags" Target="../tags/tag585.xml"/><Relationship Id="rId44" Type="http://schemas.openxmlformats.org/officeDocument/2006/relationships/image" Target="../media/image29.emf"/><Relationship Id="rId4" Type="http://schemas.openxmlformats.org/officeDocument/2006/relationships/tags" Target="../tags/tag558.xml"/><Relationship Id="rId9" Type="http://schemas.openxmlformats.org/officeDocument/2006/relationships/tags" Target="../tags/tag563.xml"/><Relationship Id="rId14" Type="http://schemas.openxmlformats.org/officeDocument/2006/relationships/tags" Target="../tags/tag568.xml"/><Relationship Id="rId22" Type="http://schemas.openxmlformats.org/officeDocument/2006/relationships/tags" Target="../tags/tag576.xml"/><Relationship Id="rId27" Type="http://schemas.openxmlformats.org/officeDocument/2006/relationships/tags" Target="../tags/tag581.xml"/><Relationship Id="rId30" Type="http://schemas.openxmlformats.org/officeDocument/2006/relationships/tags" Target="../tags/tag584.xml"/><Relationship Id="rId35" Type="http://schemas.openxmlformats.org/officeDocument/2006/relationships/tags" Target="../tags/tag589.xml"/><Relationship Id="rId43" Type="http://schemas.openxmlformats.org/officeDocument/2006/relationships/oleObject" Target="../embeddings/oleObject25.bin"/><Relationship Id="rId48" Type="http://schemas.openxmlformats.org/officeDocument/2006/relationships/hyperlink" Target="https://www.mckinsey.com/industries/agriculture/our-insights/the-agricultural-transition-building-a-sustainable-future#/" TargetMode="External"/><Relationship Id="rId8" Type="http://schemas.openxmlformats.org/officeDocument/2006/relationships/tags" Target="../tags/tag562.xml"/><Relationship Id="rId51" Type="http://schemas.openxmlformats.org/officeDocument/2006/relationships/hyperlink" Target="https://business.columbia.edu/insights/climate/sustainable-proteins" TargetMode="External"/><Relationship Id="rId3" Type="http://schemas.openxmlformats.org/officeDocument/2006/relationships/tags" Target="../tags/tag557.xml"/><Relationship Id="rId12" Type="http://schemas.openxmlformats.org/officeDocument/2006/relationships/tags" Target="../tags/tag566.xml"/><Relationship Id="rId17" Type="http://schemas.openxmlformats.org/officeDocument/2006/relationships/tags" Target="../tags/tag571.xml"/><Relationship Id="rId25" Type="http://schemas.openxmlformats.org/officeDocument/2006/relationships/tags" Target="../tags/tag579.xml"/><Relationship Id="rId33" Type="http://schemas.openxmlformats.org/officeDocument/2006/relationships/tags" Target="../tags/tag587.xml"/><Relationship Id="rId38" Type="http://schemas.openxmlformats.org/officeDocument/2006/relationships/tags" Target="../tags/tag592.xml"/><Relationship Id="rId46" Type="http://schemas.openxmlformats.org/officeDocument/2006/relationships/hyperlink" Target="https://www.wri.org/insights/manage-global-land-squeeze-produce-protect-reduce-restore" TargetMode="External"/><Relationship Id="rId20" Type="http://schemas.openxmlformats.org/officeDocument/2006/relationships/tags" Target="../tags/tag574.xml"/><Relationship Id="rId41" Type="http://schemas.openxmlformats.org/officeDocument/2006/relationships/slideLayout" Target="../slideLayouts/slideLayout7.xml"/><Relationship Id="rId1" Type="http://schemas.openxmlformats.org/officeDocument/2006/relationships/tags" Target="../tags/tag555.xml"/><Relationship Id="rId6" Type="http://schemas.openxmlformats.org/officeDocument/2006/relationships/tags" Target="../tags/tag560.xml"/></Relationships>
</file>

<file path=ppt/slides/_rels/slide16.xml.rels><?xml version="1.0" encoding="UTF-8" standalone="yes"?>
<Relationships xmlns="http://schemas.openxmlformats.org/package/2006/relationships"><Relationship Id="rId26" Type="http://schemas.openxmlformats.org/officeDocument/2006/relationships/tags" Target="../tags/tag620.xml"/><Relationship Id="rId21" Type="http://schemas.openxmlformats.org/officeDocument/2006/relationships/tags" Target="../tags/tag615.xml"/><Relationship Id="rId42" Type="http://schemas.openxmlformats.org/officeDocument/2006/relationships/tags" Target="../tags/tag636.xml"/><Relationship Id="rId47" Type="http://schemas.openxmlformats.org/officeDocument/2006/relationships/tags" Target="../tags/tag641.xml"/><Relationship Id="rId63" Type="http://schemas.openxmlformats.org/officeDocument/2006/relationships/tags" Target="../tags/tag657.xml"/><Relationship Id="rId68" Type="http://schemas.openxmlformats.org/officeDocument/2006/relationships/tags" Target="../tags/tag662.xml"/><Relationship Id="rId84" Type="http://schemas.openxmlformats.org/officeDocument/2006/relationships/chart" Target="../charts/chart11.xml"/><Relationship Id="rId89" Type="http://schemas.openxmlformats.org/officeDocument/2006/relationships/chart" Target="../charts/chart12.xml"/><Relationship Id="rId16" Type="http://schemas.openxmlformats.org/officeDocument/2006/relationships/tags" Target="../tags/tag610.xml"/><Relationship Id="rId11" Type="http://schemas.openxmlformats.org/officeDocument/2006/relationships/tags" Target="../tags/tag605.xml"/><Relationship Id="rId32" Type="http://schemas.openxmlformats.org/officeDocument/2006/relationships/tags" Target="../tags/tag626.xml"/><Relationship Id="rId37" Type="http://schemas.openxmlformats.org/officeDocument/2006/relationships/tags" Target="../tags/tag631.xml"/><Relationship Id="rId53" Type="http://schemas.openxmlformats.org/officeDocument/2006/relationships/tags" Target="../tags/tag647.xml"/><Relationship Id="rId58" Type="http://schemas.openxmlformats.org/officeDocument/2006/relationships/tags" Target="../tags/tag652.xml"/><Relationship Id="rId74" Type="http://schemas.openxmlformats.org/officeDocument/2006/relationships/tags" Target="../tags/tag668.xml"/><Relationship Id="rId79" Type="http://schemas.openxmlformats.org/officeDocument/2006/relationships/tags" Target="../tags/tag673.xml"/><Relationship Id="rId5" Type="http://schemas.openxmlformats.org/officeDocument/2006/relationships/tags" Target="../tags/tag599.xml"/><Relationship Id="rId14" Type="http://schemas.openxmlformats.org/officeDocument/2006/relationships/tags" Target="../tags/tag608.xml"/><Relationship Id="rId22" Type="http://schemas.openxmlformats.org/officeDocument/2006/relationships/tags" Target="../tags/tag616.xml"/><Relationship Id="rId27" Type="http://schemas.openxmlformats.org/officeDocument/2006/relationships/tags" Target="../tags/tag621.xml"/><Relationship Id="rId30" Type="http://schemas.openxmlformats.org/officeDocument/2006/relationships/tags" Target="../tags/tag624.xml"/><Relationship Id="rId35" Type="http://schemas.openxmlformats.org/officeDocument/2006/relationships/tags" Target="../tags/tag629.xml"/><Relationship Id="rId43" Type="http://schemas.openxmlformats.org/officeDocument/2006/relationships/tags" Target="../tags/tag637.xml"/><Relationship Id="rId48" Type="http://schemas.openxmlformats.org/officeDocument/2006/relationships/tags" Target="../tags/tag642.xml"/><Relationship Id="rId56" Type="http://schemas.openxmlformats.org/officeDocument/2006/relationships/tags" Target="../tags/tag650.xml"/><Relationship Id="rId64" Type="http://schemas.openxmlformats.org/officeDocument/2006/relationships/tags" Target="../tags/tag658.xml"/><Relationship Id="rId69" Type="http://schemas.openxmlformats.org/officeDocument/2006/relationships/tags" Target="../tags/tag663.xml"/><Relationship Id="rId77" Type="http://schemas.openxmlformats.org/officeDocument/2006/relationships/tags" Target="../tags/tag671.xml"/><Relationship Id="rId8" Type="http://schemas.openxmlformats.org/officeDocument/2006/relationships/tags" Target="../tags/tag602.xml"/><Relationship Id="rId51" Type="http://schemas.openxmlformats.org/officeDocument/2006/relationships/tags" Target="../tags/tag645.xml"/><Relationship Id="rId72" Type="http://schemas.openxmlformats.org/officeDocument/2006/relationships/tags" Target="../tags/tag666.xml"/><Relationship Id="rId80" Type="http://schemas.openxmlformats.org/officeDocument/2006/relationships/slideLayout" Target="../slideLayouts/slideLayout7.xml"/><Relationship Id="rId85" Type="http://schemas.openxmlformats.org/officeDocument/2006/relationships/hyperlink" Target="https://ourworldindata.org/meat-production" TargetMode="External"/><Relationship Id="rId3" Type="http://schemas.openxmlformats.org/officeDocument/2006/relationships/tags" Target="../tags/tag597.xml"/><Relationship Id="rId12" Type="http://schemas.openxmlformats.org/officeDocument/2006/relationships/tags" Target="../tags/tag606.xml"/><Relationship Id="rId17" Type="http://schemas.openxmlformats.org/officeDocument/2006/relationships/tags" Target="../tags/tag611.xml"/><Relationship Id="rId25" Type="http://schemas.openxmlformats.org/officeDocument/2006/relationships/tags" Target="../tags/tag619.xml"/><Relationship Id="rId33" Type="http://schemas.openxmlformats.org/officeDocument/2006/relationships/tags" Target="../tags/tag627.xml"/><Relationship Id="rId38" Type="http://schemas.openxmlformats.org/officeDocument/2006/relationships/tags" Target="../tags/tag632.xml"/><Relationship Id="rId46" Type="http://schemas.openxmlformats.org/officeDocument/2006/relationships/tags" Target="../tags/tag640.xml"/><Relationship Id="rId59" Type="http://schemas.openxmlformats.org/officeDocument/2006/relationships/tags" Target="../tags/tag653.xml"/><Relationship Id="rId67" Type="http://schemas.openxmlformats.org/officeDocument/2006/relationships/tags" Target="../tags/tag661.xml"/><Relationship Id="rId20" Type="http://schemas.openxmlformats.org/officeDocument/2006/relationships/tags" Target="../tags/tag614.xml"/><Relationship Id="rId41" Type="http://schemas.openxmlformats.org/officeDocument/2006/relationships/tags" Target="../tags/tag635.xml"/><Relationship Id="rId54" Type="http://schemas.openxmlformats.org/officeDocument/2006/relationships/tags" Target="../tags/tag648.xml"/><Relationship Id="rId62" Type="http://schemas.openxmlformats.org/officeDocument/2006/relationships/tags" Target="../tags/tag656.xml"/><Relationship Id="rId70" Type="http://schemas.openxmlformats.org/officeDocument/2006/relationships/tags" Target="../tags/tag664.xml"/><Relationship Id="rId75" Type="http://schemas.openxmlformats.org/officeDocument/2006/relationships/tags" Target="../tags/tag669.xml"/><Relationship Id="rId83" Type="http://schemas.openxmlformats.org/officeDocument/2006/relationships/image" Target="../media/image30.emf"/><Relationship Id="rId88" Type="http://schemas.openxmlformats.org/officeDocument/2006/relationships/hyperlink" Target="https://business.columbia.edu/insights/climate/sustainable-proteins" TargetMode="External"/><Relationship Id="rId1" Type="http://schemas.openxmlformats.org/officeDocument/2006/relationships/tags" Target="../tags/tag595.xml"/><Relationship Id="rId6" Type="http://schemas.openxmlformats.org/officeDocument/2006/relationships/tags" Target="../tags/tag600.xml"/><Relationship Id="rId15" Type="http://schemas.openxmlformats.org/officeDocument/2006/relationships/tags" Target="../tags/tag609.xml"/><Relationship Id="rId23" Type="http://schemas.openxmlformats.org/officeDocument/2006/relationships/tags" Target="../tags/tag617.xml"/><Relationship Id="rId28" Type="http://schemas.openxmlformats.org/officeDocument/2006/relationships/tags" Target="../tags/tag622.xml"/><Relationship Id="rId36" Type="http://schemas.openxmlformats.org/officeDocument/2006/relationships/tags" Target="../tags/tag630.xml"/><Relationship Id="rId49" Type="http://schemas.openxmlformats.org/officeDocument/2006/relationships/tags" Target="../tags/tag643.xml"/><Relationship Id="rId57" Type="http://schemas.openxmlformats.org/officeDocument/2006/relationships/tags" Target="../tags/tag651.xml"/><Relationship Id="rId10" Type="http://schemas.openxmlformats.org/officeDocument/2006/relationships/tags" Target="../tags/tag604.xml"/><Relationship Id="rId31" Type="http://schemas.openxmlformats.org/officeDocument/2006/relationships/tags" Target="../tags/tag625.xml"/><Relationship Id="rId44" Type="http://schemas.openxmlformats.org/officeDocument/2006/relationships/tags" Target="../tags/tag638.xml"/><Relationship Id="rId52" Type="http://schemas.openxmlformats.org/officeDocument/2006/relationships/tags" Target="../tags/tag646.xml"/><Relationship Id="rId60" Type="http://schemas.openxmlformats.org/officeDocument/2006/relationships/tags" Target="../tags/tag654.xml"/><Relationship Id="rId65" Type="http://schemas.openxmlformats.org/officeDocument/2006/relationships/tags" Target="../tags/tag659.xml"/><Relationship Id="rId73" Type="http://schemas.openxmlformats.org/officeDocument/2006/relationships/tags" Target="../tags/tag667.xml"/><Relationship Id="rId78" Type="http://schemas.openxmlformats.org/officeDocument/2006/relationships/tags" Target="../tags/tag672.xml"/><Relationship Id="rId81" Type="http://schemas.openxmlformats.org/officeDocument/2006/relationships/notesSlide" Target="../notesSlides/notesSlide14.xml"/><Relationship Id="rId86" Type="http://schemas.openxmlformats.org/officeDocument/2006/relationships/hyperlink" Target="https://business.columbia.edu/faculty/people/gernot-wagner" TargetMode="External"/><Relationship Id="rId4" Type="http://schemas.openxmlformats.org/officeDocument/2006/relationships/tags" Target="../tags/tag598.xml"/><Relationship Id="rId9" Type="http://schemas.openxmlformats.org/officeDocument/2006/relationships/tags" Target="../tags/tag603.xml"/><Relationship Id="rId13" Type="http://schemas.openxmlformats.org/officeDocument/2006/relationships/tags" Target="../tags/tag607.xml"/><Relationship Id="rId18" Type="http://schemas.openxmlformats.org/officeDocument/2006/relationships/tags" Target="../tags/tag612.xml"/><Relationship Id="rId39" Type="http://schemas.openxmlformats.org/officeDocument/2006/relationships/tags" Target="../tags/tag633.xml"/><Relationship Id="rId34" Type="http://schemas.openxmlformats.org/officeDocument/2006/relationships/tags" Target="../tags/tag628.xml"/><Relationship Id="rId50" Type="http://schemas.openxmlformats.org/officeDocument/2006/relationships/tags" Target="../tags/tag644.xml"/><Relationship Id="rId55" Type="http://schemas.openxmlformats.org/officeDocument/2006/relationships/tags" Target="../tags/tag649.xml"/><Relationship Id="rId76" Type="http://schemas.openxmlformats.org/officeDocument/2006/relationships/tags" Target="../tags/tag670.xml"/><Relationship Id="rId7" Type="http://schemas.openxmlformats.org/officeDocument/2006/relationships/tags" Target="../tags/tag601.xml"/><Relationship Id="rId71" Type="http://schemas.openxmlformats.org/officeDocument/2006/relationships/tags" Target="../tags/tag665.xml"/><Relationship Id="rId2" Type="http://schemas.openxmlformats.org/officeDocument/2006/relationships/tags" Target="../tags/tag596.xml"/><Relationship Id="rId29" Type="http://schemas.openxmlformats.org/officeDocument/2006/relationships/tags" Target="../tags/tag623.xml"/><Relationship Id="rId24" Type="http://schemas.openxmlformats.org/officeDocument/2006/relationships/tags" Target="../tags/tag618.xml"/><Relationship Id="rId40" Type="http://schemas.openxmlformats.org/officeDocument/2006/relationships/tags" Target="../tags/tag634.xml"/><Relationship Id="rId45" Type="http://schemas.openxmlformats.org/officeDocument/2006/relationships/tags" Target="../tags/tag639.xml"/><Relationship Id="rId66" Type="http://schemas.openxmlformats.org/officeDocument/2006/relationships/tags" Target="../tags/tag660.xml"/><Relationship Id="rId87" Type="http://schemas.openxmlformats.org/officeDocument/2006/relationships/hyperlink" Target="https://business.columbia.edu/insights/climate/cki" TargetMode="External"/><Relationship Id="rId61" Type="http://schemas.openxmlformats.org/officeDocument/2006/relationships/tags" Target="../tags/tag655.xml"/><Relationship Id="rId82" Type="http://schemas.openxmlformats.org/officeDocument/2006/relationships/oleObject" Target="../embeddings/oleObject26.bin"/><Relationship Id="rId19" Type="http://schemas.openxmlformats.org/officeDocument/2006/relationships/tags" Target="../tags/tag613.xml"/></Relationships>
</file>

<file path=ppt/slides/_rels/slide17.xml.rels><?xml version="1.0" encoding="UTF-8" standalone="yes"?>
<Relationships xmlns="http://schemas.openxmlformats.org/package/2006/relationships"><Relationship Id="rId26" Type="http://schemas.openxmlformats.org/officeDocument/2006/relationships/tags" Target="../tags/tag699.xml"/><Relationship Id="rId21" Type="http://schemas.openxmlformats.org/officeDocument/2006/relationships/tags" Target="../tags/tag694.xml"/><Relationship Id="rId42" Type="http://schemas.openxmlformats.org/officeDocument/2006/relationships/tags" Target="../tags/tag715.xml"/><Relationship Id="rId47" Type="http://schemas.openxmlformats.org/officeDocument/2006/relationships/tags" Target="../tags/tag720.xml"/><Relationship Id="rId63" Type="http://schemas.openxmlformats.org/officeDocument/2006/relationships/tags" Target="../tags/tag736.xml"/><Relationship Id="rId68" Type="http://schemas.openxmlformats.org/officeDocument/2006/relationships/tags" Target="../tags/tag741.xml"/><Relationship Id="rId84" Type="http://schemas.openxmlformats.org/officeDocument/2006/relationships/slideLayout" Target="../slideLayouts/slideLayout7.xml"/><Relationship Id="rId89" Type="http://schemas.openxmlformats.org/officeDocument/2006/relationships/hyperlink" Target="https://www.fao.org/faostat/en/#compare" TargetMode="External"/><Relationship Id="rId16" Type="http://schemas.openxmlformats.org/officeDocument/2006/relationships/tags" Target="../tags/tag689.xml"/><Relationship Id="rId11" Type="http://schemas.openxmlformats.org/officeDocument/2006/relationships/tags" Target="../tags/tag684.xml"/><Relationship Id="rId32" Type="http://schemas.openxmlformats.org/officeDocument/2006/relationships/tags" Target="../tags/tag705.xml"/><Relationship Id="rId37" Type="http://schemas.openxmlformats.org/officeDocument/2006/relationships/tags" Target="../tags/tag710.xml"/><Relationship Id="rId53" Type="http://schemas.openxmlformats.org/officeDocument/2006/relationships/tags" Target="../tags/tag726.xml"/><Relationship Id="rId58" Type="http://schemas.openxmlformats.org/officeDocument/2006/relationships/tags" Target="../tags/tag731.xml"/><Relationship Id="rId74" Type="http://schemas.openxmlformats.org/officeDocument/2006/relationships/tags" Target="../tags/tag747.xml"/><Relationship Id="rId79" Type="http://schemas.openxmlformats.org/officeDocument/2006/relationships/tags" Target="../tags/tag752.xml"/><Relationship Id="rId5" Type="http://schemas.openxmlformats.org/officeDocument/2006/relationships/tags" Target="../tags/tag678.xml"/><Relationship Id="rId90" Type="http://schemas.openxmlformats.org/officeDocument/2006/relationships/hyperlink" Target="https://business.columbia.edu/faculty/people/gernot-wagner" TargetMode="External"/><Relationship Id="rId95" Type="http://schemas.openxmlformats.org/officeDocument/2006/relationships/chart" Target="../charts/chart16.xml"/><Relationship Id="rId22" Type="http://schemas.openxmlformats.org/officeDocument/2006/relationships/tags" Target="../tags/tag695.xml"/><Relationship Id="rId27" Type="http://schemas.openxmlformats.org/officeDocument/2006/relationships/tags" Target="../tags/tag700.xml"/><Relationship Id="rId43" Type="http://schemas.openxmlformats.org/officeDocument/2006/relationships/tags" Target="../tags/tag716.xml"/><Relationship Id="rId48" Type="http://schemas.openxmlformats.org/officeDocument/2006/relationships/tags" Target="../tags/tag721.xml"/><Relationship Id="rId64" Type="http://schemas.openxmlformats.org/officeDocument/2006/relationships/tags" Target="../tags/tag737.xml"/><Relationship Id="rId69" Type="http://schemas.openxmlformats.org/officeDocument/2006/relationships/tags" Target="../tags/tag742.xml"/><Relationship Id="rId80" Type="http://schemas.openxmlformats.org/officeDocument/2006/relationships/tags" Target="../tags/tag753.xml"/><Relationship Id="rId85" Type="http://schemas.openxmlformats.org/officeDocument/2006/relationships/notesSlide" Target="../notesSlides/notesSlide15.xml"/><Relationship Id="rId3" Type="http://schemas.openxmlformats.org/officeDocument/2006/relationships/tags" Target="../tags/tag676.xml"/><Relationship Id="rId12" Type="http://schemas.openxmlformats.org/officeDocument/2006/relationships/tags" Target="../tags/tag685.xml"/><Relationship Id="rId17" Type="http://schemas.openxmlformats.org/officeDocument/2006/relationships/tags" Target="../tags/tag690.xml"/><Relationship Id="rId25" Type="http://schemas.openxmlformats.org/officeDocument/2006/relationships/tags" Target="../tags/tag698.xml"/><Relationship Id="rId33" Type="http://schemas.openxmlformats.org/officeDocument/2006/relationships/tags" Target="../tags/tag706.xml"/><Relationship Id="rId38" Type="http://schemas.openxmlformats.org/officeDocument/2006/relationships/tags" Target="../tags/tag711.xml"/><Relationship Id="rId46" Type="http://schemas.openxmlformats.org/officeDocument/2006/relationships/tags" Target="../tags/tag719.xml"/><Relationship Id="rId59" Type="http://schemas.openxmlformats.org/officeDocument/2006/relationships/tags" Target="../tags/tag732.xml"/><Relationship Id="rId67" Type="http://schemas.openxmlformats.org/officeDocument/2006/relationships/tags" Target="../tags/tag740.xml"/><Relationship Id="rId20" Type="http://schemas.openxmlformats.org/officeDocument/2006/relationships/tags" Target="../tags/tag693.xml"/><Relationship Id="rId41" Type="http://schemas.openxmlformats.org/officeDocument/2006/relationships/tags" Target="../tags/tag714.xml"/><Relationship Id="rId54" Type="http://schemas.openxmlformats.org/officeDocument/2006/relationships/tags" Target="../tags/tag727.xml"/><Relationship Id="rId62" Type="http://schemas.openxmlformats.org/officeDocument/2006/relationships/tags" Target="../tags/tag735.xml"/><Relationship Id="rId70" Type="http://schemas.openxmlformats.org/officeDocument/2006/relationships/tags" Target="../tags/tag743.xml"/><Relationship Id="rId75" Type="http://schemas.openxmlformats.org/officeDocument/2006/relationships/tags" Target="../tags/tag748.xml"/><Relationship Id="rId83" Type="http://schemas.openxmlformats.org/officeDocument/2006/relationships/tags" Target="../tags/tag756.xml"/><Relationship Id="rId88" Type="http://schemas.openxmlformats.org/officeDocument/2006/relationships/chart" Target="../charts/chart13.xml"/><Relationship Id="rId91" Type="http://schemas.openxmlformats.org/officeDocument/2006/relationships/hyperlink" Target="https://business.columbia.edu/insights/climate/cki" TargetMode="External"/><Relationship Id="rId96" Type="http://schemas.openxmlformats.org/officeDocument/2006/relationships/chart" Target="../charts/chart17.xml"/><Relationship Id="rId1" Type="http://schemas.openxmlformats.org/officeDocument/2006/relationships/tags" Target="../tags/tag674.xml"/><Relationship Id="rId6" Type="http://schemas.openxmlformats.org/officeDocument/2006/relationships/tags" Target="../tags/tag679.xml"/><Relationship Id="rId15" Type="http://schemas.openxmlformats.org/officeDocument/2006/relationships/tags" Target="../tags/tag688.xml"/><Relationship Id="rId23" Type="http://schemas.openxmlformats.org/officeDocument/2006/relationships/tags" Target="../tags/tag696.xml"/><Relationship Id="rId28" Type="http://schemas.openxmlformats.org/officeDocument/2006/relationships/tags" Target="../tags/tag701.xml"/><Relationship Id="rId36" Type="http://schemas.openxmlformats.org/officeDocument/2006/relationships/tags" Target="../tags/tag709.xml"/><Relationship Id="rId49" Type="http://schemas.openxmlformats.org/officeDocument/2006/relationships/tags" Target="../tags/tag722.xml"/><Relationship Id="rId57" Type="http://schemas.openxmlformats.org/officeDocument/2006/relationships/tags" Target="../tags/tag730.xml"/><Relationship Id="rId10" Type="http://schemas.openxmlformats.org/officeDocument/2006/relationships/tags" Target="../tags/tag683.xml"/><Relationship Id="rId31" Type="http://schemas.openxmlformats.org/officeDocument/2006/relationships/tags" Target="../tags/tag704.xml"/><Relationship Id="rId44" Type="http://schemas.openxmlformats.org/officeDocument/2006/relationships/tags" Target="../tags/tag717.xml"/><Relationship Id="rId52" Type="http://schemas.openxmlformats.org/officeDocument/2006/relationships/tags" Target="../tags/tag725.xml"/><Relationship Id="rId60" Type="http://schemas.openxmlformats.org/officeDocument/2006/relationships/tags" Target="../tags/tag733.xml"/><Relationship Id="rId65" Type="http://schemas.openxmlformats.org/officeDocument/2006/relationships/tags" Target="../tags/tag738.xml"/><Relationship Id="rId73" Type="http://schemas.openxmlformats.org/officeDocument/2006/relationships/tags" Target="../tags/tag746.xml"/><Relationship Id="rId78" Type="http://schemas.openxmlformats.org/officeDocument/2006/relationships/tags" Target="../tags/tag751.xml"/><Relationship Id="rId81" Type="http://schemas.openxmlformats.org/officeDocument/2006/relationships/tags" Target="../tags/tag754.xml"/><Relationship Id="rId86" Type="http://schemas.openxmlformats.org/officeDocument/2006/relationships/oleObject" Target="../embeddings/oleObject27.bin"/><Relationship Id="rId94" Type="http://schemas.openxmlformats.org/officeDocument/2006/relationships/chart" Target="../charts/chart15.xml"/><Relationship Id="rId4" Type="http://schemas.openxmlformats.org/officeDocument/2006/relationships/tags" Target="../tags/tag677.xml"/><Relationship Id="rId9" Type="http://schemas.openxmlformats.org/officeDocument/2006/relationships/tags" Target="../tags/tag682.xml"/><Relationship Id="rId13" Type="http://schemas.openxmlformats.org/officeDocument/2006/relationships/tags" Target="../tags/tag686.xml"/><Relationship Id="rId18" Type="http://schemas.openxmlformats.org/officeDocument/2006/relationships/tags" Target="../tags/tag691.xml"/><Relationship Id="rId39" Type="http://schemas.openxmlformats.org/officeDocument/2006/relationships/tags" Target="../tags/tag712.xml"/><Relationship Id="rId34" Type="http://schemas.openxmlformats.org/officeDocument/2006/relationships/tags" Target="../tags/tag707.xml"/><Relationship Id="rId50" Type="http://schemas.openxmlformats.org/officeDocument/2006/relationships/tags" Target="../tags/tag723.xml"/><Relationship Id="rId55" Type="http://schemas.openxmlformats.org/officeDocument/2006/relationships/tags" Target="../tags/tag728.xml"/><Relationship Id="rId76" Type="http://schemas.openxmlformats.org/officeDocument/2006/relationships/tags" Target="../tags/tag749.xml"/><Relationship Id="rId97" Type="http://schemas.openxmlformats.org/officeDocument/2006/relationships/chart" Target="../charts/chart18.xml"/><Relationship Id="rId7" Type="http://schemas.openxmlformats.org/officeDocument/2006/relationships/tags" Target="../tags/tag680.xml"/><Relationship Id="rId71" Type="http://schemas.openxmlformats.org/officeDocument/2006/relationships/tags" Target="../tags/tag744.xml"/><Relationship Id="rId92" Type="http://schemas.openxmlformats.org/officeDocument/2006/relationships/hyperlink" Target="https://business.columbia.edu/insights/climate/sustainable-proteins" TargetMode="External"/><Relationship Id="rId2" Type="http://schemas.openxmlformats.org/officeDocument/2006/relationships/tags" Target="../tags/tag675.xml"/><Relationship Id="rId29" Type="http://schemas.openxmlformats.org/officeDocument/2006/relationships/tags" Target="../tags/tag702.xml"/><Relationship Id="rId24" Type="http://schemas.openxmlformats.org/officeDocument/2006/relationships/tags" Target="../tags/tag697.xml"/><Relationship Id="rId40" Type="http://schemas.openxmlformats.org/officeDocument/2006/relationships/tags" Target="../tags/tag713.xml"/><Relationship Id="rId45" Type="http://schemas.openxmlformats.org/officeDocument/2006/relationships/tags" Target="../tags/tag718.xml"/><Relationship Id="rId66" Type="http://schemas.openxmlformats.org/officeDocument/2006/relationships/tags" Target="../tags/tag739.xml"/><Relationship Id="rId87" Type="http://schemas.openxmlformats.org/officeDocument/2006/relationships/image" Target="../media/image10.emf"/><Relationship Id="rId61" Type="http://schemas.openxmlformats.org/officeDocument/2006/relationships/tags" Target="../tags/tag734.xml"/><Relationship Id="rId82" Type="http://schemas.openxmlformats.org/officeDocument/2006/relationships/tags" Target="../tags/tag755.xml"/><Relationship Id="rId19" Type="http://schemas.openxmlformats.org/officeDocument/2006/relationships/tags" Target="../tags/tag692.xml"/><Relationship Id="rId14" Type="http://schemas.openxmlformats.org/officeDocument/2006/relationships/tags" Target="../tags/tag687.xml"/><Relationship Id="rId30" Type="http://schemas.openxmlformats.org/officeDocument/2006/relationships/tags" Target="../tags/tag703.xml"/><Relationship Id="rId35" Type="http://schemas.openxmlformats.org/officeDocument/2006/relationships/tags" Target="../tags/tag708.xml"/><Relationship Id="rId56" Type="http://schemas.openxmlformats.org/officeDocument/2006/relationships/tags" Target="../tags/tag729.xml"/><Relationship Id="rId77" Type="http://schemas.openxmlformats.org/officeDocument/2006/relationships/tags" Target="../tags/tag750.xml"/><Relationship Id="rId8" Type="http://schemas.openxmlformats.org/officeDocument/2006/relationships/tags" Target="../tags/tag681.xml"/><Relationship Id="rId51" Type="http://schemas.openxmlformats.org/officeDocument/2006/relationships/tags" Target="../tags/tag724.xml"/><Relationship Id="rId72" Type="http://schemas.openxmlformats.org/officeDocument/2006/relationships/tags" Target="../tags/tag745.xml"/><Relationship Id="rId93" Type="http://schemas.openxmlformats.org/officeDocument/2006/relationships/chart" Target="../charts/chart14.xml"/></Relationships>
</file>

<file path=ppt/slides/_rels/slide18.xml.rels><?xml version="1.0" encoding="UTF-8" standalone="yes"?>
<Relationships xmlns="http://schemas.openxmlformats.org/package/2006/relationships"><Relationship Id="rId13" Type="http://schemas.openxmlformats.org/officeDocument/2006/relationships/tags" Target="../tags/tag769.xml"/><Relationship Id="rId18" Type="http://schemas.openxmlformats.org/officeDocument/2006/relationships/tags" Target="../tags/tag774.xml"/><Relationship Id="rId26" Type="http://schemas.openxmlformats.org/officeDocument/2006/relationships/tags" Target="../tags/tag782.xml"/><Relationship Id="rId39" Type="http://schemas.openxmlformats.org/officeDocument/2006/relationships/tags" Target="../tags/tag795.xml"/><Relationship Id="rId21" Type="http://schemas.openxmlformats.org/officeDocument/2006/relationships/tags" Target="../tags/tag777.xml"/><Relationship Id="rId34" Type="http://schemas.openxmlformats.org/officeDocument/2006/relationships/tags" Target="../tags/tag790.xml"/><Relationship Id="rId42" Type="http://schemas.openxmlformats.org/officeDocument/2006/relationships/tags" Target="../tags/tag798.xml"/><Relationship Id="rId47" Type="http://schemas.openxmlformats.org/officeDocument/2006/relationships/slideLayout" Target="../slideLayouts/slideLayout7.xml"/><Relationship Id="rId50" Type="http://schemas.openxmlformats.org/officeDocument/2006/relationships/image" Target="../media/image31.emf"/><Relationship Id="rId55" Type="http://schemas.openxmlformats.org/officeDocument/2006/relationships/hyperlink" Target="https://www.dietaryguidelines.gov/sites/default/files/2020-12/Dietary_Guidelines_for_Americans_2020-2025.pdf" TargetMode="External"/><Relationship Id="rId7" Type="http://schemas.openxmlformats.org/officeDocument/2006/relationships/tags" Target="../tags/tag763.xml"/><Relationship Id="rId2" Type="http://schemas.openxmlformats.org/officeDocument/2006/relationships/tags" Target="../tags/tag758.xml"/><Relationship Id="rId16" Type="http://schemas.openxmlformats.org/officeDocument/2006/relationships/tags" Target="../tags/tag772.xml"/><Relationship Id="rId29" Type="http://schemas.openxmlformats.org/officeDocument/2006/relationships/tags" Target="../tags/tag785.xml"/><Relationship Id="rId11" Type="http://schemas.openxmlformats.org/officeDocument/2006/relationships/tags" Target="../tags/tag767.xml"/><Relationship Id="rId24" Type="http://schemas.openxmlformats.org/officeDocument/2006/relationships/tags" Target="../tags/tag780.xml"/><Relationship Id="rId32" Type="http://schemas.openxmlformats.org/officeDocument/2006/relationships/tags" Target="../tags/tag788.xml"/><Relationship Id="rId37" Type="http://schemas.openxmlformats.org/officeDocument/2006/relationships/tags" Target="../tags/tag793.xml"/><Relationship Id="rId40" Type="http://schemas.openxmlformats.org/officeDocument/2006/relationships/tags" Target="../tags/tag796.xml"/><Relationship Id="rId45" Type="http://schemas.openxmlformats.org/officeDocument/2006/relationships/tags" Target="../tags/tag801.xml"/><Relationship Id="rId53" Type="http://schemas.openxmlformats.org/officeDocument/2006/relationships/hyperlink" Target="https://data-explorer.oecd.org/vis?pg=0&amp;bp=true&amp;snb=3&amp;df%5bds%5d=dsDisseminateFinalDMZ&amp;df%5bid%5d=DSD_AGR%40DF_OUTLOOK_2024_2033&amp;df%5bag%5d=OECD.TAD.ATM&amp;df%5bvs%5d=&amp;lc=en&amp;pd=2010%2C2032&amp;dq=DPGC%2BDPDC.A.CPC_EX_BV..KG_PS.&amp;to%5bTIME_PERIOD%5d=false&amp;vw=tb" TargetMode="External"/><Relationship Id="rId58" Type="http://schemas.openxmlformats.org/officeDocument/2006/relationships/hyperlink" Target="https://business.columbia.edu/faculty/people/gernot-wagner" TargetMode="External"/><Relationship Id="rId5" Type="http://schemas.openxmlformats.org/officeDocument/2006/relationships/tags" Target="../tags/tag761.xml"/><Relationship Id="rId61" Type="http://schemas.openxmlformats.org/officeDocument/2006/relationships/chart" Target="../charts/chart20.xml"/><Relationship Id="rId19" Type="http://schemas.openxmlformats.org/officeDocument/2006/relationships/tags" Target="../tags/tag775.xml"/><Relationship Id="rId14" Type="http://schemas.openxmlformats.org/officeDocument/2006/relationships/tags" Target="../tags/tag770.xml"/><Relationship Id="rId22" Type="http://schemas.openxmlformats.org/officeDocument/2006/relationships/tags" Target="../tags/tag778.xml"/><Relationship Id="rId27" Type="http://schemas.openxmlformats.org/officeDocument/2006/relationships/tags" Target="../tags/tag783.xml"/><Relationship Id="rId30" Type="http://schemas.openxmlformats.org/officeDocument/2006/relationships/tags" Target="../tags/tag786.xml"/><Relationship Id="rId35" Type="http://schemas.openxmlformats.org/officeDocument/2006/relationships/tags" Target="../tags/tag791.xml"/><Relationship Id="rId43" Type="http://schemas.openxmlformats.org/officeDocument/2006/relationships/tags" Target="../tags/tag799.xml"/><Relationship Id="rId48" Type="http://schemas.openxmlformats.org/officeDocument/2006/relationships/notesSlide" Target="../notesSlides/notesSlide16.xml"/><Relationship Id="rId56" Type="http://schemas.openxmlformats.org/officeDocument/2006/relationships/hyperlink" Target="https://www.ers.usda.gov/amber-waves/2024/september/global-changes-in-agricultural-production-productivity-and-resource-use-over-six-decades" TargetMode="External"/><Relationship Id="rId8" Type="http://schemas.openxmlformats.org/officeDocument/2006/relationships/tags" Target="../tags/tag764.xml"/><Relationship Id="rId51" Type="http://schemas.openxmlformats.org/officeDocument/2006/relationships/chart" Target="../charts/chart19.xml"/><Relationship Id="rId3" Type="http://schemas.openxmlformats.org/officeDocument/2006/relationships/tags" Target="../tags/tag759.xml"/><Relationship Id="rId12" Type="http://schemas.openxmlformats.org/officeDocument/2006/relationships/tags" Target="../tags/tag768.xml"/><Relationship Id="rId17" Type="http://schemas.openxmlformats.org/officeDocument/2006/relationships/tags" Target="../tags/tag773.xml"/><Relationship Id="rId25" Type="http://schemas.openxmlformats.org/officeDocument/2006/relationships/tags" Target="../tags/tag781.xml"/><Relationship Id="rId33" Type="http://schemas.openxmlformats.org/officeDocument/2006/relationships/tags" Target="../tags/tag789.xml"/><Relationship Id="rId38" Type="http://schemas.openxmlformats.org/officeDocument/2006/relationships/tags" Target="../tags/tag794.xml"/><Relationship Id="rId46" Type="http://schemas.openxmlformats.org/officeDocument/2006/relationships/tags" Target="../tags/tag802.xml"/><Relationship Id="rId59" Type="http://schemas.openxmlformats.org/officeDocument/2006/relationships/hyperlink" Target="https://business.columbia.edu/insights/climate/cki" TargetMode="External"/><Relationship Id="rId20" Type="http://schemas.openxmlformats.org/officeDocument/2006/relationships/tags" Target="../tags/tag776.xml"/><Relationship Id="rId41" Type="http://schemas.openxmlformats.org/officeDocument/2006/relationships/tags" Target="../tags/tag797.xml"/><Relationship Id="rId54" Type="http://schemas.openxmlformats.org/officeDocument/2006/relationships/hyperlink" Target="https://openknowledge.fao.org/server/api/core/bitstreams/d5be2ffc-f191-411c-9fee-bb737411576d/content" TargetMode="External"/><Relationship Id="rId1" Type="http://schemas.openxmlformats.org/officeDocument/2006/relationships/tags" Target="../tags/tag757.xml"/><Relationship Id="rId6" Type="http://schemas.openxmlformats.org/officeDocument/2006/relationships/tags" Target="../tags/tag762.xml"/><Relationship Id="rId15" Type="http://schemas.openxmlformats.org/officeDocument/2006/relationships/tags" Target="../tags/tag771.xml"/><Relationship Id="rId23" Type="http://schemas.openxmlformats.org/officeDocument/2006/relationships/tags" Target="../tags/tag779.xml"/><Relationship Id="rId28" Type="http://schemas.openxmlformats.org/officeDocument/2006/relationships/tags" Target="../tags/tag784.xml"/><Relationship Id="rId36" Type="http://schemas.openxmlformats.org/officeDocument/2006/relationships/tags" Target="../tags/tag792.xml"/><Relationship Id="rId49" Type="http://schemas.openxmlformats.org/officeDocument/2006/relationships/oleObject" Target="../embeddings/oleObject28.bin"/><Relationship Id="rId57" Type="http://schemas.openxmlformats.org/officeDocument/2006/relationships/hyperlink" Target="https://www.worldbank.org/en/topic/agriculture/brief/moving-towards-sustainability-the-livestock-sector-and-the-world-bank" TargetMode="External"/><Relationship Id="rId10" Type="http://schemas.openxmlformats.org/officeDocument/2006/relationships/tags" Target="../tags/tag766.xml"/><Relationship Id="rId31" Type="http://schemas.openxmlformats.org/officeDocument/2006/relationships/tags" Target="../tags/tag787.xml"/><Relationship Id="rId44" Type="http://schemas.openxmlformats.org/officeDocument/2006/relationships/tags" Target="../tags/tag800.xml"/><Relationship Id="rId52" Type="http://schemas.openxmlformats.org/officeDocument/2006/relationships/hyperlink" Target="https://apps.fas.usda.gov/psdonline/circulars/livestock_poultry.pdf" TargetMode="External"/><Relationship Id="rId60" Type="http://schemas.openxmlformats.org/officeDocument/2006/relationships/hyperlink" Target="https://business.columbia.edu/insights/climate/sustainable-proteins" TargetMode="External"/><Relationship Id="rId4" Type="http://schemas.openxmlformats.org/officeDocument/2006/relationships/tags" Target="../tags/tag760.xml"/><Relationship Id="rId9" Type="http://schemas.openxmlformats.org/officeDocument/2006/relationships/tags" Target="../tags/tag765.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image" Target="../media/image33.jpeg"/><Relationship Id="rId2" Type="http://schemas.openxmlformats.org/officeDocument/2006/relationships/tags" Target="../tags/tag804.xml"/><Relationship Id="rId1" Type="http://schemas.openxmlformats.org/officeDocument/2006/relationships/tags" Target="../tags/tag803.xml"/><Relationship Id="rId6" Type="http://schemas.openxmlformats.org/officeDocument/2006/relationships/image" Target="../media/image10.emf"/><Relationship Id="rId5" Type="http://schemas.openxmlformats.org/officeDocument/2006/relationships/oleObject" Target="../embeddings/oleObject29.bin"/><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2.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oleObject" Target="../embeddings/oleObject12.bin"/></Relationships>
</file>

<file path=ppt/slides/_rels/slide20.xml.rels><?xml version="1.0" encoding="UTF-8" standalone="yes"?>
<Relationships xmlns="http://schemas.openxmlformats.org/package/2006/relationships"><Relationship Id="rId8" Type="http://schemas.openxmlformats.org/officeDocument/2006/relationships/hyperlink" Target="https://business.columbia.edu/faculty/people/gernot-wagner" TargetMode="External"/><Relationship Id="rId3" Type="http://schemas.openxmlformats.org/officeDocument/2006/relationships/tags" Target="../tags/tag807.xml"/><Relationship Id="rId7" Type="http://schemas.openxmlformats.org/officeDocument/2006/relationships/image" Target="../media/image10.emf"/><Relationship Id="rId2" Type="http://schemas.openxmlformats.org/officeDocument/2006/relationships/tags" Target="../tags/tag806.xml"/><Relationship Id="rId1" Type="http://schemas.openxmlformats.org/officeDocument/2006/relationships/tags" Target="../tags/tag805.xml"/><Relationship Id="rId6" Type="http://schemas.openxmlformats.org/officeDocument/2006/relationships/oleObject" Target="../embeddings/oleObject30.bin"/><Relationship Id="rId11" Type="http://schemas.openxmlformats.org/officeDocument/2006/relationships/image" Target="../media/image33.jpeg"/><Relationship Id="rId5" Type="http://schemas.openxmlformats.org/officeDocument/2006/relationships/notesSlide" Target="../notesSlides/notesSlide17.xml"/><Relationship Id="rId10" Type="http://schemas.openxmlformats.org/officeDocument/2006/relationships/hyperlink" Target="https://business.columbia.edu/insights/climate/sustainable-proteins" TargetMode="External"/><Relationship Id="rId4" Type="http://schemas.openxmlformats.org/officeDocument/2006/relationships/slideLayout" Target="../slideLayouts/slideLayout7.xml"/><Relationship Id="rId9" Type="http://schemas.openxmlformats.org/officeDocument/2006/relationships/hyperlink" Target="https://business.columbia.edu/insights/climate/cki"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andhealthalliance.org/wp-content/uploads/2023/08/MethaneReport-Ag-FINAL.pdf" TargetMode="External"/><Relationship Id="rId13" Type="http://schemas.openxmlformats.org/officeDocument/2006/relationships/hyperlink" Target="https://business.columbia.edu/faculty/people/gernot-wagner" TargetMode="External"/><Relationship Id="rId3" Type="http://schemas.openxmlformats.org/officeDocument/2006/relationships/slideLayout" Target="../slideLayouts/slideLayout8.xml"/><Relationship Id="rId7" Type="http://schemas.openxmlformats.org/officeDocument/2006/relationships/hyperlink" Target="https://www.ccacoalition.org/sites/default/files/resources/2021_Global-Methane_Assessment_full_0.pdf" TargetMode="External"/><Relationship Id="rId12" Type="http://schemas.openxmlformats.org/officeDocument/2006/relationships/hyperlink" Target="https://openknowledge.fao.org/server/api/core/bitstreams/a06a30d3-6e9d-4e9c-b4b7-29a6cc307208/content" TargetMode="External"/><Relationship Id="rId2" Type="http://schemas.openxmlformats.org/officeDocument/2006/relationships/tags" Target="../tags/tag809.xml"/><Relationship Id="rId1" Type="http://schemas.openxmlformats.org/officeDocument/2006/relationships/tags" Target="../tags/tag808.xml"/><Relationship Id="rId6" Type="http://schemas.openxmlformats.org/officeDocument/2006/relationships/image" Target="../media/image34.emf"/><Relationship Id="rId11" Type="http://schemas.openxmlformats.org/officeDocument/2006/relationships/hyperlink" Target="https://alliancebioversityciat.org/stories/sustainable-livestock-farming-practices-resilience" TargetMode="External"/><Relationship Id="rId5" Type="http://schemas.openxmlformats.org/officeDocument/2006/relationships/oleObject" Target="../embeddings/oleObject31.bin"/><Relationship Id="rId15" Type="http://schemas.openxmlformats.org/officeDocument/2006/relationships/hyperlink" Target="https://business.columbia.edu/insights/climate/sustainable-proteins" TargetMode="External"/><Relationship Id="rId10" Type="http://schemas.openxmlformats.org/officeDocument/2006/relationships/hyperlink" Target="https://www.wri.org/research/opportunities-methane-mitigation-agriculture-technological-economic-regulatory?auHash=6K_QH2NVcx31pM57Niq7l1n45mFBG8Mx4-G-XaFFBjg" TargetMode="External"/><Relationship Id="rId4" Type="http://schemas.openxmlformats.org/officeDocument/2006/relationships/notesSlide" Target="../notesSlides/notesSlide18.xml"/><Relationship Id="rId9" Type="http://schemas.openxmlformats.org/officeDocument/2006/relationships/hyperlink" Target="https://www.catf.us/2024/10/accelerating-climate-solutions-agriculture-why-reducing-methane-livestock-urgent-opportunity/" TargetMode="External"/><Relationship Id="rId14" Type="http://schemas.openxmlformats.org/officeDocument/2006/relationships/hyperlink" Target="https://business.columbia.edu/insights/climate/cki" TargetMode="External"/></Relationships>
</file>

<file path=ppt/slides/_rels/slide22.xml.rels><?xml version="1.0" encoding="UTF-8" standalone="yes"?>
<Relationships xmlns="http://schemas.openxmlformats.org/package/2006/relationships"><Relationship Id="rId13" Type="http://schemas.openxmlformats.org/officeDocument/2006/relationships/tags" Target="../tags/tag822.xml"/><Relationship Id="rId18" Type="http://schemas.openxmlformats.org/officeDocument/2006/relationships/tags" Target="../tags/tag827.xml"/><Relationship Id="rId26" Type="http://schemas.openxmlformats.org/officeDocument/2006/relationships/tags" Target="../tags/tag835.xml"/><Relationship Id="rId39" Type="http://schemas.openxmlformats.org/officeDocument/2006/relationships/image" Target="../media/image10.emf"/><Relationship Id="rId21" Type="http://schemas.openxmlformats.org/officeDocument/2006/relationships/tags" Target="../tags/tag830.xml"/><Relationship Id="rId34" Type="http://schemas.openxmlformats.org/officeDocument/2006/relationships/tags" Target="../tags/tag843.xml"/><Relationship Id="rId42" Type="http://schemas.openxmlformats.org/officeDocument/2006/relationships/hyperlink" Target="https://rhg.com/data_story/climate-deck/" TargetMode="External"/><Relationship Id="rId47" Type="http://schemas.openxmlformats.org/officeDocument/2006/relationships/hyperlink" Target="https://business.columbia.edu/insights/climate/cki" TargetMode="External"/><Relationship Id="rId7" Type="http://schemas.openxmlformats.org/officeDocument/2006/relationships/tags" Target="../tags/tag816.xml"/><Relationship Id="rId2" Type="http://schemas.openxmlformats.org/officeDocument/2006/relationships/tags" Target="../tags/tag811.xml"/><Relationship Id="rId16" Type="http://schemas.openxmlformats.org/officeDocument/2006/relationships/tags" Target="../tags/tag825.xml"/><Relationship Id="rId29" Type="http://schemas.openxmlformats.org/officeDocument/2006/relationships/tags" Target="../tags/tag838.xml"/><Relationship Id="rId1" Type="http://schemas.openxmlformats.org/officeDocument/2006/relationships/tags" Target="../tags/tag810.xml"/><Relationship Id="rId6" Type="http://schemas.openxmlformats.org/officeDocument/2006/relationships/tags" Target="../tags/tag815.xml"/><Relationship Id="rId11" Type="http://schemas.openxmlformats.org/officeDocument/2006/relationships/tags" Target="../tags/tag820.xml"/><Relationship Id="rId24" Type="http://schemas.openxmlformats.org/officeDocument/2006/relationships/tags" Target="../tags/tag833.xml"/><Relationship Id="rId32" Type="http://schemas.openxmlformats.org/officeDocument/2006/relationships/tags" Target="../tags/tag841.xml"/><Relationship Id="rId37" Type="http://schemas.openxmlformats.org/officeDocument/2006/relationships/notesSlide" Target="../notesSlides/notesSlide19.xml"/><Relationship Id="rId40" Type="http://schemas.openxmlformats.org/officeDocument/2006/relationships/chart" Target="../charts/chart21.xml"/><Relationship Id="rId45" Type="http://schemas.openxmlformats.org/officeDocument/2006/relationships/hyperlink" Target="https://www.wri.org/insights/just-7-commodities-replaced-area-forest-twice-size-germany-between-2001-and-2015" TargetMode="External"/><Relationship Id="rId5" Type="http://schemas.openxmlformats.org/officeDocument/2006/relationships/tags" Target="../tags/tag814.xml"/><Relationship Id="rId15" Type="http://schemas.openxmlformats.org/officeDocument/2006/relationships/tags" Target="../tags/tag824.xml"/><Relationship Id="rId23" Type="http://schemas.openxmlformats.org/officeDocument/2006/relationships/tags" Target="../tags/tag832.xml"/><Relationship Id="rId28" Type="http://schemas.openxmlformats.org/officeDocument/2006/relationships/tags" Target="../tags/tag837.xml"/><Relationship Id="rId36" Type="http://schemas.openxmlformats.org/officeDocument/2006/relationships/slideLayout" Target="../slideLayouts/slideLayout7.xml"/><Relationship Id="rId10" Type="http://schemas.openxmlformats.org/officeDocument/2006/relationships/tags" Target="../tags/tag819.xml"/><Relationship Id="rId19" Type="http://schemas.openxmlformats.org/officeDocument/2006/relationships/tags" Target="../tags/tag828.xml"/><Relationship Id="rId31" Type="http://schemas.openxmlformats.org/officeDocument/2006/relationships/tags" Target="../tags/tag840.xml"/><Relationship Id="rId44" Type="http://schemas.openxmlformats.org/officeDocument/2006/relationships/hyperlink" Target="https://www.mckinsey.com/industries/agriculture/our-insights/the-agricultural-transition-building-a-sustainable-future#/" TargetMode="External"/><Relationship Id="rId4" Type="http://schemas.openxmlformats.org/officeDocument/2006/relationships/tags" Target="../tags/tag813.xml"/><Relationship Id="rId9" Type="http://schemas.openxmlformats.org/officeDocument/2006/relationships/tags" Target="../tags/tag818.xml"/><Relationship Id="rId14" Type="http://schemas.openxmlformats.org/officeDocument/2006/relationships/tags" Target="../tags/tag823.xml"/><Relationship Id="rId22" Type="http://schemas.openxmlformats.org/officeDocument/2006/relationships/tags" Target="../tags/tag831.xml"/><Relationship Id="rId27" Type="http://schemas.openxmlformats.org/officeDocument/2006/relationships/tags" Target="../tags/tag836.xml"/><Relationship Id="rId30" Type="http://schemas.openxmlformats.org/officeDocument/2006/relationships/tags" Target="../tags/tag839.xml"/><Relationship Id="rId35" Type="http://schemas.openxmlformats.org/officeDocument/2006/relationships/tags" Target="../tags/tag844.xml"/><Relationship Id="rId43" Type="http://schemas.openxmlformats.org/officeDocument/2006/relationships/hyperlink" Target="https://openknowledge.fao.org/server/api/core/bitstreams/cc09fbbc-eb1d-436b-a88a-bed42a1f12f3/content" TargetMode="External"/><Relationship Id="rId48" Type="http://schemas.openxmlformats.org/officeDocument/2006/relationships/hyperlink" Target="https://business.columbia.edu/insights/climate/sustainable-proteins" TargetMode="External"/><Relationship Id="rId8" Type="http://schemas.openxmlformats.org/officeDocument/2006/relationships/tags" Target="../tags/tag817.xml"/><Relationship Id="rId3" Type="http://schemas.openxmlformats.org/officeDocument/2006/relationships/tags" Target="../tags/tag812.xml"/><Relationship Id="rId12" Type="http://schemas.openxmlformats.org/officeDocument/2006/relationships/tags" Target="../tags/tag821.xml"/><Relationship Id="rId17" Type="http://schemas.openxmlformats.org/officeDocument/2006/relationships/tags" Target="../tags/tag826.xml"/><Relationship Id="rId25" Type="http://schemas.openxmlformats.org/officeDocument/2006/relationships/tags" Target="../tags/tag834.xml"/><Relationship Id="rId33" Type="http://schemas.openxmlformats.org/officeDocument/2006/relationships/tags" Target="../tags/tag842.xml"/><Relationship Id="rId38" Type="http://schemas.openxmlformats.org/officeDocument/2006/relationships/oleObject" Target="../embeddings/oleObject32.bin"/><Relationship Id="rId46" Type="http://schemas.openxmlformats.org/officeDocument/2006/relationships/hyperlink" Target="https://business.columbia.edu/faculty/people/gernot-wagner" TargetMode="External"/><Relationship Id="rId20" Type="http://schemas.openxmlformats.org/officeDocument/2006/relationships/tags" Target="../tags/tag829.xml"/><Relationship Id="rId41" Type="http://schemas.openxmlformats.org/officeDocument/2006/relationships/chart" Target="../charts/chart22.xml"/></Relationships>
</file>

<file path=ppt/slides/_rels/slide23.xml.rels><?xml version="1.0" encoding="UTF-8" standalone="yes"?>
<Relationships xmlns="http://schemas.openxmlformats.org/package/2006/relationships"><Relationship Id="rId8" Type="http://schemas.openxmlformats.org/officeDocument/2006/relationships/hyperlink" Target="https://openknowledge.fao.org/server/api/core/bitstreams/0d178ab7-b755-4eb2-a6cd-05ba1db35819/content" TargetMode="External"/><Relationship Id="rId3" Type="http://schemas.openxmlformats.org/officeDocument/2006/relationships/slideLayout" Target="../slideLayouts/slideLayout7.xml"/><Relationship Id="rId7" Type="http://schemas.openxmlformats.org/officeDocument/2006/relationships/hyperlink" Target="https://elearning.fao.org/course/view.php?id=437" TargetMode="External"/><Relationship Id="rId2" Type="http://schemas.openxmlformats.org/officeDocument/2006/relationships/tags" Target="../tags/tag846.xml"/><Relationship Id="rId1" Type="http://schemas.openxmlformats.org/officeDocument/2006/relationships/tags" Target="../tags/tag845.xml"/><Relationship Id="rId6" Type="http://schemas.openxmlformats.org/officeDocument/2006/relationships/image" Target="../media/image31.emf"/><Relationship Id="rId11" Type="http://schemas.openxmlformats.org/officeDocument/2006/relationships/hyperlink" Target="https://business.columbia.edu/insights/climate/sustainable-proteins" TargetMode="External"/><Relationship Id="rId5" Type="http://schemas.openxmlformats.org/officeDocument/2006/relationships/oleObject" Target="../embeddings/oleObject33.bin"/><Relationship Id="rId10" Type="http://schemas.openxmlformats.org/officeDocument/2006/relationships/hyperlink" Target="https://business.columbia.edu/insights/climate/cki" TargetMode="External"/><Relationship Id="rId4" Type="http://schemas.openxmlformats.org/officeDocument/2006/relationships/notesSlide" Target="../notesSlides/notesSlide20.xml"/><Relationship Id="rId9" Type="http://schemas.openxmlformats.org/officeDocument/2006/relationships/hyperlink" Target="https://business.columbia.edu/faculty/people/gernot-wagner" TargetMode="External"/></Relationships>
</file>

<file path=ppt/slides/_rels/slide24.xml.rels><?xml version="1.0" encoding="UTF-8" standalone="yes"?>
<Relationships xmlns="http://schemas.openxmlformats.org/package/2006/relationships"><Relationship Id="rId8" Type="http://schemas.openxmlformats.org/officeDocument/2006/relationships/tags" Target="../tags/tag854.xml"/><Relationship Id="rId13" Type="http://schemas.openxmlformats.org/officeDocument/2006/relationships/tags" Target="../tags/tag859.xml"/><Relationship Id="rId18" Type="http://schemas.openxmlformats.org/officeDocument/2006/relationships/hyperlink" Target="https://www.nestle.com/sustainability/nature-environment/forests/deforestation-supply-chains" TargetMode="External"/><Relationship Id="rId26" Type="http://schemas.openxmlformats.org/officeDocument/2006/relationships/image" Target="../media/image35.png"/><Relationship Id="rId3" Type="http://schemas.openxmlformats.org/officeDocument/2006/relationships/tags" Target="../tags/tag849.xml"/><Relationship Id="rId21" Type="http://schemas.openxmlformats.org/officeDocument/2006/relationships/hyperlink" Target="https://business.columbia.edu/faculty/people/gernot-wagner" TargetMode="External"/><Relationship Id="rId7" Type="http://schemas.openxmlformats.org/officeDocument/2006/relationships/tags" Target="../tags/tag853.xml"/><Relationship Id="rId12" Type="http://schemas.openxmlformats.org/officeDocument/2006/relationships/tags" Target="../tags/tag858.xml"/><Relationship Id="rId17" Type="http://schemas.openxmlformats.org/officeDocument/2006/relationships/image" Target="../media/image31.emf"/><Relationship Id="rId25" Type="http://schemas.openxmlformats.org/officeDocument/2006/relationships/chart" Target="../charts/chart24.xml"/><Relationship Id="rId2" Type="http://schemas.openxmlformats.org/officeDocument/2006/relationships/tags" Target="../tags/tag848.xml"/><Relationship Id="rId16" Type="http://schemas.openxmlformats.org/officeDocument/2006/relationships/oleObject" Target="../embeddings/oleObject34.bin"/><Relationship Id="rId20" Type="http://schemas.openxmlformats.org/officeDocument/2006/relationships/hyperlink" Target="https://files.wri.org/d8/s3fs-public/2023-10/traceability-transparency-supply-chains.pdf?VersionId=3HZoYFHW6eQ7CZ7DEDurlJoeJRzg9gsK&amp;_gl=1*1u671bo*_gcl_au*NDQ1NDA3NzY5LjE3NDY0MDgxNzMuMTEwOTc0NzY3Ni4xNzQ2ODA1MTY4LjE3NDY4MDUxNjg." TargetMode="External"/><Relationship Id="rId1" Type="http://schemas.openxmlformats.org/officeDocument/2006/relationships/tags" Target="../tags/tag847.xml"/><Relationship Id="rId6" Type="http://schemas.openxmlformats.org/officeDocument/2006/relationships/tags" Target="../tags/tag852.xml"/><Relationship Id="rId11" Type="http://schemas.openxmlformats.org/officeDocument/2006/relationships/tags" Target="../tags/tag857.xml"/><Relationship Id="rId24" Type="http://schemas.openxmlformats.org/officeDocument/2006/relationships/chart" Target="../charts/chart23.xml"/><Relationship Id="rId5" Type="http://schemas.openxmlformats.org/officeDocument/2006/relationships/tags" Target="../tags/tag851.xml"/><Relationship Id="rId15" Type="http://schemas.openxmlformats.org/officeDocument/2006/relationships/notesSlide" Target="../notesSlides/notesSlide21.xml"/><Relationship Id="rId23" Type="http://schemas.openxmlformats.org/officeDocument/2006/relationships/hyperlink" Target="https://business.columbia.edu/insights/climate/sustainable-proteins" TargetMode="External"/><Relationship Id="rId10" Type="http://schemas.openxmlformats.org/officeDocument/2006/relationships/tags" Target="../tags/tag856.xml"/><Relationship Id="rId19" Type="http://schemas.openxmlformats.org/officeDocument/2006/relationships/hyperlink" Target="https://finance.yahoo.com/quote/NSRGY/financials/" TargetMode="External"/><Relationship Id="rId4" Type="http://schemas.openxmlformats.org/officeDocument/2006/relationships/tags" Target="../tags/tag850.xml"/><Relationship Id="rId9" Type="http://schemas.openxmlformats.org/officeDocument/2006/relationships/tags" Target="../tags/tag855.xml"/><Relationship Id="rId14" Type="http://schemas.openxmlformats.org/officeDocument/2006/relationships/slideLayout" Target="../slideLayouts/slideLayout7.xml"/><Relationship Id="rId22" Type="http://schemas.openxmlformats.org/officeDocument/2006/relationships/hyperlink" Target="https://business.columbia.edu/insights/climate/cki" TargetMode="External"/></Relationships>
</file>

<file path=ppt/slides/_rels/slide25.xml.rels><?xml version="1.0" encoding="UTF-8" standalone="yes"?>
<Relationships xmlns="http://schemas.openxmlformats.org/package/2006/relationships"><Relationship Id="rId8" Type="http://schemas.openxmlformats.org/officeDocument/2006/relationships/tags" Target="../tags/tag867.xml"/><Relationship Id="rId13" Type="http://schemas.openxmlformats.org/officeDocument/2006/relationships/tags" Target="../tags/tag872.xml"/><Relationship Id="rId18" Type="http://schemas.openxmlformats.org/officeDocument/2006/relationships/slideLayout" Target="../slideLayouts/slideLayout7.xml"/><Relationship Id="rId26" Type="http://schemas.openxmlformats.org/officeDocument/2006/relationships/hyperlink" Target="https://civileats.com/2021/01/06/a-new-study-on-regenerative-grazing-complicates-climate-optimism/" TargetMode="External"/><Relationship Id="rId3" Type="http://schemas.openxmlformats.org/officeDocument/2006/relationships/tags" Target="../tags/tag862.xml"/><Relationship Id="rId21" Type="http://schemas.openxmlformats.org/officeDocument/2006/relationships/image" Target="../media/image36.emf"/><Relationship Id="rId7" Type="http://schemas.openxmlformats.org/officeDocument/2006/relationships/tags" Target="../tags/tag866.xml"/><Relationship Id="rId12" Type="http://schemas.openxmlformats.org/officeDocument/2006/relationships/tags" Target="../tags/tag871.xml"/><Relationship Id="rId17" Type="http://schemas.openxmlformats.org/officeDocument/2006/relationships/tags" Target="../tags/tag876.xml"/><Relationship Id="rId25" Type="http://schemas.openxmlformats.org/officeDocument/2006/relationships/hyperlink" Target="https://www.forbes.com/sites/mariannekrasny/2025/02/03/regenerative-agriculture-soils-cows-and-climate/" TargetMode="External"/><Relationship Id="rId2" Type="http://schemas.openxmlformats.org/officeDocument/2006/relationships/tags" Target="../tags/tag861.xml"/><Relationship Id="rId16" Type="http://schemas.openxmlformats.org/officeDocument/2006/relationships/tags" Target="../tags/tag875.xml"/><Relationship Id="rId20" Type="http://schemas.openxmlformats.org/officeDocument/2006/relationships/oleObject" Target="../embeddings/oleObject35.bin"/><Relationship Id="rId29" Type="http://schemas.openxmlformats.org/officeDocument/2006/relationships/hyperlink" Target="https://business.columbia.edu/insights/climate/cki" TargetMode="External"/><Relationship Id="rId1" Type="http://schemas.openxmlformats.org/officeDocument/2006/relationships/tags" Target="../tags/tag860.xml"/><Relationship Id="rId6" Type="http://schemas.openxmlformats.org/officeDocument/2006/relationships/tags" Target="../tags/tag865.xml"/><Relationship Id="rId11" Type="http://schemas.openxmlformats.org/officeDocument/2006/relationships/tags" Target="../tags/tag870.xml"/><Relationship Id="rId24" Type="http://schemas.openxmlformats.org/officeDocument/2006/relationships/hyperlink" Target="https://blog.whiteoakpastures.com/hubfs/WOP-LCA-Quantis-2019.pdf" TargetMode="External"/><Relationship Id="rId5" Type="http://schemas.openxmlformats.org/officeDocument/2006/relationships/tags" Target="../tags/tag864.xml"/><Relationship Id="rId15" Type="http://schemas.openxmlformats.org/officeDocument/2006/relationships/tags" Target="../tags/tag874.xml"/><Relationship Id="rId23" Type="http://schemas.openxmlformats.org/officeDocument/2006/relationships/hyperlink" Target="https://www.frontiersin.org/journals/sustainable-food-systems/articles/10.3389/fsufs.2020.544984/full" TargetMode="External"/><Relationship Id="rId28" Type="http://schemas.openxmlformats.org/officeDocument/2006/relationships/hyperlink" Target="https://business.columbia.edu/faculty/people/gernot-wagner" TargetMode="External"/><Relationship Id="rId10" Type="http://schemas.openxmlformats.org/officeDocument/2006/relationships/tags" Target="../tags/tag869.xml"/><Relationship Id="rId19" Type="http://schemas.openxmlformats.org/officeDocument/2006/relationships/notesSlide" Target="../notesSlides/notesSlide22.xml"/><Relationship Id="rId4" Type="http://schemas.openxmlformats.org/officeDocument/2006/relationships/tags" Target="../tags/tag863.xml"/><Relationship Id="rId9" Type="http://schemas.openxmlformats.org/officeDocument/2006/relationships/tags" Target="../tags/tag868.xml"/><Relationship Id="rId14" Type="http://schemas.openxmlformats.org/officeDocument/2006/relationships/tags" Target="../tags/tag873.xml"/><Relationship Id="rId22" Type="http://schemas.openxmlformats.org/officeDocument/2006/relationships/chart" Target="../charts/chart25.xml"/><Relationship Id="rId27" Type="http://schemas.openxmlformats.org/officeDocument/2006/relationships/hyperlink" Target="https://pastureproject.org/wp-content/uploads/2021/11/Regenerative-Grazing-and-Carbon.pdf" TargetMode="External"/><Relationship Id="rId30" Type="http://schemas.openxmlformats.org/officeDocument/2006/relationships/hyperlink" Target="https://business.columbia.edu/insights/climate/sustainable-proteins" TargetMode="External"/></Relationships>
</file>

<file path=ppt/slides/_rels/slide26.xml.rels><?xml version="1.0" encoding="UTF-8" standalone="yes"?>
<Relationships xmlns="http://schemas.openxmlformats.org/package/2006/relationships"><Relationship Id="rId8" Type="http://schemas.openxmlformats.org/officeDocument/2006/relationships/tags" Target="../tags/tag884.xml"/><Relationship Id="rId13" Type="http://schemas.openxmlformats.org/officeDocument/2006/relationships/slideLayout" Target="../slideLayouts/slideLayout7.xml"/><Relationship Id="rId18" Type="http://schemas.openxmlformats.org/officeDocument/2006/relationships/hyperlink" Target="https://agupubs.onlinelibrary.wiley.com/doi/full/10.1029/2021AV000391" TargetMode="External"/><Relationship Id="rId26" Type="http://schemas.openxmlformats.org/officeDocument/2006/relationships/image" Target="../media/image38.png"/><Relationship Id="rId3" Type="http://schemas.openxmlformats.org/officeDocument/2006/relationships/tags" Target="../tags/tag879.xml"/><Relationship Id="rId21" Type="http://schemas.openxmlformats.org/officeDocument/2006/relationships/hyperlink" Target="https://www.catf.us/2024/10/accelerating-climate-solutions-agriculture-why-reducing-methane-livestock-urgent-opportunity/" TargetMode="External"/><Relationship Id="rId7" Type="http://schemas.openxmlformats.org/officeDocument/2006/relationships/tags" Target="../tags/tag883.xml"/><Relationship Id="rId12" Type="http://schemas.openxmlformats.org/officeDocument/2006/relationships/tags" Target="../tags/tag888.xml"/><Relationship Id="rId17" Type="http://schemas.openxmlformats.org/officeDocument/2006/relationships/hyperlink" Target="https://openknowledge.fao.org/server/api/core/bitstreams/a06a30d3-6e9d-4e9c-b4b7-29a6cc307208/content" TargetMode="External"/><Relationship Id="rId25" Type="http://schemas.openxmlformats.org/officeDocument/2006/relationships/hyperlink" Target="https://business.columbia.edu/insights/climate/sustainable-proteins" TargetMode="External"/><Relationship Id="rId2" Type="http://schemas.openxmlformats.org/officeDocument/2006/relationships/tags" Target="../tags/tag878.xml"/><Relationship Id="rId16" Type="http://schemas.openxmlformats.org/officeDocument/2006/relationships/image" Target="../media/image37.emf"/><Relationship Id="rId20" Type="http://schemas.openxmlformats.org/officeDocument/2006/relationships/hyperlink" Target="https://agfundernews.com/ch4-global-raises-29m-to-slash-methane-emissions-from-livestock" TargetMode="External"/><Relationship Id="rId29" Type="http://schemas.openxmlformats.org/officeDocument/2006/relationships/image" Target="../media/image41.png"/><Relationship Id="rId1" Type="http://schemas.openxmlformats.org/officeDocument/2006/relationships/tags" Target="../tags/tag877.xml"/><Relationship Id="rId6" Type="http://schemas.openxmlformats.org/officeDocument/2006/relationships/tags" Target="../tags/tag882.xml"/><Relationship Id="rId11" Type="http://schemas.openxmlformats.org/officeDocument/2006/relationships/tags" Target="../tags/tag887.xml"/><Relationship Id="rId24" Type="http://schemas.openxmlformats.org/officeDocument/2006/relationships/hyperlink" Target="https://business.columbia.edu/insights/climate/cki" TargetMode="External"/><Relationship Id="rId5" Type="http://schemas.openxmlformats.org/officeDocument/2006/relationships/tags" Target="../tags/tag881.xml"/><Relationship Id="rId15" Type="http://schemas.openxmlformats.org/officeDocument/2006/relationships/oleObject" Target="../embeddings/oleObject36.bin"/><Relationship Id="rId23" Type="http://schemas.openxmlformats.org/officeDocument/2006/relationships/hyperlink" Target="https://business.columbia.edu/faculty/people/gernot-wagner" TargetMode="External"/><Relationship Id="rId28" Type="http://schemas.openxmlformats.org/officeDocument/2006/relationships/image" Target="../media/image40.png"/><Relationship Id="rId10" Type="http://schemas.openxmlformats.org/officeDocument/2006/relationships/tags" Target="../tags/tag886.xml"/><Relationship Id="rId19" Type="http://schemas.openxmlformats.org/officeDocument/2006/relationships/hyperlink" Target="https://geopard.tech/blog/precision-livestock-farming-technologies-benefits-and-risks/" TargetMode="External"/><Relationship Id="rId4" Type="http://schemas.openxmlformats.org/officeDocument/2006/relationships/tags" Target="../tags/tag880.xml"/><Relationship Id="rId9" Type="http://schemas.openxmlformats.org/officeDocument/2006/relationships/tags" Target="../tags/tag885.xml"/><Relationship Id="rId14" Type="http://schemas.openxmlformats.org/officeDocument/2006/relationships/notesSlide" Target="../notesSlides/notesSlide23.xml"/><Relationship Id="rId22" Type="http://schemas.openxmlformats.org/officeDocument/2006/relationships/hyperlink" Target="https://business.edf.org/wp-content/blogs.dir/90/files/Livestock-Methane-Primer-for-Investors.pdf" TargetMode="External"/><Relationship Id="rId27" Type="http://schemas.openxmlformats.org/officeDocument/2006/relationships/image" Target="../media/image39.png"/><Relationship Id="rId30"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hyperlink" Target="https://business.columbia.edu/faculty/people/gernot-wagner" TargetMode="External"/><Relationship Id="rId18" Type="http://schemas.openxmlformats.org/officeDocument/2006/relationships/image" Target="../media/image45.png"/><Relationship Id="rId3" Type="http://schemas.openxmlformats.org/officeDocument/2006/relationships/tags" Target="../tags/tag891.xml"/><Relationship Id="rId21" Type="http://schemas.openxmlformats.org/officeDocument/2006/relationships/image" Target="../media/image46.png"/><Relationship Id="rId7" Type="http://schemas.openxmlformats.org/officeDocument/2006/relationships/oleObject" Target="../embeddings/oleObject37.bin"/><Relationship Id="rId12" Type="http://schemas.openxmlformats.org/officeDocument/2006/relationships/hyperlink" Target="https://rumin8.com/" TargetMode="External"/><Relationship Id="rId17" Type="http://schemas.openxmlformats.org/officeDocument/2006/relationships/image" Target="../media/image44.png"/><Relationship Id="rId2" Type="http://schemas.openxmlformats.org/officeDocument/2006/relationships/tags" Target="../tags/tag890.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tags" Target="../tags/tag889.xml"/><Relationship Id="rId6" Type="http://schemas.openxmlformats.org/officeDocument/2006/relationships/notesSlide" Target="../notesSlides/notesSlide24.xml"/><Relationship Id="rId11" Type="http://schemas.openxmlformats.org/officeDocument/2006/relationships/hyperlink" Target="https://arkeabio.com/" TargetMode="External"/><Relationship Id="rId5" Type="http://schemas.openxmlformats.org/officeDocument/2006/relationships/slideLayout" Target="../slideLayouts/slideLayout7.xml"/><Relationship Id="rId15" Type="http://schemas.openxmlformats.org/officeDocument/2006/relationships/hyperlink" Target="https://business.columbia.edu/insights/climate/sustainable-proteins" TargetMode="External"/><Relationship Id="rId10" Type="http://schemas.openxmlformats.org/officeDocument/2006/relationships/hyperlink" Target="https://www.alga.bio/" TargetMode="External"/><Relationship Id="rId4" Type="http://schemas.openxmlformats.org/officeDocument/2006/relationships/tags" Target="../tags/tag892.xml"/><Relationship Id="rId9" Type="http://schemas.openxmlformats.org/officeDocument/2006/relationships/hyperlink" Target="https://www.climatepolicyinitiative.org/publication/landscape-of-methane-abatement-finance-2023/" TargetMode="External"/><Relationship Id="rId14" Type="http://schemas.openxmlformats.org/officeDocument/2006/relationships/hyperlink" Target="https://business.columbia.edu/insights/climate/cki" TargetMode="External"/></Relationships>
</file>

<file path=ppt/slides/_rels/slide28.xml.rels><?xml version="1.0" encoding="UTF-8" standalone="yes"?>
<Relationships xmlns="http://schemas.openxmlformats.org/package/2006/relationships"><Relationship Id="rId8" Type="http://schemas.openxmlformats.org/officeDocument/2006/relationships/tags" Target="../tags/tag900.xml"/><Relationship Id="rId13" Type="http://schemas.openxmlformats.org/officeDocument/2006/relationships/tags" Target="../tags/tag905.xml"/><Relationship Id="rId18" Type="http://schemas.openxmlformats.org/officeDocument/2006/relationships/tags" Target="../tags/tag910.xml"/><Relationship Id="rId26" Type="http://schemas.openxmlformats.org/officeDocument/2006/relationships/hyperlink" Target="https://efsa.onlinelibrary.wiley.com/doi/10.2903/j.efsa.2021.6905" TargetMode="External"/><Relationship Id="rId3" Type="http://schemas.openxmlformats.org/officeDocument/2006/relationships/tags" Target="../tags/tag895.xml"/><Relationship Id="rId21" Type="http://schemas.openxmlformats.org/officeDocument/2006/relationships/oleObject" Target="../embeddings/oleObject38.bin"/><Relationship Id="rId7" Type="http://schemas.openxmlformats.org/officeDocument/2006/relationships/tags" Target="../tags/tag899.xml"/><Relationship Id="rId12" Type="http://schemas.openxmlformats.org/officeDocument/2006/relationships/tags" Target="../tags/tag904.xml"/><Relationship Id="rId17" Type="http://schemas.openxmlformats.org/officeDocument/2006/relationships/tags" Target="../tags/tag909.xml"/><Relationship Id="rId25" Type="http://schemas.openxmlformats.org/officeDocument/2006/relationships/hyperlink" Target="https://www.bbc.com/news/articles/c8rjdgre3vpo" TargetMode="External"/><Relationship Id="rId2" Type="http://schemas.openxmlformats.org/officeDocument/2006/relationships/tags" Target="../tags/tag894.xml"/><Relationship Id="rId16" Type="http://schemas.openxmlformats.org/officeDocument/2006/relationships/tags" Target="../tags/tag908.xml"/><Relationship Id="rId20" Type="http://schemas.openxmlformats.org/officeDocument/2006/relationships/notesSlide" Target="../notesSlides/notesSlide25.xml"/><Relationship Id="rId29" Type="http://schemas.openxmlformats.org/officeDocument/2006/relationships/hyperlink" Target="https://business.columbia.edu/insights/climate/sustainable-proteins" TargetMode="External"/><Relationship Id="rId1" Type="http://schemas.openxmlformats.org/officeDocument/2006/relationships/tags" Target="../tags/tag893.xml"/><Relationship Id="rId6" Type="http://schemas.openxmlformats.org/officeDocument/2006/relationships/tags" Target="../tags/tag898.xml"/><Relationship Id="rId11" Type="http://schemas.openxmlformats.org/officeDocument/2006/relationships/tags" Target="../tags/tag903.xml"/><Relationship Id="rId24" Type="http://schemas.openxmlformats.org/officeDocument/2006/relationships/hyperlink" Target="https://farmanimal.elanco.com/us/dairy/bovaer" TargetMode="External"/><Relationship Id="rId5" Type="http://schemas.openxmlformats.org/officeDocument/2006/relationships/tags" Target="../tags/tag897.xml"/><Relationship Id="rId15" Type="http://schemas.openxmlformats.org/officeDocument/2006/relationships/tags" Target="../tags/tag907.xml"/><Relationship Id="rId23" Type="http://schemas.openxmlformats.org/officeDocument/2006/relationships/hyperlink" Target="https://www.dsm-firmenich.com/anh/products-and-services/products/methane-inhibitors/bovaer.html" TargetMode="External"/><Relationship Id="rId28" Type="http://schemas.openxmlformats.org/officeDocument/2006/relationships/hyperlink" Target="https://business.columbia.edu/insights/climate/cki" TargetMode="External"/><Relationship Id="rId10" Type="http://schemas.openxmlformats.org/officeDocument/2006/relationships/tags" Target="../tags/tag902.xml"/><Relationship Id="rId19" Type="http://schemas.openxmlformats.org/officeDocument/2006/relationships/slideLayout" Target="../slideLayouts/slideLayout7.xml"/><Relationship Id="rId31" Type="http://schemas.openxmlformats.org/officeDocument/2006/relationships/chart" Target="../charts/chart26.xml"/><Relationship Id="rId4" Type="http://schemas.openxmlformats.org/officeDocument/2006/relationships/tags" Target="../tags/tag896.xml"/><Relationship Id="rId9" Type="http://schemas.openxmlformats.org/officeDocument/2006/relationships/tags" Target="../tags/tag901.xml"/><Relationship Id="rId14" Type="http://schemas.openxmlformats.org/officeDocument/2006/relationships/tags" Target="../tags/tag906.xml"/><Relationship Id="rId22" Type="http://schemas.openxmlformats.org/officeDocument/2006/relationships/image" Target="../media/image10.emf"/><Relationship Id="rId27" Type="http://schemas.openxmlformats.org/officeDocument/2006/relationships/hyperlink" Target="https://business.columbia.edu/faculty/people/gernot-wagner" TargetMode="External"/><Relationship Id="rId30"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hyperlink" Target="https://www.epa.gov/agstar/livestock-anaerobic-digester-database" TargetMode="External"/><Relationship Id="rId13" Type="http://schemas.openxmlformats.org/officeDocument/2006/relationships/hyperlink" Target="https://business.columbia.edu/faculty/people/gernot-wagner" TargetMode="External"/><Relationship Id="rId18" Type="http://schemas.openxmlformats.org/officeDocument/2006/relationships/image" Target="../media/image51.svg"/><Relationship Id="rId3" Type="http://schemas.openxmlformats.org/officeDocument/2006/relationships/slideLayout" Target="../slideLayouts/slideLayout7.xml"/><Relationship Id="rId21" Type="http://schemas.openxmlformats.org/officeDocument/2006/relationships/image" Target="../media/image54.png"/><Relationship Id="rId7" Type="http://schemas.openxmlformats.org/officeDocument/2006/relationships/hyperlink" Target="https://www.calbioenergy.com/" TargetMode="External"/><Relationship Id="rId12" Type="http://schemas.openxmlformats.org/officeDocument/2006/relationships/hyperlink" Target="https://my.pitchbook.com/profile/232962-40/company/profile" TargetMode="External"/><Relationship Id="rId17" Type="http://schemas.openxmlformats.org/officeDocument/2006/relationships/image" Target="../media/image50.png"/><Relationship Id="rId2" Type="http://schemas.openxmlformats.org/officeDocument/2006/relationships/tags" Target="../tags/tag912.xml"/><Relationship Id="rId16" Type="http://schemas.openxmlformats.org/officeDocument/2006/relationships/image" Target="../media/image49.png"/><Relationship Id="rId20" Type="http://schemas.openxmlformats.org/officeDocument/2006/relationships/image" Target="../media/image53.svg"/><Relationship Id="rId1" Type="http://schemas.openxmlformats.org/officeDocument/2006/relationships/tags" Target="../tags/tag911.xml"/><Relationship Id="rId6" Type="http://schemas.openxmlformats.org/officeDocument/2006/relationships/image" Target="../media/image10.emf"/><Relationship Id="rId11" Type="http://schemas.openxmlformats.org/officeDocument/2006/relationships/hyperlink" Target="https://www.eia.gov/tools/faqs/faq.php?id=45&amp;t=9#:~:text=The%20heat%20content%20of%20natural,1.038%20MMBtu%2C%20or%2010.38%20therms.&amp;text=The%20heat%20content%20of%20natural%20gas%20may%20vary%20by%20location,this%20information%20on%20customers'%20bills.&amp;text=EIA%20reports%20natural%20gas%20in,psia%20at%2060%C2%B0%20Fahrenheit.&amp;text=Last%20updated:%20May%2015%2C%202024,heat%20content%20data%20for%202023." TargetMode="External"/><Relationship Id="rId24" Type="http://schemas.openxmlformats.org/officeDocument/2006/relationships/image" Target="../media/image57.svg"/><Relationship Id="rId5" Type="http://schemas.openxmlformats.org/officeDocument/2006/relationships/oleObject" Target="../embeddings/oleObject39.bin"/><Relationship Id="rId15" Type="http://schemas.openxmlformats.org/officeDocument/2006/relationships/hyperlink" Target="https://business.columbia.edu/insights/climate/sustainable-proteins" TargetMode="External"/><Relationship Id="rId23" Type="http://schemas.openxmlformats.org/officeDocument/2006/relationships/image" Target="../media/image56.svg"/><Relationship Id="rId10" Type="http://schemas.openxmlformats.org/officeDocument/2006/relationships/hyperlink" Target="https://ww2.arb.ca.gov/sites/default/files/classic/fuels/lcfs/fuelpathways/comments/tier2/b0502_summary.pdf" TargetMode="External"/><Relationship Id="rId19" Type="http://schemas.openxmlformats.org/officeDocument/2006/relationships/image" Target="../media/image52.png"/><Relationship Id="rId4" Type="http://schemas.openxmlformats.org/officeDocument/2006/relationships/notesSlide" Target="../notesSlides/notesSlide26.xml"/><Relationship Id="rId9" Type="http://schemas.openxmlformats.org/officeDocument/2006/relationships/hyperlink" Target="https://ww2.arb.ca.gov/sites/default/files/classic/fuels/lcfs/fuelpathways/comments/tier2/b0502_response.pdf" TargetMode="External"/><Relationship Id="rId14" Type="http://schemas.openxmlformats.org/officeDocument/2006/relationships/hyperlink" Target="https://business.columbia.edu/insights/climate/cki" TargetMode="External"/><Relationship Id="rId22"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22.xml"/><Relationship Id="rId7" Type="http://schemas.openxmlformats.org/officeDocument/2006/relationships/image" Target="../media/image10.emf"/><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oleObject" Target="../embeddings/oleObject13.bin"/><Relationship Id="rId11" Type="http://schemas.openxmlformats.org/officeDocument/2006/relationships/hyperlink" Target="https://business.columbia.edu/insights/climate/sustainable-proteins" TargetMode="External"/><Relationship Id="rId5" Type="http://schemas.openxmlformats.org/officeDocument/2006/relationships/notesSlide" Target="../notesSlides/notesSlide2.xml"/><Relationship Id="rId10" Type="http://schemas.openxmlformats.org/officeDocument/2006/relationships/hyperlink" Target="https://business.columbia.edu/insights/climate/cki" TargetMode="External"/><Relationship Id="rId4" Type="http://schemas.openxmlformats.org/officeDocument/2006/relationships/slideLayout" Target="../slideLayouts/slideLayout7.xml"/><Relationship Id="rId9" Type="http://schemas.openxmlformats.org/officeDocument/2006/relationships/hyperlink" Target="https://business.columbia.edu/faculty/people/gernot-wagner" TargetMode="External"/></Relationships>
</file>

<file path=ppt/slides/_rels/slide30.xml.rels><?xml version="1.0" encoding="UTF-8" standalone="yes"?>
<Relationships xmlns="http://schemas.openxmlformats.org/package/2006/relationships"><Relationship Id="rId8" Type="http://schemas.openxmlformats.org/officeDocument/2006/relationships/tags" Target="../tags/tag920.xml"/><Relationship Id="rId13" Type="http://schemas.openxmlformats.org/officeDocument/2006/relationships/tags" Target="../tags/tag925.xml"/><Relationship Id="rId18" Type="http://schemas.openxmlformats.org/officeDocument/2006/relationships/image" Target="../media/image10.emf"/><Relationship Id="rId26" Type="http://schemas.openxmlformats.org/officeDocument/2006/relationships/hyperlink" Target="https://business.columbia.edu/insights/climate/sustainable-proteins" TargetMode="External"/><Relationship Id="rId3" Type="http://schemas.openxmlformats.org/officeDocument/2006/relationships/tags" Target="../tags/tag915.xml"/><Relationship Id="rId21" Type="http://schemas.openxmlformats.org/officeDocument/2006/relationships/hyperlink" Target="https://www.fao.org/faostat/en/#data/QCL" TargetMode="External"/><Relationship Id="rId7" Type="http://schemas.openxmlformats.org/officeDocument/2006/relationships/tags" Target="../tags/tag919.xml"/><Relationship Id="rId12" Type="http://schemas.openxmlformats.org/officeDocument/2006/relationships/tags" Target="../tags/tag924.xml"/><Relationship Id="rId17" Type="http://schemas.openxmlformats.org/officeDocument/2006/relationships/oleObject" Target="../embeddings/oleObject40.bin"/><Relationship Id="rId25" Type="http://schemas.openxmlformats.org/officeDocument/2006/relationships/hyperlink" Target="https://business.columbia.edu/insights/climate/cki" TargetMode="External"/><Relationship Id="rId2" Type="http://schemas.openxmlformats.org/officeDocument/2006/relationships/tags" Target="../tags/tag914.xml"/><Relationship Id="rId16" Type="http://schemas.openxmlformats.org/officeDocument/2006/relationships/notesSlide" Target="../notesSlides/notesSlide27.xml"/><Relationship Id="rId20" Type="http://schemas.openxmlformats.org/officeDocument/2006/relationships/hyperlink" Target="https://www.fao.org/faostat/en/#data/GT/visualize" TargetMode="External"/><Relationship Id="rId29" Type="http://schemas.openxmlformats.org/officeDocument/2006/relationships/image" Target="../media/image58.png"/><Relationship Id="rId1" Type="http://schemas.openxmlformats.org/officeDocument/2006/relationships/tags" Target="../tags/tag913.xml"/><Relationship Id="rId6" Type="http://schemas.openxmlformats.org/officeDocument/2006/relationships/tags" Target="../tags/tag918.xml"/><Relationship Id="rId11" Type="http://schemas.openxmlformats.org/officeDocument/2006/relationships/tags" Target="../tags/tag923.xml"/><Relationship Id="rId24" Type="http://schemas.openxmlformats.org/officeDocument/2006/relationships/hyperlink" Target="https://business.columbia.edu/faculty/people/gernot-wagner" TargetMode="External"/><Relationship Id="rId5" Type="http://schemas.openxmlformats.org/officeDocument/2006/relationships/tags" Target="../tags/tag917.xml"/><Relationship Id="rId15" Type="http://schemas.openxmlformats.org/officeDocument/2006/relationships/slideLayout" Target="../slideLayouts/slideLayout7.xml"/><Relationship Id="rId23" Type="http://schemas.openxmlformats.org/officeDocument/2006/relationships/hyperlink" Target="https://extension.missouri.edu/news/calculating-winter-feed-costs-for-beef-cows" TargetMode="External"/><Relationship Id="rId28" Type="http://schemas.microsoft.com/office/2014/relationships/chartEx" Target="../charts/chartEx1.xml"/><Relationship Id="rId10" Type="http://schemas.openxmlformats.org/officeDocument/2006/relationships/tags" Target="../tags/tag922.xml"/><Relationship Id="rId19" Type="http://schemas.openxmlformats.org/officeDocument/2006/relationships/hyperlink" Target="https://www.csis.org/analysis/methane-reduction-livestock-confronting-north-south-gap" TargetMode="External"/><Relationship Id="rId4" Type="http://schemas.openxmlformats.org/officeDocument/2006/relationships/tags" Target="../tags/tag916.xml"/><Relationship Id="rId9" Type="http://schemas.openxmlformats.org/officeDocument/2006/relationships/tags" Target="../tags/tag921.xml"/><Relationship Id="rId14" Type="http://schemas.openxmlformats.org/officeDocument/2006/relationships/tags" Target="../tags/tag926.xml"/><Relationship Id="rId22" Type="http://schemas.openxmlformats.org/officeDocument/2006/relationships/hyperlink" Target="https://www.sciencedirect.com/science/article/pii/S030691922500154X" TargetMode="External"/><Relationship Id="rId27" Type="http://schemas.openxmlformats.org/officeDocument/2006/relationships/chart" Target="../charts/chart27.xml"/></Relationships>
</file>

<file path=ppt/slides/_rels/slide31.xml.rels><?xml version="1.0" encoding="UTF-8" standalone="yes"?>
<Relationships xmlns="http://schemas.openxmlformats.org/package/2006/relationships"><Relationship Id="rId8" Type="http://schemas.openxmlformats.org/officeDocument/2006/relationships/hyperlink" Target="https://link.springer.com/content/pdf/10.1007/s13593-017-0452-8.pdf" TargetMode="External"/><Relationship Id="rId13" Type="http://schemas.openxmlformats.org/officeDocument/2006/relationships/hyperlink" Target="https://business.columbia.edu/faculty/people/gernot-wagner" TargetMode="External"/><Relationship Id="rId18" Type="http://schemas.openxmlformats.org/officeDocument/2006/relationships/image" Target="../media/image61.png"/><Relationship Id="rId3" Type="http://schemas.openxmlformats.org/officeDocument/2006/relationships/notesSlide" Target="../notesSlides/notesSlide28.xml"/><Relationship Id="rId7" Type="http://schemas.openxmlformats.org/officeDocument/2006/relationships/hyperlink" Target="https://www.sciencedirect.com/science/article/pii/S0959652621005102" TargetMode="External"/><Relationship Id="rId12" Type="http://schemas.openxmlformats.org/officeDocument/2006/relationships/hyperlink" Target="https://www.futuremarketinsights.com/reports/animal-feed-alternative-protein-market" TargetMode="External"/><Relationship Id="rId17" Type="http://schemas.openxmlformats.org/officeDocument/2006/relationships/image" Target="../media/image60.png"/><Relationship Id="rId2" Type="http://schemas.openxmlformats.org/officeDocument/2006/relationships/slideLayout" Target="../slideLayouts/slideLayout7.xml"/><Relationship Id="rId16" Type="http://schemas.openxmlformats.org/officeDocument/2006/relationships/image" Target="../media/image59.png"/><Relationship Id="rId1" Type="http://schemas.openxmlformats.org/officeDocument/2006/relationships/tags" Target="../tags/tag927.xml"/><Relationship Id="rId6" Type="http://schemas.openxmlformats.org/officeDocument/2006/relationships/hyperlink" Target="https://www.science.org/doi/10.1126/science.adc9165#:~:text=Insects%20as%20animal%20feed%20can,)%20into%20high%2Dquality%20feed." TargetMode="External"/><Relationship Id="rId11" Type="http://schemas.openxmlformats.org/officeDocument/2006/relationships/hyperlink" Target="https://www.bbc.com/future/article/20240816-the-japanese-farms-recycling-waste-food" TargetMode="External"/><Relationship Id="rId5" Type="http://schemas.openxmlformats.org/officeDocument/2006/relationships/image" Target="../media/image58.emf"/><Relationship Id="rId15" Type="http://schemas.openxmlformats.org/officeDocument/2006/relationships/hyperlink" Target="https://business.columbia.edu/insights/climate/sustainable-proteins" TargetMode="External"/><Relationship Id="rId10" Type="http://schemas.openxmlformats.org/officeDocument/2006/relationships/hyperlink" Target="https://www.climateworks.org/wp-content/uploads/2021/11/GINAs-Protein-Diversity.pdf" TargetMode="External"/><Relationship Id="rId19" Type="http://schemas.openxmlformats.org/officeDocument/2006/relationships/image" Target="../media/image62.png"/><Relationship Id="rId4" Type="http://schemas.openxmlformats.org/officeDocument/2006/relationships/oleObject" Target="../embeddings/oleObject41.bin"/><Relationship Id="rId9" Type="http://schemas.openxmlformats.org/officeDocument/2006/relationships/hyperlink" Target="https://www.ncbi.nlm.nih.gov/pmc/articles/PMC6523843/" TargetMode="External"/><Relationship Id="rId14" Type="http://schemas.openxmlformats.org/officeDocument/2006/relationships/hyperlink" Target="https://business.columbia.edu/insights/climate/cki" TargetMode="External"/></Relationships>
</file>

<file path=ppt/slides/_rels/slide32.xml.rels><?xml version="1.0" encoding="UTF-8" standalone="yes"?>
<Relationships xmlns="http://schemas.openxmlformats.org/package/2006/relationships"><Relationship Id="rId13" Type="http://schemas.openxmlformats.org/officeDocument/2006/relationships/tags" Target="../tags/tag940.xml"/><Relationship Id="rId18" Type="http://schemas.openxmlformats.org/officeDocument/2006/relationships/tags" Target="../tags/tag945.xml"/><Relationship Id="rId26" Type="http://schemas.openxmlformats.org/officeDocument/2006/relationships/tags" Target="../tags/tag953.xml"/><Relationship Id="rId39" Type="http://schemas.openxmlformats.org/officeDocument/2006/relationships/hyperlink" Target="https://www.mdpi.com/2071-1050/12/24/10333" TargetMode="External"/><Relationship Id="rId21" Type="http://schemas.openxmlformats.org/officeDocument/2006/relationships/tags" Target="../tags/tag948.xml"/><Relationship Id="rId34" Type="http://schemas.openxmlformats.org/officeDocument/2006/relationships/tags" Target="../tags/tag961.xml"/><Relationship Id="rId42" Type="http://schemas.openxmlformats.org/officeDocument/2006/relationships/hyperlink" Target="https://innovafeed.com/en/our-story/" TargetMode="External"/><Relationship Id="rId47" Type="http://schemas.openxmlformats.org/officeDocument/2006/relationships/chart" Target="../charts/chart28.xml"/><Relationship Id="rId50" Type="http://schemas.openxmlformats.org/officeDocument/2006/relationships/image" Target="../media/image63.png"/><Relationship Id="rId7" Type="http://schemas.openxmlformats.org/officeDocument/2006/relationships/tags" Target="../tags/tag934.xml"/><Relationship Id="rId2" Type="http://schemas.openxmlformats.org/officeDocument/2006/relationships/tags" Target="../tags/tag929.xml"/><Relationship Id="rId16" Type="http://schemas.openxmlformats.org/officeDocument/2006/relationships/tags" Target="../tags/tag943.xml"/><Relationship Id="rId29" Type="http://schemas.openxmlformats.org/officeDocument/2006/relationships/tags" Target="../tags/tag956.xml"/><Relationship Id="rId11" Type="http://schemas.openxmlformats.org/officeDocument/2006/relationships/tags" Target="../tags/tag938.xml"/><Relationship Id="rId24" Type="http://schemas.openxmlformats.org/officeDocument/2006/relationships/tags" Target="../tags/tag951.xml"/><Relationship Id="rId32" Type="http://schemas.openxmlformats.org/officeDocument/2006/relationships/tags" Target="../tags/tag959.xml"/><Relationship Id="rId37" Type="http://schemas.openxmlformats.org/officeDocument/2006/relationships/oleObject" Target="../embeddings/oleObject42.bin"/><Relationship Id="rId40" Type="http://schemas.openxmlformats.org/officeDocument/2006/relationships/hyperlink" Target="https://innovafeed.com/wp-content/uploads/2024/12/REVUE-US-HD-2024.pdf" TargetMode="External"/><Relationship Id="rId45" Type="http://schemas.openxmlformats.org/officeDocument/2006/relationships/hyperlink" Target="https://business.columbia.edu/insights/climate/cki" TargetMode="External"/><Relationship Id="rId5" Type="http://schemas.openxmlformats.org/officeDocument/2006/relationships/tags" Target="../tags/tag932.xml"/><Relationship Id="rId15" Type="http://schemas.openxmlformats.org/officeDocument/2006/relationships/tags" Target="../tags/tag942.xml"/><Relationship Id="rId23" Type="http://schemas.openxmlformats.org/officeDocument/2006/relationships/tags" Target="../tags/tag950.xml"/><Relationship Id="rId28" Type="http://schemas.openxmlformats.org/officeDocument/2006/relationships/tags" Target="../tags/tag955.xml"/><Relationship Id="rId36" Type="http://schemas.openxmlformats.org/officeDocument/2006/relationships/notesSlide" Target="../notesSlides/notesSlide29.xml"/><Relationship Id="rId49" Type="http://schemas.openxmlformats.org/officeDocument/2006/relationships/chart" Target="../charts/chart30.xml"/><Relationship Id="rId10" Type="http://schemas.openxmlformats.org/officeDocument/2006/relationships/tags" Target="../tags/tag937.xml"/><Relationship Id="rId19" Type="http://schemas.openxmlformats.org/officeDocument/2006/relationships/tags" Target="../tags/tag946.xml"/><Relationship Id="rId31" Type="http://schemas.openxmlformats.org/officeDocument/2006/relationships/tags" Target="../tags/tag958.xml"/><Relationship Id="rId44" Type="http://schemas.openxmlformats.org/officeDocument/2006/relationships/hyperlink" Target="https://business.columbia.edu/faculty/people/gernot-wagner" TargetMode="External"/><Relationship Id="rId4" Type="http://schemas.openxmlformats.org/officeDocument/2006/relationships/tags" Target="../tags/tag931.xml"/><Relationship Id="rId9" Type="http://schemas.openxmlformats.org/officeDocument/2006/relationships/tags" Target="../tags/tag936.xml"/><Relationship Id="rId14" Type="http://schemas.openxmlformats.org/officeDocument/2006/relationships/tags" Target="../tags/tag941.xml"/><Relationship Id="rId22" Type="http://schemas.openxmlformats.org/officeDocument/2006/relationships/tags" Target="../tags/tag949.xml"/><Relationship Id="rId27" Type="http://schemas.openxmlformats.org/officeDocument/2006/relationships/tags" Target="../tags/tag954.xml"/><Relationship Id="rId30" Type="http://schemas.openxmlformats.org/officeDocument/2006/relationships/tags" Target="../tags/tag957.xml"/><Relationship Id="rId35" Type="http://schemas.openxmlformats.org/officeDocument/2006/relationships/slideLayout" Target="../slideLayouts/slideLayout7.xml"/><Relationship Id="rId43" Type="http://schemas.openxmlformats.org/officeDocument/2006/relationships/hyperlink" Target="https://my.apps.factset.com/workstation/navigator/company-security/key-items/0J0KQJ-E" TargetMode="External"/><Relationship Id="rId48" Type="http://schemas.openxmlformats.org/officeDocument/2006/relationships/chart" Target="../charts/chart29.xml"/><Relationship Id="rId8" Type="http://schemas.openxmlformats.org/officeDocument/2006/relationships/tags" Target="../tags/tag935.xml"/><Relationship Id="rId3" Type="http://schemas.openxmlformats.org/officeDocument/2006/relationships/tags" Target="../tags/tag930.xml"/><Relationship Id="rId12" Type="http://schemas.openxmlformats.org/officeDocument/2006/relationships/tags" Target="../tags/tag939.xml"/><Relationship Id="rId17" Type="http://schemas.openxmlformats.org/officeDocument/2006/relationships/tags" Target="../tags/tag944.xml"/><Relationship Id="rId25" Type="http://schemas.openxmlformats.org/officeDocument/2006/relationships/tags" Target="../tags/tag952.xml"/><Relationship Id="rId33" Type="http://schemas.openxmlformats.org/officeDocument/2006/relationships/tags" Target="../tags/tag960.xml"/><Relationship Id="rId38" Type="http://schemas.openxmlformats.org/officeDocument/2006/relationships/image" Target="../media/image10.emf"/><Relationship Id="rId46" Type="http://schemas.openxmlformats.org/officeDocument/2006/relationships/hyperlink" Target="https://business.columbia.edu/insights/climate/sustainable-proteins" TargetMode="External"/><Relationship Id="rId20" Type="http://schemas.openxmlformats.org/officeDocument/2006/relationships/tags" Target="../tags/tag947.xml"/><Relationship Id="rId41" Type="http://schemas.openxmlformats.org/officeDocument/2006/relationships/hyperlink" Target="https://www.crunchbase.com/organization/innovafeed/company_financials" TargetMode="External"/><Relationship Id="rId1" Type="http://schemas.openxmlformats.org/officeDocument/2006/relationships/tags" Target="../tags/tag928.xml"/><Relationship Id="rId6" Type="http://schemas.openxmlformats.org/officeDocument/2006/relationships/tags" Target="../tags/tag933.xml"/></Relationships>
</file>

<file path=ppt/slides/_rels/slide33.xml.rels><?xml version="1.0" encoding="UTF-8" standalone="yes"?>
<Relationships xmlns="http://schemas.openxmlformats.org/package/2006/relationships"><Relationship Id="rId13" Type="http://schemas.openxmlformats.org/officeDocument/2006/relationships/tags" Target="../tags/tag974.xml"/><Relationship Id="rId18" Type="http://schemas.openxmlformats.org/officeDocument/2006/relationships/tags" Target="../tags/tag979.xml"/><Relationship Id="rId26" Type="http://schemas.openxmlformats.org/officeDocument/2006/relationships/tags" Target="../tags/tag987.xml"/><Relationship Id="rId39" Type="http://schemas.openxmlformats.org/officeDocument/2006/relationships/chart" Target="../charts/chart31.xml"/><Relationship Id="rId21" Type="http://schemas.openxmlformats.org/officeDocument/2006/relationships/tags" Target="../tags/tag982.xml"/><Relationship Id="rId34" Type="http://schemas.openxmlformats.org/officeDocument/2006/relationships/hyperlink" Target="https://ift.onlinelibrary.wiley.com/doi/10.1111/1541-4337.12610" TargetMode="External"/><Relationship Id="rId7" Type="http://schemas.openxmlformats.org/officeDocument/2006/relationships/tags" Target="../tags/tag968.xml"/><Relationship Id="rId12" Type="http://schemas.openxmlformats.org/officeDocument/2006/relationships/tags" Target="../tags/tag973.xml"/><Relationship Id="rId17" Type="http://schemas.openxmlformats.org/officeDocument/2006/relationships/tags" Target="../tags/tag978.xml"/><Relationship Id="rId25" Type="http://schemas.openxmlformats.org/officeDocument/2006/relationships/tags" Target="../tags/tag986.xml"/><Relationship Id="rId33" Type="http://schemas.openxmlformats.org/officeDocument/2006/relationships/hyperlink" Target="https://gfi.org/marketresearch/?gad_source=1&amp;gclid=CjwKCAiArva5BhBiEiwA-oTnXVWfWNQqREEPuorns8LYKq6NGY5195ycSZl16EpX1FlUaMNjDsMXOhoCnF4QAvD_BwE#tofu-tempeh-and-seitan" TargetMode="External"/><Relationship Id="rId38" Type="http://schemas.openxmlformats.org/officeDocument/2006/relationships/hyperlink" Target="https://business.columbia.edu/insights/climate/sustainable-proteins" TargetMode="External"/><Relationship Id="rId2" Type="http://schemas.openxmlformats.org/officeDocument/2006/relationships/tags" Target="../tags/tag963.xml"/><Relationship Id="rId16" Type="http://schemas.openxmlformats.org/officeDocument/2006/relationships/tags" Target="../tags/tag977.xml"/><Relationship Id="rId20" Type="http://schemas.openxmlformats.org/officeDocument/2006/relationships/tags" Target="../tags/tag981.xml"/><Relationship Id="rId29" Type="http://schemas.openxmlformats.org/officeDocument/2006/relationships/slideLayout" Target="../slideLayouts/slideLayout8.xml"/><Relationship Id="rId1" Type="http://schemas.openxmlformats.org/officeDocument/2006/relationships/tags" Target="../tags/tag962.xml"/><Relationship Id="rId6" Type="http://schemas.openxmlformats.org/officeDocument/2006/relationships/tags" Target="../tags/tag967.xml"/><Relationship Id="rId11" Type="http://schemas.openxmlformats.org/officeDocument/2006/relationships/tags" Target="../tags/tag972.xml"/><Relationship Id="rId24" Type="http://schemas.openxmlformats.org/officeDocument/2006/relationships/tags" Target="../tags/tag985.xml"/><Relationship Id="rId32" Type="http://schemas.openxmlformats.org/officeDocument/2006/relationships/image" Target="../media/image15.emf"/><Relationship Id="rId37" Type="http://schemas.openxmlformats.org/officeDocument/2006/relationships/hyperlink" Target="https://business.columbia.edu/insights/climate/cki" TargetMode="External"/><Relationship Id="rId40" Type="http://schemas.openxmlformats.org/officeDocument/2006/relationships/chart" Target="../charts/chart32.xml"/><Relationship Id="rId5" Type="http://schemas.openxmlformats.org/officeDocument/2006/relationships/tags" Target="../tags/tag966.xml"/><Relationship Id="rId15" Type="http://schemas.openxmlformats.org/officeDocument/2006/relationships/tags" Target="../tags/tag976.xml"/><Relationship Id="rId23" Type="http://schemas.openxmlformats.org/officeDocument/2006/relationships/tags" Target="../tags/tag984.xml"/><Relationship Id="rId28" Type="http://schemas.openxmlformats.org/officeDocument/2006/relationships/tags" Target="../tags/tag989.xml"/><Relationship Id="rId36" Type="http://schemas.openxmlformats.org/officeDocument/2006/relationships/hyperlink" Target="https://business.columbia.edu/faculty/people/gernot-wagner" TargetMode="External"/><Relationship Id="rId10" Type="http://schemas.openxmlformats.org/officeDocument/2006/relationships/tags" Target="../tags/tag971.xml"/><Relationship Id="rId19" Type="http://schemas.openxmlformats.org/officeDocument/2006/relationships/tags" Target="../tags/tag980.xml"/><Relationship Id="rId31" Type="http://schemas.openxmlformats.org/officeDocument/2006/relationships/oleObject" Target="../embeddings/oleObject43.bin"/><Relationship Id="rId4" Type="http://schemas.openxmlformats.org/officeDocument/2006/relationships/tags" Target="../tags/tag965.xml"/><Relationship Id="rId9" Type="http://schemas.openxmlformats.org/officeDocument/2006/relationships/tags" Target="../tags/tag970.xml"/><Relationship Id="rId14" Type="http://schemas.openxmlformats.org/officeDocument/2006/relationships/tags" Target="../tags/tag975.xml"/><Relationship Id="rId22" Type="http://schemas.openxmlformats.org/officeDocument/2006/relationships/tags" Target="../tags/tag983.xml"/><Relationship Id="rId27" Type="http://schemas.openxmlformats.org/officeDocument/2006/relationships/tags" Target="../tags/tag988.xml"/><Relationship Id="rId30" Type="http://schemas.openxmlformats.org/officeDocument/2006/relationships/notesSlide" Target="../notesSlides/notesSlide30.xml"/><Relationship Id="rId35" Type="http://schemas.openxmlformats.org/officeDocument/2006/relationships/hyperlink" Target="https://features.csis.org/the-future-appetite-for-alternative-proteins/#:~:text=The%20consumption%20of%20these%20alt,of%20annual%20global%20protein%20consumption." TargetMode="External"/><Relationship Id="rId8" Type="http://schemas.openxmlformats.org/officeDocument/2006/relationships/tags" Target="../tags/tag969.xml"/><Relationship Id="rId3" Type="http://schemas.openxmlformats.org/officeDocument/2006/relationships/tags" Target="../tags/tag964.xml"/></Relationships>
</file>

<file path=ppt/slides/_rels/slide34.xml.rels><?xml version="1.0" encoding="UTF-8" standalone="yes"?>
<Relationships xmlns="http://schemas.openxmlformats.org/package/2006/relationships"><Relationship Id="rId8" Type="http://schemas.openxmlformats.org/officeDocument/2006/relationships/hyperlink" Target="https://gfi.org/wp-content/uploads/2024/05/2023-State-of-the-industry-report_Plant-based.pdf" TargetMode="External"/><Relationship Id="rId13" Type="http://schemas.openxmlformats.org/officeDocument/2006/relationships/hyperlink" Target="https://business.columbia.edu/insights/climate/sustainable-proteins" TargetMode="External"/><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tags" Target="../tags/tag992.xml"/><Relationship Id="rId21" Type="http://schemas.openxmlformats.org/officeDocument/2006/relationships/image" Target="../media/image72.png"/><Relationship Id="rId7" Type="http://schemas.openxmlformats.org/officeDocument/2006/relationships/image" Target="../media/image64.emf"/><Relationship Id="rId12" Type="http://schemas.openxmlformats.org/officeDocument/2006/relationships/hyperlink" Target="https://business.columbia.edu/insights/climate/cki" TargetMode="External"/><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tags" Target="../tags/tag991.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tags" Target="../tags/tag990.xml"/><Relationship Id="rId6" Type="http://schemas.openxmlformats.org/officeDocument/2006/relationships/oleObject" Target="../embeddings/oleObject44.bin"/><Relationship Id="rId11" Type="http://schemas.openxmlformats.org/officeDocument/2006/relationships/hyperlink" Target="https://business.columbia.edu/faculty/people/gernot-wagner" TargetMode="External"/><Relationship Id="rId24" Type="http://schemas.openxmlformats.org/officeDocument/2006/relationships/image" Target="../media/image75.png"/><Relationship Id="rId5" Type="http://schemas.openxmlformats.org/officeDocument/2006/relationships/notesSlide" Target="../notesSlides/notesSlide31.xml"/><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hyperlink" Target="https://gfi.org/wp-content/uploads/2024/04/State-of-the-Industry-report_Fermentation_2023.pdf?_gl=1%2Ayk6uyi%2A_up%2AMQ..%2A_ga%2AMTY0NzY2NTI3NC4xNzI4ODY1MTU3%2A_ga_TT1WCK8ETL%2AMTcyODg2NTE1NS4xLjEuMTcyODg2NTE2My4wLjAuMA.." TargetMode="External"/><Relationship Id="rId19" Type="http://schemas.openxmlformats.org/officeDocument/2006/relationships/image" Target="../media/image70.png"/><Relationship Id="rId4" Type="http://schemas.openxmlformats.org/officeDocument/2006/relationships/slideLayout" Target="../slideLayouts/slideLayout7.xml"/><Relationship Id="rId9" Type="http://schemas.openxmlformats.org/officeDocument/2006/relationships/hyperlink" Target="https://gfi.org/wp-content/uploads/2024/08/State-of-the-Industry-Report-Cultivated-meat-and-seafood.pdf?_gl=1%2A1ekuaoy%2A_up%2AMQ..%2A_ga%2AMTY0NzY2NTI3NC4xNzI4ODY1MTU3%2A_ga_TT1WCK8ETL%2AMTcyODg2NTE1NS4xLjEuMTcyODg2NTE2MC4wLjAuMA.." TargetMode="External"/><Relationship Id="rId14" Type="http://schemas.openxmlformats.org/officeDocument/2006/relationships/image" Target="../media/image65.png"/><Relationship Id="rId22" Type="http://schemas.openxmlformats.org/officeDocument/2006/relationships/image" Target="../media/image73.png"/></Relationships>
</file>

<file path=ppt/slides/_rels/slide35.xml.rels><?xml version="1.0" encoding="UTF-8" standalone="yes"?>
<Relationships xmlns="http://schemas.openxmlformats.org/package/2006/relationships"><Relationship Id="rId13" Type="http://schemas.openxmlformats.org/officeDocument/2006/relationships/tags" Target="../tags/tag1005.xml"/><Relationship Id="rId18" Type="http://schemas.openxmlformats.org/officeDocument/2006/relationships/tags" Target="../tags/tag1010.xml"/><Relationship Id="rId26" Type="http://schemas.openxmlformats.org/officeDocument/2006/relationships/tags" Target="../tags/tag1018.xml"/><Relationship Id="rId39" Type="http://schemas.openxmlformats.org/officeDocument/2006/relationships/image" Target="../media/image64.emf"/><Relationship Id="rId21" Type="http://schemas.openxmlformats.org/officeDocument/2006/relationships/tags" Target="../tags/tag1013.xml"/><Relationship Id="rId34" Type="http://schemas.openxmlformats.org/officeDocument/2006/relationships/tags" Target="../tags/tag1026.xml"/><Relationship Id="rId42" Type="http://schemas.openxmlformats.org/officeDocument/2006/relationships/hyperlink" Target="https://ourworldindata.org/environmental-impacts-of-food" TargetMode="External"/><Relationship Id="rId47" Type="http://schemas.openxmlformats.org/officeDocument/2006/relationships/chart" Target="../charts/chart33.xml"/><Relationship Id="rId7" Type="http://schemas.openxmlformats.org/officeDocument/2006/relationships/tags" Target="../tags/tag999.xml"/><Relationship Id="rId2" Type="http://schemas.openxmlformats.org/officeDocument/2006/relationships/tags" Target="../tags/tag994.xml"/><Relationship Id="rId16" Type="http://schemas.openxmlformats.org/officeDocument/2006/relationships/tags" Target="../tags/tag1008.xml"/><Relationship Id="rId29" Type="http://schemas.openxmlformats.org/officeDocument/2006/relationships/tags" Target="../tags/tag1021.xml"/><Relationship Id="rId1" Type="http://schemas.openxmlformats.org/officeDocument/2006/relationships/tags" Target="../tags/tag993.xml"/><Relationship Id="rId6" Type="http://schemas.openxmlformats.org/officeDocument/2006/relationships/tags" Target="../tags/tag998.xml"/><Relationship Id="rId11" Type="http://schemas.openxmlformats.org/officeDocument/2006/relationships/tags" Target="../tags/tag1003.xml"/><Relationship Id="rId24" Type="http://schemas.openxmlformats.org/officeDocument/2006/relationships/tags" Target="../tags/tag1016.xml"/><Relationship Id="rId32" Type="http://schemas.openxmlformats.org/officeDocument/2006/relationships/tags" Target="../tags/tag1024.xml"/><Relationship Id="rId37" Type="http://schemas.openxmlformats.org/officeDocument/2006/relationships/notesSlide" Target="../notesSlides/notesSlide32.xml"/><Relationship Id="rId40" Type="http://schemas.openxmlformats.org/officeDocument/2006/relationships/hyperlink" Target="https://www.politico.eu/wp-content/uploads/2023/11/02/Benefits-of-a-Plant-Shift-Profundo-study-final-November.pdf" TargetMode="External"/><Relationship Id="rId45" Type="http://schemas.openxmlformats.org/officeDocument/2006/relationships/hyperlink" Target="https://business.columbia.edu/insights/climate/cki" TargetMode="External"/><Relationship Id="rId5" Type="http://schemas.openxmlformats.org/officeDocument/2006/relationships/tags" Target="../tags/tag997.xml"/><Relationship Id="rId15" Type="http://schemas.openxmlformats.org/officeDocument/2006/relationships/tags" Target="../tags/tag1007.xml"/><Relationship Id="rId23" Type="http://schemas.openxmlformats.org/officeDocument/2006/relationships/tags" Target="../tags/tag1015.xml"/><Relationship Id="rId28" Type="http://schemas.openxmlformats.org/officeDocument/2006/relationships/tags" Target="../tags/tag1020.xml"/><Relationship Id="rId36" Type="http://schemas.openxmlformats.org/officeDocument/2006/relationships/slideLayout" Target="../slideLayouts/slideLayout7.xml"/><Relationship Id="rId10" Type="http://schemas.openxmlformats.org/officeDocument/2006/relationships/tags" Target="../tags/tag1002.xml"/><Relationship Id="rId19" Type="http://schemas.openxmlformats.org/officeDocument/2006/relationships/tags" Target="../tags/tag1011.xml"/><Relationship Id="rId31" Type="http://schemas.openxmlformats.org/officeDocument/2006/relationships/tags" Target="../tags/tag1023.xml"/><Relationship Id="rId44" Type="http://schemas.openxmlformats.org/officeDocument/2006/relationships/hyperlink" Target="https://business.columbia.edu/faculty/people/gernot-wagner" TargetMode="External"/><Relationship Id="rId4" Type="http://schemas.openxmlformats.org/officeDocument/2006/relationships/tags" Target="../tags/tag996.xml"/><Relationship Id="rId9" Type="http://schemas.openxmlformats.org/officeDocument/2006/relationships/tags" Target="../tags/tag1001.xml"/><Relationship Id="rId14" Type="http://schemas.openxmlformats.org/officeDocument/2006/relationships/tags" Target="../tags/tag1006.xml"/><Relationship Id="rId22" Type="http://schemas.openxmlformats.org/officeDocument/2006/relationships/tags" Target="../tags/tag1014.xml"/><Relationship Id="rId27" Type="http://schemas.openxmlformats.org/officeDocument/2006/relationships/tags" Target="../tags/tag1019.xml"/><Relationship Id="rId30" Type="http://schemas.openxmlformats.org/officeDocument/2006/relationships/tags" Target="../tags/tag1022.xml"/><Relationship Id="rId35" Type="http://schemas.openxmlformats.org/officeDocument/2006/relationships/tags" Target="../tags/tag1027.xml"/><Relationship Id="rId43" Type="http://schemas.openxmlformats.org/officeDocument/2006/relationships/hyperlink" Target="https://gfi.org/resource/land-use-analysis-for-alternative-proteins-and-us-climate-goals/" TargetMode="External"/><Relationship Id="rId48" Type="http://schemas.openxmlformats.org/officeDocument/2006/relationships/chart" Target="../charts/chart34.xml"/><Relationship Id="rId8" Type="http://schemas.openxmlformats.org/officeDocument/2006/relationships/tags" Target="../tags/tag1000.xml"/><Relationship Id="rId3" Type="http://schemas.openxmlformats.org/officeDocument/2006/relationships/tags" Target="../tags/tag995.xml"/><Relationship Id="rId12" Type="http://schemas.openxmlformats.org/officeDocument/2006/relationships/tags" Target="../tags/tag1004.xml"/><Relationship Id="rId17" Type="http://schemas.openxmlformats.org/officeDocument/2006/relationships/tags" Target="../tags/tag1009.xml"/><Relationship Id="rId25" Type="http://schemas.openxmlformats.org/officeDocument/2006/relationships/tags" Target="../tags/tag1017.xml"/><Relationship Id="rId33" Type="http://schemas.openxmlformats.org/officeDocument/2006/relationships/tags" Target="../tags/tag1025.xml"/><Relationship Id="rId38" Type="http://schemas.openxmlformats.org/officeDocument/2006/relationships/oleObject" Target="../embeddings/oleObject45.bin"/><Relationship Id="rId46" Type="http://schemas.openxmlformats.org/officeDocument/2006/relationships/hyperlink" Target="https://business.columbia.edu/insights/climate/sustainable-proteins" TargetMode="External"/><Relationship Id="rId20" Type="http://schemas.openxmlformats.org/officeDocument/2006/relationships/tags" Target="../tags/tag1012.xml"/><Relationship Id="rId41" Type="http://schemas.openxmlformats.org/officeDocument/2006/relationships/hyperlink" Target="https://www.bcg.com/publications/2022/combating-climate-crisis-with-alternative-protein" TargetMode="External"/></Relationships>
</file>

<file path=ppt/slides/_rels/slide36.xml.rels><?xml version="1.0" encoding="UTF-8" standalone="yes"?>
<Relationships xmlns="http://schemas.openxmlformats.org/package/2006/relationships"><Relationship Id="rId13" Type="http://schemas.openxmlformats.org/officeDocument/2006/relationships/tags" Target="../tags/tag1040.xml"/><Relationship Id="rId18" Type="http://schemas.openxmlformats.org/officeDocument/2006/relationships/slideLayout" Target="../slideLayouts/slideLayout7.xml"/><Relationship Id="rId26" Type="http://schemas.openxmlformats.org/officeDocument/2006/relationships/image" Target="../media/image79.png"/><Relationship Id="rId39" Type="http://schemas.openxmlformats.org/officeDocument/2006/relationships/image" Target="../media/image92.svg"/><Relationship Id="rId21" Type="http://schemas.openxmlformats.org/officeDocument/2006/relationships/image" Target="../media/image10.emf"/><Relationship Id="rId34" Type="http://schemas.openxmlformats.org/officeDocument/2006/relationships/image" Target="../media/image87.png"/><Relationship Id="rId7" Type="http://schemas.openxmlformats.org/officeDocument/2006/relationships/tags" Target="../tags/tag1034.xml"/><Relationship Id="rId12" Type="http://schemas.openxmlformats.org/officeDocument/2006/relationships/tags" Target="../tags/tag1039.xml"/><Relationship Id="rId17" Type="http://schemas.openxmlformats.org/officeDocument/2006/relationships/tags" Target="../tags/tag1044.xml"/><Relationship Id="rId25" Type="http://schemas.openxmlformats.org/officeDocument/2006/relationships/image" Target="../media/image78.png"/><Relationship Id="rId33" Type="http://schemas.openxmlformats.org/officeDocument/2006/relationships/image" Target="../media/image86.svg"/><Relationship Id="rId38" Type="http://schemas.openxmlformats.org/officeDocument/2006/relationships/image" Target="../media/image91.png"/><Relationship Id="rId2" Type="http://schemas.openxmlformats.org/officeDocument/2006/relationships/tags" Target="../tags/tag1029.xml"/><Relationship Id="rId16" Type="http://schemas.openxmlformats.org/officeDocument/2006/relationships/tags" Target="../tags/tag1043.xml"/><Relationship Id="rId20" Type="http://schemas.openxmlformats.org/officeDocument/2006/relationships/oleObject" Target="../embeddings/oleObject46.bin"/><Relationship Id="rId29" Type="http://schemas.openxmlformats.org/officeDocument/2006/relationships/image" Target="../media/image82.svg"/><Relationship Id="rId1" Type="http://schemas.openxmlformats.org/officeDocument/2006/relationships/tags" Target="../tags/tag1028.xml"/><Relationship Id="rId6" Type="http://schemas.openxmlformats.org/officeDocument/2006/relationships/tags" Target="../tags/tag1033.xml"/><Relationship Id="rId11" Type="http://schemas.openxmlformats.org/officeDocument/2006/relationships/tags" Target="../tags/tag1038.xml"/><Relationship Id="rId24" Type="http://schemas.openxmlformats.org/officeDocument/2006/relationships/hyperlink" Target="https://business.columbia.edu/insights/climate/sustainable-proteins" TargetMode="External"/><Relationship Id="rId32" Type="http://schemas.openxmlformats.org/officeDocument/2006/relationships/image" Target="../media/image85.png"/><Relationship Id="rId37" Type="http://schemas.openxmlformats.org/officeDocument/2006/relationships/image" Target="../media/image90.svg"/><Relationship Id="rId40" Type="http://schemas.openxmlformats.org/officeDocument/2006/relationships/chart" Target="../charts/chart35.xml"/><Relationship Id="rId5" Type="http://schemas.openxmlformats.org/officeDocument/2006/relationships/tags" Target="../tags/tag1032.xml"/><Relationship Id="rId15" Type="http://schemas.openxmlformats.org/officeDocument/2006/relationships/tags" Target="../tags/tag1042.xml"/><Relationship Id="rId23" Type="http://schemas.openxmlformats.org/officeDocument/2006/relationships/hyperlink" Target="https://business.columbia.edu/insights/climate/cki" TargetMode="External"/><Relationship Id="rId28" Type="http://schemas.openxmlformats.org/officeDocument/2006/relationships/image" Target="../media/image81.png"/><Relationship Id="rId36" Type="http://schemas.openxmlformats.org/officeDocument/2006/relationships/image" Target="../media/image89.png"/><Relationship Id="rId10" Type="http://schemas.openxmlformats.org/officeDocument/2006/relationships/tags" Target="../tags/tag1037.xml"/><Relationship Id="rId19" Type="http://schemas.openxmlformats.org/officeDocument/2006/relationships/notesSlide" Target="../notesSlides/notesSlide33.xml"/><Relationship Id="rId31" Type="http://schemas.openxmlformats.org/officeDocument/2006/relationships/image" Target="../media/image84.svg"/><Relationship Id="rId4" Type="http://schemas.openxmlformats.org/officeDocument/2006/relationships/tags" Target="../tags/tag1031.xml"/><Relationship Id="rId9" Type="http://schemas.openxmlformats.org/officeDocument/2006/relationships/tags" Target="../tags/tag1036.xml"/><Relationship Id="rId14" Type="http://schemas.openxmlformats.org/officeDocument/2006/relationships/tags" Target="../tags/tag1041.xml"/><Relationship Id="rId22" Type="http://schemas.openxmlformats.org/officeDocument/2006/relationships/hyperlink" Target="https://business.columbia.edu/faculty/people/gernot-wagner" TargetMode="External"/><Relationship Id="rId27" Type="http://schemas.openxmlformats.org/officeDocument/2006/relationships/image" Target="../media/image80.svg"/><Relationship Id="rId30" Type="http://schemas.openxmlformats.org/officeDocument/2006/relationships/image" Target="../media/image83.png"/><Relationship Id="rId35" Type="http://schemas.openxmlformats.org/officeDocument/2006/relationships/image" Target="../media/image88.svg"/><Relationship Id="rId8" Type="http://schemas.openxmlformats.org/officeDocument/2006/relationships/tags" Target="../tags/tag1035.xml"/><Relationship Id="rId3" Type="http://schemas.openxmlformats.org/officeDocument/2006/relationships/tags" Target="../tags/tag1030.xml"/></Relationships>
</file>

<file path=ppt/slides/_rels/slide37.xml.rels><?xml version="1.0" encoding="UTF-8" standalone="yes"?>
<Relationships xmlns="http://schemas.openxmlformats.org/package/2006/relationships"><Relationship Id="rId8" Type="http://schemas.openxmlformats.org/officeDocument/2006/relationships/tags" Target="../tags/tag1052.xml"/><Relationship Id="rId13" Type="http://schemas.openxmlformats.org/officeDocument/2006/relationships/tags" Target="../tags/tag1057.xml"/><Relationship Id="rId18" Type="http://schemas.openxmlformats.org/officeDocument/2006/relationships/tags" Target="../tags/tag1062.xml"/><Relationship Id="rId26" Type="http://schemas.openxmlformats.org/officeDocument/2006/relationships/hyperlink" Target="https://www.politico.eu/wp-content/uploads/2023/11/02/Benefits-of-a-Plant-Shift-Profundo-study-final-November.pdf" TargetMode="External"/><Relationship Id="rId3" Type="http://schemas.openxmlformats.org/officeDocument/2006/relationships/tags" Target="../tags/tag1047.xml"/><Relationship Id="rId21" Type="http://schemas.openxmlformats.org/officeDocument/2006/relationships/slideLayout" Target="../slideLayouts/slideLayout7.xml"/><Relationship Id="rId7" Type="http://schemas.openxmlformats.org/officeDocument/2006/relationships/tags" Target="../tags/tag1051.xml"/><Relationship Id="rId12" Type="http://schemas.openxmlformats.org/officeDocument/2006/relationships/tags" Target="../tags/tag1056.xml"/><Relationship Id="rId17" Type="http://schemas.openxmlformats.org/officeDocument/2006/relationships/tags" Target="../tags/tag1061.xml"/><Relationship Id="rId25" Type="http://schemas.openxmlformats.org/officeDocument/2006/relationships/chart" Target="../charts/chart36.xml"/><Relationship Id="rId2" Type="http://schemas.openxmlformats.org/officeDocument/2006/relationships/tags" Target="../tags/tag1046.xml"/><Relationship Id="rId16" Type="http://schemas.openxmlformats.org/officeDocument/2006/relationships/tags" Target="../tags/tag1060.xml"/><Relationship Id="rId20" Type="http://schemas.openxmlformats.org/officeDocument/2006/relationships/tags" Target="../tags/tag1064.xml"/><Relationship Id="rId29" Type="http://schemas.openxmlformats.org/officeDocument/2006/relationships/hyperlink" Target="https://business.columbia.edu/insights/climate/cki" TargetMode="External"/><Relationship Id="rId1" Type="http://schemas.openxmlformats.org/officeDocument/2006/relationships/tags" Target="../tags/tag1045.xml"/><Relationship Id="rId6" Type="http://schemas.openxmlformats.org/officeDocument/2006/relationships/tags" Target="../tags/tag1050.xml"/><Relationship Id="rId11" Type="http://schemas.openxmlformats.org/officeDocument/2006/relationships/tags" Target="../tags/tag1055.xml"/><Relationship Id="rId24" Type="http://schemas.openxmlformats.org/officeDocument/2006/relationships/image" Target="../media/image64.emf"/><Relationship Id="rId5" Type="http://schemas.openxmlformats.org/officeDocument/2006/relationships/tags" Target="../tags/tag1049.xml"/><Relationship Id="rId15" Type="http://schemas.openxmlformats.org/officeDocument/2006/relationships/tags" Target="../tags/tag1059.xml"/><Relationship Id="rId23" Type="http://schemas.openxmlformats.org/officeDocument/2006/relationships/oleObject" Target="../embeddings/oleObject47.bin"/><Relationship Id="rId28" Type="http://schemas.openxmlformats.org/officeDocument/2006/relationships/hyperlink" Target="https://business.columbia.edu/faculty/people/gernot-wagner" TargetMode="External"/><Relationship Id="rId10" Type="http://schemas.openxmlformats.org/officeDocument/2006/relationships/tags" Target="../tags/tag1054.xml"/><Relationship Id="rId19" Type="http://schemas.openxmlformats.org/officeDocument/2006/relationships/tags" Target="../tags/tag1063.xml"/><Relationship Id="rId4" Type="http://schemas.openxmlformats.org/officeDocument/2006/relationships/tags" Target="../tags/tag1048.xml"/><Relationship Id="rId9" Type="http://schemas.openxmlformats.org/officeDocument/2006/relationships/tags" Target="../tags/tag1053.xml"/><Relationship Id="rId14" Type="http://schemas.openxmlformats.org/officeDocument/2006/relationships/tags" Target="../tags/tag1058.xml"/><Relationship Id="rId22" Type="http://schemas.openxmlformats.org/officeDocument/2006/relationships/notesSlide" Target="../notesSlides/notesSlide34.xml"/><Relationship Id="rId27" Type="http://schemas.openxmlformats.org/officeDocument/2006/relationships/hyperlink" Target="https://www.bcg.com/publications/2023/taking-alternative-protein-trends-mainstream" TargetMode="External"/><Relationship Id="rId30" Type="http://schemas.openxmlformats.org/officeDocument/2006/relationships/hyperlink" Target="https://business.columbia.edu/insights/climate/sustainable-proteins" TargetMode="Externa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hyperlink" Target="https://www.mckinsey.com/industries/agriculture/our-insights/novel-proteins-consumer-appetite-for-sustainably-made-ingredients" TargetMode="External"/><Relationship Id="rId3" Type="http://schemas.openxmlformats.org/officeDocument/2006/relationships/tags" Target="../tags/tag1067.xml"/><Relationship Id="rId7" Type="http://schemas.openxmlformats.org/officeDocument/2006/relationships/tags" Target="../tags/tag1071.xml"/><Relationship Id="rId12" Type="http://schemas.openxmlformats.org/officeDocument/2006/relationships/hyperlink" Target="https://www.bcg.com/publications/2023/taking-alternative-protein-trends-mainstream" TargetMode="External"/><Relationship Id="rId17" Type="http://schemas.openxmlformats.org/officeDocument/2006/relationships/chart" Target="../charts/chart37.xml"/><Relationship Id="rId2" Type="http://schemas.openxmlformats.org/officeDocument/2006/relationships/tags" Target="../tags/tag1066.xml"/><Relationship Id="rId16" Type="http://schemas.openxmlformats.org/officeDocument/2006/relationships/hyperlink" Target="https://business.columbia.edu/insights/climate/sustainable-proteins" TargetMode="External"/><Relationship Id="rId1" Type="http://schemas.openxmlformats.org/officeDocument/2006/relationships/tags" Target="../tags/tag1065.xml"/><Relationship Id="rId6" Type="http://schemas.openxmlformats.org/officeDocument/2006/relationships/tags" Target="../tags/tag1070.xml"/><Relationship Id="rId11" Type="http://schemas.openxmlformats.org/officeDocument/2006/relationships/image" Target="../media/image64.emf"/><Relationship Id="rId5" Type="http://schemas.openxmlformats.org/officeDocument/2006/relationships/tags" Target="../tags/tag1069.xml"/><Relationship Id="rId15" Type="http://schemas.openxmlformats.org/officeDocument/2006/relationships/hyperlink" Target="https://business.columbia.edu/insights/climate/cki" TargetMode="External"/><Relationship Id="rId10" Type="http://schemas.openxmlformats.org/officeDocument/2006/relationships/oleObject" Target="../embeddings/oleObject48.bin"/><Relationship Id="rId4" Type="http://schemas.openxmlformats.org/officeDocument/2006/relationships/tags" Target="../tags/tag1068.xml"/><Relationship Id="rId9" Type="http://schemas.openxmlformats.org/officeDocument/2006/relationships/notesSlide" Target="../notesSlides/notesSlide35.xml"/><Relationship Id="rId14" Type="http://schemas.openxmlformats.org/officeDocument/2006/relationships/hyperlink" Target="https://business.columbia.edu/faculty/people/gernot-wagner" TargetMode="External"/></Relationships>
</file>

<file path=ppt/slides/_rels/slide39.xml.rels><?xml version="1.0" encoding="UTF-8" standalone="yes"?>
<Relationships xmlns="http://schemas.openxmlformats.org/package/2006/relationships"><Relationship Id="rId13" Type="http://schemas.openxmlformats.org/officeDocument/2006/relationships/tags" Target="../tags/tag1084.xml"/><Relationship Id="rId18" Type="http://schemas.openxmlformats.org/officeDocument/2006/relationships/tags" Target="../tags/tag1089.xml"/><Relationship Id="rId26" Type="http://schemas.openxmlformats.org/officeDocument/2006/relationships/tags" Target="../tags/tag1097.xml"/><Relationship Id="rId39" Type="http://schemas.openxmlformats.org/officeDocument/2006/relationships/hyperlink" Target="https://business.columbia.edu/insights/climate/cki" TargetMode="External"/><Relationship Id="rId21" Type="http://schemas.openxmlformats.org/officeDocument/2006/relationships/tags" Target="../tags/tag1092.xml"/><Relationship Id="rId34" Type="http://schemas.openxmlformats.org/officeDocument/2006/relationships/oleObject" Target="../embeddings/oleObject49.bin"/><Relationship Id="rId42" Type="http://schemas.openxmlformats.org/officeDocument/2006/relationships/chart" Target="../charts/chart38.xml"/><Relationship Id="rId7" Type="http://schemas.openxmlformats.org/officeDocument/2006/relationships/tags" Target="../tags/tag1078.xml"/><Relationship Id="rId2" Type="http://schemas.openxmlformats.org/officeDocument/2006/relationships/tags" Target="../tags/tag1073.xml"/><Relationship Id="rId16" Type="http://schemas.openxmlformats.org/officeDocument/2006/relationships/tags" Target="../tags/tag1087.xml"/><Relationship Id="rId20" Type="http://schemas.openxmlformats.org/officeDocument/2006/relationships/tags" Target="../tags/tag1091.xml"/><Relationship Id="rId29" Type="http://schemas.openxmlformats.org/officeDocument/2006/relationships/tags" Target="../tags/tag1100.xml"/><Relationship Id="rId41" Type="http://schemas.openxmlformats.org/officeDocument/2006/relationships/image" Target="../media/image93.png"/><Relationship Id="rId1" Type="http://schemas.openxmlformats.org/officeDocument/2006/relationships/tags" Target="../tags/tag1072.xml"/><Relationship Id="rId6" Type="http://schemas.openxmlformats.org/officeDocument/2006/relationships/tags" Target="../tags/tag1077.xml"/><Relationship Id="rId11" Type="http://schemas.openxmlformats.org/officeDocument/2006/relationships/tags" Target="../tags/tag1082.xml"/><Relationship Id="rId24" Type="http://schemas.openxmlformats.org/officeDocument/2006/relationships/tags" Target="../tags/tag1095.xml"/><Relationship Id="rId32" Type="http://schemas.openxmlformats.org/officeDocument/2006/relationships/slideLayout" Target="../slideLayouts/slideLayout7.xml"/><Relationship Id="rId37" Type="http://schemas.openxmlformats.org/officeDocument/2006/relationships/hyperlink" Target="https://downloads.ctfassets.net/hhv516v5f7sj/7C2hj1gxqEDk7Gdo4s32ZT/6e48c0e77fe8732caf4a82a8ec2e41c7/IF_Impact-Report-250mmx170mm_V15.pdf" TargetMode="External"/><Relationship Id="rId40" Type="http://schemas.openxmlformats.org/officeDocument/2006/relationships/hyperlink" Target="https://business.columbia.edu/insights/climate/sustainable-proteins" TargetMode="External"/><Relationship Id="rId5" Type="http://schemas.openxmlformats.org/officeDocument/2006/relationships/tags" Target="../tags/tag1076.xml"/><Relationship Id="rId15" Type="http://schemas.openxmlformats.org/officeDocument/2006/relationships/tags" Target="../tags/tag1086.xml"/><Relationship Id="rId23" Type="http://schemas.openxmlformats.org/officeDocument/2006/relationships/tags" Target="../tags/tag1094.xml"/><Relationship Id="rId28" Type="http://schemas.openxmlformats.org/officeDocument/2006/relationships/tags" Target="../tags/tag1099.xml"/><Relationship Id="rId36" Type="http://schemas.openxmlformats.org/officeDocument/2006/relationships/hyperlink" Target="https://assets.ctfassets.net/hhv516v5f7sj/4exF7Ex74UoYku640WSF3t/cc213b148ee80fa2d8062e430012ec56/Impossible_foods_comparative_LCA.pdf" TargetMode="External"/><Relationship Id="rId10" Type="http://schemas.openxmlformats.org/officeDocument/2006/relationships/tags" Target="../tags/tag1081.xml"/><Relationship Id="rId19" Type="http://schemas.openxmlformats.org/officeDocument/2006/relationships/tags" Target="../tags/tag1090.xml"/><Relationship Id="rId31" Type="http://schemas.openxmlformats.org/officeDocument/2006/relationships/tags" Target="../tags/tag1102.xml"/><Relationship Id="rId44" Type="http://schemas.openxmlformats.org/officeDocument/2006/relationships/chart" Target="../charts/chart40.xml"/><Relationship Id="rId4" Type="http://schemas.openxmlformats.org/officeDocument/2006/relationships/tags" Target="../tags/tag1075.xml"/><Relationship Id="rId9" Type="http://schemas.openxmlformats.org/officeDocument/2006/relationships/tags" Target="../tags/tag1080.xml"/><Relationship Id="rId14" Type="http://schemas.openxmlformats.org/officeDocument/2006/relationships/tags" Target="../tags/tag1085.xml"/><Relationship Id="rId22" Type="http://schemas.openxmlformats.org/officeDocument/2006/relationships/tags" Target="../tags/tag1093.xml"/><Relationship Id="rId27" Type="http://schemas.openxmlformats.org/officeDocument/2006/relationships/tags" Target="../tags/tag1098.xml"/><Relationship Id="rId30" Type="http://schemas.openxmlformats.org/officeDocument/2006/relationships/tags" Target="../tags/tag1101.xml"/><Relationship Id="rId35" Type="http://schemas.openxmlformats.org/officeDocument/2006/relationships/image" Target="../media/image10.emf"/><Relationship Id="rId43" Type="http://schemas.openxmlformats.org/officeDocument/2006/relationships/chart" Target="../charts/chart39.xml"/><Relationship Id="rId8" Type="http://schemas.openxmlformats.org/officeDocument/2006/relationships/tags" Target="../tags/tag1079.xml"/><Relationship Id="rId3" Type="http://schemas.openxmlformats.org/officeDocument/2006/relationships/tags" Target="../tags/tag1074.xml"/><Relationship Id="rId12" Type="http://schemas.openxmlformats.org/officeDocument/2006/relationships/tags" Target="../tags/tag1083.xml"/><Relationship Id="rId17" Type="http://schemas.openxmlformats.org/officeDocument/2006/relationships/tags" Target="../tags/tag1088.xml"/><Relationship Id="rId25" Type="http://schemas.openxmlformats.org/officeDocument/2006/relationships/tags" Target="../tags/tag1096.xml"/><Relationship Id="rId33" Type="http://schemas.openxmlformats.org/officeDocument/2006/relationships/notesSlide" Target="../notesSlides/notesSlide36.xml"/><Relationship Id="rId38" Type="http://schemas.openxmlformats.org/officeDocument/2006/relationships/hyperlink" Target="https://business.columbia.edu/faculty/people/gernot-wagner"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business.columbia.edu/insights/climate/sustainable-proteins" TargetMode="External"/><Relationship Id="rId3" Type="http://schemas.openxmlformats.org/officeDocument/2006/relationships/slideLayout" Target="../slideLayouts/slideLayout7.xml"/><Relationship Id="rId7" Type="http://schemas.openxmlformats.org/officeDocument/2006/relationships/hyperlink" Target="https://business.columbia.edu/insights/climate/cki" TargetMode="Externa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hyperlink" Target="https://business.columbia.edu/faculty/people/gernot-wagner" TargetMode="External"/><Relationship Id="rId5" Type="http://schemas.openxmlformats.org/officeDocument/2006/relationships/image" Target="../media/image13.emf"/><Relationship Id="rId4" Type="http://schemas.openxmlformats.org/officeDocument/2006/relationships/oleObject" Target="../embeddings/oleObject14.bin"/></Relationships>
</file>

<file path=ppt/slides/_rels/slide40.xml.rels><?xml version="1.0" encoding="UTF-8" standalone="yes"?>
<Relationships xmlns="http://schemas.openxmlformats.org/package/2006/relationships"><Relationship Id="rId8" Type="http://schemas.openxmlformats.org/officeDocument/2006/relationships/hyperlink" Target="https://www.bcg.com/publications/2024/what-the-alternative-protein-industry-can-learn-from-ev-companies" TargetMode="External"/><Relationship Id="rId13" Type="http://schemas.openxmlformats.org/officeDocument/2006/relationships/hyperlink" Target="https://business.columbia.edu/insights/climate/cki" TargetMode="External"/><Relationship Id="rId3" Type="http://schemas.openxmlformats.org/officeDocument/2006/relationships/tags" Target="../tags/tag1105.xml"/><Relationship Id="rId7" Type="http://schemas.openxmlformats.org/officeDocument/2006/relationships/image" Target="../media/image64.emf"/><Relationship Id="rId12" Type="http://schemas.openxmlformats.org/officeDocument/2006/relationships/hyperlink" Target="https://business.columbia.edu/faculty/people/gernot-wagner" TargetMode="External"/><Relationship Id="rId2" Type="http://schemas.openxmlformats.org/officeDocument/2006/relationships/tags" Target="../tags/tag1104.xml"/><Relationship Id="rId1" Type="http://schemas.openxmlformats.org/officeDocument/2006/relationships/tags" Target="../tags/tag1103.xml"/><Relationship Id="rId6" Type="http://schemas.openxmlformats.org/officeDocument/2006/relationships/oleObject" Target="../embeddings/oleObject50.bin"/><Relationship Id="rId11" Type="http://schemas.openxmlformats.org/officeDocument/2006/relationships/hyperlink" Target="https://about.usps.com/newsroom/national-releases/2022/1220-usps-intends-to-deploy-over-66000-electric-vehicles-by-2028.htm" TargetMode="External"/><Relationship Id="rId5" Type="http://schemas.openxmlformats.org/officeDocument/2006/relationships/notesSlide" Target="../notesSlides/notesSlide37.xml"/><Relationship Id="rId10" Type="http://schemas.openxmlformats.org/officeDocument/2006/relationships/hyperlink" Target="https://gfi.org/advancing-solutions-for-alternative-proteins/?_gl=1*cg6ong*_up*MQ..*_ga*NTg0MDIzMzA0LjE3Mjg5NDE2MTQ.*_ga_TT1WCK8ETL*MTcyODk0MTYxMi4xLjEuMTcyODk0MTYzMi4wLjAuMA.." TargetMode="External"/><Relationship Id="rId4" Type="http://schemas.openxmlformats.org/officeDocument/2006/relationships/slideLayout" Target="../slideLayouts/slideLayout7.xml"/><Relationship Id="rId9" Type="http://schemas.openxmlformats.org/officeDocument/2006/relationships/hyperlink" Target="https://www.technologyreview.com/2023/02/21/1068880/how-did-china-dominate-electric-cars-policy/" TargetMode="External"/><Relationship Id="rId14" Type="http://schemas.openxmlformats.org/officeDocument/2006/relationships/hyperlink" Target="https://business.columbia.edu/insights/climate/sustainable-proteins" TargetMode="External"/></Relationships>
</file>

<file path=ppt/slides/_rels/slide41.xml.rels><?xml version="1.0" encoding="UTF-8" standalone="yes"?>
<Relationships xmlns="http://schemas.openxmlformats.org/package/2006/relationships"><Relationship Id="rId8" Type="http://schemas.openxmlformats.org/officeDocument/2006/relationships/tags" Target="../tags/tag1113.xml"/><Relationship Id="rId13" Type="http://schemas.openxmlformats.org/officeDocument/2006/relationships/tags" Target="../tags/tag1118.xml"/><Relationship Id="rId18" Type="http://schemas.openxmlformats.org/officeDocument/2006/relationships/hyperlink" Target="https://wedocs.unep.org/bitstream/handle/20.500.11822/44236/whats_cooking_frontiers.pdf?sequence=1&amp;isAllowed=y" TargetMode="External"/><Relationship Id="rId3" Type="http://schemas.openxmlformats.org/officeDocument/2006/relationships/tags" Target="../tags/tag1108.xml"/><Relationship Id="rId21" Type="http://schemas.openxmlformats.org/officeDocument/2006/relationships/hyperlink" Target="https://business.columbia.edu/faculty/people/gernot-wagner" TargetMode="External"/><Relationship Id="rId7" Type="http://schemas.openxmlformats.org/officeDocument/2006/relationships/tags" Target="../tags/tag1112.xml"/><Relationship Id="rId12" Type="http://schemas.openxmlformats.org/officeDocument/2006/relationships/tags" Target="../tags/tag1117.xml"/><Relationship Id="rId17" Type="http://schemas.openxmlformats.org/officeDocument/2006/relationships/image" Target="../media/image64.emf"/><Relationship Id="rId2" Type="http://schemas.openxmlformats.org/officeDocument/2006/relationships/tags" Target="../tags/tag1107.xml"/><Relationship Id="rId16" Type="http://schemas.openxmlformats.org/officeDocument/2006/relationships/oleObject" Target="../embeddings/oleObject51.bin"/><Relationship Id="rId20" Type="http://schemas.openxmlformats.org/officeDocument/2006/relationships/hyperlink" Target="https://www.globenewswire.com/news-release/2022/07/27/2486587/0/en/Electric-Vehicle-Market-Size-Worth-USD-1-318-22-Billion-Globally-by-2028-at-24-3-CAGR-Fortune-Business-Insights.html" TargetMode="External"/><Relationship Id="rId1" Type="http://schemas.openxmlformats.org/officeDocument/2006/relationships/tags" Target="../tags/tag1106.xml"/><Relationship Id="rId6" Type="http://schemas.openxmlformats.org/officeDocument/2006/relationships/tags" Target="../tags/tag1111.xml"/><Relationship Id="rId11" Type="http://schemas.openxmlformats.org/officeDocument/2006/relationships/tags" Target="../tags/tag1116.xml"/><Relationship Id="rId24" Type="http://schemas.openxmlformats.org/officeDocument/2006/relationships/chart" Target="../charts/chart41.xml"/><Relationship Id="rId5" Type="http://schemas.openxmlformats.org/officeDocument/2006/relationships/tags" Target="../tags/tag1110.xml"/><Relationship Id="rId15" Type="http://schemas.openxmlformats.org/officeDocument/2006/relationships/notesSlide" Target="../notesSlides/notesSlide38.xml"/><Relationship Id="rId23" Type="http://schemas.openxmlformats.org/officeDocument/2006/relationships/hyperlink" Target="https://business.columbia.edu/insights/climate/sustainable-proteins" TargetMode="External"/><Relationship Id="rId10" Type="http://schemas.openxmlformats.org/officeDocument/2006/relationships/tags" Target="../tags/tag1115.xml"/><Relationship Id="rId19" Type="http://schemas.openxmlformats.org/officeDocument/2006/relationships/hyperlink" Target="https://finance.yahoo.com/news/electric-vehicle-market-size-worth-062800310.html?guccounter=1" TargetMode="External"/><Relationship Id="rId4" Type="http://schemas.openxmlformats.org/officeDocument/2006/relationships/tags" Target="../tags/tag1109.xml"/><Relationship Id="rId9" Type="http://schemas.openxmlformats.org/officeDocument/2006/relationships/tags" Target="../tags/tag1114.xml"/><Relationship Id="rId14" Type="http://schemas.openxmlformats.org/officeDocument/2006/relationships/slideLayout" Target="../slideLayouts/slideLayout7.xml"/><Relationship Id="rId22" Type="http://schemas.openxmlformats.org/officeDocument/2006/relationships/hyperlink" Target="https://business.columbia.edu/insights/climate/cki" TargetMode="External"/></Relationships>
</file>

<file path=ppt/slides/_rels/slide42.xml.rels><?xml version="1.0" encoding="UTF-8" standalone="yes"?>
<Relationships xmlns="http://schemas.openxmlformats.org/package/2006/relationships"><Relationship Id="rId13" Type="http://schemas.openxmlformats.org/officeDocument/2006/relationships/image" Target="../media/image31.emf"/><Relationship Id="rId18" Type="http://schemas.openxmlformats.org/officeDocument/2006/relationships/hyperlink" Target="https://gfi.org/wp-content/uploads/2024/11/Category-update-on-blended-meat.pdf" TargetMode="External"/><Relationship Id="rId26" Type="http://schemas.openxmlformats.org/officeDocument/2006/relationships/image" Target="../media/image97.png"/><Relationship Id="rId3" Type="http://schemas.openxmlformats.org/officeDocument/2006/relationships/tags" Target="../tags/tag1121.xml"/><Relationship Id="rId21" Type="http://schemas.openxmlformats.org/officeDocument/2006/relationships/hyperlink" Target="https://business.columbia.edu/faculty/people/gernot-wagner" TargetMode="External"/><Relationship Id="rId34" Type="http://schemas.openxmlformats.org/officeDocument/2006/relationships/image" Target="../media/image105.png"/><Relationship Id="rId7" Type="http://schemas.openxmlformats.org/officeDocument/2006/relationships/tags" Target="../tags/tag1125.xml"/><Relationship Id="rId12" Type="http://schemas.openxmlformats.org/officeDocument/2006/relationships/oleObject" Target="../embeddings/oleObject52.bin"/><Relationship Id="rId17" Type="http://schemas.openxmlformats.org/officeDocument/2006/relationships/hyperlink" Target="https://www.planetfwd.com/success-stories/spare-food-co" TargetMode="External"/><Relationship Id="rId25" Type="http://schemas.openxmlformats.org/officeDocument/2006/relationships/image" Target="../media/image96.png"/><Relationship Id="rId33" Type="http://schemas.openxmlformats.org/officeDocument/2006/relationships/image" Target="../media/image104.svg"/><Relationship Id="rId2" Type="http://schemas.openxmlformats.org/officeDocument/2006/relationships/tags" Target="../tags/tag1120.xml"/><Relationship Id="rId16" Type="http://schemas.openxmlformats.org/officeDocument/2006/relationships/hyperlink" Target="https://www.sparefood.com/our-story" TargetMode="External"/><Relationship Id="rId20" Type="http://schemas.openxmlformats.org/officeDocument/2006/relationships/hyperlink" Target="https://my.apps.factset.com/workstation/navigator/company-security/private-snapshot/0VGY2C-E" TargetMode="External"/><Relationship Id="rId29" Type="http://schemas.openxmlformats.org/officeDocument/2006/relationships/image" Target="../media/image100.svg"/><Relationship Id="rId1" Type="http://schemas.openxmlformats.org/officeDocument/2006/relationships/tags" Target="../tags/tag1119.xml"/><Relationship Id="rId6" Type="http://schemas.openxmlformats.org/officeDocument/2006/relationships/tags" Target="../tags/tag1124.xml"/><Relationship Id="rId11" Type="http://schemas.openxmlformats.org/officeDocument/2006/relationships/notesSlide" Target="../notesSlides/notesSlide39.xml"/><Relationship Id="rId24" Type="http://schemas.openxmlformats.org/officeDocument/2006/relationships/image" Target="../media/image95.png"/><Relationship Id="rId32" Type="http://schemas.openxmlformats.org/officeDocument/2006/relationships/image" Target="../media/image103.png"/><Relationship Id="rId5" Type="http://schemas.openxmlformats.org/officeDocument/2006/relationships/tags" Target="../tags/tag1123.xml"/><Relationship Id="rId15" Type="http://schemas.openxmlformats.org/officeDocument/2006/relationships/hyperlink" Target="https://www.washingtonpost.com/climate-environment/2025/05/20/plant-based-meat-has-problem-it-may-need-more-meat/" TargetMode="External"/><Relationship Id="rId23" Type="http://schemas.openxmlformats.org/officeDocument/2006/relationships/hyperlink" Target="https://business.columbia.edu/insights/climate/sustainable-proteins" TargetMode="External"/><Relationship Id="rId28" Type="http://schemas.openxmlformats.org/officeDocument/2006/relationships/image" Target="../media/image99.png"/><Relationship Id="rId10" Type="http://schemas.openxmlformats.org/officeDocument/2006/relationships/slideLayout" Target="../slideLayouts/slideLayout7.xml"/><Relationship Id="rId19" Type="http://schemas.openxmlformats.org/officeDocument/2006/relationships/hyperlink" Target="https://gfi.org/marketresearch/" TargetMode="External"/><Relationship Id="rId31" Type="http://schemas.openxmlformats.org/officeDocument/2006/relationships/image" Target="../media/image102.svg"/><Relationship Id="rId4" Type="http://schemas.openxmlformats.org/officeDocument/2006/relationships/tags" Target="../tags/tag1122.xml"/><Relationship Id="rId9" Type="http://schemas.openxmlformats.org/officeDocument/2006/relationships/tags" Target="../tags/tag1127.xml"/><Relationship Id="rId14" Type="http://schemas.openxmlformats.org/officeDocument/2006/relationships/image" Target="../media/image94.jpeg"/><Relationship Id="rId22" Type="http://schemas.openxmlformats.org/officeDocument/2006/relationships/hyperlink" Target="https://business.columbia.edu/insights/climate/cki" TargetMode="External"/><Relationship Id="rId27" Type="http://schemas.openxmlformats.org/officeDocument/2006/relationships/image" Target="../media/image98.svg"/><Relationship Id="rId30" Type="http://schemas.openxmlformats.org/officeDocument/2006/relationships/image" Target="../media/image101.png"/><Relationship Id="rId35" Type="http://schemas.openxmlformats.org/officeDocument/2006/relationships/chart" Target="../charts/chart42.xml"/><Relationship Id="rId8" Type="http://schemas.openxmlformats.org/officeDocument/2006/relationships/tags" Target="../tags/tag1126.xml"/></Relationships>
</file>

<file path=ppt/slides/_rels/slide4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image" Target="../media/image11.jpeg"/><Relationship Id="rId2" Type="http://schemas.openxmlformats.org/officeDocument/2006/relationships/tags" Target="../tags/tag1129.xml"/><Relationship Id="rId1" Type="http://schemas.openxmlformats.org/officeDocument/2006/relationships/tags" Target="../tags/tag1128.xml"/><Relationship Id="rId6" Type="http://schemas.openxmlformats.org/officeDocument/2006/relationships/image" Target="../media/image10.emf"/><Relationship Id="rId5" Type="http://schemas.openxmlformats.org/officeDocument/2006/relationships/oleObject" Target="../embeddings/oleObject53.bin"/><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0.xml"/><Relationship Id="rId13" Type="http://schemas.openxmlformats.org/officeDocument/2006/relationships/hyperlink" Target="https://business.columbia.edu/insights/climate/cki" TargetMode="External"/><Relationship Id="rId3" Type="http://schemas.openxmlformats.org/officeDocument/2006/relationships/tags" Target="../tags/tag1132.xml"/><Relationship Id="rId7" Type="http://schemas.openxmlformats.org/officeDocument/2006/relationships/slideLayout" Target="../slideLayouts/slideLayout7.xml"/><Relationship Id="rId12" Type="http://schemas.openxmlformats.org/officeDocument/2006/relationships/hyperlink" Target="https://business.columbia.edu/faculty/people/gernot-wagner" TargetMode="External"/><Relationship Id="rId2" Type="http://schemas.openxmlformats.org/officeDocument/2006/relationships/tags" Target="../tags/tag1131.xml"/><Relationship Id="rId1" Type="http://schemas.openxmlformats.org/officeDocument/2006/relationships/tags" Target="../tags/tag1130.xml"/><Relationship Id="rId6" Type="http://schemas.openxmlformats.org/officeDocument/2006/relationships/tags" Target="../tags/tag1135.xml"/><Relationship Id="rId11" Type="http://schemas.openxmlformats.org/officeDocument/2006/relationships/image" Target="../media/image106.jpeg"/><Relationship Id="rId5" Type="http://schemas.openxmlformats.org/officeDocument/2006/relationships/tags" Target="../tags/tag1134.xml"/><Relationship Id="rId10" Type="http://schemas.openxmlformats.org/officeDocument/2006/relationships/image" Target="../media/image10.emf"/><Relationship Id="rId4" Type="http://schemas.openxmlformats.org/officeDocument/2006/relationships/tags" Target="../tags/tag1133.xml"/><Relationship Id="rId9" Type="http://schemas.openxmlformats.org/officeDocument/2006/relationships/oleObject" Target="../embeddings/oleObject54.bin"/><Relationship Id="rId14" Type="http://schemas.openxmlformats.org/officeDocument/2006/relationships/hyperlink" Target="https://business.columbia.edu/insights/climate/sustainable-proteins"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1.png"/><Relationship Id="rId3" Type="http://schemas.openxmlformats.org/officeDocument/2006/relationships/tags" Target="../tags/tag1138.xml"/><Relationship Id="rId21" Type="http://schemas.openxmlformats.org/officeDocument/2006/relationships/hyperlink" Target="https://business.columbia.edu/faculty/people/gernot-wagner" TargetMode="External"/><Relationship Id="rId7" Type="http://schemas.openxmlformats.org/officeDocument/2006/relationships/image" Target="../media/image10.emf"/><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120.png"/><Relationship Id="rId2" Type="http://schemas.openxmlformats.org/officeDocument/2006/relationships/tags" Target="../tags/tag1137.xml"/><Relationship Id="rId16" Type="http://schemas.openxmlformats.org/officeDocument/2006/relationships/image" Target="../media/image115.png"/><Relationship Id="rId20" Type="http://schemas.openxmlformats.org/officeDocument/2006/relationships/hyperlink" Target="https://www.climatepolicyinitiative.org/wp-content/uploads/2023/07/landscape-of-climate-finance-for-agrifood-systems.pdf" TargetMode="External"/><Relationship Id="rId1" Type="http://schemas.openxmlformats.org/officeDocument/2006/relationships/tags" Target="../tags/tag1136.xml"/><Relationship Id="rId6" Type="http://schemas.openxmlformats.org/officeDocument/2006/relationships/oleObject" Target="../embeddings/oleObject55.bin"/><Relationship Id="rId11" Type="http://schemas.openxmlformats.org/officeDocument/2006/relationships/image" Target="../media/image110.png"/><Relationship Id="rId24" Type="http://schemas.openxmlformats.org/officeDocument/2006/relationships/image" Target="../media/image119.png"/><Relationship Id="rId5" Type="http://schemas.openxmlformats.org/officeDocument/2006/relationships/notesSlide" Target="../notesSlides/notesSlide41.xml"/><Relationship Id="rId15" Type="http://schemas.openxmlformats.org/officeDocument/2006/relationships/image" Target="../media/image114.png"/><Relationship Id="rId23" Type="http://schemas.openxmlformats.org/officeDocument/2006/relationships/hyperlink" Target="https://business.columbia.edu/insights/climate/sustainable-proteins" TargetMode="External"/><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slideLayout" Target="../slideLayouts/slideLayout7.xml"/><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hyperlink" Target="https://business.columbia.edu/insights/climate/cki" TargetMode="External"/></Relationships>
</file>

<file path=ppt/slides/_rels/slide46.xml.rels><?xml version="1.0" encoding="UTF-8" standalone="yes"?>
<Relationships xmlns="http://schemas.openxmlformats.org/package/2006/relationships"><Relationship Id="rId13" Type="http://schemas.openxmlformats.org/officeDocument/2006/relationships/tags" Target="../tags/tag1151.xml"/><Relationship Id="rId18" Type="http://schemas.openxmlformats.org/officeDocument/2006/relationships/tags" Target="../tags/tag1156.xml"/><Relationship Id="rId26" Type="http://schemas.openxmlformats.org/officeDocument/2006/relationships/tags" Target="../tags/tag1164.xml"/><Relationship Id="rId39" Type="http://schemas.openxmlformats.org/officeDocument/2006/relationships/chart" Target="../charts/chart45.xml"/><Relationship Id="rId21" Type="http://schemas.openxmlformats.org/officeDocument/2006/relationships/tags" Target="../tags/tag1159.xml"/><Relationship Id="rId34" Type="http://schemas.openxmlformats.org/officeDocument/2006/relationships/hyperlink" Target="https://business.columbia.edu/faculty/people/gernot-wagner" TargetMode="External"/><Relationship Id="rId7" Type="http://schemas.openxmlformats.org/officeDocument/2006/relationships/tags" Target="../tags/tag1145.xml"/><Relationship Id="rId12" Type="http://schemas.openxmlformats.org/officeDocument/2006/relationships/tags" Target="../tags/tag1150.xml"/><Relationship Id="rId17" Type="http://schemas.openxmlformats.org/officeDocument/2006/relationships/tags" Target="../tags/tag1155.xml"/><Relationship Id="rId25" Type="http://schemas.openxmlformats.org/officeDocument/2006/relationships/tags" Target="../tags/tag1163.xml"/><Relationship Id="rId33" Type="http://schemas.openxmlformats.org/officeDocument/2006/relationships/hyperlink" Target="https://www.climatepolicyinitiative.org/wp-content/uploads/2023/07/landscape-of-climate-finance-for-agrifood-systems.pdf" TargetMode="External"/><Relationship Id="rId38" Type="http://schemas.openxmlformats.org/officeDocument/2006/relationships/chart" Target="../charts/chart44.xml"/><Relationship Id="rId2" Type="http://schemas.openxmlformats.org/officeDocument/2006/relationships/tags" Target="../tags/tag1140.xml"/><Relationship Id="rId16" Type="http://schemas.openxmlformats.org/officeDocument/2006/relationships/tags" Target="../tags/tag1154.xml"/><Relationship Id="rId20" Type="http://schemas.openxmlformats.org/officeDocument/2006/relationships/tags" Target="../tags/tag1158.xml"/><Relationship Id="rId29" Type="http://schemas.openxmlformats.org/officeDocument/2006/relationships/slideLayout" Target="../slideLayouts/slideLayout7.xml"/><Relationship Id="rId1" Type="http://schemas.openxmlformats.org/officeDocument/2006/relationships/tags" Target="../tags/tag1139.xml"/><Relationship Id="rId6" Type="http://schemas.openxmlformats.org/officeDocument/2006/relationships/tags" Target="../tags/tag1144.xml"/><Relationship Id="rId11" Type="http://schemas.openxmlformats.org/officeDocument/2006/relationships/tags" Target="../tags/tag1149.xml"/><Relationship Id="rId24" Type="http://schemas.openxmlformats.org/officeDocument/2006/relationships/tags" Target="../tags/tag1162.xml"/><Relationship Id="rId32" Type="http://schemas.openxmlformats.org/officeDocument/2006/relationships/image" Target="../media/image10.emf"/><Relationship Id="rId37" Type="http://schemas.openxmlformats.org/officeDocument/2006/relationships/chart" Target="../charts/chart43.xml"/><Relationship Id="rId5" Type="http://schemas.openxmlformats.org/officeDocument/2006/relationships/tags" Target="../tags/tag1143.xml"/><Relationship Id="rId15" Type="http://schemas.openxmlformats.org/officeDocument/2006/relationships/tags" Target="../tags/tag1153.xml"/><Relationship Id="rId23" Type="http://schemas.openxmlformats.org/officeDocument/2006/relationships/tags" Target="../tags/tag1161.xml"/><Relationship Id="rId28" Type="http://schemas.openxmlformats.org/officeDocument/2006/relationships/tags" Target="../tags/tag1166.xml"/><Relationship Id="rId36" Type="http://schemas.openxmlformats.org/officeDocument/2006/relationships/hyperlink" Target="https://business.columbia.edu/insights/climate/sustainable-proteins" TargetMode="External"/><Relationship Id="rId10" Type="http://schemas.openxmlformats.org/officeDocument/2006/relationships/tags" Target="../tags/tag1148.xml"/><Relationship Id="rId19" Type="http://schemas.openxmlformats.org/officeDocument/2006/relationships/tags" Target="../tags/tag1157.xml"/><Relationship Id="rId31" Type="http://schemas.openxmlformats.org/officeDocument/2006/relationships/oleObject" Target="../embeddings/oleObject56.bin"/><Relationship Id="rId4" Type="http://schemas.openxmlformats.org/officeDocument/2006/relationships/tags" Target="../tags/tag1142.xml"/><Relationship Id="rId9" Type="http://schemas.openxmlformats.org/officeDocument/2006/relationships/tags" Target="../tags/tag1147.xml"/><Relationship Id="rId14" Type="http://schemas.openxmlformats.org/officeDocument/2006/relationships/tags" Target="../tags/tag1152.xml"/><Relationship Id="rId22" Type="http://schemas.openxmlformats.org/officeDocument/2006/relationships/tags" Target="../tags/tag1160.xml"/><Relationship Id="rId27" Type="http://schemas.openxmlformats.org/officeDocument/2006/relationships/tags" Target="../tags/tag1165.xml"/><Relationship Id="rId30" Type="http://schemas.openxmlformats.org/officeDocument/2006/relationships/notesSlide" Target="../notesSlides/notesSlide42.xml"/><Relationship Id="rId35" Type="http://schemas.openxmlformats.org/officeDocument/2006/relationships/hyperlink" Target="https://business.columbia.edu/insights/climate/cki" TargetMode="External"/><Relationship Id="rId8" Type="http://schemas.openxmlformats.org/officeDocument/2006/relationships/tags" Target="../tags/tag1146.xml"/><Relationship Id="rId3" Type="http://schemas.openxmlformats.org/officeDocument/2006/relationships/tags" Target="../tags/tag1141.xml"/></Relationships>
</file>

<file path=ppt/slides/_rels/slide47.xml.rels><?xml version="1.0" encoding="UTF-8" standalone="yes"?>
<Relationships xmlns="http://schemas.openxmlformats.org/package/2006/relationships"><Relationship Id="rId26" Type="http://schemas.openxmlformats.org/officeDocument/2006/relationships/tags" Target="../tags/tag1192.xml"/><Relationship Id="rId21" Type="http://schemas.openxmlformats.org/officeDocument/2006/relationships/tags" Target="../tags/tag1187.xml"/><Relationship Id="rId42" Type="http://schemas.openxmlformats.org/officeDocument/2006/relationships/tags" Target="../tags/tag1208.xml"/><Relationship Id="rId47" Type="http://schemas.openxmlformats.org/officeDocument/2006/relationships/tags" Target="../tags/tag1213.xml"/><Relationship Id="rId63" Type="http://schemas.openxmlformats.org/officeDocument/2006/relationships/oleObject" Target="../embeddings/oleObject57.bin"/><Relationship Id="rId68" Type="http://schemas.openxmlformats.org/officeDocument/2006/relationships/hyperlink" Target="https://business.columbia.edu/insights/climate/cki" TargetMode="External"/><Relationship Id="rId7" Type="http://schemas.openxmlformats.org/officeDocument/2006/relationships/tags" Target="../tags/tag1173.xml"/><Relationship Id="rId2" Type="http://schemas.openxmlformats.org/officeDocument/2006/relationships/tags" Target="../tags/tag1168.xml"/><Relationship Id="rId16" Type="http://schemas.openxmlformats.org/officeDocument/2006/relationships/tags" Target="../tags/tag1182.xml"/><Relationship Id="rId29" Type="http://schemas.openxmlformats.org/officeDocument/2006/relationships/tags" Target="../tags/tag1195.xml"/><Relationship Id="rId11" Type="http://schemas.openxmlformats.org/officeDocument/2006/relationships/tags" Target="../tags/tag1177.xml"/><Relationship Id="rId24" Type="http://schemas.openxmlformats.org/officeDocument/2006/relationships/tags" Target="../tags/tag1190.xml"/><Relationship Id="rId32" Type="http://schemas.openxmlformats.org/officeDocument/2006/relationships/tags" Target="../tags/tag1198.xml"/><Relationship Id="rId37" Type="http://schemas.openxmlformats.org/officeDocument/2006/relationships/tags" Target="../tags/tag1203.xml"/><Relationship Id="rId40" Type="http://schemas.openxmlformats.org/officeDocument/2006/relationships/tags" Target="../tags/tag1206.xml"/><Relationship Id="rId45" Type="http://schemas.openxmlformats.org/officeDocument/2006/relationships/tags" Target="../tags/tag1211.xml"/><Relationship Id="rId53" Type="http://schemas.openxmlformats.org/officeDocument/2006/relationships/tags" Target="../tags/tag1219.xml"/><Relationship Id="rId58" Type="http://schemas.openxmlformats.org/officeDocument/2006/relationships/tags" Target="../tags/tag1224.xml"/><Relationship Id="rId66" Type="http://schemas.openxmlformats.org/officeDocument/2006/relationships/hyperlink" Target="https://www.climatepolicyinitiative.org/wp-content/uploads/2023/07/landscape-of-climate-finance-for-agrifood-systems.pdf" TargetMode="External"/><Relationship Id="rId5" Type="http://schemas.openxmlformats.org/officeDocument/2006/relationships/tags" Target="../tags/tag1171.xml"/><Relationship Id="rId61" Type="http://schemas.openxmlformats.org/officeDocument/2006/relationships/slideLayout" Target="../slideLayouts/slideLayout7.xml"/><Relationship Id="rId19" Type="http://schemas.openxmlformats.org/officeDocument/2006/relationships/tags" Target="../tags/tag1185.xml"/><Relationship Id="rId14" Type="http://schemas.openxmlformats.org/officeDocument/2006/relationships/tags" Target="../tags/tag1180.xml"/><Relationship Id="rId22" Type="http://schemas.openxmlformats.org/officeDocument/2006/relationships/tags" Target="../tags/tag1188.xml"/><Relationship Id="rId27" Type="http://schemas.openxmlformats.org/officeDocument/2006/relationships/tags" Target="../tags/tag1193.xml"/><Relationship Id="rId30" Type="http://schemas.openxmlformats.org/officeDocument/2006/relationships/tags" Target="../tags/tag1196.xml"/><Relationship Id="rId35" Type="http://schemas.openxmlformats.org/officeDocument/2006/relationships/tags" Target="../tags/tag1201.xml"/><Relationship Id="rId43" Type="http://schemas.openxmlformats.org/officeDocument/2006/relationships/tags" Target="../tags/tag1209.xml"/><Relationship Id="rId48" Type="http://schemas.openxmlformats.org/officeDocument/2006/relationships/tags" Target="../tags/tag1214.xml"/><Relationship Id="rId56" Type="http://schemas.openxmlformats.org/officeDocument/2006/relationships/tags" Target="../tags/tag1222.xml"/><Relationship Id="rId64" Type="http://schemas.openxmlformats.org/officeDocument/2006/relationships/image" Target="../media/image10.emf"/><Relationship Id="rId69" Type="http://schemas.openxmlformats.org/officeDocument/2006/relationships/hyperlink" Target="https://business.columbia.edu/insights/climate/sustainable-proteins" TargetMode="External"/><Relationship Id="rId8" Type="http://schemas.openxmlformats.org/officeDocument/2006/relationships/tags" Target="../tags/tag1174.xml"/><Relationship Id="rId51" Type="http://schemas.openxmlformats.org/officeDocument/2006/relationships/tags" Target="../tags/tag1217.xml"/><Relationship Id="rId3" Type="http://schemas.openxmlformats.org/officeDocument/2006/relationships/tags" Target="../tags/tag1169.xml"/><Relationship Id="rId12" Type="http://schemas.openxmlformats.org/officeDocument/2006/relationships/tags" Target="../tags/tag1178.xml"/><Relationship Id="rId17" Type="http://schemas.openxmlformats.org/officeDocument/2006/relationships/tags" Target="../tags/tag1183.xml"/><Relationship Id="rId25" Type="http://schemas.openxmlformats.org/officeDocument/2006/relationships/tags" Target="../tags/tag1191.xml"/><Relationship Id="rId33" Type="http://schemas.openxmlformats.org/officeDocument/2006/relationships/tags" Target="../tags/tag1199.xml"/><Relationship Id="rId38" Type="http://schemas.openxmlformats.org/officeDocument/2006/relationships/tags" Target="../tags/tag1204.xml"/><Relationship Id="rId46" Type="http://schemas.openxmlformats.org/officeDocument/2006/relationships/tags" Target="../tags/tag1212.xml"/><Relationship Id="rId59" Type="http://schemas.openxmlformats.org/officeDocument/2006/relationships/tags" Target="../tags/tag1225.xml"/><Relationship Id="rId67" Type="http://schemas.openxmlformats.org/officeDocument/2006/relationships/hyperlink" Target="https://business.columbia.edu/faculty/people/gernot-wagner" TargetMode="External"/><Relationship Id="rId20" Type="http://schemas.openxmlformats.org/officeDocument/2006/relationships/tags" Target="../tags/tag1186.xml"/><Relationship Id="rId41" Type="http://schemas.openxmlformats.org/officeDocument/2006/relationships/tags" Target="../tags/tag1207.xml"/><Relationship Id="rId54" Type="http://schemas.openxmlformats.org/officeDocument/2006/relationships/tags" Target="../tags/tag1220.xml"/><Relationship Id="rId62" Type="http://schemas.openxmlformats.org/officeDocument/2006/relationships/notesSlide" Target="../notesSlides/notesSlide43.xml"/><Relationship Id="rId1" Type="http://schemas.openxmlformats.org/officeDocument/2006/relationships/tags" Target="../tags/tag1167.xml"/><Relationship Id="rId6" Type="http://schemas.openxmlformats.org/officeDocument/2006/relationships/tags" Target="../tags/tag1172.xml"/><Relationship Id="rId15" Type="http://schemas.openxmlformats.org/officeDocument/2006/relationships/tags" Target="../tags/tag1181.xml"/><Relationship Id="rId23" Type="http://schemas.openxmlformats.org/officeDocument/2006/relationships/tags" Target="../tags/tag1189.xml"/><Relationship Id="rId28" Type="http://schemas.openxmlformats.org/officeDocument/2006/relationships/tags" Target="../tags/tag1194.xml"/><Relationship Id="rId36" Type="http://schemas.openxmlformats.org/officeDocument/2006/relationships/tags" Target="../tags/tag1202.xml"/><Relationship Id="rId49" Type="http://schemas.openxmlformats.org/officeDocument/2006/relationships/tags" Target="../tags/tag1215.xml"/><Relationship Id="rId57" Type="http://schemas.openxmlformats.org/officeDocument/2006/relationships/tags" Target="../tags/tag1223.xml"/><Relationship Id="rId10" Type="http://schemas.openxmlformats.org/officeDocument/2006/relationships/tags" Target="../tags/tag1176.xml"/><Relationship Id="rId31" Type="http://schemas.openxmlformats.org/officeDocument/2006/relationships/tags" Target="../tags/tag1197.xml"/><Relationship Id="rId44" Type="http://schemas.openxmlformats.org/officeDocument/2006/relationships/tags" Target="../tags/tag1210.xml"/><Relationship Id="rId52" Type="http://schemas.openxmlformats.org/officeDocument/2006/relationships/tags" Target="../tags/tag1218.xml"/><Relationship Id="rId60" Type="http://schemas.openxmlformats.org/officeDocument/2006/relationships/tags" Target="../tags/tag1226.xml"/><Relationship Id="rId65" Type="http://schemas.openxmlformats.org/officeDocument/2006/relationships/chart" Target="../charts/chart46.xml"/><Relationship Id="rId4" Type="http://schemas.openxmlformats.org/officeDocument/2006/relationships/tags" Target="../tags/tag1170.xml"/><Relationship Id="rId9" Type="http://schemas.openxmlformats.org/officeDocument/2006/relationships/tags" Target="../tags/tag1175.xml"/><Relationship Id="rId13" Type="http://schemas.openxmlformats.org/officeDocument/2006/relationships/tags" Target="../tags/tag1179.xml"/><Relationship Id="rId18" Type="http://schemas.openxmlformats.org/officeDocument/2006/relationships/tags" Target="../tags/tag1184.xml"/><Relationship Id="rId39" Type="http://schemas.openxmlformats.org/officeDocument/2006/relationships/tags" Target="../tags/tag1205.xml"/><Relationship Id="rId34" Type="http://schemas.openxmlformats.org/officeDocument/2006/relationships/tags" Target="../tags/tag1200.xml"/><Relationship Id="rId50" Type="http://schemas.openxmlformats.org/officeDocument/2006/relationships/tags" Target="../tags/tag1216.xml"/><Relationship Id="rId55" Type="http://schemas.openxmlformats.org/officeDocument/2006/relationships/tags" Target="../tags/tag1221.xml"/></Relationships>
</file>

<file path=ppt/slides/_rels/slide48.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hyperlink" Target="https://business.columbia.edu/insights/climate/cki" TargetMode="External"/><Relationship Id="rId3" Type="http://schemas.openxmlformats.org/officeDocument/2006/relationships/tags" Target="../tags/tag1229.xml"/><Relationship Id="rId7" Type="http://schemas.openxmlformats.org/officeDocument/2006/relationships/oleObject" Target="../embeddings/oleObject58.bin"/><Relationship Id="rId12" Type="http://schemas.openxmlformats.org/officeDocument/2006/relationships/hyperlink" Target="https://business.columbia.edu/faculty/people/gernot-wagner" TargetMode="External"/><Relationship Id="rId2" Type="http://schemas.openxmlformats.org/officeDocument/2006/relationships/tags" Target="../tags/tag1228.xml"/><Relationship Id="rId1" Type="http://schemas.openxmlformats.org/officeDocument/2006/relationships/tags" Target="../tags/tag1227.xml"/><Relationship Id="rId6" Type="http://schemas.openxmlformats.org/officeDocument/2006/relationships/notesSlide" Target="../notesSlides/notesSlide44.xml"/><Relationship Id="rId11" Type="http://schemas.openxmlformats.org/officeDocument/2006/relationships/hyperlink" Target="https://transition.breakthroughenergy.org/?utm_source=gs&amp;utm_medium=Search&amp;utm_content=keywords&amp;utm_campaign=SOTReport&amp;gclid=Cj0KCQiA0MG5BhD1ARIsAEcZtwQaZjAlL8FIf97-Dhnmwg5F4u5CO7EXwTKTTOirqVKGmA-KPC_3NWUaArbTEALw_wcB" TargetMode="External"/><Relationship Id="rId5" Type="http://schemas.openxmlformats.org/officeDocument/2006/relationships/slideLayout" Target="../slideLayouts/slideLayout7.xml"/><Relationship Id="rId10" Type="http://schemas.openxmlformats.org/officeDocument/2006/relationships/hyperlink" Target="https://www.sciencedirect.com/science/article/pii/S0264837719309809" TargetMode="External"/><Relationship Id="rId4" Type="http://schemas.openxmlformats.org/officeDocument/2006/relationships/tags" Target="../tags/tag1230.xml"/><Relationship Id="rId9" Type="http://schemas.openxmlformats.org/officeDocument/2006/relationships/hyperlink" Target="https://openknowledge.fao.org/items/4c8bd12f-d6b8-4755-a82f-1284c41bf012" TargetMode="External"/><Relationship Id="rId14" Type="http://schemas.openxmlformats.org/officeDocument/2006/relationships/hyperlink" Target="https://business.columbia.edu/insights/climate/sustainable-proteins" TargetMode="External"/></Relationships>
</file>

<file path=ppt/slides/_rels/slide49.xml.rels><?xml version="1.0" encoding="UTF-8" standalone="yes"?>
<Relationships xmlns="http://schemas.openxmlformats.org/package/2006/relationships"><Relationship Id="rId13" Type="http://schemas.openxmlformats.org/officeDocument/2006/relationships/tags" Target="../tags/tag1243.xml"/><Relationship Id="rId18" Type="http://schemas.openxmlformats.org/officeDocument/2006/relationships/tags" Target="../tags/tag1248.xml"/><Relationship Id="rId26" Type="http://schemas.openxmlformats.org/officeDocument/2006/relationships/tags" Target="../tags/tag1256.xml"/><Relationship Id="rId39" Type="http://schemas.openxmlformats.org/officeDocument/2006/relationships/hyperlink" Target="https://www.wri.org/insights/just-7-commodities-replaced-area-forest-twice-size-germany-between-2001-and-2015" TargetMode="External"/><Relationship Id="rId21" Type="http://schemas.openxmlformats.org/officeDocument/2006/relationships/tags" Target="../tags/tag1251.xml"/><Relationship Id="rId34" Type="http://schemas.openxmlformats.org/officeDocument/2006/relationships/slideLayout" Target="../slideLayouts/slideLayout7.xml"/><Relationship Id="rId42" Type="http://schemas.openxmlformats.org/officeDocument/2006/relationships/hyperlink" Target="https://business.columbia.edu/insights/climate/sustainable-proteins" TargetMode="External"/><Relationship Id="rId7" Type="http://schemas.openxmlformats.org/officeDocument/2006/relationships/tags" Target="../tags/tag1237.xml"/><Relationship Id="rId2" Type="http://schemas.openxmlformats.org/officeDocument/2006/relationships/tags" Target="../tags/tag1232.xml"/><Relationship Id="rId16" Type="http://schemas.openxmlformats.org/officeDocument/2006/relationships/tags" Target="../tags/tag1246.xml"/><Relationship Id="rId29" Type="http://schemas.openxmlformats.org/officeDocument/2006/relationships/tags" Target="../tags/tag1259.xml"/><Relationship Id="rId1" Type="http://schemas.openxmlformats.org/officeDocument/2006/relationships/tags" Target="../tags/tag1231.xml"/><Relationship Id="rId6" Type="http://schemas.openxmlformats.org/officeDocument/2006/relationships/tags" Target="../tags/tag1236.xml"/><Relationship Id="rId11" Type="http://schemas.openxmlformats.org/officeDocument/2006/relationships/tags" Target="../tags/tag1241.xml"/><Relationship Id="rId24" Type="http://schemas.openxmlformats.org/officeDocument/2006/relationships/tags" Target="../tags/tag1254.xml"/><Relationship Id="rId32" Type="http://schemas.openxmlformats.org/officeDocument/2006/relationships/tags" Target="../tags/tag1262.xml"/><Relationship Id="rId37" Type="http://schemas.openxmlformats.org/officeDocument/2006/relationships/image" Target="../media/image10.emf"/><Relationship Id="rId40" Type="http://schemas.openxmlformats.org/officeDocument/2006/relationships/hyperlink" Target="https://business.columbia.edu/faculty/people/gernot-wagner" TargetMode="External"/><Relationship Id="rId45" Type="http://schemas.openxmlformats.org/officeDocument/2006/relationships/image" Target="../media/image122.png"/><Relationship Id="rId5" Type="http://schemas.openxmlformats.org/officeDocument/2006/relationships/tags" Target="../tags/tag1235.xml"/><Relationship Id="rId15" Type="http://schemas.openxmlformats.org/officeDocument/2006/relationships/tags" Target="../tags/tag1245.xml"/><Relationship Id="rId23" Type="http://schemas.openxmlformats.org/officeDocument/2006/relationships/tags" Target="../tags/tag1253.xml"/><Relationship Id="rId28" Type="http://schemas.openxmlformats.org/officeDocument/2006/relationships/tags" Target="../tags/tag1258.xml"/><Relationship Id="rId36" Type="http://schemas.openxmlformats.org/officeDocument/2006/relationships/oleObject" Target="../embeddings/oleObject59.bin"/><Relationship Id="rId10" Type="http://schemas.openxmlformats.org/officeDocument/2006/relationships/tags" Target="../tags/tag1240.xml"/><Relationship Id="rId19" Type="http://schemas.openxmlformats.org/officeDocument/2006/relationships/tags" Target="../tags/tag1249.xml"/><Relationship Id="rId31" Type="http://schemas.openxmlformats.org/officeDocument/2006/relationships/tags" Target="../tags/tag1261.xml"/><Relationship Id="rId44" Type="http://schemas.openxmlformats.org/officeDocument/2006/relationships/chart" Target="../charts/chart48.xml"/><Relationship Id="rId4" Type="http://schemas.openxmlformats.org/officeDocument/2006/relationships/tags" Target="../tags/tag1234.xml"/><Relationship Id="rId9" Type="http://schemas.openxmlformats.org/officeDocument/2006/relationships/tags" Target="../tags/tag1239.xml"/><Relationship Id="rId14" Type="http://schemas.openxmlformats.org/officeDocument/2006/relationships/tags" Target="../tags/tag1244.xml"/><Relationship Id="rId22" Type="http://schemas.openxmlformats.org/officeDocument/2006/relationships/tags" Target="../tags/tag1252.xml"/><Relationship Id="rId27" Type="http://schemas.openxmlformats.org/officeDocument/2006/relationships/tags" Target="../tags/tag1257.xml"/><Relationship Id="rId30" Type="http://schemas.openxmlformats.org/officeDocument/2006/relationships/tags" Target="../tags/tag1260.xml"/><Relationship Id="rId35" Type="http://schemas.openxmlformats.org/officeDocument/2006/relationships/notesSlide" Target="../notesSlides/notesSlide45.xml"/><Relationship Id="rId43" Type="http://schemas.openxmlformats.org/officeDocument/2006/relationships/chart" Target="../charts/chart47.xml"/><Relationship Id="rId8" Type="http://schemas.openxmlformats.org/officeDocument/2006/relationships/tags" Target="../tags/tag1238.xml"/><Relationship Id="rId3" Type="http://schemas.openxmlformats.org/officeDocument/2006/relationships/tags" Target="../tags/tag1233.xml"/><Relationship Id="rId12" Type="http://schemas.openxmlformats.org/officeDocument/2006/relationships/tags" Target="../tags/tag1242.xml"/><Relationship Id="rId17" Type="http://schemas.openxmlformats.org/officeDocument/2006/relationships/tags" Target="../tags/tag1247.xml"/><Relationship Id="rId25" Type="http://schemas.openxmlformats.org/officeDocument/2006/relationships/tags" Target="../tags/tag1255.xml"/><Relationship Id="rId33" Type="http://schemas.openxmlformats.org/officeDocument/2006/relationships/tags" Target="../tags/tag1263.xml"/><Relationship Id="rId38" Type="http://schemas.openxmlformats.org/officeDocument/2006/relationships/hyperlink" Target="https://trase.earth/explore/supply-chain/brazil/beef?chartType=sankey&amp;year=2020&amp;indicator=volume&amp;dimension=region_production_1&amp;dimension=exporter_group&amp;dimension=importer&amp;dimension=country_of_destination&amp;hideDomestic=false" TargetMode="External"/><Relationship Id="rId46" Type="http://schemas.openxmlformats.org/officeDocument/2006/relationships/hyperlink" Target="https://pixabay.com/en/brazil-flag-national-ensign-blue-27005/" TargetMode="External"/><Relationship Id="rId20" Type="http://schemas.openxmlformats.org/officeDocument/2006/relationships/tags" Target="../tags/tag1250.xml"/><Relationship Id="rId41" Type="http://schemas.openxmlformats.org/officeDocument/2006/relationships/hyperlink" Target="https://business.columbia.edu/insights/climate/cki" TargetMode="External"/></Relationships>
</file>

<file path=ppt/slides/_rels/slide5.xml.rels><?xml version="1.0" encoding="UTF-8" standalone="yes"?>
<Relationships xmlns="http://schemas.openxmlformats.org/package/2006/relationships"><Relationship Id="rId26" Type="http://schemas.openxmlformats.org/officeDocument/2006/relationships/tags" Target="../tags/tag50.xml"/><Relationship Id="rId21" Type="http://schemas.openxmlformats.org/officeDocument/2006/relationships/tags" Target="../tags/tag45.xml"/><Relationship Id="rId42" Type="http://schemas.openxmlformats.org/officeDocument/2006/relationships/tags" Target="../tags/tag66.xml"/><Relationship Id="rId47" Type="http://schemas.openxmlformats.org/officeDocument/2006/relationships/tags" Target="../tags/tag71.xml"/><Relationship Id="rId63" Type="http://schemas.openxmlformats.org/officeDocument/2006/relationships/tags" Target="../tags/tag87.xml"/><Relationship Id="rId68" Type="http://schemas.openxmlformats.org/officeDocument/2006/relationships/tags" Target="../tags/tag92.xml"/><Relationship Id="rId84" Type="http://schemas.openxmlformats.org/officeDocument/2006/relationships/hyperlink" Target="https://rhg.com/data_story/climate-deck/" TargetMode="External"/><Relationship Id="rId16" Type="http://schemas.openxmlformats.org/officeDocument/2006/relationships/tags" Target="../tags/tag40.xml"/><Relationship Id="rId11" Type="http://schemas.openxmlformats.org/officeDocument/2006/relationships/tags" Target="../tags/tag35.xml"/><Relationship Id="rId32" Type="http://schemas.openxmlformats.org/officeDocument/2006/relationships/tags" Target="../tags/tag56.xml"/><Relationship Id="rId37" Type="http://schemas.openxmlformats.org/officeDocument/2006/relationships/tags" Target="../tags/tag61.xml"/><Relationship Id="rId53" Type="http://schemas.openxmlformats.org/officeDocument/2006/relationships/tags" Target="../tags/tag77.xml"/><Relationship Id="rId58" Type="http://schemas.openxmlformats.org/officeDocument/2006/relationships/tags" Target="../tags/tag82.xml"/><Relationship Id="rId74" Type="http://schemas.openxmlformats.org/officeDocument/2006/relationships/tags" Target="../tags/tag98.xml"/><Relationship Id="rId79" Type="http://schemas.openxmlformats.org/officeDocument/2006/relationships/tags" Target="../tags/tag103.xml"/><Relationship Id="rId5" Type="http://schemas.openxmlformats.org/officeDocument/2006/relationships/tags" Target="../tags/tag29.xml"/><Relationship Id="rId19" Type="http://schemas.openxmlformats.org/officeDocument/2006/relationships/tags" Target="../tags/tag43.xml"/><Relationship Id="rId14" Type="http://schemas.openxmlformats.org/officeDocument/2006/relationships/tags" Target="../tags/tag38.xml"/><Relationship Id="rId22" Type="http://schemas.openxmlformats.org/officeDocument/2006/relationships/tags" Target="../tags/tag46.xml"/><Relationship Id="rId27" Type="http://schemas.openxmlformats.org/officeDocument/2006/relationships/tags" Target="../tags/tag51.xml"/><Relationship Id="rId30" Type="http://schemas.openxmlformats.org/officeDocument/2006/relationships/tags" Target="../tags/tag54.xml"/><Relationship Id="rId35" Type="http://schemas.openxmlformats.org/officeDocument/2006/relationships/tags" Target="../tags/tag59.xml"/><Relationship Id="rId43" Type="http://schemas.openxmlformats.org/officeDocument/2006/relationships/tags" Target="../tags/tag67.xml"/><Relationship Id="rId48" Type="http://schemas.openxmlformats.org/officeDocument/2006/relationships/tags" Target="../tags/tag72.xml"/><Relationship Id="rId56" Type="http://schemas.openxmlformats.org/officeDocument/2006/relationships/tags" Target="../tags/tag80.xml"/><Relationship Id="rId64" Type="http://schemas.openxmlformats.org/officeDocument/2006/relationships/tags" Target="../tags/tag88.xml"/><Relationship Id="rId69" Type="http://schemas.openxmlformats.org/officeDocument/2006/relationships/tags" Target="../tags/tag93.xml"/><Relationship Id="rId77" Type="http://schemas.openxmlformats.org/officeDocument/2006/relationships/tags" Target="../tags/tag101.xml"/><Relationship Id="rId8" Type="http://schemas.openxmlformats.org/officeDocument/2006/relationships/tags" Target="../tags/tag32.xml"/><Relationship Id="rId51" Type="http://schemas.openxmlformats.org/officeDocument/2006/relationships/tags" Target="../tags/tag75.xml"/><Relationship Id="rId72" Type="http://schemas.openxmlformats.org/officeDocument/2006/relationships/tags" Target="../tags/tag96.xml"/><Relationship Id="rId80" Type="http://schemas.openxmlformats.org/officeDocument/2006/relationships/slideLayout" Target="../slideLayouts/slideLayout7.xml"/><Relationship Id="rId85" Type="http://schemas.openxmlformats.org/officeDocument/2006/relationships/hyperlink" Target="https://openknowledge.fao.org/server/api/core/bitstreams/a4fd8ac5-4582-4a66-91b0-55abf642a400/content" TargetMode="External"/><Relationship Id="rId3" Type="http://schemas.openxmlformats.org/officeDocument/2006/relationships/tags" Target="../tags/tag27.xml"/><Relationship Id="rId12" Type="http://schemas.openxmlformats.org/officeDocument/2006/relationships/tags" Target="../tags/tag36.xml"/><Relationship Id="rId17" Type="http://schemas.openxmlformats.org/officeDocument/2006/relationships/tags" Target="../tags/tag41.xml"/><Relationship Id="rId25" Type="http://schemas.openxmlformats.org/officeDocument/2006/relationships/tags" Target="../tags/tag49.xml"/><Relationship Id="rId33" Type="http://schemas.openxmlformats.org/officeDocument/2006/relationships/tags" Target="../tags/tag57.xml"/><Relationship Id="rId38" Type="http://schemas.openxmlformats.org/officeDocument/2006/relationships/tags" Target="../tags/tag62.xml"/><Relationship Id="rId46" Type="http://schemas.openxmlformats.org/officeDocument/2006/relationships/tags" Target="../tags/tag70.xml"/><Relationship Id="rId59" Type="http://schemas.openxmlformats.org/officeDocument/2006/relationships/tags" Target="../tags/tag83.xml"/><Relationship Id="rId67" Type="http://schemas.openxmlformats.org/officeDocument/2006/relationships/tags" Target="../tags/tag91.xml"/><Relationship Id="rId20" Type="http://schemas.openxmlformats.org/officeDocument/2006/relationships/tags" Target="../tags/tag44.xml"/><Relationship Id="rId41" Type="http://schemas.openxmlformats.org/officeDocument/2006/relationships/tags" Target="../tags/tag65.xml"/><Relationship Id="rId54" Type="http://schemas.openxmlformats.org/officeDocument/2006/relationships/tags" Target="../tags/tag78.xml"/><Relationship Id="rId62" Type="http://schemas.openxmlformats.org/officeDocument/2006/relationships/tags" Target="../tags/tag86.xml"/><Relationship Id="rId70" Type="http://schemas.openxmlformats.org/officeDocument/2006/relationships/tags" Target="../tags/tag94.xml"/><Relationship Id="rId75" Type="http://schemas.openxmlformats.org/officeDocument/2006/relationships/tags" Target="../tags/tag99.xml"/><Relationship Id="rId83" Type="http://schemas.openxmlformats.org/officeDocument/2006/relationships/image" Target="../media/image10.emf"/><Relationship Id="rId88" Type="http://schemas.openxmlformats.org/officeDocument/2006/relationships/hyperlink" Target="https://business.columbia.edu/insights/climate/sustainable-proteins" TargetMode="External"/><Relationship Id="rId1" Type="http://schemas.openxmlformats.org/officeDocument/2006/relationships/tags" Target="../tags/tag25.xml"/><Relationship Id="rId6" Type="http://schemas.openxmlformats.org/officeDocument/2006/relationships/tags" Target="../tags/tag30.xml"/><Relationship Id="rId15" Type="http://schemas.openxmlformats.org/officeDocument/2006/relationships/tags" Target="../tags/tag39.xml"/><Relationship Id="rId23" Type="http://schemas.openxmlformats.org/officeDocument/2006/relationships/tags" Target="../tags/tag47.xml"/><Relationship Id="rId28" Type="http://schemas.openxmlformats.org/officeDocument/2006/relationships/tags" Target="../tags/tag52.xml"/><Relationship Id="rId36" Type="http://schemas.openxmlformats.org/officeDocument/2006/relationships/tags" Target="../tags/tag60.xml"/><Relationship Id="rId49" Type="http://schemas.openxmlformats.org/officeDocument/2006/relationships/tags" Target="../tags/tag73.xml"/><Relationship Id="rId57" Type="http://schemas.openxmlformats.org/officeDocument/2006/relationships/tags" Target="../tags/tag81.xml"/><Relationship Id="rId10" Type="http://schemas.openxmlformats.org/officeDocument/2006/relationships/tags" Target="../tags/tag34.xml"/><Relationship Id="rId31" Type="http://schemas.openxmlformats.org/officeDocument/2006/relationships/tags" Target="../tags/tag55.xml"/><Relationship Id="rId44" Type="http://schemas.openxmlformats.org/officeDocument/2006/relationships/tags" Target="../tags/tag68.xml"/><Relationship Id="rId52" Type="http://schemas.openxmlformats.org/officeDocument/2006/relationships/tags" Target="../tags/tag76.xml"/><Relationship Id="rId60" Type="http://schemas.openxmlformats.org/officeDocument/2006/relationships/tags" Target="../tags/tag84.xml"/><Relationship Id="rId65" Type="http://schemas.openxmlformats.org/officeDocument/2006/relationships/tags" Target="../tags/tag89.xml"/><Relationship Id="rId73" Type="http://schemas.openxmlformats.org/officeDocument/2006/relationships/tags" Target="../tags/tag97.xml"/><Relationship Id="rId78" Type="http://schemas.openxmlformats.org/officeDocument/2006/relationships/tags" Target="../tags/tag102.xml"/><Relationship Id="rId81" Type="http://schemas.openxmlformats.org/officeDocument/2006/relationships/notesSlide" Target="../notesSlides/notesSlide3.xml"/><Relationship Id="rId86" Type="http://schemas.openxmlformats.org/officeDocument/2006/relationships/hyperlink" Target="https://business.columbia.edu/faculty/people/gernot-wagner" TargetMode="External"/><Relationship Id="rId4" Type="http://schemas.openxmlformats.org/officeDocument/2006/relationships/tags" Target="../tags/tag28.xml"/><Relationship Id="rId9" Type="http://schemas.openxmlformats.org/officeDocument/2006/relationships/tags" Target="../tags/tag33.xml"/><Relationship Id="rId13" Type="http://schemas.openxmlformats.org/officeDocument/2006/relationships/tags" Target="../tags/tag37.xml"/><Relationship Id="rId18" Type="http://schemas.openxmlformats.org/officeDocument/2006/relationships/tags" Target="../tags/tag42.xml"/><Relationship Id="rId39" Type="http://schemas.openxmlformats.org/officeDocument/2006/relationships/tags" Target="../tags/tag63.xml"/><Relationship Id="rId34" Type="http://schemas.openxmlformats.org/officeDocument/2006/relationships/tags" Target="../tags/tag58.xml"/><Relationship Id="rId50" Type="http://schemas.openxmlformats.org/officeDocument/2006/relationships/tags" Target="../tags/tag74.xml"/><Relationship Id="rId55" Type="http://schemas.openxmlformats.org/officeDocument/2006/relationships/tags" Target="../tags/tag79.xml"/><Relationship Id="rId76" Type="http://schemas.openxmlformats.org/officeDocument/2006/relationships/tags" Target="../tags/tag100.xml"/><Relationship Id="rId7" Type="http://schemas.openxmlformats.org/officeDocument/2006/relationships/tags" Target="../tags/tag31.xml"/><Relationship Id="rId71" Type="http://schemas.openxmlformats.org/officeDocument/2006/relationships/tags" Target="../tags/tag95.xml"/><Relationship Id="rId2" Type="http://schemas.openxmlformats.org/officeDocument/2006/relationships/tags" Target="../tags/tag26.xml"/><Relationship Id="rId29" Type="http://schemas.openxmlformats.org/officeDocument/2006/relationships/tags" Target="../tags/tag53.xml"/><Relationship Id="rId24" Type="http://schemas.openxmlformats.org/officeDocument/2006/relationships/tags" Target="../tags/tag48.xml"/><Relationship Id="rId40" Type="http://schemas.openxmlformats.org/officeDocument/2006/relationships/tags" Target="../tags/tag64.xml"/><Relationship Id="rId45" Type="http://schemas.openxmlformats.org/officeDocument/2006/relationships/tags" Target="../tags/tag69.xml"/><Relationship Id="rId66" Type="http://schemas.openxmlformats.org/officeDocument/2006/relationships/tags" Target="../tags/tag90.xml"/><Relationship Id="rId87" Type="http://schemas.openxmlformats.org/officeDocument/2006/relationships/hyperlink" Target="https://business.columbia.edu/insights/climate/cki" TargetMode="External"/><Relationship Id="rId61" Type="http://schemas.openxmlformats.org/officeDocument/2006/relationships/tags" Target="../tags/tag85.xml"/><Relationship Id="rId82" Type="http://schemas.openxmlformats.org/officeDocument/2006/relationships/oleObject" Target="../embeddings/oleObject15.bin"/></Relationships>
</file>

<file path=ppt/slides/_rels/slide50.xml.rels><?xml version="1.0" encoding="UTF-8" standalone="yes"?>
<Relationships xmlns="http://schemas.openxmlformats.org/package/2006/relationships"><Relationship Id="rId13" Type="http://schemas.openxmlformats.org/officeDocument/2006/relationships/tags" Target="../tags/tag1276.xml"/><Relationship Id="rId18" Type="http://schemas.openxmlformats.org/officeDocument/2006/relationships/tags" Target="../tags/tag1281.xml"/><Relationship Id="rId26" Type="http://schemas.openxmlformats.org/officeDocument/2006/relationships/tags" Target="../tags/tag1289.xml"/><Relationship Id="rId39" Type="http://schemas.openxmlformats.org/officeDocument/2006/relationships/hyperlink" Target="https://pixabay.com/en/brazil-flag-national-ensign-blue-27005/" TargetMode="External"/><Relationship Id="rId21" Type="http://schemas.openxmlformats.org/officeDocument/2006/relationships/tags" Target="../tags/tag1284.xml"/><Relationship Id="rId34" Type="http://schemas.openxmlformats.org/officeDocument/2006/relationships/hyperlink" Target="https://business.columbia.edu/faculty/people/gernot-wagner" TargetMode="External"/><Relationship Id="rId7" Type="http://schemas.openxmlformats.org/officeDocument/2006/relationships/tags" Target="../tags/tag1270.xml"/><Relationship Id="rId12" Type="http://schemas.openxmlformats.org/officeDocument/2006/relationships/tags" Target="../tags/tag1275.xml"/><Relationship Id="rId17" Type="http://schemas.openxmlformats.org/officeDocument/2006/relationships/tags" Target="../tags/tag1280.xml"/><Relationship Id="rId25" Type="http://schemas.openxmlformats.org/officeDocument/2006/relationships/tags" Target="../tags/tag1288.xml"/><Relationship Id="rId33" Type="http://schemas.openxmlformats.org/officeDocument/2006/relationships/hyperlink" Target="https://www.wri.org/insights/just-7-commodities-replaced-area-forest-twice-size-germany-between-2001-and-2015" TargetMode="External"/><Relationship Id="rId38" Type="http://schemas.openxmlformats.org/officeDocument/2006/relationships/image" Target="../media/image122.png"/><Relationship Id="rId2" Type="http://schemas.openxmlformats.org/officeDocument/2006/relationships/tags" Target="../tags/tag1265.xml"/><Relationship Id="rId16" Type="http://schemas.openxmlformats.org/officeDocument/2006/relationships/tags" Target="../tags/tag1279.xml"/><Relationship Id="rId20" Type="http://schemas.openxmlformats.org/officeDocument/2006/relationships/tags" Target="../tags/tag1283.xml"/><Relationship Id="rId29" Type="http://schemas.openxmlformats.org/officeDocument/2006/relationships/notesSlide" Target="../notesSlides/notesSlide46.xml"/><Relationship Id="rId1" Type="http://schemas.openxmlformats.org/officeDocument/2006/relationships/tags" Target="../tags/tag1264.xml"/><Relationship Id="rId6" Type="http://schemas.openxmlformats.org/officeDocument/2006/relationships/tags" Target="../tags/tag1269.xml"/><Relationship Id="rId11" Type="http://schemas.openxmlformats.org/officeDocument/2006/relationships/tags" Target="../tags/tag1274.xml"/><Relationship Id="rId24" Type="http://schemas.openxmlformats.org/officeDocument/2006/relationships/tags" Target="../tags/tag1287.xml"/><Relationship Id="rId32" Type="http://schemas.openxmlformats.org/officeDocument/2006/relationships/hyperlink" Target="https://trase.earth/explore/supply-chain/brazil/beef?chartType=sankey&amp;year=2020&amp;indicator=volume&amp;dimension=region_production_1&amp;dimension=exporter_group&amp;dimension=importer&amp;dimension=country_of_destination&amp;hideDomestic=false" TargetMode="External"/><Relationship Id="rId37" Type="http://schemas.openxmlformats.org/officeDocument/2006/relationships/chart" Target="../charts/chart49.xml"/><Relationship Id="rId5" Type="http://schemas.openxmlformats.org/officeDocument/2006/relationships/tags" Target="../tags/tag1268.xml"/><Relationship Id="rId15" Type="http://schemas.openxmlformats.org/officeDocument/2006/relationships/tags" Target="../tags/tag1278.xml"/><Relationship Id="rId23" Type="http://schemas.openxmlformats.org/officeDocument/2006/relationships/tags" Target="../tags/tag1286.xml"/><Relationship Id="rId28" Type="http://schemas.openxmlformats.org/officeDocument/2006/relationships/slideLayout" Target="../slideLayouts/slideLayout7.xml"/><Relationship Id="rId36" Type="http://schemas.openxmlformats.org/officeDocument/2006/relationships/hyperlink" Target="https://business.columbia.edu/insights/climate/sustainable-proteins" TargetMode="External"/><Relationship Id="rId10" Type="http://schemas.openxmlformats.org/officeDocument/2006/relationships/tags" Target="../tags/tag1273.xml"/><Relationship Id="rId19" Type="http://schemas.openxmlformats.org/officeDocument/2006/relationships/tags" Target="../tags/tag1282.xml"/><Relationship Id="rId31" Type="http://schemas.openxmlformats.org/officeDocument/2006/relationships/image" Target="../media/image10.emf"/><Relationship Id="rId4" Type="http://schemas.openxmlformats.org/officeDocument/2006/relationships/tags" Target="../tags/tag1267.xml"/><Relationship Id="rId9" Type="http://schemas.openxmlformats.org/officeDocument/2006/relationships/tags" Target="../tags/tag1272.xml"/><Relationship Id="rId14" Type="http://schemas.openxmlformats.org/officeDocument/2006/relationships/tags" Target="../tags/tag1277.xml"/><Relationship Id="rId22" Type="http://schemas.openxmlformats.org/officeDocument/2006/relationships/tags" Target="../tags/tag1285.xml"/><Relationship Id="rId27" Type="http://schemas.openxmlformats.org/officeDocument/2006/relationships/tags" Target="../tags/tag1290.xml"/><Relationship Id="rId30" Type="http://schemas.openxmlformats.org/officeDocument/2006/relationships/oleObject" Target="../embeddings/oleObject60.bin"/><Relationship Id="rId35" Type="http://schemas.openxmlformats.org/officeDocument/2006/relationships/hyperlink" Target="https://business.columbia.edu/insights/climate/cki" TargetMode="External"/><Relationship Id="rId8" Type="http://schemas.openxmlformats.org/officeDocument/2006/relationships/tags" Target="../tags/tag1271.xml"/><Relationship Id="rId3" Type="http://schemas.openxmlformats.org/officeDocument/2006/relationships/tags" Target="../tags/tag1266.xml"/></Relationships>
</file>

<file path=ppt/slides/_rels/slide51.xml.rels><?xml version="1.0" encoding="UTF-8" standalone="yes"?>
<Relationships xmlns="http://schemas.openxmlformats.org/package/2006/relationships"><Relationship Id="rId13" Type="http://schemas.openxmlformats.org/officeDocument/2006/relationships/tags" Target="../tags/tag1303.xml"/><Relationship Id="rId18" Type="http://schemas.openxmlformats.org/officeDocument/2006/relationships/tags" Target="../tags/tag1308.xml"/><Relationship Id="rId26" Type="http://schemas.openxmlformats.org/officeDocument/2006/relationships/tags" Target="../tags/tag1316.xml"/><Relationship Id="rId39" Type="http://schemas.openxmlformats.org/officeDocument/2006/relationships/tags" Target="../tags/tag1329.xml"/><Relationship Id="rId21" Type="http://schemas.openxmlformats.org/officeDocument/2006/relationships/tags" Target="../tags/tag1311.xml"/><Relationship Id="rId34" Type="http://schemas.openxmlformats.org/officeDocument/2006/relationships/tags" Target="../tags/tag1324.xml"/><Relationship Id="rId42" Type="http://schemas.openxmlformats.org/officeDocument/2006/relationships/slideLayout" Target="../slideLayouts/slideLayout7.xml"/><Relationship Id="rId47" Type="http://schemas.openxmlformats.org/officeDocument/2006/relationships/hyperlink" Target="http://www.obt.inpe.br/prodes/" TargetMode="External"/><Relationship Id="rId50" Type="http://schemas.openxmlformats.org/officeDocument/2006/relationships/hyperlink" Target="https://business.columbia.edu/insights/climate/cki" TargetMode="External"/><Relationship Id="rId7" Type="http://schemas.openxmlformats.org/officeDocument/2006/relationships/tags" Target="../tags/tag1297.xml"/><Relationship Id="rId2" Type="http://schemas.openxmlformats.org/officeDocument/2006/relationships/tags" Target="../tags/tag1292.xml"/><Relationship Id="rId16" Type="http://schemas.openxmlformats.org/officeDocument/2006/relationships/tags" Target="../tags/tag1306.xml"/><Relationship Id="rId29" Type="http://schemas.openxmlformats.org/officeDocument/2006/relationships/tags" Target="../tags/tag1319.xml"/><Relationship Id="rId11" Type="http://schemas.openxmlformats.org/officeDocument/2006/relationships/tags" Target="../tags/tag1301.xml"/><Relationship Id="rId24" Type="http://schemas.openxmlformats.org/officeDocument/2006/relationships/tags" Target="../tags/tag1314.xml"/><Relationship Id="rId32" Type="http://schemas.openxmlformats.org/officeDocument/2006/relationships/tags" Target="../tags/tag1322.xml"/><Relationship Id="rId37" Type="http://schemas.openxmlformats.org/officeDocument/2006/relationships/tags" Target="../tags/tag1327.xml"/><Relationship Id="rId40" Type="http://schemas.openxmlformats.org/officeDocument/2006/relationships/tags" Target="../tags/tag1330.xml"/><Relationship Id="rId45" Type="http://schemas.openxmlformats.org/officeDocument/2006/relationships/image" Target="../media/image10.emf"/><Relationship Id="rId53" Type="http://schemas.openxmlformats.org/officeDocument/2006/relationships/image" Target="../media/image122.png"/><Relationship Id="rId5" Type="http://schemas.openxmlformats.org/officeDocument/2006/relationships/tags" Target="../tags/tag1295.xml"/><Relationship Id="rId10" Type="http://schemas.openxmlformats.org/officeDocument/2006/relationships/tags" Target="../tags/tag1300.xml"/><Relationship Id="rId19" Type="http://schemas.openxmlformats.org/officeDocument/2006/relationships/tags" Target="../tags/tag1309.xml"/><Relationship Id="rId31" Type="http://schemas.openxmlformats.org/officeDocument/2006/relationships/tags" Target="../tags/tag1321.xml"/><Relationship Id="rId44" Type="http://schemas.openxmlformats.org/officeDocument/2006/relationships/oleObject" Target="../embeddings/oleObject61.bin"/><Relationship Id="rId52" Type="http://schemas.openxmlformats.org/officeDocument/2006/relationships/chart" Target="../charts/chart50.xml"/><Relationship Id="rId4" Type="http://schemas.openxmlformats.org/officeDocument/2006/relationships/tags" Target="../tags/tag1294.xml"/><Relationship Id="rId9" Type="http://schemas.openxmlformats.org/officeDocument/2006/relationships/tags" Target="../tags/tag1299.xml"/><Relationship Id="rId14" Type="http://schemas.openxmlformats.org/officeDocument/2006/relationships/tags" Target="../tags/tag1304.xml"/><Relationship Id="rId22" Type="http://schemas.openxmlformats.org/officeDocument/2006/relationships/tags" Target="../tags/tag1312.xml"/><Relationship Id="rId27" Type="http://schemas.openxmlformats.org/officeDocument/2006/relationships/tags" Target="../tags/tag1317.xml"/><Relationship Id="rId30" Type="http://schemas.openxmlformats.org/officeDocument/2006/relationships/tags" Target="../tags/tag1320.xml"/><Relationship Id="rId35" Type="http://schemas.openxmlformats.org/officeDocument/2006/relationships/tags" Target="../tags/tag1325.xml"/><Relationship Id="rId43" Type="http://schemas.openxmlformats.org/officeDocument/2006/relationships/notesSlide" Target="../notesSlides/notesSlide47.xml"/><Relationship Id="rId48" Type="http://schemas.openxmlformats.org/officeDocument/2006/relationships/hyperlink" Target="http://www.obt.inpe.br/OBT/noticias-obt-inpe/a-area-de-vegetacao-nativa-suprimida-no-bioma-cerrado-no-ano-de-2022-foi-de-10-688-73-km2/notatecnica_prodescerrado_2022_final_rev.pdf/view" TargetMode="External"/><Relationship Id="rId8" Type="http://schemas.openxmlformats.org/officeDocument/2006/relationships/tags" Target="../tags/tag1298.xml"/><Relationship Id="rId51" Type="http://schemas.openxmlformats.org/officeDocument/2006/relationships/hyperlink" Target="https://business.columbia.edu/insights/climate/sustainable-proteins" TargetMode="External"/><Relationship Id="rId3" Type="http://schemas.openxmlformats.org/officeDocument/2006/relationships/tags" Target="../tags/tag1293.xml"/><Relationship Id="rId12" Type="http://schemas.openxmlformats.org/officeDocument/2006/relationships/tags" Target="../tags/tag1302.xml"/><Relationship Id="rId17" Type="http://schemas.openxmlformats.org/officeDocument/2006/relationships/tags" Target="../tags/tag1307.xml"/><Relationship Id="rId25" Type="http://schemas.openxmlformats.org/officeDocument/2006/relationships/tags" Target="../tags/tag1315.xml"/><Relationship Id="rId33" Type="http://schemas.openxmlformats.org/officeDocument/2006/relationships/tags" Target="../tags/tag1323.xml"/><Relationship Id="rId38" Type="http://schemas.openxmlformats.org/officeDocument/2006/relationships/tags" Target="../tags/tag1328.xml"/><Relationship Id="rId46" Type="http://schemas.openxmlformats.org/officeDocument/2006/relationships/hyperlink" Target="https://landsat.usgs.gov/CUB" TargetMode="External"/><Relationship Id="rId20" Type="http://schemas.openxmlformats.org/officeDocument/2006/relationships/tags" Target="../tags/tag1310.xml"/><Relationship Id="rId41" Type="http://schemas.openxmlformats.org/officeDocument/2006/relationships/tags" Target="../tags/tag1331.xml"/><Relationship Id="rId54" Type="http://schemas.openxmlformats.org/officeDocument/2006/relationships/hyperlink" Target="https://pixabay.com/en/brazil-flag-national-ensign-blue-27005/" TargetMode="External"/><Relationship Id="rId1" Type="http://schemas.openxmlformats.org/officeDocument/2006/relationships/tags" Target="../tags/tag1291.xml"/><Relationship Id="rId6" Type="http://schemas.openxmlformats.org/officeDocument/2006/relationships/tags" Target="../tags/tag1296.xml"/><Relationship Id="rId15" Type="http://schemas.openxmlformats.org/officeDocument/2006/relationships/tags" Target="../tags/tag1305.xml"/><Relationship Id="rId23" Type="http://schemas.openxmlformats.org/officeDocument/2006/relationships/tags" Target="../tags/tag1313.xml"/><Relationship Id="rId28" Type="http://schemas.openxmlformats.org/officeDocument/2006/relationships/tags" Target="../tags/tag1318.xml"/><Relationship Id="rId36" Type="http://schemas.openxmlformats.org/officeDocument/2006/relationships/tags" Target="../tags/tag1326.xml"/><Relationship Id="rId49" Type="http://schemas.openxmlformats.org/officeDocument/2006/relationships/hyperlink" Target="https://business.columbia.edu/faculty/people/gernot-wagner"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globalmethanepledge.org/" TargetMode="External"/><Relationship Id="rId13" Type="http://schemas.openxmlformats.org/officeDocument/2006/relationships/hyperlink" Target="https://business.columbia.edu/insights/climate/cki" TargetMode="External"/><Relationship Id="rId3" Type="http://schemas.openxmlformats.org/officeDocument/2006/relationships/tags" Target="../tags/tag1334.xml"/><Relationship Id="rId7" Type="http://schemas.openxmlformats.org/officeDocument/2006/relationships/image" Target="../media/image10.emf"/><Relationship Id="rId12" Type="http://schemas.openxmlformats.org/officeDocument/2006/relationships/hyperlink" Target="https://business.columbia.edu/faculty/people/gernot-wagner" TargetMode="External"/><Relationship Id="rId2" Type="http://schemas.openxmlformats.org/officeDocument/2006/relationships/tags" Target="../tags/tag1333.xml"/><Relationship Id="rId1" Type="http://schemas.openxmlformats.org/officeDocument/2006/relationships/tags" Target="../tags/tag1332.xml"/><Relationship Id="rId6" Type="http://schemas.openxmlformats.org/officeDocument/2006/relationships/oleObject" Target="../embeddings/oleObject62.bin"/><Relationship Id="rId11" Type="http://schemas.openxmlformats.org/officeDocument/2006/relationships/hyperlink" Target="https://www.iea.org/policies/17024-european-union-methane-action-plan" TargetMode="External"/><Relationship Id="rId5" Type="http://schemas.openxmlformats.org/officeDocument/2006/relationships/notesSlide" Target="../notesSlides/notesSlide48.xml"/><Relationship Id="rId15" Type="http://schemas.openxmlformats.org/officeDocument/2006/relationships/image" Target="../media/image123.png"/><Relationship Id="rId10" Type="http://schemas.openxmlformats.org/officeDocument/2006/relationships/hyperlink" Target="https://investindk.com/insights/denmark-is-the-first-country-in-the-world-to-introduce-carbon-tax-on-livestock-farming" TargetMode="External"/><Relationship Id="rId4" Type="http://schemas.openxmlformats.org/officeDocument/2006/relationships/slideLayout" Target="../slideLayouts/slideLayout7.xml"/><Relationship Id="rId9" Type="http://schemas.openxmlformats.org/officeDocument/2006/relationships/hyperlink" Target="https://www.cop28.com/en/food-and-agriculture" TargetMode="External"/><Relationship Id="rId14" Type="http://schemas.openxmlformats.org/officeDocument/2006/relationships/hyperlink" Target="https://business.columbia.edu/insights/climate/sustainable-proteins" TargetMode="External"/></Relationships>
</file>

<file path=ppt/slides/_rels/slide53.xml.rels><?xml version="1.0" encoding="UTF-8" standalone="yes"?>
<Relationships xmlns="http://schemas.openxmlformats.org/package/2006/relationships"><Relationship Id="rId13" Type="http://schemas.openxmlformats.org/officeDocument/2006/relationships/tags" Target="../tags/tag1347.xml"/><Relationship Id="rId18" Type="http://schemas.openxmlformats.org/officeDocument/2006/relationships/tags" Target="../tags/tag1352.xml"/><Relationship Id="rId26" Type="http://schemas.openxmlformats.org/officeDocument/2006/relationships/tags" Target="../tags/tag1360.xml"/><Relationship Id="rId39" Type="http://schemas.openxmlformats.org/officeDocument/2006/relationships/image" Target="../media/image10.emf"/><Relationship Id="rId21" Type="http://schemas.openxmlformats.org/officeDocument/2006/relationships/tags" Target="../tags/tag1355.xml"/><Relationship Id="rId34" Type="http://schemas.openxmlformats.org/officeDocument/2006/relationships/tags" Target="../tags/tag1368.xml"/><Relationship Id="rId42" Type="http://schemas.openxmlformats.org/officeDocument/2006/relationships/hyperlink" Target="https://business.columbia.edu/insights/climate/cki" TargetMode="External"/><Relationship Id="rId7" Type="http://schemas.openxmlformats.org/officeDocument/2006/relationships/tags" Target="../tags/tag1341.xml"/><Relationship Id="rId2" Type="http://schemas.openxmlformats.org/officeDocument/2006/relationships/tags" Target="../tags/tag1336.xml"/><Relationship Id="rId16" Type="http://schemas.openxmlformats.org/officeDocument/2006/relationships/tags" Target="../tags/tag1350.xml"/><Relationship Id="rId29" Type="http://schemas.openxmlformats.org/officeDocument/2006/relationships/tags" Target="../tags/tag1363.xml"/><Relationship Id="rId1" Type="http://schemas.openxmlformats.org/officeDocument/2006/relationships/tags" Target="../tags/tag1335.xml"/><Relationship Id="rId6" Type="http://schemas.openxmlformats.org/officeDocument/2006/relationships/tags" Target="../tags/tag1340.xml"/><Relationship Id="rId11" Type="http://schemas.openxmlformats.org/officeDocument/2006/relationships/tags" Target="../tags/tag1345.xml"/><Relationship Id="rId24" Type="http://schemas.openxmlformats.org/officeDocument/2006/relationships/tags" Target="../tags/tag1358.xml"/><Relationship Id="rId32" Type="http://schemas.openxmlformats.org/officeDocument/2006/relationships/tags" Target="../tags/tag1366.xml"/><Relationship Id="rId37" Type="http://schemas.openxmlformats.org/officeDocument/2006/relationships/notesSlide" Target="../notesSlides/notesSlide49.xml"/><Relationship Id="rId40" Type="http://schemas.openxmlformats.org/officeDocument/2006/relationships/hyperlink" Target="https://www.climatepolicyinitiative.org/publication/landscape-of-methane-abatement-finance-2023/" TargetMode="External"/><Relationship Id="rId45" Type="http://schemas.openxmlformats.org/officeDocument/2006/relationships/image" Target="../media/image124.png"/><Relationship Id="rId5" Type="http://schemas.openxmlformats.org/officeDocument/2006/relationships/tags" Target="../tags/tag1339.xml"/><Relationship Id="rId15" Type="http://schemas.openxmlformats.org/officeDocument/2006/relationships/tags" Target="../tags/tag1349.xml"/><Relationship Id="rId23" Type="http://schemas.openxmlformats.org/officeDocument/2006/relationships/tags" Target="../tags/tag1357.xml"/><Relationship Id="rId28" Type="http://schemas.openxmlformats.org/officeDocument/2006/relationships/tags" Target="../tags/tag1362.xml"/><Relationship Id="rId36" Type="http://schemas.openxmlformats.org/officeDocument/2006/relationships/slideLayout" Target="../slideLayouts/slideLayout7.xml"/><Relationship Id="rId10" Type="http://schemas.openxmlformats.org/officeDocument/2006/relationships/tags" Target="../tags/tag1344.xml"/><Relationship Id="rId19" Type="http://schemas.openxmlformats.org/officeDocument/2006/relationships/tags" Target="../tags/tag1353.xml"/><Relationship Id="rId31" Type="http://schemas.openxmlformats.org/officeDocument/2006/relationships/tags" Target="../tags/tag1365.xml"/><Relationship Id="rId44" Type="http://schemas.openxmlformats.org/officeDocument/2006/relationships/chart" Target="../charts/chart51.xml"/><Relationship Id="rId4" Type="http://schemas.openxmlformats.org/officeDocument/2006/relationships/tags" Target="../tags/tag1338.xml"/><Relationship Id="rId9" Type="http://schemas.openxmlformats.org/officeDocument/2006/relationships/tags" Target="../tags/tag1343.xml"/><Relationship Id="rId14" Type="http://schemas.openxmlformats.org/officeDocument/2006/relationships/tags" Target="../tags/tag1348.xml"/><Relationship Id="rId22" Type="http://schemas.openxmlformats.org/officeDocument/2006/relationships/tags" Target="../tags/tag1356.xml"/><Relationship Id="rId27" Type="http://schemas.openxmlformats.org/officeDocument/2006/relationships/tags" Target="../tags/tag1361.xml"/><Relationship Id="rId30" Type="http://schemas.openxmlformats.org/officeDocument/2006/relationships/tags" Target="../tags/tag1364.xml"/><Relationship Id="rId35" Type="http://schemas.openxmlformats.org/officeDocument/2006/relationships/tags" Target="../tags/tag1369.xml"/><Relationship Id="rId43" Type="http://schemas.openxmlformats.org/officeDocument/2006/relationships/hyperlink" Target="https://business.columbia.edu/insights/climate/sustainable-proteins" TargetMode="External"/><Relationship Id="rId8" Type="http://schemas.openxmlformats.org/officeDocument/2006/relationships/tags" Target="../tags/tag1342.xml"/><Relationship Id="rId3" Type="http://schemas.openxmlformats.org/officeDocument/2006/relationships/tags" Target="../tags/tag1337.xml"/><Relationship Id="rId12" Type="http://schemas.openxmlformats.org/officeDocument/2006/relationships/tags" Target="../tags/tag1346.xml"/><Relationship Id="rId17" Type="http://schemas.openxmlformats.org/officeDocument/2006/relationships/tags" Target="../tags/tag1351.xml"/><Relationship Id="rId25" Type="http://schemas.openxmlformats.org/officeDocument/2006/relationships/tags" Target="../tags/tag1359.xml"/><Relationship Id="rId33" Type="http://schemas.openxmlformats.org/officeDocument/2006/relationships/tags" Target="../tags/tag1367.xml"/><Relationship Id="rId38" Type="http://schemas.openxmlformats.org/officeDocument/2006/relationships/oleObject" Target="../embeddings/oleObject63.bin"/><Relationship Id="rId20" Type="http://schemas.openxmlformats.org/officeDocument/2006/relationships/tags" Target="../tags/tag1354.xml"/><Relationship Id="rId41" Type="http://schemas.openxmlformats.org/officeDocument/2006/relationships/hyperlink" Target="https://business.columbia.edu/faculty/people/gernot-wagner" TargetMode="External"/></Relationships>
</file>

<file path=ppt/slides/_rels/slide54.xml.rels><?xml version="1.0" encoding="UTF-8" standalone="yes"?>
<Relationships xmlns="http://schemas.openxmlformats.org/package/2006/relationships"><Relationship Id="rId13" Type="http://schemas.openxmlformats.org/officeDocument/2006/relationships/tags" Target="../tags/tag1382.xml"/><Relationship Id="rId18" Type="http://schemas.openxmlformats.org/officeDocument/2006/relationships/tags" Target="../tags/tag1387.xml"/><Relationship Id="rId26" Type="http://schemas.openxmlformats.org/officeDocument/2006/relationships/tags" Target="../tags/tag1395.xml"/><Relationship Id="rId39" Type="http://schemas.openxmlformats.org/officeDocument/2006/relationships/oleObject" Target="../embeddings/oleObject64.bin"/><Relationship Id="rId21" Type="http://schemas.openxmlformats.org/officeDocument/2006/relationships/tags" Target="../tags/tag1390.xml"/><Relationship Id="rId34" Type="http://schemas.openxmlformats.org/officeDocument/2006/relationships/tags" Target="../tags/tag1403.xml"/><Relationship Id="rId42" Type="http://schemas.openxmlformats.org/officeDocument/2006/relationships/hyperlink" Target="https://gfi.org/resource/cultivated-meat-and-seafood-state-of-the-industry-report/" TargetMode="External"/><Relationship Id="rId7" Type="http://schemas.openxmlformats.org/officeDocument/2006/relationships/tags" Target="../tags/tag1376.xml"/><Relationship Id="rId2" Type="http://schemas.openxmlformats.org/officeDocument/2006/relationships/tags" Target="../tags/tag1371.xml"/><Relationship Id="rId16" Type="http://schemas.openxmlformats.org/officeDocument/2006/relationships/tags" Target="../tags/tag1385.xml"/><Relationship Id="rId29" Type="http://schemas.openxmlformats.org/officeDocument/2006/relationships/tags" Target="../tags/tag1398.xml"/><Relationship Id="rId1" Type="http://schemas.openxmlformats.org/officeDocument/2006/relationships/tags" Target="../tags/tag1370.xml"/><Relationship Id="rId6" Type="http://schemas.openxmlformats.org/officeDocument/2006/relationships/tags" Target="../tags/tag1375.xml"/><Relationship Id="rId11" Type="http://schemas.openxmlformats.org/officeDocument/2006/relationships/tags" Target="../tags/tag1380.xml"/><Relationship Id="rId24" Type="http://schemas.openxmlformats.org/officeDocument/2006/relationships/tags" Target="../tags/tag1393.xml"/><Relationship Id="rId32" Type="http://schemas.openxmlformats.org/officeDocument/2006/relationships/tags" Target="../tags/tag1401.xml"/><Relationship Id="rId37" Type="http://schemas.openxmlformats.org/officeDocument/2006/relationships/slideLayout" Target="../slideLayouts/slideLayout7.xml"/><Relationship Id="rId40" Type="http://schemas.openxmlformats.org/officeDocument/2006/relationships/image" Target="../media/image10.emf"/><Relationship Id="rId45" Type="http://schemas.openxmlformats.org/officeDocument/2006/relationships/hyperlink" Target="https://business.columbia.edu/insights/climate/sustainable-proteins" TargetMode="External"/><Relationship Id="rId5" Type="http://schemas.openxmlformats.org/officeDocument/2006/relationships/tags" Target="../tags/tag1374.xml"/><Relationship Id="rId15" Type="http://schemas.openxmlformats.org/officeDocument/2006/relationships/tags" Target="../tags/tag1384.xml"/><Relationship Id="rId23" Type="http://schemas.openxmlformats.org/officeDocument/2006/relationships/tags" Target="../tags/tag1392.xml"/><Relationship Id="rId28" Type="http://schemas.openxmlformats.org/officeDocument/2006/relationships/tags" Target="../tags/tag1397.xml"/><Relationship Id="rId36" Type="http://schemas.openxmlformats.org/officeDocument/2006/relationships/tags" Target="../tags/tag1405.xml"/><Relationship Id="rId10" Type="http://schemas.openxmlformats.org/officeDocument/2006/relationships/tags" Target="../tags/tag1379.xml"/><Relationship Id="rId19" Type="http://schemas.openxmlformats.org/officeDocument/2006/relationships/tags" Target="../tags/tag1388.xml"/><Relationship Id="rId31" Type="http://schemas.openxmlformats.org/officeDocument/2006/relationships/tags" Target="../tags/tag1400.xml"/><Relationship Id="rId44" Type="http://schemas.openxmlformats.org/officeDocument/2006/relationships/hyperlink" Target="https://business.columbia.edu/insights/climate/cki" TargetMode="External"/><Relationship Id="rId4" Type="http://schemas.openxmlformats.org/officeDocument/2006/relationships/tags" Target="../tags/tag1373.xml"/><Relationship Id="rId9" Type="http://schemas.openxmlformats.org/officeDocument/2006/relationships/tags" Target="../tags/tag1378.xml"/><Relationship Id="rId14" Type="http://schemas.openxmlformats.org/officeDocument/2006/relationships/tags" Target="../tags/tag1383.xml"/><Relationship Id="rId22" Type="http://schemas.openxmlformats.org/officeDocument/2006/relationships/tags" Target="../tags/tag1391.xml"/><Relationship Id="rId27" Type="http://schemas.openxmlformats.org/officeDocument/2006/relationships/tags" Target="../tags/tag1396.xml"/><Relationship Id="rId30" Type="http://schemas.openxmlformats.org/officeDocument/2006/relationships/tags" Target="../tags/tag1399.xml"/><Relationship Id="rId35" Type="http://schemas.openxmlformats.org/officeDocument/2006/relationships/tags" Target="../tags/tag1404.xml"/><Relationship Id="rId43" Type="http://schemas.openxmlformats.org/officeDocument/2006/relationships/hyperlink" Target="https://business.columbia.edu/faculty/people/gernot-wagner" TargetMode="External"/><Relationship Id="rId8" Type="http://schemas.openxmlformats.org/officeDocument/2006/relationships/tags" Target="../tags/tag1377.xml"/><Relationship Id="rId3" Type="http://schemas.openxmlformats.org/officeDocument/2006/relationships/tags" Target="../tags/tag1372.xml"/><Relationship Id="rId12" Type="http://schemas.openxmlformats.org/officeDocument/2006/relationships/tags" Target="../tags/tag1381.xml"/><Relationship Id="rId17" Type="http://schemas.openxmlformats.org/officeDocument/2006/relationships/tags" Target="../tags/tag1386.xml"/><Relationship Id="rId25" Type="http://schemas.openxmlformats.org/officeDocument/2006/relationships/tags" Target="../tags/tag1394.xml"/><Relationship Id="rId33" Type="http://schemas.openxmlformats.org/officeDocument/2006/relationships/tags" Target="../tags/tag1402.xml"/><Relationship Id="rId38" Type="http://schemas.openxmlformats.org/officeDocument/2006/relationships/notesSlide" Target="../notesSlides/notesSlide50.xml"/><Relationship Id="rId20" Type="http://schemas.openxmlformats.org/officeDocument/2006/relationships/tags" Target="../tags/tag1389.xml"/><Relationship Id="rId41" Type="http://schemas.openxmlformats.org/officeDocument/2006/relationships/chart" Target="../charts/chart52.xml"/></Relationships>
</file>

<file path=ppt/slides/_rels/slide55.xml.rels><?xml version="1.0" encoding="UTF-8" standalone="yes"?>
<Relationships xmlns="http://schemas.openxmlformats.org/package/2006/relationships"><Relationship Id="rId8" Type="http://schemas.openxmlformats.org/officeDocument/2006/relationships/hyperlink" Target="https://business.columbia.edu/faculty/people/gernot-wagner" TargetMode="External"/><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slideLayout" Target="../slideLayouts/slideLayout7.xml"/><Relationship Id="rId21" Type="http://schemas.openxmlformats.org/officeDocument/2006/relationships/image" Target="../media/image136.png"/><Relationship Id="rId7" Type="http://schemas.openxmlformats.org/officeDocument/2006/relationships/hyperlink" Target="https://gfi.org/state-of-the-industry-reports/#plant-based" TargetMode="External"/><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tags" Target="../tags/tag1407.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tags" Target="../tags/tag1406.xml"/><Relationship Id="rId6" Type="http://schemas.openxmlformats.org/officeDocument/2006/relationships/image" Target="../media/image125.emf"/><Relationship Id="rId11" Type="http://schemas.openxmlformats.org/officeDocument/2006/relationships/image" Target="../media/image126.png"/><Relationship Id="rId5" Type="http://schemas.openxmlformats.org/officeDocument/2006/relationships/oleObject" Target="../embeddings/oleObject65.bin"/><Relationship Id="rId15" Type="http://schemas.openxmlformats.org/officeDocument/2006/relationships/image" Target="../media/image130.png"/><Relationship Id="rId23" Type="http://schemas.openxmlformats.org/officeDocument/2006/relationships/image" Target="../media/image138.png"/><Relationship Id="rId10" Type="http://schemas.openxmlformats.org/officeDocument/2006/relationships/hyperlink" Target="https://business.columbia.edu/insights/climate/sustainable-proteins" TargetMode="External"/><Relationship Id="rId19" Type="http://schemas.openxmlformats.org/officeDocument/2006/relationships/image" Target="../media/image134.png"/><Relationship Id="rId4" Type="http://schemas.openxmlformats.org/officeDocument/2006/relationships/notesSlide" Target="../notesSlides/notesSlide51.xml"/><Relationship Id="rId9" Type="http://schemas.openxmlformats.org/officeDocument/2006/relationships/hyperlink" Target="https://business.columbia.edu/insights/climate/cki" TargetMode="External"/><Relationship Id="rId14" Type="http://schemas.openxmlformats.org/officeDocument/2006/relationships/image" Target="../media/image129.png"/><Relationship Id="rId22" Type="http://schemas.openxmlformats.org/officeDocument/2006/relationships/image" Target="../media/image137.png"/></Relationships>
</file>

<file path=ppt/slides/_rels/slide56.xml.rels><?xml version="1.0" encoding="UTF-8" standalone="yes"?>
<Relationships xmlns="http://schemas.openxmlformats.org/package/2006/relationships"><Relationship Id="rId26" Type="http://schemas.openxmlformats.org/officeDocument/2006/relationships/tags" Target="../tags/tag1433.xml"/><Relationship Id="rId21" Type="http://schemas.openxmlformats.org/officeDocument/2006/relationships/tags" Target="../tags/tag1428.xml"/><Relationship Id="rId42" Type="http://schemas.openxmlformats.org/officeDocument/2006/relationships/tags" Target="../tags/tag1449.xml"/><Relationship Id="rId47" Type="http://schemas.openxmlformats.org/officeDocument/2006/relationships/tags" Target="../tags/tag1454.xml"/><Relationship Id="rId63" Type="http://schemas.openxmlformats.org/officeDocument/2006/relationships/tags" Target="../tags/tag1470.xml"/><Relationship Id="rId68" Type="http://schemas.openxmlformats.org/officeDocument/2006/relationships/tags" Target="../tags/tag1475.xml"/><Relationship Id="rId16" Type="http://schemas.openxmlformats.org/officeDocument/2006/relationships/tags" Target="../tags/tag1423.xml"/><Relationship Id="rId11" Type="http://schemas.openxmlformats.org/officeDocument/2006/relationships/tags" Target="../tags/tag1418.xml"/><Relationship Id="rId32" Type="http://schemas.openxmlformats.org/officeDocument/2006/relationships/tags" Target="../tags/tag1439.xml"/><Relationship Id="rId37" Type="http://schemas.openxmlformats.org/officeDocument/2006/relationships/tags" Target="../tags/tag1444.xml"/><Relationship Id="rId53" Type="http://schemas.openxmlformats.org/officeDocument/2006/relationships/tags" Target="../tags/tag1460.xml"/><Relationship Id="rId58" Type="http://schemas.openxmlformats.org/officeDocument/2006/relationships/tags" Target="../tags/tag1465.xml"/><Relationship Id="rId74" Type="http://schemas.openxmlformats.org/officeDocument/2006/relationships/slideLayout" Target="../slideLayouts/slideLayout7.xml"/><Relationship Id="rId79" Type="http://schemas.openxmlformats.org/officeDocument/2006/relationships/hyperlink" Target="https://gfi.org/state-of-the-industry-reports/#plant-based" TargetMode="External"/><Relationship Id="rId5" Type="http://schemas.openxmlformats.org/officeDocument/2006/relationships/tags" Target="../tags/tag1412.xml"/><Relationship Id="rId61" Type="http://schemas.openxmlformats.org/officeDocument/2006/relationships/tags" Target="../tags/tag1468.xml"/><Relationship Id="rId82" Type="http://schemas.openxmlformats.org/officeDocument/2006/relationships/hyperlink" Target="https://business.columbia.edu/insights/climate/sustainable-proteins" TargetMode="External"/><Relationship Id="rId19" Type="http://schemas.openxmlformats.org/officeDocument/2006/relationships/tags" Target="../tags/tag1426.xml"/><Relationship Id="rId14" Type="http://schemas.openxmlformats.org/officeDocument/2006/relationships/tags" Target="../tags/tag1421.xml"/><Relationship Id="rId22" Type="http://schemas.openxmlformats.org/officeDocument/2006/relationships/tags" Target="../tags/tag1429.xml"/><Relationship Id="rId27" Type="http://schemas.openxmlformats.org/officeDocument/2006/relationships/tags" Target="../tags/tag1434.xml"/><Relationship Id="rId30" Type="http://schemas.openxmlformats.org/officeDocument/2006/relationships/tags" Target="../tags/tag1437.xml"/><Relationship Id="rId35" Type="http://schemas.openxmlformats.org/officeDocument/2006/relationships/tags" Target="../tags/tag1442.xml"/><Relationship Id="rId43" Type="http://schemas.openxmlformats.org/officeDocument/2006/relationships/tags" Target="../tags/tag1450.xml"/><Relationship Id="rId48" Type="http://schemas.openxmlformats.org/officeDocument/2006/relationships/tags" Target="../tags/tag1455.xml"/><Relationship Id="rId56" Type="http://schemas.openxmlformats.org/officeDocument/2006/relationships/tags" Target="../tags/tag1463.xml"/><Relationship Id="rId64" Type="http://schemas.openxmlformats.org/officeDocument/2006/relationships/tags" Target="../tags/tag1471.xml"/><Relationship Id="rId69" Type="http://schemas.openxmlformats.org/officeDocument/2006/relationships/tags" Target="../tags/tag1476.xml"/><Relationship Id="rId77" Type="http://schemas.openxmlformats.org/officeDocument/2006/relationships/image" Target="../media/image125.emf"/><Relationship Id="rId8" Type="http://schemas.openxmlformats.org/officeDocument/2006/relationships/tags" Target="../tags/tag1415.xml"/><Relationship Id="rId51" Type="http://schemas.openxmlformats.org/officeDocument/2006/relationships/tags" Target="../tags/tag1458.xml"/><Relationship Id="rId72" Type="http://schemas.openxmlformats.org/officeDocument/2006/relationships/tags" Target="../tags/tag1479.xml"/><Relationship Id="rId80" Type="http://schemas.openxmlformats.org/officeDocument/2006/relationships/hyperlink" Target="https://business.columbia.edu/faculty/people/gernot-wagner" TargetMode="External"/><Relationship Id="rId3" Type="http://schemas.openxmlformats.org/officeDocument/2006/relationships/tags" Target="../tags/tag1410.xml"/><Relationship Id="rId12" Type="http://schemas.openxmlformats.org/officeDocument/2006/relationships/tags" Target="../tags/tag1419.xml"/><Relationship Id="rId17" Type="http://schemas.openxmlformats.org/officeDocument/2006/relationships/tags" Target="../tags/tag1424.xml"/><Relationship Id="rId25" Type="http://schemas.openxmlformats.org/officeDocument/2006/relationships/tags" Target="../tags/tag1432.xml"/><Relationship Id="rId33" Type="http://schemas.openxmlformats.org/officeDocument/2006/relationships/tags" Target="../tags/tag1440.xml"/><Relationship Id="rId38" Type="http://schemas.openxmlformats.org/officeDocument/2006/relationships/tags" Target="../tags/tag1445.xml"/><Relationship Id="rId46" Type="http://schemas.openxmlformats.org/officeDocument/2006/relationships/tags" Target="../tags/tag1453.xml"/><Relationship Id="rId59" Type="http://schemas.openxmlformats.org/officeDocument/2006/relationships/tags" Target="../tags/tag1466.xml"/><Relationship Id="rId67" Type="http://schemas.openxmlformats.org/officeDocument/2006/relationships/tags" Target="../tags/tag1474.xml"/><Relationship Id="rId20" Type="http://schemas.openxmlformats.org/officeDocument/2006/relationships/tags" Target="../tags/tag1427.xml"/><Relationship Id="rId41" Type="http://schemas.openxmlformats.org/officeDocument/2006/relationships/tags" Target="../tags/tag1448.xml"/><Relationship Id="rId54" Type="http://schemas.openxmlformats.org/officeDocument/2006/relationships/tags" Target="../tags/tag1461.xml"/><Relationship Id="rId62" Type="http://schemas.openxmlformats.org/officeDocument/2006/relationships/tags" Target="../tags/tag1469.xml"/><Relationship Id="rId70" Type="http://schemas.openxmlformats.org/officeDocument/2006/relationships/tags" Target="../tags/tag1477.xml"/><Relationship Id="rId75" Type="http://schemas.openxmlformats.org/officeDocument/2006/relationships/notesSlide" Target="../notesSlides/notesSlide52.xml"/><Relationship Id="rId83" Type="http://schemas.openxmlformats.org/officeDocument/2006/relationships/chart" Target="../charts/chart53.xml"/><Relationship Id="rId1" Type="http://schemas.openxmlformats.org/officeDocument/2006/relationships/tags" Target="../tags/tag1408.xml"/><Relationship Id="rId6" Type="http://schemas.openxmlformats.org/officeDocument/2006/relationships/tags" Target="../tags/tag1413.xml"/><Relationship Id="rId15" Type="http://schemas.openxmlformats.org/officeDocument/2006/relationships/tags" Target="../tags/tag1422.xml"/><Relationship Id="rId23" Type="http://schemas.openxmlformats.org/officeDocument/2006/relationships/tags" Target="../tags/tag1430.xml"/><Relationship Id="rId28" Type="http://schemas.openxmlformats.org/officeDocument/2006/relationships/tags" Target="../tags/tag1435.xml"/><Relationship Id="rId36" Type="http://schemas.openxmlformats.org/officeDocument/2006/relationships/tags" Target="../tags/tag1443.xml"/><Relationship Id="rId49" Type="http://schemas.openxmlformats.org/officeDocument/2006/relationships/tags" Target="../tags/tag1456.xml"/><Relationship Id="rId57" Type="http://schemas.openxmlformats.org/officeDocument/2006/relationships/tags" Target="../tags/tag1464.xml"/><Relationship Id="rId10" Type="http://schemas.openxmlformats.org/officeDocument/2006/relationships/tags" Target="../tags/tag1417.xml"/><Relationship Id="rId31" Type="http://schemas.openxmlformats.org/officeDocument/2006/relationships/tags" Target="../tags/tag1438.xml"/><Relationship Id="rId44" Type="http://schemas.openxmlformats.org/officeDocument/2006/relationships/tags" Target="../tags/tag1451.xml"/><Relationship Id="rId52" Type="http://schemas.openxmlformats.org/officeDocument/2006/relationships/tags" Target="../tags/tag1459.xml"/><Relationship Id="rId60" Type="http://schemas.openxmlformats.org/officeDocument/2006/relationships/tags" Target="../tags/tag1467.xml"/><Relationship Id="rId65" Type="http://schemas.openxmlformats.org/officeDocument/2006/relationships/tags" Target="../tags/tag1472.xml"/><Relationship Id="rId73" Type="http://schemas.openxmlformats.org/officeDocument/2006/relationships/tags" Target="../tags/tag1480.xml"/><Relationship Id="rId78" Type="http://schemas.openxmlformats.org/officeDocument/2006/relationships/hyperlink" Target="https://www.unep.org/resources/whats-cooking-assessment-potential-impacts-selected-novel-alternatives-conventional" TargetMode="External"/><Relationship Id="rId81" Type="http://schemas.openxmlformats.org/officeDocument/2006/relationships/hyperlink" Target="https://business.columbia.edu/insights/climate/cki" TargetMode="External"/><Relationship Id="rId4" Type="http://schemas.openxmlformats.org/officeDocument/2006/relationships/tags" Target="../tags/tag1411.xml"/><Relationship Id="rId9" Type="http://schemas.openxmlformats.org/officeDocument/2006/relationships/tags" Target="../tags/tag1416.xml"/><Relationship Id="rId13" Type="http://schemas.openxmlformats.org/officeDocument/2006/relationships/tags" Target="../tags/tag1420.xml"/><Relationship Id="rId18" Type="http://schemas.openxmlformats.org/officeDocument/2006/relationships/tags" Target="../tags/tag1425.xml"/><Relationship Id="rId39" Type="http://schemas.openxmlformats.org/officeDocument/2006/relationships/tags" Target="../tags/tag1446.xml"/><Relationship Id="rId34" Type="http://schemas.openxmlformats.org/officeDocument/2006/relationships/tags" Target="../tags/tag1441.xml"/><Relationship Id="rId50" Type="http://schemas.openxmlformats.org/officeDocument/2006/relationships/tags" Target="../tags/tag1457.xml"/><Relationship Id="rId55" Type="http://schemas.openxmlformats.org/officeDocument/2006/relationships/tags" Target="../tags/tag1462.xml"/><Relationship Id="rId76" Type="http://schemas.openxmlformats.org/officeDocument/2006/relationships/oleObject" Target="../embeddings/oleObject66.bin"/><Relationship Id="rId7" Type="http://schemas.openxmlformats.org/officeDocument/2006/relationships/tags" Target="../tags/tag1414.xml"/><Relationship Id="rId71" Type="http://schemas.openxmlformats.org/officeDocument/2006/relationships/tags" Target="../tags/tag1478.xml"/><Relationship Id="rId2" Type="http://schemas.openxmlformats.org/officeDocument/2006/relationships/tags" Target="../tags/tag1409.xml"/><Relationship Id="rId29" Type="http://schemas.openxmlformats.org/officeDocument/2006/relationships/tags" Target="../tags/tag1436.xml"/><Relationship Id="rId24" Type="http://schemas.openxmlformats.org/officeDocument/2006/relationships/tags" Target="../tags/tag1431.xml"/><Relationship Id="rId40" Type="http://schemas.openxmlformats.org/officeDocument/2006/relationships/tags" Target="../tags/tag1447.xml"/><Relationship Id="rId45" Type="http://schemas.openxmlformats.org/officeDocument/2006/relationships/tags" Target="../tags/tag1452.xml"/><Relationship Id="rId66" Type="http://schemas.openxmlformats.org/officeDocument/2006/relationships/tags" Target="../tags/tag1473.xml"/></Relationships>
</file>

<file path=ppt/slides/_rels/slide57.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hyperlink" Target="https://business.columbia.edu/insights/climate/sustainable-proteins" TargetMode="External"/><Relationship Id="rId3" Type="http://schemas.openxmlformats.org/officeDocument/2006/relationships/tags" Target="../tags/tag1483.xml"/><Relationship Id="rId7" Type="http://schemas.openxmlformats.org/officeDocument/2006/relationships/oleObject" Target="../embeddings/oleObject67.bin"/><Relationship Id="rId12" Type="http://schemas.openxmlformats.org/officeDocument/2006/relationships/hyperlink" Target="https://business.columbia.edu/insights/climate/cki" TargetMode="External"/><Relationship Id="rId2" Type="http://schemas.openxmlformats.org/officeDocument/2006/relationships/tags" Target="../tags/tag1482.xml"/><Relationship Id="rId1" Type="http://schemas.openxmlformats.org/officeDocument/2006/relationships/tags" Target="../tags/tag1481.xml"/><Relationship Id="rId6" Type="http://schemas.openxmlformats.org/officeDocument/2006/relationships/notesSlide" Target="../notesSlides/notesSlide53.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7.xml"/><Relationship Id="rId15" Type="http://schemas.openxmlformats.org/officeDocument/2006/relationships/image" Target="../media/image140.svg"/><Relationship Id="rId10" Type="http://schemas.openxmlformats.org/officeDocument/2006/relationships/hyperlink" Target="https://www.bcg.com/publications/2024/what-the-alternative-protein-industry-can-learn-from-ev-companies" TargetMode="External"/><Relationship Id="rId4" Type="http://schemas.openxmlformats.org/officeDocument/2006/relationships/tags" Target="../tags/tag1484.xml"/><Relationship Id="rId9" Type="http://schemas.openxmlformats.org/officeDocument/2006/relationships/hyperlink" Target="https://gfi.org/advancing-solutions-for-alternative-proteins/#inputs-ingredients" TargetMode="External"/><Relationship Id="rId14" Type="http://schemas.openxmlformats.org/officeDocument/2006/relationships/image" Target="../media/image139.png"/></Relationships>
</file>

<file path=ppt/slides/_rels/slide58.xml.rels><?xml version="1.0" encoding="UTF-8" standalone="yes"?>
<Relationships xmlns="http://schemas.openxmlformats.org/package/2006/relationships"><Relationship Id="rId8" Type="http://schemas.openxmlformats.org/officeDocument/2006/relationships/hyperlink" Target="https://changingmarkets.org/report/the-new-merchants-of-doubt-how-big-meat-and-dairy-avoid-climate-action/" TargetMode="External"/><Relationship Id="rId13" Type="http://schemas.openxmlformats.org/officeDocument/2006/relationships/hyperlink" Target="https://business.columbia.edu/faculty/people/gernot-wagner" TargetMode="External"/><Relationship Id="rId18" Type="http://schemas.openxmlformats.org/officeDocument/2006/relationships/image" Target="../media/image143.png"/><Relationship Id="rId3" Type="http://schemas.openxmlformats.org/officeDocument/2006/relationships/slideLayout" Target="../slideLayouts/slideLayout7.xml"/><Relationship Id="rId21" Type="http://schemas.openxmlformats.org/officeDocument/2006/relationships/image" Target="../media/image146.svg"/><Relationship Id="rId7" Type="http://schemas.openxmlformats.org/officeDocument/2006/relationships/hyperlink" Target="https://www.technologyreview.com/2024/05/01/1091988/a-us-push-to-use-ethanol-as-aviation-fuel-raises-major-climate-concerns/" TargetMode="External"/><Relationship Id="rId12" Type="http://schemas.openxmlformats.org/officeDocument/2006/relationships/hyperlink" Target="https://www.nature.com/articles/s43016-024-00949-4" TargetMode="External"/><Relationship Id="rId17" Type="http://schemas.openxmlformats.org/officeDocument/2006/relationships/image" Target="../media/image142.svg"/><Relationship Id="rId2" Type="http://schemas.openxmlformats.org/officeDocument/2006/relationships/tags" Target="../tags/tag1486.xml"/><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tags" Target="../tags/tag1485.xml"/><Relationship Id="rId6" Type="http://schemas.openxmlformats.org/officeDocument/2006/relationships/image" Target="../media/image10.emf"/><Relationship Id="rId11" Type="http://schemas.openxmlformats.org/officeDocument/2006/relationships/hyperlink" Target="https://www.theguardian.com/environment/2023/aug/18/gigantic-power-of-meat-industry-blocking-green-alternatives-study-finds" TargetMode="External"/><Relationship Id="rId5" Type="http://schemas.openxmlformats.org/officeDocument/2006/relationships/oleObject" Target="../embeddings/oleObject68.bin"/><Relationship Id="rId15" Type="http://schemas.openxmlformats.org/officeDocument/2006/relationships/hyperlink" Target="https://business.columbia.edu/insights/climate/sustainable-proteins" TargetMode="External"/><Relationship Id="rId10" Type="http://schemas.openxmlformats.org/officeDocument/2006/relationships/hyperlink" Target="https://www.frontiersin.org/journals/sustainability/articles/10.3389/frsus.2023.1098011/full" TargetMode="External"/><Relationship Id="rId19" Type="http://schemas.openxmlformats.org/officeDocument/2006/relationships/image" Target="../media/image144.svg"/><Relationship Id="rId4" Type="http://schemas.openxmlformats.org/officeDocument/2006/relationships/notesSlide" Target="../notesSlides/notesSlide54.xml"/><Relationship Id="rId9" Type="http://schemas.openxmlformats.org/officeDocument/2006/relationships/hyperlink" Target="https://www.aier.org/article/the-true-cost-of-a-hamburger/" TargetMode="External"/><Relationship Id="rId14" Type="http://schemas.openxmlformats.org/officeDocument/2006/relationships/hyperlink" Target="https://business.columbia.edu/insights/climate/cki"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assets.fsnforum.fao.org/public/contributions/2024/2023-Danish-Action-Plan-for-Plant-based-Foods.pdf" TargetMode="External"/><Relationship Id="rId13" Type="http://schemas.openxmlformats.org/officeDocument/2006/relationships/hyperlink" Target="https://business.columbia.edu/insights/climate/cki" TargetMode="External"/><Relationship Id="rId3" Type="http://schemas.openxmlformats.org/officeDocument/2006/relationships/slideLayout" Target="../slideLayouts/slideLayout7.xml"/><Relationship Id="rId7" Type="http://schemas.openxmlformats.org/officeDocument/2006/relationships/hyperlink" Target="https://fvm.dk/Media/638524902251150869/Strategy_green_Proteins_2024.pdf" TargetMode="External"/><Relationship Id="rId12" Type="http://schemas.openxmlformats.org/officeDocument/2006/relationships/hyperlink" Target="https://business.columbia.edu/faculty/people/gernot-wagner" TargetMode="External"/><Relationship Id="rId2" Type="http://schemas.openxmlformats.org/officeDocument/2006/relationships/tags" Target="../tags/tag1488.xml"/><Relationship Id="rId16" Type="http://schemas.openxmlformats.org/officeDocument/2006/relationships/hyperlink" Target="https://www.publicdomainpictures.net/en/view-image.php?image=119661&amp;picture=denmark-flag" TargetMode="External"/><Relationship Id="rId1" Type="http://schemas.openxmlformats.org/officeDocument/2006/relationships/tags" Target="../tags/tag1487.xml"/><Relationship Id="rId6" Type="http://schemas.openxmlformats.org/officeDocument/2006/relationships/image" Target="../media/image147.emf"/><Relationship Id="rId11" Type="http://schemas.openxmlformats.org/officeDocument/2006/relationships/hyperlink" Target="https://www.forbes.com/sites/danieladelorenzo/2023/09/10/denmarks-195-millions-plant-based-fund-receives-overwhelming-number-of-applicants/?sh=2767b36ab034" TargetMode="External"/><Relationship Id="rId5" Type="http://schemas.openxmlformats.org/officeDocument/2006/relationships/oleObject" Target="../embeddings/oleObject69.bin"/><Relationship Id="rId15" Type="http://schemas.openxmlformats.org/officeDocument/2006/relationships/image" Target="../media/image148.jpeg"/><Relationship Id="rId10" Type="http://schemas.openxmlformats.org/officeDocument/2006/relationships/hyperlink" Target="https://ticaret.gov.tr/data/5b8a43355c7495406a22759f/agriculture%202023.pdf" TargetMode="External"/><Relationship Id="rId4" Type="http://schemas.openxmlformats.org/officeDocument/2006/relationships/notesSlide" Target="../notesSlides/notesSlide55.xml"/><Relationship Id="rId9" Type="http://schemas.openxmlformats.org/officeDocument/2006/relationships/hyperlink" Target="https://gfieurope.org/blog/denmark-publishes-worlds-first-national-action-plan-for-plant-based-foods/" TargetMode="External"/><Relationship Id="rId14" Type="http://schemas.openxmlformats.org/officeDocument/2006/relationships/hyperlink" Target="https://business.columbia.edu/insights/climate/sustainable-proteins"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mckinsey.com/featured-insights/food-security/forward-thinking-on-the-fragility-of-the-worlds-food-systems-and-how-to-fix-them-with-jessica-fanzo#/" TargetMode="External"/><Relationship Id="rId3" Type="http://schemas.openxmlformats.org/officeDocument/2006/relationships/slideLayout" Target="../slideLayouts/slideLayout8.xml"/><Relationship Id="rId7" Type="http://schemas.openxmlformats.org/officeDocument/2006/relationships/hyperlink" Target="https://iopscience.iop.org/article/10.1088/1748-9326/ac018e" TargetMode="Externa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14.emf"/><Relationship Id="rId11" Type="http://schemas.openxmlformats.org/officeDocument/2006/relationships/hyperlink" Target="https://business.columbia.edu/insights/climate/sustainable-proteins" TargetMode="External"/><Relationship Id="rId5" Type="http://schemas.openxmlformats.org/officeDocument/2006/relationships/oleObject" Target="../embeddings/oleObject16.bin"/><Relationship Id="rId10" Type="http://schemas.openxmlformats.org/officeDocument/2006/relationships/hyperlink" Target="https://business.columbia.edu/insights/climate/cki" TargetMode="External"/><Relationship Id="rId4" Type="http://schemas.openxmlformats.org/officeDocument/2006/relationships/notesSlide" Target="../notesSlides/notesSlide4.xml"/><Relationship Id="rId9" Type="http://schemas.openxmlformats.org/officeDocument/2006/relationships/hyperlink" Target="https://business.columbia.edu/faculty/people/gernot-wagner"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s://assets.fsnforum.fao.org/public/contributions/2024/2023-Danish-Action-Plan-for-Plant-based-Foods.pdf" TargetMode="External"/><Relationship Id="rId13" Type="http://schemas.openxmlformats.org/officeDocument/2006/relationships/hyperlink" Target="https://business.columbia.edu/insights/climate/cki" TargetMode="External"/><Relationship Id="rId3" Type="http://schemas.openxmlformats.org/officeDocument/2006/relationships/slideLayout" Target="../slideLayouts/slideLayout7.xml"/><Relationship Id="rId7" Type="http://schemas.openxmlformats.org/officeDocument/2006/relationships/hyperlink" Target="https://fvm.dk/Media/638524902251150869/Strategy_green_Proteins_2024.pdf" TargetMode="External"/><Relationship Id="rId12" Type="http://schemas.openxmlformats.org/officeDocument/2006/relationships/hyperlink" Target="https://business.columbia.edu/faculty/people/gernot-wagner" TargetMode="External"/><Relationship Id="rId2" Type="http://schemas.openxmlformats.org/officeDocument/2006/relationships/tags" Target="../tags/tag1490.xml"/><Relationship Id="rId16" Type="http://schemas.openxmlformats.org/officeDocument/2006/relationships/hyperlink" Target="https://www.publicdomainpictures.net/en/view-image.php?image=119661&amp;picture=denmark-flag" TargetMode="External"/><Relationship Id="rId1" Type="http://schemas.openxmlformats.org/officeDocument/2006/relationships/tags" Target="../tags/tag1489.xml"/><Relationship Id="rId6" Type="http://schemas.openxmlformats.org/officeDocument/2006/relationships/image" Target="../media/image147.emf"/><Relationship Id="rId11" Type="http://schemas.openxmlformats.org/officeDocument/2006/relationships/hyperlink" Target="https://www.forbes.com/sites/danieladelorenzo/2023/09/10/denmarks-195-millions-plant-based-fund-receives-overwhelming-number-of-applicants/?sh=2767b36ab034" TargetMode="External"/><Relationship Id="rId5" Type="http://schemas.openxmlformats.org/officeDocument/2006/relationships/oleObject" Target="../embeddings/oleObject70.bin"/><Relationship Id="rId15" Type="http://schemas.openxmlformats.org/officeDocument/2006/relationships/image" Target="../media/image148.jpeg"/><Relationship Id="rId10" Type="http://schemas.openxmlformats.org/officeDocument/2006/relationships/hyperlink" Target="https://ticaret.gov.tr/data/5b8a43355c7495406a22759f/agriculture%202023.pdf" TargetMode="External"/><Relationship Id="rId4" Type="http://schemas.openxmlformats.org/officeDocument/2006/relationships/notesSlide" Target="../notesSlides/notesSlide56.xml"/><Relationship Id="rId9" Type="http://schemas.openxmlformats.org/officeDocument/2006/relationships/hyperlink" Target="https://gfieurope.org/blog/denmark-publishes-worlds-first-national-action-plan-for-plant-based-foods/" TargetMode="External"/><Relationship Id="rId14" Type="http://schemas.openxmlformats.org/officeDocument/2006/relationships/hyperlink" Target="https://business.columbia.edu/insights/climate/sustainable-proteins" TargetMode="External"/></Relationships>
</file>

<file path=ppt/slides/_rels/slide61.xml.rels><?xml version="1.0" encoding="UTF-8" standalone="yes"?>
<Relationships xmlns="http://schemas.openxmlformats.org/package/2006/relationships"><Relationship Id="rId26" Type="http://schemas.openxmlformats.org/officeDocument/2006/relationships/tags" Target="../tags/tag1516.xml"/><Relationship Id="rId21" Type="http://schemas.openxmlformats.org/officeDocument/2006/relationships/tags" Target="../tags/tag1511.xml"/><Relationship Id="rId42" Type="http://schemas.openxmlformats.org/officeDocument/2006/relationships/tags" Target="../tags/tag1532.xml"/><Relationship Id="rId47" Type="http://schemas.openxmlformats.org/officeDocument/2006/relationships/tags" Target="../tags/tag1537.xml"/><Relationship Id="rId63" Type="http://schemas.openxmlformats.org/officeDocument/2006/relationships/image" Target="../media/image147.emf"/><Relationship Id="rId68" Type="http://schemas.openxmlformats.org/officeDocument/2006/relationships/hyperlink" Target="https://gfi.org/wp-content/uploads/2024/04/2023-State-of-the-Industry-Report-Cultivated-meat-and-seafood.pdf" TargetMode="External"/><Relationship Id="rId2" Type="http://schemas.openxmlformats.org/officeDocument/2006/relationships/tags" Target="../tags/tag1492.xml"/><Relationship Id="rId16" Type="http://schemas.openxmlformats.org/officeDocument/2006/relationships/tags" Target="../tags/tag1506.xml"/><Relationship Id="rId29" Type="http://schemas.openxmlformats.org/officeDocument/2006/relationships/tags" Target="../tags/tag1519.xml"/><Relationship Id="rId11" Type="http://schemas.openxmlformats.org/officeDocument/2006/relationships/tags" Target="../tags/tag1501.xml"/><Relationship Id="rId24" Type="http://schemas.openxmlformats.org/officeDocument/2006/relationships/tags" Target="../tags/tag1514.xml"/><Relationship Id="rId32" Type="http://schemas.openxmlformats.org/officeDocument/2006/relationships/tags" Target="../tags/tag1522.xml"/><Relationship Id="rId37" Type="http://schemas.openxmlformats.org/officeDocument/2006/relationships/tags" Target="../tags/tag1527.xml"/><Relationship Id="rId40" Type="http://schemas.openxmlformats.org/officeDocument/2006/relationships/tags" Target="../tags/tag1530.xml"/><Relationship Id="rId45" Type="http://schemas.openxmlformats.org/officeDocument/2006/relationships/tags" Target="../tags/tag1535.xml"/><Relationship Id="rId53" Type="http://schemas.openxmlformats.org/officeDocument/2006/relationships/tags" Target="../tags/tag1543.xml"/><Relationship Id="rId58" Type="http://schemas.openxmlformats.org/officeDocument/2006/relationships/tags" Target="../tags/tag1548.xml"/><Relationship Id="rId66" Type="http://schemas.openxmlformats.org/officeDocument/2006/relationships/hyperlink" Target="https://www.wired.com/story/eat-just-good-meat-singapore-cultivated-lab-grown-chicken/" TargetMode="External"/><Relationship Id="rId74" Type="http://schemas.openxmlformats.org/officeDocument/2006/relationships/image" Target="../media/image148.jpeg"/><Relationship Id="rId5" Type="http://schemas.openxmlformats.org/officeDocument/2006/relationships/tags" Target="../tags/tag1495.xml"/><Relationship Id="rId61" Type="http://schemas.openxmlformats.org/officeDocument/2006/relationships/notesSlide" Target="../notesSlides/notesSlide57.xml"/><Relationship Id="rId19" Type="http://schemas.openxmlformats.org/officeDocument/2006/relationships/tags" Target="../tags/tag1509.xml"/><Relationship Id="rId14" Type="http://schemas.openxmlformats.org/officeDocument/2006/relationships/tags" Target="../tags/tag1504.xml"/><Relationship Id="rId22" Type="http://schemas.openxmlformats.org/officeDocument/2006/relationships/tags" Target="../tags/tag1512.xml"/><Relationship Id="rId27" Type="http://schemas.openxmlformats.org/officeDocument/2006/relationships/tags" Target="../tags/tag1517.xml"/><Relationship Id="rId30" Type="http://schemas.openxmlformats.org/officeDocument/2006/relationships/tags" Target="../tags/tag1520.xml"/><Relationship Id="rId35" Type="http://schemas.openxmlformats.org/officeDocument/2006/relationships/tags" Target="../tags/tag1525.xml"/><Relationship Id="rId43" Type="http://schemas.openxmlformats.org/officeDocument/2006/relationships/tags" Target="../tags/tag1533.xml"/><Relationship Id="rId48" Type="http://schemas.openxmlformats.org/officeDocument/2006/relationships/tags" Target="../tags/tag1538.xml"/><Relationship Id="rId56" Type="http://schemas.openxmlformats.org/officeDocument/2006/relationships/tags" Target="../tags/tag1546.xml"/><Relationship Id="rId64" Type="http://schemas.openxmlformats.org/officeDocument/2006/relationships/hyperlink" Target="https://www.sfa.gov.sg/fromSGtoSG/our-sg-food-story" TargetMode="External"/><Relationship Id="rId69" Type="http://schemas.openxmlformats.org/officeDocument/2006/relationships/hyperlink" Target="https://business.columbia.edu/faculty/people/gernot-wagner" TargetMode="External"/><Relationship Id="rId8" Type="http://schemas.openxmlformats.org/officeDocument/2006/relationships/tags" Target="../tags/tag1498.xml"/><Relationship Id="rId51" Type="http://schemas.openxmlformats.org/officeDocument/2006/relationships/tags" Target="../tags/tag1541.xml"/><Relationship Id="rId72" Type="http://schemas.openxmlformats.org/officeDocument/2006/relationships/hyperlink" Target="https://www.foodprocessing.com/ingredients/animal-proteins/news/55127238/in-a-small-way-uk-is-first-european-country-to-approve-cultured-meat" TargetMode="External"/><Relationship Id="rId3" Type="http://schemas.openxmlformats.org/officeDocument/2006/relationships/tags" Target="../tags/tag1493.xml"/><Relationship Id="rId12" Type="http://schemas.openxmlformats.org/officeDocument/2006/relationships/tags" Target="../tags/tag1502.xml"/><Relationship Id="rId17" Type="http://schemas.openxmlformats.org/officeDocument/2006/relationships/tags" Target="../tags/tag1507.xml"/><Relationship Id="rId25" Type="http://schemas.openxmlformats.org/officeDocument/2006/relationships/tags" Target="../tags/tag1515.xml"/><Relationship Id="rId33" Type="http://schemas.openxmlformats.org/officeDocument/2006/relationships/tags" Target="../tags/tag1523.xml"/><Relationship Id="rId38" Type="http://schemas.openxmlformats.org/officeDocument/2006/relationships/tags" Target="../tags/tag1528.xml"/><Relationship Id="rId46" Type="http://schemas.openxmlformats.org/officeDocument/2006/relationships/tags" Target="../tags/tag1536.xml"/><Relationship Id="rId59" Type="http://schemas.openxmlformats.org/officeDocument/2006/relationships/tags" Target="../tags/tag1549.xml"/><Relationship Id="rId67" Type="http://schemas.openxmlformats.org/officeDocument/2006/relationships/hyperlink" Target="https://gfieurope.org/blog/denmark-publishes-worlds-first-national-action-plan-for-plant-based-foods/" TargetMode="External"/><Relationship Id="rId20" Type="http://schemas.openxmlformats.org/officeDocument/2006/relationships/tags" Target="../tags/tag1510.xml"/><Relationship Id="rId41" Type="http://schemas.openxmlformats.org/officeDocument/2006/relationships/tags" Target="../tags/tag1531.xml"/><Relationship Id="rId54" Type="http://schemas.openxmlformats.org/officeDocument/2006/relationships/tags" Target="../tags/tag1544.xml"/><Relationship Id="rId62" Type="http://schemas.openxmlformats.org/officeDocument/2006/relationships/oleObject" Target="../embeddings/oleObject71.bin"/><Relationship Id="rId70" Type="http://schemas.openxmlformats.org/officeDocument/2006/relationships/hyperlink" Target="https://business.columbia.edu/insights/climate/cki" TargetMode="External"/><Relationship Id="rId75" Type="http://schemas.openxmlformats.org/officeDocument/2006/relationships/hyperlink" Target="https://www.publicdomainpictures.net/en/view-image.php?image=119661&amp;picture=denmark-flag" TargetMode="External"/><Relationship Id="rId1" Type="http://schemas.openxmlformats.org/officeDocument/2006/relationships/tags" Target="../tags/tag1491.xml"/><Relationship Id="rId6" Type="http://schemas.openxmlformats.org/officeDocument/2006/relationships/tags" Target="../tags/tag1496.xml"/><Relationship Id="rId15" Type="http://schemas.openxmlformats.org/officeDocument/2006/relationships/tags" Target="../tags/tag1505.xml"/><Relationship Id="rId23" Type="http://schemas.openxmlformats.org/officeDocument/2006/relationships/tags" Target="../tags/tag1513.xml"/><Relationship Id="rId28" Type="http://schemas.openxmlformats.org/officeDocument/2006/relationships/tags" Target="../tags/tag1518.xml"/><Relationship Id="rId36" Type="http://schemas.openxmlformats.org/officeDocument/2006/relationships/tags" Target="../tags/tag1526.xml"/><Relationship Id="rId49" Type="http://schemas.openxmlformats.org/officeDocument/2006/relationships/tags" Target="../tags/tag1539.xml"/><Relationship Id="rId57" Type="http://schemas.openxmlformats.org/officeDocument/2006/relationships/tags" Target="../tags/tag1547.xml"/><Relationship Id="rId10" Type="http://schemas.openxmlformats.org/officeDocument/2006/relationships/tags" Target="../tags/tag1500.xml"/><Relationship Id="rId31" Type="http://schemas.openxmlformats.org/officeDocument/2006/relationships/tags" Target="../tags/tag1521.xml"/><Relationship Id="rId44" Type="http://schemas.openxmlformats.org/officeDocument/2006/relationships/tags" Target="../tags/tag1534.xml"/><Relationship Id="rId52" Type="http://schemas.openxmlformats.org/officeDocument/2006/relationships/tags" Target="../tags/tag1542.xml"/><Relationship Id="rId60" Type="http://schemas.openxmlformats.org/officeDocument/2006/relationships/slideLayout" Target="../slideLayouts/slideLayout7.xml"/><Relationship Id="rId65" Type="http://schemas.openxmlformats.org/officeDocument/2006/relationships/hyperlink" Target="https://www.a-star.edu.sg/Research/funding-opportunities/singapore-food-story-theme-2-future-foods---2nd-seed-grant-call" TargetMode="External"/><Relationship Id="rId73" Type="http://schemas.openxmlformats.org/officeDocument/2006/relationships/chart" Target="../charts/chart54.xml"/><Relationship Id="rId4" Type="http://schemas.openxmlformats.org/officeDocument/2006/relationships/tags" Target="../tags/tag1494.xml"/><Relationship Id="rId9" Type="http://schemas.openxmlformats.org/officeDocument/2006/relationships/tags" Target="../tags/tag1499.xml"/><Relationship Id="rId13" Type="http://schemas.openxmlformats.org/officeDocument/2006/relationships/tags" Target="../tags/tag1503.xml"/><Relationship Id="rId18" Type="http://schemas.openxmlformats.org/officeDocument/2006/relationships/tags" Target="../tags/tag1508.xml"/><Relationship Id="rId39" Type="http://schemas.openxmlformats.org/officeDocument/2006/relationships/tags" Target="../tags/tag1529.xml"/><Relationship Id="rId34" Type="http://schemas.openxmlformats.org/officeDocument/2006/relationships/tags" Target="../tags/tag1524.xml"/><Relationship Id="rId50" Type="http://schemas.openxmlformats.org/officeDocument/2006/relationships/tags" Target="../tags/tag1540.xml"/><Relationship Id="rId55" Type="http://schemas.openxmlformats.org/officeDocument/2006/relationships/tags" Target="../tags/tag1545.xml"/><Relationship Id="rId7" Type="http://schemas.openxmlformats.org/officeDocument/2006/relationships/tags" Target="../tags/tag1497.xml"/><Relationship Id="rId71" Type="http://schemas.openxmlformats.org/officeDocument/2006/relationships/hyperlink" Target="https://business.columbia.edu/insights/climate/sustainable-proteins"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150.jpg"/><Relationship Id="rId13" Type="http://schemas.openxmlformats.org/officeDocument/2006/relationships/image" Target="../media/image153.jpeg"/><Relationship Id="rId3" Type="http://schemas.openxmlformats.org/officeDocument/2006/relationships/slideLayout" Target="../slideLayouts/slideLayout7.xml"/><Relationship Id="rId7" Type="http://schemas.openxmlformats.org/officeDocument/2006/relationships/image" Target="../media/image149.jpeg"/><Relationship Id="rId12" Type="http://schemas.openxmlformats.org/officeDocument/2006/relationships/image" Target="../media/image152.png"/><Relationship Id="rId17" Type="http://schemas.openxmlformats.org/officeDocument/2006/relationships/image" Target="../media/image157.jpeg"/><Relationship Id="rId2" Type="http://schemas.openxmlformats.org/officeDocument/2006/relationships/tags" Target="../tags/tag1551.xml"/><Relationship Id="rId16" Type="http://schemas.openxmlformats.org/officeDocument/2006/relationships/image" Target="../media/image156.jpeg"/><Relationship Id="rId1" Type="http://schemas.openxmlformats.org/officeDocument/2006/relationships/tags" Target="../tags/tag1550.xml"/><Relationship Id="rId6" Type="http://schemas.openxmlformats.org/officeDocument/2006/relationships/image" Target="../media/image1.emf"/><Relationship Id="rId11" Type="http://schemas.openxmlformats.org/officeDocument/2006/relationships/hyperlink" Target="mailto:gwagner@Columbia.edu" TargetMode="External"/><Relationship Id="rId5" Type="http://schemas.openxmlformats.org/officeDocument/2006/relationships/oleObject" Target="../embeddings/oleObject72.bin"/><Relationship Id="rId15" Type="http://schemas.openxmlformats.org/officeDocument/2006/relationships/image" Target="../media/image155.jpeg"/><Relationship Id="rId10" Type="http://schemas.openxmlformats.org/officeDocument/2006/relationships/image" Target="../media/image151.jpeg"/><Relationship Id="rId4" Type="http://schemas.openxmlformats.org/officeDocument/2006/relationships/notesSlide" Target="../notesSlides/notesSlide58.xml"/><Relationship Id="rId9" Type="http://schemas.openxmlformats.org/officeDocument/2006/relationships/hyperlink" Target="mailto:hk2901@Columbia.edu" TargetMode="External"/><Relationship Id="rId14" Type="http://schemas.openxmlformats.org/officeDocument/2006/relationships/image" Target="../media/image154.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553.xml"/><Relationship Id="rId1" Type="http://schemas.openxmlformats.org/officeDocument/2006/relationships/tags" Target="../tags/tag1552.xml"/><Relationship Id="rId5" Type="http://schemas.openxmlformats.org/officeDocument/2006/relationships/image" Target="../media/image10.emf"/><Relationship Id="rId4" Type="http://schemas.openxmlformats.org/officeDocument/2006/relationships/oleObject" Target="../embeddings/oleObject73.bin"/></Relationships>
</file>

<file path=ppt/slides/_rels/slide64.xml.rels><?xml version="1.0" encoding="UTF-8" standalone="yes"?>
<Relationships xmlns="http://schemas.openxmlformats.org/package/2006/relationships"><Relationship Id="rId8" Type="http://schemas.openxmlformats.org/officeDocument/2006/relationships/hyperlink" Target="https://business.columbia.edu/faculty/people/gernot-wagner" TargetMode="External"/><Relationship Id="rId13" Type="http://schemas.openxmlformats.org/officeDocument/2006/relationships/image" Target="../media/image159.png"/><Relationship Id="rId3" Type="http://schemas.openxmlformats.org/officeDocument/2006/relationships/slideLayout" Target="../slideLayouts/slideLayout7.xml"/><Relationship Id="rId7" Type="http://schemas.openxmlformats.org/officeDocument/2006/relationships/hyperlink" Target="https://pubmed.ncbi.nlm.nih.gov/38719536/" TargetMode="External"/><Relationship Id="rId12" Type="http://schemas.openxmlformats.org/officeDocument/2006/relationships/image" Target="../media/image23.png"/><Relationship Id="rId2" Type="http://schemas.openxmlformats.org/officeDocument/2006/relationships/tags" Target="../tags/tag1555.xml"/><Relationship Id="rId16" Type="http://schemas.openxmlformats.org/officeDocument/2006/relationships/image" Target="../media/image162.svg"/><Relationship Id="rId1" Type="http://schemas.openxmlformats.org/officeDocument/2006/relationships/tags" Target="../tags/tag1554.xml"/><Relationship Id="rId6" Type="http://schemas.openxmlformats.org/officeDocument/2006/relationships/hyperlink" Target="https://www.unep.org/resources/whats-cooking-assessment-potential-impacts-selected-novel-alternatives-conventional" TargetMode="External"/><Relationship Id="rId11" Type="http://schemas.openxmlformats.org/officeDocument/2006/relationships/image" Target="../media/image24.png"/><Relationship Id="rId5" Type="http://schemas.openxmlformats.org/officeDocument/2006/relationships/image" Target="../media/image158.emf"/><Relationship Id="rId15" Type="http://schemas.openxmlformats.org/officeDocument/2006/relationships/image" Target="../media/image161.png"/><Relationship Id="rId10" Type="http://schemas.openxmlformats.org/officeDocument/2006/relationships/hyperlink" Target="https://business.columbia.edu/insights/climate/sustainable-proteins" TargetMode="External"/><Relationship Id="rId4" Type="http://schemas.openxmlformats.org/officeDocument/2006/relationships/oleObject" Target="../embeddings/oleObject74.bin"/><Relationship Id="rId9" Type="http://schemas.openxmlformats.org/officeDocument/2006/relationships/hyperlink" Target="https://business.columbia.edu/insights/climate/cki" TargetMode="External"/><Relationship Id="rId14" Type="http://schemas.openxmlformats.org/officeDocument/2006/relationships/image" Target="../media/image160.svg"/></Relationships>
</file>

<file path=ppt/slides/_rels/slide65.xml.rels><?xml version="1.0" encoding="UTF-8" standalone="yes"?>
<Relationships xmlns="http://schemas.openxmlformats.org/package/2006/relationships"><Relationship Id="rId8" Type="http://schemas.openxmlformats.org/officeDocument/2006/relationships/hyperlink" Target="https://bluefood.earth/science/" TargetMode="External"/><Relationship Id="rId13" Type="http://schemas.openxmlformats.org/officeDocument/2006/relationships/hyperlink" Target="https://business.columbia.edu/insights/climate/cki" TargetMode="External"/><Relationship Id="rId18" Type="http://schemas.openxmlformats.org/officeDocument/2006/relationships/image" Target="../media/image166.svg"/><Relationship Id="rId3" Type="http://schemas.openxmlformats.org/officeDocument/2006/relationships/tags" Target="../tags/tag1558.xml"/><Relationship Id="rId21" Type="http://schemas.openxmlformats.org/officeDocument/2006/relationships/image" Target="../media/image169.png"/><Relationship Id="rId7" Type="http://schemas.openxmlformats.org/officeDocument/2006/relationships/image" Target="../media/image10.emf"/><Relationship Id="rId12" Type="http://schemas.openxmlformats.org/officeDocument/2006/relationships/hyperlink" Target="https://business.columbia.edu/faculty/people/gernot-wagner" TargetMode="External"/><Relationship Id="rId17" Type="http://schemas.openxmlformats.org/officeDocument/2006/relationships/image" Target="../media/image165.png"/><Relationship Id="rId2" Type="http://schemas.openxmlformats.org/officeDocument/2006/relationships/tags" Target="../tags/tag1557.xml"/><Relationship Id="rId16" Type="http://schemas.openxmlformats.org/officeDocument/2006/relationships/image" Target="../media/image164.svg"/><Relationship Id="rId20" Type="http://schemas.openxmlformats.org/officeDocument/2006/relationships/image" Target="../media/image168.svg"/><Relationship Id="rId1" Type="http://schemas.openxmlformats.org/officeDocument/2006/relationships/tags" Target="../tags/tag1556.xml"/><Relationship Id="rId6" Type="http://schemas.openxmlformats.org/officeDocument/2006/relationships/oleObject" Target="../embeddings/oleObject75.bin"/><Relationship Id="rId11" Type="http://schemas.openxmlformats.org/officeDocument/2006/relationships/hyperlink" Target="https://www.wwf.org.uk/what-we-do/aquaculture/aquafeed" TargetMode="External"/><Relationship Id="rId5" Type="http://schemas.openxmlformats.org/officeDocument/2006/relationships/notesSlide" Target="../notesSlides/notesSlide59.xml"/><Relationship Id="rId15" Type="http://schemas.openxmlformats.org/officeDocument/2006/relationships/image" Target="../media/image163.png"/><Relationship Id="rId23" Type="http://schemas.openxmlformats.org/officeDocument/2006/relationships/image" Target="../media/image171.jpeg"/><Relationship Id="rId10" Type="http://schemas.openxmlformats.org/officeDocument/2006/relationships/hyperlink" Target="https://gfieurope.org/blog/denmark-publishes-worlds-first-national-action-plan-for-plant-based-foods/" TargetMode="External"/><Relationship Id="rId19" Type="http://schemas.openxmlformats.org/officeDocument/2006/relationships/image" Target="../media/image167.png"/><Relationship Id="rId4" Type="http://schemas.openxmlformats.org/officeDocument/2006/relationships/slideLayout" Target="../slideLayouts/slideLayout7.xml"/><Relationship Id="rId9" Type="http://schemas.openxmlformats.org/officeDocument/2006/relationships/hyperlink" Target="https://www.eitfood.eu/blog/fish-feed-why-we-need-sustainable-alternatives" TargetMode="External"/><Relationship Id="rId14" Type="http://schemas.openxmlformats.org/officeDocument/2006/relationships/hyperlink" Target="https://business.columbia.edu/insights/climate/sustainable-proteins" TargetMode="External"/><Relationship Id="rId22" Type="http://schemas.openxmlformats.org/officeDocument/2006/relationships/image" Target="../media/image170.sv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60.xml"/><Relationship Id="rId1" Type="http://schemas.openxmlformats.org/officeDocument/2006/relationships/tags" Target="../tags/tag1559.xml"/><Relationship Id="rId6" Type="http://schemas.openxmlformats.org/officeDocument/2006/relationships/image" Target="../media/image1.emf"/><Relationship Id="rId5" Type="http://schemas.openxmlformats.org/officeDocument/2006/relationships/oleObject" Target="../embeddings/oleObject76.bin"/><Relationship Id="rId4"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tags" Target="../tags/tag118.xml"/><Relationship Id="rId18" Type="http://schemas.openxmlformats.org/officeDocument/2006/relationships/image" Target="../media/image15.emf"/><Relationship Id="rId26" Type="http://schemas.openxmlformats.org/officeDocument/2006/relationships/hyperlink" Target="https://business.columbia.edu/insights/climate/sustainable-proteins" TargetMode="External"/><Relationship Id="rId3" Type="http://schemas.openxmlformats.org/officeDocument/2006/relationships/tags" Target="../tags/tag108.xml"/><Relationship Id="rId21" Type="http://schemas.openxmlformats.org/officeDocument/2006/relationships/hyperlink" Target="https://www.newprotein.net/news/global-plant-protein-a-brief-outlook" TargetMode="External"/><Relationship Id="rId7" Type="http://schemas.openxmlformats.org/officeDocument/2006/relationships/tags" Target="../tags/tag112.xml"/><Relationship Id="rId12" Type="http://schemas.openxmlformats.org/officeDocument/2006/relationships/tags" Target="../tags/tag117.xml"/><Relationship Id="rId17" Type="http://schemas.openxmlformats.org/officeDocument/2006/relationships/oleObject" Target="../embeddings/oleObject17.bin"/><Relationship Id="rId25" Type="http://schemas.openxmlformats.org/officeDocument/2006/relationships/hyperlink" Target="https://business.columbia.edu/insights/climate/cki" TargetMode="External"/><Relationship Id="rId2" Type="http://schemas.openxmlformats.org/officeDocument/2006/relationships/tags" Target="../tags/tag107.xml"/><Relationship Id="rId16" Type="http://schemas.openxmlformats.org/officeDocument/2006/relationships/notesSlide" Target="../notesSlides/notesSlide5.xml"/><Relationship Id="rId20" Type="http://schemas.openxmlformats.org/officeDocument/2006/relationships/hyperlink" Target="https://www.fao.org/newsroom/detail/meat-eggs-and-milk-essential-source-of-nutrients-new-fao-report-says-250423/en" TargetMode="Externa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tags" Target="../tags/tag116.xml"/><Relationship Id="rId24" Type="http://schemas.openxmlformats.org/officeDocument/2006/relationships/hyperlink" Target="https://business.columbia.edu/faculty/people/gernot-wagner" TargetMode="External"/><Relationship Id="rId5" Type="http://schemas.openxmlformats.org/officeDocument/2006/relationships/tags" Target="../tags/tag110.xml"/><Relationship Id="rId15" Type="http://schemas.openxmlformats.org/officeDocument/2006/relationships/slideLayout" Target="../slideLayouts/slideLayout8.xml"/><Relationship Id="rId23" Type="http://schemas.openxmlformats.org/officeDocument/2006/relationships/hyperlink" Target="https://openknowledge.fao.org/server/api/core/bitstreams/9df19f53-b931-4d04-acd3-58a71c6b1a5b/content/sofia/2022/world-fisheries-aquaculture-production.html" TargetMode="External"/><Relationship Id="rId10" Type="http://schemas.openxmlformats.org/officeDocument/2006/relationships/tags" Target="../tags/tag115.xml"/><Relationship Id="rId19" Type="http://schemas.openxmlformats.org/officeDocument/2006/relationships/hyperlink" Target="https://www.nature.com/articles/s43016-021-00358-x" TargetMode="External"/><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tags" Target="../tags/tag119.xml"/><Relationship Id="rId22" Type="http://schemas.openxmlformats.org/officeDocument/2006/relationships/hyperlink" Target="https://wwf.panda.org/discover/our_focus/food_practice/sustainable_production/soy/" TargetMode="External"/></Relationships>
</file>

<file path=ppt/slides/_rels/slide8.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tags" Target="../tags/tag132.xml"/><Relationship Id="rId18" Type="http://schemas.openxmlformats.org/officeDocument/2006/relationships/tags" Target="../tags/tag137.xml"/><Relationship Id="rId26" Type="http://schemas.openxmlformats.org/officeDocument/2006/relationships/hyperlink" Target="https://business.columbia.edu/faculty/people/gernot-wagner" TargetMode="External"/><Relationship Id="rId3" Type="http://schemas.openxmlformats.org/officeDocument/2006/relationships/tags" Target="../tags/tag122.xml"/><Relationship Id="rId21" Type="http://schemas.openxmlformats.org/officeDocument/2006/relationships/notesSlide" Target="../notesSlides/notesSlide6.xml"/><Relationship Id="rId7" Type="http://schemas.openxmlformats.org/officeDocument/2006/relationships/tags" Target="../tags/tag126.xml"/><Relationship Id="rId12" Type="http://schemas.openxmlformats.org/officeDocument/2006/relationships/tags" Target="../tags/tag131.xml"/><Relationship Id="rId17" Type="http://schemas.openxmlformats.org/officeDocument/2006/relationships/tags" Target="../tags/tag136.xml"/><Relationship Id="rId25" Type="http://schemas.openxmlformats.org/officeDocument/2006/relationships/hyperlink" Target="https://www.wri.org/insights/just-7-commodities-replaced-area-forest-twice-size-germany-between-2001-and-2015" TargetMode="External"/><Relationship Id="rId2" Type="http://schemas.openxmlformats.org/officeDocument/2006/relationships/tags" Target="../tags/tag121.xml"/><Relationship Id="rId16" Type="http://schemas.openxmlformats.org/officeDocument/2006/relationships/tags" Target="../tags/tag135.xml"/><Relationship Id="rId20" Type="http://schemas.openxmlformats.org/officeDocument/2006/relationships/slideLayout" Target="../slideLayouts/slideLayout7.xml"/><Relationship Id="rId29" Type="http://schemas.openxmlformats.org/officeDocument/2006/relationships/chart" Target="../charts/chart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30.xml"/><Relationship Id="rId24" Type="http://schemas.openxmlformats.org/officeDocument/2006/relationships/hyperlink" Target="https://www.fao.org/faostat/en/#home" TargetMode="External"/><Relationship Id="rId5" Type="http://schemas.openxmlformats.org/officeDocument/2006/relationships/tags" Target="../tags/tag124.xml"/><Relationship Id="rId15" Type="http://schemas.openxmlformats.org/officeDocument/2006/relationships/tags" Target="../tags/tag134.xml"/><Relationship Id="rId23" Type="http://schemas.openxmlformats.org/officeDocument/2006/relationships/image" Target="../media/image10.emf"/><Relationship Id="rId28" Type="http://schemas.openxmlformats.org/officeDocument/2006/relationships/hyperlink" Target="https://business.columbia.edu/insights/climate/sustainable-proteins" TargetMode="External"/><Relationship Id="rId10" Type="http://schemas.openxmlformats.org/officeDocument/2006/relationships/tags" Target="../tags/tag129.xml"/><Relationship Id="rId19" Type="http://schemas.openxmlformats.org/officeDocument/2006/relationships/tags" Target="../tags/tag138.xml"/><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tags" Target="../tags/tag133.xml"/><Relationship Id="rId22" Type="http://schemas.openxmlformats.org/officeDocument/2006/relationships/oleObject" Target="../embeddings/oleObject18.bin"/><Relationship Id="rId27" Type="http://schemas.openxmlformats.org/officeDocument/2006/relationships/hyperlink" Target="https://business.columbia.edu/insights/climate/cki" TargetMode="External"/></Relationships>
</file>

<file path=ppt/slides/_rels/slide9.xml.rels><?xml version="1.0" encoding="UTF-8" standalone="yes"?>
<Relationships xmlns="http://schemas.openxmlformats.org/package/2006/relationships"><Relationship Id="rId26" Type="http://schemas.openxmlformats.org/officeDocument/2006/relationships/tags" Target="../tags/tag164.xml"/><Relationship Id="rId21" Type="http://schemas.openxmlformats.org/officeDocument/2006/relationships/tags" Target="../tags/tag159.xml"/><Relationship Id="rId34" Type="http://schemas.openxmlformats.org/officeDocument/2006/relationships/tags" Target="../tags/tag172.xml"/><Relationship Id="rId42" Type="http://schemas.openxmlformats.org/officeDocument/2006/relationships/tags" Target="../tags/tag180.xml"/><Relationship Id="rId47" Type="http://schemas.openxmlformats.org/officeDocument/2006/relationships/tags" Target="../tags/tag185.xml"/><Relationship Id="rId50" Type="http://schemas.openxmlformats.org/officeDocument/2006/relationships/tags" Target="../tags/tag188.xml"/><Relationship Id="rId55" Type="http://schemas.openxmlformats.org/officeDocument/2006/relationships/tags" Target="../tags/tag193.xml"/><Relationship Id="rId63" Type="http://schemas.openxmlformats.org/officeDocument/2006/relationships/hyperlink" Target="https://business.columbia.edu/faculty/people/gernot-wagner" TargetMode="External"/><Relationship Id="rId7" Type="http://schemas.openxmlformats.org/officeDocument/2006/relationships/tags" Target="../tags/tag145.xml"/><Relationship Id="rId2" Type="http://schemas.openxmlformats.org/officeDocument/2006/relationships/tags" Target="../tags/tag140.xml"/><Relationship Id="rId16" Type="http://schemas.openxmlformats.org/officeDocument/2006/relationships/tags" Target="../tags/tag154.xml"/><Relationship Id="rId29" Type="http://schemas.openxmlformats.org/officeDocument/2006/relationships/tags" Target="../tags/tag167.xml"/><Relationship Id="rId11" Type="http://schemas.openxmlformats.org/officeDocument/2006/relationships/tags" Target="../tags/tag149.xml"/><Relationship Id="rId24" Type="http://schemas.openxmlformats.org/officeDocument/2006/relationships/tags" Target="../tags/tag162.xml"/><Relationship Id="rId32" Type="http://schemas.openxmlformats.org/officeDocument/2006/relationships/tags" Target="../tags/tag170.xml"/><Relationship Id="rId37" Type="http://schemas.openxmlformats.org/officeDocument/2006/relationships/tags" Target="../tags/tag175.xml"/><Relationship Id="rId40" Type="http://schemas.openxmlformats.org/officeDocument/2006/relationships/tags" Target="../tags/tag178.xml"/><Relationship Id="rId45" Type="http://schemas.openxmlformats.org/officeDocument/2006/relationships/tags" Target="../tags/tag183.xml"/><Relationship Id="rId53" Type="http://schemas.openxmlformats.org/officeDocument/2006/relationships/tags" Target="../tags/tag191.xml"/><Relationship Id="rId58" Type="http://schemas.openxmlformats.org/officeDocument/2006/relationships/oleObject" Target="../embeddings/oleObject19.bin"/><Relationship Id="rId66" Type="http://schemas.openxmlformats.org/officeDocument/2006/relationships/chart" Target="../charts/chart3.xml"/><Relationship Id="rId5" Type="http://schemas.openxmlformats.org/officeDocument/2006/relationships/tags" Target="../tags/tag143.xml"/><Relationship Id="rId61" Type="http://schemas.openxmlformats.org/officeDocument/2006/relationships/hyperlink" Target="https://ourworldindata.org/meat-production" TargetMode="External"/><Relationship Id="rId19" Type="http://schemas.openxmlformats.org/officeDocument/2006/relationships/tags" Target="../tags/tag157.xml"/><Relationship Id="rId14" Type="http://schemas.openxmlformats.org/officeDocument/2006/relationships/tags" Target="../tags/tag152.xml"/><Relationship Id="rId22" Type="http://schemas.openxmlformats.org/officeDocument/2006/relationships/tags" Target="../tags/tag160.xml"/><Relationship Id="rId27" Type="http://schemas.openxmlformats.org/officeDocument/2006/relationships/tags" Target="../tags/tag165.xml"/><Relationship Id="rId30" Type="http://schemas.openxmlformats.org/officeDocument/2006/relationships/tags" Target="../tags/tag168.xml"/><Relationship Id="rId35" Type="http://schemas.openxmlformats.org/officeDocument/2006/relationships/tags" Target="../tags/tag173.xml"/><Relationship Id="rId43" Type="http://schemas.openxmlformats.org/officeDocument/2006/relationships/tags" Target="../tags/tag181.xml"/><Relationship Id="rId48" Type="http://schemas.openxmlformats.org/officeDocument/2006/relationships/tags" Target="../tags/tag186.xml"/><Relationship Id="rId56" Type="http://schemas.openxmlformats.org/officeDocument/2006/relationships/slideLayout" Target="../slideLayouts/slideLayout7.xml"/><Relationship Id="rId64" Type="http://schemas.openxmlformats.org/officeDocument/2006/relationships/hyperlink" Target="https://business.columbia.edu/insights/climate/cki" TargetMode="External"/><Relationship Id="rId8" Type="http://schemas.openxmlformats.org/officeDocument/2006/relationships/tags" Target="../tags/tag146.xml"/><Relationship Id="rId51" Type="http://schemas.openxmlformats.org/officeDocument/2006/relationships/tags" Target="../tags/tag189.xml"/><Relationship Id="rId3" Type="http://schemas.openxmlformats.org/officeDocument/2006/relationships/tags" Target="../tags/tag141.xml"/><Relationship Id="rId12" Type="http://schemas.openxmlformats.org/officeDocument/2006/relationships/tags" Target="../tags/tag150.xml"/><Relationship Id="rId17" Type="http://schemas.openxmlformats.org/officeDocument/2006/relationships/tags" Target="../tags/tag155.xml"/><Relationship Id="rId25" Type="http://schemas.openxmlformats.org/officeDocument/2006/relationships/tags" Target="../tags/tag163.xml"/><Relationship Id="rId33" Type="http://schemas.openxmlformats.org/officeDocument/2006/relationships/tags" Target="../tags/tag171.xml"/><Relationship Id="rId38" Type="http://schemas.openxmlformats.org/officeDocument/2006/relationships/tags" Target="../tags/tag176.xml"/><Relationship Id="rId46" Type="http://schemas.openxmlformats.org/officeDocument/2006/relationships/tags" Target="../tags/tag184.xml"/><Relationship Id="rId59" Type="http://schemas.openxmlformats.org/officeDocument/2006/relationships/image" Target="../media/image10.emf"/><Relationship Id="rId20" Type="http://schemas.openxmlformats.org/officeDocument/2006/relationships/tags" Target="../tags/tag158.xml"/><Relationship Id="rId41" Type="http://schemas.openxmlformats.org/officeDocument/2006/relationships/tags" Target="../tags/tag179.xml"/><Relationship Id="rId54" Type="http://schemas.openxmlformats.org/officeDocument/2006/relationships/tags" Target="../tags/tag192.xml"/><Relationship Id="rId62" Type="http://schemas.openxmlformats.org/officeDocument/2006/relationships/hyperlink" Target="https://openknowledge.fao.org/server/api/core/bitstreams/a06a30d3-6e9d-4e9c-b4b7-29a6cc307208/content" TargetMode="External"/><Relationship Id="rId1" Type="http://schemas.openxmlformats.org/officeDocument/2006/relationships/tags" Target="../tags/tag139.xml"/><Relationship Id="rId6" Type="http://schemas.openxmlformats.org/officeDocument/2006/relationships/tags" Target="../tags/tag144.xml"/><Relationship Id="rId15" Type="http://schemas.openxmlformats.org/officeDocument/2006/relationships/tags" Target="../tags/tag153.xml"/><Relationship Id="rId23" Type="http://schemas.openxmlformats.org/officeDocument/2006/relationships/tags" Target="../tags/tag161.xml"/><Relationship Id="rId28" Type="http://schemas.openxmlformats.org/officeDocument/2006/relationships/tags" Target="../tags/tag166.xml"/><Relationship Id="rId36" Type="http://schemas.openxmlformats.org/officeDocument/2006/relationships/tags" Target="../tags/tag174.xml"/><Relationship Id="rId49" Type="http://schemas.openxmlformats.org/officeDocument/2006/relationships/tags" Target="../tags/tag187.xml"/><Relationship Id="rId57" Type="http://schemas.openxmlformats.org/officeDocument/2006/relationships/notesSlide" Target="../notesSlides/notesSlide7.xml"/><Relationship Id="rId10" Type="http://schemas.openxmlformats.org/officeDocument/2006/relationships/tags" Target="../tags/tag148.xml"/><Relationship Id="rId31" Type="http://schemas.openxmlformats.org/officeDocument/2006/relationships/tags" Target="../tags/tag169.xml"/><Relationship Id="rId44" Type="http://schemas.openxmlformats.org/officeDocument/2006/relationships/tags" Target="../tags/tag182.xml"/><Relationship Id="rId52" Type="http://schemas.openxmlformats.org/officeDocument/2006/relationships/tags" Target="../tags/tag190.xml"/><Relationship Id="rId60" Type="http://schemas.openxmlformats.org/officeDocument/2006/relationships/chart" Target="../charts/chart2.xml"/><Relationship Id="rId65" Type="http://schemas.openxmlformats.org/officeDocument/2006/relationships/hyperlink" Target="https://business.columbia.edu/insights/climate/sustainable-proteins" TargetMode="External"/><Relationship Id="rId4" Type="http://schemas.openxmlformats.org/officeDocument/2006/relationships/tags" Target="../tags/tag142.xml"/><Relationship Id="rId9" Type="http://schemas.openxmlformats.org/officeDocument/2006/relationships/tags" Target="../tags/tag147.xml"/><Relationship Id="rId13" Type="http://schemas.openxmlformats.org/officeDocument/2006/relationships/tags" Target="../tags/tag151.xml"/><Relationship Id="rId18" Type="http://schemas.openxmlformats.org/officeDocument/2006/relationships/tags" Target="../tags/tag156.xml"/><Relationship Id="rId39" Type="http://schemas.openxmlformats.org/officeDocument/2006/relationships/tags" Target="../tags/tag1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373C9B1-D482-A9EE-B213-50BDA6EC6008}"/>
              </a:ext>
              <a:ext uri="{C183D7F6-B498-43B3-948B-1728B52AA6E4}">
                <adec:decorative xmlns:adec="http://schemas.microsoft.com/office/drawing/2017/decorative" val="0"/>
              </a:ext>
            </a:extLst>
          </p:cNvPr>
          <p:cNvGraphicFramePr>
            <a:graphicFrameLocks/>
          </p:cNvGraphicFramePr>
          <p:nvPr>
            <p:custDataLst>
              <p:tags r:id="rId2"/>
            </p:custDataLst>
            <p:extLst>
              <p:ext uri="{D42A27DB-BD31-4B8C-83A1-F6EECF244321}">
                <p14:modId xmlns:p14="http://schemas.microsoft.com/office/powerpoint/2010/main" val="25831654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03" imgH="503" progId="TCLayout.ActiveDocument.1">
                  <p:embed/>
                </p:oleObj>
              </mc:Choice>
              <mc:Fallback>
                <p:oleObj name="think-cell Slide" r:id="rId5" imgW="503" imgH="503" progId="TCLayout.ActiveDocument.1">
                  <p:embed/>
                  <p:pic>
                    <p:nvPicPr>
                      <p:cNvPr id="7" name="think-cell data - do not delete" hidden="1">
                        <a:extLst>
                          <a:ext uri="{FF2B5EF4-FFF2-40B4-BE49-F238E27FC236}">
                            <a16:creationId xmlns:a16="http://schemas.microsoft.com/office/drawing/2014/main" id="{8373C9B1-D482-A9EE-B213-50BDA6EC6008}"/>
                          </a:ext>
                          <a:ext uri="{C183D7F6-B498-43B3-948B-1728B52AA6E4}">
                            <adec:decorative xmlns:adec="http://schemas.microsoft.com/office/drawing/2017/decorative" val="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2A7501-57ED-42A1-A874-B8B05F13756E}"/>
              </a:ext>
            </a:extLst>
          </p:cNvPr>
          <p:cNvSpPr>
            <a:spLocks noGrp="1"/>
          </p:cNvSpPr>
          <p:nvPr>
            <p:ph type="title"/>
          </p:nvPr>
        </p:nvSpPr>
        <p:spPr/>
        <p:txBody>
          <a:bodyPr vert="horz">
            <a:normAutofit fontScale="90000"/>
          </a:bodyPr>
          <a:lstStyle/>
          <a:p>
            <a:pPr>
              <a:lnSpc>
                <a:spcPct val="121832"/>
              </a:lnSpc>
              <a:spcBef>
                <a:spcPts val="600"/>
              </a:spcBef>
            </a:pPr>
            <a:r>
              <a:rPr lang="en-US" sz="4800" dirty="0"/>
              <a:t>Reconsidering Proteins</a:t>
            </a:r>
            <a:endParaRPr lang="en-US" dirty="0"/>
          </a:p>
        </p:txBody>
      </p:sp>
      <p:sp>
        <p:nvSpPr>
          <p:cNvPr id="3"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p:txBody>
          <a:bodyPr vert="horz" lIns="0" tIns="45720" rIns="91440" bIns="45720" rtlCol="0" anchor="t">
            <a:normAutofit fontScale="77500" lnSpcReduction="20000"/>
          </a:bodyPr>
          <a:lstStyle/>
          <a:p>
            <a:pPr>
              <a:lnSpc>
                <a:spcPct val="140350"/>
              </a:lnSpc>
            </a:pPr>
            <a:r>
              <a:rPr lang="en-US" dirty="0">
                <a:latin typeface="Arial"/>
                <a:cs typeface="Arial"/>
              </a:rPr>
              <a:t>Friedrich Sayn-Wittgenstein, Ariela Farchi Behar, Isabel Hoyos, Asya </a:t>
            </a:r>
            <a:r>
              <a:rPr lang="en-US" dirty="0" err="1">
                <a:latin typeface="Arial"/>
                <a:cs typeface="Arial"/>
              </a:rPr>
              <a:t>Ikizler</a:t>
            </a:r>
            <a:r>
              <a:rPr lang="en-US">
                <a:latin typeface="Arial"/>
                <a:cs typeface="Arial"/>
              </a:rPr>
              <a:t>, </a:t>
            </a:r>
            <a:r>
              <a:rPr lang="en-US" sz="2100">
                <a:latin typeface="Arial"/>
                <a:cs typeface="Arial"/>
              </a:rPr>
              <a:t>Elizabeth Robertson, </a:t>
            </a:r>
            <a:r>
              <a:rPr lang="en-US">
                <a:latin typeface="Arial"/>
                <a:cs typeface="Arial"/>
              </a:rPr>
              <a:t>M.A. Miller, Nadine </a:t>
            </a:r>
            <a:r>
              <a:rPr lang="en-US" err="1">
                <a:latin typeface="Arial"/>
                <a:cs typeface="Arial"/>
              </a:rPr>
              <a:t>Palmowski</a:t>
            </a:r>
            <a:r>
              <a:rPr lang="en-US">
                <a:latin typeface="Arial"/>
                <a:cs typeface="Arial"/>
              </a:rPr>
              <a:t>, </a:t>
            </a:r>
            <a:br>
              <a:rPr lang="en-US">
                <a:latin typeface="Arial"/>
                <a:cs typeface="Arial"/>
              </a:rPr>
            </a:br>
            <a:r>
              <a:rPr lang="en-US" err="1">
                <a:latin typeface="Arial"/>
                <a:cs typeface="Arial"/>
              </a:rPr>
              <a:t>Raissa</a:t>
            </a:r>
            <a:r>
              <a:rPr lang="en-US">
                <a:latin typeface="Arial"/>
                <a:cs typeface="Arial"/>
              </a:rPr>
              <a:t> </a:t>
            </a:r>
            <a:r>
              <a:rPr lang="en-US" err="1">
                <a:latin typeface="Arial"/>
                <a:cs typeface="Arial"/>
              </a:rPr>
              <a:t>Coan</a:t>
            </a:r>
            <a:r>
              <a:rPr lang="en-US">
                <a:latin typeface="Arial"/>
                <a:cs typeface="Arial"/>
              </a:rPr>
              <a:t> Ribeiro, </a:t>
            </a:r>
            <a:r>
              <a:rPr lang="en-US" err="1">
                <a:latin typeface="Arial"/>
                <a:cs typeface="Arial"/>
              </a:rPr>
              <a:t>Hyae</a:t>
            </a:r>
            <a:r>
              <a:rPr lang="en-US">
                <a:latin typeface="Arial"/>
                <a:cs typeface="Arial"/>
              </a:rPr>
              <a:t> </a:t>
            </a:r>
            <a:r>
              <a:rPr lang="en-US" err="1">
                <a:latin typeface="Arial"/>
                <a:cs typeface="Arial"/>
              </a:rPr>
              <a:t>Ryung</a:t>
            </a:r>
            <a:r>
              <a:rPr lang="en-US">
                <a:latin typeface="Arial"/>
                <a:cs typeface="Arial"/>
              </a:rPr>
              <a:t> Kim, and Gernot Wagner</a:t>
            </a:r>
          </a:p>
        </p:txBody>
      </p:sp>
      <p:sp>
        <p:nvSpPr>
          <p:cNvPr id="5"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a:xfrm>
            <a:off x="5280951" y="494787"/>
            <a:ext cx="6432630" cy="1181301"/>
          </a:xfrm>
        </p:spPr>
        <p:txBody>
          <a:bodyPr vert="horz" lIns="0" tIns="45720" rIns="91440" bIns="45720" rtlCol="0" anchor="t">
            <a:normAutofit/>
          </a:bodyPr>
          <a:lstStyle/>
          <a:p>
            <a:pPr>
              <a:lnSpc>
                <a:spcPct val="140350"/>
              </a:lnSpc>
            </a:pPr>
            <a:r>
              <a:rPr lang="en-US">
                <a:latin typeface="Arial"/>
                <a:cs typeface="Arial"/>
              </a:rPr>
              <a:t>6 October 2025</a:t>
            </a:r>
            <a:endParaRPr lang="en-US">
              <a:cs typeface="Arial" panose="020B0604020202020204" pitchFamily="34" charset="0"/>
            </a:endParaRPr>
          </a:p>
        </p:txBody>
      </p:sp>
    </p:spTree>
    <p:custDataLst>
      <p:tags r:id="rId1"/>
    </p:custDataLst>
    <p:extLst>
      <p:ext uri="{BB962C8B-B14F-4D97-AF65-F5344CB8AC3E}">
        <p14:creationId xmlns:p14="http://schemas.microsoft.com/office/powerpoint/2010/main" val="3479306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3657F-3B72-2152-A8A0-258711376E42}"/>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081AAB1-7C03-52D5-64A5-02979E8C88AB}"/>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5" name="think-cell data - do not delete" hidden="1">
                        <a:extLst>
                          <a:ext uri="{FF2B5EF4-FFF2-40B4-BE49-F238E27FC236}">
                            <a16:creationId xmlns:a16="http://schemas.microsoft.com/office/drawing/2014/main" id="{E081AAB1-7C03-52D5-64A5-02979E8C88A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119675DA-B6D1-62F1-D7A4-F459B00F143B}"/>
              </a:ext>
            </a:extLst>
          </p:cNvPr>
          <p:cNvSpPr>
            <a:spLocks noGrp="1"/>
          </p:cNvSpPr>
          <p:nvPr>
            <p:ph type="title"/>
          </p:nvPr>
        </p:nvSpPr>
        <p:spPr>
          <a:xfrm>
            <a:off x="330200" y="523318"/>
            <a:ext cx="11737474" cy="882788"/>
          </a:xfrm>
        </p:spPr>
        <p:txBody>
          <a:bodyPr vert="horz">
            <a:noAutofit/>
          </a:bodyPr>
          <a:lstStyle/>
          <a:p>
            <a:r>
              <a:rPr lang="en-US">
                <a:latin typeface="Arial" panose="020B0604020202020204" pitchFamily="34" charset="0"/>
                <a:cs typeface="Arial" panose="020B0604020202020204" pitchFamily="34" charset="0"/>
              </a:rPr>
              <a:t>Climate change impacts livestock health in a manner that impacts the entire animal protein value chain</a:t>
            </a:r>
          </a:p>
        </p:txBody>
      </p:sp>
      <p:grpSp>
        <p:nvGrpSpPr>
          <p:cNvPr id="16" name="btfpColumnHeaderBox223027">
            <a:extLst>
              <a:ext uri="{FF2B5EF4-FFF2-40B4-BE49-F238E27FC236}">
                <a16:creationId xmlns:a16="http://schemas.microsoft.com/office/drawing/2014/main" id="{9D3A6027-3CE3-3798-F21C-C32C7D0820A6}"/>
              </a:ext>
            </a:extLst>
          </p:cNvPr>
          <p:cNvGrpSpPr/>
          <p:nvPr>
            <p:custDataLst>
              <p:tags r:id="rId3"/>
            </p:custDataLst>
          </p:nvPr>
        </p:nvGrpSpPr>
        <p:grpSpPr>
          <a:xfrm>
            <a:off x="330200" y="1450253"/>
            <a:ext cx="9738182" cy="318997"/>
            <a:chOff x="6366272" y="1256029"/>
            <a:chExt cx="2477492" cy="334685"/>
          </a:xfrm>
        </p:grpSpPr>
        <p:sp>
          <p:nvSpPr>
            <p:cNvPr id="20" name="btfpColumnHeaderBoxText223027">
              <a:extLst>
                <a:ext uri="{FF2B5EF4-FFF2-40B4-BE49-F238E27FC236}">
                  <a16:creationId xmlns:a16="http://schemas.microsoft.com/office/drawing/2014/main" id="{1D224491-83BD-841F-2088-3F629FFF8D40}"/>
                </a:ext>
              </a:extLst>
            </p:cNvPr>
            <p:cNvSpPr txBox="1"/>
            <p:nvPr/>
          </p:nvSpPr>
          <p:spPr bwMode="gray">
            <a:xfrm>
              <a:off x="6366272" y="1256029"/>
              <a:ext cx="2464189" cy="334685"/>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latin typeface="Arial" panose="020B0604020202020204" pitchFamily="34" charset="0"/>
                  <a:cs typeface="Arial" panose="020B0604020202020204" pitchFamily="34" charset="0"/>
                </a:rPr>
                <a:t>The impacts affect farmers, animals, and consumers, economically, nutritionally, and health-wise</a:t>
              </a:r>
            </a:p>
          </p:txBody>
        </p:sp>
        <p:cxnSp>
          <p:nvCxnSpPr>
            <p:cNvPr id="21" name="btfpColumnHeaderBoxLine223027">
              <a:extLst>
                <a:ext uri="{FF2B5EF4-FFF2-40B4-BE49-F238E27FC236}">
                  <a16:creationId xmlns:a16="http://schemas.microsoft.com/office/drawing/2014/main" id="{97D979B6-3AB2-620C-C82E-7737042095EB}"/>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27" name="Picture 26" descr="A black background with a black square&#10;&#10;Description automatically generated with medium confidence">
            <a:extLst>
              <a:ext uri="{FF2B5EF4-FFF2-40B4-BE49-F238E27FC236}">
                <a16:creationId xmlns:a16="http://schemas.microsoft.com/office/drawing/2014/main" id="{B2BA7A9C-4C5C-EF2B-421C-567802D320FF}"/>
              </a:ext>
            </a:extLst>
          </p:cNvPr>
          <p:cNvPicPr>
            <a:picLocks noChangeAspect="1"/>
          </p:cNvPicPr>
          <p:nvPr/>
        </p:nvPicPr>
        <p:blipFill>
          <a:blip r:embed="rId9" cstate="print">
            <a:grayscl/>
            <a:extLst>
              <a:ext uri="{28A0092B-C50C-407E-A947-70E740481C1C}">
                <a14:useLocalDpi xmlns:a14="http://schemas.microsoft.com/office/drawing/2010/main"/>
              </a:ext>
            </a:extLst>
          </a:blip>
          <a:srcRect/>
          <a:stretch/>
        </p:blipFill>
        <p:spPr>
          <a:xfrm>
            <a:off x="3825350" y="3836334"/>
            <a:ext cx="481556" cy="471346"/>
          </a:xfrm>
          <a:prstGeom prst="rect">
            <a:avLst/>
          </a:prstGeom>
        </p:spPr>
      </p:pic>
      <p:pic>
        <p:nvPicPr>
          <p:cNvPr id="28" name="Picture 27" descr="A green wheat field logo&#10;&#10;Description automatically generated with medium confidence">
            <a:extLst>
              <a:ext uri="{FF2B5EF4-FFF2-40B4-BE49-F238E27FC236}">
                <a16:creationId xmlns:a16="http://schemas.microsoft.com/office/drawing/2014/main" id="{83A9D8F3-6177-A532-56BE-361D5AB3652A}"/>
              </a:ext>
            </a:extLst>
          </p:cNvPr>
          <p:cNvPicPr>
            <a:picLocks noChangeAspect="1"/>
          </p:cNvPicPr>
          <p:nvPr/>
        </p:nvPicPr>
        <p:blipFill>
          <a:blip r:embed="rId10" cstate="print">
            <a:biLevel thresh="75000"/>
            <a:extLst>
              <a:ext uri="{28A0092B-C50C-407E-A947-70E740481C1C}">
                <a14:useLocalDpi xmlns:a14="http://schemas.microsoft.com/office/drawing/2010/main"/>
              </a:ext>
            </a:extLst>
          </a:blip>
          <a:stretch>
            <a:fillRect/>
          </a:stretch>
        </p:blipFill>
        <p:spPr>
          <a:xfrm>
            <a:off x="3792310" y="2448600"/>
            <a:ext cx="540992" cy="500272"/>
          </a:xfrm>
          <a:prstGeom prst="rect">
            <a:avLst/>
          </a:prstGeom>
        </p:spPr>
      </p:pic>
      <p:pic>
        <p:nvPicPr>
          <p:cNvPr id="31" name="Picture 30" descr="A black background with a black square&#10;&#10;Description automatically generated with medium confidence">
            <a:extLst>
              <a:ext uri="{FF2B5EF4-FFF2-40B4-BE49-F238E27FC236}">
                <a16:creationId xmlns:a16="http://schemas.microsoft.com/office/drawing/2014/main" id="{E86A5AF5-E2E2-1F43-9239-CE3476587EB8}"/>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3825350" y="5214288"/>
            <a:ext cx="529594" cy="461979"/>
          </a:xfrm>
          <a:prstGeom prst="rect">
            <a:avLst/>
          </a:prstGeom>
        </p:spPr>
      </p:pic>
      <p:graphicFrame>
        <p:nvGraphicFramePr>
          <p:cNvPr id="35" name="Table 34">
            <a:extLst>
              <a:ext uri="{FF2B5EF4-FFF2-40B4-BE49-F238E27FC236}">
                <a16:creationId xmlns:a16="http://schemas.microsoft.com/office/drawing/2014/main" id="{289F601E-BDFB-6017-4A99-DED238532326}"/>
              </a:ext>
            </a:extLst>
          </p:cNvPr>
          <p:cNvGraphicFramePr>
            <a:graphicFrameLocks noGrp="1"/>
          </p:cNvGraphicFramePr>
          <p:nvPr>
            <p:extLst>
              <p:ext uri="{D42A27DB-BD31-4B8C-83A1-F6EECF244321}">
                <p14:modId xmlns:p14="http://schemas.microsoft.com/office/powerpoint/2010/main" val="2844200028"/>
              </p:ext>
            </p:extLst>
          </p:nvPr>
        </p:nvGraphicFramePr>
        <p:xfrm>
          <a:off x="4500783" y="2195816"/>
          <a:ext cx="5540704" cy="1005840"/>
        </p:xfrm>
        <a:graphic>
          <a:graphicData uri="http://schemas.openxmlformats.org/drawingml/2006/table">
            <a:tbl>
              <a:tblPr firstRow="1" bandRow="1">
                <a:tableStyleId>{0E3FDE45-AF77-4B5C-9715-49D594BDF05E}</a:tableStyleId>
              </a:tblPr>
              <a:tblGrid>
                <a:gridCol w="914916">
                  <a:extLst>
                    <a:ext uri="{9D8B030D-6E8A-4147-A177-3AD203B41FA5}">
                      <a16:colId xmlns:a16="http://schemas.microsoft.com/office/drawing/2014/main" val="1943417210"/>
                    </a:ext>
                  </a:extLst>
                </a:gridCol>
                <a:gridCol w="4625788">
                  <a:extLst>
                    <a:ext uri="{9D8B030D-6E8A-4147-A177-3AD203B41FA5}">
                      <a16:colId xmlns:a16="http://schemas.microsoft.com/office/drawing/2014/main" val="536184790"/>
                    </a:ext>
                  </a:extLst>
                </a:gridCol>
              </a:tblGrid>
              <a:tr h="909583">
                <a:tc>
                  <a:txBody>
                    <a:bodyPr/>
                    <a:lstStyle/>
                    <a:p>
                      <a:pPr marL="0" indent="0">
                        <a:buFont typeface="Arial" panose="020B0604020202020204" pitchFamily="34" charset="0"/>
                        <a:buNone/>
                      </a:pPr>
                      <a:r>
                        <a:rPr lang="en-US" sz="1200" b="1">
                          <a:solidFill>
                            <a:schemeClr val="tx1"/>
                          </a:solidFill>
                        </a:rPr>
                        <a:t>Livestock inputs</a:t>
                      </a:r>
                    </a:p>
                  </a:txBody>
                  <a:tcPr anchor="ctr">
                    <a:lnL w="38100" cap="flat" cmpd="sng" algn="ctr">
                      <a:solidFill>
                        <a:schemeClr val="accent6">
                          <a:lumMod val="75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buFont typeface="Arial" panose="020B0604020202020204" pitchFamily="34" charset="0"/>
                        <a:buChar char="•"/>
                      </a:pPr>
                      <a:r>
                        <a:rPr lang="en-US" sz="1200" b="0">
                          <a:solidFill>
                            <a:schemeClr val="tx1"/>
                          </a:solidFill>
                        </a:rPr>
                        <a:t>Increased energy use and cost of energy for livestock housing and management</a:t>
                      </a:r>
                    </a:p>
                    <a:p>
                      <a:pPr marL="285750" indent="-285750">
                        <a:spcBef>
                          <a:spcPts val="0"/>
                        </a:spcBef>
                        <a:buFont typeface="Arial" panose="020B0604020202020204" pitchFamily="34" charset="0"/>
                        <a:buChar char="•"/>
                      </a:pPr>
                      <a:r>
                        <a:rPr lang="en-US" sz="1200" b="0">
                          <a:solidFill>
                            <a:schemeClr val="tx1"/>
                          </a:solidFill>
                        </a:rPr>
                        <a:t>Increased cost of pasture crops and feed inputs from declining agricultural productivity</a:t>
                      </a:r>
                    </a:p>
                    <a:p>
                      <a:pPr marL="285750" indent="-285750">
                        <a:spcBef>
                          <a:spcPts val="0"/>
                        </a:spcBef>
                        <a:buFont typeface="Arial" panose="020B0604020202020204" pitchFamily="34" charset="0"/>
                        <a:buChar char="•"/>
                      </a:pPr>
                      <a:r>
                        <a:rPr lang="en-US" sz="1200" b="0">
                          <a:solidFill>
                            <a:schemeClr val="tx1"/>
                          </a:solidFill>
                        </a:rPr>
                        <a:t>Increased medical costs related to animal health</a:t>
                      </a:r>
                    </a:p>
                  </a:txBody>
                  <a:tcPr>
                    <a:lnL w="38100" cap="flat" cmpd="sng" algn="ctr">
                      <a:no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6860435"/>
                  </a:ext>
                </a:extLst>
              </a:tr>
            </a:tbl>
          </a:graphicData>
        </a:graphic>
      </p:graphicFrame>
      <p:graphicFrame>
        <p:nvGraphicFramePr>
          <p:cNvPr id="54" name="Table 53">
            <a:extLst>
              <a:ext uri="{FF2B5EF4-FFF2-40B4-BE49-F238E27FC236}">
                <a16:creationId xmlns:a16="http://schemas.microsoft.com/office/drawing/2014/main" id="{F7A523D7-F78A-B08D-EF1B-487A621DD785}"/>
              </a:ext>
            </a:extLst>
          </p:cNvPr>
          <p:cNvGraphicFramePr>
            <a:graphicFrameLocks noGrp="1"/>
          </p:cNvGraphicFramePr>
          <p:nvPr>
            <p:extLst>
              <p:ext uri="{D42A27DB-BD31-4B8C-83A1-F6EECF244321}">
                <p14:modId xmlns:p14="http://schemas.microsoft.com/office/powerpoint/2010/main" val="317825088"/>
              </p:ext>
            </p:extLst>
          </p:nvPr>
        </p:nvGraphicFramePr>
        <p:xfrm>
          <a:off x="4500783" y="3386207"/>
          <a:ext cx="5540704" cy="1371600"/>
        </p:xfrm>
        <a:graphic>
          <a:graphicData uri="http://schemas.openxmlformats.org/drawingml/2006/table">
            <a:tbl>
              <a:tblPr firstRow="1" bandRow="1">
                <a:tableStyleId>{0E3FDE45-AF77-4B5C-9715-49D594BDF05E}</a:tableStyleId>
              </a:tblPr>
              <a:tblGrid>
                <a:gridCol w="914917">
                  <a:extLst>
                    <a:ext uri="{9D8B030D-6E8A-4147-A177-3AD203B41FA5}">
                      <a16:colId xmlns:a16="http://schemas.microsoft.com/office/drawing/2014/main" val="1943417210"/>
                    </a:ext>
                  </a:extLst>
                </a:gridCol>
                <a:gridCol w="4625787">
                  <a:extLst>
                    <a:ext uri="{9D8B030D-6E8A-4147-A177-3AD203B41FA5}">
                      <a16:colId xmlns:a16="http://schemas.microsoft.com/office/drawing/2014/main" val="536184790"/>
                    </a:ext>
                  </a:extLst>
                </a:gridCol>
              </a:tblGrid>
              <a:tr h="1353254">
                <a:tc>
                  <a:txBody>
                    <a:bodyPr/>
                    <a:lstStyle/>
                    <a:p>
                      <a:pPr marL="0" indent="0">
                        <a:buFont typeface="Arial" panose="020B0604020202020204" pitchFamily="34" charset="0"/>
                        <a:buNone/>
                      </a:pPr>
                      <a:r>
                        <a:rPr lang="en-US" sz="1200" b="1">
                          <a:solidFill>
                            <a:schemeClr val="tx1"/>
                          </a:solidFill>
                        </a:rPr>
                        <a:t>Livestock</a:t>
                      </a:r>
                    </a:p>
                  </a:txBody>
                  <a:tcPr anchor="ctr">
                    <a:lnL w="38100" cap="flat" cmpd="sng" algn="ctr">
                      <a:solidFill>
                        <a:schemeClr val="accent5">
                          <a:lumMod val="75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buFont typeface="Arial" panose="020B0604020202020204" pitchFamily="34" charset="0"/>
                        <a:buChar char="•"/>
                      </a:pPr>
                      <a:r>
                        <a:rPr lang="en-US" sz="1200" b="0">
                          <a:solidFill>
                            <a:schemeClr val="tx1"/>
                          </a:solidFill>
                        </a:rPr>
                        <a:t>Increased incidence of disease and death as well as decreased animal reproduction and growth resulting from:</a:t>
                      </a:r>
                    </a:p>
                    <a:p>
                      <a:pPr marL="628650" lvl="1" indent="-171450">
                        <a:spcBef>
                          <a:spcPts val="0"/>
                        </a:spcBef>
                        <a:buFont typeface="Calibri"/>
                        <a:buChar char="-"/>
                      </a:pPr>
                      <a:r>
                        <a:rPr lang="en-US" sz="1200" b="0">
                          <a:solidFill>
                            <a:schemeClr val="tx1"/>
                          </a:solidFill>
                        </a:rPr>
                        <a:t>Heat stress</a:t>
                      </a:r>
                    </a:p>
                    <a:p>
                      <a:pPr marL="628650" lvl="1" indent="-171450">
                        <a:spcBef>
                          <a:spcPts val="0"/>
                        </a:spcBef>
                        <a:buFont typeface="Calibri"/>
                        <a:buChar char="-"/>
                      </a:pPr>
                      <a:r>
                        <a:rPr lang="en-US" sz="1200" b="0">
                          <a:solidFill>
                            <a:schemeClr val="tx1"/>
                          </a:solidFill>
                        </a:rPr>
                        <a:t>Immune suppression</a:t>
                      </a:r>
                      <a:endParaRPr lang="en-US"/>
                    </a:p>
                    <a:p>
                      <a:pPr marL="628650" lvl="1" indent="-171450">
                        <a:spcBef>
                          <a:spcPts val="0"/>
                        </a:spcBef>
                        <a:buFont typeface="Calibri"/>
                        <a:buChar char="-"/>
                      </a:pPr>
                      <a:r>
                        <a:rPr lang="en-US" sz="1200" b="0">
                          <a:solidFill>
                            <a:schemeClr val="tx1"/>
                          </a:solidFill>
                        </a:rPr>
                        <a:t>Oxidative stress</a:t>
                      </a:r>
                      <a:endParaRPr lang="en-US"/>
                    </a:p>
                    <a:p>
                      <a:pPr marL="628650" lvl="1" indent="-171450">
                        <a:spcBef>
                          <a:spcPts val="0"/>
                        </a:spcBef>
                        <a:buFont typeface="Calibri"/>
                        <a:buChar char="-"/>
                      </a:pPr>
                      <a:r>
                        <a:rPr lang="en-US" sz="1200" b="0">
                          <a:solidFill>
                            <a:schemeClr val="tx1"/>
                          </a:solidFill>
                        </a:rPr>
                        <a:t>Metabolic disorder</a:t>
                      </a:r>
                      <a:endParaRPr lang="en-US"/>
                    </a:p>
                    <a:p>
                      <a:pPr marL="285750" indent="-285750">
                        <a:spcBef>
                          <a:spcPts val="0"/>
                        </a:spcBef>
                        <a:buFont typeface="Arial" panose="020B0604020202020204" pitchFamily="34" charset="0"/>
                        <a:buChar char="•"/>
                      </a:pPr>
                      <a:r>
                        <a:rPr lang="en-US" sz="1200" b="0">
                          <a:solidFill>
                            <a:schemeClr val="tx1"/>
                          </a:solidFill>
                        </a:rPr>
                        <a:t>Increased pests: midges, flies, ticks, mosquitoes</a:t>
                      </a:r>
                    </a:p>
                  </a:txBody>
                  <a:tcPr>
                    <a:lnL w="38100" cap="flat" cmpd="sng" algn="ctr">
                      <a:no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6860435"/>
                  </a:ext>
                </a:extLst>
              </a:tr>
            </a:tbl>
          </a:graphicData>
        </a:graphic>
      </p:graphicFrame>
      <p:graphicFrame>
        <p:nvGraphicFramePr>
          <p:cNvPr id="55" name="Table 54">
            <a:extLst>
              <a:ext uri="{FF2B5EF4-FFF2-40B4-BE49-F238E27FC236}">
                <a16:creationId xmlns:a16="http://schemas.microsoft.com/office/drawing/2014/main" id="{E6359860-76AF-287C-3DE2-E1C17D414F64}"/>
              </a:ext>
            </a:extLst>
          </p:cNvPr>
          <p:cNvGraphicFramePr>
            <a:graphicFrameLocks noGrp="1"/>
          </p:cNvGraphicFramePr>
          <p:nvPr>
            <p:extLst>
              <p:ext uri="{D42A27DB-BD31-4B8C-83A1-F6EECF244321}">
                <p14:modId xmlns:p14="http://schemas.microsoft.com/office/powerpoint/2010/main" val="4248359495"/>
              </p:ext>
            </p:extLst>
          </p:nvPr>
        </p:nvGraphicFramePr>
        <p:xfrm>
          <a:off x="4500783" y="4942358"/>
          <a:ext cx="5567598" cy="842878"/>
        </p:xfrm>
        <a:graphic>
          <a:graphicData uri="http://schemas.openxmlformats.org/drawingml/2006/table">
            <a:tbl>
              <a:tblPr firstRow="1" bandRow="1">
                <a:tableStyleId>{0E3FDE45-AF77-4B5C-9715-49D594BDF05E}</a:tableStyleId>
              </a:tblPr>
              <a:tblGrid>
                <a:gridCol w="914916">
                  <a:extLst>
                    <a:ext uri="{9D8B030D-6E8A-4147-A177-3AD203B41FA5}">
                      <a16:colId xmlns:a16="http://schemas.microsoft.com/office/drawing/2014/main" val="1943417210"/>
                    </a:ext>
                  </a:extLst>
                </a:gridCol>
                <a:gridCol w="4652682">
                  <a:extLst>
                    <a:ext uri="{9D8B030D-6E8A-4147-A177-3AD203B41FA5}">
                      <a16:colId xmlns:a16="http://schemas.microsoft.com/office/drawing/2014/main" val="536184790"/>
                    </a:ext>
                  </a:extLst>
                </a:gridCol>
              </a:tblGrid>
              <a:tr h="842878">
                <a:tc>
                  <a:txBody>
                    <a:bodyPr/>
                    <a:lstStyle/>
                    <a:p>
                      <a:pPr marL="0" indent="0">
                        <a:spcBef>
                          <a:spcPts val="0"/>
                        </a:spcBef>
                        <a:buFont typeface="Arial" panose="020B0604020202020204" pitchFamily="34" charset="0"/>
                        <a:buNone/>
                      </a:pPr>
                      <a:r>
                        <a:rPr lang="en-US" sz="1200" b="1">
                          <a:solidFill>
                            <a:schemeClr val="tx1"/>
                          </a:solidFill>
                        </a:rPr>
                        <a:t>Livestock</a:t>
                      </a:r>
                    </a:p>
                    <a:p>
                      <a:pPr marL="0" indent="0">
                        <a:spcBef>
                          <a:spcPts val="0"/>
                        </a:spcBef>
                        <a:buFont typeface="Arial" panose="020B0604020202020204" pitchFamily="34" charset="0"/>
                        <a:buNone/>
                      </a:pPr>
                      <a:r>
                        <a:rPr lang="en-US" sz="1200" b="1">
                          <a:solidFill>
                            <a:schemeClr val="tx1"/>
                          </a:solidFill>
                        </a:rPr>
                        <a:t>outputs</a:t>
                      </a:r>
                    </a:p>
                  </a:txBody>
                  <a:tcPr anchor="ctr">
                    <a:lnL w="38100" cap="flat" cmpd="sng" algn="ctr">
                      <a:solidFill>
                        <a:schemeClr val="accent2">
                          <a:lumMod val="75000"/>
                          <a:lumOff val="25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buFont typeface="Arial" panose="020B0604020202020204" pitchFamily="34" charset="0"/>
                        <a:buChar char="•"/>
                      </a:pPr>
                      <a:r>
                        <a:rPr lang="en-US" sz="1200" b="0">
                          <a:solidFill>
                            <a:schemeClr val="tx1"/>
                          </a:solidFill>
                        </a:rPr>
                        <a:t>Decreased quantity of animal products</a:t>
                      </a:r>
                    </a:p>
                    <a:p>
                      <a:pPr marL="285750" indent="-285750">
                        <a:spcBef>
                          <a:spcPts val="0"/>
                        </a:spcBef>
                        <a:buFont typeface="Arial" panose="020B0604020202020204" pitchFamily="34" charset="0"/>
                        <a:buChar char="•"/>
                      </a:pPr>
                      <a:r>
                        <a:rPr lang="en-US" sz="1200" b="0">
                          <a:solidFill>
                            <a:schemeClr val="tx1"/>
                          </a:solidFill>
                        </a:rPr>
                        <a:t>Increased consumer prices of animal products</a:t>
                      </a:r>
                    </a:p>
                    <a:p>
                      <a:pPr marL="285750" indent="-285750">
                        <a:spcBef>
                          <a:spcPts val="0"/>
                        </a:spcBef>
                        <a:buFont typeface="Arial" panose="020B0604020202020204" pitchFamily="34" charset="0"/>
                        <a:buChar char="•"/>
                      </a:pPr>
                      <a:r>
                        <a:rPr lang="en-US" sz="1200" b="0">
                          <a:solidFill>
                            <a:schemeClr val="tx1"/>
                          </a:solidFill>
                        </a:rPr>
                        <a:t>Negative impacts on nutritional quality, safety, and appeal of animal product</a:t>
                      </a:r>
                    </a:p>
                  </a:txBody>
                  <a:tcPr>
                    <a:lnL w="38100" cap="flat" cmpd="sng" algn="ctr">
                      <a:noFill/>
                      <a:prstDash val="solid"/>
                      <a:round/>
                      <a:headEnd type="none" w="med" len="med"/>
                      <a:tailEnd type="none" w="med" len="med"/>
                    </a:lnL>
                    <a:lnR w="38100" cap="flat" cmpd="sng" algn="ctr">
                      <a:solidFill>
                        <a:schemeClr val="accent2">
                          <a:lumMod val="75000"/>
                          <a:lumOff val="25000"/>
                        </a:schemeClr>
                      </a:solidFill>
                      <a:prstDash val="solid"/>
                      <a:round/>
                      <a:headEnd type="none" w="med" len="med"/>
                      <a:tailEnd type="none" w="med" len="med"/>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6860435"/>
                  </a:ext>
                </a:extLst>
              </a:tr>
            </a:tbl>
          </a:graphicData>
        </a:graphic>
      </p:graphicFrame>
      <p:sp>
        <p:nvSpPr>
          <p:cNvPr id="56" name="Bent Arrow 55">
            <a:extLst>
              <a:ext uri="{FF2B5EF4-FFF2-40B4-BE49-F238E27FC236}">
                <a16:creationId xmlns:a16="http://schemas.microsoft.com/office/drawing/2014/main" id="{3276B1AC-71B4-6FD3-60B0-3CABA42C7740}"/>
              </a:ext>
            </a:extLst>
          </p:cNvPr>
          <p:cNvSpPr/>
          <p:nvPr/>
        </p:nvSpPr>
        <p:spPr bwMode="gray">
          <a:xfrm>
            <a:off x="1600783" y="2454356"/>
            <a:ext cx="2090305" cy="1005840"/>
          </a:xfrm>
          <a:prstGeom prst="bentArrow">
            <a:avLst>
              <a:gd name="adj1" fmla="val 25000"/>
              <a:gd name="adj2" fmla="val 25743"/>
              <a:gd name="adj3" fmla="val 25000"/>
              <a:gd name="adj4" fmla="val 43750"/>
            </a:avLst>
          </a:prstGeom>
          <a:solidFill>
            <a:srgbClr val="FFD8D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8" name="Bent Arrow 57">
            <a:extLst>
              <a:ext uri="{FF2B5EF4-FFF2-40B4-BE49-F238E27FC236}">
                <a16:creationId xmlns:a16="http://schemas.microsoft.com/office/drawing/2014/main" id="{0FBB243F-0C8A-5479-A013-191925BC990E}"/>
              </a:ext>
            </a:extLst>
          </p:cNvPr>
          <p:cNvSpPr/>
          <p:nvPr/>
        </p:nvSpPr>
        <p:spPr bwMode="gray">
          <a:xfrm flipV="1">
            <a:off x="1600783" y="4731211"/>
            <a:ext cx="2090305" cy="1005840"/>
          </a:xfrm>
          <a:prstGeom prst="bentArrow">
            <a:avLst>
              <a:gd name="adj1" fmla="val 25000"/>
              <a:gd name="adj2" fmla="val 25743"/>
              <a:gd name="adj3" fmla="val 25000"/>
              <a:gd name="adj4" fmla="val 43750"/>
            </a:avLst>
          </a:prstGeom>
          <a:solidFill>
            <a:srgbClr val="FFD8D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 name="Right Arrow 68">
            <a:extLst>
              <a:ext uri="{FF2B5EF4-FFF2-40B4-BE49-F238E27FC236}">
                <a16:creationId xmlns:a16="http://schemas.microsoft.com/office/drawing/2014/main" id="{FFFCA075-95CC-C39C-F8E2-B925E3102BF5}"/>
              </a:ext>
            </a:extLst>
          </p:cNvPr>
          <p:cNvSpPr/>
          <p:nvPr/>
        </p:nvSpPr>
        <p:spPr bwMode="gray">
          <a:xfrm>
            <a:off x="1747102" y="3697944"/>
            <a:ext cx="1943986" cy="551329"/>
          </a:xfrm>
          <a:prstGeom prst="rightArrow">
            <a:avLst/>
          </a:prstGeom>
          <a:solidFill>
            <a:srgbClr val="FFD8D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 name="Rounded Rectangle 21">
            <a:extLst>
              <a:ext uri="{FF2B5EF4-FFF2-40B4-BE49-F238E27FC236}">
                <a16:creationId xmlns:a16="http://schemas.microsoft.com/office/drawing/2014/main" id="{5694F0D3-831D-893C-C61B-EB572A7E494D}"/>
              </a:ext>
            </a:extLst>
          </p:cNvPr>
          <p:cNvSpPr/>
          <p:nvPr/>
        </p:nvSpPr>
        <p:spPr bwMode="gray">
          <a:xfrm>
            <a:off x="517935" y="3149023"/>
            <a:ext cx="1382988" cy="1923944"/>
          </a:xfrm>
          <a:prstGeom prst="roundRect">
            <a:avLst>
              <a:gd name="adj" fmla="val 7143"/>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0000"/>
                </a:solidFill>
              </a:rPr>
              <a:t>CLIMATE CHANGE</a:t>
            </a:r>
          </a:p>
          <a:p>
            <a:pPr marL="0" indent="0" algn="ctr">
              <a:buNone/>
            </a:pPr>
            <a:endParaRPr lang="en-US" sz="1200" b="1">
              <a:solidFill>
                <a:srgbClr val="FF0000"/>
              </a:solidFill>
            </a:endParaRPr>
          </a:p>
          <a:p>
            <a:pPr marL="0" indent="0" algn="ctr">
              <a:buNone/>
            </a:pPr>
            <a:r>
              <a:rPr lang="en-US" sz="1200">
                <a:solidFill>
                  <a:schemeClr val="tx1"/>
                </a:solidFill>
              </a:rPr>
              <a:t>Increasing temperatures</a:t>
            </a:r>
          </a:p>
          <a:p>
            <a:pPr marL="0" indent="0" algn="ctr">
              <a:buNone/>
            </a:pPr>
            <a:endParaRPr lang="en-US" sz="1200">
              <a:solidFill>
                <a:schemeClr val="tx1"/>
              </a:solidFill>
            </a:endParaRPr>
          </a:p>
          <a:p>
            <a:pPr marL="0" indent="0" algn="ctr">
              <a:buNone/>
            </a:pPr>
            <a:r>
              <a:rPr lang="en-US" sz="1200">
                <a:solidFill>
                  <a:schemeClr val="tx1"/>
                </a:solidFill>
              </a:rPr>
              <a:t>Severe weather</a:t>
            </a:r>
          </a:p>
          <a:p>
            <a:pPr marL="0" indent="0" algn="ctr">
              <a:buNone/>
            </a:pPr>
            <a:endParaRPr lang="en-US" sz="1200">
              <a:solidFill>
                <a:schemeClr val="tx1"/>
              </a:solidFill>
            </a:endParaRPr>
          </a:p>
          <a:p>
            <a:pPr marL="0" indent="0" algn="ctr">
              <a:buNone/>
            </a:pPr>
            <a:r>
              <a:rPr lang="en-US" sz="1200">
                <a:solidFill>
                  <a:schemeClr val="tx1"/>
                </a:solidFill>
              </a:rPr>
              <a:t>Drought </a:t>
            </a:r>
          </a:p>
        </p:txBody>
      </p:sp>
      <p:sp>
        <p:nvSpPr>
          <p:cNvPr id="72" name="Rectangle 71">
            <a:extLst>
              <a:ext uri="{FF2B5EF4-FFF2-40B4-BE49-F238E27FC236}">
                <a16:creationId xmlns:a16="http://schemas.microsoft.com/office/drawing/2014/main" id="{6F42516E-7023-9D5C-69EB-A07AB639B878}"/>
              </a:ext>
            </a:extLst>
          </p:cNvPr>
          <p:cNvSpPr/>
          <p:nvPr/>
        </p:nvSpPr>
        <p:spPr bwMode="gray">
          <a:xfrm>
            <a:off x="10402245" y="1772503"/>
            <a:ext cx="1237129" cy="3591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400" b="1">
                <a:solidFill>
                  <a:schemeClr val="tx1"/>
                </a:solidFill>
              </a:rPr>
              <a:t>Outcomes</a:t>
            </a:r>
          </a:p>
          <a:p>
            <a:pPr marL="0" indent="0" algn="ctr">
              <a:buNone/>
            </a:pPr>
            <a:endParaRPr lang="en-US" sz="1400">
              <a:solidFill>
                <a:schemeClr val="tx1"/>
              </a:solidFill>
            </a:endParaRPr>
          </a:p>
          <a:p>
            <a:pPr marL="0" indent="0" algn="ctr">
              <a:buNone/>
            </a:pPr>
            <a:endParaRPr lang="en-US" sz="1400">
              <a:solidFill>
                <a:schemeClr val="tx1"/>
              </a:solidFill>
            </a:endParaRPr>
          </a:p>
          <a:p>
            <a:pPr marL="0" indent="0" algn="ctr">
              <a:buNone/>
            </a:pPr>
            <a:endParaRPr lang="en-US" sz="1400">
              <a:solidFill>
                <a:schemeClr val="tx1"/>
              </a:solidFill>
            </a:endParaRPr>
          </a:p>
        </p:txBody>
      </p:sp>
      <p:sp>
        <p:nvSpPr>
          <p:cNvPr id="75" name="Rounded Rectangle 74">
            <a:extLst>
              <a:ext uri="{FF2B5EF4-FFF2-40B4-BE49-F238E27FC236}">
                <a16:creationId xmlns:a16="http://schemas.microsoft.com/office/drawing/2014/main" id="{BBECF955-B279-AF6B-2612-68F8738F195A}"/>
              </a:ext>
            </a:extLst>
          </p:cNvPr>
          <p:cNvSpPr/>
          <p:nvPr/>
        </p:nvSpPr>
        <p:spPr bwMode="gray">
          <a:xfrm>
            <a:off x="10251462" y="3386207"/>
            <a:ext cx="1538696" cy="1371600"/>
          </a:xfrm>
          <a:prstGeom prst="roundRect">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a:solidFill>
                  <a:schemeClr val="tx1"/>
                </a:solidFill>
              </a:rPr>
              <a:t>Poor livestock health and animal experience</a:t>
            </a:r>
          </a:p>
        </p:txBody>
      </p:sp>
      <p:sp>
        <p:nvSpPr>
          <p:cNvPr id="79" name="Rounded Rectangle 78">
            <a:extLst>
              <a:ext uri="{FF2B5EF4-FFF2-40B4-BE49-F238E27FC236}">
                <a16:creationId xmlns:a16="http://schemas.microsoft.com/office/drawing/2014/main" id="{AC2A7662-08D4-2B87-BAA3-1684318CCEFF}"/>
              </a:ext>
            </a:extLst>
          </p:cNvPr>
          <p:cNvSpPr/>
          <p:nvPr/>
        </p:nvSpPr>
        <p:spPr bwMode="gray">
          <a:xfrm>
            <a:off x="10251462" y="2194385"/>
            <a:ext cx="1538696" cy="1005841"/>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a:solidFill>
                  <a:schemeClr val="tx1"/>
                </a:solidFill>
              </a:rPr>
              <a:t>Impossible livestock cultivation economics</a:t>
            </a:r>
          </a:p>
        </p:txBody>
      </p:sp>
      <p:sp>
        <p:nvSpPr>
          <p:cNvPr id="86" name="Rounded Rectangle 85">
            <a:extLst>
              <a:ext uri="{FF2B5EF4-FFF2-40B4-BE49-F238E27FC236}">
                <a16:creationId xmlns:a16="http://schemas.microsoft.com/office/drawing/2014/main" id="{307B7328-38B1-A143-FDE6-786B3BBDD61E}"/>
              </a:ext>
            </a:extLst>
          </p:cNvPr>
          <p:cNvSpPr/>
          <p:nvPr/>
        </p:nvSpPr>
        <p:spPr bwMode="gray">
          <a:xfrm>
            <a:off x="10251462" y="4942357"/>
            <a:ext cx="1538696" cy="842877"/>
          </a:xfrm>
          <a:prstGeom prst="roundRect">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a:solidFill>
                  <a:schemeClr val="tx1"/>
                </a:solidFill>
              </a:rPr>
              <a:t>Reduced food security</a:t>
            </a:r>
          </a:p>
        </p:txBody>
      </p:sp>
      <p:sp>
        <p:nvSpPr>
          <p:cNvPr id="6" name="btfpNotesBox111697">
            <a:extLst>
              <a:ext uri="{FF2B5EF4-FFF2-40B4-BE49-F238E27FC236}">
                <a16:creationId xmlns:a16="http://schemas.microsoft.com/office/drawing/2014/main" id="{305DCC73-4000-5432-4604-13E387E0DB21}"/>
              </a:ext>
            </a:extLst>
          </p:cNvPr>
          <p:cNvSpPr txBox="1"/>
          <p:nvPr>
            <p:custDataLst>
              <p:tags r:id="rId4"/>
            </p:custDataLst>
          </p:nvPr>
        </p:nvSpPr>
        <p:spPr bwMode="gray">
          <a:xfrm>
            <a:off x="329975" y="6419088"/>
            <a:ext cx="9183670" cy="369332"/>
          </a:xfrm>
          <a:prstGeom prst="rect">
            <a:avLst/>
          </a:prstGeom>
          <a:noFill/>
        </p:spPr>
        <p:txBody>
          <a:bodyPr vert="horz" wrap="square" lIns="0" tIns="0" rIns="0" bIns="0" rtlCol="0" anchor="b">
            <a:spAutoFit/>
          </a:bodyPr>
          <a:lstStyle/>
          <a:p>
            <a:pPr marL="0" indent="0">
              <a:spcBef>
                <a:spcPts val="0"/>
              </a:spcBef>
              <a:buNone/>
            </a:pPr>
            <a:endParaRPr lang="en-US" sz="800">
              <a:solidFill>
                <a:srgbClr val="000000"/>
              </a:solidFill>
            </a:endParaRPr>
          </a:p>
          <a:p>
            <a:pPr marL="0" indent="0">
              <a:spcBef>
                <a:spcPts val="0"/>
              </a:spcBef>
              <a:buNone/>
            </a:pPr>
            <a:r>
              <a:rPr lang="en-US" sz="800">
                <a:solidFill>
                  <a:srgbClr val="000000"/>
                </a:solidFill>
              </a:rPr>
              <a:t>Sources: NIH, </a:t>
            </a:r>
            <a:r>
              <a:rPr lang="en-US" sz="800">
                <a:solidFill>
                  <a:srgbClr val="000000"/>
                </a:solidFill>
                <a:hlinkClick r:id="rId12"/>
              </a:rPr>
              <a:t>Impact of climate change on livestock health</a:t>
            </a:r>
            <a:r>
              <a:rPr lang="en-US" sz="800">
                <a:solidFill>
                  <a:srgbClr val="000000"/>
                </a:solidFill>
              </a:rPr>
              <a:t> (2020); NIH, </a:t>
            </a:r>
            <a:r>
              <a:rPr lang="en-US" sz="800">
                <a:solidFill>
                  <a:srgbClr val="000000"/>
                </a:solidFill>
                <a:hlinkClick r:id="rId13"/>
              </a:rPr>
              <a:t>Impacts of CC on livestock </a:t>
            </a:r>
            <a:r>
              <a:rPr lang="en-US" sz="800">
                <a:solidFill>
                  <a:srgbClr val="000000"/>
                </a:solidFill>
              </a:rPr>
              <a:t>(2021); USDA, </a:t>
            </a:r>
            <a:r>
              <a:rPr lang="en-US" sz="800">
                <a:solidFill>
                  <a:srgbClr val="000000"/>
                </a:solidFill>
                <a:hlinkClick r:id="rId14"/>
              </a:rPr>
              <a:t>CC and Agriculture in the U.S.</a:t>
            </a:r>
            <a:r>
              <a:rPr lang="en-US" sz="800">
                <a:solidFill>
                  <a:srgbClr val="000000"/>
                </a:solidFill>
              </a:rPr>
              <a:t> (2013); EPA, </a:t>
            </a:r>
            <a:r>
              <a:rPr lang="en-US" sz="800">
                <a:solidFill>
                  <a:srgbClr val="000000"/>
                </a:solidFill>
                <a:hlinkClick r:id="rId15"/>
              </a:rPr>
              <a:t>Climate impacts on food supply</a:t>
            </a:r>
            <a:r>
              <a:rPr lang="en-US" sz="800">
                <a:solidFill>
                  <a:srgbClr val="000000"/>
                </a:solidFill>
              </a:rPr>
              <a:t> (2024).</a:t>
            </a:r>
          </a:p>
          <a:p>
            <a:r>
              <a:rPr lang="en-US" sz="800">
                <a:solidFill>
                  <a:srgbClr val="000000"/>
                </a:solidFill>
              </a:rPr>
              <a:t>Credit: </a:t>
            </a:r>
            <a:r>
              <a:rPr lang="en-US" sz="800">
                <a:solidFill>
                  <a:srgbClr val="000000"/>
                </a:solidFill>
                <a:cs typeface="Arial"/>
              </a:rPr>
              <a:t>M.A. Miller, Friedrich </a:t>
            </a:r>
            <a:r>
              <a:rPr lang="en-US" sz="800" err="1">
                <a:solidFill>
                  <a:srgbClr val="000000"/>
                </a:solidFill>
                <a:cs typeface="Arial"/>
              </a:rPr>
              <a:t>Sayn</a:t>
            </a:r>
            <a:r>
              <a:rPr lang="en-US" sz="800">
                <a:solidFill>
                  <a:srgbClr val="000000"/>
                </a:solidFill>
                <a:cs typeface="Arial"/>
              </a:rPr>
              <a:t>-Wittgenstein, Helen Kim, </a:t>
            </a:r>
            <a:r>
              <a:rPr lang="en-US" sz="800"/>
              <a:t> and </a:t>
            </a:r>
            <a:r>
              <a:rPr lang="en-US" sz="800">
                <a:hlinkClick r:id="rId16"/>
              </a:rPr>
              <a:t>Gernot Wagner</a:t>
            </a:r>
            <a:r>
              <a:rPr lang="en-US" sz="800"/>
              <a:t>. </a:t>
            </a:r>
            <a:r>
              <a:rPr lang="en-US" sz="800">
                <a:hlinkClick r:id="rId17"/>
              </a:rPr>
              <a:t>Share with attribution</a:t>
            </a:r>
            <a:r>
              <a:rPr lang="en-US" sz="800"/>
              <a:t>: </a:t>
            </a:r>
            <a:r>
              <a:rPr lang="en-US" sz="800" err="1"/>
              <a:t>Sayn</a:t>
            </a:r>
            <a:r>
              <a:rPr lang="en-US" sz="800"/>
              <a:t>-Wittgenstein </a:t>
            </a:r>
            <a:r>
              <a:rPr lang="en-US" sz="800" i="1"/>
              <a:t>et al., </a:t>
            </a:r>
            <a:r>
              <a:rPr lang="en-US" sz="800"/>
              <a:t>"</a:t>
            </a:r>
            <a:r>
              <a:rPr lang="en-US" sz="800">
                <a:hlinkClick r:id="rId18"/>
              </a:rPr>
              <a:t>Reconsidering Proteins</a:t>
            </a:r>
            <a:r>
              <a:rPr lang="en-US" sz="800"/>
              <a:t>" (6 October 2025).</a:t>
            </a:r>
            <a:endParaRPr lang="en-US" sz="800">
              <a:solidFill>
                <a:srgbClr val="000000"/>
              </a:solidFill>
            </a:endParaRPr>
          </a:p>
        </p:txBody>
      </p:sp>
      <p:sp>
        <p:nvSpPr>
          <p:cNvPr id="24" name="Chevron 23">
            <a:extLst>
              <a:ext uri="{FF2B5EF4-FFF2-40B4-BE49-F238E27FC236}">
                <a16:creationId xmlns:a16="http://schemas.microsoft.com/office/drawing/2014/main" id="{95DFE2B5-E41B-D120-5027-CE11C0F04DE0}"/>
              </a:ext>
            </a:extLst>
          </p:cNvPr>
          <p:cNvSpPr/>
          <p:nvPr/>
        </p:nvSpPr>
        <p:spPr bwMode="gray">
          <a:xfrm>
            <a:off x="1951430"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Emissions</a:t>
            </a:r>
          </a:p>
        </p:txBody>
      </p:sp>
      <p:sp>
        <p:nvSpPr>
          <p:cNvPr id="25" name="Pentagon 6">
            <a:extLst>
              <a:ext uri="{FF2B5EF4-FFF2-40B4-BE49-F238E27FC236}">
                <a16:creationId xmlns:a16="http://schemas.microsoft.com/office/drawing/2014/main" id="{991FE989-D806-514D-B67D-F30844B2296D}"/>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Tree>
    <p:custDataLst>
      <p:tags r:id="rId1"/>
    </p:custDataLst>
    <p:extLst>
      <p:ext uri="{BB962C8B-B14F-4D97-AF65-F5344CB8AC3E}">
        <p14:creationId xmlns:p14="http://schemas.microsoft.com/office/powerpoint/2010/main" val="1906020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5726A-582A-6471-84D0-82576B0348D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4C5E5DD-EA72-D8CE-81E5-E95DD412A6D4}"/>
              </a:ext>
            </a:extLst>
          </p:cNvPr>
          <p:cNvGraphicFramePr>
            <a:graphicFrameLocks/>
          </p:cNvGraphicFramePr>
          <p:nvPr>
            <p:custDataLst>
              <p:tags r:id="rId1"/>
            </p:custDataLst>
            <p:extLst>
              <p:ext uri="{D42A27DB-BD31-4B8C-83A1-F6EECF244321}">
                <p14:modId xmlns:p14="http://schemas.microsoft.com/office/powerpoint/2010/main" val="39661724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8" imgW="7772400" imgH="10058400" progId="TCLayout.ActiveDocument.1">
                  <p:embed/>
                </p:oleObj>
              </mc:Choice>
              <mc:Fallback>
                <p:oleObj name="think-cell Slide" r:id="rId38" imgW="7772400" imgH="10058400" progId="TCLayout.ActiveDocument.1">
                  <p:embed/>
                  <p:pic>
                    <p:nvPicPr>
                      <p:cNvPr id="4" name="think-cell data - do not delete" hidden="1">
                        <a:extLst>
                          <a:ext uri="{FF2B5EF4-FFF2-40B4-BE49-F238E27FC236}">
                            <a16:creationId xmlns:a16="http://schemas.microsoft.com/office/drawing/2014/main" id="{04C5E5DD-EA72-D8CE-81E5-E95DD412A6D4}"/>
                          </a:ext>
                        </a:extLst>
                      </p:cNvPr>
                      <p:cNvPicPr/>
                      <p:nvPr/>
                    </p:nvPicPr>
                    <p:blipFill>
                      <a:blip r:embed="rId39"/>
                      <a:stretch>
                        <a:fillRect/>
                      </a:stretch>
                    </p:blipFill>
                    <p:spPr>
                      <a:xfrm>
                        <a:off x="1588" y="1588"/>
                        <a:ext cx="1227" cy="1588"/>
                      </a:xfrm>
                      <a:prstGeom prst="rect">
                        <a:avLst/>
                      </a:prstGeom>
                    </p:spPr>
                  </p:pic>
                </p:oleObj>
              </mc:Fallback>
            </mc:AlternateContent>
          </a:graphicData>
        </a:graphic>
      </p:graphicFrame>
      <p:graphicFrame>
        <p:nvGraphicFramePr>
          <p:cNvPr id="3" name="Table 2">
            <a:extLst>
              <a:ext uri="{FF2B5EF4-FFF2-40B4-BE49-F238E27FC236}">
                <a16:creationId xmlns:a16="http://schemas.microsoft.com/office/drawing/2014/main" id="{A7EF514A-78BA-B758-7855-9B2E6D4F7523}"/>
              </a:ext>
            </a:extLst>
          </p:cNvPr>
          <p:cNvGraphicFramePr>
            <a:graphicFrameLocks noGrp="1"/>
          </p:cNvGraphicFramePr>
          <p:nvPr>
            <p:extLst>
              <p:ext uri="{D42A27DB-BD31-4B8C-83A1-F6EECF244321}">
                <p14:modId xmlns:p14="http://schemas.microsoft.com/office/powerpoint/2010/main" val="2678315099"/>
              </p:ext>
            </p:extLst>
          </p:nvPr>
        </p:nvGraphicFramePr>
        <p:xfrm>
          <a:off x="222654" y="2206683"/>
          <a:ext cx="8224434" cy="4236720"/>
        </p:xfrm>
        <a:graphic>
          <a:graphicData uri="http://schemas.openxmlformats.org/drawingml/2006/table">
            <a:tbl>
              <a:tblPr firstRow="1" bandRow="1">
                <a:tableStyleId>{3B4B98B0-60AC-42C2-AFA5-B58CD77FA1E5}</a:tableStyleId>
              </a:tblPr>
              <a:tblGrid>
                <a:gridCol w="1384042">
                  <a:extLst>
                    <a:ext uri="{9D8B030D-6E8A-4147-A177-3AD203B41FA5}">
                      <a16:colId xmlns:a16="http://schemas.microsoft.com/office/drawing/2014/main" val="1358113718"/>
                    </a:ext>
                  </a:extLst>
                </a:gridCol>
                <a:gridCol w="2288968">
                  <a:extLst>
                    <a:ext uri="{9D8B030D-6E8A-4147-A177-3AD203B41FA5}">
                      <a16:colId xmlns:a16="http://schemas.microsoft.com/office/drawing/2014/main" val="1180857907"/>
                    </a:ext>
                  </a:extLst>
                </a:gridCol>
                <a:gridCol w="4551424">
                  <a:extLst>
                    <a:ext uri="{9D8B030D-6E8A-4147-A177-3AD203B41FA5}">
                      <a16:colId xmlns:a16="http://schemas.microsoft.com/office/drawing/2014/main" val="447750901"/>
                    </a:ext>
                  </a:extLst>
                </a:gridCol>
              </a:tblGrid>
              <a:tr h="843196">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400" b="1"/>
                        <a:t>Pasture-based</a:t>
                      </a:r>
                    </a:p>
                    <a:p>
                      <a:endParaRPr lang="en-US" sz="1400" b="1"/>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50" b="0"/>
                        <a:t>Management system is based on natural ecosystems to which large ruminant have been contributed for millions of years.</a:t>
                      </a:r>
                    </a:p>
                  </a:txBody>
                  <a:tcPr/>
                </a:tc>
                <a:tc>
                  <a:txBody>
                    <a:bodyPr/>
                    <a:lstStyle/>
                    <a:p>
                      <a:pPr marL="176213" lvl="0" indent="-176213">
                        <a:lnSpc>
                          <a:spcPct val="100000"/>
                        </a:lnSpc>
                        <a:spcBef>
                          <a:spcPts val="600"/>
                        </a:spcBef>
                        <a:buFont typeface="System Font Regular"/>
                        <a:buChar char="✚"/>
                      </a:pPr>
                      <a:r>
                        <a:rPr lang="en-US" sz="1050" b="0"/>
                        <a:t>Contributes to the ecosystem’s natural equilibrium</a:t>
                      </a:r>
                    </a:p>
                    <a:p>
                      <a:pPr marL="176213" lvl="0" indent="-176213">
                        <a:lnSpc>
                          <a:spcPct val="100000"/>
                        </a:lnSpc>
                        <a:spcBef>
                          <a:spcPts val="600"/>
                        </a:spcBef>
                        <a:buFont typeface="System Font Regular"/>
                        <a:buChar char="✚"/>
                      </a:pPr>
                      <a:r>
                        <a:rPr lang="en-US" sz="1050" b="0"/>
                        <a:t>Can be based on natural grasslands or sown pastures, which might result in lower methane emissions and do not contribute to LULUCF</a:t>
                      </a:r>
                    </a:p>
                    <a:p>
                      <a:pPr marL="176213" lvl="0" indent="-176213">
                        <a:lnSpc>
                          <a:spcPct val="100000"/>
                        </a:lnSpc>
                        <a:spcBef>
                          <a:spcPts val="600"/>
                        </a:spcBef>
                        <a:buFont typeface="System Font Regular"/>
                        <a:buChar char="✚"/>
                      </a:pPr>
                      <a:r>
                        <a:rPr lang="en-US" sz="1050" b="0"/>
                        <a:t>Provides opportunity to regenerate natural grasslands and improve soil carbon-capture potential</a:t>
                      </a:r>
                    </a:p>
                    <a:p>
                      <a:pPr marL="176213" lvl="0" indent="-176213">
                        <a:lnSpc>
                          <a:spcPct val="100000"/>
                        </a:lnSpc>
                        <a:spcBef>
                          <a:spcPts val="600"/>
                        </a:spcBef>
                        <a:buFont typeface="System Font Regular"/>
                        <a:buChar char="⁃"/>
                      </a:pPr>
                      <a:r>
                        <a:rPr lang="en-US" sz="1050" b="0"/>
                        <a:t>Can be created on cut or deforested terrains</a:t>
                      </a:r>
                    </a:p>
                    <a:p>
                      <a:pPr marL="176213" lvl="0" indent="-176213">
                        <a:lnSpc>
                          <a:spcPct val="100000"/>
                        </a:lnSpc>
                        <a:spcBef>
                          <a:spcPts val="600"/>
                        </a:spcBef>
                        <a:buFont typeface="System Font Regular"/>
                        <a:buChar char="⁃"/>
                      </a:pPr>
                      <a:r>
                        <a:rPr lang="en-US" sz="1050" b="0"/>
                        <a:t>Produces the most emissions per kg of beef</a:t>
                      </a:r>
                    </a:p>
                  </a:txBody>
                  <a:tcPr/>
                </a:tc>
                <a:extLst>
                  <a:ext uri="{0D108BD9-81ED-4DB2-BD59-A6C34878D82A}">
                    <a16:rowId xmlns:a16="http://schemas.microsoft.com/office/drawing/2014/main" val="3605782436"/>
                  </a:ext>
                </a:extLst>
              </a:tr>
              <a:tr h="843196">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400" b="1"/>
                        <a:t>Grain- or feedlot-</a:t>
                      </a:r>
                      <a:br>
                        <a:rPr lang="en-US" sz="1400" b="1"/>
                      </a:br>
                      <a:r>
                        <a:rPr lang="en-US" sz="1400" b="1"/>
                        <a:t>based</a:t>
                      </a:r>
                    </a:p>
                    <a:p>
                      <a:pPr marL="0" indent="0">
                        <a:buNone/>
                      </a:pPr>
                      <a:endParaRPr lang="en-US" sz="1400" b="1"/>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50"/>
                        <a:t>Industrial management system is based on the rearing of cattle in large feedlots, where animals are fed with grain and hay.</a:t>
                      </a:r>
                    </a:p>
                  </a:txBody>
                  <a:tcPr/>
                </a:tc>
                <a:tc>
                  <a:txBody>
                    <a:bodyPr/>
                    <a:lstStyle/>
                    <a:p>
                      <a:pPr marL="177800" marR="0" lvl="0" indent="-177800" algn="l" defTabSz="711200" rtl="0" eaLnBrk="1" fontAlgn="auto" latinLnBrk="0" hangingPunct="1">
                        <a:lnSpc>
                          <a:spcPct val="100000"/>
                        </a:lnSpc>
                        <a:spcBef>
                          <a:spcPts val="600"/>
                        </a:spcBef>
                        <a:spcAft>
                          <a:spcPts val="0"/>
                        </a:spcAft>
                        <a:buClrTx/>
                        <a:buSzTx/>
                        <a:buFont typeface="System Font Regular"/>
                        <a:buChar char="✚"/>
                        <a:tabLst/>
                        <a:defRPr/>
                      </a:pPr>
                      <a:r>
                        <a:rPr lang="en-US" sz="1050" kern="1200">
                          <a:solidFill>
                            <a:schemeClr val="tx1"/>
                          </a:solidFill>
                          <a:latin typeface="+mn-lt"/>
                          <a:ea typeface="+mn-ea"/>
                          <a:cs typeface="+mn-cs"/>
                        </a:rPr>
                        <a:t>Can enable several thousand animals to be raised for food production in a smaller area of land at a lower cost</a:t>
                      </a:r>
                    </a:p>
                    <a:p>
                      <a:pPr marL="0" indent="-177800">
                        <a:lnSpc>
                          <a:spcPct val="100000"/>
                        </a:lnSpc>
                        <a:spcBef>
                          <a:spcPts val="600"/>
                        </a:spcBef>
                        <a:buFont typeface="System Font Regular"/>
                        <a:buChar char="✚"/>
                      </a:pPr>
                      <a:r>
                        <a:rPr lang="en-US" sz="1050"/>
                        <a:t>Produces least methane per kg of beef</a:t>
                      </a:r>
                    </a:p>
                    <a:p>
                      <a:pPr marL="0" indent="-177800">
                        <a:lnSpc>
                          <a:spcPct val="100000"/>
                        </a:lnSpc>
                        <a:spcBef>
                          <a:spcPts val="600"/>
                        </a:spcBef>
                        <a:buFont typeface="System Font Regular"/>
                        <a:buChar char="⁃"/>
                      </a:pPr>
                      <a:r>
                        <a:rPr lang="en-US" sz="1050"/>
                        <a:t>Presents concerns about animal welfare</a:t>
                      </a:r>
                    </a:p>
                    <a:p>
                      <a:pPr marL="0" indent="-177800">
                        <a:lnSpc>
                          <a:spcPct val="100000"/>
                        </a:lnSpc>
                        <a:spcBef>
                          <a:spcPts val="600"/>
                        </a:spcBef>
                        <a:buFont typeface="System Font Regular"/>
                        <a:buChar char="⁃"/>
                      </a:pPr>
                      <a:r>
                        <a:rPr lang="en-US" sz="1050"/>
                        <a:t>Requires high use of antibiotics and hormones</a:t>
                      </a:r>
                    </a:p>
                    <a:p>
                      <a:pPr marL="0" indent="-177800">
                        <a:lnSpc>
                          <a:spcPct val="100000"/>
                        </a:lnSpc>
                        <a:spcBef>
                          <a:spcPts val="600"/>
                        </a:spcBef>
                        <a:buFont typeface="System Font Regular"/>
                        <a:buChar char="⁃"/>
                      </a:pPr>
                      <a:r>
                        <a:rPr lang="en-US" sz="1050"/>
                        <a:t>Can contribute significantly to water contamination</a:t>
                      </a:r>
                    </a:p>
                  </a:txBody>
                  <a:tcPr/>
                </a:tc>
                <a:extLst>
                  <a:ext uri="{0D108BD9-81ED-4DB2-BD59-A6C34878D82A}">
                    <a16:rowId xmlns:a16="http://schemas.microsoft.com/office/drawing/2014/main" val="2812823161"/>
                  </a:ext>
                </a:extLst>
              </a:tr>
              <a:tr h="843196">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400" b="1"/>
                        <a:t>Mixed management</a:t>
                      </a:r>
                    </a:p>
                    <a:p>
                      <a:pPr marL="0" indent="0">
                        <a:buNone/>
                      </a:pPr>
                      <a:endParaRPr lang="en-US" sz="1400" b="1"/>
                    </a:p>
                  </a:txBody>
                  <a:tcPr/>
                </a:tc>
                <a:tc>
                  <a:txBody>
                    <a:bodyPr/>
                    <a:lstStyle/>
                    <a:p>
                      <a:pPr marL="0" marR="0" lvl="0" indent="0" algn="l" rtl="0" eaLnBrk="1" fontAlgn="auto" latinLnBrk="0" hangingPunct="1">
                        <a:lnSpc>
                          <a:spcPct val="100000"/>
                        </a:lnSpc>
                        <a:spcBef>
                          <a:spcPts val="1200"/>
                        </a:spcBef>
                        <a:spcAft>
                          <a:spcPts val="0"/>
                        </a:spcAft>
                        <a:buClrTx/>
                        <a:buSzTx/>
                        <a:buFontTx/>
                        <a:buNone/>
                      </a:pPr>
                      <a:r>
                        <a:rPr lang="en-US" sz="1050"/>
                        <a:t>Combines management practices from pasture- and grain-based systems. Pastures cycle between crops and cattle, and cattle rotate between grazing on pastures and feeding on grains and hay.</a:t>
                      </a:r>
                    </a:p>
                    <a:p>
                      <a:pPr marL="0" marR="0" lvl="0" indent="0" algn="l" rtl="0" eaLnBrk="1" fontAlgn="auto" latinLnBrk="0" hangingPunct="1">
                        <a:lnSpc>
                          <a:spcPct val="100000"/>
                        </a:lnSpc>
                        <a:spcBef>
                          <a:spcPts val="1200"/>
                        </a:spcBef>
                        <a:spcAft>
                          <a:spcPts val="0"/>
                        </a:spcAft>
                        <a:buClrTx/>
                        <a:buSzTx/>
                        <a:buFontTx/>
                        <a:buNone/>
                      </a:pPr>
                      <a:endParaRPr lang="en-US" sz="1050"/>
                    </a:p>
                  </a:txBody>
                  <a:tcPr/>
                </a:tc>
                <a:tc>
                  <a:txBody>
                    <a:bodyPr/>
                    <a:lstStyle/>
                    <a:p>
                      <a:pPr marL="0" marR="0" lvl="0" indent="-177800" algn="l" defTabSz="711200" rtl="0" eaLnBrk="1" fontAlgn="auto" latinLnBrk="0" hangingPunct="1">
                        <a:lnSpc>
                          <a:spcPct val="100000"/>
                        </a:lnSpc>
                        <a:spcBef>
                          <a:spcPts val="600"/>
                        </a:spcBef>
                        <a:spcAft>
                          <a:spcPts val="0"/>
                        </a:spcAft>
                        <a:buClrTx/>
                        <a:buSzTx/>
                        <a:buFont typeface="System Font Regular"/>
                        <a:buChar char="✚"/>
                        <a:tabLst/>
                        <a:defRPr/>
                      </a:pPr>
                      <a:r>
                        <a:rPr lang="en-US" sz="1050"/>
                        <a:t>Enhances soil health, improving C and N retention in the soil</a:t>
                      </a:r>
                    </a:p>
                    <a:p>
                      <a:pPr marL="177800" marR="0" lvl="0" indent="-177800" algn="l" defTabSz="711200" rtl="0" eaLnBrk="1" fontAlgn="auto" latinLnBrk="0" hangingPunct="1">
                        <a:lnSpc>
                          <a:spcPct val="100000"/>
                        </a:lnSpc>
                        <a:spcBef>
                          <a:spcPts val="600"/>
                        </a:spcBef>
                        <a:spcAft>
                          <a:spcPts val="0"/>
                        </a:spcAft>
                        <a:buClrTx/>
                        <a:buSzTx/>
                        <a:buFont typeface="System Font Regular"/>
                        <a:buChar char="✚"/>
                        <a:tabLst/>
                        <a:defRPr/>
                      </a:pPr>
                      <a:r>
                        <a:rPr lang="en-US" sz="1050"/>
                        <a:t>Diversified agrifood system activities can reduce income vulnerability</a:t>
                      </a:r>
                    </a:p>
                    <a:p>
                      <a:pPr marL="0" indent="0">
                        <a:lnSpc>
                          <a:spcPct val="100000"/>
                        </a:lnSpc>
                        <a:spcBef>
                          <a:spcPts val="600"/>
                        </a:spcBef>
                        <a:buFont typeface="System Font Regular"/>
                        <a:buNone/>
                      </a:pPr>
                      <a:r>
                        <a:rPr lang="en-US" sz="1050"/>
                        <a:t>C  Can be labor-, cost-, and infrastructure-intensive</a:t>
                      </a:r>
                      <a:br>
                        <a:rPr lang="en-US" sz="1050"/>
                      </a:br>
                      <a:br>
                        <a:rPr lang="en-US" sz="1050"/>
                      </a:br>
                      <a:endParaRPr lang="en-US" sz="1050"/>
                    </a:p>
                  </a:txBody>
                  <a:tcPr/>
                </a:tc>
                <a:extLst>
                  <a:ext uri="{0D108BD9-81ED-4DB2-BD59-A6C34878D82A}">
                    <a16:rowId xmlns:a16="http://schemas.microsoft.com/office/drawing/2014/main" val="3006646346"/>
                  </a:ext>
                </a:extLst>
              </a:tr>
            </a:tbl>
          </a:graphicData>
        </a:graphic>
      </p:graphicFrame>
      <p:graphicFrame>
        <p:nvGraphicFramePr>
          <p:cNvPr id="34" name="Chart 33">
            <a:extLst>
              <a:ext uri="{FF2B5EF4-FFF2-40B4-BE49-F238E27FC236}">
                <a16:creationId xmlns:a16="http://schemas.microsoft.com/office/drawing/2014/main" id="{CF905050-0578-B2A1-DA0D-08C2A56746E4}"/>
              </a:ext>
            </a:extLst>
          </p:cNvPr>
          <p:cNvGraphicFramePr/>
          <p:nvPr>
            <p:custDataLst>
              <p:tags r:id="rId2"/>
            </p:custDataLst>
            <p:extLst>
              <p:ext uri="{D42A27DB-BD31-4B8C-83A1-F6EECF244321}">
                <p14:modId xmlns:p14="http://schemas.microsoft.com/office/powerpoint/2010/main" val="3906887443"/>
              </p:ext>
            </p:extLst>
          </p:nvPr>
        </p:nvGraphicFramePr>
        <p:xfrm>
          <a:off x="8964613" y="1663700"/>
          <a:ext cx="2992437" cy="2271713"/>
        </p:xfrm>
        <a:graphic>
          <a:graphicData uri="http://schemas.openxmlformats.org/drawingml/2006/chart">
            <c:chart xmlns:c="http://schemas.openxmlformats.org/drawingml/2006/chart" xmlns:r="http://schemas.openxmlformats.org/officeDocument/2006/relationships" r:id="rId40"/>
          </a:graphicData>
        </a:graphic>
      </p:graphicFrame>
      <p:sp useBgFill="1">
        <p:nvSpPr>
          <p:cNvPr id="21" name="Freeform 20">
            <a:extLst>
              <a:ext uri="{FF2B5EF4-FFF2-40B4-BE49-F238E27FC236}">
                <a16:creationId xmlns:a16="http://schemas.microsoft.com/office/drawing/2014/main" id="{A80EB6FA-E53A-A2E2-E724-3438A3D16A63}"/>
              </a:ext>
            </a:extLst>
          </p:cNvPr>
          <p:cNvSpPr/>
          <p:nvPr>
            <p:custDataLst>
              <p:tags r:id="rId3"/>
            </p:custDataLst>
          </p:nvPr>
        </p:nvSpPr>
        <p:spPr bwMode="auto">
          <a:xfrm>
            <a:off x="10555288" y="1771650"/>
            <a:ext cx="479426" cy="185739"/>
          </a:xfrm>
          <a:custGeom>
            <a:avLst/>
            <a:gdLst/>
            <a:ahLst/>
            <a:cxnLst/>
            <a:rect l="0" t="0" r="0" b="0"/>
            <a:pathLst>
              <a:path w="479426" h="185739">
                <a:moveTo>
                  <a:pt x="0" y="128588"/>
                </a:moveTo>
                <a:lnTo>
                  <a:pt x="479425" y="0"/>
                </a:lnTo>
                <a:lnTo>
                  <a:pt x="479425" y="57150"/>
                </a:lnTo>
                <a:lnTo>
                  <a:pt x="0" y="1857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4" name="Freeform 23">
            <a:extLst>
              <a:ext uri="{FF2B5EF4-FFF2-40B4-BE49-F238E27FC236}">
                <a16:creationId xmlns:a16="http://schemas.microsoft.com/office/drawing/2014/main" id="{FCAE3BF1-33DE-1577-2398-25C5BE6FA9B8}"/>
              </a:ext>
            </a:extLst>
          </p:cNvPr>
          <p:cNvSpPr/>
          <p:nvPr>
            <p:custDataLst>
              <p:tags r:id="rId4"/>
            </p:custDataLst>
          </p:nvPr>
        </p:nvSpPr>
        <p:spPr bwMode="auto">
          <a:xfrm>
            <a:off x="10555288" y="2008188"/>
            <a:ext cx="479426" cy="185738"/>
          </a:xfrm>
          <a:custGeom>
            <a:avLst/>
            <a:gdLst/>
            <a:ahLst/>
            <a:cxnLst/>
            <a:rect l="0" t="0" r="0" b="0"/>
            <a:pathLst>
              <a:path w="479426" h="185738">
                <a:moveTo>
                  <a:pt x="0" y="128587"/>
                </a:moveTo>
                <a:lnTo>
                  <a:pt x="479425" y="0"/>
                </a:lnTo>
                <a:lnTo>
                  <a:pt x="479425" y="57150"/>
                </a:lnTo>
                <a:lnTo>
                  <a:pt x="0" y="1857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8" name="Freeform 27">
            <a:extLst>
              <a:ext uri="{FF2B5EF4-FFF2-40B4-BE49-F238E27FC236}">
                <a16:creationId xmlns:a16="http://schemas.microsoft.com/office/drawing/2014/main" id="{C5B8EAE2-F87F-7579-B140-F8A162DAACCD}"/>
              </a:ext>
            </a:extLst>
          </p:cNvPr>
          <p:cNvSpPr/>
          <p:nvPr>
            <p:custDataLst>
              <p:tags r:id="rId5"/>
            </p:custDataLst>
          </p:nvPr>
        </p:nvSpPr>
        <p:spPr bwMode="auto">
          <a:xfrm>
            <a:off x="11299825" y="2008188"/>
            <a:ext cx="479426" cy="185738"/>
          </a:xfrm>
          <a:custGeom>
            <a:avLst/>
            <a:gdLst/>
            <a:ahLst/>
            <a:cxnLst/>
            <a:rect l="0" t="0" r="0" b="0"/>
            <a:pathLst>
              <a:path w="479426" h="185738">
                <a:moveTo>
                  <a:pt x="0" y="128587"/>
                </a:moveTo>
                <a:lnTo>
                  <a:pt x="479425" y="0"/>
                </a:lnTo>
                <a:lnTo>
                  <a:pt x="479425" y="57150"/>
                </a:lnTo>
                <a:lnTo>
                  <a:pt x="0" y="1857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2" name="Freeform 31">
            <a:extLst>
              <a:ext uri="{FF2B5EF4-FFF2-40B4-BE49-F238E27FC236}">
                <a16:creationId xmlns:a16="http://schemas.microsoft.com/office/drawing/2014/main" id="{B3EFA5B0-5669-4062-D8F4-665AF124123B}"/>
              </a:ext>
            </a:extLst>
          </p:cNvPr>
          <p:cNvSpPr/>
          <p:nvPr>
            <p:custDataLst>
              <p:tags r:id="rId6"/>
            </p:custDataLst>
          </p:nvPr>
        </p:nvSpPr>
        <p:spPr bwMode="auto">
          <a:xfrm>
            <a:off x="10555288" y="2244725"/>
            <a:ext cx="1223963" cy="387351"/>
          </a:xfrm>
          <a:custGeom>
            <a:avLst/>
            <a:gdLst/>
            <a:ahLst/>
            <a:cxnLst/>
            <a:rect l="0" t="0" r="0" b="0"/>
            <a:pathLst>
              <a:path w="1223963" h="387351">
                <a:moveTo>
                  <a:pt x="0" y="330200"/>
                </a:moveTo>
                <a:lnTo>
                  <a:pt x="1223962" y="0"/>
                </a:lnTo>
                <a:lnTo>
                  <a:pt x="1223962" y="57150"/>
                </a:lnTo>
                <a:lnTo>
                  <a:pt x="0" y="38735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9" name="Freeform 18">
            <a:extLst>
              <a:ext uri="{FF2B5EF4-FFF2-40B4-BE49-F238E27FC236}">
                <a16:creationId xmlns:a16="http://schemas.microsoft.com/office/drawing/2014/main" id="{CE77D1A0-6F92-FD7E-3C25-AC8CD741611D}"/>
              </a:ext>
            </a:extLst>
          </p:cNvPr>
          <p:cNvSpPr/>
          <p:nvPr>
            <p:custDataLst>
              <p:tags r:id="rId7"/>
            </p:custDataLst>
          </p:nvPr>
        </p:nvSpPr>
        <p:spPr bwMode="auto">
          <a:xfrm>
            <a:off x="10555288" y="1771650"/>
            <a:ext cx="479426" cy="128589"/>
          </a:xfrm>
          <a:custGeom>
            <a:avLst/>
            <a:gdLst/>
            <a:ahLst/>
            <a:cxnLst/>
            <a:rect l="0" t="0" r="0" b="0"/>
            <a:pathLst>
              <a:path w="479426" h="128589">
                <a:moveTo>
                  <a:pt x="0" y="128588"/>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a:extLst>
              <a:ext uri="{FF2B5EF4-FFF2-40B4-BE49-F238E27FC236}">
                <a16:creationId xmlns:a16="http://schemas.microsoft.com/office/drawing/2014/main" id="{0C45977C-ACF1-D396-23C1-5B63FDA51A14}"/>
              </a:ext>
            </a:extLst>
          </p:cNvPr>
          <p:cNvSpPr/>
          <p:nvPr>
            <p:custDataLst>
              <p:tags r:id="rId8"/>
            </p:custDataLst>
          </p:nvPr>
        </p:nvSpPr>
        <p:spPr bwMode="auto">
          <a:xfrm>
            <a:off x="10555288" y="1828800"/>
            <a:ext cx="479426" cy="128589"/>
          </a:xfrm>
          <a:custGeom>
            <a:avLst/>
            <a:gdLst/>
            <a:ahLst/>
            <a:cxnLst/>
            <a:rect l="0" t="0" r="0" b="0"/>
            <a:pathLst>
              <a:path w="479426" h="128589">
                <a:moveTo>
                  <a:pt x="0" y="128588"/>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a:extLst>
              <a:ext uri="{FF2B5EF4-FFF2-40B4-BE49-F238E27FC236}">
                <a16:creationId xmlns:a16="http://schemas.microsoft.com/office/drawing/2014/main" id="{1B4E0956-BC8F-AC4D-0AB5-947B27F18AD0}"/>
              </a:ext>
            </a:extLst>
          </p:cNvPr>
          <p:cNvSpPr/>
          <p:nvPr>
            <p:custDataLst>
              <p:tags r:id="rId9"/>
            </p:custDataLst>
          </p:nvPr>
        </p:nvSpPr>
        <p:spPr bwMode="auto">
          <a:xfrm>
            <a:off x="10555288" y="2008188"/>
            <a:ext cx="479426" cy="128588"/>
          </a:xfrm>
          <a:custGeom>
            <a:avLst/>
            <a:gdLst/>
            <a:ahLst/>
            <a:cxnLst/>
            <a:rect l="0" t="0" r="0" b="0"/>
            <a:pathLst>
              <a:path w="479426" h="128588">
                <a:moveTo>
                  <a:pt x="0" y="128587"/>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a:extLst>
              <a:ext uri="{FF2B5EF4-FFF2-40B4-BE49-F238E27FC236}">
                <a16:creationId xmlns:a16="http://schemas.microsoft.com/office/drawing/2014/main" id="{8501CE33-7FC5-0E81-365F-4F395074C0CD}"/>
              </a:ext>
            </a:extLst>
          </p:cNvPr>
          <p:cNvSpPr/>
          <p:nvPr>
            <p:custDataLst>
              <p:tags r:id="rId10"/>
            </p:custDataLst>
          </p:nvPr>
        </p:nvSpPr>
        <p:spPr bwMode="auto">
          <a:xfrm>
            <a:off x="10555288" y="2065338"/>
            <a:ext cx="479426" cy="128588"/>
          </a:xfrm>
          <a:custGeom>
            <a:avLst/>
            <a:gdLst/>
            <a:ahLst/>
            <a:cxnLst/>
            <a:rect l="0" t="0" r="0" b="0"/>
            <a:pathLst>
              <a:path w="479426" h="128588">
                <a:moveTo>
                  <a:pt x="0" y="128587"/>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a:extLst>
              <a:ext uri="{FF2B5EF4-FFF2-40B4-BE49-F238E27FC236}">
                <a16:creationId xmlns:a16="http://schemas.microsoft.com/office/drawing/2014/main" id="{631758A8-241F-147B-5CB9-63854EB9C183}"/>
              </a:ext>
            </a:extLst>
          </p:cNvPr>
          <p:cNvSpPr/>
          <p:nvPr>
            <p:custDataLst>
              <p:tags r:id="rId11"/>
            </p:custDataLst>
          </p:nvPr>
        </p:nvSpPr>
        <p:spPr bwMode="auto">
          <a:xfrm>
            <a:off x="11299825" y="2008188"/>
            <a:ext cx="479426" cy="128588"/>
          </a:xfrm>
          <a:custGeom>
            <a:avLst/>
            <a:gdLst/>
            <a:ahLst/>
            <a:cxnLst/>
            <a:rect l="0" t="0" r="0" b="0"/>
            <a:pathLst>
              <a:path w="479426" h="128588">
                <a:moveTo>
                  <a:pt x="0" y="128587"/>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a:extLst>
              <a:ext uri="{FF2B5EF4-FFF2-40B4-BE49-F238E27FC236}">
                <a16:creationId xmlns:a16="http://schemas.microsoft.com/office/drawing/2014/main" id="{1C243CDC-A16E-B90D-9331-75BBB30444A3}"/>
              </a:ext>
            </a:extLst>
          </p:cNvPr>
          <p:cNvSpPr/>
          <p:nvPr>
            <p:custDataLst>
              <p:tags r:id="rId12"/>
            </p:custDataLst>
          </p:nvPr>
        </p:nvSpPr>
        <p:spPr bwMode="auto">
          <a:xfrm>
            <a:off x="11299825" y="2065338"/>
            <a:ext cx="479426" cy="128588"/>
          </a:xfrm>
          <a:custGeom>
            <a:avLst/>
            <a:gdLst/>
            <a:ahLst/>
            <a:cxnLst/>
            <a:rect l="0" t="0" r="0" b="0"/>
            <a:pathLst>
              <a:path w="479426" h="128588">
                <a:moveTo>
                  <a:pt x="0" y="128587"/>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a:extLst>
              <a:ext uri="{FF2B5EF4-FFF2-40B4-BE49-F238E27FC236}">
                <a16:creationId xmlns:a16="http://schemas.microsoft.com/office/drawing/2014/main" id="{56765091-C632-669E-468C-0460E30474B6}"/>
              </a:ext>
            </a:extLst>
          </p:cNvPr>
          <p:cNvSpPr/>
          <p:nvPr>
            <p:custDataLst>
              <p:tags r:id="rId13"/>
            </p:custDataLst>
          </p:nvPr>
        </p:nvSpPr>
        <p:spPr bwMode="auto">
          <a:xfrm>
            <a:off x="10555288" y="2244725"/>
            <a:ext cx="1223963" cy="330201"/>
          </a:xfrm>
          <a:custGeom>
            <a:avLst/>
            <a:gdLst/>
            <a:ahLst/>
            <a:cxnLst/>
            <a:rect l="0" t="0" r="0" b="0"/>
            <a:pathLst>
              <a:path w="1223963" h="330201">
                <a:moveTo>
                  <a:pt x="0" y="330200"/>
                </a:moveTo>
                <a:lnTo>
                  <a:pt x="122396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a:extLst>
              <a:ext uri="{FF2B5EF4-FFF2-40B4-BE49-F238E27FC236}">
                <a16:creationId xmlns:a16="http://schemas.microsoft.com/office/drawing/2014/main" id="{BCF08FB5-743D-C886-21C2-DEC5BD9AE827}"/>
              </a:ext>
            </a:extLst>
          </p:cNvPr>
          <p:cNvSpPr/>
          <p:nvPr>
            <p:custDataLst>
              <p:tags r:id="rId14"/>
            </p:custDataLst>
          </p:nvPr>
        </p:nvSpPr>
        <p:spPr bwMode="auto">
          <a:xfrm>
            <a:off x="10555288" y="2301875"/>
            <a:ext cx="1223963" cy="330201"/>
          </a:xfrm>
          <a:custGeom>
            <a:avLst/>
            <a:gdLst/>
            <a:ahLst/>
            <a:cxnLst/>
            <a:rect l="0" t="0" r="0" b="0"/>
            <a:pathLst>
              <a:path w="1223963" h="330201">
                <a:moveTo>
                  <a:pt x="0" y="330200"/>
                </a:moveTo>
                <a:lnTo>
                  <a:pt x="122396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Text Placeholder 10">
            <a:extLst>
              <a:ext uri="{FF2B5EF4-FFF2-40B4-BE49-F238E27FC236}">
                <a16:creationId xmlns:a16="http://schemas.microsoft.com/office/drawing/2014/main" id="{8884BFD3-DC55-467E-7B38-92FA49BD1FEB}"/>
              </a:ext>
            </a:extLst>
          </p:cNvPr>
          <p:cNvSpPr txBox="1">
            <a:spLocks/>
          </p:cNvSpPr>
          <p:nvPr>
            <p:custDataLst>
              <p:tags r:id="rId15"/>
            </p:custDataLst>
          </p:nvPr>
        </p:nvSpPr>
        <p:spPr bwMode="gray">
          <a:xfrm>
            <a:off x="9304338" y="3027363"/>
            <a:ext cx="152400" cy="455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b="1">
                <a:solidFill>
                  <a:schemeClr val="bg1"/>
                </a:solidFill>
              </a:rPr>
              <a:t>SD 224</a:t>
            </a:r>
          </a:p>
        </p:txBody>
      </p:sp>
      <p:sp>
        <p:nvSpPr>
          <p:cNvPr id="172" name="Text Placeholder 10">
            <a:extLst>
              <a:ext uri="{FF2B5EF4-FFF2-40B4-BE49-F238E27FC236}">
                <a16:creationId xmlns:a16="http://schemas.microsoft.com/office/drawing/2014/main" id="{957648E6-7586-0606-583F-EFDE6DEC895C}"/>
              </a:ext>
            </a:extLst>
          </p:cNvPr>
          <p:cNvSpPr txBox="1">
            <a:spLocks/>
          </p:cNvSpPr>
          <p:nvPr>
            <p:custDataLst>
              <p:tags r:id="rId16"/>
            </p:custDataLst>
          </p:nvPr>
        </p:nvSpPr>
        <p:spPr bwMode="gray">
          <a:xfrm>
            <a:off x="9677400" y="3467100"/>
            <a:ext cx="152400" cy="385763"/>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effectLst/>
              </a:rPr>
              <a:t>SD 35</a:t>
            </a:r>
            <a:endParaRPr lang="en-US" sz="1000">
              <a:solidFill>
                <a:schemeClr val="bg1"/>
              </a:solidFill>
            </a:endParaRPr>
          </a:p>
        </p:txBody>
      </p:sp>
      <p:sp>
        <p:nvSpPr>
          <p:cNvPr id="190" name="Text Placeholder 10">
            <a:extLst>
              <a:ext uri="{FF2B5EF4-FFF2-40B4-BE49-F238E27FC236}">
                <a16:creationId xmlns:a16="http://schemas.microsoft.com/office/drawing/2014/main" id="{C3BF1600-1B6F-E82E-5377-8F2AAEBA3B24}"/>
              </a:ext>
            </a:extLst>
          </p:cNvPr>
          <p:cNvSpPr txBox="1">
            <a:spLocks/>
          </p:cNvSpPr>
          <p:nvPr>
            <p:custDataLst>
              <p:tags r:id="rId17"/>
            </p:custDataLst>
          </p:nvPr>
        </p:nvSpPr>
        <p:spPr bwMode="gray">
          <a:xfrm>
            <a:off x="10048875" y="3265488"/>
            <a:ext cx="152400" cy="455613"/>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effectLst/>
              </a:rPr>
              <a:t>SD 113</a:t>
            </a:r>
          </a:p>
        </p:txBody>
      </p:sp>
      <p:sp>
        <p:nvSpPr>
          <p:cNvPr id="8" name="Text Placeholder 10">
            <a:extLst>
              <a:ext uri="{FF2B5EF4-FFF2-40B4-BE49-F238E27FC236}">
                <a16:creationId xmlns:a16="http://schemas.microsoft.com/office/drawing/2014/main" id="{DC7ADFAF-E331-719A-E267-470F7DEE3EAB}"/>
              </a:ext>
            </a:extLst>
          </p:cNvPr>
          <p:cNvSpPr txBox="1">
            <a:spLocks/>
          </p:cNvSpPr>
          <p:nvPr>
            <p:custDataLst>
              <p:tags r:id="rId18"/>
            </p:custDataLst>
          </p:nvPr>
        </p:nvSpPr>
        <p:spPr bwMode="auto">
          <a:xfrm>
            <a:off x="9088438" y="3895725"/>
            <a:ext cx="133191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3EE1C23-390B-4EB1-8E25-EDC876ABD1C0}" type="datetime'A''''''djusted GHG In''''tensi''ty'' (kg CO''2e/kg H''QP)'">
              <a:rPr lang="en-US" altLang="en-US" sz="1000" smtClean="0"/>
              <a:pPr marL="0" indent="0" algn="ctr">
                <a:spcBef>
                  <a:spcPct val="0"/>
                </a:spcBef>
                <a:spcAft>
                  <a:spcPct val="0"/>
                </a:spcAft>
                <a:buNone/>
              </a:pPr>
              <a:t>Adjusted GHG Intensity (kg CO2e/kg HQP)</a:t>
            </a:fld>
            <a:endParaRPr lang="en-US" sz="1000"/>
          </a:p>
        </p:txBody>
      </p:sp>
      <p:sp>
        <p:nvSpPr>
          <p:cNvPr id="197" name="Text Placeholder 10">
            <a:extLst>
              <a:ext uri="{FF2B5EF4-FFF2-40B4-BE49-F238E27FC236}">
                <a16:creationId xmlns:a16="http://schemas.microsoft.com/office/drawing/2014/main" id="{327FEEBC-99BC-DD1F-30E0-9537A7628500}"/>
              </a:ext>
            </a:extLst>
          </p:cNvPr>
          <p:cNvSpPr txBox="1">
            <a:spLocks/>
          </p:cNvSpPr>
          <p:nvPr>
            <p:custDataLst>
              <p:tags r:id="rId19"/>
            </p:custDataLst>
          </p:nvPr>
        </p:nvSpPr>
        <p:spPr bwMode="gray">
          <a:xfrm>
            <a:off x="10718800" y="2646363"/>
            <a:ext cx="152400" cy="630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effectLst/>
              </a:rPr>
              <a:t>SD 29,343</a:t>
            </a:r>
            <a:endParaRPr lang="en-US" sz="1000">
              <a:solidFill>
                <a:schemeClr val="bg1"/>
              </a:solidFill>
            </a:endParaRPr>
          </a:p>
        </p:txBody>
      </p:sp>
      <p:sp>
        <p:nvSpPr>
          <p:cNvPr id="203" name="Text Placeholder 10">
            <a:extLst>
              <a:ext uri="{FF2B5EF4-FFF2-40B4-BE49-F238E27FC236}">
                <a16:creationId xmlns:a16="http://schemas.microsoft.com/office/drawing/2014/main" id="{141B6047-E158-730D-CC92-770851DA4ED0}"/>
              </a:ext>
            </a:extLst>
          </p:cNvPr>
          <p:cNvSpPr txBox="1">
            <a:spLocks/>
          </p:cNvSpPr>
          <p:nvPr>
            <p:custDataLst>
              <p:tags r:id="rId20"/>
            </p:custDataLst>
          </p:nvPr>
        </p:nvSpPr>
        <p:spPr bwMode="gray">
          <a:xfrm>
            <a:off x="11090275" y="2808288"/>
            <a:ext cx="152400" cy="455613"/>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effectLst/>
              </a:rPr>
              <a:t>SD 555</a:t>
            </a:r>
          </a:p>
        </p:txBody>
      </p:sp>
      <p:sp>
        <p:nvSpPr>
          <p:cNvPr id="251" name="Text Placeholder 10">
            <a:extLst>
              <a:ext uri="{FF2B5EF4-FFF2-40B4-BE49-F238E27FC236}">
                <a16:creationId xmlns:a16="http://schemas.microsoft.com/office/drawing/2014/main" id="{DB7237A2-15D4-88AE-EFA6-E8B66890EB4D}"/>
              </a:ext>
            </a:extLst>
          </p:cNvPr>
          <p:cNvSpPr txBox="1">
            <a:spLocks/>
          </p:cNvSpPr>
          <p:nvPr>
            <p:custDataLst>
              <p:tags r:id="rId21"/>
            </p:custDataLst>
          </p:nvPr>
        </p:nvSpPr>
        <p:spPr bwMode="gray">
          <a:xfrm>
            <a:off x="11463338" y="2603500"/>
            <a:ext cx="152400" cy="630238"/>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effectLst/>
              </a:rPr>
              <a:t>SD 15,789</a:t>
            </a:r>
          </a:p>
        </p:txBody>
      </p:sp>
      <p:sp>
        <p:nvSpPr>
          <p:cNvPr id="31" name="Text Placeholder 10">
            <a:extLst>
              <a:ext uri="{FF2B5EF4-FFF2-40B4-BE49-F238E27FC236}">
                <a16:creationId xmlns:a16="http://schemas.microsoft.com/office/drawing/2014/main" id="{C731C93C-ACDC-794C-EB7C-38CCE217C533}"/>
              </a:ext>
            </a:extLst>
          </p:cNvPr>
          <p:cNvSpPr txBox="1">
            <a:spLocks/>
          </p:cNvSpPr>
          <p:nvPr>
            <p:custDataLst>
              <p:tags r:id="rId22"/>
            </p:custDataLst>
          </p:nvPr>
        </p:nvSpPr>
        <p:spPr bwMode="auto">
          <a:xfrm>
            <a:off x="10506074" y="3895725"/>
            <a:ext cx="132238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19371DE-0518-4258-9492-10D8E00F8CF3}" type="datetime'''Adjuste''d La''''nd In''t''ensity (ha''''/1k ton'' ''HQ''P)'">
              <a:rPr lang="en-US" altLang="en-US" sz="1000" smtClean="0"/>
              <a:pPr marL="0" indent="0" algn="ctr">
                <a:spcBef>
                  <a:spcPct val="0"/>
                </a:spcBef>
                <a:spcAft>
                  <a:spcPct val="0"/>
                </a:spcAft>
                <a:buNone/>
              </a:pPr>
              <a:t>Adjusted Land Intensity (ha/1k ton HQP)</a:t>
            </a:fld>
            <a:endParaRPr lang="en-US" sz="1000"/>
          </a:p>
        </p:txBody>
      </p:sp>
      <p:sp>
        <p:nvSpPr>
          <p:cNvPr id="143" name="Text Placeholder 10">
            <a:extLst>
              <a:ext uri="{FF2B5EF4-FFF2-40B4-BE49-F238E27FC236}">
                <a16:creationId xmlns:a16="http://schemas.microsoft.com/office/drawing/2014/main" id="{74DE2A0F-48A4-8830-AAAB-C0A2C9417913}"/>
              </a:ext>
            </a:extLst>
          </p:cNvPr>
          <p:cNvSpPr txBox="1">
            <a:spLocks/>
          </p:cNvSpPr>
          <p:nvPr>
            <p:custDataLst>
              <p:tags r:id="rId23"/>
            </p:custDataLst>
          </p:nvPr>
        </p:nvSpPr>
        <p:spPr bwMode="gray">
          <a:xfrm>
            <a:off x="9258300" y="2479675"/>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8CC901C-0E1E-4003-B906-2DEDC3E2163F}" type="datetime'''''''''''''''''''''''''''''''''4''''''''''''''''''''52'''">
              <a:rPr lang="en-US" altLang="en-US" sz="1000" smtClean="0">
                <a:effectLst/>
              </a:rPr>
              <a:pPr marL="0" indent="0" algn="ctr">
                <a:spcBef>
                  <a:spcPct val="0"/>
                </a:spcBef>
                <a:spcAft>
                  <a:spcPct val="0"/>
                </a:spcAft>
                <a:buNone/>
              </a:pPr>
              <a:t>452</a:t>
            </a:fld>
            <a:endParaRPr lang="en-US" sz="1000"/>
          </a:p>
        </p:txBody>
      </p:sp>
      <p:sp>
        <p:nvSpPr>
          <p:cNvPr id="170" name="Text Placeholder 10">
            <a:extLst>
              <a:ext uri="{FF2B5EF4-FFF2-40B4-BE49-F238E27FC236}">
                <a16:creationId xmlns:a16="http://schemas.microsoft.com/office/drawing/2014/main" id="{3E07FEDF-1923-FE1D-25CA-D619101B5FF1}"/>
              </a:ext>
            </a:extLst>
          </p:cNvPr>
          <p:cNvSpPr txBox="1">
            <a:spLocks/>
          </p:cNvSpPr>
          <p:nvPr>
            <p:custDataLst>
              <p:tags r:id="rId24"/>
            </p:custDataLst>
          </p:nvPr>
        </p:nvSpPr>
        <p:spPr bwMode="gray">
          <a:xfrm>
            <a:off x="9631363" y="3287713"/>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605B5C4-8CF9-484F-A12C-EADE7E4462FD}" type="datetime'''''''''''''''''1''''''''4''''''''6'''''''''''''">
              <a:rPr lang="en-US" altLang="en-US" sz="1000" smtClean="0">
                <a:effectLst/>
              </a:rPr>
              <a:pPr marL="0" indent="0" algn="ctr">
                <a:spcBef>
                  <a:spcPct val="0"/>
                </a:spcBef>
                <a:spcAft>
                  <a:spcPct val="0"/>
                </a:spcAft>
                <a:buNone/>
              </a:pPr>
              <a:t>146</a:t>
            </a:fld>
            <a:endParaRPr lang="en-US" sz="1000"/>
          </a:p>
        </p:txBody>
      </p:sp>
      <p:sp>
        <p:nvSpPr>
          <p:cNvPr id="182" name="Text Placeholder 10">
            <a:extLst>
              <a:ext uri="{FF2B5EF4-FFF2-40B4-BE49-F238E27FC236}">
                <a16:creationId xmlns:a16="http://schemas.microsoft.com/office/drawing/2014/main" id="{CED498E4-DBDE-697F-1F4D-9C817351E73A}"/>
              </a:ext>
            </a:extLst>
          </p:cNvPr>
          <p:cNvSpPr txBox="1">
            <a:spLocks/>
          </p:cNvSpPr>
          <p:nvPr>
            <p:custDataLst>
              <p:tags r:id="rId25"/>
            </p:custDataLst>
          </p:nvPr>
        </p:nvSpPr>
        <p:spPr bwMode="gray">
          <a:xfrm>
            <a:off x="10002838" y="2955925"/>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26B37F1-3309-4AA9-8E2D-F3B5C84417CE}" type="datetime'''''''''''2''''7''''''''''2'''">
              <a:rPr lang="en-US" altLang="en-US" sz="1000" smtClean="0">
                <a:effectLst/>
              </a:rPr>
              <a:pPr marL="0" indent="0" algn="ctr">
                <a:spcBef>
                  <a:spcPct val="0"/>
                </a:spcBef>
                <a:spcAft>
                  <a:spcPct val="0"/>
                </a:spcAft>
                <a:buNone/>
              </a:pPr>
              <a:t>272</a:t>
            </a:fld>
            <a:endParaRPr lang="en-US" sz="1000"/>
          </a:p>
        </p:txBody>
      </p:sp>
      <p:sp>
        <p:nvSpPr>
          <p:cNvPr id="72" name="Text Placeholder 10">
            <a:extLst>
              <a:ext uri="{FF2B5EF4-FFF2-40B4-BE49-F238E27FC236}">
                <a16:creationId xmlns:a16="http://schemas.microsoft.com/office/drawing/2014/main" id="{690242FF-6B08-BC6F-FE2D-2FCAD50DD97E}"/>
              </a:ext>
            </a:extLst>
          </p:cNvPr>
          <p:cNvSpPr txBox="1">
            <a:spLocks/>
          </p:cNvSpPr>
          <p:nvPr>
            <p:custDataLst>
              <p:tags r:id="rId26"/>
            </p:custDataLst>
          </p:nvPr>
        </p:nvSpPr>
        <p:spPr bwMode="gray">
          <a:xfrm>
            <a:off x="10550525" y="1568450"/>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052939-CB29-4942-8219-FC45109CA1D2}" type="datetime'''''''''2''0''''''''''''''''''''''''''''2'',''''''3''''''51'''">
              <a:rPr lang="en-US" altLang="en-US" sz="1000" smtClean="0">
                <a:effectLst/>
              </a:rPr>
              <a:pPr marL="0" indent="0" algn="ctr">
                <a:spcBef>
                  <a:spcPct val="0"/>
                </a:spcBef>
                <a:spcAft>
                  <a:spcPct val="0"/>
                </a:spcAft>
                <a:buNone/>
              </a:pPr>
              <a:t>202,351</a:t>
            </a:fld>
            <a:endParaRPr lang="en-US" sz="1000"/>
          </a:p>
        </p:txBody>
      </p:sp>
      <p:sp useBgFill="1">
        <p:nvSpPr>
          <p:cNvPr id="59" name="Text Placeholder 10">
            <a:extLst>
              <a:ext uri="{FF2B5EF4-FFF2-40B4-BE49-F238E27FC236}">
                <a16:creationId xmlns:a16="http://schemas.microsoft.com/office/drawing/2014/main" id="{579E6DC1-4510-B595-C486-787A26EC632F}"/>
              </a:ext>
            </a:extLst>
          </p:cNvPr>
          <p:cNvSpPr txBox="1">
            <a:spLocks/>
          </p:cNvSpPr>
          <p:nvPr>
            <p:custDataLst>
              <p:tags r:id="rId27"/>
            </p:custDataLst>
          </p:nvPr>
        </p:nvSpPr>
        <p:spPr bwMode="gray">
          <a:xfrm>
            <a:off x="10991850" y="2041525"/>
            <a:ext cx="349250"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7040ED8-0629-4991-909B-2B8CA3E4C209}" type="datetime'''''''''''''''''''''''''''''''''9,''''''''''''''61''0'''''''''">
              <a:rPr lang="en-US" altLang="en-US" sz="1000" smtClean="0">
                <a:effectLst/>
              </a:rPr>
              <a:pPr marL="0" indent="0" algn="ctr">
                <a:spcBef>
                  <a:spcPct val="0"/>
                </a:spcBef>
                <a:spcAft>
                  <a:spcPct val="0"/>
                </a:spcAft>
                <a:buNone/>
              </a:pPr>
              <a:t>9,610</a:t>
            </a:fld>
            <a:endParaRPr lang="en-US" sz="1000"/>
          </a:p>
        </p:txBody>
      </p:sp>
      <p:sp>
        <p:nvSpPr>
          <p:cNvPr id="80" name="Text Placeholder 10">
            <a:extLst>
              <a:ext uri="{FF2B5EF4-FFF2-40B4-BE49-F238E27FC236}">
                <a16:creationId xmlns:a16="http://schemas.microsoft.com/office/drawing/2014/main" id="{476D3C7A-A985-B0FD-44EB-67D27E121AFA}"/>
              </a:ext>
            </a:extLst>
          </p:cNvPr>
          <p:cNvSpPr txBox="1">
            <a:spLocks/>
          </p:cNvSpPr>
          <p:nvPr>
            <p:custDataLst>
              <p:tags r:id="rId28"/>
            </p:custDataLst>
          </p:nvPr>
        </p:nvSpPr>
        <p:spPr bwMode="gray">
          <a:xfrm>
            <a:off x="11329988" y="1804988"/>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FBE8AE1-BC5E-4BAC-920F-9E4109521A54}" type="datetime'''2''9'',''''''1''''''''9''''''''''''''''''''7'''''''">
              <a:rPr lang="en-US" altLang="en-US" sz="1000" smtClean="0">
                <a:effectLst/>
              </a:rPr>
              <a:pPr marL="0" indent="0" algn="ctr">
                <a:spcBef>
                  <a:spcPct val="0"/>
                </a:spcBef>
                <a:spcAft>
                  <a:spcPct val="0"/>
                </a:spcAft>
                <a:buNone/>
              </a:pPr>
              <a:t>29,197</a:t>
            </a:fld>
            <a:endParaRPr lang="en-US" sz="1000"/>
          </a:p>
        </p:txBody>
      </p:sp>
      <p:sp>
        <p:nvSpPr>
          <p:cNvPr id="12" name="Rectangle 11">
            <a:extLst>
              <a:ext uri="{FF2B5EF4-FFF2-40B4-BE49-F238E27FC236}">
                <a16:creationId xmlns:a16="http://schemas.microsoft.com/office/drawing/2014/main" id="{D9D07288-9A1E-C7C9-527A-77E676E1E922}"/>
              </a:ext>
            </a:extLst>
          </p:cNvPr>
          <p:cNvSpPr/>
          <p:nvPr>
            <p:custDataLst>
              <p:tags r:id="rId29"/>
            </p:custDataLst>
          </p:nvPr>
        </p:nvSpPr>
        <p:spPr bwMode="auto">
          <a:xfrm>
            <a:off x="9364663" y="1801813"/>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 name="Rectangle 12">
            <a:extLst>
              <a:ext uri="{FF2B5EF4-FFF2-40B4-BE49-F238E27FC236}">
                <a16:creationId xmlns:a16="http://schemas.microsoft.com/office/drawing/2014/main" id="{33A5E92F-1222-CBF2-2C42-0919EDD1D390}"/>
              </a:ext>
            </a:extLst>
          </p:cNvPr>
          <p:cNvSpPr/>
          <p:nvPr>
            <p:custDataLst>
              <p:tags r:id="rId30"/>
            </p:custDataLst>
          </p:nvPr>
        </p:nvSpPr>
        <p:spPr bwMode="auto">
          <a:xfrm>
            <a:off x="9364663" y="2005013"/>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 name="Rectangle 48">
            <a:extLst>
              <a:ext uri="{FF2B5EF4-FFF2-40B4-BE49-F238E27FC236}">
                <a16:creationId xmlns:a16="http://schemas.microsoft.com/office/drawing/2014/main" id="{DCEA70FD-9180-7E8D-49AD-58F01AC67B63}"/>
              </a:ext>
            </a:extLst>
          </p:cNvPr>
          <p:cNvSpPr/>
          <p:nvPr>
            <p:custDataLst>
              <p:tags r:id="rId31"/>
            </p:custDataLst>
          </p:nvPr>
        </p:nvSpPr>
        <p:spPr bwMode="auto">
          <a:xfrm>
            <a:off x="9364663" y="2208213"/>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 name="Text Placeholder 10">
            <a:extLst>
              <a:ext uri="{FF2B5EF4-FFF2-40B4-BE49-F238E27FC236}">
                <a16:creationId xmlns:a16="http://schemas.microsoft.com/office/drawing/2014/main" id="{8DB0EC1A-C75B-20E6-CAA6-34BE07AB4118}"/>
              </a:ext>
            </a:extLst>
          </p:cNvPr>
          <p:cNvSpPr txBox="1">
            <a:spLocks/>
          </p:cNvSpPr>
          <p:nvPr>
            <p:custDataLst>
              <p:tags r:id="rId32"/>
            </p:custDataLst>
          </p:nvPr>
        </p:nvSpPr>
        <p:spPr bwMode="auto">
          <a:xfrm>
            <a:off x="9594850" y="1797050"/>
            <a:ext cx="463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6568B4D-EE48-4D7B-98AF-378565B90781}" type="datetime'''''P''as''tu''''''r''''''''''''''''''''''e'''''''''">
              <a:rPr lang="en-US" altLang="en-US" sz="1000" b="1" smtClean="0"/>
              <a:pPr marL="0" indent="0">
                <a:spcBef>
                  <a:spcPct val="0"/>
                </a:spcBef>
                <a:spcAft>
                  <a:spcPct val="0"/>
                </a:spcAft>
                <a:buNone/>
              </a:pPr>
              <a:t>Pasture</a:t>
            </a:fld>
            <a:endParaRPr lang="en-US" sz="1000" b="1"/>
          </a:p>
        </p:txBody>
      </p:sp>
      <p:sp>
        <p:nvSpPr>
          <p:cNvPr id="7" name="Text Placeholder 10">
            <a:extLst>
              <a:ext uri="{FF2B5EF4-FFF2-40B4-BE49-F238E27FC236}">
                <a16:creationId xmlns:a16="http://schemas.microsoft.com/office/drawing/2014/main" id="{00D2CFFA-E4E8-4470-AB4C-34B92F1444CA}"/>
              </a:ext>
            </a:extLst>
          </p:cNvPr>
          <p:cNvSpPr txBox="1">
            <a:spLocks/>
          </p:cNvSpPr>
          <p:nvPr>
            <p:custDataLst>
              <p:tags r:id="rId33"/>
            </p:custDataLst>
          </p:nvPr>
        </p:nvSpPr>
        <p:spPr bwMode="auto">
          <a:xfrm>
            <a:off x="9594850" y="2000250"/>
            <a:ext cx="569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A725F76-4191-42F3-BE54-DAF53B236522}" type="datetime'In''''d''''''''''''''u''''st''r''ia''''''l'''''''''">
              <a:rPr lang="en-US" altLang="en-US" sz="1000" b="1" smtClean="0"/>
              <a:pPr marL="0" indent="0">
                <a:spcBef>
                  <a:spcPct val="0"/>
                </a:spcBef>
                <a:spcAft>
                  <a:spcPct val="0"/>
                </a:spcAft>
                <a:buNone/>
              </a:pPr>
              <a:t>Industrial</a:t>
            </a:fld>
            <a:endParaRPr lang="en-US" sz="1000" b="1"/>
          </a:p>
        </p:txBody>
      </p:sp>
      <p:sp>
        <p:nvSpPr>
          <p:cNvPr id="46" name="Text Placeholder 10">
            <a:extLst>
              <a:ext uri="{FF2B5EF4-FFF2-40B4-BE49-F238E27FC236}">
                <a16:creationId xmlns:a16="http://schemas.microsoft.com/office/drawing/2014/main" id="{57362B25-E717-CBDF-9BCB-E4C1E308E8A7}"/>
              </a:ext>
            </a:extLst>
          </p:cNvPr>
          <p:cNvSpPr txBox="1">
            <a:spLocks/>
          </p:cNvSpPr>
          <p:nvPr>
            <p:custDataLst>
              <p:tags r:id="rId34"/>
            </p:custDataLst>
          </p:nvPr>
        </p:nvSpPr>
        <p:spPr bwMode="auto">
          <a:xfrm>
            <a:off x="9594850" y="2203450"/>
            <a:ext cx="3587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3216503-8A8C-4244-B6AC-5CF797C7DEFE}" type="datetime'''''''''''''''''M''i''''''''x''''''''e''''''''''''d'''">
              <a:rPr lang="en-US" altLang="en-US" sz="1000" b="1" smtClean="0"/>
              <a:pPr marL="0" indent="0">
                <a:spcBef>
                  <a:spcPct val="0"/>
                </a:spcBef>
                <a:spcAft>
                  <a:spcPct val="0"/>
                </a:spcAft>
                <a:buNone/>
              </a:pPr>
              <a:t>Mixed</a:t>
            </a:fld>
            <a:endParaRPr lang="en-US" sz="1000" b="1"/>
          </a:p>
        </p:txBody>
      </p:sp>
      <p:sp>
        <p:nvSpPr>
          <p:cNvPr id="294" name="btfpNotesBox111697">
            <a:extLst>
              <a:ext uri="{FF2B5EF4-FFF2-40B4-BE49-F238E27FC236}">
                <a16:creationId xmlns:a16="http://schemas.microsoft.com/office/drawing/2014/main" id="{5EBA9614-21FE-A404-4BF8-4D8C74A3F533}"/>
              </a:ext>
            </a:extLst>
          </p:cNvPr>
          <p:cNvSpPr txBox="1"/>
          <p:nvPr>
            <p:custDataLst>
              <p:tags r:id="rId35"/>
            </p:custDataLst>
          </p:nvPr>
        </p:nvSpPr>
        <p:spPr bwMode="gray">
          <a:xfrm>
            <a:off x="329184" y="6419088"/>
            <a:ext cx="9183670" cy="369332"/>
          </a:xfrm>
          <a:prstGeom prst="rect">
            <a:avLst/>
          </a:prstGeom>
          <a:noFill/>
        </p:spPr>
        <p:txBody>
          <a:bodyPr vert="horz" wrap="square" lIns="0" tIns="0" rIns="0" bIns="0" rtlCol="0" anchor="b">
            <a:spAutoFit/>
          </a:bodyPr>
          <a:lstStyle/>
          <a:p>
            <a:endParaRPr lang="en-US" sz="800">
              <a:solidFill>
                <a:srgbClr val="000000"/>
              </a:solidFill>
              <a:latin typeface="Arial" panose="020B0604020202020204" pitchFamily="34" charset="0"/>
              <a:cs typeface="Arial" panose="020B0604020202020204" pitchFamily="34" charset="0"/>
            </a:endParaRPr>
          </a:p>
          <a:p>
            <a:r>
              <a:rPr lang="en-US" sz="800">
                <a:solidFill>
                  <a:srgbClr val="000000"/>
                </a:solidFill>
                <a:latin typeface="Arial" panose="020B0604020202020204" pitchFamily="34" charset="0"/>
                <a:cs typeface="Arial" panose="020B0604020202020204" pitchFamily="34" charset="0"/>
              </a:rPr>
              <a:t>Sources: Walter E. </a:t>
            </a:r>
            <a:r>
              <a:rPr lang="en-US" sz="800" err="1">
                <a:solidFill>
                  <a:srgbClr val="000000"/>
                </a:solidFill>
                <a:latin typeface="Arial" panose="020B0604020202020204" pitchFamily="34" charset="0"/>
                <a:cs typeface="Arial" panose="020B0604020202020204" pitchFamily="34" charset="0"/>
              </a:rPr>
              <a:t>Baethgen</a:t>
            </a:r>
            <a:r>
              <a:rPr lang="en-US" sz="800">
                <a:solidFill>
                  <a:srgbClr val="000000"/>
                </a:solidFill>
                <a:latin typeface="Arial" panose="020B0604020202020204" pitchFamily="34" charset="0"/>
                <a:cs typeface="Arial" panose="020B0604020202020204" pitchFamily="34" charset="0"/>
              </a:rPr>
              <a:t>, PhD, </a:t>
            </a:r>
            <a:r>
              <a:rPr lang="en-US" sz="800" b="0" i="0" u="none" strike="noStrike">
                <a:solidFill>
                  <a:srgbClr val="000000"/>
                </a:solidFill>
                <a:effectLst/>
                <a:latin typeface="Arial" panose="020B0604020202020204" pitchFamily="34" charset="0"/>
              </a:rPr>
              <a:t>(2024)</a:t>
            </a:r>
            <a:r>
              <a:rPr lang="en-US" sz="800">
                <a:solidFill>
                  <a:srgbClr val="000000"/>
                </a:solidFill>
                <a:latin typeface="Arial" panose="020B0604020202020204" pitchFamily="34" charset="0"/>
                <a:cs typeface="Arial" panose="020B0604020202020204" pitchFamily="34" charset="0"/>
              </a:rPr>
              <a:t>;</a:t>
            </a:r>
            <a:r>
              <a:rPr lang="en-US" sz="800" b="0" i="0" u="none" strike="noStrike">
                <a:solidFill>
                  <a:srgbClr val="000000"/>
                </a:solidFill>
                <a:effectLst/>
                <a:latin typeface="Arial" panose="020B0604020202020204" pitchFamily="34" charset="0"/>
                <a:cs typeface="Arial" panose="020B0604020202020204" pitchFamily="34" charset="0"/>
              </a:rPr>
              <a:t> </a:t>
            </a:r>
            <a:r>
              <a:rPr lang="en-US" sz="800" b="0" i="0" u="none" strike="noStrike">
                <a:solidFill>
                  <a:srgbClr val="000000"/>
                </a:solidFill>
                <a:effectLst/>
                <a:latin typeface="Arial" panose="020B0604020202020204" pitchFamily="34" charset="0"/>
              </a:rPr>
              <a:t>Karl et al., </a:t>
            </a:r>
            <a:r>
              <a:rPr lang="en-US" sz="800" b="0" i="0" u="sng" strike="noStrike">
                <a:solidFill>
                  <a:srgbClr val="000000"/>
                </a:solidFill>
                <a:effectLst/>
                <a:latin typeface="Arial" panose="020B0604020202020204" pitchFamily="34" charset="0"/>
                <a:hlinkClick r:id="rId41"/>
              </a:rPr>
              <a:t>Framework to evaluate </a:t>
            </a:r>
            <a:r>
              <a:rPr lang="en-US" sz="800" u="sng">
                <a:solidFill>
                  <a:srgbClr val="000000"/>
                </a:solidFill>
                <a:latin typeface="Arial" panose="020B0604020202020204" pitchFamily="34" charset="0"/>
                <a:hlinkClick r:id="rId41"/>
              </a:rPr>
              <a:t>l</a:t>
            </a:r>
            <a:r>
              <a:rPr lang="en-US" sz="800" b="0" i="0" u="sng" strike="noStrike">
                <a:solidFill>
                  <a:srgbClr val="000000"/>
                </a:solidFill>
                <a:effectLst/>
                <a:latin typeface="Arial" panose="020B0604020202020204" pitchFamily="34" charset="0"/>
                <a:hlinkClick r:id="rId41"/>
              </a:rPr>
              <a:t>ivestock-derived </a:t>
            </a:r>
            <a:r>
              <a:rPr lang="en-US" sz="800" u="sng">
                <a:solidFill>
                  <a:srgbClr val="000000"/>
                </a:solidFill>
                <a:latin typeface="Arial" panose="020B0604020202020204" pitchFamily="34" charset="0"/>
                <a:hlinkClick r:id="rId41"/>
              </a:rPr>
              <a:t>p</a:t>
            </a:r>
            <a:r>
              <a:rPr lang="en-US" sz="800" b="0" i="0" u="sng" strike="noStrike">
                <a:solidFill>
                  <a:srgbClr val="000000"/>
                </a:solidFill>
                <a:effectLst/>
                <a:latin typeface="Arial" panose="020B0604020202020204" pitchFamily="34" charset="0"/>
                <a:hlinkClick r:id="rId41"/>
              </a:rPr>
              <a:t>rotein </a:t>
            </a:r>
            <a:r>
              <a:rPr lang="en-US" sz="800" u="sng">
                <a:solidFill>
                  <a:srgbClr val="000000"/>
                </a:solidFill>
                <a:latin typeface="Arial" panose="020B0604020202020204" pitchFamily="34" charset="0"/>
                <a:hlinkClick r:id="rId41"/>
              </a:rPr>
              <a:t>s</a:t>
            </a:r>
            <a:r>
              <a:rPr lang="en-US" sz="800" b="0" i="0" u="sng" strike="noStrike">
                <a:solidFill>
                  <a:srgbClr val="000000"/>
                </a:solidFill>
                <a:effectLst/>
                <a:latin typeface="Arial" panose="020B0604020202020204" pitchFamily="34" charset="0"/>
                <a:hlinkClick r:id="rId41"/>
              </a:rPr>
              <a:t>ystems</a:t>
            </a:r>
            <a:r>
              <a:rPr lang="en-US" sz="800" b="0" i="0" u="sng" strike="noStrike">
                <a:solidFill>
                  <a:srgbClr val="000000"/>
                </a:solidFill>
                <a:effectLst/>
                <a:latin typeface="Arial" panose="020B0604020202020204" pitchFamily="34" charset="0"/>
              </a:rPr>
              <a:t> </a:t>
            </a:r>
            <a:r>
              <a:rPr lang="en-US" sz="800" b="0" i="0" u="none" strike="noStrike">
                <a:solidFill>
                  <a:srgbClr val="000000"/>
                </a:solidFill>
                <a:effectLst/>
                <a:latin typeface="Arial" panose="020B0604020202020204" pitchFamily="34" charset="0"/>
              </a:rPr>
              <a:t>(2024); </a:t>
            </a:r>
            <a:r>
              <a:rPr lang="en-US" sz="800" b="0" i="0" u="none" strike="noStrike" err="1">
                <a:solidFill>
                  <a:srgbClr val="000000"/>
                </a:solidFill>
                <a:effectLst/>
                <a:latin typeface="Arial" panose="020B0604020202020204" pitchFamily="34" charset="0"/>
              </a:rPr>
              <a:t>Giménez</a:t>
            </a:r>
            <a:r>
              <a:rPr lang="en-US" sz="800" b="0" i="0" u="none" strike="noStrike">
                <a:solidFill>
                  <a:srgbClr val="000000"/>
                </a:solidFill>
                <a:effectLst/>
                <a:latin typeface="Arial" panose="020B0604020202020204" pitchFamily="34" charset="0"/>
              </a:rPr>
              <a:t>,</a:t>
            </a:r>
            <a:r>
              <a:rPr lang="en-US" sz="800">
                <a:solidFill>
                  <a:srgbClr val="000000"/>
                </a:solidFill>
                <a:latin typeface="Arial" panose="020B0604020202020204" pitchFamily="34" charset="0"/>
              </a:rPr>
              <a:t> </a:t>
            </a:r>
            <a:r>
              <a:rPr lang="en-US" sz="800" b="0" i="0" u="none" strike="noStrike">
                <a:solidFill>
                  <a:srgbClr val="000000"/>
                </a:solidFill>
                <a:effectLst/>
                <a:latin typeface="Arial" panose="020B0604020202020204" pitchFamily="34" charset="0"/>
                <a:hlinkClick r:id="rId42"/>
              </a:rPr>
              <a:t>Mixed </a:t>
            </a:r>
            <a:r>
              <a:rPr lang="en-US" sz="800">
                <a:solidFill>
                  <a:srgbClr val="000000"/>
                </a:solidFill>
                <a:latin typeface="Arial" panose="020B0604020202020204" pitchFamily="34" charset="0"/>
                <a:hlinkClick r:id="rId42"/>
              </a:rPr>
              <a:t>c</a:t>
            </a:r>
            <a:r>
              <a:rPr lang="en-US" sz="800" b="0" i="0" u="none" strike="noStrike">
                <a:solidFill>
                  <a:srgbClr val="000000"/>
                </a:solidFill>
                <a:effectLst/>
                <a:latin typeface="Arial" panose="020B0604020202020204" pitchFamily="34" charset="0"/>
                <a:hlinkClick r:id="rId42"/>
              </a:rPr>
              <a:t>rop/livestock </a:t>
            </a:r>
            <a:r>
              <a:rPr lang="en-US" sz="800">
                <a:solidFill>
                  <a:srgbClr val="000000"/>
                </a:solidFill>
                <a:latin typeface="Arial" panose="020B0604020202020204" pitchFamily="34" charset="0"/>
                <a:hlinkClick r:id="rId42"/>
              </a:rPr>
              <a:t>s</a:t>
            </a:r>
            <a:r>
              <a:rPr lang="en-US" sz="800" b="0" i="0" u="none" strike="noStrike">
                <a:solidFill>
                  <a:srgbClr val="000000"/>
                </a:solidFill>
                <a:effectLst/>
                <a:latin typeface="Arial" panose="020B0604020202020204" pitchFamily="34" charset="0"/>
                <a:hlinkClick r:id="rId42"/>
              </a:rPr>
              <a:t>ystems in Pampas</a:t>
            </a:r>
            <a:r>
              <a:rPr lang="en-US" sz="800" b="0" i="0" u="none" strike="noStrike">
                <a:solidFill>
                  <a:srgbClr val="000000"/>
                </a:solidFill>
                <a:effectLst/>
                <a:latin typeface="Arial"/>
                <a:cs typeface="Arial"/>
              </a:rPr>
              <a:t> </a:t>
            </a:r>
            <a:r>
              <a:rPr lang="en-US" sz="800" b="0" i="0" u="none" strike="noStrike">
                <a:solidFill>
                  <a:srgbClr val="000000"/>
                </a:solidFill>
                <a:effectLst/>
                <a:latin typeface="Arial" panose="020B0604020202020204" pitchFamily="34" charset="0"/>
              </a:rPr>
              <a:t>(2006).</a:t>
            </a:r>
          </a:p>
          <a:p>
            <a:r>
              <a:rPr lang="en-US" sz="800">
                <a:solidFill>
                  <a:srgbClr val="000000"/>
                </a:solidFill>
              </a:rPr>
              <a:t>Credit: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Behar,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43"/>
              </a:rPr>
              <a:t>Gernot Wagner</a:t>
            </a:r>
            <a:r>
              <a:rPr lang="en-US" sz="800"/>
              <a:t>. </a:t>
            </a:r>
            <a:r>
              <a:rPr lang="en-US" sz="800">
                <a:hlinkClick r:id="rId44"/>
              </a:rPr>
              <a:t>Share with attribution</a:t>
            </a:r>
            <a:r>
              <a:rPr lang="en-US" sz="800"/>
              <a:t>: </a:t>
            </a:r>
            <a:r>
              <a:rPr lang="en-US" sz="800" err="1"/>
              <a:t>Sayn</a:t>
            </a:r>
            <a:r>
              <a:rPr lang="en-US" sz="800"/>
              <a:t>-Wittgenstein </a:t>
            </a:r>
            <a:r>
              <a:rPr lang="en-US" sz="800" i="1"/>
              <a:t>et al., </a:t>
            </a:r>
            <a:r>
              <a:rPr lang="en-US" sz="800"/>
              <a:t>"</a:t>
            </a:r>
            <a:r>
              <a:rPr lang="en-US" sz="800">
                <a:hlinkClick r:id="rId45"/>
              </a:rPr>
              <a:t>Reconsidering Proteins</a:t>
            </a:r>
            <a:r>
              <a:rPr lang="en-US" sz="800"/>
              <a:t>" (6 October 2025).</a:t>
            </a:r>
            <a:endParaRPr lang="en-US" sz="800">
              <a:solidFill>
                <a:srgbClr val="000000"/>
              </a:solidFill>
              <a:latin typeface="Arial" panose="020B0604020202020204" pitchFamily="34" charset="0"/>
              <a:cs typeface="Arial" panose="020B0604020202020204" pitchFamily="34" charset="0"/>
            </a:endParaRPr>
          </a:p>
        </p:txBody>
      </p:sp>
      <p:sp>
        <p:nvSpPr>
          <p:cNvPr id="25" name="btfpColumnHeaderBoxText223027">
            <a:extLst>
              <a:ext uri="{FF2B5EF4-FFF2-40B4-BE49-F238E27FC236}">
                <a16:creationId xmlns:a16="http://schemas.microsoft.com/office/drawing/2014/main" id="{1DD09F7A-2B50-54D8-855E-2556DF924E56}"/>
              </a:ext>
            </a:extLst>
          </p:cNvPr>
          <p:cNvSpPr txBox="1"/>
          <p:nvPr/>
        </p:nvSpPr>
        <p:spPr bwMode="gray">
          <a:xfrm>
            <a:off x="329184" y="1454987"/>
            <a:ext cx="11812587" cy="318997"/>
          </a:xfrm>
          <a:prstGeom prst="rect">
            <a:avLst/>
          </a:prstGeom>
          <a:noFill/>
        </p:spPr>
        <p:txBody>
          <a:bodyPr vert="horz" wrap="square" lIns="36036" tIns="36036" rIns="36036" bIns="36036" rtlCol="0" anchor="b">
            <a:spAutoFit/>
          </a:bodyPr>
          <a:lstStyle/>
          <a:p>
            <a:r>
              <a:rPr lang="en-US" sz="1600" b="1">
                <a:cs typeface="Arial"/>
              </a:rPr>
              <a:t>The landscape of livestock management</a:t>
            </a:r>
            <a:endParaRPr lang="en-US" sz="1600" b="1">
              <a:solidFill>
                <a:srgbClr val="000000"/>
              </a:solidFill>
              <a:cs typeface="Arial"/>
            </a:endParaRPr>
          </a:p>
        </p:txBody>
      </p:sp>
      <p:cxnSp>
        <p:nvCxnSpPr>
          <p:cNvPr id="43" name="btfpColumnHeaderBoxLine223027">
            <a:extLst>
              <a:ext uri="{FF2B5EF4-FFF2-40B4-BE49-F238E27FC236}">
                <a16:creationId xmlns:a16="http://schemas.microsoft.com/office/drawing/2014/main" id="{C342C37A-33C2-A797-8FBE-33C2A97CED39}"/>
              </a:ext>
            </a:extLst>
          </p:cNvPr>
          <p:cNvCxnSpPr>
            <a:cxnSpLocks/>
          </p:cNvCxnSpPr>
          <p:nvPr/>
        </p:nvCxnSpPr>
        <p:spPr bwMode="gray">
          <a:xfrm>
            <a:off x="329184" y="1765899"/>
            <a:ext cx="7658154" cy="0"/>
          </a:xfrm>
          <a:prstGeom prst="line">
            <a:avLst/>
          </a:prstGeom>
          <a:ln w="127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8" name="Rectangular Callout 57">
            <a:extLst>
              <a:ext uri="{FF2B5EF4-FFF2-40B4-BE49-F238E27FC236}">
                <a16:creationId xmlns:a16="http://schemas.microsoft.com/office/drawing/2014/main" id="{F48C6B23-B062-7B5A-07A8-D6CFE1216737}"/>
              </a:ext>
            </a:extLst>
          </p:cNvPr>
          <p:cNvSpPr/>
          <p:nvPr/>
        </p:nvSpPr>
        <p:spPr bwMode="gray">
          <a:xfrm>
            <a:off x="8561540" y="4462834"/>
            <a:ext cx="3525685" cy="1761381"/>
          </a:xfrm>
          <a:prstGeom prst="wedgeRectCallout">
            <a:avLst>
              <a:gd name="adj1" fmla="val 5989"/>
              <a:gd name="adj2" fmla="val -6471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marL="0" indent="0">
              <a:buNone/>
            </a:pPr>
            <a:r>
              <a:rPr lang="en-US" sz="1050">
                <a:solidFill>
                  <a:schemeClr val="bg1"/>
                </a:solidFill>
              </a:rPr>
              <a:t>It is important to note:</a:t>
            </a:r>
          </a:p>
          <a:p>
            <a:pPr marL="171450" indent="-171450">
              <a:buFont typeface="Arial" panose="020B0604020202020204" pitchFamily="34" charset="0"/>
              <a:buChar char="•"/>
            </a:pPr>
            <a:r>
              <a:rPr lang="en-US" sz="1050">
                <a:solidFill>
                  <a:schemeClr val="bg1"/>
                </a:solidFill>
              </a:rPr>
              <a:t>Averages are not the most accurate representation of the environmental impact of management systems.</a:t>
            </a:r>
          </a:p>
          <a:p>
            <a:pPr marL="171450" indent="-171450">
              <a:buFont typeface="Arial" panose="020B0604020202020204" pitchFamily="34" charset="0"/>
              <a:buChar char="•"/>
            </a:pPr>
            <a:r>
              <a:rPr lang="en-US" sz="1050">
                <a:solidFill>
                  <a:schemeClr val="bg1"/>
                </a:solidFill>
              </a:rPr>
              <a:t>There is great variability of impact within systems based on factors such as geography, particularly for pasture-based systems.</a:t>
            </a:r>
          </a:p>
          <a:p>
            <a:pPr marL="171450" indent="-171450">
              <a:buFont typeface="Arial" panose="020B0604020202020204" pitchFamily="34" charset="0"/>
              <a:buChar char="•"/>
            </a:pPr>
            <a:r>
              <a:rPr lang="en-US" sz="1050">
                <a:solidFill>
                  <a:schemeClr val="bg1"/>
                </a:solidFill>
              </a:rPr>
              <a:t>Feed procurement is a main source of variation.</a:t>
            </a:r>
          </a:p>
          <a:p>
            <a:pPr marL="171450" indent="-171450">
              <a:buFont typeface="Arial" panose="020B0604020202020204" pitchFamily="34" charset="0"/>
              <a:buChar char="•"/>
            </a:pPr>
            <a:r>
              <a:rPr lang="en-US" sz="1050">
                <a:solidFill>
                  <a:schemeClr val="bg1"/>
                </a:solidFill>
              </a:rPr>
              <a:t>Baseline emissions for pasture-based systems are not zero, as level emissions are part of a grassland’s natural ecosystem processes equilibrium.</a:t>
            </a:r>
          </a:p>
        </p:txBody>
      </p:sp>
      <p:pic>
        <p:nvPicPr>
          <p:cNvPr id="14" name="Graphic 13" descr="Silo with solid fill">
            <a:extLst>
              <a:ext uri="{FF2B5EF4-FFF2-40B4-BE49-F238E27FC236}">
                <a16:creationId xmlns:a16="http://schemas.microsoft.com/office/drawing/2014/main" id="{30CEB32F-E172-8A08-CFFD-427312215141}"/>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77096" y="4431398"/>
            <a:ext cx="586786" cy="586786"/>
          </a:xfrm>
          <a:prstGeom prst="rect">
            <a:avLst/>
          </a:prstGeom>
        </p:spPr>
      </p:pic>
      <p:pic>
        <p:nvPicPr>
          <p:cNvPr id="18" name="Graphic 17" descr="Farm scene with solid fill">
            <a:extLst>
              <a:ext uri="{FF2B5EF4-FFF2-40B4-BE49-F238E27FC236}">
                <a16:creationId xmlns:a16="http://schemas.microsoft.com/office/drawing/2014/main" id="{1BD01C95-A70A-C99D-F6B8-F9FCF7B4910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77097" y="5807170"/>
            <a:ext cx="586785" cy="586785"/>
          </a:xfrm>
          <a:prstGeom prst="rect">
            <a:avLst/>
          </a:prstGeom>
        </p:spPr>
      </p:pic>
      <p:sp>
        <p:nvSpPr>
          <p:cNvPr id="15" name="Chevron 8">
            <a:extLst>
              <a:ext uri="{FF2B5EF4-FFF2-40B4-BE49-F238E27FC236}">
                <a16:creationId xmlns:a16="http://schemas.microsoft.com/office/drawing/2014/main" id="{50DDEDAF-4D31-F4DD-CC89-060BE2E5525F}"/>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Livestock</a:t>
            </a:r>
          </a:p>
        </p:txBody>
      </p:sp>
      <p:sp>
        <p:nvSpPr>
          <p:cNvPr id="16" name="Pentagon 6">
            <a:extLst>
              <a:ext uri="{FF2B5EF4-FFF2-40B4-BE49-F238E27FC236}">
                <a16:creationId xmlns:a16="http://schemas.microsoft.com/office/drawing/2014/main" id="{2A615C23-A846-87AA-3729-0C5BE46ED95B}"/>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
        <p:nvSpPr>
          <p:cNvPr id="48" name="Title 1">
            <a:extLst>
              <a:ext uri="{FF2B5EF4-FFF2-40B4-BE49-F238E27FC236}">
                <a16:creationId xmlns:a16="http://schemas.microsoft.com/office/drawing/2014/main" id="{BE5093AD-CBB5-D643-2DF6-BB5246488EE2}"/>
              </a:ext>
            </a:extLst>
          </p:cNvPr>
          <p:cNvSpPr txBox="1">
            <a:spLocks/>
          </p:cNvSpPr>
          <p:nvPr/>
        </p:nvSpPr>
        <p:spPr>
          <a:xfrm>
            <a:off x="330200" y="523318"/>
            <a:ext cx="11531600"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a:solidFill>
                  <a:srgbClr val="000000"/>
                </a:solidFill>
              </a:rPr>
              <a:t>Environmental implications of livestock are diverse and vary significantly based on management system and geography</a:t>
            </a:r>
            <a:endParaRPr lang="en-US"/>
          </a:p>
        </p:txBody>
      </p:sp>
      <p:pic>
        <p:nvPicPr>
          <p:cNvPr id="56" name="Picture 9"/>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948639" y="2250123"/>
            <a:ext cx="184636" cy="182880"/>
          </a:xfrm>
          <a:prstGeom prst="rect">
            <a:avLst/>
          </a:prstGeom>
        </p:spPr>
      </p:pic>
      <p:pic>
        <p:nvPicPr>
          <p:cNvPr id="57" name="Picture 14"/>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8" y="3268346"/>
            <a:ext cx="184638" cy="182880"/>
          </a:xfrm>
          <a:prstGeom prst="rect">
            <a:avLst/>
          </a:prstGeom>
        </p:spPr>
      </p:pic>
      <p:pic>
        <p:nvPicPr>
          <p:cNvPr id="60" name="Picture 9"/>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948639" y="2497835"/>
            <a:ext cx="184636" cy="182880"/>
          </a:xfrm>
          <a:prstGeom prst="rect">
            <a:avLst/>
          </a:prstGeom>
        </p:spPr>
      </p:pic>
      <p:pic>
        <p:nvPicPr>
          <p:cNvPr id="61" name="Picture 9"/>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948639" y="2886273"/>
            <a:ext cx="184636" cy="182880"/>
          </a:xfrm>
          <a:prstGeom prst="rect">
            <a:avLst/>
          </a:prstGeom>
        </p:spPr>
      </p:pic>
      <p:pic>
        <p:nvPicPr>
          <p:cNvPr id="62" name="Picture 14"/>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8" y="3493294"/>
            <a:ext cx="184638" cy="182880"/>
          </a:xfrm>
          <a:prstGeom prst="rect">
            <a:avLst/>
          </a:prstGeom>
        </p:spPr>
      </p:pic>
      <p:pic>
        <p:nvPicPr>
          <p:cNvPr id="63" name="Picture 9"/>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948639" y="3756724"/>
            <a:ext cx="184636" cy="182880"/>
          </a:xfrm>
          <a:prstGeom prst="rect">
            <a:avLst/>
          </a:prstGeom>
        </p:spPr>
      </p:pic>
      <p:pic>
        <p:nvPicPr>
          <p:cNvPr id="64" name="Picture 9"/>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948639" y="4154687"/>
            <a:ext cx="184636" cy="182880"/>
          </a:xfrm>
          <a:prstGeom prst="rect">
            <a:avLst/>
          </a:prstGeom>
        </p:spPr>
      </p:pic>
      <p:pic>
        <p:nvPicPr>
          <p:cNvPr id="65" name="Picture 14"/>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8" y="4400968"/>
            <a:ext cx="184638" cy="182880"/>
          </a:xfrm>
          <a:prstGeom prst="rect">
            <a:avLst/>
          </a:prstGeom>
        </p:spPr>
      </p:pic>
      <p:pic>
        <p:nvPicPr>
          <p:cNvPr id="66" name="Picture 14"/>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8" y="4636190"/>
            <a:ext cx="184638" cy="182880"/>
          </a:xfrm>
          <a:prstGeom prst="rect">
            <a:avLst/>
          </a:prstGeom>
        </p:spPr>
      </p:pic>
      <p:pic>
        <p:nvPicPr>
          <p:cNvPr id="67" name="Picture 14"/>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8" y="4865009"/>
            <a:ext cx="184638" cy="182880"/>
          </a:xfrm>
          <a:prstGeom prst="rect">
            <a:avLst/>
          </a:prstGeom>
        </p:spPr>
      </p:pic>
      <p:pic>
        <p:nvPicPr>
          <p:cNvPr id="68" name="Picture 9"/>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948639" y="5095326"/>
            <a:ext cx="184636" cy="182880"/>
          </a:xfrm>
          <a:prstGeom prst="rect">
            <a:avLst/>
          </a:prstGeom>
        </p:spPr>
      </p:pic>
      <p:pic>
        <p:nvPicPr>
          <p:cNvPr id="69" name="Picture 14"/>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8" y="5597220"/>
            <a:ext cx="184638" cy="182880"/>
          </a:xfrm>
          <a:prstGeom prst="rect">
            <a:avLst/>
          </a:prstGeom>
        </p:spPr>
      </p:pic>
      <p:pic>
        <p:nvPicPr>
          <p:cNvPr id="70" name="Picture 9"/>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948639" y="5343038"/>
            <a:ext cx="184636" cy="182880"/>
          </a:xfrm>
          <a:prstGeom prst="rect">
            <a:avLst/>
          </a:prstGeom>
        </p:spPr>
      </p:pic>
      <p:pic>
        <p:nvPicPr>
          <p:cNvPr id="2" name="Graphic 1" descr="Plant With Roots with solid fill">
            <a:extLst>
              <a:ext uri="{FF2B5EF4-FFF2-40B4-BE49-F238E27FC236}">
                <a16:creationId xmlns:a16="http://schemas.microsoft.com/office/drawing/2014/main" id="{346E0250-082E-74F5-CC54-6A9B833C9CD5}"/>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35074" y="3001897"/>
            <a:ext cx="628808" cy="628808"/>
          </a:xfrm>
          <a:prstGeom prst="rect">
            <a:avLst/>
          </a:prstGeom>
        </p:spPr>
      </p:pic>
    </p:spTree>
    <p:extLst>
      <p:ext uri="{BB962C8B-B14F-4D97-AF65-F5344CB8AC3E}">
        <p14:creationId xmlns:p14="http://schemas.microsoft.com/office/powerpoint/2010/main" val="277197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6A810-9AE8-58E1-01E1-1607C15B70DF}"/>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6666E96-94A3-4D71-A88E-FA1C6F031A49}"/>
              </a:ext>
            </a:extLst>
          </p:cNvPr>
          <p:cNvGraphicFramePr>
            <a:graphicFrameLocks/>
          </p:cNvGraphicFramePr>
          <p:nvPr>
            <p:custDataLst>
              <p:tags r:id="rId1"/>
            </p:custDataLst>
            <p:extLst>
              <p:ext uri="{D42A27DB-BD31-4B8C-83A1-F6EECF244321}">
                <p14:modId xmlns:p14="http://schemas.microsoft.com/office/powerpoint/2010/main" val="3898958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7" imgW="556" imgH="557" progId="TCLayout.ActiveDocument.1">
                  <p:embed/>
                </p:oleObj>
              </mc:Choice>
              <mc:Fallback>
                <p:oleObj name="think-cell Slide" r:id="rId237" imgW="556" imgH="557" progId="TCLayout.ActiveDocument.1">
                  <p:embed/>
                  <p:pic>
                    <p:nvPicPr>
                      <p:cNvPr id="4" name="think-cell data - do not delete" hidden="1">
                        <a:extLst>
                          <a:ext uri="{FF2B5EF4-FFF2-40B4-BE49-F238E27FC236}">
                            <a16:creationId xmlns:a16="http://schemas.microsoft.com/office/drawing/2014/main" id="{D6666E96-94A3-4D71-A88E-FA1C6F031A49}"/>
                          </a:ext>
                        </a:extLst>
                      </p:cNvPr>
                      <p:cNvPicPr/>
                      <p:nvPr/>
                    </p:nvPicPr>
                    <p:blipFill>
                      <a:blip r:embed="rId23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F8B5566-4861-6287-EE30-8CDF6E397DC1}"/>
              </a:ext>
            </a:extLst>
          </p:cNvPr>
          <p:cNvSpPr>
            <a:spLocks noGrp="1"/>
          </p:cNvSpPr>
          <p:nvPr>
            <p:ph type="title"/>
          </p:nvPr>
        </p:nvSpPr>
        <p:spPr/>
        <p:txBody>
          <a:bodyPr vert="horz">
            <a:noAutofit/>
          </a:bodyPr>
          <a:lstStyle/>
          <a:p>
            <a:r>
              <a:rPr lang="en-US"/>
              <a:t>Environmental indicators of livestock management practices vary widely depending on regional conditions </a:t>
            </a:r>
          </a:p>
        </p:txBody>
      </p:sp>
      <p:sp>
        <p:nvSpPr>
          <p:cNvPr id="5" name="TextBox 4">
            <a:extLst>
              <a:ext uri="{FF2B5EF4-FFF2-40B4-BE49-F238E27FC236}">
                <a16:creationId xmlns:a16="http://schemas.microsoft.com/office/drawing/2014/main" id="{654E14BC-6461-33B8-2E4B-4A2C4973DFA8}"/>
              </a:ext>
            </a:extLst>
          </p:cNvPr>
          <p:cNvSpPr txBox="1"/>
          <p:nvPr/>
        </p:nvSpPr>
        <p:spPr bwMode="gray">
          <a:xfrm>
            <a:off x="9172576" y="1554480"/>
            <a:ext cx="2782888" cy="4393510"/>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0"/>
              </a:spcBef>
              <a:spcAft>
                <a:spcPts val="300"/>
              </a:spcAft>
              <a:buFontTx/>
              <a:buNone/>
              <a:defRPr/>
            </a:pPr>
            <a:r>
              <a:rPr lang="en-US" sz="1250" b="1"/>
              <a:t>Observations</a:t>
            </a:r>
          </a:p>
          <a:p>
            <a:pPr>
              <a:spcBef>
                <a:spcPts val="0"/>
              </a:spcBef>
              <a:spcAft>
                <a:spcPts val="300"/>
              </a:spcAft>
              <a:defRPr/>
            </a:pPr>
            <a:r>
              <a:rPr lang="en-US" sz="1000" b="1" err="1"/>
              <a:t>Regionality</a:t>
            </a:r>
            <a:r>
              <a:rPr lang="en-US" sz="1000" b="1"/>
              <a:t> is key </a:t>
            </a:r>
            <a:r>
              <a:rPr lang="en-US" sz="1000"/>
              <a:t>for sustainable practices in livestock management.</a:t>
            </a:r>
          </a:p>
          <a:p>
            <a:pPr lvl="1">
              <a:spcBef>
                <a:spcPts val="0"/>
              </a:spcBef>
              <a:spcAft>
                <a:spcPts val="300"/>
              </a:spcAft>
              <a:defRPr/>
            </a:pPr>
            <a:r>
              <a:rPr lang="en-US" sz="1000" b="1"/>
              <a:t>Emissions and land use vary greatly </a:t>
            </a:r>
            <a:r>
              <a:rPr lang="en-US" sz="1000"/>
              <a:t>based on region and management practice.</a:t>
            </a:r>
          </a:p>
          <a:p>
            <a:pPr lvl="1">
              <a:spcBef>
                <a:spcPts val="0"/>
              </a:spcBef>
              <a:spcAft>
                <a:spcPts val="300"/>
              </a:spcAft>
              <a:defRPr/>
            </a:pPr>
            <a:r>
              <a:rPr lang="en-US" sz="1000" b="1"/>
              <a:t>Regional conditions make practices more relevant </a:t>
            </a:r>
            <a:r>
              <a:rPr lang="en-US" sz="1000"/>
              <a:t>or adept for different livestock management systems.</a:t>
            </a:r>
          </a:p>
          <a:p>
            <a:pPr lvl="1">
              <a:spcBef>
                <a:spcPts val="0"/>
              </a:spcBef>
              <a:spcAft>
                <a:spcPts val="300"/>
              </a:spcAft>
              <a:defRPr/>
            </a:pPr>
            <a:r>
              <a:rPr lang="en-US" sz="1000"/>
              <a:t>It is essential to </a:t>
            </a:r>
            <a:r>
              <a:rPr lang="en-US" sz="1000" b="1"/>
              <a:t>understand what drives these environmental indicators </a:t>
            </a:r>
            <a:r>
              <a:rPr lang="en-US" sz="1000"/>
              <a:t>in each geography.</a:t>
            </a:r>
          </a:p>
          <a:p>
            <a:pPr lvl="1">
              <a:spcBef>
                <a:spcPts val="0"/>
              </a:spcBef>
              <a:spcAft>
                <a:spcPts val="300"/>
              </a:spcAft>
              <a:defRPr/>
            </a:pPr>
            <a:r>
              <a:rPr lang="en-US" sz="1000" b="1"/>
              <a:t>Pasture-based beef has the highest GHG emissions and land use but also the highest potential for change </a:t>
            </a:r>
            <a:r>
              <a:rPr lang="en-US" sz="1000"/>
              <a:t>from sustainable intensification practices (such as rotational grazing) </a:t>
            </a:r>
            <a:r>
              <a:rPr lang="en-US" sz="1000" b="1"/>
              <a:t>in developing geographies.</a:t>
            </a:r>
          </a:p>
          <a:p>
            <a:pPr lvl="1">
              <a:spcBef>
                <a:spcPts val="0"/>
              </a:spcBef>
              <a:spcAft>
                <a:spcPts val="300"/>
              </a:spcAft>
              <a:defRPr/>
            </a:pPr>
            <a:r>
              <a:rPr lang="en-US" sz="1000"/>
              <a:t>Such practices could reduce emissions and land use while continuing to provide high-quality protein to food-insecure countries.</a:t>
            </a:r>
          </a:p>
        </p:txBody>
      </p:sp>
      <p:sp>
        <p:nvSpPr>
          <p:cNvPr id="2168" name="TextBox 2167">
            <a:extLst>
              <a:ext uri="{FF2B5EF4-FFF2-40B4-BE49-F238E27FC236}">
                <a16:creationId xmlns:a16="http://schemas.microsoft.com/office/drawing/2014/main" id="{E4CC7D6E-97E4-9679-F509-0A54FC5950A8}"/>
              </a:ext>
            </a:extLst>
          </p:cNvPr>
          <p:cNvSpPr txBox="1"/>
          <p:nvPr/>
        </p:nvSpPr>
        <p:spPr bwMode="gray">
          <a:xfrm>
            <a:off x="569913" y="1641475"/>
            <a:ext cx="1976438" cy="523875"/>
          </a:xfrm>
          <a:prstGeom prst="rect">
            <a:avLst/>
          </a:prstGeom>
          <a:noFill/>
        </p:spPr>
        <p:txBody>
          <a:bodyPr wrap="square">
            <a:spAutoFit/>
          </a:bodyPr>
          <a:lstStyle/>
          <a:p>
            <a:pPr marL="0" indent="0">
              <a:spcBef>
                <a:spcPct val="0"/>
              </a:spcBef>
              <a:spcAft>
                <a:spcPct val="0"/>
              </a:spcAft>
              <a:buNone/>
            </a:pPr>
            <a:r>
              <a:rPr lang="en-US" altLang="en-US" sz="1400" b="1"/>
              <a:t>Pasture livestock management</a:t>
            </a:r>
            <a:endParaRPr lang="en-US" sz="1400" b="1"/>
          </a:p>
        </p:txBody>
      </p:sp>
      <p:sp>
        <p:nvSpPr>
          <p:cNvPr id="509" name="btfpNotesBox111697">
            <a:extLst>
              <a:ext uri="{FF2B5EF4-FFF2-40B4-BE49-F238E27FC236}">
                <a16:creationId xmlns:a16="http://schemas.microsoft.com/office/drawing/2014/main" id="{CFCC7458-1A13-9902-2CE4-25AD9E6AAC50}"/>
              </a:ext>
            </a:extLst>
          </p:cNvPr>
          <p:cNvSpPr txBox="1"/>
          <p:nvPr>
            <p:custDataLst>
              <p:tags r:id="rId2"/>
            </p:custDataLst>
          </p:nvPr>
        </p:nvSpPr>
        <p:spPr bwMode="gray">
          <a:xfrm>
            <a:off x="329184" y="6419088"/>
            <a:ext cx="9183670" cy="369332"/>
          </a:xfrm>
          <a:prstGeom prst="rect">
            <a:avLst/>
          </a:prstGeom>
          <a:noFill/>
        </p:spPr>
        <p:txBody>
          <a:bodyPr vert="horz" wrap="square" lIns="0" tIns="0" rIns="0" bIns="0" rtlCol="0" anchor="b">
            <a:spAutoFit/>
          </a:bodyPr>
          <a:lstStyle/>
          <a:p>
            <a:endParaRPr lang="en-US" sz="800">
              <a:solidFill>
                <a:srgbClr val="000000"/>
              </a:solidFill>
              <a:latin typeface="Arial" panose="020B0604020202020204" pitchFamily="34" charset="0"/>
              <a:cs typeface="Arial" panose="020B0604020202020204" pitchFamily="34" charset="0"/>
            </a:endParaRPr>
          </a:p>
          <a:p>
            <a:r>
              <a:rPr lang="en-US" sz="800">
                <a:solidFill>
                  <a:srgbClr val="000000"/>
                </a:solidFill>
                <a:latin typeface="Arial" panose="020B0604020202020204" pitchFamily="34" charset="0"/>
                <a:cs typeface="Arial" panose="020B0604020202020204" pitchFamily="34" charset="0"/>
              </a:rPr>
              <a:t>Source: </a:t>
            </a:r>
            <a:r>
              <a:rPr lang="en-US" sz="800" b="0" i="0" u="none" strike="noStrike">
                <a:solidFill>
                  <a:srgbClr val="000000"/>
                </a:solidFill>
                <a:effectLst/>
                <a:latin typeface="Arial" panose="020B0604020202020204" pitchFamily="34" charset="0"/>
              </a:rPr>
              <a:t>Karl et</a:t>
            </a:r>
            <a:r>
              <a:rPr lang="en-US" sz="800">
                <a:solidFill>
                  <a:srgbClr val="000000"/>
                </a:solidFill>
                <a:latin typeface="Arial" panose="020B0604020202020204" pitchFamily="34" charset="0"/>
              </a:rPr>
              <a:t> al., </a:t>
            </a:r>
            <a:r>
              <a:rPr lang="en-US" sz="800" b="0" i="0" u="sng" strike="noStrike">
                <a:solidFill>
                  <a:srgbClr val="000000"/>
                </a:solidFill>
                <a:effectLst/>
                <a:latin typeface="Arial" panose="020B0604020202020204" pitchFamily="34" charset="0"/>
                <a:hlinkClick r:id="rId239"/>
              </a:rPr>
              <a:t>Framework to evaluate </a:t>
            </a:r>
            <a:r>
              <a:rPr lang="en-US" sz="800" u="sng">
                <a:solidFill>
                  <a:srgbClr val="000000"/>
                </a:solidFill>
                <a:latin typeface="Arial" panose="020B0604020202020204" pitchFamily="34" charset="0"/>
                <a:hlinkClick r:id="rId239"/>
              </a:rPr>
              <a:t>l</a:t>
            </a:r>
            <a:r>
              <a:rPr lang="en-US" sz="800" b="0" i="0" u="sng" strike="noStrike">
                <a:solidFill>
                  <a:srgbClr val="000000"/>
                </a:solidFill>
                <a:effectLst/>
                <a:latin typeface="Arial" panose="020B0604020202020204" pitchFamily="34" charset="0"/>
                <a:hlinkClick r:id="rId239"/>
              </a:rPr>
              <a:t>ivestock-derived </a:t>
            </a:r>
            <a:r>
              <a:rPr lang="en-US" sz="800" u="sng">
                <a:solidFill>
                  <a:srgbClr val="000000"/>
                </a:solidFill>
                <a:latin typeface="Arial" panose="020B0604020202020204" pitchFamily="34" charset="0"/>
                <a:hlinkClick r:id="rId239"/>
              </a:rPr>
              <a:t>p</a:t>
            </a:r>
            <a:r>
              <a:rPr lang="en-US" sz="800" b="0" i="0" u="sng" strike="noStrike">
                <a:solidFill>
                  <a:srgbClr val="000000"/>
                </a:solidFill>
                <a:effectLst/>
                <a:latin typeface="Arial" panose="020B0604020202020204" pitchFamily="34" charset="0"/>
                <a:hlinkClick r:id="rId239"/>
              </a:rPr>
              <a:t>rotein </a:t>
            </a:r>
            <a:r>
              <a:rPr lang="en-US" sz="800" u="sng">
                <a:solidFill>
                  <a:srgbClr val="000000"/>
                </a:solidFill>
                <a:latin typeface="Arial" panose="020B0604020202020204" pitchFamily="34" charset="0"/>
                <a:hlinkClick r:id="rId239"/>
              </a:rPr>
              <a:t>s</a:t>
            </a:r>
            <a:r>
              <a:rPr lang="en-US" sz="800" b="0" i="0" u="sng" strike="noStrike">
                <a:solidFill>
                  <a:srgbClr val="000000"/>
                </a:solidFill>
                <a:effectLst/>
                <a:latin typeface="Arial" panose="020B0604020202020204" pitchFamily="34" charset="0"/>
                <a:hlinkClick r:id="rId239"/>
              </a:rPr>
              <a:t>ystems</a:t>
            </a:r>
            <a:r>
              <a:rPr lang="en-US" sz="800">
                <a:solidFill>
                  <a:srgbClr val="000000"/>
                </a:solidFill>
                <a:latin typeface="Arial"/>
                <a:cs typeface="Arial"/>
              </a:rPr>
              <a:t> </a:t>
            </a:r>
            <a:r>
              <a:rPr lang="en-US" sz="800" b="0" i="0" u="none" strike="noStrike">
                <a:solidFill>
                  <a:srgbClr val="000000"/>
                </a:solidFill>
                <a:effectLst/>
                <a:latin typeface="Arial" panose="020B0604020202020204" pitchFamily="34" charset="0"/>
              </a:rPr>
              <a:t>(2024).</a:t>
            </a:r>
          </a:p>
          <a:p>
            <a:r>
              <a:rPr lang="en-US" sz="800">
                <a:solidFill>
                  <a:srgbClr val="000000"/>
                </a:solidFill>
              </a:rPr>
              <a:t>Credit: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Behar,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40"/>
              </a:rPr>
              <a:t>Gernot Wagner</a:t>
            </a:r>
            <a:r>
              <a:rPr lang="en-US" sz="800"/>
              <a:t>. </a:t>
            </a:r>
            <a:r>
              <a:rPr lang="en-US" sz="800">
                <a:hlinkClick r:id="rId241"/>
              </a:rPr>
              <a:t>Share with attribution</a:t>
            </a:r>
            <a:r>
              <a:rPr lang="en-US" sz="800"/>
              <a:t>: </a:t>
            </a:r>
            <a:r>
              <a:rPr lang="en-US" sz="800" err="1"/>
              <a:t>Sayn</a:t>
            </a:r>
            <a:r>
              <a:rPr lang="en-US" sz="800"/>
              <a:t>-Wittgenstein </a:t>
            </a:r>
            <a:r>
              <a:rPr lang="en-US" sz="800" i="1"/>
              <a:t>et al., </a:t>
            </a:r>
            <a:r>
              <a:rPr lang="en-US" sz="800"/>
              <a:t>"</a:t>
            </a:r>
            <a:r>
              <a:rPr lang="en-US" sz="800">
                <a:hlinkClick r:id="rId242"/>
              </a:rPr>
              <a:t>Reconsidering Proteins</a:t>
            </a:r>
            <a:r>
              <a:rPr lang="en-US" sz="800"/>
              <a:t>" (6 October 2025).</a:t>
            </a:r>
            <a:endParaRPr lang="en-US" sz="800">
              <a:solidFill>
                <a:srgbClr val="000000"/>
              </a:solidFill>
              <a:latin typeface="Arial" panose="020B0604020202020204" pitchFamily="34" charset="0"/>
              <a:cs typeface="Arial" panose="020B0604020202020204" pitchFamily="34" charset="0"/>
            </a:endParaRPr>
          </a:p>
        </p:txBody>
      </p:sp>
      <p:sp>
        <p:nvSpPr>
          <p:cNvPr id="24" name="Chevron 8">
            <a:extLst>
              <a:ext uri="{FF2B5EF4-FFF2-40B4-BE49-F238E27FC236}">
                <a16:creationId xmlns:a16="http://schemas.microsoft.com/office/drawing/2014/main" id="{68457B63-055B-09DA-D810-3FDF3580AFC4}"/>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Livestock</a:t>
            </a:r>
          </a:p>
        </p:txBody>
      </p:sp>
      <p:sp>
        <p:nvSpPr>
          <p:cNvPr id="26" name="Pentagon 6">
            <a:extLst>
              <a:ext uri="{FF2B5EF4-FFF2-40B4-BE49-F238E27FC236}">
                <a16:creationId xmlns:a16="http://schemas.microsoft.com/office/drawing/2014/main" id="{34C7C361-2422-D63C-4FC1-06278CE26645}"/>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graphicFrame>
        <p:nvGraphicFramePr>
          <p:cNvPr id="4014" name="Chart 4013">
            <a:extLst>
              <a:ext uri="{FF2B5EF4-FFF2-40B4-BE49-F238E27FC236}">
                <a16:creationId xmlns:a16="http://schemas.microsoft.com/office/drawing/2014/main" id="{61DAA2EA-3324-AADE-51A2-DDDA2DDC3B70}"/>
              </a:ext>
            </a:extLst>
          </p:cNvPr>
          <p:cNvGraphicFramePr/>
          <p:nvPr>
            <p:custDataLst>
              <p:tags r:id="rId3"/>
            </p:custDataLst>
            <p:extLst>
              <p:ext uri="{D42A27DB-BD31-4B8C-83A1-F6EECF244321}">
                <p14:modId xmlns:p14="http://schemas.microsoft.com/office/powerpoint/2010/main" val="3205968357"/>
              </p:ext>
            </p:extLst>
          </p:nvPr>
        </p:nvGraphicFramePr>
        <p:xfrm>
          <a:off x="501650" y="2160588"/>
          <a:ext cx="8509000" cy="3292475"/>
        </p:xfrm>
        <a:graphic>
          <a:graphicData uri="http://schemas.openxmlformats.org/drawingml/2006/chart">
            <c:chart xmlns:c="http://schemas.openxmlformats.org/drawingml/2006/chart" xmlns:r="http://schemas.openxmlformats.org/officeDocument/2006/relationships" r:id="rId243"/>
          </a:graphicData>
        </a:graphic>
      </p:graphicFrame>
      <p:cxnSp>
        <p:nvCxnSpPr>
          <p:cNvPr id="3757" name="Straight Connector 3756">
            <a:extLst>
              <a:ext uri="{FF2B5EF4-FFF2-40B4-BE49-F238E27FC236}">
                <a16:creationId xmlns:a16="http://schemas.microsoft.com/office/drawing/2014/main" id="{AF4742D3-7C96-7F34-FB94-9A6B8BCCEAA0}"/>
              </a:ext>
            </a:extLst>
          </p:cNvPr>
          <p:cNvCxnSpPr/>
          <p:nvPr>
            <p:custDataLst>
              <p:tags r:id="rId4"/>
            </p:custDataLst>
          </p:nvPr>
        </p:nvCxnSpPr>
        <p:spPr bwMode="auto">
          <a:xfrm flipH="1">
            <a:off x="550863" y="5227638"/>
            <a:ext cx="33338"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74" name="Straight Connector 3973">
            <a:extLst>
              <a:ext uri="{FF2B5EF4-FFF2-40B4-BE49-F238E27FC236}">
                <a16:creationId xmlns:a16="http://schemas.microsoft.com/office/drawing/2014/main" id="{9F14D0D1-993A-51BD-37FC-C917E371E89D}"/>
              </a:ext>
            </a:extLst>
          </p:cNvPr>
          <p:cNvCxnSpPr/>
          <p:nvPr>
            <p:custDataLst>
              <p:tags r:id="rId5"/>
            </p:custDataLst>
          </p:nvPr>
        </p:nvCxnSpPr>
        <p:spPr bwMode="auto">
          <a:xfrm flipH="1">
            <a:off x="550863" y="2386013"/>
            <a:ext cx="33338"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71" name="Straight Connector 3970">
            <a:extLst>
              <a:ext uri="{FF2B5EF4-FFF2-40B4-BE49-F238E27FC236}">
                <a16:creationId xmlns:a16="http://schemas.microsoft.com/office/drawing/2014/main" id="{F5F5D8C2-C543-A494-2DFB-C65F7D24D190}"/>
              </a:ext>
            </a:extLst>
          </p:cNvPr>
          <p:cNvCxnSpPr/>
          <p:nvPr>
            <p:custDataLst>
              <p:tags r:id="rId6"/>
            </p:custDataLst>
          </p:nvPr>
        </p:nvCxnSpPr>
        <p:spPr bwMode="auto">
          <a:xfrm flipH="1">
            <a:off x="550863" y="5026025"/>
            <a:ext cx="33338"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73" name="Straight Connector 3972">
            <a:extLst>
              <a:ext uri="{FF2B5EF4-FFF2-40B4-BE49-F238E27FC236}">
                <a16:creationId xmlns:a16="http://schemas.microsoft.com/office/drawing/2014/main" id="{835C01E2-CC32-0188-1CC8-2543DA627117}"/>
              </a:ext>
            </a:extLst>
          </p:cNvPr>
          <p:cNvCxnSpPr/>
          <p:nvPr>
            <p:custDataLst>
              <p:tags r:id="rId7"/>
            </p:custDataLst>
          </p:nvPr>
        </p:nvCxnSpPr>
        <p:spPr bwMode="auto">
          <a:xfrm flipH="1">
            <a:off x="550863" y="4624388"/>
            <a:ext cx="33338"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72" name="Straight Connector 3971">
            <a:extLst>
              <a:ext uri="{FF2B5EF4-FFF2-40B4-BE49-F238E27FC236}">
                <a16:creationId xmlns:a16="http://schemas.microsoft.com/office/drawing/2014/main" id="{5556B154-FA02-04C3-6D6E-F61E7555922C}"/>
              </a:ext>
            </a:extLst>
          </p:cNvPr>
          <p:cNvCxnSpPr/>
          <p:nvPr>
            <p:custDataLst>
              <p:tags r:id="rId8"/>
            </p:custDataLst>
          </p:nvPr>
        </p:nvCxnSpPr>
        <p:spPr bwMode="auto">
          <a:xfrm flipH="1">
            <a:off x="550863" y="4826000"/>
            <a:ext cx="33338"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969" name="Text Placeholder 10">
            <a:extLst>
              <a:ext uri="{FF2B5EF4-FFF2-40B4-BE49-F238E27FC236}">
                <a16:creationId xmlns:a16="http://schemas.microsoft.com/office/drawing/2014/main" id="{A9B1DE00-3FBE-697B-3D2F-EE34B9E19C5A}"/>
              </a:ext>
            </a:extLst>
          </p:cNvPr>
          <p:cNvSpPr txBox="1">
            <a:spLocks/>
          </p:cNvSpPr>
          <p:nvPr>
            <p:custDataLst>
              <p:tags r:id="rId9"/>
            </p:custDataLst>
          </p:nvPr>
        </p:nvSpPr>
        <p:spPr bwMode="gray">
          <a:xfrm>
            <a:off x="312738" y="4564063"/>
            <a:ext cx="171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D0E56BD-445C-4C2B-89BF-3C5CA1F40083}" type="datetime'''''''6''''''0''''''''''''0'''''''''''''''''''''''''''">
              <a:rPr lang="en-US" altLang="en-US" sz="800" smtClean="0">
                <a:effectLst/>
              </a:rPr>
              <a:pPr marL="0" indent="0" algn="r">
                <a:spcBef>
                  <a:spcPct val="0"/>
                </a:spcBef>
                <a:spcAft>
                  <a:spcPct val="0"/>
                </a:spcAft>
                <a:buNone/>
              </a:pPr>
              <a:t>600</a:t>
            </a:fld>
            <a:endParaRPr lang="en-US" sz="800"/>
          </a:p>
        </p:txBody>
      </p:sp>
      <p:sp>
        <p:nvSpPr>
          <p:cNvPr id="3968" name="Text Placeholder 10">
            <a:extLst>
              <a:ext uri="{FF2B5EF4-FFF2-40B4-BE49-F238E27FC236}">
                <a16:creationId xmlns:a16="http://schemas.microsoft.com/office/drawing/2014/main" id="{14904148-E8C2-5E58-D20F-AD0A5D96B33C}"/>
              </a:ext>
            </a:extLst>
          </p:cNvPr>
          <p:cNvSpPr txBox="1">
            <a:spLocks/>
          </p:cNvSpPr>
          <p:nvPr>
            <p:custDataLst>
              <p:tags r:id="rId10"/>
            </p:custDataLst>
          </p:nvPr>
        </p:nvSpPr>
        <p:spPr bwMode="gray">
          <a:xfrm>
            <a:off x="312738" y="4765675"/>
            <a:ext cx="171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AA50EDD-4A87-42E1-8CA3-C9DCE5FD7619}" type="datetime'''''''4''''''''''''''''''''''''''0''0'''''">
              <a:rPr lang="en-US" altLang="en-US" sz="800" smtClean="0">
                <a:effectLst/>
              </a:rPr>
              <a:pPr marL="0" indent="0" algn="r">
                <a:spcBef>
                  <a:spcPct val="0"/>
                </a:spcBef>
                <a:spcAft>
                  <a:spcPct val="0"/>
                </a:spcAft>
                <a:buNone/>
              </a:pPr>
              <a:t>400</a:t>
            </a:fld>
            <a:endParaRPr lang="en-US" sz="800"/>
          </a:p>
        </p:txBody>
      </p:sp>
      <p:sp>
        <p:nvSpPr>
          <p:cNvPr id="3970" name="Text Placeholder 10">
            <a:extLst>
              <a:ext uri="{FF2B5EF4-FFF2-40B4-BE49-F238E27FC236}">
                <a16:creationId xmlns:a16="http://schemas.microsoft.com/office/drawing/2014/main" id="{D26B601A-26BF-B405-BB5E-8F4CA43CCF11}"/>
              </a:ext>
            </a:extLst>
          </p:cNvPr>
          <p:cNvSpPr txBox="1">
            <a:spLocks/>
          </p:cNvSpPr>
          <p:nvPr>
            <p:custDataLst>
              <p:tags r:id="rId11"/>
            </p:custDataLst>
          </p:nvPr>
        </p:nvSpPr>
        <p:spPr bwMode="gray">
          <a:xfrm>
            <a:off x="112713" y="2325688"/>
            <a:ext cx="3714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1E59C9E-6F5D-4745-B97A-B6598B36965D}" type="datetime'''''2''''''''''5''5'',8''''''''''''''''''''00'">
              <a:rPr lang="en-US" altLang="en-US" sz="800" smtClean="0">
                <a:effectLst/>
              </a:rPr>
              <a:pPr marL="0" indent="0" algn="r">
                <a:spcBef>
                  <a:spcPct val="0"/>
                </a:spcBef>
                <a:spcAft>
                  <a:spcPct val="0"/>
                </a:spcAft>
                <a:buNone/>
              </a:pPr>
              <a:t>255,800</a:t>
            </a:fld>
            <a:endParaRPr lang="en-US" sz="800"/>
          </a:p>
        </p:txBody>
      </p:sp>
      <p:sp>
        <p:nvSpPr>
          <p:cNvPr id="3967" name="Text Placeholder 10">
            <a:extLst>
              <a:ext uri="{FF2B5EF4-FFF2-40B4-BE49-F238E27FC236}">
                <a16:creationId xmlns:a16="http://schemas.microsoft.com/office/drawing/2014/main" id="{243EB920-E5E3-DD38-26B7-01FF5448B76D}"/>
              </a:ext>
            </a:extLst>
          </p:cNvPr>
          <p:cNvSpPr txBox="1">
            <a:spLocks/>
          </p:cNvSpPr>
          <p:nvPr>
            <p:custDataLst>
              <p:tags r:id="rId12"/>
            </p:custDataLst>
          </p:nvPr>
        </p:nvSpPr>
        <p:spPr bwMode="gray">
          <a:xfrm>
            <a:off x="312738" y="4965700"/>
            <a:ext cx="171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595436A-2A5F-4A38-BFA1-010BE5361D80}" type="datetime'''''''2''''''''''''0''''''''''0'''''''''''''''''''''''">
              <a:rPr lang="en-US" altLang="en-US" sz="800" smtClean="0">
                <a:effectLst/>
              </a:rPr>
              <a:pPr marL="0" indent="0" algn="r">
                <a:spcBef>
                  <a:spcPct val="0"/>
                </a:spcBef>
                <a:spcAft>
                  <a:spcPct val="0"/>
                </a:spcAft>
                <a:buNone/>
              </a:pPr>
              <a:t>200</a:t>
            </a:fld>
            <a:endParaRPr lang="en-US" sz="800"/>
          </a:p>
        </p:txBody>
      </p:sp>
      <p:sp>
        <p:nvSpPr>
          <p:cNvPr id="3754" name="Text Placeholder 10">
            <a:extLst>
              <a:ext uri="{FF2B5EF4-FFF2-40B4-BE49-F238E27FC236}">
                <a16:creationId xmlns:a16="http://schemas.microsoft.com/office/drawing/2014/main" id="{769AB019-828E-41F0-002B-EC8A8898CB98}"/>
              </a:ext>
            </a:extLst>
          </p:cNvPr>
          <p:cNvSpPr txBox="1">
            <a:spLocks/>
          </p:cNvSpPr>
          <p:nvPr>
            <p:custDataLst>
              <p:tags r:id="rId13"/>
            </p:custDataLst>
          </p:nvPr>
        </p:nvSpPr>
        <p:spPr bwMode="gray">
          <a:xfrm>
            <a:off x="427038" y="5167313"/>
            <a:ext cx="571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394ABB3-3F33-493E-8F60-2C2A9524B33B}" type="datetime'''''''''''''''''''''''''''''''''''''''0'''''''''''''''''''''''">
              <a:rPr lang="en-US" altLang="en-US" sz="800" smtClean="0">
                <a:effectLst/>
              </a:rPr>
              <a:pPr marL="0" indent="0" algn="r">
                <a:spcBef>
                  <a:spcPct val="0"/>
                </a:spcBef>
                <a:spcAft>
                  <a:spcPct val="0"/>
                </a:spcAft>
                <a:buNone/>
              </a:pPr>
              <a:t>0</a:t>
            </a:fld>
            <a:endParaRPr lang="en-US" sz="800"/>
          </a:p>
        </p:txBody>
      </p:sp>
      <p:sp useBgFill="1">
        <p:nvSpPr>
          <p:cNvPr id="4002" name="Freeform 4001">
            <a:extLst>
              <a:ext uri="{FF2B5EF4-FFF2-40B4-BE49-F238E27FC236}">
                <a16:creationId xmlns:a16="http://schemas.microsoft.com/office/drawing/2014/main" id="{6BB9C8DB-9FB1-9C9F-7D8C-8520082874C8}"/>
              </a:ext>
            </a:extLst>
          </p:cNvPr>
          <p:cNvSpPr/>
          <p:nvPr>
            <p:custDataLst>
              <p:tags r:id="rId14"/>
            </p:custDataLst>
          </p:nvPr>
        </p:nvSpPr>
        <p:spPr bwMode="auto">
          <a:xfrm>
            <a:off x="7847013"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99" name="Freeform 3998">
            <a:extLst>
              <a:ext uri="{FF2B5EF4-FFF2-40B4-BE49-F238E27FC236}">
                <a16:creationId xmlns:a16="http://schemas.microsoft.com/office/drawing/2014/main" id="{41A1C007-3272-45A4-C5AC-23A31B3FCF44}"/>
              </a:ext>
            </a:extLst>
          </p:cNvPr>
          <p:cNvSpPr/>
          <p:nvPr>
            <p:custDataLst>
              <p:tags r:id="rId15"/>
            </p:custDataLst>
          </p:nvPr>
        </p:nvSpPr>
        <p:spPr bwMode="auto">
          <a:xfrm>
            <a:off x="715168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96" name="Freeform 3995">
            <a:extLst>
              <a:ext uri="{FF2B5EF4-FFF2-40B4-BE49-F238E27FC236}">
                <a16:creationId xmlns:a16="http://schemas.microsoft.com/office/drawing/2014/main" id="{917434D0-EAFD-1190-C123-FFB9DF26D16E}"/>
              </a:ext>
            </a:extLst>
          </p:cNvPr>
          <p:cNvSpPr/>
          <p:nvPr>
            <p:custDataLst>
              <p:tags r:id="rId16"/>
            </p:custDataLst>
          </p:nvPr>
        </p:nvSpPr>
        <p:spPr bwMode="auto">
          <a:xfrm>
            <a:off x="576103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93" name="Freeform 3992">
            <a:extLst>
              <a:ext uri="{FF2B5EF4-FFF2-40B4-BE49-F238E27FC236}">
                <a16:creationId xmlns:a16="http://schemas.microsoft.com/office/drawing/2014/main" id="{F8CAAA39-5974-1D36-4E51-2D3DC6F1BD1A}"/>
              </a:ext>
            </a:extLst>
          </p:cNvPr>
          <p:cNvSpPr/>
          <p:nvPr>
            <p:custDataLst>
              <p:tags r:id="rId17"/>
            </p:custDataLst>
          </p:nvPr>
        </p:nvSpPr>
        <p:spPr bwMode="auto">
          <a:xfrm>
            <a:off x="437038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90" name="Freeform 3989">
            <a:extLst>
              <a:ext uri="{FF2B5EF4-FFF2-40B4-BE49-F238E27FC236}">
                <a16:creationId xmlns:a16="http://schemas.microsoft.com/office/drawing/2014/main" id="{D23BCCB9-3297-DF5D-0B4D-56A76646A45D}"/>
              </a:ext>
            </a:extLst>
          </p:cNvPr>
          <p:cNvSpPr/>
          <p:nvPr>
            <p:custDataLst>
              <p:tags r:id="rId18"/>
            </p:custDataLst>
          </p:nvPr>
        </p:nvSpPr>
        <p:spPr bwMode="auto">
          <a:xfrm>
            <a:off x="297973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87" name="Freeform 3986">
            <a:extLst>
              <a:ext uri="{FF2B5EF4-FFF2-40B4-BE49-F238E27FC236}">
                <a16:creationId xmlns:a16="http://schemas.microsoft.com/office/drawing/2014/main" id="{35DDB105-8AB7-5D5D-6B21-13FF16718316}"/>
              </a:ext>
            </a:extLst>
          </p:cNvPr>
          <p:cNvSpPr/>
          <p:nvPr>
            <p:custDataLst>
              <p:tags r:id="rId19"/>
            </p:custDataLst>
          </p:nvPr>
        </p:nvSpPr>
        <p:spPr bwMode="auto">
          <a:xfrm>
            <a:off x="2284413"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84" name="Freeform 3983">
            <a:extLst>
              <a:ext uri="{FF2B5EF4-FFF2-40B4-BE49-F238E27FC236}">
                <a16:creationId xmlns:a16="http://schemas.microsoft.com/office/drawing/2014/main" id="{E7FF7EEE-2413-55D8-D025-6C574C72C8B6}"/>
              </a:ext>
            </a:extLst>
          </p:cNvPr>
          <p:cNvSpPr/>
          <p:nvPr>
            <p:custDataLst>
              <p:tags r:id="rId20"/>
            </p:custDataLst>
          </p:nvPr>
        </p:nvSpPr>
        <p:spPr bwMode="auto">
          <a:xfrm>
            <a:off x="158908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75" name="Freeform 2174">
            <a:extLst>
              <a:ext uri="{FF2B5EF4-FFF2-40B4-BE49-F238E27FC236}">
                <a16:creationId xmlns:a16="http://schemas.microsoft.com/office/drawing/2014/main" id="{35934ED6-CBAE-14C7-FFD8-3B77AB99744D}"/>
              </a:ext>
            </a:extLst>
          </p:cNvPr>
          <p:cNvSpPr/>
          <p:nvPr>
            <p:custDataLst>
              <p:tags r:id="rId21"/>
            </p:custDataLst>
          </p:nvPr>
        </p:nvSpPr>
        <p:spPr bwMode="auto">
          <a:xfrm>
            <a:off x="893763"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72" name="Freeform 2171">
            <a:extLst>
              <a:ext uri="{FF2B5EF4-FFF2-40B4-BE49-F238E27FC236}">
                <a16:creationId xmlns:a16="http://schemas.microsoft.com/office/drawing/2014/main" id="{7B66D6FA-E951-1BF6-3CFB-15B30AE03D0A}"/>
              </a:ext>
            </a:extLst>
          </p:cNvPr>
          <p:cNvSpPr/>
          <p:nvPr>
            <p:custDataLst>
              <p:tags r:id="rId22"/>
            </p:custDataLst>
          </p:nvPr>
        </p:nvSpPr>
        <p:spPr bwMode="auto">
          <a:xfrm>
            <a:off x="511175" y="4116388"/>
            <a:ext cx="146050"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69" name="Freeform 2168">
            <a:extLst>
              <a:ext uri="{FF2B5EF4-FFF2-40B4-BE49-F238E27FC236}">
                <a16:creationId xmlns:a16="http://schemas.microsoft.com/office/drawing/2014/main" id="{A146FF7B-B7BE-B31F-6F5A-FE86B6EA6A37}"/>
              </a:ext>
            </a:extLst>
          </p:cNvPr>
          <p:cNvSpPr/>
          <p:nvPr>
            <p:custDataLst>
              <p:tags r:id="rId23"/>
            </p:custDataLst>
          </p:nvPr>
        </p:nvSpPr>
        <p:spPr bwMode="auto">
          <a:xfrm>
            <a:off x="8542338"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65" name="Freeform 2164">
            <a:extLst>
              <a:ext uri="{FF2B5EF4-FFF2-40B4-BE49-F238E27FC236}">
                <a16:creationId xmlns:a16="http://schemas.microsoft.com/office/drawing/2014/main" id="{660C4684-FDF3-E6BB-6360-B0D710530570}"/>
              </a:ext>
            </a:extLst>
          </p:cNvPr>
          <p:cNvSpPr/>
          <p:nvPr>
            <p:custDataLst>
              <p:tags r:id="rId24"/>
            </p:custDataLst>
          </p:nvPr>
        </p:nvSpPr>
        <p:spPr bwMode="auto">
          <a:xfrm>
            <a:off x="7847013"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62" name="Freeform 2161">
            <a:extLst>
              <a:ext uri="{FF2B5EF4-FFF2-40B4-BE49-F238E27FC236}">
                <a16:creationId xmlns:a16="http://schemas.microsoft.com/office/drawing/2014/main" id="{B29B3346-0434-C4AD-F8EB-7D2B975CE448}"/>
              </a:ext>
            </a:extLst>
          </p:cNvPr>
          <p:cNvSpPr/>
          <p:nvPr>
            <p:custDataLst>
              <p:tags r:id="rId25"/>
            </p:custDataLst>
          </p:nvPr>
        </p:nvSpPr>
        <p:spPr bwMode="auto">
          <a:xfrm>
            <a:off x="7151688"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59" name="Freeform 2158">
            <a:extLst>
              <a:ext uri="{FF2B5EF4-FFF2-40B4-BE49-F238E27FC236}">
                <a16:creationId xmlns:a16="http://schemas.microsoft.com/office/drawing/2014/main" id="{4ECCCF26-19A4-23DE-9C13-F2D504B59105}"/>
              </a:ext>
            </a:extLst>
          </p:cNvPr>
          <p:cNvSpPr/>
          <p:nvPr>
            <p:custDataLst>
              <p:tags r:id="rId26"/>
            </p:custDataLst>
          </p:nvPr>
        </p:nvSpPr>
        <p:spPr bwMode="auto">
          <a:xfrm>
            <a:off x="5761038"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56" name="Freeform 2155">
            <a:extLst>
              <a:ext uri="{FF2B5EF4-FFF2-40B4-BE49-F238E27FC236}">
                <a16:creationId xmlns:a16="http://schemas.microsoft.com/office/drawing/2014/main" id="{D8316385-C474-A29D-6D3C-988BA8881FB2}"/>
              </a:ext>
            </a:extLst>
          </p:cNvPr>
          <p:cNvSpPr/>
          <p:nvPr>
            <p:custDataLst>
              <p:tags r:id="rId27"/>
            </p:custDataLst>
          </p:nvPr>
        </p:nvSpPr>
        <p:spPr bwMode="auto">
          <a:xfrm>
            <a:off x="2979738"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53" name="Freeform 2152">
            <a:extLst>
              <a:ext uri="{FF2B5EF4-FFF2-40B4-BE49-F238E27FC236}">
                <a16:creationId xmlns:a16="http://schemas.microsoft.com/office/drawing/2014/main" id="{3304D6F9-E207-B431-E726-74D484551483}"/>
              </a:ext>
            </a:extLst>
          </p:cNvPr>
          <p:cNvSpPr/>
          <p:nvPr>
            <p:custDataLst>
              <p:tags r:id="rId28"/>
            </p:custDataLst>
          </p:nvPr>
        </p:nvSpPr>
        <p:spPr bwMode="auto">
          <a:xfrm>
            <a:off x="2284413"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50" name="Freeform 2149">
            <a:extLst>
              <a:ext uri="{FF2B5EF4-FFF2-40B4-BE49-F238E27FC236}">
                <a16:creationId xmlns:a16="http://schemas.microsoft.com/office/drawing/2014/main" id="{65F7AB8E-EA03-C7FB-B024-DCC4AC5A8E04}"/>
              </a:ext>
            </a:extLst>
          </p:cNvPr>
          <p:cNvSpPr/>
          <p:nvPr>
            <p:custDataLst>
              <p:tags r:id="rId29"/>
            </p:custDataLst>
          </p:nvPr>
        </p:nvSpPr>
        <p:spPr bwMode="auto">
          <a:xfrm>
            <a:off x="1589088"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47" name="Freeform 2146">
            <a:extLst>
              <a:ext uri="{FF2B5EF4-FFF2-40B4-BE49-F238E27FC236}">
                <a16:creationId xmlns:a16="http://schemas.microsoft.com/office/drawing/2014/main" id="{C19D8EF7-0D9C-E815-BC69-7AB675962BC8}"/>
              </a:ext>
            </a:extLst>
          </p:cNvPr>
          <p:cNvSpPr/>
          <p:nvPr>
            <p:custDataLst>
              <p:tags r:id="rId30"/>
            </p:custDataLst>
          </p:nvPr>
        </p:nvSpPr>
        <p:spPr bwMode="auto">
          <a:xfrm>
            <a:off x="893763"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44" name="Freeform 2143">
            <a:extLst>
              <a:ext uri="{FF2B5EF4-FFF2-40B4-BE49-F238E27FC236}">
                <a16:creationId xmlns:a16="http://schemas.microsoft.com/office/drawing/2014/main" id="{4D1B957C-DEEA-DF59-46E4-D7C13F5B1FF0}"/>
              </a:ext>
            </a:extLst>
          </p:cNvPr>
          <p:cNvSpPr/>
          <p:nvPr>
            <p:custDataLst>
              <p:tags r:id="rId31"/>
            </p:custDataLst>
          </p:nvPr>
        </p:nvSpPr>
        <p:spPr bwMode="auto">
          <a:xfrm>
            <a:off x="511175" y="3921125"/>
            <a:ext cx="146050" cy="96838"/>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41" name="Freeform 2140">
            <a:extLst>
              <a:ext uri="{FF2B5EF4-FFF2-40B4-BE49-F238E27FC236}">
                <a16:creationId xmlns:a16="http://schemas.microsoft.com/office/drawing/2014/main" id="{56E8FB0D-1B99-1966-7E9E-AD7183BE3C83}"/>
              </a:ext>
            </a:extLst>
          </p:cNvPr>
          <p:cNvSpPr/>
          <p:nvPr>
            <p:custDataLst>
              <p:tags r:id="rId32"/>
            </p:custDataLst>
          </p:nvPr>
        </p:nvSpPr>
        <p:spPr bwMode="auto">
          <a:xfrm>
            <a:off x="854233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38" name="Freeform 2137">
            <a:extLst>
              <a:ext uri="{FF2B5EF4-FFF2-40B4-BE49-F238E27FC236}">
                <a16:creationId xmlns:a16="http://schemas.microsoft.com/office/drawing/2014/main" id="{0EFE1BF7-8C94-66C9-4860-9F46752D727C}"/>
              </a:ext>
            </a:extLst>
          </p:cNvPr>
          <p:cNvSpPr/>
          <p:nvPr>
            <p:custDataLst>
              <p:tags r:id="rId33"/>
            </p:custDataLst>
          </p:nvPr>
        </p:nvSpPr>
        <p:spPr bwMode="auto">
          <a:xfrm>
            <a:off x="7847013"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35" name="Freeform 2134">
            <a:extLst>
              <a:ext uri="{FF2B5EF4-FFF2-40B4-BE49-F238E27FC236}">
                <a16:creationId xmlns:a16="http://schemas.microsoft.com/office/drawing/2014/main" id="{078A9AB4-48DD-A0D1-4D4A-715F62CFBEE0}"/>
              </a:ext>
            </a:extLst>
          </p:cNvPr>
          <p:cNvSpPr/>
          <p:nvPr>
            <p:custDataLst>
              <p:tags r:id="rId34"/>
            </p:custDataLst>
          </p:nvPr>
        </p:nvSpPr>
        <p:spPr bwMode="auto">
          <a:xfrm>
            <a:off x="715168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32" name="Freeform 2131">
            <a:extLst>
              <a:ext uri="{FF2B5EF4-FFF2-40B4-BE49-F238E27FC236}">
                <a16:creationId xmlns:a16="http://schemas.microsoft.com/office/drawing/2014/main" id="{6AA7A856-BFF5-3244-7A73-E84349307DF2}"/>
              </a:ext>
            </a:extLst>
          </p:cNvPr>
          <p:cNvSpPr/>
          <p:nvPr>
            <p:custDataLst>
              <p:tags r:id="rId35"/>
            </p:custDataLst>
          </p:nvPr>
        </p:nvSpPr>
        <p:spPr bwMode="auto">
          <a:xfrm>
            <a:off x="576103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29" name="Freeform 2128">
            <a:extLst>
              <a:ext uri="{FF2B5EF4-FFF2-40B4-BE49-F238E27FC236}">
                <a16:creationId xmlns:a16="http://schemas.microsoft.com/office/drawing/2014/main" id="{57B6DEF1-981B-2F20-1188-EC6250301497}"/>
              </a:ext>
            </a:extLst>
          </p:cNvPr>
          <p:cNvSpPr/>
          <p:nvPr>
            <p:custDataLst>
              <p:tags r:id="rId36"/>
            </p:custDataLst>
          </p:nvPr>
        </p:nvSpPr>
        <p:spPr bwMode="auto">
          <a:xfrm>
            <a:off x="5065713"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0" name="Freeform 9">
            <a:extLst>
              <a:ext uri="{FF2B5EF4-FFF2-40B4-BE49-F238E27FC236}">
                <a16:creationId xmlns:a16="http://schemas.microsoft.com/office/drawing/2014/main" id="{F8DDE903-33D5-E59D-6260-B7961FDAE943}"/>
              </a:ext>
            </a:extLst>
          </p:cNvPr>
          <p:cNvSpPr/>
          <p:nvPr>
            <p:custDataLst>
              <p:tags r:id="rId37"/>
            </p:custDataLst>
          </p:nvPr>
        </p:nvSpPr>
        <p:spPr bwMode="auto">
          <a:xfrm>
            <a:off x="511175" y="3335338"/>
            <a:ext cx="146050"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26" name="Freeform 2125">
            <a:extLst>
              <a:ext uri="{FF2B5EF4-FFF2-40B4-BE49-F238E27FC236}">
                <a16:creationId xmlns:a16="http://schemas.microsoft.com/office/drawing/2014/main" id="{27D2542F-3209-EB0C-BECC-2F0144FD5C74}"/>
              </a:ext>
            </a:extLst>
          </p:cNvPr>
          <p:cNvSpPr/>
          <p:nvPr>
            <p:custDataLst>
              <p:tags r:id="rId38"/>
            </p:custDataLst>
          </p:nvPr>
        </p:nvSpPr>
        <p:spPr bwMode="auto">
          <a:xfrm>
            <a:off x="437038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23" name="Freeform 2122">
            <a:extLst>
              <a:ext uri="{FF2B5EF4-FFF2-40B4-BE49-F238E27FC236}">
                <a16:creationId xmlns:a16="http://schemas.microsoft.com/office/drawing/2014/main" id="{230FCCBD-378C-AA7B-8924-FAC554886C25}"/>
              </a:ext>
            </a:extLst>
          </p:cNvPr>
          <p:cNvSpPr/>
          <p:nvPr>
            <p:custDataLst>
              <p:tags r:id="rId39"/>
            </p:custDataLst>
          </p:nvPr>
        </p:nvSpPr>
        <p:spPr bwMode="auto">
          <a:xfrm>
            <a:off x="297973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3" name="Freeform 12">
            <a:extLst>
              <a:ext uri="{FF2B5EF4-FFF2-40B4-BE49-F238E27FC236}">
                <a16:creationId xmlns:a16="http://schemas.microsoft.com/office/drawing/2014/main" id="{38E41F34-5088-437F-775D-B4C8FF92AF8F}"/>
              </a:ext>
            </a:extLst>
          </p:cNvPr>
          <p:cNvSpPr/>
          <p:nvPr>
            <p:custDataLst>
              <p:tags r:id="rId40"/>
            </p:custDataLst>
          </p:nvPr>
        </p:nvSpPr>
        <p:spPr bwMode="auto">
          <a:xfrm>
            <a:off x="893763" y="331152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20" name="Freeform 2119">
            <a:extLst>
              <a:ext uri="{FF2B5EF4-FFF2-40B4-BE49-F238E27FC236}">
                <a16:creationId xmlns:a16="http://schemas.microsoft.com/office/drawing/2014/main" id="{7D8E3476-DD66-0B0D-2613-CE4C20F06E8B}"/>
              </a:ext>
            </a:extLst>
          </p:cNvPr>
          <p:cNvSpPr/>
          <p:nvPr>
            <p:custDataLst>
              <p:tags r:id="rId41"/>
            </p:custDataLst>
          </p:nvPr>
        </p:nvSpPr>
        <p:spPr bwMode="auto">
          <a:xfrm>
            <a:off x="2284413"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17" name="Freeform 2116">
            <a:extLst>
              <a:ext uri="{FF2B5EF4-FFF2-40B4-BE49-F238E27FC236}">
                <a16:creationId xmlns:a16="http://schemas.microsoft.com/office/drawing/2014/main" id="{F5F5E906-E3FA-4F41-2AD0-E724B1C4826E}"/>
              </a:ext>
            </a:extLst>
          </p:cNvPr>
          <p:cNvSpPr/>
          <p:nvPr>
            <p:custDataLst>
              <p:tags r:id="rId42"/>
            </p:custDataLst>
          </p:nvPr>
        </p:nvSpPr>
        <p:spPr bwMode="auto">
          <a:xfrm>
            <a:off x="158908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6" name="Freeform 15">
            <a:extLst>
              <a:ext uri="{FF2B5EF4-FFF2-40B4-BE49-F238E27FC236}">
                <a16:creationId xmlns:a16="http://schemas.microsoft.com/office/drawing/2014/main" id="{C9CE3C80-F52E-C835-231B-D943F51E30BB}"/>
              </a:ext>
            </a:extLst>
          </p:cNvPr>
          <p:cNvSpPr/>
          <p:nvPr>
            <p:custDataLst>
              <p:tags r:id="rId43"/>
            </p:custDataLst>
          </p:nvPr>
        </p:nvSpPr>
        <p:spPr bwMode="auto">
          <a:xfrm>
            <a:off x="1589088" y="331152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14" name="Freeform 2113">
            <a:extLst>
              <a:ext uri="{FF2B5EF4-FFF2-40B4-BE49-F238E27FC236}">
                <a16:creationId xmlns:a16="http://schemas.microsoft.com/office/drawing/2014/main" id="{B05082F3-C80E-08A6-6601-B0C6C87804B3}"/>
              </a:ext>
            </a:extLst>
          </p:cNvPr>
          <p:cNvSpPr/>
          <p:nvPr>
            <p:custDataLst>
              <p:tags r:id="rId44"/>
            </p:custDataLst>
          </p:nvPr>
        </p:nvSpPr>
        <p:spPr bwMode="auto">
          <a:xfrm>
            <a:off x="893763"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66" name="Freeform 3965">
            <a:extLst>
              <a:ext uri="{FF2B5EF4-FFF2-40B4-BE49-F238E27FC236}">
                <a16:creationId xmlns:a16="http://schemas.microsoft.com/office/drawing/2014/main" id="{7DBDAD5A-3FF3-CA14-4519-4A780DC41107}"/>
              </a:ext>
            </a:extLst>
          </p:cNvPr>
          <p:cNvSpPr/>
          <p:nvPr>
            <p:custDataLst>
              <p:tags r:id="rId45"/>
            </p:custDataLst>
          </p:nvPr>
        </p:nvSpPr>
        <p:spPr bwMode="auto">
          <a:xfrm>
            <a:off x="511175" y="4311650"/>
            <a:ext cx="146050" cy="96838"/>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9" name="Freeform 18">
            <a:extLst>
              <a:ext uri="{FF2B5EF4-FFF2-40B4-BE49-F238E27FC236}">
                <a16:creationId xmlns:a16="http://schemas.microsoft.com/office/drawing/2014/main" id="{E232E7DD-412C-8D73-A820-079F428191A8}"/>
              </a:ext>
            </a:extLst>
          </p:cNvPr>
          <p:cNvSpPr/>
          <p:nvPr>
            <p:custDataLst>
              <p:tags r:id="rId46"/>
            </p:custDataLst>
          </p:nvPr>
        </p:nvSpPr>
        <p:spPr bwMode="auto">
          <a:xfrm>
            <a:off x="2284413" y="331152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63" name="Freeform 3962">
            <a:extLst>
              <a:ext uri="{FF2B5EF4-FFF2-40B4-BE49-F238E27FC236}">
                <a16:creationId xmlns:a16="http://schemas.microsoft.com/office/drawing/2014/main" id="{80DE76C2-9A92-8875-97CE-44D4C5F6E57C}"/>
              </a:ext>
            </a:extLst>
          </p:cNvPr>
          <p:cNvSpPr/>
          <p:nvPr>
            <p:custDataLst>
              <p:tags r:id="rId47"/>
            </p:custDataLst>
          </p:nvPr>
        </p:nvSpPr>
        <p:spPr bwMode="auto">
          <a:xfrm>
            <a:off x="8542338"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65" name="Freeform 3764">
            <a:extLst>
              <a:ext uri="{FF2B5EF4-FFF2-40B4-BE49-F238E27FC236}">
                <a16:creationId xmlns:a16="http://schemas.microsoft.com/office/drawing/2014/main" id="{91E0A421-7276-12B5-8C8D-9F853B49DCFE}"/>
              </a:ext>
            </a:extLst>
          </p:cNvPr>
          <p:cNvSpPr/>
          <p:nvPr>
            <p:custDataLst>
              <p:tags r:id="rId48"/>
            </p:custDataLst>
          </p:nvPr>
        </p:nvSpPr>
        <p:spPr bwMode="auto">
          <a:xfrm>
            <a:off x="7847013"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2" name="Freeform 21">
            <a:extLst>
              <a:ext uri="{FF2B5EF4-FFF2-40B4-BE49-F238E27FC236}">
                <a16:creationId xmlns:a16="http://schemas.microsoft.com/office/drawing/2014/main" id="{DBBE84C6-DADF-7A91-9756-BBBEF0BA2C98}"/>
              </a:ext>
            </a:extLst>
          </p:cNvPr>
          <p:cNvSpPr/>
          <p:nvPr>
            <p:custDataLst>
              <p:tags r:id="rId49"/>
            </p:custDataLst>
          </p:nvPr>
        </p:nvSpPr>
        <p:spPr bwMode="auto">
          <a:xfrm>
            <a:off x="2979738" y="331152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62" name="Freeform 3761">
            <a:extLst>
              <a:ext uri="{FF2B5EF4-FFF2-40B4-BE49-F238E27FC236}">
                <a16:creationId xmlns:a16="http://schemas.microsoft.com/office/drawing/2014/main" id="{E5B44112-DDDA-DF18-DB2E-88299602795D}"/>
              </a:ext>
            </a:extLst>
          </p:cNvPr>
          <p:cNvSpPr/>
          <p:nvPr>
            <p:custDataLst>
              <p:tags r:id="rId50"/>
            </p:custDataLst>
          </p:nvPr>
        </p:nvSpPr>
        <p:spPr bwMode="auto">
          <a:xfrm>
            <a:off x="2979738"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59" name="Freeform 3758">
            <a:extLst>
              <a:ext uri="{FF2B5EF4-FFF2-40B4-BE49-F238E27FC236}">
                <a16:creationId xmlns:a16="http://schemas.microsoft.com/office/drawing/2014/main" id="{19D35E1B-F733-79B6-DFC1-5A0A35D021F7}"/>
              </a:ext>
            </a:extLst>
          </p:cNvPr>
          <p:cNvSpPr/>
          <p:nvPr>
            <p:custDataLst>
              <p:tags r:id="rId51"/>
            </p:custDataLst>
          </p:nvPr>
        </p:nvSpPr>
        <p:spPr bwMode="auto">
          <a:xfrm>
            <a:off x="2284413"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7" name="Freeform 26">
            <a:extLst>
              <a:ext uri="{FF2B5EF4-FFF2-40B4-BE49-F238E27FC236}">
                <a16:creationId xmlns:a16="http://schemas.microsoft.com/office/drawing/2014/main" id="{B1F0EED4-8DB7-962D-BE03-88A68352EA06}"/>
              </a:ext>
            </a:extLst>
          </p:cNvPr>
          <p:cNvSpPr/>
          <p:nvPr>
            <p:custDataLst>
              <p:tags r:id="rId52"/>
            </p:custDataLst>
          </p:nvPr>
        </p:nvSpPr>
        <p:spPr bwMode="auto">
          <a:xfrm>
            <a:off x="7847013" y="331152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55" name="Freeform 3754">
            <a:extLst>
              <a:ext uri="{FF2B5EF4-FFF2-40B4-BE49-F238E27FC236}">
                <a16:creationId xmlns:a16="http://schemas.microsoft.com/office/drawing/2014/main" id="{EB81F648-45FE-A2EA-358C-3B65AEF698F8}"/>
              </a:ext>
            </a:extLst>
          </p:cNvPr>
          <p:cNvSpPr/>
          <p:nvPr>
            <p:custDataLst>
              <p:tags r:id="rId53"/>
            </p:custDataLst>
          </p:nvPr>
        </p:nvSpPr>
        <p:spPr bwMode="auto">
          <a:xfrm>
            <a:off x="1589088"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51" name="Freeform 3750">
            <a:extLst>
              <a:ext uri="{FF2B5EF4-FFF2-40B4-BE49-F238E27FC236}">
                <a16:creationId xmlns:a16="http://schemas.microsoft.com/office/drawing/2014/main" id="{194E68E2-AC48-097C-3B2D-03724DE6F65D}"/>
              </a:ext>
            </a:extLst>
          </p:cNvPr>
          <p:cNvSpPr/>
          <p:nvPr>
            <p:custDataLst>
              <p:tags r:id="rId54"/>
            </p:custDataLst>
          </p:nvPr>
        </p:nvSpPr>
        <p:spPr bwMode="auto">
          <a:xfrm>
            <a:off x="893763"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0" name="Freeform 29">
            <a:extLst>
              <a:ext uri="{FF2B5EF4-FFF2-40B4-BE49-F238E27FC236}">
                <a16:creationId xmlns:a16="http://schemas.microsoft.com/office/drawing/2014/main" id="{A5657E80-C1CD-9DC7-E8AD-E2983B4AD88B}"/>
              </a:ext>
            </a:extLst>
          </p:cNvPr>
          <p:cNvSpPr/>
          <p:nvPr>
            <p:custDataLst>
              <p:tags r:id="rId55"/>
            </p:custDataLst>
          </p:nvPr>
        </p:nvSpPr>
        <p:spPr bwMode="auto">
          <a:xfrm>
            <a:off x="511175" y="3140075"/>
            <a:ext cx="146050" cy="96838"/>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48" name="Freeform 3747">
            <a:extLst>
              <a:ext uri="{FF2B5EF4-FFF2-40B4-BE49-F238E27FC236}">
                <a16:creationId xmlns:a16="http://schemas.microsoft.com/office/drawing/2014/main" id="{E1802C88-603A-7861-A792-56F3A4C5AECA}"/>
              </a:ext>
            </a:extLst>
          </p:cNvPr>
          <p:cNvSpPr/>
          <p:nvPr>
            <p:custDataLst>
              <p:tags r:id="rId56"/>
            </p:custDataLst>
          </p:nvPr>
        </p:nvSpPr>
        <p:spPr bwMode="auto">
          <a:xfrm>
            <a:off x="511175" y="3530600"/>
            <a:ext cx="146050" cy="96838"/>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45" name="Freeform 3744">
            <a:extLst>
              <a:ext uri="{FF2B5EF4-FFF2-40B4-BE49-F238E27FC236}">
                <a16:creationId xmlns:a16="http://schemas.microsoft.com/office/drawing/2014/main" id="{FD0E948D-50F1-6D14-A25D-0E8FA613528D}"/>
              </a:ext>
            </a:extLst>
          </p:cNvPr>
          <p:cNvSpPr/>
          <p:nvPr>
            <p:custDataLst>
              <p:tags r:id="rId57"/>
            </p:custDataLst>
          </p:nvPr>
        </p:nvSpPr>
        <p:spPr bwMode="auto">
          <a:xfrm>
            <a:off x="2284413" y="292100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3" name="Freeform 32">
            <a:extLst>
              <a:ext uri="{FF2B5EF4-FFF2-40B4-BE49-F238E27FC236}">
                <a16:creationId xmlns:a16="http://schemas.microsoft.com/office/drawing/2014/main" id="{AB83701D-C2E1-EFAD-60B5-DE53620DFB94}"/>
              </a:ext>
            </a:extLst>
          </p:cNvPr>
          <p:cNvSpPr/>
          <p:nvPr>
            <p:custDataLst>
              <p:tags r:id="rId58"/>
            </p:custDataLst>
          </p:nvPr>
        </p:nvSpPr>
        <p:spPr bwMode="auto">
          <a:xfrm>
            <a:off x="893763" y="311626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005" name="Freeform 4004">
            <a:extLst>
              <a:ext uri="{FF2B5EF4-FFF2-40B4-BE49-F238E27FC236}">
                <a16:creationId xmlns:a16="http://schemas.microsoft.com/office/drawing/2014/main" id="{43D986D7-5862-4FC9-CC42-2E6A6D18D860}"/>
              </a:ext>
            </a:extLst>
          </p:cNvPr>
          <p:cNvSpPr/>
          <p:nvPr>
            <p:custDataLst>
              <p:tags r:id="rId59"/>
            </p:custDataLst>
          </p:nvPr>
        </p:nvSpPr>
        <p:spPr bwMode="auto">
          <a:xfrm>
            <a:off x="854233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42" name="Freeform 3741">
            <a:extLst>
              <a:ext uri="{FF2B5EF4-FFF2-40B4-BE49-F238E27FC236}">
                <a16:creationId xmlns:a16="http://schemas.microsoft.com/office/drawing/2014/main" id="{8CF649B1-65E5-A380-21F5-6D9641EB18BC}"/>
              </a:ext>
            </a:extLst>
          </p:cNvPr>
          <p:cNvSpPr/>
          <p:nvPr>
            <p:custDataLst>
              <p:tags r:id="rId60"/>
            </p:custDataLst>
          </p:nvPr>
        </p:nvSpPr>
        <p:spPr bwMode="auto">
          <a:xfrm>
            <a:off x="1589088" y="292100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6" name="Freeform 35">
            <a:extLst>
              <a:ext uri="{FF2B5EF4-FFF2-40B4-BE49-F238E27FC236}">
                <a16:creationId xmlns:a16="http://schemas.microsoft.com/office/drawing/2014/main" id="{555E2361-50E3-E62D-C87F-359D6B5B5CFB}"/>
              </a:ext>
            </a:extLst>
          </p:cNvPr>
          <p:cNvSpPr/>
          <p:nvPr>
            <p:custDataLst>
              <p:tags r:id="rId61"/>
            </p:custDataLst>
          </p:nvPr>
        </p:nvSpPr>
        <p:spPr bwMode="auto">
          <a:xfrm>
            <a:off x="1589088" y="311626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39" name="Freeform 3738">
            <a:extLst>
              <a:ext uri="{FF2B5EF4-FFF2-40B4-BE49-F238E27FC236}">
                <a16:creationId xmlns:a16="http://schemas.microsoft.com/office/drawing/2014/main" id="{B3DAE00D-22B0-15AA-9A6B-64BA1D302C7C}"/>
              </a:ext>
            </a:extLst>
          </p:cNvPr>
          <p:cNvSpPr/>
          <p:nvPr>
            <p:custDataLst>
              <p:tags r:id="rId62"/>
            </p:custDataLst>
          </p:nvPr>
        </p:nvSpPr>
        <p:spPr bwMode="auto">
          <a:xfrm>
            <a:off x="893763" y="292100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36" name="Freeform 3735">
            <a:extLst>
              <a:ext uri="{FF2B5EF4-FFF2-40B4-BE49-F238E27FC236}">
                <a16:creationId xmlns:a16="http://schemas.microsoft.com/office/drawing/2014/main" id="{27ECD5C2-4FB5-3FE0-C1AA-3876A8B29337}"/>
              </a:ext>
            </a:extLst>
          </p:cNvPr>
          <p:cNvSpPr/>
          <p:nvPr>
            <p:custDataLst>
              <p:tags r:id="rId63"/>
            </p:custDataLst>
          </p:nvPr>
        </p:nvSpPr>
        <p:spPr bwMode="auto">
          <a:xfrm>
            <a:off x="511175" y="2944813"/>
            <a:ext cx="146050"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 name="Freeform 38">
            <a:extLst>
              <a:ext uri="{FF2B5EF4-FFF2-40B4-BE49-F238E27FC236}">
                <a16:creationId xmlns:a16="http://schemas.microsoft.com/office/drawing/2014/main" id="{A5563AD7-D0AA-0C01-198E-F059B0184B5D}"/>
              </a:ext>
            </a:extLst>
          </p:cNvPr>
          <p:cNvSpPr/>
          <p:nvPr>
            <p:custDataLst>
              <p:tags r:id="rId64"/>
            </p:custDataLst>
          </p:nvPr>
        </p:nvSpPr>
        <p:spPr bwMode="auto">
          <a:xfrm>
            <a:off x="2284413" y="311626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33" name="Freeform 3732">
            <a:extLst>
              <a:ext uri="{FF2B5EF4-FFF2-40B4-BE49-F238E27FC236}">
                <a16:creationId xmlns:a16="http://schemas.microsoft.com/office/drawing/2014/main" id="{EEE9105D-4404-1293-E87E-5576AA12C231}"/>
              </a:ext>
            </a:extLst>
          </p:cNvPr>
          <p:cNvSpPr/>
          <p:nvPr>
            <p:custDataLst>
              <p:tags r:id="rId65"/>
            </p:custDataLst>
          </p:nvPr>
        </p:nvSpPr>
        <p:spPr bwMode="auto">
          <a:xfrm>
            <a:off x="2284413" y="27257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30" name="Freeform 3729">
            <a:extLst>
              <a:ext uri="{FF2B5EF4-FFF2-40B4-BE49-F238E27FC236}">
                <a16:creationId xmlns:a16="http://schemas.microsoft.com/office/drawing/2014/main" id="{2DA2C133-1CF4-4F33-8C87-D72A7DA0C2F4}"/>
              </a:ext>
            </a:extLst>
          </p:cNvPr>
          <p:cNvSpPr/>
          <p:nvPr>
            <p:custDataLst>
              <p:tags r:id="rId66"/>
            </p:custDataLst>
          </p:nvPr>
        </p:nvSpPr>
        <p:spPr bwMode="auto">
          <a:xfrm>
            <a:off x="1589088" y="27257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3" name="Freeform 42">
            <a:extLst>
              <a:ext uri="{FF2B5EF4-FFF2-40B4-BE49-F238E27FC236}">
                <a16:creationId xmlns:a16="http://schemas.microsoft.com/office/drawing/2014/main" id="{BFFB431F-92B9-DDFC-608E-26E287EA65D9}"/>
              </a:ext>
            </a:extLst>
          </p:cNvPr>
          <p:cNvSpPr/>
          <p:nvPr>
            <p:custDataLst>
              <p:tags r:id="rId67"/>
            </p:custDataLst>
          </p:nvPr>
        </p:nvSpPr>
        <p:spPr bwMode="auto">
          <a:xfrm>
            <a:off x="2979738" y="311626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27" name="Freeform 3726">
            <a:extLst>
              <a:ext uri="{FF2B5EF4-FFF2-40B4-BE49-F238E27FC236}">
                <a16:creationId xmlns:a16="http://schemas.microsoft.com/office/drawing/2014/main" id="{1CE847F5-CD0A-BB28-2067-F1BB24E32350}"/>
              </a:ext>
            </a:extLst>
          </p:cNvPr>
          <p:cNvSpPr/>
          <p:nvPr>
            <p:custDataLst>
              <p:tags r:id="rId68"/>
            </p:custDataLst>
          </p:nvPr>
        </p:nvSpPr>
        <p:spPr bwMode="auto">
          <a:xfrm>
            <a:off x="511175" y="2749550"/>
            <a:ext cx="146050" cy="96838"/>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24" name="Freeform 3723">
            <a:extLst>
              <a:ext uri="{FF2B5EF4-FFF2-40B4-BE49-F238E27FC236}">
                <a16:creationId xmlns:a16="http://schemas.microsoft.com/office/drawing/2014/main" id="{1FC17EA3-AD9B-075C-BE3C-D4716E5F474F}"/>
              </a:ext>
            </a:extLst>
          </p:cNvPr>
          <p:cNvSpPr/>
          <p:nvPr>
            <p:custDataLst>
              <p:tags r:id="rId69"/>
            </p:custDataLst>
          </p:nvPr>
        </p:nvSpPr>
        <p:spPr bwMode="auto">
          <a:xfrm>
            <a:off x="1589088" y="25304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6" name="Freeform 45">
            <a:extLst>
              <a:ext uri="{FF2B5EF4-FFF2-40B4-BE49-F238E27FC236}">
                <a16:creationId xmlns:a16="http://schemas.microsoft.com/office/drawing/2014/main" id="{EDEDB1F1-D500-F955-CCA8-CC84CD2C664A}"/>
              </a:ext>
            </a:extLst>
          </p:cNvPr>
          <p:cNvSpPr/>
          <p:nvPr>
            <p:custDataLst>
              <p:tags r:id="rId70"/>
            </p:custDataLst>
          </p:nvPr>
        </p:nvSpPr>
        <p:spPr bwMode="auto">
          <a:xfrm>
            <a:off x="511175" y="3725863"/>
            <a:ext cx="146050"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21" name="Freeform 3720">
            <a:extLst>
              <a:ext uri="{FF2B5EF4-FFF2-40B4-BE49-F238E27FC236}">
                <a16:creationId xmlns:a16="http://schemas.microsoft.com/office/drawing/2014/main" id="{DC4B7745-FB4A-5E8A-C4AC-1258065C9848}"/>
              </a:ext>
            </a:extLst>
          </p:cNvPr>
          <p:cNvSpPr/>
          <p:nvPr>
            <p:custDataLst>
              <p:tags r:id="rId71"/>
            </p:custDataLst>
          </p:nvPr>
        </p:nvSpPr>
        <p:spPr bwMode="auto">
          <a:xfrm>
            <a:off x="511175" y="2554288"/>
            <a:ext cx="146050"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18" name="Freeform 3717">
            <a:extLst>
              <a:ext uri="{FF2B5EF4-FFF2-40B4-BE49-F238E27FC236}">
                <a16:creationId xmlns:a16="http://schemas.microsoft.com/office/drawing/2014/main" id="{B90DEFE1-D02D-77B9-E3B0-DB6B5D38F224}"/>
              </a:ext>
            </a:extLst>
          </p:cNvPr>
          <p:cNvSpPr/>
          <p:nvPr>
            <p:custDataLst>
              <p:tags r:id="rId72"/>
            </p:custDataLst>
          </p:nvPr>
        </p:nvSpPr>
        <p:spPr bwMode="auto">
          <a:xfrm>
            <a:off x="8542338"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9" name="Freeform 48">
            <a:extLst>
              <a:ext uri="{FF2B5EF4-FFF2-40B4-BE49-F238E27FC236}">
                <a16:creationId xmlns:a16="http://schemas.microsoft.com/office/drawing/2014/main" id="{42CA3DD3-E7FE-80D6-B79D-E369E9765DF7}"/>
              </a:ext>
            </a:extLst>
          </p:cNvPr>
          <p:cNvSpPr/>
          <p:nvPr>
            <p:custDataLst>
              <p:tags r:id="rId73"/>
            </p:custDataLst>
          </p:nvPr>
        </p:nvSpPr>
        <p:spPr bwMode="auto">
          <a:xfrm>
            <a:off x="893763"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15" name="Freeform 3714">
            <a:extLst>
              <a:ext uri="{FF2B5EF4-FFF2-40B4-BE49-F238E27FC236}">
                <a16:creationId xmlns:a16="http://schemas.microsoft.com/office/drawing/2014/main" id="{F5F93AFF-0656-9EB7-0C67-4DB1BE7E546F}"/>
              </a:ext>
            </a:extLst>
          </p:cNvPr>
          <p:cNvSpPr/>
          <p:nvPr>
            <p:custDataLst>
              <p:tags r:id="rId74"/>
            </p:custDataLst>
          </p:nvPr>
        </p:nvSpPr>
        <p:spPr bwMode="auto">
          <a:xfrm>
            <a:off x="7847013"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12" name="Freeform 3711">
            <a:extLst>
              <a:ext uri="{FF2B5EF4-FFF2-40B4-BE49-F238E27FC236}">
                <a16:creationId xmlns:a16="http://schemas.microsoft.com/office/drawing/2014/main" id="{06669F6A-8C6B-C445-FB84-0BC381F48633}"/>
              </a:ext>
            </a:extLst>
          </p:cNvPr>
          <p:cNvSpPr/>
          <p:nvPr>
            <p:custDataLst>
              <p:tags r:id="rId75"/>
            </p:custDataLst>
          </p:nvPr>
        </p:nvSpPr>
        <p:spPr bwMode="auto">
          <a:xfrm>
            <a:off x="7151688"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52" name="Freeform 51">
            <a:extLst>
              <a:ext uri="{FF2B5EF4-FFF2-40B4-BE49-F238E27FC236}">
                <a16:creationId xmlns:a16="http://schemas.microsoft.com/office/drawing/2014/main" id="{699210B4-F978-B630-0B7B-F71959588557}"/>
              </a:ext>
            </a:extLst>
          </p:cNvPr>
          <p:cNvSpPr/>
          <p:nvPr>
            <p:custDataLst>
              <p:tags r:id="rId76"/>
            </p:custDataLst>
          </p:nvPr>
        </p:nvSpPr>
        <p:spPr bwMode="auto">
          <a:xfrm>
            <a:off x="1589088"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59" name="Freeform 58">
            <a:extLst>
              <a:ext uri="{FF2B5EF4-FFF2-40B4-BE49-F238E27FC236}">
                <a16:creationId xmlns:a16="http://schemas.microsoft.com/office/drawing/2014/main" id="{401579BD-211C-C12A-A421-B259F32E9A8C}"/>
              </a:ext>
            </a:extLst>
          </p:cNvPr>
          <p:cNvSpPr/>
          <p:nvPr>
            <p:custDataLst>
              <p:tags r:id="rId77"/>
            </p:custDataLst>
          </p:nvPr>
        </p:nvSpPr>
        <p:spPr bwMode="auto">
          <a:xfrm>
            <a:off x="2979738"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55" name="Freeform 54">
            <a:extLst>
              <a:ext uri="{FF2B5EF4-FFF2-40B4-BE49-F238E27FC236}">
                <a16:creationId xmlns:a16="http://schemas.microsoft.com/office/drawing/2014/main" id="{C48E1A7F-5DD1-9D8E-90E6-CA6119BD224C}"/>
              </a:ext>
            </a:extLst>
          </p:cNvPr>
          <p:cNvSpPr/>
          <p:nvPr>
            <p:custDataLst>
              <p:tags r:id="rId78"/>
            </p:custDataLst>
          </p:nvPr>
        </p:nvSpPr>
        <p:spPr bwMode="auto">
          <a:xfrm>
            <a:off x="2284413"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 name="Freeform 53">
            <a:extLst>
              <a:ext uri="{FF2B5EF4-FFF2-40B4-BE49-F238E27FC236}">
                <a16:creationId xmlns:a16="http://schemas.microsoft.com/office/drawing/2014/main" id="{42A3120C-307D-82EF-2065-E415A4D8291C}"/>
              </a:ext>
            </a:extLst>
          </p:cNvPr>
          <p:cNvSpPr/>
          <p:nvPr>
            <p:custDataLst>
              <p:tags r:id="rId79"/>
            </p:custDataLst>
          </p:nvPr>
        </p:nvSpPr>
        <p:spPr bwMode="auto">
          <a:xfrm>
            <a:off x="2284413"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a:extLst>
              <a:ext uri="{FF2B5EF4-FFF2-40B4-BE49-F238E27FC236}">
                <a16:creationId xmlns:a16="http://schemas.microsoft.com/office/drawing/2014/main" id="{D1EC43D1-CCB3-5CFE-FFED-898F93D09DA8}"/>
              </a:ext>
            </a:extLst>
          </p:cNvPr>
          <p:cNvSpPr/>
          <p:nvPr>
            <p:custDataLst>
              <p:tags r:id="rId80"/>
            </p:custDataLst>
          </p:nvPr>
        </p:nvSpPr>
        <p:spPr bwMode="auto">
          <a:xfrm>
            <a:off x="2979738"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a:extLst>
              <a:ext uri="{FF2B5EF4-FFF2-40B4-BE49-F238E27FC236}">
                <a16:creationId xmlns:a16="http://schemas.microsoft.com/office/drawing/2014/main" id="{2EC66F72-E47C-E568-0EB1-8154E941F817}"/>
              </a:ext>
            </a:extLst>
          </p:cNvPr>
          <p:cNvSpPr/>
          <p:nvPr>
            <p:custDataLst>
              <p:tags r:id="rId81"/>
            </p:custDataLst>
          </p:nvPr>
        </p:nvSpPr>
        <p:spPr bwMode="auto">
          <a:xfrm>
            <a:off x="2979738"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a:extLst>
              <a:ext uri="{FF2B5EF4-FFF2-40B4-BE49-F238E27FC236}">
                <a16:creationId xmlns:a16="http://schemas.microsoft.com/office/drawing/2014/main" id="{B05A24CC-FA39-5E3F-8EF9-0D9C01DD6830}"/>
              </a:ext>
            </a:extLst>
          </p:cNvPr>
          <p:cNvSpPr/>
          <p:nvPr>
            <p:custDataLst>
              <p:tags r:id="rId82"/>
            </p:custDataLst>
          </p:nvPr>
        </p:nvSpPr>
        <p:spPr bwMode="auto">
          <a:xfrm>
            <a:off x="2284413"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a:extLst>
              <a:ext uri="{FF2B5EF4-FFF2-40B4-BE49-F238E27FC236}">
                <a16:creationId xmlns:a16="http://schemas.microsoft.com/office/drawing/2014/main" id="{7D87E1AD-C5EA-E071-7926-4EA131E862C2}"/>
              </a:ext>
            </a:extLst>
          </p:cNvPr>
          <p:cNvSpPr/>
          <p:nvPr>
            <p:custDataLst>
              <p:tags r:id="rId83"/>
            </p:custDataLst>
          </p:nvPr>
        </p:nvSpPr>
        <p:spPr bwMode="auto">
          <a:xfrm>
            <a:off x="7151688"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a:extLst>
              <a:ext uri="{FF2B5EF4-FFF2-40B4-BE49-F238E27FC236}">
                <a16:creationId xmlns:a16="http://schemas.microsoft.com/office/drawing/2014/main" id="{DCF6A85A-CA3D-9D2D-D7D9-F2685D652899}"/>
              </a:ext>
            </a:extLst>
          </p:cNvPr>
          <p:cNvSpPr/>
          <p:nvPr>
            <p:custDataLst>
              <p:tags r:id="rId84"/>
            </p:custDataLst>
          </p:nvPr>
        </p:nvSpPr>
        <p:spPr bwMode="auto">
          <a:xfrm>
            <a:off x="7151688"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a:extLst>
              <a:ext uri="{FF2B5EF4-FFF2-40B4-BE49-F238E27FC236}">
                <a16:creationId xmlns:a16="http://schemas.microsoft.com/office/drawing/2014/main" id="{4CC43CA1-FE9E-8DC7-D9F8-76F7C4041931}"/>
              </a:ext>
            </a:extLst>
          </p:cNvPr>
          <p:cNvSpPr/>
          <p:nvPr>
            <p:custDataLst>
              <p:tags r:id="rId85"/>
            </p:custDataLst>
          </p:nvPr>
        </p:nvSpPr>
        <p:spPr bwMode="auto">
          <a:xfrm>
            <a:off x="1589088"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3" name="Freeform 3712">
            <a:extLst>
              <a:ext uri="{FF2B5EF4-FFF2-40B4-BE49-F238E27FC236}">
                <a16:creationId xmlns:a16="http://schemas.microsoft.com/office/drawing/2014/main" id="{7B35E2C5-DD71-7B5A-0B6E-0F024320529B}"/>
              </a:ext>
            </a:extLst>
          </p:cNvPr>
          <p:cNvSpPr/>
          <p:nvPr>
            <p:custDataLst>
              <p:tags r:id="rId86"/>
            </p:custDataLst>
          </p:nvPr>
        </p:nvSpPr>
        <p:spPr bwMode="auto">
          <a:xfrm>
            <a:off x="7847013"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4" name="Freeform 3713">
            <a:extLst>
              <a:ext uri="{FF2B5EF4-FFF2-40B4-BE49-F238E27FC236}">
                <a16:creationId xmlns:a16="http://schemas.microsoft.com/office/drawing/2014/main" id="{E862D13D-4CEA-7D68-5D81-689562ECC5CD}"/>
              </a:ext>
            </a:extLst>
          </p:cNvPr>
          <p:cNvSpPr/>
          <p:nvPr>
            <p:custDataLst>
              <p:tags r:id="rId87"/>
            </p:custDataLst>
          </p:nvPr>
        </p:nvSpPr>
        <p:spPr bwMode="auto">
          <a:xfrm>
            <a:off x="7847013"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a:extLst>
              <a:ext uri="{FF2B5EF4-FFF2-40B4-BE49-F238E27FC236}">
                <a16:creationId xmlns:a16="http://schemas.microsoft.com/office/drawing/2014/main" id="{BED778C5-F42B-617A-3FE7-92A4BFBD6D1E}"/>
              </a:ext>
            </a:extLst>
          </p:cNvPr>
          <p:cNvSpPr/>
          <p:nvPr>
            <p:custDataLst>
              <p:tags r:id="rId88"/>
            </p:custDataLst>
          </p:nvPr>
        </p:nvSpPr>
        <p:spPr bwMode="auto">
          <a:xfrm>
            <a:off x="1589088"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6" name="Freeform 3715">
            <a:extLst>
              <a:ext uri="{FF2B5EF4-FFF2-40B4-BE49-F238E27FC236}">
                <a16:creationId xmlns:a16="http://schemas.microsoft.com/office/drawing/2014/main" id="{0C9233F6-4FD7-BEF9-D7F2-A17A7B37467B}"/>
              </a:ext>
            </a:extLst>
          </p:cNvPr>
          <p:cNvSpPr/>
          <p:nvPr>
            <p:custDataLst>
              <p:tags r:id="rId89"/>
            </p:custDataLst>
          </p:nvPr>
        </p:nvSpPr>
        <p:spPr bwMode="auto">
          <a:xfrm>
            <a:off x="8542338"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7" name="Freeform 3716">
            <a:extLst>
              <a:ext uri="{FF2B5EF4-FFF2-40B4-BE49-F238E27FC236}">
                <a16:creationId xmlns:a16="http://schemas.microsoft.com/office/drawing/2014/main" id="{77AF8C48-0667-303A-3376-4549222F8468}"/>
              </a:ext>
            </a:extLst>
          </p:cNvPr>
          <p:cNvSpPr/>
          <p:nvPr>
            <p:custDataLst>
              <p:tags r:id="rId90"/>
            </p:custDataLst>
          </p:nvPr>
        </p:nvSpPr>
        <p:spPr bwMode="auto">
          <a:xfrm>
            <a:off x="8542338"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a:extLst>
              <a:ext uri="{FF2B5EF4-FFF2-40B4-BE49-F238E27FC236}">
                <a16:creationId xmlns:a16="http://schemas.microsoft.com/office/drawing/2014/main" id="{AB03D783-2C91-B22E-9C60-E6A00CE1C6CD}"/>
              </a:ext>
            </a:extLst>
          </p:cNvPr>
          <p:cNvSpPr/>
          <p:nvPr>
            <p:custDataLst>
              <p:tags r:id="rId91"/>
            </p:custDataLst>
          </p:nvPr>
        </p:nvSpPr>
        <p:spPr bwMode="auto">
          <a:xfrm>
            <a:off x="893763"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9" name="Freeform 3718">
            <a:extLst>
              <a:ext uri="{FF2B5EF4-FFF2-40B4-BE49-F238E27FC236}">
                <a16:creationId xmlns:a16="http://schemas.microsoft.com/office/drawing/2014/main" id="{A9B18D34-F9A8-1D9E-8598-5E021982FA5F}"/>
              </a:ext>
            </a:extLst>
          </p:cNvPr>
          <p:cNvSpPr/>
          <p:nvPr>
            <p:custDataLst>
              <p:tags r:id="rId92"/>
            </p:custDataLst>
          </p:nvPr>
        </p:nvSpPr>
        <p:spPr bwMode="auto">
          <a:xfrm>
            <a:off x="511175" y="255428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0" name="Freeform 3719">
            <a:extLst>
              <a:ext uri="{FF2B5EF4-FFF2-40B4-BE49-F238E27FC236}">
                <a16:creationId xmlns:a16="http://schemas.microsoft.com/office/drawing/2014/main" id="{FFC55905-3394-4BB7-C779-88A368BC854A}"/>
              </a:ext>
            </a:extLst>
          </p:cNvPr>
          <p:cNvSpPr/>
          <p:nvPr>
            <p:custDataLst>
              <p:tags r:id="rId93"/>
            </p:custDataLst>
          </p:nvPr>
        </p:nvSpPr>
        <p:spPr bwMode="auto">
          <a:xfrm>
            <a:off x="511175" y="261143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a:extLst>
              <a:ext uri="{FF2B5EF4-FFF2-40B4-BE49-F238E27FC236}">
                <a16:creationId xmlns:a16="http://schemas.microsoft.com/office/drawing/2014/main" id="{8BFDA5AB-BFAE-A40C-F9D8-6D00CEF86788}"/>
              </a:ext>
            </a:extLst>
          </p:cNvPr>
          <p:cNvSpPr/>
          <p:nvPr>
            <p:custDataLst>
              <p:tags r:id="rId94"/>
            </p:custDataLst>
          </p:nvPr>
        </p:nvSpPr>
        <p:spPr bwMode="auto">
          <a:xfrm>
            <a:off x="893763"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2" name="Freeform 3721">
            <a:extLst>
              <a:ext uri="{FF2B5EF4-FFF2-40B4-BE49-F238E27FC236}">
                <a16:creationId xmlns:a16="http://schemas.microsoft.com/office/drawing/2014/main" id="{F07A5652-771F-9CA7-CA2C-7B94AC3646AC}"/>
              </a:ext>
            </a:extLst>
          </p:cNvPr>
          <p:cNvSpPr/>
          <p:nvPr>
            <p:custDataLst>
              <p:tags r:id="rId95"/>
            </p:custDataLst>
          </p:nvPr>
        </p:nvSpPr>
        <p:spPr bwMode="auto">
          <a:xfrm>
            <a:off x="1589088" y="25304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3" name="Freeform 3722">
            <a:extLst>
              <a:ext uri="{FF2B5EF4-FFF2-40B4-BE49-F238E27FC236}">
                <a16:creationId xmlns:a16="http://schemas.microsoft.com/office/drawing/2014/main" id="{2CFEA25C-3038-DFBA-67B5-4B424A742D47}"/>
              </a:ext>
            </a:extLst>
          </p:cNvPr>
          <p:cNvSpPr/>
          <p:nvPr>
            <p:custDataLst>
              <p:tags r:id="rId96"/>
            </p:custDataLst>
          </p:nvPr>
        </p:nvSpPr>
        <p:spPr bwMode="auto">
          <a:xfrm>
            <a:off x="1589088" y="25876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a:extLst>
              <a:ext uri="{FF2B5EF4-FFF2-40B4-BE49-F238E27FC236}">
                <a16:creationId xmlns:a16="http://schemas.microsoft.com/office/drawing/2014/main" id="{D3EB319F-77E7-18A8-C269-B4E155D78D13}"/>
              </a:ext>
            </a:extLst>
          </p:cNvPr>
          <p:cNvSpPr/>
          <p:nvPr>
            <p:custDataLst>
              <p:tags r:id="rId97"/>
            </p:custDataLst>
          </p:nvPr>
        </p:nvSpPr>
        <p:spPr bwMode="auto">
          <a:xfrm>
            <a:off x="511175" y="3783013"/>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5" name="Freeform 3724">
            <a:extLst>
              <a:ext uri="{FF2B5EF4-FFF2-40B4-BE49-F238E27FC236}">
                <a16:creationId xmlns:a16="http://schemas.microsoft.com/office/drawing/2014/main" id="{1705C544-52C2-E17A-FE70-62AB542ACF20}"/>
              </a:ext>
            </a:extLst>
          </p:cNvPr>
          <p:cNvSpPr/>
          <p:nvPr>
            <p:custDataLst>
              <p:tags r:id="rId98"/>
            </p:custDataLst>
          </p:nvPr>
        </p:nvSpPr>
        <p:spPr bwMode="auto">
          <a:xfrm>
            <a:off x="511175" y="274955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6" name="Freeform 3725">
            <a:extLst>
              <a:ext uri="{FF2B5EF4-FFF2-40B4-BE49-F238E27FC236}">
                <a16:creationId xmlns:a16="http://schemas.microsoft.com/office/drawing/2014/main" id="{2C931779-D285-55CC-68EE-AC324C32806B}"/>
              </a:ext>
            </a:extLst>
          </p:cNvPr>
          <p:cNvSpPr/>
          <p:nvPr>
            <p:custDataLst>
              <p:tags r:id="rId99"/>
            </p:custDataLst>
          </p:nvPr>
        </p:nvSpPr>
        <p:spPr bwMode="auto">
          <a:xfrm>
            <a:off x="511175" y="280670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a:extLst>
              <a:ext uri="{FF2B5EF4-FFF2-40B4-BE49-F238E27FC236}">
                <a16:creationId xmlns:a16="http://schemas.microsoft.com/office/drawing/2014/main" id="{9C3E26BD-CC8D-799A-778E-2E065A0F15EF}"/>
              </a:ext>
            </a:extLst>
          </p:cNvPr>
          <p:cNvSpPr/>
          <p:nvPr>
            <p:custDataLst>
              <p:tags r:id="rId100"/>
            </p:custDataLst>
          </p:nvPr>
        </p:nvSpPr>
        <p:spPr bwMode="auto">
          <a:xfrm>
            <a:off x="511175" y="3725863"/>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8" name="Freeform 3727">
            <a:extLst>
              <a:ext uri="{FF2B5EF4-FFF2-40B4-BE49-F238E27FC236}">
                <a16:creationId xmlns:a16="http://schemas.microsoft.com/office/drawing/2014/main" id="{DCB5F31B-0AA1-4215-7FD7-944626E15B84}"/>
              </a:ext>
            </a:extLst>
          </p:cNvPr>
          <p:cNvSpPr/>
          <p:nvPr>
            <p:custDataLst>
              <p:tags r:id="rId101"/>
            </p:custDataLst>
          </p:nvPr>
        </p:nvSpPr>
        <p:spPr bwMode="auto">
          <a:xfrm>
            <a:off x="1589088" y="27257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9" name="Freeform 3728">
            <a:extLst>
              <a:ext uri="{FF2B5EF4-FFF2-40B4-BE49-F238E27FC236}">
                <a16:creationId xmlns:a16="http://schemas.microsoft.com/office/drawing/2014/main" id="{4B644270-EA43-03CA-8E2E-05FBEB5E64C1}"/>
              </a:ext>
            </a:extLst>
          </p:cNvPr>
          <p:cNvSpPr/>
          <p:nvPr>
            <p:custDataLst>
              <p:tags r:id="rId102"/>
            </p:custDataLst>
          </p:nvPr>
        </p:nvSpPr>
        <p:spPr bwMode="auto">
          <a:xfrm>
            <a:off x="1589088" y="27828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a:extLst>
              <a:ext uri="{FF2B5EF4-FFF2-40B4-BE49-F238E27FC236}">
                <a16:creationId xmlns:a16="http://schemas.microsoft.com/office/drawing/2014/main" id="{360D6A64-4F1B-9D8C-6CEA-70DD70C5A89B}"/>
              </a:ext>
            </a:extLst>
          </p:cNvPr>
          <p:cNvSpPr/>
          <p:nvPr>
            <p:custDataLst>
              <p:tags r:id="rId103"/>
            </p:custDataLst>
          </p:nvPr>
        </p:nvSpPr>
        <p:spPr bwMode="auto">
          <a:xfrm>
            <a:off x="2979738" y="31734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1" name="Freeform 3730">
            <a:extLst>
              <a:ext uri="{FF2B5EF4-FFF2-40B4-BE49-F238E27FC236}">
                <a16:creationId xmlns:a16="http://schemas.microsoft.com/office/drawing/2014/main" id="{316A47A2-0F7C-5294-D84C-24E8E3B3C7E1}"/>
              </a:ext>
            </a:extLst>
          </p:cNvPr>
          <p:cNvSpPr/>
          <p:nvPr>
            <p:custDataLst>
              <p:tags r:id="rId104"/>
            </p:custDataLst>
          </p:nvPr>
        </p:nvSpPr>
        <p:spPr bwMode="auto">
          <a:xfrm>
            <a:off x="2284413" y="27257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2" name="Freeform 3731">
            <a:extLst>
              <a:ext uri="{FF2B5EF4-FFF2-40B4-BE49-F238E27FC236}">
                <a16:creationId xmlns:a16="http://schemas.microsoft.com/office/drawing/2014/main" id="{55363175-1F35-A8A7-906F-B71EA742E1E2}"/>
              </a:ext>
            </a:extLst>
          </p:cNvPr>
          <p:cNvSpPr/>
          <p:nvPr>
            <p:custDataLst>
              <p:tags r:id="rId105"/>
            </p:custDataLst>
          </p:nvPr>
        </p:nvSpPr>
        <p:spPr bwMode="auto">
          <a:xfrm>
            <a:off x="2284413" y="27828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a:extLst>
              <a:ext uri="{FF2B5EF4-FFF2-40B4-BE49-F238E27FC236}">
                <a16:creationId xmlns:a16="http://schemas.microsoft.com/office/drawing/2014/main" id="{4924AC03-B872-84C3-8728-2CCCCA9A394B}"/>
              </a:ext>
            </a:extLst>
          </p:cNvPr>
          <p:cNvSpPr/>
          <p:nvPr>
            <p:custDataLst>
              <p:tags r:id="rId106"/>
            </p:custDataLst>
          </p:nvPr>
        </p:nvSpPr>
        <p:spPr bwMode="auto">
          <a:xfrm>
            <a:off x="2979738" y="31162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4" name="Freeform 3733">
            <a:extLst>
              <a:ext uri="{FF2B5EF4-FFF2-40B4-BE49-F238E27FC236}">
                <a16:creationId xmlns:a16="http://schemas.microsoft.com/office/drawing/2014/main" id="{49C7E9A9-4B0C-9A5E-6ADC-05BAD2721E71}"/>
              </a:ext>
            </a:extLst>
          </p:cNvPr>
          <p:cNvSpPr/>
          <p:nvPr>
            <p:custDataLst>
              <p:tags r:id="rId107"/>
            </p:custDataLst>
          </p:nvPr>
        </p:nvSpPr>
        <p:spPr bwMode="auto">
          <a:xfrm>
            <a:off x="511175" y="2944813"/>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5" name="Freeform 3734">
            <a:extLst>
              <a:ext uri="{FF2B5EF4-FFF2-40B4-BE49-F238E27FC236}">
                <a16:creationId xmlns:a16="http://schemas.microsoft.com/office/drawing/2014/main" id="{AB1BE381-7EA2-B8DD-9981-5FEC1A8309BE}"/>
              </a:ext>
            </a:extLst>
          </p:cNvPr>
          <p:cNvSpPr/>
          <p:nvPr>
            <p:custDataLst>
              <p:tags r:id="rId108"/>
            </p:custDataLst>
          </p:nvPr>
        </p:nvSpPr>
        <p:spPr bwMode="auto">
          <a:xfrm>
            <a:off x="511175" y="3001963"/>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a:extLst>
              <a:ext uri="{FF2B5EF4-FFF2-40B4-BE49-F238E27FC236}">
                <a16:creationId xmlns:a16="http://schemas.microsoft.com/office/drawing/2014/main" id="{5B49330E-D014-F2F5-11CD-073B5E55CF4D}"/>
              </a:ext>
            </a:extLst>
          </p:cNvPr>
          <p:cNvSpPr/>
          <p:nvPr>
            <p:custDataLst>
              <p:tags r:id="rId109"/>
            </p:custDataLst>
          </p:nvPr>
        </p:nvSpPr>
        <p:spPr bwMode="auto">
          <a:xfrm>
            <a:off x="2284413" y="31734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7" name="Freeform 3736">
            <a:extLst>
              <a:ext uri="{FF2B5EF4-FFF2-40B4-BE49-F238E27FC236}">
                <a16:creationId xmlns:a16="http://schemas.microsoft.com/office/drawing/2014/main" id="{878448E3-34C0-60E2-265D-6EE4CA8FA8A7}"/>
              </a:ext>
            </a:extLst>
          </p:cNvPr>
          <p:cNvSpPr/>
          <p:nvPr>
            <p:custDataLst>
              <p:tags r:id="rId110"/>
            </p:custDataLst>
          </p:nvPr>
        </p:nvSpPr>
        <p:spPr bwMode="auto">
          <a:xfrm>
            <a:off x="893763" y="29210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8" name="Freeform 3737">
            <a:extLst>
              <a:ext uri="{FF2B5EF4-FFF2-40B4-BE49-F238E27FC236}">
                <a16:creationId xmlns:a16="http://schemas.microsoft.com/office/drawing/2014/main" id="{E1BCBE58-6178-0D39-AB27-F2D3E5CD0D2E}"/>
              </a:ext>
            </a:extLst>
          </p:cNvPr>
          <p:cNvSpPr/>
          <p:nvPr>
            <p:custDataLst>
              <p:tags r:id="rId111"/>
            </p:custDataLst>
          </p:nvPr>
        </p:nvSpPr>
        <p:spPr bwMode="auto">
          <a:xfrm>
            <a:off x="893763" y="29781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a:extLst>
              <a:ext uri="{FF2B5EF4-FFF2-40B4-BE49-F238E27FC236}">
                <a16:creationId xmlns:a16="http://schemas.microsoft.com/office/drawing/2014/main" id="{6EFA1DE0-622C-2066-4332-BAB6676D4B54}"/>
              </a:ext>
            </a:extLst>
          </p:cNvPr>
          <p:cNvSpPr/>
          <p:nvPr>
            <p:custDataLst>
              <p:tags r:id="rId112"/>
            </p:custDataLst>
          </p:nvPr>
        </p:nvSpPr>
        <p:spPr bwMode="auto">
          <a:xfrm>
            <a:off x="2284413" y="31162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0" name="Freeform 3739">
            <a:extLst>
              <a:ext uri="{FF2B5EF4-FFF2-40B4-BE49-F238E27FC236}">
                <a16:creationId xmlns:a16="http://schemas.microsoft.com/office/drawing/2014/main" id="{1C00A3AE-5242-D719-F251-B09E7003B43F}"/>
              </a:ext>
            </a:extLst>
          </p:cNvPr>
          <p:cNvSpPr/>
          <p:nvPr>
            <p:custDataLst>
              <p:tags r:id="rId113"/>
            </p:custDataLst>
          </p:nvPr>
        </p:nvSpPr>
        <p:spPr bwMode="auto">
          <a:xfrm>
            <a:off x="1589088" y="29210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1" name="Freeform 3740">
            <a:extLst>
              <a:ext uri="{FF2B5EF4-FFF2-40B4-BE49-F238E27FC236}">
                <a16:creationId xmlns:a16="http://schemas.microsoft.com/office/drawing/2014/main" id="{4B304362-4724-3FA4-D97C-1DDA9FF11013}"/>
              </a:ext>
            </a:extLst>
          </p:cNvPr>
          <p:cNvSpPr/>
          <p:nvPr>
            <p:custDataLst>
              <p:tags r:id="rId114"/>
            </p:custDataLst>
          </p:nvPr>
        </p:nvSpPr>
        <p:spPr bwMode="auto">
          <a:xfrm>
            <a:off x="1589088" y="29781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a:extLst>
              <a:ext uri="{FF2B5EF4-FFF2-40B4-BE49-F238E27FC236}">
                <a16:creationId xmlns:a16="http://schemas.microsoft.com/office/drawing/2014/main" id="{A7CFE896-03EE-1596-9E46-4E636383F90E}"/>
              </a:ext>
            </a:extLst>
          </p:cNvPr>
          <p:cNvSpPr/>
          <p:nvPr>
            <p:custDataLst>
              <p:tags r:id="rId115"/>
            </p:custDataLst>
          </p:nvPr>
        </p:nvSpPr>
        <p:spPr bwMode="auto">
          <a:xfrm>
            <a:off x="1589088" y="31734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3" name="Freeform 3742">
            <a:extLst>
              <a:ext uri="{FF2B5EF4-FFF2-40B4-BE49-F238E27FC236}">
                <a16:creationId xmlns:a16="http://schemas.microsoft.com/office/drawing/2014/main" id="{87319143-98CA-9BD4-97D3-2F84B21A90CC}"/>
              </a:ext>
            </a:extLst>
          </p:cNvPr>
          <p:cNvSpPr/>
          <p:nvPr>
            <p:custDataLst>
              <p:tags r:id="rId116"/>
            </p:custDataLst>
          </p:nvPr>
        </p:nvSpPr>
        <p:spPr bwMode="auto">
          <a:xfrm>
            <a:off x="2284413" y="29210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a:extLst>
              <a:ext uri="{FF2B5EF4-FFF2-40B4-BE49-F238E27FC236}">
                <a16:creationId xmlns:a16="http://schemas.microsoft.com/office/drawing/2014/main" id="{5E1BFB62-388C-AEF2-A7F5-9A42320DA9C4}"/>
              </a:ext>
            </a:extLst>
          </p:cNvPr>
          <p:cNvSpPr/>
          <p:nvPr>
            <p:custDataLst>
              <p:tags r:id="rId117"/>
            </p:custDataLst>
          </p:nvPr>
        </p:nvSpPr>
        <p:spPr bwMode="auto">
          <a:xfrm>
            <a:off x="1589088" y="31162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a:extLst>
              <a:ext uri="{FF2B5EF4-FFF2-40B4-BE49-F238E27FC236}">
                <a16:creationId xmlns:a16="http://schemas.microsoft.com/office/drawing/2014/main" id="{1DA23302-A997-C352-6ACB-55F4B8B96A81}"/>
              </a:ext>
            </a:extLst>
          </p:cNvPr>
          <p:cNvSpPr/>
          <p:nvPr>
            <p:custDataLst>
              <p:tags r:id="rId118"/>
            </p:custDataLst>
          </p:nvPr>
        </p:nvSpPr>
        <p:spPr bwMode="auto">
          <a:xfrm>
            <a:off x="893763" y="31734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6" name="Freeform 3745">
            <a:extLst>
              <a:ext uri="{FF2B5EF4-FFF2-40B4-BE49-F238E27FC236}">
                <a16:creationId xmlns:a16="http://schemas.microsoft.com/office/drawing/2014/main" id="{556710D5-6A37-C515-5855-E4201151D09A}"/>
              </a:ext>
            </a:extLst>
          </p:cNvPr>
          <p:cNvSpPr/>
          <p:nvPr>
            <p:custDataLst>
              <p:tags r:id="rId119"/>
            </p:custDataLst>
          </p:nvPr>
        </p:nvSpPr>
        <p:spPr bwMode="auto">
          <a:xfrm>
            <a:off x="511175" y="353060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7" name="Freeform 3746">
            <a:extLst>
              <a:ext uri="{FF2B5EF4-FFF2-40B4-BE49-F238E27FC236}">
                <a16:creationId xmlns:a16="http://schemas.microsoft.com/office/drawing/2014/main" id="{1BD17DFA-5FB2-BE26-A7BD-98AD1F90F987}"/>
              </a:ext>
            </a:extLst>
          </p:cNvPr>
          <p:cNvSpPr/>
          <p:nvPr>
            <p:custDataLst>
              <p:tags r:id="rId120"/>
            </p:custDataLst>
          </p:nvPr>
        </p:nvSpPr>
        <p:spPr bwMode="auto">
          <a:xfrm>
            <a:off x="511175" y="358775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0B45C519-55BD-BC03-F828-2F8A2B4E640B}"/>
              </a:ext>
            </a:extLst>
          </p:cNvPr>
          <p:cNvSpPr/>
          <p:nvPr>
            <p:custDataLst>
              <p:tags r:id="rId121"/>
            </p:custDataLst>
          </p:nvPr>
        </p:nvSpPr>
        <p:spPr bwMode="auto">
          <a:xfrm>
            <a:off x="893763" y="31162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9" name="Freeform 3748">
            <a:extLst>
              <a:ext uri="{FF2B5EF4-FFF2-40B4-BE49-F238E27FC236}">
                <a16:creationId xmlns:a16="http://schemas.microsoft.com/office/drawing/2014/main" id="{E0F50DEE-C718-C0A8-03FA-5C7982F4E7D4}"/>
              </a:ext>
            </a:extLst>
          </p:cNvPr>
          <p:cNvSpPr/>
          <p:nvPr>
            <p:custDataLst>
              <p:tags r:id="rId122"/>
            </p:custDataLst>
          </p:nvPr>
        </p:nvSpPr>
        <p:spPr bwMode="auto">
          <a:xfrm>
            <a:off x="893763"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0" name="Freeform 3749">
            <a:extLst>
              <a:ext uri="{FF2B5EF4-FFF2-40B4-BE49-F238E27FC236}">
                <a16:creationId xmlns:a16="http://schemas.microsoft.com/office/drawing/2014/main" id="{83A1154B-EE4D-6C2B-4CF4-027FFDCF4E26}"/>
              </a:ext>
            </a:extLst>
          </p:cNvPr>
          <p:cNvSpPr/>
          <p:nvPr>
            <p:custDataLst>
              <p:tags r:id="rId123"/>
            </p:custDataLst>
          </p:nvPr>
        </p:nvSpPr>
        <p:spPr bwMode="auto">
          <a:xfrm>
            <a:off x="893763"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a:extLst>
              <a:ext uri="{FF2B5EF4-FFF2-40B4-BE49-F238E27FC236}">
                <a16:creationId xmlns:a16="http://schemas.microsoft.com/office/drawing/2014/main" id="{55A3D778-D44D-FFB3-EF75-D3363A34AF2E}"/>
              </a:ext>
            </a:extLst>
          </p:cNvPr>
          <p:cNvSpPr/>
          <p:nvPr>
            <p:custDataLst>
              <p:tags r:id="rId124"/>
            </p:custDataLst>
          </p:nvPr>
        </p:nvSpPr>
        <p:spPr bwMode="auto">
          <a:xfrm>
            <a:off x="511175" y="3197225"/>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2" name="Freeform 3751">
            <a:extLst>
              <a:ext uri="{FF2B5EF4-FFF2-40B4-BE49-F238E27FC236}">
                <a16:creationId xmlns:a16="http://schemas.microsoft.com/office/drawing/2014/main" id="{074D42F0-0F11-E6FD-BC7A-18A699BA3723}"/>
              </a:ext>
            </a:extLst>
          </p:cNvPr>
          <p:cNvSpPr/>
          <p:nvPr>
            <p:custDataLst>
              <p:tags r:id="rId125"/>
            </p:custDataLst>
          </p:nvPr>
        </p:nvSpPr>
        <p:spPr bwMode="auto">
          <a:xfrm>
            <a:off x="1589088"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3" name="Freeform 3752">
            <a:extLst>
              <a:ext uri="{FF2B5EF4-FFF2-40B4-BE49-F238E27FC236}">
                <a16:creationId xmlns:a16="http://schemas.microsoft.com/office/drawing/2014/main" id="{13807EFB-7AA0-99C0-1786-C8A8F85E1603}"/>
              </a:ext>
            </a:extLst>
          </p:cNvPr>
          <p:cNvSpPr/>
          <p:nvPr>
            <p:custDataLst>
              <p:tags r:id="rId126"/>
            </p:custDataLst>
          </p:nvPr>
        </p:nvSpPr>
        <p:spPr bwMode="auto">
          <a:xfrm>
            <a:off x="1589088"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a:extLst>
              <a:ext uri="{FF2B5EF4-FFF2-40B4-BE49-F238E27FC236}">
                <a16:creationId xmlns:a16="http://schemas.microsoft.com/office/drawing/2014/main" id="{BC4F190F-7D85-DFA0-DA52-F8D42C78BC78}"/>
              </a:ext>
            </a:extLst>
          </p:cNvPr>
          <p:cNvSpPr/>
          <p:nvPr>
            <p:custDataLst>
              <p:tags r:id="rId127"/>
            </p:custDataLst>
          </p:nvPr>
        </p:nvSpPr>
        <p:spPr bwMode="auto">
          <a:xfrm>
            <a:off x="511175" y="3140075"/>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6" name="Freeform 3755">
            <a:extLst>
              <a:ext uri="{FF2B5EF4-FFF2-40B4-BE49-F238E27FC236}">
                <a16:creationId xmlns:a16="http://schemas.microsoft.com/office/drawing/2014/main" id="{0B4B7DFB-5A31-3A6D-162B-7895BC7A5644}"/>
              </a:ext>
            </a:extLst>
          </p:cNvPr>
          <p:cNvSpPr/>
          <p:nvPr>
            <p:custDataLst>
              <p:tags r:id="rId128"/>
            </p:custDataLst>
          </p:nvPr>
        </p:nvSpPr>
        <p:spPr bwMode="auto">
          <a:xfrm>
            <a:off x="2284413"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8" name="Freeform 3757">
            <a:extLst>
              <a:ext uri="{FF2B5EF4-FFF2-40B4-BE49-F238E27FC236}">
                <a16:creationId xmlns:a16="http://schemas.microsoft.com/office/drawing/2014/main" id="{F415B990-AFF6-F14E-7533-E7687BDE0152}"/>
              </a:ext>
            </a:extLst>
          </p:cNvPr>
          <p:cNvSpPr/>
          <p:nvPr>
            <p:custDataLst>
              <p:tags r:id="rId129"/>
            </p:custDataLst>
          </p:nvPr>
        </p:nvSpPr>
        <p:spPr bwMode="auto">
          <a:xfrm>
            <a:off x="2284413"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a:extLst>
              <a:ext uri="{FF2B5EF4-FFF2-40B4-BE49-F238E27FC236}">
                <a16:creationId xmlns:a16="http://schemas.microsoft.com/office/drawing/2014/main" id="{13003DE1-5AF4-87C7-CA93-2EC182D6B8F1}"/>
              </a:ext>
            </a:extLst>
          </p:cNvPr>
          <p:cNvSpPr/>
          <p:nvPr>
            <p:custDataLst>
              <p:tags r:id="rId130"/>
            </p:custDataLst>
          </p:nvPr>
        </p:nvSpPr>
        <p:spPr bwMode="auto">
          <a:xfrm>
            <a:off x="7847013" y="33686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0" name="Freeform 3759">
            <a:extLst>
              <a:ext uri="{FF2B5EF4-FFF2-40B4-BE49-F238E27FC236}">
                <a16:creationId xmlns:a16="http://schemas.microsoft.com/office/drawing/2014/main" id="{9B271B2E-5634-DFC8-EE02-DC88C25E5946}"/>
              </a:ext>
            </a:extLst>
          </p:cNvPr>
          <p:cNvSpPr/>
          <p:nvPr>
            <p:custDataLst>
              <p:tags r:id="rId131"/>
            </p:custDataLst>
          </p:nvPr>
        </p:nvSpPr>
        <p:spPr bwMode="auto">
          <a:xfrm>
            <a:off x="2979738"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1" name="Freeform 3760">
            <a:extLst>
              <a:ext uri="{FF2B5EF4-FFF2-40B4-BE49-F238E27FC236}">
                <a16:creationId xmlns:a16="http://schemas.microsoft.com/office/drawing/2014/main" id="{3F070932-A630-5707-DABB-262EC3699B22}"/>
              </a:ext>
            </a:extLst>
          </p:cNvPr>
          <p:cNvSpPr/>
          <p:nvPr>
            <p:custDataLst>
              <p:tags r:id="rId132"/>
            </p:custDataLst>
          </p:nvPr>
        </p:nvSpPr>
        <p:spPr bwMode="auto">
          <a:xfrm>
            <a:off x="2979738"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a:extLst>
              <a:ext uri="{FF2B5EF4-FFF2-40B4-BE49-F238E27FC236}">
                <a16:creationId xmlns:a16="http://schemas.microsoft.com/office/drawing/2014/main" id="{36C56933-4152-7E80-3C34-E250355013E1}"/>
              </a:ext>
            </a:extLst>
          </p:cNvPr>
          <p:cNvSpPr/>
          <p:nvPr>
            <p:custDataLst>
              <p:tags r:id="rId133"/>
            </p:custDataLst>
          </p:nvPr>
        </p:nvSpPr>
        <p:spPr bwMode="auto">
          <a:xfrm>
            <a:off x="7847013" y="33115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3" name="Freeform 3762">
            <a:extLst>
              <a:ext uri="{FF2B5EF4-FFF2-40B4-BE49-F238E27FC236}">
                <a16:creationId xmlns:a16="http://schemas.microsoft.com/office/drawing/2014/main" id="{F75C24AF-DDA5-4C94-6135-3BAE00F4DA34}"/>
              </a:ext>
            </a:extLst>
          </p:cNvPr>
          <p:cNvSpPr/>
          <p:nvPr>
            <p:custDataLst>
              <p:tags r:id="rId134"/>
            </p:custDataLst>
          </p:nvPr>
        </p:nvSpPr>
        <p:spPr bwMode="auto">
          <a:xfrm>
            <a:off x="7847013"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4" name="Freeform 3763">
            <a:extLst>
              <a:ext uri="{FF2B5EF4-FFF2-40B4-BE49-F238E27FC236}">
                <a16:creationId xmlns:a16="http://schemas.microsoft.com/office/drawing/2014/main" id="{C457ABBE-377E-BF6A-4FC5-96175D4CAB0F}"/>
              </a:ext>
            </a:extLst>
          </p:cNvPr>
          <p:cNvSpPr/>
          <p:nvPr>
            <p:custDataLst>
              <p:tags r:id="rId135"/>
            </p:custDataLst>
          </p:nvPr>
        </p:nvSpPr>
        <p:spPr bwMode="auto">
          <a:xfrm>
            <a:off x="7847013"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a:extLst>
              <a:ext uri="{FF2B5EF4-FFF2-40B4-BE49-F238E27FC236}">
                <a16:creationId xmlns:a16="http://schemas.microsoft.com/office/drawing/2014/main" id="{130CA43E-2E2A-15D0-30D3-049EB8EA727B}"/>
              </a:ext>
            </a:extLst>
          </p:cNvPr>
          <p:cNvSpPr/>
          <p:nvPr>
            <p:custDataLst>
              <p:tags r:id="rId136"/>
            </p:custDataLst>
          </p:nvPr>
        </p:nvSpPr>
        <p:spPr bwMode="auto">
          <a:xfrm>
            <a:off x="2979738" y="33686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6" name="Freeform 3765">
            <a:extLst>
              <a:ext uri="{FF2B5EF4-FFF2-40B4-BE49-F238E27FC236}">
                <a16:creationId xmlns:a16="http://schemas.microsoft.com/office/drawing/2014/main" id="{33965F31-A3B2-F6EC-321D-3DE2FC603B38}"/>
              </a:ext>
            </a:extLst>
          </p:cNvPr>
          <p:cNvSpPr/>
          <p:nvPr>
            <p:custDataLst>
              <p:tags r:id="rId137"/>
            </p:custDataLst>
          </p:nvPr>
        </p:nvSpPr>
        <p:spPr bwMode="auto">
          <a:xfrm>
            <a:off x="8542338"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7" name="Freeform 3766">
            <a:extLst>
              <a:ext uri="{FF2B5EF4-FFF2-40B4-BE49-F238E27FC236}">
                <a16:creationId xmlns:a16="http://schemas.microsoft.com/office/drawing/2014/main" id="{34302B10-0DD0-A767-63AB-FDCADB123117}"/>
              </a:ext>
            </a:extLst>
          </p:cNvPr>
          <p:cNvSpPr/>
          <p:nvPr>
            <p:custDataLst>
              <p:tags r:id="rId138"/>
            </p:custDataLst>
          </p:nvPr>
        </p:nvSpPr>
        <p:spPr bwMode="auto">
          <a:xfrm>
            <a:off x="8542338"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a:extLst>
              <a:ext uri="{FF2B5EF4-FFF2-40B4-BE49-F238E27FC236}">
                <a16:creationId xmlns:a16="http://schemas.microsoft.com/office/drawing/2014/main" id="{A8CB0826-752B-9151-6D61-3E924060101B}"/>
              </a:ext>
            </a:extLst>
          </p:cNvPr>
          <p:cNvSpPr/>
          <p:nvPr>
            <p:custDataLst>
              <p:tags r:id="rId139"/>
            </p:custDataLst>
          </p:nvPr>
        </p:nvSpPr>
        <p:spPr bwMode="auto">
          <a:xfrm>
            <a:off x="2979738" y="33115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64" name="Freeform 3963">
            <a:extLst>
              <a:ext uri="{FF2B5EF4-FFF2-40B4-BE49-F238E27FC236}">
                <a16:creationId xmlns:a16="http://schemas.microsoft.com/office/drawing/2014/main" id="{9DBDD439-F3AB-312E-E9D4-949C65EB2727}"/>
              </a:ext>
            </a:extLst>
          </p:cNvPr>
          <p:cNvSpPr/>
          <p:nvPr>
            <p:custDataLst>
              <p:tags r:id="rId140"/>
            </p:custDataLst>
          </p:nvPr>
        </p:nvSpPr>
        <p:spPr bwMode="auto">
          <a:xfrm>
            <a:off x="511175" y="431165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65" name="Freeform 3964">
            <a:extLst>
              <a:ext uri="{FF2B5EF4-FFF2-40B4-BE49-F238E27FC236}">
                <a16:creationId xmlns:a16="http://schemas.microsoft.com/office/drawing/2014/main" id="{D651A7D9-945E-86AB-1086-D515A26ECF09}"/>
              </a:ext>
            </a:extLst>
          </p:cNvPr>
          <p:cNvSpPr/>
          <p:nvPr>
            <p:custDataLst>
              <p:tags r:id="rId141"/>
            </p:custDataLst>
          </p:nvPr>
        </p:nvSpPr>
        <p:spPr bwMode="auto">
          <a:xfrm>
            <a:off x="511175" y="436880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a:extLst>
              <a:ext uri="{FF2B5EF4-FFF2-40B4-BE49-F238E27FC236}">
                <a16:creationId xmlns:a16="http://schemas.microsoft.com/office/drawing/2014/main" id="{F17076A1-BFAF-E983-B144-CC31CBC6C68E}"/>
              </a:ext>
            </a:extLst>
          </p:cNvPr>
          <p:cNvSpPr/>
          <p:nvPr>
            <p:custDataLst>
              <p:tags r:id="rId142"/>
            </p:custDataLst>
          </p:nvPr>
        </p:nvSpPr>
        <p:spPr bwMode="auto">
          <a:xfrm>
            <a:off x="2284413" y="33686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2" name="Freeform 2111">
            <a:extLst>
              <a:ext uri="{FF2B5EF4-FFF2-40B4-BE49-F238E27FC236}">
                <a16:creationId xmlns:a16="http://schemas.microsoft.com/office/drawing/2014/main" id="{AE2D0413-3FA4-D2F2-2926-206BC8F92145}"/>
              </a:ext>
            </a:extLst>
          </p:cNvPr>
          <p:cNvSpPr/>
          <p:nvPr>
            <p:custDataLst>
              <p:tags r:id="rId143"/>
            </p:custDataLst>
          </p:nvPr>
        </p:nvSpPr>
        <p:spPr bwMode="auto">
          <a:xfrm>
            <a:off x="893763"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3" name="Freeform 2112">
            <a:extLst>
              <a:ext uri="{FF2B5EF4-FFF2-40B4-BE49-F238E27FC236}">
                <a16:creationId xmlns:a16="http://schemas.microsoft.com/office/drawing/2014/main" id="{8EF4D56B-DC2F-F22F-CD2D-925D80DF20E5}"/>
              </a:ext>
            </a:extLst>
          </p:cNvPr>
          <p:cNvSpPr/>
          <p:nvPr>
            <p:custDataLst>
              <p:tags r:id="rId144"/>
            </p:custDataLst>
          </p:nvPr>
        </p:nvSpPr>
        <p:spPr bwMode="auto">
          <a:xfrm>
            <a:off x="893763"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a:extLst>
              <a:ext uri="{FF2B5EF4-FFF2-40B4-BE49-F238E27FC236}">
                <a16:creationId xmlns:a16="http://schemas.microsoft.com/office/drawing/2014/main" id="{DA2DD28E-6EC0-204A-1670-CCE28F25D0FC}"/>
              </a:ext>
            </a:extLst>
          </p:cNvPr>
          <p:cNvSpPr/>
          <p:nvPr>
            <p:custDataLst>
              <p:tags r:id="rId145"/>
            </p:custDataLst>
          </p:nvPr>
        </p:nvSpPr>
        <p:spPr bwMode="auto">
          <a:xfrm>
            <a:off x="2284413" y="33115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5" name="Freeform 2114">
            <a:extLst>
              <a:ext uri="{FF2B5EF4-FFF2-40B4-BE49-F238E27FC236}">
                <a16:creationId xmlns:a16="http://schemas.microsoft.com/office/drawing/2014/main" id="{BCEB2CF0-67BF-162E-98A4-1AEAB2499110}"/>
              </a:ext>
            </a:extLst>
          </p:cNvPr>
          <p:cNvSpPr/>
          <p:nvPr>
            <p:custDataLst>
              <p:tags r:id="rId146"/>
            </p:custDataLst>
          </p:nvPr>
        </p:nvSpPr>
        <p:spPr bwMode="auto">
          <a:xfrm>
            <a:off x="158908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6" name="Freeform 2115">
            <a:extLst>
              <a:ext uri="{FF2B5EF4-FFF2-40B4-BE49-F238E27FC236}">
                <a16:creationId xmlns:a16="http://schemas.microsoft.com/office/drawing/2014/main" id="{784C7FE1-81E4-16AD-D4D1-70978F54C158}"/>
              </a:ext>
            </a:extLst>
          </p:cNvPr>
          <p:cNvSpPr/>
          <p:nvPr>
            <p:custDataLst>
              <p:tags r:id="rId147"/>
            </p:custDataLst>
          </p:nvPr>
        </p:nvSpPr>
        <p:spPr bwMode="auto">
          <a:xfrm>
            <a:off x="158908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a:extLst>
              <a:ext uri="{FF2B5EF4-FFF2-40B4-BE49-F238E27FC236}">
                <a16:creationId xmlns:a16="http://schemas.microsoft.com/office/drawing/2014/main" id="{924F63ED-1A9F-12AC-260E-B31877EBBD78}"/>
              </a:ext>
            </a:extLst>
          </p:cNvPr>
          <p:cNvSpPr/>
          <p:nvPr>
            <p:custDataLst>
              <p:tags r:id="rId148"/>
            </p:custDataLst>
          </p:nvPr>
        </p:nvSpPr>
        <p:spPr bwMode="auto">
          <a:xfrm>
            <a:off x="1589088" y="33686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8" name="Freeform 2117">
            <a:extLst>
              <a:ext uri="{FF2B5EF4-FFF2-40B4-BE49-F238E27FC236}">
                <a16:creationId xmlns:a16="http://schemas.microsoft.com/office/drawing/2014/main" id="{F82C4A9E-2711-8545-F1F4-CFB37A39DC1D}"/>
              </a:ext>
            </a:extLst>
          </p:cNvPr>
          <p:cNvSpPr/>
          <p:nvPr>
            <p:custDataLst>
              <p:tags r:id="rId149"/>
            </p:custDataLst>
          </p:nvPr>
        </p:nvSpPr>
        <p:spPr bwMode="auto">
          <a:xfrm>
            <a:off x="2284413"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9" name="Freeform 2118">
            <a:extLst>
              <a:ext uri="{FF2B5EF4-FFF2-40B4-BE49-F238E27FC236}">
                <a16:creationId xmlns:a16="http://schemas.microsoft.com/office/drawing/2014/main" id="{E84CD3C2-FD90-9D4D-8CC2-EC6237A65B91}"/>
              </a:ext>
            </a:extLst>
          </p:cNvPr>
          <p:cNvSpPr/>
          <p:nvPr>
            <p:custDataLst>
              <p:tags r:id="rId150"/>
            </p:custDataLst>
          </p:nvPr>
        </p:nvSpPr>
        <p:spPr bwMode="auto">
          <a:xfrm>
            <a:off x="2284413"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a:extLst>
              <a:ext uri="{FF2B5EF4-FFF2-40B4-BE49-F238E27FC236}">
                <a16:creationId xmlns:a16="http://schemas.microsoft.com/office/drawing/2014/main" id="{DEA2FF9C-C70A-37B4-6968-699865486847}"/>
              </a:ext>
            </a:extLst>
          </p:cNvPr>
          <p:cNvSpPr/>
          <p:nvPr>
            <p:custDataLst>
              <p:tags r:id="rId151"/>
            </p:custDataLst>
          </p:nvPr>
        </p:nvSpPr>
        <p:spPr bwMode="auto">
          <a:xfrm>
            <a:off x="1589088" y="33115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1" name="Freeform 2120">
            <a:extLst>
              <a:ext uri="{FF2B5EF4-FFF2-40B4-BE49-F238E27FC236}">
                <a16:creationId xmlns:a16="http://schemas.microsoft.com/office/drawing/2014/main" id="{85C1F337-435C-46C2-6302-9AF31A3FCCED}"/>
              </a:ext>
            </a:extLst>
          </p:cNvPr>
          <p:cNvSpPr/>
          <p:nvPr>
            <p:custDataLst>
              <p:tags r:id="rId152"/>
            </p:custDataLst>
          </p:nvPr>
        </p:nvSpPr>
        <p:spPr bwMode="auto">
          <a:xfrm>
            <a:off x="297973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2" name="Freeform 2121">
            <a:extLst>
              <a:ext uri="{FF2B5EF4-FFF2-40B4-BE49-F238E27FC236}">
                <a16:creationId xmlns:a16="http://schemas.microsoft.com/office/drawing/2014/main" id="{BDAB0936-7894-F4BB-CE14-685508591569}"/>
              </a:ext>
            </a:extLst>
          </p:cNvPr>
          <p:cNvSpPr/>
          <p:nvPr>
            <p:custDataLst>
              <p:tags r:id="rId153"/>
            </p:custDataLst>
          </p:nvPr>
        </p:nvSpPr>
        <p:spPr bwMode="auto">
          <a:xfrm>
            <a:off x="297973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a:extLst>
              <a:ext uri="{FF2B5EF4-FFF2-40B4-BE49-F238E27FC236}">
                <a16:creationId xmlns:a16="http://schemas.microsoft.com/office/drawing/2014/main" id="{BE0FC1D1-444A-FF70-5A70-99BDD186D170}"/>
              </a:ext>
            </a:extLst>
          </p:cNvPr>
          <p:cNvSpPr/>
          <p:nvPr>
            <p:custDataLst>
              <p:tags r:id="rId154"/>
            </p:custDataLst>
          </p:nvPr>
        </p:nvSpPr>
        <p:spPr bwMode="auto">
          <a:xfrm>
            <a:off x="893763" y="33686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4" name="Freeform 2123">
            <a:extLst>
              <a:ext uri="{FF2B5EF4-FFF2-40B4-BE49-F238E27FC236}">
                <a16:creationId xmlns:a16="http://schemas.microsoft.com/office/drawing/2014/main" id="{9EA5C1D3-DA9E-9FC2-5870-A4C50AE02CE0}"/>
              </a:ext>
            </a:extLst>
          </p:cNvPr>
          <p:cNvSpPr/>
          <p:nvPr>
            <p:custDataLst>
              <p:tags r:id="rId155"/>
            </p:custDataLst>
          </p:nvPr>
        </p:nvSpPr>
        <p:spPr bwMode="auto">
          <a:xfrm>
            <a:off x="437038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5" name="Freeform 2124">
            <a:extLst>
              <a:ext uri="{FF2B5EF4-FFF2-40B4-BE49-F238E27FC236}">
                <a16:creationId xmlns:a16="http://schemas.microsoft.com/office/drawing/2014/main" id="{525B31DE-D4AB-0CA4-5DD4-B7EE4CAE0D43}"/>
              </a:ext>
            </a:extLst>
          </p:cNvPr>
          <p:cNvSpPr/>
          <p:nvPr>
            <p:custDataLst>
              <p:tags r:id="rId156"/>
            </p:custDataLst>
          </p:nvPr>
        </p:nvSpPr>
        <p:spPr bwMode="auto">
          <a:xfrm>
            <a:off x="437038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a:extLst>
              <a:ext uri="{FF2B5EF4-FFF2-40B4-BE49-F238E27FC236}">
                <a16:creationId xmlns:a16="http://schemas.microsoft.com/office/drawing/2014/main" id="{F8BA4FC1-333F-9428-A6CC-8FB8E2B42E70}"/>
              </a:ext>
            </a:extLst>
          </p:cNvPr>
          <p:cNvSpPr/>
          <p:nvPr>
            <p:custDataLst>
              <p:tags r:id="rId157"/>
            </p:custDataLst>
          </p:nvPr>
        </p:nvSpPr>
        <p:spPr bwMode="auto">
          <a:xfrm>
            <a:off x="893763" y="33115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7" name="Freeform 2126">
            <a:extLst>
              <a:ext uri="{FF2B5EF4-FFF2-40B4-BE49-F238E27FC236}">
                <a16:creationId xmlns:a16="http://schemas.microsoft.com/office/drawing/2014/main" id="{95A45842-DE43-9F7E-43A5-1EE10F18482B}"/>
              </a:ext>
            </a:extLst>
          </p:cNvPr>
          <p:cNvSpPr/>
          <p:nvPr>
            <p:custDataLst>
              <p:tags r:id="rId158"/>
            </p:custDataLst>
          </p:nvPr>
        </p:nvSpPr>
        <p:spPr bwMode="auto">
          <a:xfrm>
            <a:off x="5065713"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8" name="Freeform 2127">
            <a:extLst>
              <a:ext uri="{FF2B5EF4-FFF2-40B4-BE49-F238E27FC236}">
                <a16:creationId xmlns:a16="http://schemas.microsoft.com/office/drawing/2014/main" id="{5B5C78C5-A028-D854-8288-2263051FF1FB}"/>
              </a:ext>
            </a:extLst>
          </p:cNvPr>
          <p:cNvSpPr/>
          <p:nvPr>
            <p:custDataLst>
              <p:tags r:id="rId159"/>
            </p:custDataLst>
          </p:nvPr>
        </p:nvSpPr>
        <p:spPr bwMode="auto">
          <a:xfrm>
            <a:off x="5065713"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a:extLst>
              <a:ext uri="{FF2B5EF4-FFF2-40B4-BE49-F238E27FC236}">
                <a16:creationId xmlns:a16="http://schemas.microsoft.com/office/drawing/2014/main" id="{F186A2B4-931C-9B32-2123-1E2ED2F8C6DD}"/>
              </a:ext>
            </a:extLst>
          </p:cNvPr>
          <p:cNvSpPr/>
          <p:nvPr>
            <p:custDataLst>
              <p:tags r:id="rId160"/>
            </p:custDataLst>
          </p:nvPr>
        </p:nvSpPr>
        <p:spPr bwMode="auto">
          <a:xfrm>
            <a:off x="511175" y="339248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0" name="Freeform 2129">
            <a:extLst>
              <a:ext uri="{FF2B5EF4-FFF2-40B4-BE49-F238E27FC236}">
                <a16:creationId xmlns:a16="http://schemas.microsoft.com/office/drawing/2014/main" id="{4CCECAAA-5165-A04C-5D40-6F62E7AC60C0}"/>
              </a:ext>
            </a:extLst>
          </p:cNvPr>
          <p:cNvSpPr/>
          <p:nvPr>
            <p:custDataLst>
              <p:tags r:id="rId161"/>
            </p:custDataLst>
          </p:nvPr>
        </p:nvSpPr>
        <p:spPr bwMode="auto">
          <a:xfrm>
            <a:off x="576103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1" name="Freeform 2130">
            <a:extLst>
              <a:ext uri="{FF2B5EF4-FFF2-40B4-BE49-F238E27FC236}">
                <a16:creationId xmlns:a16="http://schemas.microsoft.com/office/drawing/2014/main" id="{BA4E80C5-BB26-D24E-57BD-9BD86BE700E7}"/>
              </a:ext>
            </a:extLst>
          </p:cNvPr>
          <p:cNvSpPr/>
          <p:nvPr>
            <p:custDataLst>
              <p:tags r:id="rId162"/>
            </p:custDataLst>
          </p:nvPr>
        </p:nvSpPr>
        <p:spPr bwMode="auto">
          <a:xfrm>
            <a:off x="576103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a:extLst>
              <a:ext uri="{FF2B5EF4-FFF2-40B4-BE49-F238E27FC236}">
                <a16:creationId xmlns:a16="http://schemas.microsoft.com/office/drawing/2014/main" id="{5FFA5F38-E2D8-1467-B1C7-D0D780BAA74C}"/>
              </a:ext>
            </a:extLst>
          </p:cNvPr>
          <p:cNvSpPr/>
          <p:nvPr>
            <p:custDataLst>
              <p:tags r:id="rId163"/>
            </p:custDataLst>
          </p:nvPr>
        </p:nvSpPr>
        <p:spPr bwMode="auto">
          <a:xfrm>
            <a:off x="511175" y="333533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3" name="Freeform 2132">
            <a:extLst>
              <a:ext uri="{FF2B5EF4-FFF2-40B4-BE49-F238E27FC236}">
                <a16:creationId xmlns:a16="http://schemas.microsoft.com/office/drawing/2014/main" id="{7EB6F155-09A0-0856-F567-0DD87F8E86D4}"/>
              </a:ext>
            </a:extLst>
          </p:cNvPr>
          <p:cNvSpPr/>
          <p:nvPr>
            <p:custDataLst>
              <p:tags r:id="rId164"/>
            </p:custDataLst>
          </p:nvPr>
        </p:nvSpPr>
        <p:spPr bwMode="auto">
          <a:xfrm>
            <a:off x="715168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4" name="Freeform 2133">
            <a:extLst>
              <a:ext uri="{FF2B5EF4-FFF2-40B4-BE49-F238E27FC236}">
                <a16:creationId xmlns:a16="http://schemas.microsoft.com/office/drawing/2014/main" id="{AE821BB9-96E4-4363-7399-BC1082636D29}"/>
              </a:ext>
            </a:extLst>
          </p:cNvPr>
          <p:cNvSpPr/>
          <p:nvPr>
            <p:custDataLst>
              <p:tags r:id="rId165"/>
            </p:custDataLst>
          </p:nvPr>
        </p:nvSpPr>
        <p:spPr bwMode="auto">
          <a:xfrm>
            <a:off x="715168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4" name="Freeform 3743">
            <a:extLst>
              <a:ext uri="{FF2B5EF4-FFF2-40B4-BE49-F238E27FC236}">
                <a16:creationId xmlns:a16="http://schemas.microsoft.com/office/drawing/2014/main" id="{BC0A9F04-0D6A-8B77-B517-4FA1AE2CD6E4}"/>
              </a:ext>
            </a:extLst>
          </p:cNvPr>
          <p:cNvSpPr/>
          <p:nvPr>
            <p:custDataLst>
              <p:tags r:id="rId166"/>
            </p:custDataLst>
          </p:nvPr>
        </p:nvSpPr>
        <p:spPr bwMode="auto">
          <a:xfrm>
            <a:off x="2284413" y="29781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6" name="Freeform 2135">
            <a:extLst>
              <a:ext uri="{FF2B5EF4-FFF2-40B4-BE49-F238E27FC236}">
                <a16:creationId xmlns:a16="http://schemas.microsoft.com/office/drawing/2014/main" id="{03C1DE33-93E9-1F79-9B87-0AE447DEF8B9}"/>
              </a:ext>
            </a:extLst>
          </p:cNvPr>
          <p:cNvSpPr/>
          <p:nvPr>
            <p:custDataLst>
              <p:tags r:id="rId167"/>
            </p:custDataLst>
          </p:nvPr>
        </p:nvSpPr>
        <p:spPr bwMode="auto">
          <a:xfrm>
            <a:off x="7847013"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7" name="Freeform 2136">
            <a:extLst>
              <a:ext uri="{FF2B5EF4-FFF2-40B4-BE49-F238E27FC236}">
                <a16:creationId xmlns:a16="http://schemas.microsoft.com/office/drawing/2014/main" id="{05283963-19AC-DF34-5410-C04C674BBA0C}"/>
              </a:ext>
            </a:extLst>
          </p:cNvPr>
          <p:cNvSpPr/>
          <p:nvPr>
            <p:custDataLst>
              <p:tags r:id="rId168"/>
            </p:custDataLst>
          </p:nvPr>
        </p:nvSpPr>
        <p:spPr bwMode="auto">
          <a:xfrm>
            <a:off x="7847013"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4" name="Freeform 4003">
            <a:extLst>
              <a:ext uri="{FF2B5EF4-FFF2-40B4-BE49-F238E27FC236}">
                <a16:creationId xmlns:a16="http://schemas.microsoft.com/office/drawing/2014/main" id="{C74082E9-0E2F-C76D-B452-12AFDE9A6C45}"/>
              </a:ext>
            </a:extLst>
          </p:cNvPr>
          <p:cNvSpPr/>
          <p:nvPr>
            <p:custDataLst>
              <p:tags r:id="rId169"/>
            </p:custDataLst>
          </p:nvPr>
        </p:nvSpPr>
        <p:spPr bwMode="auto">
          <a:xfrm>
            <a:off x="854233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9" name="Freeform 2138">
            <a:extLst>
              <a:ext uri="{FF2B5EF4-FFF2-40B4-BE49-F238E27FC236}">
                <a16:creationId xmlns:a16="http://schemas.microsoft.com/office/drawing/2014/main" id="{0413F9AF-710C-B1CE-46DA-1058462948C2}"/>
              </a:ext>
            </a:extLst>
          </p:cNvPr>
          <p:cNvSpPr/>
          <p:nvPr>
            <p:custDataLst>
              <p:tags r:id="rId170"/>
            </p:custDataLst>
          </p:nvPr>
        </p:nvSpPr>
        <p:spPr bwMode="auto">
          <a:xfrm>
            <a:off x="854233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0" name="Freeform 2139">
            <a:extLst>
              <a:ext uri="{FF2B5EF4-FFF2-40B4-BE49-F238E27FC236}">
                <a16:creationId xmlns:a16="http://schemas.microsoft.com/office/drawing/2014/main" id="{B6CF375D-DB96-BFAD-7FD6-4310EB9ECB8F}"/>
              </a:ext>
            </a:extLst>
          </p:cNvPr>
          <p:cNvSpPr/>
          <p:nvPr>
            <p:custDataLst>
              <p:tags r:id="rId171"/>
            </p:custDataLst>
          </p:nvPr>
        </p:nvSpPr>
        <p:spPr bwMode="auto">
          <a:xfrm>
            <a:off x="854233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3" name="Freeform 4002">
            <a:extLst>
              <a:ext uri="{FF2B5EF4-FFF2-40B4-BE49-F238E27FC236}">
                <a16:creationId xmlns:a16="http://schemas.microsoft.com/office/drawing/2014/main" id="{2734AC40-7D74-FF09-CDDC-E0B30F2FE9A8}"/>
              </a:ext>
            </a:extLst>
          </p:cNvPr>
          <p:cNvSpPr/>
          <p:nvPr>
            <p:custDataLst>
              <p:tags r:id="rId172"/>
            </p:custDataLst>
          </p:nvPr>
        </p:nvSpPr>
        <p:spPr bwMode="auto">
          <a:xfrm>
            <a:off x="854233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2" name="Freeform 2141">
            <a:extLst>
              <a:ext uri="{FF2B5EF4-FFF2-40B4-BE49-F238E27FC236}">
                <a16:creationId xmlns:a16="http://schemas.microsoft.com/office/drawing/2014/main" id="{3D1AC526-B7B7-14A6-D70C-BE706C0FBE82}"/>
              </a:ext>
            </a:extLst>
          </p:cNvPr>
          <p:cNvSpPr/>
          <p:nvPr>
            <p:custDataLst>
              <p:tags r:id="rId173"/>
            </p:custDataLst>
          </p:nvPr>
        </p:nvSpPr>
        <p:spPr bwMode="auto">
          <a:xfrm>
            <a:off x="511175" y="3921125"/>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3" name="Freeform 2142">
            <a:extLst>
              <a:ext uri="{FF2B5EF4-FFF2-40B4-BE49-F238E27FC236}">
                <a16:creationId xmlns:a16="http://schemas.microsoft.com/office/drawing/2014/main" id="{AEF903F3-729E-CDEE-6CC0-49D2C6C528C6}"/>
              </a:ext>
            </a:extLst>
          </p:cNvPr>
          <p:cNvSpPr/>
          <p:nvPr>
            <p:custDataLst>
              <p:tags r:id="rId174"/>
            </p:custDataLst>
          </p:nvPr>
        </p:nvSpPr>
        <p:spPr bwMode="auto">
          <a:xfrm>
            <a:off x="511175" y="3978275"/>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1" name="Freeform 4000">
            <a:extLst>
              <a:ext uri="{FF2B5EF4-FFF2-40B4-BE49-F238E27FC236}">
                <a16:creationId xmlns:a16="http://schemas.microsoft.com/office/drawing/2014/main" id="{693CCF70-936A-33FA-0CE2-A802F07D8910}"/>
              </a:ext>
            </a:extLst>
          </p:cNvPr>
          <p:cNvSpPr/>
          <p:nvPr>
            <p:custDataLst>
              <p:tags r:id="rId175"/>
            </p:custDataLst>
          </p:nvPr>
        </p:nvSpPr>
        <p:spPr bwMode="auto">
          <a:xfrm>
            <a:off x="7847013"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5" name="Freeform 2144">
            <a:extLst>
              <a:ext uri="{FF2B5EF4-FFF2-40B4-BE49-F238E27FC236}">
                <a16:creationId xmlns:a16="http://schemas.microsoft.com/office/drawing/2014/main" id="{E4DF367F-C8C3-CCA6-A9F3-F00664F7D024}"/>
              </a:ext>
            </a:extLst>
          </p:cNvPr>
          <p:cNvSpPr/>
          <p:nvPr>
            <p:custDataLst>
              <p:tags r:id="rId176"/>
            </p:custDataLst>
          </p:nvPr>
        </p:nvSpPr>
        <p:spPr bwMode="auto">
          <a:xfrm>
            <a:off x="893763"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6" name="Freeform 2145">
            <a:extLst>
              <a:ext uri="{FF2B5EF4-FFF2-40B4-BE49-F238E27FC236}">
                <a16:creationId xmlns:a16="http://schemas.microsoft.com/office/drawing/2014/main" id="{745781B9-AFA3-EAAF-7B68-CD026472EB32}"/>
              </a:ext>
            </a:extLst>
          </p:cNvPr>
          <p:cNvSpPr/>
          <p:nvPr>
            <p:custDataLst>
              <p:tags r:id="rId177"/>
            </p:custDataLst>
          </p:nvPr>
        </p:nvSpPr>
        <p:spPr bwMode="auto">
          <a:xfrm>
            <a:off x="893763"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0" name="Freeform 3999">
            <a:extLst>
              <a:ext uri="{FF2B5EF4-FFF2-40B4-BE49-F238E27FC236}">
                <a16:creationId xmlns:a16="http://schemas.microsoft.com/office/drawing/2014/main" id="{BBF1DAA1-406A-8E4C-E761-1485381B1750}"/>
              </a:ext>
            </a:extLst>
          </p:cNvPr>
          <p:cNvSpPr/>
          <p:nvPr>
            <p:custDataLst>
              <p:tags r:id="rId178"/>
            </p:custDataLst>
          </p:nvPr>
        </p:nvSpPr>
        <p:spPr bwMode="auto">
          <a:xfrm>
            <a:off x="7847013"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8" name="Freeform 2147">
            <a:extLst>
              <a:ext uri="{FF2B5EF4-FFF2-40B4-BE49-F238E27FC236}">
                <a16:creationId xmlns:a16="http://schemas.microsoft.com/office/drawing/2014/main" id="{3C3D7F26-1FAE-3709-7290-56A55BFF7AE4}"/>
              </a:ext>
            </a:extLst>
          </p:cNvPr>
          <p:cNvSpPr/>
          <p:nvPr>
            <p:custDataLst>
              <p:tags r:id="rId179"/>
            </p:custDataLst>
          </p:nvPr>
        </p:nvSpPr>
        <p:spPr bwMode="auto">
          <a:xfrm>
            <a:off x="1589088"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9" name="Freeform 2148">
            <a:extLst>
              <a:ext uri="{FF2B5EF4-FFF2-40B4-BE49-F238E27FC236}">
                <a16:creationId xmlns:a16="http://schemas.microsoft.com/office/drawing/2014/main" id="{7BB6E109-5826-BCF3-3A89-44D0E8435E80}"/>
              </a:ext>
            </a:extLst>
          </p:cNvPr>
          <p:cNvSpPr/>
          <p:nvPr>
            <p:custDataLst>
              <p:tags r:id="rId180"/>
            </p:custDataLst>
          </p:nvPr>
        </p:nvSpPr>
        <p:spPr bwMode="auto">
          <a:xfrm>
            <a:off x="1589088"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8" name="Freeform 3997">
            <a:extLst>
              <a:ext uri="{FF2B5EF4-FFF2-40B4-BE49-F238E27FC236}">
                <a16:creationId xmlns:a16="http://schemas.microsoft.com/office/drawing/2014/main" id="{2AAAF6F2-CCEE-0732-A519-3707B7DB517C}"/>
              </a:ext>
            </a:extLst>
          </p:cNvPr>
          <p:cNvSpPr/>
          <p:nvPr>
            <p:custDataLst>
              <p:tags r:id="rId181"/>
            </p:custDataLst>
          </p:nvPr>
        </p:nvSpPr>
        <p:spPr bwMode="auto">
          <a:xfrm>
            <a:off x="715168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1" name="Freeform 2150">
            <a:extLst>
              <a:ext uri="{FF2B5EF4-FFF2-40B4-BE49-F238E27FC236}">
                <a16:creationId xmlns:a16="http://schemas.microsoft.com/office/drawing/2014/main" id="{6808DEC1-79CB-205B-93F2-A79C7C03931C}"/>
              </a:ext>
            </a:extLst>
          </p:cNvPr>
          <p:cNvSpPr/>
          <p:nvPr>
            <p:custDataLst>
              <p:tags r:id="rId182"/>
            </p:custDataLst>
          </p:nvPr>
        </p:nvSpPr>
        <p:spPr bwMode="auto">
          <a:xfrm>
            <a:off x="2284413"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2" name="Freeform 2151">
            <a:extLst>
              <a:ext uri="{FF2B5EF4-FFF2-40B4-BE49-F238E27FC236}">
                <a16:creationId xmlns:a16="http://schemas.microsoft.com/office/drawing/2014/main" id="{6AB7D6B8-251E-2BD3-252B-F246BE4961DA}"/>
              </a:ext>
            </a:extLst>
          </p:cNvPr>
          <p:cNvSpPr/>
          <p:nvPr>
            <p:custDataLst>
              <p:tags r:id="rId183"/>
            </p:custDataLst>
          </p:nvPr>
        </p:nvSpPr>
        <p:spPr bwMode="auto">
          <a:xfrm>
            <a:off x="2284413"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7" name="Freeform 3996">
            <a:extLst>
              <a:ext uri="{FF2B5EF4-FFF2-40B4-BE49-F238E27FC236}">
                <a16:creationId xmlns:a16="http://schemas.microsoft.com/office/drawing/2014/main" id="{B6332C41-BC4D-9F52-2891-D307E81A7EF5}"/>
              </a:ext>
            </a:extLst>
          </p:cNvPr>
          <p:cNvSpPr/>
          <p:nvPr>
            <p:custDataLst>
              <p:tags r:id="rId184"/>
            </p:custDataLst>
          </p:nvPr>
        </p:nvSpPr>
        <p:spPr bwMode="auto">
          <a:xfrm>
            <a:off x="715168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4" name="Freeform 2153">
            <a:extLst>
              <a:ext uri="{FF2B5EF4-FFF2-40B4-BE49-F238E27FC236}">
                <a16:creationId xmlns:a16="http://schemas.microsoft.com/office/drawing/2014/main" id="{596C38CD-6481-17EC-466C-46426596F4DF}"/>
              </a:ext>
            </a:extLst>
          </p:cNvPr>
          <p:cNvSpPr/>
          <p:nvPr>
            <p:custDataLst>
              <p:tags r:id="rId185"/>
            </p:custDataLst>
          </p:nvPr>
        </p:nvSpPr>
        <p:spPr bwMode="auto">
          <a:xfrm>
            <a:off x="2979738"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5" name="Freeform 2154">
            <a:extLst>
              <a:ext uri="{FF2B5EF4-FFF2-40B4-BE49-F238E27FC236}">
                <a16:creationId xmlns:a16="http://schemas.microsoft.com/office/drawing/2014/main" id="{23CF733B-F8D4-AE16-618F-8CE7C1352B16}"/>
              </a:ext>
            </a:extLst>
          </p:cNvPr>
          <p:cNvSpPr/>
          <p:nvPr>
            <p:custDataLst>
              <p:tags r:id="rId186"/>
            </p:custDataLst>
          </p:nvPr>
        </p:nvSpPr>
        <p:spPr bwMode="auto">
          <a:xfrm>
            <a:off x="2979738"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5" name="Freeform 3994">
            <a:extLst>
              <a:ext uri="{FF2B5EF4-FFF2-40B4-BE49-F238E27FC236}">
                <a16:creationId xmlns:a16="http://schemas.microsoft.com/office/drawing/2014/main" id="{78D6E8BF-8729-BF2E-B8B2-EF8B4E09EB21}"/>
              </a:ext>
            </a:extLst>
          </p:cNvPr>
          <p:cNvSpPr/>
          <p:nvPr>
            <p:custDataLst>
              <p:tags r:id="rId187"/>
            </p:custDataLst>
          </p:nvPr>
        </p:nvSpPr>
        <p:spPr bwMode="auto">
          <a:xfrm>
            <a:off x="576103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7" name="Freeform 2156">
            <a:extLst>
              <a:ext uri="{FF2B5EF4-FFF2-40B4-BE49-F238E27FC236}">
                <a16:creationId xmlns:a16="http://schemas.microsoft.com/office/drawing/2014/main" id="{E4964324-194B-81F2-BB30-E75D90B1B347}"/>
              </a:ext>
            </a:extLst>
          </p:cNvPr>
          <p:cNvSpPr/>
          <p:nvPr>
            <p:custDataLst>
              <p:tags r:id="rId188"/>
            </p:custDataLst>
          </p:nvPr>
        </p:nvSpPr>
        <p:spPr bwMode="auto">
          <a:xfrm>
            <a:off x="5761038"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8" name="Freeform 2157">
            <a:extLst>
              <a:ext uri="{FF2B5EF4-FFF2-40B4-BE49-F238E27FC236}">
                <a16:creationId xmlns:a16="http://schemas.microsoft.com/office/drawing/2014/main" id="{06325255-155E-84A4-703A-4EBEDD4B3794}"/>
              </a:ext>
            </a:extLst>
          </p:cNvPr>
          <p:cNvSpPr/>
          <p:nvPr>
            <p:custDataLst>
              <p:tags r:id="rId189"/>
            </p:custDataLst>
          </p:nvPr>
        </p:nvSpPr>
        <p:spPr bwMode="auto">
          <a:xfrm>
            <a:off x="5761038"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4" name="Freeform 3993">
            <a:extLst>
              <a:ext uri="{FF2B5EF4-FFF2-40B4-BE49-F238E27FC236}">
                <a16:creationId xmlns:a16="http://schemas.microsoft.com/office/drawing/2014/main" id="{CA651852-8706-2D45-7E91-4963B356F318}"/>
              </a:ext>
            </a:extLst>
          </p:cNvPr>
          <p:cNvSpPr/>
          <p:nvPr>
            <p:custDataLst>
              <p:tags r:id="rId190"/>
            </p:custDataLst>
          </p:nvPr>
        </p:nvSpPr>
        <p:spPr bwMode="auto">
          <a:xfrm>
            <a:off x="576103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0" name="Freeform 2159">
            <a:extLst>
              <a:ext uri="{FF2B5EF4-FFF2-40B4-BE49-F238E27FC236}">
                <a16:creationId xmlns:a16="http://schemas.microsoft.com/office/drawing/2014/main" id="{7BBFAB67-3813-6440-33DE-C0B0D123CA2C}"/>
              </a:ext>
            </a:extLst>
          </p:cNvPr>
          <p:cNvSpPr/>
          <p:nvPr>
            <p:custDataLst>
              <p:tags r:id="rId191"/>
            </p:custDataLst>
          </p:nvPr>
        </p:nvSpPr>
        <p:spPr bwMode="auto">
          <a:xfrm>
            <a:off x="7151688"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1" name="Freeform 2160">
            <a:extLst>
              <a:ext uri="{FF2B5EF4-FFF2-40B4-BE49-F238E27FC236}">
                <a16:creationId xmlns:a16="http://schemas.microsoft.com/office/drawing/2014/main" id="{BA45B88F-6487-B3BA-5004-F60698096D6F}"/>
              </a:ext>
            </a:extLst>
          </p:cNvPr>
          <p:cNvSpPr/>
          <p:nvPr>
            <p:custDataLst>
              <p:tags r:id="rId192"/>
            </p:custDataLst>
          </p:nvPr>
        </p:nvSpPr>
        <p:spPr bwMode="auto">
          <a:xfrm>
            <a:off x="7151688"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2" name="Freeform 3991">
            <a:extLst>
              <a:ext uri="{FF2B5EF4-FFF2-40B4-BE49-F238E27FC236}">
                <a16:creationId xmlns:a16="http://schemas.microsoft.com/office/drawing/2014/main" id="{3B8BABCA-6350-F0F5-A5E0-8E0D6A3030C3}"/>
              </a:ext>
            </a:extLst>
          </p:cNvPr>
          <p:cNvSpPr/>
          <p:nvPr>
            <p:custDataLst>
              <p:tags r:id="rId193"/>
            </p:custDataLst>
          </p:nvPr>
        </p:nvSpPr>
        <p:spPr bwMode="auto">
          <a:xfrm>
            <a:off x="437038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3" name="Freeform 2162">
            <a:extLst>
              <a:ext uri="{FF2B5EF4-FFF2-40B4-BE49-F238E27FC236}">
                <a16:creationId xmlns:a16="http://schemas.microsoft.com/office/drawing/2014/main" id="{9E0C9DFB-A95C-93C9-E64C-02FE0432B218}"/>
              </a:ext>
            </a:extLst>
          </p:cNvPr>
          <p:cNvSpPr/>
          <p:nvPr>
            <p:custDataLst>
              <p:tags r:id="rId194"/>
            </p:custDataLst>
          </p:nvPr>
        </p:nvSpPr>
        <p:spPr bwMode="auto">
          <a:xfrm>
            <a:off x="7847013"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4" name="Freeform 2163">
            <a:extLst>
              <a:ext uri="{FF2B5EF4-FFF2-40B4-BE49-F238E27FC236}">
                <a16:creationId xmlns:a16="http://schemas.microsoft.com/office/drawing/2014/main" id="{3F382FA7-2F03-89F6-8E5D-EE7D5036B8AE}"/>
              </a:ext>
            </a:extLst>
          </p:cNvPr>
          <p:cNvSpPr/>
          <p:nvPr>
            <p:custDataLst>
              <p:tags r:id="rId195"/>
            </p:custDataLst>
          </p:nvPr>
        </p:nvSpPr>
        <p:spPr bwMode="auto">
          <a:xfrm>
            <a:off x="7847013"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1" name="Freeform 3990">
            <a:extLst>
              <a:ext uri="{FF2B5EF4-FFF2-40B4-BE49-F238E27FC236}">
                <a16:creationId xmlns:a16="http://schemas.microsoft.com/office/drawing/2014/main" id="{39856786-B6E1-8917-1C42-870FEBFB21F2}"/>
              </a:ext>
            </a:extLst>
          </p:cNvPr>
          <p:cNvSpPr/>
          <p:nvPr>
            <p:custDataLst>
              <p:tags r:id="rId196"/>
            </p:custDataLst>
          </p:nvPr>
        </p:nvSpPr>
        <p:spPr bwMode="auto">
          <a:xfrm>
            <a:off x="437038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6" name="Freeform 2165">
            <a:extLst>
              <a:ext uri="{FF2B5EF4-FFF2-40B4-BE49-F238E27FC236}">
                <a16:creationId xmlns:a16="http://schemas.microsoft.com/office/drawing/2014/main" id="{E2779477-467F-E2BB-8569-0222C745D482}"/>
              </a:ext>
            </a:extLst>
          </p:cNvPr>
          <p:cNvSpPr/>
          <p:nvPr>
            <p:custDataLst>
              <p:tags r:id="rId197"/>
            </p:custDataLst>
          </p:nvPr>
        </p:nvSpPr>
        <p:spPr bwMode="auto">
          <a:xfrm>
            <a:off x="8542338"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7" name="Freeform 2166">
            <a:extLst>
              <a:ext uri="{FF2B5EF4-FFF2-40B4-BE49-F238E27FC236}">
                <a16:creationId xmlns:a16="http://schemas.microsoft.com/office/drawing/2014/main" id="{8678654C-8712-DD20-0A5D-824412E77705}"/>
              </a:ext>
            </a:extLst>
          </p:cNvPr>
          <p:cNvSpPr/>
          <p:nvPr>
            <p:custDataLst>
              <p:tags r:id="rId198"/>
            </p:custDataLst>
          </p:nvPr>
        </p:nvSpPr>
        <p:spPr bwMode="auto">
          <a:xfrm>
            <a:off x="8542338"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9" name="Freeform 3988">
            <a:extLst>
              <a:ext uri="{FF2B5EF4-FFF2-40B4-BE49-F238E27FC236}">
                <a16:creationId xmlns:a16="http://schemas.microsoft.com/office/drawing/2014/main" id="{24F0F1F0-1D09-3333-7460-47ABB94979BE}"/>
              </a:ext>
            </a:extLst>
          </p:cNvPr>
          <p:cNvSpPr/>
          <p:nvPr>
            <p:custDataLst>
              <p:tags r:id="rId199"/>
            </p:custDataLst>
          </p:nvPr>
        </p:nvSpPr>
        <p:spPr bwMode="auto">
          <a:xfrm>
            <a:off x="297973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0" name="Freeform 2169">
            <a:extLst>
              <a:ext uri="{FF2B5EF4-FFF2-40B4-BE49-F238E27FC236}">
                <a16:creationId xmlns:a16="http://schemas.microsoft.com/office/drawing/2014/main" id="{FE6B5DF6-712D-806A-9427-E1876F2F3AF2}"/>
              </a:ext>
            </a:extLst>
          </p:cNvPr>
          <p:cNvSpPr/>
          <p:nvPr>
            <p:custDataLst>
              <p:tags r:id="rId200"/>
            </p:custDataLst>
          </p:nvPr>
        </p:nvSpPr>
        <p:spPr bwMode="auto">
          <a:xfrm>
            <a:off x="511175" y="411638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1" name="Freeform 2170">
            <a:extLst>
              <a:ext uri="{FF2B5EF4-FFF2-40B4-BE49-F238E27FC236}">
                <a16:creationId xmlns:a16="http://schemas.microsoft.com/office/drawing/2014/main" id="{D333EEC0-9F57-73FD-B4C5-707705FEEF4B}"/>
              </a:ext>
            </a:extLst>
          </p:cNvPr>
          <p:cNvSpPr/>
          <p:nvPr>
            <p:custDataLst>
              <p:tags r:id="rId201"/>
            </p:custDataLst>
          </p:nvPr>
        </p:nvSpPr>
        <p:spPr bwMode="auto">
          <a:xfrm>
            <a:off x="511175" y="417353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8" name="Freeform 3987">
            <a:extLst>
              <a:ext uri="{FF2B5EF4-FFF2-40B4-BE49-F238E27FC236}">
                <a16:creationId xmlns:a16="http://schemas.microsoft.com/office/drawing/2014/main" id="{58633FE6-C8A2-A0DC-06B1-2C820D4A1686}"/>
              </a:ext>
            </a:extLst>
          </p:cNvPr>
          <p:cNvSpPr/>
          <p:nvPr>
            <p:custDataLst>
              <p:tags r:id="rId202"/>
            </p:custDataLst>
          </p:nvPr>
        </p:nvSpPr>
        <p:spPr bwMode="auto">
          <a:xfrm>
            <a:off x="297973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3" name="Freeform 2172">
            <a:extLst>
              <a:ext uri="{FF2B5EF4-FFF2-40B4-BE49-F238E27FC236}">
                <a16:creationId xmlns:a16="http://schemas.microsoft.com/office/drawing/2014/main" id="{D2E2E73F-BAED-6F9A-A76A-C4FD17540D32}"/>
              </a:ext>
            </a:extLst>
          </p:cNvPr>
          <p:cNvSpPr/>
          <p:nvPr>
            <p:custDataLst>
              <p:tags r:id="rId203"/>
            </p:custDataLst>
          </p:nvPr>
        </p:nvSpPr>
        <p:spPr bwMode="auto">
          <a:xfrm>
            <a:off x="893763"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4" name="Freeform 2173">
            <a:extLst>
              <a:ext uri="{FF2B5EF4-FFF2-40B4-BE49-F238E27FC236}">
                <a16:creationId xmlns:a16="http://schemas.microsoft.com/office/drawing/2014/main" id="{627347D6-992A-D214-BB0B-2F743B67920A}"/>
              </a:ext>
            </a:extLst>
          </p:cNvPr>
          <p:cNvSpPr/>
          <p:nvPr>
            <p:custDataLst>
              <p:tags r:id="rId204"/>
            </p:custDataLst>
          </p:nvPr>
        </p:nvSpPr>
        <p:spPr bwMode="auto">
          <a:xfrm>
            <a:off x="893763"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6" name="Freeform 3985">
            <a:extLst>
              <a:ext uri="{FF2B5EF4-FFF2-40B4-BE49-F238E27FC236}">
                <a16:creationId xmlns:a16="http://schemas.microsoft.com/office/drawing/2014/main" id="{5E6295CD-183F-4703-0835-3AB94000851F}"/>
              </a:ext>
            </a:extLst>
          </p:cNvPr>
          <p:cNvSpPr/>
          <p:nvPr>
            <p:custDataLst>
              <p:tags r:id="rId205"/>
            </p:custDataLst>
          </p:nvPr>
        </p:nvSpPr>
        <p:spPr bwMode="auto">
          <a:xfrm>
            <a:off x="2284413"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2" name="Freeform 3981">
            <a:extLst>
              <a:ext uri="{FF2B5EF4-FFF2-40B4-BE49-F238E27FC236}">
                <a16:creationId xmlns:a16="http://schemas.microsoft.com/office/drawing/2014/main" id="{F1FCCB20-9147-FEB9-461C-208BEF4213AF}"/>
              </a:ext>
            </a:extLst>
          </p:cNvPr>
          <p:cNvSpPr/>
          <p:nvPr>
            <p:custDataLst>
              <p:tags r:id="rId206"/>
            </p:custDataLst>
          </p:nvPr>
        </p:nvSpPr>
        <p:spPr bwMode="auto">
          <a:xfrm>
            <a:off x="158908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3" name="Freeform 3982">
            <a:extLst>
              <a:ext uri="{FF2B5EF4-FFF2-40B4-BE49-F238E27FC236}">
                <a16:creationId xmlns:a16="http://schemas.microsoft.com/office/drawing/2014/main" id="{82428CE4-AC64-EB8C-0BC1-41B708420787}"/>
              </a:ext>
            </a:extLst>
          </p:cNvPr>
          <p:cNvSpPr/>
          <p:nvPr>
            <p:custDataLst>
              <p:tags r:id="rId207"/>
            </p:custDataLst>
          </p:nvPr>
        </p:nvSpPr>
        <p:spPr bwMode="auto">
          <a:xfrm>
            <a:off x="158908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5" name="Freeform 3984">
            <a:extLst>
              <a:ext uri="{FF2B5EF4-FFF2-40B4-BE49-F238E27FC236}">
                <a16:creationId xmlns:a16="http://schemas.microsoft.com/office/drawing/2014/main" id="{F2BFC1C0-7B5B-DE50-6542-42817643CDF5}"/>
              </a:ext>
            </a:extLst>
          </p:cNvPr>
          <p:cNvSpPr/>
          <p:nvPr>
            <p:custDataLst>
              <p:tags r:id="rId208"/>
            </p:custDataLst>
          </p:nvPr>
        </p:nvSpPr>
        <p:spPr bwMode="auto">
          <a:xfrm>
            <a:off x="2284413"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55" name="Text Placeholder 10">
            <a:extLst>
              <a:ext uri="{FF2B5EF4-FFF2-40B4-BE49-F238E27FC236}">
                <a16:creationId xmlns:a16="http://schemas.microsoft.com/office/drawing/2014/main" id="{DF94756D-3A99-D849-EA36-9B31F4C07D24}"/>
              </a:ext>
            </a:extLst>
          </p:cNvPr>
          <p:cNvSpPr txBox="1">
            <a:spLocks/>
          </p:cNvSpPr>
          <p:nvPr>
            <p:custDataLst>
              <p:tags r:id="rId209"/>
            </p:custDataLst>
          </p:nvPr>
        </p:nvSpPr>
        <p:spPr bwMode="auto">
          <a:xfrm>
            <a:off x="6932613" y="5270500"/>
            <a:ext cx="511175"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A5FB1A-D5F9-4032-B50F-DAADE245B2DA}" type="datetime'''Au''s''tr''ali''''a'' and Ne''w Z''''e''''a''''la''n''d'">
              <a:rPr lang="en-US" altLang="en-US" sz="1000" smtClean="0"/>
              <a:pPr marL="0" indent="0" algn="ctr">
                <a:spcBef>
                  <a:spcPct val="0"/>
                </a:spcBef>
                <a:spcAft>
                  <a:spcPct val="0"/>
                </a:spcAft>
                <a:buNone/>
              </a:pPr>
              <a:t>Australia and New Zealand</a:t>
            </a:fld>
            <a:endParaRPr lang="en-US" sz="1000"/>
          </a:p>
        </p:txBody>
      </p:sp>
      <p:sp>
        <p:nvSpPr>
          <p:cNvPr id="3195" name="Text Placeholder 10">
            <a:extLst>
              <a:ext uri="{FF2B5EF4-FFF2-40B4-BE49-F238E27FC236}">
                <a16:creationId xmlns:a16="http://schemas.microsoft.com/office/drawing/2014/main" id="{8D8B2764-70E6-8B50-2219-22A15614844D}"/>
              </a:ext>
            </a:extLst>
          </p:cNvPr>
          <p:cNvSpPr txBox="1">
            <a:spLocks/>
          </p:cNvSpPr>
          <p:nvPr>
            <p:custDataLst>
              <p:tags r:id="rId210"/>
            </p:custDataLst>
          </p:nvPr>
        </p:nvSpPr>
        <p:spPr bwMode="auto">
          <a:xfrm>
            <a:off x="7659688" y="5270500"/>
            <a:ext cx="4476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B1C88D2-0AE2-4E4F-A18F-4D465043C6DC}" type="datetime'''''''E''''as''''t''''er''''''n Af''''r''i''c''''a'''''''''''">
              <a:rPr lang="en-US" altLang="en-US" sz="1000" smtClean="0"/>
              <a:pPr marL="0" indent="0" algn="ctr">
                <a:spcBef>
                  <a:spcPct val="0"/>
                </a:spcBef>
                <a:spcAft>
                  <a:spcPct val="0"/>
                </a:spcAft>
                <a:buNone/>
              </a:pPr>
              <a:t>Eastern Africa</a:t>
            </a:fld>
            <a:endParaRPr lang="en-US" sz="1000"/>
          </a:p>
        </p:txBody>
      </p:sp>
      <p:sp>
        <p:nvSpPr>
          <p:cNvPr id="3121" name="Text Placeholder 10">
            <a:extLst>
              <a:ext uri="{FF2B5EF4-FFF2-40B4-BE49-F238E27FC236}">
                <a16:creationId xmlns:a16="http://schemas.microsoft.com/office/drawing/2014/main" id="{7EBC31FF-B3D4-DC9A-FAB3-F89B38B68EB0}"/>
              </a:ext>
            </a:extLst>
          </p:cNvPr>
          <p:cNvSpPr txBox="1">
            <a:spLocks/>
          </p:cNvSpPr>
          <p:nvPr>
            <p:custDataLst>
              <p:tags r:id="rId211"/>
            </p:custDataLst>
          </p:nvPr>
        </p:nvSpPr>
        <p:spPr bwMode="auto">
          <a:xfrm>
            <a:off x="5559425" y="5270500"/>
            <a:ext cx="4778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F12F4A-1050-4CA1-B00A-505693B8C97A}" type="datetime'No''r''t''h'' ''''''''''''''''''''''''A''me''r''''i''ca'">
              <a:rPr lang="en-US" altLang="en-US" sz="1000" smtClean="0"/>
              <a:pPr marL="0" indent="0" algn="ctr">
                <a:spcBef>
                  <a:spcPct val="0"/>
                </a:spcBef>
                <a:spcAft>
                  <a:spcPct val="0"/>
                </a:spcAft>
                <a:buNone/>
              </a:pPr>
              <a:t>North America</a:t>
            </a:fld>
            <a:endParaRPr lang="en-US" sz="1000"/>
          </a:p>
        </p:txBody>
      </p:sp>
      <p:sp>
        <p:nvSpPr>
          <p:cNvPr id="3240" name="Text Placeholder 10">
            <a:extLst>
              <a:ext uri="{FF2B5EF4-FFF2-40B4-BE49-F238E27FC236}">
                <a16:creationId xmlns:a16="http://schemas.microsoft.com/office/drawing/2014/main" id="{5C835B9E-D638-C6FE-2290-05EFDC27A33B}"/>
              </a:ext>
            </a:extLst>
          </p:cNvPr>
          <p:cNvSpPr txBox="1">
            <a:spLocks/>
          </p:cNvSpPr>
          <p:nvPr>
            <p:custDataLst>
              <p:tags r:id="rId212"/>
            </p:custDataLst>
          </p:nvPr>
        </p:nvSpPr>
        <p:spPr bwMode="auto">
          <a:xfrm>
            <a:off x="8340725" y="5270500"/>
            <a:ext cx="4778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E49C85-E8DB-40A3-A804-30B13BCF0F95}" type="datetime'N''''''''''''''o''rt''''h'' A''''m''''e''ri''''c''''''''''a'''">
              <a:rPr lang="en-US" altLang="en-US" sz="1000" smtClean="0"/>
              <a:pPr marL="0" indent="0" algn="ctr">
                <a:spcBef>
                  <a:spcPct val="0"/>
                </a:spcBef>
                <a:spcAft>
                  <a:spcPct val="0"/>
                </a:spcAft>
                <a:buNone/>
              </a:pPr>
              <a:t>North America</a:t>
            </a:fld>
            <a:endParaRPr lang="en-US" sz="1000"/>
          </a:p>
        </p:txBody>
      </p:sp>
      <p:sp>
        <p:nvSpPr>
          <p:cNvPr id="3508" name="Text Placeholder 10">
            <a:extLst>
              <a:ext uri="{FF2B5EF4-FFF2-40B4-BE49-F238E27FC236}">
                <a16:creationId xmlns:a16="http://schemas.microsoft.com/office/drawing/2014/main" id="{C7BF425B-D78D-F139-9700-DBA87B88A414}"/>
              </a:ext>
            </a:extLst>
          </p:cNvPr>
          <p:cNvSpPr txBox="1">
            <a:spLocks/>
          </p:cNvSpPr>
          <p:nvPr>
            <p:custDataLst>
              <p:tags r:id="rId213"/>
            </p:custDataLst>
          </p:nvPr>
        </p:nvSpPr>
        <p:spPr bwMode="gray">
          <a:xfrm>
            <a:off x="811213" y="2717800"/>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B486ED-EB82-407A-BD15-222A43264CD3}" type="datetime'''''''''''''''''''18''''2,''''''''''''''''''''28''''''0'''''">
              <a:rPr lang="en-US" altLang="en-US" sz="1000" smtClean="0">
                <a:effectLst/>
              </a:rPr>
              <a:pPr marL="0" indent="0" algn="ctr">
                <a:spcBef>
                  <a:spcPct val="0"/>
                </a:spcBef>
                <a:spcAft>
                  <a:spcPct val="0"/>
                </a:spcAft>
                <a:buNone/>
              </a:pPr>
              <a:t>182,280</a:t>
            </a:fld>
            <a:endParaRPr lang="en-US" sz="1000"/>
          </a:p>
        </p:txBody>
      </p:sp>
      <p:sp>
        <p:nvSpPr>
          <p:cNvPr id="3086" name="Text Placeholder 10">
            <a:extLst>
              <a:ext uri="{FF2B5EF4-FFF2-40B4-BE49-F238E27FC236}">
                <a16:creationId xmlns:a16="http://schemas.microsoft.com/office/drawing/2014/main" id="{2AE79BDB-8B2B-DE8A-72B7-6273916CE7C0}"/>
              </a:ext>
            </a:extLst>
          </p:cNvPr>
          <p:cNvSpPr txBox="1">
            <a:spLocks/>
          </p:cNvSpPr>
          <p:nvPr>
            <p:custDataLst>
              <p:tags r:id="rId214"/>
            </p:custDataLst>
          </p:nvPr>
        </p:nvSpPr>
        <p:spPr bwMode="auto">
          <a:xfrm>
            <a:off x="4878388" y="5270500"/>
            <a:ext cx="4476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C718218-0A2F-4191-8835-11CB8F25A51F}" type="datetime'''''''E''ast''''e''rn'''' ''''''A''f''''r''''''i''c''a'''''">
              <a:rPr lang="en-US" altLang="en-US" sz="1000" smtClean="0"/>
              <a:pPr marL="0" indent="0" algn="ctr">
                <a:spcBef>
                  <a:spcPct val="0"/>
                </a:spcBef>
                <a:spcAft>
                  <a:spcPct val="0"/>
                </a:spcAft>
                <a:buNone/>
              </a:pPr>
              <a:t>Eastern Africa</a:t>
            </a:fld>
            <a:endParaRPr lang="en-US" sz="1000"/>
          </a:p>
        </p:txBody>
      </p:sp>
      <p:sp useBgFill="1">
        <p:nvSpPr>
          <p:cNvPr id="3623" name="Text Placeholder 10">
            <a:extLst>
              <a:ext uri="{FF2B5EF4-FFF2-40B4-BE49-F238E27FC236}">
                <a16:creationId xmlns:a16="http://schemas.microsoft.com/office/drawing/2014/main" id="{3B909451-2F3E-3675-BA50-C3BE1D211D63}"/>
              </a:ext>
            </a:extLst>
          </p:cNvPr>
          <p:cNvSpPr txBox="1">
            <a:spLocks/>
          </p:cNvSpPr>
          <p:nvPr>
            <p:custDataLst>
              <p:tags r:id="rId215"/>
            </p:custDataLst>
          </p:nvPr>
        </p:nvSpPr>
        <p:spPr bwMode="gray">
          <a:xfrm>
            <a:off x="1379538" y="4398963"/>
            <a:ext cx="2444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75EDB7B-6537-4D77-9ECF-1F5B7CFE1B2E}" type="datetime'''''''''''''6''''''''''''''4''7'''''''''">
              <a:rPr lang="en-US" altLang="en-US" sz="1000" smtClean="0">
                <a:effectLst/>
              </a:rPr>
              <a:pPr marL="0" indent="0" algn="ctr">
                <a:spcBef>
                  <a:spcPct val="0"/>
                </a:spcBef>
                <a:spcAft>
                  <a:spcPct val="0"/>
                </a:spcAft>
                <a:buNone/>
              </a:pPr>
              <a:t>647</a:t>
            </a:fld>
            <a:endParaRPr lang="en-US" sz="1000"/>
          </a:p>
        </p:txBody>
      </p:sp>
      <p:sp>
        <p:nvSpPr>
          <p:cNvPr id="3510" name="Text Placeholder 10">
            <a:extLst>
              <a:ext uri="{FF2B5EF4-FFF2-40B4-BE49-F238E27FC236}">
                <a16:creationId xmlns:a16="http://schemas.microsoft.com/office/drawing/2014/main" id="{3A259564-267D-19CB-158E-C3FC1048853E}"/>
              </a:ext>
            </a:extLst>
          </p:cNvPr>
          <p:cNvSpPr txBox="1">
            <a:spLocks/>
          </p:cNvSpPr>
          <p:nvPr>
            <p:custDataLst>
              <p:tags r:id="rId216"/>
            </p:custDataLst>
          </p:nvPr>
        </p:nvSpPr>
        <p:spPr bwMode="gray">
          <a:xfrm>
            <a:off x="1506538" y="2327275"/>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3A73F9F-D163-477C-B69E-270954154383}" type="datetime'''''25''''5'''''',''''''''''''''''6''''''''8''''''''''2'''''''">
              <a:rPr lang="en-US" altLang="en-US" sz="1000" smtClean="0">
                <a:effectLst/>
              </a:rPr>
              <a:pPr marL="0" indent="0" algn="ctr">
                <a:spcBef>
                  <a:spcPct val="0"/>
                </a:spcBef>
                <a:spcAft>
                  <a:spcPct val="0"/>
                </a:spcAft>
                <a:buNone/>
              </a:pPr>
              <a:t>255,682</a:t>
            </a:fld>
            <a:endParaRPr lang="en-US" sz="1000"/>
          </a:p>
        </p:txBody>
      </p:sp>
      <p:sp>
        <p:nvSpPr>
          <p:cNvPr id="3042" name="Text Placeholder 10">
            <a:extLst>
              <a:ext uri="{FF2B5EF4-FFF2-40B4-BE49-F238E27FC236}">
                <a16:creationId xmlns:a16="http://schemas.microsoft.com/office/drawing/2014/main" id="{84E079E6-8763-C0BD-F5E5-15C969B5F8BF}"/>
              </a:ext>
            </a:extLst>
          </p:cNvPr>
          <p:cNvSpPr txBox="1">
            <a:spLocks/>
          </p:cNvSpPr>
          <p:nvPr>
            <p:custDataLst>
              <p:tags r:id="rId217"/>
            </p:custDataLst>
          </p:nvPr>
        </p:nvSpPr>
        <p:spPr bwMode="auto">
          <a:xfrm>
            <a:off x="4151313" y="5270500"/>
            <a:ext cx="511175"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4E85CD0-20F4-4148-8F97-70D5AF720321}" type="datetime'Au''s''t''r''ali''a and N''e''''''w'' ''''''Zea''lan''d'''''''">
              <a:rPr lang="en-US" altLang="en-US" sz="1000" smtClean="0"/>
              <a:pPr marL="0" indent="0" algn="ctr">
                <a:spcBef>
                  <a:spcPct val="0"/>
                </a:spcBef>
                <a:spcAft>
                  <a:spcPct val="0"/>
                </a:spcAft>
                <a:buNone/>
              </a:pPr>
              <a:t>Australia and New Zealand</a:t>
            </a:fld>
            <a:endParaRPr lang="en-US" sz="1000"/>
          </a:p>
        </p:txBody>
      </p:sp>
      <p:sp>
        <p:nvSpPr>
          <p:cNvPr id="3511" name="Text Placeholder 10">
            <a:extLst>
              <a:ext uri="{FF2B5EF4-FFF2-40B4-BE49-F238E27FC236}">
                <a16:creationId xmlns:a16="http://schemas.microsoft.com/office/drawing/2014/main" id="{7736BEDB-4D9D-61E6-6EDE-28223E0B1E96}"/>
              </a:ext>
            </a:extLst>
          </p:cNvPr>
          <p:cNvSpPr txBox="1">
            <a:spLocks/>
          </p:cNvSpPr>
          <p:nvPr>
            <p:custDataLst>
              <p:tags r:id="rId218"/>
            </p:custDataLst>
          </p:nvPr>
        </p:nvSpPr>
        <p:spPr bwMode="gray">
          <a:xfrm>
            <a:off x="2201863" y="2522538"/>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9BBF31F-8840-4A7D-8CC3-25D43B981056}" type="datetime'1''''''''''''9''''''''''''''''''8'''',''''''''385'''">
              <a:rPr lang="en-US" altLang="en-US" sz="1000" smtClean="0">
                <a:effectLst/>
              </a:rPr>
              <a:pPr marL="0" indent="0" algn="ctr">
                <a:spcBef>
                  <a:spcPct val="0"/>
                </a:spcBef>
                <a:spcAft>
                  <a:spcPct val="0"/>
                </a:spcAft>
                <a:buNone/>
              </a:pPr>
              <a:t>198,385</a:t>
            </a:fld>
            <a:endParaRPr lang="en-US" sz="1000"/>
          </a:p>
        </p:txBody>
      </p:sp>
      <p:sp useBgFill="1">
        <p:nvSpPr>
          <p:cNvPr id="3625" name="Text Placeholder 10">
            <a:extLst>
              <a:ext uri="{FF2B5EF4-FFF2-40B4-BE49-F238E27FC236}">
                <a16:creationId xmlns:a16="http://schemas.microsoft.com/office/drawing/2014/main" id="{22A8112A-0570-F1D6-F2F7-16D7AD6EC77A}"/>
              </a:ext>
            </a:extLst>
          </p:cNvPr>
          <p:cNvSpPr txBox="1">
            <a:spLocks/>
          </p:cNvSpPr>
          <p:nvPr>
            <p:custDataLst>
              <p:tags r:id="rId219"/>
            </p:custDataLst>
          </p:nvPr>
        </p:nvSpPr>
        <p:spPr bwMode="gray">
          <a:xfrm>
            <a:off x="2770188" y="4279900"/>
            <a:ext cx="2444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FC4FFC8-A7A9-4970-90A3-3A3E5A46DAE3}" type="datetime'''''7''''''''''''''''6''''6'">
              <a:rPr lang="en-US" altLang="en-US" sz="1000" smtClean="0">
                <a:effectLst/>
              </a:rPr>
              <a:pPr marL="0" indent="0" algn="ctr">
                <a:spcBef>
                  <a:spcPct val="0"/>
                </a:spcBef>
                <a:spcAft>
                  <a:spcPct val="0"/>
                </a:spcAft>
                <a:buNone/>
              </a:pPr>
              <a:t>766</a:t>
            </a:fld>
            <a:endParaRPr lang="en-US" sz="1000"/>
          </a:p>
        </p:txBody>
      </p:sp>
      <p:sp>
        <p:nvSpPr>
          <p:cNvPr id="63" name="Text Placeholder 10">
            <a:extLst>
              <a:ext uri="{FF2B5EF4-FFF2-40B4-BE49-F238E27FC236}">
                <a16:creationId xmlns:a16="http://schemas.microsoft.com/office/drawing/2014/main" id="{1137A436-FF81-841C-742A-50B1E37E047C}"/>
              </a:ext>
            </a:extLst>
          </p:cNvPr>
          <p:cNvSpPr txBox="1">
            <a:spLocks/>
          </p:cNvSpPr>
          <p:nvPr>
            <p:custDataLst>
              <p:tags r:id="rId220"/>
            </p:custDataLst>
          </p:nvPr>
        </p:nvSpPr>
        <p:spPr bwMode="auto">
          <a:xfrm>
            <a:off x="2778125" y="5270500"/>
            <a:ext cx="4778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62F8E7-5EFA-452D-AEF9-3EACCF172DD6}" type="datetime'So''ut''h Am''''''e''''''''r''''''''''''''''''i''c''a'''">
              <a:rPr lang="en-US" altLang="en-US" sz="1000" smtClean="0"/>
              <a:pPr marL="0" indent="0" algn="ctr">
                <a:spcBef>
                  <a:spcPct val="0"/>
                </a:spcBef>
                <a:spcAft>
                  <a:spcPct val="0"/>
                </a:spcAft>
                <a:buNone/>
              </a:pPr>
              <a:t>South America</a:t>
            </a:fld>
            <a:endParaRPr lang="en-US" sz="1000"/>
          </a:p>
        </p:txBody>
      </p:sp>
      <p:sp>
        <p:nvSpPr>
          <p:cNvPr id="3512" name="Text Placeholder 10">
            <a:extLst>
              <a:ext uri="{FF2B5EF4-FFF2-40B4-BE49-F238E27FC236}">
                <a16:creationId xmlns:a16="http://schemas.microsoft.com/office/drawing/2014/main" id="{3EF6079D-DDD1-E0F0-2AC2-21FB77106246}"/>
              </a:ext>
            </a:extLst>
          </p:cNvPr>
          <p:cNvSpPr txBox="1">
            <a:spLocks/>
          </p:cNvSpPr>
          <p:nvPr>
            <p:custDataLst>
              <p:tags r:id="rId221"/>
            </p:custDataLst>
          </p:nvPr>
        </p:nvSpPr>
        <p:spPr bwMode="gray">
          <a:xfrm>
            <a:off x="2897188" y="2913063"/>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FE4F334-5798-4753-9F33-9DE1760D5D3E}" type="datetime'1''''''''''''7''''''''''''''3'',5''''8''''''''''''3'''''''''''">
              <a:rPr lang="en-US" altLang="en-US" sz="1000" smtClean="0">
                <a:effectLst/>
              </a:rPr>
              <a:pPr marL="0" indent="0" algn="ctr">
                <a:spcBef>
                  <a:spcPct val="0"/>
                </a:spcBef>
                <a:spcAft>
                  <a:spcPct val="0"/>
                </a:spcAft>
                <a:buNone/>
              </a:pPr>
              <a:t>173,583</a:t>
            </a:fld>
            <a:endParaRPr lang="en-US" sz="1000"/>
          </a:p>
        </p:txBody>
      </p:sp>
      <p:sp>
        <p:nvSpPr>
          <p:cNvPr id="3626" name="Text Placeholder 10">
            <a:extLst>
              <a:ext uri="{FF2B5EF4-FFF2-40B4-BE49-F238E27FC236}">
                <a16:creationId xmlns:a16="http://schemas.microsoft.com/office/drawing/2014/main" id="{9138F1CC-4902-D997-B6DA-8881C08028A6}"/>
              </a:ext>
            </a:extLst>
          </p:cNvPr>
          <p:cNvSpPr txBox="1">
            <a:spLocks/>
          </p:cNvSpPr>
          <p:nvPr>
            <p:custDataLst>
              <p:tags r:id="rId222"/>
            </p:custDataLst>
          </p:nvPr>
        </p:nvSpPr>
        <p:spPr bwMode="gray">
          <a:xfrm>
            <a:off x="4357688" y="3889375"/>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5D80735-BD39-45F4-A593-EB6512093220}" type="datetime'''''''9'''''''''''',''''48''''''5'">
              <a:rPr lang="en-US" altLang="en-US" sz="1000" smtClean="0">
                <a:effectLst/>
              </a:rPr>
              <a:pPr marL="0" indent="0" algn="ctr">
                <a:spcBef>
                  <a:spcPct val="0"/>
                </a:spcBef>
                <a:spcAft>
                  <a:spcPct val="0"/>
                </a:spcAft>
                <a:buNone/>
              </a:pPr>
              <a:t>9,485</a:t>
            </a:fld>
            <a:endParaRPr lang="en-US" sz="1000"/>
          </a:p>
        </p:txBody>
      </p:sp>
      <p:sp>
        <p:nvSpPr>
          <p:cNvPr id="60" name="Text Placeholder 10">
            <a:extLst>
              <a:ext uri="{FF2B5EF4-FFF2-40B4-BE49-F238E27FC236}">
                <a16:creationId xmlns:a16="http://schemas.microsoft.com/office/drawing/2014/main" id="{6A3D128A-81B9-EBC6-C31A-7B608753903A}"/>
              </a:ext>
            </a:extLst>
          </p:cNvPr>
          <p:cNvSpPr txBox="1">
            <a:spLocks/>
          </p:cNvSpPr>
          <p:nvPr>
            <p:custDataLst>
              <p:tags r:id="rId223"/>
            </p:custDataLst>
          </p:nvPr>
        </p:nvSpPr>
        <p:spPr bwMode="auto">
          <a:xfrm>
            <a:off x="2082800" y="5270500"/>
            <a:ext cx="4778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639D643-FD84-4052-8FBF-5356B9F57D45}" type="datetime'N''''''o''''rt''h A''''m''''''''er''''''i''c''a'''''">
              <a:rPr lang="en-US" altLang="en-US" sz="1000" smtClean="0"/>
              <a:pPr marL="0" indent="0" algn="ctr">
                <a:spcBef>
                  <a:spcPct val="0"/>
                </a:spcBef>
                <a:spcAft>
                  <a:spcPct val="0"/>
                </a:spcAft>
                <a:buNone/>
              </a:pPr>
              <a:t>North America</a:t>
            </a:fld>
            <a:endParaRPr lang="en-US" sz="1000"/>
          </a:p>
        </p:txBody>
      </p:sp>
      <p:sp>
        <p:nvSpPr>
          <p:cNvPr id="3627" name="Text Placeholder 10">
            <a:extLst>
              <a:ext uri="{FF2B5EF4-FFF2-40B4-BE49-F238E27FC236}">
                <a16:creationId xmlns:a16="http://schemas.microsoft.com/office/drawing/2014/main" id="{C2DA4AA7-AFB4-53E9-352B-0082F1F3BAF4}"/>
              </a:ext>
            </a:extLst>
          </p:cNvPr>
          <p:cNvSpPr txBox="1">
            <a:spLocks/>
          </p:cNvSpPr>
          <p:nvPr>
            <p:custDataLst>
              <p:tags r:id="rId224"/>
            </p:custDataLst>
          </p:nvPr>
        </p:nvSpPr>
        <p:spPr bwMode="gray">
          <a:xfrm>
            <a:off x="5053013" y="4084638"/>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D13095F-9E38-4A8D-9A36-8D3D4E71FBF3}" type="datetime'9'',''''''''''''''''''''''''''''''1''''''''''''''''''''3''3'">
              <a:rPr lang="en-US" altLang="en-US" sz="1000" smtClean="0">
                <a:effectLst/>
              </a:rPr>
              <a:pPr marL="0" indent="0" algn="ctr">
                <a:spcBef>
                  <a:spcPct val="0"/>
                </a:spcBef>
                <a:spcAft>
                  <a:spcPct val="0"/>
                </a:spcAft>
                <a:buNone/>
              </a:pPr>
              <a:t>9,133</a:t>
            </a:fld>
            <a:endParaRPr lang="en-US" sz="1000"/>
          </a:p>
        </p:txBody>
      </p:sp>
      <p:sp>
        <p:nvSpPr>
          <p:cNvPr id="3628" name="Text Placeholder 10">
            <a:extLst>
              <a:ext uri="{FF2B5EF4-FFF2-40B4-BE49-F238E27FC236}">
                <a16:creationId xmlns:a16="http://schemas.microsoft.com/office/drawing/2014/main" id="{A2CC810E-89DF-D648-8577-2E78B1F94C01}"/>
              </a:ext>
            </a:extLst>
          </p:cNvPr>
          <p:cNvSpPr txBox="1">
            <a:spLocks/>
          </p:cNvSpPr>
          <p:nvPr>
            <p:custDataLst>
              <p:tags r:id="rId225"/>
            </p:custDataLst>
          </p:nvPr>
        </p:nvSpPr>
        <p:spPr bwMode="gray">
          <a:xfrm>
            <a:off x="5713413" y="3694113"/>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FBEF559-4D67-4345-A497-1B0ABAE0C79F}" type="datetime'''''1''''0,''''''''''3''''''7''''''''''''0'''">
              <a:rPr lang="en-US" altLang="en-US" sz="1000" smtClean="0">
                <a:effectLst/>
              </a:rPr>
              <a:pPr marL="0" indent="0" algn="ctr">
                <a:spcBef>
                  <a:spcPct val="0"/>
                </a:spcBef>
                <a:spcAft>
                  <a:spcPct val="0"/>
                </a:spcAft>
                <a:buNone/>
              </a:pPr>
              <a:t>10,370</a:t>
            </a:fld>
            <a:endParaRPr lang="en-US" sz="1000"/>
          </a:p>
        </p:txBody>
      </p:sp>
      <p:sp>
        <p:nvSpPr>
          <p:cNvPr id="56" name="Text Placeholder 10">
            <a:extLst>
              <a:ext uri="{FF2B5EF4-FFF2-40B4-BE49-F238E27FC236}">
                <a16:creationId xmlns:a16="http://schemas.microsoft.com/office/drawing/2014/main" id="{3490FB86-FE2C-4EF6-A8D2-18A684C512E8}"/>
              </a:ext>
            </a:extLst>
          </p:cNvPr>
          <p:cNvSpPr txBox="1">
            <a:spLocks/>
          </p:cNvSpPr>
          <p:nvPr>
            <p:custDataLst>
              <p:tags r:id="rId226"/>
            </p:custDataLst>
          </p:nvPr>
        </p:nvSpPr>
        <p:spPr bwMode="auto">
          <a:xfrm>
            <a:off x="1401763" y="5270500"/>
            <a:ext cx="4476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DEC6EC2-4480-4522-B1A9-662EE99032A0}" type="datetime'Ea''''s''''tern'''' A''''''''f''''r''''''''''''i''ca'''''''''">
              <a:rPr lang="en-US" altLang="en-US" sz="1000" smtClean="0"/>
              <a:pPr marL="0" indent="0" algn="ctr">
                <a:spcBef>
                  <a:spcPct val="0"/>
                </a:spcBef>
                <a:spcAft>
                  <a:spcPct val="0"/>
                </a:spcAft>
                <a:buNone/>
              </a:pPr>
              <a:t>Eastern Africa</a:t>
            </a:fld>
            <a:endParaRPr lang="en-US" sz="1000"/>
          </a:p>
        </p:txBody>
      </p:sp>
      <p:sp>
        <p:nvSpPr>
          <p:cNvPr id="3549" name="Text Placeholder 10">
            <a:extLst>
              <a:ext uri="{FF2B5EF4-FFF2-40B4-BE49-F238E27FC236}">
                <a16:creationId xmlns:a16="http://schemas.microsoft.com/office/drawing/2014/main" id="{00B6D782-02AE-C23E-04CB-C8E5ABA83D47}"/>
              </a:ext>
            </a:extLst>
          </p:cNvPr>
          <p:cNvSpPr txBox="1">
            <a:spLocks/>
          </p:cNvSpPr>
          <p:nvPr>
            <p:custDataLst>
              <p:tags r:id="rId227"/>
            </p:custDataLst>
          </p:nvPr>
        </p:nvSpPr>
        <p:spPr bwMode="gray">
          <a:xfrm>
            <a:off x="7104063" y="3498850"/>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A8CDB3-9062-4637-8923-6C900F3A0588}" type="datetime'2''''''''''''''''''1,6''''1''''''''''''''''3'''''''''''">
              <a:rPr lang="en-US" altLang="en-US" sz="1000" smtClean="0">
                <a:effectLst/>
              </a:rPr>
              <a:pPr marL="0" indent="0" algn="ctr">
                <a:spcBef>
                  <a:spcPct val="0"/>
                </a:spcBef>
                <a:spcAft>
                  <a:spcPct val="0"/>
                </a:spcAft>
                <a:buNone/>
              </a:pPr>
              <a:t>21,613</a:t>
            </a:fld>
            <a:endParaRPr lang="en-US" sz="1000"/>
          </a:p>
        </p:txBody>
      </p:sp>
      <p:sp>
        <p:nvSpPr>
          <p:cNvPr id="3513" name="Text Placeholder 10">
            <a:extLst>
              <a:ext uri="{FF2B5EF4-FFF2-40B4-BE49-F238E27FC236}">
                <a16:creationId xmlns:a16="http://schemas.microsoft.com/office/drawing/2014/main" id="{B31B2A56-EA5E-9FBD-56BA-D1B2688AA29D}"/>
              </a:ext>
            </a:extLst>
          </p:cNvPr>
          <p:cNvSpPr txBox="1">
            <a:spLocks/>
          </p:cNvSpPr>
          <p:nvPr>
            <p:custDataLst>
              <p:tags r:id="rId228"/>
            </p:custDataLst>
          </p:nvPr>
        </p:nvSpPr>
        <p:spPr bwMode="gray">
          <a:xfrm>
            <a:off x="7799388" y="3108325"/>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970991E-8E9F-4013-BBDB-B8EFDFAF5F32}" type="datetime'''''''''6''''''''1,''''''''''6''''''''''9''6'''''''''">
              <a:rPr lang="en-US" altLang="en-US" sz="1000" smtClean="0">
                <a:effectLst/>
              </a:rPr>
              <a:pPr marL="0" indent="0" algn="ctr">
                <a:spcBef>
                  <a:spcPct val="0"/>
                </a:spcBef>
                <a:spcAft>
                  <a:spcPct val="0"/>
                </a:spcAft>
                <a:buNone/>
              </a:pPr>
              <a:t>61,696</a:t>
            </a:fld>
            <a:endParaRPr lang="en-US" sz="1000"/>
          </a:p>
        </p:txBody>
      </p:sp>
      <p:sp>
        <p:nvSpPr>
          <p:cNvPr id="42" name="Text Placeholder 10">
            <a:extLst>
              <a:ext uri="{FF2B5EF4-FFF2-40B4-BE49-F238E27FC236}">
                <a16:creationId xmlns:a16="http://schemas.microsoft.com/office/drawing/2014/main" id="{6366EC45-F58F-E383-293A-738A891909E0}"/>
              </a:ext>
            </a:extLst>
          </p:cNvPr>
          <p:cNvSpPr txBox="1">
            <a:spLocks/>
          </p:cNvSpPr>
          <p:nvPr>
            <p:custDataLst>
              <p:tags r:id="rId229"/>
            </p:custDataLst>
          </p:nvPr>
        </p:nvSpPr>
        <p:spPr bwMode="auto">
          <a:xfrm>
            <a:off x="674688" y="5270500"/>
            <a:ext cx="511175"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440AD20-A098-4B91-ACAF-912BA8F4DCA1}" type="datetime'''''''Aust''''''r''al''''ia and New'''''' ''Ze''''''a''l''and'">
              <a:rPr lang="en-US" altLang="en-US" sz="1000" smtClean="0"/>
              <a:pPr marL="0" indent="0" algn="ctr">
                <a:spcBef>
                  <a:spcPct val="0"/>
                </a:spcBef>
                <a:spcAft>
                  <a:spcPct val="0"/>
                </a:spcAft>
                <a:buNone/>
              </a:pPr>
              <a:t>Australia and New Zealand</a:t>
            </a:fld>
            <a:endParaRPr lang="en-US" sz="1000"/>
          </a:p>
        </p:txBody>
      </p:sp>
      <p:sp>
        <p:nvSpPr>
          <p:cNvPr id="3551" name="Text Placeholder 10">
            <a:extLst>
              <a:ext uri="{FF2B5EF4-FFF2-40B4-BE49-F238E27FC236}">
                <a16:creationId xmlns:a16="http://schemas.microsoft.com/office/drawing/2014/main" id="{28BD5747-0A2C-CAD0-0DA0-D1A77147F38A}"/>
              </a:ext>
            </a:extLst>
          </p:cNvPr>
          <p:cNvSpPr txBox="1">
            <a:spLocks/>
          </p:cNvSpPr>
          <p:nvPr>
            <p:custDataLst>
              <p:tags r:id="rId230"/>
            </p:custDataLst>
          </p:nvPr>
        </p:nvSpPr>
        <p:spPr bwMode="gray">
          <a:xfrm>
            <a:off x="8494713" y="3303588"/>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A836AF-DB54-45ED-A0E7-068729802A28}" type="datetime'''''''''''''2''''''''''''''3'''''''',2''''''''''''''68'''''''">
              <a:rPr lang="en-US" altLang="en-US" sz="1000" smtClean="0">
                <a:effectLst/>
              </a:rPr>
              <a:pPr marL="0" indent="0" algn="ctr">
                <a:spcBef>
                  <a:spcPct val="0"/>
                </a:spcBef>
                <a:spcAft>
                  <a:spcPct val="0"/>
                </a:spcAft>
                <a:buNone/>
              </a:pPr>
              <a:t>23,268</a:t>
            </a:fld>
            <a:endParaRPr lang="en-US" sz="1000"/>
          </a:p>
        </p:txBody>
      </p:sp>
      <p:sp>
        <p:nvSpPr>
          <p:cNvPr id="459" name="Rectangle 458">
            <a:extLst>
              <a:ext uri="{FF2B5EF4-FFF2-40B4-BE49-F238E27FC236}">
                <a16:creationId xmlns:a16="http://schemas.microsoft.com/office/drawing/2014/main" id="{3AF12819-AEBE-F8EB-7385-4F08510A699D}"/>
              </a:ext>
            </a:extLst>
          </p:cNvPr>
          <p:cNvSpPr/>
          <p:nvPr>
            <p:custDataLst>
              <p:tags r:id="rId231"/>
            </p:custDataLst>
          </p:nvPr>
        </p:nvSpPr>
        <p:spPr bwMode="auto">
          <a:xfrm>
            <a:off x="5919788" y="2335213"/>
            <a:ext cx="142875" cy="106363"/>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54" name="Rectangle 453">
            <a:extLst>
              <a:ext uri="{FF2B5EF4-FFF2-40B4-BE49-F238E27FC236}">
                <a16:creationId xmlns:a16="http://schemas.microsoft.com/office/drawing/2014/main" id="{6F888A2E-CA37-7656-23B4-69B388D2CA9D}"/>
              </a:ext>
            </a:extLst>
          </p:cNvPr>
          <p:cNvSpPr/>
          <p:nvPr>
            <p:custDataLst>
              <p:tags r:id="rId232"/>
            </p:custDataLst>
          </p:nvPr>
        </p:nvSpPr>
        <p:spPr bwMode="auto">
          <a:xfrm>
            <a:off x="5919788" y="2508250"/>
            <a:ext cx="142875" cy="106363"/>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55" name="Text Placeholder 10">
            <a:extLst>
              <a:ext uri="{FF2B5EF4-FFF2-40B4-BE49-F238E27FC236}">
                <a16:creationId xmlns:a16="http://schemas.microsoft.com/office/drawing/2014/main" id="{7EDE6C9F-324E-4901-C418-CD52DC1B3FA6}"/>
              </a:ext>
            </a:extLst>
          </p:cNvPr>
          <p:cNvSpPr txBox="1">
            <a:spLocks/>
          </p:cNvSpPr>
          <p:nvPr>
            <p:custDataLst>
              <p:tags r:id="rId233"/>
            </p:custDataLst>
          </p:nvPr>
        </p:nvSpPr>
        <p:spPr bwMode="auto">
          <a:xfrm>
            <a:off x="6113463" y="2330450"/>
            <a:ext cx="278288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4E05AEF-B109-4936-9811-6C1638B70815}" type="thinkcell&lt;?xml version=&quot;1.0&quot; encoding=&quot;UTF-16&quot; standalone=&quot;yes&quot;?&gt;&lt;root reqver=&quot;28224&quot;&gt;&lt;version val=&quot;35661&quot;/&gt;&lt;PersistentType&gt;&lt;m_guid val=&quot;0547e585-a8a9-4c83-941d-7c64a742e151&quot;/&gt;&lt;m_prec&gt;&lt;m_yearfmt&gt;&lt;begin val=&quot;0&quot;/&gt;&lt;end val=&quot;4&quot;/&gt;&lt;/m_yearfmt&gt;&lt;/m_prec&gt;&lt;m_bUseExcelFont val=&quot;0&quot;/&gt;&lt;m_bUseExcelFontColor val=&quot;0&quot;/&gt;&lt;/PersistentType&gt;&lt;/root&gt;">
              <a:rPr lang="en-US" altLang="en-US" sz="800" smtClean="0"/>
              <a:pPr/>
              <a:t>Adjusted GHG Intensity (kg CO2equiv/kg high-quality protein)</a:t>
            </a:fld>
            <a:endParaRPr lang="en-US" sz="800"/>
          </a:p>
        </p:txBody>
      </p:sp>
      <p:sp>
        <p:nvSpPr>
          <p:cNvPr id="451" name="Text Placeholder 10">
            <a:extLst>
              <a:ext uri="{FF2B5EF4-FFF2-40B4-BE49-F238E27FC236}">
                <a16:creationId xmlns:a16="http://schemas.microsoft.com/office/drawing/2014/main" id="{622179C4-C162-9C04-9ABC-BF9B86159F56}"/>
              </a:ext>
            </a:extLst>
          </p:cNvPr>
          <p:cNvSpPr txBox="1">
            <a:spLocks/>
          </p:cNvSpPr>
          <p:nvPr>
            <p:custDataLst>
              <p:tags r:id="rId234"/>
            </p:custDataLst>
          </p:nvPr>
        </p:nvSpPr>
        <p:spPr bwMode="auto">
          <a:xfrm>
            <a:off x="6113463" y="2503488"/>
            <a:ext cx="27892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EAFC24A-C75E-4AFE-B2A8-3DABC102650B}" type="thinkcell&lt;?xml version=&quot;1.0&quot; encoding=&quot;UTF-16&quot; standalone=&quot;yes&quot;?&gt;&lt;root reqver=&quot;28224&quot;&gt;&lt;version val=&quot;35661&quot;/&gt;&lt;PersistentType&gt;&lt;m_guid val=&quot;9ec1a2af-166e-48b7-8993-0be9a4d6372e&quot;/&gt;&lt;m_prec&gt;&lt;m_yearfmt&gt;&lt;begin val=&quot;0&quot;/&gt;&lt;end val=&quot;4&quot;/&gt;&lt;/m_yearfmt&gt;&lt;/m_prec&gt;&lt;m_bUseExcelFont val=&quot;0&quot;/&gt;&lt;m_bUseExcelFontColor val=&quot;0&quot;/&gt;&lt;/PersistentType&gt;&lt;/root&gt;">
              <a:rPr lang="en-US" altLang="en-US" sz="800" smtClean="0"/>
              <a:pPr/>
              <a:t>Adjusted Land Intensity (ha/1,000 tonnes high-quality protein)</a:t>
            </a:fld>
            <a:endParaRPr lang="en-US" sz="800"/>
          </a:p>
        </p:txBody>
      </p:sp>
      <p:sp>
        <p:nvSpPr>
          <p:cNvPr id="2912" name="TextBox 2911">
            <a:extLst>
              <a:ext uri="{FF2B5EF4-FFF2-40B4-BE49-F238E27FC236}">
                <a16:creationId xmlns:a16="http://schemas.microsoft.com/office/drawing/2014/main" id="{0396B333-04F6-32A8-DA70-93602BA8E31A}"/>
              </a:ext>
            </a:extLst>
          </p:cNvPr>
          <p:cNvSpPr txBox="1"/>
          <p:nvPr/>
        </p:nvSpPr>
        <p:spPr bwMode="gray">
          <a:xfrm>
            <a:off x="3927475" y="1641475"/>
            <a:ext cx="2251075" cy="522288"/>
          </a:xfrm>
          <a:prstGeom prst="rect">
            <a:avLst/>
          </a:prstGeom>
          <a:noFill/>
        </p:spPr>
        <p:txBody>
          <a:bodyPr wrap="square">
            <a:spAutoFit/>
          </a:bodyPr>
          <a:lstStyle/>
          <a:p>
            <a:pPr marL="0" indent="0">
              <a:spcBef>
                <a:spcPct val="0"/>
              </a:spcBef>
              <a:spcAft>
                <a:spcPct val="0"/>
              </a:spcAft>
              <a:buNone/>
            </a:pPr>
            <a:r>
              <a:rPr lang="en-US" altLang="en-US" sz="1400" b="1"/>
              <a:t>Industrial livestock management</a:t>
            </a:r>
            <a:endParaRPr lang="en-US" sz="1400" b="1"/>
          </a:p>
        </p:txBody>
      </p:sp>
      <p:sp>
        <p:nvSpPr>
          <p:cNvPr id="3006" name="TextBox 3005">
            <a:extLst>
              <a:ext uri="{FF2B5EF4-FFF2-40B4-BE49-F238E27FC236}">
                <a16:creationId xmlns:a16="http://schemas.microsoft.com/office/drawing/2014/main" id="{D5B45938-CA3E-8984-95BE-D83C734080B1}"/>
              </a:ext>
            </a:extLst>
          </p:cNvPr>
          <p:cNvSpPr txBox="1"/>
          <p:nvPr/>
        </p:nvSpPr>
        <p:spPr bwMode="gray">
          <a:xfrm>
            <a:off x="6657975" y="1641475"/>
            <a:ext cx="2227263" cy="522288"/>
          </a:xfrm>
          <a:prstGeom prst="rect">
            <a:avLst/>
          </a:prstGeom>
          <a:noFill/>
        </p:spPr>
        <p:txBody>
          <a:bodyPr wrap="square">
            <a:spAutoFit/>
          </a:bodyPr>
          <a:lstStyle/>
          <a:p>
            <a:pPr marL="0" indent="0">
              <a:spcBef>
                <a:spcPct val="0"/>
              </a:spcBef>
              <a:spcAft>
                <a:spcPct val="0"/>
              </a:spcAft>
              <a:buNone/>
            </a:pPr>
            <a:r>
              <a:rPr lang="en-US" altLang="en-US" sz="1400" b="1"/>
              <a:t>Mixed livestock management</a:t>
            </a:r>
            <a:endParaRPr lang="en-US" sz="1400" b="1"/>
          </a:p>
        </p:txBody>
      </p:sp>
      <p:cxnSp>
        <p:nvCxnSpPr>
          <p:cNvPr id="3010" name="Straight Connector 3009">
            <a:extLst>
              <a:ext uri="{FF2B5EF4-FFF2-40B4-BE49-F238E27FC236}">
                <a16:creationId xmlns:a16="http://schemas.microsoft.com/office/drawing/2014/main" id="{2C66CB86-9B8A-7ACA-2C49-2DC5AA2D5299}"/>
              </a:ext>
            </a:extLst>
          </p:cNvPr>
          <p:cNvCxnSpPr>
            <a:cxnSpLocks/>
          </p:cNvCxnSpPr>
          <p:nvPr/>
        </p:nvCxnSpPr>
        <p:spPr bwMode="gray">
          <a:xfrm>
            <a:off x="581025" y="2190750"/>
            <a:ext cx="2884488"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014" name="Straight Connector 3013">
            <a:extLst>
              <a:ext uri="{FF2B5EF4-FFF2-40B4-BE49-F238E27FC236}">
                <a16:creationId xmlns:a16="http://schemas.microsoft.com/office/drawing/2014/main" id="{2703A3B9-490A-E026-A001-0F2A36851519}"/>
              </a:ext>
            </a:extLst>
          </p:cNvPr>
          <p:cNvCxnSpPr>
            <a:cxnSpLocks/>
          </p:cNvCxnSpPr>
          <p:nvPr/>
        </p:nvCxnSpPr>
        <p:spPr bwMode="gray">
          <a:xfrm>
            <a:off x="3989388" y="2190750"/>
            <a:ext cx="225107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020" name="Straight Connector 3019">
            <a:extLst>
              <a:ext uri="{FF2B5EF4-FFF2-40B4-BE49-F238E27FC236}">
                <a16:creationId xmlns:a16="http://schemas.microsoft.com/office/drawing/2014/main" id="{16EF99FF-3D9C-63E7-BD36-FDA49773EF2F}"/>
              </a:ext>
            </a:extLst>
          </p:cNvPr>
          <p:cNvCxnSpPr>
            <a:cxnSpLocks/>
          </p:cNvCxnSpPr>
          <p:nvPr/>
        </p:nvCxnSpPr>
        <p:spPr bwMode="gray">
          <a:xfrm>
            <a:off x="6697663" y="2190750"/>
            <a:ext cx="225107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pic>
        <p:nvPicPr>
          <p:cNvPr id="3023" name="Graphic 3022" descr="Silo with solid fill">
            <a:extLst>
              <a:ext uri="{FF2B5EF4-FFF2-40B4-BE49-F238E27FC236}">
                <a16:creationId xmlns:a16="http://schemas.microsoft.com/office/drawing/2014/main" id="{83E84F47-DE11-EA93-DBAC-B7B3EFE63C07}"/>
              </a:ext>
            </a:extLst>
          </p:cNvPr>
          <p:cNvPicPr>
            <a:picLocks noChangeAspect="1"/>
          </p:cNvPicPr>
          <p:nvPr/>
        </p:nvPicPr>
        <p:blipFill>
          <a:blip r:embed="rId244">
            <a:extLst>
              <a:ext uri="{96DAC541-7B7A-43D3-8B79-37D633B846F1}">
                <asvg:svgBlip xmlns:asvg="http://schemas.microsoft.com/office/drawing/2016/SVG/main" r:embed="rId245"/>
              </a:ext>
            </a:extLst>
          </a:blip>
          <a:stretch>
            <a:fillRect/>
          </a:stretch>
        </p:blipFill>
        <p:spPr>
          <a:xfrm>
            <a:off x="5764213" y="1659623"/>
            <a:ext cx="523875" cy="523875"/>
          </a:xfrm>
          <a:prstGeom prst="rect">
            <a:avLst/>
          </a:prstGeom>
        </p:spPr>
      </p:pic>
      <p:pic>
        <p:nvPicPr>
          <p:cNvPr id="3024" name="Graphic 3023" descr="Farm scene with solid fill">
            <a:extLst>
              <a:ext uri="{FF2B5EF4-FFF2-40B4-BE49-F238E27FC236}">
                <a16:creationId xmlns:a16="http://schemas.microsoft.com/office/drawing/2014/main" id="{E45D542C-BAF2-925D-ADF7-BFE5F151F87C}"/>
              </a:ext>
            </a:extLst>
          </p:cNvPr>
          <p:cNvPicPr>
            <a:picLocks noChangeAspect="1"/>
          </p:cNvPicPr>
          <p:nvPr/>
        </p:nvPicPr>
        <p:blipFill>
          <a:blip r:embed="rId246">
            <a:extLst>
              <a:ext uri="{96DAC541-7B7A-43D3-8B79-37D633B846F1}">
                <asvg:svgBlip xmlns:asvg="http://schemas.microsoft.com/office/drawing/2016/SVG/main" r:embed="rId247"/>
              </a:ext>
            </a:extLst>
          </a:blip>
          <a:stretch>
            <a:fillRect/>
          </a:stretch>
        </p:blipFill>
        <p:spPr>
          <a:xfrm>
            <a:off x="8361363" y="1520190"/>
            <a:ext cx="582613" cy="709927"/>
          </a:xfrm>
          <a:prstGeom prst="rect">
            <a:avLst/>
          </a:prstGeom>
        </p:spPr>
      </p:pic>
      <p:pic>
        <p:nvPicPr>
          <p:cNvPr id="3028" name="Picture 3027" descr="A map of the world&#10;&#10;AI-generated content may be incorrect.">
            <a:extLst>
              <a:ext uri="{FF2B5EF4-FFF2-40B4-BE49-F238E27FC236}">
                <a16:creationId xmlns:a16="http://schemas.microsoft.com/office/drawing/2014/main" id="{2BDD65CB-785A-81CC-D514-9B61AF91E4FE}"/>
              </a:ext>
            </a:extLst>
          </p:cNvPr>
          <p:cNvPicPr>
            <a:picLocks noChangeAspect="1"/>
          </p:cNvPicPr>
          <p:nvPr/>
        </p:nvPicPr>
        <p:blipFill>
          <a:blip r:embed="rId248"/>
          <a:srcRect l="19791" t="40375" r="60717" b="17039"/>
          <a:stretch/>
        </p:blipFill>
        <p:spPr>
          <a:xfrm flipH="1">
            <a:off x="2681288" y="5593846"/>
            <a:ext cx="595313" cy="732853"/>
          </a:xfrm>
          <a:prstGeom prst="rect">
            <a:avLst/>
          </a:prstGeom>
        </p:spPr>
      </p:pic>
      <p:pic>
        <p:nvPicPr>
          <p:cNvPr id="3033" name="Picture 3032" descr="A map of the world&#10;&#10;AI-generated content may be incorrect.">
            <a:extLst>
              <a:ext uri="{FF2B5EF4-FFF2-40B4-BE49-F238E27FC236}">
                <a16:creationId xmlns:a16="http://schemas.microsoft.com/office/drawing/2014/main" id="{5A96D352-1956-B2F7-3725-A7DCC3721EE8}"/>
              </a:ext>
            </a:extLst>
          </p:cNvPr>
          <p:cNvPicPr>
            <a:picLocks noChangeAspect="1"/>
          </p:cNvPicPr>
          <p:nvPr/>
        </p:nvPicPr>
        <p:blipFill>
          <a:blip r:embed="rId248"/>
          <a:srcRect l="72261" t="53060" r="3111" b="20904"/>
          <a:stretch/>
        </p:blipFill>
        <p:spPr>
          <a:xfrm flipH="1">
            <a:off x="4000500" y="5801294"/>
            <a:ext cx="755650" cy="450140"/>
          </a:xfrm>
          <a:prstGeom prst="rect">
            <a:avLst/>
          </a:prstGeom>
        </p:spPr>
      </p:pic>
      <p:pic>
        <p:nvPicPr>
          <p:cNvPr id="3034" name="Picture 3033" descr="A map of the world&#10;&#10;AI-generated content may be incorrect.">
            <a:extLst>
              <a:ext uri="{FF2B5EF4-FFF2-40B4-BE49-F238E27FC236}">
                <a16:creationId xmlns:a16="http://schemas.microsoft.com/office/drawing/2014/main" id="{58A6F072-F79D-02E7-4713-66A95F872B93}"/>
              </a:ext>
            </a:extLst>
          </p:cNvPr>
          <p:cNvPicPr>
            <a:picLocks noChangeAspect="1"/>
          </p:cNvPicPr>
          <p:nvPr/>
        </p:nvPicPr>
        <p:blipFill>
          <a:blip r:embed="rId248"/>
          <a:srcRect l="5685" r="64792" b="58927"/>
          <a:stretch/>
        </p:blipFill>
        <p:spPr>
          <a:xfrm flipH="1">
            <a:off x="5589588" y="5692622"/>
            <a:ext cx="666750" cy="522654"/>
          </a:xfrm>
          <a:prstGeom prst="rect">
            <a:avLst/>
          </a:prstGeom>
        </p:spPr>
      </p:pic>
      <p:pic>
        <p:nvPicPr>
          <p:cNvPr id="3035" name="Picture 3034" descr="A map of the world&#10;&#10;AI-generated content may be incorrect.">
            <a:extLst>
              <a:ext uri="{FF2B5EF4-FFF2-40B4-BE49-F238E27FC236}">
                <a16:creationId xmlns:a16="http://schemas.microsoft.com/office/drawing/2014/main" id="{CA4090C6-F77A-E6C0-2F11-DC4CCA5BBA2F}"/>
              </a:ext>
            </a:extLst>
          </p:cNvPr>
          <p:cNvPicPr>
            <a:picLocks noChangeAspect="1"/>
          </p:cNvPicPr>
          <p:nvPr/>
        </p:nvPicPr>
        <p:blipFill>
          <a:blip r:embed="rId248"/>
          <a:srcRect l="38663" t="26901" r="36598" b="24263"/>
          <a:stretch/>
        </p:blipFill>
        <p:spPr>
          <a:xfrm>
            <a:off x="4813448" y="5709394"/>
            <a:ext cx="596900" cy="663958"/>
          </a:xfrm>
          <a:prstGeom prst="rect">
            <a:avLst/>
          </a:prstGeom>
        </p:spPr>
      </p:pic>
      <p:pic>
        <p:nvPicPr>
          <p:cNvPr id="3976" name="Picture 3975" descr="A map of the world&#10;&#10;AI-generated content may be incorrect.">
            <a:extLst>
              <a:ext uri="{FF2B5EF4-FFF2-40B4-BE49-F238E27FC236}">
                <a16:creationId xmlns:a16="http://schemas.microsoft.com/office/drawing/2014/main" id="{B51EC8ED-C786-554A-B1AE-BE02E1B07DC3}"/>
              </a:ext>
            </a:extLst>
          </p:cNvPr>
          <p:cNvPicPr>
            <a:picLocks noChangeAspect="1"/>
          </p:cNvPicPr>
          <p:nvPr/>
        </p:nvPicPr>
        <p:blipFill>
          <a:blip r:embed="rId248"/>
          <a:srcRect l="72261" t="53060" r="3111" b="20904"/>
          <a:stretch/>
        </p:blipFill>
        <p:spPr>
          <a:xfrm flipH="1">
            <a:off x="6754813" y="5801294"/>
            <a:ext cx="755650" cy="450140"/>
          </a:xfrm>
          <a:prstGeom prst="rect">
            <a:avLst/>
          </a:prstGeom>
        </p:spPr>
      </p:pic>
      <p:pic>
        <p:nvPicPr>
          <p:cNvPr id="3977" name="Picture 3976" descr="A map of the world&#10;&#10;AI-generated content may be incorrect.">
            <a:extLst>
              <a:ext uri="{FF2B5EF4-FFF2-40B4-BE49-F238E27FC236}">
                <a16:creationId xmlns:a16="http://schemas.microsoft.com/office/drawing/2014/main" id="{34119AD0-2C80-3FAC-B189-61936F28FA6E}"/>
              </a:ext>
            </a:extLst>
          </p:cNvPr>
          <p:cNvPicPr>
            <a:picLocks noChangeAspect="1"/>
          </p:cNvPicPr>
          <p:nvPr/>
        </p:nvPicPr>
        <p:blipFill>
          <a:blip r:embed="rId248"/>
          <a:srcRect l="5685" r="64792" b="58927"/>
          <a:stretch/>
        </p:blipFill>
        <p:spPr>
          <a:xfrm flipH="1">
            <a:off x="8343900" y="5692622"/>
            <a:ext cx="666750" cy="522654"/>
          </a:xfrm>
          <a:prstGeom prst="rect">
            <a:avLst/>
          </a:prstGeom>
        </p:spPr>
      </p:pic>
      <p:pic>
        <p:nvPicPr>
          <p:cNvPr id="3978" name="Picture 3977" descr="A map of the world&#10;&#10;AI-generated content may be incorrect.">
            <a:extLst>
              <a:ext uri="{FF2B5EF4-FFF2-40B4-BE49-F238E27FC236}">
                <a16:creationId xmlns:a16="http://schemas.microsoft.com/office/drawing/2014/main" id="{C5D9CFFA-CE86-98F9-B026-BB7E1F904B4A}"/>
              </a:ext>
            </a:extLst>
          </p:cNvPr>
          <p:cNvPicPr>
            <a:picLocks noChangeAspect="1"/>
          </p:cNvPicPr>
          <p:nvPr/>
        </p:nvPicPr>
        <p:blipFill>
          <a:blip r:embed="rId248"/>
          <a:srcRect l="38663" t="26901" r="36598" b="24263"/>
          <a:stretch/>
        </p:blipFill>
        <p:spPr>
          <a:xfrm>
            <a:off x="7600895" y="5709394"/>
            <a:ext cx="598488" cy="665724"/>
          </a:xfrm>
          <a:prstGeom prst="rect">
            <a:avLst/>
          </a:prstGeom>
        </p:spPr>
      </p:pic>
      <p:pic>
        <p:nvPicPr>
          <p:cNvPr id="3979" name="Picture 3978" descr="A map of the world&#10;&#10;AI-generated content may be incorrect.">
            <a:extLst>
              <a:ext uri="{FF2B5EF4-FFF2-40B4-BE49-F238E27FC236}">
                <a16:creationId xmlns:a16="http://schemas.microsoft.com/office/drawing/2014/main" id="{668751E1-E3F4-447E-C3ED-EC128C904CDF}"/>
              </a:ext>
            </a:extLst>
          </p:cNvPr>
          <p:cNvPicPr>
            <a:picLocks noChangeAspect="1"/>
          </p:cNvPicPr>
          <p:nvPr/>
        </p:nvPicPr>
        <p:blipFill>
          <a:blip r:embed="rId248"/>
          <a:srcRect l="72261" t="53060" r="3111" b="20904"/>
          <a:stretch/>
        </p:blipFill>
        <p:spPr>
          <a:xfrm flipH="1">
            <a:off x="474663" y="5805033"/>
            <a:ext cx="755650" cy="450140"/>
          </a:xfrm>
          <a:prstGeom prst="rect">
            <a:avLst/>
          </a:prstGeom>
        </p:spPr>
      </p:pic>
      <p:pic>
        <p:nvPicPr>
          <p:cNvPr id="3980" name="Picture 3979" descr="A map of the world&#10;&#10;AI-generated content may be incorrect.">
            <a:extLst>
              <a:ext uri="{FF2B5EF4-FFF2-40B4-BE49-F238E27FC236}">
                <a16:creationId xmlns:a16="http://schemas.microsoft.com/office/drawing/2014/main" id="{3E1D69CC-522A-34DF-44AC-D6627DFD7B15}"/>
              </a:ext>
            </a:extLst>
          </p:cNvPr>
          <p:cNvPicPr>
            <a:picLocks noChangeAspect="1"/>
          </p:cNvPicPr>
          <p:nvPr/>
        </p:nvPicPr>
        <p:blipFill>
          <a:blip r:embed="rId248"/>
          <a:srcRect l="5685" r="64792" b="58927"/>
          <a:stretch/>
        </p:blipFill>
        <p:spPr>
          <a:xfrm flipH="1">
            <a:off x="2063750" y="5696361"/>
            <a:ext cx="666750" cy="522654"/>
          </a:xfrm>
          <a:prstGeom prst="rect">
            <a:avLst/>
          </a:prstGeom>
        </p:spPr>
      </p:pic>
      <p:pic>
        <p:nvPicPr>
          <p:cNvPr id="3981" name="Picture 3980" descr="A map of the world&#10;&#10;AI-generated content may be incorrect.">
            <a:extLst>
              <a:ext uri="{FF2B5EF4-FFF2-40B4-BE49-F238E27FC236}">
                <a16:creationId xmlns:a16="http://schemas.microsoft.com/office/drawing/2014/main" id="{BBA352EC-73E3-2FF7-CFFE-BAF5860B8E0E}"/>
              </a:ext>
            </a:extLst>
          </p:cNvPr>
          <p:cNvPicPr>
            <a:picLocks noChangeAspect="1"/>
          </p:cNvPicPr>
          <p:nvPr/>
        </p:nvPicPr>
        <p:blipFill>
          <a:blip r:embed="rId248"/>
          <a:srcRect l="38663" t="26901" r="36598" b="24263"/>
          <a:stretch/>
        </p:blipFill>
        <p:spPr>
          <a:xfrm>
            <a:off x="1332319" y="5713133"/>
            <a:ext cx="598488" cy="665724"/>
          </a:xfrm>
          <a:prstGeom prst="rect">
            <a:avLst/>
          </a:prstGeom>
        </p:spPr>
      </p:pic>
      <p:pic>
        <p:nvPicPr>
          <p:cNvPr id="3" name="Graphic 2" descr="Plant With Roots with solid fill">
            <a:extLst>
              <a:ext uri="{FF2B5EF4-FFF2-40B4-BE49-F238E27FC236}">
                <a16:creationId xmlns:a16="http://schemas.microsoft.com/office/drawing/2014/main" id="{DA524A4D-9037-20E3-C371-A0C6EAC6EA68}"/>
              </a:ext>
            </a:extLst>
          </p:cNvPr>
          <p:cNvPicPr>
            <a:picLocks noChangeAspect="1"/>
          </p:cNvPicPr>
          <p:nvPr/>
        </p:nvPicPr>
        <p:blipFill>
          <a:blip r:embed="rId249">
            <a:extLst>
              <a:ext uri="{96DAC541-7B7A-43D3-8B79-37D633B846F1}">
                <asvg:svgBlip xmlns:asvg="http://schemas.microsoft.com/office/drawing/2016/SVG/main" r:embed="rId250"/>
              </a:ext>
            </a:extLst>
          </a:blip>
          <a:stretch>
            <a:fillRect/>
          </a:stretch>
        </p:blipFill>
        <p:spPr>
          <a:xfrm>
            <a:off x="3044031" y="1649795"/>
            <a:ext cx="519113" cy="523875"/>
          </a:xfrm>
          <a:prstGeom prst="rect">
            <a:avLst/>
          </a:prstGeom>
        </p:spPr>
      </p:pic>
    </p:spTree>
    <p:extLst>
      <p:ext uri="{BB962C8B-B14F-4D97-AF65-F5344CB8AC3E}">
        <p14:creationId xmlns:p14="http://schemas.microsoft.com/office/powerpoint/2010/main" val="156971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C5ED4-4494-78F9-90D9-F95A4FED4BA4}"/>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AE531E0-A3F1-9604-3381-12FF46C6CE83}"/>
              </a:ext>
            </a:extLst>
          </p:cNvPr>
          <p:cNvGraphicFramePr>
            <a:graphicFrameLocks/>
          </p:cNvGraphicFramePr>
          <p:nvPr>
            <p:custDataLst>
              <p:tags r:id="rId2"/>
            </p:custDataLst>
            <p:extLst>
              <p:ext uri="{D42A27DB-BD31-4B8C-83A1-F6EECF244321}">
                <p14:modId xmlns:p14="http://schemas.microsoft.com/office/powerpoint/2010/main" val="3861222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5" imgW="592" imgH="591" progId="TCLayout.ActiveDocument.1">
                  <p:embed/>
                </p:oleObj>
              </mc:Choice>
              <mc:Fallback>
                <p:oleObj name="think-cell Slide" r:id="rId65" imgW="592" imgH="591" progId="TCLayout.ActiveDocument.1">
                  <p:embed/>
                  <p:pic>
                    <p:nvPicPr>
                      <p:cNvPr id="5" name="think-cell data - do not delete" hidden="1">
                        <a:extLst>
                          <a:ext uri="{FF2B5EF4-FFF2-40B4-BE49-F238E27FC236}">
                            <a16:creationId xmlns:a16="http://schemas.microsoft.com/office/drawing/2014/main" id="{4AE531E0-A3F1-9604-3381-12FF46C6CE83}"/>
                          </a:ext>
                        </a:extLst>
                      </p:cNvPr>
                      <p:cNvPicPr/>
                      <p:nvPr/>
                    </p:nvPicPr>
                    <p:blipFill>
                      <a:blip r:embed="rId66"/>
                      <a:stretch>
                        <a:fillRect/>
                      </a:stretch>
                    </p:blipFill>
                    <p:spPr>
                      <a:xfrm>
                        <a:off x="1588" y="1588"/>
                        <a:ext cx="1588" cy="1588"/>
                      </a:xfrm>
                      <a:prstGeom prst="rect">
                        <a:avLst/>
                      </a:prstGeom>
                    </p:spPr>
                  </p:pic>
                </p:oleObj>
              </mc:Fallback>
            </mc:AlternateContent>
          </a:graphicData>
        </a:graphic>
      </p:graphicFrame>
      <p:sp>
        <p:nvSpPr>
          <p:cNvPr id="8" name="TextBox 5">
            <a:extLst>
              <a:ext uri="{FF2B5EF4-FFF2-40B4-BE49-F238E27FC236}">
                <a16:creationId xmlns:a16="http://schemas.microsoft.com/office/drawing/2014/main" id="{52198C4D-37A9-6813-7627-95BAFF516582}"/>
              </a:ext>
            </a:extLst>
          </p:cNvPr>
          <p:cNvSpPr txBox="1"/>
          <p:nvPr/>
        </p:nvSpPr>
        <p:spPr bwMode="gray">
          <a:xfrm>
            <a:off x="9336981" y="1554480"/>
            <a:ext cx="2512119" cy="4696157"/>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spcAft>
                <a:spcPts val="600"/>
              </a:spcAft>
              <a:buFontTx/>
              <a:buNone/>
              <a:defRPr/>
            </a:pPr>
            <a:r>
              <a:rPr lang="en-US" sz="1250" b="1"/>
              <a:t>Observations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b="1">
                <a:solidFill>
                  <a:srgbClr val="000000"/>
                </a:solidFill>
                <a:latin typeface="Arial"/>
              </a:rPr>
              <a:t>Beef from beef herds </a:t>
            </a:r>
            <a:r>
              <a:rPr lang="en-US" sz="1050">
                <a:solidFill>
                  <a:srgbClr val="000000"/>
                </a:solidFill>
                <a:latin typeface="Arial"/>
              </a:rPr>
              <a:t>(livestock with the main purpose to grow beef) </a:t>
            </a:r>
            <a:r>
              <a:rPr lang="en-US" sz="1050" b="1">
                <a:solidFill>
                  <a:srgbClr val="000000"/>
                </a:solidFill>
                <a:latin typeface="Arial"/>
              </a:rPr>
              <a:t>has the highest carbon footprint</a:t>
            </a:r>
            <a:r>
              <a:rPr lang="en-US" sz="1050">
                <a:solidFill>
                  <a:srgbClr val="000000"/>
                </a:solidFill>
                <a:latin typeface="Arial"/>
              </a:rPr>
              <a:t>, followed by lamb and mutton and beef from dairy herds (cattle bred primarily for milk production).</a:t>
            </a:r>
          </a:p>
          <a:p>
            <a:pPr marL="171450" indent="-171450">
              <a:spcBef>
                <a:spcPts val="600"/>
              </a:spcBef>
              <a:buFont typeface="Arial" panose="020B0604020202020204" pitchFamily="34" charset="0"/>
              <a:buChar char="•"/>
            </a:pPr>
            <a:r>
              <a:rPr lang="en-US" sz="1050" b="1"/>
              <a:t>Methane emissions are the predominant cause of high Scope 1 emissions</a:t>
            </a:r>
            <a:r>
              <a:rPr lang="en-US" sz="1050"/>
              <a:t> from farms, representing </a:t>
            </a:r>
            <a:r>
              <a:rPr lang="en-US" sz="1050" b="1"/>
              <a:t>~60% of beef’s footprint.</a:t>
            </a:r>
            <a:endParaRPr lang="en-US" sz="1050">
              <a:solidFill>
                <a:srgbClr val="000000"/>
              </a:solidFill>
              <a:latin typeface="Arial"/>
            </a:endParaRPr>
          </a:p>
          <a:p>
            <a:pPr lvl="1">
              <a:spcAft>
                <a:spcPts val="400"/>
              </a:spcAft>
              <a:defRPr/>
            </a:pPr>
            <a:r>
              <a:rPr lang="en-US" altLang="ja-JP" sz="1000"/>
              <a:t>Methane emissions result from enteric fermentation.</a:t>
            </a:r>
          </a:p>
          <a:p>
            <a:pPr lvl="1">
              <a:spcAft>
                <a:spcPts val="400"/>
              </a:spcAft>
              <a:defRPr/>
            </a:pPr>
            <a:r>
              <a:rPr lang="en-US" altLang="ja-JP" sz="1000"/>
              <a:t>Solutions include improved manure management, dietary changes, and adoption of methane-reducing technologies.</a:t>
            </a:r>
          </a:p>
          <a:p>
            <a:pPr marL="171450" indent="-171450">
              <a:spcBef>
                <a:spcPts val="600"/>
              </a:spcBef>
              <a:buFont typeface="Arial" panose="020B0604020202020204" pitchFamily="34" charset="0"/>
              <a:buChar char="•"/>
            </a:pPr>
            <a:r>
              <a:rPr lang="en-US" sz="1050" b="1"/>
              <a:t>Reducing beef consumption </a:t>
            </a:r>
            <a:r>
              <a:rPr lang="en-US" sz="1050"/>
              <a:t>would substantially </a:t>
            </a:r>
            <a:r>
              <a:rPr lang="en-US" sz="1050" b="1"/>
              <a:t>decrease methane and thereby overall food system emissions.</a:t>
            </a:r>
            <a:endParaRPr lang="en-US" sz="1050"/>
          </a:p>
        </p:txBody>
      </p:sp>
      <p:cxnSp>
        <p:nvCxnSpPr>
          <p:cNvPr id="51" name="Straight Connector 50">
            <a:extLst>
              <a:ext uri="{FF2B5EF4-FFF2-40B4-BE49-F238E27FC236}">
                <a16:creationId xmlns:a16="http://schemas.microsoft.com/office/drawing/2014/main" id="{D5F2EECD-2718-9D1A-9AC9-0BC96D4AB0FD}"/>
              </a:ext>
            </a:extLst>
          </p:cNvPr>
          <p:cNvCxnSpPr/>
          <p:nvPr>
            <p:custDataLst>
              <p:tags r:id="rId3"/>
            </p:custDataLst>
          </p:nvPr>
        </p:nvCxnSpPr>
        <p:spPr bwMode="gray">
          <a:xfrm>
            <a:off x="638175" y="4146550"/>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52" name="Straight Connector 651">
            <a:extLst>
              <a:ext uri="{FF2B5EF4-FFF2-40B4-BE49-F238E27FC236}">
                <a16:creationId xmlns:a16="http://schemas.microsoft.com/office/drawing/2014/main" id="{D33ACAB1-C4E0-8007-534A-72D5A261F879}"/>
              </a:ext>
            </a:extLst>
          </p:cNvPr>
          <p:cNvCxnSpPr/>
          <p:nvPr>
            <p:custDataLst>
              <p:tags r:id="rId4"/>
            </p:custDataLst>
          </p:nvPr>
        </p:nvCxnSpPr>
        <p:spPr bwMode="gray">
          <a:xfrm>
            <a:off x="638175" y="2082800"/>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FDD19E41-84EC-5E70-BEE1-29EAA3423132}"/>
              </a:ext>
            </a:extLst>
          </p:cNvPr>
          <p:cNvCxnSpPr/>
          <p:nvPr>
            <p:custDataLst>
              <p:tags r:id="rId5"/>
            </p:custDataLst>
          </p:nvPr>
        </p:nvCxnSpPr>
        <p:spPr bwMode="gray">
          <a:xfrm>
            <a:off x="638175" y="5521325"/>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68663C98-3E8F-F234-487A-BC083EA3E25E}"/>
              </a:ext>
            </a:extLst>
          </p:cNvPr>
          <p:cNvCxnSpPr/>
          <p:nvPr>
            <p:custDataLst>
              <p:tags r:id="rId6"/>
            </p:custDataLst>
          </p:nvPr>
        </p:nvCxnSpPr>
        <p:spPr bwMode="gray">
          <a:xfrm>
            <a:off x="638175" y="3802063"/>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89C1D60-97EE-293E-3B20-B4D3E46C5088}"/>
              </a:ext>
            </a:extLst>
          </p:cNvPr>
          <p:cNvCxnSpPr/>
          <p:nvPr>
            <p:custDataLst>
              <p:tags r:id="rId7"/>
            </p:custDataLst>
          </p:nvPr>
        </p:nvCxnSpPr>
        <p:spPr bwMode="gray">
          <a:xfrm>
            <a:off x="638175" y="5178425"/>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AFF8EF4D-B932-E571-48D9-FACC236A593A}"/>
              </a:ext>
            </a:extLst>
          </p:cNvPr>
          <p:cNvCxnSpPr/>
          <p:nvPr>
            <p:custDataLst>
              <p:tags r:id="rId8"/>
            </p:custDataLst>
          </p:nvPr>
        </p:nvCxnSpPr>
        <p:spPr bwMode="gray">
          <a:xfrm>
            <a:off x="638175" y="2770188"/>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7BA790D-E566-F2B6-F511-473CB02303A2}"/>
              </a:ext>
            </a:extLst>
          </p:cNvPr>
          <p:cNvCxnSpPr/>
          <p:nvPr>
            <p:custDataLst>
              <p:tags r:id="rId9"/>
            </p:custDataLst>
          </p:nvPr>
        </p:nvCxnSpPr>
        <p:spPr bwMode="gray">
          <a:xfrm>
            <a:off x="638175" y="4833938"/>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0E543932-988C-EB4D-1B37-987D67F19184}"/>
              </a:ext>
            </a:extLst>
          </p:cNvPr>
          <p:cNvCxnSpPr/>
          <p:nvPr>
            <p:custDataLst>
              <p:tags r:id="rId10"/>
            </p:custDataLst>
          </p:nvPr>
        </p:nvCxnSpPr>
        <p:spPr bwMode="gray">
          <a:xfrm>
            <a:off x="638175" y="3459163"/>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F2D41EDA-DB34-27CE-7201-ACD287476AD4}"/>
              </a:ext>
            </a:extLst>
          </p:cNvPr>
          <p:cNvCxnSpPr/>
          <p:nvPr>
            <p:custDataLst>
              <p:tags r:id="rId11"/>
            </p:custDataLst>
          </p:nvPr>
        </p:nvCxnSpPr>
        <p:spPr bwMode="gray">
          <a:xfrm>
            <a:off x="638175" y="4489450"/>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CA9F5597-FF08-9E01-42F9-74CB323AB718}"/>
              </a:ext>
            </a:extLst>
          </p:cNvPr>
          <p:cNvCxnSpPr/>
          <p:nvPr>
            <p:custDataLst>
              <p:tags r:id="rId12"/>
            </p:custDataLst>
          </p:nvPr>
        </p:nvCxnSpPr>
        <p:spPr bwMode="gray">
          <a:xfrm>
            <a:off x="638175" y="2427288"/>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31BA697-AF34-B2F5-2365-FE18761F61A0}"/>
              </a:ext>
            </a:extLst>
          </p:cNvPr>
          <p:cNvCxnSpPr/>
          <p:nvPr>
            <p:custDataLst>
              <p:tags r:id="rId13"/>
            </p:custDataLst>
          </p:nvPr>
        </p:nvCxnSpPr>
        <p:spPr bwMode="gray">
          <a:xfrm>
            <a:off x="638175" y="3114675"/>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9" name="Chart 8">
            <a:extLst>
              <a:ext uri="{FF2B5EF4-FFF2-40B4-BE49-F238E27FC236}">
                <a16:creationId xmlns:a16="http://schemas.microsoft.com/office/drawing/2014/main" id="{D6102960-CC90-0FA9-1FAB-DBF13709B0CB}"/>
              </a:ext>
            </a:extLst>
          </p:cNvPr>
          <p:cNvGraphicFramePr/>
          <p:nvPr>
            <p:custDataLst>
              <p:tags r:id="rId14"/>
            </p:custDataLst>
            <p:extLst>
              <p:ext uri="{D42A27DB-BD31-4B8C-83A1-F6EECF244321}">
                <p14:modId xmlns:p14="http://schemas.microsoft.com/office/powerpoint/2010/main" val="1264956044"/>
              </p:ext>
            </p:extLst>
          </p:nvPr>
        </p:nvGraphicFramePr>
        <p:xfrm>
          <a:off x="555625" y="2000250"/>
          <a:ext cx="8370888" cy="3948113"/>
        </p:xfrm>
        <a:graphic>
          <a:graphicData uri="http://schemas.openxmlformats.org/drawingml/2006/chart">
            <c:chart xmlns:c="http://schemas.openxmlformats.org/drawingml/2006/chart" xmlns:r="http://schemas.openxmlformats.org/officeDocument/2006/relationships" r:id="rId67"/>
          </a:graphicData>
        </a:graphic>
      </p:graphicFrame>
      <p:sp>
        <p:nvSpPr>
          <p:cNvPr id="347" name="Text Placeholder 10">
            <a:extLst>
              <a:ext uri="{FF2B5EF4-FFF2-40B4-BE49-F238E27FC236}">
                <a16:creationId xmlns:a16="http://schemas.microsoft.com/office/drawing/2014/main" id="{5665BCED-758D-3F89-5263-5BC6DF78707C}"/>
              </a:ext>
            </a:extLst>
          </p:cNvPr>
          <p:cNvSpPr txBox="1">
            <a:spLocks/>
          </p:cNvSpPr>
          <p:nvPr>
            <p:custDataLst>
              <p:tags r:id="rId15"/>
            </p:custDataLst>
          </p:nvPr>
        </p:nvSpPr>
        <p:spPr bwMode="gray">
          <a:xfrm>
            <a:off x="368300" y="50879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62F20CC-2CDD-4FDE-9D7F-C82454625A3A}" type="datetime'''''''2''''''''0'''''''''''''''''''''''''">
              <a:rPr lang="en-US" altLang="en-US" sz="1200" smtClean="0">
                <a:effectLst/>
              </a:rPr>
              <a:pPr marL="0" indent="0" algn="r">
                <a:spcBef>
                  <a:spcPct val="0"/>
                </a:spcBef>
                <a:spcAft>
                  <a:spcPct val="0"/>
                </a:spcAft>
                <a:buNone/>
              </a:pPr>
              <a:t>20</a:t>
            </a:fld>
            <a:endParaRPr lang="en-US" sz="1200"/>
          </a:p>
        </p:txBody>
      </p:sp>
      <p:sp>
        <p:nvSpPr>
          <p:cNvPr id="345" name="Text Placeholder 10">
            <a:extLst>
              <a:ext uri="{FF2B5EF4-FFF2-40B4-BE49-F238E27FC236}">
                <a16:creationId xmlns:a16="http://schemas.microsoft.com/office/drawing/2014/main" id="{EEC0E5DB-6345-8C3C-AC30-56E9E66BE2EC}"/>
              </a:ext>
            </a:extLst>
          </p:cNvPr>
          <p:cNvSpPr txBox="1">
            <a:spLocks/>
          </p:cNvSpPr>
          <p:nvPr>
            <p:custDataLst>
              <p:tags r:id="rId16"/>
            </p:custDataLst>
          </p:nvPr>
        </p:nvSpPr>
        <p:spPr bwMode="gray">
          <a:xfrm>
            <a:off x="452438" y="5775325"/>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C6FD42F-F2E6-4820-B7C2-4615B8734FB0}" type="datetime'''''''''''''''''0'''">
              <a:rPr lang="en-US" altLang="en-US" sz="1200" smtClean="0">
                <a:effectLst/>
              </a:rPr>
              <a:pPr marL="0" indent="0" algn="r">
                <a:spcBef>
                  <a:spcPct val="0"/>
                </a:spcBef>
                <a:spcAft>
                  <a:spcPct val="0"/>
                </a:spcAft>
                <a:buNone/>
              </a:pPr>
              <a:t>0</a:t>
            </a:fld>
            <a:endParaRPr lang="en-US" sz="1200"/>
          </a:p>
        </p:txBody>
      </p:sp>
      <p:sp>
        <p:nvSpPr>
          <p:cNvPr id="349" name="Text Placeholder 10">
            <a:extLst>
              <a:ext uri="{FF2B5EF4-FFF2-40B4-BE49-F238E27FC236}">
                <a16:creationId xmlns:a16="http://schemas.microsoft.com/office/drawing/2014/main" id="{51E64402-DFA6-F738-D115-6267450934E8}"/>
              </a:ext>
            </a:extLst>
          </p:cNvPr>
          <p:cNvSpPr txBox="1">
            <a:spLocks/>
          </p:cNvSpPr>
          <p:nvPr>
            <p:custDataLst>
              <p:tags r:id="rId17"/>
            </p:custDataLst>
          </p:nvPr>
        </p:nvSpPr>
        <p:spPr bwMode="gray">
          <a:xfrm>
            <a:off x="368300" y="43989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F8F2124-3C7E-487F-85F3-F6A08C0BF60B}" type="datetime'''''''''''4''''''''''''''''''0'''''''''''''''''''''''''''">
              <a:rPr lang="en-US" altLang="en-US" sz="1200" smtClean="0">
                <a:effectLst/>
              </a:rPr>
              <a:pPr marL="0" indent="0" algn="r">
                <a:spcBef>
                  <a:spcPct val="0"/>
                </a:spcBef>
                <a:spcAft>
                  <a:spcPct val="0"/>
                </a:spcAft>
                <a:buNone/>
              </a:pPr>
              <a:t>40</a:t>
            </a:fld>
            <a:endParaRPr lang="en-US" sz="1200"/>
          </a:p>
        </p:txBody>
      </p:sp>
      <p:sp>
        <p:nvSpPr>
          <p:cNvPr id="350" name="Text Placeholder 10">
            <a:extLst>
              <a:ext uri="{FF2B5EF4-FFF2-40B4-BE49-F238E27FC236}">
                <a16:creationId xmlns:a16="http://schemas.microsoft.com/office/drawing/2014/main" id="{90090738-772D-FE80-BBD0-EDD4C518EAF4}"/>
              </a:ext>
            </a:extLst>
          </p:cNvPr>
          <p:cNvSpPr txBox="1">
            <a:spLocks/>
          </p:cNvSpPr>
          <p:nvPr>
            <p:custDataLst>
              <p:tags r:id="rId18"/>
            </p:custDataLst>
          </p:nvPr>
        </p:nvSpPr>
        <p:spPr bwMode="gray">
          <a:xfrm>
            <a:off x="368300" y="40560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E7D5795-3715-4E4B-A4F1-9C4AE6E3F31F}" type="datetime'''''''''''''''''''''''''''''5''''''''''''0'''''''''''''''">
              <a:rPr lang="en-US" altLang="en-US" sz="1200" smtClean="0">
                <a:effectLst/>
              </a:rPr>
              <a:pPr marL="0" indent="0" algn="r">
                <a:spcBef>
                  <a:spcPct val="0"/>
                </a:spcBef>
                <a:spcAft>
                  <a:spcPct val="0"/>
                </a:spcAft>
                <a:buNone/>
              </a:pPr>
              <a:t>50</a:t>
            </a:fld>
            <a:endParaRPr lang="en-US" sz="1200"/>
          </a:p>
        </p:txBody>
      </p:sp>
      <p:sp>
        <p:nvSpPr>
          <p:cNvPr id="348" name="Text Placeholder 10">
            <a:extLst>
              <a:ext uri="{FF2B5EF4-FFF2-40B4-BE49-F238E27FC236}">
                <a16:creationId xmlns:a16="http://schemas.microsoft.com/office/drawing/2014/main" id="{9BCDD629-70E7-1DA7-9BD6-209B2BA82357}"/>
              </a:ext>
            </a:extLst>
          </p:cNvPr>
          <p:cNvSpPr txBox="1">
            <a:spLocks/>
          </p:cNvSpPr>
          <p:nvPr>
            <p:custDataLst>
              <p:tags r:id="rId19"/>
            </p:custDataLst>
          </p:nvPr>
        </p:nvSpPr>
        <p:spPr bwMode="gray">
          <a:xfrm>
            <a:off x="368300" y="474345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329DE46-1C06-48FB-80AF-022C92B9AE96}" type="datetime'''3''''''''''''''''''''''''0'''''''''''''''''''''''">
              <a:rPr lang="en-US" altLang="en-US" sz="1200" smtClean="0">
                <a:effectLst/>
              </a:rPr>
              <a:pPr marL="0" indent="0" algn="r">
                <a:spcBef>
                  <a:spcPct val="0"/>
                </a:spcBef>
                <a:spcAft>
                  <a:spcPct val="0"/>
                </a:spcAft>
                <a:buNone/>
              </a:pPr>
              <a:t>30</a:t>
            </a:fld>
            <a:endParaRPr lang="en-US" sz="1200"/>
          </a:p>
        </p:txBody>
      </p:sp>
      <p:sp>
        <p:nvSpPr>
          <p:cNvPr id="351" name="Text Placeholder 10">
            <a:extLst>
              <a:ext uri="{FF2B5EF4-FFF2-40B4-BE49-F238E27FC236}">
                <a16:creationId xmlns:a16="http://schemas.microsoft.com/office/drawing/2014/main" id="{BE0C7DA3-224F-7B5F-0CD6-428CA04BF87C}"/>
              </a:ext>
            </a:extLst>
          </p:cNvPr>
          <p:cNvSpPr txBox="1">
            <a:spLocks/>
          </p:cNvSpPr>
          <p:nvPr>
            <p:custDataLst>
              <p:tags r:id="rId20"/>
            </p:custDataLst>
          </p:nvPr>
        </p:nvSpPr>
        <p:spPr bwMode="gray">
          <a:xfrm>
            <a:off x="368300" y="371157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E9D7B7E-1E3E-4B5E-B922-D66E3F31D01A}" type="datetime'''''6''''''''''''''''''''''''''''''''0'''''''''''''">
              <a:rPr lang="en-US" altLang="en-US" sz="1200" smtClean="0">
                <a:effectLst/>
              </a:rPr>
              <a:pPr marL="0" indent="0" algn="r">
                <a:spcBef>
                  <a:spcPct val="0"/>
                </a:spcBef>
                <a:spcAft>
                  <a:spcPct val="0"/>
                </a:spcAft>
                <a:buNone/>
              </a:pPr>
              <a:t>60</a:t>
            </a:fld>
            <a:endParaRPr lang="en-US" sz="1200"/>
          </a:p>
        </p:txBody>
      </p:sp>
      <p:sp>
        <p:nvSpPr>
          <p:cNvPr id="352" name="Text Placeholder 10">
            <a:extLst>
              <a:ext uri="{FF2B5EF4-FFF2-40B4-BE49-F238E27FC236}">
                <a16:creationId xmlns:a16="http://schemas.microsoft.com/office/drawing/2014/main" id="{E390CE82-8CA6-B1FF-77A6-897B947C8957}"/>
              </a:ext>
            </a:extLst>
          </p:cNvPr>
          <p:cNvSpPr txBox="1">
            <a:spLocks/>
          </p:cNvSpPr>
          <p:nvPr>
            <p:custDataLst>
              <p:tags r:id="rId21"/>
            </p:custDataLst>
          </p:nvPr>
        </p:nvSpPr>
        <p:spPr bwMode="gray">
          <a:xfrm>
            <a:off x="368300" y="336867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CE1675E-6D13-431A-B122-B49C407D0383}" type="datetime'''''7''''''0'''''''''''''''''''''''''''''''''''''''''''''''''">
              <a:rPr lang="en-US" altLang="en-US" sz="1200" smtClean="0">
                <a:effectLst/>
              </a:rPr>
              <a:pPr marL="0" indent="0" algn="r">
                <a:spcBef>
                  <a:spcPct val="0"/>
                </a:spcBef>
                <a:spcAft>
                  <a:spcPct val="0"/>
                </a:spcAft>
                <a:buNone/>
              </a:pPr>
              <a:t>70</a:t>
            </a:fld>
            <a:endParaRPr lang="en-US" sz="1200"/>
          </a:p>
        </p:txBody>
      </p:sp>
      <p:sp>
        <p:nvSpPr>
          <p:cNvPr id="353" name="Text Placeholder 10">
            <a:extLst>
              <a:ext uri="{FF2B5EF4-FFF2-40B4-BE49-F238E27FC236}">
                <a16:creationId xmlns:a16="http://schemas.microsoft.com/office/drawing/2014/main" id="{E584A52B-BA50-91A8-0FE2-3C6CFA039EDC}"/>
              </a:ext>
            </a:extLst>
          </p:cNvPr>
          <p:cNvSpPr txBox="1">
            <a:spLocks/>
          </p:cNvSpPr>
          <p:nvPr>
            <p:custDataLst>
              <p:tags r:id="rId22"/>
            </p:custDataLst>
          </p:nvPr>
        </p:nvSpPr>
        <p:spPr bwMode="gray">
          <a:xfrm>
            <a:off x="368300" y="302418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2AC4D74-7C26-45F4-B84D-A47284947ABA}" type="datetime'''''''''''''''''''''80'''''''''">
              <a:rPr lang="en-US" altLang="en-US" sz="1200" smtClean="0">
                <a:effectLst/>
              </a:rPr>
              <a:pPr marL="0" indent="0" algn="r">
                <a:spcBef>
                  <a:spcPct val="0"/>
                </a:spcBef>
                <a:spcAft>
                  <a:spcPct val="0"/>
                </a:spcAft>
                <a:buNone/>
              </a:pPr>
              <a:t>80</a:t>
            </a:fld>
            <a:endParaRPr lang="en-US" sz="1200"/>
          </a:p>
        </p:txBody>
      </p:sp>
      <p:sp>
        <p:nvSpPr>
          <p:cNvPr id="355" name="Text Placeholder 10">
            <a:extLst>
              <a:ext uri="{FF2B5EF4-FFF2-40B4-BE49-F238E27FC236}">
                <a16:creationId xmlns:a16="http://schemas.microsoft.com/office/drawing/2014/main" id="{934F61FE-B8C1-862C-5750-0ECE797671DF}"/>
              </a:ext>
            </a:extLst>
          </p:cNvPr>
          <p:cNvSpPr txBox="1">
            <a:spLocks/>
          </p:cNvSpPr>
          <p:nvPr>
            <p:custDataLst>
              <p:tags r:id="rId23"/>
            </p:custDataLst>
          </p:nvPr>
        </p:nvSpPr>
        <p:spPr bwMode="gray">
          <a:xfrm>
            <a:off x="284163" y="233680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CD291D6-2FA7-47DA-BE4C-A013BF31371F}" type="datetime'''''''''''''''''''''''''''''''''''''''1''0''''''''''0'''''''">
              <a:rPr lang="en-US" altLang="en-US" sz="1200" smtClean="0">
                <a:effectLst/>
              </a:rPr>
              <a:pPr marL="0" indent="0" algn="r">
                <a:spcBef>
                  <a:spcPct val="0"/>
                </a:spcBef>
                <a:spcAft>
                  <a:spcPct val="0"/>
                </a:spcAft>
                <a:buNone/>
              </a:pPr>
              <a:t>100</a:t>
            </a:fld>
            <a:endParaRPr lang="en-US" sz="1200"/>
          </a:p>
        </p:txBody>
      </p:sp>
      <p:sp>
        <p:nvSpPr>
          <p:cNvPr id="651" name="Text Placeholder 10">
            <a:extLst>
              <a:ext uri="{FF2B5EF4-FFF2-40B4-BE49-F238E27FC236}">
                <a16:creationId xmlns:a16="http://schemas.microsoft.com/office/drawing/2014/main" id="{17D31A53-0EA3-17AF-D36A-A6E6F2BA11A1}"/>
              </a:ext>
            </a:extLst>
          </p:cNvPr>
          <p:cNvSpPr txBox="1">
            <a:spLocks/>
          </p:cNvSpPr>
          <p:nvPr>
            <p:custDataLst>
              <p:tags r:id="rId24"/>
            </p:custDataLst>
          </p:nvPr>
        </p:nvSpPr>
        <p:spPr bwMode="gray">
          <a:xfrm>
            <a:off x="295275" y="1992313"/>
            <a:ext cx="2413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90F0D4F-9C2B-4DB9-B7B6-C65644334DF1}" type="datetime'''''''''''''''''''''''''11''''''''''''''0'''''''''''''">
              <a:rPr lang="en-US" altLang="en-US" sz="1200" smtClean="0">
                <a:effectLst/>
              </a:rPr>
              <a:pPr marL="0" indent="0" algn="r">
                <a:spcBef>
                  <a:spcPct val="0"/>
                </a:spcBef>
                <a:spcAft>
                  <a:spcPct val="0"/>
                </a:spcAft>
                <a:buNone/>
              </a:pPr>
              <a:t>110</a:t>
            </a:fld>
            <a:endParaRPr lang="en-US" sz="1200"/>
          </a:p>
        </p:txBody>
      </p:sp>
      <p:sp>
        <p:nvSpPr>
          <p:cNvPr id="354" name="Text Placeholder 10">
            <a:extLst>
              <a:ext uri="{FF2B5EF4-FFF2-40B4-BE49-F238E27FC236}">
                <a16:creationId xmlns:a16="http://schemas.microsoft.com/office/drawing/2014/main" id="{C477EDE8-28CF-699C-F26C-3A40C7D48495}"/>
              </a:ext>
            </a:extLst>
          </p:cNvPr>
          <p:cNvSpPr txBox="1">
            <a:spLocks/>
          </p:cNvSpPr>
          <p:nvPr>
            <p:custDataLst>
              <p:tags r:id="rId25"/>
            </p:custDataLst>
          </p:nvPr>
        </p:nvSpPr>
        <p:spPr bwMode="gray">
          <a:xfrm>
            <a:off x="368300" y="267970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F05BFD3-5C06-40CE-8817-9540FA57BCE7}" type="datetime'''''''''''''''9''''''''''''''''''''''''''0'''''''''''">
              <a:rPr lang="en-US" altLang="en-US" sz="1200" smtClean="0">
                <a:effectLst/>
              </a:rPr>
              <a:pPr marL="0" indent="0" algn="r">
                <a:spcBef>
                  <a:spcPct val="0"/>
                </a:spcBef>
                <a:spcAft>
                  <a:spcPct val="0"/>
                </a:spcAft>
                <a:buNone/>
              </a:pPr>
              <a:t>90</a:t>
            </a:fld>
            <a:endParaRPr lang="en-US" sz="1200"/>
          </a:p>
        </p:txBody>
      </p:sp>
      <p:sp>
        <p:nvSpPr>
          <p:cNvPr id="346" name="Text Placeholder 10">
            <a:extLst>
              <a:ext uri="{FF2B5EF4-FFF2-40B4-BE49-F238E27FC236}">
                <a16:creationId xmlns:a16="http://schemas.microsoft.com/office/drawing/2014/main" id="{E677A056-8946-071A-CE02-5669F47BF6B9}"/>
              </a:ext>
            </a:extLst>
          </p:cNvPr>
          <p:cNvSpPr txBox="1">
            <a:spLocks/>
          </p:cNvSpPr>
          <p:nvPr>
            <p:custDataLst>
              <p:tags r:id="rId26"/>
            </p:custDataLst>
          </p:nvPr>
        </p:nvSpPr>
        <p:spPr bwMode="gray">
          <a:xfrm>
            <a:off x="368300" y="54308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B82A6E8-2E8C-4645-A30E-B7838FCC0372}" type="datetime'''''''1''''''''''0'''''''''''''''''''''''''''''''''''''''">
              <a:rPr lang="en-US" altLang="en-US" sz="1200" smtClean="0">
                <a:effectLst/>
              </a:rPr>
              <a:pPr marL="0" indent="0" algn="r">
                <a:spcBef>
                  <a:spcPct val="0"/>
                </a:spcBef>
                <a:spcAft>
                  <a:spcPct val="0"/>
                </a:spcAft>
                <a:buNone/>
              </a:pPr>
              <a:t>10</a:t>
            </a:fld>
            <a:endParaRPr lang="en-US" sz="1200"/>
          </a:p>
        </p:txBody>
      </p:sp>
      <p:sp>
        <p:nvSpPr>
          <p:cNvPr id="205" name="Text Placeholder 10">
            <a:extLst>
              <a:ext uri="{FF2B5EF4-FFF2-40B4-BE49-F238E27FC236}">
                <a16:creationId xmlns:a16="http://schemas.microsoft.com/office/drawing/2014/main" id="{A327B575-19C2-4560-626C-AAF980710E4A}"/>
              </a:ext>
            </a:extLst>
          </p:cNvPr>
          <p:cNvSpPr txBox="1">
            <a:spLocks/>
          </p:cNvSpPr>
          <p:nvPr>
            <p:custDataLst>
              <p:tags r:id="rId27"/>
            </p:custDataLst>
          </p:nvPr>
        </p:nvSpPr>
        <p:spPr bwMode="gray">
          <a:xfrm>
            <a:off x="1177925" y="34559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F14EFB0-FBDC-4EE5-A069-42494C2B60CF}" type="datetime'''''''''2''''''''''3''''''''''''''''''''''''%'''''''''''''''">
              <a:rPr lang="en-US" altLang="en-US" sz="1000" smtClean="0">
                <a:solidFill>
                  <a:schemeClr val="bg1"/>
                </a:solidFill>
                <a:effectLst/>
              </a:rPr>
              <a:pPr marL="0" indent="0" algn="ctr">
                <a:spcBef>
                  <a:spcPct val="0"/>
                </a:spcBef>
                <a:spcAft>
                  <a:spcPct val="0"/>
                </a:spcAft>
                <a:buNone/>
              </a:pPr>
              <a:t>23%</a:t>
            </a:fld>
            <a:endParaRPr lang="en-US" sz="1000">
              <a:solidFill>
                <a:schemeClr val="bg1"/>
              </a:solidFill>
            </a:endParaRPr>
          </a:p>
        </p:txBody>
      </p:sp>
      <p:sp>
        <p:nvSpPr>
          <p:cNvPr id="206" name="Text Placeholder 10">
            <a:extLst>
              <a:ext uri="{FF2B5EF4-FFF2-40B4-BE49-F238E27FC236}">
                <a16:creationId xmlns:a16="http://schemas.microsoft.com/office/drawing/2014/main" id="{A5F8E61B-4DE1-4CA8-5790-443DC8E5F5C0}"/>
              </a:ext>
            </a:extLst>
          </p:cNvPr>
          <p:cNvSpPr txBox="1">
            <a:spLocks/>
          </p:cNvSpPr>
          <p:nvPr>
            <p:custDataLst>
              <p:tags r:id="rId28"/>
            </p:custDataLst>
          </p:nvPr>
        </p:nvSpPr>
        <p:spPr bwMode="gray">
          <a:xfrm>
            <a:off x="1177925" y="28082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ED5A4E-6907-4322-8B02-78B8549A1C38}" type="datetime'''''''''''''''''1''''''''''''''''5''''''''''''''%'''">
              <a:rPr lang="en-US" altLang="en-US" sz="1000" smtClean="0">
                <a:solidFill>
                  <a:schemeClr val="bg1"/>
                </a:solidFill>
                <a:effectLst/>
              </a:rPr>
              <a:pPr marL="0" indent="0" algn="ctr">
                <a:spcBef>
                  <a:spcPct val="0"/>
                </a:spcBef>
                <a:spcAft>
                  <a:spcPct val="0"/>
                </a:spcAft>
                <a:buNone/>
              </a:pPr>
              <a:t>15%</a:t>
            </a:fld>
            <a:endParaRPr lang="en-US" sz="1000">
              <a:solidFill>
                <a:schemeClr val="bg1"/>
              </a:solidFill>
            </a:endParaRPr>
          </a:p>
        </p:txBody>
      </p:sp>
      <p:sp>
        <p:nvSpPr>
          <p:cNvPr id="228" name="Text Placeholder 10">
            <a:extLst>
              <a:ext uri="{FF2B5EF4-FFF2-40B4-BE49-F238E27FC236}">
                <a16:creationId xmlns:a16="http://schemas.microsoft.com/office/drawing/2014/main" id="{FCC245E9-79A9-5A54-CCD1-CA7C23945C26}"/>
              </a:ext>
            </a:extLst>
          </p:cNvPr>
          <p:cNvSpPr txBox="1">
            <a:spLocks/>
          </p:cNvSpPr>
          <p:nvPr>
            <p:custDataLst>
              <p:tags r:id="rId29"/>
            </p:custDataLst>
          </p:nvPr>
        </p:nvSpPr>
        <p:spPr bwMode="auto">
          <a:xfrm>
            <a:off x="858838" y="5908675"/>
            <a:ext cx="9239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B6915CC-91FA-4D36-B2AF-AE4522C5690F}" type="datetime'B''''e''ef ''''(''''b''''e''e''f'' ''her''''''''''d)'''''''''">
              <a:rPr lang="en-US" altLang="en-US" sz="1000" smtClean="0"/>
              <a:pPr marL="0" indent="0" algn="ctr">
                <a:spcBef>
                  <a:spcPct val="0"/>
                </a:spcBef>
                <a:spcAft>
                  <a:spcPct val="0"/>
                </a:spcAft>
                <a:buNone/>
              </a:pPr>
              <a:t>Beef (beef herd)</a:t>
            </a:fld>
            <a:endParaRPr lang="en-US" sz="1000"/>
          </a:p>
        </p:txBody>
      </p:sp>
      <p:sp>
        <p:nvSpPr>
          <p:cNvPr id="207" name="Text Placeholder 10">
            <a:extLst>
              <a:ext uri="{FF2B5EF4-FFF2-40B4-BE49-F238E27FC236}">
                <a16:creationId xmlns:a16="http://schemas.microsoft.com/office/drawing/2014/main" id="{7A0985E2-C710-33C9-31D8-E454C93D88C2}"/>
              </a:ext>
            </a:extLst>
          </p:cNvPr>
          <p:cNvSpPr txBox="1">
            <a:spLocks/>
          </p:cNvSpPr>
          <p:nvPr>
            <p:custDataLst>
              <p:tags r:id="rId30"/>
            </p:custDataLst>
          </p:nvPr>
        </p:nvSpPr>
        <p:spPr bwMode="gray">
          <a:xfrm>
            <a:off x="2546350" y="532447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AA5A70D-FFD8-48B1-BEEB-2FB697B924F4}" type="datetime'''''''''''''''''''''''''''''6''''''''''''8''''''''%'''''">
              <a:rPr lang="en-US" altLang="en-US" sz="1000" smtClean="0">
                <a:solidFill>
                  <a:schemeClr val="bg1"/>
                </a:solidFill>
                <a:effectLst/>
              </a:rPr>
              <a:pPr marL="0" indent="0" algn="ctr">
                <a:spcBef>
                  <a:spcPct val="0"/>
                </a:spcBef>
                <a:spcAft>
                  <a:spcPct val="0"/>
                </a:spcAft>
                <a:buNone/>
              </a:pPr>
              <a:t>68%</a:t>
            </a:fld>
            <a:endParaRPr lang="en-US" sz="1000">
              <a:solidFill>
                <a:schemeClr val="bg1"/>
              </a:solidFill>
            </a:endParaRPr>
          </a:p>
        </p:txBody>
      </p:sp>
      <p:sp>
        <p:nvSpPr>
          <p:cNvPr id="236" name="Text Placeholder 10">
            <a:extLst>
              <a:ext uri="{FF2B5EF4-FFF2-40B4-BE49-F238E27FC236}">
                <a16:creationId xmlns:a16="http://schemas.microsoft.com/office/drawing/2014/main" id="{EF7B9F9F-547E-C816-CC6D-93318D10A22B}"/>
              </a:ext>
            </a:extLst>
          </p:cNvPr>
          <p:cNvSpPr txBox="1">
            <a:spLocks/>
          </p:cNvSpPr>
          <p:nvPr>
            <p:custDataLst>
              <p:tags r:id="rId31"/>
            </p:custDataLst>
          </p:nvPr>
        </p:nvSpPr>
        <p:spPr bwMode="auto">
          <a:xfrm>
            <a:off x="2255838" y="5908675"/>
            <a:ext cx="8683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Lamb and mutton</a:t>
            </a:r>
            <a:endParaRPr lang="en-US" sz="1000"/>
          </a:p>
        </p:txBody>
      </p:sp>
      <p:sp>
        <p:nvSpPr>
          <p:cNvPr id="209" name="Text Placeholder 10">
            <a:extLst>
              <a:ext uri="{FF2B5EF4-FFF2-40B4-BE49-F238E27FC236}">
                <a16:creationId xmlns:a16="http://schemas.microsoft.com/office/drawing/2014/main" id="{1F77FE85-1884-4A85-F8DC-E5A9FB6C4023}"/>
              </a:ext>
            </a:extLst>
          </p:cNvPr>
          <p:cNvSpPr txBox="1">
            <a:spLocks/>
          </p:cNvSpPr>
          <p:nvPr>
            <p:custDataLst>
              <p:tags r:id="rId32"/>
            </p:custDataLst>
          </p:nvPr>
        </p:nvSpPr>
        <p:spPr bwMode="gray">
          <a:xfrm>
            <a:off x="3913188" y="54117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95A2493-1D7B-4FB7-8BC1-F05506B18889}" type="datetime'''6''''''6''''''''''''''''''''''''''''''%'''''">
              <a:rPr lang="en-US" altLang="en-US" sz="1000" smtClean="0">
                <a:solidFill>
                  <a:schemeClr val="bg1"/>
                </a:solidFill>
                <a:effectLst/>
              </a:rPr>
              <a:pPr marL="0" indent="0" algn="ctr">
                <a:spcBef>
                  <a:spcPct val="0"/>
                </a:spcBef>
                <a:spcAft>
                  <a:spcPct val="0"/>
                </a:spcAft>
                <a:buNone/>
              </a:pPr>
              <a:t>66%</a:t>
            </a:fld>
            <a:endParaRPr lang="en-US" sz="1000">
              <a:solidFill>
                <a:schemeClr val="bg1"/>
              </a:solidFill>
            </a:endParaRPr>
          </a:p>
        </p:txBody>
      </p:sp>
      <p:sp>
        <p:nvSpPr>
          <p:cNvPr id="239" name="Text Placeholder 10">
            <a:extLst>
              <a:ext uri="{FF2B5EF4-FFF2-40B4-BE49-F238E27FC236}">
                <a16:creationId xmlns:a16="http://schemas.microsoft.com/office/drawing/2014/main" id="{98070341-1F53-0A42-95CC-0BD8D5F23025}"/>
              </a:ext>
            </a:extLst>
          </p:cNvPr>
          <p:cNvSpPr txBox="1">
            <a:spLocks/>
          </p:cNvSpPr>
          <p:nvPr>
            <p:custDataLst>
              <p:tags r:id="rId33"/>
            </p:custDataLst>
          </p:nvPr>
        </p:nvSpPr>
        <p:spPr bwMode="auto">
          <a:xfrm>
            <a:off x="3579813" y="5908675"/>
            <a:ext cx="9540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0A6ECED-AC15-435B-ACD9-446E2BB0F3C5}" type="datetime'B''e''''e''''''''f'''''''''''' (d''ai''''''r''y ''herd)'''''''">
              <a:rPr lang="en-US" altLang="en-US" sz="1000" smtClean="0"/>
              <a:pPr marL="0" indent="0" algn="ctr">
                <a:spcBef>
                  <a:spcPct val="0"/>
                </a:spcBef>
                <a:spcAft>
                  <a:spcPct val="0"/>
                </a:spcAft>
                <a:buNone/>
              </a:pPr>
              <a:t>Beef (dairy herd)</a:t>
            </a:fld>
            <a:endParaRPr lang="en-US" sz="1000"/>
          </a:p>
        </p:txBody>
      </p:sp>
      <p:sp>
        <p:nvSpPr>
          <p:cNvPr id="212" name="Text Placeholder 10">
            <a:extLst>
              <a:ext uri="{FF2B5EF4-FFF2-40B4-BE49-F238E27FC236}">
                <a16:creationId xmlns:a16="http://schemas.microsoft.com/office/drawing/2014/main" id="{BEDEAB60-668C-1D5E-6C42-25A15B65DF6B}"/>
              </a:ext>
            </a:extLst>
          </p:cNvPr>
          <p:cNvSpPr txBox="1">
            <a:spLocks/>
          </p:cNvSpPr>
          <p:nvPr>
            <p:custDataLst>
              <p:tags r:id="rId34"/>
            </p:custDataLst>
          </p:nvPr>
        </p:nvSpPr>
        <p:spPr bwMode="gray">
          <a:xfrm>
            <a:off x="5281613" y="555783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6DA887C-3CC7-41D4-801A-448A1487CC76}" type="datetime'''5''''''''''''''''''''''''''0''%'''''''">
              <a:rPr lang="en-US" altLang="en-US" sz="1000" smtClean="0">
                <a:solidFill>
                  <a:schemeClr val="bg1"/>
                </a:solidFill>
                <a:effectLst/>
              </a:rPr>
              <a:pPr marL="0" indent="0" algn="ctr">
                <a:spcBef>
                  <a:spcPct val="0"/>
                </a:spcBef>
                <a:spcAft>
                  <a:spcPct val="0"/>
                </a:spcAft>
                <a:buNone/>
              </a:pPr>
              <a:t>50%</a:t>
            </a:fld>
            <a:endParaRPr lang="en-US" sz="1000">
              <a:solidFill>
                <a:schemeClr val="bg1"/>
              </a:solidFill>
            </a:endParaRPr>
          </a:p>
        </p:txBody>
      </p:sp>
      <p:sp>
        <p:nvSpPr>
          <p:cNvPr id="245" name="Text Placeholder 10">
            <a:extLst>
              <a:ext uri="{FF2B5EF4-FFF2-40B4-BE49-F238E27FC236}">
                <a16:creationId xmlns:a16="http://schemas.microsoft.com/office/drawing/2014/main" id="{0AD5E3A1-4DD8-F323-AFA6-65BFE2523F38}"/>
              </a:ext>
            </a:extLst>
          </p:cNvPr>
          <p:cNvSpPr txBox="1">
            <a:spLocks/>
          </p:cNvSpPr>
          <p:nvPr>
            <p:custDataLst>
              <p:tags r:id="rId35"/>
            </p:custDataLst>
          </p:nvPr>
        </p:nvSpPr>
        <p:spPr bwMode="auto">
          <a:xfrm>
            <a:off x="4929188" y="5908675"/>
            <a:ext cx="9921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3CDC266-985A-4985-876D-3AC3E134DB03}" type="datetime'Sh''''''''''rimp''''''s ''''''''(f''''''a''rmed'''')'''">
              <a:rPr lang="en-US" altLang="en-US" sz="1000" smtClean="0"/>
              <a:pPr marL="0" indent="0" algn="ctr">
                <a:spcBef>
                  <a:spcPct val="0"/>
                </a:spcBef>
                <a:spcAft>
                  <a:spcPct val="0"/>
                </a:spcAft>
                <a:buNone/>
              </a:pPr>
              <a:t>Shrimps (farmed)</a:t>
            </a:fld>
            <a:endParaRPr lang="en-US" sz="1000"/>
          </a:p>
        </p:txBody>
      </p:sp>
      <p:sp>
        <p:nvSpPr>
          <p:cNvPr id="204" name="Text Placeholder 10">
            <a:extLst>
              <a:ext uri="{FF2B5EF4-FFF2-40B4-BE49-F238E27FC236}">
                <a16:creationId xmlns:a16="http://schemas.microsoft.com/office/drawing/2014/main" id="{3C8E8C0D-C6BC-DE39-4079-D78ACF0D64E5}"/>
              </a:ext>
            </a:extLst>
          </p:cNvPr>
          <p:cNvSpPr txBox="1">
            <a:spLocks/>
          </p:cNvSpPr>
          <p:nvPr>
            <p:custDataLst>
              <p:tags r:id="rId36"/>
            </p:custDataLst>
          </p:nvPr>
        </p:nvSpPr>
        <p:spPr bwMode="gray">
          <a:xfrm>
            <a:off x="1177925" y="482282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5A3EE5F-33F2-4E13-882A-1C5483346C3B}" type="datetime'''''''''''''''''''5''''''''7''''''''''''%'''''''">
              <a:rPr lang="en-US" altLang="en-US" sz="1000" smtClean="0">
                <a:solidFill>
                  <a:schemeClr val="bg1"/>
                </a:solidFill>
                <a:effectLst/>
              </a:rPr>
              <a:pPr marL="0" indent="0" algn="ctr">
                <a:spcBef>
                  <a:spcPct val="0"/>
                </a:spcBef>
                <a:spcAft>
                  <a:spcPct val="0"/>
                </a:spcAft>
                <a:buNone/>
              </a:pPr>
              <a:t>57%</a:t>
            </a:fld>
            <a:endParaRPr lang="en-US" sz="1000">
              <a:solidFill>
                <a:schemeClr val="bg1"/>
              </a:solidFill>
            </a:endParaRPr>
          </a:p>
        </p:txBody>
      </p:sp>
      <p:sp>
        <p:nvSpPr>
          <p:cNvPr id="248" name="Text Placeholder 10">
            <a:extLst>
              <a:ext uri="{FF2B5EF4-FFF2-40B4-BE49-F238E27FC236}">
                <a16:creationId xmlns:a16="http://schemas.microsoft.com/office/drawing/2014/main" id="{9D614F33-074F-5856-42B6-49232093980D}"/>
              </a:ext>
            </a:extLst>
          </p:cNvPr>
          <p:cNvSpPr txBox="1">
            <a:spLocks/>
          </p:cNvSpPr>
          <p:nvPr>
            <p:custDataLst>
              <p:tags r:id="rId37"/>
            </p:custDataLst>
          </p:nvPr>
        </p:nvSpPr>
        <p:spPr bwMode="auto">
          <a:xfrm>
            <a:off x="6567488" y="5908675"/>
            <a:ext cx="4476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1FCEB00-540C-48EA-B83C-11943C897FED}" type="datetime'''''C''h''''''''''e''''''''''''e''''''''''se'''''''''''''''">
              <a:rPr lang="en-US" altLang="en-US" sz="1000" smtClean="0"/>
              <a:pPr marL="0" indent="0" algn="ctr">
                <a:spcBef>
                  <a:spcPct val="0"/>
                </a:spcBef>
                <a:spcAft>
                  <a:spcPct val="0"/>
                </a:spcAft>
                <a:buNone/>
              </a:pPr>
              <a:t>Cheese</a:t>
            </a:fld>
            <a:endParaRPr lang="en-US" sz="1000"/>
          </a:p>
        </p:txBody>
      </p:sp>
      <p:sp>
        <p:nvSpPr>
          <p:cNvPr id="217" name="Text Placeholder 10">
            <a:extLst>
              <a:ext uri="{FF2B5EF4-FFF2-40B4-BE49-F238E27FC236}">
                <a16:creationId xmlns:a16="http://schemas.microsoft.com/office/drawing/2014/main" id="{541C8F25-73CC-D7E2-264B-BA98C6D0B86E}"/>
              </a:ext>
            </a:extLst>
          </p:cNvPr>
          <p:cNvSpPr txBox="1">
            <a:spLocks/>
          </p:cNvSpPr>
          <p:nvPr>
            <p:custDataLst>
              <p:tags r:id="rId38"/>
            </p:custDataLst>
          </p:nvPr>
        </p:nvSpPr>
        <p:spPr bwMode="gray">
          <a:xfrm>
            <a:off x="8016875" y="564991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AE9952E-4CD2-41FC-A288-1CCAEF72BD86}" type="datetime'''''''''''''''5''''''9''''''''''''''''''%'''''''''">
              <a:rPr lang="en-US" altLang="en-US" sz="1000" smtClean="0">
                <a:solidFill>
                  <a:schemeClr val="bg1"/>
                </a:solidFill>
                <a:effectLst/>
              </a:rPr>
              <a:pPr marL="0" indent="0" algn="ctr">
                <a:spcBef>
                  <a:spcPct val="0"/>
                </a:spcBef>
                <a:spcAft>
                  <a:spcPct val="0"/>
                </a:spcAft>
                <a:buNone/>
              </a:pPr>
              <a:t>59%</a:t>
            </a:fld>
            <a:endParaRPr lang="en-US" sz="1000">
              <a:solidFill>
                <a:schemeClr val="bg1"/>
              </a:solidFill>
            </a:endParaRPr>
          </a:p>
        </p:txBody>
      </p:sp>
      <p:sp>
        <p:nvSpPr>
          <p:cNvPr id="251" name="Text Placeholder 10">
            <a:extLst>
              <a:ext uri="{FF2B5EF4-FFF2-40B4-BE49-F238E27FC236}">
                <a16:creationId xmlns:a16="http://schemas.microsoft.com/office/drawing/2014/main" id="{BA6B2F16-8BCF-08CE-D7D7-E0C762B86493}"/>
              </a:ext>
            </a:extLst>
          </p:cNvPr>
          <p:cNvSpPr txBox="1">
            <a:spLocks/>
          </p:cNvSpPr>
          <p:nvPr>
            <p:custDataLst>
              <p:tags r:id="rId39"/>
            </p:custDataLst>
          </p:nvPr>
        </p:nvSpPr>
        <p:spPr bwMode="auto">
          <a:xfrm>
            <a:off x="7754938" y="5908675"/>
            <a:ext cx="809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Fish (farmed)</a:t>
            </a:r>
            <a:endParaRPr lang="en-US" sz="1000"/>
          </a:p>
        </p:txBody>
      </p:sp>
      <p:sp>
        <p:nvSpPr>
          <p:cNvPr id="267" name="Text Placeholder 10">
            <a:extLst>
              <a:ext uri="{FF2B5EF4-FFF2-40B4-BE49-F238E27FC236}">
                <a16:creationId xmlns:a16="http://schemas.microsoft.com/office/drawing/2014/main" id="{BF31FF30-6DC9-C666-5E5B-5C5B18858FB8}"/>
              </a:ext>
            </a:extLst>
          </p:cNvPr>
          <p:cNvSpPr txBox="1">
            <a:spLocks/>
          </p:cNvSpPr>
          <p:nvPr>
            <p:custDataLst>
              <p:tags r:id="rId40"/>
            </p:custDataLst>
          </p:nvPr>
        </p:nvSpPr>
        <p:spPr bwMode="gray">
          <a:xfrm>
            <a:off x="1233488" y="2266950"/>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3D25C20-1A02-44F4-B66E-268AA948A62C}" type="datetime'''''''''9''''''''''9'''''''''''''''''''''''''">
              <a:rPr lang="en-US" altLang="en-US" sz="1000" smtClean="0"/>
              <a:pPr marL="0" indent="0" algn="ctr">
                <a:spcBef>
                  <a:spcPct val="0"/>
                </a:spcBef>
                <a:spcAft>
                  <a:spcPct val="0"/>
                </a:spcAft>
                <a:buNone/>
              </a:pPr>
              <a:t>99</a:t>
            </a:fld>
            <a:endParaRPr lang="en-US" sz="1000"/>
          </a:p>
        </p:txBody>
      </p:sp>
      <p:sp>
        <p:nvSpPr>
          <p:cNvPr id="215" name="Text Placeholder 10">
            <a:extLst>
              <a:ext uri="{FF2B5EF4-FFF2-40B4-BE49-F238E27FC236}">
                <a16:creationId xmlns:a16="http://schemas.microsoft.com/office/drawing/2014/main" id="{9876679D-98F9-FEF8-241A-DBA4FF9E59C6}"/>
              </a:ext>
            </a:extLst>
          </p:cNvPr>
          <p:cNvSpPr txBox="1">
            <a:spLocks/>
          </p:cNvSpPr>
          <p:nvPr>
            <p:custDataLst>
              <p:tags r:id="rId41"/>
            </p:custDataLst>
          </p:nvPr>
        </p:nvSpPr>
        <p:spPr bwMode="gray">
          <a:xfrm>
            <a:off x="6648450" y="55641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586E2CC-124F-4C01-8CFE-C09292D4C900}" type="datetime'''''''''''''5''''''''''''''''''''5''''%'''''''">
              <a:rPr lang="en-US" altLang="en-US" sz="1000" smtClean="0">
                <a:solidFill>
                  <a:schemeClr val="bg1"/>
                </a:solidFill>
                <a:effectLst/>
              </a:rPr>
              <a:pPr marL="0" indent="0" algn="ctr">
                <a:spcBef>
                  <a:spcPct val="0"/>
                </a:spcBef>
                <a:spcAft>
                  <a:spcPct val="0"/>
                </a:spcAft>
                <a:buNone/>
              </a:pPr>
              <a:t>55%</a:t>
            </a:fld>
            <a:endParaRPr lang="en-US" sz="1000">
              <a:solidFill>
                <a:schemeClr val="bg1"/>
              </a:solidFill>
            </a:endParaRPr>
          </a:p>
        </p:txBody>
      </p:sp>
      <p:sp>
        <p:nvSpPr>
          <p:cNvPr id="297" name="Text Placeholder 10">
            <a:extLst>
              <a:ext uri="{FF2B5EF4-FFF2-40B4-BE49-F238E27FC236}">
                <a16:creationId xmlns:a16="http://schemas.microsoft.com/office/drawing/2014/main" id="{B3790449-6E05-7E6A-E31B-4E6E5259E6F6}"/>
              </a:ext>
            </a:extLst>
          </p:cNvPr>
          <p:cNvSpPr txBox="1">
            <a:spLocks/>
          </p:cNvSpPr>
          <p:nvPr>
            <p:custDataLst>
              <p:tags r:id="rId42"/>
            </p:custDataLst>
          </p:nvPr>
        </p:nvSpPr>
        <p:spPr bwMode="gray">
          <a:xfrm>
            <a:off x="3968750" y="454342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9CCC55C-E760-4856-A361-DAEB05B78B28}" type="datetime'''''''''''''''''''33'''''''''''''''''''''''">
              <a:rPr lang="en-US" altLang="en-US" sz="1000" smtClean="0"/>
              <a:pPr marL="0" indent="0" algn="ctr">
                <a:spcBef>
                  <a:spcPct val="0"/>
                </a:spcBef>
                <a:spcAft>
                  <a:spcPct val="0"/>
                </a:spcAft>
                <a:buNone/>
              </a:pPr>
              <a:t>33</a:t>
            </a:fld>
            <a:endParaRPr lang="en-US" sz="1000"/>
          </a:p>
        </p:txBody>
      </p:sp>
      <p:sp useBgFill="1">
        <p:nvSpPr>
          <p:cNvPr id="320" name="Text Placeholder 10">
            <a:extLst>
              <a:ext uri="{FF2B5EF4-FFF2-40B4-BE49-F238E27FC236}">
                <a16:creationId xmlns:a16="http://schemas.microsoft.com/office/drawing/2014/main" id="{8D18CF61-DEA1-2081-29D8-F5A49BD84965}"/>
              </a:ext>
            </a:extLst>
          </p:cNvPr>
          <p:cNvSpPr txBox="1">
            <a:spLocks/>
          </p:cNvSpPr>
          <p:nvPr>
            <p:custDataLst>
              <p:tags r:id="rId43"/>
            </p:custDataLst>
          </p:nvPr>
        </p:nvSpPr>
        <p:spPr bwMode="gray">
          <a:xfrm>
            <a:off x="5337175" y="4764088"/>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AB5A82D-B699-4947-A5C2-F79ECCDB9B57}" type="datetime'''2''''''''''''''''''''''''''''''''''''''''''''''''7'''">
              <a:rPr lang="en-US" altLang="en-US" sz="1000" smtClean="0">
                <a:effectLst/>
              </a:rPr>
              <a:pPr marL="0" indent="0" algn="ctr">
                <a:spcBef>
                  <a:spcPct val="0"/>
                </a:spcBef>
                <a:spcAft>
                  <a:spcPct val="0"/>
                </a:spcAft>
                <a:buNone/>
              </a:pPr>
              <a:t>27</a:t>
            </a:fld>
            <a:endParaRPr lang="en-US" sz="1000"/>
          </a:p>
        </p:txBody>
      </p:sp>
      <p:sp>
        <p:nvSpPr>
          <p:cNvPr id="331" name="Text Placeholder 10">
            <a:extLst>
              <a:ext uri="{FF2B5EF4-FFF2-40B4-BE49-F238E27FC236}">
                <a16:creationId xmlns:a16="http://schemas.microsoft.com/office/drawing/2014/main" id="{475B2EBB-3639-D19E-B6DB-17C7E57E175D}"/>
              </a:ext>
            </a:extLst>
          </p:cNvPr>
          <p:cNvSpPr txBox="1">
            <a:spLocks/>
          </p:cNvSpPr>
          <p:nvPr>
            <p:custDataLst>
              <p:tags r:id="rId44"/>
            </p:custDataLst>
          </p:nvPr>
        </p:nvSpPr>
        <p:spPr bwMode="gray">
          <a:xfrm>
            <a:off x="6704013" y="48672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A3BB703-D366-4F35-A5B1-7BE70D5D2ABC}" type="datetime'''''''''''''''''''''24'''''''''''''''''''''''''''">
              <a:rPr lang="en-US" altLang="en-US" sz="1000" smtClean="0"/>
              <a:pPr marL="0" indent="0" algn="ctr">
                <a:spcBef>
                  <a:spcPct val="0"/>
                </a:spcBef>
                <a:spcAft>
                  <a:spcPct val="0"/>
                </a:spcAft>
                <a:buNone/>
              </a:pPr>
              <a:t>24</a:t>
            </a:fld>
            <a:endParaRPr lang="en-US" sz="1000"/>
          </a:p>
        </p:txBody>
      </p:sp>
      <p:sp>
        <p:nvSpPr>
          <p:cNvPr id="343" name="Text Placeholder 10">
            <a:extLst>
              <a:ext uri="{FF2B5EF4-FFF2-40B4-BE49-F238E27FC236}">
                <a16:creationId xmlns:a16="http://schemas.microsoft.com/office/drawing/2014/main" id="{47B2A740-04CB-4140-27AE-429C9B75E716}"/>
              </a:ext>
            </a:extLst>
          </p:cNvPr>
          <p:cNvSpPr txBox="1">
            <a:spLocks/>
          </p:cNvSpPr>
          <p:nvPr>
            <p:custDataLst>
              <p:tags r:id="rId45"/>
            </p:custDataLst>
          </p:nvPr>
        </p:nvSpPr>
        <p:spPr bwMode="gray">
          <a:xfrm>
            <a:off x="8072438" y="5219700"/>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0DF2FE8-954D-404B-876B-2385B470044E}" type="datetime'''''''''''1''''''''''''''''''''''4'''''''''''''''''''''">
              <a:rPr lang="en-US" altLang="en-US" sz="1000" smtClean="0"/>
              <a:pPr marL="0" indent="0" algn="ctr">
                <a:spcBef>
                  <a:spcPct val="0"/>
                </a:spcBef>
                <a:spcAft>
                  <a:spcPct val="0"/>
                </a:spcAft>
                <a:buNone/>
              </a:pPr>
              <a:t>14</a:t>
            </a:fld>
            <a:endParaRPr lang="en-US" sz="1000"/>
          </a:p>
        </p:txBody>
      </p:sp>
      <p:sp>
        <p:nvSpPr>
          <p:cNvPr id="287" name="Text Placeholder 10">
            <a:extLst>
              <a:ext uri="{FF2B5EF4-FFF2-40B4-BE49-F238E27FC236}">
                <a16:creationId xmlns:a16="http://schemas.microsoft.com/office/drawing/2014/main" id="{7ED3F1AA-654C-F301-F3E3-6CD273E6D3E4}"/>
              </a:ext>
            </a:extLst>
          </p:cNvPr>
          <p:cNvSpPr txBox="1">
            <a:spLocks/>
          </p:cNvSpPr>
          <p:nvPr>
            <p:custDataLst>
              <p:tags r:id="rId46"/>
            </p:custDataLst>
          </p:nvPr>
        </p:nvSpPr>
        <p:spPr bwMode="gray">
          <a:xfrm>
            <a:off x="2601913" y="4321175"/>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AE7B22C-2314-445D-A4CB-13F63ED9EBF4}" type="datetime'''''''''''''''''''''4''''''''''''''0'''''''''''''''''">
              <a:rPr lang="en-US" altLang="en-US" sz="1000" smtClean="0"/>
              <a:pPr marL="0" indent="0" algn="ctr">
                <a:spcBef>
                  <a:spcPct val="0"/>
                </a:spcBef>
                <a:spcAft>
                  <a:spcPct val="0"/>
                </a:spcAft>
                <a:buNone/>
              </a:pPr>
              <a:t>40</a:t>
            </a:fld>
            <a:endParaRPr lang="en-US" sz="1000"/>
          </a:p>
        </p:txBody>
      </p:sp>
      <p:sp>
        <p:nvSpPr>
          <p:cNvPr id="525" name="Rectangle 524">
            <a:extLst>
              <a:ext uri="{FF2B5EF4-FFF2-40B4-BE49-F238E27FC236}">
                <a16:creationId xmlns:a16="http://schemas.microsoft.com/office/drawing/2014/main" id="{763F3AA7-EF9A-8AFB-BBB2-D2120178AF64}"/>
              </a:ext>
            </a:extLst>
          </p:cNvPr>
          <p:cNvSpPr/>
          <p:nvPr/>
        </p:nvSpPr>
        <p:spPr bwMode="gray">
          <a:xfrm>
            <a:off x="6904288" y="2060574"/>
            <a:ext cx="1895264" cy="174664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 name="Title 3">
            <a:extLst>
              <a:ext uri="{FF2B5EF4-FFF2-40B4-BE49-F238E27FC236}">
                <a16:creationId xmlns:a16="http://schemas.microsoft.com/office/drawing/2014/main" id="{9167DF2C-2856-0DB8-93A9-3EAF318FB9E7}"/>
              </a:ext>
            </a:extLst>
          </p:cNvPr>
          <p:cNvSpPr>
            <a:spLocks noGrp="1"/>
          </p:cNvSpPr>
          <p:nvPr>
            <p:ph type="title"/>
          </p:nvPr>
        </p:nvSpPr>
        <p:spPr/>
        <p:txBody>
          <a:bodyPr vert="horz">
            <a:noAutofit/>
          </a:bodyPr>
          <a:lstStyle/>
          <a:p>
            <a:r>
              <a:rPr lang="en-US">
                <a:solidFill>
                  <a:srgbClr val="000000"/>
                </a:solidFill>
                <a:latin typeface="Arial"/>
                <a:cs typeface="Arial"/>
              </a:rPr>
              <a:t>O</a:t>
            </a:r>
            <a:r>
              <a:rPr lang="en-US" b="1">
                <a:solidFill>
                  <a:srgbClr val="000000"/>
                </a:solidFill>
                <a:latin typeface="Arial"/>
                <a:cs typeface="Arial"/>
              </a:rPr>
              <a:t>f all animal protein sources, beef has the highest carbon footprint, mainly due to high methane emissions</a:t>
            </a:r>
            <a:endParaRPr lang="en-US"/>
          </a:p>
        </p:txBody>
      </p:sp>
      <p:sp>
        <p:nvSpPr>
          <p:cNvPr id="2" name="btfpNotesBox292759">
            <a:extLst>
              <a:ext uri="{FF2B5EF4-FFF2-40B4-BE49-F238E27FC236}">
                <a16:creationId xmlns:a16="http://schemas.microsoft.com/office/drawing/2014/main" id="{67F252B0-ED74-AD62-CA9D-568178694A73}"/>
              </a:ext>
            </a:extLst>
          </p:cNvPr>
          <p:cNvSpPr txBox="1"/>
          <p:nvPr>
            <p:custDataLst>
              <p:tags r:id="rId47"/>
            </p:custDataLst>
          </p:nvPr>
        </p:nvSpPr>
        <p:spPr bwMode="gray">
          <a:xfrm>
            <a:off x="329184" y="6419088"/>
            <a:ext cx="9681903" cy="369332"/>
          </a:xfrm>
          <a:prstGeom prst="rect">
            <a:avLst/>
          </a:prstGeom>
          <a:noFill/>
        </p:spPr>
        <p:txBody>
          <a:bodyPr vert="horz" wrap="square" lIns="0" tIns="0" rIns="0" bIns="0" rtlCol="0" anchor="b">
            <a:spAutoFit/>
          </a:bodyPr>
          <a:lstStyle/>
          <a:p>
            <a:pPr marL="0" indent="0">
              <a:spcBef>
                <a:spcPts val="0"/>
              </a:spcBef>
              <a:buNone/>
            </a:pPr>
            <a:r>
              <a:rPr lang="en-US" sz="800" baseline="30000">
                <a:solidFill>
                  <a:srgbClr val="000000"/>
                </a:solidFill>
              </a:rPr>
              <a:t>1 </a:t>
            </a:r>
            <a:r>
              <a:rPr lang="en-US" sz="800">
                <a:solidFill>
                  <a:srgbClr val="000000"/>
                </a:solidFill>
              </a:rPr>
              <a:t>Including negligible Scope 2 emissions for farm operations.</a:t>
            </a:r>
          </a:p>
          <a:p>
            <a:pPr marL="0" indent="0">
              <a:spcBef>
                <a:spcPts val="0"/>
              </a:spcBef>
              <a:buNone/>
            </a:pPr>
            <a:r>
              <a:rPr lang="en-US" sz="800">
                <a:solidFill>
                  <a:srgbClr val="000000"/>
                </a:solidFill>
              </a:rPr>
              <a:t>Sources: Rosado &amp; </a:t>
            </a:r>
            <a:r>
              <a:rPr lang="en-US" sz="800" err="1">
                <a:solidFill>
                  <a:srgbClr val="000000"/>
                </a:solidFill>
              </a:rPr>
              <a:t>Roser</a:t>
            </a:r>
            <a:r>
              <a:rPr lang="en-US" sz="800">
                <a:solidFill>
                  <a:srgbClr val="000000"/>
                </a:solidFill>
              </a:rPr>
              <a:t>, </a:t>
            </a:r>
            <a:r>
              <a:rPr lang="en-US" sz="800">
                <a:solidFill>
                  <a:srgbClr val="000000"/>
                </a:solidFill>
                <a:hlinkClick r:id="rId68"/>
              </a:rPr>
              <a:t>Environmental Impacts of Food Production </a:t>
            </a:r>
            <a:r>
              <a:rPr lang="en-US" sz="800">
                <a:solidFill>
                  <a:srgbClr val="000000"/>
                </a:solidFill>
              </a:rPr>
              <a:t>(2022); Science, </a:t>
            </a:r>
            <a:r>
              <a:rPr lang="en-US" sz="800">
                <a:solidFill>
                  <a:srgbClr val="000000"/>
                </a:solidFill>
                <a:hlinkClick r:id="rId69"/>
              </a:rPr>
              <a:t>Reducing Food’s Impact Through Producers and Consumers</a:t>
            </a:r>
            <a:r>
              <a:rPr lang="en-US" sz="800">
                <a:solidFill>
                  <a:srgbClr val="000000"/>
                </a:solidFill>
              </a:rPr>
              <a:t> (2018).</a:t>
            </a:r>
          </a:p>
          <a:p>
            <a:r>
              <a:rPr lang="en-US" sz="800">
                <a:solidFill>
                  <a:srgbClr val="000000"/>
                </a:solidFill>
              </a:rPr>
              <a:t>Credit: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Nadine </a:t>
            </a:r>
            <a:r>
              <a:rPr lang="en-US" sz="800" err="1">
                <a:latin typeface="Arial"/>
                <a:cs typeface="Arial"/>
              </a:rPr>
              <a:t>Palmowski</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70"/>
              </a:rPr>
              <a:t>Gernot Wagner</a:t>
            </a:r>
            <a:r>
              <a:rPr lang="en-US" sz="800"/>
              <a:t>. </a:t>
            </a:r>
            <a:r>
              <a:rPr lang="en-US" sz="800">
                <a:hlinkClick r:id="rId71"/>
              </a:rPr>
              <a:t>Share with attribution</a:t>
            </a:r>
            <a:r>
              <a:rPr lang="en-US" sz="800"/>
              <a:t>: </a:t>
            </a:r>
            <a:r>
              <a:rPr lang="en-US" sz="800" err="1"/>
              <a:t>Sayn</a:t>
            </a:r>
            <a:r>
              <a:rPr lang="en-US" sz="800"/>
              <a:t>-Wittgenstein </a:t>
            </a:r>
            <a:r>
              <a:rPr lang="en-US" sz="800" i="1"/>
              <a:t>et al., </a:t>
            </a:r>
            <a:r>
              <a:rPr lang="en-US" sz="800"/>
              <a:t>"</a:t>
            </a:r>
            <a:r>
              <a:rPr lang="en-US" sz="800">
                <a:hlinkClick r:id="rId72"/>
              </a:rPr>
              <a:t>Reconsidering Proteins</a:t>
            </a:r>
            <a:r>
              <a:rPr lang="en-US" sz="800"/>
              <a:t>" (6 October 2025).</a:t>
            </a:r>
            <a:endParaRPr lang="en-US" sz="800">
              <a:solidFill>
                <a:srgbClr val="000000"/>
              </a:solidFill>
            </a:endParaRPr>
          </a:p>
        </p:txBody>
      </p:sp>
      <p:sp>
        <p:nvSpPr>
          <p:cNvPr id="33" name="Rectangle 32">
            <a:extLst>
              <a:ext uri="{FF2B5EF4-FFF2-40B4-BE49-F238E27FC236}">
                <a16:creationId xmlns:a16="http://schemas.microsoft.com/office/drawing/2014/main" id="{FFAF15A8-52FA-B546-1923-1326AB18D861}"/>
              </a:ext>
            </a:extLst>
          </p:cNvPr>
          <p:cNvSpPr/>
          <p:nvPr>
            <p:custDataLst>
              <p:tags r:id="rId48"/>
            </p:custDataLst>
          </p:nvPr>
        </p:nvSpPr>
        <p:spPr bwMode="auto">
          <a:xfrm>
            <a:off x="7008813" y="2147888"/>
            <a:ext cx="214313" cy="160338"/>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 name="Rectangle 33">
            <a:extLst>
              <a:ext uri="{FF2B5EF4-FFF2-40B4-BE49-F238E27FC236}">
                <a16:creationId xmlns:a16="http://schemas.microsoft.com/office/drawing/2014/main" id="{F212872A-B614-E1FD-1146-F360C12ACCCB}"/>
              </a:ext>
            </a:extLst>
          </p:cNvPr>
          <p:cNvSpPr/>
          <p:nvPr>
            <p:custDataLst>
              <p:tags r:id="rId49"/>
            </p:custDataLst>
          </p:nvPr>
        </p:nvSpPr>
        <p:spPr bwMode="auto">
          <a:xfrm>
            <a:off x="7008813" y="2381250"/>
            <a:ext cx="214313" cy="160338"/>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5" name="Rectangle 34">
            <a:extLst>
              <a:ext uri="{FF2B5EF4-FFF2-40B4-BE49-F238E27FC236}">
                <a16:creationId xmlns:a16="http://schemas.microsoft.com/office/drawing/2014/main" id="{D5BC184F-E460-D4EF-F5C1-2D45A8D828FC}"/>
              </a:ext>
            </a:extLst>
          </p:cNvPr>
          <p:cNvSpPr/>
          <p:nvPr>
            <p:custDataLst>
              <p:tags r:id="rId50"/>
            </p:custDataLst>
          </p:nvPr>
        </p:nvSpPr>
        <p:spPr bwMode="auto">
          <a:xfrm>
            <a:off x="7008813" y="2614613"/>
            <a:ext cx="214313" cy="160338"/>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 name="Rectangle 35">
            <a:extLst>
              <a:ext uri="{FF2B5EF4-FFF2-40B4-BE49-F238E27FC236}">
                <a16:creationId xmlns:a16="http://schemas.microsoft.com/office/drawing/2014/main" id="{8858A996-A657-8ED8-01C3-038944E986F4}"/>
              </a:ext>
            </a:extLst>
          </p:cNvPr>
          <p:cNvSpPr/>
          <p:nvPr>
            <p:custDataLst>
              <p:tags r:id="rId51"/>
            </p:custDataLst>
          </p:nvPr>
        </p:nvSpPr>
        <p:spPr bwMode="auto">
          <a:xfrm>
            <a:off x="7008813" y="2847975"/>
            <a:ext cx="214313" cy="160338"/>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 name="Rectangle 36">
            <a:extLst>
              <a:ext uri="{FF2B5EF4-FFF2-40B4-BE49-F238E27FC236}">
                <a16:creationId xmlns:a16="http://schemas.microsoft.com/office/drawing/2014/main" id="{C2A05403-0985-B881-7F4F-319AA08424F9}"/>
              </a:ext>
            </a:extLst>
          </p:cNvPr>
          <p:cNvSpPr/>
          <p:nvPr>
            <p:custDataLst>
              <p:tags r:id="rId52"/>
            </p:custDataLst>
          </p:nvPr>
        </p:nvSpPr>
        <p:spPr bwMode="auto">
          <a:xfrm>
            <a:off x="7008813" y="3081338"/>
            <a:ext cx="214313" cy="160338"/>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 name="Rectangle 37">
            <a:extLst>
              <a:ext uri="{FF2B5EF4-FFF2-40B4-BE49-F238E27FC236}">
                <a16:creationId xmlns:a16="http://schemas.microsoft.com/office/drawing/2014/main" id="{D6032D71-0C4C-DE69-369D-9CD30772B2F6}"/>
              </a:ext>
            </a:extLst>
          </p:cNvPr>
          <p:cNvSpPr/>
          <p:nvPr>
            <p:custDataLst>
              <p:tags r:id="rId53"/>
            </p:custDataLst>
          </p:nvPr>
        </p:nvSpPr>
        <p:spPr bwMode="auto">
          <a:xfrm>
            <a:off x="7008813" y="3314700"/>
            <a:ext cx="214313" cy="160338"/>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2" name="Rectangle 61">
            <a:extLst>
              <a:ext uri="{FF2B5EF4-FFF2-40B4-BE49-F238E27FC236}">
                <a16:creationId xmlns:a16="http://schemas.microsoft.com/office/drawing/2014/main" id="{D03B2A96-F71E-EE25-7F2B-A078458A3DF4}"/>
              </a:ext>
            </a:extLst>
          </p:cNvPr>
          <p:cNvSpPr/>
          <p:nvPr>
            <p:custDataLst>
              <p:tags r:id="rId54"/>
            </p:custDataLst>
          </p:nvPr>
        </p:nvSpPr>
        <p:spPr bwMode="auto">
          <a:xfrm>
            <a:off x="7008813" y="3548063"/>
            <a:ext cx="214313" cy="160338"/>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1" name="Text Placeholder 10">
            <a:extLst>
              <a:ext uri="{FF2B5EF4-FFF2-40B4-BE49-F238E27FC236}">
                <a16:creationId xmlns:a16="http://schemas.microsoft.com/office/drawing/2014/main" id="{D4D8B2BB-23B9-0B4F-40B5-7A10234C1B12}"/>
              </a:ext>
            </a:extLst>
          </p:cNvPr>
          <p:cNvSpPr txBox="1">
            <a:spLocks/>
          </p:cNvSpPr>
          <p:nvPr>
            <p:custDataLst>
              <p:tags r:id="rId55"/>
            </p:custDataLst>
          </p:nvPr>
        </p:nvSpPr>
        <p:spPr bwMode="auto">
          <a:xfrm>
            <a:off x="7273924" y="2143125"/>
            <a:ext cx="355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5443416-2936-4199-9652-6924E345AB0F}" type="datetime'''''''''F''''''''''''''''''''''''''''''''a''''''r''m'''''''">
              <a:rPr lang="en-US" altLang="en-US" sz="1200" smtClean="0"/>
              <a:pPr marL="0" indent="0">
                <a:spcBef>
                  <a:spcPct val="0"/>
                </a:spcBef>
                <a:spcAft>
                  <a:spcPct val="0"/>
                </a:spcAft>
                <a:buNone/>
              </a:pPr>
              <a:t>Farm</a:t>
            </a:fld>
            <a:endParaRPr lang="en-US" sz="1200"/>
          </a:p>
        </p:txBody>
      </p:sp>
      <p:sp>
        <p:nvSpPr>
          <p:cNvPr id="28" name="Text Placeholder 10">
            <a:extLst>
              <a:ext uri="{FF2B5EF4-FFF2-40B4-BE49-F238E27FC236}">
                <a16:creationId xmlns:a16="http://schemas.microsoft.com/office/drawing/2014/main" id="{3F6A6EE0-7F4C-A135-FFEA-C208996E4C44}"/>
              </a:ext>
            </a:extLst>
          </p:cNvPr>
          <p:cNvSpPr txBox="1">
            <a:spLocks/>
          </p:cNvSpPr>
          <p:nvPr>
            <p:custDataLst>
              <p:tags r:id="rId56"/>
            </p:custDataLst>
          </p:nvPr>
        </p:nvSpPr>
        <p:spPr bwMode="auto">
          <a:xfrm>
            <a:off x="7273925" y="2376488"/>
            <a:ext cx="649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Land use</a:t>
            </a:r>
            <a:endParaRPr lang="en-US" sz="1200"/>
          </a:p>
        </p:txBody>
      </p:sp>
      <p:sp>
        <p:nvSpPr>
          <p:cNvPr id="26" name="Text Placeholder 10">
            <a:extLst>
              <a:ext uri="{FF2B5EF4-FFF2-40B4-BE49-F238E27FC236}">
                <a16:creationId xmlns:a16="http://schemas.microsoft.com/office/drawing/2014/main" id="{0C3EB279-FC6D-AB5D-EDFB-2CE6A4E44599}"/>
              </a:ext>
            </a:extLst>
          </p:cNvPr>
          <p:cNvSpPr txBox="1">
            <a:spLocks/>
          </p:cNvSpPr>
          <p:nvPr>
            <p:custDataLst>
              <p:tags r:id="rId57"/>
            </p:custDataLst>
          </p:nvPr>
        </p:nvSpPr>
        <p:spPr bwMode="auto">
          <a:xfrm>
            <a:off x="7273925" y="2609850"/>
            <a:ext cx="4810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7AC3BB9-55D1-4DD5-9AD0-30810E1162B8}" type="datetime'''''L''o''''''''''s''''''''s''e''''''s'''''''">
              <a:rPr lang="en-US" altLang="en-US" sz="1200" smtClean="0">
                <a:effectLst/>
              </a:rPr>
              <a:pPr marL="0" indent="0">
                <a:spcBef>
                  <a:spcPct val="0"/>
                </a:spcBef>
                <a:spcAft>
                  <a:spcPct val="0"/>
                </a:spcAft>
                <a:buNone/>
              </a:pPr>
              <a:t>Losses</a:t>
            </a:fld>
            <a:endParaRPr lang="en-US" sz="1200"/>
          </a:p>
        </p:txBody>
      </p:sp>
      <p:sp>
        <p:nvSpPr>
          <p:cNvPr id="29" name="Text Placeholder 10">
            <a:extLst>
              <a:ext uri="{FF2B5EF4-FFF2-40B4-BE49-F238E27FC236}">
                <a16:creationId xmlns:a16="http://schemas.microsoft.com/office/drawing/2014/main" id="{BD334C3B-4EFE-1737-2C08-A4EB0BBB65A8}"/>
              </a:ext>
            </a:extLst>
          </p:cNvPr>
          <p:cNvSpPr txBox="1">
            <a:spLocks/>
          </p:cNvSpPr>
          <p:nvPr>
            <p:custDataLst>
              <p:tags r:id="rId58"/>
            </p:custDataLst>
          </p:nvPr>
        </p:nvSpPr>
        <p:spPr bwMode="auto">
          <a:xfrm>
            <a:off x="7273924" y="2843213"/>
            <a:ext cx="8524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Animal feed</a:t>
            </a:r>
            <a:endParaRPr lang="en-US" sz="1200"/>
          </a:p>
        </p:txBody>
      </p:sp>
      <p:sp>
        <p:nvSpPr>
          <p:cNvPr id="25" name="Text Placeholder 10">
            <a:extLst>
              <a:ext uri="{FF2B5EF4-FFF2-40B4-BE49-F238E27FC236}">
                <a16:creationId xmlns:a16="http://schemas.microsoft.com/office/drawing/2014/main" id="{58A8981A-858B-E5F1-5EFC-79D434CDB104}"/>
              </a:ext>
            </a:extLst>
          </p:cNvPr>
          <p:cNvSpPr txBox="1">
            <a:spLocks/>
          </p:cNvSpPr>
          <p:nvPr>
            <p:custDataLst>
              <p:tags r:id="rId59"/>
            </p:custDataLst>
          </p:nvPr>
        </p:nvSpPr>
        <p:spPr bwMode="auto">
          <a:xfrm>
            <a:off x="7273924" y="3076575"/>
            <a:ext cx="7508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70F1C04-57E1-48FA-9798-76DA1CA7DCB2}" type="datetime'''''''P''''r''''o''ce''''''''ssi''''n''''''''''''''''''''g'''">
              <a:rPr lang="en-US" altLang="en-US" sz="1200" smtClean="0">
                <a:effectLst/>
              </a:rPr>
              <a:pPr marL="0" indent="0">
                <a:spcBef>
                  <a:spcPct val="0"/>
                </a:spcBef>
                <a:spcAft>
                  <a:spcPct val="0"/>
                </a:spcAft>
                <a:buNone/>
              </a:pPr>
              <a:t>Processing</a:t>
            </a:fld>
            <a:endParaRPr lang="en-US" sz="1200"/>
          </a:p>
        </p:txBody>
      </p:sp>
      <p:sp>
        <p:nvSpPr>
          <p:cNvPr id="27" name="Text Placeholder 10">
            <a:extLst>
              <a:ext uri="{FF2B5EF4-FFF2-40B4-BE49-F238E27FC236}">
                <a16:creationId xmlns:a16="http://schemas.microsoft.com/office/drawing/2014/main" id="{6BEC2BD1-4A84-DF12-5860-D6901129976F}"/>
              </a:ext>
            </a:extLst>
          </p:cNvPr>
          <p:cNvSpPr txBox="1">
            <a:spLocks/>
          </p:cNvSpPr>
          <p:nvPr>
            <p:custDataLst>
              <p:tags r:id="rId60"/>
            </p:custDataLst>
          </p:nvPr>
        </p:nvSpPr>
        <p:spPr bwMode="auto">
          <a:xfrm>
            <a:off x="7273925" y="3309938"/>
            <a:ext cx="6445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D5F09F4-0EF4-447C-9790-F6365DE76E9C}" type="datetime'''''''''''''''''T''r''''a''''n''''''sp''o''''''r''''''''t'''''">
              <a:rPr lang="en-US" altLang="en-US" sz="1200" smtClean="0">
                <a:effectLst/>
              </a:rPr>
              <a:pPr marL="0" indent="0">
                <a:spcBef>
                  <a:spcPct val="0"/>
                </a:spcBef>
                <a:spcAft>
                  <a:spcPct val="0"/>
                </a:spcAft>
                <a:buNone/>
              </a:pPr>
              <a:t>Transport</a:t>
            </a:fld>
            <a:endParaRPr lang="en-US" sz="1200"/>
          </a:p>
        </p:txBody>
      </p:sp>
      <p:sp>
        <p:nvSpPr>
          <p:cNvPr id="45" name="Text Placeholder 10">
            <a:extLst>
              <a:ext uri="{FF2B5EF4-FFF2-40B4-BE49-F238E27FC236}">
                <a16:creationId xmlns:a16="http://schemas.microsoft.com/office/drawing/2014/main" id="{16B67266-808E-FE4B-F56E-0E312D97687F}"/>
              </a:ext>
            </a:extLst>
          </p:cNvPr>
          <p:cNvSpPr txBox="1">
            <a:spLocks/>
          </p:cNvSpPr>
          <p:nvPr>
            <p:custDataLst>
              <p:tags r:id="rId61"/>
            </p:custDataLst>
          </p:nvPr>
        </p:nvSpPr>
        <p:spPr bwMode="auto">
          <a:xfrm>
            <a:off x="7273925" y="3543300"/>
            <a:ext cx="423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FEF8D7A-9E3D-4A97-8C86-3E7A04A69793}" type="datetime'''''Ot''''''''''''''''''''h''e''''r'''''''' '''''">
              <a:rPr lang="en-US" altLang="en-US" sz="1200" smtClean="0"/>
              <a:pPr marL="0" indent="0">
                <a:spcBef>
                  <a:spcPct val="0"/>
                </a:spcBef>
                <a:spcAft>
                  <a:spcPct val="0"/>
                </a:spcAft>
                <a:buNone/>
              </a:pPr>
              <a:t>Other </a:t>
            </a:fld>
            <a:endParaRPr lang="en-US" sz="1200"/>
          </a:p>
        </p:txBody>
      </p:sp>
      <p:sp>
        <p:nvSpPr>
          <p:cNvPr id="59" name="Rectangular Callout 58">
            <a:extLst>
              <a:ext uri="{FF2B5EF4-FFF2-40B4-BE49-F238E27FC236}">
                <a16:creationId xmlns:a16="http://schemas.microsoft.com/office/drawing/2014/main" id="{DBAB31DE-97F1-65A2-8F14-0EE6B1B343BF}"/>
              </a:ext>
            </a:extLst>
          </p:cNvPr>
          <p:cNvSpPr/>
          <p:nvPr/>
        </p:nvSpPr>
        <p:spPr bwMode="gray">
          <a:xfrm rot="5203005">
            <a:off x="3216275" y="3895725"/>
            <a:ext cx="134938" cy="298450"/>
          </a:xfrm>
          <a:prstGeom prst="wedgeRectCallout">
            <a:avLst>
              <a:gd name="adj1" fmla="val 1140748"/>
              <a:gd name="adj2" fmla="val -146279"/>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endParaRPr lang="en-US" sz="1000">
              <a:solidFill>
                <a:schemeClr val="bg1"/>
              </a:solidFill>
              <a:latin typeface="Arial"/>
            </a:endParaRPr>
          </a:p>
        </p:txBody>
      </p:sp>
      <p:sp>
        <p:nvSpPr>
          <p:cNvPr id="60" name="Rectangular Callout 59">
            <a:extLst>
              <a:ext uri="{FF2B5EF4-FFF2-40B4-BE49-F238E27FC236}">
                <a16:creationId xmlns:a16="http://schemas.microsoft.com/office/drawing/2014/main" id="{BF5D2234-8CDC-0191-BD23-3CE27F37E4C8}"/>
              </a:ext>
            </a:extLst>
          </p:cNvPr>
          <p:cNvSpPr/>
          <p:nvPr/>
        </p:nvSpPr>
        <p:spPr bwMode="gray">
          <a:xfrm>
            <a:off x="2188308" y="3500438"/>
            <a:ext cx="1808163" cy="630238"/>
          </a:xfrm>
          <a:prstGeom prst="wedgeRectCallout">
            <a:avLst>
              <a:gd name="adj1" fmla="val -80724"/>
              <a:gd name="adj2" fmla="val 61188"/>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50">
                <a:solidFill>
                  <a:schemeClr val="bg1"/>
                </a:solidFill>
                <a:latin typeface="Arial"/>
              </a:rPr>
              <a:t>Methane emissions from cattle represent ~</a:t>
            </a:r>
            <a:r>
              <a:rPr lang="en-US" sz="1050" b="1">
                <a:solidFill>
                  <a:schemeClr val="bg1"/>
                </a:solidFill>
                <a:latin typeface="Arial"/>
              </a:rPr>
              <a:t>55%-65% of beef’s carbon footprint</a:t>
            </a:r>
          </a:p>
        </p:txBody>
      </p:sp>
      <p:grpSp>
        <p:nvGrpSpPr>
          <p:cNvPr id="7" name="btfpColumnHeaderBox223027">
            <a:extLst>
              <a:ext uri="{FF2B5EF4-FFF2-40B4-BE49-F238E27FC236}">
                <a16:creationId xmlns:a16="http://schemas.microsoft.com/office/drawing/2014/main" id="{AAB2F59F-787A-BDCD-200C-D1FC84F0198A}"/>
              </a:ext>
            </a:extLst>
          </p:cNvPr>
          <p:cNvGrpSpPr/>
          <p:nvPr>
            <p:custDataLst>
              <p:tags r:id="rId62"/>
            </p:custDataLst>
          </p:nvPr>
        </p:nvGrpSpPr>
        <p:grpSpPr>
          <a:xfrm>
            <a:off x="330199" y="1453896"/>
            <a:ext cx="8513167" cy="322263"/>
            <a:chOff x="6366272" y="1266916"/>
            <a:chExt cx="2477492" cy="322081"/>
          </a:xfrm>
        </p:grpSpPr>
        <p:sp>
          <p:nvSpPr>
            <p:cNvPr id="10" name="btfpColumnHeaderBoxText223027">
              <a:extLst>
                <a:ext uri="{FF2B5EF4-FFF2-40B4-BE49-F238E27FC236}">
                  <a16:creationId xmlns:a16="http://schemas.microsoft.com/office/drawing/2014/main" id="{91FA7230-4FF9-255A-3F71-F6D0CCD1864B}"/>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r>
                <a:rPr lang="en-US" sz="1600" b="1">
                  <a:solidFill>
                    <a:schemeClr val="tx1"/>
                  </a:solidFill>
                </a:rPr>
                <a:t>Carbon footprint of different protein sources across the supply chain (total in CO</a:t>
              </a:r>
              <a:r>
                <a:rPr lang="en-US" sz="1600" b="1" baseline="-25000">
                  <a:solidFill>
                    <a:schemeClr val="tx1"/>
                  </a:solidFill>
                </a:rPr>
                <a:t>2</a:t>
              </a:r>
              <a:r>
                <a:rPr lang="en-US" sz="1600" b="1">
                  <a:solidFill>
                    <a:schemeClr val="tx1"/>
                  </a:solidFill>
                </a:rPr>
                <a:t>e/kg)</a:t>
              </a:r>
            </a:p>
          </p:txBody>
        </p:sp>
        <p:cxnSp>
          <p:nvCxnSpPr>
            <p:cNvPr id="13" name="btfpColumnHeaderBoxLine223027">
              <a:extLst>
                <a:ext uri="{FF2B5EF4-FFF2-40B4-BE49-F238E27FC236}">
                  <a16:creationId xmlns:a16="http://schemas.microsoft.com/office/drawing/2014/main" id="{7C9AA00F-4B2D-7E6F-1F9E-496858C37B2E}"/>
                </a:ext>
              </a:extLst>
            </p:cNvPr>
            <p:cNvCxnSpPr/>
            <p:nvPr/>
          </p:nvCxnSpPr>
          <p:spPr bwMode="gray">
            <a:xfrm>
              <a:off x="6366272" y="1588997"/>
              <a:ext cx="2477492" cy="0"/>
            </a:xfrm>
            <a:prstGeom prst="line">
              <a:avLst/>
            </a:prstGeom>
            <a:ln w="127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89" name="Right Bracket 588">
            <a:extLst>
              <a:ext uri="{FF2B5EF4-FFF2-40B4-BE49-F238E27FC236}">
                <a16:creationId xmlns:a16="http://schemas.microsoft.com/office/drawing/2014/main" id="{6309587A-E828-B1B9-8A6D-B27B2ADD5675}"/>
              </a:ext>
            </a:extLst>
          </p:cNvPr>
          <p:cNvSpPr/>
          <p:nvPr/>
        </p:nvSpPr>
        <p:spPr bwMode="gray">
          <a:xfrm>
            <a:off x="8108648" y="2384205"/>
            <a:ext cx="76607" cy="1363881"/>
          </a:xfrm>
          <a:prstGeom prst="rightBracket">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0" name="Right Bracket 589">
            <a:extLst>
              <a:ext uri="{FF2B5EF4-FFF2-40B4-BE49-F238E27FC236}">
                <a16:creationId xmlns:a16="http://schemas.microsoft.com/office/drawing/2014/main" id="{48105A5A-930F-347F-25CC-94404AF0F06D}"/>
              </a:ext>
            </a:extLst>
          </p:cNvPr>
          <p:cNvSpPr/>
          <p:nvPr/>
        </p:nvSpPr>
        <p:spPr bwMode="gray">
          <a:xfrm>
            <a:off x="8116292" y="2127031"/>
            <a:ext cx="68964" cy="200025"/>
          </a:xfrm>
          <a:prstGeom prst="rightBracket">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592" name="TextBox 591">
            <a:extLst>
              <a:ext uri="{FF2B5EF4-FFF2-40B4-BE49-F238E27FC236}">
                <a16:creationId xmlns:a16="http://schemas.microsoft.com/office/drawing/2014/main" id="{CA894EF1-1C07-558F-EB9E-7406CAB2B16A}"/>
              </a:ext>
            </a:extLst>
          </p:cNvPr>
          <p:cNvSpPr txBox="1"/>
          <p:nvPr/>
        </p:nvSpPr>
        <p:spPr bwMode="gray">
          <a:xfrm>
            <a:off x="8251019" y="2165131"/>
            <a:ext cx="704967" cy="153888"/>
          </a:xfrm>
          <a:prstGeom prst="rect">
            <a:avLst/>
          </a:prstGeom>
          <a:noFill/>
          <a:ln>
            <a:noFill/>
          </a:ln>
        </p:spPr>
        <p:txBody>
          <a:bodyPr wrap="square" lIns="0" tIns="0" rIns="0" bIns="0" rtlCol="0">
            <a:spAutoFit/>
          </a:bodyPr>
          <a:lstStyle/>
          <a:p>
            <a:pPr marL="0" indent="0" algn="l">
              <a:spcBef>
                <a:spcPts val="600"/>
              </a:spcBef>
              <a:spcAft>
                <a:spcPts val="600"/>
              </a:spcAft>
              <a:buNone/>
            </a:pPr>
            <a:r>
              <a:rPr lang="en-US" sz="1000" i="1"/>
              <a:t>Scope 1</a:t>
            </a:r>
            <a:r>
              <a:rPr lang="en-US" sz="1000" i="1" baseline="30000"/>
              <a:t>1</a:t>
            </a:r>
            <a:endParaRPr lang="en-US" sz="1000" i="1"/>
          </a:p>
        </p:txBody>
      </p:sp>
      <p:sp>
        <p:nvSpPr>
          <p:cNvPr id="593" name="TextBox 592">
            <a:extLst>
              <a:ext uri="{FF2B5EF4-FFF2-40B4-BE49-F238E27FC236}">
                <a16:creationId xmlns:a16="http://schemas.microsoft.com/office/drawing/2014/main" id="{96086F58-16F8-B876-84E5-64519519AFDF}"/>
              </a:ext>
            </a:extLst>
          </p:cNvPr>
          <p:cNvSpPr txBox="1"/>
          <p:nvPr/>
        </p:nvSpPr>
        <p:spPr bwMode="gray">
          <a:xfrm>
            <a:off x="8251018" y="3046413"/>
            <a:ext cx="783096" cy="153888"/>
          </a:xfrm>
          <a:prstGeom prst="rect">
            <a:avLst/>
          </a:prstGeom>
          <a:noFill/>
          <a:ln>
            <a:noFill/>
          </a:ln>
        </p:spPr>
        <p:txBody>
          <a:bodyPr wrap="square" lIns="0" tIns="0" rIns="0" bIns="0" rtlCol="0">
            <a:spAutoFit/>
          </a:bodyPr>
          <a:lstStyle/>
          <a:p>
            <a:pPr marL="0" indent="0" algn="l">
              <a:spcBef>
                <a:spcPts val="600"/>
              </a:spcBef>
              <a:spcAft>
                <a:spcPts val="600"/>
              </a:spcAft>
              <a:buNone/>
            </a:pPr>
            <a:r>
              <a:rPr lang="en-US" sz="1000" i="1"/>
              <a:t>Scope 3</a:t>
            </a:r>
          </a:p>
        </p:txBody>
      </p:sp>
      <p:sp>
        <p:nvSpPr>
          <p:cNvPr id="77" name="Chevron 76">
            <a:extLst>
              <a:ext uri="{FF2B5EF4-FFF2-40B4-BE49-F238E27FC236}">
                <a16:creationId xmlns:a16="http://schemas.microsoft.com/office/drawing/2014/main" id="{64D0E0B6-09B3-310A-D481-DEBEF73547B0}"/>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Livestock</a:t>
            </a:r>
          </a:p>
        </p:txBody>
      </p:sp>
      <p:sp>
        <p:nvSpPr>
          <p:cNvPr id="78" name="Chevron 77">
            <a:extLst>
              <a:ext uri="{FF2B5EF4-FFF2-40B4-BE49-F238E27FC236}">
                <a16:creationId xmlns:a16="http://schemas.microsoft.com/office/drawing/2014/main" id="{A832E7AB-B469-B606-CB87-55253CA47BD2}"/>
              </a:ext>
            </a:extLst>
          </p:cNvPr>
          <p:cNvSpPr/>
          <p:nvPr/>
        </p:nvSpPr>
        <p:spPr bwMode="gray">
          <a:xfrm>
            <a:off x="3878803" y="20911"/>
            <a:ext cx="1975828" cy="359675"/>
          </a:xfrm>
          <a:prstGeom prst="chevron">
            <a:avLst>
              <a:gd name="adj" fmla="val 23887"/>
            </a:avLst>
          </a:prstGeom>
          <a:solidFill>
            <a:srgbClr val="318BB0">
              <a:alpha val="81176"/>
            </a:srgbClr>
          </a:solidFill>
          <a:ln w="9525">
            <a:solidFill>
              <a:srgbClr val="318A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Methane</a:t>
            </a:r>
          </a:p>
        </p:txBody>
      </p:sp>
      <p:sp>
        <p:nvSpPr>
          <p:cNvPr id="79" name="Pentagon 6">
            <a:extLst>
              <a:ext uri="{FF2B5EF4-FFF2-40B4-BE49-F238E27FC236}">
                <a16:creationId xmlns:a16="http://schemas.microsoft.com/office/drawing/2014/main" id="{BE3BF1D2-343C-E7B5-D6A5-7509D33ACC7F}"/>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Tree>
    <p:custDataLst>
      <p:tags r:id="rId1"/>
    </p:custDataLst>
    <p:extLst>
      <p:ext uri="{BB962C8B-B14F-4D97-AF65-F5344CB8AC3E}">
        <p14:creationId xmlns:p14="http://schemas.microsoft.com/office/powerpoint/2010/main" val="3776938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E8D8C-57A5-8024-E144-BE1AF1A130FC}"/>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F6F65DD-FC80-6A41-6B54-2949BF0ECFD8}"/>
              </a:ext>
            </a:extLst>
          </p:cNvPr>
          <p:cNvGraphicFramePr>
            <a:graphicFrameLocks/>
          </p:cNvGraphicFramePr>
          <p:nvPr>
            <p:custDataLst>
              <p:tags r:id="rId1"/>
            </p:custDataLst>
            <p:extLst>
              <p:ext uri="{D42A27DB-BD31-4B8C-83A1-F6EECF244321}">
                <p14:modId xmlns:p14="http://schemas.microsoft.com/office/powerpoint/2010/main" val="29731464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9" imgW="7772400" imgH="10058400" progId="TCLayout.ActiveDocument.1">
                  <p:embed/>
                </p:oleObj>
              </mc:Choice>
              <mc:Fallback>
                <p:oleObj name="think-cell Slide" r:id="rId29" imgW="7772400" imgH="10058400" progId="TCLayout.ActiveDocument.1">
                  <p:embed/>
                  <p:pic>
                    <p:nvPicPr>
                      <p:cNvPr id="8" name="think-cell data - do not delete" hidden="1">
                        <a:extLst>
                          <a:ext uri="{FF2B5EF4-FFF2-40B4-BE49-F238E27FC236}">
                            <a16:creationId xmlns:a16="http://schemas.microsoft.com/office/drawing/2014/main" id="{0F6F65DD-FC80-6A41-6B54-2949BF0ECFD8}"/>
                          </a:ext>
                        </a:extLst>
                      </p:cNvPr>
                      <p:cNvPicPr/>
                      <p:nvPr/>
                    </p:nvPicPr>
                    <p:blipFill>
                      <a:blip r:embed="rId30"/>
                      <a:stretch>
                        <a:fillRect/>
                      </a:stretch>
                    </p:blipFill>
                    <p:spPr>
                      <a:xfrm>
                        <a:off x="1588" y="1588"/>
                        <a:ext cx="1227" cy="1588"/>
                      </a:xfrm>
                      <a:prstGeom prst="rect">
                        <a:avLst/>
                      </a:prstGeom>
                    </p:spPr>
                  </p:pic>
                </p:oleObj>
              </mc:Fallback>
            </mc:AlternateContent>
          </a:graphicData>
        </a:graphic>
      </p:graphicFrame>
      <p:sp>
        <p:nvSpPr>
          <p:cNvPr id="16" name="TextBox 5">
            <a:extLst>
              <a:ext uri="{FF2B5EF4-FFF2-40B4-BE49-F238E27FC236}">
                <a16:creationId xmlns:a16="http://schemas.microsoft.com/office/drawing/2014/main" id="{FD07C030-5806-174B-61E3-96EB98BA47B7}"/>
              </a:ext>
            </a:extLst>
          </p:cNvPr>
          <p:cNvSpPr txBox="1"/>
          <p:nvPr/>
        </p:nvSpPr>
        <p:spPr bwMode="gray">
          <a:xfrm>
            <a:off x="9105900" y="1554480"/>
            <a:ext cx="2895600" cy="4570482"/>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endParaRPr lang="en-US" sz="1250" b="1">
              <a:solidFill>
                <a:srgbClr val="000000"/>
              </a:solidFill>
              <a:latin typeface="Arial"/>
              <a:cs typeface="Arial"/>
            </a:endParaRPr>
          </a:p>
          <a:p>
            <a:r>
              <a:rPr lang="en-US" sz="1050"/>
              <a:t>Agriculture is the largest source of global methane emissions, surpassing oil and gas. </a:t>
            </a:r>
            <a:r>
              <a:rPr lang="en-US" sz="1050" b="1"/>
              <a:t>Livestock accounts for the majority of agricultural methane, </a:t>
            </a:r>
            <a:r>
              <a:rPr lang="en-US" sz="1050"/>
              <a:t>mainly from enteric fermentation and manure, and contributes about 33% of total methane emissions.</a:t>
            </a:r>
          </a:p>
          <a:p>
            <a:pPr>
              <a:spcBef>
                <a:spcPts val="600"/>
              </a:spcBef>
            </a:pPr>
            <a:r>
              <a:rPr lang="en-US" sz="1050" b="1"/>
              <a:t>Manure-related methane makes up a larger share of livestock emissions in high-income countries</a:t>
            </a:r>
            <a:r>
              <a:rPr lang="en-US" sz="1050"/>
              <a:t> (up to ~18%) due to confined systems, while emissions are mostly enteric in lower-income countries, with manure contributing just 4–8%.</a:t>
            </a:r>
            <a:endParaRPr lang="en-US" sz="1050" b="1">
              <a:cs typeface="Arial"/>
            </a:endParaRPr>
          </a:p>
          <a:p>
            <a:pPr>
              <a:spcBef>
                <a:spcPts val="600"/>
              </a:spcBef>
            </a:pPr>
            <a:r>
              <a:rPr lang="en-US" sz="1050" b="1">
                <a:cs typeface="Arial"/>
              </a:rPr>
              <a:t>Cutting methane </a:t>
            </a:r>
            <a:r>
              <a:rPr lang="en-US" sz="1050">
                <a:cs typeface="Arial"/>
              </a:rPr>
              <a:t>emissions is the </a:t>
            </a:r>
            <a:r>
              <a:rPr lang="en-US" sz="1050" b="1">
                <a:cs typeface="Arial"/>
              </a:rPr>
              <a:t>fastest way</a:t>
            </a:r>
            <a:r>
              <a:rPr lang="en-US" sz="1050">
                <a:cs typeface="Arial"/>
              </a:rPr>
              <a:t> to slow down the global average temperature increase due to its potent nature and short lifespan.</a:t>
            </a:r>
          </a:p>
          <a:p>
            <a:pPr>
              <a:spcBef>
                <a:spcPts val="600"/>
              </a:spcBef>
            </a:pPr>
            <a:r>
              <a:rPr lang="en-US" sz="1050" b="1">
                <a:cs typeface="Arial"/>
              </a:rPr>
              <a:t>Methane concentration </a:t>
            </a:r>
            <a:r>
              <a:rPr lang="en-US" sz="1050">
                <a:cs typeface="Arial"/>
              </a:rPr>
              <a:t>in the atmosphere </a:t>
            </a:r>
            <a:r>
              <a:rPr lang="en-US" sz="1050" b="1">
                <a:cs typeface="Arial"/>
              </a:rPr>
              <a:t>is rising much faster than CO</a:t>
            </a:r>
            <a:r>
              <a:rPr lang="en-US" sz="1050" b="1" baseline="-25000">
                <a:cs typeface="Arial"/>
              </a:rPr>
              <a:t>2</a:t>
            </a:r>
            <a:r>
              <a:rPr lang="en-US" sz="1050" b="1">
                <a:cs typeface="Arial"/>
              </a:rPr>
              <a:t> concentration:</a:t>
            </a:r>
            <a:r>
              <a:rPr lang="en-US" sz="1050">
                <a:cs typeface="Arial"/>
              </a:rPr>
              <a:t> From 1900 to 2020, </a:t>
            </a:r>
            <a:r>
              <a:rPr lang="en-US" sz="1050">
                <a:ea typeface="+mn-lt"/>
                <a:cs typeface="+mn-lt"/>
              </a:rPr>
              <a:t>CO</a:t>
            </a:r>
            <a:r>
              <a:rPr lang="en-US" sz="1050" baseline="-25000">
                <a:ea typeface="+mn-lt"/>
                <a:cs typeface="+mn-lt"/>
              </a:rPr>
              <a:t>2</a:t>
            </a:r>
            <a:r>
              <a:rPr lang="en-US" sz="1050">
                <a:cs typeface="Arial"/>
              </a:rPr>
              <a:t> increased by 40%; methane increased by 120%.</a:t>
            </a:r>
          </a:p>
        </p:txBody>
      </p:sp>
      <p:graphicFrame>
        <p:nvGraphicFramePr>
          <p:cNvPr id="5" name="Chart 4">
            <a:extLst>
              <a:ext uri="{FF2B5EF4-FFF2-40B4-BE49-F238E27FC236}">
                <a16:creationId xmlns:a16="http://schemas.microsoft.com/office/drawing/2014/main" id="{0DBB49B9-65E4-FEEA-57CB-B182E83C71BC}"/>
              </a:ext>
            </a:extLst>
          </p:cNvPr>
          <p:cNvGraphicFramePr/>
          <p:nvPr>
            <p:custDataLst>
              <p:tags r:id="rId2"/>
            </p:custDataLst>
            <p:extLst>
              <p:ext uri="{D42A27DB-BD31-4B8C-83A1-F6EECF244321}">
                <p14:modId xmlns:p14="http://schemas.microsoft.com/office/powerpoint/2010/main" val="96779329"/>
              </p:ext>
            </p:extLst>
          </p:nvPr>
        </p:nvGraphicFramePr>
        <p:xfrm>
          <a:off x="269875" y="2197100"/>
          <a:ext cx="4013200" cy="3709988"/>
        </p:xfrm>
        <a:graphic>
          <a:graphicData uri="http://schemas.openxmlformats.org/drawingml/2006/chart">
            <c:chart xmlns:c="http://schemas.openxmlformats.org/drawingml/2006/chart" xmlns:r="http://schemas.openxmlformats.org/officeDocument/2006/relationships" r:id="rId31"/>
          </a:graphicData>
        </a:graphic>
      </p:graphicFrame>
      <p:sp>
        <p:nvSpPr>
          <p:cNvPr id="1435" name="Text Placeholder 10">
            <a:extLst>
              <a:ext uri="{FF2B5EF4-FFF2-40B4-BE49-F238E27FC236}">
                <a16:creationId xmlns:a16="http://schemas.microsoft.com/office/drawing/2014/main" id="{03D22EE7-7ED8-7720-51FE-20587AB1C75A}"/>
              </a:ext>
            </a:extLst>
          </p:cNvPr>
          <p:cNvSpPr txBox="1">
            <a:spLocks/>
          </p:cNvSpPr>
          <p:nvPr>
            <p:custDataLst>
              <p:tags r:id="rId3"/>
            </p:custDataLst>
          </p:nvPr>
        </p:nvSpPr>
        <p:spPr bwMode="gray">
          <a:xfrm>
            <a:off x="747713" y="5826125"/>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D96091F-83E8-4F90-A8A7-B39B57F85073}" type="datetime'''''''''''''''''''''''''''''''''''0'''''''''''''">
              <a:rPr lang="en-US" altLang="en-US" sz="1200" smtClean="0">
                <a:effectLst/>
              </a:rPr>
              <a:pPr marL="0" indent="0" algn="ctr">
                <a:spcBef>
                  <a:spcPct val="0"/>
                </a:spcBef>
                <a:spcAft>
                  <a:spcPct val="0"/>
                </a:spcAft>
                <a:buNone/>
              </a:pPr>
              <a:t>0</a:t>
            </a:fld>
            <a:endParaRPr lang="en-US" sz="1200"/>
          </a:p>
        </p:txBody>
      </p:sp>
      <p:sp>
        <p:nvSpPr>
          <p:cNvPr id="1437" name="Text Placeholder 10">
            <a:extLst>
              <a:ext uri="{FF2B5EF4-FFF2-40B4-BE49-F238E27FC236}">
                <a16:creationId xmlns:a16="http://schemas.microsoft.com/office/drawing/2014/main" id="{51F764B8-48B0-C388-283F-B4D50C6644E7}"/>
              </a:ext>
            </a:extLst>
          </p:cNvPr>
          <p:cNvSpPr txBox="1">
            <a:spLocks/>
          </p:cNvSpPr>
          <p:nvPr>
            <p:custDataLst>
              <p:tags r:id="rId4"/>
            </p:custDataLst>
          </p:nvPr>
        </p:nvSpPr>
        <p:spPr bwMode="gray">
          <a:xfrm>
            <a:off x="1387475" y="582612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604E131-D61E-41AB-ABE3-2AF8E98A1B32}" type="datetime'''2''''''''''''''''''''''''''0'''''">
              <a:rPr lang="en-US" altLang="en-US" sz="1200" smtClean="0">
                <a:effectLst/>
              </a:rPr>
              <a:pPr marL="0" indent="0" algn="ctr">
                <a:spcBef>
                  <a:spcPct val="0"/>
                </a:spcBef>
                <a:spcAft>
                  <a:spcPct val="0"/>
                </a:spcAft>
                <a:buNone/>
              </a:pPr>
              <a:t>20</a:t>
            </a:fld>
            <a:endParaRPr lang="en-US" sz="1200"/>
          </a:p>
        </p:txBody>
      </p:sp>
      <p:sp>
        <p:nvSpPr>
          <p:cNvPr id="1439" name="Text Placeholder 10">
            <a:extLst>
              <a:ext uri="{FF2B5EF4-FFF2-40B4-BE49-F238E27FC236}">
                <a16:creationId xmlns:a16="http://schemas.microsoft.com/office/drawing/2014/main" id="{682041EA-D54D-1A5B-98C4-2D31908C4635}"/>
              </a:ext>
            </a:extLst>
          </p:cNvPr>
          <p:cNvSpPr txBox="1">
            <a:spLocks/>
          </p:cNvSpPr>
          <p:nvPr>
            <p:custDataLst>
              <p:tags r:id="rId5"/>
            </p:custDataLst>
          </p:nvPr>
        </p:nvSpPr>
        <p:spPr bwMode="gray">
          <a:xfrm>
            <a:off x="2070100" y="582612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88A47DC-3E64-40B5-985E-A010EDFB2D8C}" type="datetime'''''''''''''''''''4''''''''''''''''0'''''''''''''''''''">
              <a:rPr lang="en-US" altLang="en-US" sz="1200" smtClean="0">
                <a:effectLst/>
              </a:rPr>
              <a:pPr marL="0" indent="0" algn="ctr">
                <a:spcBef>
                  <a:spcPct val="0"/>
                </a:spcBef>
                <a:spcAft>
                  <a:spcPct val="0"/>
                </a:spcAft>
                <a:buNone/>
              </a:pPr>
              <a:t>40</a:t>
            </a:fld>
            <a:endParaRPr lang="en-US" sz="1200"/>
          </a:p>
        </p:txBody>
      </p:sp>
      <p:sp>
        <p:nvSpPr>
          <p:cNvPr id="1441" name="Text Placeholder 10">
            <a:extLst>
              <a:ext uri="{FF2B5EF4-FFF2-40B4-BE49-F238E27FC236}">
                <a16:creationId xmlns:a16="http://schemas.microsoft.com/office/drawing/2014/main" id="{4C5C8438-25F4-68D2-11C7-D3F4AD7C4008}"/>
              </a:ext>
            </a:extLst>
          </p:cNvPr>
          <p:cNvSpPr txBox="1">
            <a:spLocks/>
          </p:cNvSpPr>
          <p:nvPr>
            <p:custDataLst>
              <p:tags r:id="rId6"/>
            </p:custDataLst>
          </p:nvPr>
        </p:nvSpPr>
        <p:spPr bwMode="gray">
          <a:xfrm>
            <a:off x="2751138" y="582612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3F8D7B9-760A-4437-92C7-3BC55791F106}" type="datetime'''''6''''''''''''''''''''''''''''''''''''0'''''">
              <a:rPr lang="en-US" altLang="en-US" sz="1200" smtClean="0">
                <a:effectLst/>
              </a:rPr>
              <a:pPr marL="0" indent="0" algn="ctr">
                <a:spcBef>
                  <a:spcPct val="0"/>
                </a:spcBef>
                <a:spcAft>
                  <a:spcPct val="0"/>
                </a:spcAft>
                <a:buNone/>
              </a:pPr>
              <a:t>60</a:t>
            </a:fld>
            <a:endParaRPr lang="en-US" sz="1200"/>
          </a:p>
        </p:txBody>
      </p:sp>
      <p:sp>
        <p:nvSpPr>
          <p:cNvPr id="1443" name="Text Placeholder 10">
            <a:extLst>
              <a:ext uri="{FF2B5EF4-FFF2-40B4-BE49-F238E27FC236}">
                <a16:creationId xmlns:a16="http://schemas.microsoft.com/office/drawing/2014/main" id="{DC48A498-2946-1CA7-E43C-B6ECA7333D4C}"/>
              </a:ext>
            </a:extLst>
          </p:cNvPr>
          <p:cNvSpPr txBox="1">
            <a:spLocks/>
          </p:cNvSpPr>
          <p:nvPr>
            <p:custDataLst>
              <p:tags r:id="rId7"/>
            </p:custDataLst>
          </p:nvPr>
        </p:nvSpPr>
        <p:spPr bwMode="gray">
          <a:xfrm>
            <a:off x="3433763" y="582612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C743C2-EFDA-4B22-9090-DD640D175D72}" type="datetime'''''8''''''''''''''''''''''''0'''''''''''''''''''''''''''">
              <a:rPr lang="en-US" altLang="en-US" sz="1200" smtClean="0">
                <a:effectLst/>
              </a:rPr>
              <a:pPr marL="0" indent="0" algn="ctr">
                <a:spcBef>
                  <a:spcPct val="0"/>
                </a:spcBef>
                <a:spcAft>
                  <a:spcPct val="0"/>
                </a:spcAft>
                <a:buNone/>
              </a:pPr>
              <a:t>80</a:t>
            </a:fld>
            <a:endParaRPr lang="en-US" sz="1200"/>
          </a:p>
        </p:txBody>
      </p:sp>
      <p:sp>
        <p:nvSpPr>
          <p:cNvPr id="1445" name="Text Placeholder 10">
            <a:extLst>
              <a:ext uri="{FF2B5EF4-FFF2-40B4-BE49-F238E27FC236}">
                <a16:creationId xmlns:a16="http://schemas.microsoft.com/office/drawing/2014/main" id="{06DD35D2-10DA-AF39-D284-86C8E84FDCBC}"/>
              </a:ext>
            </a:extLst>
          </p:cNvPr>
          <p:cNvSpPr txBox="1">
            <a:spLocks/>
          </p:cNvSpPr>
          <p:nvPr>
            <p:custDataLst>
              <p:tags r:id="rId8"/>
            </p:custDataLst>
          </p:nvPr>
        </p:nvSpPr>
        <p:spPr bwMode="gray">
          <a:xfrm>
            <a:off x="4075113" y="5826125"/>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1ACFB2-2585-4526-808D-6E4F08622CE7}" type="datetime'''''''''''''''1''''''00'''''''''''''''">
              <a:rPr lang="en-US" altLang="en-US" sz="1200" smtClean="0">
                <a:effectLst/>
              </a:rPr>
              <a:pPr marL="0" indent="0" algn="ctr">
                <a:spcBef>
                  <a:spcPct val="0"/>
                </a:spcBef>
                <a:spcAft>
                  <a:spcPct val="0"/>
                </a:spcAft>
                <a:buNone/>
              </a:pPr>
              <a:t>100</a:t>
            </a:fld>
            <a:endParaRPr lang="en-US" sz="1200"/>
          </a:p>
        </p:txBody>
      </p:sp>
      <p:sp>
        <p:nvSpPr>
          <p:cNvPr id="1126" name="Triangle 1125">
            <a:extLst>
              <a:ext uri="{FF2B5EF4-FFF2-40B4-BE49-F238E27FC236}">
                <a16:creationId xmlns:a16="http://schemas.microsoft.com/office/drawing/2014/main" id="{AE75154D-AD30-43D4-2FE9-8AD37C43F6B6}"/>
              </a:ext>
            </a:extLst>
          </p:cNvPr>
          <p:cNvSpPr/>
          <p:nvPr/>
        </p:nvSpPr>
        <p:spPr bwMode="gray">
          <a:xfrm rot="9904579">
            <a:off x="3939095" y="3794736"/>
            <a:ext cx="211328" cy="1109215"/>
          </a:xfrm>
          <a:prstGeom prst="triangle">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Title 1">
            <a:extLst>
              <a:ext uri="{FF2B5EF4-FFF2-40B4-BE49-F238E27FC236}">
                <a16:creationId xmlns:a16="http://schemas.microsoft.com/office/drawing/2014/main" id="{BE5093AD-CBB5-D643-2DF6-BB5246488EE2}"/>
              </a:ext>
            </a:extLst>
          </p:cNvPr>
          <p:cNvSpPr>
            <a:spLocks noGrp="1"/>
          </p:cNvSpPr>
          <p:nvPr>
            <p:ph type="title"/>
          </p:nvPr>
        </p:nvSpPr>
        <p:spPr/>
        <p:txBody>
          <a:bodyPr vert="horz" rIns="91440">
            <a:noAutofit/>
          </a:bodyPr>
          <a:lstStyle/>
          <a:p>
            <a:r>
              <a:rPr lang="en-US">
                <a:ea typeface="+mj-lt"/>
                <a:cs typeface="+mj-lt"/>
              </a:rPr>
              <a:t>Reducing methane is urgent due to high short-term GHG potency; emissions mainly stem from food systems, specifically livestock</a:t>
            </a:r>
            <a:endParaRPr lang="en-US"/>
          </a:p>
        </p:txBody>
      </p:sp>
      <p:sp>
        <p:nvSpPr>
          <p:cNvPr id="1336" name="btfpNotesBox292759">
            <a:extLst>
              <a:ext uri="{FF2B5EF4-FFF2-40B4-BE49-F238E27FC236}">
                <a16:creationId xmlns:a16="http://schemas.microsoft.com/office/drawing/2014/main" id="{73ACF352-99F3-6B11-EEB8-749EE1D9F62A}"/>
              </a:ext>
            </a:extLst>
          </p:cNvPr>
          <p:cNvSpPr txBox="1"/>
          <p:nvPr>
            <p:custDataLst>
              <p:tags r:id="rId9"/>
            </p:custDataLst>
          </p:nvPr>
        </p:nvSpPr>
        <p:spPr bwMode="gray">
          <a:xfrm>
            <a:off x="291085" y="6201444"/>
            <a:ext cx="9628419" cy="615553"/>
          </a:xfrm>
          <a:prstGeom prst="rect">
            <a:avLst/>
          </a:prstGeom>
          <a:noFill/>
        </p:spPr>
        <p:txBody>
          <a:bodyPr vert="horz" wrap="square" lIns="0" tIns="0" rIns="0" bIns="0" rtlCol="0" anchor="b">
            <a:spAutoFit/>
          </a:bodyPr>
          <a:lstStyle/>
          <a:p>
            <a:endParaRPr lang="en-US" sz="800">
              <a:solidFill>
                <a:srgbClr val="000000"/>
              </a:solidFill>
            </a:endParaRPr>
          </a:p>
          <a:p>
            <a:r>
              <a:rPr lang="en-US" sz="800">
                <a:solidFill>
                  <a:srgbClr val="000000"/>
                </a:solidFill>
              </a:rPr>
              <a:t>Sources: NASA, </a:t>
            </a:r>
            <a:r>
              <a:rPr lang="en-US" sz="800">
                <a:solidFill>
                  <a:srgbClr val="000000"/>
                </a:solidFill>
                <a:hlinkClick r:id="rId32"/>
              </a:rPr>
              <a:t>Methane report</a:t>
            </a:r>
            <a:r>
              <a:rPr lang="en-US" sz="800">
                <a:cs typeface="Segoe UI"/>
              </a:rPr>
              <a:t> </a:t>
            </a:r>
            <a:r>
              <a:rPr lang="en-US" sz="800">
                <a:solidFill>
                  <a:srgbClr val="000000"/>
                </a:solidFill>
              </a:rPr>
              <a:t>(2024);</a:t>
            </a:r>
            <a:r>
              <a:rPr lang="en-US" sz="800">
                <a:cs typeface="Segoe UI"/>
              </a:rPr>
              <a:t> BCG, </a:t>
            </a:r>
            <a:r>
              <a:rPr lang="en-US" sz="800">
                <a:cs typeface="Segoe UI"/>
                <a:hlinkClick r:id="rId33"/>
              </a:rPr>
              <a:t>Methane: Today’s High-Impact Greenhouse Gases </a:t>
            </a:r>
            <a:r>
              <a:rPr lang="en-US" sz="800">
                <a:cs typeface="Segoe UI"/>
              </a:rPr>
              <a:t>(2023); </a:t>
            </a:r>
            <a:r>
              <a:rPr lang="en-US" sz="800">
                <a:solidFill>
                  <a:srgbClr val="000000"/>
                </a:solidFill>
                <a:cs typeface="Arial"/>
              </a:rPr>
              <a:t>FAOSTAT, </a:t>
            </a:r>
            <a:r>
              <a:rPr lang="en-US" sz="800">
                <a:solidFill>
                  <a:srgbClr val="000000"/>
                </a:solidFill>
                <a:cs typeface="Arial"/>
                <a:hlinkClick r:id="rId34"/>
              </a:rPr>
              <a:t>Food and agriculture data</a:t>
            </a:r>
            <a:r>
              <a:rPr lang="en-US" sz="800">
                <a:solidFill>
                  <a:srgbClr val="000000"/>
                </a:solidFill>
                <a:cs typeface="Arial"/>
              </a:rPr>
              <a:t>; </a:t>
            </a:r>
            <a:r>
              <a:rPr lang="en-US" sz="800" err="1">
                <a:solidFill>
                  <a:srgbClr val="000000"/>
                </a:solidFill>
                <a:cs typeface="Arial"/>
              </a:rPr>
              <a:t>ClimateWatch</a:t>
            </a:r>
            <a:r>
              <a:rPr lang="en-US" sz="800">
                <a:solidFill>
                  <a:srgbClr val="000000"/>
                </a:solidFill>
                <a:cs typeface="Arial"/>
              </a:rPr>
              <a:t>, </a:t>
            </a:r>
            <a:r>
              <a:rPr lang="en-US" sz="800">
                <a:solidFill>
                  <a:srgbClr val="000000"/>
                </a:solidFill>
                <a:cs typeface="Arial"/>
                <a:hlinkClick r:id="rId35"/>
              </a:rPr>
              <a:t>Historical GHG Emissions</a:t>
            </a:r>
            <a:r>
              <a:rPr lang="en-US" sz="800">
                <a:solidFill>
                  <a:srgbClr val="000000"/>
                </a:solidFill>
                <a:cs typeface="Arial"/>
              </a:rPr>
              <a:t>; Clean Air </a:t>
            </a:r>
            <a:endParaRPr lang="en-US" sz="800">
              <a:solidFill>
                <a:srgbClr val="000000"/>
              </a:solidFill>
              <a:cs typeface="Segoe UI"/>
            </a:endParaRPr>
          </a:p>
          <a:p>
            <a:r>
              <a:rPr lang="en-US" sz="800">
                <a:solidFill>
                  <a:srgbClr val="000000"/>
                </a:solidFill>
                <a:cs typeface="Arial"/>
              </a:rPr>
              <a:t>Task Force, </a:t>
            </a:r>
            <a:r>
              <a:rPr lang="en-US" sz="800">
                <a:solidFill>
                  <a:srgbClr val="000000"/>
                </a:solidFill>
                <a:cs typeface="Arial"/>
                <a:hlinkClick r:id="rId36"/>
              </a:rPr>
              <a:t>Accelerating Solutions in agriculture </a:t>
            </a:r>
            <a:r>
              <a:rPr lang="en-US" sz="800">
                <a:solidFill>
                  <a:srgbClr val="000000"/>
                </a:solidFill>
                <a:cs typeface="Arial"/>
              </a:rPr>
              <a:t>(2024).</a:t>
            </a:r>
            <a:endParaRPr lang="en-US" sz="800">
              <a:cs typeface="Segoe UI"/>
            </a:endParaRPr>
          </a:p>
          <a:p>
            <a:r>
              <a:rPr lang="en-US" sz="800">
                <a:solidFill>
                  <a:srgbClr val="000000"/>
                </a:solidFill>
              </a:rPr>
              <a:t>Credit: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Isabel </a:t>
            </a:r>
            <a:r>
              <a:rPr lang="en-US" sz="800" err="1">
                <a:latin typeface="Arial"/>
                <a:cs typeface="Arial"/>
              </a:rPr>
              <a:t>Hoyos</a:t>
            </a:r>
            <a:r>
              <a:rPr lang="en-US" sz="800">
                <a:latin typeface="Arial"/>
                <a:cs typeface="Arial"/>
              </a:rPr>
              <a:t>, Nadine </a:t>
            </a:r>
            <a:r>
              <a:rPr lang="en-US" sz="800" err="1">
                <a:latin typeface="Arial"/>
                <a:cs typeface="Arial"/>
              </a:rPr>
              <a:t>Palmowski</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37"/>
              </a:rPr>
              <a:t>Gernot Wagner</a:t>
            </a:r>
            <a:r>
              <a:rPr lang="en-US" sz="800"/>
              <a:t>. </a:t>
            </a:r>
            <a:r>
              <a:rPr lang="en-US" sz="800">
                <a:hlinkClick r:id="rId38"/>
              </a:rPr>
              <a:t>Share with attribution</a:t>
            </a:r>
            <a:r>
              <a:rPr lang="en-US" sz="800"/>
              <a:t>: </a:t>
            </a:r>
            <a:r>
              <a:rPr lang="en-US" sz="800" err="1"/>
              <a:t>Sayn</a:t>
            </a:r>
            <a:r>
              <a:rPr lang="en-US" sz="800"/>
              <a:t>-Wittgenstein </a:t>
            </a:r>
            <a:r>
              <a:rPr lang="en-US" sz="800" i="1"/>
              <a:t>et al., </a:t>
            </a:r>
            <a:r>
              <a:rPr lang="en-US" sz="800"/>
              <a:t>"</a:t>
            </a:r>
            <a:r>
              <a:rPr lang="en-US" sz="800">
                <a:hlinkClick r:id="rId39"/>
              </a:rPr>
              <a:t>Reconsidering Proteins</a:t>
            </a:r>
            <a:r>
              <a:rPr lang="en-US" sz="800"/>
              <a:t>" (6 October 2025).</a:t>
            </a:r>
            <a:endParaRPr lang="en-US" sz="800">
              <a:solidFill>
                <a:srgbClr val="000000"/>
              </a:solidFill>
            </a:endParaRPr>
          </a:p>
        </p:txBody>
      </p:sp>
      <p:grpSp>
        <p:nvGrpSpPr>
          <p:cNvPr id="51" name="btfpColumnHeaderBox223027">
            <a:extLst>
              <a:ext uri="{FF2B5EF4-FFF2-40B4-BE49-F238E27FC236}">
                <a16:creationId xmlns:a16="http://schemas.microsoft.com/office/drawing/2014/main" id="{BEB2D627-2E56-6184-83BB-9C3BEEAFFC33}"/>
              </a:ext>
            </a:extLst>
          </p:cNvPr>
          <p:cNvGrpSpPr/>
          <p:nvPr>
            <p:custDataLst>
              <p:tags r:id="rId10"/>
            </p:custDataLst>
          </p:nvPr>
        </p:nvGrpSpPr>
        <p:grpSpPr>
          <a:xfrm>
            <a:off x="4793025" y="1469798"/>
            <a:ext cx="4186236" cy="568302"/>
            <a:chOff x="6366272" y="1020695"/>
            <a:chExt cx="2532181" cy="568302"/>
          </a:xfrm>
        </p:grpSpPr>
        <p:sp>
          <p:nvSpPr>
            <p:cNvPr id="52" name="btfpColumnHeaderBoxText223027">
              <a:extLst>
                <a:ext uri="{FF2B5EF4-FFF2-40B4-BE49-F238E27FC236}">
                  <a16:creationId xmlns:a16="http://schemas.microsoft.com/office/drawing/2014/main" id="{54717348-F2B4-C979-B69A-6972C45D2E5C}"/>
                </a:ext>
              </a:extLst>
            </p:cNvPr>
            <p:cNvSpPr txBox="1"/>
            <p:nvPr/>
          </p:nvSpPr>
          <p:spPr bwMode="gray">
            <a:xfrm>
              <a:off x="6366272" y="1020695"/>
              <a:ext cx="2532181" cy="565218"/>
            </a:xfrm>
            <a:prstGeom prst="rect">
              <a:avLst/>
            </a:prstGeom>
            <a:noFill/>
          </p:spPr>
          <p:txBody>
            <a:bodyPr vert="horz" wrap="square" lIns="36036" tIns="36036" rIns="36036" bIns="36036" rtlCol="0" anchor="b">
              <a:spAutoFit/>
            </a:bodyPr>
            <a:lstStyle/>
            <a:p>
              <a:r>
                <a:rPr lang="en-US" sz="1600" b="1"/>
                <a:t>Global methane emissions breakdown by source, 2022</a:t>
              </a:r>
              <a:endParaRPr lang="en-US" sz="1600" b="1">
                <a:cs typeface="Arial"/>
              </a:endParaRPr>
            </a:p>
          </p:txBody>
        </p:sp>
        <p:cxnSp>
          <p:nvCxnSpPr>
            <p:cNvPr id="53" name="btfpColumnHeaderBoxLine223027">
              <a:extLst>
                <a:ext uri="{FF2B5EF4-FFF2-40B4-BE49-F238E27FC236}">
                  <a16:creationId xmlns:a16="http://schemas.microsoft.com/office/drawing/2014/main" id="{29A8B5B4-3676-5F95-E42F-33F34077EA77}"/>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3" name="btfpColumnHeaderBox223027">
            <a:extLst>
              <a:ext uri="{FF2B5EF4-FFF2-40B4-BE49-F238E27FC236}">
                <a16:creationId xmlns:a16="http://schemas.microsoft.com/office/drawing/2014/main" id="{C7915470-D7A3-1217-101C-93C8FC1A94B9}"/>
              </a:ext>
            </a:extLst>
          </p:cNvPr>
          <p:cNvGrpSpPr/>
          <p:nvPr>
            <p:custDataLst>
              <p:tags r:id="rId11"/>
            </p:custDataLst>
          </p:nvPr>
        </p:nvGrpSpPr>
        <p:grpSpPr>
          <a:xfrm>
            <a:off x="329184" y="1469798"/>
            <a:ext cx="4069272" cy="568302"/>
            <a:chOff x="6366272" y="1020695"/>
            <a:chExt cx="2532181" cy="568302"/>
          </a:xfrm>
        </p:grpSpPr>
        <p:sp>
          <p:nvSpPr>
            <p:cNvPr id="44" name="btfpColumnHeaderBoxText223027">
              <a:extLst>
                <a:ext uri="{FF2B5EF4-FFF2-40B4-BE49-F238E27FC236}">
                  <a16:creationId xmlns:a16="http://schemas.microsoft.com/office/drawing/2014/main" id="{20F1B694-E918-2E5B-71B4-EDCB91D0E8AB}"/>
                </a:ext>
              </a:extLst>
            </p:cNvPr>
            <p:cNvSpPr txBox="1"/>
            <p:nvPr/>
          </p:nvSpPr>
          <p:spPr bwMode="gray">
            <a:xfrm>
              <a:off x="6366272" y="1020695"/>
              <a:ext cx="2532181" cy="565218"/>
            </a:xfrm>
            <a:prstGeom prst="rect">
              <a:avLst/>
            </a:prstGeom>
            <a:noFill/>
          </p:spPr>
          <p:txBody>
            <a:bodyPr vert="horz" wrap="square" lIns="36036" tIns="36036" rIns="36036" bIns="36036" rtlCol="0" anchor="b">
              <a:spAutoFit/>
            </a:bodyPr>
            <a:lstStyle/>
            <a:p>
              <a:pPr marL="0" indent="0">
                <a:buNone/>
              </a:pPr>
              <a:r>
                <a:rPr lang="en-US" sz="1600" b="1"/>
                <a:t>Methane’s global warming potential in the atmosphere over 100 years</a:t>
              </a:r>
              <a:endParaRPr lang="en-US" sz="1600" b="1">
                <a:solidFill>
                  <a:schemeClr val="tx1"/>
                </a:solidFill>
              </a:endParaRPr>
            </a:p>
          </p:txBody>
        </p:sp>
        <p:cxnSp>
          <p:nvCxnSpPr>
            <p:cNvPr id="45" name="btfpColumnHeaderBoxLine223027">
              <a:extLst>
                <a:ext uri="{FF2B5EF4-FFF2-40B4-BE49-F238E27FC236}">
                  <a16:creationId xmlns:a16="http://schemas.microsoft.com/office/drawing/2014/main" id="{1A0C2002-C376-374C-BA63-D83F9D7557BF}"/>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1" name="Rounded Rectangle 60">
            <a:extLst>
              <a:ext uri="{FF2B5EF4-FFF2-40B4-BE49-F238E27FC236}">
                <a16:creationId xmlns:a16="http://schemas.microsoft.com/office/drawing/2014/main" id="{29A01867-92E3-17A0-A8E1-98CF7D78CC0F}"/>
              </a:ext>
            </a:extLst>
          </p:cNvPr>
          <p:cNvSpPr/>
          <p:nvPr/>
        </p:nvSpPr>
        <p:spPr bwMode="gray">
          <a:xfrm>
            <a:off x="866452" y="4233427"/>
            <a:ext cx="1478502" cy="1437983"/>
          </a:xfrm>
          <a:prstGeom prst="roundRect">
            <a:avLst/>
          </a:prstGeom>
          <a:solidFill>
            <a:schemeClr val="accent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5400" b="1">
                <a:solidFill>
                  <a:schemeClr val="bg1"/>
                </a:solidFill>
                <a:latin typeface="Arial"/>
              </a:rPr>
              <a:t>84x</a:t>
            </a:r>
            <a:r>
              <a:rPr lang="en-US" sz="4400" b="1">
                <a:solidFill>
                  <a:schemeClr val="bg1"/>
                </a:solidFill>
                <a:latin typeface="Arial"/>
              </a:rPr>
              <a:t> </a:t>
            </a:r>
            <a:r>
              <a:rPr lang="en-US" sz="1050">
                <a:solidFill>
                  <a:schemeClr val="bg1"/>
                </a:solidFill>
                <a:latin typeface="Arial"/>
              </a:rPr>
              <a:t>more potent than CO</a:t>
            </a:r>
            <a:r>
              <a:rPr lang="en-US" sz="1050" baseline="-25000">
                <a:solidFill>
                  <a:schemeClr val="bg1"/>
                </a:solidFill>
                <a:latin typeface="Arial"/>
              </a:rPr>
              <a:t>2</a:t>
            </a:r>
            <a:r>
              <a:rPr lang="en-US" sz="1050">
                <a:solidFill>
                  <a:schemeClr val="bg1"/>
                </a:solidFill>
                <a:latin typeface="Arial"/>
              </a:rPr>
              <a:t> after 20 years</a:t>
            </a:r>
          </a:p>
        </p:txBody>
      </p:sp>
      <p:sp>
        <p:nvSpPr>
          <p:cNvPr id="1433" name="Rectangle 1432">
            <a:extLst>
              <a:ext uri="{FF2B5EF4-FFF2-40B4-BE49-F238E27FC236}">
                <a16:creationId xmlns:a16="http://schemas.microsoft.com/office/drawing/2014/main" id="{C5C92D3F-7F0E-F11D-5A6F-ADABB9AF1757}"/>
              </a:ext>
            </a:extLst>
          </p:cNvPr>
          <p:cNvSpPr/>
          <p:nvPr>
            <p:custDataLst>
              <p:tags r:id="rId12"/>
            </p:custDataLst>
          </p:nvPr>
        </p:nvSpPr>
        <p:spPr bwMode="auto">
          <a:xfrm>
            <a:off x="1384300" y="2266950"/>
            <a:ext cx="3097213" cy="4857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1426" name="Straight Connector 1425">
            <a:extLst>
              <a:ext uri="{FF2B5EF4-FFF2-40B4-BE49-F238E27FC236}">
                <a16:creationId xmlns:a16="http://schemas.microsoft.com/office/drawing/2014/main" id="{66F39D07-299A-DA31-E38E-7F9D90EC68A8}"/>
              </a:ext>
            </a:extLst>
          </p:cNvPr>
          <p:cNvCxnSpPr/>
          <p:nvPr>
            <p:custDataLst>
              <p:tags r:id="rId13"/>
            </p:custDataLst>
          </p:nvPr>
        </p:nvCxnSpPr>
        <p:spPr bwMode="gray">
          <a:xfrm>
            <a:off x="1454150" y="2411413"/>
            <a:ext cx="195263"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351" name="Text Placeholder 10">
            <a:extLst>
              <a:ext uri="{FF2B5EF4-FFF2-40B4-BE49-F238E27FC236}">
                <a16:creationId xmlns:a16="http://schemas.microsoft.com/office/drawing/2014/main" id="{67A089C2-D95A-5352-5E87-401348909A95}"/>
              </a:ext>
            </a:extLst>
          </p:cNvPr>
          <p:cNvSpPr txBox="1">
            <a:spLocks/>
          </p:cNvSpPr>
          <p:nvPr>
            <p:custDataLst>
              <p:tags r:id="rId14"/>
            </p:custDataLst>
          </p:nvPr>
        </p:nvSpPr>
        <p:spPr bwMode="auto">
          <a:xfrm>
            <a:off x="1709737" y="2327275"/>
            <a:ext cx="271145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dirty="0"/>
              <a:t>Global warming potential (GWP) of CH</a:t>
            </a:r>
            <a:r>
              <a:rPr lang="en-US" sz="1200" baseline="-25000" dirty="0"/>
              <a:t>4</a:t>
            </a:r>
            <a:r>
              <a:rPr lang="en-US" sz="1200" dirty="0"/>
              <a:t> </a:t>
            </a:r>
          </a:p>
          <a:p>
            <a:pPr marL="0" indent="0">
              <a:spcBef>
                <a:spcPct val="0"/>
              </a:spcBef>
              <a:spcAft>
                <a:spcPct val="0"/>
              </a:spcAft>
              <a:buNone/>
            </a:pPr>
            <a:r>
              <a:rPr lang="en-US" sz="1200" dirty="0"/>
              <a:t>(compared to CO</a:t>
            </a:r>
            <a:r>
              <a:rPr lang="en-US" sz="1200" baseline="-25000" dirty="0"/>
              <a:t>2</a:t>
            </a:r>
            <a:r>
              <a:rPr lang="en-US" sz="1200" dirty="0"/>
              <a:t>, per kg)</a:t>
            </a:r>
          </a:p>
        </p:txBody>
      </p:sp>
      <p:sp>
        <p:nvSpPr>
          <p:cNvPr id="1124" name="Triangle 1123">
            <a:extLst>
              <a:ext uri="{FF2B5EF4-FFF2-40B4-BE49-F238E27FC236}">
                <a16:creationId xmlns:a16="http://schemas.microsoft.com/office/drawing/2014/main" id="{D9F25ECD-D7D8-31DC-9B8A-514836D6E30F}"/>
              </a:ext>
            </a:extLst>
          </p:cNvPr>
          <p:cNvSpPr/>
          <p:nvPr/>
        </p:nvSpPr>
        <p:spPr bwMode="gray">
          <a:xfrm rot="909464">
            <a:off x="1181225" y="3317418"/>
            <a:ext cx="211328" cy="1109215"/>
          </a:xfrm>
          <a:prstGeom prst="triangle">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25" name="Rounded Rectangle 1124">
            <a:extLst>
              <a:ext uri="{FF2B5EF4-FFF2-40B4-BE49-F238E27FC236}">
                <a16:creationId xmlns:a16="http://schemas.microsoft.com/office/drawing/2014/main" id="{8F7B8E1B-0309-DC33-8C8A-E6927DF1B9FC}"/>
              </a:ext>
            </a:extLst>
          </p:cNvPr>
          <p:cNvSpPr/>
          <p:nvPr/>
        </p:nvSpPr>
        <p:spPr bwMode="gray">
          <a:xfrm>
            <a:off x="3095533" y="3218195"/>
            <a:ext cx="1105504" cy="1037792"/>
          </a:xfrm>
          <a:prstGeom prst="roundRect">
            <a:avLst/>
          </a:prstGeom>
          <a:solidFill>
            <a:schemeClr val="accent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00" rIns="72073" bIns="72073" numCol="1" spcCol="0" rtlCol="0" fromWordArt="0" anchor="ctr" anchorCtr="0" forceAA="0" compatLnSpc="1">
            <a:prstTxWarp prst="textNoShape">
              <a:avLst/>
            </a:prstTxWarp>
            <a:spAutoFit/>
          </a:bodyPr>
          <a:lstStyle/>
          <a:p>
            <a:pPr defTabSz="711200"/>
            <a:r>
              <a:rPr lang="en-US" sz="2000" b="1">
                <a:solidFill>
                  <a:schemeClr val="bg1"/>
                </a:solidFill>
                <a:latin typeface="Arial"/>
              </a:rPr>
              <a:t>28x </a:t>
            </a:r>
          </a:p>
          <a:p>
            <a:pPr defTabSz="711200"/>
            <a:r>
              <a:rPr lang="en-US" sz="1050">
                <a:solidFill>
                  <a:schemeClr val="bg1"/>
                </a:solidFill>
                <a:latin typeface="Arial"/>
              </a:rPr>
              <a:t>more potent than CO</a:t>
            </a:r>
            <a:r>
              <a:rPr lang="en-US" sz="1050" baseline="-25000">
                <a:solidFill>
                  <a:schemeClr val="bg1"/>
                </a:solidFill>
                <a:latin typeface="Arial"/>
              </a:rPr>
              <a:t>2</a:t>
            </a:r>
            <a:r>
              <a:rPr lang="en-US" sz="1050">
                <a:solidFill>
                  <a:schemeClr val="bg1"/>
                </a:solidFill>
                <a:latin typeface="Arial"/>
              </a:rPr>
              <a:t> after 100 years</a:t>
            </a:r>
          </a:p>
        </p:txBody>
      </p:sp>
      <p:sp>
        <p:nvSpPr>
          <p:cNvPr id="1144" name="Chevron 1143">
            <a:extLst>
              <a:ext uri="{FF2B5EF4-FFF2-40B4-BE49-F238E27FC236}">
                <a16:creationId xmlns:a16="http://schemas.microsoft.com/office/drawing/2014/main" id="{64D0E0B6-09B3-310A-D481-DEBEF73547B0}"/>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Livestock</a:t>
            </a:r>
          </a:p>
        </p:txBody>
      </p:sp>
      <p:sp>
        <p:nvSpPr>
          <p:cNvPr id="1147" name="Chevron 1146">
            <a:extLst>
              <a:ext uri="{FF2B5EF4-FFF2-40B4-BE49-F238E27FC236}">
                <a16:creationId xmlns:a16="http://schemas.microsoft.com/office/drawing/2014/main" id="{A832E7AB-B469-B606-CB87-55253CA47BD2}"/>
              </a:ext>
            </a:extLst>
          </p:cNvPr>
          <p:cNvSpPr/>
          <p:nvPr/>
        </p:nvSpPr>
        <p:spPr bwMode="gray">
          <a:xfrm>
            <a:off x="3878803" y="20911"/>
            <a:ext cx="1975828" cy="359675"/>
          </a:xfrm>
          <a:prstGeom prst="chevron">
            <a:avLst>
              <a:gd name="adj" fmla="val 23887"/>
            </a:avLst>
          </a:prstGeom>
          <a:solidFill>
            <a:srgbClr val="318BB0">
              <a:alpha val="81176"/>
            </a:srgbClr>
          </a:solidFill>
          <a:ln w="9525">
            <a:solidFill>
              <a:srgbClr val="318A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Methane</a:t>
            </a:r>
          </a:p>
        </p:txBody>
      </p:sp>
      <p:sp>
        <p:nvSpPr>
          <p:cNvPr id="3" name="Pentagon 6">
            <a:extLst>
              <a:ext uri="{FF2B5EF4-FFF2-40B4-BE49-F238E27FC236}">
                <a16:creationId xmlns:a16="http://schemas.microsoft.com/office/drawing/2014/main" id="{BE3BF1D2-343C-E7B5-D6A5-7509D33ACC7F}"/>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graphicFrame>
        <p:nvGraphicFramePr>
          <p:cNvPr id="7" name="Chart 6">
            <a:extLst>
              <a:ext uri="{FF2B5EF4-FFF2-40B4-BE49-F238E27FC236}">
                <a16:creationId xmlns:a16="http://schemas.microsoft.com/office/drawing/2014/main" id="{1C718171-FCA3-14D4-650C-D9A1EE109FF9}"/>
              </a:ext>
            </a:extLst>
          </p:cNvPr>
          <p:cNvGraphicFramePr/>
          <p:nvPr>
            <p:custDataLst>
              <p:tags r:id="rId15"/>
            </p:custDataLst>
            <p:extLst>
              <p:ext uri="{D42A27DB-BD31-4B8C-83A1-F6EECF244321}">
                <p14:modId xmlns:p14="http://schemas.microsoft.com/office/powerpoint/2010/main" val="2767417894"/>
              </p:ext>
            </p:extLst>
          </p:nvPr>
        </p:nvGraphicFramePr>
        <p:xfrm>
          <a:off x="4710113" y="2295525"/>
          <a:ext cx="2166937" cy="3511550"/>
        </p:xfrm>
        <a:graphic>
          <a:graphicData uri="http://schemas.openxmlformats.org/drawingml/2006/chart">
            <c:chart xmlns:c="http://schemas.openxmlformats.org/drawingml/2006/chart" xmlns:r="http://schemas.openxmlformats.org/officeDocument/2006/relationships" r:id="rId40"/>
          </a:graphicData>
        </a:graphic>
      </p:graphicFrame>
      <p:sp>
        <p:nvSpPr>
          <p:cNvPr id="240" name="Text Placeholder 10">
            <a:extLst>
              <a:ext uri="{FF2B5EF4-FFF2-40B4-BE49-F238E27FC236}">
                <a16:creationId xmlns:a16="http://schemas.microsoft.com/office/drawing/2014/main" id="{115DFB91-512B-3844-A114-92FBEDCA92F2}"/>
              </a:ext>
            </a:extLst>
          </p:cNvPr>
          <p:cNvSpPr>
            <a:spLocks/>
          </p:cNvSpPr>
          <p:nvPr>
            <p:custDataLst>
              <p:tags r:id="rId16"/>
            </p:custDataLst>
          </p:nvPr>
        </p:nvSpPr>
        <p:spPr bwMode="gray">
          <a:xfrm>
            <a:off x="5473700" y="4902200"/>
            <a:ext cx="63976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solidFill>
                  <a:schemeClr val="bg1"/>
                </a:solidFill>
              </a:rPr>
              <a:t>Agriculture</a:t>
            </a:r>
          </a:p>
          <a:p>
            <a:pPr marL="0" lvl="0" indent="0" algn="ctr">
              <a:spcBef>
                <a:spcPct val="0"/>
              </a:spcBef>
              <a:spcAft>
                <a:spcPct val="0"/>
              </a:spcAft>
              <a:buNone/>
            </a:pPr>
            <a:fld id="{CB8D584B-A6D1-466D-9273-1EAE36B9E514}" type="datetime'''4''''''''''''''0''''''''''''''''''%'''''''''''''''''">
              <a:rPr lang="en-US" altLang="en-US" sz="1000" smtClean="0">
                <a:solidFill>
                  <a:schemeClr val="bg1"/>
                </a:solidFill>
              </a:rPr>
              <a:pPr marL="0" lvl="0" indent="0" algn="ctr">
                <a:spcBef>
                  <a:spcPct val="0"/>
                </a:spcBef>
                <a:spcAft>
                  <a:spcPct val="0"/>
                </a:spcAft>
                <a:buNone/>
              </a:pPr>
              <a:t>40%</a:t>
            </a:fld>
            <a:endParaRPr lang="en-US" sz="1000">
              <a:solidFill>
                <a:schemeClr val="bg1"/>
              </a:solidFill>
            </a:endParaRPr>
          </a:p>
        </p:txBody>
      </p:sp>
      <p:sp>
        <p:nvSpPr>
          <p:cNvPr id="235" name="Text Placeholder 10">
            <a:extLst>
              <a:ext uri="{FF2B5EF4-FFF2-40B4-BE49-F238E27FC236}">
                <a16:creationId xmlns:a16="http://schemas.microsoft.com/office/drawing/2014/main" id="{115DFB91-512B-3844-A114-92FBEDCA92F2}"/>
              </a:ext>
            </a:extLst>
          </p:cNvPr>
          <p:cNvSpPr>
            <a:spLocks/>
          </p:cNvSpPr>
          <p:nvPr>
            <p:custDataLst>
              <p:tags r:id="rId17"/>
            </p:custDataLst>
          </p:nvPr>
        </p:nvSpPr>
        <p:spPr bwMode="gray">
          <a:xfrm>
            <a:off x="5287963" y="3648075"/>
            <a:ext cx="1009650" cy="304800"/>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solidFill>
                  <a:schemeClr val="bg1"/>
                </a:solidFill>
              </a:rPr>
              <a:t>Oil, gas, and coal</a:t>
            </a:r>
          </a:p>
          <a:p>
            <a:pPr marL="0" lvl="0" indent="0" algn="ctr">
              <a:spcBef>
                <a:spcPct val="0"/>
              </a:spcBef>
              <a:spcAft>
                <a:spcPct val="0"/>
              </a:spcAft>
              <a:buNone/>
            </a:pPr>
            <a:fld id="{E816A4A6-E859-43EA-99A8-5928B44ACDC8}" type="datetime'''''''3''''''''''''''''''''''5''''''%'''''''">
              <a:rPr lang="en-US" altLang="en-US" sz="1000" smtClean="0">
                <a:solidFill>
                  <a:schemeClr val="bg1"/>
                </a:solidFill>
              </a:rPr>
              <a:pPr marL="0" lvl="0" indent="0" algn="ctr">
                <a:spcBef>
                  <a:spcPct val="0"/>
                </a:spcBef>
                <a:spcAft>
                  <a:spcPct val="0"/>
                </a:spcAft>
                <a:buNone/>
              </a:pPr>
              <a:t>35%</a:t>
            </a:fld>
            <a:endParaRPr lang="en-US" sz="1000">
              <a:solidFill>
                <a:schemeClr val="bg1"/>
              </a:solidFill>
            </a:endParaRPr>
          </a:p>
        </p:txBody>
      </p:sp>
      <p:sp>
        <p:nvSpPr>
          <p:cNvPr id="230" name="Text Placeholder 10">
            <a:extLst>
              <a:ext uri="{FF2B5EF4-FFF2-40B4-BE49-F238E27FC236}">
                <a16:creationId xmlns:a16="http://schemas.microsoft.com/office/drawing/2014/main" id="{115DFB91-512B-3844-A114-92FBEDCA92F2}"/>
              </a:ext>
            </a:extLst>
          </p:cNvPr>
          <p:cNvSpPr>
            <a:spLocks/>
          </p:cNvSpPr>
          <p:nvPr>
            <p:custDataLst>
              <p:tags r:id="rId18"/>
            </p:custDataLst>
          </p:nvPr>
        </p:nvSpPr>
        <p:spPr bwMode="gray">
          <a:xfrm>
            <a:off x="5595938" y="2727325"/>
            <a:ext cx="393700"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solidFill>
                  <a:schemeClr val="bg1"/>
                </a:solidFill>
              </a:rPr>
              <a:t>Waste</a:t>
            </a:r>
          </a:p>
          <a:p>
            <a:pPr marL="0" lvl="0" indent="0" algn="ctr">
              <a:spcBef>
                <a:spcPct val="0"/>
              </a:spcBef>
              <a:spcAft>
                <a:spcPct val="0"/>
              </a:spcAft>
              <a:buNone/>
            </a:pPr>
            <a:fld id="{C0DB8EBC-8130-4AF5-8876-121323661598}" type="datetime'''''2''''''''''''''''0''''''''''''''''%'''''''''''''''''''''''">
              <a:rPr lang="en-US" altLang="en-US" sz="1000" smtClean="0">
                <a:solidFill>
                  <a:schemeClr val="bg1"/>
                </a:solidFill>
              </a:rPr>
              <a:pPr marL="0" lvl="0" indent="0" algn="ctr">
                <a:spcBef>
                  <a:spcPct val="0"/>
                </a:spcBef>
                <a:spcAft>
                  <a:spcPct val="0"/>
                </a:spcAft>
                <a:buNone/>
              </a:pPr>
              <a:t>20%</a:t>
            </a:fld>
            <a:endParaRPr lang="en-US" sz="1000">
              <a:solidFill>
                <a:schemeClr val="bg1"/>
              </a:solidFill>
            </a:endParaRPr>
          </a:p>
        </p:txBody>
      </p:sp>
      <p:sp>
        <p:nvSpPr>
          <p:cNvPr id="245" name="Text Placeholder 10">
            <a:extLst>
              <a:ext uri="{FF2B5EF4-FFF2-40B4-BE49-F238E27FC236}">
                <a16:creationId xmlns:a16="http://schemas.microsoft.com/office/drawing/2014/main" id="{115DFB91-512B-3844-A114-92FBEDCA92F2}"/>
              </a:ext>
            </a:extLst>
          </p:cNvPr>
          <p:cNvSpPr>
            <a:spLocks/>
          </p:cNvSpPr>
          <p:nvPr>
            <p:custDataLst>
              <p:tags r:id="rId19"/>
            </p:custDataLst>
          </p:nvPr>
        </p:nvSpPr>
        <p:spPr bwMode="gray">
          <a:xfrm>
            <a:off x="5491163" y="2384425"/>
            <a:ext cx="6032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solidFill>
                  <a:schemeClr val="bg1"/>
                </a:solidFill>
              </a:rPr>
              <a:t>Other, </a:t>
            </a:r>
            <a:fld id="{4AFA8AB7-E83F-4E5C-8ED3-70155ECF7C84}" type="datetime'''''''''''''5''%'''''''">
              <a:rPr lang="en-US" altLang="en-US" sz="1000" smtClean="0">
                <a:solidFill>
                  <a:schemeClr val="bg1"/>
                </a:solidFill>
              </a:rPr>
              <a:pPr marL="0" lvl="0" indent="0" algn="ctr">
                <a:spcBef>
                  <a:spcPct val="0"/>
                </a:spcBef>
                <a:spcAft>
                  <a:spcPct val="0"/>
                </a:spcAft>
                <a:buNone/>
              </a:pPr>
              <a:t>5%</a:t>
            </a:fld>
            <a:endParaRPr lang="en-US" sz="1000">
              <a:solidFill>
                <a:schemeClr val="bg1"/>
              </a:solidFill>
            </a:endParaRPr>
          </a:p>
        </p:txBody>
      </p:sp>
      <p:sp>
        <p:nvSpPr>
          <p:cNvPr id="273" name="Text Placeholder 10">
            <a:extLst>
              <a:ext uri="{FF2B5EF4-FFF2-40B4-BE49-F238E27FC236}">
                <a16:creationId xmlns:a16="http://schemas.microsoft.com/office/drawing/2014/main" id="{115DFB91-512B-3844-A114-92FBEDCA92F2}"/>
              </a:ext>
            </a:extLst>
          </p:cNvPr>
          <p:cNvSpPr>
            <a:spLocks/>
          </p:cNvSpPr>
          <p:nvPr>
            <p:custDataLst>
              <p:tags r:id="rId20"/>
            </p:custDataLst>
          </p:nvPr>
        </p:nvSpPr>
        <p:spPr bwMode="auto">
          <a:xfrm>
            <a:off x="5094287" y="5767388"/>
            <a:ext cx="13970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A23CFC6-CD48-4880-B7C0-65D379781428}" type="datetime'Methan''''e ''''fr''om a''ll ''''s''ec''to''''''''''''rs'">
              <a:rPr lang="en-US" altLang="en-US" sz="1000" smtClean="0"/>
              <a:pPr marL="0" lvl="0" indent="0" algn="ctr">
                <a:spcBef>
                  <a:spcPct val="0"/>
                </a:spcBef>
                <a:spcAft>
                  <a:spcPct val="0"/>
                </a:spcAft>
                <a:buNone/>
              </a:pPr>
              <a:t>Methane from all sectors</a:t>
            </a:fld>
            <a:endParaRPr lang="en-US" sz="1000"/>
          </a:p>
        </p:txBody>
      </p:sp>
      <p:sp>
        <p:nvSpPr>
          <p:cNvPr id="211" name="Text Placeholder 10">
            <a:extLst>
              <a:ext uri="{FF2B5EF4-FFF2-40B4-BE49-F238E27FC236}">
                <a16:creationId xmlns:a16="http://schemas.microsoft.com/office/drawing/2014/main" id="{115DFB91-512B-3844-A114-92FBEDCA92F2}"/>
              </a:ext>
            </a:extLst>
          </p:cNvPr>
          <p:cNvSpPr>
            <a:spLocks/>
          </p:cNvSpPr>
          <p:nvPr>
            <p:custDataLst>
              <p:tags r:id="rId21"/>
            </p:custDataLst>
          </p:nvPr>
        </p:nvSpPr>
        <p:spPr bwMode="gray">
          <a:xfrm>
            <a:off x="5418138" y="2200275"/>
            <a:ext cx="7493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dirty="0"/>
              <a:t>~350 MtCH4</a:t>
            </a:r>
            <a:endParaRPr lang="en-US" sz="1000" dirty="0"/>
          </a:p>
        </p:txBody>
      </p:sp>
      <p:graphicFrame>
        <p:nvGraphicFramePr>
          <p:cNvPr id="9" name="Chart 8">
            <a:extLst>
              <a:ext uri="{FF2B5EF4-FFF2-40B4-BE49-F238E27FC236}">
                <a16:creationId xmlns:a16="http://schemas.microsoft.com/office/drawing/2014/main" id="{F2498F9C-4A7D-1640-A385-610A1EBC33A2}"/>
              </a:ext>
            </a:extLst>
          </p:cNvPr>
          <p:cNvGraphicFramePr/>
          <p:nvPr>
            <p:custDataLst>
              <p:tags r:id="rId22"/>
            </p:custDataLst>
            <p:extLst>
              <p:ext uri="{D42A27DB-BD31-4B8C-83A1-F6EECF244321}">
                <p14:modId xmlns:p14="http://schemas.microsoft.com/office/powerpoint/2010/main" val="698810178"/>
              </p:ext>
            </p:extLst>
          </p:nvPr>
        </p:nvGraphicFramePr>
        <p:xfrm>
          <a:off x="6483350" y="2954338"/>
          <a:ext cx="2166938" cy="2852737"/>
        </p:xfrm>
        <a:graphic>
          <a:graphicData uri="http://schemas.openxmlformats.org/drawingml/2006/chart">
            <c:chart xmlns:c="http://schemas.openxmlformats.org/drawingml/2006/chart" xmlns:r="http://schemas.openxmlformats.org/officeDocument/2006/relationships" r:id="rId41"/>
          </a:graphicData>
        </a:graphic>
      </p:graphicFrame>
      <p:sp>
        <p:nvSpPr>
          <p:cNvPr id="280" name="Text Placeholder 10">
            <a:extLst>
              <a:ext uri="{FF2B5EF4-FFF2-40B4-BE49-F238E27FC236}">
                <a16:creationId xmlns:a16="http://schemas.microsoft.com/office/drawing/2014/main" id="{115DFB91-512B-3844-A114-92FBEDCA92F2}"/>
              </a:ext>
            </a:extLst>
          </p:cNvPr>
          <p:cNvSpPr>
            <a:spLocks/>
          </p:cNvSpPr>
          <p:nvPr>
            <p:custDataLst>
              <p:tags r:id="rId23"/>
            </p:custDataLst>
          </p:nvPr>
        </p:nvSpPr>
        <p:spPr bwMode="gray">
          <a:xfrm>
            <a:off x="7197725" y="4487863"/>
            <a:ext cx="736600" cy="457200"/>
          </a:xfrm>
          <a:prstGeom prst="rect">
            <a:avLst/>
          </a:prstGeom>
          <a:noFill/>
          <a:ln>
            <a:noFill/>
          </a:ln>
          <a:effectLst/>
          <a:extLst>
            <a:ext uri="{909E8E84-426E-40DD-AFC4-6F175D3DCCD1}">
              <a14:hiddenFill xmlns:a14="http://schemas.microsoft.com/office/drawing/2010/main">
                <a:solidFill>
                  <a:srgbClr val="6F8DB9"/>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solidFill>
                  <a:schemeClr val="bg1"/>
                </a:solidFill>
              </a:rPr>
              <a:t>Enteric</a:t>
            </a:r>
          </a:p>
          <a:p>
            <a:pPr marL="0" lvl="0" indent="0" algn="ctr">
              <a:spcBef>
                <a:spcPct val="0"/>
              </a:spcBef>
              <a:spcAft>
                <a:spcPct val="0"/>
              </a:spcAft>
              <a:buNone/>
            </a:pPr>
            <a:r>
              <a:rPr lang="en-US" altLang="en-US" sz="1000">
                <a:solidFill>
                  <a:schemeClr val="bg1"/>
                </a:solidFill>
              </a:rPr>
              <a:t>fermentation</a:t>
            </a:r>
          </a:p>
          <a:p>
            <a:pPr marL="0" lvl="0" indent="0" algn="ctr">
              <a:spcBef>
                <a:spcPct val="0"/>
              </a:spcBef>
              <a:spcAft>
                <a:spcPct val="0"/>
              </a:spcAft>
              <a:buNone/>
            </a:pPr>
            <a:fld id="{08A65566-AC96-4731-BFCE-7A95B965B0E4}" type="datetime'''''''3''''''''''''''''''''''''''0''%'''''">
              <a:rPr lang="en-US" altLang="en-US" sz="1000" smtClean="0">
                <a:solidFill>
                  <a:schemeClr val="bg1"/>
                </a:solidFill>
              </a:rPr>
              <a:pPr marL="0" lvl="0" indent="0" algn="ctr">
                <a:spcBef>
                  <a:spcPct val="0"/>
                </a:spcBef>
                <a:spcAft>
                  <a:spcPct val="0"/>
                </a:spcAft>
                <a:buNone/>
              </a:pPr>
              <a:t>30%</a:t>
            </a:fld>
            <a:endParaRPr lang="en-US" sz="1000">
              <a:solidFill>
                <a:schemeClr val="bg1"/>
              </a:solidFill>
            </a:endParaRPr>
          </a:p>
        </p:txBody>
      </p:sp>
      <p:sp>
        <p:nvSpPr>
          <p:cNvPr id="279" name="Text Placeholder 10">
            <a:extLst>
              <a:ext uri="{FF2B5EF4-FFF2-40B4-BE49-F238E27FC236}">
                <a16:creationId xmlns:a16="http://schemas.microsoft.com/office/drawing/2014/main" id="{115DFB91-512B-3844-A114-92FBEDCA92F2}"/>
              </a:ext>
            </a:extLst>
          </p:cNvPr>
          <p:cNvSpPr>
            <a:spLocks/>
          </p:cNvSpPr>
          <p:nvPr>
            <p:custDataLst>
              <p:tags r:id="rId24"/>
            </p:custDataLst>
          </p:nvPr>
        </p:nvSpPr>
        <p:spPr bwMode="gray">
          <a:xfrm>
            <a:off x="7208838" y="3530600"/>
            <a:ext cx="715963" cy="152400"/>
          </a:xfrm>
          <a:prstGeom prst="rect">
            <a:avLst/>
          </a:prstGeom>
          <a:noFill/>
          <a:ln>
            <a:noFill/>
          </a:ln>
          <a:effectLst/>
          <a:extLst>
            <a:ext uri="{909E8E84-426E-40DD-AFC4-6F175D3DCCD1}">
              <a14:hiddenFill xmlns:a14="http://schemas.microsoft.com/office/drawing/2010/main">
                <a:solidFill>
                  <a:srgbClr val="9DB1CF"/>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Manure, </a:t>
            </a:r>
            <a:fld id="{6B212FE9-6F5B-45A9-9888-68000E7A2461}" type="datetime'''''''''''''''''3''''''''''''''''''''''%'''''''">
              <a:rPr lang="en-US" altLang="en-US" sz="1000" smtClean="0"/>
              <a:pPr marL="0" lvl="0" indent="0" algn="ctr">
                <a:spcBef>
                  <a:spcPct val="0"/>
                </a:spcBef>
                <a:spcAft>
                  <a:spcPct val="0"/>
                </a:spcAft>
                <a:buNone/>
              </a:pPr>
              <a:t>3%</a:t>
            </a:fld>
            <a:endParaRPr lang="en-US" sz="1000"/>
          </a:p>
        </p:txBody>
      </p:sp>
      <p:sp>
        <p:nvSpPr>
          <p:cNvPr id="281" name="Text Placeholder 10">
            <a:extLst>
              <a:ext uri="{FF2B5EF4-FFF2-40B4-BE49-F238E27FC236}">
                <a16:creationId xmlns:a16="http://schemas.microsoft.com/office/drawing/2014/main" id="{115DFB91-512B-3844-A114-92FBEDCA92F2}"/>
              </a:ext>
            </a:extLst>
          </p:cNvPr>
          <p:cNvSpPr>
            <a:spLocks/>
          </p:cNvSpPr>
          <p:nvPr>
            <p:custDataLst>
              <p:tags r:id="rId25"/>
            </p:custDataLst>
          </p:nvPr>
        </p:nvSpPr>
        <p:spPr bwMode="gray">
          <a:xfrm>
            <a:off x="7123113" y="3119438"/>
            <a:ext cx="885825" cy="30480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Rice cultivation</a:t>
            </a:r>
          </a:p>
          <a:p>
            <a:pPr marL="0" lvl="0" indent="0" algn="ctr">
              <a:spcBef>
                <a:spcPct val="0"/>
              </a:spcBef>
              <a:spcAft>
                <a:spcPct val="0"/>
              </a:spcAft>
              <a:buNone/>
            </a:pPr>
            <a:fld id="{2B755492-68D0-45E0-AFC8-B040DF4F7535}" type="datetime'''''''''''''''''''''''''7''''''%'''''''''''''''''">
              <a:rPr lang="en-US" altLang="en-US" sz="1000" smtClean="0"/>
              <a:pPr marL="0" lvl="0" indent="0" algn="ctr">
                <a:spcBef>
                  <a:spcPct val="0"/>
                </a:spcBef>
                <a:spcAft>
                  <a:spcPct val="0"/>
                </a:spcAft>
                <a:buNone/>
              </a:pPr>
              <a:t>7%</a:t>
            </a:fld>
            <a:endParaRPr lang="en-US" sz="1000"/>
          </a:p>
        </p:txBody>
      </p:sp>
      <p:sp>
        <p:nvSpPr>
          <p:cNvPr id="282" name="Text Placeholder 10">
            <a:extLst>
              <a:ext uri="{FF2B5EF4-FFF2-40B4-BE49-F238E27FC236}">
                <a16:creationId xmlns:a16="http://schemas.microsoft.com/office/drawing/2014/main" id="{115DFB91-512B-3844-A114-92FBEDCA92F2}"/>
              </a:ext>
            </a:extLst>
          </p:cNvPr>
          <p:cNvSpPr>
            <a:spLocks/>
          </p:cNvSpPr>
          <p:nvPr>
            <p:custDataLst>
              <p:tags r:id="rId26"/>
            </p:custDataLst>
          </p:nvPr>
        </p:nvSpPr>
        <p:spPr bwMode="auto">
          <a:xfrm>
            <a:off x="6858000" y="5767388"/>
            <a:ext cx="14176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5B4C936-9DBA-4343-B63F-75249C29767A}" type="datetime'Meth''a''n''''e ''from'''''' a''''''''gr''''i''''''culture'''">
              <a:rPr lang="en-US" altLang="en-US" sz="1000" smtClean="0"/>
              <a:pPr marL="0" lvl="0" indent="0" algn="ctr">
                <a:spcBef>
                  <a:spcPct val="0"/>
                </a:spcBef>
                <a:spcAft>
                  <a:spcPct val="0"/>
                </a:spcAft>
                <a:buNone/>
              </a:pPr>
              <a:t>Methane from agriculture</a:t>
            </a:fld>
            <a:endParaRPr lang="en-US" sz="1000"/>
          </a:p>
        </p:txBody>
      </p:sp>
      <p:cxnSp>
        <p:nvCxnSpPr>
          <p:cNvPr id="1431" name="Straight Connector 1430"/>
          <p:cNvCxnSpPr/>
          <p:nvPr/>
        </p:nvCxnSpPr>
        <p:spPr bwMode="gray">
          <a:xfrm flipV="1">
            <a:off x="6367836" y="3089535"/>
            <a:ext cx="627459" cy="1345432"/>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3" name="Straight Connector 422"/>
          <p:cNvCxnSpPr/>
          <p:nvPr/>
        </p:nvCxnSpPr>
        <p:spPr bwMode="gray">
          <a:xfrm flipV="1">
            <a:off x="6362027" y="5711436"/>
            <a:ext cx="653136" cy="4801"/>
          </a:xfrm>
          <a:prstGeom prst="line">
            <a:avLst/>
          </a:prstGeom>
          <a:ln w="2857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31" name="Left Bracket 430">
            <a:extLst>
              <a:ext uri="{FF2B5EF4-FFF2-40B4-BE49-F238E27FC236}">
                <a16:creationId xmlns:a16="http://schemas.microsoft.com/office/drawing/2014/main" id="{179947EF-6579-0203-2E04-F75141D1A363}"/>
              </a:ext>
            </a:extLst>
          </p:cNvPr>
          <p:cNvSpPr/>
          <p:nvPr/>
        </p:nvSpPr>
        <p:spPr bwMode="gray">
          <a:xfrm flipH="1">
            <a:off x="8204199" y="3530600"/>
            <a:ext cx="100011" cy="2180835"/>
          </a:xfrm>
          <a:prstGeom prst="leftBracket">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2" name="TextBox 431">
            <a:extLst>
              <a:ext uri="{FF2B5EF4-FFF2-40B4-BE49-F238E27FC236}">
                <a16:creationId xmlns:a16="http://schemas.microsoft.com/office/drawing/2014/main" id="{C554C0A9-CF7A-BD0A-854B-076F0BF01723}"/>
              </a:ext>
            </a:extLst>
          </p:cNvPr>
          <p:cNvSpPr txBox="1"/>
          <p:nvPr/>
        </p:nvSpPr>
        <p:spPr bwMode="gray">
          <a:xfrm>
            <a:off x="8332774" y="4104382"/>
            <a:ext cx="704766" cy="1077218"/>
          </a:xfrm>
          <a:prstGeom prst="rect">
            <a:avLst/>
          </a:prstGeom>
          <a:noFill/>
        </p:spPr>
        <p:txBody>
          <a:bodyPr wrap="square" lIns="0" tIns="0" rIns="0" bIns="0" rtlCol="0">
            <a:spAutoFit/>
          </a:bodyPr>
          <a:lstStyle/>
          <a:p>
            <a:pPr marL="0" indent="0" algn="l">
              <a:spcBef>
                <a:spcPts val="600"/>
              </a:spcBef>
              <a:spcAft>
                <a:spcPts val="600"/>
              </a:spcAft>
              <a:buNone/>
            </a:pPr>
            <a:r>
              <a:rPr lang="en-US" sz="1000" b="1">
                <a:solidFill>
                  <a:sysClr val="windowText" lastClr="000000"/>
                </a:solidFill>
              </a:rPr>
              <a:t>~80% of agricultural methane emissions are livestock-related</a:t>
            </a:r>
          </a:p>
        </p:txBody>
      </p:sp>
    </p:spTree>
    <p:extLst>
      <p:ext uri="{BB962C8B-B14F-4D97-AF65-F5344CB8AC3E}">
        <p14:creationId xmlns:p14="http://schemas.microsoft.com/office/powerpoint/2010/main" val="1108266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69E7-B72F-E34E-940D-A31F1AFB2CBF}"/>
            </a:ext>
          </a:extLst>
        </p:cNvPr>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5F5392F9-C259-8362-C796-B362177AE83D}"/>
              </a:ext>
            </a:extLst>
          </p:cNvPr>
          <p:cNvGraphicFramePr>
            <a:graphicFrameLocks/>
          </p:cNvGraphicFramePr>
          <p:nvPr>
            <p:custDataLst>
              <p:tags r:id="rId1"/>
            </p:custDataLst>
            <p:extLst>
              <p:ext uri="{D42A27DB-BD31-4B8C-83A1-F6EECF244321}">
                <p14:modId xmlns:p14="http://schemas.microsoft.com/office/powerpoint/2010/main" val="8074182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3" imgW="7772400" imgH="10058400" progId="TCLayout.ActiveDocument.1">
                  <p:embed/>
                </p:oleObj>
              </mc:Choice>
              <mc:Fallback>
                <p:oleObj name="think-cell Slide" r:id="rId43" imgW="7772400" imgH="10058400" progId="TCLayout.ActiveDocument.1">
                  <p:embed/>
                  <p:pic>
                    <p:nvPicPr>
                      <p:cNvPr id="19" name="think-cell data - do not delete" hidden="1">
                        <a:extLst>
                          <a:ext uri="{FF2B5EF4-FFF2-40B4-BE49-F238E27FC236}">
                            <a16:creationId xmlns:a16="http://schemas.microsoft.com/office/drawing/2014/main" id="{5F5392F9-C259-8362-C796-B362177AE83D}"/>
                          </a:ext>
                        </a:extLst>
                      </p:cNvPr>
                      <p:cNvPicPr/>
                      <p:nvPr/>
                    </p:nvPicPr>
                    <p:blipFill>
                      <a:blip r:embed="rId44"/>
                      <a:stretch>
                        <a:fillRect/>
                      </a:stretch>
                    </p:blipFill>
                    <p:spPr>
                      <a:xfrm>
                        <a:off x="1588" y="1588"/>
                        <a:ext cx="1227" cy="1588"/>
                      </a:xfrm>
                      <a:prstGeom prst="rect">
                        <a:avLst/>
                      </a:prstGeom>
                    </p:spPr>
                  </p:pic>
                </p:oleObj>
              </mc:Fallback>
            </mc:AlternateContent>
          </a:graphicData>
        </a:graphic>
      </p:graphicFrame>
      <p:sp>
        <p:nvSpPr>
          <p:cNvPr id="105" name="Rectangle 104">
            <a:extLst>
              <a:ext uri="{FF2B5EF4-FFF2-40B4-BE49-F238E27FC236}">
                <a16:creationId xmlns:a16="http://schemas.microsoft.com/office/drawing/2014/main" id="{7B760300-8943-E896-D157-191D03E08FD2}"/>
              </a:ext>
            </a:extLst>
          </p:cNvPr>
          <p:cNvSpPr/>
          <p:nvPr/>
        </p:nvSpPr>
        <p:spPr bwMode="gray">
          <a:xfrm>
            <a:off x="1666423" y="2754799"/>
            <a:ext cx="1271298" cy="1655763"/>
          </a:xfrm>
          <a:prstGeom prst="rect">
            <a:avLst/>
          </a:prstGeom>
          <a:noFill/>
          <a:ln w="190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77" name="Straight Connector 76">
            <a:extLst>
              <a:ext uri="{FF2B5EF4-FFF2-40B4-BE49-F238E27FC236}">
                <a16:creationId xmlns:a16="http://schemas.microsoft.com/office/drawing/2014/main" id="{70D60318-CE8F-C6C8-8A88-B6C62BE13F5E}"/>
              </a:ext>
            </a:extLst>
          </p:cNvPr>
          <p:cNvCxnSpPr/>
          <p:nvPr>
            <p:custDataLst>
              <p:tags r:id="rId2"/>
            </p:custDataLst>
          </p:nvPr>
        </p:nvCxnSpPr>
        <p:spPr bwMode="gray">
          <a:xfrm>
            <a:off x="700088" y="5526088"/>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1725DBB0-7924-3A00-2819-C3A167070F1A}"/>
              </a:ext>
            </a:extLst>
          </p:cNvPr>
          <p:cNvCxnSpPr/>
          <p:nvPr>
            <p:custDataLst>
              <p:tags r:id="rId3"/>
            </p:custDataLst>
          </p:nvPr>
        </p:nvCxnSpPr>
        <p:spPr bwMode="gray">
          <a:xfrm>
            <a:off x="700088" y="5243513"/>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75CC8841-8899-3023-FBE5-396C23851678}"/>
              </a:ext>
            </a:extLst>
          </p:cNvPr>
          <p:cNvCxnSpPr/>
          <p:nvPr>
            <p:custDataLst>
              <p:tags r:id="rId4"/>
            </p:custDataLst>
          </p:nvPr>
        </p:nvCxnSpPr>
        <p:spPr bwMode="gray">
          <a:xfrm>
            <a:off x="700088" y="4962525"/>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8C708BE4-19AB-2C8E-4BBB-928A5683069D}"/>
              </a:ext>
            </a:extLst>
          </p:cNvPr>
          <p:cNvCxnSpPr/>
          <p:nvPr>
            <p:custDataLst>
              <p:tags r:id="rId5"/>
            </p:custDataLst>
          </p:nvPr>
        </p:nvCxnSpPr>
        <p:spPr bwMode="gray">
          <a:xfrm>
            <a:off x="700088" y="4681538"/>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7F0360D1-8A07-67F5-B0F2-33A061EAAB2A}"/>
              </a:ext>
            </a:extLst>
          </p:cNvPr>
          <p:cNvCxnSpPr/>
          <p:nvPr>
            <p:custDataLst>
              <p:tags r:id="rId6"/>
            </p:custDataLst>
          </p:nvPr>
        </p:nvCxnSpPr>
        <p:spPr bwMode="gray">
          <a:xfrm>
            <a:off x="700088" y="4398963"/>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F82A2383-A34D-BC56-BD8C-040306D72493}"/>
              </a:ext>
            </a:extLst>
          </p:cNvPr>
          <p:cNvCxnSpPr/>
          <p:nvPr>
            <p:custDataLst>
              <p:tags r:id="rId7"/>
            </p:custDataLst>
          </p:nvPr>
        </p:nvCxnSpPr>
        <p:spPr bwMode="gray">
          <a:xfrm>
            <a:off x="700088" y="4117975"/>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9E2388A8-4BA0-0D96-5C36-FA3C73D09937}"/>
              </a:ext>
            </a:extLst>
          </p:cNvPr>
          <p:cNvCxnSpPr/>
          <p:nvPr>
            <p:custDataLst>
              <p:tags r:id="rId8"/>
            </p:custDataLst>
          </p:nvPr>
        </p:nvCxnSpPr>
        <p:spPr bwMode="gray">
          <a:xfrm>
            <a:off x="700088" y="3836988"/>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CB66D052-F5A0-3C37-1234-CE6AD970A5CC}"/>
              </a:ext>
            </a:extLst>
          </p:cNvPr>
          <p:cNvCxnSpPr/>
          <p:nvPr>
            <p:custDataLst>
              <p:tags r:id="rId9"/>
            </p:custDataLst>
          </p:nvPr>
        </p:nvCxnSpPr>
        <p:spPr bwMode="gray">
          <a:xfrm>
            <a:off x="700088" y="3554413"/>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13034B63-3A54-DD47-5CB9-752043C2F00E}"/>
              </a:ext>
            </a:extLst>
          </p:cNvPr>
          <p:cNvCxnSpPr/>
          <p:nvPr>
            <p:custDataLst>
              <p:tags r:id="rId10"/>
            </p:custDataLst>
          </p:nvPr>
        </p:nvCxnSpPr>
        <p:spPr bwMode="gray">
          <a:xfrm>
            <a:off x="700088" y="3273425"/>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7E831DF4-DAEB-E2DB-72B3-24F7639CAB8E}"/>
              </a:ext>
            </a:extLst>
          </p:cNvPr>
          <p:cNvCxnSpPr/>
          <p:nvPr>
            <p:custDataLst>
              <p:tags r:id="rId11"/>
            </p:custDataLst>
          </p:nvPr>
        </p:nvCxnSpPr>
        <p:spPr bwMode="auto">
          <a:xfrm>
            <a:off x="700088" y="2992438"/>
            <a:ext cx="6480175" cy="0"/>
          </a:xfrm>
          <a:prstGeom prst="line">
            <a:avLst/>
          </a:prstGeom>
          <a:ln w="1905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FA31D648-8FCB-6AD2-FA16-A60A48A86193}"/>
              </a:ext>
            </a:extLst>
          </p:cNvPr>
          <p:cNvCxnSpPr/>
          <p:nvPr>
            <p:custDataLst>
              <p:tags r:id="rId12"/>
            </p:custDataLst>
          </p:nvPr>
        </p:nvCxnSpPr>
        <p:spPr bwMode="gray">
          <a:xfrm>
            <a:off x="700088" y="2709863"/>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B55FE02C-38C8-E995-3693-5E960FD01669}"/>
              </a:ext>
            </a:extLst>
          </p:cNvPr>
          <p:cNvCxnSpPr/>
          <p:nvPr>
            <p:custDataLst>
              <p:tags r:id="rId13"/>
            </p:custDataLst>
          </p:nvPr>
        </p:nvCxnSpPr>
        <p:spPr bwMode="gray">
          <a:xfrm>
            <a:off x="700088" y="2428875"/>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44" name="Chart 43">
            <a:extLst>
              <a:ext uri="{FF2B5EF4-FFF2-40B4-BE49-F238E27FC236}">
                <a16:creationId xmlns:a16="http://schemas.microsoft.com/office/drawing/2014/main" id="{02C56485-B13E-66B1-B1C5-6D6A35D2FDC9}"/>
              </a:ext>
            </a:extLst>
          </p:cNvPr>
          <p:cNvGraphicFramePr/>
          <p:nvPr>
            <p:custDataLst>
              <p:tags r:id="rId14"/>
            </p:custDataLst>
            <p:extLst>
              <p:ext uri="{D42A27DB-BD31-4B8C-83A1-F6EECF244321}">
                <p14:modId xmlns:p14="http://schemas.microsoft.com/office/powerpoint/2010/main" val="521991374"/>
              </p:ext>
            </p:extLst>
          </p:nvPr>
        </p:nvGraphicFramePr>
        <p:xfrm>
          <a:off x="617538" y="2162175"/>
          <a:ext cx="6645275" cy="3911600"/>
        </p:xfrm>
        <a:graphic>
          <a:graphicData uri="http://schemas.openxmlformats.org/drawingml/2006/chart">
            <c:chart xmlns:c="http://schemas.openxmlformats.org/drawingml/2006/chart" xmlns:r="http://schemas.openxmlformats.org/officeDocument/2006/relationships" r:id="rId45"/>
          </a:graphicData>
        </a:graphic>
      </p:graphicFrame>
      <p:cxnSp>
        <p:nvCxnSpPr>
          <p:cNvPr id="23" name="Straight Connector 22">
            <a:extLst>
              <a:ext uri="{FF2B5EF4-FFF2-40B4-BE49-F238E27FC236}">
                <a16:creationId xmlns:a16="http://schemas.microsoft.com/office/drawing/2014/main" id="{509D80BF-C500-E2A9-D7B8-D6863772DF8D}"/>
              </a:ext>
            </a:extLst>
          </p:cNvPr>
          <p:cNvCxnSpPr/>
          <p:nvPr>
            <p:custDataLst>
              <p:tags r:id="rId15"/>
            </p:custDataLst>
          </p:nvPr>
        </p:nvCxnSpPr>
        <p:spPr bwMode="auto">
          <a:xfrm flipH="1">
            <a:off x="7231063" y="2992438"/>
            <a:ext cx="203200" cy="0"/>
          </a:xfrm>
          <a:prstGeom prst="line">
            <a:avLst/>
          </a:prstGeom>
          <a:ln w="952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6FC41F47-E85C-5813-CABD-0D13F1101D66}"/>
              </a:ext>
            </a:extLst>
          </p:cNvPr>
          <p:cNvCxnSpPr/>
          <p:nvPr>
            <p:custDataLst>
              <p:tags r:id="rId16"/>
            </p:custDataLst>
          </p:nvPr>
        </p:nvCxnSpPr>
        <p:spPr bwMode="auto">
          <a:xfrm>
            <a:off x="5000625" y="4286250"/>
            <a:ext cx="95250"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8" name="Text Placeholder 10">
            <a:extLst>
              <a:ext uri="{FF2B5EF4-FFF2-40B4-BE49-F238E27FC236}">
                <a16:creationId xmlns:a16="http://schemas.microsoft.com/office/drawing/2014/main" id="{FC7F1525-3C24-3BDB-28BB-096B0336F51D}"/>
              </a:ext>
            </a:extLst>
          </p:cNvPr>
          <p:cNvSpPr txBox="1">
            <a:spLocks/>
          </p:cNvSpPr>
          <p:nvPr>
            <p:custDataLst>
              <p:tags r:id="rId17"/>
            </p:custDataLst>
          </p:nvPr>
        </p:nvSpPr>
        <p:spPr bwMode="auto">
          <a:xfrm>
            <a:off x="1238250" y="5857875"/>
            <a:ext cx="21637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Total habitable land use today</a:t>
            </a:r>
            <a:endParaRPr lang="en-US" sz="1200"/>
          </a:p>
        </p:txBody>
      </p:sp>
      <p:sp>
        <p:nvSpPr>
          <p:cNvPr id="64" name="Text Placeholder 10">
            <a:extLst>
              <a:ext uri="{FF2B5EF4-FFF2-40B4-BE49-F238E27FC236}">
                <a16:creationId xmlns:a16="http://schemas.microsoft.com/office/drawing/2014/main" id="{38F22F9F-C080-EE52-B696-36C6D860FAD9}"/>
              </a:ext>
            </a:extLst>
          </p:cNvPr>
          <p:cNvSpPr txBox="1">
            <a:spLocks/>
          </p:cNvSpPr>
          <p:nvPr>
            <p:custDataLst>
              <p:tags r:id="rId18"/>
            </p:custDataLst>
          </p:nvPr>
        </p:nvSpPr>
        <p:spPr bwMode="gray">
          <a:xfrm>
            <a:off x="5427663" y="5392738"/>
            <a:ext cx="263525"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371EE83-2FB1-452F-8C7C-CEB5B5A64DA1}" type="datetime'1''%'''''''''''''''''''''''''''''''''''''''''''''''''">
              <a:rPr lang="en-US" altLang="en-US" sz="1200" smtClean="0">
                <a:solidFill>
                  <a:schemeClr val="bg1"/>
                </a:solidFill>
                <a:effectLst/>
              </a:rPr>
              <a:pPr marL="0" indent="0" algn="ctr">
                <a:spcBef>
                  <a:spcPct val="0"/>
                </a:spcBef>
                <a:spcAft>
                  <a:spcPct val="0"/>
                </a:spcAft>
                <a:buNone/>
              </a:pPr>
              <a:t>1%</a:t>
            </a:fld>
            <a:endParaRPr lang="en-US" sz="1200">
              <a:solidFill>
                <a:schemeClr val="bg1"/>
              </a:solidFill>
            </a:endParaRPr>
          </a:p>
        </p:txBody>
      </p:sp>
      <p:sp>
        <p:nvSpPr>
          <p:cNvPr id="57" name="Text Placeholder 10">
            <a:extLst>
              <a:ext uri="{FF2B5EF4-FFF2-40B4-BE49-F238E27FC236}">
                <a16:creationId xmlns:a16="http://schemas.microsoft.com/office/drawing/2014/main" id="{912E3DC1-8D28-5A88-13FB-40581812DBF4}"/>
              </a:ext>
            </a:extLst>
          </p:cNvPr>
          <p:cNvSpPr txBox="1">
            <a:spLocks/>
          </p:cNvSpPr>
          <p:nvPr>
            <p:custDataLst>
              <p:tags r:id="rId19"/>
            </p:custDataLst>
          </p:nvPr>
        </p:nvSpPr>
        <p:spPr bwMode="gray">
          <a:xfrm>
            <a:off x="1917700" y="4322763"/>
            <a:ext cx="263525" cy="182563"/>
          </a:xfrm>
          <a:prstGeom prst="rect">
            <a:avLst/>
          </a:prstGeom>
          <a:solidFill>
            <a:schemeClr val="accent4"/>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6CF1A52-05CA-4A91-ADA9-F1954B1BBBCA}" type="datetime'''''1''''''''''''''''''''%'''''''''''''''''''''">
              <a:rPr lang="en-US" altLang="en-US" sz="1200" smtClean="0">
                <a:solidFill>
                  <a:schemeClr val="bg1"/>
                </a:solidFill>
                <a:effectLst/>
              </a:rPr>
              <a:pPr marL="0" indent="0" algn="ctr">
                <a:spcBef>
                  <a:spcPct val="0"/>
                </a:spcBef>
                <a:spcAft>
                  <a:spcPct val="0"/>
                </a:spcAft>
                <a:buNone/>
              </a:pPr>
              <a:t>1%</a:t>
            </a:fld>
            <a:endParaRPr lang="en-US" sz="1200">
              <a:solidFill>
                <a:schemeClr val="bg1"/>
              </a:solidFill>
            </a:endParaRPr>
          </a:p>
        </p:txBody>
      </p:sp>
      <p:sp>
        <p:nvSpPr>
          <p:cNvPr id="17" name="Text Placeholder 10">
            <a:extLst>
              <a:ext uri="{FF2B5EF4-FFF2-40B4-BE49-F238E27FC236}">
                <a16:creationId xmlns:a16="http://schemas.microsoft.com/office/drawing/2014/main" id="{3618963A-0C3A-9CD3-2DCE-09B093607A24}"/>
              </a:ext>
            </a:extLst>
          </p:cNvPr>
          <p:cNvSpPr txBox="1">
            <a:spLocks/>
          </p:cNvSpPr>
          <p:nvPr>
            <p:custDataLst>
              <p:tags r:id="rId20"/>
            </p:custDataLst>
          </p:nvPr>
        </p:nvSpPr>
        <p:spPr bwMode="auto">
          <a:xfrm>
            <a:off x="7485063" y="2908300"/>
            <a:ext cx="35718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1B888A0-71E3-483A-97AC-91E022AB241E}" type="datetime'''''''''''''''''''''1''''''''''0''''''0''''''''%'''''">
              <a:rPr lang="en-US" altLang="en-US" sz="1100" smtClean="0">
                <a:effectLst/>
              </a:rPr>
              <a:pPr marL="0" indent="0">
                <a:spcBef>
                  <a:spcPct val="0"/>
                </a:spcBef>
                <a:spcAft>
                  <a:spcPct val="0"/>
                </a:spcAft>
                <a:buNone/>
              </a:pPr>
              <a:t>100%</a:t>
            </a:fld>
            <a:endParaRPr lang="en-US" sz="1100"/>
          </a:p>
        </p:txBody>
      </p:sp>
      <p:sp>
        <p:nvSpPr>
          <p:cNvPr id="63" name="Text Placeholder 10">
            <a:extLst>
              <a:ext uri="{FF2B5EF4-FFF2-40B4-BE49-F238E27FC236}">
                <a16:creationId xmlns:a16="http://schemas.microsoft.com/office/drawing/2014/main" id="{59491FDF-4D7A-7233-3726-86DC5ED30909}"/>
              </a:ext>
            </a:extLst>
          </p:cNvPr>
          <p:cNvSpPr txBox="1">
            <a:spLocks/>
          </p:cNvSpPr>
          <p:nvPr>
            <p:custDataLst>
              <p:tags r:id="rId21"/>
            </p:custDataLst>
          </p:nvPr>
        </p:nvSpPr>
        <p:spPr bwMode="gray">
          <a:xfrm>
            <a:off x="2187575" y="5392738"/>
            <a:ext cx="263525"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2DEB689-6BB3-4E3B-86AE-4024307243C3}" type="datetime'''''''''''''''''''''''1''''''''''''%'''''''''''''''''''''">
              <a:rPr lang="en-US" altLang="en-US" sz="1200" smtClean="0">
                <a:solidFill>
                  <a:schemeClr val="bg1"/>
                </a:solidFill>
                <a:effectLst/>
              </a:rPr>
              <a:pPr marL="0" indent="0" algn="ctr">
                <a:spcBef>
                  <a:spcPct val="0"/>
                </a:spcBef>
                <a:spcAft>
                  <a:spcPct val="0"/>
                </a:spcAft>
                <a:buNone/>
              </a:pPr>
              <a:t>1%</a:t>
            </a:fld>
            <a:endParaRPr lang="en-US" sz="1200">
              <a:solidFill>
                <a:schemeClr val="bg1"/>
              </a:solidFill>
            </a:endParaRPr>
          </a:p>
        </p:txBody>
      </p:sp>
      <p:sp>
        <p:nvSpPr>
          <p:cNvPr id="18" name="Text Placeholder 10">
            <a:extLst>
              <a:ext uri="{FF2B5EF4-FFF2-40B4-BE49-F238E27FC236}">
                <a16:creationId xmlns:a16="http://schemas.microsoft.com/office/drawing/2014/main" id="{26F7C7E9-5560-8FD2-F21E-CE8B85E4ADA7}"/>
              </a:ext>
            </a:extLst>
          </p:cNvPr>
          <p:cNvSpPr txBox="1">
            <a:spLocks/>
          </p:cNvSpPr>
          <p:nvPr>
            <p:custDataLst>
              <p:tags r:id="rId22"/>
            </p:custDataLst>
          </p:nvPr>
        </p:nvSpPr>
        <p:spPr bwMode="gray">
          <a:xfrm>
            <a:off x="2103438" y="2784475"/>
            <a:ext cx="4318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17643C6-2C88-44E8-88F8-9E8055970F68}" type="datetime'''''''''''''''''''1''00'''''''''''''''''''''''''''''">
              <a:rPr lang="en-US" altLang="en-US" sz="1200" b="1" smtClean="0"/>
              <a:pPr marL="0" indent="0" algn="ctr">
                <a:spcBef>
                  <a:spcPct val="0"/>
                </a:spcBef>
                <a:spcAft>
                  <a:spcPct val="0"/>
                </a:spcAft>
                <a:buNone/>
              </a:pPr>
              <a:t>100</a:t>
            </a:fld>
            <a:r>
              <a:rPr lang="en-US" altLang="en-US" sz="1200" b="1"/>
              <a:t>%</a:t>
            </a:r>
            <a:endParaRPr lang="en-US" sz="1200" b="1"/>
          </a:p>
        </p:txBody>
      </p:sp>
      <p:sp useBgFill="1">
        <p:nvSpPr>
          <p:cNvPr id="21" name="Text Placeholder 10">
            <a:extLst>
              <a:ext uri="{FF2B5EF4-FFF2-40B4-BE49-F238E27FC236}">
                <a16:creationId xmlns:a16="http://schemas.microsoft.com/office/drawing/2014/main" id="{D239EC67-C9D6-AF08-AD32-18B710D4AB44}"/>
              </a:ext>
            </a:extLst>
          </p:cNvPr>
          <p:cNvSpPr txBox="1">
            <a:spLocks/>
          </p:cNvSpPr>
          <p:nvPr>
            <p:custDataLst>
              <p:tags r:id="rId23"/>
            </p:custDataLst>
          </p:nvPr>
        </p:nvSpPr>
        <p:spPr bwMode="gray">
          <a:xfrm>
            <a:off x="5348288" y="2389188"/>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712B6F4-8E24-41EA-A8AA-4E8252B035C3}" type="datetime'''''''''''''''''''''''''1''1''''''''4'''''''''''''''''''''''">
              <a:rPr lang="en-US" altLang="en-US" sz="1200" b="1" smtClean="0"/>
              <a:pPr marL="0" indent="0" algn="ctr">
                <a:spcBef>
                  <a:spcPct val="0"/>
                </a:spcBef>
                <a:spcAft>
                  <a:spcPct val="0"/>
                </a:spcAft>
                <a:buNone/>
              </a:pPr>
              <a:t>114</a:t>
            </a:fld>
            <a:r>
              <a:rPr lang="en-US" altLang="en-US" sz="1200" b="1"/>
              <a:t>%</a:t>
            </a:r>
            <a:endParaRPr lang="en-US" sz="1200" b="1"/>
          </a:p>
        </p:txBody>
      </p:sp>
      <p:sp>
        <p:nvSpPr>
          <p:cNvPr id="34" name="Text Placeholder 10">
            <a:extLst>
              <a:ext uri="{FF2B5EF4-FFF2-40B4-BE49-F238E27FC236}">
                <a16:creationId xmlns:a16="http://schemas.microsoft.com/office/drawing/2014/main" id="{F7826DCB-98B4-7433-CA3C-B3D9CEAE026D}"/>
              </a:ext>
            </a:extLst>
          </p:cNvPr>
          <p:cNvSpPr txBox="1">
            <a:spLocks/>
          </p:cNvSpPr>
          <p:nvPr>
            <p:custDataLst>
              <p:tags r:id="rId24"/>
            </p:custDataLst>
          </p:nvPr>
        </p:nvSpPr>
        <p:spPr bwMode="auto">
          <a:xfrm>
            <a:off x="4491038" y="5857875"/>
            <a:ext cx="21383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Total habitable land use 2050</a:t>
            </a:r>
            <a:endParaRPr lang="en-US" sz="1200"/>
          </a:p>
        </p:txBody>
      </p:sp>
      <p:sp>
        <p:nvSpPr>
          <p:cNvPr id="122" name="TextBox 5">
            <a:extLst>
              <a:ext uri="{FF2B5EF4-FFF2-40B4-BE49-F238E27FC236}">
                <a16:creationId xmlns:a16="http://schemas.microsoft.com/office/drawing/2014/main" id="{096CD0E7-FBC0-6C31-196F-52C962CB774E}"/>
              </a:ext>
            </a:extLst>
          </p:cNvPr>
          <p:cNvSpPr txBox="1"/>
          <p:nvPr/>
        </p:nvSpPr>
        <p:spPr bwMode="gray">
          <a:xfrm>
            <a:off x="9542463" y="1554480"/>
            <a:ext cx="2313693" cy="4470455"/>
          </a:xfrm>
          <a:prstGeom prst="rect">
            <a:avLst/>
          </a:prstGeom>
          <a:solidFill>
            <a:srgbClr val="E3E8EE"/>
          </a:solidFill>
        </p:spPr>
        <p:txBody>
          <a:bodyPr wrap="square" lIns="137160" tIns="137160" rIns="274320" bIns="137160" rtlCol="0">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spcAft>
                <a:spcPts val="600"/>
              </a:spcAft>
              <a:buFontTx/>
              <a:buNone/>
              <a:defRPr/>
            </a:pPr>
            <a:r>
              <a:rPr lang="en-US" sz="1250" b="1"/>
              <a:t>Observations</a:t>
            </a:r>
          </a:p>
          <a:p>
            <a:pPr marL="171450" indent="-171450">
              <a:spcBef>
                <a:spcPts val="600"/>
              </a:spcBef>
              <a:buFont typeface="Arial" panose="020B0604020202020204" pitchFamily="34" charset="0"/>
              <a:buChar char="•"/>
            </a:pPr>
            <a:r>
              <a:rPr lang="en-US" sz="1050" b="1">
                <a:latin typeface="+mj-lt"/>
              </a:rPr>
              <a:t>With projected agricultural demand growth of +50% by 2050,</a:t>
            </a:r>
            <a:r>
              <a:rPr lang="en-US" sz="1050">
                <a:latin typeface="+mj-lt"/>
              </a:rPr>
              <a:t> land requirements for agriculture and reforestation</a:t>
            </a:r>
            <a:r>
              <a:rPr lang="en-US" sz="1050" baseline="30000">
                <a:latin typeface="+mj-lt"/>
              </a:rPr>
              <a:t>1</a:t>
            </a:r>
            <a:r>
              <a:rPr lang="en-US" sz="1050">
                <a:latin typeface="+mj-lt"/>
              </a:rPr>
              <a:t> combined will </a:t>
            </a:r>
            <a:r>
              <a:rPr lang="en-US" sz="1050" b="1">
                <a:latin typeface="+mj-lt"/>
              </a:rPr>
              <a:t>exceed available habitable land by 1.56 billion ha </a:t>
            </a:r>
            <a:r>
              <a:rPr lang="en-US" sz="1050">
                <a:latin typeface="+mj-lt"/>
              </a:rPr>
              <a:t>— 2x the U.S. land area.</a:t>
            </a:r>
          </a:p>
          <a:p>
            <a:pPr marL="171450" indent="-171450">
              <a:spcBef>
                <a:spcPts val="600"/>
              </a:spcBef>
              <a:buFont typeface="Arial" panose="020B0604020202020204" pitchFamily="34" charset="0"/>
              <a:buChar char="•"/>
            </a:pPr>
            <a:r>
              <a:rPr lang="en-US" sz="1050"/>
              <a:t>This highlights the competition for land, where</a:t>
            </a:r>
            <a:r>
              <a:rPr lang="en-US" sz="1050" b="1"/>
              <a:t> reforestation and agricultural expansion cannot occur simultaneously.</a:t>
            </a:r>
          </a:p>
          <a:p>
            <a:pPr marL="171450" indent="-171450">
              <a:spcBef>
                <a:spcPts val="600"/>
              </a:spcBef>
              <a:buFont typeface="Arial" panose="020B0604020202020204" pitchFamily="34" charset="0"/>
              <a:buChar char="•"/>
            </a:pPr>
            <a:r>
              <a:rPr lang="en-US" sz="1050" b="1">
                <a:latin typeface="+mj-lt"/>
              </a:rPr>
              <a:t>Excessive agricultural land use</a:t>
            </a:r>
            <a:r>
              <a:rPr lang="en-US" sz="1050">
                <a:latin typeface="+mj-lt"/>
              </a:rPr>
              <a:t> also comes with several other challenges, such as </a:t>
            </a:r>
            <a:r>
              <a:rPr lang="en-US" sz="1050" b="1">
                <a:latin typeface="+mj-lt"/>
              </a:rPr>
              <a:t>biodiversity loss, loss of ecosystem services, and opportunity cost </a:t>
            </a:r>
            <a:r>
              <a:rPr lang="en-US" sz="1050">
                <a:latin typeface="+mj-lt"/>
              </a:rPr>
              <a:t>(</a:t>
            </a:r>
            <a:r>
              <a:rPr lang="en-US" altLang="ja-JP" sz="1000"/>
              <a:t>land use for more nutritionally diverse food and carbon sequestration).</a:t>
            </a:r>
          </a:p>
        </p:txBody>
      </p:sp>
      <p:sp>
        <p:nvSpPr>
          <p:cNvPr id="2" name="Title 1">
            <a:extLst>
              <a:ext uri="{FF2B5EF4-FFF2-40B4-BE49-F238E27FC236}">
                <a16:creationId xmlns:a16="http://schemas.microsoft.com/office/drawing/2014/main" id="{A99ED147-E23D-64CC-7E7C-A8E233719914}"/>
              </a:ext>
            </a:extLst>
          </p:cNvPr>
          <p:cNvSpPr>
            <a:spLocks noGrp="1"/>
          </p:cNvSpPr>
          <p:nvPr>
            <p:ph type="title"/>
          </p:nvPr>
        </p:nvSpPr>
        <p:spPr>
          <a:xfrm>
            <a:off x="324556" y="523320"/>
            <a:ext cx="11531600" cy="882788"/>
          </a:xfrm>
        </p:spPr>
        <p:txBody>
          <a:bodyPr vert="horz">
            <a:noAutofit/>
          </a:bodyPr>
          <a:lstStyle/>
          <a:p>
            <a:pPr marL="0" indent="0"/>
            <a:r>
              <a:rPr lang="en-US"/>
              <a:t>Livestock-derived proteins are driving half of global deforestation, a trend that cannot continue under net-zero climate goals</a:t>
            </a:r>
          </a:p>
        </p:txBody>
      </p:sp>
      <p:sp>
        <p:nvSpPr>
          <p:cNvPr id="13" name="TextBox 12">
            <a:extLst>
              <a:ext uri="{FF2B5EF4-FFF2-40B4-BE49-F238E27FC236}">
                <a16:creationId xmlns:a16="http://schemas.microsoft.com/office/drawing/2014/main" id="{4E856353-9B00-7298-51A7-50B7C8ACCC7D}"/>
              </a:ext>
            </a:extLst>
          </p:cNvPr>
          <p:cNvSpPr txBox="1"/>
          <p:nvPr/>
        </p:nvSpPr>
        <p:spPr bwMode="gray">
          <a:xfrm>
            <a:off x="329184" y="6305476"/>
            <a:ext cx="10229525" cy="492443"/>
          </a:xfrm>
          <a:prstGeom prst="rect">
            <a:avLst/>
          </a:prstGeom>
          <a:noFill/>
        </p:spPr>
        <p:txBody>
          <a:bodyPr wrap="square" lIns="0" tIns="0" rIns="0" bIns="0" anchor="t">
            <a:spAutoFit/>
          </a:bodyPr>
          <a:lstStyle/>
          <a:p>
            <a:pPr defTabSz="711200">
              <a:defRPr/>
            </a:pPr>
            <a:r>
              <a:rPr kumimoji="0" lang="en-US" sz="800" b="0" i="0" u="none" strike="noStrike" kern="1200" cap="none" spc="0" normalizeH="0" baseline="30000" noProof="0">
                <a:ln>
                  <a:noFill/>
                </a:ln>
                <a:solidFill>
                  <a:srgbClr val="000000"/>
                </a:solidFill>
                <a:effectLst/>
                <a:uLnTx/>
                <a:uFillTx/>
              </a:rPr>
              <a:t>1</a:t>
            </a:r>
            <a:r>
              <a:rPr lang="en-US" sz="800" baseline="30000">
                <a:solidFill>
                  <a:srgbClr val="000000"/>
                </a:solidFill>
              </a:rPr>
              <a:t> </a:t>
            </a:r>
            <a:r>
              <a:rPr lang="en-US" sz="800">
                <a:solidFill>
                  <a:srgbClr val="000000"/>
                </a:solidFill>
              </a:rPr>
              <a:t>Habitable land refers to all land on earth except glaciers and deserts.</a:t>
            </a:r>
            <a:endParaRPr kumimoji="0" lang="en-US" sz="800" b="0" i="0" u="none" strike="noStrike" kern="1200" cap="none" spc="0" normalizeH="0" noProof="0">
              <a:ln>
                <a:noFill/>
              </a:ln>
              <a:solidFill>
                <a:srgbClr val="000000"/>
              </a:solidFill>
              <a:effectLst/>
              <a:uLnTx/>
              <a:uFillTx/>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rPr>
              <a:t>2 </a:t>
            </a:r>
            <a:r>
              <a:rPr kumimoji="0" lang="en-US" sz="800" b="0" i="0" u="none" strike="noStrike" kern="1200" cap="none" spc="0" normalizeH="0" noProof="0">
                <a:ln>
                  <a:noFill/>
                </a:ln>
                <a:solidFill>
                  <a:srgbClr val="000000"/>
                </a:solidFill>
                <a:effectLst/>
                <a:uLnTx/>
                <a:uFillTx/>
              </a:rPr>
              <a:t>Planting trees for carbon sequestration to reach climate targets.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rPr>
              <a:t>Sources:</a:t>
            </a:r>
            <a:r>
              <a:rPr kumimoji="0" lang="en-US" sz="800" b="0" i="0" u="none" strike="noStrike" kern="1200" cap="none" spc="0" normalizeH="0" baseline="0" noProof="0">
                <a:ln>
                  <a:noFill/>
                </a:ln>
                <a:solidFill>
                  <a:srgbClr val="000000"/>
                </a:solidFill>
                <a:effectLst/>
                <a:uLnTx/>
                <a:uFillTx/>
                <a:hlinkClick r:id="rId46"/>
              </a:rPr>
              <a:t> </a:t>
            </a:r>
            <a:r>
              <a:rPr kumimoji="0" lang="en-US" sz="800" b="0" i="0" u="none" strike="noStrike" kern="1200" cap="none" spc="0" normalizeH="0" baseline="0" noProof="0">
                <a:ln>
                  <a:noFill/>
                </a:ln>
                <a:solidFill>
                  <a:srgbClr val="000000"/>
                </a:solidFill>
                <a:effectLst/>
                <a:uLnTx/>
                <a:uFillTx/>
              </a:rPr>
              <a:t>WRI, </a:t>
            </a:r>
            <a:r>
              <a:rPr kumimoji="0" lang="en-US" sz="800" b="0" i="0" u="none" strike="noStrike" kern="1200" cap="none" spc="0" normalizeH="0" baseline="0" noProof="0">
                <a:ln>
                  <a:noFill/>
                </a:ln>
                <a:solidFill>
                  <a:srgbClr val="000000"/>
                </a:solidFill>
                <a:effectLst/>
                <a:uLnTx/>
                <a:uFillTx/>
                <a:hlinkClick r:id="rId46"/>
              </a:rPr>
              <a:t>Managing the global </a:t>
            </a:r>
            <a:r>
              <a:rPr lang="en-US" sz="800">
                <a:solidFill>
                  <a:srgbClr val="000000"/>
                </a:solidFill>
                <a:hlinkClick r:id="rId46"/>
              </a:rPr>
              <a:t>l</a:t>
            </a:r>
            <a:r>
              <a:rPr kumimoji="0" lang="en-US" sz="800" b="0" i="0" u="none" strike="noStrike" kern="1200" cap="none" spc="0" normalizeH="0" baseline="0" noProof="0">
                <a:ln>
                  <a:noFill/>
                </a:ln>
                <a:solidFill>
                  <a:srgbClr val="000000"/>
                </a:solidFill>
                <a:effectLst/>
                <a:uLnTx/>
                <a:uFillTx/>
                <a:hlinkClick r:id="rId46"/>
              </a:rPr>
              <a:t>and </a:t>
            </a:r>
            <a:r>
              <a:rPr lang="en-US" sz="800">
                <a:solidFill>
                  <a:srgbClr val="000000"/>
                </a:solidFill>
                <a:hlinkClick r:id="rId46"/>
              </a:rPr>
              <a:t>s</a:t>
            </a:r>
            <a:r>
              <a:rPr kumimoji="0" lang="en-US" sz="800" b="0" i="0" u="none" strike="noStrike" kern="1200" cap="none" spc="0" normalizeH="0" baseline="0" noProof="0" err="1">
                <a:ln>
                  <a:noFill/>
                </a:ln>
                <a:solidFill>
                  <a:srgbClr val="000000"/>
                </a:solidFill>
                <a:effectLst/>
                <a:uLnTx/>
                <a:uFillTx/>
                <a:hlinkClick r:id="rId46"/>
              </a:rPr>
              <a:t>queeze</a:t>
            </a:r>
            <a:r>
              <a:rPr kumimoji="0" lang="en-US" sz="800" b="0" i="0" u="none" strike="noStrike" kern="1200" cap="none" spc="0" normalizeH="0" baseline="0" noProof="0">
                <a:ln>
                  <a:noFill/>
                </a:ln>
                <a:solidFill>
                  <a:srgbClr val="000000"/>
                </a:solidFill>
                <a:effectLst/>
                <a:uLnTx/>
                <a:uFillTx/>
                <a:hlinkClick r:id="rId46"/>
              </a:rPr>
              <a:t> </a:t>
            </a:r>
            <a:r>
              <a:rPr kumimoji="0" lang="en-US" sz="800" b="0" i="0" u="none" strike="noStrike" kern="1200" cap="none" spc="0" normalizeH="0" baseline="0" noProof="0">
                <a:ln>
                  <a:noFill/>
                </a:ln>
                <a:solidFill>
                  <a:srgbClr val="000000"/>
                </a:solidFill>
                <a:effectLst/>
                <a:uLnTx/>
                <a:uFillTx/>
              </a:rPr>
              <a:t>(2023); </a:t>
            </a:r>
            <a:r>
              <a:rPr lang="en-US" sz="800" b="0" i="0" err="1">
                <a:solidFill>
                  <a:srgbClr val="333333"/>
                </a:solidFill>
                <a:effectLst/>
                <a:highlight>
                  <a:srgbClr val="FFFFFF"/>
                </a:highlight>
              </a:rPr>
              <a:t>Bajželj</a:t>
            </a:r>
            <a:r>
              <a:rPr lang="en-US" sz="800" b="0" i="0">
                <a:solidFill>
                  <a:srgbClr val="333333"/>
                </a:solidFill>
                <a:effectLst/>
                <a:highlight>
                  <a:srgbClr val="FFFFFF"/>
                </a:highlight>
              </a:rPr>
              <a:t> et al., </a:t>
            </a:r>
            <a:r>
              <a:rPr lang="en-US" sz="800" b="0" i="0">
                <a:solidFill>
                  <a:srgbClr val="333333"/>
                </a:solidFill>
                <a:effectLst/>
                <a:highlight>
                  <a:srgbClr val="FFFFFF"/>
                </a:highlight>
                <a:hlinkClick r:id="rId47"/>
              </a:rPr>
              <a:t>Importance of </a:t>
            </a:r>
            <a:r>
              <a:rPr lang="en-US" sz="800">
                <a:solidFill>
                  <a:srgbClr val="333333"/>
                </a:solidFill>
                <a:highlight>
                  <a:srgbClr val="FFFFFF"/>
                </a:highlight>
                <a:hlinkClick r:id="rId47"/>
              </a:rPr>
              <a:t>f</a:t>
            </a:r>
            <a:r>
              <a:rPr lang="en-US" sz="800" b="0" i="0">
                <a:solidFill>
                  <a:srgbClr val="333333"/>
                </a:solidFill>
                <a:effectLst/>
                <a:highlight>
                  <a:srgbClr val="FFFFFF"/>
                </a:highlight>
                <a:hlinkClick r:id="rId47"/>
              </a:rPr>
              <a:t>ood </a:t>
            </a:r>
            <a:r>
              <a:rPr lang="en-US" sz="800">
                <a:solidFill>
                  <a:srgbClr val="333333"/>
                </a:solidFill>
                <a:highlight>
                  <a:srgbClr val="FFFFFF"/>
                </a:highlight>
                <a:hlinkClick r:id="rId47"/>
              </a:rPr>
              <a:t>d</a:t>
            </a:r>
            <a:r>
              <a:rPr lang="en-US" sz="800" b="0" i="0">
                <a:solidFill>
                  <a:srgbClr val="333333"/>
                </a:solidFill>
                <a:effectLst/>
                <a:highlight>
                  <a:srgbClr val="FFFFFF"/>
                </a:highlight>
                <a:hlinkClick r:id="rId47"/>
              </a:rPr>
              <a:t>emand management for </a:t>
            </a:r>
            <a:r>
              <a:rPr lang="en-US" sz="800">
                <a:solidFill>
                  <a:srgbClr val="333333"/>
                </a:solidFill>
                <a:highlight>
                  <a:srgbClr val="FFFFFF"/>
                </a:highlight>
                <a:hlinkClick r:id="rId47"/>
              </a:rPr>
              <a:t>c</a:t>
            </a:r>
            <a:r>
              <a:rPr lang="en-US" sz="800" b="0" i="0">
                <a:solidFill>
                  <a:srgbClr val="333333"/>
                </a:solidFill>
                <a:effectLst/>
                <a:highlight>
                  <a:srgbClr val="FFFFFF"/>
                </a:highlight>
                <a:hlinkClick r:id="rId47"/>
              </a:rPr>
              <a:t>limate </a:t>
            </a:r>
            <a:r>
              <a:rPr lang="en-US" sz="800">
                <a:solidFill>
                  <a:srgbClr val="333333"/>
                </a:solidFill>
                <a:highlight>
                  <a:srgbClr val="FFFFFF"/>
                </a:highlight>
                <a:hlinkClick r:id="rId47"/>
              </a:rPr>
              <a:t>m</a:t>
            </a:r>
            <a:r>
              <a:rPr lang="en-US" sz="800" b="0" i="0">
                <a:solidFill>
                  <a:srgbClr val="333333"/>
                </a:solidFill>
                <a:effectLst/>
                <a:highlight>
                  <a:srgbClr val="FFFFFF"/>
                </a:highlight>
                <a:hlinkClick r:id="rId47"/>
              </a:rPr>
              <a:t>itigation</a:t>
            </a:r>
            <a:r>
              <a:rPr lang="en-US" sz="800" b="0" i="0">
                <a:solidFill>
                  <a:srgbClr val="333333"/>
                </a:solidFill>
                <a:effectLst/>
                <a:highlight>
                  <a:srgbClr val="FFFFFF"/>
                </a:highlight>
              </a:rPr>
              <a:t> (2014); McKinsey, </a:t>
            </a:r>
            <a:r>
              <a:rPr lang="en-US" sz="800" b="0" i="0">
                <a:solidFill>
                  <a:srgbClr val="333333"/>
                </a:solidFill>
                <a:effectLst/>
                <a:highlight>
                  <a:srgbClr val="FFFFFF"/>
                </a:highlight>
                <a:hlinkClick r:id="rId48"/>
              </a:rPr>
              <a:t>The agricultural </a:t>
            </a:r>
            <a:r>
              <a:rPr lang="en-US" sz="800">
                <a:solidFill>
                  <a:srgbClr val="333333"/>
                </a:solidFill>
                <a:highlight>
                  <a:srgbClr val="FFFFFF"/>
                </a:highlight>
                <a:hlinkClick r:id="rId48"/>
              </a:rPr>
              <a:t>t</a:t>
            </a:r>
            <a:r>
              <a:rPr lang="en-US" sz="800" b="0" i="0">
                <a:solidFill>
                  <a:srgbClr val="333333"/>
                </a:solidFill>
                <a:effectLst/>
                <a:highlight>
                  <a:srgbClr val="FFFFFF"/>
                </a:highlight>
                <a:hlinkClick r:id="rId48"/>
              </a:rPr>
              <a:t>ransition</a:t>
            </a:r>
            <a:r>
              <a:rPr lang="en-US" sz="800">
                <a:solidFill>
                  <a:srgbClr val="000000"/>
                </a:solidFill>
                <a:cs typeface="Arial"/>
              </a:rPr>
              <a:t> </a:t>
            </a:r>
            <a:r>
              <a:rPr lang="en-US" sz="800" b="0" i="0">
                <a:solidFill>
                  <a:srgbClr val="333333"/>
                </a:solidFill>
                <a:effectLst/>
                <a:highlight>
                  <a:srgbClr val="FFFFFF"/>
                </a:highlight>
              </a:rPr>
              <a:t>(2023).</a:t>
            </a:r>
            <a:endParaRPr kumimoji="0" lang="en-US" sz="800" b="0" i="0" u="none" strike="noStrike" kern="1200" cap="none" spc="0" normalizeH="0" baseline="0" noProof="0">
              <a:ln>
                <a:noFill/>
              </a:ln>
              <a:solidFill>
                <a:srgbClr val="000000"/>
              </a:solidFill>
              <a:effectLst/>
              <a:uLnTx/>
              <a:uFillTx/>
            </a:endParaRPr>
          </a:p>
          <a:p>
            <a:pPr defTabSz="711200">
              <a:defRPr/>
            </a:pPr>
            <a:r>
              <a:rPr lang="en-US" sz="800">
                <a:solidFill>
                  <a:srgbClr val="000000"/>
                </a:solidFill>
              </a:rPr>
              <a:t>Credit: </a:t>
            </a:r>
            <a:r>
              <a:rPr lang="en-US" sz="800" err="1">
                <a:cs typeface="Arial"/>
              </a:rPr>
              <a:t>Asya</a:t>
            </a:r>
            <a:r>
              <a:rPr lang="en-US" sz="800">
                <a:cs typeface="Arial"/>
              </a:rPr>
              <a:t> </a:t>
            </a:r>
            <a:r>
              <a:rPr lang="en-US" sz="800" err="1">
                <a:cs typeface="Arial"/>
              </a:rPr>
              <a:t>Ikizler</a:t>
            </a:r>
            <a:r>
              <a:rPr lang="en-US" sz="800">
                <a:cs typeface="Arial"/>
              </a:rPr>
              <a:t>, Friedrich </a:t>
            </a:r>
            <a:r>
              <a:rPr lang="en-US" sz="800" err="1">
                <a:cs typeface="Arial"/>
              </a:rPr>
              <a:t>Sayn</a:t>
            </a:r>
            <a:r>
              <a:rPr lang="en-US" sz="800">
                <a:cs typeface="Arial"/>
              </a:rPr>
              <a:t>-Wittgenstein, Nadine </a:t>
            </a:r>
            <a:r>
              <a:rPr lang="en-US" sz="800" err="1">
                <a:cs typeface="Arial"/>
              </a:rPr>
              <a:t>Palmowski</a:t>
            </a:r>
            <a:r>
              <a:rPr lang="en-US" sz="800">
                <a:cs typeface="Arial"/>
              </a:rPr>
              <a:t>, </a:t>
            </a:r>
            <a:r>
              <a:rPr lang="en-US" sz="800" err="1">
                <a:cs typeface="Arial"/>
              </a:rPr>
              <a:t>Hyae</a:t>
            </a:r>
            <a:r>
              <a:rPr lang="en-US" sz="800">
                <a:cs typeface="Arial"/>
              </a:rPr>
              <a:t> </a:t>
            </a:r>
            <a:r>
              <a:rPr lang="en-US" sz="800" err="1">
                <a:cs typeface="Arial"/>
              </a:rPr>
              <a:t>Ryung</a:t>
            </a:r>
            <a:r>
              <a:rPr lang="en-US" sz="800">
                <a:cs typeface="Arial"/>
              </a:rPr>
              <a:t> Kim, </a:t>
            </a:r>
            <a:r>
              <a:rPr lang="en-US" sz="800"/>
              <a:t>and </a:t>
            </a:r>
            <a:r>
              <a:rPr lang="en-US" sz="800">
                <a:hlinkClick r:id="rId49"/>
              </a:rPr>
              <a:t>Gernot Wagner</a:t>
            </a:r>
            <a:r>
              <a:rPr lang="en-US" sz="800"/>
              <a:t>. </a:t>
            </a:r>
            <a:r>
              <a:rPr lang="en-US" sz="800">
                <a:hlinkClick r:id="rId50"/>
              </a:rPr>
              <a:t>Share with attribution</a:t>
            </a:r>
            <a:r>
              <a:rPr lang="en-US" sz="800"/>
              <a:t>: </a:t>
            </a:r>
            <a:r>
              <a:rPr lang="en-US" sz="800" err="1"/>
              <a:t>Sayn</a:t>
            </a:r>
            <a:r>
              <a:rPr lang="en-US" sz="800"/>
              <a:t>-Wittgenstein </a:t>
            </a:r>
            <a:r>
              <a:rPr lang="en-US" sz="800" i="1"/>
              <a:t>et al., </a:t>
            </a:r>
            <a:r>
              <a:rPr lang="en-US" sz="800"/>
              <a:t>"</a:t>
            </a:r>
            <a:r>
              <a:rPr lang="en-US" sz="800">
                <a:hlinkClick r:id="rId51"/>
              </a:rPr>
              <a:t>Reconsidering Proteins</a:t>
            </a:r>
            <a:r>
              <a:rPr lang="en-US" sz="800"/>
              <a:t>" (6 October 2025).</a:t>
            </a:r>
            <a:endParaRPr kumimoji="0" lang="en-US" sz="800" b="0" i="0" u="none" strike="noStrike" kern="1200" cap="none" spc="0" normalizeH="0" baseline="0" noProof="0">
              <a:ln>
                <a:noFill/>
              </a:ln>
              <a:solidFill>
                <a:srgbClr val="000000"/>
              </a:solidFill>
              <a:effectLst/>
              <a:uLnTx/>
              <a:uFillTx/>
            </a:endParaRPr>
          </a:p>
        </p:txBody>
      </p:sp>
      <p:grpSp>
        <p:nvGrpSpPr>
          <p:cNvPr id="4" name="btfpColumnHeaderBox223027">
            <a:extLst>
              <a:ext uri="{FF2B5EF4-FFF2-40B4-BE49-F238E27FC236}">
                <a16:creationId xmlns:a16="http://schemas.microsoft.com/office/drawing/2014/main" id="{95923991-B34C-1D0A-5C27-5A279E64D426}"/>
              </a:ext>
            </a:extLst>
          </p:cNvPr>
          <p:cNvGrpSpPr/>
          <p:nvPr>
            <p:custDataLst>
              <p:tags r:id="rId25"/>
            </p:custDataLst>
          </p:nvPr>
        </p:nvGrpSpPr>
        <p:grpSpPr>
          <a:xfrm>
            <a:off x="329185" y="1412815"/>
            <a:ext cx="8513167" cy="567430"/>
            <a:chOff x="6347189" y="981549"/>
            <a:chExt cx="2477492" cy="567430"/>
          </a:xfrm>
        </p:grpSpPr>
        <p:sp>
          <p:nvSpPr>
            <p:cNvPr id="5" name="btfpColumnHeaderBoxText223027">
              <a:extLst>
                <a:ext uri="{FF2B5EF4-FFF2-40B4-BE49-F238E27FC236}">
                  <a16:creationId xmlns:a16="http://schemas.microsoft.com/office/drawing/2014/main" id="{3A31CB20-7806-74A2-7879-2F7F425D9528}"/>
                </a:ext>
              </a:extLst>
            </p:cNvPr>
            <p:cNvSpPr txBox="1"/>
            <p:nvPr/>
          </p:nvSpPr>
          <p:spPr bwMode="gray">
            <a:xfrm>
              <a:off x="6347189" y="981549"/>
              <a:ext cx="2477492" cy="565218"/>
            </a:xfrm>
            <a:prstGeom prst="rect">
              <a:avLst/>
            </a:prstGeom>
            <a:noFill/>
          </p:spPr>
          <p:txBody>
            <a:bodyPr vert="horz" wrap="square" lIns="36036" tIns="36036" rIns="36036" bIns="36036" rtlCol="0" anchor="b">
              <a:spAutoFit/>
            </a:bodyPr>
            <a:lstStyle/>
            <a:p>
              <a:pPr marL="0" indent="0">
                <a:buNone/>
              </a:pPr>
              <a:r>
                <a:rPr lang="en-US" sz="1600" b="1">
                  <a:effectLst/>
                  <a:latin typeface="+mj-lt"/>
                </a:rPr>
                <a:t>Livestock-related land use is still growing and will exceed the total available land area in the future, leading to land competition between agriculture and carbon sinks</a:t>
              </a:r>
            </a:p>
          </p:txBody>
        </p:sp>
        <p:cxnSp>
          <p:nvCxnSpPr>
            <p:cNvPr id="10" name="btfpColumnHeaderBoxLine223027">
              <a:extLst>
                <a:ext uri="{FF2B5EF4-FFF2-40B4-BE49-F238E27FC236}">
                  <a16:creationId xmlns:a16="http://schemas.microsoft.com/office/drawing/2014/main" id="{209E2DD5-6700-2DC3-62FB-FC87FFFE7361}"/>
                </a:ext>
              </a:extLst>
            </p:cNvPr>
            <p:cNvCxnSpPr/>
            <p:nvPr/>
          </p:nvCxnSpPr>
          <p:spPr bwMode="gray">
            <a:xfrm>
              <a:off x="6347189" y="1548979"/>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131" name="Straight Arrow Connector 130">
            <a:extLst>
              <a:ext uri="{FF2B5EF4-FFF2-40B4-BE49-F238E27FC236}">
                <a16:creationId xmlns:a16="http://schemas.microsoft.com/office/drawing/2014/main" id="{9DFDF133-C44A-180F-C77A-1BE71BD7AD74}"/>
              </a:ext>
            </a:extLst>
          </p:cNvPr>
          <p:cNvCxnSpPr>
            <a:cxnSpLocks/>
          </p:cNvCxnSpPr>
          <p:nvPr/>
        </p:nvCxnSpPr>
        <p:spPr bwMode="gray">
          <a:xfrm flipV="1">
            <a:off x="2783268" y="2399294"/>
            <a:ext cx="2145192" cy="515353"/>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B2E6CEDC-3022-307E-325E-B657DA523EB0}"/>
              </a:ext>
            </a:extLst>
          </p:cNvPr>
          <p:cNvSpPr/>
          <p:nvPr/>
        </p:nvSpPr>
        <p:spPr bwMode="gray">
          <a:xfrm rot="20923672">
            <a:off x="3228129" y="2377321"/>
            <a:ext cx="1220535" cy="5540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200" b="1">
                <a:solidFill>
                  <a:schemeClr val="tx1"/>
                </a:solidFill>
              </a:rPr>
              <a:t>+1,560 </a:t>
            </a:r>
            <a:r>
              <a:rPr lang="en-US" sz="1200" b="1" err="1">
                <a:solidFill>
                  <a:schemeClr val="tx1"/>
                </a:solidFill>
              </a:rPr>
              <a:t>Mha</a:t>
            </a:r>
            <a:endParaRPr lang="en-US" sz="1200" b="1">
              <a:solidFill>
                <a:schemeClr val="tx1"/>
              </a:solidFill>
            </a:endParaRPr>
          </a:p>
          <a:p>
            <a:pPr marL="0" indent="0" algn="ctr">
              <a:buNone/>
            </a:pPr>
            <a:endParaRPr lang="en-US" sz="1200" b="1">
              <a:solidFill>
                <a:schemeClr val="tx1"/>
              </a:solidFill>
            </a:endParaRPr>
          </a:p>
        </p:txBody>
      </p:sp>
      <p:sp>
        <p:nvSpPr>
          <p:cNvPr id="153" name="Rectangular Callout 152">
            <a:extLst>
              <a:ext uri="{FF2B5EF4-FFF2-40B4-BE49-F238E27FC236}">
                <a16:creationId xmlns:a16="http://schemas.microsoft.com/office/drawing/2014/main" id="{D01E12AE-084F-8241-7D05-85FCD8FAD7E0}"/>
              </a:ext>
            </a:extLst>
          </p:cNvPr>
          <p:cNvSpPr/>
          <p:nvPr/>
        </p:nvSpPr>
        <p:spPr bwMode="gray">
          <a:xfrm>
            <a:off x="133338" y="2058845"/>
            <a:ext cx="1448817" cy="1115050"/>
          </a:xfrm>
          <a:prstGeom prst="wedgeRectCallout">
            <a:avLst>
              <a:gd name="adj1" fmla="val 53818"/>
              <a:gd name="adj2" fmla="val 77452"/>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50">
                <a:solidFill>
                  <a:schemeClr val="bg1"/>
                </a:solidFill>
                <a:latin typeface="+mj-lt"/>
              </a:rPr>
              <a:t>Today, 50% of habitable land</a:t>
            </a:r>
            <a:r>
              <a:rPr lang="en-US" sz="1050" baseline="30000">
                <a:solidFill>
                  <a:schemeClr val="bg1"/>
                </a:solidFill>
                <a:latin typeface="+mj-lt"/>
              </a:rPr>
              <a:t>1</a:t>
            </a:r>
            <a:r>
              <a:rPr lang="en-US" sz="1050">
                <a:solidFill>
                  <a:schemeClr val="bg1"/>
                </a:solidFill>
                <a:latin typeface="+mj-lt"/>
              </a:rPr>
              <a:t> is used for agriculture. Over 80% of that is for animal agriculture only.</a:t>
            </a:r>
          </a:p>
        </p:txBody>
      </p:sp>
      <p:sp>
        <p:nvSpPr>
          <p:cNvPr id="157" name="Rectangular Callout 156">
            <a:extLst>
              <a:ext uri="{FF2B5EF4-FFF2-40B4-BE49-F238E27FC236}">
                <a16:creationId xmlns:a16="http://schemas.microsoft.com/office/drawing/2014/main" id="{38703E11-0216-829A-5B07-692AB954482B}"/>
              </a:ext>
            </a:extLst>
          </p:cNvPr>
          <p:cNvSpPr/>
          <p:nvPr/>
        </p:nvSpPr>
        <p:spPr bwMode="gray">
          <a:xfrm>
            <a:off x="6816725" y="4268684"/>
            <a:ext cx="2039937" cy="1115050"/>
          </a:xfrm>
          <a:prstGeom prst="wedgeRectCallout">
            <a:avLst>
              <a:gd name="adj1" fmla="val -96626"/>
              <a:gd name="adj2" fmla="val -204598"/>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50"/>
              <a:t>When combining land demands for agricultural expansion, urban growth, and reforestation,</a:t>
            </a:r>
            <a:r>
              <a:rPr lang="en-US" sz="1050" baseline="30000"/>
              <a:t>2</a:t>
            </a:r>
            <a:r>
              <a:rPr lang="en-US" sz="1050"/>
              <a:t> the total land area exceeds available habitable land by 14%. </a:t>
            </a:r>
          </a:p>
        </p:txBody>
      </p:sp>
      <p:sp>
        <p:nvSpPr>
          <p:cNvPr id="7" name="Pentagon 6">
            <a:extLst>
              <a:ext uri="{FF2B5EF4-FFF2-40B4-BE49-F238E27FC236}">
                <a16:creationId xmlns:a16="http://schemas.microsoft.com/office/drawing/2014/main" id="{E0F52994-D38D-2513-E401-FBF355E80DC2}"/>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
        <p:nvSpPr>
          <p:cNvPr id="9" name="Chevron 8">
            <a:extLst>
              <a:ext uri="{FF2B5EF4-FFF2-40B4-BE49-F238E27FC236}">
                <a16:creationId xmlns:a16="http://schemas.microsoft.com/office/drawing/2014/main" id="{F09CFE85-817F-FBB4-8334-7EB90BCC721A}"/>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Livestock</a:t>
            </a:r>
          </a:p>
        </p:txBody>
      </p:sp>
      <p:sp>
        <p:nvSpPr>
          <p:cNvPr id="12" name="Chevron 11">
            <a:extLst>
              <a:ext uri="{FF2B5EF4-FFF2-40B4-BE49-F238E27FC236}">
                <a16:creationId xmlns:a16="http://schemas.microsoft.com/office/drawing/2014/main" id="{AC0F69DE-FE5D-BDE0-A290-C54AD53E4FAF}"/>
              </a:ext>
            </a:extLst>
          </p:cNvPr>
          <p:cNvSpPr/>
          <p:nvPr/>
        </p:nvSpPr>
        <p:spPr bwMode="gray">
          <a:xfrm>
            <a:off x="3878803" y="20911"/>
            <a:ext cx="1975828" cy="359675"/>
          </a:xfrm>
          <a:prstGeom prst="chevron">
            <a:avLst>
              <a:gd name="adj" fmla="val 23887"/>
            </a:avLst>
          </a:prstGeom>
          <a:solidFill>
            <a:srgbClr val="318BB0">
              <a:alpha val="81176"/>
            </a:srgbClr>
          </a:solidFill>
          <a:ln w="9525">
            <a:solidFill>
              <a:srgbClr val="318A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Land Use</a:t>
            </a:r>
          </a:p>
        </p:txBody>
      </p:sp>
      <p:sp>
        <p:nvSpPr>
          <p:cNvPr id="54" name="Rectangle 53">
            <a:extLst>
              <a:ext uri="{FF2B5EF4-FFF2-40B4-BE49-F238E27FC236}">
                <a16:creationId xmlns:a16="http://schemas.microsoft.com/office/drawing/2014/main" id="{3D3D9991-69ED-D442-FB85-117B6B98CC14}"/>
              </a:ext>
            </a:extLst>
          </p:cNvPr>
          <p:cNvSpPr/>
          <p:nvPr>
            <p:custDataLst>
              <p:tags r:id="rId26"/>
            </p:custDataLst>
          </p:nvPr>
        </p:nvSpPr>
        <p:spPr bwMode="auto">
          <a:xfrm>
            <a:off x="7894638" y="2114550"/>
            <a:ext cx="1322388" cy="1703388"/>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 name="Rectangle 37">
            <a:extLst>
              <a:ext uri="{FF2B5EF4-FFF2-40B4-BE49-F238E27FC236}">
                <a16:creationId xmlns:a16="http://schemas.microsoft.com/office/drawing/2014/main" id="{53CAA341-27D8-32DD-3882-C08812028AD7}"/>
              </a:ext>
            </a:extLst>
          </p:cNvPr>
          <p:cNvSpPr/>
          <p:nvPr>
            <p:custDataLst>
              <p:tags r:id="rId27"/>
            </p:custDataLst>
          </p:nvPr>
        </p:nvSpPr>
        <p:spPr bwMode="auto">
          <a:xfrm>
            <a:off x="7954963" y="2179638"/>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5" name="Rectangle 44">
            <a:extLst>
              <a:ext uri="{FF2B5EF4-FFF2-40B4-BE49-F238E27FC236}">
                <a16:creationId xmlns:a16="http://schemas.microsoft.com/office/drawing/2014/main" id="{E8D474B2-AEA8-97F0-2A6F-75377EB34BE6}"/>
              </a:ext>
            </a:extLst>
          </p:cNvPr>
          <p:cNvSpPr/>
          <p:nvPr>
            <p:custDataLst>
              <p:tags r:id="rId28"/>
            </p:custDataLst>
          </p:nvPr>
        </p:nvSpPr>
        <p:spPr bwMode="auto">
          <a:xfrm>
            <a:off x="7954963" y="3579813"/>
            <a:ext cx="214313" cy="160338"/>
          </a:xfrm>
          <a:prstGeom prst="rect">
            <a:avLst/>
          </a:prstGeom>
          <a:solidFill>
            <a:srgbClr val="00777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9" name="Rectangle 38">
            <a:extLst>
              <a:ext uri="{FF2B5EF4-FFF2-40B4-BE49-F238E27FC236}">
                <a16:creationId xmlns:a16="http://schemas.microsoft.com/office/drawing/2014/main" id="{5B3738E9-CAA2-AB1C-DAD4-A0CB7E592CDC}"/>
              </a:ext>
            </a:extLst>
          </p:cNvPr>
          <p:cNvSpPr/>
          <p:nvPr>
            <p:custDataLst>
              <p:tags r:id="rId29"/>
            </p:custDataLst>
          </p:nvPr>
        </p:nvSpPr>
        <p:spPr bwMode="auto">
          <a:xfrm>
            <a:off x="7954963" y="2413000"/>
            <a:ext cx="214313" cy="160338"/>
          </a:xfrm>
          <a:prstGeom prst="rect">
            <a:avLst/>
          </a:prstGeom>
          <a:solidFill>
            <a:srgbClr val="80808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3" name="Rectangle 42">
            <a:extLst>
              <a:ext uri="{FF2B5EF4-FFF2-40B4-BE49-F238E27FC236}">
                <a16:creationId xmlns:a16="http://schemas.microsoft.com/office/drawing/2014/main" id="{6716DB68-29B4-CE14-474C-C4551CDA502A}"/>
              </a:ext>
            </a:extLst>
          </p:cNvPr>
          <p:cNvSpPr/>
          <p:nvPr>
            <p:custDataLst>
              <p:tags r:id="rId30"/>
            </p:custDataLst>
          </p:nvPr>
        </p:nvSpPr>
        <p:spPr bwMode="auto">
          <a:xfrm>
            <a:off x="7954963" y="3346450"/>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0" name="Rectangle 39">
            <a:extLst>
              <a:ext uri="{FF2B5EF4-FFF2-40B4-BE49-F238E27FC236}">
                <a16:creationId xmlns:a16="http://schemas.microsoft.com/office/drawing/2014/main" id="{5F929E2C-BE9F-4561-3E47-7ECA8791ED86}"/>
              </a:ext>
            </a:extLst>
          </p:cNvPr>
          <p:cNvSpPr/>
          <p:nvPr>
            <p:custDataLst>
              <p:tags r:id="rId31"/>
            </p:custDataLst>
          </p:nvPr>
        </p:nvSpPr>
        <p:spPr bwMode="auto">
          <a:xfrm>
            <a:off x="7954963" y="2646363"/>
            <a:ext cx="214313" cy="160338"/>
          </a:xfrm>
          <a:prstGeom prst="rect">
            <a:avLst/>
          </a:prstGeom>
          <a:solidFill>
            <a:srgbClr val="C0C0C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2" name="Rectangle 41">
            <a:extLst>
              <a:ext uri="{FF2B5EF4-FFF2-40B4-BE49-F238E27FC236}">
                <a16:creationId xmlns:a16="http://schemas.microsoft.com/office/drawing/2014/main" id="{6B8B5FB6-08AA-7AC1-72A1-DCA75394F79F}"/>
              </a:ext>
            </a:extLst>
          </p:cNvPr>
          <p:cNvSpPr/>
          <p:nvPr>
            <p:custDataLst>
              <p:tags r:id="rId32"/>
            </p:custDataLst>
          </p:nvPr>
        </p:nvSpPr>
        <p:spPr bwMode="auto">
          <a:xfrm>
            <a:off x="7954963" y="3113088"/>
            <a:ext cx="214313" cy="160338"/>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 name="Rectangle 40">
            <a:extLst>
              <a:ext uri="{FF2B5EF4-FFF2-40B4-BE49-F238E27FC236}">
                <a16:creationId xmlns:a16="http://schemas.microsoft.com/office/drawing/2014/main" id="{226551C8-5E53-6FA2-5180-AEE36238AA9E}"/>
              </a:ext>
            </a:extLst>
          </p:cNvPr>
          <p:cNvSpPr/>
          <p:nvPr>
            <p:custDataLst>
              <p:tags r:id="rId33"/>
            </p:custDataLst>
          </p:nvPr>
        </p:nvSpPr>
        <p:spPr bwMode="auto">
          <a:xfrm>
            <a:off x="7954963" y="2879725"/>
            <a:ext cx="214313" cy="160338"/>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1" name="Text Placeholder 10">
            <a:extLst>
              <a:ext uri="{FF2B5EF4-FFF2-40B4-BE49-F238E27FC236}">
                <a16:creationId xmlns:a16="http://schemas.microsoft.com/office/drawing/2014/main" id="{48363A91-0240-ECAE-4777-EB3AF718F963}"/>
              </a:ext>
            </a:extLst>
          </p:cNvPr>
          <p:cNvSpPr txBox="1">
            <a:spLocks/>
          </p:cNvSpPr>
          <p:nvPr>
            <p:custDataLst>
              <p:tags r:id="rId34"/>
            </p:custDataLst>
          </p:nvPr>
        </p:nvSpPr>
        <p:spPr bwMode="auto">
          <a:xfrm>
            <a:off x="8220075" y="3108325"/>
            <a:ext cx="4318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CAB2FAC-A309-429F-BCC4-D70F84958F4F}" type="datetime'''''''''''Fo''''''''''rest'''">
              <a:rPr lang="en-US" altLang="en-US" sz="1200" smtClean="0"/>
              <a:pPr marL="0" indent="0">
                <a:spcBef>
                  <a:spcPct val="0"/>
                </a:spcBef>
                <a:spcAft>
                  <a:spcPct val="0"/>
                </a:spcAft>
                <a:buNone/>
              </a:pPr>
              <a:t>Forest</a:t>
            </a:fld>
            <a:endParaRPr lang="en-US" sz="1200"/>
          </a:p>
        </p:txBody>
      </p:sp>
      <p:sp>
        <p:nvSpPr>
          <p:cNvPr id="133" name="Text Placeholder 10">
            <a:extLst>
              <a:ext uri="{FF2B5EF4-FFF2-40B4-BE49-F238E27FC236}">
                <a16:creationId xmlns:a16="http://schemas.microsoft.com/office/drawing/2014/main" id="{B16D30F9-882D-4DAC-9445-F541FB4F4980}"/>
              </a:ext>
            </a:extLst>
          </p:cNvPr>
          <p:cNvSpPr txBox="1">
            <a:spLocks/>
          </p:cNvSpPr>
          <p:nvPr>
            <p:custDataLst>
              <p:tags r:id="rId35"/>
            </p:custDataLst>
          </p:nvPr>
        </p:nvSpPr>
        <p:spPr bwMode="auto">
          <a:xfrm>
            <a:off x="8220075" y="2874963"/>
            <a:ext cx="4127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E672181-6BEC-4DAC-8FC5-857C1D2E0616}" type="datetime'''''''''U''r''''''''b''''''a''''''''''''''''''''''n'''''">
              <a:rPr lang="en-US" altLang="en-US" sz="1200" smtClean="0"/>
              <a:pPr marL="0" indent="0">
                <a:spcBef>
                  <a:spcPct val="0"/>
                </a:spcBef>
                <a:spcAft>
                  <a:spcPct val="0"/>
                </a:spcAft>
                <a:buNone/>
              </a:pPr>
              <a:t>Urban</a:t>
            </a:fld>
            <a:endParaRPr lang="en-US" sz="1200"/>
          </a:p>
        </p:txBody>
      </p:sp>
      <p:sp>
        <p:nvSpPr>
          <p:cNvPr id="61" name="Text Placeholder 10">
            <a:extLst>
              <a:ext uri="{FF2B5EF4-FFF2-40B4-BE49-F238E27FC236}">
                <a16:creationId xmlns:a16="http://schemas.microsoft.com/office/drawing/2014/main" id="{9A2962B2-B420-7267-4C53-D16BCD5CFD4D}"/>
              </a:ext>
            </a:extLst>
          </p:cNvPr>
          <p:cNvSpPr txBox="1">
            <a:spLocks/>
          </p:cNvSpPr>
          <p:nvPr>
            <p:custDataLst>
              <p:tags r:id="rId36"/>
            </p:custDataLst>
          </p:nvPr>
        </p:nvSpPr>
        <p:spPr bwMode="auto">
          <a:xfrm>
            <a:off x="8220075" y="3341688"/>
            <a:ext cx="760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Fresh water</a:t>
            </a:r>
            <a:endParaRPr lang="en-US" sz="1200"/>
          </a:p>
        </p:txBody>
      </p:sp>
      <p:sp>
        <p:nvSpPr>
          <p:cNvPr id="16" name="Text Placeholder 10">
            <a:extLst>
              <a:ext uri="{FF2B5EF4-FFF2-40B4-BE49-F238E27FC236}">
                <a16:creationId xmlns:a16="http://schemas.microsoft.com/office/drawing/2014/main" id="{9310E02C-80EE-BDB9-1B00-ED240D751309}"/>
              </a:ext>
            </a:extLst>
          </p:cNvPr>
          <p:cNvSpPr txBox="1">
            <a:spLocks/>
          </p:cNvSpPr>
          <p:nvPr>
            <p:custDataLst>
              <p:tags r:id="rId37"/>
            </p:custDataLst>
          </p:nvPr>
        </p:nvSpPr>
        <p:spPr bwMode="auto">
          <a:xfrm>
            <a:off x="8220075" y="2641600"/>
            <a:ext cx="9366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Human crops</a:t>
            </a:r>
            <a:endParaRPr lang="en-US" sz="1200"/>
          </a:p>
        </p:txBody>
      </p:sp>
      <p:sp>
        <p:nvSpPr>
          <p:cNvPr id="56" name="Text Placeholder 10">
            <a:extLst>
              <a:ext uri="{FF2B5EF4-FFF2-40B4-BE49-F238E27FC236}">
                <a16:creationId xmlns:a16="http://schemas.microsoft.com/office/drawing/2014/main" id="{4AAFAA1A-1FBC-70C0-A761-61DEE9782EBC}"/>
              </a:ext>
            </a:extLst>
          </p:cNvPr>
          <p:cNvSpPr txBox="1">
            <a:spLocks/>
          </p:cNvSpPr>
          <p:nvPr>
            <p:custDataLst>
              <p:tags r:id="rId38"/>
            </p:custDataLst>
          </p:nvPr>
        </p:nvSpPr>
        <p:spPr bwMode="auto">
          <a:xfrm>
            <a:off x="8220075" y="3575050"/>
            <a:ext cx="4048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F954D36-7AB0-438B-B345-732D7FB09809}" type="datetime'''''''''''''''''''''''''Sh''''ru''''''''''''''''''''''''b'''''">
              <a:rPr lang="en-US" altLang="en-US" sz="1200" smtClean="0"/>
              <a:pPr marL="0" indent="0">
                <a:spcBef>
                  <a:spcPct val="0"/>
                </a:spcBef>
                <a:spcAft>
                  <a:spcPct val="0"/>
                </a:spcAft>
                <a:buNone/>
              </a:pPr>
              <a:t>Shrub</a:t>
            </a:fld>
            <a:endParaRPr lang="en-US" sz="1200"/>
          </a:p>
        </p:txBody>
      </p:sp>
      <p:sp>
        <p:nvSpPr>
          <p:cNvPr id="15" name="Text Placeholder 10">
            <a:extLst>
              <a:ext uri="{FF2B5EF4-FFF2-40B4-BE49-F238E27FC236}">
                <a16:creationId xmlns:a16="http://schemas.microsoft.com/office/drawing/2014/main" id="{18822890-69C6-90B1-89F7-33325BC0C9D8}"/>
              </a:ext>
            </a:extLst>
          </p:cNvPr>
          <p:cNvSpPr txBox="1">
            <a:spLocks/>
          </p:cNvSpPr>
          <p:nvPr>
            <p:custDataLst>
              <p:tags r:id="rId39"/>
            </p:custDataLst>
          </p:nvPr>
        </p:nvSpPr>
        <p:spPr bwMode="auto">
          <a:xfrm>
            <a:off x="8220075" y="2408238"/>
            <a:ext cx="8524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Animal feed</a:t>
            </a:r>
            <a:endParaRPr lang="en-US" sz="1200"/>
          </a:p>
        </p:txBody>
      </p:sp>
      <p:sp>
        <p:nvSpPr>
          <p:cNvPr id="14" name="Text Placeholder 10">
            <a:extLst>
              <a:ext uri="{FF2B5EF4-FFF2-40B4-BE49-F238E27FC236}">
                <a16:creationId xmlns:a16="http://schemas.microsoft.com/office/drawing/2014/main" id="{33490594-D1CD-EFEA-A695-6E9833BA4734}"/>
              </a:ext>
            </a:extLst>
          </p:cNvPr>
          <p:cNvSpPr txBox="1">
            <a:spLocks/>
          </p:cNvSpPr>
          <p:nvPr>
            <p:custDataLst>
              <p:tags r:id="rId40"/>
            </p:custDataLst>
          </p:nvPr>
        </p:nvSpPr>
        <p:spPr bwMode="auto">
          <a:xfrm>
            <a:off x="8220075" y="2174875"/>
            <a:ext cx="5238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BD25F27-B885-4876-A73B-B2D2E49222DB}" type="datetime'''P''''''''''''''a''s''t''''''ure'''''''''''''''''">
              <a:rPr lang="en-US" altLang="en-US" sz="1200" smtClean="0"/>
              <a:pPr marL="0" indent="0">
                <a:spcBef>
                  <a:spcPct val="0"/>
                </a:spcBef>
                <a:spcAft>
                  <a:spcPct val="0"/>
                </a:spcAft>
                <a:buNone/>
              </a:pPr>
              <a:t>Pasture</a:t>
            </a:fld>
            <a:endParaRPr lang="en-US" sz="1200"/>
          </a:p>
        </p:txBody>
      </p:sp>
    </p:spTree>
    <p:extLst>
      <p:ext uri="{BB962C8B-B14F-4D97-AF65-F5344CB8AC3E}">
        <p14:creationId xmlns:p14="http://schemas.microsoft.com/office/powerpoint/2010/main" val="2041079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A5280-2D19-6FD6-219B-43BF251EADC6}"/>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2F40569A-FE43-3239-2799-BD49AADF825B}"/>
              </a:ext>
            </a:extLst>
          </p:cNvPr>
          <p:cNvGraphicFramePr>
            <a:graphicFrameLocks/>
          </p:cNvGraphicFramePr>
          <p:nvPr>
            <p:custDataLst>
              <p:tags r:id="rId1"/>
            </p:custDataLst>
            <p:extLst>
              <p:ext uri="{D42A27DB-BD31-4B8C-83A1-F6EECF244321}">
                <p14:modId xmlns:p14="http://schemas.microsoft.com/office/powerpoint/2010/main" val="36942508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2" imgW="7772400" imgH="10058400" progId="TCLayout.ActiveDocument.1">
                  <p:embed/>
                </p:oleObj>
              </mc:Choice>
              <mc:Fallback>
                <p:oleObj name="think-cell Slide" r:id="rId82" imgW="7772400" imgH="10058400" progId="TCLayout.ActiveDocument.1">
                  <p:embed/>
                  <p:pic>
                    <p:nvPicPr>
                      <p:cNvPr id="13" name="think-cell data - do not delete" hidden="1">
                        <a:extLst>
                          <a:ext uri="{FF2B5EF4-FFF2-40B4-BE49-F238E27FC236}">
                            <a16:creationId xmlns:a16="http://schemas.microsoft.com/office/drawing/2014/main" id="{2F40569A-FE43-3239-2799-BD49AADF825B}"/>
                          </a:ext>
                        </a:extLst>
                      </p:cNvPr>
                      <p:cNvPicPr/>
                      <p:nvPr/>
                    </p:nvPicPr>
                    <p:blipFill>
                      <a:blip r:embed="rId83"/>
                      <a:stretch>
                        <a:fillRect/>
                      </a:stretch>
                    </p:blipFill>
                    <p:spPr>
                      <a:xfrm>
                        <a:off x="1588" y="1588"/>
                        <a:ext cx="1227" cy="1588"/>
                      </a:xfrm>
                      <a:prstGeom prst="rect">
                        <a:avLst/>
                      </a:prstGeom>
                    </p:spPr>
                  </p:pic>
                </p:oleObj>
              </mc:Fallback>
            </mc:AlternateContent>
          </a:graphicData>
        </a:graphic>
      </p:graphicFrame>
      <p:sp>
        <p:nvSpPr>
          <p:cNvPr id="473" name="TextBox 5">
            <a:extLst>
              <a:ext uri="{FF2B5EF4-FFF2-40B4-BE49-F238E27FC236}">
                <a16:creationId xmlns:a16="http://schemas.microsoft.com/office/drawing/2014/main" id="{68E3D96B-2DD7-8C55-789C-F6753FF00649}"/>
              </a:ext>
            </a:extLst>
          </p:cNvPr>
          <p:cNvSpPr txBox="1"/>
          <p:nvPr/>
        </p:nvSpPr>
        <p:spPr bwMode="gray">
          <a:xfrm>
            <a:off x="9350051" y="1554673"/>
            <a:ext cx="2512119" cy="4380686"/>
          </a:xfrm>
          <a:prstGeom prst="rect">
            <a:avLst/>
          </a:prstGeom>
          <a:solidFill>
            <a:srgbClr val="E3E8EE"/>
          </a:solidFill>
        </p:spPr>
        <p:txBody>
          <a:bodyPr wrap="square" lIns="137160" tIns="137160" rIns="274320" bIns="137160" rtlCol="0">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Aft>
                <a:spcPts val="600"/>
              </a:spcAft>
              <a:buFontTx/>
              <a:buNone/>
              <a:defRPr/>
            </a:pPr>
            <a:r>
              <a:rPr lang="en-US" sz="1250" b="1"/>
              <a:t>Observations</a:t>
            </a:r>
          </a:p>
          <a:p>
            <a:pPr marL="171450" marR="0" lvl="0" indent="-171450" algn="l" defTabSz="711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Meat consumption rates are closely related to income levels. </a:t>
            </a:r>
            <a:r>
              <a:rPr lang="en-US" sz="1050" b="1">
                <a:solidFill>
                  <a:srgbClr val="000000"/>
                </a:solidFill>
                <a:latin typeface="Arial"/>
              </a:rPr>
              <a:t>H</a:t>
            </a:r>
            <a:r>
              <a:rPr kumimoji="0" lang="en-US" sz="1050" b="1" i="0" u="none" strike="noStrike" kern="1200" cap="none" spc="0" normalizeH="0" baseline="0" noProof="0" err="1">
                <a:ln>
                  <a:noFill/>
                </a:ln>
                <a:solidFill>
                  <a:srgbClr val="000000"/>
                </a:solidFill>
                <a:effectLst/>
                <a:uLnTx/>
                <a:uFillTx/>
                <a:latin typeface="Arial"/>
                <a:ea typeface="+mn-ea"/>
                <a:cs typeface="+mn-cs"/>
              </a:rPr>
              <a:t>igher</a:t>
            </a:r>
            <a:r>
              <a:rPr kumimoji="0" lang="en-US" sz="1050" b="1" i="0" u="none" strike="noStrike" kern="1200" cap="none" spc="0" normalizeH="0" baseline="0" noProof="0">
                <a:ln>
                  <a:noFill/>
                </a:ln>
                <a:solidFill>
                  <a:srgbClr val="000000"/>
                </a:solidFill>
                <a:effectLst/>
                <a:uLnTx/>
                <a:uFillTx/>
                <a:latin typeface="Arial"/>
                <a:ea typeface="+mn-ea"/>
                <a:cs typeface="+mn-cs"/>
              </a:rPr>
              <a:t> GDP per capita is related to higher meat consumption.</a:t>
            </a:r>
          </a:p>
          <a:p>
            <a:pPr marL="171450" marR="0" lvl="0" indent="-171450" algn="l" defTabSz="711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b="1">
                <a:solidFill>
                  <a:srgbClr val="000000"/>
                </a:solidFill>
                <a:latin typeface="Arial"/>
                <a:cs typeface="Arial"/>
              </a:rPr>
              <a:t>Related data on animal</a:t>
            </a:r>
            <a:r>
              <a:rPr kumimoji="0" lang="en-US" sz="1050" b="1" i="0" u="none" strike="noStrike" kern="1200" cap="none" spc="0" normalizeH="0" baseline="0" noProof="0">
                <a:ln>
                  <a:noFill/>
                </a:ln>
                <a:solidFill>
                  <a:srgbClr val="000000"/>
                </a:solidFill>
                <a:effectLst/>
                <a:uLnTx/>
                <a:uFillTx/>
                <a:latin typeface="Arial"/>
                <a:ea typeface="+mn-ea"/>
                <a:cs typeface="Arial"/>
              </a:rPr>
              <a:t> protein consumption</a:t>
            </a:r>
            <a:r>
              <a:rPr lang="en-US" sz="1050" b="1">
                <a:solidFill>
                  <a:srgbClr val="000000"/>
                </a:solidFill>
                <a:latin typeface="Arial"/>
                <a:cs typeface="Arial"/>
              </a:rPr>
              <a:t> — </a:t>
            </a:r>
            <a:r>
              <a:rPr lang="en-US" sz="1050">
                <a:solidFill>
                  <a:srgbClr val="000000"/>
                </a:solidFill>
                <a:latin typeface="Arial"/>
                <a:cs typeface="Arial"/>
              </a:rPr>
              <a:t>including not only meat but also fish, seafood, and other animal products (milk, butter, eggs) — </a:t>
            </a:r>
            <a:r>
              <a:rPr lang="en-US" sz="1050" b="1">
                <a:solidFill>
                  <a:srgbClr val="000000"/>
                </a:solidFill>
                <a:latin typeface="Arial"/>
                <a:cs typeface="Arial"/>
              </a:rPr>
              <a:t>also shows a </a:t>
            </a:r>
            <a:r>
              <a:rPr kumimoji="0" lang="en-US" sz="1050" b="1" i="0" u="none" strike="noStrike" kern="1200" cap="none" spc="0" normalizeH="0" baseline="0" noProof="0">
                <a:ln>
                  <a:noFill/>
                </a:ln>
                <a:solidFill>
                  <a:srgbClr val="000000"/>
                </a:solidFill>
                <a:effectLst/>
                <a:uLnTx/>
                <a:uFillTx/>
                <a:latin typeface="Arial"/>
                <a:ea typeface="+mn-ea"/>
                <a:cs typeface="Arial"/>
              </a:rPr>
              <a:t>significant increase:</a:t>
            </a:r>
            <a:endParaRPr lang="en-US" sz="850">
              <a:solidFill>
                <a:srgbClr val="000000"/>
              </a:solidFill>
              <a:latin typeface="Arial"/>
              <a:cs typeface="Arial"/>
            </a:endParaRPr>
          </a:p>
          <a:p>
            <a:pPr lvl="1">
              <a:spcBef>
                <a:spcPts val="0"/>
              </a:spcBef>
              <a:spcAft>
                <a:spcPts val="400"/>
              </a:spcAft>
              <a:defRPr/>
            </a:pPr>
            <a:r>
              <a:rPr lang="en-US" altLang="ja-JP" sz="1000"/>
              <a:t>Animal protein consumption per person increased by 10g on average over the past ~20 years.</a:t>
            </a:r>
          </a:p>
          <a:p>
            <a:pPr lvl="1">
              <a:spcBef>
                <a:spcPts val="0"/>
              </a:spcBef>
              <a:spcAft>
                <a:spcPts val="400"/>
              </a:spcAft>
              <a:defRPr/>
            </a:pPr>
            <a:r>
              <a:rPr lang="en-US" altLang="ja-JP" sz="1000"/>
              <a:t>Meat consumption is slowly increasing the share in overall animal protein consumption.</a:t>
            </a:r>
          </a:p>
          <a:p>
            <a:pPr marL="171450" marR="0" lvl="0" indent="-171450" algn="l" defTabSz="711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a:solidFill>
                  <a:srgbClr val="000000"/>
                </a:solidFill>
                <a:latin typeface="Arial"/>
                <a:cs typeface="Arial"/>
              </a:rPr>
              <a:t>Current </a:t>
            </a:r>
            <a:r>
              <a:rPr kumimoji="0" lang="en-US" sz="1050" b="1" i="0" u="none" strike="noStrike" kern="1200" cap="none" spc="0" normalizeH="0" baseline="0" noProof="0">
                <a:ln>
                  <a:noFill/>
                </a:ln>
                <a:solidFill>
                  <a:srgbClr val="000000"/>
                </a:solidFill>
                <a:effectLst/>
                <a:uLnTx/>
                <a:uFillTx/>
                <a:latin typeface="Arial"/>
                <a:ea typeface="+mn-ea"/>
                <a:cs typeface="Arial"/>
              </a:rPr>
              <a:t>growth rates suggest that the trend is </a:t>
            </a:r>
            <a:r>
              <a:rPr lang="en-US" sz="1050" b="1">
                <a:solidFill>
                  <a:srgbClr val="000000"/>
                </a:solidFill>
                <a:latin typeface="Arial"/>
                <a:cs typeface="Arial"/>
              </a:rPr>
              <a:t>going to continue.</a:t>
            </a:r>
          </a:p>
        </p:txBody>
      </p:sp>
      <p:cxnSp>
        <p:nvCxnSpPr>
          <p:cNvPr id="529" name="Straight Connector 528">
            <a:extLst>
              <a:ext uri="{FF2B5EF4-FFF2-40B4-BE49-F238E27FC236}">
                <a16:creationId xmlns:a16="http://schemas.microsoft.com/office/drawing/2014/main" id="{A0017E7F-6D1E-6C8D-AAF8-51C3C4904C2E}"/>
              </a:ext>
            </a:extLst>
          </p:cNvPr>
          <p:cNvCxnSpPr/>
          <p:nvPr>
            <p:custDataLst>
              <p:tags r:id="rId2"/>
            </p:custDataLst>
          </p:nvPr>
        </p:nvCxnSpPr>
        <p:spPr bwMode="gray">
          <a:xfrm>
            <a:off x="6007100" y="2603500"/>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5" name="Straight Connector 524">
            <a:extLst>
              <a:ext uri="{FF2B5EF4-FFF2-40B4-BE49-F238E27FC236}">
                <a16:creationId xmlns:a16="http://schemas.microsoft.com/office/drawing/2014/main" id="{95B684A9-2999-6880-350A-B5A788E59FEC}"/>
              </a:ext>
            </a:extLst>
          </p:cNvPr>
          <p:cNvCxnSpPr/>
          <p:nvPr>
            <p:custDataLst>
              <p:tags r:id="rId3"/>
            </p:custDataLst>
          </p:nvPr>
        </p:nvCxnSpPr>
        <p:spPr bwMode="gray">
          <a:xfrm>
            <a:off x="6007100" y="4010025"/>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3" name="Straight Connector 522">
            <a:extLst>
              <a:ext uri="{FF2B5EF4-FFF2-40B4-BE49-F238E27FC236}">
                <a16:creationId xmlns:a16="http://schemas.microsoft.com/office/drawing/2014/main" id="{3F70305C-FEFD-5A22-430B-EF3027DE4758}"/>
              </a:ext>
            </a:extLst>
          </p:cNvPr>
          <p:cNvCxnSpPr/>
          <p:nvPr>
            <p:custDataLst>
              <p:tags r:id="rId4"/>
            </p:custDataLst>
          </p:nvPr>
        </p:nvCxnSpPr>
        <p:spPr bwMode="gray">
          <a:xfrm>
            <a:off x="6007100" y="5414963"/>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30" name="Straight Connector 529">
            <a:extLst>
              <a:ext uri="{FF2B5EF4-FFF2-40B4-BE49-F238E27FC236}">
                <a16:creationId xmlns:a16="http://schemas.microsoft.com/office/drawing/2014/main" id="{C3AEF5FA-E265-1CE1-6951-DB3C5A4AB593}"/>
              </a:ext>
            </a:extLst>
          </p:cNvPr>
          <p:cNvCxnSpPr/>
          <p:nvPr>
            <p:custDataLst>
              <p:tags r:id="rId5"/>
            </p:custDataLst>
          </p:nvPr>
        </p:nvCxnSpPr>
        <p:spPr bwMode="gray">
          <a:xfrm>
            <a:off x="6007100" y="2252663"/>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9" name="Straight Connector 388">
            <a:extLst>
              <a:ext uri="{FF2B5EF4-FFF2-40B4-BE49-F238E27FC236}">
                <a16:creationId xmlns:a16="http://schemas.microsoft.com/office/drawing/2014/main" id="{E6E6C95C-1627-B348-2473-2502E268FAF9}"/>
              </a:ext>
            </a:extLst>
          </p:cNvPr>
          <p:cNvCxnSpPr/>
          <p:nvPr>
            <p:custDataLst>
              <p:tags r:id="rId6"/>
            </p:custDataLst>
          </p:nvPr>
        </p:nvCxnSpPr>
        <p:spPr bwMode="gray">
          <a:xfrm>
            <a:off x="6007100" y="5062538"/>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6" name="Straight Connector 525">
            <a:extLst>
              <a:ext uri="{FF2B5EF4-FFF2-40B4-BE49-F238E27FC236}">
                <a16:creationId xmlns:a16="http://schemas.microsoft.com/office/drawing/2014/main" id="{D21F32A4-885C-8D21-CE1B-BD334DAD188B}"/>
              </a:ext>
            </a:extLst>
          </p:cNvPr>
          <p:cNvCxnSpPr/>
          <p:nvPr>
            <p:custDataLst>
              <p:tags r:id="rId7"/>
            </p:custDataLst>
          </p:nvPr>
        </p:nvCxnSpPr>
        <p:spPr bwMode="gray">
          <a:xfrm>
            <a:off x="6007100" y="3657600"/>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4" name="Straight Connector 523">
            <a:extLst>
              <a:ext uri="{FF2B5EF4-FFF2-40B4-BE49-F238E27FC236}">
                <a16:creationId xmlns:a16="http://schemas.microsoft.com/office/drawing/2014/main" id="{12953254-CDC1-36D4-9E5F-D0A80E9F17D3}"/>
              </a:ext>
            </a:extLst>
          </p:cNvPr>
          <p:cNvCxnSpPr/>
          <p:nvPr>
            <p:custDataLst>
              <p:tags r:id="rId8"/>
            </p:custDataLst>
          </p:nvPr>
        </p:nvCxnSpPr>
        <p:spPr bwMode="gray">
          <a:xfrm>
            <a:off x="6007100" y="4711700"/>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8" name="Straight Connector 527">
            <a:extLst>
              <a:ext uri="{FF2B5EF4-FFF2-40B4-BE49-F238E27FC236}">
                <a16:creationId xmlns:a16="http://schemas.microsoft.com/office/drawing/2014/main" id="{C1B5A2E2-C064-AA4E-8418-E8E29968C2B4}"/>
              </a:ext>
            </a:extLst>
          </p:cNvPr>
          <p:cNvCxnSpPr/>
          <p:nvPr>
            <p:custDataLst>
              <p:tags r:id="rId9"/>
            </p:custDataLst>
          </p:nvPr>
        </p:nvCxnSpPr>
        <p:spPr bwMode="gray">
          <a:xfrm>
            <a:off x="6007100" y="2955925"/>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1" name="Straight Connector 390">
            <a:extLst>
              <a:ext uri="{FF2B5EF4-FFF2-40B4-BE49-F238E27FC236}">
                <a16:creationId xmlns:a16="http://schemas.microsoft.com/office/drawing/2014/main" id="{0FA65826-BE06-1826-ACB5-015453A3EC0E}"/>
              </a:ext>
            </a:extLst>
          </p:cNvPr>
          <p:cNvCxnSpPr/>
          <p:nvPr>
            <p:custDataLst>
              <p:tags r:id="rId10"/>
            </p:custDataLst>
          </p:nvPr>
        </p:nvCxnSpPr>
        <p:spPr bwMode="gray">
          <a:xfrm>
            <a:off x="6007100" y="4360863"/>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7" name="Straight Connector 526">
            <a:extLst>
              <a:ext uri="{FF2B5EF4-FFF2-40B4-BE49-F238E27FC236}">
                <a16:creationId xmlns:a16="http://schemas.microsoft.com/office/drawing/2014/main" id="{66F18347-1FA6-FED4-2C03-5174EF7614B3}"/>
              </a:ext>
            </a:extLst>
          </p:cNvPr>
          <p:cNvCxnSpPr/>
          <p:nvPr>
            <p:custDataLst>
              <p:tags r:id="rId11"/>
            </p:custDataLst>
          </p:nvPr>
        </p:nvCxnSpPr>
        <p:spPr bwMode="gray">
          <a:xfrm>
            <a:off x="6007100" y="3306763"/>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6" name="Chart 15">
            <a:extLst>
              <a:ext uri="{FF2B5EF4-FFF2-40B4-BE49-F238E27FC236}">
                <a16:creationId xmlns:a16="http://schemas.microsoft.com/office/drawing/2014/main" id="{B0585A15-22BB-183A-DA7E-25F4E2FDA2EB}"/>
              </a:ext>
            </a:extLst>
          </p:cNvPr>
          <p:cNvGraphicFramePr/>
          <p:nvPr>
            <p:custDataLst>
              <p:tags r:id="rId12"/>
            </p:custDataLst>
            <p:extLst>
              <p:ext uri="{D42A27DB-BD31-4B8C-83A1-F6EECF244321}">
                <p14:modId xmlns:p14="http://schemas.microsoft.com/office/powerpoint/2010/main" val="3098590406"/>
              </p:ext>
            </p:extLst>
          </p:nvPr>
        </p:nvGraphicFramePr>
        <p:xfrm>
          <a:off x="5924550" y="2170113"/>
          <a:ext cx="3133725" cy="3678237"/>
        </p:xfrm>
        <a:graphic>
          <a:graphicData uri="http://schemas.openxmlformats.org/drawingml/2006/chart">
            <c:chart xmlns:c="http://schemas.openxmlformats.org/drawingml/2006/chart" xmlns:r="http://schemas.openxmlformats.org/officeDocument/2006/relationships" r:id="rId84"/>
          </a:graphicData>
        </a:graphic>
      </p:graphicFrame>
      <p:sp>
        <p:nvSpPr>
          <p:cNvPr id="515" name="Text Placeholder 10">
            <a:extLst>
              <a:ext uri="{FF2B5EF4-FFF2-40B4-BE49-F238E27FC236}">
                <a16:creationId xmlns:a16="http://schemas.microsoft.com/office/drawing/2014/main" id="{59CF6BA6-43E0-0A11-C364-7560DF68701E}"/>
              </a:ext>
            </a:extLst>
          </p:cNvPr>
          <p:cNvSpPr txBox="1">
            <a:spLocks/>
          </p:cNvSpPr>
          <p:nvPr>
            <p:custDataLst>
              <p:tags r:id="rId13"/>
            </p:custDataLst>
          </p:nvPr>
        </p:nvSpPr>
        <p:spPr bwMode="gray">
          <a:xfrm>
            <a:off x="5851525" y="53387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385A824-F2F0-4539-9DCF-BC3BF1B2EF47}" type="datetime'''''''''''5'''''''''''''''''''''''''''">
              <a:rPr lang="en-US" altLang="en-US" sz="1000" smtClean="0">
                <a:effectLst/>
              </a:rPr>
              <a:pPr marL="0" indent="0" algn="r">
                <a:spcBef>
                  <a:spcPct val="0"/>
                </a:spcBef>
                <a:spcAft>
                  <a:spcPct val="0"/>
                </a:spcAft>
                <a:buNone/>
              </a:pPr>
              <a:t>5</a:t>
            </a:fld>
            <a:endParaRPr lang="en-US" sz="1000"/>
          </a:p>
        </p:txBody>
      </p:sp>
      <p:sp>
        <p:nvSpPr>
          <p:cNvPr id="384" name="Text Placeholder 10">
            <a:extLst>
              <a:ext uri="{FF2B5EF4-FFF2-40B4-BE49-F238E27FC236}">
                <a16:creationId xmlns:a16="http://schemas.microsoft.com/office/drawing/2014/main" id="{E323E223-914D-845E-0F1A-5C50893A4103}"/>
              </a:ext>
            </a:extLst>
          </p:cNvPr>
          <p:cNvSpPr txBox="1">
            <a:spLocks/>
          </p:cNvSpPr>
          <p:nvPr>
            <p:custDataLst>
              <p:tags r:id="rId14"/>
            </p:custDataLst>
          </p:nvPr>
        </p:nvSpPr>
        <p:spPr bwMode="gray">
          <a:xfrm>
            <a:off x="5781675" y="49863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2DD8E10-9E59-44DB-8206-32FAF4F23E6D}" type="datetime'''''''''''''''''''''1''''''''''''''''''''''0'''''''''''">
              <a:rPr lang="en-US" altLang="en-US" sz="1000" smtClean="0">
                <a:effectLst/>
              </a:rPr>
              <a:pPr marL="0" indent="0" algn="r">
                <a:spcBef>
                  <a:spcPct val="0"/>
                </a:spcBef>
                <a:spcAft>
                  <a:spcPct val="0"/>
                </a:spcAft>
                <a:buNone/>
              </a:pPr>
              <a:t>10</a:t>
            </a:fld>
            <a:endParaRPr lang="en-US" sz="1000"/>
          </a:p>
        </p:txBody>
      </p:sp>
      <p:sp>
        <p:nvSpPr>
          <p:cNvPr id="516" name="Text Placeholder 10">
            <a:extLst>
              <a:ext uri="{FF2B5EF4-FFF2-40B4-BE49-F238E27FC236}">
                <a16:creationId xmlns:a16="http://schemas.microsoft.com/office/drawing/2014/main" id="{7128AEFE-0CEC-B93B-E1E4-E28ED26F7CCC}"/>
              </a:ext>
            </a:extLst>
          </p:cNvPr>
          <p:cNvSpPr txBox="1">
            <a:spLocks/>
          </p:cNvSpPr>
          <p:nvPr>
            <p:custDataLst>
              <p:tags r:id="rId15"/>
            </p:custDataLst>
          </p:nvPr>
        </p:nvSpPr>
        <p:spPr bwMode="gray">
          <a:xfrm>
            <a:off x="5781675" y="46355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D6C6BAA-4B28-4E5E-931B-CEEB47269200}" type="datetime'''''15'''''''''''''''''''''''''''''''''''''''">
              <a:rPr lang="en-US" altLang="en-US" sz="1000" smtClean="0">
                <a:effectLst/>
              </a:rPr>
              <a:pPr marL="0" indent="0" algn="r">
                <a:spcBef>
                  <a:spcPct val="0"/>
                </a:spcBef>
                <a:spcAft>
                  <a:spcPct val="0"/>
                </a:spcAft>
                <a:buNone/>
              </a:pPr>
              <a:t>15</a:t>
            </a:fld>
            <a:endParaRPr lang="en-US" sz="1000"/>
          </a:p>
        </p:txBody>
      </p:sp>
      <p:sp>
        <p:nvSpPr>
          <p:cNvPr id="386" name="Text Placeholder 10">
            <a:extLst>
              <a:ext uri="{FF2B5EF4-FFF2-40B4-BE49-F238E27FC236}">
                <a16:creationId xmlns:a16="http://schemas.microsoft.com/office/drawing/2014/main" id="{C77DFBE7-3A0A-8BBA-551F-C880F746C595}"/>
              </a:ext>
            </a:extLst>
          </p:cNvPr>
          <p:cNvSpPr txBox="1">
            <a:spLocks/>
          </p:cNvSpPr>
          <p:nvPr>
            <p:custDataLst>
              <p:tags r:id="rId16"/>
            </p:custDataLst>
          </p:nvPr>
        </p:nvSpPr>
        <p:spPr bwMode="gray">
          <a:xfrm>
            <a:off x="5781675" y="42846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424C6FC-7FA3-44FC-A4FD-5E4FBF5AD8DC}" type="datetime'''''''''''''''''''''''''''''''''2''''''''''''''''''0'''''''''">
              <a:rPr lang="en-US" altLang="en-US" sz="1000" smtClean="0">
                <a:effectLst/>
              </a:rPr>
              <a:pPr marL="0" indent="0" algn="r">
                <a:spcBef>
                  <a:spcPct val="0"/>
                </a:spcBef>
                <a:spcAft>
                  <a:spcPct val="0"/>
                </a:spcAft>
                <a:buNone/>
              </a:pPr>
              <a:t>20</a:t>
            </a:fld>
            <a:endParaRPr lang="en-US" sz="1000"/>
          </a:p>
        </p:txBody>
      </p:sp>
      <p:sp>
        <p:nvSpPr>
          <p:cNvPr id="517" name="Text Placeholder 10">
            <a:extLst>
              <a:ext uri="{FF2B5EF4-FFF2-40B4-BE49-F238E27FC236}">
                <a16:creationId xmlns:a16="http://schemas.microsoft.com/office/drawing/2014/main" id="{C5194A80-B3A8-FD83-0CD8-B4DB707070D8}"/>
              </a:ext>
            </a:extLst>
          </p:cNvPr>
          <p:cNvSpPr txBox="1">
            <a:spLocks/>
          </p:cNvSpPr>
          <p:nvPr>
            <p:custDataLst>
              <p:tags r:id="rId17"/>
            </p:custDataLst>
          </p:nvPr>
        </p:nvSpPr>
        <p:spPr bwMode="gray">
          <a:xfrm>
            <a:off x="5781675" y="39338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6DD44B5-473A-48FD-AA3F-2A9EA8766A2E}" type="datetime'''2''5'''''">
              <a:rPr lang="en-US" altLang="en-US" sz="1000" smtClean="0">
                <a:effectLst/>
              </a:rPr>
              <a:pPr marL="0" indent="0" algn="r">
                <a:spcBef>
                  <a:spcPct val="0"/>
                </a:spcBef>
                <a:spcAft>
                  <a:spcPct val="0"/>
                </a:spcAft>
                <a:buNone/>
              </a:pPr>
              <a:t>25</a:t>
            </a:fld>
            <a:endParaRPr lang="en-US" sz="1000"/>
          </a:p>
        </p:txBody>
      </p:sp>
      <p:sp>
        <p:nvSpPr>
          <p:cNvPr id="518" name="Text Placeholder 10">
            <a:extLst>
              <a:ext uri="{FF2B5EF4-FFF2-40B4-BE49-F238E27FC236}">
                <a16:creationId xmlns:a16="http://schemas.microsoft.com/office/drawing/2014/main" id="{FE127281-A0B7-7E5F-F281-75C4EF2CA124}"/>
              </a:ext>
            </a:extLst>
          </p:cNvPr>
          <p:cNvSpPr txBox="1">
            <a:spLocks/>
          </p:cNvSpPr>
          <p:nvPr>
            <p:custDataLst>
              <p:tags r:id="rId18"/>
            </p:custDataLst>
          </p:nvPr>
        </p:nvSpPr>
        <p:spPr bwMode="gray">
          <a:xfrm>
            <a:off x="5781675" y="35814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AA5085C-D75D-4444-B6E1-2C62299E2282}" type="datetime'''3''''''''''0'''''''''''''''''''''''''''''''''''''">
              <a:rPr lang="en-US" altLang="en-US" sz="1000" smtClean="0">
                <a:effectLst/>
              </a:rPr>
              <a:pPr marL="0" indent="0" algn="r">
                <a:spcBef>
                  <a:spcPct val="0"/>
                </a:spcBef>
                <a:spcAft>
                  <a:spcPct val="0"/>
                </a:spcAft>
                <a:buNone/>
              </a:pPr>
              <a:t>30</a:t>
            </a:fld>
            <a:endParaRPr lang="en-US" sz="1000"/>
          </a:p>
        </p:txBody>
      </p:sp>
      <p:sp>
        <p:nvSpPr>
          <p:cNvPr id="519" name="Text Placeholder 10">
            <a:extLst>
              <a:ext uri="{FF2B5EF4-FFF2-40B4-BE49-F238E27FC236}">
                <a16:creationId xmlns:a16="http://schemas.microsoft.com/office/drawing/2014/main" id="{B4B4120D-8709-ACFD-5E10-141A618A1C6B}"/>
              </a:ext>
            </a:extLst>
          </p:cNvPr>
          <p:cNvSpPr txBox="1">
            <a:spLocks/>
          </p:cNvSpPr>
          <p:nvPr>
            <p:custDataLst>
              <p:tags r:id="rId19"/>
            </p:custDataLst>
          </p:nvPr>
        </p:nvSpPr>
        <p:spPr bwMode="gray">
          <a:xfrm>
            <a:off x="5781675" y="32305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1A834D3-40E6-4ABE-91A4-EC86E60A120F}" type="datetime'''''''''''''''3''5'''''''''''''''''''''''''''''''''''''''''''">
              <a:rPr lang="en-US" altLang="en-US" sz="1000" smtClean="0">
                <a:effectLst/>
              </a:rPr>
              <a:pPr marL="0" indent="0" algn="r">
                <a:spcBef>
                  <a:spcPct val="0"/>
                </a:spcBef>
                <a:spcAft>
                  <a:spcPct val="0"/>
                </a:spcAft>
                <a:buNone/>
              </a:pPr>
              <a:t>35</a:t>
            </a:fld>
            <a:endParaRPr lang="en-US" sz="1000"/>
          </a:p>
        </p:txBody>
      </p:sp>
      <p:sp>
        <p:nvSpPr>
          <p:cNvPr id="520" name="Text Placeholder 10">
            <a:extLst>
              <a:ext uri="{FF2B5EF4-FFF2-40B4-BE49-F238E27FC236}">
                <a16:creationId xmlns:a16="http://schemas.microsoft.com/office/drawing/2014/main" id="{19D90EC9-B76A-249C-A610-0DCEE0BAA5E4}"/>
              </a:ext>
            </a:extLst>
          </p:cNvPr>
          <p:cNvSpPr txBox="1">
            <a:spLocks/>
          </p:cNvSpPr>
          <p:nvPr>
            <p:custDataLst>
              <p:tags r:id="rId20"/>
            </p:custDataLst>
          </p:nvPr>
        </p:nvSpPr>
        <p:spPr bwMode="gray">
          <a:xfrm>
            <a:off x="5781675" y="28797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556300D-A010-442E-ACB1-AC500DED0101}" type="datetime'''''''''''''''''''''''''''''4''''''''''''''0'''''''''''''">
              <a:rPr lang="en-US" altLang="en-US" sz="1000" smtClean="0">
                <a:effectLst/>
              </a:rPr>
              <a:pPr marL="0" indent="0" algn="r">
                <a:spcBef>
                  <a:spcPct val="0"/>
                </a:spcBef>
                <a:spcAft>
                  <a:spcPct val="0"/>
                </a:spcAft>
                <a:buNone/>
              </a:pPr>
              <a:t>40</a:t>
            </a:fld>
            <a:endParaRPr lang="en-US" sz="1000"/>
          </a:p>
        </p:txBody>
      </p:sp>
      <p:sp>
        <p:nvSpPr>
          <p:cNvPr id="522" name="Text Placeholder 10">
            <a:extLst>
              <a:ext uri="{FF2B5EF4-FFF2-40B4-BE49-F238E27FC236}">
                <a16:creationId xmlns:a16="http://schemas.microsoft.com/office/drawing/2014/main" id="{8F229027-39BE-875B-4E18-FAC596F481E2}"/>
              </a:ext>
            </a:extLst>
          </p:cNvPr>
          <p:cNvSpPr txBox="1">
            <a:spLocks/>
          </p:cNvSpPr>
          <p:nvPr>
            <p:custDataLst>
              <p:tags r:id="rId21"/>
            </p:custDataLst>
          </p:nvPr>
        </p:nvSpPr>
        <p:spPr bwMode="gray">
          <a:xfrm>
            <a:off x="5781675" y="21764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185C413-68BE-4841-BBD7-4E3E192A51F7}" type="datetime'''''''''5''''''''''''''''''''''0'''">
              <a:rPr lang="en-US" altLang="en-US" sz="1000" smtClean="0">
                <a:effectLst/>
              </a:rPr>
              <a:pPr marL="0" indent="0" algn="r">
                <a:spcBef>
                  <a:spcPct val="0"/>
                </a:spcBef>
                <a:spcAft>
                  <a:spcPct val="0"/>
                </a:spcAft>
                <a:buNone/>
              </a:pPr>
              <a:t>50</a:t>
            </a:fld>
            <a:endParaRPr lang="en-US" sz="1000"/>
          </a:p>
        </p:txBody>
      </p:sp>
      <p:sp>
        <p:nvSpPr>
          <p:cNvPr id="521" name="Text Placeholder 10">
            <a:extLst>
              <a:ext uri="{FF2B5EF4-FFF2-40B4-BE49-F238E27FC236}">
                <a16:creationId xmlns:a16="http://schemas.microsoft.com/office/drawing/2014/main" id="{998F26B7-1ACE-A208-AAE9-83F6DC55A5E4}"/>
              </a:ext>
            </a:extLst>
          </p:cNvPr>
          <p:cNvSpPr txBox="1">
            <a:spLocks/>
          </p:cNvSpPr>
          <p:nvPr>
            <p:custDataLst>
              <p:tags r:id="rId22"/>
            </p:custDataLst>
          </p:nvPr>
        </p:nvSpPr>
        <p:spPr bwMode="gray">
          <a:xfrm>
            <a:off x="5781675" y="25273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961FC70-63D3-40EB-A424-83898158DA4F}" type="datetime'''''''''''''''4''''''''''''''''''''''''5'''''">
              <a:rPr lang="en-US" altLang="en-US" sz="1000" smtClean="0">
                <a:effectLst/>
              </a:rPr>
              <a:pPr marL="0" indent="0" algn="r">
                <a:spcBef>
                  <a:spcPct val="0"/>
                </a:spcBef>
                <a:spcAft>
                  <a:spcPct val="0"/>
                </a:spcAft>
                <a:buNone/>
              </a:pPr>
              <a:t>45</a:t>
            </a:fld>
            <a:endParaRPr lang="en-US" sz="1000"/>
          </a:p>
        </p:txBody>
      </p:sp>
      <p:sp>
        <p:nvSpPr>
          <p:cNvPr id="29" name="Text Placeholder 10">
            <a:extLst>
              <a:ext uri="{FF2B5EF4-FFF2-40B4-BE49-F238E27FC236}">
                <a16:creationId xmlns:a16="http://schemas.microsoft.com/office/drawing/2014/main" id="{585C6C11-E295-D8CE-C937-E7AD430F26DB}"/>
              </a:ext>
            </a:extLst>
          </p:cNvPr>
          <p:cNvSpPr txBox="1">
            <a:spLocks/>
          </p:cNvSpPr>
          <p:nvPr>
            <p:custDataLst>
              <p:tags r:id="rId23"/>
            </p:custDataLst>
          </p:nvPr>
        </p:nvSpPr>
        <p:spPr bwMode="gray">
          <a:xfrm>
            <a:off x="5851525" y="5689600"/>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EF7538B-5AE0-43B1-82A0-5861A435059E}" type="datetime'''''''''''''''''0'''''''''''">
              <a:rPr lang="en-US" altLang="en-US" sz="1000" smtClean="0"/>
              <a:pPr marL="0" indent="0" algn="r">
                <a:spcBef>
                  <a:spcPct val="0"/>
                </a:spcBef>
                <a:spcAft>
                  <a:spcPct val="0"/>
                </a:spcAft>
                <a:buNone/>
              </a:pPr>
              <a:t>0</a:t>
            </a:fld>
            <a:endParaRPr lang="en-US" sz="1000"/>
          </a:p>
        </p:txBody>
      </p:sp>
      <p:sp>
        <p:nvSpPr>
          <p:cNvPr id="584" name="Text Placeholder 10">
            <a:extLst>
              <a:ext uri="{FF2B5EF4-FFF2-40B4-BE49-F238E27FC236}">
                <a16:creationId xmlns:a16="http://schemas.microsoft.com/office/drawing/2014/main" id="{244FEDBD-F4EC-FF64-E9AB-B8F63847CE0C}"/>
              </a:ext>
            </a:extLst>
          </p:cNvPr>
          <p:cNvSpPr txBox="1">
            <a:spLocks/>
          </p:cNvSpPr>
          <p:nvPr>
            <p:custDataLst>
              <p:tags r:id="rId24"/>
            </p:custDataLst>
          </p:nvPr>
        </p:nvSpPr>
        <p:spPr bwMode="gray">
          <a:xfrm>
            <a:off x="6357938" y="42592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EC220EE-12E9-4391-B6CF-3FF4FBDE9B2E}" type="datetime'''''''''''''''''''''''''''''''''''''4''''''''''''''''''''7''%'">
              <a:rPr lang="en-US" altLang="en-US" sz="1000" smtClean="0">
                <a:solidFill>
                  <a:schemeClr val="bg1"/>
                </a:solidFill>
                <a:effectLst/>
              </a:rPr>
              <a:pPr marL="0" indent="0" algn="ctr">
                <a:spcBef>
                  <a:spcPct val="0"/>
                </a:spcBef>
                <a:spcAft>
                  <a:spcPct val="0"/>
                </a:spcAft>
                <a:buNone/>
              </a:pPr>
              <a:t>47%</a:t>
            </a:fld>
            <a:endParaRPr lang="en-US" sz="1000">
              <a:solidFill>
                <a:schemeClr val="bg1"/>
              </a:solidFill>
            </a:endParaRPr>
          </a:p>
        </p:txBody>
      </p:sp>
      <p:sp>
        <p:nvSpPr>
          <p:cNvPr id="585" name="Text Placeholder 10">
            <a:extLst>
              <a:ext uri="{FF2B5EF4-FFF2-40B4-BE49-F238E27FC236}">
                <a16:creationId xmlns:a16="http://schemas.microsoft.com/office/drawing/2014/main" id="{5A018EDB-C40F-F1A1-61C6-8A0E6272CB43}"/>
              </a:ext>
            </a:extLst>
          </p:cNvPr>
          <p:cNvSpPr txBox="1">
            <a:spLocks/>
          </p:cNvSpPr>
          <p:nvPr>
            <p:custDataLst>
              <p:tags r:id="rId25"/>
            </p:custDataLst>
          </p:nvPr>
        </p:nvSpPr>
        <p:spPr bwMode="gray">
          <a:xfrm>
            <a:off x="6357938" y="4857750"/>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4F6DCAA-868E-47C4-BDB8-1D815E20EBF8}" type="datetime'1''''''''''''''''7''%'''">
              <a:rPr lang="en-US" altLang="en-US" sz="1000" smtClean="0">
                <a:solidFill>
                  <a:schemeClr val="bg1"/>
                </a:solidFill>
                <a:effectLst/>
              </a:rPr>
              <a:pPr marL="0" indent="0" algn="ctr">
                <a:spcBef>
                  <a:spcPct val="0"/>
                </a:spcBef>
                <a:spcAft>
                  <a:spcPct val="0"/>
                </a:spcAft>
                <a:buNone/>
              </a:pPr>
              <a:t>17%</a:t>
            </a:fld>
            <a:endParaRPr lang="en-US" sz="1000">
              <a:solidFill>
                <a:schemeClr val="bg1"/>
              </a:solidFill>
            </a:endParaRPr>
          </a:p>
        </p:txBody>
      </p:sp>
      <p:sp>
        <p:nvSpPr>
          <p:cNvPr id="586" name="Text Placeholder 10">
            <a:extLst>
              <a:ext uri="{FF2B5EF4-FFF2-40B4-BE49-F238E27FC236}">
                <a16:creationId xmlns:a16="http://schemas.microsoft.com/office/drawing/2014/main" id="{514D85C5-F2DB-23C6-4396-DC944AE8A55A}"/>
              </a:ext>
            </a:extLst>
          </p:cNvPr>
          <p:cNvSpPr txBox="1">
            <a:spLocks/>
          </p:cNvSpPr>
          <p:nvPr>
            <p:custDataLst>
              <p:tags r:id="rId26"/>
            </p:custDataLst>
          </p:nvPr>
        </p:nvSpPr>
        <p:spPr bwMode="gray">
          <a:xfrm>
            <a:off x="6357938" y="53514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15E83E6-65D2-4992-BBB7-F6B3ACE76F5D}" type="datetime'''''''''36''''''''''''''%'''''''''">
              <a:rPr lang="en-US" altLang="en-US" sz="1000" smtClean="0">
                <a:solidFill>
                  <a:schemeClr val="bg1"/>
                </a:solidFill>
                <a:effectLst/>
              </a:rPr>
              <a:pPr marL="0" indent="0" algn="ctr">
                <a:spcBef>
                  <a:spcPct val="0"/>
                </a:spcBef>
                <a:spcAft>
                  <a:spcPct val="0"/>
                </a:spcAft>
                <a:buNone/>
              </a:pPr>
              <a:t>36%</a:t>
            </a:fld>
            <a:endParaRPr lang="en-US" sz="1000">
              <a:solidFill>
                <a:schemeClr val="bg1"/>
              </a:solidFill>
            </a:endParaRPr>
          </a:p>
        </p:txBody>
      </p:sp>
      <p:sp>
        <p:nvSpPr>
          <p:cNvPr id="398" name="Text Placeholder 10">
            <a:extLst>
              <a:ext uri="{FF2B5EF4-FFF2-40B4-BE49-F238E27FC236}">
                <a16:creationId xmlns:a16="http://schemas.microsoft.com/office/drawing/2014/main" id="{E7B5F0F9-15C6-8C9A-929B-382BDA3CB7C1}"/>
              </a:ext>
            </a:extLst>
          </p:cNvPr>
          <p:cNvSpPr txBox="1">
            <a:spLocks/>
          </p:cNvSpPr>
          <p:nvPr>
            <p:custDataLst>
              <p:tags r:id="rId27"/>
            </p:custDataLst>
          </p:nvPr>
        </p:nvSpPr>
        <p:spPr bwMode="auto">
          <a:xfrm>
            <a:off x="6354763" y="580866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61CDB7-69CF-4162-9ECB-52C5C0625800}" type="datetime'''''2''''''00''''''0'''''''''''''''">
              <a:rPr lang="en-US" altLang="en-US" sz="1000" smtClean="0"/>
              <a:pPr marL="0" indent="0" algn="ctr">
                <a:spcBef>
                  <a:spcPct val="0"/>
                </a:spcBef>
                <a:spcAft>
                  <a:spcPct val="0"/>
                </a:spcAft>
                <a:buNone/>
              </a:pPr>
              <a:t>2000</a:t>
            </a:fld>
            <a:endParaRPr lang="en-US" sz="1000"/>
          </a:p>
        </p:txBody>
      </p:sp>
      <p:sp>
        <p:nvSpPr>
          <p:cNvPr id="587" name="Text Placeholder 10">
            <a:extLst>
              <a:ext uri="{FF2B5EF4-FFF2-40B4-BE49-F238E27FC236}">
                <a16:creationId xmlns:a16="http://schemas.microsoft.com/office/drawing/2014/main" id="{3FBF93B5-C3CE-0273-D674-94A17A5DBA36}"/>
              </a:ext>
            </a:extLst>
          </p:cNvPr>
          <p:cNvSpPr txBox="1">
            <a:spLocks/>
          </p:cNvSpPr>
          <p:nvPr>
            <p:custDataLst>
              <p:tags r:id="rId28"/>
            </p:custDataLst>
          </p:nvPr>
        </p:nvSpPr>
        <p:spPr bwMode="gray">
          <a:xfrm>
            <a:off x="7346950" y="3771900"/>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CAA121-A2ED-4ED7-B460-ECE7A884A7CA}" type="datetime'''''''''''''''''5''''''''''''''''''''''''''''1''%'''">
              <a:rPr lang="en-US" altLang="en-US" sz="1000" smtClean="0">
                <a:solidFill>
                  <a:schemeClr val="bg1"/>
                </a:solidFill>
                <a:effectLst/>
              </a:rPr>
              <a:pPr marL="0" indent="0" algn="ctr">
                <a:spcBef>
                  <a:spcPct val="0"/>
                </a:spcBef>
                <a:spcAft>
                  <a:spcPct val="0"/>
                </a:spcAft>
                <a:buNone/>
              </a:pPr>
              <a:t>51%</a:t>
            </a:fld>
            <a:endParaRPr lang="en-US" sz="1000">
              <a:solidFill>
                <a:schemeClr val="bg1"/>
              </a:solidFill>
            </a:endParaRPr>
          </a:p>
        </p:txBody>
      </p:sp>
      <p:sp>
        <p:nvSpPr>
          <p:cNvPr id="588" name="Text Placeholder 10">
            <a:extLst>
              <a:ext uri="{FF2B5EF4-FFF2-40B4-BE49-F238E27FC236}">
                <a16:creationId xmlns:a16="http://schemas.microsoft.com/office/drawing/2014/main" id="{20521CE8-DB79-1859-36D6-5337B2C44364}"/>
              </a:ext>
            </a:extLst>
          </p:cNvPr>
          <p:cNvSpPr txBox="1">
            <a:spLocks/>
          </p:cNvSpPr>
          <p:nvPr>
            <p:custDataLst>
              <p:tags r:id="rId29"/>
            </p:custDataLst>
          </p:nvPr>
        </p:nvSpPr>
        <p:spPr bwMode="gray">
          <a:xfrm>
            <a:off x="7346950" y="46275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7E2EBCD-C323-48CA-A1D0-10F3EFA01886}" type="datetime'''1''''''''5''''''''''''''%'''''''''''''''''''''''''''''''''''">
              <a:rPr lang="en-US" altLang="en-US" sz="1000" smtClean="0">
                <a:solidFill>
                  <a:schemeClr val="bg1"/>
                </a:solidFill>
                <a:effectLst/>
              </a:rPr>
              <a:pPr marL="0" indent="0" algn="ctr">
                <a:spcBef>
                  <a:spcPct val="0"/>
                </a:spcBef>
                <a:spcAft>
                  <a:spcPct val="0"/>
                </a:spcAft>
                <a:buNone/>
              </a:pPr>
              <a:t>15%</a:t>
            </a:fld>
            <a:endParaRPr lang="en-US" sz="1000">
              <a:solidFill>
                <a:schemeClr val="bg1"/>
              </a:solidFill>
            </a:endParaRPr>
          </a:p>
        </p:txBody>
      </p:sp>
      <p:sp>
        <p:nvSpPr>
          <p:cNvPr id="589" name="Text Placeholder 10">
            <a:extLst>
              <a:ext uri="{FF2B5EF4-FFF2-40B4-BE49-F238E27FC236}">
                <a16:creationId xmlns:a16="http://schemas.microsoft.com/office/drawing/2014/main" id="{BA16FA1D-8E2B-EC6F-EC48-A28763BE62C7}"/>
              </a:ext>
            </a:extLst>
          </p:cNvPr>
          <p:cNvSpPr txBox="1">
            <a:spLocks/>
          </p:cNvSpPr>
          <p:nvPr>
            <p:custDataLst>
              <p:tags r:id="rId30"/>
            </p:custDataLst>
          </p:nvPr>
        </p:nvSpPr>
        <p:spPr bwMode="gray">
          <a:xfrm>
            <a:off x="7346950" y="525621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7B7654E-16EF-40F1-A7AC-AC49D1067B2D}" type="datetime'''''''''''''3''''''''4%'''''''''''''''''''''''''">
              <a:rPr lang="en-US" altLang="en-US" sz="1000" smtClean="0">
                <a:solidFill>
                  <a:schemeClr val="bg1"/>
                </a:solidFill>
                <a:effectLst/>
              </a:rPr>
              <a:pPr marL="0" indent="0" algn="ctr">
                <a:spcBef>
                  <a:spcPct val="0"/>
                </a:spcBef>
                <a:spcAft>
                  <a:spcPct val="0"/>
                </a:spcAft>
                <a:buNone/>
              </a:pPr>
              <a:t>34%</a:t>
            </a:fld>
            <a:endParaRPr lang="en-US" sz="1000">
              <a:solidFill>
                <a:schemeClr val="bg1"/>
              </a:solidFill>
            </a:endParaRPr>
          </a:p>
        </p:txBody>
      </p:sp>
      <p:sp>
        <p:nvSpPr>
          <p:cNvPr id="402" name="Text Placeholder 10">
            <a:extLst>
              <a:ext uri="{FF2B5EF4-FFF2-40B4-BE49-F238E27FC236}">
                <a16:creationId xmlns:a16="http://schemas.microsoft.com/office/drawing/2014/main" id="{098513D8-C2DB-84B0-877D-3F5D481CC96F}"/>
              </a:ext>
            </a:extLst>
          </p:cNvPr>
          <p:cNvSpPr txBox="1">
            <a:spLocks/>
          </p:cNvSpPr>
          <p:nvPr>
            <p:custDataLst>
              <p:tags r:id="rId31"/>
            </p:custDataLst>
          </p:nvPr>
        </p:nvSpPr>
        <p:spPr bwMode="auto">
          <a:xfrm>
            <a:off x="7343775" y="580866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50140C2-0EF5-439C-9355-CAF6F6026209}" type="datetime'''''''''''''''2''''0''''''''''''''''''''''''''''''''''2''2'''">
              <a:rPr lang="en-US" altLang="en-US" sz="1000" smtClean="0"/>
              <a:pPr marL="0" indent="0" algn="ctr">
                <a:spcBef>
                  <a:spcPct val="0"/>
                </a:spcBef>
                <a:spcAft>
                  <a:spcPct val="0"/>
                </a:spcAft>
                <a:buNone/>
              </a:pPr>
              <a:t>2022</a:t>
            </a:fld>
            <a:endParaRPr lang="en-US" sz="1000"/>
          </a:p>
        </p:txBody>
      </p:sp>
      <p:sp>
        <p:nvSpPr>
          <p:cNvPr id="590" name="Text Placeholder 10">
            <a:extLst>
              <a:ext uri="{FF2B5EF4-FFF2-40B4-BE49-F238E27FC236}">
                <a16:creationId xmlns:a16="http://schemas.microsoft.com/office/drawing/2014/main" id="{A6FF737B-D0B6-7D83-28A0-055C88224B6F}"/>
              </a:ext>
            </a:extLst>
          </p:cNvPr>
          <p:cNvSpPr txBox="1">
            <a:spLocks/>
          </p:cNvSpPr>
          <p:nvPr>
            <p:custDataLst>
              <p:tags r:id="rId32"/>
            </p:custDataLst>
          </p:nvPr>
        </p:nvSpPr>
        <p:spPr bwMode="gray">
          <a:xfrm>
            <a:off x="8337550" y="31511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5666FF9-F15A-447E-B12C-0BB5EB5CE54E}" type="datetime'''''''5''''4''''''''''''''''''''''''''''''''''%'">
              <a:rPr lang="en-US" altLang="en-US" sz="1000" smtClean="0">
                <a:solidFill>
                  <a:schemeClr val="bg1"/>
                </a:solidFill>
                <a:effectLst/>
              </a:rPr>
              <a:pPr marL="0" indent="0" algn="ctr">
                <a:spcBef>
                  <a:spcPct val="0"/>
                </a:spcBef>
                <a:spcAft>
                  <a:spcPct val="0"/>
                </a:spcAft>
                <a:buNone/>
              </a:pPr>
              <a:t>54%</a:t>
            </a:fld>
            <a:endParaRPr lang="en-US" sz="1000">
              <a:solidFill>
                <a:schemeClr val="bg1"/>
              </a:solidFill>
            </a:endParaRPr>
          </a:p>
        </p:txBody>
      </p:sp>
      <p:sp>
        <p:nvSpPr>
          <p:cNvPr id="591" name="Text Placeholder 10">
            <a:extLst>
              <a:ext uri="{FF2B5EF4-FFF2-40B4-BE49-F238E27FC236}">
                <a16:creationId xmlns:a16="http://schemas.microsoft.com/office/drawing/2014/main" id="{D7D29564-0359-CAFA-C2A5-8EFFFCD2D556}"/>
              </a:ext>
            </a:extLst>
          </p:cNvPr>
          <p:cNvSpPr txBox="1">
            <a:spLocks/>
          </p:cNvSpPr>
          <p:nvPr>
            <p:custDataLst>
              <p:tags r:id="rId33"/>
            </p:custDataLst>
          </p:nvPr>
        </p:nvSpPr>
        <p:spPr bwMode="gray">
          <a:xfrm>
            <a:off x="8337550" y="43354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B657661-DA37-4EC0-999A-A2945A19D5B1}" type="datetime'''''''''14''''''''''%'''''''''">
              <a:rPr lang="en-US" altLang="en-US" sz="1000" smtClean="0">
                <a:solidFill>
                  <a:schemeClr val="bg1"/>
                </a:solidFill>
                <a:effectLst/>
              </a:rPr>
              <a:pPr marL="0" indent="0" algn="ctr">
                <a:spcBef>
                  <a:spcPct val="0"/>
                </a:spcBef>
                <a:spcAft>
                  <a:spcPct val="0"/>
                </a:spcAft>
                <a:buNone/>
              </a:pPr>
              <a:t>14%</a:t>
            </a:fld>
            <a:endParaRPr lang="en-US" sz="1000">
              <a:solidFill>
                <a:schemeClr val="bg1"/>
              </a:solidFill>
            </a:endParaRPr>
          </a:p>
        </p:txBody>
      </p:sp>
      <p:sp>
        <p:nvSpPr>
          <p:cNvPr id="592" name="Text Placeholder 10">
            <a:extLst>
              <a:ext uri="{FF2B5EF4-FFF2-40B4-BE49-F238E27FC236}">
                <a16:creationId xmlns:a16="http://schemas.microsoft.com/office/drawing/2014/main" id="{06F20B52-96C2-1EF8-7257-91B328ADD5A4}"/>
              </a:ext>
            </a:extLst>
          </p:cNvPr>
          <p:cNvSpPr txBox="1">
            <a:spLocks/>
          </p:cNvSpPr>
          <p:nvPr>
            <p:custDataLst>
              <p:tags r:id="rId34"/>
            </p:custDataLst>
          </p:nvPr>
        </p:nvSpPr>
        <p:spPr bwMode="gray">
          <a:xfrm>
            <a:off x="8337550" y="513397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44AE2CE-9CCB-4C5A-87BB-2BE51A0A22C3}" type="datetime'''''''''''3''''''''''2''''''''''''''''''''''''''''''''%'''''''">
              <a:rPr lang="en-US" altLang="en-US" sz="1000" smtClean="0">
                <a:solidFill>
                  <a:schemeClr val="bg1"/>
                </a:solidFill>
                <a:effectLst/>
              </a:rPr>
              <a:pPr marL="0" indent="0" algn="ctr">
                <a:spcBef>
                  <a:spcPct val="0"/>
                </a:spcBef>
                <a:spcAft>
                  <a:spcPct val="0"/>
                </a:spcAft>
                <a:buNone/>
              </a:pPr>
              <a:t>32%</a:t>
            </a:fld>
            <a:endParaRPr lang="en-US" sz="1000">
              <a:solidFill>
                <a:schemeClr val="bg1"/>
              </a:solidFill>
            </a:endParaRPr>
          </a:p>
        </p:txBody>
      </p:sp>
      <p:sp>
        <p:nvSpPr>
          <p:cNvPr id="447" name="Text Placeholder 10">
            <a:extLst>
              <a:ext uri="{FF2B5EF4-FFF2-40B4-BE49-F238E27FC236}">
                <a16:creationId xmlns:a16="http://schemas.microsoft.com/office/drawing/2014/main" id="{51762DB6-6845-8B65-10C0-625CBEF50989}"/>
              </a:ext>
            </a:extLst>
          </p:cNvPr>
          <p:cNvSpPr txBox="1">
            <a:spLocks/>
          </p:cNvSpPr>
          <p:nvPr>
            <p:custDataLst>
              <p:tags r:id="rId35"/>
            </p:custDataLst>
          </p:nvPr>
        </p:nvSpPr>
        <p:spPr bwMode="auto">
          <a:xfrm>
            <a:off x="8310563" y="5808663"/>
            <a:ext cx="3397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3ADAF59-FAA7-4253-820C-080EB62F5B4B}" type="datetime'''2''''''''''''''''''''''''''''''''''''0''''''5''0'''">
              <a:rPr lang="en-US" altLang="en-US" sz="1000" smtClean="0"/>
              <a:pPr marL="0" indent="0" algn="ctr">
                <a:spcBef>
                  <a:spcPct val="0"/>
                </a:spcBef>
                <a:spcAft>
                  <a:spcPct val="0"/>
                </a:spcAft>
                <a:buNone/>
              </a:pPr>
              <a:t>2050</a:t>
            </a:fld>
            <a:r>
              <a:rPr lang="en-US" altLang="en-US" sz="1000" baseline="30000"/>
              <a:t>1</a:t>
            </a:r>
            <a:endParaRPr lang="en-US" sz="1000"/>
          </a:p>
        </p:txBody>
      </p:sp>
      <p:sp>
        <p:nvSpPr>
          <p:cNvPr id="380" name="Text Placeholder 10">
            <a:extLst>
              <a:ext uri="{FF2B5EF4-FFF2-40B4-BE49-F238E27FC236}">
                <a16:creationId xmlns:a16="http://schemas.microsoft.com/office/drawing/2014/main" id="{57CF13AA-1ADB-E9D9-0577-99B63A9E0356}"/>
              </a:ext>
            </a:extLst>
          </p:cNvPr>
          <p:cNvSpPr txBox="1">
            <a:spLocks/>
          </p:cNvSpPr>
          <p:nvPr>
            <p:custDataLst>
              <p:tags r:id="rId36"/>
            </p:custDataLst>
          </p:nvPr>
        </p:nvSpPr>
        <p:spPr bwMode="gray">
          <a:xfrm>
            <a:off x="6413500" y="3714750"/>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8042608-C8E2-44D8-B8C8-AB28AC00E929}" type="datetime'''''''''''''''27'''''''''''''''''''''''''''''''''">
              <a:rPr lang="en-US" altLang="en-US" sz="1000" smtClean="0">
                <a:effectLst/>
              </a:rPr>
              <a:pPr marL="0" indent="0" algn="ctr">
                <a:spcBef>
                  <a:spcPct val="0"/>
                </a:spcBef>
                <a:spcAft>
                  <a:spcPct val="0"/>
                </a:spcAft>
                <a:buNone/>
              </a:pPr>
              <a:t>27</a:t>
            </a:fld>
            <a:endParaRPr lang="en-US" sz="1000"/>
          </a:p>
        </p:txBody>
      </p:sp>
      <p:sp>
        <p:nvSpPr>
          <p:cNvPr id="382" name="Text Placeholder 10">
            <a:extLst>
              <a:ext uri="{FF2B5EF4-FFF2-40B4-BE49-F238E27FC236}">
                <a16:creationId xmlns:a16="http://schemas.microsoft.com/office/drawing/2014/main" id="{43411705-D490-58C5-CF33-F7CCDEE7556A}"/>
              </a:ext>
            </a:extLst>
          </p:cNvPr>
          <p:cNvSpPr txBox="1">
            <a:spLocks/>
          </p:cNvSpPr>
          <p:nvPr>
            <p:custDataLst>
              <p:tags r:id="rId37"/>
            </p:custDataLst>
          </p:nvPr>
        </p:nvSpPr>
        <p:spPr bwMode="gray">
          <a:xfrm>
            <a:off x="7402513" y="3009900"/>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42CF110-DE26-41B3-A3CA-9A10D246C428}" type="datetime'''''''''''''''3''''''''''''''''''''7'''''''''">
              <a:rPr lang="en-US" altLang="en-US" sz="1000" smtClean="0">
                <a:effectLst/>
              </a:rPr>
              <a:pPr marL="0" indent="0" algn="ctr">
                <a:spcBef>
                  <a:spcPct val="0"/>
                </a:spcBef>
                <a:spcAft>
                  <a:spcPct val="0"/>
                </a:spcAft>
                <a:buNone/>
              </a:pPr>
              <a:t>37</a:t>
            </a:fld>
            <a:endParaRPr lang="en-US" sz="1000"/>
          </a:p>
        </p:txBody>
      </p:sp>
      <p:sp>
        <p:nvSpPr>
          <p:cNvPr id="512" name="Text Placeholder 10">
            <a:extLst>
              <a:ext uri="{FF2B5EF4-FFF2-40B4-BE49-F238E27FC236}">
                <a16:creationId xmlns:a16="http://schemas.microsoft.com/office/drawing/2014/main" id="{E4650C97-F25E-0FD9-CCF8-D340A56513D0}"/>
              </a:ext>
            </a:extLst>
          </p:cNvPr>
          <p:cNvSpPr txBox="1">
            <a:spLocks/>
          </p:cNvSpPr>
          <p:nvPr>
            <p:custDataLst>
              <p:tags r:id="rId38"/>
            </p:custDataLst>
          </p:nvPr>
        </p:nvSpPr>
        <p:spPr bwMode="gray">
          <a:xfrm>
            <a:off x="8393113" y="21113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5AEBEE-9084-450B-BA35-1453B21C55C3}" type="datetime'''''''''4''''''''''''''''''''''''''''''''''''9'">
              <a:rPr lang="en-US" altLang="en-US" sz="1000" smtClean="0">
                <a:effectLst/>
              </a:rPr>
              <a:pPr marL="0" indent="0" algn="ctr">
                <a:spcBef>
                  <a:spcPct val="0"/>
                </a:spcBef>
                <a:spcAft>
                  <a:spcPct val="0"/>
                </a:spcAft>
                <a:buNone/>
              </a:pPr>
              <a:t>49</a:t>
            </a:fld>
            <a:endParaRPr lang="en-US" sz="1000"/>
          </a:p>
        </p:txBody>
      </p:sp>
      <p:sp>
        <p:nvSpPr>
          <p:cNvPr id="552" name="Rectangle 551">
            <a:extLst>
              <a:ext uri="{FF2B5EF4-FFF2-40B4-BE49-F238E27FC236}">
                <a16:creationId xmlns:a16="http://schemas.microsoft.com/office/drawing/2014/main" id="{47164C84-3673-C488-9526-FD70BE0D96E3}"/>
              </a:ext>
            </a:extLst>
          </p:cNvPr>
          <p:cNvSpPr/>
          <p:nvPr/>
        </p:nvSpPr>
        <p:spPr bwMode="gray">
          <a:xfrm>
            <a:off x="5962764" y="2095496"/>
            <a:ext cx="1671524" cy="77629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Title 1">
            <a:extLst>
              <a:ext uri="{FF2B5EF4-FFF2-40B4-BE49-F238E27FC236}">
                <a16:creationId xmlns:a16="http://schemas.microsoft.com/office/drawing/2014/main" id="{348F379B-8482-9D14-64CC-41A58EBEA2BC}"/>
              </a:ext>
            </a:extLst>
          </p:cNvPr>
          <p:cNvSpPr>
            <a:spLocks noGrp="1"/>
          </p:cNvSpPr>
          <p:nvPr>
            <p:ph type="title"/>
          </p:nvPr>
        </p:nvSpPr>
        <p:spPr/>
        <p:txBody>
          <a:bodyPr vert="horz">
            <a:noAutofit/>
          </a:bodyPr>
          <a:lstStyle/>
          <a:p>
            <a:r>
              <a:rPr lang="en-US"/>
              <a:t>Per-person meat consumption is correlated to income levels and is expected to continue its increase over the next several decades</a:t>
            </a:r>
            <a:endParaRPr lang="en-US">
              <a:cs typeface="Arial"/>
            </a:endParaRPr>
          </a:p>
        </p:txBody>
      </p:sp>
      <p:sp>
        <p:nvSpPr>
          <p:cNvPr id="354" name="Pentagon 353">
            <a:extLst>
              <a:ext uri="{FF2B5EF4-FFF2-40B4-BE49-F238E27FC236}">
                <a16:creationId xmlns:a16="http://schemas.microsoft.com/office/drawing/2014/main" id="{D4E0CA94-F98C-6CF8-2CBD-A45A65E09C3C}"/>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Industry overview</a:t>
            </a:r>
          </a:p>
        </p:txBody>
      </p:sp>
      <p:sp>
        <p:nvSpPr>
          <p:cNvPr id="403" name="btfpNotesBox292759">
            <a:extLst>
              <a:ext uri="{FF2B5EF4-FFF2-40B4-BE49-F238E27FC236}">
                <a16:creationId xmlns:a16="http://schemas.microsoft.com/office/drawing/2014/main" id="{85C54C8B-74A4-C62D-A357-F9F066030F55}"/>
              </a:ext>
            </a:extLst>
          </p:cNvPr>
          <p:cNvSpPr txBox="1"/>
          <p:nvPr>
            <p:custDataLst>
              <p:tags r:id="rId39"/>
            </p:custDataLst>
          </p:nvPr>
        </p:nvSpPr>
        <p:spPr bwMode="gray">
          <a:xfrm>
            <a:off x="330200" y="6419088"/>
            <a:ext cx="9593093" cy="369332"/>
          </a:xfrm>
          <a:prstGeom prst="rect">
            <a:avLst/>
          </a:prstGeom>
          <a:noFill/>
        </p:spPr>
        <p:txBody>
          <a:bodyPr vert="horz" wrap="square" lIns="0" tIns="0" rIns="0" bIns="0" rtlCol="0" anchor="b">
            <a:spAutoFit/>
          </a:bodyPr>
          <a:lstStyle/>
          <a:p>
            <a:pPr>
              <a:defRPr/>
            </a:pPr>
            <a:r>
              <a:rPr lang="en-US" sz="800" baseline="30000">
                <a:solidFill>
                  <a:srgbClr val="000000"/>
                </a:solidFill>
              </a:rPr>
              <a:t>1</a:t>
            </a:r>
            <a:r>
              <a:rPr lang="en-US" sz="800">
                <a:solidFill>
                  <a:srgbClr val="000000"/>
                </a:solidFill>
              </a:rPr>
              <a:t> Conservative estimate, based on linear extrapolation based on growth in the past two decades.</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Our World in Data, </a:t>
            </a:r>
            <a:r>
              <a:rPr kumimoji="0" lang="en-US" sz="800" b="0" i="0" u="none" strike="noStrike" kern="1200" cap="none" spc="0" normalizeH="0" baseline="0" noProof="0">
                <a:ln>
                  <a:noFill/>
                </a:ln>
                <a:solidFill>
                  <a:srgbClr val="000000"/>
                </a:solidFill>
                <a:effectLst/>
                <a:uLnTx/>
                <a:uFillTx/>
                <a:latin typeface="Arial"/>
                <a:ea typeface="+mn-ea"/>
                <a:cs typeface="+mn-cs"/>
                <a:hlinkClick r:id="rId85"/>
              </a:rPr>
              <a:t>Meat and Dairy Production</a:t>
            </a:r>
            <a:r>
              <a:rPr kumimoji="0" lang="en-US" sz="800" b="0" i="0" u="none" strike="noStrike" kern="1200" cap="none" spc="0" normalizeH="0" baseline="0" noProof="0">
                <a:ln>
                  <a:noFill/>
                </a:ln>
                <a:solidFill>
                  <a:srgbClr val="000000"/>
                </a:solidFill>
                <a:effectLst/>
                <a:uLnTx/>
                <a:uFillTx/>
                <a:latin typeface="Arial"/>
                <a:cs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(2023).</a:t>
            </a:r>
          </a:p>
          <a:p>
            <a:pPr>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a:ln>
                  <a:noFill/>
                </a:ln>
                <a:solidFill>
                  <a:srgbClr val="000000"/>
                </a:solidFill>
                <a:effectLst/>
                <a:uLnTx/>
                <a:uFillTx/>
                <a:latin typeface="Arial"/>
                <a:cs typeface="Arial"/>
              </a:rPr>
              <a:t>Nadine </a:t>
            </a:r>
            <a:r>
              <a:rPr kumimoji="0" lang="en-US" sz="800" b="0" i="0" u="none" strike="noStrike" kern="1200" cap="none" spc="0" normalizeH="0" baseline="0" noProof="0" err="1">
                <a:ln>
                  <a:noFill/>
                </a:ln>
                <a:solidFill>
                  <a:srgbClr val="000000"/>
                </a:solidFill>
                <a:effectLst/>
                <a:uLnTx/>
                <a:uFillTx/>
                <a:latin typeface="Arial"/>
                <a:cs typeface="Arial"/>
              </a:rPr>
              <a:t>Palmowski</a:t>
            </a:r>
            <a:r>
              <a:rPr kumimoji="0" lang="en-US" sz="800" b="0" i="0" u="none" strike="noStrike" kern="1200" cap="none" spc="0" normalizeH="0" baseline="0" noProof="0">
                <a:ln>
                  <a:noFill/>
                </a:ln>
                <a:solidFill>
                  <a:srgbClr val="000000"/>
                </a:solidFill>
                <a:effectLst/>
                <a:uLnTx/>
                <a:uFillTx/>
                <a:latin typeface="Arial"/>
                <a:cs typeface="Arial"/>
              </a:rPr>
              <a:t>, Friedrich </a:t>
            </a:r>
            <a:r>
              <a:rPr kumimoji="0" lang="en-US" sz="800" b="0" i="0" u="none" strike="noStrike" kern="1200" cap="none" spc="0" normalizeH="0" baseline="0" noProof="0" err="1">
                <a:ln>
                  <a:noFill/>
                </a:ln>
                <a:solidFill>
                  <a:srgbClr val="000000"/>
                </a:solidFill>
                <a:effectLst/>
                <a:uLnTx/>
                <a:uFillTx/>
                <a:latin typeface="Arial"/>
                <a:cs typeface="Arial"/>
              </a:rPr>
              <a:t>Sayn</a:t>
            </a:r>
            <a:r>
              <a:rPr kumimoji="0" lang="en-US" sz="800" b="0" i="0" u="none" strike="noStrike" kern="1200" cap="none" spc="0" normalizeH="0" baseline="0" noProof="0">
                <a:ln>
                  <a:noFill/>
                </a:ln>
                <a:solidFill>
                  <a:srgbClr val="000000"/>
                </a:solidFill>
                <a:effectLst/>
                <a:uLnTx/>
                <a:uFillTx/>
                <a:latin typeface="Arial"/>
                <a:cs typeface="Arial"/>
              </a:rPr>
              <a:t>-Wittgenstein, </a:t>
            </a:r>
            <a:r>
              <a:rPr kumimoji="0" lang="en-US" sz="800" b="0" i="0" u="none" strike="noStrike" kern="1200" cap="none" spc="0" normalizeH="0" baseline="0" noProof="0" err="1">
                <a:ln>
                  <a:noFill/>
                </a:ln>
                <a:solidFill>
                  <a:srgbClr val="000000"/>
                </a:solidFill>
                <a:effectLst/>
                <a:uLnTx/>
                <a:uFillTx/>
                <a:latin typeface="Arial"/>
                <a:cs typeface="Arial"/>
              </a:rPr>
              <a:t>Hyae</a:t>
            </a:r>
            <a:r>
              <a:rPr kumimoji="0" lang="en-US" sz="800" b="0" i="0" u="none" strike="noStrike" kern="1200" cap="none" spc="0" normalizeH="0" baseline="0" noProof="0">
                <a:ln>
                  <a:noFill/>
                </a:ln>
                <a:solidFill>
                  <a:srgbClr val="000000"/>
                </a:solidFill>
                <a:effectLst/>
                <a:uLnTx/>
                <a:uFillTx/>
                <a:latin typeface="Arial"/>
                <a:cs typeface="Arial"/>
              </a:rPr>
              <a:t> </a:t>
            </a:r>
            <a:r>
              <a:rPr kumimoji="0" lang="en-US" sz="800" b="0" i="0" u="none" strike="noStrike" kern="1200" cap="none" spc="0" normalizeH="0" baseline="0" noProof="0" err="1">
                <a:ln>
                  <a:noFill/>
                </a:ln>
                <a:solidFill>
                  <a:srgbClr val="000000"/>
                </a:solidFill>
                <a:effectLst/>
                <a:uLnTx/>
                <a:uFillTx/>
                <a:latin typeface="Arial"/>
                <a:cs typeface="Arial"/>
              </a:rPr>
              <a:t>Ryung</a:t>
            </a:r>
            <a:r>
              <a:rPr kumimoji="0" lang="en-US" sz="800" b="0" i="0" u="none" strike="noStrike" kern="1200" cap="none" spc="0" normalizeH="0" baseline="0" noProof="0">
                <a:ln>
                  <a:noFill/>
                </a:ln>
                <a:solidFill>
                  <a:srgbClr val="000000"/>
                </a:solidFill>
                <a:effectLst/>
                <a:uLnTx/>
                <a:uFillTx/>
                <a:latin typeface="Arial"/>
                <a:cs typeface="Arial"/>
              </a:rPr>
              <a:t> Kim, </a:t>
            </a:r>
            <a:r>
              <a:rPr lang="en-US" sz="800"/>
              <a:t>and </a:t>
            </a:r>
            <a:r>
              <a:rPr lang="en-US" sz="800">
                <a:hlinkClick r:id="rId86"/>
              </a:rPr>
              <a:t>Gernot Wagner</a:t>
            </a:r>
            <a:r>
              <a:rPr lang="en-US" sz="800"/>
              <a:t>. </a:t>
            </a:r>
            <a:r>
              <a:rPr lang="en-US" sz="800">
                <a:hlinkClick r:id="rId87"/>
              </a:rPr>
              <a:t>Share with attribution</a:t>
            </a:r>
            <a:r>
              <a:rPr lang="en-US" sz="800"/>
              <a:t>: </a:t>
            </a:r>
            <a:r>
              <a:rPr lang="en-US" sz="800" err="1"/>
              <a:t>Sayn</a:t>
            </a:r>
            <a:r>
              <a:rPr lang="en-US" sz="800"/>
              <a:t>-Wittgenstein </a:t>
            </a:r>
            <a:r>
              <a:rPr lang="en-US" sz="800" i="1"/>
              <a:t>et al., </a:t>
            </a:r>
            <a:r>
              <a:rPr lang="en-US" sz="800"/>
              <a:t>"</a:t>
            </a:r>
            <a:r>
              <a:rPr lang="en-US" sz="800">
                <a:hlinkClick r:id="rId88"/>
              </a:rPr>
              <a:t>Reconsidering Proteins</a:t>
            </a:r>
            <a:r>
              <a:rPr lang="en-US" sz="800"/>
              <a:t>" (6 October 2025).</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404" name="btfpNotesBox292759">
            <a:extLst>
              <a:ext uri="{FF2B5EF4-FFF2-40B4-BE49-F238E27FC236}">
                <a16:creationId xmlns:a16="http://schemas.microsoft.com/office/drawing/2014/main" id="{174B5A90-F7FF-57DB-82AB-D851CFCF9352}"/>
              </a:ext>
            </a:extLst>
          </p:cNvPr>
          <p:cNvSpPr txBox="1"/>
          <p:nvPr>
            <p:custDataLst>
              <p:tags r:id="rId40"/>
            </p:custDataLst>
          </p:nvPr>
        </p:nvSpPr>
        <p:spPr bwMode="gray">
          <a:xfrm>
            <a:off x="2147699" y="6053932"/>
            <a:ext cx="1583290" cy="184150"/>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GDP (USD/capita)</a:t>
            </a:r>
          </a:p>
        </p:txBody>
      </p:sp>
      <p:sp>
        <p:nvSpPr>
          <p:cNvPr id="406" name="Rectangle 405">
            <a:extLst>
              <a:ext uri="{FF2B5EF4-FFF2-40B4-BE49-F238E27FC236}">
                <a16:creationId xmlns:a16="http://schemas.microsoft.com/office/drawing/2014/main" id="{7CBC863B-FB77-40CE-175E-037E39EC4509}"/>
              </a:ext>
            </a:extLst>
          </p:cNvPr>
          <p:cNvSpPr/>
          <p:nvPr/>
        </p:nvSpPr>
        <p:spPr bwMode="gray">
          <a:xfrm>
            <a:off x="332814" y="1446213"/>
            <a:ext cx="5059697" cy="5651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Meat supply in </a:t>
            </a:r>
            <a:r>
              <a:rPr lang="en-US" sz="1600" b="1">
                <a:solidFill>
                  <a:srgbClr val="000000"/>
                </a:solidFill>
                <a:latin typeface="Arial"/>
              </a:rPr>
              <a:t>grams per </a:t>
            </a:r>
            <a:r>
              <a:rPr kumimoji="0" lang="en-US" sz="1600" b="1" i="0" u="none" strike="noStrike" kern="1200" cap="none" spc="0" normalizeH="0" baseline="0" noProof="0">
                <a:ln>
                  <a:noFill/>
                </a:ln>
                <a:solidFill>
                  <a:srgbClr val="000000"/>
                </a:solidFill>
                <a:effectLst/>
                <a:uLnTx/>
                <a:uFillTx/>
                <a:latin typeface="Arial"/>
                <a:ea typeface="+mn-ea"/>
                <a:cs typeface="+mn-cs"/>
              </a:rPr>
              <a:t>capita</a:t>
            </a:r>
            <a:r>
              <a:rPr lang="en-US" sz="1600" b="1">
                <a:solidFill>
                  <a:srgbClr val="000000"/>
                </a:solidFill>
                <a:latin typeface="Arial"/>
              </a:rPr>
              <a:t> per </a:t>
            </a:r>
            <a:r>
              <a:rPr kumimoji="0" lang="en-US" sz="1600" b="1" i="0" u="none" strike="noStrike" kern="1200" cap="none" spc="0" normalizeH="0" baseline="0" noProof="0">
                <a:ln>
                  <a:noFill/>
                </a:ln>
                <a:solidFill>
                  <a:srgbClr val="000000"/>
                </a:solidFill>
                <a:effectLst/>
                <a:uLnTx/>
                <a:uFillTx/>
                <a:latin typeface="Arial"/>
                <a:ea typeface="+mn-ea"/>
                <a:cs typeface="+mn-cs"/>
              </a:rPr>
              <a:t>day in correlation to GDP and population size in 2023</a:t>
            </a:r>
            <a:endParaRPr kumimoji="0" lang="en-US" sz="1600" b="1" i="1" u="none" strike="noStrike" kern="1200" cap="none" spc="0" normalizeH="0" baseline="0" noProof="0">
              <a:ln>
                <a:noFill/>
              </a:ln>
              <a:solidFill>
                <a:srgbClr val="000000"/>
              </a:solidFill>
              <a:effectLst/>
              <a:uLnTx/>
              <a:uFillTx/>
              <a:latin typeface="Arial"/>
              <a:ea typeface="+mn-ea"/>
              <a:cs typeface="+mn-cs"/>
            </a:endParaRPr>
          </a:p>
        </p:txBody>
      </p:sp>
      <p:cxnSp>
        <p:nvCxnSpPr>
          <p:cNvPr id="407" name="btfpColumnHeaderBoxLine223027">
            <a:extLst>
              <a:ext uri="{FF2B5EF4-FFF2-40B4-BE49-F238E27FC236}">
                <a16:creationId xmlns:a16="http://schemas.microsoft.com/office/drawing/2014/main" id="{5A5C7A7C-108C-F6CA-A192-A7655FA3D281}"/>
              </a:ext>
            </a:extLst>
          </p:cNvPr>
          <p:cNvCxnSpPr>
            <a:cxnSpLocks/>
          </p:cNvCxnSpPr>
          <p:nvPr/>
        </p:nvCxnSpPr>
        <p:spPr bwMode="gray">
          <a:xfrm>
            <a:off x="330200" y="1993896"/>
            <a:ext cx="5059697"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34" name="Rectangle 433">
            <a:extLst>
              <a:ext uri="{FF2B5EF4-FFF2-40B4-BE49-F238E27FC236}">
                <a16:creationId xmlns:a16="http://schemas.microsoft.com/office/drawing/2014/main" id="{9EE25CAD-5E7E-5BBF-9C50-2073DE6D37C4}"/>
              </a:ext>
            </a:extLst>
          </p:cNvPr>
          <p:cNvSpPr/>
          <p:nvPr/>
        </p:nvSpPr>
        <p:spPr bwMode="gray">
          <a:xfrm>
            <a:off x="5725150" y="1428750"/>
            <a:ext cx="3153324" cy="5651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buNone/>
            </a:pPr>
            <a:r>
              <a:rPr lang="en-US" sz="1600" b="1">
                <a:solidFill>
                  <a:schemeClr val="tx1"/>
                </a:solidFill>
              </a:rPr>
              <a:t>Global protein consumption, 2000 to 2050, in g/capita/day</a:t>
            </a:r>
            <a:endParaRPr lang="en-US" sz="1600" b="1" i="1">
              <a:solidFill>
                <a:schemeClr val="tx1"/>
              </a:solidFill>
            </a:endParaRPr>
          </a:p>
        </p:txBody>
      </p:sp>
      <p:cxnSp>
        <p:nvCxnSpPr>
          <p:cNvPr id="435" name="btfpColumnHeaderBoxLine223027">
            <a:extLst>
              <a:ext uri="{FF2B5EF4-FFF2-40B4-BE49-F238E27FC236}">
                <a16:creationId xmlns:a16="http://schemas.microsoft.com/office/drawing/2014/main" id="{CF325F7F-FB43-FE6C-EE56-55BD72EA43E9}"/>
              </a:ext>
            </a:extLst>
          </p:cNvPr>
          <p:cNvCxnSpPr>
            <a:cxnSpLocks/>
          </p:cNvCxnSpPr>
          <p:nvPr/>
        </p:nvCxnSpPr>
        <p:spPr bwMode="gray">
          <a:xfrm>
            <a:off x="5699214" y="2008422"/>
            <a:ext cx="347472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52" name="btfpColumnHeaderBoxLine223027">
            <a:extLst>
              <a:ext uri="{FF2B5EF4-FFF2-40B4-BE49-F238E27FC236}">
                <a16:creationId xmlns:a16="http://schemas.microsoft.com/office/drawing/2014/main" id="{64652879-820A-F61C-EB5D-3DC8F5E04CCA}"/>
              </a:ext>
            </a:extLst>
          </p:cNvPr>
          <p:cNvCxnSpPr/>
          <p:nvPr/>
        </p:nvCxnSpPr>
        <p:spPr bwMode="gray">
          <a:xfrm>
            <a:off x="4878388" y="10191942"/>
            <a:ext cx="5030789"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27" name="Chart 126"/>
          <p:cNvGraphicFramePr/>
          <p:nvPr>
            <p:custDataLst>
              <p:tags r:id="rId41"/>
            </p:custDataLst>
            <p:extLst>
              <p:ext uri="{D42A27DB-BD31-4B8C-83A1-F6EECF244321}">
                <p14:modId xmlns:p14="http://schemas.microsoft.com/office/powerpoint/2010/main" val="1041894318"/>
              </p:ext>
            </p:extLst>
          </p:nvPr>
        </p:nvGraphicFramePr>
        <p:xfrm>
          <a:off x="327025" y="2032000"/>
          <a:ext cx="5546725" cy="4148138"/>
        </p:xfrm>
        <a:graphic>
          <a:graphicData uri="http://schemas.openxmlformats.org/drawingml/2006/chart">
            <c:chart xmlns:c="http://schemas.openxmlformats.org/drawingml/2006/chart" xmlns:r="http://schemas.openxmlformats.org/officeDocument/2006/relationships" r:id="rId89"/>
          </a:graphicData>
        </a:graphic>
      </p:graphicFrame>
      <p:cxnSp>
        <p:nvCxnSpPr>
          <p:cNvPr id="359" name="Straight Connector 358">
            <a:extLst>
              <a:ext uri="{FF2B5EF4-FFF2-40B4-BE49-F238E27FC236}">
                <a16:creationId xmlns:a16="http://schemas.microsoft.com/office/drawing/2014/main" id="{97C1DED8-9538-8A83-0A6A-5BF05D6BE123}"/>
              </a:ext>
            </a:extLst>
          </p:cNvPr>
          <p:cNvCxnSpPr>
            <a:cxnSpLocks/>
          </p:cNvCxnSpPr>
          <p:nvPr>
            <p:custDataLst>
              <p:tags r:id="rId42"/>
            </p:custDataLst>
          </p:nvPr>
        </p:nvCxnSpPr>
        <p:spPr bwMode="gray">
          <a:xfrm flipV="1">
            <a:off x="946150" y="2992438"/>
            <a:ext cx="4040188" cy="1744663"/>
          </a:xfrm>
          <a:prstGeom prst="line">
            <a:avLst/>
          </a:prstGeom>
          <a:ln w="12700" cap="flat" cmpd="sng" algn="ctr">
            <a:solidFill>
              <a:srgbClr val="969696"/>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48" name="Straight Connector 447">
            <a:extLst>
              <a:ext uri="{FF2B5EF4-FFF2-40B4-BE49-F238E27FC236}">
                <a16:creationId xmlns:a16="http://schemas.microsoft.com/office/drawing/2014/main" id="{DE9B022A-E64F-D26A-D2A2-B019FAB98303}"/>
              </a:ext>
            </a:extLst>
          </p:cNvPr>
          <p:cNvCxnSpPr/>
          <p:nvPr>
            <p:custDataLst>
              <p:tags r:id="rId43"/>
            </p:custDataLst>
          </p:nvPr>
        </p:nvCxnSpPr>
        <p:spPr bwMode="auto">
          <a:xfrm flipH="1" flipV="1">
            <a:off x="4676775" y="2681288"/>
            <a:ext cx="46038" cy="79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EEE678A-124D-9230-3039-CFDE40225E58}"/>
              </a:ext>
            </a:extLst>
          </p:cNvPr>
          <p:cNvCxnSpPr/>
          <p:nvPr>
            <p:custDataLst>
              <p:tags r:id="rId44"/>
            </p:custDataLst>
          </p:nvPr>
        </p:nvCxnSpPr>
        <p:spPr bwMode="auto">
          <a:xfrm flipH="1">
            <a:off x="1744663" y="3316288"/>
            <a:ext cx="88900" cy="127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96EBAF23-AFB4-7B85-40FD-E2CFF462C060}"/>
              </a:ext>
            </a:extLst>
          </p:cNvPr>
          <p:cNvCxnSpPr/>
          <p:nvPr>
            <p:custDataLst>
              <p:tags r:id="rId45"/>
            </p:custDataLst>
          </p:nvPr>
        </p:nvCxnSpPr>
        <p:spPr bwMode="auto">
          <a:xfrm>
            <a:off x="3192463" y="3625850"/>
            <a:ext cx="187325" cy="222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46AD766F-C91B-6699-3101-69A1F96E7A74}"/>
              </a:ext>
            </a:extLst>
          </p:cNvPr>
          <p:cNvCxnSpPr>
            <a:cxnSpLocks/>
          </p:cNvCxnSpPr>
          <p:nvPr>
            <p:custDataLst>
              <p:tags r:id="rId46"/>
            </p:custDataLst>
          </p:nvPr>
        </p:nvCxnSpPr>
        <p:spPr bwMode="auto">
          <a:xfrm flipH="1">
            <a:off x="3509963" y="3576638"/>
            <a:ext cx="93663" cy="1254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1" name="Straight Connector 450">
            <a:extLst>
              <a:ext uri="{FF2B5EF4-FFF2-40B4-BE49-F238E27FC236}">
                <a16:creationId xmlns:a16="http://schemas.microsoft.com/office/drawing/2014/main" id="{2C2AFCF6-45A2-29FE-627E-4F6C54F79706}"/>
              </a:ext>
            </a:extLst>
          </p:cNvPr>
          <p:cNvCxnSpPr>
            <a:cxnSpLocks/>
          </p:cNvCxnSpPr>
          <p:nvPr>
            <p:custDataLst>
              <p:tags r:id="rId47"/>
            </p:custDataLst>
          </p:nvPr>
        </p:nvCxnSpPr>
        <p:spPr bwMode="auto">
          <a:xfrm flipH="1" flipV="1">
            <a:off x="3429000" y="3811588"/>
            <a:ext cx="249238" cy="3730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3" name="Straight Connector 452">
            <a:extLst>
              <a:ext uri="{FF2B5EF4-FFF2-40B4-BE49-F238E27FC236}">
                <a16:creationId xmlns:a16="http://schemas.microsoft.com/office/drawing/2014/main" id="{4055217E-BB55-BF90-6416-3D6F4B14C957}"/>
              </a:ext>
            </a:extLst>
          </p:cNvPr>
          <p:cNvCxnSpPr/>
          <p:nvPr>
            <p:custDataLst>
              <p:tags r:id="rId48"/>
            </p:custDataLst>
          </p:nvPr>
        </p:nvCxnSpPr>
        <p:spPr bwMode="auto">
          <a:xfrm>
            <a:off x="2208213" y="3792538"/>
            <a:ext cx="142875" cy="333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08DD9BB6-9839-D21A-BDD7-9F5EF89CAAED}"/>
              </a:ext>
            </a:extLst>
          </p:cNvPr>
          <p:cNvCxnSpPr/>
          <p:nvPr>
            <p:custDataLst>
              <p:tags r:id="rId49"/>
            </p:custDataLst>
          </p:nvPr>
        </p:nvCxnSpPr>
        <p:spPr bwMode="auto">
          <a:xfrm flipH="1">
            <a:off x="4003675" y="3862388"/>
            <a:ext cx="61913" cy="127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6" name="Straight Connector 455">
            <a:extLst>
              <a:ext uri="{FF2B5EF4-FFF2-40B4-BE49-F238E27FC236}">
                <a16:creationId xmlns:a16="http://schemas.microsoft.com/office/drawing/2014/main" id="{F3004587-A1C3-1FB1-CBE7-1B751A2A550F}"/>
              </a:ext>
            </a:extLst>
          </p:cNvPr>
          <p:cNvCxnSpPr/>
          <p:nvPr>
            <p:custDataLst>
              <p:tags r:id="rId50"/>
            </p:custDataLst>
          </p:nvPr>
        </p:nvCxnSpPr>
        <p:spPr bwMode="auto">
          <a:xfrm flipV="1">
            <a:off x="3246438" y="3995738"/>
            <a:ext cx="33338" cy="9525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3" name="Straight Connector 342">
            <a:extLst>
              <a:ext uri="{FF2B5EF4-FFF2-40B4-BE49-F238E27FC236}">
                <a16:creationId xmlns:a16="http://schemas.microsoft.com/office/drawing/2014/main" id="{8A7C7D7A-765E-E4FD-5055-737E6EF7B232}"/>
              </a:ext>
            </a:extLst>
          </p:cNvPr>
          <p:cNvCxnSpPr/>
          <p:nvPr>
            <p:custDataLst>
              <p:tags r:id="rId51"/>
            </p:custDataLst>
          </p:nvPr>
        </p:nvCxnSpPr>
        <p:spPr bwMode="auto">
          <a:xfrm>
            <a:off x="1614488" y="3940175"/>
            <a:ext cx="49213" cy="6985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a16="http://schemas.microsoft.com/office/drawing/2014/main" id="{93931F53-0B34-8F3A-E267-3788B2013F0E}"/>
              </a:ext>
            </a:extLst>
          </p:cNvPr>
          <p:cNvCxnSpPr/>
          <p:nvPr>
            <p:custDataLst>
              <p:tags r:id="rId52"/>
            </p:custDataLst>
          </p:nvPr>
        </p:nvCxnSpPr>
        <p:spPr bwMode="auto">
          <a:xfrm flipV="1">
            <a:off x="3200400" y="4441825"/>
            <a:ext cx="6350" cy="428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3BF441E-D8D5-2D9A-0EA9-8F9840446DDF}"/>
              </a:ext>
            </a:extLst>
          </p:cNvPr>
          <p:cNvCxnSpPr>
            <a:cxnSpLocks/>
          </p:cNvCxnSpPr>
          <p:nvPr>
            <p:custDataLst>
              <p:tags r:id="rId53"/>
            </p:custDataLst>
          </p:nvPr>
        </p:nvCxnSpPr>
        <p:spPr bwMode="auto">
          <a:xfrm>
            <a:off x="1154113" y="4294188"/>
            <a:ext cx="190500" cy="1412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5" name="Straight Connector 454">
            <a:extLst>
              <a:ext uri="{FF2B5EF4-FFF2-40B4-BE49-F238E27FC236}">
                <a16:creationId xmlns:a16="http://schemas.microsoft.com/office/drawing/2014/main" id="{0F2ED339-A234-BF54-4E97-F638C7B14D84}"/>
              </a:ext>
            </a:extLst>
          </p:cNvPr>
          <p:cNvCxnSpPr>
            <a:cxnSpLocks/>
          </p:cNvCxnSpPr>
          <p:nvPr>
            <p:custDataLst>
              <p:tags r:id="rId54"/>
            </p:custDataLst>
          </p:nvPr>
        </p:nvCxnSpPr>
        <p:spPr bwMode="auto">
          <a:xfrm flipH="1" flipV="1">
            <a:off x="1262063" y="5019675"/>
            <a:ext cx="98425" cy="2762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4" name="Straight Connector 453">
            <a:extLst>
              <a:ext uri="{FF2B5EF4-FFF2-40B4-BE49-F238E27FC236}">
                <a16:creationId xmlns:a16="http://schemas.microsoft.com/office/drawing/2014/main" id="{0A8403B3-3AB4-5374-6F46-3D62D6818274}"/>
              </a:ext>
            </a:extLst>
          </p:cNvPr>
          <p:cNvCxnSpPr/>
          <p:nvPr>
            <p:custDataLst>
              <p:tags r:id="rId55"/>
            </p:custDataLst>
          </p:nvPr>
        </p:nvCxnSpPr>
        <p:spPr bwMode="auto">
          <a:xfrm flipH="1">
            <a:off x="1717675" y="4899025"/>
            <a:ext cx="100013" cy="587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2" name="Straight Connector 451">
            <a:extLst>
              <a:ext uri="{FF2B5EF4-FFF2-40B4-BE49-F238E27FC236}">
                <a16:creationId xmlns:a16="http://schemas.microsoft.com/office/drawing/2014/main" id="{FA5683A1-3406-2327-89D6-7AE112DEBC58}"/>
              </a:ext>
            </a:extLst>
          </p:cNvPr>
          <p:cNvCxnSpPr/>
          <p:nvPr>
            <p:custDataLst>
              <p:tags r:id="rId56"/>
            </p:custDataLst>
          </p:nvPr>
        </p:nvCxnSpPr>
        <p:spPr bwMode="auto">
          <a:xfrm flipH="1" flipV="1">
            <a:off x="1839913" y="5141913"/>
            <a:ext cx="53975" cy="127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58" name="Text Placeholder 10">
            <a:extLst>
              <a:ext uri="{FF2B5EF4-FFF2-40B4-BE49-F238E27FC236}">
                <a16:creationId xmlns:a16="http://schemas.microsoft.com/office/drawing/2014/main" id="{4B53CE11-7D04-FE99-06D7-272EE31EE47B}"/>
              </a:ext>
            </a:extLst>
          </p:cNvPr>
          <p:cNvSpPr txBox="1">
            <a:spLocks/>
          </p:cNvSpPr>
          <p:nvPr>
            <p:custDataLst>
              <p:tags r:id="rId57"/>
            </p:custDataLst>
          </p:nvPr>
        </p:nvSpPr>
        <p:spPr bwMode="gray">
          <a:xfrm>
            <a:off x="4722813" y="2686050"/>
            <a:ext cx="792163"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67A0C05-DC82-43A1-A621-888357CBD7A3}" type="datetime'''''''''''''U''''ni''te''''''d'''''' S''''ta''''t''es'''">
              <a:rPr lang="en-US" altLang="en-US" sz="1000" smtClean="0"/>
              <a:pPr marL="0" indent="0">
                <a:spcBef>
                  <a:spcPct val="0"/>
                </a:spcBef>
                <a:spcAft>
                  <a:spcPct val="0"/>
                </a:spcAft>
                <a:buNone/>
              </a:pPr>
              <a:t>United States</a:t>
            </a:fld>
            <a:endParaRPr lang="en-US" sz="1000"/>
          </a:p>
        </p:txBody>
      </p:sp>
      <p:sp>
        <p:nvSpPr>
          <p:cNvPr id="471" name="Text Placeholder 10">
            <a:extLst>
              <a:ext uri="{FF2B5EF4-FFF2-40B4-BE49-F238E27FC236}">
                <a16:creationId xmlns:a16="http://schemas.microsoft.com/office/drawing/2014/main" id="{E7A2C2A0-7D58-533A-FAC9-744AF2A454AC}"/>
              </a:ext>
            </a:extLst>
          </p:cNvPr>
          <p:cNvSpPr txBox="1">
            <a:spLocks/>
          </p:cNvSpPr>
          <p:nvPr>
            <p:custDataLst>
              <p:tags r:id="rId58"/>
            </p:custDataLst>
          </p:nvPr>
        </p:nvSpPr>
        <p:spPr bwMode="gray">
          <a:xfrm>
            <a:off x="1833563" y="3214688"/>
            <a:ext cx="3524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5233EDF-B833-40B8-A52E-325A6CE8295A}" type="datetime'''''B''''r''''''''az''''''''''''i''l'">
              <a:rPr lang="en-US" altLang="en-US" sz="1000" smtClean="0"/>
              <a:pPr marL="0" indent="0">
                <a:spcBef>
                  <a:spcPct val="0"/>
                </a:spcBef>
                <a:spcAft>
                  <a:spcPct val="0"/>
                </a:spcAft>
                <a:buNone/>
              </a:pPr>
              <a:t>Brazil</a:t>
            </a:fld>
            <a:endParaRPr lang="en-US" sz="1000"/>
          </a:p>
        </p:txBody>
      </p:sp>
      <p:sp useBgFill="1">
        <p:nvSpPr>
          <p:cNvPr id="469" name="Text Placeholder 10">
            <a:extLst>
              <a:ext uri="{FF2B5EF4-FFF2-40B4-BE49-F238E27FC236}">
                <a16:creationId xmlns:a16="http://schemas.microsoft.com/office/drawing/2014/main" id="{E0AF2218-866B-7B57-85B1-BF91DC33DD3B}"/>
              </a:ext>
            </a:extLst>
          </p:cNvPr>
          <p:cNvSpPr txBox="1">
            <a:spLocks/>
          </p:cNvSpPr>
          <p:nvPr>
            <p:custDataLst>
              <p:tags r:id="rId59"/>
            </p:custDataLst>
          </p:nvPr>
        </p:nvSpPr>
        <p:spPr bwMode="gray">
          <a:xfrm>
            <a:off x="2763838" y="3524250"/>
            <a:ext cx="428625" cy="152400"/>
          </a:xfrm>
          <a:prstGeom prst="rect">
            <a:avLst/>
          </a:prstGeom>
          <a:ln>
            <a:noFill/>
          </a:ln>
          <a:effec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87F9269-C638-47AC-BBC6-4008E14880A8}" type="datetime'''Fr''''''''''''''''''a''''n''''''''''''''''''ce'''''''''''">
              <a:rPr lang="en-US" altLang="en-US" sz="1000" smtClean="0">
                <a:effectLst/>
              </a:rPr>
              <a:pPr marL="0" indent="0">
                <a:spcBef>
                  <a:spcPct val="0"/>
                </a:spcBef>
                <a:spcAft>
                  <a:spcPct val="0"/>
                </a:spcAft>
                <a:buNone/>
              </a:pPr>
              <a:t>France</a:t>
            </a:fld>
            <a:endParaRPr lang="en-US" sz="1000"/>
          </a:p>
        </p:txBody>
      </p:sp>
      <p:sp>
        <p:nvSpPr>
          <p:cNvPr id="468" name="Text Placeholder 10">
            <a:extLst>
              <a:ext uri="{FF2B5EF4-FFF2-40B4-BE49-F238E27FC236}">
                <a16:creationId xmlns:a16="http://schemas.microsoft.com/office/drawing/2014/main" id="{04E20B32-1FE7-BBFA-04F7-C86D3BB5B748}"/>
              </a:ext>
            </a:extLst>
          </p:cNvPr>
          <p:cNvSpPr txBox="1">
            <a:spLocks/>
          </p:cNvSpPr>
          <p:nvPr>
            <p:custDataLst>
              <p:tags r:id="rId60"/>
            </p:custDataLst>
          </p:nvPr>
        </p:nvSpPr>
        <p:spPr bwMode="gray">
          <a:xfrm>
            <a:off x="3192463" y="3424238"/>
            <a:ext cx="933450"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82A9B19-10B2-43E7-9CD1-EFD51C642114}" type="datetime'U''''''''''ni''''ted ''''Ki''n''g''''d''''''''''''''o''''''m'">
              <a:rPr lang="en-US" altLang="en-US" sz="1000" smtClean="0"/>
              <a:pPr marL="0" indent="0">
                <a:spcBef>
                  <a:spcPct val="0"/>
                </a:spcBef>
                <a:spcAft>
                  <a:spcPct val="0"/>
                </a:spcAft>
                <a:buNone/>
              </a:pPr>
              <a:t>United Kingdom</a:t>
            </a:fld>
            <a:endParaRPr lang="en-US" sz="1000"/>
          </a:p>
        </p:txBody>
      </p:sp>
      <p:sp>
        <p:nvSpPr>
          <p:cNvPr id="467" name="Text Placeholder 10">
            <a:extLst>
              <a:ext uri="{FF2B5EF4-FFF2-40B4-BE49-F238E27FC236}">
                <a16:creationId xmlns:a16="http://schemas.microsoft.com/office/drawing/2014/main" id="{6E4F6C0E-13C3-D9E3-9361-3849AE9C6696}"/>
              </a:ext>
            </a:extLst>
          </p:cNvPr>
          <p:cNvSpPr txBox="1">
            <a:spLocks/>
          </p:cNvSpPr>
          <p:nvPr>
            <p:custDataLst>
              <p:tags r:id="rId61"/>
            </p:custDataLst>
          </p:nvPr>
        </p:nvSpPr>
        <p:spPr bwMode="gray">
          <a:xfrm>
            <a:off x="3362325" y="4184650"/>
            <a:ext cx="735013"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1327EB9-98FB-4822-8FED-5C6EF5592423}" type="datetime'''''''''''S''''''ou''''''t''''''''''h'' ''K''''''''''o''r''ea'">
              <a:rPr lang="en-US" altLang="en-US" sz="1000" smtClean="0"/>
              <a:pPr marL="0" indent="0">
                <a:spcBef>
                  <a:spcPct val="0"/>
                </a:spcBef>
                <a:spcAft>
                  <a:spcPct val="0"/>
                </a:spcAft>
                <a:buNone/>
              </a:pPr>
              <a:t>South Korea</a:t>
            </a:fld>
            <a:endParaRPr lang="en-US" sz="1000"/>
          </a:p>
        </p:txBody>
      </p:sp>
      <p:sp>
        <p:nvSpPr>
          <p:cNvPr id="466" name="Text Placeholder 10">
            <a:extLst>
              <a:ext uri="{FF2B5EF4-FFF2-40B4-BE49-F238E27FC236}">
                <a16:creationId xmlns:a16="http://schemas.microsoft.com/office/drawing/2014/main" id="{1BF77D2E-4480-7F7B-C8E6-775809D70168}"/>
              </a:ext>
            </a:extLst>
          </p:cNvPr>
          <p:cNvSpPr txBox="1">
            <a:spLocks/>
          </p:cNvSpPr>
          <p:nvPr>
            <p:custDataLst>
              <p:tags r:id="rId62"/>
            </p:custDataLst>
          </p:nvPr>
        </p:nvSpPr>
        <p:spPr bwMode="gray">
          <a:xfrm>
            <a:off x="1785938" y="3668713"/>
            <a:ext cx="4222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13168E3-74ED-4911-BB83-DD7E3EEFE087}" type="datetime'''''''''''''''''''R''''''''''''us''''''''s''''''''''''''ia'''">
              <a:rPr lang="en-US" altLang="en-US" sz="1000" smtClean="0"/>
              <a:pPr marL="0" indent="0">
                <a:spcBef>
                  <a:spcPct val="0"/>
                </a:spcBef>
                <a:spcAft>
                  <a:spcPct val="0"/>
                </a:spcAft>
                <a:buNone/>
              </a:pPr>
              <a:t>Russia</a:t>
            </a:fld>
            <a:endParaRPr lang="en-US" sz="1000"/>
          </a:p>
        </p:txBody>
      </p:sp>
      <p:sp>
        <p:nvSpPr>
          <p:cNvPr id="463" name="Text Placeholder 10">
            <a:extLst>
              <a:ext uri="{FF2B5EF4-FFF2-40B4-BE49-F238E27FC236}">
                <a16:creationId xmlns:a16="http://schemas.microsoft.com/office/drawing/2014/main" id="{A5371C43-A6D7-950C-B991-A849A6C47DE5}"/>
              </a:ext>
            </a:extLst>
          </p:cNvPr>
          <p:cNvSpPr txBox="1">
            <a:spLocks/>
          </p:cNvSpPr>
          <p:nvPr>
            <p:custDataLst>
              <p:tags r:id="rId63"/>
            </p:custDataLst>
          </p:nvPr>
        </p:nvSpPr>
        <p:spPr bwMode="gray">
          <a:xfrm>
            <a:off x="4065588" y="3725863"/>
            <a:ext cx="555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8C8C42A-206B-465E-934E-A90FF6A69897}" type="datetime'''Ge''''''''''''''''''rm''''''a''n''''''''''''y'''">
              <a:rPr lang="en-US" altLang="en-US" sz="1000" smtClean="0"/>
              <a:pPr marL="0" indent="0">
                <a:spcBef>
                  <a:spcPct val="0"/>
                </a:spcBef>
                <a:spcAft>
                  <a:spcPct val="0"/>
                </a:spcAft>
                <a:buNone/>
              </a:pPr>
              <a:t>Germany</a:t>
            </a:fld>
            <a:endParaRPr lang="en-US" sz="1000"/>
          </a:p>
        </p:txBody>
      </p:sp>
      <p:sp>
        <p:nvSpPr>
          <p:cNvPr id="461" name="Text Placeholder 10">
            <a:extLst>
              <a:ext uri="{FF2B5EF4-FFF2-40B4-BE49-F238E27FC236}">
                <a16:creationId xmlns:a16="http://schemas.microsoft.com/office/drawing/2014/main" id="{282DAF74-E0E4-6087-4143-795785CFA0B5}"/>
              </a:ext>
            </a:extLst>
          </p:cNvPr>
          <p:cNvSpPr txBox="1">
            <a:spLocks/>
          </p:cNvSpPr>
          <p:nvPr>
            <p:custDataLst>
              <p:tags r:id="rId64"/>
            </p:custDataLst>
          </p:nvPr>
        </p:nvSpPr>
        <p:spPr bwMode="gray">
          <a:xfrm>
            <a:off x="3086100" y="4090988"/>
            <a:ext cx="266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C891892-CE14-4A07-A297-037033737808}" type="datetime'''I''''''t''''''''''a''''l''''''''''''''y'''''''''''''''''''">
              <a:rPr lang="en-US" altLang="en-US" sz="1000" smtClean="0"/>
              <a:pPr marL="0" indent="0">
                <a:spcBef>
                  <a:spcPct val="0"/>
                </a:spcBef>
                <a:spcAft>
                  <a:spcPct val="0"/>
                </a:spcAft>
                <a:buNone/>
              </a:pPr>
              <a:t>Italy</a:t>
            </a:fld>
            <a:endParaRPr lang="en-US" sz="1000"/>
          </a:p>
        </p:txBody>
      </p:sp>
      <p:sp useBgFill="1">
        <p:nvSpPr>
          <p:cNvPr id="459" name="Text Placeholder 10">
            <a:extLst>
              <a:ext uri="{FF2B5EF4-FFF2-40B4-BE49-F238E27FC236}">
                <a16:creationId xmlns:a16="http://schemas.microsoft.com/office/drawing/2014/main" id="{3E5A3F5C-A566-7F1A-2A2C-2A5E55107B03}"/>
              </a:ext>
            </a:extLst>
          </p:cNvPr>
          <p:cNvSpPr txBox="1">
            <a:spLocks/>
          </p:cNvSpPr>
          <p:nvPr>
            <p:custDataLst>
              <p:tags r:id="rId65"/>
            </p:custDataLst>
          </p:nvPr>
        </p:nvSpPr>
        <p:spPr bwMode="gray">
          <a:xfrm>
            <a:off x="1377950" y="3787775"/>
            <a:ext cx="365125" cy="152400"/>
          </a:xfrm>
          <a:prstGeom prst="rect">
            <a:avLst/>
          </a:prstGeom>
          <a:ln>
            <a:noFill/>
          </a:ln>
          <a:effec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D5FC742-86B5-40EA-BE00-23B254786416}" type="datetime'''C''''''''''hi''''n''''''''''''''''''''''''''''''a'''">
              <a:rPr lang="en-US" altLang="en-US" sz="1000" smtClean="0"/>
              <a:pPr marL="0" indent="0">
                <a:spcBef>
                  <a:spcPct val="0"/>
                </a:spcBef>
                <a:spcAft>
                  <a:spcPct val="0"/>
                </a:spcAft>
                <a:buNone/>
              </a:pPr>
              <a:t>China</a:t>
            </a:fld>
            <a:endParaRPr lang="en-US" sz="1000"/>
          </a:p>
        </p:txBody>
      </p:sp>
      <p:sp>
        <p:nvSpPr>
          <p:cNvPr id="472" name="Text Placeholder 10">
            <a:extLst>
              <a:ext uri="{FF2B5EF4-FFF2-40B4-BE49-F238E27FC236}">
                <a16:creationId xmlns:a16="http://schemas.microsoft.com/office/drawing/2014/main" id="{1238543F-4E6A-FA16-0AE0-74A69B9A9223}"/>
              </a:ext>
            </a:extLst>
          </p:cNvPr>
          <p:cNvSpPr txBox="1">
            <a:spLocks/>
          </p:cNvSpPr>
          <p:nvPr>
            <p:custDataLst>
              <p:tags r:id="rId66"/>
            </p:custDataLst>
          </p:nvPr>
        </p:nvSpPr>
        <p:spPr bwMode="gray">
          <a:xfrm>
            <a:off x="2998788" y="4484688"/>
            <a:ext cx="3778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1D5192D-4261-414A-AFA0-746408DCBDBD}" type="datetime'''J''''''''a''''''''p''''''''''''''a''''''n'''''''''''''''">
              <a:rPr lang="en-US" altLang="en-US" sz="1000" smtClean="0"/>
              <a:pPr marL="0" indent="0">
                <a:spcBef>
                  <a:spcPct val="0"/>
                </a:spcBef>
                <a:spcAft>
                  <a:spcPct val="0"/>
                </a:spcAft>
                <a:buNone/>
              </a:pPr>
              <a:t>Japan</a:t>
            </a:fld>
            <a:endParaRPr lang="en-US" sz="1000"/>
          </a:p>
        </p:txBody>
      </p:sp>
      <p:sp>
        <p:nvSpPr>
          <p:cNvPr id="470" name="Text Placeholder 10">
            <a:extLst>
              <a:ext uri="{FF2B5EF4-FFF2-40B4-BE49-F238E27FC236}">
                <a16:creationId xmlns:a16="http://schemas.microsoft.com/office/drawing/2014/main" id="{71F1383A-72B8-AA42-229D-602C1D246E61}"/>
              </a:ext>
            </a:extLst>
          </p:cNvPr>
          <p:cNvSpPr txBox="1">
            <a:spLocks/>
          </p:cNvSpPr>
          <p:nvPr>
            <p:custDataLst>
              <p:tags r:id="rId67"/>
            </p:custDataLst>
          </p:nvPr>
        </p:nvSpPr>
        <p:spPr bwMode="gray">
          <a:xfrm>
            <a:off x="801688" y="4141788"/>
            <a:ext cx="498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499C2B9-F84A-4E94-AA54-54026745813D}" type="datetime'''''''Vi''''''''e''''''''''''''''tn''''''a''''''''''''''''m'''">
              <a:rPr lang="en-US" altLang="en-US" sz="1000" smtClean="0"/>
              <a:pPr marL="0" indent="0">
                <a:spcBef>
                  <a:spcPct val="0"/>
                </a:spcBef>
                <a:spcAft>
                  <a:spcPct val="0"/>
                </a:spcAft>
                <a:buNone/>
              </a:pPr>
              <a:t>Vietnam</a:t>
            </a:fld>
            <a:endParaRPr lang="en-US" sz="1000"/>
          </a:p>
        </p:txBody>
      </p:sp>
      <p:sp>
        <p:nvSpPr>
          <p:cNvPr id="460" name="Text Placeholder 10">
            <a:extLst>
              <a:ext uri="{FF2B5EF4-FFF2-40B4-BE49-F238E27FC236}">
                <a16:creationId xmlns:a16="http://schemas.microsoft.com/office/drawing/2014/main" id="{D67BD2AD-4374-2B4A-E5D9-DDE203403201}"/>
              </a:ext>
            </a:extLst>
          </p:cNvPr>
          <p:cNvSpPr txBox="1">
            <a:spLocks/>
          </p:cNvSpPr>
          <p:nvPr>
            <p:custDataLst>
              <p:tags r:id="rId68"/>
            </p:custDataLst>
          </p:nvPr>
        </p:nvSpPr>
        <p:spPr bwMode="gray">
          <a:xfrm>
            <a:off x="1127125" y="5295900"/>
            <a:ext cx="520700"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2877C6F-FCDF-410C-8FDA-ED76A8F1E1D4}" type="datetime'''''''''M''''''''''o''''r''''''''''''''''''''''''o''cc''o'''''">
              <a:rPr lang="en-US" altLang="en-US" sz="1000" smtClean="0"/>
              <a:pPr marL="0" indent="0">
                <a:spcBef>
                  <a:spcPct val="0"/>
                </a:spcBef>
                <a:spcAft>
                  <a:spcPct val="0"/>
                </a:spcAft>
                <a:buNone/>
              </a:pPr>
              <a:t>Morocco</a:t>
            </a:fld>
            <a:endParaRPr lang="en-US" sz="1000"/>
          </a:p>
        </p:txBody>
      </p:sp>
      <p:sp>
        <p:nvSpPr>
          <p:cNvPr id="462" name="Text Placeholder 10">
            <a:extLst>
              <a:ext uri="{FF2B5EF4-FFF2-40B4-BE49-F238E27FC236}">
                <a16:creationId xmlns:a16="http://schemas.microsoft.com/office/drawing/2014/main" id="{BA6C875C-DA6E-EFC1-D008-DAF5BB407672}"/>
              </a:ext>
            </a:extLst>
          </p:cNvPr>
          <p:cNvSpPr txBox="1">
            <a:spLocks/>
          </p:cNvSpPr>
          <p:nvPr>
            <p:custDataLst>
              <p:tags r:id="rId69"/>
            </p:custDataLst>
          </p:nvPr>
        </p:nvSpPr>
        <p:spPr bwMode="gray">
          <a:xfrm>
            <a:off x="1817688" y="4748213"/>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9B77177-CA0E-482D-9D7B-FCB2BEF82D3E}" type="datetime'''''''''''I''ra''''''''''''''''''''''''''''''''''''''''n'''''">
              <a:rPr lang="en-US" altLang="en-US" sz="1000" smtClean="0"/>
              <a:pPr marL="0" indent="0">
                <a:spcBef>
                  <a:spcPct val="0"/>
                </a:spcBef>
                <a:spcAft>
                  <a:spcPct val="0"/>
                </a:spcAft>
                <a:buNone/>
              </a:pPr>
              <a:t>Iran</a:t>
            </a:fld>
            <a:endParaRPr lang="en-US" sz="1000"/>
          </a:p>
        </p:txBody>
      </p:sp>
      <p:sp>
        <p:nvSpPr>
          <p:cNvPr id="464" name="Text Placeholder 10">
            <a:extLst>
              <a:ext uri="{FF2B5EF4-FFF2-40B4-BE49-F238E27FC236}">
                <a16:creationId xmlns:a16="http://schemas.microsoft.com/office/drawing/2014/main" id="{419CBFD4-84C4-496E-2BFF-10D24CD20895}"/>
              </a:ext>
            </a:extLst>
          </p:cNvPr>
          <p:cNvSpPr txBox="1">
            <a:spLocks/>
          </p:cNvSpPr>
          <p:nvPr>
            <p:custDataLst>
              <p:tags r:id="rId70"/>
            </p:custDataLst>
          </p:nvPr>
        </p:nvSpPr>
        <p:spPr bwMode="gray">
          <a:xfrm>
            <a:off x="1363663" y="5143500"/>
            <a:ext cx="357188"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FD5279F-73D8-407D-9F5B-CD907C06C74B}" type="datetime'''E''''''''''g''y''''''''''''''pt'''''''''">
              <a:rPr lang="en-US" altLang="en-US" sz="1000" smtClean="0"/>
              <a:pPr marL="0" indent="0">
                <a:spcBef>
                  <a:spcPct val="0"/>
                </a:spcBef>
                <a:spcAft>
                  <a:spcPct val="0"/>
                </a:spcAft>
                <a:buNone/>
              </a:pPr>
              <a:t>Egypt</a:t>
            </a:fld>
            <a:endParaRPr lang="en-US" sz="1000"/>
          </a:p>
        </p:txBody>
      </p:sp>
      <p:sp>
        <p:nvSpPr>
          <p:cNvPr id="465" name="Text Placeholder 10">
            <a:extLst>
              <a:ext uri="{FF2B5EF4-FFF2-40B4-BE49-F238E27FC236}">
                <a16:creationId xmlns:a16="http://schemas.microsoft.com/office/drawing/2014/main" id="{21757975-7272-BE0D-0D5E-BDC22734609A}"/>
              </a:ext>
            </a:extLst>
          </p:cNvPr>
          <p:cNvSpPr txBox="1">
            <a:spLocks/>
          </p:cNvSpPr>
          <p:nvPr>
            <p:custDataLst>
              <p:tags r:id="rId71"/>
            </p:custDataLst>
          </p:nvPr>
        </p:nvSpPr>
        <p:spPr bwMode="gray">
          <a:xfrm>
            <a:off x="1893888" y="5137150"/>
            <a:ext cx="519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A909904-F7C7-4487-8737-116BFEA56AAA}" type="datetime'''T''''''h''''a''''i''''l''''a''''''n''''''''d'''''">
              <a:rPr lang="en-US" altLang="en-US" sz="1000" smtClean="0"/>
              <a:pPr marL="0" indent="0">
                <a:spcBef>
                  <a:spcPct val="0"/>
                </a:spcBef>
                <a:spcAft>
                  <a:spcPct val="0"/>
                </a:spcAft>
                <a:buNone/>
              </a:pPr>
              <a:t>Thailand</a:t>
            </a:fld>
            <a:endParaRPr lang="en-US" sz="1000"/>
          </a:p>
        </p:txBody>
      </p:sp>
      <p:sp>
        <p:nvSpPr>
          <p:cNvPr id="345" name="btfpNotesBox292759">
            <a:extLst>
              <a:ext uri="{FF2B5EF4-FFF2-40B4-BE49-F238E27FC236}">
                <a16:creationId xmlns:a16="http://schemas.microsoft.com/office/drawing/2014/main" id="{8AEC02CD-A0C8-39D8-D8CB-399BE2156B3B}"/>
              </a:ext>
            </a:extLst>
          </p:cNvPr>
          <p:cNvSpPr txBox="1"/>
          <p:nvPr>
            <p:custDataLst>
              <p:tags r:id="rId72"/>
            </p:custDataLst>
          </p:nvPr>
        </p:nvSpPr>
        <p:spPr bwMode="gray">
          <a:xfrm rot="16200000">
            <a:off x="-1031916" y="3764008"/>
            <a:ext cx="2558015" cy="184666"/>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Meat supply (g/capita/day)</a:t>
            </a:r>
          </a:p>
        </p:txBody>
      </p:sp>
      <p:sp>
        <p:nvSpPr>
          <p:cNvPr id="549" name="Rectangle 548">
            <a:extLst>
              <a:ext uri="{FF2B5EF4-FFF2-40B4-BE49-F238E27FC236}">
                <a16:creationId xmlns:a16="http://schemas.microsoft.com/office/drawing/2014/main" id="{DB176CD8-A303-E5FC-56F1-71C620A4B70A}"/>
              </a:ext>
            </a:extLst>
          </p:cNvPr>
          <p:cNvSpPr/>
          <p:nvPr>
            <p:custDataLst>
              <p:tags r:id="rId73"/>
            </p:custDataLst>
          </p:nvPr>
        </p:nvSpPr>
        <p:spPr bwMode="auto">
          <a:xfrm>
            <a:off x="6007100" y="2101850"/>
            <a:ext cx="1550988" cy="769938"/>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6" name="Rectangle 545">
            <a:extLst>
              <a:ext uri="{FF2B5EF4-FFF2-40B4-BE49-F238E27FC236}">
                <a16:creationId xmlns:a16="http://schemas.microsoft.com/office/drawing/2014/main" id="{BCDB613C-DD0C-6FFF-933B-63C7206EEFA4}"/>
              </a:ext>
            </a:extLst>
          </p:cNvPr>
          <p:cNvSpPr/>
          <p:nvPr>
            <p:custDataLst>
              <p:tags r:id="rId74"/>
            </p:custDataLst>
          </p:nvPr>
        </p:nvSpPr>
        <p:spPr bwMode="auto">
          <a:xfrm>
            <a:off x="6067425" y="2166938"/>
            <a:ext cx="214313" cy="1603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7" name="Rectangle 546">
            <a:extLst>
              <a:ext uri="{FF2B5EF4-FFF2-40B4-BE49-F238E27FC236}">
                <a16:creationId xmlns:a16="http://schemas.microsoft.com/office/drawing/2014/main" id="{3FFBCF2D-19F3-9B62-4348-C2ECB9A08B1A}"/>
              </a:ext>
            </a:extLst>
          </p:cNvPr>
          <p:cNvSpPr/>
          <p:nvPr>
            <p:custDataLst>
              <p:tags r:id="rId75"/>
            </p:custDataLst>
          </p:nvPr>
        </p:nvSpPr>
        <p:spPr bwMode="auto">
          <a:xfrm>
            <a:off x="6067425" y="2400300"/>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8" name="Rectangle 547">
            <a:extLst>
              <a:ext uri="{FF2B5EF4-FFF2-40B4-BE49-F238E27FC236}">
                <a16:creationId xmlns:a16="http://schemas.microsoft.com/office/drawing/2014/main" id="{A5CF23DE-2C40-8FBD-D210-B34C5A5202C2}"/>
              </a:ext>
            </a:extLst>
          </p:cNvPr>
          <p:cNvSpPr/>
          <p:nvPr>
            <p:custDataLst>
              <p:tags r:id="rId76"/>
            </p:custDataLst>
          </p:nvPr>
        </p:nvSpPr>
        <p:spPr bwMode="auto">
          <a:xfrm>
            <a:off x="6067425" y="2633663"/>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4" name="Text Placeholder 10">
            <a:extLst>
              <a:ext uri="{FF2B5EF4-FFF2-40B4-BE49-F238E27FC236}">
                <a16:creationId xmlns:a16="http://schemas.microsoft.com/office/drawing/2014/main" id="{E2BFE729-2B48-DF30-7BE6-38C77BA06DCF}"/>
              </a:ext>
            </a:extLst>
          </p:cNvPr>
          <p:cNvSpPr txBox="1">
            <a:spLocks/>
          </p:cNvSpPr>
          <p:nvPr>
            <p:custDataLst>
              <p:tags r:id="rId77"/>
            </p:custDataLst>
          </p:nvPr>
        </p:nvSpPr>
        <p:spPr bwMode="auto">
          <a:xfrm>
            <a:off x="6332538" y="2162175"/>
            <a:ext cx="338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7A8882B-DAF1-47D5-B071-9585BD89CE84}" type="datetime'''''''''''''''''''''''''M''''e''''a''''''''t'''''''">
              <a:rPr lang="en-US" altLang="en-US" sz="1200" smtClean="0">
                <a:effectLst/>
              </a:rPr>
              <a:pPr marL="0" indent="0">
                <a:spcBef>
                  <a:spcPct val="0"/>
                </a:spcBef>
                <a:spcAft>
                  <a:spcPct val="0"/>
                </a:spcAft>
                <a:buNone/>
              </a:pPr>
              <a:t>Meat</a:t>
            </a:fld>
            <a:endParaRPr lang="en-US" sz="1200"/>
          </a:p>
        </p:txBody>
      </p:sp>
      <p:sp>
        <p:nvSpPr>
          <p:cNvPr id="375" name="Text Placeholder 10">
            <a:extLst>
              <a:ext uri="{FF2B5EF4-FFF2-40B4-BE49-F238E27FC236}">
                <a16:creationId xmlns:a16="http://schemas.microsoft.com/office/drawing/2014/main" id="{EE501F5B-28B2-AAE6-DC03-4C4C778948A8}"/>
              </a:ext>
            </a:extLst>
          </p:cNvPr>
          <p:cNvSpPr txBox="1">
            <a:spLocks/>
          </p:cNvSpPr>
          <p:nvPr>
            <p:custDataLst>
              <p:tags r:id="rId78"/>
            </p:custDataLst>
          </p:nvPr>
        </p:nvSpPr>
        <p:spPr bwMode="auto">
          <a:xfrm>
            <a:off x="6332538" y="2395538"/>
            <a:ext cx="11652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Fish and seafood</a:t>
            </a:r>
            <a:endParaRPr lang="en-US" sz="1200"/>
          </a:p>
        </p:txBody>
      </p:sp>
      <p:sp>
        <p:nvSpPr>
          <p:cNvPr id="376" name="Text Placeholder 10">
            <a:extLst>
              <a:ext uri="{FF2B5EF4-FFF2-40B4-BE49-F238E27FC236}">
                <a16:creationId xmlns:a16="http://schemas.microsoft.com/office/drawing/2014/main" id="{969258CA-F295-2D6E-DB1A-316080367554}"/>
              </a:ext>
            </a:extLst>
          </p:cNvPr>
          <p:cNvSpPr txBox="1">
            <a:spLocks/>
          </p:cNvSpPr>
          <p:nvPr>
            <p:custDataLst>
              <p:tags r:id="rId79"/>
            </p:custDataLst>
          </p:nvPr>
        </p:nvSpPr>
        <p:spPr bwMode="auto">
          <a:xfrm>
            <a:off x="6332538" y="2628900"/>
            <a:ext cx="10207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8F1F6FB-0970-4BAF-9DE3-6F3F76317680}" type="datetime'D''''''''''''''a''''''''''''''''''''''''i''''''''''r''y'''''">
              <a:rPr lang="en-US" altLang="en-US" sz="1200" smtClean="0">
                <a:effectLst/>
              </a:rPr>
              <a:pPr marL="0" indent="0">
                <a:spcBef>
                  <a:spcPct val="0"/>
                </a:spcBef>
                <a:spcAft>
                  <a:spcPct val="0"/>
                </a:spcAft>
                <a:buNone/>
              </a:pPr>
              <a:t>Dairy</a:t>
            </a:fld>
            <a:r>
              <a:rPr lang="en-US" altLang="en-US" sz="1200">
                <a:effectLst/>
              </a:rPr>
              <a:t> and eggs</a:t>
            </a:r>
            <a:endParaRPr lang="en-US" sz="1200"/>
          </a:p>
        </p:txBody>
      </p:sp>
      <p:sp>
        <p:nvSpPr>
          <p:cNvPr id="93" name="Pentagon 92">
            <a:extLst>
              <a:ext uri="{FF2B5EF4-FFF2-40B4-BE49-F238E27FC236}">
                <a16:creationId xmlns:a16="http://schemas.microsoft.com/office/drawing/2014/main" id="{E0F52994-D38D-2513-E401-FBF355E80DC2}"/>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
        <p:nvSpPr>
          <p:cNvPr id="94" name="Chevron 93">
            <a:extLst>
              <a:ext uri="{FF2B5EF4-FFF2-40B4-BE49-F238E27FC236}">
                <a16:creationId xmlns:a16="http://schemas.microsoft.com/office/drawing/2014/main" id="{F09CFE85-817F-FBB4-8334-7EB90BCC721A}"/>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Diets</a:t>
            </a:r>
          </a:p>
        </p:txBody>
      </p:sp>
    </p:spTree>
    <p:extLst>
      <p:ext uri="{BB962C8B-B14F-4D97-AF65-F5344CB8AC3E}">
        <p14:creationId xmlns:p14="http://schemas.microsoft.com/office/powerpoint/2010/main" val="3265580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B47A1-F90E-15BA-1E4C-4EFDF68D83E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A2F4B82-2E07-8E6F-1B19-7E1D024FA4D0}"/>
              </a:ext>
            </a:extLst>
          </p:cNvPr>
          <p:cNvGraphicFramePr>
            <a:graphicFrameLocks/>
          </p:cNvGraphicFramePr>
          <p:nvPr>
            <p:custDataLst>
              <p:tags r:id="rId2"/>
            </p:custDataLst>
            <p:extLst>
              <p:ext uri="{D42A27DB-BD31-4B8C-83A1-F6EECF244321}">
                <p14:modId xmlns:p14="http://schemas.microsoft.com/office/powerpoint/2010/main" val="2021721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6" imgW="592" imgH="591" progId="TCLayout.ActiveDocument.1">
                  <p:embed/>
                </p:oleObj>
              </mc:Choice>
              <mc:Fallback>
                <p:oleObj name="think-cell Slide" r:id="rId86" imgW="592" imgH="591" progId="TCLayout.ActiveDocument.1">
                  <p:embed/>
                  <p:pic>
                    <p:nvPicPr>
                      <p:cNvPr id="5" name="think-cell data - do not delete" hidden="1">
                        <a:extLst>
                          <a:ext uri="{FF2B5EF4-FFF2-40B4-BE49-F238E27FC236}">
                            <a16:creationId xmlns:a16="http://schemas.microsoft.com/office/drawing/2014/main" id="{DA2F4B82-2E07-8E6F-1B19-7E1D024FA4D0}"/>
                          </a:ext>
                        </a:extLst>
                      </p:cNvPr>
                      <p:cNvPicPr/>
                      <p:nvPr/>
                    </p:nvPicPr>
                    <p:blipFill>
                      <a:blip r:embed="rId87"/>
                      <a:stretch>
                        <a:fillRect/>
                      </a:stretch>
                    </p:blipFill>
                    <p:spPr>
                      <a:xfrm>
                        <a:off x="1588" y="1588"/>
                        <a:ext cx="1588" cy="1588"/>
                      </a:xfrm>
                      <a:prstGeom prst="rect">
                        <a:avLst/>
                      </a:prstGeom>
                    </p:spPr>
                  </p:pic>
                </p:oleObj>
              </mc:Fallback>
            </mc:AlternateContent>
          </a:graphicData>
        </a:graphic>
      </p:graphicFrame>
      <p:cxnSp>
        <p:nvCxnSpPr>
          <p:cNvPr id="1412" name="Straight Connector 1411">
            <a:extLst>
              <a:ext uri="{FF2B5EF4-FFF2-40B4-BE49-F238E27FC236}">
                <a16:creationId xmlns:a16="http://schemas.microsoft.com/office/drawing/2014/main" id="{AEF43C09-41A2-19AA-EEB2-EE884B6CFF1A}"/>
              </a:ext>
            </a:extLst>
          </p:cNvPr>
          <p:cNvCxnSpPr/>
          <p:nvPr>
            <p:custDataLst>
              <p:tags r:id="rId3"/>
            </p:custDataLst>
          </p:nvPr>
        </p:nvCxnSpPr>
        <p:spPr bwMode="gray">
          <a:xfrm>
            <a:off x="641350" y="3629025"/>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09" name="Straight Connector 1408">
            <a:extLst>
              <a:ext uri="{FF2B5EF4-FFF2-40B4-BE49-F238E27FC236}">
                <a16:creationId xmlns:a16="http://schemas.microsoft.com/office/drawing/2014/main" id="{7FB94679-6EA9-DAB5-7F7D-EE838D476FFC}"/>
              </a:ext>
            </a:extLst>
          </p:cNvPr>
          <p:cNvCxnSpPr/>
          <p:nvPr>
            <p:custDataLst>
              <p:tags r:id="rId4"/>
            </p:custDataLst>
          </p:nvPr>
        </p:nvCxnSpPr>
        <p:spPr bwMode="gray">
          <a:xfrm>
            <a:off x="641350" y="4567238"/>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10" name="Straight Connector 1409">
            <a:extLst>
              <a:ext uri="{FF2B5EF4-FFF2-40B4-BE49-F238E27FC236}">
                <a16:creationId xmlns:a16="http://schemas.microsoft.com/office/drawing/2014/main" id="{A7B39A86-CCE9-EC5E-2780-97574639AC2B}"/>
              </a:ext>
            </a:extLst>
          </p:cNvPr>
          <p:cNvCxnSpPr/>
          <p:nvPr>
            <p:custDataLst>
              <p:tags r:id="rId5"/>
            </p:custDataLst>
          </p:nvPr>
        </p:nvCxnSpPr>
        <p:spPr bwMode="gray">
          <a:xfrm>
            <a:off x="641350" y="4254500"/>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11" name="Straight Connector 1410">
            <a:extLst>
              <a:ext uri="{FF2B5EF4-FFF2-40B4-BE49-F238E27FC236}">
                <a16:creationId xmlns:a16="http://schemas.microsoft.com/office/drawing/2014/main" id="{3BB8A2D5-C9A1-4044-2FE5-689DD1454313}"/>
              </a:ext>
            </a:extLst>
          </p:cNvPr>
          <p:cNvCxnSpPr/>
          <p:nvPr>
            <p:custDataLst>
              <p:tags r:id="rId6"/>
            </p:custDataLst>
          </p:nvPr>
        </p:nvCxnSpPr>
        <p:spPr bwMode="gray">
          <a:xfrm>
            <a:off x="641350" y="3941763"/>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60" name="Straight Connector 1459">
            <a:extLst>
              <a:ext uri="{FF2B5EF4-FFF2-40B4-BE49-F238E27FC236}">
                <a16:creationId xmlns:a16="http://schemas.microsoft.com/office/drawing/2014/main" id="{C644B9F2-346B-EA8A-21D7-3743CEC48819}"/>
              </a:ext>
            </a:extLst>
          </p:cNvPr>
          <p:cNvCxnSpPr/>
          <p:nvPr>
            <p:custDataLst>
              <p:tags r:id="rId7"/>
            </p:custDataLst>
          </p:nvPr>
        </p:nvCxnSpPr>
        <p:spPr bwMode="gray">
          <a:xfrm>
            <a:off x="641350" y="2376488"/>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13" name="Straight Connector 1412">
            <a:extLst>
              <a:ext uri="{FF2B5EF4-FFF2-40B4-BE49-F238E27FC236}">
                <a16:creationId xmlns:a16="http://schemas.microsoft.com/office/drawing/2014/main" id="{1672D0C6-E0AE-F8CB-6215-7B8D0FD9A95A}"/>
              </a:ext>
            </a:extLst>
          </p:cNvPr>
          <p:cNvCxnSpPr/>
          <p:nvPr>
            <p:custDataLst>
              <p:tags r:id="rId8"/>
            </p:custDataLst>
          </p:nvPr>
        </p:nvCxnSpPr>
        <p:spPr bwMode="gray">
          <a:xfrm>
            <a:off x="641350" y="3314700"/>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14" name="Straight Connector 1413">
            <a:extLst>
              <a:ext uri="{FF2B5EF4-FFF2-40B4-BE49-F238E27FC236}">
                <a16:creationId xmlns:a16="http://schemas.microsoft.com/office/drawing/2014/main" id="{FFD8D724-5F1F-1989-5D54-A28ABC6533DE}"/>
              </a:ext>
            </a:extLst>
          </p:cNvPr>
          <p:cNvCxnSpPr/>
          <p:nvPr>
            <p:custDataLst>
              <p:tags r:id="rId9"/>
            </p:custDataLst>
          </p:nvPr>
        </p:nvCxnSpPr>
        <p:spPr bwMode="gray">
          <a:xfrm>
            <a:off x="641350" y="3001963"/>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15" name="Straight Connector 1414">
            <a:extLst>
              <a:ext uri="{FF2B5EF4-FFF2-40B4-BE49-F238E27FC236}">
                <a16:creationId xmlns:a16="http://schemas.microsoft.com/office/drawing/2014/main" id="{565A1A3D-F3B2-4B95-AD17-4560B68543A7}"/>
              </a:ext>
            </a:extLst>
          </p:cNvPr>
          <p:cNvCxnSpPr/>
          <p:nvPr>
            <p:custDataLst>
              <p:tags r:id="rId10"/>
            </p:custDataLst>
          </p:nvPr>
        </p:nvCxnSpPr>
        <p:spPr bwMode="gray">
          <a:xfrm>
            <a:off x="641350" y="2689225"/>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08" name="Straight Connector 1807">
            <a:extLst>
              <a:ext uri="{FF2B5EF4-FFF2-40B4-BE49-F238E27FC236}">
                <a16:creationId xmlns:a16="http://schemas.microsoft.com/office/drawing/2014/main" id="{8D00A815-C76B-453B-4836-462B01AC9305}"/>
              </a:ext>
            </a:extLst>
          </p:cNvPr>
          <p:cNvCxnSpPr/>
          <p:nvPr>
            <p:custDataLst>
              <p:tags r:id="rId11"/>
            </p:custDataLst>
          </p:nvPr>
        </p:nvCxnSpPr>
        <p:spPr bwMode="gray">
          <a:xfrm>
            <a:off x="641350" y="2063750"/>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6" name="Chart 5">
            <a:extLst>
              <a:ext uri="{FF2B5EF4-FFF2-40B4-BE49-F238E27FC236}">
                <a16:creationId xmlns:a16="http://schemas.microsoft.com/office/drawing/2014/main" id="{06684D91-910A-B59D-B76F-A50A6E6D12DC}"/>
              </a:ext>
            </a:extLst>
          </p:cNvPr>
          <p:cNvGraphicFramePr/>
          <p:nvPr>
            <p:custDataLst>
              <p:tags r:id="rId12"/>
            </p:custDataLst>
            <p:extLst>
              <p:ext uri="{D42A27DB-BD31-4B8C-83A1-F6EECF244321}">
                <p14:modId xmlns:p14="http://schemas.microsoft.com/office/powerpoint/2010/main" val="3949701257"/>
              </p:ext>
            </p:extLst>
          </p:nvPr>
        </p:nvGraphicFramePr>
        <p:xfrm>
          <a:off x="558800" y="1838325"/>
          <a:ext cx="9317038" cy="3267075"/>
        </p:xfrm>
        <a:graphic>
          <a:graphicData uri="http://schemas.openxmlformats.org/drawingml/2006/chart">
            <c:chart xmlns:c="http://schemas.openxmlformats.org/drawingml/2006/chart" xmlns:r="http://schemas.openxmlformats.org/officeDocument/2006/relationships" r:id="rId88"/>
          </a:graphicData>
        </a:graphic>
      </p:graphicFrame>
      <p:sp>
        <p:nvSpPr>
          <p:cNvPr id="1395" name="Text Placeholder 10">
            <a:extLst>
              <a:ext uri="{FF2B5EF4-FFF2-40B4-BE49-F238E27FC236}">
                <a16:creationId xmlns:a16="http://schemas.microsoft.com/office/drawing/2014/main" id="{8D268747-0AB8-A5FE-57BC-604DA35D6A7A}"/>
              </a:ext>
            </a:extLst>
          </p:cNvPr>
          <p:cNvSpPr txBox="1">
            <a:spLocks/>
          </p:cNvSpPr>
          <p:nvPr>
            <p:custDataLst>
              <p:tags r:id="rId13"/>
            </p:custDataLst>
          </p:nvPr>
        </p:nvSpPr>
        <p:spPr bwMode="gray">
          <a:xfrm>
            <a:off x="415925" y="44910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888CD1F-1156-4BA5-B4C5-6451C080158B}" type="datetime'''1''0'">
              <a:rPr lang="en-US" altLang="en-US" sz="1000" smtClean="0">
                <a:effectLst/>
              </a:rPr>
              <a:pPr marL="0" indent="0" algn="r">
                <a:spcBef>
                  <a:spcPct val="0"/>
                </a:spcBef>
                <a:spcAft>
                  <a:spcPct val="0"/>
                </a:spcAft>
                <a:buNone/>
              </a:pPr>
              <a:t>10</a:t>
            </a:fld>
            <a:endParaRPr lang="en-US" sz="1000"/>
          </a:p>
        </p:txBody>
      </p:sp>
      <p:sp>
        <p:nvSpPr>
          <p:cNvPr id="1396" name="Text Placeholder 10">
            <a:extLst>
              <a:ext uri="{FF2B5EF4-FFF2-40B4-BE49-F238E27FC236}">
                <a16:creationId xmlns:a16="http://schemas.microsoft.com/office/drawing/2014/main" id="{D68B49AA-80A5-F93C-CAE3-9AE815C77B11}"/>
              </a:ext>
            </a:extLst>
          </p:cNvPr>
          <p:cNvSpPr txBox="1">
            <a:spLocks/>
          </p:cNvSpPr>
          <p:nvPr>
            <p:custDataLst>
              <p:tags r:id="rId14"/>
            </p:custDataLst>
          </p:nvPr>
        </p:nvSpPr>
        <p:spPr bwMode="gray">
          <a:xfrm>
            <a:off x="415925" y="41783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95F5048-8B31-4088-AE6D-227AAF854CC4}" type="datetime'''''''''''''''''''''''''''''20'''''''''''''''''''''''">
              <a:rPr lang="en-US" altLang="en-US" sz="1000" smtClean="0">
                <a:effectLst/>
              </a:rPr>
              <a:pPr marL="0" indent="0" algn="r">
                <a:spcBef>
                  <a:spcPct val="0"/>
                </a:spcBef>
                <a:spcAft>
                  <a:spcPct val="0"/>
                </a:spcAft>
                <a:buNone/>
              </a:pPr>
              <a:t>20</a:t>
            </a:fld>
            <a:endParaRPr lang="en-US" sz="1000"/>
          </a:p>
        </p:txBody>
      </p:sp>
      <p:sp>
        <p:nvSpPr>
          <p:cNvPr id="1397" name="Text Placeholder 10">
            <a:extLst>
              <a:ext uri="{FF2B5EF4-FFF2-40B4-BE49-F238E27FC236}">
                <a16:creationId xmlns:a16="http://schemas.microsoft.com/office/drawing/2014/main" id="{4E073FD7-3679-F4FF-B036-CAA8EFCD0FEB}"/>
              </a:ext>
            </a:extLst>
          </p:cNvPr>
          <p:cNvSpPr txBox="1">
            <a:spLocks/>
          </p:cNvSpPr>
          <p:nvPr>
            <p:custDataLst>
              <p:tags r:id="rId15"/>
            </p:custDataLst>
          </p:nvPr>
        </p:nvSpPr>
        <p:spPr bwMode="gray">
          <a:xfrm>
            <a:off x="415925" y="38655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1CCA177-2CE2-4817-AF5F-BB75B9AF175D}" type="datetime'''''3''''''''''''''''''''''''''''''''''''''''''''''''0'''''">
              <a:rPr lang="en-US" altLang="en-US" sz="1000" smtClean="0">
                <a:effectLst/>
              </a:rPr>
              <a:pPr marL="0" indent="0" algn="r">
                <a:spcBef>
                  <a:spcPct val="0"/>
                </a:spcBef>
                <a:spcAft>
                  <a:spcPct val="0"/>
                </a:spcAft>
                <a:buNone/>
              </a:pPr>
              <a:t>30</a:t>
            </a:fld>
            <a:endParaRPr lang="en-US" sz="1000"/>
          </a:p>
        </p:txBody>
      </p:sp>
      <p:sp>
        <p:nvSpPr>
          <p:cNvPr id="1398" name="Text Placeholder 10">
            <a:extLst>
              <a:ext uri="{FF2B5EF4-FFF2-40B4-BE49-F238E27FC236}">
                <a16:creationId xmlns:a16="http://schemas.microsoft.com/office/drawing/2014/main" id="{0C7D4D30-45B9-A203-1DAC-64CBF865A890}"/>
              </a:ext>
            </a:extLst>
          </p:cNvPr>
          <p:cNvSpPr txBox="1">
            <a:spLocks/>
          </p:cNvSpPr>
          <p:nvPr>
            <p:custDataLst>
              <p:tags r:id="rId16"/>
            </p:custDataLst>
          </p:nvPr>
        </p:nvSpPr>
        <p:spPr bwMode="gray">
          <a:xfrm>
            <a:off x="415925" y="35528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9C8CF4C-0B82-4EA7-A3F4-DFF70CE4C7C6}" type="datetime'''''''''''''4''''''0'''''''''''''''''''">
              <a:rPr lang="en-US" altLang="en-US" sz="1000" smtClean="0">
                <a:effectLst/>
              </a:rPr>
              <a:pPr marL="0" indent="0" algn="r">
                <a:spcBef>
                  <a:spcPct val="0"/>
                </a:spcBef>
                <a:spcAft>
                  <a:spcPct val="0"/>
                </a:spcAft>
                <a:buNone/>
              </a:pPr>
              <a:t>40</a:t>
            </a:fld>
            <a:endParaRPr lang="en-US" sz="1000"/>
          </a:p>
        </p:txBody>
      </p:sp>
      <p:sp>
        <p:nvSpPr>
          <p:cNvPr id="1399" name="Text Placeholder 10">
            <a:extLst>
              <a:ext uri="{FF2B5EF4-FFF2-40B4-BE49-F238E27FC236}">
                <a16:creationId xmlns:a16="http://schemas.microsoft.com/office/drawing/2014/main" id="{4378BE18-5084-B855-2CEC-CA5D3373FFDD}"/>
              </a:ext>
            </a:extLst>
          </p:cNvPr>
          <p:cNvSpPr txBox="1">
            <a:spLocks/>
          </p:cNvSpPr>
          <p:nvPr>
            <p:custDataLst>
              <p:tags r:id="rId17"/>
            </p:custDataLst>
          </p:nvPr>
        </p:nvSpPr>
        <p:spPr bwMode="gray">
          <a:xfrm>
            <a:off x="415925" y="32385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3DD66F5-0EC3-4159-B066-1E3908246A75}" type="datetime'''''''''''''''''''''5''''''''''''''''''0'''''''''''">
              <a:rPr lang="en-US" altLang="en-US" sz="1000" smtClean="0">
                <a:effectLst/>
              </a:rPr>
              <a:pPr marL="0" indent="0" algn="r">
                <a:spcBef>
                  <a:spcPct val="0"/>
                </a:spcBef>
                <a:spcAft>
                  <a:spcPct val="0"/>
                </a:spcAft>
                <a:buNone/>
              </a:pPr>
              <a:t>50</a:t>
            </a:fld>
            <a:endParaRPr lang="en-US" sz="1000"/>
          </a:p>
        </p:txBody>
      </p:sp>
      <p:sp>
        <p:nvSpPr>
          <p:cNvPr id="1400" name="Text Placeholder 10">
            <a:extLst>
              <a:ext uri="{FF2B5EF4-FFF2-40B4-BE49-F238E27FC236}">
                <a16:creationId xmlns:a16="http://schemas.microsoft.com/office/drawing/2014/main" id="{ABCE147C-8F25-7880-442B-2E15B47E3FA9}"/>
              </a:ext>
            </a:extLst>
          </p:cNvPr>
          <p:cNvSpPr txBox="1">
            <a:spLocks/>
          </p:cNvSpPr>
          <p:nvPr>
            <p:custDataLst>
              <p:tags r:id="rId18"/>
            </p:custDataLst>
          </p:nvPr>
        </p:nvSpPr>
        <p:spPr bwMode="gray">
          <a:xfrm>
            <a:off x="415925" y="2925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5E6A0C6-D5CF-414B-9A19-880E7E00E427}" type="datetime'''''''''''6''''''''''''''''''''0'''''''''''">
              <a:rPr lang="en-US" altLang="en-US" sz="1000" smtClean="0">
                <a:effectLst/>
              </a:rPr>
              <a:pPr marL="0" indent="0" algn="r">
                <a:spcBef>
                  <a:spcPct val="0"/>
                </a:spcBef>
                <a:spcAft>
                  <a:spcPct val="0"/>
                </a:spcAft>
                <a:buNone/>
              </a:pPr>
              <a:t>60</a:t>
            </a:fld>
            <a:endParaRPr lang="en-US" sz="1000"/>
          </a:p>
        </p:txBody>
      </p:sp>
      <p:sp>
        <p:nvSpPr>
          <p:cNvPr id="1401" name="Text Placeholder 10">
            <a:extLst>
              <a:ext uri="{FF2B5EF4-FFF2-40B4-BE49-F238E27FC236}">
                <a16:creationId xmlns:a16="http://schemas.microsoft.com/office/drawing/2014/main" id="{C3229113-82EC-A525-7B5B-DC7E46D8DC41}"/>
              </a:ext>
            </a:extLst>
          </p:cNvPr>
          <p:cNvSpPr txBox="1">
            <a:spLocks/>
          </p:cNvSpPr>
          <p:nvPr>
            <p:custDataLst>
              <p:tags r:id="rId19"/>
            </p:custDataLst>
          </p:nvPr>
        </p:nvSpPr>
        <p:spPr bwMode="gray">
          <a:xfrm>
            <a:off x="415925" y="26130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E583EFE-73E7-4B94-8155-8178C55FFAC6}" type="datetime'''''''''''''''''''''''''''''''''7''''''''''''0'''">
              <a:rPr lang="en-US" altLang="en-US" sz="1000" smtClean="0">
                <a:effectLst/>
              </a:rPr>
              <a:pPr marL="0" indent="0" algn="r">
                <a:spcBef>
                  <a:spcPct val="0"/>
                </a:spcBef>
                <a:spcAft>
                  <a:spcPct val="0"/>
                </a:spcAft>
                <a:buNone/>
              </a:pPr>
              <a:t>70</a:t>
            </a:fld>
            <a:endParaRPr lang="en-US" sz="1000"/>
          </a:p>
        </p:txBody>
      </p:sp>
      <p:sp>
        <p:nvSpPr>
          <p:cNvPr id="1458" name="Text Placeholder 10">
            <a:extLst>
              <a:ext uri="{FF2B5EF4-FFF2-40B4-BE49-F238E27FC236}">
                <a16:creationId xmlns:a16="http://schemas.microsoft.com/office/drawing/2014/main" id="{22F92E2E-5E48-5947-9FC6-97F818EC9E8D}"/>
              </a:ext>
            </a:extLst>
          </p:cNvPr>
          <p:cNvSpPr txBox="1">
            <a:spLocks/>
          </p:cNvSpPr>
          <p:nvPr>
            <p:custDataLst>
              <p:tags r:id="rId20"/>
            </p:custDataLst>
          </p:nvPr>
        </p:nvSpPr>
        <p:spPr bwMode="gray">
          <a:xfrm>
            <a:off x="415925" y="23002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0D2A3E0-24E0-4EE2-AA1B-57DCAADB6FA7}" type="datetime'''''''''''''''''''8''''''''''''''''0'''''''''">
              <a:rPr lang="en-US" altLang="en-US" sz="1000" smtClean="0">
                <a:effectLst/>
              </a:rPr>
              <a:pPr marL="0" indent="0" algn="r">
                <a:spcBef>
                  <a:spcPct val="0"/>
                </a:spcBef>
                <a:spcAft>
                  <a:spcPct val="0"/>
                </a:spcAft>
                <a:buNone/>
              </a:pPr>
              <a:t>80</a:t>
            </a:fld>
            <a:endParaRPr lang="en-US" sz="1000"/>
          </a:p>
        </p:txBody>
      </p:sp>
      <p:sp>
        <p:nvSpPr>
          <p:cNvPr id="1394" name="Text Placeholder 10">
            <a:extLst>
              <a:ext uri="{FF2B5EF4-FFF2-40B4-BE49-F238E27FC236}">
                <a16:creationId xmlns:a16="http://schemas.microsoft.com/office/drawing/2014/main" id="{EDA188B7-0CA5-9CAD-A649-7D515037E776}"/>
              </a:ext>
            </a:extLst>
          </p:cNvPr>
          <p:cNvSpPr txBox="1">
            <a:spLocks/>
          </p:cNvSpPr>
          <p:nvPr>
            <p:custDataLst>
              <p:tags r:id="rId21"/>
            </p:custDataLst>
          </p:nvPr>
        </p:nvSpPr>
        <p:spPr bwMode="gray">
          <a:xfrm>
            <a:off x="485775" y="48037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4AB82BC-0CE2-4756-B6A2-1F830796DF14}" type="datetime'''''''''0'''''''''''''''''''''''''">
              <a:rPr lang="en-US" altLang="en-US" sz="1000" smtClean="0">
                <a:effectLst/>
              </a:rPr>
              <a:pPr marL="0" indent="0" algn="r">
                <a:spcBef>
                  <a:spcPct val="0"/>
                </a:spcBef>
                <a:spcAft>
                  <a:spcPct val="0"/>
                </a:spcAft>
                <a:buNone/>
              </a:pPr>
              <a:t>0</a:t>
            </a:fld>
            <a:endParaRPr lang="en-US" sz="1000"/>
          </a:p>
        </p:txBody>
      </p:sp>
      <p:sp>
        <p:nvSpPr>
          <p:cNvPr id="1807" name="Text Placeholder 10">
            <a:extLst>
              <a:ext uri="{FF2B5EF4-FFF2-40B4-BE49-F238E27FC236}">
                <a16:creationId xmlns:a16="http://schemas.microsoft.com/office/drawing/2014/main" id="{943B7E02-5F67-C8F4-5C30-5D3A79B59DE6}"/>
              </a:ext>
            </a:extLst>
          </p:cNvPr>
          <p:cNvSpPr txBox="1">
            <a:spLocks/>
          </p:cNvSpPr>
          <p:nvPr>
            <p:custDataLst>
              <p:tags r:id="rId22"/>
            </p:custDataLst>
          </p:nvPr>
        </p:nvSpPr>
        <p:spPr bwMode="gray">
          <a:xfrm>
            <a:off x="415925" y="19875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94735A9-F836-4D19-A3A3-2C85C88D74F0}" type="datetime'''''''''''''''''''''''''''''''9''0'''''''">
              <a:rPr lang="en-US" altLang="en-US" sz="1000" smtClean="0">
                <a:effectLst/>
              </a:rPr>
              <a:pPr marL="0" indent="0" algn="r">
                <a:spcBef>
                  <a:spcPct val="0"/>
                </a:spcBef>
                <a:spcAft>
                  <a:spcPct val="0"/>
                </a:spcAft>
                <a:buNone/>
              </a:pPr>
              <a:t>90</a:t>
            </a:fld>
            <a:endParaRPr lang="en-US" sz="1000"/>
          </a:p>
        </p:txBody>
      </p:sp>
      <p:cxnSp>
        <p:nvCxnSpPr>
          <p:cNvPr id="1631" name="Straight Connector 1630">
            <a:extLst>
              <a:ext uri="{FF2B5EF4-FFF2-40B4-BE49-F238E27FC236}">
                <a16:creationId xmlns:a16="http://schemas.microsoft.com/office/drawing/2014/main" id="{16B2FF86-E6BD-C6C2-D732-EB4480FBAEB4}"/>
              </a:ext>
            </a:extLst>
          </p:cNvPr>
          <p:cNvCxnSpPr>
            <a:cxnSpLocks/>
          </p:cNvCxnSpPr>
          <p:nvPr>
            <p:custDataLst>
              <p:tags r:id="rId23"/>
            </p:custDataLst>
          </p:nvPr>
        </p:nvCxnSpPr>
        <p:spPr bwMode="auto">
          <a:xfrm flipV="1">
            <a:off x="881063" y="2247900"/>
            <a:ext cx="963613" cy="57943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39" name="Straight Connector 1638">
            <a:extLst>
              <a:ext uri="{FF2B5EF4-FFF2-40B4-BE49-F238E27FC236}">
                <a16:creationId xmlns:a16="http://schemas.microsoft.com/office/drawing/2014/main" id="{13200B7F-2584-0E79-7E2E-B444E86924E9}"/>
              </a:ext>
            </a:extLst>
          </p:cNvPr>
          <p:cNvCxnSpPr>
            <a:cxnSpLocks/>
          </p:cNvCxnSpPr>
          <p:nvPr>
            <p:custDataLst>
              <p:tags r:id="rId24"/>
            </p:custDataLst>
          </p:nvPr>
        </p:nvCxnSpPr>
        <p:spPr bwMode="auto">
          <a:xfrm flipV="1">
            <a:off x="2808288" y="1947863"/>
            <a:ext cx="963613" cy="5476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58" name="Straight Connector 1657">
            <a:extLst>
              <a:ext uri="{FF2B5EF4-FFF2-40B4-BE49-F238E27FC236}">
                <a16:creationId xmlns:a16="http://schemas.microsoft.com/office/drawing/2014/main" id="{036AC7A7-BC74-B57E-9C68-A472E691F93E}"/>
              </a:ext>
            </a:extLst>
          </p:cNvPr>
          <p:cNvCxnSpPr>
            <a:cxnSpLocks/>
          </p:cNvCxnSpPr>
          <p:nvPr>
            <p:custDataLst>
              <p:tags r:id="rId25"/>
            </p:custDataLst>
          </p:nvPr>
        </p:nvCxnSpPr>
        <p:spPr bwMode="auto">
          <a:xfrm flipV="1">
            <a:off x="4733925" y="2527300"/>
            <a:ext cx="963613" cy="8890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68" name="Straight Connector 1667">
            <a:extLst>
              <a:ext uri="{FF2B5EF4-FFF2-40B4-BE49-F238E27FC236}">
                <a16:creationId xmlns:a16="http://schemas.microsoft.com/office/drawing/2014/main" id="{1C072A19-5183-F747-7088-23D380476D01}"/>
              </a:ext>
            </a:extLst>
          </p:cNvPr>
          <p:cNvCxnSpPr>
            <a:cxnSpLocks/>
          </p:cNvCxnSpPr>
          <p:nvPr>
            <p:custDataLst>
              <p:tags r:id="rId26"/>
            </p:custDataLst>
          </p:nvPr>
        </p:nvCxnSpPr>
        <p:spPr bwMode="auto">
          <a:xfrm flipV="1">
            <a:off x="6661150" y="3260725"/>
            <a:ext cx="963613" cy="7635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78" name="Straight Connector 1677">
            <a:extLst>
              <a:ext uri="{FF2B5EF4-FFF2-40B4-BE49-F238E27FC236}">
                <a16:creationId xmlns:a16="http://schemas.microsoft.com/office/drawing/2014/main" id="{9692883B-CBE2-D854-0C5A-5E44B57A81CB}"/>
              </a:ext>
            </a:extLst>
          </p:cNvPr>
          <p:cNvCxnSpPr>
            <a:cxnSpLocks/>
          </p:cNvCxnSpPr>
          <p:nvPr>
            <p:custDataLst>
              <p:tags r:id="rId27"/>
            </p:custDataLst>
          </p:nvPr>
        </p:nvCxnSpPr>
        <p:spPr bwMode="auto">
          <a:xfrm flipV="1">
            <a:off x="8588375" y="4040188"/>
            <a:ext cx="963613" cy="1285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30" name="Text Placeholder 10">
            <a:extLst>
              <a:ext uri="{FF2B5EF4-FFF2-40B4-BE49-F238E27FC236}">
                <a16:creationId xmlns:a16="http://schemas.microsoft.com/office/drawing/2014/main" id="{10B3FF18-638E-87CA-7790-E006A845ACC6}"/>
              </a:ext>
            </a:extLst>
          </p:cNvPr>
          <p:cNvSpPr txBox="1">
            <a:spLocks/>
          </p:cNvSpPr>
          <p:nvPr>
            <p:custDataLst>
              <p:tags r:id="rId28"/>
            </p:custDataLst>
          </p:nvPr>
        </p:nvSpPr>
        <p:spPr bwMode="auto">
          <a:xfrm>
            <a:off x="3625850"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1A375E1-55AB-4732-8BB2-7082F2B1749C}" type="datetime'''''''''''''''2''''''0''2''''''''''2'''''''''''">
              <a:rPr lang="en-US" altLang="en-US" sz="1000" smtClean="0"/>
              <a:pPr marL="0" indent="0" algn="ctr">
                <a:spcBef>
                  <a:spcPct val="0"/>
                </a:spcBef>
                <a:spcAft>
                  <a:spcPct val="0"/>
                </a:spcAft>
                <a:buNone/>
              </a:pPr>
              <a:t>2022</a:t>
            </a:fld>
            <a:endParaRPr lang="en-US" sz="1000"/>
          </a:p>
        </p:txBody>
      </p:sp>
      <p:sp>
        <p:nvSpPr>
          <p:cNvPr id="1851" name="Text Placeholder 10">
            <a:extLst>
              <a:ext uri="{FF2B5EF4-FFF2-40B4-BE49-F238E27FC236}">
                <a16:creationId xmlns:a16="http://schemas.microsoft.com/office/drawing/2014/main" id="{6E0E1ABE-840D-6E0C-75CB-B150AED443F3}"/>
              </a:ext>
            </a:extLst>
          </p:cNvPr>
          <p:cNvSpPr txBox="1">
            <a:spLocks/>
          </p:cNvSpPr>
          <p:nvPr>
            <p:custDataLst>
              <p:tags r:id="rId29"/>
            </p:custDataLst>
          </p:nvPr>
        </p:nvSpPr>
        <p:spPr bwMode="gray">
          <a:xfrm>
            <a:off x="4681538" y="4025900"/>
            <a:ext cx="1047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87E907C-2977-4583-8E53-F03220766ACD}" type="datetime'2'''''''''''''''''''''">
              <a:rPr lang="en-US" altLang="en-US" sz="1000" smtClean="0">
                <a:solidFill>
                  <a:schemeClr val="bg1"/>
                </a:solidFill>
                <a:effectLst/>
              </a:rPr>
              <a:pPr marL="0" indent="0" algn="ctr">
                <a:spcBef>
                  <a:spcPct val="0"/>
                </a:spcBef>
                <a:spcAft>
                  <a:spcPct val="0"/>
                </a:spcAft>
                <a:buNone/>
              </a:pPr>
              <a:t>2</a:t>
            </a:fld>
            <a:endParaRPr lang="en-US" sz="1000">
              <a:solidFill>
                <a:schemeClr val="bg1"/>
              </a:solidFill>
            </a:endParaRPr>
          </a:p>
        </p:txBody>
      </p:sp>
      <p:sp>
        <p:nvSpPr>
          <p:cNvPr id="1132" name="Text Placeholder 10">
            <a:extLst>
              <a:ext uri="{FF2B5EF4-FFF2-40B4-BE49-F238E27FC236}">
                <a16:creationId xmlns:a16="http://schemas.microsoft.com/office/drawing/2014/main" id="{05B7A6CD-F754-A5E9-5052-94C857D7B1BC}"/>
              </a:ext>
            </a:extLst>
          </p:cNvPr>
          <p:cNvSpPr txBox="1">
            <a:spLocks/>
          </p:cNvSpPr>
          <p:nvPr>
            <p:custDataLst>
              <p:tags r:id="rId30"/>
            </p:custDataLst>
          </p:nvPr>
        </p:nvSpPr>
        <p:spPr bwMode="auto">
          <a:xfrm>
            <a:off x="4587875"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9E9692B-5292-47DF-BE49-AF5BE14C08C6}" type="datetime'1''''''''9''''''''7''''''''0'''''''''''''''''''''''''">
              <a:rPr lang="en-US" altLang="en-US" sz="1000" smtClean="0"/>
              <a:pPr marL="0" indent="0" algn="ctr">
                <a:spcBef>
                  <a:spcPct val="0"/>
                </a:spcBef>
                <a:spcAft>
                  <a:spcPct val="0"/>
                </a:spcAft>
                <a:buNone/>
              </a:pPr>
              <a:t>1970</a:t>
            </a:fld>
            <a:endParaRPr lang="en-US" sz="1000"/>
          </a:p>
        </p:txBody>
      </p:sp>
      <p:sp>
        <p:nvSpPr>
          <p:cNvPr id="1852" name="Text Placeholder 10">
            <a:extLst>
              <a:ext uri="{FF2B5EF4-FFF2-40B4-BE49-F238E27FC236}">
                <a16:creationId xmlns:a16="http://schemas.microsoft.com/office/drawing/2014/main" id="{73A27870-825F-632A-E718-DF766AE6135A}"/>
              </a:ext>
            </a:extLst>
          </p:cNvPr>
          <p:cNvSpPr txBox="1">
            <a:spLocks/>
          </p:cNvSpPr>
          <p:nvPr>
            <p:custDataLst>
              <p:tags r:id="rId31"/>
            </p:custDataLst>
          </p:nvPr>
        </p:nvSpPr>
        <p:spPr bwMode="gray">
          <a:xfrm>
            <a:off x="5164138" y="3652838"/>
            <a:ext cx="1047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314AD57-24C3-492D-8B00-0EDED90044DF}" type="datetime'''''''''''''''''''''2'''''''''''''''''''''''''''">
              <a:rPr lang="en-US" altLang="en-US" sz="1000" smtClean="0">
                <a:solidFill>
                  <a:schemeClr val="bg1"/>
                </a:solidFill>
                <a:effectLst/>
              </a:rPr>
              <a:pPr marL="0" indent="0" algn="ctr">
                <a:spcBef>
                  <a:spcPct val="0"/>
                </a:spcBef>
                <a:spcAft>
                  <a:spcPct val="0"/>
                </a:spcAft>
                <a:buNone/>
              </a:pPr>
              <a:t>2</a:t>
            </a:fld>
            <a:endParaRPr lang="en-US" sz="1000">
              <a:solidFill>
                <a:schemeClr val="bg1"/>
              </a:solidFill>
            </a:endParaRPr>
          </a:p>
        </p:txBody>
      </p:sp>
      <p:sp>
        <p:nvSpPr>
          <p:cNvPr id="1133" name="Text Placeholder 10">
            <a:extLst>
              <a:ext uri="{FF2B5EF4-FFF2-40B4-BE49-F238E27FC236}">
                <a16:creationId xmlns:a16="http://schemas.microsoft.com/office/drawing/2014/main" id="{0F54F7DA-AAAC-59F6-6ED4-F8F41752AF0B}"/>
              </a:ext>
            </a:extLst>
          </p:cNvPr>
          <p:cNvSpPr txBox="1">
            <a:spLocks/>
          </p:cNvSpPr>
          <p:nvPr>
            <p:custDataLst>
              <p:tags r:id="rId32"/>
            </p:custDataLst>
          </p:nvPr>
        </p:nvSpPr>
        <p:spPr bwMode="auto">
          <a:xfrm>
            <a:off x="5070475"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5635E3F-21FD-47DB-9DF9-FEFD1E595DDF}" type="datetime'''''''''''''''''''2''''''0''''''0''0'''''''''''''''''">
              <a:rPr lang="en-US" altLang="en-US" sz="1000" smtClean="0"/>
              <a:pPr marL="0" indent="0" algn="ctr">
                <a:spcBef>
                  <a:spcPct val="0"/>
                </a:spcBef>
                <a:spcAft>
                  <a:spcPct val="0"/>
                </a:spcAft>
                <a:buNone/>
              </a:pPr>
              <a:t>2000</a:t>
            </a:fld>
            <a:endParaRPr lang="en-US" sz="1000"/>
          </a:p>
        </p:txBody>
      </p:sp>
      <p:sp>
        <p:nvSpPr>
          <p:cNvPr id="1853" name="Text Placeholder 10">
            <a:extLst>
              <a:ext uri="{FF2B5EF4-FFF2-40B4-BE49-F238E27FC236}">
                <a16:creationId xmlns:a16="http://schemas.microsoft.com/office/drawing/2014/main" id="{7C1CE40B-AF7E-72FC-D258-C7750147B689}"/>
              </a:ext>
            </a:extLst>
          </p:cNvPr>
          <p:cNvSpPr txBox="1">
            <a:spLocks/>
          </p:cNvSpPr>
          <p:nvPr>
            <p:custDataLst>
              <p:tags r:id="rId33"/>
            </p:custDataLst>
          </p:nvPr>
        </p:nvSpPr>
        <p:spPr bwMode="gray">
          <a:xfrm>
            <a:off x="5645150" y="3146425"/>
            <a:ext cx="1047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72AADA0-BDCB-4CBA-8080-28E363A4C8A0}" type="datetime'''''''''''''''''''''''3'''''''''''">
              <a:rPr lang="en-US" altLang="en-US" sz="1000" smtClean="0">
                <a:solidFill>
                  <a:schemeClr val="bg1"/>
                </a:solidFill>
                <a:effectLst/>
              </a:rPr>
              <a:pPr marL="0" indent="0" algn="ctr">
                <a:spcBef>
                  <a:spcPct val="0"/>
                </a:spcBef>
                <a:spcAft>
                  <a:spcPct val="0"/>
                </a:spcAft>
                <a:buNone/>
              </a:pPr>
              <a:t>3</a:t>
            </a:fld>
            <a:endParaRPr lang="en-US" sz="1000">
              <a:solidFill>
                <a:schemeClr val="bg1"/>
              </a:solidFill>
            </a:endParaRPr>
          </a:p>
        </p:txBody>
      </p:sp>
      <p:sp>
        <p:nvSpPr>
          <p:cNvPr id="1134" name="Text Placeholder 10">
            <a:extLst>
              <a:ext uri="{FF2B5EF4-FFF2-40B4-BE49-F238E27FC236}">
                <a16:creationId xmlns:a16="http://schemas.microsoft.com/office/drawing/2014/main" id="{417F2936-C9CB-B49D-2960-02C503F45F18}"/>
              </a:ext>
            </a:extLst>
          </p:cNvPr>
          <p:cNvSpPr txBox="1">
            <a:spLocks/>
          </p:cNvSpPr>
          <p:nvPr>
            <p:custDataLst>
              <p:tags r:id="rId34"/>
            </p:custDataLst>
          </p:nvPr>
        </p:nvSpPr>
        <p:spPr bwMode="auto">
          <a:xfrm>
            <a:off x="5551488"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63D943A-907A-4720-91AA-DCE033B6842F}" type="datetime'''2''''''''''''''''''0''''''''2''2'">
              <a:rPr lang="en-US" altLang="en-US" sz="1000" smtClean="0"/>
              <a:pPr marL="0" indent="0" algn="ctr">
                <a:spcBef>
                  <a:spcPct val="0"/>
                </a:spcBef>
                <a:spcAft>
                  <a:spcPct val="0"/>
                </a:spcAft>
                <a:buNone/>
              </a:pPr>
              <a:t>2022</a:t>
            </a:fld>
            <a:endParaRPr lang="en-US" sz="1000"/>
          </a:p>
        </p:txBody>
      </p:sp>
      <p:sp>
        <p:nvSpPr>
          <p:cNvPr id="1856" name="Text Placeholder 10">
            <a:extLst>
              <a:ext uri="{FF2B5EF4-FFF2-40B4-BE49-F238E27FC236}">
                <a16:creationId xmlns:a16="http://schemas.microsoft.com/office/drawing/2014/main" id="{7EC69B07-27F1-FA51-6C33-3F3BB1E3D9BC}"/>
              </a:ext>
            </a:extLst>
          </p:cNvPr>
          <p:cNvSpPr txBox="1">
            <a:spLocks/>
          </p:cNvSpPr>
          <p:nvPr>
            <p:custDataLst>
              <p:tags r:id="rId35"/>
            </p:custDataLst>
          </p:nvPr>
        </p:nvSpPr>
        <p:spPr bwMode="gray">
          <a:xfrm>
            <a:off x="6608763" y="4760913"/>
            <a:ext cx="104775" cy="1524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582CA14-01B2-4E97-A86C-FB12D4617921}" type="datetime'''''''''''''''''''''''3'''">
              <a:rPr lang="en-US" altLang="en-US" sz="1000" smtClean="0">
                <a:solidFill>
                  <a:schemeClr val="bg1"/>
                </a:solidFill>
                <a:effectLst/>
              </a:rPr>
              <a:pPr marL="0" indent="0" algn="ctr">
                <a:spcBef>
                  <a:spcPct val="0"/>
                </a:spcBef>
                <a:spcAft>
                  <a:spcPct val="0"/>
                </a:spcAft>
                <a:buNone/>
              </a:pPr>
              <a:t>3</a:t>
            </a:fld>
            <a:endParaRPr lang="en-US" sz="1000">
              <a:solidFill>
                <a:schemeClr val="bg1"/>
              </a:solidFill>
            </a:endParaRPr>
          </a:p>
        </p:txBody>
      </p:sp>
      <p:sp>
        <p:nvSpPr>
          <p:cNvPr id="1136" name="Text Placeholder 10">
            <a:extLst>
              <a:ext uri="{FF2B5EF4-FFF2-40B4-BE49-F238E27FC236}">
                <a16:creationId xmlns:a16="http://schemas.microsoft.com/office/drawing/2014/main" id="{43F85E5B-6736-DF8C-B71E-3CA8F822A3F4}"/>
              </a:ext>
            </a:extLst>
          </p:cNvPr>
          <p:cNvSpPr txBox="1">
            <a:spLocks/>
          </p:cNvSpPr>
          <p:nvPr>
            <p:custDataLst>
              <p:tags r:id="rId36"/>
            </p:custDataLst>
          </p:nvPr>
        </p:nvSpPr>
        <p:spPr bwMode="auto">
          <a:xfrm>
            <a:off x="6515100"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EF25B7-A1BA-4505-864D-F191B0A2FBC1}" type="datetime'''''1''''''''''''''''''9''''''''''''''''''''''''''70'''''''''">
              <a:rPr lang="en-US" altLang="en-US" sz="1000" smtClean="0"/>
              <a:pPr marL="0" indent="0" algn="ctr">
                <a:spcBef>
                  <a:spcPct val="0"/>
                </a:spcBef>
                <a:spcAft>
                  <a:spcPct val="0"/>
                </a:spcAft>
                <a:buNone/>
              </a:pPr>
              <a:t>1970</a:t>
            </a:fld>
            <a:endParaRPr lang="en-US" sz="1000"/>
          </a:p>
        </p:txBody>
      </p:sp>
      <p:sp>
        <p:nvSpPr>
          <p:cNvPr id="1137" name="Text Placeholder 10">
            <a:extLst>
              <a:ext uri="{FF2B5EF4-FFF2-40B4-BE49-F238E27FC236}">
                <a16:creationId xmlns:a16="http://schemas.microsoft.com/office/drawing/2014/main" id="{713765FF-D612-8C33-E383-F90BDAD170DC}"/>
              </a:ext>
            </a:extLst>
          </p:cNvPr>
          <p:cNvSpPr txBox="1">
            <a:spLocks/>
          </p:cNvSpPr>
          <p:nvPr>
            <p:custDataLst>
              <p:tags r:id="rId37"/>
            </p:custDataLst>
          </p:nvPr>
        </p:nvSpPr>
        <p:spPr bwMode="auto">
          <a:xfrm>
            <a:off x="6996113"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DE0AB37-87C0-45AC-A40F-A2461BBB2389}" type="datetime'''''''''''2''''''''''''''00''''''''''''''''0'''''''''">
              <a:rPr lang="en-US" altLang="en-US" sz="1000" smtClean="0"/>
              <a:pPr marL="0" indent="0" algn="ctr">
                <a:spcBef>
                  <a:spcPct val="0"/>
                </a:spcBef>
                <a:spcAft>
                  <a:spcPct val="0"/>
                </a:spcAft>
                <a:buNone/>
              </a:pPr>
              <a:t>2000</a:t>
            </a:fld>
            <a:endParaRPr lang="en-US" sz="1000"/>
          </a:p>
        </p:txBody>
      </p:sp>
      <p:sp>
        <p:nvSpPr>
          <p:cNvPr id="1138" name="Text Placeholder 10">
            <a:extLst>
              <a:ext uri="{FF2B5EF4-FFF2-40B4-BE49-F238E27FC236}">
                <a16:creationId xmlns:a16="http://schemas.microsoft.com/office/drawing/2014/main" id="{D4C1C647-5B9A-E71C-06A8-1E4DAC72A101}"/>
              </a:ext>
            </a:extLst>
          </p:cNvPr>
          <p:cNvSpPr txBox="1">
            <a:spLocks/>
          </p:cNvSpPr>
          <p:nvPr>
            <p:custDataLst>
              <p:tags r:id="rId38"/>
            </p:custDataLst>
          </p:nvPr>
        </p:nvSpPr>
        <p:spPr bwMode="auto">
          <a:xfrm>
            <a:off x="7478713"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A767780-D5B6-4AA1-BD18-02E14CD7F741}" type="datetime'''20''''2''''''''2'''''''''''''">
              <a:rPr lang="en-US" altLang="en-US" sz="1000" smtClean="0"/>
              <a:pPr marL="0" indent="0" algn="ctr">
                <a:spcBef>
                  <a:spcPct val="0"/>
                </a:spcBef>
                <a:spcAft>
                  <a:spcPct val="0"/>
                </a:spcAft>
                <a:buNone/>
              </a:pPr>
              <a:t>2022</a:t>
            </a:fld>
            <a:endParaRPr lang="en-US" sz="1000"/>
          </a:p>
        </p:txBody>
      </p:sp>
      <p:sp>
        <p:nvSpPr>
          <p:cNvPr id="1140" name="Text Placeholder 10">
            <a:extLst>
              <a:ext uri="{FF2B5EF4-FFF2-40B4-BE49-F238E27FC236}">
                <a16:creationId xmlns:a16="http://schemas.microsoft.com/office/drawing/2014/main" id="{FB88C4E8-5580-5C41-1093-A6C624B6053E}"/>
              </a:ext>
            </a:extLst>
          </p:cNvPr>
          <p:cNvSpPr txBox="1">
            <a:spLocks/>
          </p:cNvSpPr>
          <p:nvPr>
            <p:custDataLst>
              <p:tags r:id="rId39"/>
            </p:custDataLst>
          </p:nvPr>
        </p:nvSpPr>
        <p:spPr bwMode="auto">
          <a:xfrm>
            <a:off x="8442325"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DD2C18E-6118-446B-A715-15A62C411773}" type="datetime'''1''''''''''''''''''''''''''9''''''''''''''''''''70'''''''''">
              <a:rPr lang="en-US" altLang="en-US" sz="1000" smtClean="0"/>
              <a:pPr marL="0" indent="0" algn="ctr">
                <a:spcBef>
                  <a:spcPct val="0"/>
                </a:spcBef>
                <a:spcAft>
                  <a:spcPct val="0"/>
                </a:spcAft>
                <a:buNone/>
              </a:pPr>
              <a:t>1970</a:t>
            </a:fld>
            <a:endParaRPr lang="en-US" sz="1000"/>
          </a:p>
        </p:txBody>
      </p:sp>
      <p:sp>
        <p:nvSpPr>
          <p:cNvPr id="1141" name="Text Placeholder 10">
            <a:extLst>
              <a:ext uri="{FF2B5EF4-FFF2-40B4-BE49-F238E27FC236}">
                <a16:creationId xmlns:a16="http://schemas.microsoft.com/office/drawing/2014/main" id="{416A488E-6C54-9BAB-F418-92E790C53949}"/>
              </a:ext>
            </a:extLst>
          </p:cNvPr>
          <p:cNvSpPr txBox="1">
            <a:spLocks/>
          </p:cNvSpPr>
          <p:nvPr>
            <p:custDataLst>
              <p:tags r:id="rId40"/>
            </p:custDataLst>
          </p:nvPr>
        </p:nvSpPr>
        <p:spPr bwMode="auto">
          <a:xfrm>
            <a:off x="8923338"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12B0DFF-7673-49C8-B8EA-67277AC2B9A4}" type="datetime'''''''''''''2''''0''''''''''''0''''''''''''''''''''0'''''''">
              <a:rPr lang="en-US" altLang="en-US" sz="1000" smtClean="0"/>
              <a:pPr marL="0" indent="0" algn="ctr">
                <a:spcBef>
                  <a:spcPct val="0"/>
                </a:spcBef>
                <a:spcAft>
                  <a:spcPct val="0"/>
                </a:spcAft>
                <a:buNone/>
              </a:pPr>
              <a:t>2000</a:t>
            </a:fld>
            <a:endParaRPr lang="en-US" sz="1000"/>
          </a:p>
        </p:txBody>
      </p:sp>
      <p:sp>
        <p:nvSpPr>
          <p:cNvPr id="1142" name="Text Placeholder 10">
            <a:extLst>
              <a:ext uri="{FF2B5EF4-FFF2-40B4-BE49-F238E27FC236}">
                <a16:creationId xmlns:a16="http://schemas.microsoft.com/office/drawing/2014/main" id="{C774FE8F-1D07-A48B-FCC5-032DF9668FA9}"/>
              </a:ext>
            </a:extLst>
          </p:cNvPr>
          <p:cNvSpPr txBox="1">
            <a:spLocks/>
          </p:cNvSpPr>
          <p:nvPr>
            <p:custDataLst>
              <p:tags r:id="rId41"/>
            </p:custDataLst>
          </p:nvPr>
        </p:nvSpPr>
        <p:spPr bwMode="auto">
          <a:xfrm>
            <a:off x="9405938"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491B939-C524-4D1F-955F-52B2C388AF84}" type="datetime'''''2''''''''''''''''''0''''''''''''''2''''''''''''''''2'''">
              <a:rPr lang="en-US" altLang="en-US" sz="1000" smtClean="0"/>
              <a:pPr marL="0" indent="0" algn="ctr">
                <a:spcBef>
                  <a:spcPct val="0"/>
                </a:spcBef>
                <a:spcAft>
                  <a:spcPct val="0"/>
                </a:spcAft>
                <a:buNone/>
              </a:pPr>
              <a:t>2022</a:t>
            </a:fld>
            <a:endParaRPr lang="en-US" sz="1000"/>
          </a:p>
        </p:txBody>
      </p:sp>
      <p:sp>
        <p:nvSpPr>
          <p:cNvPr id="1116" name="Text Placeholder 10">
            <a:extLst>
              <a:ext uri="{FF2B5EF4-FFF2-40B4-BE49-F238E27FC236}">
                <a16:creationId xmlns:a16="http://schemas.microsoft.com/office/drawing/2014/main" id="{E99ABF7C-21CF-55CB-305A-3A07DA3BE5A9}"/>
              </a:ext>
            </a:extLst>
          </p:cNvPr>
          <p:cNvSpPr txBox="1">
            <a:spLocks/>
          </p:cNvSpPr>
          <p:nvPr>
            <p:custDataLst>
              <p:tags r:id="rId42"/>
            </p:custDataLst>
          </p:nvPr>
        </p:nvSpPr>
        <p:spPr bwMode="auto">
          <a:xfrm>
            <a:off x="735013"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9FE6E5-634E-486B-A3FE-BB859E14ABBB}" type="datetime'''1''''''''''''9''7''''''''''''''''''''''0'''''''''''">
              <a:rPr lang="en-US" altLang="en-US" sz="1000" smtClean="0"/>
              <a:pPr marL="0" indent="0" algn="ctr">
                <a:spcBef>
                  <a:spcPct val="0"/>
                </a:spcBef>
                <a:spcAft>
                  <a:spcPct val="0"/>
                </a:spcAft>
                <a:buNone/>
              </a:pPr>
              <a:t>1970</a:t>
            </a:fld>
            <a:endParaRPr lang="en-US" sz="1000"/>
          </a:p>
        </p:txBody>
      </p:sp>
      <p:sp>
        <p:nvSpPr>
          <p:cNvPr id="1118" name="Text Placeholder 10">
            <a:extLst>
              <a:ext uri="{FF2B5EF4-FFF2-40B4-BE49-F238E27FC236}">
                <a16:creationId xmlns:a16="http://schemas.microsoft.com/office/drawing/2014/main" id="{7139C145-D83F-96C8-CE91-EDF9158017CC}"/>
              </a:ext>
            </a:extLst>
          </p:cNvPr>
          <p:cNvSpPr txBox="1">
            <a:spLocks/>
          </p:cNvSpPr>
          <p:nvPr>
            <p:custDataLst>
              <p:tags r:id="rId43"/>
            </p:custDataLst>
          </p:nvPr>
        </p:nvSpPr>
        <p:spPr bwMode="auto">
          <a:xfrm>
            <a:off x="1216025"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1988D18-BD12-4C7C-899A-9FB2DEB58785}" type="datetime'''''''''''''''''''''''''2''''''0''''0''''''''''''''''''''0'">
              <a:rPr lang="en-US" altLang="en-US" sz="1000" smtClean="0"/>
              <a:pPr marL="0" indent="0" algn="ctr">
                <a:spcBef>
                  <a:spcPct val="0"/>
                </a:spcBef>
                <a:spcAft>
                  <a:spcPct val="0"/>
                </a:spcAft>
                <a:buNone/>
              </a:pPr>
              <a:t>2000</a:t>
            </a:fld>
            <a:endParaRPr lang="en-US" sz="1000"/>
          </a:p>
        </p:txBody>
      </p:sp>
      <p:sp>
        <p:nvSpPr>
          <p:cNvPr id="1119" name="Text Placeholder 10">
            <a:extLst>
              <a:ext uri="{FF2B5EF4-FFF2-40B4-BE49-F238E27FC236}">
                <a16:creationId xmlns:a16="http://schemas.microsoft.com/office/drawing/2014/main" id="{7266354A-BE2E-281D-DF14-5A57B0492CBA}"/>
              </a:ext>
            </a:extLst>
          </p:cNvPr>
          <p:cNvSpPr txBox="1">
            <a:spLocks/>
          </p:cNvSpPr>
          <p:nvPr>
            <p:custDataLst>
              <p:tags r:id="rId44"/>
            </p:custDataLst>
          </p:nvPr>
        </p:nvSpPr>
        <p:spPr bwMode="auto">
          <a:xfrm>
            <a:off x="1698625"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835A849-BAC7-4C9C-A7A2-D6CF9EA6B157}" type="datetime'''''''2''''0''2''''2'''''''''''''''''''">
              <a:rPr lang="en-US" altLang="en-US" sz="1000" smtClean="0"/>
              <a:pPr marL="0" indent="0" algn="ctr">
                <a:spcBef>
                  <a:spcPct val="0"/>
                </a:spcBef>
                <a:spcAft>
                  <a:spcPct val="0"/>
                </a:spcAft>
                <a:buNone/>
              </a:pPr>
              <a:t>2022</a:t>
            </a:fld>
            <a:endParaRPr lang="en-US" sz="1000"/>
          </a:p>
        </p:txBody>
      </p:sp>
      <p:sp>
        <p:nvSpPr>
          <p:cNvPr id="1850" name="Text Placeholder 10">
            <a:extLst>
              <a:ext uri="{FF2B5EF4-FFF2-40B4-BE49-F238E27FC236}">
                <a16:creationId xmlns:a16="http://schemas.microsoft.com/office/drawing/2014/main" id="{FC6B5C1E-6247-2C2F-E381-E36238676CD7}"/>
              </a:ext>
            </a:extLst>
          </p:cNvPr>
          <p:cNvSpPr txBox="1">
            <a:spLocks/>
          </p:cNvSpPr>
          <p:nvPr>
            <p:custDataLst>
              <p:tags r:id="rId45"/>
            </p:custDataLst>
          </p:nvPr>
        </p:nvSpPr>
        <p:spPr bwMode="gray">
          <a:xfrm>
            <a:off x="2755900" y="2800350"/>
            <a:ext cx="1047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EC1D99D-BB11-487D-8664-1DB40279C483}" type="datetime'''''''''''''3'''''''">
              <a:rPr lang="en-US" altLang="en-US" sz="1000" smtClean="0">
                <a:solidFill>
                  <a:schemeClr val="bg1"/>
                </a:solidFill>
                <a:effectLst/>
              </a:rPr>
              <a:pPr marL="0" indent="0" algn="ctr">
                <a:spcBef>
                  <a:spcPct val="0"/>
                </a:spcBef>
                <a:spcAft>
                  <a:spcPct val="0"/>
                </a:spcAft>
                <a:buNone/>
              </a:pPr>
              <a:t>3</a:t>
            </a:fld>
            <a:endParaRPr lang="en-US" sz="1000">
              <a:solidFill>
                <a:schemeClr val="bg1"/>
              </a:solidFill>
            </a:endParaRPr>
          </a:p>
        </p:txBody>
      </p:sp>
      <p:sp>
        <p:nvSpPr>
          <p:cNvPr id="1128" name="Text Placeholder 10">
            <a:extLst>
              <a:ext uri="{FF2B5EF4-FFF2-40B4-BE49-F238E27FC236}">
                <a16:creationId xmlns:a16="http://schemas.microsoft.com/office/drawing/2014/main" id="{B32BEC59-331D-CF11-CED5-16AC7785D00B}"/>
              </a:ext>
            </a:extLst>
          </p:cNvPr>
          <p:cNvSpPr txBox="1">
            <a:spLocks/>
          </p:cNvSpPr>
          <p:nvPr>
            <p:custDataLst>
              <p:tags r:id="rId46"/>
            </p:custDataLst>
          </p:nvPr>
        </p:nvSpPr>
        <p:spPr bwMode="auto">
          <a:xfrm>
            <a:off x="2662238"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AE0689F-75B9-43F2-9D5E-8D360CC8A5FE}" type="datetime'''''''''''''''''''1''9''7''''''''0'''''''''">
              <a:rPr lang="en-US" altLang="en-US" sz="1000" smtClean="0"/>
              <a:pPr marL="0" indent="0" algn="ctr">
                <a:spcBef>
                  <a:spcPct val="0"/>
                </a:spcBef>
                <a:spcAft>
                  <a:spcPct val="0"/>
                </a:spcAft>
                <a:buNone/>
              </a:pPr>
              <a:t>1970</a:t>
            </a:fld>
            <a:endParaRPr lang="en-US" sz="1000"/>
          </a:p>
        </p:txBody>
      </p:sp>
      <p:sp>
        <p:nvSpPr>
          <p:cNvPr id="1129" name="Text Placeholder 10">
            <a:extLst>
              <a:ext uri="{FF2B5EF4-FFF2-40B4-BE49-F238E27FC236}">
                <a16:creationId xmlns:a16="http://schemas.microsoft.com/office/drawing/2014/main" id="{B5ED72D9-8ED2-163E-DDB4-BA2DB4231A26}"/>
              </a:ext>
            </a:extLst>
          </p:cNvPr>
          <p:cNvSpPr txBox="1">
            <a:spLocks/>
          </p:cNvSpPr>
          <p:nvPr>
            <p:custDataLst>
              <p:tags r:id="rId47"/>
            </p:custDataLst>
          </p:nvPr>
        </p:nvSpPr>
        <p:spPr bwMode="auto">
          <a:xfrm>
            <a:off x="3143250"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35322D-9F27-4DDF-B7AA-DD5D4260C96E}" type="datetime'''''''''''''''''''''''2''''''''''''''''''000'''''''''''">
              <a:rPr lang="en-US" altLang="en-US" sz="1000" smtClean="0"/>
              <a:pPr marL="0" indent="0" algn="ctr">
                <a:spcBef>
                  <a:spcPct val="0"/>
                </a:spcBef>
                <a:spcAft>
                  <a:spcPct val="0"/>
                </a:spcAft>
                <a:buNone/>
              </a:pPr>
              <a:t>2000</a:t>
            </a:fld>
            <a:endParaRPr lang="en-US" sz="1000"/>
          </a:p>
        </p:txBody>
      </p:sp>
      <p:sp>
        <p:nvSpPr>
          <p:cNvPr id="1717" name="Text Placeholder 10">
            <a:extLst>
              <a:ext uri="{FF2B5EF4-FFF2-40B4-BE49-F238E27FC236}">
                <a16:creationId xmlns:a16="http://schemas.microsoft.com/office/drawing/2014/main" id="{0361095D-FEEF-AA5E-F806-1FAB6C63DB77}"/>
              </a:ext>
            </a:extLst>
          </p:cNvPr>
          <p:cNvSpPr txBox="1">
            <a:spLocks/>
          </p:cNvSpPr>
          <p:nvPr>
            <p:custDataLst>
              <p:tags r:id="rId48"/>
            </p:custDataLst>
          </p:nvPr>
        </p:nvSpPr>
        <p:spPr bwMode="gray">
          <a:xfrm>
            <a:off x="1274763" y="27463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B68EAA1-8163-4A7E-8ABE-585B0FCBDE36}" type="datetime'6''''''''''''''''2'''''''''''''''''''''''''''''''''''''''">
              <a:rPr lang="en-US" altLang="en-US" sz="1000" smtClean="0">
                <a:effectLst/>
              </a:rPr>
              <a:pPr marL="0" indent="0" algn="ctr">
                <a:spcBef>
                  <a:spcPct val="0"/>
                </a:spcBef>
                <a:spcAft>
                  <a:spcPct val="0"/>
                </a:spcAft>
                <a:buNone/>
              </a:pPr>
              <a:t>62</a:t>
            </a:fld>
            <a:endParaRPr lang="en-US" sz="1000"/>
          </a:p>
        </p:txBody>
      </p:sp>
      <p:sp>
        <p:nvSpPr>
          <p:cNvPr id="1718" name="Text Placeholder 10">
            <a:extLst>
              <a:ext uri="{FF2B5EF4-FFF2-40B4-BE49-F238E27FC236}">
                <a16:creationId xmlns:a16="http://schemas.microsoft.com/office/drawing/2014/main" id="{2AE8196D-4C4E-A12A-64C9-C42278D135FF}"/>
              </a:ext>
            </a:extLst>
          </p:cNvPr>
          <p:cNvSpPr txBox="1">
            <a:spLocks/>
          </p:cNvSpPr>
          <p:nvPr>
            <p:custDataLst>
              <p:tags r:id="rId49"/>
            </p:custDataLst>
          </p:nvPr>
        </p:nvSpPr>
        <p:spPr bwMode="gray">
          <a:xfrm>
            <a:off x="1757363" y="2444750"/>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E84F15-94C3-4FFF-BD9C-5CC8DC4B036B}" type="datetime'''''''''''''''''''7''2'''''''''''''''''''''''''''''''''''''''">
              <a:rPr lang="en-US" altLang="en-US" sz="1000" smtClean="0">
                <a:effectLst/>
              </a:rPr>
              <a:pPr marL="0" indent="0" algn="ctr">
                <a:spcBef>
                  <a:spcPct val="0"/>
                </a:spcBef>
                <a:spcAft>
                  <a:spcPct val="0"/>
                </a:spcAft>
                <a:buNone/>
              </a:pPr>
              <a:t>72</a:t>
            </a:fld>
            <a:endParaRPr lang="en-US" sz="1000"/>
          </a:p>
        </p:txBody>
      </p:sp>
      <p:sp useBgFill="1">
        <p:nvSpPr>
          <p:cNvPr id="1720" name="Text Placeholder 10">
            <a:extLst>
              <a:ext uri="{FF2B5EF4-FFF2-40B4-BE49-F238E27FC236}">
                <a16:creationId xmlns:a16="http://schemas.microsoft.com/office/drawing/2014/main" id="{49065475-BE62-AE23-4405-801E1BF895B0}"/>
              </a:ext>
            </a:extLst>
          </p:cNvPr>
          <p:cNvSpPr txBox="1">
            <a:spLocks/>
          </p:cNvSpPr>
          <p:nvPr>
            <p:custDataLst>
              <p:tags r:id="rId50"/>
            </p:custDataLst>
          </p:nvPr>
        </p:nvSpPr>
        <p:spPr bwMode="gray">
          <a:xfrm>
            <a:off x="2720975" y="2646363"/>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6976516-2648-4B32-850B-BD8B324D6DB9}" type="datetime'''6''''''''''''''''''''''''6'''''">
              <a:rPr lang="en-US" altLang="en-US" sz="1000" smtClean="0">
                <a:effectLst/>
              </a:rPr>
              <a:pPr marL="0" indent="0" algn="ctr">
                <a:spcBef>
                  <a:spcPct val="0"/>
                </a:spcBef>
                <a:spcAft>
                  <a:spcPct val="0"/>
                </a:spcAft>
                <a:buNone/>
              </a:pPr>
              <a:t>66</a:t>
            </a:fld>
            <a:endParaRPr lang="en-US" sz="1000"/>
          </a:p>
        </p:txBody>
      </p:sp>
      <p:sp>
        <p:nvSpPr>
          <p:cNvPr id="1721" name="Text Placeholder 10">
            <a:extLst>
              <a:ext uri="{FF2B5EF4-FFF2-40B4-BE49-F238E27FC236}">
                <a16:creationId xmlns:a16="http://schemas.microsoft.com/office/drawing/2014/main" id="{A0883403-FE72-3744-6BA9-0B8FDAFDAEAF}"/>
              </a:ext>
            </a:extLst>
          </p:cNvPr>
          <p:cNvSpPr txBox="1">
            <a:spLocks/>
          </p:cNvSpPr>
          <p:nvPr>
            <p:custDataLst>
              <p:tags r:id="rId51"/>
            </p:custDataLst>
          </p:nvPr>
        </p:nvSpPr>
        <p:spPr bwMode="gray">
          <a:xfrm>
            <a:off x="3201988" y="2436813"/>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4E2BAA5-51A5-4551-93D0-AA2ADF4CDB6B}" type="datetime'''''''''''''''''7''''''''''''''''''''''''''2'''">
              <a:rPr lang="en-US" altLang="en-US" sz="1000" smtClean="0">
                <a:effectLst/>
              </a:rPr>
              <a:pPr marL="0" indent="0" algn="ctr">
                <a:spcBef>
                  <a:spcPct val="0"/>
                </a:spcBef>
                <a:spcAft>
                  <a:spcPct val="0"/>
                </a:spcAft>
                <a:buNone/>
              </a:pPr>
              <a:t>72</a:t>
            </a:fld>
            <a:endParaRPr lang="en-US" sz="1000"/>
          </a:p>
        </p:txBody>
      </p:sp>
      <p:sp>
        <p:nvSpPr>
          <p:cNvPr id="1722" name="Text Placeholder 10">
            <a:extLst>
              <a:ext uri="{FF2B5EF4-FFF2-40B4-BE49-F238E27FC236}">
                <a16:creationId xmlns:a16="http://schemas.microsoft.com/office/drawing/2014/main" id="{9720E567-4E15-7EDF-92D9-3F7139221A0B}"/>
              </a:ext>
            </a:extLst>
          </p:cNvPr>
          <p:cNvSpPr txBox="1">
            <a:spLocks/>
          </p:cNvSpPr>
          <p:nvPr>
            <p:custDataLst>
              <p:tags r:id="rId52"/>
            </p:custDataLst>
          </p:nvPr>
        </p:nvSpPr>
        <p:spPr bwMode="gray">
          <a:xfrm>
            <a:off x="3684588" y="20986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A725BC5-D447-47BD-BEF8-B858792BF2DE}" type="datetime'''''''''83'''''''''''''''''''''''">
              <a:rPr lang="en-US" altLang="en-US" sz="1000" smtClean="0">
                <a:effectLst/>
              </a:rPr>
              <a:pPr marL="0" indent="0" algn="ctr">
                <a:spcBef>
                  <a:spcPct val="0"/>
                </a:spcBef>
                <a:spcAft>
                  <a:spcPct val="0"/>
                </a:spcAft>
                <a:buNone/>
              </a:pPr>
              <a:t>83</a:t>
            </a:fld>
            <a:endParaRPr lang="en-US" sz="1000"/>
          </a:p>
        </p:txBody>
      </p:sp>
      <p:sp useBgFill="1">
        <p:nvSpPr>
          <p:cNvPr id="1724" name="Text Placeholder 10">
            <a:extLst>
              <a:ext uri="{FF2B5EF4-FFF2-40B4-BE49-F238E27FC236}">
                <a16:creationId xmlns:a16="http://schemas.microsoft.com/office/drawing/2014/main" id="{A32DB4E2-7E5C-0224-1BD3-9F38A97CE77D}"/>
              </a:ext>
            </a:extLst>
          </p:cNvPr>
          <p:cNvSpPr txBox="1">
            <a:spLocks/>
          </p:cNvSpPr>
          <p:nvPr>
            <p:custDataLst>
              <p:tags r:id="rId53"/>
            </p:custDataLst>
          </p:nvPr>
        </p:nvSpPr>
        <p:spPr bwMode="gray">
          <a:xfrm>
            <a:off x="4646613" y="3873500"/>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C36C459-ED62-45DF-8CEB-331BA3CB5699}" type="datetime'''''''''''2''''''''''''6'''''''''''''">
              <a:rPr lang="en-US" altLang="en-US" sz="1000" smtClean="0">
                <a:effectLst/>
              </a:rPr>
              <a:pPr marL="0" indent="0" algn="ctr">
                <a:spcBef>
                  <a:spcPct val="0"/>
                </a:spcBef>
                <a:spcAft>
                  <a:spcPct val="0"/>
                </a:spcAft>
                <a:buNone/>
              </a:pPr>
              <a:t>26</a:t>
            </a:fld>
            <a:endParaRPr lang="en-US" sz="1000"/>
          </a:p>
        </p:txBody>
      </p:sp>
      <p:sp useBgFill="1">
        <p:nvSpPr>
          <p:cNvPr id="1725" name="Text Placeholder 10">
            <a:extLst>
              <a:ext uri="{FF2B5EF4-FFF2-40B4-BE49-F238E27FC236}">
                <a16:creationId xmlns:a16="http://schemas.microsoft.com/office/drawing/2014/main" id="{B207AE4F-8969-847B-5765-D1A103A932E6}"/>
              </a:ext>
            </a:extLst>
          </p:cNvPr>
          <p:cNvSpPr txBox="1">
            <a:spLocks/>
          </p:cNvSpPr>
          <p:nvPr>
            <p:custDataLst>
              <p:tags r:id="rId54"/>
            </p:custDataLst>
          </p:nvPr>
        </p:nvSpPr>
        <p:spPr bwMode="gray">
          <a:xfrm>
            <a:off x="5129213" y="3500438"/>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087CFC7-1692-4B08-88D1-3EBC8F861D26}" type="datetime'''''''''''''''''''''''3''''''''''8'''''''''''''''''''">
              <a:rPr lang="en-US" altLang="en-US" sz="1000" smtClean="0">
                <a:effectLst/>
              </a:rPr>
              <a:pPr marL="0" indent="0" algn="ctr">
                <a:spcBef>
                  <a:spcPct val="0"/>
                </a:spcBef>
                <a:spcAft>
                  <a:spcPct val="0"/>
                </a:spcAft>
                <a:buNone/>
              </a:pPr>
              <a:t>38</a:t>
            </a:fld>
            <a:endParaRPr lang="en-US" sz="1000"/>
          </a:p>
        </p:txBody>
      </p:sp>
      <p:sp>
        <p:nvSpPr>
          <p:cNvPr id="1716" name="Text Placeholder 10">
            <a:extLst>
              <a:ext uri="{FF2B5EF4-FFF2-40B4-BE49-F238E27FC236}">
                <a16:creationId xmlns:a16="http://schemas.microsoft.com/office/drawing/2014/main" id="{FF208637-964C-5029-9344-F36BDAB70270}"/>
              </a:ext>
            </a:extLst>
          </p:cNvPr>
          <p:cNvSpPr txBox="1">
            <a:spLocks/>
          </p:cNvSpPr>
          <p:nvPr>
            <p:custDataLst>
              <p:tags r:id="rId55"/>
            </p:custDataLst>
          </p:nvPr>
        </p:nvSpPr>
        <p:spPr bwMode="gray">
          <a:xfrm>
            <a:off x="793750" y="3024188"/>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C235478-ACDC-440B-BCA4-151AE70A18F4}" type="datetime'''''''''''''''''''''5''''4'''''''''''''''''''''''''''''">
              <a:rPr lang="en-US" altLang="en-US" sz="1000" smtClean="0">
                <a:effectLst/>
              </a:rPr>
              <a:pPr marL="0" indent="0" algn="ctr">
                <a:spcBef>
                  <a:spcPct val="0"/>
                </a:spcBef>
                <a:spcAft>
                  <a:spcPct val="0"/>
                </a:spcAft>
                <a:buNone/>
              </a:pPr>
              <a:t>54</a:t>
            </a:fld>
            <a:endParaRPr lang="en-US" sz="1000"/>
          </a:p>
        </p:txBody>
      </p:sp>
      <p:sp>
        <p:nvSpPr>
          <p:cNvPr id="1727" name="Text Placeholder 10">
            <a:extLst>
              <a:ext uri="{FF2B5EF4-FFF2-40B4-BE49-F238E27FC236}">
                <a16:creationId xmlns:a16="http://schemas.microsoft.com/office/drawing/2014/main" id="{2AE5B234-4915-0D30-D451-F90E9AA0787A}"/>
              </a:ext>
            </a:extLst>
          </p:cNvPr>
          <p:cNvSpPr txBox="1">
            <a:spLocks/>
          </p:cNvSpPr>
          <p:nvPr>
            <p:custDataLst>
              <p:tags r:id="rId56"/>
            </p:custDataLst>
          </p:nvPr>
        </p:nvSpPr>
        <p:spPr bwMode="gray">
          <a:xfrm>
            <a:off x="6127750" y="4702175"/>
            <a:ext cx="1047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297F730-A7ED-495B-A029-93DEEA362CF7}" type="datetime'''''''''''''''''''''''''''''''''''''''''''''''''''''''''''0'">
              <a:rPr lang="en-US" altLang="en-US" sz="1000" smtClean="0">
                <a:effectLst/>
              </a:rPr>
              <a:pPr marL="0" indent="0" algn="ctr">
                <a:spcBef>
                  <a:spcPct val="0"/>
                </a:spcBef>
                <a:spcAft>
                  <a:spcPct val="0"/>
                </a:spcAft>
                <a:buNone/>
              </a:pPr>
              <a:t>0</a:t>
            </a:fld>
            <a:endParaRPr lang="en-US" sz="1000"/>
          </a:p>
        </p:txBody>
      </p:sp>
      <p:sp useBgFill="1">
        <p:nvSpPr>
          <p:cNvPr id="1728" name="Text Placeholder 10">
            <a:extLst>
              <a:ext uri="{FF2B5EF4-FFF2-40B4-BE49-F238E27FC236}">
                <a16:creationId xmlns:a16="http://schemas.microsoft.com/office/drawing/2014/main" id="{2C15EA1A-F96B-5DEF-2C26-316C45237A06}"/>
              </a:ext>
            </a:extLst>
          </p:cNvPr>
          <p:cNvSpPr txBox="1">
            <a:spLocks/>
          </p:cNvSpPr>
          <p:nvPr>
            <p:custDataLst>
              <p:tags r:id="rId57"/>
            </p:custDataLst>
          </p:nvPr>
        </p:nvSpPr>
        <p:spPr bwMode="gray">
          <a:xfrm>
            <a:off x="6608763" y="4437063"/>
            <a:ext cx="1047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40A6B97-45FA-4081-8848-81F90CC14257}" type="datetime'''''''''''''''''''''''''''''''''''''8'''''''''''''''">
              <a:rPr lang="en-US" altLang="en-US" sz="1000" smtClean="0">
                <a:effectLst/>
              </a:rPr>
              <a:pPr marL="0" indent="0" algn="ctr">
                <a:spcBef>
                  <a:spcPct val="0"/>
                </a:spcBef>
                <a:spcAft>
                  <a:spcPct val="0"/>
                </a:spcAft>
                <a:buNone/>
              </a:pPr>
              <a:t>8</a:t>
            </a:fld>
            <a:endParaRPr lang="en-US" sz="1000"/>
          </a:p>
        </p:txBody>
      </p:sp>
      <p:sp>
        <p:nvSpPr>
          <p:cNvPr id="1729" name="Text Placeholder 10">
            <a:extLst>
              <a:ext uri="{FF2B5EF4-FFF2-40B4-BE49-F238E27FC236}">
                <a16:creationId xmlns:a16="http://schemas.microsoft.com/office/drawing/2014/main" id="{394282CA-EEC1-A437-EE7F-EB5606AB7392}"/>
              </a:ext>
            </a:extLst>
          </p:cNvPr>
          <p:cNvSpPr txBox="1">
            <a:spLocks/>
          </p:cNvSpPr>
          <p:nvPr>
            <p:custDataLst>
              <p:tags r:id="rId58"/>
            </p:custDataLst>
          </p:nvPr>
        </p:nvSpPr>
        <p:spPr bwMode="gray">
          <a:xfrm>
            <a:off x="7054850" y="4090988"/>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BC0F4CE-2F2B-428C-9BAD-471E52E3A737}" type="datetime'''''''''''''''''''2''''''''''''''''''0'''''''''''''''">
              <a:rPr lang="en-US" altLang="en-US" sz="1000" smtClean="0">
                <a:effectLst/>
              </a:rPr>
              <a:pPr marL="0" indent="0" algn="ctr">
                <a:spcBef>
                  <a:spcPct val="0"/>
                </a:spcBef>
                <a:spcAft>
                  <a:spcPct val="0"/>
                </a:spcAft>
                <a:buNone/>
              </a:pPr>
              <a:t>20</a:t>
            </a:fld>
            <a:endParaRPr lang="en-US" sz="1000"/>
          </a:p>
        </p:txBody>
      </p:sp>
      <p:sp>
        <p:nvSpPr>
          <p:cNvPr id="1730" name="Text Placeholder 10">
            <a:extLst>
              <a:ext uri="{FF2B5EF4-FFF2-40B4-BE49-F238E27FC236}">
                <a16:creationId xmlns:a16="http://schemas.microsoft.com/office/drawing/2014/main" id="{494E1CCA-9E3D-63E8-C826-4969B3B2CE55}"/>
              </a:ext>
            </a:extLst>
          </p:cNvPr>
          <p:cNvSpPr txBox="1">
            <a:spLocks/>
          </p:cNvSpPr>
          <p:nvPr>
            <p:custDataLst>
              <p:tags r:id="rId59"/>
            </p:custDataLst>
          </p:nvPr>
        </p:nvSpPr>
        <p:spPr bwMode="gray">
          <a:xfrm>
            <a:off x="7537450" y="36734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1E0DD93-7508-493A-81AA-A46C2E0A87B4}" type="datetime'''''''3''''''''''''''''''''''''''''''''''''''3'''''''''''">
              <a:rPr lang="en-US" altLang="en-US" sz="1000" smtClean="0">
                <a:effectLst/>
              </a:rPr>
              <a:pPr marL="0" indent="0" algn="ctr">
                <a:spcBef>
                  <a:spcPct val="0"/>
                </a:spcBef>
                <a:spcAft>
                  <a:spcPct val="0"/>
                </a:spcAft>
                <a:buNone/>
              </a:pPr>
              <a:t>33</a:t>
            </a:fld>
            <a:endParaRPr lang="en-US" sz="1000"/>
          </a:p>
        </p:txBody>
      </p:sp>
      <p:sp>
        <p:nvSpPr>
          <p:cNvPr id="1732" name="Text Placeholder 10">
            <a:extLst>
              <a:ext uri="{FF2B5EF4-FFF2-40B4-BE49-F238E27FC236}">
                <a16:creationId xmlns:a16="http://schemas.microsoft.com/office/drawing/2014/main" id="{D2A9CA49-C62A-E4B5-5E18-022862E840CE}"/>
              </a:ext>
            </a:extLst>
          </p:cNvPr>
          <p:cNvSpPr txBox="1">
            <a:spLocks/>
          </p:cNvSpPr>
          <p:nvPr>
            <p:custDataLst>
              <p:tags r:id="rId60"/>
            </p:custDataLst>
          </p:nvPr>
        </p:nvSpPr>
        <p:spPr bwMode="gray">
          <a:xfrm>
            <a:off x="8501063" y="43719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DA87229-7E0F-490F-8515-B6414AAF35BC}" type="datetime'''''''''''''''''''''''''''''''''''''''''1''1'''''''''''">
              <a:rPr lang="en-US" altLang="en-US" sz="1000" smtClean="0">
                <a:effectLst/>
              </a:rPr>
              <a:pPr marL="0" indent="0" algn="ctr">
                <a:spcBef>
                  <a:spcPct val="0"/>
                </a:spcBef>
                <a:spcAft>
                  <a:spcPct val="0"/>
                </a:spcAft>
                <a:buNone/>
              </a:pPr>
              <a:t>11</a:t>
            </a:fld>
            <a:endParaRPr lang="en-US" sz="1000"/>
          </a:p>
        </p:txBody>
      </p:sp>
      <p:sp>
        <p:nvSpPr>
          <p:cNvPr id="1733" name="Text Placeholder 10">
            <a:extLst>
              <a:ext uri="{FF2B5EF4-FFF2-40B4-BE49-F238E27FC236}">
                <a16:creationId xmlns:a16="http://schemas.microsoft.com/office/drawing/2014/main" id="{C1C8EDC2-2ABE-736F-7915-8343BC699312}"/>
              </a:ext>
            </a:extLst>
          </p:cNvPr>
          <p:cNvSpPr txBox="1">
            <a:spLocks/>
          </p:cNvSpPr>
          <p:nvPr>
            <p:custDataLst>
              <p:tags r:id="rId61"/>
            </p:custDataLst>
          </p:nvPr>
        </p:nvSpPr>
        <p:spPr bwMode="gray">
          <a:xfrm>
            <a:off x="8982075" y="4313238"/>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AC2E178-9E40-44E8-B163-AA04A716D380}" type="datetime'''''''1''''''2'''''''''''''''''''''''''''''''''''''''''''">
              <a:rPr lang="en-US" altLang="en-US" sz="1000" smtClean="0">
                <a:effectLst/>
              </a:rPr>
              <a:pPr marL="0" indent="0" algn="ctr">
                <a:spcBef>
                  <a:spcPct val="0"/>
                </a:spcBef>
                <a:spcAft>
                  <a:spcPct val="0"/>
                </a:spcAft>
                <a:buNone/>
              </a:pPr>
              <a:t>12</a:t>
            </a:fld>
            <a:endParaRPr lang="en-US" sz="1000"/>
          </a:p>
        </p:txBody>
      </p:sp>
      <p:sp>
        <p:nvSpPr>
          <p:cNvPr id="1734" name="Text Placeholder 10">
            <a:extLst>
              <a:ext uri="{FF2B5EF4-FFF2-40B4-BE49-F238E27FC236}">
                <a16:creationId xmlns:a16="http://schemas.microsoft.com/office/drawing/2014/main" id="{8B889F74-F09C-1EB3-6562-7823F142C5C5}"/>
              </a:ext>
            </a:extLst>
          </p:cNvPr>
          <p:cNvSpPr txBox="1">
            <a:spLocks/>
          </p:cNvSpPr>
          <p:nvPr>
            <p:custDataLst>
              <p:tags r:id="rId62"/>
            </p:custDataLst>
          </p:nvPr>
        </p:nvSpPr>
        <p:spPr bwMode="gray">
          <a:xfrm>
            <a:off x="9464675" y="4243388"/>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150FD64-50EE-447F-8EF3-6B637A6880B2}" type="datetime'''''''''1''''''''5'''''''''''''''''''''''''''''''''''">
              <a:rPr lang="en-US" altLang="en-US" sz="1000" smtClean="0">
                <a:effectLst/>
              </a:rPr>
              <a:pPr marL="0" indent="0" algn="ctr">
                <a:spcBef>
                  <a:spcPct val="0"/>
                </a:spcBef>
                <a:spcAft>
                  <a:spcPct val="0"/>
                </a:spcAft>
                <a:buNone/>
              </a:pPr>
              <a:t>15</a:t>
            </a:fld>
            <a:endParaRPr lang="en-US" sz="1000"/>
          </a:p>
        </p:txBody>
      </p:sp>
      <p:sp>
        <p:nvSpPr>
          <p:cNvPr id="1726" name="Text Placeholder 10">
            <a:extLst>
              <a:ext uri="{FF2B5EF4-FFF2-40B4-BE49-F238E27FC236}">
                <a16:creationId xmlns:a16="http://schemas.microsoft.com/office/drawing/2014/main" id="{4C513E9C-8B6D-A393-1353-6678012C0C4F}"/>
              </a:ext>
            </a:extLst>
          </p:cNvPr>
          <p:cNvSpPr txBox="1">
            <a:spLocks/>
          </p:cNvSpPr>
          <p:nvPr>
            <p:custDataLst>
              <p:tags r:id="rId63"/>
            </p:custDataLst>
          </p:nvPr>
        </p:nvSpPr>
        <p:spPr bwMode="gray">
          <a:xfrm>
            <a:off x="5610225" y="2994025"/>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2A66AAB-922A-4887-A5D0-860CD9EC2CD8}" type="datetime'''''''5''''''4'''''''''''''''''''''''''''''''''''''">
              <a:rPr lang="en-US" altLang="en-US" sz="1000" smtClean="0">
                <a:effectLst/>
              </a:rPr>
              <a:pPr marL="0" indent="0" algn="ctr">
                <a:spcBef>
                  <a:spcPct val="0"/>
                </a:spcBef>
                <a:spcAft>
                  <a:spcPct val="0"/>
                </a:spcAft>
                <a:buNone/>
              </a:pPr>
              <a:t>54</a:t>
            </a:fld>
            <a:endParaRPr lang="en-US" sz="1000"/>
          </a:p>
        </p:txBody>
      </p:sp>
      <p:sp>
        <p:nvSpPr>
          <p:cNvPr id="1630" name="Text Placeholder 10">
            <a:extLst>
              <a:ext uri="{FF2B5EF4-FFF2-40B4-BE49-F238E27FC236}">
                <a16:creationId xmlns:a16="http://schemas.microsoft.com/office/drawing/2014/main" id="{D642AD8C-D2D6-9A9E-9509-1C7EFC7F78E3}"/>
              </a:ext>
            </a:extLst>
          </p:cNvPr>
          <p:cNvSpPr txBox="1">
            <a:spLocks/>
          </p:cNvSpPr>
          <p:nvPr>
            <p:custDataLst>
              <p:tags r:id="rId64"/>
            </p:custDataLst>
          </p:nvPr>
        </p:nvSpPr>
        <p:spPr bwMode="auto">
          <a:xfrm>
            <a:off x="1130300" y="2428875"/>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9E9BB15-AD9F-4025-BDD5-28342162C62C}" type="datetime'''''''''''''''''+3''''5''''''''''''''''''''''''''''''''%'''''">
              <a:rPr lang="en-US" altLang="en-US" sz="1000" b="1" smtClean="0">
                <a:effectLst/>
              </a:rPr>
              <a:pPr marL="0" indent="0" algn="ctr">
                <a:spcBef>
                  <a:spcPct val="0"/>
                </a:spcBef>
                <a:spcAft>
                  <a:spcPct val="0"/>
                </a:spcAft>
                <a:buNone/>
              </a:pPr>
              <a:t>+35%</a:t>
            </a:fld>
            <a:endParaRPr lang="en-US" sz="1000" b="1"/>
          </a:p>
        </p:txBody>
      </p:sp>
      <p:sp>
        <p:nvSpPr>
          <p:cNvPr id="1638" name="Text Placeholder 10">
            <a:extLst>
              <a:ext uri="{FF2B5EF4-FFF2-40B4-BE49-F238E27FC236}">
                <a16:creationId xmlns:a16="http://schemas.microsoft.com/office/drawing/2014/main" id="{C569CE80-B99C-D6EA-59C8-99159FB3608F}"/>
              </a:ext>
            </a:extLst>
          </p:cNvPr>
          <p:cNvSpPr txBox="1">
            <a:spLocks/>
          </p:cNvSpPr>
          <p:nvPr>
            <p:custDataLst>
              <p:tags r:id="rId65"/>
            </p:custDataLst>
          </p:nvPr>
        </p:nvSpPr>
        <p:spPr bwMode="auto">
          <a:xfrm>
            <a:off x="3057525" y="2112963"/>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C5DF4AB-4F9D-48DA-B4CA-724EA3C18704}" type="datetime'''''''+''2''''''''''''''''''''''''7''''''''''''''%'''''''''">
              <a:rPr lang="en-US" altLang="en-US" sz="1000" b="1" smtClean="0">
                <a:effectLst/>
              </a:rPr>
              <a:pPr marL="0" indent="0" algn="ctr">
                <a:spcBef>
                  <a:spcPct val="0"/>
                </a:spcBef>
                <a:spcAft>
                  <a:spcPct val="0"/>
                </a:spcAft>
                <a:buNone/>
              </a:pPr>
              <a:t>+27%</a:t>
            </a:fld>
            <a:endParaRPr lang="en-US" sz="1000" b="1"/>
          </a:p>
        </p:txBody>
      </p:sp>
      <p:sp>
        <p:nvSpPr>
          <p:cNvPr id="1657" name="Text Placeholder 10">
            <a:extLst>
              <a:ext uri="{FF2B5EF4-FFF2-40B4-BE49-F238E27FC236}">
                <a16:creationId xmlns:a16="http://schemas.microsoft.com/office/drawing/2014/main" id="{521C36B9-5C7D-DE60-8F6B-88135F0FDF1F}"/>
              </a:ext>
            </a:extLst>
          </p:cNvPr>
          <p:cNvSpPr txBox="1">
            <a:spLocks/>
          </p:cNvSpPr>
          <p:nvPr>
            <p:custDataLst>
              <p:tags r:id="rId66"/>
            </p:custDataLst>
          </p:nvPr>
        </p:nvSpPr>
        <p:spPr bwMode="auto">
          <a:xfrm>
            <a:off x="4933950" y="2863850"/>
            <a:ext cx="561975"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881D058-0AB4-4FDA-BC8F-7C3E0ABBFD4E}" type="datetime'''''''''''''''''+''''''1''''''1''''''''''''0''''''%'''''">
              <a:rPr lang="en-US" altLang="en-US" sz="1000" b="1" smtClean="0">
                <a:effectLst/>
              </a:rPr>
              <a:pPr marL="0" indent="0" algn="ctr">
                <a:spcBef>
                  <a:spcPct val="0"/>
                </a:spcBef>
                <a:spcAft>
                  <a:spcPct val="0"/>
                </a:spcAft>
                <a:buNone/>
              </a:pPr>
              <a:t>+110%</a:t>
            </a:fld>
            <a:endParaRPr lang="en-US" sz="1000" b="1"/>
          </a:p>
        </p:txBody>
      </p:sp>
      <p:sp>
        <p:nvSpPr>
          <p:cNvPr id="1667" name="Text Placeholder 10">
            <a:extLst>
              <a:ext uri="{FF2B5EF4-FFF2-40B4-BE49-F238E27FC236}">
                <a16:creationId xmlns:a16="http://schemas.microsoft.com/office/drawing/2014/main" id="{14B77BCF-3747-6AEF-76B8-63C5A5782CA0}"/>
              </a:ext>
            </a:extLst>
          </p:cNvPr>
          <p:cNvSpPr txBox="1">
            <a:spLocks/>
          </p:cNvSpPr>
          <p:nvPr>
            <p:custDataLst>
              <p:tags r:id="rId67"/>
            </p:custDataLst>
          </p:nvPr>
        </p:nvSpPr>
        <p:spPr bwMode="auto">
          <a:xfrm>
            <a:off x="6861175" y="3533775"/>
            <a:ext cx="561975"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A61FA65-0A05-4BDE-8357-B8B39B744DB2}" type="datetime'''+''''''''''''''''''''''''''2''''''''''''''''88''%'''">
              <a:rPr lang="en-US" altLang="en-US" sz="1000" b="1" smtClean="0">
                <a:effectLst/>
              </a:rPr>
              <a:pPr marL="0" indent="0" algn="ctr">
                <a:spcBef>
                  <a:spcPct val="0"/>
                </a:spcBef>
                <a:spcAft>
                  <a:spcPct val="0"/>
                </a:spcAft>
                <a:buNone/>
              </a:pPr>
              <a:t>+288%</a:t>
            </a:fld>
            <a:endParaRPr lang="en-US" sz="1000" b="1"/>
          </a:p>
        </p:txBody>
      </p:sp>
      <p:sp>
        <p:nvSpPr>
          <p:cNvPr id="1677" name="Text Placeholder 10">
            <a:extLst>
              <a:ext uri="{FF2B5EF4-FFF2-40B4-BE49-F238E27FC236}">
                <a16:creationId xmlns:a16="http://schemas.microsoft.com/office/drawing/2014/main" id="{879653DF-B9B0-F8F8-F1CC-2ADB4040F521}"/>
              </a:ext>
            </a:extLst>
          </p:cNvPr>
          <p:cNvSpPr txBox="1">
            <a:spLocks/>
          </p:cNvSpPr>
          <p:nvPr>
            <p:custDataLst>
              <p:tags r:id="rId68"/>
            </p:custDataLst>
          </p:nvPr>
        </p:nvSpPr>
        <p:spPr bwMode="auto">
          <a:xfrm>
            <a:off x="8837613" y="3995738"/>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A23A7DB-8299-4BA4-8D46-DFB3BC5FE9E9}" type="datetime'''''''''''''+''3''''''''''9''%'">
              <a:rPr lang="en-US" altLang="en-US" sz="1000" b="1" smtClean="0">
                <a:effectLst/>
              </a:rPr>
              <a:pPr marL="0" indent="0" algn="ctr">
                <a:spcBef>
                  <a:spcPct val="0"/>
                </a:spcBef>
                <a:spcAft>
                  <a:spcPct val="0"/>
                </a:spcAft>
                <a:buNone/>
              </a:pPr>
              <a:t>+39%</a:t>
            </a:fld>
            <a:endParaRPr lang="en-US" sz="1000" b="1"/>
          </a:p>
        </p:txBody>
      </p:sp>
      <p:sp>
        <p:nvSpPr>
          <p:cNvPr id="1802" name="Rectangle 1801">
            <a:extLst>
              <a:ext uri="{FF2B5EF4-FFF2-40B4-BE49-F238E27FC236}">
                <a16:creationId xmlns:a16="http://schemas.microsoft.com/office/drawing/2014/main" id="{204CB06B-1E5B-DC36-6B3C-8605FF86173F}"/>
              </a:ext>
            </a:extLst>
          </p:cNvPr>
          <p:cNvSpPr/>
          <p:nvPr/>
        </p:nvSpPr>
        <p:spPr bwMode="gray">
          <a:xfrm>
            <a:off x="8119441" y="1934617"/>
            <a:ext cx="1673847" cy="119752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 name="Title 3">
            <a:extLst>
              <a:ext uri="{FF2B5EF4-FFF2-40B4-BE49-F238E27FC236}">
                <a16:creationId xmlns:a16="http://schemas.microsoft.com/office/drawing/2014/main" id="{5F6F7288-B9EE-F871-309A-66606CD5D2A7}"/>
              </a:ext>
            </a:extLst>
          </p:cNvPr>
          <p:cNvSpPr>
            <a:spLocks noGrp="1"/>
          </p:cNvSpPr>
          <p:nvPr>
            <p:ph type="title"/>
          </p:nvPr>
        </p:nvSpPr>
        <p:spPr/>
        <p:txBody>
          <a:bodyPr vert="horz">
            <a:noAutofit/>
          </a:bodyPr>
          <a:lstStyle/>
          <a:p>
            <a:r>
              <a:rPr lang="en-US"/>
              <a:t>Income-level increase drives growing animal protein consumption, with highest growth rates in South America and Asia</a:t>
            </a:r>
          </a:p>
        </p:txBody>
      </p:sp>
      <p:sp>
        <p:nvSpPr>
          <p:cNvPr id="2" name="btfpNotesBox292759">
            <a:extLst>
              <a:ext uri="{FF2B5EF4-FFF2-40B4-BE49-F238E27FC236}">
                <a16:creationId xmlns:a16="http://schemas.microsoft.com/office/drawing/2014/main" id="{E2AC3BB7-0A2E-92E5-886D-DED53998CA40}"/>
              </a:ext>
            </a:extLst>
          </p:cNvPr>
          <p:cNvSpPr txBox="1"/>
          <p:nvPr>
            <p:custDataLst>
              <p:tags r:id="rId69"/>
            </p:custDataLst>
          </p:nvPr>
        </p:nvSpPr>
        <p:spPr bwMode="gray">
          <a:xfrm>
            <a:off x="329184" y="6419088"/>
            <a:ext cx="9175179" cy="369332"/>
          </a:xfrm>
          <a:prstGeom prst="rect">
            <a:avLst/>
          </a:prstGeom>
          <a:noFill/>
        </p:spPr>
        <p:txBody>
          <a:bodyPr vert="horz" wrap="square" lIns="0" tIns="0" rIns="0" bIns="0" rtlCol="0" anchor="b">
            <a:spAutoFit/>
          </a:bodyPr>
          <a:lstStyle/>
          <a:p>
            <a:pPr marL="0" indent="0">
              <a:spcBef>
                <a:spcPts val="0"/>
              </a:spcBef>
              <a:buNone/>
            </a:pPr>
            <a:endParaRPr lang="en-US" sz="800">
              <a:solidFill>
                <a:srgbClr val="000000"/>
              </a:solidFill>
            </a:endParaRPr>
          </a:p>
          <a:p>
            <a:pPr marL="0" indent="0">
              <a:spcBef>
                <a:spcPts val="0"/>
              </a:spcBef>
              <a:buNone/>
            </a:pPr>
            <a:r>
              <a:rPr lang="en-US" sz="800">
                <a:solidFill>
                  <a:srgbClr val="000000"/>
                </a:solidFill>
              </a:rPr>
              <a:t>Source: FAOSTAT, </a:t>
            </a:r>
            <a:r>
              <a:rPr lang="en-US" sz="800">
                <a:solidFill>
                  <a:srgbClr val="000000"/>
                </a:solidFill>
                <a:hlinkClick r:id="rId89"/>
              </a:rPr>
              <a:t>Food balances </a:t>
            </a:r>
            <a:r>
              <a:rPr lang="en-US" sz="800">
                <a:solidFill>
                  <a:srgbClr val="000000"/>
                </a:solidFill>
              </a:rPr>
              <a:t>(2024). Credit:</a:t>
            </a:r>
            <a:r>
              <a:rPr lang="en-US" sz="800">
                <a:solidFill>
                  <a:srgbClr val="000000"/>
                </a:solidFill>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solidFill>
                  <a:srgbClr val="000000"/>
                </a:solidFill>
                <a:cs typeface="Arial"/>
              </a:rPr>
              <a:t>,</a:t>
            </a:r>
            <a:r>
              <a:rPr lang="en-US" sz="800">
                <a:latin typeface="Arial"/>
                <a:cs typeface="Arial"/>
              </a:rPr>
              <a:t> Nadine </a:t>
            </a:r>
            <a:r>
              <a:rPr lang="en-US" sz="800" err="1">
                <a:latin typeface="Arial"/>
                <a:cs typeface="Arial"/>
              </a:rPr>
              <a:t>Palmowski</a:t>
            </a:r>
            <a:r>
              <a:rPr lang="en-US" sz="800">
                <a:latin typeface="Arial"/>
                <a:cs typeface="Arial"/>
              </a:rPr>
              <a: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90"/>
              </a:rPr>
              <a:t>Gernot Wagner</a:t>
            </a:r>
            <a:r>
              <a:rPr lang="en-US" sz="800"/>
              <a:t>. </a:t>
            </a:r>
            <a:r>
              <a:rPr lang="en-US" sz="800">
                <a:hlinkClick r:id="rId91"/>
              </a:rPr>
              <a:t>Share with attribution</a:t>
            </a:r>
            <a:r>
              <a:rPr lang="en-US" sz="800"/>
              <a:t>: </a:t>
            </a:r>
            <a:r>
              <a:rPr lang="en-US" sz="800" err="1"/>
              <a:t>Sayn</a:t>
            </a:r>
            <a:r>
              <a:rPr lang="en-US" sz="800"/>
              <a:t>-Wittgenstein </a:t>
            </a:r>
            <a:r>
              <a:rPr lang="en-US" sz="800" i="1"/>
              <a:t>et al., </a:t>
            </a:r>
            <a:r>
              <a:rPr lang="en-US" sz="800"/>
              <a:t>"</a:t>
            </a:r>
            <a:r>
              <a:rPr lang="en-US" sz="800">
                <a:hlinkClick r:id="rId92"/>
              </a:rPr>
              <a:t>Reconsidering Proteins</a:t>
            </a:r>
            <a:r>
              <a:rPr lang="en-US" sz="800"/>
              <a:t>" (6 October 2025).</a:t>
            </a:r>
            <a:endParaRPr lang="en-US" sz="800">
              <a:solidFill>
                <a:srgbClr val="000000"/>
              </a:solidFill>
            </a:endParaRPr>
          </a:p>
        </p:txBody>
      </p:sp>
      <p:sp>
        <p:nvSpPr>
          <p:cNvPr id="7" name="Rectangle 6">
            <a:extLst>
              <a:ext uri="{FF2B5EF4-FFF2-40B4-BE49-F238E27FC236}">
                <a16:creationId xmlns:a16="http://schemas.microsoft.com/office/drawing/2014/main" id="{7E702DC4-3276-BC4F-9CDA-AF2F9056BCBC}"/>
              </a:ext>
            </a:extLst>
          </p:cNvPr>
          <p:cNvSpPr/>
          <p:nvPr/>
        </p:nvSpPr>
        <p:spPr bwMode="gray">
          <a:xfrm>
            <a:off x="393771" y="1517881"/>
            <a:ext cx="8283504" cy="31892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buNone/>
            </a:pPr>
            <a:r>
              <a:rPr lang="en-US" sz="1600" b="1">
                <a:solidFill>
                  <a:schemeClr val="tx1"/>
                </a:solidFill>
              </a:rPr>
              <a:t>Historic animal protein consumption by region from 1970 to 2022 in g/capita/day </a:t>
            </a:r>
            <a:endParaRPr lang="en-US" sz="1600" b="1" i="1">
              <a:solidFill>
                <a:schemeClr val="tx1"/>
              </a:solidFill>
            </a:endParaRPr>
          </a:p>
        </p:txBody>
      </p:sp>
      <p:cxnSp>
        <p:nvCxnSpPr>
          <p:cNvPr id="1077" name="btfpColumnHeaderBoxLine223027">
            <a:extLst>
              <a:ext uri="{FF2B5EF4-FFF2-40B4-BE49-F238E27FC236}">
                <a16:creationId xmlns:a16="http://schemas.microsoft.com/office/drawing/2014/main" id="{A988ED64-9055-D003-9BA1-601600978C81}"/>
              </a:ext>
            </a:extLst>
          </p:cNvPr>
          <p:cNvCxnSpPr>
            <a:cxnSpLocks/>
          </p:cNvCxnSpPr>
          <p:nvPr/>
        </p:nvCxnSpPr>
        <p:spPr bwMode="gray">
          <a:xfrm>
            <a:off x="393771" y="1825078"/>
            <a:ext cx="9402053"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913" name="Rectangle 912">
            <a:extLst>
              <a:ext uri="{FF2B5EF4-FFF2-40B4-BE49-F238E27FC236}">
                <a16:creationId xmlns:a16="http://schemas.microsoft.com/office/drawing/2014/main" id="{FCAAD20D-DB70-4F75-E79A-15746AACE9C4}"/>
              </a:ext>
            </a:extLst>
          </p:cNvPr>
          <p:cNvSpPr/>
          <p:nvPr/>
        </p:nvSpPr>
        <p:spPr bwMode="gray">
          <a:xfrm>
            <a:off x="8191988" y="6059575"/>
            <a:ext cx="1791866" cy="25736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b="1">
                <a:solidFill>
                  <a:schemeClr val="tx1"/>
                </a:solidFill>
              </a:rPr>
              <a:t>Africa</a:t>
            </a:r>
          </a:p>
        </p:txBody>
      </p:sp>
      <p:sp>
        <p:nvSpPr>
          <p:cNvPr id="629" name="Rectangle 628">
            <a:extLst>
              <a:ext uri="{FF2B5EF4-FFF2-40B4-BE49-F238E27FC236}">
                <a16:creationId xmlns:a16="http://schemas.microsoft.com/office/drawing/2014/main" id="{1660D9E0-C0F3-FB54-34DE-323FCFA6D5FD}"/>
              </a:ext>
            </a:extLst>
          </p:cNvPr>
          <p:cNvSpPr/>
          <p:nvPr/>
        </p:nvSpPr>
        <p:spPr bwMode="gray">
          <a:xfrm>
            <a:off x="4525717" y="6056401"/>
            <a:ext cx="1387966" cy="25736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b="1">
                <a:solidFill>
                  <a:schemeClr val="tx1"/>
                </a:solidFill>
              </a:rPr>
              <a:t>South America</a:t>
            </a:r>
          </a:p>
        </p:txBody>
      </p:sp>
      <p:sp>
        <p:nvSpPr>
          <p:cNvPr id="630" name="Rectangle 629">
            <a:extLst>
              <a:ext uri="{FF2B5EF4-FFF2-40B4-BE49-F238E27FC236}">
                <a16:creationId xmlns:a16="http://schemas.microsoft.com/office/drawing/2014/main" id="{ADCF8528-F5E9-F084-46AE-09137ABED288}"/>
              </a:ext>
            </a:extLst>
          </p:cNvPr>
          <p:cNvSpPr/>
          <p:nvPr/>
        </p:nvSpPr>
        <p:spPr bwMode="gray">
          <a:xfrm>
            <a:off x="2363891" y="6056401"/>
            <a:ext cx="1791866" cy="25736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b="1">
                <a:solidFill>
                  <a:schemeClr val="tx1"/>
                </a:solidFill>
              </a:rPr>
              <a:t>United States</a:t>
            </a:r>
          </a:p>
        </p:txBody>
      </p:sp>
      <p:sp>
        <p:nvSpPr>
          <p:cNvPr id="631" name="Rectangle 630">
            <a:extLst>
              <a:ext uri="{FF2B5EF4-FFF2-40B4-BE49-F238E27FC236}">
                <a16:creationId xmlns:a16="http://schemas.microsoft.com/office/drawing/2014/main" id="{032E7F9C-7FAC-BC5C-D260-FC67E21C557F}"/>
              </a:ext>
            </a:extLst>
          </p:cNvPr>
          <p:cNvSpPr/>
          <p:nvPr/>
        </p:nvSpPr>
        <p:spPr bwMode="gray">
          <a:xfrm>
            <a:off x="6236422" y="6056401"/>
            <a:ext cx="1791866" cy="25736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b="1">
                <a:solidFill>
                  <a:schemeClr val="tx1"/>
                </a:solidFill>
              </a:rPr>
              <a:t>Asia</a:t>
            </a:r>
          </a:p>
        </p:txBody>
      </p:sp>
      <p:sp>
        <p:nvSpPr>
          <p:cNvPr id="632" name="Rectangle 631">
            <a:extLst>
              <a:ext uri="{FF2B5EF4-FFF2-40B4-BE49-F238E27FC236}">
                <a16:creationId xmlns:a16="http://schemas.microsoft.com/office/drawing/2014/main" id="{B844294E-22A6-AF8C-2463-A30FD10869A5}"/>
              </a:ext>
            </a:extLst>
          </p:cNvPr>
          <p:cNvSpPr/>
          <p:nvPr/>
        </p:nvSpPr>
        <p:spPr bwMode="gray">
          <a:xfrm>
            <a:off x="515642" y="6056401"/>
            <a:ext cx="1791866" cy="25736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b="1">
                <a:solidFill>
                  <a:schemeClr val="tx1"/>
                </a:solidFill>
              </a:rPr>
              <a:t>Western Europe </a:t>
            </a:r>
          </a:p>
        </p:txBody>
      </p:sp>
      <p:sp>
        <p:nvSpPr>
          <p:cNvPr id="1367" name="Rectangle 1366">
            <a:extLst>
              <a:ext uri="{FF2B5EF4-FFF2-40B4-BE49-F238E27FC236}">
                <a16:creationId xmlns:a16="http://schemas.microsoft.com/office/drawing/2014/main" id="{46F85707-93BE-A390-C3DF-177C71565F4C}"/>
              </a:ext>
            </a:extLst>
          </p:cNvPr>
          <p:cNvSpPr/>
          <p:nvPr>
            <p:custDataLst>
              <p:tags r:id="rId70"/>
            </p:custDataLst>
          </p:nvPr>
        </p:nvSpPr>
        <p:spPr bwMode="auto">
          <a:xfrm>
            <a:off x="8199438" y="2027238"/>
            <a:ext cx="214313" cy="160338"/>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68" name="Rectangle 1367">
            <a:extLst>
              <a:ext uri="{FF2B5EF4-FFF2-40B4-BE49-F238E27FC236}">
                <a16:creationId xmlns:a16="http://schemas.microsoft.com/office/drawing/2014/main" id="{D54BA371-990F-4EDB-6F46-76B7188544D1}"/>
              </a:ext>
            </a:extLst>
          </p:cNvPr>
          <p:cNvSpPr/>
          <p:nvPr>
            <p:custDataLst>
              <p:tags r:id="rId71"/>
            </p:custDataLst>
          </p:nvPr>
        </p:nvSpPr>
        <p:spPr bwMode="auto">
          <a:xfrm>
            <a:off x="8199438" y="2260600"/>
            <a:ext cx="214313" cy="160338"/>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90" name="Rectangle 1389">
            <a:extLst>
              <a:ext uri="{FF2B5EF4-FFF2-40B4-BE49-F238E27FC236}">
                <a16:creationId xmlns:a16="http://schemas.microsoft.com/office/drawing/2014/main" id="{F3E4E8A0-9CDE-D5F3-A341-BDF840A56093}"/>
              </a:ext>
            </a:extLst>
          </p:cNvPr>
          <p:cNvSpPr/>
          <p:nvPr>
            <p:custDataLst>
              <p:tags r:id="rId72"/>
            </p:custDataLst>
          </p:nvPr>
        </p:nvSpPr>
        <p:spPr bwMode="auto">
          <a:xfrm>
            <a:off x="8199438" y="2493963"/>
            <a:ext cx="214313" cy="1603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22" name="Text Placeholder 10">
            <a:extLst>
              <a:ext uri="{FF2B5EF4-FFF2-40B4-BE49-F238E27FC236}">
                <a16:creationId xmlns:a16="http://schemas.microsoft.com/office/drawing/2014/main" id="{0AA42432-AAAD-AEB2-8340-15A1D135819B}"/>
              </a:ext>
            </a:extLst>
          </p:cNvPr>
          <p:cNvSpPr txBox="1">
            <a:spLocks/>
          </p:cNvSpPr>
          <p:nvPr>
            <p:custDataLst>
              <p:tags r:id="rId73"/>
            </p:custDataLst>
          </p:nvPr>
        </p:nvSpPr>
        <p:spPr bwMode="auto">
          <a:xfrm>
            <a:off x="8464550" y="2022475"/>
            <a:ext cx="10398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Fish and seafood</a:t>
            </a:r>
            <a:endParaRPr lang="en-US" sz="1200"/>
          </a:p>
        </p:txBody>
      </p:sp>
      <p:sp>
        <p:nvSpPr>
          <p:cNvPr id="1143" name="Text Placeholder 10">
            <a:extLst>
              <a:ext uri="{FF2B5EF4-FFF2-40B4-BE49-F238E27FC236}">
                <a16:creationId xmlns:a16="http://schemas.microsoft.com/office/drawing/2014/main" id="{46ACDC33-E190-79EB-9053-DA538E1DB9ED}"/>
              </a:ext>
            </a:extLst>
          </p:cNvPr>
          <p:cNvSpPr txBox="1">
            <a:spLocks/>
          </p:cNvSpPr>
          <p:nvPr>
            <p:custDataLst>
              <p:tags r:id="rId74"/>
            </p:custDataLst>
          </p:nvPr>
        </p:nvSpPr>
        <p:spPr bwMode="auto">
          <a:xfrm>
            <a:off x="8464550" y="2255838"/>
            <a:ext cx="887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Dairy and eggs</a:t>
            </a:r>
            <a:endParaRPr lang="en-US" sz="1200"/>
          </a:p>
        </p:txBody>
      </p:sp>
      <p:sp>
        <p:nvSpPr>
          <p:cNvPr id="1384" name="Text Placeholder 10">
            <a:extLst>
              <a:ext uri="{FF2B5EF4-FFF2-40B4-BE49-F238E27FC236}">
                <a16:creationId xmlns:a16="http://schemas.microsoft.com/office/drawing/2014/main" id="{24A67B08-E1BA-2708-A994-CBFE93F3E11E}"/>
              </a:ext>
            </a:extLst>
          </p:cNvPr>
          <p:cNvSpPr txBox="1">
            <a:spLocks/>
          </p:cNvSpPr>
          <p:nvPr>
            <p:custDataLst>
              <p:tags r:id="rId75"/>
            </p:custDataLst>
          </p:nvPr>
        </p:nvSpPr>
        <p:spPr bwMode="auto">
          <a:xfrm>
            <a:off x="8464550" y="2489200"/>
            <a:ext cx="338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2122938-5ADF-4DEF-8EB1-39D52A5A71E1}" type="datetime'''''''''''''''M''''''''''''''''e''''''''''''''''''''a''''t'''">
              <a:rPr lang="en-US" altLang="en-US" sz="1200" smtClean="0"/>
              <a:pPr marL="0" indent="0">
                <a:spcBef>
                  <a:spcPct val="0"/>
                </a:spcBef>
                <a:spcAft>
                  <a:spcPct val="0"/>
                </a:spcAft>
                <a:buNone/>
              </a:pPr>
              <a:t>Meat</a:t>
            </a:fld>
            <a:endParaRPr lang="en-US" sz="1200"/>
          </a:p>
        </p:txBody>
      </p:sp>
      <p:sp>
        <p:nvSpPr>
          <p:cNvPr id="1453" name="TextBox 1452">
            <a:extLst>
              <a:ext uri="{FF2B5EF4-FFF2-40B4-BE49-F238E27FC236}">
                <a16:creationId xmlns:a16="http://schemas.microsoft.com/office/drawing/2014/main" id="{FD41ADFE-8D91-CC51-CDF5-BFCD7155E922}"/>
              </a:ext>
            </a:extLst>
          </p:cNvPr>
          <p:cNvSpPr txBox="1"/>
          <p:nvPr/>
        </p:nvSpPr>
        <p:spPr bwMode="gray">
          <a:xfrm>
            <a:off x="9957921" y="1553634"/>
            <a:ext cx="2068825" cy="4239622"/>
          </a:xfrm>
          <a:prstGeom prst="rect">
            <a:avLst/>
          </a:prstGeom>
          <a:solidFill>
            <a:srgbClr val="E3E8EE"/>
          </a:solidFill>
        </p:spPr>
        <p:txBody>
          <a:bodyPr wrap="square" lIns="137160" tIns="137160" rIns="274320" bIns="137160" rtlCol="0">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spcAft>
                <a:spcPts val="300"/>
              </a:spcAft>
              <a:buFontTx/>
              <a:buNone/>
              <a:defRPr/>
            </a:pPr>
            <a:r>
              <a:rPr lang="en-US" sz="1250" b="1"/>
              <a:t>Observations</a:t>
            </a:r>
          </a:p>
          <a:p>
            <a:pPr marL="171450" indent="-171450">
              <a:spcBef>
                <a:spcPts val="600"/>
              </a:spcBef>
              <a:buFont typeface="Arial" panose="020B0604020202020204" pitchFamily="34" charset="0"/>
              <a:buChar char="•"/>
            </a:pPr>
            <a:r>
              <a:rPr lang="en-US" sz="1050" b="1">
                <a:solidFill>
                  <a:schemeClr val="tx1"/>
                </a:solidFill>
                <a:cs typeface="Arial"/>
              </a:rPr>
              <a:t>Animal protein consumption per capita increased significantly </a:t>
            </a:r>
            <a:r>
              <a:rPr lang="en-US" sz="1050">
                <a:solidFill>
                  <a:schemeClr val="tx1"/>
                </a:solidFill>
                <a:cs typeface="Arial"/>
              </a:rPr>
              <a:t>over the past decades in all continents.</a:t>
            </a:r>
          </a:p>
          <a:p>
            <a:pPr lvl="1">
              <a:defRPr/>
            </a:pPr>
            <a:r>
              <a:rPr lang="en-US" altLang="ja-JP" sz="1000"/>
              <a:t>Highest consumption is in the United States and Western Europe.</a:t>
            </a:r>
          </a:p>
          <a:p>
            <a:pPr lvl="1">
              <a:defRPr/>
            </a:pPr>
            <a:r>
              <a:rPr lang="en-US" altLang="ja-JP" sz="1000"/>
              <a:t>Highest growth rates are in Asia and South America.</a:t>
            </a:r>
          </a:p>
          <a:p>
            <a:pPr marL="171450" indent="-171450">
              <a:spcBef>
                <a:spcPts val="600"/>
              </a:spcBef>
              <a:buFont typeface="Arial" panose="020B0604020202020204" pitchFamily="34" charset="0"/>
              <a:buChar char="•"/>
            </a:pPr>
            <a:r>
              <a:rPr lang="en-US" sz="1050" b="1">
                <a:cs typeface="Arial"/>
              </a:rPr>
              <a:t>Meat consumption has the fastest growth rate among all animal proteins </a:t>
            </a:r>
            <a:r>
              <a:rPr lang="en-US" sz="1050">
                <a:solidFill>
                  <a:schemeClr val="tx1"/>
                </a:solidFill>
                <a:cs typeface="Arial"/>
              </a:rPr>
              <a:t>across all continents.</a:t>
            </a:r>
          </a:p>
          <a:p>
            <a:pPr marL="171450" indent="-171450">
              <a:spcBef>
                <a:spcPts val="600"/>
              </a:spcBef>
              <a:buFont typeface="Arial" panose="020B0604020202020204" pitchFamily="34" charset="0"/>
              <a:buChar char="•"/>
            </a:pPr>
            <a:r>
              <a:rPr lang="en-US" sz="1050" b="1">
                <a:solidFill>
                  <a:schemeClr val="tx1"/>
                </a:solidFill>
                <a:cs typeface="Arial"/>
              </a:rPr>
              <a:t>The trend is expected to continue</a:t>
            </a:r>
            <a:r>
              <a:rPr lang="en-US" sz="1050">
                <a:solidFill>
                  <a:schemeClr val="tx1"/>
                </a:solidFill>
                <a:cs typeface="Arial"/>
              </a:rPr>
              <a:t>, hence </a:t>
            </a:r>
            <a:br>
              <a:rPr lang="en-US" sz="1050">
                <a:solidFill>
                  <a:schemeClr val="tx1"/>
                </a:solidFill>
                <a:cs typeface="Arial"/>
              </a:rPr>
            </a:br>
            <a:r>
              <a:rPr lang="en-US" sz="1050">
                <a:solidFill>
                  <a:schemeClr val="tx1"/>
                </a:solidFill>
                <a:cs typeface="Arial"/>
              </a:rPr>
              <a:t>the importance of decarbonizing livestock.</a:t>
            </a:r>
          </a:p>
        </p:txBody>
      </p:sp>
      <p:grpSp>
        <p:nvGrpSpPr>
          <p:cNvPr id="1905" name="Group 1904">
            <a:extLst>
              <a:ext uri="{FF2B5EF4-FFF2-40B4-BE49-F238E27FC236}">
                <a16:creationId xmlns:a16="http://schemas.microsoft.com/office/drawing/2014/main" id="{6659927A-A489-0630-C521-B78744B62F00}"/>
              </a:ext>
            </a:extLst>
          </p:cNvPr>
          <p:cNvGrpSpPr/>
          <p:nvPr/>
        </p:nvGrpSpPr>
        <p:grpSpPr>
          <a:xfrm>
            <a:off x="8148721" y="2704153"/>
            <a:ext cx="1607432" cy="369332"/>
            <a:chOff x="7919062" y="2635057"/>
            <a:chExt cx="1607432" cy="369332"/>
          </a:xfrm>
        </p:grpSpPr>
        <p:sp>
          <p:nvSpPr>
            <p:cNvPr id="1907" name="btfpNotesBox292759">
              <a:extLst>
                <a:ext uri="{FF2B5EF4-FFF2-40B4-BE49-F238E27FC236}">
                  <a16:creationId xmlns:a16="http://schemas.microsoft.com/office/drawing/2014/main" id="{6B920C68-00AF-E97D-549E-8B3BC9431682}"/>
                </a:ext>
              </a:extLst>
            </p:cNvPr>
            <p:cNvSpPr txBox="1"/>
            <p:nvPr>
              <p:custDataLst>
                <p:tags r:id="rId83"/>
              </p:custDataLst>
            </p:nvPr>
          </p:nvSpPr>
          <p:spPr bwMode="gray">
            <a:xfrm>
              <a:off x="8256588" y="2635057"/>
              <a:ext cx="1269906" cy="369332"/>
            </a:xfrm>
            <a:prstGeom prst="rect">
              <a:avLst/>
            </a:prstGeom>
            <a:noFill/>
          </p:spPr>
          <p:txBody>
            <a:bodyPr vert="horz" wrap="square" lIns="0" tIns="0" rIns="0" bIns="0" rtlCol="0" anchor="b">
              <a:spAutoFit/>
            </a:bodyPr>
            <a:lstStyle/>
            <a:p>
              <a:pPr marL="0" indent="0">
                <a:spcBef>
                  <a:spcPts val="0"/>
                </a:spcBef>
                <a:buNone/>
              </a:pPr>
              <a:r>
                <a:rPr lang="en-US" sz="1200">
                  <a:solidFill>
                    <a:srgbClr val="000000"/>
                  </a:solidFill>
                </a:rPr>
                <a:t>Per-capita change in consumption</a:t>
              </a:r>
            </a:p>
          </p:txBody>
        </p:sp>
        <p:sp>
          <p:nvSpPr>
            <p:cNvPr id="1908" name="Oval 1907">
              <a:extLst>
                <a:ext uri="{FF2B5EF4-FFF2-40B4-BE49-F238E27FC236}">
                  <a16:creationId xmlns:a16="http://schemas.microsoft.com/office/drawing/2014/main" id="{793B8335-CBB2-62DB-7831-668E05AB41C5}"/>
                </a:ext>
              </a:extLst>
            </p:cNvPr>
            <p:cNvSpPr/>
            <p:nvPr/>
          </p:nvSpPr>
          <p:spPr bwMode="gray">
            <a:xfrm>
              <a:off x="7919062" y="2655564"/>
              <a:ext cx="290248" cy="2032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0" indent="0" algn="ctr">
                <a:buNone/>
              </a:pPr>
              <a:r>
                <a:rPr lang="en-US" sz="900" b="1">
                  <a:solidFill>
                    <a:schemeClr val="tx1"/>
                  </a:solidFill>
                </a:rPr>
                <a:t>%</a:t>
              </a:r>
            </a:p>
          </p:txBody>
        </p:sp>
      </p:grpSp>
      <p:graphicFrame>
        <p:nvGraphicFramePr>
          <p:cNvPr id="29" name="Chart 28">
            <a:extLst>
              <a:ext uri="{FF2B5EF4-FFF2-40B4-BE49-F238E27FC236}">
                <a16:creationId xmlns:a16="http://schemas.microsoft.com/office/drawing/2014/main" id="{C6447F33-CAB4-7AE0-9F1A-E6573F618562}"/>
              </a:ext>
            </a:extLst>
          </p:cNvPr>
          <p:cNvGraphicFramePr/>
          <p:nvPr>
            <p:custDataLst>
              <p:tags r:id="rId76"/>
            </p:custDataLst>
            <p:extLst>
              <p:ext uri="{D42A27DB-BD31-4B8C-83A1-F6EECF244321}">
                <p14:modId xmlns:p14="http://schemas.microsoft.com/office/powerpoint/2010/main" val="3193794311"/>
              </p:ext>
            </p:extLst>
          </p:nvPr>
        </p:nvGraphicFramePr>
        <p:xfrm>
          <a:off x="336550" y="5124450"/>
          <a:ext cx="1960563" cy="1157288"/>
        </p:xfrm>
        <a:graphic>
          <a:graphicData uri="http://schemas.openxmlformats.org/drawingml/2006/chart">
            <c:chart xmlns:c="http://schemas.openxmlformats.org/drawingml/2006/chart" xmlns:r="http://schemas.openxmlformats.org/officeDocument/2006/relationships" r:id="rId93"/>
          </a:graphicData>
        </a:graphic>
      </p:graphicFrame>
      <p:graphicFrame>
        <p:nvGraphicFramePr>
          <p:cNvPr id="30" name="Chart 29">
            <a:extLst>
              <a:ext uri="{FF2B5EF4-FFF2-40B4-BE49-F238E27FC236}">
                <a16:creationId xmlns:a16="http://schemas.microsoft.com/office/drawing/2014/main" id="{67C920D3-EFEE-4389-CFD7-5C2B2C971E20}"/>
              </a:ext>
            </a:extLst>
          </p:cNvPr>
          <p:cNvGraphicFramePr/>
          <p:nvPr>
            <p:custDataLst>
              <p:tags r:id="rId77"/>
            </p:custDataLst>
            <p:extLst>
              <p:ext uri="{D42A27DB-BD31-4B8C-83A1-F6EECF244321}">
                <p14:modId xmlns:p14="http://schemas.microsoft.com/office/powerpoint/2010/main" val="1100876939"/>
              </p:ext>
            </p:extLst>
          </p:nvPr>
        </p:nvGraphicFramePr>
        <p:xfrm>
          <a:off x="2241550" y="5124450"/>
          <a:ext cx="1960563" cy="1157288"/>
        </p:xfrm>
        <a:graphic>
          <a:graphicData uri="http://schemas.openxmlformats.org/drawingml/2006/chart">
            <c:chart xmlns:c="http://schemas.openxmlformats.org/drawingml/2006/chart" xmlns:r="http://schemas.openxmlformats.org/officeDocument/2006/relationships" r:id="rId94"/>
          </a:graphicData>
        </a:graphic>
      </p:graphicFrame>
      <p:sp useBgFill="1">
        <p:nvSpPr>
          <p:cNvPr id="1393" name="Text Placeholder 10">
            <a:extLst>
              <a:ext uri="{FF2B5EF4-FFF2-40B4-BE49-F238E27FC236}">
                <a16:creationId xmlns:a16="http://schemas.microsoft.com/office/drawing/2014/main" id="{A7D15C60-E4D2-B368-AB6C-89005A11BD01}"/>
              </a:ext>
            </a:extLst>
          </p:cNvPr>
          <p:cNvSpPr txBox="1">
            <a:spLocks/>
          </p:cNvSpPr>
          <p:nvPr>
            <p:custDataLst>
              <p:tags r:id="rId78"/>
            </p:custDataLst>
          </p:nvPr>
        </p:nvSpPr>
        <p:spPr bwMode="gray">
          <a:xfrm>
            <a:off x="3106738" y="5621338"/>
            <a:ext cx="279400"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B25ADBF-D64D-4132-B7AF-E98F0D115284}" type="datetime'''''''''''''''''''''''''''''''1''''0.''''''''''''''''''''''3'">
              <a:rPr lang="en-US" altLang="en-US" sz="1000" smtClean="0">
                <a:effectLst/>
              </a:rPr>
              <a:pPr marL="0" indent="0" algn="ctr">
                <a:spcBef>
                  <a:spcPct val="0"/>
                </a:spcBef>
                <a:spcAft>
                  <a:spcPct val="0"/>
                </a:spcAft>
                <a:buNone/>
              </a:pPr>
              <a:t>10.3</a:t>
            </a:fld>
            <a:endParaRPr lang="en-US" sz="1000"/>
          </a:p>
        </p:txBody>
      </p:sp>
      <p:graphicFrame>
        <p:nvGraphicFramePr>
          <p:cNvPr id="31" name="Chart 30">
            <a:extLst>
              <a:ext uri="{FF2B5EF4-FFF2-40B4-BE49-F238E27FC236}">
                <a16:creationId xmlns:a16="http://schemas.microsoft.com/office/drawing/2014/main" id="{43F4C5D7-63C6-EB82-1090-731927642F9F}"/>
              </a:ext>
            </a:extLst>
          </p:cNvPr>
          <p:cNvGraphicFramePr/>
          <p:nvPr>
            <p:custDataLst>
              <p:tags r:id="rId79"/>
            </p:custDataLst>
            <p:extLst>
              <p:ext uri="{D42A27DB-BD31-4B8C-83A1-F6EECF244321}">
                <p14:modId xmlns:p14="http://schemas.microsoft.com/office/powerpoint/2010/main" val="3571784861"/>
              </p:ext>
            </p:extLst>
          </p:nvPr>
        </p:nvGraphicFramePr>
        <p:xfrm>
          <a:off x="4368800" y="5124450"/>
          <a:ext cx="1611313" cy="1157288"/>
        </p:xfrm>
        <a:graphic>
          <a:graphicData uri="http://schemas.openxmlformats.org/drawingml/2006/chart">
            <c:chart xmlns:c="http://schemas.openxmlformats.org/drawingml/2006/chart" xmlns:r="http://schemas.openxmlformats.org/officeDocument/2006/relationships" r:id="rId95"/>
          </a:graphicData>
        </a:graphic>
      </p:graphicFrame>
      <p:graphicFrame>
        <p:nvGraphicFramePr>
          <p:cNvPr id="32" name="Chart 31">
            <a:extLst>
              <a:ext uri="{FF2B5EF4-FFF2-40B4-BE49-F238E27FC236}">
                <a16:creationId xmlns:a16="http://schemas.microsoft.com/office/drawing/2014/main" id="{E17E566F-8799-8105-79D6-AE858E12F486}"/>
              </a:ext>
            </a:extLst>
          </p:cNvPr>
          <p:cNvGraphicFramePr/>
          <p:nvPr>
            <p:custDataLst>
              <p:tags r:id="rId80"/>
            </p:custDataLst>
            <p:extLst>
              <p:ext uri="{D42A27DB-BD31-4B8C-83A1-F6EECF244321}">
                <p14:modId xmlns:p14="http://schemas.microsoft.com/office/powerpoint/2010/main" val="1445954526"/>
              </p:ext>
            </p:extLst>
          </p:nvPr>
        </p:nvGraphicFramePr>
        <p:xfrm>
          <a:off x="6165850" y="5124450"/>
          <a:ext cx="1960563" cy="1157288"/>
        </p:xfrm>
        <a:graphic>
          <a:graphicData uri="http://schemas.openxmlformats.org/drawingml/2006/chart">
            <c:chart xmlns:c="http://schemas.openxmlformats.org/drawingml/2006/chart" xmlns:r="http://schemas.openxmlformats.org/officeDocument/2006/relationships" r:id="rId96"/>
          </a:graphicData>
        </a:graphic>
      </p:graphicFrame>
      <p:sp useBgFill="1">
        <p:nvSpPr>
          <p:cNvPr id="1831" name="Text Placeholder 10">
            <a:extLst>
              <a:ext uri="{FF2B5EF4-FFF2-40B4-BE49-F238E27FC236}">
                <a16:creationId xmlns:a16="http://schemas.microsoft.com/office/drawing/2014/main" id="{26352D87-DEAE-E735-0305-89720595CEA1}"/>
              </a:ext>
            </a:extLst>
          </p:cNvPr>
          <p:cNvSpPr txBox="1">
            <a:spLocks/>
          </p:cNvSpPr>
          <p:nvPr>
            <p:custDataLst>
              <p:tags r:id="rId81"/>
            </p:custDataLst>
          </p:nvPr>
        </p:nvSpPr>
        <p:spPr bwMode="gray">
          <a:xfrm>
            <a:off x="7031038" y="5662613"/>
            <a:ext cx="279400"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9579C97-2D31-4C11-B68A-EA857D4303BE}" type="datetime'1''''''''''8''.''''6'''''''''''''''''''''''''">
              <a:rPr lang="en-US" altLang="en-US" sz="1000" smtClean="0">
                <a:effectLst/>
              </a:rPr>
              <a:pPr marL="0" indent="0" algn="ctr">
                <a:spcBef>
                  <a:spcPct val="0"/>
                </a:spcBef>
                <a:spcAft>
                  <a:spcPct val="0"/>
                </a:spcAft>
                <a:buNone/>
              </a:pPr>
              <a:t>18.6</a:t>
            </a:fld>
            <a:endParaRPr lang="en-US" sz="1000"/>
          </a:p>
        </p:txBody>
      </p:sp>
      <p:graphicFrame>
        <p:nvGraphicFramePr>
          <p:cNvPr id="33" name="Chart 32">
            <a:extLst>
              <a:ext uri="{FF2B5EF4-FFF2-40B4-BE49-F238E27FC236}">
                <a16:creationId xmlns:a16="http://schemas.microsoft.com/office/drawing/2014/main" id="{A11D07FC-8B0C-A2E9-E926-FB99AD5C830A}"/>
              </a:ext>
            </a:extLst>
          </p:cNvPr>
          <p:cNvGraphicFramePr/>
          <p:nvPr>
            <p:custDataLst>
              <p:tags r:id="rId82"/>
            </p:custDataLst>
            <p:extLst>
              <p:ext uri="{D42A27DB-BD31-4B8C-83A1-F6EECF244321}">
                <p14:modId xmlns:p14="http://schemas.microsoft.com/office/powerpoint/2010/main" val="1273820643"/>
              </p:ext>
            </p:extLst>
          </p:nvPr>
        </p:nvGraphicFramePr>
        <p:xfrm>
          <a:off x="8108950" y="5124450"/>
          <a:ext cx="1960563" cy="1157288"/>
        </p:xfrm>
        <a:graphic>
          <a:graphicData uri="http://schemas.openxmlformats.org/drawingml/2006/chart">
            <c:chart xmlns:c="http://schemas.openxmlformats.org/drawingml/2006/chart" xmlns:r="http://schemas.openxmlformats.org/officeDocument/2006/relationships" r:id="rId97"/>
          </a:graphicData>
        </a:graphic>
      </p:graphicFrame>
      <p:sp>
        <p:nvSpPr>
          <p:cNvPr id="1843" name="TextBox 1842">
            <a:extLst>
              <a:ext uri="{FF2B5EF4-FFF2-40B4-BE49-F238E27FC236}">
                <a16:creationId xmlns:a16="http://schemas.microsoft.com/office/drawing/2014/main" id="{B1C90A4C-749F-D7CD-E2B5-3F6270D23CAA}"/>
              </a:ext>
            </a:extLst>
          </p:cNvPr>
          <p:cNvSpPr txBox="1"/>
          <p:nvPr/>
        </p:nvSpPr>
        <p:spPr bwMode="gray">
          <a:xfrm>
            <a:off x="57449" y="5022639"/>
            <a:ext cx="800219" cy="1079329"/>
          </a:xfrm>
          <a:prstGeom prst="rect">
            <a:avLst/>
          </a:prstGeom>
          <a:noFill/>
        </p:spPr>
        <p:txBody>
          <a:bodyPr vert="vert270" wrap="square" lIns="137160" tIns="137160" rIns="274320" bIns="137160" rtlCol="0">
            <a:spAutoFit/>
          </a:bodyPr>
          <a:lstStyle/>
          <a:p>
            <a:pPr marL="0" indent="0" algn="l">
              <a:spcBef>
                <a:spcPts val="600"/>
              </a:spcBef>
              <a:spcAft>
                <a:spcPts val="600"/>
              </a:spcAft>
              <a:buNone/>
            </a:pPr>
            <a:r>
              <a:rPr lang="en-US" sz="1250"/>
              <a:t>GDP in </a:t>
            </a:r>
            <a:br>
              <a:rPr lang="en-US" sz="1250"/>
            </a:br>
            <a:r>
              <a:rPr lang="en-US" sz="1250"/>
              <a:t>$ trillions</a:t>
            </a:r>
          </a:p>
        </p:txBody>
      </p:sp>
      <p:sp>
        <p:nvSpPr>
          <p:cNvPr id="99" name="Pentagon 98">
            <a:extLst>
              <a:ext uri="{FF2B5EF4-FFF2-40B4-BE49-F238E27FC236}">
                <a16:creationId xmlns:a16="http://schemas.microsoft.com/office/drawing/2014/main" id="{E0F52994-D38D-2513-E401-FBF355E80DC2}"/>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
        <p:nvSpPr>
          <p:cNvPr id="100" name="Chevron 99">
            <a:extLst>
              <a:ext uri="{FF2B5EF4-FFF2-40B4-BE49-F238E27FC236}">
                <a16:creationId xmlns:a16="http://schemas.microsoft.com/office/drawing/2014/main" id="{F09CFE85-817F-FBB4-8334-7EB90BCC721A}"/>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Diets</a:t>
            </a:r>
          </a:p>
        </p:txBody>
      </p:sp>
    </p:spTree>
    <p:custDataLst>
      <p:tags r:id="rId1"/>
    </p:custDataLst>
    <p:extLst>
      <p:ext uri="{BB962C8B-B14F-4D97-AF65-F5344CB8AC3E}">
        <p14:creationId xmlns:p14="http://schemas.microsoft.com/office/powerpoint/2010/main" val="834040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5376B-BE3C-7A19-B146-A1AFD1ABDE2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08ACD99-DDC3-832D-44E9-591979671CA0}"/>
              </a:ext>
            </a:extLst>
          </p:cNvPr>
          <p:cNvGraphicFramePr>
            <a:graphicFrameLocks/>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9" imgW="7772400" imgH="10058400" progId="TCLayout.ActiveDocument.1">
                  <p:embed/>
                </p:oleObj>
              </mc:Choice>
              <mc:Fallback>
                <p:oleObj name="think-cell Slide" r:id="rId49" imgW="7772400" imgH="10058400" progId="TCLayout.ActiveDocument.1">
                  <p:embed/>
                  <p:pic>
                    <p:nvPicPr>
                      <p:cNvPr id="4" name="think-cell data - do not delete" hidden="1">
                        <a:extLst>
                          <a:ext uri="{FF2B5EF4-FFF2-40B4-BE49-F238E27FC236}">
                            <a16:creationId xmlns:a16="http://schemas.microsoft.com/office/drawing/2014/main" id="{A08ACD99-DDC3-832D-44E9-591979671CA0}"/>
                          </a:ext>
                        </a:extLst>
                      </p:cNvPr>
                      <p:cNvPicPr/>
                      <p:nvPr/>
                    </p:nvPicPr>
                    <p:blipFill>
                      <a:blip r:embed="rId50"/>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27650398-AD1C-271A-4326-AF88A58FC5E9}"/>
              </a:ext>
            </a:extLst>
          </p:cNvPr>
          <p:cNvSpPr txBox="1">
            <a:spLocks/>
          </p:cNvSpPr>
          <p:nvPr/>
        </p:nvSpPr>
        <p:spPr>
          <a:xfrm>
            <a:off x="329184" y="528500"/>
            <a:ext cx="11570542"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a:t>Variations in meat production and consumption across regions highlight the need for tailored sustainable protein strategies</a:t>
            </a:r>
          </a:p>
        </p:txBody>
      </p:sp>
      <p:graphicFrame>
        <p:nvGraphicFramePr>
          <p:cNvPr id="2764" name="Chart 2763">
            <a:extLst>
              <a:ext uri="{FF2B5EF4-FFF2-40B4-BE49-F238E27FC236}">
                <a16:creationId xmlns:a16="http://schemas.microsoft.com/office/drawing/2014/main" id="{4E6E0397-2074-251C-5DC4-637385AD749A}"/>
              </a:ext>
            </a:extLst>
          </p:cNvPr>
          <p:cNvGraphicFramePr/>
          <p:nvPr>
            <p:custDataLst>
              <p:tags r:id="rId2"/>
            </p:custDataLst>
          </p:nvPr>
        </p:nvGraphicFramePr>
        <p:xfrm>
          <a:off x="58738" y="2063750"/>
          <a:ext cx="4279900" cy="3856038"/>
        </p:xfrm>
        <a:graphic>
          <a:graphicData uri="http://schemas.openxmlformats.org/drawingml/2006/chart">
            <c:chart xmlns:c="http://schemas.openxmlformats.org/drawingml/2006/chart" xmlns:r="http://schemas.openxmlformats.org/officeDocument/2006/relationships" r:id="rId51"/>
          </a:graphicData>
        </a:graphic>
      </p:graphicFrame>
      <p:cxnSp>
        <p:nvCxnSpPr>
          <p:cNvPr id="1689" name="Straight Connector 1688">
            <a:extLst>
              <a:ext uri="{FF2B5EF4-FFF2-40B4-BE49-F238E27FC236}">
                <a16:creationId xmlns:a16="http://schemas.microsoft.com/office/drawing/2014/main" id="{396B5FE1-0D43-7C14-6DCD-6EC472EADA5E}"/>
              </a:ext>
            </a:extLst>
          </p:cNvPr>
          <p:cNvCxnSpPr>
            <a:cxnSpLocks/>
          </p:cNvCxnSpPr>
          <p:nvPr>
            <p:custDataLst>
              <p:tags r:id="rId3"/>
            </p:custDataLst>
          </p:nvPr>
        </p:nvCxnSpPr>
        <p:spPr bwMode="auto">
          <a:xfrm>
            <a:off x="638176" y="3911600"/>
            <a:ext cx="276225" cy="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07" name="Straight Connector 1706">
            <a:extLst>
              <a:ext uri="{FF2B5EF4-FFF2-40B4-BE49-F238E27FC236}">
                <a16:creationId xmlns:a16="http://schemas.microsoft.com/office/drawing/2014/main" id="{E8571A8D-40E1-EA4F-9CD8-F059CB375495}"/>
              </a:ext>
            </a:extLst>
          </p:cNvPr>
          <p:cNvCxnSpPr>
            <a:cxnSpLocks/>
          </p:cNvCxnSpPr>
          <p:nvPr>
            <p:custDataLst>
              <p:tags r:id="rId4"/>
            </p:custDataLst>
          </p:nvPr>
        </p:nvCxnSpPr>
        <p:spPr bwMode="auto">
          <a:xfrm>
            <a:off x="1050926" y="4832350"/>
            <a:ext cx="276225" cy="317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17" name="Straight Connector 1716">
            <a:extLst>
              <a:ext uri="{FF2B5EF4-FFF2-40B4-BE49-F238E27FC236}">
                <a16:creationId xmlns:a16="http://schemas.microsoft.com/office/drawing/2014/main" id="{3F4EAC52-17EB-3D41-5ABF-919947D1DD19}"/>
              </a:ext>
            </a:extLst>
          </p:cNvPr>
          <p:cNvCxnSpPr/>
          <p:nvPr>
            <p:custDataLst>
              <p:tags r:id="rId5"/>
            </p:custDataLst>
          </p:nvPr>
        </p:nvCxnSpPr>
        <p:spPr bwMode="auto">
          <a:xfrm>
            <a:off x="1465263" y="3749675"/>
            <a:ext cx="274638" cy="127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73" name="Straight Connector 1772">
            <a:extLst>
              <a:ext uri="{FF2B5EF4-FFF2-40B4-BE49-F238E27FC236}">
                <a16:creationId xmlns:a16="http://schemas.microsoft.com/office/drawing/2014/main" id="{CB7523B3-95A8-19BE-9D7E-6EFAC1232140}"/>
              </a:ext>
            </a:extLst>
          </p:cNvPr>
          <p:cNvCxnSpPr>
            <a:cxnSpLocks/>
          </p:cNvCxnSpPr>
          <p:nvPr>
            <p:custDataLst>
              <p:tags r:id="rId6"/>
            </p:custDataLst>
          </p:nvPr>
        </p:nvCxnSpPr>
        <p:spPr bwMode="auto">
          <a:xfrm flipV="1">
            <a:off x="1878013" y="5118100"/>
            <a:ext cx="276225" cy="793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85" name="Straight Connector 1784">
            <a:extLst>
              <a:ext uri="{FF2B5EF4-FFF2-40B4-BE49-F238E27FC236}">
                <a16:creationId xmlns:a16="http://schemas.microsoft.com/office/drawing/2014/main" id="{3A4CD48B-C991-A30E-2195-E3FE48D93196}"/>
              </a:ext>
            </a:extLst>
          </p:cNvPr>
          <p:cNvCxnSpPr/>
          <p:nvPr>
            <p:custDataLst>
              <p:tags r:id="rId7"/>
            </p:custDataLst>
          </p:nvPr>
        </p:nvCxnSpPr>
        <p:spPr bwMode="auto">
          <a:xfrm>
            <a:off x="2292350" y="2135188"/>
            <a:ext cx="274638" cy="7302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97" name="Straight Connector 1796">
            <a:extLst>
              <a:ext uri="{FF2B5EF4-FFF2-40B4-BE49-F238E27FC236}">
                <a16:creationId xmlns:a16="http://schemas.microsoft.com/office/drawing/2014/main" id="{D47D0AA0-C869-3489-7802-38A627CE8CA3}"/>
              </a:ext>
            </a:extLst>
          </p:cNvPr>
          <p:cNvCxnSpPr>
            <a:cxnSpLocks/>
          </p:cNvCxnSpPr>
          <p:nvPr>
            <p:custDataLst>
              <p:tags r:id="rId8"/>
            </p:custDataLst>
          </p:nvPr>
        </p:nvCxnSpPr>
        <p:spPr bwMode="auto">
          <a:xfrm flipV="1">
            <a:off x="2705100" y="2713038"/>
            <a:ext cx="274638" cy="4191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07" name="Straight Connector 1806">
            <a:extLst>
              <a:ext uri="{FF2B5EF4-FFF2-40B4-BE49-F238E27FC236}">
                <a16:creationId xmlns:a16="http://schemas.microsoft.com/office/drawing/2014/main" id="{67FAFF08-7A0F-9C35-518C-E46C5AA89F6E}"/>
              </a:ext>
            </a:extLst>
          </p:cNvPr>
          <p:cNvCxnSpPr>
            <a:cxnSpLocks/>
          </p:cNvCxnSpPr>
          <p:nvPr>
            <p:custDataLst>
              <p:tags r:id="rId9"/>
            </p:custDataLst>
          </p:nvPr>
        </p:nvCxnSpPr>
        <p:spPr bwMode="auto">
          <a:xfrm flipV="1">
            <a:off x="3117851" y="5295900"/>
            <a:ext cx="276225" cy="365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45" name="Straight Connector 1844">
            <a:extLst>
              <a:ext uri="{FF2B5EF4-FFF2-40B4-BE49-F238E27FC236}">
                <a16:creationId xmlns:a16="http://schemas.microsoft.com/office/drawing/2014/main" id="{13D3651F-09D6-3F0A-1295-B767F5683A1D}"/>
              </a:ext>
            </a:extLst>
          </p:cNvPr>
          <p:cNvCxnSpPr>
            <a:cxnSpLocks/>
          </p:cNvCxnSpPr>
          <p:nvPr>
            <p:custDataLst>
              <p:tags r:id="rId10"/>
            </p:custDataLst>
          </p:nvPr>
        </p:nvCxnSpPr>
        <p:spPr bwMode="auto">
          <a:xfrm flipV="1">
            <a:off x="3532188" y="5411788"/>
            <a:ext cx="274638" cy="269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91" name="Straight Connector 1890">
            <a:extLst>
              <a:ext uri="{FF2B5EF4-FFF2-40B4-BE49-F238E27FC236}">
                <a16:creationId xmlns:a16="http://schemas.microsoft.com/office/drawing/2014/main" id="{8CA3DCD7-DF7B-A3E1-9DCC-80231F929F09}"/>
              </a:ext>
            </a:extLst>
          </p:cNvPr>
          <p:cNvCxnSpPr>
            <a:cxnSpLocks/>
          </p:cNvCxnSpPr>
          <p:nvPr>
            <p:custDataLst>
              <p:tags r:id="rId11"/>
            </p:custDataLst>
          </p:nvPr>
        </p:nvCxnSpPr>
        <p:spPr bwMode="auto">
          <a:xfrm flipV="1">
            <a:off x="3944938" y="4718050"/>
            <a:ext cx="276225" cy="6667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688" name="Text Placeholder 10">
            <a:extLst>
              <a:ext uri="{FF2B5EF4-FFF2-40B4-BE49-F238E27FC236}">
                <a16:creationId xmlns:a16="http://schemas.microsoft.com/office/drawing/2014/main" id="{99E0470C-ACF3-DFF6-D19D-A8EC0CD9D7DF}"/>
              </a:ext>
            </a:extLst>
          </p:cNvPr>
          <p:cNvSpPr txBox="1">
            <a:spLocks/>
          </p:cNvSpPr>
          <p:nvPr>
            <p:custDataLst>
              <p:tags r:id="rId12"/>
            </p:custDataLst>
          </p:nvPr>
        </p:nvSpPr>
        <p:spPr bwMode="auto">
          <a:xfrm>
            <a:off x="671513" y="3825875"/>
            <a:ext cx="20955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A33AEB9-7735-4674-94FF-77371B1A8C4A}" type="datetime'''''''''''''''''''''''''''''''''''''''0''''''''''''''''''''%'">
              <a:rPr lang="en-GB" altLang="en-US" sz="800" b="1" smtClean="0">
                <a:effectLst/>
              </a:rPr>
              <a:pPr marL="0" indent="0" algn="ctr">
                <a:spcBef>
                  <a:spcPct val="0"/>
                </a:spcBef>
                <a:spcAft>
                  <a:spcPct val="0"/>
                </a:spcAft>
                <a:buNone/>
              </a:pPr>
              <a:t>0%</a:t>
            </a:fld>
            <a:endParaRPr lang="en-GB" sz="800" b="1"/>
          </a:p>
        </p:txBody>
      </p:sp>
      <p:sp>
        <p:nvSpPr>
          <p:cNvPr id="1706" name="Text Placeholder 10">
            <a:extLst>
              <a:ext uri="{FF2B5EF4-FFF2-40B4-BE49-F238E27FC236}">
                <a16:creationId xmlns:a16="http://schemas.microsoft.com/office/drawing/2014/main" id="{5658A8BB-1A42-2025-67EB-AC9AE9DBC550}"/>
              </a:ext>
            </a:extLst>
          </p:cNvPr>
          <p:cNvSpPr txBox="1">
            <a:spLocks/>
          </p:cNvSpPr>
          <p:nvPr>
            <p:custDataLst>
              <p:tags r:id="rId13"/>
            </p:custDataLst>
          </p:nvPr>
        </p:nvSpPr>
        <p:spPr bwMode="auto">
          <a:xfrm>
            <a:off x="1060450" y="4762500"/>
            <a:ext cx="257175"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A159A69-1E54-4F84-9C51-E99FE4BA327B}" type="datetime'-1''''''%'''''''''''''''''''''''''''''''">
              <a:rPr lang="en-GB" altLang="en-US" sz="800" b="1" smtClean="0">
                <a:effectLst/>
              </a:rPr>
              <a:pPr marL="0" indent="0" algn="ctr">
                <a:spcBef>
                  <a:spcPct val="0"/>
                </a:spcBef>
                <a:spcAft>
                  <a:spcPct val="0"/>
                </a:spcAft>
                <a:buNone/>
              </a:pPr>
              <a:t>-1%</a:t>
            </a:fld>
            <a:endParaRPr lang="en-GB" sz="800" b="1"/>
          </a:p>
        </p:txBody>
      </p:sp>
      <p:sp>
        <p:nvSpPr>
          <p:cNvPr id="1716" name="Text Placeholder 10">
            <a:extLst>
              <a:ext uri="{FF2B5EF4-FFF2-40B4-BE49-F238E27FC236}">
                <a16:creationId xmlns:a16="http://schemas.microsoft.com/office/drawing/2014/main" id="{F3B5C049-D171-80C4-D440-2BD3C6225A31}"/>
              </a:ext>
            </a:extLst>
          </p:cNvPr>
          <p:cNvSpPr txBox="1">
            <a:spLocks/>
          </p:cNvSpPr>
          <p:nvPr>
            <p:custDataLst>
              <p:tags r:id="rId14"/>
            </p:custDataLst>
          </p:nvPr>
        </p:nvSpPr>
        <p:spPr bwMode="auto">
          <a:xfrm>
            <a:off x="1497013" y="3670300"/>
            <a:ext cx="20955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6B69386-6C06-4DF0-AB06-27A3B3A48845}" type="datetime'0''%'''''''''''''''''''''''''''''''''''''''''''">
              <a:rPr lang="en-GB" altLang="en-US" sz="800" b="1" smtClean="0">
                <a:effectLst/>
              </a:rPr>
              <a:pPr marL="0" indent="0" algn="ctr">
                <a:spcBef>
                  <a:spcPct val="0"/>
                </a:spcBef>
                <a:spcAft>
                  <a:spcPct val="0"/>
                </a:spcAft>
                <a:buNone/>
              </a:pPr>
              <a:t>0%</a:t>
            </a:fld>
            <a:endParaRPr lang="en-GB" sz="800" b="1"/>
          </a:p>
        </p:txBody>
      </p:sp>
      <p:sp>
        <p:nvSpPr>
          <p:cNvPr id="1772" name="Text Placeholder 10">
            <a:extLst>
              <a:ext uri="{FF2B5EF4-FFF2-40B4-BE49-F238E27FC236}">
                <a16:creationId xmlns:a16="http://schemas.microsoft.com/office/drawing/2014/main" id="{8EF1CF8E-2585-F599-2024-568713A38A5C}"/>
              </a:ext>
            </a:extLst>
          </p:cNvPr>
          <p:cNvSpPr txBox="1">
            <a:spLocks/>
          </p:cNvSpPr>
          <p:nvPr>
            <p:custDataLst>
              <p:tags r:id="rId15"/>
            </p:custDataLst>
          </p:nvPr>
        </p:nvSpPr>
        <p:spPr bwMode="auto">
          <a:xfrm>
            <a:off x="1911350" y="5035550"/>
            <a:ext cx="20955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4A8C215-5CCE-4356-A1DE-80091DF017BF}" type="datetime'''''''''''''0''''%'''''''''''''''''''''''''''''''''''''''''''">
              <a:rPr lang="en-GB" altLang="en-US" sz="800" b="1" smtClean="0">
                <a:effectLst/>
              </a:rPr>
              <a:pPr marL="0" indent="0" algn="ctr">
                <a:spcBef>
                  <a:spcPct val="0"/>
                </a:spcBef>
                <a:spcAft>
                  <a:spcPct val="0"/>
                </a:spcAft>
                <a:buNone/>
              </a:pPr>
              <a:t>0%</a:t>
            </a:fld>
            <a:endParaRPr lang="en-GB" sz="800" b="1"/>
          </a:p>
        </p:txBody>
      </p:sp>
      <p:sp>
        <p:nvSpPr>
          <p:cNvPr id="1784" name="Text Placeholder 10">
            <a:extLst>
              <a:ext uri="{FF2B5EF4-FFF2-40B4-BE49-F238E27FC236}">
                <a16:creationId xmlns:a16="http://schemas.microsoft.com/office/drawing/2014/main" id="{5C0FB9E3-B53D-E624-49E2-1FB2E5FABBF8}"/>
              </a:ext>
            </a:extLst>
          </p:cNvPr>
          <p:cNvSpPr txBox="1">
            <a:spLocks/>
          </p:cNvSpPr>
          <p:nvPr>
            <p:custDataLst>
              <p:tags r:id="rId16"/>
            </p:custDataLst>
          </p:nvPr>
        </p:nvSpPr>
        <p:spPr bwMode="auto">
          <a:xfrm>
            <a:off x="2300288" y="2085975"/>
            <a:ext cx="257175"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52DE24-03DD-4E6D-A389-226DF2150726}" type="datetime'''''''''-''''''''''''1''''''%'">
              <a:rPr lang="en-GB" altLang="en-US" sz="800" b="1" smtClean="0">
                <a:effectLst/>
              </a:rPr>
              <a:pPr marL="0" indent="0" algn="ctr">
                <a:spcBef>
                  <a:spcPct val="0"/>
                </a:spcBef>
                <a:spcAft>
                  <a:spcPct val="0"/>
                </a:spcAft>
                <a:buNone/>
              </a:pPr>
              <a:t>-1%</a:t>
            </a:fld>
            <a:endParaRPr lang="en-GB" sz="800" b="1"/>
          </a:p>
        </p:txBody>
      </p:sp>
      <p:sp>
        <p:nvSpPr>
          <p:cNvPr id="1796" name="Text Placeholder 10">
            <a:extLst>
              <a:ext uri="{FF2B5EF4-FFF2-40B4-BE49-F238E27FC236}">
                <a16:creationId xmlns:a16="http://schemas.microsoft.com/office/drawing/2014/main" id="{A13D3F23-9D84-D530-B9F6-7B7FB534E28E}"/>
              </a:ext>
            </a:extLst>
          </p:cNvPr>
          <p:cNvSpPr txBox="1">
            <a:spLocks/>
          </p:cNvSpPr>
          <p:nvPr>
            <p:custDataLst>
              <p:tags r:id="rId17"/>
            </p:custDataLst>
          </p:nvPr>
        </p:nvSpPr>
        <p:spPr bwMode="auto">
          <a:xfrm>
            <a:off x="2695575" y="2836863"/>
            <a:ext cx="29210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9A4A4A0-2DFD-4979-BDD6-67CE918623A9}" type="datetime'''''''''''''''''''''''''''''''''''+''''4''''''%'''''''">
              <a:rPr lang="en-GB" altLang="en-US" sz="800" b="1" smtClean="0">
                <a:effectLst/>
              </a:rPr>
              <a:pPr marL="0" indent="0" algn="ctr">
                <a:spcBef>
                  <a:spcPct val="0"/>
                </a:spcBef>
                <a:spcAft>
                  <a:spcPct val="0"/>
                </a:spcAft>
                <a:buNone/>
              </a:pPr>
              <a:t>+4%</a:t>
            </a:fld>
            <a:endParaRPr lang="en-GB" sz="800" b="1"/>
          </a:p>
        </p:txBody>
      </p:sp>
      <p:sp>
        <p:nvSpPr>
          <p:cNvPr id="1806" name="Text Placeholder 10">
            <a:extLst>
              <a:ext uri="{FF2B5EF4-FFF2-40B4-BE49-F238E27FC236}">
                <a16:creationId xmlns:a16="http://schemas.microsoft.com/office/drawing/2014/main" id="{EF240F4A-A784-2E10-0738-F180DCF080B1}"/>
              </a:ext>
            </a:extLst>
          </p:cNvPr>
          <p:cNvSpPr txBox="1">
            <a:spLocks/>
          </p:cNvSpPr>
          <p:nvPr>
            <p:custDataLst>
              <p:tags r:id="rId18"/>
            </p:custDataLst>
          </p:nvPr>
        </p:nvSpPr>
        <p:spPr bwMode="auto">
          <a:xfrm>
            <a:off x="3109913" y="5227638"/>
            <a:ext cx="29210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285CDC4-8820-4C45-89A9-849C34AA0AB0}" type="datetime'''+''''''''''''4''''''''%'''''''''''''''''''''''''''">
              <a:rPr lang="en-GB" altLang="en-US" sz="800" b="1" smtClean="0">
                <a:effectLst/>
              </a:rPr>
              <a:pPr marL="0" indent="0" algn="ctr">
                <a:spcBef>
                  <a:spcPct val="0"/>
                </a:spcBef>
                <a:spcAft>
                  <a:spcPct val="0"/>
                </a:spcAft>
                <a:buNone/>
              </a:pPr>
              <a:t>+4%</a:t>
            </a:fld>
            <a:endParaRPr lang="en-GB" sz="800" b="1"/>
          </a:p>
        </p:txBody>
      </p:sp>
      <p:sp>
        <p:nvSpPr>
          <p:cNvPr id="1844" name="Text Placeholder 10">
            <a:extLst>
              <a:ext uri="{FF2B5EF4-FFF2-40B4-BE49-F238E27FC236}">
                <a16:creationId xmlns:a16="http://schemas.microsoft.com/office/drawing/2014/main" id="{54916E36-86A5-8D69-7213-BC0C23A8C152}"/>
              </a:ext>
            </a:extLst>
          </p:cNvPr>
          <p:cNvSpPr txBox="1">
            <a:spLocks/>
          </p:cNvSpPr>
          <p:nvPr>
            <p:custDataLst>
              <p:tags r:id="rId19"/>
            </p:custDataLst>
          </p:nvPr>
        </p:nvSpPr>
        <p:spPr bwMode="auto">
          <a:xfrm>
            <a:off x="3522663" y="5338763"/>
            <a:ext cx="29210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8899A62-367C-44F3-B7E1-F1420B9F29E5}" type="datetime'''''''''''''''''''''+''''''''''5''''''''%'''''''''">
              <a:rPr lang="en-GB" altLang="en-US" sz="800" b="1" smtClean="0">
                <a:effectLst/>
              </a:rPr>
              <a:pPr marL="0" indent="0" algn="ctr">
                <a:spcBef>
                  <a:spcPct val="0"/>
                </a:spcBef>
                <a:spcAft>
                  <a:spcPct val="0"/>
                </a:spcAft>
                <a:buNone/>
              </a:pPr>
              <a:t>+5%</a:t>
            </a:fld>
            <a:endParaRPr lang="en-GB" sz="800" b="1"/>
          </a:p>
        </p:txBody>
      </p:sp>
      <p:sp>
        <p:nvSpPr>
          <p:cNvPr id="1890" name="Text Placeholder 10">
            <a:extLst>
              <a:ext uri="{FF2B5EF4-FFF2-40B4-BE49-F238E27FC236}">
                <a16:creationId xmlns:a16="http://schemas.microsoft.com/office/drawing/2014/main" id="{57D44104-7E8D-4CF5-4775-5AC6E6A60544}"/>
              </a:ext>
            </a:extLst>
          </p:cNvPr>
          <p:cNvSpPr txBox="1">
            <a:spLocks/>
          </p:cNvSpPr>
          <p:nvPr>
            <p:custDataLst>
              <p:tags r:id="rId20"/>
            </p:custDataLst>
          </p:nvPr>
        </p:nvSpPr>
        <p:spPr bwMode="auto">
          <a:xfrm>
            <a:off x="3937000" y="4665663"/>
            <a:ext cx="29210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BB1DFF0-9086-4DE0-8EE1-85EEE0DFAEB5}" type="datetime'''''''+''2''''''''''''''''''''''''''''%'''''''''''">
              <a:rPr lang="en-GB" altLang="en-US" sz="800" b="1" smtClean="0">
                <a:effectLst/>
              </a:rPr>
              <a:pPr marL="0" indent="0" algn="ctr">
                <a:spcBef>
                  <a:spcPct val="0"/>
                </a:spcBef>
                <a:spcAft>
                  <a:spcPct val="0"/>
                </a:spcAft>
                <a:buNone/>
              </a:pPr>
              <a:t>+2%</a:t>
            </a:fld>
            <a:endParaRPr lang="en-GB" sz="800" b="1"/>
          </a:p>
        </p:txBody>
      </p:sp>
      <p:sp>
        <p:nvSpPr>
          <p:cNvPr id="1437" name="TextBox 1436">
            <a:extLst>
              <a:ext uri="{FF2B5EF4-FFF2-40B4-BE49-F238E27FC236}">
                <a16:creationId xmlns:a16="http://schemas.microsoft.com/office/drawing/2014/main" id="{B9C9F861-A3F7-BB9F-3A1D-2E7C687A44CA}"/>
              </a:ext>
            </a:extLst>
          </p:cNvPr>
          <p:cNvSpPr txBox="1"/>
          <p:nvPr/>
        </p:nvSpPr>
        <p:spPr bwMode="gray">
          <a:xfrm>
            <a:off x="156726" y="1465974"/>
            <a:ext cx="4894262" cy="461665"/>
          </a:xfrm>
          <a:prstGeom prst="rect">
            <a:avLst/>
          </a:prstGeom>
          <a:noFill/>
        </p:spPr>
        <p:txBody>
          <a:bodyPr wrap="square">
            <a:spAutoFit/>
          </a:bodyPr>
          <a:lstStyle/>
          <a:p>
            <a:pPr marL="0" indent="0">
              <a:spcBef>
                <a:spcPct val="0"/>
              </a:spcBef>
              <a:spcAft>
                <a:spcPct val="0"/>
              </a:spcAft>
              <a:buNone/>
            </a:pPr>
            <a:r>
              <a:rPr lang="en-US" altLang="en-US" sz="1200" b="1"/>
              <a:t>Beef and veal production – 2020-2024 summary, </a:t>
            </a:r>
          </a:p>
          <a:p>
            <a:pPr marL="0" indent="0">
              <a:spcBef>
                <a:spcPct val="0"/>
              </a:spcBef>
              <a:spcAft>
                <a:spcPct val="0"/>
              </a:spcAft>
              <a:buNone/>
            </a:pPr>
            <a:r>
              <a:rPr lang="en-US" altLang="en-US" sz="1200" b="1"/>
              <a:t>1,000 kilograms per capita (carcass weight equivalent)</a:t>
            </a:r>
            <a:endParaRPr lang="en-US" sz="1200" b="1"/>
          </a:p>
        </p:txBody>
      </p:sp>
      <p:sp>
        <p:nvSpPr>
          <p:cNvPr id="1420" name="TextBox 1419">
            <a:extLst>
              <a:ext uri="{FF2B5EF4-FFF2-40B4-BE49-F238E27FC236}">
                <a16:creationId xmlns:a16="http://schemas.microsoft.com/office/drawing/2014/main" id="{723C14D2-BE93-EAA9-F7A6-9A1ABE622F80}"/>
              </a:ext>
            </a:extLst>
          </p:cNvPr>
          <p:cNvSpPr txBox="1"/>
          <p:nvPr/>
        </p:nvSpPr>
        <p:spPr bwMode="gray">
          <a:xfrm>
            <a:off x="452000" y="5767388"/>
            <a:ext cx="4663637" cy="230188"/>
          </a:xfrm>
          <a:prstGeom prst="rect">
            <a:avLst/>
          </a:prstGeom>
          <a:noFill/>
        </p:spPr>
        <p:txBody>
          <a:bodyPr wrap="square">
            <a:spAutoFit/>
          </a:bodyPr>
          <a:lstStyle/>
          <a:p>
            <a:r>
              <a:rPr lang="en-US" altLang="en-US" sz="900"/>
              <a:t>Canada    EU         U.S.  Russia  Argentina Brazil China  India    Mexico</a:t>
            </a:r>
            <a:endParaRPr lang="en-GB" sz="900"/>
          </a:p>
        </p:txBody>
      </p:sp>
      <p:sp>
        <p:nvSpPr>
          <p:cNvPr id="1423" name="TextBox 1422">
            <a:extLst>
              <a:ext uri="{FF2B5EF4-FFF2-40B4-BE49-F238E27FC236}">
                <a16:creationId xmlns:a16="http://schemas.microsoft.com/office/drawing/2014/main" id="{21B155B8-9BBD-74CF-4EBB-443AB35B569F}"/>
              </a:ext>
            </a:extLst>
          </p:cNvPr>
          <p:cNvSpPr txBox="1"/>
          <p:nvPr/>
        </p:nvSpPr>
        <p:spPr bwMode="gray">
          <a:xfrm>
            <a:off x="613568" y="5963443"/>
            <a:ext cx="1465263" cy="246063"/>
          </a:xfrm>
          <a:prstGeom prst="rect">
            <a:avLst/>
          </a:prstGeom>
          <a:noFill/>
        </p:spPr>
        <p:txBody>
          <a:bodyPr wrap="square">
            <a:spAutoFit/>
          </a:bodyPr>
          <a:lstStyle/>
          <a:p>
            <a:pPr algn="ctr"/>
            <a:r>
              <a:rPr lang="en-US" altLang="en-US" sz="1000" b="1"/>
              <a:t>Developed countries</a:t>
            </a:r>
            <a:endParaRPr lang="en-GB" sz="1000"/>
          </a:p>
        </p:txBody>
      </p:sp>
      <p:sp>
        <p:nvSpPr>
          <p:cNvPr id="1424" name="TextBox 1423">
            <a:extLst>
              <a:ext uri="{FF2B5EF4-FFF2-40B4-BE49-F238E27FC236}">
                <a16:creationId xmlns:a16="http://schemas.microsoft.com/office/drawing/2014/main" id="{01F1CBB3-A158-E774-43A0-073B53FD1439}"/>
              </a:ext>
            </a:extLst>
          </p:cNvPr>
          <p:cNvSpPr txBox="1"/>
          <p:nvPr/>
        </p:nvSpPr>
        <p:spPr bwMode="gray">
          <a:xfrm>
            <a:off x="2923277" y="5998274"/>
            <a:ext cx="1570038" cy="246063"/>
          </a:xfrm>
          <a:prstGeom prst="rect">
            <a:avLst/>
          </a:prstGeom>
          <a:noFill/>
        </p:spPr>
        <p:txBody>
          <a:bodyPr wrap="square">
            <a:spAutoFit/>
          </a:bodyPr>
          <a:lstStyle/>
          <a:p>
            <a:pPr algn="ctr"/>
            <a:r>
              <a:rPr lang="en-US" altLang="en-US" sz="1000" b="1"/>
              <a:t>Developing countries</a:t>
            </a:r>
            <a:endParaRPr lang="en-GB" sz="1000"/>
          </a:p>
        </p:txBody>
      </p:sp>
      <p:sp>
        <p:nvSpPr>
          <p:cNvPr id="1425" name="TextBox 1424">
            <a:extLst>
              <a:ext uri="{FF2B5EF4-FFF2-40B4-BE49-F238E27FC236}">
                <a16:creationId xmlns:a16="http://schemas.microsoft.com/office/drawing/2014/main" id="{0384289F-8EEE-CEEA-A9EF-EB234F6BB6A9}"/>
              </a:ext>
            </a:extLst>
          </p:cNvPr>
          <p:cNvSpPr txBox="1"/>
          <p:nvPr/>
        </p:nvSpPr>
        <p:spPr bwMode="gray">
          <a:xfrm>
            <a:off x="8649411" y="1554480"/>
            <a:ext cx="3341421" cy="4796185"/>
          </a:xfrm>
          <a:custGeom>
            <a:avLst/>
            <a:gdLst>
              <a:gd name="connsiteX0" fmla="*/ 0 w 3251216"/>
              <a:gd name="connsiteY0" fmla="*/ 0 h 4867999"/>
              <a:gd name="connsiteX1" fmla="*/ 3251216 w 3251216"/>
              <a:gd name="connsiteY1" fmla="*/ 0 h 4867999"/>
              <a:gd name="connsiteX2" fmla="*/ 3251216 w 3251216"/>
              <a:gd name="connsiteY2" fmla="*/ 4867999 h 4867999"/>
              <a:gd name="connsiteX3" fmla="*/ 0 w 3251216"/>
              <a:gd name="connsiteY3" fmla="*/ 4867999 h 4867999"/>
              <a:gd name="connsiteX4" fmla="*/ 0 w 3251216"/>
              <a:gd name="connsiteY4" fmla="*/ 0 h 4867999"/>
              <a:gd name="connsiteX0" fmla="*/ 0 w 3251216"/>
              <a:gd name="connsiteY0" fmla="*/ 0 h 4867999"/>
              <a:gd name="connsiteX1" fmla="*/ 3251216 w 3251216"/>
              <a:gd name="connsiteY1" fmla="*/ 0 h 4867999"/>
              <a:gd name="connsiteX2" fmla="*/ 3251216 w 3251216"/>
              <a:gd name="connsiteY2" fmla="*/ 4779864 h 4867999"/>
              <a:gd name="connsiteX3" fmla="*/ 0 w 3251216"/>
              <a:gd name="connsiteY3" fmla="*/ 4867999 h 4867999"/>
              <a:gd name="connsiteX4" fmla="*/ 0 w 3251216"/>
              <a:gd name="connsiteY4" fmla="*/ 0 h 4867999"/>
              <a:gd name="connsiteX0" fmla="*/ 0 w 3251216"/>
              <a:gd name="connsiteY0" fmla="*/ 0 h 4779864"/>
              <a:gd name="connsiteX1" fmla="*/ 3251216 w 3251216"/>
              <a:gd name="connsiteY1" fmla="*/ 0 h 4779864"/>
              <a:gd name="connsiteX2" fmla="*/ 3251216 w 3251216"/>
              <a:gd name="connsiteY2" fmla="*/ 4779864 h 4779864"/>
              <a:gd name="connsiteX3" fmla="*/ 11017 w 3251216"/>
              <a:gd name="connsiteY3" fmla="*/ 4713763 h 4779864"/>
              <a:gd name="connsiteX4" fmla="*/ 0 w 3251216"/>
              <a:gd name="connsiteY4" fmla="*/ 0 h 4779864"/>
              <a:gd name="connsiteX0" fmla="*/ 1059 w 3252275"/>
              <a:gd name="connsiteY0" fmla="*/ 0 h 4779864"/>
              <a:gd name="connsiteX1" fmla="*/ 3252275 w 3252275"/>
              <a:gd name="connsiteY1" fmla="*/ 0 h 4779864"/>
              <a:gd name="connsiteX2" fmla="*/ 3252275 w 3252275"/>
              <a:gd name="connsiteY2" fmla="*/ 4779864 h 4779864"/>
              <a:gd name="connsiteX3" fmla="*/ 1060 w 3252275"/>
              <a:gd name="connsiteY3" fmla="*/ 4779864 h 4779864"/>
              <a:gd name="connsiteX4" fmla="*/ 1059 w 3252275"/>
              <a:gd name="connsiteY4" fmla="*/ 0 h 477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275" h="4779864">
                <a:moveTo>
                  <a:pt x="1059" y="0"/>
                </a:moveTo>
                <a:lnTo>
                  <a:pt x="3252275" y="0"/>
                </a:lnTo>
                <a:lnTo>
                  <a:pt x="3252275" y="4779864"/>
                </a:lnTo>
                <a:lnTo>
                  <a:pt x="1060" y="4779864"/>
                </a:lnTo>
                <a:cubicBezTo>
                  <a:pt x="-2612" y="3208610"/>
                  <a:pt x="4731" y="1571254"/>
                  <a:pt x="1059" y="0"/>
                </a:cubicBezTo>
                <a:close/>
              </a:path>
            </a:pathLst>
          </a:cu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1050">
                <a:solidFill>
                  <a:srgbClr val="000000"/>
                </a:solidFill>
                <a:latin typeface="Arial"/>
              </a:rPr>
              <a:t>The standard recommended dietary allowance (RDA) for proteins is </a:t>
            </a:r>
            <a:r>
              <a:rPr lang="en-US" sz="1050" b="1">
                <a:solidFill>
                  <a:srgbClr val="000000"/>
                </a:solidFill>
                <a:latin typeface="Arial"/>
              </a:rPr>
              <a:t>0.8 kg of protein per kg of body weight.</a:t>
            </a:r>
          </a:p>
          <a:p>
            <a:pPr marL="355600" lvl="1" indent="-177800" defTabSz="711200">
              <a:spcBef>
                <a:spcPts val="600"/>
              </a:spcBef>
              <a:buFontTx/>
              <a:buChar char="–"/>
              <a:defRPr/>
            </a:pPr>
            <a:r>
              <a:rPr lang="en-US" sz="1000"/>
              <a:t>Animal protein </a:t>
            </a:r>
            <a:r>
              <a:rPr lang="en-US" sz="1000" b="1"/>
              <a:t>can fulfill daily dietary minimum needs, especially in developing regions</a:t>
            </a:r>
            <a:r>
              <a:rPr lang="en-US" sz="1000"/>
              <a:t> such as Africa, where 58% of the population is food insecure.</a:t>
            </a:r>
          </a:p>
          <a:p>
            <a:pPr marL="355600" lvl="1" indent="-177800" defTabSz="711200">
              <a:spcBef>
                <a:spcPts val="600"/>
              </a:spcBef>
              <a:buFontTx/>
              <a:buChar char="–"/>
              <a:defRPr/>
            </a:pPr>
            <a:r>
              <a:rPr lang="en-US" sz="1000"/>
              <a:t>Most </a:t>
            </a:r>
            <a:r>
              <a:rPr lang="en-US" sz="1000" b="1"/>
              <a:t>American diets exceed recommended meat consumption.</a:t>
            </a:r>
            <a:r>
              <a:rPr lang="en-US" sz="1000"/>
              <a:t> Reduction in red and processed meats is advised by the Dietary Guidelines for Americans.</a:t>
            </a:r>
          </a:p>
          <a:p>
            <a:pPr marL="177800" indent="-177800" defTabSz="711200">
              <a:spcBef>
                <a:spcPts val="400"/>
              </a:spcBef>
              <a:buFontTx/>
              <a:buChar char="•"/>
              <a:defRPr/>
            </a:pPr>
            <a:r>
              <a:rPr lang="en-US" sz="1050" b="1">
                <a:solidFill>
                  <a:srgbClr val="000000"/>
                </a:solidFill>
                <a:latin typeface="Arial"/>
              </a:rPr>
              <a:t>Livestock production growth is driven by increased productivity </a:t>
            </a:r>
            <a:r>
              <a:rPr lang="en-US" sz="1050">
                <a:solidFill>
                  <a:srgbClr val="000000"/>
                </a:solidFill>
                <a:latin typeface="Arial"/>
              </a:rPr>
              <a:t>—</a:t>
            </a:r>
            <a:r>
              <a:rPr lang="en-US" sz="1050" b="1">
                <a:solidFill>
                  <a:srgbClr val="000000"/>
                </a:solidFill>
                <a:latin typeface="Arial"/>
              </a:rPr>
              <a:t> </a:t>
            </a:r>
            <a:r>
              <a:rPr lang="en-US" sz="1050">
                <a:solidFill>
                  <a:srgbClr val="000000"/>
                </a:solidFill>
                <a:latin typeface="Arial"/>
              </a:rPr>
              <a:t>measured as total factor productivity (TFP), or production inputs and outputs — resulting in </a:t>
            </a:r>
            <a:r>
              <a:rPr lang="en-US" sz="1050" b="1">
                <a:solidFill>
                  <a:srgbClr val="000000"/>
                </a:solidFill>
                <a:latin typeface="Arial"/>
              </a:rPr>
              <a:t>lower climate impact, less risk, and improved animal and human health.</a:t>
            </a:r>
          </a:p>
          <a:p>
            <a:pPr marL="355600" lvl="1" indent="-177800" defTabSz="711200">
              <a:spcBef>
                <a:spcPts val="600"/>
              </a:spcBef>
              <a:buFontTx/>
              <a:buChar char="–"/>
              <a:defRPr/>
            </a:pPr>
            <a:r>
              <a:rPr lang="en-US" sz="1000"/>
              <a:t>The livestock sector is one of the </a:t>
            </a:r>
            <a:r>
              <a:rPr lang="en-US" sz="1000" b="1"/>
              <a:t>fastest growing economic sectors in middle- and low-income countries.</a:t>
            </a:r>
          </a:p>
          <a:p>
            <a:pPr marL="355600" lvl="1" indent="-177800" defTabSz="711200">
              <a:spcBef>
                <a:spcPts val="600"/>
              </a:spcBef>
              <a:buFontTx/>
              <a:buChar char="–"/>
              <a:defRPr/>
            </a:pPr>
            <a:r>
              <a:rPr lang="en-US" sz="1000"/>
              <a:t>There is a </a:t>
            </a:r>
            <a:r>
              <a:rPr lang="en-US" sz="1000" b="1"/>
              <a:t>high association between a higher TFP and economic performance,</a:t>
            </a:r>
            <a:r>
              <a:rPr lang="en-US" sz="1000"/>
              <a:t> presenting a major opportunity for small-holders in the agribusiness supply chain.</a:t>
            </a:r>
          </a:p>
        </p:txBody>
      </p:sp>
      <p:sp>
        <p:nvSpPr>
          <p:cNvPr id="2433" name="btfpNotesBox292759">
            <a:extLst>
              <a:ext uri="{FF2B5EF4-FFF2-40B4-BE49-F238E27FC236}">
                <a16:creationId xmlns:a16="http://schemas.microsoft.com/office/drawing/2014/main" id="{CA195B68-38FD-5B07-67BF-79917EC1AE37}"/>
              </a:ext>
            </a:extLst>
          </p:cNvPr>
          <p:cNvSpPr txBox="1"/>
          <p:nvPr>
            <p:custDataLst>
              <p:tags r:id="rId21"/>
            </p:custDataLst>
          </p:nvPr>
        </p:nvSpPr>
        <p:spPr bwMode="gray">
          <a:xfrm>
            <a:off x="329185" y="6419088"/>
            <a:ext cx="835152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USDA, </a:t>
            </a:r>
            <a:r>
              <a:rPr lang="en-US" sz="800">
                <a:solidFill>
                  <a:srgbClr val="000000"/>
                </a:solidFill>
                <a:hlinkClick r:id="rId52"/>
              </a:rPr>
              <a:t>Livestock and Poultry: World Markets and Trade</a:t>
            </a:r>
            <a:r>
              <a:rPr lang="en-US" sz="800">
                <a:solidFill>
                  <a:srgbClr val="000000"/>
                </a:solidFill>
              </a:rPr>
              <a:t> (2024); OECD, </a:t>
            </a:r>
            <a:r>
              <a:rPr lang="en-US" sz="800">
                <a:solidFill>
                  <a:srgbClr val="000000"/>
                </a:solidFill>
                <a:hlinkClick r:id="rId53"/>
              </a:rPr>
              <a:t>Agricultural Outlook</a:t>
            </a:r>
            <a:r>
              <a:rPr lang="en-US" sz="800">
                <a:solidFill>
                  <a:srgbClr val="000000"/>
                </a:solidFill>
              </a:rPr>
              <a:t> (2024); FAO, </a:t>
            </a:r>
            <a:r>
              <a:rPr lang="en-US" sz="800" err="1">
                <a:solidFill>
                  <a:srgbClr val="000000"/>
                </a:solidFill>
                <a:hlinkClick r:id="rId54"/>
              </a:rPr>
              <a:t>SoFI</a:t>
            </a:r>
            <a:r>
              <a:rPr lang="en-US" sz="800">
                <a:solidFill>
                  <a:srgbClr val="000000"/>
                </a:solidFill>
              </a:rPr>
              <a:t> (2024); USDA, </a:t>
            </a:r>
            <a:r>
              <a:rPr lang="en-US" sz="800">
                <a:solidFill>
                  <a:srgbClr val="000000"/>
                </a:solidFill>
                <a:hlinkClick r:id="rId55"/>
              </a:rPr>
              <a:t>DGA</a:t>
            </a:r>
            <a:r>
              <a:rPr lang="en-US" sz="800">
                <a:solidFill>
                  <a:srgbClr val="000000"/>
                </a:solidFill>
              </a:rPr>
              <a:t> (2020); USDA, </a:t>
            </a:r>
            <a:r>
              <a:rPr lang="en-US" sz="800">
                <a:solidFill>
                  <a:srgbClr val="000000"/>
                </a:solidFill>
                <a:hlinkClick r:id="rId56"/>
              </a:rPr>
              <a:t>Global Changes in Agricultural Productivity</a:t>
            </a:r>
            <a:r>
              <a:rPr lang="en-US" sz="800">
                <a:solidFill>
                  <a:srgbClr val="000000"/>
                </a:solidFill>
              </a:rPr>
              <a:t> (2024); World Bank, </a:t>
            </a:r>
            <a:r>
              <a:rPr lang="en-US" sz="800">
                <a:solidFill>
                  <a:srgbClr val="000000"/>
                </a:solidFill>
                <a:hlinkClick r:id="rId57"/>
              </a:rPr>
              <a:t>Moving Towards Su stainability</a:t>
            </a:r>
            <a:r>
              <a:rPr lang="en-US" sz="800">
                <a:solidFill>
                  <a:srgbClr val="000000"/>
                </a:solidFill>
              </a:rPr>
              <a:t> (2024).</a:t>
            </a:r>
          </a:p>
          <a:p>
            <a:r>
              <a:rPr lang="en-US" sz="800">
                <a:solidFill>
                  <a:srgbClr val="000000"/>
                </a:solidFill>
              </a:rPr>
              <a:t>Credit:</a:t>
            </a:r>
            <a:r>
              <a:rPr lang="en-US" sz="800">
                <a:latin typeface="Arial"/>
                <a:cs typeface="Arial"/>
              </a:rPr>
              <a:t>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Behar, Isabel </a:t>
            </a:r>
            <a:r>
              <a:rPr lang="en-US" sz="800" err="1">
                <a:latin typeface="Arial"/>
                <a:cs typeface="Arial"/>
              </a:rPr>
              <a:t>Hoyos</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58"/>
              </a:rPr>
              <a:t>Gernot Wagner</a:t>
            </a:r>
            <a:r>
              <a:rPr lang="en-US" sz="800"/>
              <a:t>. </a:t>
            </a:r>
            <a:r>
              <a:rPr lang="en-US" sz="800">
                <a:hlinkClick r:id="rId59"/>
              </a:rPr>
              <a:t>Share with attribution</a:t>
            </a:r>
            <a:r>
              <a:rPr lang="en-US" sz="800"/>
              <a:t>: </a:t>
            </a:r>
            <a:r>
              <a:rPr lang="en-US" sz="800" err="1"/>
              <a:t>Sayn</a:t>
            </a:r>
            <a:r>
              <a:rPr lang="en-US" sz="800"/>
              <a:t>-Wittgenstein </a:t>
            </a:r>
            <a:r>
              <a:rPr lang="en-US" sz="800" i="1"/>
              <a:t>et al., </a:t>
            </a:r>
            <a:r>
              <a:rPr lang="en-US" sz="800"/>
              <a:t>"</a:t>
            </a:r>
            <a:r>
              <a:rPr lang="en-US" sz="800">
                <a:hlinkClick r:id="rId60"/>
              </a:rPr>
              <a:t>Reconsidering Proteins</a:t>
            </a:r>
            <a:r>
              <a:rPr lang="en-US" sz="800"/>
              <a:t>" (6 October 2025).</a:t>
            </a:r>
            <a:endParaRPr lang="en-US" sz="800">
              <a:solidFill>
                <a:srgbClr val="000000"/>
              </a:solidFill>
            </a:endParaRPr>
          </a:p>
        </p:txBody>
      </p:sp>
      <p:cxnSp>
        <p:nvCxnSpPr>
          <p:cNvPr id="2475" name="Straight Connector 2474">
            <a:extLst>
              <a:ext uri="{FF2B5EF4-FFF2-40B4-BE49-F238E27FC236}">
                <a16:creationId xmlns:a16="http://schemas.microsoft.com/office/drawing/2014/main" id="{E1906C6D-B96C-F0BA-1FED-95933D5AC7AD}"/>
              </a:ext>
            </a:extLst>
          </p:cNvPr>
          <p:cNvCxnSpPr>
            <a:cxnSpLocks/>
          </p:cNvCxnSpPr>
          <p:nvPr/>
        </p:nvCxnSpPr>
        <p:spPr bwMode="gray">
          <a:xfrm>
            <a:off x="561975" y="5982159"/>
            <a:ext cx="1592263"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477" name="Straight Connector 2476">
            <a:extLst>
              <a:ext uri="{FF2B5EF4-FFF2-40B4-BE49-F238E27FC236}">
                <a16:creationId xmlns:a16="http://schemas.microsoft.com/office/drawing/2014/main" id="{764C743A-06C2-CFBF-0CA0-968F5B9DC7CB}"/>
              </a:ext>
            </a:extLst>
          </p:cNvPr>
          <p:cNvCxnSpPr>
            <a:cxnSpLocks/>
          </p:cNvCxnSpPr>
          <p:nvPr/>
        </p:nvCxnSpPr>
        <p:spPr bwMode="gray">
          <a:xfrm flipV="1">
            <a:off x="2292350" y="5980810"/>
            <a:ext cx="2046288" cy="16766"/>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6BBA0C7-64CA-5616-2024-443EFBFCB1C0}"/>
              </a:ext>
            </a:extLst>
          </p:cNvPr>
          <p:cNvCxnSpPr>
            <a:cxnSpLocks/>
          </p:cNvCxnSpPr>
          <p:nvPr/>
        </p:nvCxnSpPr>
        <p:spPr bwMode="gray">
          <a:xfrm flipV="1">
            <a:off x="156726" y="1948754"/>
            <a:ext cx="4099362" cy="1842"/>
          </a:xfrm>
          <a:prstGeom prst="line">
            <a:avLst/>
          </a:prstGeom>
          <a:ln>
            <a:tailEnd type="none" w="med" len="lg"/>
          </a:ln>
        </p:spPr>
        <p:style>
          <a:lnRef idx="2">
            <a:schemeClr val="dk1"/>
          </a:lnRef>
          <a:fillRef idx="0">
            <a:schemeClr val="dk1"/>
          </a:fillRef>
          <a:effectRef idx="1">
            <a:schemeClr val="dk1"/>
          </a:effectRef>
          <a:fontRef idx="minor">
            <a:schemeClr val="tx1"/>
          </a:fontRef>
        </p:style>
      </p:cxnSp>
      <p:graphicFrame>
        <p:nvGraphicFramePr>
          <p:cNvPr id="2765" name="Chart 2764">
            <a:extLst>
              <a:ext uri="{FF2B5EF4-FFF2-40B4-BE49-F238E27FC236}">
                <a16:creationId xmlns:a16="http://schemas.microsoft.com/office/drawing/2014/main" id="{84B1022D-3082-1E89-E75C-6AA5CEF0BE76}"/>
              </a:ext>
            </a:extLst>
          </p:cNvPr>
          <p:cNvGraphicFramePr/>
          <p:nvPr>
            <p:custDataLst>
              <p:tags r:id="rId22"/>
            </p:custDataLst>
          </p:nvPr>
        </p:nvGraphicFramePr>
        <p:xfrm>
          <a:off x="4410075" y="1935163"/>
          <a:ext cx="3979863" cy="4017962"/>
        </p:xfrm>
        <a:graphic>
          <a:graphicData uri="http://schemas.openxmlformats.org/drawingml/2006/chart">
            <c:chart xmlns:c="http://schemas.openxmlformats.org/drawingml/2006/chart" xmlns:r="http://schemas.openxmlformats.org/officeDocument/2006/relationships" r:id="rId61"/>
          </a:graphicData>
        </a:graphic>
      </p:graphicFrame>
      <p:sp>
        <p:nvSpPr>
          <p:cNvPr id="2650" name="Text Placeholder 10">
            <a:extLst>
              <a:ext uri="{FF2B5EF4-FFF2-40B4-BE49-F238E27FC236}">
                <a16:creationId xmlns:a16="http://schemas.microsoft.com/office/drawing/2014/main" id="{C7D06CE2-F7F0-80D1-C838-A93952A9E7C6}"/>
              </a:ext>
            </a:extLst>
          </p:cNvPr>
          <p:cNvSpPr txBox="1">
            <a:spLocks/>
          </p:cNvSpPr>
          <p:nvPr>
            <p:custDataLst>
              <p:tags r:id="rId23"/>
            </p:custDataLst>
          </p:nvPr>
        </p:nvSpPr>
        <p:spPr bwMode="auto">
          <a:xfrm>
            <a:off x="5000625" y="5819775"/>
            <a:ext cx="412750" cy="319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F1D4E70-B8E7-41D8-AD3C-4E2C4FFD4B3B}" type="datetime'''So''ut''heas''''t'''''' an''d'''''''' ''''''E''as''t Asia'">
              <a:rPr lang="en-GB" altLang="en-US" sz="700" smtClean="0">
                <a:effectLst/>
              </a:rPr>
              <a:pPr marL="0" indent="0" algn="ctr">
                <a:spcBef>
                  <a:spcPct val="0"/>
                </a:spcBef>
                <a:spcAft>
                  <a:spcPct val="0"/>
                </a:spcAft>
                <a:buNone/>
              </a:pPr>
              <a:t>Southeast and East Asia</a:t>
            </a:fld>
            <a:endParaRPr lang="en-GB" sz="700"/>
          </a:p>
        </p:txBody>
      </p:sp>
      <p:sp>
        <p:nvSpPr>
          <p:cNvPr id="2651" name="Text Placeholder 10">
            <a:extLst>
              <a:ext uri="{FF2B5EF4-FFF2-40B4-BE49-F238E27FC236}">
                <a16:creationId xmlns:a16="http://schemas.microsoft.com/office/drawing/2014/main" id="{CC1E55E0-3744-C886-42D6-31BDC387BA4A}"/>
              </a:ext>
            </a:extLst>
          </p:cNvPr>
          <p:cNvSpPr txBox="1">
            <a:spLocks/>
          </p:cNvSpPr>
          <p:nvPr>
            <p:custDataLst>
              <p:tags r:id="rId24"/>
            </p:custDataLst>
          </p:nvPr>
        </p:nvSpPr>
        <p:spPr bwMode="auto">
          <a:xfrm>
            <a:off x="5448300" y="5819775"/>
            <a:ext cx="471488" cy="531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3EE1A26-57B1-46C6-BA40-BABC99356767}" type="datetime'Central or'' ''''Eastern'' Europe and Centr''a''l'' Asia'''">
              <a:rPr lang="en-GB" altLang="en-US" sz="700" smtClean="0"/>
              <a:pPr marL="0" indent="0" algn="ctr">
                <a:spcBef>
                  <a:spcPct val="0"/>
                </a:spcBef>
                <a:spcAft>
                  <a:spcPct val="0"/>
                </a:spcAft>
                <a:buNone/>
              </a:pPr>
              <a:t>Central or Eastern Europe and Central Asia</a:t>
            </a:fld>
            <a:endParaRPr lang="en-GB" sz="700"/>
          </a:p>
        </p:txBody>
      </p:sp>
      <p:sp>
        <p:nvSpPr>
          <p:cNvPr id="2652" name="Text Placeholder 10">
            <a:extLst>
              <a:ext uri="{FF2B5EF4-FFF2-40B4-BE49-F238E27FC236}">
                <a16:creationId xmlns:a16="http://schemas.microsoft.com/office/drawing/2014/main" id="{EF6B8017-9ACB-103D-3FF6-FD4F3173F7F0}"/>
              </a:ext>
            </a:extLst>
          </p:cNvPr>
          <p:cNvSpPr txBox="1">
            <a:spLocks/>
          </p:cNvSpPr>
          <p:nvPr>
            <p:custDataLst>
              <p:tags r:id="rId25"/>
            </p:custDataLst>
          </p:nvPr>
        </p:nvSpPr>
        <p:spPr bwMode="auto">
          <a:xfrm>
            <a:off x="5975350" y="5819775"/>
            <a:ext cx="373063" cy="319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3C77E61-75FD-485E-B158-7FE828B05DBC}" type="datetime'''''H''''i''''''''gh''''-''inc''''''''''ome ''count''''ri''es'">
              <a:rPr lang="en-GB" altLang="en-US" sz="700" smtClean="0">
                <a:effectLst/>
              </a:rPr>
              <a:pPr marL="0" indent="0" algn="ctr">
                <a:spcBef>
                  <a:spcPct val="0"/>
                </a:spcBef>
                <a:spcAft>
                  <a:spcPct val="0"/>
                </a:spcAft>
                <a:buNone/>
              </a:pPr>
              <a:t>High-income countries</a:t>
            </a:fld>
            <a:endParaRPr lang="en-GB" sz="700"/>
          </a:p>
        </p:txBody>
      </p:sp>
      <p:sp>
        <p:nvSpPr>
          <p:cNvPr id="2653" name="Text Placeholder 10">
            <a:extLst>
              <a:ext uri="{FF2B5EF4-FFF2-40B4-BE49-F238E27FC236}">
                <a16:creationId xmlns:a16="http://schemas.microsoft.com/office/drawing/2014/main" id="{323DC374-BEBA-2312-1DF2-575B52C2B19F}"/>
              </a:ext>
            </a:extLst>
          </p:cNvPr>
          <p:cNvSpPr txBox="1">
            <a:spLocks/>
          </p:cNvSpPr>
          <p:nvPr>
            <p:custDataLst>
              <p:tags r:id="rId26"/>
            </p:custDataLst>
          </p:nvPr>
        </p:nvSpPr>
        <p:spPr bwMode="auto">
          <a:xfrm>
            <a:off x="6427788" y="5819775"/>
            <a:ext cx="420688"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5BEDFD5-792C-4B3D-A397-59BB5D1CF031}" type="datetime'''L''ati''n ''America'''' ''''''a''nd C''''ar''i''b''bean'">
              <a:rPr lang="en-GB" altLang="en-US" sz="700" smtClean="0">
                <a:effectLst/>
              </a:rPr>
              <a:pPr marL="0" indent="0" algn="ctr">
                <a:spcBef>
                  <a:spcPct val="0"/>
                </a:spcBef>
                <a:spcAft>
                  <a:spcPct val="0"/>
                </a:spcAft>
                <a:buNone/>
              </a:pPr>
              <a:t>Latin America and Caribbean</a:t>
            </a:fld>
            <a:endParaRPr lang="en-GB" sz="700"/>
          </a:p>
        </p:txBody>
      </p:sp>
      <p:sp>
        <p:nvSpPr>
          <p:cNvPr id="2654" name="Text Placeholder 10">
            <a:extLst>
              <a:ext uri="{FF2B5EF4-FFF2-40B4-BE49-F238E27FC236}">
                <a16:creationId xmlns:a16="http://schemas.microsoft.com/office/drawing/2014/main" id="{C3F96268-A845-FA59-06EE-487B0BA48B21}"/>
              </a:ext>
            </a:extLst>
          </p:cNvPr>
          <p:cNvSpPr txBox="1">
            <a:spLocks/>
          </p:cNvSpPr>
          <p:nvPr>
            <p:custDataLst>
              <p:tags r:id="rId27"/>
            </p:custDataLst>
          </p:nvPr>
        </p:nvSpPr>
        <p:spPr bwMode="auto">
          <a:xfrm>
            <a:off x="6932613" y="5819775"/>
            <a:ext cx="363538"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E68462B-5FB3-4C09-9AE5-11AC819799E0}" type="datetime'Middl''''e ''''''Ea''s''''t'' and ''N''or''th Af''''''r''ica'">
              <a:rPr lang="en-GB" altLang="en-US" sz="700" smtClean="0">
                <a:effectLst/>
              </a:rPr>
              <a:pPr marL="0" indent="0" algn="ctr">
                <a:spcBef>
                  <a:spcPct val="0"/>
                </a:spcBef>
                <a:spcAft>
                  <a:spcPct val="0"/>
                </a:spcAft>
                <a:buNone/>
              </a:pPr>
              <a:t>Middle East and North Africa</a:t>
            </a:fld>
            <a:endParaRPr lang="en-GB" sz="700"/>
          </a:p>
        </p:txBody>
      </p:sp>
      <p:sp>
        <p:nvSpPr>
          <p:cNvPr id="2694" name="Text Placeholder 10">
            <a:extLst>
              <a:ext uri="{FF2B5EF4-FFF2-40B4-BE49-F238E27FC236}">
                <a16:creationId xmlns:a16="http://schemas.microsoft.com/office/drawing/2014/main" id="{3BB91AE3-4A28-CD1B-E71C-EB3C80D92BF4}"/>
              </a:ext>
            </a:extLst>
          </p:cNvPr>
          <p:cNvSpPr txBox="1">
            <a:spLocks/>
          </p:cNvSpPr>
          <p:nvPr>
            <p:custDataLst>
              <p:tags r:id="rId28"/>
            </p:custDataLst>
          </p:nvPr>
        </p:nvSpPr>
        <p:spPr bwMode="gray">
          <a:xfrm>
            <a:off x="7548563" y="4867275"/>
            <a:ext cx="85725" cy="122238"/>
          </a:xfrm>
          <a:prstGeom prst="rect">
            <a:avLst/>
          </a:prstGeom>
          <a:solidFill>
            <a:schemeClr val="accent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E7D8FB8-AB4E-42B9-8EA4-9FAACBDABDFA}" type="datetime'''''''''''''''''''''''''''7'''''">
              <a:rPr lang="en-GB" altLang="en-US" sz="800" smtClean="0">
                <a:solidFill>
                  <a:schemeClr val="bg1"/>
                </a:solidFill>
                <a:effectLst/>
              </a:rPr>
              <a:pPr marL="0" indent="0" algn="ctr">
                <a:spcBef>
                  <a:spcPct val="0"/>
                </a:spcBef>
                <a:spcAft>
                  <a:spcPct val="0"/>
                </a:spcAft>
                <a:buNone/>
              </a:pPr>
              <a:t>7</a:t>
            </a:fld>
            <a:endParaRPr lang="en-GB" sz="800">
              <a:solidFill>
                <a:schemeClr val="bg1"/>
              </a:solidFill>
            </a:endParaRPr>
          </a:p>
        </p:txBody>
      </p:sp>
      <p:sp>
        <p:nvSpPr>
          <p:cNvPr id="2700" name="Text Placeholder 10">
            <a:extLst>
              <a:ext uri="{FF2B5EF4-FFF2-40B4-BE49-F238E27FC236}">
                <a16:creationId xmlns:a16="http://schemas.microsoft.com/office/drawing/2014/main" id="{04C593DF-6610-A20D-D3FB-622C31245E7B}"/>
              </a:ext>
            </a:extLst>
          </p:cNvPr>
          <p:cNvSpPr txBox="1">
            <a:spLocks/>
          </p:cNvSpPr>
          <p:nvPr>
            <p:custDataLst>
              <p:tags r:id="rId29"/>
            </p:custDataLst>
          </p:nvPr>
        </p:nvSpPr>
        <p:spPr bwMode="gray">
          <a:xfrm>
            <a:off x="7548563" y="5667375"/>
            <a:ext cx="85725" cy="122238"/>
          </a:xfrm>
          <a:prstGeom prst="rect">
            <a:avLst/>
          </a:prstGeom>
          <a:solidFill>
            <a:schemeClr val="accent3"/>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54E3D9D-8B4A-4CFD-AC99-2E1ACBE1FDEF}" type="datetime'''''''''''''7'''''''''''''''''''''''''''''">
              <a:rPr lang="en-GB" altLang="en-US" sz="800" smtClean="0">
                <a:solidFill>
                  <a:schemeClr val="bg1"/>
                </a:solidFill>
                <a:effectLst/>
              </a:rPr>
              <a:pPr marL="0" indent="0" algn="ctr">
                <a:spcBef>
                  <a:spcPct val="0"/>
                </a:spcBef>
                <a:spcAft>
                  <a:spcPct val="0"/>
                </a:spcAft>
                <a:buNone/>
              </a:pPr>
              <a:t>7</a:t>
            </a:fld>
            <a:endParaRPr lang="en-GB" sz="800">
              <a:solidFill>
                <a:schemeClr val="bg1"/>
              </a:solidFill>
            </a:endParaRPr>
          </a:p>
        </p:txBody>
      </p:sp>
      <p:sp>
        <p:nvSpPr>
          <p:cNvPr id="2655" name="Text Placeholder 10">
            <a:extLst>
              <a:ext uri="{FF2B5EF4-FFF2-40B4-BE49-F238E27FC236}">
                <a16:creationId xmlns:a16="http://schemas.microsoft.com/office/drawing/2014/main" id="{54602A4A-9FF9-8FEB-6430-EF0174B26D7C}"/>
              </a:ext>
            </a:extLst>
          </p:cNvPr>
          <p:cNvSpPr txBox="1">
            <a:spLocks/>
          </p:cNvSpPr>
          <p:nvPr>
            <p:custDataLst>
              <p:tags r:id="rId30"/>
            </p:custDataLst>
          </p:nvPr>
        </p:nvSpPr>
        <p:spPr bwMode="auto">
          <a:xfrm>
            <a:off x="7370763" y="5819775"/>
            <a:ext cx="441325"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9446A97-15DF-47B2-81DD-C11F3621A5DC}" type="datetime'''''''S''ou''th'''' ''A''''''''''''s''''''i''a'">
              <a:rPr lang="en-GB" altLang="en-US" sz="700" smtClean="0">
                <a:effectLst/>
              </a:rPr>
              <a:pPr marL="0" indent="0" algn="ctr">
                <a:spcBef>
                  <a:spcPct val="0"/>
                </a:spcBef>
                <a:spcAft>
                  <a:spcPct val="0"/>
                </a:spcAft>
                <a:buNone/>
              </a:pPr>
              <a:t>South Asia</a:t>
            </a:fld>
            <a:endParaRPr lang="en-GB" sz="700"/>
          </a:p>
        </p:txBody>
      </p:sp>
      <p:sp>
        <p:nvSpPr>
          <p:cNvPr id="2648" name="Text Placeholder 10">
            <a:extLst>
              <a:ext uri="{FF2B5EF4-FFF2-40B4-BE49-F238E27FC236}">
                <a16:creationId xmlns:a16="http://schemas.microsoft.com/office/drawing/2014/main" id="{FF64001D-7151-6DC8-EC21-038F09B8A45F}"/>
              </a:ext>
            </a:extLst>
          </p:cNvPr>
          <p:cNvSpPr txBox="1">
            <a:spLocks/>
          </p:cNvSpPr>
          <p:nvPr>
            <p:custDataLst>
              <p:tags r:id="rId31"/>
            </p:custDataLst>
          </p:nvPr>
        </p:nvSpPr>
        <p:spPr bwMode="auto">
          <a:xfrm>
            <a:off x="4606925" y="5819776"/>
            <a:ext cx="244475"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105DED-BD9F-4AD4-B7BE-E2547CFA15D8}" type="datetime'''''''W''''''''''''''''''''''''''o''r''ld'''''''''''''''">
              <a:rPr lang="en-GB" altLang="en-US" sz="700" smtClean="0">
                <a:effectLst/>
              </a:rPr>
              <a:pPr marL="0" indent="0" algn="ctr">
                <a:spcBef>
                  <a:spcPct val="0"/>
                </a:spcBef>
                <a:spcAft>
                  <a:spcPct val="0"/>
                </a:spcAft>
                <a:buNone/>
              </a:pPr>
              <a:t>World</a:t>
            </a:fld>
            <a:endParaRPr lang="en-GB" sz="700"/>
          </a:p>
        </p:txBody>
      </p:sp>
      <p:sp>
        <p:nvSpPr>
          <p:cNvPr id="2687" name="Text Placeholder 10">
            <a:extLst>
              <a:ext uri="{FF2B5EF4-FFF2-40B4-BE49-F238E27FC236}">
                <a16:creationId xmlns:a16="http://schemas.microsoft.com/office/drawing/2014/main" id="{4384B334-E061-7120-5914-82B461AFE3C3}"/>
              </a:ext>
            </a:extLst>
          </p:cNvPr>
          <p:cNvSpPr txBox="1">
            <a:spLocks/>
          </p:cNvSpPr>
          <p:nvPr>
            <p:custDataLst>
              <p:tags r:id="rId32"/>
            </p:custDataLst>
          </p:nvPr>
        </p:nvSpPr>
        <p:spPr bwMode="gray">
          <a:xfrm>
            <a:off x="4629150" y="3986213"/>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DF98CB8-1F8D-4B61-BCB8-32D85855C507}" type="datetime'1''4''''''''''''''''7'''''''''">
              <a:rPr lang="en-GB" altLang="en-US" sz="800" smtClean="0"/>
              <a:pPr marL="0" indent="0" algn="ctr">
                <a:spcBef>
                  <a:spcPct val="0"/>
                </a:spcBef>
                <a:spcAft>
                  <a:spcPct val="0"/>
                </a:spcAft>
                <a:buNone/>
              </a:pPr>
              <a:t>147</a:t>
            </a:fld>
            <a:endParaRPr lang="en-GB" sz="800"/>
          </a:p>
        </p:txBody>
      </p:sp>
      <p:sp>
        <p:nvSpPr>
          <p:cNvPr id="2688" name="Text Placeholder 10">
            <a:extLst>
              <a:ext uri="{FF2B5EF4-FFF2-40B4-BE49-F238E27FC236}">
                <a16:creationId xmlns:a16="http://schemas.microsoft.com/office/drawing/2014/main" id="{B9A5F989-8CB1-1829-4144-5E7B28701006}"/>
              </a:ext>
            </a:extLst>
          </p:cNvPr>
          <p:cNvSpPr txBox="1">
            <a:spLocks/>
          </p:cNvSpPr>
          <p:nvPr>
            <p:custDataLst>
              <p:tags r:id="rId33"/>
            </p:custDataLst>
          </p:nvPr>
        </p:nvSpPr>
        <p:spPr bwMode="gray">
          <a:xfrm>
            <a:off x="5106988" y="2740025"/>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F5F72E4-6CCC-468D-906D-8937EDF5A1BD}" type="datetime'''''2''''''''''''''''''''''5''''''9'''''''''''''''''''">
              <a:rPr lang="en-GB" altLang="en-US" sz="800" smtClean="0"/>
              <a:pPr marL="0" indent="0" algn="ctr">
                <a:spcBef>
                  <a:spcPct val="0"/>
                </a:spcBef>
                <a:spcAft>
                  <a:spcPct val="0"/>
                </a:spcAft>
                <a:buNone/>
              </a:pPr>
              <a:t>259</a:t>
            </a:fld>
            <a:endParaRPr lang="en-GB" sz="800"/>
          </a:p>
        </p:txBody>
      </p:sp>
      <p:sp>
        <p:nvSpPr>
          <p:cNvPr id="2690" name="Text Placeholder 10">
            <a:extLst>
              <a:ext uri="{FF2B5EF4-FFF2-40B4-BE49-F238E27FC236}">
                <a16:creationId xmlns:a16="http://schemas.microsoft.com/office/drawing/2014/main" id="{1574B62D-DC2E-C845-36C3-E34635188485}"/>
              </a:ext>
            </a:extLst>
          </p:cNvPr>
          <p:cNvSpPr txBox="1">
            <a:spLocks/>
          </p:cNvSpPr>
          <p:nvPr>
            <p:custDataLst>
              <p:tags r:id="rId34"/>
            </p:custDataLst>
          </p:nvPr>
        </p:nvSpPr>
        <p:spPr bwMode="gray">
          <a:xfrm>
            <a:off x="5583238" y="1973263"/>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88103CD-255F-40E8-A3BE-2F0213CBE784}" type="datetime'''''''''''''''''''''3''''''''''2''''''8'''''''''''">
              <a:rPr lang="en-GB" altLang="en-US" sz="800" smtClean="0"/>
              <a:pPr marL="0" indent="0" algn="ctr">
                <a:spcBef>
                  <a:spcPct val="0"/>
                </a:spcBef>
                <a:spcAft>
                  <a:spcPct val="0"/>
                </a:spcAft>
                <a:buNone/>
              </a:pPr>
              <a:t>328</a:t>
            </a:fld>
            <a:endParaRPr lang="en-GB" sz="800"/>
          </a:p>
        </p:txBody>
      </p:sp>
      <p:sp>
        <p:nvSpPr>
          <p:cNvPr id="2691" name="Text Placeholder 10">
            <a:extLst>
              <a:ext uri="{FF2B5EF4-FFF2-40B4-BE49-F238E27FC236}">
                <a16:creationId xmlns:a16="http://schemas.microsoft.com/office/drawing/2014/main" id="{D3744D89-869E-6AE5-9150-2F07085582CD}"/>
              </a:ext>
            </a:extLst>
          </p:cNvPr>
          <p:cNvSpPr txBox="1">
            <a:spLocks/>
          </p:cNvSpPr>
          <p:nvPr>
            <p:custDataLst>
              <p:tags r:id="rId35"/>
            </p:custDataLst>
          </p:nvPr>
        </p:nvSpPr>
        <p:spPr bwMode="gray">
          <a:xfrm>
            <a:off x="6061075" y="4230688"/>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D407B28-1D72-47B1-919B-2669B894B142}" type="datetime'''''''''''''''''''''''''''''''1''''''2''''''5'''''''''''''''''">
              <a:rPr lang="en-GB" altLang="en-US" sz="800" smtClean="0"/>
              <a:pPr marL="0" indent="0" algn="ctr">
                <a:spcBef>
                  <a:spcPct val="0"/>
                </a:spcBef>
                <a:spcAft>
                  <a:spcPct val="0"/>
                </a:spcAft>
                <a:buNone/>
              </a:pPr>
              <a:t>125</a:t>
            </a:fld>
            <a:endParaRPr lang="en-GB" sz="800"/>
          </a:p>
        </p:txBody>
      </p:sp>
      <p:sp>
        <p:nvSpPr>
          <p:cNvPr id="2692" name="Text Placeholder 10">
            <a:extLst>
              <a:ext uri="{FF2B5EF4-FFF2-40B4-BE49-F238E27FC236}">
                <a16:creationId xmlns:a16="http://schemas.microsoft.com/office/drawing/2014/main" id="{94597A0D-460E-B05B-AF95-7597F160AAE5}"/>
              </a:ext>
            </a:extLst>
          </p:cNvPr>
          <p:cNvSpPr txBox="1">
            <a:spLocks/>
          </p:cNvSpPr>
          <p:nvPr>
            <p:custDataLst>
              <p:tags r:id="rId36"/>
            </p:custDataLst>
          </p:nvPr>
        </p:nvSpPr>
        <p:spPr bwMode="gray">
          <a:xfrm>
            <a:off x="6537325" y="3362325"/>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CA62F7C-161B-49C2-B589-18EEBFA1E61D}" type="datetime'''''''''2''''''''''''''0''''''''''3'''''''''''''''''''''">
              <a:rPr lang="en-GB" altLang="en-US" sz="800" smtClean="0"/>
              <a:pPr marL="0" indent="0" algn="ctr">
                <a:spcBef>
                  <a:spcPct val="0"/>
                </a:spcBef>
                <a:spcAft>
                  <a:spcPct val="0"/>
                </a:spcAft>
                <a:buNone/>
              </a:pPr>
              <a:t>203</a:t>
            </a:fld>
            <a:endParaRPr lang="en-GB" sz="800"/>
          </a:p>
        </p:txBody>
      </p:sp>
      <p:sp>
        <p:nvSpPr>
          <p:cNvPr id="2693" name="Text Placeholder 10">
            <a:extLst>
              <a:ext uri="{FF2B5EF4-FFF2-40B4-BE49-F238E27FC236}">
                <a16:creationId xmlns:a16="http://schemas.microsoft.com/office/drawing/2014/main" id="{90516CCC-C390-FA8A-9021-712F651ACE46}"/>
              </a:ext>
            </a:extLst>
          </p:cNvPr>
          <p:cNvSpPr txBox="1">
            <a:spLocks/>
          </p:cNvSpPr>
          <p:nvPr>
            <p:custDataLst>
              <p:tags r:id="rId37"/>
            </p:custDataLst>
          </p:nvPr>
        </p:nvSpPr>
        <p:spPr bwMode="gray">
          <a:xfrm>
            <a:off x="7013575" y="4408488"/>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F16E6B1-9765-4CCC-8517-FE5AC9702932}" type="datetime'''''''''''1''''''''''''''''''''''0''''9'''''''''''''''">
              <a:rPr lang="en-GB" altLang="en-US" sz="800" smtClean="0"/>
              <a:pPr marL="0" indent="0" algn="ctr">
                <a:spcBef>
                  <a:spcPct val="0"/>
                </a:spcBef>
                <a:spcAft>
                  <a:spcPct val="0"/>
                </a:spcAft>
                <a:buNone/>
              </a:pPr>
              <a:t>109</a:t>
            </a:fld>
            <a:endParaRPr lang="en-GB" sz="800"/>
          </a:p>
        </p:txBody>
      </p:sp>
      <p:sp>
        <p:nvSpPr>
          <p:cNvPr id="2695" name="Text Placeholder 10">
            <a:extLst>
              <a:ext uri="{FF2B5EF4-FFF2-40B4-BE49-F238E27FC236}">
                <a16:creationId xmlns:a16="http://schemas.microsoft.com/office/drawing/2014/main" id="{66E156D6-1636-ABB7-A317-2401DC29CC8D}"/>
              </a:ext>
            </a:extLst>
          </p:cNvPr>
          <p:cNvSpPr txBox="1">
            <a:spLocks/>
          </p:cNvSpPr>
          <p:nvPr>
            <p:custDataLst>
              <p:tags r:id="rId38"/>
            </p:custDataLst>
          </p:nvPr>
        </p:nvSpPr>
        <p:spPr bwMode="gray">
          <a:xfrm>
            <a:off x="7519988" y="4741863"/>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D98847-5BED-4FEF-A260-0241BA7EE57D}" type="datetime'''''''''''''7''''''''9'">
              <a:rPr lang="en-GB" altLang="en-US" sz="800" smtClean="0"/>
              <a:pPr marL="0" indent="0" algn="ctr">
                <a:spcBef>
                  <a:spcPct val="0"/>
                </a:spcBef>
                <a:spcAft>
                  <a:spcPct val="0"/>
                </a:spcAft>
                <a:buNone/>
              </a:pPr>
              <a:t>79</a:t>
            </a:fld>
            <a:endParaRPr lang="en-GB" sz="800"/>
          </a:p>
        </p:txBody>
      </p:sp>
      <p:sp>
        <p:nvSpPr>
          <p:cNvPr id="2696" name="Text Placeholder 10">
            <a:extLst>
              <a:ext uri="{FF2B5EF4-FFF2-40B4-BE49-F238E27FC236}">
                <a16:creationId xmlns:a16="http://schemas.microsoft.com/office/drawing/2014/main" id="{30E9D54C-F97D-3434-6C1F-23D48A4BC5A7}"/>
              </a:ext>
            </a:extLst>
          </p:cNvPr>
          <p:cNvSpPr txBox="1">
            <a:spLocks/>
          </p:cNvSpPr>
          <p:nvPr>
            <p:custDataLst>
              <p:tags r:id="rId39"/>
            </p:custDataLst>
          </p:nvPr>
        </p:nvSpPr>
        <p:spPr bwMode="gray">
          <a:xfrm>
            <a:off x="7996238" y="4808538"/>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4A0BB11-8BE9-4042-8962-146BD05E2082}" type="datetime'''''''''''''''''''''''''''73'''''''''''''''''''''''''''">
              <a:rPr lang="en-GB" altLang="en-US" sz="800" smtClean="0"/>
              <a:pPr marL="0" indent="0" algn="ctr">
                <a:spcBef>
                  <a:spcPct val="0"/>
                </a:spcBef>
                <a:spcAft>
                  <a:spcPct val="0"/>
                </a:spcAft>
                <a:buNone/>
              </a:pPr>
              <a:t>73</a:t>
            </a:fld>
            <a:endParaRPr lang="en-GB" sz="800"/>
          </a:p>
        </p:txBody>
      </p:sp>
      <p:sp>
        <p:nvSpPr>
          <p:cNvPr id="2656" name="Text Placeholder 10">
            <a:extLst>
              <a:ext uri="{FF2B5EF4-FFF2-40B4-BE49-F238E27FC236}">
                <a16:creationId xmlns:a16="http://schemas.microsoft.com/office/drawing/2014/main" id="{C803CC7F-70FE-9E1E-B93B-A08562BA62B3}"/>
              </a:ext>
            </a:extLst>
          </p:cNvPr>
          <p:cNvSpPr txBox="1">
            <a:spLocks/>
          </p:cNvSpPr>
          <p:nvPr>
            <p:custDataLst>
              <p:tags r:id="rId40"/>
            </p:custDataLst>
          </p:nvPr>
        </p:nvSpPr>
        <p:spPr bwMode="auto">
          <a:xfrm>
            <a:off x="7894638" y="5819775"/>
            <a:ext cx="347663" cy="319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4FF0D83-A0E7-4584-8FAC-8B2ABBDCD9F3}" type="datetime'Sub''''-Saha''''''r''''a''''''''''''''n ''Afri''c''''a'''">
              <a:rPr lang="en-GB" altLang="en-US" sz="700" smtClean="0">
                <a:effectLst/>
              </a:rPr>
              <a:pPr marL="0" indent="0" algn="ctr">
                <a:spcBef>
                  <a:spcPct val="0"/>
                </a:spcBef>
                <a:spcAft>
                  <a:spcPct val="0"/>
                </a:spcAft>
                <a:buNone/>
              </a:pPr>
              <a:t>Sub-Saharan Africa</a:t>
            </a:fld>
            <a:endParaRPr lang="en-GB" sz="700"/>
          </a:p>
        </p:txBody>
      </p:sp>
      <p:sp>
        <p:nvSpPr>
          <p:cNvPr id="2631" name="Rectangle 2630">
            <a:extLst>
              <a:ext uri="{FF2B5EF4-FFF2-40B4-BE49-F238E27FC236}">
                <a16:creationId xmlns:a16="http://schemas.microsoft.com/office/drawing/2014/main" id="{CFD58715-1872-6C78-8171-798C124124F4}"/>
              </a:ext>
            </a:extLst>
          </p:cNvPr>
          <p:cNvSpPr/>
          <p:nvPr>
            <p:custDataLst>
              <p:tags r:id="rId41"/>
            </p:custDataLst>
          </p:nvPr>
        </p:nvSpPr>
        <p:spPr bwMode="auto">
          <a:xfrm>
            <a:off x="7693025" y="2166938"/>
            <a:ext cx="142875" cy="106363"/>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2632" name="Rectangle 2631">
            <a:extLst>
              <a:ext uri="{FF2B5EF4-FFF2-40B4-BE49-F238E27FC236}">
                <a16:creationId xmlns:a16="http://schemas.microsoft.com/office/drawing/2014/main" id="{97A5A444-E58F-6172-0154-180292A0C953}"/>
              </a:ext>
            </a:extLst>
          </p:cNvPr>
          <p:cNvSpPr/>
          <p:nvPr>
            <p:custDataLst>
              <p:tags r:id="rId42"/>
            </p:custDataLst>
          </p:nvPr>
        </p:nvSpPr>
        <p:spPr bwMode="auto">
          <a:xfrm>
            <a:off x="7693025" y="2339975"/>
            <a:ext cx="142875" cy="106363"/>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2633" name="Rectangle 2632">
            <a:extLst>
              <a:ext uri="{FF2B5EF4-FFF2-40B4-BE49-F238E27FC236}">
                <a16:creationId xmlns:a16="http://schemas.microsoft.com/office/drawing/2014/main" id="{A6395DCF-EB76-A22D-A5E0-C6007504173D}"/>
              </a:ext>
            </a:extLst>
          </p:cNvPr>
          <p:cNvSpPr/>
          <p:nvPr>
            <p:custDataLst>
              <p:tags r:id="rId43"/>
            </p:custDataLst>
          </p:nvPr>
        </p:nvSpPr>
        <p:spPr bwMode="auto">
          <a:xfrm>
            <a:off x="7693025" y="2513013"/>
            <a:ext cx="142875" cy="106363"/>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2629" name="Text Placeholder 10">
            <a:extLst>
              <a:ext uri="{FF2B5EF4-FFF2-40B4-BE49-F238E27FC236}">
                <a16:creationId xmlns:a16="http://schemas.microsoft.com/office/drawing/2014/main" id="{A42076B0-C737-165D-96EF-8C718BC04C87}"/>
              </a:ext>
            </a:extLst>
          </p:cNvPr>
          <p:cNvSpPr txBox="1">
            <a:spLocks/>
          </p:cNvSpPr>
          <p:nvPr>
            <p:custDataLst>
              <p:tags r:id="rId44"/>
            </p:custDataLst>
          </p:nvPr>
        </p:nvSpPr>
        <p:spPr bwMode="auto">
          <a:xfrm>
            <a:off x="7886700" y="2162175"/>
            <a:ext cx="3635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AE043D5-D70F-4F0D-A6DB-69276808200B}" type="datetime'''''''''''A''''''''ll'''''''' a''g''''e''s'''''''">
              <a:rPr lang="en-GB" altLang="en-US" sz="800" smtClean="0"/>
              <a:pPr marL="0" indent="0">
                <a:spcBef>
                  <a:spcPct val="0"/>
                </a:spcBef>
                <a:spcAft>
                  <a:spcPct val="0"/>
                </a:spcAft>
                <a:buNone/>
              </a:pPr>
              <a:t>All ages</a:t>
            </a:fld>
            <a:endParaRPr lang="en-GB" sz="800"/>
          </a:p>
        </p:txBody>
      </p:sp>
      <p:sp>
        <p:nvSpPr>
          <p:cNvPr id="2628" name="Text Placeholder 10">
            <a:extLst>
              <a:ext uri="{FF2B5EF4-FFF2-40B4-BE49-F238E27FC236}">
                <a16:creationId xmlns:a16="http://schemas.microsoft.com/office/drawing/2014/main" id="{254946DF-6B2C-CEE7-E4F8-1D235E665E27}"/>
              </a:ext>
            </a:extLst>
          </p:cNvPr>
          <p:cNvSpPr txBox="1">
            <a:spLocks/>
          </p:cNvSpPr>
          <p:nvPr>
            <p:custDataLst>
              <p:tags r:id="rId45"/>
            </p:custDataLst>
          </p:nvPr>
        </p:nvSpPr>
        <p:spPr bwMode="auto">
          <a:xfrm>
            <a:off x="7886700" y="2335213"/>
            <a:ext cx="3794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3AC2A05-93EF-4602-93DA-C99C55C3B2E4}" type="datetime'''''''C''''''''''''h''''i''''l''''''''''''dr''''''e''''''n'''">
              <a:rPr lang="en-GB" altLang="en-US" sz="800" smtClean="0"/>
              <a:pPr marL="0" indent="0">
                <a:spcBef>
                  <a:spcPct val="0"/>
                </a:spcBef>
                <a:spcAft>
                  <a:spcPct val="0"/>
                </a:spcAft>
                <a:buNone/>
              </a:pPr>
              <a:t>Children</a:t>
            </a:fld>
            <a:endParaRPr lang="en-GB" sz="800"/>
          </a:p>
        </p:txBody>
      </p:sp>
      <p:sp>
        <p:nvSpPr>
          <p:cNvPr id="2627" name="Text Placeholder 10">
            <a:extLst>
              <a:ext uri="{FF2B5EF4-FFF2-40B4-BE49-F238E27FC236}">
                <a16:creationId xmlns:a16="http://schemas.microsoft.com/office/drawing/2014/main" id="{C9E8672C-DCCB-4FC8-86AF-7B35C97FEF10}"/>
              </a:ext>
            </a:extLst>
          </p:cNvPr>
          <p:cNvSpPr txBox="1">
            <a:spLocks/>
          </p:cNvSpPr>
          <p:nvPr>
            <p:custDataLst>
              <p:tags r:id="rId46"/>
            </p:custDataLst>
          </p:nvPr>
        </p:nvSpPr>
        <p:spPr bwMode="auto">
          <a:xfrm>
            <a:off x="7886700" y="2508250"/>
            <a:ext cx="28416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6774C7E-CCE9-4979-9146-B7DAF255C3F0}" type="datetime'''A''''d''''''''ul''''''ts'">
              <a:rPr lang="en-GB" altLang="en-US" sz="800" smtClean="0"/>
              <a:pPr marL="0" indent="0">
                <a:spcBef>
                  <a:spcPct val="0"/>
                </a:spcBef>
                <a:spcAft>
                  <a:spcPct val="0"/>
                </a:spcAft>
                <a:buNone/>
              </a:pPr>
              <a:t>Adults</a:t>
            </a:fld>
            <a:endParaRPr lang="en-GB" sz="800"/>
          </a:p>
        </p:txBody>
      </p:sp>
      <p:sp>
        <p:nvSpPr>
          <p:cNvPr id="2714" name="TextBox 2713">
            <a:extLst>
              <a:ext uri="{FF2B5EF4-FFF2-40B4-BE49-F238E27FC236}">
                <a16:creationId xmlns:a16="http://schemas.microsoft.com/office/drawing/2014/main" id="{82B75752-1786-866C-258C-5B48AF2440E6}"/>
              </a:ext>
            </a:extLst>
          </p:cNvPr>
          <p:cNvSpPr txBox="1"/>
          <p:nvPr/>
        </p:nvSpPr>
        <p:spPr bwMode="gray">
          <a:xfrm>
            <a:off x="4221163" y="1465974"/>
            <a:ext cx="4511580" cy="461665"/>
          </a:xfrm>
          <a:prstGeom prst="rect">
            <a:avLst/>
          </a:prstGeom>
          <a:noFill/>
        </p:spPr>
        <p:txBody>
          <a:bodyPr wrap="square">
            <a:spAutoFit/>
          </a:bodyPr>
          <a:lstStyle/>
          <a:p>
            <a:pPr marL="0" indent="0">
              <a:spcBef>
                <a:spcPct val="0"/>
              </a:spcBef>
              <a:spcAft>
                <a:spcPct val="0"/>
              </a:spcAft>
              <a:buNone/>
            </a:pPr>
            <a:r>
              <a:rPr lang="en-US" sz="1200" b="1" i="0">
                <a:solidFill>
                  <a:srgbClr val="1F1F1F"/>
                </a:solidFill>
                <a:effectLst/>
              </a:rPr>
              <a:t>Estimated unprocessed red meat consumption among children and adults, by world region, in 2018 (g/day) </a:t>
            </a:r>
            <a:endParaRPr lang="en-US" sz="1200" b="1"/>
          </a:p>
        </p:txBody>
      </p:sp>
      <p:cxnSp>
        <p:nvCxnSpPr>
          <p:cNvPr id="2716" name="Straight Connector 2715">
            <a:extLst>
              <a:ext uri="{FF2B5EF4-FFF2-40B4-BE49-F238E27FC236}">
                <a16:creationId xmlns:a16="http://schemas.microsoft.com/office/drawing/2014/main" id="{542D63AA-4CD2-E3B4-9970-B97E6C965CFC}"/>
              </a:ext>
            </a:extLst>
          </p:cNvPr>
          <p:cNvCxnSpPr>
            <a:cxnSpLocks/>
          </p:cNvCxnSpPr>
          <p:nvPr/>
        </p:nvCxnSpPr>
        <p:spPr bwMode="gray">
          <a:xfrm>
            <a:off x="4311592" y="1948754"/>
            <a:ext cx="3996123" cy="0"/>
          </a:xfrm>
          <a:prstGeom prst="line">
            <a:avLst/>
          </a:prstGeom>
          <a:ln>
            <a:tailEnd type="none" w="med" len="lg"/>
          </a:ln>
        </p:spPr>
        <p:style>
          <a:lnRef idx="2">
            <a:schemeClr val="dk1"/>
          </a:lnRef>
          <a:fillRef idx="0">
            <a:schemeClr val="dk1"/>
          </a:fillRef>
          <a:effectRef idx="1">
            <a:schemeClr val="dk1"/>
          </a:effectRef>
          <a:fontRef idx="minor">
            <a:schemeClr val="tx1"/>
          </a:fontRef>
        </p:style>
      </p:cxnSp>
      <p:sp>
        <p:nvSpPr>
          <p:cNvPr id="62" name="Pentagon 61">
            <a:extLst>
              <a:ext uri="{FF2B5EF4-FFF2-40B4-BE49-F238E27FC236}">
                <a16:creationId xmlns:a16="http://schemas.microsoft.com/office/drawing/2014/main" id="{E0F52994-D38D-2513-E401-FBF355E80DC2}"/>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
        <p:nvSpPr>
          <p:cNvPr id="63" name="Chevron 62">
            <a:extLst>
              <a:ext uri="{FF2B5EF4-FFF2-40B4-BE49-F238E27FC236}">
                <a16:creationId xmlns:a16="http://schemas.microsoft.com/office/drawing/2014/main" id="{F09CFE85-817F-FBB4-8334-7EB90BCC721A}"/>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Diets</a:t>
            </a:r>
          </a:p>
        </p:txBody>
      </p:sp>
    </p:spTree>
    <p:extLst>
      <p:ext uri="{BB962C8B-B14F-4D97-AF65-F5344CB8AC3E}">
        <p14:creationId xmlns:p14="http://schemas.microsoft.com/office/powerpoint/2010/main" val="1805972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710CFEC-E0FC-477B-9138-9B1AF470BB2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542BF5B-C09C-4469-C521-E6BB43A2D458}"/>
              </a:ext>
            </a:extLst>
          </p:cNvPr>
          <p:cNvGraphicFramePr>
            <a:graphicFrameLocks/>
          </p:cNvGraphicFramePr>
          <p:nvPr>
            <p:custDataLst>
              <p:tags r:id="rId2"/>
            </p:custDataLst>
            <p:extLst>
              <p:ext uri="{D42A27DB-BD31-4B8C-83A1-F6EECF244321}">
                <p14:modId xmlns:p14="http://schemas.microsoft.com/office/powerpoint/2010/main" val="32273391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7" name="think-cell data - do not delete" hidden="1">
                        <a:extLst>
                          <a:ext uri="{FF2B5EF4-FFF2-40B4-BE49-F238E27FC236}">
                            <a16:creationId xmlns:a16="http://schemas.microsoft.com/office/drawing/2014/main" id="{A57188C4-6D7D-72A5-A9F5-8A23DF98EE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 name="Picture 3" descr="A family eating at a table&#10;&#10;Description automatically generated">
            <a:extLst>
              <a:ext uri="{FF2B5EF4-FFF2-40B4-BE49-F238E27FC236}">
                <a16:creationId xmlns:a16="http://schemas.microsoft.com/office/drawing/2014/main" id="{03863A67-4C97-6999-580A-5EF5EBD2598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2" name="Title 1">
            <a:extLst>
              <a:ext uri="{FF2B5EF4-FFF2-40B4-BE49-F238E27FC236}">
                <a16:creationId xmlns:a16="http://schemas.microsoft.com/office/drawing/2014/main" id="{0D1BED9F-32EE-A02F-42B1-DA6DD367598E}"/>
              </a:ext>
            </a:extLst>
          </p:cNvPr>
          <p:cNvSpPr>
            <a:spLocks noGrp="1"/>
          </p:cNvSpPr>
          <p:nvPr>
            <p:ph type="title"/>
          </p:nvPr>
        </p:nvSpPr>
        <p:spPr>
          <a:xfrm>
            <a:off x="1676400" y="1772333"/>
            <a:ext cx="10515600" cy="2436792"/>
          </a:xfrm>
        </p:spPr>
        <p:txBody>
          <a:bodyPr vert="horz">
            <a:normAutofit/>
          </a:bodyPr>
          <a:lstStyle/>
          <a:p>
            <a:r>
              <a:rPr lang="en-US"/>
              <a:t>Technological and Industry  Advancements </a:t>
            </a:r>
          </a:p>
        </p:txBody>
      </p:sp>
      <p:pic>
        <p:nvPicPr>
          <p:cNvPr id="9" name="Picture 8">
            <a:extLst>
              <a:ext uri="{FF2B5EF4-FFF2-40B4-BE49-F238E27FC236}">
                <a16:creationId xmlns:a16="http://schemas.microsoft.com/office/drawing/2014/main" id="{76EB8319-164F-90BD-88AF-3A17B44690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
        <p:nvSpPr>
          <p:cNvPr id="5" name="TextBox 4">
            <a:extLst>
              <a:ext uri="{FF2B5EF4-FFF2-40B4-BE49-F238E27FC236}">
                <a16:creationId xmlns:a16="http://schemas.microsoft.com/office/drawing/2014/main" id="{40C9EB48-67B2-7A80-0144-C4F51A3530CC}"/>
              </a:ext>
            </a:extLst>
          </p:cNvPr>
          <p:cNvSpPr txBox="1"/>
          <p:nvPr/>
        </p:nvSpPr>
        <p:spPr bwMode="gray">
          <a:xfrm>
            <a:off x="9483635" y="1393510"/>
            <a:ext cx="415563" cy="469359"/>
          </a:xfrm>
          <a:prstGeom prst="rect">
            <a:avLst/>
          </a:prstGeom>
          <a:solidFill>
            <a:srgbClr val="E3E8EE"/>
          </a:solidFill>
        </p:spPr>
        <p:txBody>
          <a:bodyPr wrap="none" lIns="137160" tIns="137160" rIns="274320" bIns="137160" rtlCol="0">
            <a:spAutoFit/>
          </a:bodyPr>
          <a:lstStyle/>
          <a:p>
            <a:pPr marL="0" indent="0" algn="l">
              <a:spcBef>
                <a:spcPts val="600"/>
              </a:spcBef>
              <a:spcAft>
                <a:spcPts val="600"/>
              </a:spcAft>
              <a:buNone/>
            </a:pPr>
            <a:endParaRPr lang="en-US" sz="1250" b="1"/>
          </a:p>
        </p:txBody>
      </p:sp>
    </p:spTree>
    <p:custDataLst>
      <p:tags r:id="rId1"/>
    </p:custDataLst>
    <p:extLst>
      <p:ext uri="{BB962C8B-B14F-4D97-AF65-F5344CB8AC3E}">
        <p14:creationId xmlns:p14="http://schemas.microsoft.com/office/powerpoint/2010/main" val="3057231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29112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descr="Cows eating hay in a barn&#10;&#10;Description automatically generated">
            <a:extLst>
              <a:ext uri="{FF2B5EF4-FFF2-40B4-BE49-F238E27FC236}">
                <a16:creationId xmlns:a16="http://schemas.microsoft.com/office/drawing/2014/main" id="{E97ACFF9-1DDB-77B2-C9DD-1AAB889D13E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2075" t="22030"/>
          <a:stretch/>
        </p:blipFill>
        <p:spPr>
          <a:xfrm>
            <a:off x="-9144" y="-9145"/>
            <a:ext cx="12201144" cy="6867145"/>
          </a:xfrm>
          <a:prstGeom prst="rect">
            <a:avLst/>
          </a:prstGeom>
        </p:spPr>
      </p:pic>
      <p:sp>
        <p:nvSpPr>
          <p:cNvPr id="2" name="Title 1"/>
          <p:cNvSpPr>
            <a:spLocks noGrp="1"/>
          </p:cNvSpPr>
          <p:nvPr>
            <p:ph type="title"/>
          </p:nvPr>
        </p:nvSpPr>
        <p:spPr/>
        <p:txBody>
          <a:bodyPr vert="horz"/>
          <a:lstStyle/>
          <a:p>
            <a:r>
              <a:rPr lang="en-US"/>
              <a:t>Protein</a:t>
            </a:r>
            <a:r>
              <a:rPr lang="en-US">
                <a:cs typeface="Arial"/>
              </a:rPr>
              <a:t> </a:t>
            </a:r>
            <a:r>
              <a:rPr lang="en-US"/>
              <a:t>Industry Overview</a:t>
            </a:r>
          </a:p>
        </p:txBody>
      </p:sp>
      <p:pic>
        <p:nvPicPr>
          <p:cNvPr id="9" name="Picture 8">
            <a:extLst>
              <a:ext uri="{FF2B5EF4-FFF2-40B4-BE49-F238E27FC236}">
                <a16:creationId xmlns:a16="http://schemas.microsoft.com/office/drawing/2014/main" id="{002B0A2C-4F72-D6F6-6EB9-45238818B7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Tree>
    <p:custDataLst>
      <p:tags r:id="rId1"/>
    </p:custDataLst>
    <p:extLst>
      <p:ext uri="{BB962C8B-B14F-4D97-AF65-F5344CB8AC3E}">
        <p14:creationId xmlns:p14="http://schemas.microsoft.com/office/powerpoint/2010/main" val="4245007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330AE-E5DF-02AE-A162-09876142BB71}"/>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79FBB88E-8CD8-0FE3-A64B-57A67062EC67}"/>
              </a:ext>
            </a:extLst>
          </p:cNvPr>
          <p:cNvSpPr>
            <a:spLocks noGrp="1"/>
          </p:cNvSpPr>
          <p:nvPr>
            <p:ph type="title"/>
          </p:nvPr>
        </p:nvSpPr>
        <p:spPr>
          <a:xfrm>
            <a:off x="530352" y="4628864"/>
            <a:ext cx="3165987" cy="1523494"/>
          </a:xfrm>
          <a:solidFill>
            <a:srgbClr val="9D9D9D">
              <a:alpha val="67059"/>
            </a:srgbClr>
          </a:solidFill>
        </p:spPr>
        <p:txBody>
          <a:bodyPr vert="horz" lIns="91440" tIns="0" rIns="91440" bIns="45720" rtlCol="0" anchor="b" anchorCtr="0">
            <a:spAutoFit/>
          </a:bodyPr>
          <a:lstStyle/>
          <a:p>
            <a:r>
              <a:rPr lang="en-US" sz="2400">
                <a:solidFill>
                  <a:srgbClr val="FFFFFF"/>
                </a:solidFill>
                <a:latin typeface="Arial"/>
              </a:rPr>
              <a:t>Key messages</a:t>
            </a:r>
            <a:br>
              <a:rPr lang="en-US" sz="2400">
                <a:solidFill>
                  <a:srgbClr val="FFFFFF"/>
                </a:solidFill>
                <a:latin typeface="Arial"/>
              </a:rPr>
            </a:br>
            <a:r>
              <a:rPr lang="en-US" sz="2400" b="0">
                <a:solidFill>
                  <a:srgbClr val="FFFFFF"/>
                </a:solidFill>
                <a:latin typeface="Arial"/>
              </a:rPr>
              <a:t>Technological and Industry Advancements</a:t>
            </a:r>
          </a:p>
        </p:txBody>
      </p:sp>
      <p:graphicFrame>
        <p:nvGraphicFramePr>
          <p:cNvPr id="2" name="think-cell data - do not delete" hidden="1">
            <a:extLst>
              <a:ext uri="{FF2B5EF4-FFF2-40B4-BE49-F238E27FC236}">
                <a16:creationId xmlns:a16="http://schemas.microsoft.com/office/drawing/2014/main" id="{A5E8DB95-890A-0281-11CD-9934008E7619}"/>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3" name="Straight Connector 2">
            <a:extLst>
              <a:ext uri="{FF2B5EF4-FFF2-40B4-BE49-F238E27FC236}">
                <a16:creationId xmlns:a16="http://schemas.microsoft.com/office/drawing/2014/main" id="{0670843B-6D4E-F0C9-96E6-14D11CB0051D}"/>
              </a:ext>
            </a:extLst>
          </p:cNvPr>
          <p:cNvCxnSpPr/>
          <p:nvPr/>
        </p:nvCxnSpPr>
        <p:spPr bwMode="gray">
          <a:xfrm>
            <a:off x="4340430" y="1720876"/>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B42E17-A910-1E3E-69B8-AE16401AC84A}"/>
              </a:ext>
            </a:extLst>
          </p:cNvPr>
          <p:cNvSpPr txBox="1"/>
          <p:nvPr/>
        </p:nvSpPr>
        <p:spPr bwMode="gray">
          <a:xfrm>
            <a:off x="4209771" y="382570"/>
            <a:ext cx="7855516" cy="1454244"/>
          </a:xfrm>
          <a:prstGeom prst="rect">
            <a:avLst/>
          </a:prstGeom>
          <a:noFill/>
        </p:spPr>
        <p:txBody>
          <a:bodyPr wrap="square" lIns="137160" tIns="137160" rIns="274320" bIns="137160" rtlCol="0">
            <a:spAutoFit/>
          </a:bodyPr>
          <a:lstStyle/>
          <a:p>
            <a:pPr>
              <a:spcAft>
                <a:spcPts val="300"/>
              </a:spcAft>
              <a:buClr>
                <a:schemeClr val="accent1"/>
              </a:buClr>
              <a:buSzPct val="100000"/>
            </a:pPr>
            <a:r>
              <a:rPr lang="en-US" sz="1400" b="1">
                <a:effectLst/>
              </a:rPr>
              <a:t>Decarbonizing global protein supply requires a nuanced and multi-faceted approach.</a:t>
            </a:r>
            <a:endParaRPr lang="en-US" sz="1400" b="1"/>
          </a:p>
          <a:p>
            <a:pPr marL="285750" indent="-169863">
              <a:buClr>
                <a:schemeClr val="tx1"/>
              </a:buClr>
              <a:buSzPct val="100000"/>
              <a:buFont typeface="Apple Symbols" panose="02000000000000000000" pitchFamily="2" charset="-79"/>
              <a:buChar char="⎻"/>
            </a:pPr>
            <a:r>
              <a:rPr lang="en-US" sz="1200">
                <a:effectLst/>
                <a:latin typeface="Helvetica" pitchFamily="2" charset="0"/>
              </a:rPr>
              <a:t>A </a:t>
            </a:r>
            <a:r>
              <a:rPr lang="en-US" sz="1200" b="1">
                <a:effectLst/>
                <a:latin typeface="Helvetica" pitchFamily="2" charset="0"/>
              </a:rPr>
              <a:t>sustainable protein future will see a mix of </a:t>
            </a:r>
            <a:r>
              <a:rPr lang="en-US" sz="1200">
                <a:effectLst/>
                <a:latin typeface="Helvetica" pitchFamily="2" charset="0"/>
              </a:rPr>
              <a:t>animal protein from </a:t>
            </a:r>
            <a:r>
              <a:rPr lang="en-US" sz="1200" b="1">
                <a:effectLst/>
                <a:latin typeface="Helvetica" pitchFamily="2" charset="0"/>
              </a:rPr>
              <a:t>sustainable livestock management </a:t>
            </a:r>
            <a:r>
              <a:rPr lang="en-US" sz="1200">
                <a:effectLst/>
                <a:latin typeface="Helvetica" pitchFamily="2" charset="0"/>
              </a:rPr>
              <a:t>practices in developing economies, and a </a:t>
            </a:r>
            <a:r>
              <a:rPr lang="en-US" sz="1200" b="1">
                <a:effectLst/>
                <a:latin typeface="Helvetica" pitchFamily="2" charset="0"/>
              </a:rPr>
              <a:t>higher consumption of alternative proteins</a:t>
            </a:r>
            <a:r>
              <a:rPr lang="en-US" sz="1200" b="1">
                <a:latin typeface="Helvetica" pitchFamily="2" charset="0"/>
              </a:rPr>
              <a:t> </a:t>
            </a:r>
            <a:r>
              <a:rPr lang="en-US" sz="1200">
                <a:effectLst/>
                <a:latin typeface="Helvetica" pitchFamily="2" charset="0"/>
              </a:rPr>
              <a:t>in developed economies.</a:t>
            </a:r>
            <a:endParaRPr lang="en-US" sz="1200" b="1"/>
          </a:p>
          <a:p>
            <a:pPr marL="285750" indent="-169863">
              <a:buClr>
                <a:schemeClr val="tx1"/>
              </a:buClr>
              <a:buSzPct val="100000"/>
              <a:buFont typeface="Apple Symbols" panose="02000000000000000000" pitchFamily="2" charset="-79"/>
              <a:buChar char="⎻"/>
            </a:pPr>
            <a:r>
              <a:rPr lang="en-US" sz="1200"/>
              <a:t>A protein transition approach with diverse solutions—such as sustainable production practices, methane-inhibitor technologies, and alternative proteins—is essential to achieve that.</a:t>
            </a:r>
          </a:p>
        </p:txBody>
      </p:sp>
      <p:sp>
        <p:nvSpPr>
          <p:cNvPr id="5" name="TextBox 4">
            <a:extLst>
              <a:ext uri="{FF2B5EF4-FFF2-40B4-BE49-F238E27FC236}">
                <a16:creationId xmlns:a16="http://schemas.microsoft.com/office/drawing/2014/main" id="{2A9F06BA-BCF3-B835-C9DB-CA96DA3F1884}"/>
              </a:ext>
            </a:extLst>
          </p:cNvPr>
          <p:cNvSpPr txBox="1"/>
          <p:nvPr/>
        </p:nvSpPr>
        <p:spPr bwMode="gray">
          <a:xfrm>
            <a:off x="4214533" y="3891804"/>
            <a:ext cx="7845992" cy="2562240"/>
          </a:xfrm>
          <a:prstGeom prst="rect">
            <a:avLst/>
          </a:prstGeom>
          <a:noFill/>
        </p:spPr>
        <p:txBody>
          <a:bodyPr wrap="square" lIns="137160" tIns="137160" rIns="274320" bIns="137160" rtlCol="0" anchor="t">
            <a:spAutoFit/>
          </a:bodyPr>
          <a:lstStyle/>
          <a:p>
            <a:pPr>
              <a:spcAft>
                <a:spcPts val="300"/>
              </a:spcAft>
            </a:pPr>
            <a:r>
              <a:rPr lang="en-US" sz="1400" b="1"/>
              <a:t>A diet shift and adoption of alternative proteins are effective ways to reduce emissions.</a:t>
            </a:r>
            <a:endParaRPr lang="en-US" sz="1400" b="1">
              <a:effectLst/>
            </a:endParaRPr>
          </a:p>
          <a:p>
            <a:pPr marL="347663" lvl="1" indent="-204788">
              <a:buFont typeface="Apple Symbols" panose="02000000000000000000" pitchFamily="2" charset="-79"/>
              <a:buChar char="⎻"/>
            </a:pPr>
            <a:r>
              <a:rPr lang="en-US" sz="1200"/>
              <a:t>Alternative proteins fall under three categories: </a:t>
            </a:r>
            <a:r>
              <a:rPr lang="en-US" sz="1200" b="1"/>
              <a:t>plant-based, fermentation, and cultivated.</a:t>
            </a:r>
            <a:endParaRPr lang="en-US" sz="1200" b="1">
              <a:effectLst/>
            </a:endParaRPr>
          </a:p>
          <a:p>
            <a:pPr marL="347345" lvl="1" indent="-204470">
              <a:buFont typeface="Apple Symbols" panose="02000000000000000000" pitchFamily="2" charset="-79"/>
              <a:buChar char="⎻"/>
            </a:pPr>
            <a:r>
              <a:rPr lang="en-US" sz="1200" b="1"/>
              <a:t>Plant-based </a:t>
            </a:r>
            <a:r>
              <a:rPr lang="en-US" sz="1200"/>
              <a:t>proteins save </a:t>
            </a:r>
            <a:r>
              <a:rPr lang="en-US" sz="1200" b="1"/>
              <a:t>4.4 </a:t>
            </a:r>
            <a:r>
              <a:rPr lang="en-US" sz="1200" b="1" err="1"/>
              <a:t>gigatonnes</a:t>
            </a:r>
            <a:r>
              <a:rPr lang="en-US" sz="1200" b="1"/>
              <a:t> of CO</a:t>
            </a:r>
            <a:r>
              <a:rPr lang="en-US" sz="800" b="1" baseline="-25000"/>
              <a:t>2</a:t>
            </a:r>
            <a:r>
              <a:rPr lang="en-US" sz="1200" b="1"/>
              <a:t>e emissions per $1 trillion invested</a:t>
            </a:r>
            <a:r>
              <a:rPr lang="en-US" sz="1200"/>
              <a:t>. </a:t>
            </a:r>
            <a:r>
              <a:rPr lang="en-US" sz="1200">
                <a:ea typeface="+mn-lt"/>
                <a:cs typeface="+mn-lt"/>
              </a:rPr>
              <a:t>Emissions abatement could increase when accounting for land-use changes and carbon sequestration from rewilding and afforestation.</a:t>
            </a:r>
            <a:endParaRPr lang="en-US" sz="1200" b="1">
              <a:cs typeface="Arial"/>
            </a:endParaRPr>
          </a:p>
          <a:p>
            <a:pPr marL="347663" lvl="1" indent="-204788">
              <a:buFont typeface="Apple Symbols" panose="02000000000000000000" pitchFamily="2" charset="-79"/>
              <a:buChar char="⎻"/>
            </a:pPr>
            <a:r>
              <a:rPr lang="en-US" sz="1200" b="1">
                <a:effectLst/>
              </a:rPr>
              <a:t>Consumers prioritize taste, price, and health </a:t>
            </a:r>
            <a:r>
              <a:rPr lang="en-US" sz="1200">
                <a:effectLst/>
              </a:rPr>
              <a:t>over sustainability when purchasing food</a:t>
            </a:r>
            <a:r>
              <a:rPr lang="en-US" sz="1200"/>
              <a:t>. C</a:t>
            </a:r>
            <a:r>
              <a:rPr lang="en-US" sz="1200">
                <a:effectLst/>
              </a:rPr>
              <a:t>ompanies need to address these key concerns with </a:t>
            </a:r>
            <a:r>
              <a:rPr lang="en-US" sz="1200" b="1">
                <a:effectLst/>
              </a:rPr>
              <a:t>product development and improved marketing strategies.</a:t>
            </a:r>
            <a:r>
              <a:rPr lang="en-US" sz="1200" b="1"/>
              <a:t> </a:t>
            </a:r>
          </a:p>
          <a:p>
            <a:pPr marL="347345" lvl="1" indent="-204470">
              <a:buFont typeface="Apple Symbols" panose="02000000000000000000" pitchFamily="2" charset="-79"/>
              <a:buChar char="⎻"/>
            </a:pPr>
            <a:r>
              <a:rPr lang="en-US" sz="1200">
                <a:effectLst/>
              </a:rPr>
              <a:t>Alternative proteins can use </a:t>
            </a:r>
            <a:r>
              <a:rPr lang="en-US" sz="1200" b="1">
                <a:effectLst/>
              </a:rPr>
              <a:t>lessons learned from electric vehicles </a:t>
            </a:r>
            <a:r>
              <a:rPr lang="en-US" sz="1200"/>
              <a:t>and the energy transition to </a:t>
            </a:r>
            <a:r>
              <a:rPr lang="en-US" sz="1200" b="1"/>
              <a:t>accelerate</a:t>
            </a:r>
            <a:r>
              <a:rPr lang="en-US" sz="1200"/>
              <a:t> the protein transition through alternative proteins, an </a:t>
            </a:r>
            <a:r>
              <a:rPr lang="en-US" sz="1200" b="1"/>
              <a:t>innovation that is also struggling with consumer adoption and price parity at first.</a:t>
            </a:r>
            <a:endParaRPr lang="en-US" sz="1200" b="1">
              <a:cs typeface="Arial"/>
            </a:endParaRPr>
          </a:p>
          <a:p>
            <a:pPr marL="347663" lvl="1" indent="-204788">
              <a:buFont typeface="Apple Symbols" panose="02000000000000000000" pitchFamily="2" charset="-79"/>
              <a:buChar char="⎻"/>
            </a:pPr>
            <a:r>
              <a:rPr lang="en-US" sz="1200">
                <a:effectLst/>
              </a:rPr>
              <a:t>Strategies to </a:t>
            </a:r>
            <a:r>
              <a:rPr lang="en-US" sz="1200" b="1">
                <a:effectLst/>
              </a:rPr>
              <a:t>tap into unexplored markets </a:t>
            </a:r>
            <a:r>
              <a:rPr lang="en-US" sz="1200">
                <a:effectLst/>
              </a:rPr>
              <a:t>like frozen, ready-to-eat foods, displacing </a:t>
            </a:r>
            <a:r>
              <a:rPr lang="en-US" sz="1200" err="1">
                <a:effectLst/>
              </a:rPr>
              <a:t>ultraprocessed</a:t>
            </a:r>
            <a:r>
              <a:rPr lang="en-US" sz="1200">
                <a:effectLst/>
              </a:rPr>
              <a:t> meat and blended products, can help alternative proteins scale.</a:t>
            </a:r>
          </a:p>
        </p:txBody>
      </p:sp>
      <p:sp>
        <p:nvSpPr>
          <p:cNvPr id="8" name="TextBox 7">
            <a:extLst>
              <a:ext uri="{FF2B5EF4-FFF2-40B4-BE49-F238E27FC236}">
                <a16:creationId xmlns:a16="http://schemas.microsoft.com/office/drawing/2014/main" id="{DCBAA2EF-1858-1F6E-4346-E2E20A662092}"/>
              </a:ext>
            </a:extLst>
          </p:cNvPr>
          <p:cNvSpPr txBox="1"/>
          <p:nvPr/>
        </p:nvSpPr>
        <p:spPr bwMode="gray">
          <a:xfrm>
            <a:off x="4210708" y="1690419"/>
            <a:ext cx="7844117" cy="2415674"/>
          </a:xfrm>
          <a:prstGeom prst="rect">
            <a:avLst/>
          </a:prstGeom>
          <a:noFill/>
        </p:spPr>
        <p:txBody>
          <a:bodyPr wrap="square" lIns="137160" tIns="137160" rIns="274320" bIns="137160" rtlCol="0" anchor="t">
            <a:spAutoFit/>
          </a:bodyPr>
          <a:lstStyle/>
          <a:p>
            <a:pPr>
              <a:spcAft>
                <a:spcPts val="300"/>
              </a:spcAft>
            </a:pPr>
            <a:r>
              <a:rPr lang="en-US" sz="1400" b="1"/>
              <a:t>Different abatement solutions are being developed for animal-based protein emissions.</a:t>
            </a:r>
          </a:p>
          <a:p>
            <a:pPr marL="401638" indent="-169863">
              <a:buFont typeface="Apple Symbols" panose="02000000000000000000" pitchFamily="2" charset="-79"/>
              <a:buChar char="⎻"/>
            </a:pPr>
            <a:r>
              <a:rPr lang="en-US" sz="1200" b="1">
                <a:effectLst/>
              </a:rPr>
              <a:t>Sustainable management practices, productivity increases, and selective breeding </a:t>
            </a:r>
            <a:r>
              <a:rPr lang="en-US" sz="1200">
                <a:effectLst/>
              </a:rPr>
              <a:t>present the greatest </a:t>
            </a:r>
            <a:r>
              <a:rPr lang="en-US" sz="1200" b="1">
                <a:effectLst/>
              </a:rPr>
              <a:t>mitigation potential for livestock in developing countries.</a:t>
            </a:r>
            <a:endParaRPr lang="en-US" sz="1200" b="1"/>
          </a:p>
          <a:p>
            <a:pPr marL="401638" indent="-169863">
              <a:buFont typeface="Apple Symbols" panose="02000000000000000000" pitchFamily="2" charset="-79"/>
              <a:buChar char="⎻"/>
            </a:pPr>
            <a:r>
              <a:rPr lang="en-US" sz="1200" b="1">
                <a:effectLst/>
              </a:rPr>
              <a:t>Livestock methane</a:t>
            </a:r>
            <a:r>
              <a:rPr lang="en-US" sz="1200">
                <a:effectLst/>
              </a:rPr>
              <a:t> </a:t>
            </a:r>
            <a:r>
              <a:rPr lang="en-US" sz="1200" b="1">
                <a:effectLst/>
              </a:rPr>
              <a:t>reduction</a:t>
            </a:r>
            <a:r>
              <a:rPr lang="en-US" sz="1200">
                <a:effectLst/>
              </a:rPr>
              <a:t> strategies and technologies are emerging, but their mitigation potential </a:t>
            </a:r>
            <a:r>
              <a:rPr lang="en-US" sz="1200"/>
              <a:t>is</a:t>
            </a:r>
            <a:r>
              <a:rPr lang="en-US" sz="1200">
                <a:effectLst/>
              </a:rPr>
              <a:t> still uncertain </a:t>
            </a:r>
            <a:r>
              <a:rPr lang="en-US" sz="1200"/>
              <a:t>or </a:t>
            </a:r>
            <a:r>
              <a:rPr lang="en-US" sz="1200">
                <a:effectLst/>
              </a:rPr>
              <a:t>depends on </a:t>
            </a:r>
            <a:r>
              <a:rPr lang="en-US" sz="1200" b="1">
                <a:effectLst/>
              </a:rPr>
              <a:t>incentives </a:t>
            </a:r>
            <a:r>
              <a:rPr lang="en-US" sz="1200" b="1"/>
              <a:t>for</a:t>
            </a:r>
            <a:r>
              <a:rPr lang="en-US" sz="1200" b="1">
                <a:effectLst/>
              </a:rPr>
              <a:t> large-scale implementation </a:t>
            </a:r>
            <a:r>
              <a:rPr lang="en-US" sz="1200">
                <a:effectLst/>
              </a:rPr>
              <a:t>by producers.</a:t>
            </a:r>
          </a:p>
          <a:p>
            <a:pPr marL="401638" indent="-169863">
              <a:buFont typeface="Apple Symbols" panose="02000000000000000000" pitchFamily="2" charset="-79"/>
              <a:buChar char="⎻"/>
            </a:pPr>
            <a:r>
              <a:rPr lang="en-US" sz="1200" b="1">
                <a:effectLst/>
              </a:rPr>
              <a:t>Reducing</a:t>
            </a:r>
            <a:r>
              <a:rPr lang="en-US" sz="1200">
                <a:effectLst/>
              </a:rPr>
              <a:t> </a:t>
            </a:r>
            <a:r>
              <a:rPr lang="en-US" sz="1200" b="1">
                <a:effectLst/>
              </a:rPr>
              <a:t>the</a:t>
            </a:r>
            <a:r>
              <a:rPr lang="en-US" sz="1200">
                <a:effectLst/>
              </a:rPr>
              <a:t> </a:t>
            </a:r>
            <a:r>
              <a:rPr lang="en-US" sz="1200" b="1">
                <a:effectLst/>
              </a:rPr>
              <a:t>CO</a:t>
            </a:r>
            <a:r>
              <a:rPr lang="en-US" sz="1200" b="1" baseline="-25000">
                <a:effectLst/>
              </a:rPr>
              <a:t>2</a:t>
            </a:r>
            <a:r>
              <a:rPr lang="en-US" sz="1200">
                <a:effectLst/>
              </a:rPr>
              <a:t> emissions of the sector relies on combatting </a:t>
            </a:r>
            <a:r>
              <a:rPr lang="en-US" sz="1200" b="1">
                <a:effectLst/>
              </a:rPr>
              <a:t>deforestation</a:t>
            </a:r>
            <a:r>
              <a:rPr lang="en-US" sz="1200" b="1"/>
              <a:t>.</a:t>
            </a:r>
            <a:r>
              <a:rPr lang="en-US" sz="1200">
                <a:effectLst/>
              </a:rPr>
              <a:t> </a:t>
            </a:r>
            <a:r>
              <a:rPr lang="en-US" sz="1200"/>
              <a:t>S</a:t>
            </a:r>
            <a:r>
              <a:rPr lang="en-US" sz="1200">
                <a:effectLst/>
              </a:rPr>
              <a:t>witching to less land- and water-intensive animal feed and implementing deforestation-free corporate supply chain policies can cut over 60% of CO</a:t>
            </a:r>
            <a:r>
              <a:rPr lang="en-US" sz="1200" baseline="-25000">
                <a:effectLst/>
              </a:rPr>
              <a:t>2 </a:t>
            </a:r>
            <a:r>
              <a:rPr lang="en-US" sz="1200">
                <a:effectLst/>
              </a:rPr>
              <a:t>emissions related to animal agriculture.</a:t>
            </a:r>
          </a:p>
          <a:p>
            <a:pPr marL="401638" indent="-169863">
              <a:buFont typeface="Apple Symbols" panose="02000000000000000000" pitchFamily="2" charset="-79"/>
              <a:buChar char="⎻"/>
            </a:pPr>
            <a:r>
              <a:rPr lang="en-US" sz="1200" b="1"/>
              <a:t>Aquaculture</a:t>
            </a:r>
            <a:r>
              <a:rPr lang="en-US" sz="1200"/>
              <a:t> is the world’s </a:t>
            </a:r>
            <a:r>
              <a:rPr lang="en-US" sz="1200" b="1"/>
              <a:t>fastest growing</a:t>
            </a:r>
            <a:r>
              <a:rPr lang="en-US" sz="1200"/>
              <a:t> food industry. The </a:t>
            </a:r>
            <a:r>
              <a:rPr lang="en-US" sz="1200" b="1"/>
              <a:t>species, feed, and production method </a:t>
            </a:r>
            <a:r>
              <a:rPr lang="en-US" sz="1200"/>
              <a:t>determine its emissions. Focusing on </a:t>
            </a:r>
            <a:r>
              <a:rPr lang="en-US" sz="1200" b="1"/>
              <a:t>expanding</a:t>
            </a:r>
            <a:r>
              <a:rPr lang="en-US" sz="1200"/>
              <a:t> the right ones and </a:t>
            </a:r>
            <a:r>
              <a:rPr lang="en-US" sz="1200" b="1"/>
              <a:t>innovating feed </a:t>
            </a:r>
            <a:r>
              <a:rPr lang="en-US" sz="1200"/>
              <a:t>are critical for a sustainable protein supply.</a:t>
            </a:r>
            <a:endParaRPr lang="en-US" sz="1100" b="1">
              <a:effectLst/>
            </a:endParaRPr>
          </a:p>
        </p:txBody>
      </p:sp>
      <p:cxnSp>
        <p:nvCxnSpPr>
          <p:cNvPr id="9" name="Straight Connector 8">
            <a:extLst>
              <a:ext uri="{FF2B5EF4-FFF2-40B4-BE49-F238E27FC236}">
                <a16:creationId xmlns:a16="http://schemas.microsoft.com/office/drawing/2014/main" id="{27F82054-8FD1-E0A0-2BF1-573DEAAA4BFD}"/>
              </a:ext>
            </a:extLst>
          </p:cNvPr>
          <p:cNvCxnSpPr/>
          <p:nvPr/>
        </p:nvCxnSpPr>
        <p:spPr bwMode="gray">
          <a:xfrm>
            <a:off x="4340430" y="393567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 name="btfpNotesBox111697">
            <a:extLst>
              <a:ext uri="{FF2B5EF4-FFF2-40B4-BE49-F238E27FC236}">
                <a16:creationId xmlns:a16="http://schemas.microsoft.com/office/drawing/2014/main" id="{39EF9DF2-5580-E2B7-1A3B-3DF00644756B}"/>
              </a:ext>
            </a:extLst>
          </p:cNvPr>
          <p:cNvSpPr txBox="1"/>
          <p:nvPr>
            <p:custDataLst>
              <p:tags r:id="rId3"/>
            </p:custDataLst>
          </p:nvPr>
        </p:nvSpPr>
        <p:spPr bwMode="gray">
          <a:xfrm>
            <a:off x="329184" y="6542199"/>
            <a:ext cx="9183670" cy="246221"/>
          </a:xfrm>
          <a:prstGeom prst="rect">
            <a:avLst/>
          </a:prstGeom>
          <a:noFill/>
        </p:spPr>
        <p:txBody>
          <a:bodyPr vert="horz" wrap="square" lIns="0" tIns="0" rIns="0" bIns="0" rtlCol="0" anchor="b">
            <a:spAutoFit/>
          </a:bodyPr>
          <a:lstStyle/>
          <a:p>
            <a:endParaRPr lang="en-US" sz="800">
              <a:solidFill>
                <a:srgbClr val="000000"/>
              </a:solidFill>
              <a:latin typeface="Arial"/>
              <a:cs typeface="Arial"/>
            </a:endParaRPr>
          </a:p>
          <a:p>
            <a:r>
              <a:rPr lang="en-US" sz="800">
                <a:solidFill>
                  <a:srgbClr val="000000"/>
                </a:solidFill>
              </a:rPr>
              <a:t>Credit: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8"/>
              </a:rPr>
              <a:t>Gernot Wagner</a:t>
            </a:r>
            <a:r>
              <a:rPr lang="en-US" sz="800"/>
              <a:t>. </a:t>
            </a:r>
            <a:r>
              <a:rPr lang="en-US" sz="800">
                <a:hlinkClick r:id="rId9"/>
              </a:rPr>
              <a:t>Share with attribution</a:t>
            </a:r>
            <a:r>
              <a:rPr lang="en-US" sz="800"/>
              <a:t>: </a:t>
            </a:r>
            <a:r>
              <a:rPr lang="en-US" sz="800" err="1"/>
              <a:t>Sayn</a:t>
            </a:r>
            <a:r>
              <a:rPr lang="en-US" sz="800"/>
              <a:t>-Wittgenstein </a:t>
            </a:r>
            <a:r>
              <a:rPr lang="en-US" sz="800" i="1"/>
              <a:t>et al., </a:t>
            </a:r>
            <a:r>
              <a:rPr lang="en-US" sz="800"/>
              <a:t>"</a:t>
            </a:r>
            <a:r>
              <a:rPr lang="en-US" sz="800">
                <a:hlinkClick r:id="rId10"/>
              </a:rPr>
              <a:t>Reconsidering Proteins</a:t>
            </a:r>
            <a:r>
              <a:rPr lang="en-US" sz="800"/>
              <a:t>" (6 October 2025).</a:t>
            </a:r>
            <a:endParaRPr lang="en-US" sz="800">
              <a:solidFill>
                <a:srgbClr val="000000"/>
              </a:solidFill>
              <a:latin typeface="Arial" panose="020B0604020202020204" pitchFamily="34" charset="0"/>
              <a:cs typeface="Arial" panose="020B0604020202020204" pitchFamily="34" charset="0"/>
            </a:endParaRPr>
          </a:p>
        </p:txBody>
      </p:sp>
      <p:pic>
        <p:nvPicPr>
          <p:cNvPr id="12" name="Picture 11" descr="A family eating at a table&#10;&#10;Description automatically generated">
            <a:extLst>
              <a:ext uri="{FF2B5EF4-FFF2-40B4-BE49-F238E27FC236}">
                <a16:creationId xmlns:a16="http://schemas.microsoft.com/office/drawing/2014/main" id="{03863A67-4C97-6999-580A-5EF5EBD2598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2626" t="9199" r="68423" b="6533"/>
          <a:stretch/>
        </p:blipFill>
        <p:spPr>
          <a:xfrm>
            <a:off x="320041" y="630936"/>
            <a:ext cx="3529584" cy="5779008"/>
          </a:xfrm>
          <a:prstGeom prst="rect">
            <a:avLst/>
          </a:prstGeom>
        </p:spPr>
      </p:pic>
    </p:spTree>
    <p:custDataLst>
      <p:tags r:id="rId1"/>
    </p:custDataLst>
    <p:extLst>
      <p:ext uri="{BB962C8B-B14F-4D97-AF65-F5344CB8AC3E}">
        <p14:creationId xmlns:p14="http://schemas.microsoft.com/office/powerpoint/2010/main" val="2059759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3AF84-C7D4-72E1-B121-4C18DDC3B5A8}"/>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5DCE80E-5059-88B3-60B9-ABD9E470496F}"/>
              </a:ext>
            </a:extLst>
          </p:cNvPr>
          <p:cNvGraphicFramePr>
            <a:graphicFrameLocks/>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think-cell data - do not delete" hidden="1">
                        <a:extLst>
                          <a:ext uri="{FF2B5EF4-FFF2-40B4-BE49-F238E27FC236}">
                            <a16:creationId xmlns:a16="http://schemas.microsoft.com/office/drawing/2014/main" id="{25DCE80E-5059-88B3-60B9-ABD9E470496F}"/>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AC0F039-5A08-CA9A-2DE0-55C554CF4584}"/>
              </a:ext>
            </a:extLst>
          </p:cNvPr>
          <p:cNvSpPr>
            <a:spLocks noGrp="1"/>
          </p:cNvSpPr>
          <p:nvPr>
            <p:ph type="title"/>
          </p:nvPr>
        </p:nvSpPr>
        <p:spPr>
          <a:xfrm>
            <a:off x="330200" y="523318"/>
            <a:ext cx="11531600" cy="746406"/>
          </a:xfrm>
        </p:spPr>
        <p:txBody>
          <a:bodyPr vert="horz">
            <a:noAutofit/>
          </a:bodyPr>
          <a:lstStyle/>
          <a:p>
            <a:r>
              <a:rPr lang="en-US"/>
              <a:t>Decarbonizing proteins requires transforming livestock systems and accelerating growth of plant and alternative sources</a:t>
            </a:r>
            <a:endParaRPr lang="en-US">
              <a:cs typeface="Arial"/>
            </a:endParaRPr>
          </a:p>
        </p:txBody>
      </p:sp>
      <p:graphicFrame>
        <p:nvGraphicFramePr>
          <p:cNvPr id="5" name="Table 4">
            <a:extLst>
              <a:ext uri="{FF2B5EF4-FFF2-40B4-BE49-F238E27FC236}">
                <a16:creationId xmlns:a16="http://schemas.microsoft.com/office/drawing/2014/main" id="{6BF33546-9865-9CC2-CAC8-BED43B84E550}"/>
              </a:ext>
            </a:extLst>
          </p:cNvPr>
          <p:cNvGraphicFramePr>
            <a:graphicFrameLocks noGrp="1"/>
          </p:cNvGraphicFramePr>
          <p:nvPr/>
        </p:nvGraphicFramePr>
        <p:xfrm>
          <a:off x="340360" y="1685078"/>
          <a:ext cx="11511678" cy="4642489"/>
        </p:xfrm>
        <a:graphic>
          <a:graphicData uri="http://schemas.openxmlformats.org/drawingml/2006/table">
            <a:tbl>
              <a:tblPr firstRow="1" bandRow="1">
                <a:tableStyleId>{2D5ABB26-0587-4C30-8999-92F81FD0307C}</a:tableStyleId>
              </a:tblPr>
              <a:tblGrid>
                <a:gridCol w="1910478">
                  <a:extLst>
                    <a:ext uri="{9D8B030D-6E8A-4147-A177-3AD203B41FA5}">
                      <a16:colId xmlns:a16="http://schemas.microsoft.com/office/drawing/2014/main" val="1209005246"/>
                    </a:ext>
                  </a:extLst>
                </a:gridCol>
                <a:gridCol w="3200400">
                  <a:extLst>
                    <a:ext uri="{9D8B030D-6E8A-4147-A177-3AD203B41FA5}">
                      <a16:colId xmlns:a16="http://schemas.microsoft.com/office/drawing/2014/main" val="1110654787"/>
                    </a:ext>
                  </a:extLst>
                </a:gridCol>
                <a:gridCol w="3200400">
                  <a:extLst>
                    <a:ext uri="{9D8B030D-6E8A-4147-A177-3AD203B41FA5}">
                      <a16:colId xmlns:a16="http://schemas.microsoft.com/office/drawing/2014/main" val="2863399275"/>
                    </a:ext>
                  </a:extLst>
                </a:gridCol>
                <a:gridCol w="3200400">
                  <a:extLst>
                    <a:ext uri="{9D8B030D-6E8A-4147-A177-3AD203B41FA5}">
                      <a16:colId xmlns:a16="http://schemas.microsoft.com/office/drawing/2014/main" val="986539659"/>
                    </a:ext>
                  </a:extLst>
                </a:gridCol>
              </a:tblGrid>
              <a:tr h="451833">
                <a:tc>
                  <a:txBody>
                    <a:bodyPr/>
                    <a:lstStyle/>
                    <a:p>
                      <a:pPr marL="0" indent="0">
                        <a:lnSpc>
                          <a:spcPct val="100000"/>
                        </a:lnSpc>
                        <a:buFontTx/>
                        <a:buNone/>
                      </a:pPr>
                      <a:endParaRPr lang="en-US" sz="1200" b="1"/>
                    </a:p>
                  </a:txBody>
                  <a:tcPr>
                    <a:lnB w="6350" cap="flat" cmpd="sng" algn="ctr">
                      <a:solidFill>
                        <a:schemeClr val="tx1"/>
                      </a:solidFill>
                      <a:prstDash val="solid"/>
                      <a:round/>
                      <a:headEnd type="none" w="med" len="med"/>
                      <a:tailEnd type="none" w="med" len="med"/>
                    </a:lnB>
                  </a:tcPr>
                </a:tc>
                <a:tc>
                  <a:txBody>
                    <a:bodyPr/>
                    <a:lstStyle/>
                    <a:p>
                      <a:pPr marL="0" indent="0" algn="l">
                        <a:lnSpc>
                          <a:spcPct val="100000"/>
                        </a:lnSpc>
                        <a:spcBef>
                          <a:spcPts val="400"/>
                        </a:spcBef>
                        <a:buFontTx/>
                        <a:buNone/>
                      </a:pPr>
                      <a:r>
                        <a:rPr lang="en-US" sz="1200" b="1">
                          <a:solidFill>
                            <a:schemeClr val="bg1"/>
                          </a:solidFill>
                          <a:cs typeface="Arial"/>
                        </a:rPr>
                        <a:t>Sustainable Pasture-Based</a:t>
                      </a:r>
                      <a:r>
                        <a:rPr lang="en-US" sz="1200" b="1" baseline="0">
                          <a:solidFill>
                            <a:schemeClr val="bg1"/>
                          </a:solidFill>
                          <a:cs typeface="Arial"/>
                        </a:rPr>
                        <a:t> L</a:t>
                      </a:r>
                      <a:r>
                        <a:rPr lang="en-US" sz="1200" b="1">
                          <a:solidFill>
                            <a:schemeClr val="bg1"/>
                          </a:solidFill>
                          <a:cs typeface="Arial"/>
                        </a:rPr>
                        <a:t>ivestock Production</a:t>
                      </a:r>
                    </a:p>
                  </a:txBody>
                  <a:tcPr>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6"/>
                    </a:solidFill>
                  </a:tcPr>
                </a:tc>
                <a:tc>
                  <a:txBody>
                    <a:bodyPr/>
                    <a:lstStyle/>
                    <a:p>
                      <a:pPr marL="0" indent="0" algn="l">
                        <a:lnSpc>
                          <a:spcPct val="100000"/>
                        </a:lnSpc>
                        <a:spcBef>
                          <a:spcPts val="400"/>
                        </a:spcBef>
                        <a:buFontTx/>
                        <a:buNone/>
                      </a:pPr>
                      <a:r>
                        <a:rPr lang="en-US" sz="1200" b="1">
                          <a:solidFill>
                            <a:schemeClr val="bg1"/>
                          </a:solidFill>
                          <a:cs typeface="Arial"/>
                        </a:rPr>
                        <a:t>Emissions</a:t>
                      </a:r>
                      <a:r>
                        <a:rPr lang="en-US" sz="1200" b="1" baseline="0">
                          <a:solidFill>
                            <a:schemeClr val="bg1"/>
                          </a:solidFill>
                          <a:cs typeface="Arial"/>
                        </a:rPr>
                        <a:t> Reduction in Industrial Livestock Production</a:t>
                      </a:r>
                      <a:endParaRPr lang="en-US" sz="1200" b="1">
                        <a:solidFill>
                          <a:schemeClr val="bg1"/>
                        </a:solidFill>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5"/>
                    </a:solidFill>
                  </a:tcPr>
                </a:tc>
                <a:tc>
                  <a:txBody>
                    <a:bodyPr/>
                    <a:lstStyle/>
                    <a:p>
                      <a:pPr marL="0" indent="0">
                        <a:lnSpc>
                          <a:spcPct val="100000"/>
                        </a:lnSpc>
                        <a:buFontTx/>
                        <a:buNone/>
                      </a:pPr>
                      <a:r>
                        <a:rPr lang="en-US" sz="1200" b="1">
                          <a:solidFill>
                            <a:schemeClr val="bg1"/>
                          </a:solidFill>
                        </a:rPr>
                        <a:t>Shift</a:t>
                      </a:r>
                      <a:r>
                        <a:rPr lang="en-US" sz="1200" b="1" baseline="0">
                          <a:solidFill>
                            <a:schemeClr val="bg1"/>
                          </a:solidFill>
                        </a:rPr>
                        <a:t> to Vegetal and Alternative Protein Sources</a:t>
                      </a:r>
                      <a:endParaRPr lang="en-US" sz="12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105080875"/>
                  </a:ext>
                </a:extLst>
              </a:tr>
              <a:tr h="990744">
                <a:tc>
                  <a:txBody>
                    <a:bodyPr/>
                    <a:lstStyle/>
                    <a:p>
                      <a:pPr marL="0" indent="0">
                        <a:lnSpc>
                          <a:spcPct val="100000"/>
                        </a:lnSpc>
                        <a:buFontTx/>
                        <a:buNone/>
                      </a:pPr>
                      <a:r>
                        <a:rPr lang="en-US" sz="1200" b="1"/>
                        <a:t>Description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0"/>
                        </a:spcBef>
                        <a:spcAft>
                          <a:spcPts val="0"/>
                        </a:spcAft>
                        <a:buClrTx/>
                        <a:buSzTx/>
                        <a:tabLst/>
                        <a:defRPr/>
                      </a:pPr>
                      <a:r>
                        <a:rPr lang="en-US" sz="1200" b="0" i="0" u="none" strike="noStrike" kern="1200" cap="none" spc="0" normalizeH="0" baseline="0" noProof="0">
                          <a:ln>
                            <a:noFill/>
                          </a:ln>
                          <a:solidFill>
                            <a:schemeClr val="tx1"/>
                          </a:solidFill>
                          <a:effectLst/>
                          <a:uLnTx/>
                          <a:uFillTx/>
                          <a:latin typeface="+mn-lt"/>
                          <a:ea typeface="+mn-ea"/>
                          <a:cs typeface="Arial"/>
                        </a:rPr>
                        <a:t>Rotational and adaptive </a:t>
                      </a:r>
                      <a:r>
                        <a:rPr lang="en-US" sz="1200" b="1" i="0" u="none" strike="noStrike" kern="1200" cap="none" spc="0" normalizeH="0" baseline="0" noProof="0">
                          <a:ln>
                            <a:noFill/>
                          </a:ln>
                          <a:solidFill>
                            <a:schemeClr val="tx1"/>
                          </a:solidFill>
                          <a:effectLst/>
                          <a:uLnTx/>
                          <a:uFillTx/>
                          <a:latin typeface="+mn-lt"/>
                          <a:ea typeface="+mn-ea"/>
                          <a:cs typeface="Arial"/>
                        </a:rPr>
                        <a:t>grazing management</a:t>
                      </a:r>
                    </a:p>
                    <a:p>
                      <a:pPr marL="177800" marR="0" lvl="0" indent="-177800" algn="l" rtl="0" eaLnBrk="1" fontAlgn="auto" latinLnBrk="0" hangingPunct="1">
                        <a:lnSpc>
                          <a:spcPct val="100000"/>
                        </a:lnSpc>
                        <a:spcBef>
                          <a:spcPts val="0"/>
                        </a:spcBef>
                        <a:spcAft>
                          <a:spcPts val="0"/>
                        </a:spcAft>
                        <a:buClrTx/>
                        <a:buSzTx/>
                      </a:pPr>
                      <a:r>
                        <a:rPr lang="en-US" sz="1200" b="1" i="0" u="none" strike="noStrike" kern="1200" cap="none" spc="0" normalizeH="0" baseline="0" noProof="0" err="1">
                          <a:ln>
                            <a:noFill/>
                          </a:ln>
                          <a:solidFill>
                            <a:schemeClr val="tx1"/>
                          </a:solidFill>
                          <a:effectLst/>
                          <a:uLnTx/>
                          <a:uFillTx/>
                          <a:latin typeface="+mn-lt"/>
                          <a:ea typeface="+mn-ea"/>
                          <a:cs typeface="Arial"/>
                        </a:rPr>
                        <a:t>Silvopasture</a:t>
                      </a:r>
                      <a:r>
                        <a:rPr lang="en-US" sz="1200" b="0" i="0" u="none" strike="noStrike" kern="1200" cap="none" spc="0" normalizeH="0" baseline="0" noProof="0">
                          <a:ln>
                            <a:noFill/>
                          </a:ln>
                          <a:solidFill>
                            <a:schemeClr val="tx1"/>
                          </a:solidFill>
                          <a:effectLst/>
                          <a:uLnTx/>
                          <a:uFillTx/>
                          <a:latin typeface="+mn-lt"/>
                          <a:ea typeface="+mn-ea"/>
                          <a:cs typeface="Arial"/>
                        </a:rPr>
                        <a:t> system integration</a:t>
                      </a:r>
                    </a:p>
                    <a:p>
                      <a:pPr marL="177800" marR="0" lvl="0" indent="-177800" algn="l" rtl="0" eaLnBrk="1" fontAlgn="auto" latinLnBrk="0" hangingPunct="1">
                        <a:lnSpc>
                          <a:spcPct val="100000"/>
                        </a:lnSpc>
                        <a:spcBef>
                          <a:spcPts val="0"/>
                        </a:spcBef>
                        <a:spcAft>
                          <a:spcPts val="0"/>
                        </a:spcAft>
                        <a:buClrTx/>
                        <a:buSzTx/>
                      </a:pPr>
                      <a:r>
                        <a:rPr lang="en-US" sz="1200" b="1" i="0" u="none" strike="noStrike" kern="1200" cap="none" spc="0" normalizeH="0" baseline="0" noProof="0">
                          <a:ln>
                            <a:noFill/>
                          </a:ln>
                          <a:solidFill>
                            <a:schemeClr val="tx1"/>
                          </a:solidFill>
                          <a:effectLst/>
                          <a:uLnTx/>
                          <a:uFillTx/>
                          <a:latin typeface="+mn-lt"/>
                          <a:ea typeface="+mn-ea"/>
                          <a:cs typeface="Arial"/>
                        </a:rPr>
                        <a:t>Selective breeding</a:t>
                      </a:r>
                      <a:r>
                        <a:rPr lang="en-US" sz="1200" b="0" i="0" u="none" strike="noStrike" kern="1200" cap="none" spc="0" normalizeH="0" baseline="0" noProof="0">
                          <a:ln>
                            <a:noFill/>
                          </a:ln>
                          <a:solidFill>
                            <a:schemeClr val="tx1"/>
                          </a:solidFill>
                          <a:effectLst/>
                          <a:uLnTx/>
                          <a:uFillTx/>
                          <a:latin typeface="+mn-lt"/>
                          <a:ea typeface="+mn-ea"/>
                          <a:cs typeface="Arial"/>
                        </a:rPr>
                        <a:t> for lower methane</a:t>
                      </a:r>
                    </a:p>
                    <a:p>
                      <a:pPr marL="177800" marR="0" lvl="0" indent="-177800" algn="l" defTabSz="711200" rtl="0" eaLnBrk="1" fontAlgn="auto" latinLnBrk="0" hangingPunct="1">
                        <a:lnSpc>
                          <a:spcPct val="100000"/>
                        </a:lnSpc>
                        <a:spcBef>
                          <a:spcPts val="0"/>
                        </a:spcBef>
                        <a:spcAft>
                          <a:spcPts val="0"/>
                        </a:spcAft>
                        <a:buClrTx/>
                        <a:buSzTx/>
                        <a:tabLst/>
                        <a:defRPr/>
                      </a:pPr>
                      <a:r>
                        <a:rPr lang="en-US" sz="1200" b="1">
                          <a:solidFill>
                            <a:schemeClr val="tx1"/>
                          </a:solidFill>
                        </a:rPr>
                        <a:t>Deforestation-free</a:t>
                      </a:r>
                      <a:r>
                        <a:rPr lang="en-US" sz="1200" b="0">
                          <a:solidFill>
                            <a:schemeClr val="tx1"/>
                          </a:solidFill>
                        </a:rPr>
                        <a:t> supply chains</a:t>
                      </a:r>
                    </a:p>
                    <a:p>
                      <a:pPr marL="177800" marR="0" lvl="0" indent="-177800" algn="l" defTabSz="711200" rtl="0" eaLnBrk="1" fontAlgn="auto" latinLnBrk="0" hangingPunct="1">
                        <a:lnSpc>
                          <a:spcPct val="100000"/>
                        </a:lnSpc>
                        <a:spcBef>
                          <a:spcPts val="0"/>
                        </a:spcBef>
                        <a:spcAft>
                          <a:spcPts val="0"/>
                        </a:spcAft>
                        <a:buClrTx/>
                        <a:buSzTx/>
                        <a:tabLst/>
                        <a:defRPr/>
                      </a:pPr>
                      <a:r>
                        <a:rPr lang="en-US" sz="1200" b="0" i="0" u="none" strike="noStrike" kern="1200" cap="none" spc="0" normalizeH="0" baseline="0" noProof="0">
                          <a:ln>
                            <a:noFill/>
                          </a:ln>
                          <a:solidFill>
                            <a:schemeClr val="tx1"/>
                          </a:solidFill>
                          <a:effectLst/>
                          <a:uLnTx/>
                          <a:uFillTx/>
                          <a:latin typeface="+mn-lt"/>
                          <a:ea typeface="+mn-ea"/>
                          <a:cs typeface="Arial"/>
                        </a:rPr>
                        <a:t>Improved </a:t>
                      </a:r>
                      <a:r>
                        <a:rPr lang="en-US" sz="1200" b="1" i="0" u="none" strike="noStrike" kern="1200" cap="none" spc="0" normalizeH="0" baseline="0" noProof="0">
                          <a:ln>
                            <a:noFill/>
                          </a:ln>
                          <a:solidFill>
                            <a:schemeClr val="tx1"/>
                          </a:solidFill>
                          <a:effectLst/>
                          <a:uLnTx/>
                          <a:uFillTx/>
                          <a:latin typeface="+mn-lt"/>
                          <a:ea typeface="+mn-ea"/>
                          <a:cs typeface="Arial"/>
                        </a:rPr>
                        <a:t>animal health and productivity</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lvl="0" indent="-177800" algn="l" rtl="0" eaLnBrk="1" fontAlgn="auto" latinLnBrk="0" hangingPunct="1">
                        <a:lnSpc>
                          <a:spcPct val="100000"/>
                        </a:lnSpc>
                        <a:spcBef>
                          <a:spcPts val="0"/>
                        </a:spcBef>
                        <a:spcAft>
                          <a:spcPts val="0"/>
                        </a:spcAft>
                        <a:buClrTx/>
                        <a:buSzTx/>
                      </a:pPr>
                      <a:r>
                        <a:rPr lang="en-US" sz="1200" b="0" i="0" u="none" strike="noStrike" kern="1200" cap="none" spc="0" normalizeH="0" baseline="0" noProof="0">
                          <a:ln>
                            <a:noFill/>
                          </a:ln>
                          <a:solidFill>
                            <a:schemeClr val="tx1"/>
                          </a:solidFill>
                          <a:effectLst/>
                          <a:uLnTx/>
                          <a:uFillTx/>
                          <a:latin typeface="+mn-lt"/>
                          <a:ea typeface="+mn-ea"/>
                          <a:cs typeface="Arial"/>
                        </a:rPr>
                        <a:t>Feed </a:t>
                      </a:r>
                      <a:r>
                        <a:rPr lang="en-US" sz="1200" b="1" i="0" u="none" strike="noStrike" kern="1200" cap="none" spc="0" normalizeH="0" baseline="0" noProof="0">
                          <a:ln>
                            <a:noFill/>
                          </a:ln>
                          <a:solidFill>
                            <a:schemeClr val="tx1"/>
                          </a:solidFill>
                          <a:effectLst/>
                          <a:uLnTx/>
                          <a:uFillTx/>
                          <a:latin typeface="+mn-lt"/>
                          <a:ea typeface="+mn-ea"/>
                          <a:cs typeface="Arial"/>
                        </a:rPr>
                        <a:t>additives</a:t>
                      </a:r>
                      <a:r>
                        <a:rPr lang="en-US" sz="1200" b="0" i="0" u="none" strike="noStrike" kern="1200" cap="none" spc="0" normalizeH="0" baseline="0" noProof="0">
                          <a:ln>
                            <a:noFill/>
                          </a:ln>
                          <a:solidFill>
                            <a:schemeClr val="tx1"/>
                          </a:solidFill>
                          <a:effectLst/>
                          <a:uLnTx/>
                          <a:uFillTx/>
                          <a:latin typeface="+mn-lt"/>
                          <a:ea typeface="+mn-ea"/>
                          <a:cs typeface="Arial"/>
                        </a:rPr>
                        <a:t> and </a:t>
                      </a:r>
                      <a:r>
                        <a:rPr lang="en-US" sz="1200" b="1" i="0" u="none" strike="noStrike" kern="1200" cap="none" spc="0" normalizeH="0" baseline="0" noProof="0">
                          <a:ln>
                            <a:noFill/>
                          </a:ln>
                          <a:solidFill>
                            <a:schemeClr val="tx1"/>
                          </a:solidFill>
                          <a:effectLst/>
                          <a:uLnTx/>
                          <a:uFillTx/>
                          <a:latin typeface="+mn-lt"/>
                          <a:ea typeface="+mn-ea"/>
                          <a:cs typeface="Arial"/>
                        </a:rPr>
                        <a:t>vaccines</a:t>
                      </a:r>
                      <a:endParaRPr kumimoji="0" lang="en-US" sz="1200" b="1" i="0" u="none" strike="noStrike" kern="1200" cap="none" spc="0" normalizeH="0" baseline="0" noProof="0">
                        <a:ln>
                          <a:noFill/>
                        </a:ln>
                        <a:solidFill>
                          <a:schemeClr val="tx1"/>
                        </a:solidFill>
                        <a:effectLst/>
                        <a:uLnTx/>
                        <a:uFillTx/>
                        <a:latin typeface="+mn-lt"/>
                        <a:ea typeface="+mn-ea"/>
                        <a:cs typeface="Arial"/>
                      </a:endParaRPr>
                    </a:p>
                    <a:p>
                      <a:pPr marL="177800" marR="0" lvl="0" indent="-177800" algn="l" rtl="0" eaLnBrk="1" fontAlgn="auto" latinLnBrk="0" hangingPunct="1">
                        <a:lnSpc>
                          <a:spcPct val="100000"/>
                        </a:lnSpc>
                        <a:spcBef>
                          <a:spcPts val="0"/>
                        </a:spcBef>
                        <a:spcAft>
                          <a:spcPts val="0"/>
                        </a:spcAft>
                        <a:buClrTx/>
                        <a:buSzTx/>
                      </a:pPr>
                      <a:r>
                        <a:rPr kumimoji="0" lang="en-US" sz="1200" b="0" i="0" u="none" strike="noStrike" kern="1200" cap="none" spc="0" normalizeH="0" baseline="0" noProof="0">
                          <a:ln>
                            <a:noFill/>
                          </a:ln>
                          <a:solidFill>
                            <a:schemeClr val="tx1"/>
                          </a:solidFill>
                          <a:effectLst/>
                          <a:uLnTx/>
                          <a:uFillTx/>
                          <a:latin typeface="+mn-lt"/>
                          <a:ea typeface="+mn-ea"/>
                          <a:cs typeface="Arial"/>
                        </a:rPr>
                        <a:t>Improved </a:t>
                      </a:r>
                      <a:r>
                        <a:rPr kumimoji="0" lang="en-US" sz="1200" b="1" i="0" u="none" strike="noStrike" kern="1200" cap="none" spc="0" normalizeH="0" baseline="0" noProof="0">
                          <a:ln>
                            <a:noFill/>
                          </a:ln>
                          <a:solidFill>
                            <a:schemeClr val="tx1"/>
                          </a:solidFill>
                          <a:effectLst/>
                          <a:uLnTx/>
                          <a:uFillTx/>
                          <a:latin typeface="+mn-lt"/>
                          <a:ea typeface="+mn-ea"/>
                          <a:cs typeface="Arial"/>
                        </a:rPr>
                        <a:t>manure management</a:t>
                      </a:r>
                    </a:p>
                    <a:p>
                      <a:pPr marL="177800" indent="-177800" algn="l">
                        <a:lnSpc>
                          <a:spcPct val="100000"/>
                        </a:lnSpc>
                        <a:spcBef>
                          <a:spcPts val="0"/>
                        </a:spcBef>
                      </a:pPr>
                      <a:r>
                        <a:rPr lang="en-US" sz="1200" b="0">
                          <a:solidFill>
                            <a:schemeClr val="tx1"/>
                          </a:solidFill>
                        </a:rPr>
                        <a:t>Alternative </a:t>
                      </a:r>
                      <a:r>
                        <a:rPr lang="en-US" sz="1200" b="1">
                          <a:solidFill>
                            <a:schemeClr val="tx1"/>
                          </a:solidFill>
                        </a:rPr>
                        <a:t>animal feed</a:t>
                      </a:r>
                    </a:p>
                    <a:p>
                      <a:pPr marL="177800" indent="-177800" algn="l">
                        <a:lnSpc>
                          <a:spcPct val="100000"/>
                        </a:lnSpc>
                        <a:spcBef>
                          <a:spcPts val="0"/>
                        </a:spcBef>
                      </a:pPr>
                      <a:r>
                        <a:rPr lang="en-US" sz="1200" b="1">
                          <a:solidFill>
                            <a:schemeClr val="tx1"/>
                          </a:solidFill>
                        </a:rPr>
                        <a:t>Selective breeding </a:t>
                      </a:r>
                      <a:r>
                        <a:rPr lang="en-US" sz="1200" b="0">
                          <a:solidFill>
                            <a:schemeClr val="tx1"/>
                          </a:solidFill>
                        </a:rPr>
                        <a:t>for lower methane</a:t>
                      </a:r>
                    </a:p>
                    <a:p>
                      <a:pPr marL="177800" marR="0" lvl="0" indent="-177800" algn="l" defTabSz="711200" rtl="0" eaLnBrk="1" fontAlgn="auto" latinLnBrk="0" hangingPunct="1">
                        <a:lnSpc>
                          <a:spcPct val="100000"/>
                        </a:lnSpc>
                        <a:spcBef>
                          <a:spcPts val="0"/>
                        </a:spcBef>
                        <a:spcAft>
                          <a:spcPts val="0"/>
                        </a:spcAft>
                        <a:buClrTx/>
                        <a:buSzTx/>
                        <a:tabLst/>
                        <a:defRPr/>
                      </a:pPr>
                      <a:r>
                        <a:rPr lang="en-US" sz="1200" b="1">
                          <a:solidFill>
                            <a:schemeClr val="tx1"/>
                          </a:solidFill>
                        </a:rPr>
                        <a:t>Deforestation-free</a:t>
                      </a:r>
                      <a:r>
                        <a:rPr lang="en-US" sz="1200" b="0">
                          <a:solidFill>
                            <a:schemeClr val="tx1"/>
                          </a:solidFill>
                        </a:rPr>
                        <a:t> supply chains</a:t>
                      </a:r>
                    </a:p>
                    <a:p>
                      <a:pPr marL="177800" marR="0" lvl="0" indent="-177800" algn="l" defTabSz="711200" rtl="0" eaLnBrk="1" fontAlgn="auto" latinLnBrk="0" hangingPunct="1">
                        <a:lnSpc>
                          <a:spcPct val="100000"/>
                        </a:lnSpc>
                        <a:spcBef>
                          <a:spcPts val="0"/>
                        </a:spcBef>
                        <a:spcAft>
                          <a:spcPts val="0"/>
                        </a:spcAft>
                        <a:buClrTx/>
                        <a:buSzTx/>
                        <a:tabLst/>
                        <a:defRPr/>
                      </a:pPr>
                      <a:r>
                        <a:rPr lang="en-US" sz="1200" b="0" i="0" u="none" strike="noStrike" kern="1200" cap="none" spc="0" normalizeH="0" baseline="0" noProof="0">
                          <a:ln>
                            <a:noFill/>
                          </a:ln>
                          <a:solidFill>
                            <a:schemeClr val="tx1"/>
                          </a:solidFill>
                          <a:effectLst/>
                          <a:uLnTx/>
                          <a:uFillTx/>
                          <a:latin typeface="+mn-lt"/>
                          <a:ea typeface="+mn-ea"/>
                          <a:cs typeface="Arial"/>
                        </a:rPr>
                        <a:t>Improved </a:t>
                      </a:r>
                      <a:r>
                        <a:rPr lang="en-US" sz="1200" b="1" i="0" u="none" strike="noStrike" kern="1200" cap="none" spc="0" normalizeH="0" baseline="0" noProof="0">
                          <a:ln>
                            <a:noFill/>
                          </a:ln>
                          <a:solidFill>
                            <a:schemeClr val="tx1"/>
                          </a:solidFill>
                          <a:effectLst/>
                          <a:uLnTx/>
                          <a:uFillTx/>
                          <a:latin typeface="+mn-lt"/>
                          <a:ea typeface="+mn-ea"/>
                          <a:cs typeface="Arial"/>
                        </a:rPr>
                        <a:t>animal health and productivity</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77800" indent="-177800">
                        <a:lnSpc>
                          <a:spcPct val="100000"/>
                        </a:lnSpc>
                        <a:spcBef>
                          <a:spcPts val="0"/>
                        </a:spcBef>
                      </a:pPr>
                      <a:r>
                        <a:rPr lang="en-US" sz="1200" b="0">
                          <a:solidFill>
                            <a:schemeClr val="tx1"/>
                          </a:solidFill>
                        </a:rPr>
                        <a:t>Increased adoption of </a:t>
                      </a:r>
                      <a:r>
                        <a:rPr lang="en-US" sz="1200" b="1">
                          <a:solidFill>
                            <a:schemeClr val="tx1"/>
                          </a:solidFill>
                        </a:rPr>
                        <a:t>plant-based,</a:t>
                      </a:r>
                      <a:r>
                        <a:rPr lang="en-US" sz="1200" b="1" baseline="0">
                          <a:solidFill>
                            <a:schemeClr val="tx1"/>
                          </a:solidFill>
                        </a:rPr>
                        <a:t> f</a:t>
                      </a:r>
                      <a:r>
                        <a:rPr lang="en-US" sz="1200" b="1">
                          <a:solidFill>
                            <a:schemeClr val="tx1"/>
                          </a:solidFill>
                        </a:rPr>
                        <a:t>ermented,</a:t>
                      </a:r>
                      <a:r>
                        <a:rPr lang="en-US" sz="1200" b="1" baseline="0">
                          <a:solidFill>
                            <a:schemeClr val="tx1"/>
                          </a:solidFill>
                        </a:rPr>
                        <a:t> and l</a:t>
                      </a:r>
                      <a:r>
                        <a:rPr lang="en-US" sz="1200" b="1">
                          <a:solidFill>
                            <a:schemeClr val="tx1"/>
                          </a:solidFill>
                        </a:rPr>
                        <a:t>ab-grown alternatives </a:t>
                      </a:r>
                      <a:r>
                        <a:rPr lang="en-US" sz="1200" b="0">
                          <a:solidFill>
                            <a:schemeClr val="tx1"/>
                          </a:solidFill>
                        </a:rPr>
                        <a:t>to meat and dairy</a:t>
                      </a:r>
                    </a:p>
                    <a:p>
                      <a:pPr marL="177800" marR="0" lvl="0" indent="-177800" algn="l" defTabSz="711200" rtl="0" eaLnBrk="1" fontAlgn="auto" latinLnBrk="0" hangingPunct="1">
                        <a:lnSpc>
                          <a:spcPct val="100000"/>
                        </a:lnSpc>
                        <a:spcBef>
                          <a:spcPts val="0"/>
                        </a:spcBef>
                        <a:spcAft>
                          <a:spcPts val="0"/>
                        </a:spcAft>
                        <a:buClrTx/>
                        <a:buSzTx/>
                        <a:tabLst/>
                        <a:defRPr/>
                      </a:pPr>
                      <a:r>
                        <a:rPr lang="en-US" sz="1200" b="0">
                          <a:solidFill>
                            <a:schemeClr val="tx1"/>
                          </a:solidFill>
                        </a:rPr>
                        <a:t>Increased consumption </a:t>
                      </a:r>
                      <a:r>
                        <a:rPr lang="en-US" sz="1200" b="1">
                          <a:solidFill>
                            <a:schemeClr val="tx1"/>
                          </a:solidFill>
                        </a:rPr>
                        <a:t>of traditional protein-rich</a:t>
                      </a:r>
                      <a:r>
                        <a:rPr lang="en-US" sz="1200" b="1" baseline="0">
                          <a:solidFill>
                            <a:schemeClr val="tx1"/>
                          </a:solidFill>
                        </a:rPr>
                        <a:t> foods </a:t>
                      </a:r>
                      <a:r>
                        <a:rPr lang="en-US" sz="1200" b="0">
                          <a:solidFill>
                            <a:schemeClr val="tx1"/>
                          </a:solidFill>
                        </a:rPr>
                        <a:t>like legumes, pulses, tofu, tempeh, and seitan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990744">
                <a:tc>
                  <a:txBody>
                    <a:bodyPr/>
                    <a:lstStyle/>
                    <a:p>
                      <a:pPr marL="0" indent="0">
                        <a:lnSpc>
                          <a:spcPct val="100000"/>
                        </a:lnSpc>
                        <a:buFontTx/>
                        <a:buNone/>
                      </a:pPr>
                      <a:r>
                        <a:rPr lang="en-US" sz="1200" b="1"/>
                        <a:t>Opportunities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Enhances soil carbon storage </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Improved</a:t>
                      </a:r>
                      <a:r>
                        <a:rPr lang="en-US" altLang="ko-KR" sz="1200" b="0" baseline="0">
                          <a:solidFill>
                            <a:schemeClr val="tx1"/>
                          </a:solidFill>
                        </a:rPr>
                        <a:t> ecosystem health</a:t>
                      </a:r>
                      <a:endParaRPr lang="en-US" altLang="ko-KR" sz="1200" b="0">
                        <a:solidFill>
                          <a:schemeClr val="tx1"/>
                        </a:solidFill>
                      </a:endParaRP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Potential for value-added markets (e.g. regenerative, organic certification)</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a:solidFill>
                            <a:schemeClr val="tx1"/>
                          </a:solidFill>
                        </a:rPr>
                        <a:t>Methane</a:t>
                      </a:r>
                      <a:r>
                        <a:rPr lang="en-US" altLang="ko-KR" sz="1200" baseline="0">
                          <a:solidFill>
                            <a:schemeClr val="tx1"/>
                          </a:solidFill>
                        </a:rPr>
                        <a:t> and nitrous oxide reduction</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aseline="0">
                          <a:solidFill>
                            <a:schemeClr val="tx1"/>
                          </a:solidFill>
                        </a:rPr>
                        <a:t>Potential for added value through energy production and nutrient cycling</a:t>
                      </a:r>
                    </a:p>
                    <a:p>
                      <a:pPr marL="177800" marR="0" lvl="0" indent="-177800" algn="l" defTabSz="711200" rtl="0" eaLnBrk="1" fontAlgn="auto" latinLnBrk="0" hangingPunct="1">
                        <a:lnSpc>
                          <a:spcPct val="100000"/>
                        </a:lnSpc>
                        <a:spcBef>
                          <a:spcPts val="0"/>
                        </a:spcBef>
                        <a:spcAft>
                          <a:spcPts val="0"/>
                        </a:spcAft>
                        <a:buClrTx/>
                        <a:buSzTx/>
                        <a:tabLst/>
                        <a:defRPr/>
                      </a:pPr>
                      <a:endParaRPr lang="en-US" sz="1200" b="0" i="0" u="none" strike="noStrike" kern="1200" cap="none" spc="0" normalizeH="0" baseline="0" noProof="0">
                        <a:ln>
                          <a:noFill/>
                        </a:ln>
                        <a:solidFill>
                          <a:schemeClr val="tx1"/>
                        </a:solidFill>
                        <a:effectLst/>
                        <a:uLnTx/>
                        <a:uFillTx/>
                        <a:latin typeface="+mn-lt"/>
                        <a:ea typeface="+mn-ea"/>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b="0" kern="1200">
                          <a:solidFill>
                            <a:schemeClr val="tx1"/>
                          </a:solidFill>
                          <a:latin typeface="+mn-lt"/>
                          <a:ea typeface="+mn-ea"/>
                          <a:cs typeface="+mn-cs"/>
                        </a:rPr>
                        <a:t>Drastic reduction</a:t>
                      </a:r>
                      <a:r>
                        <a:rPr lang="en-US" sz="1200" b="0" kern="1200" baseline="0">
                          <a:solidFill>
                            <a:schemeClr val="tx1"/>
                          </a:solidFill>
                          <a:latin typeface="+mn-lt"/>
                          <a:ea typeface="+mn-ea"/>
                          <a:cs typeface="+mn-cs"/>
                        </a:rPr>
                        <a:t> of</a:t>
                      </a:r>
                      <a:r>
                        <a:rPr lang="en-US" sz="1200" b="0" kern="1200">
                          <a:solidFill>
                            <a:schemeClr val="tx1"/>
                          </a:solidFill>
                          <a:latin typeface="+mn-lt"/>
                          <a:ea typeface="+mn-ea"/>
                          <a:cs typeface="+mn-cs"/>
                        </a:rPr>
                        <a:t> all emissions,</a:t>
                      </a:r>
                      <a:r>
                        <a:rPr lang="en-US" sz="1200" b="0" kern="1200" baseline="0">
                          <a:solidFill>
                            <a:schemeClr val="tx1"/>
                          </a:solidFill>
                          <a:latin typeface="+mn-lt"/>
                          <a:ea typeface="+mn-ea"/>
                          <a:cs typeface="+mn-cs"/>
                        </a:rPr>
                        <a:t> </a:t>
                      </a:r>
                      <a:r>
                        <a:rPr lang="en-US" sz="1200" b="0" kern="1200">
                          <a:solidFill>
                            <a:schemeClr val="tx1"/>
                          </a:solidFill>
                          <a:latin typeface="+mn-lt"/>
                          <a:ea typeface="+mn-ea"/>
                          <a:cs typeface="+mn-cs"/>
                        </a:rPr>
                        <a:t>land,</a:t>
                      </a:r>
                      <a:r>
                        <a:rPr lang="en-US" sz="1200" b="0" kern="1200" baseline="0">
                          <a:solidFill>
                            <a:schemeClr val="tx1"/>
                          </a:solidFill>
                          <a:latin typeface="+mn-lt"/>
                          <a:ea typeface="+mn-ea"/>
                          <a:cs typeface="+mn-cs"/>
                        </a:rPr>
                        <a:t> </a:t>
                      </a:r>
                      <a:r>
                        <a:rPr lang="en-US" sz="1200" b="0" kern="1200">
                          <a:solidFill>
                            <a:schemeClr val="tx1"/>
                          </a:solidFill>
                          <a:latin typeface="+mn-lt"/>
                          <a:ea typeface="+mn-ea"/>
                          <a:cs typeface="+mn-cs"/>
                        </a:rPr>
                        <a:t>and water use relative to animal protein</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Aligned with health, sustainability, and ethical consumer trends</a:t>
                      </a:r>
                      <a:endParaRPr lang="en-US" altLang="ko-KR" sz="1200" b="0">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84723142"/>
                  </a:ext>
                </a:extLst>
              </a:tr>
              <a:tr h="840648">
                <a:tc>
                  <a:txBody>
                    <a:bodyPr/>
                    <a:lstStyle/>
                    <a:p>
                      <a:pPr marL="0" indent="0">
                        <a:lnSpc>
                          <a:spcPct val="100000"/>
                        </a:lnSpc>
                        <a:buFontTx/>
                        <a:buNone/>
                      </a:pPr>
                      <a:r>
                        <a:rPr lang="en-US" sz="1200" b="1"/>
                        <a:t>Challenges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Significant land and labor requirement</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Vulnerable to climate variability and requires long-term land management</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Lower productivity than industrial systems</a:t>
                      </a:r>
                      <a:endParaRPr lang="en-US" altLang="ko-KR" sz="1200" b="1">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High capital and operational costs </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Limited maturity</a:t>
                      </a:r>
                      <a:r>
                        <a:rPr lang="en-US" sz="1200" baseline="0"/>
                        <a:t> and </a:t>
                      </a:r>
                      <a:r>
                        <a:rPr lang="en-US" sz="1200"/>
                        <a:t>regulatory approval</a:t>
                      </a:r>
                      <a:r>
                        <a:rPr lang="en-US" sz="1200" baseline="0"/>
                        <a:t> </a:t>
                      </a:r>
                      <a:r>
                        <a:rPr lang="en-US" sz="1200"/>
                        <a:t>for feed additives and vaccines</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Don’t solve ethical concerns with industrial animal farming</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Low</a:t>
                      </a:r>
                      <a:r>
                        <a:rPr lang="en-US" altLang="ko-KR" sz="1200" b="0" baseline="0">
                          <a:solidFill>
                            <a:schemeClr val="tx1"/>
                          </a:solidFill>
                        </a:rPr>
                        <a:t> c</a:t>
                      </a:r>
                      <a:r>
                        <a:rPr lang="en-US" altLang="ko-KR" sz="1200" b="0">
                          <a:solidFill>
                            <a:schemeClr val="tx1"/>
                          </a:solidFill>
                        </a:rPr>
                        <a:t>onsumer acceptance</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High production costs for</a:t>
                      </a:r>
                      <a:r>
                        <a:rPr lang="en-US" altLang="ko-KR" sz="1200" b="0" baseline="0">
                          <a:solidFill>
                            <a:schemeClr val="tx1"/>
                          </a:solidFill>
                        </a:rPr>
                        <a:t> alternatives</a:t>
                      </a:r>
                      <a:endParaRPr lang="en-US" altLang="ko-KR" sz="1200" b="0">
                        <a:solidFill>
                          <a:schemeClr val="tx1"/>
                        </a:solidFill>
                      </a:endParaRP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Regulatory, infrastructure,</a:t>
                      </a:r>
                      <a:r>
                        <a:rPr lang="en-US" altLang="ko-KR" sz="1200" b="0" baseline="0">
                          <a:solidFill>
                            <a:schemeClr val="tx1"/>
                          </a:solidFill>
                        </a:rPr>
                        <a:t> and supply chain hurdles to scaling manufacturing</a:t>
                      </a:r>
                      <a:endParaRPr lang="en-US" altLang="ko-KR" sz="1200" b="0">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7826603"/>
                  </a:ext>
                </a:extLst>
              </a:tr>
              <a:tr h="420413">
                <a:tc>
                  <a:txBody>
                    <a:bodyPr/>
                    <a:lstStyle/>
                    <a:p>
                      <a:pPr marL="0" indent="0">
                        <a:buNone/>
                      </a:pPr>
                      <a:r>
                        <a:rPr lang="en-US" sz="1200" b="1"/>
                        <a:t>Abatement</a:t>
                      </a:r>
                      <a:r>
                        <a:rPr lang="en-US" sz="1200" b="1" baseline="0"/>
                        <a:t> </a:t>
                      </a:r>
                      <a:r>
                        <a:rPr lang="en-US" sz="1200" b="1"/>
                        <a:t>potential</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endParaRPr lang="en-US" sz="1200">
                        <a:solidFill>
                          <a:srgbClr val="A61D1D"/>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lang="en-US" altLang="ko-KR" sz="120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spcBef>
                          <a:spcPts val="600"/>
                        </a:spcBef>
                      </a:pPr>
                      <a:endParaRPr lang="en-US" altLang="ko-KR" sz="1200">
                        <a:solidFill>
                          <a:srgbClr val="A61D1D"/>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32441618"/>
                  </a:ext>
                </a:extLst>
              </a:tr>
              <a:tr h="396692">
                <a:tc>
                  <a:txBody>
                    <a:bodyPr/>
                    <a:lstStyle/>
                    <a:p>
                      <a:pPr marL="0" indent="0">
                        <a:buNone/>
                      </a:pPr>
                      <a:r>
                        <a:rPr lang="en-US" sz="1200" b="1"/>
                        <a:t>Deployment</a:t>
                      </a:r>
                      <a:r>
                        <a:rPr lang="en-US" sz="1200" b="1" baseline="0"/>
                        <a:t> r</a:t>
                      </a:r>
                      <a:r>
                        <a:rPr lang="en-US" sz="1200" b="1"/>
                        <a:t>eadiness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endParaRPr lang="en-US" sz="1200">
                        <a:solidFill>
                          <a:srgbClr val="A61D1D"/>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lang="en-US" altLang="ko-KR" sz="120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indent="0" algn="l">
                        <a:spcBef>
                          <a:spcPts val="600"/>
                        </a:spcBef>
                        <a:buNone/>
                      </a:pPr>
                      <a:r>
                        <a:rPr lang="en-US" altLang="ko-KR" sz="1200">
                          <a:solidFill>
                            <a:schemeClr val="tx1"/>
                          </a:solidFill>
                        </a:rPr>
                        <a:t>Traditional:                  Alternative: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46618263"/>
                  </a:ext>
                </a:extLst>
              </a:tr>
            </a:tbl>
          </a:graphicData>
        </a:graphic>
      </p:graphicFrame>
      <p:grpSp>
        <p:nvGrpSpPr>
          <p:cNvPr id="51" name="Group 50">
            <a:extLst>
              <a:ext uri="{FF2B5EF4-FFF2-40B4-BE49-F238E27FC236}">
                <a16:creationId xmlns:a16="http://schemas.microsoft.com/office/drawing/2014/main" id="{ED29FB87-01E3-F259-2C23-CBE70685D881}"/>
              </a:ext>
            </a:extLst>
          </p:cNvPr>
          <p:cNvGrpSpPr/>
          <p:nvPr/>
        </p:nvGrpSpPr>
        <p:grpSpPr>
          <a:xfrm>
            <a:off x="9667962" y="1369290"/>
            <a:ext cx="2092052" cy="245551"/>
            <a:chOff x="9763910" y="1502847"/>
            <a:chExt cx="2092052" cy="245551"/>
          </a:xfrm>
        </p:grpSpPr>
        <p:sp>
          <p:nvSpPr>
            <p:cNvPr id="41" name="TextBox 40">
              <a:extLst>
                <a:ext uri="{FF2B5EF4-FFF2-40B4-BE49-F238E27FC236}">
                  <a16:creationId xmlns:a16="http://schemas.microsoft.com/office/drawing/2014/main" id="{5F6DCD4E-4579-F474-C622-3222C8752509}"/>
                </a:ext>
              </a:extLst>
            </p:cNvPr>
            <p:cNvSpPr txBox="1"/>
            <p:nvPr/>
          </p:nvSpPr>
          <p:spPr bwMode="gray">
            <a:xfrm>
              <a:off x="10061002" y="1520021"/>
              <a:ext cx="335596" cy="226591"/>
            </a:xfrm>
            <a:prstGeom prst="rect">
              <a:avLst/>
            </a:prstGeom>
            <a:noFill/>
          </p:spPr>
          <p:txBody>
            <a:bodyPr wrap="none" lIns="36000" tIns="36000" rIns="36000" bIns="36000" rtlCol="0">
              <a:spAutoFit/>
            </a:bodyPr>
            <a:lstStyle/>
            <a:p>
              <a:pPr marL="0" indent="0">
                <a:buNone/>
              </a:pPr>
              <a:r>
                <a:rPr lang="en-US" sz="1000"/>
                <a:t>High</a:t>
              </a:r>
            </a:p>
          </p:txBody>
        </p:sp>
        <p:sp>
          <p:nvSpPr>
            <p:cNvPr id="42" name="TextBox 41">
              <a:extLst>
                <a:ext uri="{FF2B5EF4-FFF2-40B4-BE49-F238E27FC236}">
                  <a16:creationId xmlns:a16="http://schemas.microsoft.com/office/drawing/2014/main" id="{FE21B351-90B1-533B-E743-DCBECB03A29B}"/>
                </a:ext>
              </a:extLst>
            </p:cNvPr>
            <p:cNvSpPr txBox="1"/>
            <p:nvPr/>
          </p:nvSpPr>
          <p:spPr bwMode="gray">
            <a:xfrm>
              <a:off x="10718549" y="1520021"/>
              <a:ext cx="527956" cy="226591"/>
            </a:xfrm>
            <a:prstGeom prst="rect">
              <a:avLst/>
            </a:prstGeom>
            <a:noFill/>
          </p:spPr>
          <p:txBody>
            <a:bodyPr wrap="none" lIns="36000" tIns="36000" rIns="36000" bIns="36000" rtlCol="0">
              <a:spAutoFit/>
            </a:bodyPr>
            <a:lstStyle/>
            <a:p>
              <a:pPr marL="0" indent="0">
                <a:buNone/>
              </a:pPr>
              <a:r>
                <a:rPr lang="en-US" sz="1000"/>
                <a:t>Medium</a:t>
              </a:r>
            </a:p>
          </p:txBody>
        </p:sp>
        <p:sp>
          <p:nvSpPr>
            <p:cNvPr id="45" name="TextBox 44">
              <a:extLst>
                <a:ext uri="{FF2B5EF4-FFF2-40B4-BE49-F238E27FC236}">
                  <a16:creationId xmlns:a16="http://schemas.microsoft.com/office/drawing/2014/main" id="{184BF8A6-071A-E8D2-3977-DFAE999F4EE5}"/>
                </a:ext>
              </a:extLst>
            </p:cNvPr>
            <p:cNvSpPr txBox="1"/>
            <p:nvPr/>
          </p:nvSpPr>
          <p:spPr bwMode="gray">
            <a:xfrm>
              <a:off x="11549220" y="1520021"/>
              <a:ext cx="306742" cy="226591"/>
            </a:xfrm>
            <a:prstGeom prst="rect">
              <a:avLst/>
            </a:prstGeom>
            <a:noFill/>
          </p:spPr>
          <p:txBody>
            <a:bodyPr wrap="none" lIns="36000" tIns="36000" rIns="36000" bIns="36000" rtlCol="0">
              <a:spAutoFit/>
            </a:bodyPr>
            <a:lstStyle/>
            <a:p>
              <a:pPr marL="0" indent="0">
                <a:buNone/>
              </a:pPr>
              <a:r>
                <a:rPr lang="en-US" sz="1000"/>
                <a:t>Low</a:t>
              </a:r>
            </a:p>
          </p:txBody>
        </p:sp>
        <p:sp>
          <p:nvSpPr>
            <p:cNvPr id="46" name="Oval 45">
              <a:extLst>
                <a:ext uri="{FF2B5EF4-FFF2-40B4-BE49-F238E27FC236}">
                  <a16:creationId xmlns:a16="http://schemas.microsoft.com/office/drawing/2014/main" id="{CB8556A7-034C-D4E1-2355-8267A8623B51}"/>
                </a:ext>
              </a:extLst>
            </p:cNvPr>
            <p:cNvSpPr/>
            <p:nvPr/>
          </p:nvSpPr>
          <p:spPr bwMode="gray">
            <a:xfrm>
              <a:off x="10421457" y="1502847"/>
              <a:ext cx="246585" cy="245551"/>
            </a:xfrm>
            <a:prstGeom prst="ellipse">
              <a:avLst/>
            </a:prstGeom>
            <a:solidFill>
              <a:srgbClr val="FCCC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M</a:t>
              </a:r>
            </a:p>
          </p:txBody>
        </p:sp>
        <p:sp>
          <p:nvSpPr>
            <p:cNvPr id="49" name="Oval 48">
              <a:extLst>
                <a:ext uri="{FF2B5EF4-FFF2-40B4-BE49-F238E27FC236}">
                  <a16:creationId xmlns:a16="http://schemas.microsoft.com/office/drawing/2014/main" id="{5E1442D8-0A96-1075-0003-EBC841257362}"/>
                </a:ext>
              </a:extLst>
            </p:cNvPr>
            <p:cNvSpPr/>
            <p:nvPr/>
          </p:nvSpPr>
          <p:spPr bwMode="gray">
            <a:xfrm>
              <a:off x="9763910" y="1502847"/>
              <a:ext cx="246585" cy="245551"/>
            </a:xfrm>
            <a:prstGeom prst="ellipse">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H</a:t>
              </a:r>
            </a:p>
          </p:txBody>
        </p:sp>
        <p:sp>
          <p:nvSpPr>
            <p:cNvPr id="50" name="Oval 49">
              <a:extLst>
                <a:ext uri="{FF2B5EF4-FFF2-40B4-BE49-F238E27FC236}">
                  <a16:creationId xmlns:a16="http://schemas.microsoft.com/office/drawing/2014/main" id="{2C11E46A-06B2-0D77-1EEA-BF1A0BBE13B4}"/>
                </a:ext>
              </a:extLst>
            </p:cNvPr>
            <p:cNvSpPr/>
            <p:nvPr/>
          </p:nvSpPr>
          <p:spPr bwMode="gray">
            <a:xfrm>
              <a:off x="11252128" y="1502847"/>
              <a:ext cx="246585" cy="245551"/>
            </a:xfrm>
            <a:prstGeom prst="ellipse">
              <a:avLst/>
            </a:prstGeom>
            <a:solidFill>
              <a:srgbClr val="EE352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L </a:t>
              </a:r>
            </a:p>
          </p:txBody>
        </p:sp>
      </p:grpSp>
      <p:sp>
        <p:nvSpPr>
          <p:cNvPr id="3" name="btfpNotesBox292759">
            <a:extLst>
              <a:ext uri="{FF2B5EF4-FFF2-40B4-BE49-F238E27FC236}">
                <a16:creationId xmlns:a16="http://schemas.microsoft.com/office/drawing/2014/main" id="{780CF6D9-6D13-8C59-58B9-3942DE67643F}"/>
              </a:ext>
            </a:extLst>
          </p:cNvPr>
          <p:cNvSpPr txBox="1"/>
          <p:nvPr>
            <p:custDataLst>
              <p:tags r:id="rId2"/>
            </p:custDataLst>
          </p:nvPr>
        </p:nvSpPr>
        <p:spPr bwMode="gray">
          <a:xfrm>
            <a:off x="330200" y="6427133"/>
            <a:ext cx="9681903" cy="369332"/>
          </a:xfrm>
          <a:prstGeom prst="rect">
            <a:avLst/>
          </a:prstGeom>
          <a:noFill/>
        </p:spPr>
        <p:txBody>
          <a:bodyPr vert="horz" wrap="square" lIns="0" tIns="0" rIns="0" bIns="0" rtlCol="0" anchor="b">
            <a:spAutoFit/>
          </a:bodyPr>
          <a:lstStyle/>
          <a:p>
            <a:r>
              <a:rPr lang="en-US" sz="800">
                <a:solidFill>
                  <a:srgbClr val="000000"/>
                </a:solidFill>
              </a:rPr>
              <a:t>Sources: Climate and Clean Air Coalition, </a:t>
            </a:r>
            <a:r>
              <a:rPr lang="en-US" sz="800">
                <a:solidFill>
                  <a:srgbClr val="000000"/>
                </a:solidFill>
                <a:hlinkClick r:id="rId7"/>
              </a:rPr>
              <a:t>Global Methane Assessment </a:t>
            </a:r>
            <a:r>
              <a:rPr lang="en-US" sz="800">
                <a:solidFill>
                  <a:srgbClr val="000000"/>
                </a:solidFill>
              </a:rPr>
              <a:t>(2021); Climate and Health Alliance</a:t>
            </a:r>
            <a:r>
              <a:rPr lang="en-US" sz="800">
                <a:solidFill>
                  <a:srgbClr val="000000"/>
                </a:solidFill>
                <a:hlinkClick r:id="rId8"/>
              </a:rPr>
              <a:t>, Methane Report </a:t>
            </a:r>
            <a:r>
              <a:rPr lang="en-US" sz="800">
                <a:solidFill>
                  <a:srgbClr val="000000"/>
                </a:solidFill>
              </a:rPr>
              <a:t>(2023); </a:t>
            </a:r>
            <a:r>
              <a:rPr lang="en-US" sz="800">
                <a:solidFill>
                  <a:srgbClr val="000000"/>
                </a:solidFill>
                <a:cs typeface="Arial"/>
              </a:rPr>
              <a:t>Clean Air Task Force, </a:t>
            </a:r>
            <a:r>
              <a:rPr lang="en-US" sz="800">
                <a:solidFill>
                  <a:srgbClr val="000000"/>
                </a:solidFill>
                <a:cs typeface="Arial"/>
                <a:hlinkClick r:id="rId9"/>
              </a:rPr>
              <a:t>Accelerating Solutions in agriculture </a:t>
            </a:r>
            <a:r>
              <a:rPr lang="en-US" sz="800">
                <a:solidFill>
                  <a:srgbClr val="000000"/>
                </a:solidFill>
                <a:cs typeface="Arial"/>
              </a:rPr>
              <a:t>(2024);</a:t>
            </a:r>
          </a:p>
          <a:p>
            <a:r>
              <a:rPr lang="en-US" sz="800">
                <a:solidFill>
                  <a:srgbClr val="000000"/>
                </a:solidFill>
                <a:cs typeface="Arial"/>
              </a:rPr>
              <a:t>WRI</a:t>
            </a:r>
            <a:r>
              <a:rPr lang="en-US" sz="800">
                <a:solidFill>
                  <a:srgbClr val="000000"/>
                </a:solidFill>
                <a:cs typeface="Arial"/>
                <a:hlinkClick r:id="rId10"/>
              </a:rPr>
              <a:t>, Opportunities for Methane Mitigation in Agriculture</a:t>
            </a:r>
            <a:r>
              <a:rPr lang="en-US" sz="800">
                <a:solidFill>
                  <a:srgbClr val="000000"/>
                </a:solidFill>
                <a:cs typeface="Arial"/>
              </a:rPr>
              <a:t> (2025); CIAT, </a:t>
            </a:r>
            <a:r>
              <a:rPr lang="en-US" sz="800">
                <a:solidFill>
                  <a:srgbClr val="000000"/>
                </a:solidFill>
                <a:cs typeface="Arial"/>
                <a:hlinkClick r:id="rId11"/>
              </a:rPr>
              <a:t>Sustainable Livestock Farming Practices for Resilience </a:t>
            </a:r>
            <a:r>
              <a:rPr lang="en-US" sz="800">
                <a:solidFill>
                  <a:srgbClr val="000000"/>
                </a:solidFill>
                <a:cs typeface="Arial"/>
              </a:rPr>
              <a:t>(2024); </a:t>
            </a:r>
            <a:r>
              <a:rPr lang="en-US" sz="800">
                <a:solidFill>
                  <a:srgbClr val="000000"/>
                </a:solidFill>
              </a:rPr>
              <a:t>FAO, </a:t>
            </a:r>
            <a:r>
              <a:rPr lang="en-US" sz="800">
                <a:solidFill>
                  <a:srgbClr val="000000"/>
                </a:solidFill>
                <a:hlinkClick r:id="rId12"/>
              </a:rPr>
              <a:t>Pathways toward lower emissions</a:t>
            </a:r>
            <a:r>
              <a:rPr lang="en-US" sz="800">
                <a:solidFill>
                  <a:srgbClr val="000000"/>
                </a:solidFill>
              </a:rPr>
              <a:t> (2023).</a:t>
            </a:r>
          </a:p>
          <a:p>
            <a:r>
              <a:rPr lang="en-US" sz="800">
                <a:solidFill>
                  <a:srgbClr val="000000"/>
                </a:solidFill>
              </a:rPr>
              <a:t>Credit:</a:t>
            </a:r>
            <a:r>
              <a:rPr lang="en-US" sz="800">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Nadine </a:t>
            </a:r>
            <a:r>
              <a:rPr lang="en-US" sz="800" err="1">
                <a:latin typeface="Arial"/>
                <a:cs typeface="Arial"/>
              </a:rPr>
              <a:t>Palmowski</a:t>
            </a:r>
            <a:r>
              <a:rPr lang="en-US" sz="800">
                <a:latin typeface="Arial"/>
                <a:cs typeface="Arial"/>
              </a:rPr>
              <a:t>, Isabel </a:t>
            </a:r>
            <a:r>
              <a:rPr lang="en-US" sz="800" err="1">
                <a:latin typeface="Arial"/>
                <a:cs typeface="Arial"/>
              </a:rPr>
              <a:t>Hoyos</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3"/>
              </a:rPr>
              <a:t>Gernot Wagner</a:t>
            </a:r>
            <a:r>
              <a:rPr lang="en-US" sz="800"/>
              <a:t>. </a:t>
            </a:r>
            <a:r>
              <a:rPr lang="en-US" sz="800">
                <a:hlinkClick r:id="rId14"/>
              </a:rPr>
              <a:t>Share with attribution</a:t>
            </a:r>
            <a:r>
              <a:rPr lang="en-US" sz="800"/>
              <a:t>: </a:t>
            </a:r>
            <a:r>
              <a:rPr lang="en-US" sz="800" err="1"/>
              <a:t>Sayn</a:t>
            </a:r>
            <a:r>
              <a:rPr lang="en-US" sz="800"/>
              <a:t>-Wittgenstein </a:t>
            </a:r>
            <a:r>
              <a:rPr lang="en-US" sz="800" i="1"/>
              <a:t>et al., </a:t>
            </a:r>
            <a:r>
              <a:rPr lang="en-US" sz="800"/>
              <a:t>"</a:t>
            </a:r>
            <a:r>
              <a:rPr lang="en-US" sz="800">
                <a:hlinkClick r:id="rId15"/>
              </a:rPr>
              <a:t>Reconsidering Proteins</a:t>
            </a:r>
            <a:r>
              <a:rPr lang="en-US" sz="800"/>
              <a:t>" (6 October 2025).</a:t>
            </a:r>
            <a:endParaRPr lang="en-US" sz="800">
              <a:solidFill>
                <a:srgbClr val="000000"/>
              </a:solidFill>
            </a:endParaRPr>
          </a:p>
        </p:txBody>
      </p:sp>
      <p:sp>
        <p:nvSpPr>
          <p:cNvPr id="15" name="Oval 14">
            <a:extLst>
              <a:ext uri="{FF2B5EF4-FFF2-40B4-BE49-F238E27FC236}">
                <a16:creationId xmlns:a16="http://schemas.microsoft.com/office/drawing/2014/main" id="{3A6EF7BA-7DEA-E571-653C-A8F4A8F62EB0}"/>
              </a:ext>
            </a:extLst>
          </p:cNvPr>
          <p:cNvSpPr/>
          <p:nvPr/>
        </p:nvSpPr>
        <p:spPr bwMode="gray">
          <a:xfrm>
            <a:off x="11197199" y="5999238"/>
            <a:ext cx="246585" cy="245551"/>
          </a:xfrm>
          <a:prstGeom prst="ellipse">
            <a:avLst/>
          </a:prstGeom>
          <a:solidFill>
            <a:srgbClr val="EE352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L </a:t>
            </a:r>
          </a:p>
        </p:txBody>
      </p:sp>
      <p:sp>
        <p:nvSpPr>
          <p:cNvPr id="12" name="Pentagon 61">
            <a:extLst>
              <a:ext uri="{FF2B5EF4-FFF2-40B4-BE49-F238E27FC236}">
                <a16:creationId xmlns:a16="http://schemas.microsoft.com/office/drawing/2014/main" id="{1C7240EC-AB49-D8C0-6CAA-7BEA7AB1CD70}"/>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47" name="Oval 46">
            <a:extLst>
              <a:ext uri="{FF2B5EF4-FFF2-40B4-BE49-F238E27FC236}">
                <a16:creationId xmlns:a16="http://schemas.microsoft.com/office/drawing/2014/main" id="{6055B9C7-8A20-8D34-13F8-2F1AF5C1A14E}"/>
              </a:ext>
            </a:extLst>
          </p:cNvPr>
          <p:cNvSpPr/>
          <p:nvPr/>
        </p:nvSpPr>
        <p:spPr bwMode="gray">
          <a:xfrm>
            <a:off x="3752600" y="5597414"/>
            <a:ext cx="246585" cy="245551"/>
          </a:xfrm>
          <a:prstGeom prst="ellipse">
            <a:avLst/>
          </a:prstGeom>
          <a:solidFill>
            <a:srgbClr val="FCCC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M</a:t>
            </a:r>
          </a:p>
        </p:txBody>
      </p:sp>
      <p:sp>
        <p:nvSpPr>
          <p:cNvPr id="53" name="Oval 52">
            <a:extLst>
              <a:ext uri="{FF2B5EF4-FFF2-40B4-BE49-F238E27FC236}">
                <a16:creationId xmlns:a16="http://schemas.microsoft.com/office/drawing/2014/main" id="{40A317FC-5CE6-8DA1-4E7A-E9D67782D453}"/>
              </a:ext>
            </a:extLst>
          </p:cNvPr>
          <p:cNvSpPr/>
          <p:nvPr/>
        </p:nvSpPr>
        <p:spPr bwMode="gray">
          <a:xfrm>
            <a:off x="7009948" y="6019363"/>
            <a:ext cx="246585" cy="245551"/>
          </a:xfrm>
          <a:prstGeom prst="ellipse">
            <a:avLst/>
          </a:prstGeom>
          <a:solidFill>
            <a:srgbClr val="EE352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L </a:t>
            </a:r>
          </a:p>
        </p:txBody>
      </p:sp>
      <p:sp>
        <p:nvSpPr>
          <p:cNvPr id="57" name="Oval 56">
            <a:extLst>
              <a:ext uri="{FF2B5EF4-FFF2-40B4-BE49-F238E27FC236}">
                <a16:creationId xmlns:a16="http://schemas.microsoft.com/office/drawing/2014/main" id="{D271C1FB-1AA9-A23F-8D02-A080CC25587D}"/>
              </a:ext>
            </a:extLst>
          </p:cNvPr>
          <p:cNvSpPr/>
          <p:nvPr/>
        </p:nvSpPr>
        <p:spPr bwMode="gray">
          <a:xfrm>
            <a:off x="9674056" y="5999238"/>
            <a:ext cx="246585" cy="245551"/>
          </a:xfrm>
          <a:prstGeom prst="ellipse">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H</a:t>
            </a:r>
          </a:p>
        </p:txBody>
      </p:sp>
      <p:sp>
        <p:nvSpPr>
          <p:cNvPr id="40" name="Oval 39">
            <a:extLst>
              <a:ext uri="{FF2B5EF4-FFF2-40B4-BE49-F238E27FC236}">
                <a16:creationId xmlns:a16="http://schemas.microsoft.com/office/drawing/2014/main" id="{D271C1FB-1AA9-A23F-8D02-A080CC25587D}"/>
              </a:ext>
            </a:extLst>
          </p:cNvPr>
          <p:cNvSpPr/>
          <p:nvPr/>
        </p:nvSpPr>
        <p:spPr bwMode="gray">
          <a:xfrm>
            <a:off x="3752599" y="6019364"/>
            <a:ext cx="246585" cy="245551"/>
          </a:xfrm>
          <a:prstGeom prst="ellipse">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H</a:t>
            </a:r>
          </a:p>
        </p:txBody>
      </p:sp>
      <p:sp>
        <p:nvSpPr>
          <p:cNvPr id="43" name="Oval 42">
            <a:extLst>
              <a:ext uri="{FF2B5EF4-FFF2-40B4-BE49-F238E27FC236}">
                <a16:creationId xmlns:a16="http://schemas.microsoft.com/office/drawing/2014/main" id="{D271C1FB-1AA9-A23F-8D02-A080CC25587D}"/>
              </a:ext>
            </a:extLst>
          </p:cNvPr>
          <p:cNvSpPr/>
          <p:nvPr/>
        </p:nvSpPr>
        <p:spPr bwMode="gray">
          <a:xfrm>
            <a:off x="10173821" y="5597414"/>
            <a:ext cx="246585" cy="245551"/>
          </a:xfrm>
          <a:prstGeom prst="ellipse">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H</a:t>
            </a:r>
          </a:p>
        </p:txBody>
      </p:sp>
      <p:sp>
        <p:nvSpPr>
          <p:cNvPr id="48" name="Oval 47">
            <a:extLst>
              <a:ext uri="{FF2B5EF4-FFF2-40B4-BE49-F238E27FC236}">
                <a16:creationId xmlns:a16="http://schemas.microsoft.com/office/drawing/2014/main" id="{6055B9C7-8A20-8D34-13F8-2F1AF5C1A14E}"/>
              </a:ext>
            </a:extLst>
          </p:cNvPr>
          <p:cNvSpPr/>
          <p:nvPr/>
        </p:nvSpPr>
        <p:spPr bwMode="gray">
          <a:xfrm>
            <a:off x="7009948" y="5601067"/>
            <a:ext cx="246585" cy="245551"/>
          </a:xfrm>
          <a:prstGeom prst="ellipse">
            <a:avLst/>
          </a:prstGeom>
          <a:solidFill>
            <a:srgbClr val="FCCC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M</a:t>
            </a:r>
          </a:p>
        </p:txBody>
      </p:sp>
    </p:spTree>
    <p:extLst>
      <p:ext uri="{BB962C8B-B14F-4D97-AF65-F5344CB8AC3E}">
        <p14:creationId xmlns:p14="http://schemas.microsoft.com/office/powerpoint/2010/main" val="1391700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A89E-1911-71DE-6C3A-D9D6897D761E}"/>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E12BAF8-0755-5382-94B5-C5384E51CB2D}"/>
              </a:ext>
            </a:extLst>
          </p:cNvPr>
          <p:cNvGraphicFramePr>
            <a:graphicFrameLocks/>
          </p:cNvGraphicFramePr>
          <p:nvPr>
            <p:custDataLst>
              <p:tags r:id="rId2"/>
            </p:custDataLst>
            <p:extLst>
              <p:ext uri="{D42A27DB-BD31-4B8C-83A1-F6EECF244321}">
                <p14:modId xmlns:p14="http://schemas.microsoft.com/office/powerpoint/2010/main" val="2752815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592" imgH="591" progId="TCLayout.ActiveDocument.1">
                  <p:embed/>
                </p:oleObj>
              </mc:Choice>
              <mc:Fallback>
                <p:oleObj name="think-cell Slide" r:id="rId38" imgW="592" imgH="591" progId="TCLayout.ActiveDocument.1">
                  <p:embed/>
                  <p:pic>
                    <p:nvPicPr>
                      <p:cNvPr id="5" name="think-cell data - do not delete" hidden="1">
                        <a:extLst>
                          <a:ext uri="{FF2B5EF4-FFF2-40B4-BE49-F238E27FC236}">
                            <a16:creationId xmlns:a16="http://schemas.microsoft.com/office/drawing/2014/main" id="{0E12BAF8-0755-5382-94B5-C5384E51CB2D}"/>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190EB151-0F01-ACBD-21D4-FE0844A9CD49}"/>
              </a:ext>
            </a:extLst>
          </p:cNvPr>
          <p:cNvSpPr>
            <a:spLocks noGrp="1"/>
          </p:cNvSpPr>
          <p:nvPr>
            <p:ph type="title"/>
          </p:nvPr>
        </p:nvSpPr>
        <p:spPr/>
        <p:txBody>
          <a:bodyPr vert="horz">
            <a:noAutofit/>
          </a:bodyPr>
          <a:lstStyle/>
          <a:p>
            <a:r>
              <a:rPr lang="en-US"/>
              <a:t>Diet shift and sustainable food production can cut ~40% of emissions from agriculture and land use by 2050</a:t>
            </a:r>
          </a:p>
        </p:txBody>
      </p:sp>
      <p:cxnSp>
        <p:nvCxnSpPr>
          <p:cNvPr id="6" name="Straight Connector 5">
            <a:extLst>
              <a:ext uri="{FF2B5EF4-FFF2-40B4-BE49-F238E27FC236}">
                <a16:creationId xmlns:a16="http://schemas.microsoft.com/office/drawing/2014/main" id="{4EEE91A1-9ABD-AA18-8567-B51878EF7E4F}"/>
              </a:ext>
            </a:extLst>
          </p:cNvPr>
          <p:cNvCxnSpPr/>
          <p:nvPr>
            <p:custDataLst>
              <p:tags r:id="rId3"/>
            </p:custDataLst>
          </p:nvPr>
        </p:nvCxnSpPr>
        <p:spPr bwMode="auto">
          <a:xfrm>
            <a:off x="2797175" y="2762250"/>
            <a:ext cx="5000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25CABFB-2E23-2F1A-5A07-629DCEC50FD3}"/>
              </a:ext>
            </a:extLst>
          </p:cNvPr>
          <p:cNvCxnSpPr/>
          <p:nvPr>
            <p:custDataLst>
              <p:tags r:id="rId4"/>
            </p:custDataLst>
          </p:nvPr>
        </p:nvCxnSpPr>
        <p:spPr bwMode="auto">
          <a:xfrm>
            <a:off x="3924300" y="3344863"/>
            <a:ext cx="5000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3309A051-A90D-761D-2F23-F09E9FC91A88}"/>
              </a:ext>
            </a:extLst>
          </p:cNvPr>
          <p:cNvCxnSpPr/>
          <p:nvPr>
            <p:custDataLst>
              <p:tags r:id="rId5"/>
            </p:custDataLst>
          </p:nvPr>
        </p:nvCxnSpPr>
        <p:spPr bwMode="auto">
          <a:xfrm>
            <a:off x="5049838" y="3738563"/>
            <a:ext cx="5000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BA0ED59-C792-9467-A636-EFCF5F0FB8B3}"/>
              </a:ext>
            </a:extLst>
          </p:cNvPr>
          <p:cNvCxnSpPr/>
          <p:nvPr>
            <p:custDataLst>
              <p:tags r:id="rId6"/>
            </p:custDataLst>
          </p:nvPr>
        </p:nvCxnSpPr>
        <p:spPr bwMode="auto">
          <a:xfrm>
            <a:off x="6176963" y="4884738"/>
            <a:ext cx="5000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6E9B0582-E4D6-5898-BB1D-D3E86C868EF0}"/>
              </a:ext>
            </a:extLst>
          </p:cNvPr>
          <p:cNvCxnSpPr/>
          <p:nvPr>
            <p:custDataLst>
              <p:tags r:id="rId7"/>
            </p:custDataLst>
          </p:nvPr>
        </p:nvCxnSpPr>
        <p:spPr bwMode="auto">
          <a:xfrm>
            <a:off x="7304088" y="5091113"/>
            <a:ext cx="5000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52" name="Chart 51"/>
          <p:cNvGraphicFramePr/>
          <p:nvPr>
            <p:custDataLst>
              <p:tags r:id="rId8"/>
            </p:custDataLst>
            <p:extLst>
              <p:ext uri="{D42A27DB-BD31-4B8C-83A1-F6EECF244321}">
                <p14:modId xmlns:p14="http://schemas.microsoft.com/office/powerpoint/2010/main" val="726695460"/>
              </p:ext>
            </p:extLst>
          </p:nvPr>
        </p:nvGraphicFramePr>
        <p:xfrm>
          <a:off x="711200" y="2435225"/>
          <a:ext cx="8053388" cy="3017838"/>
        </p:xfrm>
        <a:graphic>
          <a:graphicData uri="http://schemas.openxmlformats.org/drawingml/2006/chart">
            <c:chart xmlns:c="http://schemas.openxmlformats.org/drawingml/2006/chart" xmlns:r="http://schemas.openxmlformats.org/officeDocument/2006/relationships" r:id="rId40"/>
          </a:graphicData>
        </a:graphic>
      </p:graphicFrame>
      <p:cxnSp>
        <p:nvCxnSpPr>
          <p:cNvPr id="96" name="Straight Connector 95">
            <a:extLst>
              <a:ext uri="{FF2B5EF4-FFF2-40B4-BE49-F238E27FC236}">
                <a16:creationId xmlns:a16="http://schemas.microsoft.com/office/drawing/2014/main" id="{82C6AB60-5B04-B9C4-829B-3B8CCA11FC5E}"/>
              </a:ext>
            </a:extLst>
          </p:cNvPr>
          <p:cNvCxnSpPr/>
          <p:nvPr>
            <p:custDataLst>
              <p:tags r:id="rId9"/>
            </p:custDataLst>
          </p:nvPr>
        </p:nvCxnSpPr>
        <p:spPr bwMode="auto">
          <a:xfrm flipV="1">
            <a:off x="1355725" y="2393950"/>
            <a:ext cx="0" cy="785813"/>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8F868DF3-CA56-4192-2C03-F6AB1D48A268}"/>
              </a:ext>
            </a:extLst>
          </p:cNvPr>
          <p:cNvCxnSpPr/>
          <p:nvPr>
            <p:custDataLst>
              <p:tags r:id="rId10"/>
            </p:custDataLst>
          </p:nvPr>
        </p:nvCxnSpPr>
        <p:spPr bwMode="auto">
          <a:xfrm>
            <a:off x="1355725" y="2393950"/>
            <a:ext cx="1127125"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19FF8A47-B0E6-B7B4-1441-0482D038A7BC}"/>
              </a:ext>
            </a:extLst>
          </p:cNvPr>
          <p:cNvCxnSpPr/>
          <p:nvPr>
            <p:custDataLst>
              <p:tags r:id="rId11"/>
            </p:custDataLst>
          </p:nvPr>
        </p:nvCxnSpPr>
        <p:spPr bwMode="auto">
          <a:xfrm>
            <a:off x="2482850" y="23939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A9CFF7CA-F358-2F59-B0CD-A63F21900A3E}"/>
              </a:ext>
            </a:extLst>
          </p:cNvPr>
          <p:cNvCxnSpPr/>
          <p:nvPr>
            <p:custDataLst>
              <p:tags r:id="rId12"/>
            </p:custDataLst>
          </p:nvPr>
        </p:nvCxnSpPr>
        <p:spPr bwMode="auto">
          <a:xfrm>
            <a:off x="966788" y="5126038"/>
            <a:ext cx="42862"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50" name="Text Placeholder 10">
            <a:extLst>
              <a:ext uri="{FF2B5EF4-FFF2-40B4-BE49-F238E27FC236}">
                <a16:creationId xmlns:a16="http://schemas.microsoft.com/office/drawing/2014/main" id="{D918DD0F-AC68-4AD8-720E-6004D5916F11}"/>
              </a:ext>
            </a:extLst>
          </p:cNvPr>
          <p:cNvSpPr txBox="1">
            <a:spLocks/>
          </p:cNvSpPr>
          <p:nvPr>
            <p:custDataLst>
              <p:tags r:id="rId13"/>
            </p:custDataLst>
          </p:nvPr>
        </p:nvSpPr>
        <p:spPr bwMode="auto">
          <a:xfrm>
            <a:off x="873125" y="5270500"/>
            <a:ext cx="966788"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t>2024 Baseline, Agriculture, Land Use, and Waste</a:t>
            </a:r>
          </a:p>
        </p:txBody>
      </p:sp>
      <p:sp>
        <p:nvSpPr>
          <p:cNvPr id="28" name="Text Placeholder 10">
            <a:extLst>
              <a:ext uri="{FF2B5EF4-FFF2-40B4-BE49-F238E27FC236}">
                <a16:creationId xmlns:a16="http://schemas.microsoft.com/office/drawing/2014/main" id="{420D56F4-F86F-4084-7996-EE4EF741DFEE}"/>
              </a:ext>
            </a:extLst>
          </p:cNvPr>
          <p:cNvSpPr txBox="1">
            <a:spLocks/>
          </p:cNvSpPr>
          <p:nvPr>
            <p:custDataLst>
              <p:tags r:id="rId14"/>
            </p:custDataLst>
          </p:nvPr>
        </p:nvSpPr>
        <p:spPr bwMode="auto">
          <a:xfrm>
            <a:off x="1947863" y="5270500"/>
            <a:ext cx="1071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2050 BAU forecast</a:t>
            </a:r>
            <a:endParaRPr lang="en-US" sz="1000"/>
          </a:p>
        </p:txBody>
      </p:sp>
      <p:sp>
        <p:nvSpPr>
          <p:cNvPr id="51" name="Text Placeholder 10">
            <a:extLst>
              <a:ext uri="{FF2B5EF4-FFF2-40B4-BE49-F238E27FC236}">
                <a16:creationId xmlns:a16="http://schemas.microsoft.com/office/drawing/2014/main" id="{E5313A1A-0593-8DDA-A2A5-64F33FAB5155}"/>
              </a:ext>
            </a:extLst>
          </p:cNvPr>
          <p:cNvSpPr txBox="1">
            <a:spLocks/>
          </p:cNvSpPr>
          <p:nvPr>
            <p:custDataLst>
              <p:tags r:id="rId15"/>
            </p:custDataLst>
          </p:nvPr>
        </p:nvSpPr>
        <p:spPr bwMode="gray">
          <a:xfrm>
            <a:off x="3467100" y="29765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D78F62B-0BED-48A0-A0EC-64F0BFFD7FFA}" type="datetime'''''2''''''''''''''''''''''''''''''''''''4%'''''''''''''''''''">
              <a:rPr lang="en-US" altLang="en-US" sz="1000" smtClean="0">
                <a:solidFill>
                  <a:schemeClr val="bg1"/>
                </a:solidFill>
              </a:rPr>
              <a:pPr marL="0" indent="0" algn="ctr">
                <a:spcBef>
                  <a:spcPct val="0"/>
                </a:spcBef>
                <a:spcAft>
                  <a:spcPct val="0"/>
                </a:spcAft>
                <a:buNone/>
              </a:pPr>
              <a:t>24%</a:t>
            </a:fld>
            <a:endParaRPr lang="en-US" sz="1000">
              <a:solidFill>
                <a:schemeClr val="bg1"/>
              </a:solidFill>
            </a:endParaRPr>
          </a:p>
        </p:txBody>
      </p:sp>
      <p:sp>
        <p:nvSpPr>
          <p:cNvPr id="26" name="Text Placeholder 10">
            <a:extLst>
              <a:ext uri="{FF2B5EF4-FFF2-40B4-BE49-F238E27FC236}">
                <a16:creationId xmlns:a16="http://schemas.microsoft.com/office/drawing/2014/main" id="{54681D02-962E-2EB6-BCEE-43FB7D49F00F}"/>
              </a:ext>
            </a:extLst>
          </p:cNvPr>
          <p:cNvSpPr txBox="1">
            <a:spLocks/>
          </p:cNvSpPr>
          <p:nvPr>
            <p:custDataLst>
              <p:tags r:id="rId16"/>
            </p:custDataLst>
          </p:nvPr>
        </p:nvSpPr>
        <p:spPr bwMode="auto">
          <a:xfrm>
            <a:off x="3047999" y="5270500"/>
            <a:ext cx="112395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6D75BF-3554-41E0-9AB1-9158CDF55C36}" type="datetime'''Di''et ''''shift'' aw''ay f''rom'''' ''animal pro''''tein'''">
              <a:rPr lang="en-US" altLang="en-US" sz="1000" smtClean="0">
                <a:solidFill>
                  <a:schemeClr val="accent3"/>
                </a:solidFill>
              </a:rPr>
              <a:pPr marL="0" indent="0" algn="ctr">
                <a:spcBef>
                  <a:spcPct val="0"/>
                </a:spcBef>
                <a:spcAft>
                  <a:spcPct val="0"/>
                </a:spcAft>
                <a:buNone/>
              </a:pPr>
              <a:t>Diet shift away from animal protein</a:t>
            </a:fld>
            <a:r>
              <a:rPr lang="en-US" altLang="en-US" sz="1000" baseline="30000">
                <a:solidFill>
                  <a:schemeClr val="accent3"/>
                </a:solidFill>
              </a:rPr>
              <a:t>2</a:t>
            </a:r>
            <a:endParaRPr lang="en-US" sz="1000">
              <a:solidFill>
                <a:schemeClr val="accent3"/>
              </a:solidFill>
            </a:endParaRPr>
          </a:p>
        </p:txBody>
      </p:sp>
      <p:sp>
        <p:nvSpPr>
          <p:cNvPr id="54" name="Text Placeholder 10">
            <a:extLst>
              <a:ext uri="{FF2B5EF4-FFF2-40B4-BE49-F238E27FC236}">
                <a16:creationId xmlns:a16="http://schemas.microsoft.com/office/drawing/2014/main" id="{410AF31E-7A77-381D-88AD-5FEFFCD9911C}"/>
              </a:ext>
            </a:extLst>
          </p:cNvPr>
          <p:cNvSpPr txBox="1">
            <a:spLocks/>
          </p:cNvSpPr>
          <p:nvPr>
            <p:custDataLst>
              <p:tags r:id="rId17"/>
            </p:custDataLst>
          </p:nvPr>
        </p:nvSpPr>
        <p:spPr bwMode="gray">
          <a:xfrm>
            <a:off x="4594225" y="346551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6A0051A-D109-47CA-BF58-605EA54AAB9F}" type="datetime'''''''''''''''''''1''''''''''''''''''6''''''''''''%'">
              <a:rPr lang="en-US" altLang="en-US" sz="1000" smtClean="0">
                <a:solidFill>
                  <a:schemeClr val="bg1"/>
                </a:solidFill>
              </a:rPr>
              <a:pPr marL="0" indent="0" algn="ctr">
                <a:spcBef>
                  <a:spcPct val="0"/>
                </a:spcBef>
                <a:spcAft>
                  <a:spcPct val="0"/>
                </a:spcAft>
                <a:buNone/>
              </a:pPr>
              <a:t>16%</a:t>
            </a:fld>
            <a:endParaRPr lang="en-US" sz="1000">
              <a:solidFill>
                <a:schemeClr val="bg1"/>
              </a:solidFill>
            </a:endParaRPr>
          </a:p>
        </p:txBody>
      </p:sp>
      <p:sp>
        <p:nvSpPr>
          <p:cNvPr id="25" name="Text Placeholder 10">
            <a:extLst>
              <a:ext uri="{FF2B5EF4-FFF2-40B4-BE49-F238E27FC236}">
                <a16:creationId xmlns:a16="http://schemas.microsoft.com/office/drawing/2014/main" id="{43C8DCCC-4821-1971-338B-7E73361DF740}"/>
              </a:ext>
            </a:extLst>
          </p:cNvPr>
          <p:cNvSpPr txBox="1">
            <a:spLocks/>
          </p:cNvSpPr>
          <p:nvPr>
            <p:custDataLst>
              <p:tags r:id="rId18"/>
            </p:custDataLst>
          </p:nvPr>
        </p:nvSpPr>
        <p:spPr bwMode="auto">
          <a:xfrm>
            <a:off x="4297363" y="5270500"/>
            <a:ext cx="8810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100D70C-57D2-4109-A8FF-067EE7A1433E}" type="datetime'Susta''''''inabl''''e'''' ''fo''od p''rod''''''u''ction'''">
              <a:rPr lang="en-US" altLang="en-US" sz="1000" smtClean="0">
                <a:solidFill>
                  <a:schemeClr val="accent3"/>
                </a:solidFill>
              </a:rPr>
              <a:pPr marL="0" indent="0" algn="ctr">
                <a:spcBef>
                  <a:spcPct val="0"/>
                </a:spcBef>
                <a:spcAft>
                  <a:spcPct val="0"/>
                </a:spcAft>
                <a:buNone/>
              </a:pPr>
              <a:t>Sustainable food production</a:t>
            </a:fld>
            <a:endParaRPr lang="en-US" sz="1000">
              <a:solidFill>
                <a:schemeClr val="accent3"/>
              </a:solidFill>
            </a:endParaRPr>
          </a:p>
        </p:txBody>
      </p:sp>
      <p:sp>
        <p:nvSpPr>
          <p:cNvPr id="57" name="Text Placeholder 10">
            <a:extLst>
              <a:ext uri="{FF2B5EF4-FFF2-40B4-BE49-F238E27FC236}">
                <a16:creationId xmlns:a16="http://schemas.microsoft.com/office/drawing/2014/main" id="{5E244863-AF08-70E5-C9C6-D7516D19DD34}"/>
              </a:ext>
            </a:extLst>
          </p:cNvPr>
          <p:cNvSpPr txBox="1">
            <a:spLocks/>
          </p:cNvSpPr>
          <p:nvPr>
            <p:custDataLst>
              <p:tags r:id="rId19"/>
            </p:custDataLst>
          </p:nvPr>
        </p:nvSpPr>
        <p:spPr bwMode="gray">
          <a:xfrm>
            <a:off x="5719763" y="4235450"/>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F543670-ED9A-4F62-8E04-21F8CF471A82}" type="datetime'''''4''''''''7''''''''''''''''''''''''''''%'''''''''''''''''">
              <a:rPr lang="en-US" altLang="en-US" sz="1000" smtClean="0">
                <a:solidFill>
                  <a:schemeClr val="bg1"/>
                </a:solidFill>
              </a:rPr>
              <a:pPr marL="0" indent="0" algn="ctr">
                <a:spcBef>
                  <a:spcPct val="0"/>
                </a:spcBef>
                <a:spcAft>
                  <a:spcPct val="0"/>
                </a:spcAft>
                <a:buNone/>
              </a:pPr>
              <a:t>47%</a:t>
            </a:fld>
            <a:endParaRPr lang="en-US" sz="1000">
              <a:solidFill>
                <a:schemeClr val="bg1"/>
              </a:solidFill>
            </a:endParaRPr>
          </a:p>
        </p:txBody>
      </p:sp>
      <p:sp>
        <p:nvSpPr>
          <p:cNvPr id="41" name="Text Placeholder 10">
            <a:extLst>
              <a:ext uri="{FF2B5EF4-FFF2-40B4-BE49-F238E27FC236}">
                <a16:creationId xmlns:a16="http://schemas.microsoft.com/office/drawing/2014/main" id="{E625E794-0F22-D23E-353D-48B51580B446}"/>
              </a:ext>
            </a:extLst>
          </p:cNvPr>
          <p:cNvSpPr txBox="1">
            <a:spLocks/>
          </p:cNvSpPr>
          <p:nvPr>
            <p:custDataLst>
              <p:tags r:id="rId20"/>
            </p:custDataLst>
          </p:nvPr>
        </p:nvSpPr>
        <p:spPr bwMode="auto">
          <a:xfrm>
            <a:off x="5341938" y="5270500"/>
            <a:ext cx="1042988"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17D65A3-F0C1-42C5-B536-CC059017B1B0}" type="datetime'Lan''d'' cons''erva''ti''on a''nd natural carbon ''s''ink''s'">
              <a:rPr lang="en-US" altLang="en-US" sz="1000" smtClean="0"/>
              <a:pPr marL="0" indent="0" algn="ctr">
                <a:spcBef>
                  <a:spcPct val="0"/>
                </a:spcBef>
                <a:spcAft>
                  <a:spcPct val="0"/>
                </a:spcAft>
                <a:buNone/>
              </a:pPr>
              <a:t>Land conservation and natural carbon sinks</a:t>
            </a:fld>
            <a:endParaRPr lang="en-US" sz="1000"/>
          </a:p>
        </p:txBody>
      </p:sp>
      <p:sp>
        <p:nvSpPr>
          <p:cNvPr id="24" name="Text Placeholder 10">
            <a:extLst>
              <a:ext uri="{FF2B5EF4-FFF2-40B4-BE49-F238E27FC236}">
                <a16:creationId xmlns:a16="http://schemas.microsoft.com/office/drawing/2014/main" id="{4005FB81-F20C-2BC4-3662-B567C2D7728C}"/>
              </a:ext>
            </a:extLst>
          </p:cNvPr>
          <p:cNvSpPr txBox="1">
            <a:spLocks/>
          </p:cNvSpPr>
          <p:nvPr>
            <p:custDataLst>
              <p:tags r:id="rId21"/>
            </p:custDataLst>
          </p:nvPr>
        </p:nvSpPr>
        <p:spPr bwMode="auto">
          <a:xfrm>
            <a:off x="6608763" y="52705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4966D0C-AC8A-4300-A2DB-2FB4BF991103}" type="datetime'''Reduction i''n'''' food l''o''ss a''nd foo''''d w''as''te'''">
              <a:rPr lang="en-US" altLang="en-US" sz="1000" smtClean="0"/>
              <a:pPr marL="0" indent="0" algn="ctr">
                <a:spcBef>
                  <a:spcPct val="0"/>
                </a:spcBef>
                <a:spcAft>
                  <a:spcPct val="0"/>
                </a:spcAft>
                <a:buNone/>
              </a:pPr>
              <a:t>Reduction in food loss and food waste</a:t>
            </a:fld>
            <a:endParaRPr lang="en-US" sz="1000"/>
          </a:p>
        </p:txBody>
      </p:sp>
      <p:sp>
        <p:nvSpPr>
          <p:cNvPr id="66" name="Text Placeholder 10">
            <a:extLst>
              <a:ext uri="{FF2B5EF4-FFF2-40B4-BE49-F238E27FC236}">
                <a16:creationId xmlns:a16="http://schemas.microsoft.com/office/drawing/2014/main" id="{694B8F0E-102B-8321-2F7F-774083A322D4}"/>
              </a:ext>
            </a:extLst>
          </p:cNvPr>
          <p:cNvSpPr txBox="1">
            <a:spLocks/>
          </p:cNvSpPr>
          <p:nvPr>
            <p:custDataLst>
              <p:tags r:id="rId22"/>
            </p:custDataLst>
          </p:nvPr>
        </p:nvSpPr>
        <p:spPr bwMode="auto">
          <a:xfrm>
            <a:off x="7953375" y="5270500"/>
            <a:ext cx="3286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080BA8-8C85-4BF1-AC54-CBC1E769C1E9}" type="datetime'''''O''''''''t''''h''''e''''''''''''''''''''''r'''''">
              <a:rPr lang="en-US" altLang="en-US" sz="1000" smtClean="0"/>
              <a:pPr marL="0" indent="0" algn="ctr">
                <a:spcBef>
                  <a:spcPct val="0"/>
                </a:spcBef>
                <a:spcAft>
                  <a:spcPct val="0"/>
                </a:spcAft>
                <a:buNone/>
              </a:pPr>
              <a:t>Other</a:t>
            </a:fld>
            <a:endParaRPr lang="en-US" sz="1000"/>
          </a:p>
        </p:txBody>
      </p:sp>
      <p:sp>
        <p:nvSpPr>
          <p:cNvPr id="36" name="Text Placeholder 10">
            <a:extLst>
              <a:ext uri="{FF2B5EF4-FFF2-40B4-BE49-F238E27FC236}">
                <a16:creationId xmlns:a16="http://schemas.microsoft.com/office/drawing/2014/main" id="{AD04759C-E588-DE87-87B9-FF4AA3C8BCBC}"/>
              </a:ext>
            </a:extLst>
          </p:cNvPr>
          <p:cNvSpPr txBox="1">
            <a:spLocks/>
          </p:cNvSpPr>
          <p:nvPr>
            <p:custDataLst>
              <p:tags r:id="rId23"/>
            </p:custDataLst>
          </p:nvPr>
        </p:nvSpPr>
        <p:spPr bwMode="auto">
          <a:xfrm>
            <a:off x="477838" y="5049838"/>
            <a:ext cx="463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3378183-53BB-4800-B23D-12D375793329}" type="datetime'''S''er''''i''''''''''''''e''''''''''s'' ''3'''''''''''">
              <a:rPr lang="en-US" altLang="en-US" sz="1000" smtClean="0"/>
              <a:pPr marL="0" indent="0" algn="r">
                <a:spcBef>
                  <a:spcPct val="0"/>
                </a:spcBef>
                <a:spcAft>
                  <a:spcPct val="0"/>
                </a:spcAft>
                <a:buNone/>
              </a:pPr>
              <a:t>Series 3</a:t>
            </a:fld>
            <a:endParaRPr lang="en-US" sz="1000"/>
          </a:p>
        </p:txBody>
      </p:sp>
      <p:sp>
        <p:nvSpPr>
          <p:cNvPr id="31" name="Text Placeholder 10">
            <a:extLst>
              <a:ext uri="{FF2B5EF4-FFF2-40B4-BE49-F238E27FC236}">
                <a16:creationId xmlns:a16="http://schemas.microsoft.com/office/drawing/2014/main" id="{EFE778A3-98DB-BAC2-03E2-48C726FD4949}"/>
              </a:ext>
            </a:extLst>
          </p:cNvPr>
          <p:cNvSpPr txBox="1">
            <a:spLocks/>
          </p:cNvSpPr>
          <p:nvPr>
            <p:custDataLst>
              <p:tags r:id="rId24"/>
            </p:custDataLst>
          </p:nvPr>
        </p:nvSpPr>
        <p:spPr bwMode="gray">
          <a:xfrm>
            <a:off x="3505200" y="258445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B4BA7C3-4A7E-451E-9875-E6C7A728CE75}" type="datetime'3''''''''''''''''''''''.4'">
              <a:rPr lang="en-US" altLang="en-US" sz="1000" smtClean="0"/>
              <a:pPr marL="0" indent="0" algn="ctr">
                <a:spcBef>
                  <a:spcPct val="0"/>
                </a:spcBef>
                <a:spcAft>
                  <a:spcPct val="0"/>
                </a:spcAft>
                <a:buNone/>
              </a:pPr>
              <a:t>3.4</a:t>
            </a:fld>
            <a:endParaRPr lang="en-US" sz="1000"/>
          </a:p>
        </p:txBody>
      </p:sp>
      <p:sp>
        <p:nvSpPr>
          <p:cNvPr id="32" name="Text Placeholder 10">
            <a:extLst>
              <a:ext uri="{FF2B5EF4-FFF2-40B4-BE49-F238E27FC236}">
                <a16:creationId xmlns:a16="http://schemas.microsoft.com/office/drawing/2014/main" id="{79557856-A2AC-43FD-A06D-B28671E4C253}"/>
              </a:ext>
            </a:extLst>
          </p:cNvPr>
          <p:cNvSpPr txBox="1">
            <a:spLocks/>
          </p:cNvSpPr>
          <p:nvPr>
            <p:custDataLst>
              <p:tags r:id="rId25"/>
            </p:custDataLst>
          </p:nvPr>
        </p:nvSpPr>
        <p:spPr bwMode="gray">
          <a:xfrm>
            <a:off x="4632325" y="316706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0868955-B440-402F-9C3C-EB192E962DF8}" type="datetime'''''''''''2''''''''''''''''''''''''.''''''''''''''3'''">
              <a:rPr lang="en-US" altLang="en-US" sz="1000" smtClean="0"/>
              <a:pPr marL="0" indent="0" algn="ctr">
                <a:spcBef>
                  <a:spcPct val="0"/>
                </a:spcBef>
                <a:spcAft>
                  <a:spcPct val="0"/>
                </a:spcAft>
                <a:buNone/>
              </a:pPr>
              <a:t>2.3</a:t>
            </a:fld>
            <a:endParaRPr lang="en-US" sz="1000"/>
          </a:p>
        </p:txBody>
      </p:sp>
      <p:sp>
        <p:nvSpPr>
          <p:cNvPr id="34" name="Text Placeholder 10">
            <a:extLst>
              <a:ext uri="{FF2B5EF4-FFF2-40B4-BE49-F238E27FC236}">
                <a16:creationId xmlns:a16="http://schemas.microsoft.com/office/drawing/2014/main" id="{56A5EFB8-59EB-8D1E-7DAC-1E3B983C6C22}"/>
              </a:ext>
            </a:extLst>
          </p:cNvPr>
          <p:cNvSpPr txBox="1">
            <a:spLocks/>
          </p:cNvSpPr>
          <p:nvPr>
            <p:custDataLst>
              <p:tags r:id="rId26"/>
            </p:custDataLst>
          </p:nvPr>
        </p:nvSpPr>
        <p:spPr bwMode="gray">
          <a:xfrm>
            <a:off x="5757863" y="356076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62C4252-05EE-4442-B3BA-D65260618E5F}" type="datetime'''6''''''.7'''''''''''''''''''''''''''''''''">
              <a:rPr lang="en-US" altLang="en-US" sz="1000" smtClean="0"/>
              <a:pPr marL="0" indent="0" algn="ctr">
                <a:spcBef>
                  <a:spcPct val="0"/>
                </a:spcBef>
                <a:spcAft>
                  <a:spcPct val="0"/>
                </a:spcAft>
                <a:buNone/>
              </a:pPr>
              <a:t>6.7</a:t>
            </a:fld>
            <a:endParaRPr lang="en-US" sz="1000"/>
          </a:p>
        </p:txBody>
      </p:sp>
      <p:sp>
        <p:nvSpPr>
          <p:cNvPr id="94" name="Text Placeholder 10">
            <a:extLst>
              <a:ext uri="{FF2B5EF4-FFF2-40B4-BE49-F238E27FC236}">
                <a16:creationId xmlns:a16="http://schemas.microsoft.com/office/drawing/2014/main" id="{803D2FF6-17AB-2D96-5245-722647330607}"/>
              </a:ext>
            </a:extLst>
          </p:cNvPr>
          <p:cNvSpPr txBox="1">
            <a:spLocks/>
          </p:cNvSpPr>
          <p:nvPr>
            <p:custDataLst>
              <p:tags r:id="rId27"/>
            </p:custDataLst>
          </p:nvPr>
        </p:nvSpPr>
        <p:spPr bwMode="auto">
          <a:xfrm>
            <a:off x="1687513" y="2286000"/>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20000FD-1102-4021-BE51-8AA1DEC8EF3B}" type="datetime'''''+''''''''''''35''''''''''''''''''''''''''''''%'''''''">
              <a:rPr lang="en-US" altLang="en-US" sz="1000" b="1" smtClean="0">
                <a:effectLst/>
              </a:rPr>
              <a:pPr marL="0" indent="0" algn="ctr">
                <a:spcBef>
                  <a:spcPct val="0"/>
                </a:spcBef>
                <a:spcAft>
                  <a:spcPct val="0"/>
                </a:spcAft>
                <a:buNone/>
              </a:pPr>
              <a:t>+35%</a:t>
            </a:fld>
            <a:endParaRPr lang="en-US" sz="1000" b="1"/>
          </a:p>
        </p:txBody>
      </p:sp>
      <p:grpSp>
        <p:nvGrpSpPr>
          <p:cNvPr id="2" name="btfpColumnHeaderBox223027">
            <a:extLst>
              <a:ext uri="{FF2B5EF4-FFF2-40B4-BE49-F238E27FC236}">
                <a16:creationId xmlns:a16="http://schemas.microsoft.com/office/drawing/2014/main" id="{C7CE667A-BE54-35CF-4630-737D7B6FA7F5}"/>
              </a:ext>
            </a:extLst>
          </p:cNvPr>
          <p:cNvGrpSpPr/>
          <p:nvPr>
            <p:custDataLst>
              <p:tags r:id="rId28"/>
            </p:custDataLst>
          </p:nvPr>
        </p:nvGrpSpPr>
        <p:grpSpPr>
          <a:xfrm>
            <a:off x="330199" y="1458448"/>
            <a:ext cx="9539936" cy="322081"/>
            <a:chOff x="6366272" y="1266916"/>
            <a:chExt cx="2477492" cy="322081"/>
          </a:xfrm>
        </p:grpSpPr>
        <p:sp>
          <p:nvSpPr>
            <p:cNvPr id="7" name="btfpColumnHeaderBoxText223027">
              <a:extLst>
                <a:ext uri="{FF2B5EF4-FFF2-40B4-BE49-F238E27FC236}">
                  <a16:creationId xmlns:a16="http://schemas.microsoft.com/office/drawing/2014/main" id="{3A9C0545-E4FC-D951-2CF2-37A1A4A9F94D}"/>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chemeClr val="tx1"/>
                  </a:solidFill>
                </a:rPr>
                <a:t>Levers to abate agriculture and land-use emissions on a 1.5</a:t>
              </a:r>
              <a:r>
                <a:rPr lang="en-US" sz="1600" b="1" baseline="30000">
                  <a:solidFill>
                    <a:schemeClr val="tx1"/>
                  </a:solidFill>
                </a:rPr>
                <a:t>o</a:t>
              </a:r>
              <a:r>
                <a:rPr lang="en-US" sz="1600" b="1"/>
                <a:t>C </a:t>
              </a:r>
              <a:r>
                <a:rPr lang="en-US" sz="1600" b="1">
                  <a:solidFill>
                    <a:schemeClr val="tx1"/>
                  </a:solidFill>
                </a:rPr>
                <a:t>pathway in 2050, </a:t>
              </a:r>
              <a:r>
                <a:rPr lang="en-US" sz="1600" b="1">
                  <a:solidFill>
                    <a:schemeClr val="tx1"/>
                  </a:solidFill>
                  <a:effectLst/>
                  <a:latin typeface="Helvetica" pitchFamily="2" charset="0"/>
                </a:rPr>
                <a:t>GtCO</a:t>
              </a:r>
              <a:r>
                <a:rPr lang="en-US" sz="1600" b="1" baseline="-25000">
                  <a:solidFill>
                    <a:schemeClr val="tx1"/>
                  </a:solidFill>
                  <a:effectLst/>
                  <a:latin typeface="Helvetica" pitchFamily="2" charset="0"/>
                </a:rPr>
                <a:t>2</a:t>
              </a:r>
              <a:r>
                <a:rPr lang="en-US" sz="1600" b="1">
                  <a:solidFill>
                    <a:schemeClr val="tx1"/>
                  </a:solidFill>
                  <a:effectLst/>
                  <a:latin typeface="Helvetica" pitchFamily="2" charset="0"/>
                </a:rPr>
                <a:t>e</a:t>
              </a:r>
              <a:r>
                <a:rPr lang="en-US" sz="1600" b="1" baseline="30000">
                  <a:solidFill>
                    <a:schemeClr val="tx1"/>
                  </a:solidFill>
                  <a:effectLst/>
                  <a:latin typeface="Helvetica" pitchFamily="2" charset="0"/>
                </a:rPr>
                <a:t> </a:t>
              </a:r>
            </a:p>
          </p:txBody>
        </p:sp>
        <p:cxnSp>
          <p:nvCxnSpPr>
            <p:cNvPr id="14" name="btfpColumnHeaderBoxLine223027">
              <a:extLst>
                <a:ext uri="{FF2B5EF4-FFF2-40B4-BE49-F238E27FC236}">
                  <a16:creationId xmlns:a16="http://schemas.microsoft.com/office/drawing/2014/main" id="{7C18D042-B6E1-B74F-D861-7993ED3EBCE0}"/>
                </a:ext>
              </a:extLst>
            </p:cNvPr>
            <p:cNvCxnSpPr>
              <a:cxnSpLocks/>
            </p:cNvCxnSpPr>
            <p:nvPr/>
          </p:nvCxnSpPr>
          <p:spPr bwMode="gray">
            <a:xfrm>
              <a:off x="6366272" y="1588997"/>
              <a:ext cx="221965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393B4073-6C94-AFC1-DED8-65A156AE55F0}"/>
              </a:ext>
            </a:extLst>
          </p:cNvPr>
          <p:cNvSpPr txBox="1"/>
          <p:nvPr/>
        </p:nvSpPr>
        <p:spPr bwMode="gray">
          <a:xfrm>
            <a:off x="9110664" y="1554480"/>
            <a:ext cx="2827556" cy="4552528"/>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a:t>
            </a:r>
            <a:endParaRPr lang="en-US" sz="1050">
              <a:solidFill>
                <a:srgbClr val="000000"/>
              </a:solidFill>
              <a:latin typeface="Arial"/>
            </a:endParaRPr>
          </a:p>
          <a:p>
            <a:pPr marL="171450" indent="-171450" defTabSz="711200">
              <a:spcBef>
                <a:spcPts val="400"/>
              </a:spcBef>
              <a:buFont typeface="Arial" panose="020B0604020202020204" pitchFamily="34" charset="0"/>
              <a:buChar char="•"/>
              <a:defRPr/>
            </a:pPr>
            <a:r>
              <a:rPr lang="en-US" sz="1050"/>
              <a:t>By 2050, without interventions (BAU), total emissions are projected to increase from the current </a:t>
            </a:r>
            <a:r>
              <a:rPr lang="en-US" sz="1050" b="1"/>
              <a:t>10.7 GtCO</a:t>
            </a:r>
            <a:r>
              <a:rPr lang="en-US" sz="1050" b="1" baseline="-25000"/>
              <a:t>2</a:t>
            </a:r>
            <a:r>
              <a:rPr lang="en-US" sz="1050" b="1"/>
              <a:t>e to 14.4 GtCO</a:t>
            </a:r>
            <a:r>
              <a:rPr lang="en-US" sz="1050" b="1" baseline="-25000"/>
              <a:t>2</a:t>
            </a:r>
            <a:r>
              <a:rPr lang="en-US" sz="1050" b="1"/>
              <a:t>e, </a:t>
            </a:r>
            <a:r>
              <a:rPr lang="en-US" sz="1050"/>
              <a:t>making it essential to implement multiple strategies to </a:t>
            </a:r>
            <a:r>
              <a:rPr lang="en-US" sz="1050" b="1"/>
              <a:t>stay on the 1.5°C climate pathway.</a:t>
            </a:r>
          </a:p>
          <a:p>
            <a:pPr marL="171450" indent="-171450" defTabSz="711200">
              <a:spcBef>
                <a:spcPts val="400"/>
              </a:spcBef>
              <a:buFont typeface="Arial" panose="020B0604020202020204" pitchFamily="34" charset="0"/>
              <a:buChar char="•"/>
              <a:defRPr/>
            </a:pPr>
            <a:r>
              <a:rPr lang="en-US" sz="1050"/>
              <a:t>However, industrial and process changes alone cannot drive the sector to net zero. The study</a:t>
            </a:r>
            <a:r>
              <a:rPr lang="en-US" sz="1050" baseline="30000"/>
              <a:t>1</a:t>
            </a:r>
            <a:r>
              <a:rPr lang="en-US" sz="1050"/>
              <a:t> considers </a:t>
            </a:r>
            <a:r>
              <a:rPr lang="en-US" sz="1050" b="1"/>
              <a:t>that 25% of the reduction comes from dietary changes </a:t>
            </a:r>
            <a:r>
              <a:rPr lang="en-US" sz="1050"/>
              <a:t>that reduce demand for animal proteins.</a:t>
            </a:r>
          </a:p>
          <a:p>
            <a:pPr marL="171450" indent="-171450" defTabSz="711200">
              <a:spcBef>
                <a:spcPts val="400"/>
              </a:spcBef>
              <a:buFont typeface="Arial" panose="020B0604020202020204" pitchFamily="34" charset="0"/>
              <a:buChar char="•"/>
              <a:defRPr/>
            </a:pPr>
            <a:r>
              <a:rPr lang="en-US" sz="1050" b="1"/>
              <a:t>Sustainable food production </a:t>
            </a:r>
            <a:r>
              <a:rPr lang="en-US" sz="1050"/>
              <a:t>also has an important role, accounting for a 16%, or 2.3 </a:t>
            </a:r>
            <a:r>
              <a:rPr lang="en-US" sz="1050">
                <a:solidFill>
                  <a:schemeClr val="tx1"/>
                </a:solidFill>
                <a:effectLst/>
                <a:latin typeface="Helvetica" pitchFamily="2" charset="0"/>
              </a:rPr>
              <a:t>GtCO</a:t>
            </a:r>
            <a:r>
              <a:rPr lang="en-US" sz="1050" baseline="-25000">
                <a:solidFill>
                  <a:schemeClr val="tx1"/>
                </a:solidFill>
                <a:effectLst/>
                <a:latin typeface="Helvetica" pitchFamily="2" charset="0"/>
              </a:rPr>
              <a:t>2</a:t>
            </a:r>
            <a:r>
              <a:rPr lang="en-US" sz="1050">
                <a:solidFill>
                  <a:schemeClr val="tx1"/>
                </a:solidFill>
                <a:effectLst/>
                <a:latin typeface="Helvetica" pitchFamily="2" charset="0"/>
              </a:rPr>
              <a:t>e,</a:t>
            </a:r>
            <a:r>
              <a:rPr lang="en-US" sz="1050" i="1" baseline="30000">
                <a:solidFill>
                  <a:schemeClr val="tx1"/>
                </a:solidFill>
                <a:effectLst/>
                <a:latin typeface="Helvetica" pitchFamily="2" charset="0"/>
              </a:rPr>
              <a:t> </a:t>
            </a:r>
            <a:r>
              <a:rPr lang="en-US" sz="1050" i="1" baseline="30000">
                <a:latin typeface="Helvetica" pitchFamily="2" charset="0"/>
              </a:rPr>
              <a:t> </a:t>
            </a:r>
            <a:r>
              <a:rPr lang="en-US" sz="1050">
                <a:latin typeface="Helvetica" pitchFamily="2" charset="0"/>
              </a:rPr>
              <a:t>emission</a:t>
            </a:r>
            <a:r>
              <a:rPr lang="en-US" sz="1050" i="1" baseline="30000">
                <a:latin typeface="Helvetica" pitchFamily="2" charset="0"/>
              </a:rPr>
              <a:t> </a:t>
            </a:r>
            <a:r>
              <a:rPr lang="en-US" sz="1050">
                <a:latin typeface="Helvetica" pitchFamily="2" charset="0"/>
              </a:rPr>
              <a:t>reduction.</a:t>
            </a:r>
            <a:endParaRPr lang="en-US" sz="1050" b="1"/>
          </a:p>
          <a:p>
            <a:pPr marL="171450" indent="-171450" defTabSz="711200">
              <a:spcBef>
                <a:spcPts val="400"/>
              </a:spcBef>
              <a:buFont typeface="Arial" panose="020B0604020202020204" pitchFamily="34" charset="0"/>
              <a:buChar char="•"/>
              <a:defRPr/>
            </a:pPr>
            <a:r>
              <a:rPr lang="en-US" sz="1050" b="1"/>
              <a:t>Land conservation </a:t>
            </a:r>
            <a:r>
              <a:rPr lang="en-US" sz="1050"/>
              <a:t>and natural carbon sinks are the main drivers of efforts to offset agricultural emissions,</a:t>
            </a:r>
            <a:r>
              <a:rPr lang="en-US" sz="1050" baseline="30000"/>
              <a:t>1</a:t>
            </a:r>
            <a:r>
              <a:rPr lang="en-US" sz="1050"/>
              <a:t> representing almost 50% of abatement, highlighting the importance of preventing further deforestation.</a:t>
            </a:r>
          </a:p>
        </p:txBody>
      </p:sp>
      <p:sp>
        <p:nvSpPr>
          <p:cNvPr id="59" name="Rectangle 58">
            <a:extLst>
              <a:ext uri="{FF2B5EF4-FFF2-40B4-BE49-F238E27FC236}">
                <a16:creationId xmlns:a16="http://schemas.microsoft.com/office/drawing/2014/main" id="{1DC18ACA-AD7C-604F-6FAF-402F27BA58E8}"/>
              </a:ext>
            </a:extLst>
          </p:cNvPr>
          <p:cNvSpPr/>
          <p:nvPr/>
        </p:nvSpPr>
        <p:spPr bwMode="gray">
          <a:xfrm>
            <a:off x="1042988" y="2881313"/>
            <a:ext cx="480031" cy="20108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0" name="Text Placeholder 10">
            <a:extLst>
              <a:ext uri="{FF2B5EF4-FFF2-40B4-BE49-F238E27FC236}">
                <a16:creationId xmlns:a16="http://schemas.microsoft.com/office/drawing/2014/main" id="{EA495364-873C-6939-D5E3-BD8E6A859B3D}"/>
              </a:ext>
            </a:extLst>
          </p:cNvPr>
          <p:cNvSpPr txBox="1">
            <a:spLocks/>
          </p:cNvSpPr>
          <p:nvPr>
            <p:custDataLst>
              <p:tags r:id="rId29"/>
            </p:custDataLst>
          </p:nvPr>
        </p:nvSpPr>
        <p:spPr bwMode="auto">
          <a:xfrm>
            <a:off x="896938" y="5240338"/>
            <a:ext cx="1217613" cy="1127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120"/>
          </a:p>
        </p:txBody>
      </p:sp>
      <p:graphicFrame>
        <p:nvGraphicFramePr>
          <p:cNvPr id="65" name="Chart 64"/>
          <p:cNvGraphicFramePr/>
          <p:nvPr>
            <p:custDataLst>
              <p:tags r:id="rId30"/>
            </p:custDataLst>
            <p:extLst>
              <p:ext uri="{D42A27DB-BD31-4B8C-83A1-F6EECF244321}">
                <p14:modId xmlns:p14="http://schemas.microsoft.com/office/powerpoint/2010/main" val="4191771511"/>
              </p:ext>
            </p:extLst>
          </p:nvPr>
        </p:nvGraphicFramePr>
        <p:xfrm>
          <a:off x="328613" y="3021013"/>
          <a:ext cx="2054225" cy="2292350"/>
        </p:xfrm>
        <a:graphic>
          <a:graphicData uri="http://schemas.openxmlformats.org/drawingml/2006/chart">
            <c:chart xmlns:c="http://schemas.openxmlformats.org/drawingml/2006/chart" xmlns:r="http://schemas.openxmlformats.org/officeDocument/2006/relationships" r:id="rId41"/>
          </a:graphicData>
        </a:graphic>
      </p:graphicFrame>
      <p:sp>
        <p:nvSpPr>
          <p:cNvPr id="448" name="Text Placeholder 10">
            <a:extLst>
              <a:ext uri="{FF2B5EF4-FFF2-40B4-BE49-F238E27FC236}">
                <a16:creationId xmlns:a16="http://schemas.microsoft.com/office/drawing/2014/main" id="{E4E63AAF-5447-6AB4-0D4E-3A5C62CE3560}"/>
              </a:ext>
            </a:extLst>
          </p:cNvPr>
          <p:cNvSpPr txBox="1">
            <a:spLocks/>
          </p:cNvSpPr>
          <p:nvPr>
            <p:custDataLst>
              <p:tags r:id="rId31"/>
            </p:custDataLst>
          </p:nvPr>
        </p:nvSpPr>
        <p:spPr bwMode="gray">
          <a:xfrm>
            <a:off x="1092200" y="4900613"/>
            <a:ext cx="528638" cy="304800"/>
          </a:xfrm>
          <a:prstGeom prst="rect">
            <a:avLst/>
          </a:prstGeom>
          <a:noFill/>
          <a:ln>
            <a:noFill/>
          </a:ln>
          <a:effectLst/>
          <a:extLst>
            <a:ext uri="{909E8E84-426E-40DD-AFC4-6F175D3DCCD1}">
              <a14:hiddenFill xmlns:a14="http://schemas.microsoft.com/office/drawing/2010/main">
                <a:solidFill>
                  <a:srgbClr val="DFE5EF"/>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2AC985-F96B-4C33-9276-94A16A261C3E}" type="datetime'''''L''''''''U''L''''''U''C''''''''''''F'''''">
              <a:rPr lang="en-US" altLang="en-US" sz="1000" smtClean="0">
                <a:solidFill>
                  <a:schemeClr val="bg1"/>
                </a:solidFill>
              </a:rPr>
              <a:pPr marL="0" indent="0" algn="ctr">
                <a:spcBef>
                  <a:spcPct val="0"/>
                </a:spcBef>
                <a:spcAft>
                  <a:spcPct val="0"/>
                </a:spcAft>
                <a:buNone/>
              </a:pPr>
              <a:t>LULUCF</a:t>
            </a:fld>
            <a:br>
              <a:rPr lang="en-US" altLang="en-US" sz="1000">
                <a:solidFill>
                  <a:schemeClr val="bg1"/>
                </a:solidFill>
                <a:effectLst/>
              </a:rPr>
            </a:br>
            <a:fld id="{34271469-E1ED-45E0-A68C-C1BE819DD4EE}" type="datetime'1''''''7''''''''''''''''''''''''%'''''''''''''''''''''''''''">
              <a:rPr lang="en-US" altLang="en-US" sz="1000" smtClean="0">
                <a:solidFill>
                  <a:schemeClr val="bg1"/>
                </a:solidFill>
              </a:rPr>
              <a:pPr marL="0" indent="0" algn="ctr">
                <a:spcBef>
                  <a:spcPct val="0"/>
                </a:spcBef>
                <a:spcAft>
                  <a:spcPct val="0"/>
                </a:spcAft>
                <a:buNone/>
              </a:pPr>
              <a:t>17%</a:t>
            </a:fld>
            <a:endParaRPr lang="en-US" sz="1000">
              <a:solidFill>
                <a:schemeClr val="bg1"/>
              </a:solidFill>
            </a:endParaRPr>
          </a:p>
        </p:txBody>
      </p:sp>
      <p:sp>
        <p:nvSpPr>
          <p:cNvPr id="62" name="Text Placeholder 10">
            <a:extLst>
              <a:ext uri="{FF2B5EF4-FFF2-40B4-BE49-F238E27FC236}">
                <a16:creationId xmlns:a16="http://schemas.microsoft.com/office/drawing/2014/main" id="{E62C4417-C549-306A-C245-A23940CFC124}"/>
              </a:ext>
            </a:extLst>
          </p:cNvPr>
          <p:cNvSpPr txBox="1">
            <a:spLocks/>
          </p:cNvSpPr>
          <p:nvPr>
            <p:custDataLst>
              <p:tags r:id="rId32"/>
            </p:custDataLst>
          </p:nvPr>
        </p:nvSpPr>
        <p:spPr bwMode="gray">
          <a:xfrm>
            <a:off x="1074738" y="4384675"/>
            <a:ext cx="561975" cy="30480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811F396-10E7-4996-947F-8920B017F6FE}" type="datetime'''''Lives''''''''''''''''''''''''''''t''''''''oc''''k'''''">
              <a:rPr lang="en-US" altLang="en-US" sz="1000" smtClean="0">
                <a:solidFill>
                  <a:schemeClr val="bg1"/>
                </a:solidFill>
              </a:rPr>
              <a:pPr marL="0" indent="0" algn="ctr">
                <a:spcBef>
                  <a:spcPct val="0"/>
                </a:spcBef>
                <a:spcAft>
                  <a:spcPct val="0"/>
                </a:spcAft>
                <a:buNone/>
              </a:pPr>
              <a:t>Livestock</a:t>
            </a:fld>
            <a:br>
              <a:rPr lang="en-US" altLang="en-US" sz="1000">
                <a:solidFill>
                  <a:schemeClr val="bg1"/>
                </a:solidFill>
                <a:effectLst/>
              </a:rPr>
            </a:br>
            <a:fld id="{AA1998CC-380A-4852-8025-C14DB0C29A76}" type="datetime'''3''2''''''''''''''''''''''''''''''''''''''''%'''''">
              <a:rPr lang="en-US" altLang="en-US" sz="1000" smtClean="0">
                <a:solidFill>
                  <a:schemeClr val="bg1"/>
                </a:solidFill>
              </a:rPr>
              <a:pPr marL="0" indent="0" algn="ctr">
                <a:spcBef>
                  <a:spcPct val="0"/>
                </a:spcBef>
                <a:spcAft>
                  <a:spcPct val="0"/>
                </a:spcAft>
                <a:buNone/>
              </a:pPr>
              <a:t>32%</a:t>
            </a:fld>
            <a:endParaRPr lang="en-US" sz="1000">
              <a:solidFill>
                <a:schemeClr val="bg1"/>
              </a:solidFill>
            </a:endParaRPr>
          </a:p>
        </p:txBody>
      </p:sp>
      <p:sp>
        <p:nvSpPr>
          <p:cNvPr id="63" name="Text Placeholder 10">
            <a:extLst>
              <a:ext uri="{FF2B5EF4-FFF2-40B4-BE49-F238E27FC236}">
                <a16:creationId xmlns:a16="http://schemas.microsoft.com/office/drawing/2014/main" id="{246B5B74-1971-62E7-A0A2-5296E1B77F70}"/>
              </a:ext>
            </a:extLst>
          </p:cNvPr>
          <p:cNvSpPr txBox="1">
            <a:spLocks/>
          </p:cNvSpPr>
          <p:nvPr>
            <p:custDataLst>
              <p:tags r:id="rId33"/>
            </p:custDataLst>
          </p:nvPr>
        </p:nvSpPr>
        <p:spPr bwMode="gray">
          <a:xfrm>
            <a:off x="1169989" y="3762374"/>
            <a:ext cx="373063" cy="304800"/>
          </a:xfrm>
          <a:prstGeom prst="rect">
            <a:avLst/>
          </a:prstGeom>
          <a:noFill/>
          <a:ln>
            <a:noFill/>
          </a:ln>
          <a:effectLst/>
          <a:extLst>
            <a:ext uri="{909E8E84-426E-40DD-AFC4-6F175D3DCCD1}">
              <a14:hiddenFill xmlns:a14="http://schemas.microsoft.com/office/drawing/2010/main">
                <a:solidFill>
                  <a:srgbClr val="9DB1CF"/>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rPr>
              <a:t>Crops</a:t>
            </a:r>
          </a:p>
          <a:p>
            <a:pPr marL="0" indent="0" algn="ctr">
              <a:spcBef>
                <a:spcPct val="0"/>
              </a:spcBef>
              <a:spcAft>
                <a:spcPct val="0"/>
              </a:spcAft>
              <a:buNone/>
            </a:pPr>
            <a:fld id="{5509FE06-ACE7-41F4-9108-7AEC54B802D9}" type="datetime'''''''''''''''''''''''''''''''''2''''7''''''%'''''''''''''''">
              <a:rPr lang="en-US" altLang="en-US" sz="1000" smtClean="0">
                <a:solidFill>
                  <a:schemeClr val="bg1"/>
                </a:solidFill>
              </a:rPr>
              <a:pPr marL="0" indent="0" algn="ctr">
                <a:spcBef>
                  <a:spcPct val="0"/>
                </a:spcBef>
                <a:spcAft>
                  <a:spcPct val="0"/>
                </a:spcAft>
                <a:buNone/>
              </a:pPr>
              <a:t>27%</a:t>
            </a:fld>
            <a:endParaRPr lang="en-US" sz="1000">
              <a:solidFill>
                <a:schemeClr val="bg1"/>
              </a:solidFill>
            </a:endParaRPr>
          </a:p>
        </p:txBody>
      </p:sp>
      <p:sp>
        <p:nvSpPr>
          <p:cNvPr id="449" name="Text Placeholder 10">
            <a:extLst>
              <a:ext uri="{FF2B5EF4-FFF2-40B4-BE49-F238E27FC236}">
                <a16:creationId xmlns:a16="http://schemas.microsoft.com/office/drawing/2014/main" id="{742630B2-B279-ECAA-4AE4-BE09E41A09C8}"/>
              </a:ext>
            </a:extLst>
          </p:cNvPr>
          <p:cNvSpPr txBox="1">
            <a:spLocks/>
          </p:cNvSpPr>
          <p:nvPr>
            <p:custDataLst>
              <p:tags r:id="rId34"/>
            </p:custDataLst>
          </p:nvPr>
        </p:nvSpPr>
        <p:spPr bwMode="gray">
          <a:xfrm>
            <a:off x="1158875" y="3257549"/>
            <a:ext cx="393700" cy="304800"/>
          </a:xfrm>
          <a:prstGeom prst="rect">
            <a:avLst/>
          </a:prstGeom>
          <a:noFill/>
          <a:ln>
            <a:noFill/>
          </a:ln>
          <a:effectLst/>
          <a:extLst>
            <a:ext uri="{909E8E84-426E-40DD-AFC4-6F175D3DCCD1}">
              <a14:hiddenFill xmlns:a14="http://schemas.microsoft.com/office/drawing/2010/main">
                <a:solidFill>
                  <a:srgbClr val="C0C0C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8F5FBA-A774-495E-B1AF-4E46F93D576E}" type="datetime'''W''''''''a''''''''''''''''''s''''''''''''t''''''''''''e'">
              <a:rPr lang="en-US" altLang="en-US" sz="1000" smtClean="0">
                <a:solidFill>
                  <a:schemeClr val="bg1"/>
                </a:solidFill>
                <a:effectLst/>
              </a:rPr>
              <a:pPr marL="0" indent="0" algn="ctr">
                <a:spcBef>
                  <a:spcPct val="0"/>
                </a:spcBef>
                <a:spcAft>
                  <a:spcPct val="0"/>
                </a:spcAft>
                <a:buNone/>
              </a:pPr>
              <a:t>Waste</a:t>
            </a:fld>
            <a:br>
              <a:rPr lang="en-US" altLang="en-US" sz="1000">
                <a:solidFill>
                  <a:schemeClr val="bg1"/>
                </a:solidFill>
                <a:effectLst/>
              </a:rPr>
            </a:br>
            <a:fld id="{3ED7CB37-5539-4FEA-832E-0FA38150E138}" type="datetime'''''''''''''''''''''''''2''''''''''''''''1''''%'''''''''">
              <a:rPr lang="en-US" altLang="en-US" sz="1000" smtClean="0">
                <a:solidFill>
                  <a:schemeClr val="bg1"/>
                </a:solidFill>
                <a:effectLst/>
              </a:rPr>
              <a:pPr marL="0" indent="0" algn="ctr">
                <a:spcBef>
                  <a:spcPct val="0"/>
                </a:spcBef>
                <a:spcAft>
                  <a:spcPct val="0"/>
                </a:spcAft>
                <a:buNone/>
              </a:pPr>
              <a:t>21%</a:t>
            </a:fld>
            <a:endParaRPr lang="en-US" sz="1000">
              <a:solidFill>
                <a:schemeClr val="bg1"/>
              </a:solidFill>
            </a:endParaRPr>
          </a:p>
        </p:txBody>
      </p:sp>
      <p:sp>
        <p:nvSpPr>
          <p:cNvPr id="450" name="Text Placeholder 10">
            <a:extLst>
              <a:ext uri="{FF2B5EF4-FFF2-40B4-BE49-F238E27FC236}">
                <a16:creationId xmlns:a16="http://schemas.microsoft.com/office/drawing/2014/main" id="{2A498733-CFCA-E072-68A2-99CFD4659F7A}"/>
              </a:ext>
            </a:extLst>
          </p:cNvPr>
          <p:cNvSpPr txBox="1">
            <a:spLocks/>
          </p:cNvSpPr>
          <p:nvPr>
            <p:custDataLst>
              <p:tags r:id="rId35"/>
            </p:custDataLst>
          </p:nvPr>
        </p:nvSpPr>
        <p:spPr bwMode="gray">
          <a:xfrm>
            <a:off x="1216025" y="292576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DD9F14E-42B6-45C2-A26C-64311E2AFD35}" type="datetime'''''''1''''''''''''''''''0'',6'''''''''">
              <a:rPr lang="en-US" altLang="en-US" sz="1000" smtClean="0"/>
              <a:pPr marL="0" indent="0" algn="ctr">
                <a:spcBef>
                  <a:spcPct val="0"/>
                </a:spcBef>
                <a:spcAft>
                  <a:spcPct val="0"/>
                </a:spcAft>
                <a:buNone/>
              </a:pPr>
              <a:t>10,6</a:t>
            </a:fld>
            <a:endParaRPr lang="en-US" sz="1000"/>
          </a:p>
        </p:txBody>
      </p:sp>
      <p:sp>
        <p:nvSpPr>
          <p:cNvPr id="3" name="TextBox 2">
            <a:extLst>
              <a:ext uri="{FF2B5EF4-FFF2-40B4-BE49-F238E27FC236}">
                <a16:creationId xmlns:a16="http://schemas.microsoft.com/office/drawing/2014/main" id="{4DD57D74-190F-6A94-4505-3557C2FDA461}"/>
              </a:ext>
            </a:extLst>
          </p:cNvPr>
          <p:cNvSpPr txBox="1"/>
          <p:nvPr/>
        </p:nvSpPr>
        <p:spPr bwMode="gray">
          <a:xfrm>
            <a:off x="329184" y="6300482"/>
            <a:ext cx="9323485" cy="492443"/>
          </a:xfrm>
          <a:prstGeom prst="rect">
            <a:avLst/>
          </a:prstGeom>
          <a:noFill/>
        </p:spPr>
        <p:txBody>
          <a:bodyPr wrap="square" lIns="0" tIns="0" rIns="0" bIns="0" anchor="t">
            <a:spAutoFit/>
          </a:bodyPr>
          <a:lstStyle/>
          <a:p>
            <a:r>
              <a:rPr lang="en-US" sz="800" b="0" i="0" u="none" strike="noStrike" baseline="30000">
                <a:solidFill>
                  <a:srgbClr val="000000"/>
                </a:solidFill>
                <a:effectLst/>
                <a:latin typeface="Arial" panose="020B0604020202020204" pitchFamily="34" charset="0"/>
              </a:rPr>
              <a:t>1 </a:t>
            </a:r>
            <a:r>
              <a:rPr lang="en-US" sz="800" b="0" i="0" u="none" strike="noStrike">
                <a:solidFill>
                  <a:srgbClr val="000000"/>
                </a:solidFill>
                <a:effectLst/>
                <a:latin typeface="Arial" panose="020B0604020202020204" pitchFamily="34" charset="0"/>
              </a:rPr>
              <a:t>The McKinsey scenario.</a:t>
            </a:r>
          </a:p>
          <a:p>
            <a:r>
              <a:rPr lang="en-US" sz="800" baseline="30000">
                <a:solidFill>
                  <a:srgbClr val="000000"/>
                </a:solidFill>
                <a:latin typeface="Arial" panose="020B0604020202020204" pitchFamily="34" charset="0"/>
              </a:rPr>
              <a:t>2 </a:t>
            </a:r>
            <a:r>
              <a:rPr lang="en-US" sz="800">
                <a:solidFill>
                  <a:srgbClr val="000000"/>
                </a:solidFill>
                <a:latin typeface="Arial" panose="020B0604020202020204" pitchFamily="34" charset="0"/>
              </a:rPr>
              <a:t>Carbon sequestration from spared land being used for nature-based solutions is addressed under “Land conservation and natural carbon sinks.”</a:t>
            </a:r>
            <a:endParaRPr lang="en-US" sz="800" b="0" i="0" u="none" strike="noStrike" baseline="30000">
              <a:solidFill>
                <a:srgbClr val="000000"/>
              </a:solidFill>
              <a:effectLst/>
              <a:latin typeface="Arial" panose="020B0604020202020204" pitchFamily="34" charset="0"/>
            </a:endParaRPr>
          </a:p>
          <a:p>
            <a:r>
              <a:rPr lang="en-US" sz="800" b="0" i="0" u="none" strike="noStrike">
                <a:solidFill>
                  <a:srgbClr val="000000"/>
                </a:solidFill>
                <a:effectLst/>
                <a:latin typeface="Arial" panose="020B0604020202020204" pitchFamily="34" charset="0"/>
              </a:rPr>
              <a:t>Sources: </a:t>
            </a:r>
            <a:r>
              <a:rPr lang="en-US" sz="800">
                <a:solidFill>
                  <a:srgbClr val="000000"/>
                </a:solidFill>
              </a:rPr>
              <a:t>Rhodium Group, </a:t>
            </a:r>
            <a:r>
              <a:rPr lang="en-US" sz="800" err="1">
                <a:solidFill>
                  <a:srgbClr val="000000"/>
                </a:solidFill>
                <a:hlinkClick r:id="rId42"/>
              </a:rPr>
              <a:t>ClimateDeck</a:t>
            </a:r>
            <a:r>
              <a:rPr lang="en-US" sz="800">
                <a:solidFill>
                  <a:srgbClr val="000000"/>
                </a:solidFill>
              </a:rPr>
              <a:t> (2023); </a:t>
            </a:r>
            <a:r>
              <a:rPr lang="en-US" sz="800" b="0" i="0" u="none" strike="noStrike">
                <a:solidFill>
                  <a:srgbClr val="000000"/>
                </a:solidFill>
                <a:effectLst/>
                <a:latin typeface="Arial" panose="020B0604020202020204" pitchFamily="34" charset="0"/>
              </a:rPr>
              <a:t>FAOSTAT, </a:t>
            </a:r>
            <a:r>
              <a:rPr lang="en-US" sz="800" b="0" i="0" u="sng" strike="noStrike">
                <a:solidFill>
                  <a:srgbClr val="46647B"/>
                </a:solidFill>
                <a:effectLst/>
                <a:latin typeface="Arial" panose="020B0604020202020204" pitchFamily="34" charset="0"/>
                <a:hlinkClick r:id="rId43"/>
              </a:rPr>
              <a:t>Emissions due to agriculture</a:t>
            </a:r>
            <a:r>
              <a:rPr lang="en-US" sz="800" b="0" i="0" u="none" strike="noStrike">
                <a:solidFill>
                  <a:srgbClr val="000000"/>
                </a:solidFill>
                <a:effectLst/>
                <a:latin typeface="Arial" panose="020B0604020202020204" pitchFamily="34" charset="0"/>
              </a:rPr>
              <a:t> (2020); McKinsey, </a:t>
            </a:r>
            <a:r>
              <a:rPr lang="en-US" sz="800" b="0" i="0" u="sng" strike="noStrike">
                <a:solidFill>
                  <a:srgbClr val="46647B"/>
                </a:solidFill>
                <a:effectLst/>
                <a:latin typeface="Arial" panose="020B0604020202020204" pitchFamily="34" charset="0"/>
                <a:hlinkClick r:id="rId44"/>
              </a:rPr>
              <a:t>The agricultural transition</a:t>
            </a:r>
            <a:r>
              <a:rPr lang="en-US" sz="800" b="0" i="0" u="none" strike="noStrike">
                <a:solidFill>
                  <a:srgbClr val="000000"/>
                </a:solidFill>
                <a:effectLst/>
                <a:latin typeface="Arial" panose="020B0604020202020204" pitchFamily="34" charset="0"/>
              </a:rPr>
              <a:t> (2023); WRI, </a:t>
            </a:r>
            <a:r>
              <a:rPr lang="en-US" sz="800" b="0" i="0" u="sng" strike="noStrike">
                <a:solidFill>
                  <a:srgbClr val="46647B"/>
                </a:solidFill>
                <a:effectLst/>
                <a:latin typeface="Arial" panose="020B0604020202020204" pitchFamily="34" charset="0"/>
                <a:hlinkClick r:id="rId45"/>
              </a:rPr>
              <a:t>Commodities replacing </a:t>
            </a:r>
            <a:r>
              <a:rPr lang="en-US" sz="800" u="sng">
                <a:solidFill>
                  <a:srgbClr val="46647B"/>
                </a:solidFill>
                <a:latin typeface="Arial" panose="020B0604020202020204" pitchFamily="34" charset="0"/>
                <a:hlinkClick r:id="rId45"/>
              </a:rPr>
              <a:t>f</a:t>
            </a:r>
            <a:r>
              <a:rPr lang="en-US" sz="800" b="0" i="0" u="sng" strike="noStrike">
                <a:solidFill>
                  <a:srgbClr val="46647B"/>
                </a:solidFill>
                <a:effectLst/>
                <a:latin typeface="Arial" panose="020B0604020202020204" pitchFamily="34" charset="0"/>
                <a:hlinkClick r:id="rId45"/>
              </a:rPr>
              <a:t>orest </a:t>
            </a:r>
            <a:r>
              <a:rPr lang="en-US" sz="800" u="sng">
                <a:solidFill>
                  <a:srgbClr val="000000"/>
                </a:solidFill>
                <a:latin typeface="Arial" panose="020B0604020202020204" pitchFamily="34" charset="0"/>
                <a:hlinkClick r:id="rId45"/>
              </a:rPr>
              <a:t>a</a:t>
            </a:r>
            <a:r>
              <a:rPr lang="en-US" sz="800" b="0" i="0" u="sng" strike="noStrike">
                <a:solidFill>
                  <a:srgbClr val="000000"/>
                </a:solidFill>
                <a:effectLst/>
                <a:latin typeface="Arial" panose="020B0604020202020204" pitchFamily="34" charset="0"/>
                <a:hlinkClick r:id="rId45"/>
              </a:rPr>
              <a:t>reas</a:t>
            </a:r>
            <a:r>
              <a:rPr lang="en-US" sz="800" b="0" i="0" u="none" strike="noStrike">
                <a:solidFill>
                  <a:srgbClr val="000000"/>
                </a:solidFill>
                <a:effectLst/>
                <a:latin typeface="Arial" panose="020B0604020202020204" pitchFamily="34" charset="0"/>
              </a:rPr>
              <a:t> (2021</a:t>
            </a:r>
            <a:r>
              <a:rPr lang="en-US" sz="800" b="0" i="0" u="sng" strike="noStrike">
                <a:solidFill>
                  <a:srgbClr val="46647B"/>
                </a:solidFill>
                <a:effectLst/>
                <a:latin typeface="Arial" panose="020B0604020202020204" pitchFamily="34" charset="0"/>
                <a:hlinkClick r:id="rId45"/>
              </a:rPr>
              <a:t>)</a:t>
            </a:r>
            <a:r>
              <a:rPr lang="en-US" sz="800" b="0" i="0" u="sng" strike="noStrike">
                <a:solidFill>
                  <a:srgbClr val="46647B"/>
                </a:solidFill>
                <a:effectLst/>
                <a:latin typeface="Arial" panose="020B0604020202020204" pitchFamily="34" charset="0"/>
              </a:rPr>
              <a:t>.</a:t>
            </a:r>
            <a:r>
              <a:rPr lang="en-US" sz="800" b="0" i="0" u="none" strike="noStrike">
                <a:solidFill>
                  <a:srgbClr val="000000"/>
                </a:solidFill>
                <a:effectLst/>
                <a:latin typeface="Arial" panose="020B0604020202020204" pitchFamily="34" charset="0"/>
              </a:rPr>
              <a:t> </a:t>
            </a:r>
          </a:p>
          <a:p>
            <a:r>
              <a:rPr lang="en-US" sz="800">
                <a:solidFill>
                  <a:srgbClr val="000000"/>
                </a:solidFill>
              </a:rPr>
              <a:t>Credit: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 ,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46"/>
              </a:rPr>
              <a:t>Gernot Wagner</a:t>
            </a:r>
            <a:r>
              <a:rPr lang="en-US" sz="800"/>
              <a:t>. </a:t>
            </a:r>
            <a:r>
              <a:rPr lang="en-US" sz="800">
                <a:hlinkClick r:id="rId47"/>
              </a:rPr>
              <a:t>Share with attribution</a:t>
            </a:r>
            <a:r>
              <a:rPr lang="en-US" sz="800"/>
              <a:t>: </a:t>
            </a:r>
            <a:r>
              <a:rPr lang="en-US" sz="800" err="1"/>
              <a:t>Sayn</a:t>
            </a:r>
            <a:r>
              <a:rPr lang="en-US" sz="800"/>
              <a:t>-Wittgenstein </a:t>
            </a:r>
            <a:r>
              <a:rPr lang="en-US" sz="800" i="1"/>
              <a:t>et al., </a:t>
            </a:r>
            <a:r>
              <a:rPr lang="en-US" sz="800"/>
              <a:t>"</a:t>
            </a:r>
            <a:r>
              <a:rPr lang="en-US" sz="800">
                <a:hlinkClick r:id="rId48"/>
              </a:rPr>
              <a:t>Reconsidering Proteins</a:t>
            </a:r>
            <a:r>
              <a:rPr lang="en-US" sz="800"/>
              <a:t>" (6 October 2025).</a:t>
            </a:r>
            <a:endParaRPr lang="en-US" sz="800">
              <a:solidFill>
                <a:srgbClr val="000000"/>
              </a:solidFill>
            </a:endParaRPr>
          </a:p>
        </p:txBody>
      </p:sp>
      <p:sp>
        <p:nvSpPr>
          <p:cNvPr id="33" name="Rectangle 32">
            <a:extLst>
              <a:ext uri="{FF2B5EF4-FFF2-40B4-BE49-F238E27FC236}">
                <a16:creationId xmlns:a16="http://schemas.microsoft.com/office/drawing/2014/main" id="{34E6B6DF-D6AE-9D66-DFAD-514A19E06B60}"/>
              </a:ext>
            </a:extLst>
          </p:cNvPr>
          <p:cNvSpPr/>
          <p:nvPr/>
        </p:nvSpPr>
        <p:spPr bwMode="gray">
          <a:xfrm>
            <a:off x="416064" y="5049838"/>
            <a:ext cx="403412" cy="17780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 name="Rectangular Callout 28">
            <a:extLst>
              <a:ext uri="{FF2B5EF4-FFF2-40B4-BE49-F238E27FC236}">
                <a16:creationId xmlns:a16="http://schemas.microsoft.com/office/drawing/2014/main" id="{FCE08C98-B0D3-48E3-C5A8-6DF787222760}"/>
              </a:ext>
            </a:extLst>
          </p:cNvPr>
          <p:cNvSpPr/>
          <p:nvPr/>
        </p:nvSpPr>
        <p:spPr bwMode="gray">
          <a:xfrm>
            <a:off x="4770351" y="2020715"/>
            <a:ext cx="2184574" cy="838051"/>
          </a:xfrm>
          <a:prstGeom prst="wedgeRectCallout">
            <a:avLst>
              <a:gd name="adj1" fmla="val -64608"/>
              <a:gd name="adj2" fmla="val 40970"/>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900">
                <a:solidFill>
                  <a:schemeClr val="bg1"/>
                </a:solidFill>
                <a:latin typeface="Arial"/>
              </a:rPr>
              <a:t>Protein consumption reduction must be a priority </a:t>
            </a:r>
            <a:r>
              <a:rPr lang="en-US" sz="900" b="1">
                <a:solidFill>
                  <a:schemeClr val="bg1"/>
                </a:solidFill>
                <a:latin typeface="Arial"/>
              </a:rPr>
              <a:t>in high-income countries</a:t>
            </a:r>
            <a:r>
              <a:rPr lang="en-US" sz="900">
                <a:solidFill>
                  <a:schemeClr val="bg1"/>
                </a:solidFill>
                <a:latin typeface="Arial"/>
              </a:rPr>
              <a:t>; sustainable agriculture practices and increased productivity must be a priority in low- and middle-income countries.</a:t>
            </a:r>
          </a:p>
        </p:txBody>
      </p:sp>
      <p:sp>
        <p:nvSpPr>
          <p:cNvPr id="9" name="Pentagon 61">
            <a:extLst>
              <a:ext uri="{FF2B5EF4-FFF2-40B4-BE49-F238E27FC236}">
                <a16:creationId xmlns:a16="http://schemas.microsoft.com/office/drawing/2014/main" id="{92944671-38F3-DD29-510C-D0530B8F88AF}"/>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89" name="Rectangular Callout 28">
            <a:extLst>
              <a:ext uri="{FF2B5EF4-FFF2-40B4-BE49-F238E27FC236}">
                <a16:creationId xmlns:a16="http://schemas.microsoft.com/office/drawing/2014/main" id="{FCE08C98-B0D3-48E3-C5A8-6DF787222760}"/>
              </a:ext>
            </a:extLst>
          </p:cNvPr>
          <p:cNvSpPr/>
          <p:nvPr/>
        </p:nvSpPr>
        <p:spPr bwMode="gray">
          <a:xfrm>
            <a:off x="6663661" y="3181038"/>
            <a:ext cx="2184574" cy="1115050"/>
          </a:xfrm>
          <a:prstGeom prst="wedgeRectCallout">
            <a:avLst>
              <a:gd name="adj1" fmla="val -64027"/>
              <a:gd name="adj2" fmla="val 9579"/>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900"/>
              <a:t>There is significant overlap between sustainable food production and natural carbon sinks, as practices like improved grazing, </a:t>
            </a:r>
            <a:r>
              <a:rPr lang="en-US" sz="900" err="1"/>
              <a:t>silvopasture</a:t>
            </a:r>
            <a:r>
              <a:rPr lang="en-US" sz="900"/>
              <a:t>, and deforestation prevention can enhance soil carbon sequestration and support land conservation.</a:t>
            </a:r>
            <a:endParaRPr lang="en-US" sz="900">
              <a:solidFill>
                <a:schemeClr val="bg1"/>
              </a:solidFill>
              <a:latin typeface="Arial"/>
            </a:endParaRPr>
          </a:p>
        </p:txBody>
      </p:sp>
    </p:spTree>
    <p:custDataLst>
      <p:tags r:id="rId1"/>
    </p:custDataLst>
    <p:extLst>
      <p:ext uri="{BB962C8B-B14F-4D97-AF65-F5344CB8AC3E}">
        <p14:creationId xmlns:p14="http://schemas.microsoft.com/office/powerpoint/2010/main" val="1183596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D7A61-A6F3-A118-5CB4-3E03991AFD1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BECDF20-46A1-1504-AFC7-5C58AF5CB5AB}"/>
              </a:ext>
            </a:extLst>
          </p:cNvPr>
          <p:cNvGraphicFramePr>
            <a:graphicFrameLocks/>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think-cell data - do not delete" hidden="1">
                        <a:extLst>
                          <a:ext uri="{FF2B5EF4-FFF2-40B4-BE49-F238E27FC236}">
                            <a16:creationId xmlns:a16="http://schemas.microsoft.com/office/drawing/2014/main" id="{BBECDF20-46A1-1504-AFC7-5C58AF5CB5AB}"/>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81215C46-0220-D022-B715-A08645A596D5}"/>
              </a:ext>
            </a:extLst>
          </p:cNvPr>
          <p:cNvSpPr txBox="1">
            <a:spLocks/>
          </p:cNvSpPr>
          <p:nvPr/>
        </p:nvSpPr>
        <p:spPr>
          <a:xfrm>
            <a:off x="329185" y="515258"/>
            <a:ext cx="11570542"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a:t>Sustainable livestock management mitigates emissions, and supports climate adaptation and food security</a:t>
            </a:r>
          </a:p>
        </p:txBody>
      </p:sp>
      <p:sp>
        <p:nvSpPr>
          <p:cNvPr id="2433" name="btfpNotesBox292759">
            <a:extLst>
              <a:ext uri="{FF2B5EF4-FFF2-40B4-BE49-F238E27FC236}">
                <a16:creationId xmlns:a16="http://schemas.microsoft.com/office/drawing/2014/main" id="{71294A0A-0555-0F55-5696-01A0F912E76B}"/>
              </a:ext>
            </a:extLst>
          </p:cNvPr>
          <p:cNvSpPr txBox="1"/>
          <p:nvPr>
            <p:custDataLst>
              <p:tags r:id="rId2"/>
            </p:custDataLst>
          </p:nvPr>
        </p:nvSpPr>
        <p:spPr bwMode="gray">
          <a:xfrm>
            <a:off x="329185" y="6542199"/>
            <a:ext cx="835152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FAO, </a:t>
            </a:r>
            <a:r>
              <a:rPr lang="en-US" sz="800">
                <a:solidFill>
                  <a:srgbClr val="000000"/>
                </a:solidFill>
                <a:hlinkClick r:id="rId7"/>
              </a:rPr>
              <a:t>Climate-smart livestock production</a:t>
            </a:r>
            <a:r>
              <a:rPr lang="en-US" sz="800">
                <a:solidFill>
                  <a:srgbClr val="000000"/>
                </a:solidFill>
              </a:rPr>
              <a:t>, (2019); FAO, </a:t>
            </a:r>
            <a:r>
              <a:rPr lang="en-US" sz="800">
                <a:solidFill>
                  <a:srgbClr val="000000"/>
                </a:solidFill>
                <a:hlinkClick r:id="rId8"/>
              </a:rPr>
              <a:t>Livestock solutions for climate change</a:t>
            </a:r>
            <a:r>
              <a:rPr lang="en-US" sz="800">
                <a:solidFill>
                  <a:srgbClr val="000000"/>
                </a:solidFill>
              </a:rPr>
              <a:t>, (2017)</a:t>
            </a:r>
          </a:p>
          <a:p>
            <a:r>
              <a:rPr lang="en-US" sz="800">
                <a:solidFill>
                  <a:srgbClr val="000000"/>
                </a:solidFill>
              </a:rPr>
              <a:t>Credit:</a:t>
            </a:r>
            <a:r>
              <a:rPr lang="en-US" sz="800">
                <a:latin typeface="Arial"/>
                <a:cs typeface="Arial"/>
              </a:rPr>
              <a:t>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Behar, Isabel </a:t>
            </a:r>
            <a:r>
              <a:rPr lang="en-US" sz="800" err="1">
                <a:latin typeface="Arial"/>
                <a:cs typeface="Arial"/>
              </a:rPr>
              <a:t>Hoyos</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9"/>
              </a:rPr>
              <a:t>Gernot Wagner</a:t>
            </a:r>
            <a:r>
              <a:rPr lang="en-US" sz="800"/>
              <a:t>. </a:t>
            </a:r>
            <a:r>
              <a:rPr lang="en-US" sz="800">
                <a:hlinkClick r:id="rId10"/>
              </a:rPr>
              <a:t>Share with attribution</a:t>
            </a:r>
            <a:r>
              <a:rPr lang="en-US" sz="800"/>
              <a:t>: </a:t>
            </a:r>
            <a:r>
              <a:rPr lang="en-US" sz="800" err="1"/>
              <a:t>Sayn</a:t>
            </a:r>
            <a:r>
              <a:rPr lang="en-US" sz="800"/>
              <a:t>-Wittgenstein </a:t>
            </a:r>
            <a:r>
              <a:rPr lang="en-US" sz="800" i="1"/>
              <a:t>et al., </a:t>
            </a:r>
            <a:r>
              <a:rPr lang="en-US" sz="800"/>
              <a:t>"</a:t>
            </a:r>
            <a:r>
              <a:rPr lang="en-US" sz="800">
                <a:hlinkClick r:id="rId11"/>
              </a:rPr>
              <a:t>Reconsidering Proteins</a:t>
            </a:r>
            <a:r>
              <a:rPr lang="en-US" sz="800"/>
              <a:t>" (6 October 2025).</a:t>
            </a:r>
            <a:endParaRPr lang="en-US" sz="800">
              <a:solidFill>
                <a:srgbClr val="000000"/>
              </a:solidFill>
            </a:endParaRPr>
          </a:p>
        </p:txBody>
      </p:sp>
      <p:sp>
        <p:nvSpPr>
          <p:cNvPr id="3" name="Pentagon 61">
            <a:extLst>
              <a:ext uri="{FF2B5EF4-FFF2-40B4-BE49-F238E27FC236}">
                <a16:creationId xmlns:a16="http://schemas.microsoft.com/office/drawing/2014/main" id="{80764236-A487-DB60-FAE5-3F0B2D963134}"/>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73" name="Chevron 2">
            <a:extLst>
              <a:ext uri="{FF2B5EF4-FFF2-40B4-BE49-F238E27FC236}">
                <a16:creationId xmlns:a16="http://schemas.microsoft.com/office/drawing/2014/main" id="{6EC423FA-A6F8-0922-70AA-C28AEAF27989}"/>
              </a:ext>
            </a:extLst>
          </p:cNvPr>
          <p:cNvSpPr/>
          <p:nvPr/>
        </p:nvSpPr>
        <p:spPr bwMode="gray">
          <a:xfrm>
            <a:off x="1964633" y="25336"/>
            <a:ext cx="3336571"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Sustainable Pastured Livestock</a:t>
            </a:r>
          </a:p>
        </p:txBody>
      </p:sp>
      <p:sp>
        <p:nvSpPr>
          <p:cNvPr id="7" name="TextBox 6">
            <a:extLst>
              <a:ext uri="{FF2B5EF4-FFF2-40B4-BE49-F238E27FC236}">
                <a16:creationId xmlns:a16="http://schemas.microsoft.com/office/drawing/2014/main" id="{D1BD095A-B3A9-CE60-40F4-B663D8DE2C42}"/>
              </a:ext>
            </a:extLst>
          </p:cNvPr>
          <p:cNvSpPr txBox="1"/>
          <p:nvPr/>
        </p:nvSpPr>
        <p:spPr bwMode="gray">
          <a:xfrm>
            <a:off x="310728" y="1767186"/>
            <a:ext cx="1569588" cy="307777"/>
          </a:xfrm>
          <a:prstGeom prst="rect">
            <a:avLst/>
          </a:prstGeom>
          <a:solidFill>
            <a:schemeClr val="accent6"/>
          </a:solidFill>
          <a:ln>
            <a:solidFill>
              <a:schemeClr val="accent6"/>
            </a:solidFill>
          </a:ln>
        </p:spPr>
        <p:txBody>
          <a:bodyPr wrap="square" anchor="ctr">
            <a:spAutoFit/>
          </a:bodyPr>
          <a:lstStyle/>
          <a:p>
            <a:pPr algn="ctr"/>
            <a:r>
              <a:rPr lang="en-US" sz="1400" b="1">
                <a:solidFill>
                  <a:schemeClr val="bg1"/>
                </a:solidFill>
              </a:rPr>
              <a:t>Goals</a:t>
            </a:r>
          </a:p>
        </p:txBody>
      </p:sp>
      <p:grpSp>
        <p:nvGrpSpPr>
          <p:cNvPr id="28" name="Group 27">
            <a:extLst>
              <a:ext uri="{FF2B5EF4-FFF2-40B4-BE49-F238E27FC236}">
                <a16:creationId xmlns:a16="http://schemas.microsoft.com/office/drawing/2014/main" id="{226C3B24-A8AE-EFFC-0AAE-03642720ABE1}"/>
              </a:ext>
            </a:extLst>
          </p:cNvPr>
          <p:cNvGrpSpPr/>
          <p:nvPr/>
        </p:nvGrpSpPr>
        <p:grpSpPr>
          <a:xfrm>
            <a:off x="310728" y="2308411"/>
            <a:ext cx="1569588" cy="3688872"/>
            <a:chOff x="395043" y="2487585"/>
            <a:chExt cx="1569588" cy="3688872"/>
          </a:xfrm>
        </p:grpSpPr>
        <p:sp>
          <p:nvSpPr>
            <p:cNvPr id="6" name="Rectangle 5">
              <a:extLst>
                <a:ext uri="{FF2B5EF4-FFF2-40B4-BE49-F238E27FC236}">
                  <a16:creationId xmlns:a16="http://schemas.microsoft.com/office/drawing/2014/main" id="{62FB6A7F-2E24-0F31-B4A1-5504303A492D}"/>
                </a:ext>
              </a:extLst>
            </p:cNvPr>
            <p:cNvSpPr/>
            <p:nvPr/>
          </p:nvSpPr>
          <p:spPr bwMode="gray">
            <a:xfrm>
              <a:off x="395043" y="2487585"/>
              <a:ext cx="1569588" cy="3579836"/>
            </a:xfrm>
            <a:prstGeom prst="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endParaRPr lang="en-US" sz="1200">
                <a:solidFill>
                  <a:srgbClr val="545454"/>
                </a:solidFill>
                <a:latin typeface="Open Sans" panose="020B0606030504020204" pitchFamily="34" charset="0"/>
              </a:endParaRPr>
            </a:p>
          </p:txBody>
        </p:sp>
        <p:sp>
          <p:nvSpPr>
            <p:cNvPr id="11" name="TextBox 10">
              <a:extLst>
                <a:ext uri="{FF2B5EF4-FFF2-40B4-BE49-F238E27FC236}">
                  <a16:creationId xmlns:a16="http://schemas.microsoft.com/office/drawing/2014/main" id="{DBFE913D-4C26-BE1B-FACE-0417CCD29F2D}"/>
                </a:ext>
              </a:extLst>
            </p:cNvPr>
            <p:cNvSpPr txBox="1"/>
            <p:nvPr/>
          </p:nvSpPr>
          <p:spPr bwMode="gray">
            <a:xfrm>
              <a:off x="513142" y="2617832"/>
              <a:ext cx="1333393" cy="276999"/>
            </a:xfrm>
            <a:prstGeom prst="rect">
              <a:avLst/>
            </a:prstGeom>
            <a:solidFill>
              <a:schemeClr val="accent6"/>
            </a:solidFill>
            <a:ln>
              <a:solidFill>
                <a:schemeClr val="accent6"/>
              </a:solidFill>
            </a:ln>
          </p:spPr>
          <p:txBody>
            <a:bodyPr wrap="square">
              <a:spAutoFit/>
            </a:bodyPr>
            <a:lstStyle/>
            <a:p>
              <a:pPr algn="ctr"/>
              <a:r>
                <a:rPr lang="en-US" sz="1200" b="1">
                  <a:solidFill>
                    <a:schemeClr val="bg1"/>
                  </a:solidFill>
                </a:rPr>
                <a:t>Mitigation</a:t>
              </a:r>
            </a:p>
          </p:txBody>
        </p:sp>
        <p:sp>
          <p:nvSpPr>
            <p:cNvPr id="12" name="TextBox 11">
              <a:extLst>
                <a:ext uri="{FF2B5EF4-FFF2-40B4-BE49-F238E27FC236}">
                  <a16:creationId xmlns:a16="http://schemas.microsoft.com/office/drawing/2014/main" id="{926A770D-DCE7-1420-1CB0-CDD4E66EE729}"/>
                </a:ext>
              </a:extLst>
            </p:cNvPr>
            <p:cNvSpPr txBox="1"/>
            <p:nvPr/>
          </p:nvSpPr>
          <p:spPr bwMode="gray">
            <a:xfrm>
              <a:off x="513142" y="3838225"/>
              <a:ext cx="1333393" cy="276999"/>
            </a:xfrm>
            <a:prstGeom prst="rect">
              <a:avLst/>
            </a:prstGeom>
            <a:solidFill>
              <a:schemeClr val="accent6"/>
            </a:solidFill>
            <a:ln>
              <a:solidFill>
                <a:schemeClr val="accent6"/>
              </a:solidFill>
            </a:ln>
          </p:spPr>
          <p:txBody>
            <a:bodyPr wrap="square">
              <a:spAutoFit/>
            </a:bodyPr>
            <a:lstStyle/>
            <a:p>
              <a:pPr algn="ctr"/>
              <a:r>
                <a:rPr lang="en-US" sz="1200" b="1">
                  <a:solidFill>
                    <a:schemeClr val="bg1"/>
                  </a:solidFill>
                </a:rPr>
                <a:t>Food Security</a:t>
              </a:r>
            </a:p>
          </p:txBody>
        </p:sp>
        <p:sp>
          <p:nvSpPr>
            <p:cNvPr id="13" name="TextBox 12">
              <a:extLst>
                <a:ext uri="{FF2B5EF4-FFF2-40B4-BE49-F238E27FC236}">
                  <a16:creationId xmlns:a16="http://schemas.microsoft.com/office/drawing/2014/main" id="{B4FA0C81-4AF7-2A27-0385-514DCE2BFFFE}"/>
                </a:ext>
              </a:extLst>
            </p:cNvPr>
            <p:cNvSpPr txBox="1"/>
            <p:nvPr/>
          </p:nvSpPr>
          <p:spPr bwMode="gray">
            <a:xfrm>
              <a:off x="481941" y="4952605"/>
              <a:ext cx="1333393" cy="276999"/>
            </a:xfrm>
            <a:prstGeom prst="rect">
              <a:avLst/>
            </a:prstGeom>
            <a:solidFill>
              <a:schemeClr val="accent6"/>
            </a:solidFill>
            <a:ln>
              <a:solidFill>
                <a:schemeClr val="accent6"/>
              </a:solidFill>
            </a:ln>
          </p:spPr>
          <p:txBody>
            <a:bodyPr wrap="square">
              <a:spAutoFit/>
            </a:bodyPr>
            <a:lstStyle/>
            <a:p>
              <a:pPr algn="ctr"/>
              <a:r>
                <a:rPr lang="en-US" sz="1200" b="1">
                  <a:solidFill>
                    <a:schemeClr val="bg1"/>
                  </a:solidFill>
                </a:rPr>
                <a:t>Adaptation</a:t>
              </a:r>
            </a:p>
          </p:txBody>
        </p:sp>
        <p:sp>
          <p:nvSpPr>
            <p:cNvPr id="15" name="TextBox 14">
              <a:extLst>
                <a:ext uri="{FF2B5EF4-FFF2-40B4-BE49-F238E27FC236}">
                  <a16:creationId xmlns:a16="http://schemas.microsoft.com/office/drawing/2014/main" id="{F5603F0B-ABCE-5D3C-F566-3DB6C820343E}"/>
                </a:ext>
              </a:extLst>
            </p:cNvPr>
            <p:cNvSpPr txBox="1"/>
            <p:nvPr/>
          </p:nvSpPr>
          <p:spPr bwMode="gray">
            <a:xfrm>
              <a:off x="395043" y="2814851"/>
              <a:ext cx="1569588" cy="738664"/>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GB" sz="1000"/>
                <a:t>Reducing emissions from livestock management</a:t>
              </a:r>
            </a:p>
          </p:txBody>
        </p:sp>
        <p:sp>
          <p:nvSpPr>
            <p:cNvPr id="17" name="TextBox 16">
              <a:extLst>
                <a:ext uri="{FF2B5EF4-FFF2-40B4-BE49-F238E27FC236}">
                  <a16:creationId xmlns:a16="http://schemas.microsoft.com/office/drawing/2014/main" id="{AC42AE27-BA3D-DD47-BAAE-7A77B88C99ED}"/>
                </a:ext>
              </a:extLst>
            </p:cNvPr>
            <p:cNvSpPr txBox="1"/>
            <p:nvPr/>
          </p:nvSpPr>
          <p:spPr bwMode="gray">
            <a:xfrm>
              <a:off x="395043" y="4025677"/>
              <a:ext cx="1569588" cy="738664"/>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GB" sz="1000"/>
                <a:t>Meeting the dietary needs of a growing global population</a:t>
              </a:r>
            </a:p>
          </p:txBody>
        </p:sp>
        <p:sp>
          <p:nvSpPr>
            <p:cNvPr id="18" name="TextBox 17">
              <a:extLst>
                <a:ext uri="{FF2B5EF4-FFF2-40B4-BE49-F238E27FC236}">
                  <a16:creationId xmlns:a16="http://schemas.microsoft.com/office/drawing/2014/main" id="{8B7E4F44-4C66-9C45-4A2D-BA9198BACF2A}"/>
                </a:ext>
              </a:extLst>
            </p:cNvPr>
            <p:cNvSpPr txBox="1"/>
            <p:nvPr/>
          </p:nvSpPr>
          <p:spPr bwMode="gray">
            <a:xfrm>
              <a:off x="395043" y="5130017"/>
              <a:ext cx="1569588" cy="1046440"/>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GB" sz="1000"/>
                <a:t>Building resilience and reducing vulnerability  to increasing climate change risks</a:t>
              </a:r>
            </a:p>
          </p:txBody>
        </p:sp>
      </p:grpSp>
      <p:sp>
        <p:nvSpPr>
          <p:cNvPr id="27" name="TextBox 26">
            <a:extLst>
              <a:ext uri="{FF2B5EF4-FFF2-40B4-BE49-F238E27FC236}">
                <a16:creationId xmlns:a16="http://schemas.microsoft.com/office/drawing/2014/main" id="{756BD1B7-E4C7-9D27-ECAB-136FEA03A3B6}"/>
              </a:ext>
            </a:extLst>
          </p:cNvPr>
          <p:cNvSpPr txBox="1"/>
          <p:nvPr/>
        </p:nvSpPr>
        <p:spPr bwMode="gray">
          <a:xfrm>
            <a:off x="2649895" y="1767186"/>
            <a:ext cx="1850068" cy="307777"/>
          </a:xfrm>
          <a:prstGeom prst="rect">
            <a:avLst/>
          </a:prstGeom>
          <a:solidFill>
            <a:schemeClr val="accent5"/>
          </a:solidFill>
          <a:ln>
            <a:solidFill>
              <a:schemeClr val="accent5"/>
            </a:solidFill>
          </a:ln>
        </p:spPr>
        <p:txBody>
          <a:bodyPr wrap="square" anchor="ctr">
            <a:spAutoFit/>
          </a:bodyPr>
          <a:lstStyle/>
          <a:p>
            <a:pPr algn="ctr"/>
            <a:r>
              <a:rPr lang="en-US" sz="1400" b="1">
                <a:solidFill>
                  <a:schemeClr val="bg1"/>
                </a:solidFill>
              </a:rPr>
              <a:t>Outcomes</a:t>
            </a:r>
          </a:p>
        </p:txBody>
      </p:sp>
      <p:sp>
        <p:nvSpPr>
          <p:cNvPr id="30" name="Rectangle 29">
            <a:extLst>
              <a:ext uri="{FF2B5EF4-FFF2-40B4-BE49-F238E27FC236}">
                <a16:creationId xmlns:a16="http://schemas.microsoft.com/office/drawing/2014/main" id="{87FB4391-2686-5DEC-0F2E-B0C27E7C6688}"/>
              </a:ext>
            </a:extLst>
          </p:cNvPr>
          <p:cNvSpPr/>
          <p:nvPr/>
        </p:nvSpPr>
        <p:spPr bwMode="gray">
          <a:xfrm>
            <a:off x="2649906" y="2308411"/>
            <a:ext cx="1850067" cy="3579836"/>
          </a:xfrm>
          <a:prstGeom prst="rect">
            <a:avLst/>
          </a:prstGeom>
          <a:solidFill>
            <a:schemeClr val="accent5">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endParaRPr lang="en-US" sz="1200">
              <a:solidFill>
                <a:srgbClr val="545454"/>
              </a:solidFill>
              <a:latin typeface="Open Sans" panose="020B0606030504020204" pitchFamily="34" charset="0"/>
            </a:endParaRPr>
          </a:p>
        </p:txBody>
      </p:sp>
      <p:sp>
        <p:nvSpPr>
          <p:cNvPr id="31" name="TextBox 30">
            <a:extLst>
              <a:ext uri="{FF2B5EF4-FFF2-40B4-BE49-F238E27FC236}">
                <a16:creationId xmlns:a16="http://schemas.microsoft.com/office/drawing/2014/main" id="{C2E6D489-C5D9-18FF-159A-BADBCB493EC9}"/>
              </a:ext>
            </a:extLst>
          </p:cNvPr>
          <p:cNvSpPr txBox="1"/>
          <p:nvPr/>
        </p:nvSpPr>
        <p:spPr bwMode="gray">
          <a:xfrm>
            <a:off x="2789104" y="2940830"/>
            <a:ext cx="1571665" cy="415498"/>
          </a:xfrm>
          <a:prstGeom prst="rect">
            <a:avLst/>
          </a:prstGeom>
          <a:solidFill>
            <a:schemeClr val="accent5"/>
          </a:solidFill>
          <a:ln>
            <a:solidFill>
              <a:schemeClr val="accent5"/>
            </a:solidFill>
          </a:ln>
        </p:spPr>
        <p:txBody>
          <a:bodyPr wrap="square">
            <a:spAutoFit/>
          </a:bodyPr>
          <a:lstStyle/>
          <a:p>
            <a:pPr algn="ctr"/>
            <a:r>
              <a:rPr lang="en-US" sz="1050">
                <a:solidFill>
                  <a:schemeClr val="bg1"/>
                </a:solidFill>
              </a:rPr>
              <a:t>Reduced emissions per unit of output</a:t>
            </a:r>
          </a:p>
        </p:txBody>
      </p:sp>
      <p:sp>
        <p:nvSpPr>
          <p:cNvPr id="32" name="TextBox 31">
            <a:extLst>
              <a:ext uri="{FF2B5EF4-FFF2-40B4-BE49-F238E27FC236}">
                <a16:creationId xmlns:a16="http://schemas.microsoft.com/office/drawing/2014/main" id="{22693671-B77D-8BA4-CFCC-C632BC256F39}"/>
              </a:ext>
            </a:extLst>
          </p:cNvPr>
          <p:cNvSpPr txBox="1"/>
          <p:nvPr/>
        </p:nvSpPr>
        <p:spPr bwMode="gray">
          <a:xfrm>
            <a:off x="2789102" y="3580307"/>
            <a:ext cx="1571665" cy="415498"/>
          </a:xfrm>
          <a:prstGeom prst="rect">
            <a:avLst/>
          </a:prstGeom>
          <a:solidFill>
            <a:schemeClr val="accent5"/>
          </a:solidFill>
          <a:ln>
            <a:solidFill>
              <a:schemeClr val="accent5"/>
            </a:solidFill>
          </a:ln>
        </p:spPr>
        <p:txBody>
          <a:bodyPr wrap="square">
            <a:spAutoFit/>
          </a:bodyPr>
          <a:lstStyle/>
          <a:p>
            <a:pPr algn="ctr"/>
            <a:r>
              <a:rPr lang="en-US" sz="1050">
                <a:solidFill>
                  <a:schemeClr val="bg1"/>
                </a:solidFill>
              </a:rPr>
              <a:t>Increased efficiency and productivity</a:t>
            </a:r>
          </a:p>
        </p:txBody>
      </p:sp>
      <p:sp>
        <p:nvSpPr>
          <p:cNvPr id="33" name="TextBox 32">
            <a:extLst>
              <a:ext uri="{FF2B5EF4-FFF2-40B4-BE49-F238E27FC236}">
                <a16:creationId xmlns:a16="http://schemas.microsoft.com/office/drawing/2014/main" id="{8C557F6A-F303-F8BC-3355-9E482EB6A258}"/>
              </a:ext>
            </a:extLst>
          </p:cNvPr>
          <p:cNvSpPr txBox="1"/>
          <p:nvPr/>
        </p:nvSpPr>
        <p:spPr bwMode="gray">
          <a:xfrm>
            <a:off x="2789103" y="4734085"/>
            <a:ext cx="1571665" cy="415498"/>
          </a:xfrm>
          <a:prstGeom prst="rect">
            <a:avLst/>
          </a:prstGeom>
          <a:solidFill>
            <a:schemeClr val="accent5"/>
          </a:solidFill>
          <a:ln>
            <a:solidFill>
              <a:schemeClr val="accent5"/>
            </a:solidFill>
          </a:ln>
        </p:spPr>
        <p:txBody>
          <a:bodyPr wrap="square">
            <a:spAutoFit/>
          </a:bodyPr>
          <a:lstStyle/>
          <a:p>
            <a:pPr algn="ctr"/>
            <a:r>
              <a:rPr lang="en-US" sz="1000">
                <a:solidFill>
                  <a:schemeClr val="bg1"/>
                </a:solidFill>
              </a:rPr>
              <a:t>Reduced </a:t>
            </a:r>
            <a:r>
              <a:rPr lang="en-US" sz="1050">
                <a:solidFill>
                  <a:schemeClr val="bg1"/>
                </a:solidFill>
              </a:rPr>
              <a:t>sensitivity to climate disasters</a:t>
            </a:r>
            <a:r>
              <a:rPr lang="en-US" sz="1000">
                <a:solidFill>
                  <a:schemeClr val="bg1"/>
                </a:solidFill>
              </a:rPr>
              <a:t> </a:t>
            </a:r>
          </a:p>
        </p:txBody>
      </p:sp>
      <p:sp>
        <p:nvSpPr>
          <p:cNvPr id="37" name="TextBox 36">
            <a:extLst>
              <a:ext uri="{FF2B5EF4-FFF2-40B4-BE49-F238E27FC236}">
                <a16:creationId xmlns:a16="http://schemas.microsoft.com/office/drawing/2014/main" id="{F2231F3F-7593-5E4F-0FEB-1AE01133415E}"/>
              </a:ext>
            </a:extLst>
          </p:cNvPr>
          <p:cNvSpPr txBox="1"/>
          <p:nvPr/>
        </p:nvSpPr>
        <p:spPr bwMode="gray">
          <a:xfrm>
            <a:off x="2789105" y="2436527"/>
            <a:ext cx="1571665" cy="415498"/>
          </a:xfrm>
          <a:prstGeom prst="rect">
            <a:avLst/>
          </a:prstGeom>
          <a:solidFill>
            <a:schemeClr val="accent5"/>
          </a:solidFill>
          <a:ln>
            <a:solidFill>
              <a:schemeClr val="accent5"/>
            </a:solidFill>
          </a:ln>
        </p:spPr>
        <p:txBody>
          <a:bodyPr wrap="square">
            <a:spAutoFit/>
          </a:bodyPr>
          <a:lstStyle/>
          <a:p>
            <a:pPr algn="ctr"/>
            <a:r>
              <a:rPr lang="en-US" sz="1050">
                <a:solidFill>
                  <a:schemeClr val="bg1"/>
                </a:solidFill>
              </a:rPr>
              <a:t>Carbon sequestration in soils and biomass</a:t>
            </a:r>
          </a:p>
        </p:txBody>
      </p:sp>
      <p:sp>
        <p:nvSpPr>
          <p:cNvPr id="38" name="TextBox 37">
            <a:extLst>
              <a:ext uri="{FF2B5EF4-FFF2-40B4-BE49-F238E27FC236}">
                <a16:creationId xmlns:a16="http://schemas.microsoft.com/office/drawing/2014/main" id="{664E2582-1157-00C4-EB1B-600D6EC855EF}"/>
              </a:ext>
            </a:extLst>
          </p:cNvPr>
          <p:cNvSpPr txBox="1"/>
          <p:nvPr/>
        </p:nvSpPr>
        <p:spPr bwMode="gray">
          <a:xfrm>
            <a:off x="2789102" y="5277699"/>
            <a:ext cx="1571665" cy="400110"/>
          </a:xfrm>
          <a:prstGeom prst="rect">
            <a:avLst/>
          </a:prstGeom>
          <a:solidFill>
            <a:schemeClr val="accent5"/>
          </a:solidFill>
          <a:ln>
            <a:solidFill>
              <a:schemeClr val="accent5"/>
            </a:solidFill>
          </a:ln>
        </p:spPr>
        <p:txBody>
          <a:bodyPr wrap="square">
            <a:spAutoFit/>
          </a:bodyPr>
          <a:lstStyle/>
          <a:p>
            <a:pPr algn="ctr"/>
            <a:r>
              <a:rPr lang="en-US" sz="1000">
                <a:solidFill>
                  <a:schemeClr val="bg1"/>
                </a:solidFill>
              </a:rPr>
              <a:t>Increased ability to adapt</a:t>
            </a:r>
          </a:p>
        </p:txBody>
      </p:sp>
      <p:sp>
        <p:nvSpPr>
          <p:cNvPr id="39" name="TextBox 38">
            <a:extLst>
              <a:ext uri="{FF2B5EF4-FFF2-40B4-BE49-F238E27FC236}">
                <a16:creationId xmlns:a16="http://schemas.microsoft.com/office/drawing/2014/main" id="{680862E7-DED0-E819-C57E-084E61D7A9F2}"/>
              </a:ext>
            </a:extLst>
          </p:cNvPr>
          <p:cNvSpPr txBox="1"/>
          <p:nvPr/>
        </p:nvSpPr>
        <p:spPr bwMode="gray">
          <a:xfrm>
            <a:off x="5282747" y="1766453"/>
            <a:ext cx="6290419" cy="307777"/>
          </a:xfrm>
          <a:prstGeom prst="rect">
            <a:avLst/>
          </a:prstGeom>
          <a:solidFill>
            <a:schemeClr val="accent1"/>
          </a:solidFill>
          <a:ln>
            <a:solidFill>
              <a:schemeClr val="accent1"/>
            </a:solidFill>
          </a:ln>
        </p:spPr>
        <p:txBody>
          <a:bodyPr wrap="square" lIns="91440" tIns="45720" rIns="91440" bIns="45720" anchor="ctr">
            <a:spAutoFit/>
          </a:bodyPr>
          <a:lstStyle/>
          <a:p>
            <a:pPr algn="ctr"/>
            <a:r>
              <a:rPr lang="en-US" sz="1400" b="1">
                <a:solidFill>
                  <a:schemeClr val="bg1"/>
                </a:solidFill>
              </a:rPr>
              <a:t>Strategies and Drivers</a:t>
            </a:r>
          </a:p>
        </p:txBody>
      </p:sp>
      <p:sp>
        <p:nvSpPr>
          <p:cNvPr id="40" name="Rectangle 39">
            <a:extLst>
              <a:ext uri="{FF2B5EF4-FFF2-40B4-BE49-F238E27FC236}">
                <a16:creationId xmlns:a16="http://schemas.microsoft.com/office/drawing/2014/main" id="{F20263EA-47DA-7764-A123-F0FFC6D61B5D}"/>
              </a:ext>
            </a:extLst>
          </p:cNvPr>
          <p:cNvSpPr/>
          <p:nvPr/>
        </p:nvSpPr>
        <p:spPr bwMode="gray">
          <a:xfrm>
            <a:off x="5282748" y="2308411"/>
            <a:ext cx="6290419" cy="3579836"/>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endParaRPr lang="en-US" sz="1200">
              <a:solidFill>
                <a:srgbClr val="545454"/>
              </a:solidFill>
              <a:latin typeface="Open Sans" panose="020B0606030504020204" pitchFamily="34" charset="0"/>
            </a:endParaRPr>
          </a:p>
        </p:txBody>
      </p:sp>
      <p:sp>
        <p:nvSpPr>
          <p:cNvPr id="43" name="TextBox 42">
            <a:extLst>
              <a:ext uri="{FF2B5EF4-FFF2-40B4-BE49-F238E27FC236}">
                <a16:creationId xmlns:a16="http://schemas.microsoft.com/office/drawing/2014/main" id="{9E415739-572F-FF24-6164-8AF6E7820A1E}"/>
              </a:ext>
            </a:extLst>
          </p:cNvPr>
          <p:cNvSpPr txBox="1"/>
          <p:nvPr/>
        </p:nvSpPr>
        <p:spPr bwMode="gray">
          <a:xfrm>
            <a:off x="8832906" y="2436527"/>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Silvo-pastoral integration</a:t>
            </a:r>
          </a:p>
        </p:txBody>
      </p:sp>
      <p:cxnSp>
        <p:nvCxnSpPr>
          <p:cNvPr id="74" name="Straight Arrow Connector 73">
            <a:extLst>
              <a:ext uri="{FF2B5EF4-FFF2-40B4-BE49-F238E27FC236}">
                <a16:creationId xmlns:a16="http://schemas.microsoft.com/office/drawing/2014/main" id="{E413E128-1204-B6B1-21BA-8D2AD7CD07D8}"/>
              </a:ext>
            </a:extLst>
          </p:cNvPr>
          <p:cNvCxnSpPr>
            <a:cxnSpLocks/>
            <a:stCxn id="43" idx="1"/>
          </p:cNvCxnSpPr>
          <p:nvPr/>
        </p:nvCxnSpPr>
        <p:spPr bwMode="gray">
          <a:xfrm flipH="1">
            <a:off x="4499969" y="2644276"/>
            <a:ext cx="4332937"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CC01DDD6-6D13-1908-BD49-5731228021C0}"/>
              </a:ext>
            </a:extLst>
          </p:cNvPr>
          <p:cNvGrpSpPr/>
          <p:nvPr/>
        </p:nvGrpSpPr>
        <p:grpSpPr>
          <a:xfrm>
            <a:off x="10586353" y="2608632"/>
            <a:ext cx="356839" cy="2854713"/>
            <a:chOff x="10604810" y="2709746"/>
            <a:chExt cx="356839" cy="2854713"/>
          </a:xfrm>
        </p:grpSpPr>
        <p:grpSp>
          <p:nvGrpSpPr>
            <p:cNvPr id="64" name="Group 63">
              <a:extLst>
                <a:ext uri="{FF2B5EF4-FFF2-40B4-BE49-F238E27FC236}">
                  <a16:creationId xmlns:a16="http://schemas.microsoft.com/office/drawing/2014/main" id="{B6A833A4-18A5-F290-600A-847FDBB780FF}"/>
                </a:ext>
              </a:extLst>
            </p:cNvPr>
            <p:cNvGrpSpPr/>
            <p:nvPr/>
          </p:nvGrpSpPr>
          <p:grpSpPr>
            <a:xfrm>
              <a:off x="10604810" y="2709746"/>
              <a:ext cx="356839" cy="2854713"/>
              <a:chOff x="10604810" y="2709746"/>
              <a:chExt cx="356839" cy="2854713"/>
            </a:xfrm>
          </p:grpSpPr>
          <p:cxnSp>
            <p:nvCxnSpPr>
              <p:cNvPr id="60" name="Straight Connector 59">
                <a:extLst>
                  <a:ext uri="{FF2B5EF4-FFF2-40B4-BE49-F238E27FC236}">
                    <a16:creationId xmlns:a16="http://schemas.microsoft.com/office/drawing/2014/main" id="{60590808-4747-7091-7D8B-75A131F35406}"/>
                  </a:ext>
                </a:extLst>
              </p:cNvPr>
              <p:cNvCxnSpPr/>
              <p:nvPr/>
            </p:nvCxnSpPr>
            <p:spPr bwMode="gray">
              <a:xfrm>
                <a:off x="10961649" y="2709746"/>
                <a:ext cx="0" cy="285471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CB96CD5-2984-3143-5307-8FA7BBA26C05}"/>
                  </a:ext>
                </a:extLst>
              </p:cNvPr>
              <p:cNvCxnSpPr/>
              <p:nvPr/>
            </p:nvCxnSpPr>
            <p:spPr bwMode="gray">
              <a:xfrm>
                <a:off x="10604810" y="2709746"/>
                <a:ext cx="356839"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6B49333-116A-FCC6-78FE-98CA56295814}"/>
                  </a:ext>
                </a:extLst>
              </p:cNvPr>
              <p:cNvCxnSpPr/>
              <p:nvPr/>
            </p:nvCxnSpPr>
            <p:spPr bwMode="gray">
              <a:xfrm>
                <a:off x="10604810" y="5564459"/>
                <a:ext cx="356839"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a:extLst>
                <a:ext uri="{FF2B5EF4-FFF2-40B4-BE49-F238E27FC236}">
                  <a16:creationId xmlns:a16="http://schemas.microsoft.com/office/drawing/2014/main" id="{29EC0BCD-48D3-D576-96BC-F24E718A0C47}"/>
                </a:ext>
              </a:extLst>
            </p:cNvPr>
            <p:cNvCxnSpPr/>
            <p:nvPr/>
          </p:nvCxnSpPr>
          <p:spPr bwMode="gray">
            <a:xfrm flipH="1">
              <a:off x="10604810" y="2709746"/>
              <a:ext cx="356839"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EF14E26-96B0-E810-80DE-BC4A69B1ABBD}"/>
                </a:ext>
              </a:extLst>
            </p:cNvPr>
            <p:cNvCxnSpPr/>
            <p:nvPr/>
          </p:nvCxnSpPr>
          <p:spPr bwMode="gray">
            <a:xfrm flipH="1">
              <a:off x="10604810" y="5564459"/>
              <a:ext cx="356839"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23169AB9-2B49-08C0-C390-505B15D91988}"/>
              </a:ext>
            </a:extLst>
          </p:cNvPr>
          <p:cNvSpPr txBox="1"/>
          <p:nvPr/>
        </p:nvSpPr>
        <p:spPr bwMode="gray">
          <a:xfrm>
            <a:off x="9884990" y="3776763"/>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Access to shared information</a:t>
            </a:r>
          </a:p>
        </p:txBody>
      </p:sp>
      <p:sp>
        <p:nvSpPr>
          <p:cNvPr id="42" name="TextBox 41">
            <a:extLst>
              <a:ext uri="{FF2B5EF4-FFF2-40B4-BE49-F238E27FC236}">
                <a16:creationId xmlns:a16="http://schemas.microsoft.com/office/drawing/2014/main" id="{AB82AB93-2AB1-55AD-ED4E-BAD9221E54C2}"/>
              </a:ext>
            </a:extLst>
          </p:cNvPr>
          <p:cNvSpPr txBox="1"/>
          <p:nvPr/>
        </p:nvSpPr>
        <p:spPr bwMode="gray">
          <a:xfrm>
            <a:off x="7123593" y="2436527"/>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Pasture management and grazing practices</a:t>
            </a:r>
          </a:p>
        </p:txBody>
      </p:sp>
      <p:sp>
        <p:nvSpPr>
          <p:cNvPr id="41" name="TextBox 40">
            <a:extLst>
              <a:ext uri="{FF2B5EF4-FFF2-40B4-BE49-F238E27FC236}">
                <a16:creationId xmlns:a16="http://schemas.microsoft.com/office/drawing/2014/main" id="{1AD12575-9456-D3BB-930C-0533D1114FA7}"/>
              </a:ext>
            </a:extLst>
          </p:cNvPr>
          <p:cNvSpPr txBox="1"/>
          <p:nvPr/>
        </p:nvSpPr>
        <p:spPr bwMode="gray">
          <a:xfrm>
            <a:off x="5420396" y="2436702"/>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Deforestation prevention</a:t>
            </a:r>
          </a:p>
        </p:txBody>
      </p:sp>
      <p:cxnSp>
        <p:nvCxnSpPr>
          <p:cNvPr id="77" name="Straight Arrow Connector 76">
            <a:extLst>
              <a:ext uri="{FF2B5EF4-FFF2-40B4-BE49-F238E27FC236}">
                <a16:creationId xmlns:a16="http://schemas.microsoft.com/office/drawing/2014/main" id="{0113347C-B809-B76D-12F4-23D723764510}"/>
              </a:ext>
            </a:extLst>
          </p:cNvPr>
          <p:cNvCxnSpPr>
            <a:cxnSpLocks/>
            <a:stCxn id="125" idx="1"/>
          </p:cNvCxnSpPr>
          <p:nvPr/>
        </p:nvCxnSpPr>
        <p:spPr bwMode="gray">
          <a:xfrm flipH="1">
            <a:off x="4499967" y="3169634"/>
            <a:ext cx="4342460"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E013027-82F1-81AC-DF8B-7B5B7C8D2A13}"/>
              </a:ext>
            </a:extLst>
          </p:cNvPr>
          <p:cNvSpPr txBox="1"/>
          <p:nvPr/>
        </p:nvSpPr>
        <p:spPr bwMode="gray">
          <a:xfrm>
            <a:off x="5420396" y="2940830"/>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Improved energy and resource efficiency </a:t>
            </a:r>
          </a:p>
        </p:txBody>
      </p:sp>
      <p:sp>
        <p:nvSpPr>
          <p:cNvPr id="45" name="TextBox 44">
            <a:extLst>
              <a:ext uri="{FF2B5EF4-FFF2-40B4-BE49-F238E27FC236}">
                <a16:creationId xmlns:a16="http://schemas.microsoft.com/office/drawing/2014/main" id="{4C6E61A2-6764-0EC1-7BF0-DD14D7F1BE55}"/>
              </a:ext>
            </a:extLst>
          </p:cNvPr>
          <p:cNvSpPr txBox="1"/>
          <p:nvPr/>
        </p:nvSpPr>
        <p:spPr bwMode="gray">
          <a:xfrm>
            <a:off x="7123592" y="2961885"/>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Low-carbon supply chain</a:t>
            </a:r>
          </a:p>
        </p:txBody>
      </p:sp>
      <p:grpSp>
        <p:nvGrpSpPr>
          <p:cNvPr id="86" name="Group 85">
            <a:extLst>
              <a:ext uri="{FF2B5EF4-FFF2-40B4-BE49-F238E27FC236}">
                <a16:creationId xmlns:a16="http://schemas.microsoft.com/office/drawing/2014/main" id="{4ACDD181-914D-8224-A43B-755A6EFDDD79}"/>
              </a:ext>
            </a:extLst>
          </p:cNvPr>
          <p:cNvGrpSpPr/>
          <p:nvPr/>
        </p:nvGrpSpPr>
        <p:grpSpPr>
          <a:xfrm>
            <a:off x="5178010" y="3659051"/>
            <a:ext cx="3517247" cy="627101"/>
            <a:chOff x="5196467" y="3760165"/>
            <a:chExt cx="3517247" cy="627101"/>
          </a:xfrm>
        </p:grpSpPr>
        <p:cxnSp>
          <p:nvCxnSpPr>
            <p:cNvPr id="80" name="Straight Connector 79">
              <a:extLst>
                <a:ext uri="{FF2B5EF4-FFF2-40B4-BE49-F238E27FC236}">
                  <a16:creationId xmlns:a16="http://schemas.microsoft.com/office/drawing/2014/main" id="{20840719-6DE1-6439-E650-2159B671B3F4}"/>
                </a:ext>
              </a:extLst>
            </p:cNvPr>
            <p:cNvCxnSpPr>
              <a:cxnSpLocks/>
            </p:cNvCxnSpPr>
            <p:nvPr/>
          </p:nvCxnSpPr>
          <p:spPr bwMode="gray">
            <a:xfrm>
              <a:off x="5196467" y="3760165"/>
              <a:ext cx="2" cy="627101"/>
            </a:xfrm>
            <a:prstGeom prst="line">
              <a:avLst/>
            </a:prstGeom>
            <a:ln>
              <a:tailEnd type="none" w="med" len="lg"/>
            </a:ln>
          </p:spPr>
          <p:style>
            <a:lnRef idx="3">
              <a:schemeClr val="dk1"/>
            </a:lnRef>
            <a:fillRef idx="0">
              <a:schemeClr val="dk1"/>
            </a:fillRef>
            <a:effectRef idx="2">
              <a:schemeClr val="dk1"/>
            </a:effectRef>
            <a:fontRef idx="minor">
              <a:schemeClr val="tx1"/>
            </a:fontRef>
          </p:style>
        </p:cxnSp>
        <p:cxnSp>
          <p:nvCxnSpPr>
            <p:cNvPr id="83" name="Straight Connector 82">
              <a:extLst>
                <a:ext uri="{FF2B5EF4-FFF2-40B4-BE49-F238E27FC236}">
                  <a16:creationId xmlns:a16="http://schemas.microsoft.com/office/drawing/2014/main" id="{71DB7ED1-2EFE-F2FB-B3A5-6B270D774917}"/>
                </a:ext>
              </a:extLst>
            </p:cNvPr>
            <p:cNvCxnSpPr>
              <a:endCxn id="47" idx="3"/>
            </p:cNvCxnSpPr>
            <p:nvPr/>
          </p:nvCxnSpPr>
          <p:spPr bwMode="gray">
            <a:xfrm>
              <a:off x="5196469" y="3761341"/>
              <a:ext cx="3517245" cy="0"/>
            </a:xfrm>
            <a:prstGeom prst="line">
              <a:avLst/>
            </a:prstGeom>
            <a:ln>
              <a:tailEnd type="none" w="med" len="lg"/>
            </a:ln>
          </p:spPr>
          <p:style>
            <a:lnRef idx="3">
              <a:schemeClr val="dk1"/>
            </a:lnRef>
            <a:fillRef idx="0">
              <a:schemeClr val="dk1"/>
            </a:fillRef>
            <a:effectRef idx="2">
              <a:schemeClr val="dk1"/>
            </a:effectRef>
            <a:fontRef idx="minor">
              <a:schemeClr val="tx1"/>
            </a:fontRef>
          </p:style>
        </p:cxnSp>
        <p:cxnSp>
          <p:nvCxnSpPr>
            <p:cNvPr id="84" name="Straight Connector 83">
              <a:extLst>
                <a:ext uri="{FF2B5EF4-FFF2-40B4-BE49-F238E27FC236}">
                  <a16:creationId xmlns:a16="http://schemas.microsoft.com/office/drawing/2014/main" id="{62EEE755-438A-6132-1BE4-1D4F6392968E}"/>
                </a:ext>
              </a:extLst>
            </p:cNvPr>
            <p:cNvCxnSpPr/>
            <p:nvPr/>
          </p:nvCxnSpPr>
          <p:spPr bwMode="gray">
            <a:xfrm>
              <a:off x="5196469" y="4387266"/>
              <a:ext cx="3517245" cy="0"/>
            </a:xfrm>
            <a:prstGeom prst="line">
              <a:avLst/>
            </a:prstGeom>
            <a:ln>
              <a:tailEnd type="none" w="med" len="lg"/>
            </a:ln>
          </p:spPr>
          <p:style>
            <a:lnRef idx="3">
              <a:schemeClr val="dk1"/>
            </a:lnRef>
            <a:fillRef idx="0">
              <a:schemeClr val="dk1"/>
            </a:fillRef>
            <a:effectRef idx="2">
              <a:schemeClr val="dk1"/>
            </a:effectRef>
            <a:fontRef idx="minor">
              <a:schemeClr val="tx1"/>
            </a:fontRef>
          </p:style>
        </p:cxnSp>
      </p:grpSp>
      <p:sp>
        <p:nvSpPr>
          <p:cNvPr id="46" name="TextBox 45">
            <a:extLst>
              <a:ext uri="{FF2B5EF4-FFF2-40B4-BE49-F238E27FC236}">
                <a16:creationId xmlns:a16="http://schemas.microsoft.com/office/drawing/2014/main" id="{3E8E6C49-BA4D-625E-CDBE-8B06ACC8D31B}"/>
              </a:ext>
            </a:extLst>
          </p:cNvPr>
          <p:cNvSpPr txBox="1"/>
          <p:nvPr/>
        </p:nvSpPr>
        <p:spPr bwMode="gray">
          <a:xfrm>
            <a:off x="5420396" y="3589801"/>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Selective herd </a:t>
            </a:r>
          </a:p>
          <a:p>
            <a:pPr algn="ctr"/>
            <a:r>
              <a:rPr lang="en-US" sz="1050">
                <a:solidFill>
                  <a:schemeClr val="bg1"/>
                </a:solidFill>
              </a:rPr>
              <a:t>genetics</a:t>
            </a:r>
          </a:p>
        </p:txBody>
      </p:sp>
      <p:sp>
        <p:nvSpPr>
          <p:cNvPr id="47" name="TextBox 46">
            <a:extLst>
              <a:ext uri="{FF2B5EF4-FFF2-40B4-BE49-F238E27FC236}">
                <a16:creationId xmlns:a16="http://schemas.microsoft.com/office/drawing/2014/main" id="{470AB635-D93E-E888-BDF0-F9FB85EC87B3}"/>
              </a:ext>
            </a:extLst>
          </p:cNvPr>
          <p:cNvSpPr txBox="1"/>
          <p:nvPr/>
        </p:nvSpPr>
        <p:spPr bwMode="gray">
          <a:xfrm>
            <a:off x="7123592" y="3573249"/>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Improved animal health</a:t>
            </a:r>
          </a:p>
        </p:txBody>
      </p:sp>
      <p:sp>
        <p:nvSpPr>
          <p:cNvPr id="48" name="TextBox 47">
            <a:extLst>
              <a:ext uri="{FF2B5EF4-FFF2-40B4-BE49-F238E27FC236}">
                <a16:creationId xmlns:a16="http://schemas.microsoft.com/office/drawing/2014/main" id="{CF90BC2B-CD7D-3BF2-9643-D5795781AD95}"/>
              </a:ext>
            </a:extLst>
          </p:cNvPr>
          <p:cNvSpPr txBox="1"/>
          <p:nvPr/>
        </p:nvSpPr>
        <p:spPr bwMode="gray">
          <a:xfrm>
            <a:off x="5420396" y="4112857"/>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Highest feed</a:t>
            </a:r>
          </a:p>
          <a:p>
            <a:pPr algn="ctr"/>
            <a:r>
              <a:rPr lang="en-US" sz="1050">
                <a:solidFill>
                  <a:schemeClr val="bg1"/>
                </a:solidFill>
              </a:rPr>
              <a:t>quality</a:t>
            </a:r>
          </a:p>
        </p:txBody>
      </p:sp>
      <p:sp>
        <p:nvSpPr>
          <p:cNvPr id="49" name="TextBox 48">
            <a:extLst>
              <a:ext uri="{FF2B5EF4-FFF2-40B4-BE49-F238E27FC236}">
                <a16:creationId xmlns:a16="http://schemas.microsoft.com/office/drawing/2014/main" id="{B3A908E1-1DBC-9E11-DD9E-2644C391EAAB}"/>
              </a:ext>
            </a:extLst>
          </p:cNvPr>
          <p:cNvSpPr txBox="1"/>
          <p:nvPr/>
        </p:nvSpPr>
        <p:spPr bwMode="gray">
          <a:xfrm>
            <a:off x="7123592" y="4119384"/>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Manure </a:t>
            </a:r>
          </a:p>
          <a:p>
            <a:pPr algn="ctr"/>
            <a:r>
              <a:rPr lang="en-US" sz="1050">
                <a:solidFill>
                  <a:schemeClr val="bg1"/>
                </a:solidFill>
              </a:rPr>
              <a:t>management</a:t>
            </a:r>
          </a:p>
        </p:txBody>
      </p:sp>
      <p:cxnSp>
        <p:nvCxnSpPr>
          <p:cNvPr id="88" name="Straight Arrow Connector 87">
            <a:extLst>
              <a:ext uri="{FF2B5EF4-FFF2-40B4-BE49-F238E27FC236}">
                <a16:creationId xmlns:a16="http://schemas.microsoft.com/office/drawing/2014/main" id="{93562802-33A9-2BE5-5827-01F5F04A4480}"/>
              </a:ext>
            </a:extLst>
          </p:cNvPr>
          <p:cNvCxnSpPr/>
          <p:nvPr/>
        </p:nvCxnSpPr>
        <p:spPr bwMode="gray">
          <a:xfrm flipH="1" flipV="1">
            <a:off x="4499967" y="3356328"/>
            <a:ext cx="678045" cy="648971"/>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0596A32-790D-7B47-8683-880BA7AEEE4C}"/>
              </a:ext>
            </a:extLst>
          </p:cNvPr>
          <p:cNvCxnSpPr>
            <a:cxnSpLocks/>
          </p:cNvCxnSpPr>
          <p:nvPr/>
        </p:nvCxnSpPr>
        <p:spPr bwMode="gray">
          <a:xfrm flipH="1" flipV="1">
            <a:off x="4499963" y="3972182"/>
            <a:ext cx="678049" cy="33117"/>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A1311814-8A00-094A-4126-1C3E0FCBFF9C}"/>
              </a:ext>
            </a:extLst>
          </p:cNvPr>
          <p:cNvCxnSpPr/>
          <p:nvPr/>
        </p:nvCxnSpPr>
        <p:spPr bwMode="gray">
          <a:xfrm flipH="1">
            <a:off x="4499967" y="4005299"/>
            <a:ext cx="678045" cy="874145"/>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8D1781B3-A12A-48DD-FDC3-81267F46EDCC}"/>
              </a:ext>
            </a:extLst>
          </p:cNvPr>
          <p:cNvGrpSpPr/>
          <p:nvPr/>
        </p:nvGrpSpPr>
        <p:grpSpPr>
          <a:xfrm>
            <a:off x="5178011" y="4980294"/>
            <a:ext cx="3517245" cy="505154"/>
            <a:chOff x="5196469" y="3882112"/>
            <a:chExt cx="3517245" cy="505154"/>
          </a:xfrm>
        </p:grpSpPr>
        <p:cxnSp>
          <p:nvCxnSpPr>
            <p:cNvPr id="96" name="Straight Connector 95">
              <a:extLst>
                <a:ext uri="{FF2B5EF4-FFF2-40B4-BE49-F238E27FC236}">
                  <a16:creationId xmlns:a16="http://schemas.microsoft.com/office/drawing/2014/main" id="{D2C337F8-8ED1-4AC6-2C77-CCD2FA47DA70}"/>
                </a:ext>
              </a:extLst>
            </p:cNvPr>
            <p:cNvCxnSpPr>
              <a:cxnSpLocks/>
            </p:cNvCxnSpPr>
            <p:nvPr/>
          </p:nvCxnSpPr>
          <p:spPr bwMode="gray">
            <a:xfrm>
              <a:off x="5196469" y="3882112"/>
              <a:ext cx="0" cy="505154"/>
            </a:xfrm>
            <a:prstGeom prst="line">
              <a:avLst/>
            </a:prstGeom>
            <a:ln>
              <a:tailEnd type="none" w="med" len="lg"/>
            </a:ln>
          </p:spPr>
          <p:style>
            <a:lnRef idx="3">
              <a:schemeClr val="dk1"/>
            </a:lnRef>
            <a:fillRef idx="0">
              <a:schemeClr val="dk1"/>
            </a:fillRef>
            <a:effectRef idx="2">
              <a:schemeClr val="dk1"/>
            </a:effectRef>
            <a:fontRef idx="minor">
              <a:schemeClr val="tx1"/>
            </a:fontRef>
          </p:style>
        </p:cxnSp>
        <p:cxnSp>
          <p:nvCxnSpPr>
            <p:cNvPr id="97" name="Straight Connector 96">
              <a:extLst>
                <a:ext uri="{FF2B5EF4-FFF2-40B4-BE49-F238E27FC236}">
                  <a16:creationId xmlns:a16="http://schemas.microsoft.com/office/drawing/2014/main" id="{35FFF6A8-9E48-B2C4-2872-A8A613D14CAE}"/>
                </a:ext>
              </a:extLst>
            </p:cNvPr>
            <p:cNvCxnSpPr/>
            <p:nvPr/>
          </p:nvCxnSpPr>
          <p:spPr bwMode="gray">
            <a:xfrm>
              <a:off x="5196469" y="3882112"/>
              <a:ext cx="3517245" cy="0"/>
            </a:xfrm>
            <a:prstGeom prst="line">
              <a:avLst/>
            </a:prstGeom>
            <a:ln>
              <a:tailEnd type="none" w="med" len="lg"/>
            </a:ln>
          </p:spPr>
          <p:style>
            <a:lnRef idx="3">
              <a:schemeClr val="dk1"/>
            </a:lnRef>
            <a:fillRef idx="0">
              <a:schemeClr val="dk1"/>
            </a:fillRef>
            <a:effectRef idx="2">
              <a:schemeClr val="dk1"/>
            </a:effectRef>
            <a:fontRef idx="minor">
              <a:schemeClr val="tx1"/>
            </a:fontRef>
          </p:style>
        </p:cxnSp>
        <p:cxnSp>
          <p:nvCxnSpPr>
            <p:cNvPr id="98" name="Straight Connector 97">
              <a:extLst>
                <a:ext uri="{FF2B5EF4-FFF2-40B4-BE49-F238E27FC236}">
                  <a16:creationId xmlns:a16="http://schemas.microsoft.com/office/drawing/2014/main" id="{984FCB4C-FFB0-76D4-9881-616CF61571CF}"/>
                </a:ext>
              </a:extLst>
            </p:cNvPr>
            <p:cNvCxnSpPr/>
            <p:nvPr/>
          </p:nvCxnSpPr>
          <p:spPr bwMode="gray">
            <a:xfrm>
              <a:off x="5196469" y="4387266"/>
              <a:ext cx="3517245" cy="0"/>
            </a:xfrm>
            <a:prstGeom prst="line">
              <a:avLst/>
            </a:prstGeom>
            <a:ln>
              <a:tailEnd type="none" w="med" len="lg"/>
            </a:ln>
          </p:spPr>
          <p:style>
            <a:lnRef idx="3">
              <a:schemeClr val="dk1"/>
            </a:lnRef>
            <a:fillRef idx="0">
              <a:schemeClr val="dk1"/>
            </a:fillRef>
            <a:effectRef idx="2">
              <a:schemeClr val="dk1"/>
            </a:effectRef>
            <a:fontRef idx="minor">
              <a:schemeClr val="tx1"/>
            </a:fontRef>
          </p:style>
        </p:cxnSp>
      </p:grpSp>
      <p:sp>
        <p:nvSpPr>
          <p:cNvPr id="50" name="TextBox 49">
            <a:extLst>
              <a:ext uri="{FF2B5EF4-FFF2-40B4-BE49-F238E27FC236}">
                <a16:creationId xmlns:a16="http://schemas.microsoft.com/office/drawing/2014/main" id="{AA3F2F65-B3D0-B5DA-0C4B-7103F851E46C}"/>
              </a:ext>
            </a:extLst>
          </p:cNvPr>
          <p:cNvSpPr txBox="1"/>
          <p:nvPr/>
        </p:nvSpPr>
        <p:spPr bwMode="gray">
          <a:xfrm>
            <a:off x="5420396" y="4746572"/>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Diversification of species and assets</a:t>
            </a:r>
          </a:p>
        </p:txBody>
      </p:sp>
      <p:sp>
        <p:nvSpPr>
          <p:cNvPr id="52" name="TextBox 51">
            <a:extLst>
              <a:ext uri="{FF2B5EF4-FFF2-40B4-BE49-F238E27FC236}">
                <a16:creationId xmlns:a16="http://schemas.microsoft.com/office/drawing/2014/main" id="{8A3F681D-CE3E-9EA4-F6EB-73F483A2ABE4}"/>
              </a:ext>
            </a:extLst>
          </p:cNvPr>
          <p:cNvSpPr txBox="1"/>
          <p:nvPr/>
        </p:nvSpPr>
        <p:spPr bwMode="gray">
          <a:xfrm>
            <a:off x="7123592" y="4746572"/>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Adapted water management</a:t>
            </a:r>
          </a:p>
        </p:txBody>
      </p:sp>
      <p:sp>
        <p:nvSpPr>
          <p:cNvPr id="51" name="TextBox 50">
            <a:extLst>
              <a:ext uri="{FF2B5EF4-FFF2-40B4-BE49-F238E27FC236}">
                <a16:creationId xmlns:a16="http://schemas.microsoft.com/office/drawing/2014/main" id="{5336B2B8-D603-D2BA-86E7-82740202C5D8}"/>
              </a:ext>
            </a:extLst>
          </p:cNvPr>
          <p:cNvSpPr txBox="1"/>
          <p:nvPr/>
        </p:nvSpPr>
        <p:spPr bwMode="gray">
          <a:xfrm>
            <a:off x="5420396" y="5277699"/>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Accessible and adaptable markets</a:t>
            </a:r>
          </a:p>
        </p:txBody>
      </p:sp>
      <p:sp>
        <p:nvSpPr>
          <p:cNvPr id="53" name="TextBox 52">
            <a:extLst>
              <a:ext uri="{FF2B5EF4-FFF2-40B4-BE49-F238E27FC236}">
                <a16:creationId xmlns:a16="http://schemas.microsoft.com/office/drawing/2014/main" id="{511A47CE-1FDE-788D-F5D3-AF100BE7D366}"/>
              </a:ext>
            </a:extLst>
          </p:cNvPr>
          <p:cNvSpPr txBox="1"/>
          <p:nvPr/>
        </p:nvSpPr>
        <p:spPr bwMode="gray">
          <a:xfrm>
            <a:off x="7123592" y="5277699"/>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Technical and financial capacity</a:t>
            </a:r>
          </a:p>
        </p:txBody>
      </p:sp>
      <p:cxnSp>
        <p:nvCxnSpPr>
          <p:cNvPr id="100" name="Straight Arrow Connector 99">
            <a:extLst>
              <a:ext uri="{FF2B5EF4-FFF2-40B4-BE49-F238E27FC236}">
                <a16:creationId xmlns:a16="http://schemas.microsoft.com/office/drawing/2014/main" id="{F2187894-EBAA-206B-7900-FD13A0B9F0FA}"/>
              </a:ext>
            </a:extLst>
          </p:cNvPr>
          <p:cNvCxnSpPr>
            <a:cxnSpLocks/>
          </p:cNvCxnSpPr>
          <p:nvPr/>
        </p:nvCxnSpPr>
        <p:spPr bwMode="gray">
          <a:xfrm flipH="1">
            <a:off x="4506747" y="5218198"/>
            <a:ext cx="671263"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1D08461-B7F0-9F75-FC48-6BE5DA22C5C3}"/>
              </a:ext>
            </a:extLst>
          </p:cNvPr>
          <p:cNvCxnSpPr>
            <a:stCxn id="33" idx="1"/>
          </p:cNvCxnSpPr>
          <p:nvPr/>
        </p:nvCxnSpPr>
        <p:spPr bwMode="gray">
          <a:xfrm flipH="1">
            <a:off x="1880316" y="4941834"/>
            <a:ext cx="908787"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D7CB4413-3365-50BA-0A4C-B5570ECF4BA1}"/>
              </a:ext>
            </a:extLst>
          </p:cNvPr>
          <p:cNvCxnSpPr>
            <a:stCxn id="38" idx="1"/>
          </p:cNvCxnSpPr>
          <p:nvPr/>
        </p:nvCxnSpPr>
        <p:spPr bwMode="gray">
          <a:xfrm flipH="1" flipV="1">
            <a:off x="1880316" y="5017943"/>
            <a:ext cx="908786" cy="459811"/>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6F14D167-94EE-D91B-D15E-237AB58041B5}"/>
              </a:ext>
            </a:extLst>
          </p:cNvPr>
          <p:cNvCxnSpPr>
            <a:stCxn id="32" idx="1"/>
          </p:cNvCxnSpPr>
          <p:nvPr/>
        </p:nvCxnSpPr>
        <p:spPr bwMode="gray">
          <a:xfrm flipH="1">
            <a:off x="1880316" y="3788056"/>
            <a:ext cx="908786"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B082694-E9A9-2946-5DA6-EAD0D8979601}"/>
              </a:ext>
            </a:extLst>
          </p:cNvPr>
          <p:cNvCxnSpPr>
            <a:stCxn id="37" idx="1"/>
          </p:cNvCxnSpPr>
          <p:nvPr/>
        </p:nvCxnSpPr>
        <p:spPr bwMode="gray">
          <a:xfrm flipH="1">
            <a:off x="1880316" y="2644276"/>
            <a:ext cx="908789"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4778B883-79F0-882B-40A8-7B3CB45E5BBE}"/>
              </a:ext>
            </a:extLst>
          </p:cNvPr>
          <p:cNvCxnSpPr>
            <a:stCxn id="31" idx="1"/>
          </p:cNvCxnSpPr>
          <p:nvPr/>
        </p:nvCxnSpPr>
        <p:spPr bwMode="gray">
          <a:xfrm flipH="1" flipV="1">
            <a:off x="1880316" y="2735721"/>
            <a:ext cx="908788" cy="412858"/>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78BC140-A2EC-2D25-AB05-149DF8E14C35}"/>
              </a:ext>
            </a:extLst>
          </p:cNvPr>
          <p:cNvCxnSpPr>
            <a:cxnSpLocks/>
            <a:stCxn id="33" idx="1"/>
          </p:cNvCxnSpPr>
          <p:nvPr/>
        </p:nvCxnSpPr>
        <p:spPr bwMode="gray">
          <a:xfrm flipH="1" flipV="1">
            <a:off x="1880316" y="4119384"/>
            <a:ext cx="908787" cy="82245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6F0227AE-0CEB-5B13-A8F4-05FC5960FF0E}"/>
              </a:ext>
            </a:extLst>
          </p:cNvPr>
          <p:cNvSpPr txBox="1"/>
          <p:nvPr/>
        </p:nvSpPr>
        <p:spPr bwMode="gray">
          <a:xfrm>
            <a:off x="2805347" y="4063149"/>
            <a:ext cx="1571665" cy="415498"/>
          </a:xfrm>
          <a:prstGeom prst="rect">
            <a:avLst/>
          </a:prstGeom>
          <a:solidFill>
            <a:schemeClr val="accent5"/>
          </a:solidFill>
          <a:ln>
            <a:solidFill>
              <a:schemeClr val="accent5"/>
            </a:solidFill>
          </a:ln>
        </p:spPr>
        <p:txBody>
          <a:bodyPr wrap="square">
            <a:spAutoFit/>
          </a:bodyPr>
          <a:lstStyle/>
          <a:p>
            <a:pPr algn="ctr"/>
            <a:r>
              <a:rPr lang="en-US" sz="1050">
                <a:solidFill>
                  <a:schemeClr val="bg1"/>
                </a:solidFill>
              </a:rPr>
              <a:t>Stimulated socio-economic development</a:t>
            </a:r>
          </a:p>
        </p:txBody>
      </p:sp>
      <p:cxnSp>
        <p:nvCxnSpPr>
          <p:cNvPr id="119" name="Straight Arrow Connector 118">
            <a:extLst>
              <a:ext uri="{FF2B5EF4-FFF2-40B4-BE49-F238E27FC236}">
                <a16:creationId xmlns:a16="http://schemas.microsoft.com/office/drawing/2014/main" id="{13A45792-18FA-6DEB-E82B-885927CD180F}"/>
              </a:ext>
            </a:extLst>
          </p:cNvPr>
          <p:cNvCxnSpPr>
            <a:cxnSpLocks/>
          </p:cNvCxnSpPr>
          <p:nvPr/>
        </p:nvCxnSpPr>
        <p:spPr bwMode="gray">
          <a:xfrm flipH="1" flipV="1">
            <a:off x="1880316" y="3936050"/>
            <a:ext cx="908786" cy="291848"/>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0BD09E37-304E-C23D-4BF7-11A887574B75}"/>
              </a:ext>
            </a:extLst>
          </p:cNvPr>
          <p:cNvCxnSpPr>
            <a:cxnSpLocks/>
          </p:cNvCxnSpPr>
          <p:nvPr/>
        </p:nvCxnSpPr>
        <p:spPr bwMode="gray">
          <a:xfrm flipH="1" flipV="1">
            <a:off x="4506747" y="4357519"/>
            <a:ext cx="664489" cy="860679"/>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9B8020E6-D367-158F-8C57-B92FEE2FA136}"/>
              </a:ext>
            </a:extLst>
          </p:cNvPr>
          <p:cNvSpPr txBox="1"/>
          <p:nvPr/>
        </p:nvSpPr>
        <p:spPr bwMode="gray">
          <a:xfrm>
            <a:off x="8842427" y="2961885"/>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Waste management and circular integration</a:t>
            </a:r>
          </a:p>
        </p:txBody>
      </p:sp>
    </p:spTree>
    <p:extLst>
      <p:ext uri="{BB962C8B-B14F-4D97-AF65-F5344CB8AC3E}">
        <p14:creationId xmlns:p14="http://schemas.microsoft.com/office/powerpoint/2010/main" val="253972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169FF-8DBD-BCD0-A136-448CECA2F6E6}"/>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BDB8754-C8E2-5E00-8F76-D62580A9910C}"/>
              </a:ext>
            </a:extLst>
          </p:cNvPr>
          <p:cNvGraphicFramePr>
            <a:graphicFrameLocks/>
          </p:cNvGraphicFramePr>
          <p:nvPr>
            <p:custDataLst>
              <p:tags r:id="rId1"/>
            </p:custDataLst>
            <p:extLst>
              <p:ext uri="{D42A27DB-BD31-4B8C-83A1-F6EECF244321}">
                <p14:modId xmlns:p14="http://schemas.microsoft.com/office/powerpoint/2010/main" val="25651354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6" imgW="7772400" imgH="10058400" progId="TCLayout.ActiveDocument.1">
                  <p:embed/>
                </p:oleObj>
              </mc:Choice>
              <mc:Fallback>
                <p:oleObj name="think-cell Slide" r:id="rId16" imgW="7772400" imgH="10058400" progId="TCLayout.ActiveDocument.1">
                  <p:embed/>
                  <p:pic>
                    <p:nvPicPr>
                      <p:cNvPr id="4" name="think-cell data - do not delete" hidden="1">
                        <a:extLst>
                          <a:ext uri="{FF2B5EF4-FFF2-40B4-BE49-F238E27FC236}">
                            <a16:creationId xmlns:a16="http://schemas.microsoft.com/office/drawing/2014/main" id="{BBDB8754-C8E2-5E00-8F76-D62580A9910C}"/>
                          </a:ext>
                        </a:extLst>
                      </p:cNvPr>
                      <p:cNvPicPr/>
                      <p:nvPr/>
                    </p:nvPicPr>
                    <p:blipFill>
                      <a:blip r:embed="rId17"/>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BE37972-E25C-03FF-7E9B-A34F6DC303B0}"/>
              </a:ext>
            </a:extLst>
          </p:cNvPr>
          <p:cNvSpPr txBox="1">
            <a:spLocks/>
          </p:cNvSpPr>
          <p:nvPr/>
        </p:nvSpPr>
        <p:spPr>
          <a:xfrm>
            <a:off x="329184" y="528500"/>
            <a:ext cx="11570542" cy="882788"/>
          </a:xfrm>
          <a:prstGeom prst="rect">
            <a:avLst/>
          </a:prstGeom>
        </p:spPr>
        <p:txBody>
          <a:bodyPr vert="horz" lIns="91440" tIns="0" rIns="91440" bIns="45720" rtlCol="0" anchor="t">
            <a:normAutofit fontScale="97500"/>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a:t>Nestlé has made strides in deforestation traceability towards a deforestation-free supply chain across commodities</a:t>
            </a:r>
          </a:p>
        </p:txBody>
      </p:sp>
      <p:sp>
        <p:nvSpPr>
          <p:cNvPr id="2433" name="btfpNotesBox292759">
            <a:extLst>
              <a:ext uri="{FF2B5EF4-FFF2-40B4-BE49-F238E27FC236}">
                <a16:creationId xmlns:a16="http://schemas.microsoft.com/office/drawing/2014/main" id="{B0D042FF-2543-BE7E-C9E5-88026A85146A}"/>
              </a:ext>
            </a:extLst>
          </p:cNvPr>
          <p:cNvSpPr txBox="1"/>
          <p:nvPr>
            <p:custDataLst>
              <p:tags r:id="rId2"/>
            </p:custDataLst>
          </p:nvPr>
        </p:nvSpPr>
        <p:spPr bwMode="gray">
          <a:xfrm>
            <a:off x="329185" y="6542199"/>
            <a:ext cx="835152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Nestle, </a:t>
            </a:r>
            <a:r>
              <a:rPr lang="en-US" sz="800">
                <a:solidFill>
                  <a:srgbClr val="000000"/>
                </a:solidFill>
                <a:hlinkClick r:id="rId18"/>
              </a:rPr>
              <a:t>Deforestation-free supply chains</a:t>
            </a:r>
            <a:r>
              <a:rPr lang="en-US" sz="800">
                <a:solidFill>
                  <a:srgbClr val="000000"/>
                </a:solidFill>
              </a:rPr>
              <a:t>, (2024); Yahoo Finance, </a:t>
            </a:r>
            <a:r>
              <a:rPr lang="en-US" sz="800">
                <a:solidFill>
                  <a:srgbClr val="000000"/>
                </a:solidFill>
                <a:hlinkClick r:id="rId19"/>
              </a:rPr>
              <a:t>Nestlé S.A</a:t>
            </a:r>
            <a:r>
              <a:rPr lang="en-US" sz="800">
                <a:solidFill>
                  <a:srgbClr val="000000"/>
                </a:solidFill>
              </a:rPr>
              <a:t>., (2025); WRI, </a:t>
            </a:r>
            <a:r>
              <a:rPr lang="en-US" sz="800">
                <a:solidFill>
                  <a:srgbClr val="000000"/>
                </a:solidFill>
                <a:hlinkClick r:id="rId20"/>
              </a:rPr>
              <a:t>Traceability and transparency in supply chains</a:t>
            </a:r>
            <a:r>
              <a:rPr lang="en-US" sz="800">
                <a:solidFill>
                  <a:srgbClr val="000000"/>
                </a:solidFill>
              </a:rPr>
              <a:t>, (2023)</a:t>
            </a:r>
          </a:p>
          <a:p>
            <a:r>
              <a:rPr lang="en-US" sz="800">
                <a:solidFill>
                  <a:srgbClr val="000000"/>
                </a:solidFill>
              </a:rPr>
              <a:t>Credit:</a:t>
            </a:r>
            <a:r>
              <a:rPr lang="en-US" sz="800">
                <a:latin typeface="Arial"/>
                <a:cs typeface="Arial"/>
              </a:rPr>
              <a:t>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Behar, Isabel </a:t>
            </a:r>
            <a:r>
              <a:rPr lang="en-US" sz="800" err="1">
                <a:latin typeface="Arial"/>
                <a:cs typeface="Arial"/>
              </a:rPr>
              <a:t>Hoyos</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1"/>
              </a:rPr>
              <a:t>Gernot Wagner</a:t>
            </a:r>
            <a:r>
              <a:rPr lang="en-US" sz="800"/>
              <a:t>. </a:t>
            </a:r>
            <a:r>
              <a:rPr lang="en-US" sz="800">
                <a:hlinkClick r:id="rId22"/>
              </a:rPr>
              <a:t>Share with attribution</a:t>
            </a:r>
            <a:r>
              <a:rPr lang="en-US" sz="800"/>
              <a:t>: </a:t>
            </a:r>
            <a:r>
              <a:rPr lang="en-US" sz="800" err="1"/>
              <a:t>Sayn</a:t>
            </a:r>
            <a:r>
              <a:rPr lang="en-US" sz="800"/>
              <a:t>-Wittgenstein </a:t>
            </a:r>
            <a:r>
              <a:rPr lang="en-US" sz="800" i="1"/>
              <a:t>et al., </a:t>
            </a:r>
            <a:r>
              <a:rPr lang="en-US" sz="800"/>
              <a:t>"</a:t>
            </a:r>
            <a:r>
              <a:rPr lang="en-US" sz="800">
                <a:hlinkClick r:id="rId23"/>
              </a:rPr>
              <a:t>Reconsidering Proteins</a:t>
            </a:r>
            <a:r>
              <a:rPr lang="en-US" sz="800"/>
              <a:t>" (6 October 2025).</a:t>
            </a:r>
            <a:endParaRPr lang="en-US" sz="800">
              <a:solidFill>
                <a:srgbClr val="000000"/>
              </a:solidFill>
            </a:endParaRPr>
          </a:p>
        </p:txBody>
      </p:sp>
      <p:sp>
        <p:nvSpPr>
          <p:cNvPr id="3" name="Pentagon 61">
            <a:extLst>
              <a:ext uri="{FF2B5EF4-FFF2-40B4-BE49-F238E27FC236}">
                <a16:creationId xmlns:a16="http://schemas.microsoft.com/office/drawing/2014/main" id="{DBDE0242-97FE-2228-28EF-84D2E99DE165}"/>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73" name="Chevron 2">
            <a:extLst>
              <a:ext uri="{FF2B5EF4-FFF2-40B4-BE49-F238E27FC236}">
                <a16:creationId xmlns:a16="http://schemas.microsoft.com/office/drawing/2014/main" id="{5FF9B750-F1D0-F910-B2A5-5FF5D4D04715}"/>
              </a:ext>
            </a:extLst>
          </p:cNvPr>
          <p:cNvSpPr/>
          <p:nvPr/>
        </p:nvSpPr>
        <p:spPr bwMode="gray">
          <a:xfrm>
            <a:off x="1964633" y="25336"/>
            <a:ext cx="3336571"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Sustainable Pastured Livestock</a:t>
            </a:r>
          </a:p>
        </p:txBody>
      </p:sp>
      <p:sp>
        <p:nvSpPr>
          <p:cNvPr id="2" name="Chevron 1">
            <a:extLst>
              <a:ext uri="{FF2B5EF4-FFF2-40B4-BE49-F238E27FC236}">
                <a16:creationId xmlns:a16="http://schemas.microsoft.com/office/drawing/2014/main" id="{5FC8290C-F221-AA9D-49AC-B9F1A2120AE8}"/>
              </a:ext>
            </a:extLst>
          </p:cNvPr>
          <p:cNvSpPr/>
          <p:nvPr/>
        </p:nvSpPr>
        <p:spPr bwMode="gray">
          <a:xfrm>
            <a:off x="5257800" y="24662"/>
            <a:ext cx="2743200" cy="356616"/>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Nestle</a:t>
            </a:r>
          </a:p>
        </p:txBody>
      </p:sp>
      <p:graphicFrame>
        <p:nvGraphicFramePr>
          <p:cNvPr id="6" name="Table 5">
            <a:extLst>
              <a:ext uri="{FF2B5EF4-FFF2-40B4-BE49-F238E27FC236}">
                <a16:creationId xmlns:a16="http://schemas.microsoft.com/office/drawing/2014/main" id="{470D05C2-6894-4435-1D9B-E36D00567378}"/>
              </a:ext>
            </a:extLst>
          </p:cNvPr>
          <p:cNvGraphicFramePr>
            <a:graphicFrameLocks noGrp="1"/>
          </p:cNvGraphicFramePr>
          <p:nvPr>
            <p:extLst>
              <p:ext uri="{D42A27DB-BD31-4B8C-83A1-F6EECF244321}">
                <p14:modId xmlns:p14="http://schemas.microsoft.com/office/powerpoint/2010/main" val="180927791"/>
              </p:ext>
            </p:extLst>
          </p:nvPr>
        </p:nvGraphicFramePr>
        <p:xfrm>
          <a:off x="354010" y="1564955"/>
          <a:ext cx="4472168" cy="1061653"/>
        </p:xfrm>
        <a:graphic>
          <a:graphicData uri="http://schemas.openxmlformats.org/drawingml/2006/table">
            <a:tbl>
              <a:tblPr firstRow="1" bandRow="1">
                <a:tableStyleId>{2D5ABB26-0587-4C30-8999-92F81FD0307C}</a:tableStyleId>
              </a:tblPr>
              <a:tblGrid>
                <a:gridCol w="1358014">
                  <a:extLst>
                    <a:ext uri="{9D8B030D-6E8A-4147-A177-3AD203B41FA5}">
                      <a16:colId xmlns:a16="http://schemas.microsoft.com/office/drawing/2014/main" val="1209005246"/>
                    </a:ext>
                  </a:extLst>
                </a:gridCol>
                <a:gridCol w="3114154">
                  <a:extLst>
                    <a:ext uri="{9D8B030D-6E8A-4147-A177-3AD203B41FA5}">
                      <a16:colId xmlns:a16="http://schemas.microsoft.com/office/drawing/2014/main" val="2625873288"/>
                    </a:ext>
                  </a:extLst>
                </a:gridCol>
              </a:tblGrid>
              <a:tr h="235169">
                <a:tc>
                  <a:txBody>
                    <a:bodyPr/>
                    <a:lstStyle/>
                    <a:p>
                      <a:pPr marL="0" indent="0">
                        <a:spcBef>
                          <a:spcPts val="0"/>
                        </a:spcBef>
                        <a:buNone/>
                      </a:pPr>
                      <a:r>
                        <a:rPr lang="en-US" sz="1000" b="1"/>
                        <a:t>Founded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1866 by </a:t>
                      </a:r>
                      <a:r>
                        <a:rPr lang="en-US" sz="1000" b="0" i="0" u="none" strike="noStrike" kern="1200">
                          <a:solidFill>
                            <a:schemeClr val="tx1"/>
                          </a:solidFill>
                          <a:effectLst/>
                          <a:latin typeface="+mn-lt"/>
                          <a:ea typeface="+mn-ea"/>
                          <a:cs typeface="+mn-cs"/>
                        </a:rPr>
                        <a:t>Henri Nestlé</a:t>
                      </a:r>
                      <a:endParaRPr lang="en-US" sz="1000" kern="1200">
                        <a:solidFill>
                          <a:schemeClr val="tx1"/>
                        </a:solidFill>
                        <a:effectLst/>
                        <a:latin typeface="Arial" panose="020B0604020202020204" pitchFamily="34" charset="0"/>
                        <a:ea typeface="+mn-ea"/>
                        <a:cs typeface="Arial" panose="020B0604020202020204" pitchFamily="34"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05013">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Headquarters</a:t>
                      </a:r>
                    </a:p>
                    <a:p>
                      <a:pPr marL="0" marR="0" lvl="0" indent="0" algn="l">
                        <a:lnSpc>
                          <a:spcPct val="100000"/>
                        </a:lnSpc>
                        <a:spcBef>
                          <a:spcPts val="0"/>
                        </a:spcBef>
                        <a:spcAft>
                          <a:spcPts val="0"/>
                        </a:spcAft>
                        <a:buNone/>
                      </a:pPr>
                      <a:endParaRPr lang="en-US" sz="1000" b="1"/>
                    </a:p>
                  </a:txBody>
                  <a:tcPr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Vevey, Switzerland</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391948">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Revenue</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$91.72 million (2024)</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bl>
          </a:graphicData>
        </a:graphic>
      </p:graphicFrame>
      <p:graphicFrame>
        <p:nvGraphicFramePr>
          <p:cNvPr id="47" name="Chart 46">
            <a:extLst>
              <a:ext uri="{FF2B5EF4-FFF2-40B4-BE49-F238E27FC236}">
                <a16:creationId xmlns:a16="http://schemas.microsoft.com/office/drawing/2014/main" id="{339D13FE-89D2-CE98-FF6D-063B06C4F8A4}"/>
              </a:ext>
            </a:extLst>
          </p:cNvPr>
          <p:cNvGraphicFramePr/>
          <p:nvPr>
            <p:custDataLst>
              <p:tags r:id="rId3"/>
            </p:custDataLst>
            <p:extLst>
              <p:ext uri="{D42A27DB-BD31-4B8C-83A1-F6EECF244321}">
                <p14:modId xmlns:p14="http://schemas.microsoft.com/office/powerpoint/2010/main" val="4098279289"/>
              </p:ext>
            </p:extLst>
          </p:nvPr>
        </p:nvGraphicFramePr>
        <p:xfrm>
          <a:off x="206375" y="3354388"/>
          <a:ext cx="2414588" cy="2865437"/>
        </p:xfrm>
        <a:graphic>
          <a:graphicData uri="http://schemas.openxmlformats.org/drawingml/2006/chart">
            <c:chart xmlns:c="http://schemas.openxmlformats.org/drawingml/2006/chart" xmlns:r="http://schemas.openxmlformats.org/officeDocument/2006/relationships" r:id="rId24"/>
          </a:graphicData>
        </a:graphic>
      </p:graphicFrame>
      <p:sp>
        <p:nvSpPr>
          <p:cNvPr id="36" name="Rectangle 35">
            <a:extLst>
              <a:ext uri="{FF2B5EF4-FFF2-40B4-BE49-F238E27FC236}">
                <a16:creationId xmlns:a16="http://schemas.microsoft.com/office/drawing/2014/main" id="{E43D2BD5-6C4B-C3A1-2DCC-CB9780590FE5}"/>
              </a:ext>
            </a:extLst>
          </p:cNvPr>
          <p:cNvSpPr/>
          <p:nvPr>
            <p:custDataLst>
              <p:tags r:id="rId4"/>
            </p:custDataLst>
          </p:nvPr>
        </p:nvSpPr>
        <p:spPr bwMode="auto">
          <a:xfrm>
            <a:off x="2655888" y="3371850"/>
            <a:ext cx="142875" cy="106363"/>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37" name="Rectangle 36">
            <a:extLst>
              <a:ext uri="{FF2B5EF4-FFF2-40B4-BE49-F238E27FC236}">
                <a16:creationId xmlns:a16="http://schemas.microsoft.com/office/drawing/2014/main" id="{6B96B055-2881-2DA1-1BE1-346A5D50550D}"/>
              </a:ext>
            </a:extLst>
          </p:cNvPr>
          <p:cNvSpPr/>
          <p:nvPr>
            <p:custDataLst>
              <p:tags r:id="rId5"/>
            </p:custDataLst>
          </p:nvPr>
        </p:nvSpPr>
        <p:spPr bwMode="auto">
          <a:xfrm>
            <a:off x="2655888" y="3544888"/>
            <a:ext cx="142875" cy="106363"/>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38" name="Rectangle 37">
            <a:extLst>
              <a:ext uri="{FF2B5EF4-FFF2-40B4-BE49-F238E27FC236}">
                <a16:creationId xmlns:a16="http://schemas.microsoft.com/office/drawing/2014/main" id="{2D1D2166-F710-B7B8-B0AC-9BD4A41AA9F4}"/>
              </a:ext>
            </a:extLst>
          </p:cNvPr>
          <p:cNvSpPr/>
          <p:nvPr>
            <p:custDataLst>
              <p:tags r:id="rId6"/>
            </p:custDataLst>
          </p:nvPr>
        </p:nvSpPr>
        <p:spPr bwMode="auto">
          <a:xfrm>
            <a:off x="2655888" y="3717925"/>
            <a:ext cx="142875" cy="106363"/>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39" name="Rectangle 38">
            <a:extLst>
              <a:ext uri="{FF2B5EF4-FFF2-40B4-BE49-F238E27FC236}">
                <a16:creationId xmlns:a16="http://schemas.microsoft.com/office/drawing/2014/main" id="{2F9141F4-925C-A3AB-2DA2-60DCBECF34A7}"/>
              </a:ext>
            </a:extLst>
          </p:cNvPr>
          <p:cNvSpPr/>
          <p:nvPr>
            <p:custDataLst>
              <p:tags r:id="rId7"/>
            </p:custDataLst>
          </p:nvPr>
        </p:nvSpPr>
        <p:spPr bwMode="auto">
          <a:xfrm>
            <a:off x="2655888" y="3890963"/>
            <a:ext cx="142875" cy="106363"/>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13" name="Text Placeholder 10">
            <a:extLst>
              <a:ext uri="{FF2B5EF4-FFF2-40B4-BE49-F238E27FC236}">
                <a16:creationId xmlns:a16="http://schemas.microsoft.com/office/drawing/2014/main" id="{3312A6D2-2E41-DFCE-28DD-EE119FF45363}"/>
              </a:ext>
            </a:extLst>
          </p:cNvPr>
          <p:cNvSpPr txBox="1">
            <a:spLocks/>
          </p:cNvSpPr>
          <p:nvPr>
            <p:custDataLst>
              <p:tags r:id="rId8"/>
            </p:custDataLst>
          </p:nvPr>
        </p:nvSpPr>
        <p:spPr bwMode="auto">
          <a:xfrm>
            <a:off x="2849563" y="3367088"/>
            <a:ext cx="368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24A8DDA-F255-40A9-9D20-E1A4FBCD3B56}" type="datetime'U''''n''''''''''''k''o''''''''''w''''''''''''n'">
              <a:rPr lang="en-GB" altLang="en-US" sz="800" smtClean="0"/>
              <a:pPr marL="0" indent="0">
                <a:spcBef>
                  <a:spcPct val="0"/>
                </a:spcBef>
                <a:spcAft>
                  <a:spcPct val="0"/>
                </a:spcAft>
                <a:buNone/>
              </a:pPr>
              <a:t>Unkown</a:t>
            </a:fld>
            <a:endParaRPr lang="en-GB" sz="800"/>
          </a:p>
        </p:txBody>
      </p:sp>
      <p:sp>
        <p:nvSpPr>
          <p:cNvPr id="14" name="Text Placeholder 10">
            <a:extLst>
              <a:ext uri="{FF2B5EF4-FFF2-40B4-BE49-F238E27FC236}">
                <a16:creationId xmlns:a16="http://schemas.microsoft.com/office/drawing/2014/main" id="{6C4F6448-A632-5508-55B6-6C215A35BE53}"/>
              </a:ext>
            </a:extLst>
          </p:cNvPr>
          <p:cNvSpPr txBox="1">
            <a:spLocks/>
          </p:cNvSpPr>
          <p:nvPr>
            <p:custDataLst>
              <p:tags r:id="rId9"/>
            </p:custDataLst>
          </p:nvPr>
        </p:nvSpPr>
        <p:spPr bwMode="auto">
          <a:xfrm>
            <a:off x="2849563" y="3540125"/>
            <a:ext cx="10271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86F4C63-00E6-43A4-9A2D-0E6C2619FF05}" type="datetime'''As''s''''''es''s''ed'''' f''''''ro''m ''''t''he s''''''ky'">
              <a:rPr lang="en-GB" altLang="en-US" sz="800" smtClean="0"/>
              <a:pPr marL="0" indent="0">
                <a:spcBef>
                  <a:spcPct val="0"/>
                </a:spcBef>
                <a:spcAft>
                  <a:spcPct val="0"/>
                </a:spcAft>
                <a:buNone/>
              </a:pPr>
              <a:t>Assessed from the sky</a:t>
            </a:fld>
            <a:endParaRPr lang="en-GB" sz="800"/>
          </a:p>
        </p:txBody>
      </p:sp>
      <p:sp>
        <p:nvSpPr>
          <p:cNvPr id="15" name="Text Placeholder 10">
            <a:extLst>
              <a:ext uri="{FF2B5EF4-FFF2-40B4-BE49-F238E27FC236}">
                <a16:creationId xmlns:a16="http://schemas.microsoft.com/office/drawing/2014/main" id="{5A17367F-EF66-0870-6324-822C32AAD914}"/>
              </a:ext>
            </a:extLst>
          </p:cNvPr>
          <p:cNvSpPr txBox="1">
            <a:spLocks/>
          </p:cNvSpPr>
          <p:nvPr>
            <p:custDataLst>
              <p:tags r:id="rId10"/>
            </p:custDataLst>
          </p:nvPr>
        </p:nvSpPr>
        <p:spPr bwMode="auto">
          <a:xfrm>
            <a:off x="2849563" y="3713163"/>
            <a:ext cx="11938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AEC772A-B9AC-46D2-A5D1-66F5C412BA7E}" type="datetime'A''''sse''s''s''''ed'' ''''f''rom t''''''h''e'''' g''''round'">
              <a:rPr lang="en-GB" altLang="en-US" sz="800" smtClean="0"/>
              <a:pPr marL="0" indent="0">
                <a:spcBef>
                  <a:spcPct val="0"/>
                </a:spcBef>
                <a:spcAft>
                  <a:spcPct val="0"/>
                </a:spcAft>
                <a:buNone/>
              </a:pPr>
              <a:t>Assessed from the ground</a:t>
            </a:fld>
            <a:endParaRPr lang="en-GB" sz="800"/>
          </a:p>
        </p:txBody>
      </p:sp>
      <p:sp>
        <p:nvSpPr>
          <p:cNvPr id="29" name="Text Placeholder 10">
            <a:extLst>
              <a:ext uri="{FF2B5EF4-FFF2-40B4-BE49-F238E27FC236}">
                <a16:creationId xmlns:a16="http://schemas.microsoft.com/office/drawing/2014/main" id="{3A01C1BC-7CF7-7E64-1641-8E7B51B6F2F9}"/>
              </a:ext>
            </a:extLst>
          </p:cNvPr>
          <p:cNvSpPr txBox="1">
            <a:spLocks/>
          </p:cNvSpPr>
          <p:nvPr>
            <p:custDataLst>
              <p:tags r:id="rId11"/>
            </p:custDataLst>
          </p:nvPr>
        </p:nvSpPr>
        <p:spPr bwMode="auto">
          <a:xfrm>
            <a:off x="2849563" y="3886200"/>
            <a:ext cx="2065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8E65758-78B7-435A-8095-4E30BBF74ACF}" type="datetime'Traceable to n''on-very-hig''h-deforestation-risk &#10;''origins'">
              <a:rPr lang="en-GB" altLang="en-US" sz="800" smtClean="0"/>
              <a:pPr/>
              <a:t>Traceable to non-very-high-deforestation-risk 
origins</a:t>
            </a:fld>
            <a:endParaRPr lang="en-GB" sz="800"/>
          </a:p>
        </p:txBody>
      </p:sp>
      <p:graphicFrame>
        <p:nvGraphicFramePr>
          <p:cNvPr id="41" name="Chart 40"/>
          <p:cNvGraphicFramePr/>
          <p:nvPr>
            <p:custDataLst>
              <p:tags r:id="rId12"/>
            </p:custDataLst>
            <p:extLst>
              <p:ext uri="{D42A27DB-BD31-4B8C-83A1-F6EECF244321}">
                <p14:modId xmlns:p14="http://schemas.microsoft.com/office/powerpoint/2010/main" val="3608022857"/>
              </p:ext>
            </p:extLst>
          </p:nvPr>
        </p:nvGraphicFramePr>
        <p:xfrm>
          <a:off x="2908300" y="4064000"/>
          <a:ext cx="1762125" cy="1762125"/>
        </p:xfrm>
        <a:graphic>
          <a:graphicData uri="http://schemas.openxmlformats.org/drawingml/2006/chart">
            <c:chart xmlns:c="http://schemas.openxmlformats.org/drawingml/2006/chart" xmlns:r="http://schemas.openxmlformats.org/officeDocument/2006/relationships" r:id="rId25"/>
          </a:graphicData>
        </a:graphic>
      </p:graphicFrame>
      <p:sp>
        <p:nvSpPr>
          <p:cNvPr id="1795" name="Text Placeholder 10">
            <a:extLst>
              <a:ext uri="{FF2B5EF4-FFF2-40B4-BE49-F238E27FC236}">
                <a16:creationId xmlns:a16="http://schemas.microsoft.com/office/drawing/2014/main" id="{EFF94B32-8AE7-D704-EE66-70D3B6ACDD78}"/>
              </a:ext>
            </a:extLst>
          </p:cNvPr>
          <p:cNvSpPr txBox="1">
            <a:spLocks/>
          </p:cNvSpPr>
          <p:nvPr>
            <p:custDataLst>
              <p:tags r:id="rId13"/>
            </p:custDataLst>
          </p:nvPr>
        </p:nvSpPr>
        <p:spPr bwMode="gray">
          <a:xfrm>
            <a:off x="3644900" y="5597525"/>
            <a:ext cx="2905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096F4C8-608C-4614-8C9C-124EAA72CE63}" type="datetime'''''''''''''''1''''0''''''0''''''''''''''''''''%'''''''''''''">
              <a:rPr lang="en-GB" altLang="en-US" sz="800" smtClean="0">
                <a:solidFill>
                  <a:schemeClr val="bg1"/>
                </a:solidFill>
              </a:rPr>
              <a:pPr marL="0" indent="0" algn="ctr">
                <a:spcBef>
                  <a:spcPct val="0"/>
                </a:spcBef>
                <a:spcAft>
                  <a:spcPct val="0"/>
                </a:spcAft>
                <a:buNone/>
              </a:pPr>
              <a:t>100%</a:t>
            </a:fld>
            <a:endParaRPr lang="en-GB" sz="800">
              <a:solidFill>
                <a:schemeClr val="bg1"/>
              </a:solidFill>
            </a:endParaRPr>
          </a:p>
        </p:txBody>
      </p:sp>
      <p:sp>
        <p:nvSpPr>
          <p:cNvPr id="1819" name="TextBox 1818">
            <a:extLst>
              <a:ext uri="{FF2B5EF4-FFF2-40B4-BE49-F238E27FC236}">
                <a16:creationId xmlns:a16="http://schemas.microsoft.com/office/drawing/2014/main" id="{5E60730D-42E7-706A-2823-21E2BF2654BE}"/>
              </a:ext>
            </a:extLst>
          </p:cNvPr>
          <p:cNvSpPr txBox="1"/>
          <p:nvPr/>
        </p:nvSpPr>
        <p:spPr bwMode="gray">
          <a:xfrm>
            <a:off x="257176" y="2766209"/>
            <a:ext cx="2281722" cy="523220"/>
          </a:xfrm>
          <a:prstGeom prst="rect">
            <a:avLst/>
          </a:prstGeom>
          <a:noFill/>
        </p:spPr>
        <p:txBody>
          <a:bodyPr wrap="square">
            <a:spAutoFit/>
          </a:bodyPr>
          <a:lstStyle/>
          <a:p>
            <a:pPr marL="0" indent="0">
              <a:spcBef>
                <a:spcPct val="0"/>
              </a:spcBef>
              <a:spcAft>
                <a:spcPct val="0"/>
              </a:spcAft>
              <a:buNone/>
            </a:pPr>
            <a:r>
              <a:rPr lang="en-US" altLang="en-US" sz="1200" b="1"/>
              <a:t>Nestlé primary supply chain</a:t>
            </a:r>
          </a:p>
          <a:p>
            <a:pPr marL="0" indent="0">
              <a:spcBef>
                <a:spcPct val="0"/>
              </a:spcBef>
              <a:spcAft>
                <a:spcPct val="0"/>
              </a:spcAft>
              <a:buNone/>
            </a:pPr>
            <a:r>
              <a:rPr lang="en-US" sz="800" b="1"/>
              <a:t>(</a:t>
            </a:r>
            <a:r>
              <a:rPr lang="en-US" sz="800" b="1" i="0">
                <a:effectLst/>
              </a:rPr>
              <a:t>coffee, cocoa, meat, palm oil, pulp and paper, soy and sugar)</a:t>
            </a:r>
            <a:endParaRPr lang="en-US" sz="800" b="1"/>
          </a:p>
        </p:txBody>
      </p:sp>
      <p:sp>
        <p:nvSpPr>
          <p:cNvPr id="1823" name="TextBox 1822">
            <a:extLst>
              <a:ext uri="{FF2B5EF4-FFF2-40B4-BE49-F238E27FC236}">
                <a16:creationId xmlns:a16="http://schemas.microsoft.com/office/drawing/2014/main" id="{01F6FA33-1CB8-13C0-5CB5-F2A0860BA377}"/>
              </a:ext>
            </a:extLst>
          </p:cNvPr>
          <p:cNvSpPr txBox="1"/>
          <p:nvPr/>
        </p:nvSpPr>
        <p:spPr bwMode="gray">
          <a:xfrm>
            <a:off x="2761940" y="2889319"/>
            <a:ext cx="2054844" cy="276999"/>
          </a:xfrm>
          <a:prstGeom prst="rect">
            <a:avLst/>
          </a:prstGeom>
          <a:noFill/>
        </p:spPr>
        <p:txBody>
          <a:bodyPr wrap="square">
            <a:spAutoFit/>
          </a:bodyPr>
          <a:lstStyle/>
          <a:p>
            <a:pPr marL="0" indent="0">
              <a:spcBef>
                <a:spcPct val="0"/>
              </a:spcBef>
              <a:spcAft>
                <a:spcPct val="0"/>
              </a:spcAft>
              <a:buNone/>
            </a:pPr>
            <a:r>
              <a:rPr lang="en-US" altLang="en-US" sz="1200" b="1"/>
              <a:t>Nestlé meat supply chain</a:t>
            </a:r>
          </a:p>
        </p:txBody>
      </p:sp>
      <p:cxnSp>
        <p:nvCxnSpPr>
          <p:cNvPr id="1826" name="Straight Connector 1825">
            <a:extLst>
              <a:ext uri="{FF2B5EF4-FFF2-40B4-BE49-F238E27FC236}">
                <a16:creationId xmlns:a16="http://schemas.microsoft.com/office/drawing/2014/main" id="{6A463B23-3066-D80D-00D0-96795BEAB3AF}"/>
              </a:ext>
            </a:extLst>
          </p:cNvPr>
          <p:cNvCxnSpPr>
            <a:cxnSpLocks/>
          </p:cNvCxnSpPr>
          <p:nvPr/>
        </p:nvCxnSpPr>
        <p:spPr bwMode="gray">
          <a:xfrm>
            <a:off x="257176" y="3247161"/>
            <a:ext cx="2222809"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828" name="Straight Connector 1827">
            <a:extLst>
              <a:ext uri="{FF2B5EF4-FFF2-40B4-BE49-F238E27FC236}">
                <a16:creationId xmlns:a16="http://schemas.microsoft.com/office/drawing/2014/main" id="{20F07480-9E10-38C9-4BBE-B1F90CA8813C}"/>
              </a:ext>
            </a:extLst>
          </p:cNvPr>
          <p:cNvCxnSpPr>
            <a:cxnSpLocks/>
          </p:cNvCxnSpPr>
          <p:nvPr/>
        </p:nvCxnSpPr>
        <p:spPr bwMode="gray">
          <a:xfrm>
            <a:off x="2860864" y="3247161"/>
            <a:ext cx="185699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832" name="Table 1831">
            <a:extLst>
              <a:ext uri="{FF2B5EF4-FFF2-40B4-BE49-F238E27FC236}">
                <a16:creationId xmlns:a16="http://schemas.microsoft.com/office/drawing/2014/main" id="{DD2C6CE0-4DED-B62D-D4BF-DEEA2587CC67}"/>
              </a:ext>
            </a:extLst>
          </p:cNvPr>
          <p:cNvGraphicFramePr>
            <a:graphicFrameLocks noGrp="1"/>
          </p:cNvGraphicFramePr>
          <p:nvPr>
            <p:extLst>
              <p:ext uri="{D42A27DB-BD31-4B8C-83A1-F6EECF244321}">
                <p14:modId xmlns:p14="http://schemas.microsoft.com/office/powerpoint/2010/main" val="1455640095"/>
              </p:ext>
            </p:extLst>
          </p:nvPr>
        </p:nvGraphicFramePr>
        <p:xfrm>
          <a:off x="5100212" y="1564955"/>
          <a:ext cx="6848475" cy="4624420"/>
        </p:xfrm>
        <a:graphic>
          <a:graphicData uri="http://schemas.openxmlformats.org/drawingml/2006/table">
            <a:tbl>
              <a:tblPr firstRow="1" bandRow="1">
                <a:tableStyleId>{2D5ABB26-0587-4C30-8999-92F81FD0307C}</a:tableStyleId>
              </a:tblPr>
              <a:tblGrid>
                <a:gridCol w="1570286">
                  <a:extLst>
                    <a:ext uri="{9D8B030D-6E8A-4147-A177-3AD203B41FA5}">
                      <a16:colId xmlns:a16="http://schemas.microsoft.com/office/drawing/2014/main" val="1209005246"/>
                    </a:ext>
                  </a:extLst>
                </a:gridCol>
                <a:gridCol w="5278189">
                  <a:extLst>
                    <a:ext uri="{9D8B030D-6E8A-4147-A177-3AD203B41FA5}">
                      <a16:colId xmlns:a16="http://schemas.microsoft.com/office/drawing/2014/main" val="2625873288"/>
                    </a:ext>
                  </a:extLst>
                </a:gridCol>
              </a:tblGrid>
              <a:tr h="1009435">
                <a:tc>
                  <a:txBody>
                    <a:bodyPr/>
                    <a:lstStyle/>
                    <a:p>
                      <a:pPr marL="0" indent="0">
                        <a:spcBef>
                          <a:spcPts val="0"/>
                        </a:spcBef>
                        <a:buNone/>
                      </a:pPr>
                      <a:r>
                        <a:rPr lang="en-US" sz="1000" b="1"/>
                        <a:t>Climate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1" i="0" u="none" strike="noStrike" noProof="0">
                          <a:latin typeface="+mn-lt"/>
                        </a:rPr>
                        <a:t>~90% of primary supply chain </a:t>
                      </a:r>
                      <a:r>
                        <a:rPr lang="en-US" sz="1000" b="0" i="0" u="none" strike="noStrike" noProof="0">
                          <a:latin typeface="+mn-lt"/>
                        </a:rPr>
                        <a:t>assessed as “deforestation free”</a:t>
                      </a:r>
                    </a:p>
                    <a:p>
                      <a:pPr marL="355600" lvl="1" indent="-177800" algn="l">
                        <a:lnSpc>
                          <a:spcPct val="100000"/>
                        </a:lnSpc>
                        <a:spcBef>
                          <a:spcPts val="0"/>
                        </a:spcBef>
                        <a:spcAft>
                          <a:spcPts val="0"/>
                        </a:spcAft>
                        <a:buFont typeface="Arial"/>
                        <a:buChar char="•"/>
                      </a:pPr>
                      <a:r>
                        <a:rPr lang="en-US" sz="1000" b="0" i="0">
                          <a:solidFill>
                            <a:schemeClr val="tx1"/>
                          </a:solidFill>
                          <a:effectLst/>
                          <a:latin typeface="+mn-lt"/>
                        </a:rPr>
                        <a:t>Raw materials are confirmed as deforestation-free when either they</a:t>
                      </a:r>
                      <a:r>
                        <a:rPr lang="en-US" sz="1000" b="1" i="0">
                          <a:solidFill>
                            <a:schemeClr val="tx1"/>
                          </a:solidFill>
                          <a:effectLst/>
                          <a:latin typeface="+mn-lt"/>
                        </a:rPr>
                        <a:t> can be traced to low-risk origins or have been assessed as deforestation-free</a:t>
                      </a:r>
                      <a:r>
                        <a:rPr lang="en-US" sz="1000" b="0" i="0">
                          <a:solidFill>
                            <a:schemeClr val="tx1"/>
                          </a:solidFill>
                          <a:effectLst/>
                          <a:latin typeface="+mn-lt"/>
                        </a:rPr>
                        <a:t> either from the sky or from the ground”</a:t>
                      </a:r>
                    </a:p>
                    <a:p>
                      <a:pPr marL="177800" lvl="0" indent="-177800" algn="l">
                        <a:lnSpc>
                          <a:spcPct val="100000"/>
                        </a:lnSpc>
                        <a:spcBef>
                          <a:spcPts val="0"/>
                        </a:spcBef>
                        <a:spcAft>
                          <a:spcPts val="0"/>
                        </a:spcAft>
                        <a:buFont typeface="Arial"/>
                        <a:buChar char="•"/>
                      </a:pPr>
                      <a:r>
                        <a:rPr lang="en-US" sz="1000" b="0" i="0" u="none" strike="noStrike" noProof="0">
                          <a:solidFill>
                            <a:schemeClr val="tx1"/>
                          </a:solidFill>
                          <a:effectLst/>
                          <a:latin typeface="+mn-lt"/>
                        </a:rPr>
                        <a:t>Avoid sourcing raw materials from high-stock carbon forests, converted ecosystems (such as wetlands, savannas, or peatlands), UNESCO world heritage sites, etc. </a:t>
                      </a:r>
                      <a:endParaRPr lang="en-US" sz="1000" b="0" i="0" u="none" strike="noStrike" noProof="0">
                        <a:solidFill>
                          <a:schemeClr val="tx1"/>
                        </a:solidFill>
                        <a:latin typeface="+mn-lt"/>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832610">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Risk Assessment Tools</a:t>
                      </a:r>
                    </a:p>
                    <a:p>
                      <a:pPr marL="0" marR="0" lvl="0" indent="0" algn="l">
                        <a:lnSpc>
                          <a:spcPct val="100000"/>
                        </a:lnSpc>
                        <a:spcBef>
                          <a:spcPts val="0"/>
                        </a:spcBef>
                        <a:spcAft>
                          <a:spcPts val="0"/>
                        </a:spcAft>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Supply chain mapping</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Desktop-based risk assessment</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On-the-ground assessment</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Satellite monitoring</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832610">
                <a:tc>
                  <a:txBody>
                    <a:bodyPr/>
                    <a:lstStyle/>
                    <a:p>
                      <a:pPr marL="0" marR="0" lvl="0" indent="0" algn="l">
                        <a:lnSpc>
                          <a:spcPct val="100000"/>
                        </a:lnSpc>
                        <a:spcBef>
                          <a:spcPts val="0"/>
                        </a:spcBef>
                        <a:spcAft>
                          <a:spcPts val="0"/>
                        </a:spcAft>
                        <a:buNone/>
                      </a:pPr>
                      <a:r>
                        <a:rPr lang="en-US" sz="1000" b="1"/>
                        <a:t>Risk Mitigation Tools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Supplier engagement</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Landscaping projects</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Smallholder farmer initiatives</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Industry collaboration</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59752082"/>
                  </a:ext>
                </a:extLst>
              </a:tr>
              <a:tr h="1893561">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Levers and Opportunities</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mn-lt"/>
                        </a:rPr>
                        <a:t>Policy</a:t>
                      </a:r>
                    </a:p>
                    <a:p>
                      <a:pPr marL="355600" marR="0" lvl="1"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kern="1200">
                          <a:solidFill>
                            <a:schemeClr val="tx1"/>
                          </a:solidFill>
                          <a:effectLst/>
                          <a:latin typeface="+mn-lt"/>
                          <a:ea typeface="+mn-ea"/>
                          <a:cs typeface="+mn-cs"/>
                        </a:rPr>
                        <a:t>Regulation on Deforestation-free Products (</a:t>
                      </a:r>
                      <a:r>
                        <a:rPr lang="en-US" sz="1000" b="1" i="0" u="none" strike="noStrike" kern="1200" noProof="0">
                          <a:solidFill>
                            <a:schemeClr val="tx1"/>
                          </a:solidFill>
                          <a:effectLst/>
                          <a:latin typeface="+mn-lt"/>
                          <a:ea typeface="+mn-ea"/>
                          <a:cs typeface="+mn-cs"/>
                        </a:rPr>
                        <a:t>EUDR</a:t>
                      </a:r>
                      <a:r>
                        <a:rPr lang="en-US" sz="1000" b="0" i="0" u="none" strike="noStrike" kern="1200" noProof="0">
                          <a:solidFill>
                            <a:schemeClr val="tx1"/>
                          </a:solidFill>
                          <a:effectLst/>
                          <a:latin typeface="+mn-lt"/>
                          <a:ea typeface="+mn-ea"/>
                          <a:cs typeface="+mn-cs"/>
                        </a:rPr>
                        <a:t>) in the EU</a:t>
                      </a:r>
                    </a:p>
                    <a:p>
                      <a:pPr marL="355600" marR="0" lvl="1"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kern="1200">
                          <a:solidFill>
                            <a:schemeClr val="tx1"/>
                          </a:solidFill>
                          <a:effectLst/>
                          <a:latin typeface="+mn-lt"/>
                          <a:ea typeface="+mn-ea"/>
                          <a:cs typeface="+mn-cs"/>
                        </a:rPr>
                        <a:t>Task Force on Climate-related Financial Disclosures (</a:t>
                      </a:r>
                      <a:r>
                        <a:rPr lang="en-US" sz="1000" b="1" i="0" u="none" strike="noStrike" kern="1200">
                          <a:solidFill>
                            <a:schemeClr val="tx1"/>
                          </a:solidFill>
                          <a:effectLst/>
                          <a:latin typeface="+mn-lt"/>
                          <a:ea typeface="+mn-ea"/>
                          <a:cs typeface="+mn-cs"/>
                        </a:rPr>
                        <a:t>TCFD</a:t>
                      </a:r>
                      <a:r>
                        <a:rPr lang="en-US" sz="1000" b="0" i="0" u="none" strike="noStrike" kern="1200">
                          <a:solidFill>
                            <a:schemeClr val="tx1"/>
                          </a:solidFill>
                          <a:effectLst/>
                          <a:latin typeface="+mn-lt"/>
                          <a:ea typeface="+mn-ea"/>
                          <a:cs typeface="+mn-cs"/>
                        </a:rPr>
                        <a:t>) in the UK</a:t>
                      </a:r>
                    </a:p>
                    <a:p>
                      <a:pPr marL="355600" marR="0" lvl="1"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kern="1200">
                          <a:solidFill>
                            <a:schemeClr val="tx1"/>
                          </a:solidFill>
                          <a:effectLst/>
                          <a:latin typeface="+mn-lt"/>
                          <a:ea typeface="+mn-ea"/>
                          <a:cs typeface="+mn-cs"/>
                        </a:rPr>
                        <a:t>Controls aligned with </a:t>
                      </a:r>
                      <a:r>
                        <a:rPr lang="en-US" sz="1000" b="1" i="0" u="none" strike="noStrike" kern="1200">
                          <a:solidFill>
                            <a:schemeClr val="tx1"/>
                          </a:solidFill>
                          <a:effectLst/>
                          <a:latin typeface="+mn-lt"/>
                          <a:ea typeface="+mn-ea"/>
                          <a:cs typeface="+mn-cs"/>
                        </a:rPr>
                        <a:t>individual countries’ NDCs</a:t>
                      </a:r>
                    </a:p>
                    <a:p>
                      <a:pPr marL="177800" lvl="0" indent="-177800" algn="l">
                        <a:lnSpc>
                          <a:spcPct val="100000"/>
                        </a:lnSpc>
                        <a:spcBef>
                          <a:spcPts val="0"/>
                        </a:spcBef>
                        <a:spcAft>
                          <a:spcPts val="0"/>
                        </a:spcAft>
                        <a:buFont typeface="Arial"/>
                        <a:buChar char="•"/>
                      </a:pPr>
                      <a:r>
                        <a:rPr lang="en-US" sz="1000" b="0" i="0" u="none" strike="noStrike" noProof="0">
                          <a:latin typeface="+mn-lt"/>
                        </a:rPr>
                        <a:t>Technology</a:t>
                      </a:r>
                    </a:p>
                    <a:p>
                      <a:pPr marL="355600" lvl="1" indent="-177800" algn="l">
                        <a:lnSpc>
                          <a:spcPct val="100000"/>
                        </a:lnSpc>
                        <a:spcBef>
                          <a:spcPts val="0"/>
                        </a:spcBef>
                        <a:spcAft>
                          <a:spcPts val="0"/>
                        </a:spcAft>
                        <a:buFont typeface="Arial"/>
                        <a:buChar char="•"/>
                      </a:pPr>
                      <a:r>
                        <a:rPr lang="en-US" sz="1000" b="0" i="0" u="none" strike="noStrike" noProof="0">
                          <a:latin typeface="+mn-lt"/>
                        </a:rPr>
                        <a:t>Maplecroft</a:t>
                      </a:r>
                    </a:p>
                    <a:p>
                      <a:pPr marL="355600" lvl="1" indent="-177800" algn="l">
                        <a:lnSpc>
                          <a:spcPct val="100000"/>
                        </a:lnSpc>
                        <a:spcBef>
                          <a:spcPts val="0"/>
                        </a:spcBef>
                        <a:spcAft>
                          <a:spcPts val="0"/>
                        </a:spcAft>
                        <a:buFont typeface="Arial"/>
                        <a:buChar char="•"/>
                      </a:pPr>
                      <a:r>
                        <a:rPr lang="en-US" sz="1000" b="0" i="0" u="none" strike="noStrike" noProof="0">
                          <a:latin typeface="+mn-lt"/>
                        </a:rPr>
                        <a:t>Trase</a:t>
                      </a:r>
                    </a:p>
                    <a:p>
                      <a:pPr marL="355600" lvl="1" indent="-177800" algn="l">
                        <a:lnSpc>
                          <a:spcPct val="100000"/>
                        </a:lnSpc>
                        <a:spcBef>
                          <a:spcPts val="0"/>
                        </a:spcBef>
                        <a:spcAft>
                          <a:spcPts val="0"/>
                        </a:spcAft>
                        <a:buFont typeface="Arial"/>
                        <a:buChar char="•"/>
                      </a:pPr>
                      <a:r>
                        <a:rPr lang="en-US" sz="1000" b="0" i="0" u="none" strike="noStrike" noProof="0">
                          <a:latin typeface="+mn-lt"/>
                        </a:rPr>
                        <a:t>Global Forest Watch (GFW) and GFW Pro</a:t>
                      </a:r>
                    </a:p>
                    <a:p>
                      <a:pPr marL="177800" lvl="0" indent="-177800" algn="l">
                        <a:lnSpc>
                          <a:spcPct val="100000"/>
                        </a:lnSpc>
                        <a:spcBef>
                          <a:spcPts val="0"/>
                        </a:spcBef>
                        <a:spcAft>
                          <a:spcPts val="0"/>
                        </a:spcAft>
                        <a:buFont typeface="Arial"/>
                        <a:buChar char="•"/>
                      </a:pPr>
                      <a:r>
                        <a:rPr lang="en-US" sz="1000" b="0" i="0" u="none" strike="noStrike" noProof="0">
                          <a:latin typeface="+mn-lt"/>
                        </a:rPr>
                        <a:t>Industry collaborations and global programs</a:t>
                      </a:r>
                    </a:p>
                    <a:p>
                      <a:pPr marL="355600" lvl="1" indent="-177800" algn="l">
                        <a:lnSpc>
                          <a:spcPct val="100000"/>
                        </a:lnSpc>
                        <a:spcBef>
                          <a:spcPts val="0"/>
                        </a:spcBef>
                        <a:spcAft>
                          <a:spcPts val="0"/>
                        </a:spcAft>
                        <a:buFont typeface="Arial"/>
                        <a:buChar char="•"/>
                      </a:pPr>
                      <a:r>
                        <a:rPr lang="en-US" sz="1000" b="0" i="0" u="none" strike="noStrike" kern="1200">
                          <a:solidFill>
                            <a:schemeClr val="tx1"/>
                          </a:solidFill>
                          <a:effectLst/>
                          <a:latin typeface="+mn-lt"/>
                          <a:ea typeface="+mn-ea"/>
                          <a:cs typeface="+mn-cs"/>
                        </a:rPr>
                        <a:t>Digital Integration of Agricultural Supply Chains Alliance (</a:t>
                      </a:r>
                      <a:r>
                        <a:rPr lang="en-US" sz="1000" b="1" i="0" u="none" strike="noStrike" kern="1200">
                          <a:solidFill>
                            <a:schemeClr val="tx1"/>
                          </a:solidFill>
                          <a:effectLst/>
                          <a:latin typeface="+mn-lt"/>
                          <a:ea typeface="+mn-ea"/>
                          <a:cs typeface="+mn-cs"/>
                        </a:rPr>
                        <a:t>DIASCA</a:t>
                      </a:r>
                      <a:r>
                        <a:rPr lang="en-US" sz="1000" b="0" i="0" u="none" strike="noStrike" kern="1200">
                          <a:solidFill>
                            <a:schemeClr val="tx1"/>
                          </a:solidFill>
                          <a:effectLst/>
                          <a:latin typeface="+mn-lt"/>
                          <a:ea typeface="+mn-ea"/>
                          <a:cs typeface="+mn-cs"/>
                        </a:rPr>
                        <a:t>)</a:t>
                      </a:r>
                    </a:p>
                    <a:p>
                      <a:pPr marL="355600" lvl="1" indent="-177800" algn="l">
                        <a:lnSpc>
                          <a:spcPct val="100000"/>
                        </a:lnSpc>
                        <a:spcBef>
                          <a:spcPts val="0"/>
                        </a:spcBef>
                        <a:spcAft>
                          <a:spcPts val="0"/>
                        </a:spcAft>
                        <a:buFont typeface="Arial"/>
                        <a:buChar char="•"/>
                      </a:pPr>
                      <a:r>
                        <a:rPr lang="en-US" sz="1000"/>
                        <a:t>Consumer Goods Forum (</a:t>
                      </a:r>
                      <a:r>
                        <a:rPr lang="en-US" sz="1000" b="1"/>
                        <a:t>CGF</a:t>
                      </a:r>
                      <a:r>
                        <a:rPr lang="en-US" sz="1000"/>
                        <a:t>) Forest Positive Coalition</a:t>
                      </a:r>
                    </a:p>
                    <a:p>
                      <a:pPr marL="355600" lvl="1" indent="-177800" algn="l">
                        <a:lnSpc>
                          <a:spcPct val="100000"/>
                        </a:lnSpc>
                        <a:spcBef>
                          <a:spcPts val="0"/>
                        </a:spcBef>
                        <a:spcAft>
                          <a:spcPts val="0"/>
                        </a:spcAft>
                        <a:buFont typeface="Arial"/>
                        <a:buChar char="•"/>
                      </a:pPr>
                      <a:r>
                        <a:rPr lang="en-US" sz="1000" b="0" i="0" u="none" strike="noStrike" noProof="0">
                          <a:latin typeface="+mn-lt"/>
                        </a:rPr>
                        <a:t>Reduced Emissions from Deforestation and Forest Degradation (</a:t>
                      </a:r>
                      <a:r>
                        <a:rPr lang="en-US" sz="1000" b="1" i="0" u="none" strike="noStrike" noProof="0">
                          <a:latin typeface="+mn-lt"/>
                        </a:rPr>
                        <a:t>REDD</a:t>
                      </a:r>
                      <a:r>
                        <a:rPr lang="en-US" sz="1000" b="0" i="0" u="none" strike="noStrike" noProof="0">
                          <a:latin typeface="+mn-lt"/>
                        </a:rPr>
                        <a:t>+)</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bl>
          </a:graphicData>
        </a:graphic>
      </p:graphicFrame>
      <p:pic>
        <p:nvPicPr>
          <p:cNvPr id="1028" name="Picture 4" descr="Nestle Logo PNG Transparent &amp; SVG Vector - Freebie Supply">
            <a:extLst>
              <a:ext uri="{FF2B5EF4-FFF2-40B4-BE49-F238E27FC236}">
                <a16:creationId xmlns:a16="http://schemas.microsoft.com/office/drawing/2014/main" id="{92543DE8-A96E-10E3-3E61-74D4CF58260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622281" y="693155"/>
            <a:ext cx="1093469" cy="1093469"/>
          </a:xfrm>
          <a:prstGeom prst="rect">
            <a:avLst/>
          </a:prstGeom>
          <a:noFill/>
          <a:extLst>
            <a:ext uri="{909E8E84-426E-40DD-AFC4-6F175D3DCCD1}">
              <a14:hiddenFill xmlns:a14="http://schemas.microsoft.com/office/drawing/2010/main">
                <a:solidFill>
                  <a:srgbClr val="FFFFFF"/>
                </a:solidFill>
              </a14:hiddenFill>
            </a:ext>
          </a:extLst>
        </p:spPr>
      </p:pic>
      <p:sp>
        <p:nvSpPr>
          <p:cNvPr id="33" name="Right Brace 32">
            <a:extLst>
              <a:ext uri="{FF2B5EF4-FFF2-40B4-BE49-F238E27FC236}">
                <a16:creationId xmlns:a16="http://schemas.microsoft.com/office/drawing/2014/main" id="{B3E5A3D2-4F4D-487E-ED5E-3F5F75E3E20F}"/>
              </a:ext>
            </a:extLst>
          </p:cNvPr>
          <p:cNvSpPr/>
          <p:nvPr/>
        </p:nvSpPr>
        <p:spPr bwMode="gray">
          <a:xfrm>
            <a:off x="2615039" y="4281488"/>
            <a:ext cx="160337" cy="1373724"/>
          </a:xfrm>
          <a:prstGeom prst="rightBrac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599222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2FF1F53-2567-8AC9-0F0D-F49679F46E45}"/>
              </a:ext>
            </a:extLst>
          </p:cNvPr>
          <p:cNvGraphicFramePr>
            <a:graphicFrameLocks/>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0" imgW="7772400" imgH="10058400" progId="TCLayout.ActiveDocument.1">
                  <p:embed/>
                </p:oleObj>
              </mc:Choice>
              <mc:Fallback>
                <p:oleObj name="think-cell Slide" r:id="rId20" imgW="7772400" imgH="10058400" progId="TCLayout.ActiveDocument.1">
                  <p:embed/>
                  <p:pic>
                    <p:nvPicPr>
                      <p:cNvPr id="9" name="think-cell data - do not delete" hidden="1">
                        <a:extLst>
                          <a:ext uri="{FF2B5EF4-FFF2-40B4-BE49-F238E27FC236}">
                            <a16:creationId xmlns:a16="http://schemas.microsoft.com/office/drawing/2014/main" id="{22FF1F53-2567-8AC9-0F0D-F49679F46E45}"/>
                          </a:ext>
                        </a:extLst>
                      </p:cNvPr>
                      <p:cNvPicPr/>
                      <p:nvPr/>
                    </p:nvPicPr>
                    <p:blipFill>
                      <a:blip r:embed="rId21"/>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148353F-C257-9EC4-8FF0-DAE5F3DFA217}"/>
              </a:ext>
            </a:extLst>
          </p:cNvPr>
          <p:cNvSpPr>
            <a:spLocks noGrp="1"/>
          </p:cNvSpPr>
          <p:nvPr>
            <p:ph type="title"/>
          </p:nvPr>
        </p:nvSpPr>
        <p:spPr/>
        <p:txBody>
          <a:bodyPr vert="horz">
            <a:noAutofit/>
          </a:bodyPr>
          <a:lstStyle/>
          <a:p>
            <a:r>
              <a:rPr lang="en-US"/>
              <a:t>Regenerative grazing shows emissions mitigation potential by sequestering soil carbon, but experts warn against limitations </a:t>
            </a:r>
          </a:p>
        </p:txBody>
      </p:sp>
      <p:sp>
        <p:nvSpPr>
          <p:cNvPr id="6" name="TextBox 5">
            <a:extLst>
              <a:ext uri="{FF2B5EF4-FFF2-40B4-BE49-F238E27FC236}">
                <a16:creationId xmlns:a16="http://schemas.microsoft.com/office/drawing/2014/main" id="{47ADB488-D1CD-418E-ACA5-58CF82A627C9}"/>
              </a:ext>
            </a:extLst>
          </p:cNvPr>
          <p:cNvSpPr txBox="1"/>
          <p:nvPr/>
        </p:nvSpPr>
        <p:spPr bwMode="gray">
          <a:xfrm>
            <a:off x="6817820" y="1554480"/>
            <a:ext cx="5006438" cy="4701287"/>
          </a:xfrm>
          <a:prstGeom prst="rect">
            <a:avLst/>
          </a:prstGeom>
          <a:solidFill>
            <a:srgbClr val="E3E8EE"/>
          </a:solidFill>
        </p:spPr>
        <p:txBody>
          <a:bodyPr wrap="square" lIns="137160" tIns="137160" rIns="270000" bIns="0" rtlCol="0" anchor="t">
            <a:spAutoFit/>
          </a:bodyPr>
          <a:lstStyle/>
          <a:p>
            <a:pPr marL="0" indent="0">
              <a:spcBef>
                <a:spcPts val="600"/>
              </a:spcBef>
              <a:buNone/>
            </a:pPr>
            <a:r>
              <a:rPr lang="en-US" sz="1250" b="1">
                <a:solidFill>
                  <a:schemeClr val="tx1"/>
                </a:solidFill>
                <a:cs typeface="Arial"/>
              </a:rPr>
              <a:t>Observations</a:t>
            </a:r>
            <a:endParaRPr lang="en-US" sz="1250" b="1">
              <a:cs typeface="Arial"/>
            </a:endParaRPr>
          </a:p>
          <a:p>
            <a:pPr marL="173355" indent="-173355">
              <a:spcBef>
                <a:spcPts val="600"/>
              </a:spcBef>
              <a:buFont typeface="Arial" panose="020B0604020202020204" pitchFamily="34" charset="0"/>
              <a:buChar char="•"/>
            </a:pPr>
            <a:r>
              <a:rPr lang="en-US" sz="1050">
                <a:cs typeface="Arial"/>
              </a:rPr>
              <a:t>Some evidence has shown that regenerative grazing can reduce GHG emissions per kg of beef by 40% to 80% compared to conventional beef by improving soil health and, consequently, the pasture’s ability to sequester soil carbon (~2-3 MtCO</a:t>
            </a:r>
            <a:r>
              <a:rPr lang="en-US" sz="1050" baseline="-25000">
                <a:cs typeface="Arial"/>
              </a:rPr>
              <a:t>2</a:t>
            </a:r>
            <a:r>
              <a:rPr lang="en-US" sz="1050">
                <a:cs typeface="Arial"/>
              </a:rPr>
              <a:t>e per hectare per year).</a:t>
            </a:r>
          </a:p>
          <a:p>
            <a:pPr marL="173736" indent="-173736">
              <a:spcBef>
                <a:spcPts val="600"/>
              </a:spcBef>
              <a:buFont typeface="Arial" panose="020B0604020202020204" pitchFamily="34" charset="0"/>
              <a:buChar char="•"/>
            </a:pPr>
            <a:r>
              <a:rPr lang="en-US" sz="1050">
                <a:cs typeface="Arial"/>
              </a:rPr>
              <a:t>While it undeniably improves soil health, experts warn that increases in soil carbon sequestration cannot sufficiently mitigate livestock emissions.</a:t>
            </a:r>
          </a:p>
          <a:p>
            <a:pPr marL="173736" indent="-173736">
              <a:spcBef>
                <a:spcPts val="600"/>
              </a:spcBef>
              <a:buFont typeface="Arial" panose="020B0604020202020204" pitchFamily="34" charset="0"/>
              <a:buChar char="•"/>
            </a:pPr>
            <a:r>
              <a:rPr lang="en-US" sz="1050">
                <a:cs typeface="Arial"/>
              </a:rPr>
              <a:t>Limitations of regenerative grazing:</a:t>
            </a:r>
          </a:p>
          <a:p>
            <a:pPr marL="356616" lvl="1" indent="-171450">
              <a:spcBef>
                <a:spcPts val="600"/>
              </a:spcBef>
              <a:buFontTx/>
              <a:buChar char="-"/>
            </a:pPr>
            <a:r>
              <a:rPr lang="en-US" sz="1000">
                <a:cs typeface="Arial"/>
              </a:rPr>
              <a:t>The effectiveness can depend on factors like </a:t>
            </a:r>
            <a:r>
              <a:rPr lang="en-US" sz="1000" b="1">
                <a:cs typeface="Arial"/>
              </a:rPr>
              <a:t>specific management practices, soil type, and climate.</a:t>
            </a:r>
          </a:p>
          <a:p>
            <a:pPr marL="356616" lvl="1" indent="-171450">
              <a:spcBef>
                <a:spcPts val="600"/>
              </a:spcBef>
              <a:buFontTx/>
              <a:buChar char="-"/>
            </a:pPr>
            <a:r>
              <a:rPr lang="en-US" sz="1000">
                <a:cs typeface="Arial"/>
              </a:rPr>
              <a:t>May </a:t>
            </a:r>
            <a:r>
              <a:rPr lang="en-US" sz="1000" b="1">
                <a:cs typeface="Arial"/>
              </a:rPr>
              <a:t>require more land than conventional systems</a:t>
            </a:r>
            <a:r>
              <a:rPr lang="en-US" sz="1000">
                <a:cs typeface="Arial"/>
              </a:rPr>
              <a:t>, conflicting with other land uses like crop production.</a:t>
            </a:r>
          </a:p>
          <a:p>
            <a:pPr marL="356616" lvl="1" indent="-171450">
              <a:spcBef>
                <a:spcPts val="600"/>
              </a:spcBef>
              <a:buFontTx/>
              <a:buChar char="-"/>
            </a:pPr>
            <a:r>
              <a:rPr lang="en-US" sz="1000">
                <a:cs typeface="Arial"/>
              </a:rPr>
              <a:t>The </a:t>
            </a:r>
            <a:r>
              <a:rPr lang="en-US" sz="1000" b="1">
                <a:cs typeface="Arial"/>
              </a:rPr>
              <a:t>carbon opportunity cost </a:t>
            </a:r>
            <a:r>
              <a:rPr lang="en-US" sz="1000">
                <a:cs typeface="Arial"/>
              </a:rPr>
              <a:t>of using land for grazing instead of </a:t>
            </a:r>
            <a:r>
              <a:rPr lang="en-US" sz="1000" b="1">
                <a:cs typeface="Arial"/>
              </a:rPr>
              <a:t>reforestation and conservation </a:t>
            </a:r>
            <a:r>
              <a:rPr lang="en-US" sz="1000">
                <a:cs typeface="Arial"/>
              </a:rPr>
              <a:t>must be accounted for.</a:t>
            </a:r>
          </a:p>
          <a:p>
            <a:pPr marL="356616" lvl="1" indent="-171450">
              <a:spcBef>
                <a:spcPts val="600"/>
              </a:spcBef>
              <a:buFontTx/>
              <a:buChar char="-"/>
            </a:pPr>
            <a:r>
              <a:rPr lang="en-US" sz="1000">
                <a:cs typeface="Arial"/>
              </a:rPr>
              <a:t>Soil carbon sequestration is not </a:t>
            </a:r>
            <a:r>
              <a:rPr lang="en-US" sz="1000" b="1">
                <a:cs typeface="Arial"/>
              </a:rPr>
              <a:t>guaranteed. </a:t>
            </a:r>
            <a:r>
              <a:rPr lang="en-US" sz="1000">
                <a:cs typeface="Arial"/>
              </a:rPr>
              <a:t>The soil will sequester and hold carbon </a:t>
            </a:r>
            <a:r>
              <a:rPr lang="en-US" sz="1000" b="1">
                <a:cs typeface="Arial"/>
              </a:rPr>
              <a:t>until it reaches a state of equilibrium</a:t>
            </a:r>
            <a:r>
              <a:rPr lang="en-US" sz="1000">
                <a:cs typeface="Arial"/>
              </a:rPr>
              <a:t>, not permanently. </a:t>
            </a:r>
          </a:p>
          <a:p>
            <a:pPr marL="356616" lvl="1" indent="-171450">
              <a:spcBef>
                <a:spcPts val="600"/>
              </a:spcBef>
              <a:buFontTx/>
              <a:buChar char="-"/>
            </a:pPr>
            <a:r>
              <a:rPr lang="en-US" sz="1000">
                <a:cs typeface="Arial"/>
              </a:rPr>
              <a:t>Requires </a:t>
            </a:r>
            <a:r>
              <a:rPr lang="en-US" sz="1000" b="1">
                <a:cs typeface="Arial"/>
              </a:rPr>
              <a:t>active management </a:t>
            </a:r>
            <a:r>
              <a:rPr lang="en-US" sz="1000">
                <a:cs typeface="Arial"/>
              </a:rPr>
              <a:t>and increased investment in </a:t>
            </a:r>
            <a:r>
              <a:rPr lang="en-US" sz="1000" b="1">
                <a:cs typeface="Arial"/>
              </a:rPr>
              <a:t>time</a:t>
            </a:r>
            <a:r>
              <a:rPr lang="en-US" sz="1000">
                <a:cs typeface="Arial"/>
              </a:rPr>
              <a:t>, </a:t>
            </a:r>
            <a:r>
              <a:rPr lang="en-US" sz="1000" b="1">
                <a:cs typeface="Arial"/>
              </a:rPr>
              <a:t>labor</a:t>
            </a:r>
            <a:r>
              <a:rPr lang="en-US" sz="1000">
                <a:cs typeface="Arial"/>
              </a:rPr>
              <a:t>, </a:t>
            </a:r>
            <a:r>
              <a:rPr lang="en-US" sz="1000" b="1">
                <a:cs typeface="Arial"/>
              </a:rPr>
              <a:t>fencing, and monitoring tools.</a:t>
            </a:r>
          </a:p>
          <a:p>
            <a:pPr marL="356616" lvl="1" indent="-171450">
              <a:spcBef>
                <a:spcPts val="600"/>
              </a:spcBef>
              <a:buFontTx/>
              <a:buChar char="-"/>
            </a:pPr>
            <a:r>
              <a:rPr lang="en-US" sz="1000">
                <a:cs typeface="Arial"/>
              </a:rPr>
              <a:t>Regional variability in pasture conditions and soil needs pose a </a:t>
            </a:r>
            <a:r>
              <a:rPr lang="en-US" sz="1000" b="1">
                <a:cs typeface="Arial"/>
              </a:rPr>
              <a:t>barrier to scalability.</a:t>
            </a:r>
            <a:endParaRPr lang="en-US" sz="1000">
              <a:cs typeface="Arial"/>
            </a:endParaRPr>
          </a:p>
          <a:p>
            <a:pPr marL="173736" indent="-173736">
              <a:spcBef>
                <a:spcPts val="600"/>
              </a:spcBef>
              <a:buFont typeface="Arial" panose="020B0604020202020204" pitchFamily="34" charset="0"/>
              <a:buChar char="•"/>
            </a:pPr>
            <a:r>
              <a:rPr lang="en-US" sz="1050">
                <a:cs typeface="Arial"/>
              </a:rPr>
              <a:t>Regenerative agriculture is also called </a:t>
            </a:r>
            <a:r>
              <a:rPr lang="en-US" sz="1050" i="1">
                <a:cs typeface="Arial"/>
              </a:rPr>
              <a:t>carbon farming </a:t>
            </a:r>
            <a:r>
              <a:rPr lang="en-US" sz="1050">
                <a:cs typeface="Arial"/>
              </a:rPr>
              <a:t>and </a:t>
            </a:r>
            <a:r>
              <a:rPr lang="en-US" sz="1050" i="1">
                <a:cs typeface="Arial"/>
              </a:rPr>
              <a:t>climate-smart agriculture</a:t>
            </a:r>
            <a:r>
              <a:rPr lang="en-US" sz="1050">
                <a:cs typeface="Arial"/>
              </a:rPr>
              <a:t>. Regenerative grazing ranching can include specific systems like adaptive multi-paddock grazing, management-intensive grazing, and rotational grazing.</a:t>
            </a:r>
          </a:p>
        </p:txBody>
      </p:sp>
      <p:sp>
        <p:nvSpPr>
          <p:cNvPr id="10" name="btfpColumnHeaderBoxText223027">
            <a:extLst>
              <a:ext uri="{FF2B5EF4-FFF2-40B4-BE49-F238E27FC236}">
                <a16:creationId xmlns:a16="http://schemas.microsoft.com/office/drawing/2014/main" id="{6D3B0274-2B8C-C7A4-28E1-A38414940BC8}"/>
              </a:ext>
            </a:extLst>
          </p:cNvPr>
          <p:cNvSpPr txBox="1"/>
          <p:nvPr/>
        </p:nvSpPr>
        <p:spPr bwMode="gray">
          <a:xfrm>
            <a:off x="392606" y="3594072"/>
            <a:ext cx="6253271" cy="565218"/>
          </a:xfrm>
          <a:prstGeom prst="rect">
            <a:avLst/>
          </a:prstGeom>
          <a:noFill/>
        </p:spPr>
        <p:txBody>
          <a:bodyPr vert="horz" wrap="square" lIns="36036" tIns="36036" rIns="36036" bIns="36036" rtlCol="0" anchor="b">
            <a:spAutoFit/>
          </a:bodyPr>
          <a:lstStyle/>
          <a:p>
            <a:r>
              <a:rPr lang="en-US" sz="1600" b="1">
                <a:latin typeface="+mj-lt"/>
              </a:rPr>
              <a:t>Example of e</a:t>
            </a:r>
            <a:r>
              <a:rPr lang="en-US" sz="1600" b="1">
                <a:solidFill>
                  <a:schemeClr val="tx1"/>
                </a:solidFill>
                <a:latin typeface="+mj-lt"/>
              </a:rPr>
              <a:t>missions breakdown from regenerative beef from White Oak Pastures*, CO</a:t>
            </a:r>
            <a:r>
              <a:rPr lang="en-US" sz="1600" b="1" baseline="-25000">
                <a:solidFill>
                  <a:schemeClr val="tx1"/>
                </a:solidFill>
                <a:latin typeface="+mj-lt"/>
              </a:rPr>
              <a:t>2 </a:t>
            </a:r>
            <a:r>
              <a:rPr lang="en-US" sz="1600" b="1">
                <a:solidFill>
                  <a:schemeClr val="tx1"/>
                </a:solidFill>
                <a:latin typeface="+mj-lt"/>
              </a:rPr>
              <a:t>e per kg of beef</a:t>
            </a:r>
          </a:p>
        </p:txBody>
      </p:sp>
      <p:cxnSp>
        <p:nvCxnSpPr>
          <p:cNvPr id="11" name="btfpColumnHeaderBoxLine223027">
            <a:extLst>
              <a:ext uri="{FF2B5EF4-FFF2-40B4-BE49-F238E27FC236}">
                <a16:creationId xmlns:a16="http://schemas.microsoft.com/office/drawing/2014/main" id="{291D376C-3E28-F788-23DF-3E10E47FDDD2}"/>
              </a:ext>
            </a:extLst>
          </p:cNvPr>
          <p:cNvCxnSpPr>
            <a:cxnSpLocks/>
          </p:cNvCxnSpPr>
          <p:nvPr/>
        </p:nvCxnSpPr>
        <p:spPr bwMode="gray">
          <a:xfrm>
            <a:off x="392606" y="4136390"/>
            <a:ext cx="6093919" cy="769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 name="Pentagon 61">
            <a:extLst>
              <a:ext uri="{FF2B5EF4-FFF2-40B4-BE49-F238E27FC236}">
                <a16:creationId xmlns:a16="http://schemas.microsoft.com/office/drawing/2014/main" id="{75532D35-03A9-DF30-8B5A-9A1337946C7E}"/>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7" name="Chevron 2">
            <a:extLst>
              <a:ext uri="{FF2B5EF4-FFF2-40B4-BE49-F238E27FC236}">
                <a16:creationId xmlns:a16="http://schemas.microsoft.com/office/drawing/2014/main" id="{5FF9B750-F1D0-F910-B2A5-5FF5D4D04715}"/>
              </a:ext>
            </a:extLst>
          </p:cNvPr>
          <p:cNvSpPr/>
          <p:nvPr/>
        </p:nvSpPr>
        <p:spPr bwMode="gray">
          <a:xfrm>
            <a:off x="5263213" y="25158"/>
            <a:ext cx="3109214"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Regenerative Agriculture</a:t>
            </a:r>
          </a:p>
        </p:txBody>
      </p:sp>
      <p:graphicFrame>
        <p:nvGraphicFramePr>
          <p:cNvPr id="146" name="Chart 145">
            <a:extLst>
              <a:ext uri="{FF2B5EF4-FFF2-40B4-BE49-F238E27FC236}">
                <a16:creationId xmlns:a16="http://schemas.microsoft.com/office/drawing/2014/main" id="{339A9097-4B36-269F-C02A-D37493D4B0C9}"/>
              </a:ext>
            </a:extLst>
          </p:cNvPr>
          <p:cNvGraphicFramePr/>
          <p:nvPr>
            <p:custDataLst>
              <p:tags r:id="rId2"/>
            </p:custDataLst>
          </p:nvPr>
        </p:nvGraphicFramePr>
        <p:xfrm>
          <a:off x="723900" y="3957638"/>
          <a:ext cx="5946775" cy="1878012"/>
        </p:xfrm>
        <a:graphic>
          <a:graphicData uri="http://schemas.openxmlformats.org/drawingml/2006/chart">
            <c:chart xmlns:c="http://schemas.openxmlformats.org/drawingml/2006/chart" xmlns:r="http://schemas.openxmlformats.org/officeDocument/2006/relationships" r:id="rId22"/>
          </a:graphicData>
        </a:graphic>
      </p:graphicFrame>
      <p:sp>
        <p:nvSpPr>
          <p:cNvPr id="93" name="Text Placeholder 10">
            <a:extLst>
              <a:ext uri="{FF2B5EF4-FFF2-40B4-BE49-F238E27FC236}">
                <a16:creationId xmlns:a16="http://schemas.microsoft.com/office/drawing/2014/main" id="{AA64B318-E0CA-7D8D-B544-92FA0996D992}"/>
              </a:ext>
            </a:extLst>
          </p:cNvPr>
          <p:cNvSpPr txBox="1">
            <a:spLocks/>
          </p:cNvSpPr>
          <p:nvPr>
            <p:custDataLst>
              <p:tags r:id="rId3"/>
            </p:custDataLst>
          </p:nvPr>
        </p:nvSpPr>
        <p:spPr bwMode="gray">
          <a:xfrm>
            <a:off x="433388" y="5106988"/>
            <a:ext cx="255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A012E5F-B084-41AE-B67E-A03EB6012384}" type="datetime'''''''''''''-''''''''''2''0'''''''''''''''">
              <a:rPr lang="en-US" altLang="en-US" sz="1400" smtClean="0">
                <a:effectLst/>
              </a:rPr>
              <a:pPr marL="0" indent="0" algn="r">
                <a:spcBef>
                  <a:spcPct val="0"/>
                </a:spcBef>
                <a:spcAft>
                  <a:spcPct val="0"/>
                </a:spcAft>
                <a:buNone/>
              </a:pPr>
              <a:t>-20</a:t>
            </a:fld>
            <a:endParaRPr lang="en-US" sz="1400"/>
          </a:p>
        </p:txBody>
      </p:sp>
      <p:sp>
        <p:nvSpPr>
          <p:cNvPr id="95" name="Text Placeholder 10">
            <a:extLst>
              <a:ext uri="{FF2B5EF4-FFF2-40B4-BE49-F238E27FC236}">
                <a16:creationId xmlns:a16="http://schemas.microsoft.com/office/drawing/2014/main" id="{C1DC5EB2-C4BA-449E-A794-6AE24645C725}"/>
              </a:ext>
            </a:extLst>
          </p:cNvPr>
          <p:cNvSpPr txBox="1">
            <a:spLocks/>
          </p:cNvSpPr>
          <p:nvPr>
            <p:custDataLst>
              <p:tags r:id="rId4"/>
            </p:custDataLst>
          </p:nvPr>
        </p:nvSpPr>
        <p:spPr bwMode="gray">
          <a:xfrm>
            <a:off x="590550" y="4791075"/>
            <a:ext cx="984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9E17F62-1F6E-441C-9486-7B804C465071}" type="datetime'''''''''''''''''''''''''''0'''''''''''">
              <a:rPr lang="en-US" altLang="en-US" sz="1400" smtClean="0">
                <a:effectLst/>
              </a:rPr>
              <a:pPr marL="0" indent="0" algn="r">
                <a:spcBef>
                  <a:spcPct val="0"/>
                </a:spcBef>
                <a:spcAft>
                  <a:spcPct val="0"/>
                </a:spcAft>
                <a:buNone/>
              </a:pPr>
              <a:t>0</a:t>
            </a:fld>
            <a:endParaRPr lang="en-US" sz="1400"/>
          </a:p>
        </p:txBody>
      </p:sp>
      <p:sp>
        <p:nvSpPr>
          <p:cNvPr id="97" name="Text Placeholder 10">
            <a:extLst>
              <a:ext uri="{FF2B5EF4-FFF2-40B4-BE49-F238E27FC236}">
                <a16:creationId xmlns:a16="http://schemas.microsoft.com/office/drawing/2014/main" id="{2D369586-6DD8-95DB-3DD1-7D3D75D9EE48}"/>
              </a:ext>
            </a:extLst>
          </p:cNvPr>
          <p:cNvSpPr txBox="1">
            <a:spLocks/>
          </p:cNvSpPr>
          <p:nvPr>
            <p:custDataLst>
              <p:tags r:id="rId5"/>
            </p:custDataLst>
          </p:nvPr>
        </p:nvSpPr>
        <p:spPr bwMode="gray">
          <a:xfrm>
            <a:off x="492125" y="4473575"/>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B05F98F-D8BE-4B1F-A0D1-E3E40B14C912}" type="datetime'''''''''''2''''''''''''''''''''''0'''''''''''''''''''''">
              <a:rPr lang="en-US" altLang="en-US" sz="1400" smtClean="0">
                <a:effectLst/>
              </a:rPr>
              <a:pPr marL="0" indent="0" algn="r">
                <a:spcBef>
                  <a:spcPct val="0"/>
                </a:spcBef>
                <a:spcAft>
                  <a:spcPct val="0"/>
                </a:spcAft>
                <a:buNone/>
              </a:pPr>
              <a:t>20</a:t>
            </a:fld>
            <a:endParaRPr lang="en-US" sz="1400"/>
          </a:p>
        </p:txBody>
      </p:sp>
      <p:sp>
        <p:nvSpPr>
          <p:cNvPr id="120" name="Text Placeholder 10">
            <a:extLst>
              <a:ext uri="{FF2B5EF4-FFF2-40B4-BE49-F238E27FC236}">
                <a16:creationId xmlns:a16="http://schemas.microsoft.com/office/drawing/2014/main" id="{DF328A3A-C909-69EC-BC6E-55FB221BE90B}"/>
              </a:ext>
            </a:extLst>
          </p:cNvPr>
          <p:cNvSpPr txBox="1">
            <a:spLocks/>
          </p:cNvSpPr>
          <p:nvPr>
            <p:custDataLst>
              <p:tags r:id="rId6"/>
            </p:custDataLst>
          </p:nvPr>
        </p:nvSpPr>
        <p:spPr bwMode="gray">
          <a:xfrm>
            <a:off x="492125" y="4157663"/>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06D4F44-AA62-40CC-B399-5A936E62FD08}" type="datetime'''''''''''''''''4''''''0'''''''''''''''''''''''''''">
              <a:rPr lang="en-US" altLang="en-US" sz="1400" smtClean="0">
                <a:effectLst/>
              </a:rPr>
              <a:pPr marL="0" indent="0" algn="r">
                <a:spcBef>
                  <a:spcPct val="0"/>
                </a:spcBef>
                <a:spcAft>
                  <a:spcPct val="0"/>
                </a:spcAft>
                <a:buNone/>
              </a:pPr>
              <a:t>40</a:t>
            </a:fld>
            <a:endParaRPr lang="en-US" sz="1400"/>
          </a:p>
        </p:txBody>
      </p:sp>
      <p:sp>
        <p:nvSpPr>
          <p:cNvPr id="91" name="Text Placeholder 10">
            <a:extLst>
              <a:ext uri="{FF2B5EF4-FFF2-40B4-BE49-F238E27FC236}">
                <a16:creationId xmlns:a16="http://schemas.microsoft.com/office/drawing/2014/main" id="{5D0F6C2A-5746-F926-52DD-37462B899050}"/>
              </a:ext>
            </a:extLst>
          </p:cNvPr>
          <p:cNvSpPr txBox="1">
            <a:spLocks/>
          </p:cNvSpPr>
          <p:nvPr>
            <p:custDataLst>
              <p:tags r:id="rId7"/>
            </p:custDataLst>
          </p:nvPr>
        </p:nvSpPr>
        <p:spPr bwMode="gray">
          <a:xfrm>
            <a:off x="433388" y="5422900"/>
            <a:ext cx="255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BB65D52-B60D-4A06-91F8-11A4FB5F121D}" type="datetime'''-''''''''''4''''''''''''''0'''''''''''''''''''''''''''">
              <a:rPr lang="en-US" altLang="en-US" sz="1400" smtClean="0">
                <a:effectLst/>
              </a:rPr>
              <a:pPr marL="0" indent="0" algn="r">
                <a:spcBef>
                  <a:spcPct val="0"/>
                </a:spcBef>
                <a:spcAft>
                  <a:spcPct val="0"/>
                </a:spcAft>
                <a:buNone/>
              </a:pPr>
              <a:t>-40</a:t>
            </a:fld>
            <a:endParaRPr lang="en-US" sz="1400"/>
          </a:p>
        </p:txBody>
      </p:sp>
      <p:sp>
        <p:nvSpPr>
          <p:cNvPr id="37" name="Text Placeholder 10">
            <a:extLst>
              <a:ext uri="{FF2B5EF4-FFF2-40B4-BE49-F238E27FC236}">
                <a16:creationId xmlns:a16="http://schemas.microsoft.com/office/drawing/2014/main" id="{1235F86B-50F6-DBB6-BCFE-AD8ABA36084A}"/>
              </a:ext>
            </a:extLst>
          </p:cNvPr>
          <p:cNvSpPr txBox="1">
            <a:spLocks/>
          </p:cNvSpPr>
          <p:nvPr>
            <p:custDataLst>
              <p:tags r:id="rId8"/>
            </p:custDataLst>
          </p:nvPr>
        </p:nvSpPr>
        <p:spPr bwMode="auto">
          <a:xfrm>
            <a:off x="2514600" y="5734050"/>
            <a:ext cx="71278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C3DBB4F-E334-41E7-BC8C-34106531FF69}" type="datetime'So''''''i''l'''' ''''''c''''''''''''''a''''''''''rbo''''n'">
              <a:rPr lang="en-US" altLang="en-US" sz="1100" smtClean="0"/>
              <a:pPr marL="0" indent="0" algn="ctr">
                <a:spcBef>
                  <a:spcPct val="0"/>
                </a:spcBef>
                <a:spcAft>
                  <a:spcPct val="0"/>
                </a:spcAft>
                <a:buNone/>
              </a:pPr>
              <a:t>Soil carbon</a:t>
            </a:fld>
            <a:endParaRPr lang="en-US" sz="1100"/>
          </a:p>
        </p:txBody>
      </p:sp>
      <p:sp>
        <p:nvSpPr>
          <p:cNvPr id="34" name="Text Placeholder 10">
            <a:extLst>
              <a:ext uri="{FF2B5EF4-FFF2-40B4-BE49-F238E27FC236}">
                <a16:creationId xmlns:a16="http://schemas.microsoft.com/office/drawing/2014/main" id="{7A9C98A3-88B0-01F8-9135-AB6A43C26EF4}"/>
              </a:ext>
            </a:extLst>
          </p:cNvPr>
          <p:cNvSpPr txBox="1">
            <a:spLocks/>
          </p:cNvSpPr>
          <p:nvPr>
            <p:custDataLst>
              <p:tags r:id="rId9"/>
            </p:custDataLst>
          </p:nvPr>
        </p:nvSpPr>
        <p:spPr bwMode="auto">
          <a:xfrm>
            <a:off x="1727200" y="5734050"/>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C4B31A9-C996-486B-A8A4-BF8CA41D1D36}" type="datetime'Manur''e'''' ''''e''m''''''''i''s''''''''s''''ion''s'">
              <a:rPr lang="en-US" altLang="en-US" sz="1100" smtClean="0"/>
              <a:pPr marL="0" indent="0" algn="ctr">
                <a:spcBef>
                  <a:spcPct val="0"/>
                </a:spcBef>
                <a:spcAft>
                  <a:spcPct val="0"/>
                </a:spcAft>
                <a:buNone/>
              </a:pPr>
              <a:t>Manure emissions</a:t>
            </a:fld>
            <a:endParaRPr lang="en-US" sz="1100"/>
          </a:p>
        </p:txBody>
      </p:sp>
      <p:sp>
        <p:nvSpPr>
          <p:cNvPr id="40" name="Text Placeholder 10">
            <a:extLst>
              <a:ext uri="{FF2B5EF4-FFF2-40B4-BE49-F238E27FC236}">
                <a16:creationId xmlns:a16="http://schemas.microsoft.com/office/drawing/2014/main" id="{44BE104D-A111-839F-DD72-3B217DD931E6}"/>
              </a:ext>
            </a:extLst>
          </p:cNvPr>
          <p:cNvSpPr txBox="1">
            <a:spLocks/>
          </p:cNvSpPr>
          <p:nvPr>
            <p:custDataLst>
              <p:tags r:id="rId10"/>
            </p:custDataLst>
          </p:nvPr>
        </p:nvSpPr>
        <p:spPr bwMode="auto">
          <a:xfrm>
            <a:off x="4183063" y="5734050"/>
            <a:ext cx="67627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404A87D-AAA5-4EB2-A9DD-957C6E22A638}" type="datetime'''''''''O''t''''''her'''' far''m ''a''ctivi''t''''''ie''s'''''">
              <a:rPr lang="en-US" altLang="en-US" sz="1100" smtClean="0"/>
              <a:pPr marL="0" indent="0" algn="ctr">
                <a:spcBef>
                  <a:spcPct val="0"/>
                </a:spcBef>
                <a:spcAft>
                  <a:spcPct val="0"/>
                </a:spcAft>
                <a:buNone/>
              </a:pPr>
              <a:t>Other farm activities</a:t>
            </a:fld>
            <a:endParaRPr lang="en-US" sz="1100"/>
          </a:p>
        </p:txBody>
      </p:sp>
      <p:sp>
        <p:nvSpPr>
          <p:cNvPr id="44" name="Text Placeholder 10">
            <a:extLst>
              <a:ext uri="{FF2B5EF4-FFF2-40B4-BE49-F238E27FC236}">
                <a16:creationId xmlns:a16="http://schemas.microsoft.com/office/drawing/2014/main" id="{0343CEA3-952B-8292-7D14-71FBBF3888D5}"/>
              </a:ext>
            </a:extLst>
          </p:cNvPr>
          <p:cNvSpPr txBox="1">
            <a:spLocks/>
          </p:cNvSpPr>
          <p:nvPr>
            <p:custDataLst>
              <p:tags r:id="rId11"/>
            </p:custDataLst>
          </p:nvPr>
        </p:nvSpPr>
        <p:spPr bwMode="auto">
          <a:xfrm>
            <a:off x="5024437" y="5734050"/>
            <a:ext cx="649288"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E3FC56A-CBCB-49CB-9370-16C843B625F6}" type="datetime'''''Sla''''ughte''r''/ ''t''rans''p''''or''t'''''''''''''">
              <a:rPr lang="en-US" altLang="en-US" sz="1100" smtClean="0"/>
              <a:pPr marL="0" indent="0" algn="ctr">
                <a:spcBef>
                  <a:spcPct val="0"/>
                </a:spcBef>
                <a:spcAft>
                  <a:spcPct val="0"/>
                </a:spcAft>
                <a:buNone/>
              </a:pPr>
              <a:t>Slaughter/ transport</a:t>
            </a:fld>
            <a:endParaRPr lang="en-US" sz="1100"/>
          </a:p>
        </p:txBody>
      </p:sp>
      <p:sp>
        <p:nvSpPr>
          <p:cNvPr id="51" name="Text Placeholder 10">
            <a:extLst>
              <a:ext uri="{FF2B5EF4-FFF2-40B4-BE49-F238E27FC236}">
                <a16:creationId xmlns:a16="http://schemas.microsoft.com/office/drawing/2014/main" id="{39BB8565-66DD-E1D9-B7D9-78AF44B6F574}"/>
              </a:ext>
            </a:extLst>
          </p:cNvPr>
          <p:cNvSpPr txBox="1">
            <a:spLocks/>
          </p:cNvSpPr>
          <p:nvPr>
            <p:custDataLst>
              <p:tags r:id="rId12"/>
            </p:custDataLst>
          </p:nvPr>
        </p:nvSpPr>
        <p:spPr bwMode="auto">
          <a:xfrm>
            <a:off x="5856288" y="5734050"/>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46F1B3D-9123-4AB8-A18F-51FF98A42B5F}" type="datetime'N''''''et to''''''''ta''''''l'' e''mi''''s''si''''on''''''''s'">
              <a:rPr lang="en-US" altLang="en-US" sz="1100" smtClean="0"/>
              <a:pPr marL="0" indent="0" algn="ctr">
                <a:spcBef>
                  <a:spcPct val="0"/>
                </a:spcBef>
                <a:spcAft>
                  <a:spcPct val="0"/>
                </a:spcAft>
                <a:buNone/>
              </a:pPr>
              <a:t>Net total emissions</a:t>
            </a:fld>
            <a:endParaRPr lang="en-US" sz="1100"/>
          </a:p>
        </p:txBody>
      </p:sp>
      <p:sp useBgFill="1">
        <p:nvSpPr>
          <p:cNvPr id="88" name="Text Placeholder 10">
            <a:extLst>
              <a:ext uri="{FF2B5EF4-FFF2-40B4-BE49-F238E27FC236}">
                <a16:creationId xmlns:a16="http://schemas.microsoft.com/office/drawing/2014/main" id="{00FE5E81-2005-91E8-30F4-9DBBFA9B999A}"/>
              </a:ext>
            </a:extLst>
          </p:cNvPr>
          <p:cNvSpPr txBox="1">
            <a:spLocks/>
          </p:cNvSpPr>
          <p:nvPr>
            <p:custDataLst>
              <p:tags r:id="rId13"/>
            </p:custDataLst>
          </p:nvPr>
        </p:nvSpPr>
        <p:spPr bwMode="gray">
          <a:xfrm>
            <a:off x="2717800" y="5475288"/>
            <a:ext cx="306388" cy="212725"/>
          </a:xfrm>
          <a:prstGeom prst="rect">
            <a:avLst/>
          </a:prstGeom>
          <a:ln>
            <a:noFill/>
          </a:ln>
          <a:effectLst/>
        </p:spPr>
        <p:txBody>
          <a:bodyPr vert="horz" wrap="none" lIns="25400" tIns="0" rIns="2540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3754584-B0E7-439E-965C-352814AB0A9E}" type="datetime'''''''''''''''''''''''''''-''''''''''''''''''''3''''''''''5'">
              <a:rPr lang="en-US" altLang="en-US" sz="1400" smtClean="0">
                <a:effectLst/>
              </a:rPr>
              <a:pPr marL="0" indent="0" algn="ctr">
                <a:spcBef>
                  <a:spcPct val="0"/>
                </a:spcBef>
                <a:spcAft>
                  <a:spcPct val="0"/>
                </a:spcAft>
                <a:buNone/>
              </a:pPr>
              <a:t>-35</a:t>
            </a:fld>
            <a:endParaRPr lang="en-US" sz="1400"/>
          </a:p>
        </p:txBody>
      </p:sp>
      <p:sp>
        <p:nvSpPr>
          <p:cNvPr id="21" name="Text Placeholder 10">
            <a:extLst>
              <a:ext uri="{FF2B5EF4-FFF2-40B4-BE49-F238E27FC236}">
                <a16:creationId xmlns:a16="http://schemas.microsoft.com/office/drawing/2014/main" id="{1F50BA96-5D6F-443B-7DE6-F9C77058BB3A}"/>
              </a:ext>
            </a:extLst>
          </p:cNvPr>
          <p:cNvSpPr txBox="1">
            <a:spLocks/>
          </p:cNvSpPr>
          <p:nvPr>
            <p:custDataLst>
              <p:tags r:id="rId14"/>
            </p:custDataLst>
          </p:nvPr>
        </p:nvSpPr>
        <p:spPr bwMode="auto">
          <a:xfrm>
            <a:off x="900113" y="5734050"/>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B87296-A577-4A9E-900C-1A9462A96B90}" type="datetime'En''''t''''e''ric'''' ''''''''e''''m''''''i''''ss''ions'''">
              <a:rPr lang="en-US" altLang="en-US" sz="1100" smtClean="0"/>
              <a:pPr marL="0" indent="0" algn="ctr">
                <a:spcBef>
                  <a:spcPct val="0"/>
                </a:spcBef>
                <a:spcAft>
                  <a:spcPct val="0"/>
                </a:spcAft>
                <a:buNone/>
              </a:pPr>
              <a:t>Enteric emissions</a:t>
            </a:fld>
            <a:endParaRPr lang="en-US" sz="1100"/>
          </a:p>
        </p:txBody>
      </p:sp>
      <p:sp useBgFill="1">
        <p:nvSpPr>
          <p:cNvPr id="125" name="Text Placeholder 10">
            <a:extLst>
              <a:ext uri="{FF2B5EF4-FFF2-40B4-BE49-F238E27FC236}">
                <a16:creationId xmlns:a16="http://schemas.microsoft.com/office/drawing/2014/main" id="{0E0429FB-9BCA-D8D4-3A8F-9F787F9E7FFE}"/>
              </a:ext>
            </a:extLst>
          </p:cNvPr>
          <p:cNvSpPr txBox="1">
            <a:spLocks/>
          </p:cNvSpPr>
          <p:nvPr>
            <p:custDataLst>
              <p:tags r:id="rId15"/>
            </p:custDataLst>
          </p:nvPr>
        </p:nvSpPr>
        <p:spPr bwMode="gray">
          <a:xfrm>
            <a:off x="1093788" y="4200525"/>
            <a:ext cx="247650" cy="212725"/>
          </a:xfrm>
          <a:prstGeom prst="rect">
            <a:avLst/>
          </a:prstGeom>
          <a:ln>
            <a:noFill/>
          </a:ln>
          <a:effec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54EA833-9CF8-4408-B81C-9CB612ADF55E}" type="datetime'''''''''2''''''''''''''''''''''9'''''''''''''''''''">
              <a:rPr lang="en-US" altLang="en-US" sz="1400" smtClean="0">
                <a:effectLst/>
              </a:rPr>
              <a:pPr marL="0" indent="0" algn="ctr">
                <a:spcBef>
                  <a:spcPct val="0"/>
                </a:spcBef>
                <a:spcAft>
                  <a:spcPct val="0"/>
                </a:spcAft>
                <a:buNone/>
              </a:pPr>
              <a:t>29</a:t>
            </a:fld>
            <a:endParaRPr lang="en-US" sz="1400"/>
          </a:p>
        </p:txBody>
      </p:sp>
      <p:sp>
        <p:nvSpPr>
          <p:cNvPr id="65" name="Text Placeholder 10">
            <a:extLst>
              <a:ext uri="{FF2B5EF4-FFF2-40B4-BE49-F238E27FC236}">
                <a16:creationId xmlns:a16="http://schemas.microsoft.com/office/drawing/2014/main" id="{ADD3BE5A-1C9B-1864-A65F-CF50B5D63AB3}"/>
              </a:ext>
            </a:extLst>
          </p:cNvPr>
          <p:cNvSpPr txBox="1">
            <a:spLocks/>
          </p:cNvSpPr>
          <p:nvPr>
            <p:custDataLst>
              <p:tags r:id="rId16"/>
            </p:custDataLst>
          </p:nvPr>
        </p:nvSpPr>
        <p:spPr bwMode="auto">
          <a:xfrm>
            <a:off x="3297238" y="5734050"/>
            <a:ext cx="7969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73213DC-09E7-437A-8E6E-DB4BFF6BFE10}" type="datetime'''P''l''''a''n''''t'' ''''''''''''''c''a''''r''''b''''''o''n'">
              <a:rPr lang="en-US" altLang="en-US" sz="1100" smtClean="0"/>
              <a:pPr marL="0" indent="0" algn="ctr">
                <a:spcBef>
                  <a:spcPct val="0"/>
                </a:spcBef>
                <a:spcAft>
                  <a:spcPct val="0"/>
                </a:spcAft>
                <a:buNone/>
              </a:pPr>
              <a:t>Plant carbon</a:t>
            </a:fld>
            <a:endParaRPr lang="en-US" sz="1100"/>
          </a:p>
        </p:txBody>
      </p:sp>
      <p:sp>
        <p:nvSpPr>
          <p:cNvPr id="128" name="btfpNotesBox292759">
            <a:extLst>
              <a:ext uri="{FF2B5EF4-FFF2-40B4-BE49-F238E27FC236}">
                <a16:creationId xmlns:a16="http://schemas.microsoft.com/office/drawing/2014/main" id="{8C4BE603-F8F8-C844-1DCD-3FC4C0A8B54D}"/>
              </a:ext>
            </a:extLst>
          </p:cNvPr>
          <p:cNvSpPr txBox="1"/>
          <p:nvPr>
            <p:custDataLst>
              <p:tags r:id="rId17"/>
            </p:custDataLst>
          </p:nvPr>
        </p:nvSpPr>
        <p:spPr bwMode="gray">
          <a:xfrm>
            <a:off x="330200" y="6302923"/>
            <a:ext cx="9128364" cy="492443"/>
          </a:xfrm>
          <a:prstGeom prst="rect">
            <a:avLst/>
          </a:prstGeom>
          <a:noFill/>
        </p:spPr>
        <p:txBody>
          <a:bodyPr vert="horz" wrap="square" lIns="0" tIns="0" rIns="0" bIns="0" rtlCol="0" anchor="t">
            <a:spAutoFit/>
          </a:bodyPr>
          <a:lstStyle/>
          <a:p>
            <a:r>
              <a:rPr lang="en-US" sz="800">
                <a:solidFill>
                  <a:srgbClr val="000000"/>
                </a:solidFill>
              </a:rPr>
              <a:t>* This is an example of emissions data from an individual farm practicing regenerative grazing but does not reflect emissions from all regenerative grazing farms.</a:t>
            </a:r>
          </a:p>
          <a:p>
            <a:r>
              <a:rPr lang="en-US" sz="800">
                <a:solidFill>
                  <a:srgbClr val="000000"/>
                </a:solidFill>
              </a:rPr>
              <a:t>Sources: Frontiers, </a:t>
            </a:r>
            <a:r>
              <a:rPr lang="en-US" sz="800">
                <a:solidFill>
                  <a:srgbClr val="000000"/>
                </a:solidFill>
                <a:hlinkClick r:id="rId23"/>
              </a:rPr>
              <a:t>Ecosystem Impacts and Productive Capacity of a Multi-Species Pastured Livestock System</a:t>
            </a:r>
            <a:r>
              <a:rPr lang="en-US" sz="800">
                <a:solidFill>
                  <a:srgbClr val="000000"/>
                </a:solidFill>
              </a:rPr>
              <a:t> (2020); </a:t>
            </a:r>
            <a:r>
              <a:rPr lang="en-US" sz="800" err="1">
                <a:solidFill>
                  <a:srgbClr val="000000"/>
                </a:solidFill>
              </a:rPr>
              <a:t>Quantis</a:t>
            </a:r>
            <a:r>
              <a:rPr lang="en-US" sz="800">
                <a:solidFill>
                  <a:srgbClr val="000000"/>
                </a:solidFill>
              </a:rPr>
              <a:t>, </a:t>
            </a:r>
            <a:r>
              <a:rPr lang="en-US" sz="800">
                <a:solidFill>
                  <a:srgbClr val="000000"/>
                </a:solidFill>
                <a:hlinkClick r:id="rId24"/>
              </a:rPr>
              <a:t>Carbon Footprint Evaluation</a:t>
            </a:r>
            <a:r>
              <a:rPr lang="en-US" sz="800">
                <a:solidFill>
                  <a:srgbClr val="000000"/>
                </a:solidFill>
              </a:rPr>
              <a:t> (2019); Forbes, </a:t>
            </a:r>
            <a:r>
              <a:rPr lang="en-US" sz="800">
                <a:solidFill>
                  <a:srgbClr val="000000"/>
                </a:solidFill>
                <a:hlinkClick r:id="rId25"/>
              </a:rPr>
              <a:t>Regenerative Agriculture </a:t>
            </a:r>
            <a:r>
              <a:rPr lang="en-US" sz="800">
                <a:solidFill>
                  <a:srgbClr val="000000"/>
                </a:solidFill>
              </a:rPr>
              <a:t>(2025); Civil Eats, </a:t>
            </a:r>
            <a:r>
              <a:rPr lang="en-US" sz="800">
                <a:solidFill>
                  <a:srgbClr val="000000"/>
                </a:solidFill>
                <a:hlinkClick r:id="rId26"/>
              </a:rPr>
              <a:t>A New Study on Regenerative Grazing Complicates Climate Optimism </a:t>
            </a:r>
            <a:r>
              <a:rPr lang="en-US" sz="800">
                <a:solidFill>
                  <a:srgbClr val="000000"/>
                </a:solidFill>
              </a:rPr>
              <a:t>(2021); Colorado State University, </a:t>
            </a:r>
            <a:r>
              <a:rPr lang="en-US" sz="800">
                <a:solidFill>
                  <a:srgbClr val="000000"/>
                </a:solidFill>
                <a:hlinkClick r:id="rId27"/>
              </a:rPr>
              <a:t>Regenerative Grazing, Carbon, and Climate</a:t>
            </a:r>
            <a:r>
              <a:rPr lang="en-US" sz="800">
                <a:solidFill>
                  <a:srgbClr val="000000"/>
                </a:solidFill>
              </a:rPr>
              <a:t> (2021).</a:t>
            </a:r>
          </a:p>
          <a:p>
            <a:r>
              <a:rPr lang="en-US" sz="800">
                <a:solidFill>
                  <a:srgbClr val="000000"/>
                </a:solidFill>
              </a:rPr>
              <a:t>Credit: </a:t>
            </a:r>
            <a:r>
              <a:rPr lang="en-US" sz="800">
                <a:latin typeface="Arial"/>
                <a:cs typeface="Arial"/>
              </a:rPr>
              <a:t>Isabel </a:t>
            </a:r>
            <a:r>
              <a:rPr lang="en-US" sz="800" err="1">
                <a:latin typeface="Arial"/>
                <a:cs typeface="Arial"/>
              </a:rPr>
              <a:t>Hoyos</a:t>
            </a:r>
            <a:r>
              <a:rPr lang="en-US" sz="800">
                <a:latin typeface="Arial"/>
                <a:cs typeface="Arial"/>
              </a:rPr>
              <a:t>,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8"/>
              </a:rPr>
              <a:t>Gernot Wagner</a:t>
            </a:r>
            <a:r>
              <a:rPr lang="en-US" sz="800"/>
              <a:t>. </a:t>
            </a:r>
            <a:r>
              <a:rPr lang="en-US" sz="800">
                <a:hlinkClick r:id="rId29"/>
              </a:rPr>
              <a:t>Share with attribution</a:t>
            </a:r>
            <a:r>
              <a:rPr lang="en-US" sz="800"/>
              <a:t>: </a:t>
            </a:r>
            <a:r>
              <a:rPr lang="en-US" sz="800" err="1"/>
              <a:t>Sayn</a:t>
            </a:r>
            <a:r>
              <a:rPr lang="en-US" sz="800"/>
              <a:t>-Wittgenstein </a:t>
            </a:r>
            <a:r>
              <a:rPr lang="en-US" sz="800" i="1"/>
              <a:t>et al., </a:t>
            </a:r>
            <a:r>
              <a:rPr lang="en-US" sz="800"/>
              <a:t>"</a:t>
            </a:r>
            <a:r>
              <a:rPr lang="en-US" sz="800">
                <a:hlinkClick r:id="rId30"/>
              </a:rPr>
              <a:t>Reconsidering Proteins</a:t>
            </a:r>
            <a:r>
              <a:rPr lang="en-US" sz="800"/>
              <a:t>" (6 October 2025).</a:t>
            </a:r>
            <a:endParaRPr lang="en-US" sz="800">
              <a:solidFill>
                <a:srgbClr val="000000"/>
              </a:solidFill>
            </a:endParaRPr>
          </a:p>
        </p:txBody>
      </p:sp>
      <p:sp>
        <p:nvSpPr>
          <p:cNvPr id="164" name="Rectangle 163">
            <a:extLst>
              <a:ext uri="{FF2B5EF4-FFF2-40B4-BE49-F238E27FC236}">
                <a16:creationId xmlns:a16="http://schemas.microsoft.com/office/drawing/2014/main" id="{EB2FE2DA-5366-B877-9675-760C57208C13}"/>
              </a:ext>
            </a:extLst>
          </p:cNvPr>
          <p:cNvSpPr/>
          <p:nvPr/>
        </p:nvSpPr>
        <p:spPr bwMode="gray">
          <a:xfrm>
            <a:off x="2470150" y="4686300"/>
            <a:ext cx="782638" cy="1384300"/>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9" name="TextBox 178">
            <a:extLst>
              <a:ext uri="{FF2B5EF4-FFF2-40B4-BE49-F238E27FC236}">
                <a16:creationId xmlns:a16="http://schemas.microsoft.com/office/drawing/2014/main" id="{6B4A26A2-ED56-2EE9-78B7-F797BD1A669A}"/>
              </a:ext>
            </a:extLst>
          </p:cNvPr>
          <p:cNvSpPr txBox="1"/>
          <p:nvPr/>
        </p:nvSpPr>
        <p:spPr bwMode="gray">
          <a:xfrm>
            <a:off x="888383" y="1789093"/>
            <a:ext cx="4550417" cy="1880002"/>
          </a:xfrm>
          <a:prstGeom prst="rect">
            <a:avLst/>
          </a:prstGeom>
          <a:noFill/>
        </p:spPr>
        <p:txBody>
          <a:bodyPr wrap="square" lIns="137160" tIns="137160" rIns="274320" bIns="137160" rtlCol="0">
            <a:spAutoFit/>
          </a:bodyPr>
          <a:lstStyle/>
          <a:p>
            <a:pPr algn="l">
              <a:spcBef>
                <a:spcPts val="400"/>
              </a:spcBef>
            </a:pPr>
            <a:r>
              <a:rPr lang="en-US" sz="1250"/>
              <a:t>Rotational grazing with rest and regrowth periods</a:t>
            </a:r>
          </a:p>
          <a:p>
            <a:pPr algn="l">
              <a:spcBef>
                <a:spcPts val="400"/>
              </a:spcBef>
            </a:pPr>
            <a:r>
              <a:rPr lang="en-US" sz="1250"/>
              <a:t>Adaptive management adjusted to ecosystem responses</a:t>
            </a:r>
          </a:p>
          <a:p>
            <a:pPr algn="l">
              <a:spcBef>
                <a:spcPts val="400"/>
              </a:spcBef>
            </a:pPr>
            <a:r>
              <a:rPr lang="en-US" sz="1250"/>
              <a:t>Increased plant biodiversity, including native species</a:t>
            </a:r>
          </a:p>
          <a:p>
            <a:pPr algn="l">
              <a:spcBef>
                <a:spcPts val="400"/>
              </a:spcBef>
            </a:pPr>
            <a:r>
              <a:rPr lang="en-US" sz="1250"/>
              <a:t>Minimal synthetic fertilizers and pesticides</a:t>
            </a:r>
          </a:p>
          <a:p>
            <a:pPr algn="l">
              <a:spcBef>
                <a:spcPts val="400"/>
              </a:spcBef>
            </a:pPr>
            <a:r>
              <a:rPr lang="en-US" sz="1250"/>
              <a:t>Integration of trees and perennials</a:t>
            </a:r>
          </a:p>
          <a:p>
            <a:pPr algn="l">
              <a:spcBef>
                <a:spcPts val="400"/>
              </a:spcBef>
            </a:pPr>
            <a:r>
              <a:rPr lang="en-US" sz="1250"/>
              <a:t>Focus on improved soil organic matter, plant cover, root systems, microbial activity, and water-holding capacity</a:t>
            </a:r>
          </a:p>
        </p:txBody>
      </p:sp>
      <p:sp>
        <p:nvSpPr>
          <p:cNvPr id="180" name="btfpColumnHeaderBoxText223027">
            <a:extLst>
              <a:ext uri="{FF2B5EF4-FFF2-40B4-BE49-F238E27FC236}">
                <a16:creationId xmlns:a16="http://schemas.microsoft.com/office/drawing/2014/main" id="{CD0A5D9B-03A4-5C7C-3F68-C362FC6FE35D}"/>
              </a:ext>
            </a:extLst>
          </p:cNvPr>
          <p:cNvSpPr txBox="1"/>
          <p:nvPr/>
        </p:nvSpPr>
        <p:spPr bwMode="gray">
          <a:xfrm>
            <a:off x="394759" y="1483531"/>
            <a:ext cx="6188710" cy="318997"/>
          </a:xfrm>
          <a:prstGeom prst="rect">
            <a:avLst/>
          </a:prstGeom>
          <a:noFill/>
        </p:spPr>
        <p:txBody>
          <a:bodyPr vert="horz" wrap="square" lIns="36036" tIns="36036" rIns="36036" bIns="36036" rtlCol="0" anchor="b">
            <a:spAutoFit/>
          </a:bodyPr>
          <a:lstStyle/>
          <a:p>
            <a:r>
              <a:rPr lang="en-US" sz="1600" b="1">
                <a:solidFill>
                  <a:schemeClr val="tx1"/>
                </a:solidFill>
                <a:latin typeface="+mj-lt"/>
              </a:rPr>
              <a:t>Key practices of regenerative grazing systems</a:t>
            </a:r>
          </a:p>
        </p:txBody>
      </p:sp>
      <p:cxnSp>
        <p:nvCxnSpPr>
          <p:cNvPr id="181" name="btfpColumnHeaderBoxLine223027">
            <a:extLst>
              <a:ext uri="{FF2B5EF4-FFF2-40B4-BE49-F238E27FC236}">
                <a16:creationId xmlns:a16="http://schemas.microsoft.com/office/drawing/2014/main" id="{3DA171AB-8323-BAB8-C8D5-BFA91A2E443F}"/>
              </a:ext>
            </a:extLst>
          </p:cNvPr>
          <p:cNvCxnSpPr>
            <a:cxnSpLocks/>
          </p:cNvCxnSpPr>
          <p:nvPr/>
        </p:nvCxnSpPr>
        <p:spPr bwMode="gray">
          <a:xfrm>
            <a:off x="394759" y="1805612"/>
            <a:ext cx="618871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90" name="Oval 189">
            <a:extLst>
              <a:ext uri="{FF2B5EF4-FFF2-40B4-BE49-F238E27FC236}">
                <a16:creationId xmlns:a16="http://schemas.microsoft.com/office/drawing/2014/main" id="{041A7DAD-1A40-CE3D-EAE7-0C630F15A4E3}"/>
              </a:ext>
            </a:extLst>
          </p:cNvPr>
          <p:cNvSpPr/>
          <p:nvPr/>
        </p:nvSpPr>
        <p:spPr bwMode="gray">
          <a:xfrm>
            <a:off x="641495" y="1911233"/>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1</a:t>
            </a:r>
          </a:p>
        </p:txBody>
      </p:sp>
      <p:sp>
        <p:nvSpPr>
          <p:cNvPr id="191" name="Oval 190">
            <a:extLst>
              <a:ext uri="{FF2B5EF4-FFF2-40B4-BE49-F238E27FC236}">
                <a16:creationId xmlns:a16="http://schemas.microsoft.com/office/drawing/2014/main" id="{C62573FF-C5A0-CD0E-3EDA-44CB55439275}"/>
              </a:ext>
            </a:extLst>
          </p:cNvPr>
          <p:cNvSpPr/>
          <p:nvPr/>
        </p:nvSpPr>
        <p:spPr bwMode="gray">
          <a:xfrm>
            <a:off x="641495" y="2180252"/>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2</a:t>
            </a:r>
          </a:p>
        </p:txBody>
      </p:sp>
      <p:sp>
        <p:nvSpPr>
          <p:cNvPr id="192" name="Oval 191">
            <a:extLst>
              <a:ext uri="{FF2B5EF4-FFF2-40B4-BE49-F238E27FC236}">
                <a16:creationId xmlns:a16="http://schemas.microsoft.com/office/drawing/2014/main" id="{E0AD5508-479E-371A-B372-C086B8D9D0E2}"/>
              </a:ext>
            </a:extLst>
          </p:cNvPr>
          <p:cNvSpPr/>
          <p:nvPr/>
        </p:nvSpPr>
        <p:spPr bwMode="gray">
          <a:xfrm>
            <a:off x="641495" y="2449271"/>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3</a:t>
            </a:r>
          </a:p>
        </p:txBody>
      </p:sp>
      <p:sp>
        <p:nvSpPr>
          <p:cNvPr id="193" name="Oval 192">
            <a:extLst>
              <a:ext uri="{FF2B5EF4-FFF2-40B4-BE49-F238E27FC236}">
                <a16:creationId xmlns:a16="http://schemas.microsoft.com/office/drawing/2014/main" id="{CE7934D6-C2ED-268F-9B0B-D68D9D22DDB5}"/>
              </a:ext>
            </a:extLst>
          </p:cNvPr>
          <p:cNvSpPr/>
          <p:nvPr/>
        </p:nvSpPr>
        <p:spPr bwMode="gray">
          <a:xfrm>
            <a:off x="641495" y="2718290"/>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4</a:t>
            </a:r>
          </a:p>
        </p:txBody>
      </p:sp>
      <p:sp>
        <p:nvSpPr>
          <p:cNvPr id="194" name="Oval 193">
            <a:extLst>
              <a:ext uri="{FF2B5EF4-FFF2-40B4-BE49-F238E27FC236}">
                <a16:creationId xmlns:a16="http://schemas.microsoft.com/office/drawing/2014/main" id="{7FEA9003-542E-B871-A354-362E2FC7C56D}"/>
              </a:ext>
            </a:extLst>
          </p:cNvPr>
          <p:cNvSpPr/>
          <p:nvPr/>
        </p:nvSpPr>
        <p:spPr bwMode="gray">
          <a:xfrm>
            <a:off x="641495" y="2987309"/>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5</a:t>
            </a:r>
          </a:p>
        </p:txBody>
      </p:sp>
      <p:sp>
        <p:nvSpPr>
          <p:cNvPr id="195" name="Oval 194">
            <a:extLst>
              <a:ext uri="{FF2B5EF4-FFF2-40B4-BE49-F238E27FC236}">
                <a16:creationId xmlns:a16="http://schemas.microsoft.com/office/drawing/2014/main" id="{92F02DA0-8DC0-824B-CC60-6080B3C54843}"/>
              </a:ext>
            </a:extLst>
          </p:cNvPr>
          <p:cNvSpPr/>
          <p:nvPr/>
        </p:nvSpPr>
        <p:spPr bwMode="gray">
          <a:xfrm>
            <a:off x="641495" y="3256328"/>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6</a:t>
            </a:r>
          </a:p>
        </p:txBody>
      </p:sp>
      <p:sp>
        <p:nvSpPr>
          <p:cNvPr id="8" name="Rectangular Callout 7">
            <a:extLst>
              <a:ext uri="{FF2B5EF4-FFF2-40B4-BE49-F238E27FC236}">
                <a16:creationId xmlns:a16="http://schemas.microsoft.com/office/drawing/2014/main" id="{B89F2302-0BB8-34AC-FD82-34AD2CE0877B}"/>
              </a:ext>
            </a:extLst>
          </p:cNvPr>
          <p:cNvSpPr/>
          <p:nvPr/>
        </p:nvSpPr>
        <p:spPr bwMode="gray">
          <a:xfrm>
            <a:off x="5195897" y="1981698"/>
            <a:ext cx="1320781" cy="1494792"/>
          </a:xfrm>
          <a:prstGeom prst="wedgeRectCallout">
            <a:avLst>
              <a:gd name="adj1" fmla="val -67761"/>
              <a:gd name="adj2" fmla="val -4909"/>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00">
                <a:solidFill>
                  <a:schemeClr val="bg1"/>
                </a:solidFill>
              </a:rPr>
              <a:t>The definition of  regenerative practices by system. This list aims to outline the generally accepted principles of regenerative grazing that can be relevant across the board. </a:t>
            </a:r>
          </a:p>
        </p:txBody>
      </p:sp>
      <p:sp>
        <p:nvSpPr>
          <p:cNvPr id="39" name="Chevron 2">
            <a:extLst>
              <a:ext uri="{FF2B5EF4-FFF2-40B4-BE49-F238E27FC236}">
                <a16:creationId xmlns:a16="http://schemas.microsoft.com/office/drawing/2014/main" id="{5FF9B750-F1D0-F910-B2A5-5FF5D4D04715}"/>
              </a:ext>
            </a:extLst>
          </p:cNvPr>
          <p:cNvSpPr/>
          <p:nvPr/>
        </p:nvSpPr>
        <p:spPr bwMode="gray">
          <a:xfrm>
            <a:off x="1964633" y="25336"/>
            <a:ext cx="3336571"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Sustainable Pastured Livestock</a:t>
            </a:r>
          </a:p>
        </p:txBody>
      </p:sp>
    </p:spTree>
    <p:extLst>
      <p:ext uri="{BB962C8B-B14F-4D97-AF65-F5344CB8AC3E}">
        <p14:creationId xmlns:p14="http://schemas.microsoft.com/office/powerpoint/2010/main" val="2695924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560D4F5-71D2-B2B0-8D82-3F4FAB36472B}"/>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84" imgH="486" progId="TCLayout.ActiveDocument.1">
                  <p:embed/>
                </p:oleObj>
              </mc:Choice>
              <mc:Fallback>
                <p:oleObj name="think-cell Slide" r:id="rId15" imgW="484" imgH="486" progId="TCLayout.ActiveDocument.1">
                  <p:embed/>
                  <p:pic>
                    <p:nvPicPr>
                      <p:cNvPr id="8" name="think-cell data - do not delete" hidden="1">
                        <a:extLst>
                          <a:ext uri="{FF2B5EF4-FFF2-40B4-BE49-F238E27FC236}">
                            <a16:creationId xmlns:a16="http://schemas.microsoft.com/office/drawing/2014/main" id="{E560D4F5-71D2-B2B0-8D82-3F4FAB36472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8955CCC5-FBD7-AF75-F520-B8038DA0A135}"/>
              </a:ext>
            </a:extLst>
          </p:cNvPr>
          <p:cNvSpPr>
            <a:spLocks noGrp="1"/>
          </p:cNvSpPr>
          <p:nvPr>
            <p:ph type="title"/>
          </p:nvPr>
        </p:nvSpPr>
        <p:spPr>
          <a:xfrm>
            <a:off x="330200" y="523318"/>
            <a:ext cx="11776456" cy="882788"/>
          </a:xfrm>
        </p:spPr>
        <p:txBody>
          <a:bodyPr vert="horz" rIns="91440">
            <a:noAutofit/>
          </a:bodyPr>
          <a:lstStyle/>
          <a:p>
            <a:r>
              <a:rPr lang="en-US" dirty="0"/>
              <a:t>Methane mitigation solutions for industrial livestock are at different stages of development, with uncertain abatement potential</a:t>
            </a:r>
          </a:p>
        </p:txBody>
      </p:sp>
      <p:grpSp>
        <p:nvGrpSpPr>
          <p:cNvPr id="15" name="btfpColumnHeaderBox215672">
            <a:extLst>
              <a:ext uri="{FF2B5EF4-FFF2-40B4-BE49-F238E27FC236}">
                <a16:creationId xmlns:a16="http://schemas.microsoft.com/office/drawing/2014/main" id="{6E700123-EAA6-3CA4-03CC-298DA626DF37}"/>
              </a:ext>
            </a:extLst>
          </p:cNvPr>
          <p:cNvGrpSpPr/>
          <p:nvPr>
            <p:custDataLst>
              <p:tags r:id="rId3"/>
            </p:custDataLst>
          </p:nvPr>
        </p:nvGrpSpPr>
        <p:grpSpPr>
          <a:xfrm>
            <a:off x="6672930" y="1613469"/>
            <a:ext cx="4990703" cy="280096"/>
            <a:chOff x="6366272" y="1549461"/>
            <a:chExt cx="2477492" cy="289621"/>
          </a:xfrm>
        </p:grpSpPr>
        <p:sp>
          <p:nvSpPr>
            <p:cNvPr id="5" name="btfpColumnHeaderBoxText215672">
              <a:extLst>
                <a:ext uri="{FF2B5EF4-FFF2-40B4-BE49-F238E27FC236}">
                  <a16:creationId xmlns:a16="http://schemas.microsoft.com/office/drawing/2014/main" id="{AC2A4FAF-473B-BE41-9E79-2E8D8A77AEDB}"/>
                </a:ext>
              </a:extLst>
            </p:cNvPr>
            <p:cNvSpPr txBox="1"/>
            <p:nvPr/>
          </p:nvSpPr>
          <p:spPr bwMode="gray">
            <a:xfrm>
              <a:off x="6366272" y="1549461"/>
              <a:ext cx="2477492" cy="288219"/>
            </a:xfrm>
            <a:prstGeom prst="rect">
              <a:avLst/>
            </a:prstGeom>
            <a:noFill/>
          </p:spPr>
          <p:txBody>
            <a:bodyPr vert="horz" wrap="square" lIns="36036" tIns="36036" rIns="36036" bIns="36036" rtlCol="0" anchor="b">
              <a:spAutoFit/>
            </a:bodyPr>
            <a:lstStyle/>
            <a:p>
              <a:pPr defTabSz="711200">
                <a:defRPr/>
              </a:pPr>
              <a:r>
                <a:rPr kumimoji="0" lang="en-US" sz="1400" b="1" i="0" u="none" strike="noStrike" kern="1200" cap="none" spc="0" normalizeH="0" baseline="0" noProof="0">
                  <a:ln>
                    <a:noFill/>
                  </a:ln>
                  <a:solidFill>
                    <a:srgbClr val="000000"/>
                  </a:solidFill>
                  <a:effectLst/>
                  <a:uLnTx/>
                  <a:uFillTx/>
                </a:rPr>
                <a:t>Manure management </a:t>
              </a:r>
              <a:r>
                <a:rPr lang="en-US" sz="1400" b="1">
                  <a:solidFill>
                    <a:srgbClr val="000000"/>
                  </a:solidFill>
                </a:rPr>
                <a:t>methane reduction strategies</a:t>
              </a:r>
            </a:p>
          </p:txBody>
        </p:sp>
        <p:cxnSp>
          <p:nvCxnSpPr>
            <p:cNvPr id="14" name="btfpColumnHeaderBoxLine215672">
              <a:extLst>
                <a:ext uri="{FF2B5EF4-FFF2-40B4-BE49-F238E27FC236}">
                  <a16:creationId xmlns:a16="http://schemas.microsoft.com/office/drawing/2014/main" id="{03F271E4-2C92-F9E6-3D4D-6A03F11C67F9}"/>
                </a:ext>
              </a:extLst>
            </p:cNvPr>
            <p:cNvCxnSpPr/>
            <p:nvPr/>
          </p:nvCxnSpPr>
          <p:spPr bwMode="gray">
            <a:xfrm>
              <a:off x="6366272" y="1839082"/>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1" name="btfpColumnHeaderBox653750">
            <a:extLst>
              <a:ext uri="{FF2B5EF4-FFF2-40B4-BE49-F238E27FC236}">
                <a16:creationId xmlns:a16="http://schemas.microsoft.com/office/drawing/2014/main" id="{2A41BE46-0306-70D7-221B-9835A0E48892}"/>
              </a:ext>
            </a:extLst>
          </p:cNvPr>
          <p:cNvGrpSpPr/>
          <p:nvPr>
            <p:custDataLst>
              <p:tags r:id="rId4"/>
            </p:custDataLst>
          </p:nvPr>
        </p:nvGrpSpPr>
        <p:grpSpPr>
          <a:xfrm>
            <a:off x="330199" y="1615555"/>
            <a:ext cx="5751515" cy="291006"/>
            <a:chOff x="330200" y="1551547"/>
            <a:chExt cx="2593457" cy="291006"/>
          </a:xfrm>
        </p:grpSpPr>
        <p:sp>
          <p:nvSpPr>
            <p:cNvPr id="19" name="btfpColumnHeaderBoxText653750">
              <a:extLst>
                <a:ext uri="{FF2B5EF4-FFF2-40B4-BE49-F238E27FC236}">
                  <a16:creationId xmlns:a16="http://schemas.microsoft.com/office/drawing/2014/main" id="{627110EC-14CC-D2FF-B2F8-1CEAC506D828}"/>
                </a:ext>
              </a:extLst>
            </p:cNvPr>
            <p:cNvSpPr txBox="1"/>
            <p:nvPr/>
          </p:nvSpPr>
          <p:spPr bwMode="gray">
            <a:xfrm>
              <a:off x="330200" y="1551547"/>
              <a:ext cx="2593457"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400" b="1">
                  <a:solidFill>
                    <a:srgbClr val="000000"/>
                  </a:solidFill>
                </a:rPr>
                <a:t>Enteric fermentation methane reduction strategies</a:t>
              </a:r>
              <a:endParaRPr kumimoji="0" lang="en-US" sz="1400" b="1" i="0" u="none" strike="noStrike" kern="1200" cap="none" spc="0" normalizeH="0" baseline="0" noProof="0">
                <a:ln>
                  <a:noFill/>
                </a:ln>
                <a:solidFill>
                  <a:srgbClr val="000000"/>
                </a:solidFill>
                <a:effectLst/>
                <a:uLnTx/>
                <a:uFillTx/>
              </a:endParaRPr>
            </a:p>
          </p:txBody>
        </p:sp>
        <p:cxnSp>
          <p:nvCxnSpPr>
            <p:cNvPr id="20" name="btfpColumnHeaderBoxLine653750">
              <a:extLst>
                <a:ext uri="{FF2B5EF4-FFF2-40B4-BE49-F238E27FC236}">
                  <a16:creationId xmlns:a16="http://schemas.microsoft.com/office/drawing/2014/main" id="{E38D63F5-6219-C859-2448-B7774A87477F}"/>
                </a:ext>
              </a:extLst>
            </p:cNvPr>
            <p:cNvCxnSpPr/>
            <p:nvPr/>
          </p:nvCxnSpPr>
          <p:spPr bwMode="gray">
            <a:xfrm>
              <a:off x="330200" y="18425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5" name="btfpBulletedList840141">
            <a:extLst>
              <a:ext uri="{FF2B5EF4-FFF2-40B4-BE49-F238E27FC236}">
                <a16:creationId xmlns:a16="http://schemas.microsoft.com/office/drawing/2014/main" id="{375D3F80-BF22-B1FC-7CC5-48ABDAB85D28}"/>
              </a:ext>
            </a:extLst>
          </p:cNvPr>
          <p:cNvSpPr txBox="1"/>
          <p:nvPr>
            <p:custDataLst>
              <p:tags r:id="rId5"/>
            </p:custDataLst>
          </p:nvPr>
        </p:nvSpPr>
        <p:spPr bwMode="gray">
          <a:xfrm>
            <a:off x="1614489" y="2390354"/>
            <a:ext cx="3022724" cy="99603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spcBef>
                <a:spcPts val="600"/>
              </a:spcBef>
              <a:spcAft>
                <a:spcPts val="0"/>
              </a:spcAft>
              <a:buClrTx/>
              <a:buSzTx/>
              <a:buFontTx/>
              <a:buChar char="•"/>
              <a:tabLst/>
              <a:defRPr/>
            </a:pPr>
            <a:r>
              <a:rPr lang="en-US" sz="1000" b="0" i="0" u="none" strike="noStrike" kern="1200" cap="none" spc="0" normalizeH="0" baseline="0" noProof="0">
                <a:ln>
                  <a:noFill/>
                </a:ln>
                <a:effectLst/>
                <a:uLnTx/>
                <a:uFillTx/>
              </a:rPr>
              <a:t>Improved feed quality, grazing management optimization, improved animal health</a:t>
            </a:r>
          </a:p>
          <a:p>
            <a:pPr marL="177800" marR="0" lvl="0" indent="-177800" algn="l" defTabSz="711200" rtl="0" eaLnBrk="1" fontAlgn="auto" latinLnBrk="0" hangingPunct="1">
              <a:spcBef>
                <a:spcPts val="600"/>
              </a:spcBef>
              <a:spcAft>
                <a:spcPts val="0"/>
              </a:spcAft>
              <a:buClrTx/>
              <a:buSzTx/>
              <a:buFontTx/>
              <a:buChar char="•"/>
              <a:tabLst/>
              <a:defRPr/>
            </a:pPr>
            <a:r>
              <a:rPr lang="en-US" sz="1000"/>
              <a:t>Mature, cost effective, and widely implemented</a:t>
            </a:r>
          </a:p>
          <a:p>
            <a:pPr marL="177800" marR="0" lvl="0" indent="-177800" algn="l" defTabSz="711200" rtl="0" eaLnBrk="1" fontAlgn="auto" latinLnBrk="0" hangingPunct="1">
              <a:spcBef>
                <a:spcPts val="600"/>
              </a:spcBef>
              <a:spcAft>
                <a:spcPts val="0"/>
              </a:spcAft>
              <a:buClrTx/>
              <a:buSzTx/>
              <a:buFontTx/>
              <a:buChar char="•"/>
              <a:tabLst/>
              <a:defRPr/>
            </a:pPr>
            <a:r>
              <a:rPr lang="en-US" sz="1000"/>
              <a:t>Limited room for improvement in already highly efficient industrial systems </a:t>
            </a:r>
          </a:p>
        </p:txBody>
      </p:sp>
      <p:grpSp>
        <p:nvGrpSpPr>
          <p:cNvPr id="41" name="btfpRowHeaderBox489333">
            <a:extLst>
              <a:ext uri="{FF2B5EF4-FFF2-40B4-BE49-F238E27FC236}">
                <a16:creationId xmlns:a16="http://schemas.microsoft.com/office/drawing/2014/main" id="{F56949B1-1DC9-7988-B193-856C849ACD90}"/>
              </a:ext>
            </a:extLst>
          </p:cNvPr>
          <p:cNvGrpSpPr/>
          <p:nvPr>
            <p:custDataLst>
              <p:tags r:id="rId6"/>
            </p:custDataLst>
          </p:nvPr>
        </p:nvGrpSpPr>
        <p:grpSpPr>
          <a:xfrm>
            <a:off x="330199" y="2387270"/>
            <a:ext cx="1204392" cy="1238929"/>
            <a:chOff x="6324600" y="2105002"/>
            <a:chExt cx="2540000" cy="972979"/>
          </a:xfrm>
        </p:grpSpPr>
        <p:sp>
          <p:nvSpPr>
            <p:cNvPr id="42" name="btfpRowHeaderBoxText489333">
              <a:extLst>
                <a:ext uri="{FF2B5EF4-FFF2-40B4-BE49-F238E27FC236}">
                  <a16:creationId xmlns:a16="http://schemas.microsoft.com/office/drawing/2014/main" id="{FA81FEFB-5D54-D72A-B4F6-11D76394398F}"/>
                </a:ext>
              </a:extLst>
            </p:cNvPr>
            <p:cNvSpPr txBox="1"/>
            <p:nvPr/>
          </p:nvSpPr>
          <p:spPr bwMode="gray">
            <a:xfrm>
              <a:off x="6324600" y="2105002"/>
              <a:ext cx="2540000" cy="972979"/>
            </a:xfrm>
            <a:prstGeom prst="rect">
              <a:avLst/>
            </a:prstGeom>
            <a:noFill/>
          </p:spPr>
          <p:txBody>
            <a:bodyPr vert="horz" wrap="square" lIns="36036" tIns="36036" rIns="36000"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ea typeface="+mn-ea"/>
                  <a:cs typeface="+mn-cs"/>
                </a:rPr>
                <a:t>Livestock efficiency</a:t>
              </a:r>
            </a:p>
          </p:txBody>
        </p:sp>
        <p:cxnSp>
          <p:nvCxnSpPr>
            <p:cNvPr id="43" name="btfpRowHeaderBoxLine489333">
              <a:extLst>
                <a:ext uri="{FF2B5EF4-FFF2-40B4-BE49-F238E27FC236}">
                  <a16:creationId xmlns:a16="http://schemas.microsoft.com/office/drawing/2014/main" id="{EEED6B19-0A1C-B382-8646-AD927204968C}"/>
                </a:ext>
              </a:extLst>
            </p:cNvPr>
            <p:cNvCxnSpPr/>
            <p:nvPr/>
          </p:nvCxnSpPr>
          <p:spPr bwMode="gray">
            <a:xfrm flipH="1">
              <a:off x="8858252" y="2105002"/>
              <a:ext cx="6348" cy="69584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66F313E9-DE37-1E47-FE06-D65BF9A970DD}"/>
              </a:ext>
            </a:extLst>
          </p:cNvPr>
          <p:cNvSpPr txBox="1"/>
          <p:nvPr/>
        </p:nvSpPr>
        <p:spPr bwMode="gray">
          <a:xfrm>
            <a:off x="1564361" y="3370303"/>
            <a:ext cx="2845320" cy="1015663"/>
          </a:xfrm>
          <a:prstGeom prst="rect">
            <a:avLst/>
          </a:prstGeom>
          <a:noFill/>
        </p:spPr>
        <p:txBody>
          <a:bodyPr wrap="square" lIns="91440" tIns="45720" rIns="91440" bIns="45720" anchor="t">
            <a:spAutoFit/>
          </a:bodyPr>
          <a:lstStyle/>
          <a:p>
            <a:pPr marL="177800" indent="-177800" defTabSz="711200">
              <a:spcBef>
                <a:spcPts val="600"/>
              </a:spcBef>
              <a:buFontTx/>
              <a:buChar char="•"/>
              <a:defRPr/>
            </a:pPr>
            <a:r>
              <a:rPr lang="en-US" sz="1000" b="0" i="0" u="none" strike="noStrike" kern="1200" cap="none" spc="0" normalizeH="0" baseline="0" noProof="0">
                <a:ln>
                  <a:noFill/>
                </a:ln>
                <a:solidFill>
                  <a:srgbClr val="000000"/>
                </a:solidFill>
                <a:effectLst/>
                <a:uLnTx/>
                <a:uFillTx/>
              </a:rPr>
              <a:t>Genetic selection for naturally</a:t>
            </a:r>
            <a:r>
              <a:rPr lang="en-US" sz="1000" b="0" i="0" u="none" strike="noStrike" kern="1200" cap="none" spc="0" normalizeH="0" noProof="0">
                <a:ln>
                  <a:noFill/>
                </a:ln>
                <a:solidFill>
                  <a:srgbClr val="000000"/>
                </a:solidFill>
                <a:effectLst/>
                <a:uLnTx/>
                <a:uFillTx/>
              </a:rPr>
              <a:t> less-methane emitting animals </a:t>
            </a:r>
          </a:p>
          <a:p>
            <a:pPr marL="177800" indent="-177800" defTabSz="711200">
              <a:spcBef>
                <a:spcPts val="600"/>
              </a:spcBef>
              <a:buFontTx/>
              <a:buChar char="•"/>
              <a:defRPr/>
            </a:pPr>
            <a:r>
              <a:rPr kumimoji="0" lang="en-US" sz="1000">
                <a:solidFill>
                  <a:srgbClr val="000000"/>
                </a:solidFill>
              </a:rPr>
              <a:t>Intermediate readiness</a:t>
            </a:r>
            <a:endParaRPr lang="en-US" sz="1000">
              <a:solidFill>
                <a:srgbClr val="000000"/>
              </a:solidFill>
              <a:cs typeface="Arial"/>
            </a:endParaRPr>
          </a:p>
          <a:p>
            <a:pPr marL="177800" indent="-177800" defTabSz="711200">
              <a:spcBef>
                <a:spcPts val="600"/>
              </a:spcBef>
              <a:buFontTx/>
              <a:buChar char="•"/>
              <a:defRPr/>
            </a:pPr>
            <a:r>
              <a:rPr kumimoji="0" lang="en-US" sz="1000">
                <a:solidFill>
                  <a:srgbClr val="000000"/>
                </a:solidFill>
              </a:rPr>
              <a:t>Slow progress from multi-generational timelines</a:t>
            </a:r>
            <a:endParaRPr kumimoji="0" lang="en-US" sz="1000" b="0" i="0" u="none" strike="noStrike" kern="1200" cap="none" spc="0" normalizeH="0" baseline="0" noProof="0">
              <a:ln>
                <a:noFill/>
              </a:ln>
              <a:solidFill>
                <a:srgbClr val="000000"/>
              </a:solidFill>
              <a:effectLst/>
              <a:uLnTx/>
              <a:uFillTx/>
            </a:endParaRPr>
          </a:p>
        </p:txBody>
      </p:sp>
      <p:grpSp>
        <p:nvGrpSpPr>
          <p:cNvPr id="56" name="btfpRowHeaderBox489333">
            <a:extLst>
              <a:ext uri="{FF2B5EF4-FFF2-40B4-BE49-F238E27FC236}">
                <a16:creationId xmlns:a16="http://schemas.microsoft.com/office/drawing/2014/main" id="{6D403154-319D-7CC7-FFEF-2E48C1B91F3B}"/>
              </a:ext>
            </a:extLst>
          </p:cNvPr>
          <p:cNvGrpSpPr/>
          <p:nvPr>
            <p:custDataLst>
              <p:tags r:id="rId7"/>
            </p:custDataLst>
          </p:nvPr>
        </p:nvGrpSpPr>
        <p:grpSpPr>
          <a:xfrm>
            <a:off x="329822" y="3423407"/>
            <a:ext cx="1204384" cy="911346"/>
            <a:chOff x="6324600" y="2105002"/>
            <a:chExt cx="2540000" cy="972979"/>
          </a:xfrm>
        </p:grpSpPr>
        <p:sp>
          <p:nvSpPr>
            <p:cNvPr id="57" name="btfpRowHeaderBoxText489333">
              <a:extLst>
                <a:ext uri="{FF2B5EF4-FFF2-40B4-BE49-F238E27FC236}">
                  <a16:creationId xmlns:a16="http://schemas.microsoft.com/office/drawing/2014/main" id="{793A5A54-B4A6-79C6-62B0-A25AAD0601FB}"/>
                </a:ext>
              </a:extLst>
            </p:cNvPr>
            <p:cNvSpPr txBox="1"/>
            <p:nvPr/>
          </p:nvSpPr>
          <p:spPr bwMode="gray">
            <a:xfrm>
              <a:off x="6324600" y="2105002"/>
              <a:ext cx="2540000" cy="972979"/>
            </a:xfrm>
            <a:prstGeom prst="rect">
              <a:avLst/>
            </a:prstGeom>
            <a:noFill/>
          </p:spPr>
          <p:txBody>
            <a:bodyPr vert="horz" wrap="square" lIns="36036" tIns="36036" rIns="36000"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ea typeface="+mn-ea"/>
                  <a:cs typeface="+mn-cs"/>
                </a:rPr>
                <a:t>Selective breeding</a:t>
              </a:r>
            </a:p>
          </p:txBody>
        </p:sp>
        <p:cxnSp>
          <p:nvCxnSpPr>
            <p:cNvPr id="58" name="btfpRowHeaderBoxLine489333">
              <a:extLst>
                <a:ext uri="{FF2B5EF4-FFF2-40B4-BE49-F238E27FC236}">
                  <a16:creationId xmlns:a16="http://schemas.microsoft.com/office/drawing/2014/main" id="{658D686B-2286-4D5F-DAC4-94C82250A000}"/>
                </a:ext>
              </a:extLst>
            </p:cNvPr>
            <p:cNvCxnSpPr/>
            <p:nvPr/>
          </p:nvCxnSpPr>
          <p:spPr bwMode="gray">
            <a:xfrm>
              <a:off x="8864600" y="2105002"/>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481" name="Straight Connector 480">
            <a:extLst>
              <a:ext uri="{FF2B5EF4-FFF2-40B4-BE49-F238E27FC236}">
                <a16:creationId xmlns:a16="http://schemas.microsoft.com/office/drawing/2014/main" id="{0C72A5A4-CCC6-C85C-1FD9-5073AAF05F2F}"/>
              </a:ext>
            </a:extLst>
          </p:cNvPr>
          <p:cNvCxnSpPr>
            <a:cxnSpLocks/>
          </p:cNvCxnSpPr>
          <p:nvPr/>
        </p:nvCxnSpPr>
        <p:spPr bwMode="gray">
          <a:xfrm flipV="1">
            <a:off x="284884" y="3317146"/>
            <a:ext cx="5494340" cy="26824"/>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DF21CCD-7029-716E-D14F-43DC1A44D9BB}"/>
              </a:ext>
            </a:extLst>
          </p:cNvPr>
          <p:cNvCxnSpPr>
            <a:cxnSpLocks/>
          </p:cNvCxnSpPr>
          <p:nvPr/>
        </p:nvCxnSpPr>
        <p:spPr bwMode="gray">
          <a:xfrm flipV="1">
            <a:off x="329821" y="4383872"/>
            <a:ext cx="5494340" cy="26824"/>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57C9F28-C290-7673-C2BC-B9912BC78F19}"/>
              </a:ext>
            </a:extLst>
          </p:cNvPr>
          <p:cNvSpPr txBox="1"/>
          <p:nvPr/>
        </p:nvSpPr>
        <p:spPr bwMode="gray">
          <a:xfrm>
            <a:off x="1564361" y="4426508"/>
            <a:ext cx="3153756" cy="1554272"/>
          </a:xfrm>
          <a:prstGeom prst="rect">
            <a:avLst/>
          </a:prstGeom>
          <a:noFill/>
        </p:spPr>
        <p:txBody>
          <a:bodyPr wrap="square">
            <a:spAutoFit/>
          </a:bodyPr>
          <a:lstStyle/>
          <a:p>
            <a:pPr marL="184150" indent="-184150" defTabSz="711200">
              <a:spcBef>
                <a:spcPts val="600"/>
              </a:spcBef>
              <a:buFontTx/>
              <a:buChar char="•"/>
              <a:defRPr/>
            </a:pPr>
            <a:r>
              <a:rPr lang="en-US" sz="1000">
                <a:solidFill>
                  <a:srgbClr val="000000"/>
                </a:solidFill>
              </a:rPr>
              <a:t>Feed additives: 3-NOP (</a:t>
            </a:r>
            <a:r>
              <a:rPr lang="en-US" sz="1000" err="1">
                <a:solidFill>
                  <a:srgbClr val="000000"/>
                </a:solidFill>
              </a:rPr>
              <a:t>Bovaer</a:t>
            </a:r>
            <a:r>
              <a:rPr lang="en-US" sz="1000">
                <a:solidFill>
                  <a:srgbClr val="000000"/>
                </a:solidFill>
              </a:rPr>
              <a:t>), Red seaweed, and </a:t>
            </a:r>
            <a:r>
              <a:rPr lang="en-US" sz="1000" err="1">
                <a:solidFill>
                  <a:srgbClr val="000000"/>
                </a:solidFill>
              </a:rPr>
              <a:t>Bromoform</a:t>
            </a:r>
            <a:r>
              <a:rPr lang="en-US" sz="1000">
                <a:solidFill>
                  <a:srgbClr val="000000"/>
                </a:solidFill>
              </a:rPr>
              <a:t>-based inhibitors</a:t>
            </a:r>
          </a:p>
          <a:p>
            <a:pPr marL="184150" indent="-184150" defTabSz="711200">
              <a:spcBef>
                <a:spcPts val="600"/>
              </a:spcBef>
              <a:buFontTx/>
              <a:buChar char="•"/>
              <a:defRPr/>
            </a:pPr>
            <a:r>
              <a:rPr lang="en-US" sz="1000" b="1">
                <a:solidFill>
                  <a:srgbClr val="000000"/>
                </a:solidFill>
              </a:rPr>
              <a:t>3-NOP </a:t>
            </a:r>
            <a:r>
              <a:rPr lang="en-US" sz="1000" b="1" err="1">
                <a:solidFill>
                  <a:srgbClr val="000000"/>
                </a:solidFill>
              </a:rPr>
              <a:t>Bovaer</a:t>
            </a:r>
            <a:r>
              <a:rPr lang="en-US" sz="1000" b="1">
                <a:solidFill>
                  <a:srgbClr val="000000"/>
                </a:solidFill>
              </a:rPr>
              <a:t> </a:t>
            </a:r>
            <a:r>
              <a:rPr lang="en-US" sz="1000">
                <a:solidFill>
                  <a:srgbClr val="000000"/>
                </a:solidFill>
              </a:rPr>
              <a:t>is commercially available for industrial systems and approved in 60+ countries</a:t>
            </a:r>
          </a:p>
          <a:p>
            <a:pPr marL="184150" indent="-184150" defTabSz="711200">
              <a:spcBef>
                <a:spcPts val="600"/>
              </a:spcBef>
              <a:buFontTx/>
              <a:buChar char="•"/>
              <a:defRPr/>
            </a:pPr>
            <a:r>
              <a:rPr lang="en-US" sz="1000">
                <a:solidFill>
                  <a:srgbClr val="000000"/>
                </a:solidFill>
              </a:rPr>
              <a:t>High capital costs and  regulatory and consumer acceptance hurdles</a:t>
            </a:r>
          </a:p>
          <a:p>
            <a:pPr marL="184150" indent="-184150" defTabSz="711200">
              <a:spcBef>
                <a:spcPts val="600"/>
              </a:spcBef>
              <a:buFontTx/>
              <a:buChar char="•"/>
              <a:defRPr/>
            </a:pPr>
            <a:r>
              <a:rPr lang="en-US" sz="1000">
                <a:solidFill>
                  <a:srgbClr val="000000"/>
                </a:solidFill>
              </a:rPr>
              <a:t>Vaccines that neutralize methanogens are still in early stage research</a:t>
            </a:r>
          </a:p>
        </p:txBody>
      </p:sp>
      <p:grpSp>
        <p:nvGrpSpPr>
          <p:cNvPr id="9" name="btfpRowHeaderBox489333">
            <a:extLst>
              <a:ext uri="{FF2B5EF4-FFF2-40B4-BE49-F238E27FC236}">
                <a16:creationId xmlns:a16="http://schemas.microsoft.com/office/drawing/2014/main" id="{D18BD572-30D7-2334-3B27-F37A6FB94915}"/>
              </a:ext>
            </a:extLst>
          </p:cNvPr>
          <p:cNvGrpSpPr/>
          <p:nvPr>
            <p:custDataLst>
              <p:tags r:id="rId8"/>
            </p:custDataLst>
          </p:nvPr>
        </p:nvGrpSpPr>
        <p:grpSpPr>
          <a:xfrm>
            <a:off x="329822" y="4485637"/>
            <a:ext cx="1204384" cy="1442656"/>
            <a:chOff x="6324600" y="2105002"/>
            <a:chExt cx="2540000" cy="972979"/>
          </a:xfrm>
        </p:grpSpPr>
        <p:sp>
          <p:nvSpPr>
            <p:cNvPr id="10" name="btfpRowHeaderBoxText489333">
              <a:extLst>
                <a:ext uri="{FF2B5EF4-FFF2-40B4-BE49-F238E27FC236}">
                  <a16:creationId xmlns:a16="http://schemas.microsoft.com/office/drawing/2014/main" id="{96506ADD-34E8-1409-AE9D-B92141C04172}"/>
                </a:ext>
              </a:extLst>
            </p:cNvPr>
            <p:cNvSpPr txBox="1"/>
            <p:nvPr/>
          </p:nvSpPr>
          <p:spPr bwMode="gray">
            <a:xfrm>
              <a:off x="6324600" y="2105002"/>
              <a:ext cx="2540000" cy="972979"/>
            </a:xfrm>
            <a:prstGeom prst="rect">
              <a:avLst/>
            </a:prstGeom>
            <a:noFill/>
          </p:spPr>
          <p:txBody>
            <a:bodyPr vert="horz" wrap="square" lIns="36036" tIns="36036" rIns="36000"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ea typeface="+mn-ea"/>
                  <a:cs typeface="+mn-cs"/>
                </a:rPr>
                <a:t>Methane inhibition technologies</a:t>
              </a:r>
            </a:p>
          </p:txBody>
        </p:sp>
        <p:cxnSp>
          <p:nvCxnSpPr>
            <p:cNvPr id="11" name="btfpRowHeaderBoxLine489333">
              <a:extLst>
                <a:ext uri="{FF2B5EF4-FFF2-40B4-BE49-F238E27FC236}">
                  <a16:creationId xmlns:a16="http://schemas.microsoft.com/office/drawing/2014/main" id="{463F40C9-8264-7AAB-9C0E-B09D385DB771}"/>
                </a:ext>
              </a:extLst>
            </p:cNvPr>
            <p:cNvCxnSpPr/>
            <p:nvPr/>
          </p:nvCxnSpPr>
          <p:spPr bwMode="gray">
            <a:xfrm>
              <a:off x="8864600" y="2105002"/>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btfpRowHeaderBoxText489333">
            <a:extLst>
              <a:ext uri="{FF2B5EF4-FFF2-40B4-BE49-F238E27FC236}">
                <a16:creationId xmlns:a16="http://schemas.microsoft.com/office/drawing/2014/main" id="{D0529C32-8260-1D73-D504-2F55D75F3E27}"/>
              </a:ext>
            </a:extLst>
          </p:cNvPr>
          <p:cNvSpPr txBox="1"/>
          <p:nvPr/>
        </p:nvSpPr>
        <p:spPr bwMode="gray">
          <a:xfrm>
            <a:off x="4320572" y="1928512"/>
            <a:ext cx="1615398" cy="423187"/>
          </a:xfrm>
          <a:prstGeom prst="rect">
            <a:avLst/>
          </a:prstGeom>
          <a:noFill/>
        </p:spPr>
        <p:txBody>
          <a:bodyPr vert="horz" wrap="square" lIns="36036" tIns="36036" rIns="36000" bIns="36036" rtlCol="0" anchor="ctr">
            <a:noAutofit/>
          </a:bodyPr>
          <a:lstStyle/>
          <a:p>
            <a:pPr algn="ctr" defTabSz="711200">
              <a:buClr>
                <a:schemeClr val="accent1"/>
              </a:buClr>
              <a:buSzPct val="100000"/>
            </a:pPr>
            <a:r>
              <a:rPr lang="en-US" sz="1200" b="1" dirty="0"/>
              <a:t>Enteric CH</a:t>
            </a:r>
            <a:r>
              <a:rPr lang="en-US" sz="1200" b="1" baseline="-25000" dirty="0"/>
              <a:t>4</a:t>
            </a:r>
            <a:r>
              <a:rPr lang="en-US" sz="1200" b="1" dirty="0"/>
              <a:t> abatement potential</a:t>
            </a:r>
            <a:endParaRPr lang="en-US" sz="1200" b="1" baseline="-25000" dirty="0"/>
          </a:p>
        </p:txBody>
      </p:sp>
      <p:sp>
        <p:nvSpPr>
          <p:cNvPr id="18" name="btfpRowHeaderBoxText489333">
            <a:extLst>
              <a:ext uri="{FF2B5EF4-FFF2-40B4-BE49-F238E27FC236}">
                <a16:creationId xmlns:a16="http://schemas.microsoft.com/office/drawing/2014/main" id="{134FAE02-BD86-F62C-A58D-68C96D19D17C}"/>
              </a:ext>
            </a:extLst>
          </p:cNvPr>
          <p:cNvSpPr txBox="1"/>
          <p:nvPr/>
        </p:nvSpPr>
        <p:spPr bwMode="gray">
          <a:xfrm>
            <a:off x="4515301" y="2359369"/>
            <a:ext cx="1301603" cy="1095999"/>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2000" b="1">
                <a:solidFill>
                  <a:srgbClr val="329CDC"/>
                </a:solidFill>
              </a:rPr>
              <a:t>~ 5-30%</a:t>
            </a:r>
          </a:p>
          <a:p>
            <a:pPr marL="0" lvl="0" indent="0" algn="ctr" defTabSz="711200" rtl="0" eaLnBrk="1" latinLnBrk="0" hangingPunct="1">
              <a:spcBef>
                <a:spcPts val="0"/>
              </a:spcBef>
              <a:buClr>
                <a:schemeClr val="accent1"/>
              </a:buClr>
              <a:buSzPct val="100000"/>
              <a:buFontTx/>
              <a:buNone/>
            </a:pPr>
            <a:endParaRPr lang="en-US" sz="1200"/>
          </a:p>
        </p:txBody>
      </p:sp>
      <p:sp>
        <p:nvSpPr>
          <p:cNvPr id="22" name="btfpRowHeaderBoxText489333">
            <a:extLst>
              <a:ext uri="{FF2B5EF4-FFF2-40B4-BE49-F238E27FC236}">
                <a16:creationId xmlns:a16="http://schemas.microsoft.com/office/drawing/2014/main" id="{B0DBF95E-D1DF-0B28-4ADD-88F08ABDD751}"/>
              </a:ext>
            </a:extLst>
          </p:cNvPr>
          <p:cNvSpPr txBox="1"/>
          <p:nvPr/>
        </p:nvSpPr>
        <p:spPr bwMode="gray">
          <a:xfrm>
            <a:off x="4515304" y="3322193"/>
            <a:ext cx="1301597" cy="1182329"/>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2000" b="1">
                <a:solidFill>
                  <a:srgbClr val="329CDC"/>
                </a:solidFill>
              </a:rPr>
              <a:t>~ 5-25%</a:t>
            </a:r>
          </a:p>
        </p:txBody>
      </p:sp>
      <p:sp>
        <p:nvSpPr>
          <p:cNvPr id="24" name="btfpRowHeaderBoxText489333">
            <a:extLst>
              <a:ext uri="{FF2B5EF4-FFF2-40B4-BE49-F238E27FC236}">
                <a16:creationId xmlns:a16="http://schemas.microsoft.com/office/drawing/2014/main" id="{9740392E-6A5E-BD0B-2FF2-913914DD583B}"/>
              </a:ext>
            </a:extLst>
          </p:cNvPr>
          <p:cNvSpPr txBox="1"/>
          <p:nvPr/>
        </p:nvSpPr>
        <p:spPr bwMode="gray">
          <a:xfrm>
            <a:off x="4516690" y="4590808"/>
            <a:ext cx="1298825" cy="1293976"/>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2000" b="1">
                <a:solidFill>
                  <a:srgbClr val="329CDC"/>
                </a:solidFill>
              </a:rPr>
              <a:t>~30-90%</a:t>
            </a:r>
          </a:p>
        </p:txBody>
      </p:sp>
      <p:sp>
        <p:nvSpPr>
          <p:cNvPr id="28" name="btfpRowHeaderBoxText489333">
            <a:extLst>
              <a:ext uri="{FF2B5EF4-FFF2-40B4-BE49-F238E27FC236}">
                <a16:creationId xmlns:a16="http://schemas.microsoft.com/office/drawing/2014/main" id="{DB808FF2-DC7E-2BA0-70FB-FD0C65BA8E25}"/>
              </a:ext>
            </a:extLst>
          </p:cNvPr>
          <p:cNvSpPr txBox="1"/>
          <p:nvPr/>
        </p:nvSpPr>
        <p:spPr bwMode="gray">
          <a:xfrm>
            <a:off x="327189" y="1928512"/>
            <a:ext cx="1204392" cy="423187"/>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1200" b="1"/>
              <a:t>Solution</a:t>
            </a:r>
          </a:p>
        </p:txBody>
      </p:sp>
      <p:sp>
        <p:nvSpPr>
          <p:cNvPr id="29" name="btfpRowHeaderBoxText489333">
            <a:extLst>
              <a:ext uri="{FF2B5EF4-FFF2-40B4-BE49-F238E27FC236}">
                <a16:creationId xmlns:a16="http://schemas.microsoft.com/office/drawing/2014/main" id="{2E62E609-8625-F7D7-9BE7-812FB17425F3}"/>
              </a:ext>
            </a:extLst>
          </p:cNvPr>
          <p:cNvSpPr txBox="1"/>
          <p:nvPr/>
        </p:nvSpPr>
        <p:spPr bwMode="gray">
          <a:xfrm>
            <a:off x="1599357" y="1928512"/>
            <a:ext cx="2835129" cy="423187"/>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1200" b="1"/>
              <a:t>Description and tradeoffs</a:t>
            </a:r>
          </a:p>
        </p:txBody>
      </p:sp>
      <p:sp>
        <p:nvSpPr>
          <p:cNvPr id="30" name="btfpBulletedList840141">
            <a:extLst>
              <a:ext uri="{FF2B5EF4-FFF2-40B4-BE49-F238E27FC236}">
                <a16:creationId xmlns:a16="http://schemas.microsoft.com/office/drawing/2014/main" id="{594610C4-A212-CF82-0E94-5AC2C0A81548}"/>
              </a:ext>
            </a:extLst>
          </p:cNvPr>
          <p:cNvSpPr txBox="1"/>
          <p:nvPr>
            <p:custDataLst>
              <p:tags r:id="rId9"/>
            </p:custDataLst>
          </p:nvPr>
        </p:nvSpPr>
        <p:spPr bwMode="gray">
          <a:xfrm>
            <a:off x="7938745" y="2390354"/>
            <a:ext cx="2552620" cy="1534642"/>
          </a:xfrm>
          <a:prstGeom prst="rect">
            <a:avLst/>
          </a:prstGeom>
          <a:noFill/>
        </p:spPr>
        <p:txBody>
          <a:bodyPr vert="horz" wrap="square" lIns="36000" tIns="36000" rIns="36000" bIns="36000" rtlCol="0" anchor="t">
            <a:spAutoFit/>
          </a:bodyPr>
          <a:lstStyle/>
          <a:p>
            <a:pPr marL="184150" indent="-184150" defTabSz="711200">
              <a:spcBef>
                <a:spcPts val="600"/>
              </a:spcBef>
              <a:buFontTx/>
              <a:buChar char="•"/>
              <a:defRPr/>
            </a:pPr>
            <a:r>
              <a:rPr lang="en-US" sz="1000"/>
              <a:t>Solid-liquid separation, covered lagoons, improved storage design</a:t>
            </a:r>
          </a:p>
          <a:p>
            <a:pPr marL="184150" indent="-184150" defTabSz="711200">
              <a:spcBef>
                <a:spcPts val="600"/>
              </a:spcBef>
              <a:buFontTx/>
              <a:buChar char="•"/>
              <a:defRPr/>
            </a:pPr>
            <a:r>
              <a:rPr lang="en-US" sz="1000"/>
              <a:t>Mature and widely used in industrial systems, but costly for farmers and limited to confined, not pastured operations</a:t>
            </a:r>
          </a:p>
          <a:p>
            <a:pPr marL="184150" indent="-184150" defTabSz="711200">
              <a:spcBef>
                <a:spcPts val="600"/>
              </a:spcBef>
              <a:buFontTx/>
              <a:buChar char="•"/>
              <a:defRPr/>
            </a:pPr>
            <a:r>
              <a:rPr lang="en-US" sz="1000"/>
              <a:t>Lower cost than anaerobic digesters</a:t>
            </a:r>
          </a:p>
          <a:p>
            <a:pPr marL="184150" indent="-184150" defTabSz="711200">
              <a:spcBef>
                <a:spcPts val="600"/>
              </a:spcBef>
              <a:buFontTx/>
              <a:buChar char="•"/>
              <a:defRPr/>
            </a:pPr>
            <a:endParaRPr kumimoji="0" lang="en-US" sz="1000" b="1" i="0" u="none" strike="noStrike" kern="1200" cap="none" spc="0" normalizeH="0" baseline="0" noProof="0">
              <a:ln>
                <a:noFill/>
              </a:ln>
              <a:effectLst/>
              <a:uLnTx/>
              <a:uFillTx/>
            </a:endParaRPr>
          </a:p>
        </p:txBody>
      </p:sp>
      <p:grpSp>
        <p:nvGrpSpPr>
          <p:cNvPr id="31" name="btfpRowHeaderBox489333">
            <a:extLst>
              <a:ext uri="{FF2B5EF4-FFF2-40B4-BE49-F238E27FC236}">
                <a16:creationId xmlns:a16="http://schemas.microsoft.com/office/drawing/2014/main" id="{1EC88113-E3F7-E386-B9B6-C11823148943}"/>
              </a:ext>
            </a:extLst>
          </p:cNvPr>
          <p:cNvGrpSpPr/>
          <p:nvPr>
            <p:custDataLst>
              <p:tags r:id="rId10"/>
            </p:custDataLst>
          </p:nvPr>
        </p:nvGrpSpPr>
        <p:grpSpPr>
          <a:xfrm>
            <a:off x="6625881" y="2387271"/>
            <a:ext cx="1204392" cy="1393543"/>
            <a:chOff x="6324600" y="2105002"/>
            <a:chExt cx="2540000" cy="972979"/>
          </a:xfrm>
        </p:grpSpPr>
        <p:sp>
          <p:nvSpPr>
            <p:cNvPr id="32" name="btfpRowHeaderBoxText489333">
              <a:extLst>
                <a:ext uri="{FF2B5EF4-FFF2-40B4-BE49-F238E27FC236}">
                  <a16:creationId xmlns:a16="http://schemas.microsoft.com/office/drawing/2014/main" id="{1EB37CFF-686C-8D33-C249-6DCE6DD63C44}"/>
                </a:ext>
              </a:extLst>
            </p:cNvPr>
            <p:cNvSpPr txBox="1"/>
            <p:nvPr/>
          </p:nvSpPr>
          <p:spPr bwMode="gray">
            <a:xfrm>
              <a:off x="6324600" y="2105002"/>
              <a:ext cx="2540000" cy="972979"/>
            </a:xfrm>
            <a:prstGeom prst="rect">
              <a:avLst/>
            </a:prstGeom>
            <a:noFill/>
          </p:spPr>
          <p:txBody>
            <a:bodyPr vert="horz" wrap="square" lIns="36036" tIns="36036" rIns="36000"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rPr>
                <a:t>Manure collection and </a:t>
              </a:r>
              <a:r>
                <a:rPr lang="en-GB" sz="1200" b="1"/>
                <a:t>storage interventions</a:t>
              </a:r>
              <a:endParaRPr kumimoji="0" lang="en-GB" sz="1200" b="1" i="0" u="none" strike="noStrike" kern="1200" cap="none" spc="0" normalizeH="0" baseline="0" noProof="0">
                <a:ln>
                  <a:noFill/>
                </a:ln>
                <a:effectLst/>
                <a:uLnTx/>
                <a:uFillTx/>
              </a:endParaRPr>
            </a:p>
          </p:txBody>
        </p:sp>
        <p:cxnSp>
          <p:nvCxnSpPr>
            <p:cNvPr id="33" name="btfpRowHeaderBoxLine489333">
              <a:extLst>
                <a:ext uri="{FF2B5EF4-FFF2-40B4-BE49-F238E27FC236}">
                  <a16:creationId xmlns:a16="http://schemas.microsoft.com/office/drawing/2014/main" id="{4F66ACA4-4358-9FEA-EE85-D7D2FF65260D}"/>
                </a:ext>
              </a:extLst>
            </p:cNvPr>
            <p:cNvCxnSpPr/>
            <p:nvPr/>
          </p:nvCxnSpPr>
          <p:spPr bwMode="gray">
            <a:xfrm>
              <a:off x="8864600" y="2105002"/>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4EAAE2AF-90BF-EE0C-E689-144EA72D36B2}"/>
              </a:ext>
            </a:extLst>
          </p:cNvPr>
          <p:cNvSpPr txBox="1"/>
          <p:nvPr/>
        </p:nvSpPr>
        <p:spPr bwMode="gray">
          <a:xfrm>
            <a:off x="7935627" y="3926951"/>
            <a:ext cx="2555732" cy="1631216"/>
          </a:xfrm>
          <a:prstGeom prst="rect">
            <a:avLst/>
          </a:prstGeom>
          <a:noFill/>
        </p:spPr>
        <p:txBody>
          <a:bodyPr wrap="square" lIns="91440" tIns="45720" rIns="91440" bIns="45720" anchor="t">
            <a:spAutoFit/>
          </a:bodyPr>
          <a:lstStyle/>
          <a:p>
            <a:pPr marL="177800" indent="-177800" defTabSz="711200">
              <a:spcBef>
                <a:spcPts val="600"/>
              </a:spcBef>
              <a:buFontTx/>
              <a:buChar char="•"/>
              <a:defRPr/>
            </a:pPr>
            <a:r>
              <a:rPr lang="en-US" sz="1000">
                <a:solidFill>
                  <a:srgbClr val="000000"/>
                </a:solidFill>
              </a:rPr>
              <a:t>Anaerobic digesters (biogas production), chemical additives</a:t>
            </a:r>
          </a:p>
          <a:p>
            <a:pPr marL="177800" lvl="0" indent="-177800" defTabSz="711200">
              <a:spcBef>
                <a:spcPts val="600"/>
              </a:spcBef>
              <a:buFontTx/>
              <a:buChar char="•"/>
              <a:defRPr/>
            </a:pPr>
            <a:r>
              <a:rPr lang="en-US" sz="1000">
                <a:solidFill>
                  <a:srgbClr val="000000"/>
                </a:solidFill>
              </a:rPr>
              <a:t>Anaerobic digesters are commercially available and deployed in many regions; chemical additives still under development</a:t>
            </a:r>
          </a:p>
          <a:p>
            <a:pPr marL="177800" lvl="0" indent="-177800" defTabSz="711200">
              <a:spcBef>
                <a:spcPts val="600"/>
              </a:spcBef>
              <a:buFontTx/>
              <a:buChar char="•"/>
              <a:defRPr/>
            </a:pPr>
            <a:r>
              <a:rPr lang="en-US" sz="1000">
                <a:solidFill>
                  <a:srgbClr val="000000"/>
                </a:solidFill>
              </a:rPr>
              <a:t>High upfront infrastructure cost, but energy savings or sales can offset investment</a:t>
            </a:r>
          </a:p>
        </p:txBody>
      </p:sp>
      <p:grpSp>
        <p:nvGrpSpPr>
          <p:cNvPr id="35" name="btfpRowHeaderBox489333">
            <a:extLst>
              <a:ext uri="{FF2B5EF4-FFF2-40B4-BE49-F238E27FC236}">
                <a16:creationId xmlns:a16="http://schemas.microsoft.com/office/drawing/2014/main" id="{EE6BD558-22CC-8E8F-92F6-16F33DE120C3}"/>
              </a:ext>
            </a:extLst>
          </p:cNvPr>
          <p:cNvGrpSpPr/>
          <p:nvPr>
            <p:custDataLst>
              <p:tags r:id="rId11"/>
            </p:custDataLst>
          </p:nvPr>
        </p:nvGrpSpPr>
        <p:grpSpPr>
          <a:xfrm>
            <a:off x="6625881" y="3974856"/>
            <a:ext cx="1204384" cy="1527768"/>
            <a:chOff x="6324600" y="2105002"/>
            <a:chExt cx="2540000" cy="972979"/>
          </a:xfrm>
        </p:grpSpPr>
        <p:sp>
          <p:nvSpPr>
            <p:cNvPr id="36" name="btfpRowHeaderBoxText489333">
              <a:extLst>
                <a:ext uri="{FF2B5EF4-FFF2-40B4-BE49-F238E27FC236}">
                  <a16:creationId xmlns:a16="http://schemas.microsoft.com/office/drawing/2014/main" id="{38A0E06A-1505-2964-F4CD-A55D8761C532}"/>
                </a:ext>
              </a:extLst>
            </p:cNvPr>
            <p:cNvSpPr txBox="1"/>
            <p:nvPr/>
          </p:nvSpPr>
          <p:spPr bwMode="gray">
            <a:xfrm>
              <a:off x="6324600" y="2105002"/>
              <a:ext cx="2540000" cy="972979"/>
            </a:xfrm>
            <a:prstGeom prst="rect">
              <a:avLst/>
            </a:prstGeom>
            <a:noFill/>
          </p:spPr>
          <p:txBody>
            <a:bodyPr vert="horz" wrap="square" lIns="36036" tIns="36036" rIns="36000"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GB" sz="1200" b="1"/>
                <a:t>Manure treatment</a:t>
              </a:r>
              <a:endParaRPr kumimoji="0" lang="en-GB" sz="1200" b="1" i="0" u="none" strike="noStrike" kern="1200" cap="none" spc="0" normalizeH="0" baseline="0" noProof="0">
                <a:ln>
                  <a:noFill/>
                </a:ln>
                <a:effectLst/>
                <a:uLnTx/>
                <a:uFillTx/>
              </a:endParaRPr>
            </a:p>
          </p:txBody>
        </p:sp>
        <p:cxnSp>
          <p:nvCxnSpPr>
            <p:cNvPr id="37" name="btfpRowHeaderBoxLine489333">
              <a:extLst>
                <a:ext uri="{FF2B5EF4-FFF2-40B4-BE49-F238E27FC236}">
                  <a16:creationId xmlns:a16="http://schemas.microsoft.com/office/drawing/2014/main" id="{249170B6-6F3C-A8BE-519A-FD20474D874B}"/>
                </a:ext>
              </a:extLst>
            </p:cNvPr>
            <p:cNvCxnSpPr/>
            <p:nvPr/>
          </p:nvCxnSpPr>
          <p:spPr bwMode="gray">
            <a:xfrm>
              <a:off x="8864600" y="2105002"/>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DDA2F08A-19DD-DF0D-ED94-76103E955C78}"/>
              </a:ext>
            </a:extLst>
          </p:cNvPr>
          <p:cNvCxnSpPr>
            <a:cxnSpLocks/>
          </p:cNvCxnSpPr>
          <p:nvPr/>
        </p:nvCxnSpPr>
        <p:spPr bwMode="gray">
          <a:xfrm flipV="1">
            <a:off x="6635405" y="3883795"/>
            <a:ext cx="5118735" cy="17299"/>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8" name="btfpRowHeaderBoxText489333">
            <a:extLst>
              <a:ext uri="{FF2B5EF4-FFF2-40B4-BE49-F238E27FC236}">
                <a16:creationId xmlns:a16="http://schemas.microsoft.com/office/drawing/2014/main" id="{C3FC9A25-FBC9-D674-B813-40D65DA5C45D}"/>
              </a:ext>
            </a:extLst>
          </p:cNvPr>
          <p:cNvSpPr txBox="1"/>
          <p:nvPr/>
        </p:nvSpPr>
        <p:spPr bwMode="gray">
          <a:xfrm>
            <a:off x="10085443" y="1928512"/>
            <a:ext cx="1694554" cy="423187"/>
          </a:xfrm>
          <a:prstGeom prst="rect">
            <a:avLst/>
          </a:prstGeom>
          <a:noFill/>
        </p:spPr>
        <p:txBody>
          <a:bodyPr vert="horz" wrap="square" lIns="36036" tIns="36036" rIns="36000" bIns="36036" rtlCol="0" anchor="ctr">
            <a:noAutofit/>
          </a:bodyPr>
          <a:lstStyle/>
          <a:p>
            <a:pPr algn="ctr" defTabSz="711200">
              <a:buClr>
                <a:schemeClr val="accent1"/>
              </a:buClr>
              <a:buSzPct val="100000"/>
            </a:pPr>
            <a:r>
              <a:rPr lang="en-US" sz="1200" b="1" dirty="0"/>
              <a:t>Manure CH</a:t>
            </a:r>
            <a:r>
              <a:rPr lang="en-US" sz="1200" b="1" baseline="-25000" dirty="0"/>
              <a:t>4</a:t>
            </a:r>
            <a:r>
              <a:rPr lang="en-US" sz="1200" b="1" dirty="0"/>
              <a:t> abatement potential</a:t>
            </a:r>
            <a:endParaRPr lang="en-US" sz="1200" b="1" baseline="-25000" dirty="0"/>
          </a:p>
        </p:txBody>
      </p:sp>
      <p:sp>
        <p:nvSpPr>
          <p:cNvPr id="49" name="btfpRowHeaderBoxText489333">
            <a:extLst>
              <a:ext uri="{FF2B5EF4-FFF2-40B4-BE49-F238E27FC236}">
                <a16:creationId xmlns:a16="http://schemas.microsoft.com/office/drawing/2014/main" id="{B30B7898-E373-4985-E553-591E69C8C7F4}"/>
              </a:ext>
            </a:extLst>
          </p:cNvPr>
          <p:cNvSpPr txBox="1"/>
          <p:nvPr/>
        </p:nvSpPr>
        <p:spPr bwMode="gray">
          <a:xfrm>
            <a:off x="10478396" y="2379897"/>
            <a:ext cx="1277316" cy="1310402"/>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2000" b="1">
                <a:solidFill>
                  <a:srgbClr val="329CDC"/>
                </a:solidFill>
              </a:rPr>
              <a:t>~ 40-70%</a:t>
            </a:r>
          </a:p>
        </p:txBody>
      </p:sp>
      <p:sp>
        <p:nvSpPr>
          <p:cNvPr id="50" name="btfpRowHeaderBoxText489333">
            <a:extLst>
              <a:ext uri="{FF2B5EF4-FFF2-40B4-BE49-F238E27FC236}">
                <a16:creationId xmlns:a16="http://schemas.microsoft.com/office/drawing/2014/main" id="{2A927C72-C4DD-784A-C59B-072E11E27059}"/>
              </a:ext>
            </a:extLst>
          </p:cNvPr>
          <p:cNvSpPr txBox="1"/>
          <p:nvPr/>
        </p:nvSpPr>
        <p:spPr bwMode="gray">
          <a:xfrm>
            <a:off x="10470217" y="3921176"/>
            <a:ext cx="1309780" cy="1145791"/>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2000" b="1">
                <a:solidFill>
                  <a:srgbClr val="329CDC"/>
                </a:solidFill>
              </a:rPr>
              <a:t>~ 80-90%</a:t>
            </a:r>
          </a:p>
        </p:txBody>
      </p:sp>
      <p:sp>
        <p:nvSpPr>
          <p:cNvPr id="52" name="btfpRowHeaderBoxText489333">
            <a:extLst>
              <a:ext uri="{FF2B5EF4-FFF2-40B4-BE49-F238E27FC236}">
                <a16:creationId xmlns:a16="http://schemas.microsoft.com/office/drawing/2014/main" id="{8146EBB9-E9BC-0BBC-C421-10967B00EA29}"/>
              </a:ext>
            </a:extLst>
          </p:cNvPr>
          <p:cNvSpPr txBox="1"/>
          <p:nvPr/>
        </p:nvSpPr>
        <p:spPr bwMode="gray">
          <a:xfrm>
            <a:off x="6622871" y="1928512"/>
            <a:ext cx="1204392" cy="423187"/>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1200" b="1"/>
              <a:t>Solution</a:t>
            </a:r>
          </a:p>
        </p:txBody>
      </p:sp>
      <p:sp>
        <p:nvSpPr>
          <p:cNvPr id="53" name="btfpRowHeaderBoxText489333">
            <a:extLst>
              <a:ext uri="{FF2B5EF4-FFF2-40B4-BE49-F238E27FC236}">
                <a16:creationId xmlns:a16="http://schemas.microsoft.com/office/drawing/2014/main" id="{37AFB7B1-A04B-3B84-BA11-40F6557F5604}"/>
              </a:ext>
            </a:extLst>
          </p:cNvPr>
          <p:cNvSpPr txBox="1"/>
          <p:nvPr/>
        </p:nvSpPr>
        <p:spPr bwMode="gray">
          <a:xfrm>
            <a:off x="7571189" y="1928512"/>
            <a:ext cx="2835129" cy="423187"/>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1200" b="1"/>
              <a:t>Description and tradeoffs</a:t>
            </a:r>
          </a:p>
        </p:txBody>
      </p:sp>
      <p:sp>
        <p:nvSpPr>
          <p:cNvPr id="54" name="btfpNotesBox292759">
            <a:extLst>
              <a:ext uri="{FF2B5EF4-FFF2-40B4-BE49-F238E27FC236}">
                <a16:creationId xmlns:a16="http://schemas.microsoft.com/office/drawing/2014/main" id="{E1AAF76F-93C0-1826-C19A-C3E8156E7858}"/>
              </a:ext>
            </a:extLst>
          </p:cNvPr>
          <p:cNvSpPr txBox="1"/>
          <p:nvPr>
            <p:custDataLst>
              <p:tags r:id="rId12"/>
            </p:custDataLst>
          </p:nvPr>
        </p:nvSpPr>
        <p:spPr bwMode="gray">
          <a:xfrm>
            <a:off x="327188" y="6419088"/>
            <a:ext cx="10163692" cy="492443"/>
          </a:xfrm>
          <a:prstGeom prst="rect">
            <a:avLst/>
          </a:prstGeom>
          <a:noFill/>
        </p:spPr>
        <p:txBody>
          <a:bodyPr vert="horz" wrap="square" lIns="0" tIns="0" rIns="0" bIns="0" rtlCol="0" anchor="t">
            <a:spAutoFit/>
          </a:bodyPr>
          <a:lstStyle/>
          <a:p>
            <a:r>
              <a:rPr lang="en-US" sz="800" dirty="0">
                <a:solidFill>
                  <a:srgbClr val="000000"/>
                </a:solidFill>
              </a:rPr>
              <a:t>Sources: FAO, </a:t>
            </a:r>
            <a:r>
              <a:rPr lang="en-US" sz="800" dirty="0">
                <a:solidFill>
                  <a:srgbClr val="000000"/>
                </a:solidFill>
                <a:hlinkClick r:id="rId17"/>
              </a:rPr>
              <a:t>Pathways toward lower emissions</a:t>
            </a:r>
            <a:r>
              <a:rPr lang="en-US" sz="800" dirty="0">
                <a:solidFill>
                  <a:srgbClr val="000000"/>
                </a:solidFill>
              </a:rPr>
              <a:t> (2023); Chang et al., </a:t>
            </a:r>
            <a:r>
              <a:rPr lang="en-US" sz="800" dirty="0">
                <a:solidFill>
                  <a:srgbClr val="000000"/>
                </a:solidFill>
                <a:hlinkClick r:id="rId18"/>
              </a:rPr>
              <a:t>The Key Role of Production Efficiency Changes in Livestock Methane Emission Mitigation </a:t>
            </a:r>
            <a:r>
              <a:rPr lang="en-US" sz="800" dirty="0">
                <a:solidFill>
                  <a:srgbClr val="000000"/>
                </a:solidFill>
              </a:rPr>
              <a:t>(2021); </a:t>
            </a:r>
            <a:r>
              <a:rPr lang="en-US" sz="800" dirty="0" err="1">
                <a:solidFill>
                  <a:srgbClr val="000000"/>
                </a:solidFill>
              </a:rPr>
              <a:t>GeoPard</a:t>
            </a:r>
            <a:r>
              <a:rPr lang="en-US" sz="800" dirty="0">
                <a:solidFill>
                  <a:srgbClr val="000000"/>
                </a:solidFill>
              </a:rPr>
              <a:t> Agriculture, </a:t>
            </a:r>
          </a:p>
          <a:p>
            <a:r>
              <a:rPr lang="en-US" sz="800" dirty="0">
                <a:solidFill>
                  <a:srgbClr val="000000"/>
                </a:solidFill>
                <a:hlinkClick r:id="rId19"/>
              </a:rPr>
              <a:t>Precision livestock farming</a:t>
            </a:r>
            <a:r>
              <a:rPr lang="en-US" sz="800" dirty="0">
                <a:solidFill>
                  <a:srgbClr val="000000"/>
                </a:solidFill>
              </a:rPr>
              <a:t> (2024); </a:t>
            </a:r>
            <a:r>
              <a:rPr lang="en-US" sz="800" dirty="0" err="1">
                <a:solidFill>
                  <a:srgbClr val="000000"/>
                </a:solidFill>
              </a:rPr>
              <a:t>AgFunder</a:t>
            </a:r>
            <a:r>
              <a:rPr lang="en-US" sz="800" dirty="0">
                <a:solidFill>
                  <a:srgbClr val="000000"/>
                </a:solidFill>
              </a:rPr>
              <a:t> News, </a:t>
            </a:r>
            <a:r>
              <a:rPr lang="en-US" sz="800" dirty="0">
                <a:solidFill>
                  <a:srgbClr val="000000"/>
                </a:solidFill>
                <a:hlinkClick r:id="rId20"/>
              </a:rPr>
              <a:t>“CH4 Global raises $29m</a:t>
            </a:r>
            <a:r>
              <a:rPr lang="en-US" sz="800" dirty="0">
                <a:solidFill>
                  <a:srgbClr val="000000"/>
                </a:solidFill>
              </a:rPr>
              <a:t> (2023); </a:t>
            </a:r>
            <a:r>
              <a:rPr lang="en-US" sz="800" dirty="0">
                <a:solidFill>
                  <a:srgbClr val="000000"/>
                </a:solidFill>
                <a:cs typeface="Arial"/>
              </a:rPr>
              <a:t>Clean Air Task Force, </a:t>
            </a:r>
            <a:r>
              <a:rPr lang="en-US" sz="800" dirty="0">
                <a:solidFill>
                  <a:srgbClr val="000000"/>
                </a:solidFill>
                <a:cs typeface="Arial"/>
                <a:hlinkClick r:id="rId21"/>
              </a:rPr>
              <a:t>Accelerating Solutions in agriculture </a:t>
            </a:r>
            <a:r>
              <a:rPr lang="en-US" sz="800" dirty="0">
                <a:solidFill>
                  <a:srgbClr val="000000"/>
                </a:solidFill>
                <a:cs typeface="Arial"/>
              </a:rPr>
              <a:t>(2024); EDF, </a:t>
            </a:r>
            <a:r>
              <a:rPr lang="en-US" sz="800" dirty="0">
                <a:solidFill>
                  <a:srgbClr val="000000"/>
                </a:solidFill>
                <a:cs typeface="Arial"/>
                <a:hlinkClick r:id="rId22"/>
              </a:rPr>
              <a:t>Livestock Methane Primer for Investors</a:t>
            </a:r>
            <a:r>
              <a:rPr lang="en-US" sz="800" dirty="0">
                <a:solidFill>
                  <a:srgbClr val="000000"/>
                </a:solidFill>
                <a:cs typeface="Arial"/>
              </a:rPr>
              <a:t> (2024).</a:t>
            </a:r>
            <a:endParaRPr lang="en-US" sz="800" dirty="0">
              <a:solidFill>
                <a:srgbClr val="000000"/>
              </a:solidFill>
            </a:endParaRPr>
          </a:p>
          <a:p>
            <a:r>
              <a:rPr lang="en-US" sz="800" dirty="0">
                <a:solidFill>
                  <a:srgbClr val="000000"/>
                </a:solidFill>
              </a:rPr>
              <a:t>Credit: </a:t>
            </a:r>
            <a:r>
              <a:rPr lang="en-US" sz="800" dirty="0">
                <a:latin typeface="Arial"/>
                <a:cs typeface="Arial"/>
              </a:rPr>
              <a:t>Elizabeth Robertson, M.A. Miller, </a:t>
            </a:r>
            <a:r>
              <a:rPr lang="en-US" sz="800" dirty="0">
                <a:solidFill>
                  <a:srgbClr val="000000"/>
                </a:solidFill>
                <a:cs typeface="Arial"/>
              </a:rPr>
              <a:t>Asya </a:t>
            </a:r>
            <a:r>
              <a:rPr lang="en-US" sz="800" dirty="0" err="1">
                <a:solidFill>
                  <a:srgbClr val="000000"/>
                </a:solidFill>
                <a:cs typeface="Arial"/>
              </a:rPr>
              <a:t>Ikizler</a:t>
            </a:r>
            <a:r>
              <a:rPr lang="en-US" sz="800" dirty="0">
                <a:solidFill>
                  <a:srgbClr val="000000"/>
                </a:solidFill>
                <a:cs typeface="Arial"/>
              </a:rPr>
              <a:t>, </a:t>
            </a:r>
            <a:r>
              <a:rPr lang="en-US" sz="800" dirty="0">
                <a:latin typeface="Arial"/>
                <a:cs typeface="Arial"/>
              </a:rPr>
              <a:t>Friedrich Sayn-Wittgenstein, </a:t>
            </a:r>
            <a:r>
              <a:rPr lang="en-US" sz="800" dirty="0" err="1">
                <a:latin typeface="Arial"/>
                <a:cs typeface="Arial"/>
              </a:rPr>
              <a:t>Hyae</a:t>
            </a:r>
            <a:r>
              <a:rPr lang="en-US" sz="800" dirty="0">
                <a:latin typeface="Arial"/>
                <a:cs typeface="Arial"/>
              </a:rPr>
              <a:t> Ryung Kim, and </a:t>
            </a:r>
            <a:r>
              <a:rPr lang="en-US" sz="800" dirty="0">
                <a:latin typeface="Arial"/>
                <a:cs typeface="Arial"/>
                <a:hlinkClick r:id="rId23">
                  <a:extLst>
                    <a:ext uri="{A12FA001-AC4F-418D-AE19-62706E023703}">
                      <ahyp:hlinkClr xmlns:ahyp="http://schemas.microsoft.com/office/drawing/2018/hyperlinkcolor" val="tx"/>
                    </a:ext>
                  </a:extLst>
                </a:hlinkClick>
              </a:rPr>
              <a:t>Gernot Wagner</a:t>
            </a:r>
            <a:r>
              <a:rPr lang="en-US" sz="800" dirty="0">
                <a:solidFill>
                  <a:srgbClr val="000000"/>
                </a:solidFill>
                <a:latin typeface="Arial"/>
                <a:cs typeface="Arial"/>
              </a:rPr>
              <a:t>. </a:t>
            </a:r>
            <a:r>
              <a:rPr lang="en-US" sz="800" dirty="0">
                <a:latin typeface="Arial"/>
                <a:cs typeface="Arial"/>
                <a:hlinkClick r:id="rId24">
                  <a:extLst>
                    <a:ext uri="{A12FA001-AC4F-418D-AE19-62706E023703}">
                      <ahyp:hlinkClr xmlns:ahyp="http://schemas.microsoft.com/office/drawing/2018/hyperlinkcolor" val="tx"/>
                    </a:ext>
                  </a:extLst>
                </a:hlinkClick>
              </a:rPr>
              <a:t>Share</a:t>
            </a:r>
            <a:r>
              <a:rPr kumimoji="0" lang="en-US" sz="800" b="0" i="0" u="none" strike="noStrike" kern="1200" cap="none" spc="0" normalizeH="0" baseline="0" noProof="0" dirty="0">
                <a:ln>
                  <a:noFill/>
                </a:ln>
                <a:effectLst/>
                <a:uLnTx/>
                <a:uFillTx/>
                <a:latin typeface="Arial"/>
                <a:cs typeface="Arial"/>
                <a:hlinkClick r:id="rId24">
                  <a:extLst>
                    <a:ext uri="{A12FA001-AC4F-418D-AE19-62706E023703}">
                      <ahyp:hlinkClr xmlns:ahyp="http://schemas.microsoft.com/office/drawing/2018/hyperlinkcolor" val="tx"/>
                    </a:ext>
                  </a:extLst>
                </a:hlinkClick>
              </a:rPr>
              <a:t> with attribution</a:t>
            </a:r>
            <a:r>
              <a:rPr kumimoji="0" lang="en-US" sz="800" b="0" i="0" u="none" strike="noStrike" kern="1200" cap="none" spc="0" normalizeH="0" baseline="0" noProof="0" dirty="0">
                <a:ln>
                  <a:noFill/>
                </a:ln>
                <a:solidFill>
                  <a:srgbClr val="000000"/>
                </a:solidFill>
                <a:effectLst/>
                <a:uLnTx/>
                <a:uFillTx/>
                <a:latin typeface="Arial"/>
                <a:cs typeface="Arial"/>
              </a:rPr>
              <a:t>:</a:t>
            </a:r>
            <a:r>
              <a:rPr lang="en-US" sz="800" dirty="0">
                <a:solidFill>
                  <a:srgbClr val="000000"/>
                </a:solidFill>
                <a:latin typeface="Arial"/>
                <a:cs typeface="Arial"/>
              </a:rPr>
              <a:t> Sayn-Wittgenstein </a:t>
            </a:r>
            <a:r>
              <a:rPr lang="en-US" sz="800" i="1" dirty="0">
                <a:solidFill>
                  <a:srgbClr val="000000"/>
                </a:solidFill>
                <a:latin typeface="Arial"/>
                <a:cs typeface="Arial"/>
              </a:rPr>
              <a:t>et al., </a:t>
            </a:r>
            <a:r>
              <a:rPr lang="en-US" sz="800" dirty="0">
                <a:solidFill>
                  <a:srgbClr val="000000"/>
                </a:solidFill>
                <a:latin typeface="Arial"/>
                <a:cs typeface="Arial"/>
              </a:rPr>
              <a:t>"</a:t>
            </a:r>
            <a:r>
              <a:rPr lang="en-US" sz="800" dirty="0">
                <a:solidFill>
                  <a:srgbClr val="000000"/>
                </a:solidFill>
                <a:latin typeface="Arial"/>
                <a:cs typeface="Arial"/>
                <a:hlinkClick r:id="rId25"/>
              </a:rPr>
              <a:t>Reconsidering Proteins</a:t>
            </a:r>
            <a:r>
              <a:rPr lang="en-US" sz="800" dirty="0">
                <a:solidFill>
                  <a:srgbClr val="000000"/>
                </a:solidFill>
                <a:latin typeface="Arial"/>
                <a:cs typeface="Arial"/>
              </a:rPr>
              <a:t>" (6 October 2025).</a:t>
            </a:r>
          </a:p>
          <a:p>
            <a:endParaRPr lang="en-US" sz="800" dirty="0">
              <a:cs typeface="Arial"/>
            </a:endParaRPr>
          </a:p>
        </p:txBody>
      </p:sp>
      <p:sp>
        <p:nvSpPr>
          <p:cNvPr id="62" name="Pentagon 61">
            <a:extLst>
              <a:ext uri="{FF2B5EF4-FFF2-40B4-BE49-F238E27FC236}">
                <a16:creationId xmlns:a16="http://schemas.microsoft.com/office/drawing/2014/main" id="{D1514A45-808D-ADD6-9638-25BF6DF63738}"/>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pic>
        <p:nvPicPr>
          <p:cNvPr id="449" name="Picture 448" descr="A black background with a black square&#10;&#10;Description automatically generated with medium confidence">
            <a:extLst>
              <a:ext uri="{FF2B5EF4-FFF2-40B4-BE49-F238E27FC236}">
                <a16:creationId xmlns:a16="http://schemas.microsoft.com/office/drawing/2014/main" id="{76575904-D972-70BA-FD9D-946D6080CAE3}"/>
              </a:ext>
            </a:extLst>
          </p:cNvPr>
          <p:cNvPicPr>
            <a:picLocks noChangeAspect="1"/>
          </p:cNvPicPr>
          <p:nvPr/>
        </p:nvPicPr>
        <p:blipFill>
          <a:blip r:embed="rId26" cstate="print">
            <a:extLst>
              <a:ext uri="{28A0092B-C50C-407E-A947-70E740481C1C}">
                <a14:useLocalDpi xmlns:a14="http://schemas.microsoft.com/office/drawing/2010/main"/>
              </a:ext>
            </a:extLst>
          </a:blip>
          <a:srcRect/>
          <a:stretch/>
        </p:blipFill>
        <p:spPr>
          <a:xfrm>
            <a:off x="384497" y="2843133"/>
            <a:ext cx="697471" cy="466730"/>
          </a:xfrm>
          <a:prstGeom prst="rect">
            <a:avLst/>
          </a:prstGeom>
        </p:spPr>
      </p:pic>
      <p:pic>
        <p:nvPicPr>
          <p:cNvPr id="455" name="Picture 454" descr="A black background with a black square&#10;&#10;Description automatically generated with medium confidence">
            <a:extLst>
              <a:ext uri="{FF2B5EF4-FFF2-40B4-BE49-F238E27FC236}">
                <a16:creationId xmlns:a16="http://schemas.microsoft.com/office/drawing/2014/main" id="{6115A162-2B71-3CFE-2D11-4620DEE3E027}"/>
              </a:ext>
            </a:extLst>
          </p:cNvPr>
          <p:cNvPicPr>
            <a:picLocks noChangeAspect="1"/>
          </p:cNvPicPr>
          <p:nvPr/>
        </p:nvPicPr>
        <p:blipFill>
          <a:blip r:embed="rId27" cstate="print">
            <a:extLst>
              <a:ext uri="{28A0092B-C50C-407E-A947-70E740481C1C}">
                <a14:useLocalDpi xmlns:a14="http://schemas.microsoft.com/office/drawing/2010/main"/>
              </a:ext>
            </a:extLst>
          </a:blip>
          <a:srcRect/>
          <a:stretch/>
        </p:blipFill>
        <p:spPr>
          <a:xfrm rot="2367328">
            <a:off x="589016" y="3849729"/>
            <a:ext cx="162549" cy="459529"/>
          </a:xfrm>
          <a:prstGeom prst="rect">
            <a:avLst/>
          </a:prstGeom>
        </p:spPr>
      </p:pic>
      <p:pic>
        <p:nvPicPr>
          <p:cNvPr id="459" name="Picture 458" descr="A black background with a black square&#10;&#10;Description automatically generated with medium confidence">
            <a:extLst>
              <a:ext uri="{FF2B5EF4-FFF2-40B4-BE49-F238E27FC236}">
                <a16:creationId xmlns:a16="http://schemas.microsoft.com/office/drawing/2014/main" id="{DDF9A2E2-9536-8228-9762-7905D0C6CA9D}"/>
              </a:ext>
            </a:extLst>
          </p:cNvPr>
          <p:cNvPicPr>
            <a:picLocks noChangeAspect="1"/>
          </p:cNvPicPr>
          <p:nvPr/>
        </p:nvPicPr>
        <p:blipFill>
          <a:blip r:embed="rId28" cstate="print">
            <a:extLst>
              <a:ext uri="{28A0092B-C50C-407E-A947-70E740481C1C}">
                <a14:useLocalDpi xmlns:a14="http://schemas.microsoft.com/office/drawing/2010/main"/>
              </a:ext>
            </a:extLst>
          </a:blip>
          <a:srcRect/>
          <a:stretch/>
        </p:blipFill>
        <p:spPr>
          <a:xfrm>
            <a:off x="455684" y="5194191"/>
            <a:ext cx="620280" cy="572902"/>
          </a:xfrm>
          <a:prstGeom prst="rect">
            <a:avLst/>
          </a:prstGeom>
        </p:spPr>
      </p:pic>
      <p:sp>
        <p:nvSpPr>
          <p:cNvPr id="61" name="Chevron 2">
            <a:extLst>
              <a:ext uri="{FF2B5EF4-FFF2-40B4-BE49-F238E27FC236}">
                <a16:creationId xmlns:a16="http://schemas.microsoft.com/office/drawing/2014/main" id="{5FF9B750-F1D0-F910-B2A5-5FF5D4D04715}"/>
              </a:ext>
            </a:extLst>
          </p:cNvPr>
          <p:cNvSpPr/>
          <p:nvPr/>
        </p:nvSpPr>
        <p:spPr bwMode="gray">
          <a:xfrm>
            <a:off x="1964633" y="25336"/>
            <a:ext cx="2077015"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Industrial Livestock</a:t>
            </a:r>
          </a:p>
        </p:txBody>
      </p:sp>
      <p:pic>
        <p:nvPicPr>
          <p:cNvPr id="3" name="Picture 2">
            <a:extLst>
              <a:ext uri="{FF2B5EF4-FFF2-40B4-BE49-F238E27FC236}">
                <a16:creationId xmlns:a16="http://schemas.microsoft.com/office/drawing/2014/main" id="{5E6E43EA-6A34-723C-5EEC-E6AD7139D532}"/>
              </a:ext>
            </a:extLst>
          </p:cNvPr>
          <p:cNvPicPr>
            <a:picLocks noChangeAspect="1"/>
          </p:cNvPicPr>
          <p:nvPr/>
        </p:nvPicPr>
        <p:blipFill>
          <a:blip r:embed="rId29"/>
          <a:stretch>
            <a:fillRect/>
          </a:stretch>
        </p:blipFill>
        <p:spPr>
          <a:xfrm>
            <a:off x="6877050" y="3200400"/>
            <a:ext cx="609600" cy="666750"/>
          </a:xfrm>
          <a:prstGeom prst="rect">
            <a:avLst/>
          </a:prstGeom>
        </p:spPr>
      </p:pic>
      <p:pic>
        <p:nvPicPr>
          <p:cNvPr id="4" name="Picture 3">
            <a:extLst>
              <a:ext uri="{FF2B5EF4-FFF2-40B4-BE49-F238E27FC236}">
                <a16:creationId xmlns:a16="http://schemas.microsoft.com/office/drawing/2014/main" id="{69876D5F-1E99-D54F-BC55-5AC93D0E3C2E}"/>
              </a:ext>
            </a:extLst>
          </p:cNvPr>
          <p:cNvPicPr>
            <a:picLocks noChangeAspect="1"/>
          </p:cNvPicPr>
          <p:nvPr/>
        </p:nvPicPr>
        <p:blipFill>
          <a:blip r:embed="rId30"/>
          <a:stretch>
            <a:fillRect/>
          </a:stretch>
        </p:blipFill>
        <p:spPr>
          <a:xfrm>
            <a:off x="6877050" y="4505325"/>
            <a:ext cx="571500" cy="590550"/>
          </a:xfrm>
          <a:prstGeom prst="rect">
            <a:avLst/>
          </a:prstGeom>
        </p:spPr>
      </p:pic>
      <p:sp>
        <p:nvSpPr>
          <p:cNvPr id="59" name="Rectangular Callout 58">
            <a:extLst>
              <a:ext uri="{FF2B5EF4-FFF2-40B4-BE49-F238E27FC236}">
                <a16:creationId xmlns:a16="http://schemas.microsoft.com/office/drawing/2014/main" id="{B89F2302-0BB8-34AC-FD82-34AD2CE0877B}"/>
              </a:ext>
            </a:extLst>
          </p:cNvPr>
          <p:cNvSpPr/>
          <p:nvPr/>
        </p:nvSpPr>
        <p:spPr bwMode="gray">
          <a:xfrm>
            <a:off x="5421323" y="5673455"/>
            <a:ext cx="1320781" cy="574802"/>
          </a:xfrm>
          <a:prstGeom prst="wedgeRectCallout">
            <a:avLst>
              <a:gd name="adj1" fmla="val -42838"/>
              <a:gd name="adj2" fmla="val -78647"/>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r>
              <a:rPr lang="en-US" sz="1000">
                <a:solidFill>
                  <a:schemeClr val="bg1"/>
                </a:solidFill>
              </a:rPr>
              <a:t>Lab trials show up to 90% abatement, but field tests show ~30%</a:t>
            </a:r>
          </a:p>
        </p:txBody>
      </p:sp>
      <p:sp>
        <p:nvSpPr>
          <p:cNvPr id="60" name="Rectangular Callout 59">
            <a:extLst>
              <a:ext uri="{FF2B5EF4-FFF2-40B4-BE49-F238E27FC236}">
                <a16:creationId xmlns:a16="http://schemas.microsoft.com/office/drawing/2014/main" id="{B89F2302-0BB8-34AC-FD82-34AD2CE0877B}"/>
              </a:ext>
            </a:extLst>
          </p:cNvPr>
          <p:cNvSpPr/>
          <p:nvPr/>
        </p:nvSpPr>
        <p:spPr bwMode="gray">
          <a:xfrm>
            <a:off x="10268712" y="4937761"/>
            <a:ext cx="1593088" cy="1170431"/>
          </a:xfrm>
          <a:prstGeom prst="wedgeRectCallout">
            <a:avLst>
              <a:gd name="adj1" fmla="val -5690"/>
              <a:gd name="adj2" fmla="val -70178"/>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r>
              <a:rPr lang="en-US" sz="1000">
                <a:solidFill>
                  <a:schemeClr val="bg1"/>
                </a:solidFill>
              </a:rPr>
              <a:t>Anaerobic digesters can abate the majority of manure-related livestock methane emissions, but total manure emissions are lower than enteric fermentation</a:t>
            </a:r>
          </a:p>
        </p:txBody>
      </p:sp>
    </p:spTree>
    <p:custDataLst>
      <p:tags r:id="rId1"/>
    </p:custDataLst>
    <p:extLst>
      <p:ext uri="{BB962C8B-B14F-4D97-AF65-F5344CB8AC3E}">
        <p14:creationId xmlns:p14="http://schemas.microsoft.com/office/powerpoint/2010/main" val="2237184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55E3-4707-8334-CBC9-42DE7F42173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3A5011-0DE4-06D5-4AD8-0224387BA567}"/>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5" name="think-cell data - do not delete" hidden="1">
                        <a:extLst>
                          <a:ext uri="{FF2B5EF4-FFF2-40B4-BE49-F238E27FC236}">
                            <a16:creationId xmlns:a16="http://schemas.microsoft.com/office/drawing/2014/main" id="{9C3A5011-0DE4-06D5-4AD8-0224387BA56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0642F43-161F-6264-52D7-44500D1034AC}"/>
              </a:ext>
            </a:extLst>
          </p:cNvPr>
          <p:cNvSpPr>
            <a:spLocks noGrp="1"/>
          </p:cNvSpPr>
          <p:nvPr>
            <p:ph type="title"/>
          </p:nvPr>
        </p:nvSpPr>
        <p:spPr>
          <a:xfrm>
            <a:off x="330200" y="523318"/>
            <a:ext cx="11861800" cy="882788"/>
          </a:xfrm>
        </p:spPr>
        <p:txBody>
          <a:bodyPr vert="horz">
            <a:noAutofit/>
          </a:bodyPr>
          <a:lstStyle/>
          <a:p>
            <a:r>
              <a:rPr lang="en-US"/>
              <a:t>Investment in innovative methane abatement technologies shows some momentum, with </a:t>
            </a:r>
            <a:r>
              <a:rPr lang="en-US" err="1"/>
              <a:t>Bovaer</a:t>
            </a:r>
            <a:r>
              <a:rPr lang="en-US"/>
              <a:t> leading the market</a:t>
            </a:r>
          </a:p>
        </p:txBody>
      </p:sp>
      <p:sp>
        <p:nvSpPr>
          <p:cNvPr id="2" name="btfpNotesBox292759">
            <a:extLst>
              <a:ext uri="{FF2B5EF4-FFF2-40B4-BE49-F238E27FC236}">
                <a16:creationId xmlns:a16="http://schemas.microsoft.com/office/drawing/2014/main" id="{67ADDDE7-41C3-4255-771C-5D832E09B694}"/>
              </a:ext>
            </a:extLst>
          </p:cNvPr>
          <p:cNvSpPr txBox="1"/>
          <p:nvPr>
            <p:custDataLst>
              <p:tags r:id="rId3"/>
            </p:custDataLst>
          </p:nvPr>
        </p:nvSpPr>
        <p:spPr bwMode="gray">
          <a:xfrm>
            <a:off x="330200" y="6542199"/>
            <a:ext cx="9681903"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t>Climate Policy Initiative, </a:t>
            </a:r>
            <a:r>
              <a:rPr lang="en-US" sz="800">
                <a:hlinkClick r:id="rId9"/>
              </a:rPr>
              <a:t>Landscape of Methane Abatement Finance 2023</a:t>
            </a:r>
            <a:r>
              <a:rPr lang="en-US" sz="800"/>
              <a:t>; </a:t>
            </a:r>
            <a:r>
              <a:rPr lang="en-US" sz="800">
                <a:hlinkClick r:id="rId10"/>
              </a:rPr>
              <a:t>Alga Biosciences</a:t>
            </a:r>
            <a:r>
              <a:rPr lang="en-US" sz="800">
                <a:solidFill>
                  <a:srgbClr val="000000"/>
                </a:solidFill>
              </a:rPr>
              <a:t>; </a:t>
            </a:r>
            <a:r>
              <a:rPr lang="en-US" sz="800" err="1">
                <a:hlinkClick r:id="rId11"/>
              </a:rPr>
              <a:t>ArkeaBio</a:t>
            </a:r>
            <a:r>
              <a:rPr lang="en-US" sz="800">
                <a:solidFill>
                  <a:srgbClr val="000000"/>
                </a:solidFill>
              </a:rPr>
              <a:t>; </a:t>
            </a:r>
            <a:r>
              <a:rPr lang="en-US" sz="800">
                <a:hlinkClick r:id="rId12"/>
              </a:rPr>
              <a:t>Rumin8</a:t>
            </a:r>
            <a:r>
              <a:rPr lang="en-US" sz="800">
                <a:solidFill>
                  <a:srgbClr val="000000"/>
                </a:solidFill>
              </a:rPr>
              <a:t>.</a:t>
            </a:r>
            <a:endParaRPr lang="en-US" sz="800">
              <a:solidFill>
                <a:srgbClr val="000000"/>
              </a:solidFill>
              <a:cs typeface="Arial"/>
            </a:endParaRPr>
          </a:p>
          <a:p>
            <a:r>
              <a:rPr lang="en-US" sz="800">
                <a:solidFill>
                  <a:srgbClr val="000000"/>
                </a:solidFill>
              </a:rPr>
              <a:t>Credit: </a:t>
            </a:r>
            <a:r>
              <a:rPr lang="en-US" sz="800">
                <a:latin typeface="Arial"/>
                <a:cs typeface="Arial"/>
              </a:rPr>
              <a:t>M.A. Miller,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3"/>
              </a:rPr>
              <a:t>Gernot Wagner</a:t>
            </a:r>
            <a:r>
              <a:rPr lang="en-US" sz="800"/>
              <a:t>. </a:t>
            </a:r>
            <a:r>
              <a:rPr lang="en-US" sz="800">
                <a:hlinkClick r:id="rId14"/>
              </a:rPr>
              <a:t>Share with attribution</a:t>
            </a:r>
            <a:r>
              <a:rPr lang="en-US" sz="800"/>
              <a:t>: </a:t>
            </a:r>
            <a:r>
              <a:rPr lang="en-US" sz="800" err="1"/>
              <a:t>Sayn</a:t>
            </a:r>
            <a:r>
              <a:rPr lang="en-US" sz="800"/>
              <a:t>-Wittgenstein </a:t>
            </a:r>
            <a:r>
              <a:rPr lang="en-US" sz="800" i="1"/>
              <a:t>et al., </a:t>
            </a:r>
            <a:r>
              <a:rPr lang="en-US" sz="800"/>
              <a:t>"</a:t>
            </a:r>
            <a:r>
              <a:rPr lang="en-US" sz="800">
                <a:hlinkClick r:id="rId15"/>
              </a:rPr>
              <a:t>Reconsidering Proteins</a:t>
            </a:r>
            <a:r>
              <a:rPr lang="en-US" sz="800"/>
              <a:t>" (6 October 2025).</a:t>
            </a:r>
            <a:endParaRPr lang="en-US" sz="800">
              <a:solidFill>
                <a:srgbClr val="000000"/>
              </a:solidFill>
            </a:endParaRPr>
          </a:p>
        </p:txBody>
      </p:sp>
      <p:sp>
        <p:nvSpPr>
          <p:cNvPr id="3" name="Pentagon 2">
            <a:extLst>
              <a:ext uri="{FF2B5EF4-FFF2-40B4-BE49-F238E27FC236}">
                <a16:creationId xmlns:a16="http://schemas.microsoft.com/office/drawing/2014/main" id="{6FFC4CF4-9AF6-B791-6F9E-061A8A2EDA8E}"/>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grpSp>
        <p:nvGrpSpPr>
          <p:cNvPr id="8" name="btfpColumnHeaderBox223027">
            <a:extLst>
              <a:ext uri="{FF2B5EF4-FFF2-40B4-BE49-F238E27FC236}">
                <a16:creationId xmlns:a16="http://schemas.microsoft.com/office/drawing/2014/main" id="{F9B80222-AA12-B41A-89E6-E668977AFF9C}"/>
              </a:ext>
            </a:extLst>
          </p:cNvPr>
          <p:cNvGrpSpPr/>
          <p:nvPr>
            <p:custDataLst>
              <p:tags r:id="rId4"/>
            </p:custDataLst>
          </p:nvPr>
        </p:nvGrpSpPr>
        <p:grpSpPr>
          <a:xfrm>
            <a:off x="330200" y="1458451"/>
            <a:ext cx="11145520" cy="322081"/>
            <a:chOff x="6366272" y="1266918"/>
            <a:chExt cx="2835166" cy="322080"/>
          </a:xfrm>
        </p:grpSpPr>
        <p:sp>
          <p:nvSpPr>
            <p:cNvPr id="11" name="btfpColumnHeaderBoxText223027">
              <a:extLst>
                <a:ext uri="{FF2B5EF4-FFF2-40B4-BE49-F238E27FC236}">
                  <a16:creationId xmlns:a16="http://schemas.microsoft.com/office/drawing/2014/main" id="{AEA8BDD1-7CA5-D470-2C13-F307DE16AA28}"/>
                </a:ext>
              </a:extLst>
            </p:cNvPr>
            <p:cNvSpPr txBox="1"/>
            <p:nvPr/>
          </p:nvSpPr>
          <p:spPr bwMode="gray">
            <a:xfrm>
              <a:off x="6366272" y="1266918"/>
              <a:ext cx="2835166" cy="318996"/>
            </a:xfrm>
            <a:prstGeom prst="rect">
              <a:avLst/>
            </a:prstGeom>
            <a:noFill/>
          </p:spPr>
          <p:txBody>
            <a:bodyPr vert="horz" wrap="square" lIns="36036" tIns="36036" rIns="36036" bIns="36036" rtlCol="0" anchor="b">
              <a:spAutoFit/>
            </a:bodyPr>
            <a:lstStyle/>
            <a:p>
              <a:r>
                <a:rPr lang="en-US" sz="1600" b="1"/>
                <a:t>C</a:t>
              </a:r>
              <a:r>
                <a:rPr lang="en-US" sz="1600" b="1">
                  <a:solidFill>
                    <a:schemeClr val="tx1"/>
                  </a:solidFill>
                </a:rPr>
                <a:t>ompanies developing livestock methane mitigation technologies</a:t>
              </a:r>
            </a:p>
          </p:txBody>
        </p:sp>
        <p:cxnSp>
          <p:nvCxnSpPr>
            <p:cNvPr id="12" name="btfpColumnHeaderBoxLine223027">
              <a:extLst>
                <a:ext uri="{FF2B5EF4-FFF2-40B4-BE49-F238E27FC236}">
                  <a16:creationId xmlns:a16="http://schemas.microsoft.com/office/drawing/2014/main" id="{8D05B82C-EBCC-A4F8-302A-87B5F6654EC3}"/>
                </a:ext>
              </a:extLst>
            </p:cNvPr>
            <p:cNvCxnSpPr>
              <a:cxnSpLocks/>
            </p:cNvCxnSpPr>
            <p:nvPr/>
          </p:nvCxnSpPr>
          <p:spPr bwMode="gray">
            <a:xfrm flipV="1">
              <a:off x="6366272" y="1585914"/>
              <a:ext cx="2786319"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20" name="Table 19">
            <a:extLst>
              <a:ext uri="{FF2B5EF4-FFF2-40B4-BE49-F238E27FC236}">
                <a16:creationId xmlns:a16="http://schemas.microsoft.com/office/drawing/2014/main" id="{A29813D9-34DA-3278-3A6B-D8BA82CE7DDE}"/>
              </a:ext>
            </a:extLst>
          </p:cNvPr>
          <p:cNvGraphicFramePr>
            <a:graphicFrameLocks noGrp="1"/>
          </p:cNvGraphicFramePr>
          <p:nvPr/>
        </p:nvGraphicFramePr>
        <p:xfrm>
          <a:off x="876300" y="2096444"/>
          <a:ext cx="10407394" cy="4016680"/>
        </p:xfrm>
        <a:graphic>
          <a:graphicData uri="http://schemas.openxmlformats.org/drawingml/2006/table">
            <a:tbl>
              <a:tblPr firstRow="1" bandRow="1">
                <a:tableStyleId>{2D5ABB26-0587-4C30-8999-92F81FD0307C}</a:tableStyleId>
              </a:tblPr>
              <a:tblGrid>
                <a:gridCol w="1995869">
                  <a:extLst>
                    <a:ext uri="{9D8B030D-6E8A-4147-A177-3AD203B41FA5}">
                      <a16:colId xmlns:a16="http://schemas.microsoft.com/office/drawing/2014/main" val="270275252"/>
                    </a:ext>
                  </a:extLst>
                </a:gridCol>
                <a:gridCol w="8411525">
                  <a:extLst>
                    <a:ext uri="{9D8B030D-6E8A-4147-A177-3AD203B41FA5}">
                      <a16:colId xmlns:a16="http://schemas.microsoft.com/office/drawing/2014/main" val="858342927"/>
                    </a:ext>
                  </a:extLst>
                </a:gridCol>
              </a:tblGrid>
              <a:tr h="1004170">
                <a:tc>
                  <a:txBody>
                    <a:bodyPr/>
                    <a:lstStyle/>
                    <a:p>
                      <a:pPr marL="0" indent="0" algn="l" defTabSz="711200" rtl="0" eaLnBrk="1" latinLnBrk="0" hangingPunct="1">
                        <a:spcBef>
                          <a:spcPts val="0"/>
                        </a:spcBef>
                        <a:buNone/>
                      </a:pPr>
                      <a:endParaRPr lang="en-US" sz="1250" b="1" kern="1200" dirty="0">
                        <a:solidFill>
                          <a:schemeClr val="tx1"/>
                        </a:solidFill>
                        <a:latin typeface="+mn-lt"/>
                        <a:ea typeface="+mn-ea"/>
                        <a:cs typeface="+mn-cs"/>
                      </a:endParaRPr>
                    </a:p>
                  </a:txBody>
                  <a:tcPr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tc>
                  <a:txBody>
                    <a:bodyPr/>
                    <a:lstStyle/>
                    <a:p>
                      <a:pPr marL="177800" indent="-177800" algn="l" defTabSz="711200" rtl="0" eaLnBrk="1" latinLnBrk="0" hangingPunct="1">
                        <a:spcBef>
                          <a:spcPts val="0"/>
                        </a:spcBef>
                        <a:buFont typeface="Arial"/>
                        <a:buChar char="•"/>
                      </a:pPr>
                      <a:r>
                        <a:rPr lang="en-US" sz="1250" b="1" kern="1200">
                          <a:solidFill>
                            <a:schemeClr val="tx1"/>
                          </a:solidFill>
                          <a:latin typeface="+mn-lt"/>
                          <a:ea typeface="+mn-ea"/>
                          <a:cs typeface="+mn-cs"/>
                        </a:rPr>
                        <a:t>Innovation</a:t>
                      </a:r>
                      <a:r>
                        <a:rPr lang="en-US" sz="1250" b="0" kern="1200">
                          <a:solidFill>
                            <a:schemeClr val="tx1"/>
                          </a:solidFill>
                          <a:latin typeface="+mn-lt"/>
                          <a:ea typeface="+mn-ea"/>
                          <a:cs typeface="+mn-cs"/>
                        </a:rPr>
                        <a:t>: Feed ingredient that suppresses the enzyme that forms methane, manufactured by Royal DSM and Elanco Animal Health</a:t>
                      </a:r>
                    </a:p>
                    <a:p>
                      <a:pPr marL="177800" indent="-177800" algn="l" defTabSz="711200" rtl="0" eaLnBrk="1" latinLnBrk="0" hangingPunct="1">
                        <a:spcBef>
                          <a:spcPts val="0"/>
                        </a:spcBef>
                        <a:buFont typeface="Arial"/>
                        <a:buChar char="•"/>
                      </a:pPr>
                      <a:r>
                        <a:rPr lang="en-US" sz="1250" b="1" kern="1200">
                          <a:solidFill>
                            <a:schemeClr val="tx1"/>
                          </a:solidFill>
                          <a:latin typeface="+mn-lt"/>
                          <a:ea typeface="+mn-ea"/>
                          <a:cs typeface="+mn-cs"/>
                        </a:rPr>
                        <a:t>Opportunities</a:t>
                      </a:r>
                      <a:r>
                        <a:rPr lang="en-US" sz="1250" b="0" kern="1200">
                          <a:solidFill>
                            <a:schemeClr val="tx1"/>
                          </a:solidFill>
                          <a:latin typeface="+mn-lt"/>
                          <a:ea typeface="+mn-ea"/>
                          <a:cs typeface="+mn-cs"/>
                        </a:rPr>
                        <a:t>: With FDA review, </a:t>
                      </a:r>
                      <a:r>
                        <a:rPr lang="en-US" sz="1250" b="0" kern="1200" err="1">
                          <a:solidFill>
                            <a:schemeClr val="tx1"/>
                          </a:solidFill>
                          <a:latin typeface="+mn-lt"/>
                          <a:ea typeface="+mn-ea"/>
                          <a:cs typeface="+mn-cs"/>
                        </a:rPr>
                        <a:t>Bovaer</a:t>
                      </a:r>
                      <a:r>
                        <a:rPr lang="en-US" sz="1250" b="0" kern="1200">
                          <a:solidFill>
                            <a:schemeClr val="tx1"/>
                          </a:solidFill>
                          <a:latin typeface="+mn-lt"/>
                          <a:ea typeface="+mn-ea"/>
                          <a:cs typeface="+mn-cs"/>
                        </a:rPr>
                        <a:t> has proved to be safe for animals, producers, and beef consumers</a:t>
                      </a:r>
                    </a:p>
                    <a:p>
                      <a:pPr marL="177800" indent="-177800" algn="l" defTabSz="711200" rtl="0" eaLnBrk="1" latinLnBrk="0" hangingPunct="1">
                        <a:spcBef>
                          <a:spcPts val="0"/>
                        </a:spcBef>
                        <a:buFont typeface="Arial"/>
                        <a:buChar char="•"/>
                      </a:pPr>
                      <a:r>
                        <a:rPr lang="en-US" sz="1250" b="1" kern="1200">
                          <a:solidFill>
                            <a:schemeClr val="tx1"/>
                          </a:solidFill>
                          <a:latin typeface="+mn-lt"/>
                          <a:ea typeface="+mn-ea"/>
                          <a:cs typeface="+mn-cs"/>
                        </a:rPr>
                        <a:t>Challenges</a:t>
                      </a:r>
                      <a:r>
                        <a:rPr lang="en-US" sz="1250" b="0" kern="1200">
                          <a:solidFill>
                            <a:schemeClr val="tx1"/>
                          </a:solidFill>
                          <a:latin typeface="+mn-lt"/>
                          <a:ea typeface="+mn-ea"/>
                          <a:cs typeface="+mn-cs"/>
                        </a:rPr>
                        <a:t>: Applicability to grazing dairy cows, supply bottlenecks due to limited production</a:t>
                      </a:r>
                    </a:p>
                  </a:txBody>
                  <a:tcPr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extLst>
                  <a:ext uri="{0D108BD9-81ED-4DB2-BD59-A6C34878D82A}">
                    <a16:rowId xmlns:a16="http://schemas.microsoft.com/office/drawing/2014/main" val="1826375683"/>
                  </a:ext>
                </a:extLst>
              </a:tr>
              <a:tr h="1004170">
                <a:tc>
                  <a:txBody>
                    <a:bodyPr/>
                    <a:lstStyle/>
                    <a:p>
                      <a:pPr marL="0" indent="0" algn="l" defTabSz="711200" rtl="0" eaLnBrk="1" latinLnBrk="0" hangingPunct="1">
                        <a:spcBef>
                          <a:spcPts val="0"/>
                        </a:spcBef>
                        <a:buNone/>
                      </a:pPr>
                      <a:endParaRPr lang="en-US" sz="1250" b="0" kern="1200">
                        <a:solidFill>
                          <a:schemeClr val="tx1"/>
                        </a:solidFill>
                        <a:latin typeface="+mn-lt"/>
                        <a:ea typeface="+mn-ea"/>
                        <a:cs typeface="+mn-cs"/>
                      </a:endParaRPr>
                    </a:p>
                  </a:txBody>
                  <a:tcP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250" b="1" kern="1200">
                          <a:solidFill>
                            <a:schemeClr val="tx1"/>
                          </a:solidFill>
                          <a:latin typeface="+mn-lt"/>
                          <a:ea typeface="+mn-ea"/>
                          <a:cs typeface="+mn-cs"/>
                        </a:rPr>
                        <a:t>Latest funding</a:t>
                      </a:r>
                      <a:r>
                        <a:rPr lang="en-US" sz="1250" b="0" kern="1200">
                          <a:solidFill>
                            <a:schemeClr val="tx1"/>
                          </a:solidFill>
                          <a:latin typeface="+mn-lt"/>
                          <a:ea typeface="+mn-ea"/>
                          <a:cs typeface="+mn-cs"/>
                        </a:rPr>
                        <a:t>: $4 million seed</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250" b="1" kern="1200">
                          <a:solidFill>
                            <a:schemeClr val="tx1"/>
                          </a:solidFill>
                          <a:latin typeface="+mn-lt"/>
                          <a:ea typeface="+mn-ea"/>
                          <a:cs typeface="+mn-cs"/>
                        </a:rPr>
                        <a:t>Innovation</a:t>
                      </a:r>
                      <a:r>
                        <a:rPr lang="en-US" sz="1250" b="0" kern="1200">
                          <a:solidFill>
                            <a:schemeClr val="tx1"/>
                          </a:solidFill>
                          <a:latin typeface="+mn-lt"/>
                          <a:ea typeface="+mn-ea"/>
                          <a:cs typeface="+mn-cs"/>
                        </a:rPr>
                        <a:t>: Algae feed supplement with claims to reduce enteric emissions by up to 97%</a:t>
                      </a:r>
                    </a:p>
                    <a:p>
                      <a:pPr marL="177800" indent="-177800" algn="l" defTabSz="711200" rtl="0" eaLnBrk="1" latinLnBrk="0" hangingPunct="1">
                        <a:spcBef>
                          <a:spcPts val="0"/>
                        </a:spcBef>
                        <a:buFont typeface="Arial"/>
                        <a:buChar char="•"/>
                      </a:pPr>
                      <a:r>
                        <a:rPr lang="en-US" sz="1250" b="1">
                          <a:solidFill>
                            <a:schemeClr val="tx1"/>
                          </a:solidFill>
                        </a:rPr>
                        <a:t>Opportunities</a:t>
                      </a:r>
                      <a:r>
                        <a:rPr lang="en-US" sz="1250" b="0">
                          <a:solidFill>
                            <a:schemeClr val="tx1"/>
                          </a:solidFill>
                        </a:rPr>
                        <a:t>: High emissions reduction potential</a:t>
                      </a:r>
                    </a:p>
                    <a:p>
                      <a:pPr marL="177800" indent="-177800" algn="l" defTabSz="711200" rtl="0" eaLnBrk="1" latinLnBrk="0" hangingPunct="1">
                        <a:spcBef>
                          <a:spcPts val="0"/>
                        </a:spcBef>
                        <a:buFont typeface="Arial"/>
                        <a:buChar char="•"/>
                      </a:pPr>
                      <a:r>
                        <a:rPr lang="en-US" sz="1250" b="1" kern="1200">
                          <a:solidFill>
                            <a:schemeClr val="tx1"/>
                          </a:solidFill>
                          <a:latin typeface="+mn-lt"/>
                          <a:ea typeface="+mn-ea"/>
                          <a:cs typeface="+mn-cs"/>
                        </a:rPr>
                        <a:t>Challenges</a:t>
                      </a:r>
                      <a:r>
                        <a:rPr lang="en-US" sz="1250" b="0" kern="1200">
                          <a:solidFill>
                            <a:schemeClr val="tx1"/>
                          </a:solidFill>
                          <a:latin typeface="+mn-lt"/>
                          <a:ea typeface="+mn-ea"/>
                          <a:cs typeface="+mn-cs"/>
                        </a:rPr>
                        <a:t>: Applicability to grazing dairy cows</a:t>
                      </a:r>
                    </a:p>
                  </a:txBody>
                  <a:tcPr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extLst>
                  <a:ext uri="{0D108BD9-81ED-4DB2-BD59-A6C34878D82A}">
                    <a16:rowId xmlns:a16="http://schemas.microsoft.com/office/drawing/2014/main" val="3105080875"/>
                  </a:ext>
                </a:extLst>
              </a:tr>
              <a:tr h="1004170">
                <a:tc>
                  <a:txBody>
                    <a:bodyPr/>
                    <a:lstStyle/>
                    <a:p>
                      <a:pPr marL="0" indent="0" algn="l" defTabSz="711200" rtl="0" eaLnBrk="1" latinLnBrk="0" hangingPunct="1">
                        <a:spcBef>
                          <a:spcPts val="0"/>
                        </a:spcBef>
                        <a:buNone/>
                      </a:pPr>
                      <a:endParaRPr kumimoji="0" lang="en-US" sz="1250" b="0" i="0" u="none" strike="noStrike" kern="1200" cap="none" spc="0" normalizeH="0" baseline="0" noProof="0">
                        <a:ln>
                          <a:noFill/>
                        </a:ln>
                        <a:solidFill>
                          <a:srgbClr val="000000"/>
                        </a:solidFill>
                        <a:effectLst/>
                        <a:uLnTx/>
                        <a:uFillTx/>
                        <a:latin typeface="+mn-lt"/>
                        <a:ea typeface="+mn-ea"/>
                        <a:cs typeface="+mn-cs"/>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tc>
                  <a:txBody>
                    <a:bodyPr/>
                    <a:lstStyle/>
                    <a:p>
                      <a:pPr marL="177800" indent="-177800" algn="l" defTabSz="711200" rtl="0" eaLnBrk="1" latinLnBrk="0" hangingPunct="1">
                        <a:spcBef>
                          <a:spcPts val="0"/>
                        </a:spcBef>
                        <a:buFont typeface="Arial"/>
                        <a:buChar char="•"/>
                      </a:pPr>
                      <a:r>
                        <a:rPr lang="en-US" sz="1250" b="1" dirty="0"/>
                        <a:t>Latest funding</a:t>
                      </a:r>
                      <a:r>
                        <a:rPr lang="en-US" sz="1250" b="0" dirty="0"/>
                        <a:t>: $12 million Series A</a:t>
                      </a:r>
                    </a:p>
                    <a:p>
                      <a:pPr marL="177800" indent="-177800" algn="l" defTabSz="711200" rtl="0" eaLnBrk="1" latinLnBrk="0" hangingPunct="1">
                        <a:spcBef>
                          <a:spcPts val="0"/>
                        </a:spcBef>
                        <a:buFont typeface="Arial"/>
                        <a:buChar char="•"/>
                      </a:pPr>
                      <a:r>
                        <a:rPr lang="en-US" sz="1250" b="1" dirty="0"/>
                        <a:t>Innovation</a:t>
                      </a:r>
                      <a:r>
                        <a:rPr lang="en-US" sz="1250" b="0" dirty="0"/>
                        <a:t>:</a:t>
                      </a:r>
                      <a:r>
                        <a:rPr lang="en-US" sz="1250" b="1" dirty="0"/>
                        <a:t> </a:t>
                      </a:r>
                      <a:r>
                        <a:rPr lang="en-US" sz="1250" b="0" dirty="0"/>
                        <a:t>Feed supplement with</a:t>
                      </a:r>
                      <a:r>
                        <a:rPr lang="en-US" sz="1250" b="0" baseline="0" dirty="0"/>
                        <a:t> claims</a:t>
                      </a:r>
                      <a:r>
                        <a:rPr lang="en-US" sz="1250" b="0" dirty="0"/>
                        <a:t> to reduce cattle CH</a:t>
                      </a:r>
                      <a:r>
                        <a:rPr lang="en-US" sz="1250" b="0" baseline="-25000" dirty="0"/>
                        <a:t>4</a:t>
                      </a:r>
                      <a:r>
                        <a:rPr lang="en-US" sz="1250" b="0" dirty="0"/>
                        <a:t> emissions by up to 95%</a:t>
                      </a:r>
                    </a:p>
                    <a:p>
                      <a:pPr marL="177800" indent="-177800" algn="l" defTabSz="711200" rtl="0" eaLnBrk="1" latinLnBrk="0" hangingPunct="1">
                        <a:spcBef>
                          <a:spcPts val="0"/>
                        </a:spcBef>
                        <a:buFont typeface="Arial"/>
                        <a:buChar char="•"/>
                      </a:pPr>
                      <a:r>
                        <a:rPr lang="en-US" sz="1250" b="1" dirty="0">
                          <a:solidFill>
                            <a:schemeClr val="tx1"/>
                          </a:solidFill>
                        </a:rPr>
                        <a:t>Opportunities</a:t>
                      </a:r>
                      <a:r>
                        <a:rPr lang="en-US" sz="1250" b="0" dirty="0">
                          <a:solidFill>
                            <a:schemeClr val="tx1"/>
                          </a:solidFill>
                        </a:rPr>
                        <a:t>: High emissions reduction potential</a:t>
                      </a:r>
                    </a:p>
                    <a:p>
                      <a:pPr marL="177800" indent="-177800" algn="l" defTabSz="711200" rtl="0" eaLnBrk="1" latinLnBrk="0" hangingPunct="1">
                        <a:spcBef>
                          <a:spcPts val="0"/>
                        </a:spcBef>
                        <a:buFont typeface="Arial"/>
                        <a:buChar char="•"/>
                      </a:pPr>
                      <a:r>
                        <a:rPr lang="en-US" sz="1250" b="1" kern="1200" dirty="0">
                          <a:solidFill>
                            <a:schemeClr val="tx1"/>
                          </a:solidFill>
                          <a:latin typeface="+mn-lt"/>
                          <a:ea typeface="+mn-ea"/>
                          <a:cs typeface="+mn-cs"/>
                        </a:rPr>
                        <a:t>Challenges</a:t>
                      </a:r>
                      <a:r>
                        <a:rPr lang="en-US" sz="1250" b="0" kern="1200" dirty="0">
                          <a:solidFill>
                            <a:schemeClr val="tx1"/>
                          </a:solidFill>
                          <a:latin typeface="+mn-lt"/>
                          <a:ea typeface="+mn-ea"/>
                          <a:cs typeface="+mn-cs"/>
                        </a:rPr>
                        <a:t>:</a:t>
                      </a:r>
                      <a:r>
                        <a:rPr lang="en-US" sz="1250" b="1" kern="1200" dirty="0">
                          <a:solidFill>
                            <a:schemeClr val="tx1"/>
                          </a:solidFill>
                          <a:latin typeface="+mn-lt"/>
                          <a:ea typeface="+mn-ea"/>
                          <a:cs typeface="+mn-cs"/>
                        </a:rPr>
                        <a:t> </a:t>
                      </a:r>
                      <a:r>
                        <a:rPr lang="en-US" sz="1250" b="0" kern="1200" dirty="0">
                          <a:solidFill>
                            <a:schemeClr val="tx1"/>
                          </a:solidFill>
                          <a:latin typeface="+mn-lt"/>
                          <a:ea typeface="+mn-ea"/>
                          <a:cs typeface="+mn-cs"/>
                        </a:rPr>
                        <a:t>Applicability to grazing dairy cows</a:t>
                      </a:r>
                    </a:p>
                  </a:txBody>
                  <a:tcPr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extLst>
                  <a:ext uri="{0D108BD9-81ED-4DB2-BD59-A6C34878D82A}">
                    <a16:rowId xmlns:a16="http://schemas.microsoft.com/office/drawing/2014/main" val="2274235953"/>
                  </a:ext>
                </a:extLst>
              </a:tr>
              <a:tr h="1004170">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lang="en-US" sz="1250" b="0">
                        <a:solidFill>
                          <a:schemeClr val="tx1"/>
                        </a:solidFill>
                        <a:latin typeface="+mn-lt"/>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tc>
                  <a:txBody>
                    <a:bodyPr/>
                    <a:lstStyle/>
                    <a:p>
                      <a:pPr marL="177800" indent="-177800" algn="l" defTabSz="711200" rtl="0" eaLnBrk="1" latinLnBrk="0" hangingPunct="1">
                        <a:spcBef>
                          <a:spcPts val="0"/>
                        </a:spcBef>
                        <a:buFont typeface="Arial"/>
                        <a:buChar char="•"/>
                      </a:pPr>
                      <a:r>
                        <a:rPr kumimoji="0" lang="en-US" sz="1250" b="1" i="0" u="none" strike="noStrike" kern="1200" cap="none" spc="0" normalizeH="0" baseline="0" noProof="0">
                          <a:ln>
                            <a:noFill/>
                          </a:ln>
                          <a:solidFill>
                            <a:schemeClr val="tx1"/>
                          </a:solidFill>
                          <a:effectLst/>
                          <a:uLnTx/>
                          <a:uFillTx/>
                          <a:latin typeface="+mn-lt"/>
                          <a:ea typeface="+mn-ea"/>
                          <a:cs typeface="+mn-cs"/>
                        </a:rPr>
                        <a:t>Latest funding</a:t>
                      </a:r>
                      <a:r>
                        <a:rPr kumimoji="0" lang="en-US" sz="1250" b="0" i="0" u="none" strike="noStrike" kern="1200" cap="none" spc="0" normalizeH="0" baseline="0" noProof="0">
                          <a:ln>
                            <a:noFill/>
                          </a:ln>
                          <a:solidFill>
                            <a:schemeClr val="tx1"/>
                          </a:solidFill>
                          <a:effectLst/>
                          <a:uLnTx/>
                          <a:uFillTx/>
                          <a:latin typeface="+mn-lt"/>
                          <a:ea typeface="+mn-ea"/>
                          <a:cs typeface="+mn-cs"/>
                        </a:rPr>
                        <a:t>:</a:t>
                      </a:r>
                      <a:r>
                        <a:rPr kumimoji="0" lang="en-US" sz="1250" b="1" i="0" u="none" strike="noStrike" kern="1200" cap="none" spc="0" normalizeH="0" baseline="0" noProof="0">
                          <a:ln>
                            <a:noFill/>
                          </a:ln>
                          <a:solidFill>
                            <a:schemeClr val="tx1"/>
                          </a:solidFill>
                          <a:effectLst/>
                          <a:uLnTx/>
                          <a:uFillTx/>
                          <a:latin typeface="+mn-lt"/>
                          <a:ea typeface="+mn-ea"/>
                          <a:cs typeface="+mn-cs"/>
                        </a:rPr>
                        <a:t> </a:t>
                      </a:r>
                      <a:r>
                        <a:rPr kumimoji="0" lang="en-US" sz="1250" b="0" i="0" u="none" strike="noStrike" kern="1200" cap="none" spc="0" normalizeH="0" baseline="0" noProof="0">
                          <a:ln>
                            <a:noFill/>
                          </a:ln>
                          <a:solidFill>
                            <a:schemeClr val="tx1"/>
                          </a:solidFill>
                          <a:effectLst/>
                          <a:uLnTx/>
                          <a:uFillTx/>
                          <a:latin typeface="+mn-lt"/>
                          <a:ea typeface="+mn-ea"/>
                          <a:cs typeface="+mn-cs"/>
                        </a:rPr>
                        <a:t>$26.5 million Series A</a:t>
                      </a:r>
                    </a:p>
                    <a:p>
                      <a:pPr marL="177800" indent="-177800" algn="l" defTabSz="711200" rtl="0" eaLnBrk="1" latinLnBrk="0" hangingPunct="1">
                        <a:spcBef>
                          <a:spcPts val="0"/>
                        </a:spcBef>
                        <a:buFont typeface="Arial"/>
                        <a:buChar char="•"/>
                      </a:pPr>
                      <a:r>
                        <a:rPr kumimoji="0" lang="en-US" sz="1250" b="1" i="0" u="none" strike="noStrike" kern="1200" cap="none" spc="0" normalizeH="0" baseline="0" noProof="0">
                          <a:ln>
                            <a:noFill/>
                          </a:ln>
                          <a:solidFill>
                            <a:srgbClr val="000000"/>
                          </a:solidFill>
                          <a:effectLst/>
                          <a:uLnTx/>
                          <a:uFillTx/>
                          <a:latin typeface="+mn-lt"/>
                          <a:ea typeface="+mn-ea"/>
                          <a:cs typeface="+mn-cs"/>
                        </a:rPr>
                        <a:t>Innovation</a:t>
                      </a:r>
                      <a:r>
                        <a:rPr kumimoji="0" lang="en-US" sz="1250" b="0" i="0" u="none" strike="noStrike" kern="1200" cap="none" spc="0" normalizeH="0" baseline="0" noProof="0">
                          <a:ln>
                            <a:noFill/>
                          </a:ln>
                          <a:solidFill>
                            <a:srgbClr val="000000"/>
                          </a:solidFill>
                          <a:effectLst/>
                          <a:uLnTx/>
                          <a:uFillTx/>
                          <a:latin typeface="+mn-lt"/>
                          <a:ea typeface="+mn-ea"/>
                          <a:cs typeface="+mn-cs"/>
                        </a:rPr>
                        <a:t>: Anti-methanogen vaccine that reduces ruminant methane emissions</a:t>
                      </a:r>
                    </a:p>
                    <a:p>
                      <a:pPr marL="177800" indent="-177800" algn="l" defTabSz="711200" rtl="0" eaLnBrk="1" latinLnBrk="0" hangingPunct="1">
                        <a:spcBef>
                          <a:spcPts val="0"/>
                        </a:spcBef>
                        <a:buFont typeface="Arial"/>
                        <a:buChar char="•"/>
                      </a:pPr>
                      <a:r>
                        <a:rPr kumimoji="0" lang="en-US" sz="1250" b="1" i="0" u="none" strike="noStrike" kern="1200" cap="none" spc="0" normalizeH="0" baseline="0" noProof="0">
                          <a:ln>
                            <a:noFill/>
                          </a:ln>
                          <a:solidFill>
                            <a:srgbClr val="000000"/>
                          </a:solidFill>
                          <a:effectLst/>
                          <a:uLnTx/>
                          <a:uFillTx/>
                          <a:latin typeface="+mn-lt"/>
                          <a:ea typeface="+mn-ea"/>
                          <a:cs typeface="+mn-cs"/>
                        </a:rPr>
                        <a:t>Opportunities</a:t>
                      </a:r>
                      <a:r>
                        <a:rPr kumimoji="0" lang="en-US" sz="1250" b="0" i="0" u="none" strike="noStrike" kern="1200" cap="none" spc="0" normalizeH="0" baseline="0" noProof="0">
                          <a:ln>
                            <a:noFill/>
                          </a:ln>
                          <a:solidFill>
                            <a:srgbClr val="000000"/>
                          </a:solidFill>
                          <a:effectLst/>
                          <a:uLnTx/>
                          <a:uFillTx/>
                          <a:latin typeface="+mn-lt"/>
                          <a:ea typeface="+mn-ea"/>
                          <a:cs typeface="+mn-cs"/>
                        </a:rPr>
                        <a:t>: Deployable at scale</a:t>
                      </a:r>
                    </a:p>
                    <a:p>
                      <a:pPr marL="177800" indent="-177800" algn="l" defTabSz="711200" rtl="0" eaLnBrk="1" latinLnBrk="0" hangingPunct="1">
                        <a:spcBef>
                          <a:spcPts val="0"/>
                        </a:spcBef>
                        <a:buFont typeface="Arial"/>
                        <a:buChar char="•"/>
                      </a:pPr>
                      <a:r>
                        <a:rPr kumimoji="0" lang="en-US" sz="1250" b="1" i="0" u="none" strike="noStrike" kern="1200" cap="none" spc="0" normalizeH="0" baseline="0" noProof="0">
                          <a:ln>
                            <a:noFill/>
                          </a:ln>
                          <a:solidFill>
                            <a:srgbClr val="000000"/>
                          </a:solidFill>
                          <a:effectLst/>
                          <a:uLnTx/>
                          <a:uFillTx/>
                          <a:latin typeface="+mn-lt"/>
                          <a:ea typeface="+mn-ea"/>
                          <a:cs typeface="+mn-cs"/>
                        </a:rPr>
                        <a:t>Challenges</a:t>
                      </a:r>
                      <a:r>
                        <a:rPr kumimoji="0" lang="en-US" sz="1250" b="0" i="0" u="none" strike="noStrike" kern="1200" cap="none" spc="0" normalizeH="0" baseline="0" noProof="0">
                          <a:ln>
                            <a:noFill/>
                          </a:ln>
                          <a:solidFill>
                            <a:srgbClr val="000000"/>
                          </a:solidFill>
                          <a:effectLst/>
                          <a:uLnTx/>
                          <a:uFillTx/>
                          <a:latin typeface="+mn-lt"/>
                          <a:ea typeface="+mn-ea"/>
                          <a:cs typeface="+mn-cs"/>
                        </a:rPr>
                        <a:t>:</a:t>
                      </a:r>
                      <a:r>
                        <a:rPr kumimoji="0" lang="en-US" sz="1250" b="1" i="0" u="none" strike="noStrike" kern="1200" cap="none" spc="0" normalizeH="0" baseline="0" noProof="0">
                          <a:ln>
                            <a:noFill/>
                          </a:ln>
                          <a:solidFill>
                            <a:srgbClr val="000000"/>
                          </a:solidFill>
                          <a:effectLst/>
                          <a:uLnTx/>
                          <a:uFillTx/>
                          <a:latin typeface="+mn-lt"/>
                          <a:ea typeface="+mn-ea"/>
                          <a:cs typeface="+mn-cs"/>
                        </a:rPr>
                        <a:t> </a:t>
                      </a:r>
                      <a:r>
                        <a:rPr kumimoji="0" lang="en-US" sz="1250" b="0" i="0" u="none" strike="noStrike" kern="1200" cap="none" spc="0" normalizeH="0" baseline="0" noProof="0">
                          <a:ln>
                            <a:noFill/>
                          </a:ln>
                          <a:solidFill>
                            <a:srgbClr val="000000"/>
                          </a:solidFill>
                          <a:effectLst/>
                          <a:uLnTx/>
                          <a:uFillTx/>
                          <a:latin typeface="+mn-lt"/>
                          <a:ea typeface="+mn-ea"/>
                          <a:cs typeface="+mn-cs"/>
                        </a:rPr>
                        <a:t>Limited commercial viability, cost, R&amp;D</a:t>
                      </a:r>
                    </a:p>
                  </a:txBody>
                  <a:tcPr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extLst>
                  <a:ext uri="{0D108BD9-81ED-4DB2-BD59-A6C34878D82A}">
                    <a16:rowId xmlns:a16="http://schemas.microsoft.com/office/drawing/2014/main" val="3964313410"/>
                  </a:ext>
                </a:extLst>
              </a:tr>
            </a:tbl>
          </a:graphicData>
        </a:graphic>
      </p:graphicFrame>
      <p:pic>
        <p:nvPicPr>
          <p:cNvPr id="9" name="Picture 8" descr="A green sign with text&#10;&#10;Description automatically generated">
            <a:extLst>
              <a:ext uri="{FF2B5EF4-FFF2-40B4-BE49-F238E27FC236}">
                <a16:creationId xmlns:a16="http://schemas.microsoft.com/office/drawing/2014/main" id="{5BAB8870-0817-066E-D58C-5F328B260D1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530693" y="3336476"/>
            <a:ext cx="613566" cy="603397"/>
          </a:xfrm>
          <a:prstGeom prst="rect">
            <a:avLst/>
          </a:prstGeom>
        </p:spPr>
      </p:pic>
      <p:pic>
        <p:nvPicPr>
          <p:cNvPr id="19" name="Picture 2">
            <a:extLst>
              <a:ext uri="{FF2B5EF4-FFF2-40B4-BE49-F238E27FC236}">
                <a16:creationId xmlns:a16="http://schemas.microsoft.com/office/drawing/2014/main" id="{83135A6A-339A-1A8E-6715-6150C20B6DFB}"/>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349572" y="4507617"/>
            <a:ext cx="975808" cy="220522"/>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4" descr="Bovaer®">
            <a:extLst>
              <a:ext uri="{FF2B5EF4-FFF2-40B4-BE49-F238E27FC236}">
                <a16:creationId xmlns:a16="http://schemas.microsoft.com/office/drawing/2014/main" id="{AD4DC5AB-9807-2853-AB46-A17239EADDA8}"/>
              </a:ext>
            </a:extLst>
          </p:cNvPr>
          <p:cNvSpPr>
            <a:spLocks noChangeAspect="1" noChangeArrowheads="1"/>
          </p:cNvSpPr>
          <p:nvPr/>
        </p:nvSpPr>
        <p:spPr bwMode="auto">
          <a:xfrm>
            <a:off x="4900613" y="2233613"/>
            <a:ext cx="1347787" cy="13477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a:extLst>
              <a:ext uri="{FF2B5EF4-FFF2-40B4-BE49-F238E27FC236}">
                <a16:creationId xmlns:a16="http://schemas.microsoft.com/office/drawing/2014/main" id="{4DC7C45B-627B-0A03-8788-0D77E9A81197}"/>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405926" y="2334165"/>
            <a:ext cx="863100" cy="4140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25F1D329-2FDA-DD29-1A1D-35F927686CF5}"/>
                  </a:ext>
                </a:extLst>
              </p:cNvPr>
              <p:cNvSpPr/>
              <p:nvPr/>
            </p:nvSpPr>
            <p:spPr bwMode="gray">
              <a:xfrm>
                <a:off x="1530693" y="2712300"/>
                <a:ext cx="699796" cy="23625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00" b="1" err="1">
                    <a:solidFill>
                      <a:schemeClr val="tx1"/>
                    </a:solidFill>
                  </a:rPr>
                  <a:t>Bovaer</a:t>
                </a:r>
                <a14:m>
                  <m:oMath xmlns:m="http://schemas.openxmlformats.org/officeDocument/2006/math">
                    <m:r>
                      <a:rPr lang="en-US" sz="1000" b="1" i="0" smtClean="0">
                        <a:solidFill>
                          <a:schemeClr val="tx1"/>
                        </a:solidFill>
                        <a:latin typeface="Cambria Math" panose="02040503050406030204" pitchFamily="18" charset="0"/>
                      </a:rPr>
                      <m:t> </m:t>
                    </m:r>
                    <m:r>
                      <a:rPr lang="en-US" sz="1000" b="1" i="1" smtClean="0">
                        <a:solidFill>
                          <a:schemeClr val="tx1"/>
                        </a:solidFill>
                        <a:latin typeface="Cambria Math" panose="02040503050406030204" pitchFamily="18" charset="0"/>
                      </a:rPr>
                      <m:t>®️</m:t>
                    </m:r>
                  </m:oMath>
                </a14:m>
                <a:endParaRPr lang="en-US" sz="1000" b="1">
                  <a:solidFill>
                    <a:schemeClr val="tx1"/>
                  </a:solidFill>
                </a:endParaRPr>
              </a:p>
            </p:txBody>
          </p:sp>
        </mc:Choice>
        <mc:Fallback xmlns="">
          <p:sp>
            <p:nvSpPr>
              <p:cNvPr id="23" name="Rectangle 22">
                <a:extLst>
                  <a:ext uri="{FF2B5EF4-FFF2-40B4-BE49-F238E27FC236}">
                    <a16:creationId xmlns:a16="http://schemas.microsoft.com/office/drawing/2014/main" id="{25F1D329-2FDA-DD29-1A1D-35F927686CF5}"/>
                  </a:ext>
                </a:extLst>
              </p:cNvPr>
              <p:cNvSpPr>
                <a:spLocks noRot="1" noChangeAspect="1" noMove="1" noResize="1" noEditPoints="1" noAdjustHandles="1" noChangeArrowheads="1" noChangeShapeType="1" noTextEdit="1"/>
              </p:cNvSpPr>
              <p:nvPr/>
            </p:nvSpPr>
            <p:spPr bwMode="gray">
              <a:xfrm>
                <a:off x="1530693" y="2712300"/>
                <a:ext cx="699796" cy="236251"/>
              </a:xfrm>
              <a:prstGeom prst="rect">
                <a:avLst/>
              </a:prstGeom>
              <a:blipFill>
                <a:blip r:embed="rId20"/>
                <a:stretch>
                  <a:fillRect l="-2609" t="-5128" b="-10256"/>
                </a:stretch>
              </a:blipFill>
              <a:ln w="9525">
                <a:noFill/>
              </a:ln>
            </p:spPr>
            <p:txBody>
              <a:bodyPr/>
              <a:lstStyle/>
              <a:p>
                <a:r>
                  <a:rPr lang="en-US">
                    <a:noFill/>
                  </a:rPr>
                  <a:t> </a:t>
                </a:r>
              </a:p>
            </p:txBody>
          </p:sp>
        </mc:Fallback>
      </mc:AlternateContent>
      <p:pic>
        <p:nvPicPr>
          <p:cNvPr id="1034" name="Picture 10">
            <a:extLst>
              <a:ext uri="{FF2B5EF4-FFF2-40B4-BE49-F238E27FC236}">
                <a16:creationId xmlns:a16="http://schemas.microsoft.com/office/drawing/2014/main" id="{D6BA5361-14C2-FF56-09CF-B3E0FF8FDF2C}"/>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349572" y="5460266"/>
            <a:ext cx="975808" cy="315486"/>
          </a:xfrm>
          <a:prstGeom prst="rect">
            <a:avLst/>
          </a:prstGeom>
          <a:noFill/>
          <a:extLst>
            <a:ext uri="{909E8E84-426E-40DD-AFC4-6F175D3DCCD1}">
              <a14:hiddenFill xmlns:a14="http://schemas.microsoft.com/office/drawing/2010/main">
                <a:solidFill>
                  <a:srgbClr val="FFFFFF"/>
                </a:solidFill>
              </a14:hiddenFill>
            </a:ext>
          </a:extLst>
        </p:spPr>
      </p:pic>
      <p:sp>
        <p:nvSpPr>
          <p:cNvPr id="24" name="Chevron 2">
            <a:extLst>
              <a:ext uri="{FF2B5EF4-FFF2-40B4-BE49-F238E27FC236}">
                <a16:creationId xmlns:a16="http://schemas.microsoft.com/office/drawing/2014/main" id="{5FF9B750-F1D0-F910-B2A5-5FF5D4D04715}"/>
              </a:ext>
            </a:extLst>
          </p:cNvPr>
          <p:cNvSpPr/>
          <p:nvPr/>
        </p:nvSpPr>
        <p:spPr bwMode="gray">
          <a:xfrm>
            <a:off x="1964633" y="25336"/>
            <a:ext cx="2077015"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Industrial Livestock</a:t>
            </a:r>
          </a:p>
        </p:txBody>
      </p:sp>
      <p:sp>
        <p:nvSpPr>
          <p:cNvPr id="6" name="Rectangle 5">
            <a:extLst>
              <a:ext uri="{FF2B5EF4-FFF2-40B4-BE49-F238E27FC236}">
                <a16:creationId xmlns:a16="http://schemas.microsoft.com/office/drawing/2014/main" id="{A1BD37A4-09B3-58E0-BD00-A396A1941818}"/>
              </a:ext>
            </a:extLst>
          </p:cNvPr>
          <p:cNvSpPr/>
          <p:nvPr/>
        </p:nvSpPr>
        <p:spPr bwMode="gray">
          <a:xfrm>
            <a:off x="955497" y="2167847"/>
            <a:ext cx="10253609" cy="955497"/>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5" name="Chevron 24">
            <a:extLst>
              <a:ext uri="{FF2B5EF4-FFF2-40B4-BE49-F238E27FC236}">
                <a16:creationId xmlns:a16="http://schemas.microsoft.com/office/drawing/2014/main" id="{288C9932-56A6-B573-52D0-E255BC8A5E95}"/>
              </a:ext>
            </a:extLst>
          </p:cNvPr>
          <p:cNvSpPr/>
          <p:nvPr/>
        </p:nvSpPr>
        <p:spPr bwMode="gray">
          <a:xfrm>
            <a:off x="4000435" y="25336"/>
            <a:ext cx="2194882"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Methane Reduction</a:t>
            </a:r>
          </a:p>
        </p:txBody>
      </p:sp>
      <p:sp>
        <p:nvSpPr>
          <p:cNvPr id="10" name="Rectangular Callout 9">
            <a:extLst>
              <a:ext uri="{FF2B5EF4-FFF2-40B4-BE49-F238E27FC236}">
                <a16:creationId xmlns:a16="http://schemas.microsoft.com/office/drawing/2014/main" id="{96369735-507E-58CD-A7E0-69827A977C1A}"/>
              </a:ext>
            </a:extLst>
          </p:cNvPr>
          <p:cNvSpPr/>
          <p:nvPr/>
        </p:nvSpPr>
        <p:spPr bwMode="gray">
          <a:xfrm>
            <a:off x="10004548" y="3439256"/>
            <a:ext cx="2039939" cy="1628961"/>
          </a:xfrm>
          <a:prstGeom prst="wedgeRectCallout">
            <a:avLst>
              <a:gd name="adj1" fmla="val -33062"/>
              <a:gd name="adj2" fmla="val -64691"/>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50" err="1">
                <a:solidFill>
                  <a:schemeClr val="bg1"/>
                </a:solidFill>
              </a:rPr>
              <a:t>Bovaer</a:t>
            </a:r>
            <a:r>
              <a:rPr lang="en-US" sz="1050">
                <a:solidFill>
                  <a:schemeClr val="bg1"/>
                </a:solidFill>
              </a:rPr>
              <a:t> is the most widely accepted market-ready solution, with approval for use in 65 countries – including FDA approval in the USA.</a:t>
            </a:r>
          </a:p>
          <a:p>
            <a:pPr marL="0" indent="0" algn="ctr">
              <a:buNone/>
            </a:pPr>
            <a:endParaRPr lang="en-US" sz="1050">
              <a:solidFill>
                <a:schemeClr val="bg1"/>
              </a:solidFill>
            </a:endParaRPr>
          </a:p>
          <a:p>
            <a:pPr marL="0" indent="0" algn="ctr">
              <a:buNone/>
            </a:pPr>
            <a:r>
              <a:rPr lang="en-US" sz="1050">
                <a:solidFill>
                  <a:schemeClr val="bg1"/>
                </a:solidFill>
              </a:rPr>
              <a:t>Producers rely on grants, government subsidies, or support to finance the additive. </a:t>
            </a:r>
          </a:p>
        </p:txBody>
      </p:sp>
    </p:spTree>
    <p:custDataLst>
      <p:tags r:id="rId1"/>
    </p:custDataLst>
    <p:extLst>
      <p:ext uri="{BB962C8B-B14F-4D97-AF65-F5344CB8AC3E}">
        <p14:creationId xmlns:p14="http://schemas.microsoft.com/office/powerpoint/2010/main" val="3572022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D1323-2C56-F05A-7842-3B0C15EA90B0}"/>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413F6D5-1716-3370-5F6B-31BEF9E043AB}"/>
              </a:ext>
            </a:extLst>
          </p:cNvPr>
          <p:cNvGraphicFramePr>
            <a:graphicFrameLocks/>
          </p:cNvGraphicFramePr>
          <p:nvPr>
            <p:custDataLst>
              <p:tags r:id="rId2"/>
            </p:custDataLst>
            <p:extLst>
              <p:ext uri="{D42A27DB-BD31-4B8C-83A1-F6EECF244321}">
                <p14:modId xmlns:p14="http://schemas.microsoft.com/office/powerpoint/2010/main" val="22312483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592" imgH="591" progId="TCLayout.ActiveDocument.1">
                  <p:embed/>
                </p:oleObj>
              </mc:Choice>
              <mc:Fallback>
                <p:oleObj name="think-cell Slide" r:id="rId21" imgW="592" imgH="591" progId="TCLayout.ActiveDocument.1">
                  <p:embed/>
                  <p:pic>
                    <p:nvPicPr>
                      <p:cNvPr id="5" name="think-cell data - do not delete" hidden="1">
                        <a:extLst>
                          <a:ext uri="{FF2B5EF4-FFF2-40B4-BE49-F238E27FC236}">
                            <a16:creationId xmlns:a16="http://schemas.microsoft.com/office/drawing/2014/main" id="{C413F6D5-1716-3370-5F6B-31BEF9E043AB}"/>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63FC578-EA78-41B2-5715-5A3BA8D55565}"/>
              </a:ext>
            </a:extLst>
          </p:cNvPr>
          <p:cNvSpPr>
            <a:spLocks noGrp="1"/>
          </p:cNvSpPr>
          <p:nvPr>
            <p:ph type="title"/>
          </p:nvPr>
        </p:nvSpPr>
        <p:spPr>
          <a:xfrm>
            <a:off x="360082" y="528149"/>
            <a:ext cx="11501718" cy="785670"/>
          </a:xfrm>
        </p:spPr>
        <p:txBody>
          <a:bodyPr vert="horz">
            <a:noAutofit/>
          </a:bodyPr>
          <a:lstStyle/>
          <a:p>
            <a:r>
              <a:rPr lang="en-US" dirty="0" err="1"/>
              <a:t>Bovaer</a:t>
            </a:r>
            <a:r>
              <a:rPr lang="en-US" dirty="0"/>
              <a:t> is currently the only enteric methane inhibitor approved by the FDA for use in the United States</a:t>
            </a:r>
          </a:p>
        </p:txBody>
      </p:sp>
      <p:sp>
        <p:nvSpPr>
          <p:cNvPr id="2" name="btfpNotesBox292759">
            <a:extLst>
              <a:ext uri="{FF2B5EF4-FFF2-40B4-BE49-F238E27FC236}">
                <a16:creationId xmlns:a16="http://schemas.microsoft.com/office/drawing/2014/main" id="{7640F0BF-0F3D-721A-1978-D1A9D34AFCBB}"/>
              </a:ext>
            </a:extLst>
          </p:cNvPr>
          <p:cNvSpPr txBox="1"/>
          <p:nvPr>
            <p:custDataLst>
              <p:tags r:id="rId3"/>
            </p:custDataLst>
          </p:nvPr>
        </p:nvSpPr>
        <p:spPr bwMode="gray">
          <a:xfrm>
            <a:off x="329184" y="6419088"/>
            <a:ext cx="9167553" cy="369332"/>
          </a:xfrm>
          <a:prstGeom prst="rect">
            <a:avLst/>
          </a:prstGeom>
          <a:noFill/>
        </p:spPr>
        <p:txBody>
          <a:bodyPr vert="horz" wrap="square" lIns="0" tIns="0" rIns="0" bIns="0" rtlCol="0" anchor="b">
            <a:spAutoFit/>
          </a:bodyPr>
          <a:lstStyle/>
          <a:p>
            <a:r>
              <a:rPr lang="en-US" sz="800" dirty="0">
                <a:solidFill>
                  <a:srgbClr val="000000"/>
                </a:solidFill>
              </a:rPr>
              <a:t>* Data based on kg of beef from dairy herd</a:t>
            </a:r>
          </a:p>
          <a:p>
            <a:r>
              <a:rPr lang="en-US" sz="800" dirty="0">
                <a:solidFill>
                  <a:srgbClr val="000000"/>
                </a:solidFill>
              </a:rPr>
              <a:t>Sources:</a:t>
            </a:r>
            <a:r>
              <a:rPr lang="en-US" sz="800" dirty="0">
                <a:solidFill>
                  <a:srgbClr val="000000"/>
                </a:solidFill>
                <a:ea typeface="+mn-lt"/>
                <a:cs typeface="+mn-lt"/>
              </a:rPr>
              <a:t> </a:t>
            </a:r>
            <a:r>
              <a:rPr lang="en-US" sz="800" dirty="0" err="1">
                <a:solidFill>
                  <a:srgbClr val="000000"/>
                </a:solidFill>
                <a:ea typeface="+mn-lt"/>
                <a:cs typeface="+mn-lt"/>
              </a:rPr>
              <a:t>Bovaer</a:t>
            </a:r>
            <a:r>
              <a:rPr lang="en-US" sz="800" dirty="0">
                <a:solidFill>
                  <a:srgbClr val="000000"/>
                </a:solidFill>
                <a:ea typeface="+mn-lt"/>
                <a:cs typeface="+mn-lt"/>
              </a:rPr>
              <a:t>, </a:t>
            </a:r>
            <a:r>
              <a:rPr lang="en-US" sz="800" dirty="0">
                <a:solidFill>
                  <a:srgbClr val="000000"/>
                </a:solidFill>
                <a:ea typeface="+mn-lt"/>
                <a:cs typeface="+mn-lt"/>
                <a:hlinkClick r:id="rId23"/>
              </a:rPr>
              <a:t>DSM-Firmenich</a:t>
            </a:r>
            <a:r>
              <a:rPr lang="en-US" sz="800" dirty="0">
                <a:solidFill>
                  <a:srgbClr val="000000"/>
                </a:solidFill>
                <a:ea typeface="+mn-lt"/>
                <a:cs typeface="+mn-lt"/>
              </a:rPr>
              <a:t>, (2025); </a:t>
            </a:r>
            <a:r>
              <a:rPr lang="en-US" sz="800" dirty="0" err="1">
                <a:solidFill>
                  <a:srgbClr val="000000"/>
                </a:solidFill>
                <a:ea typeface="+mn-lt"/>
                <a:cs typeface="+mn-lt"/>
              </a:rPr>
              <a:t>Bovaer</a:t>
            </a:r>
            <a:r>
              <a:rPr lang="en-US" sz="800" dirty="0">
                <a:solidFill>
                  <a:srgbClr val="000000"/>
                </a:solidFill>
                <a:ea typeface="+mn-lt"/>
                <a:cs typeface="+mn-lt"/>
              </a:rPr>
              <a:t>, </a:t>
            </a:r>
            <a:r>
              <a:rPr lang="en-US" sz="800" dirty="0">
                <a:solidFill>
                  <a:srgbClr val="000000"/>
                </a:solidFill>
                <a:ea typeface="+mn-lt"/>
                <a:cs typeface="+mn-lt"/>
                <a:hlinkClick r:id="rId24"/>
              </a:rPr>
              <a:t>Elanco</a:t>
            </a:r>
            <a:r>
              <a:rPr lang="en-US" sz="800" dirty="0">
                <a:solidFill>
                  <a:srgbClr val="000000"/>
                </a:solidFill>
                <a:ea typeface="+mn-lt"/>
                <a:cs typeface="+mn-lt"/>
              </a:rPr>
              <a:t>, (2025); Misinformation about cow feed additive, </a:t>
            </a:r>
            <a:r>
              <a:rPr lang="en-US" sz="800" dirty="0">
                <a:solidFill>
                  <a:srgbClr val="000000"/>
                </a:solidFill>
                <a:ea typeface="+mn-lt"/>
                <a:cs typeface="+mn-lt"/>
                <a:hlinkClick r:id="rId25"/>
              </a:rPr>
              <a:t>BBC</a:t>
            </a:r>
            <a:r>
              <a:rPr lang="en-US" sz="800" dirty="0">
                <a:solidFill>
                  <a:srgbClr val="000000"/>
                </a:solidFill>
                <a:ea typeface="+mn-lt"/>
                <a:cs typeface="+mn-lt"/>
              </a:rPr>
              <a:t>, (2024); Safety and efficacy of </a:t>
            </a:r>
            <a:r>
              <a:rPr lang="en-US" sz="800" dirty="0" err="1">
                <a:solidFill>
                  <a:srgbClr val="000000"/>
                </a:solidFill>
                <a:ea typeface="+mn-lt"/>
                <a:cs typeface="+mn-lt"/>
              </a:rPr>
              <a:t>Bovaer</a:t>
            </a:r>
            <a:r>
              <a:rPr lang="en-US" sz="800" dirty="0">
                <a:solidFill>
                  <a:srgbClr val="000000"/>
                </a:solidFill>
                <a:ea typeface="+mn-lt"/>
                <a:cs typeface="+mn-lt"/>
              </a:rPr>
              <a:t>, </a:t>
            </a:r>
            <a:r>
              <a:rPr lang="en-US" sz="800" dirty="0">
                <a:solidFill>
                  <a:srgbClr val="000000"/>
                </a:solidFill>
                <a:ea typeface="+mn-lt"/>
                <a:cs typeface="+mn-lt"/>
                <a:hlinkClick r:id="rId26"/>
              </a:rPr>
              <a:t>EFSA</a:t>
            </a:r>
            <a:r>
              <a:rPr lang="en-US" sz="800" dirty="0">
                <a:solidFill>
                  <a:srgbClr val="000000"/>
                </a:solidFill>
                <a:ea typeface="+mn-lt"/>
                <a:cs typeface="+mn-lt"/>
              </a:rPr>
              <a:t>, (2021)</a:t>
            </a:r>
          </a:p>
          <a:p>
            <a:r>
              <a:rPr lang="en-US" sz="800" dirty="0">
                <a:solidFill>
                  <a:srgbClr val="000000"/>
                </a:solidFill>
              </a:rPr>
              <a:t>Credit: </a:t>
            </a:r>
            <a:r>
              <a:rPr lang="en-US" sz="800" dirty="0">
                <a:solidFill>
                  <a:srgbClr val="000000"/>
                </a:solidFill>
                <a:cs typeface="Arial"/>
              </a:rPr>
              <a:t>Ariela Farchi, Isabel Hoyos, </a:t>
            </a:r>
            <a:r>
              <a:rPr lang="en-US" sz="800" dirty="0" err="1">
                <a:latin typeface="Arial"/>
                <a:cs typeface="Arial"/>
              </a:rPr>
              <a:t>Hyae</a:t>
            </a:r>
            <a:r>
              <a:rPr lang="en-US" sz="800" dirty="0">
                <a:latin typeface="Arial"/>
                <a:cs typeface="Arial"/>
              </a:rPr>
              <a:t> Ryung Kim, </a:t>
            </a:r>
            <a:r>
              <a:rPr lang="en-US" sz="800" dirty="0"/>
              <a:t>and </a:t>
            </a:r>
            <a:r>
              <a:rPr lang="en-US" sz="800" dirty="0">
                <a:hlinkClick r:id="rId27"/>
              </a:rPr>
              <a:t>Gernot Wagner</a:t>
            </a:r>
            <a:r>
              <a:rPr lang="en-US" sz="800" dirty="0"/>
              <a:t>. </a:t>
            </a:r>
            <a:r>
              <a:rPr lang="en-US" sz="800" dirty="0">
                <a:hlinkClick r:id="rId28"/>
              </a:rPr>
              <a:t>Share with attribution</a:t>
            </a:r>
            <a:r>
              <a:rPr lang="en-US" sz="800" dirty="0"/>
              <a:t>: Sayn-Wittgenstein </a:t>
            </a:r>
            <a:r>
              <a:rPr lang="en-US" sz="800" i="1" dirty="0"/>
              <a:t>et al., </a:t>
            </a:r>
            <a:r>
              <a:rPr lang="en-US" sz="800" dirty="0"/>
              <a:t>"</a:t>
            </a:r>
            <a:r>
              <a:rPr lang="en-US" sz="800" dirty="0">
                <a:hlinkClick r:id="rId29"/>
              </a:rPr>
              <a:t>Reconsidering Proteins</a:t>
            </a:r>
            <a:r>
              <a:rPr lang="en-US" sz="800" dirty="0"/>
              <a:t>" (6 October 2025).</a:t>
            </a:r>
            <a:endParaRPr lang="en-US" sz="800" dirty="0">
              <a:solidFill>
                <a:srgbClr val="000000"/>
              </a:solidFill>
            </a:endParaRPr>
          </a:p>
        </p:txBody>
      </p:sp>
      <p:graphicFrame>
        <p:nvGraphicFramePr>
          <p:cNvPr id="21" name="Table 20">
            <a:extLst>
              <a:ext uri="{FF2B5EF4-FFF2-40B4-BE49-F238E27FC236}">
                <a16:creationId xmlns:a16="http://schemas.microsoft.com/office/drawing/2014/main" id="{26DB0C28-E12D-99F6-A20D-DCA02B09D24E}"/>
              </a:ext>
            </a:extLst>
          </p:cNvPr>
          <p:cNvGraphicFramePr>
            <a:graphicFrameLocks noGrp="1"/>
          </p:cNvGraphicFramePr>
          <p:nvPr>
            <p:extLst>
              <p:ext uri="{D42A27DB-BD31-4B8C-83A1-F6EECF244321}">
                <p14:modId xmlns:p14="http://schemas.microsoft.com/office/powerpoint/2010/main" val="2711025259"/>
              </p:ext>
            </p:extLst>
          </p:nvPr>
        </p:nvGraphicFramePr>
        <p:xfrm>
          <a:off x="4971194" y="1533649"/>
          <a:ext cx="6860724" cy="4809037"/>
        </p:xfrm>
        <a:graphic>
          <a:graphicData uri="http://schemas.openxmlformats.org/drawingml/2006/table">
            <a:tbl>
              <a:tblPr firstRow="1" bandRow="1">
                <a:tableStyleId>{2D5ABB26-0587-4C30-8999-92F81FD0307C}</a:tableStyleId>
              </a:tblPr>
              <a:tblGrid>
                <a:gridCol w="1582303">
                  <a:extLst>
                    <a:ext uri="{9D8B030D-6E8A-4147-A177-3AD203B41FA5}">
                      <a16:colId xmlns:a16="http://schemas.microsoft.com/office/drawing/2014/main" val="1209005246"/>
                    </a:ext>
                  </a:extLst>
                </a:gridCol>
                <a:gridCol w="5278421">
                  <a:extLst>
                    <a:ext uri="{9D8B030D-6E8A-4147-A177-3AD203B41FA5}">
                      <a16:colId xmlns:a16="http://schemas.microsoft.com/office/drawing/2014/main" val="2625873288"/>
                    </a:ext>
                  </a:extLst>
                </a:gridCol>
              </a:tblGrid>
              <a:tr h="951399">
                <a:tc>
                  <a:txBody>
                    <a:bodyPr/>
                    <a:lstStyle/>
                    <a:p>
                      <a:pPr marL="0" indent="0">
                        <a:spcBef>
                          <a:spcPts val="0"/>
                        </a:spcBef>
                        <a:buNone/>
                      </a:pPr>
                      <a:r>
                        <a:rPr lang="en-US" sz="1000" b="1"/>
                        <a:t>Impact metrics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Significant emissions reductions by adding ¼ tsp to a cow’s feed per day.</a:t>
                      </a:r>
                    </a:p>
                    <a:p>
                      <a:pPr marL="355600" lvl="1" indent="-177800" algn="l">
                        <a:lnSpc>
                          <a:spcPct val="100000"/>
                        </a:lnSpc>
                        <a:spcBef>
                          <a:spcPts val="0"/>
                        </a:spcBef>
                        <a:spcAft>
                          <a:spcPts val="0"/>
                        </a:spcAft>
                        <a:buFont typeface="Arial"/>
                        <a:buChar char="•"/>
                      </a:pPr>
                      <a:r>
                        <a:rPr lang="en-US" sz="1000" b="1" i="0" u="none" strike="noStrike" noProof="0">
                          <a:latin typeface="Arial"/>
                        </a:rPr>
                        <a:t>30% less emissions for dairy cattle.</a:t>
                      </a:r>
                    </a:p>
                    <a:p>
                      <a:pPr marL="355600" lvl="1" indent="-177800" algn="l">
                        <a:lnSpc>
                          <a:spcPct val="100000"/>
                        </a:lnSpc>
                        <a:spcBef>
                          <a:spcPts val="0"/>
                        </a:spcBef>
                        <a:spcAft>
                          <a:spcPts val="0"/>
                        </a:spcAft>
                        <a:buFont typeface="Arial"/>
                        <a:buChar char="•"/>
                      </a:pPr>
                      <a:r>
                        <a:rPr lang="en-US" sz="1000" b="1" i="0" u="none" strike="noStrike" noProof="0">
                          <a:latin typeface="Arial"/>
                        </a:rPr>
                        <a:t>40% less emissions for beef cattle.</a:t>
                      </a:r>
                    </a:p>
                    <a:p>
                      <a:pPr marL="177800" lvl="0" indent="-177800" algn="l">
                        <a:lnSpc>
                          <a:spcPct val="100000"/>
                        </a:lnSpc>
                        <a:spcBef>
                          <a:spcPts val="0"/>
                        </a:spcBef>
                        <a:spcAft>
                          <a:spcPts val="0"/>
                        </a:spcAft>
                        <a:buFont typeface="Arial"/>
                        <a:buChar char="•"/>
                      </a:pPr>
                      <a:r>
                        <a:rPr lang="en-US" sz="1000" b="0" i="0" u="none" strike="noStrike" noProof="0">
                          <a:latin typeface="Arial"/>
                        </a:rPr>
                        <a:t>390,000+ MT </a:t>
                      </a:r>
                      <a:r>
                        <a:rPr lang="en-US" sz="1000" b="0" i="0" u="none" strike="noStrike" noProof="0" err="1">
                          <a:latin typeface="Arial"/>
                        </a:rPr>
                        <a:t>CO₂e</a:t>
                      </a:r>
                      <a:r>
                        <a:rPr lang="en-US" sz="1000" b="0" i="0" u="none" strike="noStrike" noProof="0">
                          <a:latin typeface="Arial"/>
                        </a:rPr>
                        <a:t> savings up to date.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85638">
                <a:tc>
                  <a:txBody>
                    <a:bodyPr/>
                    <a:lstStyle/>
                    <a:p>
                      <a:pPr marL="0" marR="0" lvl="0" indent="0" algn="l">
                        <a:lnSpc>
                          <a:spcPct val="100000"/>
                        </a:lnSpc>
                        <a:spcBef>
                          <a:spcPts val="0"/>
                        </a:spcBef>
                        <a:spcAft>
                          <a:spcPts val="0"/>
                        </a:spcAft>
                        <a:buNone/>
                      </a:pPr>
                      <a:r>
                        <a:rPr lang="en-US" sz="1000" b="1"/>
                        <a:t>Limitations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dirty="0"/>
                        <a:t>Primarily used for dairy cattle.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677169">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Global Scale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dirty="0">
                          <a:latin typeface="Arial"/>
                        </a:rPr>
                        <a:t>Developed by a Swiss-Dutch company, this solution has been </a:t>
                      </a:r>
                      <a:r>
                        <a:rPr lang="en-US" sz="1000" b="1" i="0" u="none" strike="noStrike" noProof="0" dirty="0">
                          <a:latin typeface="Arial"/>
                        </a:rPr>
                        <a:t>authorized for sale in 70+ countries across the world.</a:t>
                      </a:r>
                    </a:p>
                    <a:p>
                      <a:pPr marL="177800" lvl="0" indent="-177800" algn="l">
                        <a:lnSpc>
                          <a:spcPct val="100000"/>
                        </a:lnSpc>
                        <a:spcBef>
                          <a:spcPts val="0"/>
                        </a:spcBef>
                        <a:spcAft>
                          <a:spcPts val="0"/>
                        </a:spcAft>
                        <a:buFont typeface="Arial"/>
                        <a:buChar char="•"/>
                      </a:pPr>
                      <a:r>
                        <a:rPr lang="en-US" sz="1000" b="0" i="0" u="none" strike="noStrike" noProof="0" dirty="0">
                          <a:latin typeface="Arial"/>
                        </a:rPr>
                        <a:t>Has received approval by several food safety commissions, including the </a:t>
                      </a:r>
                      <a:r>
                        <a:rPr lang="en-US" sz="1000" b="1" i="0" u="none" strike="noStrike" noProof="0" dirty="0">
                          <a:latin typeface="Arial"/>
                        </a:rPr>
                        <a:t>FDA (USA), EFSA (Europe), and FSCJ (Japan).</a:t>
                      </a:r>
                    </a:p>
                    <a:p>
                      <a:pPr marL="355600" lvl="1" indent="-177800" algn="l" rtl="0">
                        <a:lnSpc>
                          <a:spcPct val="100000"/>
                        </a:lnSpc>
                        <a:spcBef>
                          <a:spcPts val="0"/>
                        </a:spcBef>
                        <a:spcAft>
                          <a:spcPts val="0"/>
                        </a:spcAft>
                        <a:buFont typeface="Arial"/>
                        <a:buChar char="•"/>
                      </a:pPr>
                      <a:r>
                        <a:rPr lang="en-US" sz="1000" b="0" i="0" u="none" strike="noStrike" noProof="0" dirty="0" err="1">
                          <a:latin typeface="Arial"/>
                        </a:rPr>
                        <a:t>Bovaer</a:t>
                      </a:r>
                      <a:r>
                        <a:rPr lang="en-US" sz="1000" b="0" i="0" u="none" strike="noStrike" noProof="0" dirty="0">
                          <a:latin typeface="Arial"/>
                        </a:rPr>
                        <a:t> remains the most rigorously tested methane inhibitor, with</a:t>
                      </a:r>
                      <a:r>
                        <a:rPr lang="en-US" sz="1000" b="1" i="0" u="none" strike="noStrike" noProof="0" dirty="0">
                          <a:latin typeface="Arial"/>
                        </a:rPr>
                        <a:t> 100+ trials across 20 countries, and 90 peer-reviewed scientific studies.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693885"/>
                  </a:ext>
                </a:extLst>
              </a:tr>
              <a:tr h="677169">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Public perception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Some dairy consumers, particularly in the UK, </a:t>
                      </a:r>
                      <a:r>
                        <a:rPr lang="en-US" sz="1000" b="1" i="0" u="none" strike="noStrike" noProof="0">
                          <a:latin typeface="Arial"/>
                        </a:rPr>
                        <a:t>expressed concern in the food safety </a:t>
                      </a:r>
                      <a:r>
                        <a:rPr lang="en-US" sz="1000" b="0" i="0" u="none" strike="noStrike" noProof="0">
                          <a:latin typeface="Arial"/>
                        </a:rPr>
                        <a:t>of dairy from </a:t>
                      </a:r>
                      <a:r>
                        <a:rPr lang="en-US" sz="1000" b="0" i="0" u="none" strike="noStrike" noProof="0" err="1">
                          <a:latin typeface="Arial"/>
                        </a:rPr>
                        <a:t>Bovaer</a:t>
                      </a:r>
                      <a:r>
                        <a:rPr lang="en-US" sz="1000" b="0" i="0" u="none" strike="noStrike" noProof="0">
                          <a:latin typeface="Arial"/>
                        </a:rPr>
                        <a:t>-using farms – despite being previously proven safe.</a:t>
                      </a:r>
                    </a:p>
                    <a:p>
                      <a:pPr marL="355600" lvl="1" indent="-177800" algn="l">
                        <a:lnSpc>
                          <a:spcPct val="100000"/>
                        </a:lnSpc>
                        <a:spcBef>
                          <a:spcPts val="0"/>
                        </a:spcBef>
                        <a:spcAft>
                          <a:spcPts val="0"/>
                        </a:spcAft>
                        <a:buFont typeface="Arial"/>
                        <a:buChar char="•"/>
                      </a:pPr>
                      <a:r>
                        <a:rPr lang="en-US" sz="1000" b="0" i="0" u="none" strike="noStrike" noProof="0">
                          <a:latin typeface="Arial"/>
                        </a:rPr>
                        <a:t>Some consumers altered their purchasing, prompting dairy farmers to temporarily halt their use of the product.</a:t>
                      </a:r>
                    </a:p>
                    <a:p>
                      <a:pPr marL="177800" lvl="0" indent="-177800" algn="l">
                        <a:lnSpc>
                          <a:spcPct val="100000"/>
                        </a:lnSpc>
                        <a:spcBef>
                          <a:spcPts val="0"/>
                        </a:spcBef>
                        <a:spcAft>
                          <a:spcPts val="0"/>
                        </a:spcAft>
                        <a:buFont typeface="Arial"/>
                        <a:buChar char="•"/>
                      </a:pPr>
                      <a:r>
                        <a:rPr lang="en-US" sz="1000" b="0" i="0" u="none" strike="noStrike" noProof="0">
                          <a:latin typeface="Arial"/>
                        </a:rPr>
                        <a:t>A consequent assessment by the EFSA further proved that there are </a:t>
                      </a:r>
                      <a:r>
                        <a:rPr lang="en-US" sz="1000" b="1" i="0" u="none" strike="noStrike" noProof="0">
                          <a:latin typeface="Arial"/>
                        </a:rPr>
                        <a:t>no traces of </a:t>
                      </a:r>
                      <a:r>
                        <a:rPr lang="en-US" sz="1000" b="1" i="0" u="none" strike="noStrike" noProof="0" err="1">
                          <a:latin typeface="Arial"/>
                        </a:rPr>
                        <a:t>Bovaer</a:t>
                      </a:r>
                      <a:r>
                        <a:rPr lang="en-US" sz="1000" b="1" i="0" u="none" strike="noStrike" noProof="0">
                          <a:latin typeface="Arial"/>
                        </a:rPr>
                        <a:t> in dairy or any other consumer products, and is safe to drink with no safety issues.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r h="464100">
                <a:tc>
                  <a:txBody>
                    <a:bodyPr/>
                    <a:lstStyle/>
                    <a:p>
                      <a:pPr marL="0" indent="0">
                        <a:spcBef>
                          <a:spcPts val="0"/>
                        </a:spcBef>
                        <a:buNone/>
                      </a:pPr>
                      <a:r>
                        <a:rPr lang="en-US" sz="1000" b="1" dirty="0"/>
                        <a:t>Market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dirty="0" err="1">
                          <a:latin typeface="Arial"/>
                        </a:rPr>
                        <a:t>Bovaer</a:t>
                      </a:r>
                      <a:r>
                        <a:rPr lang="en-US" sz="1000" b="0" i="0" u="none" strike="noStrike" noProof="0" dirty="0">
                          <a:latin typeface="+mn-lt"/>
                        </a:rPr>
                        <a:t> (3-nitrooxypropanol) has </a:t>
                      </a:r>
                      <a:r>
                        <a:rPr lang="en-US" sz="1000" b="1" i="0" u="none" strike="noStrike" noProof="0" dirty="0">
                          <a:latin typeface="+mn-lt"/>
                        </a:rPr>
                        <a:t>been trademarked by </a:t>
                      </a:r>
                      <a:r>
                        <a:rPr lang="en-US" sz="1000" b="1" i="0" kern="1200" dirty="0">
                          <a:solidFill>
                            <a:schemeClr val="tx1"/>
                          </a:solidFill>
                          <a:effectLst/>
                          <a:latin typeface="+mn-lt"/>
                          <a:ea typeface="+mn-ea"/>
                          <a:cs typeface="+mn-cs"/>
                        </a:rPr>
                        <a:t>DSM-Firmenich.</a:t>
                      </a:r>
                    </a:p>
                    <a:p>
                      <a:pPr marL="355600" lvl="1" indent="-177800" algn="l">
                        <a:lnSpc>
                          <a:spcPct val="100000"/>
                        </a:lnSpc>
                        <a:spcBef>
                          <a:spcPts val="0"/>
                        </a:spcBef>
                        <a:spcAft>
                          <a:spcPts val="0"/>
                        </a:spcAft>
                        <a:buFont typeface="Arial"/>
                        <a:buChar char="•"/>
                      </a:pPr>
                      <a:r>
                        <a:rPr lang="en-US" sz="1000" b="0" i="0" u="none" strike="noStrike" kern="1200" noProof="0" dirty="0">
                          <a:solidFill>
                            <a:schemeClr val="tx1"/>
                          </a:solidFill>
                          <a:effectLst/>
                          <a:latin typeface="+mn-lt"/>
                          <a:ea typeface="+mn-ea"/>
                          <a:cs typeface="+mn-cs"/>
                        </a:rPr>
                        <a:t>Other methane inhibitors in the market rely on  Tribromomethane or algae-based derivatives.</a:t>
                      </a:r>
                    </a:p>
                    <a:p>
                      <a:pPr marL="177800" lvl="0" indent="-177800" algn="l">
                        <a:lnSpc>
                          <a:spcPct val="100000"/>
                        </a:lnSpc>
                        <a:spcBef>
                          <a:spcPts val="0"/>
                        </a:spcBef>
                        <a:spcAft>
                          <a:spcPts val="0"/>
                        </a:spcAft>
                        <a:buFont typeface="Arial"/>
                        <a:buChar char="•"/>
                      </a:pPr>
                      <a:r>
                        <a:rPr lang="en-US" sz="1000" b="0" i="0" u="none" strike="noStrike" kern="1200" noProof="0" dirty="0" err="1">
                          <a:solidFill>
                            <a:schemeClr val="tx1"/>
                          </a:solidFill>
                          <a:effectLst/>
                          <a:latin typeface="+mn-lt"/>
                          <a:ea typeface="+mn-ea"/>
                          <a:cs typeface="+mn-cs"/>
                        </a:rPr>
                        <a:t>Eleanco</a:t>
                      </a:r>
                      <a:r>
                        <a:rPr lang="en-US" sz="1000" b="0" i="0" u="none" strike="noStrike" kern="1200" noProof="0" dirty="0">
                          <a:solidFill>
                            <a:schemeClr val="tx1"/>
                          </a:solidFill>
                          <a:effectLst/>
                          <a:latin typeface="+mn-lt"/>
                          <a:ea typeface="+mn-ea"/>
                          <a:cs typeface="+mn-cs"/>
                        </a:rPr>
                        <a:t>, </a:t>
                      </a:r>
                      <a:r>
                        <a:rPr lang="en-US" sz="1000" b="0" i="0" u="none" strike="noStrike" kern="1200" noProof="0" dirty="0" err="1">
                          <a:solidFill>
                            <a:schemeClr val="tx1"/>
                          </a:solidFill>
                          <a:effectLst/>
                          <a:latin typeface="+mn-lt"/>
                          <a:ea typeface="+mn-ea"/>
                          <a:cs typeface="+mn-cs"/>
                        </a:rPr>
                        <a:t>Bovaer’s</a:t>
                      </a:r>
                      <a:r>
                        <a:rPr lang="en-US" sz="1000" b="0" i="0" u="none" strike="noStrike" kern="1200" noProof="0" dirty="0">
                          <a:solidFill>
                            <a:schemeClr val="tx1"/>
                          </a:solidFill>
                          <a:effectLst/>
                          <a:latin typeface="+mn-lt"/>
                          <a:ea typeface="+mn-ea"/>
                          <a:cs typeface="+mn-cs"/>
                        </a:rPr>
                        <a:t> distributor in the US, encourages users to </a:t>
                      </a:r>
                      <a:r>
                        <a:rPr lang="en-US" sz="1000" b="1" i="0" u="none" strike="noStrike" kern="1200" noProof="0" dirty="0">
                          <a:solidFill>
                            <a:schemeClr val="tx1"/>
                          </a:solidFill>
                          <a:effectLst/>
                          <a:latin typeface="+mn-lt"/>
                          <a:ea typeface="+mn-ea"/>
                          <a:cs typeface="+mn-cs"/>
                        </a:rPr>
                        <a:t>leverage financial mechanisms to generate additional income.</a:t>
                      </a:r>
                    </a:p>
                    <a:p>
                      <a:pPr marL="355600" marR="0" lvl="1"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kern="1200" noProof="0" dirty="0">
                          <a:solidFill>
                            <a:schemeClr val="tx1"/>
                          </a:solidFill>
                          <a:effectLst/>
                          <a:latin typeface="+mn-lt"/>
                          <a:ea typeface="+mn-ea"/>
                          <a:cs typeface="+mn-cs"/>
                        </a:rPr>
                        <a:t>Farms using </a:t>
                      </a:r>
                      <a:r>
                        <a:rPr lang="en-US" sz="1000" b="0" i="0" u="none" strike="noStrike" kern="1200" noProof="0" dirty="0" err="1">
                          <a:solidFill>
                            <a:schemeClr val="tx1"/>
                          </a:solidFill>
                          <a:effectLst/>
                          <a:latin typeface="+mn-lt"/>
                          <a:ea typeface="+mn-ea"/>
                          <a:cs typeface="+mn-cs"/>
                        </a:rPr>
                        <a:t>Bovaer</a:t>
                      </a:r>
                      <a:r>
                        <a:rPr lang="en-US" sz="1000" b="0" i="0" u="none" strike="noStrike" kern="1200" noProof="0" dirty="0">
                          <a:solidFill>
                            <a:schemeClr val="tx1"/>
                          </a:solidFill>
                          <a:effectLst/>
                          <a:latin typeface="+mn-lt"/>
                          <a:ea typeface="+mn-ea"/>
                          <a:cs typeface="+mn-cs"/>
                        </a:rPr>
                        <a:t> may be eligible for carbon credits and government incentives.</a:t>
                      </a:r>
                    </a:p>
                    <a:p>
                      <a:pPr marL="355600" lvl="1" indent="-177800" algn="l">
                        <a:lnSpc>
                          <a:spcPct val="100000"/>
                        </a:lnSpc>
                        <a:spcBef>
                          <a:spcPts val="0"/>
                        </a:spcBef>
                        <a:spcAft>
                          <a:spcPts val="0"/>
                        </a:spcAft>
                        <a:buFont typeface="Arial"/>
                        <a:buChar char="•"/>
                      </a:pPr>
                      <a:r>
                        <a:rPr lang="en-US" sz="1000" b="0" i="0" u="none" strike="noStrike" kern="1200" noProof="0" dirty="0" err="1">
                          <a:solidFill>
                            <a:schemeClr val="tx1"/>
                          </a:solidFill>
                          <a:effectLst/>
                          <a:latin typeface="+mn-lt"/>
                          <a:ea typeface="+mn-ea"/>
                          <a:cs typeface="+mn-cs"/>
                        </a:rPr>
                        <a:t>Eleanco</a:t>
                      </a:r>
                      <a:r>
                        <a:rPr lang="en-US" sz="1000" b="0" i="0" u="none" strike="noStrike" kern="1200" noProof="0" dirty="0">
                          <a:solidFill>
                            <a:schemeClr val="tx1"/>
                          </a:solidFill>
                          <a:effectLst/>
                          <a:latin typeface="+mn-lt"/>
                          <a:ea typeface="+mn-ea"/>
                          <a:cs typeface="+mn-cs"/>
                        </a:rPr>
                        <a:t> has allied with third party verifiers for eligibility guidance.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6995245"/>
                  </a:ext>
                </a:extLst>
              </a:tr>
            </a:tbl>
          </a:graphicData>
        </a:graphic>
      </p:graphicFrame>
      <p:graphicFrame>
        <p:nvGraphicFramePr>
          <p:cNvPr id="22" name="Table 21">
            <a:extLst>
              <a:ext uri="{FF2B5EF4-FFF2-40B4-BE49-F238E27FC236}">
                <a16:creationId xmlns:a16="http://schemas.microsoft.com/office/drawing/2014/main" id="{EC8F753B-03DF-2AB4-304E-9317FA035B7D}"/>
              </a:ext>
            </a:extLst>
          </p:cNvPr>
          <p:cNvGraphicFramePr>
            <a:graphicFrameLocks noGrp="1"/>
          </p:cNvGraphicFramePr>
          <p:nvPr>
            <p:extLst>
              <p:ext uri="{D42A27DB-BD31-4B8C-83A1-F6EECF244321}">
                <p14:modId xmlns:p14="http://schemas.microsoft.com/office/powerpoint/2010/main" val="2966537219"/>
              </p:ext>
            </p:extLst>
          </p:nvPr>
        </p:nvGraphicFramePr>
        <p:xfrm>
          <a:off x="307843" y="1533649"/>
          <a:ext cx="4472168" cy="1361263"/>
        </p:xfrm>
        <a:graphic>
          <a:graphicData uri="http://schemas.openxmlformats.org/drawingml/2006/table">
            <a:tbl>
              <a:tblPr firstRow="1" bandRow="1">
                <a:tableStyleId>{2D5ABB26-0587-4C30-8999-92F81FD0307C}</a:tableStyleId>
              </a:tblPr>
              <a:tblGrid>
                <a:gridCol w="1358014">
                  <a:extLst>
                    <a:ext uri="{9D8B030D-6E8A-4147-A177-3AD203B41FA5}">
                      <a16:colId xmlns:a16="http://schemas.microsoft.com/office/drawing/2014/main" val="1209005246"/>
                    </a:ext>
                  </a:extLst>
                </a:gridCol>
                <a:gridCol w="3114154">
                  <a:extLst>
                    <a:ext uri="{9D8B030D-6E8A-4147-A177-3AD203B41FA5}">
                      <a16:colId xmlns:a16="http://schemas.microsoft.com/office/drawing/2014/main" val="2625873288"/>
                    </a:ext>
                  </a:extLst>
                </a:gridCol>
              </a:tblGrid>
              <a:tr h="235169">
                <a:tc>
                  <a:txBody>
                    <a:bodyPr/>
                    <a:lstStyle/>
                    <a:p>
                      <a:pPr marL="0" indent="0">
                        <a:spcBef>
                          <a:spcPts val="0"/>
                        </a:spcBef>
                        <a:buNone/>
                      </a:pPr>
                      <a:r>
                        <a:rPr lang="en-US" sz="1000" b="1" dirty="0"/>
                        <a:t>Ownership and Manufacturing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b="0" i="0" kern="1200">
                          <a:solidFill>
                            <a:schemeClr val="tx1"/>
                          </a:solidFill>
                          <a:effectLst/>
                          <a:latin typeface="+mn-lt"/>
                          <a:ea typeface="+mn-ea"/>
                          <a:cs typeface="+mn-cs"/>
                        </a:rPr>
                        <a:t>DSM-Firmenich</a:t>
                      </a:r>
                    </a:p>
                    <a:p>
                      <a:pPr marL="0" marR="0" lvl="0" indent="0" algn="l" defTabSz="711200" rtl="0" eaLnBrk="1" fontAlgn="b" latinLnBrk="0" hangingPunct="1">
                        <a:lnSpc>
                          <a:spcPct val="100000"/>
                        </a:lnSpc>
                        <a:spcBef>
                          <a:spcPts val="0"/>
                        </a:spcBef>
                        <a:spcAft>
                          <a:spcPts val="0"/>
                        </a:spcAft>
                        <a:buClrTx/>
                        <a:buSzTx/>
                        <a:buFontTx/>
                        <a:buNone/>
                        <a:tabLst/>
                        <a:defRPr/>
                      </a:pPr>
                      <a:r>
                        <a:rPr lang="en-US" sz="1000" b="0" i="0" kern="1200">
                          <a:solidFill>
                            <a:schemeClr val="tx1"/>
                          </a:solidFill>
                          <a:effectLst/>
                          <a:latin typeface="+mn-lt"/>
                          <a:ea typeface="+mn-ea"/>
                          <a:cs typeface="+mn-cs"/>
                        </a:rPr>
                        <a:t>Geneva, Switzerland - 2010</a:t>
                      </a:r>
                      <a:endParaRPr lang="en-US" sz="1000" kern="1200">
                        <a:solidFill>
                          <a:schemeClr val="tx1"/>
                        </a:solidFill>
                        <a:effectLst/>
                        <a:latin typeface="+mn-lt"/>
                        <a:ea typeface="+mn-ea"/>
                        <a:cs typeface="+mn-cs"/>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05013">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Distribution in North America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Elanco Animal Health</a:t>
                      </a:r>
                    </a:p>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Greenfield, Indiana</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535663">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Funding</a:t>
                      </a:r>
                    </a:p>
                    <a:p>
                      <a:pPr marL="0" lvl="0" indent="0" algn="l" defTabSz="711200" rtl="0" eaLnBrk="1" latinLnBrk="0" hangingPunct="1">
                        <a:lnSpc>
                          <a:spcPct val="100000"/>
                        </a:lnSpc>
                        <a:spcBef>
                          <a:spcPts val="0"/>
                        </a:spcBef>
                        <a:spcAft>
                          <a:spcPts val="0"/>
                        </a:spcAft>
                        <a:buClr>
                          <a:schemeClr val="accent1"/>
                        </a:buClr>
                        <a:buSzPct val="100000"/>
                        <a:buFontTx/>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Primarily privately funded by </a:t>
                      </a:r>
                      <a:r>
                        <a:rPr lang="en-US" sz="1000" b="0" i="0" kern="1200" dirty="0">
                          <a:solidFill>
                            <a:schemeClr val="tx1"/>
                          </a:solidFill>
                          <a:effectLst/>
                          <a:latin typeface="+mn-lt"/>
                          <a:ea typeface="+mn-ea"/>
                          <a:cs typeface="+mn-cs"/>
                        </a:rPr>
                        <a:t>DSM-Firmenich and royalties.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bl>
          </a:graphicData>
        </a:graphic>
      </p:graphicFrame>
      <p:sp>
        <p:nvSpPr>
          <p:cNvPr id="3" name="Pentagon 2">
            <a:extLst>
              <a:ext uri="{FF2B5EF4-FFF2-40B4-BE49-F238E27FC236}">
                <a16:creationId xmlns:a16="http://schemas.microsoft.com/office/drawing/2014/main" id="{890E2706-2E1F-684B-D5B8-D77190412926}"/>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1" name="Chevron 10">
            <a:extLst>
              <a:ext uri="{FF2B5EF4-FFF2-40B4-BE49-F238E27FC236}">
                <a16:creationId xmlns:a16="http://schemas.microsoft.com/office/drawing/2014/main" id="{27CFABCC-07C8-7CAC-593F-0A619CF13914}"/>
              </a:ext>
            </a:extLst>
          </p:cNvPr>
          <p:cNvSpPr/>
          <p:nvPr/>
        </p:nvSpPr>
        <p:spPr bwMode="gray">
          <a:xfrm>
            <a:off x="5928061" y="25335"/>
            <a:ext cx="2222293" cy="359673"/>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dirty="0">
                <a:solidFill>
                  <a:schemeClr val="bg1"/>
                </a:solidFill>
              </a:rPr>
              <a:t>Case Study: </a:t>
            </a:r>
            <a:r>
              <a:rPr lang="en-US" sz="1600" dirty="0" err="1">
                <a:solidFill>
                  <a:schemeClr val="bg1"/>
                </a:solidFill>
              </a:rPr>
              <a:t>Bovaer</a:t>
            </a:r>
            <a:endParaRPr lang="en-US" sz="1600" dirty="0">
              <a:solidFill>
                <a:schemeClr val="bg1"/>
              </a:solidFill>
            </a:endParaRPr>
          </a:p>
        </p:txBody>
      </p:sp>
      <p:pic>
        <p:nvPicPr>
          <p:cNvPr id="28" name="Picture 27" descr="A green rectangle with white text&#10;&#10;AI-generated content may be incorrect.">
            <a:extLst>
              <a:ext uri="{FF2B5EF4-FFF2-40B4-BE49-F238E27FC236}">
                <a16:creationId xmlns:a16="http://schemas.microsoft.com/office/drawing/2014/main" id="{32B1AABD-572B-2E6D-618D-9410CCDDF5EA}"/>
              </a:ext>
            </a:extLst>
          </p:cNvPr>
          <p:cNvPicPr>
            <a:picLocks noChangeAspect="1"/>
          </p:cNvPicPr>
          <p:nvPr/>
        </p:nvPicPr>
        <p:blipFill>
          <a:blip r:embed="rId30"/>
          <a:stretch>
            <a:fillRect/>
          </a:stretch>
        </p:blipFill>
        <p:spPr>
          <a:xfrm>
            <a:off x="10876057" y="839168"/>
            <a:ext cx="1243673" cy="694481"/>
          </a:xfrm>
          <a:prstGeom prst="rect">
            <a:avLst/>
          </a:prstGeom>
        </p:spPr>
      </p:pic>
      <p:graphicFrame>
        <p:nvGraphicFramePr>
          <p:cNvPr id="74" name="Chart 73">
            <a:extLst>
              <a:ext uri="{FF2B5EF4-FFF2-40B4-BE49-F238E27FC236}">
                <a16:creationId xmlns:a16="http://schemas.microsoft.com/office/drawing/2014/main" id="{2866AA73-9211-B6DA-A2B6-7705EFF8415E}"/>
              </a:ext>
            </a:extLst>
          </p:cNvPr>
          <p:cNvGraphicFramePr/>
          <p:nvPr>
            <p:custDataLst>
              <p:tags r:id="rId4"/>
            </p:custDataLst>
          </p:nvPr>
        </p:nvGraphicFramePr>
        <p:xfrm>
          <a:off x="277813" y="3744913"/>
          <a:ext cx="3502025" cy="2587625"/>
        </p:xfrm>
        <a:graphic>
          <a:graphicData uri="http://schemas.openxmlformats.org/drawingml/2006/chart">
            <c:chart xmlns:c="http://schemas.openxmlformats.org/drawingml/2006/chart" xmlns:r="http://schemas.openxmlformats.org/officeDocument/2006/relationships" r:id="rId31"/>
          </a:graphicData>
        </a:graphic>
      </p:graphicFrame>
      <p:cxnSp>
        <p:nvCxnSpPr>
          <p:cNvPr id="61" name="Straight Connector 60">
            <a:extLst>
              <a:ext uri="{FF2B5EF4-FFF2-40B4-BE49-F238E27FC236}">
                <a16:creationId xmlns:a16="http://schemas.microsoft.com/office/drawing/2014/main" id="{CC63B70D-FB9B-F898-B075-AF378A8FA4F9}"/>
              </a:ext>
            </a:extLst>
          </p:cNvPr>
          <p:cNvCxnSpPr/>
          <p:nvPr>
            <p:custDataLst>
              <p:tags r:id="rId5"/>
            </p:custDataLst>
          </p:nvPr>
        </p:nvCxnSpPr>
        <p:spPr bwMode="auto">
          <a:xfrm>
            <a:off x="1492250" y="5038725"/>
            <a:ext cx="0" cy="3587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0F0AC661-53AD-2C70-E220-D5E7A868DB5A}"/>
              </a:ext>
            </a:extLst>
          </p:cNvPr>
          <p:cNvCxnSpPr>
            <a:cxnSpLocks/>
          </p:cNvCxnSpPr>
          <p:nvPr>
            <p:custDataLst>
              <p:tags r:id="rId6"/>
            </p:custDataLst>
          </p:nvPr>
        </p:nvCxnSpPr>
        <p:spPr bwMode="auto">
          <a:xfrm flipV="1">
            <a:off x="896938" y="5038725"/>
            <a:ext cx="0" cy="1460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0261505E-7C9E-2D3D-66FB-A9CD90154449}"/>
              </a:ext>
            </a:extLst>
          </p:cNvPr>
          <p:cNvCxnSpPr/>
          <p:nvPr>
            <p:custDataLst>
              <p:tags r:id="rId7"/>
            </p:custDataLst>
          </p:nvPr>
        </p:nvCxnSpPr>
        <p:spPr bwMode="auto">
          <a:xfrm>
            <a:off x="896938" y="5038725"/>
            <a:ext cx="595313"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C19A0A23-A65C-D9A9-B532-8CC7C4C7711F}"/>
              </a:ext>
            </a:extLst>
          </p:cNvPr>
          <p:cNvCxnSpPr>
            <a:cxnSpLocks/>
          </p:cNvCxnSpPr>
          <p:nvPr>
            <p:custDataLst>
              <p:tags r:id="rId8"/>
            </p:custDataLst>
          </p:nvPr>
        </p:nvCxnSpPr>
        <p:spPr bwMode="auto">
          <a:xfrm>
            <a:off x="2565400" y="3709988"/>
            <a:ext cx="595313"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36DE6001-EFAD-CD5C-AA45-F4F1D880FB21}"/>
              </a:ext>
            </a:extLst>
          </p:cNvPr>
          <p:cNvCxnSpPr/>
          <p:nvPr>
            <p:custDataLst>
              <p:tags r:id="rId9"/>
            </p:custDataLst>
          </p:nvPr>
        </p:nvCxnSpPr>
        <p:spPr bwMode="auto">
          <a:xfrm flipV="1">
            <a:off x="2565400" y="3709988"/>
            <a:ext cx="0" cy="1460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D11174E8-5F69-EB74-3991-6690E68775C0}"/>
              </a:ext>
            </a:extLst>
          </p:cNvPr>
          <p:cNvCxnSpPr/>
          <p:nvPr>
            <p:custDataLst>
              <p:tags r:id="rId10"/>
            </p:custDataLst>
          </p:nvPr>
        </p:nvCxnSpPr>
        <p:spPr bwMode="auto">
          <a:xfrm>
            <a:off x="3160713" y="3709988"/>
            <a:ext cx="0" cy="106203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5" name="Text Placeholder 10">
            <a:extLst>
              <a:ext uri="{FF2B5EF4-FFF2-40B4-BE49-F238E27FC236}">
                <a16:creationId xmlns:a16="http://schemas.microsoft.com/office/drawing/2014/main" id="{B517F05E-7DD5-C8A7-69FA-7C6169D0E2C7}"/>
              </a:ext>
            </a:extLst>
          </p:cNvPr>
          <p:cNvSpPr txBox="1">
            <a:spLocks/>
          </p:cNvSpPr>
          <p:nvPr>
            <p:custDataLst>
              <p:tags r:id="rId11"/>
            </p:custDataLst>
          </p:nvPr>
        </p:nvSpPr>
        <p:spPr bwMode="auto">
          <a:xfrm>
            <a:off x="860424" y="6149975"/>
            <a:ext cx="668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1FA9B7-057A-4C94-BEEC-A2EF025F8356}" type="datetime'''D''''''''''''a''''i''ry'''' ''''''''He''''''''''''rd*'''">
              <a:rPr lang="en-US" altLang="en-US" sz="1000" smtClean="0"/>
              <a:pPr/>
              <a:t>Dairy Herd*</a:t>
            </a:fld>
            <a:endParaRPr lang="en-US" sz="1000"/>
          </a:p>
        </p:txBody>
      </p:sp>
      <p:sp>
        <p:nvSpPr>
          <p:cNvPr id="38" name="Text Placeholder 10">
            <a:extLst>
              <a:ext uri="{FF2B5EF4-FFF2-40B4-BE49-F238E27FC236}">
                <a16:creationId xmlns:a16="http://schemas.microsoft.com/office/drawing/2014/main" id="{D803ADFD-53AC-16C0-43C4-ADF719D85500}"/>
              </a:ext>
            </a:extLst>
          </p:cNvPr>
          <p:cNvSpPr txBox="1">
            <a:spLocks/>
          </p:cNvSpPr>
          <p:nvPr>
            <p:custDataLst>
              <p:tags r:id="rId12"/>
            </p:custDataLst>
          </p:nvPr>
        </p:nvSpPr>
        <p:spPr bwMode="auto">
          <a:xfrm>
            <a:off x="2571750" y="6149975"/>
            <a:ext cx="5810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3F5D988-4C4B-4278-80D7-A539E2AF39E1}" type="datetime'B''''e''''e''''''''''''f'''''' ''H''''e''r''''''''d'''''''''''">
              <a:rPr lang="en-US" altLang="en-US" sz="1000" smtClean="0"/>
              <a:pPr/>
              <a:t>Beef Herd</a:t>
            </a:fld>
            <a:endParaRPr lang="en-US" sz="1000"/>
          </a:p>
        </p:txBody>
      </p:sp>
      <p:sp>
        <p:nvSpPr>
          <p:cNvPr id="44" name="Text Placeholder 10">
            <a:extLst>
              <a:ext uri="{FF2B5EF4-FFF2-40B4-BE49-F238E27FC236}">
                <a16:creationId xmlns:a16="http://schemas.microsoft.com/office/drawing/2014/main" id="{EC547ECD-B272-61B4-8742-A8ABCA742724}"/>
              </a:ext>
            </a:extLst>
          </p:cNvPr>
          <p:cNvSpPr txBox="1">
            <a:spLocks/>
          </p:cNvSpPr>
          <p:nvPr>
            <p:custDataLst>
              <p:tags r:id="rId13"/>
            </p:custDataLst>
          </p:nvPr>
        </p:nvSpPr>
        <p:spPr bwMode="auto">
          <a:xfrm>
            <a:off x="984250" y="4930775"/>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C641378-E231-491B-9F14-69B9EE3D61CF}" type="datetime'''''''''''''''''-3''''''0''''''''''%'''''''''''''''''''''">
              <a:rPr lang="en-US" altLang="en-US" sz="1000" b="1" smtClean="0">
                <a:effectLst/>
              </a:rPr>
              <a:pPr/>
              <a:t>-30%</a:t>
            </a:fld>
            <a:endParaRPr lang="en-US" sz="1000" b="1"/>
          </a:p>
        </p:txBody>
      </p:sp>
      <p:sp>
        <p:nvSpPr>
          <p:cNvPr id="53" name="Text Placeholder 10">
            <a:extLst>
              <a:ext uri="{FF2B5EF4-FFF2-40B4-BE49-F238E27FC236}">
                <a16:creationId xmlns:a16="http://schemas.microsoft.com/office/drawing/2014/main" id="{94201F9D-4ADD-DE7C-0D4B-F9A07404B0C5}"/>
              </a:ext>
            </a:extLst>
          </p:cNvPr>
          <p:cNvSpPr txBox="1">
            <a:spLocks/>
          </p:cNvSpPr>
          <p:nvPr>
            <p:custDataLst>
              <p:tags r:id="rId14"/>
            </p:custDataLst>
          </p:nvPr>
        </p:nvSpPr>
        <p:spPr bwMode="auto">
          <a:xfrm>
            <a:off x="2652713" y="3602038"/>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B7343CF-F5D2-4185-9C91-6BFA2F996918}" type="datetime'-''''''''''45''''''''''%'''''''''''''''''''''''''">
              <a:rPr lang="en-US" altLang="en-US" sz="1000" b="1" smtClean="0">
                <a:effectLst/>
              </a:rPr>
              <a:pPr/>
              <a:t>-45%</a:t>
            </a:fld>
            <a:endParaRPr lang="en-US" sz="1000" b="1"/>
          </a:p>
        </p:txBody>
      </p:sp>
      <p:sp>
        <p:nvSpPr>
          <p:cNvPr id="79" name="Rectangle 78">
            <a:extLst>
              <a:ext uri="{FF2B5EF4-FFF2-40B4-BE49-F238E27FC236}">
                <a16:creationId xmlns:a16="http://schemas.microsoft.com/office/drawing/2014/main" id="{A5F107C4-9C07-79A3-7A1D-C7C88F5733B8}"/>
              </a:ext>
            </a:extLst>
          </p:cNvPr>
          <p:cNvSpPr/>
          <p:nvPr>
            <p:custDataLst>
              <p:tags r:id="rId15"/>
            </p:custDataLst>
          </p:nvPr>
        </p:nvSpPr>
        <p:spPr bwMode="auto">
          <a:xfrm>
            <a:off x="3944938" y="3670300"/>
            <a:ext cx="179388" cy="133350"/>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0" name="Rectangle 79">
            <a:extLst>
              <a:ext uri="{FF2B5EF4-FFF2-40B4-BE49-F238E27FC236}">
                <a16:creationId xmlns:a16="http://schemas.microsoft.com/office/drawing/2014/main" id="{F8A10E45-EC9D-51C5-6182-196810052F6D}"/>
              </a:ext>
            </a:extLst>
          </p:cNvPr>
          <p:cNvSpPr/>
          <p:nvPr>
            <p:custDataLst>
              <p:tags r:id="rId16"/>
            </p:custDataLst>
          </p:nvPr>
        </p:nvSpPr>
        <p:spPr bwMode="auto">
          <a:xfrm>
            <a:off x="3944938" y="3873500"/>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7" name="Text Placeholder 10">
            <a:extLst>
              <a:ext uri="{FF2B5EF4-FFF2-40B4-BE49-F238E27FC236}">
                <a16:creationId xmlns:a16="http://schemas.microsoft.com/office/drawing/2014/main" id="{A4B9BD32-19C9-CAC2-5DBA-00187E591CB0}"/>
              </a:ext>
            </a:extLst>
          </p:cNvPr>
          <p:cNvSpPr txBox="1">
            <a:spLocks/>
          </p:cNvSpPr>
          <p:nvPr>
            <p:custDataLst>
              <p:tags r:id="rId17"/>
            </p:custDataLst>
          </p:nvPr>
        </p:nvSpPr>
        <p:spPr bwMode="auto">
          <a:xfrm>
            <a:off x="4175125" y="3665538"/>
            <a:ext cx="2603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B9CC660-4920-4D8C-8400-F1B5E8FD3293}" type="datetime'''''''''''''''''B''''''''''''A''''''U'''''''''">
              <a:rPr lang="en-US" altLang="en-US" sz="1000" smtClean="0">
                <a:effectLst/>
              </a:rPr>
              <a:pPr marL="0" indent="0">
                <a:spcBef>
                  <a:spcPct val="0"/>
                </a:spcBef>
                <a:spcAft>
                  <a:spcPct val="0"/>
                </a:spcAft>
                <a:buNone/>
              </a:pPr>
              <a:t>BAU</a:t>
            </a:fld>
            <a:endParaRPr lang="en-US" sz="1000"/>
          </a:p>
        </p:txBody>
      </p:sp>
      <p:sp>
        <p:nvSpPr>
          <p:cNvPr id="75" name="Text Placeholder 10">
            <a:extLst>
              <a:ext uri="{FF2B5EF4-FFF2-40B4-BE49-F238E27FC236}">
                <a16:creationId xmlns:a16="http://schemas.microsoft.com/office/drawing/2014/main" id="{3337FFE2-DF89-9638-AF94-C0356285676E}"/>
              </a:ext>
            </a:extLst>
          </p:cNvPr>
          <p:cNvSpPr txBox="1">
            <a:spLocks/>
          </p:cNvSpPr>
          <p:nvPr>
            <p:custDataLst>
              <p:tags r:id="rId18"/>
            </p:custDataLst>
          </p:nvPr>
        </p:nvSpPr>
        <p:spPr bwMode="auto">
          <a:xfrm>
            <a:off x="4175125" y="3868738"/>
            <a:ext cx="4000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302B5B2-7455-4434-B951-435AFEC15C63}" type="datetime'''''''''''Bo''''v''''''''''''''ae''''''''''r'''''''''''''">
              <a:rPr lang="en-US" altLang="en-US" sz="1000" smtClean="0">
                <a:effectLst/>
              </a:rPr>
              <a:pPr marL="0" indent="0">
                <a:spcBef>
                  <a:spcPct val="0"/>
                </a:spcBef>
                <a:spcAft>
                  <a:spcPct val="0"/>
                </a:spcAft>
                <a:buNone/>
              </a:pPr>
              <a:t>Bovaer</a:t>
            </a:fld>
            <a:endParaRPr lang="en-US" sz="1000"/>
          </a:p>
        </p:txBody>
      </p:sp>
      <p:sp>
        <p:nvSpPr>
          <p:cNvPr id="45" name="btfpColumnHeaderBoxText223027">
            <a:extLst>
              <a:ext uri="{FF2B5EF4-FFF2-40B4-BE49-F238E27FC236}">
                <a16:creationId xmlns:a16="http://schemas.microsoft.com/office/drawing/2014/main" id="{977BCC59-A1CA-F78E-5BC4-0553CACEADAF}"/>
              </a:ext>
            </a:extLst>
          </p:cNvPr>
          <p:cNvSpPr txBox="1"/>
          <p:nvPr/>
        </p:nvSpPr>
        <p:spPr bwMode="gray">
          <a:xfrm>
            <a:off x="318518" y="3019426"/>
            <a:ext cx="4450817" cy="442108"/>
          </a:xfrm>
          <a:prstGeom prst="rect">
            <a:avLst/>
          </a:prstGeom>
          <a:noFill/>
        </p:spPr>
        <p:txBody>
          <a:bodyPr vert="horz" wrap="square" lIns="36036" tIns="36036" rIns="36036" bIns="36036" rtlCol="0" anchor="b">
            <a:spAutoFit/>
          </a:bodyPr>
          <a:lstStyle/>
          <a:p>
            <a:r>
              <a:rPr lang="en-US" sz="1200" b="1"/>
              <a:t>Estimated Methane Emissions per kg of Food Product (</a:t>
            </a:r>
            <a:r>
              <a:rPr lang="en-US" sz="1200" b="1" err="1"/>
              <a:t>kgCO₂e</a:t>
            </a:r>
            <a:r>
              <a:rPr lang="en-US" sz="1200" b="1"/>
              <a:t>, 2018)</a:t>
            </a:r>
          </a:p>
        </p:txBody>
      </p:sp>
      <p:cxnSp>
        <p:nvCxnSpPr>
          <p:cNvPr id="47" name="Straight Connector 46">
            <a:extLst>
              <a:ext uri="{FF2B5EF4-FFF2-40B4-BE49-F238E27FC236}">
                <a16:creationId xmlns:a16="http://schemas.microsoft.com/office/drawing/2014/main" id="{DD69988A-E8CB-9D8B-4864-98F2C7C48250}"/>
              </a:ext>
            </a:extLst>
          </p:cNvPr>
          <p:cNvCxnSpPr/>
          <p:nvPr/>
        </p:nvCxnSpPr>
        <p:spPr bwMode="gray">
          <a:xfrm>
            <a:off x="329184" y="3461534"/>
            <a:ext cx="4440151"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6" name="Chevron 2">
            <a:extLst>
              <a:ext uri="{FF2B5EF4-FFF2-40B4-BE49-F238E27FC236}">
                <a16:creationId xmlns:a16="http://schemas.microsoft.com/office/drawing/2014/main" id="{C58E6D5A-C07B-DBA1-4C5A-D695EA679849}"/>
              </a:ext>
            </a:extLst>
          </p:cNvPr>
          <p:cNvSpPr/>
          <p:nvPr/>
        </p:nvSpPr>
        <p:spPr bwMode="gray">
          <a:xfrm>
            <a:off x="1964633" y="25336"/>
            <a:ext cx="2077015"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Industrial Livestock</a:t>
            </a:r>
          </a:p>
        </p:txBody>
      </p:sp>
      <p:sp>
        <p:nvSpPr>
          <p:cNvPr id="9" name="Chevron 24">
            <a:extLst>
              <a:ext uri="{FF2B5EF4-FFF2-40B4-BE49-F238E27FC236}">
                <a16:creationId xmlns:a16="http://schemas.microsoft.com/office/drawing/2014/main" id="{1A25457F-A7CE-4F45-1C51-9625B0C67A7A}"/>
              </a:ext>
            </a:extLst>
          </p:cNvPr>
          <p:cNvSpPr/>
          <p:nvPr/>
        </p:nvSpPr>
        <p:spPr bwMode="gray">
          <a:xfrm>
            <a:off x="4000435" y="25337"/>
            <a:ext cx="1973092" cy="359673"/>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Methane Reduction</a:t>
            </a:r>
          </a:p>
        </p:txBody>
      </p:sp>
    </p:spTree>
    <p:custDataLst>
      <p:tags r:id="rId1"/>
    </p:custDataLst>
    <p:extLst>
      <p:ext uri="{BB962C8B-B14F-4D97-AF65-F5344CB8AC3E}">
        <p14:creationId xmlns:p14="http://schemas.microsoft.com/office/powerpoint/2010/main" val="1257568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3C6A1-7CB4-F6F3-A46E-FE7EB4F5A52B}"/>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A5EB270-BBBF-7554-A0C8-34B95080C3DC}"/>
              </a:ext>
            </a:extLst>
          </p:cNvPr>
          <p:cNvGraphicFramePr>
            <a:graphicFrameLocks/>
          </p:cNvGraphicFramePr>
          <p:nvPr>
            <p:custDataLst>
              <p:tags r:id="rId2"/>
            </p:custDataLst>
            <p:extLst>
              <p:ext uri="{D42A27DB-BD31-4B8C-83A1-F6EECF244321}">
                <p14:modId xmlns:p14="http://schemas.microsoft.com/office/powerpoint/2010/main" val="278668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think-cell data - do not delete" hidden="1">
                        <a:extLst>
                          <a:ext uri="{FF2B5EF4-FFF2-40B4-BE49-F238E27FC236}">
                            <a16:creationId xmlns:a16="http://schemas.microsoft.com/office/drawing/2014/main" id="{269ED72F-9617-8E00-5673-3DF83120F2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0FBA3EB2-5250-F8F2-4C8E-82AF8C78A047}"/>
              </a:ext>
            </a:extLst>
          </p:cNvPr>
          <p:cNvSpPr>
            <a:spLocks noGrp="1"/>
          </p:cNvSpPr>
          <p:nvPr>
            <p:ph type="title"/>
          </p:nvPr>
        </p:nvSpPr>
        <p:spPr>
          <a:xfrm>
            <a:off x="360082" y="528149"/>
            <a:ext cx="11501718" cy="785670"/>
          </a:xfrm>
        </p:spPr>
        <p:txBody>
          <a:bodyPr vert="horz" rIns="91440">
            <a:noAutofit/>
          </a:bodyPr>
          <a:lstStyle/>
          <a:p>
            <a:r>
              <a:rPr lang="en-US" dirty="0"/>
              <a:t>California Bioenergy’s South Tulare cluster leads the market in manure to biogas conversion</a:t>
            </a:r>
          </a:p>
        </p:txBody>
      </p:sp>
      <p:sp>
        <p:nvSpPr>
          <p:cNvPr id="10" name="Footer Placeholder 3">
            <a:extLst>
              <a:ext uri="{FF2B5EF4-FFF2-40B4-BE49-F238E27FC236}">
                <a16:creationId xmlns:a16="http://schemas.microsoft.com/office/drawing/2014/main" id="{F7668953-2281-A54E-1045-83F886F55977}"/>
              </a:ext>
            </a:extLst>
          </p:cNvPr>
          <p:cNvSpPr txBox="1">
            <a:spLocks/>
          </p:cNvSpPr>
          <p:nvPr/>
        </p:nvSpPr>
        <p:spPr>
          <a:xfrm>
            <a:off x="330200" y="6096000"/>
            <a:ext cx="9209216" cy="292826"/>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rPr>
              <a:t>Note: California Bioenergy logo sourced from company </a:t>
            </a:r>
            <a:r>
              <a:rPr lang="en-US" dirty="0">
                <a:solidFill>
                  <a:srgbClr val="000000"/>
                </a:solidFill>
                <a:hlinkClick r:id="rId7"/>
              </a:rPr>
              <a:t>website</a:t>
            </a:r>
            <a:r>
              <a:rPr lang="en-US" dirty="0">
                <a:solidFill>
                  <a:srgbClr val="000000"/>
                </a:solidFill>
              </a:rPr>
              <a:t>; Biogas production and emissions reduction statistics based in part on forward-looking construction data from the EPA </a:t>
            </a:r>
            <a:r>
              <a:rPr lang="en-US" dirty="0">
                <a:solidFill>
                  <a:srgbClr val="000000"/>
                </a:solidFill>
                <a:hlinkClick r:id="rId8"/>
              </a:rPr>
              <a:t>website</a:t>
            </a:r>
            <a:r>
              <a:rPr lang="en-US" dirty="0">
                <a:solidFill>
                  <a:srgbClr val="000000"/>
                </a:solidFill>
              </a:rPr>
              <a:t> as of June 2024 for the </a:t>
            </a:r>
            <a:r>
              <a:rPr lang="en-US" dirty="0" err="1">
                <a:solidFill>
                  <a:srgbClr val="000000"/>
                </a:solidFill>
              </a:rPr>
              <a:t>Curtimade</a:t>
            </a:r>
            <a:r>
              <a:rPr lang="en-US" dirty="0">
                <a:solidFill>
                  <a:srgbClr val="000000"/>
                </a:solidFill>
              </a:rPr>
              <a:t> Dairy Digester, </a:t>
            </a:r>
            <a:r>
              <a:rPr lang="en-US" dirty="0" err="1">
                <a:solidFill>
                  <a:srgbClr val="000000"/>
                </a:solidFill>
              </a:rPr>
              <a:t>Lerda</a:t>
            </a:r>
            <a:r>
              <a:rPr lang="en-US" dirty="0">
                <a:solidFill>
                  <a:srgbClr val="000000"/>
                </a:solidFill>
              </a:rPr>
              <a:t>-Goni Farms Digester, P&amp;M Dairy and VP Farms Digester and the Top O’ The Morn Farms Digester.</a:t>
            </a:r>
          </a:p>
          <a:p>
            <a:r>
              <a:rPr lang="en-US" dirty="0">
                <a:solidFill>
                  <a:srgbClr val="000000"/>
                </a:solidFill>
              </a:rPr>
              <a:t>Sources: California Air Resources Board, </a:t>
            </a:r>
            <a:r>
              <a:rPr lang="en-US" dirty="0">
                <a:solidFill>
                  <a:srgbClr val="000000"/>
                </a:solidFill>
                <a:hlinkClick r:id="rId9"/>
              </a:rPr>
              <a:t>California Bioenergy </a:t>
            </a:r>
            <a:r>
              <a:rPr lang="en-US" dirty="0">
                <a:solidFill>
                  <a:srgbClr val="000000"/>
                </a:solidFill>
              </a:rPr>
              <a:t>(2024); California Air Resources Board: </a:t>
            </a:r>
            <a:r>
              <a:rPr lang="en-US" dirty="0">
                <a:solidFill>
                  <a:srgbClr val="000000"/>
                </a:solidFill>
                <a:hlinkClick r:id="rId10"/>
              </a:rPr>
              <a:t>Staff Summary: California Bioenergy </a:t>
            </a:r>
            <a:r>
              <a:rPr lang="en-US" dirty="0">
                <a:solidFill>
                  <a:srgbClr val="000000"/>
                </a:solidFill>
              </a:rPr>
              <a:t>(2024); US EIA, </a:t>
            </a:r>
            <a:r>
              <a:rPr lang="en-US" dirty="0">
                <a:solidFill>
                  <a:srgbClr val="000000"/>
                </a:solidFill>
                <a:hlinkClick r:id="rId11"/>
              </a:rPr>
              <a:t>Natural Gas Conversions </a:t>
            </a:r>
            <a:r>
              <a:rPr lang="en-US" dirty="0">
                <a:solidFill>
                  <a:srgbClr val="000000"/>
                </a:solidFill>
              </a:rPr>
              <a:t>(2024); US EPA, </a:t>
            </a:r>
            <a:r>
              <a:rPr lang="en-US" dirty="0">
                <a:solidFill>
                  <a:srgbClr val="000000"/>
                </a:solidFill>
                <a:hlinkClick r:id="rId8"/>
              </a:rPr>
              <a:t>Livestock Anaerobic Digester Database </a:t>
            </a:r>
            <a:r>
              <a:rPr lang="en-US" dirty="0">
                <a:solidFill>
                  <a:srgbClr val="000000"/>
                </a:solidFill>
              </a:rPr>
              <a:t>(2024); Pitchbook, </a:t>
            </a:r>
            <a:r>
              <a:rPr lang="en-US" dirty="0">
                <a:solidFill>
                  <a:srgbClr val="000000"/>
                </a:solidFill>
                <a:hlinkClick r:id="rId12"/>
              </a:rPr>
              <a:t>California Bioenergy </a:t>
            </a:r>
            <a:r>
              <a:rPr lang="en-US" dirty="0">
                <a:solidFill>
                  <a:srgbClr val="000000"/>
                </a:solidFill>
              </a:rPr>
              <a:t>(2026).</a:t>
            </a:r>
          </a:p>
          <a:p>
            <a:r>
              <a:rPr lang="en-US" dirty="0">
                <a:solidFill>
                  <a:srgbClr val="000000"/>
                </a:solidFill>
              </a:rPr>
              <a:t>Credit: Ellie Valenica, Isabel Hoyos, and </a:t>
            </a:r>
            <a:r>
              <a:rPr lang="en-US" u="sng" dirty="0">
                <a:hlinkClick r:id="rId13"/>
              </a:rPr>
              <a:t>Gernot Wagner</a:t>
            </a:r>
            <a:r>
              <a:rPr lang="en-US" dirty="0"/>
              <a:t>. </a:t>
            </a:r>
            <a:r>
              <a:rPr lang="en-US" dirty="0">
                <a:hlinkClick r:id="rId14"/>
              </a:rPr>
              <a:t>Share with attribution</a:t>
            </a:r>
            <a:r>
              <a:rPr lang="en-US" dirty="0"/>
              <a:t>: </a:t>
            </a:r>
            <a:r>
              <a:rPr lang="en-US" dirty="0">
                <a:solidFill>
                  <a:schemeClr val="tx1"/>
                </a:solidFill>
              </a:rPr>
              <a:t>Sayn-Wittgenstein </a:t>
            </a:r>
            <a:r>
              <a:rPr lang="en-US" i="1" dirty="0">
                <a:solidFill>
                  <a:schemeClr val="tx1"/>
                </a:solidFill>
              </a:rPr>
              <a:t>et al., </a:t>
            </a:r>
            <a:r>
              <a:rPr lang="en-US" dirty="0">
                <a:solidFill>
                  <a:schemeClr val="tx1"/>
                </a:solidFill>
              </a:rPr>
              <a:t>"</a:t>
            </a:r>
            <a:r>
              <a:rPr lang="en-US" dirty="0">
                <a:solidFill>
                  <a:schemeClr val="tx1"/>
                </a:solidFill>
                <a:hlinkClick r:id="rId15">
                  <a:extLst>
                    <a:ext uri="{A12FA001-AC4F-418D-AE19-62706E023703}">
                      <ahyp:hlinkClr xmlns:ahyp="http://schemas.microsoft.com/office/drawing/2018/hyperlinkcolor" val="tx"/>
                    </a:ext>
                  </a:extLst>
                </a:hlinkClick>
              </a:rPr>
              <a:t>Reconsidering Proteins</a:t>
            </a:r>
            <a:r>
              <a:rPr lang="en-US" dirty="0">
                <a:solidFill>
                  <a:schemeClr val="tx1"/>
                </a:solidFill>
              </a:rPr>
              <a:t>" (6 October 2025). ​</a:t>
            </a:r>
            <a:endParaRPr lang="en-US" dirty="0">
              <a:solidFill>
                <a:schemeClr val="tx1"/>
              </a:solidFill>
              <a:cs typeface="Arial"/>
            </a:endParaRPr>
          </a:p>
        </p:txBody>
      </p:sp>
      <p:pic>
        <p:nvPicPr>
          <p:cNvPr id="1028" name="Picture 4">
            <a:extLst>
              <a:ext uri="{FF2B5EF4-FFF2-40B4-BE49-F238E27FC236}">
                <a16:creationId xmlns:a16="http://schemas.microsoft.com/office/drawing/2014/main" id="{3A127231-D7D3-5712-D1D0-DF9D098B1A4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68298" y="1002381"/>
            <a:ext cx="2024454" cy="48701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B6D1295-EF08-1A63-27C0-9DA0BB0509E2}"/>
              </a:ext>
            </a:extLst>
          </p:cNvPr>
          <p:cNvSpPr txBox="1"/>
          <p:nvPr/>
        </p:nvSpPr>
        <p:spPr bwMode="gray">
          <a:xfrm>
            <a:off x="6595316" y="3621933"/>
            <a:ext cx="864960" cy="1477328"/>
          </a:xfrm>
          <a:prstGeom prst="wedgeRectCallout">
            <a:avLst>
              <a:gd name="adj1" fmla="val -53227"/>
              <a:gd name="adj2" fmla="val 66118"/>
            </a:avLst>
          </a:prstGeom>
          <a:solidFill>
            <a:schemeClr val="bg1"/>
          </a:solidFill>
          <a:ln w="9525">
            <a:solidFill>
              <a:schemeClr val="accent2">
                <a:lumMod val="90000"/>
                <a:lumOff val="10000"/>
              </a:schemeClr>
            </a:solidFill>
            <a:prstDash val="sysDot"/>
          </a:ln>
          <a:effectLst>
            <a:outerShdw blurRad="50800" dist="38100" dir="2700000" algn="tl" rotWithShape="0">
              <a:prstClr val="black">
                <a:alpha val="40000"/>
              </a:prstClr>
            </a:outerShdw>
          </a:effectLst>
        </p:spPr>
        <p:txBody>
          <a:bodyPr wrap="square" anchor="ctr">
            <a:spAutoFit/>
          </a:bodyPr>
          <a:lstStyle/>
          <a:p>
            <a:pPr indent="-177800" algn="ctr">
              <a:spcBef>
                <a:spcPts val="0"/>
              </a:spcBef>
            </a:pPr>
            <a:r>
              <a:rPr lang="en-US" sz="1000"/>
              <a:t>Equivalent to one year of GHG emissions from </a:t>
            </a:r>
            <a:r>
              <a:rPr lang="en-US" sz="1000" b="1"/>
              <a:t>~234,000 </a:t>
            </a:r>
            <a:r>
              <a:rPr lang="en-US" sz="1000"/>
              <a:t>gasoline-powered cars</a:t>
            </a:r>
          </a:p>
        </p:txBody>
      </p:sp>
      <p:sp>
        <p:nvSpPr>
          <p:cNvPr id="85" name="Rectangle 84">
            <a:extLst>
              <a:ext uri="{FF2B5EF4-FFF2-40B4-BE49-F238E27FC236}">
                <a16:creationId xmlns:a16="http://schemas.microsoft.com/office/drawing/2014/main" id="{A6BB6DC4-453D-FC07-AF69-0AFA1C80D8DA}"/>
              </a:ext>
            </a:extLst>
          </p:cNvPr>
          <p:cNvSpPr/>
          <p:nvPr/>
        </p:nvSpPr>
        <p:spPr bwMode="gray">
          <a:xfrm>
            <a:off x="5363756" y="4995708"/>
            <a:ext cx="1219541" cy="6012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2400" b="1" dirty="0">
                <a:solidFill>
                  <a:schemeClr val="accent2">
                    <a:lumMod val="90000"/>
                    <a:lumOff val="10000"/>
                  </a:schemeClr>
                </a:solidFill>
              </a:rPr>
              <a:t>~1.0</a:t>
            </a:r>
          </a:p>
          <a:p>
            <a:pPr marL="0" indent="0" algn="ctr">
              <a:buNone/>
            </a:pPr>
            <a:r>
              <a:rPr lang="en-US" sz="2400" b="1" dirty="0">
                <a:solidFill>
                  <a:schemeClr val="accent2">
                    <a:lumMod val="90000"/>
                    <a:lumOff val="10000"/>
                  </a:schemeClr>
                </a:solidFill>
              </a:rPr>
              <a:t>million</a:t>
            </a:r>
          </a:p>
        </p:txBody>
      </p:sp>
      <p:sp>
        <p:nvSpPr>
          <p:cNvPr id="86" name="Rectangle 85">
            <a:extLst>
              <a:ext uri="{FF2B5EF4-FFF2-40B4-BE49-F238E27FC236}">
                <a16:creationId xmlns:a16="http://schemas.microsoft.com/office/drawing/2014/main" id="{2BA8BABB-632A-9D1D-6E10-B363F6AB7D8A}"/>
              </a:ext>
            </a:extLst>
          </p:cNvPr>
          <p:cNvSpPr/>
          <p:nvPr/>
        </p:nvSpPr>
        <p:spPr bwMode="gray">
          <a:xfrm>
            <a:off x="5320038" y="2983401"/>
            <a:ext cx="1219541" cy="6012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2400" b="1" dirty="0">
                <a:solidFill>
                  <a:schemeClr val="accent2">
                    <a:lumMod val="90000"/>
                    <a:lumOff val="10000"/>
                  </a:schemeClr>
                </a:solidFill>
              </a:rPr>
              <a:t>~5.5 million</a:t>
            </a:r>
          </a:p>
        </p:txBody>
      </p:sp>
      <p:grpSp>
        <p:nvGrpSpPr>
          <p:cNvPr id="101" name="Group 100">
            <a:extLst>
              <a:ext uri="{FF2B5EF4-FFF2-40B4-BE49-F238E27FC236}">
                <a16:creationId xmlns:a16="http://schemas.microsoft.com/office/drawing/2014/main" id="{CAB1BF3A-BCE9-1043-00C2-AF744294BD2E}"/>
              </a:ext>
            </a:extLst>
          </p:cNvPr>
          <p:cNvGrpSpPr/>
          <p:nvPr/>
        </p:nvGrpSpPr>
        <p:grpSpPr>
          <a:xfrm>
            <a:off x="5402991" y="1762264"/>
            <a:ext cx="1111182" cy="1327888"/>
            <a:chOff x="5900005" y="1938680"/>
            <a:chExt cx="1111182" cy="1327888"/>
          </a:xfrm>
        </p:grpSpPr>
        <p:pic>
          <p:nvPicPr>
            <p:cNvPr id="62" name="Graphic 61" descr="Fuel with solid fill">
              <a:extLst>
                <a:ext uri="{FF2B5EF4-FFF2-40B4-BE49-F238E27FC236}">
                  <a16:creationId xmlns:a16="http://schemas.microsoft.com/office/drawing/2014/main" id="{98448A39-1539-5AD6-5489-093D7397C63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17817" y="1938680"/>
              <a:ext cx="914400" cy="914400"/>
            </a:xfrm>
            <a:prstGeom prst="rect">
              <a:avLst/>
            </a:prstGeom>
          </p:spPr>
        </p:pic>
        <p:sp>
          <p:nvSpPr>
            <p:cNvPr id="90" name="TextBox 89">
              <a:extLst>
                <a:ext uri="{FF2B5EF4-FFF2-40B4-BE49-F238E27FC236}">
                  <a16:creationId xmlns:a16="http://schemas.microsoft.com/office/drawing/2014/main" id="{83F5D2E5-1322-B357-0DDB-54274BB91125}"/>
                </a:ext>
              </a:extLst>
            </p:cNvPr>
            <p:cNvSpPr txBox="1"/>
            <p:nvPr/>
          </p:nvSpPr>
          <p:spPr bwMode="gray">
            <a:xfrm>
              <a:off x="5900005" y="2663064"/>
              <a:ext cx="1111182" cy="6035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en-US"/>
              </a:defPPr>
              <a:lvl1pPr indent="0" algn="ctr">
                <a:buNone/>
                <a:defRPr sz="145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a:solidFill>
                    <a:schemeClr val="tx1"/>
                  </a:solidFill>
                </a:rPr>
                <a:t>Biogas production </a:t>
              </a:r>
            </a:p>
            <a:p>
              <a:r>
                <a:rPr lang="en-US" sz="900">
                  <a:solidFill>
                    <a:schemeClr val="tx1"/>
                  </a:solidFill>
                </a:rPr>
                <a:t>(cubic feet/day)</a:t>
              </a:r>
            </a:p>
          </p:txBody>
        </p:sp>
      </p:grpSp>
      <p:grpSp>
        <p:nvGrpSpPr>
          <p:cNvPr id="100" name="Group 99">
            <a:extLst>
              <a:ext uri="{FF2B5EF4-FFF2-40B4-BE49-F238E27FC236}">
                <a16:creationId xmlns:a16="http://schemas.microsoft.com/office/drawing/2014/main" id="{3CD654C2-C190-D862-26AC-703C27B5A2EB}"/>
              </a:ext>
            </a:extLst>
          </p:cNvPr>
          <p:cNvGrpSpPr/>
          <p:nvPr/>
        </p:nvGrpSpPr>
        <p:grpSpPr>
          <a:xfrm>
            <a:off x="5363756" y="3660132"/>
            <a:ext cx="1219541" cy="1319577"/>
            <a:chOff x="5874732" y="3100456"/>
            <a:chExt cx="1219541" cy="1319577"/>
          </a:xfrm>
        </p:grpSpPr>
        <p:pic>
          <p:nvPicPr>
            <p:cNvPr id="63" name="Graphic 62" descr="Cow with solid fill">
              <a:extLst>
                <a:ext uri="{FF2B5EF4-FFF2-40B4-BE49-F238E27FC236}">
                  <a16:creationId xmlns:a16="http://schemas.microsoft.com/office/drawing/2014/main" id="{A5C69555-8B55-285E-90BF-E37CECB66EC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201" y="3100456"/>
              <a:ext cx="943415" cy="914400"/>
            </a:xfrm>
            <a:prstGeom prst="rect">
              <a:avLst/>
            </a:prstGeom>
          </p:spPr>
        </p:pic>
        <p:sp>
          <p:nvSpPr>
            <p:cNvPr id="91" name="TextBox 90">
              <a:extLst>
                <a:ext uri="{FF2B5EF4-FFF2-40B4-BE49-F238E27FC236}">
                  <a16:creationId xmlns:a16="http://schemas.microsoft.com/office/drawing/2014/main" id="{A26BA3C5-8988-56D1-867A-FAC0F27A18DA}"/>
                </a:ext>
              </a:extLst>
            </p:cNvPr>
            <p:cNvSpPr txBox="1"/>
            <p:nvPr/>
          </p:nvSpPr>
          <p:spPr bwMode="gray">
            <a:xfrm>
              <a:off x="5874732" y="3816529"/>
              <a:ext cx="1219541" cy="6035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en-US"/>
              </a:defPPr>
              <a:lvl1pPr indent="0" algn="ctr">
                <a:buNone/>
                <a:defRPr sz="145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dirty="0">
                  <a:solidFill>
                    <a:schemeClr val="tx1"/>
                  </a:solidFill>
                </a:rPr>
                <a:t>Emissions reduction </a:t>
              </a:r>
            </a:p>
            <a:p>
              <a:r>
                <a:rPr lang="en-US" sz="900" dirty="0">
                  <a:solidFill>
                    <a:schemeClr val="tx1"/>
                  </a:solidFill>
                </a:rPr>
                <a:t>(MTCO2e/year)</a:t>
              </a:r>
            </a:p>
          </p:txBody>
        </p:sp>
      </p:grpSp>
      <p:grpSp>
        <p:nvGrpSpPr>
          <p:cNvPr id="126" name="Group 125">
            <a:extLst>
              <a:ext uri="{FF2B5EF4-FFF2-40B4-BE49-F238E27FC236}">
                <a16:creationId xmlns:a16="http://schemas.microsoft.com/office/drawing/2014/main" id="{400EF4CF-4EA2-EFC0-C970-6223C3B82F89}"/>
              </a:ext>
            </a:extLst>
          </p:cNvPr>
          <p:cNvGrpSpPr/>
          <p:nvPr/>
        </p:nvGrpSpPr>
        <p:grpSpPr>
          <a:xfrm>
            <a:off x="307843" y="3202330"/>
            <a:ext cx="4881027" cy="2352046"/>
            <a:chOff x="330199" y="1980220"/>
            <a:chExt cx="4881027" cy="2352046"/>
          </a:xfrm>
        </p:grpSpPr>
        <p:sp>
          <p:nvSpPr>
            <p:cNvPr id="56" name="Right Brace 55">
              <a:extLst>
                <a:ext uri="{FF2B5EF4-FFF2-40B4-BE49-F238E27FC236}">
                  <a16:creationId xmlns:a16="http://schemas.microsoft.com/office/drawing/2014/main" id="{EC4AD06F-C44F-CFA1-99E6-D124652CCE54}"/>
                </a:ext>
              </a:extLst>
            </p:cNvPr>
            <p:cNvSpPr/>
            <p:nvPr/>
          </p:nvSpPr>
          <p:spPr bwMode="gray">
            <a:xfrm>
              <a:off x="4832240" y="2010680"/>
              <a:ext cx="378986" cy="2246808"/>
            </a:xfrm>
            <a:prstGeom prst="rightBrace">
              <a:avLst>
                <a:gd name="adj1" fmla="val 0"/>
                <a:gd name="adj2" fmla="val 50000"/>
              </a:avLst>
            </a:prstGeom>
            <a:ln w="2857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5" name="Group 124">
              <a:extLst>
                <a:ext uri="{FF2B5EF4-FFF2-40B4-BE49-F238E27FC236}">
                  <a16:creationId xmlns:a16="http://schemas.microsoft.com/office/drawing/2014/main" id="{85ACAE19-EFBA-86A3-CF47-B2384C685507}"/>
                </a:ext>
              </a:extLst>
            </p:cNvPr>
            <p:cNvGrpSpPr/>
            <p:nvPr/>
          </p:nvGrpSpPr>
          <p:grpSpPr>
            <a:xfrm>
              <a:off x="330199" y="1980220"/>
              <a:ext cx="4425180" cy="2352046"/>
              <a:chOff x="330199" y="1980220"/>
              <a:chExt cx="4425180" cy="2352046"/>
            </a:xfrm>
          </p:grpSpPr>
          <p:grpSp>
            <p:nvGrpSpPr>
              <p:cNvPr id="95" name="Group 94">
                <a:extLst>
                  <a:ext uri="{FF2B5EF4-FFF2-40B4-BE49-F238E27FC236}">
                    <a16:creationId xmlns:a16="http://schemas.microsoft.com/office/drawing/2014/main" id="{7EB16E45-56CC-8B2A-B458-C460AB285D72}"/>
                  </a:ext>
                </a:extLst>
              </p:cNvPr>
              <p:cNvGrpSpPr/>
              <p:nvPr/>
            </p:nvGrpSpPr>
            <p:grpSpPr>
              <a:xfrm>
                <a:off x="399630" y="1980220"/>
                <a:ext cx="1666624" cy="2352046"/>
                <a:chOff x="362283" y="2039968"/>
                <a:chExt cx="1666624" cy="2352046"/>
              </a:xfrm>
            </p:grpSpPr>
            <p:grpSp>
              <p:nvGrpSpPr>
                <p:cNvPr id="60" name="Group 59">
                  <a:extLst>
                    <a:ext uri="{FF2B5EF4-FFF2-40B4-BE49-F238E27FC236}">
                      <a16:creationId xmlns:a16="http://schemas.microsoft.com/office/drawing/2014/main" id="{99BAA943-D1CC-8FED-CD6D-69740314F7F3}"/>
                    </a:ext>
                  </a:extLst>
                </p:cNvPr>
                <p:cNvGrpSpPr/>
                <p:nvPr/>
              </p:nvGrpSpPr>
              <p:grpSpPr>
                <a:xfrm>
                  <a:off x="362283" y="2781147"/>
                  <a:ext cx="1666624" cy="930047"/>
                  <a:chOff x="437558" y="2131779"/>
                  <a:chExt cx="1311607" cy="930047"/>
                </a:xfrm>
              </p:grpSpPr>
              <p:sp>
                <p:nvSpPr>
                  <p:cNvPr id="58" name="Rectangle 57">
                    <a:extLst>
                      <a:ext uri="{FF2B5EF4-FFF2-40B4-BE49-F238E27FC236}">
                        <a16:creationId xmlns:a16="http://schemas.microsoft.com/office/drawing/2014/main" id="{CE32C79F-004A-76B7-D7CD-4461667BBDEC}"/>
                      </a:ext>
                    </a:extLst>
                  </p:cNvPr>
                  <p:cNvSpPr/>
                  <p:nvPr/>
                </p:nvSpPr>
                <p:spPr bwMode="gray">
                  <a:xfrm>
                    <a:off x="483591" y="2131779"/>
                    <a:ext cx="1219541" cy="6012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2400" b="1">
                        <a:solidFill>
                          <a:schemeClr val="accent2">
                            <a:lumMod val="90000"/>
                            <a:lumOff val="10000"/>
                          </a:schemeClr>
                        </a:solidFill>
                      </a:rPr>
                      <a:t>19</a:t>
                    </a:r>
                  </a:p>
                </p:txBody>
              </p:sp>
              <p:sp>
                <p:nvSpPr>
                  <p:cNvPr id="59" name="TextBox 58">
                    <a:extLst>
                      <a:ext uri="{FF2B5EF4-FFF2-40B4-BE49-F238E27FC236}">
                        <a16:creationId xmlns:a16="http://schemas.microsoft.com/office/drawing/2014/main" id="{173747EC-A2BD-C5A8-AB5E-7FB7B0C869A2}"/>
                      </a:ext>
                    </a:extLst>
                  </p:cNvPr>
                  <p:cNvSpPr txBox="1"/>
                  <p:nvPr/>
                </p:nvSpPr>
                <p:spPr bwMode="gray">
                  <a:xfrm>
                    <a:off x="437558" y="2458322"/>
                    <a:ext cx="1311607" cy="6035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en-US"/>
                    </a:defPPr>
                    <a:lvl1pPr indent="0" algn="ctr">
                      <a:buNone/>
                      <a:defRPr sz="145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a:solidFill>
                          <a:schemeClr val="tx1"/>
                        </a:solidFill>
                      </a:rPr>
                      <a:t>Farms with anaerobic digesters</a:t>
                    </a:r>
                  </a:p>
                </p:txBody>
              </p:sp>
            </p:grpSp>
            <p:grpSp>
              <p:nvGrpSpPr>
                <p:cNvPr id="83" name="Group 82">
                  <a:extLst>
                    <a:ext uri="{FF2B5EF4-FFF2-40B4-BE49-F238E27FC236}">
                      <a16:creationId xmlns:a16="http://schemas.microsoft.com/office/drawing/2014/main" id="{6AA5D504-0665-5AC3-5854-2B50B6BCAD13}"/>
                    </a:ext>
                  </a:extLst>
                </p:cNvPr>
                <p:cNvGrpSpPr/>
                <p:nvPr/>
              </p:nvGrpSpPr>
              <p:grpSpPr>
                <a:xfrm>
                  <a:off x="362283" y="2039968"/>
                  <a:ext cx="1666624" cy="930047"/>
                  <a:chOff x="437558" y="2131779"/>
                  <a:chExt cx="1311607" cy="930047"/>
                </a:xfrm>
              </p:grpSpPr>
              <p:sp>
                <p:nvSpPr>
                  <p:cNvPr id="84" name="Rectangle 83">
                    <a:extLst>
                      <a:ext uri="{FF2B5EF4-FFF2-40B4-BE49-F238E27FC236}">
                        <a16:creationId xmlns:a16="http://schemas.microsoft.com/office/drawing/2014/main" id="{05CB794F-70BB-1609-1551-1C1E1F4F5051}"/>
                      </a:ext>
                    </a:extLst>
                  </p:cNvPr>
                  <p:cNvSpPr/>
                  <p:nvPr/>
                </p:nvSpPr>
                <p:spPr bwMode="gray">
                  <a:xfrm>
                    <a:off x="483591" y="2131779"/>
                    <a:ext cx="1219541" cy="6012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2400" b="1" dirty="0">
                        <a:solidFill>
                          <a:schemeClr val="accent2">
                            <a:lumMod val="90000"/>
                            <a:lumOff val="10000"/>
                          </a:schemeClr>
                        </a:solidFill>
                      </a:rPr>
                      <a:t>~105,000</a:t>
                    </a:r>
                  </a:p>
                </p:txBody>
              </p:sp>
              <p:sp>
                <p:nvSpPr>
                  <p:cNvPr id="87" name="TextBox 86">
                    <a:extLst>
                      <a:ext uri="{FF2B5EF4-FFF2-40B4-BE49-F238E27FC236}">
                        <a16:creationId xmlns:a16="http://schemas.microsoft.com/office/drawing/2014/main" id="{1DC95430-8FCD-03E8-4031-04C20782831F}"/>
                      </a:ext>
                    </a:extLst>
                  </p:cNvPr>
                  <p:cNvSpPr txBox="1"/>
                  <p:nvPr/>
                </p:nvSpPr>
                <p:spPr bwMode="gray">
                  <a:xfrm>
                    <a:off x="437558" y="2458322"/>
                    <a:ext cx="1311607" cy="6035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en-US"/>
                    </a:defPPr>
                    <a:lvl1pPr indent="0" algn="ctr">
                      <a:buNone/>
                      <a:defRPr sz="145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a:solidFill>
                          <a:schemeClr val="tx1"/>
                        </a:solidFill>
                      </a:rPr>
                      <a:t>Cattle and dairy cows</a:t>
                    </a:r>
                  </a:p>
                </p:txBody>
              </p:sp>
            </p:grpSp>
            <p:grpSp>
              <p:nvGrpSpPr>
                <p:cNvPr id="92" name="Group 91">
                  <a:extLst>
                    <a:ext uri="{FF2B5EF4-FFF2-40B4-BE49-F238E27FC236}">
                      <a16:creationId xmlns:a16="http://schemas.microsoft.com/office/drawing/2014/main" id="{7B0A4A38-FE40-AD1E-F72C-3A365A9FCFCC}"/>
                    </a:ext>
                  </a:extLst>
                </p:cNvPr>
                <p:cNvGrpSpPr/>
                <p:nvPr/>
              </p:nvGrpSpPr>
              <p:grpSpPr>
                <a:xfrm>
                  <a:off x="362283" y="3522325"/>
                  <a:ext cx="1666624" cy="869689"/>
                  <a:chOff x="437558" y="2131779"/>
                  <a:chExt cx="1311607" cy="869689"/>
                </a:xfrm>
              </p:grpSpPr>
              <p:sp>
                <p:nvSpPr>
                  <p:cNvPr id="93" name="Rectangle 92">
                    <a:extLst>
                      <a:ext uri="{FF2B5EF4-FFF2-40B4-BE49-F238E27FC236}">
                        <a16:creationId xmlns:a16="http://schemas.microsoft.com/office/drawing/2014/main" id="{787D892D-5DAF-386F-DE3E-73D9D3B1CF17}"/>
                      </a:ext>
                    </a:extLst>
                  </p:cNvPr>
                  <p:cNvSpPr/>
                  <p:nvPr/>
                </p:nvSpPr>
                <p:spPr bwMode="gray">
                  <a:xfrm>
                    <a:off x="483591" y="2131779"/>
                    <a:ext cx="1219541" cy="6012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2400" b="1">
                        <a:solidFill>
                          <a:schemeClr val="accent2">
                            <a:lumMod val="90000"/>
                            <a:lumOff val="10000"/>
                          </a:schemeClr>
                        </a:solidFill>
                      </a:rPr>
                      <a:t>1</a:t>
                    </a:r>
                  </a:p>
                </p:txBody>
              </p:sp>
              <p:sp>
                <p:nvSpPr>
                  <p:cNvPr id="94" name="TextBox 93">
                    <a:extLst>
                      <a:ext uri="{FF2B5EF4-FFF2-40B4-BE49-F238E27FC236}">
                        <a16:creationId xmlns:a16="http://schemas.microsoft.com/office/drawing/2014/main" id="{035A7D84-5190-CC20-8374-A0218AB20671}"/>
                      </a:ext>
                    </a:extLst>
                  </p:cNvPr>
                  <p:cNvSpPr txBox="1"/>
                  <p:nvPr/>
                </p:nvSpPr>
                <p:spPr bwMode="gray">
                  <a:xfrm>
                    <a:off x="437558" y="2397964"/>
                    <a:ext cx="1311607" cy="6035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en-US"/>
                    </a:defPPr>
                    <a:lvl1pPr indent="0" algn="ctr">
                      <a:buNone/>
                      <a:defRPr sz="145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a:solidFill>
                          <a:schemeClr val="tx1"/>
                        </a:solidFill>
                      </a:rPr>
                      <a:t>Central upgrading plant</a:t>
                    </a:r>
                  </a:p>
                </p:txBody>
              </p:sp>
            </p:grpSp>
          </p:grpSp>
          <p:grpSp>
            <p:nvGrpSpPr>
              <p:cNvPr id="124" name="Group 123">
                <a:extLst>
                  <a:ext uri="{FF2B5EF4-FFF2-40B4-BE49-F238E27FC236}">
                    <a16:creationId xmlns:a16="http://schemas.microsoft.com/office/drawing/2014/main" id="{00FB1ADA-0181-010A-422E-5DA81C429276}"/>
                  </a:ext>
                </a:extLst>
              </p:cNvPr>
              <p:cNvGrpSpPr/>
              <p:nvPr/>
            </p:nvGrpSpPr>
            <p:grpSpPr>
              <a:xfrm>
                <a:off x="330199" y="2006718"/>
                <a:ext cx="4425180" cy="2251364"/>
                <a:chOff x="330199" y="2006718"/>
                <a:chExt cx="4425180" cy="2251364"/>
              </a:xfrm>
            </p:grpSpPr>
            <p:sp>
              <p:nvSpPr>
                <p:cNvPr id="47" name="Rectangle 46">
                  <a:extLst>
                    <a:ext uri="{FF2B5EF4-FFF2-40B4-BE49-F238E27FC236}">
                      <a16:creationId xmlns:a16="http://schemas.microsoft.com/office/drawing/2014/main" id="{71B89BFC-ACEE-F1AA-6BC3-D611A2842847}"/>
                    </a:ext>
                  </a:extLst>
                </p:cNvPr>
                <p:cNvSpPr/>
                <p:nvPr/>
              </p:nvSpPr>
              <p:spPr bwMode="gray">
                <a:xfrm>
                  <a:off x="330199" y="2010086"/>
                  <a:ext cx="4414751" cy="2247996"/>
                </a:xfrm>
                <a:prstGeom prst="rect">
                  <a:avLst/>
                </a:prstGeom>
                <a:noFill/>
                <a:ln w="9525">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nvGrpSpPr>
                <p:cNvPr id="123" name="Group 122">
                  <a:extLst>
                    <a:ext uri="{FF2B5EF4-FFF2-40B4-BE49-F238E27FC236}">
                      <a16:creationId xmlns:a16="http://schemas.microsoft.com/office/drawing/2014/main" id="{F9D3294E-1898-B3FE-E2BF-0B9FE12AB573}"/>
                    </a:ext>
                  </a:extLst>
                </p:cNvPr>
                <p:cNvGrpSpPr/>
                <p:nvPr/>
              </p:nvGrpSpPr>
              <p:grpSpPr>
                <a:xfrm>
                  <a:off x="2050326" y="2330953"/>
                  <a:ext cx="2660650" cy="1791607"/>
                  <a:chOff x="2031633" y="2178130"/>
                  <a:chExt cx="2660650" cy="1791607"/>
                </a:xfrm>
              </p:grpSpPr>
              <p:pic>
                <p:nvPicPr>
                  <p:cNvPr id="52" name="Picture 51" descr="A map of the united states&#10;&#10;AI-generated content may be incorrect.">
                    <a:extLst>
                      <a:ext uri="{FF2B5EF4-FFF2-40B4-BE49-F238E27FC236}">
                        <a16:creationId xmlns:a16="http://schemas.microsoft.com/office/drawing/2014/main" id="{91957D77-871D-EF49-8258-3AD8051CCDEF}"/>
                      </a:ext>
                    </a:extLst>
                  </p:cNvPr>
                  <p:cNvPicPr>
                    <a:picLocks noChangeAspect="1"/>
                  </p:cNvPicPr>
                  <p:nvPr/>
                </p:nvPicPr>
                <p:blipFill>
                  <a:blip r:embed="rId21"/>
                  <a:stretch>
                    <a:fillRect/>
                  </a:stretch>
                </p:blipFill>
                <p:spPr>
                  <a:xfrm>
                    <a:off x="2031633" y="2178130"/>
                    <a:ext cx="2660650" cy="1733550"/>
                  </a:xfrm>
                  <a:prstGeom prst="rect">
                    <a:avLst/>
                  </a:prstGeom>
                </p:spPr>
              </p:pic>
              <p:pic>
                <p:nvPicPr>
                  <p:cNvPr id="116" name="Graphic 115" descr="Back outline">
                    <a:extLst>
                      <a:ext uri="{FF2B5EF4-FFF2-40B4-BE49-F238E27FC236}">
                        <a16:creationId xmlns:a16="http://schemas.microsoft.com/office/drawing/2014/main" id="{591EABEF-5A35-6E77-8B1E-4E5A97D2A6F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4205081" flipH="1">
                    <a:off x="1912032" y="3267661"/>
                    <a:ext cx="725495" cy="457200"/>
                  </a:xfrm>
                  <a:prstGeom prst="rect">
                    <a:avLst/>
                  </a:prstGeom>
                </p:spPr>
              </p:pic>
              <p:sp>
                <p:nvSpPr>
                  <p:cNvPr id="117" name="TextBox 116">
                    <a:extLst>
                      <a:ext uri="{FF2B5EF4-FFF2-40B4-BE49-F238E27FC236}">
                        <a16:creationId xmlns:a16="http://schemas.microsoft.com/office/drawing/2014/main" id="{E50EF815-037D-014A-603A-986085B80D25}"/>
                      </a:ext>
                    </a:extLst>
                  </p:cNvPr>
                  <p:cNvSpPr txBox="1"/>
                  <p:nvPr/>
                </p:nvSpPr>
                <p:spPr>
                  <a:xfrm>
                    <a:off x="2056165" y="3769682"/>
                    <a:ext cx="1217517" cy="200055"/>
                  </a:xfrm>
                  <a:prstGeom prst="rect">
                    <a:avLst/>
                  </a:prstGeom>
                  <a:solidFill>
                    <a:srgbClr val="E6EAEF"/>
                  </a:solidFill>
                  <a:ln>
                    <a:solidFill>
                      <a:schemeClr val="bg2"/>
                    </a:solidFill>
                    <a:prstDash val="sysDot"/>
                  </a:ln>
                </p:spPr>
                <p:txBody>
                  <a:bodyPr wrap="square" rtlCol="0" anchor="ctr">
                    <a:spAutoFit/>
                  </a:bodyPr>
                  <a:lstStyle/>
                  <a:p>
                    <a:pPr algn="ctr"/>
                    <a:r>
                      <a:rPr lang="en-US" sz="700" b="1"/>
                      <a:t>Kern County, California</a:t>
                    </a:r>
                  </a:p>
                </p:txBody>
              </p:sp>
              <p:sp>
                <p:nvSpPr>
                  <p:cNvPr id="118" name="TextBox 117">
                    <a:extLst>
                      <a:ext uri="{FF2B5EF4-FFF2-40B4-BE49-F238E27FC236}">
                        <a16:creationId xmlns:a16="http://schemas.microsoft.com/office/drawing/2014/main" id="{3343F486-05FD-BE37-B5E1-D145ED1126EB}"/>
                      </a:ext>
                    </a:extLst>
                  </p:cNvPr>
                  <p:cNvSpPr txBox="1"/>
                  <p:nvPr/>
                </p:nvSpPr>
                <p:spPr>
                  <a:xfrm>
                    <a:off x="2910183" y="2979394"/>
                    <a:ext cx="1282935" cy="200055"/>
                  </a:xfrm>
                  <a:prstGeom prst="rect">
                    <a:avLst/>
                  </a:prstGeom>
                  <a:solidFill>
                    <a:srgbClr val="E6EAEF"/>
                  </a:solidFill>
                  <a:ln>
                    <a:solidFill>
                      <a:schemeClr val="bg2"/>
                    </a:solidFill>
                    <a:prstDash val="sysDot"/>
                  </a:ln>
                </p:spPr>
                <p:txBody>
                  <a:bodyPr wrap="square" rtlCol="0" anchor="ctr">
                    <a:spAutoFit/>
                  </a:bodyPr>
                  <a:lstStyle/>
                  <a:p>
                    <a:pPr algn="ctr"/>
                    <a:r>
                      <a:rPr lang="en-US" sz="700" b="1"/>
                      <a:t>Tulare County, California</a:t>
                    </a:r>
                  </a:p>
                </p:txBody>
              </p:sp>
              <p:pic>
                <p:nvPicPr>
                  <p:cNvPr id="121" name="Graphic 120" descr="Back outline">
                    <a:extLst>
                      <a:ext uri="{FF2B5EF4-FFF2-40B4-BE49-F238E27FC236}">
                        <a16:creationId xmlns:a16="http://schemas.microsoft.com/office/drawing/2014/main" id="{4F96534F-7523-EB72-4360-B5343CBDDA28}"/>
                      </a:ext>
                    </a:extLst>
                  </p:cNvPr>
                  <p:cNvPicPr>
                    <a:picLocks noChangeAspect="1"/>
                  </p:cNvPicPr>
                  <p:nvPr/>
                </p:nvPicPr>
                <p:blipFill>
                  <a:blip r:embed="rId22">
                    <a:extLst>
                      <a:ext uri="{96DAC541-7B7A-43D3-8B79-37D633B846F1}">
                        <asvg:svgBlip xmlns:asvg="http://schemas.microsoft.com/office/drawing/2016/SVG/main" r:embed="rId24"/>
                      </a:ext>
                    </a:extLst>
                  </a:blip>
                  <a:stretch>
                    <a:fillRect/>
                  </a:stretch>
                </p:blipFill>
                <p:spPr>
                  <a:xfrm rot="898322">
                    <a:off x="2243994" y="2753180"/>
                    <a:ext cx="725495" cy="457200"/>
                  </a:xfrm>
                  <a:prstGeom prst="rect">
                    <a:avLst/>
                  </a:prstGeom>
                </p:spPr>
              </p:pic>
            </p:grpSp>
            <p:sp>
              <p:nvSpPr>
                <p:cNvPr id="122" name="Rectangle 121">
                  <a:extLst>
                    <a:ext uri="{FF2B5EF4-FFF2-40B4-BE49-F238E27FC236}">
                      <a16:creationId xmlns:a16="http://schemas.microsoft.com/office/drawing/2014/main" id="{0AC40A82-9900-C8B9-F582-E651C695516A}"/>
                    </a:ext>
                  </a:extLst>
                </p:cNvPr>
                <p:cNvSpPr/>
                <p:nvPr/>
              </p:nvSpPr>
              <p:spPr bwMode="gray">
                <a:xfrm>
                  <a:off x="2197800" y="2006718"/>
                  <a:ext cx="2557579" cy="172559"/>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000" b="1">
                      <a:solidFill>
                        <a:schemeClr val="bg1"/>
                      </a:solidFill>
                    </a:rPr>
                    <a:t>South Tulare cluster</a:t>
                  </a:r>
                </a:p>
              </p:txBody>
            </p:sp>
          </p:grpSp>
        </p:grpSp>
      </p:grpSp>
      <p:sp>
        <p:nvSpPr>
          <p:cNvPr id="2" name="Pentagon 2">
            <a:extLst>
              <a:ext uri="{FF2B5EF4-FFF2-40B4-BE49-F238E27FC236}">
                <a16:creationId xmlns:a16="http://schemas.microsoft.com/office/drawing/2014/main" id="{2D3BD287-5557-5F9D-D88A-A8DA2A1EFB51}"/>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6" name="Chevron 10">
            <a:extLst>
              <a:ext uri="{FF2B5EF4-FFF2-40B4-BE49-F238E27FC236}">
                <a16:creationId xmlns:a16="http://schemas.microsoft.com/office/drawing/2014/main" id="{32CEF939-7E33-22F3-F78B-1B951847DE09}"/>
              </a:ext>
            </a:extLst>
          </p:cNvPr>
          <p:cNvSpPr/>
          <p:nvPr/>
        </p:nvSpPr>
        <p:spPr bwMode="gray">
          <a:xfrm>
            <a:off x="5918825" y="25335"/>
            <a:ext cx="2037319" cy="367592"/>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dirty="0">
                <a:solidFill>
                  <a:schemeClr val="bg1"/>
                </a:solidFill>
              </a:rPr>
              <a:t>Case Study: </a:t>
            </a:r>
            <a:r>
              <a:rPr lang="en-US" sz="1600" dirty="0" err="1">
                <a:solidFill>
                  <a:schemeClr val="bg1"/>
                </a:solidFill>
              </a:rPr>
              <a:t>CalBio</a:t>
            </a:r>
            <a:endParaRPr lang="en-US" sz="1600" dirty="0">
              <a:solidFill>
                <a:schemeClr val="bg1"/>
              </a:solidFill>
            </a:endParaRPr>
          </a:p>
        </p:txBody>
      </p:sp>
      <p:sp>
        <p:nvSpPr>
          <p:cNvPr id="7" name="Chevron 2">
            <a:extLst>
              <a:ext uri="{FF2B5EF4-FFF2-40B4-BE49-F238E27FC236}">
                <a16:creationId xmlns:a16="http://schemas.microsoft.com/office/drawing/2014/main" id="{C879C02B-35B1-2B11-8E1D-1215403EF4B8}"/>
              </a:ext>
            </a:extLst>
          </p:cNvPr>
          <p:cNvSpPr/>
          <p:nvPr/>
        </p:nvSpPr>
        <p:spPr bwMode="gray">
          <a:xfrm>
            <a:off x="1964633" y="25336"/>
            <a:ext cx="2077015"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Industrial Livestock</a:t>
            </a:r>
          </a:p>
        </p:txBody>
      </p:sp>
      <p:sp>
        <p:nvSpPr>
          <p:cNvPr id="14" name="Chevron 24">
            <a:extLst>
              <a:ext uri="{FF2B5EF4-FFF2-40B4-BE49-F238E27FC236}">
                <a16:creationId xmlns:a16="http://schemas.microsoft.com/office/drawing/2014/main" id="{428EB446-86FE-8448-4A83-7CE74717E962}"/>
              </a:ext>
            </a:extLst>
          </p:cNvPr>
          <p:cNvSpPr/>
          <p:nvPr/>
        </p:nvSpPr>
        <p:spPr bwMode="gray">
          <a:xfrm>
            <a:off x="4000435" y="25337"/>
            <a:ext cx="1973092" cy="359673"/>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dirty="0">
                <a:solidFill>
                  <a:schemeClr val="bg1"/>
                </a:solidFill>
              </a:rPr>
              <a:t>Methane Reduction</a:t>
            </a:r>
          </a:p>
        </p:txBody>
      </p:sp>
      <p:graphicFrame>
        <p:nvGraphicFramePr>
          <p:cNvPr id="15" name="Table 14">
            <a:extLst>
              <a:ext uri="{FF2B5EF4-FFF2-40B4-BE49-F238E27FC236}">
                <a16:creationId xmlns:a16="http://schemas.microsoft.com/office/drawing/2014/main" id="{FCB423B3-C7F1-D13A-9BC4-2853E6BFF3B8}"/>
              </a:ext>
            </a:extLst>
          </p:cNvPr>
          <p:cNvGraphicFramePr>
            <a:graphicFrameLocks noGrp="1"/>
          </p:cNvGraphicFramePr>
          <p:nvPr>
            <p:extLst>
              <p:ext uri="{D42A27DB-BD31-4B8C-83A1-F6EECF244321}">
                <p14:modId xmlns:p14="http://schemas.microsoft.com/office/powerpoint/2010/main" val="378304500"/>
              </p:ext>
            </p:extLst>
          </p:nvPr>
        </p:nvGraphicFramePr>
        <p:xfrm>
          <a:off x="307843" y="1533649"/>
          <a:ext cx="4425180" cy="1222826"/>
        </p:xfrm>
        <a:graphic>
          <a:graphicData uri="http://schemas.openxmlformats.org/drawingml/2006/table">
            <a:tbl>
              <a:tblPr firstRow="1" bandRow="1">
                <a:tableStyleId>{2D5ABB26-0587-4C30-8999-92F81FD0307C}</a:tableStyleId>
              </a:tblPr>
              <a:tblGrid>
                <a:gridCol w="1451171">
                  <a:extLst>
                    <a:ext uri="{9D8B030D-6E8A-4147-A177-3AD203B41FA5}">
                      <a16:colId xmlns:a16="http://schemas.microsoft.com/office/drawing/2014/main" val="1209005246"/>
                    </a:ext>
                  </a:extLst>
                </a:gridCol>
                <a:gridCol w="2974009">
                  <a:extLst>
                    <a:ext uri="{9D8B030D-6E8A-4147-A177-3AD203B41FA5}">
                      <a16:colId xmlns:a16="http://schemas.microsoft.com/office/drawing/2014/main" val="2625873288"/>
                    </a:ext>
                  </a:extLst>
                </a:gridCol>
              </a:tblGrid>
              <a:tr h="235169">
                <a:tc>
                  <a:txBody>
                    <a:bodyPr/>
                    <a:lstStyle/>
                    <a:p>
                      <a:pPr marL="0" indent="0">
                        <a:spcBef>
                          <a:spcPts val="0"/>
                        </a:spcBef>
                        <a:buNone/>
                      </a:pPr>
                      <a:r>
                        <a:rPr lang="en-US" sz="1000" b="1" dirty="0"/>
                        <a:t>Founded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2006 by N. Ross Buckenham, Neil Black, and John Bidart</a:t>
                      </a:r>
                      <a:endParaRPr lang="en-US" sz="1000" kern="1200" dirty="0">
                        <a:solidFill>
                          <a:schemeClr val="tx1"/>
                        </a:solidFill>
                        <a:effectLst/>
                        <a:latin typeface="+mn-lt"/>
                        <a:ea typeface="+mn-ea"/>
                        <a:cs typeface="+mn-cs"/>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05013">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dirty="0"/>
                        <a:t>Headquarters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dirty="0">
                          <a:solidFill>
                            <a:schemeClr val="tx1"/>
                          </a:solidFill>
                          <a:latin typeface="+mn-lt"/>
                          <a:ea typeface="+mn-ea"/>
                          <a:cs typeface="+mn-cs"/>
                        </a:rPr>
                        <a:t>Tulare, California</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405013">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dirty="0"/>
                        <a:t>Funding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dirty="0">
                          <a:solidFill>
                            <a:schemeClr val="tx1"/>
                          </a:solidFill>
                          <a:latin typeface="+mn-lt"/>
                          <a:ea typeface="+mn-ea"/>
                          <a:cs typeface="+mn-cs"/>
                        </a:rPr>
                        <a:t>$506 million</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9882532"/>
                  </a:ext>
                </a:extLst>
              </a:tr>
            </a:tbl>
          </a:graphicData>
        </a:graphic>
      </p:graphicFrame>
      <p:graphicFrame>
        <p:nvGraphicFramePr>
          <p:cNvPr id="96" name="Table 95">
            <a:extLst>
              <a:ext uri="{FF2B5EF4-FFF2-40B4-BE49-F238E27FC236}">
                <a16:creationId xmlns:a16="http://schemas.microsoft.com/office/drawing/2014/main" id="{5C0DEFF3-994E-D464-CBB8-88882F33FBBA}"/>
              </a:ext>
            </a:extLst>
          </p:cNvPr>
          <p:cNvGraphicFramePr>
            <a:graphicFrameLocks noGrp="1"/>
          </p:cNvGraphicFramePr>
          <p:nvPr>
            <p:extLst>
              <p:ext uri="{D42A27DB-BD31-4B8C-83A1-F6EECF244321}">
                <p14:modId xmlns:p14="http://schemas.microsoft.com/office/powerpoint/2010/main" val="685596194"/>
              </p:ext>
            </p:extLst>
          </p:nvPr>
        </p:nvGraphicFramePr>
        <p:xfrm>
          <a:off x="7645530" y="1722207"/>
          <a:ext cx="4216270" cy="4020490"/>
        </p:xfrm>
        <a:graphic>
          <a:graphicData uri="http://schemas.openxmlformats.org/drawingml/2006/table">
            <a:tbl>
              <a:tblPr firstRow="1" bandRow="1">
                <a:tableStyleId>{2D5ABB26-0587-4C30-8999-92F81FD0307C}</a:tableStyleId>
              </a:tblPr>
              <a:tblGrid>
                <a:gridCol w="2108135">
                  <a:extLst>
                    <a:ext uri="{9D8B030D-6E8A-4147-A177-3AD203B41FA5}">
                      <a16:colId xmlns:a16="http://schemas.microsoft.com/office/drawing/2014/main" val="1723280007"/>
                    </a:ext>
                  </a:extLst>
                </a:gridCol>
                <a:gridCol w="2108135">
                  <a:extLst>
                    <a:ext uri="{9D8B030D-6E8A-4147-A177-3AD203B41FA5}">
                      <a16:colId xmlns:a16="http://schemas.microsoft.com/office/drawing/2014/main" val="3147637221"/>
                    </a:ext>
                  </a:extLst>
                </a:gridCol>
              </a:tblGrid>
              <a:tr h="457200">
                <a:tc gridSpan="2">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000" b="1" dirty="0">
                          <a:solidFill>
                            <a:schemeClr val="bg1"/>
                          </a:solidFill>
                        </a:rPr>
                        <a:t>Manure to CNG production process</a:t>
                      </a:r>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hMerge="1">
                  <a:txBody>
                    <a:bodyPr/>
                    <a:lstStyle/>
                    <a:p>
                      <a:pPr marL="0" indent="0">
                        <a:buNone/>
                      </a:pPr>
                      <a:endParaRPr lang="en-US" sz="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8529097"/>
                  </a:ext>
                </a:extLst>
              </a:tr>
              <a:tr h="712658">
                <a:tc>
                  <a:txBody>
                    <a:bodyPr/>
                    <a:lstStyle/>
                    <a:p>
                      <a:pPr marL="0" indent="0">
                        <a:buNone/>
                      </a:pPr>
                      <a:r>
                        <a:rPr lang="en-US" sz="1000" dirty="0"/>
                        <a:t>Collection</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marL="0" indent="0">
                        <a:buNone/>
                      </a:pPr>
                      <a:r>
                        <a:rPr lang="en-US" sz="800" dirty="0"/>
                        <a:t>Following its conversion from manure, biogas is collected onsite from each farm’s anaerobic digester</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036664435"/>
                  </a:ext>
                </a:extLst>
              </a:tr>
              <a:tr h="712658">
                <a:tc>
                  <a:txBody>
                    <a:bodyPr/>
                    <a:lstStyle/>
                    <a:p>
                      <a:pPr marL="0" indent="0">
                        <a:buNone/>
                      </a:pPr>
                      <a:r>
                        <a:rPr lang="en-US" sz="1000" dirty="0"/>
                        <a:t>Conditioning</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marL="0" indent="0">
                        <a:buNone/>
                      </a:pPr>
                      <a:r>
                        <a:rPr lang="en-US" sz="800" dirty="0"/>
                        <a:t>Hydrogen sulfide (H2S) and water are removed from the product on-site. Farms also performing other functions like measurement and analysis</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989969950"/>
                  </a:ext>
                </a:extLst>
              </a:tr>
              <a:tr h="712658">
                <a:tc>
                  <a:txBody>
                    <a:bodyPr/>
                    <a:lstStyle/>
                    <a:p>
                      <a:pPr marL="0" indent="0">
                        <a:buNone/>
                      </a:pPr>
                      <a:r>
                        <a:rPr lang="en-US" sz="1000" dirty="0"/>
                        <a:t>Compression</a:t>
                      </a:r>
                    </a:p>
                  </a:txBody>
                  <a:tcPr anchor="ctr">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marL="0" indent="0">
                        <a:buNone/>
                      </a:pPr>
                      <a:r>
                        <a:rPr lang="en-US" sz="800" dirty="0"/>
                        <a:t>The conditioned product is compressed into gathering and collection trunk lines for transportation from individual farms to a central upgrading plant</a:t>
                      </a:r>
                    </a:p>
                  </a:txBody>
                  <a:tcPr>
                    <a:lnL w="12700" cap="flat" cmpd="sng" algn="ctr">
                      <a:solidFill>
                        <a:schemeClr val="bg1"/>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31860771"/>
                  </a:ext>
                </a:extLst>
              </a:tr>
              <a:tr h="712658">
                <a:tc>
                  <a:txBody>
                    <a:bodyPr/>
                    <a:lstStyle/>
                    <a:p>
                      <a:pPr marL="0" indent="0">
                        <a:buNone/>
                      </a:pPr>
                      <a:r>
                        <a:rPr lang="en-US" sz="1000" dirty="0"/>
                        <a:t>Upgrading</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marL="0" indent="0">
                        <a:buNone/>
                      </a:pPr>
                      <a:r>
                        <a:rPr lang="en-US" sz="800" dirty="0"/>
                        <a:t>Here, the product is further refined, most notably to separate CO2 waste gas from biomethane. The latter is then compressed to become compressed natural gas (CNG)</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69845864"/>
                  </a:ext>
                </a:extLst>
              </a:tr>
              <a:tr h="712658">
                <a:tc>
                  <a:txBody>
                    <a:bodyPr/>
                    <a:lstStyle/>
                    <a:p>
                      <a:pPr marL="0" indent="0">
                        <a:buNone/>
                      </a:pPr>
                      <a:r>
                        <a:rPr lang="en-US" sz="1000" dirty="0"/>
                        <a:t>Injection</a:t>
                      </a:r>
                    </a:p>
                  </a:txBody>
                  <a:tcPr anchor="ct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800" dirty="0">
                          <a:solidFill>
                            <a:schemeClr val="tx1"/>
                          </a:solidFill>
                        </a:rPr>
                        <a:t>CNG that meets pipeline specifications is </a:t>
                      </a:r>
                      <a:r>
                        <a:rPr lang="en-US" sz="800" b="1" dirty="0">
                          <a:solidFill>
                            <a:schemeClr val="tx1"/>
                          </a:solidFill>
                        </a:rPr>
                        <a:t>injected</a:t>
                      </a:r>
                      <a:r>
                        <a:rPr lang="en-US" sz="800" dirty="0">
                          <a:solidFill>
                            <a:schemeClr val="tx1"/>
                          </a:solidFill>
                        </a:rPr>
                        <a:t> into the Southern California Gas Company’s natural gas pipeline and is transported to </a:t>
                      </a:r>
                      <a:r>
                        <a:rPr lang="en-US" sz="800" b="1" dirty="0">
                          <a:solidFill>
                            <a:schemeClr val="tx1"/>
                          </a:solidFill>
                        </a:rPr>
                        <a:t>retail fueling stations </a:t>
                      </a:r>
                      <a:r>
                        <a:rPr lang="en-US" sz="800" dirty="0">
                          <a:solidFill>
                            <a:schemeClr val="tx1"/>
                          </a:solidFill>
                        </a:rPr>
                        <a:t>for use in CNG-powered trucks</a:t>
                      </a:r>
                    </a:p>
                  </a:txBody>
                  <a:tcP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1437350"/>
                  </a:ext>
                </a:extLst>
              </a:tr>
            </a:tbl>
          </a:graphicData>
        </a:graphic>
      </p:graphicFrame>
      <p:cxnSp>
        <p:nvCxnSpPr>
          <p:cNvPr id="99" name="Straight Arrow Connector 98">
            <a:extLst>
              <a:ext uri="{FF2B5EF4-FFF2-40B4-BE49-F238E27FC236}">
                <a16:creationId xmlns:a16="http://schemas.microsoft.com/office/drawing/2014/main" id="{D4C71B4F-E4D8-17D9-021F-A1F7DC363CE7}"/>
              </a:ext>
            </a:extLst>
          </p:cNvPr>
          <p:cNvCxnSpPr>
            <a:cxnSpLocks/>
          </p:cNvCxnSpPr>
          <p:nvPr/>
        </p:nvCxnSpPr>
        <p:spPr bwMode="gray">
          <a:xfrm>
            <a:off x="9171974" y="2789488"/>
            <a:ext cx="0" cy="238157"/>
          </a:xfrm>
          <a:prstGeom prst="straightConnector1">
            <a:avLst/>
          </a:prstGeom>
          <a:ln w="19050" cap="flat" cmpd="sng" algn="ctr">
            <a:no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14" name="Group 113">
            <a:extLst>
              <a:ext uri="{FF2B5EF4-FFF2-40B4-BE49-F238E27FC236}">
                <a16:creationId xmlns:a16="http://schemas.microsoft.com/office/drawing/2014/main" id="{36169AED-9D4F-8EBE-F7B2-BF433B388137}"/>
              </a:ext>
            </a:extLst>
          </p:cNvPr>
          <p:cNvGrpSpPr/>
          <p:nvPr/>
        </p:nvGrpSpPr>
        <p:grpSpPr>
          <a:xfrm>
            <a:off x="8839947" y="2745243"/>
            <a:ext cx="251000" cy="238158"/>
            <a:chOff x="8996238" y="2745244"/>
            <a:chExt cx="351471" cy="344908"/>
          </a:xfrm>
        </p:grpSpPr>
        <p:sp>
          <p:nvSpPr>
            <p:cNvPr id="102" name="Oval 101">
              <a:extLst>
                <a:ext uri="{FF2B5EF4-FFF2-40B4-BE49-F238E27FC236}">
                  <a16:creationId xmlns:a16="http://schemas.microsoft.com/office/drawing/2014/main" id="{3AFADC68-DFC8-F35E-F84E-BCF3E22F0CE8}"/>
                </a:ext>
              </a:extLst>
            </p:cNvPr>
            <p:cNvSpPr/>
            <p:nvPr/>
          </p:nvSpPr>
          <p:spPr bwMode="gray">
            <a:xfrm>
              <a:off x="8996238" y="2745244"/>
              <a:ext cx="351471" cy="344908"/>
            </a:xfrm>
            <a:prstGeom prst="ellipse">
              <a:avLst/>
            </a:prstGeom>
            <a:ln w="12700">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cxnSp>
          <p:nvCxnSpPr>
            <p:cNvPr id="109" name="Straight Arrow Connector 108">
              <a:extLst>
                <a:ext uri="{FF2B5EF4-FFF2-40B4-BE49-F238E27FC236}">
                  <a16:creationId xmlns:a16="http://schemas.microsoft.com/office/drawing/2014/main" id="{B55D88F4-ABBD-65A4-F28B-B36ACC8E8E29}"/>
                </a:ext>
              </a:extLst>
            </p:cNvPr>
            <p:cNvCxnSpPr>
              <a:cxnSpLocks/>
            </p:cNvCxnSpPr>
            <p:nvPr/>
          </p:nvCxnSpPr>
          <p:spPr bwMode="gray">
            <a:xfrm>
              <a:off x="9171974" y="2811610"/>
              <a:ext cx="0" cy="208661"/>
            </a:xfrm>
            <a:prstGeom prst="straightConnector1">
              <a:avLst/>
            </a:prstGeom>
            <a:ln w="127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15" name="Group 114">
            <a:extLst>
              <a:ext uri="{FF2B5EF4-FFF2-40B4-BE49-F238E27FC236}">
                <a16:creationId xmlns:a16="http://schemas.microsoft.com/office/drawing/2014/main" id="{FB15785C-7864-DBBA-8F9A-84AB10D419FA}"/>
              </a:ext>
            </a:extLst>
          </p:cNvPr>
          <p:cNvGrpSpPr/>
          <p:nvPr/>
        </p:nvGrpSpPr>
        <p:grpSpPr>
          <a:xfrm>
            <a:off x="8866847" y="3502854"/>
            <a:ext cx="251000" cy="238158"/>
            <a:chOff x="8996238" y="2745244"/>
            <a:chExt cx="351471" cy="344908"/>
          </a:xfrm>
        </p:grpSpPr>
        <p:sp>
          <p:nvSpPr>
            <p:cNvPr id="119" name="Oval 118">
              <a:extLst>
                <a:ext uri="{FF2B5EF4-FFF2-40B4-BE49-F238E27FC236}">
                  <a16:creationId xmlns:a16="http://schemas.microsoft.com/office/drawing/2014/main" id="{1ECC5393-C539-1993-DA22-CECA138A71A5}"/>
                </a:ext>
              </a:extLst>
            </p:cNvPr>
            <p:cNvSpPr/>
            <p:nvPr/>
          </p:nvSpPr>
          <p:spPr bwMode="gray">
            <a:xfrm>
              <a:off x="8996238" y="2745244"/>
              <a:ext cx="351471" cy="344908"/>
            </a:xfrm>
            <a:prstGeom prst="ellipse">
              <a:avLst/>
            </a:prstGeom>
            <a:ln w="12700">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cxnSp>
          <p:nvCxnSpPr>
            <p:cNvPr id="120" name="Straight Arrow Connector 119">
              <a:extLst>
                <a:ext uri="{FF2B5EF4-FFF2-40B4-BE49-F238E27FC236}">
                  <a16:creationId xmlns:a16="http://schemas.microsoft.com/office/drawing/2014/main" id="{47A290E4-9A24-01FA-9D09-BC895C22C76B}"/>
                </a:ext>
              </a:extLst>
            </p:cNvPr>
            <p:cNvCxnSpPr>
              <a:cxnSpLocks/>
            </p:cNvCxnSpPr>
            <p:nvPr/>
          </p:nvCxnSpPr>
          <p:spPr bwMode="gray">
            <a:xfrm>
              <a:off x="9171974" y="2811610"/>
              <a:ext cx="0" cy="208661"/>
            </a:xfrm>
            <a:prstGeom prst="straightConnector1">
              <a:avLst/>
            </a:prstGeom>
            <a:ln w="127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27" name="Group 126">
            <a:extLst>
              <a:ext uri="{FF2B5EF4-FFF2-40B4-BE49-F238E27FC236}">
                <a16:creationId xmlns:a16="http://schemas.microsoft.com/office/drawing/2014/main" id="{01ABEF59-D35F-D2F0-FDB9-70FBD4EB4A66}"/>
              </a:ext>
            </a:extLst>
          </p:cNvPr>
          <p:cNvGrpSpPr/>
          <p:nvPr/>
        </p:nvGrpSpPr>
        <p:grpSpPr>
          <a:xfrm>
            <a:off x="8866847" y="4204393"/>
            <a:ext cx="251000" cy="238158"/>
            <a:chOff x="8996238" y="2745244"/>
            <a:chExt cx="351471" cy="344908"/>
          </a:xfrm>
        </p:grpSpPr>
        <p:sp>
          <p:nvSpPr>
            <p:cNvPr id="1024" name="Oval 1023">
              <a:extLst>
                <a:ext uri="{FF2B5EF4-FFF2-40B4-BE49-F238E27FC236}">
                  <a16:creationId xmlns:a16="http://schemas.microsoft.com/office/drawing/2014/main" id="{FB807AD0-B6AC-8FEB-24F6-90D56321B89B}"/>
                </a:ext>
              </a:extLst>
            </p:cNvPr>
            <p:cNvSpPr/>
            <p:nvPr/>
          </p:nvSpPr>
          <p:spPr bwMode="gray">
            <a:xfrm>
              <a:off x="8996238" y="2745244"/>
              <a:ext cx="351471" cy="344908"/>
            </a:xfrm>
            <a:prstGeom prst="ellipse">
              <a:avLst/>
            </a:prstGeom>
            <a:ln w="12700">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cxnSp>
          <p:nvCxnSpPr>
            <p:cNvPr id="1025" name="Straight Arrow Connector 1024">
              <a:extLst>
                <a:ext uri="{FF2B5EF4-FFF2-40B4-BE49-F238E27FC236}">
                  <a16:creationId xmlns:a16="http://schemas.microsoft.com/office/drawing/2014/main" id="{DBC04F1A-307A-805D-B85C-59340F1CC262}"/>
                </a:ext>
              </a:extLst>
            </p:cNvPr>
            <p:cNvCxnSpPr>
              <a:cxnSpLocks/>
            </p:cNvCxnSpPr>
            <p:nvPr/>
          </p:nvCxnSpPr>
          <p:spPr bwMode="gray">
            <a:xfrm>
              <a:off x="9171974" y="2811610"/>
              <a:ext cx="0" cy="208661"/>
            </a:xfrm>
            <a:prstGeom prst="straightConnector1">
              <a:avLst/>
            </a:prstGeom>
            <a:ln w="127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026" name="Group 1025">
            <a:extLst>
              <a:ext uri="{FF2B5EF4-FFF2-40B4-BE49-F238E27FC236}">
                <a16:creationId xmlns:a16="http://schemas.microsoft.com/office/drawing/2014/main" id="{C1E259F2-B6D2-41A8-D0F5-560536522ECF}"/>
              </a:ext>
            </a:extLst>
          </p:cNvPr>
          <p:cNvGrpSpPr/>
          <p:nvPr/>
        </p:nvGrpSpPr>
        <p:grpSpPr>
          <a:xfrm>
            <a:off x="8866847" y="4896697"/>
            <a:ext cx="251000" cy="238158"/>
            <a:chOff x="8996238" y="2745244"/>
            <a:chExt cx="351471" cy="344908"/>
          </a:xfrm>
        </p:grpSpPr>
        <p:sp>
          <p:nvSpPr>
            <p:cNvPr id="1027" name="Oval 1026">
              <a:extLst>
                <a:ext uri="{FF2B5EF4-FFF2-40B4-BE49-F238E27FC236}">
                  <a16:creationId xmlns:a16="http://schemas.microsoft.com/office/drawing/2014/main" id="{6E0803C2-F576-1186-BFA1-AFDF384E5A12}"/>
                </a:ext>
              </a:extLst>
            </p:cNvPr>
            <p:cNvSpPr/>
            <p:nvPr/>
          </p:nvSpPr>
          <p:spPr bwMode="gray">
            <a:xfrm>
              <a:off x="8996238" y="2745244"/>
              <a:ext cx="351471" cy="344908"/>
            </a:xfrm>
            <a:prstGeom prst="ellipse">
              <a:avLst/>
            </a:prstGeom>
            <a:ln w="12700">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cxnSp>
          <p:nvCxnSpPr>
            <p:cNvPr id="1029" name="Straight Arrow Connector 1028">
              <a:extLst>
                <a:ext uri="{FF2B5EF4-FFF2-40B4-BE49-F238E27FC236}">
                  <a16:creationId xmlns:a16="http://schemas.microsoft.com/office/drawing/2014/main" id="{C25E3BB7-8665-2C7E-79C3-1CC03523762D}"/>
                </a:ext>
              </a:extLst>
            </p:cNvPr>
            <p:cNvCxnSpPr>
              <a:cxnSpLocks/>
            </p:cNvCxnSpPr>
            <p:nvPr/>
          </p:nvCxnSpPr>
          <p:spPr bwMode="gray">
            <a:xfrm>
              <a:off x="9171974" y="2811610"/>
              <a:ext cx="0" cy="208661"/>
            </a:xfrm>
            <a:prstGeom prst="straightConnector1">
              <a:avLst/>
            </a:prstGeom>
            <a:ln w="127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custDataLst>
      <p:tags r:id="rId1"/>
    </p:custDataLst>
    <p:extLst>
      <p:ext uri="{BB962C8B-B14F-4D97-AF65-F5344CB8AC3E}">
        <p14:creationId xmlns:p14="http://schemas.microsoft.com/office/powerpoint/2010/main" val="2729882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FAEE8-3C18-ED1A-3398-3334E4EBDA6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37DFD73-B441-9A10-1AAB-D3DA0A39375F}"/>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think-cell data - do not delete" hidden="1">
                        <a:extLst>
                          <a:ext uri="{FF2B5EF4-FFF2-40B4-BE49-F238E27FC236}">
                            <a16:creationId xmlns:a16="http://schemas.microsoft.com/office/drawing/2014/main" id="{637DFD73-B441-9A10-1AAB-D3DA0A39375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8" name="Picture 17" descr="Cows eating hay in a barn&#10;&#10;Description automatically generated">
            <a:extLst>
              <a:ext uri="{FF2B5EF4-FFF2-40B4-BE49-F238E27FC236}">
                <a16:creationId xmlns:a16="http://schemas.microsoft.com/office/drawing/2014/main" id="{69DE5F32-BD8C-3070-788C-8C049F423CB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4294" t="29298" r="52871" b="4982"/>
          <a:stretch/>
        </p:blipFill>
        <p:spPr>
          <a:xfrm>
            <a:off x="338328" y="630936"/>
            <a:ext cx="3575304" cy="5788152"/>
          </a:xfrm>
          <a:prstGeom prst="rect">
            <a:avLst/>
          </a:prstGeom>
        </p:spPr>
      </p:pic>
      <p:sp>
        <p:nvSpPr>
          <p:cNvPr id="23" name="Title 2">
            <a:extLst>
              <a:ext uri="{FF2B5EF4-FFF2-40B4-BE49-F238E27FC236}">
                <a16:creationId xmlns:a16="http://schemas.microsoft.com/office/drawing/2014/main" id="{02CDBDB4-8F4A-BA04-9A38-D64A8ADE8EF1}"/>
              </a:ext>
            </a:extLst>
          </p:cNvPr>
          <p:cNvSpPr>
            <a:spLocks noGrp="1"/>
          </p:cNvSpPr>
          <p:nvPr>
            <p:ph type="title"/>
          </p:nvPr>
        </p:nvSpPr>
        <p:spPr>
          <a:xfrm>
            <a:off x="530020" y="4993366"/>
            <a:ext cx="3165987" cy="1154162"/>
          </a:xfrm>
          <a:solidFill>
            <a:srgbClr val="9D9D9D">
              <a:alpha val="67059"/>
            </a:srgbClr>
          </a:solidFill>
        </p:spPr>
        <p:txBody>
          <a:bodyPr vert="horz" lIns="91440" tIns="0" rIns="91440" bIns="45720" rtlCol="0" anchor="b" anchorCtr="0">
            <a:spAutoFit/>
          </a:bodyPr>
          <a:lstStyle/>
          <a:p>
            <a:r>
              <a:rPr lang="en-US" sz="2400">
                <a:solidFill>
                  <a:srgbClr val="FFFFFF"/>
                </a:solidFill>
                <a:latin typeface="Arial"/>
              </a:rPr>
              <a:t>Key messages</a:t>
            </a:r>
            <a:br>
              <a:rPr lang="en-US" sz="2400">
                <a:solidFill>
                  <a:srgbClr val="FFFFFF"/>
                </a:solidFill>
                <a:latin typeface="Arial"/>
              </a:rPr>
            </a:br>
            <a:r>
              <a:rPr lang="en-US" sz="2400" b="0">
                <a:solidFill>
                  <a:srgbClr val="FFFFFF"/>
                </a:solidFill>
                <a:latin typeface="Arial"/>
              </a:rPr>
              <a:t>Protein Industry Overview</a:t>
            </a:r>
          </a:p>
        </p:txBody>
      </p:sp>
      <p:cxnSp>
        <p:nvCxnSpPr>
          <p:cNvPr id="6" name="Straight Connector 5">
            <a:extLst>
              <a:ext uri="{FF2B5EF4-FFF2-40B4-BE49-F238E27FC236}">
                <a16:creationId xmlns:a16="http://schemas.microsoft.com/office/drawing/2014/main" id="{A2904FB8-E30B-AA51-C2FC-817123E5E95F}"/>
              </a:ext>
            </a:extLst>
          </p:cNvPr>
          <p:cNvCxnSpPr/>
          <p:nvPr/>
        </p:nvCxnSpPr>
        <p:spPr bwMode="gray">
          <a:xfrm>
            <a:off x="4335667" y="392479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57092E7-BDA9-4631-2001-F5CBE84160DA}"/>
              </a:ext>
            </a:extLst>
          </p:cNvPr>
          <p:cNvSpPr txBox="1"/>
          <p:nvPr/>
        </p:nvSpPr>
        <p:spPr bwMode="gray">
          <a:xfrm>
            <a:off x="4338354" y="2197495"/>
            <a:ext cx="7657549" cy="1767150"/>
          </a:xfrm>
          <a:prstGeom prst="rect">
            <a:avLst/>
          </a:prstGeom>
          <a:noFill/>
        </p:spPr>
        <p:txBody>
          <a:bodyPr wrap="square" lIns="137160" tIns="137160" rIns="274320" bIns="137160" rtlCol="0" anchor="t">
            <a:spAutoFit/>
          </a:bodyPr>
          <a:lstStyle/>
          <a:p>
            <a:pPr>
              <a:spcAft>
                <a:spcPts val="500"/>
              </a:spcAft>
              <a:buClr>
                <a:schemeClr val="accent1"/>
              </a:buClr>
              <a:buSzPct val="100000"/>
            </a:pPr>
            <a:r>
              <a:rPr lang="en-US" sz="1400" b="1"/>
              <a:t>Animal-based protein consumption is increasing.</a:t>
            </a:r>
          </a:p>
          <a:p>
            <a:pPr marL="171450" indent="-171450">
              <a:spcAft>
                <a:spcPts val="500"/>
              </a:spcAft>
              <a:buClr>
                <a:schemeClr val="tx1"/>
              </a:buClr>
              <a:buSzPct val="100000"/>
              <a:buFont typeface="Apple Symbols" panose="02000000000000000000" pitchFamily="2" charset="-79"/>
              <a:buChar char="⎻"/>
            </a:pPr>
            <a:r>
              <a:rPr lang="en-US" sz="1200">
                <a:effectLst/>
              </a:rPr>
              <a:t>Agricultural emissions </a:t>
            </a:r>
            <a:r>
              <a:rPr lang="en-US" sz="1200" b="1">
                <a:effectLst/>
              </a:rPr>
              <a:t>are estimated to reach ~15 </a:t>
            </a:r>
            <a:r>
              <a:rPr lang="en-US" sz="1200" b="1" err="1"/>
              <a:t>GtCO</a:t>
            </a:r>
            <a:r>
              <a:rPr lang="en-US" sz="1200" b="1" err="1">
                <a:effectLst/>
              </a:rPr>
              <a:t>₂e</a:t>
            </a:r>
            <a:r>
              <a:rPr lang="en-US" sz="1200" b="1">
                <a:effectLst/>
              </a:rPr>
              <a:t> by 2050</a:t>
            </a:r>
            <a:r>
              <a:rPr lang="en-US" sz="1200" b="1"/>
              <a:t> </a:t>
            </a:r>
            <a:r>
              <a:rPr lang="en-US" sz="1200"/>
              <a:t>(</a:t>
            </a:r>
            <a:r>
              <a:rPr lang="en-US" sz="1200">
                <a:effectLst/>
              </a:rPr>
              <a:t>30% higher than 2021 levels), with </a:t>
            </a:r>
            <a:r>
              <a:rPr lang="en-US" sz="1200" b="1"/>
              <a:t>60% related to animal protein.</a:t>
            </a:r>
            <a:endParaRPr lang="en-US" sz="1200" b="1">
              <a:cs typeface="Arial"/>
            </a:endParaRPr>
          </a:p>
          <a:p>
            <a:pPr marL="171450" indent="-171450">
              <a:spcAft>
                <a:spcPts val="300"/>
              </a:spcAft>
              <a:buClr>
                <a:schemeClr val="tx1"/>
              </a:buClr>
              <a:buSzPct val="100000"/>
              <a:buFont typeface="Apple Symbols" panose="02000000000000000000" pitchFamily="2" charset="-79"/>
              <a:buChar char="⎻"/>
            </a:pPr>
            <a:r>
              <a:rPr lang="en-US" sz="1200">
                <a:effectLst/>
              </a:rPr>
              <a:t>Global protein consumption is dominated by vegetal </a:t>
            </a:r>
            <a:r>
              <a:rPr lang="en-US" sz="1200"/>
              <a:t>sources. H</a:t>
            </a:r>
            <a:r>
              <a:rPr lang="en-US" sz="1200">
                <a:effectLst/>
              </a:rPr>
              <a:t>owever, </a:t>
            </a:r>
            <a:r>
              <a:rPr lang="en-US" sz="1200" b="1">
                <a:effectLst/>
              </a:rPr>
              <a:t>animal protein consumption  has accelerated fast</a:t>
            </a:r>
            <a:r>
              <a:rPr lang="en-US" sz="1200">
                <a:effectLst/>
              </a:rPr>
              <a:t>, from 27 grams per capita per day in 2020 to 37 g</a:t>
            </a:r>
            <a:r>
              <a:rPr lang="en-US" sz="1200"/>
              <a:t>rams</a:t>
            </a:r>
            <a:r>
              <a:rPr lang="en-US" sz="1200">
                <a:effectLst/>
              </a:rPr>
              <a:t> in 2022.</a:t>
            </a:r>
            <a:endParaRPr lang="en-US" sz="1200">
              <a:effectLst/>
              <a:cs typeface="Arial"/>
            </a:endParaRPr>
          </a:p>
          <a:p>
            <a:pPr marL="171450" indent="-171450">
              <a:spcAft>
                <a:spcPts val="300"/>
              </a:spcAft>
              <a:buClr>
                <a:schemeClr val="tx1"/>
              </a:buClr>
              <a:buSzPct val="100000"/>
              <a:buFont typeface="Apple Symbols" panose="02000000000000000000" pitchFamily="2" charset="-79"/>
              <a:buChar char="⎻"/>
            </a:pPr>
            <a:r>
              <a:rPr lang="en-US" sz="1200" b="1">
                <a:effectLst/>
              </a:rPr>
              <a:t>Increasing income levels are </a:t>
            </a:r>
            <a:r>
              <a:rPr lang="en-US" sz="1200" b="1"/>
              <a:t>one of the main reasons</a:t>
            </a:r>
            <a:r>
              <a:rPr lang="en-US" sz="1200" b="1">
                <a:effectLst/>
              </a:rPr>
              <a:t> </a:t>
            </a:r>
            <a:r>
              <a:rPr lang="en-US" sz="1200">
                <a:effectLst/>
              </a:rPr>
              <a:t>for </a:t>
            </a:r>
            <a:r>
              <a:rPr lang="en-US" sz="1200"/>
              <a:t>increasing</a:t>
            </a:r>
            <a:r>
              <a:rPr lang="en-US" sz="1200">
                <a:effectLst/>
              </a:rPr>
              <a:t> meat consumption, especially in Asia, where </a:t>
            </a:r>
            <a:r>
              <a:rPr lang="en-US" sz="1200" b="1">
                <a:effectLst/>
              </a:rPr>
              <a:t>animal protein intake rose by ~300% </a:t>
            </a:r>
            <a:r>
              <a:rPr lang="en-US" sz="1200">
                <a:effectLst/>
              </a:rPr>
              <a:t>over the past </a:t>
            </a:r>
            <a:r>
              <a:rPr lang="en-US" sz="1200"/>
              <a:t>five</a:t>
            </a:r>
            <a:r>
              <a:rPr lang="en-US" sz="1200">
                <a:effectLst/>
              </a:rPr>
              <a:t> decades.</a:t>
            </a:r>
            <a:endParaRPr lang="en-US" sz="1200" b="1">
              <a:effectLst/>
            </a:endParaRPr>
          </a:p>
        </p:txBody>
      </p:sp>
      <p:sp>
        <p:nvSpPr>
          <p:cNvPr id="12" name="TextBox 11">
            <a:extLst>
              <a:ext uri="{FF2B5EF4-FFF2-40B4-BE49-F238E27FC236}">
                <a16:creationId xmlns:a16="http://schemas.microsoft.com/office/drawing/2014/main" id="{3EA44AC1-36FA-44CA-33A0-5686E66223E2}"/>
              </a:ext>
            </a:extLst>
          </p:cNvPr>
          <p:cNvSpPr txBox="1"/>
          <p:nvPr/>
        </p:nvSpPr>
        <p:spPr bwMode="gray">
          <a:xfrm>
            <a:off x="4335667" y="3839278"/>
            <a:ext cx="7856333" cy="1531188"/>
          </a:xfrm>
          <a:prstGeom prst="rect">
            <a:avLst/>
          </a:prstGeom>
          <a:noFill/>
        </p:spPr>
        <p:txBody>
          <a:bodyPr wrap="square" lIns="137160" tIns="137160" rIns="274320" bIns="137160" rtlCol="0" anchor="t">
            <a:spAutoFit/>
          </a:bodyPr>
          <a:lstStyle/>
          <a:p>
            <a:pPr>
              <a:spcBef>
                <a:spcPts val="300"/>
              </a:spcBef>
            </a:pPr>
            <a:r>
              <a:rPr lang="en-US" sz="1400" b="1" dirty="0">
                <a:effectLst/>
                <a:latin typeface="Arial"/>
                <a:cs typeface="Arial"/>
              </a:rPr>
              <a:t>Methane is inevitable in the animal industry and </a:t>
            </a:r>
            <a:r>
              <a:rPr lang="en-US" sz="1400" b="1" dirty="0">
                <a:latin typeface="Arial"/>
                <a:cs typeface="Arial"/>
              </a:rPr>
              <a:t>difficult</a:t>
            </a:r>
            <a:r>
              <a:rPr lang="en-US" sz="1400" b="1" dirty="0">
                <a:effectLst/>
                <a:latin typeface="Arial"/>
                <a:cs typeface="Arial"/>
              </a:rPr>
              <a:t> </a:t>
            </a:r>
            <a:r>
              <a:rPr lang="en-US" sz="1400" b="1" dirty="0">
                <a:latin typeface="Arial"/>
                <a:cs typeface="Arial"/>
              </a:rPr>
              <a:t>to offset.</a:t>
            </a:r>
            <a:endParaRPr lang="en-US" sz="1400" b="1" dirty="0">
              <a:latin typeface="Arial" panose="020B0604020202020204" pitchFamily="34" charset="0"/>
              <a:cs typeface="Arial" panose="020B0604020202020204" pitchFamily="34" charset="0"/>
            </a:endParaRPr>
          </a:p>
          <a:p>
            <a:pPr marL="171450" indent="-171450">
              <a:spcBef>
                <a:spcPts val="300"/>
              </a:spcBef>
              <a:buFont typeface="Apple Symbols" panose="02000000000000000000" pitchFamily="2" charset="-79"/>
              <a:buChar char="⎻"/>
            </a:pPr>
            <a:r>
              <a:rPr lang="en-US" sz="1200" b="1" dirty="0">
                <a:latin typeface="Arial"/>
                <a:cs typeface="Arial"/>
              </a:rPr>
              <a:t>Agriculture</a:t>
            </a:r>
            <a:r>
              <a:rPr lang="en-US" sz="1200" b="1" dirty="0">
                <a:effectLst/>
                <a:latin typeface="Arial"/>
                <a:cs typeface="Arial"/>
              </a:rPr>
              <a:t> is the </a:t>
            </a:r>
            <a:r>
              <a:rPr lang="en-US" sz="1200" b="1" dirty="0">
                <a:latin typeface="Arial"/>
                <a:cs typeface="Arial"/>
              </a:rPr>
              <a:t>largest source of methane</a:t>
            </a:r>
            <a:r>
              <a:rPr lang="en-US" sz="1200" b="1" dirty="0">
                <a:effectLst/>
                <a:latin typeface="Arial"/>
                <a:cs typeface="Arial"/>
              </a:rPr>
              <a:t> emitter globally</a:t>
            </a:r>
            <a:r>
              <a:rPr lang="en-US" sz="1200" b="1" dirty="0">
                <a:latin typeface="Arial"/>
                <a:cs typeface="Arial"/>
              </a:rPr>
              <a:t> (~40%)</a:t>
            </a:r>
            <a:r>
              <a:rPr lang="en-US" sz="1200" dirty="0">
                <a:latin typeface="Arial"/>
                <a:cs typeface="Arial"/>
              </a:rPr>
              <a:t>,</a:t>
            </a:r>
            <a:r>
              <a:rPr lang="en-US" sz="1200" dirty="0">
                <a:effectLst/>
                <a:latin typeface="Arial"/>
                <a:cs typeface="Arial"/>
              </a:rPr>
              <a:t> ahead of oil and gas</a:t>
            </a:r>
            <a:r>
              <a:rPr lang="en-US" sz="1200" dirty="0">
                <a:latin typeface="Arial"/>
                <a:cs typeface="Arial"/>
              </a:rPr>
              <a:t> (~35%). Livestock accounts for most of the methane from (~32% of the total).</a:t>
            </a:r>
            <a:endParaRPr lang="en-US" sz="1200" dirty="0">
              <a:effectLst/>
              <a:latin typeface="Arial"/>
              <a:cs typeface="Arial"/>
            </a:endParaRPr>
          </a:p>
          <a:p>
            <a:pPr marL="171450" indent="-171450">
              <a:spcBef>
                <a:spcPts val="300"/>
              </a:spcBef>
              <a:buFont typeface="Apple Symbols" panose="02000000000000000000" pitchFamily="2" charset="-79"/>
              <a:buChar char="⎻"/>
            </a:pPr>
            <a:r>
              <a:rPr lang="en-US" sz="1200" b="1" dirty="0">
                <a:effectLst/>
                <a:latin typeface="Arial"/>
                <a:cs typeface="Arial"/>
              </a:rPr>
              <a:t>CH</a:t>
            </a:r>
            <a:r>
              <a:rPr lang="en-US" sz="1200" b="1" baseline="-25000" dirty="0">
                <a:effectLst/>
                <a:latin typeface="Arial"/>
                <a:cs typeface="Arial"/>
              </a:rPr>
              <a:t>4</a:t>
            </a:r>
            <a:r>
              <a:rPr lang="en-US" sz="1200" dirty="0">
                <a:effectLst/>
                <a:latin typeface="Arial"/>
                <a:cs typeface="Arial"/>
              </a:rPr>
              <a:t> is especially concerning in the </a:t>
            </a:r>
            <a:r>
              <a:rPr lang="en-US" sz="1200" b="1" dirty="0">
                <a:effectLst/>
                <a:latin typeface="Arial"/>
                <a:cs typeface="Arial"/>
              </a:rPr>
              <a:t>short term</a:t>
            </a:r>
            <a:r>
              <a:rPr lang="en-US" sz="1200" dirty="0">
                <a:effectLst/>
                <a:latin typeface="Arial"/>
                <a:cs typeface="Arial"/>
              </a:rPr>
              <a:t>, as it is </a:t>
            </a:r>
            <a:r>
              <a:rPr lang="en-US" sz="1200" b="1" dirty="0">
                <a:effectLst/>
                <a:latin typeface="Arial"/>
                <a:cs typeface="Arial"/>
              </a:rPr>
              <a:t>84 times more powerful than CO</a:t>
            </a:r>
            <a:r>
              <a:rPr lang="en-US" sz="1200" b="1" baseline="-25000" dirty="0">
                <a:effectLst/>
                <a:latin typeface="Arial"/>
                <a:cs typeface="Arial"/>
              </a:rPr>
              <a:t>2</a:t>
            </a:r>
            <a:r>
              <a:rPr lang="en-US" sz="1200" b="1" dirty="0">
                <a:effectLst/>
                <a:latin typeface="Arial"/>
                <a:cs typeface="Arial"/>
              </a:rPr>
              <a:t> </a:t>
            </a:r>
            <a:r>
              <a:rPr lang="en-US" sz="1200" dirty="0">
                <a:effectLst/>
                <a:latin typeface="Arial"/>
                <a:cs typeface="Arial"/>
              </a:rPr>
              <a:t>on a 20-year timescale, and </a:t>
            </a:r>
            <a:r>
              <a:rPr lang="en-US" sz="1200" b="1" dirty="0">
                <a:latin typeface="Arial"/>
                <a:cs typeface="Arial"/>
              </a:rPr>
              <a:t>global</a:t>
            </a:r>
            <a:r>
              <a:rPr lang="en-US" sz="1200" b="1" dirty="0">
                <a:effectLst/>
                <a:latin typeface="Arial"/>
                <a:cs typeface="Arial"/>
              </a:rPr>
              <a:t> methane emissions increased more rapidly than CO</a:t>
            </a:r>
            <a:r>
              <a:rPr lang="en-US" sz="1200" b="1" baseline="-25000" dirty="0">
                <a:effectLst/>
                <a:latin typeface="Arial"/>
                <a:cs typeface="Arial"/>
              </a:rPr>
              <a:t>2 </a:t>
            </a:r>
            <a:r>
              <a:rPr lang="en-US" sz="1200" dirty="0">
                <a:latin typeface="Arial"/>
                <a:cs typeface="Arial"/>
              </a:rPr>
              <a:t>in the past century.</a:t>
            </a:r>
          </a:p>
          <a:p>
            <a:pPr marL="171450" indent="-171450">
              <a:spcBef>
                <a:spcPts val="300"/>
              </a:spcBef>
              <a:buFont typeface="Apple Symbols" panose="02000000000000000000" pitchFamily="2" charset="-79"/>
              <a:buChar char="⎻"/>
            </a:pPr>
            <a:r>
              <a:rPr lang="en-US" sz="1200" dirty="0">
                <a:latin typeface="Arial"/>
                <a:cs typeface="Arial"/>
              </a:rPr>
              <a:t>Cutting methane emissions to slow down global warming is one of the main intentions of this research.</a:t>
            </a:r>
            <a:endParaRPr lang="en-US" sz="1200" dirty="0">
              <a:effectLst/>
              <a:latin typeface="Arial"/>
              <a:cs typeface="Arial"/>
            </a:endParaRPr>
          </a:p>
        </p:txBody>
      </p:sp>
      <p:cxnSp>
        <p:nvCxnSpPr>
          <p:cNvPr id="15" name="Straight Connector 14">
            <a:extLst>
              <a:ext uri="{FF2B5EF4-FFF2-40B4-BE49-F238E27FC236}">
                <a16:creationId xmlns:a16="http://schemas.microsoft.com/office/drawing/2014/main" id="{9ACAD731-5565-EFB9-1FD6-AE523CDDF8EC}"/>
              </a:ext>
            </a:extLst>
          </p:cNvPr>
          <p:cNvCxnSpPr/>
          <p:nvPr/>
        </p:nvCxnSpPr>
        <p:spPr bwMode="gray">
          <a:xfrm>
            <a:off x="4335667" y="545733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867202-0DEF-3D07-6167-1D39F81D126D}"/>
              </a:ext>
            </a:extLst>
          </p:cNvPr>
          <p:cNvSpPr txBox="1"/>
          <p:nvPr/>
        </p:nvSpPr>
        <p:spPr bwMode="gray">
          <a:xfrm>
            <a:off x="4335667" y="5370466"/>
            <a:ext cx="7526132" cy="1123384"/>
          </a:xfrm>
          <a:prstGeom prst="rect">
            <a:avLst/>
          </a:prstGeom>
          <a:noFill/>
        </p:spPr>
        <p:txBody>
          <a:bodyPr wrap="square" lIns="137160" tIns="137160" rIns="274320" bIns="137160" rtlCol="0" anchor="t">
            <a:spAutoFit/>
          </a:bodyPr>
          <a:lstStyle/>
          <a:p>
            <a:pPr>
              <a:spcAft>
                <a:spcPts val="300"/>
              </a:spcAft>
            </a:pPr>
            <a:r>
              <a:rPr lang="en-US" sz="1400" b="1">
                <a:latin typeface="Arial"/>
                <a:cs typeface="Arial"/>
              </a:rPr>
              <a:t>The current deforestation trend is not sustainable in the long term.</a:t>
            </a:r>
          </a:p>
          <a:p>
            <a:pPr marL="171450" indent="-171450">
              <a:spcAft>
                <a:spcPts val="300"/>
              </a:spcAft>
              <a:buFont typeface="Apple Symbols" panose="02000000000000000000" pitchFamily="2" charset="-79"/>
              <a:buChar char="⎻"/>
            </a:pPr>
            <a:r>
              <a:rPr lang="en-US" sz="1200">
                <a:effectLst/>
                <a:latin typeface="Arial"/>
                <a:cs typeface="Arial"/>
              </a:rPr>
              <a:t>Animal proteins drive </a:t>
            </a:r>
            <a:r>
              <a:rPr lang="en-US" sz="1200" b="1">
                <a:effectLst/>
                <a:latin typeface="Arial"/>
                <a:cs typeface="Arial"/>
              </a:rPr>
              <a:t>half of the global deforestation</a:t>
            </a:r>
            <a:r>
              <a:rPr lang="en-US" sz="1200">
                <a:effectLst/>
                <a:latin typeface="Arial"/>
                <a:cs typeface="Arial"/>
              </a:rPr>
              <a:t>, mainly through </a:t>
            </a:r>
            <a:r>
              <a:rPr lang="en-US" sz="1200" b="1">
                <a:effectLst/>
                <a:latin typeface="Arial"/>
                <a:cs typeface="Arial"/>
              </a:rPr>
              <a:t>feed (</a:t>
            </a:r>
            <a:r>
              <a:rPr lang="en-US" sz="1200" b="1">
                <a:effectLst/>
              </a:rPr>
              <a:t>~</a:t>
            </a:r>
            <a:r>
              <a:rPr lang="en-US" sz="1200" b="1">
                <a:latin typeface="Arial"/>
                <a:cs typeface="Arial"/>
              </a:rPr>
              <a:t>80</a:t>
            </a:r>
            <a:r>
              <a:rPr lang="en-US" sz="1200" b="1">
                <a:effectLst/>
                <a:latin typeface="Arial"/>
                <a:cs typeface="Arial"/>
              </a:rPr>
              <a:t>% </a:t>
            </a:r>
            <a:r>
              <a:rPr lang="en-US" sz="1200">
                <a:effectLst/>
                <a:latin typeface="Arial"/>
                <a:cs typeface="Arial"/>
              </a:rPr>
              <a:t>of global soy production is used for animal feed) and </a:t>
            </a:r>
            <a:r>
              <a:rPr lang="en-US" sz="1200">
                <a:latin typeface="Arial"/>
                <a:cs typeface="Arial"/>
              </a:rPr>
              <a:t>forest clearing for cattle pastures.</a:t>
            </a:r>
          </a:p>
          <a:p>
            <a:pPr marL="171450" indent="-171450">
              <a:spcAft>
                <a:spcPts val="300"/>
              </a:spcAft>
              <a:buFont typeface="Apple Symbols" panose="02000000000000000000" pitchFamily="2" charset="-79"/>
              <a:buChar char="⎻"/>
            </a:pPr>
            <a:r>
              <a:rPr lang="en-US" sz="1200" b="1">
                <a:latin typeface="Arial"/>
                <a:cs typeface="Arial"/>
              </a:rPr>
              <a:t>Some 40% of global habitable land is used to meet animal protein demand.</a:t>
            </a:r>
            <a:endParaRPr lang="en-US" sz="1200">
              <a:cs typeface="Arial"/>
            </a:endParaRPr>
          </a:p>
        </p:txBody>
      </p:sp>
      <p:cxnSp>
        <p:nvCxnSpPr>
          <p:cNvPr id="8" name="Straight Connector 7">
            <a:extLst>
              <a:ext uri="{FF2B5EF4-FFF2-40B4-BE49-F238E27FC236}">
                <a16:creationId xmlns:a16="http://schemas.microsoft.com/office/drawing/2014/main" id="{931A8694-8B3E-9CA4-0F68-893396FB50B2}"/>
              </a:ext>
            </a:extLst>
          </p:cNvPr>
          <p:cNvCxnSpPr/>
          <p:nvPr/>
        </p:nvCxnSpPr>
        <p:spPr bwMode="gray">
          <a:xfrm>
            <a:off x="4335667" y="226083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9F72366-4649-EDD4-DDCA-F1726C572D98}"/>
              </a:ext>
            </a:extLst>
          </p:cNvPr>
          <p:cNvSpPr txBox="1"/>
          <p:nvPr/>
        </p:nvSpPr>
        <p:spPr bwMode="gray">
          <a:xfrm>
            <a:off x="4338354" y="554887"/>
            <a:ext cx="7657549" cy="1792798"/>
          </a:xfrm>
          <a:prstGeom prst="rect">
            <a:avLst/>
          </a:prstGeom>
          <a:noFill/>
        </p:spPr>
        <p:txBody>
          <a:bodyPr wrap="square" lIns="137160" tIns="137160" rIns="274320" bIns="137160" rtlCol="0" anchor="t">
            <a:spAutoFit/>
          </a:bodyPr>
          <a:lstStyle/>
          <a:p>
            <a:pPr>
              <a:spcAft>
                <a:spcPts val="500"/>
              </a:spcAft>
              <a:buClr>
                <a:schemeClr val="accent1"/>
              </a:buClr>
              <a:buSzPct val="100000"/>
            </a:pPr>
            <a:r>
              <a:rPr lang="en-US" sz="1400" b="1"/>
              <a:t>Global food systems account for approximately 20% of global </a:t>
            </a:r>
            <a:r>
              <a:rPr lang="en-US" sz="1400" b="1">
                <a:ea typeface="+mn-lt"/>
                <a:cs typeface="+mn-lt"/>
              </a:rPr>
              <a:t>CO</a:t>
            </a:r>
            <a:r>
              <a:rPr lang="en-US" sz="1400" b="1" baseline="-25000">
                <a:ea typeface="+mn-lt"/>
                <a:cs typeface="+mn-lt"/>
              </a:rPr>
              <a:t>2</a:t>
            </a:r>
            <a:r>
              <a:rPr lang="en-US" sz="1400" b="1"/>
              <a:t>e emissions. </a:t>
            </a:r>
          </a:p>
          <a:p>
            <a:pPr marL="171450" indent="-171450">
              <a:spcAft>
                <a:spcPts val="500"/>
              </a:spcAft>
              <a:buClr>
                <a:schemeClr val="tx1"/>
              </a:buClr>
              <a:buSzPct val="100000"/>
              <a:buFont typeface="Apple Symbols" panose="02000000000000000000" pitchFamily="2" charset="-79"/>
              <a:buChar char="⎻"/>
            </a:pPr>
            <a:r>
              <a:rPr lang="en-US" sz="1200"/>
              <a:t>The United Nations estimates that by 2050, </a:t>
            </a:r>
            <a:r>
              <a:rPr lang="en-US" sz="1200" b="1"/>
              <a:t>food production will increase 70% to sustain a global population</a:t>
            </a:r>
            <a:r>
              <a:rPr lang="en-US" sz="1200"/>
              <a:t> of 9.1 billion.</a:t>
            </a:r>
          </a:p>
          <a:p>
            <a:pPr marL="171450" indent="-171450">
              <a:spcAft>
                <a:spcPts val="500"/>
              </a:spcAft>
              <a:buClr>
                <a:schemeClr val="tx1"/>
              </a:buClr>
              <a:buSzPct val="100000"/>
              <a:buFont typeface="Apple Symbols" panose="02000000000000000000" pitchFamily="2" charset="-79"/>
              <a:buChar char="⎻"/>
            </a:pPr>
            <a:r>
              <a:rPr lang="en-US" sz="1200">
                <a:cs typeface="Arial"/>
              </a:rPr>
              <a:t>Approximately </a:t>
            </a:r>
            <a:r>
              <a:rPr lang="en-US" sz="1200" b="1">
                <a:cs typeface="Arial"/>
              </a:rPr>
              <a:t>60-70% of agricultural emissions can be attributed to livestock </a:t>
            </a:r>
            <a:r>
              <a:rPr lang="en-US" sz="1200">
                <a:cs typeface="Arial"/>
              </a:rPr>
              <a:t>production.</a:t>
            </a:r>
          </a:p>
          <a:p>
            <a:pPr marL="171450" indent="-171450">
              <a:spcAft>
                <a:spcPts val="500"/>
              </a:spcAft>
              <a:buClr>
                <a:schemeClr val="tx1"/>
              </a:buClr>
              <a:buSzPct val="100000"/>
              <a:buFont typeface="Apple Symbols" panose="02000000000000000000" pitchFamily="2" charset="-79"/>
              <a:buChar char="⎻"/>
            </a:pPr>
            <a:r>
              <a:rPr lang="en-US" sz="1200"/>
              <a:t>Production of animal-based proteins comes with other environmental problems, including </a:t>
            </a:r>
            <a:r>
              <a:rPr lang="en-US" sz="1200" b="1"/>
              <a:t>significant methane emissions, which accounts for 80% of agricultural land emissions</a:t>
            </a:r>
            <a:r>
              <a:rPr lang="en-US" sz="1200"/>
              <a:t> and drives </a:t>
            </a:r>
            <a:r>
              <a:rPr lang="en-US" sz="1200" b="1"/>
              <a:t>half of the global tropical deforestation </a:t>
            </a:r>
            <a:r>
              <a:rPr lang="en-US" sz="1200"/>
              <a:t>emitting </a:t>
            </a:r>
            <a:r>
              <a:rPr lang="en-US" sz="1200">
                <a:ea typeface="+mn-lt"/>
                <a:cs typeface="+mn-lt"/>
              </a:rPr>
              <a:t>CO</a:t>
            </a:r>
            <a:r>
              <a:rPr lang="en-US" sz="1200" baseline="-25000">
                <a:ea typeface="+mn-lt"/>
                <a:cs typeface="+mn-lt"/>
              </a:rPr>
              <a:t>2</a:t>
            </a:r>
            <a:r>
              <a:rPr lang="en-US" sz="1200" b="1"/>
              <a:t>.</a:t>
            </a:r>
            <a:endParaRPr lang="en-US" sz="1200" b="1">
              <a:cs typeface="Arial"/>
            </a:endParaRPr>
          </a:p>
        </p:txBody>
      </p:sp>
      <p:sp>
        <p:nvSpPr>
          <p:cNvPr id="13" name="btfpNotesBox111697">
            <a:extLst>
              <a:ext uri="{FF2B5EF4-FFF2-40B4-BE49-F238E27FC236}">
                <a16:creationId xmlns:a16="http://schemas.microsoft.com/office/drawing/2014/main" id="{A11CD7D3-2B94-B86A-87BC-05BF61389A86}"/>
              </a:ext>
            </a:extLst>
          </p:cNvPr>
          <p:cNvSpPr txBox="1"/>
          <p:nvPr>
            <p:custDataLst>
              <p:tags r:id="rId3"/>
            </p:custDataLst>
          </p:nvPr>
        </p:nvSpPr>
        <p:spPr bwMode="gray">
          <a:xfrm>
            <a:off x="329184" y="6542199"/>
            <a:ext cx="9183670" cy="246221"/>
          </a:xfrm>
          <a:prstGeom prst="rect">
            <a:avLst/>
          </a:prstGeom>
          <a:noFill/>
        </p:spPr>
        <p:txBody>
          <a:bodyPr vert="horz" wrap="square" lIns="0" tIns="0" rIns="0" bIns="0" rtlCol="0" anchor="b">
            <a:spAutoFit/>
          </a:bodyPr>
          <a:lstStyle/>
          <a:p>
            <a:endParaRPr lang="en-US" sz="800">
              <a:latin typeface="Arial"/>
              <a:cs typeface="Arial"/>
            </a:endParaRPr>
          </a:p>
          <a:p>
            <a:r>
              <a:rPr lang="en-US" sz="800"/>
              <a:t>Credit: </a:t>
            </a:r>
            <a:r>
              <a:rPr lang="en-US" sz="800">
                <a:latin typeface="Arial"/>
                <a:cs typeface="Arial"/>
              </a:rPr>
              <a:t>Nadine </a:t>
            </a:r>
            <a:r>
              <a:rPr lang="en-US" sz="800" err="1">
                <a:latin typeface="Arial"/>
                <a:cs typeface="Arial"/>
              </a:rPr>
              <a:t>Palmowski</a:t>
            </a:r>
            <a:r>
              <a:rPr lang="en-US" sz="800">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cs typeface="Arial"/>
              </a:rPr>
              <a:t>, </a:t>
            </a:r>
            <a:r>
              <a:rPr lang="en-US" sz="800">
                <a:latin typeface="Arial" panose="020B0604020202020204" pitchFamily="34" charset="0"/>
                <a:cs typeface="Arial" panose="020B0604020202020204" pitchFamily="34" charset="0"/>
              </a:rPr>
              <a:t>and </a:t>
            </a:r>
            <a:r>
              <a:rPr lang="en-US" sz="800" b="0" i="0" u="none" strike="noStrike">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Gernot Wagner</a:t>
            </a:r>
            <a:r>
              <a:rPr lang="en-US" sz="800" b="0" i="0">
                <a:effectLst/>
                <a:latin typeface="Arial" panose="020B0604020202020204" pitchFamily="34" charset="0"/>
                <a:cs typeface="Arial" panose="020B0604020202020204" pitchFamily="34" charset="0"/>
              </a:rPr>
              <a:t>. </a:t>
            </a:r>
            <a:r>
              <a:rPr lang="en-US" sz="800" b="0" i="0" u="none" strike="noStrike">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Share with attribution</a:t>
            </a:r>
            <a:r>
              <a:rPr lang="en-US" sz="800" b="0" i="0">
                <a:effectLst/>
                <a:latin typeface="Arial" panose="020B0604020202020204" pitchFamily="34" charset="0"/>
                <a:cs typeface="Arial" panose="020B0604020202020204" pitchFamily="34" charset="0"/>
              </a:rPr>
              <a:t>: </a:t>
            </a:r>
            <a:r>
              <a:rPr lang="en-US" sz="800" b="0" i="0" err="1">
                <a:effectLst/>
                <a:latin typeface="Arial" panose="020B0604020202020204" pitchFamily="34" charset="0"/>
                <a:cs typeface="Arial" panose="020B0604020202020204" pitchFamily="34" charset="0"/>
              </a:rPr>
              <a:t>Sayn</a:t>
            </a:r>
            <a:r>
              <a:rPr lang="en-US" sz="800" b="0" i="0">
                <a:effectLst/>
                <a:latin typeface="Arial" panose="020B0604020202020204" pitchFamily="34" charset="0"/>
                <a:cs typeface="Arial" panose="020B0604020202020204" pitchFamily="34" charset="0"/>
              </a:rPr>
              <a:t>-Wittgenstein </a:t>
            </a:r>
            <a:r>
              <a:rPr lang="en-US" sz="800" b="0" i="1">
                <a:effectLst/>
                <a:latin typeface="Arial" panose="020B0604020202020204" pitchFamily="34" charset="0"/>
                <a:cs typeface="Arial" panose="020B0604020202020204" pitchFamily="34" charset="0"/>
              </a:rPr>
              <a:t>et al., </a:t>
            </a:r>
            <a:r>
              <a:rPr lang="en-US" sz="800" b="0" i="0">
                <a:effectLst/>
                <a:latin typeface="Arial" panose="020B0604020202020204" pitchFamily="34" charset="0"/>
                <a:cs typeface="Arial" panose="020B0604020202020204" pitchFamily="34" charset="0"/>
              </a:rPr>
              <a:t>"</a:t>
            </a:r>
            <a:r>
              <a:rPr lang="en-US" sz="800" b="0" i="0">
                <a:effectLst/>
                <a:latin typeface="Arial" panose="020B0604020202020204" pitchFamily="34" charset="0"/>
                <a:cs typeface="Arial" panose="020B0604020202020204" pitchFamily="34" charset="0"/>
                <a:hlinkClick r:id="rId11"/>
              </a:rPr>
              <a:t>Reconsidering Proteins</a:t>
            </a:r>
            <a:r>
              <a:rPr lang="en-US" sz="800" b="0" i="0">
                <a:effectLst/>
                <a:latin typeface="Arial" panose="020B0604020202020204" pitchFamily="34" charset="0"/>
                <a:cs typeface="Arial" panose="020B0604020202020204" pitchFamily="34" charset="0"/>
              </a:rPr>
              <a:t>" (6 October 2025).</a:t>
            </a:r>
            <a:endParaRPr lang="en-US" sz="8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66265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F0EC6-DC69-B9C5-175B-FC96B6CCCEFD}"/>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DF2C94E-ED55-1EA5-2381-6B45C30AD410}"/>
              </a:ext>
            </a:extLst>
          </p:cNvPr>
          <p:cNvGraphicFramePr>
            <a:graphicFrameLocks/>
          </p:cNvGraphicFramePr>
          <p:nvPr>
            <p:custDataLst>
              <p:tags r:id="rId2"/>
            </p:custDataLst>
            <p:extLst>
              <p:ext uri="{D42A27DB-BD31-4B8C-83A1-F6EECF244321}">
                <p14:modId xmlns:p14="http://schemas.microsoft.com/office/powerpoint/2010/main" val="1987530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592" imgH="591" progId="TCLayout.ActiveDocument.1">
                  <p:embed/>
                </p:oleObj>
              </mc:Choice>
              <mc:Fallback>
                <p:oleObj name="think-cell Slide" r:id="rId17" imgW="592" imgH="591" progId="TCLayout.ActiveDocument.1">
                  <p:embed/>
                  <p:pic>
                    <p:nvPicPr>
                      <p:cNvPr id="5" name="think-cell data - do not delete" hidden="1">
                        <a:extLst>
                          <a:ext uri="{FF2B5EF4-FFF2-40B4-BE49-F238E27FC236}">
                            <a16:creationId xmlns:a16="http://schemas.microsoft.com/office/drawing/2014/main" id="{9DF2C94E-ED55-1EA5-2381-6B45C30AD41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08670CA1-4B0B-383E-C3C8-471208E31A71}"/>
              </a:ext>
            </a:extLst>
          </p:cNvPr>
          <p:cNvSpPr>
            <a:spLocks noGrp="1"/>
          </p:cNvSpPr>
          <p:nvPr>
            <p:ph type="title"/>
          </p:nvPr>
        </p:nvSpPr>
        <p:spPr>
          <a:xfrm>
            <a:off x="360082" y="528149"/>
            <a:ext cx="11501718" cy="785670"/>
          </a:xfrm>
        </p:spPr>
        <p:txBody>
          <a:bodyPr vert="horz" rIns="91440">
            <a:noAutofit/>
          </a:bodyPr>
          <a:lstStyle/>
          <a:p>
            <a:r>
              <a:rPr lang="en-US" dirty="0">
                <a:latin typeface="+mn-lt"/>
                <a:cs typeface="Arial"/>
              </a:rPr>
              <a:t>The greatest opportunity for enteric CH4 intensity reduction is the Global South, with values often above the 1.84 kg global average</a:t>
            </a:r>
            <a:endParaRPr lang="en-US" dirty="0">
              <a:latin typeface="+mn-lt"/>
            </a:endParaRPr>
          </a:p>
        </p:txBody>
      </p:sp>
      <p:sp>
        <p:nvSpPr>
          <p:cNvPr id="88" name="Content Placeholder 3">
            <a:extLst>
              <a:ext uri="{FF2B5EF4-FFF2-40B4-BE49-F238E27FC236}">
                <a16:creationId xmlns:a16="http://schemas.microsoft.com/office/drawing/2014/main" id="{6CEAC42E-9A54-9DBB-45AD-14F15B670378}"/>
              </a:ext>
            </a:extLst>
          </p:cNvPr>
          <p:cNvSpPr txBox="1">
            <a:spLocks/>
          </p:cNvSpPr>
          <p:nvPr/>
        </p:nvSpPr>
        <p:spPr>
          <a:xfrm>
            <a:off x="329184" y="1554480"/>
            <a:ext cx="8979408" cy="274320"/>
          </a:xfrm>
          <a:prstGeom prst="rect">
            <a:avLst/>
          </a:prstGeom>
        </p:spPr>
        <p:txBody>
          <a:bodyPr vert="horz" lIns="36576" tIns="36576" rIns="36576" bIns="36576"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cs typeface="Arial"/>
              </a:rPr>
              <a:t>Despite the volume of enteric CH4 emitted, the top-five emitters have relatively efficient intensities</a:t>
            </a:r>
            <a:endParaRPr lang="en-US" sz="1400" dirty="0"/>
          </a:p>
        </p:txBody>
      </p:sp>
      <p:cxnSp>
        <p:nvCxnSpPr>
          <p:cNvPr id="89" name="btfpColumnHeaderBoxLine984923">
            <a:extLst>
              <a:ext uri="{FF2B5EF4-FFF2-40B4-BE49-F238E27FC236}">
                <a16:creationId xmlns:a16="http://schemas.microsoft.com/office/drawing/2014/main" id="{FE82CC27-C6D2-8093-36D9-7E23FFCA85CF}"/>
              </a:ext>
            </a:extLst>
          </p:cNvPr>
          <p:cNvCxnSpPr>
            <a:cxnSpLocks/>
          </p:cNvCxnSpPr>
          <p:nvPr/>
        </p:nvCxnSpPr>
        <p:spPr bwMode="gray">
          <a:xfrm flipV="1">
            <a:off x="323333" y="1829068"/>
            <a:ext cx="8503920" cy="0"/>
          </a:xfrm>
          <a:prstGeom prst="line">
            <a:avLst/>
          </a:prstGeom>
          <a:ln w="127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 name="Footer Placeholder 3">
            <a:extLst>
              <a:ext uri="{FF2B5EF4-FFF2-40B4-BE49-F238E27FC236}">
                <a16:creationId xmlns:a16="http://schemas.microsoft.com/office/drawing/2014/main" id="{37088D3B-A9D9-6269-4277-42DD45FE0DD5}"/>
              </a:ext>
            </a:extLst>
          </p:cNvPr>
          <p:cNvSpPr txBox="1">
            <a:spLocks/>
          </p:cNvSpPr>
          <p:nvPr/>
        </p:nvSpPr>
        <p:spPr>
          <a:xfrm>
            <a:off x="330200" y="6132893"/>
            <a:ext cx="8874760" cy="284261"/>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rPr>
              <a:t>Note: For enteric CH4 intensities, CKI has calculated the ruminant livestock output using FAO data on kg of meat from ruminant animals (buffalo, camels, camelids, cattle, goats, sheep). Dairy products have not been included in these calculations to avoid double-counting derivative products (ex. cheese derived from milk).</a:t>
            </a:r>
          </a:p>
          <a:p>
            <a:r>
              <a:rPr lang="en-US" dirty="0">
                <a:solidFill>
                  <a:srgbClr val="000000"/>
                </a:solidFill>
              </a:rPr>
              <a:t>Sources: CSIS, </a:t>
            </a:r>
            <a:r>
              <a:rPr lang="en-US" dirty="0">
                <a:solidFill>
                  <a:srgbClr val="000000"/>
                </a:solidFill>
                <a:hlinkClick r:id="rId19"/>
              </a:rPr>
              <a:t>Methane Reduction in Livestock: Confronting the North-South Gap </a:t>
            </a:r>
            <a:r>
              <a:rPr lang="en-US" dirty="0">
                <a:solidFill>
                  <a:srgbClr val="000000"/>
                </a:solidFill>
              </a:rPr>
              <a:t>(2025); FAO, </a:t>
            </a:r>
            <a:r>
              <a:rPr lang="en-US" dirty="0">
                <a:solidFill>
                  <a:srgbClr val="000000"/>
                </a:solidFill>
                <a:hlinkClick r:id="rId20"/>
              </a:rPr>
              <a:t>Emissions Totals </a:t>
            </a:r>
            <a:r>
              <a:rPr lang="en-US" dirty="0">
                <a:solidFill>
                  <a:srgbClr val="000000"/>
                </a:solidFill>
              </a:rPr>
              <a:t>(2023); FAO, </a:t>
            </a:r>
            <a:r>
              <a:rPr lang="en-US" dirty="0">
                <a:solidFill>
                  <a:srgbClr val="000000"/>
                </a:solidFill>
                <a:hlinkClick r:id="rId21"/>
              </a:rPr>
              <a:t>Crops and livestock products </a:t>
            </a:r>
            <a:r>
              <a:rPr lang="en-US" dirty="0">
                <a:solidFill>
                  <a:srgbClr val="000000"/>
                </a:solidFill>
              </a:rPr>
              <a:t>(2023); Food Policy, </a:t>
            </a:r>
            <a:r>
              <a:rPr lang="en-US" dirty="0">
                <a:solidFill>
                  <a:srgbClr val="000000"/>
                </a:solidFill>
                <a:hlinkClick r:id="rId22"/>
              </a:rPr>
              <a:t>Methane from cattle: facing realities in the global south </a:t>
            </a:r>
            <a:r>
              <a:rPr lang="en-US" dirty="0">
                <a:solidFill>
                  <a:srgbClr val="000000"/>
                </a:solidFill>
              </a:rPr>
              <a:t>(2025); University of Missouri, </a:t>
            </a:r>
            <a:r>
              <a:rPr lang="en-US" dirty="0">
                <a:solidFill>
                  <a:srgbClr val="000000"/>
                </a:solidFill>
                <a:hlinkClick r:id="rId23"/>
              </a:rPr>
              <a:t>Calculating winter feed costs for beef cows </a:t>
            </a:r>
            <a:r>
              <a:rPr lang="en-US" dirty="0">
                <a:solidFill>
                  <a:srgbClr val="000000"/>
                </a:solidFill>
              </a:rPr>
              <a:t>(2022). </a:t>
            </a:r>
          </a:p>
          <a:p>
            <a:r>
              <a:rPr lang="en-US" dirty="0">
                <a:solidFill>
                  <a:srgbClr val="000000"/>
                </a:solidFill>
              </a:rPr>
              <a:t>Credit: Ellie Valencia, Isabel Hoyos, and </a:t>
            </a:r>
            <a:r>
              <a:rPr lang="en-US" u="sng" dirty="0">
                <a:hlinkClick r:id="rId24"/>
              </a:rPr>
              <a:t>Gernot Wagner</a:t>
            </a:r>
            <a:r>
              <a:rPr lang="en-US" dirty="0"/>
              <a:t>. </a:t>
            </a:r>
            <a:r>
              <a:rPr lang="en-US" dirty="0">
                <a:hlinkClick r:id="rId25"/>
              </a:rPr>
              <a:t>Share with attribution</a:t>
            </a:r>
            <a:r>
              <a:rPr lang="en-US" dirty="0"/>
              <a:t>: </a:t>
            </a:r>
            <a:r>
              <a:rPr lang="en-US" dirty="0">
                <a:solidFill>
                  <a:schemeClr val="tx1"/>
                </a:solidFill>
              </a:rPr>
              <a:t>Sayn-Wittgenstein </a:t>
            </a:r>
            <a:r>
              <a:rPr lang="en-US" i="1" dirty="0">
                <a:solidFill>
                  <a:schemeClr val="tx1"/>
                </a:solidFill>
              </a:rPr>
              <a:t>et al., </a:t>
            </a:r>
            <a:r>
              <a:rPr lang="en-US" dirty="0">
                <a:solidFill>
                  <a:schemeClr val="tx1"/>
                </a:solidFill>
              </a:rPr>
              <a:t>"</a:t>
            </a:r>
            <a:r>
              <a:rPr lang="en-US" dirty="0">
                <a:solidFill>
                  <a:schemeClr val="tx1"/>
                </a:solidFill>
                <a:hlinkClick r:id="rId26">
                  <a:extLst>
                    <a:ext uri="{A12FA001-AC4F-418D-AE19-62706E023703}">
                      <ahyp:hlinkClr xmlns:ahyp="http://schemas.microsoft.com/office/drawing/2018/hyperlinkcolor" val="tx"/>
                    </a:ext>
                  </a:extLst>
                </a:hlinkClick>
              </a:rPr>
              <a:t>Reconsidering Proteins</a:t>
            </a:r>
            <a:r>
              <a:rPr lang="en-US" dirty="0">
                <a:solidFill>
                  <a:schemeClr val="tx1"/>
                </a:solidFill>
              </a:rPr>
              <a:t>" (6 October 2025). ​</a:t>
            </a:r>
          </a:p>
        </p:txBody>
      </p:sp>
      <p:sp>
        <p:nvSpPr>
          <p:cNvPr id="6" name="Text Placeholder 4">
            <a:extLst>
              <a:ext uri="{FF2B5EF4-FFF2-40B4-BE49-F238E27FC236}">
                <a16:creationId xmlns:a16="http://schemas.microsoft.com/office/drawing/2014/main" id="{3806A767-36BF-4A26-FE9E-00E9943A5820}"/>
              </a:ext>
            </a:extLst>
          </p:cNvPr>
          <p:cNvSpPr>
            <a:spLocks noGrp="1"/>
          </p:cNvSpPr>
          <p:nvPr/>
        </p:nvSpPr>
        <p:spPr>
          <a:xfrm>
            <a:off x="9299251" y="1554480"/>
            <a:ext cx="2562549" cy="4632322"/>
          </a:xfrm>
          <a:prstGeom prst="rect">
            <a:avLst/>
          </a:prstGeom>
          <a:solidFill>
            <a:srgbClr val="E4E8EF"/>
          </a:solidFill>
        </p:spPr>
        <p:txBody>
          <a:bodyPr vert="horz" lIns="137160" tIns="137160" rIns="274320" bIns="13716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05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85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85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85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t>Observations</a:t>
            </a:r>
          </a:p>
          <a:p>
            <a:pPr>
              <a:spcBef>
                <a:spcPts val="600"/>
              </a:spcBef>
            </a:pPr>
            <a:r>
              <a:rPr lang="en-US" dirty="0">
                <a:cs typeface="Arial"/>
              </a:rPr>
              <a:t>The average intensity for enteric CH4 emissions is </a:t>
            </a:r>
            <a:r>
              <a:rPr lang="en-US" b="1" dirty="0">
                <a:cs typeface="Arial"/>
              </a:rPr>
              <a:t>1.84 kg of CH4 / kg of ruminant meat</a:t>
            </a:r>
            <a:r>
              <a:rPr lang="en-US" dirty="0">
                <a:cs typeface="Arial"/>
              </a:rPr>
              <a:t>.</a:t>
            </a:r>
          </a:p>
          <a:p>
            <a:pPr>
              <a:spcBef>
                <a:spcPts val="600"/>
              </a:spcBef>
            </a:pPr>
            <a:r>
              <a:rPr lang="en-US" dirty="0">
                <a:cs typeface="Arial"/>
              </a:rPr>
              <a:t>The </a:t>
            </a:r>
            <a:r>
              <a:rPr lang="en-US" b="1" dirty="0">
                <a:cs typeface="Arial"/>
              </a:rPr>
              <a:t>top emitters</a:t>
            </a:r>
            <a:r>
              <a:rPr lang="en-US" dirty="0">
                <a:cs typeface="Arial"/>
              </a:rPr>
              <a:t> of enteric CH4 are </a:t>
            </a:r>
            <a:r>
              <a:rPr lang="en-US" b="1" dirty="0">
                <a:cs typeface="Arial"/>
              </a:rPr>
              <a:t>generally more efficient </a:t>
            </a:r>
            <a:r>
              <a:rPr lang="en-US" dirty="0">
                <a:cs typeface="Arial"/>
              </a:rPr>
              <a:t>than the average global intensity due to modern livestock production systems.</a:t>
            </a:r>
          </a:p>
          <a:p>
            <a:pPr lvl="1"/>
            <a:r>
              <a:rPr lang="en-US" sz="1050" b="1" dirty="0">
                <a:cs typeface="Arial"/>
              </a:rPr>
              <a:t>India</a:t>
            </a:r>
            <a:r>
              <a:rPr lang="en-US" sz="1050" dirty="0">
                <a:cs typeface="Arial"/>
              </a:rPr>
              <a:t> is a notable </a:t>
            </a:r>
            <a:r>
              <a:rPr lang="en-US" sz="1050" b="1" dirty="0">
                <a:cs typeface="Arial"/>
              </a:rPr>
              <a:t>exception</a:t>
            </a:r>
            <a:r>
              <a:rPr lang="en-US" sz="1050" dirty="0">
                <a:cs typeface="Arial"/>
              </a:rPr>
              <a:t> with an intensity of 2.2 kg.</a:t>
            </a:r>
          </a:p>
          <a:p>
            <a:pPr lvl="1"/>
            <a:r>
              <a:rPr lang="en-US" sz="1050" dirty="0">
                <a:cs typeface="Arial"/>
              </a:rPr>
              <a:t>Despite its large cattle population India </a:t>
            </a:r>
            <a:r>
              <a:rPr lang="en-US" sz="1050" b="1" dirty="0">
                <a:cs typeface="Arial"/>
              </a:rPr>
              <a:t>does not produce a significant amount of meat</a:t>
            </a:r>
            <a:r>
              <a:rPr lang="en-US" sz="1050" dirty="0">
                <a:cs typeface="Arial"/>
              </a:rPr>
              <a:t> </a:t>
            </a:r>
            <a:r>
              <a:rPr lang="en-US" sz="1050" b="1" dirty="0">
                <a:cs typeface="Arial"/>
              </a:rPr>
              <a:t>from cattle </a:t>
            </a:r>
            <a:r>
              <a:rPr lang="en-US" sz="1050" dirty="0">
                <a:cs typeface="Arial"/>
              </a:rPr>
              <a:t>amid religious considerations, contributing to a higher intensity.</a:t>
            </a:r>
          </a:p>
          <a:p>
            <a:r>
              <a:rPr lang="en-US" dirty="0">
                <a:cs typeface="Arial"/>
              </a:rPr>
              <a:t>Higher emissions per unit of output in the Global South can also be attributed to </a:t>
            </a:r>
            <a:r>
              <a:rPr lang="en-US" b="1" dirty="0">
                <a:cs typeface="Arial"/>
              </a:rPr>
              <a:t>quality differences in animal feed, breeding and the overall health </a:t>
            </a:r>
            <a:r>
              <a:rPr lang="en-US" dirty="0">
                <a:cs typeface="Arial"/>
              </a:rPr>
              <a:t>of the animal generating output.</a:t>
            </a:r>
          </a:p>
        </p:txBody>
      </p:sp>
      <p:sp>
        <p:nvSpPr>
          <p:cNvPr id="36" name="TextBox 35">
            <a:extLst>
              <a:ext uri="{FF2B5EF4-FFF2-40B4-BE49-F238E27FC236}">
                <a16:creationId xmlns:a16="http://schemas.microsoft.com/office/drawing/2014/main" id="{DD0DEA7B-7BD9-DAC0-E33A-AEA74A9D739C}"/>
              </a:ext>
            </a:extLst>
          </p:cNvPr>
          <p:cNvSpPr txBox="1"/>
          <p:nvPr/>
        </p:nvSpPr>
        <p:spPr bwMode="gray">
          <a:xfrm>
            <a:off x="330200" y="1876075"/>
            <a:ext cx="4610617" cy="461665"/>
          </a:xfrm>
          <a:prstGeom prst="rect">
            <a:avLst/>
          </a:prstGeom>
          <a:solidFill>
            <a:schemeClr val="bg1"/>
          </a:solidFill>
        </p:spPr>
        <p:txBody>
          <a:bodyPr wrap="square">
            <a:spAutoFit/>
          </a:bodyPr>
          <a:lstStyle/>
          <a:p>
            <a:r>
              <a:rPr lang="en-US" sz="1200" dirty="0">
                <a:cs typeface="Arial"/>
              </a:rPr>
              <a:t>Emissions intensity of top emitters of enteric CH4 (average, 2019-2023)</a:t>
            </a:r>
            <a:endParaRPr lang="en-US" sz="1200" dirty="0"/>
          </a:p>
        </p:txBody>
      </p:sp>
      <p:graphicFrame>
        <p:nvGraphicFramePr>
          <p:cNvPr id="11" name="Chart 10">
            <a:extLst>
              <a:ext uri="{FF2B5EF4-FFF2-40B4-BE49-F238E27FC236}">
                <a16:creationId xmlns:a16="http://schemas.microsoft.com/office/drawing/2014/main" id="{E8685DD0-D6C0-671C-4277-E3908BDBFA7E}"/>
              </a:ext>
            </a:extLst>
          </p:cNvPr>
          <p:cNvGraphicFramePr/>
          <p:nvPr>
            <p:custDataLst>
              <p:tags r:id="rId3"/>
            </p:custDataLst>
            <p:extLst>
              <p:ext uri="{D42A27DB-BD31-4B8C-83A1-F6EECF244321}">
                <p14:modId xmlns:p14="http://schemas.microsoft.com/office/powerpoint/2010/main" val="4132754096"/>
              </p:ext>
            </p:extLst>
          </p:nvPr>
        </p:nvGraphicFramePr>
        <p:xfrm>
          <a:off x="201613" y="2820988"/>
          <a:ext cx="4684712" cy="2979737"/>
        </p:xfrm>
        <a:graphic>
          <a:graphicData uri="http://schemas.openxmlformats.org/drawingml/2006/chart">
            <c:chart xmlns:c="http://schemas.openxmlformats.org/drawingml/2006/chart" xmlns:r="http://schemas.openxmlformats.org/officeDocument/2006/relationships" r:id="rId27"/>
          </a:graphicData>
        </a:graphic>
      </p:graphicFrame>
      <p:cxnSp>
        <p:nvCxnSpPr>
          <p:cNvPr id="44" name="Straight Connector 43">
            <a:extLst>
              <a:ext uri="{FF2B5EF4-FFF2-40B4-BE49-F238E27FC236}">
                <a16:creationId xmlns:a16="http://schemas.microsoft.com/office/drawing/2014/main" id="{6BC3DF07-F361-4796-E567-BEC1E1FC21A5}"/>
              </a:ext>
            </a:extLst>
          </p:cNvPr>
          <p:cNvCxnSpPr/>
          <p:nvPr>
            <p:custDataLst>
              <p:tags r:id="rId4"/>
            </p:custDataLst>
          </p:nvPr>
        </p:nvCxnSpPr>
        <p:spPr bwMode="auto">
          <a:xfrm>
            <a:off x="2519363" y="4824413"/>
            <a:ext cx="0" cy="254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D4037B4-FF0E-2A31-F350-FA40B7741CB0}"/>
              </a:ext>
            </a:extLst>
          </p:cNvPr>
          <p:cNvCxnSpPr/>
          <p:nvPr>
            <p:custDataLst>
              <p:tags r:id="rId5"/>
            </p:custDataLst>
          </p:nvPr>
        </p:nvCxnSpPr>
        <p:spPr bwMode="auto">
          <a:xfrm>
            <a:off x="3246438" y="4946650"/>
            <a:ext cx="0" cy="254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9" name="Text Placeholder 10">
            <a:extLst>
              <a:ext uri="{FF2B5EF4-FFF2-40B4-BE49-F238E27FC236}">
                <a16:creationId xmlns:a16="http://schemas.microsoft.com/office/drawing/2014/main" id="{0C721D3D-D083-E49F-8639-BD70620CEF20}"/>
              </a:ext>
            </a:extLst>
          </p:cNvPr>
          <p:cNvSpPr txBox="1">
            <a:spLocks/>
          </p:cNvSpPr>
          <p:nvPr>
            <p:custDataLst>
              <p:tags r:id="rId6"/>
            </p:custDataLst>
          </p:nvPr>
        </p:nvSpPr>
        <p:spPr bwMode="auto">
          <a:xfrm>
            <a:off x="898525" y="5543550"/>
            <a:ext cx="328613"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737ED8D-C0C7-49B4-9183-0F74EFE545C2}" type="datetime'''''I''''n''''''''''d''''''''''''''''''''''''i''''a'''''">
              <a:rPr lang="en-US" altLang="en-US" sz="1150" smtClean="0"/>
              <a:pPr marL="0" indent="0" algn="ctr">
                <a:spcBef>
                  <a:spcPct val="0"/>
                </a:spcBef>
                <a:spcAft>
                  <a:spcPct val="0"/>
                </a:spcAft>
                <a:buNone/>
              </a:pPr>
              <a:t>India</a:t>
            </a:fld>
            <a:endParaRPr lang="en-US" sz="1150"/>
          </a:p>
        </p:txBody>
      </p:sp>
      <p:sp>
        <p:nvSpPr>
          <p:cNvPr id="46" name="Text Placeholder 10">
            <a:extLst>
              <a:ext uri="{FF2B5EF4-FFF2-40B4-BE49-F238E27FC236}">
                <a16:creationId xmlns:a16="http://schemas.microsoft.com/office/drawing/2014/main" id="{04595D17-4628-FF36-E347-EF4986BBDC7D}"/>
              </a:ext>
            </a:extLst>
          </p:cNvPr>
          <p:cNvSpPr txBox="1">
            <a:spLocks/>
          </p:cNvSpPr>
          <p:nvPr>
            <p:custDataLst>
              <p:tags r:id="rId7"/>
            </p:custDataLst>
          </p:nvPr>
        </p:nvSpPr>
        <p:spPr bwMode="auto">
          <a:xfrm>
            <a:off x="1603375" y="5543550"/>
            <a:ext cx="376238"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30B84C5-5370-4756-A037-D0AB636B0C31}" type="datetime'B''''''''''''''''''r''a''z''''i''l'''''''''''''''''">
              <a:rPr lang="en-US" altLang="en-US" sz="1150" smtClean="0"/>
              <a:pPr marL="0" indent="0" algn="ctr">
                <a:spcBef>
                  <a:spcPct val="0"/>
                </a:spcBef>
                <a:spcAft>
                  <a:spcPct val="0"/>
                </a:spcAft>
                <a:buNone/>
              </a:pPr>
              <a:t>Brazil</a:t>
            </a:fld>
            <a:endParaRPr lang="en-US" sz="1150"/>
          </a:p>
        </p:txBody>
      </p:sp>
      <p:sp>
        <p:nvSpPr>
          <p:cNvPr id="45" name="Text Placeholder 10">
            <a:extLst>
              <a:ext uri="{FF2B5EF4-FFF2-40B4-BE49-F238E27FC236}">
                <a16:creationId xmlns:a16="http://schemas.microsoft.com/office/drawing/2014/main" id="{117AF8CD-FC8F-3307-C8F5-D1B531F6B4A4}"/>
              </a:ext>
            </a:extLst>
          </p:cNvPr>
          <p:cNvSpPr txBox="1">
            <a:spLocks/>
          </p:cNvSpPr>
          <p:nvPr>
            <p:custDataLst>
              <p:tags r:id="rId8"/>
            </p:custDataLst>
          </p:nvPr>
        </p:nvSpPr>
        <p:spPr bwMode="auto">
          <a:xfrm>
            <a:off x="2322514" y="5543550"/>
            <a:ext cx="392113"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BDF39F7-522E-427D-B345-B9BFD43BE28D}" type="datetime'''C''''''''''''''''''''''''''''''h''in''''''''''''a'''''''''''">
              <a:rPr lang="en-US" altLang="en-US" sz="1150" smtClean="0"/>
              <a:pPr marL="0" indent="0" algn="ctr">
                <a:spcBef>
                  <a:spcPct val="0"/>
                </a:spcBef>
                <a:spcAft>
                  <a:spcPct val="0"/>
                </a:spcAft>
                <a:buNone/>
              </a:pPr>
              <a:t>China</a:t>
            </a:fld>
            <a:endParaRPr lang="en-US" sz="1150"/>
          </a:p>
        </p:txBody>
      </p:sp>
      <p:sp>
        <p:nvSpPr>
          <p:cNvPr id="47" name="Text Placeholder 10">
            <a:extLst>
              <a:ext uri="{FF2B5EF4-FFF2-40B4-BE49-F238E27FC236}">
                <a16:creationId xmlns:a16="http://schemas.microsoft.com/office/drawing/2014/main" id="{FAC01A03-51EA-27A7-FC63-9EC012A25F21}"/>
              </a:ext>
            </a:extLst>
          </p:cNvPr>
          <p:cNvSpPr txBox="1">
            <a:spLocks/>
          </p:cNvSpPr>
          <p:nvPr>
            <p:custDataLst>
              <p:tags r:id="rId9"/>
            </p:custDataLst>
          </p:nvPr>
        </p:nvSpPr>
        <p:spPr bwMode="auto">
          <a:xfrm>
            <a:off x="3030538" y="5543550"/>
            <a:ext cx="433388" cy="3492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221299C-7026-439C-BE04-EEC8C0B56B8D}" type="datetime'Un''''''''''ite''''''d'''''''''''' S''''''''t''ate''s'">
              <a:rPr lang="en-US" altLang="en-US" sz="1150" smtClean="0"/>
              <a:pPr marL="0" indent="0" algn="ctr">
                <a:spcBef>
                  <a:spcPct val="0"/>
                </a:spcBef>
                <a:spcAft>
                  <a:spcPct val="0"/>
                </a:spcAft>
                <a:buNone/>
              </a:pPr>
              <a:t>United States</a:t>
            </a:fld>
            <a:endParaRPr lang="en-US" sz="1150"/>
          </a:p>
        </p:txBody>
      </p:sp>
      <p:sp>
        <p:nvSpPr>
          <p:cNvPr id="48" name="Text Placeholder 10">
            <a:extLst>
              <a:ext uri="{FF2B5EF4-FFF2-40B4-BE49-F238E27FC236}">
                <a16:creationId xmlns:a16="http://schemas.microsoft.com/office/drawing/2014/main" id="{7F7935C3-3168-EC41-8EAF-A2819BBEA69F}"/>
              </a:ext>
            </a:extLst>
          </p:cNvPr>
          <p:cNvSpPr txBox="1">
            <a:spLocks/>
          </p:cNvSpPr>
          <p:nvPr>
            <p:custDataLst>
              <p:tags r:id="rId10"/>
            </p:custDataLst>
          </p:nvPr>
        </p:nvSpPr>
        <p:spPr bwMode="auto">
          <a:xfrm>
            <a:off x="3689350" y="5543550"/>
            <a:ext cx="571500" cy="174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9BEDF4C-1169-4DFB-95E9-E2AEE9A4954A}" type="datetime'''P''''a''k''''''''i''s''''''''''t''a''''''''''''n'''''''''">
              <a:rPr lang="en-US" altLang="en-US" sz="1150" smtClean="0"/>
              <a:pPr marL="0" indent="0" algn="ctr">
                <a:spcBef>
                  <a:spcPct val="0"/>
                </a:spcBef>
                <a:spcAft>
                  <a:spcPct val="0"/>
                </a:spcAft>
                <a:buNone/>
              </a:pPr>
              <a:t>Pakistan</a:t>
            </a:fld>
            <a:endParaRPr lang="en-US" sz="1150"/>
          </a:p>
        </p:txBody>
      </p:sp>
      <p:sp>
        <p:nvSpPr>
          <p:cNvPr id="50" name="Rectangle 49">
            <a:extLst>
              <a:ext uri="{FF2B5EF4-FFF2-40B4-BE49-F238E27FC236}">
                <a16:creationId xmlns:a16="http://schemas.microsoft.com/office/drawing/2014/main" id="{6ACF8828-8BA8-3A18-8C47-DA9D4719B63B}"/>
              </a:ext>
            </a:extLst>
          </p:cNvPr>
          <p:cNvSpPr/>
          <p:nvPr>
            <p:custDataLst>
              <p:tags r:id="rId11"/>
            </p:custDataLst>
          </p:nvPr>
        </p:nvSpPr>
        <p:spPr bwMode="auto">
          <a:xfrm>
            <a:off x="407988" y="2546350"/>
            <a:ext cx="196850" cy="147638"/>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1" name="Oval 50">
            <a:extLst>
              <a:ext uri="{FF2B5EF4-FFF2-40B4-BE49-F238E27FC236}">
                <a16:creationId xmlns:a16="http://schemas.microsoft.com/office/drawing/2014/main" id="{EB5E25C1-C96A-E28F-4135-4B65BAF4FD66}"/>
              </a:ext>
            </a:extLst>
          </p:cNvPr>
          <p:cNvSpPr/>
          <p:nvPr>
            <p:custDataLst>
              <p:tags r:id="rId12"/>
            </p:custDataLst>
          </p:nvPr>
        </p:nvSpPr>
        <p:spPr bwMode="auto">
          <a:xfrm>
            <a:off x="461963" y="2794000"/>
            <a:ext cx="88900" cy="88900"/>
          </a:xfrm>
          <a:prstGeom prst="ellipse">
            <a:avLst/>
          </a:prstGeom>
          <a:solidFill>
            <a:srgbClr val="C30C3E"/>
          </a:solidFill>
          <a:ln w="9525" cap="flat" cmpd="sng" algn="ctr">
            <a:solidFill>
              <a:srgbClr val="C30C3E"/>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2" name="Text Placeholder 10">
            <a:extLst>
              <a:ext uri="{FF2B5EF4-FFF2-40B4-BE49-F238E27FC236}">
                <a16:creationId xmlns:a16="http://schemas.microsoft.com/office/drawing/2014/main" id="{E0045935-1255-0C4A-51CB-78A0B38A60B0}"/>
              </a:ext>
            </a:extLst>
          </p:cNvPr>
          <p:cNvSpPr txBox="1">
            <a:spLocks/>
          </p:cNvSpPr>
          <p:nvPr>
            <p:custDataLst>
              <p:tags r:id="rId13"/>
            </p:custDataLst>
          </p:nvPr>
        </p:nvSpPr>
        <p:spPr bwMode="auto">
          <a:xfrm>
            <a:off x="655638" y="2541588"/>
            <a:ext cx="18002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F7A3B79-681E-4F73-8A5F-D23BDFDB241E}" type="datetime'Ent''e''ric CH''''''''''4 E''mission''''s''''''''''  (MT)'''''">
              <a:rPr lang="en-US" altLang="en-US" sz="1100" smtClean="0"/>
              <a:pPr marL="0" indent="0">
                <a:spcBef>
                  <a:spcPct val="0"/>
                </a:spcBef>
                <a:spcAft>
                  <a:spcPct val="0"/>
                </a:spcAft>
                <a:buNone/>
              </a:pPr>
              <a:t>Enteric CH4 Emissions  (MT)</a:t>
            </a:fld>
            <a:endParaRPr lang="en-US" sz="1100"/>
          </a:p>
        </p:txBody>
      </p:sp>
      <p:sp>
        <p:nvSpPr>
          <p:cNvPr id="53" name="Text Placeholder 10">
            <a:extLst>
              <a:ext uri="{FF2B5EF4-FFF2-40B4-BE49-F238E27FC236}">
                <a16:creationId xmlns:a16="http://schemas.microsoft.com/office/drawing/2014/main" id="{70BB5AB2-2754-7B0B-594B-FEB799A5EC98}"/>
              </a:ext>
            </a:extLst>
          </p:cNvPr>
          <p:cNvSpPr txBox="1">
            <a:spLocks/>
          </p:cNvSpPr>
          <p:nvPr>
            <p:custDataLst>
              <p:tags r:id="rId14"/>
            </p:custDataLst>
          </p:nvPr>
        </p:nvSpPr>
        <p:spPr bwMode="auto">
          <a:xfrm>
            <a:off x="655638" y="2760663"/>
            <a:ext cx="40068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156C8F0-B019-47A7-B20E-6DEF206631D9}" type="thinkcell&lt;?xml version=&quot;1.0&quot; encoding=&quot;UTF-16&quot; standalone=&quot;yes&quot;?&gt;&lt;root reqver=&quot;28224&quot;&gt;&lt;version val=&quot;35801&quot;/&gt;&lt;PersistentType&gt;&lt;m_guid val=&quot;d4283611-c59e-4299-b440-3bae25f770a2&quot;/&gt;&lt;m_prec&gt;&lt;m_yearfmt&gt;&lt;begin val=&quot;0&quot;/&gt;&lt;end val=&quot;4&quot;/&gt;&lt;/m_yearfmt&gt;&lt;/m_prec&gt;&lt;m_bUseExcelFont val=&quot;0&quot;/&gt;&lt;m_bUseExcelFontColor val=&quot;0&quot;/&gt;&lt;/PersistentType&gt;&lt;/root&gt;">
              <a:rPr lang="en-US" altLang="en-US" sz="1100" smtClean="0"/>
              <a:pPr/>
              <a:t>Enteric CH4 Emissions Intensity (kg of CH4/kg of ruminant meat)</a:t>
            </a:fld>
            <a:endParaRPr lang="en-US" sz="1100"/>
          </a:p>
        </p:txBody>
      </p:sp>
      <p:cxnSp>
        <p:nvCxnSpPr>
          <p:cNvPr id="56" name="Straight Connector 55">
            <a:extLst>
              <a:ext uri="{FF2B5EF4-FFF2-40B4-BE49-F238E27FC236}">
                <a16:creationId xmlns:a16="http://schemas.microsoft.com/office/drawing/2014/main" id="{A6E149A1-428E-C5FC-08A4-BA7D9984A2DC}"/>
              </a:ext>
            </a:extLst>
          </p:cNvPr>
          <p:cNvCxnSpPr>
            <a:cxnSpLocks/>
          </p:cNvCxnSpPr>
          <p:nvPr/>
        </p:nvCxnSpPr>
        <p:spPr bwMode="gray">
          <a:xfrm flipH="1">
            <a:off x="692971" y="3875088"/>
            <a:ext cx="3648456" cy="0"/>
          </a:xfrm>
          <a:prstGeom prst="line">
            <a:avLst/>
          </a:prstGeom>
          <a:ln w="19050">
            <a:solidFill>
              <a:srgbClr val="C00000"/>
            </a:solidFill>
            <a:prstDash val="sysDot"/>
            <a:tailEnd type="none" w="med" len="lg"/>
          </a:ln>
        </p:spPr>
        <p:style>
          <a:lnRef idx="1">
            <a:schemeClr val="accent5"/>
          </a:lnRef>
          <a:fillRef idx="0">
            <a:schemeClr val="accent5"/>
          </a:fillRef>
          <a:effectRef idx="0">
            <a:schemeClr val="accent5"/>
          </a:effectRef>
          <a:fontRef idx="minor">
            <a:schemeClr val="tx1"/>
          </a:fontRef>
        </p:style>
      </p:cxnSp>
      <p:sp>
        <p:nvSpPr>
          <p:cNvPr id="57" name="TextBox 56">
            <a:extLst>
              <a:ext uri="{FF2B5EF4-FFF2-40B4-BE49-F238E27FC236}">
                <a16:creationId xmlns:a16="http://schemas.microsoft.com/office/drawing/2014/main" id="{CC2EB48F-F144-6326-C017-8905CA0736A6}"/>
              </a:ext>
            </a:extLst>
          </p:cNvPr>
          <p:cNvSpPr txBox="1"/>
          <p:nvPr/>
        </p:nvSpPr>
        <p:spPr bwMode="gray">
          <a:xfrm>
            <a:off x="2391117" y="3262313"/>
            <a:ext cx="1327685" cy="400110"/>
          </a:xfrm>
          <a:prstGeom prst="wedgeRectCallout">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wrap="square" anchor="ctr">
            <a:spAutoFit/>
          </a:bodyPr>
          <a:lstStyle/>
          <a:p>
            <a:pPr indent="-177800" algn="ctr">
              <a:spcBef>
                <a:spcPts val="0"/>
              </a:spcBef>
            </a:pPr>
            <a:r>
              <a:rPr lang="en-US" sz="1000" b="1">
                <a:solidFill>
                  <a:schemeClr val="bg1"/>
                </a:solidFill>
              </a:rPr>
              <a:t>Average intensity: </a:t>
            </a:r>
          </a:p>
          <a:p>
            <a:pPr indent="-177800" algn="ctr">
              <a:spcBef>
                <a:spcPts val="0"/>
              </a:spcBef>
            </a:pPr>
            <a:r>
              <a:rPr lang="en-US" sz="1000">
                <a:solidFill>
                  <a:schemeClr val="bg1"/>
                </a:solidFill>
              </a:rPr>
              <a:t>1.84 kg</a:t>
            </a:r>
          </a:p>
        </p:txBody>
      </p:sp>
      <mc:AlternateContent xmlns:mc="http://schemas.openxmlformats.org/markup-compatibility/2006" xmlns:cx4="http://schemas.microsoft.com/office/drawing/2016/5/10/chartex">
        <mc:Choice Requires="cx4">
          <p:graphicFrame>
            <p:nvGraphicFramePr>
              <p:cNvPr id="61" name="Chart 60">
                <a:extLst>
                  <a:ext uri="{FF2B5EF4-FFF2-40B4-BE49-F238E27FC236}">
                    <a16:creationId xmlns:a16="http://schemas.microsoft.com/office/drawing/2014/main" id="{F9522C14-7BC8-F334-915A-45F438522DEB}"/>
                  </a:ext>
                </a:extLst>
              </p:cNvPr>
              <p:cNvGraphicFramePr/>
              <p:nvPr>
                <p:extLst>
                  <p:ext uri="{D42A27DB-BD31-4B8C-83A1-F6EECF244321}">
                    <p14:modId xmlns:p14="http://schemas.microsoft.com/office/powerpoint/2010/main" val="2093394177"/>
                  </p:ext>
                </p:extLst>
              </p:nvPr>
            </p:nvGraphicFramePr>
            <p:xfrm>
              <a:off x="4161660" y="1872862"/>
              <a:ext cx="4900892" cy="3995560"/>
            </p:xfrm>
            <a:graphic>
              <a:graphicData uri="http://schemas.microsoft.com/office/drawing/2014/chartex">
                <cx:chart xmlns:cx="http://schemas.microsoft.com/office/drawing/2014/chartex" xmlns:r="http://schemas.openxmlformats.org/officeDocument/2006/relationships" r:id="rId28"/>
              </a:graphicData>
            </a:graphic>
          </p:graphicFrame>
        </mc:Choice>
        <mc:Fallback xmlns="">
          <p:pic>
            <p:nvPicPr>
              <p:cNvPr id="61" name="Chart 60">
                <a:extLst>
                  <a:ext uri="{FF2B5EF4-FFF2-40B4-BE49-F238E27FC236}">
                    <a16:creationId xmlns:a16="http://schemas.microsoft.com/office/drawing/2014/main" id="{F9522C14-7BC8-F334-915A-45F438522DEB}"/>
                  </a:ext>
                </a:extLst>
              </p:cNvPr>
              <p:cNvPicPr>
                <a:picLocks noGrp="1" noRot="1" noChangeAspect="1" noMove="1" noResize="1" noEditPoints="1" noAdjustHandles="1" noChangeArrowheads="1" noChangeShapeType="1"/>
              </p:cNvPicPr>
              <p:nvPr/>
            </p:nvPicPr>
            <p:blipFill>
              <a:blip r:embed="rId29"/>
              <a:stretch>
                <a:fillRect/>
              </a:stretch>
            </p:blipFill>
            <p:spPr>
              <a:xfrm>
                <a:off x="4161660" y="1872862"/>
                <a:ext cx="4900892" cy="3995560"/>
              </a:xfrm>
              <a:prstGeom prst="rect">
                <a:avLst/>
              </a:prstGeom>
            </p:spPr>
          </p:pic>
        </mc:Fallback>
      </mc:AlternateContent>
      <p:sp>
        <p:nvSpPr>
          <p:cNvPr id="62" name="TextBox 61">
            <a:extLst>
              <a:ext uri="{FF2B5EF4-FFF2-40B4-BE49-F238E27FC236}">
                <a16:creationId xmlns:a16="http://schemas.microsoft.com/office/drawing/2014/main" id="{641F8A38-B8E6-5AEA-8132-F44B4E4F2C53}"/>
              </a:ext>
            </a:extLst>
          </p:cNvPr>
          <p:cNvSpPr txBox="1"/>
          <p:nvPr/>
        </p:nvSpPr>
        <p:spPr bwMode="gray">
          <a:xfrm>
            <a:off x="7070709" y="4503738"/>
            <a:ext cx="1327685" cy="400110"/>
          </a:xfrm>
          <a:prstGeom prst="wedgeRectCallout">
            <a:avLst>
              <a:gd name="adj1" fmla="val -51442"/>
              <a:gd name="adj2" fmla="val -83526"/>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anchor="ctr">
            <a:spAutoFit/>
          </a:bodyPr>
          <a:lstStyle/>
          <a:p>
            <a:pPr indent="-177800" algn="ctr">
              <a:spcBef>
                <a:spcPts val="0"/>
              </a:spcBef>
            </a:pPr>
            <a:r>
              <a:rPr lang="en-US" sz="1000" b="1">
                <a:solidFill>
                  <a:schemeClr val="bg1"/>
                </a:solidFill>
              </a:rPr>
              <a:t>Highest intensity: </a:t>
            </a:r>
            <a:r>
              <a:rPr lang="en-US" sz="1000">
                <a:solidFill>
                  <a:schemeClr val="bg1"/>
                </a:solidFill>
              </a:rPr>
              <a:t>Lesotho (13.57 kg)</a:t>
            </a:r>
          </a:p>
        </p:txBody>
      </p:sp>
      <p:sp>
        <p:nvSpPr>
          <p:cNvPr id="63" name="TextBox 62">
            <a:extLst>
              <a:ext uri="{FF2B5EF4-FFF2-40B4-BE49-F238E27FC236}">
                <a16:creationId xmlns:a16="http://schemas.microsoft.com/office/drawing/2014/main" id="{D6839917-ECF6-3A9B-56D3-F8D94A0823C0}"/>
              </a:ext>
            </a:extLst>
          </p:cNvPr>
          <p:cNvSpPr txBox="1"/>
          <p:nvPr/>
        </p:nvSpPr>
        <p:spPr bwMode="gray">
          <a:xfrm>
            <a:off x="7554961" y="2689225"/>
            <a:ext cx="1327685" cy="400110"/>
          </a:xfrm>
          <a:prstGeom prst="wedgeRectCallout">
            <a:avLst>
              <a:gd name="adj1" fmla="val -69078"/>
              <a:gd name="adj2" fmla="val 168868"/>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anchor="ctr">
            <a:spAutoFit/>
          </a:bodyPr>
          <a:lstStyle/>
          <a:p>
            <a:pPr indent="-177800" algn="ctr">
              <a:spcBef>
                <a:spcPts val="0"/>
              </a:spcBef>
            </a:pPr>
            <a:r>
              <a:rPr lang="en-US" sz="1000" b="1">
                <a:solidFill>
                  <a:schemeClr val="bg1"/>
                </a:solidFill>
              </a:rPr>
              <a:t>Lowest intensity: </a:t>
            </a:r>
            <a:r>
              <a:rPr lang="en-US" sz="1000">
                <a:solidFill>
                  <a:schemeClr val="bg1"/>
                </a:solidFill>
              </a:rPr>
              <a:t>Bahrain (0.03 kg)</a:t>
            </a:r>
          </a:p>
        </p:txBody>
      </p:sp>
      <p:grpSp>
        <p:nvGrpSpPr>
          <p:cNvPr id="64" name="Group 63">
            <a:extLst>
              <a:ext uri="{FF2B5EF4-FFF2-40B4-BE49-F238E27FC236}">
                <a16:creationId xmlns:a16="http://schemas.microsoft.com/office/drawing/2014/main" id="{5C8D0803-9987-9825-6063-543A5F68AB0E}"/>
              </a:ext>
            </a:extLst>
          </p:cNvPr>
          <p:cNvGrpSpPr/>
          <p:nvPr/>
        </p:nvGrpSpPr>
        <p:grpSpPr>
          <a:xfrm>
            <a:off x="5403686" y="5462588"/>
            <a:ext cx="2820580" cy="190789"/>
            <a:chOff x="5516430" y="5648989"/>
            <a:chExt cx="2820580" cy="190789"/>
          </a:xfrm>
        </p:grpSpPr>
        <p:sp>
          <p:nvSpPr>
            <p:cNvPr id="65" name="Rectangle 64">
              <a:extLst>
                <a:ext uri="{FF2B5EF4-FFF2-40B4-BE49-F238E27FC236}">
                  <a16:creationId xmlns:a16="http://schemas.microsoft.com/office/drawing/2014/main" id="{9443113A-63F0-F814-0388-CFD50AFE71AD}"/>
                </a:ext>
              </a:extLst>
            </p:cNvPr>
            <p:cNvSpPr/>
            <p:nvPr/>
          </p:nvSpPr>
          <p:spPr bwMode="gray">
            <a:xfrm>
              <a:off x="7058481" y="5652770"/>
              <a:ext cx="182880" cy="182880"/>
            </a:xfrm>
            <a:prstGeom prst="rect">
              <a:avLst/>
            </a:prstGeom>
            <a:solidFill>
              <a:srgbClr val="00476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6" name="Rectangle 65">
              <a:extLst>
                <a:ext uri="{FF2B5EF4-FFF2-40B4-BE49-F238E27FC236}">
                  <a16:creationId xmlns:a16="http://schemas.microsoft.com/office/drawing/2014/main" id="{43637D5D-3391-5B16-A2D2-FC65029CD369}"/>
                </a:ext>
              </a:extLst>
            </p:cNvPr>
            <p:cNvSpPr/>
            <p:nvPr/>
          </p:nvSpPr>
          <p:spPr bwMode="gray">
            <a:xfrm>
              <a:off x="5516430" y="5656898"/>
              <a:ext cx="182880" cy="182880"/>
            </a:xfrm>
            <a:prstGeom prst="rect">
              <a:avLst/>
            </a:prstGeom>
            <a:solidFill>
              <a:srgbClr val="C3EAF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7" name="Rectangle 66">
              <a:extLst>
                <a:ext uri="{FF2B5EF4-FFF2-40B4-BE49-F238E27FC236}">
                  <a16:creationId xmlns:a16="http://schemas.microsoft.com/office/drawing/2014/main" id="{0C668A3A-6919-7827-1A5A-EF300673AEB7}"/>
                </a:ext>
              </a:extLst>
            </p:cNvPr>
            <p:cNvSpPr/>
            <p:nvPr/>
          </p:nvSpPr>
          <p:spPr bwMode="gray">
            <a:xfrm>
              <a:off x="5748159" y="5656898"/>
              <a:ext cx="1042130" cy="182880"/>
            </a:xfrm>
            <a:prstGeom prst="rect">
              <a:avLst/>
            </a:prstGeom>
            <a:solidFill>
              <a:schemeClr val="bg1"/>
            </a:solidFill>
            <a:ln w="952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800">
                  <a:solidFill>
                    <a:schemeClr val="tx1"/>
                  </a:solidFill>
                </a:rPr>
                <a:t>Minimum (0.03 kg)</a:t>
              </a:r>
            </a:p>
          </p:txBody>
        </p:sp>
        <p:sp>
          <p:nvSpPr>
            <p:cNvPr id="68" name="Rectangle 67">
              <a:extLst>
                <a:ext uri="{FF2B5EF4-FFF2-40B4-BE49-F238E27FC236}">
                  <a16:creationId xmlns:a16="http://schemas.microsoft.com/office/drawing/2014/main" id="{D9802B2A-8ADE-9F0B-163A-CAD821F9067C}"/>
                </a:ext>
              </a:extLst>
            </p:cNvPr>
            <p:cNvSpPr/>
            <p:nvPr/>
          </p:nvSpPr>
          <p:spPr bwMode="gray">
            <a:xfrm>
              <a:off x="7294880" y="5648989"/>
              <a:ext cx="1042130" cy="182880"/>
            </a:xfrm>
            <a:prstGeom prst="rect">
              <a:avLst/>
            </a:prstGeom>
            <a:solidFill>
              <a:schemeClr val="bg1"/>
            </a:solidFill>
            <a:ln w="952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800">
                  <a:solidFill>
                    <a:schemeClr val="tx1"/>
                  </a:solidFill>
                </a:rPr>
                <a:t>Maximum (13.57 kg)</a:t>
              </a:r>
            </a:p>
          </p:txBody>
        </p:sp>
      </p:grpSp>
      <p:sp>
        <p:nvSpPr>
          <p:cNvPr id="69" name="Rectangle 68">
            <a:extLst>
              <a:ext uri="{FF2B5EF4-FFF2-40B4-BE49-F238E27FC236}">
                <a16:creationId xmlns:a16="http://schemas.microsoft.com/office/drawing/2014/main" id="{624B5F08-846C-1C04-2303-09D66E6FA029}"/>
              </a:ext>
            </a:extLst>
          </p:cNvPr>
          <p:cNvSpPr/>
          <p:nvPr/>
        </p:nvSpPr>
        <p:spPr bwMode="gray">
          <a:xfrm>
            <a:off x="8258559" y="5475288"/>
            <a:ext cx="803993" cy="26384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0" name="TextBox 69">
            <a:extLst>
              <a:ext uri="{FF2B5EF4-FFF2-40B4-BE49-F238E27FC236}">
                <a16:creationId xmlns:a16="http://schemas.microsoft.com/office/drawing/2014/main" id="{18C2F326-D4A4-2809-19DF-EA2764F11022}"/>
              </a:ext>
            </a:extLst>
          </p:cNvPr>
          <p:cNvSpPr txBox="1"/>
          <p:nvPr/>
        </p:nvSpPr>
        <p:spPr bwMode="gray">
          <a:xfrm>
            <a:off x="4780677" y="1876075"/>
            <a:ext cx="4059673" cy="461665"/>
          </a:xfrm>
          <a:prstGeom prst="rect">
            <a:avLst/>
          </a:prstGeom>
          <a:solidFill>
            <a:schemeClr val="bg1"/>
          </a:solidFill>
        </p:spPr>
        <p:txBody>
          <a:bodyPr wrap="square">
            <a:spAutoFit/>
          </a:bodyPr>
          <a:lstStyle/>
          <a:p>
            <a:pPr marL="0" indent="0">
              <a:buNone/>
            </a:pPr>
            <a:r>
              <a:rPr lang="en-US" sz="1200" dirty="0">
                <a:cs typeface="Arial"/>
              </a:rPr>
              <a:t>Emissions intensity of enteric CH4 (kg of CH4 / kg of ruminant meat) (average, 2019-2023)</a:t>
            </a:r>
            <a:endParaRPr lang="en-US" sz="1200" dirty="0"/>
          </a:p>
        </p:txBody>
      </p:sp>
    </p:spTree>
    <p:custDataLst>
      <p:tags r:id="rId1"/>
    </p:custDataLst>
    <p:extLst>
      <p:ext uri="{BB962C8B-B14F-4D97-AF65-F5344CB8AC3E}">
        <p14:creationId xmlns:p14="http://schemas.microsoft.com/office/powerpoint/2010/main" val="3541123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BF74B-1D74-B6DF-E924-851B3F6381C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FD8C61E-2FE3-75A4-D3C3-90E70EE01D67}"/>
              </a:ext>
            </a:extLst>
          </p:cNvPr>
          <p:cNvGraphicFramePr>
            <a:graphicFrameLocks/>
          </p:cNvGraphicFramePr>
          <p:nvPr>
            <p:custDataLst>
              <p:tags r:id="rId1"/>
            </p:custDataLst>
            <p:extLst>
              <p:ext uri="{D42A27DB-BD31-4B8C-83A1-F6EECF244321}">
                <p14:modId xmlns:p14="http://schemas.microsoft.com/office/powerpoint/2010/main" val="773578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AFD8C61E-2FE3-75A4-D3C3-90E70EE01D6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Pentagon 1">
            <a:extLst>
              <a:ext uri="{FF2B5EF4-FFF2-40B4-BE49-F238E27FC236}">
                <a16:creationId xmlns:a16="http://schemas.microsoft.com/office/drawing/2014/main" id="{0C863465-80B0-8786-80FC-CBCEB1514081}"/>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0" name="Chevron 9">
            <a:extLst>
              <a:ext uri="{FF2B5EF4-FFF2-40B4-BE49-F238E27FC236}">
                <a16:creationId xmlns:a16="http://schemas.microsoft.com/office/drawing/2014/main" id="{11EF157A-935F-AAE5-C597-B259837D3953}"/>
              </a:ext>
            </a:extLst>
          </p:cNvPr>
          <p:cNvSpPr/>
          <p:nvPr/>
        </p:nvSpPr>
        <p:spPr bwMode="gray">
          <a:xfrm>
            <a:off x="3996515" y="25335"/>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Feed</a:t>
            </a:r>
          </a:p>
        </p:txBody>
      </p:sp>
      <p:sp>
        <p:nvSpPr>
          <p:cNvPr id="11" name="Title 4">
            <a:extLst>
              <a:ext uri="{FF2B5EF4-FFF2-40B4-BE49-F238E27FC236}">
                <a16:creationId xmlns:a16="http://schemas.microsoft.com/office/drawing/2014/main" id="{E6ED4BD8-4B3C-18B9-877A-27FC029DB63C}"/>
              </a:ext>
            </a:extLst>
          </p:cNvPr>
          <p:cNvSpPr>
            <a:spLocks noGrp="1"/>
          </p:cNvSpPr>
          <p:nvPr>
            <p:ph type="title"/>
          </p:nvPr>
        </p:nvSpPr>
        <p:spPr>
          <a:xfrm>
            <a:off x="330200" y="523318"/>
            <a:ext cx="11531600" cy="882788"/>
          </a:xfrm>
        </p:spPr>
        <p:txBody>
          <a:bodyPr vert="horz">
            <a:noAutofit/>
          </a:bodyPr>
          <a:lstStyle/>
          <a:p>
            <a:r>
              <a:rPr lang="en-US"/>
              <a:t>Replacing conventional animal feed with lower-emission alternatives is key to industrial livestock decarbonization</a:t>
            </a:r>
          </a:p>
        </p:txBody>
      </p:sp>
      <p:graphicFrame>
        <p:nvGraphicFramePr>
          <p:cNvPr id="12" name="Table 11">
            <a:extLst>
              <a:ext uri="{FF2B5EF4-FFF2-40B4-BE49-F238E27FC236}">
                <a16:creationId xmlns:a16="http://schemas.microsoft.com/office/drawing/2014/main" id="{E47C2ACD-2825-87C7-2CB2-47068824E3CB}"/>
              </a:ext>
            </a:extLst>
          </p:cNvPr>
          <p:cNvGraphicFramePr>
            <a:graphicFrameLocks noGrp="1"/>
          </p:cNvGraphicFramePr>
          <p:nvPr>
            <p:extLst>
              <p:ext uri="{D42A27DB-BD31-4B8C-83A1-F6EECF244321}">
                <p14:modId xmlns:p14="http://schemas.microsoft.com/office/powerpoint/2010/main" val="3966530198"/>
              </p:ext>
            </p:extLst>
          </p:nvPr>
        </p:nvGraphicFramePr>
        <p:xfrm>
          <a:off x="330200" y="1687236"/>
          <a:ext cx="11531602" cy="4419600"/>
        </p:xfrm>
        <a:graphic>
          <a:graphicData uri="http://schemas.openxmlformats.org/drawingml/2006/table">
            <a:tbl>
              <a:tblPr firstRow="1" bandRow="1">
                <a:tableStyleId>{2D5ABB26-0587-4C30-8999-92F81FD0307C}</a:tableStyleId>
              </a:tblPr>
              <a:tblGrid>
                <a:gridCol w="1041961">
                  <a:extLst>
                    <a:ext uri="{9D8B030D-6E8A-4147-A177-3AD203B41FA5}">
                      <a16:colId xmlns:a16="http://schemas.microsoft.com/office/drawing/2014/main" val="1209005246"/>
                    </a:ext>
                  </a:extLst>
                </a:gridCol>
                <a:gridCol w="2174764">
                  <a:extLst>
                    <a:ext uri="{9D8B030D-6E8A-4147-A177-3AD203B41FA5}">
                      <a16:colId xmlns:a16="http://schemas.microsoft.com/office/drawing/2014/main" val="858342927"/>
                    </a:ext>
                  </a:extLst>
                </a:gridCol>
                <a:gridCol w="277427">
                  <a:extLst>
                    <a:ext uri="{9D8B030D-6E8A-4147-A177-3AD203B41FA5}">
                      <a16:colId xmlns:a16="http://schemas.microsoft.com/office/drawing/2014/main" val="2996479194"/>
                    </a:ext>
                  </a:extLst>
                </a:gridCol>
                <a:gridCol w="2679150">
                  <a:extLst>
                    <a:ext uri="{9D8B030D-6E8A-4147-A177-3AD203B41FA5}">
                      <a16:colId xmlns:a16="http://schemas.microsoft.com/office/drawing/2014/main" val="2941678447"/>
                    </a:ext>
                  </a:extLst>
                </a:gridCol>
                <a:gridCol w="2679150">
                  <a:extLst>
                    <a:ext uri="{9D8B030D-6E8A-4147-A177-3AD203B41FA5}">
                      <a16:colId xmlns:a16="http://schemas.microsoft.com/office/drawing/2014/main" val="3526621526"/>
                    </a:ext>
                  </a:extLst>
                </a:gridCol>
                <a:gridCol w="2679150">
                  <a:extLst>
                    <a:ext uri="{9D8B030D-6E8A-4147-A177-3AD203B41FA5}">
                      <a16:colId xmlns:a16="http://schemas.microsoft.com/office/drawing/2014/main" val="1110483775"/>
                    </a:ext>
                  </a:extLst>
                </a:gridCol>
              </a:tblGrid>
              <a:tr h="243809">
                <a:tc>
                  <a:txBody>
                    <a:bodyPr/>
                    <a:lstStyle/>
                    <a:p>
                      <a:pPr marL="0" indent="0">
                        <a:buNone/>
                      </a:pPr>
                      <a:endParaRPr lang="en-US" sz="1400" b="1">
                        <a:solidFill>
                          <a:schemeClr val="tx1"/>
                        </a:solidFill>
                      </a:endParaRPr>
                    </a:p>
                  </a:txBody>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Conventional feed</a:t>
                      </a:r>
                    </a:p>
                  </a:txBody>
                  <a:tcPr anchor="ctr">
                    <a:lnR>
                      <a:noFill/>
                    </a:lnR>
                    <a:solidFill>
                      <a:srgbClr val="E3E9EE"/>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Insects</a:t>
                      </a:r>
                    </a:p>
                  </a:txBody>
                  <a:tcPr anchor="ctr">
                    <a:lnL>
                      <a:noFill/>
                    </a:lnL>
                    <a:solidFill>
                      <a:schemeClr val="accent6">
                        <a:lumMod val="60000"/>
                        <a:lumOff val="4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Food leftovers</a:t>
                      </a:r>
                    </a:p>
                  </a:txBody>
                  <a:tcPr anchor="ctr">
                    <a:solidFill>
                      <a:schemeClr val="accent6">
                        <a:lumMod val="40000"/>
                        <a:lumOff val="6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Alternative crops</a:t>
                      </a:r>
                    </a:p>
                  </a:txBody>
                  <a:tcPr anchor="ctr">
                    <a:solidFill>
                      <a:schemeClr val="accent6">
                        <a:lumMod val="20000"/>
                        <a:lumOff val="80000"/>
                      </a:schemeClr>
                    </a:solidFill>
                  </a:tcPr>
                </a:tc>
                <a:extLst>
                  <a:ext uri="{0D108BD9-81ED-4DB2-BD59-A6C34878D82A}">
                    <a16:rowId xmlns:a16="http://schemas.microsoft.com/office/drawing/2014/main" val="1912434023"/>
                  </a:ext>
                </a:extLst>
              </a:tr>
              <a:tr h="606008">
                <a:tc>
                  <a:txBody>
                    <a:bodyPr/>
                    <a:lstStyle/>
                    <a:p>
                      <a:pPr marL="0" indent="0">
                        <a:buNone/>
                      </a:pPr>
                      <a:r>
                        <a:rPr lang="en-US" sz="1000" b="1">
                          <a:solidFill>
                            <a:schemeClr val="tx1"/>
                          </a:solidFill>
                        </a:rPr>
                        <a:t>Description</a:t>
                      </a:r>
                    </a:p>
                  </a:txBody>
                  <a:tcPr anchor="ctr">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Soy and corn </a:t>
                      </a:r>
                      <a:r>
                        <a:rPr kumimoji="0" lang="en-US" sz="1000" b="0" i="0" u="none" strike="noStrike" kern="1200" cap="none" spc="0" normalizeH="0" baseline="0" noProof="0">
                          <a:ln>
                            <a:noFill/>
                          </a:ln>
                          <a:solidFill>
                            <a:srgbClr val="000000"/>
                          </a:solidFill>
                          <a:effectLst/>
                          <a:uLnTx/>
                          <a:uFillTx/>
                          <a:latin typeface="+mn-lt"/>
                          <a:ea typeface="+mn-ea"/>
                          <a:cs typeface="+mn-cs"/>
                        </a:rPr>
                        <a:t>are the main global feed ingredients </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Soy production </a:t>
                      </a:r>
                      <a:r>
                        <a:rPr kumimoji="0" lang="en-US" sz="1000" b="1" i="0" u="none" strike="noStrike" kern="1200" cap="none" spc="0" normalizeH="0" baseline="0" noProof="0">
                          <a:ln>
                            <a:noFill/>
                          </a:ln>
                          <a:solidFill>
                            <a:srgbClr val="000000"/>
                          </a:solidFill>
                          <a:effectLst/>
                          <a:uLnTx/>
                          <a:uFillTx/>
                          <a:latin typeface="+mn-lt"/>
                          <a:ea typeface="+mn-ea"/>
                          <a:cs typeface="+mn-cs"/>
                        </a:rPr>
                        <a:t>increased &gt;2x </a:t>
                      </a:r>
                      <a:r>
                        <a:rPr kumimoji="0" lang="en-US" sz="1000" b="0" i="0" u="none" strike="noStrike" kern="1200" cap="none" spc="0" normalizeH="0" baseline="0" noProof="0">
                          <a:ln>
                            <a:noFill/>
                          </a:ln>
                          <a:solidFill>
                            <a:srgbClr val="000000"/>
                          </a:solidFill>
                          <a:effectLst/>
                          <a:uLnTx/>
                          <a:uFillTx/>
                          <a:latin typeface="+mn-lt"/>
                          <a:ea typeface="+mn-ea"/>
                          <a:cs typeface="+mn-cs"/>
                        </a:rPr>
                        <a:t>in the past 20 years</a:t>
                      </a:r>
                    </a:p>
                  </a:txBody>
                  <a:tcPr>
                    <a:lnR>
                      <a:noFill/>
                    </a:lnR>
                    <a:lnB w="6350" cap="flat" cmpd="sng" algn="ctr">
                      <a:solidFill>
                        <a:schemeClr val="tx1"/>
                      </a:solidFill>
                      <a:prstDash val="solid"/>
                      <a:round/>
                      <a:headEnd type="none" w="med" len="med"/>
                      <a:tailEnd type="none" w="med" len="med"/>
                    </a:lnB>
                    <a:solidFill>
                      <a:srgbClr val="E3E9EE"/>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kumimoji="0" lang="en-US" sz="1000" b="0" i="0" u="none" strike="noStrike" kern="1200" cap="none" spc="0" normalizeH="0" baseline="0" noProof="0">
                        <a:ln>
                          <a:noFill/>
                        </a:ln>
                        <a:solidFill>
                          <a:srgbClr val="000000"/>
                        </a:solidFill>
                        <a:effectLst/>
                        <a:uLnTx/>
                        <a:uFillTx/>
                        <a:latin typeface="+mn-lt"/>
                        <a:ea typeface="+mn-ea"/>
                        <a:cs typeface="+mn-cs"/>
                      </a:endParaRPr>
                    </a:p>
                  </a:txBody>
                  <a:tcP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300"/>
                        </a:spcBef>
                        <a:spcAft>
                          <a:spcPts val="0"/>
                        </a:spcAft>
                        <a:buClrTx/>
                        <a:buSzTx/>
                        <a:buNone/>
                        <a:tabLst/>
                        <a:defRPr/>
                      </a:pPr>
                      <a:r>
                        <a:rPr lang="en-US" sz="1000" b="1"/>
                        <a:t>Most promising insects: </a:t>
                      </a:r>
                    </a:p>
                    <a:p>
                      <a:pPr marL="177800" marR="0" lvl="0" indent="-177800" algn="l" defTabSz="711200" rtl="0" eaLnBrk="1" fontAlgn="auto" latinLnBrk="0" hangingPunct="1">
                        <a:lnSpc>
                          <a:spcPct val="100000"/>
                        </a:lnSpc>
                        <a:spcBef>
                          <a:spcPts val="300"/>
                        </a:spcBef>
                        <a:spcAft>
                          <a:spcPts val="0"/>
                        </a:spcAft>
                        <a:buClrTx/>
                        <a:buSzTx/>
                        <a:tabLst/>
                        <a:defRPr/>
                      </a:pPr>
                      <a:r>
                        <a:rPr lang="en-US" sz="1000"/>
                        <a:t>Black soldier fly, yellow mealworm, common house fly</a:t>
                      </a:r>
                      <a:endParaRPr kumimoji="0" lang="en-US" sz="1000" b="0" i="0" u="none" strike="noStrike" kern="1200" cap="none" spc="0" normalizeH="0" baseline="0" noProof="0">
                        <a:ln>
                          <a:noFill/>
                        </a:ln>
                        <a:solidFill>
                          <a:srgbClr val="000000"/>
                        </a:solidFill>
                        <a:effectLst/>
                        <a:uLnTx/>
                        <a:uFillTx/>
                        <a:latin typeface="+mn-lt"/>
                        <a:ea typeface="+mn-ea"/>
                        <a:cs typeface="+mn-cs"/>
                      </a:endParaRPr>
                    </a:p>
                  </a:txBody>
                  <a:tcPr>
                    <a:lnL>
                      <a:noFill/>
                    </a:lnL>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Former food products (FFP) and bakery by-products (BBP)</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Food losses from food supply chain</a:t>
                      </a:r>
                    </a:p>
                  </a:txBody>
                  <a:tcPr>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Alternative grains (sorghum, millet, oats)</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Silage from corn and grass</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Seaweed</a:t>
                      </a:r>
                    </a:p>
                  </a:txBody>
                  <a:tcPr>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5080875"/>
                  </a:ext>
                </a:extLst>
              </a:tr>
              <a:tr h="456510">
                <a:tc>
                  <a:txBody>
                    <a:bodyPr/>
                    <a:lstStyle/>
                    <a:p>
                      <a:pPr marL="0" indent="0">
                        <a:spcBef>
                          <a:spcPts val="0"/>
                        </a:spcBef>
                        <a:buNone/>
                      </a:pPr>
                      <a:r>
                        <a:rPr lang="en-US" sz="1000" b="1">
                          <a:solidFill>
                            <a:schemeClr val="tx1"/>
                          </a:solidFill>
                        </a:rPr>
                        <a:t>Land-use and emissions implications</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Uses more habitable land </a:t>
                      </a:r>
                      <a:r>
                        <a:rPr kumimoji="0" lang="en-US" sz="1000" b="0" i="0" u="none" strike="noStrike" kern="1200" cap="none" spc="0" normalizeH="0" baseline="0" noProof="0">
                          <a:ln>
                            <a:noFill/>
                          </a:ln>
                          <a:solidFill>
                            <a:srgbClr val="000000"/>
                          </a:solidFill>
                          <a:effectLst/>
                          <a:uLnTx/>
                          <a:uFillTx/>
                          <a:latin typeface="+mn-lt"/>
                          <a:ea typeface="+mn-ea"/>
                          <a:cs typeface="+mn-cs"/>
                        </a:rPr>
                        <a:t>(9%) than direct human consumption (6%) </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2.69 </a:t>
                      </a:r>
                      <a:r>
                        <a:rPr lang="en-US" sz="1000" b="1" i="0" u="none" strike="noStrike" kern="1200" cap="none" spc="0" normalizeH="0" baseline="0" noProof="0">
                          <a:ln>
                            <a:noFill/>
                          </a:ln>
                          <a:solidFill>
                            <a:srgbClr val="000000"/>
                          </a:solidFill>
                          <a:effectLst/>
                          <a:uLnTx/>
                          <a:uFillTx/>
                          <a:latin typeface="+mn-lt"/>
                          <a:ea typeface="+mn-ea"/>
                          <a:cs typeface="+mn-cs"/>
                        </a:rPr>
                        <a:t>GtCO</a:t>
                      </a:r>
                      <a:r>
                        <a:rPr lang="en-US" sz="1000" b="1" i="0" u="none" strike="noStrike" kern="1200" cap="none" spc="0" normalizeH="0" baseline="-25000" noProof="0">
                          <a:ln>
                            <a:noFill/>
                          </a:ln>
                          <a:solidFill>
                            <a:srgbClr val="000000"/>
                          </a:solidFill>
                          <a:effectLst/>
                          <a:uLnTx/>
                          <a:uFillTx/>
                          <a:latin typeface="+mn-lt"/>
                          <a:ea typeface="+mn-ea"/>
                          <a:cs typeface="+mn-cs"/>
                        </a:rPr>
                        <a:t>2</a:t>
                      </a:r>
                      <a:r>
                        <a:rPr lang="en-US" sz="1000" b="1" i="0" u="none" strike="noStrike" kern="1200" cap="none" spc="0" normalizeH="0" baseline="0" noProof="0">
                          <a:ln>
                            <a:noFill/>
                          </a:ln>
                          <a:solidFill>
                            <a:srgbClr val="000000"/>
                          </a:solidFill>
                          <a:effectLst/>
                          <a:uLnTx/>
                          <a:uFillTx/>
                          <a:latin typeface="+mn-lt"/>
                          <a:ea typeface="+mn-ea"/>
                          <a:cs typeface="+mn-cs"/>
                        </a:rPr>
                        <a:t>e</a:t>
                      </a:r>
                      <a:r>
                        <a:rPr kumimoji="0" lang="en-US" sz="1000" b="1" i="0" u="none" strike="noStrike" kern="1200" cap="none" spc="0" normalizeH="0" baseline="0" noProof="0">
                          <a:ln>
                            <a:noFill/>
                          </a:ln>
                          <a:solidFill>
                            <a:srgbClr val="000000"/>
                          </a:solidFill>
                          <a:effectLst/>
                          <a:uLnTx/>
                          <a:uFillTx/>
                          <a:latin typeface="+mn-lt"/>
                          <a:ea typeface="+mn-ea"/>
                          <a:cs typeface="+mn-cs"/>
                        </a:rPr>
                        <a:t> emissions annually</a:t>
                      </a:r>
                      <a:endParaRPr kumimoji="0" lang="en-US" sz="1000" b="0" i="0" u="none" strike="noStrike" kern="1200" cap="none" spc="0" normalizeH="0" baseline="0" noProof="0">
                        <a:ln>
                          <a:noFill/>
                        </a:ln>
                        <a:solidFill>
                          <a:srgbClr val="000000"/>
                        </a:solidFill>
                        <a:effectLst/>
                        <a:uLnTx/>
                        <a:uFillTx/>
                        <a:latin typeface="+mn-lt"/>
                        <a:ea typeface="+mn-ea"/>
                        <a:cs typeface="+mn-cs"/>
                      </a:endParaRPr>
                    </a:p>
                  </a:txBody>
                  <a:tcPr>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9EE"/>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kumimoji="0" lang="en-US" sz="1000" b="0" i="0" u="none" strike="noStrike" kern="1200" cap="none" spc="0" normalizeH="0" baseline="0" noProof="0">
                        <a:ln>
                          <a:noFill/>
                        </a:ln>
                        <a:solidFill>
                          <a:srgbClr val="000000"/>
                        </a:solidFill>
                        <a:effectLst/>
                        <a:uLnTx/>
                        <a:uFillTx/>
                        <a:latin typeface="+mn-lt"/>
                        <a:ea typeface="+mn-ea"/>
                        <a:cs typeface="+mn-cs"/>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b="1" kern="1200">
                          <a:solidFill>
                            <a:schemeClr val="dk1"/>
                          </a:solidFill>
                          <a:latin typeface="+mn-lt"/>
                          <a:ea typeface="+mn-ea"/>
                          <a:cs typeface="+mn-cs"/>
                        </a:rPr>
                        <a:t>Uses 98% less land </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b="1" kern="1200">
                          <a:solidFill>
                            <a:schemeClr val="dk1"/>
                          </a:solidFill>
                          <a:latin typeface="+mn-lt"/>
                          <a:ea typeface="+mn-ea"/>
                          <a:cs typeface="+mn-cs"/>
                        </a:rPr>
                        <a:t>61% less emissions-intensive</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Uses less water, pesticides, antibiotics</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Potentially more energy-intensive</a:t>
                      </a:r>
                    </a:p>
                  </a:txBody>
                  <a:tcPr>
                    <a:lnL>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177800" marR="0" lvl="0" indent="-177800" algn="l" defTabSz="711200" rtl="0" eaLnBrk="1" fontAlgn="auto" latinLnBrk="0" hangingPunct="1">
                        <a:lnSpc>
                          <a:spcPct val="100000"/>
                        </a:lnSpc>
                        <a:spcBef>
                          <a:spcPts val="300"/>
                        </a:spcBef>
                        <a:spcAft>
                          <a:spcPts val="0"/>
                        </a:spcAft>
                        <a:buClrTx/>
                        <a:buSzTx/>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No additional land and water use</a:t>
                      </a:r>
                      <a:r>
                        <a:rPr kumimoji="0" lang="en-US" sz="1000" b="0" i="0" u="none" strike="noStrike" kern="1200" cap="none" spc="0" normalizeH="0" baseline="0" noProof="0">
                          <a:ln>
                            <a:noFill/>
                          </a:ln>
                          <a:solidFill>
                            <a:srgbClr val="000000"/>
                          </a:solidFill>
                          <a:effectLst/>
                          <a:uLnTx/>
                          <a:uFillTx/>
                          <a:latin typeface="+mn-lt"/>
                          <a:ea typeface="+mn-ea"/>
                          <a:cs typeface="+mn-cs"/>
                        </a:rPr>
                        <a:t> </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latin typeface="Arial" panose="020B0604020202020204" pitchFamily="34" charset="0"/>
                          <a:cs typeface="Arial" panose="020B0604020202020204" pitchFamily="34" charset="0"/>
                        </a:rPr>
                        <a:t>Reduces environmental cost related to grain production</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solidFill>
                            <a:schemeClr val="tx1"/>
                          </a:solidFill>
                          <a:latin typeface="Arial" panose="020B0604020202020204" pitchFamily="34" charset="0"/>
                          <a:cs typeface="Arial" panose="020B0604020202020204" pitchFamily="34" charset="0"/>
                        </a:rPr>
                        <a:t>Reduces emissions from food waste</a:t>
                      </a:r>
                      <a:endParaRPr lang="en-US" sz="1000" b="0">
                        <a:solidFill>
                          <a:schemeClr val="tx1"/>
                        </a:solidFill>
                        <a:latin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Alternative grains: More drought resistant</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Silage: Energy and nutrients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Seaweed: Added minerals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74235953"/>
                  </a:ext>
                </a:extLst>
              </a:tr>
              <a:tr h="1108865">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kern="1200">
                          <a:solidFill>
                            <a:schemeClr val="tx1"/>
                          </a:solidFill>
                          <a:latin typeface="+mn-lt"/>
                          <a:ea typeface="+mn-ea"/>
                          <a:cs typeface="+mn-cs"/>
                        </a:rPr>
                        <a:t>Benefits and limits</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300"/>
                        </a:spcBef>
                        <a:spcAft>
                          <a:spcPts val="0"/>
                        </a:spcAft>
                        <a:buClrTx/>
                        <a:buSzTx/>
                        <a:buFontTx/>
                        <a:buNone/>
                        <a:tabLst/>
                        <a:defRPr/>
                      </a:pPr>
                      <a:r>
                        <a:rPr lang="en-US" sz="1000" b="1">
                          <a:latin typeface="+mn-lt"/>
                        </a:rPr>
                        <a:t>Benefits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latin typeface="+mn-lt"/>
                        </a:rPr>
                        <a:t>Already in place</a:t>
                      </a:r>
                    </a:p>
                    <a:p>
                      <a:pPr marL="0" marR="0" lvl="0" indent="0" algn="l" defTabSz="711200" rtl="0" eaLnBrk="1" fontAlgn="auto" latinLnBrk="0" hangingPunct="1">
                        <a:lnSpc>
                          <a:spcPct val="100000"/>
                        </a:lnSpc>
                        <a:spcBef>
                          <a:spcPts val="300"/>
                        </a:spcBef>
                        <a:spcAft>
                          <a:spcPts val="0"/>
                        </a:spcAft>
                        <a:buClrTx/>
                        <a:buSzTx/>
                        <a:buFontTx/>
                        <a:buNone/>
                        <a:tabLst/>
                        <a:defRPr/>
                      </a:pPr>
                      <a:r>
                        <a:rPr lang="en-US" sz="1000" b="1">
                          <a:latin typeface="+mn-lt"/>
                        </a:rPr>
                        <a:t>Limits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latin typeface="+mn-lt"/>
                        </a:rPr>
                        <a:t>Deforestation and land use</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solidFill>
                            <a:schemeClr val="tx1"/>
                          </a:solidFill>
                          <a:latin typeface="+mn-lt"/>
                        </a:rPr>
                        <a:t>Biodiversity loss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solidFill>
                            <a:schemeClr val="tx1"/>
                          </a:solidFill>
                          <a:latin typeface="+mn-lt"/>
                        </a:rPr>
                        <a:t>Corn not ideal for animal health</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solidFill>
                            <a:schemeClr val="tx1"/>
                          </a:solidFill>
                          <a:latin typeface="+mn-lt"/>
                        </a:rPr>
                        <a:t>High fertilizer use (N2O)</a:t>
                      </a:r>
                    </a:p>
                  </a:txBody>
                  <a:tcPr>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9EE"/>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lang="en-US" sz="1000" b="0">
                        <a:solidFill>
                          <a:schemeClr val="tx1"/>
                        </a:solidFill>
                        <a:latin typeface="+mn-lt"/>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Bef>
                          <a:spcPts val="300"/>
                        </a:spcBef>
                        <a:buNone/>
                      </a:pPr>
                      <a:r>
                        <a:rPr lang="en-US" sz="1000" b="1">
                          <a:latin typeface="Arial" panose="020B0604020202020204" pitchFamily="34" charset="0"/>
                          <a:cs typeface="Arial" panose="020B0604020202020204" pitchFamily="34" charset="0"/>
                          <a:sym typeface="Wingdings" pitchFamily="2" charset="2"/>
                        </a:rPr>
                        <a:t>Benefits</a:t>
                      </a:r>
                    </a:p>
                    <a:p>
                      <a:pPr algn="l">
                        <a:spcBef>
                          <a:spcPts val="300"/>
                        </a:spcBef>
                      </a:pPr>
                      <a:r>
                        <a:rPr lang="en-US" sz="1000" b="0">
                          <a:latin typeface="Arial" panose="020B0604020202020204" pitchFamily="34" charset="0"/>
                          <a:cs typeface="Arial" panose="020B0604020202020204" pitchFamily="34" charset="0"/>
                          <a:sym typeface="Wingdings" pitchFamily="2" charset="2"/>
                        </a:rPr>
                        <a:t>Meets animals’ dietary requirements</a:t>
                      </a:r>
                    </a:p>
                    <a:p>
                      <a:pPr algn="l">
                        <a:spcBef>
                          <a:spcPts val="300"/>
                        </a:spcBef>
                      </a:pPr>
                      <a:r>
                        <a:rPr lang="en-US" sz="1000" b="0">
                          <a:latin typeface="Arial" panose="020B0604020202020204" pitchFamily="34" charset="0"/>
                          <a:cs typeface="Arial" panose="020B0604020202020204" pitchFamily="34" charset="0"/>
                          <a:sym typeface="Wingdings" pitchFamily="2" charset="2"/>
                        </a:rPr>
                        <a:t>High feed conversion efficiency</a:t>
                      </a:r>
                    </a:p>
                    <a:p>
                      <a:pPr algn="l">
                        <a:spcBef>
                          <a:spcPts val="300"/>
                        </a:spcBef>
                      </a:pPr>
                      <a:r>
                        <a:rPr lang="en-US" sz="1000" b="0">
                          <a:latin typeface="Arial" panose="020B0604020202020204" pitchFamily="34" charset="0"/>
                          <a:cs typeface="Arial" panose="020B0604020202020204" pitchFamily="34" charset="0"/>
                          <a:sym typeface="Wingdings" pitchFamily="2" charset="2"/>
                        </a:rPr>
                        <a:t>Consumer acceptance not a barrier</a:t>
                      </a:r>
                    </a:p>
                    <a:p>
                      <a:pPr marL="0" indent="0" algn="l">
                        <a:spcBef>
                          <a:spcPts val="300"/>
                        </a:spcBef>
                        <a:buNone/>
                      </a:pPr>
                      <a:r>
                        <a:rPr lang="en-US" sz="1000" b="1">
                          <a:latin typeface="Arial" panose="020B0604020202020204" pitchFamily="34" charset="0"/>
                          <a:cs typeface="Arial" panose="020B0604020202020204" pitchFamily="34" charset="0"/>
                          <a:sym typeface="Wingdings" pitchFamily="2" charset="2"/>
                        </a:rPr>
                        <a:t>Limits</a:t>
                      </a:r>
                    </a:p>
                    <a:p>
                      <a:pPr algn="l">
                        <a:spcBef>
                          <a:spcPts val="300"/>
                        </a:spcBef>
                      </a:pPr>
                      <a:r>
                        <a:rPr lang="en-US" sz="1000" b="0">
                          <a:latin typeface="Arial" panose="020B0604020202020204" pitchFamily="34" charset="0"/>
                          <a:cs typeface="Arial" panose="020B0604020202020204" pitchFamily="34" charset="0"/>
                          <a:sym typeface="Wingdings" pitchFamily="2" charset="2"/>
                        </a:rPr>
                        <a:t>Research needed to prove scalability</a:t>
                      </a:r>
                    </a:p>
                    <a:p>
                      <a:pPr algn="l">
                        <a:spcBef>
                          <a:spcPts val="300"/>
                        </a:spcBef>
                      </a:pPr>
                      <a:r>
                        <a:rPr lang="en-US" sz="1000" b="0">
                          <a:latin typeface="Arial" panose="020B0604020202020204" pitchFamily="34" charset="0"/>
                          <a:cs typeface="Arial" panose="020B0604020202020204" pitchFamily="34" charset="0"/>
                          <a:sym typeface="Wingdings" pitchFamily="2" charset="2"/>
                        </a:rPr>
                        <a:t>Communication strategy is important </a:t>
                      </a:r>
                      <a:endParaRPr lang="en-US" sz="1000" b="0">
                        <a:solidFill>
                          <a:schemeClr val="tx1"/>
                        </a:solidFill>
                        <a:latin typeface="+mn-lt"/>
                      </a:endParaRPr>
                    </a:p>
                  </a:txBody>
                  <a:tcPr>
                    <a:lnL>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indent="0" algn="l">
                        <a:spcBef>
                          <a:spcPts val="300"/>
                        </a:spcBef>
                        <a:buNone/>
                      </a:pPr>
                      <a:r>
                        <a:rPr lang="en-US" sz="1000" b="1">
                          <a:latin typeface="Arial" panose="020B0604020202020204" pitchFamily="34" charset="0"/>
                          <a:cs typeface="Arial" panose="020B0604020202020204" pitchFamily="34" charset="0"/>
                        </a:rPr>
                        <a:t>Benefits</a:t>
                      </a:r>
                    </a:p>
                    <a:p>
                      <a:pPr algn="l">
                        <a:spcBef>
                          <a:spcPts val="300"/>
                        </a:spcBef>
                      </a:pPr>
                      <a:r>
                        <a:rPr lang="en-US" sz="1000" b="0">
                          <a:latin typeface="Arial" panose="020B0604020202020204" pitchFamily="34" charset="0"/>
                          <a:cs typeface="Arial" panose="020B0604020202020204" pitchFamily="34" charset="0"/>
                        </a:rPr>
                        <a:t>Highly digestible and nutritious</a:t>
                      </a:r>
                    </a:p>
                    <a:p>
                      <a:pPr algn="l">
                        <a:spcBef>
                          <a:spcPts val="300"/>
                        </a:spcBef>
                      </a:pPr>
                      <a:r>
                        <a:rPr lang="en-US" sz="1000" b="0">
                          <a:latin typeface="Arial" panose="020B0604020202020204" pitchFamily="34" charset="0"/>
                          <a:cs typeface="Arial" panose="020B0604020202020204" pitchFamily="34" charset="0"/>
                        </a:rPr>
                        <a:t>Does not limit the growth of the animal</a:t>
                      </a:r>
                    </a:p>
                    <a:p>
                      <a:pPr marL="0" indent="0" algn="l">
                        <a:spcBef>
                          <a:spcPts val="300"/>
                        </a:spcBef>
                        <a:buNone/>
                      </a:pPr>
                      <a:r>
                        <a:rPr lang="en-US" sz="1000" b="1">
                          <a:latin typeface="Arial" panose="020B0604020202020204" pitchFamily="34" charset="0"/>
                          <a:cs typeface="Arial" panose="020B0604020202020204" pitchFamily="34" charset="0"/>
                        </a:rPr>
                        <a:t>Limits</a:t>
                      </a:r>
                    </a:p>
                    <a:p>
                      <a:pPr algn="l">
                        <a:spcBef>
                          <a:spcPts val="300"/>
                        </a:spcBef>
                      </a:pPr>
                      <a:r>
                        <a:rPr lang="en-US" sz="1000" b="0">
                          <a:latin typeface="Arial" panose="020B0604020202020204" pitchFamily="34" charset="0"/>
                          <a:cs typeface="Arial" panose="020B0604020202020204" pitchFamily="34" charset="0"/>
                        </a:rPr>
                        <a:t>Low consumer acceptance</a:t>
                      </a:r>
                    </a:p>
                    <a:p>
                      <a:pPr algn="l">
                        <a:spcBef>
                          <a:spcPts val="300"/>
                        </a:spcBef>
                      </a:pPr>
                      <a:r>
                        <a:rPr lang="en-US" sz="1000" b="0">
                          <a:latin typeface="Arial" panose="020B0604020202020204" pitchFamily="34" charset="0"/>
                          <a:cs typeface="Arial" panose="020B0604020202020204" pitchFamily="34" charset="0"/>
                        </a:rPr>
                        <a:t>Needs increased participation of food/feed processors</a:t>
                      </a:r>
                    </a:p>
                    <a:p>
                      <a:pPr algn="l">
                        <a:spcBef>
                          <a:spcPts val="300"/>
                        </a:spcBef>
                      </a:pPr>
                      <a:r>
                        <a:rPr lang="en-US" sz="1000" b="0">
                          <a:latin typeface="Arial" panose="020B0604020202020204" pitchFamily="34" charset="0"/>
                          <a:cs typeface="Arial" panose="020B0604020202020204" pitchFamily="34" charset="0"/>
                        </a:rPr>
                        <a:t>Research needed to have a full lifecycle assessment</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indent="0" algn="l">
                        <a:spcBef>
                          <a:spcPts val="300"/>
                        </a:spcBef>
                        <a:buNone/>
                      </a:pPr>
                      <a:r>
                        <a:rPr lang="en-US" sz="1000" b="1">
                          <a:latin typeface="Arial" panose="020B0604020202020204" pitchFamily="34" charset="0"/>
                          <a:cs typeface="Arial" panose="020B0604020202020204" pitchFamily="34" charset="0"/>
                        </a:rPr>
                        <a:t>Benefits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Alternative grains are more drought resistant</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Ingredient mixes can add minerals to livestock diets</a:t>
                      </a:r>
                    </a:p>
                    <a:p>
                      <a:pPr marL="0" indent="0" algn="l">
                        <a:spcBef>
                          <a:spcPts val="300"/>
                        </a:spcBef>
                        <a:buNone/>
                      </a:pPr>
                      <a:r>
                        <a:rPr lang="en-US" sz="1000" b="1">
                          <a:latin typeface="Arial" panose="020B0604020202020204" pitchFamily="34" charset="0"/>
                          <a:cs typeface="Arial" panose="020B0604020202020204" pitchFamily="34" charset="0"/>
                        </a:rPr>
                        <a:t>Limits</a:t>
                      </a:r>
                      <a:endParaRPr lang="en-US" sz="1000" kern="1200">
                        <a:solidFill>
                          <a:schemeClr val="dk1"/>
                        </a:solidFill>
                        <a:latin typeface="+mn-lt"/>
                        <a:ea typeface="+mn-ea"/>
                        <a:cs typeface="+mn-cs"/>
                      </a:endParaRP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Doesn’t represent a scalable set of solutions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Lack of broad adoption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64313410"/>
                  </a:ext>
                </a:extLst>
              </a:tr>
              <a:tr h="283576">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kern="1200">
                          <a:solidFill>
                            <a:schemeClr val="tx1"/>
                          </a:solidFill>
                          <a:latin typeface="+mn-lt"/>
                          <a:ea typeface="+mn-ea"/>
                          <a:cs typeface="+mn-cs"/>
                        </a:rPr>
                        <a:t>Production leader</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300"/>
                        </a:spcBef>
                        <a:spcAft>
                          <a:spcPts val="0"/>
                        </a:spcAft>
                        <a:buClrTx/>
                        <a:buSzTx/>
                        <a:buFontTx/>
                        <a:buNone/>
                        <a:tabLst/>
                        <a:defRPr/>
                      </a:pPr>
                      <a:r>
                        <a:rPr lang="en-US" sz="1000" b="0">
                          <a:solidFill>
                            <a:schemeClr val="tx1"/>
                          </a:solidFill>
                          <a:latin typeface="+mn-lt"/>
                        </a:rPr>
                        <a:t>China</a:t>
                      </a:r>
                    </a:p>
                  </a:txBody>
                  <a:tcPr anchor="ctr">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9EE"/>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lang="en-US" sz="1000" b="0">
                        <a:solidFill>
                          <a:schemeClr val="tx1"/>
                        </a:solidFill>
                        <a:latin typeface="+mn-lt"/>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300"/>
                        </a:spcBef>
                        <a:buNone/>
                      </a:pPr>
                      <a:r>
                        <a:rPr lang="en-US" sz="1000" b="0">
                          <a:solidFill>
                            <a:schemeClr val="tx1"/>
                          </a:solidFill>
                          <a:latin typeface="+mn-lt"/>
                        </a:rPr>
                        <a:t>China</a:t>
                      </a:r>
                    </a:p>
                  </a:txBody>
                  <a:tcPr anchor="ctr">
                    <a:lnL>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indent="0" algn="ctr">
                        <a:spcBef>
                          <a:spcPts val="300"/>
                        </a:spcBef>
                        <a:buNone/>
                      </a:pPr>
                      <a:r>
                        <a:rPr lang="en-US" sz="1000" b="0">
                          <a:latin typeface="Arial" panose="020B0604020202020204" pitchFamily="34" charset="0"/>
                          <a:cs typeface="Arial" panose="020B0604020202020204" pitchFamily="34" charset="0"/>
                        </a:rPr>
                        <a:t>European Union</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711200" rtl="0" eaLnBrk="1" fontAlgn="auto" latinLnBrk="0" hangingPunct="1">
                        <a:lnSpc>
                          <a:spcPct val="100000"/>
                        </a:lnSpc>
                        <a:spcBef>
                          <a:spcPts val="300"/>
                        </a:spcBef>
                        <a:spcAft>
                          <a:spcPts val="0"/>
                        </a:spcAft>
                        <a:buClrTx/>
                        <a:buSzTx/>
                        <a:buFontTx/>
                        <a:buNone/>
                        <a:tabLst/>
                        <a:defRPr/>
                      </a:pPr>
                      <a:r>
                        <a:rPr lang="en-US" sz="1000" kern="1200">
                          <a:solidFill>
                            <a:schemeClr val="dk1"/>
                          </a:solidFill>
                          <a:latin typeface="+mn-lt"/>
                          <a:ea typeface="+mn-ea"/>
                          <a:cs typeface="+mn-cs"/>
                        </a:rPr>
                        <a:t>European Union</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09842507"/>
                  </a:ext>
                </a:extLst>
              </a:tr>
              <a:tr h="372317">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kern="1200">
                          <a:solidFill>
                            <a:schemeClr val="tx1"/>
                          </a:solidFill>
                          <a:latin typeface="+mn-lt"/>
                          <a:ea typeface="+mn-ea"/>
                          <a:cs typeface="+mn-cs"/>
                        </a:rPr>
                        <a:t>Other key players</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300"/>
                        </a:spcBef>
                        <a:spcAft>
                          <a:spcPts val="0"/>
                        </a:spcAft>
                        <a:buClrTx/>
                        <a:buSzTx/>
                        <a:buFontTx/>
                        <a:buNone/>
                        <a:tabLst/>
                        <a:defRPr/>
                      </a:pPr>
                      <a:r>
                        <a:rPr lang="en-US" sz="1000" b="0">
                          <a:solidFill>
                            <a:schemeClr val="tx1"/>
                          </a:solidFill>
                          <a:latin typeface="+mn-lt"/>
                        </a:rPr>
                        <a:t>Brazil and United States</a:t>
                      </a:r>
                    </a:p>
                  </a:txBody>
                  <a:tcPr anchor="ctr">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9EE"/>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lang="en-US" sz="1000" b="0">
                        <a:solidFill>
                          <a:schemeClr val="tx1"/>
                        </a:solidFill>
                        <a:latin typeface="+mn-lt"/>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300"/>
                        </a:spcBef>
                        <a:buNone/>
                      </a:pPr>
                      <a:r>
                        <a:rPr lang="en-US" sz="1000" b="0">
                          <a:solidFill>
                            <a:schemeClr val="tx1"/>
                          </a:solidFill>
                          <a:latin typeface="+mn-lt"/>
                        </a:rPr>
                        <a:t>India and Brazil</a:t>
                      </a:r>
                    </a:p>
                  </a:txBody>
                  <a:tcPr anchor="ctr">
                    <a:lnL>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indent="0" algn="ctr">
                        <a:spcBef>
                          <a:spcPts val="300"/>
                        </a:spcBef>
                        <a:buNone/>
                      </a:pPr>
                      <a:r>
                        <a:rPr lang="en-US" sz="1000" b="0">
                          <a:latin typeface="Arial" panose="020B0604020202020204" pitchFamily="34" charset="0"/>
                          <a:cs typeface="Arial" panose="020B0604020202020204" pitchFamily="34" charset="0"/>
                        </a:rPr>
                        <a:t>Japan</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711200" rtl="0" eaLnBrk="1" fontAlgn="auto" latinLnBrk="0" hangingPunct="1">
                        <a:lnSpc>
                          <a:spcPct val="100000"/>
                        </a:lnSpc>
                        <a:spcBef>
                          <a:spcPts val="300"/>
                        </a:spcBef>
                        <a:spcAft>
                          <a:spcPts val="0"/>
                        </a:spcAft>
                        <a:buClrTx/>
                        <a:buSzTx/>
                        <a:buFontTx/>
                        <a:buNone/>
                        <a:tabLst/>
                        <a:defRPr/>
                      </a:pPr>
                      <a:r>
                        <a:rPr lang="en-US" sz="1000" kern="1200">
                          <a:solidFill>
                            <a:schemeClr val="dk1"/>
                          </a:solidFill>
                          <a:latin typeface="+mn-lt"/>
                          <a:ea typeface="+mn-ea"/>
                          <a:cs typeface="+mn-cs"/>
                        </a:rPr>
                        <a:t>India and United States</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88625850"/>
                  </a:ext>
                </a:extLst>
              </a:tr>
            </a:tbl>
          </a:graphicData>
        </a:graphic>
      </p:graphicFrame>
      <p:sp>
        <p:nvSpPr>
          <p:cNvPr id="13" name="TextBox 12">
            <a:extLst>
              <a:ext uri="{FF2B5EF4-FFF2-40B4-BE49-F238E27FC236}">
                <a16:creationId xmlns:a16="http://schemas.microsoft.com/office/drawing/2014/main" id="{FC0FB0EF-B75E-1CE7-3CF7-B0096FFF86A0}"/>
              </a:ext>
            </a:extLst>
          </p:cNvPr>
          <p:cNvSpPr txBox="1"/>
          <p:nvPr/>
        </p:nvSpPr>
        <p:spPr bwMode="gray">
          <a:xfrm>
            <a:off x="329184" y="6419088"/>
            <a:ext cx="9513459" cy="369332"/>
          </a:xfrm>
          <a:prstGeom prst="rect">
            <a:avLst/>
          </a:prstGeom>
          <a:noFill/>
        </p:spPr>
        <p:txBody>
          <a:bodyPr wrap="square" lIns="0" tIns="0" rIns="0" bIns="0" anchor="t">
            <a:spAutoFit/>
          </a:bodyPr>
          <a:lstStyle/>
          <a:p>
            <a:r>
              <a:rPr kumimoji="0" lang="en-US" sz="800" b="0" i="0" u="none" strike="noStrike" kern="1200" cap="none" spc="0" normalizeH="0" baseline="0" noProof="0" dirty="0">
                <a:ln>
                  <a:noFill/>
                </a:ln>
                <a:solidFill>
                  <a:srgbClr val="000000"/>
                </a:solidFill>
                <a:effectLst/>
                <a:uLnTx/>
                <a:uFillTx/>
                <a:ea typeface="+mn-ea"/>
                <a:cs typeface="+mn-cs"/>
              </a:rPr>
              <a:t>Sources: </a:t>
            </a:r>
            <a:r>
              <a:rPr kumimoji="0" lang="en-US" sz="800" kern="1200" cap="none" spc="0" normalizeH="0" baseline="0" noProof="0" dirty="0">
                <a:ln>
                  <a:noFill/>
                </a:ln>
                <a:solidFill>
                  <a:srgbClr val="000000"/>
                </a:solidFill>
                <a:uLnTx/>
                <a:uFillTx/>
              </a:rPr>
              <a:t>V</a:t>
            </a:r>
            <a:r>
              <a:rPr lang="en-US" sz="800" b="0" i="0" u="none" strike="noStrike" dirty="0">
                <a:solidFill>
                  <a:srgbClr val="000000"/>
                </a:solidFill>
                <a:effectLst/>
              </a:rPr>
              <a:t>an Huis and Gasco, </a:t>
            </a:r>
            <a:r>
              <a:rPr lang="en-US" sz="800" dirty="0">
                <a:solidFill>
                  <a:srgbClr val="000000"/>
                </a:solidFill>
                <a:hlinkClick r:id="rId6"/>
              </a:rPr>
              <a:t>I</a:t>
            </a:r>
            <a:r>
              <a:rPr lang="en-US" sz="800" b="0" i="0" u="none" strike="noStrike" dirty="0">
                <a:solidFill>
                  <a:srgbClr val="000000"/>
                </a:solidFill>
                <a:effectLst/>
                <a:hlinkClick r:id="rId6"/>
              </a:rPr>
              <a:t>nsects as feed</a:t>
            </a:r>
            <a:r>
              <a:rPr lang="en-US" sz="800" b="0" i="0" u="none" strike="noStrike" dirty="0">
                <a:solidFill>
                  <a:srgbClr val="000000"/>
                </a:solidFill>
                <a:effectLst/>
              </a:rPr>
              <a:t> (2023)</a:t>
            </a:r>
            <a:r>
              <a:rPr lang="en-US" sz="800" dirty="0">
                <a:solidFill>
                  <a:srgbClr val="000000"/>
                </a:solidFill>
              </a:rPr>
              <a:t>;</a:t>
            </a:r>
            <a:r>
              <a:rPr lang="en-US" sz="800" b="0" i="0" u="none" strike="noStrike" dirty="0">
                <a:solidFill>
                  <a:srgbClr val="000000"/>
                </a:solidFill>
                <a:effectLst/>
              </a:rPr>
              <a:t> Pinotti et al., </a:t>
            </a:r>
            <a:r>
              <a:rPr lang="en-US" sz="800" dirty="0">
                <a:solidFill>
                  <a:srgbClr val="000000"/>
                </a:solidFill>
                <a:hlinkClick r:id="rId7"/>
              </a:rPr>
              <a:t>Recycling f</a:t>
            </a:r>
            <a:r>
              <a:rPr lang="en-US" sz="800" b="0" i="0" u="none" strike="noStrike" dirty="0">
                <a:solidFill>
                  <a:srgbClr val="000000"/>
                </a:solidFill>
                <a:effectLst/>
                <a:hlinkClick r:id="rId7"/>
              </a:rPr>
              <a:t>ood leftovers </a:t>
            </a:r>
            <a:r>
              <a:rPr lang="en-US" sz="800" dirty="0">
                <a:solidFill>
                  <a:srgbClr val="000000"/>
                </a:solidFill>
                <a:hlinkClick r:id="rId7"/>
              </a:rPr>
              <a:t>in</a:t>
            </a:r>
            <a:r>
              <a:rPr lang="en-US" sz="800" b="0" i="0" u="none" strike="noStrike" dirty="0">
                <a:solidFill>
                  <a:srgbClr val="000000"/>
                </a:solidFill>
                <a:effectLst/>
                <a:hlinkClick r:id="rId7"/>
              </a:rPr>
              <a:t> feed</a:t>
            </a:r>
            <a:r>
              <a:rPr lang="en-US" sz="800" b="0" i="0" u="none" strike="noStrike" dirty="0">
                <a:solidFill>
                  <a:srgbClr val="000000"/>
                </a:solidFill>
                <a:effectLst/>
              </a:rPr>
              <a:t> (2021)</a:t>
            </a:r>
            <a:r>
              <a:rPr lang="en-US" sz="800" dirty="0">
                <a:solidFill>
                  <a:srgbClr val="000000"/>
                </a:solidFill>
              </a:rPr>
              <a:t>;</a:t>
            </a:r>
            <a:r>
              <a:rPr lang="en-US" sz="800" b="0" i="0" u="none" strike="noStrike" dirty="0">
                <a:solidFill>
                  <a:srgbClr val="000000"/>
                </a:solidFill>
                <a:effectLst/>
                <a:hlinkClick r:id="rId7"/>
              </a:rPr>
              <a:t> </a:t>
            </a:r>
            <a:r>
              <a:rPr lang="en-US" sz="800" dirty="0"/>
              <a:t>Van Huis and </a:t>
            </a:r>
            <a:r>
              <a:rPr lang="en-US" sz="800" dirty="0" err="1"/>
              <a:t>Oonincx</a:t>
            </a:r>
            <a:r>
              <a:rPr lang="en-US" sz="800" dirty="0"/>
              <a:t>, </a:t>
            </a:r>
            <a:r>
              <a:rPr lang="en-US" sz="800" dirty="0">
                <a:solidFill>
                  <a:srgbClr val="111111"/>
                </a:solidFill>
                <a:hlinkClick r:id="rId8"/>
              </a:rPr>
              <a:t>E</a:t>
            </a:r>
            <a:r>
              <a:rPr lang="en-US" sz="800" dirty="0">
                <a:solidFill>
                  <a:srgbClr val="111111"/>
                </a:solidFill>
                <a:effectLst/>
                <a:hlinkClick r:id="rId8"/>
              </a:rPr>
              <a:t>nvironmental sustainability of insects </a:t>
            </a:r>
            <a:r>
              <a:rPr lang="en-US" sz="800" dirty="0"/>
              <a:t>(2017);</a:t>
            </a:r>
            <a:r>
              <a:rPr lang="en-US" sz="800" dirty="0">
                <a:hlinkClick r:id="rId8">
                  <a:extLst>
                    <a:ext uri="{A12FA001-AC4F-418D-AE19-62706E023703}">
                      <ahyp:hlinkClr xmlns:ahyp="http://schemas.microsoft.com/office/drawing/2018/hyperlinkcolor" val="tx"/>
                    </a:ext>
                  </a:extLst>
                </a:hlinkClick>
              </a:rPr>
              <a:t> </a:t>
            </a:r>
            <a:r>
              <a:rPr lang="en-US" sz="800" dirty="0" err="1"/>
              <a:t>Sogari</a:t>
            </a:r>
            <a:r>
              <a:rPr lang="en-US" sz="800" dirty="0"/>
              <a:t> et al., </a:t>
            </a:r>
            <a:r>
              <a:rPr lang="en-US" sz="800" i="0" u="none" strike="noStrike" dirty="0">
                <a:solidFill>
                  <a:srgbClr val="1B1B1B"/>
                </a:solidFill>
                <a:effectLst/>
                <a:hlinkClick r:id="rId9"/>
              </a:rPr>
              <a:t>Multi-</a:t>
            </a:r>
          </a:p>
          <a:p>
            <a:r>
              <a:rPr lang="en-US" sz="800" i="0" u="none" strike="noStrike" dirty="0">
                <a:solidFill>
                  <a:srgbClr val="1B1B1B"/>
                </a:solidFill>
                <a:effectLst/>
                <a:hlinkClick r:id="rId9"/>
              </a:rPr>
              <a:t>Perspective Review</a:t>
            </a:r>
            <a:r>
              <a:rPr lang="en-US" sz="800" dirty="0">
                <a:solidFill>
                  <a:srgbClr val="000000"/>
                </a:solidFill>
              </a:rPr>
              <a:t> </a:t>
            </a:r>
            <a:r>
              <a:rPr lang="en-US" sz="800" dirty="0"/>
              <a:t>(2019); </a:t>
            </a:r>
            <a:r>
              <a:rPr lang="en-US" sz="800" dirty="0" err="1"/>
              <a:t>ClimateWorks</a:t>
            </a:r>
            <a:r>
              <a:rPr lang="en-US" sz="800" dirty="0"/>
              <a:t> Foundation, </a:t>
            </a:r>
            <a:r>
              <a:rPr lang="en-US" sz="800" dirty="0">
                <a:hlinkClick r:id="rId10">
                  <a:extLst>
                    <a:ext uri="{A12FA001-AC4F-418D-AE19-62706E023703}">
                      <ahyp:hlinkClr xmlns:ahyp="http://schemas.microsoft.com/office/drawing/2018/hyperlinkcolor" val="tx"/>
                    </a:ext>
                  </a:extLst>
                </a:hlinkClick>
              </a:rPr>
              <a:t>Global Innovation Needs Assessment</a:t>
            </a:r>
            <a:r>
              <a:rPr lang="en-US" sz="800" dirty="0"/>
              <a:t> (2021); BBC, </a:t>
            </a:r>
            <a:r>
              <a:rPr lang="en-US" sz="800" b="0" i="0" u="none" strike="noStrike" dirty="0">
                <a:solidFill>
                  <a:srgbClr val="202224"/>
                </a:solidFill>
                <a:effectLst/>
                <a:hlinkClick r:id="rId11"/>
              </a:rPr>
              <a:t>Japan is recycling food waste</a:t>
            </a:r>
            <a:r>
              <a:rPr lang="en-US" sz="800" dirty="0">
                <a:solidFill>
                  <a:srgbClr val="000000"/>
                </a:solidFill>
              </a:rPr>
              <a:t> </a:t>
            </a:r>
            <a:r>
              <a:rPr lang="en-US" sz="800" b="0" i="0" u="none" strike="noStrike" dirty="0">
                <a:solidFill>
                  <a:srgbClr val="202224"/>
                </a:solidFill>
                <a:effectLst/>
              </a:rPr>
              <a:t>(2024); FMI, </a:t>
            </a:r>
            <a:r>
              <a:rPr lang="en-US" sz="800" b="0" i="0" dirty="0">
                <a:solidFill>
                  <a:srgbClr val="0667AC"/>
                </a:solidFill>
                <a:effectLst/>
                <a:hlinkClick r:id="rId12"/>
              </a:rPr>
              <a:t>Animal Feed Alternative Protein Market Outlook</a:t>
            </a:r>
            <a:r>
              <a:rPr lang="en-US" sz="800" dirty="0">
                <a:solidFill>
                  <a:srgbClr val="000000"/>
                </a:solidFill>
              </a:rPr>
              <a:t> </a:t>
            </a:r>
            <a:r>
              <a:rPr lang="en-US" sz="800" b="0" i="0" dirty="0">
                <a:solidFill>
                  <a:srgbClr val="0667AC"/>
                </a:solidFill>
                <a:effectLst/>
              </a:rPr>
              <a:t>(</a:t>
            </a:r>
            <a:r>
              <a:rPr lang="en-US" sz="800" b="0" i="0" dirty="0">
                <a:effectLst/>
              </a:rPr>
              <a:t>2024).</a:t>
            </a:r>
            <a:endParaRPr lang="en-US" sz="800" dirty="0"/>
          </a:p>
          <a:p>
            <a:r>
              <a:rPr lang="en-US" sz="800" dirty="0">
                <a:solidFill>
                  <a:srgbClr val="000000"/>
                </a:solidFill>
              </a:rPr>
              <a:t>Credit: </a:t>
            </a:r>
            <a:r>
              <a:rPr lang="en-US" sz="800" dirty="0">
                <a:cs typeface="Arial"/>
              </a:rPr>
              <a:t>Asya </a:t>
            </a:r>
            <a:r>
              <a:rPr lang="en-US" sz="800" dirty="0" err="1">
                <a:cs typeface="Arial"/>
              </a:rPr>
              <a:t>Ikizler</a:t>
            </a:r>
            <a:r>
              <a:rPr lang="en-US" sz="800" dirty="0">
                <a:cs typeface="Arial"/>
              </a:rPr>
              <a:t>, M.A. Miller, </a:t>
            </a:r>
            <a:r>
              <a:rPr lang="en-US" sz="800" dirty="0" err="1">
                <a:cs typeface="Arial"/>
              </a:rPr>
              <a:t>Hyae</a:t>
            </a:r>
            <a:r>
              <a:rPr lang="en-US" sz="800" dirty="0">
                <a:cs typeface="Arial"/>
              </a:rPr>
              <a:t> Ryung Kim, </a:t>
            </a:r>
            <a:r>
              <a:rPr lang="en-US" sz="800" dirty="0"/>
              <a:t>and </a:t>
            </a:r>
            <a:r>
              <a:rPr lang="en-US" sz="800" dirty="0">
                <a:hlinkClick r:id="rId13"/>
              </a:rPr>
              <a:t>Gernot Wagner</a:t>
            </a:r>
            <a:r>
              <a:rPr lang="en-US" sz="800" dirty="0"/>
              <a:t>. </a:t>
            </a:r>
            <a:r>
              <a:rPr lang="en-US" sz="800" dirty="0">
                <a:hlinkClick r:id="rId14"/>
              </a:rPr>
              <a:t>Share with attribution</a:t>
            </a:r>
            <a:r>
              <a:rPr lang="en-US" sz="800" dirty="0"/>
              <a:t>: Sayn-Wittgenstein </a:t>
            </a:r>
            <a:r>
              <a:rPr lang="en-US" sz="800" i="1" dirty="0"/>
              <a:t>et al., </a:t>
            </a:r>
            <a:r>
              <a:rPr lang="en-US" sz="800" dirty="0"/>
              <a:t>"</a:t>
            </a:r>
            <a:r>
              <a:rPr lang="en-US" sz="800" dirty="0">
                <a:hlinkClick r:id="rId15"/>
              </a:rPr>
              <a:t>Reconsidering Proteins</a:t>
            </a:r>
            <a:r>
              <a:rPr lang="en-US" sz="800" dirty="0"/>
              <a:t>" (6 October 2025).</a:t>
            </a:r>
            <a:endParaRPr lang="en-US" sz="800" dirty="0">
              <a:solidFill>
                <a:srgbClr val="000000"/>
              </a:solidFill>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6CC520A9-C0DA-A8BA-5F42-3F1F8D6C4999}"/>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3830527" y="1513591"/>
            <a:ext cx="519584" cy="524392"/>
          </a:xfrm>
          <a:prstGeom prst="rect">
            <a:avLst/>
          </a:prstGeom>
        </p:spPr>
      </p:pic>
      <p:pic>
        <p:nvPicPr>
          <p:cNvPr id="31" name="Picture 30" descr="A black background with a black square&#10;&#10;Description automatically generated with medium confidence">
            <a:extLst>
              <a:ext uri="{FF2B5EF4-FFF2-40B4-BE49-F238E27FC236}">
                <a16:creationId xmlns:a16="http://schemas.microsoft.com/office/drawing/2014/main" id="{75310F5C-073F-AFCA-1CD0-18BDC83A5B3C}"/>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1331188" y="1545114"/>
            <a:ext cx="365322" cy="530224"/>
          </a:xfrm>
          <a:prstGeom prst="rect">
            <a:avLst/>
          </a:prstGeom>
        </p:spPr>
      </p:pic>
      <p:pic>
        <p:nvPicPr>
          <p:cNvPr id="35" name="Picture 34" descr="A black background with a black square&#10;&#10;Description automatically generated with medium confidence">
            <a:extLst>
              <a:ext uri="{FF2B5EF4-FFF2-40B4-BE49-F238E27FC236}">
                <a16:creationId xmlns:a16="http://schemas.microsoft.com/office/drawing/2014/main" id="{97E1B538-67B9-03E0-E462-99E5C1683D04}"/>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6511701" y="1606719"/>
            <a:ext cx="480291" cy="335822"/>
          </a:xfrm>
          <a:prstGeom prst="rect">
            <a:avLst/>
          </a:prstGeom>
        </p:spPr>
      </p:pic>
      <p:pic>
        <p:nvPicPr>
          <p:cNvPr id="40" name="Picture 39" descr="A black background with a black square&#10;&#10;Description automatically generated with medium confidence">
            <a:extLst>
              <a:ext uri="{FF2B5EF4-FFF2-40B4-BE49-F238E27FC236}">
                <a16:creationId xmlns:a16="http://schemas.microsoft.com/office/drawing/2014/main" id="{9017AA1E-4BBE-B048-67E6-F1C87CC4BD5D}"/>
              </a:ext>
            </a:extLst>
          </p:cNvPr>
          <p:cNvPicPr>
            <a:picLocks noChangeAspect="1"/>
          </p:cNvPicPr>
          <p:nvPr/>
        </p:nvPicPr>
        <p:blipFill>
          <a:blip r:embed="rId19" cstate="print">
            <a:extLst>
              <a:ext uri="{28A0092B-C50C-407E-A947-70E740481C1C}">
                <a14:useLocalDpi xmlns:a14="http://schemas.microsoft.com/office/drawing/2010/main"/>
              </a:ext>
            </a:extLst>
          </a:blip>
          <a:srcRect/>
          <a:stretch/>
        </p:blipFill>
        <p:spPr>
          <a:xfrm>
            <a:off x="9195997" y="1568950"/>
            <a:ext cx="519584" cy="367816"/>
          </a:xfrm>
          <a:prstGeom prst="rect">
            <a:avLst/>
          </a:prstGeom>
        </p:spPr>
      </p:pic>
      <p:sp>
        <p:nvSpPr>
          <p:cNvPr id="16" name="Chevron 2">
            <a:extLst>
              <a:ext uri="{FF2B5EF4-FFF2-40B4-BE49-F238E27FC236}">
                <a16:creationId xmlns:a16="http://schemas.microsoft.com/office/drawing/2014/main" id="{5FF9B750-F1D0-F910-B2A5-5FF5D4D04715}"/>
              </a:ext>
            </a:extLst>
          </p:cNvPr>
          <p:cNvSpPr/>
          <p:nvPr/>
        </p:nvSpPr>
        <p:spPr bwMode="gray">
          <a:xfrm>
            <a:off x="1964633" y="25336"/>
            <a:ext cx="2077015"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Industrial Livestock</a:t>
            </a:r>
          </a:p>
        </p:txBody>
      </p:sp>
    </p:spTree>
    <p:extLst>
      <p:ext uri="{BB962C8B-B14F-4D97-AF65-F5344CB8AC3E}">
        <p14:creationId xmlns:p14="http://schemas.microsoft.com/office/powerpoint/2010/main" val="4131456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76D31-7A41-7184-3C61-A8F355C05F2B}"/>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EAE9FEC-C34C-6B15-CA35-F11E9FE46727}"/>
              </a:ext>
            </a:extLst>
          </p:cNvPr>
          <p:cNvGraphicFramePr>
            <a:graphicFrameLocks/>
          </p:cNvGraphicFramePr>
          <p:nvPr>
            <p:custDataLst>
              <p:tags r:id="rId2"/>
            </p:custDataLst>
            <p:extLst>
              <p:ext uri="{D42A27DB-BD31-4B8C-83A1-F6EECF244321}">
                <p14:modId xmlns:p14="http://schemas.microsoft.com/office/powerpoint/2010/main" val="28440188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592" imgH="591" progId="TCLayout.ActiveDocument.1">
                  <p:embed/>
                </p:oleObj>
              </mc:Choice>
              <mc:Fallback>
                <p:oleObj name="think-cell Slide" r:id="rId37" imgW="592" imgH="591" progId="TCLayout.ActiveDocument.1">
                  <p:embed/>
                  <p:pic>
                    <p:nvPicPr>
                      <p:cNvPr id="5" name="think-cell data - do not delete" hidden="1">
                        <a:extLst>
                          <a:ext uri="{FF2B5EF4-FFF2-40B4-BE49-F238E27FC236}">
                            <a16:creationId xmlns:a16="http://schemas.microsoft.com/office/drawing/2014/main" id="{4EAE9FEC-C34C-6B15-CA35-F11E9FE46727}"/>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8956B67-8B95-D227-67B0-944EE2736806}"/>
              </a:ext>
            </a:extLst>
          </p:cNvPr>
          <p:cNvSpPr>
            <a:spLocks noGrp="1"/>
          </p:cNvSpPr>
          <p:nvPr>
            <p:ph type="title"/>
          </p:nvPr>
        </p:nvSpPr>
        <p:spPr>
          <a:xfrm>
            <a:off x="342801" y="537207"/>
            <a:ext cx="11501718" cy="785670"/>
          </a:xfrm>
        </p:spPr>
        <p:txBody>
          <a:bodyPr vert="horz">
            <a:noAutofit/>
          </a:bodyPr>
          <a:lstStyle/>
          <a:p>
            <a:r>
              <a:rPr lang="en-US"/>
              <a:t>Innovafeed leading the production of animal and aquaculture feed from insects, funded by Cargill, the EU, and the USDA</a:t>
            </a:r>
          </a:p>
        </p:txBody>
      </p:sp>
      <p:sp>
        <p:nvSpPr>
          <p:cNvPr id="2" name="btfpNotesBox292759">
            <a:extLst>
              <a:ext uri="{FF2B5EF4-FFF2-40B4-BE49-F238E27FC236}">
                <a16:creationId xmlns:a16="http://schemas.microsoft.com/office/drawing/2014/main" id="{FD71C520-66A5-58FA-873A-484D8DCADDBA}"/>
              </a:ext>
            </a:extLst>
          </p:cNvPr>
          <p:cNvSpPr txBox="1"/>
          <p:nvPr>
            <p:custDataLst>
              <p:tags r:id="rId3"/>
            </p:custDataLst>
          </p:nvPr>
        </p:nvSpPr>
        <p:spPr bwMode="gray">
          <a:xfrm>
            <a:off x="329184" y="6419088"/>
            <a:ext cx="9167553" cy="369332"/>
          </a:xfrm>
          <a:prstGeom prst="rect">
            <a:avLst/>
          </a:prstGeom>
          <a:noFill/>
        </p:spPr>
        <p:txBody>
          <a:bodyPr vert="horz" wrap="square" lIns="0" tIns="0" rIns="0" bIns="0" rtlCol="0" anchor="b">
            <a:spAutoFit/>
          </a:bodyPr>
          <a:lstStyle/>
          <a:p>
            <a:r>
              <a:rPr lang="en-US" sz="800">
                <a:solidFill>
                  <a:srgbClr val="000000"/>
                </a:solidFill>
              </a:rPr>
              <a:t>* Produced from traceable soy supply chains.</a:t>
            </a:r>
          </a:p>
          <a:p>
            <a:r>
              <a:rPr lang="en-US" sz="800">
                <a:solidFill>
                  <a:srgbClr val="000000"/>
                </a:solidFill>
              </a:rPr>
              <a:t>Sources:</a:t>
            </a:r>
            <a:r>
              <a:rPr lang="en-US" sz="800">
                <a:solidFill>
                  <a:srgbClr val="000000"/>
                </a:solidFill>
                <a:ea typeface="+mn-lt"/>
                <a:cs typeface="+mn-lt"/>
              </a:rPr>
              <a:t> MDPI, </a:t>
            </a:r>
            <a:r>
              <a:rPr lang="en-US" sz="800">
                <a:solidFill>
                  <a:srgbClr val="000000"/>
                </a:solidFill>
                <a:ea typeface="+mn-lt"/>
                <a:cs typeface="+mn-lt"/>
                <a:hlinkClick r:id="rId39"/>
              </a:rPr>
              <a:t>LCA analysis</a:t>
            </a:r>
            <a:r>
              <a:rPr lang="en-US" sz="800">
                <a:solidFill>
                  <a:srgbClr val="000000"/>
                </a:solidFill>
              </a:rPr>
              <a:t> </a:t>
            </a:r>
            <a:r>
              <a:rPr lang="en-US" sz="800">
                <a:solidFill>
                  <a:srgbClr val="000000"/>
                </a:solidFill>
                <a:ea typeface="+mn-lt"/>
                <a:cs typeface="+mn-lt"/>
              </a:rPr>
              <a:t>(2020); </a:t>
            </a:r>
            <a:r>
              <a:rPr lang="en-US" sz="800" err="1">
                <a:solidFill>
                  <a:srgbClr val="000000"/>
                </a:solidFill>
                <a:ea typeface="+mn-lt"/>
                <a:cs typeface="+mn-lt"/>
              </a:rPr>
              <a:t>Innovafeed</a:t>
            </a:r>
            <a:r>
              <a:rPr lang="en-US" sz="800">
                <a:solidFill>
                  <a:srgbClr val="000000"/>
                </a:solidFill>
                <a:ea typeface="+mn-lt"/>
                <a:cs typeface="+mn-lt"/>
              </a:rPr>
              <a:t>, </a:t>
            </a:r>
            <a:r>
              <a:rPr lang="en-US" sz="800">
                <a:solidFill>
                  <a:srgbClr val="000000"/>
                </a:solidFill>
                <a:ea typeface="+mn-lt"/>
                <a:cs typeface="+mn-lt"/>
                <a:hlinkClick r:id="rId40"/>
              </a:rPr>
              <a:t>Impact report</a:t>
            </a:r>
            <a:r>
              <a:rPr lang="en-US" sz="800">
                <a:solidFill>
                  <a:srgbClr val="000000"/>
                </a:solidFill>
                <a:ea typeface="+mn-lt"/>
                <a:cs typeface="+mn-lt"/>
              </a:rPr>
              <a:t> (2024); </a:t>
            </a:r>
            <a:r>
              <a:rPr lang="en-US" sz="800" err="1">
                <a:solidFill>
                  <a:srgbClr val="000000"/>
                </a:solidFill>
                <a:ea typeface="+mn-lt"/>
                <a:cs typeface="+mn-lt"/>
              </a:rPr>
              <a:t>Crunchbase</a:t>
            </a:r>
            <a:r>
              <a:rPr lang="en-US" sz="800">
                <a:solidFill>
                  <a:srgbClr val="000000"/>
                </a:solidFill>
                <a:ea typeface="+mn-lt"/>
                <a:cs typeface="+mn-lt"/>
              </a:rPr>
              <a:t>, </a:t>
            </a:r>
            <a:r>
              <a:rPr lang="en-US" sz="800" err="1">
                <a:solidFill>
                  <a:srgbClr val="000000"/>
                </a:solidFill>
                <a:ea typeface="+mn-lt"/>
                <a:cs typeface="+mn-lt"/>
                <a:hlinkClick r:id="rId41"/>
              </a:rPr>
              <a:t>Innovafeed</a:t>
            </a:r>
            <a:r>
              <a:rPr lang="en-US" sz="800">
                <a:solidFill>
                  <a:srgbClr val="000000"/>
                </a:solidFill>
                <a:ea typeface="+mn-lt"/>
                <a:cs typeface="+mn-lt"/>
              </a:rPr>
              <a:t> (2024); </a:t>
            </a:r>
            <a:r>
              <a:rPr lang="en-US" sz="800" err="1">
                <a:solidFill>
                  <a:srgbClr val="000000"/>
                </a:solidFill>
                <a:ea typeface="+mn-lt"/>
                <a:cs typeface="+mn-lt"/>
              </a:rPr>
              <a:t>Innovafeed</a:t>
            </a:r>
            <a:r>
              <a:rPr lang="en-US" sz="800">
                <a:solidFill>
                  <a:srgbClr val="000000"/>
                </a:solidFill>
                <a:ea typeface="+mn-lt"/>
                <a:cs typeface="+mn-lt"/>
              </a:rPr>
              <a:t>, </a:t>
            </a:r>
            <a:r>
              <a:rPr lang="en-US" sz="800">
                <a:solidFill>
                  <a:srgbClr val="000000"/>
                </a:solidFill>
                <a:ea typeface="+mn-lt"/>
                <a:cs typeface="+mn-lt"/>
                <a:hlinkClick r:id="rId42"/>
              </a:rPr>
              <a:t>Our story </a:t>
            </a:r>
            <a:r>
              <a:rPr lang="en-US" sz="800">
                <a:solidFill>
                  <a:srgbClr val="000000"/>
                </a:solidFill>
                <a:ea typeface="+mn-lt"/>
                <a:cs typeface="+mn-lt"/>
              </a:rPr>
              <a:t>(2024); </a:t>
            </a:r>
            <a:r>
              <a:rPr lang="en-US" sz="800" err="1">
                <a:solidFill>
                  <a:srgbClr val="000000"/>
                </a:solidFill>
                <a:ea typeface="+mn-lt"/>
                <a:cs typeface="+mn-lt"/>
                <a:hlinkClick r:id="rId43"/>
              </a:rPr>
              <a:t>Factset</a:t>
            </a:r>
            <a:r>
              <a:rPr lang="en-US" sz="800">
                <a:solidFill>
                  <a:srgbClr val="000000"/>
                </a:solidFill>
                <a:ea typeface="+mn-lt"/>
                <a:cs typeface="+mn-lt"/>
              </a:rPr>
              <a:t> (2024).</a:t>
            </a:r>
          </a:p>
          <a:p>
            <a:r>
              <a:rPr lang="en-US" sz="800">
                <a:solidFill>
                  <a:srgbClr val="000000"/>
                </a:solidFill>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a:t>
            </a:r>
            <a:r>
              <a:rPr lang="en-US" sz="800"/>
              <a:t>and </a:t>
            </a:r>
            <a:r>
              <a:rPr lang="en-US" sz="800">
                <a:hlinkClick r:id="rId44"/>
              </a:rPr>
              <a:t>Gernot Wagner</a:t>
            </a:r>
            <a:r>
              <a:rPr lang="en-US" sz="800"/>
              <a:t>. </a:t>
            </a:r>
            <a:r>
              <a:rPr lang="en-US" sz="800">
                <a:hlinkClick r:id="rId45"/>
              </a:rPr>
              <a:t>Share with attribution</a:t>
            </a:r>
            <a:r>
              <a:rPr lang="en-US" sz="800"/>
              <a:t>: </a:t>
            </a:r>
            <a:r>
              <a:rPr lang="en-US" sz="800" err="1"/>
              <a:t>Sayn</a:t>
            </a:r>
            <a:r>
              <a:rPr lang="en-US" sz="800"/>
              <a:t>-Wittgenstein </a:t>
            </a:r>
            <a:r>
              <a:rPr lang="en-US" sz="800" i="1"/>
              <a:t>et al., </a:t>
            </a:r>
            <a:r>
              <a:rPr lang="en-US" sz="800"/>
              <a:t>"</a:t>
            </a:r>
            <a:r>
              <a:rPr lang="en-US" sz="800">
                <a:hlinkClick r:id="rId46"/>
              </a:rPr>
              <a:t>Reconsidering Proteins</a:t>
            </a:r>
            <a:r>
              <a:rPr lang="en-US" sz="800"/>
              <a:t>" (6 October 2025).</a:t>
            </a:r>
            <a:endParaRPr lang="en-US" sz="800">
              <a:solidFill>
                <a:srgbClr val="000000"/>
              </a:solidFill>
            </a:endParaRPr>
          </a:p>
        </p:txBody>
      </p:sp>
      <p:graphicFrame>
        <p:nvGraphicFramePr>
          <p:cNvPr id="21" name="Table 20">
            <a:extLst>
              <a:ext uri="{FF2B5EF4-FFF2-40B4-BE49-F238E27FC236}">
                <a16:creationId xmlns:a16="http://schemas.microsoft.com/office/drawing/2014/main" id="{41DECECF-78DA-AA53-F6D6-414C22D9A9AD}"/>
              </a:ext>
            </a:extLst>
          </p:cNvPr>
          <p:cNvGraphicFramePr>
            <a:graphicFrameLocks noGrp="1"/>
          </p:cNvGraphicFramePr>
          <p:nvPr>
            <p:extLst>
              <p:ext uri="{D42A27DB-BD31-4B8C-83A1-F6EECF244321}">
                <p14:modId xmlns:p14="http://schemas.microsoft.com/office/powerpoint/2010/main" val="274611828"/>
              </p:ext>
            </p:extLst>
          </p:nvPr>
        </p:nvGraphicFramePr>
        <p:xfrm>
          <a:off x="5013326" y="1564955"/>
          <a:ext cx="6848475" cy="4517060"/>
        </p:xfrm>
        <a:graphic>
          <a:graphicData uri="http://schemas.openxmlformats.org/drawingml/2006/table">
            <a:tbl>
              <a:tblPr firstRow="1" bandRow="1">
                <a:tableStyleId>{2D5ABB26-0587-4C30-8999-92F81FD0307C}</a:tableStyleId>
              </a:tblPr>
              <a:tblGrid>
                <a:gridCol w="1570286">
                  <a:extLst>
                    <a:ext uri="{9D8B030D-6E8A-4147-A177-3AD203B41FA5}">
                      <a16:colId xmlns:a16="http://schemas.microsoft.com/office/drawing/2014/main" val="1209005246"/>
                    </a:ext>
                  </a:extLst>
                </a:gridCol>
                <a:gridCol w="5278189">
                  <a:extLst>
                    <a:ext uri="{9D8B030D-6E8A-4147-A177-3AD203B41FA5}">
                      <a16:colId xmlns:a16="http://schemas.microsoft.com/office/drawing/2014/main" val="2625873288"/>
                    </a:ext>
                  </a:extLst>
                </a:gridCol>
              </a:tblGrid>
              <a:tr h="718144">
                <a:tc>
                  <a:txBody>
                    <a:bodyPr/>
                    <a:lstStyle/>
                    <a:p>
                      <a:pPr marL="0" indent="0">
                        <a:spcBef>
                          <a:spcPts val="0"/>
                        </a:spcBef>
                        <a:buNone/>
                      </a:pPr>
                      <a:r>
                        <a:rPr lang="en-US" sz="1000" b="1"/>
                        <a:t>Climate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Insect meal reduces GHG emissions by </a:t>
                      </a:r>
                      <a:r>
                        <a:rPr lang="en-US" sz="1000" b="1" i="0" u="none" strike="noStrike" noProof="0">
                          <a:latin typeface="Arial"/>
                        </a:rPr>
                        <a:t>75%</a:t>
                      </a:r>
                      <a:r>
                        <a:rPr lang="en-US" sz="1000" b="0" i="0" u="none" strike="noStrike" noProof="0">
                          <a:latin typeface="Arial"/>
                        </a:rPr>
                        <a:t> compared to fishmeal</a:t>
                      </a:r>
                    </a:p>
                    <a:p>
                      <a:pPr marL="177800" lvl="0" indent="-177800" algn="l">
                        <a:lnSpc>
                          <a:spcPct val="100000"/>
                        </a:lnSpc>
                        <a:spcBef>
                          <a:spcPts val="0"/>
                        </a:spcBef>
                        <a:spcAft>
                          <a:spcPts val="0"/>
                        </a:spcAft>
                        <a:buFont typeface="Arial"/>
                        <a:buChar char="•"/>
                      </a:pPr>
                      <a:r>
                        <a:rPr lang="en-US" sz="1000" b="0" i="0" u="none" strike="noStrike" noProof="0">
                          <a:latin typeface="+mn-lt"/>
                        </a:rPr>
                        <a:t>Insect oil reduces GHG emissions by </a:t>
                      </a:r>
                      <a:r>
                        <a:rPr lang="en-US" sz="1000" b="1" i="0" u="none" strike="noStrike" noProof="0">
                          <a:latin typeface="+mn-lt"/>
                        </a:rPr>
                        <a:t>83%</a:t>
                      </a:r>
                      <a:r>
                        <a:rPr lang="en-US" sz="1000" b="0" i="0" u="none" strike="noStrike" noProof="0">
                          <a:latin typeface="+mn-lt"/>
                        </a:rPr>
                        <a:t> compared to traceable soy oil and </a:t>
                      </a:r>
                      <a:r>
                        <a:rPr lang="en-US" sz="1000" b="1" i="0" u="none" strike="noStrike" noProof="0">
                          <a:latin typeface="+mn-lt"/>
                        </a:rPr>
                        <a:t>95%</a:t>
                      </a:r>
                      <a:r>
                        <a:rPr lang="en-US" sz="1000" b="0" i="0" u="none" strike="noStrike" noProof="0">
                          <a:latin typeface="+mn-lt"/>
                        </a:rPr>
                        <a:t> to untraceable soy oil</a:t>
                      </a:r>
                    </a:p>
                    <a:p>
                      <a:pPr marL="177800" lvl="0" indent="-177800" algn="l">
                        <a:lnSpc>
                          <a:spcPct val="100000"/>
                        </a:lnSpc>
                        <a:spcBef>
                          <a:spcPts val="0"/>
                        </a:spcBef>
                        <a:spcAft>
                          <a:spcPts val="0"/>
                        </a:spcAft>
                        <a:buFont typeface="Arial"/>
                        <a:buChar char="•"/>
                      </a:pPr>
                      <a:r>
                        <a:rPr lang="en-US" sz="1000" b="0" i="0" u="none" strike="noStrike" noProof="0">
                          <a:latin typeface="Arial"/>
                        </a:rPr>
                        <a:t>Utilizes </a:t>
                      </a:r>
                      <a:r>
                        <a:rPr lang="en-US" sz="1000" b="1" i="0" u="none" strike="noStrike" noProof="0">
                          <a:latin typeface="Arial"/>
                        </a:rPr>
                        <a:t>89% less land,</a:t>
                      </a:r>
                      <a:r>
                        <a:rPr lang="en-US" sz="1000" b="0" i="0" u="none" strike="noStrike" noProof="0">
                          <a:latin typeface="Arial"/>
                        </a:rPr>
                        <a:t> freeing up agricultural space for other uses or carbon sinks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565629">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Expansion</a:t>
                      </a:r>
                    </a:p>
                    <a:p>
                      <a:pPr marL="0" marR="0" lvl="0" indent="0" algn="l">
                        <a:lnSpc>
                          <a:spcPct val="100000"/>
                        </a:lnSpc>
                        <a:spcBef>
                          <a:spcPts val="0"/>
                        </a:spcBef>
                        <a:spcAft>
                          <a:spcPts val="0"/>
                        </a:spcAft>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t>Its Nesle production site in France expanded three times and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has the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largest insect production capacity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in the world</a:t>
                      </a:r>
                      <a:endParaRPr lang="en-US" sz="1000"/>
                    </a:p>
                    <a:p>
                      <a:pPr marL="177800" lvl="0" indent="-177800" algn="l">
                        <a:lnSpc>
                          <a:spcPct val="100000"/>
                        </a:lnSpc>
                        <a:spcBef>
                          <a:spcPts val="0"/>
                        </a:spcBef>
                        <a:spcAft>
                          <a:spcPts val="0"/>
                        </a:spcAft>
                        <a:buFont typeface="Arial"/>
                        <a:buChar char="•"/>
                      </a:pPr>
                      <a:r>
                        <a:rPr lang="en-US" sz="1000"/>
                        <a:t>Expanded into the United States in 2024 and opened its insect innovation center</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1328207">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Product &amp; innovations</a:t>
                      </a:r>
                    </a:p>
                    <a:p>
                      <a:pPr marL="0" lvl="0" indent="0" algn="l" defTabSz="711200" rtl="0" eaLnBrk="1" latinLnBrk="0" hangingPunct="1">
                        <a:lnSpc>
                          <a:spcPct val="100000"/>
                        </a:lnSpc>
                        <a:spcBef>
                          <a:spcPts val="0"/>
                        </a:spcBef>
                        <a:spcAft>
                          <a:spcPts val="0"/>
                        </a:spcAft>
                        <a:buClr>
                          <a:schemeClr val="accent1"/>
                        </a:buClr>
                        <a:buSzPct val="100000"/>
                        <a:buFontTx/>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kern="1200">
                          <a:solidFill>
                            <a:schemeClr val="tx1"/>
                          </a:solidFill>
                          <a:effectLst/>
                          <a:latin typeface="Arial" panose="020B0604020202020204" pitchFamily="34" charset="0"/>
                          <a:ea typeface="+mn-ea"/>
                          <a:cs typeface="Arial" panose="020B0604020202020204" pitchFamily="34" charset="0"/>
                        </a:rPr>
                        <a:t>Cultivates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black soldier flies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and produces a range of products such as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meals and oil to feed chickens, pigs, and aquaculture</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 as well as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natural fertilizers </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kern="1200">
                          <a:solidFill>
                            <a:schemeClr val="tx1"/>
                          </a:solidFill>
                          <a:effectLst/>
                          <a:latin typeface="Arial" panose="020B0604020202020204" pitchFamily="34" charset="0"/>
                          <a:ea typeface="+mn-ea"/>
                          <a:cs typeface="Arial" panose="020B0604020202020204" pitchFamily="34" charset="0"/>
                        </a:rPr>
                        <a:t>Launched the world's first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insect protein-fed trout value chain in 2018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and</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then launched insect oil-fed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chicken and pork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value chains in 2020 and 2021</a:t>
                      </a:r>
                    </a:p>
                    <a:p>
                      <a:pPr marL="177800" lvl="0" indent="-177800" algn="l">
                        <a:lnSpc>
                          <a:spcPct val="100000"/>
                        </a:lnSpc>
                        <a:spcBef>
                          <a:spcPts val="0"/>
                        </a:spcBef>
                        <a:spcAft>
                          <a:spcPts val="0"/>
                        </a:spcAft>
                        <a:buFont typeface="Arial"/>
                        <a:buChar char="•"/>
                      </a:pPr>
                      <a:r>
                        <a:rPr lang="en-US" sz="1000" b="0" i="0" u="none" strike="noStrike" noProof="0">
                          <a:latin typeface="Arial" panose="020B0604020202020204" pitchFamily="34" charset="0"/>
                          <a:cs typeface="Arial" panose="020B0604020202020204" pitchFamily="34" charset="0"/>
                        </a:rPr>
                        <a:t>Established a </a:t>
                      </a:r>
                      <a:r>
                        <a:rPr lang="en-US" sz="1000" b="1" i="0" u="none" strike="noStrike" noProof="0">
                          <a:latin typeface="Arial" panose="020B0604020202020204" pitchFamily="34" charset="0"/>
                          <a:cs typeface="Arial" panose="020B0604020202020204" pitchFamily="34" charset="0"/>
                        </a:rPr>
                        <a:t>zero-waste framework,</a:t>
                      </a:r>
                      <a:r>
                        <a:rPr lang="en-US" sz="1000" b="0" i="0" u="none" strike="noStrike" noProof="0">
                          <a:latin typeface="Arial"/>
                        </a:rPr>
                        <a:t> repurposing agricultural by-products from ADM </a:t>
                      </a:r>
                    </a:p>
                    <a:p>
                      <a:pPr marL="177800" lvl="0" indent="-177800" algn="l">
                        <a:lnSpc>
                          <a:spcPct val="100000"/>
                        </a:lnSpc>
                        <a:spcBef>
                          <a:spcPts val="0"/>
                        </a:spcBef>
                        <a:spcAft>
                          <a:spcPts val="0"/>
                        </a:spcAft>
                        <a:buFont typeface="Arial"/>
                        <a:buChar char="•"/>
                      </a:pPr>
                      <a:r>
                        <a:rPr lang="en-US" sz="1000" b="0" i="0" u="none" strike="noStrike" noProof="0">
                          <a:latin typeface="Arial"/>
                        </a:rPr>
                        <a:t>Reduced its products’ emissions by </a:t>
                      </a:r>
                      <a:r>
                        <a:rPr lang="en-US" sz="1000" b="1" i="0" u="none" strike="noStrike" noProof="0">
                          <a:latin typeface="Arial"/>
                        </a:rPr>
                        <a:t>80%</a:t>
                      </a:r>
                      <a:r>
                        <a:rPr lang="en-US" sz="1000" b="0" i="0" u="none" strike="noStrike" noProof="0">
                          <a:latin typeface="Arial"/>
                        </a:rPr>
                        <a:t> in three years</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noProof="0">
                          <a:latin typeface="Arial"/>
                        </a:rPr>
                        <a:t>Developed an </a:t>
                      </a:r>
                      <a:r>
                        <a:rPr lang="en-US" sz="1000" b="1" i="0" u="none" strike="noStrike" noProof="0">
                          <a:latin typeface="Arial"/>
                        </a:rPr>
                        <a:t>industrial symbiosis model </a:t>
                      </a:r>
                      <a:r>
                        <a:rPr lang="en-US" sz="1000" b="0" i="0" u="none" strike="noStrike" noProof="0">
                          <a:latin typeface="Arial" panose="020B0604020202020204" pitchFamily="34" charset="0"/>
                          <a:cs typeface="Arial" panose="020B0604020202020204" pitchFamily="34" charset="0"/>
                        </a:rPr>
                        <a:t>that allows it </a:t>
                      </a:r>
                      <a:r>
                        <a:rPr lang="en-US" sz="1000" kern="1200">
                          <a:solidFill>
                            <a:schemeClr val="tx1"/>
                          </a:solidFill>
                          <a:effectLst/>
                          <a:latin typeface="Arial" panose="020B0604020202020204" pitchFamily="34" charset="0"/>
                          <a:ea typeface="+mn-ea"/>
                          <a:cs typeface="Arial" panose="020B0604020202020204" pitchFamily="34" charset="0"/>
                        </a:rPr>
                        <a:t>to colocate its production sites</a:t>
                      </a:r>
                      <a:br>
                        <a:rPr lang="en-US" sz="1000" kern="1200">
                          <a:solidFill>
                            <a:schemeClr val="tx1"/>
                          </a:solidFill>
                          <a:effectLst/>
                          <a:latin typeface="Arial" panose="020B0604020202020204" pitchFamily="34" charset="0"/>
                          <a:ea typeface="+mn-ea"/>
                          <a:cs typeface="Arial" panose="020B0604020202020204" pitchFamily="34" charset="0"/>
                        </a:rPr>
                      </a:br>
                      <a:r>
                        <a:rPr lang="en-US" sz="1000" kern="1200">
                          <a:solidFill>
                            <a:schemeClr val="tx1"/>
                          </a:solidFill>
                          <a:effectLst/>
                          <a:latin typeface="Arial" panose="020B0604020202020204" pitchFamily="34" charset="0"/>
                          <a:ea typeface="+mn-ea"/>
                          <a:cs typeface="Arial" panose="020B0604020202020204" pitchFamily="34" charset="0"/>
                        </a:rPr>
                        <a:t>with large agricultural processing facilities, reducing plant emissions by 80% </a:t>
                      </a:r>
                      <a:endParaRPr lang="en-US" sz="1000">
                        <a:latin typeface="Arial" panose="020B0604020202020204" pitchFamily="34" charset="0"/>
                        <a:cs typeface="Arial" panose="020B0604020202020204" pitchFamily="34"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r h="870660">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Opportunities</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Aligns with decarbonization goals by replacing high-emission animal-based proteins</a:t>
                      </a:r>
                    </a:p>
                    <a:p>
                      <a:pPr marL="177800" lvl="0" indent="-177800" algn="l">
                        <a:lnSpc>
                          <a:spcPct val="100000"/>
                        </a:lnSpc>
                        <a:spcBef>
                          <a:spcPts val="0"/>
                        </a:spcBef>
                        <a:spcAft>
                          <a:spcPts val="0"/>
                        </a:spcAft>
                        <a:buFont typeface="Arial"/>
                        <a:buChar char="•"/>
                      </a:pPr>
                      <a:r>
                        <a:rPr lang="en-US" sz="1000" b="0" i="0" u="none" strike="noStrike" noProof="0">
                          <a:latin typeface="Arial"/>
                        </a:rPr>
                        <a:t>Addresses growing demand for biodiversity conservation and deforestation-free products</a:t>
                      </a:r>
                      <a:endParaRPr lang="en-US" sz="1000"/>
                    </a:p>
                    <a:p>
                      <a:pPr marL="177800" lvl="0" indent="-177800" algn="l">
                        <a:lnSpc>
                          <a:spcPct val="100000"/>
                        </a:lnSpc>
                        <a:spcBef>
                          <a:spcPts val="0"/>
                        </a:spcBef>
                        <a:spcAft>
                          <a:spcPts val="0"/>
                        </a:spcAft>
                        <a:buFont typeface="Arial"/>
                        <a:buChar char="•"/>
                      </a:pPr>
                      <a:r>
                        <a:rPr lang="en-US" sz="1000" b="0" i="0" u="none" strike="noStrike" noProof="0">
                          <a:latin typeface="Arial"/>
                        </a:rPr>
                        <a:t>Partners with global food producers like </a:t>
                      </a:r>
                      <a:r>
                        <a:rPr lang="en-US" sz="1000" b="1" i="0" u="none" strike="noStrike" noProof="0">
                          <a:latin typeface="Arial"/>
                        </a:rPr>
                        <a:t>Cargill</a:t>
                      </a:r>
                      <a:r>
                        <a:rPr lang="en-US" sz="1000" b="0" i="0" u="none" strike="noStrike" noProof="0">
                          <a:latin typeface="Arial"/>
                        </a:rPr>
                        <a:t> and </a:t>
                      </a:r>
                      <a:r>
                        <a:rPr lang="en-US" sz="1000" b="1" i="0" u="none" strike="noStrike" noProof="0">
                          <a:latin typeface="Arial"/>
                        </a:rPr>
                        <a:t>ADM</a:t>
                      </a:r>
                      <a:r>
                        <a:rPr lang="en-US" sz="1000" b="0" i="0" u="none" strike="noStrike" noProof="0">
                          <a:latin typeface="Arial"/>
                        </a:rPr>
                        <a:t>, as well as all types of stakeholders in the aquaculture value chain, for a farm/water-to-fork approach and business expansion</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r h="469220">
                <a:tc>
                  <a:txBody>
                    <a:bodyPr/>
                    <a:lstStyle/>
                    <a:p>
                      <a:pPr marL="0" indent="0">
                        <a:spcBef>
                          <a:spcPts val="0"/>
                        </a:spcBef>
                        <a:buNone/>
                      </a:pPr>
                      <a:r>
                        <a:rPr lang="en-US" sz="1000" b="1"/>
                        <a:t>Benefits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Achieves significant </a:t>
                      </a:r>
                      <a:r>
                        <a:rPr lang="en-US" sz="1000" b="1" i="0" u="none" strike="noStrike" noProof="0">
                          <a:latin typeface="Arial"/>
                        </a:rPr>
                        <a:t>reductions in GHG emissions, land use, and marine resource use </a:t>
                      </a:r>
                      <a:r>
                        <a:rPr lang="en-US" sz="1000" b="0" i="0" u="none" strike="noStrike" noProof="0">
                          <a:latin typeface="Arial"/>
                        </a:rPr>
                        <a:t>for fishmeal and ultimately biodiversity loss</a:t>
                      </a:r>
                    </a:p>
                  </a:txBody>
                  <a:tcPr marL="54000" marR="5400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6949628"/>
                  </a:ext>
                </a:extLst>
              </a:tr>
              <a:tr h="464452">
                <a:tc>
                  <a:txBody>
                    <a:bodyPr/>
                    <a:lstStyle/>
                    <a:p>
                      <a:pPr marL="0" indent="0">
                        <a:spcBef>
                          <a:spcPts val="0"/>
                        </a:spcBef>
                        <a:buNone/>
                      </a:pPr>
                      <a:r>
                        <a:rPr lang="en-US" sz="1000" b="1"/>
                        <a:t>Challenges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Regulatory hurdles</a:t>
                      </a:r>
                    </a:p>
                    <a:p>
                      <a:pPr marL="177800" lvl="0" indent="-177800" algn="l">
                        <a:lnSpc>
                          <a:spcPct val="100000"/>
                        </a:lnSpc>
                        <a:spcBef>
                          <a:spcPts val="0"/>
                        </a:spcBef>
                        <a:spcAft>
                          <a:spcPts val="0"/>
                        </a:spcAft>
                        <a:buFont typeface="Arial"/>
                        <a:buChar char="•"/>
                      </a:pPr>
                      <a:r>
                        <a:rPr lang="en-US" sz="1000" b="0" i="0" u="none" strike="noStrike" noProof="0">
                          <a:latin typeface="Arial"/>
                        </a:rPr>
                        <a:t>Consistent feedstock availability at scale</a:t>
                      </a:r>
                    </a:p>
                    <a:p>
                      <a:pPr marL="177800" lvl="0" indent="-177800" algn="l">
                        <a:lnSpc>
                          <a:spcPct val="100000"/>
                        </a:lnSpc>
                        <a:spcBef>
                          <a:spcPts val="0"/>
                        </a:spcBef>
                        <a:spcAft>
                          <a:spcPts val="0"/>
                        </a:spcAft>
                        <a:buFont typeface="Arial"/>
                        <a:buChar char="•"/>
                      </a:pPr>
                      <a:r>
                        <a:rPr lang="en-US" sz="1000" b="0" i="0" u="none" strike="noStrike" noProof="0">
                          <a:latin typeface="Arial"/>
                        </a:rPr>
                        <a:t>Farmer and consumer acceptance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6995245"/>
                  </a:ext>
                </a:extLst>
              </a:tr>
            </a:tbl>
          </a:graphicData>
        </a:graphic>
      </p:graphicFrame>
      <p:graphicFrame>
        <p:nvGraphicFramePr>
          <p:cNvPr id="22" name="Table 21">
            <a:extLst>
              <a:ext uri="{FF2B5EF4-FFF2-40B4-BE49-F238E27FC236}">
                <a16:creationId xmlns:a16="http://schemas.microsoft.com/office/drawing/2014/main" id="{04885223-6FC1-0F92-B757-362B48C6B3F8}"/>
              </a:ext>
            </a:extLst>
          </p:cNvPr>
          <p:cNvGraphicFramePr>
            <a:graphicFrameLocks noGrp="1"/>
          </p:cNvGraphicFramePr>
          <p:nvPr>
            <p:extLst>
              <p:ext uri="{D42A27DB-BD31-4B8C-83A1-F6EECF244321}">
                <p14:modId xmlns:p14="http://schemas.microsoft.com/office/powerpoint/2010/main" val="329282142"/>
              </p:ext>
            </p:extLst>
          </p:nvPr>
        </p:nvGraphicFramePr>
        <p:xfrm>
          <a:off x="354010" y="1564955"/>
          <a:ext cx="4472168" cy="1626853"/>
        </p:xfrm>
        <a:graphic>
          <a:graphicData uri="http://schemas.openxmlformats.org/drawingml/2006/table">
            <a:tbl>
              <a:tblPr firstRow="1" bandRow="1">
                <a:tableStyleId>{2D5ABB26-0587-4C30-8999-92F81FD0307C}</a:tableStyleId>
              </a:tblPr>
              <a:tblGrid>
                <a:gridCol w="1358014">
                  <a:extLst>
                    <a:ext uri="{9D8B030D-6E8A-4147-A177-3AD203B41FA5}">
                      <a16:colId xmlns:a16="http://schemas.microsoft.com/office/drawing/2014/main" val="1209005246"/>
                    </a:ext>
                  </a:extLst>
                </a:gridCol>
                <a:gridCol w="3114154">
                  <a:extLst>
                    <a:ext uri="{9D8B030D-6E8A-4147-A177-3AD203B41FA5}">
                      <a16:colId xmlns:a16="http://schemas.microsoft.com/office/drawing/2014/main" val="2625873288"/>
                    </a:ext>
                  </a:extLst>
                </a:gridCol>
              </a:tblGrid>
              <a:tr h="235169">
                <a:tc>
                  <a:txBody>
                    <a:bodyPr/>
                    <a:lstStyle/>
                    <a:p>
                      <a:pPr marL="0" indent="0">
                        <a:spcBef>
                          <a:spcPts val="0"/>
                        </a:spcBef>
                        <a:buNone/>
                      </a:pPr>
                      <a:r>
                        <a:rPr lang="en-US" sz="1000" b="1"/>
                        <a:t>Founded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2016 by </a:t>
                      </a:r>
                      <a:r>
                        <a:rPr lang="en-US" sz="1000" b="0" i="0" u="none" strike="noStrike" kern="1200">
                          <a:solidFill>
                            <a:schemeClr val="tx1"/>
                          </a:solidFill>
                          <a:effectLst/>
                          <a:latin typeface="+mn-lt"/>
                          <a:ea typeface="+mn-ea"/>
                          <a:cs typeface="+mn-cs"/>
                        </a:rPr>
                        <a:t>Aude Guo, Bastien Oggeri, and Clément Ray</a:t>
                      </a:r>
                      <a:endParaRPr lang="en-US" sz="1000" kern="1200">
                        <a:solidFill>
                          <a:schemeClr val="tx1"/>
                        </a:solidFill>
                        <a:effectLst/>
                        <a:latin typeface="Arial" panose="020B0604020202020204" pitchFamily="34" charset="0"/>
                        <a:ea typeface="+mn-ea"/>
                        <a:cs typeface="Arial" panose="020B0604020202020204" pitchFamily="34"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05013">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Headquarters</a:t>
                      </a:r>
                    </a:p>
                    <a:p>
                      <a:pPr marL="0" marR="0" lvl="0" indent="0" algn="l">
                        <a:lnSpc>
                          <a:spcPct val="100000"/>
                        </a:lnSpc>
                        <a:spcBef>
                          <a:spcPts val="0"/>
                        </a:spcBef>
                        <a:spcAft>
                          <a:spcPts val="0"/>
                        </a:spcAft>
                        <a:buNone/>
                      </a:pPr>
                      <a:endParaRPr lang="en-US" sz="1000" b="1"/>
                    </a:p>
                  </a:txBody>
                  <a:tcPr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Paris, France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535663">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Funding</a:t>
                      </a:r>
                    </a:p>
                    <a:p>
                      <a:pPr marL="0" lvl="0" indent="0" algn="l" defTabSz="711200" rtl="0" eaLnBrk="1" latinLnBrk="0" hangingPunct="1">
                        <a:lnSpc>
                          <a:spcPct val="100000"/>
                        </a:lnSpc>
                        <a:spcBef>
                          <a:spcPts val="0"/>
                        </a:spcBef>
                        <a:spcAft>
                          <a:spcPts val="0"/>
                        </a:spcAft>
                        <a:buClr>
                          <a:schemeClr val="accent1"/>
                        </a:buClr>
                        <a:buSzPct val="100000"/>
                        <a:buFontTx/>
                        <a:buNone/>
                      </a:pPr>
                      <a:endParaRPr lang="en-US" sz="1000" b="1"/>
                    </a:p>
                  </a:txBody>
                  <a:tcPr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$490 million raised; key investors include Cargill, ADM, Temasek, the EU, the U.S. Department of Agriculture, and the Qatar Investment Authority</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r h="391948">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Revenue</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$4.5 million (2023)</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bl>
          </a:graphicData>
        </a:graphic>
      </p:graphicFrame>
      <p:sp>
        <p:nvSpPr>
          <p:cNvPr id="3" name="Pentagon 2">
            <a:extLst>
              <a:ext uri="{FF2B5EF4-FFF2-40B4-BE49-F238E27FC236}">
                <a16:creationId xmlns:a16="http://schemas.microsoft.com/office/drawing/2014/main" id="{0520DDF4-B7AF-4B3C-28B4-EC60A3808F83}"/>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1" name="Chevron 10">
            <a:extLst>
              <a:ext uri="{FF2B5EF4-FFF2-40B4-BE49-F238E27FC236}">
                <a16:creationId xmlns:a16="http://schemas.microsoft.com/office/drawing/2014/main" id="{AA149B03-F118-B09B-4F13-2DEBD7A738A3}"/>
              </a:ext>
            </a:extLst>
          </p:cNvPr>
          <p:cNvSpPr/>
          <p:nvPr/>
        </p:nvSpPr>
        <p:spPr bwMode="gray">
          <a:xfrm>
            <a:off x="5925087" y="25336"/>
            <a:ext cx="2743200" cy="356616"/>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Innovafeed</a:t>
            </a:r>
          </a:p>
        </p:txBody>
      </p:sp>
      <p:graphicFrame>
        <p:nvGraphicFramePr>
          <p:cNvPr id="45" name="Chart 44">
            <a:extLst>
              <a:ext uri="{FF2B5EF4-FFF2-40B4-BE49-F238E27FC236}">
                <a16:creationId xmlns:a16="http://schemas.microsoft.com/office/drawing/2014/main" id="{590E82F8-92F2-00E0-BAD4-D0D8B8306AAC}"/>
              </a:ext>
            </a:extLst>
          </p:cNvPr>
          <p:cNvGraphicFramePr/>
          <p:nvPr>
            <p:custDataLst>
              <p:tags r:id="rId4"/>
            </p:custDataLst>
          </p:nvPr>
        </p:nvGraphicFramePr>
        <p:xfrm>
          <a:off x="-92075" y="4260850"/>
          <a:ext cx="2309813" cy="2103438"/>
        </p:xfrm>
        <a:graphic>
          <a:graphicData uri="http://schemas.openxmlformats.org/drawingml/2006/chart">
            <c:chart xmlns:c="http://schemas.openxmlformats.org/drawingml/2006/chart" xmlns:r="http://schemas.openxmlformats.org/officeDocument/2006/relationships" r:id="rId47"/>
          </a:graphicData>
        </a:graphic>
      </p:graphicFrame>
      <p:cxnSp>
        <p:nvCxnSpPr>
          <p:cNvPr id="1211" name="Straight Connector 1210">
            <a:extLst>
              <a:ext uri="{FF2B5EF4-FFF2-40B4-BE49-F238E27FC236}">
                <a16:creationId xmlns:a16="http://schemas.microsoft.com/office/drawing/2014/main" id="{4C53F1F6-50B1-AE3A-20E7-29757910275E}"/>
              </a:ext>
            </a:extLst>
          </p:cNvPr>
          <p:cNvCxnSpPr/>
          <p:nvPr>
            <p:custDataLst>
              <p:tags r:id="rId5"/>
            </p:custDataLst>
          </p:nvPr>
        </p:nvCxnSpPr>
        <p:spPr bwMode="auto">
          <a:xfrm flipV="1">
            <a:off x="814388" y="4964113"/>
            <a:ext cx="0" cy="1460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12" name="Straight Connector 1211">
            <a:extLst>
              <a:ext uri="{FF2B5EF4-FFF2-40B4-BE49-F238E27FC236}">
                <a16:creationId xmlns:a16="http://schemas.microsoft.com/office/drawing/2014/main" id="{27F63175-5F01-6CDD-423E-FE680B02B7C3}"/>
              </a:ext>
            </a:extLst>
          </p:cNvPr>
          <p:cNvCxnSpPr/>
          <p:nvPr>
            <p:custDataLst>
              <p:tags r:id="rId6"/>
            </p:custDataLst>
          </p:nvPr>
        </p:nvCxnSpPr>
        <p:spPr bwMode="auto">
          <a:xfrm>
            <a:off x="814388" y="4964113"/>
            <a:ext cx="496888"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13" name="Straight Connector 1212">
            <a:extLst>
              <a:ext uri="{FF2B5EF4-FFF2-40B4-BE49-F238E27FC236}">
                <a16:creationId xmlns:a16="http://schemas.microsoft.com/office/drawing/2014/main" id="{EC2E8062-0B95-F8CD-E39D-38E729D87684}"/>
              </a:ext>
            </a:extLst>
          </p:cNvPr>
          <p:cNvCxnSpPr/>
          <p:nvPr>
            <p:custDataLst>
              <p:tags r:id="rId7"/>
            </p:custDataLst>
          </p:nvPr>
        </p:nvCxnSpPr>
        <p:spPr bwMode="auto">
          <a:xfrm>
            <a:off x="1311275" y="4964113"/>
            <a:ext cx="0" cy="75723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8" name="Text Placeholder 10">
            <a:extLst>
              <a:ext uri="{FF2B5EF4-FFF2-40B4-BE49-F238E27FC236}">
                <a16:creationId xmlns:a16="http://schemas.microsoft.com/office/drawing/2014/main" id="{88608C28-B48A-4425-ED87-3B8CCD5E1E8A}"/>
              </a:ext>
            </a:extLst>
          </p:cNvPr>
          <p:cNvSpPr txBox="1">
            <a:spLocks/>
          </p:cNvSpPr>
          <p:nvPr>
            <p:custDataLst>
              <p:tags r:id="rId8"/>
            </p:custDataLst>
          </p:nvPr>
        </p:nvSpPr>
        <p:spPr bwMode="auto">
          <a:xfrm>
            <a:off x="609600" y="6172200"/>
            <a:ext cx="90646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2CACB0E-ED51-42CE-981D-9EBCEAE36709}" type="datetime'''''''''''G''HG ''''''Em''''is''''si''''o''''n'' (K''g'')'">
              <a:rPr lang="en-US" altLang="en-US" sz="800" smtClean="0"/>
              <a:pPr marL="0" indent="0" algn="ctr">
                <a:spcBef>
                  <a:spcPct val="0"/>
                </a:spcBef>
                <a:spcAft>
                  <a:spcPct val="0"/>
                </a:spcAft>
                <a:buNone/>
              </a:pPr>
              <a:t>GHG Emission (Kg)</a:t>
            </a:fld>
            <a:endParaRPr lang="en-US" sz="800"/>
          </a:p>
        </p:txBody>
      </p:sp>
      <p:sp>
        <p:nvSpPr>
          <p:cNvPr id="1209" name="Text Placeholder 10">
            <a:extLst>
              <a:ext uri="{FF2B5EF4-FFF2-40B4-BE49-F238E27FC236}">
                <a16:creationId xmlns:a16="http://schemas.microsoft.com/office/drawing/2014/main" id="{6D45EC29-E85D-AF99-67F2-233F734E98CA}"/>
              </a:ext>
            </a:extLst>
          </p:cNvPr>
          <p:cNvSpPr txBox="1">
            <a:spLocks/>
          </p:cNvSpPr>
          <p:nvPr>
            <p:custDataLst>
              <p:tags r:id="rId9"/>
            </p:custDataLst>
          </p:nvPr>
        </p:nvSpPr>
        <p:spPr bwMode="auto">
          <a:xfrm>
            <a:off x="852488" y="4856163"/>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8A3EB81-BC27-4C66-B67B-9D4FB2B2E40C}" type="datetime'''-''''''7''''''''''''''''5''''''''''%'''''''''''''">
              <a:rPr lang="en-US" altLang="en-US" sz="1000" smtClean="0">
                <a:effectLst/>
              </a:rPr>
              <a:pPr marL="0" indent="0" algn="ctr">
                <a:spcBef>
                  <a:spcPct val="0"/>
                </a:spcBef>
                <a:spcAft>
                  <a:spcPct val="0"/>
                </a:spcAft>
                <a:buNone/>
              </a:pPr>
              <a:t>-75%</a:t>
            </a:fld>
            <a:endParaRPr lang="en-US" sz="1000"/>
          </a:p>
        </p:txBody>
      </p:sp>
      <p:sp>
        <p:nvSpPr>
          <p:cNvPr id="38" name="Rectangle 37">
            <a:extLst>
              <a:ext uri="{FF2B5EF4-FFF2-40B4-BE49-F238E27FC236}">
                <a16:creationId xmlns:a16="http://schemas.microsoft.com/office/drawing/2014/main" id="{DB3DB136-7F26-3AB0-BEF6-12685993C925}"/>
              </a:ext>
            </a:extLst>
          </p:cNvPr>
          <p:cNvSpPr/>
          <p:nvPr>
            <p:custDataLst>
              <p:tags r:id="rId10"/>
            </p:custDataLst>
          </p:nvPr>
        </p:nvSpPr>
        <p:spPr bwMode="auto">
          <a:xfrm>
            <a:off x="393700" y="3463925"/>
            <a:ext cx="142875" cy="106363"/>
          </a:xfrm>
          <a:prstGeom prst="rect">
            <a:avLst/>
          </a:prstGeom>
          <a:solidFill>
            <a:schemeClr val="tx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24" name="Rectangle 1023">
            <a:extLst>
              <a:ext uri="{FF2B5EF4-FFF2-40B4-BE49-F238E27FC236}">
                <a16:creationId xmlns:a16="http://schemas.microsoft.com/office/drawing/2014/main" id="{BC39E857-B079-7B1F-B2A8-9088DEDEF2EF}"/>
              </a:ext>
            </a:extLst>
          </p:cNvPr>
          <p:cNvSpPr/>
          <p:nvPr>
            <p:custDataLst>
              <p:tags r:id="rId11"/>
            </p:custDataLst>
          </p:nvPr>
        </p:nvSpPr>
        <p:spPr bwMode="auto">
          <a:xfrm>
            <a:off x="393700" y="3759200"/>
            <a:ext cx="142875" cy="106363"/>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5" name="Text Placeholder 10">
            <a:extLst>
              <a:ext uri="{FF2B5EF4-FFF2-40B4-BE49-F238E27FC236}">
                <a16:creationId xmlns:a16="http://schemas.microsoft.com/office/drawing/2014/main" id="{43CD6242-B195-79DE-D827-C90C7D84FFA1}"/>
              </a:ext>
            </a:extLst>
          </p:cNvPr>
          <p:cNvSpPr txBox="1">
            <a:spLocks/>
          </p:cNvSpPr>
          <p:nvPr>
            <p:custDataLst>
              <p:tags r:id="rId12"/>
            </p:custDataLst>
          </p:nvPr>
        </p:nvSpPr>
        <p:spPr bwMode="auto">
          <a:xfrm>
            <a:off x="587375" y="3459163"/>
            <a:ext cx="71278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7EC6EB8-E8EA-48B3-8901-B512B1E879EF}" type="datetime'F''i''sh''''meal'' Blue &#10;Wh''''i''t''ing'' ''''N''orw''a''y'''">
              <a:rPr lang="en-US" altLang="en-US" sz="800" smtClean="0"/>
              <a:pPr marL="0" indent="0">
                <a:spcBef>
                  <a:spcPct val="0"/>
                </a:spcBef>
                <a:spcAft>
                  <a:spcPct val="0"/>
                </a:spcAft>
                <a:buNone/>
              </a:pPr>
              <a:t>Fishmeal Blue 
Whiting Norway</a:t>
            </a:fld>
            <a:endParaRPr lang="en-US" sz="800"/>
          </a:p>
        </p:txBody>
      </p:sp>
      <p:sp>
        <p:nvSpPr>
          <p:cNvPr id="60" name="Text Placeholder 10">
            <a:extLst>
              <a:ext uri="{FF2B5EF4-FFF2-40B4-BE49-F238E27FC236}">
                <a16:creationId xmlns:a16="http://schemas.microsoft.com/office/drawing/2014/main" id="{71806E5E-83CB-2F1D-05B8-1C8ABBC32B0F}"/>
              </a:ext>
            </a:extLst>
          </p:cNvPr>
          <p:cNvSpPr txBox="1">
            <a:spLocks/>
          </p:cNvSpPr>
          <p:nvPr>
            <p:custDataLst>
              <p:tags r:id="rId13"/>
            </p:custDataLst>
          </p:nvPr>
        </p:nvSpPr>
        <p:spPr bwMode="auto">
          <a:xfrm>
            <a:off x="587375" y="3754438"/>
            <a:ext cx="52228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5AF23D3-B6BE-4B86-989B-185D31A74CA0}" type="datetime'''''''Ins''e''c''t ''''''''''M''''''''''''''''''ea''l'''''">
              <a:rPr lang="en-US" altLang="en-US" sz="800" smtClean="0"/>
              <a:pPr marL="0" indent="0">
                <a:spcBef>
                  <a:spcPct val="0"/>
                </a:spcBef>
                <a:spcAft>
                  <a:spcPct val="0"/>
                </a:spcAft>
                <a:buNone/>
              </a:pPr>
              <a:t>Insect Meal</a:t>
            </a:fld>
            <a:endParaRPr lang="en-US" sz="800"/>
          </a:p>
        </p:txBody>
      </p:sp>
      <p:graphicFrame>
        <p:nvGraphicFramePr>
          <p:cNvPr id="39" name="Chart 38">
            <a:extLst>
              <a:ext uri="{FF2B5EF4-FFF2-40B4-BE49-F238E27FC236}">
                <a16:creationId xmlns:a16="http://schemas.microsoft.com/office/drawing/2014/main" id="{0DAD503A-FE20-502C-75D4-C52A22292C3E}"/>
              </a:ext>
            </a:extLst>
          </p:cNvPr>
          <p:cNvGraphicFramePr/>
          <p:nvPr>
            <p:custDataLst>
              <p:tags r:id="rId14"/>
            </p:custDataLst>
          </p:nvPr>
        </p:nvGraphicFramePr>
        <p:xfrm>
          <a:off x="1444625" y="4159250"/>
          <a:ext cx="2309813" cy="2205038"/>
        </p:xfrm>
        <a:graphic>
          <a:graphicData uri="http://schemas.openxmlformats.org/drawingml/2006/chart">
            <c:chart xmlns:c="http://schemas.openxmlformats.org/drawingml/2006/chart" xmlns:r="http://schemas.openxmlformats.org/officeDocument/2006/relationships" r:id="rId48"/>
          </a:graphicData>
        </a:graphic>
      </p:graphicFrame>
      <p:cxnSp>
        <p:nvCxnSpPr>
          <p:cNvPr id="1045" name="Straight Connector 1044">
            <a:extLst>
              <a:ext uri="{FF2B5EF4-FFF2-40B4-BE49-F238E27FC236}">
                <a16:creationId xmlns:a16="http://schemas.microsoft.com/office/drawing/2014/main" id="{363E5D2E-C094-E8E2-CADB-A44530AE70A5}"/>
              </a:ext>
            </a:extLst>
          </p:cNvPr>
          <p:cNvCxnSpPr/>
          <p:nvPr>
            <p:custDataLst>
              <p:tags r:id="rId15"/>
            </p:custDataLst>
          </p:nvPr>
        </p:nvCxnSpPr>
        <p:spPr bwMode="auto">
          <a:xfrm>
            <a:off x="2940050" y="4086225"/>
            <a:ext cx="0" cy="17541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044" name="Straight Connector 1043">
            <a:extLst>
              <a:ext uri="{FF2B5EF4-FFF2-40B4-BE49-F238E27FC236}">
                <a16:creationId xmlns:a16="http://schemas.microsoft.com/office/drawing/2014/main" id="{3AC6969A-9AE8-85E7-FA19-DD5F95E832EC}"/>
              </a:ext>
            </a:extLst>
          </p:cNvPr>
          <p:cNvCxnSpPr/>
          <p:nvPr>
            <p:custDataLst>
              <p:tags r:id="rId16"/>
            </p:custDataLst>
          </p:nvPr>
        </p:nvCxnSpPr>
        <p:spPr bwMode="auto">
          <a:xfrm>
            <a:off x="2257425" y="4086225"/>
            <a:ext cx="682625"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43" name="Straight Connector 1042">
            <a:extLst>
              <a:ext uri="{FF2B5EF4-FFF2-40B4-BE49-F238E27FC236}">
                <a16:creationId xmlns:a16="http://schemas.microsoft.com/office/drawing/2014/main" id="{1123F13E-C639-50AA-9580-A3EB3CE7A855}"/>
              </a:ext>
            </a:extLst>
          </p:cNvPr>
          <p:cNvCxnSpPr/>
          <p:nvPr>
            <p:custDataLst>
              <p:tags r:id="rId17"/>
            </p:custDataLst>
          </p:nvPr>
        </p:nvCxnSpPr>
        <p:spPr bwMode="auto">
          <a:xfrm flipV="1">
            <a:off x="2257425" y="4086225"/>
            <a:ext cx="0" cy="1841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05" name="Straight Connector 1204">
            <a:extLst>
              <a:ext uri="{FF2B5EF4-FFF2-40B4-BE49-F238E27FC236}">
                <a16:creationId xmlns:a16="http://schemas.microsoft.com/office/drawing/2014/main" id="{C8F677AD-B30D-5E98-4543-0A46C218295C}"/>
              </a:ext>
            </a:extLst>
          </p:cNvPr>
          <p:cNvCxnSpPr/>
          <p:nvPr>
            <p:custDataLst>
              <p:tags r:id="rId18"/>
            </p:custDataLst>
          </p:nvPr>
        </p:nvCxnSpPr>
        <p:spPr bwMode="auto">
          <a:xfrm flipV="1">
            <a:off x="2598738" y="5265738"/>
            <a:ext cx="0" cy="1841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07" name="Straight Connector 1206">
            <a:extLst>
              <a:ext uri="{FF2B5EF4-FFF2-40B4-BE49-F238E27FC236}">
                <a16:creationId xmlns:a16="http://schemas.microsoft.com/office/drawing/2014/main" id="{0ABB84DF-9866-4869-DE5E-9FC4AB3438C8}"/>
              </a:ext>
            </a:extLst>
          </p:cNvPr>
          <p:cNvCxnSpPr/>
          <p:nvPr>
            <p:custDataLst>
              <p:tags r:id="rId19"/>
            </p:custDataLst>
          </p:nvPr>
        </p:nvCxnSpPr>
        <p:spPr bwMode="auto">
          <a:xfrm>
            <a:off x="2598738" y="5265738"/>
            <a:ext cx="3413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32" name="Text Placeholder 10">
            <a:extLst>
              <a:ext uri="{FF2B5EF4-FFF2-40B4-BE49-F238E27FC236}">
                <a16:creationId xmlns:a16="http://schemas.microsoft.com/office/drawing/2014/main" id="{5C5EF312-9E33-88EF-BD3E-ED4410DE2325}"/>
              </a:ext>
            </a:extLst>
          </p:cNvPr>
          <p:cNvSpPr txBox="1">
            <a:spLocks/>
          </p:cNvSpPr>
          <p:nvPr>
            <p:custDataLst>
              <p:tags r:id="rId20"/>
            </p:custDataLst>
          </p:nvPr>
        </p:nvSpPr>
        <p:spPr bwMode="auto">
          <a:xfrm>
            <a:off x="2146300" y="6172200"/>
            <a:ext cx="90646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800"/>
              <a:t>GHG Emission (Kg)</a:t>
            </a:r>
            <a:endParaRPr lang="en-US" sz="800"/>
          </a:p>
        </p:txBody>
      </p:sp>
      <p:sp>
        <p:nvSpPr>
          <p:cNvPr id="1041" name="Text Placeholder 10">
            <a:extLst>
              <a:ext uri="{FF2B5EF4-FFF2-40B4-BE49-F238E27FC236}">
                <a16:creationId xmlns:a16="http://schemas.microsoft.com/office/drawing/2014/main" id="{7E22BD40-61DB-0483-39F0-1D6C0D48DA90}"/>
              </a:ext>
            </a:extLst>
          </p:cNvPr>
          <p:cNvSpPr txBox="1">
            <a:spLocks/>
          </p:cNvSpPr>
          <p:nvPr>
            <p:custDataLst>
              <p:tags r:id="rId21"/>
            </p:custDataLst>
          </p:nvPr>
        </p:nvSpPr>
        <p:spPr bwMode="auto">
          <a:xfrm>
            <a:off x="2217738" y="3978275"/>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F8A02C3-E8D5-4BA6-86CE-74A7962A8AB4}" type="datetime'''''''''''-''''''9''''''''5''''''''%'''''''''''''''''">
              <a:rPr lang="en-US" altLang="en-US" sz="1000" smtClean="0">
                <a:effectLst/>
              </a:rPr>
              <a:pPr marL="0" indent="0" algn="ctr">
                <a:spcBef>
                  <a:spcPct val="0"/>
                </a:spcBef>
                <a:spcAft>
                  <a:spcPct val="0"/>
                </a:spcAft>
                <a:buNone/>
              </a:pPr>
              <a:t>-95%</a:t>
            </a:fld>
            <a:endParaRPr lang="en-US" sz="1000"/>
          </a:p>
        </p:txBody>
      </p:sp>
      <p:sp>
        <p:nvSpPr>
          <p:cNvPr id="1203" name="Text Placeholder 10">
            <a:extLst>
              <a:ext uri="{FF2B5EF4-FFF2-40B4-BE49-F238E27FC236}">
                <a16:creationId xmlns:a16="http://schemas.microsoft.com/office/drawing/2014/main" id="{16BD72C5-72DD-4F78-160E-E89F5682C58E}"/>
              </a:ext>
            </a:extLst>
          </p:cNvPr>
          <p:cNvSpPr txBox="1">
            <a:spLocks/>
          </p:cNvSpPr>
          <p:nvPr>
            <p:custDataLst>
              <p:tags r:id="rId22"/>
            </p:custDataLst>
          </p:nvPr>
        </p:nvSpPr>
        <p:spPr bwMode="auto">
          <a:xfrm>
            <a:off x="2559050" y="5157788"/>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30E2BEF-C873-4E56-ABCC-C31079EFBF98}" type="datetime'''''-''''8''''3''''''''''''''''''%'''''">
              <a:rPr lang="en-US" altLang="en-US" sz="1000" smtClean="0">
                <a:effectLst/>
              </a:rPr>
              <a:pPr marL="0" indent="0" algn="ctr">
                <a:spcBef>
                  <a:spcPct val="0"/>
                </a:spcBef>
                <a:spcAft>
                  <a:spcPct val="0"/>
                </a:spcAft>
                <a:buNone/>
              </a:pPr>
              <a:t>-83%</a:t>
            </a:fld>
            <a:endParaRPr lang="en-US" sz="1000"/>
          </a:p>
        </p:txBody>
      </p:sp>
      <p:graphicFrame>
        <p:nvGraphicFramePr>
          <p:cNvPr id="31" name="Chart 30">
            <a:extLst>
              <a:ext uri="{FF2B5EF4-FFF2-40B4-BE49-F238E27FC236}">
                <a16:creationId xmlns:a16="http://schemas.microsoft.com/office/drawing/2014/main" id="{F9D607A0-9301-8870-4503-2C9F2DE74BAC}"/>
              </a:ext>
            </a:extLst>
          </p:cNvPr>
          <p:cNvGraphicFramePr/>
          <p:nvPr>
            <p:custDataLst>
              <p:tags r:id="rId23"/>
            </p:custDataLst>
          </p:nvPr>
        </p:nvGraphicFramePr>
        <p:xfrm>
          <a:off x="2913063" y="4060825"/>
          <a:ext cx="2309812" cy="2303463"/>
        </p:xfrm>
        <a:graphic>
          <a:graphicData uri="http://schemas.openxmlformats.org/drawingml/2006/chart">
            <c:chart xmlns:c="http://schemas.openxmlformats.org/drawingml/2006/chart" xmlns:r="http://schemas.openxmlformats.org/officeDocument/2006/relationships" r:id="rId49"/>
          </a:graphicData>
        </a:graphic>
      </p:graphicFrame>
      <p:cxnSp>
        <p:nvCxnSpPr>
          <p:cNvPr id="1196" name="Straight Connector 1195">
            <a:extLst>
              <a:ext uri="{FF2B5EF4-FFF2-40B4-BE49-F238E27FC236}">
                <a16:creationId xmlns:a16="http://schemas.microsoft.com/office/drawing/2014/main" id="{8C30D55A-A819-5228-9050-E58C129B44E6}"/>
              </a:ext>
            </a:extLst>
          </p:cNvPr>
          <p:cNvCxnSpPr/>
          <p:nvPr>
            <p:custDataLst>
              <p:tags r:id="rId24"/>
            </p:custDataLst>
          </p:nvPr>
        </p:nvCxnSpPr>
        <p:spPr bwMode="auto">
          <a:xfrm flipV="1">
            <a:off x="3700463" y="4025900"/>
            <a:ext cx="0" cy="1460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97" name="Straight Connector 1196">
            <a:extLst>
              <a:ext uri="{FF2B5EF4-FFF2-40B4-BE49-F238E27FC236}">
                <a16:creationId xmlns:a16="http://schemas.microsoft.com/office/drawing/2014/main" id="{2716A8E8-C217-84A0-1DBE-DF3DE87BAD04}"/>
              </a:ext>
            </a:extLst>
          </p:cNvPr>
          <p:cNvCxnSpPr/>
          <p:nvPr>
            <p:custDataLst>
              <p:tags r:id="rId25"/>
            </p:custDataLst>
          </p:nvPr>
        </p:nvCxnSpPr>
        <p:spPr bwMode="auto">
          <a:xfrm>
            <a:off x="3700463" y="4025900"/>
            <a:ext cx="731838"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98" name="Straight Connector 1197">
            <a:extLst>
              <a:ext uri="{FF2B5EF4-FFF2-40B4-BE49-F238E27FC236}">
                <a16:creationId xmlns:a16="http://schemas.microsoft.com/office/drawing/2014/main" id="{7FD8EAAC-7D57-AEE5-DD95-DC76469B51AE}"/>
              </a:ext>
            </a:extLst>
          </p:cNvPr>
          <p:cNvCxnSpPr/>
          <p:nvPr>
            <p:custDataLst>
              <p:tags r:id="rId26"/>
            </p:custDataLst>
          </p:nvPr>
        </p:nvCxnSpPr>
        <p:spPr bwMode="auto">
          <a:xfrm>
            <a:off x="4432300" y="4025900"/>
            <a:ext cx="0" cy="169703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61" name="Text Placeholder 10">
            <a:extLst>
              <a:ext uri="{FF2B5EF4-FFF2-40B4-BE49-F238E27FC236}">
                <a16:creationId xmlns:a16="http://schemas.microsoft.com/office/drawing/2014/main" id="{7BD691B7-C5F2-3EC4-CFE6-37336EC25D26}"/>
              </a:ext>
            </a:extLst>
          </p:cNvPr>
          <p:cNvSpPr txBox="1">
            <a:spLocks/>
          </p:cNvSpPr>
          <p:nvPr>
            <p:custDataLst>
              <p:tags r:id="rId27"/>
            </p:custDataLst>
          </p:nvPr>
        </p:nvSpPr>
        <p:spPr bwMode="auto">
          <a:xfrm>
            <a:off x="3733800" y="6172200"/>
            <a:ext cx="6683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800"/>
              <a:t>Land Use (m</a:t>
            </a:r>
            <a:r>
              <a:rPr lang="en-US" sz="800" baseline="30000"/>
              <a:t>2</a:t>
            </a:r>
            <a:r>
              <a:rPr lang="en-US" sz="800"/>
              <a:t>)</a:t>
            </a:r>
          </a:p>
        </p:txBody>
      </p:sp>
      <p:sp>
        <p:nvSpPr>
          <p:cNvPr id="1194" name="Text Placeholder 10">
            <a:extLst>
              <a:ext uri="{FF2B5EF4-FFF2-40B4-BE49-F238E27FC236}">
                <a16:creationId xmlns:a16="http://schemas.microsoft.com/office/drawing/2014/main" id="{7C66A6E3-CB4C-8F63-0B56-3FA9C8952A05}"/>
              </a:ext>
            </a:extLst>
          </p:cNvPr>
          <p:cNvSpPr txBox="1">
            <a:spLocks/>
          </p:cNvSpPr>
          <p:nvPr>
            <p:custDataLst>
              <p:tags r:id="rId28"/>
            </p:custDataLst>
          </p:nvPr>
        </p:nvSpPr>
        <p:spPr bwMode="auto">
          <a:xfrm>
            <a:off x="3856038" y="3917950"/>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349863C-1BA8-4D85-A391-74CACD46429D}" type="datetime'-''''''''''''''''''''''8''''''9''''''''''''''''%'''''''''">
              <a:rPr lang="en-US" altLang="en-US" sz="1000" smtClean="0">
                <a:effectLst/>
              </a:rPr>
              <a:pPr marL="0" indent="0" algn="ctr">
                <a:spcBef>
                  <a:spcPct val="0"/>
                </a:spcBef>
                <a:spcAft>
                  <a:spcPct val="0"/>
                </a:spcAft>
                <a:buNone/>
              </a:pPr>
              <a:t>-89%</a:t>
            </a:fld>
            <a:endParaRPr lang="en-US" sz="1000"/>
          </a:p>
        </p:txBody>
      </p:sp>
      <p:sp>
        <p:nvSpPr>
          <p:cNvPr id="1076" name="Rectangle 1075">
            <a:extLst>
              <a:ext uri="{FF2B5EF4-FFF2-40B4-BE49-F238E27FC236}">
                <a16:creationId xmlns:a16="http://schemas.microsoft.com/office/drawing/2014/main" id="{D485D17A-3245-A94E-13E6-6FD54F49129A}"/>
              </a:ext>
            </a:extLst>
          </p:cNvPr>
          <p:cNvSpPr/>
          <p:nvPr>
            <p:custDataLst>
              <p:tags r:id="rId29"/>
            </p:custDataLst>
          </p:nvPr>
        </p:nvSpPr>
        <p:spPr bwMode="auto">
          <a:xfrm>
            <a:off x="1620839" y="3463925"/>
            <a:ext cx="142875" cy="106363"/>
          </a:xfrm>
          <a:prstGeom prst="rect">
            <a:avLst/>
          </a:prstGeom>
          <a:solidFill>
            <a:schemeClr val="hlink"/>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77" name="Rectangle 1076">
            <a:extLst>
              <a:ext uri="{FF2B5EF4-FFF2-40B4-BE49-F238E27FC236}">
                <a16:creationId xmlns:a16="http://schemas.microsoft.com/office/drawing/2014/main" id="{96DFF6F4-6543-4D50-FA1C-13B4D673B01A}"/>
              </a:ext>
            </a:extLst>
          </p:cNvPr>
          <p:cNvSpPr/>
          <p:nvPr>
            <p:custDataLst>
              <p:tags r:id="rId30"/>
            </p:custDataLst>
          </p:nvPr>
        </p:nvSpPr>
        <p:spPr bwMode="auto">
          <a:xfrm>
            <a:off x="2755900" y="3463925"/>
            <a:ext cx="142875" cy="106363"/>
          </a:xfrm>
          <a:prstGeom prst="rect">
            <a:avLst/>
          </a:prstGeom>
          <a:solidFill>
            <a:schemeClr val="tx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78" name="Rectangle 1077">
            <a:extLst>
              <a:ext uri="{FF2B5EF4-FFF2-40B4-BE49-F238E27FC236}">
                <a16:creationId xmlns:a16="http://schemas.microsoft.com/office/drawing/2014/main" id="{9D79C021-4C2D-E5FC-9A3C-1B8AA8CD6C76}"/>
              </a:ext>
            </a:extLst>
          </p:cNvPr>
          <p:cNvSpPr/>
          <p:nvPr>
            <p:custDataLst>
              <p:tags r:id="rId31"/>
            </p:custDataLst>
          </p:nvPr>
        </p:nvSpPr>
        <p:spPr bwMode="auto">
          <a:xfrm>
            <a:off x="3857625" y="3463925"/>
            <a:ext cx="142875" cy="106363"/>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74" name="Text Placeholder 10">
            <a:extLst>
              <a:ext uri="{FF2B5EF4-FFF2-40B4-BE49-F238E27FC236}">
                <a16:creationId xmlns:a16="http://schemas.microsoft.com/office/drawing/2014/main" id="{9A3D9887-2AC1-2210-6123-0E7CCAE8982C}"/>
              </a:ext>
            </a:extLst>
          </p:cNvPr>
          <p:cNvSpPr txBox="1">
            <a:spLocks/>
          </p:cNvSpPr>
          <p:nvPr>
            <p:custDataLst>
              <p:tags r:id="rId32"/>
            </p:custDataLst>
          </p:nvPr>
        </p:nvSpPr>
        <p:spPr bwMode="auto">
          <a:xfrm>
            <a:off x="1814513" y="3459163"/>
            <a:ext cx="83978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C97F040-191F-4B86-806E-E715498E4373}" type="datetime'Soy'''' Oil ''&#10;W''ith ''''''''''Defo''r''''esta''t''''i''''on'">
              <a:rPr lang="en-US" altLang="en-US" sz="800" smtClean="0">
                <a:effectLst/>
              </a:rPr>
              <a:pPr marL="0" indent="0">
                <a:spcBef>
                  <a:spcPct val="0"/>
                </a:spcBef>
                <a:spcAft>
                  <a:spcPct val="0"/>
                </a:spcAft>
                <a:buNone/>
              </a:pPr>
              <a:t>Soy Oil 
With Deforestation</a:t>
            </a:fld>
            <a:endParaRPr lang="en-US" sz="800"/>
          </a:p>
        </p:txBody>
      </p:sp>
      <p:sp>
        <p:nvSpPr>
          <p:cNvPr id="1073" name="Text Placeholder 10">
            <a:extLst>
              <a:ext uri="{FF2B5EF4-FFF2-40B4-BE49-F238E27FC236}">
                <a16:creationId xmlns:a16="http://schemas.microsoft.com/office/drawing/2014/main" id="{D64A7D6E-2B8B-027D-F579-3E5C7C95CB42}"/>
              </a:ext>
            </a:extLst>
          </p:cNvPr>
          <p:cNvSpPr txBox="1">
            <a:spLocks/>
          </p:cNvSpPr>
          <p:nvPr>
            <p:custDataLst>
              <p:tags r:id="rId33"/>
            </p:custDataLst>
          </p:nvPr>
        </p:nvSpPr>
        <p:spPr bwMode="auto">
          <a:xfrm>
            <a:off x="2949574" y="3459163"/>
            <a:ext cx="806450"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AA084D0-CF87-434C-AF73-CC66F1C84F65}" type="datetime'''''''''S''o''y Oil'''' &#10;No'''''' Def''oresta''''''ti''''''on'">
              <a:rPr lang="en-US" altLang="en-US" sz="800" smtClean="0"/>
              <a:pPr marL="0" indent="0">
                <a:spcBef>
                  <a:spcPct val="0"/>
                </a:spcBef>
                <a:spcAft>
                  <a:spcPct val="0"/>
                </a:spcAft>
                <a:buNone/>
              </a:pPr>
              <a:t>Soy Oil 
No Deforestation</a:t>
            </a:fld>
            <a:r>
              <a:rPr lang="en-US" altLang="en-US" sz="800"/>
              <a:t>*</a:t>
            </a:r>
            <a:endParaRPr lang="en-US" sz="800"/>
          </a:p>
        </p:txBody>
      </p:sp>
      <p:sp>
        <p:nvSpPr>
          <p:cNvPr id="1071" name="Text Placeholder 10">
            <a:extLst>
              <a:ext uri="{FF2B5EF4-FFF2-40B4-BE49-F238E27FC236}">
                <a16:creationId xmlns:a16="http://schemas.microsoft.com/office/drawing/2014/main" id="{51F27F4C-CA4B-530C-D0DE-3767DCF1FF48}"/>
              </a:ext>
            </a:extLst>
          </p:cNvPr>
          <p:cNvSpPr txBox="1">
            <a:spLocks/>
          </p:cNvSpPr>
          <p:nvPr>
            <p:custDataLst>
              <p:tags r:id="rId34"/>
            </p:custDataLst>
          </p:nvPr>
        </p:nvSpPr>
        <p:spPr bwMode="auto">
          <a:xfrm>
            <a:off x="4051300" y="3459163"/>
            <a:ext cx="425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68CECDE-16CE-46C8-A74A-C182661A8F51}" type="datetime'''''In''''s''e''''c''''''t'''' ''''''Oi''l'''''''''''''''">
              <a:rPr lang="en-US" altLang="en-US" sz="800" smtClean="0">
                <a:effectLst/>
              </a:rPr>
              <a:pPr marL="0" indent="0">
                <a:spcBef>
                  <a:spcPct val="0"/>
                </a:spcBef>
                <a:spcAft>
                  <a:spcPct val="0"/>
                </a:spcAft>
                <a:buNone/>
              </a:pPr>
              <a:t>Insect Oil</a:t>
            </a:fld>
            <a:endParaRPr lang="en-US" sz="800"/>
          </a:p>
        </p:txBody>
      </p:sp>
      <p:pic>
        <p:nvPicPr>
          <p:cNvPr id="1149" name="Picture 1148" descr="A logo with blue and purple circles&#10;&#10;Description automatically generated">
            <a:extLst>
              <a:ext uri="{FF2B5EF4-FFF2-40B4-BE49-F238E27FC236}">
                <a16:creationId xmlns:a16="http://schemas.microsoft.com/office/drawing/2014/main" id="{907EAB70-B98E-6F92-CB08-1B2A1C27A4B5}"/>
              </a:ext>
            </a:extLst>
          </p:cNvPr>
          <p:cNvPicPr>
            <a:picLocks noChangeAspect="1"/>
          </p:cNvPicPr>
          <p:nvPr/>
        </p:nvPicPr>
        <p:blipFill>
          <a:blip r:embed="rId50"/>
          <a:stretch>
            <a:fillRect/>
          </a:stretch>
        </p:blipFill>
        <p:spPr>
          <a:xfrm>
            <a:off x="10262210" y="889156"/>
            <a:ext cx="1779658" cy="600117"/>
          </a:xfrm>
          <a:prstGeom prst="rect">
            <a:avLst/>
          </a:prstGeom>
        </p:spPr>
      </p:pic>
      <p:sp>
        <p:nvSpPr>
          <p:cNvPr id="43" name="Chevron 42">
            <a:extLst>
              <a:ext uri="{FF2B5EF4-FFF2-40B4-BE49-F238E27FC236}">
                <a16:creationId xmlns:a16="http://schemas.microsoft.com/office/drawing/2014/main" id="{11EF157A-935F-AAE5-C597-B259837D3953}"/>
              </a:ext>
            </a:extLst>
          </p:cNvPr>
          <p:cNvSpPr/>
          <p:nvPr/>
        </p:nvSpPr>
        <p:spPr bwMode="gray">
          <a:xfrm>
            <a:off x="3996515" y="25335"/>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Feed</a:t>
            </a:r>
          </a:p>
        </p:txBody>
      </p:sp>
      <p:sp>
        <p:nvSpPr>
          <p:cNvPr id="46" name="Chevron 2">
            <a:extLst>
              <a:ext uri="{FF2B5EF4-FFF2-40B4-BE49-F238E27FC236}">
                <a16:creationId xmlns:a16="http://schemas.microsoft.com/office/drawing/2014/main" id="{5FF9B750-F1D0-F910-B2A5-5FF5D4D04715}"/>
              </a:ext>
            </a:extLst>
          </p:cNvPr>
          <p:cNvSpPr/>
          <p:nvPr/>
        </p:nvSpPr>
        <p:spPr bwMode="gray">
          <a:xfrm>
            <a:off x="1964633" y="25336"/>
            <a:ext cx="2077015"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Industrial Livestock</a:t>
            </a:r>
          </a:p>
        </p:txBody>
      </p:sp>
    </p:spTree>
    <p:custDataLst>
      <p:tags r:id="rId1"/>
    </p:custDataLst>
    <p:extLst>
      <p:ext uri="{BB962C8B-B14F-4D97-AF65-F5344CB8AC3E}">
        <p14:creationId xmlns:p14="http://schemas.microsoft.com/office/powerpoint/2010/main" val="4089234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61540-0381-E9B4-795F-B9223553D345}"/>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21130DB-8406-9815-CD86-6649677D63C1}"/>
              </a:ext>
            </a:extLst>
          </p:cNvPr>
          <p:cNvGraphicFramePr>
            <a:graphicFrameLocks/>
          </p:cNvGraphicFramePr>
          <p:nvPr>
            <p:custDataLst>
              <p:tags r:id="rId1"/>
            </p:custDataLst>
            <p:extLst>
              <p:ext uri="{D42A27DB-BD31-4B8C-83A1-F6EECF244321}">
                <p14:modId xmlns:p14="http://schemas.microsoft.com/office/powerpoint/2010/main" val="24590750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4" name="think-cell data - do not delete" hidden="1">
                        <a:extLst>
                          <a:ext uri="{FF2B5EF4-FFF2-40B4-BE49-F238E27FC236}">
                            <a16:creationId xmlns:a16="http://schemas.microsoft.com/office/drawing/2014/main" id="{921130DB-8406-9815-CD86-6649677D63C1}"/>
                          </a:ext>
                        </a:extLst>
                      </p:cNvPr>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5" name="btfpNotesBox111697">
            <a:extLst>
              <a:ext uri="{FF2B5EF4-FFF2-40B4-BE49-F238E27FC236}">
                <a16:creationId xmlns:a16="http://schemas.microsoft.com/office/drawing/2014/main" id="{92AFBA68-1CE7-271F-1DC5-F97276CB45F8}"/>
              </a:ext>
            </a:extLst>
          </p:cNvPr>
          <p:cNvSpPr txBox="1"/>
          <p:nvPr>
            <p:custDataLst>
              <p:tags r:id="rId2"/>
            </p:custDataLst>
          </p:nvPr>
        </p:nvSpPr>
        <p:spPr bwMode="gray">
          <a:xfrm>
            <a:off x="329184" y="6419088"/>
            <a:ext cx="9183670" cy="369332"/>
          </a:xfrm>
          <a:prstGeom prst="rect">
            <a:avLst/>
          </a:prstGeom>
          <a:noFill/>
        </p:spPr>
        <p:txBody>
          <a:bodyPr vert="horz" wrap="square" lIns="0" tIns="0" rIns="0" bIns="0" rtlCol="0" anchor="b">
            <a:spAutoFit/>
          </a:bodyPr>
          <a:lstStyle/>
          <a:p>
            <a:endParaRPr lang="en-US" sz="800">
              <a:solidFill>
                <a:srgbClr val="000000"/>
              </a:solidFill>
              <a:latin typeface="Arial"/>
              <a:cs typeface="Arial"/>
            </a:endParaRPr>
          </a:p>
          <a:p>
            <a:r>
              <a:rPr lang="en-US" sz="800">
                <a:solidFill>
                  <a:srgbClr val="000000"/>
                </a:solidFill>
                <a:latin typeface="Arial"/>
                <a:cs typeface="Arial"/>
              </a:rPr>
              <a:t>Sources: GFI, </a:t>
            </a:r>
            <a:r>
              <a:rPr lang="en-US" sz="800">
                <a:solidFill>
                  <a:srgbClr val="000000"/>
                </a:solidFill>
                <a:latin typeface="Arial"/>
                <a:cs typeface="Arial"/>
                <a:hlinkClick r:id="rId33"/>
              </a:rPr>
              <a:t>Retail insights for plant-based industry</a:t>
            </a:r>
            <a:r>
              <a:rPr lang="en-US" sz="800">
                <a:solidFill>
                  <a:srgbClr val="000000"/>
                </a:solidFill>
                <a:latin typeface="Arial"/>
                <a:cs typeface="Arial"/>
              </a:rPr>
              <a:t> (2023); He et al., </a:t>
            </a:r>
            <a:r>
              <a:rPr lang="en-US" sz="800">
                <a:solidFill>
                  <a:srgbClr val="000000"/>
                </a:solidFill>
                <a:latin typeface="Arial"/>
                <a:cs typeface="Arial"/>
                <a:hlinkClick r:id="rId34"/>
              </a:rPr>
              <a:t>Review of research on plant-based meat alternatives</a:t>
            </a:r>
            <a:r>
              <a:rPr lang="en-US" sz="800">
                <a:solidFill>
                  <a:srgbClr val="000000"/>
                </a:solidFill>
                <a:latin typeface="Arial"/>
                <a:cs typeface="Arial"/>
              </a:rPr>
              <a:t> (2020); CSIS, </a:t>
            </a:r>
            <a:r>
              <a:rPr lang="en-US" sz="800">
                <a:solidFill>
                  <a:srgbClr val="000000"/>
                </a:solidFill>
                <a:latin typeface="Arial"/>
                <a:cs typeface="Arial"/>
                <a:hlinkClick r:id="rId35"/>
              </a:rPr>
              <a:t>The Future Appetite for Alternative Proteins</a:t>
            </a:r>
            <a:r>
              <a:rPr lang="en-US" sz="800">
                <a:solidFill>
                  <a:srgbClr val="000000"/>
                </a:solidFill>
                <a:latin typeface="Arial"/>
                <a:cs typeface="Arial"/>
              </a:rPr>
              <a:t> (2023).</a:t>
            </a:r>
            <a:br>
              <a:rPr lang="en-US" sz="800">
                <a:latin typeface="Arial" panose="020B0604020202020204" pitchFamily="34" charset="0"/>
                <a:cs typeface="Arial" panose="020B0604020202020204" pitchFamily="34" charset="0"/>
                <a:hlinkClick r:id="rId35"/>
              </a:rPr>
            </a:br>
            <a:r>
              <a:rPr lang="en-US" sz="800">
                <a:solidFill>
                  <a:srgbClr val="000000"/>
                </a:solidFill>
              </a:rPr>
              <a:t>Credit: </a:t>
            </a:r>
            <a:r>
              <a:rPr lang="en-US" sz="800" err="1">
                <a:solidFill>
                  <a:srgbClr val="000000"/>
                </a:solidFill>
              </a:rPr>
              <a:t>Ariela</a:t>
            </a:r>
            <a:r>
              <a:rPr lang="en-US" sz="800">
                <a:solidFill>
                  <a:srgbClr val="000000"/>
                </a:solidFill>
              </a:rPr>
              <a:t> </a:t>
            </a:r>
            <a:r>
              <a:rPr lang="en-US" sz="800" err="1">
                <a:solidFill>
                  <a:srgbClr val="000000"/>
                </a:solidFill>
              </a:rPr>
              <a:t>Farchi</a:t>
            </a:r>
            <a:r>
              <a:rPr lang="en-US" sz="800">
                <a:solidFill>
                  <a:srgbClr val="000000"/>
                </a:solidFill>
              </a:rPr>
              <a:t> Behar,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36"/>
              </a:rPr>
              <a:t>Gernot Wagner</a:t>
            </a:r>
            <a:r>
              <a:rPr lang="en-US" sz="800"/>
              <a:t>. </a:t>
            </a:r>
            <a:r>
              <a:rPr lang="en-US" sz="800">
                <a:hlinkClick r:id="rId37"/>
              </a:rPr>
              <a:t>Share with attribution</a:t>
            </a:r>
            <a:r>
              <a:rPr lang="en-US" sz="800"/>
              <a:t>: </a:t>
            </a:r>
            <a:r>
              <a:rPr lang="en-US" sz="800" err="1"/>
              <a:t>Sayn</a:t>
            </a:r>
            <a:r>
              <a:rPr lang="en-US" sz="800"/>
              <a:t>-Wittgenstein </a:t>
            </a:r>
            <a:r>
              <a:rPr lang="en-US" sz="800" i="1"/>
              <a:t>et al., </a:t>
            </a:r>
            <a:r>
              <a:rPr lang="en-US" sz="800"/>
              <a:t>"</a:t>
            </a:r>
            <a:r>
              <a:rPr lang="en-US" sz="800">
                <a:hlinkClick r:id="rId38"/>
              </a:rPr>
              <a:t>Reconsidering Proteins</a:t>
            </a:r>
            <a:r>
              <a:rPr lang="en-US" sz="800"/>
              <a:t>" (6 October 2025).</a:t>
            </a:r>
            <a:endParaRPr lang="en-US" sz="800">
              <a:solidFill>
                <a:srgbClr val="000000"/>
              </a:solidFill>
              <a:latin typeface="Arial" panose="020B0604020202020204" pitchFamily="34" charset="0"/>
              <a:cs typeface="Arial" panose="020B0604020202020204" pitchFamily="34" charset="0"/>
            </a:endParaRPr>
          </a:p>
        </p:txBody>
      </p:sp>
      <p:sp>
        <p:nvSpPr>
          <p:cNvPr id="30" name="btfpColumnHeaderBoxText223027">
            <a:extLst>
              <a:ext uri="{FF2B5EF4-FFF2-40B4-BE49-F238E27FC236}">
                <a16:creationId xmlns:a16="http://schemas.microsoft.com/office/drawing/2014/main" id="{5C0A62C4-81C8-2936-F382-663994813593}"/>
              </a:ext>
            </a:extLst>
          </p:cNvPr>
          <p:cNvSpPr txBox="1"/>
          <p:nvPr/>
        </p:nvSpPr>
        <p:spPr bwMode="gray">
          <a:xfrm>
            <a:off x="330200" y="1075512"/>
            <a:ext cx="11676494" cy="318997"/>
          </a:xfrm>
          <a:prstGeom prst="rect">
            <a:avLst/>
          </a:prstGeom>
          <a:noFill/>
        </p:spPr>
        <p:txBody>
          <a:bodyPr vert="horz" wrap="square" lIns="36036" tIns="36036" rIns="36036" bIns="36036" rtlCol="0" anchor="b">
            <a:spAutoFit/>
          </a:bodyPr>
          <a:lstStyle/>
          <a:p>
            <a:r>
              <a:rPr lang="en-US" sz="1600" b="1">
                <a:solidFill>
                  <a:srgbClr val="000000"/>
                </a:solidFill>
                <a:cs typeface="Arial"/>
              </a:rPr>
              <a:t>Tofu, tempeh, and seitan have a long history and well-established market presence but do not replace meat or PBM</a:t>
            </a:r>
          </a:p>
        </p:txBody>
      </p:sp>
      <p:cxnSp>
        <p:nvCxnSpPr>
          <p:cNvPr id="231" name="Straight Connector 230">
            <a:extLst>
              <a:ext uri="{FF2B5EF4-FFF2-40B4-BE49-F238E27FC236}">
                <a16:creationId xmlns:a16="http://schemas.microsoft.com/office/drawing/2014/main" id="{7F498817-752D-88FF-6231-F368BF67E80D}"/>
              </a:ext>
            </a:extLst>
          </p:cNvPr>
          <p:cNvCxnSpPr/>
          <p:nvPr>
            <p:custDataLst>
              <p:tags r:id="rId3"/>
            </p:custDataLst>
          </p:nvPr>
        </p:nvCxnSpPr>
        <p:spPr bwMode="auto">
          <a:xfrm>
            <a:off x="2492375"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97BB622D-50F8-D416-3AC7-911C2F10873F}"/>
              </a:ext>
            </a:extLst>
          </p:cNvPr>
          <p:cNvCxnSpPr/>
          <p:nvPr>
            <p:custDataLst>
              <p:tags r:id="rId4"/>
            </p:custDataLst>
          </p:nvPr>
        </p:nvCxnSpPr>
        <p:spPr bwMode="auto">
          <a:xfrm>
            <a:off x="1395413"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2" name="Straight Connector 231">
            <a:extLst>
              <a:ext uri="{FF2B5EF4-FFF2-40B4-BE49-F238E27FC236}">
                <a16:creationId xmlns:a16="http://schemas.microsoft.com/office/drawing/2014/main" id="{4C791B33-B0CB-EBA4-7256-1190ECD94769}"/>
              </a:ext>
            </a:extLst>
          </p:cNvPr>
          <p:cNvCxnSpPr/>
          <p:nvPr>
            <p:custDataLst>
              <p:tags r:id="rId5"/>
            </p:custDataLst>
          </p:nvPr>
        </p:nvCxnSpPr>
        <p:spPr bwMode="auto">
          <a:xfrm>
            <a:off x="3590925"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7" name="Chart 6">
            <a:extLst>
              <a:ext uri="{FF2B5EF4-FFF2-40B4-BE49-F238E27FC236}">
                <a16:creationId xmlns:a16="http://schemas.microsoft.com/office/drawing/2014/main" id="{71975C28-8223-AEA6-865B-CACAB04A73F2}"/>
              </a:ext>
            </a:extLst>
          </p:cNvPr>
          <p:cNvGraphicFramePr/>
          <p:nvPr>
            <p:custDataLst>
              <p:tags r:id="rId6"/>
            </p:custDataLst>
            <p:extLst>
              <p:ext uri="{D42A27DB-BD31-4B8C-83A1-F6EECF244321}">
                <p14:modId xmlns:p14="http://schemas.microsoft.com/office/powerpoint/2010/main" val="316967427"/>
              </p:ext>
            </p:extLst>
          </p:nvPr>
        </p:nvGraphicFramePr>
        <p:xfrm>
          <a:off x="433388" y="2659063"/>
          <a:ext cx="3459162" cy="3263900"/>
        </p:xfrm>
        <a:graphic>
          <a:graphicData uri="http://schemas.openxmlformats.org/drawingml/2006/chart">
            <c:chart xmlns:c="http://schemas.openxmlformats.org/drawingml/2006/chart" xmlns:r="http://schemas.openxmlformats.org/officeDocument/2006/relationships" r:id="rId39"/>
          </a:graphicData>
        </a:graphic>
      </p:graphicFrame>
      <p:sp>
        <p:nvSpPr>
          <p:cNvPr id="229" name="Text Placeholder 10">
            <a:extLst>
              <a:ext uri="{FF2B5EF4-FFF2-40B4-BE49-F238E27FC236}">
                <a16:creationId xmlns:a16="http://schemas.microsoft.com/office/drawing/2014/main" id="{65C12E3F-7CA4-1336-7299-42CD9F328DD0}"/>
              </a:ext>
            </a:extLst>
          </p:cNvPr>
          <p:cNvSpPr txBox="1">
            <a:spLocks/>
          </p:cNvSpPr>
          <p:nvPr>
            <p:custDataLst>
              <p:tags r:id="rId7"/>
            </p:custDataLst>
          </p:nvPr>
        </p:nvSpPr>
        <p:spPr bwMode="gray">
          <a:xfrm>
            <a:off x="3394075"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632C63F-D38C-4441-8EC4-AC88849269DE}" type="datetime'''''2''''''''''''0''''''2''''''3'''''''''''''''">
              <a:rPr lang="en-US" altLang="en-US" sz="1400" smtClean="0">
                <a:effectLst/>
              </a:rPr>
              <a:pPr marL="0" indent="0" algn="ctr">
                <a:spcBef>
                  <a:spcPct val="0"/>
                </a:spcBef>
                <a:spcAft>
                  <a:spcPct val="0"/>
                </a:spcAft>
                <a:buNone/>
              </a:pPr>
              <a:t>2023</a:t>
            </a:fld>
            <a:endParaRPr lang="en-US" sz="1400"/>
          </a:p>
        </p:txBody>
      </p:sp>
      <p:sp>
        <p:nvSpPr>
          <p:cNvPr id="228" name="Text Placeholder 10">
            <a:extLst>
              <a:ext uri="{FF2B5EF4-FFF2-40B4-BE49-F238E27FC236}">
                <a16:creationId xmlns:a16="http://schemas.microsoft.com/office/drawing/2014/main" id="{E93803FD-A917-B540-C900-8D5B16D8DBE8}"/>
              </a:ext>
            </a:extLst>
          </p:cNvPr>
          <p:cNvSpPr txBox="1">
            <a:spLocks/>
          </p:cNvSpPr>
          <p:nvPr>
            <p:custDataLst>
              <p:tags r:id="rId8"/>
            </p:custDataLst>
          </p:nvPr>
        </p:nvSpPr>
        <p:spPr bwMode="gray">
          <a:xfrm>
            <a:off x="2295525"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5EA6252-F29D-439C-AF6B-A64CD55A79E5}" type="datetime'''''''''''''''''''''''''''''2''''''''''''02''''''2'">
              <a:rPr lang="en-US" altLang="en-US" sz="1400" smtClean="0">
                <a:effectLst/>
              </a:rPr>
              <a:pPr marL="0" indent="0" algn="ctr">
                <a:spcBef>
                  <a:spcPct val="0"/>
                </a:spcBef>
                <a:spcAft>
                  <a:spcPct val="0"/>
                </a:spcAft>
                <a:buNone/>
              </a:pPr>
              <a:t>2022</a:t>
            </a:fld>
            <a:endParaRPr lang="en-US" sz="1400"/>
          </a:p>
        </p:txBody>
      </p:sp>
      <p:sp>
        <p:nvSpPr>
          <p:cNvPr id="227" name="Text Placeholder 10">
            <a:extLst>
              <a:ext uri="{FF2B5EF4-FFF2-40B4-BE49-F238E27FC236}">
                <a16:creationId xmlns:a16="http://schemas.microsoft.com/office/drawing/2014/main" id="{B6EDCBE7-41BE-75C2-AD67-111249C504DD}"/>
              </a:ext>
            </a:extLst>
          </p:cNvPr>
          <p:cNvSpPr txBox="1">
            <a:spLocks/>
          </p:cNvSpPr>
          <p:nvPr>
            <p:custDataLst>
              <p:tags r:id="rId9"/>
            </p:custDataLst>
          </p:nvPr>
        </p:nvSpPr>
        <p:spPr bwMode="gray">
          <a:xfrm>
            <a:off x="1198563"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688D778-FC2D-4E9F-8C7F-2F5EE732A177}" type="datetime'''''2''''''''''''''''''''0''''21'''''''''''''">
              <a:rPr lang="en-US" altLang="en-US" sz="1400" smtClean="0">
                <a:effectLst/>
              </a:rPr>
              <a:pPr marL="0" indent="0" algn="ctr">
                <a:spcBef>
                  <a:spcPct val="0"/>
                </a:spcBef>
                <a:spcAft>
                  <a:spcPct val="0"/>
                </a:spcAft>
                <a:buNone/>
              </a:pPr>
              <a:t>2021</a:t>
            </a:fld>
            <a:endParaRPr lang="en-US" sz="1400"/>
          </a:p>
        </p:txBody>
      </p:sp>
      <p:sp>
        <p:nvSpPr>
          <p:cNvPr id="279" name="btfpColumnHeaderBoxText223027">
            <a:extLst>
              <a:ext uri="{FF2B5EF4-FFF2-40B4-BE49-F238E27FC236}">
                <a16:creationId xmlns:a16="http://schemas.microsoft.com/office/drawing/2014/main" id="{BDA26E58-D1E3-8E55-4D6A-BF93FE9ED1C6}"/>
              </a:ext>
            </a:extLst>
          </p:cNvPr>
          <p:cNvSpPr txBox="1"/>
          <p:nvPr/>
        </p:nvSpPr>
        <p:spPr bwMode="gray">
          <a:xfrm>
            <a:off x="1019042" y="2533499"/>
            <a:ext cx="3405188" cy="288219"/>
          </a:xfrm>
          <a:prstGeom prst="rect">
            <a:avLst/>
          </a:prstGeom>
          <a:noFill/>
        </p:spPr>
        <p:txBody>
          <a:bodyPr vert="horz" wrap="square" lIns="36036" tIns="36036" rIns="36036" bIns="36036" rtlCol="0" anchor="b">
            <a:spAutoFit/>
          </a:bodyPr>
          <a:lstStyle/>
          <a:p>
            <a:r>
              <a:rPr lang="en-US" sz="1400" b="1"/>
              <a:t>Dollar sales in $ millions, U.S. retail</a:t>
            </a:r>
          </a:p>
        </p:txBody>
      </p:sp>
      <p:cxnSp>
        <p:nvCxnSpPr>
          <p:cNvPr id="281" name="btfpColumnHeaderBoxLine223027">
            <a:extLst>
              <a:ext uri="{FF2B5EF4-FFF2-40B4-BE49-F238E27FC236}">
                <a16:creationId xmlns:a16="http://schemas.microsoft.com/office/drawing/2014/main" id="{4AF7F538-43E4-450A-A1C6-9FBBFC310EDB}"/>
              </a:ext>
            </a:extLst>
          </p:cNvPr>
          <p:cNvCxnSpPr>
            <a:cxnSpLocks/>
          </p:cNvCxnSpPr>
          <p:nvPr/>
        </p:nvCxnSpPr>
        <p:spPr bwMode="gray">
          <a:xfrm flipV="1">
            <a:off x="330200" y="1394509"/>
            <a:ext cx="11469688" cy="8075"/>
          </a:xfrm>
          <a:prstGeom prst="line">
            <a:avLst/>
          </a:prstGeom>
          <a:ln w="127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6B5AA4D-081C-CB5F-C2F6-13E99408DBE0}"/>
              </a:ext>
            </a:extLst>
          </p:cNvPr>
          <p:cNvCxnSpPr/>
          <p:nvPr>
            <p:custDataLst>
              <p:tags r:id="rId10"/>
            </p:custDataLst>
          </p:nvPr>
        </p:nvCxnSpPr>
        <p:spPr bwMode="auto">
          <a:xfrm>
            <a:off x="6797675"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7" name="Straight Connector 376">
            <a:extLst>
              <a:ext uri="{FF2B5EF4-FFF2-40B4-BE49-F238E27FC236}">
                <a16:creationId xmlns:a16="http://schemas.microsoft.com/office/drawing/2014/main" id="{14957D1F-2ACF-05CD-632E-EBAB226148F8}"/>
              </a:ext>
            </a:extLst>
          </p:cNvPr>
          <p:cNvCxnSpPr/>
          <p:nvPr>
            <p:custDataLst>
              <p:tags r:id="rId11"/>
            </p:custDataLst>
          </p:nvPr>
        </p:nvCxnSpPr>
        <p:spPr bwMode="auto">
          <a:xfrm>
            <a:off x="5651500"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9" name="Straight Connector 378">
            <a:extLst>
              <a:ext uri="{FF2B5EF4-FFF2-40B4-BE49-F238E27FC236}">
                <a16:creationId xmlns:a16="http://schemas.microsoft.com/office/drawing/2014/main" id="{BDBEF183-E51A-B7D4-AED2-CC6D02775023}"/>
              </a:ext>
            </a:extLst>
          </p:cNvPr>
          <p:cNvCxnSpPr/>
          <p:nvPr>
            <p:custDataLst>
              <p:tags r:id="rId12"/>
            </p:custDataLst>
          </p:nvPr>
        </p:nvCxnSpPr>
        <p:spPr bwMode="auto">
          <a:xfrm>
            <a:off x="7942263"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0" name="Chart 9">
            <a:extLst>
              <a:ext uri="{FF2B5EF4-FFF2-40B4-BE49-F238E27FC236}">
                <a16:creationId xmlns:a16="http://schemas.microsoft.com/office/drawing/2014/main" id="{CB5AA2C4-E8B0-3DAE-FB67-7B9DEC2172C6}"/>
              </a:ext>
            </a:extLst>
          </p:cNvPr>
          <p:cNvGraphicFramePr/>
          <p:nvPr>
            <p:custDataLst>
              <p:tags r:id="rId13"/>
            </p:custDataLst>
            <p:extLst>
              <p:ext uri="{D42A27DB-BD31-4B8C-83A1-F6EECF244321}">
                <p14:modId xmlns:p14="http://schemas.microsoft.com/office/powerpoint/2010/main" val="1740766452"/>
              </p:ext>
            </p:extLst>
          </p:nvPr>
        </p:nvGraphicFramePr>
        <p:xfrm>
          <a:off x="4770438" y="2616200"/>
          <a:ext cx="3482975" cy="3306763"/>
        </p:xfrm>
        <a:graphic>
          <a:graphicData uri="http://schemas.openxmlformats.org/drawingml/2006/chart">
            <c:chart xmlns:c="http://schemas.openxmlformats.org/drawingml/2006/chart" xmlns:r="http://schemas.openxmlformats.org/officeDocument/2006/relationships" r:id="rId40"/>
          </a:graphicData>
        </a:graphic>
      </p:graphicFrame>
      <p:sp>
        <p:nvSpPr>
          <p:cNvPr id="360" name="Text Placeholder 10">
            <a:extLst>
              <a:ext uri="{FF2B5EF4-FFF2-40B4-BE49-F238E27FC236}">
                <a16:creationId xmlns:a16="http://schemas.microsoft.com/office/drawing/2014/main" id="{62629CCB-217D-F581-A33D-86B79F181611}"/>
              </a:ext>
            </a:extLst>
          </p:cNvPr>
          <p:cNvSpPr txBox="1">
            <a:spLocks/>
          </p:cNvSpPr>
          <p:nvPr>
            <p:custDataLst>
              <p:tags r:id="rId14"/>
            </p:custDataLst>
          </p:nvPr>
        </p:nvSpPr>
        <p:spPr bwMode="gray">
          <a:xfrm>
            <a:off x="7745413"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743B9C-0033-43EA-97C5-2B5E916C00E5}" type="datetime'''''2''''''''''''''0''''''''''2''''''''3'''''''''''''''''''">
              <a:rPr lang="en-US" altLang="en-US" sz="1400" smtClean="0">
                <a:effectLst/>
              </a:rPr>
              <a:pPr marL="0" indent="0" algn="ctr">
                <a:spcBef>
                  <a:spcPct val="0"/>
                </a:spcBef>
                <a:spcAft>
                  <a:spcPct val="0"/>
                </a:spcAft>
                <a:buNone/>
              </a:pPr>
              <a:t>2023</a:t>
            </a:fld>
            <a:endParaRPr lang="en-US" sz="1400"/>
          </a:p>
        </p:txBody>
      </p:sp>
      <p:sp>
        <p:nvSpPr>
          <p:cNvPr id="359" name="Text Placeholder 10">
            <a:extLst>
              <a:ext uri="{FF2B5EF4-FFF2-40B4-BE49-F238E27FC236}">
                <a16:creationId xmlns:a16="http://schemas.microsoft.com/office/drawing/2014/main" id="{A68E127A-3AC1-F991-92E0-2FAAB379D428}"/>
              </a:ext>
            </a:extLst>
          </p:cNvPr>
          <p:cNvSpPr txBox="1">
            <a:spLocks/>
          </p:cNvSpPr>
          <p:nvPr>
            <p:custDataLst>
              <p:tags r:id="rId15"/>
            </p:custDataLst>
          </p:nvPr>
        </p:nvSpPr>
        <p:spPr bwMode="gray">
          <a:xfrm>
            <a:off x="6600825"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A649B1C-1398-43B8-9DFC-2CE4AF6B3A47}" type="datetime'''2''0''2''2'''''''''''''''''''''''''''''''''''">
              <a:rPr lang="en-US" altLang="en-US" sz="1400" smtClean="0">
                <a:effectLst/>
              </a:rPr>
              <a:pPr marL="0" indent="0" algn="ctr">
                <a:spcBef>
                  <a:spcPct val="0"/>
                </a:spcBef>
                <a:spcAft>
                  <a:spcPct val="0"/>
                </a:spcAft>
                <a:buNone/>
              </a:pPr>
              <a:t>2022</a:t>
            </a:fld>
            <a:endParaRPr lang="en-US" sz="1400"/>
          </a:p>
        </p:txBody>
      </p:sp>
      <p:sp>
        <p:nvSpPr>
          <p:cNvPr id="358" name="Text Placeholder 10">
            <a:extLst>
              <a:ext uri="{FF2B5EF4-FFF2-40B4-BE49-F238E27FC236}">
                <a16:creationId xmlns:a16="http://schemas.microsoft.com/office/drawing/2014/main" id="{C4824B05-9AEA-D177-F737-5C8D56D278CB}"/>
              </a:ext>
            </a:extLst>
          </p:cNvPr>
          <p:cNvSpPr txBox="1">
            <a:spLocks/>
          </p:cNvSpPr>
          <p:nvPr>
            <p:custDataLst>
              <p:tags r:id="rId16"/>
            </p:custDataLst>
          </p:nvPr>
        </p:nvSpPr>
        <p:spPr bwMode="gray">
          <a:xfrm>
            <a:off x="5454650"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0774592-ECA3-4383-B43A-6992D4F6DDE4}" type="datetime'2''0''''''''2''''''''''''''''''''''''''1'''''''''''''''''">
              <a:rPr lang="en-US" altLang="en-US" sz="1400" smtClean="0">
                <a:effectLst/>
              </a:rPr>
              <a:pPr marL="0" indent="0" algn="ctr">
                <a:spcBef>
                  <a:spcPct val="0"/>
                </a:spcBef>
                <a:spcAft>
                  <a:spcPct val="0"/>
                </a:spcAft>
                <a:buNone/>
              </a:pPr>
              <a:t>2021</a:t>
            </a:fld>
            <a:endParaRPr lang="en-US" sz="1400"/>
          </a:p>
        </p:txBody>
      </p:sp>
      <p:sp>
        <p:nvSpPr>
          <p:cNvPr id="399" name="btfpColumnHeaderBoxText223027">
            <a:extLst>
              <a:ext uri="{FF2B5EF4-FFF2-40B4-BE49-F238E27FC236}">
                <a16:creationId xmlns:a16="http://schemas.microsoft.com/office/drawing/2014/main" id="{545BE22E-940B-C926-D47E-30F239678561}"/>
              </a:ext>
            </a:extLst>
          </p:cNvPr>
          <p:cNvSpPr txBox="1"/>
          <p:nvPr/>
        </p:nvSpPr>
        <p:spPr bwMode="gray">
          <a:xfrm>
            <a:off x="5226018" y="2544487"/>
            <a:ext cx="5283200" cy="288219"/>
          </a:xfrm>
          <a:prstGeom prst="rect">
            <a:avLst/>
          </a:prstGeom>
          <a:noFill/>
        </p:spPr>
        <p:txBody>
          <a:bodyPr vert="horz" wrap="square" lIns="36036" tIns="36036" rIns="36036" bIns="36036" rtlCol="0" anchor="b">
            <a:spAutoFit/>
          </a:bodyPr>
          <a:lstStyle/>
          <a:p>
            <a:r>
              <a:rPr lang="en-US" sz="1400" b="1"/>
              <a:t>Unit sales in $ millions, U.S. retail</a:t>
            </a:r>
          </a:p>
        </p:txBody>
      </p:sp>
      <p:sp>
        <p:nvSpPr>
          <p:cNvPr id="416" name="TextBox 415">
            <a:extLst>
              <a:ext uri="{FF2B5EF4-FFF2-40B4-BE49-F238E27FC236}">
                <a16:creationId xmlns:a16="http://schemas.microsoft.com/office/drawing/2014/main" id="{6160D6BC-BCEB-1DC1-7F2D-B5CA6AD26DBA}"/>
              </a:ext>
            </a:extLst>
          </p:cNvPr>
          <p:cNvSpPr txBox="1"/>
          <p:nvPr/>
        </p:nvSpPr>
        <p:spPr bwMode="gray">
          <a:xfrm>
            <a:off x="9003475" y="1554480"/>
            <a:ext cx="2883909" cy="4601260"/>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0"/>
              </a:spcBef>
              <a:spcAft>
                <a:spcPts val="300"/>
              </a:spcAft>
              <a:buFontTx/>
              <a:buNone/>
              <a:defRPr/>
            </a:pPr>
            <a:r>
              <a:rPr lang="en-US" sz="1250" b="1"/>
              <a:t>Observations</a:t>
            </a:r>
          </a:p>
          <a:p>
            <a:pPr>
              <a:spcBef>
                <a:spcPts val="0"/>
              </a:spcBef>
              <a:spcAft>
                <a:spcPts val="300"/>
              </a:spcAft>
              <a:defRPr/>
            </a:pPr>
            <a:r>
              <a:rPr lang="en-US" sz="1050"/>
              <a:t>Traditional plant-based proteins have a long presence historically, since they were developed in regions of Southeast Asia:</a:t>
            </a:r>
          </a:p>
          <a:p>
            <a:pPr lvl="1">
              <a:spcBef>
                <a:spcPts val="0"/>
              </a:spcBef>
              <a:spcAft>
                <a:spcPts val="300"/>
              </a:spcAft>
              <a:defRPr/>
            </a:pPr>
            <a:r>
              <a:rPr lang="en-US" sz="1000"/>
              <a:t>Seitan: 900 BC-600 AD</a:t>
            </a:r>
          </a:p>
          <a:p>
            <a:pPr lvl="1">
              <a:spcBef>
                <a:spcPts val="0"/>
              </a:spcBef>
              <a:spcAft>
                <a:spcPts val="300"/>
              </a:spcAft>
              <a:defRPr/>
            </a:pPr>
            <a:r>
              <a:rPr lang="en-US" sz="1000"/>
              <a:t>Tofu: 600-1500 AD</a:t>
            </a:r>
          </a:p>
          <a:p>
            <a:pPr>
              <a:spcBef>
                <a:spcPts val="0"/>
              </a:spcBef>
              <a:spcAft>
                <a:spcPts val="300"/>
              </a:spcAft>
              <a:defRPr/>
            </a:pPr>
            <a:r>
              <a:rPr lang="en-US" sz="1050"/>
              <a:t>Majority of </a:t>
            </a:r>
            <a:r>
              <a:rPr lang="en-US" sz="1050">
                <a:ea typeface="+mn-lt"/>
                <a:cs typeface="+mn-lt"/>
              </a:rPr>
              <a:t>traditional plant-based protein </a:t>
            </a:r>
            <a:r>
              <a:rPr lang="en-US" sz="1050"/>
              <a:t>consumers in the U.S. are of </a:t>
            </a:r>
            <a:r>
              <a:rPr lang="en-US" sz="1050" b="1"/>
              <a:t>Asian descent or follow plant-based diets.</a:t>
            </a:r>
          </a:p>
          <a:p>
            <a:pPr>
              <a:spcBef>
                <a:spcPts val="0"/>
              </a:spcBef>
              <a:spcAft>
                <a:spcPts val="300"/>
              </a:spcAft>
              <a:defRPr/>
            </a:pPr>
            <a:r>
              <a:rPr lang="en-US" sz="1050"/>
              <a:t>The decrease in 2023 unit sales is part of a </a:t>
            </a:r>
            <a:r>
              <a:rPr lang="en-US" sz="1050" b="1"/>
              <a:t>market-wide return to pre-pandemic consumption levels.</a:t>
            </a:r>
          </a:p>
          <a:p>
            <a:pPr>
              <a:spcBef>
                <a:spcPts val="0"/>
              </a:spcBef>
              <a:spcAft>
                <a:spcPts val="300"/>
              </a:spcAft>
              <a:defRPr/>
            </a:pPr>
            <a:r>
              <a:rPr lang="en-US" sz="1050"/>
              <a:t>Tofu, seitan, and tempeh have a </a:t>
            </a:r>
            <a:r>
              <a:rPr lang="en-US" sz="1050" b="1"/>
              <a:t>relatively stable market  performance </a:t>
            </a:r>
            <a:r>
              <a:rPr lang="en-US" sz="1050"/>
              <a:t>and did well in 2023 compared to other meat alternatives.</a:t>
            </a:r>
          </a:p>
          <a:p>
            <a:pPr>
              <a:spcBef>
                <a:spcPts val="0"/>
              </a:spcBef>
              <a:spcAft>
                <a:spcPts val="300"/>
              </a:spcAft>
              <a:defRPr/>
            </a:pPr>
            <a:r>
              <a:rPr lang="en-US" sz="1050"/>
              <a:t>Traditional alternatives </a:t>
            </a:r>
            <a:r>
              <a:rPr lang="en-US" sz="1050" b="1"/>
              <a:t>do not fulfill or mimic the meat-eating experience </a:t>
            </a:r>
            <a:r>
              <a:rPr lang="en-US" sz="1050"/>
              <a:t>as much as modern alternatives. As such, they are </a:t>
            </a:r>
            <a:r>
              <a:rPr lang="en-US" sz="1050" b="1"/>
              <a:t>not considered a meat substitute</a:t>
            </a:r>
            <a:r>
              <a:rPr lang="en-US" sz="1050"/>
              <a:t> in countries of origin or Western countries.</a:t>
            </a:r>
          </a:p>
        </p:txBody>
      </p:sp>
      <p:cxnSp>
        <p:nvCxnSpPr>
          <p:cNvPr id="253" name="Straight Connector 252">
            <a:extLst>
              <a:ext uri="{FF2B5EF4-FFF2-40B4-BE49-F238E27FC236}">
                <a16:creationId xmlns:a16="http://schemas.microsoft.com/office/drawing/2014/main" id="{EBB00DEB-FFE2-FCE5-8F7C-F9DE288D6EC4}"/>
              </a:ext>
            </a:extLst>
          </p:cNvPr>
          <p:cNvCxnSpPr/>
          <p:nvPr>
            <p:custDataLst>
              <p:tags r:id="rId17"/>
            </p:custDataLst>
          </p:nvPr>
        </p:nvCxnSpPr>
        <p:spPr bwMode="gray">
          <a:xfrm>
            <a:off x="1239838" y="6037263"/>
            <a:ext cx="293688"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5" name="Straight Connector 254">
            <a:extLst>
              <a:ext uri="{FF2B5EF4-FFF2-40B4-BE49-F238E27FC236}">
                <a16:creationId xmlns:a16="http://schemas.microsoft.com/office/drawing/2014/main" id="{6427C4BC-5BB3-D907-9725-73535447E82F}"/>
              </a:ext>
            </a:extLst>
          </p:cNvPr>
          <p:cNvCxnSpPr/>
          <p:nvPr>
            <p:custDataLst>
              <p:tags r:id="rId18"/>
            </p:custDataLst>
          </p:nvPr>
        </p:nvCxnSpPr>
        <p:spPr bwMode="gray">
          <a:xfrm>
            <a:off x="1239838" y="6270625"/>
            <a:ext cx="293688" cy="0"/>
          </a:xfrm>
          <a:prstGeom prst="line">
            <a:avLst/>
          </a:prstGeom>
          <a:ln w="1905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54" name="Oval 253">
            <a:extLst>
              <a:ext uri="{FF2B5EF4-FFF2-40B4-BE49-F238E27FC236}">
                <a16:creationId xmlns:a16="http://schemas.microsoft.com/office/drawing/2014/main" id="{27E9E60A-140B-D5DA-8FF0-70CAF79DF11B}"/>
              </a:ext>
            </a:extLst>
          </p:cNvPr>
          <p:cNvSpPr/>
          <p:nvPr>
            <p:custDataLst>
              <p:tags r:id="rId19"/>
            </p:custDataLst>
          </p:nvPr>
        </p:nvSpPr>
        <p:spPr bwMode="auto">
          <a:xfrm>
            <a:off x="1341438" y="5992813"/>
            <a:ext cx="88900" cy="889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56" name="Oval 255">
            <a:extLst>
              <a:ext uri="{FF2B5EF4-FFF2-40B4-BE49-F238E27FC236}">
                <a16:creationId xmlns:a16="http://schemas.microsoft.com/office/drawing/2014/main" id="{5F1E9528-F14D-F9C9-8530-FD3CDE0741CF}"/>
              </a:ext>
            </a:extLst>
          </p:cNvPr>
          <p:cNvSpPr/>
          <p:nvPr>
            <p:custDataLst>
              <p:tags r:id="rId20"/>
            </p:custDataLst>
          </p:nvPr>
        </p:nvSpPr>
        <p:spPr bwMode="auto">
          <a:xfrm>
            <a:off x="1341438" y="6226175"/>
            <a:ext cx="88900" cy="88900"/>
          </a:xfrm>
          <a:prstGeom prst="ellipse">
            <a:avLst/>
          </a:prstGeom>
          <a:solidFill>
            <a:schemeClr val="accent2"/>
          </a:solidFill>
          <a:ln w="9525" cap="flat" cmpd="sng" algn="ctr">
            <a:solidFill>
              <a:schemeClr val="accent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51" name="Text Placeholder 10">
            <a:extLst>
              <a:ext uri="{FF2B5EF4-FFF2-40B4-BE49-F238E27FC236}">
                <a16:creationId xmlns:a16="http://schemas.microsoft.com/office/drawing/2014/main" id="{6669044B-130C-8392-EFED-B43CDE22AA6E}"/>
              </a:ext>
            </a:extLst>
          </p:cNvPr>
          <p:cNvSpPr txBox="1">
            <a:spLocks/>
          </p:cNvSpPr>
          <p:nvPr>
            <p:custDataLst>
              <p:tags r:id="rId21"/>
            </p:custDataLst>
          </p:nvPr>
        </p:nvSpPr>
        <p:spPr bwMode="auto">
          <a:xfrm>
            <a:off x="1593850" y="5953125"/>
            <a:ext cx="1665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Tofu, tempeh, and seitan</a:t>
            </a:r>
            <a:endParaRPr lang="en-US" sz="1200"/>
          </a:p>
        </p:txBody>
      </p:sp>
      <p:sp>
        <p:nvSpPr>
          <p:cNvPr id="249" name="Text Placeholder 10">
            <a:extLst>
              <a:ext uri="{FF2B5EF4-FFF2-40B4-BE49-F238E27FC236}">
                <a16:creationId xmlns:a16="http://schemas.microsoft.com/office/drawing/2014/main" id="{A4CF4E55-DB2C-145B-71B2-D3106E9E4136}"/>
              </a:ext>
            </a:extLst>
          </p:cNvPr>
          <p:cNvSpPr txBox="1">
            <a:spLocks/>
          </p:cNvSpPr>
          <p:nvPr>
            <p:custDataLst>
              <p:tags r:id="rId22"/>
            </p:custDataLst>
          </p:nvPr>
        </p:nvSpPr>
        <p:spPr bwMode="auto">
          <a:xfrm>
            <a:off x="1593851" y="6186488"/>
            <a:ext cx="25431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Plant-based meat and seafood (PBM)</a:t>
            </a:r>
            <a:endParaRPr lang="en-US" sz="1200"/>
          </a:p>
        </p:txBody>
      </p:sp>
      <p:cxnSp>
        <p:nvCxnSpPr>
          <p:cNvPr id="272" name="Straight Connector 271">
            <a:extLst>
              <a:ext uri="{FF2B5EF4-FFF2-40B4-BE49-F238E27FC236}">
                <a16:creationId xmlns:a16="http://schemas.microsoft.com/office/drawing/2014/main" id="{74848983-0606-077F-C698-04C4AEF38E0D}"/>
              </a:ext>
            </a:extLst>
          </p:cNvPr>
          <p:cNvCxnSpPr/>
          <p:nvPr>
            <p:custDataLst>
              <p:tags r:id="rId23"/>
            </p:custDataLst>
          </p:nvPr>
        </p:nvCxnSpPr>
        <p:spPr bwMode="gray">
          <a:xfrm>
            <a:off x="5427663" y="6037263"/>
            <a:ext cx="293688"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4" name="Straight Connector 273">
            <a:extLst>
              <a:ext uri="{FF2B5EF4-FFF2-40B4-BE49-F238E27FC236}">
                <a16:creationId xmlns:a16="http://schemas.microsoft.com/office/drawing/2014/main" id="{CA8621F5-C697-0919-438B-9A31D1BD195D}"/>
              </a:ext>
            </a:extLst>
          </p:cNvPr>
          <p:cNvCxnSpPr/>
          <p:nvPr>
            <p:custDataLst>
              <p:tags r:id="rId24"/>
            </p:custDataLst>
          </p:nvPr>
        </p:nvCxnSpPr>
        <p:spPr bwMode="gray">
          <a:xfrm>
            <a:off x="5427663" y="6270625"/>
            <a:ext cx="293688" cy="0"/>
          </a:xfrm>
          <a:prstGeom prst="line">
            <a:avLst/>
          </a:prstGeom>
          <a:ln w="1905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73" name="Oval 272">
            <a:extLst>
              <a:ext uri="{FF2B5EF4-FFF2-40B4-BE49-F238E27FC236}">
                <a16:creationId xmlns:a16="http://schemas.microsoft.com/office/drawing/2014/main" id="{E8FA8E02-37E0-49E6-2FC7-4788E8DEEF18}"/>
              </a:ext>
            </a:extLst>
          </p:cNvPr>
          <p:cNvSpPr/>
          <p:nvPr>
            <p:custDataLst>
              <p:tags r:id="rId25"/>
            </p:custDataLst>
          </p:nvPr>
        </p:nvSpPr>
        <p:spPr bwMode="auto">
          <a:xfrm>
            <a:off x="5529263" y="5992813"/>
            <a:ext cx="88900" cy="889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75" name="Oval 274">
            <a:extLst>
              <a:ext uri="{FF2B5EF4-FFF2-40B4-BE49-F238E27FC236}">
                <a16:creationId xmlns:a16="http://schemas.microsoft.com/office/drawing/2014/main" id="{30FE15B4-2C9E-91E3-7CE7-2DCB9967246F}"/>
              </a:ext>
            </a:extLst>
          </p:cNvPr>
          <p:cNvSpPr/>
          <p:nvPr>
            <p:custDataLst>
              <p:tags r:id="rId26"/>
            </p:custDataLst>
          </p:nvPr>
        </p:nvSpPr>
        <p:spPr bwMode="auto">
          <a:xfrm>
            <a:off x="5529263" y="6226175"/>
            <a:ext cx="88900" cy="88900"/>
          </a:xfrm>
          <a:prstGeom prst="ellipse">
            <a:avLst/>
          </a:prstGeom>
          <a:solidFill>
            <a:schemeClr val="accent2"/>
          </a:solidFill>
          <a:ln w="9525" cap="flat" cmpd="sng" algn="ctr">
            <a:solidFill>
              <a:schemeClr val="accent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70" name="Text Placeholder 10">
            <a:extLst>
              <a:ext uri="{FF2B5EF4-FFF2-40B4-BE49-F238E27FC236}">
                <a16:creationId xmlns:a16="http://schemas.microsoft.com/office/drawing/2014/main" id="{D179DEE0-33EF-2419-6489-C07339EA4576}"/>
              </a:ext>
            </a:extLst>
          </p:cNvPr>
          <p:cNvSpPr txBox="1">
            <a:spLocks/>
          </p:cNvSpPr>
          <p:nvPr>
            <p:custDataLst>
              <p:tags r:id="rId27"/>
            </p:custDataLst>
          </p:nvPr>
        </p:nvSpPr>
        <p:spPr bwMode="auto">
          <a:xfrm>
            <a:off x="5781675" y="5953125"/>
            <a:ext cx="1665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Tofu, tempeh, and seitan</a:t>
            </a:r>
            <a:endParaRPr lang="en-US" sz="1200"/>
          </a:p>
        </p:txBody>
      </p:sp>
      <p:sp>
        <p:nvSpPr>
          <p:cNvPr id="268" name="Text Placeholder 10">
            <a:extLst>
              <a:ext uri="{FF2B5EF4-FFF2-40B4-BE49-F238E27FC236}">
                <a16:creationId xmlns:a16="http://schemas.microsoft.com/office/drawing/2014/main" id="{70BBF2E5-9345-4613-C2F6-EB839DA6EC37}"/>
              </a:ext>
            </a:extLst>
          </p:cNvPr>
          <p:cNvSpPr txBox="1">
            <a:spLocks/>
          </p:cNvSpPr>
          <p:nvPr>
            <p:custDataLst>
              <p:tags r:id="rId28"/>
            </p:custDataLst>
          </p:nvPr>
        </p:nvSpPr>
        <p:spPr bwMode="auto">
          <a:xfrm>
            <a:off x="5781676" y="6186488"/>
            <a:ext cx="21113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Plant-based meat and seafood </a:t>
            </a:r>
            <a:endParaRPr lang="en-US" sz="1200"/>
          </a:p>
        </p:txBody>
      </p:sp>
      <p:graphicFrame>
        <p:nvGraphicFramePr>
          <p:cNvPr id="12" name="Table 11">
            <a:extLst>
              <a:ext uri="{FF2B5EF4-FFF2-40B4-BE49-F238E27FC236}">
                <a16:creationId xmlns:a16="http://schemas.microsoft.com/office/drawing/2014/main" id="{CB674A51-02DD-369E-E065-1E9A4159B256}"/>
              </a:ext>
            </a:extLst>
          </p:cNvPr>
          <p:cNvGraphicFramePr>
            <a:graphicFrameLocks noGrp="1"/>
          </p:cNvGraphicFramePr>
          <p:nvPr>
            <p:extLst>
              <p:ext uri="{D42A27DB-BD31-4B8C-83A1-F6EECF244321}">
                <p14:modId xmlns:p14="http://schemas.microsoft.com/office/powerpoint/2010/main" val="4133493846"/>
              </p:ext>
            </p:extLst>
          </p:nvPr>
        </p:nvGraphicFramePr>
        <p:xfrm>
          <a:off x="330200" y="1554480"/>
          <a:ext cx="8493165" cy="932471"/>
        </p:xfrm>
        <a:graphic>
          <a:graphicData uri="http://schemas.openxmlformats.org/drawingml/2006/table">
            <a:tbl>
              <a:tblPr firstRow="1" bandRow="1">
                <a:tableStyleId>{5C22544A-7EE6-4342-B048-85BDC9FD1C3A}</a:tableStyleId>
              </a:tblPr>
              <a:tblGrid>
                <a:gridCol w="2831055">
                  <a:extLst>
                    <a:ext uri="{9D8B030D-6E8A-4147-A177-3AD203B41FA5}">
                      <a16:colId xmlns:a16="http://schemas.microsoft.com/office/drawing/2014/main" val="641174138"/>
                    </a:ext>
                  </a:extLst>
                </a:gridCol>
                <a:gridCol w="2831055">
                  <a:extLst>
                    <a:ext uri="{9D8B030D-6E8A-4147-A177-3AD203B41FA5}">
                      <a16:colId xmlns:a16="http://schemas.microsoft.com/office/drawing/2014/main" val="1428344873"/>
                    </a:ext>
                  </a:extLst>
                </a:gridCol>
                <a:gridCol w="2831055">
                  <a:extLst>
                    <a:ext uri="{9D8B030D-6E8A-4147-A177-3AD203B41FA5}">
                      <a16:colId xmlns:a16="http://schemas.microsoft.com/office/drawing/2014/main" val="2278378979"/>
                    </a:ext>
                  </a:extLst>
                </a:gridCol>
              </a:tblGrid>
              <a:tr h="324338">
                <a:tc>
                  <a:txBody>
                    <a:bodyPr/>
                    <a:lstStyle/>
                    <a:p>
                      <a:pPr marL="0" indent="0">
                        <a:buNone/>
                      </a:pPr>
                      <a:r>
                        <a:rPr lang="en-US" sz="1400" b="1"/>
                        <a:t>Tofu</a:t>
                      </a:r>
                    </a:p>
                  </a:txBody>
                  <a:tcPr/>
                </a:tc>
                <a:tc>
                  <a:txBody>
                    <a:bodyPr/>
                    <a:lstStyle/>
                    <a:p>
                      <a:pPr marL="0" indent="0">
                        <a:buNone/>
                      </a:pPr>
                      <a:r>
                        <a:rPr lang="en-US" sz="1400" b="1"/>
                        <a:t>Tempeh</a:t>
                      </a:r>
                    </a:p>
                  </a:txBody>
                  <a:tcPr/>
                </a:tc>
                <a:tc>
                  <a:txBody>
                    <a:bodyPr/>
                    <a:lstStyle/>
                    <a:p>
                      <a:pPr marL="0" indent="0">
                        <a:buNone/>
                      </a:pPr>
                      <a:r>
                        <a:rPr lang="en-US" sz="1400" b="1"/>
                        <a:t>Seitan</a:t>
                      </a:r>
                    </a:p>
                  </a:txBody>
                  <a:tcPr/>
                </a:tc>
                <a:extLst>
                  <a:ext uri="{0D108BD9-81ED-4DB2-BD59-A6C34878D82A}">
                    <a16:rowId xmlns:a16="http://schemas.microsoft.com/office/drawing/2014/main" val="1809165775"/>
                  </a:ext>
                </a:extLst>
              </a:tr>
              <a:tr h="608133">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50" b="0" kern="1200">
                          <a:solidFill>
                            <a:schemeClr val="dk1"/>
                          </a:solidFill>
                          <a:effectLst/>
                        </a:rPr>
                        <a:t>Made by </a:t>
                      </a:r>
                      <a:r>
                        <a:rPr lang="en-US" sz="1050" b="1" kern="1200">
                          <a:solidFill>
                            <a:schemeClr val="dk1"/>
                          </a:solidFill>
                          <a:effectLst/>
                        </a:rPr>
                        <a:t>coagulating soy milk</a:t>
                      </a:r>
                      <a:r>
                        <a:rPr lang="en-US" sz="1050" b="0" kern="1200">
                          <a:solidFill>
                            <a:schemeClr val="dk1"/>
                          </a:solidFill>
                          <a:effectLst/>
                        </a:rPr>
                        <a:t> and then pressing the resulting curds into solid blocks</a:t>
                      </a:r>
                      <a:endParaRPr lang="en-US" sz="1050"/>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50" b="0" u="none" strike="noStrike" kern="1200">
                          <a:solidFill>
                            <a:schemeClr val="dk1"/>
                          </a:solidFill>
                          <a:effectLst/>
                        </a:rPr>
                        <a:t>Prepared by </a:t>
                      </a:r>
                      <a:r>
                        <a:rPr lang="en-US" sz="1050" b="1" u="none" strike="noStrike" kern="1200">
                          <a:solidFill>
                            <a:schemeClr val="dk1"/>
                          </a:solidFill>
                          <a:effectLst/>
                        </a:rPr>
                        <a:t>fermenting cooked soybeans </a:t>
                      </a:r>
                      <a:r>
                        <a:rPr lang="en-US" sz="1050" b="0" u="none" strike="noStrike" kern="1200">
                          <a:solidFill>
                            <a:schemeClr val="dk1"/>
                          </a:solidFill>
                          <a:effectLst/>
                        </a:rPr>
                        <a:t>with a fungus called Rhizopus, which binds </a:t>
                      </a:r>
                      <a:br>
                        <a:rPr lang="en-US" sz="1050" b="0" u="none" strike="noStrike" kern="1200">
                          <a:solidFill>
                            <a:schemeClr val="dk1"/>
                          </a:solidFill>
                          <a:effectLst/>
                        </a:rPr>
                      </a:br>
                      <a:r>
                        <a:rPr lang="en-US" sz="1050" b="0" u="none" strike="noStrike" kern="1200">
                          <a:solidFill>
                            <a:schemeClr val="dk1"/>
                          </a:solidFill>
                          <a:effectLst/>
                        </a:rPr>
                        <a:t>the beans</a:t>
                      </a:r>
                      <a:endParaRPr lang="en-US" sz="1050"/>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50"/>
                        <a:t>Wheat gluten is </a:t>
                      </a:r>
                      <a:r>
                        <a:rPr lang="en-US" sz="1050" b="1"/>
                        <a:t>extracted by washing wheat flour dough</a:t>
                      </a:r>
                      <a:r>
                        <a:rPr lang="en-US" sz="1050"/>
                        <a:t> until the starches are removed and only the gluten remains</a:t>
                      </a:r>
                    </a:p>
                  </a:txBody>
                  <a:tcPr/>
                </a:tc>
                <a:extLst>
                  <a:ext uri="{0D108BD9-81ED-4DB2-BD59-A6C34878D82A}">
                    <a16:rowId xmlns:a16="http://schemas.microsoft.com/office/drawing/2014/main" val="4026083242"/>
                  </a:ext>
                </a:extLst>
              </a:tr>
            </a:tbl>
          </a:graphicData>
        </a:graphic>
      </p:graphicFrame>
      <p:sp>
        <p:nvSpPr>
          <p:cNvPr id="40" name="Title 3">
            <a:extLst>
              <a:ext uri="{FF2B5EF4-FFF2-40B4-BE49-F238E27FC236}">
                <a16:creationId xmlns:a16="http://schemas.microsoft.com/office/drawing/2014/main" id="{A8956B67-8B95-D227-67B0-944EE2736806}"/>
              </a:ext>
            </a:extLst>
          </p:cNvPr>
          <p:cNvSpPr txBox="1">
            <a:spLocks/>
          </p:cNvSpPr>
          <p:nvPr/>
        </p:nvSpPr>
        <p:spPr>
          <a:xfrm>
            <a:off x="257753" y="617214"/>
            <a:ext cx="11676494" cy="785670"/>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a:cs typeface="Arial"/>
              </a:rPr>
              <a:t>Traditional plant-based proteins are 26% of PBM dollar sales in U.S.</a:t>
            </a:r>
            <a:endParaRPr lang="en-US"/>
          </a:p>
        </p:txBody>
      </p:sp>
      <p:sp>
        <p:nvSpPr>
          <p:cNvPr id="39" name="Pentagon 38">
            <a:extLst>
              <a:ext uri="{FF2B5EF4-FFF2-40B4-BE49-F238E27FC236}">
                <a16:creationId xmlns:a16="http://schemas.microsoft.com/office/drawing/2014/main" id="{14CAD59A-62E3-DC32-AC2A-3B78BD3BCAE7}"/>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41" name="Chevron 40">
            <a:extLst>
              <a:ext uri="{FF2B5EF4-FFF2-40B4-BE49-F238E27FC236}">
                <a16:creationId xmlns:a16="http://schemas.microsoft.com/office/drawing/2014/main" id="{62790B2F-61C1-2E05-83E7-59A5FDBBE61E}"/>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
        <p:nvSpPr>
          <p:cNvPr id="42" name="Chevron 41">
            <a:extLst>
              <a:ext uri="{FF2B5EF4-FFF2-40B4-BE49-F238E27FC236}">
                <a16:creationId xmlns:a16="http://schemas.microsoft.com/office/drawing/2014/main" id="{442A290B-3396-4F40-F871-2789E72935C9}"/>
              </a:ext>
            </a:extLst>
          </p:cNvPr>
          <p:cNvSpPr/>
          <p:nvPr/>
        </p:nvSpPr>
        <p:spPr bwMode="gray">
          <a:xfrm>
            <a:off x="3894052" y="25336"/>
            <a:ext cx="2663932"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Traditional Plant-Based</a:t>
            </a:r>
          </a:p>
        </p:txBody>
      </p:sp>
    </p:spTree>
    <p:extLst>
      <p:ext uri="{BB962C8B-B14F-4D97-AF65-F5344CB8AC3E}">
        <p14:creationId xmlns:p14="http://schemas.microsoft.com/office/powerpoint/2010/main" val="705320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7447325-7FF6-E4D4-8B31-2FCA2D3D9C81}"/>
              </a:ext>
            </a:extLst>
          </p:cNvPr>
          <p:cNvGraphicFramePr>
            <a:graphicFrameLocks/>
          </p:cNvGraphicFramePr>
          <p:nvPr>
            <p:custDataLst>
              <p:tags r:id="rId1"/>
            </p:custDataLst>
            <p:extLst>
              <p:ext uri="{D42A27DB-BD31-4B8C-83A1-F6EECF244321}">
                <p14:modId xmlns:p14="http://schemas.microsoft.com/office/powerpoint/2010/main" val="21409875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8" name="think-cell data - do not delete" hidden="1">
                        <a:extLst>
                          <a:ext uri="{FF2B5EF4-FFF2-40B4-BE49-F238E27FC236}">
                            <a16:creationId xmlns:a16="http://schemas.microsoft.com/office/drawing/2014/main" id="{97447325-7FF6-E4D4-8B31-2FCA2D3D9C81}"/>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graphicFrame>
        <p:nvGraphicFramePr>
          <p:cNvPr id="13" name="Table 12">
            <a:extLst>
              <a:ext uri="{FF2B5EF4-FFF2-40B4-BE49-F238E27FC236}">
                <a16:creationId xmlns:a16="http://schemas.microsoft.com/office/drawing/2014/main" id="{CA7CD09B-7BAA-BDBE-F1C7-BD7248ADC29E}"/>
              </a:ext>
            </a:extLst>
          </p:cNvPr>
          <p:cNvGraphicFramePr>
            <a:graphicFrameLocks noGrp="1"/>
          </p:cNvGraphicFramePr>
          <p:nvPr>
            <p:extLst>
              <p:ext uri="{D42A27DB-BD31-4B8C-83A1-F6EECF244321}">
                <p14:modId xmlns:p14="http://schemas.microsoft.com/office/powerpoint/2010/main" val="1655093423"/>
              </p:ext>
            </p:extLst>
          </p:nvPr>
        </p:nvGraphicFramePr>
        <p:xfrm>
          <a:off x="457886" y="3728679"/>
          <a:ext cx="11275078" cy="1264920"/>
        </p:xfrm>
        <a:graphic>
          <a:graphicData uri="http://schemas.openxmlformats.org/drawingml/2006/table">
            <a:tbl>
              <a:tblPr firstRow="1" bandRow="1">
                <a:tableStyleId>{5C22544A-7EE6-4342-B048-85BDC9FD1C3A}</a:tableStyleId>
              </a:tblPr>
              <a:tblGrid>
                <a:gridCol w="1392948">
                  <a:extLst>
                    <a:ext uri="{9D8B030D-6E8A-4147-A177-3AD203B41FA5}">
                      <a16:colId xmlns:a16="http://schemas.microsoft.com/office/drawing/2014/main" val="1365606125"/>
                    </a:ext>
                  </a:extLst>
                </a:gridCol>
                <a:gridCol w="1616266">
                  <a:extLst>
                    <a:ext uri="{9D8B030D-6E8A-4147-A177-3AD203B41FA5}">
                      <a16:colId xmlns:a16="http://schemas.microsoft.com/office/drawing/2014/main" val="3467520973"/>
                    </a:ext>
                  </a:extLst>
                </a:gridCol>
                <a:gridCol w="2552012">
                  <a:extLst>
                    <a:ext uri="{9D8B030D-6E8A-4147-A177-3AD203B41FA5}">
                      <a16:colId xmlns:a16="http://schemas.microsoft.com/office/drawing/2014/main" val="2879571882"/>
                    </a:ext>
                  </a:extLst>
                </a:gridCol>
                <a:gridCol w="2552012">
                  <a:extLst>
                    <a:ext uri="{9D8B030D-6E8A-4147-A177-3AD203B41FA5}">
                      <a16:colId xmlns:a16="http://schemas.microsoft.com/office/drawing/2014/main" val="555320849"/>
                    </a:ext>
                  </a:extLst>
                </a:gridCol>
                <a:gridCol w="3161840">
                  <a:extLst>
                    <a:ext uri="{9D8B030D-6E8A-4147-A177-3AD203B41FA5}">
                      <a16:colId xmlns:a16="http://schemas.microsoft.com/office/drawing/2014/main" val="1144548238"/>
                    </a:ext>
                  </a:extLst>
                </a:gridCol>
              </a:tblGrid>
              <a:tr h="483542">
                <a:tc>
                  <a:txBody>
                    <a:bodyPr/>
                    <a:lstStyle/>
                    <a:p>
                      <a:pPr marL="0" indent="0" algn="ctr">
                        <a:spcBef>
                          <a:spcPts val="0"/>
                        </a:spcBef>
                        <a:buNone/>
                      </a:pPr>
                      <a:r>
                        <a:rPr lang="en-US" sz="1400" b="0">
                          <a:solidFill>
                            <a:schemeClr val="tx1"/>
                          </a:solidFill>
                        </a:rPr>
                        <a:t>Fermentation</a:t>
                      </a:r>
                    </a:p>
                  </a:txBody>
                  <a:tcPr>
                    <a:lnL w="38100" cap="flat" cmpd="sng" algn="ctr">
                      <a:solidFill>
                        <a:schemeClr val="accent2">
                          <a:lumMod val="75000"/>
                          <a:lumOff val="25000"/>
                        </a:schemeClr>
                      </a:solidFill>
                      <a:prstDash val="solid"/>
                      <a:round/>
                      <a:headEnd type="none" w="med" len="med"/>
                      <a:tailEnd type="none" w="med" len="med"/>
                    </a:lnL>
                    <a:lnR w="12700" cmpd="sng">
                      <a:noFill/>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0"/>
                        </a:spcBef>
                        <a:buNone/>
                      </a:pPr>
                      <a:r>
                        <a:rPr lang="en-US" sz="1100" b="0">
                          <a:solidFill>
                            <a:schemeClr val="tx1"/>
                          </a:solidFill>
                        </a:rPr>
                        <a:t>Products made through traditional, biomass, or precision fermentation are used as inputs for food ingredients</a:t>
                      </a:r>
                    </a:p>
                    <a:p>
                      <a:pPr marL="0" indent="0">
                        <a:spcBef>
                          <a:spcPts val="0"/>
                        </a:spcBef>
                        <a:buNone/>
                      </a:pPr>
                      <a:endParaRPr lang="en-US" sz="1100" b="0">
                        <a:solidFill>
                          <a:schemeClr val="tx1"/>
                        </a:solidFill>
                      </a:endParaRPr>
                    </a:p>
                  </a:txBody>
                  <a:tcPr>
                    <a:lnL w="12700" cmpd="sng">
                      <a:noFill/>
                    </a:lnL>
                    <a:lnR w="12700" cmpd="sng">
                      <a:noFill/>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Governments recognizing fermentation-enabled foods as a climate solution</a:t>
                      </a:r>
                    </a:p>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Closest solution for closing the alt. dairy texture and taste gap</a:t>
                      </a:r>
                    </a:p>
                  </a:txBody>
                  <a:tcPr>
                    <a:lnL w="12700" cmpd="sng">
                      <a:noFill/>
                    </a:lnL>
                    <a:lnR w="12700" cmpd="sng">
                      <a:noFill/>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600"/>
                        </a:spcAft>
                        <a:buClrTx/>
                        <a:buSzTx/>
                        <a:buFontTx/>
                        <a:buChar char="•"/>
                        <a:tabLst/>
                        <a:defRPr/>
                      </a:pPr>
                      <a:r>
                        <a:rPr lang="en-US" sz="1100" b="0">
                          <a:solidFill>
                            <a:schemeClr val="tx1"/>
                          </a:solidFill>
                        </a:rPr>
                        <a:t>Lack of product understanding</a:t>
                      </a:r>
                    </a:p>
                    <a:p>
                      <a:pPr marL="177800" marR="0" lvl="0" indent="-177800" algn="l" defTabSz="711200" rtl="0" eaLnBrk="1" fontAlgn="auto" latinLnBrk="0" hangingPunct="1">
                        <a:lnSpc>
                          <a:spcPct val="100000"/>
                        </a:lnSpc>
                        <a:spcBef>
                          <a:spcPts val="0"/>
                        </a:spcBef>
                        <a:spcAft>
                          <a:spcPts val="600"/>
                        </a:spcAft>
                        <a:buClrTx/>
                        <a:buSzTx/>
                        <a:buFontTx/>
                        <a:buChar char="•"/>
                        <a:tabLst/>
                        <a:defRPr/>
                      </a:pPr>
                      <a:r>
                        <a:rPr lang="en-US" sz="1100" b="0">
                          <a:solidFill>
                            <a:schemeClr val="tx1"/>
                          </a:solidFill>
                        </a:rPr>
                        <a:t>Stressed fundraising landscape</a:t>
                      </a:r>
                    </a:p>
                    <a:p>
                      <a:pPr marL="177800" marR="0" lvl="0" indent="-177800" algn="l" defTabSz="711200" rtl="0" eaLnBrk="1" fontAlgn="auto" latinLnBrk="0" hangingPunct="1">
                        <a:lnSpc>
                          <a:spcPct val="100000"/>
                        </a:lnSpc>
                        <a:spcBef>
                          <a:spcPts val="0"/>
                        </a:spcBef>
                        <a:spcAft>
                          <a:spcPts val="600"/>
                        </a:spcAft>
                        <a:buClrTx/>
                        <a:buSzTx/>
                        <a:buFontTx/>
                        <a:buChar char="•"/>
                        <a:tabLst/>
                        <a:defRPr/>
                      </a:pPr>
                      <a:r>
                        <a:rPr lang="en-US" sz="1100" b="0">
                          <a:solidFill>
                            <a:schemeClr val="tx1"/>
                          </a:solidFill>
                        </a:rPr>
                        <a:t>Low manufacturing capacity</a:t>
                      </a:r>
                    </a:p>
                  </a:txBody>
                  <a:tcPr>
                    <a:lnL w="12700" cmpd="sng">
                      <a:noFill/>
                    </a:lnL>
                    <a:lnR w="12700" cmpd="sng">
                      <a:noFill/>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0"/>
                        </a:spcAft>
                        <a:buNone/>
                      </a:pPr>
                      <a:endParaRPr lang="en-US" sz="1100">
                        <a:solidFill>
                          <a:schemeClr val="tx1"/>
                        </a:solidFill>
                      </a:endParaRPr>
                    </a:p>
                  </a:txBody>
                  <a:tcPr>
                    <a:lnL w="12700" cmpd="sng">
                      <a:noFill/>
                    </a:lnL>
                    <a:lnR w="38100" cap="flat" cmpd="sng" algn="ctr">
                      <a:solidFill>
                        <a:schemeClr val="accent2">
                          <a:lumMod val="75000"/>
                          <a:lumOff val="25000"/>
                        </a:schemeClr>
                      </a:solidFill>
                      <a:prstDash val="solid"/>
                      <a:round/>
                      <a:headEnd type="none" w="med" len="med"/>
                      <a:tailEnd type="none" w="med" len="med"/>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770581"/>
                  </a:ext>
                </a:extLst>
              </a:tr>
            </a:tbl>
          </a:graphicData>
        </a:graphic>
      </p:graphicFrame>
      <p:sp>
        <p:nvSpPr>
          <p:cNvPr id="2" name="Title 1">
            <a:extLst>
              <a:ext uri="{FF2B5EF4-FFF2-40B4-BE49-F238E27FC236}">
                <a16:creationId xmlns:a16="http://schemas.microsoft.com/office/drawing/2014/main" id="{D49E7791-E16A-1B7A-D69E-F7A16E60C30B}"/>
              </a:ext>
            </a:extLst>
          </p:cNvPr>
          <p:cNvSpPr>
            <a:spLocks noGrp="1"/>
          </p:cNvSpPr>
          <p:nvPr>
            <p:ph type="title"/>
          </p:nvPr>
        </p:nvSpPr>
        <p:spPr/>
        <p:txBody>
          <a:bodyPr vert="horz">
            <a:noAutofit/>
          </a:bodyPr>
          <a:lstStyle/>
          <a:p>
            <a:r>
              <a:rPr lang="en-US" sz="2800"/>
              <a:t>Plant-based leads the alternative proteins global market, with cultivated meat trailing in segment growth and commerciality</a:t>
            </a:r>
            <a:endParaRPr lang="en-US" sz="2800">
              <a:solidFill>
                <a:schemeClr val="tx1"/>
              </a:solidFill>
              <a:latin typeface="+mj-lt"/>
            </a:endParaRPr>
          </a:p>
        </p:txBody>
      </p:sp>
      <p:sp>
        <p:nvSpPr>
          <p:cNvPr id="7" name="Pentagon 6">
            <a:extLst>
              <a:ext uri="{FF2B5EF4-FFF2-40B4-BE49-F238E27FC236}">
                <a16:creationId xmlns:a16="http://schemas.microsoft.com/office/drawing/2014/main" id="{14CAD59A-62E3-DC32-AC2A-3B78BD3BCAE7}"/>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9" name="Chevron 8">
            <a:extLst>
              <a:ext uri="{FF2B5EF4-FFF2-40B4-BE49-F238E27FC236}">
                <a16:creationId xmlns:a16="http://schemas.microsoft.com/office/drawing/2014/main" id="{62790B2F-61C1-2E05-83E7-59A5FDBBE61E}"/>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
        <p:nvSpPr>
          <p:cNvPr id="10" name="Chevron 9">
            <a:extLst>
              <a:ext uri="{FF2B5EF4-FFF2-40B4-BE49-F238E27FC236}">
                <a16:creationId xmlns:a16="http://schemas.microsoft.com/office/drawing/2014/main" id="{442A290B-3396-4F40-F871-2789E72935C9}"/>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4" name="btfpNotesBox292759">
            <a:extLst>
              <a:ext uri="{FF2B5EF4-FFF2-40B4-BE49-F238E27FC236}">
                <a16:creationId xmlns:a16="http://schemas.microsoft.com/office/drawing/2014/main" id="{4B604095-4A49-8F60-ADA3-546BB967513A}"/>
              </a:ext>
            </a:extLst>
          </p:cNvPr>
          <p:cNvSpPr txBox="1"/>
          <p:nvPr>
            <p:custDataLst>
              <p:tags r:id="rId2"/>
            </p:custDataLst>
          </p:nvPr>
        </p:nvSpPr>
        <p:spPr bwMode="gray">
          <a:xfrm>
            <a:off x="330200" y="6419088"/>
            <a:ext cx="9998078" cy="369332"/>
          </a:xfrm>
          <a:prstGeom prst="rect">
            <a:avLst/>
          </a:prstGeom>
          <a:noFill/>
        </p:spPr>
        <p:txBody>
          <a:bodyPr vert="horz" wrap="square" lIns="0" tIns="0" rIns="0" bIns="0" rtlCol="0" anchor="b">
            <a:spAutoFit/>
          </a:bodyPr>
          <a:lstStyle/>
          <a:p>
            <a:pPr marL="0" indent="0">
              <a:buNone/>
            </a:pPr>
            <a:endParaRPr lang="en-US" sz="800">
              <a:solidFill>
                <a:srgbClr val="000000"/>
              </a:solidFill>
            </a:endParaRPr>
          </a:p>
          <a:p>
            <a:pPr marL="0" indent="0">
              <a:buNone/>
            </a:pPr>
            <a:r>
              <a:rPr lang="en-US" sz="800">
                <a:solidFill>
                  <a:srgbClr val="000000"/>
                </a:solidFill>
              </a:rPr>
              <a:t>Sources: GFI, </a:t>
            </a:r>
            <a:r>
              <a:rPr lang="en-US" sz="800">
                <a:solidFill>
                  <a:srgbClr val="000000"/>
                </a:solidFill>
                <a:hlinkClick r:id="rId8"/>
              </a:rPr>
              <a:t>State of the industry: Plant-based meat</a:t>
            </a:r>
            <a:r>
              <a:rPr lang="en-US" sz="800">
                <a:solidFill>
                  <a:srgbClr val="000000"/>
                </a:solidFill>
              </a:rPr>
              <a:t> (2023); GFI, </a:t>
            </a:r>
            <a:r>
              <a:rPr lang="en-US" sz="800">
                <a:solidFill>
                  <a:srgbClr val="000000"/>
                </a:solidFill>
                <a:hlinkClick r:id="rId9"/>
              </a:rPr>
              <a:t>2023 State of the industry: Cultivated meat</a:t>
            </a:r>
            <a:r>
              <a:rPr lang="en-US" sz="800">
                <a:solidFill>
                  <a:srgbClr val="000000"/>
                </a:solidFill>
              </a:rPr>
              <a:t> (2023); GFI, </a:t>
            </a:r>
            <a:r>
              <a:rPr lang="en-US" sz="800">
                <a:solidFill>
                  <a:srgbClr val="000000"/>
                </a:solidFill>
                <a:hlinkClick r:id="rId10"/>
              </a:rPr>
              <a:t>State of the industry: Fermentation</a:t>
            </a:r>
            <a:r>
              <a:rPr lang="en-US" sz="800">
                <a:solidFill>
                  <a:srgbClr val="000000"/>
                </a:solidFill>
              </a:rPr>
              <a:t> (2023).</a:t>
            </a:r>
          </a:p>
          <a:p>
            <a:r>
              <a:rPr lang="en-US" sz="800">
                <a:solidFill>
                  <a:srgbClr val="000000"/>
                </a:solidFill>
              </a:rPr>
              <a:t>Credit: M.A. Miller,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1"/>
              </a:rPr>
              <a:t>Gernot Wagner</a:t>
            </a:r>
            <a:r>
              <a:rPr lang="en-US" sz="800"/>
              <a:t>. </a:t>
            </a:r>
            <a:r>
              <a:rPr lang="en-US" sz="800">
                <a:hlinkClick r:id="rId12"/>
              </a:rPr>
              <a:t>Share with attribution</a:t>
            </a:r>
            <a:r>
              <a:rPr lang="en-US" sz="800"/>
              <a:t>: </a:t>
            </a:r>
            <a:r>
              <a:rPr lang="en-US" sz="800" err="1"/>
              <a:t>Sayn</a:t>
            </a:r>
            <a:r>
              <a:rPr lang="en-US" sz="800"/>
              <a:t>-Wittgenstein </a:t>
            </a:r>
            <a:r>
              <a:rPr lang="en-US" sz="800" i="1"/>
              <a:t>et al., </a:t>
            </a:r>
            <a:r>
              <a:rPr lang="en-US" sz="800"/>
              <a:t>"</a:t>
            </a:r>
            <a:r>
              <a:rPr lang="en-US" sz="800">
                <a:hlinkClick r:id="rId13"/>
              </a:rPr>
              <a:t>Reconsidering Proteins</a:t>
            </a:r>
            <a:r>
              <a:rPr lang="en-US" sz="800"/>
              <a:t>" (6 October 2025).</a:t>
            </a:r>
            <a:endParaRPr lang="en-US" sz="800">
              <a:solidFill>
                <a:srgbClr val="000000"/>
              </a:solidFill>
            </a:endParaRPr>
          </a:p>
        </p:txBody>
      </p:sp>
      <p:graphicFrame>
        <p:nvGraphicFramePr>
          <p:cNvPr id="3" name="Table 2">
            <a:extLst>
              <a:ext uri="{FF2B5EF4-FFF2-40B4-BE49-F238E27FC236}">
                <a16:creationId xmlns:a16="http://schemas.microsoft.com/office/drawing/2014/main" id="{B2F07BD6-9010-EDD1-F968-893D832DAB46}"/>
              </a:ext>
            </a:extLst>
          </p:cNvPr>
          <p:cNvGraphicFramePr>
            <a:graphicFrameLocks noGrp="1"/>
          </p:cNvGraphicFramePr>
          <p:nvPr>
            <p:extLst>
              <p:ext uri="{D42A27DB-BD31-4B8C-83A1-F6EECF244321}">
                <p14:modId xmlns:p14="http://schemas.microsoft.com/office/powerpoint/2010/main" val="3692552603"/>
              </p:ext>
            </p:extLst>
          </p:nvPr>
        </p:nvGraphicFramePr>
        <p:xfrm>
          <a:off x="457886" y="2011399"/>
          <a:ext cx="11275078" cy="1569720"/>
        </p:xfrm>
        <a:graphic>
          <a:graphicData uri="http://schemas.openxmlformats.org/drawingml/2006/table">
            <a:tbl>
              <a:tblPr firstRow="1" bandRow="1">
                <a:tableStyleId>{5C22544A-7EE6-4342-B048-85BDC9FD1C3A}</a:tableStyleId>
              </a:tblPr>
              <a:tblGrid>
                <a:gridCol w="1392948">
                  <a:extLst>
                    <a:ext uri="{9D8B030D-6E8A-4147-A177-3AD203B41FA5}">
                      <a16:colId xmlns:a16="http://schemas.microsoft.com/office/drawing/2014/main" val="1365606125"/>
                    </a:ext>
                  </a:extLst>
                </a:gridCol>
                <a:gridCol w="1616266">
                  <a:extLst>
                    <a:ext uri="{9D8B030D-6E8A-4147-A177-3AD203B41FA5}">
                      <a16:colId xmlns:a16="http://schemas.microsoft.com/office/drawing/2014/main" val="3467520973"/>
                    </a:ext>
                  </a:extLst>
                </a:gridCol>
                <a:gridCol w="2552012">
                  <a:extLst>
                    <a:ext uri="{9D8B030D-6E8A-4147-A177-3AD203B41FA5}">
                      <a16:colId xmlns:a16="http://schemas.microsoft.com/office/drawing/2014/main" val="2879571882"/>
                    </a:ext>
                  </a:extLst>
                </a:gridCol>
                <a:gridCol w="2552012">
                  <a:extLst>
                    <a:ext uri="{9D8B030D-6E8A-4147-A177-3AD203B41FA5}">
                      <a16:colId xmlns:a16="http://schemas.microsoft.com/office/drawing/2014/main" val="555320849"/>
                    </a:ext>
                  </a:extLst>
                </a:gridCol>
                <a:gridCol w="3161840">
                  <a:extLst>
                    <a:ext uri="{9D8B030D-6E8A-4147-A177-3AD203B41FA5}">
                      <a16:colId xmlns:a16="http://schemas.microsoft.com/office/drawing/2014/main" val="1144548238"/>
                    </a:ext>
                  </a:extLst>
                </a:gridCol>
              </a:tblGrid>
              <a:tr h="258354">
                <a:tc>
                  <a:txBody>
                    <a:bodyPr/>
                    <a:lstStyle/>
                    <a:p>
                      <a:pPr marL="0" indent="0" algn="ctr">
                        <a:buNone/>
                      </a:pPr>
                      <a:endParaRPr lang="en-US" sz="1400">
                        <a:solidFill>
                          <a:schemeClr val="tx1"/>
                        </a:solidFill>
                      </a:endParaRPr>
                    </a:p>
                  </a:txBody>
                  <a:tcPr>
                    <a:lnB w="38100" cap="flat" cmpd="sng" algn="ctr">
                      <a:solidFill>
                        <a:schemeClr val="accent6">
                          <a:lumMod val="75000"/>
                        </a:schemeClr>
                      </a:solidFill>
                      <a:prstDash val="solid"/>
                      <a:round/>
                      <a:headEnd type="none" w="med" len="med"/>
                      <a:tailEnd type="none" w="med" len="med"/>
                    </a:lnB>
                    <a:noFill/>
                  </a:tcPr>
                </a:tc>
                <a:tc>
                  <a:txBody>
                    <a:bodyPr/>
                    <a:lstStyle/>
                    <a:p>
                      <a:pPr marL="0" indent="0" algn="ctr">
                        <a:buNone/>
                      </a:pPr>
                      <a:r>
                        <a:rPr lang="en-US" sz="1400">
                          <a:solidFill>
                            <a:schemeClr val="tx1"/>
                          </a:solidFill>
                        </a:rPr>
                        <a:t>Description</a:t>
                      </a:r>
                    </a:p>
                  </a:txBody>
                  <a:tcPr>
                    <a:lnB w="38100" cap="flat" cmpd="sng" algn="ctr">
                      <a:solidFill>
                        <a:schemeClr val="accent6">
                          <a:lumMod val="75000"/>
                        </a:schemeClr>
                      </a:solidFill>
                      <a:prstDash val="solid"/>
                      <a:round/>
                      <a:headEnd type="none" w="med" len="med"/>
                      <a:tailEnd type="none" w="med" len="med"/>
                    </a:lnB>
                    <a:noFill/>
                  </a:tcPr>
                </a:tc>
                <a:tc>
                  <a:txBody>
                    <a:bodyPr/>
                    <a:lstStyle/>
                    <a:p>
                      <a:pPr marL="0" indent="0" algn="ctr">
                        <a:buNone/>
                      </a:pPr>
                      <a:r>
                        <a:rPr lang="en-US" sz="1400">
                          <a:solidFill>
                            <a:schemeClr val="tx1"/>
                          </a:solidFill>
                        </a:rPr>
                        <a:t>Tailwinds</a:t>
                      </a:r>
                    </a:p>
                  </a:txBody>
                  <a:tcPr>
                    <a:lnB w="38100" cap="flat" cmpd="sng" algn="ctr">
                      <a:solidFill>
                        <a:schemeClr val="accent6">
                          <a:lumMod val="75000"/>
                        </a:schemeClr>
                      </a:solidFill>
                      <a:prstDash val="solid"/>
                      <a:round/>
                      <a:headEnd type="none" w="med" len="med"/>
                      <a:tailEnd type="none" w="med" len="med"/>
                    </a:lnB>
                    <a:noFill/>
                  </a:tcPr>
                </a:tc>
                <a:tc>
                  <a:txBody>
                    <a:bodyPr/>
                    <a:lstStyle/>
                    <a:p>
                      <a:pPr marL="0" indent="0" algn="ctr">
                        <a:buNone/>
                      </a:pPr>
                      <a:r>
                        <a:rPr lang="en-US" sz="1400">
                          <a:solidFill>
                            <a:schemeClr val="tx1"/>
                          </a:solidFill>
                        </a:rPr>
                        <a:t>Headwinds</a:t>
                      </a:r>
                    </a:p>
                  </a:txBody>
                  <a:tcPr>
                    <a:lnB w="38100" cap="flat" cmpd="sng" algn="ctr">
                      <a:solidFill>
                        <a:schemeClr val="accent6">
                          <a:lumMod val="75000"/>
                        </a:schemeClr>
                      </a:solidFill>
                      <a:prstDash val="solid"/>
                      <a:round/>
                      <a:headEnd type="none" w="med" len="med"/>
                      <a:tailEnd type="none" w="med" len="med"/>
                    </a:lnB>
                    <a:noFill/>
                  </a:tcPr>
                </a:tc>
                <a:tc>
                  <a:txBody>
                    <a:bodyPr/>
                    <a:lstStyle/>
                    <a:p>
                      <a:pPr marL="0" indent="0" algn="ctr">
                        <a:buNone/>
                      </a:pPr>
                      <a:r>
                        <a:rPr lang="en-US" sz="1400">
                          <a:solidFill>
                            <a:schemeClr val="tx1"/>
                          </a:solidFill>
                        </a:rPr>
                        <a:t>Leading players</a:t>
                      </a:r>
                    </a:p>
                  </a:txBody>
                  <a:tcPr>
                    <a:lnB w="381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488053594"/>
                  </a:ext>
                </a:extLst>
              </a:tr>
              <a:tr h="1038023">
                <a:tc>
                  <a:txBody>
                    <a:bodyPr/>
                    <a:lstStyle/>
                    <a:p>
                      <a:pPr marL="0" indent="0" algn="ctr">
                        <a:spcBef>
                          <a:spcPts val="0"/>
                        </a:spcBef>
                        <a:buNone/>
                      </a:pPr>
                      <a:r>
                        <a:rPr lang="en-US" sz="1400"/>
                        <a:t>Plant-based</a:t>
                      </a:r>
                    </a:p>
                  </a:txBody>
                  <a:tcPr>
                    <a:lnL w="38100" cap="flat" cmpd="sng" algn="ctr">
                      <a:solidFill>
                        <a:schemeClr val="accent6">
                          <a:lumMod val="75000"/>
                        </a:schemeClr>
                      </a:solidFill>
                      <a:prstDash val="solid"/>
                      <a:round/>
                      <a:headEnd type="none" w="med" len="med"/>
                      <a:tailEnd type="none" w="med" len="med"/>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0"/>
                        </a:spcBef>
                        <a:buNone/>
                      </a:pPr>
                      <a:r>
                        <a:rPr lang="en-US" sz="1100"/>
                        <a:t>Made from a combination of protein ingredients: soy, pea, lupin, or wheat, as well as oil and structural ingredients</a:t>
                      </a:r>
                    </a:p>
                    <a:p>
                      <a:pPr marL="0" indent="0">
                        <a:spcBef>
                          <a:spcPts val="0"/>
                        </a:spcBef>
                        <a:buNone/>
                      </a:pPr>
                      <a:endParaRPr lang="en-US" sz="1100"/>
                    </a:p>
                  </a:txBody>
                  <a:tcP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Grantmaking for commercialization research to lower costs</a:t>
                      </a:r>
                    </a:p>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Slower projected growth in animal protein production, posing an opportunity to close price gap</a:t>
                      </a:r>
                    </a:p>
                  </a:txBody>
                  <a:tcP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600"/>
                        </a:spcAft>
                        <a:buClrTx/>
                        <a:buSzTx/>
                        <a:buFontTx/>
                        <a:buChar char="•"/>
                        <a:tabLst/>
                        <a:defRPr/>
                      </a:pPr>
                      <a:r>
                        <a:rPr lang="en-US" sz="1100" b="0"/>
                        <a:t>Need to improve product taste and texture </a:t>
                      </a:r>
                    </a:p>
                    <a:p>
                      <a:pPr marL="177800" indent="-177800">
                        <a:spcBef>
                          <a:spcPts val="0"/>
                        </a:spcBef>
                        <a:spcAft>
                          <a:spcPts val="600"/>
                        </a:spcAft>
                      </a:pPr>
                      <a:r>
                        <a:rPr lang="en-US" sz="1100" b="0"/>
                        <a:t>Persistent price premiums – 70%  above conventional meat</a:t>
                      </a:r>
                    </a:p>
                  </a:txBody>
                  <a:tcP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0"/>
                        </a:spcAft>
                        <a:buNone/>
                      </a:pPr>
                      <a:endParaRPr lang="en-US" sz="1100"/>
                    </a:p>
                  </a:txBody>
                  <a:tcPr>
                    <a:lnL w="12700" cmpd="sng">
                      <a:noFill/>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667642"/>
                  </a:ext>
                </a:extLst>
              </a:tr>
            </a:tbl>
          </a:graphicData>
        </a:graphic>
      </p:graphicFrame>
      <p:grpSp>
        <p:nvGrpSpPr>
          <p:cNvPr id="5" name="btfpColumnHeaderBox223027">
            <a:extLst>
              <a:ext uri="{FF2B5EF4-FFF2-40B4-BE49-F238E27FC236}">
                <a16:creationId xmlns:a16="http://schemas.microsoft.com/office/drawing/2014/main" id="{20AAC139-3445-7391-9985-0EA8BD4C2F07}"/>
              </a:ext>
            </a:extLst>
          </p:cNvPr>
          <p:cNvGrpSpPr/>
          <p:nvPr>
            <p:custDataLst>
              <p:tags r:id="rId3"/>
            </p:custDataLst>
          </p:nvPr>
        </p:nvGrpSpPr>
        <p:grpSpPr>
          <a:xfrm>
            <a:off x="329184" y="1554480"/>
            <a:ext cx="10491788" cy="318997"/>
            <a:chOff x="6366272" y="1372239"/>
            <a:chExt cx="2477492" cy="318997"/>
          </a:xfrm>
        </p:grpSpPr>
        <p:sp>
          <p:nvSpPr>
            <p:cNvPr id="6" name="btfpColumnHeaderBoxText223027">
              <a:extLst>
                <a:ext uri="{FF2B5EF4-FFF2-40B4-BE49-F238E27FC236}">
                  <a16:creationId xmlns:a16="http://schemas.microsoft.com/office/drawing/2014/main" id="{0AA5ABB2-7AA9-FE46-E0E0-1450137A5A6B}"/>
                </a:ext>
              </a:extLst>
            </p:cNvPr>
            <p:cNvSpPr txBox="1"/>
            <p:nvPr/>
          </p:nvSpPr>
          <p:spPr bwMode="gray">
            <a:xfrm>
              <a:off x="6366272" y="1372239"/>
              <a:ext cx="2477492" cy="318997"/>
            </a:xfrm>
            <a:prstGeom prst="rect">
              <a:avLst/>
            </a:prstGeom>
            <a:noFill/>
          </p:spPr>
          <p:txBody>
            <a:bodyPr vert="horz" wrap="square" lIns="36036" tIns="36036" rIns="36036" bIns="36036" rtlCol="0" anchor="b">
              <a:spAutoFit/>
            </a:bodyPr>
            <a:lstStyle/>
            <a:p>
              <a:r>
                <a:rPr lang="en-US" sz="1600" b="1"/>
                <a:t>There are three types of alternative proteins, each with different tail- and headwinds</a:t>
              </a:r>
              <a:endParaRPr lang="en-US" sz="1600" b="1">
                <a:solidFill>
                  <a:schemeClr val="tx1"/>
                </a:solidFill>
                <a:latin typeface="+mj-lt"/>
              </a:endParaRPr>
            </a:p>
          </p:txBody>
        </p:sp>
        <p:cxnSp>
          <p:nvCxnSpPr>
            <p:cNvPr id="11" name="btfpColumnHeaderBoxLine223027">
              <a:extLst>
                <a:ext uri="{FF2B5EF4-FFF2-40B4-BE49-F238E27FC236}">
                  <a16:creationId xmlns:a16="http://schemas.microsoft.com/office/drawing/2014/main" id="{CD7446AC-4C7A-7956-62BF-E9BC2DB50ECB}"/>
                </a:ext>
              </a:extLst>
            </p:cNvPr>
            <p:cNvCxnSpPr/>
            <p:nvPr/>
          </p:nvCxnSpPr>
          <p:spPr bwMode="gray">
            <a:xfrm>
              <a:off x="6366272" y="1691236"/>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5" name="Table 14">
            <a:extLst>
              <a:ext uri="{FF2B5EF4-FFF2-40B4-BE49-F238E27FC236}">
                <a16:creationId xmlns:a16="http://schemas.microsoft.com/office/drawing/2014/main" id="{07A8CB14-D82D-60AE-BBE4-868345CDE1B1}"/>
              </a:ext>
            </a:extLst>
          </p:cNvPr>
          <p:cNvGraphicFramePr>
            <a:graphicFrameLocks noGrp="1"/>
          </p:cNvGraphicFramePr>
          <p:nvPr>
            <p:extLst>
              <p:ext uri="{D42A27DB-BD31-4B8C-83A1-F6EECF244321}">
                <p14:modId xmlns:p14="http://schemas.microsoft.com/office/powerpoint/2010/main" val="2110950549"/>
              </p:ext>
            </p:extLst>
          </p:nvPr>
        </p:nvGraphicFramePr>
        <p:xfrm>
          <a:off x="457886" y="5141158"/>
          <a:ext cx="11275078" cy="1097280"/>
        </p:xfrm>
        <a:graphic>
          <a:graphicData uri="http://schemas.openxmlformats.org/drawingml/2006/table">
            <a:tbl>
              <a:tblPr firstRow="1" bandRow="1">
                <a:tableStyleId>{5C22544A-7EE6-4342-B048-85BDC9FD1C3A}</a:tableStyleId>
              </a:tblPr>
              <a:tblGrid>
                <a:gridCol w="1392948">
                  <a:extLst>
                    <a:ext uri="{9D8B030D-6E8A-4147-A177-3AD203B41FA5}">
                      <a16:colId xmlns:a16="http://schemas.microsoft.com/office/drawing/2014/main" val="1365606125"/>
                    </a:ext>
                  </a:extLst>
                </a:gridCol>
                <a:gridCol w="1616266">
                  <a:extLst>
                    <a:ext uri="{9D8B030D-6E8A-4147-A177-3AD203B41FA5}">
                      <a16:colId xmlns:a16="http://schemas.microsoft.com/office/drawing/2014/main" val="3467520973"/>
                    </a:ext>
                  </a:extLst>
                </a:gridCol>
                <a:gridCol w="2552012">
                  <a:extLst>
                    <a:ext uri="{9D8B030D-6E8A-4147-A177-3AD203B41FA5}">
                      <a16:colId xmlns:a16="http://schemas.microsoft.com/office/drawing/2014/main" val="2879571882"/>
                    </a:ext>
                  </a:extLst>
                </a:gridCol>
                <a:gridCol w="2552012">
                  <a:extLst>
                    <a:ext uri="{9D8B030D-6E8A-4147-A177-3AD203B41FA5}">
                      <a16:colId xmlns:a16="http://schemas.microsoft.com/office/drawing/2014/main" val="555320849"/>
                    </a:ext>
                  </a:extLst>
                </a:gridCol>
                <a:gridCol w="3161840">
                  <a:extLst>
                    <a:ext uri="{9D8B030D-6E8A-4147-A177-3AD203B41FA5}">
                      <a16:colId xmlns:a16="http://schemas.microsoft.com/office/drawing/2014/main" val="1144548238"/>
                    </a:ext>
                  </a:extLst>
                </a:gridCol>
              </a:tblGrid>
              <a:tr h="718024">
                <a:tc>
                  <a:txBody>
                    <a:bodyPr/>
                    <a:lstStyle/>
                    <a:p>
                      <a:pPr marL="0" indent="0" algn="ctr">
                        <a:spcBef>
                          <a:spcPts val="0"/>
                        </a:spcBef>
                        <a:buNone/>
                      </a:pPr>
                      <a:r>
                        <a:rPr lang="en-US" sz="1400" b="0">
                          <a:solidFill>
                            <a:schemeClr val="tx1"/>
                          </a:solidFill>
                        </a:rPr>
                        <a:t>Cultivated</a:t>
                      </a:r>
                    </a:p>
                  </a:txBody>
                  <a:tcPr>
                    <a:lnL w="38100" cap="flat" cmpd="sng" algn="ctr">
                      <a:solidFill>
                        <a:schemeClr val="accent5">
                          <a:lumMod val="75000"/>
                        </a:schemeClr>
                      </a:solidFill>
                      <a:prstDash val="solid"/>
                      <a:round/>
                      <a:headEnd type="none" w="med" len="med"/>
                      <a:tailEnd type="none" w="med" len="med"/>
                    </a:lnL>
                    <a:lnR w="12700" cmpd="sng">
                      <a:noFill/>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0"/>
                        </a:spcBef>
                        <a:buNone/>
                      </a:pPr>
                      <a:r>
                        <a:rPr lang="en-US" sz="1100" b="0">
                          <a:solidFill>
                            <a:schemeClr val="tx1"/>
                          </a:solidFill>
                        </a:rPr>
                        <a:t>Genuine meat produced by cultivating animal cells directly rather than through livestock</a:t>
                      </a:r>
                    </a:p>
                    <a:p>
                      <a:pPr marL="0" indent="0">
                        <a:spcBef>
                          <a:spcPts val="0"/>
                        </a:spcBef>
                        <a:buNone/>
                      </a:pPr>
                      <a:endParaRPr lang="en-US" sz="1100" b="0">
                        <a:solidFill>
                          <a:schemeClr val="tx1"/>
                        </a:solidFill>
                      </a:endParaRPr>
                    </a:p>
                  </a:txBody>
                  <a:tcPr>
                    <a:lnL w="12700" cmpd="sng">
                      <a:noFill/>
                    </a:lnL>
                    <a:lnR w="12700" cmpd="sng">
                      <a:noFill/>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Growing public investment in research</a:t>
                      </a:r>
                    </a:p>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Regulatory approvals in the United States and other key markets</a:t>
                      </a:r>
                    </a:p>
                  </a:txBody>
                  <a:tcPr>
                    <a:lnL w="12700" cmpd="sng">
                      <a:noFill/>
                    </a:lnL>
                    <a:lnR w="12700" cmpd="sng">
                      <a:noFill/>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177800">
                        <a:spcBef>
                          <a:spcPts val="0"/>
                        </a:spcBef>
                        <a:spcAft>
                          <a:spcPts val="600"/>
                        </a:spcAft>
                      </a:pPr>
                      <a:r>
                        <a:rPr lang="en-US" sz="1100" b="0">
                          <a:solidFill>
                            <a:schemeClr val="tx1"/>
                          </a:solidFill>
                        </a:rPr>
                        <a:t>Regulatory and food safety barriers</a:t>
                      </a:r>
                    </a:p>
                    <a:p>
                      <a:pPr marL="177800" indent="-177800">
                        <a:spcBef>
                          <a:spcPts val="0"/>
                        </a:spcBef>
                        <a:spcAft>
                          <a:spcPts val="600"/>
                        </a:spcAft>
                      </a:pPr>
                      <a:r>
                        <a:rPr lang="en-US" sz="1100" b="0">
                          <a:solidFill>
                            <a:schemeClr val="tx1"/>
                          </a:solidFill>
                        </a:rPr>
                        <a:t>Production cost</a:t>
                      </a:r>
                    </a:p>
                    <a:p>
                      <a:pPr marL="177800" indent="-177800">
                        <a:spcBef>
                          <a:spcPts val="0"/>
                        </a:spcBef>
                        <a:spcAft>
                          <a:spcPts val="600"/>
                        </a:spcAft>
                      </a:pPr>
                      <a:r>
                        <a:rPr lang="en-US" sz="1100" b="0">
                          <a:solidFill>
                            <a:schemeClr val="tx1"/>
                          </a:solidFill>
                        </a:rPr>
                        <a:t>Ongoing challenges to scaling production</a:t>
                      </a:r>
                    </a:p>
                  </a:txBody>
                  <a:tcPr>
                    <a:lnL w="12700" cmpd="sng">
                      <a:noFill/>
                    </a:lnL>
                    <a:lnR w="12700" cmpd="sng">
                      <a:noFill/>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0"/>
                        </a:spcAft>
                        <a:buNone/>
                      </a:pPr>
                      <a:endParaRPr lang="en-US" sz="1100" b="0">
                        <a:solidFill>
                          <a:schemeClr val="tx1"/>
                        </a:solidFill>
                      </a:endParaRPr>
                    </a:p>
                  </a:txBody>
                  <a:tcPr>
                    <a:lnL w="12700" cmpd="sng">
                      <a:noFill/>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438089"/>
                  </a:ext>
                </a:extLst>
              </a:tr>
            </a:tbl>
          </a:graphicData>
        </a:graphic>
      </p:graphicFrame>
      <p:pic>
        <p:nvPicPr>
          <p:cNvPr id="16" name="Picture 15" descr="A black background with a black square&#10;&#10;Description automatically generated with medium confidence">
            <a:extLst>
              <a:ext uri="{FF2B5EF4-FFF2-40B4-BE49-F238E27FC236}">
                <a16:creationId xmlns:a16="http://schemas.microsoft.com/office/drawing/2014/main" id="{21F6D68B-0A79-507E-DB3C-ECD06D396F79}"/>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828062" y="5607847"/>
            <a:ext cx="548861" cy="493768"/>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FDABE9DD-650A-8C79-F78A-75006F5F9078}"/>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858863" y="4085736"/>
            <a:ext cx="556248" cy="640810"/>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0F4C9563-BD2A-37BF-CD26-C76CCAB4FD32}"/>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858863" y="2671879"/>
            <a:ext cx="495789" cy="568685"/>
          </a:xfrm>
          <a:prstGeom prst="rect">
            <a:avLst/>
          </a:prstGeom>
        </p:spPr>
      </p:pic>
      <p:pic>
        <p:nvPicPr>
          <p:cNvPr id="1028" name="Picture 4" descr="Would you eat meat grown in a lab? Is cultured meat safe?">
            <a:extLst>
              <a:ext uri="{FF2B5EF4-FFF2-40B4-BE49-F238E27FC236}">
                <a16:creationId xmlns:a16="http://schemas.microsoft.com/office/drawing/2014/main" id="{9E02C1EF-7D4B-563A-79C8-49E06F8F1A0B}"/>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9458762" y="5325806"/>
            <a:ext cx="486836" cy="7607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pside Foods - Wikipedia">
            <a:extLst>
              <a:ext uri="{FF2B5EF4-FFF2-40B4-BE49-F238E27FC236}">
                <a16:creationId xmlns:a16="http://schemas.microsoft.com/office/drawing/2014/main" id="{C54ADD58-3603-A345-C605-B92357E0A6AD}"/>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0153089" y="5365098"/>
            <a:ext cx="618475" cy="6493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ough - Protein Directory">
            <a:extLst>
              <a:ext uri="{FF2B5EF4-FFF2-40B4-BE49-F238E27FC236}">
                <a16:creationId xmlns:a16="http://schemas.microsoft.com/office/drawing/2014/main" id="{32BA4E52-2595-3FEC-4C69-400E163E75DA}"/>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8203490" y="8138431"/>
            <a:ext cx="128627"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den Brew | Press">
            <a:extLst>
              <a:ext uri="{FF2B5EF4-FFF2-40B4-BE49-F238E27FC236}">
                <a16:creationId xmlns:a16="http://schemas.microsoft.com/office/drawing/2014/main" id="{DA953ACC-E7FA-921C-9D71-FA936FC7335E}"/>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8830587" y="3801709"/>
            <a:ext cx="587309" cy="6290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ild Microbes">
            <a:extLst>
              <a:ext uri="{FF2B5EF4-FFF2-40B4-BE49-F238E27FC236}">
                <a16:creationId xmlns:a16="http://schemas.microsoft.com/office/drawing/2014/main" id="{FAB63C5B-F103-FEF0-2649-AC9350D78F26}"/>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0908705" y="3828543"/>
            <a:ext cx="556249" cy="487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nough - Protein Directory">
            <a:extLst>
              <a:ext uri="{FF2B5EF4-FFF2-40B4-BE49-F238E27FC236}">
                <a16:creationId xmlns:a16="http://schemas.microsoft.com/office/drawing/2014/main" id="{8218994E-5E78-14A0-2150-0C9A20CF796A}"/>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l="9646" t="13159" r="7531" b="15313"/>
          <a:stretch/>
        </p:blipFill>
        <p:spPr bwMode="auto">
          <a:xfrm>
            <a:off x="9653057" y="4524507"/>
            <a:ext cx="1000063" cy="3069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ews &amp; Interesting Updates About Phycom, the algae creators">
            <a:extLst>
              <a:ext uri="{FF2B5EF4-FFF2-40B4-BE49-F238E27FC236}">
                <a16:creationId xmlns:a16="http://schemas.microsoft.com/office/drawing/2014/main" id="{4F59A22F-AFB9-D13C-8121-989649CE0040}"/>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9708548" y="3761697"/>
            <a:ext cx="810392" cy="70911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eyond Meat Logo - Ginsberg's Foods">
            <a:extLst>
              <a:ext uri="{FF2B5EF4-FFF2-40B4-BE49-F238E27FC236}">
                <a16:creationId xmlns:a16="http://schemas.microsoft.com/office/drawing/2014/main" id="{0A2A7F39-F68A-FCCE-7552-A1128F536FCC}"/>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8870684" y="2343979"/>
            <a:ext cx="1864678" cy="3590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possible Foods Logo PNG Vector (AI, PDF, SVG) Free Download">
            <a:extLst>
              <a:ext uri="{FF2B5EF4-FFF2-40B4-BE49-F238E27FC236}">
                <a16:creationId xmlns:a16="http://schemas.microsoft.com/office/drawing/2014/main" id="{84A1C37A-93B6-13FD-2CB5-566D99B2EBB8}"/>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8844021" y="2844591"/>
            <a:ext cx="1147750" cy="29841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A04FEE52-3F28-1131-4E0F-4522294EF171}"/>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0705758" y="2656896"/>
            <a:ext cx="962145" cy="29841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ardein">
            <a:extLst>
              <a:ext uri="{FF2B5EF4-FFF2-40B4-BE49-F238E27FC236}">
                <a16:creationId xmlns:a16="http://schemas.microsoft.com/office/drawing/2014/main" id="{A8AFBAA2-A76D-D291-D8A2-CA6FD4FFF437}"/>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l="2834" t="1933" r="1597" b="11659"/>
          <a:stretch/>
        </p:blipFill>
        <p:spPr bwMode="auto">
          <a:xfrm>
            <a:off x="10153089" y="2892719"/>
            <a:ext cx="1036054" cy="50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995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73EB4-5934-6475-B9F5-F8EF585F94C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A091832-CF3B-31C8-BE6C-C6950FFDB665}"/>
              </a:ext>
            </a:extLst>
          </p:cNvPr>
          <p:cNvGraphicFramePr>
            <a:graphicFrameLocks/>
          </p:cNvGraphicFramePr>
          <p:nvPr>
            <p:custDataLst>
              <p:tags r:id="rId1"/>
            </p:custDataLst>
            <p:extLst>
              <p:ext uri="{D42A27DB-BD31-4B8C-83A1-F6EECF244321}">
                <p14:modId xmlns:p14="http://schemas.microsoft.com/office/powerpoint/2010/main" val="29607456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8" imgW="7772400" imgH="10058400" progId="TCLayout.ActiveDocument.1">
                  <p:embed/>
                </p:oleObj>
              </mc:Choice>
              <mc:Fallback>
                <p:oleObj name="think-cell Slide" r:id="rId38" imgW="7772400" imgH="10058400" progId="TCLayout.ActiveDocument.1">
                  <p:embed/>
                  <p:pic>
                    <p:nvPicPr>
                      <p:cNvPr id="8" name="think-cell data - do not delete" hidden="1">
                        <a:extLst>
                          <a:ext uri="{FF2B5EF4-FFF2-40B4-BE49-F238E27FC236}">
                            <a16:creationId xmlns:a16="http://schemas.microsoft.com/office/drawing/2014/main" id="{3A091832-CF3B-31C8-BE6C-C6950FFDB665}"/>
                          </a:ext>
                        </a:extLst>
                      </p:cNvPr>
                      <p:cNvPicPr/>
                      <p:nvPr/>
                    </p:nvPicPr>
                    <p:blipFill>
                      <a:blip r:embed="rId39"/>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81EED8A-E09C-0042-F7DA-7D29AD77D679}"/>
              </a:ext>
            </a:extLst>
          </p:cNvPr>
          <p:cNvSpPr>
            <a:spLocks noGrp="1"/>
          </p:cNvSpPr>
          <p:nvPr>
            <p:ph type="title"/>
          </p:nvPr>
        </p:nvSpPr>
        <p:spPr/>
        <p:txBody>
          <a:bodyPr vert="horz">
            <a:noAutofit/>
          </a:bodyPr>
          <a:lstStyle/>
          <a:p>
            <a:r>
              <a:rPr lang="en-US"/>
              <a:t>Shifting diets from animal to alternative proteins in high-income countries is a highly effective solution to reducing emissions</a:t>
            </a:r>
            <a:endParaRPr lang="en-US" sz="2600"/>
          </a:p>
        </p:txBody>
      </p:sp>
      <p:sp>
        <p:nvSpPr>
          <p:cNvPr id="319" name="btfpNotesBox292759">
            <a:extLst>
              <a:ext uri="{FF2B5EF4-FFF2-40B4-BE49-F238E27FC236}">
                <a16:creationId xmlns:a16="http://schemas.microsoft.com/office/drawing/2014/main" id="{CC1442C9-4D23-6A97-9D80-E2BC842428F5}"/>
              </a:ext>
            </a:extLst>
          </p:cNvPr>
          <p:cNvSpPr txBox="1"/>
          <p:nvPr>
            <p:custDataLst>
              <p:tags r:id="rId2"/>
            </p:custDataLst>
          </p:nvPr>
        </p:nvSpPr>
        <p:spPr bwMode="gray">
          <a:xfrm>
            <a:off x="329405" y="6295977"/>
            <a:ext cx="9998078" cy="492443"/>
          </a:xfrm>
          <a:prstGeom prst="rect">
            <a:avLst/>
          </a:prstGeom>
          <a:noFill/>
        </p:spPr>
        <p:txBody>
          <a:bodyPr vert="horz" wrap="square" lIns="0" tIns="0" rIns="0" bIns="0" rtlCol="0" anchor="b">
            <a:spAutoFit/>
          </a:bodyPr>
          <a:lstStyle/>
          <a:p>
            <a:pPr fontAlgn="base"/>
            <a:r>
              <a:rPr lang="en-US" sz="800">
                <a:solidFill>
                  <a:srgbClr val="000000"/>
                </a:solidFill>
              </a:rPr>
              <a:t>*GHG emissions from beef herd vary based on management system. See slide 11 for a management system breakdown. </a:t>
            </a:r>
          </a:p>
          <a:p>
            <a:pPr algn="l" fontAlgn="base"/>
            <a:r>
              <a:rPr lang="en-US" sz="800">
                <a:solidFill>
                  <a:srgbClr val="000000"/>
                </a:solidFill>
              </a:rPr>
              <a:t>Sources: </a:t>
            </a:r>
            <a:r>
              <a:rPr lang="en-US" sz="800" err="1">
                <a:solidFill>
                  <a:srgbClr val="000000"/>
                </a:solidFill>
              </a:rPr>
              <a:t>Ku</a:t>
            </a:r>
            <a:r>
              <a:rPr lang="en-US" sz="800" err="1"/>
              <a:t>epper</a:t>
            </a:r>
            <a:r>
              <a:rPr lang="en-US" sz="800"/>
              <a:t> B, </a:t>
            </a:r>
            <a:r>
              <a:rPr lang="en-US" sz="800">
                <a:hlinkClick r:id="rId40">
                  <a:extLst>
                    <a:ext uri="{A12FA001-AC4F-418D-AE19-62706E023703}">
                      <ahyp:hlinkClr xmlns:ahyp="http://schemas.microsoft.com/office/drawing/2018/hyperlinkcolor" val="tx"/>
                    </a:ext>
                  </a:extLst>
                </a:hlinkClick>
              </a:rPr>
              <a:t>Impacts of a Shift to Plant Proteins </a:t>
            </a:r>
            <a:r>
              <a:rPr lang="en-US" sz="800"/>
              <a:t>(2023);</a:t>
            </a:r>
            <a:r>
              <a:rPr lang="en-US" sz="800">
                <a:solidFill>
                  <a:srgbClr val="000000"/>
                </a:solidFill>
              </a:rPr>
              <a:t> BCG, </a:t>
            </a:r>
            <a:r>
              <a:rPr lang="en-US" sz="800" i="0">
                <a:solidFill>
                  <a:srgbClr val="000000"/>
                </a:solidFill>
                <a:effectLst/>
                <a:hlinkClick r:id="rId41"/>
              </a:rPr>
              <a:t>The Untapped Climate Opportunity in Alternative Proteins</a:t>
            </a:r>
            <a:r>
              <a:rPr lang="en-US" sz="800">
                <a:solidFill>
                  <a:srgbClr val="000000"/>
                </a:solidFill>
              </a:rPr>
              <a:t> </a:t>
            </a:r>
            <a:r>
              <a:rPr lang="en-US" sz="800" i="0">
                <a:solidFill>
                  <a:srgbClr val="000000"/>
                </a:solidFill>
                <a:effectLst/>
              </a:rPr>
              <a:t>(2022); Our World in Data, I</a:t>
            </a:r>
            <a:r>
              <a:rPr lang="en-US" sz="800" i="0">
                <a:solidFill>
                  <a:srgbClr val="000000"/>
                </a:solidFill>
                <a:effectLst/>
                <a:hlinkClick r:id="rId42"/>
              </a:rPr>
              <a:t>mpacts of Food Production</a:t>
            </a:r>
            <a:r>
              <a:rPr lang="en-US" sz="800" i="0">
                <a:solidFill>
                  <a:srgbClr val="000000"/>
                </a:solidFill>
                <a:effectLst/>
              </a:rPr>
              <a:t>, (2018);</a:t>
            </a:r>
          </a:p>
          <a:p>
            <a:pPr algn="l" fontAlgn="base"/>
            <a:r>
              <a:rPr lang="en-US" sz="800">
                <a:solidFill>
                  <a:srgbClr val="000000"/>
                </a:solidFill>
              </a:rPr>
              <a:t>GFI, </a:t>
            </a:r>
            <a:r>
              <a:rPr lang="en-US" sz="800">
                <a:solidFill>
                  <a:srgbClr val="000000"/>
                </a:solidFill>
                <a:hlinkClick r:id="rId43"/>
              </a:rPr>
              <a:t>Transforming Land Use: Alternative Proteins </a:t>
            </a:r>
            <a:r>
              <a:rPr lang="en-US" sz="800">
                <a:solidFill>
                  <a:srgbClr val="000000"/>
                </a:solidFill>
              </a:rPr>
              <a:t>(2024)</a:t>
            </a:r>
          </a:p>
          <a:p>
            <a:r>
              <a:rPr lang="en-US" sz="800">
                <a:solidFill>
                  <a:srgbClr val="000000"/>
                </a:solidFill>
              </a:rPr>
              <a:t>Credit:</a:t>
            </a:r>
            <a:r>
              <a:rPr lang="en-US" sz="800">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Behar,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44"/>
              </a:rPr>
              <a:t>Gernot Wagner</a:t>
            </a:r>
            <a:r>
              <a:rPr lang="en-US" sz="800"/>
              <a:t>. </a:t>
            </a:r>
            <a:r>
              <a:rPr lang="en-US" sz="800">
                <a:hlinkClick r:id="rId45"/>
              </a:rPr>
              <a:t>Share with attribution</a:t>
            </a:r>
            <a:r>
              <a:rPr lang="en-US" sz="800"/>
              <a:t>: </a:t>
            </a:r>
            <a:r>
              <a:rPr lang="en-US" sz="800" err="1"/>
              <a:t>Sayn</a:t>
            </a:r>
            <a:r>
              <a:rPr lang="en-US" sz="800"/>
              <a:t>-Wittgenstein </a:t>
            </a:r>
            <a:r>
              <a:rPr lang="en-US" sz="800" i="1"/>
              <a:t>et al., </a:t>
            </a:r>
            <a:r>
              <a:rPr lang="en-US" sz="800"/>
              <a:t>"</a:t>
            </a:r>
            <a:r>
              <a:rPr lang="en-US" sz="800">
                <a:hlinkClick r:id="rId46"/>
              </a:rPr>
              <a:t>Reconsidering Proteins</a:t>
            </a:r>
            <a:r>
              <a:rPr lang="en-US" sz="800"/>
              <a:t>" (6 October 2025).</a:t>
            </a:r>
            <a:endParaRPr lang="en-US" sz="800">
              <a:solidFill>
                <a:srgbClr val="000000"/>
              </a:solidFill>
            </a:endParaRPr>
          </a:p>
        </p:txBody>
      </p:sp>
      <p:sp>
        <p:nvSpPr>
          <p:cNvPr id="16" name="TextBox 15">
            <a:extLst>
              <a:ext uri="{FF2B5EF4-FFF2-40B4-BE49-F238E27FC236}">
                <a16:creationId xmlns:a16="http://schemas.microsoft.com/office/drawing/2014/main" id="{7D22CB8E-AF62-B2CF-BABE-28040AFD9961}"/>
              </a:ext>
            </a:extLst>
          </p:cNvPr>
          <p:cNvSpPr txBox="1"/>
          <p:nvPr/>
        </p:nvSpPr>
        <p:spPr bwMode="gray">
          <a:xfrm>
            <a:off x="9728200" y="1553599"/>
            <a:ext cx="2197101" cy="3931846"/>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p>
          <a:p>
            <a:pPr marL="171450" indent="-171450">
              <a:spcBef>
                <a:spcPts val="600"/>
              </a:spcBef>
              <a:buFont typeface="Arial" panose="020B0604020202020204" pitchFamily="34" charset="0"/>
              <a:buChar char="•"/>
            </a:pPr>
            <a:r>
              <a:rPr lang="en-US" sz="1050"/>
              <a:t>Even a </a:t>
            </a:r>
            <a:r>
              <a:rPr lang="en-US" sz="1050" b="1"/>
              <a:t>partial shift in diets </a:t>
            </a:r>
            <a:r>
              <a:rPr lang="en-US" sz="1050"/>
              <a:t>away from animal proteins can result in significant emissions reductions.</a:t>
            </a:r>
          </a:p>
          <a:p>
            <a:pPr marL="171450" indent="-171450">
              <a:spcBef>
                <a:spcPts val="600"/>
              </a:spcBef>
              <a:buFont typeface="Arial" panose="020B0604020202020204" pitchFamily="34" charset="0"/>
              <a:buChar char="•"/>
            </a:pPr>
            <a:r>
              <a:rPr lang="en-US" sz="1050" b="1"/>
              <a:t>Reduction of beef consumption </a:t>
            </a:r>
            <a:r>
              <a:rPr lang="en-US" sz="1050"/>
              <a:t>is the dietary shift with the</a:t>
            </a:r>
            <a:r>
              <a:rPr lang="en-US" sz="1050" b="1"/>
              <a:t> highest emissions abatement potential. </a:t>
            </a:r>
            <a:r>
              <a:rPr lang="en-US" sz="1050"/>
              <a:t>Further GHG abatement in high-income countries could come from </a:t>
            </a:r>
            <a:r>
              <a:rPr lang="en-US" sz="1050" b="1"/>
              <a:t>methane reduction technologies for industrial livestock.</a:t>
            </a:r>
          </a:p>
          <a:p>
            <a:pPr marL="171450" indent="-171450">
              <a:spcBef>
                <a:spcPts val="600"/>
              </a:spcBef>
              <a:buFont typeface="Arial" panose="020B0604020202020204" pitchFamily="34" charset="0"/>
              <a:buChar char="•"/>
            </a:pPr>
            <a:r>
              <a:rPr lang="en-US" sz="1050"/>
              <a:t>With the right policy support, alternative proteins can represent up </a:t>
            </a:r>
            <a:r>
              <a:rPr lang="en-US" sz="1050" b="1"/>
              <a:t>to 22% of global protein market as early as 2035.</a:t>
            </a:r>
          </a:p>
        </p:txBody>
      </p:sp>
      <p:sp>
        <p:nvSpPr>
          <p:cNvPr id="14" name="Pentagon 13">
            <a:extLst>
              <a:ext uri="{FF2B5EF4-FFF2-40B4-BE49-F238E27FC236}">
                <a16:creationId xmlns:a16="http://schemas.microsoft.com/office/drawing/2014/main" id="{4E5FAFAD-AF8B-132C-B3B4-5521810AF065}"/>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7" name="Chevron 16">
            <a:extLst>
              <a:ext uri="{FF2B5EF4-FFF2-40B4-BE49-F238E27FC236}">
                <a16:creationId xmlns:a16="http://schemas.microsoft.com/office/drawing/2014/main" id="{555AD4BE-D9CB-AB8F-94B5-71CB73766EF1}"/>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3" name="Chevron 8">
            <a:extLst>
              <a:ext uri="{FF2B5EF4-FFF2-40B4-BE49-F238E27FC236}">
                <a16:creationId xmlns:a16="http://schemas.microsoft.com/office/drawing/2014/main" id="{1213A5B1-1849-E8D1-DE0A-FE06DDEF6E0C}"/>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graphicFrame>
        <p:nvGraphicFramePr>
          <p:cNvPr id="95" name="Chart 94"/>
          <p:cNvGraphicFramePr/>
          <p:nvPr>
            <p:custDataLst>
              <p:tags r:id="rId3"/>
            </p:custDataLst>
            <p:extLst>
              <p:ext uri="{D42A27DB-BD31-4B8C-83A1-F6EECF244321}">
                <p14:modId xmlns:p14="http://schemas.microsoft.com/office/powerpoint/2010/main" val="3698435008"/>
              </p:ext>
            </p:extLst>
          </p:nvPr>
        </p:nvGraphicFramePr>
        <p:xfrm>
          <a:off x="319088" y="2306638"/>
          <a:ext cx="4894262" cy="3425825"/>
        </p:xfrm>
        <a:graphic>
          <a:graphicData uri="http://schemas.openxmlformats.org/drawingml/2006/chart">
            <c:chart xmlns:c="http://schemas.openxmlformats.org/drawingml/2006/chart" xmlns:r="http://schemas.openxmlformats.org/officeDocument/2006/relationships" r:id="rId47"/>
          </a:graphicData>
        </a:graphic>
      </p:graphicFrame>
      <p:sp useBgFill="1">
        <p:nvSpPr>
          <p:cNvPr id="36" name="Freeform 35"/>
          <p:cNvSpPr/>
          <p:nvPr>
            <p:custDataLst>
              <p:tags r:id="rId4"/>
            </p:custDataLst>
          </p:nvPr>
        </p:nvSpPr>
        <p:spPr bwMode="auto">
          <a:xfrm>
            <a:off x="452438" y="2600326"/>
            <a:ext cx="371476" cy="157163"/>
          </a:xfrm>
          <a:custGeom>
            <a:avLst/>
            <a:gdLst/>
            <a:ahLst/>
            <a:cxnLst/>
            <a:rect l="0" t="0" r="0" b="0"/>
            <a:pathLst>
              <a:path w="371476" h="157164">
                <a:moveTo>
                  <a:pt x="0" y="100013"/>
                </a:moveTo>
                <a:lnTo>
                  <a:pt x="371475" y="0"/>
                </a:lnTo>
                <a:lnTo>
                  <a:pt x="371475" y="57150"/>
                </a:lnTo>
                <a:lnTo>
                  <a:pt x="0" y="1571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useBgFill="1">
        <p:nvSpPr>
          <p:cNvPr id="39" name="Freeform 38"/>
          <p:cNvSpPr/>
          <p:nvPr>
            <p:custDataLst>
              <p:tags r:id="rId5"/>
            </p:custDataLst>
          </p:nvPr>
        </p:nvSpPr>
        <p:spPr bwMode="auto">
          <a:xfrm>
            <a:off x="452438" y="2808288"/>
            <a:ext cx="371476" cy="157163"/>
          </a:xfrm>
          <a:custGeom>
            <a:avLst/>
            <a:gdLst/>
            <a:ahLst/>
            <a:cxnLst/>
            <a:rect l="0" t="0" r="0" b="0"/>
            <a:pathLst>
              <a:path w="371476" h="157163">
                <a:moveTo>
                  <a:pt x="0" y="100012"/>
                </a:moveTo>
                <a:lnTo>
                  <a:pt x="371475" y="0"/>
                </a:lnTo>
                <a:lnTo>
                  <a:pt x="371475" y="57150"/>
                </a:lnTo>
                <a:lnTo>
                  <a:pt x="0" y="1571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useBgFill="1">
        <p:nvSpPr>
          <p:cNvPr id="43" name="Freeform 42"/>
          <p:cNvSpPr/>
          <p:nvPr>
            <p:custDataLst>
              <p:tags r:id="rId6"/>
            </p:custDataLst>
          </p:nvPr>
        </p:nvSpPr>
        <p:spPr bwMode="auto">
          <a:xfrm>
            <a:off x="925513" y="2808288"/>
            <a:ext cx="371476" cy="157163"/>
          </a:xfrm>
          <a:custGeom>
            <a:avLst/>
            <a:gdLst/>
            <a:ahLst/>
            <a:cxnLst/>
            <a:rect l="0" t="0" r="0" b="0"/>
            <a:pathLst>
              <a:path w="371476" h="157163">
                <a:moveTo>
                  <a:pt x="0" y="100012"/>
                </a:moveTo>
                <a:lnTo>
                  <a:pt x="371475" y="0"/>
                </a:lnTo>
                <a:lnTo>
                  <a:pt x="371475" y="57150"/>
                </a:lnTo>
                <a:lnTo>
                  <a:pt x="0" y="1571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4" name="Freeform 33"/>
          <p:cNvSpPr/>
          <p:nvPr>
            <p:custDataLst>
              <p:tags r:id="rId7"/>
            </p:custDataLst>
          </p:nvPr>
        </p:nvSpPr>
        <p:spPr bwMode="auto">
          <a:xfrm>
            <a:off x="452438" y="2600326"/>
            <a:ext cx="371476" cy="100013"/>
          </a:xfrm>
          <a:custGeom>
            <a:avLst/>
            <a:gdLst/>
            <a:ahLst/>
            <a:cxnLst/>
            <a:rect l="0" t="0" r="0" b="0"/>
            <a:pathLst>
              <a:path w="371476" h="100014">
                <a:moveTo>
                  <a:pt x="0" y="100013"/>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custDataLst>
              <p:tags r:id="rId8"/>
            </p:custDataLst>
          </p:nvPr>
        </p:nvSpPr>
        <p:spPr bwMode="auto">
          <a:xfrm>
            <a:off x="452438" y="2657476"/>
            <a:ext cx="371476" cy="100013"/>
          </a:xfrm>
          <a:custGeom>
            <a:avLst/>
            <a:gdLst/>
            <a:ahLst/>
            <a:cxnLst/>
            <a:rect l="0" t="0" r="0" b="0"/>
            <a:pathLst>
              <a:path w="371476" h="100014">
                <a:moveTo>
                  <a:pt x="0" y="100013"/>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custDataLst>
              <p:tags r:id="rId9"/>
            </p:custDataLst>
          </p:nvPr>
        </p:nvSpPr>
        <p:spPr bwMode="auto">
          <a:xfrm>
            <a:off x="452438" y="2808288"/>
            <a:ext cx="371476" cy="100013"/>
          </a:xfrm>
          <a:custGeom>
            <a:avLst/>
            <a:gdLst/>
            <a:ahLst/>
            <a:cxnLst/>
            <a:rect l="0" t="0" r="0" b="0"/>
            <a:pathLst>
              <a:path w="371476" h="100013">
                <a:moveTo>
                  <a:pt x="0" y="100012"/>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custDataLst>
              <p:tags r:id="rId10"/>
            </p:custDataLst>
          </p:nvPr>
        </p:nvSpPr>
        <p:spPr bwMode="auto">
          <a:xfrm>
            <a:off x="452438" y="2865438"/>
            <a:ext cx="371476" cy="100013"/>
          </a:xfrm>
          <a:custGeom>
            <a:avLst/>
            <a:gdLst/>
            <a:ahLst/>
            <a:cxnLst/>
            <a:rect l="0" t="0" r="0" b="0"/>
            <a:pathLst>
              <a:path w="371476" h="100013">
                <a:moveTo>
                  <a:pt x="0" y="100012"/>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custDataLst>
              <p:tags r:id="rId11"/>
            </p:custDataLst>
          </p:nvPr>
        </p:nvSpPr>
        <p:spPr bwMode="auto">
          <a:xfrm>
            <a:off x="925513" y="2808288"/>
            <a:ext cx="371476" cy="100013"/>
          </a:xfrm>
          <a:custGeom>
            <a:avLst/>
            <a:gdLst/>
            <a:ahLst/>
            <a:cxnLst/>
            <a:rect l="0" t="0" r="0" b="0"/>
            <a:pathLst>
              <a:path w="371476" h="100013">
                <a:moveTo>
                  <a:pt x="0" y="100012"/>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custDataLst>
              <p:tags r:id="rId12"/>
            </p:custDataLst>
          </p:nvPr>
        </p:nvSpPr>
        <p:spPr bwMode="auto">
          <a:xfrm>
            <a:off x="925513" y="2865438"/>
            <a:ext cx="371476" cy="100013"/>
          </a:xfrm>
          <a:custGeom>
            <a:avLst/>
            <a:gdLst/>
            <a:ahLst/>
            <a:cxnLst/>
            <a:rect l="0" t="0" r="0" b="0"/>
            <a:pathLst>
              <a:path w="371476" h="100013">
                <a:moveTo>
                  <a:pt x="0" y="100012"/>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 Placeholder 10">
            <a:extLst>
              <a:ext uri="{FF2B5EF4-FFF2-40B4-BE49-F238E27FC236}">
                <a16:creationId xmlns:a16="http://schemas.microsoft.com/office/drawing/2014/main" id="{9C46A520-5B85-99F3-7D1D-5826547B7D87}"/>
              </a:ext>
            </a:extLst>
          </p:cNvPr>
          <p:cNvSpPr txBox="1">
            <a:spLocks/>
          </p:cNvSpPr>
          <p:nvPr>
            <p:custDataLst>
              <p:tags r:id="rId13"/>
            </p:custDataLst>
          </p:nvPr>
        </p:nvSpPr>
        <p:spPr bwMode="auto">
          <a:xfrm>
            <a:off x="476250" y="5516564"/>
            <a:ext cx="3254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3DD163-0717-4666-93D3-37FA94254D96}" type="datetime'''''B''''''''''''''''''''''''''e''''''''e''f'''''''''''">
              <a:rPr lang="en-US" altLang="en-US" sz="1200" smtClean="0"/>
              <a:pPr marL="0" indent="0" algn="ctr">
                <a:spcBef>
                  <a:spcPct val="0"/>
                </a:spcBef>
                <a:spcAft>
                  <a:spcPct val="0"/>
                </a:spcAft>
                <a:buNone/>
              </a:pPr>
              <a:t>Beef</a:t>
            </a:fld>
            <a:endParaRPr lang="en-US" sz="1200"/>
          </a:p>
        </p:txBody>
      </p:sp>
      <p:sp>
        <p:nvSpPr>
          <p:cNvPr id="7" name="Text Placeholder 10">
            <a:extLst>
              <a:ext uri="{FF2B5EF4-FFF2-40B4-BE49-F238E27FC236}">
                <a16:creationId xmlns:a16="http://schemas.microsoft.com/office/drawing/2014/main" id="{98D19BE3-9C3A-092D-940D-E62CB99E78EE}"/>
              </a:ext>
            </a:extLst>
          </p:cNvPr>
          <p:cNvSpPr txBox="1">
            <a:spLocks/>
          </p:cNvSpPr>
          <p:nvPr>
            <p:custDataLst>
              <p:tags r:id="rId14"/>
            </p:custDataLst>
          </p:nvPr>
        </p:nvSpPr>
        <p:spPr bwMode="auto">
          <a:xfrm>
            <a:off x="915989" y="5516563"/>
            <a:ext cx="3921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2F291B4-020F-4387-87E4-4F8A95D07BB5}" type="datetime'L''''''''a''''''''''''''''m''''b'''''''''''''">
              <a:rPr lang="en-US" altLang="en-US" sz="1200" smtClean="0"/>
              <a:pPr marL="0" indent="0" algn="ctr">
                <a:spcBef>
                  <a:spcPct val="0"/>
                </a:spcBef>
                <a:spcAft>
                  <a:spcPct val="0"/>
                </a:spcAft>
                <a:buNone/>
              </a:pPr>
              <a:t>Lamb</a:t>
            </a:fld>
            <a:endParaRPr lang="en-US" sz="1200"/>
          </a:p>
        </p:txBody>
      </p:sp>
      <p:sp>
        <p:nvSpPr>
          <p:cNvPr id="12" name="Text Placeholder 10">
            <a:extLst>
              <a:ext uri="{FF2B5EF4-FFF2-40B4-BE49-F238E27FC236}">
                <a16:creationId xmlns:a16="http://schemas.microsoft.com/office/drawing/2014/main" id="{7E94EE28-42D9-13D9-BB23-E8FA896044C8}"/>
              </a:ext>
            </a:extLst>
          </p:cNvPr>
          <p:cNvSpPr txBox="1">
            <a:spLocks/>
          </p:cNvSpPr>
          <p:nvPr>
            <p:custDataLst>
              <p:tags r:id="rId15"/>
            </p:custDataLst>
          </p:nvPr>
        </p:nvSpPr>
        <p:spPr bwMode="auto">
          <a:xfrm>
            <a:off x="1290638" y="5516563"/>
            <a:ext cx="5873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530D60E-4117-4BA7-91FE-6C56478EFF26}" type="datetime'Fi''''s''''h'' ''''''''(f''ar''''''''''''''m''''ed)'''">
              <a:rPr lang="en-US" altLang="en-US" sz="1200" smtClean="0"/>
              <a:pPr marL="0" indent="0" algn="ctr">
                <a:spcBef>
                  <a:spcPct val="0"/>
                </a:spcBef>
                <a:spcAft>
                  <a:spcPct val="0"/>
                </a:spcAft>
                <a:buNone/>
              </a:pPr>
              <a:t>Fish (farmed)</a:t>
            </a:fld>
            <a:endParaRPr lang="en-US" sz="1200"/>
          </a:p>
        </p:txBody>
      </p:sp>
      <p:sp>
        <p:nvSpPr>
          <p:cNvPr id="25" name="Text Placeholder 10">
            <a:extLst>
              <a:ext uri="{FF2B5EF4-FFF2-40B4-BE49-F238E27FC236}">
                <a16:creationId xmlns:a16="http://schemas.microsoft.com/office/drawing/2014/main" id="{DE58CA60-B053-9BCF-DFE5-5B8ACD9EC610}"/>
              </a:ext>
            </a:extLst>
          </p:cNvPr>
          <p:cNvSpPr txBox="1">
            <a:spLocks/>
          </p:cNvSpPr>
          <p:nvPr>
            <p:custDataLst>
              <p:tags r:id="rId16"/>
            </p:custDataLst>
          </p:nvPr>
        </p:nvSpPr>
        <p:spPr bwMode="auto">
          <a:xfrm>
            <a:off x="1895475" y="5516563"/>
            <a:ext cx="3254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E7D2BC-309E-48F1-A2DB-D9F471CFCBD7}" type="datetime'''''''P''''''''''''''''o''''''''''''''''''''''r''''''''k'''">
              <a:rPr lang="en-US" altLang="en-US" sz="1200" smtClean="0"/>
              <a:pPr marL="0" indent="0" algn="ctr">
                <a:spcBef>
                  <a:spcPct val="0"/>
                </a:spcBef>
                <a:spcAft>
                  <a:spcPct val="0"/>
                </a:spcAft>
                <a:buNone/>
              </a:pPr>
              <a:t>Pork</a:t>
            </a:fld>
            <a:endParaRPr lang="en-US" sz="1200"/>
          </a:p>
        </p:txBody>
      </p:sp>
      <p:sp>
        <p:nvSpPr>
          <p:cNvPr id="26" name="Text Placeholder 10">
            <a:extLst>
              <a:ext uri="{FF2B5EF4-FFF2-40B4-BE49-F238E27FC236}">
                <a16:creationId xmlns:a16="http://schemas.microsoft.com/office/drawing/2014/main" id="{5FBEFC4E-4051-9601-299F-C51F4B8B2ABA}"/>
              </a:ext>
            </a:extLst>
          </p:cNvPr>
          <p:cNvSpPr txBox="1">
            <a:spLocks/>
          </p:cNvSpPr>
          <p:nvPr>
            <p:custDataLst>
              <p:tags r:id="rId17"/>
            </p:custDataLst>
          </p:nvPr>
        </p:nvSpPr>
        <p:spPr bwMode="auto">
          <a:xfrm>
            <a:off x="2287588" y="5516563"/>
            <a:ext cx="4857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DE077F-BC95-4759-9232-8DBC13648CA8}" type="datetime'''''''''''P''ou''''''''lt''''''r''''''''''''''''y'">
              <a:rPr lang="en-US" altLang="en-US" sz="1200" smtClean="0"/>
              <a:pPr marL="0" indent="0" algn="ctr">
                <a:spcBef>
                  <a:spcPct val="0"/>
                </a:spcBef>
                <a:spcAft>
                  <a:spcPct val="0"/>
                </a:spcAft>
                <a:buNone/>
              </a:pPr>
              <a:t>Poultry</a:t>
            </a:fld>
            <a:endParaRPr lang="en-US" sz="1200"/>
          </a:p>
        </p:txBody>
      </p:sp>
      <p:sp>
        <p:nvSpPr>
          <p:cNvPr id="27" name="Text Placeholder 10">
            <a:extLst>
              <a:ext uri="{FF2B5EF4-FFF2-40B4-BE49-F238E27FC236}">
                <a16:creationId xmlns:a16="http://schemas.microsoft.com/office/drawing/2014/main" id="{38E172D4-CA7D-5409-D1B6-EF0F93E4D930}"/>
              </a:ext>
            </a:extLst>
          </p:cNvPr>
          <p:cNvSpPr txBox="1">
            <a:spLocks/>
          </p:cNvSpPr>
          <p:nvPr>
            <p:custDataLst>
              <p:tags r:id="rId18"/>
            </p:custDataLst>
          </p:nvPr>
        </p:nvSpPr>
        <p:spPr bwMode="auto">
          <a:xfrm>
            <a:off x="2844800" y="5516563"/>
            <a:ext cx="3159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3741258-3628-414F-8BDA-F6CAF5881891}" type="datetime'R''''''''i''''''''''''''''''''''''''''''c''''e'''">
              <a:rPr lang="en-US" altLang="en-US" sz="1200" smtClean="0"/>
              <a:pPr marL="0" indent="0" algn="ctr">
                <a:spcBef>
                  <a:spcPct val="0"/>
                </a:spcBef>
                <a:spcAft>
                  <a:spcPct val="0"/>
                </a:spcAft>
                <a:buNone/>
              </a:pPr>
              <a:t>Rice</a:t>
            </a:fld>
            <a:endParaRPr lang="en-US" sz="1200"/>
          </a:p>
        </p:txBody>
      </p:sp>
      <p:sp>
        <p:nvSpPr>
          <p:cNvPr id="28" name="Text Placeholder 10">
            <a:extLst>
              <a:ext uri="{FF2B5EF4-FFF2-40B4-BE49-F238E27FC236}">
                <a16:creationId xmlns:a16="http://schemas.microsoft.com/office/drawing/2014/main" id="{701A9EF8-87ED-4475-4267-FC63675D43F8}"/>
              </a:ext>
            </a:extLst>
          </p:cNvPr>
          <p:cNvSpPr txBox="1">
            <a:spLocks/>
          </p:cNvSpPr>
          <p:nvPr>
            <p:custDataLst>
              <p:tags r:id="rId19"/>
            </p:custDataLst>
          </p:nvPr>
        </p:nvSpPr>
        <p:spPr bwMode="auto">
          <a:xfrm>
            <a:off x="3325813" y="5516563"/>
            <a:ext cx="3000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40A3F39-9754-416D-9BEE-C4F69BC4C572}" type="datetime'''''T''of''''''''''''''''''''''u'''''''''''''''''''''">
              <a:rPr lang="en-US" altLang="en-US" sz="1200" smtClean="0"/>
              <a:pPr marL="0" indent="0" algn="ctr">
                <a:spcBef>
                  <a:spcPct val="0"/>
                </a:spcBef>
                <a:spcAft>
                  <a:spcPct val="0"/>
                </a:spcAft>
                <a:buNone/>
              </a:pPr>
              <a:t>Tofu</a:t>
            </a:fld>
            <a:endParaRPr lang="en-US" sz="1200"/>
          </a:p>
        </p:txBody>
      </p:sp>
      <p:sp>
        <p:nvSpPr>
          <p:cNvPr id="29" name="Text Placeholder 10">
            <a:extLst>
              <a:ext uri="{FF2B5EF4-FFF2-40B4-BE49-F238E27FC236}">
                <a16:creationId xmlns:a16="http://schemas.microsoft.com/office/drawing/2014/main" id="{2C0F5397-2C1E-776C-C6C3-4BF6AAB18978}"/>
              </a:ext>
            </a:extLst>
          </p:cNvPr>
          <p:cNvSpPr txBox="1">
            <a:spLocks/>
          </p:cNvSpPr>
          <p:nvPr>
            <p:custDataLst>
              <p:tags r:id="rId20"/>
            </p:custDataLst>
          </p:nvPr>
        </p:nvSpPr>
        <p:spPr bwMode="auto">
          <a:xfrm>
            <a:off x="3630613" y="5516563"/>
            <a:ext cx="636588"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9A257B5-9313-45C3-B8F2-FA5BEE5AEC91}" type="datetime'''''O''''th''e''''r ''''''''''L''''''e''''''''''''''g''umes'">
              <a:rPr lang="en-US" altLang="en-US" sz="1200" smtClean="0"/>
              <a:pPr marL="0" indent="0" algn="ctr">
                <a:spcBef>
                  <a:spcPct val="0"/>
                </a:spcBef>
                <a:spcAft>
                  <a:spcPct val="0"/>
                </a:spcAft>
                <a:buNone/>
              </a:pPr>
              <a:t>Other Legumes</a:t>
            </a:fld>
            <a:endParaRPr lang="en-US" sz="1200"/>
          </a:p>
        </p:txBody>
      </p:sp>
      <p:sp>
        <p:nvSpPr>
          <p:cNvPr id="30" name="Text Placeholder 10">
            <a:extLst>
              <a:ext uri="{FF2B5EF4-FFF2-40B4-BE49-F238E27FC236}">
                <a16:creationId xmlns:a16="http://schemas.microsoft.com/office/drawing/2014/main" id="{9653F9DB-E430-3094-4B07-BB044D5D8EAD}"/>
              </a:ext>
            </a:extLst>
          </p:cNvPr>
          <p:cNvSpPr txBox="1">
            <a:spLocks/>
          </p:cNvSpPr>
          <p:nvPr>
            <p:custDataLst>
              <p:tags r:id="rId21"/>
            </p:custDataLst>
          </p:nvPr>
        </p:nvSpPr>
        <p:spPr bwMode="auto">
          <a:xfrm>
            <a:off x="4241800" y="5516563"/>
            <a:ext cx="3587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E9EE68-8824-45AA-9A97-DD3335048569}" type="datetime'''''''''''''''P''e''a''''''''''''''''''''''''''''''''''s'''">
              <a:rPr lang="en-US" altLang="en-US" sz="1200" smtClean="0"/>
              <a:pPr marL="0" indent="0" algn="ctr">
                <a:spcBef>
                  <a:spcPct val="0"/>
                </a:spcBef>
                <a:spcAft>
                  <a:spcPct val="0"/>
                </a:spcAft>
                <a:buNone/>
              </a:pPr>
              <a:t>Peas</a:t>
            </a:fld>
            <a:endParaRPr lang="en-US" sz="1200"/>
          </a:p>
        </p:txBody>
      </p:sp>
      <p:sp>
        <p:nvSpPr>
          <p:cNvPr id="31" name="Text Placeholder 10">
            <a:extLst>
              <a:ext uri="{FF2B5EF4-FFF2-40B4-BE49-F238E27FC236}">
                <a16:creationId xmlns:a16="http://schemas.microsoft.com/office/drawing/2014/main" id="{A301AF5B-E899-0A17-EC3A-4ACECFF86155}"/>
              </a:ext>
            </a:extLst>
          </p:cNvPr>
          <p:cNvSpPr txBox="1">
            <a:spLocks/>
          </p:cNvSpPr>
          <p:nvPr>
            <p:custDataLst>
              <p:tags r:id="rId22"/>
            </p:custDataLst>
          </p:nvPr>
        </p:nvSpPr>
        <p:spPr bwMode="auto">
          <a:xfrm>
            <a:off x="4732338" y="5516563"/>
            <a:ext cx="3254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6C6DF78-D27B-4947-B793-FB746533396C}" type="datetime'N''''''''''''''''''u''t''''s'''''''">
              <a:rPr lang="en-US" altLang="en-US" sz="1200" smtClean="0"/>
              <a:pPr marL="0" indent="0" algn="ctr">
                <a:spcBef>
                  <a:spcPct val="0"/>
                </a:spcBef>
                <a:spcAft>
                  <a:spcPct val="0"/>
                </a:spcAft>
                <a:buNone/>
              </a:pPr>
              <a:t>Nuts</a:t>
            </a:fld>
            <a:endParaRPr lang="en-US" sz="1200"/>
          </a:p>
        </p:txBody>
      </p:sp>
      <p:sp>
        <p:nvSpPr>
          <p:cNvPr id="42" name="Text Placeholder 10">
            <a:extLst>
              <a:ext uri="{FF2B5EF4-FFF2-40B4-BE49-F238E27FC236}">
                <a16:creationId xmlns:a16="http://schemas.microsoft.com/office/drawing/2014/main" id="{62365478-06F4-5BDB-07E7-28F0F6EF9E44}"/>
              </a:ext>
            </a:extLst>
          </p:cNvPr>
          <p:cNvSpPr txBox="1">
            <a:spLocks/>
          </p:cNvSpPr>
          <p:nvPr>
            <p:custDataLst>
              <p:tags r:id="rId23"/>
            </p:custDataLst>
          </p:nvPr>
        </p:nvSpPr>
        <p:spPr bwMode="gray">
          <a:xfrm>
            <a:off x="427038" y="2365375"/>
            <a:ext cx="423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8E626D-84B4-4FBA-BC6C-429F0C34B4CB}" type="datetime'''''''9''''''9''''''''.''''''''''''''''''''''4''''''8'">
              <a:rPr lang="en-US" altLang="en-US" sz="1200" smtClean="0"/>
              <a:pPr marL="0" indent="0" algn="ctr">
                <a:spcBef>
                  <a:spcPct val="0"/>
                </a:spcBef>
                <a:spcAft>
                  <a:spcPct val="0"/>
                </a:spcAft>
                <a:buNone/>
              </a:pPr>
              <a:t>99.48</a:t>
            </a:fld>
            <a:endParaRPr lang="en-US" sz="1200"/>
          </a:p>
        </p:txBody>
      </p:sp>
      <p:sp>
        <p:nvSpPr>
          <p:cNvPr id="51" name="Text Placeholder 10">
            <a:extLst>
              <a:ext uri="{FF2B5EF4-FFF2-40B4-BE49-F238E27FC236}">
                <a16:creationId xmlns:a16="http://schemas.microsoft.com/office/drawing/2014/main" id="{4C725803-CCC3-D812-4EDA-33263AEB5C00}"/>
              </a:ext>
            </a:extLst>
          </p:cNvPr>
          <p:cNvSpPr txBox="1">
            <a:spLocks/>
          </p:cNvSpPr>
          <p:nvPr>
            <p:custDataLst>
              <p:tags r:id="rId24"/>
            </p:custDataLst>
          </p:nvPr>
        </p:nvSpPr>
        <p:spPr bwMode="gray">
          <a:xfrm>
            <a:off x="900113" y="2573338"/>
            <a:ext cx="423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5159883-0869-4C83-B8FD-A9C172F77B3A}" type="datetime'3''''''''''''''''''''''''''''9''''''''''''''''''''.72'''''''">
              <a:rPr lang="en-US" altLang="en-US" sz="1200" smtClean="0"/>
              <a:pPr marL="0" indent="0" algn="ctr">
                <a:spcBef>
                  <a:spcPct val="0"/>
                </a:spcBef>
                <a:spcAft>
                  <a:spcPct val="0"/>
                </a:spcAft>
                <a:buNone/>
              </a:pPr>
              <a:t>39.72</a:t>
            </a:fld>
            <a:endParaRPr lang="en-US" sz="1200"/>
          </a:p>
        </p:txBody>
      </p:sp>
      <p:sp>
        <p:nvSpPr>
          <p:cNvPr id="300" name="btfpColumnHeaderBoxText223027">
            <a:extLst>
              <a:ext uri="{FF2B5EF4-FFF2-40B4-BE49-F238E27FC236}">
                <a16:creationId xmlns:a16="http://schemas.microsoft.com/office/drawing/2014/main" id="{0CED438C-39F4-27A8-513F-6D401925267B}"/>
              </a:ext>
            </a:extLst>
          </p:cNvPr>
          <p:cNvSpPr txBox="1"/>
          <p:nvPr/>
        </p:nvSpPr>
        <p:spPr bwMode="gray">
          <a:xfrm>
            <a:off x="329405" y="1553599"/>
            <a:ext cx="5284788" cy="288219"/>
          </a:xfrm>
          <a:prstGeom prst="rect">
            <a:avLst/>
          </a:prstGeom>
          <a:noFill/>
        </p:spPr>
        <p:txBody>
          <a:bodyPr vert="horz" wrap="square" lIns="36036" tIns="36036" rIns="36036" bIns="36036" rtlCol="0" anchor="b">
            <a:spAutoFit/>
          </a:bodyPr>
          <a:lstStyle/>
          <a:p>
            <a:r>
              <a:rPr lang="en-US" sz="1400" b="1"/>
              <a:t>Average GHG emissions by food product, </a:t>
            </a:r>
            <a:r>
              <a:rPr lang="en-US" sz="1400" b="1" err="1"/>
              <a:t>CO₂e</a:t>
            </a:r>
            <a:r>
              <a:rPr lang="en-US" sz="1400" b="1"/>
              <a:t> per kg</a:t>
            </a:r>
          </a:p>
        </p:txBody>
      </p:sp>
      <p:graphicFrame>
        <p:nvGraphicFramePr>
          <p:cNvPr id="104" name="Chart 103"/>
          <p:cNvGraphicFramePr/>
          <p:nvPr>
            <p:custDataLst>
              <p:tags r:id="rId25"/>
            </p:custDataLst>
            <p:extLst>
              <p:ext uri="{D42A27DB-BD31-4B8C-83A1-F6EECF244321}">
                <p14:modId xmlns:p14="http://schemas.microsoft.com/office/powerpoint/2010/main" val="2673326076"/>
              </p:ext>
            </p:extLst>
          </p:nvPr>
        </p:nvGraphicFramePr>
        <p:xfrm>
          <a:off x="5305425" y="2312988"/>
          <a:ext cx="2182813" cy="3425825"/>
        </p:xfrm>
        <a:graphic>
          <a:graphicData uri="http://schemas.openxmlformats.org/drawingml/2006/chart">
            <c:chart xmlns:c="http://schemas.openxmlformats.org/drawingml/2006/chart" xmlns:r="http://schemas.openxmlformats.org/officeDocument/2006/relationships" r:id="rId48"/>
          </a:graphicData>
        </a:graphic>
      </p:graphicFrame>
      <p:sp>
        <p:nvSpPr>
          <p:cNvPr id="354" name="Text Placeholder 10">
            <a:extLst>
              <a:ext uri="{FF2B5EF4-FFF2-40B4-BE49-F238E27FC236}">
                <a16:creationId xmlns:a16="http://schemas.microsoft.com/office/drawing/2014/main" id="{B00A4744-C4A3-E72A-B697-5DC4035E7084}"/>
              </a:ext>
            </a:extLst>
          </p:cNvPr>
          <p:cNvSpPr txBox="1">
            <a:spLocks/>
          </p:cNvSpPr>
          <p:nvPr>
            <p:custDataLst>
              <p:tags r:id="rId26"/>
            </p:custDataLst>
          </p:nvPr>
        </p:nvSpPr>
        <p:spPr bwMode="auto">
          <a:xfrm>
            <a:off x="5438775" y="5522913"/>
            <a:ext cx="9080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15EEACB-F93D-47B8-B984-FBC556999547}" type="datetime'''C''ur''''''r''''''en''''t ''''''''''D''''i''e''t''''s'''''">
              <a:rPr lang="en-US" altLang="en-US" sz="1200" smtClean="0"/>
              <a:pPr marL="0" indent="0" algn="ctr">
                <a:spcBef>
                  <a:spcPct val="0"/>
                </a:spcBef>
                <a:spcAft>
                  <a:spcPct val="0"/>
                </a:spcAft>
                <a:buNone/>
              </a:pPr>
              <a:t>Current Diets</a:t>
            </a:fld>
            <a:endParaRPr lang="en-US" sz="1200"/>
          </a:p>
        </p:txBody>
      </p:sp>
      <p:sp>
        <p:nvSpPr>
          <p:cNvPr id="373" name="Text Placeholder 10">
            <a:extLst>
              <a:ext uri="{FF2B5EF4-FFF2-40B4-BE49-F238E27FC236}">
                <a16:creationId xmlns:a16="http://schemas.microsoft.com/office/drawing/2014/main" id="{6E0106B2-479C-26F9-938B-5240DB5BB827}"/>
              </a:ext>
            </a:extLst>
          </p:cNvPr>
          <p:cNvSpPr txBox="1">
            <a:spLocks/>
          </p:cNvSpPr>
          <p:nvPr>
            <p:custDataLst>
              <p:tags r:id="rId27"/>
            </p:custDataLst>
          </p:nvPr>
        </p:nvSpPr>
        <p:spPr bwMode="auto">
          <a:xfrm>
            <a:off x="6586538" y="5522913"/>
            <a:ext cx="630238"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2C6940D-79A9-44B9-9393-04F57A04071C}" type="datetime'''''''P''''''a''rtial'''' ''''D''''''''i''e''''t ''S''h''ift'">
              <a:rPr lang="en-US" altLang="en-US" sz="1200" smtClean="0"/>
              <a:pPr marL="0" indent="0" algn="ctr">
                <a:spcBef>
                  <a:spcPct val="0"/>
                </a:spcBef>
                <a:spcAft>
                  <a:spcPct val="0"/>
                </a:spcAft>
                <a:buNone/>
              </a:pPr>
              <a:t>Partial Diet Shift</a:t>
            </a:fld>
            <a:endParaRPr lang="en-US" sz="1200"/>
          </a:p>
        </p:txBody>
      </p:sp>
      <p:sp>
        <p:nvSpPr>
          <p:cNvPr id="442" name="Rectangle 441">
            <a:extLst>
              <a:ext uri="{FF2B5EF4-FFF2-40B4-BE49-F238E27FC236}">
                <a16:creationId xmlns:a16="http://schemas.microsoft.com/office/drawing/2014/main" id="{76E7B0E5-C125-910F-90D6-435728D3F988}"/>
              </a:ext>
            </a:extLst>
          </p:cNvPr>
          <p:cNvSpPr/>
          <p:nvPr>
            <p:custDataLst>
              <p:tags r:id="rId28"/>
            </p:custDataLst>
          </p:nvPr>
        </p:nvSpPr>
        <p:spPr bwMode="auto">
          <a:xfrm>
            <a:off x="7445375" y="2070100"/>
            <a:ext cx="142875" cy="106363"/>
          </a:xfrm>
          <a:prstGeom prst="rect">
            <a:avLst/>
          </a:prstGeom>
          <a:solidFill>
            <a:srgbClr val="9DB1C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77" name="Rectangle 476">
            <a:extLst>
              <a:ext uri="{FF2B5EF4-FFF2-40B4-BE49-F238E27FC236}">
                <a16:creationId xmlns:a16="http://schemas.microsoft.com/office/drawing/2014/main" id="{06586806-0D6E-9232-B558-F14E735C7950}"/>
              </a:ext>
            </a:extLst>
          </p:cNvPr>
          <p:cNvSpPr/>
          <p:nvPr>
            <p:custDataLst>
              <p:tags r:id="rId29"/>
            </p:custDataLst>
          </p:nvPr>
        </p:nvSpPr>
        <p:spPr bwMode="auto">
          <a:xfrm>
            <a:off x="7445375" y="2365375"/>
            <a:ext cx="142875" cy="106363"/>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62" name="Rectangle 461">
            <a:extLst>
              <a:ext uri="{FF2B5EF4-FFF2-40B4-BE49-F238E27FC236}">
                <a16:creationId xmlns:a16="http://schemas.microsoft.com/office/drawing/2014/main" id="{6821FBD4-6275-E52C-67B3-5FBA25A13AC5}"/>
              </a:ext>
            </a:extLst>
          </p:cNvPr>
          <p:cNvSpPr/>
          <p:nvPr>
            <p:custDataLst>
              <p:tags r:id="rId30"/>
            </p:custDataLst>
          </p:nvPr>
        </p:nvSpPr>
        <p:spPr bwMode="auto">
          <a:xfrm>
            <a:off x="7445375" y="2538413"/>
            <a:ext cx="142875" cy="106363"/>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63" name="Rectangle 462">
            <a:extLst>
              <a:ext uri="{FF2B5EF4-FFF2-40B4-BE49-F238E27FC236}">
                <a16:creationId xmlns:a16="http://schemas.microsoft.com/office/drawing/2014/main" id="{2E4CD646-103A-112D-650D-BEF053726616}"/>
              </a:ext>
            </a:extLst>
          </p:cNvPr>
          <p:cNvSpPr/>
          <p:nvPr>
            <p:custDataLst>
              <p:tags r:id="rId31"/>
            </p:custDataLst>
          </p:nvPr>
        </p:nvSpPr>
        <p:spPr bwMode="auto">
          <a:xfrm>
            <a:off x="7445375" y="2711450"/>
            <a:ext cx="142875" cy="106363"/>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32" name="Text Placeholder 10">
            <a:extLst>
              <a:ext uri="{FF2B5EF4-FFF2-40B4-BE49-F238E27FC236}">
                <a16:creationId xmlns:a16="http://schemas.microsoft.com/office/drawing/2014/main" id="{102907FA-143B-D1C8-5736-FCA5C773EFA4}"/>
              </a:ext>
            </a:extLst>
          </p:cNvPr>
          <p:cNvSpPr txBox="1">
            <a:spLocks/>
          </p:cNvSpPr>
          <p:nvPr>
            <p:custDataLst>
              <p:tags r:id="rId32"/>
            </p:custDataLst>
          </p:nvPr>
        </p:nvSpPr>
        <p:spPr bwMode="auto">
          <a:xfrm>
            <a:off x="7639051" y="2065338"/>
            <a:ext cx="1558925"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66FE7C8-E22C-4FBB-B958-931ED731DB31}" type="datetime'''Land made available for additional&#10;forage, feed, or crop''s'">
              <a:rPr lang="en-US" altLang="en-US" sz="800" smtClean="0"/>
              <a:pPr marL="0" indent="0">
                <a:spcBef>
                  <a:spcPct val="0"/>
                </a:spcBef>
                <a:spcAft>
                  <a:spcPct val="0"/>
                </a:spcAft>
                <a:buNone/>
              </a:pPr>
              <a:t>Land made available for additional
forage, feed, or crops</a:t>
            </a:fld>
            <a:endParaRPr lang="en-US" sz="800"/>
          </a:p>
        </p:txBody>
      </p:sp>
      <p:sp>
        <p:nvSpPr>
          <p:cNvPr id="474" name="Text Placeholder 10">
            <a:extLst>
              <a:ext uri="{FF2B5EF4-FFF2-40B4-BE49-F238E27FC236}">
                <a16:creationId xmlns:a16="http://schemas.microsoft.com/office/drawing/2014/main" id="{AFBF9D94-A6B8-2C71-5C65-4AB5A3B00776}"/>
              </a:ext>
            </a:extLst>
          </p:cNvPr>
          <p:cNvSpPr txBox="1">
            <a:spLocks/>
          </p:cNvSpPr>
          <p:nvPr>
            <p:custDataLst>
              <p:tags r:id="rId33"/>
            </p:custDataLst>
          </p:nvPr>
        </p:nvSpPr>
        <p:spPr bwMode="auto">
          <a:xfrm>
            <a:off x="7639050" y="2360613"/>
            <a:ext cx="155098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EAC9786-903D-4D1E-A0CD-B7C5DF53BFB6}" type="datetime'F''ood crops fo''r alterna''''tive p''''''ro''''t''ein''s'''''">
              <a:rPr lang="en-US" altLang="en-US" sz="800" smtClean="0"/>
              <a:pPr marL="0" indent="0">
                <a:spcBef>
                  <a:spcPct val="0"/>
                </a:spcBef>
                <a:spcAft>
                  <a:spcPct val="0"/>
                </a:spcAft>
                <a:buNone/>
              </a:pPr>
              <a:t>Food crops for alternative proteins</a:t>
            </a:fld>
            <a:endParaRPr lang="en-US" sz="800"/>
          </a:p>
        </p:txBody>
      </p:sp>
      <p:sp>
        <p:nvSpPr>
          <p:cNvPr id="457" name="Text Placeholder 10">
            <a:extLst>
              <a:ext uri="{FF2B5EF4-FFF2-40B4-BE49-F238E27FC236}">
                <a16:creationId xmlns:a16="http://schemas.microsoft.com/office/drawing/2014/main" id="{56C83FAD-5F7D-1DA9-D612-1C126CE9C6B8}"/>
              </a:ext>
            </a:extLst>
          </p:cNvPr>
          <p:cNvSpPr txBox="1">
            <a:spLocks/>
          </p:cNvSpPr>
          <p:nvPr>
            <p:custDataLst>
              <p:tags r:id="rId34"/>
            </p:custDataLst>
          </p:nvPr>
        </p:nvSpPr>
        <p:spPr bwMode="auto">
          <a:xfrm>
            <a:off x="7639050" y="2533650"/>
            <a:ext cx="10747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EBCA769-963E-410F-883B-578060D4AF08}" type="datetime'Li''''ve''st''oc''''k ''f''''''''''''eed'''' cro''''pland'''">
              <a:rPr lang="en-US" altLang="en-US" sz="800" smtClean="0"/>
              <a:pPr marL="0" indent="0">
                <a:spcBef>
                  <a:spcPct val="0"/>
                </a:spcBef>
                <a:spcAft>
                  <a:spcPct val="0"/>
                </a:spcAft>
                <a:buNone/>
              </a:pPr>
              <a:t>Livestock feed cropland</a:t>
            </a:fld>
            <a:endParaRPr lang="en-US" sz="800"/>
          </a:p>
        </p:txBody>
      </p:sp>
      <p:sp>
        <p:nvSpPr>
          <p:cNvPr id="458" name="Text Placeholder 10">
            <a:extLst>
              <a:ext uri="{FF2B5EF4-FFF2-40B4-BE49-F238E27FC236}">
                <a16:creationId xmlns:a16="http://schemas.microsoft.com/office/drawing/2014/main" id="{25C610B2-B6C8-A11C-A192-D3D075A304C6}"/>
              </a:ext>
            </a:extLst>
          </p:cNvPr>
          <p:cNvSpPr txBox="1">
            <a:spLocks/>
          </p:cNvSpPr>
          <p:nvPr>
            <p:custDataLst>
              <p:tags r:id="rId35"/>
            </p:custDataLst>
          </p:nvPr>
        </p:nvSpPr>
        <p:spPr bwMode="auto">
          <a:xfrm>
            <a:off x="7639050" y="2706688"/>
            <a:ext cx="11652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3116BDD-D5B8-4B10-861D-1253317C7710}" type="datetime'Liv''e''''''''''s''''''to''''''ck'' for''age ''cr''op''''land'">
              <a:rPr lang="en-US" altLang="en-US" sz="800" smtClean="0"/>
              <a:pPr marL="0" indent="0">
                <a:spcBef>
                  <a:spcPct val="0"/>
                </a:spcBef>
                <a:spcAft>
                  <a:spcPct val="0"/>
                </a:spcAft>
                <a:buNone/>
              </a:pPr>
              <a:t>Livestock forage cropland</a:t>
            </a:fld>
            <a:endParaRPr lang="en-US" sz="800"/>
          </a:p>
        </p:txBody>
      </p:sp>
      <p:sp>
        <p:nvSpPr>
          <p:cNvPr id="456" name="btfpColumnHeaderBoxText223027">
            <a:extLst>
              <a:ext uri="{FF2B5EF4-FFF2-40B4-BE49-F238E27FC236}">
                <a16:creationId xmlns:a16="http://schemas.microsoft.com/office/drawing/2014/main" id="{97BD8C6E-0E40-6BE7-7B1B-CC92CB4C1A76}"/>
              </a:ext>
            </a:extLst>
          </p:cNvPr>
          <p:cNvSpPr txBox="1"/>
          <p:nvPr/>
        </p:nvSpPr>
        <p:spPr bwMode="gray">
          <a:xfrm>
            <a:off x="5256213" y="1557044"/>
            <a:ext cx="4579852" cy="288219"/>
          </a:xfrm>
          <a:prstGeom prst="rect">
            <a:avLst/>
          </a:prstGeom>
          <a:noFill/>
        </p:spPr>
        <p:txBody>
          <a:bodyPr vert="horz" wrap="square" lIns="36036" tIns="36036" rIns="36036" bIns="36036" rtlCol="0" anchor="b">
            <a:spAutoFit/>
          </a:bodyPr>
          <a:lstStyle/>
          <a:p>
            <a:r>
              <a:rPr lang="en-US" sz="1400" b="1"/>
              <a:t>U.S. land for protein production, million acres</a:t>
            </a:r>
          </a:p>
        </p:txBody>
      </p:sp>
      <p:sp>
        <p:nvSpPr>
          <p:cNvPr id="50" name="Rectangle 49">
            <a:extLst>
              <a:ext uri="{FF2B5EF4-FFF2-40B4-BE49-F238E27FC236}">
                <a16:creationId xmlns:a16="http://schemas.microsoft.com/office/drawing/2014/main" id="{32F06C48-924A-3643-0D12-B498DBAEBE98}"/>
              </a:ext>
            </a:extLst>
          </p:cNvPr>
          <p:cNvSpPr/>
          <p:nvPr/>
        </p:nvSpPr>
        <p:spPr bwMode="gray">
          <a:xfrm>
            <a:off x="6634162" y="3610306"/>
            <a:ext cx="547688" cy="1850418"/>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8" name="Rectangular Callout 57">
            <a:extLst>
              <a:ext uri="{FF2B5EF4-FFF2-40B4-BE49-F238E27FC236}">
                <a16:creationId xmlns:a16="http://schemas.microsoft.com/office/drawing/2014/main" id="{E971F545-AC7D-64D4-6698-F56F7B9E9877}"/>
              </a:ext>
            </a:extLst>
          </p:cNvPr>
          <p:cNvSpPr/>
          <p:nvPr/>
        </p:nvSpPr>
        <p:spPr bwMode="gray">
          <a:xfrm>
            <a:off x="7634566" y="3164897"/>
            <a:ext cx="1485900" cy="1702356"/>
          </a:xfrm>
          <a:prstGeom prst="wedgeRectCallout">
            <a:avLst>
              <a:gd name="adj1" fmla="val -68776"/>
              <a:gd name="adj2" fmla="val -9544"/>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a:t>According to a report by the Good Food Institute, Americans could </a:t>
            </a:r>
            <a:r>
              <a:rPr lang="en-US" sz="1000" b="1"/>
              <a:t>replace 50% of animal protein </a:t>
            </a:r>
            <a:r>
              <a:rPr lang="en-US" sz="1000"/>
              <a:t>consumption with alternative protein sources and produce equal amount of grams of protein while reducing land use by around ~35%.</a:t>
            </a:r>
            <a:endParaRPr lang="en-US" sz="1000">
              <a:solidFill>
                <a:schemeClr val="bg1"/>
              </a:solidFill>
            </a:endParaRPr>
          </a:p>
        </p:txBody>
      </p:sp>
      <p:cxnSp>
        <p:nvCxnSpPr>
          <p:cNvPr id="59" name="btfpColumnHeaderBoxLine223027">
            <a:extLst>
              <a:ext uri="{FF2B5EF4-FFF2-40B4-BE49-F238E27FC236}">
                <a16:creationId xmlns:a16="http://schemas.microsoft.com/office/drawing/2014/main" id="{5A985DE1-2355-E3F0-E763-09453E856928}"/>
              </a:ext>
            </a:extLst>
          </p:cNvPr>
          <p:cNvCxnSpPr>
            <a:cxnSpLocks/>
          </p:cNvCxnSpPr>
          <p:nvPr/>
        </p:nvCxnSpPr>
        <p:spPr bwMode="gray">
          <a:xfrm flipV="1">
            <a:off x="329405" y="1841818"/>
            <a:ext cx="4728371" cy="2"/>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4" name="btfpColumnHeaderBoxLine223027">
            <a:extLst>
              <a:ext uri="{FF2B5EF4-FFF2-40B4-BE49-F238E27FC236}">
                <a16:creationId xmlns:a16="http://schemas.microsoft.com/office/drawing/2014/main" id="{5A985DE1-2355-E3F0-E763-09453E856928}"/>
              </a:ext>
            </a:extLst>
          </p:cNvPr>
          <p:cNvCxnSpPr>
            <a:cxnSpLocks/>
          </p:cNvCxnSpPr>
          <p:nvPr/>
        </p:nvCxnSpPr>
        <p:spPr bwMode="gray">
          <a:xfrm>
            <a:off x="5256213" y="1841820"/>
            <a:ext cx="4023711" cy="17872"/>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249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074A-0012-40CC-8099-64D69B192089}"/>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0B01253-4656-A4E7-9CB3-0419D0297A28}"/>
              </a:ext>
            </a:extLst>
          </p:cNvPr>
          <p:cNvGraphicFramePr>
            <a:graphicFrameLocks/>
          </p:cNvGraphicFramePr>
          <p:nvPr>
            <p:custDataLst>
              <p:tags r:id="rId2"/>
            </p:custDataLst>
            <p:extLst>
              <p:ext uri="{D42A27DB-BD31-4B8C-83A1-F6EECF244321}">
                <p14:modId xmlns:p14="http://schemas.microsoft.com/office/powerpoint/2010/main" val="175520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592" imgH="591" progId="TCLayout.ActiveDocument.1">
                  <p:embed/>
                </p:oleObj>
              </mc:Choice>
              <mc:Fallback>
                <p:oleObj name="think-cell Slide" r:id="rId20" imgW="592" imgH="591" progId="TCLayout.ActiveDocument.1">
                  <p:embed/>
                  <p:pic>
                    <p:nvPicPr>
                      <p:cNvPr id="5" name="think-cell data - do not delete" hidden="1">
                        <a:extLst>
                          <a:ext uri="{FF2B5EF4-FFF2-40B4-BE49-F238E27FC236}">
                            <a16:creationId xmlns:a16="http://schemas.microsoft.com/office/drawing/2014/main" id="{00B01253-4656-A4E7-9CB3-0419D0297A28}"/>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0DDACD-4C43-A1E0-C3C8-441ED1EA85A8}"/>
              </a:ext>
            </a:extLst>
          </p:cNvPr>
          <p:cNvSpPr>
            <a:spLocks noGrp="1"/>
          </p:cNvSpPr>
          <p:nvPr>
            <p:ph type="title"/>
          </p:nvPr>
        </p:nvSpPr>
        <p:spPr>
          <a:xfrm>
            <a:off x="360082" y="528149"/>
            <a:ext cx="11501718" cy="785670"/>
          </a:xfrm>
        </p:spPr>
        <p:txBody>
          <a:bodyPr vert="horz">
            <a:noAutofit/>
          </a:bodyPr>
          <a:lstStyle/>
          <a:p>
            <a:r>
              <a:rPr lang="en-US"/>
              <a:t>Air Protein creates high-density protein from CO</a:t>
            </a:r>
            <a:r>
              <a:rPr lang="en-US" baseline="-25000"/>
              <a:t>2</a:t>
            </a:r>
            <a:r>
              <a:rPr lang="en-US"/>
              <a:t> fed cultures, curbing environmental resource use </a:t>
            </a:r>
          </a:p>
        </p:txBody>
      </p:sp>
      <p:sp>
        <p:nvSpPr>
          <p:cNvPr id="2" name="btfpNotesBox292759">
            <a:extLst>
              <a:ext uri="{FF2B5EF4-FFF2-40B4-BE49-F238E27FC236}">
                <a16:creationId xmlns:a16="http://schemas.microsoft.com/office/drawing/2014/main" id="{4424FAB2-303F-6ECB-9EAE-0D98D8FB0228}"/>
              </a:ext>
            </a:extLst>
          </p:cNvPr>
          <p:cNvSpPr txBox="1"/>
          <p:nvPr>
            <p:custDataLst>
              <p:tags r:id="rId3"/>
            </p:custDataLst>
          </p:nvPr>
        </p:nvSpPr>
        <p:spPr bwMode="gray">
          <a:xfrm>
            <a:off x="329184" y="6542199"/>
            <a:ext cx="9167553" cy="246221"/>
          </a:xfrm>
          <a:prstGeom prst="rect">
            <a:avLst/>
          </a:prstGeom>
          <a:noFill/>
        </p:spPr>
        <p:txBody>
          <a:bodyPr vert="horz" wrap="square" lIns="0" tIns="0" rIns="0" bIns="0" rtlCol="0" anchor="b">
            <a:spAutoFit/>
          </a:bodyPr>
          <a:lstStyle/>
          <a:p>
            <a:r>
              <a:rPr lang="en-US" sz="800">
                <a:solidFill>
                  <a:srgbClr val="000000"/>
                </a:solidFill>
              </a:rPr>
              <a:t>Sources:</a:t>
            </a:r>
            <a:r>
              <a:rPr lang="en-US" sz="800">
                <a:solidFill>
                  <a:srgbClr val="000000"/>
                </a:solidFill>
                <a:ea typeface="+mn-lt"/>
                <a:cs typeface="+mn-lt"/>
              </a:rPr>
              <a:t> Air Proteins Proprietary Data, 2025</a:t>
            </a:r>
          </a:p>
          <a:p>
            <a:r>
              <a:rPr lang="en-US" sz="800">
                <a:solidFill>
                  <a:srgbClr val="000000"/>
                </a:solidFill>
              </a:rPr>
              <a:t>Credit: </a:t>
            </a:r>
            <a:r>
              <a:rPr lang="en-US" sz="800">
                <a:solidFill>
                  <a:srgbClr val="000000"/>
                </a:solidFill>
                <a:cs typeface="Arial"/>
              </a:rPr>
              <a:t>Ariela Farchi, Isabel Hoyos, </a:t>
            </a:r>
            <a:r>
              <a:rPr lang="en-US" sz="800" err="1">
                <a:latin typeface="Arial"/>
                <a:cs typeface="Arial"/>
              </a:rPr>
              <a:t>Hyae</a:t>
            </a:r>
            <a:r>
              <a:rPr lang="en-US" sz="800">
                <a:latin typeface="Arial"/>
                <a:cs typeface="Arial"/>
              </a:rPr>
              <a:t> Ryung Kim, </a:t>
            </a:r>
            <a:r>
              <a:rPr lang="en-US" sz="800"/>
              <a:t>and </a:t>
            </a:r>
            <a:r>
              <a:rPr lang="en-US" sz="800">
                <a:hlinkClick r:id="rId22"/>
              </a:rPr>
              <a:t>Gernot Wagner</a:t>
            </a:r>
            <a:r>
              <a:rPr lang="en-US" sz="800"/>
              <a:t>. </a:t>
            </a:r>
            <a:r>
              <a:rPr lang="en-US" sz="800">
                <a:hlinkClick r:id="rId23"/>
              </a:rPr>
              <a:t>Share with attribution</a:t>
            </a:r>
            <a:r>
              <a:rPr lang="en-US" sz="800"/>
              <a:t>: Sayn-Wittgenstein </a:t>
            </a:r>
            <a:r>
              <a:rPr lang="en-US" sz="800" i="1"/>
              <a:t>et al., </a:t>
            </a:r>
            <a:r>
              <a:rPr lang="en-US" sz="800"/>
              <a:t>"</a:t>
            </a:r>
            <a:r>
              <a:rPr lang="en-US" sz="800">
                <a:hlinkClick r:id="rId24"/>
              </a:rPr>
              <a:t>Reconsidering Proteins</a:t>
            </a:r>
            <a:r>
              <a:rPr lang="en-US" sz="800"/>
              <a:t>" (6 October 2025).</a:t>
            </a:r>
            <a:endParaRPr lang="en-US" sz="800">
              <a:solidFill>
                <a:srgbClr val="000000"/>
              </a:solidFill>
            </a:endParaRPr>
          </a:p>
        </p:txBody>
      </p:sp>
      <p:graphicFrame>
        <p:nvGraphicFramePr>
          <p:cNvPr id="21" name="Table 20">
            <a:extLst>
              <a:ext uri="{FF2B5EF4-FFF2-40B4-BE49-F238E27FC236}">
                <a16:creationId xmlns:a16="http://schemas.microsoft.com/office/drawing/2014/main" id="{7082CE62-0424-631F-AEF1-49B90696E4D2}"/>
              </a:ext>
            </a:extLst>
          </p:cNvPr>
          <p:cNvGraphicFramePr>
            <a:graphicFrameLocks noGrp="1"/>
          </p:cNvGraphicFramePr>
          <p:nvPr>
            <p:extLst>
              <p:ext uri="{D42A27DB-BD31-4B8C-83A1-F6EECF244321}">
                <p14:modId xmlns:p14="http://schemas.microsoft.com/office/powerpoint/2010/main" val="3880059513"/>
              </p:ext>
            </p:extLst>
          </p:nvPr>
        </p:nvGraphicFramePr>
        <p:xfrm>
          <a:off x="4971194" y="1533649"/>
          <a:ext cx="6860724" cy="4563182"/>
        </p:xfrm>
        <a:graphic>
          <a:graphicData uri="http://schemas.openxmlformats.org/drawingml/2006/table">
            <a:tbl>
              <a:tblPr firstRow="1" bandRow="1">
                <a:tableStyleId>{2D5ABB26-0587-4C30-8999-92F81FD0307C}</a:tableStyleId>
              </a:tblPr>
              <a:tblGrid>
                <a:gridCol w="1582303">
                  <a:extLst>
                    <a:ext uri="{9D8B030D-6E8A-4147-A177-3AD203B41FA5}">
                      <a16:colId xmlns:a16="http://schemas.microsoft.com/office/drawing/2014/main" val="1209005246"/>
                    </a:ext>
                  </a:extLst>
                </a:gridCol>
                <a:gridCol w="5278421">
                  <a:extLst>
                    <a:ext uri="{9D8B030D-6E8A-4147-A177-3AD203B41FA5}">
                      <a16:colId xmlns:a16="http://schemas.microsoft.com/office/drawing/2014/main" val="2625873288"/>
                    </a:ext>
                  </a:extLst>
                </a:gridCol>
              </a:tblGrid>
              <a:tr h="1444682">
                <a:tc>
                  <a:txBody>
                    <a:bodyPr/>
                    <a:lstStyle/>
                    <a:p>
                      <a:pPr marL="0" indent="0">
                        <a:spcBef>
                          <a:spcPts val="0"/>
                        </a:spcBef>
                        <a:buNone/>
                      </a:pPr>
                      <a:r>
                        <a:rPr lang="en-US" sz="1000" b="1"/>
                        <a:t>Innovative process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The patented technology utilizes water, renewable energy, and – most importantly – air</a:t>
                      </a:r>
                    </a:p>
                    <a:p>
                      <a:pPr marL="177800" lvl="0" indent="-177800" algn="l">
                        <a:lnSpc>
                          <a:spcPct val="100000"/>
                        </a:lnSpc>
                        <a:spcBef>
                          <a:spcPts val="0"/>
                        </a:spcBef>
                        <a:spcAft>
                          <a:spcPts val="0"/>
                        </a:spcAft>
                        <a:buFont typeface="Arial"/>
                        <a:buChar char="•"/>
                      </a:pPr>
                      <a:r>
                        <a:rPr lang="en-US" sz="1000" b="0" i="0" u="none" strike="noStrike" noProof="0">
                          <a:latin typeface="Arial"/>
                        </a:rPr>
                        <a:t>The elements are combined with a culture which produces protein through a process of Air Fermentation</a:t>
                      </a:r>
                    </a:p>
                    <a:p>
                      <a:pPr marL="177800" lvl="0" indent="-177800" algn="l">
                        <a:lnSpc>
                          <a:spcPct val="100000"/>
                        </a:lnSpc>
                        <a:spcBef>
                          <a:spcPts val="0"/>
                        </a:spcBef>
                        <a:spcAft>
                          <a:spcPts val="0"/>
                        </a:spcAft>
                        <a:buFont typeface="Arial"/>
                        <a:buChar char="•"/>
                      </a:pPr>
                      <a:r>
                        <a:rPr lang="en-US" sz="1000" b="0" i="0" u="none" strike="noStrike" noProof="0">
                          <a:latin typeface="Arial"/>
                        </a:rPr>
                        <a:t>The protein is harvested, purified, and dried to produce a protein-dense versatile flour</a:t>
                      </a:r>
                    </a:p>
                    <a:p>
                      <a:pPr marL="177800" lvl="0" indent="-177800" algn="l">
                        <a:lnSpc>
                          <a:spcPct val="100000"/>
                        </a:lnSpc>
                        <a:spcBef>
                          <a:spcPts val="0"/>
                        </a:spcBef>
                        <a:spcAft>
                          <a:spcPts val="0"/>
                        </a:spcAft>
                        <a:buFont typeface="Arial"/>
                        <a:buChar char="•"/>
                      </a:pPr>
                      <a:endParaRPr lang="en-US" sz="1000" b="0" i="0" u="none" strike="noStrike" noProof="0">
                        <a:latin typeface="Arial"/>
                      </a:endParaRPr>
                    </a:p>
                    <a:p>
                      <a:pPr marL="177800" lvl="0" indent="-177800" algn="l">
                        <a:lnSpc>
                          <a:spcPct val="100000"/>
                        </a:lnSpc>
                        <a:spcBef>
                          <a:spcPts val="0"/>
                        </a:spcBef>
                        <a:spcAft>
                          <a:spcPts val="0"/>
                        </a:spcAft>
                        <a:buFont typeface="Arial"/>
                        <a:buChar char="•"/>
                      </a:pPr>
                      <a:endParaRPr lang="en-US" sz="1000" b="0" i="0" u="none" strike="noStrike" noProof="0">
                        <a:latin typeface="Arial"/>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677169">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Use-cases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The flour can be used widely across categories such as:</a:t>
                      </a:r>
                    </a:p>
                    <a:p>
                      <a:pPr marL="355600" lvl="1" indent="-177800" algn="l">
                        <a:lnSpc>
                          <a:spcPct val="100000"/>
                        </a:lnSpc>
                        <a:spcBef>
                          <a:spcPts val="0"/>
                        </a:spcBef>
                        <a:spcAft>
                          <a:spcPts val="0"/>
                        </a:spcAft>
                        <a:buFont typeface="Arial"/>
                        <a:buChar char="•"/>
                      </a:pPr>
                      <a:r>
                        <a:rPr lang="en-US" sz="1000" b="0" i="0" u="none" strike="noStrike" noProof="0">
                          <a:latin typeface="Arial"/>
                        </a:rPr>
                        <a:t>Meat substitutes - The company produces Air Chicken and Air Seafood (scallops and fish)</a:t>
                      </a:r>
                    </a:p>
                    <a:p>
                      <a:pPr marL="355600" marR="0" lvl="1"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noProof="0">
                          <a:latin typeface="+mn-lt"/>
                        </a:rPr>
                        <a:t>Dairy products</a:t>
                      </a:r>
                    </a:p>
                    <a:p>
                      <a:pPr marL="355600" lvl="1" indent="-177800" algn="l">
                        <a:lnSpc>
                          <a:spcPct val="100000"/>
                        </a:lnSpc>
                        <a:spcBef>
                          <a:spcPts val="0"/>
                        </a:spcBef>
                        <a:spcAft>
                          <a:spcPts val="0"/>
                        </a:spcAft>
                        <a:buFont typeface="Arial"/>
                        <a:buChar char="•"/>
                      </a:pPr>
                      <a:r>
                        <a:rPr lang="en-US" sz="1000" b="0" i="0" u="none" strike="noStrike" noProof="0">
                          <a:latin typeface="+mn-lt"/>
                        </a:rPr>
                        <a:t>Baking</a:t>
                      </a:r>
                      <a:endParaRPr lang="en-US" sz="1000" b="0" i="0" u="none" strike="noStrike" noProof="0">
                        <a:latin typeface="Arial"/>
                      </a:endParaRPr>
                    </a:p>
                    <a:p>
                      <a:pPr marL="177800" lvl="0" indent="-177800" algn="l">
                        <a:lnSpc>
                          <a:spcPct val="100000"/>
                        </a:lnSpc>
                        <a:spcBef>
                          <a:spcPts val="0"/>
                        </a:spcBef>
                        <a:spcAft>
                          <a:spcPts val="0"/>
                        </a:spcAft>
                        <a:buFont typeface="Arial"/>
                        <a:buChar char="•"/>
                      </a:pPr>
                      <a:r>
                        <a:rPr lang="en-US" sz="1000" b="0" i="0" u="none" strike="noStrike" noProof="0">
                          <a:latin typeface="Arial"/>
                        </a:rPr>
                        <a:t>Alternative industries: animal &amp; pet food, beauty &amp; personal care, aquafeed, ag bio-stimulants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r h="643251">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Opportunities</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Carbon negative, as opposed to carbon and resource intensive traditional proteins </a:t>
                      </a:r>
                    </a:p>
                    <a:p>
                      <a:pPr marL="355600" lvl="1" indent="-177800" algn="l">
                        <a:lnSpc>
                          <a:spcPct val="100000"/>
                        </a:lnSpc>
                        <a:spcBef>
                          <a:spcPts val="0"/>
                        </a:spcBef>
                        <a:spcAft>
                          <a:spcPts val="0"/>
                        </a:spcAft>
                        <a:buFont typeface="Arial"/>
                        <a:buChar char="•"/>
                      </a:pPr>
                      <a:r>
                        <a:rPr lang="en-US" sz="1000" b="0" i="0" u="none" strike="noStrike" noProof="0">
                          <a:latin typeface="Arial"/>
                        </a:rPr>
                        <a:t>Removes CO₂ from the atmosphere, using air as the main feedstock</a:t>
                      </a:r>
                    </a:p>
                    <a:p>
                      <a:pPr marL="355600" lvl="1" indent="-177800" algn="l">
                        <a:lnSpc>
                          <a:spcPct val="100000"/>
                        </a:lnSpc>
                        <a:spcBef>
                          <a:spcPts val="0"/>
                        </a:spcBef>
                        <a:spcAft>
                          <a:spcPts val="0"/>
                        </a:spcAft>
                        <a:buFont typeface="Arial"/>
                        <a:buChar char="•"/>
                      </a:pPr>
                      <a:r>
                        <a:rPr lang="en-US" sz="1000" b="0" i="0" u="none" strike="noStrike" noProof="0">
                          <a:latin typeface="Arial"/>
                        </a:rPr>
                        <a:t>Process powered through renewable </a:t>
                      </a:r>
                    </a:p>
                    <a:p>
                      <a:pPr marL="177800" lvl="0" indent="-177800" algn="l">
                        <a:lnSpc>
                          <a:spcPct val="100000"/>
                        </a:lnSpc>
                        <a:spcBef>
                          <a:spcPts val="0"/>
                        </a:spcBef>
                        <a:spcAft>
                          <a:spcPts val="0"/>
                        </a:spcAft>
                        <a:buFont typeface="Arial"/>
                        <a:buChar char="•"/>
                      </a:pPr>
                      <a:r>
                        <a:rPr lang="en-US" sz="1000" b="0" i="0" u="none" strike="noStrike" noProof="0">
                          <a:latin typeface="Arial"/>
                        </a:rPr>
                        <a:t>Affordable dense and bioavailable protein</a:t>
                      </a:r>
                    </a:p>
                    <a:p>
                      <a:pPr marL="355600" lvl="1" indent="-177800" algn="l">
                        <a:lnSpc>
                          <a:spcPct val="100000"/>
                        </a:lnSpc>
                        <a:spcBef>
                          <a:spcPts val="0"/>
                        </a:spcBef>
                        <a:spcAft>
                          <a:spcPts val="0"/>
                        </a:spcAft>
                        <a:buFont typeface="Arial"/>
                        <a:buChar char="•"/>
                      </a:pPr>
                      <a:r>
                        <a:rPr lang="en-US" sz="1000" b="0" i="0" u="none" strike="noStrike" noProof="0">
                          <a:latin typeface="Arial"/>
                        </a:rPr>
                        <a:t>High-cost competitiveness, projected lower costs than whey, pea, soy, and meat</a:t>
                      </a:r>
                    </a:p>
                    <a:p>
                      <a:pPr marL="355600" lvl="1" indent="-177800" algn="l">
                        <a:lnSpc>
                          <a:spcPct val="100000"/>
                        </a:lnSpc>
                        <a:spcBef>
                          <a:spcPts val="0"/>
                        </a:spcBef>
                        <a:spcAft>
                          <a:spcPts val="0"/>
                        </a:spcAft>
                        <a:buFont typeface="Arial"/>
                        <a:buChar char="•"/>
                      </a:pPr>
                      <a:r>
                        <a:rPr lang="en-US" sz="1000" b="0" i="0" u="none" strike="noStrike" noProof="0">
                          <a:latin typeface="Arial"/>
                        </a:rPr>
                        <a:t>80% protein content – with all essential amino acids, and critical vitamins and minerals</a:t>
                      </a:r>
                    </a:p>
                    <a:p>
                      <a:pPr marL="177800" lvl="0" indent="-177800" algn="l">
                        <a:lnSpc>
                          <a:spcPct val="100000"/>
                        </a:lnSpc>
                        <a:spcBef>
                          <a:spcPts val="0"/>
                        </a:spcBef>
                        <a:spcAft>
                          <a:spcPts val="0"/>
                        </a:spcAft>
                        <a:buFont typeface="Arial"/>
                        <a:buChar char="•"/>
                      </a:pPr>
                      <a:r>
                        <a:rPr lang="en-US" sz="1000" b="0" i="0" u="none" strike="noStrike" noProof="0">
                          <a:latin typeface="Arial"/>
                        </a:rPr>
                        <a:t>Performance </a:t>
                      </a:r>
                    </a:p>
                    <a:p>
                      <a:pPr marL="355600" lvl="1" indent="-177800" algn="l">
                        <a:lnSpc>
                          <a:spcPct val="100000"/>
                        </a:lnSpc>
                        <a:spcBef>
                          <a:spcPts val="0"/>
                        </a:spcBef>
                        <a:spcAft>
                          <a:spcPts val="0"/>
                        </a:spcAft>
                        <a:buFont typeface="Arial"/>
                        <a:buChar char="•"/>
                      </a:pPr>
                      <a:r>
                        <a:rPr lang="en-US" sz="1000" b="0" i="0" u="none" strike="noStrike" noProof="0">
                          <a:latin typeface="Arial"/>
                        </a:rPr>
                        <a:t>Highly versatile across markets while meeting taste and texture requirements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r h="464100">
                <a:tc>
                  <a:txBody>
                    <a:bodyPr/>
                    <a:lstStyle/>
                    <a:p>
                      <a:pPr marL="0" indent="0">
                        <a:spcBef>
                          <a:spcPts val="0"/>
                        </a:spcBef>
                        <a:buNone/>
                      </a:pPr>
                      <a:r>
                        <a:rPr lang="en-US" sz="1000" b="1"/>
                        <a:t>Challenges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Pending FDA approval</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6995245"/>
                  </a:ext>
                </a:extLst>
              </a:tr>
            </a:tbl>
          </a:graphicData>
        </a:graphic>
      </p:graphicFrame>
      <p:graphicFrame>
        <p:nvGraphicFramePr>
          <p:cNvPr id="22" name="Table 21">
            <a:extLst>
              <a:ext uri="{FF2B5EF4-FFF2-40B4-BE49-F238E27FC236}">
                <a16:creationId xmlns:a16="http://schemas.microsoft.com/office/drawing/2014/main" id="{74323213-3F11-8A53-FC2C-887668D926A3}"/>
              </a:ext>
            </a:extLst>
          </p:cNvPr>
          <p:cNvGraphicFramePr>
            <a:graphicFrameLocks noGrp="1"/>
          </p:cNvGraphicFramePr>
          <p:nvPr>
            <p:extLst>
              <p:ext uri="{D42A27DB-BD31-4B8C-83A1-F6EECF244321}">
                <p14:modId xmlns:p14="http://schemas.microsoft.com/office/powerpoint/2010/main" val="633219660"/>
              </p:ext>
            </p:extLst>
          </p:nvPr>
        </p:nvGraphicFramePr>
        <p:xfrm>
          <a:off x="307843" y="1533649"/>
          <a:ext cx="4472168" cy="1201076"/>
        </p:xfrm>
        <a:graphic>
          <a:graphicData uri="http://schemas.openxmlformats.org/drawingml/2006/table">
            <a:tbl>
              <a:tblPr firstRow="1" bandRow="1">
                <a:tableStyleId>{2D5ABB26-0587-4C30-8999-92F81FD0307C}</a:tableStyleId>
              </a:tblPr>
              <a:tblGrid>
                <a:gridCol w="1358014">
                  <a:extLst>
                    <a:ext uri="{9D8B030D-6E8A-4147-A177-3AD203B41FA5}">
                      <a16:colId xmlns:a16="http://schemas.microsoft.com/office/drawing/2014/main" val="1209005246"/>
                    </a:ext>
                  </a:extLst>
                </a:gridCol>
                <a:gridCol w="3114154">
                  <a:extLst>
                    <a:ext uri="{9D8B030D-6E8A-4147-A177-3AD203B41FA5}">
                      <a16:colId xmlns:a16="http://schemas.microsoft.com/office/drawing/2014/main" val="2625873288"/>
                    </a:ext>
                  </a:extLst>
                </a:gridCol>
              </a:tblGrid>
              <a:tr h="235169">
                <a:tc>
                  <a:txBody>
                    <a:bodyPr/>
                    <a:lstStyle/>
                    <a:p>
                      <a:pPr marL="0" indent="0">
                        <a:spcBef>
                          <a:spcPts val="0"/>
                        </a:spcBef>
                        <a:buNone/>
                      </a:pPr>
                      <a:r>
                        <a:rPr lang="en-US" sz="1000" b="1"/>
                        <a:t>Founded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2019 by Dr. Lisa Dyson and Dr. John Reed</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05013">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Headquarters</a:t>
                      </a:r>
                    </a:p>
                    <a:p>
                      <a:pPr marL="0" marR="0" lvl="0" indent="0" algn="l">
                        <a:lnSpc>
                          <a:spcPct val="100000"/>
                        </a:lnSpc>
                        <a:spcBef>
                          <a:spcPts val="0"/>
                        </a:spcBef>
                        <a:spcAft>
                          <a:spcPts val="0"/>
                        </a:spcAft>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San Leandro, California</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535663">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Funding</a:t>
                      </a:r>
                    </a:p>
                    <a:p>
                      <a:pPr marL="0" lvl="0" indent="0" algn="l" defTabSz="711200" rtl="0" eaLnBrk="1" latinLnBrk="0" hangingPunct="1">
                        <a:lnSpc>
                          <a:spcPct val="100000"/>
                        </a:lnSpc>
                        <a:spcBef>
                          <a:spcPts val="0"/>
                        </a:spcBef>
                        <a:spcAft>
                          <a:spcPts val="0"/>
                        </a:spcAft>
                        <a:buClr>
                          <a:schemeClr val="accent1"/>
                        </a:buClr>
                        <a:buSzPct val="100000"/>
                        <a:buFontTx/>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Series A: $32.1M</a:t>
                      </a:r>
                      <a:br>
                        <a:rPr lang="en-US" sz="1000" kern="1200">
                          <a:solidFill>
                            <a:schemeClr val="tx1"/>
                          </a:solidFill>
                          <a:effectLst/>
                          <a:latin typeface="+mn-lt"/>
                          <a:ea typeface="+mn-ea"/>
                          <a:cs typeface="+mn-cs"/>
                        </a:rPr>
                      </a:br>
                      <a:r>
                        <a:rPr lang="en-US" sz="1000" kern="1200">
                          <a:solidFill>
                            <a:schemeClr val="tx1"/>
                          </a:solidFill>
                          <a:effectLst/>
                          <a:latin typeface="+mn-lt"/>
                          <a:ea typeface="+mn-ea"/>
                          <a:cs typeface="+mn-cs"/>
                        </a:rPr>
                        <a:t>Additional funding: $75M</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bl>
          </a:graphicData>
        </a:graphic>
      </p:graphicFrame>
      <p:sp>
        <p:nvSpPr>
          <p:cNvPr id="3" name="Pentagon 2">
            <a:extLst>
              <a:ext uri="{FF2B5EF4-FFF2-40B4-BE49-F238E27FC236}">
                <a16:creationId xmlns:a16="http://schemas.microsoft.com/office/drawing/2014/main" id="{74B8AF7A-2F85-A5DE-407D-167A7FEC4FC0}"/>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7" name="Chevron 6">
            <a:extLst>
              <a:ext uri="{FF2B5EF4-FFF2-40B4-BE49-F238E27FC236}">
                <a16:creationId xmlns:a16="http://schemas.microsoft.com/office/drawing/2014/main" id="{9A2D7241-6AC0-9618-9824-9947D8A77901}"/>
              </a:ext>
            </a:extLst>
          </p:cNvPr>
          <p:cNvSpPr/>
          <p:nvPr/>
        </p:nvSpPr>
        <p:spPr bwMode="gray">
          <a:xfrm>
            <a:off x="3894052" y="25336"/>
            <a:ext cx="1975828" cy="359675"/>
          </a:xfrm>
          <a:prstGeom prst="chevron">
            <a:avLst>
              <a:gd name="adj" fmla="val 23887"/>
            </a:avLst>
          </a:prstGeom>
          <a:solidFill>
            <a:srgbClr val="4E9AA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1" name="Chevron 10">
            <a:extLst>
              <a:ext uri="{FF2B5EF4-FFF2-40B4-BE49-F238E27FC236}">
                <a16:creationId xmlns:a16="http://schemas.microsoft.com/office/drawing/2014/main" id="{20798D46-ACF8-0037-9C49-4C35750F8950}"/>
              </a:ext>
            </a:extLst>
          </p:cNvPr>
          <p:cNvSpPr/>
          <p:nvPr/>
        </p:nvSpPr>
        <p:spPr bwMode="gray">
          <a:xfrm>
            <a:off x="5821872" y="23993"/>
            <a:ext cx="3048936" cy="359675"/>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Air Protein</a:t>
            </a:r>
          </a:p>
        </p:txBody>
      </p:sp>
      <p:sp>
        <p:nvSpPr>
          <p:cNvPr id="8" name="Chevron 8">
            <a:extLst>
              <a:ext uri="{FF2B5EF4-FFF2-40B4-BE49-F238E27FC236}">
                <a16:creationId xmlns:a16="http://schemas.microsoft.com/office/drawing/2014/main" id="{2A19E381-38F6-30F8-335A-C5938B75643F}"/>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pic>
        <p:nvPicPr>
          <p:cNvPr id="82946" name="Picture 2" descr="Air Protein Logo PNG Vector (AI, SVG) Free Download">
            <a:extLst>
              <a:ext uri="{FF2B5EF4-FFF2-40B4-BE49-F238E27FC236}">
                <a16:creationId xmlns:a16="http://schemas.microsoft.com/office/drawing/2014/main" id="{C6918652-50FE-061C-3F0B-419826C2BB35}"/>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33164" b="30540"/>
          <a:stretch/>
        </p:blipFill>
        <p:spPr bwMode="auto">
          <a:xfrm>
            <a:off x="10000805" y="876322"/>
            <a:ext cx="1831113" cy="66462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B0D62EA7-3A9C-A735-0E78-AD72BE4C4816}"/>
              </a:ext>
            </a:extLst>
          </p:cNvPr>
          <p:cNvGrpSpPr/>
          <p:nvPr/>
        </p:nvGrpSpPr>
        <p:grpSpPr>
          <a:xfrm>
            <a:off x="7875711" y="2520608"/>
            <a:ext cx="2978332" cy="428233"/>
            <a:chOff x="6665731" y="2389200"/>
            <a:chExt cx="4825421" cy="623129"/>
          </a:xfrm>
        </p:grpSpPr>
        <p:grpSp>
          <p:nvGrpSpPr>
            <p:cNvPr id="30" name="Group 29">
              <a:extLst>
                <a:ext uri="{FF2B5EF4-FFF2-40B4-BE49-F238E27FC236}">
                  <a16:creationId xmlns:a16="http://schemas.microsoft.com/office/drawing/2014/main" id="{ACE80100-01D0-66E5-138D-80B7FD77189F}"/>
                </a:ext>
              </a:extLst>
            </p:cNvPr>
            <p:cNvGrpSpPr/>
            <p:nvPr/>
          </p:nvGrpSpPr>
          <p:grpSpPr>
            <a:xfrm>
              <a:off x="6665731" y="2459908"/>
              <a:ext cx="870124" cy="481713"/>
              <a:chOff x="6665731" y="2493868"/>
              <a:chExt cx="870124" cy="481713"/>
            </a:xfrm>
          </p:grpSpPr>
          <p:pic>
            <p:nvPicPr>
              <p:cNvPr id="9" name="Graphic 8" descr="Windy with solid fill">
                <a:extLst>
                  <a:ext uri="{FF2B5EF4-FFF2-40B4-BE49-F238E27FC236}">
                    <a16:creationId xmlns:a16="http://schemas.microsoft.com/office/drawing/2014/main" id="{934299A6-5F2C-CAC0-8115-0BF2A6F50AD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054142" y="2493868"/>
                <a:ext cx="481713" cy="481713"/>
              </a:xfrm>
              <a:prstGeom prst="rect">
                <a:avLst/>
              </a:prstGeom>
            </p:spPr>
          </p:pic>
          <p:pic>
            <p:nvPicPr>
              <p:cNvPr id="12" name="Graphic 11" descr="Water with solid fill">
                <a:extLst>
                  <a:ext uri="{FF2B5EF4-FFF2-40B4-BE49-F238E27FC236}">
                    <a16:creationId xmlns:a16="http://schemas.microsoft.com/office/drawing/2014/main" id="{C809DE19-5908-843F-12F0-C1E1C5DF5039}"/>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665731" y="2498217"/>
                <a:ext cx="438085" cy="438085"/>
              </a:xfrm>
              <a:prstGeom prst="rect">
                <a:avLst/>
              </a:prstGeom>
            </p:spPr>
          </p:pic>
        </p:grpSp>
        <p:pic>
          <p:nvPicPr>
            <p:cNvPr id="14" name="Graphic 13" descr="Wind Turbines with solid fill">
              <a:extLst>
                <a:ext uri="{FF2B5EF4-FFF2-40B4-BE49-F238E27FC236}">
                  <a16:creationId xmlns:a16="http://schemas.microsoft.com/office/drawing/2014/main" id="{E5424BBF-3752-6E18-0D34-4B4E87EBEC3A}"/>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167020" y="2428428"/>
              <a:ext cx="544673" cy="544673"/>
            </a:xfrm>
            <a:prstGeom prst="rect">
              <a:avLst/>
            </a:prstGeom>
          </p:spPr>
        </p:pic>
        <p:grpSp>
          <p:nvGrpSpPr>
            <p:cNvPr id="29" name="Group 28">
              <a:extLst>
                <a:ext uri="{FF2B5EF4-FFF2-40B4-BE49-F238E27FC236}">
                  <a16:creationId xmlns:a16="http://schemas.microsoft.com/office/drawing/2014/main" id="{DF27E757-8E37-4235-2028-4F958715A30B}"/>
                </a:ext>
              </a:extLst>
            </p:cNvPr>
            <p:cNvGrpSpPr/>
            <p:nvPr/>
          </p:nvGrpSpPr>
          <p:grpSpPr>
            <a:xfrm>
              <a:off x="9342858" y="2389200"/>
              <a:ext cx="942338" cy="623129"/>
              <a:chOff x="8936268" y="2389200"/>
              <a:chExt cx="942338" cy="623129"/>
            </a:xfrm>
          </p:grpSpPr>
          <p:pic>
            <p:nvPicPr>
              <p:cNvPr id="16" name="Graphic 15" descr="Chevron arrows with solid fill">
                <a:extLst>
                  <a:ext uri="{FF2B5EF4-FFF2-40B4-BE49-F238E27FC236}">
                    <a16:creationId xmlns:a16="http://schemas.microsoft.com/office/drawing/2014/main" id="{A91BFD75-1DC3-4B70-2285-A48DCB0DDB9A}"/>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6200000">
                <a:off x="8936268" y="2430908"/>
                <a:ext cx="544673" cy="544673"/>
              </a:xfrm>
              <a:prstGeom prst="rect">
                <a:avLst/>
              </a:prstGeom>
            </p:spPr>
          </p:pic>
          <p:pic>
            <p:nvPicPr>
              <p:cNvPr id="20" name="Graphic 19" descr="Baby bottle with solid fill">
                <a:extLst>
                  <a:ext uri="{FF2B5EF4-FFF2-40B4-BE49-F238E27FC236}">
                    <a16:creationId xmlns:a16="http://schemas.microsoft.com/office/drawing/2014/main" id="{D42EBE05-82DD-5654-7663-DC10A17D8BE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rot="10800000">
                <a:off x="9255477" y="2389200"/>
                <a:ext cx="623129" cy="623129"/>
              </a:xfrm>
              <a:prstGeom prst="rect">
                <a:avLst/>
              </a:prstGeom>
            </p:spPr>
          </p:pic>
        </p:grpSp>
        <p:pic>
          <p:nvPicPr>
            <p:cNvPr id="26" name="Graphic 25" descr="Chemicals with solid fill">
              <a:extLst>
                <a:ext uri="{FF2B5EF4-FFF2-40B4-BE49-F238E27FC236}">
                  <a16:creationId xmlns:a16="http://schemas.microsoft.com/office/drawing/2014/main" id="{8E2A6785-A617-0A1C-0072-ECCD9F841C9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916361" y="2413369"/>
              <a:ext cx="574791" cy="574791"/>
            </a:xfrm>
            <a:prstGeom prst="rect">
              <a:avLst/>
            </a:prstGeom>
          </p:spPr>
        </p:pic>
        <p:pic>
          <p:nvPicPr>
            <p:cNvPr id="32" name="Graphic 31" descr="Arrow Right with solid fill">
              <a:extLst>
                <a:ext uri="{FF2B5EF4-FFF2-40B4-BE49-F238E27FC236}">
                  <a16:creationId xmlns:a16="http://schemas.microsoft.com/office/drawing/2014/main" id="{E6AF8E59-AE0A-8680-2D37-C5B3309E775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597654" y="2530960"/>
              <a:ext cx="457200" cy="457200"/>
            </a:xfrm>
            <a:prstGeom prst="rect">
              <a:avLst/>
            </a:prstGeom>
          </p:spPr>
        </p:pic>
        <p:pic>
          <p:nvPicPr>
            <p:cNvPr id="33" name="Graphic 32" descr="Arrow Right with solid fill">
              <a:extLst>
                <a:ext uri="{FF2B5EF4-FFF2-40B4-BE49-F238E27FC236}">
                  <a16:creationId xmlns:a16="http://schemas.microsoft.com/office/drawing/2014/main" id="{29452892-8911-E33A-39BE-794B454074C5}"/>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8816088" y="2506125"/>
              <a:ext cx="457200" cy="457200"/>
            </a:xfrm>
            <a:prstGeom prst="rect">
              <a:avLst/>
            </a:prstGeom>
          </p:spPr>
        </p:pic>
        <p:pic>
          <p:nvPicPr>
            <p:cNvPr id="34" name="Graphic 33" descr="Arrow Right with solid fill">
              <a:extLst>
                <a:ext uri="{FF2B5EF4-FFF2-40B4-BE49-F238E27FC236}">
                  <a16:creationId xmlns:a16="http://schemas.microsoft.com/office/drawing/2014/main" id="{163D37BE-E148-ABBF-4658-3ED353EE07B3}"/>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0332692" y="2472164"/>
              <a:ext cx="457200" cy="457200"/>
            </a:xfrm>
            <a:prstGeom prst="rect">
              <a:avLst/>
            </a:prstGeom>
          </p:spPr>
        </p:pic>
      </p:grpSp>
      <p:graphicFrame>
        <p:nvGraphicFramePr>
          <p:cNvPr id="83159" name="Chart 83158">
            <a:extLst>
              <a:ext uri="{FF2B5EF4-FFF2-40B4-BE49-F238E27FC236}">
                <a16:creationId xmlns:a16="http://schemas.microsoft.com/office/drawing/2014/main" id="{CFBC5CFC-7ED5-481A-5492-B2EEF6602341}"/>
              </a:ext>
            </a:extLst>
          </p:cNvPr>
          <p:cNvGraphicFramePr/>
          <p:nvPr>
            <p:custDataLst>
              <p:tags r:id="rId4"/>
            </p:custDataLst>
            <p:extLst>
              <p:ext uri="{D42A27DB-BD31-4B8C-83A1-F6EECF244321}">
                <p14:modId xmlns:p14="http://schemas.microsoft.com/office/powerpoint/2010/main" val="3049966934"/>
              </p:ext>
            </p:extLst>
          </p:nvPr>
        </p:nvGraphicFramePr>
        <p:xfrm>
          <a:off x="261938" y="3351213"/>
          <a:ext cx="4584700" cy="2971800"/>
        </p:xfrm>
        <a:graphic>
          <a:graphicData uri="http://schemas.openxmlformats.org/drawingml/2006/chart">
            <c:chart xmlns:c="http://schemas.openxmlformats.org/drawingml/2006/chart" xmlns:r="http://schemas.openxmlformats.org/officeDocument/2006/relationships" r:id="rId40"/>
          </a:graphicData>
        </a:graphic>
      </p:graphicFrame>
      <p:cxnSp>
        <p:nvCxnSpPr>
          <p:cNvPr id="82982" name="Straight Connector 82981">
            <a:extLst>
              <a:ext uri="{FF2B5EF4-FFF2-40B4-BE49-F238E27FC236}">
                <a16:creationId xmlns:a16="http://schemas.microsoft.com/office/drawing/2014/main" id="{DDDA6C31-6A0E-3310-8E6F-024E94FC47E1}"/>
              </a:ext>
            </a:extLst>
          </p:cNvPr>
          <p:cNvCxnSpPr/>
          <p:nvPr>
            <p:custDataLst>
              <p:tags r:id="rId5"/>
            </p:custDataLst>
          </p:nvPr>
        </p:nvCxnSpPr>
        <p:spPr bwMode="auto">
          <a:xfrm>
            <a:off x="2516188" y="3386138"/>
            <a:ext cx="0" cy="23653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82972" name="Straight Connector 82971">
            <a:extLst>
              <a:ext uri="{FF2B5EF4-FFF2-40B4-BE49-F238E27FC236}">
                <a16:creationId xmlns:a16="http://schemas.microsoft.com/office/drawing/2014/main" id="{763B7BD3-4F01-D4AA-CDAA-EEE936C5F589}"/>
              </a:ext>
            </a:extLst>
          </p:cNvPr>
          <p:cNvCxnSpPr>
            <a:cxnSpLocks/>
          </p:cNvCxnSpPr>
          <p:nvPr>
            <p:custDataLst>
              <p:tags r:id="rId6"/>
            </p:custDataLst>
          </p:nvPr>
        </p:nvCxnSpPr>
        <p:spPr bwMode="auto">
          <a:xfrm flipV="1">
            <a:off x="1081088" y="3386138"/>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981" name="Straight Connector 82980">
            <a:extLst>
              <a:ext uri="{FF2B5EF4-FFF2-40B4-BE49-F238E27FC236}">
                <a16:creationId xmlns:a16="http://schemas.microsoft.com/office/drawing/2014/main" id="{DD370783-40A4-0D27-1A15-FE83AB628C08}"/>
              </a:ext>
            </a:extLst>
          </p:cNvPr>
          <p:cNvCxnSpPr/>
          <p:nvPr>
            <p:custDataLst>
              <p:tags r:id="rId7"/>
            </p:custDataLst>
          </p:nvPr>
        </p:nvCxnSpPr>
        <p:spPr bwMode="auto">
          <a:xfrm>
            <a:off x="1081088" y="3386138"/>
            <a:ext cx="1435100"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978" name="Straight Connector 82977">
            <a:extLst>
              <a:ext uri="{FF2B5EF4-FFF2-40B4-BE49-F238E27FC236}">
                <a16:creationId xmlns:a16="http://schemas.microsoft.com/office/drawing/2014/main" id="{EB0F0412-0F97-8065-A242-5193A8722230}"/>
              </a:ext>
            </a:extLst>
          </p:cNvPr>
          <p:cNvCxnSpPr/>
          <p:nvPr>
            <p:custDataLst>
              <p:tags r:id="rId8"/>
            </p:custDataLst>
          </p:nvPr>
        </p:nvCxnSpPr>
        <p:spPr bwMode="auto">
          <a:xfrm>
            <a:off x="4027488" y="5675314"/>
            <a:ext cx="0" cy="2063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82977" name="Straight Connector 82976">
            <a:extLst>
              <a:ext uri="{FF2B5EF4-FFF2-40B4-BE49-F238E27FC236}">
                <a16:creationId xmlns:a16="http://schemas.microsoft.com/office/drawing/2014/main" id="{63FC539F-72E6-FFA6-28CA-BBFF91342FDD}"/>
              </a:ext>
            </a:extLst>
          </p:cNvPr>
          <p:cNvCxnSpPr/>
          <p:nvPr>
            <p:custDataLst>
              <p:tags r:id="rId9"/>
            </p:custDataLst>
          </p:nvPr>
        </p:nvCxnSpPr>
        <p:spPr bwMode="auto">
          <a:xfrm>
            <a:off x="2592388" y="5675313"/>
            <a:ext cx="1435100"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976" name="Straight Connector 82975">
            <a:extLst>
              <a:ext uri="{FF2B5EF4-FFF2-40B4-BE49-F238E27FC236}">
                <a16:creationId xmlns:a16="http://schemas.microsoft.com/office/drawing/2014/main" id="{12F91737-EA00-1735-62BB-8F88AF075263}"/>
              </a:ext>
            </a:extLst>
          </p:cNvPr>
          <p:cNvCxnSpPr/>
          <p:nvPr>
            <p:custDataLst>
              <p:tags r:id="rId10"/>
            </p:custDataLst>
          </p:nvPr>
        </p:nvCxnSpPr>
        <p:spPr bwMode="auto">
          <a:xfrm flipV="1">
            <a:off x="2592388" y="5675313"/>
            <a:ext cx="0" cy="7620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3" name="Text Placeholder 10">
            <a:extLst>
              <a:ext uri="{FF2B5EF4-FFF2-40B4-BE49-F238E27FC236}">
                <a16:creationId xmlns:a16="http://schemas.microsoft.com/office/drawing/2014/main" id="{FE55A205-1750-5226-E5B8-00F781A8F90E}"/>
              </a:ext>
            </a:extLst>
          </p:cNvPr>
          <p:cNvSpPr txBox="1">
            <a:spLocks/>
          </p:cNvSpPr>
          <p:nvPr>
            <p:custDataLst>
              <p:tags r:id="rId11"/>
            </p:custDataLst>
          </p:nvPr>
        </p:nvSpPr>
        <p:spPr bwMode="auto">
          <a:xfrm>
            <a:off x="946150" y="6140450"/>
            <a:ext cx="2714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837BD1C-5A9C-4916-8160-D5CD9012536D}" type="datetime'''''''''B''''''''''''''''''''''''''''''e''e''''''''f'''''">
              <a:rPr lang="en-US" altLang="en-US" sz="1000" smtClean="0"/>
              <a:pPr/>
              <a:t>Beef</a:t>
            </a:fld>
            <a:endParaRPr lang="en-US" sz="1000"/>
          </a:p>
        </p:txBody>
      </p:sp>
      <p:sp>
        <p:nvSpPr>
          <p:cNvPr id="49" name="Text Placeholder 10">
            <a:extLst>
              <a:ext uri="{FF2B5EF4-FFF2-40B4-BE49-F238E27FC236}">
                <a16:creationId xmlns:a16="http://schemas.microsoft.com/office/drawing/2014/main" id="{71D4DB78-3811-3125-FE80-3D77316D0808}"/>
              </a:ext>
            </a:extLst>
          </p:cNvPr>
          <p:cNvSpPr txBox="1">
            <a:spLocks/>
          </p:cNvSpPr>
          <p:nvPr>
            <p:custDataLst>
              <p:tags r:id="rId12"/>
            </p:custDataLst>
          </p:nvPr>
        </p:nvSpPr>
        <p:spPr bwMode="auto">
          <a:xfrm>
            <a:off x="2439988" y="6140450"/>
            <a:ext cx="2301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Soy</a:t>
            </a:r>
            <a:endParaRPr lang="en-US" sz="1000"/>
          </a:p>
        </p:txBody>
      </p:sp>
      <p:sp>
        <p:nvSpPr>
          <p:cNvPr id="52" name="Text Placeholder 10">
            <a:extLst>
              <a:ext uri="{FF2B5EF4-FFF2-40B4-BE49-F238E27FC236}">
                <a16:creationId xmlns:a16="http://schemas.microsoft.com/office/drawing/2014/main" id="{C9AC0564-5690-8E72-97BA-5FCC1BB71878}"/>
              </a:ext>
            </a:extLst>
          </p:cNvPr>
          <p:cNvSpPr txBox="1">
            <a:spLocks/>
          </p:cNvSpPr>
          <p:nvPr>
            <p:custDataLst>
              <p:tags r:id="rId13"/>
            </p:custDataLst>
          </p:nvPr>
        </p:nvSpPr>
        <p:spPr bwMode="auto">
          <a:xfrm>
            <a:off x="3725863" y="6140450"/>
            <a:ext cx="603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E9F0017-830A-4B7C-AF47-D8EE51A2727D}" type="datetime'''''''''''''A''''''i''r P''''''''''r''''ot''e''in'''''''''''''">
              <a:rPr lang="en-US" altLang="en-US" sz="1000" smtClean="0"/>
              <a:pPr/>
              <a:t>Air Protein</a:t>
            </a:fld>
            <a:endParaRPr lang="en-US" sz="1000"/>
          </a:p>
        </p:txBody>
      </p:sp>
      <p:sp>
        <p:nvSpPr>
          <p:cNvPr id="83156" name="Text Placeholder 10">
            <a:extLst>
              <a:ext uri="{FF2B5EF4-FFF2-40B4-BE49-F238E27FC236}">
                <a16:creationId xmlns:a16="http://schemas.microsoft.com/office/drawing/2014/main" id="{ACB97130-9F52-4356-3463-40AF2CD6F94F}"/>
              </a:ext>
            </a:extLst>
          </p:cNvPr>
          <p:cNvSpPr txBox="1">
            <a:spLocks/>
          </p:cNvSpPr>
          <p:nvPr>
            <p:custDataLst>
              <p:tags r:id="rId14"/>
            </p:custDataLst>
          </p:nvPr>
        </p:nvSpPr>
        <p:spPr bwMode="gray">
          <a:xfrm>
            <a:off x="3975100" y="5919788"/>
            <a:ext cx="1047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757F5FE-7CB0-4B63-AB2E-853027689F4F}" type="datetime'1'''''''''''''''''''''''''''''''''''''">
              <a:rPr lang="en-US" altLang="en-US" sz="1000" smtClean="0">
                <a:effectLst/>
              </a:rPr>
              <a:pPr marL="0" indent="0" algn="ctr">
                <a:spcBef>
                  <a:spcPct val="0"/>
                </a:spcBef>
                <a:spcAft>
                  <a:spcPct val="0"/>
                </a:spcAft>
                <a:buNone/>
              </a:pPr>
              <a:t>1</a:t>
            </a:fld>
            <a:endParaRPr lang="en-US" sz="1000"/>
          </a:p>
        </p:txBody>
      </p:sp>
      <p:sp>
        <p:nvSpPr>
          <p:cNvPr id="82968" name="Text Placeholder 10">
            <a:extLst>
              <a:ext uri="{FF2B5EF4-FFF2-40B4-BE49-F238E27FC236}">
                <a16:creationId xmlns:a16="http://schemas.microsoft.com/office/drawing/2014/main" id="{D2128EE9-52FA-9AFB-3574-C4C3C175C80B}"/>
              </a:ext>
            </a:extLst>
          </p:cNvPr>
          <p:cNvSpPr txBox="1">
            <a:spLocks/>
          </p:cNvSpPr>
          <p:nvPr>
            <p:custDataLst>
              <p:tags r:id="rId15"/>
            </p:custDataLst>
          </p:nvPr>
        </p:nvSpPr>
        <p:spPr bwMode="auto">
          <a:xfrm>
            <a:off x="1589088" y="3278188"/>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5E63630-E433-49E1-85E7-F68388B615FA}" type="datetime'''''''''''''''''-''9''5%'''''''''''''''''''''''''''">
              <a:rPr lang="en-US" altLang="en-US" sz="1000" b="1" smtClean="0">
                <a:effectLst/>
              </a:rPr>
              <a:pPr marL="0" indent="0" algn="ctr">
                <a:spcBef>
                  <a:spcPct val="0"/>
                </a:spcBef>
                <a:spcAft>
                  <a:spcPct val="0"/>
                </a:spcAft>
                <a:buNone/>
              </a:pPr>
              <a:t>-95%</a:t>
            </a:fld>
            <a:endParaRPr lang="en-US" sz="1000" b="1"/>
          </a:p>
        </p:txBody>
      </p:sp>
      <p:sp>
        <p:nvSpPr>
          <p:cNvPr id="82974" name="Text Placeholder 10">
            <a:extLst>
              <a:ext uri="{FF2B5EF4-FFF2-40B4-BE49-F238E27FC236}">
                <a16:creationId xmlns:a16="http://schemas.microsoft.com/office/drawing/2014/main" id="{ECA85DBF-2413-6856-D3F7-59368232E0E3}"/>
              </a:ext>
            </a:extLst>
          </p:cNvPr>
          <p:cNvSpPr txBox="1">
            <a:spLocks/>
          </p:cNvSpPr>
          <p:nvPr>
            <p:custDataLst>
              <p:tags r:id="rId16"/>
            </p:custDataLst>
          </p:nvPr>
        </p:nvSpPr>
        <p:spPr bwMode="auto">
          <a:xfrm>
            <a:off x="3051175" y="5567363"/>
            <a:ext cx="517525"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E4E7B6B-EA99-46B2-B33F-EB5E9E87ADC8}" type="datetime'''''''''''''''''''''-''''''''1''''''0''0''''''''''''%'''''">
              <a:rPr lang="en-US" altLang="en-US" sz="1000" b="1" smtClean="0">
                <a:effectLst/>
              </a:rPr>
              <a:pPr marL="0" indent="0" algn="ctr">
                <a:spcBef>
                  <a:spcPct val="0"/>
                </a:spcBef>
                <a:spcAft>
                  <a:spcPct val="0"/>
                </a:spcAft>
                <a:buNone/>
              </a:pPr>
              <a:t>-100%</a:t>
            </a:fld>
            <a:endParaRPr lang="en-US" sz="1000" b="1"/>
          </a:p>
        </p:txBody>
      </p:sp>
      <p:grpSp>
        <p:nvGrpSpPr>
          <p:cNvPr id="82959" name="btfpColumnHeaderBox223027">
            <a:extLst>
              <a:ext uri="{FF2B5EF4-FFF2-40B4-BE49-F238E27FC236}">
                <a16:creationId xmlns:a16="http://schemas.microsoft.com/office/drawing/2014/main" id="{7CD77810-AC45-B932-FDE0-8037D50CCC95}"/>
              </a:ext>
            </a:extLst>
          </p:cNvPr>
          <p:cNvGrpSpPr/>
          <p:nvPr>
            <p:custDataLst>
              <p:tags r:id="rId17"/>
            </p:custDataLst>
          </p:nvPr>
        </p:nvGrpSpPr>
        <p:grpSpPr>
          <a:xfrm>
            <a:off x="267693" y="2945687"/>
            <a:ext cx="4512318" cy="269998"/>
            <a:chOff x="6347188" y="1562235"/>
            <a:chExt cx="2477493" cy="109017"/>
          </a:xfrm>
        </p:grpSpPr>
        <p:sp>
          <p:nvSpPr>
            <p:cNvPr id="82960" name="btfpColumnHeaderBoxText223027">
              <a:extLst>
                <a:ext uri="{FF2B5EF4-FFF2-40B4-BE49-F238E27FC236}">
                  <a16:creationId xmlns:a16="http://schemas.microsoft.com/office/drawing/2014/main" id="{8A8C2966-73BB-7F6B-187C-A66475D7CFD7}"/>
                </a:ext>
              </a:extLst>
            </p:cNvPr>
            <p:cNvSpPr txBox="1"/>
            <p:nvPr/>
          </p:nvSpPr>
          <p:spPr bwMode="gray">
            <a:xfrm>
              <a:off x="6347188" y="1562235"/>
              <a:ext cx="2477492" cy="94627"/>
            </a:xfrm>
            <a:prstGeom prst="rect">
              <a:avLst/>
            </a:prstGeom>
            <a:noFill/>
          </p:spPr>
          <p:txBody>
            <a:bodyPr vert="horz" wrap="square" lIns="36036" tIns="36036" rIns="36036" bIns="36036" rtlCol="0" anchor="b">
              <a:spAutoFit/>
            </a:bodyPr>
            <a:lstStyle/>
            <a:p>
              <a:r>
                <a:rPr lang="en-US" sz="1050" b="1"/>
                <a:t>Water required to produce 1kg of protein, </a:t>
              </a:r>
              <a:r>
                <a:rPr lang="en-US" sz="1050"/>
                <a:t>1/kg</a:t>
              </a:r>
              <a:endParaRPr lang="en-US" sz="1050" b="1">
                <a:solidFill>
                  <a:schemeClr val="tx1"/>
                </a:solidFill>
                <a:latin typeface="+mj-lt"/>
              </a:endParaRPr>
            </a:p>
          </p:txBody>
        </p:sp>
        <p:cxnSp>
          <p:nvCxnSpPr>
            <p:cNvPr id="82961" name="btfpColumnHeaderBoxLine223027">
              <a:extLst>
                <a:ext uri="{FF2B5EF4-FFF2-40B4-BE49-F238E27FC236}">
                  <a16:creationId xmlns:a16="http://schemas.microsoft.com/office/drawing/2014/main" id="{C5AF3D35-EF86-F13D-AAF2-AA8C6F29B60E}"/>
                </a:ext>
              </a:extLst>
            </p:cNvPr>
            <p:cNvCxnSpPr/>
            <p:nvPr/>
          </p:nvCxnSpPr>
          <p:spPr bwMode="gray">
            <a:xfrm>
              <a:off x="6347189" y="1671252"/>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35265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7447325-7FF6-E4D4-8B31-2FCA2D3D9C81}"/>
              </a:ext>
            </a:extLst>
          </p:cNvPr>
          <p:cNvGraphicFramePr>
            <a:graphicFrameLocks/>
          </p:cNvGraphicFramePr>
          <p:nvPr>
            <p:custDataLst>
              <p:tags r:id="rId1"/>
            </p:custDataLst>
            <p:extLst>
              <p:ext uri="{D42A27DB-BD31-4B8C-83A1-F6EECF244321}">
                <p14:modId xmlns:p14="http://schemas.microsoft.com/office/powerpoint/2010/main" val="42556506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3" imgW="7772400" imgH="10058400" progId="TCLayout.ActiveDocument.1">
                  <p:embed/>
                </p:oleObj>
              </mc:Choice>
              <mc:Fallback>
                <p:oleObj name="think-cell Slide" r:id="rId23" imgW="7772400" imgH="10058400" progId="TCLayout.ActiveDocument.1">
                  <p:embed/>
                  <p:pic>
                    <p:nvPicPr>
                      <p:cNvPr id="8" name="think-cell data - do not delete" hidden="1">
                        <a:extLst>
                          <a:ext uri="{FF2B5EF4-FFF2-40B4-BE49-F238E27FC236}">
                            <a16:creationId xmlns:a16="http://schemas.microsoft.com/office/drawing/2014/main" id="{97447325-7FF6-E4D4-8B31-2FCA2D3D9C81}"/>
                          </a:ext>
                        </a:extLst>
                      </p:cNvPr>
                      <p:cNvPicPr/>
                      <p:nvPr/>
                    </p:nvPicPr>
                    <p:blipFill>
                      <a:blip r:embed="rId2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49E7791-E16A-1B7A-D69E-F7A16E60C30B}"/>
              </a:ext>
            </a:extLst>
          </p:cNvPr>
          <p:cNvSpPr>
            <a:spLocks noGrp="1"/>
          </p:cNvSpPr>
          <p:nvPr>
            <p:ph type="title"/>
          </p:nvPr>
        </p:nvSpPr>
        <p:spPr/>
        <p:txBody>
          <a:bodyPr vert="horz">
            <a:noAutofit/>
          </a:bodyPr>
          <a:lstStyle/>
          <a:p>
            <a:r>
              <a:rPr lang="en-US"/>
              <a:t>Unlike the alternative dairy industry, the alternative meat industry has been struggling to expand its customer base</a:t>
            </a:r>
          </a:p>
        </p:txBody>
      </p:sp>
      <p:sp>
        <p:nvSpPr>
          <p:cNvPr id="4" name="Pentagon 3">
            <a:extLst>
              <a:ext uri="{FF2B5EF4-FFF2-40B4-BE49-F238E27FC236}">
                <a16:creationId xmlns:a16="http://schemas.microsoft.com/office/drawing/2014/main" id="{BB277F3E-C434-A9B9-6D57-BD8133E64C96}"/>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6" name="Chevron 5">
            <a:extLst>
              <a:ext uri="{FF2B5EF4-FFF2-40B4-BE49-F238E27FC236}">
                <a16:creationId xmlns:a16="http://schemas.microsoft.com/office/drawing/2014/main" id="{50FBE2EB-2380-B590-EDB7-27ECC2DDB796}"/>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graphicFrame>
        <p:nvGraphicFramePr>
          <p:cNvPr id="47" name="Chart 46"/>
          <p:cNvGraphicFramePr/>
          <p:nvPr>
            <p:custDataLst>
              <p:tags r:id="rId2"/>
            </p:custDataLst>
            <p:extLst>
              <p:ext uri="{D42A27DB-BD31-4B8C-83A1-F6EECF244321}">
                <p14:modId xmlns:p14="http://schemas.microsoft.com/office/powerpoint/2010/main" val="168224919"/>
              </p:ext>
            </p:extLst>
          </p:nvPr>
        </p:nvGraphicFramePr>
        <p:xfrm>
          <a:off x="876300" y="2909888"/>
          <a:ext cx="6224588" cy="2706687"/>
        </p:xfrm>
        <a:graphic>
          <a:graphicData uri="http://schemas.openxmlformats.org/drawingml/2006/chart">
            <c:chart xmlns:c="http://schemas.openxmlformats.org/drawingml/2006/chart" xmlns:r="http://schemas.openxmlformats.org/officeDocument/2006/relationships" r:id="rId25"/>
          </a:graphicData>
        </a:graphic>
      </p:graphicFrame>
      <p:cxnSp>
        <p:nvCxnSpPr>
          <p:cNvPr id="178" name="Straight Connector 177">
            <a:extLst>
              <a:ext uri="{FF2B5EF4-FFF2-40B4-BE49-F238E27FC236}">
                <a16:creationId xmlns:a16="http://schemas.microsoft.com/office/drawing/2014/main" id="{50B2BFA8-1DF4-DCCC-58D5-A2AD80C800D8}"/>
              </a:ext>
            </a:extLst>
          </p:cNvPr>
          <p:cNvCxnSpPr/>
          <p:nvPr>
            <p:custDataLst>
              <p:tags r:id="rId3"/>
            </p:custDataLst>
          </p:nvPr>
        </p:nvCxnSpPr>
        <p:spPr bwMode="auto">
          <a:xfrm flipV="1">
            <a:off x="1716088" y="3035300"/>
            <a:ext cx="1514475" cy="4127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a16="http://schemas.microsoft.com/office/drawing/2014/main" id="{98D5B592-2712-3E1D-57AF-258241A63F17}"/>
              </a:ext>
            </a:extLst>
          </p:cNvPr>
          <p:cNvCxnSpPr>
            <a:cxnSpLocks/>
          </p:cNvCxnSpPr>
          <p:nvPr>
            <p:custDataLst>
              <p:tags r:id="rId4"/>
            </p:custDataLst>
          </p:nvPr>
        </p:nvCxnSpPr>
        <p:spPr bwMode="auto">
          <a:xfrm flipV="1">
            <a:off x="3230563" y="3021013"/>
            <a:ext cx="1516063" cy="142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9EAFD27B-74DE-4A0C-E223-5E0AB1E26E0F}"/>
              </a:ext>
            </a:extLst>
          </p:cNvPr>
          <p:cNvCxnSpPr>
            <a:cxnSpLocks/>
          </p:cNvCxnSpPr>
          <p:nvPr>
            <p:custDataLst>
              <p:tags r:id="rId5"/>
            </p:custDataLst>
          </p:nvPr>
        </p:nvCxnSpPr>
        <p:spPr bwMode="auto">
          <a:xfrm flipV="1">
            <a:off x="4746625" y="2827338"/>
            <a:ext cx="1514475" cy="19367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4" name="Text Placeholder 10">
            <a:extLst>
              <a:ext uri="{FF2B5EF4-FFF2-40B4-BE49-F238E27FC236}">
                <a16:creationId xmlns:a16="http://schemas.microsoft.com/office/drawing/2014/main" id="{841EFF61-841C-D13F-DE6C-AE68014A83CF}"/>
              </a:ext>
            </a:extLst>
          </p:cNvPr>
          <p:cNvSpPr txBox="1">
            <a:spLocks/>
          </p:cNvSpPr>
          <p:nvPr>
            <p:custDataLst>
              <p:tags r:id="rId6"/>
            </p:custDataLst>
          </p:nvPr>
        </p:nvSpPr>
        <p:spPr bwMode="auto">
          <a:xfrm>
            <a:off x="1570038" y="543401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3BC2171-FA59-4222-B1AA-CA3D8A2641C9}" type="datetime'''''2''''''''''0''''''''1''''9'''''''''''''''''''''''">
              <a:rPr lang="en-US" altLang="en-US" sz="1000" smtClean="0"/>
              <a:pPr marL="0" indent="0" algn="ctr">
                <a:spcBef>
                  <a:spcPct val="0"/>
                </a:spcBef>
                <a:spcAft>
                  <a:spcPct val="0"/>
                </a:spcAft>
                <a:buNone/>
              </a:pPr>
              <a:t>2019</a:t>
            </a:fld>
            <a:endParaRPr lang="en-US" sz="1000"/>
          </a:p>
        </p:txBody>
      </p:sp>
      <p:sp>
        <p:nvSpPr>
          <p:cNvPr id="106" name="Text Placeholder 10">
            <a:extLst>
              <a:ext uri="{FF2B5EF4-FFF2-40B4-BE49-F238E27FC236}">
                <a16:creationId xmlns:a16="http://schemas.microsoft.com/office/drawing/2014/main" id="{035703D1-6A35-55A0-2B0A-138B8F0F9219}"/>
              </a:ext>
            </a:extLst>
          </p:cNvPr>
          <p:cNvSpPr txBox="1">
            <a:spLocks/>
          </p:cNvSpPr>
          <p:nvPr>
            <p:custDataLst>
              <p:tags r:id="rId7"/>
            </p:custDataLst>
          </p:nvPr>
        </p:nvSpPr>
        <p:spPr bwMode="auto">
          <a:xfrm>
            <a:off x="3084513" y="543401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1295A50-E8DE-4E91-B9E4-519F38CB8775}" type="datetime'''''''''''''''''''''''''''202''''''''''''''''''''''0'''''">
              <a:rPr lang="en-US" altLang="en-US" sz="1000" smtClean="0"/>
              <a:pPr marL="0" indent="0" algn="ctr">
                <a:spcBef>
                  <a:spcPct val="0"/>
                </a:spcBef>
                <a:spcAft>
                  <a:spcPct val="0"/>
                </a:spcAft>
                <a:buNone/>
              </a:pPr>
              <a:t>2020</a:t>
            </a:fld>
            <a:endParaRPr lang="en-US" sz="1000"/>
          </a:p>
        </p:txBody>
      </p:sp>
      <p:sp>
        <p:nvSpPr>
          <p:cNvPr id="107" name="Text Placeholder 10">
            <a:extLst>
              <a:ext uri="{FF2B5EF4-FFF2-40B4-BE49-F238E27FC236}">
                <a16:creationId xmlns:a16="http://schemas.microsoft.com/office/drawing/2014/main" id="{5CCF1D8C-0D94-3164-DCFD-B48483EE6CD6}"/>
              </a:ext>
            </a:extLst>
          </p:cNvPr>
          <p:cNvSpPr txBox="1">
            <a:spLocks/>
          </p:cNvSpPr>
          <p:nvPr>
            <p:custDataLst>
              <p:tags r:id="rId8"/>
            </p:custDataLst>
          </p:nvPr>
        </p:nvSpPr>
        <p:spPr bwMode="auto">
          <a:xfrm>
            <a:off x="4600575" y="543401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2588098-2D80-4DD2-8E9E-1D519D352280}" type="datetime'''''2''''''0''''''''''''''''''''2''''''1'''''''">
              <a:rPr lang="en-US" altLang="en-US" sz="1000" smtClean="0"/>
              <a:pPr marL="0" indent="0" algn="ctr">
                <a:spcBef>
                  <a:spcPct val="0"/>
                </a:spcBef>
                <a:spcAft>
                  <a:spcPct val="0"/>
                </a:spcAft>
                <a:buNone/>
              </a:pPr>
              <a:t>2021</a:t>
            </a:fld>
            <a:endParaRPr lang="en-US" sz="1000"/>
          </a:p>
        </p:txBody>
      </p:sp>
      <p:sp>
        <p:nvSpPr>
          <p:cNvPr id="127" name="Text Placeholder 10">
            <a:extLst>
              <a:ext uri="{FF2B5EF4-FFF2-40B4-BE49-F238E27FC236}">
                <a16:creationId xmlns:a16="http://schemas.microsoft.com/office/drawing/2014/main" id="{4607FA77-8653-1BAF-0A7B-53F9B3687027}"/>
              </a:ext>
            </a:extLst>
          </p:cNvPr>
          <p:cNvSpPr txBox="1">
            <a:spLocks/>
          </p:cNvSpPr>
          <p:nvPr>
            <p:custDataLst>
              <p:tags r:id="rId9"/>
            </p:custDataLst>
          </p:nvPr>
        </p:nvSpPr>
        <p:spPr bwMode="auto">
          <a:xfrm>
            <a:off x="6115050" y="543401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1BF9C27-C1BF-4010-89AE-22CAB080D94D}" type="datetime'''''''''''''''''''''''2''''0''''2''''''''''''''''''2'''">
              <a:rPr lang="en-US" altLang="en-US" sz="1000" smtClean="0"/>
              <a:pPr marL="0" indent="0" algn="ctr">
                <a:spcBef>
                  <a:spcPct val="0"/>
                </a:spcBef>
                <a:spcAft>
                  <a:spcPct val="0"/>
                </a:spcAft>
                <a:buNone/>
              </a:pPr>
              <a:t>2022</a:t>
            </a:fld>
            <a:endParaRPr lang="en-US" sz="1000"/>
          </a:p>
        </p:txBody>
      </p:sp>
      <p:sp>
        <p:nvSpPr>
          <p:cNvPr id="108" name="Text Placeholder 10">
            <a:extLst>
              <a:ext uri="{FF2B5EF4-FFF2-40B4-BE49-F238E27FC236}">
                <a16:creationId xmlns:a16="http://schemas.microsoft.com/office/drawing/2014/main" id="{FE11C5E6-DFE3-6B5A-2370-5489CCD8C8FA}"/>
              </a:ext>
            </a:extLst>
          </p:cNvPr>
          <p:cNvSpPr txBox="1">
            <a:spLocks/>
          </p:cNvSpPr>
          <p:nvPr>
            <p:custDataLst>
              <p:tags r:id="rId10"/>
            </p:custDataLst>
          </p:nvPr>
        </p:nvSpPr>
        <p:spPr bwMode="auto">
          <a:xfrm>
            <a:off x="6783388" y="3300413"/>
            <a:ext cx="9128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a:solidFill>
                  <a:schemeClr val="accent1"/>
                </a:solidFill>
              </a:rPr>
              <a:t>Alternative meat</a:t>
            </a:r>
          </a:p>
        </p:txBody>
      </p:sp>
      <p:sp>
        <p:nvSpPr>
          <p:cNvPr id="109" name="Text Placeholder 10">
            <a:extLst>
              <a:ext uri="{FF2B5EF4-FFF2-40B4-BE49-F238E27FC236}">
                <a16:creationId xmlns:a16="http://schemas.microsoft.com/office/drawing/2014/main" id="{1518E92F-1140-2818-FB1C-CA1D0EEEB42B}"/>
              </a:ext>
            </a:extLst>
          </p:cNvPr>
          <p:cNvSpPr txBox="1">
            <a:spLocks/>
          </p:cNvSpPr>
          <p:nvPr>
            <p:custDataLst>
              <p:tags r:id="rId11"/>
            </p:custDataLst>
          </p:nvPr>
        </p:nvSpPr>
        <p:spPr bwMode="auto">
          <a:xfrm>
            <a:off x="6783388" y="4352925"/>
            <a:ext cx="59690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106F7C5-4BE4-409B-85F1-13B9FED7E68A}" type="datetime'''''A''lt''e''''''''rn''''''''a''tive''&#10;''''da''i''ry'''''">
              <a:rPr lang="en-US" altLang="en-US" sz="1000" smtClean="0">
                <a:solidFill>
                  <a:schemeClr val="accent2"/>
                </a:solidFill>
              </a:rPr>
              <a:pPr marL="0" indent="0">
                <a:spcBef>
                  <a:spcPct val="0"/>
                </a:spcBef>
                <a:spcAft>
                  <a:spcPct val="0"/>
                </a:spcAft>
                <a:buNone/>
              </a:pPr>
              <a:t>Alternative
dairy</a:t>
            </a:fld>
            <a:endParaRPr lang="en-US" sz="1000">
              <a:solidFill>
                <a:schemeClr val="accent2"/>
              </a:solidFill>
            </a:endParaRPr>
          </a:p>
        </p:txBody>
      </p:sp>
      <p:sp>
        <p:nvSpPr>
          <p:cNvPr id="111" name="Text Placeholder 10">
            <a:extLst>
              <a:ext uri="{FF2B5EF4-FFF2-40B4-BE49-F238E27FC236}">
                <a16:creationId xmlns:a16="http://schemas.microsoft.com/office/drawing/2014/main" id="{1EECFCFD-D77D-E832-A7B4-1D3F75AAEA87}"/>
              </a:ext>
            </a:extLst>
          </p:cNvPr>
          <p:cNvSpPr txBox="1">
            <a:spLocks/>
          </p:cNvSpPr>
          <p:nvPr>
            <p:custDataLst>
              <p:tags r:id="rId12"/>
            </p:custDataLst>
          </p:nvPr>
        </p:nvSpPr>
        <p:spPr bwMode="gray">
          <a:xfrm>
            <a:off x="1611313" y="357822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86E5007-4EBE-4E7E-B968-F8024DD02DAB}" type="datetime'''4''.''''''''''''''''''''''8'''''''''''''''''">
              <a:rPr lang="en-US" altLang="en-US" sz="1000" smtClean="0"/>
              <a:pPr marL="0" indent="0" algn="ctr">
                <a:spcBef>
                  <a:spcPct val="0"/>
                </a:spcBef>
                <a:spcAft>
                  <a:spcPct val="0"/>
                </a:spcAft>
                <a:buNone/>
              </a:pPr>
              <a:t>4.8</a:t>
            </a:fld>
            <a:endParaRPr lang="en-US" sz="1000"/>
          </a:p>
        </p:txBody>
      </p:sp>
      <p:sp>
        <p:nvSpPr>
          <p:cNvPr id="112" name="Text Placeholder 10">
            <a:extLst>
              <a:ext uri="{FF2B5EF4-FFF2-40B4-BE49-F238E27FC236}">
                <a16:creationId xmlns:a16="http://schemas.microsoft.com/office/drawing/2014/main" id="{4A45A6FB-AB77-A76F-3EBE-36EDE1373FB4}"/>
              </a:ext>
            </a:extLst>
          </p:cNvPr>
          <p:cNvSpPr txBox="1">
            <a:spLocks/>
          </p:cNvSpPr>
          <p:nvPr>
            <p:custDataLst>
              <p:tags r:id="rId13"/>
            </p:custDataLst>
          </p:nvPr>
        </p:nvSpPr>
        <p:spPr bwMode="gray">
          <a:xfrm>
            <a:off x="3125788" y="316547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890EBD8-0F3C-4800-A418-47AF8940D059}" type="datetime'''6''''''''''''''''''''''''''''.''''''''''''''''''''0'''''''">
              <a:rPr lang="en-US" altLang="en-US" sz="1000" smtClean="0"/>
              <a:pPr marL="0" indent="0" algn="ctr">
                <a:spcBef>
                  <a:spcPct val="0"/>
                </a:spcBef>
                <a:spcAft>
                  <a:spcPct val="0"/>
                </a:spcAft>
                <a:buNone/>
              </a:pPr>
              <a:t>6.0</a:t>
            </a:fld>
            <a:endParaRPr lang="en-US" sz="1000"/>
          </a:p>
        </p:txBody>
      </p:sp>
      <p:sp>
        <p:nvSpPr>
          <p:cNvPr id="113" name="Text Placeholder 10">
            <a:extLst>
              <a:ext uri="{FF2B5EF4-FFF2-40B4-BE49-F238E27FC236}">
                <a16:creationId xmlns:a16="http://schemas.microsoft.com/office/drawing/2014/main" id="{AFD9EF46-D6F9-B49C-A598-3777442742ED}"/>
              </a:ext>
            </a:extLst>
          </p:cNvPr>
          <p:cNvSpPr txBox="1">
            <a:spLocks/>
          </p:cNvSpPr>
          <p:nvPr>
            <p:custDataLst>
              <p:tags r:id="rId14"/>
            </p:custDataLst>
          </p:nvPr>
        </p:nvSpPr>
        <p:spPr bwMode="gray">
          <a:xfrm>
            <a:off x="4641850" y="315118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76AB391-4F5C-4C73-BF75-0BC86393299E}" type="datetime'''''''''6''''''''''''.''''''''''''''''''''1'''''''''''''">
              <a:rPr lang="en-US" altLang="en-US" sz="1000" smtClean="0"/>
              <a:pPr marL="0" indent="0" algn="ctr">
                <a:spcBef>
                  <a:spcPct val="0"/>
                </a:spcBef>
                <a:spcAft>
                  <a:spcPct val="0"/>
                </a:spcAft>
                <a:buNone/>
              </a:pPr>
              <a:t>6.1</a:t>
            </a:fld>
            <a:endParaRPr lang="en-US" sz="1000"/>
          </a:p>
        </p:txBody>
      </p:sp>
      <p:sp>
        <p:nvSpPr>
          <p:cNvPr id="146" name="Text Placeholder 10">
            <a:extLst>
              <a:ext uri="{FF2B5EF4-FFF2-40B4-BE49-F238E27FC236}">
                <a16:creationId xmlns:a16="http://schemas.microsoft.com/office/drawing/2014/main" id="{F1FA420B-79C5-C506-5CF4-88DD889971A3}"/>
              </a:ext>
            </a:extLst>
          </p:cNvPr>
          <p:cNvSpPr txBox="1">
            <a:spLocks/>
          </p:cNvSpPr>
          <p:nvPr>
            <p:custDataLst>
              <p:tags r:id="rId15"/>
            </p:custDataLst>
          </p:nvPr>
        </p:nvSpPr>
        <p:spPr bwMode="gray">
          <a:xfrm>
            <a:off x="6156325" y="29575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2DC3B28-27BF-48CB-ACC0-B0F3EDF113DF}" type="datetime'''6''''''''''.6'''''''''''">
              <a:rPr lang="en-US" altLang="en-US" sz="1000" smtClean="0"/>
              <a:pPr marL="0" indent="0" algn="ctr">
                <a:spcBef>
                  <a:spcPct val="0"/>
                </a:spcBef>
                <a:spcAft>
                  <a:spcPct val="0"/>
                </a:spcAft>
                <a:buNone/>
              </a:pPr>
              <a:t>6.6</a:t>
            </a:fld>
            <a:endParaRPr lang="en-US" sz="1000"/>
          </a:p>
        </p:txBody>
      </p:sp>
      <p:sp>
        <p:nvSpPr>
          <p:cNvPr id="176" name="Text Placeholder 10">
            <a:extLst>
              <a:ext uri="{FF2B5EF4-FFF2-40B4-BE49-F238E27FC236}">
                <a16:creationId xmlns:a16="http://schemas.microsoft.com/office/drawing/2014/main" id="{F05BA786-4BB7-8E98-ACEF-994A922ACA09}"/>
              </a:ext>
            </a:extLst>
          </p:cNvPr>
          <p:cNvSpPr txBox="1">
            <a:spLocks/>
          </p:cNvSpPr>
          <p:nvPr>
            <p:custDataLst>
              <p:tags r:id="rId16"/>
            </p:custDataLst>
          </p:nvPr>
        </p:nvSpPr>
        <p:spPr bwMode="auto">
          <a:xfrm>
            <a:off x="2241550" y="3133725"/>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9C0AB55-571A-4013-9CE4-BAB970867F22}" type="datetime'''''''+2''''''''''''''''''''''''5''%'''''''">
              <a:rPr lang="en-US" altLang="en-US" sz="1000" smtClean="0"/>
              <a:pPr marL="0" indent="0" algn="ctr">
                <a:spcBef>
                  <a:spcPct val="0"/>
                </a:spcBef>
                <a:spcAft>
                  <a:spcPct val="0"/>
                </a:spcAft>
                <a:buNone/>
              </a:pPr>
              <a:t>+25%</a:t>
            </a:fld>
            <a:endParaRPr lang="en-US" sz="1000"/>
          </a:p>
        </p:txBody>
      </p:sp>
      <p:sp>
        <p:nvSpPr>
          <p:cNvPr id="182" name="Text Placeholder 10">
            <a:extLst>
              <a:ext uri="{FF2B5EF4-FFF2-40B4-BE49-F238E27FC236}">
                <a16:creationId xmlns:a16="http://schemas.microsoft.com/office/drawing/2014/main" id="{A8647840-8F18-FFD8-4CE8-80FBE7AA9856}"/>
              </a:ext>
            </a:extLst>
          </p:cNvPr>
          <p:cNvSpPr txBox="1">
            <a:spLocks/>
          </p:cNvSpPr>
          <p:nvPr>
            <p:custDataLst>
              <p:tags r:id="rId17"/>
            </p:custDataLst>
          </p:nvPr>
        </p:nvSpPr>
        <p:spPr bwMode="auto">
          <a:xfrm>
            <a:off x="3805238" y="2919413"/>
            <a:ext cx="365125"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47993C-D1FC-4B94-A705-02A81E96E7B7}" type="datetime'''''''+''''1''''''''''''''''''''''''''''%'''''''''">
              <a:rPr lang="en-US" altLang="en-US" sz="1000" smtClean="0"/>
              <a:pPr marL="0" indent="0" algn="ctr">
                <a:spcBef>
                  <a:spcPct val="0"/>
                </a:spcBef>
                <a:spcAft>
                  <a:spcPct val="0"/>
                </a:spcAft>
                <a:buNone/>
              </a:pPr>
              <a:t>+1%</a:t>
            </a:fld>
            <a:endParaRPr lang="en-US" sz="1000"/>
          </a:p>
        </p:txBody>
      </p:sp>
      <p:sp>
        <p:nvSpPr>
          <p:cNvPr id="186" name="Text Placeholder 10">
            <a:extLst>
              <a:ext uri="{FF2B5EF4-FFF2-40B4-BE49-F238E27FC236}">
                <a16:creationId xmlns:a16="http://schemas.microsoft.com/office/drawing/2014/main" id="{90A860EF-4559-34C4-DAD6-1C88EA6637E4}"/>
              </a:ext>
            </a:extLst>
          </p:cNvPr>
          <p:cNvSpPr txBox="1">
            <a:spLocks/>
          </p:cNvSpPr>
          <p:nvPr>
            <p:custDataLst>
              <p:tags r:id="rId18"/>
            </p:custDataLst>
          </p:nvPr>
        </p:nvSpPr>
        <p:spPr bwMode="auto">
          <a:xfrm>
            <a:off x="5321300" y="2816225"/>
            <a:ext cx="365125"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82993AB-03D6-45E6-8B67-64C298496772}" type="datetime'''+''''''''''''''9''''''''''''''''''''''''''''''''''%'''''''">
              <a:rPr lang="en-US" altLang="en-US" sz="1000" smtClean="0"/>
              <a:pPr marL="0" indent="0" algn="ctr">
                <a:spcBef>
                  <a:spcPct val="0"/>
                </a:spcBef>
                <a:spcAft>
                  <a:spcPct val="0"/>
                </a:spcAft>
                <a:buNone/>
              </a:pPr>
              <a:t>+9%</a:t>
            </a:fld>
            <a:endParaRPr lang="en-US" sz="1000"/>
          </a:p>
        </p:txBody>
      </p:sp>
      <p:sp>
        <p:nvSpPr>
          <p:cNvPr id="218" name="Title 1">
            <a:extLst>
              <a:ext uri="{FF2B5EF4-FFF2-40B4-BE49-F238E27FC236}">
                <a16:creationId xmlns:a16="http://schemas.microsoft.com/office/drawing/2014/main" id="{3BBF3CA2-09F6-254C-D624-F907C4B310DE}"/>
              </a:ext>
            </a:extLst>
          </p:cNvPr>
          <p:cNvSpPr txBox="1">
            <a:spLocks/>
          </p:cNvSpPr>
          <p:nvPr/>
        </p:nvSpPr>
        <p:spPr>
          <a:xfrm>
            <a:off x="7705725" y="2678113"/>
            <a:ext cx="647700" cy="381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a:defRPr lang="en-US"/>
            </a:defPPr>
            <a:lvl1pPr marL="0" indent="0">
              <a:buNone/>
              <a:defRPr sz="1400">
                <a:solidFill>
                  <a:schemeClr val="accent1">
                    <a:lumMod val="5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000"/>
              <a:t>CAGR 2020-22</a:t>
            </a:r>
          </a:p>
        </p:txBody>
      </p:sp>
      <p:sp>
        <p:nvSpPr>
          <p:cNvPr id="219" name="Title 1">
            <a:extLst>
              <a:ext uri="{FF2B5EF4-FFF2-40B4-BE49-F238E27FC236}">
                <a16:creationId xmlns:a16="http://schemas.microsoft.com/office/drawing/2014/main" id="{2E5B9E93-EC5E-3275-85B8-E8D55100007E}"/>
              </a:ext>
            </a:extLst>
          </p:cNvPr>
          <p:cNvSpPr txBox="1">
            <a:spLocks/>
          </p:cNvSpPr>
          <p:nvPr/>
        </p:nvSpPr>
        <p:spPr>
          <a:xfrm>
            <a:off x="7832725" y="3268663"/>
            <a:ext cx="393700" cy="225425"/>
          </a:xfrm>
          <a:prstGeom prst="rect">
            <a:avLst/>
          </a:prstGeom>
          <a:noFill/>
          <a:ln w="9525">
            <a:solidFill>
              <a:srgbClr val="1A81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defPPr>
              <a:defRPr lang="en-US"/>
            </a:defPPr>
            <a:lvl1pPr marL="0" indent="0">
              <a:buNone/>
              <a:defRPr sz="1400">
                <a:solidFill>
                  <a:schemeClr val="accent1">
                    <a:lumMod val="5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000"/>
              <a:t>-1%</a:t>
            </a:r>
          </a:p>
        </p:txBody>
      </p:sp>
      <p:sp>
        <p:nvSpPr>
          <p:cNvPr id="220" name="Title 1">
            <a:extLst>
              <a:ext uri="{FF2B5EF4-FFF2-40B4-BE49-F238E27FC236}">
                <a16:creationId xmlns:a16="http://schemas.microsoft.com/office/drawing/2014/main" id="{1F42A421-3D17-D130-7A08-65D2D2E3845E}"/>
              </a:ext>
            </a:extLst>
          </p:cNvPr>
          <p:cNvSpPr txBox="1">
            <a:spLocks/>
          </p:cNvSpPr>
          <p:nvPr/>
        </p:nvSpPr>
        <p:spPr>
          <a:xfrm>
            <a:off x="7832725" y="4395788"/>
            <a:ext cx="393700" cy="225425"/>
          </a:xfrm>
          <a:prstGeom prst="rect">
            <a:avLst/>
          </a:prstGeom>
          <a:noFill/>
          <a:ln w="9525">
            <a:solidFill>
              <a:srgbClr val="1A81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defPPr>
              <a:defRPr lang="en-US"/>
            </a:defPPr>
            <a:lvl1pPr marL="0" indent="0">
              <a:buNone/>
              <a:defRPr sz="1400">
                <a:solidFill>
                  <a:schemeClr val="accent1">
                    <a:lumMod val="5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000"/>
              <a:t>+7%</a:t>
            </a:r>
          </a:p>
        </p:txBody>
      </p:sp>
      <p:sp>
        <p:nvSpPr>
          <p:cNvPr id="300" name="Title 1">
            <a:extLst>
              <a:ext uri="{FF2B5EF4-FFF2-40B4-BE49-F238E27FC236}">
                <a16:creationId xmlns:a16="http://schemas.microsoft.com/office/drawing/2014/main" id="{DEFCF85C-CAF8-251D-200B-8ACC97A4B1C0}"/>
              </a:ext>
            </a:extLst>
          </p:cNvPr>
          <p:cNvSpPr txBox="1">
            <a:spLocks/>
          </p:cNvSpPr>
          <p:nvPr/>
        </p:nvSpPr>
        <p:spPr>
          <a:xfrm>
            <a:off x="769938" y="2481263"/>
            <a:ext cx="2301875" cy="22542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a:defRPr lang="en-US"/>
            </a:defPPr>
            <a:lvl1pPr indent="0">
              <a:buNone/>
              <a:defRPr sz="10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U.S. grocery retail sales ($ billions)</a:t>
            </a:r>
            <a:r>
              <a:rPr lang="en-US" baseline="30000"/>
              <a:t>1</a:t>
            </a:r>
          </a:p>
        </p:txBody>
      </p:sp>
      <p:sp>
        <p:nvSpPr>
          <p:cNvPr id="319" name="btfpNotesBox292759">
            <a:extLst>
              <a:ext uri="{FF2B5EF4-FFF2-40B4-BE49-F238E27FC236}">
                <a16:creationId xmlns:a16="http://schemas.microsoft.com/office/drawing/2014/main" id="{9D3354FA-3303-DDA1-39A4-A7053727A686}"/>
              </a:ext>
            </a:extLst>
          </p:cNvPr>
          <p:cNvSpPr txBox="1"/>
          <p:nvPr>
            <p:custDataLst>
              <p:tags r:id="rId19"/>
            </p:custDataLst>
          </p:nvPr>
        </p:nvSpPr>
        <p:spPr bwMode="gray">
          <a:xfrm>
            <a:off x="330200" y="6295977"/>
            <a:ext cx="10404605" cy="492443"/>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¹ Includes alternative refrigerated milk, shelf-stable milk, spreads (margarine, cream cheese, sour cream, etc.), yogurt, cheese, frozen/refrigerated meat; does not include alternative eggs and</a:t>
            </a:r>
            <a:br>
              <a:rPr lang="en-US" sz="800">
                <a:solidFill>
                  <a:srgbClr val="000000"/>
                </a:solidFill>
              </a:rPr>
            </a:br>
            <a:r>
              <a:rPr lang="en-US" sz="800">
                <a:solidFill>
                  <a:srgbClr val="000000"/>
                </a:solidFill>
              </a:rPr>
              <a:t> ready-to-eat plant-based meals. </a:t>
            </a:r>
          </a:p>
          <a:p>
            <a:pPr marL="0" indent="0">
              <a:spcBef>
                <a:spcPts val="0"/>
              </a:spcBef>
              <a:buNone/>
            </a:pPr>
            <a:r>
              <a:rPr lang="en-US" sz="800">
                <a:solidFill>
                  <a:srgbClr val="000000"/>
                </a:solidFill>
              </a:rPr>
              <a:t>Sources: </a:t>
            </a:r>
            <a:r>
              <a:rPr lang="en-US" sz="800" err="1"/>
              <a:t>Profundo</a:t>
            </a:r>
            <a:r>
              <a:rPr lang="en-US" sz="800"/>
              <a:t>, </a:t>
            </a:r>
            <a:r>
              <a:rPr lang="en-US" sz="800">
                <a:hlinkClick r:id="rId26"/>
              </a:rPr>
              <a:t>Impacts of a Shift to Plant Proteins</a:t>
            </a:r>
            <a:r>
              <a:rPr lang="en-US" sz="800">
                <a:solidFill>
                  <a:srgbClr val="000000"/>
                </a:solidFill>
              </a:rPr>
              <a:t> </a:t>
            </a:r>
            <a:r>
              <a:rPr lang="en-US" sz="800"/>
              <a:t>(2023);</a:t>
            </a:r>
            <a:r>
              <a:rPr lang="en-US" sz="800">
                <a:solidFill>
                  <a:srgbClr val="000000"/>
                </a:solidFill>
              </a:rPr>
              <a:t> BCG,</a:t>
            </a:r>
            <a:r>
              <a:rPr lang="en-US" sz="800">
                <a:solidFill>
                  <a:srgbClr val="000000"/>
                </a:solidFill>
                <a:latin typeface="Arial"/>
              </a:rPr>
              <a:t> </a:t>
            </a:r>
            <a:r>
              <a:rPr lang="en-US" sz="800">
                <a:solidFill>
                  <a:srgbClr val="000000"/>
                </a:solidFill>
                <a:hlinkClick r:id="rId27"/>
              </a:rPr>
              <a:t>Taking Alternative Proteins Mainstream</a:t>
            </a:r>
            <a:r>
              <a:rPr lang="en-US" sz="800">
                <a:solidFill>
                  <a:srgbClr val="000000"/>
                </a:solidFill>
              </a:rPr>
              <a:t> (2023).</a:t>
            </a:r>
          </a:p>
          <a:p>
            <a:r>
              <a:rPr lang="en-US" sz="800">
                <a:solidFill>
                  <a:srgbClr val="000000"/>
                </a:solidFill>
              </a:rPr>
              <a:t>Credit: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a:t>
            </a:r>
            <a:r>
              <a:rPr lang="en-US" sz="800">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8"/>
              </a:rPr>
              <a:t>Gernot Wagner</a:t>
            </a:r>
            <a:r>
              <a:rPr lang="en-US" sz="800"/>
              <a:t>. </a:t>
            </a:r>
            <a:r>
              <a:rPr lang="en-US" sz="800">
                <a:hlinkClick r:id="rId29"/>
              </a:rPr>
              <a:t>Share with attribution</a:t>
            </a:r>
            <a:r>
              <a:rPr lang="en-US" sz="800"/>
              <a:t>: </a:t>
            </a:r>
            <a:r>
              <a:rPr lang="en-US" sz="800" err="1"/>
              <a:t>Sayn</a:t>
            </a:r>
            <a:r>
              <a:rPr lang="en-US" sz="800"/>
              <a:t>-Wittgenstein </a:t>
            </a:r>
            <a:r>
              <a:rPr lang="en-US" sz="800" i="1"/>
              <a:t>et al., </a:t>
            </a:r>
            <a:r>
              <a:rPr lang="en-US" sz="800"/>
              <a:t>"</a:t>
            </a:r>
            <a:r>
              <a:rPr lang="en-US" sz="800">
                <a:hlinkClick r:id="rId30"/>
              </a:rPr>
              <a:t>Reconsidering Proteins</a:t>
            </a:r>
            <a:r>
              <a:rPr lang="en-US" sz="800"/>
              <a:t>" (6 October 2025).</a:t>
            </a:r>
            <a:endParaRPr lang="en-US" sz="800">
              <a:solidFill>
                <a:srgbClr val="000000"/>
              </a:solidFill>
            </a:endParaRPr>
          </a:p>
        </p:txBody>
      </p:sp>
      <p:grpSp>
        <p:nvGrpSpPr>
          <p:cNvPr id="9" name="btfpColumnHeaderBox223027">
            <a:extLst>
              <a:ext uri="{FF2B5EF4-FFF2-40B4-BE49-F238E27FC236}">
                <a16:creationId xmlns:a16="http://schemas.microsoft.com/office/drawing/2014/main" id="{EAAD0EB1-2F8F-01B8-D24A-1A48EFB4A5A5}"/>
              </a:ext>
            </a:extLst>
          </p:cNvPr>
          <p:cNvGrpSpPr/>
          <p:nvPr>
            <p:custDataLst>
              <p:tags r:id="rId20"/>
            </p:custDataLst>
          </p:nvPr>
        </p:nvGrpSpPr>
        <p:grpSpPr>
          <a:xfrm>
            <a:off x="329181" y="1554480"/>
            <a:ext cx="8513170" cy="333387"/>
            <a:chOff x="6347188" y="1337865"/>
            <a:chExt cx="2477493" cy="333387"/>
          </a:xfrm>
        </p:grpSpPr>
        <p:sp>
          <p:nvSpPr>
            <p:cNvPr id="10" name="btfpColumnHeaderBoxText223027">
              <a:extLst>
                <a:ext uri="{FF2B5EF4-FFF2-40B4-BE49-F238E27FC236}">
                  <a16:creationId xmlns:a16="http://schemas.microsoft.com/office/drawing/2014/main" id="{FD8DE4DC-2D26-D61A-96D8-230709A4302B}"/>
                </a:ext>
              </a:extLst>
            </p:cNvPr>
            <p:cNvSpPr txBox="1"/>
            <p:nvPr/>
          </p:nvSpPr>
          <p:spPr bwMode="gray">
            <a:xfrm>
              <a:off x="6347188" y="1337865"/>
              <a:ext cx="2477492" cy="318997"/>
            </a:xfrm>
            <a:prstGeom prst="rect">
              <a:avLst/>
            </a:prstGeom>
            <a:noFill/>
          </p:spPr>
          <p:txBody>
            <a:bodyPr vert="horz" wrap="square" lIns="36036" tIns="36036" rIns="36036" bIns="36036" rtlCol="0" anchor="b">
              <a:spAutoFit/>
            </a:bodyPr>
            <a:lstStyle/>
            <a:p>
              <a:r>
                <a:rPr lang="en-US" sz="1600" b="1"/>
                <a:t>Alternative dairy products have gained consumers; alternative meat still struggles</a:t>
              </a:r>
              <a:endParaRPr lang="en-US" sz="1600" b="1">
                <a:solidFill>
                  <a:schemeClr val="tx1"/>
                </a:solidFill>
                <a:latin typeface="+mj-lt"/>
              </a:endParaRPr>
            </a:p>
          </p:txBody>
        </p:sp>
        <p:cxnSp>
          <p:nvCxnSpPr>
            <p:cNvPr id="11" name="btfpColumnHeaderBoxLine223027">
              <a:extLst>
                <a:ext uri="{FF2B5EF4-FFF2-40B4-BE49-F238E27FC236}">
                  <a16:creationId xmlns:a16="http://schemas.microsoft.com/office/drawing/2014/main" id="{A46F487D-CDD4-806E-69E7-287FE8691CD6}"/>
                </a:ext>
              </a:extLst>
            </p:cNvPr>
            <p:cNvCxnSpPr/>
            <p:nvPr/>
          </p:nvCxnSpPr>
          <p:spPr bwMode="gray">
            <a:xfrm>
              <a:off x="6347189" y="1671252"/>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D3AD7F04-F719-B726-38C2-73EBD1EB0581}"/>
              </a:ext>
            </a:extLst>
          </p:cNvPr>
          <p:cNvSpPr txBox="1"/>
          <p:nvPr/>
        </p:nvSpPr>
        <p:spPr bwMode="gray">
          <a:xfrm>
            <a:off x="9235440" y="1554480"/>
            <a:ext cx="2557971" cy="4331955"/>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endParaRPr lang="en-US" sz="1050"/>
          </a:p>
          <a:p>
            <a:pPr marL="171450" indent="-171450">
              <a:spcBef>
                <a:spcPts val="600"/>
              </a:spcBef>
              <a:buFont typeface="Arial" panose="020B0604020202020204" pitchFamily="34" charset="0"/>
              <a:buChar char="•"/>
            </a:pPr>
            <a:r>
              <a:rPr lang="en-US" sz="1050" b="1"/>
              <a:t>Alternative dairy: </a:t>
            </a:r>
            <a:r>
              <a:rPr lang="en-US" sz="1050"/>
              <a:t>Has appealed to mainstream consumers, with U.S. retail sales growing by 7% annually from 2020 to 2022. Success can be attributed to </a:t>
            </a:r>
            <a:r>
              <a:rPr lang="en-US" sz="1050" b="1"/>
              <a:t>product innovation and marketing strategies.</a:t>
            </a:r>
            <a:endParaRPr lang="en-US" sz="1050"/>
          </a:p>
          <a:p>
            <a:pPr marL="171450" indent="-171450">
              <a:spcBef>
                <a:spcPts val="600"/>
              </a:spcBef>
              <a:buFont typeface="Arial" panose="020B0604020202020204" pitchFamily="34" charset="0"/>
              <a:buChar char="•"/>
            </a:pPr>
            <a:r>
              <a:rPr lang="en-US" sz="1050" b="1"/>
              <a:t>Alternative meat</a:t>
            </a:r>
            <a:r>
              <a:rPr lang="en-US" sz="1050"/>
              <a:t>: Saw an annual decline of 1% from 2020 to 2022.</a:t>
            </a:r>
          </a:p>
          <a:p>
            <a:pPr marL="171450" indent="-171450">
              <a:spcBef>
                <a:spcPts val="600"/>
              </a:spcBef>
              <a:buFont typeface="Arial" panose="020B0604020202020204" pitchFamily="34" charset="0"/>
              <a:buChar char="•"/>
            </a:pPr>
            <a:r>
              <a:rPr lang="en-US" sz="1050"/>
              <a:t>Consumers </a:t>
            </a:r>
            <a:r>
              <a:rPr lang="en-US" sz="1050" b="1"/>
              <a:t>prioritize taste and health over sustainability </a:t>
            </a:r>
            <a:r>
              <a:rPr lang="en-US" sz="1050"/>
              <a:t>when purchasing food, meaning companies need to address these key concerns.</a:t>
            </a:r>
          </a:p>
          <a:p>
            <a:pPr marL="171450" indent="-171450">
              <a:spcBef>
                <a:spcPts val="600"/>
              </a:spcBef>
              <a:buFont typeface="Arial" panose="020B0604020202020204" pitchFamily="34" charset="0"/>
              <a:buChar char="•"/>
            </a:pPr>
            <a:r>
              <a:rPr lang="en-US" sz="1050"/>
              <a:t>Reaching customers remains a challenge. T</a:t>
            </a:r>
            <a:r>
              <a:rPr lang="en-US" sz="1050">
                <a:solidFill>
                  <a:schemeClr val="tx1"/>
                </a:solidFill>
              </a:rPr>
              <a:t>he industry needs to take </a:t>
            </a:r>
            <a:r>
              <a:rPr lang="en-US" sz="1050" b="1">
                <a:solidFill>
                  <a:schemeClr val="tx1"/>
                </a:solidFill>
              </a:rPr>
              <a:t>different approaches </a:t>
            </a:r>
            <a:r>
              <a:rPr lang="en-US" sz="1050">
                <a:solidFill>
                  <a:schemeClr val="tx1"/>
                </a:solidFill>
              </a:rPr>
              <a:t>and invest in </a:t>
            </a:r>
            <a:r>
              <a:rPr lang="en-US" sz="1050" b="1">
                <a:solidFill>
                  <a:schemeClr val="tx1"/>
                </a:solidFill>
              </a:rPr>
              <a:t>further product innovation and marketing </a:t>
            </a:r>
            <a:r>
              <a:rPr lang="en-US" sz="1050">
                <a:solidFill>
                  <a:schemeClr val="tx1"/>
                </a:solidFill>
              </a:rPr>
              <a:t>to bring alternative meat to the customer’s table.</a:t>
            </a:r>
          </a:p>
        </p:txBody>
      </p:sp>
      <p:sp>
        <p:nvSpPr>
          <p:cNvPr id="26" name="Rectangular Callout 25">
            <a:extLst>
              <a:ext uri="{FF2B5EF4-FFF2-40B4-BE49-F238E27FC236}">
                <a16:creationId xmlns:a16="http://schemas.microsoft.com/office/drawing/2014/main" id="{6BD46E92-BFF4-0ABD-D55A-9FEFD05FFDC5}"/>
              </a:ext>
            </a:extLst>
          </p:cNvPr>
          <p:cNvSpPr/>
          <p:nvPr/>
        </p:nvSpPr>
        <p:spPr bwMode="gray">
          <a:xfrm>
            <a:off x="6680200" y="2454275"/>
            <a:ext cx="877888" cy="454025"/>
          </a:xfrm>
          <a:prstGeom prst="wedgeRectCallout">
            <a:avLst>
              <a:gd name="adj1" fmla="val 2604"/>
              <a:gd name="adj2" fmla="val 107855"/>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Almost flat since 2020</a:t>
            </a:r>
          </a:p>
        </p:txBody>
      </p:sp>
      <p:sp>
        <p:nvSpPr>
          <p:cNvPr id="27" name="Rectangular Callout 26">
            <a:extLst>
              <a:ext uri="{FF2B5EF4-FFF2-40B4-BE49-F238E27FC236}">
                <a16:creationId xmlns:a16="http://schemas.microsoft.com/office/drawing/2014/main" id="{71231D83-0807-CCED-A9FA-A7B03DA18970}"/>
              </a:ext>
            </a:extLst>
          </p:cNvPr>
          <p:cNvSpPr/>
          <p:nvPr/>
        </p:nvSpPr>
        <p:spPr bwMode="gray">
          <a:xfrm>
            <a:off x="809625" y="2822575"/>
            <a:ext cx="1154113" cy="454025"/>
          </a:xfrm>
          <a:prstGeom prst="wedgeRectCallout">
            <a:avLst>
              <a:gd name="adj1" fmla="val 76627"/>
              <a:gd name="adj2" fmla="val 33311"/>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Total alternative proteins market</a:t>
            </a:r>
          </a:p>
        </p:txBody>
      </p:sp>
      <p:sp>
        <p:nvSpPr>
          <p:cNvPr id="3" name="Chevron 8">
            <a:extLst>
              <a:ext uri="{FF2B5EF4-FFF2-40B4-BE49-F238E27FC236}">
                <a16:creationId xmlns:a16="http://schemas.microsoft.com/office/drawing/2014/main" id="{7FCB6051-2D8A-1379-1211-CF41C81FB21F}"/>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Tree>
    <p:extLst>
      <p:ext uri="{BB962C8B-B14F-4D97-AF65-F5344CB8AC3E}">
        <p14:creationId xmlns:p14="http://schemas.microsoft.com/office/powerpoint/2010/main" val="1827769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39E2E-2B0F-56EE-2EB8-DD70F0058511}"/>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5220A46-9C7C-C5A4-F953-54137D31643E}"/>
              </a:ext>
            </a:extLst>
          </p:cNvPr>
          <p:cNvGraphicFramePr>
            <a:graphicFrameLocks/>
          </p:cNvGraphicFramePr>
          <p:nvPr>
            <p:custDataLst>
              <p:tags r:id="rId1"/>
            </p:custDataLst>
            <p:extLst>
              <p:ext uri="{D42A27DB-BD31-4B8C-83A1-F6EECF244321}">
                <p14:modId xmlns:p14="http://schemas.microsoft.com/office/powerpoint/2010/main" val="34330021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8" name="think-cell data - do not delete" hidden="1">
                        <a:extLst>
                          <a:ext uri="{FF2B5EF4-FFF2-40B4-BE49-F238E27FC236}">
                            <a16:creationId xmlns:a16="http://schemas.microsoft.com/office/drawing/2014/main" id="{A5220A46-9C7C-C5A4-F953-54137D31643E}"/>
                          </a:ext>
                        </a:extLst>
                      </p:cNvPr>
                      <p:cNvPicPr/>
                      <p:nvPr/>
                    </p:nvPicPr>
                    <p:blipFill>
                      <a:blip r:embed="rId11"/>
                      <a:stretch>
                        <a:fillRect/>
                      </a:stretch>
                    </p:blipFill>
                    <p:spPr>
                      <a:xfrm>
                        <a:off x="1588" y="1588"/>
                        <a:ext cx="1227" cy="1588"/>
                      </a:xfrm>
                      <a:prstGeom prst="rect">
                        <a:avLst/>
                      </a:prstGeom>
                    </p:spPr>
                  </p:pic>
                </p:oleObj>
              </mc:Fallback>
            </mc:AlternateContent>
          </a:graphicData>
        </a:graphic>
      </p:graphicFrame>
      <p:sp>
        <p:nvSpPr>
          <p:cNvPr id="3" name="Rectangular Callout 2">
            <a:extLst>
              <a:ext uri="{FF2B5EF4-FFF2-40B4-BE49-F238E27FC236}">
                <a16:creationId xmlns:a16="http://schemas.microsoft.com/office/drawing/2014/main" id="{4F9F6269-53A5-308F-7075-4261AB2CCB85}"/>
              </a:ext>
            </a:extLst>
          </p:cNvPr>
          <p:cNvSpPr/>
          <p:nvPr/>
        </p:nvSpPr>
        <p:spPr bwMode="gray">
          <a:xfrm>
            <a:off x="1352550" y="5270798"/>
            <a:ext cx="738188" cy="299442"/>
          </a:xfrm>
          <a:prstGeom prst="wedgeRectCallout">
            <a:avLst>
              <a:gd name="adj1" fmla="val 71831"/>
              <a:gd name="adj2" fmla="val -1013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endParaRPr lang="en-US" sz="1000">
              <a:solidFill>
                <a:schemeClr val="accent1"/>
              </a:solidFill>
              <a:effectLst/>
              <a:latin typeface="Helvetica" pitchFamily="2" charset="0"/>
            </a:endParaRPr>
          </a:p>
        </p:txBody>
      </p:sp>
      <p:sp>
        <p:nvSpPr>
          <p:cNvPr id="2" name="Title 1">
            <a:extLst>
              <a:ext uri="{FF2B5EF4-FFF2-40B4-BE49-F238E27FC236}">
                <a16:creationId xmlns:a16="http://schemas.microsoft.com/office/drawing/2014/main" id="{C5DD2DE4-50CD-338D-360C-9D96ACCA616E}"/>
              </a:ext>
            </a:extLst>
          </p:cNvPr>
          <p:cNvSpPr>
            <a:spLocks noGrp="1"/>
          </p:cNvSpPr>
          <p:nvPr>
            <p:ph type="title"/>
          </p:nvPr>
        </p:nvSpPr>
        <p:spPr>
          <a:xfrm>
            <a:off x="329184" y="520004"/>
            <a:ext cx="11531600" cy="882788"/>
          </a:xfrm>
        </p:spPr>
        <p:txBody>
          <a:bodyPr vert="horz">
            <a:noAutofit/>
          </a:bodyPr>
          <a:lstStyle/>
          <a:p>
            <a:r>
              <a:rPr lang="en-US">
                <a:effectLst/>
              </a:rPr>
              <a:t>A consumer-centric approach by brands is critical to achieving market share growth in alternat</a:t>
            </a:r>
            <a:r>
              <a:rPr lang="en-US"/>
              <a:t>ive meat products</a:t>
            </a:r>
            <a:endParaRPr lang="en-US">
              <a:effectLst/>
            </a:endParaRPr>
          </a:p>
        </p:txBody>
      </p:sp>
      <p:sp>
        <p:nvSpPr>
          <p:cNvPr id="7" name="Pentagon 6">
            <a:extLst>
              <a:ext uri="{FF2B5EF4-FFF2-40B4-BE49-F238E27FC236}">
                <a16:creationId xmlns:a16="http://schemas.microsoft.com/office/drawing/2014/main" id="{59E040F7-D3A2-F03C-867F-64503F4A14E2}"/>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0" name="Chevron 9">
            <a:extLst>
              <a:ext uri="{FF2B5EF4-FFF2-40B4-BE49-F238E27FC236}">
                <a16:creationId xmlns:a16="http://schemas.microsoft.com/office/drawing/2014/main" id="{74662CC6-CEF4-76F1-E2DF-C48FBCC50CA1}"/>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4" name="btfpNotesBox292759">
            <a:extLst>
              <a:ext uri="{FF2B5EF4-FFF2-40B4-BE49-F238E27FC236}">
                <a16:creationId xmlns:a16="http://schemas.microsoft.com/office/drawing/2014/main" id="{C5F3E9B2-E7DC-8516-4400-92A38716058B}"/>
              </a:ext>
            </a:extLst>
          </p:cNvPr>
          <p:cNvSpPr txBox="1"/>
          <p:nvPr>
            <p:custDataLst>
              <p:tags r:id="rId2"/>
            </p:custDataLst>
          </p:nvPr>
        </p:nvSpPr>
        <p:spPr bwMode="gray">
          <a:xfrm>
            <a:off x="330198" y="6419088"/>
            <a:ext cx="9148653" cy="369332"/>
          </a:xfrm>
          <a:prstGeom prst="rect">
            <a:avLst/>
          </a:prstGeom>
          <a:noFill/>
        </p:spPr>
        <p:txBody>
          <a:bodyPr vert="horz" wrap="square" lIns="0" tIns="0" rIns="0" bIns="0" rtlCol="0" anchor="b">
            <a:spAutoFit/>
          </a:bodyPr>
          <a:lstStyle/>
          <a:p>
            <a:pPr marL="0" indent="0">
              <a:buNone/>
            </a:pPr>
            <a:r>
              <a:rPr lang="en-US" sz="800">
                <a:solidFill>
                  <a:srgbClr val="000000"/>
                </a:solidFill>
              </a:rPr>
              <a:t>Sources: BCG, </a:t>
            </a:r>
            <a:r>
              <a:rPr lang="en-US" sz="800">
                <a:solidFill>
                  <a:srgbClr val="000000"/>
                </a:solidFill>
                <a:hlinkClick r:id="rId12"/>
              </a:rPr>
              <a:t>Taking Alternative Proteins Mainstream</a:t>
            </a:r>
            <a:r>
              <a:rPr lang="en-US" sz="800">
                <a:solidFill>
                  <a:srgbClr val="000000"/>
                </a:solidFill>
              </a:rPr>
              <a:t> (2023); </a:t>
            </a:r>
            <a:r>
              <a:rPr lang="en-US" sz="800">
                <a:solidFill>
                  <a:srgbClr val="000000"/>
                </a:solidFill>
                <a:cs typeface="Arial" panose="020B0604020202020204" pitchFamily="34" charset="0"/>
              </a:rPr>
              <a:t>McKinsey, </a:t>
            </a:r>
            <a:r>
              <a:rPr lang="en-US" sz="800" b="0" i="0">
                <a:effectLst/>
                <a:hlinkClick r:id="rId13"/>
              </a:rPr>
              <a:t>Novel proteins: Consumer appetite for sustainably made ingredients</a:t>
            </a:r>
            <a:r>
              <a:rPr lang="en-US" sz="800" b="0" i="0">
                <a:effectLst/>
              </a:rPr>
              <a:t> (2024); </a:t>
            </a:r>
            <a:r>
              <a:rPr lang="en-US" sz="800">
                <a:solidFill>
                  <a:srgbClr val="000000"/>
                </a:solidFill>
              </a:rPr>
              <a:t>CKI insights informed by expert and industry engagement (2024).</a:t>
            </a:r>
          </a:p>
          <a:p>
            <a:r>
              <a:rPr lang="en-US" sz="800">
                <a:solidFill>
                  <a:srgbClr val="000000"/>
                </a:solidFill>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Friedrich </a:t>
            </a:r>
            <a:r>
              <a:rPr lang="en-US" sz="800" err="1">
                <a:solidFill>
                  <a:srgbClr val="000000"/>
                </a:solidFill>
                <a:cs typeface="Arial"/>
              </a:rPr>
              <a:t>Sayn</a:t>
            </a:r>
            <a:r>
              <a:rPr lang="en-US" sz="800">
                <a:solidFill>
                  <a:srgbClr val="000000"/>
                </a:solidFill>
                <a:cs typeface="Arial"/>
              </a:rPr>
              <a:t>-Wittgenstein,</a:t>
            </a:r>
            <a:r>
              <a:rPr lang="en-US" sz="800"/>
              <a:t> and </a:t>
            </a:r>
            <a:r>
              <a:rPr lang="en-US" sz="800">
                <a:hlinkClick r:id="rId14"/>
              </a:rPr>
              <a:t>Gernot Wagner</a:t>
            </a:r>
            <a:r>
              <a:rPr lang="en-US" sz="800"/>
              <a:t>. </a:t>
            </a:r>
            <a:r>
              <a:rPr lang="en-US" sz="800">
                <a:hlinkClick r:id="rId15"/>
              </a:rPr>
              <a:t>Share with attribution</a:t>
            </a:r>
            <a:r>
              <a:rPr lang="en-US" sz="800"/>
              <a:t>: </a:t>
            </a:r>
            <a:r>
              <a:rPr lang="en-US" sz="800" err="1"/>
              <a:t>Sayn</a:t>
            </a:r>
            <a:r>
              <a:rPr lang="en-US" sz="800"/>
              <a:t>-Wittgenstein </a:t>
            </a:r>
            <a:r>
              <a:rPr lang="en-US" sz="800" i="1"/>
              <a:t>et al., </a:t>
            </a:r>
            <a:r>
              <a:rPr lang="en-US" sz="800"/>
              <a:t>"</a:t>
            </a:r>
            <a:r>
              <a:rPr lang="en-US" sz="800">
                <a:hlinkClick r:id="rId16"/>
              </a:rPr>
              <a:t>Reconsidering Proteins</a:t>
            </a:r>
            <a:r>
              <a:rPr lang="en-US" sz="800"/>
              <a:t>" (6 October 2025).</a:t>
            </a:r>
            <a:endParaRPr lang="en-US" sz="800">
              <a:solidFill>
                <a:srgbClr val="000000"/>
              </a:solidFill>
            </a:endParaRPr>
          </a:p>
        </p:txBody>
      </p:sp>
      <p:graphicFrame>
        <p:nvGraphicFramePr>
          <p:cNvPr id="16" name="Chart 15">
            <a:extLst>
              <a:ext uri="{FF2B5EF4-FFF2-40B4-BE49-F238E27FC236}">
                <a16:creationId xmlns:a16="http://schemas.microsoft.com/office/drawing/2014/main" id="{0B4290C5-B528-0174-6A4A-B8D4C94191EB}"/>
              </a:ext>
            </a:extLst>
          </p:cNvPr>
          <p:cNvGraphicFramePr/>
          <p:nvPr>
            <p:custDataLst>
              <p:tags r:id="rId3"/>
            </p:custDataLst>
            <p:extLst>
              <p:ext uri="{D42A27DB-BD31-4B8C-83A1-F6EECF244321}">
                <p14:modId xmlns:p14="http://schemas.microsoft.com/office/powerpoint/2010/main" val="2220389014"/>
              </p:ext>
            </p:extLst>
          </p:nvPr>
        </p:nvGraphicFramePr>
        <p:xfrm>
          <a:off x="1387475" y="2230438"/>
          <a:ext cx="2681288" cy="2840037"/>
        </p:xfrm>
        <a:graphic>
          <a:graphicData uri="http://schemas.openxmlformats.org/drawingml/2006/chart">
            <c:chart xmlns:c="http://schemas.openxmlformats.org/drawingml/2006/chart" xmlns:r="http://schemas.openxmlformats.org/officeDocument/2006/relationships" r:id="rId17"/>
          </a:graphicData>
        </a:graphic>
      </p:graphicFrame>
      <p:sp>
        <p:nvSpPr>
          <p:cNvPr id="11" name="Text Placeholder 10">
            <a:extLst>
              <a:ext uri="{FF2B5EF4-FFF2-40B4-BE49-F238E27FC236}">
                <a16:creationId xmlns:a16="http://schemas.microsoft.com/office/drawing/2014/main" id="{02755465-7E5F-AC3A-7D7C-8D88E86A913C}"/>
              </a:ext>
            </a:extLst>
          </p:cNvPr>
          <p:cNvSpPr txBox="1">
            <a:spLocks/>
          </p:cNvSpPr>
          <p:nvPr>
            <p:custDataLst>
              <p:tags r:id="rId4"/>
            </p:custDataLst>
          </p:nvPr>
        </p:nvSpPr>
        <p:spPr bwMode="auto">
          <a:xfrm>
            <a:off x="3784600" y="3871913"/>
            <a:ext cx="76676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100"/>
              <a:t>Mainstream </a:t>
            </a:r>
          </a:p>
          <a:p>
            <a:pPr marL="0" indent="0">
              <a:spcBef>
                <a:spcPct val="0"/>
              </a:spcBef>
              <a:spcAft>
                <a:spcPct val="0"/>
              </a:spcAft>
              <a:buNone/>
            </a:pPr>
            <a:r>
              <a:rPr lang="en-US" altLang="en-US" sz="1100"/>
              <a:t>consumers</a:t>
            </a:r>
            <a:endParaRPr lang="en-US" sz="1100"/>
          </a:p>
        </p:txBody>
      </p:sp>
      <p:sp>
        <p:nvSpPr>
          <p:cNvPr id="12" name="Text Placeholder 10">
            <a:extLst>
              <a:ext uri="{FF2B5EF4-FFF2-40B4-BE49-F238E27FC236}">
                <a16:creationId xmlns:a16="http://schemas.microsoft.com/office/drawing/2014/main" id="{CE0E7E3D-65B5-EEB4-8ACD-73344E0027B0}"/>
              </a:ext>
            </a:extLst>
          </p:cNvPr>
          <p:cNvSpPr txBox="1">
            <a:spLocks/>
          </p:cNvSpPr>
          <p:nvPr>
            <p:custDataLst>
              <p:tags r:id="rId5"/>
            </p:custDataLst>
          </p:nvPr>
        </p:nvSpPr>
        <p:spPr bwMode="auto">
          <a:xfrm>
            <a:off x="957263" y="3871913"/>
            <a:ext cx="71437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100"/>
              <a:t>Core </a:t>
            </a:r>
          </a:p>
          <a:p>
            <a:pPr marL="0" indent="0" algn="r">
              <a:spcBef>
                <a:spcPct val="0"/>
              </a:spcBef>
              <a:spcAft>
                <a:spcPct val="0"/>
              </a:spcAft>
              <a:buNone/>
            </a:pPr>
            <a:r>
              <a:rPr lang="en-US" altLang="en-US" sz="1100"/>
              <a:t>consumers</a:t>
            </a:r>
            <a:endParaRPr lang="en-US" sz="1100"/>
          </a:p>
        </p:txBody>
      </p:sp>
      <p:sp>
        <p:nvSpPr>
          <p:cNvPr id="13" name="Text Placeholder 10">
            <a:extLst>
              <a:ext uri="{FF2B5EF4-FFF2-40B4-BE49-F238E27FC236}">
                <a16:creationId xmlns:a16="http://schemas.microsoft.com/office/drawing/2014/main" id="{CABDC1E1-CE03-ACBE-D7AC-9B93B5C96A8B}"/>
              </a:ext>
            </a:extLst>
          </p:cNvPr>
          <p:cNvSpPr txBox="1">
            <a:spLocks/>
          </p:cNvSpPr>
          <p:nvPr>
            <p:custDataLst>
              <p:tags r:id="rId6"/>
            </p:custDataLst>
          </p:nvPr>
        </p:nvSpPr>
        <p:spPr bwMode="auto">
          <a:xfrm>
            <a:off x="1304925" y="2436813"/>
            <a:ext cx="831850"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100"/>
              <a:t>Unconcerned </a:t>
            </a:r>
            <a:br>
              <a:rPr lang="en-US" altLang="en-US" sz="1100"/>
            </a:br>
            <a:r>
              <a:rPr lang="en-US" altLang="en-US" sz="1100"/>
              <a:t>consumers</a:t>
            </a:r>
            <a:endParaRPr lang="en-US" sz="1100"/>
          </a:p>
        </p:txBody>
      </p:sp>
      <p:sp>
        <p:nvSpPr>
          <p:cNvPr id="40" name="Rectangular Callout 39">
            <a:extLst>
              <a:ext uri="{FF2B5EF4-FFF2-40B4-BE49-F238E27FC236}">
                <a16:creationId xmlns:a16="http://schemas.microsoft.com/office/drawing/2014/main" id="{7A2C37A9-6644-C4A4-435A-3E898AA6F329}"/>
              </a:ext>
            </a:extLst>
          </p:cNvPr>
          <p:cNvSpPr/>
          <p:nvPr/>
        </p:nvSpPr>
        <p:spPr bwMode="gray">
          <a:xfrm>
            <a:off x="976313" y="4964114"/>
            <a:ext cx="1755775" cy="1222375"/>
          </a:xfrm>
          <a:prstGeom prst="wedgeRectCallout">
            <a:avLst>
              <a:gd name="adj1" fmla="val 30574"/>
              <a:gd name="adj2" fmla="val -75548"/>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Key segment to focus on </a:t>
            </a:r>
            <a:br>
              <a:rPr lang="en-US" sz="1000">
                <a:solidFill>
                  <a:schemeClr val="bg1"/>
                </a:solidFill>
                <a:latin typeface="Arial"/>
              </a:rPr>
            </a:br>
            <a:r>
              <a:rPr lang="en-US" sz="1000">
                <a:solidFill>
                  <a:schemeClr val="bg1"/>
                </a:solidFill>
                <a:latin typeface="Arial"/>
              </a:rPr>
              <a:t>to drive growth in the alternative proteins sector:</a:t>
            </a:r>
          </a:p>
          <a:p>
            <a:pPr marL="171450" indent="-171450" defTabSz="711200">
              <a:buFont typeface="Arial" panose="020B0604020202020204" pitchFamily="34" charset="0"/>
              <a:buChar char="•"/>
            </a:pPr>
            <a:r>
              <a:rPr lang="en-US" sz="1000">
                <a:solidFill>
                  <a:schemeClr val="bg1"/>
                </a:solidFill>
                <a:latin typeface="Arial"/>
              </a:rPr>
              <a:t>Sustainability is not top priority</a:t>
            </a:r>
          </a:p>
          <a:p>
            <a:pPr marL="171450" indent="-171450" defTabSz="711200">
              <a:buFont typeface="Arial" panose="020B0604020202020204" pitchFamily="34" charset="0"/>
              <a:buChar char="•"/>
            </a:pPr>
            <a:r>
              <a:rPr lang="en-US" sz="1000">
                <a:solidFill>
                  <a:schemeClr val="bg1"/>
                </a:solidFill>
                <a:latin typeface="Arial"/>
              </a:rPr>
              <a:t>Taste and price are main barriers</a:t>
            </a:r>
          </a:p>
        </p:txBody>
      </p:sp>
      <p:grpSp>
        <p:nvGrpSpPr>
          <p:cNvPr id="51" name="btfpColumnHeaderBox223027">
            <a:extLst>
              <a:ext uri="{FF2B5EF4-FFF2-40B4-BE49-F238E27FC236}">
                <a16:creationId xmlns:a16="http://schemas.microsoft.com/office/drawing/2014/main" id="{CB89EB56-8706-3D27-25AB-9B80696C79A4}"/>
              </a:ext>
            </a:extLst>
          </p:cNvPr>
          <p:cNvGrpSpPr/>
          <p:nvPr>
            <p:custDataLst>
              <p:tags r:id="rId7"/>
            </p:custDataLst>
          </p:nvPr>
        </p:nvGrpSpPr>
        <p:grpSpPr>
          <a:xfrm>
            <a:off x="280717" y="1429264"/>
            <a:ext cx="10449394" cy="318997"/>
            <a:chOff x="6307760" y="2641749"/>
            <a:chExt cx="2561845" cy="318997"/>
          </a:xfrm>
        </p:grpSpPr>
        <p:sp>
          <p:nvSpPr>
            <p:cNvPr id="52" name="btfpColumnHeaderBoxText223027">
              <a:extLst>
                <a:ext uri="{FF2B5EF4-FFF2-40B4-BE49-F238E27FC236}">
                  <a16:creationId xmlns:a16="http://schemas.microsoft.com/office/drawing/2014/main" id="{107E017D-C8B7-2EF8-46F4-DB0E5E9A8D20}"/>
                </a:ext>
              </a:extLst>
            </p:cNvPr>
            <p:cNvSpPr txBox="1"/>
            <p:nvPr/>
          </p:nvSpPr>
          <p:spPr bwMode="gray">
            <a:xfrm>
              <a:off x="6319643" y="2641749"/>
              <a:ext cx="2549962" cy="318997"/>
            </a:xfrm>
            <a:prstGeom prst="rect">
              <a:avLst/>
            </a:prstGeom>
            <a:noFill/>
          </p:spPr>
          <p:txBody>
            <a:bodyPr vert="horz" wrap="none" lIns="36036" tIns="36036" rIns="36036" bIns="36036" rtlCol="0" anchor="b">
              <a:spAutoFit/>
            </a:bodyPr>
            <a:lstStyle/>
            <a:p>
              <a:r>
                <a:rPr lang="en-US" sz="1600" b="1">
                  <a:effectLst/>
                  <a:latin typeface="+mj-lt"/>
                </a:rPr>
                <a:t>Mainstream consumers and easy wins should be the primary targets to accelerate market share growth</a:t>
              </a:r>
              <a:endParaRPr lang="en-US" sz="1600" b="1">
                <a:solidFill>
                  <a:schemeClr val="tx1"/>
                </a:solidFill>
                <a:latin typeface="+mj-lt"/>
              </a:endParaRPr>
            </a:p>
          </p:txBody>
        </p:sp>
        <p:cxnSp>
          <p:nvCxnSpPr>
            <p:cNvPr id="53" name="btfpColumnHeaderBoxLine223027">
              <a:extLst>
                <a:ext uri="{FF2B5EF4-FFF2-40B4-BE49-F238E27FC236}">
                  <a16:creationId xmlns:a16="http://schemas.microsoft.com/office/drawing/2014/main" id="{A1D5E8EA-2155-8FA2-2984-17D13BD40643}"/>
                </a:ext>
              </a:extLst>
            </p:cNvPr>
            <p:cNvCxnSpPr>
              <a:cxnSpLocks/>
            </p:cNvCxnSpPr>
            <p:nvPr/>
          </p:nvCxnSpPr>
          <p:spPr bwMode="gray">
            <a:xfrm>
              <a:off x="6307760" y="2946490"/>
              <a:ext cx="253316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btfpColumnHeaderBoxText223027">
            <a:extLst>
              <a:ext uri="{FF2B5EF4-FFF2-40B4-BE49-F238E27FC236}">
                <a16:creationId xmlns:a16="http://schemas.microsoft.com/office/drawing/2014/main" id="{7B736E45-F551-5698-24C1-DD663D6644B5}"/>
              </a:ext>
            </a:extLst>
          </p:cNvPr>
          <p:cNvSpPr txBox="1"/>
          <p:nvPr/>
        </p:nvSpPr>
        <p:spPr bwMode="gray">
          <a:xfrm>
            <a:off x="639763" y="1843088"/>
            <a:ext cx="3287713" cy="287338"/>
          </a:xfrm>
          <a:prstGeom prst="rect">
            <a:avLst/>
          </a:prstGeom>
          <a:noFill/>
        </p:spPr>
        <p:txBody>
          <a:bodyPr vert="horz" wrap="square" lIns="36036" tIns="36036" rIns="36036" bIns="36036" rtlCol="0" anchor="b">
            <a:spAutoFit/>
          </a:bodyPr>
          <a:lstStyle/>
          <a:p>
            <a:r>
              <a:rPr lang="en-US" sz="1400" b="1">
                <a:latin typeface="Helvetica" pitchFamily="2" charset="0"/>
              </a:rPr>
              <a:t>Know who they are…</a:t>
            </a:r>
            <a:endParaRPr lang="en-US" sz="1400" b="1"/>
          </a:p>
        </p:txBody>
      </p:sp>
      <p:sp>
        <p:nvSpPr>
          <p:cNvPr id="63" name="TextBox 62">
            <a:extLst>
              <a:ext uri="{FF2B5EF4-FFF2-40B4-BE49-F238E27FC236}">
                <a16:creationId xmlns:a16="http://schemas.microsoft.com/office/drawing/2014/main" id="{A9C1DA73-A78C-84EA-ED40-0391AEADB46D}"/>
              </a:ext>
            </a:extLst>
          </p:cNvPr>
          <p:cNvSpPr txBox="1"/>
          <p:nvPr/>
        </p:nvSpPr>
        <p:spPr bwMode="gray">
          <a:xfrm>
            <a:off x="7073092" y="4547442"/>
            <a:ext cx="4491225" cy="1682512"/>
          </a:xfrm>
          <a:prstGeom prst="rect">
            <a:avLst/>
          </a:prstGeom>
          <a:solidFill>
            <a:schemeClr val="bg1"/>
          </a:solidFill>
        </p:spPr>
        <p:txBody>
          <a:bodyPr wrap="square">
            <a:spAutoFit/>
          </a:bodyPr>
          <a:lstStyle/>
          <a:p>
            <a:pPr marL="0" indent="0">
              <a:spcBef>
                <a:spcPts val="400"/>
              </a:spcBef>
              <a:buNone/>
            </a:pPr>
            <a:r>
              <a:rPr lang="en-US" sz="1200" b="1">
                <a:solidFill>
                  <a:schemeClr val="tx1"/>
                </a:solidFill>
              </a:rPr>
              <a:t>Focus on easy wins and unexplored markets where consumer resistance is lowest:</a:t>
            </a:r>
            <a:endParaRPr lang="en-US" sz="1200">
              <a:solidFill>
                <a:schemeClr val="tx1"/>
              </a:solidFill>
            </a:endParaRPr>
          </a:p>
          <a:p>
            <a:pPr marL="171450" indent="-171450">
              <a:spcBef>
                <a:spcPts val="400"/>
              </a:spcBef>
              <a:spcAft>
                <a:spcPts val="300"/>
              </a:spcAft>
              <a:buFont typeface="Arial" panose="020B0604020202020204" pitchFamily="34" charset="0"/>
              <a:buChar char="•"/>
            </a:pPr>
            <a:r>
              <a:rPr lang="en-US" sz="1100" b="1">
                <a:solidFill>
                  <a:schemeClr val="tx1"/>
                </a:solidFill>
              </a:rPr>
              <a:t>Frozen foods </a:t>
            </a:r>
            <a:r>
              <a:rPr lang="en-US" sz="1100">
                <a:solidFill>
                  <a:schemeClr val="tx1"/>
                </a:solidFill>
              </a:rPr>
              <a:t>with meat as a side ingredient</a:t>
            </a:r>
          </a:p>
          <a:p>
            <a:pPr marL="171450" indent="-171450">
              <a:spcAft>
                <a:spcPts val="300"/>
              </a:spcAft>
              <a:buFont typeface="Arial" panose="020B0604020202020204" pitchFamily="34" charset="0"/>
              <a:buChar char="•"/>
            </a:pPr>
            <a:r>
              <a:rPr lang="en-US" sz="1100" b="1">
                <a:solidFill>
                  <a:schemeClr val="tx1"/>
                </a:solidFill>
              </a:rPr>
              <a:t>Ultraprocessed meat</a:t>
            </a:r>
          </a:p>
          <a:p>
            <a:pPr marL="171450" indent="-171450">
              <a:spcAft>
                <a:spcPts val="300"/>
              </a:spcAft>
              <a:buFont typeface="Arial" panose="020B0604020202020204" pitchFamily="34" charset="0"/>
              <a:buChar char="•"/>
            </a:pPr>
            <a:r>
              <a:rPr lang="en-US" sz="1100" b="1">
                <a:solidFill>
                  <a:schemeClr val="tx1"/>
                </a:solidFill>
              </a:rPr>
              <a:t>Convenience foods</a:t>
            </a:r>
            <a:r>
              <a:rPr lang="en-US" sz="1100">
                <a:solidFill>
                  <a:schemeClr val="tx1"/>
                </a:solidFill>
              </a:rPr>
              <a:t>: It is easier, and </a:t>
            </a:r>
            <a:r>
              <a:rPr lang="en-US" sz="1100" b="1">
                <a:solidFill>
                  <a:schemeClr val="tx1"/>
                </a:solidFill>
              </a:rPr>
              <a:t>more effective</a:t>
            </a:r>
            <a:r>
              <a:rPr lang="en-US" sz="1100">
                <a:solidFill>
                  <a:schemeClr val="tx1"/>
                </a:solidFill>
              </a:rPr>
              <a:t>, to replace </a:t>
            </a:r>
            <a:r>
              <a:rPr lang="en-US" sz="1100"/>
              <a:t>it </a:t>
            </a:r>
            <a:r>
              <a:rPr lang="en-US" sz="1100">
                <a:solidFill>
                  <a:schemeClr val="tx1"/>
                </a:solidFill>
              </a:rPr>
              <a:t>than entrenched traditions.</a:t>
            </a:r>
          </a:p>
          <a:p>
            <a:pPr marL="171450" indent="-171450">
              <a:spcAft>
                <a:spcPts val="300"/>
              </a:spcAft>
              <a:buFont typeface="Arial" panose="020B0604020202020204" pitchFamily="34" charset="0"/>
              <a:buChar char="•"/>
            </a:pPr>
            <a:r>
              <a:rPr lang="en-US" sz="1100" b="1"/>
              <a:t>50-50 blends</a:t>
            </a:r>
            <a:r>
              <a:rPr lang="en-US" sz="1100"/>
              <a:t>: e.g., a beef burger with mushrooms</a:t>
            </a:r>
          </a:p>
          <a:p>
            <a:pPr marL="171450" indent="-171450">
              <a:spcAft>
                <a:spcPts val="300"/>
              </a:spcAft>
              <a:buFont typeface="Arial" panose="020B0604020202020204" pitchFamily="34" charset="0"/>
              <a:buChar char="•"/>
            </a:pPr>
            <a:r>
              <a:rPr lang="en-US" sz="1100" b="1">
                <a:solidFill>
                  <a:schemeClr val="tx1"/>
                </a:solidFill>
              </a:rPr>
              <a:t>Pet food</a:t>
            </a:r>
          </a:p>
        </p:txBody>
      </p:sp>
      <p:sp>
        <p:nvSpPr>
          <p:cNvPr id="65" name="TextBox 64">
            <a:extLst>
              <a:ext uri="{FF2B5EF4-FFF2-40B4-BE49-F238E27FC236}">
                <a16:creationId xmlns:a16="http://schemas.microsoft.com/office/drawing/2014/main" id="{21F72AA7-6441-B84C-A4D6-8A6C2B3272E4}"/>
              </a:ext>
            </a:extLst>
          </p:cNvPr>
          <p:cNvSpPr txBox="1"/>
          <p:nvPr/>
        </p:nvSpPr>
        <p:spPr bwMode="gray">
          <a:xfrm>
            <a:off x="7079617" y="3136938"/>
            <a:ext cx="4484700" cy="1395254"/>
          </a:xfrm>
          <a:prstGeom prst="rect">
            <a:avLst/>
          </a:prstGeom>
          <a:solidFill>
            <a:schemeClr val="bg1"/>
          </a:solidFill>
        </p:spPr>
        <p:txBody>
          <a:bodyPr wrap="square">
            <a:spAutoFit/>
          </a:bodyPr>
          <a:lstStyle/>
          <a:p>
            <a:pPr marL="0" indent="0">
              <a:spcBef>
                <a:spcPts val="400"/>
              </a:spcBef>
              <a:buNone/>
            </a:pPr>
            <a:r>
              <a:rPr lang="en-US" sz="1200" b="1">
                <a:solidFill>
                  <a:schemeClr val="tx1"/>
                </a:solidFill>
              </a:rPr>
              <a:t>Marketing strategies to target mainstream consumers:</a:t>
            </a:r>
            <a:endParaRPr lang="en-US" sz="1200">
              <a:solidFill>
                <a:schemeClr val="tx1"/>
              </a:solidFill>
            </a:endParaRPr>
          </a:p>
          <a:p>
            <a:pPr marL="171450" indent="-171450">
              <a:spcBef>
                <a:spcPts val="400"/>
              </a:spcBef>
              <a:spcAft>
                <a:spcPts val="200"/>
              </a:spcAft>
              <a:buFont typeface="Arial" panose="020B0604020202020204" pitchFamily="34" charset="0"/>
              <a:buChar char="•"/>
            </a:pPr>
            <a:r>
              <a:rPr lang="en-US" sz="1100" b="1">
                <a:solidFill>
                  <a:schemeClr val="tx1"/>
                </a:solidFill>
              </a:rPr>
              <a:t>Not labeling </a:t>
            </a:r>
            <a:r>
              <a:rPr lang="en-US" sz="1100" b="1" i="1">
                <a:solidFill>
                  <a:schemeClr val="tx1"/>
                </a:solidFill>
              </a:rPr>
              <a:t>vegetarian</a:t>
            </a:r>
            <a:r>
              <a:rPr lang="en-US" sz="1100" b="1">
                <a:solidFill>
                  <a:schemeClr val="tx1"/>
                </a:solidFill>
              </a:rPr>
              <a:t> or </a:t>
            </a:r>
            <a:r>
              <a:rPr lang="en-US" sz="1100" b="1" i="1">
                <a:solidFill>
                  <a:schemeClr val="tx1"/>
                </a:solidFill>
              </a:rPr>
              <a:t>vegan</a:t>
            </a:r>
            <a:r>
              <a:rPr lang="en-US" sz="1100" b="1">
                <a:solidFill>
                  <a:schemeClr val="tx1"/>
                </a:solidFill>
              </a:rPr>
              <a:t> </a:t>
            </a:r>
            <a:r>
              <a:rPr lang="en-US" sz="1100">
                <a:solidFill>
                  <a:schemeClr val="tx1"/>
                </a:solidFill>
              </a:rPr>
              <a:t>but rather </a:t>
            </a:r>
            <a:r>
              <a:rPr lang="en-US" sz="1100" b="1" i="1">
                <a:solidFill>
                  <a:schemeClr val="tx1"/>
                </a:solidFill>
              </a:rPr>
              <a:t>good or complete source of protein</a:t>
            </a:r>
            <a:r>
              <a:rPr lang="en-US" sz="1100" b="1">
                <a:solidFill>
                  <a:schemeClr val="tx1"/>
                </a:solidFill>
              </a:rPr>
              <a:t> </a:t>
            </a:r>
            <a:r>
              <a:rPr lang="en-US" sz="1100">
                <a:solidFill>
                  <a:schemeClr val="tx1"/>
                </a:solidFill>
              </a:rPr>
              <a:t>or</a:t>
            </a:r>
            <a:r>
              <a:rPr lang="en-US" sz="1100" b="1">
                <a:solidFill>
                  <a:schemeClr val="tx1"/>
                </a:solidFill>
              </a:rPr>
              <a:t> </a:t>
            </a:r>
            <a:r>
              <a:rPr lang="en-US" sz="1100" b="1" i="1"/>
              <a:t>a</a:t>
            </a:r>
            <a:r>
              <a:rPr lang="en-US" sz="1100" b="1" i="1">
                <a:solidFill>
                  <a:schemeClr val="tx1"/>
                </a:solidFill>
              </a:rPr>
              <a:t>ntibiotic-free</a:t>
            </a:r>
          </a:p>
          <a:p>
            <a:pPr marL="171450" indent="-171450">
              <a:spcAft>
                <a:spcPts val="200"/>
              </a:spcAft>
              <a:buFont typeface="Arial" panose="020B0604020202020204" pitchFamily="34" charset="0"/>
              <a:buChar char="•"/>
            </a:pPr>
            <a:r>
              <a:rPr lang="en-US" sz="1100" b="1">
                <a:solidFill>
                  <a:schemeClr val="tx1"/>
                </a:solidFill>
              </a:rPr>
              <a:t>Focus on the taste and sensory experience </a:t>
            </a:r>
            <a:r>
              <a:rPr lang="en-US" sz="1100">
                <a:solidFill>
                  <a:schemeClr val="tx1"/>
                </a:solidFill>
              </a:rPr>
              <a:t>like “juicy,” “fresh”- food is a sensory choice and experience</a:t>
            </a:r>
          </a:p>
          <a:p>
            <a:pPr marL="171450" indent="-171450">
              <a:spcAft>
                <a:spcPts val="200"/>
              </a:spcAft>
              <a:buFont typeface="Arial" panose="020B0604020202020204" pitchFamily="34" charset="0"/>
              <a:buChar char="•"/>
            </a:pPr>
            <a:r>
              <a:rPr lang="en-US" sz="1100"/>
              <a:t>Telling the consumer the protein source, like pea, lentil, or soy, instead of </a:t>
            </a:r>
            <a:r>
              <a:rPr lang="en-US" sz="1100" i="1"/>
              <a:t>plant-based</a:t>
            </a:r>
            <a:r>
              <a:rPr lang="en-US" sz="1100"/>
              <a:t> to </a:t>
            </a:r>
            <a:r>
              <a:rPr lang="en-US" sz="1100" b="1"/>
              <a:t>increase the feeling of familiarity.</a:t>
            </a:r>
            <a:endParaRPr lang="en-US" sz="1100" b="1">
              <a:solidFill>
                <a:schemeClr val="tx1"/>
              </a:solidFill>
            </a:endParaRPr>
          </a:p>
        </p:txBody>
      </p:sp>
      <p:sp>
        <p:nvSpPr>
          <p:cNvPr id="67" name="TextBox 66">
            <a:extLst>
              <a:ext uri="{FF2B5EF4-FFF2-40B4-BE49-F238E27FC236}">
                <a16:creationId xmlns:a16="http://schemas.microsoft.com/office/drawing/2014/main" id="{F4CDE923-020C-DCDD-A0D1-E6D97871E479}"/>
              </a:ext>
            </a:extLst>
          </p:cNvPr>
          <p:cNvSpPr txBox="1"/>
          <p:nvPr/>
        </p:nvSpPr>
        <p:spPr bwMode="gray">
          <a:xfrm>
            <a:off x="7073092" y="1813235"/>
            <a:ext cx="4435214" cy="1238801"/>
          </a:xfrm>
          <a:prstGeom prst="rect">
            <a:avLst/>
          </a:prstGeom>
          <a:solidFill>
            <a:schemeClr val="bg1"/>
          </a:solidFill>
        </p:spPr>
        <p:txBody>
          <a:bodyPr wrap="square">
            <a:spAutoFit/>
          </a:bodyPr>
          <a:lstStyle/>
          <a:p>
            <a:pPr>
              <a:spcAft>
                <a:spcPts val="300"/>
              </a:spcAft>
            </a:pPr>
            <a:r>
              <a:rPr lang="en-US" sz="1200" b="1">
                <a:latin typeface="Helvetica" pitchFamily="2" charset="0"/>
              </a:rPr>
              <a:t>Focus on what consumers want and need:</a:t>
            </a:r>
            <a:endParaRPr lang="en-US" sz="1200" b="1">
              <a:solidFill>
                <a:schemeClr val="tx1"/>
              </a:solidFill>
            </a:endParaRPr>
          </a:p>
          <a:p>
            <a:pPr marL="171450" indent="-171450">
              <a:spcAft>
                <a:spcPts val="300"/>
              </a:spcAft>
              <a:buFont typeface="Arial" panose="020B0604020202020204" pitchFamily="34" charset="0"/>
              <a:buChar char="•"/>
            </a:pPr>
            <a:r>
              <a:rPr lang="en-US" sz="1100" b="1">
                <a:solidFill>
                  <a:schemeClr val="tx1"/>
                </a:solidFill>
              </a:rPr>
              <a:t>Improve taste and texture:</a:t>
            </a:r>
            <a:r>
              <a:rPr lang="en-US" sz="1100">
                <a:solidFill>
                  <a:schemeClr val="tx1"/>
                </a:solidFill>
              </a:rPr>
              <a:t> Innovate to achieve parity of quality and price of animal protein, as these </a:t>
            </a:r>
            <a:r>
              <a:rPr lang="en-US" sz="1100"/>
              <a:t>are top priorities for consumers</a:t>
            </a:r>
          </a:p>
          <a:p>
            <a:pPr marL="171450" indent="-171450">
              <a:spcAft>
                <a:spcPts val="300"/>
              </a:spcAft>
              <a:buFont typeface="Arial" panose="020B0604020202020204" pitchFamily="34" charset="0"/>
              <a:buChar char="•"/>
            </a:pPr>
            <a:r>
              <a:rPr lang="en-US" sz="1100" b="1"/>
              <a:t>Reach price parity </a:t>
            </a:r>
            <a:r>
              <a:rPr lang="en-US" sz="1100"/>
              <a:t>with animal-based proteins</a:t>
            </a:r>
          </a:p>
          <a:p>
            <a:pPr marL="171450" indent="-171450">
              <a:spcAft>
                <a:spcPts val="300"/>
              </a:spcAft>
              <a:buFont typeface="Arial" panose="020B0604020202020204" pitchFamily="34" charset="0"/>
              <a:buChar char="•"/>
            </a:pPr>
            <a:r>
              <a:rPr lang="en-US" sz="1100"/>
              <a:t>Don’t underestimate the </a:t>
            </a:r>
            <a:r>
              <a:rPr lang="en-US" sz="1100" b="1"/>
              <a:t>health impact</a:t>
            </a:r>
            <a:r>
              <a:rPr lang="en-US" sz="1100"/>
              <a:t> perceptions</a:t>
            </a:r>
            <a:endParaRPr lang="en-US" sz="1100">
              <a:solidFill>
                <a:schemeClr val="tx1"/>
              </a:solidFill>
            </a:endParaRPr>
          </a:p>
        </p:txBody>
      </p:sp>
      <p:cxnSp>
        <p:nvCxnSpPr>
          <p:cNvPr id="70" name="Straight Connector 69">
            <a:extLst>
              <a:ext uri="{FF2B5EF4-FFF2-40B4-BE49-F238E27FC236}">
                <a16:creationId xmlns:a16="http://schemas.microsoft.com/office/drawing/2014/main" id="{0CD77640-192A-BD31-9BFB-15CBD5F5FBEC}"/>
              </a:ext>
            </a:extLst>
          </p:cNvPr>
          <p:cNvCxnSpPr>
            <a:cxnSpLocks/>
          </p:cNvCxnSpPr>
          <p:nvPr/>
        </p:nvCxnSpPr>
        <p:spPr bwMode="gray">
          <a:xfrm>
            <a:off x="4904524" y="4506250"/>
            <a:ext cx="6474596" cy="40196"/>
          </a:xfrm>
          <a:prstGeom prst="line">
            <a:avLst/>
          </a:prstGeom>
          <a:ln w="9525"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BB5E708-6E91-233A-2269-AE803FCE2D09}"/>
              </a:ext>
            </a:extLst>
          </p:cNvPr>
          <p:cNvCxnSpPr>
            <a:cxnSpLocks/>
          </p:cNvCxnSpPr>
          <p:nvPr/>
        </p:nvCxnSpPr>
        <p:spPr bwMode="gray">
          <a:xfrm>
            <a:off x="4820663" y="3106299"/>
            <a:ext cx="6558457" cy="0"/>
          </a:xfrm>
          <a:prstGeom prst="line">
            <a:avLst/>
          </a:prstGeom>
          <a:ln w="9525"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5C73FB-E905-7FFA-19B7-491C4F908D08}"/>
              </a:ext>
            </a:extLst>
          </p:cNvPr>
          <p:cNvSpPr txBox="1"/>
          <p:nvPr/>
        </p:nvSpPr>
        <p:spPr bwMode="gray">
          <a:xfrm>
            <a:off x="4916280" y="2090636"/>
            <a:ext cx="2156811" cy="769441"/>
          </a:xfrm>
          <a:prstGeom prst="rect">
            <a:avLst/>
          </a:prstGeom>
          <a:solidFill>
            <a:schemeClr val="bg1"/>
          </a:solidFill>
        </p:spPr>
        <p:txBody>
          <a:bodyPr wrap="square">
            <a:spAutoFit/>
          </a:bodyPr>
          <a:lstStyle/>
          <a:p>
            <a:pPr>
              <a:spcAft>
                <a:spcPts val="300"/>
              </a:spcAft>
            </a:pPr>
            <a:r>
              <a:rPr lang="en-US" sz="1100">
                <a:solidFill>
                  <a:schemeClr val="accent1"/>
                </a:solidFill>
                <a:latin typeface="Helvetica" pitchFamily="2" charset="0"/>
              </a:rPr>
              <a:t>As in the </a:t>
            </a:r>
            <a:r>
              <a:rPr lang="en-US" sz="1100">
                <a:solidFill>
                  <a:schemeClr val="accent1"/>
                </a:solidFill>
                <a:effectLst/>
                <a:latin typeface="Helvetica" pitchFamily="2" charset="0"/>
              </a:rPr>
              <a:t>EV market, alternative proteins will not scale until the new product is on par with the traditional one.</a:t>
            </a:r>
          </a:p>
        </p:txBody>
      </p:sp>
      <p:sp>
        <p:nvSpPr>
          <p:cNvPr id="19" name="TextBox 18">
            <a:extLst>
              <a:ext uri="{FF2B5EF4-FFF2-40B4-BE49-F238E27FC236}">
                <a16:creationId xmlns:a16="http://schemas.microsoft.com/office/drawing/2014/main" id="{E7B02687-5B35-E051-1A40-F01549F5D00D}"/>
              </a:ext>
            </a:extLst>
          </p:cNvPr>
          <p:cNvSpPr txBox="1"/>
          <p:nvPr/>
        </p:nvSpPr>
        <p:spPr bwMode="gray">
          <a:xfrm>
            <a:off x="4916281" y="3136938"/>
            <a:ext cx="1956608" cy="600164"/>
          </a:xfrm>
          <a:prstGeom prst="rect">
            <a:avLst/>
          </a:prstGeom>
          <a:solidFill>
            <a:schemeClr val="bg1"/>
          </a:solidFill>
        </p:spPr>
        <p:txBody>
          <a:bodyPr wrap="square">
            <a:spAutoFit/>
          </a:bodyPr>
          <a:lstStyle/>
          <a:p>
            <a:r>
              <a:rPr lang="en-US" sz="1100">
                <a:solidFill>
                  <a:schemeClr val="accent1"/>
                </a:solidFill>
                <a:effectLst/>
                <a:latin typeface="Helvetica" pitchFamily="2" charset="0"/>
              </a:rPr>
              <a:t>It should target the mainstream consumer and what they are looking for.</a:t>
            </a:r>
          </a:p>
        </p:txBody>
      </p:sp>
      <p:sp>
        <p:nvSpPr>
          <p:cNvPr id="20" name="TextBox 19">
            <a:extLst>
              <a:ext uri="{FF2B5EF4-FFF2-40B4-BE49-F238E27FC236}">
                <a16:creationId xmlns:a16="http://schemas.microsoft.com/office/drawing/2014/main" id="{B155951A-27D8-B275-8B3F-B16A8DDDF74E}"/>
              </a:ext>
            </a:extLst>
          </p:cNvPr>
          <p:cNvSpPr txBox="1"/>
          <p:nvPr/>
        </p:nvSpPr>
        <p:spPr bwMode="gray">
          <a:xfrm>
            <a:off x="4916281" y="4547442"/>
            <a:ext cx="1956608" cy="430887"/>
          </a:xfrm>
          <a:prstGeom prst="rect">
            <a:avLst/>
          </a:prstGeom>
          <a:solidFill>
            <a:schemeClr val="bg1"/>
          </a:solidFill>
        </p:spPr>
        <p:txBody>
          <a:bodyPr wrap="square">
            <a:spAutoFit/>
          </a:bodyPr>
          <a:lstStyle/>
          <a:p>
            <a:pPr defTabSz="711200"/>
            <a:r>
              <a:rPr lang="en-US" sz="1100">
                <a:solidFill>
                  <a:schemeClr val="accent1"/>
                </a:solidFill>
                <a:latin typeface="Arial"/>
              </a:rPr>
              <a:t>Pre-made sandwiches</a:t>
            </a:r>
          </a:p>
          <a:p>
            <a:pPr defTabSz="711200"/>
            <a:r>
              <a:rPr lang="en-US" sz="1100">
                <a:solidFill>
                  <a:schemeClr val="accent1"/>
                </a:solidFill>
                <a:latin typeface="Arial"/>
              </a:rPr>
              <a:t>Ready meals</a:t>
            </a:r>
          </a:p>
        </p:txBody>
      </p:sp>
      <p:sp>
        <p:nvSpPr>
          <p:cNvPr id="5" name="Chevron 8">
            <a:extLst>
              <a:ext uri="{FF2B5EF4-FFF2-40B4-BE49-F238E27FC236}">
                <a16:creationId xmlns:a16="http://schemas.microsoft.com/office/drawing/2014/main" id="{C8B6B5D4-5760-BF9C-55D2-6FFEBCBB984F}"/>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Tree>
    <p:extLst>
      <p:ext uri="{BB962C8B-B14F-4D97-AF65-F5344CB8AC3E}">
        <p14:creationId xmlns:p14="http://schemas.microsoft.com/office/powerpoint/2010/main" val="2890661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A44B9-2F36-E27E-F097-E0F15BEA4725}"/>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5D4CB76-2181-8454-A4DF-EAE923D0D6C2}"/>
              </a:ext>
            </a:extLst>
          </p:cNvPr>
          <p:cNvGraphicFramePr>
            <a:graphicFrameLocks/>
          </p:cNvGraphicFramePr>
          <p:nvPr>
            <p:custDataLst>
              <p:tags r:id="rId2"/>
            </p:custDataLst>
            <p:extLst>
              <p:ext uri="{D42A27DB-BD31-4B8C-83A1-F6EECF244321}">
                <p14:modId xmlns:p14="http://schemas.microsoft.com/office/powerpoint/2010/main" val="591652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592" imgH="591" progId="TCLayout.ActiveDocument.1">
                  <p:embed/>
                </p:oleObj>
              </mc:Choice>
              <mc:Fallback>
                <p:oleObj name="think-cell Slide" r:id="rId34" imgW="592" imgH="591" progId="TCLayout.ActiveDocument.1">
                  <p:embed/>
                  <p:pic>
                    <p:nvPicPr>
                      <p:cNvPr id="5" name="think-cell data - do not delete" hidden="1">
                        <a:extLst>
                          <a:ext uri="{FF2B5EF4-FFF2-40B4-BE49-F238E27FC236}">
                            <a16:creationId xmlns:a16="http://schemas.microsoft.com/office/drawing/2014/main" id="{15D4CB76-2181-8454-A4DF-EAE923D0D6C2}"/>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06DE94D8-0A14-2742-FE90-754B51149ABC}"/>
              </a:ext>
            </a:extLst>
          </p:cNvPr>
          <p:cNvSpPr>
            <a:spLocks noGrp="1"/>
          </p:cNvSpPr>
          <p:nvPr>
            <p:ph type="title"/>
          </p:nvPr>
        </p:nvSpPr>
        <p:spPr>
          <a:xfrm>
            <a:off x="360082" y="528149"/>
            <a:ext cx="11501718" cy="785670"/>
          </a:xfrm>
        </p:spPr>
        <p:txBody>
          <a:bodyPr vert="horz">
            <a:noAutofit/>
          </a:bodyPr>
          <a:lstStyle/>
          <a:p>
            <a:r>
              <a:rPr lang="en-US"/>
              <a:t>Impossible Foods is a pioneer in developing sustainable </a:t>
            </a:r>
            <a:br>
              <a:rPr lang="en-US"/>
            </a:br>
            <a:r>
              <a:rPr lang="en-US"/>
              <a:t>plant-based protein innovation to combat climate change</a:t>
            </a:r>
          </a:p>
        </p:txBody>
      </p:sp>
      <p:sp>
        <p:nvSpPr>
          <p:cNvPr id="2" name="btfpNotesBox292759">
            <a:extLst>
              <a:ext uri="{FF2B5EF4-FFF2-40B4-BE49-F238E27FC236}">
                <a16:creationId xmlns:a16="http://schemas.microsoft.com/office/drawing/2014/main" id="{0B708F7A-06D2-0A56-D8AE-91008529153E}"/>
              </a:ext>
            </a:extLst>
          </p:cNvPr>
          <p:cNvSpPr txBox="1"/>
          <p:nvPr>
            <p:custDataLst>
              <p:tags r:id="rId3"/>
            </p:custDataLst>
          </p:nvPr>
        </p:nvSpPr>
        <p:spPr bwMode="gray">
          <a:xfrm>
            <a:off x="329184" y="6419088"/>
            <a:ext cx="9167553" cy="369332"/>
          </a:xfrm>
          <a:prstGeom prst="rect">
            <a:avLst/>
          </a:prstGeom>
          <a:noFill/>
        </p:spPr>
        <p:txBody>
          <a:bodyPr vert="horz" wrap="square" lIns="0" tIns="0" rIns="0" bIns="0" rtlCol="0" anchor="b">
            <a:spAutoFit/>
          </a:bodyPr>
          <a:lstStyle/>
          <a:p>
            <a:r>
              <a:rPr lang="en-US" sz="800">
                <a:solidFill>
                  <a:srgbClr val="000000"/>
                </a:solidFill>
              </a:rPr>
              <a:t>* Case study based on Impossible Food’s impact report and public claims.</a:t>
            </a:r>
          </a:p>
          <a:p>
            <a:r>
              <a:rPr lang="en-US" sz="800">
                <a:solidFill>
                  <a:srgbClr val="000000"/>
                </a:solidFill>
              </a:rPr>
              <a:t>Sources:</a:t>
            </a:r>
            <a:r>
              <a:rPr lang="en-US" sz="800">
                <a:solidFill>
                  <a:srgbClr val="000000"/>
                </a:solidFill>
                <a:ea typeface="+mn-lt"/>
                <a:cs typeface="+mn-lt"/>
              </a:rPr>
              <a:t> </a:t>
            </a:r>
            <a:r>
              <a:rPr lang="en-US" sz="800" err="1">
                <a:solidFill>
                  <a:srgbClr val="000000"/>
                </a:solidFill>
                <a:ea typeface="+mn-lt"/>
                <a:cs typeface="+mn-lt"/>
              </a:rPr>
              <a:t>Quantis</a:t>
            </a:r>
            <a:r>
              <a:rPr lang="en-US" sz="800">
                <a:solidFill>
                  <a:srgbClr val="000000"/>
                </a:solidFill>
                <a:ea typeface="+mn-lt"/>
                <a:cs typeface="+mn-lt"/>
              </a:rPr>
              <a:t>, </a:t>
            </a:r>
            <a:r>
              <a:rPr lang="en-US" sz="800">
                <a:solidFill>
                  <a:srgbClr val="000000"/>
                </a:solidFill>
                <a:ea typeface="+mn-lt"/>
                <a:cs typeface="+mn-lt"/>
                <a:hlinkClick r:id="rId36"/>
              </a:rPr>
              <a:t>Impossible Foods</a:t>
            </a:r>
            <a:r>
              <a:rPr lang="en-US" sz="800">
                <a:solidFill>
                  <a:srgbClr val="000000"/>
                </a:solidFill>
                <a:ea typeface="+mn-lt"/>
                <a:cs typeface="+mn-lt"/>
              </a:rPr>
              <a:t> (2019); Impossible Foods, </a:t>
            </a:r>
            <a:r>
              <a:rPr lang="en-US" sz="800">
                <a:solidFill>
                  <a:srgbClr val="000000"/>
                </a:solidFill>
                <a:ea typeface="+mn-lt"/>
                <a:cs typeface="+mn-lt"/>
                <a:hlinkClick r:id="rId37"/>
              </a:rPr>
              <a:t>Impact Report </a:t>
            </a:r>
            <a:r>
              <a:rPr lang="en-US" sz="800">
                <a:solidFill>
                  <a:srgbClr val="000000"/>
                </a:solidFill>
                <a:ea typeface="+mn-lt"/>
                <a:cs typeface="+mn-lt"/>
              </a:rPr>
              <a:t>(2023).</a:t>
            </a:r>
          </a:p>
          <a:p>
            <a:r>
              <a:rPr lang="en-US" sz="800">
                <a:solidFill>
                  <a:srgbClr val="000000"/>
                </a:solidFill>
              </a:rPr>
              <a:t>Credit: </a:t>
            </a:r>
            <a:r>
              <a:rPr lang="en-US" sz="800" err="1">
                <a:solidFill>
                  <a:srgbClr val="000000"/>
                </a:solidFill>
                <a:cs typeface="Arial"/>
              </a:rPr>
              <a:t>Vedant</a:t>
            </a:r>
            <a:r>
              <a:rPr lang="en-US" sz="800">
                <a:solidFill>
                  <a:srgbClr val="000000"/>
                </a:solidFill>
                <a:cs typeface="Arial"/>
              </a:rPr>
              <a:t> </a:t>
            </a:r>
            <a:r>
              <a:rPr lang="en-US" sz="800" err="1">
                <a:solidFill>
                  <a:srgbClr val="000000"/>
                </a:solidFill>
                <a:cs typeface="Arial"/>
              </a:rPr>
              <a:t>Bhansali</a:t>
            </a:r>
            <a:r>
              <a:rPr lang="en-US" sz="800">
                <a:solidFill>
                  <a:srgbClr val="000000"/>
                </a:solidFill>
                <a:cs typeface="Arial"/>
              </a:rPr>
              <a:t>, Friedrich </a:t>
            </a:r>
            <a:r>
              <a:rPr lang="en-US" sz="800" err="1">
                <a:solidFill>
                  <a:srgbClr val="000000"/>
                </a:solidFill>
                <a:cs typeface="Arial"/>
              </a:rPr>
              <a:t>Sayn</a:t>
            </a:r>
            <a:r>
              <a:rPr lang="en-US" sz="800">
                <a:solidFill>
                  <a:srgbClr val="000000"/>
                </a:solidFil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38"/>
              </a:rPr>
              <a:t>Gernot Wagner</a:t>
            </a:r>
            <a:r>
              <a:rPr lang="en-US" sz="800"/>
              <a:t>. </a:t>
            </a:r>
            <a:r>
              <a:rPr lang="en-US" sz="800">
                <a:hlinkClick r:id="rId39"/>
              </a:rPr>
              <a:t>Share with attribution</a:t>
            </a:r>
            <a:r>
              <a:rPr lang="en-US" sz="800"/>
              <a:t>: </a:t>
            </a:r>
            <a:r>
              <a:rPr lang="en-US" sz="800" err="1"/>
              <a:t>Sayn</a:t>
            </a:r>
            <a:r>
              <a:rPr lang="en-US" sz="800"/>
              <a:t>-Wittgenstein </a:t>
            </a:r>
            <a:r>
              <a:rPr lang="en-US" sz="800" i="1"/>
              <a:t>et al., </a:t>
            </a:r>
            <a:r>
              <a:rPr lang="en-US" sz="800"/>
              <a:t>"</a:t>
            </a:r>
            <a:r>
              <a:rPr lang="en-US" sz="800">
                <a:hlinkClick r:id="rId40"/>
              </a:rPr>
              <a:t>Reconsidering Proteins</a:t>
            </a:r>
            <a:r>
              <a:rPr lang="en-US" sz="800"/>
              <a:t>" (6 October 2025).</a:t>
            </a:r>
            <a:endParaRPr lang="en-US" sz="800">
              <a:solidFill>
                <a:srgbClr val="000000"/>
              </a:solidFill>
            </a:endParaRPr>
          </a:p>
        </p:txBody>
      </p:sp>
      <p:graphicFrame>
        <p:nvGraphicFramePr>
          <p:cNvPr id="21" name="Table 20">
            <a:extLst>
              <a:ext uri="{FF2B5EF4-FFF2-40B4-BE49-F238E27FC236}">
                <a16:creationId xmlns:a16="http://schemas.microsoft.com/office/drawing/2014/main" id="{547DBA50-B829-6407-41A5-6C1F2C83166E}"/>
              </a:ext>
            </a:extLst>
          </p:cNvPr>
          <p:cNvGraphicFramePr>
            <a:graphicFrameLocks noGrp="1"/>
          </p:cNvGraphicFramePr>
          <p:nvPr>
            <p:extLst>
              <p:ext uri="{D42A27DB-BD31-4B8C-83A1-F6EECF244321}">
                <p14:modId xmlns:p14="http://schemas.microsoft.com/office/powerpoint/2010/main" val="3775229163"/>
              </p:ext>
            </p:extLst>
          </p:nvPr>
        </p:nvGraphicFramePr>
        <p:xfrm>
          <a:off x="4971194" y="1533649"/>
          <a:ext cx="6860724" cy="4565817"/>
        </p:xfrm>
        <a:graphic>
          <a:graphicData uri="http://schemas.openxmlformats.org/drawingml/2006/table">
            <a:tbl>
              <a:tblPr firstRow="1" bandRow="1">
                <a:tableStyleId>{2D5ABB26-0587-4C30-8999-92F81FD0307C}</a:tableStyleId>
              </a:tblPr>
              <a:tblGrid>
                <a:gridCol w="1582303">
                  <a:extLst>
                    <a:ext uri="{9D8B030D-6E8A-4147-A177-3AD203B41FA5}">
                      <a16:colId xmlns:a16="http://schemas.microsoft.com/office/drawing/2014/main" val="1209005246"/>
                    </a:ext>
                  </a:extLst>
                </a:gridCol>
                <a:gridCol w="5278421">
                  <a:extLst>
                    <a:ext uri="{9D8B030D-6E8A-4147-A177-3AD203B41FA5}">
                      <a16:colId xmlns:a16="http://schemas.microsoft.com/office/drawing/2014/main" val="2625873288"/>
                    </a:ext>
                  </a:extLst>
                </a:gridCol>
              </a:tblGrid>
              <a:tr h="713448">
                <a:tc>
                  <a:txBody>
                    <a:bodyPr/>
                    <a:lstStyle/>
                    <a:p>
                      <a:pPr marL="0" indent="0">
                        <a:spcBef>
                          <a:spcPts val="0"/>
                        </a:spcBef>
                        <a:buNone/>
                      </a:pPr>
                      <a:r>
                        <a:rPr lang="en-US" sz="1000" b="1"/>
                        <a:t>Climate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Reduces GHG emissions by </a:t>
                      </a:r>
                      <a:r>
                        <a:rPr lang="en-US" sz="1000" b="1" i="0" u="none" strike="noStrike" noProof="0">
                          <a:latin typeface="Arial"/>
                        </a:rPr>
                        <a:t>87%</a:t>
                      </a:r>
                      <a:r>
                        <a:rPr lang="en-US" sz="1000" b="0" i="0" u="none" strike="noStrike" noProof="0">
                          <a:latin typeface="Arial"/>
                        </a:rPr>
                        <a:t> compared to producing beef</a:t>
                      </a:r>
                    </a:p>
                    <a:p>
                      <a:pPr marL="177800" lvl="0" indent="-177800" algn="l">
                        <a:lnSpc>
                          <a:spcPct val="100000"/>
                        </a:lnSpc>
                        <a:spcBef>
                          <a:spcPts val="0"/>
                        </a:spcBef>
                        <a:spcAft>
                          <a:spcPts val="0"/>
                        </a:spcAft>
                        <a:buFont typeface="Arial"/>
                        <a:buChar char="•"/>
                      </a:pPr>
                      <a:r>
                        <a:rPr lang="en-US" sz="1000" b="0" i="0" u="none" strike="noStrike" noProof="0">
                          <a:latin typeface="Arial"/>
                        </a:rPr>
                        <a:t>Saves </a:t>
                      </a:r>
                      <a:r>
                        <a:rPr lang="en-US" sz="1000" b="1" i="0" u="none" strike="noStrike" noProof="0">
                          <a:latin typeface="Arial"/>
                        </a:rPr>
                        <a:t>89% water</a:t>
                      </a:r>
                      <a:r>
                        <a:rPr lang="en-US" sz="1000" b="0" i="0" u="none" strike="noStrike" noProof="0">
                          <a:latin typeface="Arial"/>
                        </a:rPr>
                        <a:t> (3 gallons vs. 58 gallons per burger)</a:t>
                      </a:r>
                    </a:p>
                    <a:p>
                      <a:pPr marL="177800" lvl="0" indent="-177800" algn="l">
                        <a:lnSpc>
                          <a:spcPct val="100000"/>
                        </a:lnSpc>
                        <a:spcBef>
                          <a:spcPts val="0"/>
                        </a:spcBef>
                        <a:spcAft>
                          <a:spcPts val="0"/>
                        </a:spcAft>
                        <a:buFont typeface="Arial"/>
                        <a:buChar char="•"/>
                      </a:pPr>
                      <a:r>
                        <a:rPr lang="en-US" sz="1000" b="0" i="0" u="none" strike="noStrike" noProof="0">
                          <a:latin typeface="Arial"/>
                        </a:rPr>
                        <a:t>Utilizes </a:t>
                      </a:r>
                      <a:r>
                        <a:rPr lang="en-US" sz="1000" b="1" i="0" u="none" strike="noStrike" noProof="0">
                          <a:latin typeface="Arial"/>
                        </a:rPr>
                        <a:t>96% less land, </a:t>
                      </a:r>
                      <a:r>
                        <a:rPr lang="en-US" sz="1000" b="0" i="0" u="none" strike="noStrike" noProof="0">
                          <a:latin typeface="Arial"/>
                        </a:rPr>
                        <a:t>freeing up agricultural space for other uses or carbon sinks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85638">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Transparency</a:t>
                      </a:r>
                    </a:p>
                    <a:p>
                      <a:pPr marL="0" marR="0" lvl="0" indent="0" algn="l">
                        <a:lnSpc>
                          <a:spcPct val="100000"/>
                        </a:lnSpc>
                        <a:spcBef>
                          <a:spcPts val="0"/>
                        </a:spcBef>
                        <a:spcAft>
                          <a:spcPts val="0"/>
                        </a:spcAft>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Conducted ISO-compliant LCAs, validating environmental claims</a:t>
                      </a:r>
                    </a:p>
                    <a:p>
                      <a:pPr marL="177800" lvl="0" indent="-177800" algn="l">
                        <a:lnSpc>
                          <a:spcPct val="100000"/>
                        </a:lnSpc>
                        <a:spcBef>
                          <a:spcPts val="0"/>
                        </a:spcBef>
                        <a:spcAft>
                          <a:spcPts val="0"/>
                        </a:spcAft>
                        <a:buFont typeface="Arial"/>
                        <a:buChar char="•"/>
                      </a:pPr>
                      <a:r>
                        <a:rPr lang="en-US" sz="1000" b="0" i="0" u="none" strike="noStrike" noProof="0">
                          <a:latin typeface="Arial"/>
                        </a:rPr>
                        <a:t>Developed an </a:t>
                      </a:r>
                      <a:r>
                        <a:rPr lang="en-US" sz="1000" b="1" i="0" u="none" strike="noStrike" noProof="0">
                          <a:latin typeface="Arial"/>
                        </a:rPr>
                        <a:t>environmental savings tool</a:t>
                      </a:r>
                      <a:r>
                        <a:rPr lang="en-US" sz="1000" b="0" i="0" u="none" strike="noStrike" noProof="0">
                          <a:latin typeface="Arial"/>
                        </a:rPr>
                        <a:t> for consumers and companies to quantify their impact of switching to plant-based products</a:t>
                      </a:r>
                      <a:endParaRPr lang="en-US" sz="1000"/>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677169">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Innovations</a:t>
                      </a:r>
                    </a:p>
                    <a:p>
                      <a:pPr marL="0" lvl="0" indent="0" algn="l" defTabSz="711200" rtl="0" eaLnBrk="1" latinLnBrk="0" hangingPunct="1">
                        <a:lnSpc>
                          <a:spcPct val="100000"/>
                        </a:lnSpc>
                        <a:spcBef>
                          <a:spcPts val="0"/>
                        </a:spcBef>
                        <a:spcAft>
                          <a:spcPts val="0"/>
                        </a:spcAft>
                        <a:buClr>
                          <a:schemeClr val="accent1"/>
                        </a:buClr>
                        <a:buSzPct val="100000"/>
                        <a:buFontTx/>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Pioneered the use of </a:t>
                      </a:r>
                      <a:r>
                        <a:rPr lang="en-US" sz="1000" b="1" i="0" u="none" strike="noStrike" noProof="0">
                          <a:latin typeface="Arial"/>
                        </a:rPr>
                        <a:t>soy leghemoglobin (heme)</a:t>
                      </a:r>
                      <a:r>
                        <a:rPr lang="en-US" sz="1000" b="0" i="0" u="none" strike="noStrike" noProof="0">
                          <a:latin typeface="Arial"/>
                        </a:rPr>
                        <a:t> to replicate meat taste and texture</a:t>
                      </a:r>
                    </a:p>
                    <a:p>
                      <a:pPr marL="177800" lvl="0" indent="-177800" algn="l">
                        <a:lnSpc>
                          <a:spcPct val="100000"/>
                        </a:lnSpc>
                        <a:spcBef>
                          <a:spcPts val="0"/>
                        </a:spcBef>
                        <a:spcAft>
                          <a:spcPts val="0"/>
                        </a:spcAft>
                        <a:buFont typeface="Arial"/>
                        <a:buChar char="•"/>
                      </a:pPr>
                      <a:r>
                        <a:rPr lang="en-US" sz="1000" b="0" i="0" u="none" strike="noStrike" noProof="0">
                          <a:latin typeface="Arial"/>
                        </a:rPr>
                        <a:t>Established </a:t>
                      </a:r>
                      <a:r>
                        <a:rPr lang="en-US" sz="1000" b="1" i="0" u="none" strike="noStrike" noProof="0">
                          <a:latin typeface="Arial"/>
                        </a:rPr>
                        <a:t>localized manufacturing hubs, </a:t>
                      </a:r>
                      <a:r>
                        <a:rPr lang="en-US" sz="1000" b="0" i="0" u="none" strike="noStrike" noProof="0">
                          <a:latin typeface="Arial"/>
                        </a:rPr>
                        <a:t>reducing transportation emissions</a:t>
                      </a:r>
                    </a:p>
                    <a:p>
                      <a:pPr marL="177800" lvl="0" indent="-177800" algn="l">
                        <a:lnSpc>
                          <a:spcPct val="100000"/>
                        </a:lnSpc>
                        <a:spcBef>
                          <a:spcPts val="0"/>
                        </a:spcBef>
                        <a:spcAft>
                          <a:spcPts val="0"/>
                        </a:spcAft>
                        <a:buFont typeface="Arial"/>
                        <a:buChar char="•"/>
                      </a:pPr>
                      <a:r>
                        <a:rPr lang="en-US" sz="1000" b="0" i="0" u="none" strike="noStrike" noProof="0">
                          <a:latin typeface="Arial"/>
                        </a:rPr>
                        <a:t>Transitioned to </a:t>
                      </a:r>
                      <a:r>
                        <a:rPr lang="en-US" sz="1000" b="1" i="0" u="none" strike="noStrike" noProof="0">
                          <a:latin typeface="Arial"/>
                        </a:rPr>
                        <a:t>renewable energy sources</a:t>
                      </a:r>
                      <a:r>
                        <a:rPr lang="en-US" sz="1000" b="0" i="0" u="none" strike="noStrike" noProof="0">
                          <a:latin typeface="Arial"/>
                        </a:rPr>
                        <a:t> for production facilities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r h="643251">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Opportunities</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Aligns with decarbonization goals by replacing high-emission animal-based proteins</a:t>
                      </a:r>
                    </a:p>
                    <a:p>
                      <a:pPr marL="177800" lvl="0" indent="-177800" algn="l">
                        <a:lnSpc>
                          <a:spcPct val="100000"/>
                        </a:lnSpc>
                        <a:spcBef>
                          <a:spcPts val="0"/>
                        </a:spcBef>
                        <a:spcAft>
                          <a:spcPts val="0"/>
                        </a:spcAft>
                        <a:buFont typeface="Arial"/>
                        <a:buChar char="•"/>
                      </a:pPr>
                      <a:r>
                        <a:rPr lang="en-US" sz="1000" b="0" i="0" u="none" strike="noStrike" noProof="0">
                          <a:latin typeface="Arial"/>
                        </a:rPr>
                        <a:t>Addresses growing institutional demand for sustainable food solutions (e.g., schools, hospitals, companies)</a:t>
                      </a:r>
                      <a:endParaRPr lang="en-US" sz="1000"/>
                    </a:p>
                    <a:p>
                      <a:pPr marL="177800" lvl="0" indent="-177800" algn="l">
                        <a:lnSpc>
                          <a:spcPct val="100000"/>
                        </a:lnSpc>
                        <a:spcBef>
                          <a:spcPts val="0"/>
                        </a:spcBef>
                        <a:spcAft>
                          <a:spcPts val="0"/>
                        </a:spcAft>
                        <a:buFont typeface="Arial"/>
                        <a:buChar char="•"/>
                      </a:pPr>
                      <a:r>
                        <a:rPr lang="en-US" sz="1000" b="0" i="0" u="none" strike="noStrike" noProof="0">
                          <a:latin typeface="Arial"/>
                        </a:rPr>
                        <a:t>Partners with global food chains like </a:t>
                      </a:r>
                      <a:r>
                        <a:rPr lang="en-US" sz="1000" b="1" i="0" u="none" strike="noStrike" noProof="0">
                          <a:latin typeface="Arial"/>
                        </a:rPr>
                        <a:t>McDonald’s</a:t>
                      </a:r>
                      <a:r>
                        <a:rPr lang="en-US" sz="1000" b="0" i="0" u="none" strike="noStrike" noProof="0">
                          <a:latin typeface="Arial"/>
                        </a:rPr>
                        <a:t> and </a:t>
                      </a:r>
                      <a:r>
                        <a:rPr lang="en-US" sz="1000" b="1" i="0" u="none" strike="noStrike" noProof="0">
                          <a:latin typeface="Arial"/>
                        </a:rPr>
                        <a:t>KFC, </a:t>
                      </a:r>
                      <a:r>
                        <a:rPr lang="en-US" sz="1000" b="0" i="0" u="none" strike="noStrike" noProof="0">
                          <a:latin typeface="Arial"/>
                        </a:rPr>
                        <a:t>increasing accessibility to plant-based options</a:t>
                      </a:r>
                    </a:p>
                    <a:p>
                      <a:pPr marL="177800" lvl="0" indent="-177800" algn="l">
                        <a:lnSpc>
                          <a:spcPct val="100000"/>
                        </a:lnSpc>
                        <a:spcBef>
                          <a:spcPts val="0"/>
                        </a:spcBef>
                        <a:spcAft>
                          <a:spcPts val="0"/>
                        </a:spcAft>
                        <a:buFont typeface="Arial"/>
                        <a:buChar char="•"/>
                      </a:pPr>
                      <a:r>
                        <a:rPr lang="en-US" sz="1000" b="0" i="0" u="none" strike="noStrike" noProof="0"/>
                        <a:t>Collaborating on </a:t>
                      </a:r>
                      <a:r>
                        <a:rPr lang="en-US" sz="1000" b="1" i="0" u="none" strike="noStrike" noProof="0"/>
                        <a:t>distribution efficiency technologies </a:t>
                      </a:r>
                      <a:r>
                        <a:rPr lang="en-US" sz="1000" b="0" i="0" u="none" strike="noStrike" noProof="0"/>
                        <a:t>could cut emissions in logistics, while </a:t>
                      </a:r>
                      <a:r>
                        <a:rPr lang="en-US" sz="1000" b="1" i="0" u="none" strike="noStrike" noProof="0"/>
                        <a:t>enhanced plant protein extraction processes</a:t>
                      </a:r>
                      <a:r>
                        <a:rPr lang="en-US" sz="1000" b="0" i="0" u="none" strike="noStrike" noProof="0"/>
                        <a:t> could improve yield and texture</a:t>
                      </a:r>
                      <a:endParaRPr lang="en-US" sz="1000" b="0" i="0" u="none" strike="noStrike" noProof="0">
                        <a:latin typeface="Arial"/>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r h="643251">
                <a:tc>
                  <a:txBody>
                    <a:bodyPr/>
                    <a:lstStyle/>
                    <a:p>
                      <a:pPr marL="0" indent="0">
                        <a:spcBef>
                          <a:spcPts val="0"/>
                        </a:spcBef>
                        <a:buNone/>
                      </a:pPr>
                      <a:r>
                        <a:rPr lang="en-US" sz="1000" b="1"/>
                        <a:t>Benefits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Achieves significant </a:t>
                      </a:r>
                      <a:r>
                        <a:rPr lang="en-US" sz="1000" b="1" i="0" u="none" strike="noStrike" noProof="0">
                          <a:latin typeface="Arial"/>
                        </a:rPr>
                        <a:t>reductions in GHG emissions, water, and land use</a:t>
                      </a:r>
                      <a:endParaRPr lang="en-US" sz="1000" b="0" i="0" u="none" strike="noStrike" noProof="0">
                        <a:latin typeface="Arial"/>
                      </a:endParaRPr>
                    </a:p>
                    <a:p>
                      <a:pPr marL="177800" lvl="0" indent="-177800" algn="l">
                        <a:lnSpc>
                          <a:spcPct val="100000"/>
                        </a:lnSpc>
                        <a:spcBef>
                          <a:spcPts val="0"/>
                        </a:spcBef>
                        <a:spcAft>
                          <a:spcPts val="0"/>
                        </a:spcAft>
                        <a:buFont typeface="Arial"/>
                        <a:buChar char="•"/>
                      </a:pPr>
                      <a:r>
                        <a:rPr lang="en-US" sz="1000" b="0" i="0" u="none" strike="noStrike" noProof="0">
                          <a:latin typeface="Arial"/>
                        </a:rPr>
                        <a:t>Transparent environmental performance supports consumer trust and corporate ESG goals</a:t>
                      </a:r>
                      <a:endParaRPr lang="en-US" sz="1000"/>
                    </a:p>
                    <a:p>
                      <a:pPr marL="177800" lvl="0" indent="-177800" algn="l">
                        <a:lnSpc>
                          <a:spcPct val="100000"/>
                        </a:lnSpc>
                        <a:spcBef>
                          <a:spcPts val="0"/>
                        </a:spcBef>
                        <a:spcAft>
                          <a:spcPts val="0"/>
                        </a:spcAft>
                        <a:buFont typeface="Arial"/>
                        <a:buChar char="•"/>
                      </a:pPr>
                      <a:r>
                        <a:rPr lang="en-US" sz="1000" b="0" i="0" u="none" strike="noStrike" noProof="0">
                          <a:latin typeface="Arial"/>
                        </a:rPr>
                        <a:t>Demonstrates scalability as a viable alternative protein source in the global food system</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6949628"/>
                  </a:ext>
                </a:extLst>
              </a:tr>
              <a:tr h="464100">
                <a:tc>
                  <a:txBody>
                    <a:bodyPr/>
                    <a:lstStyle/>
                    <a:p>
                      <a:pPr marL="0" indent="0">
                        <a:spcBef>
                          <a:spcPts val="0"/>
                        </a:spcBef>
                        <a:buNone/>
                      </a:pPr>
                      <a:r>
                        <a:rPr lang="en-US" sz="1000" b="1"/>
                        <a:t>Challenges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1" i="0" u="none" strike="noStrike" noProof="0">
                          <a:latin typeface="Arial"/>
                        </a:rPr>
                        <a:t>High R&amp;D and production costs</a:t>
                      </a:r>
                      <a:r>
                        <a:rPr lang="en-US" sz="1000" b="0" i="0" u="none" strike="noStrike" noProof="0">
                          <a:latin typeface="Arial"/>
                        </a:rPr>
                        <a:t> impact profitability</a:t>
                      </a:r>
                    </a:p>
                    <a:p>
                      <a:pPr marL="177800" lvl="0" indent="-177800" algn="l">
                        <a:lnSpc>
                          <a:spcPct val="100000"/>
                        </a:lnSpc>
                        <a:spcBef>
                          <a:spcPts val="0"/>
                        </a:spcBef>
                        <a:spcAft>
                          <a:spcPts val="0"/>
                        </a:spcAft>
                        <a:buFont typeface="Arial"/>
                        <a:buChar char="•"/>
                      </a:pPr>
                      <a:r>
                        <a:rPr lang="en-US" sz="1000" b="0" i="0" u="none" strike="noStrike" noProof="0">
                          <a:latin typeface="Arial"/>
                        </a:rPr>
                        <a:t>Faces </a:t>
                      </a:r>
                      <a:r>
                        <a:rPr lang="en-US" sz="1000" b="1" i="0" u="none" strike="noStrike" noProof="0">
                          <a:latin typeface="Arial"/>
                        </a:rPr>
                        <a:t>intense competition</a:t>
                      </a:r>
                      <a:r>
                        <a:rPr lang="en-US" sz="1000" b="0" i="0" u="none" strike="noStrike" noProof="0">
                          <a:latin typeface="Arial"/>
                        </a:rPr>
                        <a:t> in the alternative protein market</a:t>
                      </a:r>
                    </a:p>
                    <a:p>
                      <a:pPr marL="177800" lvl="0" indent="-177800" algn="l">
                        <a:lnSpc>
                          <a:spcPct val="100000"/>
                        </a:lnSpc>
                        <a:spcBef>
                          <a:spcPts val="0"/>
                        </a:spcBef>
                        <a:spcAft>
                          <a:spcPts val="0"/>
                        </a:spcAft>
                        <a:buFont typeface="Arial"/>
                        <a:buChar char="•"/>
                      </a:pPr>
                      <a:r>
                        <a:rPr lang="en-US" sz="1000" b="0" i="0" u="none" strike="noStrike" noProof="0">
                          <a:latin typeface="Arial"/>
                        </a:rPr>
                        <a:t>Needs to address consumer skepticism about the </a:t>
                      </a:r>
                      <a:r>
                        <a:rPr lang="en-US" sz="1000" b="1" i="0" u="none" strike="noStrike" noProof="0">
                          <a:latin typeface="Arial"/>
                        </a:rPr>
                        <a:t>“processed” nature</a:t>
                      </a:r>
                      <a:r>
                        <a:rPr lang="en-US" sz="1000" b="0" i="0" u="none" strike="noStrike" noProof="0">
                          <a:latin typeface="Arial"/>
                        </a:rPr>
                        <a:t> of plant-based products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6995245"/>
                  </a:ext>
                </a:extLst>
              </a:tr>
            </a:tbl>
          </a:graphicData>
        </a:graphic>
      </p:graphicFrame>
      <p:graphicFrame>
        <p:nvGraphicFramePr>
          <p:cNvPr id="22" name="Table 21">
            <a:extLst>
              <a:ext uri="{FF2B5EF4-FFF2-40B4-BE49-F238E27FC236}">
                <a16:creationId xmlns:a16="http://schemas.microsoft.com/office/drawing/2014/main" id="{FEF07F0A-DAED-3CFE-3FF6-F7F71CB965C0}"/>
              </a:ext>
            </a:extLst>
          </p:cNvPr>
          <p:cNvGraphicFramePr>
            <a:graphicFrameLocks noGrp="1"/>
          </p:cNvGraphicFramePr>
          <p:nvPr>
            <p:extLst>
              <p:ext uri="{D42A27DB-BD31-4B8C-83A1-F6EECF244321}">
                <p14:modId xmlns:p14="http://schemas.microsoft.com/office/powerpoint/2010/main" val="2409667231"/>
              </p:ext>
            </p:extLst>
          </p:nvPr>
        </p:nvGraphicFramePr>
        <p:xfrm>
          <a:off x="307843" y="1533649"/>
          <a:ext cx="4472168" cy="1597316"/>
        </p:xfrm>
        <a:graphic>
          <a:graphicData uri="http://schemas.openxmlformats.org/drawingml/2006/table">
            <a:tbl>
              <a:tblPr firstRow="1" bandRow="1">
                <a:tableStyleId>{2D5ABB26-0587-4C30-8999-92F81FD0307C}</a:tableStyleId>
              </a:tblPr>
              <a:tblGrid>
                <a:gridCol w="1358014">
                  <a:extLst>
                    <a:ext uri="{9D8B030D-6E8A-4147-A177-3AD203B41FA5}">
                      <a16:colId xmlns:a16="http://schemas.microsoft.com/office/drawing/2014/main" val="1209005246"/>
                    </a:ext>
                  </a:extLst>
                </a:gridCol>
                <a:gridCol w="3114154">
                  <a:extLst>
                    <a:ext uri="{9D8B030D-6E8A-4147-A177-3AD203B41FA5}">
                      <a16:colId xmlns:a16="http://schemas.microsoft.com/office/drawing/2014/main" val="2625873288"/>
                    </a:ext>
                  </a:extLst>
                </a:gridCol>
              </a:tblGrid>
              <a:tr h="235169">
                <a:tc>
                  <a:txBody>
                    <a:bodyPr/>
                    <a:lstStyle/>
                    <a:p>
                      <a:pPr marL="0" indent="0">
                        <a:spcBef>
                          <a:spcPts val="0"/>
                        </a:spcBef>
                        <a:buNone/>
                      </a:pPr>
                      <a:r>
                        <a:rPr lang="en-US" sz="1000" b="1"/>
                        <a:t>Founded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2011 by Patrick O. Brown</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05013">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Headquarters</a:t>
                      </a:r>
                    </a:p>
                    <a:p>
                      <a:pPr marL="0" marR="0" lvl="0" indent="0" algn="l">
                        <a:lnSpc>
                          <a:spcPct val="100000"/>
                        </a:lnSpc>
                        <a:spcBef>
                          <a:spcPts val="0"/>
                        </a:spcBef>
                        <a:spcAft>
                          <a:spcPts val="0"/>
                        </a:spcAft>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Redwood City, California</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535663">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Funding</a:t>
                      </a:r>
                    </a:p>
                    <a:p>
                      <a:pPr marL="0" lvl="0" indent="0" algn="l" defTabSz="711200" rtl="0" eaLnBrk="1" latinLnBrk="0" hangingPunct="1">
                        <a:lnSpc>
                          <a:spcPct val="100000"/>
                        </a:lnSpc>
                        <a:spcBef>
                          <a:spcPts val="0"/>
                        </a:spcBef>
                        <a:spcAft>
                          <a:spcPts val="0"/>
                        </a:spcAft>
                        <a:buClr>
                          <a:schemeClr val="accent1"/>
                        </a:buClr>
                        <a:buSzPct val="100000"/>
                        <a:buFontTx/>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$2.01 billion raised; key investors include Bill Gates and Google Ventures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r h="391948">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Revenue</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$460 million (2022)</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bl>
          </a:graphicData>
        </a:graphic>
      </p:graphicFrame>
      <p:pic>
        <p:nvPicPr>
          <p:cNvPr id="1026" name="Picture 2">
            <a:extLst>
              <a:ext uri="{FF2B5EF4-FFF2-40B4-BE49-F238E27FC236}">
                <a16:creationId xmlns:a16="http://schemas.microsoft.com/office/drawing/2014/main" id="{C86FD38B-C436-3C1E-B292-37E5F0C9ACB9}"/>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10440180" y="1057791"/>
            <a:ext cx="1391738" cy="341022"/>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 2">
            <a:extLst>
              <a:ext uri="{FF2B5EF4-FFF2-40B4-BE49-F238E27FC236}">
                <a16:creationId xmlns:a16="http://schemas.microsoft.com/office/drawing/2014/main" id="{491E77E0-9531-6985-7F42-D61E854F29FD}"/>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7" name="Chevron 6">
            <a:extLst>
              <a:ext uri="{FF2B5EF4-FFF2-40B4-BE49-F238E27FC236}">
                <a16:creationId xmlns:a16="http://schemas.microsoft.com/office/drawing/2014/main" id="{8A2F5516-538F-F6CE-D15F-7D9F142720E8}"/>
              </a:ext>
            </a:extLst>
          </p:cNvPr>
          <p:cNvSpPr/>
          <p:nvPr/>
        </p:nvSpPr>
        <p:spPr bwMode="gray">
          <a:xfrm>
            <a:off x="3894052" y="25336"/>
            <a:ext cx="1975828" cy="359675"/>
          </a:xfrm>
          <a:prstGeom prst="chevron">
            <a:avLst>
              <a:gd name="adj" fmla="val 23887"/>
            </a:avLst>
          </a:prstGeom>
          <a:solidFill>
            <a:srgbClr val="4E9AA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1" name="Chevron 10">
            <a:extLst>
              <a:ext uri="{FF2B5EF4-FFF2-40B4-BE49-F238E27FC236}">
                <a16:creationId xmlns:a16="http://schemas.microsoft.com/office/drawing/2014/main" id="{F2570332-77E8-61BF-A7AA-3C5589D99A0C}"/>
              </a:ext>
            </a:extLst>
          </p:cNvPr>
          <p:cNvSpPr/>
          <p:nvPr/>
        </p:nvSpPr>
        <p:spPr bwMode="gray">
          <a:xfrm>
            <a:off x="5821872" y="23993"/>
            <a:ext cx="3048936" cy="359675"/>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Impossible Foods</a:t>
            </a:r>
          </a:p>
        </p:txBody>
      </p:sp>
      <p:graphicFrame>
        <p:nvGraphicFramePr>
          <p:cNvPr id="16" name="Chart 15">
            <a:extLst>
              <a:ext uri="{FF2B5EF4-FFF2-40B4-BE49-F238E27FC236}">
                <a16:creationId xmlns:a16="http://schemas.microsoft.com/office/drawing/2014/main" id="{5EC71E58-20FA-363C-44B8-8E21CB74F48D}"/>
              </a:ext>
            </a:extLst>
          </p:cNvPr>
          <p:cNvGraphicFramePr/>
          <p:nvPr>
            <p:custDataLst>
              <p:tags r:id="rId4"/>
            </p:custDataLst>
            <p:extLst>
              <p:ext uri="{D42A27DB-BD31-4B8C-83A1-F6EECF244321}">
                <p14:modId xmlns:p14="http://schemas.microsoft.com/office/powerpoint/2010/main" val="4191093045"/>
              </p:ext>
            </p:extLst>
          </p:nvPr>
        </p:nvGraphicFramePr>
        <p:xfrm>
          <a:off x="392113" y="4306888"/>
          <a:ext cx="1554162" cy="1817687"/>
        </p:xfrm>
        <a:graphic>
          <a:graphicData uri="http://schemas.openxmlformats.org/drawingml/2006/chart">
            <c:chart xmlns:c="http://schemas.openxmlformats.org/drawingml/2006/chart" xmlns:r="http://schemas.openxmlformats.org/officeDocument/2006/relationships" r:id="rId42"/>
          </a:graphicData>
        </a:graphic>
      </p:graphicFrame>
      <p:cxnSp>
        <p:nvCxnSpPr>
          <p:cNvPr id="1213" name="Straight Connector 1212">
            <a:extLst>
              <a:ext uri="{FF2B5EF4-FFF2-40B4-BE49-F238E27FC236}">
                <a16:creationId xmlns:a16="http://schemas.microsoft.com/office/drawing/2014/main" id="{4BDCA8C0-2886-A442-0BC8-288119A37D7A}"/>
              </a:ext>
            </a:extLst>
          </p:cNvPr>
          <p:cNvCxnSpPr/>
          <p:nvPr>
            <p:custDataLst>
              <p:tags r:id="rId5"/>
            </p:custDataLst>
          </p:nvPr>
        </p:nvCxnSpPr>
        <p:spPr bwMode="auto">
          <a:xfrm>
            <a:off x="1417638" y="3997325"/>
            <a:ext cx="0" cy="15748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211" name="Straight Connector 1210">
            <a:extLst>
              <a:ext uri="{FF2B5EF4-FFF2-40B4-BE49-F238E27FC236}">
                <a16:creationId xmlns:a16="http://schemas.microsoft.com/office/drawing/2014/main" id="{3C97BCC8-DC67-4955-36EA-99A87A9E7BED}"/>
              </a:ext>
            </a:extLst>
          </p:cNvPr>
          <p:cNvCxnSpPr/>
          <p:nvPr>
            <p:custDataLst>
              <p:tags r:id="rId6"/>
            </p:custDataLst>
          </p:nvPr>
        </p:nvCxnSpPr>
        <p:spPr bwMode="auto">
          <a:xfrm flipV="1">
            <a:off x="920750" y="3997325"/>
            <a:ext cx="0" cy="1460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12" name="Straight Connector 1211">
            <a:extLst>
              <a:ext uri="{FF2B5EF4-FFF2-40B4-BE49-F238E27FC236}">
                <a16:creationId xmlns:a16="http://schemas.microsoft.com/office/drawing/2014/main" id="{663265FB-03E9-8798-14B2-871F9A8AF68F}"/>
              </a:ext>
            </a:extLst>
          </p:cNvPr>
          <p:cNvCxnSpPr/>
          <p:nvPr>
            <p:custDataLst>
              <p:tags r:id="rId7"/>
            </p:custDataLst>
          </p:nvPr>
        </p:nvCxnSpPr>
        <p:spPr bwMode="auto">
          <a:xfrm>
            <a:off x="920750" y="3997325"/>
            <a:ext cx="496888"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09" name="Text Placeholder 10">
            <a:extLst>
              <a:ext uri="{FF2B5EF4-FFF2-40B4-BE49-F238E27FC236}">
                <a16:creationId xmlns:a16="http://schemas.microsoft.com/office/drawing/2014/main" id="{EE662267-E40A-A37E-0AF9-DFCB4E36D3F5}"/>
              </a:ext>
            </a:extLst>
          </p:cNvPr>
          <p:cNvSpPr txBox="1">
            <a:spLocks/>
          </p:cNvSpPr>
          <p:nvPr>
            <p:custDataLst>
              <p:tags r:id="rId8"/>
            </p:custDataLst>
          </p:nvPr>
        </p:nvSpPr>
        <p:spPr bwMode="gray">
          <a:xfrm>
            <a:off x="793750" y="4181475"/>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D915CE7-2825-442C-84D3-FDCA2F2FE42D}" type="datetime'''''''''''''''''''''''''''''''''''''''''''3'''',7'''''''''">
              <a:rPr lang="en-US" altLang="en-US" sz="1200" smtClean="0">
                <a:effectLst/>
              </a:rPr>
              <a:pPr marL="0" indent="0" algn="ctr">
                <a:spcBef>
                  <a:spcPct val="0"/>
                </a:spcBef>
                <a:spcAft>
                  <a:spcPct val="0"/>
                </a:spcAft>
                <a:buNone/>
              </a:pPr>
              <a:t>3,7</a:t>
            </a:fld>
            <a:endParaRPr lang="en-US" sz="1200"/>
          </a:p>
        </p:txBody>
      </p:sp>
      <p:sp>
        <p:nvSpPr>
          <p:cNvPr id="1110" name="Text Placeholder 10">
            <a:extLst>
              <a:ext uri="{FF2B5EF4-FFF2-40B4-BE49-F238E27FC236}">
                <a16:creationId xmlns:a16="http://schemas.microsoft.com/office/drawing/2014/main" id="{BBB8A11F-D17A-F781-8FA2-650383118706}"/>
              </a:ext>
            </a:extLst>
          </p:cNvPr>
          <p:cNvSpPr txBox="1">
            <a:spLocks/>
          </p:cNvSpPr>
          <p:nvPr>
            <p:custDataLst>
              <p:tags r:id="rId9"/>
            </p:custDataLst>
          </p:nvPr>
        </p:nvSpPr>
        <p:spPr bwMode="gray">
          <a:xfrm>
            <a:off x="1290638" y="5610225"/>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1308205-8F0F-4F90-94B6-605A13AB5B4C}" type="datetime'''0'''''''''',''''''''''''''''''''''''''''''''5'''''''''''''">
              <a:rPr lang="en-US" altLang="en-US" sz="1200" smtClean="0">
                <a:effectLst/>
              </a:rPr>
              <a:pPr marL="0" indent="0" algn="ctr">
                <a:spcBef>
                  <a:spcPct val="0"/>
                </a:spcBef>
                <a:spcAft>
                  <a:spcPct val="0"/>
                </a:spcAft>
                <a:buNone/>
              </a:pPr>
              <a:t>0,5</a:t>
            </a:fld>
            <a:endParaRPr lang="en-US" sz="1200"/>
          </a:p>
        </p:txBody>
      </p:sp>
      <p:sp>
        <p:nvSpPr>
          <p:cNvPr id="48" name="Text Placeholder 10">
            <a:extLst>
              <a:ext uri="{FF2B5EF4-FFF2-40B4-BE49-F238E27FC236}">
                <a16:creationId xmlns:a16="http://schemas.microsoft.com/office/drawing/2014/main" id="{DBDA4092-8ACD-8212-8857-9BB791FC86B9}"/>
              </a:ext>
            </a:extLst>
          </p:cNvPr>
          <p:cNvSpPr txBox="1">
            <a:spLocks/>
          </p:cNvSpPr>
          <p:nvPr>
            <p:custDataLst>
              <p:tags r:id="rId10"/>
            </p:custDataLst>
          </p:nvPr>
        </p:nvSpPr>
        <p:spPr bwMode="auto">
          <a:xfrm>
            <a:off x="493713" y="6092825"/>
            <a:ext cx="13493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F15AFFC-A98F-4918-B219-B20177400C14}" type="datetime'GHG ''''''''E''m''issi''''o''n'''' (''''''''''''''''Kg'')'">
              <a:rPr lang="en-US" altLang="en-US" sz="1200" smtClean="0"/>
              <a:pPr marL="0" indent="0" algn="ctr">
                <a:spcBef>
                  <a:spcPct val="0"/>
                </a:spcBef>
                <a:spcAft>
                  <a:spcPct val="0"/>
                </a:spcAft>
                <a:buNone/>
              </a:pPr>
              <a:t>GHG Emission (Kg)</a:t>
            </a:fld>
            <a:endParaRPr lang="en-US" sz="1200"/>
          </a:p>
        </p:txBody>
      </p:sp>
      <p:sp>
        <p:nvSpPr>
          <p:cNvPr id="1209" name="Text Placeholder 10">
            <a:extLst>
              <a:ext uri="{FF2B5EF4-FFF2-40B4-BE49-F238E27FC236}">
                <a16:creationId xmlns:a16="http://schemas.microsoft.com/office/drawing/2014/main" id="{14AC3753-AE49-5E2C-D65F-71BFBF3EA1D3}"/>
              </a:ext>
            </a:extLst>
          </p:cNvPr>
          <p:cNvSpPr txBox="1">
            <a:spLocks/>
          </p:cNvSpPr>
          <p:nvPr>
            <p:custDataLst>
              <p:tags r:id="rId11"/>
            </p:custDataLst>
          </p:nvPr>
        </p:nvSpPr>
        <p:spPr bwMode="auto">
          <a:xfrm>
            <a:off x="958850" y="3889375"/>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2E273F4-2109-4961-B02C-878559299195}" type="datetime'''-''8''''6''''''''''''''''''''''''''''''''''%'''''''">
              <a:rPr lang="en-US" altLang="en-US" sz="1000" smtClean="0">
                <a:effectLst/>
              </a:rPr>
              <a:pPr marL="0" indent="0" algn="ctr">
                <a:spcBef>
                  <a:spcPct val="0"/>
                </a:spcBef>
                <a:spcAft>
                  <a:spcPct val="0"/>
                </a:spcAft>
                <a:buNone/>
              </a:pPr>
              <a:t>-86%</a:t>
            </a:fld>
            <a:endParaRPr lang="en-US" sz="1000"/>
          </a:p>
        </p:txBody>
      </p:sp>
      <p:sp>
        <p:nvSpPr>
          <p:cNvPr id="58" name="Rectangle 57">
            <a:extLst>
              <a:ext uri="{FF2B5EF4-FFF2-40B4-BE49-F238E27FC236}">
                <a16:creationId xmlns:a16="http://schemas.microsoft.com/office/drawing/2014/main" id="{CBA3E698-71C4-683B-EB95-510A7214E9E6}"/>
              </a:ext>
            </a:extLst>
          </p:cNvPr>
          <p:cNvSpPr/>
          <p:nvPr>
            <p:custDataLst>
              <p:tags r:id="rId12"/>
            </p:custDataLst>
          </p:nvPr>
        </p:nvSpPr>
        <p:spPr bwMode="auto">
          <a:xfrm>
            <a:off x="411163" y="3375025"/>
            <a:ext cx="179388" cy="133350"/>
          </a:xfrm>
          <a:prstGeom prst="rect">
            <a:avLst/>
          </a:prstGeom>
          <a:solidFill>
            <a:schemeClr val="tx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24" name="Rectangle 1023">
            <a:extLst>
              <a:ext uri="{FF2B5EF4-FFF2-40B4-BE49-F238E27FC236}">
                <a16:creationId xmlns:a16="http://schemas.microsoft.com/office/drawing/2014/main" id="{B993073E-96ED-BA25-C893-C61A1EC16B64}"/>
              </a:ext>
            </a:extLst>
          </p:cNvPr>
          <p:cNvSpPr/>
          <p:nvPr>
            <p:custDataLst>
              <p:tags r:id="rId13"/>
            </p:custDataLst>
          </p:nvPr>
        </p:nvSpPr>
        <p:spPr bwMode="auto">
          <a:xfrm>
            <a:off x="411163" y="3578225"/>
            <a:ext cx="179388" cy="13335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 name="Text Placeholder 10">
            <a:extLst>
              <a:ext uri="{FF2B5EF4-FFF2-40B4-BE49-F238E27FC236}">
                <a16:creationId xmlns:a16="http://schemas.microsoft.com/office/drawing/2014/main" id="{C46332BB-16C0-4422-8E9D-7EB008253C45}"/>
              </a:ext>
            </a:extLst>
          </p:cNvPr>
          <p:cNvSpPr txBox="1">
            <a:spLocks/>
          </p:cNvSpPr>
          <p:nvPr>
            <p:custDataLst>
              <p:tags r:id="rId14"/>
            </p:custDataLst>
          </p:nvPr>
        </p:nvSpPr>
        <p:spPr bwMode="auto">
          <a:xfrm>
            <a:off x="641350" y="3370263"/>
            <a:ext cx="673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948F317-23CF-4282-AC9E-3979E0631EF7}" type="datetime'''''''''Beef Bur''g''''''e''''''''''''''''''''''''''r'''">
              <a:rPr lang="en-US" altLang="en-US" sz="1000" smtClean="0"/>
              <a:pPr marL="0" indent="0">
                <a:spcBef>
                  <a:spcPct val="0"/>
                </a:spcBef>
                <a:spcAft>
                  <a:spcPct val="0"/>
                </a:spcAft>
                <a:buNone/>
              </a:pPr>
              <a:t>Beef Burger</a:t>
            </a:fld>
            <a:endParaRPr lang="en-US" sz="1000"/>
          </a:p>
        </p:txBody>
      </p:sp>
      <p:sp>
        <p:nvSpPr>
          <p:cNvPr id="60" name="Text Placeholder 10">
            <a:extLst>
              <a:ext uri="{FF2B5EF4-FFF2-40B4-BE49-F238E27FC236}">
                <a16:creationId xmlns:a16="http://schemas.microsoft.com/office/drawing/2014/main" id="{7A1DBB68-26DA-56DE-A2AA-775E4DA5E3C7}"/>
              </a:ext>
            </a:extLst>
          </p:cNvPr>
          <p:cNvSpPr txBox="1">
            <a:spLocks/>
          </p:cNvSpPr>
          <p:nvPr>
            <p:custDataLst>
              <p:tags r:id="rId15"/>
            </p:custDataLst>
          </p:nvPr>
        </p:nvSpPr>
        <p:spPr bwMode="auto">
          <a:xfrm>
            <a:off x="641351" y="3573463"/>
            <a:ext cx="10191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0722581-904F-441D-BB2E-C37CB6384B4D}" type="datetime'Impos''''''''s''''''''ibl''''e'''''''' B''u''r''''g''e''r'">
              <a:rPr lang="en-US" altLang="en-US" sz="1000" smtClean="0"/>
              <a:pPr marL="0" indent="0">
                <a:spcBef>
                  <a:spcPct val="0"/>
                </a:spcBef>
                <a:spcAft>
                  <a:spcPct val="0"/>
                </a:spcAft>
                <a:buNone/>
              </a:pPr>
              <a:t>Impossible Burger</a:t>
            </a:fld>
            <a:endParaRPr lang="en-US" sz="1000"/>
          </a:p>
        </p:txBody>
      </p:sp>
      <p:graphicFrame>
        <p:nvGraphicFramePr>
          <p:cNvPr id="17" name="Chart 16">
            <a:extLst>
              <a:ext uri="{FF2B5EF4-FFF2-40B4-BE49-F238E27FC236}">
                <a16:creationId xmlns:a16="http://schemas.microsoft.com/office/drawing/2014/main" id="{71033FE1-1BCB-992F-1260-D385DABCA140}"/>
              </a:ext>
            </a:extLst>
          </p:cNvPr>
          <p:cNvGraphicFramePr/>
          <p:nvPr>
            <p:custDataLst>
              <p:tags r:id="rId16"/>
            </p:custDataLst>
            <p:extLst>
              <p:ext uri="{D42A27DB-BD31-4B8C-83A1-F6EECF244321}">
                <p14:modId xmlns:p14="http://schemas.microsoft.com/office/powerpoint/2010/main" val="3400702349"/>
              </p:ext>
            </p:extLst>
          </p:nvPr>
        </p:nvGraphicFramePr>
        <p:xfrm>
          <a:off x="1935163" y="4306888"/>
          <a:ext cx="1458912" cy="1817687"/>
        </p:xfrm>
        <a:graphic>
          <a:graphicData uri="http://schemas.openxmlformats.org/drawingml/2006/chart">
            <c:chart xmlns:c="http://schemas.openxmlformats.org/drawingml/2006/chart" xmlns:r="http://schemas.openxmlformats.org/officeDocument/2006/relationships" r:id="rId43"/>
          </a:graphicData>
        </a:graphic>
      </p:graphicFrame>
      <p:cxnSp>
        <p:nvCxnSpPr>
          <p:cNvPr id="1207" name="Straight Connector 1206">
            <a:extLst>
              <a:ext uri="{FF2B5EF4-FFF2-40B4-BE49-F238E27FC236}">
                <a16:creationId xmlns:a16="http://schemas.microsoft.com/office/drawing/2014/main" id="{D679CC21-788E-46F4-7F15-A2167A3BCFE7}"/>
              </a:ext>
            </a:extLst>
          </p:cNvPr>
          <p:cNvCxnSpPr/>
          <p:nvPr>
            <p:custDataLst>
              <p:tags r:id="rId17"/>
            </p:custDataLst>
          </p:nvPr>
        </p:nvCxnSpPr>
        <p:spPr bwMode="auto">
          <a:xfrm>
            <a:off x="2895600" y="3959225"/>
            <a:ext cx="0" cy="17541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205" name="Straight Connector 1204">
            <a:extLst>
              <a:ext uri="{FF2B5EF4-FFF2-40B4-BE49-F238E27FC236}">
                <a16:creationId xmlns:a16="http://schemas.microsoft.com/office/drawing/2014/main" id="{250B2B59-6AA5-51D8-D664-239D5678A6B8}"/>
              </a:ext>
            </a:extLst>
          </p:cNvPr>
          <p:cNvCxnSpPr/>
          <p:nvPr>
            <p:custDataLst>
              <p:tags r:id="rId18"/>
            </p:custDataLst>
          </p:nvPr>
        </p:nvCxnSpPr>
        <p:spPr bwMode="auto">
          <a:xfrm flipV="1">
            <a:off x="2433638" y="3959225"/>
            <a:ext cx="0" cy="1841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06" name="Straight Connector 1205">
            <a:extLst>
              <a:ext uri="{FF2B5EF4-FFF2-40B4-BE49-F238E27FC236}">
                <a16:creationId xmlns:a16="http://schemas.microsoft.com/office/drawing/2014/main" id="{20296A2E-4538-6D20-FED8-7DAEF882E621}"/>
              </a:ext>
            </a:extLst>
          </p:cNvPr>
          <p:cNvCxnSpPr/>
          <p:nvPr>
            <p:custDataLst>
              <p:tags r:id="rId19"/>
            </p:custDataLst>
          </p:nvPr>
        </p:nvCxnSpPr>
        <p:spPr bwMode="auto">
          <a:xfrm>
            <a:off x="2433638" y="3959225"/>
            <a:ext cx="461963"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17" name="Text Placeholder 10">
            <a:extLst>
              <a:ext uri="{FF2B5EF4-FFF2-40B4-BE49-F238E27FC236}">
                <a16:creationId xmlns:a16="http://schemas.microsoft.com/office/drawing/2014/main" id="{B4CF00EE-A2A8-804B-76B7-5D0E304F5BDB}"/>
              </a:ext>
            </a:extLst>
          </p:cNvPr>
          <p:cNvSpPr txBox="1">
            <a:spLocks/>
          </p:cNvSpPr>
          <p:nvPr>
            <p:custDataLst>
              <p:tags r:id="rId20"/>
            </p:custDataLst>
          </p:nvPr>
        </p:nvSpPr>
        <p:spPr bwMode="gray">
          <a:xfrm>
            <a:off x="2222500" y="4181475"/>
            <a:ext cx="423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CA8EA44-6927-4477-A20B-4D1FE9008BA2}" type="datetime'2''''''''''''''''2''''''''0'''''''''''''',0'''''''''">
              <a:rPr lang="en-US" altLang="en-US" sz="1200" smtClean="0">
                <a:effectLst/>
              </a:rPr>
              <a:pPr marL="0" indent="0" algn="ctr">
                <a:spcBef>
                  <a:spcPct val="0"/>
                </a:spcBef>
                <a:spcAft>
                  <a:spcPct val="0"/>
                </a:spcAft>
                <a:buNone/>
              </a:pPr>
              <a:t>220,0</a:t>
            </a:fld>
            <a:endParaRPr lang="en-US" sz="1200"/>
          </a:p>
        </p:txBody>
      </p:sp>
      <p:sp>
        <p:nvSpPr>
          <p:cNvPr id="1118" name="Text Placeholder 10">
            <a:extLst>
              <a:ext uri="{FF2B5EF4-FFF2-40B4-BE49-F238E27FC236}">
                <a16:creationId xmlns:a16="http://schemas.microsoft.com/office/drawing/2014/main" id="{5458C8F9-5718-47D7-6F50-CA03E69B6B57}"/>
              </a:ext>
            </a:extLst>
          </p:cNvPr>
          <p:cNvSpPr txBox="1">
            <a:spLocks/>
          </p:cNvSpPr>
          <p:nvPr>
            <p:custDataLst>
              <p:tags r:id="rId21"/>
            </p:custDataLst>
          </p:nvPr>
        </p:nvSpPr>
        <p:spPr bwMode="gray">
          <a:xfrm>
            <a:off x="2732088" y="5751513"/>
            <a:ext cx="328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A7D78DF-4BD6-4271-A1E5-5A80D934AEDE}" type="datetime'''''''''''''''1''''''1'''''''''''''''''''',''0'''''''''''''''">
              <a:rPr lang="en-US" altLang="en-US" sz="1200" smtClean="0">
                <a:effectLst/>
              </a:rPr>
              <a:pPr marL="0" indent="0" algn="ctr">
                <a:spcBef>
                  <a:spcPct val="0"/>
                </a:spcBef>
                <a:spcAft>
                  <a:spcPct val="0"/>
                </a:spcAft>
                <a:buNone/>
              </a:pPr>
              <a:t>11,0</a:t>
            </a:fld>
            <a:endParaRPr lang="en-US" sz="1200"/>
          </a:p>
        </p:txBody>
      </p:sp>
      <p:sp>
        <p:nvSpPr>
          <p:cNvPr id="1032" name="Text Placeholder 10">
            <a:extLst>
              <a:ext uri="{FF2B5EF4-FFF2-40B4-BE49-F238E27FC236}">
                <a16:creationId xmlns:a16="http://schemas.microsoft.com/office/drawing/2014/main" id="{4D116E3F-CF20-5008-2366-D2E997E2E021}"/>
              </a:ext>
            </a:extLst>
          </p:cNvPr>
          <p:cNvSpPr txBox="1">
            <a:spLocks/>
          </p:cNvSpPr>
          <p:nvPr>
            <p:custDataLst>
              <p:tags r:id="rId22"/>
            </p:custDataLst>
          </p:nvPr>
        </p:nvSpPr>
        <p:spPr bwMode="auto">
          <a:xfrm>
            <a:off x="2187575" y="6092825"/>
            <a:ext cx="9540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3F33EBE-3C4A-4DC6-BA80-74AB17A64C18}" type="datetime'''''''Wate''''r'''' Us''e'''">
              <a:rPr lang="en-US" altLang="en-US" sz="1200" smtClean="0"/>
              <a:pPr marL="0" indent="0" algn="ctr">
                <a:spcBef>
                  <a:spcPct val="0"/>
                </a:spcBef>
                <a:spcAft>
                  <a:spcPct val="0"/>
                </a:spcAft>
                <a:buNone/>
              </a:pPr>
              <a:t>Water Use</a:t>
            </a:fld>
            <a:r>
              <a:rPr lang="en-US" altLang="en-US" sz="1200"/>
              <a:t> (L)</a:t>
            </a:r>
            <a:endParaRPr lang="en-US" sz="1200"/>
          </a:p>
        </p:txBody>
      </p:sp>
      <p:sp>
        <p:nvSpPr>
          <p:cNvPr id="1203" name="Text Placeholder 10">
            <a:extLst>
              <a:ext uri="{FF2B5EF4-FFF2-40B4-BE49-F238E27FC236}">
                <a16:creationId xmlns:a16="http://schemas.microsoft.com/office/drawing/2014/main" id="{6A8AC063-97BF-310C-58E3-CA5013B585C9}"/>
              </a:ext>
            </a:extLst>
          </p:cNvPr>
          <p:cNvSpPr txBox="1">
            <a:spLocks/>
          </p:cNvSpPr>
          <p:nvPr>
            <p:custDataLst>
              <p:tags r:id="rId23"/>
            </p:custDataLst>
          </p:nvPr>
        </p:nvSpPr>
        <p:spPr bwMode="auto">
          <a:xfrm>
            <a:off x="2454275" y="3851275"/>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8B05C40-C72E-4F9A-ABCA-387F3679B7F1}" type="datetime'''-''95''''''''''''''''''''''''''''%'''''''">
              <a:rPr lang="en-US" altLang="en-US" sz="1000" smtClean="0">
                <a:effectLst/>
              </a:rPr>
              <a:pPr marL="0" indent="0" algn="ctr">
                <a:spcBef>
                  <a:spcPct val="0"/>
                </a:spcBef>
                <a:spcAft>
                  <a:spcPct val="0"/>
                </a:spcAft>
                <a:buNone/>
              </a:pPr>
              <a:t>-95%</a:t>
            </a:fld>
            <a:endParaRPr lang="en-US" sz="1000"/>
          </a:p>
        </p:txBody>
      </p:sp>
      <p:graphicFrame>
        <p:nvGraphicFramePr>
          <p:cNvPr id="18" name="Chart 17">
            <a:extLst>
              <a:ext uri="{FF2B5EF4-FFF2-40B4-BE49-F238E27FC236}">
                <a16:creationId xmlns:a16="http://schemas.microsoft.com/office/drawing/2014/main" id="{972D6875-59A6-F405-7FD8-F6B49D364686}"/>
              </a:ext>
            </a:extLst>
          </p:cNvPr>
          <p:cNvGraphicFramePr/>
          <p:nvPr>
            <p:custDataLst>
              <p:tags r:id="rId24"/>
            </p:custDataLst>
            <p:extLst>
              <p:ext uri="{D42A27DB-BD31-4B8C-83A1-F6EECF244321}">
                <p14:modId xmlns:p14="http://schemas.microsoft.com/office/powerpoint/2010/main" val="914460864"/>
              </p:ext>
            </p:extLst>
          </p:nvPr>
        </p:nvGraphicFramePr>
        <p:xfrm>
          <a:off x="3395663" y="4208463"/>
          <a:ext cx="1189037" cy="1916112"/>
        </p:xfrm>
        <a:graphic>
          <a:graphicData uri="http://schemas.openxmlformats.org/drawingml/2006/chart">
            <c:chart xmlns:c="http://schemas.openxmlformats.org/drawingml/2006/chart" xmlns:r="http://schemas.openxmlformats.org/officeDocument/2006/relationships" r:id="rId44"/>
          </a:graphicData>
        </a:graphic>
      </p:graphicFrame>
      <p:cxnSp>
        <p:nvCxnSpPr>
          <p:cNvPr id="1198" name="Straight Connector 1197">
            <a:extLst>
              <a:ext uri="{FF2B5EF4-FFF2-40B4-BE49-F238E27FC236}">
                <a16:creationId xmlns:a16="http://schemas.microsoft.com/office/drawing/2014/main" id="{3A98B6B0-11FD-7ACD-D447-8FDA6F54A7F0}"/>
              </a:ext>
            </a:extLst>
          </p:cNvPr>
          <p:cNvCxnSpPr/>
          <p:nvPr>
            <p:custDataLst>
              <p:tags r:id="rId25"/>
            </p:custDataLst>
          </p:nvPr>
        </p:nvCxnSpPr>
        <p:spPr bwMode="auto">
          <a:xfrm>
            <a:off x="4173538" y="3860800"/>
            <a:ext cx="0" cy="18811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196" name="Straight Connector 1195">
            <a:extLst>
              <a:ext uri="{FF2B5EF4-FFF2-40B4-BE49-F238E27FC236}">
                <a16:creationId xmlns:a16="http://schemas.microsoft.com/office/drawing/2014/main" id="{E03EF1A7-C170-C9B5-3D9C-3BEBD4EF0071}"/>
              </a:ext>
            </a:extLst>
          </p:cNvPr>
          <p:cNvCxnSpPr/>
          <p:nvPr>
            <p:custDataLst>
              <p:tags r:id="rId26"/>
            </p:custDataLst>
          </p:nvPr>
        </p:nvCxnSpPr>
        <p:spPr bwMode="auto">
          <a:xfrm flipV="1">
            <a:off x="3806825" y="3860800"/>
            <a:ext cx="0" cy="1841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97" name="Straight Connector 1196">
            <a:extLst>
              <a:ext uri="{FF2B5EF4-FFF2-40B4-BE49-F238E27FC236}">
                <a16:creationId xmlns:a16="http://schemas.microsoft.com/office/drawing/2014/main" id="{AE9EF8FA-646A-8325-FCA2-8F3FA20A2A67}"/>
              </a:ext>
            </a:extLst>
          </p:cNvPr>
          <p:cNvCxnSpPr/>
          <p:nvPr>
            <p:custDataLst>
              <p:tags r:id="rId27"/>
            </p:custDataLst>
          </p:nvPr>
        </p:nvCxnSpPr>
        <p:spPr bwMode="auto">
          <a:xfrm>
            <a:off x="3806825" y="3860800"/>
            <a:ext cx="366713"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25" name="Text Placeholder 10">
            <a:extLst>
              <a:ext uri="{FF2B5EF4-FFF2-40B4-BE49-F238E27FC236}">
                <a16:creationId xmlns:a16="http://schemas.microsoft.com/office/drawing/2014/main" id="{AA0551A9-72A1-B30C-C58B-C0E8A3C2B8C5}"/>
              </a:ext>
            </a:extLst>
          </p:cNvPr>
          <p:cNvSpPr txBox="1">
            <a:spLocks/>
          </p:cNvSpPr>
          <p:nvPr>
            <p:custDataLst>
              <p:tags r:id="rId28"/>
            </p:custDataLst>
          </p:nvPr>
        </p:nvSpPr>
        <p:spPr bwMode="gray">
          <a:xfrm>
            <a:off x="3679825" y="4083050"/>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8D67B8A-AE0B-43BE-9D89-6ACBADC94F4F}" type="datetime'''''''''''''''''''''1'''''',6'''''''''''''''''''''''">
              <a:rPr lang="en-US" altLang="en-US" sz="1200" smtClean="0">
                <a:effectLst/>
              </a:rPr>
              <a:pPr marL="0" indent="0" algn="ctr">
                <a:spcBef>
                  <a:spcPct val="0"/>
                </a:spcBef>
                <a:spcAft>
                  <a:spcPct val="0"/>
                </a:spcAft>
                <a:buNone/>
              </a:pPr>
              <a:t>1,6</a:t>
            </a:fld>
            <a:endParaRPr lang="en-US" sz="1200"/>
          </a:p>
        </p:txBody>
      </p:sp>
      <p:sp>
        <p:nvSpPr>
          <p:cNvPr id="1126" name="Text Placeholder 10">
            <a:extLst>
              <a:ext uri="{FF2B5EF4-FFF2-40B4-BE49-F238E27FC236}">
                <a16:creationId xmlns:a16="http://schemas.microsoft.com/office/drawing/2014/main" id="{8680F34A-C187-87F6-53E4-CF820CFD494D}"/>
              </a:ext>
            </a:extLst>
          </p:cNvPr>
          <p:cNvSpPr txBox="1">
            <a:spLocks/>
          </p:cNvSpPr>
          <p:nvPr>
            <p:custDataLst>
              <p:tags r:id="rId29"/>
            </p:custDataLst>
          </p:nvPr>
        </p:nvSpPr>
        <p:spPr bwMode="gray">
          <a:xfrm>
            <a:off x="4046538" y="5780088"/>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34BB086-077F-40EA-AF98-EE0466288081}" type="datetime'''''''''''''0'''',''''''''''''''1'''">
              <a:rPr lang="en-US" altLang="en-US" sz="1200" smtClean="0">
                <a:effectLst/>
              </a:rPr>
              <a:pPr marL="0" indent="0" algn="ctr">
                <a:spcBef>
                  <a:spcPct val="0"/>
                </a:spcBef>
                <a:spcAft>
                  <a:spcPct val="0"/>
                </a:spcAft>
                <a:buNone/>
              </a:pPr>
              <a:t>0,1</a:t>
            </a:fld>
            <a:endParaRPr lang="en-US" sz="1200"/>
          </a:p>
        </p:txBody>
      </p:sp>
      <p:sp>
        <p:nvSpPr>
          <p:cNvPr id="1061" name="Text Placeholder 10">
            <a:extLst>
              <a:ext uri="{FF2B5EF4-FFF2-40B4-BE49-F238E27FC236}">
                <a16:creationId xmlns:a16="http://schemas.microsoft.com/office/drawing/2014/main" id="{86FC67EE-9A5E-8FEF-9242-22293647E98E}"/>
              </a:ext>
            </a:extLst>
          </p:cNvPr>
          <p:cNvSpPr txBox="1">
            <a:spLocks/>
          </p:cNvSpPr>
          <p:nvPr>
            <p:custDataLst>
              <p:tags r:id="rId30"/>
            </p:custDataLst>
          </p:nvPr>
        </p:nvSpPr>
        <p:spPr bwMode="auto">
          <a:xfrm>
            <a:off x="3494088" y="6092825"/>
            <a:ext cx="990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200"/>
              <a:t>Land Use (m</a:t>
            </a:r>
            <a:r>
              <a:rPr lang="en-US" sz="1200" baseline="30000"/>
              <a:t>2</a:t>
            </a:r>
            <a:r>
              <a:rPr lang="en-US" sz="1200"/>
              <a:t>)</a:t>
            </a:r>
          </a:p>
        </p:txBody>
      </p:sp>
      <p:sp>
        <p:nvSpPr>
          <p:cNvPr id="1194" name="Text Placeholder 10">
            <a:extLst>
              <a:ext uri="{FF2B5EF4-FFF2-40B4-BE49-F238E27FC236}">
                <a16:creationId xmlns:a16="http://schemas.microsoft.com/office/drawing/2014/main" id="{DA83BEB9-DA32-D10C-C6A9-70234614D845}"/>
              </a:ext>
            </a:extLst>
          </p:cNvPr>
          <p:cNvSpPr txBox="1">
            <a:spLocks/>
          </p:cNvSpPr>
          <p:nvPr>
            <p:custDataLst>
              <p:tags r:id="rId31"/>
            </p:custDataLst>
          </p:nvPr>
        </p:nvSpPr>
        <p:spPr bwMode="auto">
          <a:xfrm>
            <a:off x="3779838" y="3752850"/>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474EAA1-E453-406F-9A96-3A6B5C4A0B64}" type="datetime'''''''''''''''-''''''9''''7''%'''''''''''''''">
              <a:rPr lang="en-US" altLang="en-US" sz="1000" smtClean="0">
                <a:effectLst/>
              </a:rPr>
              <a:pPr marL="0" indent="0" algn="ctr">
                <a:spcBef>
                  <a:spcPct val="0"/>
                </a:spcBef>
                <a:spcAft>
                  <a:spcPct val="0"/>
                </a:spcAft>
                <a:buNone/>
              </a:pPr>
              <a:t>-97%</a:t>
            </a:fld>
            <a:endParaRPr lang="en-US" sz="1000"/>
          </a:p>
        </p:txBody>
      </p:sp>
      <p:sp>
        <p:nvSpPr>
          <p:cNvPr id="8" name="Chevron 8">
            <a:extLst>
              <a:ext uri="{FF2B5EF4-FFF2-40B4-BE49-F238E27FC236}">
                <a16:creationId xmlns:a16="http://schemas.microsoft.com/office/drawing/2014/main" id="{F042F99B-29DC-58C2-1712-1223999F3FEB}"/>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Tree>
    <p:custDataLst>
      <p:tags r:id="rId1"/>
    </p:custDataLst>
    <p:extLst>
      <p:ext uri="{BB962C8B-B14F-4D97-AF65-F5344CB8AC3E}">
        <p14:creationId xmlns:p14="http://schemas.microsoft.com/office/powerpoint/2010/main" val="3015722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B4282-A77E-E614-63A3-5DF18E7037B4}"/>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7977AA3-C530-936A-8CE1-5659CF03101B}"/>
              </a:ext>
            </a:extLst>
          </p:cNvPr>
          <p:cNvGraphicFramePr>
            <a:graphicFrameLocks/>
          </p:cNvGraphicFramePr>
          <p:nvPr>
            <p:custDataLst>
              <p:tags r:id="rId1"/>
            </p:custDataLst>
            <p:extLst>
              <p:ext uri="{D42A27DB-BD31-4B8C-83A1-F6EECF244321}">
                <p14:modId xmlns:p14="http://schemas.microsoft.com/office/powerpoint/2010/main" val="2963876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56" imgH="557" progId="TCLayout.ActiveDocument.1">
                  <p:embed/>
                </p:oleObj>
              </mc:Choice>
              <mc:Fallback>
                <p:oleObj name="think-cell Slide" r:id="rId4" imgW="556" imgH="557" progId="TCLayout.ActiveDocument.1">
                  <p:embed/>
                  <p:pic>
                    <p:nvPicPr>
                      <p:cNvPr id="4" name="think-cell data - do not delete" hidden="1">
                        <a:extLst>
                          <a:ext uri="{FF2B5EF4-FFF2-40B4-BE49-F238E27FC236}">
                            <a16:creationId xmlns:a16="http://schemas.microsoft.com/office/drawing/2014/main" id="{77977AA3-C530-936A-8CE1-5659CF0310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62DEA4C-934B-E65F-87C6-698A94FC3ECC}"/>
              </a:ext>
            </a:extLst>
          </p:cNvPr>
          <p:cNvSpPr>
            <a:spLocks noGrp="1"/>
          </p:cNvSpPr>
          <p:nvPr>
            <p:ph type="title"/>
          </p:nvPr>
        </p:nvSpPr>
        <p:spPr>
          <a:xfrm>
            <a:off x="329184" y="523318"/>
            <a:ext cx="11353830" cy="882788"/>
          </a:xfrm>
        </p:spPr>
        <p:txBody>
          <a:bodyPr vert="horz">
            <a:noAutofit/>
          </a:bodyPr>
          <a:lstStyle/>
          <a:p>
            <a:r>
              <a:rPr lang="en-US"/>
              <a:t>Global food systems are complex and face competing priorities; CKI focuses on the intersection of proteins and climate change</a:t>
            </a:r>
          </a:p>
        </p:txBody>
      </p:sp>
      <p:grpSp>
        <p:nvGrpSpPr>
          <p:cNvPr id="3" name="Group 2">
            <a:extLst>
              <a:ext uri="{FF2B5EF4-FFF2-40B4-BE49-F238E27FC236}">
                <a16:creationId xmlns:a16="http://schemas.microsoft.com/office/drawing/2014/main" id="{495CBC24-3EF9-07CF-4BE3-95D094F64B45}"/>
              </a:ext>
            </a:extLst>
          </p:cNvPr>
          <p:cNvGrpSpPr/>
          <p:nvPr/>
        </p:nvGrpSpPr>
        <p:grpSpPr>
          <a:xfrm>
            <a:off x="4030348" y="2698741"/>
            <a:ext cx="4397295" cy="2133385"/>
            <a:chOff x="3932513" y="2670778"/>
            <a:chExt cx="4275035" cy="2133385"/>
          </a:xfrm>
        </p:grpSpPr>
        <p:sp>
          <p:nvSpPr>
            <p:cNvPr id="17" name="TextBox 16">
              <a:extLst>
                <a:ext uri="{FF2B5EF4-FFF2-40B4-BE49-F238E27FC236}">
                  <a16:creationId xmlns:a16="http://schemas.microsoft.com/office/drawing/2014/main" id="{CC27762C-4DA5-828B-4267-D3B71C1FF661}"/>
                </a:ext>
              </a:extLst>
            </p:cNvPr>
            <p:cNvSpPr txBox="1"/>
            <p:nvPr/>
          </p:nvSpPr>
          <p:spPr bwMode="gray">
            <a:xfrm>
              <a:off x="4625748" y="4219388"/>
              <a:ext cx="2369976" cy="584775"/>
            </a:xfrm>
            <a:prstGeom prst="rect">
              <a:avLst/>
            </a:prstGeom>
            <a:noFill/>
          </p:spPr>
          <p:txBody>
            <a:bodyPr wrap="square" lIns="137160" tIns="137160" rIns="274320" bIns="137160" rtlCol="0">
              <a:spAutoFit/>
            </a:bodyPr>
            <a:lstStyle/>
            <a:p>
              <a:pPr marL="0" indent="0" algn="ctr">
                <a:spcBef>
                  <a:spcPts val="600"/>
                </a:spcBef>
                <a:spcAft>
                  <a:spcPts val="600"/>
                </a:spcAft>
                <a:buNone/>
              </a:pPr>
              <a:r>
                <a:rPr lang="en-US" sz="2000" b="1">
                  <a:solidFill>
                    <a:schemeClr val="accent6"/>
                  </a:solidFill>
                </a:rPr>
                <a:t>Environmental</a:t>
              </a:r>
              <a:endParaRPr lang="en-US" b="1">
                <a:solidFill>
                  <a:schemeClr val="accent6"/>
                </a:solidFill>
              </a:endParaRPr>
            </a:p>
          </p:txBody>
        </p:sp>
        <p:sp>
          <p:nvSpPr>
            <p:cNvPr id="18" name="TextBox 17">
              <a:extLst>
                <a:ext uri="{FF2B5EF4-FFF2-40B4-BE49-F238E27FC236}">
                  <a16:creationId xmlns:a16="http://schemas.microsoft.com/office/drawing/2014/main" id="{BD6DEA19-4289-EF85-4FB8-DE33B50CE8B7}"/>
                </a:ext>
              </a:extLst>
            </p:cNvPr>
            <p:cNvSpPr txBox="1"/>
            <p:nvPr/>
          </p:nvSpPr>
          <p:spPr bwMode="gray">
            <a:xfrm>
              <a:off x="6538255" y="2670778"/>
              <a:ext cx="1669293" cy="584775"/>
            </a:xfrm>
            <a:prstGeom prst="rect">
              <a:avLst/>
            </a:prstGeom>
            <a:noFill/>
          </p:spPr>
          <p:txBody>
            <a:bodyPr wrap="square" lIns="137160" tIns="137160" rIns="274320" bIns="137160" rtlCol="0">
              <a:spAutoFit/>
            </a:bodyPr>
            <a:lstStyle/>
            <a:p>
              <a:pPr marL="0" indent="0" algn="ctr">
                <a:spcBef>
                  <a:spcPts val="600"/>
                </a:spcBef>
                <a:spcAft>
                  <a:spcPts val="600"/>
                </a:spcAft>
                <a:buNone/>
              </a:pPr>
              <a:r>
                <a:rPr lang="en-US" sz="2000" b="1">
                  <a:solidFill>
                    <a:schemeClr val="accent5"/>
                  </a:solidFill>
                </a:rPr>
                <a:t>Economic</a:t>
              </a:r>
              <a:endParaRPr lang="en-US" b="1">
                <a:solidFill>
                  <a:schemeClr val="accent5"/>
                </a:solidFill>
              </a:endParaRPr>
            </a:p>
          </p:txBody>
        </p:sp>
        <p:sp>
          <p:nvSpPr>
            <p:cNvPr id="19" name="TextBox 18">
              <a:extLst>
                <a:ext uri="{FF2B5EF4-FFF2-40B4-BE49-F238E27FC236}">
                  <a16:creationId xmlns:a16="http://schemas.microsoft.com/office/drawing/2014/main" id="{B93D6CE3-EA2A-3ABB-1680-E985ACBB5B93}"/>
                </a:ext>
              </a:extLst>
            </p:cNvPr>
            <p:cNvSpPr txBox="1"/>
            <p:nvPr/>
          </p:nvSpPr>
          <p:spPr bwMode="gray">
            <a:xfrm>
              <a:off x="3932513" y="2670778"/>
              <a:ext cx="1329317" cy="584775"/>
            </a:xfrm>
            <a:prstGeom prst="rect">
              <a:avLst/>
            </a:prstGeom>
            <a:noFill/>
          </p:spPr>
          <p:txBody>
            <a:bodyPr wrap="square" lIns="137160" tIns="137160" rIns="274320" bIns="137160" rtlCol="0">
              <a:spAutoFit/>
            </a:bodyPr>
            <a:lstStyle/>
            <a:p>
              <a:pPr marL="0" indent="0" algn="ctr">
                <a:spcBef>
                  <a:spcPts val="600"/>
                </a:spcBef>
                <a:spcAft>
                  <a:spcPts val="600"/>
                </a:spcAft>
                <a:buNone/>
              </a:pPr>
              <a:r>
                <a:rPr lang="en-US" sz="2000" b="1">
                  <a:solidFill>
                    <a:schemeClr val="accent1"/>
                  </a:solidFill>
                </a:rPr>
                <a:t>Social</a:t>
              </a:r>
              <a:endParaRPr lang="en-US" b="1">
                <a:solidFill>
                  <a:schemeClr val="accent1"/>
                </a:solidFill>
              </a:endParaRPr>
            </a:p>
          </p:txBody>
        </p:sp>
        <p:cxnSp>
          <p:nvCxnSpPr>
            <p:cNvPr id="45" name="Straight Arrow Connector 44">
              <a:extLst>
                <a:ext uri="{FF2B5EF4-FFF2-40B4-BE49-F238E27FC236}">
                  <a16:creationId xmlns:a16="http://schemas.microsoft.com/office/drawing/2014/main" id="{FAA0BFD9-EEAC-B732-C6FD-95C639C3F304}"/>
                </a:ext>
              </a:extLst>
            </p:cNvPr>
            <p:cNvCxnSpPr>
              <a:cxnSpLocks/>
            </p:cNvCxnSpPr>
            <p:nvPr/>
          </p:nvCxnSpPr>
          <p:spPr bwMode="gray">
            <a:xfrm>
              <a:off x="5008510" y="2888827"/>
              <a:ext cx="1604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6383FAC-4CA0-34E9-DFFD-7709030E67C6}"/>
                </a:ext>
              </a:extLst>
            </p:cNvPr>
            <p:cNvCxnSpPr>
              <a:cxnSpLocks/>
            </p:cNvCxnSpPr>
            <p:nvPr/>
          </p:nvCxnSpPr>
          <p:spPr bwMode="gray">
            <a:xfrm flipH="1" flipV="1">
              <a:off x="4877475" y="3263474"/>
              <a:ext cx="667870" cy="1042537"/>
            </a:xfrm>
            <a:prstGeom prst="straightConnector1">
              <a:avLst/>
            </a:prstGeom>
            <a:ln w="9525" cap="flat">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6A1D56E-AF87-268F-8699-68A7BE583F0C}"/>
                </a:ext>
              </a:extLst>
            </p:cNvPr>
            <p:cNvCxnSpPr>
              <a:cxnSpLocks/>
            </p:cNvCxnSpPr>
            <p:nvPr/>
          </p:nvCxnSpPr>
          <p:spPr bwMode="gray">
            <a:xfrm flipH="1">
              <a:off x="5882122" y="3236178"/>
              <a:ext cx="657161" cy="1079634"/>
            </a:xfrm>
            <a:prstGeom prst="straightConnector1">
              <a:avLst/>
            </a:prstGeom>
            <a:ln w="9525" cap="flat">
              <a:solidFill>
                <a:schemeClr val="accent5"/>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26BFCB2-6D28-9B32-C90C-23330AE31979}"/>
                </a:ext>
              </a:extLst>
            </p:cNvPr>
            <p:cNvCxnSpPr>
              <a:cxnSpLocks/>
            </p:cNvCxnSpPr>
            <p:nvPr/>
          </p:nvCxnSpPr>
          <p:spPr bwMode="gray">
            <a:xfrm flipH="1">
              <a:off x="4979934" y="2981698"/>
              <a:ext cx="1604452" cy="0"/>
            </a:xfrm>
            <a:prstGeom prst="straightConnector1">
              <a:avLst/>
            </a:prstGeom>
            <a:ln w="9525" cap="flat">
              <a:solidFill>
                <a:schemeClr val="accent5"/>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7FDD090-D260-057E-91C2-1FB729247EC9}"/>
                </a:ext>
              </a:extLst>
            </p:cNvPr>
            <p:cNvCxnSpPr>
              <a:cxnSpLocks/>
            </p:cNvCxnSpPr>
            <p:nvPr/>
          </p:nvCxnSpPr>
          <p:spPr bwMode="gray">
            <a:xfrm>
              <a:off x="4976977" y="3231344"/>
              <a:ext cx="672961" cy="1054568"/>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9BD6994-2B15-3B9F-E728-5665DC2F900C}"/>
                </a:ext>
              </a:extLst>
            </p:cNvPr>
            <p:cNvCxnSpPr>
              <a:cxnSpLocks/>
            </p:cNvCxnSpPr>
            <p:nvPr/>
          </p:nvCxnSpPr>
          <p:spPr bwMode="gray">
            <a:xfrm flipV="1">
              <a:off x="5986715" y="3223519"/>
              <a:ext cx="696748" cy="1118662"/>
            </a:xfrm>
            <a:prstGeom prst="straightConnector1">
              <a:avLst/>
            </a:prstGeom>
            <a:ln w="9525" cap="flat">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B68D4B23-F501-3703-3F1E-2750BCFF7D8E}"/>
              </a:ext>
            </a:extLst>
          </p:cNvPr>
          <p:cNvSpPr txBox="1"/>
          <p:nvPr/>
        </p:nvSpPr>
        <p:spPr bwMode="gray">
          <a:xfrm>
            <a:off x="3691331" y="4834970"/>
            <a:ext cx="4800523" cy="1661993"/>
          </a:xfrm>
          <a:prstGeom prst="rect">
            <a:avLst/>
          </a:prstGeom>
          <a:solidFill>
            <a:schemeClr val="accent6">
              <a:lumMod val="20000"/>
              <a:lumOff val="80000"/>
            </a:schemeClr>
          </a:solidFill>
          <a:ln>
            <a:noFill/>
          </a:ln>
        </p:spPr>
        <p:txBody>
          <a:bodyPr wrap="square" lIns="137160" tIns="137160" rIns="274320" bIns="137160" rtlCol="0">
            <a:spAutoFit/>
          </a:bodyPr>
          <a:lstStyle/>
          <a:p>
            <a:pPr>
              <a:spcAft>
                <a:spcPts val="600"/>
              </a:spcAft>
            </a:pPr>
            <a:r>
              <a:rPr lang="en-US" sz="1250" b="1"/>
              <a:t>System-level priorities:</a:t>
            </a:r>
          </a:p>
          <a:p>
            <a:pPr marL="285750" indent="-285750" algn="l">
              <a:spcAft>
                <a:spcPts val="600"/>
              </a:spcAft>
              <a:buFont typeface="Arial" panose="020B0604020202020204" pitchFamily="34" charset="0"/>
              <a:buChar char="•"/>
            </a:pPr>
            <a:r>
              <a:rPr lang="en-US" sz="1250"/>
              <a:t>Mitigate </a:t>
            </a:r>
            <a:r>
              <a:rPr lang="en-US" sz="1250" b="1"/>
              <a:t>greenhouse gas emissions </a:t>
            </a:r>
            <a:r>
              <a:rPr lang="en-US" sz="1250"/>
              <a:t>from the agriculture and food industry supply chain</a:t>
            </a:r>
          </a:p>
          <a:p>
            <a:pPr marL="285750" indent="-285750" algn="l">
              <a:spcAft>
                <a:spcPts val="600"/>
              </a:spcAft>
              <a:buFont typeface="Arial" panose="020B0604020202020204" pitchFamily="34" charset="0"/>
              <a:buChar char="•"/>
            </a:pPr>
            <a:r>
              <a:rPr lang="en-US" sz="1250"/>
              <a:t>Prevent and reverse </a:t>
            </a:r>
            <a:r>
              <a:rPr lang="en-US" sz="1250" b="1"/>
              <a:t>biodiversity loss </a:t>
            </a:r>
            <a:r>
              <a:rPr lang="en-US" sz="1250"/>
              <a:t>from deforestation and unsustainable agriculture</a:t>
            </a:r>
          </a:p>
          <a:p>
            <a:pPr marL="285750" indent="-285750" algn="l">
              <a:spcAft>
                <a:spcPts val="600"/>
              </a:spcAft>
              <a:buFont typeface="Arial" panose="020B0604020202020204" pitchFamily="34" charset="0"/>
              <a:buChar char="•"/>
            </a:pPr>
            <a:r>
              <a:rPr lang="en-US" sz="1250"/>
              <a:t>Reduce intensity of</a:t>
            </a:r>
            <a:r>
              <a:rPr lang="en-US" sz="1250" b="1"/>
              <a:t> land and fresh water use</a:t>
            </a:r>
          </a:p>
        </p:txBody>
      </p:sp>
      <p:sp>
        <p:nvSpPr>
          <p:cNvPr id="81" name="TextBox 80">
            <a:extLst>
              <a:ext uri="{FF2B5EF4-FFF2-40B4-BE49-F238E27FC236}">
                <a16:creationId xmlns:a16="http://schemas.microsoft.com/office/drawing/2014/main" id="{BE50C80E-E23E-01D2-520A-4FE8814470A0}"/>
              </a:ext>
            </a:extLst>
          </p:cNvPr>
          <p:cNvSpPr txBox="1"/>
          <p:nvPr/>
        </p:nvSpPr>
        <p:spPr bwMode="gray">
          <a:xfrm>
            <a:off x="265551" y="1580434"/>
            <a:ext cx="3840480" cy="1854354"/>
          </a:xfrm>
          <a:prstGeom prst="rect">
            <a:avLst/>
          </a:prstGeom>
          <a:solidFill>
            <a:schemeClr val="accent1">
              <a:lumMod val="20000"/>
              <a:lumOff val="80000"/>
            </a:schemeClr>
          </a:solidFill>
          <a:ln>
            <a:noFill/>
          </a:ln>
        </p:spPr>
        <p:txBody>
          <a:bodyPr wrap="square" lIns="137160" tIns="137160" rIns="274320" bIns="137160" rtlCol="0">
            <a:spAutoFit/>
          </a:bodyPr>
          <a:lstStyle/>
          <a:p>
            <a:pPr>
              <a:spcAft>
                <a:spcPts val="600"/>
              </a:spcAft>
            </a:pPr>
            <a:r>
              <a:rPr lang="en-US" sz="1250" b="1"/>
              <a:t>System-level priorities:</a:t>
            </a:r>
            <a:endParaRPr lang="en-US" sz="1250"/>
          </a:p>
          <a:p>
            <a:pPr marL="285750" indent="-285750" algn="l">
              <a:spcAft>
                <a:spcPts val="600"/>
              </a:spcAft>
              <a:buFont typeface="Arial" panose="020B0604020202020204" pitchFamily="34" charset="0"/>
              <a:buChar char="•"/>
            </a:pPr>
            <a:r>
              <a:rPr lang="en-US" sz="1250"/>
              <a:t>Feed a </a:t>
            </a:r>
            <a:r>
              <a:rPr lang="en-US" sz="1250" b="1"/>
              <a:t>growing world population </a:t>
            </a:r>
            <a:r>
              <a:rPr lang="en-US" sz="1250"/>
              <a:t>of </a:t>
            </a:r>
            <a:br>
              <a:rPr lang="en-US" sz="1250"/>
            </a:br>
            <a:r>
              <a:rPr lang="en-US" sz="1250"/>
              <a:t>9.1 billion people by 2050</a:t>
            </a:r>
          </a:p>
          <a:p>
            <a:pPr marL="285750" indent="-285750" algn="l">
              <a:spcAft>
                <a:spcPts val="600"/>
              </a:spcAft>
              <a:buFont typeface="Arial" panose="020B0604020202020204" pitchFamily="34" charset="0"/>
              <a:buChar char="•"/>
            </a:pPr>
            <a:r>
              <a:rPr lang="en-US" sz="1250"/>
              <a:t>Meet</a:t>
            </a:r>
            <a:r>
              <a:rPr lang="en-US" sz="1250" b="1"/>
              <a:t> nutritional needs </a:t>
            </a:r>
            <a:r>
              <a:rPr lang="en-US" sz="1250"/>
              <a:t>while respecting cultural food norms</a:t>
            </a:r>
          </a:p>
          <a:p>
            <a:pPr marL="285750" indent="-285750" algn="l">
              <a:spcAft>
                <a:spcPts val="600"/>
              </a:spcAft>
              <a:buFont typeface="Arial" panose="020B0604020202020204" pitchFamily="34" charset="0"/>
              <a:buChar char="•"/>
            </a:pPr>
            <a:r>
              <a:rPr lang="en-US" sz="1250"/>
              <a:t>Support </a:t>
            </a:r>
            <a:r>
              <a:rPr lang="en-US" sz="1250" b="1"/>
              <a:t>healthy diets </a:t>
            </a:r>
            <a:r>
              <a:rPr lang="en-US" sz="1250"/>
              <a:t>and prevent </a:t>
            </a:r>
            <a:br>
              <a:rPr lang="en-US" sz="1250"/>
            </a:br>
            <a:r>
              <a:rPr lang="en-US" sz="1250" b="1"/>
              <a:t>diet-related chronic illnesses</a:t>
            </a:r>
          </a:p>
        </p:txBody>
      </p:sp>
      <p:sp>
        <p:nvSpPr>
          <p:cNvPr id="82" name="TextBox 81">
            <a:extLst>
              <a:ext uri="{FF2B5EF4-FFF2-40B4-BE49-F238E27FC236}">
                <a16:creationId xmlns:a16="http://schemas.microsoft.com/office/drawing/2014/main" id="{B5A0AD11-536B-9FC7-303B-F3FBF2F7651E}"/>
              </a:ext>
            </a:extLst>
          </p:cNvPr>
          <p:cNvSpPr txBox="1"/>
          <p:nvPr/>
        </p:nvSpPr>
        <p:spPr bwMode="gray">
          <a:xfrm>
            <a:off x="8161653" y="1580434"/>
            <a:ext cx="3840480" cy="1854354"/>
          </a:xfrm>
          <a:prstGeom prst="rect">
            <a:avLst/>
          </a:prstGeom>
          <a:solidFill>
            <a:schemeClr val="accent5">
              <a:lumMod val="20000"/>
              <a:lumOff val="80000"/>
            </a:schemeClr>
          </a:solidFill>
          <a:ln>
            <a:noFill/>
          </a:ln>
        </p:spPr>
        <p:txBody>
          <a:bodyPr wrap="square" lIns="137160" tIns="137160" rIns="274320" bIns="137160" rtlCol="0">
            <a:spAutoFit/>
          </a:bodyPr>
          <a:lstStyle/>
          <a:p>
            <a:pPr>
              <a:spcAft>
                <a:spcPts val="600"/>
              </a:spcAft>
            </a:pPr>
            <a:r>
              <a:rPr lang="en-US" sz="1250" b="1"/>
              <a:t>System-level priorities:</a:t>
            </a:r>
          </a:p>
          <a:p>
            <a:pPr marL="285750" indent="-285750">
              <a:spcAft>
                <a:spcPts val="600"/>
              </a:spcAft>
              <a:buFont typeface="Arial" panose="020B0604020202020204" pitchFamily="34" charset="0"/>
              <a:buChar char="•"/>
            </a:pPr>
            <a:r>
              <a:rPr lang="en-US" sz="1250"/>
              <a:t>Protect and improve</a:t>
            </a:r>
            <a:r>
              <a:rPr lang="en-US" sz="1250" b="1"/>
              <a:t> farmers’ livelihoods</a:t>
            </a:r>
          </a:p>
          <a:p>
            <a:pPr marL="285750" indent="-285750">
              <a:spcAft>
                <a:spcPts val="600"/>
              </a:spcAft>
              <a:buFont typeface="Arial" panose="020B0604020202020204" pitchFamily="34" charset="0"/>
              <a:buChar char="•"/>
            </a:pPr>
            <a:r>
              <a:rPr lang="en-US" sz="1250"/>
              <a:t>Ensure continued </a:t>
            </a:r>
            <a:r>
              <a:rPr lang="en-US" sz="1250" b="1"/>
              <a:t>viable business models </a:t>
            </a:r>
            <a:r>
              <a:rPr lang="en-US" sz="1250"/>
              <a:t>of food enterprises</a:t>
            </a:r>
          </a:p>
          <a:p>
            <a:pPr marL="285750" indent="-285750">
              <a:spcAft>
                <a:spcPts val="600"/>
              </a:spcAft>
              <a:buFont typeface="Arial" panose="020B0604020202020204" pitchFamily="34" charset="0"/>
              <a:buChar char="•"/>
            </a:pPr>
            <a:r>
              <a:rPr lang="en-US" sz="1250"/>
              <a:t>Address </a:t>
            </a:r>
            <a:r>
              <a:rPr lang="en-US" sz="1250" b="1"/>
              <a:t>economic costs of transitioning </a:t>
            </a:r>
            <a:r>
              <a:rPr lang="en-US" sz="1250"/>
              <a:t>to sustainable production, including initial investments in technology and infrastructure</a:t>
            </a:r>
          </a:p>
        </p:txBody>
      </p:sp>
      <p:sp>
        <p:nvSpPr>
          <p:cNvPr id="83" name="TextBox 82">
            <a:extLst>
              <a:ext uri="{FF2B5EF4-FFF2-40B4-BE49-F238E27FC236}">
                <a16:creationId xmlns:a16="http://schemas.microsoft.com/office/drawing/2014/main" id="{5027F091-16CF-8219-680D-8ECD59ECA6E9}"/>
              </a:ext>
            </a:extLst>
          </p:cNvPr>
          <p:cNvSpPr txBox="1"/>
          <p:nvPr/>
        </p:nvSpPr>
        <p:spPr bwMode="gray">
          <a:xfrm>
            <a:off x="4373429" y="1614385"/>
            <a:ext cx="3324567" cy="931024"/>
          </a:xfrm>
          <a:prstGeom prst="rect">
            <a:avLst/>
          </a:prstGeom>
          <a:noFill/>
          <a:ln>
            <a:noFill/>
          </a:ln>
        </p:spPr>
        <p:txBody>
          <a:bodyPr wrap="square" lIns="137160" tIns="137160" rIns="274320" bIns="137160" rtlCol="0">
            <a:spAutoFit/>
          </a:bodyPr>
          <a:lstStyle/>
          <a:p>
            <a:pPr marL="285750" indent="-285750" algn="l">
              <a:spcAft>
                <a:spcPts val="600"/>
              </a:spcAft>
              <a:buFont typeface="Arial" panose="020B0604020202020204" pitchFamily="34" charset="0"/>
              <a:buChar char="•"/>
            </a:pPr>
            <a:r>
              <a:rPr lang="en-US" sz="1250" b="1"/>
              <a:t>Affordability</a:t>
            </a:r>
            <a:r>
              <a:rPr lang="en-US" sz="1250"/>
              <a:t> of high-quality protein</a:t>
            </a:r>
          </a:p>
          <a:p>
            <a:pPr marL="285750" indent="-285750" algn="l">
              <a:spcAft>
                <a:spcPts val="600"/>
              </a:spcAft>
              <a:buFont typeface="Arial" panose="020B0604020202020204" pitchFamily="34" charset="0"/>
              <a:buChar char="•"/>
            </a:pPr>
            <a:r>
              <a:rPr lang="en-US" sz="1250" b="1"/>
              <a:t>Fair labor conditions </a:t>
            </a:r>
            <a:r>
              <a:rPr lang="en-US" sz="1250"/>
              <a:t>across protein production industry</a:t>
            </a:r>
            <a:endParaRPr lang="en-US" sz="1250" b="1"/>
          </a:p>
        </p:txBody>
      </p:sp>
      <p:sp>
        <p:nvSpPr>
          <p:cNvPr id="6" name="TextBox 5">
            <a:extLst>
              <a:ext uri="{FF2B5EF4-FFF2-40B4-BE49-F238E27FC236}">
                <a16:creationId xmlns:a16="http://schemas.microsoft.com/office/drawing/2014/main" id="{4062F335-EF70-F2A0-EB7E-5F163376F50D}"/>
              </a:ext>
            </a:extLst>
          </p:cNvPr>
          <p:cNvSpPr txBox="1"/>
          <p:nvPr/>
        </p:nvSpPr>
        <p:spPr bwMode="gray">
          <a:xfrm>
            <a:off x="7087445" y="3420032"/>
            <a:ext cx="5037367" cy="1469633"/>
          </a:xfrm>
          <a:prstGeom prst="rect">
            <a:avLst/>
          </a:prstGeom>
          <a:noFill/>
          <a:ln>
            <a:noFill/>
            <a:prstDash val="dash"/>
          </a:ln>
        </p:spPr>
        <p:txBody>
          <a:bodyPr wrap="square" lIns="137160" tIns="137160" rIns="274320" bIns="137160" rtlCol="0">
            <a:spAutoFit/>
          </a:bodyPr>
          <a:lstStyle/>
          <a:p>
            <a:pPr marL="285750" indent="-285750" algn="l">
              <a:spcAft>
                <a:spcPts val="600"/>
              </a:spcAft>
              <a:buFont typeface="Arial" panose="020B0604020202020204" pitchFamily="34" charset="0"/>
              <a:buChar char="•"/>
            </a:pPr>
            <a:r>
              <a:rPr lang="en-US" sz="1250" b="1"/>
              <a:t>Climate finance</a:t>
            </a:r>
            <a:r>
              <a:rPr lang="en-US" sz="1250"/>
              <a:t> for low-carbon protein solutions</a:t>
            </a:r>
          </a:p>
          <a:p>
            <a:pPr marL="285750" indent="-285750">
              <a:spcAft>
                <a:spcPts val="600"/>
              </a:spcAft>
              <a:buFont typeface="Arial" panose="020B0604020202020204" pitchFamily="34" charset="0"/>
              <a:buChar char="•"/>
            </a:pPr>
            <a:r>
              <a:rPr lang="en-US" sz="1250" b="1"/>
              <a:t>Productivity </a:t>
            </a:r>
            <a:r>
              <a:rPr lang="en-US" sz="1250"/>
              <a:t>loss</a:t>
            </a:r>
            <a:r>
              <a:rPr lang="en-US" sz="1250" b="1"/>
              <a:t> </a:t>
            </a:r>
            <a:r>
              <a:rPr lang="en-US" sz="1250"/>
              <a:t>(due to fewer pollinators, soil degradation)</a:t>
            </a:r>
          </a:p>
          <a:p>
            <a:pPr marL="285750" indent="-285750">
              <a:spcAft>
                <a:spcPts val="600"/>
              </a:spcAft>
              <a:buFont typeface="Arial" panose="020B0604020202020204" pitchFamily="34" charset="0"/>
              <a:buChar char="•"/>
            </a:pPr>
            <a:r>
              <a:rPr lang="en-US" sz="1250" b="1"/>
              <a:t>Productivity challenges </a:t>
            </a:r>
            <a:r>
              <a:rPr lang="en-US" sz="1250"/>
              <a:t>of sustainable agricultural practices and meat alternatives</a:t>
            </a:r>
          </a:p>
          <a:p>
            <a:pPr marL="285750" indent="-285750">
              <a:spcAft>
                <a:spcPts val="600"/>
              </a:spcAft>
              <a:buFont typeface="Arial" panose="020B0604020202020204" pitchFamily="34" charset="0"/>
              <a:buChar char="•"/>
            </a:pPr>
            <a:r>
              <a:rPr lang="en-US" sz="1250" b="1"/>
              <a:t>Negative externalities </a:t>
            </a:r>
            <a:r>
              <a:rPr lang="en-US" sz="1250"/>
              <a:t>of meat alternatives</a:t>
            </a:r>
          </a:p>
        </p:txBody>
      </p:sp>
      <p:sp>
        <p:nvSpPr>
          <p:cNvPr id="7" name="TextBox 6">
            <a:extLst>
              <a:ext uri="{FF2B5EF4-FFF2-40B4-BE49-F238E27FC236}">
                <a16:creationId xmlns:a16="http://schemas.microsoft.com/office/drawing/2014/main" id="{F99ED3A7-BD22-84D3-1529-DDD8F359CCF2}"/>
              </a:ext>
            </a:extLst>
          </p:cNvPr>
          <p:cNvSpPr txBox="1"/>
          <p:nvPr/>
        </p:nvSpPr>
        <p:spPr bwMode="gray">
          <a:xfrm>
            <a:off x="1114859" y="3422078"/>
            <a:ext cx="3980881" cy="1854354"/>
          </a:xfrm>
          <a:prstGeom prst="rect">
            <a:avLst/>
          </a:prstGeom>
          <a:noFill/>
          <a:ln>
            <a:noFill/>
          </a:ln>
        </p:spPr>
        <p:txBody>
          <a:bodyPr wrap="square" lIns="137160" tIns="137160" rIns="274320" bIns="137160" rtlCol="0">
            <a:spAutoFit/>
          </a:bodyPr>
          <a:lstStyle/>
          <a:p>
            <a:pPr marL="285750" indent="-285750" algn="l">
              <a:spcAft>
                <a:spcPts val="600"/>
              </a:spcAft>
              <a:buFont typeface="Arial" panose="020B0604020202020204" pitchFamily="34" charset="0"/>
              <a:buChar char="•"/>
            </a:pPr>
            <a:r>
              <a:rPr lang="en-US" sz="1250" b="1"/>
              <a:t>Shifts in suitable geographies </a:t>
            </a:r>
            <a:r>
              <a:rPr lang="en-US" sz="1250"/>
              <a:t>for feed crops and livestock due to warming temperatures</a:t>
            </a:r>
          </a:p>
          <a:p>
            <a:pPr marL="285750" indent="-285750" algn="l">
              <a:spcAft>
                <a:spcPts val="600"/>
              </a:spcAft>
              <a:buFont typeface="Arial" panose="020B0604020202020204" pitchFamily="34" charset="0"/>
              <a:buChar char="•"/>
            </a:pPr>
            <a:r>
              <a:rPr lang="en-US" sz="1250" b="1"/>
              <a:t>Land-use competition </a:t>
            </a:r>
            <a:r>
              <a:rPr lang="en-US" sz="1250"/>
              <a:t>(e.g., between carbon sinks and net emitting livestock activities)</a:t>
            </a:r>
          </a:p>
          <a:p>
            <a:pPr marL="285750" indent="-285750">
              <a:spcAft>
                <a:spcPts val="600"/>
              </a:spcAft>
              <a:buFont typeface="Arial" panose="020B0604020202020204" pitchFamily="34" charset="0"/>
              <a:buChar char="•"/>
            </a:pPr>
            <a:r>
              <a:rPr lang="en-US" sz="1250"/>
              <a:t>Behavioral resistance to alternative protein </a:t>
            </a:r>
            <a:r>
              <a:rPr lang="en-US" sz="1250" b="1"/>
              <a:t>consumption decisions</a:t>
            </a:r>
          </a:p>
          <a:p>
            <a:pPr marL="285750" indent="-285750" algn="l">
              <a:spcAft>
                <a:spcPts val="600"/>
              </a:spcAft>
              <a:buFont typeface="Arial" panose="020B0604020202020204" pitchFamily="34" charset="0"/>
              <a:buChar char="•"/>
            </a:pPr>
            <a:endParaRPr lang="en-US" sz="1250"/>
          </a:p>
        </p:txBody>
      </p:sp>
      <p:sp>
        <p:nvSpPr>
          <p:cNvPr id="12" name="btfpNotesBox111697">
            <a:extLst>
              <a:ext uri="{FF2B5EF4-FFF2-40B4-BE49-F238E27FC236}">
                <a16:creationId xmlns:a16="http://schemas.microsoft.com/office/drawing/2014/main" id="{4513EC9A-C5E6-9A06-ADF2-722972941D26}"/>
              </a:ext>
            </a:extLst>
          </p:cNvPr>
          <p:cNvSpPr txBox="1"/>
          <p:nvPr>
            <p:custDataLst>
              <p:tags r:id="rId2"/>
            </p:custDataLst>
          </p:nvPr>
        </p:nvSpPr>
        <p:spPr bwMode="gray">
          <a:xfrm>
            <a:off x="329184" y="6419088"/>
            <a:ext cx="9183670" cy="369332"/>
          </a:xfrm>
          <a:prstGeom prst="rect">
            <a:avLst/>
          </a:prstGeom>
          <a:noFill/>
        </p:spPr>
        <p:txBody>
          <a:bodyPr vert="horz" wrap="square" lIns="0" tIns="0" rIns="0" bIns="0" rtlCol="0" anchor="b">
            <a:spAutoFit/>
          </a:bodyPr>
          <a:lstStyle/>
          <a:p>
            <a:endParaRPr lang="en-US" sz="800">
              <a:solidFill>
                <a:srgbClr val="000000"/>
              </a:solidFill>
            </a:endParaRPr>
          </a:p>
          <a:p>
            <a:endParaRPr lang="en-US" sz="800">
              <a:solidFill>
                <a:srgbClr val="000000"/>
              </a:solidFill>
            </a:endParaRPr>
          </a:p>
          <a:p>
            <a:r>
              <a:rPr lang="en-US" sz="800">
                <a:solidFill>
                  <a:srgbClr val="000000"/>
                </a:solidFill>
              </a:rPr>
              <a:t>Credit: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Nadine </a:t>
            </a:r>
            <a:r>
              <a:rPr lang="en-US" sz="800" err="1">
                <a:latin typeface="Arial"/>
                <a:cs typeface="Arial"/>
              </a:rPr>
              <a:t>Palmowski</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6"/>
              </a:rPr>
              <a:t>Gernot Wagner</a:t>
            </a:r>
            <a:r>
              <a:rPr lang="en-US" sz="800"/>
              <a:t>. </a:t>
            </a:r>
            <a:r>
              <a:rPr lang="en-US" sz="800">
                <a:hlinkClick r:id="rId7"/>
              </a:rPr>
              <a:t>Share with attribution</a:t>
            </a:r>
            <a:r>
              <a:rPr lang="en-US" sz="800"/>
              <a:t>: </a:t>
            </a:r>
            <a:r>
              <a:rPr lang="en-US" sz="800" err="1"/>
              <a:t>Sayn</a:t>
            </a:r>
            <a:r>
              <a:rPr lang="en-US" sz="800"/>
              <a:t>-Wittgenstein </a:t>
            </a:r>
            <a:r>
              <a:rPr lang="en-US" sz="800" i="1"/>
              <a:t>et al., </a:t>
            </a:r>
            <a:r>
              <a:rPr lang="en-US" sz="800"/>
              <a:t>"</a:t>
            </a:r>
            <a:r>
              <a:rPr lang="en-US" sz="800">
                <a:hlinkClick r:id="rId8"/>
              </a:rPr>
              <a:t>Reconsidering Proteins</a:t>
            </a:r>
            <a:r>
              <a:rPr lang="en-US" sz="800"/>
              <a:t>" (6 October 2025).</a:t>
            </a:r>
            <a:endParaRPr lang="en-US" sz="800">
              <a:latin typeface="Arial"/>
              <a:cs typeface="Arial"/>
            </a:endParaRPr>
          </a:p>
        </p:txBody>
      </p:sp>
      <p:sp>
        <p:nvSpPr>
          <p:cNvPr id="8" name="Rectangular Callout 28">
            <a:extLst>
              <a:ext uri="{FF2B5EF4-FFF2-40B4-BE49-F238E27FC236}">
                <a16:creationId xmlns:a16="http://schemas.microsoft.com/office/drawing/2014/main" id="{0BB2CA88-3539-B795-7E5E-E33A7685F4A4}"/>
              </a:ext>
            </a:extLst>
          </p:cNvPr>
          <p:cNvSpPr/>
          <p:nvPr/>
        </p:nvSpPr>
        <p:spPr bwMode="gray">
          <a:xfrm>
            <a:off x="871125" y="5236018"/>
            <a:ext cx="1977231" cy="884217"/>
          </a:xfrm>
          <a:prstGeom prst="wedgeRectCallout">
            <a:avLst>
              <a:gd name="adj1" fmla="val 81529"/>
              <a:gd name="adj2" fmla="val -92492"/>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200" b="1">
                <a:solidFill>
                  <a:schemeClr val="bg1"/>
                </a:solidFill>
                <a:latin typeface="Arial"/>
              </a:rPr>
              <a:t>This deck focuses on sustainable protein production in relation to climate change</a:t>
            </a:r>
            <a:endParaRPr lang="en-US" sz="1200">
              <a:solidFill>
                <a:schemeClr val="bg1"/>
              </a:solidFill>
              <a:latin typeface="Arial"/>
            </a:endParaRPr>
          </a:p>
        </p:txBody>
      </p:sp>
    </p:spTree>
    <p:extLst>
      <p:ext uri="{BB962C8B-B14F-4D97-AF65-F5344CB8AC3E}">
        <p14:creationId xmlns:p14="http://schemas.microsoft.com/office/powerpoint/2010/main" val="2218829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CD6CB-AC48-AECE-A89F-5826C74B005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8FD0D1A-6DB0-5257-5C11-BC1DCC8D3F36}"/>
              </a:ext>
            </a:extLst>
          </p:cNvPr>
          <p:cNvGraphicFramePr>
            <a:graphicFrameLocks/>
          </p:cNvGraphicFramePr>
          <p:nvPr>
            <p:custDataLst>
              <p:tags r:id="rId1"/>
            </p:custDataLst>
            <p:extLst>
              <p:ext uri="{D42A27DB-BD31-4B8C-83A1-F6EECF244321}">
                <p14:modId xmlns:p14="http://schemas.microsoft.com/office/powerpoint/2010/main" val="38196377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8" name="think-cell data - do not delete" hidden="1">
                        <a:extLst>
                          <a:ext uri="{FF2B5EF4-FFF2-40B4-BE49-F238E27FC236}">
                            <a16:creationId xmlns:a16="http://schemas.microsoft.com/office/drawing/2014/main" id="{08FD0D1A-6DB0-5257-5C11-BC1DCC8D3F36}"/>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7" name="Pentagon 6">
            <a:extLst>
              <a:ext uri="{FF2B5EF4-FFF2-40B4-BE49-F238E27FC236}">
                <a16:creationId xmlns:a16="http://schemas.microsoft.com/office/drawing/2014/main" id="{9DD1115F-78E7-822D-0B81-913BB589FA99}"/>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0" name="Chevron 9">
            <a:extLst>
              <a:ext uri="{FF2B5EF4-FFF2-40B4-BE49-F238E27FC236}">
                <a16:creationId xmlns:a16="http://schemas.microsoft.com/office/drawing/2014/main" id="{95B5EE94-6C7C-F8EF-CD8F-D7F6FC58C8A5}"/>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3" name="Rectangle 12">
            <a:extLst>
              <a:ext uri="{FF2B5EF4-FFF2-40B4-BE49-F238E27FC236}">
                <a16:creationId xmlns:a16="http://schemas.microsoft.com/office/drawing/2014/main" id="{FEB148D2-0A85-C637-B4AB-587EDBE485EF}"/>
              </a:ext>
            </a:extLst>
          </p:cNvPr>
          <p:cNvSpPr/>
          <p:nvPr/>
        </p:nvSpPr>
        <p:spPr bwMode="gray">
          <a:xfrm>
            <a:off x="10704006" y="1227401"/>
            <a:ext cx="228600" cy="149950"/>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 name="Rectangle 15">
            <a:extLst>
              <a:ext uri="{FF2B5EF4-FFF2-40B4-BE49-F238E27FC236}">
                <a16:creationId xmlns:a16="http://schemas.microsoft.com/office/drawing/2014/main" id="{EC06210F-51F9-1C0A-3A5F-2FE8CA17F233}"/>
              </a:ext>
            </a:extLst>
          </p:cNvPr>
          <p:cNvSpPr/>
          <p:nvPr/>
        </p:nvSpPr>
        <p:spPr bwMode="gray">
          <a:xfrm>
            <a:off x="10982710" y="1189524"/>
            <a:ext cx="1016876" cy="28821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800">
                <a:solidFill>
                  <a:schemeClr val="tx1"/>
                </a:solidFill>
              </a:rPr>
              <a:t>Relevant for private investments</a:t>
            </a:r>
          </a:p>
        </p:txBody>
      </p:sp>
      <p:graphicFrame>
        <p:nvGraphicFramePr>
          <p:cNvPr id="3" name="btfpTable647544">
            <a:extLst>
              <a:ext uri="{FF2B5EF4-FFF2-40B4-BE49-F238E27FC236}">
                <a16:creationId xmlns:a16="http://schemas.microsoft.com/office/drawing/2014/main" id="{9F787F54-BD0E-6BF7-6F0C-83FF62647410}"/>
              </a:ext>
            </a:extLst>
          </p:cNvPr>
          <p:cNvGraphicFramePr>
            <a:graphicFrameLocks noGrp="1"/>
          </p:cNvGraphicFramePr>
          <p:nvPr>
            <p:custDataLst>
              <p:tags r:id="rId2"/>
            </p:custDataLst>
            <p:extLst>
              <p:ext uri="{D42A27DB-BD31-4B8C-83A1-F6EECF244321}">
                <p14:modId xmlns:p14="http://schemas.microsoft.com/office/powerpoint/2010/main" val="390137956"/>
              </p:ext>
            </p:extLst>
          </p:nvPr>
        </p:nvGraphicFramePr>
        <p:xfrm>
          <a:off x="215898" y="1487256"/>
          <a:ext cx="11753297" cy="4896732"/>
        </p:xfrm>
        <a:graphic>
          <a:graphicData uri="http://schemas.openxmlformats.org/drawingml/2006/table">
            <a:tbl>
              <a:tblPr firstRow="1" firstCol="1">
                <a:tableStyleId>{9D7B26C5-4107-4FEC-AEDC-1716B250A1EF}</a:tableStyleId>
              </a:tblPr>
              <a:tblGrid>
                <a:gridCol w="947592">
                  <a:extLst>
                    <a:ext uri="{9D8B030D-6E8A-4147-A177-3AD203B41FA5}">
                      <a16:colId xmlns:a16="http://schemas.microsoft.com/office/drawing/2014/main" val="932559261"/>
                    </a:ext>
                  </a:extLst>
                </a:gridCol>
                <a:gridCol w="1995204">
                  <a:extLst>
                    <a:ext uri="{9D8B030D-6E8A-4147-A177-3AD203B41FA5}">
                      <a16:colId xmlns:a16="http://schemas.microsoft.com/office/drawing/2014/main" val="3664928246"/>
                    </a:ext>
                  </a:extLst>
                </a:gridCol>
                <a:gridCol w="1994672">
                  <a:extLst>
                    <a:ext uri="{9D8B030D-6E8A-4147-A177-3AD203B41FA5}">
                      <a16:colId xmlns:a16="http://schemas.microsoft.com/office/drawing/2014/main" val="635766741"/>
                    </a:ext>
                  </a:extLst>
                </a:gridCol>
                <a:gridCol w="2230201">
                  <a:extLst>
                    <a:ext uri="{9D8B030D-6E8A-4147-A177-3AD203B41FA5}">
                      <a16:colId xmlns:a16="http://schemas.microsoft.com/office/drawing/2014/main" val="3273624440"/>
                    </a:ext>
                  </a:extLst>
                </a:gridCol>
                <a:gridCol w="2500050">
                  <a:extLst>
                    <a:ext uri="{9D8B030D-6E8A-4147-A177-3AD203B41FA5}">
                      <a16:colId xmlns:a16="http://schemas.microsoft.com/office/drawing/2014/main" val="3626478994"/>
                    </a:ext>
                  </a:extLst>
                </a:gridCol>
                <a:gridCol w="2085578">
                  <a:extLst>
                    <a:ext uri="{9D8B030D-6E8A-4147-A177-3AD203B41FA5}">
                      <a16:colId xmlns:a16="http://schemas.microsoft.com/office/drawing/2014/main" val="2568336697"/>
                    </a:ext>
                  </a:extLst>
                </a:gridCol>
              </a:tblGrid>
              <a:tr h="352168">
                <a:tc>
                  <a:txBody>
                    <a:bodyPr/>
                    <a:lstStyle/>
                    <a:p>
                      <a:pPr marL="0" indent="0">
                        <a:spcBef>
                          <a:spcPts val="400"/>
                        </a:spcBef>
                        <a:buFontTx/>
                        <a:buNone/>
                      </a:pPr>
                      <a:endParaRPr lang="en-US" sz="900"/>
                    </a:p>
                  </a:txBody>
                  <a:tcPr anchor="b">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0" indent="0">
                        <a:spcBef>
                          <a:spcPts val="400"/>
                        </a:spcBef>
                        <a:buFontTx/>
                        <a:buNone/>
                      </a:pPr>
                      <a:r>
                        <a:rPr lang="en-US" sz="900">
                          <a:solidFill>
                            <a:schemeClr val="bg1"/>
                          </a:solidFill>
                        </a:rPr>
                        <a:t>Leverage procurement</a:t>
                      </a:r>
                    </a:p>
                    <a:p>
                      <a:pPr marL="0" indent="0">
                        <a:spcBef>
                          <a:spcPts val="400"/>
                        </a:spcBef>
                        <a:buFontTx/>
                        <a:buNone/>
                      </a:pPr>
                      <a:r>
                        <a:rPr lang="en-US" sz="900">
                          <a:solidFill>
                            <a:schemeClr val="bg1"/>
                          </a:solidFill>
                        </a:rPr>
                        <a:t>(public and private)</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indent="0">
                        <a:spcBef>
                          <a:spcPts val="400"/>
                        </a:spcBef>
                        <a:buFontTx/>
                        <a:buNone/>
                      </a:pPr>
                      <a:r>
                        <a:rPr lang="en-US" sz="900">
                          <a:solidFill>
                            <a:schemeClr val="bg1"/>
                          </a:solidFill>
                        </a:rPr>
                        <a:t>Product appeal</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indent="0">
                        <a:spcBef>
                          <a:spcPts val="400"/>
                        </a:spcBef>
                        <a:buFontTx/>
                        <a:buNone/>
                      </a:pPr>
                      <a:r>
                        <a:rPr lang="en-US" sz="900">
                          <a:solidFill>
                            <a:schemeClr val="bg1"/>
                          </a:solidFill>
                        </a:rPr>
                        <a:t>Value chain buildup</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indent="0">
                        <a:spcBef>
                          <a:spcPts val="400"/>
                        </a:spcBef>
                        <a:buFontTx/>
                        <a:buNone/>
                      </a:pPr>
                      <a:r>
                        <a:rPr lang="en-US" sz="900">
                          <a:solidFill>
                            <a:schemeClr val="bg1"/>
                          </a:solidFill>
                        </a:rPr>
                        <a:t>Government support</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indent="0">
                        <a:spcBef>
                          <a:spcPts val="400"/>
                        </a:spcBef>
                        <a:buFontTx/>
                        <a:buNone/>
                      </a:pPr>
                      <a:r>
                        <a:rPr lang="en-US" sz="900">
                          <a:solidFill>
                            <a:schemeClr val="bg1"/>
                          </a:solidFill>
                        </a:rPr>
                        <a:t>Increase competitiveness with incumbent products</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2413675188"/>
                  </a:ext>
                </a:extLst>
              </a:tr>
              <a:tr h="484232">
                <a:tc>
                  <a:txBody>
                    <a:bodyPr/>
                    <a:lstStyle/>
                    <a:p>
                      <a:pPr marL="0" indent="0">
                        <a:spcBef>
                          <a:spcPts val="400"/>
                        </a:spcBef>
                        <a:buFontTx/>
                        <a:buNone/>
                      </a:pPr>
                      <a:r>
                        <a:rPr lang="en-US" sz="900">
                          <a:solidFill>
                            <a:schemeClr val="bg1"/>
                          </a:solidFill>
                        </a:rPr>
                        <a:t>Transition parallels</a:t>
                      </a:r>
                    </a:p>
                    <a:p>
                      <a:pPr marL="0" indent="0">
                        <a:spcBef>
                          <a:spcPts val="400"/>
                        </a:spcBef>
                        <a:buFontTx/>
                        <a:buNone/>
                      </a:pPr>
                      <a:endParaRPr lang="en-US" sz="900">
                        <a:solidFill>
                          <a:schemeClr val="bg1"/>
                        </a:solidFill>
                      </a:endParaRPr>
                    </a:p>
                  </a:txBody>
                  <a:tcPr anchor="b">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2700" indent="0">
                        <a:spcBef>
                          <a:spcPts val="400"/>
                        </a:spcBef>
                        <a:buNone/>
                        <a:tabLst/>
                      </a:pPr>
                      <a:r>
                        <a:rPr lang="en-US" sz="900" b="1">
                          <a:solidFill>
                            <a:schemeClr val="tx1"/>
                          </a:solidFill>
                        </a:rPr>
                        <a:t>Both energy and protein transitions require continuous large-scale adoption of technology</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marL="0" indent="0">
                        <a:spcBef>
                          <a:spcPts val="400"/>
                        </a:spcBef>
                        <a:buFontTx/>
                        <a:buNone/>
                      </a:pPr>
                      <a:r>
                        <a:rPr lang="en-US" sz="900" b="1">
                          <a:solidFill>
                            <a:schemeClr val="tx1"/>
                          </a:solidFill>
                        </a:rPr>
                        <a:t>Neither EVs nor alternative proteins will scale until products are appealing</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marL="0" indent="0">
                        <a:spcBef>
                          <a:spcPts val="400"/>
                        </a:spcBef>
                        <a:buFontTx/>
                        <a:buNone/>
                      </a:pPr>
                      <a:r>
                        <a:rPr lang="en-US" sz="900" b="1">
                          <a:solidFill>
                            <a:schemeClr val="tx1"/>
                          </a:solidFill>
                        </a:rPr>
                        <a:t>Both the energy and protein transitions require a new, large-scale value chain </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marL="0" marR="0" lvl="0" indent="0" algn="l" defTabSz="711200" rtl="0" eaLnBrk="1" fontAlgn="auto" latinLnBrk="0" hangingPunct="1">
                        <a:lnSpc>
                          <a:spcPct val="100000"/>
                        </a:lnSpc>
                        <a:spcBef>
                          <a:spcPts val="400"/>
                        </a:spcBef>
                        <a:spcAft>
                          <a:spcPts val="0"/>
                        </a:spcAft>
                        <a:buClrTx/>
                        <a:buSzTx/>
                        <a:buFontTx/>
                        <a:buNone/>
                        <a:tabLst/>
                        <a:defRPr/>
                      </a:pPr>
                      <a:r>
                        <a:rPr lang="en-US" sz="900" b="1">
                          <a:solidFill>
                            <a:schemeClr val="tx1"/>
                          </a:solidFill>
                        </a:rPr>
                        <a:t>Both EVs and alternative proteins won’t scale until products reach price parity and supply is stimulated</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marL="0" indent="0">
                        <a:spcBef>
                          <a:spcPts val="400"/>
                        </a:spcBef>
                        <a:buFontTx/>
                        <a:buNone/>
                      </a:pPr>
                      <a:r>
                        <a:rPr lang="en-US" sz="900" b="1">
                          <a:solidFill>
                            <a:schemeClr val="tx1"/>
                          </a:solidFill>
                        </a:rPr>
                        <a:t>Both need price parity </a:t>
                      </a:r>
                      <a:br>
                        <a:rPr lang="en-US" sz="900" b="1">
                          <a:solidFill>
                            <a:schemeClr val="tx1"/>
                          </a:solidFill>
                        </a:rPr>
                      </a:br>
                      <a:r>
                        <a:rPr lang="en-US" sz="900" b="1">
                          <a:solidFill>
                            <a:schemeClr val="tx1"/>
                          </a:solidFill>
                        </a:rPr>
                        <a:t>and wide availability to increase their comparative market share</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90000"/>
                      </a:schemeClr>
                    </a:solidFill>
                  </a:tcPr>
                </a:tc>
                <a:extLst>
                  <a:ext uri="{0D108BD9-81ED-4DB2-BD59-A6C34878D82A}">
                    <a16:rowId xmlns:a16="http://schemas.microsoft.com/office/drawing/2014/main" val="3121147434"/>
                  </a:ext>
                </a:extLst>
              </a:tr>
              <a:tr h="1300633">
                <a:tc>
                  <a:txBody>
                    <a:bodyPr/>
                    <a:lstStyle/>
                    <a:p>
                      <a:pPr marL="0" indent="0">
                        <a:spcBef>
                          <a:spcPts val="400"/>
                        </a:spcBef>
                        <a:buFontTx/>
                        <a:buNone/>
                      </a:pPr>
                      <a:r>
                        <a:rPr lang="en-US" sz="900">
                          <a:solidFill>
                            <a:schemeClr val="bg1"/>
                          </a:solidFill>
                        </a:rPr>
                        <a:t>Description</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a:solidFill>
                            <a:schemeClr val="tx1"/>
                          </a:solidFill>
                        </a:rPr>
                        <a:t>Public-private partnerships: </a:t>
                      </a:r>
                      <a:r>
                        <a:rPr lang="en-US" sz="900" b="1">
                          <a:solidFill>
                            <a:schemeClr val="tx1"/>
                          </a:solidFill>
                        </a:rPr>
                        <a:t>Partnering with government </a:t>
                      </a:r>
                      <a:r>
                        <a:rPr lang="en-US" sz="900">
                          <a:solidFill>
                            <a:schemeClr val="tx1"/>
                          </a:solidFill>
                        </a:rPr>
                        <a:t>(supply for schools, hospitals, prisons) poses as a scalable alternative vs. B2C market</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a:solidFill>
                            <a:schemeClr val="tx1"/>
                          </a:solidFill>
                        </a:rPr>
                        <a:t>Leveraging </a:t>
                      </a:r>
                      <a:r>
                        <a:rPr lang="en-US" sz="900" b="1">
                          <a:solidFill>
                            <a:schemeClr val="tx1"/>
                          </a:solidFill>
                        </a:rPr>
                        <a:t>large private procurements </a:t>
                      </a:r>
                      <a:r>
                        <a:rPr lang="en-US" sz="900" b="0">
                          <a:solidFill>
                            <a:schemeClr val="tx1"/>
                          </a:solidFill>
                        </a:rPr>
                        <a:t>with food retailers</a:t>
                      </a:r>
                      <a:endParaRPr lang="en-US" sz="900">
                        <a:solidFill>
                          <a:schemeClr val="tx1"/>
                        </a:solidFill>
                      </a:endParaRP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indent="-177800">
                        <a:spcBef>
                          <a:spcPts val="400"/>
                        </a:spcBef>
                      </a:pPr>
                      <a:r>
                        <a:rPr lang="en-US" sz="900" b="1"/>
                        <a:t>Overcome negative perceptions </a:t>
                      </a:r>
                      <a:r>
                        <a:rPr lang="en-US" sz="900"/>
                        <a:t>related to texture, smell, and overall sensory experience</a:t>
                      </a:r>
                    </a:p>
                    <a:p>
                      <a:pPr marL="177800" indent="-177800">
                        <a:spcBef>
                          <a:spcPts val="400"/>
                        </a:spcBef>
                      </a:pPr>
                      <a:r>
                        <a:rPr lang="en-US" sz="900" b="1"/>
                        <a:t>Nutrition: </a:t>
                      </a:r>
                      <a:r>
                        <a:rPr lang="en-US" sz="900"/>
                        <a:t>Consumers desire familiar, yet potentially healthier, options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indent="-177800">
                        <a:spcBef>
                          <a:spcPts val="400"/>
                        </a:spcBef>
                      </a:pPr>
                      <a:r>
                        <a:rPr lang="en-US" sz="900">
                          <a:solidFill>
                            <a:schemeClr val="tx1"/>
                          </a:solidFill>
                        </a:rPr>
                        <a:t>Investing in </a:t>
                      </a:r>
                      <a:r>
                        <a:rPr lang="en-US" sz="900" b="1">
                          <a:solidFill>
                            <a:schemeClr val="tx1"/>
                          </a:solidFill>
                        </a:rPr>
                        <a:t>all stages</a:t>
                      </a:r>
                      <a:r>
                        <a:rPr lang="en-US" sz="900">
                          <a:solidFill>
                            <a:schemeClr val="tx1"/>
                          </a:solidFill>
                        </a:rPr>
                        <a:t> of alternative protein’s lifecycle, from </a:t>
                      </a:r>
                      <a:r>
                        <a:rPr lang="en-US" sz="900" b="1">
                          <a:solidFill>
                            <a:schemeClr val="tx1"/>
                          </a:solidFill>
                        </a:rPr>
                        <a:t>raw material sourcing to R&amp;D, manufacturing, distribution, marketing, and even culinary adoption support</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a:solidFill>
                            <a:schemeClr val="tx1"/>
                          </a:solidFill>
                        </a:rPr>
                        <a:t>Industrial-scale </a:t>
                      </a:r>
                      <a:r>
                        <a:rPr lang="en-US" sz="900">
                          <a:solidFill>
                            <a:schemeClr val="tx1"/>
                          </a:solidFill>
                        </a:rPr>
                        <a:t>manufacturing processes like fermentation tanks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marR="0" lvl="0" indent="-177800" algn="l" defTabSz="711200" rtl="0" eaLnBrk="1" fontAlgn="auto" latinLnBrk="0" hangingPunct="1">
                        <a:lnSpc>
                          <a:spcPct val="100000"/>
                        </a:lnSpc>
                        <a:spcBef>
                          <a:spcPts val="400"/>
                        </a:spcBef>
                        <a:spcAft>
                          <a:spcPts val="0"/>
                        </a:spcAft>
                        <a:buClrTx/>
                        <a:buSzTx/>
                        <a:tabLst/>
                        <a:defRPr/>
                      </a:pPr>
                      <a:r>
                        <a:rPr lang="en-US" sz="900">
                          <a:solidFill>
                            <a:schemeClr val="tx1"/>
                          </a:solidFill>
                        </a:rPr>
                        <a:t>Support with </a:t>
                      </a:r>
                      <a:r>
                        <a:rPr lang="en-US" sz="900" b="1">
                          <a:solidFill>
                            <a:schemeClr val="tx1"/>
                          </a:solidFill>
                        </a:rPr>
                        <a:t>infrastructure</a:t>
                      </a:r>
                      <a:r>
                        <a:rPr lang="en-US" sz="900">
                          <a:solidFill>
                            <a:schemeClr val="tx1"/>
                          </a:solidFill>
                        </a:rPr>
                        <a:t> and </a:t>
                      </a:r>
                      <a:r>
                        <a:rPr lang="en-US" sz="900" b="1">
                          <a:solidFill>
                            <a:schemeClr val="tx1"/>
                          </a:solidFill>
                        </a:rPr>
                        <a:t>raw material needs</a:t>
                      </a:r>
                      <a:r>
                        <a:rPr lang="en-US" sz="900">
                          <a:solidFill>
                            <a:schemeClr val="tx1"/>
                          </a:solidFill>
                        </a:rPr>
                        <a:t> has helped EVs to scale, similar to alternative proteins</a:t>
                      </a:r>
                    </a:p>
                    <a:p>
                      <a:pPr marL="177800" marR="0" lvl="0" indent="-177800" algn="l" defTabSz="711200" rtl="0" eaLnBrk="1" fontAlgn="auto" latinLnBrk="0" hangingPunct="1">
                        <a:lnSpc>
                          <a:spcPct val="100000"/>
                        </a:lnSpc>
                        <a:spcBef>
                          <a:spcPts val="400"/>
                        </a:spcBef>
                        <a:spcAft>
                          <a:spcPts val="0"/>
                        </a:spcAft>
                        <a:buClrTx/>
                        <a:buSzTx/>
                        <a:tabLst/>
                        <a:defRPr/>
                      </a:pPr>
                      <a:r>
                        <a:rPr lang="en-US" sz="900" b="1">
                          <a:solidFill>
                            <a:schemeClr val="tx1"/>
                          </a:solidFill>
                        </a:rPr>
                        <a:t>Tax and credit breaks </a:t>
                      </a:r>
                      <a:r>
                        <a:rPr lang="en-US" sz="900">
                          <a:solidFill>
                            <a:schemeClr val="tx1"/>
                          </a:solidFill>
                        </a:rPr>
                        <a:t>to lower costs for both suppliers and consumers</a:t>
                      </a:r>
                    </a:p>
                    <a:p>
                      <a:pPr marL="177800" marR="0" lvl="0" indent="-177800" algn="l" defTabSz="711200" rtl="0" eaLnBrk="1" fontAlgn="auto" latinLnBrk="0" hangingPunct="1">
                        <a:lnSpc>
                          <a:spcPct val="100000"/>
                        </a:lnSpc>
                        <a:spcBef>
                          <a:spcPts val="400"/>
                        </a:spcBef>
                        <a:spcAft>
                          <a:spcPts val="0"/>
                        </a:spcAft>
                        <a:buClrTx/>
                        <a:buSzTx/>
                        <a:tabLst/>
                        <a:defRPr/>
                      </a:pPr>
                      <a:r>
                        <a:rPr lang="en-US" sz="900" b="1">
                          <a:solidFill>
                            <a:schemeClr val="tx1"/>
                          </a:solidFill>
                        </a:rPr>
                        <a:t>R&amp;D support </a:t>
                      </a:r>
                      <a:r>
                        <a:rPr lang="en-US" sz="900">
                          <a:solidFill>
                            <a:schemeClr val="tx1"/>
                          </a:solidFill>
                        </a:rPr>
                        <a:t>for startups and companies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indent="-177800">
                        <a:spcBef>
                          <a:spcPts val="400"/>
                        </a:spcBef>
                      </a:pPr>
                      <a:r>
                        <a:rPr lang="en-US" sz="900" b="1">
                          <a:solidFill>
                            <a:schemeClr val="tx1"/>
                          </a:solidFill>
                        </a:rPr>
                        <a:t>Expand presence </a:t>
                      </a:r>
                      <a:r>
                        <a:rPr lang="en-US" sz="900">
                          <a:solidFill>
                            <a:schemeClr val="tx1"/>
                          </a:solidFill>
                        </a:rPr>
                        <a:t>in restaurant chains (good way for customers to try new things) and grocery stores to normalize consumption</a:t>
                      </a:r>
                    </a:p>
                    <a:p>
                      <a:pPr marL="177800" marR="0" lvl="0" indent="-177800" algn="l" defTabSz="711200" rtl="0" eaLnBrk="1" fontAlgn="auto" latinLnBrk="0" hangingPunct="1">
                        <a:lnSpc>
                          <a:spcPct val="100000"/>
                        </a:lnSpc>
                        <a:spcBef>
                          <a:spcPts val="400"/>
                        </a:spcBef>
                        <a:spcAft>
                          <a:spcPts val="0"/>
                        </a:spcAft>
                        <a:buClrTx/>
                        <a:buSzTx/>
                        <a:tabLst/>
                        <a:defRPr/>
                      </a:pPr>
                      <a:r>
                        <a:rPr lang="en-US" sz="900">
                          <a:solidFill>
                            <a:schemeClr val="tx1"/>
                          </a:solidFill>
                        </a:rPr>
                        <a:t>Address </a:t>
                      </a:r>
                      <a:r>
                        <a:rPr lang="en-US" sz="900" b="1">
                          <a:solidFill>
                            <a:schemeClr val="tx1"/>
                          </a:solidFill>
                        </a:rPr>
                        <a:t>price competitiveness</a:t>
                      </a:r>
                      <a:r>
                        <a:rPr lang="en-US" sz="900">
                          <a:solidFill>
                            <a:schemeClr val="tx1"/>
                          </a:solidFill>
                        </a:rPr>
                        <a:t> to reach conventional meat price parity through scale-up in production</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1105498"/>
                  </a:ext>
                </a:extLst>
              </a:tr>
              <a:tr h="1172390">
                <a:tc>
                  <a:txBody>
                    <a:bodyPr/>
                    <a:lstStyle/>
                    <a:p>
                      <a:pPr marL="0" indent="0">
                        <a:spcBef>
                          <a:spcPts val="400"/>
                        </a:spcBef>
                        <a:buFontTx/>
                        <a:buNone/>
                      </a:pPr>
                      <a:r>
                        <a:rPr lang="en-US" sz="900">
                          <a:solidFill>
                            <a:schemeClr val="bg1"/>
                          </a:solidFill>
                        </a:rPr>
                        <a:t>Advantages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77800" indent="-177800">
                        <a:spcBef>
                          <a:spcPts val="400"/>
                        </a:spcBef>
                      </a:pPr>
                      <a:r>
                        <a:rPr lang="en-US" sz="900" b="1"/>
                        <a:t>Provides a stable, large-scale demand </a:t>
                      </a:r>
                      <a:r>
                        <a:rPr lang="en-US" sz="900"/>
                        <a:t>without requiring immediate mass-market consumer adoption</a:t>
                      </a:r>
                    </a:p>
                    <a:p>
                      <a:pPr marL="177800" indent="-177800">
                        <a:spcBef>
                          <a:spcPts val="400"/>
                        </a:spcBef>
                      </a:pPr>
                      <a:r>
                        <a:rPr lang="en-US" sz="900" b="1"/>
                        <a:t>Increases visibility </a:t>
                      </a:r>
                      <a:r>
                        <a:rPr lang="en-US" sz="900"/>
                        <a:t>of alternative proteins across various food service settings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indent="-177800">
                        <a:spcBef>
                          <a:spcPts val="400"/>
                        </a:spcBef>
                      </a:pPr>
                      <a:r>
                        <a:rPr lang="en-US" sz="900" b="1"/>
                        <a:t>Increases acceptability </a:t>
                      </a:r>
                      <a:r>
                        <a:rPr lang="en-US" sz="900" b="0"/>
                        <a:t>among consumers, hence adoption</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a:solidFill>
                            <a:schemeClr val="tx1"/>
                          </a:solidFill>
                        </a:rPr>
                        <a:t>Reduces the feeling of making a “sacrifice” </a:t>
                      </a:r>
                      <a:r>
                        <a:rPr lang="en-US" sz="900">
                          <a:solidFill>
                            <a:schemeClr val="tx1"/>
                          </a:solidFill>
                        </a:rPr>
                        <a:t>and focuses on food’s taste</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indent="-177800">
                        <a:spcBef>
                          <a:spcPts val="400"/>
                        </a:spcBef>
                      </a:pPr>
                      <a:r>
                        <a:rPr lang="en-US" sz="900" b="0"/>
                        <a:t>To address and </a:t>
                      </a:r>
                      <a:r>
                        <a:rPr lang="en-US" sz="900" b="1"/>
                        <a:t>prevent bottlenecks</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a:t>Creates a more </a:t>
                      </a:r>
                      <a:r>
                        <a:rPr lang="en-US" sz="900" b="1"/>
                        <a:t>reliable</a:t>
                      </a:r>
                      <a:r>
                        <a:rPr lang="en-US" sz="900"/>
                        <a:t> </a:t>
                      </a:r>
                      <a:r>
                        <a:rPr lang="en-US" sz="900" b="1"/>
                        <a:t>supply chain</a:t>
                      </a:r>
                      <a:r>
                        <a:rPr lang="en-US" sz="900"/>
                        <a:t>, encouraging </a:t>
                      </a:r>
                      <a:r>
                        <a:rPr lang="en-US" sz="900" b="1"/>
                        <a:t>investment from larger corporations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indent="-177800">
                        <a:spcBef>
                          <a:spcPts val="400"/>
                        </a:spcBef>
                      </a:pPr>
                      <a:r>
                        <a:rPr lang="en-US" sz="900">
                          <a:solidFill>
                            <a:schemeClr val="tx1"/>
                          </a:solidFill>
                        </a:rPr>
                        <a:t>Supports startup R&amp;D, as well as </a:t>
                      </a:r>
                      <a:r>
                        <a:rPr lang="en-US" sz="900" b="1">
                          <a:solidFill>
                            <a:schemeClr val="tx1"/>
                          </a:solidFill>
                        </a:rPr>
                        <a:t>public, open research and sharing of best practices</a:t>
                      </a:r>
                    </a:p>
                    <a:p>
                      <a:pPr marL="177800" indent="-177800">
                        <a:spcBef>
                          <a:spcPts val="400"/>
                        </a:spcBef>
                      </a:pPr>
                      <a:r>
                        <a:rPr lang="en-US" sz="900" b="1">
                          <a:solidFill>
                            <a:schemeClr val="tx1"/>
                          </a:solidFill>
                        </a:rPr>
                        <a:t>Reduces cost and encourages private investment</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a:solidFill>
                            <a:schemeClr val="tx1"/>
                          </a:solidFill>
                        </a:rPr>
                        <a:t>Public charging stations </a:t>
                      </a:r>
                      <a:r>
                        <a:rPr lang="en-US" sz="900">
                          <a:solidFill>
                            <a:schemeClr val="tx1"/>
                          </a:solidFill>
                        </a:rPr>
                        <a:t>for EVs have been instrumental; supporting </a:t>
                      </a:r>
                      <a:r>
                        <a:rPr lang="en-US" sz="900" b="1">
                          <a:solidFill>
                            <a:schemeClr val="tx1"/>
                          </a:solidFill>
                        </a:rPr>
                        <a:t>wide availability of alternative proteins </a:t>
                      </a:r>
                      <a:r>
                        <a:rPr lang="en-US" sz="900">
                          <a:solidFill>
                            <a:schemeClr val="tx1"/>
                          </a:solidFill>
                        </a:rPr>
                        <a:t>in grocery stores can have a similar effect</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a:t>Increased visibility in restaurants and stores </a:t>
                      </a:r>
                      <a:r>
                        <a:rPr lang="en-US" sz="900" b="1"/>
                        <a:t>positions alternative proteins as a mainstream rather than niche option</a:t>
                      </a:r>
                    </a:p>
                    <a:p>
                      <a:pPr marL="177800" marR="0" lvl="0" indent="-177800" algn="l" defTabSz="711200" rtl="0" eaLnBrk="1" fontAlgn="auto" latinLnBrk="0" hangingPunct="1">
                        <a:lnSpc>
                          <a:spcPct val="100000"/>
                        </a:lnSpc>
                        <a:spcBef>
                          <a:spcPts val="400"/>
                        </a:spcBef>
                        <a:spcAft>
                          <a:spcPts val="0"/>
                        </a:spcAft>
                        <a:buClrTx/>
                        <a:buSzTx/>
                        <a:tabLst/>
                        <a:defRPr/>
                      </a:pPr>
                      <a:r>
                        <a:rPr lang="en-US" sz="900" b="1"/>
                        <a:t>Reaching price parity </a:t>
                      </a:r>
                      <a:r>
                        <a:rPr lang="en-US" sz="900"/>
                        <a:t>with conventional meat attracts price-sensitive consumers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16320551"/>
                  </a:ext>
                </a:extLst>
              </a:tr>
              <a:tr h="1111979">
                <a:tc>
                  <a:txBody>
                    <a:bodyPr/>
                    <a:lstStyle/>
                    <a:p>
                      <a:pPr marL="0" indent="0">
                        <a:spcBef>
                          <a:spcPts val="400"/>
                        </a:spcBef>
                        <a:buFontTx/>
                        <a:buNone/>
                      </a:pPr>
                      <a:r>
                        <a:rPr lang="en-US" sz="900">
                          <a:solidFill>
                            <a:schemeClr val="bg1"/>
                          </a:solidFill>
                        </a:rPr>
                        <a:t>Key examples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77800" marR="0" lvl="0" indent="-177800" algn="l" defTabSz="711200" rtl="0" eaLnBrk="1" fontAlgn="auto" latinLnBrk="0" hangingPunct="1">
                        <a:lnSpc>
                          <a:spcPct val="100000"/>
                        </a:lnSpc>
                        <a:spcBef>
                          <a:spcPts val="400"/>
                        </a:spcBef>
                        <a:spcAft>
                          <a:spcPts val="0"/>
                        </a:spcAft>
                        <a:buClrTx/>
                        <a:buSzTx/>
                        <a:tabLst/>
                        <a:defRPr/>
                      </a:pPr>
                      <a:r>
                        <a:rPr lang="en-US" sz="900"/>
                        <a:t>School meals, public institutions’ canteens</a:t>
                      </a:r>
                    </a:p>
                    <a:p>
                      <a:pPr marL="177800" marR="0" lvl="0" indent="-177800" algn="l" defTabSz="711200" rtl="0" eaLnBrk="1" fontAlgn="auto" latinLnBrk="0" hangingPunct="1">
                        <a:lnSpc>
                          <a:spcPct val="100000"/>
                        </a:lnSpc>
                        <a:spcBef>
                          <a:spcPts val="400"/>
                        </a:spcBef>
                        <a:spcAft>
                          <a:spcPts val="0"/>
                        </a:spcAft>
                        <a:buClrTx/>
                        <a:buSzTx/>
                        <a:tabLst/>
                        <a:defRPr/>
                      </a:pPr>
                      <a:r>
                        <a:rPr lang="en-US" sz="900" b="1"/>
                        <a:t>USPS</a:t>
                      </a:r>
                      <a:r>
                        <a:rPr lang="en-US" sz="900"/>
                        <a:t> started procuring EVs and establishing charging stations nationwide, with plans to have </a:t>
                      </a:r>
                      <a:r>
                        <a:rPr lang="en-US" sz="900" b="1"/>
                        <a:t>66,000 EVs by 2028</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indent="-177800">
                        <a:lnSpc>
                          <a:spcPct val="100000"/>
                        </a:lnSpc>
                        <a:spcBef>
                          <a:spcPts val="400"/>
                        </a:spcBef>
                        <a:spcAft>
                          <a:spcPts val="0"/>
                        </a:spcAft>
                      </a:pPr>
                      <a:r>
                        <a:rPr lang="en-US" sz="900" b="1"/>
                        <a:t>Tesla</a:t>
                      </a:r>
                      <a:r>
                        <a:rPr lang="en-US" sz="900"/>
                        <a:t> for EVs</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err="1"/>
                        <a:t>Oatly</a:t>
                      </a:r>
                      <a:r>
                        <a:rPr lang="en-US" sz="900"/>
                        <a:t>, which has successfully </a:t>
                      </a:r>
                      <a:r>
                        <a:rPr lang="en-US" sz="900" b="0"/>
                        <a:t>marketed its oat milk as both healthy and enjoyable</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indent="-177800">
                        <a:lnSpc>
                          <a:spcPct val="100000"/>
                        </a:lnSpc>
                        <a:spcBef>
                          <a:spcPts val="400"/>
                        </a:spcBef>
                        <a:spcAft>
                          <a:spcPts val="0"/>
                        </a:spcAft>
                      </a:pPr>
                      <a:r>
                        <a:rPr lang="en-US" sz="900"/>
                        <a:t>Tesla’s investment in battery production and gigafactories</a:t>
                      </a:r>
                    </a:p>
                    <a:p>
                      <a:pPr marL="177800" indent="-177800">
                        <a:lnSpc>
                          <a:spcPct val="100000"/>
                        </a:lnSpc>
                        <a:spcBef>
                          <a:spcPts val="400"/>
                        </a:spcBef>
                        <a:spcAft>
                          <a:spcPts val="0"/>
                        </a:spcAft>
                      </a:pPr>
                      <a:r>
                        <a:rPr lang="en-US" sz="900"/>
                        <a:t>EVs were able to scale after heavy investments in </a:t>
                      </a:r>
                      <a:r>
                        <a:rPr lang="en-US" sz="900" b="1"/>
                        <a:t>critical minerals and charging stations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a:solidFill>
                            <a:schemeClr val="tx1"/>
                          </a:solidFill>
                        </a:rPr>
                        <a:t>The U.S. IRA and EU Green Deal </a:t>
                      </a:r>
                      <a:r>
                        <a:rPr lang="en-US" sz="900">
                          <a:solidFill>
                            <a:schemeClr val="tx1"/>
                          </a:solidFill>
                        </a:rPr>
                        <a:t>have increased EV adoption by stimulating supply and driving demand</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a:solidFill>
                            <a:schemeClr val="tx1"/>
                          </a:solidFill>
                          <a:cs typeface="Arial"/>
                        </a:rPr>
                        <a:t>China</a:t>
                      </a:r>
                      <a:r>
                        <a:rPr lang="en-US" sz="900">
                          <a:solidFill>
                            <a:schemeClr val="tx1"/>
                          </a:solidFill>
                          <a:cs typeface="Arial"/>
                        </a:rPr>
                        <a:t> became a leader in EVs thanks to the </a:t>
                      </a:r>
                      <a:r>
                        <a:rPr lang="en-US" sz="900" b="1">
                          <a:solidFill>
                            <a:schemeClr val="tx1"/>
                          </a:solidFill>
                          <a:cs typeface="Arial"/>
                        </a:rPr>
                        <a:t>$29 billion </a:t>
                      </a:r>
                      <a:r>
                        <a:rPr lang="en-US" sz="900">
                          <a:solidFill>
                            <a:schemeClr val="tx1"/>
                          </a:solidFill>
                          <a:cs typeface="Arial"/>
                        </a:rPr>
                        <a:t>the government spent on credits and tax breaks from 2009 to 2022</a:t>
                      </a:r>
                      <a:endParaRPr lang="en-US" sz="900">
                        <a:solidFill>
                          <a:schemeClr val="tx1"/>
                        </a:solidFill>
                      </a:endParaRP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indent="-177800">
                        <a:spcBef>
                          <a:spcPts val="400"/>
                        </a:spcBef>
                      </a:pPr>
                      <a:r>
                        <a:rPr lang="en-US" sz="900"/>
                        <a:t>Supermarkets like Tesco in the UK are </a:t>
                      </a:r>
                      <a:r>
                        <a:rPr lang="en-US" sz="900" b="1"/>
                        <a:t>expanding plant-based sections in stores</a:t>
                      </a:r>
                    </a:p>
                    <a:p>
                      <a:pPr marL="177800" indent="-177800">
                        <a:spcBef>
                          <a:spcPts val="400"/>
                        </a:spcBef>
                      </a:pPr>
                      <a:r>
                        <a:rPr lang="en-US" sz="900" b="1"/>
                        <a:t>Starbucks</a:t>
                      </a:r>
                      <a:r>
                        <a:rPr lang="en-US" sz="900"/>
                        <a:t>’ has adopted alternative milk options globally</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62674201"/>
                  </a:ext>
                </a:extLst>
              </a:tr>
            </a:tbl>
          </a:graphicData>
        </a:graphic>
      </p:graphicFrame>
      <p:sp>
        <p:nvSpPr>
          <p:cNvPr id="11" name="Chevron 10">
            <a:extLst>
              <a:ext uri="{FF2B5EF4-FFF2-40B4-BE49-F238E27FC236}">
                <a16:creationId xmlns:a16="http://schemas.microsoft.com/office/drawing/2014/main" id="{4C0702EF-4547-6440-D4FB-96FD0D928EC3}"/>
              </a:ext>
            </a:extLst>
          </p:cNvPr>
          <p:cNvSpPr/>
          <p:nvPr/>
        </p:nvSpPr>
        <p:spPr bwMode="gray">
          <a:xfrm>
            <a:off x="5821872" y="23993"/>
            <a:ext cx="1975828" cy="359675"/>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EV Analogy  </a:t>
            </a:r>
          </a:p>
        </p:txBody>
      </p:sp>
      <p:sp>
        <p:nvSpPr>
          <p:cNvPr id="15" name="Title 1">
            <a:extLst>
              <a:ext uri="{FF2B5EF4-FFF2-40B4-BE49-F238E27FC236}">
                <a16:creationId xmlns:a16="http://schemas.microsoft.com/office/drawing/2014/main" id="{902D79E9-1DE4-3417-817E-A00D5C0FE621}"/>
              </a:ext>
            </a:extLst>
          </p:cNvPr>
          <p:cNvSpPr txBox="1">
            <a:spLocks/>
          </p:cNvSpPr>
          <p:nvPr/>
        </p:nvSpPr>
        <p:spPr>
          <a:xfrm>
            <a:off x="329256" y="528039"/>
            <a:ext cx="11531600"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a:t>Finding parallels: The energy and protein transitions both face </a:t>
            </a:r>
            <a:r>
              <a:rPr lang="en-US" sz="2800" b="1">
                <a:latin typeface="Helvetica" pitchFamily="2" charset="0"/>
              </a:rPr>
              <a:t>resistance, high costs, and large-scale infrastructure needs</a:t>
            </a:r>
          </a:p>
        </p:txBody>
      </p:sp>
      <p:sp>
        <p:nvSpPr>
          <p:cNvPr id="19" name="btfpNotesBox292759">
            <a:extLst>
              <a:ext uri="{FF2B5EF4-FFF2-40B4-BE49-F238E27FC236}">
                <a16:creationId xmlns:a16="http://schemas.microsoft.com/office/drawing/2014/main" id="{EF9900C0-EAE9-542D-1593-BF0CD6B6C906}"/>
              </a:ext>
            </a:extLst>
          </p:cNvPr>
          <p:cNvSpPr txBox="1"/>
          <p:nvPr>
            <p:custDataLst>
              <p:tags r:id="rId3"/>
            </p:custDataLst>
          </p:nvPr>
        </p:nvSpPr>
        <p:spPr bwMode="gray">
          <a:xfrm>
            <a:off x="329256" y="6295977"/>
            <a:ext cx="9998078" cy="492443"/>
          </a:xfrm>
          <a:prstGeom prst="rect">
            <a:avLst/>
          </a:prstGeom>
          <a:noFill/>
        </p:spPr>
        <p:txBody>
          <a:bodyPr vert="horz" wrap="square" lIns="0" tIns="0" rIns="0" bIns="0" rtlCol="0" anchor="b">
            <a:spAutoFit/>
          </a:bodyPr>
          <a:lstStyle/>
          <a:p>
            <a:endParaRPr lang="en-US" sz="800">
              <a:solidFill>
                <a:srgbClr val="000000"/>
              </a:solidFill>
            </a:endParaRPr>
          </a:p>
          <a:p>
            <a:r>
              <a:rPr lang="en-US" sz="800">
                <a:solidFill>
                  <a:srgbClr val="000000"/>
                </a:solidFill>
              </a:rPr>
              <a:t>Sources: BCG, </a:t>
            </a:r>
            <a:r>
              <a:rPr lang="en-US" sz="800">
                <a:solidFill>
                  <a:srgbClr val="000000"/>
                </a:solidFill>
                <a:hlinkClick r:id="rId8"/>
              </a:rPr>
              <a:t>What the alternative protein industry can learn from EV companies</a:t>
            </a:r>
            <a:r>
              <a:rPr lang="en-US" sz="800">
                <a:solidFill>
                  <a:srgbClr val="000000"/>
                </a:solidFill>
                <a:ea typeface="+mn-lt"/>
                <a:cs typeface="+mn-lt"/>
              </a:rPr>
              <a:t> </a:t>
            </a:r>
            <a:r>
              <a:rPr lang="en-US" sz="800">
                <a:solidFill>
                  <a:srgbClr val="000000"/>
                </a:solidFill>
              </a:rPr>
              <a:t>(2024); </a:t>
            </a:r>
            <a:r>
              <a:rPr lang="en-US" sz="800">
                <a:solidFill>
                  <a:schemeClr val="tx1"/>
                </a:solidFill>
                <a:cs typeface="Arial"/>
              </a:rPr>
              <a:t>MIT Technology </a:t>
            </a:r>
            <a:r>
              <a:rPr lang="en-US" sz="800">
                <a:cs typeface="Arial"/>
              </a:rPr>
              <a:t>R</a:t>
            </a:r>
            <a:r>
              <a:rPr lang="en-US" sz="800">
                <a:solidFill>
                  <a:schemeClr val="tx1"/>
                </a:solidFill>
                <a:cs typeface="Arial"/>
              </a:rPr>
              <a:t>eview,</a:t>
            </a:r>
            <a:r>
              <a:rPr lang="en-US" sz="800">
                <a:cs typeface="Arial"/>
              </a:rPr>
              <a:t> </a:t>
            </a:r>
            <a:r>
              <a:rPr lang="en-US" sz="800">
                <a:cs typeface="Arial"/>
                <a:hlinkClick r:id="rId9"/>
              </a:rPr>
              <a:t>How did China come to dominate the world of electric cars?</a:t>
            </a:r>
            <a:r>
              <a:rPr lang="en-US" sz="800">
                <a:solidFill>
                  <a:srgbClr val="000000"/>
                </a:solidFill>
                <a:ea typeface="+mn-lt"/>
                <a:cs typeface="+mn-lt"/>
              </a:rPr>
              <a:t> </a:t>
            </a:r>
            <a:r>
              <a:rPr lang="en-US" sz="800">
                <a:cs typeface="Arial"/>
              </a:rPr>
              <a:t>(2023); </a:t>
            </a:r>
          </a:p>
          <a:p>
            <a:r>
              <a:rPr lang="en-US" sz="800">
                <a:solidFill>
                  <a:schemeClr val="tx1"/>
                </a:solidFill>
                <a:cs typeface="Arial"/>
              </a:rPr>
              <a:t>Good Food Institute, </a:t>
            </a:r>
            <a:r>
              <a:rPr lang="en-US" sz="800">
                <a:solidFill>
                  <a:schemeClr val="tx1"/>
                </a:solidFill>
                <a:cs typeface="Arial"/>
                <a:hlinkClick r:id="rId10"/>
              </a:rPr>
              <a:t>Advancing solutions for alternative proteins</a:t>
            </a:r>
            <a:r>
              <a:rPr lang="en-US" sz="800">
                <a:solidFill>
                  <a:srgbClr val="000000"/>
                </a:solidFill>
                <a:ea typeface="+mn-lt"/>
                <a:cs typeface="+mn-lt"/>
              </a:rPr>
              <a:t> </a:t>
            </a:r>
            <a:r>
              <a:rPr lang="en-US" sz="800">
                <a:solidFill>
                  <a:schemeClr val="tx1"/>
                </a:solidFill>
                <a:cs typeface="Arial"/>
              </a:rPr>
              <a:t>(2024);</a:t>
            </a:r>
            <a:r>
              <a:rPr lang="en-US" sz="800">
                <a:solidFill>
                  <a:srgbClr val="000000"/>
                </a:solidFill>
              </a:rPr>
              <a:t> </a:t>
            </a:r>
            <a:r>
              <a:rPr lang="en-US" sz="800">
                <a:solidFill>
                  <a:schemeClr val="tx1"/>
                </a:solidFill>
                <a:cs typeface="Arial"/>
              </a:rPr>
              <a:t>USPS, </a:t>
            </a:r>
            <a:r>
              <a:rPr lang="en-US" sz="800" b="0" i="0" u="none" strike="noStrike">
                <a:solidFill>
                  <a:srgbClr val="101820"/>
                </a:solidFill>
                <a:effectLst/>
                <a:latin typeface="HelveticaNeueW01-77BdCn 692722"/>
                <a:hlinkClick r:id="rId11"/>
              </a:rPr>
              <a:t>USPS Intends to Deploy 66,000 Electric Vehicles by 2028</a:t>
            </a:r>
            <a:r>
              <a:rPr lang="en-US" sz="800">
                <a:solidFill>
                  <a:srgbClr val="000000"/>
                </a:solidFill>
                <a:ea typeface="+mn-lt"/>
                <a:cs typeface="+mn-lt"/>
              </a:rPr>
              <a:t> </a:t>
            </a:r>
            <a:r>
              <a:rPr lang="en-US" sz="800">
                <a:cs typeface="Arial"/>
              </a:rPr>
              <a:t>(2022).</a:t>
            </a:r>
          </a:p>
          <a:p>
            <a:r>
              <a:rPr lang="en-US" sz="800">
                <a:solidFill>
                  <a:srgbClr val="000000"/>
                </a:solidFill>
              </a:rPr>
              <a:t>Credit: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2"/>
              </a:rPr>
              <a:t>Gernot Wagner</a:t>
            </a:r>
            <a:r>
              <a:rPr lang="en-US" sz="800"/>
              <a:t>. </a:t>
            </a:r>
            <a:r>
              <a:rPr lang="en-US" sz="800">
                <a:hlinkClick r:id="rId13"/>
              </a:rPr>
              <a:t>Share with attribution</a:t>
            </a:r>
            <a:r>
              <a:rPr lang="en-US" sz="800"/>
              <a:t>: </a:t>
            </a:r>
            <a:r>
              <a:rPr lang="en-US" sz="800" err="1"/>
              <a:t>Sayn</a:t>
            </a:r>
            <a:r>
              <a:rPr lang="en-US" sz="800"/>
              <a:t>-Wittgenstein </a:t>
            </a:r>
            <a:r>
              <a:rPr lang="en-US" sz="800" i="1"/>
              <a:t>et al., </a:t>
            </a:r>
            <a:r>
              <a:rPr lang="en-US" sz="800"/>
              <a:t>"</a:t>
            </a:r>
            <a:r>
              <a:rPr lang="en-US" sz="800">
                <a:hlinkClick r:id="rId14"/>
              </a:rPr>
              <a:t>Reconsidering Proteins</a:t>
            </a:r>
            <a:r>
              <a:rPr lang="en-US" sz="800"/>
              <a:t>" (6 October 2025).</a:t>
            </a:r>
            <a:endParaRPr lang="en-US" sz="800">
              <a:solidFill>
                <a:srgbClr val="000000"/>
              </a:solidFill>
            </a:endParaRPr>
          </a:p>
        </p:txBody>
      </p:sp>
      <p:sp>
        <p:nvSpPr>
          <p:cNvPr id="2" name="Chevron 8">
            <a:extLst>
              <a:ext uri="{FF2B5EF4-FFF2-40B4-BE49-F238E27FC236}">
                <a16:creationId xmlns:a16="http://schemas.microsoft.com/office/drawing/2014/main" id="{3DDE77EA-6F8F-E985-7E62-33CE527E0B35}"/>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Tree>
    <p:extLst>
      <p:ext uri="{BB962C8B-B14F-4D97-AF65-F5344CB8AC3E}">
        <p14:creationId xmlns:p14="http://schemas.microsoft.com/office/powerpoint/2010/main" val="1209420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11CA3-0C51-2DB4-5DFC-205780994D7E}"/>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2D8257C-B2E3-F7A5-6945-FAF238797A13}"/>
              </a:ext>
            </a:extLst>
          </p:cNvPr>
          <p:cNvGraphicFramePr>
            <a:graphicFrameLocks/>
          </p:cNvGraphicFramePr>
          <p:nvPr>
            <p:custDataLst>
              <p:tags r:id="rId1"/>
            </p:custDataLst>
            <p:extLst>
              <p:ext uri="{D42A27DB-BD31-4B8C-83A1-F6EECF244321}">
                <p14:modId xmlns:p14="http://schemas.microsoft.com/office/powerpoint/2010/main" val="28069867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6" imgW="7772400" imgH="10058400" progId="TCLayout.ActiveDocument.1">
                  <p:embed/>
                </p:oleObj>
              </mc:Choice>
              <mc:Fallback>
                <p:oleObj name="think-cell Slide" r:id="rId16" imgW="7772400" imgH="10058400" progId="TCLayout.ActiveDocument.1">
                  <p:embed/>
                  <p:pic>
                    <p:nvPicPr>
                      <p:cNvPr id="8" name="think-cell data - do not delete" hidden="1">
                        <a:extLst>
                          <a:ext uri="{FF2B5EF4-FFF2-40B4-BE49-F238E27FC236}">
                            <a16:creationId xmlns:a16="http://schemas.microsoft.com/office/drawing/2014/main" id="{C2D8257C-B2E3-F7A5-6945-FAF238797A13}"/>
                          </a:ext>
                        </a:extLst>
                      </p:cNvPr>
                      <p:cNvPicPr/>
                      <p:nvPr/>
                    </p:nvPicPr>
                    <p:blipFill>
                      <a:blip r:embed="rId17"/>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E967B5-3C51-2924-3B6F-6BA6A6F5E290}"/>
              </a:ext>
            </a:extLst>
          </p:cNvPr>
          <p:cNvSpPr>
            <a:spLocks noGrp="1"/>
          </p:cNvSpPr>
          <p:nvPr>
            <p:ph type="title"/>
          </p:nvPr>
        </p:nvSpPr>
        <p:spPr>
          <a:xfrm>
            <a:off x="330200" y="524204"/>
            <a:ext cx="11531600" cy="882788"/>
          </a:xfrm>
        </p:spPr>
        <p:txBody>
          <a:bodyPr vert="horz">
            <a:noAutofit/>
          </a:bodyPr>
          <a:lstStyle/>
          <a:p>
            <a:r>
              <a:rPr lang="en-US"/>
              <a:t>Lessons from the electric vehicle market penetration for the alternative protein industry and widespread product adoption</a:t>
            </a:r>
          </a:p>
        </p:txBody>
      </p:sp>
      <p:sp>
        <p:nvSpPr>
          <p:cNvPr id="14" name="btfpNotesBox292759">
            <a:extLst>
              <a:ext uri="{FF2B5EF4-FFF2-40B4-BE49-F238E27FC236}">
                <a16:creationId xmlns:a16="http://schemas.microsoft.com/office/drawing/2014/main" id="{FB4C514C-0248-DDF1-F392-9CCED53E14EA}"/>
              </a:ext>
            </a:extLst>
          </p:cNvPr>
          <p:cNvSpPr txBox="1"/>
          <p:nvPr>
            <p:custDataLst>
              <p:tags r:id="rId2"/>
            </p:custDataLst>
          </p:nvPr>
        </p:nvSpPr>
        <p:spPr bwMode="gray">
          <a:xfrm>
            <a:off x="330198" y="6419088"/>
            <a:ext cx="9998078" cy="369332"/>
          </a:xfrm>
          <a:prstGeom prst="rect">
            <a:avLst/>
          </a:prstGeom>
          <a:noFill/>
        </p:spPr>
        <p:txBody>
          <a:bodyPr vert="horz" wrap="square" lIns="0" tIns="0" rIns="0" bIns="0" rtlCol="0" anchor="b">
            <a:spAutoFit/>
          </a:bodyPr>
          <a:lstStyle/>
          <a:p>
            <a:pPr marL="0" indent="0">
              <a:buNone/>
            </a:pPr>
            <a:endParaRPr lang="en-US" sz="800">
              <a:solidFill>
                <a:srgbClr val="000000"/>
              </a:solidFill>
            </a:endParaRPr>
          </a:p>
          <a:p>
            <a:pPr marL="0" indent="0">
              <a:buNone/>
            </a:pPr>
            <a:r>
              <a:rPr lang="en-US" sz="800">
                <a:solidFill>
                  <a:srgbClr val="000000"/>
                </a:solidFill>
              </a:rPr>
              <a:t>Sources: </a:t>
            </a:r>
            <a:r>
              <a:rPr lang="en-US" sz="800">
                <a:solidFill>
                  <a:schemeClr val="tx1"/>
                </a:solidFill>
                <a:cs typeface="Arial"/>
              </a:rPr>
              <a:t>UN</a:t>
            </a:r>
            <a:r>
              <a:rPr lang="en-US" sz="800">
                <a:solidFill>
                  <a:srgbClr val="000000"/>
                </a:solidFill>
                <a:latin typeface="Arial" panose="020B0604020202020204" pitchFamily="34" charset="0"/>
                <a:cs typeface="Arial" panose="020B0604020202020204" pitchFamily="34" charset="0"/>
              </a:rPr>
              <a:t>EP, </a:t>
            </a:r>
            <a:r>
              <a:rPr lang="en-US" sz="800">
                <a:solidFill>
                  <a:srgbClr val="000000"/>
                </a:solidFill>
                <a:latin typeface="Arial" panose="020B0604020202020204" pitchFamily="34" charset="0"/>
                <a:cs typeface="Arial" panose="020B0604020202020204" pitchFamily="34" charset="0"/>
                <a:hlinkClick r:id="rId18"/>
              </a:rPr>
              <a:t>What’s Cooking?</a:t>
            </a:r>
            <a:r>
              <a:rPr lang="en-US" sz="800">
                <a:solidFill>
                  <a:srgbClr val="000000"/>
                </a:solidFill>
                <a:ea typeface="+mn-lt"/>
                <a:cs typeface="+mn-lt"/>
              </a:rPr>
              <a:t> </a:t>
            </a:r>
            <a:r>
              <a:rPr lang="en-US" sz="800">
                <a:solidFill>
                  <a:srgbClr val="000000"/>
                </a:solidFill>
                <a:latin typeface="Arial" panose="020B0604020202020204" pitchFamily="34" charset="0"/>
                <a:cs typeface="Arial" panose="020B0604020202020204" pitchFamily="34" charset="0"/>
              </a:rPr>
              <a:t>(2023); Yahoo Finance, </a:t>
            </a:r>
            <a:r>
              <a:rPr lang="en-US" sz="800">
                <a:solidFill>
                  <a:srgbClr val="000000"/>
                </a:solidFill>
                <a:latin typeface="Arial" panose="020B0604020202020204" pitchFamily="34" charset="0"/>
                <a:cs typeface="Arial" panose="020B0604020202020204" pitchFamily="34" charset="0"/>
                <a:hlinkClick r:id="rId19"/>
              </a:rPr>
              <a:t>EV market size </a:t>
            </a:r>
            <a:r>
              <a:rPr lang="en-US" sz="800">
                <a:solidFill>
                  <a:srgbClr val="000000"/>
                </a:solidFill>
                <a:latin typeface="Arial" panose="020B0604020202020204" pitchFamily="34" charset="0"/>
                <a:cs typeface="Arial" panose="020B0604020202020204" pitchFamily="34" charset="0"/>
              </a:rPr>
              <a:t>(2023); Fortune Business Insights, </a:t>
            </a:r>
            <a:r>
              <a:rPr lang="en-US" sz="800">
                <a:solidFill>
                  <a:srgbClr val="000000"/>
                </a:solidFill>
                <a:latin typeface="Arial" panose="020B0604020202020204" pitchFamily="34" charset="0"/>
                <a:cs typeface="Arial" panose="020B0604020202020204" pitchFamily="34" charset="0"/>
                <a:hlinkClick r:id="rId20"/>
              </a:rPr>
              <a:t>EV market size</a:t>
            </a:r>
            <a:r>
              <a:rPr lang="en-US" sz="800">
                <a:solidFill>
                  <a:srgbClr val="000000"/>
                </a:solidFill>
                <a:latin typeface="Arial" panose="020B0604020202020204" pitchFamily="34" charset="0"/>
                <a:cs typeface="Arial" panose="020B0604020202020204" pitchFamily="34" charset="0"/>
              </a:rPr>
              <a:t> (2022).</a:t>
            </a:r>
            <a:endParaRPr lang="en-US" sz="800">
              <a:solidFill>
                <a:srgbClr val="000000"/>
              </a:solidFill>
            </a:endParaRPr>
          </a:p>
          <a:p>
            <a:r>
              <a:rPr lang="en-US" sz="800">
                <a:solidFill>
                  <a:srgbClr val="000000"/>
                </a:solidFill>
              </a:rPr>
              <a:t>Credit:</a:t>
            </a:r>
            <a:r>
              <a:rPr lang="en-US" sz="800">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1"/>
              </a:rPr>
              <a:t>Gernot Wagner</a:t>
            </a:r>
            <a:r>
              <a:rPr lang="en-US" sz="800"/>
              <a:t>. </a:t>
            </a:r>
            <a:r>
              <a:rPr lang="en-US" sz="800">
                <a:hlinkClick r:id="rId22"/>
              </a:rPr>
              <a:t>Share with attribution</a:t>
            </a:r>
            <a:r>
              <a:rPr lang="en-US" sz="800"/>
              <a:t>: </a:t>
            </a:r>
            <a:r>
              <a:rPr lang="en-US" sz="800" err="1"/>
              <a:t>Sayn</a:t>
            </a:r>
            <a:r>
              <a:rPr lang="en-US" sz="800"/>
              <a:t>-Wittgenstein </a:t>
            </a:r>
            <a:r>
              <a:rPr lang="en-US" sz="800" i="1"/>
              <a:t>et al., </a:t>
            </a:r>
            <a:r>
              <a:rPr lang="en-US" sz="800"/>
              <a:t>"</a:t>
            </a:r>
            <a:r>
              <a:rPr lang="en-US" sz="800">
                <a:hlinkClick r:id="rId23"/>
              </a:rPr>
              <a:t>Reconsidering Proteins</a:t>
            </a:r>
            <a:r>
              <a:rPr lang="en-US" sz="800"/>
              <a:t>" (6 October 2025).</a:t>
            </a:r>
            <a:endParaRPr lang="en-US" sz="800">
              <a:solidFill>
                <a:srgbClr val="000000"/>
              </a:solidFill>
            </a:endParaRPr>
          </a:p>
        </p:txBody>
      </p:sp>
      <p:graphicFrame>
        <p:nvGraphicFramePr>
          <p:cNvPr id="40" name="Chart 39"/>
          <p:cNvGraphicFramePr/>
          <p:nvPr>
            <p:custDataLst>
              <p:tags r:id="rId3"/>
            </p:custDataLst>
            <p:extLst>
              <p:ext uri="{D42A27DB-BD31-4B8C-83A1-F6EECF244321}">
                <p14:modId xmlns:p14="http://schemas.microsoft.com/office/powerpoint/2010/main" val="3020572964"/>
              </p:ext>
            </p:extLst>
          </p:nvPr>
        </p:nvGraphicFramePr>
        <p:xfrm>
          <a:off x="254000" y="3460750"/>
          <a:ext cx="7872413" cy="2817813"/>
        </p:xfrm>
        <a:graphic>
          <a:graphicData uri="http://schemas.openxmlformats.org/drawingml/2006/chart">
            <c:chart xmlns:c="http://schemas.openxmlformats.org/drawingml/2006/chart" xmlns:r="http://schemas.openxmlformats.org/officeDocument/2006/relationships" r:id="rId24"/>
          </a:graphicData>
        </a:graphic>
      </p:graphicFrame>
      <p:cxnSp>
        <p:nvCxnSpPr>
          <p:cNvPr id="628" name="Straight Connector 627">
            <a:extLst>
              <a:ext uri="{FF2B5EF4-FFF2-40B4-BE49-F238E27FC236}">
                <a16:creationId xmlns:a16="http://schemas.microsoft.com/office/drawing/2014/main" id="{E164F783-6C5B-6F67-2AC8-99F559036968}"/>
              </a:ext>
            </a:extLst>
          </p:cNvPr>
          <p:cNvCxnSpPr/>
          <p:nvPr>
            <p:custDataLst>
              <p:tags r:id="rId4"/>
            </p:custDataLst>
          </p:nvPr>
        </p:nvCxnSpPr>
        <p:spPr bwMode="gray">
          <a:xfrm>
            <a:off x="8048625" y="3633788"/>
            <a:ext cx="342900" cy="0"/>
          </a:xfrm>
          <a:prstGeom prst="line">
            <a:avLst/>
          </a:prstGeom>
          <a:ln w="19050" cap="rnd" cmpd="sng" algn="ctr">
            <a:solidFill>
              <a:schemeClr val="accent6"/>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29" name="Straight Connector 628">
            <a:extLst>
              <a:ext uri="{FF2B5EF4-FFF2-40B4-BE49-F238E27FC236}">
                <a16:creationId xmlns:a16="http://schemas.microsoft.com/office/drawing/2014/main" id="{AB98ACF4-854B-7CA9-8F9D-56C14C856600}"/>
              </a:ext>
            </a:extLst>
          </p:cNvPr>
          <p:cNvCxnSpPr/>
          <p:nvPr>
            <p:custDataLst>
              <p:tags r:id="rId5"/>
            </p:custDataLst>
          </p:nvPr>
        </p:nvCxnSpPr>
        <p:spPr bwMode="gray">
          <a:xfrm>
            <a:off x="8048625" y="3836988"/>
            <a:ext cx="342900" cy="0"/>
          </a:xfrm>
          <a:prstGeom prst="line">
            <a:avLst/>
          </a:prstGeom>
          <a:ln w="19050" cap="rnd"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30" name="Straight Connector 629">
            <a:extLst>
              <a:ext uri="{FF2B5EF4-FFF2-40B4-BE49-F238E27FC236}">
                <a16:creationId xmlns:a16="http://schemas.microsoft.com/office/drawing/2014/main" id="{046567E6-89BD-E454-FD4D-C61442BE02A6}"/>
              </a:ext>
            </a:extLst>
          </p:cNvPr>
          <p:cNvCxnSpPr/>
          <p:nvPr>
            <p:custDataLst>
              <p:tags r:id="rId6"/>
            </p:custDataLst>
          </p:nvPr>
        </p:nvCxnSpPr>
        <p:spPr bwMode="gray">
          <a:xfrm>
            <a:off x="8048625" y="4040188"/>
            <a:ext cx="342900" cy="0"/>
          </a:xfrm>
          <a:prstGeom prst="line">
            <a:avLst/>
          </a:prstGeom>
          <a:ln w="19050" cap="rnd" cmpd="sng" algn="ctr">
            <a:solidFill>
              <a:schemeClr val="accent5"/>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11" name="Straight Connector 610">
            <a:extLst>
              <a:ext uri="{FF2B5EF4-FFF2-40B4-BE49-F238E27FC236}">
                <a16:creationId xmlns:a16="http://schemas.microsoft.com/office/drawing/2014/main" id="{28737F2C-004C-E3A1-7F4B-1A5ABF2B092A}"/>
              </a:ext>
            </a:extLst>
          </p:cNvPr>
          <p:cNvCxnSpPr/>
          <p:nvPr>
            <p:custDataLst>
              <p:tags r:id="rId7"/>
            </p:custDataLst>
          </p:nvPr>
        </p:nvCxnSpPr>
        <p:spPr bwMode="auto">
          <a:xfrm>
            <a:off x="8048625" y="4243388"/>
            <a:ext cx="342900" cy="0"/>
          </a:xfrm>
          <a:prstGeom prst="line">
            <a:avLst/>
          </a:prstGeom>
          <a:ln w="19050" cap="rnd"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26" name="Text Placeholder 10">
            <a:extLst>
              <a:ext uri="{FF2B5EF4-FFF2-40B4-BE49-F238E27FC236}">
                <a16:creationId xmlns:a16="http://schemas.microsoft.com/office/drawing/2014/main" id="{71DBE541-83E6-6C4C-C8CE-AD5CFA83BE67}"/>
              </a:ext>
            </a:extLst>
          </p:cNvPr>
          <p:cNvSpPr txBox="1">
            <a:spLocks/>
          </p:cNvSpPr>
          <p:nvPr>
            <p:custDataLst>
              <p:tags r:id="rId8"/>
            </p:custDataLst>
          </p:nvPr>
        </p:nvSpPr>
        <p:spPr bwMode="auto">
          <a:xfrm>
            <a:off x="8451850" y="3562350"/>
            <a:ext cx="4794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33F6AF4-2998-4DA7-BCC3-6B32872C47A5}" type="datetime'''''''''A''P'' ''(''''''l''o''''''''''''''''''''w)'''''">
              <a:rPr lang="en-US" altLang="en-US" sz="1000" smtClean="0"/>
              <a:pPr marL="0" indent="0">
                <a:spcBef>
                  <a:spcPct val="0"/>
                </a:spcBef>
                <a:spcAft>
                  <a:spcPct val="0"/>
                </a:spcAft>
                <a:buNone/>
              </a:pPr>
              <a:t>AP (low)</a:t>
            </a:fld>
            <a:endParaRPr lang="en-US" sz="1000"/>
          </a:p>
        </p:txBody>
      </p:sp>
      <p:sp>
        <p:nvSpPr>
          <p:cNvPr id="331" name="Text Placeholder 10">
            <a:extLst>
              <a:ext uri="{FF2B5EF4-FFF2-40B4-BE49-F238E27FC236}">
                <a16:creationId xmlns:a16="http://schemas.microsoft.com/office/drawing/2014/main" id="{3D72D733-F53A-2D88-1878-2C2CF69DFD0D}"/>
              </a:ext>
            </a:extLst>
          </p:cNvPr>
          <p:cNvSpPr txBox="1">
            <a:spLocks/>
          </p:cNvSpPr>
          <p:nvPr>
            <p:custDataLst>
              <p:tags r:id="rId9"/>
            </p:custDataLst>
          </p:nvPr>
        </p:nvSpPr>
        <p:spPr bwMode="auto">
          <a:xfrm>
            <a:off x="8451850" y="3765550"/>
            <a:ext cx="5270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28227F8-22DF-49B7-A818-7BFA12678E34}" type="datetime'''''''AP'''''''''' ''''''''''''''''''(''h''ig''h'')'">
              <a:rPr lang="en-US" altLang="en-US" sz="1000" smtClean="0"/>
              <a:pPr marL="0" indent="0">
                <a:spcBef>
                  <a:spcPct val="0"/>
                </a:spcBef>
                <a:spcAft>
                  <a:spcPct val="0"/>
                </a:spcAft>
                <a:buNone/>
              </a:pPr>
              <a:t>AP (high)</a:t>
            </a:fld>
            <a:endParaRPr lang="en-US" sz="1000"/>
          </a:p>
        </p:txBody>
      </p:sp>
      <p:sp>
        <p:nvSpPr>
          <p:cNvPr id="602" name="Text Placeholder 10">
            <a:extLst>
              <a:ext uri="{FF2B5EF4-FFF2-40B4-BE49-F238E27FC236}">
                <a16:creationId xmlns:a16="http://schemas.microsoft.com/office/drawing/2014/main" id="{5D5D6233-AE96-48A3-1FD4-F1A2FED5577E}"/>
              </a:ext>
            </a:extLst>
          </p:cNvPr>
          <p:cNvSpPr txBox="1">
            <a:spLocks/>
          </p:cNvSpPr>
          <p:nvPr>
            <p:custDataLst>
              <p:tags r:id="rId10"/>
            </p:custDataLst>
          </p:nvPr>
        </p:nvSpPr>
        <p:spPr bwMode="auto">
          <a:xfrm>
            <a:off x="8451850" y="3968750"/>
            <a:ext cx="673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AP average</a:t>
            </a:r>
            <a:endParaRPr lang="en-US" sz="1000"/>
          </a:p>
        </p:txBody>
      </p:sp>
      <p:sp>
        <p:nvSpPr>
          <p:cNvPr id="449" name="Text Placeholder 10">
            <a:extLst>
              <a:ext uri="{FF2B5EF4-FFF2-40B4-BE49-F238E27FC236}">
                <a16:creationId xmlns:a16="http://schemas.microsoft.com/office/drawing/2014/main" id="{EB4D52C0-7802-67F9-1B45-978D2EC9B057}"/>
              </a:ext>
            </a:extLst>
          </p:cNvPr>
          <p:cNvSpPr txBox="1">
            <a:spLocks/>
          </p:cNvSpPr>
          <p:nvPr>
            <p:custDataLst>
              <p:tags r:id="rId11"/>
            </p:custDataLst>
          </p:nvPr>
        </p:nvSpPr>
        <p:spPr bwMode="auto">
          <a:xfrm>
            <a:off x="8451850" y="4171950"/>
            <a:ext cx="203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9D4981E-90E6-40BC-BB26-F557BADCE109}" type="datetime'''''''''''''''''''''''''''E''''''''''''''''''''''''''V'''''' '">
              <a:rPr lang="en-US" altLang="en-US" sz="1000" smtClean="0"/>
              <a:pPr marL="0" indent="0">
                <a:spcBef>
                  <a:spcPct val="0"/>
                </a:spcBef>
                <a:spcAft>
                  <a:spcPct val="0"/>
                </a:spcAft>
                <a:buNone/>
              </a:pPr>
              <a:t>EV </a:t>
            </a:fld>
            <a:endParaRPr lang="en-US" sz="1000"/>
          </a:p>
        </p:txBody>
      </p:sp>
      <p:sp>
        <p:nvSpPr>
          <p:cNvPr id="616" name="Rectangle 615">
            <a:extLst>
              <a:ext uri="{FF2B5EF4-FFF2-40B4-BE49-F238E27FC236}">
                <a16:creationId xmlns:a16="http://schemas.microsoft.com/office/drawing/2014/main" id="{2A00B095-C38B-43DE-4397-B01E394972F9}"/>
              </a:ext>
            </a:extLst>
          </p:cNvPr>
          <p:cNvSpPr/>
          <p:nvPr/>
        </p:nvSpPr>
        <p:spPr bwMode="gray">
          <a:xfrm>
            <a:off x="7026275" y="6071747"/>
            <a:ext cx="1628775" cy="40952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900" b="1">
                <a:solidFill>
                  <a:schemeClr val="tx1"/>
                </a:solidFill>
              </a:rPr>
              <a:t>Years after introduction to the market</a:t>
            </a:r>
          </a:p>
        </p:txBody>
      </p:sp>
      <p:sp>
        <p:nvSpPr>
          <p:cNvPr id="27" name="TextBox 26">
            <a:extLst>
              <a:ext uri="{FF2B5EF4-FFF2-40B4-BE49-F238E27FC236}">
                <a16:creationId xmlns:a16="http://schemas.microsoft.com/office/drawing/2014/main" id="{AFF94653-327C-CC4A-EBBE-BDD48C5E6F86}"/>
              </a:ext>
            </a:extLst>
          </p:cNvPr>
          <p:cNvSpPr txBox="1"/>
          <p:nvPr/>
        </p:nvSpPr>
        <p:spPr bwMode="gray">
          <a:xfrm>
            <a:off x="9386885" y="1554480"/>
            <a:ext cx="2474915" cy="4085734"/>
          </a:xfrm>
          <a:prstGeom prst="rect">
            <a:avLst/>
          </a:prstGeom>
          <a:solidFill>
            <a:srgbClr val="E3E8EE"/>
          </a:solidFill>
        </p:spPr>
        <p:txBody>
          <a:bodyPr wrap="square" lIns="137160" tIns="137160" rIns="274320" bIns="137160" rtlCol="0">
            <a:spAutoFit/>
          </a:bodyPr>
          <a:lstStyle/>
          <a:p>
            <a:pPr marL="0" indent="0">
              <a:spcAft>
                <a:spcPts val="600"/>
              </a:spcAft>
              <a:buNone/>
            </a:pPr>
            <a:r>
              <a:rPr lang="en-US" sz="1250" b="1"/>
              <a:t>Observations</a:t>
            </a:r>
          </a:p>
          <a:p>
            <a:pPr marL="171450" indent="-171450">
              <a:spcBef>
                <a:spcPts val="600"/>
              </a:spcBef>
              <a:buFont typeface="Arial" panose="020B0604020202020204" pitchFamily="34" charset="0"/>
              <a:buChar char="•"/>
            </a:pPr>
            <a:r>
              <a:rPr lang="en-US" sz="1050"/>
              <a:t>It took </a:t>
            </a:r>
            <a:r>
              <a:rPr lang="en-US" sz="1050" b="1"/>
              <a:t>government support and private investment </a:t>
            </a:r>
            <a:r>
              <a:rPr lang="en-US" sz="1050"/>
              <a:t>for EVs to compete with conventional cars.</a:t>
            </a:r>
          </a:p>
          <a:p>
            <a:pPr marL="171450" indent="-171450">
              <a:spcBef>
                <a:spcPts val="600"/>
              </a:spcBef>
              <a:buFont typeface="Arial" panose="020B0604020202020204" pitchFamily="34" charset="0"/>
              <a:buChar char="•"/>
            </a:pPr>
            <a:r>
              <a:rPr lang="en-US" sz="1050"/>
              <a:t>Significant product development and closer price parity are essential for mass market adoption.</a:t>
            </a:r>
          </a:p>
          <a:p>
            <a:pPr marL="171450" indent="-171450">
              <a:spcBef>
                <a:spcPts val="600"/>
              </a:spcBef>
              <a:buFont typeface="Arial" panose="020B0604020202020204" pitchFamily="34" charset="0"/>
              <a:buChar char="•"/>
            </a:pPr>
            <a:r>
              <a:rPr lang="en-US" sz="1050"/>
              <a:t>When comparing the global market size relative to the years after introduction to the market, EVs and alternative protein forecasts follow a similar trajectory.</a:t>
            </a:r>
          </a:p>
          <a:p>
            <a:pPr marL="171450" indent="-171450">
              <a:spcBef>
                <a:spcPts val="600"/>
              </a:spcBef>
              <a:buFont typeface="Arial" panose="020B0604020202020204" pitchFamily="34" charset="0"/>
              <a:buChar char="•"/>
            </a:pPr>
            <a:r>
              <a:rPr lang="en-US" sz="1050"/>
              <a:t>To enable the takeoff and scaling of alternative proteins, it will be essential to </a:t>
            </a:r>
            <a:r>
              <a:rPr lang="en-US" sz="1050" b="1"/>
              <a:t>stimulate demand, achieve price parity, and invest in the supply chain </a:t>
            </a:r>
            <a:r>
              <a:rPr lang="en-US" sz="1050"/>
              <a:t>to prevent bottlenecks.</a:t>
            </a:r>
          </a:p>
        </p:txBody>
      </p:sp>
      <p:sp>
        <p:nvSpPr>
          <p:cNvPr id="16" name="Rectangle 15">
            <a:extLst>
              <a:ext uri="{FF2B5EF4-FFF2-40B4-BE49-F238E27FC236}">
                <a16:creationId xmlns:a16="http://schemas.microsoft.com/office/drawing/2014/main" id="{61E70873-1140-ABB8-7855-7F453A785208}"/>
              </a:ext>
            </a:extLst>
          </p:cNvPr>
          <p:cNvSpPr/>
          <p:nvPr/>
        </p:nvSpPr>
        <p:spPr bwMode="gray">
          <a:xfrm>
            <a:off x="234949" y="6052146"/>
            <a:ext cx="1628775" cy="40952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900">
                <a:solidFill>
                  <a:schemeClr val="tx1"/>
                </a:solidFill>
              </a:rPr>
              <a:t>EV baseline year: 2000</a:t>
            </a:r>
          </a:p>
          <a:p>
            <a:pPr marL="0" indent="0" algn="ctr">
              <a:buNone/>
            </a:pPr>
            <a:r>
              <a:rPr lang="en-US" sz="900">
                <a:solidFill>
                  <a:schemeClr val="tx1"/>
                </a:solidFill>
              </a:rPr>
              <a:t>AP baseline year: 2020</a:t>
            </a:r>
          </a:p>
        </p:txBody>
      </p:sp>
      <p:grpSp>
        <p:nvGrpSpPr>
          <p:cNvPr id="50" name="Group 49">
            <a:extLst>
              <a:ext uri="{FF2B5EF4-FFF2-40B4-BE49-F238E27FC236}">
                <a16:creationId xmlns:a16="http://schemas.microsoft.com/office/drawing/2014/main" id="{0E841267-FD26-11A1-8709-E28BAEC161B0}"/>
              </a:ext>
            </a:extLst>
          </p:cNvPr>
          <p:cNvGrpSpPr/>
          <p:nvPr/>
        </p:nvGrpSpPr>
        <p:grpSpPr>
          <a:xfrm>
            <a:off x="330198" y="2068233"/>
            <a:ext cx="8352764" cy="1084417"/>
            <a:chOff x="439760" y="2043608"/>
            <a:chExt cx="8352764" cy="1084417"/>
          </a:xfrm>
        </p:grpSpPr>
        <p:sp>
          <p:nvSpPr>
            <p:cNvPr id="31" name="Rectangle 30">
              <a:extLst>
                <a:ext uri="{FF2B5EF4-FFF2-40B4-BE49-F238E27FC236}">
                  <a16:creationId xmlns:a16="http://schemas.microsoft.com/office/drawing/2014/main" id="{4BA8451E-85C8-D7A4-69F5-A8FEFB8A75A0}"/>
                </a:ext>
              </a:extLst>
            </p:cNvPr>
            <p:cNvSpPr/>
            <p:nvPr/>
          </p:nvSpPr>
          <p:spPr bwMode="gray">
            <a:xfrm>
              <a:off x="439760" y="2043608"/>
              <a:ext cx="2442294" cy="108441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US" sz="1050" b="1">
                  <a:solidFill>
                    <a:schemeClr val="tx1"/>
                  </a:solidFill>
                </a:rPr>
                <a:t>EV: Different models </a:t>
              </a:r>
              <a:r>
                <a:rPr lang="en-US" sz="1050">
                  <a:solidFill>
                    <a:schemeClr val="tx1"/>
                  </a:solidFill>
                </a:rPr>
                <a:t>like Nissan, Hybrid, Tesla 2012, </a:t>
              </a:r>
              <a:r>
                <a:rPr lang="en-US" sz="1050" b="1">
                  <a:solidFill>
                    <a:schemeClr val="tx1"/>
                  </a:solidFill>
                </a:rPr>
                <a:t>government subsidies </a:t>
              </a:r>
              <a:r>
                <a:rPr lang="en-US" sz="1050">
                  <a:solidFill>
                    <a:schemeClr val="tx1"/>
                  </a:solidFill>
                </a:rPr>
                <a:t>for EVs</a:t>
              </a:r>
            </a:p>
            <a:p>
              <a:pPr marL="171450" indent="-171450">
                <a:buFont typeface="Arial" panose="020B0604020202020204" pitchFamily="34" charset="0"/>
                <a:buChar char="•"/>
              </a:pPr>
              <a:r>
                <a:rPr lang="en-US" sz="1050" b="1">
                  <a:solidFill>
                    <a:schemeClr val="tx1"/>
                  </a:solidFill>
                </a:rPr>
                <a:t>AP: </a:t>
              </a:r>
              <a:r>
                <a:rPr lang="en-US" sz="1050">
                  <a:solidFill>
                    <a:schemeClr val="tx1"/>
                  </a:solidFill>
                </a:rPr>
                <a:t>Beyond Meat, Impossible Foods launched their burgers in 2016 and gained large attraction in 2019</a:t>
              </a:r>
              <a:endParaRPr lang="en-US" sz="1050" b="1">
                <a:solidFill>
                  <a:schemeClr val="tx1"/>
                </a:solidFill>
              </a:endParaRPr>
            </a:p>
            <a:p>
              <a:endParaRPr lang="en-US" sz="1050">
                <a:solidFill>
                  <a:schemeClr val="tx1"/>
                </a:solidFill>
              </a:endParaRPr>
            </a:p>
            <a:p>
              <a:r>
                <a:rPr lang="en-US" sz="1050">
                  <a:solidFill>
                    <a:schemeClr val="tx1"/>
                  </a:solidFill>
                </a:rPr>
                <a:t>  </a:t>
              </a:r>
            </a:p>
          </p:txBody>
        </p:sp>
        <p:sp>
          <p:nvSpPr>
            <p:cNvPr id="37" name="Rectangle 36">
              <a:extLst>
                <a:ext uri="{FF2B5EF4-FFF2-40B4-BE49-F238E27FC236}">
                  <a16:creationId xmlns:a16="http://schemas.microsoft.com/office/drawing/2014/main" id="{E3E19E0C-1945-8BFE-4EAC-CB945035C574}"/>
                </a:ext>
              </a:extLst>
            </p:cNvPr>
            <p:cNvSpPr/>
            <p:nvPr/>
          </p:nvSpPr>
          <p:spPr bwMode="gray">
            <a:xfrm>
              <a:off x="3394995" y="2043608"/>
              <a:ext cx="2442294" cy="108441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US" sz="1050" b="1">
                  <a:solidFill>
                    <a:schemeClr val="tx1"/>
                  </a:solidFill>
                </a:rPr>
                <a:t>EV: Tesla Gen 3 </a:t>
              </a:r>
              <a:r>
                <a:rPr lang="en-US" sz="1050">
                  <a:solidFill>
                    <a:schemeClr val="tx1"/>
                  </a:solidFill>
                </a:rPr>
                <a:t>affordable breakthrough (2017)</a:t>
              </a:r>
            </a:p>
            <a:p>
              <a:pPr marL="171450" indent="-171450">
                <a:buFont typeface="Arial" panose="020B0604020202020204" pitchFamily="34" charset="0"/>
                <a:buChar char="•"/>
              </a:pPr>
              <a:r>
                <a:rPr lang="en-US" sz="1050" b="1">
                  <a:solidFill>
                    <a:schemeClr val="tx1"/>
                  </a:solidFill>
                </a:rPr>
                <a:t>Tax credits </a:t>
              </a:r>
              <a:r>
                <a:rPr lang="en-US" sz="1050">
                  <a:solidFill>
                    <a:schemeClr val="tx1"/>
                  </a:solidFill>
                </a:rPr>
                <a:t>to stimulate supply and </a:t>
              </a:r>
              <a:r>
                <a:rPr lang="en-US" sz="1050" b="1">
                  <a:solidFill>
                    <a:schemeClr val="tx1"/>
                  </a:solidFill>
                </a:rPr>
                <a:t>drive down cost</a:t>
              </a:r>
            </a:p>
            <a:p>
              <a:endParaRPr lang="en-US" sz="1050" b="1">
                <a:solidFill>
                  <a:schemeClr val="tx1"/>
                </a:solidFill>
              </a:endParaRPr>
            </a:p>
            <a:p>
              <a:pPr marL="171450" indent="-171450">
                <a:buFont typeface="Arial" panose="020B0604020202020204" pitchFamily="34" charset="0"/>
                <a:buChar char="•"/>
              </a:pPr>
              <a:endParaRPr lang="en-US" sz="1050">
                <a:solidFill>
                  <a:schemeClr val="tx1"/>
                </a:solidFill>
              </a:endParaRPr>
            </a:p>
          </p:txBody>
        </p:sp>
        <p:sp>
          <p:nvSpPr>
            <p:cNvPr id="38" name="Rectangle 37">
              <a:extLst>
                <a:ext uri="{FF2B5EF4-FFF2-40B4-BE49-F238E27FC236}">
                  <a16:creationId xmlns:a16="http://schemas.microsoft.com/office/drawing/2014/main" id="{FBBE405B-4579-BBA2-EB58-A57637DC7E24}"/>
                </a:ext>
              </a:extLst>
            </p:cNvPr>
            <p:cNvSpPr/>
            <p:nvPr/>
          </p:nvSpPr>
          <p:spPr bwMode="gray">
            <a:xfrm>
              <a:off x="6350230" y="2043608"/>
              <a:ext cx="2442294" cy="108441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US" sz="1050" b="1">
                  <a:solidFill>
                    <a:schemeClr val="tx1"/>
                  </a:solidFill>
                </a:rPr>
                <a:t>EV: </a:t>
              </a:r>
              <a:r>
                <a:rPr lang="en-US" sz="1050">
                  <a:solidFill>
                    <a:schemeClr val="tx1"/>
                  </a:solidFill>
                </a:rPr>
                <a:t>IRA and consumer tax credits </a:t>
              </a:r>
              <a:br>
                <a:rPr lang="en-US" sz="1050">
                  <a:solidFill>
                    <a:schemeClr val="tx1"/>
                  </a:solidFill>
                </a:rPr>
              </a:br>
              <a:r>
                <a:rPr lang="en-US" sz="1050">
                  <a:solidFill>
                    <a:schemeClr val="tx1"/>
                  </a:solidFill>
                </a:rPr>
                <a:t>to </a:t>
              </a:r>
              <a:r>
                <a:rPr lang="en-US" sz="1050" b="1">
                  <a:solidFill>
                    <a:schemeClr val="tx1"/>
                  </a:solidFill>
                </a:rPr>
                <a:t>stimulate demand</a:t>
              </a:r>
            </a:p>
            <a:p>
              <a:pPr marL="171450" indent="-171450">
                <a:buFont typeface="Arial" panose="020B0604020202020204" pitchFamily="34" charset="0"/>
                <a:buChar char="•"/>
              </a:pPr>
              <a:r>
                <a:rPr lang="en-US" sz="1050" b="1">
                  <a:solidFill>
                    <a:schemeClr val="tx1"/>
                  </a:solidFill>
                </a:rPr>
                <a:t>Investment in supply chain </a:t>
              </a:r>
              <a:r>
                <a:rPr lang="en-US" sz="1050">
                  <a:solidFill>
                    <a:schemeClr val="tx1"/>
                  </a:solidFill>
                </a:rPr>
                <a:t>to avoid bottlenecks in scaling</a:t>
              </a:r>
            </a:p>
            <a:p>
              <a:endParaRPr lang="en-US" sz="1050" b="1">
                <a:solidFill>
                  <a:schemeClr val="tx1"/>
                </a:solidFill>
              </a:endParaRPr>
            </a:p>
            <a:p>
              <a:pPr marL="0" indent="0" algn="ctr">
                <a:buNone/>
              </a:pPr>
              <a:endParaRPr lang="en-US" sz="1050">
                <a:solidFill>
                  <a:schemeClr val="tx1"/>
                </a:solidFill>
              </a:endParaRPr>
            </a:p>
          </p:txBody>
        </p:sp>
      </p:grpSp>
      <p:grpSp>
        <p:nvGrpSpPr>
          <p:cNvPr id="49" name="Group 48">
            <a:extLst>
              <a:ext uri="{FF2B5EF4-FFF2-40B4-BE49-F238E27FC236}">
                <a16:creationId xmlns:a16="http://schemas.microsoft.com/office/drawing/2014/main" id="{A6E968B0-33F1-526B-A5DD-DFFD51265B15}"/>
              </a:ext>
            </a:extLst>
          </p:cNvPr>
          <p:cNvGrpSpPr/>
          <p:nvPr/>
        </p:nvGrpSpPr>
        <p:grpSpPr>
          <a:xfrm>
            <a:off x="530225" y="1776630"/>
            <a:ext cx="7739132" cy="255272"/>
            <a:chOff x="530225" y="1600032"/>
            <a:chExt cx="7739132" cy="255272"/>
          </a:xfrm>
        </p:grpSpPr>
        <p:sp>
          <p:nvSpPr>
            <p:cNvPr id="42" name="Rectangle 41">
              <a:extLst>
                <a:ext uri="{FF2B5EF4-FFF2-40B4-BE49-F238E27FC236}">
                  <a16:creationId xmlns:a16="http://schemas.microsoft.com/office/drawing/2014/main" id="{EFD10E61-F50B-9070-E819-64C59B1C9069}"/>
                </a:ext>
              </a:extLst>
            </p:cNvPr>
            <p:cNvSpPr/>
            <p:nvPr/>
          </p:nvSpPr>
          <p:spPr bwMode="gray">
            <a:xfrm>
              <a:off x="530225" y="1600032"/>
              <a:ext cx="1947932" cy="255272"/>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a:solidFill>
                    <a:schemeClr val="bg1"/>
                  </a:solidFill>
                </a:rPr>
                <a:t>Pre-takeoff</a:t>
              </a:r>
            </a:p>
          </p:txBody>
        </p:sp>
        <p:sp>
          <p:nvSpPr>
            <p:cNvPr id="43" name="Rectangle 42">
              <a:extLst>
                <a:ext uri="{FF2B5EF4-FFF2-40B4-BE49-F238E27FC236}">
                  <a16:creationId xmlns:a16="http://schemas.microsoft.com/office/drawing/2014/main" id="{860CB9A0-C647-29D2-AFE7-5EF0B9BB4811}"/>
                </a:ext>
              </a:extLst>
            </p:cNvPr>
            <p:cNvSpPr/>
            <p:nvPr/>
          </p:nvSpPr>
          <p:spPr bwMode="gray">
            <a:xfrm>
              <a:off x="3379442" y="1600032"/>
              <a:ext cx="1947932" cy="255272"/>
            </a:xfrm>
            <a:prstGeom prst="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a:solidFill>
                    <a:schemeClr val="bg1"/>
                  </a:solidFill>
                </a:rPr>
                <a:t>Takeoff</a:t>
              </a:r>
            </a:p>
          </p:txBody>
        </p:sp>
        <p:sp>
          <p:nvSpPr>
            <p:cNvPr id="46" name="Rectangle 45">
              <a:extLst>
                <a:ext uri="{FF2B5EF4-FFF2-40B4-BE49-F238E27FC236}">
                  <a16:creationId xmlns:a16="http://schemas.microsoft.com/office/drawing/2014/main" id="{27F456FA-F609-E544-0181-593D0BD07776}"/>
                </a:ext>
              </a:extLst>
            </p:cNvPr>
            <p:cNvSpPr/>
            <p:nvPr/>
          </p:nvSpPr>
          <p:spPr bwMode="gray">
            <a:xfrm>
              <a:off x="6321425" y="1600032"/>
              <a:ext cx="1947932" cy="255272"/>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a:solidFill>
                    <a:schemeClr val="bg1"/>
                  </a:solidFill>
                </a:rPr>
                <a:t>Post-takeoff (scaling)</a:t>
              </a:r>
            </a:p>
          </p:txBody>
        </p:sp>
        <p:sp>
          <p:nvSpPr>
            <p:cNvPr id="47" name="Right Arrow 46">
              <a:extLst>
                <a:ext uri="{FF2B5EF4-FFF2-40B4-BE49-F238E27FC236}">
                  <a16:creationId xmlns:a16="http://schemas.microsoft.com/office/drawing/2014/main" id="{E89B8C46-478F-12E9-92D2-46FC02DD8A91}"/>
                </a:ext>
              </a:extLst>
            </p:cNvPr>
            <p:cNvSpPr/>
            <p:nvPr/>
          </p:nvSpPr>
          <p:spPr bwMode="gray">
            <a:xfrm>
              <a:off x="5634962" y="1632915"/>
              <a:ext cx="434534" cy="222389"/>
            </a:xfrm>
            <a:prstGeom prst="rightArrow">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8" name="Right Arrow 47">
              <a:extLst>
                <a:ext uri="{FF2B5EF4-FFF2-40B4-BE49-F238E27FC236}">
                  <a16:creationId xmlns:a16="http://schemas.microsoft.com/office/drawing/2014/main" id="{8DCBB57E-BCD1-CAD2-7993-5FC0F3423067}"/>
                </a:ext>
              </a:extLst>
            </p:cNvPr>
            <p:cNvSpPr/>
            <p:nvPr/>
          </p:nvSpPr>
          <p:spPr bwMode="gray">
            <a:xfrm>
              <a:off x="2745988" y="1632915"/>
              <a:ext cx="434534" cy="222389"/>
            </a:xfrm>
            <a:prstGeom prst="rightArrow">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3" name="Pentagon 2">
            <a:extLst>
              <a:ext uri="{FF2B5EF4-FFF2-40B4-BE49-F238E27FC236}">
                <a16:creationId xmlns:a16="http://schemas.microsoft.com/office/drawing/2014/main" id="{D7A02C1F-11C3-2518-A64A-A60ACEF877EA}"/>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3" name="Chevron 12">
            <a:extLst>
              <a:ext uri="{FF2B5EF4-FFF2-40B4-BE49-F238E27FC236}">
                <a16:creationId xmlns:a16="http://schemas.microsoft.com/office/drawing/2014/main" id="{AB91E77D-0A30-5E2A-D0B7-81502573FE0A}"/>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5" name="Chevron 14">
            <a:extLst>
              <a:ext uri="{FF2B5EF4-FFF2-40B4-BE49-F238E27FC236}">
                <a16:creationId xmlns:a16="http://schemas.microsoft.com/office/drawing/2014/main" id="{831B6228-BF7C-3E29-8AC7-004FC770EB7B}"/>
              </a:ext>
            </a:extLst>
          </p:cNvPr>
          <p:cNvSpPr/>
          <p:nvPr/>
        </p:nvSpPr>
        <p:spPr bwMode="gray">
          <a:xfrm>
            <a:off x="5821872" y="23993"/>
            <a:ext cx="1975828" cy="359675"/>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EV Analogy  </a:t>
            </a:r>
          </a:p>
        </p:txBody>
      </p:sp>
      <p:sp>
        <p:nvSpPr>
          <p:cNvPr id="7" name="Chevron 8">
            <a:extLst>
              <a:ext uri="{FF2B5EF4-FFF2-40B4-BE49-F238E27FC236}">
                <a16:creationId xmlns:a16="http://schemas.microsoft.com/office/drawing/2014/main" id="{24F3CC51-3ABD-5D03-D7B4-8790BBA7449E}"/>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grpSp>
        <p:nvGrpSpPr>
          <p:cNvPr id="6" name="btfpColumnHeaderBox223027">
            <a:extLst>
              <a:ext uri="{FF2B5EF4-FFF2-40B4-BE49-F238E27FC236}">
                <a16:creationId xmlns:a16="http://schemas.microsoft.com/office/drawing/2014/main" id="{D8445F2D-C69F-07F1-1CAC-F5661E3D4881}"/>
              </a:ext>
            </a:extLst>
          </p:cNvPr>
          <p:cNvGrpSpPr/>
          <p:nvPr>
            <p:custDataLst>
              <p:tags r:id="rId12"/>
            </p:custDataLst>
          </p:nvPr>
        </p:nvGrpSpPr>
        <p:grpSpPr>
          <a:xfrm>
            <a:off x="330198" y="1453504"/>
            <a:ext cx="8121652" cy="288219"/>
            <a:chOff x="6366270" y="1024285"/>
            <a:chExt cx="2977575" cy="288219"/>
          </a:xfrm>
        </p:grpSpPr>
        <p:sp>
          <p:nvSpPr>
            <p:cNvPr id="9" name="btfpColumnHeaderBoxText223027">
              <a:extLst>
                <a:ext uri="{FF2B5EF4-FFF2-40B4-BE49-F238E27FC236}">
                  <a16:creationId xmlns:a16="http://schemas.microsoft.com/office/drawing/2014/main" id="{78A4EA51-9C17-2A8B-1E5E-89D85EAE6CAB}"/>
                </a:ext>
              </a:extLst>
            </p:cNvPr>
            <p:cNvSpPr txBox="1"/>
            <p:nvPr/>
          </p:nvSpPr>
          <p:spPr bwMode="gray">
            <a:xfrm>
              <a:off x="6366270" y="1024285"/>
              <a:ext cx="2968014" cy="288219"/>
            </a:xfrm>
            <a:prstGeom prst="rect">
              <a:avLst/>
            </a:prstGeom>
            <a:noFill/>
          </p:spPr>
          <p:txBody>
            <a:bodyPr vert="horz" wrap="square" lIns="36036" tIns="36036" rIns="36036" bIns="36036" rtlCol="0" anchor="b">
              <a:spAutoFit/>
            </a:bodyPr>
            <a:lstStyle/>
            <a:p>
              <a:r>
                <a:rPr lang="en-US" sz="1400" b="1">
                  <a:solidFill>
                    <a:srgbClr val="0E0E0E"/>
                  </a:solidFill>
                  <a:effectLst/>
                  <a:latin typeface="Arial"/>
                  <a:cs typeface="Arial"/>
                </a:rPr>
                <a:t>EV adoption milestones</a:t>
              </a:r>
              <a:endParaRPr lang="en-US" sz="1400">
                <a:solidFill>
                  <a:srgbClr val="0E0E0E"/>
                </a:solidFill>
                <a:effectLst/>
                <a:latin typeface="Arial" panose="020B0604020202020204" pitchFamily="34" charset="0"/>
                <a:cs typeface="Arial" panose="020B0604020202020204" pitchFamily="34" charset="0"/>
              </a:endParaRPr>
            </a:p>
          </p:txBody>
        </p:sp>
        <p:cxnSp>
          <p:nvCxnSpPr>
            <p:cNvPr id="11" name="btfpColumnHeaderBoxLine223027">
              <a:extLst>
                <a:ext uri="{FF2B5EF4-FFF2-40B4-BE49-F238E27FC236}">
                  <a16:creationId xmlns:a16="http://schemas.microsoft.com/office/drawing/2014/main" id="{EF8099EE-6E8D-1912-60C1-DBA3DB77DC2F}"/>
                </a:ext>
              </a:extLst>
            </p:cNvPr>
            <p:cNvCxnSpPr/>
            <p:nvPr/>
          </p:nvCxnSpPr>
          <p:spPr bwMode="gray">
            <a:xfrm>
              <a:off x="6366270" y="1295528"/>
              <a:ext cx="2977575" cy="7775"/>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2" name="btfpColumnHeaderBox223027">
            <a:extLst>
              <a:ext uri="{FF2B5EF4-FFF2-40B4-BE49-F238E27FC236}">
                <a16:creationId xmlns:a16="http://schemas.microsoft.com/office/drawing/2014/main" id="{B088B19B-B59A-CEB6-BEDF-C94B1119F465}"/>
              </a:ext>
            </a:extLst>
          </p:cNvPr>
          <p:cNvGrpSpPr/>
          <p:nvPr>
            <p:custDataLst>
              <p:tags r:id="rId13"/>
            </p:custDataLst>
          </p:nvPr>
        </p:nvGrpSpPr>
        <p:grpSpPr>
          <a:xfrm>
            <a:off x="330198" y="3092450"/>
            <a:ext cx="8121652" cy="288219"/>
            <a:chOff x="6366270" y="1024285"/>
            <a:chExt cx="2977575" cy="288219"/>
          </a:xfrm>
        </p:grpSpPr>
        <p:sp>
          <p:nvSpPr>
            <p:cNvPr id="17" name="btfpColumnHeaderBoxText223027">
              <a:extLst>
                <a:ext uri="{FF2B5EF4-FFF2-40B4-BE49-F238E27FC236}">
                  <a16:creationId xmlns:a16="http://schemas.microsoft.com/office/drawing/2014/main" id="{AAAA61BB-A146-0D40-57DD-221D828FA831}"/>
                </a:ext>
              </a:extLst>
            </p:cNvPr>
            <p:cNvSpPr txBox="1"/>
            <p:nvPr/>
          </p:nvSpPr>
          <p:spPr bwMode="gray">
            <a:xfrm>
              <a:off x="6366270" y="1024285"/>
              <a:ext cx="2968014" cy="288219"/>
            </a:xfrm>
            <a:prstGeom prst="rect">
              <a:avLst/>
            </a:prstGeom>
            <a:noFill/>
          </p:spPr>
          <p:txBody>
            <a:bodyPr vert="horz" wrap="square" lIns="36036" tIns="36036" rIns="36036" bIns="36036" rtlCol="0" anchor="b">
              <a:spAutoFit/>
            </a:bodyPr>
            <a:lstStyle/>
            <a:p>
              <a:r>
                <a:rPr lang="en-US" sz="1400" b="1">
                  <a:solidFill>
                    <a:srgbClr val="0E0E0E"/>
                  </a:solidFill>
                  <a:effectLst/>
                  <a:latin typeface="Arial"/>
                  <a:cs typeface="Arial"/>
                </a:rPr>
                <a:t>Global market size of EVs vs. alternative proteins, </a:t>
              </a:r>
              <a:r>
                <a:rPr lang="en-US" sz="1400">
                  <a:solidFill>
                    <a:srgbClr val="0E0E0E"/>
                  </a:solidFill>
                  <a:latin typeface="Arial"/>
                  <a:cs typeface="Arial"/>
                </a:rPr>
                <a:t>$ billions</a:t>
              </a:r>
              <a:endParaRPr lang="en-US" sz="1400">
                <a:solidFill>
                  <a:srgbClr val="0E0E0E"/>
                </a:solidFill>
                <a:effectLst/>
                <a:latin typeface="Arial" panose="020B0604020202020204" pitchFamily="34" charset="0"/>
                <a:cs typeface="Arial" panose="020B0604020202020204" pitchFamily="34" charset="0"/>
              </a:endParaRPr>
            </a:p>
          </p:txBody>
        </p:sp>
        <p:cxnSp>
          <p:nvCxnSpPr>
            <p:cNvPr id="18" name="btfpColumnHeaderBoxLine223027">
              <a:extLst>
                <a:ext uri="{FF2B5EF4-FFF2-40B4-BE49-F238E27FC236}">
                  <a16:creationId xmlns:a16="http://schemas.microsoft.com/office/drawing/2014/main" id="{18B5D08D-B711-81AE-59A1-80E3AF886311}"/>
                </a:ext>
              </a:extLst>
            </p:cNvPr>
            <p:cNvCxnSpPr/>
            <p:nvPr/>
          </p:nvCxnSpPr>
          <p:spPr bwMode="gray">
            <a:xfrm>
              <a:off x="6366270" y="1295528"/>
              <a:ext cx="2977575" cy="7775"/>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6921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6DE45-1BF4-7555-E4A4-403648E80EB5}"/>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6281150-E361-E9FA-BE4C-AE9D3529A6A4}"/>
              </a:ext>
            </a:extLst>
          </p:cNvPr>
          <p:cNvGraphicFramePr>
            <a:graphicFrameLocks/>
          </p:cNvGraphicFramePr>
          <p:nvPr>
            <p:custDataLst>
              <p:tags r:id="rId1"/>
            </p:custDataLst>
            <p:extLst>
              <p:ext uri="{D42A27DB-BD31-4B8C-83A1-F6EECF244321}">
                <p14:modId xmlns:p14="http://schemas.microsoft.com/office/powerpoint/2010/main" val="7814622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2" imgW="7772400" imgH="10058400" progId="TCLayout.ActiveDocument.1">
                  <p:embed/>
                </p:oleObj>
              </mc:Choice>
              <mc:Fallback>
                <p:oleObj name="think-cell Slide" r:id="rId12" imgW="7772400" imgH="10058400" progId="TCLayout.ActiveDocument.1">
                  <p:embed/>
                  <p:pic>
                    <p:nvPicPr>
                      <p:cNvPr id="4" name="think-cell data - do not delete" hidden="1">
                        <a:extLst>
                          <a:ext uri="{FF2B5EF4-FFF2-40B4-BE49-F238E27FC236}">
                            <a16:creationId xmlns:a16="http://schemas.microsoft.com/office/drawing/2014/main" id="{76281150-E361-E9FA-BE4C-AE9D3529A6A4}"/>
                          </a:ext>
                        </a:extLst>
                      </p:cNvPr>
                      <p:cNvPicPr/>
                      <p:nvPr/>
                    </p:nvPicPr>
                    <p:blipFill>
                      <a:blip r:embed="rId13"/>
                      <a:stretch>
                        <a:fillRect/>
                      </a:stretch>
                    </p:blipFill>
                    <p:spPr>
                      <a:xfrm>
                        <a:off x="1588" y="1588"/>
                        <a:ext cx="1227" cy="1588"/>
                      </a:xfrm>
                      <a:prstGeom prst="rect">
                        <a:avLst/>
                      </a:prstGeom>
                    </p:spPr>
                  </p:pic>
                </p:oleObj>
              </mc:Fallback>
            </mc:AlternateContent>
          </a:graphicData>
        </a:graphic>
      </p:graphicFrame>
      <p:graphicFrame>
        <p:nvGraphicFramePr>
          <p:cNvPr id="2435" name="Table 1831">
            <a:extLst>
              <a:ext uri="{FF2B5EF4-FFF2-40B4-BE49-F238E27FC236}">
                <a16:creationId xmlns:a16="http://schemas.microsoft.com/office/drawing/2014/main" id="{AE35F923-8FF5-5C2E-3C43-DA88BDC0CB65}"/>
              </a:ext>
            </a:extLst>
          </p:cNvPr>
          <p:cNvGraphicFramePr>
            <a:graphicFrameLocks noGrp="1"/>
          </p:cNvGraphicFramePr>
          <p:nvPr>
            <p:extLst>
              <p:ext uri="{D42A27DB-BD31-4B8C-83A1-F6EECF244321}">
                <p14:modId xmlns:p14="http://schemas.microsoft.com/office/powerpoint/2010/main" val="3104713327"/>
              </p:ext>
            </p:extLst>
          </p:nvPr>
        </p:nvGraphicFramePr>
        <p:xfrm>
          <a:off x="4997450" y="1564954"/>
          <a:ext cx="6951238" cy="1081615"/>
        </p:xfrm>
        <a:graphic>
          <a:graphicData uri="http://schemas.openxmlformats.org/drawingml/2006/table">
            <a:tbl>
              <a:tblPr firstRow="1" bandRow="1">
                <a:tableStyleId>{2D5ABB26-0587-4C30-8999-92F81FD0307C}</a:tableStyleId>
              </a:tblPr>
              <a:tblGrid>
                <a:gridCol w="1593849">
                  <a:extLst>
                    <a:ext uri="{9D8B030D-6E8A-4147-A177-3AD203B41FA5}">
                      <a16:colId xmlns:a16="http://schemas.microsoft.com/office/drawing/2014/main" val="1209005246"/>
                    </a:ext>
                  </a:extLst>
                </a:gridCol>
                <a:gridCol w="5357389">
                  <a:extLst>
                    <a:ext uri="{9D8B030D-6E8A-4147-A177-3AD203B41FA5}">
                      <a16:colId xmlns:a16="http://schemas.microsoft.com/office/drawing/2014/main" val="2625873288"/>
                    </a:ext>
                  </a:extLst>
                </a:gridCol>
              </a:tblGrid>
              <a:tr h="1081615">
                <a:tc>
                  <a:txBody>
                    <a:bodyPr/>
                    <a:lstStyle/>
                    <a:p>
                      <a:pPr marL="0" indent="0" rtl="0">
                        <a:spcBef>
                          <a:spcPts val="0"/>
                        </a:spcBef>
                        <a:buNone/>
                      </a:pPr>
                      <a:r>
                        <a:rPr lang="en-US" sz="1000" b="1"/>
                        <a:t>Company’s focus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rtl="0">
                        <a:lnSpc>
                          <a:spcPct val="100000"/>
                        </a:lnSpc>
                        <a:spcBef>
                          <a:spcPts val="0"/>
                        </a:spcBef>
                        <a:spcAft>
                          <a:spcPts val="0"/>
                        </a:spcAft>
                      </a:pPr>
                      <a:r>
                        <a:rPr lang="en-US" sz="1000" b="1" i="0" u="none" strike="noStrike" noProof="0">
                          <a:latin typeface="+mn-lt"/>
                        </a:rPr>
                        <a:t>Healthier alternatives</a:t>
                      </a:r>
                      <a:r>
                        <a:rPr lang="en-US" sz="1000" b="1" i="0" u="none" strike="noStrike" baseline="0" noProof="0">
                          <a:latin typeface="+mn-lt"/>
                        </a:rPr>
                        <a:t> </a:t>
                      </a:r>
                      <a:r>
                        <a:rPr lang="en-US" sz="1000" b="0" i="0" u="none" strike="noStrike" baseline="0" noProof="0">
                          <a:latin typeface="+mn-lt"/>
                        </a:rPr>
                        <a:t>through p</a:t>
                      </a:r>
                      <a:r>
                        <a:rPr lang="en-US" sz="1000" b="0" i="0" u="none" strike="noStrike" noProof="0">
                          <a:latin typeface="+mn-lt"/>
                        </a:rPr>
                        <a:t>lant-forward blends </a:t>
                      </a:r>
                    </a:p>
                    <a:p>
                      <a:pPr marL="177800" lvl="0" indent="-177800" algn="l" rtl="0">
                        <a:lnSpc>
                          <a:spcPct val="100000"/>
                        </a:lnSpc>
                        <a:spcBef>
                          <a:spcPts val="0"/>
                        </a:spcBef>
                        <a:spcAft>
                          <a:spcPts val="0"/>
                        </a:spcAft>
                      </a:pPr>
                      <a:r>
                        <a:rPr lang="en-US" sz="1000" b="1" i="0" u="none" strike="noStrike" noProof="0">
                          <a:latin typeface="+mn-lt"/>
                        </a:rPr>
                        <a:t>Emission reduction</a:t>
                      </a:r>
                      <a:r>
                        <a:rPr lang="en-US" sz="1000" b="0" i="0" u="none" strike="noStrike" noProof="0">
                          <a:latin typeface="+mn-lt"/>
                        </a:rPr>
                        <a:t> without major behavioral change </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000" b="1" i="0" u="none" strike="noStrike" noProof="0">
                          <a:latin typeface="+mn-lt"/>
                        </a:rPr>
                        <a:t>Products crafted by professional chefs</a:t>
                      </a:r>
                      <a:r>
                        <a:rPr lang="en-US" sz="1000" b="0" i="0" u="none" strike="noStrike" noProof="0">
                          <a:latin typeface="+mn-lt"/>
                        </a:rPr>
                        <a:t>,</a:t>
                      </a:r>
                      <a:r>
                        <a:rPr lang="en-US" sz="1000" b="0" i="0" u="none" strike="noStrike" baseline="0" noProof="0">
                          <a:latin typeface="+mn-lt"/>
                        </a:rPr>
                        <a:t> prioritizing flavor</a:t>
                      </a:r>
                      <a:endParaRPr lang="en-US" sz="1000" b="0" i="0" u="none" strike="noStrike" noProof="0">
                        <a:latin typeface="+mn-lt"/>
                      </a:endParaRPr>
                    </a:p>
                    <a:p>
                      <a:pPr marL="177800" lvl="0" indent="-177800" algn="l" rtl="0">
                        <a:lnSpc>
                          <a:spcPct val="100000"/>
                        </a:lnSpc>
                        <a:spcBef>
                          <a:spcPts val="0"/>
                        </a:spcBef>
                        <a:spcAft>
                          <a:spcPts val="0"/>
                        </a:spcAft>
                      </a:pPr>
                      <a:r>
                        <a:rPr lang="en-US" sz="1000" b="1" i="0" u="none" strike="noStrike" noProof="0">
                          <a:latin typeface="+mn-lt"/>
                        </a:rPr>
                        <a:t>Upcycled surplus</a:t>
                      </a:r>
                      <a:r>
                        <a:rPr lang="en-US" sz="1000" b="0" i="0" u="none" strike="noStrike" noProof="0">
                          <a:latin typeface="+mn-lt"/>
                        </a:rPr>
                        <a:t> farm produce to reduce food waste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bl>
          </a:graphicData>
        </a:graphic>
      </p:graphicFrame>
      <p:pic>
        <p:nvPicPr>
          <p:cNvPr id="2054" name="Picture 6" descr="23+ Thousand Burger Patty Isolated Royalty-Free Images, Stock Photos &amp;  Pictures | Shutterstock">
            <a:extLst>
              <a:ext uri="{FF2B5EF4-FFF2-40B4-BE49-F238E27FC236}">
                <a16:creationId xmlns:a16="http://schemas.microsoft.com/office/drawing/2014/main" id="{1FE19ECC-DE9F-4B2F-93E9-5E143032D8A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9673" y="3833775"/>
            <a:ext cx="1297913" cy="12243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C365CE6-2159-2219-3F58-9CF6F223AEEA}"/>
              </a:ext>
            </a:extLst>
          </p:cNvPr>
          <p:cNvSpPr txBox="1">
            <a:spLocks/>
          </p:cNvSpPr>
          <p:nvPr/>
        </p:nvSpPr>
        <p:spPr>
          <a:xfrm>
            <a:off x="329184" y="528500"/>
            <a:ext cx="11570542" cy="882788"/>
          </a:xfrm>
          <a:prstGeom prst="rect">
            <a:avLst/>
          </a:prstGeom>
        </p:spPr>
        <p:txBody>
          <a:bodyPr vert="horz" lIns="91440" tIns="0" rIns="91440" bIns="45720" rtlCol="0" anchor="t">
            <a:normAutofit fontScale="97500"/>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fontAlgn="base"/>
            <a:r>
              <a:rPr lang="en-US"/>
              <a:t>Blended meat products like Spare Burgers reduce GHG emissions while preserving flavor and minimizing disruption to consumer habits</a:t>
            </a:r>
            <a:endParaRPr lang="en-US" noProof="0"/>
          </a:p>
        </p:txBody>
      </p:sp>
      <p:sp>
        <p:nvSpPr>
          <p:cNvPr id="2433" name="btfpNotesBox292759">
            <a:extLst>
              <a:ext uri="{FF2B5EF4-FFF2-40B4-BE49-F238E27FC236}">
                <a16:creationId xmlns:a16="http://schemas.microsoft.com/office/drawing/2014/main" id="{01C1A348-40E5-ED72-C8FE-0496C6755382}"/>
              </a:ext>
            </a:extLst>
          </p:cNvPr>
          <p:cNvSpPr txBox="1"/>
          <p:nvPr>
            <p:custDataLst>
              <p:tags r:id="rId2"/>
            </p:custDataLst>
          </p:nvPr>
        </p:nvSpPr>
        <p:spPr bwMode="gray">
          <a:xfrm>
            <a:off x="329184" y="6419088"/>
            <a:ext cx="9365149" cy="369332"/>
          </a:xfrm>
          <a:prstGeom prst="rect">
            <a:avLst/>
          </a:prstGeom>
          <a:noFill/>
        </p:spPr>
        <p:txBody>
          <a:bodyPr vert="horz" wrap="square" lIns="0" tIns="0" rIns="0" bIns="0" rtlCol="0" anchor="b">
            <a:spAutoFit/>
          </a:bodyPr>
          <a:lstStyle/>
          <a:p>
            <a:r>
              <a:rPr lang="en-US" sz="800">
                <a:solidFill>
                  <a:srgbClr val="000000"/>
                </a:solidFill>
              </a:rPr>
              <a:t>Sources: The Washington Post, </a:t>
            </a:r>
            <a:r>
              <a:rPr lang="en-US" sz="800">
                <a:solidFill>
                  <a:srgbClr val="000000"/>
                </a:solidFill>
                <a:hlinkClick r:id="rId15"/>
              </a:rPr>
              <a:t>Plant-Based Meat</a:t>
            </a:r>
            <a:r>
              <a:rPr lang="en-US" sz="800">
                <a:solidFill>
                  <a:srgbClr val="000000"/>
                </a:solidFill>
              </a:rPr>
              <a:t> (2025); The Spare Food Co., </a:t>
            </a:r>
            <a:r>
              <a:rPr lang="en-US" sz="800">
                <a:solidFill>
                  <a:srgbClr val="000000"/>
                </a:solidFill>
                <a:hlinkClick r:id="rId16"/>
              </a:rPr>
              <a:t>Official Website</a:t>
            </a:r>
            <a:r>
              <a:rPr lang="en-US" sz="800">
                <a:solidFill>
                  <a:srgbClr val="000000"/>
                </a:solidFill>
              </a:rPr>
              <a:t> (2025); Planet FWD, </a:t>
            </a:r>
            <a:r>
              <a:rPr lang="en-US" sz="800">
                <a:solidFill>
                  <a:srgbClr val="000000"/>
                </a:solidFill>
                <a:hlinkClick r:id="rId17"/>
              </a:rPr>
              <a:t>About Spare Food </a:t>
            </a:r>
            <a:r>
              <a:rPr lang="en-US" sz="800">
                <a:solidFill>
                  <a:srgbClr val="000000"/>
                </a:solidFill>
              </a:rPr>
              <a:t>(2024); Good Food Institute, </a:t>
            </a:r>
            <a:r>
              <a:rPr lang="en-US" sz="800">
                <a:solidFill>
                  <a:srgbClr val="000000"/>
                </a:solidFill>
                <a:hlinkClick r:id="rId18"/>
              </a:rPr>
              <a:t>Blended Meat </a:t>
            </a:r>
            <a:r>
              <a:rPr lang="en-US" sz="800">
                <a:solidFill>
                  <a:srgbClr val="000000"/>
                </a:solidFill>
              </a:rPr>
              <a:t>(2024); Good Food Institute, </a:t>
            </a:r>
            <a:r>
              <a:rPr lang="en-US" sz="800">
                <a:solidFill>
                  <a:srgbClr val="000000"/>
                </a:solidFill>
                <a:hlinkClick r:id="rId19"/>
              </a:rPr>
              <a:t>U.S. Market Insights </a:t>
            </a:r>
            <a:r>
              <a:rPr lang="en-US" sz="800">
                <a:solidFill>
                  <a:srgbClr val="000000"/>
                </a:solidFill>
              </a:rPr>
              <a:t>(2024); FactSet, </a:t>
            </a:r>
            <a:r>
              <a:rPr lang="en-US" sz="800">
                <a:solidFill>
                  <a:srgbClr val="000000"/>
                </a:solidFill>
                <a:hlinkClick r:id="rId20"/>
              </a:rPr>
              <a:t>Spare Food Co. </a:t>
            </a:r>
            <a:r>
              <a:rPr lang="en-US" sz="800">
                <a:solidFill>
                  <a:srgbClr val="000000"/>
                </a:solidFill>
              </a:rPr>
              <a:t>(2024)</a:t>
            </a:r>
          </a:p>
          <a:p>
            <a:r>
              <a:rPr lang="en-US" sz="800">
                <a:solidFill>
                  <a:srgbClr val="000000"/>
                </a:solidFill>
              </a:rPr>
              <a:t>Credit:</a:t>
            </a:r>
            <a:r>
              <a:rPr lang="en-US" sz="800">
                <a:latin typeface="Arial"/>
                <a:cs typeface="Arial"/>
              </a:rPr>
              <a:t> Andrea Castro,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Isabel </a:t>
            </a:r>
            <a:r>
              <a:rPr lang="en-US" sz="800" err="1">
                <a:latin typeface="Arial"/>
                <a:cs typeface="Arial"/>
              </a:rPr>
              <a:t>Hoyos</a:t>
            </a:r>
            <a:r>
              <a:rPr lang="en-US" sz="800">
                <a:latin typeface="Arial"/>
                <a:cs typeface="Arial"/>
              </a:rPr>
              <a:t>, </a:t>
            </a:r>
            <a:r>
              <a:rPr lang="en-US" sz="800" err="1">
                <a:latin typeface="Arial"/>
                <a:cs typeface="Arial"/>
              </a:rPr>
              <a:t>Hyae</a:t>
            </a:r>
            <a:r>
              <a:rPr lang="en-US" sz="800">
                <a:latin typeface="Arial"/>
                <a:cs typeface="Arial"/>
              </a:rPr>
              <a:t> Ryung Kim, </a:t>
            </a:r>
            <a:r>
              <a:rPr lang="en-US" sz="800"/>
              <a:t>and </a:t>
            </a:r>
            <a:r>
              <a:rPr lang="en-US" sz="800">
                <a:hlinkClick r:id="rId21"/>
              </a:rPr>
              <a:t>Gernot Wagner</a:t>
            </a:r>
            <a:r>
              <a:rPr lang="en-US" sz="800"/>
              <a:t>. </a:t>
            </a:r>
            <a:r>
              <a:rPr lang="en-US" sz="800">
                <a:hlinkClick r:id="rId22"/>
              </a:rPr>
              <a:t>Share with attribution</a:t>
            </a:r>
            <a:r>
              <a:rPr lang="en-US" sz="800"/>
              <a:t>: Sayn-Wittgenstein </a:t>
            </a:r>
            <a:r>
              <a:rPr lang="en-US" sz="800" i="1"/>
              <a:t>et al., </a:t>
            </a:r>
            <a:r>
              <a:rPr lang="en-US" sz="800"/>
              <a:t>"</a:t>
            </a:r>
            <a:r>
              <a:rPr lang="en-US" sz="800">
                <a:hlinkClick r:id="rId23"/>
              </a:rPr>
              <a:t>Reconsidering Proteins</a:t>
            </a:r>
            <a:r>
              <a:rPr lang="en-US" sz="800"/>
              <a:t>" (6 October 2025).</a:t>
            </a:r>
            <a:endParaRPr lang="en-US" sz="800">
              <a:solidFill>
                <a:srgbClr val="000000"/>
              </a:solidFill>
            </a:endParaRPr>
          </a:p>
        </p:txBody>
      </p:sp>
      <p:graphicFrame>
        <p:nvGraphicFramePr>
          <p:cNvPr id="6" name="Table 5">
            <a:extLst>
              <a:ext uri="{FF2B5EF4-FFF2-40B4-BE49-F238E27FC236}">
                <a16:creationId xmlns:a16="http://schemas.microsoft.com/office/drawing/2014/main" id="{EA911A49-393F-AFFF-A7FC-5EF85C9D48B4}"/>
              </a:ext>
            </a:extLst>
          </p:cNvPr>
          <p:cNvGraphicFramePr>
            <a:graphicFrameLocks noGrp="1"/>
          </p:cNvGraphicFramePr>
          <p:nvPr>
            <p:extLst>
              <p:ext uri="{D42A27DB-BD31-4B8C-83A1-F6EECF244321}">
                <p14:modId xmlns:p14="http://schemas.microsoft.com/office/powerpoint/2010/main" val="3843263406"/>
              </p:ext>
            </p:extLst>
          </p:nvPr>
        </p:nvGraphicFramePr>
        <p:xfrm>
          <a:off x="354010" y="1564955"/>
          <a:ext cx="4535669" cy="1078213"/>
        </p:xfrm>
        <a:graphic>
          <a:graphicData uri="http://schemas.openxmlformats.org/drawingml/2006/table">
            <a:tbl>
              <a:tblPr firstRow="1" bandRow="1">
                <a:tableStyleId>{2D5ABB26-0587-4C30-8999-92F81FD0307C}</a:tableStyleId>
              </a:tblPr>
              <a:tblGrid>
                <a:gridCol w="1377296">
                  <a:extLst>
                    <a:ext uri="{9D8B030D-6E8A-4147-A177-3AD203B41FA5}">
                      <a16:colId xmlns:a16="http://schemas.microsoft.com/office/drawing/2014/main" val="1209005246"/>
                    </a:ext>
                  </a:extLst>
                </a:gridCol>
                <a:gridCol w="3158373">
                  <a:extLst>
                    <a:ext uri="{9D8B030D-6E8A-4147-A177-3AD203B41FA5}">
                      <a16:colId xmlns:a16="http://schemas.microsoft.com/office/drawing/2014/main" val="2625873288"/>
                    </a:ext>
                  </a:extLst>
                </a:gridCol>
              </a:tblGrid>
              <a:tr h="235169">
                <a:tc>
                  <a:txBody>
                    <a:bodyPr/>
                    <a:lstStyle/>
                    <a:p>
                      <a:pPr marL="0" indent="0">
                        <a:spcBef>
                          <a:spcPts val="0"/>
                        </a:spcBef>
                        <a:buNone/>
                      </a:pPr>
                      <a:r>
                        <a:rPr lang="en-US" sz="1000" b="1"/>
                        <a:t>Founded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2018 by Adam and Jeremy Kaye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05013">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Headquarters</a:t>
                      </a:r>
                    </a:p>
                    <a:p>
                      <a:pPr marL="0" marR="0" lvl="0" indent="0" algn="l">
                        <a:lnSpc>
                          <a:spcPct val="100000"/>
                        </a:lnSpc>
                        <a:spcBef>
                          <a:spcPts val="0"/>
                        </a:spcBef>
                        <a:spcAft>
                          <a:spcPts val="0"/>
                        </a:spcAft>
                        <a:buNone/>
                      </a:pPr>
                      <a:endParaRPr lang="en-US" sz="1000" b="1"/>
                    </a:p>
                  </a:txBody>
                  <a:tcPr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s-MX" sz="1000" err="1"/>
                        <a:t>Dobbs</a:t>
                      </a:r>
                      <a:r>
                        <a:rPr lang="es-MX" sz="1000"/>
                        <a:t> Ferry, New York</a:t>
                      </a:r>
                      <a:endParaRPr lang="en-US" sz="1000" kern="1200">
                        <a:solidFill>
                          <a:schemeClr val="tx1"/>
                        </a:solidFill>
                        <a:latin typeface="+mn-lt"/>
                        <a:ea typeface="+mn-ea"/>
                        <a:cs typeface="+mn-cs"/>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391948">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Market Size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Beef burgers are a ~ $100B</a:t>
                      </a:r>
                      <a:r>
                        <a:rPr lang="en-US" sz="1000" kern="1200" baseline="0">
                          <a:solidFill>
                            <a:schemeClr val="tx1"/>
                          </a:solidFill>
                          <a:latin typeface="+mn-lt"/>
                          <a:ea typeface="+mn-ea"/>
                          <a:cs typeface="+mn-cs"/>
                        </a:rPr>
                        <a:t> </a:t>
                      </a:r>
                      <a:r>
                        <a:rPr lang="en-US" sz="1000" kern="1200">
                          <a:solidFill>
                            <a:schemeClr val="tx1"/>
                          </a:solidFill>
                          <a:latin typeface="+mn-lt"/>
                          <a:ea typeface="+mn-ea"/>
                          <a:cs typeface="+mn-cs"/>
                        </a:rPr>
                        <a:t>market; ~ 20% are consumed through food service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bl>
          </a:graphicData>
        </a:graphic>
      </p:graphicFrame>
      <p:pic>
        <p:nvPicPr>
          <p:cNvPr id="1026" name="Picture 2" descr="The Spare Food Co.">
            <a:extLst>
              <a:ext uri="{FF2B5EF4-FFF2-40B4-BE49-F238E27FC236}">
                <a16:creationId xmlns:a16="http://schemas.microsoft.com/office/drawing/2014/main" id="{E4BE3ED8-E866-5BDF-AAEC-A3BF6C39666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525689" y="1680375"/>
            <a:ext cx="1337441" cy="6245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op View of Raw Beef Burger Patty isolated on transparent background  45904052 PNG">
            <a:extLst>
              <a:ext uri="{FF2B5EF4-FFF2-40B4-BE49-F238E27FC236}">
                <a16:creationId xmlns:a16="http://schemas.microsoft.com/office/drawing/2014/main" id="{39BF0C19-5B54-21E6-0127-4544E32768B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660427" y="3787936"/>
            <a:ext cx="1316040" cy="1316040"/>
          </a:xfrm>
          <a:prstGeom prst="rect">
            <a:avLst/>
          </a:prstGeom>
          <a:noFill/>
          <a:extLst>
            <a:ext uri="{909E8E84-426E-40DD-AFC4-6F175D3DCCD1}">
              <a14:hiddenFill xmlns:a14="http://schemas.microsoft.com/office/drawing/2010/main">
                <a:solidFill>
                  <a:srgbClr val="FFFFFF"/>
                </a:solidFill>
              </a14:hiddenFill>
            </a:ext>
          </a:extLst>
        </p:spPr>
      </p:pic>
      <p:sp>
        <p:nvSpPr>
          <p:cNvPr id="15" name="Signo más 14">
            <a:extLst>
              <a:ext uri="{FF2B5EF4-FFF2-40B4-BE49-F238E27FC236}">
                <a16:creationId xmlns:a16="http://schemas.microsoft.com/office/drawing/2014/main" id="{E3D1FE4C-7009-1BBD-808C-9057B6058913}"/>
              </a:ext>
            </a:extLst>
          </p:cNvPr>
          <p:cNvSpPr/>
          <p:nvPr/>
        </p:nvSpPr>
        <p:spPr bwMode="gray">
          <a:xfrm>
            <a:off x="6347707" y="4229956"/>
            <a:ext cx="388800" cy="432000"/>
          </a:xfrm>
          <a:prstGeom prst="mathPlus">
            <a:avLst/>
          </a:prstGeom>
          <a:solidFill>
            <a:srgbClr val="00223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1849" name="Es igual a 1848">
            <a:extLst>
              <a:ext uri="{FF2B5EF4-FFF2-40B4-BE49-F238E27FC236}">
                <a16:creationId xmlns:a16="http://schemas.microsoft.com/office/drawing/2014/main" id="{8D62EBD9-47B6-A0F8-22C8-F6E0FA0473FB}"/>
              </a:ext>
            </a:extLst>
          </p:cNvPr>
          <p:cNvSpPr/>
          <p:nvPr/>
        </p:nvSpPr>
        <p:spPr bwMode="gray">
          <a:xfrm>
            <a:off x="7900387" y="4230868"/>
            <a:ext cx="389848" cy="430176"/>
          </a:xfrm>
          <a:prstGeom prst="mathEqual">
            <a:avLst/>
          </a:prstGeom>
          <a:solidFill>
            <a:srgbClr val="00223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1853" name="TextBox 1818">
            <a:extLst>
              <a:ext uri="{FF2B5EF4-FFF2-40B4-BE49-F238E27FC236}">
                <a16:creationId xmlns:a16="http://schemas.microsoft.com/office/drawing/2014/main" id="{077092C1-7588-20B2-F412-F0ECDAC0421A}"/>
              </a:ext>
            </a:extLst>
          </p:cNvPr>
          <p:cNvSpPr txBox="1"/>
          <p:nvPr/>
        </p:nvSpPr>
        <p:spPr bwMode="gray">
          <a:xfrm>
            <a:off x="210748" y="2721919"/>
            <a:ext cx="4786701" cy="253916"/>
          </a:xfrm>
          <a:prstGeom prst="rect">
            <a:avLst/>
          </a:prstGeom>
          <a:noFill/>
        </p:spPr>
        <p:txBody>
          <a:bodyPr wrap="square">
            <a:spAutoFit/>
          </a:bodyPr>
          <a:lstStyle/>
          <a:p>
            <a:pPr>
              <a:spcBef>
                <a:spcPct val="0"/>
              </a:spcBef>
              <a:spcAft>
                <a:spcPct val="0"/>
              </a:spcAft>
            </a:pPr>
            <a:r>
              <a:rPr lang="en-US" sz="1050" b="1" noProof="0"/>
              <a:t>The Spare Food Co. value creation: Spare Starter </a:t>
            </a:r>
            <a:endParaRPr lang="en-US" sz="600" b="1" noProof="0"/>
          </a:p>
        </p:txBody>
      </p:sp>
      <p:cxnSp>
        <p:nvCxnSpPr>
          <p:cNvPr id="1854" name="Straight Connector 1825">
            <a:extLst>
              <a:ext uri="{FF2B5EF4-FFF2-40B4-BE49-F238E27FC236}">
                <a16:creationId xmlns:a16="http://schemas.microsoft.com/office/drawing/2014/main" id="{91911AEA-ED96-3851-0144-5852C93B71C6}"/>
              </a:ext>
            </a:extLst>
          </p:cNvPr>
          <p:cNvCxnSpPr>
            <a:cxnSpLocks/>
          </p:cNvCxnSpPr>
          <p:nvPr/>
        </p:nvCxnSpPr>
        <p:spPr bwMode="gray">
          <a:xfrm>
            <a:off x="257175" y="2971393"/>
            <a:ext cx="4632504" cy="4442"/>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pic>
        <p:nvPicPr>
          <p:cNvPr id="64" name="Gráfico 63" descr="Barn contorno">
            <a:extLst>
              <a:ext uri="{FF2B5EF4-FFF2-40B4-BE49-F238E27FC236}">
                <a16:creationId xmlns:a16="http://schemas.microsoft.com/office/drawing/2014/main" id="{ABA243B7-C1CD-B513-672E-BDAB1EDFDD1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9870" y="3267821"/>
            <a:ext cx="787123" cy="787123"/>
          </a:xfrm>
          <a:prstGeom prst="rect">
            <a:avLst/>
          </a:prstGeom>
        </p:spPr>
      </p:pic>
      <p:pic>
        <p:nvPicPr>
          <p:cNvPr id="66" name="Gráfico 65" descr="Lights On contorno">
            <a:extLst>
              <a:ext uri="{FF2B5EF4-FFF2-40B4-BE49-F238E27FC236}">
                <a16:creationId xmlns:a16="http://schemas.microsoft.com/office/drawing/2014/main" id="{4F4A6147-7B1A-8329-8996-C279DD9DE0D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89794" y="3258999"/>
            <a:ext cx="743160" cy="743160"/>
          </a:xfrm>
          <a:prstGeom prst="rect">
            <a:avLst/>
          </a:prstGeom>
        </p:spPr>
      </p:pic>
      <p:pic>
        <p:nvPicPr>
          <p:cNvPr id="68" name="Gráfico 67" descr="Factory contorno">
            <a:extLst>
              <a:ext uri="{FF2B5EF4-FFF2-40B4-BE49-F238E27FC236}">
                <a16:creationId xmlns:a16="http://schemas.microsoft.com/office/drawing/2014/main" id="{F4F5CDB1-C392-72AB-96D9-2D167AC7121C}"/>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044991" y="4962138"/>
            <a:ext cx="756881" cy="756881"/>
          </a:xfrm>
          <a:prstGeom prst="rect">
            <a:avLst/>
          </a:prstGeom>
        </p:spPr>
      </p:pic>
      <p:pic>
        <p:nvPicPr>
          <p:cNvPr id="70" name="Gráfico 69" descr="Harvest basket contorno">
            <a:extLst>
              <a:ext uri="{FF2B5EF4-FFF2-40B4-BE49-F238E27FC236}">
                <a16:creationId xmlns:a16="http://schemas.microsoft.com/office/drawing/2014/main" id="{6B45C1D8-431E-1C6F-56E9-574524E33D65}"/>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379075" y="4980509"/>
            <a:ext cx="764598" cy="764598"/>
          </a:xfrm>
          <a:prstGeom prst="rect">
            <a:avLst/>
          </a:prstGeom>
        </p:spPr>
      </p:pic>
      <p:sp>
        <p:nvSpPr>
          <p:cNvPr id="72" name="TextBox 15">
            <a:extLst>
              <a:ext uri="{FF2B5EF4-FFF2-40B4-BE49-F238E27FC236}">
                <a16:creationId xmlns:a16="http://schemas.microsoft.com/office/drawing/2014/main" id="{990ECDA6-BD8C-C936-B5F3-626F116B1285}"/>
              </a:ext>
            </a:extLst>
          </p:cNvPr>
          <p:cNvSpPr txBox="1"/>
          <p:nvPr/>
        </p:nvSpPr>
        <p:spPr bwMode="gray">
          <a:xfrm>
            <a:off x="492418" y="4096100"/>
            <a:ext cx="1862027" cy="600164"/>
          </a:xfrm>
          <a:prstGeom prst="rect">
            <a:avLst/>
          </a:prstGeom>
          <a:solidFill>
            <a:schemeClr val="bg1">
              <a:lumMod val="95000"/>
            </a:schemeClr>
          </a:solidFill>
        </p:spPr>
        <p:txBody>
          <a:bodyPr wrap="square" lIns="137160" tIns="137160" rIns="270000" bIns="137160" rtlCol="0">
            <a:spAutoFit/>
          </a:bodyPr>
          <a:lstStyle/>
          <a:p>
            <a:pPr algn="ctr">
              <a:spcBef>
                <a:spcPts val="600"/>
              </a:spcBef>
            </a:pPr>
            <a:r>
              <a:rPr lang="en-US" sz="1050"/>
              <a:t>Expanded specifications for edible surplus</a:t>
            </a:r>
          </a:p>
        </p:txBody>
      </p:sp>
      <p:sp>
        <p:nvSpPr>
          <p:cNvPr id="73" name="TextBox 15">
            <a:extLst>
              <a:ext uri="{FF2B5EF4-FFF2-40B4-BE49-F238E27FC236}">
                <a16:creationId xmlns:a16="http://schemas.microsoft.com/office/drawing/2014/main" id="{5CC86C4B-B047-6830-A6A2-1EBB1CA18460}"/>
              </a:ext>
            </a:extLst>
          </p:cNvPr>
          <p:cNvSpPr txBox="1"/>
          <p:nvPr/>
        </p:nvSpPr>
        <p:spPr bwMode="gray">
          <a:xfrm>
            <a:off x="513814" y="2920403"/>
            <a:ext cx="1819234" cy="438582"/>
          </a:xfrm>
          <a:prstGeom prst="rect">
            <a:avLst/>
          </a:prstGeom>
          <a:noFill/>
          <a:ln>
            <a:noFill/>
          </a:ln>
        </p:spPr>
        <p:txBody>
          <a:bodyPr wrap="square" lIns="137160" tIns="137160" rIns="270000" bIns="137160" rtlCol="0">
            <a:spAutoFit/>
          </a:bodyPr>
          <a:lstStyle/>
          <a:p>
            <a:pPr algn="ctr">
              <a:spcBef>
                <a:spcPts val="600"/>
              </a:spcBef>
            </a:pPr>
            <a:r>
              <a:rPr lang="en-US" sz="1050" b="1"/>
              <a:t>Farm-level Innovation</a:t>
            </a:r>
          </a:p>
        </p:txBody>
      </p:sp>
      <p:sp>
        <p:nvSpPr>
          <p:cNvPr id="74" name="TextBox 15">
            <a:extLst>
              <a:ext uri="{FF2B5EF4-FFF2-40B4-BE49-F238E27FC236}">
                <a16:creationId xmlns:a16="http://schemas.microsoft.com/office/drawing/2014/main" id="{3CABEA7F-5760-1DE2-F162-2083C83BBDE4}"/>
              </a:ext>
            </a:extLst>
          </p:cNvPr>
          <p:cNvSpPr txBox="1"/>
          <p:nvPr/>
        </p:nvSpPr>
        <p:spPr bwMode="gray">
          <a:xfrm>
            <a:off x="2841059" y="4094233"/>
            <a:ext cx="1862027" cy="600164"/>
          </a:xfrm>
          <a:prstGeom prst="rect">
            <a:avLst/>
          </a:prstGeom>
          <a:solidFill>
            <a:schemeClr val="bg1">
              <a:lumMod val="95000"/>
            </a:schemeClr>
          </a:solidFill>
        </p:spPr>
        <p:txBody>
          <a:bodyPr wrap="square" lIns="137160" tIns="137160" rIns="270000" bIns="137160" rtlCol="0">
            <a:spAutoFit/>
          </a:bodyPr>
          <a:lstStyle/>
          <a:p>
            <a:pPr algn="ctr">
              <a:spcBef>
                <a:spcPts val="600"/>
              </a:spcBef>
            </a:pPr>
            <a:r>
              <a:rPr lang="en-US" sz="1050"/>
              <a:t>Minimizing vegetable trimming/cutting</a:t>
            </a:r>
          </a:p>
        </p:txBody>
      </p:sp>
      <p:sp>
        <p:nvSpPr>
          <p:cNvPr id="75" name="TextBox 15">
            <a:extLst>
              <a:ext uri="{FF2B5EF4-FFF2-40B4-BE49-F238E27FC236}">
                <a16:creationId xmlns:a16="http://schemas.microsoft.com/office/drawing/2014/main" id="{4D021C2A-F724-B06C-CCF3-809C68A6271E}"/>
              </a:ext>
            </a:extLst>
          </p:cNvPr>
          <p:cNvSpPr txBox="1"/>
          <p:nvPr/>
        </p:nvSpPr>
        <p:spPr bwMode="gray">
          <a:xfrm>
            <a:off x="2841059" y="2918536"/>
            <a:ext cx="1862027" cy="438582"/>
          </a:xfrm>
          <a:prstGeom prst="rect">
            <a:avLst/>
          </a:prstGeom>
          <a:noFill/>
          <a:ln>
            <a:noFill/>
          </a:ln>
        </p:spPr>
        <p:txBody>
          <a:bodyPr wrap="square" lIns="137160" tIns="137160" rIns="270000" bIns="137160" rtlCol="0">
            <a:spAutoFit/>
          </a:bodyPr>
          <a:lstStyle/>
          <a:p>
            <a:pPr algn="ctr">
              <a:spcBef>
                <a:spcPts val="600"/>
              </a:spcBef>
            </a:pPr>
            <a:r>
              <a:rPr lang="en-US" sz="1050" b="1"/>
              <a:t>Processing Innovation</a:t>
            </a:r>
          </a:p>
        </p:txBody>
      </p:sp>
      <p:sp>
        <p:nvSpPr>
          <p:cNvPr id="76" name="TextBox 15">
            <a:extLst>
              <a:ext uri="{FF2B5EF4-FFF2-40B4-BE49-F238E27FC236}">
                <a16:creationId xmlns:a16="http://schemas.microsoft.com/office/drawing/2014/main" id="{52B3B484-A0F8-1415-46BC-D6E3E82933D8}"/>
              </a:ext>
            </a:extLst>
          </p:cNvPr>
          <p:cNvSpPr txBox="1"/>
          <p:nvPr/>
        </p:nvSpPr>
        <p:spPr bwMode="gray">
          <a:xfrm>
            <a:off x="2841059" y="5722813"/>
            <a:ext cx="1862027" cy="600164"/>
          </a:xfrm>
          <a:prstGeom prst="rect">
            <a:avLst/>
          </a:prstGeom>
          <a:solidFill>
            <a:schemeClr val="bg1">
              <a:lumMod val="95000"/>
            </a:schemeClr>
          </a:solidFill>
        </p:spPr>
        <p:txBody>
          <a:bodyPr wrap="square" lIns="137160" tIns="137160" rIns="270000" bIns="137160" rtlCol="0">
            <a:spAutoFit/>
          </a:bodyPr>
          <a:lstStyle/>
          <a:p>
            <a:pPr algn="ctr">
              <a:spcBef>
                <a:spcPts val="600"/>
              </a:spcBef>
            </a:pPr>
            <a:r>
              <a:rPr lang="en-US" sz="1050"/>
              <a:t>Prolonging surplus shelf life by 18-24 months</a:t>
            </a:r>
          </a:p>
        </p:txBody>
      </p:sp>
      <p:sp>
        <p:nvSpPr>
          <p:cNvPr id="77" name="TextBox 15">
            <a:extLst>
              <a:ext uri="{FF2B5EF4-FFF2-40B4-BE49-F238E27FC236}">
                <a16:creationId xmlns:a16="http://schemas.microsoft.com/office/drawing/2014/main" id="{EAC17476-6316-54DC-65CD-653E455C1A26}"/>
              </a:ext>
            </a:extLst>
          </p:cNvPr>
          <p:cNvSpPr txBox="1"/>
          <p:nvPr/>
        </p:nvSpPr>
        <p:spPr bwMode="gray">
          <a:xfrm>
            <a:off x="2862455" y="4719779"/>
            <a:ext cx="1819234" cy="438582"/>
          </a:xfrm>
          <a:prstGeom prst="rect">
            <a:avLst/>
          </a:prstGeom>
          <a:noFill/>
          <a:ln>
            <a:noFill/>
          </a:ln>
        </p:spPr>
        <p:txBody>
          <a:bodyPr wrap="square" lIns="137160" tIns="137160" rIns="270000" bIns="137160" rtlCol="0">
            <a:spAutoFit/>
          </a:bodyPr>
          <a:lstStyle/>
          <a:p>
            <a:pPr algn="ctr">
              <a:spcBef>
                <a:spcPts val="600"/>
              </a:spcBef>
            </a:pPr>
            <a:r>
              <a:rPr lang="en-US" sz="1050" b="1"/>
              <a:t>Extending Shelf Life</a:t>
            </a:r>
          </a:p>
        </p:txBody>
      </p:sp>
      <p:sp>
        <p:nvSpPr>
          <p:cNvPr id="78" name="TextBox 15">
            <a:extLst>
              <a:ext uri="{FF2B5EF4-FFF2-40B4-BE49-F238E27FC236}">
                <a16:creationId xmlns:a16="http://schemas.microsoft.com/office/drawing/2014/main" id="{50A9E74F-E281-8364-C677-A0AF18600C3E}"/>
              </a:ext>
            </a:extLst>
          </p:cNvPr>
          <p:cNvSpPr txBox="1"/>
          <p:nvPr/>
        </p:nvSpPr>
        <p:spPr bwMode="gray">
          <a:xfrm>
            <a:off x="492418" y="5722739"/>
            <a:ext cx="1862027" cy="600164"/>
          </a:xfrm>
          <a:prstGeom prst="rect">
            <a:avLst/>
          </a:prstGeom>
          <a:solidFill>
            <a:schemeClr val="bg1">
              <a:lumMod val="95000"/>
            </a:schemeClr>
          </a:solidFill>
        </p:spPr>
        <p:txBody>
          <a:bodyPr wrap="square" lIns="137160" tIns="137160" rIns="270000" bIns="137160" rtlCol="0">
            <a:spAutoFit/>
          </a:bodyPr>
          <a:lstStyle/>
          <a:p>
            <a:pPr algn="ctr">
              <a:spcBef>
                <a:spcPts val="600"/>
              </a:spcBef>
            </a:pPr>
            <a:r>
              <a:rPr lang="en-US" sz="1050"/>
              <a:t>Optimize flavor and minimize residues</a:t>
            </a:r>
          </a:p>
        </p:txBody>
      </p:sp>
      <p:sp>
        <p:nvSpPr>
          <p:cNvPr id="79" name="TextBox 15">
            <a:extLst>
              <a:ext uri="{FF2B5EF4-FFF2-40B4-BE49-F238E27FC236}">
                <a16:creationId xmlns:a16="http://schemas.microsoft.com/office/drawing/2014/main" id="{E3AE73C1-D3C7-4565-C307-73D859D714F9}"/>
              </a:ext>
            </a:extLst>
          </p:cNvPr>
          <p:cNvSpPr txBox="1"/>
          <p:nvPr/>
        </p:nvSpPr>
        <p:spPr bwMode="gray">
          <a:xfrm>
            <a:off x="513814" y="4719705"/>
            <a:ext cx="1819234" cy="438582"/>
          </a:xfrm>
          <a:prstGeom prst="rect">
            <a:avLst/>
          </a:prstGeom>
          <a:noFill/>
          <a:ln>
            <a:noFill/>
          </a:ln>
        </p:spPr>
        <p:txBody>
          <a:bodyPr wrap="square" lIns="137160" tIns="137160" rIns="270000" bIns="137160" rtlCol="0">
            <a:spAutoFit/>
          </a:bodyPr>
          <a:lstStyle/>
          <a:p>
            <a:pPr algn="ctr">
              <a:spcBef>
                <a:spcPts val="600"/>
              </a:spcBef>
            </a:pPr>
            <a:r>
              <a:rPr lang="en-US" sz="1050" b="1"/>
              <a:t>Manufacturing</a:t>
            </a:r>
          </a:p>
        </p:txBody>
      </p:sp>
      <p:sp>
        <p:nvSpPr>
          <p:cNvPr id="80" name="Rectángulo 79">
            <a:extLst>
              <a:ext uri="{FF2B5EF4-FFF2-40B4-BE49-F238E27FC236}">
                <a16:creationId xmlns:a16="http://schemas.microsoft.com/office/drawing/2014/main" id="{3BFD36EB-899C-6752-8648-66E0F3A699D9}"/>
              </a:ext>
            </a:extLst>
          </p:cNvPr>
          <p:cNvSpPr/>
          <p:nvPr/>
        </p:nvSpPr>
        <p:spPr bwMode="gray">
          <a:xfrm>
            <a:off x="257175" y="3028321"/>
            <a:ext cx="2245880" cy="17439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81" name="Rectángulo 80">
            <a:extLst>
              <a:ext uri="{FF2B5EF4-FFF2-40B4-BE49-F238E27FC236}">
                <a16:creationId xmlns:a16="http://schemas.microsoft.com/office/drawing/2014/main" id="{170C9286-60E3-B8E9-D781-FC9B3F6328BF}"/>
              </a:ext>
            </a:extLst>
          </p:cNvPr>
          <p:cNvSpPr/>
          <p:nvPr/>
        </p:nvSpPr>
        <p:spPr bwMode="gray">
          <a:xfrm>
            <a:off x="2649662" y="3038957"/>
            <a:ext cx="2245880" cy="17439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82" name="Rectángulo 81">
            <a:extLst>
              <a:ext uri="{FF2B5EF4-FFF2-40B4-BE49-F238E27FC236}">
                <a16:creationId xmlns:a16="http://schemas.microsoft.com/office/drawing/2014/main" id="{9DED5946-7C48-9B2D-14C3-8E819C24CB2D}"/>
              </a:ext>
            </a:extLst>
          </p:cNvPr>
          <p:cNvSpPr/>
          <p:nvPr/>
        </p:nvSpPr>
        <p:spPr bwMode="gray">
          <a:xfrm>
            <a:off x="251353" y="4818005"/>
            <a:ext cx="2245880" cy="158303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83" name="Rectángulo 82">
            <a:extLst>
              <a:ext uri="{FF2B5EF4-FFF2-40B4-BE49-F238E27FC236}">
                <a16:creationId xmlns:a16="http://schemas.microsoft.com/office/drawing/2014/main" id="{2078E453-E904-4076-3689-256660F03A86}"/>
              </a:ext>
            </a:extLst>
          </p:cNvPr>
          <p:cNvSpPr/>
          <p:nvPr/>
        </p:nvSpPr>
        <p:spPr bwMode="gray">
          <a:xfrm>
            <a:off x="2649662" y="4818005"/>
            <a:ext cx="2245880" cy="158303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pic>
        <p:nvPicPr>
          <p:cNvPr id="2440" name="Imagen 2439">
            <a:extLst>
              <a:ext uri="{FF2B5EF4-FFF2-40B4-BE49-F238E27FC236}">
                <a16:creationId xmlns:a16="http://schemas.microsoft.com/office/drawing/2014/main" id="{5978289E-CBDB-1FE6-6E71-4E1D412365C4}"/>
              </a:ext>
            </a:extLst>
          </p:cNvPr>
          <p:cNvPicPr>
            <a:picLocks noChangeAspect="1"/>
          </p:cNvPicPr>
          <p:nvPr/>
        </p:nvPicPr>
        <p:blipFill>
          <a:blip r:embed="rId34"/>
          <a:stretch>
            <a:fillRect/>
          </a:stretch>
        </p:blipFill>
        <p:spPr>
          <a:xfrm>
            <a:off x="5368964" y="3596438"/>
            <a:ext cx="1146850" cy="1699037"/>
          </a:xfrm>
          <a:prstGeom prst="rect">
            <a:avLst/>
          </a:prstGeom>
        </p:spPr>
      </p:pic>
      <p:sp>
        <p:nvSpPr>
          <p:cNvPr id="84" name="Chevron 96">
            <a:extLst>
              <a:ext uri="{FF2B5EF4-FFF2-40B4-BE49-F238E27FC236}">
                <a16:creationId xmlns:a16="http://schemas.microsoft.com/office/drawing/2014/main" id="{EF20EB34-3C5F-1388-D8A8-78E92EA3B3E5}"/>
              </a:ext>
            </a:extLst>
          </p:cNvPr>
          <p:cNvSpPr/>
          <p:nvPr/>
        </p:nvSpPr>
        <p:spPr bwMode="gray">
          <a:xfrm>
            <a:off x="5065007" y="3250147"/>
            <a:ext cx="185296" cy="2288335"/>
          </a:xfrm>
          <a:prstGeom prst="chevron">
            <a:avLst>
              <a:gd name="adj" fmla="val 87841"/>
            </a:avLst>
          </a:prstGeom>
          <a:solidFill>
            <a:srgbClr val="00223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ctr" anchorCtr="0" forceAA="0" compatLnSpc="1">
            <a:prstTxWarp prst="textNoShape">
              <a:avLst/>
            </a:prstTxWarp>
            <a:noAutofit/>
          </a:bodyPr>
          <a:lstStyle/>
          <a:p>
            <a:pPr algn="ctr"/>
            <a:endParaRPr lang="en-US" sz="700">
              <a:solidFill>
                <a:schemeClr val="tx1"/>
              </a:solidFill>
            </a:endParaRPr>
          </a:p>
        </p:txBody>
      </p:sp>
      <p:sp>
        <p:nvSpPr>
          <p:cNvPr id="88" name="TextBox 15">
            <a:extLst>
              <a:ext uri="{FF2B5EF4-FFF2-40B4-BE49-F238E27FC236}">
                <a16:creationId xmlns:a16="http://schemas.microsoft.com/office/drawing/2014/main" id="{7634A5F1-82AD-808A-8300-50B080BA8BF8}"/>
              </a:ext>
            </a:extLst>
          </p:cNvPr>
          <p:cNvSpPr txBox="1"/>
          <p:nvPr/>
        </p:nvSpPr>
        <p:spPr bwMode="gray">
          <a:xfrm>
            <a:off x="5579671" y="3292117"/>
            <a:ext cx="725436" cy="438582"/>
          </a:xfrm>
          <a:prstGeom prst="rect">
            <a:avLst/>
          </a:prstGeom>
          <a:noFill/>
          <a:ln>
            <a:noFill/>
          </a:ln>
        </p:spPr>
        <p:txBody>
          <a:bodyPr wrap="square" lIns="137160" tIns="137160" rIns="270000" bIns="137160" rtlCol="0">
            <a:spAutoFit/>
          </a:bodyPr>
          <a:lstStyle/>
          <a:p>
            <a:pPr algn="ctr">
              <a:spcBef>
                <a:spcPts val="600"/>
              </a:spcBef>
            </a:pPr>
            <a:r>
              <a:rPr lang="en-US" sz="1050" b="1"/>
              <a:t>30%</a:t>
            </a:r>
          </a:p>
        </p:txBody>
      </p:sp>
      <p:sp>
        <p:nvSpPr>
          <p:cNvPr id="89" name="TextBox 15">
            <a:extLst>
              <a:ext uri="{FF2B5EF4-FFF2-40B4-BE49-F238E27FC236}">
                <a16:creationId xmlns:a16="http://schemas.microsoft.com/office/drawing/2014/main" id="{43E4B931-7489-02DF-874D-40CDD8C575A9}"/>
              </a:ext>
            </a:extLst>
          </p:cNvPr>
          <p:cNvSpPr txBox="1"/>
          <p:nvPr/>
        </p:nvSpPr>
        <p:spPr bwMode="gray">
          <a:xfrm>
            <a:off x="6946607" y="3292117"/>
            <a:ext cx="725436" cy="438582"/>
          </a:xfrm>
          <a:prstGeom prst="rect">
            <a:avLst/>
          </a:prstGeom>
          <a:noFill/>
          <a:ln>
            <a:noFill/>
          </a:ln>
        </p:spPr>
        <p:txBody>
          <a:bodyPr wrap="square" lIns="137160" tIns="137160" rIns="270000" bIns="137160" rtlCol="0">
            <a:spAutoFit/>
          </a:bodyPr>
          <a:lstStyle/>
          <a:p>
            <a:pPr algn="ctr">
              <a:spcBef>
                <a:spcPts val="600"/>
              </a:spcBef>
            </a:pPr>
            <a:r>
              <a:rPr lang="en-US" sz="1050" b="1"/>
              <a:t>70%</a:t>
            </a:r>
          </a:p>
        </p:txBody>
      </p:sp>
      <p:sp>
        <p:nvSpPr>
          <p:cNvPr id="90" name="TextBox 15">
            <a:extLst>
              <a:ext uri="{FF2B5EF4-FFF2-40B4-BE49-F238E27FC236}">
                <a16:creationId xmlns:a16="http://schemas.microsoft.com/office/drawing/2014/main" id="{B048986D-F2D7-E4E3-08E7-618D4DA63A0B}"/>
              </a:ext>
            </a:extLst>
          </p:cNvPr>
          <p:cNvSpPr txBox="1"/>
          <p:nvPr/>
        </p:nvSpPr>
        <p:spPr bwMode="gray">
          <a:xfrm>
            <a:off x="5032772" y="5068441"/>
            <a:ext cx="1819234" cy="438582"/>
          </a:xfrm>
          <a:prstGeom prst="rect">
            <a:avLst/>
          </a:prstGeom>
          <a:noFill/>
          <a:ln>
            <a:noFill/>
          </a:ln>
        </p:spPr>
        <p:txBody>
          <a:bodyPr wrap="square" lIns="137160" tIns="137160" rIns="270000" bIns="137160" rtlCol="0">
            <a:spAutoFit/>
          </a:bodyPr>
          <a:lstStyle/>
          <a:p>
            <a:pPr algn="ctr">
              <a:spcBef>
                <a:spcPts val="600"/>
              </a:spcBef>
            </a:pPr>
            <a:r>
              <a:rPr lang="en-US" sz="1050" b="1"/>
              <a:t>Spare Starter</a:t>
            </a:r>
          </a:p>
        </p:txBody>
      </p:sp>
      <p:sp>
        <p:nvSpPr>
          <p:cNvPr id="91" name="TextBox 15">
            <a:extLst>
              <a:ext uri="{FF2B5EF4-FFF2-40B4-BE49-F238E27FC236}">
                <a16:creationId xmlns:a16="http://schemas.microsoft.com/office/drawing/2014/main" id="{237954E0-850E-8EBF-F865-1D9EFC8B42E2}"/>
              </a:ext>
            </a:extLst>
          </p:cNvPr>
          <p:cNvSpPr txBox="1"/>
          <p:nvPr/>
        </p:nvSpPr>
        <p:spPr bwMode="gray">
          <a:xfrm>
            <a:off x="6502538" y="5068441"/>
            <a:ext cx="1819234" cy="438582"/>
          </a:xfrm>
          <a:prstGeom prst="rect">
            <a:avLst/>
          </a:prstGeom>
          <a:noFill/>
          <a:ln>
            <a:noFill/>
          </a:ln>
        </p:spPr>
        <p:txBody>
          <a:bodyPr wrap="square" lIns="137160" tIns="137160" rIns="270000" bIns="137160" rtlCol="0">
            <a:spAutoFit/>
          </a:bodyPr>
          <a:lstStyle/>
          <a:p>
            <a:pPr algn="ctr">
              <a:spcBef>
                <a:spcPts val="600"/>
              </a:spcBef>
            </a:pPr>
            <a:r>
              <a:rPr lang="en-US" sz="1050" b="1"/>
              <a:t>100% Grass-Fed Beef</a:t>
            </a:r>
          </a:p>
        </p:txBody>
      </p:sp>
      <p:sp>
        <p:nvSpPr>
          <p:cNvPr id="92" name="TextBox 15">
            <a:extLst>
              <a:ext uri="{FF2B5EF4-FFF2-40B4-BE49-F238E27FC236}">
                <a16:creationId xmlns:a16="http://schemas.microsoft.com/office/drawing/2014/main" id="{84E6FB5E-6574-DF88-A486-B78C6EB20C4E}"/>
              </a:ext>
            </a:extLst>
          </p:cNvPr>
          <p:cNvSpPr txBox="1"/>
          <p:nvPr/>
        </p:nvSpPr>
        <p:spPr bwMode="gray">
          <a:xfrm>
            <a:off x="7989012" y="5068441"/>
            <a:ext cx="1819234" cy="600164"/>
          </a:xfrm>
          <a:prstGeom prst="rect">
            <a:avLst/>
          </a:prstGeom>
          <a:noFill/>
          <a:ln>
            <a:noFill/>
          </a:ln>
        </p:spPr>
        <p:txBody>
          <a:bodyPr wrap="square" lIns="137160" tIns="137160" rIns="270000" bIns="137160" rtlCol="0">
            <a:spAutoFit/>
          </a:bodyPr>
          <a:lstStyle/>
          <a:p>
            <a:pPr algn="ctr"/>
            <a:r>
              <a:rPr lang="en-US" sz="1050" b="1"/>
              <a:t>Blended Meat</a:t>
            </a:r>
          </a:p>
          <a:p>
            <a:pPr algn="ctr"/>
            <a:r>
              <a:rPr lang="en-US" sz="1050" i="1"/>
              <a:t>Spare Burger</a:t>
            </a:r>
          </a:p>
        </p:txBody>
      </p:sp>
      <p:sp>
        <p:nvSpPr>
          <p:cNvPr id="93" name="Chevron 96">
            <a:extLst>
              <a:ext uri="{FF2B5EF4-FFF2-40B4-BE49-F238E27FC236}">
                <a16:creationId xmlns:a16="http://schemas.microsoft.com/office/drawing/2014/main" id="{3DE5E2E7-230D-9A34-2F01-F4E8CF471AD0}"/>
              </a:ext>
            </a:extLst>
          </p:cNvPr>
          <p:cNvSpPr/>
          <p:nvPr/>
        </p:nvSpPr>
        <p:spPr bwMode="gray">
          <a:xfrm>
            <a:off x="9606183" y="3250147"/>
            <a:ext cx="185296" cy="2288335"/>
          </a:xfrm>
          <a:prstGeom prst="chevron">
            <a:avLst>
              <a:gd name="adj" fmla="val 87841"/>
            </a:avLst>
          </a:prstGeom>
          <a:solidFill>
            <a:srgbClr val="00223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ctr" anchorCtr="0" forceAA="0" compatLnSpc="1">
            <a:prstTxWarp prst="textNoShape">
              <a:avLst/>
            </a:prstTxWarp>
            <a:noAutofit/>
          </a:bodyPr>
          <a:lstStyle/>
          <a:p>
            <a:pPr algn="ctr"/>
            <a:endParaRPr lang="en-US" sz="700">
              <a:solidFill>
                <a:schemeClr val="tx1"/>
              </a:solidFill>
            </a:endParaRPr>
          </a:p>
        </p:txBody>
      </p:sp>
      <p:sp>
        <p:nvSpPr>
          <p:cNvPr id="94" name="TextBox 15">
            <a:extLst>
              <a:ext uri="{FF2B5EF4-FFF2-40B4-BE49-F238E27FC236}">
                <a16:creationId xmlns:a16="http://schemas.microsoft.com/office/drawing/2014/main" id="{69C733E3-9130-D599-F88F-2C3B1E535EF2}"/>
              </a:ext>
            </a:extLst>
          </p:cNvPr>
          <p:cNvSpPr txBox="1"/>
          <p:nvPr/>
        </p:nvSpPr>
        <p:spPr bwMode="gray">
          <a:xfrm>
            <a:off x="8415097" y="3292117"/>
            <a:ext cx="967064" cy="438582"/>
          </a:xfrm>
          <a:prstGeom prst="rect">
            <a:avLst/>
          </a:prstGeom>
          <a:noFill/>
          <a:ln>
            <a:noFill/>
          </a:ln>
        </p:spPr>
        <p:txBody>
          <a:bodyPr wrap="square" lIns="137160" tIns="137160" rIns="270000" bIns="137160" rtlCol="0">
            <a:spAutoFit/>
          </a:bodyPr>
          <a:lstStyle/>
          <a:p>
            <a:pPr algn="ctr">
              <a:spcBef>
                <a:spcPts val="600"/>
              </a:spcBef>
            </a:pPr>
            <a:r>
              <a:rPr lang="en-US" sz="1050" b="1"/>
              <a:t>100%</a:t>
            </a:r>
          </a:p>
        </p:txBody>
      </p:sp>
      <p:graphicFrame>
        <p:nvGraphicFramePr>
          <p:cNvPr id="11" name="Chart 3">
            <a:extLst>
              <a:ext uri="{FF2B5EF4-FFF2-40B4-BE49-F238E27FC236}">
                <a16:creationId xmlns:a16="http://schemas.microsoft.com/office/drawing/2014/main" id="{5450F3AF-49B4-8AC9-2C8B-AACD0C12EF52}"/>
              </a:ext>
            </a:extLst>
          </p:cNvPr>
          <p:cNvGraphicFramePr/>
          <p:nvPr>
            <p:custDataLst>
              <p:tags r:id="rId3"/>
            </p:custDataLst>
            <p:extLst>
              <p:ext uri="{D42A27DB-BD31-4B8C-83A1-F6EECF244321}">
                <p14:modId xmlns:p14="http://schemas.microsoft.com/office/powerpoint/2010/main" val="4190703659"/>
              </p:ext>
            </p:extLst>
          </p:nvPr>
        </p:nvGraphicFramePr>
        <p:xfrm>
          <a:off x="9780588" y="3154363"/>
          <a:ext cx="2251075" cy="2246312"/>
        </p:xfrm>
        <a:graphic>
          <a:graphicData uri="http://schemas.openxmlformats.org/drawingml/2006/chart">
            <c:chart xmlns:c="http://schemas.openxmlformats.org/drawingml/2006/chart" xmlns:r="http://schemas.openxmlformats.org/officeDocument/2006/relationships" r:id="rId35"/>
          </a:graphicData>
        </a:graphic>
      </p:graphicFrame>
      <p:cxnSp>
        <p:nvCxnSpPr>
          <p:cNvPr id="25" name="Conector recto 24">
            <a:extLst>
              <a:ext uri="{FF2B5EF4-FFF2-40B4-BE49-F238E27FC236}">
                <a16:creationId xmlns:a16="http://schemas.microsoft.com/office/drawing/2014/main" id="{B568B14A-301C-EECB-C8C9-CF47C07F05CB}"/>
              </a:ext>
            </a:extLst>
          </p:cNvPr>
          <p:cNvCxnSpPr/>
          <p:nvPr>
            <p:custDataLst>
              <p:tags r:id="rId4"/>
            </p:custDataLst>
          </p:nvPr>
        </p:nvCxnSpPr>
        <p:spPr bwMode="auto">
          <a:xfrm flipV="1">
            <a:off x="10383838" y="3189288"/>
            <a:ext cx="0" cy="7620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 name="Conector recto 25">
            <a:extLst>
              <a:ext uri="{FF2B5EF4-FFF2-40B4-BE49-F238E27FC236}">
                <a16:creationId xmlns:a16="http://schemas.microsoft.com/office/drawing/2014/main" id="{12BABE55-631C-E8B4-F3D4-5CAF6ED6BF95}"/>
              </a:ext>
            </a:extLst>
          </p:cNvPr>
          <p:cNvCxnSpPr/>
          <p:nvPr>
            <p:custDataLst>
              <p:tags r:id="rId5"/>
            </p:custDataLst>
          </p:nvPr>
        </p:nvCxnSpPr>
        <p:spPr bwMode="auto">
          <a:xfrm>
            <a:off x="10383838" y="3189288"/>
            <a:ext cx="1042987"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Conector recto 26">
            <a:extLst>
              <a:ext uri="{FF2B5EF4-FFF2-40B4-BE49-F238E27FC236}">
                <a16:creationId xmlns:a16="http://schemas.microsoft.com/office/drawing/2014/main" id="{05AAB292-98A5-56FF-997C-B5BF0B4D80C3}"/>
              </a:ext>
            </a:extLst>
          </p:cNvPr>
          <p:cNvCxnSpPr/>
          <p:nvPr>
            <p:custDataLst>
              <p:tags r:id="rId6"/>
            </p:custDataLst>
          </p:nvPr>
        </p:nvCxnSpPr>
        <p:spPr bwMode="auto">
          <a:xfrm>
            <a:off x="11426825" y="3189288"/>
            <a:ext cx="0" cy="1412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0" name="Text Placeholder 10">
            <a:extLst>
              <a:ext uri="{FF2B5EF4-FFF2-40B4-BE49-F238E27FC236}">
                <a16:creationId xmlns:a16="http://schemas.microsoft.com/office/drawing/2014/main" id="{4DE9DFCB-B7DC-A5C9-D9EE-2AF920C520C8}"/>
              </a:ext>
            </a:extLst>
          </p:cNvPr>
          <p:cNvSpPr>
            <a:spLocks/>
          </p:cNvSpPr>
          <p:nvPr>
            <p:custDataLst>
              <p:tags r:id="rId7"/>
            </p:custDataLst>
          </p:nvPr>
        </p:nvSpPr>
        <p:spPr bwMode="auto">
          <a:xfrm>
            <a:off x="10033000" y="5218113"/>
            <a:ext cx="7016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D495986-E359-4760-B863-0C3D0A7778D4}" type="datetime'''''''''''''''B''e''''''''''n''''''''''''c''''h''m''ar''k'">
              <a:rPr lang="en-GB" altLang="en-US" sz="1000" b="1" smtClean="0"/>
              <a:pPr/>
              <a:t>Benchmark</a:t>
            </a:fld>
            <a:endParaRPr lang="en-GB" sz="1000" b="1"/>
          </a:p>
        </p:txBody>
      </p:sp>
      <p:sp>
        <p:nvSpPr>
          <p:cNvPr id="3" name="Text Placeholder 10">
            <a:extLst>
              <a:ext uri="{FF2B5EF4-FFF2-40B4-BE49-F238E27FC236}">
                <a16:creationId xmlns:a16="http://schemas.microsoft.com/office/drawing/2014/main" id="{2D9C9156-7201-512F-D577-A84693978B10}"/>
              </a:ext>
            </a:extLst>
          </p:cNvPr>
          <p:cNvSpPr>
            <a:spLocks/>
          </p:cNvSpPr>
          <p:nvPr>
            <p:custDataLst>
              <p:tags r:id="rId8"/>
            </p:custDataLst>
          </p:nvPr>
        </p:nvSpPr>
        <p:spPr bwMode="auto">
          <a:xfrm>
            <a:off x="11020425" y="5218113"/>
            <a:ext cx="8143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C39E40A-9A68-471E-8654-83A173D17F01}" type="datetime'S''''''''''''''''''pa''re ''''''''B''''''''''urg''''er'">
              <a:rPr lang="en-GB" altLang="en-US" sz="1000" b="1" smtClean="0"/>
              <a:pPr/>
              <a:t>Spare Burger</a:t>
            </a:fld>
            <a:endParaRPr lang="en-GB" sz="1000" b="1"/>
          </a:p>
        </p:txBody>
      </p:sp>
      <p:sp>
        <p:nvSpPr>
          <p:cNvPr id="23" name="Text Placeholder 10">
            <a:extLst>
              <a:ext uri="{FF2B5EF4-FFF2-40B4-BE49-F238E27FC236}">
                <a16:creationId xmlns:a16="http://schemas.microsoft.com/office/drawing/2014/main" id="{115DFB91-512B-3844-A114-92FBEDCA92F2}"/>
              </a:ext>
            </a:extLst>
          </p:cNvPr>
          <p:cNvSpPr>
            <a:spLocks/>
          </p:cNvSpPr>
          <p:nvPr>
            <p:custDataLst>
              <p:tags r:id="rId9"/>
            </p:custDataLst>
          </p:nvPr>
        </p:nvSpPr>
        <p:spPr bwMode="auto">
          <a:xfrm>
            <a:off x="10694988" y="3081338"/>
            <a:ext cx="419100" cy="2159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E015323-DB73-4954-8D23-F746D508AE4A}" type="datetime'''''-''''7''''''''''''''''9''''''''''''''''%'''''''''''''''''">
              <a:rPr lang="en-GB" altLang="en-US" sz="1000" b="1" smtClean="0">
                <a:effectLst/>
              </a:rPr>
              <a:pPr/>
              <a:t>-79%</a:t>
            </a:fld>
            <a:endParaRPr lang="en-GB" sz="1000" b="1"/>
          </a:p>
        </p:txBody>
      </p:sp>
      <p:sp>
        <p:nvSpPr>
          <p:cNvPr id="2444" name="TextBox 1818">
            <a:extLst>
              <a:ext uri="{FF2B5EF4-FFF2-40B4-BE49-F238E27FC236}">
                <a16:creationId xmlns:a16="http://schemas.microsoft.com/office/drawing/2014/main" id="{F9AC07E1-752D-4D3C-FFB3-C4E535C35423}"/>
              </a:ext>
            </a:extLst>
          </p:cNvPr>
          <p:cNvSpPr txBox="1"/>
          <p:nvPr/>
        </p:nvSpPr>
        <p:spPr bwMode="gray">
          <a:xfrm>
            <a:off x="4944418" y="2721919"/>
            <a:ext cx="4786701" cy="253916"/>
          </a:xfrm>
          <a:prstGeom prst="rect">
            <a:avLst/>
          </a:prstGeom>
          <a:noFill/>
        </p:spPr>
        <p:txBody>
          <a:bodyPr wrap="square">
            <a:spAutoFit/>
          </a:bodyPr>
          <a:lstStyle/>
          <a:p>
            <a:pPr>
              <a:spcBef>
                <a:spcPct val="0"/>
              </a:spcBef>
              <a:spcAft>
                <a:spcPct val="0"/>
              </a:spcAft>
            </a:pPr>
            <a:r>
              <a:rPr lang="en-US" sz="1050" b="1" noProof="0"/>
              <a:t>Product innovation</a:t>
            </a:r>
            <a:r>
              <a:rPr lang="en-US" sz="1050" b="1"/>
              <a:t>: </a:t>
            </a:r>
            <a:r>
              <a:rPr lang="en-US" sz="1050" b="1" noProof="0"/>
              <a:t>30/70 blended </a:t>
            </a:r>
            <a:r>
              <a:rPr lang="en-US" sz="1050" b="1"/>
              <a:t>m</a:t>
            </a:r>
            <a:r>
              <a:rPr lang="en-US" sz="1050" b="1" noProof="0"/>
              <a:t>eat</a:t>
            </a:r>
            <a:endParaRPr lang="en-US" sz="600" b="1" noProof="0"/>
          </a:p>
        </p:txBody>
      </p:sp>
      <p:cxnSp>
        <p:nvCxnSpPr>
          <p:cNvPr id="2445" name="Straight Connector 1825">
            <a:extLst>
              <a:ext uri="{FF2B5EF4-FFF2-40B4-BE49-F238E27FC236}">
                <a16:creationId xmlns:a16="http://schemas.microsoft.com/office/drawing/2014/main" id="{DCFBF728-D334-5999-0A5B-0A3FDF95A90D}"/>
              </a:ext>
            </a:extLst>
          </p:cNvPr>
          <p:cNvCxnSpPr>
            <a:cxnSpLocks/>
          </p:cNvCxnSpPr>
          <p:nvPr/>
        </p:nvCxnSpPr>
        <p:spPr bwMode="gray">
          <a:xfrm>
            <a:off x="4990845" y="2971393"/>
            <a:ext cx="4632504" cy="4442"/>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446" name="TextBox 1818">
            <a:extLst>
              <a:ext uri="{FF2B5EF4-FFF2-40B4-BE49-F238E27FC236}">
                <a16:creationId xmlns:a16="http://schemas.microsoft.com/office/drawing/2014/main" id="{3C411299-3D6F-2C93-C488-AF7B96853E95}"/>
              </a:ext>
            </a:extLst>
          </p:cNvPr>
          <p:cNvSpPr txBox="1"/>
          <p:nvPr/>
        </p:nvSpPr>
        <p:spPr bwMode="gray">
          <a:xfrm>
            <a:off x="9785858" y="2721919"/>
            <a:ext cx="2373345" cy="253916"/>
          </a:xfrm>
          <a:prstGeom prst="rect">
            <a:avLst/>
          </a:prstGeom>
          <a:noFill/>
        </p:spPr>
        <p:txBody>
          <a:bodyPr wrap="square">
            <a:spAutoFit/>
          </a:bodyPr>
          <a:lstStyle/>
          <a:p>
            <a:pPr>
              <a:spcBef>
                <a:spcPct val="0"/>
              </a:spcBef>
              <a:spcAft>
                <a:spcPct val="0"/>
              </a:spcAft>
            </a:pPr>
            <a:r>
              <a:rPr lang="en-US" sz="1050" b="1" noProof="0"/>
              <a:t>Emission reductions </a:t>
            </a:r>
            <a:r>
              <a:rPr lang="en-US" sz="1050" i="1"/>
              <a:t>kg CO</a:t>
            </a:r>
            <a:r>
              <a:rPr lang="en-US" sz="1050" i="1" baseline="-25000"/>
              <a:t>2</a:t>
            </a:r>
            <a:r>
              <a:rPr lang="en-US" sz="1050" i="1"/>
              <a:t>e/</a:t>
            </a:r>
            <a:r>
              <a:rPr lang="en-US" sz="1050" i="1" err="1"/>
              <a:t>lb</a:t>
            </a:r>
            <a:endParaRPr lang="en-US" sz="600" i="1" noProof="0"/>
          </a:p>
        </p:txBody>
      </p:sp>
      <p:cxnSp>
        <p:nvCxnSpPr>
          <p:cNvPr id="2447" name="Straight Connector 1825">
            <a:extLst>
              <a:ext uri="{FF2B5EF4-FFF2-40B4-BE49-F238E27FC236}">
                <a16:creationId xmlns:a16="http://schemas.microsoft.com/office/drawing/2014/main" id="{14427A48-7F24-6E93-1BA6-E181E61EE2EE}"/>
              </a:ext>
            </a:extLst>
          </p:cNvPr>
          <p:cNvCxnSpPr>
            <a:cxnSpLocks/>
          </p:cNvCxnSpPr>
          <p:nvPr/>
        </p:nvCxnSpPr>
        <p:spPr bwMode="gray">
          <a:xfrm>
            <a:off x="9863549" y="2968953"/>
            <a:ext cx="2085139" cy="244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7" name="TextBox 15">
            <a:extLst>
              <a:ext uri="{FF2B5EF4-FFF2-40B4-BE49-F238E27FC236}">
                <a16:creationId xmlns:a16="http://schemas.microsoft.com/office/drawing/2014/main" id="{F10DF6BC-B0D7-EFE8-5C5F-FAF43388C7DD}"/>
              </a:ext>
            </a:extLst>
          </p:cNvPr>
          <p:cNvSpPr txBox="1"/>
          <p:nvPr/>
        </p:nvSpPr>
        <p:spPr bwMode="gray">
          <a:xfrm>
            <a:off x="9488407" y="5235810"/>
            <a:ext cx="1819234" cy="438582"/>
          </a:xfrm>
          <a:prstGeom prst="rect">
            <a:avLst/>
          </a:prstGeom>
          <a:noFill/>
          <a:ln>
            <a:noFill/>
          </a:ln>
        </p:spPr>
        <p:txBody>
          <a:bodyPr wrap="square" lIns="137160" tIns="137160" rIns="270000" bIns="137160" rtlCol="0">
            <a:spAutoFit/>
          </a:bodyPr>
          <a:lstStyle/>
          <a:p>
            <a:pPr algn="ctr">
              <a:spcBef>
                <a:spcPts val="600"/>
              </a:spcBef>
            </a:pPr>
            <a:r>
              <a:rPr lang="en-US" sz="1050" i="1"/>
              <a:t>100% Grass–Fed</a:t>
            </a:r>
          </a:p>
        </p:txBody>
      </p:sp>
      <p:sp>
        <p:nvSpPr>
          <p:cNvPr id="56" name="Pentagon 55">
            <a:extLst>
              <a:ext uri="{FF2B5EF4-FFF2-40B4-BE49-F238E27FC236}">
                <a16:creationId xmlns:a16="http://schemas.microsoft.com/office/drawing/2014/main" id="{491E77E0-9531-6985-7F42-D61E854F29FD}"/>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57" name="Chevron 56">
            <a:extLst>
              <a:ext uri="{FF2B5EF4-FFF2-40B4-BE49-F238E27FC236}">
                <a16:creationId xmlns:a16="http://schemas.microsoft.com/office/drawing/2014/main" id="{8A2F5516-538F-F6CE-D15F-7D9F142720E8}"/>
              </a:ext>
            </a:extLst>
          </p:cNvPr>
          <p:cNvSpPr/>
          <p:nvPr/>
        </p:nvSpPr>
        <p:spPr bwMode="gray">
          <a:xfrm>
            <a:off x="3894052" y="25336"/>
            <a:ext cx="1975828" cy="359675"/>
          </a:xfrm>
          <a:prstGeom prst="chevron">
            <a:avLst>
              <a:gd name="adj" fmla="val 23887"/>
            </a:avLst>
          </a:prstGeom>
          <a:solidFill>
            <a:srgbClr val="4E9AA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Blended Proteins</a:t>
            </a:r>
          </a:p>
        </p:txBody>
      </p:sp>
      <p:sp>
        <p:nvSpPr>
          <p:cNvPr id="58" name="Chevron 57">
            <a:extLst>
              <a:ext uri="{FF2B5EF4-FFF2-40B4-BE49-F238E27FC236}">
                <a16:creationId xmlns:a16="http://schemas.microsoft.com/office/drawing/2014/main" id="{F2570332-77E8-61BF-A7AA-3C5589D99A0C}"/>
              </a:ext>
            </a:extLst>
          </p:cNvPr>
          <p:cNvSpPr/>
          <p:nvPr/>
        </p:nvSpPr>
        <p:spPr bwMode="gray">
          <a:xfrm>
            <a:off x="5821872" y="23993"/>
            <a:ext cx="3048936" cy="359675"/>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Spare Food Co.</a:t>
            </a:r>
          </a:p>
        </p:txBody>
      </p:sp>
      <p:sp>
        <p:nvSpPr>
          <p:cNvPr id="59" name="Chevron 8">
            <a:extLst>
              <a:ext uri="{FF2B5EF4-FFF2-40B4-BE49-F238E27FC236}">
                <a16:creationId xmlns:a16="http://schemas.microsoft.com/office/drawing/2014/main" id="{F042F99B-29DC-58C2-1712-1223999F3FEB}"/>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
        <p:nvSpPr>
          <p:cNvPr id="8" name="Rectangular Callout 7">
            <a:extLst>
              <a:ext uri="{FF2B5EF4-FFF2-40B4-BE49-F238E27FC236}">
                <a16:creationId xmlns:a16="http://schemas.microsoft.com/office/drawing/2014/main" id="{18631F91-0025-ACCA-7830-16C17E03BF20}"/>
              </a:ext>
            </a:extLst>
          </p:cNvPr>
          <p:cNvSpPr/>
          <p:nvPr/>
        </p:nvSpPr>
        <p:spPr bwMode="gray">
          <a:xfrm>
            <a:off x="5499005" y="5622582"/>
            <a:ext cx="2620048" cy="383536"/>
          </a:xfrm>
          <a:prstGeom prst="wedgeRectCallout">
            <a:avLst>
              <a:gd name="adj1" fmla="val -38504"/>
              <a:gd name="adj2" fmla="val -10081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r>
              <a:rPr lang="en-US" sz="1000">
                <a:solidFill>
                  <a:schemeClr val="bg1"/>
                </a:solidFill>
              </a:rPr>
              <a:t>A cooked mix of 6 surplus farm vegetables that would otherwise go unsold</a:t>
            </a:r>
            <a:r>
              <a:rPr lang="en-GB" sz="1000">
                <a:solidFill>
                  <a:schemeClr val="bg1"/>
                </a:solidFill>
              </a:rPr>
              <a:t>.</a:t>
            </a:r>
            <a:endParaRPr lang="en-US" sz="1000">
              <a:solidFill>
                <a:schemeClr val="bg1"/>
              </a:solidFill>
            </a:endParaRPr>
          </a:p>
        </p:txBody>
      </p:sp>
      <p:sp>
        <p:nvSpPr>
          <p:cNvPr id="9" name="Rectangular Callout 8">
            <a:extLst>
              <a:ext uri="{FF2B5EF4-FFF2-40B4-BE49-F238E27FC236}">
                <a16:creationId xmlns:a16="http://schemas.microsoft.com/office/drawing/2014/main" id="{106523C7-EFDC-7A50-702C-4DA919E2364B}"/>
              </a:ext>
            </a:extLst>
          </p:cNvPr>
          <p:cNvSpPr/>
          <p:nvPr/>
        </p:nvSpPr>
        <p:spPr bwMode="gray">
          <a:xfrm>
            <a:off x="8531795" y="5696362"/>
            <a:ext cx="2620048" cy="524844"/>
          </a:xfrm>
          <a:prstGeom prst="wedgeRectCallout">
            <a:avLst>
              <a:gd name="adj1" fmla="val -40021"/>
              <a:gd name="adj2" fmla="val -7556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US" sz="1000">
                <a:solidFill>
                  <a:schemeClr val="bg1"/>
                </a:solidFill>
              </a:rPr>
              <a:t>Ex. </a:t>
            </a:r>
            <a:r>
              <a:rPr lang="en-US" sz="1000"/>
              <a:t>Serving 500 burgers daily with 30% Spare Starter saves over 1,200 </a:t>
            </a:r>
            <a:r>
              <a:rPr lang="en-US" sz="1000" err="1"/>
              <a:t>lbs</a:t>
            </a:r>
            <a:r>
              <a:rPr lang="en-US" sz="1000"/>
              <a:t> of beef each month</a:t>
            </a:r>
            <a:endParaRPr lang="en-US" sz="1000">
              <a:solidFill>
                <a:schemeClr val="bg1"/>
              </a:solidFill>
            </a:endParaRPr>
          </a:p>
        </p:txBody>
      </p:sp>
    </p:spTree>
    <p:extLst>
      <p:ext uri="{BB962C8B-B14F-4D97-AF65-F5344CB8AC3E}">
        <p14:creationId xmlns:p14="http://schemas.microsoft.com/office/powerpoint/2010/main" val="938934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78D2EF-555F-467D-168B-BE48191E30F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57188C4-6D7D-72A5-A9F5-8A23DF98EED9}"/>
              </a:ext>
            </a:extLst>
          </p:cNvPr>
          <p:cNvGraphicFramePr>
            <a:graphicFrameLocks/>
          </p:cNvGraphicFramePr>
          <p:nvPr>
            <p:custDataLst>
              <p:tags r:id="rId2"/>
            </p:custDataLst>
            <p:extLst>
              <p:ext uri="{D42A27DB-BD31-4B8C-83A1-F6EECF244321}">
                <p14:modId xmlns:p14="http://schemas.microsoft.com/office/powerpoint/2010/main" val="349939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7"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 name="Picture 5" descr="Cows eating hay in a barn&#10;&#10;Description automatically generated">
            <a:extLst>
              <a:ext uri="{FF2B5EF4-FFF2-40B4-BE49-F238E27FC236}">
                <a16:creationId xmlns:a16="http://schemas.microsoft.com/office/drawing/2014/main" id="{537B8F64-0D2A-43DB-8CB5-0BBF16FCBC69}"/>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70B21FB1-6377-5BD6-A74D-E6C595346593}"/>
              </a:ext>
            </a:extLst>
          </p:cNvPr>
          <p:cNvSpPr/>
          <p:nvPr/>
        </p:nvSpPr>
        <p:spPr bwMode="gray">
          <a:xfrm flipH="1">
            <a:off x="-9144" y="-1"/>
            <a:ext cx="12201144" cy="6858002"/>
          </a:xfrm>
          <a:prstGeom prst="rect">
            <a:avLst/>
          </a:prstGeom>
          <a:blipFill>
            <a:blip r:embed="rId4" cstate="print">
              <a:extLst>
                <a:ext uri="{28A0092B-C50C-407E-A947-70E740481C1C}">
                  <a14:useLocalDpi xmlns:a14="http://schemas.microsoft.com/office/drawing/2010/main"/>
                </a:ext>
              </a:extLst>
            </a:blip>
            <a:srcRect/>
            <a:stretch>
              <a:fillRect t="-1" r="-24174" b="-24266"/>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Title 1">
            <a:extLst>
              <a:ext uri="{FF2B5EF4-FFF2-40B4-BE49-F238E27FC236}">
                <a16:creationId xmlns:a16="http://schemas.microsoft.com/office/drawing/2014/main" id="{C8192FAC-AE5D-2BD0-D3A6-A57D0BB8C3C4}"/>
              </a:ext>
            </a:extLst>
          </p:cNvPr>
          <p:cNvSpPr>
            <a:spLocks noGrp="1"/>
          </p:cNvSpPr>
          <p:nvPr>
            <p:ph type="title"/>
          </p:nvPr>
        </p:nvSpPr>
        <p:spPr>
          <a:xfrm>
            <a:off x="831850" y="3762677"/>
            <a:ext cx="10515600" cy="2436792"/>
          </a:xfrm>
        </p:spPr>
        <p:txBody>
          <a:bodyPr vert="horz">
            <a:normAutofit/>
          </a:bodyPr>
          <a:lstStyle/>
          <a:p>
            <a:r>
              <a:rPr lang="en-US"/>
              <a:t>Protein Transition</a:t>
            </a:r>
            <a:br>
              <a:rPr lang="en-US"/>
            </a:br>
            <a:r>
              <a:rPr lang="en-US"/>
              <a:t>Finance &amp; Policy</a:t>
            </a:r>
          </a:p>
        </p:txBody>
      </p:sp>
      <p:pic>
        <p:nvPicPr>
          <p:cNvPr id="9" name="Picture 8">
            <a:extLst>
              <a:ext uri="{FF2B5EF4-FFF2-40B4-BE49-F238E27FC236}">
                <a16:creationId xmlns:a16="http://schemas.microsoft.com/office/drawing/2014/main" id="{9B43C1ED-3352-C644-F759-5C8812A881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Tree>
    <p:custDataLst>
      <p:tags r:id="rId1"/>
    </p:custDataLst>
    <p:extLst>
      <p:ext uri="{BB962C8B-B14F-4D97-AF65-F5344CB8AC3E}">
        <p14:creationId xmlns:p14="http://schemas.microsoft.com/office/powerpoint/2010/main" val="2972059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p:cNvGraphicFramePr>
          <p:nvPr>
            <p:custDataLst>
              <p:tags r:id="rId2"/>
            </p:custDataLst>
            <p:extLst>
              <p:ext uri="{D42A27DB-BD31-4B8C-83A1-F6EECF244321}">
                <p14:modId xmlns:p14="http://schemas.microsoft.com/office/powerpoint/2010/main" val="235162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70B21FB1-6377-5BD6-A74D-E6C595346593}"/>
              </a:ext>
            </a:extLst>
          </p:cNvPr>
          <p:cNvSpPr/>
          <p:nvPr/>
        </p:nvSpPr>
        <p:spPr bwMode="gray">
          <a:xfrm flipH="1">
            <a:off x="347472" y="630935"/>
            <a:ext cx="3557016" cy="5742433"/>
          </a:xfrm>
          <a:prstGeom prst="rect">
            <a:avLst/>
          </a:prstGeom>
          <a:blipFill>
            <a:blip r:embed="rId11" cstate="print">
              <a:extLst>
                <a:ext uri="{28A0092B-C50C-407E-A947-70E740481C1C}">
                  <a14:useLocalDpi xmlns:a14="http://schemas.microsoft.com/office/drawing/2010/main"/>
                </a:ext>
              </a:extLst>
            </a:blip>
            <a:srcRect/>
            <a:stretch>
              <a:fillRect l="-232991" t="-10989" r="-92946" b="-37419"/>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btfpBulletedList771181">
            <a:extLst>
              <a:ext uri="{FF2B5EF4-FFF2-40B4-BE49-F238E27FC236}">
                <a16:creationId xmlns:a16="http://schemas.microsoft.com/office/drawing/2014/main" id="{FFFA0028-2B7D-86EE-EBCD-ACC196B266A7}"/>
              </a:ext>
            </a:extLst>
          </p:cNvPr>
          <p:cNvSpPr txBox="1"/>
          <p:nvPr>
            <p:custDataLst>
              <p:tags r:id="rId3"/>
            </p:custDataLst>
          </p:nvPr>
        </p:nvSpPr>
        <p:spPr bwMode="gray">
          <a:xfrm>
            <a:off x="4105128" y="832385"/>
            <a:ext cx="7507288" cy="1657752"/>
          </a:xfrm>
          <a:prstGeom prst="rect">
            <a:avLst/>
          </a:prstGeom>
          <a:noFill/>
        </p:spPr>
        <p:txBody>
          <a:bodyPr vert="horz" wrap="square" lIns="36000" tIns="36000" rIns="36000" bIns="36000" rtlCol="0" anchor="t">
            <a:spAutoFit/>
          </a:bodyPr>
          <a:lstStyle/>
          <a:p>
            <a:pPr>
              <a:spcAft>
                <a:spcPts val="300"/>
              </a:spcAft>
              <a:buClr>
                <a:schemeClr val="accent1"/>
              </a:buClr>
              <a:buSzPct val="100000"/>
            </a:pPr>
            <a:r>
              <a:rPr lang="en-US" sz="1400" b="1"/>
              <a:t>Accelerating the global protein transition for net zero by 2050</a:t>
            </a:r>
          </a:p>
          <a:p>
            <a:pPr marL="285750" indent="-169863">
              <a:buClr>
                <a:schemeClr val="tx1"/>
              </a:buClr>
              <a:buSzPct val="100000"/>
              <a:buFont typeface="Apple Symbols" panose="02000000000000000000" pitchFamily="2" charset="-79"/>
              <a:buChar char="⎻"/>
            </a:pPr>
            <a:r>
              <a:rPr lang="en-US" sz="1200">
                <a:latin typeface="Arial" panose="020B0604020202020204" pitchFamily="34" charset="0"/>
                <a:cs typeface="Arial" panose="020B0604020202020204" pitchFamily="34" charset="0"/>
              </a:rPr>
              <a:t>Reaching </a:t>
            </a:r>
            <a:r>
              <a:rPr lang="en-US" sz="1200" b="1">
                <a:latin typeface="Arial" panose="020B0604020202020204" pitchFamily="34" charset="0"/>
                <a:cs typeface="Arial" panose="020B0604020202020204" pitchFamily="34" charset="0"/>
              </a:rPr>
              <a:t>net zero by 2050</a:t>
            </a:r>
            <a:r>
              <a:rPr lang="en-US" sz="1200">
                <a:latin typeface="Arial" panose="020B0604020202020204" pitchFamily="34" charset="0"/>
                <a:cs typeface="Arial" panose="020B0604020202020204" pitchFamily="34" charset="0"/>
              </a:rPr>
              <a:t> requires a rapid decarbonization of global food systems, with approximately 60% of emissions coming from animal-based proteins.</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Carbon sequestration in soil and forests will </a:t>
            </a:r>
            <a:r>
              <a:rPr lang="en-US" sz="1200" b="1">
                <a:latin typeface="Arial" panose="020B0604020202020204" pitchFamily="34" charset="0"/>
                <a:cs typeface="Arial" panose="020B0604020202020204" pitchFamily="34" charset="0"/>
              </a:rPr>
              <a:t>not</a:t>
            </a:r>
            <a:r>
              <a:rPr lang="en-US" sz="1200">
                <a:latin typeface="Arial" panose="020B0604020202020204" pitchFamily="34" charset="0"/>
                <a:cs typeface="Arial" panose="020B0604020202020204" pitchFamily="34" charset="0"/>
              </a:rPr>
              <a:t> be sufficient to offset current animal-based protein production emissions. There needs to be a global protein transition.</a:t>
            </a:r>
          </a:p>
          <a:p>
            <a:pPr marL="285750" indent="-169863">
              <a:buClr>
                <a:schemeClr val="tx1"/>
              </a:buClr>
              <a:buSzPct val="100000"/>
              <a:buFont typeface="Apple Symbols" panose="02000000000000000000" pitchFamily="2" charset="-79"/>
              <a:buChar char="⎻"/>
            </a:pPr>
            <a:r>
              <a:rPr lang="en-US" sz="1200">
                <a:latin typeface="Arial" panose="020B0604020202020204" pitchFamily="34" charset="0"/>
                <a:cs typeface="Arial" panose="020B0604020202020204" pitchFamily="34" charset="0"/>
              </a:rPr>
              <a:t>Policymakers can and should step in to assist with </a:t>
            </a:r>
            <a:r>
              <a:rPr lang="en-US" sz="1200" b="1">
                <a:latin typeface="Arial" panose="020B0604020202020204" pitchFamily="34" charset="0"/>
                <a:cs typeface="Arial" panose="020B0604020202020204" pitchFamily="34" charset="0"/>
              </a:rPr>
              <a:t>the protein transition</a:t>
            </a:r>
            <a:r>
              <a:rPr lang="en-US" sz="1200">
                <a:latin typeface="Arial" panose="020B0604020202020204" pitchFamily="34" charset="0"/>
                <a:cs typeface="Arial" panose="020B0604020202020204" pitchFamily="34" charset="0"/>
              </a:rPr>
              <a:t>, providing incentives for adoption of technologies, shifting of diets, scaling of alternative proteins, and a holistic framework accounting for </a:t>
            </a:r>
            <a:r>
              <a:rPr lang="en-US" sz="1200" b="1">
                <a:latin typeface="Arial" panose="020B0604020202020204" pitchFamily="34" charset="0"/>
                <a:cs typeface="Arial" panose="020B0604020202020204" pitchFamily="34" charset="0"/>
              </a:rPr>
              <a:t>livelihoods, climate change, food security, and health.</a:t>
            </a:r>
          </a:p>
        </p:txBody>
      </p:sp>
      <p:cxnSp>
        <p:nvCxnSpPr>
          <p:cNvPr id="11" name="Straight Connector 10">
            <a:extLst>
              <a:ext uri="{FF2B5EF4-FFF2-40B4-BE49-F238E27FC236}">
                <a16:creationId xmlns:a16="http://schemas.microsoft.com/office/drawing/2014/main" id="{C19F2C9F-11CD-6FD3-D058-B706DD4081D8}"/>
              </a:ext>
            </a:extLst>
          </p:cNvPr>
          <p:cNvCxnSpPr/>
          <p:nvPr/>
        </p:nvCxnSpPr>
        <p:spPr bwMode="gray">
          <a:xfrm>
            <a:off x="4109890" y="255163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E71CA1-CF1F-F45D-0225-0CA51A725C93}"/>
              </a:ext>
            </a:extLst>
          </p:cNvPr>
          <p:cNvCxnSpPr/>
          <p:nvPr/>
        </p:nvCxnSpPr>
        <p:spPr bwMode="gray">
          <a:xfrm>
            <a:off x="4105128" y="487065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7" name="btfpBulletedList771181">
            <a:extLst>
              <a:ext uri="{FF2B5EF4-FFF2-40B4-BE49-F238E27FC236}">
                <a16:creationId xmlns:a16="http://schemas.microsoft.com/office/drawing/2014/main" id="{10DA7D3E-28C0-5745-1E60-1282FFE5C6FF}"/>
              </a:ext>
            </a:extLst>
          </p:cNvPr>
          <p:cNvSpPr txBox="1"/>
          <p:nvPr>
            <p:custDataLst>
              <p:tags r:id="rId4"/>
            </p:custDataLst>
          </p:nvPr>
        </p:nvSpPr>
        <p:spPr bwMode="gray">
          <a:xfrm>
            <a:off x="4070145" y="4932709"/>
            <a:ext cx="7740284" cy="1288421"/>
          </a:xfrm>
          <a:prstGeom prst="rect">
            <a:avLst/>
          </a:prstGeom>
          <a:noFill/>
        </p:spPr>
        <p:txBody>
          <a:bodyPr vert="horz" wrap="square" lIns="36000" tIns="36000" rIns="36000" bIns="36000" rtlCol="0" anchor="t">
            <a:spAutoFit/>
          </a:bodyPr>
          <a:lstStyle/>
          <a:p>
            <a:pPr>
              <a:spcAft>
                <a:spcPts val="300"/>
              </a:spcAft>
            </a:pPr>
            <a:r>
              <a:rPr lang="en-US" sz="1400" b="1"/>
              <a:t>Necessary action supporting the uptake of technological and demand solutions</a:t>
            </a:r>
          </a:p>
          <a:p>
            <a:pPr marL="292608" indent="-155448">
              <a:buFont typeface="Apple Symbols" panose="02000000000000000000" pitchFamily="2" charset="-79"/>
              <a:buChar char="⎻"/>
            </a:pPr>
            <a:r>
              <a:rPr lang="en-US" sz="1200" b="1">
                <a:latin typeface="Arial" panose="020B0604020202020204" pitchFamily="34" charset="0"/>
                <a:cs typeface="Arial" panose="020B0604020202020204" pitchFamily="34" charset="0"/>
              </a:rPr>
              <a:t>Technologies</a:t>
            </a:r>
            <a:r>
              <a:rPr lang="en-US" sz="1200">
                <a:latin typeface="Arial" panose="020B0604020202020204" pitchFamily="34" charset="0"/>
                <a:cs typeface="Arial" panose="020B0604020202020204" pitchFamily="34" charset="0"/>
              </a:rPr>
              <a:t> to reduce emissions from protein production are on their way and should be widely adopted. However, </a:t>
            </a:r>
            <a:r>
              <a:rPr lang="en-US" sz="1200" b="1">
                <a:latin typeface="Arial" panose="020B0604020202020204" pitchFamily="34" charset="0"/>
                <a:cs typeface="Arial" panose="020B0604020202020204" pitchFamily="34" charset="0"/>
              </a:rPr>
              <a:t>they are not enough </a:t>
            </a:r>
            <a:r>
              <a:rPr lang="en-US" sz="1200">
                <a:latin typeface="Arial" panose="020B0604020202020204" pitchFamily="34" charset="0"/>
                <a:cs typeface="Arial" panose="020B0604020202020204" pitchFamily="34" charset="0"/>
              </a:rPr>
              <a:t>to decarbonize the food and protein systems. </a:t>
            </a:r>
          </a:p>
          <a:p>
            <a:pPr marL="292608" indent="-155448">
              <a:buFont typeface="Apple Symbols" panose="02000000000000000000" pitchFamily="2" charset="-79"/>
              <a:buChar char="⎻"/>
            </a:pPr>
            <a:r>
              <a:rPr lang="en-US" sz="1200">
                <a:latin typeface="Arial" panose="020B0604020202020204" pitchFamily="34" charset="0"/>
                <a:cs typeface="Arial" panose="020B0604020202020204" pitchFamily="34" charset="0"/>
              </a:rPr>
              <a:t>A </a:t>
            </a:r>
            <a:r>
              <a:rPr lang="en-US" sz="1200" b="1">
                <a:latin typeface="Arial" panose="020B0604020202020204" pitchFamily="34" charset="0"/>
                <a:cs typeface="Arial" panose="020B0604020202020204" pitchFamily="34" charset="0"/>
              </a:rPr>
              <a:t>global reduction of animal-based protein</a:t>
            </a:r>
            <a:r>
              <a:rPr lang="en-US" sz="1200">
                <a:latin typeface="Arial" panose="020B0604020202020204" pitchFamily="34" charset="0"/>
                <a:cs typeface="Arial" panose="020B0604020202020204" pitchFamily="34" charset="0"/>
              </a:rPr>
              <a:t> </a:t>
            </a:r>
            <a:r>
              <a:rPr lang="en-US" sz="1200" b="1">
                <a:latin typeface="Arial" panose="020B0604020202020204" pitchFamily="34" charset="0"/>
                <a:cs typeface="Arial" panose="020B0604020202020204" pitchFamily="34" charset="0"/>
              </a:rPr>
              <a:t>demand</a:t>
            </a:r>
            <a:r>
              <a:rPr lang="en-US" sz="1200">
                <a:latin typeface="Arial" panose="020B0604020202020204" pitchFamily="34" charset="0"/>
                <a:cs typeface="Arial" panose="020B0604020202020204" pitchFamily="34" charset="0"/>
              </a:rPr>
              <a:t> is imperative to reach food security and a net-zero pathway. Through national and global financial and policy frameworks, demand for alternatives can be supported.</a:t>
            </a:r>
          </a:p>
        </p:txBody>
      </p:sp>
      <p:sp>
        <p:nvSpPr>
          <p:cNvPr id="18" name="btfpBulletedList771181">
            <a:extLst>
              <a:ext uri="{FF2B5EF4-FFF2-40B4-BE49-F238E27FC236}">
                <a16:creationId xmlns:a16="http://schemas.microsoft.com/office/drawing/2014/main" id="{C6794BD2-60E2-257A-620E-09B1AABAB19F}"/>
              </a:ext>
            </a:extLst>
          </p:cNvPr>
          <p:cNvSpPr txBox="1"/>
          <p:nvPr>
            <p:custDataLst>
              <p:tags r:id="rId5"/>
            </p:custDataLst>
          </p:nvPr>
        </p:nvSpPr>
        <p:spPr bwMode="gray">
          <a:xfrm>
            <a:off x="4070145" y="2605548"/>
            <a:ext cx="7608453" cy="1988612"/>
          </a:xfrm>
          <a:prstGeom prst="rect">
            <a:avLst/>
          </a:prstGeom>
          <a:noFill/>
        </p:spPr>
        <p:txBody>
          <a:bodyPr vert="horz" wrap="square" lIns="36000" tIns="36000" rIns="36000" bIns="36000" rtlCol="0" anchor="t">
            <a:spAutoFit/>
          </a:bodyPr>
          <a:lstStyle/>
          <a:p>
            <a:pPr marL="0" indent="0">
              <a:spcAft>
                <a:spcPts val="300"/>
              </a:spcAft>
              <a:buNone/>
            </a:pPr>
            <a:r>
              <a:rPr lang="en-US" sz="1400" b="1"/>
              <a:t>Aligning livestock policies with climate goals through innovation and investment</a:t>
            </a:r>
          </a:p>
          <a:p>
            <a:pPr marL="288925" indent="-153988">
              <a:buFont typeface="Apple Symbols" panose="02000000000000000000" pitchFamily="2" charset="-79"/>
              <a:buChar char="⎻"/>
            </a:pPr>
            <a:r>
              <a:rPr lang="en-US" sz="1200" b="1">
                <a:latin typeface="Arial" panose="020B0604020202020204" pitchFamily="34" charset="0"/>
                <a:cs typeface="Arial" panose="020B0604020202020204" pitchFamily="34" charset="0"/>
              </a:rPr>
              <a:t>Public policy actors can disincentivize land use for animal husbandry </a:t>
            </a:r>
            <a:r>
              <a:rPr lang="en-US" sz="1200">
                <a:latin typeface="Arial" panose="020B0604020202020204" pitchFamily="34" charset="0"/>
                <a:cs typeface="Arial" panose="020B0604020202020204" pitchFamily="34" charset="0"/>
              </a:rPr>
              <a:t>through several mechanisms, including the introduction of </a:t>
            </a:r>
            <a:r>
              <a:rPr lang="en-US" sz="1200" b="1">
                <a:latin typeface="Arial" panose="020B0604020202020204" pitchFamily="34" charset="0"/>
                <a:cs typeface="Arial" panose="020B0604020202020204" pitchFamily="34" charset="0"/>
              </a:rPr>
              <a:t>PES mechanisms</a:t>
            </a:r>
            <a:r>
              <a:rPr lang="en-US" sz="1200">
                <a:latin typeface="Arial" panose="020B0604020202020204" pitchFamily="34" charset="0"/>
                <a:cs typeface="Arial" panose="020B0604020202020204" pitchFamily="34" charset="0"/>
              </a:rPr>
              <a:t> that compensate livestock farmers for </a:t>
            </a:r>
            <a:r>
              <a:rPr lang="en-US" sz="1200" b="1">
                <a:latin typeface="Arial" panose="020B0604020202020204" pitchFamily="34" charset="0"/>
                <a:cs typeface="Arial" panose="020B0604020202020204" pitchFamily="34" charset="0"/>
              </a:rPr>
              <a:t>transitioning to ecosystem restoration </a:t>
            </a:r>
            <a:r>
              <a:rPr lang="en-US" sz="1200">
                <a:latin typeface="Arial" panose="020B0604020202020204" pitchFamily="34" charset="0"/>
                <a:cs typeface="Arial" panose="020B0604020202020204" pitchFamily="34" charset="0"/>
              </a:rPr>
              <a:t>as a function of reduced emissions from livestock and carbon sequestration.</a:t>
            </a:r>
          </a:p>
          <a:p>
            <a:pPr marL="288925" indent="-153988">
              <a:buFont typeface="Apple Symbols" panose="02000000000000000000" pitchFamily="2" charset="-79"/>
              <a:buChar char="⎻"/>
            </a:pPr>
            <a:r>
              <a:rPr lang="en-US" sz="1200" b="1">
                <a:latin typeface="Arial" panose="020B0604020202020204" pitchFamily="34" charset="0"/>
                <a:cs typeface="Arial" panose="020B0604020202020204" pitchFamily="34" charset="0"/>
              </a:rPr>
              <a:t>Climate risks </a:t>
            </a:r>
            <a:r>
              <a:rPr lang="en-US" sz="1200">
                <a:latin typeface="Arial" panose="020B0604020202020204" pitchFamily="34" charset="0"/>
                <a:cs typeface="Arial" panose="020B0604020202020204" pitchFamily="34" charset="0"/>
              </a:rPr>
              <a:t>are often not considered while developing livestock policies, for the sector’s mitigation nor adaptation needs. They need to be </a:t>
            </a:r>
            <a:r>
              <a:rPr lang="en-US" sz="1200" b="1">
                <a:latin typeface="Arial" panose="020B0604020202020204" pitchFamily="34" charset="0"/>
                <a:cs typeface="Arial" panose="020B0604020202020204" pitchFamily="34" charset="0"/>
              </a:rPr>
              <a:t>better aligned with national climate plans </a:t>
            </a:r>
            <a:r>
              <a:rPr lang="en-US" sz="1200">
                <a:latin typeface="Arial" panose="020B0604020202020204" pitchFamily="34" charset="0"/>
                <a:cs typeface="Arial" panose="020B0604020202020204" pitchFamily="34" charset="0"/>
              </a:rPr>
              <a:t>and require </a:t>
            </a:r>
            <a:r>
              <a:rPr lang="en-US" sz="1200" b="1">
                <a:latin typeface="Arial" panose="020B0604020202020204" pitchFamily="34" charset="0"/>
                <a:cs typeface="Arial" panose="020B0604020202020204" pitchFamily="34" charset="0"/>
              </a:rPr>
              <a:t>cross-sectoral and stakeholder collaboration</a:t>
            </a:r>
            <a:r>
              <a:rPr lang="en-US" sz="1200">
                <a:latin typeface="Arial" panose="020B0604020202020204" pitchFamily="34" charset="0"/>
                <a:cs typeface="Arial" panose="020B0604020202020204" pitchFamily="34" charset="0"/>
              </a:rPr>
              <a:t> for effective emission reduction and adaptation. </a:t>
            </a:r>
          </a:p>
          <a:p>
            <a:pPr marL="288925" indent="-153988">
              <a:buFont typeface="Apple Symbols" panose="02000000000000000000" pitchFamily="2" charset="-79"/>
              <a:buChar char="⎻"/>
            </a:pPr>
            <a:r>
              <a:rPr lang="en-US" sz="1200">
                <a:latin typeface="Arial" panose="020B0604020202020204" pitchFamily="34" charset="0"/>
                <a:cs typeface="Arial" panose="020B0604020202020204" pitchFamily="34" charset="0"/>
              </a:rPr>
              <a:t>Global public spending is not only necessary for R&amp;D but also for </a:t>
            </a:r>
            <a:r>
              <a:rPr lang="en-US" sz="1200" b="1">
                <a:latin typeface="Arial" panose="020B0604020202020204" pitchFamily="34" charset="0"/>
                <a:cs typeface="Arial" panose="020B0604020202020204" pitchFamily="34" charset="0"/>
              </a:rPr>
              <a:t>commercialization</a:t>
            </a:r>
            <a:r>
              <a:rPr lang="en-US" sz="1200">
                <a:latin typeface="Arial" panose="020B0604020202020204" pitchFamily="34" charset="0"/>
                <a:cs typeface="Arial" panose="020B0604020202020204" pitchFamily="34" charset="0"/>
              </a:rPr>
              <a:t> efforts, especially for early-stage innovations that aren’t commercialized through private investments yet. Governments need to support policy and finance for alternative proteins to achieve their economic and climate benefits. </a:t>
            </a:r>
          </a:p>
        </p:txBody>
      </p:sp>
      <p:sp>
        <p:nvSpPr>
          <p:cNvPr id="12" name="Title 2">
            <a:extLst>
              <a:ext uri="{FF2B5EF4-FFF2-40B4-BE49-F238E27FC236}">
                <a16:creationId xmlns:a16="http://schemas.microsoft.com/office/drawing/2014/main" id="{7BC8DF84-64D8-4BC6-ACEB-63B077528926}"/>
              </a:ext>
            </a:extLst>
          </p:cNvPr>
          <p:cNvSpPr txBox="1">
            <a:spLocks/>
          </p:cNvSpPr>
          <p:nvPr/>
        </p:nvSpPr>
        <p:spPr>
          <a:xfrm>
            <a:off x="530352" y="5367528"/>
            <a:ext cx="3165987" cy="784830"/>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sz="2400">
                <a:solidFill>
                  <a:srgbClr val="FFFFFF"/>
                </a:solidFill>
                <a:latin typeface="Arial"/>
              </a:rPr>
              <a:t>Key messages</a:t>
            </a:r>
            <a:br>
              <a:rPr lang="en-US" sz="2400">
                <a:solidFill>
                  <a:srgbClr val="FFFFFF"/>
                </a:solidFill>
                <a:latin typeface="Arial"/>
              </a:rPr>
            </a:br>
            <a:r>
              <a:rPr lang="en-US" sz="2400" b="0">
                <a:solidFill>
                  <a:schemeClr val="bg1"/>
                </a:solidFill>
                <a:latin typeface="Arial"/>
                <a:cs typeface="Arial"/>
              </a:rPr>
              <a:t>Finance &amp; Policy</a:t>
            </a:r>
            <a:endParaRPr lang="en-US" sz="2400" b="0">
              <a:solidFill>
                <a:srgbClr val="FFFFFF"/>
              </a:solidFill>
              <a:latin typeface="Arial"/>
            </a:endParaRPr>
          </a:p>
        </p:txBody>
      </p:sp>
      <p:sp>
        <p:nvSpPr>
          <p:cNvPr id="10" name="btfpNotesBox111697">
            <a:extLst>
              <a:ext uri="{FF2B5EF4-FFF2-40B4-BE49-F238E27FC236}">
                <a16:creationId xmlns:a16="http://schemas.microsoft.com/office/drawing/2014/main" id="{D88D3279-AF4A-C79A-6E7D-0DAC5A85E46B}"/>
              </a:ext>
            </a:extLst>
          </p:cNvPr>
          <p:cNvSpPr txBox="1"/>
          <p:nvPr>
            <p:custDataLst>
              <p:tags r:id="rId6"/>
            </p:custDataLst>
          </p:nvPr>
        </p:nvSpPr>
        <p:spPr bwMode="gray">
          <a:xfrm>
            <a:off x="329184" y="6542199"/>
            <a:ext cx="9183670" cy="246221"/>
          </a:xfrm>
          <a:prstGeom prst="rect">
            <a:avLst/>
          </a:prstGeom>
          <a:noFill/>
        </p:spPr>
        <p:txBody>
          <a:bodyPr vert="horz" wrap="square" lIns="0" tIns="0" rIns="0" bIns="0" rtlCol="0" anchor="b">
            <a:spAutoFit/>
          </a:bodyPr>
          <a:lstStyle/>
          <a:p>
            <a:endParaRPr lang="en-US" sz="800">
              <a:solidFill>
                <a:srgbClr val="000000"/>
              </a:solidFill>
              <a:latin typeface="Arial"/>
              <a:cs typeface="Arial"/>
            </a:endParaRPr>
          </a:p>
          <a:p>
            <a:r>
              <a:rPr lang="en-US" sz="800">
                <a:solidFill>
                  <a:srgbClr val="000000"/>
                </a:solidFill>
              </a:rPr>
              <a:t>Credit: </a:t>
            </a:r>
            <a:r>
              <a:rPr lang="en-US" sz="800">
                <a:solidFill>
                  <a:srgbClr val="000000"/>
                </a:solidFill>
                <a:cs typeface="Arial"/>
              </a:rPr>
              <a:t>M.A. Miller,</a:t>
            </a:r>
            <a:r>
              <a:rPr lang="en-US" sz="800">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2"/>
              </a:rPr>
              <a:t>Gernot Wagner</a:t>
            </a:r>
            <a:r>
              <a:rPr lang="en-US" sz="800"/>
              <a:t>. </a:t>
            </a:r>
            <a:r>
              <a:rPr lang="en-US" sz="800">
                <a:hlinkClick r:id="rId13"/>
              </a:rPr>
              <a:t>Share with attribution</a:t>
            </a:r>
            <a:r>
              <a:rPr lang="en-US" sz="800"/>
              <a:t>: </a:t>
            </a:r>
            <a:r>
              <a:rPr lang="en-US" sz="800" err="1"/>
              <a:t>Sayn</a:t>
            </a:r>
            <a:r>
              <a:rPr lang="en-US" sz="800"/>
              <a:t>-Wittgenstein </a:t>
            </a:r>
            <a:r>
              <a:rPr lang="en-US" sz="800" i="1"/>
              <a:t>et al., </a:t>
            </a:r>
            <a:r>
              <a:rPr lang="en-US" sz="800"/>
              <a:t>"</a:t>
            </a:r>
            <a:r>
              <a:rPr lang="en-US" sz="800">
                <a:hlinkClick r:id="rId14"/>
              </a:rPr>
              <a:t>Reconsidering Proteins</a:t>
            </a:r>
            <a:r>
              <a:rPr lang="en-US" sz="800"/>
              <a:t>" (6 October 2025).</a:t>
            </a:r>
            <a:endParaRPr lang="en-US" sz="800">
              <a:solidFill>
                <a:srgbClr val="00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3447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4F4E-A720-C0CA-FA4B-CB0531012D70}"/>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5C51A5F-5CB7-420D-0827-94A1A7811DB4}"/>
              </a:ext>
            </a:extLst>
          </p:cNvPr>
          <p:cNvGraphicFramePr>
            <a:graphicFrameLocks/>
          </p:cNvGraphicFramePr>
          <p:nvPr>
            <p:custDataLst>
              <p:tags r:id="rId2"/>
            </p:custDataLst>
            <p:extLst>
              <p:ext uri="{D42A27DB-BD31-4B8C-83A1-F6EECF244321}">
                <p14:modId xmlns:p14="http://schemas.microsoft.com/office/powerpoint/2010/main" val="3587834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5" name="think-cell data - do not delete" hidden="1">
                        <a:extLst>
                          <a:ext uri="{FF2B5EF4-FFF2-40B4-BE49-F238E27FC236}">
                            <a16:creationId xmlns:a16="http://schemas.microsoft.com/office/drawing/2014/main" id="{15C51A5F-5CB7-420D-0827-94A1A7811DB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66F3065-D5A7-8BC6-69E4-B3F11F7CD658}"/>
              </a:ext>
            </a:extLst>
          </p:cNvPr>
          <p:cNvSpPr>
            <a:spLocks noGrp="1"/>
          </p:cNvSpPr>
          <p:nvPr>
            <p:ph type="title"/>
          </p:nvPr>
        </p:nvSpPr>
        <p:spPr>
          <a:xfrm>
            <a:off x="330200" y="523318"/>
            <a:ext cx="11737474" cy="882788"/>
          </a:xfrm>
        </p:spPr>
        <p:txBody>
          <a:bodyPr vert="horz">
            <a:noAutofit/>
          </a:bodyPr>
          <a:lstStyle/>
          <a:p>
            <a:r>
              <a:rPr lang="en-US">
                <a:latin typeface="Arial"/>
                <a:cs typeface="Arial"/>
              </a:rPr>
              <a:t>Conventional animal proteins and alternative proteins overlap within the broader </a:t>
            </a:r>
            <a:r>
              <a:rPr lang="en-US" err="1">
                <a:latin typeface="Arial"/>
                <a:cs typeface="Arial"/>
              </a:rPr>
              <a:t>agrifood</a:t>
            </a:r>
            <a:r>
              <a:rPr lang="en-US">
                <a:latin typeface="Arial"/>
                <a:cs typeface="Arial"/>
              </a:rPr>
              <a:t> system</a:t>
            </a:r>
          </a:p>
        </p:txBody>
      </p:sp>
      <p:sp>
        <p:nvSpPr>
          <p:cNvPr id="13" name="Rectangle 12">
            <a:extLst>
              <a:ext uri="{FF2B5EF4-FFF2-40B4-BE49-F238E27FC236}">
                <a16:creationId xmlns:a16="http://schemas.microsoft.com/office/drawing/2014/main" id="{2451E31F-1381-7197-85E2-A9CF195FE2B8}"/>
              </a:ext>
            </a:extLst>
          </p:cNvPr>
          <p:cNvSpPr/>
          <p:nvPr/>
        </p:nvSpPr>
        <p:spPr bwMode="gray">
          <a:xfrm>
            <a:off x="8954909" y="2892558"/>
            <a:ext cx="1661600" cy="5062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 name="Pentagon 2">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Finance &amp; Policy</a:t>
            </a:r>
          </a:p>
        </p:txBody>
      </p:sp>
      <p:pic>
        <p:nvPicPr>
          <p:cNvPr id="34" name="Picture 33" descr="A group of trees on a hill&#10;&#10;Description automatically generated">
            <a:extLst>
              <a:ext uri="{FF2B5EF4-FFF2-40B4-BE49-F238E27FC236}">
                <a16:creationId xmlns:a16="http://schemas.microsoft.com/office/drawing/2014/main" id="{73114D5F-2CED-F7F3-6FCD-9B2813B24006}"/>
              </a:ext>
            </a:extLst>
          </p:cNvPr>
          <p:cNvPicPr>
            <a:picLocks noChangeAspect="1"/>
          </p:cNvPicPr>
          <p:nvPr/>
        </p:nvPicPr>
        <p:blipFill>
          <a:blip r:embed="rId8"/>
          <a:stretch>
            <a:fillRect/>
          </a:stretch>
        </p:blipFill>
        <p:spPr>
          <a:xfrm>
            <a:off x="1952862" y="2557979"/>
            <a:ext cx="535391" cy="483273"/>
          </a:xfrm>
          <a:prstGeom prst="rect">
            <a:avLst/>
          </a:prstGeom>
        </p:spPr>
      </p:pic>
      <p:grpSp>
        <p:nvGrpSpPr>
          <p:cNvPr id="67" name="Group 66">
            <a:extLst>
              <a:ext uri="{FF2B5EF4-FFF2-40B4-BE49-F238E27FC236}">
                <a16:creationId xmlns:a16="http://schemas.microsoft.com/office/drawing/2014/main" id="{673700CE-893B-5230-5729-321D5583BEC0}"/>
              </a:ext>
            </a:extLst>
          </p:cNvPr>
          <p:cNvGrpSpPr>
            <a:grpSpLocks noChangeAspect="1"/>
          </p:cNvGrpSpPr>
          <p:nvPr/>
        </p:nvGrpSpPr>
        <p:grpSpPr>
          <a:xfrm>
            <a:off x="3759605" y="2529459"/>
            <a:ext cx="995619" cy="503967"/>
            <a:chOff x="3241455" y="2410680"/>
            <a:chExt cx="995619" cy="503967"/>
          </a:xfrm>
        </p:grpSpPr>
        <p:pic>
          <p:nvPicPr>
            <p:cNvPr id="36" name="Picture 35" descr="A tractor with a white background&#10;&#10;Description automatically generated with medium confidence">
              <a:extLst>
                <a:ext uri="{FF2B5EF4-FFF2-40B4-BE49-F238E27FC236}">
                  <a16:creationId xmlns:a16="http://schemas.microsoft.com/office/drawing/2014/main" id="{DDD2CAB3-B115-B300-349B-20510229CB1F}"/>
                </a:ext>
              </a:extLst>
            </p:cNvPr>
            <p:cNvPicPr>
              <a:picLocks noChangeAspect="1"/>
            </p:cNvPicPr>
            <p:nvPr/>
          </p:nvPicPr>
          <p:blipFill>
            <a:blip r:embed="rId9"/>
            <a:stretch>
              <a:fillRect/>
            </a:stretch>
          </p:blipFill>
          <p:spPr>
            <a:xfrm>
              <a:off x="3241455" y="2465356"/>
              <a:ext cx="532054" cy="449290"/>
            </a:xfrm>
            <a:prstGeom prst="rect">
              <a:avLst/>
            </a:prstGeom>
          </p:spPr>
        </p:pic>
        <p:pic>
          <p:nvPicPr>
            <p:cNvPr id="38" name="Picture 37" descr="A logo of a flag falling from a piece of paper&#10;&#10;Description automatically generated with medium confidence">
              <a:extLst>
                <a:ext uri="{FF2B5EF4-FFF2-40B4-BE49-F238E27FC236}">
                  <a16:creationId xmlns:a16="http://schemas.microsoft.com/office/drawing/2014/main" id="{FA25A4D8-07AD-0FD5-DF47-136E9D23E4CF}"/>
                </a:ext>
              </a:extLst>
            </p:cNvPr>
            <p:cNvPicPr>
              <a:picLocks noChangeAspect="1"/>
            </p:cNvPicPr>
            <p:nvPr/>
          </p:nvPicPr>
          <p:blipFill>
            <a:blip r:embed="rId10"/>
            <a:stretch>
              <a:fillRect/>
            </a:stretch>
          </p:blipFill>
          <p:spPr>
            <a:xfrm>
              <a:off x="3794567" y="2410680"/>
              <a:ext cx="442507" cy="503967"/>
            </a:xfrm>
            <a:prstGeom prst="rect">
              <a:avLst/>
            </a:prstGeom>
          </p:spPr>
        </p:pic>
      </p:grpSp>
      <p:grpSp>
        <p:nvGrpSpPr>
          <p:cNvPr id="66" name="Group 65">
            <a:extLst>
              <a:ext uri="{FF2B5EF4-FFF2-40B4-BE49-F238E27FC236}">
                <a16:creationId xmlns:a16="http://schemas.microsoft.com/office/drawing/2014/main" id="{71949F06-741B-C1C5-DF18-C55EC31333ED}"/>
              </a:ext>
            </a:extLst>
          </p:cNvPr>
          <p:cNvGrpSpPr>
            <a:grpSpLocks noChangeAspect="1"/>
          </p:cNvGrpSpPr>
          <p:nvPr/>
        </p:nvGrpSpPr>
        <p:grpSpPr>
          <a:xfrm>
            <a:off x="5051446" y="2556113"/>
            <a:ext cx="1820146" cy="523224"/>
            <a:chOff x="4667395" y="2410680"/>
            <a:chExt cx="1820146" cy="523224"/>
          </a:xfrm>
        </p:grpSpPr>
        <p:pic>
          <p:nvPicPr>
            <p:cNvPr id="40" name="Picture 39" descr="A green goat with tongue out&#10;&#10;Description automatically generated">
              <a:extLst>
                <a:ext uri="{FF2B5EF4-FFF2-40B4-BE49-F238E27FC236}">
                  <a16:creationId xmlns:a16="http://schemas.microsoft.com/office/drawing/2014/main" id="{45F5AA80-0EB9-2AB9-2738-14396748F0F3}"/>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4667395" y="2466833"/>
              <a:ext cx="475281" cy="467071"/>
            </a:xfrm>
            <a:prstGeom prst="rect">
              <a:avLst/>
            </a:prstGeom>
          </p:spPr>
        </p:pic>
        <p:pic>
          <p:nvPicPr>
            <p:cNvPr id="42" name="Picture 41" descr="A green symbol of a farmer&#10;&#10;Description automatically generated">
              <a:extLst>
                <a:ext uri="{FF2B5EF4-FFF2-40B4-BE49-F238E27FC236}">
                  <a16:creationId xmlns:a16="http://schemas.microsoft.com/office/drawing/2014/main" id="{DE2C3BBD-EDD3-CA52-424F-E7E5ACB2CEE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525148" y="2410680"/>
              <a:ext cx="425049" cy="512388"/>
            </a:xfrm>
            <a:prstGeom prst="rect">
              <a:avLst/>
            </a:prstGeom>
          </p:spPr>
        </p:pic>
        <p:pic>
          <p:nvPicPr>
            <p:cNvPr id="44" name="Picture 43" descr="A green symbol of a farmer&#10;&#10;Description automatically generated">
              <a:extLst>
                <a:ext uri="{FF2B5EF4-FFF2-40B4-BE49-F238E27FC236}">
                  <a16:creationId xmlns:a16="http://schemas.microsoft.com/office/drawing/2014/main" id="{69970893-B24F-A1BB-9681-4F985A3B91E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28322" y="2410680"/>
              <a:ext cx="418787" cy="519060"/>
            </a:xfrm>
            <a:prstGeom prst="rect">
              <a:avLst/>
            </a:prstGeom>
          </p:spPr>
        </p:pic>
        <p:pic>
          <p:nvPicPr>
            <p:cNvPr id="46" name="Picture 45" descr="A green wheat field logo&#10;&#10;Description automatically generated with medium confidence">
              <a:extLst>
                <a:ext uri="{FF2B5EF4-FFF2-40B4-BE49-F238E27FC236}">
                  <a16:creationId xmlns:a16="http://schemas.microsoft.com/office/drawing/2014/main" id="{8FD8AD28-281F-3578-ED61-5E22168020F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931359" y="2411141"/>
              <a:ext cx="556182" cy="514319"/>
            </a:xfrm>
            <a:prstGeom prst="rect">
              <a:avLst/>
            </a:prstGeom>
          </p:spPr>
        </p:pic>
      </p:grpSp>
      <p:pic>
        <p:nvPicPr>
          <p:cNvPr id="59" name="Picture 58" descr="A family pictograms with a child&#10;&#10;Description automatically generated">
            <a:extLst>
              <a:ext uri="{FF2B5EF4-FFF2-40B4-BE49-F238E27FC236}">
                <a16:creationId xmlns:a16="http://schemas.microsoft.com/office/drawing/2014/main" id="{95570F06-FAC8-EA09-3AD0-AC301DEB6B5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527051" y="2583179"/>
            <a:ext cx="583693" cy="483273"/>
          </a:xfrm>
          <a:prstGeom prst="rect">
            <a:avLst/>
          </a:prstGeom>
        </p:spPr>
      </p:pic>
      <p:sp>
        <p:nvSpPr>
          <p:cNvPr id="60" name="Rectangle 59">
            <a:extLst>
              <a:ext uri="{FF2B5EF4-FFF2-40B4-BE49-F238E27FC236}">
                <a16:creationId xmlns:a16="http://schemas.microsoft.com/office/drawing/2014/main" id="{8FD7C916-2E6B-4264-4EA5-E1A89A7ED115}"/>
              </a:ext>
            </a:extLst>
          </p:cNvPr>
          <p:cNvSpPr/>
          <p:nvPr/>
        </p:nvSpPr>
        <p:spPr bwMode="gray">
          <a:xfrm>
            <a:off x="1143001" y="3068694"/>
            <a:ext cx="2139866" cy="2228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000" b="1">
                <a:solidFill>
                  <a:srgbClr val="0F442D"/>
                </a:solidFill>
              </a:rPr>
              <a:t>Natural resources &amp; environment</a:t>
            </a:r>
          </a:p>
        </p:txBody>
      </p:sp>
      <p:sp>
        <p:nvSpPr>
          <p:cNvPr id="61" name="Rectangle 60">
            <a:extLst>
              <a:ext uri="{FF2B5EF4-FFF2-40B4-BE49-F238E27FC236}">
                <a16:creationId xmlns:a16="http://schemas.microsoft.com/office/drawing/2014/main" id="{9E42926A-533E-0010-9208-64310CB41FD9}"/>
              </a:ext>
            </a:extLst>
          </p:cNvPr>
          <p:cNvSpPr/>
          <p:nvPr/>
        </p:nvSpPr>
        <p:spPr bwMode="gray">
          <a:xfrm>
            <a:off x="3449386" y="3071793"/>
            <a:ext cx="1544722" cy="2197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000" b="1">
                <a:solidFill>
                  <a:srgbClr val="F1A720"/>
                </a:solidFill>
              </a:rPr>
              <a:t>Upstream agro-industry</a:t>
            </a:r>
          </a:p>
        </p:txBody>
      </p:sp>
      <p:sp>
        <p:nvSpPr>
          <p:cNvPr id="62" name="Rectangle 61">
            <a:extLst>
              <a:ext uri="{FF2B5EF4-FFF2-40B4-BE49-F238E27FC236}">
                <a16:creationId xmlns:a16="http://schemas.microsoft.com/office/drawing/2014/main" id="{8DF4B6E7-7D0E-1B68-0641-454F907401DC}"/>
              </a:ext>
            </a:extLst>
          </p:cNvPr>
          <p:cNvSpPr/>
          <p:nvPr/>
        </p:nvSpPr>
        <p:spPr bwMode="gray">
          <a:xfrm>
            <a:off x="5199230" y="3068694"/>
            <a:ext cx="1530876" cy="2197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000" b="1">
                <a:solidFill>
                  <a:srgbClr val="2C9548"/>
                </a:solidFill>
              </a:rPr>
              <a:t>Agricultural production</a:t>
            </a:r>
          </a:p>
        </p:txBody>
      </p:sp>
      <p:sp>
        <p:nvSpPr>
          <p:cNvPr id="63" name="Rectangle 62">
            <a:extLst>
              <a:ext uri="{FF2B5EF4-FFF2-40B4-BE49-F238E27FC236}">
                <a16:creationId xmlns:a16="http://schemas.microsoft.com/office/drawing/2014/main" id="{495FAD4D-AA4D-5299-C883-60BECD81A739}"/>
              </a:ext>
            </a:extLst>
          </p:cNvPr>
          <p:cNvSpPr/>
          <p:nvPr/>
        </p:nvSpPr>
        <p:spPr bwMode="gray">
          <a:xfrm>
            <a:off x="7407856" y="3044800"/>
            <a:ext cx="1726503" cy="243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000" b="1">
                <a:solidFill>
                  <a:srgbClr val="233CC6"/>
                </a:solidFill>
              </a:rPr>
              <a:t>Downstream agro-industry</a:t>
            </a:r>
          </a:p>
        </p:txBody>
      </p:sp>
      <p:sp>
        <p:nvSpPr>
          <p:cNvPr id="64" name="Rectangle 63">
            <a:extLst>
              <a:ext uri="{FF2B5EF4-FFF2-40B4-BE49-F238E27FC236}">
                <a16:creationId xmlns:a16="http://schemas.microsoft.com/office/drawing/2014/main" id="{9BE50B91-B70F-0328-68E5-286E0C1A38B3}"/>
              </a:ext>
            </a:extLst>
          </p:cNvPr>
          <p:cNvSpPr/>
          <p:nvPr/>
        </p:nvSpPr>
        <p:spPr bwMode="gray">
          <a:xfrm>
            <a:off x="9260197" y="3041252"/>
            <a:ext cx="1117400" cy="26137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000" b="1">
                <a:solidFill>
                  <a:srgbClr val="0B2380"/>
                </a:solidFill>
              </a:rPr>
              <a:t>Consumption</a:t>
            </a:r>
          </a:p>
        </p:txBody>
      </p:sp>
      <p:sp>
        <p:nvSpPr>
          <p:cNvPr id="65" name="Rectangle 64">
            <a:extLst>
              <a:ext uri="{FF2B5EF4-FFF2-40B4-BE49-F238E27FC236}">
                <a16:creationId xmlns:a16="http://schemas.microsoft.com/office/drawing/2014/main" id="{B85B0B8E-FD5D-FF9B-67F2-92BEB3906204}"/>
              </a:ext>
            </a:extLst>
          </p:cNvPr>
          <p:cNvSpPr/>
          <p:nvPr/>
        </p:nvSpPr>
        <p:spPr bwMode="gray">
          <a:xfrm>
            <a:off x="4622839" y="1813826"/>
            <a:ext cx="2119124" cy="327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The </a:t>
            </a:r>
            <a:r>
              <a:rPr lang="en-US" sz="1400" b="1" err="1">
                <a:solidFill>
                  <a:schemeClr val="tx1"/>
                </a:solidFill>
              </a:rPr>
              <a:t>Agrifood</a:t>
            </a:r>
            <a:r>
              <a:rPr lang="en-US" sz="1400" b="1">
                <a:solidFill>
                  <a:schemeClr val="tx1"/>
                </a:solidFill>
              </a:rPr>
              <a:t> System</a:t>
            </a:r>
          </a:p>
        </p:txBody>
      </p:sp>
      <p:grpSp>
        <p:nvGrpSpPr>
          <p:cNvPr id="68" name="Group 67">
            <a:extLst>
              <a:ext uri="{FF2B5EF4-FFF2-40B4-BE49-F238E27FC236}">
                <a16:creationId xmlns:a16="http://schemas.microsoft.com/office/drawing/2014/main" id="{0436962B-8AEF-0A83-704A-11D9B22BE2DB}"/>
              </a:ext>
            </a:extLst>
          </p:cNvPr>
          <p:cNvGrpSpPr>
            <a:grpSpLocks noChangeAspect="1"/>
          </p:cNvGrpSpPr>
          <p:nvPr/>
        </p:nvGrpSpPr>
        <p:grpSpPr>
          <a:xfrm>
            <a:off x="7432769" y="2588865"/>
            <a:ext cx="1783016" cy="476526"/>
            <a:chOff x="6751649" y="2454745"/>
            <a:chExt cx="1783016" cy="476526"/>
          </a:xfrm>
        </p:grpSpPr>
        <p:pic>
          <p:nvPicPr>
            <p:cNvPr id="48" name="Picture 47" descr="A blue truck with white outline&#10;&#10;Description automatically generated">
              <a:extLst>
                <a:ext uri="{FF2B5EF4-FFF2-40B4-BE49-F238E27FC236}">
                  <a16:creationId xmlns:a16="http://schemas.microsoft.com/office/drawing/2014/main" id="{84AB17B0-08D5-43E9-059F-0C1A5A99709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560463" y="2496818"/>
              <a:ext cx="588543" cy="419337"/>
            </a:xfrm>
            <a:prstGeom prst="rect">
              <a:avLst/>
            </a:prstGeom>
          </p:spPr>
        </p:pic>
        <p:pic>
          <p:nvPicPr>
            <p:cNvPr id="57" name="Picture 56" descr="A blue logo with noodle in a bowl&#10;&#10;Description automatically generated">
              <a:extLst>
                <a:ext uri="{FF2B5EF4-FFF2-40B4-BE49-F238E27FC236}">
                  <a16:creationId xmlns:a16="http://schemas.microsoft.com/office/drawing/2014/main" id="{D076CAD4-906B-A93D-D5D7-3DB7EE33933F}"/>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112973" y="2457005"/>
              <a:ext cx="421692" cy="471629"/>
            </a:xfrm>
            <a:prstGeom prst="rect">
              <a:avLst/>
            </a:prstGeom>
          </p:spPr>
        </p:pic>
        <p:pic>
          <p:nvPicPr>
            <p:cNvPr id="51" name="Picture 50" descr="A blue and white icon of bottles on a conveyor belt&#10;&#10;Description automatically generated">
              <a:extLst>
                <a:ext uri="{FF2B5EF4-FFF2-40B4-BE49-F238E27FC236}">
                  <a16:creationId xmlns:a16="http://schemas.microsoft.com/office/drawing/2014/main" id="{751568EB-3285-54BA-03C0-F301DC453956}"/>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751649" y="2454745"/>
              <a:ext cx="489233" cy="476526"/>
            </a:xfrm>
            <a:prstGeom prst="rect">
              <a:avLst/>
            </a:prstGeom>
          </p:spPr>
        </p:pic>
        <p:pic>
          <p:nvPicPr>
            <p:cNvPr id="53" name="Picture 52" descr="A blue shopping cart with wheels&#10;&#10;Description automatically generated">
              <a:extLst>
                <a:ext uri="{FF2B5EF4-FFF2-40B4-BE49-F238E27FC236}">
                  <a16:creationId xmlns:a16="http://schemas.microsoft.com/office/drawing/2014/main" id="{1F844576-1869-0767-8D46-087CBFA510AF}"/>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203207" y="2465356"/>
              <a:ext cx="391259" cy="453364"/>
            </a:xfrm>
            <a:prstGeom prst="rect">
              <a:avLst/>
            </a:prstGeom>
          </p:spPr>
        </p:pic>
      </p:grpSp>
      <p:sp>
        <p:nvSpPr>
          <p:cNvPr id="70" name="Left Brace 69">
            <a:extLst>
              <a:ext uri="{FF2B5EF4-FFF2-40B4-BE49-F238E27FC236}">
                <a16:creationId xmlns:a16="http://schemas.microsoft.com/office/drawing/2014/main" id="{29911D3C-D03A-1055-C0E1-577416FEE366}"/>
              </a:ext>
            </a:extLst>
          </p:cNvPr>
          <p:cNvSpPr/>
          <p:nvPr/>
        </p:nvSpPr>
        <p:spPr bwMode="gray">
          <a:xfrm rot="5400000">
            <a:off x="5615508" y="-2089877"/>
            <a:ext cx="327460" cy="9034157"/>
          </a:xfrm>
          <a:prstGeom prst="leftBrace">
            <a:avLst>
              <a:gd name="adj1" fmla="val 101413"/>
              <a:gd name="adj2" fmla="val 50978"/>
            </a:avLst>
          </a:prstGeom>
          <a:ln w="2857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btfpNotesBox292759">
            <a:extLst>
              <a:ext uri="{FF2B5EF4-FFF2-40B4-BE49-F238E27FC236}">
                <a16:creationId xmlns:a16="http://schemas.microsoft.com/office/drawing/2014/main" id="{1E47E8B9-3C83-B747-37F7-07CD8C4DD5B7}"/>
              </a:ext>
            </a:extLst>
          </p:cNvPr>
          <p:cNvSpPr txBox="1"/>
          <p:nvPr>
            <p:custDataLst>
              <p:tags r:id="rId3"/>
            </p:custDataLst>
          </p:nvPr>
        </p:nvSpPr>
        <p:spPr bwMode="gray">
          <a:xfrm>
            <a:off x="330198" y="6419088"/>
            <a:ext cx="9147993"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*Animal protein</a:t>
            </a:r>
          </a:p>
          <a:p>
            <a:pPr marL="0" indent="0">
              <a:spcBef>
                <a:spcPts val="0"/>
              </a:spcBef>
              <a:buNone/>
            </a:pPr>
            <a:r>
              <a:rPr lang="en-US" sz="800">
                <a:solidFill>
                  <a:srgbClr val="000000"/>
                </a:solidFill>
              </a:rPr>
              <a:t>Source: Climate Policy Initiative, </a:t>
            </a:r>
            <a:r>
              <a:rPr lang="en-US" sz="800">
                <a:solidFill>
                  <a:srgbClr val="000000"/>
                </a:solidFill>
                <a:hlinkClick r:id="rId20"/>
              </a:rPr>
              <a:t>Landscape of Climate Finance for </a:t>
            </a:r>
            <a:r>
              <a:rPr lang="en-US" sz="800" err="1">
                <a:solidFill>
                  <a:srgbClr val="000000"/>
                </a:solidFill>
                <a:hlinkClick r:id="rId20"/>
              </a:rPr>
              <a:t>Agrifood</a:t>
            </a:r>
            <a:r>
              <a:rPr lang="en-US" sz="800">
                <a:solidFill>
                  <a:srgbClr val="000000"/>
                </a:solidFill>
                <a:hlinkClick r:id="rId20"/>
              </a:rPr>
              <a:t> Systems</a:t>
            </a:r>
            <a:r>
              <a:rPr lang="en-US" sz="800">
                <a:solidFill>
                  <a:srgbClr val="000000"/>
                </a:solidFill>
              </a:rPr>
              <a:t> (2023).</a:t>
            </a:r>
          </a:p>
          <a:p>
            <a:r>
              <a:rPr lang="en-US" sz="800">
                <a:solidFill>
                  <a:srgbClr val="000000"/>
                </a:solidFill>
              </a:rPr>
              <a:t>Credit: </a:t>
            </a:r>
            <a:r>
              <a:rPr lang="en-US" sz="800">
                <a:solidFill>
                  <a:srgbClr val="000000"/>
                </a:solidFill>
                <a:cs typeface="Arial"/>
              </a:rPr>
              <a:t>M.A. Miller,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 </a:t>
            </a:r>
            <a:r>
              <a:rPr lang="en-US" sz="800"/>
              <a:t> and </a:t>
            </a:r>
            <a:r>
              <a:rPr lang="en-US" sz="800">
                <a:hlinkClick r:id="rId21"/>
              </a:rPr>
              <a:t>Gernot Wagner</a:t>
            </a:r>
            <a:r>
              <a:rPr lang="en-US" sz="800"/>
              <a:t>. </a:t>
            </a:r>
            <a:r>
              <a:rPr lang="en-US" sz="800">
                <a:hlinkClick r:id="rId22"/>
              </a:rPr>
              <a:t>Share with attribution</a:t>
            </a:r>
            <a:r>
              <a:rPr lang="en-US" sz="800"/>
              <a:t>: </a:t>
            </a:r>
            <a:r>
              <a:rPr lang="en-US" sz="800" err="1"/>
              <a:t>Sayn</a:t>
            </a:r>
            <a:r>
              <a:rPr lang="en-US" sz="800"/>
              <a:t>-Wittgenstein </a:t>
            </a:r>
            <a:r>
              <a:rPr lang="en-US" sz="800" i="1"/>
              <a:t>et al., </a:t>
            </a:r>
            <a:r>
              <a:rPr lang="en-US" sz="800"/>
              <a:t>"</a:t>
            </a:r>
            <a:r>
              <a:rPr lang="en-US" sz="800">
                <a:hlinkClick r:id="rId23"/>
              </a:rPr>
              <a:t>Reconsidering Proteins</a:t>
            </a:r>
            <a:r>
              <a:rPr lang="en-US" sz="800"/>
              <a:t>" (6 October 2025).</a:t>
            </a:r>
            <a:endParaRPr lang="en-US" sz="800">
              <a:solidFill>
                <a:srgbClr val="000000"/>
              </a:solidFill>
            </a:endParaRPr>
          </a:p>
        </p:txBody>
      </p:sp>
      <p:sp>
        <p:nvSpPr>
          <p:cNvPr id="73" name="Left Brace 72">
            <a:extLst>
              <a:ext uri="{FF2B5EF4-FFF2-40B4-BE49-F238E27FC236}">
                <a16:creationId xmlns:a16="http://schemas.microsoft.com/office/drawing/2014/main" id="{229478AD-0800-6497-180B-311EEC2F7716}"/>
              </a:ext>
            </a:extLst>
          </p:cNvPr>
          <p:cNvSpPr/>
          <p:nvPr/>
        </p:nvSpPr>
        <p:spPr bwMode="gray">
          <a:xfrm rot="16200000">
            <a:off x="4028270" y="1588124"/>
            <a:ext cx="327460" cy="3942886"/>
          </a:xfrm>
          <a:prstGeom prst="leftBrace">
            <a:avLst>
              <a:gd name="adj1" fmla="val 101413"/>
              <a:gd name="adj2" fmla="val 10993"/>
            </a:avLst>
          </a:prstGeom>
          <a:ln w="28575" cap="flat">
            <a:solidFill>
              <a:schemeClr val="accent5"/>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Left Brace 73">
            <a:extLst>
              <a:ext uri="{FF2B5EF4-FFF2-40B4-BE49-F238E27FC236}">
                <a16:creationId xmlns:a16="http://schemas.microsoft.com/office/drawing/2014/main" id="{FF1F0AF9-8BCC-4F59-8B83-4C409BB82447}"/>
              </a:ext>
            </a:extLst>
          </p:cNvPr>
          <p:cNvSpPr/>
          <p:nvPr/>
        </p:nvSpPr>
        <p:spPr bwMode="gray">
          <a:xfrm rot="16200000">
            <a:off x="6119894" y="1572965"/>
            <a:ext cx="327460" cy="3983930"/>
          </a:xfrm>
          <a:prstGeom prst="leftBrace">
            <a:avLst>
              <a:gd name="adj1" fmla="val 101413"/>
              <a:gd name="adj2" fmla="val 88830"/>
            </a:avLst>
          </a:prstGeom>
          <a:ln w="28575" cap="flat">
            <a:solidFill>
              <a:schemeClr val="accent6">
                <a:lumMod val="75000"/>
              </a:schemeClr>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76" name="Table 75">
            <a:extLst>
              <a:ext uri="{FF2B5EF4-FFF2-40B4-BE49-F238E27FC236}">
                <a16:creationId xmlns:a16="http://schemas.microsoft.com/office/drawing/2014/main" id="{A8225B93-8DFE-4F73-26D9-EF25E1E00A09}"/>
              </a:ext>
            </a:extLst>
          </p:cNvPr>
          <p:cNvGraphicFramePr>
            <a:graphicFrameLocks noGrp="1"/>
          </p:cNvGraphicFramePr>
          <p:nvPr>
            <p:extLst>
              <p:ext uri="{D42A27DB-BD31-4B8C-83A1-F6EECF244321}">
                <p14:modId xmlns:p14="http://schemas.microsoft.com/office/powerpoint/2010/main" val="457113881"/>
              </p:ext>
            </p:extLst>
          </p:nvPr>
        </p:nvGraphicFramePr>
        <p:xfrm>
          <a:off x="480059" y="3855184"/>
          <a:ext cx="5429139" cy="1653540"/>
        </p:xfrm>
        <a:graphic>
          <a:graphicData uri="http://schemas.openxmlformats.org/drawingml/2006/table">
            <a:tbl>
              <a:tblPr firstRow="1" bandRow="1">
                <a:tableStyleId>{2D5ABB26-0587-4C30-8999-92F81FD0307C}</a:tableStyleId>
              </a:tblPr>
              <a:tblGrid>
                <a:gridCol w="1100935">
                  <a:extLst>
                    <a:ext uri="{9D8B030D-6E8A-4147-A177-3AD203B41FA5}">
                      <a16:colId xmlns:a16="http://schemas.microsoft.com/office/drawing/2014/main" val="3247157915"/>
                    </a:ext>
                  </a:extLst>
                </a:gridCol>
                <a:gridCol w="4328204">
                  <a:extLst>
                    <a:ext uri="{9D8B030D-6E8A-4147-A177-3AD203B41FA5}">
                      <a16:colId xmlns:a16="http://schemas.microsoft.com/office/drawing/2014/main" val="3933564162"/>
                    </a:ext>
                  </a:extLst>
                </a:gridCol>
              </a:tblGrid>
              <a:tr h="199750">
                <a:tc gridSpan="2">
                  <a:txBody>
                    <a:bodyPr/>
                    <a:lstStyle/>
                    <a:p>
                      <a:pPr marL="0" indent="0" algn="ctr">
                        <a:buNone/>
                      </a:pPr>
                      <a:r>
                        <a:rPr lang="en-US" sz="1200" b="1">
                          <a:solidFill>
                            <a:schemeClr val="accent5">
                              <a:lumMod val="75000"/>
                            </a:schemeClr>
                          </a:solidFill>
                        </a:rPr>
                        <a:t>Conventional</a:t>
                      </a:r>
                      <a:r>
                        <a:rPr lang="en-US" sz="1200" b="1" baseline="0">
                          <a:solidFill>
                            <a:schemeClr val="accent5">
                              <a:lumMod val="75000"/>
                            </a:schemeClr>
                          </a:solidFill>
                        </a:rPr>
                        <a:t> animal</a:t>
                      </a:r>
                      <a:r>
                        <a:rPr lang="en-US" sz="1200" b="1">
                          <a:solidFill>
                            <a:schemeClr val="accent5">
                              <a:lumMod val="75000"/>
                            </a:schemeClr>
                          </a:solidFill>
                        </a:rPr>
                        <a:t> protein</a:t>
                      </a:r>
                    </a:p>
                  </a:txBody>
                  <a:tcPr>
                    <a:lnB w="38100" cap="flat" cmpd="sng" algn="ctr">
                      <a:solidFill>
                        <a:schemeClr val="accent5">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39395553"/>
                  </a:ext>
                </a:extLst>
              </a:tr>
              <a:tr h="325820">
                <a:tc>
                  <a:txBody>
                    <a:bodyPr/>
                    <a:lstStyle/>
                    <a:p>
                      <a:pPr marL="0" indent="0">
                        <a:buNone/>
                      </a:pPr>
                      <a:r>
                        <a:rPr lang="en-US" sz="1200"/>
                        <a:t>Finance</a:t>
                      </a:r>
                    </a:p>
                  </a:txBody>
                  <a:tcPr>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spcBef>
                          <a:spcPts val="300"/>
                        </a:spcBef>
                      </a:pPr>
                      <a:r>
                        <a:rPr lang="en-US" sz="1050"/>
                        <a:t>Limiting land-use change is a problem/solution set affected mostly by policy change</a:t>
                      </a:r>
                    </a:p>
                    <a:p>
                      <a:pPr>
                        <a:spcBef>
                          <a:spcPts val="300"/>
                        </a:spcBef>
                      </a:pPr>
                      <a:r>
                        <a:rPr lang="en-US" sz="1050"/>
                        <a:t>Current finance flows to methane-abatement solutions meets 45% of projected need</a:t>
                      </a:r>
                    </a:p>
                  </a:txBody>
                  <a:tcPr>
                    <a:lnL w="38100" cap="flat" cmpd="sng" algn="ctr">
                      <a:solidFill>
                        <a:schemeClr val="accent5">
                          <a:lumMod val="75000"/>
                        </a:schemeClr>
                      </a:solidFill>
                      <a:prstDash val="solid"/>
                      <a:round/>
                      <a:headEnd type="none" w="med" len="med"/>
                      <a:tailEnd type="none" w="med" len="med"/>
                    </a:lnL>
                    <a:lnT w="38100" cap="flat" cmpd="sng" algn="ctr">
                      <a:solidFill>
                        <a:schemeClr val="accent5">
                          <a:lumMod val="75000"/>
                        </a:schemeClr>
                      </a:solidFill>
                      <a:prstDash val="solid"/>
                      <a:round/>
                      <a:headEnd type="none" w="med" len="med"/>
                      <a:tailEnd type="none" w="med" len="med"/>
                    </a:lnT>
                    <a:noFill/>
                  </a:tcPr>
                </a:tc>
                <a:extLst>
                  <a:ext uri="{0D108BD9-81ED-4DB2-BD59-A6C34878D82A}">
                    <a16:rowId xmlns:a16="http://schemas.microsoft.com/office/drawing/2014/main" val="2559513420"/>
                  </a:ext>
                </a:extLst>
              </a:tr>
              <a:tr h="168166">
                <a:tc>
                  <a:txBody>
                    <a:bodyPr/>
                    <a:lstStyle/>
                    <a:p>
                      <a:pPr marL="0" indent="0">
                        <a:buNone/>
                      </a:pPr>
                      <a:r>
                        <a:rPr lang="en-US" sz="1200"/>
                        <a:t>Policy</a:t>
                      </a:r>
                    </a:p>
                  </a:txBody>
                  <a:tcPr>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noFill/>
                  </a:tcPr>
                </a:tc>
                <a:tc>
                  <a:txBody>
                    <a:bodyPr/>
                    <a:lstStyle/>
                    <a:p>
                      <a:pPr>
                        <a:spcBef>
                          <a:spcPts val="300"/>
                        </a:spcBef>
                      </a:pPr>
                      <a:r>
                        <a:rPr lang="en-US" sz="1050"/>
                        <a:t>158 countries have signed the Global Methane Pledge, with varied policy implementation</a:t>
                      </a:r>
                    </a:p>
                    <a:p>
                      <a:pPr marL="177800" lvl="0" indent="-177800">
                        <a:spcBef>
                          <a:spcPts val="300"/>
                        </a:spcBef>
                      </a:pPr>
                      <a:r>
                        <a:rPr lang="en-US" sz="1050"/>
                        <a:t>Case study: Brazil</a:t>
                      </a:r>
                    </a:p>
                  </a:txBody>
                  <a:tcPr>
                    <a:lnL w="38100" cap="flat" cmpd="sng" algn="ctr">
                      <a:solidFill>
                        <a:schemeClr val="accent5">
                          <a:lumMod val="75000"/>
                        </a:schemeClr>
                      </a:solidFill>
                      <a:prstDash val="solid"/>
                      <a:round/>
                      <a:headEnd type="none" w="med" len="med"/>
                      <a:tailEnd type="none" w="med" len="med"/>
                    </a:lnL>
                    <a:noFill/>
                  </a:tcPr>
                </a:tc>
                <a:extLst>
                  <a:ext uri="{0D108BD9-81ED-4DB2-BD59-A6C34878D82A}">
                    <a16:rowId xmlns:a16="http://schemas.microsoft.com/office/drawing/2014/main" val="2812680503"/>
                  </a:ext>
                </a:extLst>
              </a:tr>
            </a:tbl>
          </a:graphicData>
        </a:graphic>
      </p:graphicFrame>
      <p:graphicFrame>
        <p:nvGraphicFramePr>
          <p:cNvPr id="77" name="Table 76">
            <a:extLst>
              <a:ext uri="{FF2B5EF4-FFF2-40B4-BE49-F238E27FC236}">
                <a16:creationId xmlns:a16="http://schemas.microsoft.com/office/drawing/2014/main" id="{1EBB2BF4-6FFB-2ED0-4B0C-2890EBC7EF7A}"/>
              </a:ext>
            </a:extLst>
          </p:cNvPr>
          <p:cNvGraphicFramePr>
            <a:graphicFrameLocks noGrp="1"/>
          </p:cNvGraphicFramePr>
          <p:nvPr>
            <p:extLst>
              <p:ext uri="{D42A27DB-BD31-4B8C-83A1-F6EECF244321}">
                <p14:modId xmlns:p14="http://schemas.microsoft.com/office/powerpoint/2010/main" val="1444588475"/>
              </p:ext>
            </p:extLst>
          </p:nvPr>
        </p:nvGraphicFramePr>
        <p:xfrm>
          <a:off x="6092541" y="3853933"/>
          <a:ext cx="5280310" cy="1653540"/>
        </p:xfrm>
        <a:graphic>
          <a:graphicData uri="http://schemas.openxmlformats.org/drawingml/2006/table">
            <a:tbl>
              <a:tblPr firstRow="1" bandRow="1">
                <a:tableStyleId>{2D5ABB26-0587-4C30-8999-92F81FD0307C}</a:tableStyleId>
              </a:tblPr>
              <a:tblGrid>
                <a:gridCol w="853992">
                  <a:extLst>
                    <a:ext uri="{9D8B030D-6E8A-4147-A177-3AD203B41FA5}">
                      <a16:colId xmlns:a16="http://schemas.microsoft.com/office/drawing/2014/main" val="3247157915"/>
                    </a:ext>
                  </a:extLst>
                </a:gridCol>
                <a:gridCol w="4426318">
                  <a:extLst>
                    <a:ext uri="{9D8B030D-6E8A-4147-A177-3AD203B41FA5}">
                      <a16:colId xmlns:a16="http://schemas.microsoft.com/office/drawing/2014/main" val="3933564162"/>
                    </a:ext>
                  </a:extLst>
                </a:gridCol>
              </a:tblGrid>
              <a:tr h="134509">
                <a:tc gridSpan="2">
                  <a:txBody>
                    <a:bodyPr/>
                    <a:lstStyle/>
                    <a:p>
                      <a:pPr marL="0" indent="0" algn="ctr">
                        <a:buNone/>
                      </a:pPr>
                      <a:r>
                        <a:rPr lang="en-US" sz="1200" b="1">
                          <a:solidFill>
                            <a:schemeClr val="accent6">
                              <a:lumMod val="75000"/>
                            </a:schemeClr>
                          </a:solidFill>
                        </a:rPr>
                        <a:t>Alternative protein</a:t>
                      </a:r>
                    </a:p>
                  </a:txBody>
                  <a:tcPr>
                    <a:lnB w="38100" cap="flat" cmpd="sng" algn="ctr">
                      <a:solidFill>
                        <a:schemeClr val="accent6">
                          <a:lumMod val="50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39395553"/>
                  </a:ext>
                </a:extLst>
              </a:tr>
              <a:tr h="279551">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200"/>
                        <a:t>Finance</a:t>
                      </a:r>
                    </a:p>
                  </a:txBody>
                  <a:tcPr>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spcBef>
                          <a:spcPts val="300"/>
                        </a:spcBef>
                      </a:pPr>
                      <a:r>
                        <a:rPr lang="en-US" sz="1050"/>
                        <a:t>Alternative protein finance grew significantly from 2014 to 2021 but has since slowed with </a:t>
                      </a:r>
                      <a:r>
                        <a:rPr lang="en-US" sz="1050" b="0"/>
                        <a:t>negative incremental investment annually</a:t>
                      </a:r>
                    </a:p>
                    <a:p>
                      <a:pPr>
                        <a:spcBef>
                          <a:spcPts val="300"/>
                        </a:spcBef>
                      </a:pPr>
                      <a:r>
                        <a:rPr lang="en-US" sz="1050"/>
                        <a:t>Corporate investment in alternative protein is concentrated in R&amp;D and manufacturing</a:t>
                      </a:r>
                    </a:p>
                  </a:txBody>
                  <a:tcPr>
                    <a:lnL w="38100" cap="flat" cmpd="sng" algn="ctr">
                      <a:solidFill>
                        <a:schemeClr val="accent6">
                          <a:lumMod val="50000"/>
                        </a:schemeClr>
                      </a:solidFill>
                      <a:prstDash val="solid"/>
                      <a:round/>
                      <a:headEnd type="none" w="med" len="med"/>
                      <a:tailEnd type="none" w="med" len="med"/>
                    </a:lnL>
                    <a:lnT w="38100" cap="flat" cmpd="sng" algn="ctr">
                      <a:solidFill>
                        <a:schemeClr val="accent6">
                          <a:lumMod val="50000"/>
                        </a:schemeClr>
                      </a:solidFill>
                      <a:prstDash val="solid"/>
                      <a:round/>
                      <a:headEnd type="none" w="med" len="med"/>
                      <a:tailEnd type="none" w="med" len="med"/>
                    </a:lnT>
                    <a:noFill/>
                  </a:tcPr>
                </a:tc>
                <a:extLst>
                  <a:ext uri="{0D108BD9-81ED-4DB2-BD59-A6C34878D82A}">
                    <a16:rowId xmlns:a16="http://schemas.microsoft.com/office/drawing/2014/main" val="2559513420"/>
                  </a:ext>
                </a:extLst>
              </a:tr>
              <a:tr h="0">
                <a:tc>
                  <a:txBody>
                    <a:bodyPr/>
                    <a:lstStyle/>
                    <a:p>
                      <a:pPr marL="0" indent="0">
                        <a:buNone/>
                      </a:pPr>
                      <a:r>
                        <a:rPr lang="en-US" sz="1200"/>
                        <a:t>Policy</a:t>
                      </a:r>
                    </a:p>
                  </a:txBody>
                  <a:tcPr>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noFill/>
                  </a:tcPr>
                </a:tc>
                <a:tc>
                  <a:txBody>
                    <a:bodyPr/>
                    <a:lstStyle/>
                    <a:p>
                      <a:pPr>
                        <a:spcBef>
                          <a:spcPts val="300"/>
                        </a:spcBef>
                      </a:pPr>
                      <a:r>
                        <a:rPr lang="en-US" sz="1050"/>
                        <a:t>Inconsistent policies, subsidies, and lobbying remain important barriers for the protein transition</a:t>
                      </a:r>
                    </a:p>
                    <a:p>
                      <a:pPr marL="177800" lvl="0" indent="-177800">
                        <a:spcBef>
                          <a:spcPts val="300"/>
                        </a:spcBef>
                      </a:pPr>
                      <a:r>
                        <a:rPr lang="en-US" sz="1050"/>
                        <a:t>Case study: Denmark, Singapore</a:t>
                      </a:r>
                    </a:p>
                  </a:txBody>
                  <a:tcPr>
                    <a:lnL w="38100" cap="flat" cmpd="sng" algn="ctr">
                      <a:solidFill>
                        <a:schemeClr val="accent6">
                          <a:lumMod val="50000"/>
                        </a:schemeClr>
                      </a:solidFill>
                      <a:prstDash val="solid"/>
                      <a:round/>
                      <a:headEnd type="none" w="med" len="med"/>
                      <a:tailEnd type="none" w="med" len="med"/>
                    </a:lnL>
                    <a:noFill/>
                  </a:tcPr>
                </a:tc>
                <a:extLst>
                  <a:ext uri="{0D108BD9-81ED-4DB2-BD59-A6C34878D82A}">
                    <a16:rowId xmlns:a16="http://schemas.microsoft.com/office/drawing/2014/main" val="2812680503"/>
                  </a:ext>
                </a:extLst>
              </a:tr>
            </a:tbl>
          </a:graphicData>
        </a:graphic>
      </p:graphicFrame>
      <p:sp>
        <p:nvSpPr>
          <p:cNvPr id="78" name="Chevron 77">
            <a:extLst>
              <a:ext uri="{FF2B5EF4-FFF2-40B4-BE49-F238E27FC236}">
                <a16:creationId xmlns:a16="http://schemas.microsoft.com/office/drawing/2014/main" id="{D85AE782-1505-D6FC-C7C7-2F155E505D15}"/>
              </a:ext>
            </a:extLst>
          </p:cNvPr>
          <p:cNvSpPr/>
          <p:nvPr/>
        </p:nvSpPr>
        <p:spPr bwMode="gray">
          <a:xfrm>
            <a:off x="1655073" y="25336"/>
            <a:ext cx="427954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Food System: Conventional* &amp; Alternative</a:t>
            </a:r>
          </a:p>
        </p:txBody>
      </p:sp>
      <p:grpSp>
        <p:nvGrpSpPr>
          <p:cNvPr id="80" name="Group 79">
            <a:extLst>
              <a:ext uri="{FF2B5EF4-FFF2-40B4-BE49-F238E27FC236}">
                <a16:creationId xmlns:a16="http://schemas.microsoft.com/office/drawing/2014/main" id="{00D5CE29-82A7-655A-B8CA-A8EE0C292BA4}"/>
              </a:ext>
            </a:extLst>
          </p:cNvPr>
          <p:cNvGrpSpPr>
            <a:grpSpLocks noChangeAspect="1"/>
          </p:cNvGrpSpPr>
          <p:nvPr/>
        </p:nvGrpSpPr>
        <p:grpSpPr>
          <a:xfrm>
            <a:off x="6730106" y="1792421"/>
            <a:ext cx="881260" cy="418002"/>
            <a:chOff x="6434346" y="2152219"/>
            <a:chExt cx="3603270" cy="1709116"/>
          </a:xfrm>
        </p:grpSpPr>
        <p:pic>
          <p:nvPicPr>
            <p:cNvPr id="81" name="Picture 80" descr="A black background with a black square&#10;&#10;Description automatically generated with medium confidence">
              <a:extLst>
                <a:ext uri="{FF2B5EF4-FFF2-40B4-BE49-F238E27FC236}">
                  <a16:creationId xmlns:a16="http://schemas.microsoft.com/office/drawing/2014/main" id="{B35B29C1-6578-E68E-D55B-03406ABDB8AA}"/>
                </a:ext>
              </a:extLst>
            </p:cNvPr>
            <p:cNvPicPr>
              <a:picLocks noChangeAspect="1"/>
            </p:cNvPicPr>
            <p:nvPr/>
          </p:nvPicPr>
          <p:blipFill>
            <a:blip r:embed="rId24" cstate="print">
              <a:extLst>
                <a:ext uri="{28A0092B-C50C-407E-A947-70E740481C1C}">
                  <a14:useLocalDpi xmlns:a14="http://schemas.microsoft.com/office/drawing/2010/main"/>
                </a:ext>
              </a:extLst>
            </a:blip>
            <a:srcRect/>
            <a:stretch/>
          </p:blipFill>
          <p:spPr>
            <a:xfrm>
              <a:off x="9487237" y="2152219"/>
              <a:ext cx="550379" cy="1707933"/>
            </a:xfrm>
            <a:prstGeom prst="rect">
              <a:avLst/>
            </a:prstGeom>
          </p:spPr>
        </p:pic>
        <p:grpSp>
          <p:nvGrpSpPr>
            <p:cNvPr id="82" name="Group 81">
              <a:extLst>
                <a:ext uri="{FF2B5EF4-FFF2-40B4-BE49-F238E27FC236}">
                  <a16:creationId xmlns:a16="http://schemas.microsoft.com/office/drawing/2014/main" id="{8A177316-E1DD-F69F-C94A-373A73F0892D}"/>
                </a:ext>
              </a:extLst>
            </p:cNvPr>
            <p:cNvGrpSpPr>
              <a:grpSpLocks noChangeAspect="1"/>
            </p:cNvGrpSpPr>
            <p:nvPr/>
          </p:nvGrpSpPr>
          <p:grpSpPr>
            <a:xfrm>
              <a:off x="7771034" y="2153402"/>
              <a:ext cx="1716204" cy="1707933"/>
              <a:chOff x="4644205" y="2236302"/>
              <a:chExt cx="1716204" cy="1707933"/>
            </a:xfrm>
          </p:grpSpPr>
          <p:sp>
            <p:nvSpPr>
              <p:cNvPr id="84" name="Oval 83">
                <a:extLst>
                  <a:ext uri="{FF2B5EF4-FFF2-40B4-BE49-F238E27FC236}">
                    <a16:creationId xmlns:a16="http://schemas.microsoft.com/office/drawing/2014/main" id="{DD67CC85-70B8-5ABA-1780-4DE13985B4C1}"/>
                  </a:ext>
                </a:extLst>
              </p:cNvPr>
              <p:cNvSpPr/>
              <p:nvPr/>
            </p:nvSpPr>
            <p:spPr bwMode="gray">
              <a:xfrm>
                <a:off x="4703520" y="2290166"/>
                <a:ext cx="1597573" cy="16002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85" name="Picture 84" descr="A black background with a black square&#10;&#10;Description automatically generated with medium confidence">
                <a:extLst>
                  <a:ext uri="{FF2B5EF4-FFF2-40B4-BE49-F238E27FC236}">
                    <a16:creationId xmlns:a16="http://schemas.microsoft.com/office/drawing/2014/main" id="{F580071D-82C3-2B5D-07B4-F51BA1C1EBF6}"/>
                  </a:ext>
                </a:extLst>
              </p:cNvPr>
              <p:cNvPicPr>
                <a:picLocks noChangeAspect="1"/>
              </p:cNvPicPr>
              <p:nvPr/>
            </p:nvPicPr>
            <p:blipFill>
              <a:blip r:embed="rId25" cstate="print">
                <a:duotone>
                  <a:prstClr val="black"/>
                  <a:srgbClr val="0F442E">
                    <a:tint val="45000"/>
                    <a:satMod val="400000"/>
                  </a:srgbClr>
                </a:duotone>
                <a:extLst>
                  <a:ext uri="{28A0092B-C50C-407E-A947-70E740481C1C}">
                    <a14:useLocalDpi xmlns:a14="http://schemas.microsoft.com/office/drawing/2010/main"/>
                  </a:ext>
                </a:extLst>
              </a:blip>
              <a:srcRect/>
              <a:stretch/>
            </p:blipFill>
            <p:spPr>
              <a:xfrm>
                <a:off x="4644205" y="2236302"/>
                <a:ext cx="1716204" cy="1707933"/>
              </a:xfrm>
              <a:prstGeom prst="rect">
                <a:avLst/>
              </a:prstGeom>
            </p:spPr>
          </p:pic>
        </p:grpSp>
        <p:pic>
          <p:nvPicPr>
            <p:cNvPr id="83" name="Picture 82" descr="A black background with a black square&#10;&#10;Description automatically generated with medium confidence">
              <a:extLst>
                <a:ext uri="{FF2B5EF4-FFF2-40B4-BE49-F238E27FC236}">
                  <a16:creationId xmlns:a16="http://schemas.microsoft.com/office/drawing/2014/main" id="{543E76AC-3213-6838-D383-DD2A089E0498}"/>
                </a:ext>
              </a:extLst>
            </p:cNvPr>
            <p:cNvPicPr>
              <a:picLocks noChangeAspect="1"/>
            </p:cNvPicPr>
            <p:nvPr/>
          </p:nvPicPr>
          <p:blipFill>
            <a:blip r:embed="rId26" cstate="print">
              <a:grayscl/>
              <a:extLst>
                <a:ext uri="{28A0092B-C50C-407E-A947-70E740481C1C}">
                  <a14:useLocalDpi xmlns:a14="http://schemas.microsoft.com/office/drawing/2010/main"/>
                </a:ext>
              </a:extLst>
            </a:blip>
            <a:srcRect/>
            <a:stretch/>
          </p:blipFill>
          <p:spPr>
            <a:xfrm>
              <a:off x="6434346" y="2334960"/>
              <a:ext cx="1366345" cy="1337377"/>
            </a:xfrm>
            <a:prstGeom prst="rect">
              <a:avLst/>
            </a:prstGeom>
          </p:spPr>
        </p:pic>
      </p:grpSp>
      <p:cxnSp>
        <p:nvCxnSpPr>
          <p:cNvPr id="6" name="btfpColumnHeaderBoxLine223027">
            <a:extLst>
              <a:ext uri="{FF2B5EF4-FFF2-40B4-BE49-F238E27FC236}">
                <a16:creationId xmlns:a16="http://schemas.microsoft.com/office/drawing/2014/main" id="{D1BBB1A6-66C8-AC40-0DE2-F3F0798356DC}"/>
              </a:ext>
            </a:extLst>
          </p:cNvPr>
          <p:cNvCxnSpPr>
            <a:cxnSpLocks/>
          </p:cNvCxnSpPr>
          <p:nvPr/>
        </p:nvCxnSpPr>
        <p:spPr bwMode="gray">
          <a:xfrm>
            <a:off x="330198" y="1531836"/>
            <a:ext cx="110426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60083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35ADD-58F2-172D-21ED-09F9A5AF5B7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78C2357-FD1A-ED8E-281E-D95EB7196040}"/>
              </a:ext>
            </a:extLst>
          </p:cNvPr>
          <p:cNvGraphicFramePr>
            <a:graphicFrameLocks/>
          </p:cNvGraphicFramePr>
          <p:nvPr>
            <p:custDataLst>
              <p:tags r:id="rId2"/>
            </p:custDataLst>
            <p:extLst>
              <p:ext uri="{D42A27DB-BD31-4B8C-83A1-F6EECF244321}">
                <p14:modId xmlns:p14="http://schemas.microsoft.com/office/powerpoint/2010/main" val="3056979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592" imgH="591" progId="TCLayout.ActiveDocument.1">
                  <p:embed/>
                </p:oleObj>
              </mc:Choice>
              <mc:Fallback>
                <p:oleObj name="think-cell Slide" r:id="rId31" imgW="592" imgH="591" progId="TCLayout.ActiveDocument.1">
                  <p:embed/>
                  <p:pic>
                    <p:nvPicPr>
                      <p:cNvPr id="5" name="think-cell data - do not delete" hidden="1">
                        <a:extLst>
                          <a:ext uri="{FF2B5EF4-FFF2-40B4-BE49-F238E27FC236}">
                            <a16:creationId xmlns:a16="http://schemas.microsoft.com/office/drawing/2014/main" id="{378C2357-FD1A-ED8E-281E-D95EB7196040}"/>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22" name="Right Triangle 21">
            <a:extLst>
              <a:ext uri="{FF2B5EF4-FFF2-40B4-BE49-F238E27FC236}">
                <a16:creationId xmlns:a16="http://schemas.microsoft.com/office/drawing/2014/main" id="{F1BDBB80-EA3B-677A-E431-FEE2A38FAB88}"/>
              </a:ext>
            </a:extLst>
          </p:cNvPr>
          <p:cNvSpPr/>
          <p:nvPr/>
        </p:nvSpPr>
        <p:spPr bwMode="gray">
          <a:xfrm rot="5400000" flipH="1" flipV="1">
            <a:off x="1249256" y="3033680"/>
            <a:ext cx="2118021" cy="2064471"/>
          </a:xfrm>
          <a:prstGeom prst="rtTriangle">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 name="Right Triangle 48">
            <a:extLst>
              <a:ext uri="{FF2B5EF4-FFF2-40B4-BE49-F238E27FC236}">
                <a16:creationId xmlns:a16="http://schemas.microsoft.com/office/drawing/2014/main" id="{423B4680-021E-F155-CAAF-EE121AFB463E}"/>
              </a:ext>
            </a:extLst>
          </p:cNvPr>
          <p:cNvSpPr/>
          <p:nvPr/>
        </p:nvSpPr>
        <p:spPr bwMode="gray">
          <a:xfrm rot="5400000" flipH="1">
            <a:off x="3682456" y="2702723"/>
            <a:ext cx="2449013" cy="2395392"/>
          </a:xfrm>
          <a:prstGeom prst="rtTriangle">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btfpColumnHeaderBoxText223027">
            <a:extLst>
              <a:ext uri="{FF2B5EF4-FFF2-40B4-BE49-F238E27FC236}">
                <a16:creationId xmlns:a16="http://schemas.microsoft.com/office/drawing/2014/main" id="{9A5DC326-3453-0366-BFA8-15A11649A053}"/>
              </a:ext>
            </a:extLst>
          </p:cNvPr>
          <p:cNvSpPr txBox="1"/>
          <p:nvPr/>
        </p:nvSpPr>
        <p:spPr bwMode="gray">
          <a:xfrm>
            <a:off x="330199" y="1474230"/>
            <a:ext cx="10544630" cy="318997"/>
          </a:xfrm>
          <a:prstGeom prst="rect">
            <a:avLst/>
          </a:prstGeom>
          <a:noFill/>
        </p:spPr>
        <p:txBody>
          <a:bodyPr vert="horz" wrap="square" lIns="36036" tIns="36036" rIns="36036" bIns="36036" rtlCol="0" anchor="b">
            <a:spAutoFit/>
          </a:bodyPr>
          <a:lstStyle/>
          <a:p>
            <a:pPr marL="0" indent="0">
              <a:spcBef>
                <a:spcPts val="0"/>
              </a:spcBef>
              <a:buNone/>
            </a:pPr>
            <a:r>
              <a:rPr lang="en-US" sz="1600" b="1" i="0">
                <a:solidFill>
                  <a:srgbClr val="000000"/>
                </a:solidFill>
                <a:effectLst/>
                <a:latin typeface="Arial"/>
                <a:cs typeface="Arial"/>
              </a:rPr>
              <a:t>2019/2020 average funding vs. total investment gap under different scenarios, $</a:t>
            </a:r>
            <a:r>
              <a:rPr lang="en-US" sz="1600" b="1">
                <a:solidFill>
                  <a:srgbClr val="000000"/>
                </a:solidFill>
                <a:latin typeface="Arial"/>
                <a:cs typeface="Arial"/>
              </a:rPr>
              <a:t> billions</a:t>
            </a:r>
            <a:r>
              <a:rPr lang="en-US" sz="1600" b="1" i="0">
                <a:solidFill>
                  <a:srgbClr val="000000"/>
                </a:solidFill>
                <a:effectLst/>
                <a:latin typeface="Arial"/>
                <a:cs typeface="Arial"/>
              </a:rPr>
              <a:t> </a:t>
            </a:r>
          </a:p>
        </p:txBody>
      </p:sp>
      <p:sp>
        <p:nvSpPr>
          <p:cNvPr id="4" name="Title 3">
            <a:extLst>
              <a:ext uri="{FF2B5EF4-FFF2-40B4-BE49-F238E27FC236}">
                <a16:creationId xmlns:a16="http://schemas.microsoft.com/office/drawing/2014/main" id="{03307FD4-61A6-E4BF-BBD1-AA8F8BF45739}"/>
              </a:ext>
            </a:extLst>
          </p:cNvPr>
          <p:cNvSpPr>
            <a:spLocks noGrp="1"/>
          </p:cNvSpPr>
          <p:nvPr>
            <p:ph type="title"/>
          </p:nvPr>
        </p:nvSpPr>
        <p:spPr>
          <a:xfrm>
            <a:off x="330199" y="523318"/>
            <a:ext cx="11654483" cy="882788"/>
          </a:xfrm>
        </p:spPr>
        <p:txBody>
          <a:bodyPr vert="horz">
            <a:noAutofit/>
          </a:bodyPr>
          <a:lstStyle/>
          <a:p>
            <a:r>
              <a:rPr lang="en-US"/>
              <a:t>Food systems are significantly underinvested as a sector, with only 3% of total global climate finance flows despite 34% of emissions</a:t>
            </a:r>
          </a:p>
        </p:txBody>
      </p:sp>
      <p:sp>
        <p:nvSpPr>
          <p:cNvPr id="2" name="btfpNotesBox292759">
            <a:extLst>
              <a:ext uri="{FF2B5EF4-FFF2-40B4-BE49-F238E27FC236}">
                <a16:creationId xmlns:a16="http://schemas.microsoft.com/office/drawing/2014/main" id="{2EB9E538-1C2B-C2FA-1154-769A81D4985A}"/>
              </a:ext>
            </a:extLst>
          </p:cNvPr>
          <p:cNvSpPr txBox="1"/>
          <p:nvPr>
            <p:custDataLst>
              <p:tags r:id="rId3"/>
            </p:custDataLst>
          </p:nvPr>
        </p:nvSpPr>
        <p:spPr bwMode="gray">
          <a:xfrm>
            <a:off x="330199" y="6542199"/>
            <a:ext cx="9132456"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Climate Policy Initiative, </a:t>
            </a:r>
            <a:r>
              <a:rPr lang="en-US" sz="800">
                <a:solidFill>
                  <a:srgbClr val="000000"/>
                </a:solidFill>
                <a:hlinkClick r:id="rId33"/>
              </a:rPr>
              <a:t>Landscape of Climate Finance for </a:t>
            </a:r>
            <a:r>
              <a:rPr lang="en-US" sz="800" err="1">
                <a:solidFill>
                  <a:srgbClr val="000000"/>
                </a:solidFill>
                <a:hlinkClick r:id="rId33"/>
              </a:rPr>
              <a:t>Agrifood</a:t>
            </a:r>
            <a:r>
              <a:rPr lang="en-US" sz="800">
                <a:solidFill>
                  <a:srgbClr val="000000"/>
                </a:solidFill>
                <a:hlinkClick r:id="rId33"/>
              </a:rPr>
              <a:t> Systems</a:t>
            </a:r>
            <a:r>
              <a:rPr lang="en-US" sz="800">
                <a:solidFill>
                  <a:srgbClr val="000000"/>
                </a:solidFill>
              </a:rPr>
              <a:t> (2023).</a:t>
            </a:r>
          </a:p>
          <a:p>
            <a:r>
              <a:rPr lang="en-US" sz="800">
                <a:solidFill>
                  <a:srgbClr val="000000"/>
                </a:solidFill>
              </a:rPr>
              <a:t>Credit: </a:t>
            </a:r>
            <a:r>
              <a:rPr lang="en-US" sz="800">
                <a:solidFill>
                  <a:srgbClr val="000000"/>
                </a:solidFill>
                <a:cs typeface="Arial"/>
              </a:rPr>
              <a:t>M.A. Miller, Elizabeth Robertson,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 </a:t>
            </a:r>
            <a:r>
              <a:rPr lang="en-US" sz="800"/>
              <a:t> and </a:t>
            </a:r>
            <a:r>
              <a:rPr lang="en-US" sz="800">
                <a:hlinkClick r:id="rId34"/>
              </a:rPr>
              <a:t>Gernot Wagner</a:t>
            </a:r>
            <a:r>
              <a:rPr lang="en-US" sz="800"/>
              <a:t>. </a:t>
            </a:r>
            <a:r>
              <a:rPr lang="en-US" sz="800">
                <a:hlinkClick r:id="rId35"/>
              </a:rPr>
              <a:t>Share with attribution</a:t>
            </a:r>
            <a:r>
              <a:rPr lang="en-US" sz="800"/>
              <a:t>: </a:t>
            </a:r>
            <a:r>
              <a:rPr lang="en-US" sz="800" err="1"/>
              <a:t>Sayn</a:t>
            </a:r>
            <a:r>
              <a:rPr lang="en-US" sz="800"/>
              <a:t>-Wittgenstein </a:t>
            </a:r>
            <a:r>
              <a:rPr lang="en-US" sz="800" i="1"/>
              <a:t>et al., </a:t>
            </a:r>
            <a:r>
              <a:rPr lang="en-US" sz="800"/>
              <a:t>"</a:t>
            </a:r>
            <a:r>
              <a:rPr lang="en-US" sz="800">
                <a:hlinkClick r:id="rId36"/>
              </a:rPr>
              <a:t>Reconsidering Proteins</a:t>
            </a:r>
            <a:r>
              <a:rPr lang="en-US" sz="800"/>
              <a:t>" (6 October 2025).</a:t>
            </a:r>
            <a:endParaRPr lang="en-US" sz="800">
              <a:solidFill>
                <a:srgbClr val="000000"/>
              </a:solidFill>
            </a:endParaRPr>
          </a:p>
        </p:txBody>
      </p:sp>
      <p:sp>
        <p:nvSpPr>
          <p:cNvPr id="16" name="TextBox 15">
            <a:extLst>
              <a:ext uri="{FF2B5EF4-FFF2-40B4-BE49-F238E27FC236}">
                <a16:creationId xmlns:a16="http://schemas.microsoft.com/office/drawing/2014/main" id="{E6357256-CB77-49F3-1852-AEAC042AAFBD}"/>
              </a:ext>
            </a:extLst>
          </p:cNvPr>
          <p:cNvSpPr txBox="1"/>
          <p:nvPr/>
        </p:nvSpPr>
        <p:spPr bwMode="gray">
          <a:xfrm>
            <a:off x="9316229" y="1554480"/>
            <a:ext cx="2523588" cy="4408899"/>
          </a:xfrm>
          <a:prstGeom prst="rect">
            <a:avLst/>
          </a:prstGeom>
          <a:solidFill>
            <a:srgbClr val="E3E8EE"/>
          </a:solidFill>
        </p:spPr>
        <p:txBody>
          <a:bodyPr wrap="square" lIns="137160" tIns="137160" rIns="274320" bIns="137160" rtlCol="0" anchor="t">
            <a:spAutoFit/>
          </a:bodyPr>
          <a:lstStyle/>
          <a:p>
            <a:pPr marL="0" indent="0">
              <a:spcBef>
                <a:spcPts val="600"/>
              </a:spcBef>
              <a:spcAft>
                <a:spcPts val="600"/>
              </a:spcAft>
              <a:buNone/>
            </a:pPr>
            <a:r>
              <a:rPr lang="en-US" sz="1250" b="1"/>
              <a:t>Observations</a:t>
            </a:r>
          </a:p>
          <a:p>
            <a:pPr marL="171450" indent="-171450">
              <a:spcBef>
                <a:spcPts val="600"/>
              </a:spcBef>
              <a:buFont typeface="Arial" panose="020B0604020202020204" pitchFamily="34" charset="0"/>
              <a:buChar char="•"/>
            </a:pPr>
            <a:r>
              <a:rPr lang="en-US" sz="1050"/>
              <a:t>To achieve conservative needs for climate transition, </a:t>
            </a:r>
            <a:r>
              <a:rPr lang="en-US" sz="1050" b="1"/>
              <a:t>climate finance for </a:t>
            </a:r>
            <a:r>
              <a:rPr lang="en-US" sz="1050" b="1" err="1"/>
              <a:t>agrifood</a:t>
            </a:r>
            <a:r>
              <a:rPr lang="en-US" sz="1050" b="1"/>
              <a:t> systems needs to increase by 7x.</a:t>
            </a:r>
          </a:p>
          <a:p>
            <a:pPr marL="171450" indent="-171450">
              <a:spcBef>
                <a:spcPts val="600"/>
              </a:spcBef>
              <a:buFont typeface="Arial" panose="020B0604020202020204" pitchFamily="34" charset="0"/>
              <a:buChar char="•"/>
            </a:pPr>
            <a:r>
              <a:rPr lang="en-US" sz="1050"/>
              <a:t>In the 2019-2020 period, </a:t>
            </a:r>
            <a:r>
              <a:rPr lang="en-US" sz="1050" b="1"/>
              <a:t>only 20% of dollars invested in </a:t>
            </a:r>
            <a:r>
              <a:rPr lang="en-US" sz="1050" b="1" err="1"/>
              <a:t>agrifood</a:t>
            </a:r>
            <a:r>
              <a:rPr lang="en-US" sz="1050" b="1"/>
              <a:t> tech </a:t>
            </a:r>
            <a:r>
              <a:rPr lang="en-US" sz="1050"/>
              <a:t>were directed towards companies focused on climate change solutions.</a:t>
            </a:r>
          </a:p>
          <a:p>
            <a:pPr marL="171450" indent="-171450">
              <a:spcBef>
                <a:spcPts val="600"/>
              </a:spcBef>
              <a:buFont typeface="Arial" panose="020B0604020202020204" pitchFamily="34" charset="0"/>
              <a:buChar char="•"/>
            </a:pPr>
            <a:r>
              <a:rPr lang="en-US" sz="1050"/>
              <a:t>Partly repurposing public subsidies to agriculture and fisheries — most of which support harmful practices — could open up to $670 billion to boost climate interventions.</a:t>
            </a:r>
          </a:p>
          <a:p>
            <a:pPr marL="171450" indent="-171450">
              <a:spcBef>
                <a:spcPts val="600"/>
              </a:spcBef>
              <a:buFont typeface="Arial" panose="020B0604020202020204" pitchFamily="34" charset="0"/>
              <a:buChar char="•"/>
            </a:pPr>
            <a:r>
              <a:rPr lang="en-US" sz="1050"/>
              <a:t>Upstream and downstream agro-industries received a low proportion of project-level finance flowing to agriculture, leaving potential capacity weaknesses at either end of the supply chain.</a:t>
            </a:r>
          </a:p>
        </p:txBody>
      </p:sp>
      <p:graphicFrame>
        <p:nvGraphicFramePr>
          <p:cNvPr id="25" name="Chart 24">
            <a:extLst>
              <a:ext uri="{FF2B5EF4-FFF2-40B4-BE49-F238E27FC236}">
                <a16:creationId xmlns:a16="http://schemas.microsoft.com/office/drawing/2014/main" id="{662723CC-F06F-CC2D-506E-97F5550D47A3}"/>
              </a:ext>
            </a:extLst>
          </p:cNvPr>
          <p:cNvGraphicFramePr/>
          <p:nvPr>
            <p:custDataLst>
              <p:tags r:id="rId4"/>
            </p:custDataLst>
            <p:extLst>
              <p:ext uri="{D42A27DB-BD31-4B8C-83A1-F6EECF244321}">
                <p14:modId xmlns:p14="http://schemas.microsoft.com/office/powerpoint/2010/main" val="620200552"/>
              </p:ext>
            </p:extLst>
          </p:nvPr>
        </p:nvGraphicFramePr>
        <p:xfrm>
          <a:off x="-133350" y="2406650"/>
          <a:ext cx="2484438" cy="2963863"/>
        </p:xfrm>
        <a:graphic>
          <a:graphicData uri="http://schemas.openxmlformats.org/drawingml/2006/chart">
            <c:chart xmlns:c="http://schemas.openxmlformats.org/drawingml/2006/chart" xmlns:r="http://schemas.openxmlformats.org/officeDocument/2006/relationships" r:id="rId37"/>
          </a:graphicData>
        </a:graphic>
      </p:graphicFrame>
      <p:cxnSp>
        <p:nvCxnSpPr>
          <p:cNvPr id="202" name="Straight Connector 201">
            <a:extLst>
              <a:ext uri="{FF2B5EF4-FFF2-40B4-BE49-F238E27FC236}">
                <a16:creationId xmlns:a16="http://schemas.microsoft.com/office/drawing/2014/main" id="{D29266D3-DA68-EA83-3027-6A99A3E131AB}"/>
              </a:ext>
            </a:extLst>
          </p:cNvPr>
          <p:cNvCxnSpPr/>
          <p:nvPr>
            <p:custDataLst>
              <p:tags r:id="rId5"/>
            </p:custDataLst>
          </p:nvPr>
        </p:nvCxnSpPr>
        <p:spPr bwMode="auto">
          <a:xfrm>
            <a:off x="973139" y="5124450"/>
            <a:ext cx="555625"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B2BBE9C7-98AC-79B5-E36E-6E3A5811EFD2}"/>
              </a:ext>
            </a:extLst>
          </p:cNvPr>
          <p:cNvCxnSpPr/>
          <p:nvPr>
            <p:custDataLst>
              <p:tags r:id="rId6"/>
            </p:custDataLst>
          </p:nvPr>
        </p:nvCxnSpPr>
        <p:spPr bwMode="auto">
          <a:xfrm>
            <a:off x="968375" y="5040314"/>
            <a:ext cx="69850" cy="301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27" name="Text Placeholder 10">
            <a:extLst>
              <a:ext uri="{FF2B5EF4-FFF2-40B4-BE49-F238E27FC236}">
                <a16:creationId xmlns:a16="http://schemas.microsoft.com/office/drawing/2014/main" id="{9A71520B-A2A3-844A-75AC-6C2B5BB53087}"/>
              </a:ext>
            </a:extLst>
          </p:cNvPr>
          <p:cNvSpPr txBox="1">
            <a:spLocks/>
          </p:cNvSpPr>
          <p:nvPr>
            <p:custDataLst>
              <p:tags r:id="rId7"/>
            </p:custDataLst>
          </p:nvPr>
        </p:nvSpPr>
        <p:spPr bwMode="gray">
          <a:xfrm>
            <a:off x="965200" y="3751263"/>
            <a:ext cx="468313" cy="168275"/>
          </a:xfrm>
          <a:prstGeom prst="rect">
            <a:avLst/>
          </a:prstGeom>
          <a:solidFill>
            <a:schemeClr val="accent2"/>
          </a:solidFill>
          <a:ln>
            <a:noFill/>
          </a:ln>
          <a:effectLst/>
        </p:spPr>
        <p:txBody>
          <a:bodyPr vert="horz" wrap="none" lIns="20638" tIns="0" rIns="2063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D3978A6-2220-4842-AF49-87C8C9D2E5A9}" type="datetime'$6''''''31''''''.''''''7'''''''">
              <a:rPr lang="en-US" altLang="en-US" sz="1100" smtClean="0">
                <a:solidFill>
                  <a:schemeClr val="bg1"/>
                </a:solidFill>
                <a:effectLst/>
              </a:rPr>
              <a:pPr marL="0" indent="0" algn="ctr">
                <a:spcBef>
                  <a:spcPct val="0"/>
                </a:spcBef>
                <a:spcAft>
                  <a:spcPct val="0"/>
                </a:spcAft>
                <a:buNone/>
              </a:pPr>
              <a:t>$631.7</a:t>
            </a:fld>
            <a:endParaRPr lang="en-US" sz="1100">
              <a:solidFill>
                <a:schemeClr val="bg1"/>
              </a:solidFill>
            </a:endParaRPr>
          </a:p>
        </p:txBody>
      </p:sp>
      <p:sp>
        <p:nvSpPr>
          <p:cNvPr id="159" name="Text Placeholder 10">
            <a:extLst>
              <a:ext uri="{FF2B5EF4-FFF2-40B4-BE49-F238E27FC236}">
                <a16:creationId xmlns:a16="http://schemas.microsoft.com/office/drawing/2014/main" id="{927E75A3-D488-A49D-436C-FC9B19BE531E}"/>
              </a:ext>
            </a:extLst>
          </p:cNvPr>
          <p:cNvSpPr txBox="1">
            <a:spLocks/>
          </p:cNvSpPr>
          <p:nvPr>
            <p:custDataLst>
              <p:tags r:id="rId8"/>
            </p:custDataLst>
          </p:nvPr>
        </p:nvSpPr>
        <p:spPr bwMode="auto">
          <a:xfrm>
            <a:off x="1554163" y="4923517"/>
            <a:ext cx="109378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100"/>
              <a:t>Agrifood systems</a:t>
            </a:r>
            <a:endParaRPr lang="en-US" sz="1100"/>
          </a:p>
        </p:txBody>
      </p:sp>
      <p:sp>
        <p:nvSpPr>
          <p:cNvPr id="7" name="Text Placeholder 10">
            <a:extLst>
              <a:ext uri="{FF2B5EF4-FFF2-40B4-BE49-F238E27FC236}">
                <a16:creationId xmlns:a16="http://schemas.microsoft.com/office/drawing/2014/main" id="{F43B0278-A143-BBEA-ED04-71671082672E}"/>
              </a:ext>
            </a:extLst>
          </p:cNvPr>
          <p:cNvSpPr txBox="1">
            <a:spLocks/>
          </p:cNvSpPr>
          <p:nvPr>
            <p:custDataLst>
              <p:tags r:id="rId9"/>
            </p:custDataLst>
          </p:nvPr>
        </p:nvSpPr>
        <p:spPr bwMode="auto">
          <a:xfrm>
            <a:off x="895350" y="5167313"/>
            <a:ext cx="6064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32FB84B-E3E7-4F75-89F7-2260A5A34FDA}" type="datetime'201''''9/''''''''2''''''''''''02''''''0 ''''''av''''''g'''''''">
              <a:rPr lang="en-US" altLang="en-US" sz="1000" smtClean="0"/>
              <a:pPr marL="0" indent="0" algn="ctr">
                <a:spcBef>
                  <a:spcPct val="0"/>
                </a:spcBef>
                <a:spcAft>
                  <a:spcPct val="0"/>
                </a:spcAft>
                <a:buNone/>
              </a:pPr>
              <a:t>2019/2020 avg</a:t>
            </a:fld>
            <a:r>
              <a:rPr lang="en-US" altLang="en-US" sz="1000"/>
              <a:t>.</a:t>
            </a:r>
            <a:endParaRPr lang="en-US" sz="1000" b="1"/>
          </a:p>
        </p:txBody>
      </p:sp>
      <p:sp>
        <p:nvSpPr>
          <p:cNvPr id="157" name="Text Placeholder 10">
            <a:extLst>
              <a:ext uri="{FF2B5EF4-FFF2-40B4-BE49-F238E27FC236}">
                <a16:creationId xmlns:a16="http://schemas.microsoft.com/office/drawing/2014/main" id="{7E77B5EB-F560-D217-2A03-BC0D9CFB611D}"/>
              </a:ext>
            </a:extLst>
          </p:cNvPr>
          <p:cNvSpPr txBox="1">
            <a:spLocks/>
          </p:cNvSpPr>
          <p:nvPr>
            <p:custDataLst>
              <p:tags r:id="rId10"/>
            </p:custDataLst>
          </p:nvPr>
        </p:nvSpPr>
        <p:spPr bwMode="auto">
          <a:xfrm>
            <a:off x="1554163" y="3751263"/>
            <a:ext cx="85883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100">
                <a:solidFill>
                  <a:srgbClr val="000000"/>
                </a:solidFill>
              </a:rPr>
              <a:t>Other sectors</a:t>
            </a:r>
            <a:endParaRPr lang="en-US" sz="1100">
              <a:solidFill>
                <a:srgbClr val="000000"/>
              </a:solidFill>
            </a:endParaRPr>
          </a:p>
        </p:txBody>
      </p:sp>
      <p:graphicFrame>
        <p:nvGraphicFramePr>
          <p:cNvPr id="26" name="Chart 25">
            <a:extLst>
              <a:ext uri="{FF2B5EF4-FFF2-40B4-BE49-F238E27FC236}">
                <a16:creationId xmlns:a16="http://schemas.microsoft.com/office/drawing/2014/main" id="{4D20AB78-3DFD-FC24-110B-94D8FF86BDA9}"/>
              </a:ext>
            </a:extLst>
          </p:cNvPr>
          <p:cNvGraphicFramePr/>
          <p:nvPr>
            <p:custDataLst>
              <p:tags r:id="rId11"/>
            </p:custDataLst>
            <p:extLst>
              <p:ext uri="{D42A27DB-BD31-4B8C-83A1-F6EECF244321}">
                <p14:modId xmlns:p14="http://schemas.microsoft.com/office/powerpoint/2010/main" val="425716616"/>
              </p:ext>
            </p:extLst>
          </p:nvPr>
        </p:nvGraphicFramePr>
        <p:xfrm>
          <a:off x="2276475" y="2419350"/>
          <a:ext cx="2484438" cy="2963863"/>
        </p:xfrm>
        <a:graphic>
          <a:graphicData uri="http://schemas.openxmlformats.org/drawingml/2006/chart">
            <c:chart xmlns:c="http://schemas.openxmlformats.org/drawingml/2006/chart" xmlns:r="http://schemas.openxmlformats.org/officeDocument/2006/relationships" r:id="rId38"/>
          </a:graphicData>
        </a:graphic>
      </p:graphicFrame>
      <p:sp>
        <p:nvSpPr>
          <p:cNvPr id="3" name="Text Placeholder 10">
            <a:extLst>
              <a:ext uri="{FF2B5EF4-FFF2-40B4-BE49-F238E27FC236}">
                <a16:creationId xmlns:a16="http://schemas.microsoft.com/office/drawing/2014/main" id="{3F9EB63D-132B-AA10-55B8-CB12AC1E8081}"/>
              </a:ext>
            </a:extLst>
          </p:cNvPr>
          <p:cNvSpPr txBox="1">
            <a:spLocks/>
          </p:cNvSpPr>
          <p:nvPr>
            <p:custDataLst>
              <p:tags r:id="rId12"/>
            </p:custDataLst>
          </p:nvPr>
        </p:nvSpPr>
        <p:spPr bwMode="auto">
          <a:xfrm>
            <a:off x="3214688" y="5180013"/>
            <a:ext cx="6064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1DBC5F-DB6F-4352-9A93-CBF39C5504CC}" type="datetime'''2''''0''''''''19''''''/2020'' ''''''''a''''''vg'''''''''''''">
              <a:rPr lang="en-US" altLang="en-US" sz="1000" smtClean="0"/>
              <a:pPr marL="0" indent="0" algn="ctr">
                <a:spcBef>
                  <a:spcPct val="0"/>
                </a:spcBef>
                <a:spcAft>
                  <a:spcPct val="0"/>
                </a:spcAft>
                <a:buNone/>
              </a:pPr>
              <a:t>2019/2020 avg</a:t>
            </a:fld>
            <a:r>
              <a:rPr lang="en-US" altLang="en-US" sz="1000"/>
              <a:t>.</a:t>
            </a:r>
            <a:endParaRPr lang="en-US" sz="1000" b="1"/>
          </a:p>
        </p:txBody>
      </p:sp>
      <p:sp>
        <p:nvSpPr>
          <p:cNvPr id="149" name="Text Placeholder 10">
            <a:extLst>
              <a:ext uri="{FF2B5EF4-FFF2-40B4-BE49-F238E27FC236}">
                <a16:creationId xmlns:a16="http://schemas.microsoft.com/office/drawing/2014/main" id="{23D3D922-9147-9AC8-0841-AA131737C5B1}"/>
              </a:ext>
            </a:extLst>
          </p:cNvPr>
          <p:cNvSpPr txBox="1">
            <a:spLocks/>
          </p:cNvSpPr>
          <p:nvPr>
            <p:custDataLst>
              <p:tags r:id="rId13"/>
            </p:custDataLst>
          </p:nvPr>
        </p:nvSpPr>
        <p:spPr bwMode="auto">
          <a:xfrm>
            <a:off x="3857625" y="3994150"/>
            <a:ext cx="769938" cy="168275"/>
          </a:xfrm>
          <a:prstGeom prst="rect">
            <a:avLst/>
          </a:prstGeom>
          <a:noFill/>
          <a:ln>
            <a:no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3B273D9-6D78-4170-8D7A-A2B24461855B}" type="datetime'Pr''o''je''''''''c''t''-''''''l''''e''''''''ve''l'''''''''">
              <a:rPr lang="en-US" altLang="en-US" sz="1100" smtClean="0"/>
              <a:pPr marL="0" indent="0">
                <a:spcBef>
                  <a:spcPct val="0"/>
                </a:spcBef>
                <a:spcAft>
                  <a:spcPct val="0"/>
                </a:spcAft>
                <a:buNone/>
              </a:pPr>
              <a:t>Project-level</a:t>
            </a:fld>
            <a:endParaRPr lang="en-US" sz="1100"/>
          </a:p>
        </p:txBody>
      </p:sp>
      <p:sp>
        <p:nvSpPr>
          <p:cNvPr id="151" name="Text Placeholder 10">
            <a:extLst>
              <a:ext uri="{FF2B5EF4-FFF2-40B4-BE49-F238E27FC236}">
                <a16:creationId xmlns:a16="http://schemas.microsoft.com/office/drawing/2014/main" id="{F9AE7436-6ADF-EBC4-26C0-4EE2A688E56F}"/>
              </a:ext>
            </a:extLst>
          </p:cNvPr>
          <p:cNvSpPr txBox="1">
            <a:spLocks/>
          </p:cNvSpPr>
          <p:nvPr>
            <p:custDataLst>
              <p:tags r:id="rId14"/>
            </p:custDataLst>
          </p:nvPr>
        </p:nvSpPr>
        <p:spPr bwMode="auto">
          <a:xfrm>
            <a:off x="3977371" y="2759075"/>
            <a:ext cx="9334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A91D3B9-D402-4664-9BC1-02350BF636DC}" type="datetime'''''''''''''''Co''''mp''''''''a''''''n''y-l''ev''''el'''''''">
              <a:rPr lang="en-US" altLang="en-US" sz="1100" smtClean="0"/>
              <a:pPr marL="0" indent="0">
                <a:spcBef>
                  <a:spcPct val="0"/>
                </a:spcBef>
                <a:spcAft>
                  <a:spcPct val="0"/>
                </a:spcAft>
                <a:buNone/>
              </a:pPr>
              <a:t>Company-level</a:t>
            </a:fld>
            <a:endParaRPr lang="en-US" sz="1100"/>
          </a:p>
        </p:txBody>
      </p:sp>
      <p:graphicFrame>
        <p:nvGraphicFramePr>
          <p:cNvPr id="27" name="Chart 26">
            <a:extLst>
              <a:ext uri="{FF2B5EF4-FFF2-40B4-BE49-F238E27FC236}">
                <a16:creationId xmlns:a16="http://schemas.microsoft.com/office/drawing/2014/main" id="{BD1BFCE4-6A8F-5F6E-519B-49A65DC49314}"/>
              </a:ext>
            </a:extLst>
          </p:cNvPr>
          <p:cNvGraphicFramePr/>
          <p:nvPr>
            <p:custDataLst>
              <p:tags r:id="rId15"/>
            </p:custDataLst>
            <p:extLst>
              <p:ext uri="{D42A27DB-BD31-4B8C-83A1-F6EECF244321}">
                <p14:modId xmlns:p14="http://schemas.microsoft.com/office/powerpoint/2010/main" val="2756059531"/>
              </p:ext>
            </p:extLst>
          </p:nvPr>
        </p:nvGraphicFramePr>
        <p:xfrm>
          <a:off x="5367338" y="2316163"/>
          <a:ext cx="3559175" cy="3070225"/>
        </p:xfrm>
        <a:graphic>
          <a:graphicData uri="http://schemas.openxmlformats.org/drawingml/2006/chart">
            <c:chart xmlns:c="http://schemas.openxmlformats.org/drawingml/2006/chart" xmlns:r="http://schemas.openxmlformats.org/officeDocument/2006/relationships" r:id="rId39"/>
          </a:graphicData>
        </a:graphic>
      </p:graphicFrame>
      <p:cxnSp>
        <p:nvCxnSpPr>
          <p:cNvPr id="56" name="Straight Connector 55">
            <a:extLst>
              <a:ext uri="{FF2B5EF4-FFF2-40B4-BE49-F238E27FC236}">
                <a16:creationId xmlns:a16="http://schemas.microsoft.com/office/drawing/2014/main" id="{B32C245F-4364-1E5C-A646-0D676208123A}"/>
              </a:ext>
            </a:extLst>
          </p:cNvPr>
          <p:cNvCxnSpPr/>
          <p:nvPr>
            <p:custDataLst>
              <p:tags r:id="rId16"/>
            </p:custDataLst>
          </p:nvPr>
        </p:nvCxnSpPr>
        <p:spPr bwMode="gray">
          <a:xfrm>
            <a:off x="8655050" y="2671763"/>
            <a:ext cx="0" cy="2463800"/>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D203371D-D738-3088-778F-2938C0919A4B}"/>
              </a:ext>
            </a:extLst>
          </p:cNvPr>
          <p:cNvCxnSpPr/>
          <p:nvPr>
            <p:custDataLst>
              <p:tags r:id="rId17"/>
            </p:custDataLst>
          </p:nvPr>
        </p:nvCxnSpPr>
        <p:spPr bwMode="gray">
          <a:xfrm>
            <a:off x="8183563" y="2671763"/>
            <a:ext cx="0" cy="2463800"/>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9CF2DBB4-2BDA-747D-9D82-05ED32CCE5DD}"/>
              </a:ext>
            </a:extLst>
          </p:cNvPr>
          <p:cNvCxnSpPr/>
          <p:nvPr>
            <p:custDataLst>
              <p:tags r:id="rId18"/>
            </p:custDataLst>
          </p:nvPr>
        </p:nvCxnSpPr>
        <p:spPr bwMode="gray">
          <a:xfrm>
            <a:off x="8183563" y="2671763"/>
            <a:ext cx="471487" cy="0"/>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DA037CC6-9E70-E7F8-8B12-F4EBACC145F3}"/>
              </a:ext>
            </a:extLst>
          </p:cNvPr>
          <p:cNvCxnSpPr/>
          <p:nvPr>
            <p:custDataLst>
              <p:tags r:id="rId19"/>
            </p:custDataLst>
          </p:nvPr>
        </p:nvCxnSpPr>
        <p:spPr bwMode="gray">
          <a:xfrm>
            <a:off x="7807325" y="4397375"/>
            <a:ext cx="0" cy="738188"/>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52D39113-559E-F76F-3145-BCCD2FD2C00F}"/>
              </a:ext>
            </a:extLst>
          </p:cNvPr>
          <p:cNvCxnSpPr/>
          <p:nvPr>
            <p:custDataLst>
              <p:tags r:id="rId20"/>
            </p:custDataLst>
          </p:nvPr>
        </p:nvCxnSpPr>
        <p:spPr bwMode="gray">
          <a:xfrm>
            <a:off x="7334250" y="4397375"/>
            <a:ext cx="473075" cy="0"/>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E3DFEBDC-FBCA-8FE2-4A83-FEA7708C9D86}"/>
              </a:ext>
            </a:extLst>
          </p:cNvPr>
          <p:cNvCxnSpPr/>
          <p:nvPr>
            <p:custDataLst>
              <p:tags r:id="rId21"/>
            </p:custDataLst>
          </p:nvPr>
        </p:nvCxnSpPr>
        <p:spPr bwMode="gray">
          <a:xfrm>
            <a:off x="7334250" y="4397375"/>
            <a:ext cx="0" cy="738188"/>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C813322-16DC-5E95-75FA-4EF2530965C6}"/>
              </a:ext>
            </a:extLst>
          </p:cNvPr>
          <p:cNvCxnSpPr/>
          <p:nvPr>
            <p:custDataLst>
              <p:tags r:id="rId22"/>
            </p:custDataLst>
          </p:nvPr>
        </p:nvCxnSpPr>
        <p:spPr bwMode="gray">
          <a:xfrm>
            <a:off x="6958013" y="4727575"/>
            <a:ext cx="0" cy="407988"/>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1252BEA-75BD-C1AC-DC34-8AEBFCCCA267}"/>
              </a:ext>
            </a:extLst>
          </p:cNvPr>
          <p:cNvCxnSpPr/>
          <p:nvPr>
            <p:custDataLst>
              <p:tags r:id="rId23"/>
            </p:custDataLst>
          </p:nvPr>
        </p:nvCxnSpPr>
        <p:spPr bwMode="gray">
          <a:xfrm>
            <a:off x="6486525" y="4727575"/>
            <a:ext cx="0" cy="407988"/>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5F70BD13-C544-AB46-9856-4B5F6327EC21}"/>
              </a:ext>
            </a:extLst>
          </p:cNvPr>
          <p:cNvCxnSpPr/>
          <p:nvPr>
            <p:custDataLst>
              <p:tags r:id="rId24"/>
            </p:custDataLst>
          </p:nvPr>
        </p:nvCxnSpPr>
        <p:spPr bwMode="gray">
          <a:xfrm>
            <a:off x="6486525" y="4727575"/>
            <a:ext cx="471488" cy="0"/>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7" name="Text Placeholder 10">
            <a:extLst>
              <a:ext uri="{FF2B5EF4-FFF2-40B4-BE49-F238E27FC236}">
                <a16:creationId xmlns:a16="http://schemas.microsoft.com/office/drawing/2014/main" id="{FA6746DB-AB4B-CC11-40F4-C77B88A086DC}"/>
              </a:ext>
            </a:extLst>
          </p:cNvPr>
          <p:cNvSpPr txBox="1">
            <a:spLocks/>
          </p:cNvSpPr>
          <p:nvPr>
            <p:custDataLst>
              <p:tags r:id="rId25"/>
            </p:custDataLst>
          </p:nvPr>
        </p:nvSpPr>
        <p:spPr bwMode="auto">
          <a:xfrm>
            <a:off x="7231063" y="5183188"/>
            <a:ext cx="681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9A1CA61-5BBA-484B-9013-74A72FA19E9F}" type="datetime'M''e''''d'''''''''''''''''''''''': ''''UNE''''''''''''P'''''''">
              <a:rPr lang="en-US" altLang="en-US" sz="1000" smtClean="0"/>
              <a:pPr marL="0" indent="0" algn="ctr">
                <a:spcBef>
                  <a:spcPct val="0"/>
                </a:spcBef>
                <a:spcAft>
                  <a:spcPct val="0"/>
                </a:spcAft>
                <a:buNone/>
              </a:pPr>
              <a:t>Med: UNEP</a:t>
            </a:fld>
            <a:endParaRPr lang="en-US" sz="1000"/>
          </a:p>
        </p:txBody>
      </p:sp>
      <p:sp>
        <p:nvSpPr>
          <p:cNvPr id="114" name="Text Placeholder 10">
            <a:extLst>
              <a:ext uri="{FF2B5EF4-FFF2-40B4-BE49-F238E27FC236}">
                <a16:creationId xmlns:a16="http://schemas.microsoft.com/office/drawing/2014/main" id="{1DE6C856-D5ED-1CDB-E9F8-354A2E529259}"/>
              </a:ext>
            </a:extLst>
          </p:cNvPr>
          <p:cNvSpPr txBox="1">
            <a:spLocks/>
          </p:cNvSpPr>
          <p:nvPr>
            <p:custDataLst>
              <p:tags r:id="rId26"/>
            </p:custDataLst>
          </p:nvPr>
        </p:nvSpPr>
        <p:spPr bwMode="auto">
          <a:xfrm>
            <a:off x="6396039" y="5183188"/>
            <a:ext cx="6524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E48204A-0D58-487D-8524-82E47729468C}" type="datetime'L''''''''''''''''o''''w'''': ''''''''''''''''''''''F''''OLU'''">
              <a:rPr lang="en-US" altLang="en-US" sz="1000" smtClean="0"/>
              <a:pPr marL="0" indent="0" algn="ctr">
                <a:spcBef>
                  <a:spcPct val="0"/>
                </a:spcBef>
                <a:spcAft>
                  <a:spcPct val="0"/>
                </a:spcAft>
                <a:buNone/>
              </a:pPr>
              <a:t>Low: FOLU</a:t>
            </a:fld>
            <a:endParaRPr lang="en-US" sz="1000"/>
          </a:p>
        </p:txBody>
      </p:sp>
      <p:sp>
        <p:nvSpPr>
          <p:cNvPr id="120" name="Text Placeholder 10">
            <a:extLst>
              <a:ext uri="{FF2B5EF4-FFF2-40B4-BE49-F238E27FC236}">
                <a16:creationId xmlns:a16="http://schemas.microsoft.com/office/drawing/2014/main" id="{BE20F530-0DDD-E9DC-19B9-E4055D5B74A1}"/>
              </a:ext>
            </a:extLst>
          </p:cNvPr>
          <p:cNvSpPr txBox="1">
            <a:spLocks/>
          </p:cNvSpPr>
          <p:nvPr>
            <p:custDataLst>
              <p:tags r:id="rId27"/>
            </p:custDataLst>
          </p:nvPr>
        </p:nvSpPr>
        <p:spPr bwMode="auto">
          <a:xfrm>
            <a:off x="8005763" y="5183188"/>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CB0B0FB-2C02-49D4-B3C4-AE13C53C17E3}" type="datetime'Hi''''''g''''''h:'''''' ''T''''h''orn''''to''n'' ''''et a''l.'">
              <a:rPr lang="en-US" altLang="en-US" sz="1000" smtClean="0"/>
              <a:pPr marL="0" indent="0" algn="ctr">
                <a:spcBef>
                  <a:spcPct val="0"/>
                </a:spcBef>
                <a:spcAft>
                  <a:spcPct val="0"/>
                </a:spcAft>
                <a:buNone/>
              </a:pPr>
              <a:t>High: Thornton et al.</a:t>
            </a:fld>
            <a:endParaRPr lang="en-US" sz="1000"/>
          </a:p>
        </p:txBody>
      </p:sp>
      <p:sp>
        <p:nvSpPr>
          <p:cNvPr id="91" name="Text Placeholder 10">
            <a:extLst>
              <a:ext uri="{FF2B5EF4-FFF2-40B4-BE49-F238E27FC236}">
                <a16:creationId xmlns:a16="http://schemas.microsoft.com/office/drawing/2014/main" id="{9713B73C-CDBA-453A-A85C-6A82EEEDDC69}"/>
              </a:ext>
            </a:extLst>
          </p:cNvPr>
          <p:cNvSpPr txBox="1">
            <a:spLocks/>
          </p:cNvSpPr>
          <p:nvPr>
            <p:custDataLst>
              <p:tags r:id="rId28"/>
            </p:custDataLst>
          </p:nvPr>
        </p:nvSpPr>
        <p:spPr bwMode="auto">
          <a:xfrm>
            <a:off x="5570538" y="5183188"/>
            <a:ext cx="606425" cy="609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9F40B59-8DB6-4537-8105-7FE10156B652}" type="datetime'C''l''i''m''a''te fin''a''nce t''''rac''ked 20''19/202''2'''''">
              <a:rPr lang="en-US" altLang="en-US" sz="1000" smtClean="0"/>
              <a:pPr marL="0" indent="0" algn="ctr">
                <a:spcBef>
                  <a:spcPct val="0"/>
                </a:spcBef>
                <a:spcAft>
                  <a:spcPct val="0"/>
                </a:spcAft>
                <a:buNone/>
              </a:pPr>
              <a:t>Climate finance tracked 2019/2022</a:t>
            </a:fld>
            <a:endParaRPr lang="en-US" sz="1000"/>
          </a:p>
        </p:txBody>
      </p:sp>
      <p:sp>
        <p:nvSpPr>
          <p:cNvPr id="6" name="Rectangle 5">
            <a:extLst>
              <a:ext uri="{FF2B5EF4-FFF2-40B4-BE49-F238E27FC236}">
                <a16:creationId xmlns:a16="http://schemas.microsoft.com/office/drawing/2014/main" id="{11DDA5DC-77D7-9375-22F2-0588BAB426D0}"/>
              </a:ext>
            </a:extLst>
          </p:cNvPr>
          <p:cNvSpPr/>
          <p:nvPr/>
        </p:nvSpPr>
        <p:spPr bwMode="gray">
          <a:xfrm>
            <a:off x="67468" y="1992403"/>
            <a:ext cx="2262188" cy="4762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Project-level finance to agrifood systems vs. other sectors</a:t>
            </a:r>
          </a:p>
        </p:txBody>
      </p:sp>
      <p:sp>
        <p:nvSpPr>
          <p:cNvPr id="8" name="Rectangle 7">
            <a:extLst>
              <a:ext uri="{FF2B5EF4-FFF2-40B4-BE49-F238E27FC236}">
                <a16:creationId xmlns:a16="http://schemas.microsoft.com/office/drawing/2014/main" id="{A06875EC-EEF0-3CA9-8133-B63990BCF77A}"/>
              </a:ext>
            </a:extLst>
          </p:cNvPr>
          <p:cNvSpPr/>
          <p:nvPr/>
        </p:nvSpPr>
        <p:spPr bwMode="gray">
          <a:xfrm>
            <a:off x="2590260" y="2059284"/>
            <a:ext cx="1857375" cy="35401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All tracked finance to agrifood systems</a:t>
            </a:r>
          </a:p>
        </p:txBody>
      </p:sp>
      <p:sp>
        <p:nvSpPr>
          <p:cNvPr id="28" name="Rectangle 27">
            <a:extLst>
              <a:ext uri="{FF2B5EF4-FFF2-40B4-BE49-F238E27FC236}">
                <a16:creationId xmlns:a16="http://schemas.microsoft.com/office/drawing/2014/main" id="{84DE8B00-725A-C771-FC84-187B43ADB804}"/>
              </a:ext>
            </a:extLst>
          </p:cNvPr>
          <p:cNvSpPr/>
          <p:nvPr/>
        </p:nvSpPr>
        <p:spPr bwMode="gray">
          <a:xfrm>
            <a:off x="5703888" y="2071807"/>
            <a:ext cx="2886074" cy="35389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Tracked finance to agrifood systems vs. low, medium, and high </a:t>
            </a:r>
            <a:r>
              <a:rPr lang="en-US" sz="1100" b="1">
                <a:solidFill>
                  <a:schemeClr val="tx1"/>
                </a:solidFill>
              </a:rPr>
              <a:t>projected</a:t>
            </a:r>
            <a:r>
              <a:rPr lang="en-US" sz="1100">
                <a:solidFill>
                  <a:schemeClr val="tx1"/>
                </a:solidFill>
              </a:rPr>
              <a:t> needs</a:t>
            </a:r>
          </a:p>
        </p:txBody>
      </p:sp>
      <p:sp>
        <p:nvSpPr>
          <p:cNvPr id="40" name="Rectangle 39">
            <a:extLst>
              <a:ext uri="{FF2B5EF4-FFF2-40B4-BE49-F238E27FC236}">
                <a16:creationId xmlns:a16="http://schemas.microsoft.com/office/drawing/2014/main" id="{1410D9AD-EA10-6DD5-8A1D-BA1091B9A592}"/>
              </a:ext>
            </a:extLst>
          </p:cNvPr>
          <p:cNvSpPr/>
          <p:nvPr/>
        </p:nvSpPr>
        <p:spPr bwMode="gray">
          <a:xfrm>
            <a:off x="330199" y="5863179"/>
            <a:ext cx="8656639" cy="2975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buNone/>
            </a:pPr>
            <a:r>
              <a:rPr lang="en-US" sz="900" i="1">
                <a:solidFill>
                  <a:schemeClr val="tx1"/>
                </a:solidFill>
              </a:rPr>
              <a:t>*Project-level finance represents standalone investments most likely to be debt; company-level investments represent VC investments in companies, more likely to be equity. The difference between them is not significant, but they are not aggregated given the challenges and fragmentation collecting financial flows data for this sector.</a:t>
            </a:r>
          </a:p>
        </p:txBody>
      </p:sp>
      <p:sp>
        <p:nvSpPr>
          <p:cNvPr id="9" name="Chevron 77">
            <a:extLst>
              <a:ext uri="{FF2B5EF4-FFF2-40B4-BE49-F238E27FC236}">
                <a16:creationId xmlns:a16="http://schemas.microsoft.com/office/drawing/2014/main" id="{E388CB54-E19B-73D7-0BDB-3B479EA37270}"/>
              </a:ext>
            </a:extLst>
          </p:cNvPr>
          <p:cNvSpPr/>
          <p:nvPr/>
        </p:nvSpPr>
        <p:spPr bwMode="gray">
          <a:xfrm>
            <a:off x="1655073" y="25336"/>
            <a:ext cx="427954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Food System: Conventional* &amp; Alternative</a:t>
            </a:r>
          </a:p>
        </p:txBody>
      </p:sp>
      <p:cxnSp>
        <p:nvCxnSpPr>
          <p:cNvPr id="61" name="btfpColumnHeaderBoxLine223027">
            <a:extLst>
              <a:ext uri="{FF2B5EF4-FFF2-40B4-BE49-F238E27FC236}">
                <a16:creationId xmlns:a16="http://schemas.microsoft.com/office/drawing/2014/main" id="{B7DAB887-8CC7-310F-4C78-1E7241596E61}"/>
              </a:ext>
            </a:extLst>
          </p:cNvPr>
          <p:cNvCxnSpPr/>
          <p:nvPr/>
        </p:nvCxnSpPr>
        <p:spPr bwMode="gray">
          <a:xfrm>
            <a:off x="330199" y="1780529"/>
            <a:ext cx="8513167"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1" name="Pentagon 40">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Finance</a:t>
            </a:r>
          </a:p>
        </p:txBody>
      </p:sp>
    </p:spTree>
    <p:custDataLst>
      <p:tags r:id="rId1"/>
    </p:custDataLst>
    <p:extLst>
      <p:ext uri="{BB962C8B-B14F-4D97-AF65-F5344CB8AC3E}">
        <p14:creationId xmlns:p14="http://schemas.microsoft.com/office/powerpoint/2010/main" val="2681857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44137-02B1-3DD2-BB0A-05F3516FF2CB}"/>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BC56A37-4ABF-354A-31B1-B3B4BB3DDBF2}"/>
              </a:ext>
            </a:extLst>
          </p:cNvPr>
          <p:cNvGraphicFramePr>
            <a:graphicFrameLocks/>
          </p:cNvGraphicFramePr>
          <p:nvPr>
            <p:custDataLst>
              <p:tags r:id="rId2"/>
            </p:custDataLst>
            <p:extLst>
              <p:ext uri="{D42A27DB-BD31-4B8C-83A1-F6EECF244321}">
                <p14:modId xmlns:p14="http://schemas.microsoft.com/office/powerpoint/2010/main" val="1388143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3" imgW="592" imgH="591" progId="TCLayout.ActiveDocument.1">
                  <p:embed/>
                </p:oleObj>
              </mc:Choice>
              <mc:Fallback>
                <p:oleObj name="think-cell Slide" r:id="rId63" imgW="592" imgH="591" progId="TCLayout.ActiveDocument.1">
                  <p:embed/>
                  <p:pic>
                    <p:nvPicPr>
                      <p:cNvPr id="5" name="think-cell data - do not delete" hidden="1">
                        <a:extLst>
                          <a:ext uri="{FF2B5EF4-FFF2-40B4-BE49-F238E27FC236}">
                            <a16:creationId xmlns:a16="http://schemas.microsoft.com/office/drawing/2014/main" id="{3BC56A37-4ABF-354A-31B1-B3B4BB3DDBF2}"/>
                          </a:ext>
                        </a:extLst>
                      </p:cNvPr>
                      <p:cNvPicPr/>
                      <p:nvPr/>
                    </p:nvPicPr>
                    <p:blipFill>
                      <a:blip r:embed="rId64"/>
                      <a:stretch>
                        <a:fillRect/>
                      </a:stretch>
                    </p:blipFill>
                    <p:spPr>
                      <a:xfrm>
                        <a:off x="1588" y="1588"/>
                        <a:ext cx="1588" cy="1588"/>
                      </a:xfrm>
                      <a:prstGeom prst="rect">
                        <a:avLst/>
                      </a:prstGeom>
                    </p:spPr>
                  </p:pic>
                </p:oleObj>
              </mc:Fallback>
            </mc:AlternateContent>
          </a:graphicData>
        </a:graphic>
      </p:graphicFrame>
      <p:grpSp>
        <p:nvGrpSpPr>
          <p:cNvPr id="13" name="btfpColumnHeaderBox223027">
            <a:extLst>
              <a:ext uri="{FF2B5EF4-FFF2-40B4-BE49-F238E27FC236}">
                <a16:creationId xmlns:a16="http://schemas.microsoft.com/office/drawing/2014/main" id="{AC06FB88-1691-E498-3AB4-246E0CD8DB05}"/>
              </a:ext>
            </a:extLst>
          </p:cNvPr>
          <p:cNvGrpSpPr/>
          <p:nvPr>
            <p:custDataLst>
              <p:tags r:id="rId3"/>
            </p:custDataLst>
          </p:nvPr>
        </p:nvGrpSpPr>
        <p:grpSpPr>
          <a:xfrm>
            <a:off x="330199" y="1479712"/>
            <a:ext cx="8513167" cy="322081"/>
            <a:chOff x="6366272" y="1266916"/>
            <a:chExt cx="2477492" cy="322081"/>
          </a:xfrm>
        </p:grpSpPr>
        <p:sp>
          <p:nvSpPr>
            <p:cNvPr id="14" name="btfpColumnHeaderBoxText223027">
              <a:extLst>
                <a:ext uri="{FF2B5EF4-FFF2-40B4-BE49-F238E27FC236}">
                  <a16:creationId xmlns:a16="http://schemas.microsoft.com/office/drawing/2014/main" id="{EF9DF0B3-D843-8C46-7C8F-E5C894C39FDB}"/>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pPr marL="0" indent="0">
                <a:spcBef>
                  <a:spcPts val="0"/>
                </a:spcBef>
                <a:buNone/>
              </a:pPr>
              <a:r>
                <a:rPr lang="en-US" sz="1600" b="1" i="0">
                  <a:solidFill>
                    <a:srgbClr val="000000"/>
                  </a:solidFill>
                  <a:effectLst/>
                  <a:latin typeface="Arial"/>
                  <a:cs typeface="Arial"/>
                </a:rPr>
                <a:t>Current funding fulfills only 30% of need in best-case scenario (FOLU, published 2019)</a:t>
              </a:r>
            </a:p>
          </p:txBody>
        </p:sp>
        <p:cxnSp>
          <p:nvCxnSpPr>
            <p:cNvPr id="15" name="btfpColumnHeaderBoxLine223027">
              <a:extLst>
                <a:ext uri="{FF2B5EF4-FFF2-40B4-BE49-F238E27FC236}">
                  <a16:creationId xmlns:a16="http://schemas.microsoft.com/office/drawing/2014/main" id="{B7DAB887-8CC7-310F-4C78-1E7241596E61}"/>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06281524-466F-A8D4-E998-33B94827B5C8}"/>
              </a:ext>
            </a:extLst>
          </p:cNvPr>
          <p:cNvSpPr>
            <a:spLocks noGrp="1"/>
          </p:cNvSpPr>
          <p:nvPr>
            <p:ph type="title"/>
          </p:nvPr>
        </p:nvSpPr>
        <p:spPr/>
        <p:txBody>
          <a:bodyPr vert="horz">
            <a:noAutofit/>
          </a:bodyPr>
          <a:lstStyle/>
          <a:p>
            <a:r>
              <a:rPr lang="en-US"/>
              <a:t>Forestry and agriculture receives ~80% of financing flows to </a:t>
            </a:r>
            <a:r>
              <a:rPr lang="en-US" err="1"/>
              <a:t>agrifood</a:t>
            </a:r>
            <a:r>
              <a:rPr lang="en-US"/>
              <a:t> systems but does not measure up to needs</a:t>
            </a:r>
          </a:p>
        </p:txBody>
      </p:sp>
      <p:sp>
        <p:nvSpPr>
          <p:cNvPr id="16" name="TextBox 15">
            <a:extLst>
              <a:ext uri="{FF2B5EF4-FFF2-40B4-BE49-F238E27FC236}">
                <a16:creationId xmlns:a16="http://schemas.microsoft.com/office/drawing/2014/main" id="{F1520C70-23D2-6846-9C45-CB1EC39EA3D5}"/>
              </a:ext>
            </a:extLst>
          </p:cNvPr>
          <p:cNvSpPr txBox="1"/>
          <p:nvPr/>
        </p:nvSpPr>
        <p:spPr bwMode="gray">
          <a:xfrm>
            <a:off x="9150348" y="1554480"/>
            <a:ext cx="2745867" cy="4647426"/>
          </a:xfrm>
          <a:prstGeom prst="rect">
            <a:avLst/>
          </a:prstGeom>
          <a:solidFill>
            <a:srgbClr val="E3E8EE"/>
          </a:solidFill>
        </p:spPr>
        <p:txBody>
          <a:bodyPr wrap="square" lIns="137160" tIns="137160" rIns="274320" bIns="137160" rtlCol="0" anchor="t">
            <a:spAutoFit/>
          </a:bodyPr>
          <a:lstStyle/>
          <a:p>
            <a:pPr marL="0" indent="0">
              <a:spcBef>
                <a:spcPts val="600"/>
              </a:spcBef>
              <a:spcAft>
                <a:spcPts val="600"/>
              </a:spcAft>
              <a:buNone/>
            </a:pPr>
            <a:r>
              <a:rPr lang="en-US" sz="1250" b="1"/>
              <a:t>Observations</a:t>
            </a:r>
          </a:p>
          <a:p>
            <a:pPr marL="171450" indent="-171450">
              <a:spcBef>
                <a:spcPts val="600"/>
              </a:spcBef>
              <a:buFont typeface="Arial" panose="020B0604020202020204" pitchFamily="34" charset="0"/>
              <a:buChar char="•"/>
            </a:pPr>
            <a:r>
              <a:rPr lang="en-US" sz="1050"/>
              <a:t>42% of project-level finance to </a:t>
            </a:r>
            <a:r>
              <a:rPr lang="en-US" sz="1050" err="1"/>
              <a:t>agrifood</a:t>
            </a:r>
            <a:r>
              <a:rPr lang="en-US" sz="1050"/>
              <a:t> systems was to agriculture and 41% to forestry.</a:t>
            </a:r>
          </a:p>
          <a:p>
            <a:pPr marL="171450" indent="-171450">
              <a:spcBef>
                <a:spcPts val="600"/>
              </a:spcBef>
              <a:buFont typeface="Arial" panose="020B0604020202020204" pitchFamily="34" charset="0"/>
              <a:buChar char="•"/>
            </a:pPr>
            <a:r>
              <a:rPr lang="en-US" sz="1050" b="1"/>
              <a:t>70% of project-level agriculture investments target production, </a:t>
            </a:r>
            <a:r>
              <a:rPr lang="en-US" sz="1050"/>
              <a:t>e.g., climate-smart measures at farm level, lower carbon fertilizers, and cover crops.</a:t>
            </a:r>
          </a:p>
          <a:p>
            <a:pPr marL="171450" indent="-171450">
              <a:spcBef>
                <a:spcPts val="600"/>
              </a:spcBef>
              <a:buFont typeface="Arial" panose="020B0604020202020204" pitchFamily="34" charset="0"/>
              <a:buChar char="•"/>
            </a:pPr>
            <a:r>
              <a:rPr lang="en-US" sz="1050" b="1"/>
              <a:t>94% of VC in agriculture (company level)</a:t>
            </a:r>
            <a:r>
              <a:rPr lang="en-US" sz="1050"/>
              <a:t> </a:t>
            </a:r>
            <a:r>
              <a:rPr lang="en-US" sz="1050" b="1"/>
              <a:t>targeted </a:t>
            </a:r>
            <a:r>
              <a:rPr lang="en-US" sz="1050" b="1" i="1"/>
              <a:t>upstream</a:t>
            </a:r>
            <a:r>
              <a:rPr lang="en-US" sz="1050" b="1"/>
              <a:t> agro-industries: </a:t>
            </a:r>
            <a:r>
              <a:rPr lang="en-US" sz="1050"/>
              <a:t>farming systems and biotech for crop inputs.</a:t>
            </a:r>
            <a:endParaRPr lang="en-US" sz="1050" b="1"/>
          </a:p>
          <a:p>
            <a:pPr marL="171450" indent="-171450">
              <a:spcBef>
                <a:spcPts val="600"/>
              </a:spcBef>
              <a:buFont typeface="Arial" panose="020B0604020202020204" pitchFamily="34" charset="0"/>
              <a:buChar char="•"/>
            </a:pPr>
            <a:r>
              <a:rPr lang="en-US" sz="1050">
                <a:latin typeface="Arial" panose="020B0604020202020204" pitchFamily="34" charset="0"/>
                <a:cs typeface="Arial" panose="020B0604020202020204" pitchFamily="34" charset="0"/>
              </a:rPr>
              <a:t>Project-level finance for forestry funding dominated (75%) by investment in forest management, including afforestation and forest conservation.</a:t>
            </a:r>
          </a:p>
          <a:p>
            <a:pPr marL="171450" indent="-171450">
              <a:spcBef>
                <a:spcPts val="600"/>
              </a:spcBef>
              <a:buFont typeface="Arial" panose="020B0604020202020204" pitchFamily="34" charset="0"/>
              <a:buChar char="•"/>
            </a:pPr>
            <a:r>
              <a:rPr lang="en-US" sz="1050">
                <a:latin typeface="Arial" panose="020B0604020202020204" pitchFamily="34" charset="0"/>
                <a:cs typeface="Arial" panose="020B0604020202020204" pitchFamily="34" charset="0"/>
              </a:rPr>
              <a:t>In 2022, </a:t>
            </a:r>
            <a:r>
              <a:rPr lang="en-US" sz="1050" b="1">
                <a:latin typeface="Arial" panose="020B0604020202020204" pitchFamily="34" charset="0"/>
                <a:cs typeface="Arial" panose="020B0604020202020204" pitchFamily="34" charset="0"/>
              </a:rPr>
              <a:t>more than half of forestry-related tracked finance went to domestic investments in China</a:t>
            </a:r>
            <a:r>
              <a:rPr lang="en-US" sz="1050">
                <a:latin typeface="Arial" panose="020B0604020202020204" pitchFamily="34" charset="0"/>
                <a:cs typeface="Arial" panose="020B0604020202020204" pitchFamily="34" charset="0"/>
              </a:rPr>
              <a:t>, a significant funder of PES programs for farmers.</a:t>
            </a:r>
          </a:p>
        </p:txBody>
      </p:sp>
      <p:graphicFrame>
        <p:nvGraphicFramePr>
          <p:cNvPr id="151" name="Chart 150">
            <a:extLst>
              <a:ext uri="{FF2B5EF4-FFF2-40B4-BE49-F238E27FC236}">
                <a16:creationId xmlns:a16="http://schemas.microsoft.com/office/drawing/2014/main" id="{9D6C98AF-D82C-BAA5-6379-C36A84FC0F60}"/>
              </a:ext>
            </a:extLst>
          </p:cNvPr>
          <p:cNvGraphicFramePr/>
          <p:nvPr>
            <p:custDataLst>
              <p:tags r:id="rId4"/>
            </p:custDataLst>
          </p:nvPr>
        </p:nvGraphicFramePr>
        <p:xfrm>
          <a:off x="247650" y="2138363"/>
          <a:ext cx="8356600" cy="3875087"/>
        </p:xfrm>
        <a:graphic>
          <a:graphicData uri="http://schemas.openxmlformats.org/drawingml/2006/chart">
            <c:chart xmlns:c="http://schemas.openxmlformats.org/drawingml/2006/chart" xmlns:r="http://schemas.openxmlformats.org/officeDocument/2006/relationships" r:id="rId65"/>
          </a:graphicData>
        </a:graphic>
      </p:graphicFrame>
      <p:cxnSp>
        <p:nvCxnSpPr>
          <p:cNvPr id="139" name="Straight Connector 138">
            <a:extLst>
              <a:ext uri="{FF2B5EF4-FFF2-40B4-BE49-F238E27FC236}">
                <a16:creationId xmlns:a16="http://schemas.microsoft.com/office/drawing/2014/main" id="{13490011-79D7-E4C8-CFB8-AA3A79FA85CE}"/>
              </a:ext>
            </a:extLst>
          </p:cNvPr>
          <p:cNvCxnSpPr/>
          <p:nvPr>
            <p:custDataLst>
              <p:tags r:id="rId5"/>
            </p:custDataLst>
          </p:nvPr>
        </p:nvCxnSpPr>
        <p:spPr bwMode="auto">
          <a:xfrm>
            <a:off x="7429500" y="2989263"/>
            <a:ext cx="0" cy="27527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B652174A-3484-5BA5-D008-1917621B4380}"/>
              </a:ext>
            </a:extLst>
          </p:cNvPr>
          <p:cNvCxnSpPr/>
          <p:nvPr>
            <p:custDataLst>
              <p:tags r:id="rId6"/>
            </p:custDataLst>
          </p:nvPr>
        </p:nvCxnSpPr>
        <p:spPr bwMode="auto">
          <a:xfrm>
            <a:off x="7975600" y="2989263"/>
            <a:ext cx="0" cy="27527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4" name="Rectangle 113">
            <a:extLst>
              <a:ext uri="{FF2B5EF4-FFF2-40B4-BE49-F238E27FC236}">
                <a16:creationId xmlns:a16="http://schemas.microsoft.com/office/drawing/2014/main" id="{A5E3A36E-18EB-D72D-97C5-6D667E184DF8}"/>
              </a:ext>
            </a:extLst>
          </p:cNvPr>
          <p:cNvSpPr/>
          <p:nvPr>
            <p:custDataLst>
              <p:tags r:id="rId7"/>
            </p:custDataLst>
          </p:nvPr>
        </p:nvSpPr>
        <p:spPr bwMode="auto">
          <a:xfrm>
            <a:off x="7429500" y="2405063"/>
            <a:ext cx="546100" cy="584200"/>
          </a:xfrm>
          <a:prstGeom prst="rect">
            <a:avLst/>
          </a:prstGeom>
          <a:noFill/>
          <a:ln w="28575"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149" name="Straight Connector 148">
            <a:extLst>
              <a:ext uri="{FF2B5EF4-FFF2-40B4-BE49-F238E27FC236}">
                <a16:creationId xmlns:a16="http://schemas.microsoft.com/office/drawing/2014/main" id="{2C960243-4752-85BC-C07C-A3B127366AB2}"/>
              </a:ext>
            </a:extLst>
          </p:cNvPr>
          <p:cNvCxnSpPr/>
          <p:nvPr>
            <p:custDataLst>
              <p:tags r:id="rId8"/>
            </p:custDataLst>
          </p:nvPr>
        </p:nvCxnSpPr>
        <p:spPr bwMode="auto">
          <a:xfrm>
            <a:off x="5791200" y="3281363"/>
            <a:ext cx="0" cy="24606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4D7BBACE-4B5C-9773-B90D-FDEB3466E8F8}"/>
              </a:ext>
            </a:extLst>
          </p:cNvPr>
          <p:cNvCxnSpPr/>
          <p:nvPr>
            <p:custDataLst>
              <p:tags r:id="rId9"/>
            </p:custDataLst>
          </p:nvPr>
        </p:nvCxnSpPr>
        <p:spPr bwMode="auto">
          <a:xfrm>
            <a:off x="6337300" y="3281363"/>
            <a:ext cx="0" cy="24606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02" name="Rectangle 101">
            <a:extLst>
              <a:ext uri="{FF2B5EF4-FFF2-40B4-BE49-F238E27FC236}">
                <a16:creationId xmlns:a16="http://schemas.microsoft.com/office/drawing/2014/main" id="{AA66CD04-B1FF-95B9-EB3A-F61EB5FEBE66}"/>
              </a:ext>
            </a:extLst>
          </p:cNvPr>
          <p:cNvSpPr/>
          <p:nvPr>
            <p:custDataLst>
              <p:tags r:id="rId10"/>
            </p:custDataLst>
          </p:nvPr>
        </p:nvSpPr>
        <p:spPr bwMode="auto">
          <a:xfrm>
            <a:off x="5791200" y="2697163"/>
            <a:ext cx="546100" cy="584200"/>
          </a:xfrm>
          <a:prstGeom prst="rect">
            <a:avLst/>
          </a:prstGeom>
          <a:noFill/>
          <a:ln w="28575"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62" name="Straight Connector 61">
            <a:extLst>
              <a:ext uri="{FF2B5EF4-FFF2-40B4-BE49-F238E27FC236}">
                <a16:creationId xmlns:a16="http://schemas.microsoft.com/office/drawing/2014/main" id="{00FBCAFE-E5FB-B052-9845-FCF399234C2A}"/>
              </a:ext>
            </a:extLst>
          </p:cNvPr>
          <p:cNvCxnSpPr/>
          <p:nvPr>
            <p:custDataLst>
              <p:tags r:id="rId11"/>
            </p:custDataLst>
          </p:nvPr>
        </p:nvCxnSpPr>
        <p:spPr bwMode="auto">
          <a:xfrm>
            <a:off x="4152900" y="3865563"/>
            <a:ext cx="0" cy="18764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CE06010D-1DC8-83E6-4A7A-46167E175939}"/>
              </a:ext>
            </a:extLst>
          </p:cNvPr>
          <p:cNvCxnSpPr/>
          <p:nvPr>
            <p:custDataLst>
              <p:tags r:id="rId12"/>
            </p:custDataLst>
          </p:nvPr>
        </p:nvCxnSpPr>
        <p:spPr bwMode="auto">
          <a:xfrm>
            <a:off x="4699000" y="3865563"/>
            <a:ext cx="0" cy="18764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90" name="Rectangle 89">
            <a:extLst>
              <a:ext uri="{FF2B5EF4-FFF2-40B4-BE49-F238E27FC236}">
                <a16:creationId xmlns:a16="http://schemas.microsoft.com/office/drawing/2014/main" id="{CB8218C3-78D5-69B4-252F-FC6FB4229495}"/>
              </a:ext>
            </a:extLst>
          </p:cNvPr>
          <p:cNvSpPr/>
          <p:nvPr>
            <p:custDataLst>
              <p:tags r:id="rId13"/>
            </p:custDataLst>
          </p:nvPr>
        </p:nvSpPr>
        <p:spPr bwMode="auto">
          <a:xfrm>
            <a:off x="4152900" y="3573463"/>
            <a:ext cx="546100" cy="292100"/>
          </a:xfrm>
          <a:prstGeom prst="rect">
            <a:avLst/>
          </a:prstGeom>
          <a:noFill/>
          <a:ln w="28575"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48" name="Freeform 147">
            <a:extLst>
              <a:ext uri="{FF2B5EF4-FFF2-40B4-BE49-F238E27FC236}">
                <a16:creationId xmlns:a16="http://schemas.microsoft.com/office/drawing/2014/main" id="{7BDD4956-0E85-CD84-28FF-5BA2BC645D4B}"/>
              </a:ext>
            </a:extLst>
          </p:cNvPr>
          <p:cNvSpPr/>
          <p:nvPr>
            <p:custDataLst>
              <p:tags r:id="rId14"/>
            </p:custDataLst>
          </p:nvPr>
        </p:nvSpPr>
        <p:spPr bwMode="auto">
          <a:xfrm>
            <a:off x="5722938" y="35988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13" name="Freeform 112">
            <a:extLst>
              <a:ext uri="{FF2B5EF4-FFF2-40B4-BE49-F238E27FC236}">
                <a16:creationId xmlns:a16="http://schemas.microsoft.com/office/drawing/2014/main" id="{C961847A-218D-2BE4-27BF-399EAC6D6958}"/>
              </a:ext>
            </a:extLst>
          </p:cNvPr>
          <p:cNvSpPr/>
          <p:nvPr>
            <p:custDataLst>
              <p:tags r:id="rId15"/>
            </p:custDataLst>
          </p:nvPr>
        </p:nvSpPr>
        <p:spPr bwMode="auto">
          <a:xfrm>
            <a:off x="7361238" y="27225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45" name="Freeform 144">
            <a:extLst>
              <a:ext uri="{FF2B5EF4-FFF2-40B4-BE49-F238E27FC236}">
                <a16:creationId xmlns:a16="http://schemas.microsoft.com/office/drawing/2014/main" id="{20A53123-309D-B046-2212-D1B0396A2CFC}"/>
              </a:ext>
            </a:extLst>
          </p:cNvPr>
          <p:cNvSpPr/>
          <p:nvPr>
            <p:custDataLst>
              <p:tags r:id="rId16"/>
            </p:custDataLst>
          </p:nvPr>
        </p:nvSpPr>
        <p:spPr bwMode="auto">
          <a:xfrm>
            <a:off x="5722938" y="33067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32" name="Freeform 131">
            <a:extLst>
              <a:ext uri="{FF2B5EF4-FFF2-40B4-BE49-F238E27FC236}">
                <a16:creationId xmlns:a16="http://schemas.microsoft.com/office/drawing/2014/main" id="{81ECED27-AD79-8D23-2266-D4E3FCE3FC2A}"/>
              </a:ext>
            </a:extLst>
          </p:cNvPr>
          <p:cNvSpPr/>
          <p:nvPr>
            <p:custDataLst>
              <p:tags r:id="rId17"/>
            </p:custDataLst>
          </p:nvPr>
        </p:nvSpPr>
        <p:spPr bwMode="auto">
          <a:xfrm>
            <a:off x="7361238" y="30146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10" name="Freeform 109">
            <a:extLst>
              <a:ext uri="{FF2B5EF4-FFF2-40B4-BE49-F238E27FC236}">
                <a16:creationId xmlns:a16="http://schemas.microsoft.com/office/drawing/2014/main" id="{18C7C6B9-222E-7A4B-1C85-89B643B71A15}"/>
              </a:ext>
            </a:extLst>
          </p:cNvPr>
          <p:cNvSpPr/>
          <p:nvPr>
            <p:custDataLst>
              <p:tags r:id="rId18"/>
            </p:custDataLst>
          </p:nvPr>
        </p:nvSpPr>
        <p:spPr bwMode="auto">
          <a:xfrm>
            <a:off x="7361238" y="24304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35" name="Freeform 134">
            <a:extLst>
              <a:ext uri="{FF2B5EF4-FFF2-40B4-BE49-F238E27FC236}">
                <a16:creationId xmlns:a16="http://schemas.microsoft.com/office/drawing/2014/main" id="{BA4C09BC-3269-DC7E-3AD2-98EB70B9AA64}"/>
              </a:ext>
            </a:extLst>
          </p:cNvPr>
          <p:cNvSpPr/>
          <p:nvPr>
            <p:custDataLst>
              <p:tags r:id="rId19"/>
            </p:custDataLst>
          </p:nvPr>
        </p:nvSpPr>
        <p:spPr bwMode="auto">
          <a:xfrm>
            <a:off x="7361238" y="33067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89" name="Freeform 88">
            <a:extLst>
              <a:ext uri="{FF2B5EF4-FFF2-40B4-BE49-F238E27FC236}">
                <a16:creationId xmlns:a16="http://schemas.microsoft.com/office/drawing/2014/main" id="{CA47FDBB-774E-20AD-EFBA-85B2BC8DEBD7}"/>
              </a:ext>
            </a:extLst>
          </p:cNvPr>
          <p:cNvSpPr/>
          <p:nvPr>
            <p:custDataLst>
              <p:tags r:id="rId20"/>
            </p:custDataLst>
          </p:nvPr>
        </p:nvSpPr>
        <p:spPr bwMode="auto">
          <a:xfrm>
            <a:off x="4084638" y="3598863"/>
            <a:ext cx="682626" cy="241300"/>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38" name="Freeform 137">
            <a:extLst>
              <a:ext uri="{FF2B5EF4-FFF2-40B4-BE49-F238E27FC236}">
                <a16:creationId xmlns:a16="http://schemas.microsoft.com/office/drawing/2014/main" id="{CF1FCCB7-B573-8E91-ED4B-D5831EB5A36D}"/>
              </a:ext>
            </a:extLst>
          </p:cNvPr>
          <p:cNvSpPr/>
          <p:nvPr>
            <p:custDataLst>
              <p:tags r:id="rId21"/>
            </p:custDataLst>
          </p:nvPr>
        </p:nvSpPr>
        <p:spPr bwMode="auto">
          <a:xfrm>
            <a:off x="7361238" y="35988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01" name="Freeform 100">
            <a:extLst>
              <a:ext uri="{FF2B5EF4-FFF2-40B4-BE49-F238E27FC236}">
                <a16:creationId xmlns:a16="http://schemas.microsoft.com/office/drawing/2014/main" id="{46D15760-3F34-1D98-60A9-25804032E59A}"/>
              </a:ext>
            </a:extLst>
          </p:cNvPr>
          <p:cNvSpPr/>
          <p:nvPr>
            <p:custDataLst>
              <p:tags r:id="rId22"/>
            </p:custDataLst>
          </p:nvPr>
        </p:nvSpPr>
        <p:spPr bwMode="auto">
          <a:xfrm>
            <a:off x="5722938" y="3014663"/>
            <a:ext cx="682626" cy="241300"/>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98" name="Freeform 97">
            <a:extLst>
              <a:ext uri="{FF2B5EF4-FFF2-40B4-BE49-F238E27FC236}">
                <a16:creationId xmlns:a16="http://schemas.microsoft.com/office/drawing/2014/main" id="{2A654F30-E0E0-E516-958F-AA5BE39ED35F}"/>
              </a:ext>
            </a:extLst>
          </p:cNvPr>
          <p:cNvSpPr/>
          <p:nvPr>
            <p:custDataLst>
              <p:tags r:id="rId23"/>
            </p:custDataLst>
          </p:nvPr>
        </p:nvSpPr>
        <p:spPr bwMode="auto">
          <a:xfrm>
            <a:off x="5722938" y="2722563"/>
            <a:ext cx="682626" cy="241300"/>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7" name="Freeform 96">
            <a:extLst>
              <a:ext uri="{FF2B5EF4-FFF2-40B4-BE49-F238E27FC236}">
                <a16:creationId xmlns:a16="http://schemas.microsoft.com/office/drawing/2014/main" id="{A99CBDA3-197E-02F6-3098-A2626C1C7DE9}"/>
              </a:ext>
            </a:extLst>
          </p:cNvPr>
          <p:cNvSpPr/>
          <p:nvPr>
            <p:custDataLst>
              <p:tags r:id="rId24"/>
            </p:custDataLst>
          </p:nvPr>
        </p:nvSpPr>
        <p:spPr bwMode="auto">
          <a:xfrm>
            <a:off x="5722938" y="277971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Freeform 98">
            <a:extLst>
              <a:ext uri="{FF2B5EF4-FFF2-40B4-BE49-F238E27FC236}">
                <a16:creationId xmlns:a16="http://schemas.microsoft.com/office/drawing/2014/main" id="{67546DF3-8A6C-86CA-CDDC-8CCCA6E28F91}"/>
              </a:ext>
            </a:extLst>
          </p:cNvPr>
          <p:cNvSpPr/>
          <p:nvPr>
            <p:custDataLst>
              <p:tags r:id="rId25"/>
            </p:custDataLst>
          </p:nvPr>
        </p:nvSpPr>
        <p:spPr bwMode="auto">
          <a:xfrm>
            <a:off x="5722938" y="301466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Freeform 99">
            <a:extLst>
              <a:ext uri="{FF2B5EF4-FFF2-40B4-BE49-F238E27FC236}">
                <a16:creationId xmlns:a16="http://schemas.microsoft.com/office/drawing/2014/main" id="{3194E2CA-E433-8FA7-8ABF-38A53879175B}"/>
              </a:ext>
            </a:extLst>
          </p:cNvPr>
          <p:cNvSpPr/>
          <p:nvPr>
            <p:custDataLst>
              <p:tags r:id="rId26"/>
            </p:custDataLst>
          </p:nvPr>
        </p:nvSpPr>
        <p:spPr bwMode="auto">
          <a:xfrm>
            <a:off x="5722938" y="307181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a:extLst>
              <a:ext uri="{FF2B5EF4-FFF2-40B4-BE49-F238E27FC236}">
                <a16:creationId xmlns:a16="http://schemas.microsoft.com/office/drawing/2014/main" id="{AEA70CFB-2973-2C42-1A91-C49ECDA07611}"/>
              </a:ext>
            </a:extLst>
          </p:cNvPr>
          <p:cNvSpPr/>
          <p:nvPr>
            <p:custDataLst>
              <p:tags r:id="rId27"/>
            </p:custDataLst>
          </p:nvPr>
        </p:nvSpPr>
        <p:spPr bwMode="auto">
          <a:xfrm>
            <a:off x="5722938" y="272256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Freeform 87">
            <a:extLst>
              <a:ext uri="{FF2B5EF4-FFF2-40B4-BE49-F238E27FC236}">
                <a16:creationId xmlns:a16="http://schemas.microsoft.com/office/drawing/2014/main" id="{A6133C93-C451-B0F6-31F8-5E146662E5C3}"/>
              </a:ext>
            </a:extLst>
          </p:cNvPr>
          <p:cNvSpPr/>
          <p:nvPr>
            <p:custDataLst>
              <p:tags r:id="rId28"/>
            </p:custDataLst>
          </p:nvPr>
        </p:nvSpPr>
        <p:spPr bwMode="auto">
          <a:xfrm>
            <a:off x="4084638" y="365601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Freeform 107">
            <a:extLst>
              <a:ext uri="{FF2B5EF4-FFF2-40B4-BE49-F238E27FC236}">
                <a16:creationId xmlns:a16="http://schemas.microsoft.com/office/drawing/2014/main" id="{3AADFBB6-1234-6D99-CA7F-A2B86A1466CE}"/>
              </a:ext>
            </a:extLst>
          </p:cNvPr>
          <p:cNvSpPr/>
          <p:nvPr>
            <p:custDataLst>
              <p:tags r:id="rId29"/>
            </p:custDataLst>
          </p:nvPr>
        </p:nvSpPr>
        <p:spPr bwMode="auto">
          <a:xfrm>
            <a:off x="7361238" y="2430463"/>
            <a:ext cx="682626" cy="184151"/>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Freeform 108">
            <a:extLst>
              <a:ext uri="{FF2B5EF4-FFF2-40B4-BE49-F238E27FC236}">
                <a16:creationId xmlns:a16="http://schemas.microsoft.com/office/drawing/2014/main" id="{73DFACCC-8BFE-CA7E-DE96-5BB54E4FCB93}"/>
              </a:ext>
            </a:extLst>
          </p:cNvPr>
          <p:cNvSpPr/>
          <p:nvPr>
            <p:custDataLst>
              <p:tags r:id="rId30"/>
            </p:custDataLst>
          </p:nvPr>
        </p:nvSpPr>
        <p:spPr bwMode="auto">
          <a:xfrm>
            <a:off x="7361238" y="2487613"/>
            <a:ext cx="682626" cy="184151"/>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a:extLst>
              <a:ext uri="{FF2B5EF4-FFF2-40B4-BE49-F238E27FC236}">
                <a16:creationId xmlns:a16="http://schemas.microsoft.com/office/drawing/2014/main" id="{F2358CCC-8ABA-E077-EC47-E27CA16DA747}"/>
              </a:ext>
            </a:extLst>
          </p:cNvPr>
          <p:cNvSpPr/>
          <p:nvPr>
            <p:custDataLst>
              <p:tags r:id="rId31"/>
            </p:custDataLst>
          </p:nvPr>
        </p:nvSpPr>
        <p:spPr bwMode="auto">
          <a:xfrm>
            <a:off x="4084638" y="359886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Freeform 110">
            <a:extLst>
              <a:ext uri="{FF2B5EF4-FFF2-40B4-BE49-F238E27FC236}">
                <a16:creationId xmlns:a16="http://schemas.microsoft.com/office/drawing/2014/main" id="{6CE93C23-D209-AD50-B495-C87EE4D812C8}"/>
              </a:ext>
            </a:extLst>
          </p:cNvPr>
          <p:cNvSpPr/>
          <p:nvPr>
            <p:custDataLst>
              <p:tags r:id="rId32"/>
            </p:custDataLst>
          </p:nvPr>
        </p:nvSpPr>
        <p:spPr bwMode="auto">
          <a:xfrm>
            <a:off x="7361238" y="2722563"/>
            <a:ext cx="682626" cy="184151"/>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Freeform 111">
            <a:extLst>
              <a:ext uri="{FF2B5EF4-FFF2-40B4-BE49-F238E27FC236}">
                <a16:creationId xmlns:a16="http://schemas.microsoft.com/office/drawing/2014/main" id="{EFDAE026-697A-B74E-15FB-4E58B33AE4AB}"/>
              </a:ext>
            </a:extLst>
          </p:cNvPr>
          <p:cNvSpPr/>
          <p:nvPr>
            <p:custDataLst>
              <p:tags r:id="rId33"/>
            </p:custDataLst>
          </p:nvPr>
        </p:nvSpPr>
        <p:spPr bwMode="auto">
          <a:xfrm>
            <a:off x="7361238" y="2779713"/>
            <a:ext cx="682626" cy="184151"/>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Freeform 146">
            <a:extLst>
              <a:ext uri="{FF2B5EF4-FFF2-40B4-BE49-F238E27FC236}">
                <a16:creationId xmlns:a16="http://schemas.microsoft.com/office/drawing/2014/main" id="{2558950F-82A1-9A8F-052E-82281753DCE1}"/>
              </a:ext>
            </a:extLst>
          </p:cNvPr>
          <p:cNvSpPr/>
          <p:nvPr>
            <p:custDataLst>
              <p:tags r:id="rId34"/>
            </p:custDataLst>
          </p:nvPr>
        </p:nvSpPr>
        <p:spPr bwMode="auto">
          <a:xfrm>
            <a:off x="5722938" y="365601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Freeform 145">
            <a:extLst>
              <a:ext uri="{FF2B5EF4-FFF2-40B4-BE49-F238E27FC236}">
                <a16:creationId xmlns:a16="http://schemas.microsoft.com/office/drawing/2014/main" id="{7D03D99B-A215-8095-F9BA-7E5DFB62568D}"/>
              </a:ext>
            </a:extLst>
          </p:cNvPr>
          <p:cNvSpPr/>
          <p:nvPr>
            <p:custDataLst>
              <p:tags r:id="rId35"/>
            </p:custDataLst>
          </p:nvPr>
        </p:nvSpPr>
        <p:spPr bwMode="auto">
          <a:xfrm>
            <a:off x="5722938" y="359886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Freeform 129">
            <a:extLst>
              <a:ext uri="{FF2B5EF4-FFF2-40B4-BE49-F238E27FC236}">
                <a16:creationId xmlns:a16="http://schemas.microsoft.com/office/drawing/2014/main" id="{E53524D9-602E-A000-8023-52FF9E5A8A5A}"/>
              </a:ext>
            </a:extLst>
          </p:cNvPr>
          <p:cNvSpPr/>
          <p:nvPr>
            <p:custDataLst>
              <p:tags r:id="rId36"/>
            </p:custDataLst>
          </p:nvPr>
        </p:nvSpPr>
        <p:spPr bwMode="auto">
          <a:xfrm>
            <a:off x="7361238" y="301466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Freeform 130">
            <a:extLst>
              <a:ext uri="{FF2B5EF4-FFF2-40B4-BE49-F238E27FC236}">
                <a16:creationId xmlns:a16="http://schemas.microsoft.com/office/drawing/2014/main" id="{E91ED7B5-3565-E710-2FDB-A45E90DEA525}"/>
              </a:ext>
            </a:extLst>
          </p:cNvPr>
          <p:cNvSpPr/>
          <p:nvPr>
            <p:custDataLst>
              <p:tags r:id="rId37"/>
            </p:custDataLst>
          </p:nvPr>
        </p:nvSpPr>
        <p:spPr bwMode="auto">
          <a:xfrm>
            <a:off x="7361238" y="307181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Freeform 143">
            <a:extLst>
              <a:ext uri="{FF2B5EF4-FFF2-40B4-BE49-F238E27FC236}">
                <a16:creationId xmlns:a16="http://schemas.microsoft.com/office/drawing/2014/main" id="{6572E0DA-B3C3-517E-C0D6-186BA78F4D18}"/>
              </a:ext>
            </a:extLst>
          </p:cNvPr>
          <p:cNvSpPr/>
          <p:nvPr>
            <p:custDataLst>
              <p:tags r:id="rId38"/>
            </p:custDataLst>
          </p:nvPr>
        </p:nvSpPr>
        <p:spPr bwMode="auto">
          <a:xfrm>
            <a:off x="5722938" y="336391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Freeform 132">
            <a:extLst>
              <a:ext uri="{FF2B5EF4-FFF2-40B4-BE49-F238E27FC236}">
                <a16:creationId xmlns:a16="http://schemas.microsoft.com/office/drawing/2014/main" id="{232B8929-37A0-C240-37C7-4039AF5394B8}"/>
              </a:ext>
            </a:extLst>
          </p:cNvPr>
          <p:cNvSpPr/>
          <p:nvPr>
            <p:custDataLst>
              <p:tags r:id="rId39"/>
            </p:custDataLst>
          </p:nvPr>
        </p:nvSpPr>
        <p:spPr bwMode="auto">
          <a:xfrm>
            <a:off x="7361238" y="330676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Freeform 133">
            <a:extLst>
              <a:ext uri="{FF2B5EF4-FFF2-40B4-BE49-F238E27FC236}">
                <a16:creationId xmlns:a16="http://schemas.microsoft.com/office/drawing/2014/main" id="{E10DD725-71EF-9FD4-C9A3-A03E79D14EA7}"/>
              </a:ext>
            </a:extLst>
          </p:cNvPr>
          <p:cNvSpPr/>
          <p:nvPr>
            <p:custDataLst>
              <p:tags r:id="rId40"/>
            </p:custDataLst>
          </p:nvPr>
        </p:nvSpPr>
        <p:spPr bwMode="auto">
          <a:xfrm>
            <a:off x="7361238" y="336391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Freeform 142">
            <a:extLst>
              <a:ext uri="{FF2B5EF4-FFF2-40B4-BE49-F238E27FC236}">
                <a16:creationId xmlns:a16="http://schemas.microsoft.com/office/drawing/2014/main" id="{97A2B463-9BD4-AFE8-F66F-E0F929622612}"/>
              </a:ext>
            </a:extLst>
          </p:cNvPr>
          <p:cNvSpPr/>
          <p:nvPr>
            <p:custDataLst>
              <p:tags r:id="rId41"/>
            </p:custDataLst>
          </p:nvPr>
        </p:nvSpPr>
        <p:spPr bwMode="auto">
          <a:xfrm>
            <a:off x="5722938" y="330676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a:extLst>
              <a:ext uri="{FF2B5EF4-FFF2-40B4-BE49-F238E27FC236}">
                <a16:creationId xmlns:a16="http://schemas.microsoft.com/office/drawing/2014/main" id="{31FE09CD-571C-5008-D9AD-A90A619C4AAB}"/>
              </a:ext>
            </a:extLst>
          </p:cNvPr>
          <p:cNvSpPr/>
          <p:nvPr>
            <p:custDataLst>
              <p:tags r:id="rId42"/>
            </p:custDataLst>
          </p:nvPr>
        </p:nvSpPr>
        <p:spPr bwMode="auto">
          <a:xfrm>
            <a:off x="7361238" y="359886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Freeform 136">
            <a:extLst>
              <a:ext uri="{FF2B5EF4-FFF2-40B4-BE49-F238E27FC236}">
                <a16:creationId xmlns:a16="http://schemas.microsoft.com/office/drawing/2014/main" id="{BBDAEA0D-11BB-3880-C2F9-7EB6591EC693}"/>
              </a:ext>
            </a:extLst>
          </p:cNvPr>
          <p:cNvSpPr/>
          <p:nvPr>
            <p:custDataLst>
              <p:tags r:id="rId43"/>
            </p:custDataLst>
          </p:nvPr>
        </p:nvSpPr>
        <p:spPr bwMode="auto">
          <a:xfrm>
            <a:off x="7361238" y="365601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3" name="Straight Connector 212">
            <a:extLst>
              <a:ext uri="{FF2B5EF4-FFF2-40B4-BE49-F238E27FC236}">
                <a16:creationId xmlns:a16="http://schemas.microsoft.com/office/drawing/2014/main" id="{584A7EDA-AA37-280A-97F8-F4B082F19DFD}"/>
              </a:ext>
            </a:extLst>
          </p:cNvPr>
          <p:cNvCxnSpPr/>
          <p:nvPr>
            <p:custDataLst>
              <p:tags r:id="rId44"/>
            </p:custDataLst>
          </p:nvPr>
        </p:nvCxnSpPr>
        <p:spPr bwMode="auto">
          <a:xfrm>
            <a:off x="2787650" y="5592763"/>
            <a:ext cx="0" cy="269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D41E50A0-97D5-54EE-1FC1-E0F12864189D}"/>
              </a:ext>
            </a:extLst>
          </p:cNvPr>
          <p:cNvCxnSpPr>
            <a:cxnSpLocks/>
          </p:cNvCxnSpPr>
          <p:nvPr>
            <p:custDataLst>
              <p:tags r:id="rId45"/>
            </p:custDataLst>
          </p:nvPr>
        </p:nvCxnSpPr>
        <p:spPr bwMode="auto">
          <a:xfrm>
            <a:off x="2495550" y="5629275"/>
            <a:ext cx="87313" cy="539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3" name="Text Placeholder 10">
            <a:extLst>
              <a:ext uri="{FF2B5EF4-FFF2-40B4-BE49-F238E27FC236}">
                <a16:creationId xmlns:a16="http://schemas.microsoft.com/office/drawing/2014/main" id="{951AE308-2EEA-82DF-C714-44A76288CFFC}"/>
              </a:ext>
            </a:extLst>
          </p:cNvPr>
          <p:cNvSpPr txBox="1">
            <a:spLocks/>
          </p:cNvSpPr>
          <p:nvPr>
            <p:custDataLst>
              <p:tags r:id="rId46"/>
            </p:custDataLst>
          </p:nvPr>
        </p:nvSpPr>
        <p:spPr bwMode="auto">
          <a:xfrm>
            <a:off x="4005263" y="5797550"/>
            <a:ext cx="8413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202F9E2-1F12-41D5-B3C8-7C5AF95E597B}" type="datetime'''''F''''''OL''U'''', ''''''''''''''''''''2''''0''1''9'''''''">
              <a:rPr lang="en-US" altLang="en-US" sz="1200" smtClean="0"/>
              <a:pPr marL="0" indent="0" algn="ctr">
                <a:spcBef>
                  <a:spcPct val="0"/>
                </a:spcBef>
                <a:spcAft>
                  <a:spcPct val="0"/>
                </a:spcAft>
                <a:buNone/>
              </a:pPr>
              <a:t>FOLU, 2019</a:t>
            </a:fld>
            <a:endParaRPr lang="en-US" sz="1200"/>
          </a:p>
        </p:txBody>
      </p:sp>
      <p:sp>
        <p:nvSpPr>
          <p:cNvPr id="36" name="Text Placeholder 10">
            <a:extLst>
              <a:ext uri="{FF2B5EF4-FFF2-40B4-BE49-F238E27FC236}">
                <a16:creationId xmlns:a16="http://schemas.microsoft.com/office/drawing/2014/main" id="{E0D506B7-FEE2-5DF0-3B34-674C5EB1BEF2}"/>
              </a:ext>
            </a:extLst>
          </p:cNvPr>
          <p:cNvSpPr txBox="1">
            <a:spLocks/>
          </p:cNvSpPr>
          <p:nvPr>
            <p:custDataLst>
              <p:tags r:id="rId47"/>
            </p:custDataLst>
          </p:nvPr>
        </p:nvSpPr>
        <p:spPr bwMode="auto">
          <a:xfrm>
            <a:off x="5645150" y="5797550"/>
            <a:ext cx="838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83CE8F1-5FB6-4466-87B4-D27F55EF81FB}" type="datetime'''''UN''''''E''''''''''P'''''', ''''20''''''22'''''''''''''''">
              <a:rPr lang="en-US" altLang="en-US" sz="1200" smtClean="0"/>
              <a:pPr marL="0" indent="0" algn="ctr">
                <a:spcBef>
                  <a:spcPct val="0"/>
                </a:spcBef>
                <a:spcAft>
                  <a:spcPct val="0"/>
                </a:spcAft>
                <a:buNone/>
              </a:pPr>
              <a:t>UNEP, 2022</a:t>
            </a:fld>
            <a:endParaRPr lang="en-US" sz="1200"/>
          </a:p>
        </p:txBody>
      </p:sp>
      <p:sp>
        <p:nvSpPr>
          <p:cNvPr id="119" name="Text Placeholder 10">
            <a:extLst>
              <a:ext uri="{FF2B5EF4-FFF2-40B4-BE49-F238E27FC236}">
                <a16:creationId xmlns:a16="http://schemas.microsoft.com/office/drawing/2014/main" id="{F17746FE-5E2C-855B-4001-AFB4E4C9325D}"/>
              </a:ext>
            </a:extLst>
          </p:cNvPr>
          <p:cNvSpPr txBox="1">
            <a:spLocks/>
          </p:cNvSpPr>
          <p:nvPr>
            <p:custDataLst>
              <p:tags r:id="rId48"/>
            </p:custDataLst>
          </p:nvPr>
        </p:nvSpPr>
        <p:spPr bwMode="gray">
          <a:xfrm>
            <a:off x="7554913" y="260667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F701F4C-BB73-4CEB-AAAC-8C704AD9A080}" type="datetime'''''''''''''7''''5''''3'''''''''''">
              <a:rPr lang="en-US" altLang="en-US" sz="1200" smtClean="0"/>
              <a:pPr marL="0" indent="0" algn="ctr">
                <a:spcBef>
                  <a:spcPct val="0"/>
                </a:spcBef>
                <a:spcAft>
                  <a:spcPct val="0"/>
                </a:spcAft>
                <a:buNone/>
              </a:pPr>
              <a:t>753</a:t>
            </a:fld>
            <a:endParaRPr lang="en-US" sz="1200"/>
          </a:p>
        </p:txBody>
      </p:sp>
      <p:sp useBgFill="1">
        <p:nvSpPr>
          <p:cNvPr id="234" name="Text Placeholder 10">
            <a:extLst>
              <a:ext uri="{FF2B5EF4-FFF2-40B4-BE49-F238E27FC236}">
                <a16:creationId xmlns:a16="http://schemas.microsoft.com/office/drawing/2014/main" id="{065DE355-FC86-828E-C3DC-3CA58D8C4367}"/>
              </a:ext>
            </a:extLst>
          </p:cNvPr>
          <p:cNvSpPr txBox="1">
            <a:spLocks/>
          </p:cNvSpPr>
          <p:nvPr>
            <p:custDataLst>
              <p:tags r:id="rId49"/>
            </p:custDataLst>
          </p:nvPr>
        </p:nvSpPr>
        <p:spPr bwMode="gray">
          <a:xfrm>
            <a:off x="4319588" y="3629025"/>
            <a:ext cx="212725" cy="182563"/>
          </a:xfrm>
          <a:prstGeom prst="rect">
            <a:avLst/>
          </a:prstGeom>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D796B8-1006-4389-AE6E-245B5428999E}" type="datetime'''''''''''''5''''''''''''''''''''''''5'''''''''''''''''''">
              <a:rPr lang="en-US" altLang="en-US" sz="1200" smtClean="0">
                <a:effectLst/>
              </a:rPr>
              <a:pPr marL="0" indent="0" algn="ctr">
                <a:spcBef>
                  <a:spcPct val="0"/>
                </a:spcBef>
                <a:spcAft>
                  <a:spcPct val="0"/>
                </a:spcAft>
                <a:buNone/>
              </a:pPr>
              <a:t>55</a:t>
            </a:fld>
            <a:endParaRPr lang="en-US" sz="1200"/>
          </a:p>
        </p:txBody>
      </p:sp>
      <p:sp>
        <p:nvSpPr>
          <p:cNvPr id="192" name="Text Placeholder 10">
            <a:extLst>
              <a:ext uri="{FF2B5EF4-FFF2-40B4-BE49-F238E27FC236}">
                <a16:creationId xmlns:a16="http://schemas.microsoft.com/office/drawing/2014/main" id="{D1E4E971-1624-D272-A4E5-BD51C2CDEF93}"/>
              </a:ext>
            </a:extLst>
          </p:cNvPr>
          <p:cNvSpPr txBox="1">
            <a:spLocks/>
          </p:cNvSpPr>
          <p:nvPr>
            <p:custDataLst>
              <p:tags r:id="rId50"/>
            </p:custDataLst>
          </p:nvPr>
        </p:nvSpPr>
        <p:spPr bwMode="gray">
          <a:xfrm>
            <a:off x="7554913" y="427672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5F54C09-EB43-4C15-AC78-869C1CC9223B}" type="datetime'''''''2''''''''''1''''''8'">
              <a:rPr lang="en-US" altLang="en-US" sz="1200" smtClean="0">
                <a:effectLst/>
              </a:rPr>
              <a:pPr marL="0" indent="0" algn="ctr">
                <a:spcBef>
                  <a:spcPct val="0"/>
                </a:spcBef>
                <a:spcAft>
                  <a:spcPct val="0"/>
                </a:spcAft>
                <a:buNone/>
              </a:pPr>
              <a:t>218</a:t>
            </a:fld>
            <a:endParaRPr lang="en-US" sz="1200"/>
          </a:p>
        </p:txBody>
      </p:sp>
      <p:sp>
        <p:nvSpPr>
          <p:cNvPr id="39" name="Text Placeholder 10">
            <a:extLst>
              <a:ext uri="{FF2B5EF4-FFF2-40B4-BE49-F238E27FC236}">
                <a16:creationId xmlns:a16="http://schemas.microsoft.com/office/drawing/2014/main" id="{38DD5EEE-331C-635B-70B7-6672A9ACA590}"/>
              </a:ext>
            </a:extLst>
          </p:cNvPr>
          <p:cNvSpPr txBox="1">
            <a:spLocks/>
          </p:cNvSpPr>
          <p:nvPr>
            <p:custDataLst>
              <p:tags r:id="rId51"/>
            </p:custDataLst>
          </p:nvPr>
        </p:nvSpPr>
        <p:spPr bwMode="auto">
          <a:xfrm>
            <a:off x="6986588" y="5797550"/>
            <a:ext cx="14335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Thornton et al., 2023</a:t>
            </a:r>
            <a:endParaRPr lang="en-US" sz="1200"/>
          </a:p>
        </p:txBody>
      </p:sp>
      <p:sp>
        <p:nvSpPr>
          <p:cNvPr id="30" name="Text Placeholder 10">
            <a:extLst>
              <a:ext uri="{FF2B5EF4-FFF2-40B4-BE49-F238E27FC236}">
                <a16:creationId xmlns:a16="http://schemas.microsoft.com/office/drawing/2014/main" id="{BC152BB1-364A-2DB5-CA69-866774527629}"/>
              </a:ext>
            </a:extLst>
          </p:cNvPr>
          <p:cNvSpPr txBox="1">
            <a:spLocks/>
          </p:cNvSpPr>
          <p:nvPr>
            <p:custDataLst>
              <p:tags r:id="rId52"/>
            </p:custDataLst>
          </p:nvPr>
        </p:nvSpPr>
        <p:spPr bwMode="auto">
          <a:xfrm>
            <a:off x="2279650" y="5797550"/>
            <a:ext cx="10160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Company-level investments</a:t>
            </a:r>
            <a:endParaRPr lang="en-US" sz="1200"/>
          </a:p>
        </p:txBody>
      </p:sp>
      <p:sp>
        <p:nvSpPr>
          <p:cNvPr id="128" name="Text Placeholder 10">
            <a:extLst>
              <a:ext uri="{FF2B5EF4-FFF2-40B4-BE49-F238E27FC236}">
                <a16:creationId xmlns:a16="http://schemas.microsoft.com/office/drawing/2014/main" id="{26D00C0F-E41F-9CE5-C417-3535464FC5EB}"/>
              </a:ext>
            </a:extLst>
          </p:cNvPr>
          <p:cNvSpPr txBox="1">
            <a:spLocks/>
          </p:cNvSpPr>
          <p:nvPr>
            <p:custDataLst>
              <p:tags r:id="rId53"/>
            </p:custDataLst>
          </p:nvPr>
        </p:nvSpPr>
        <p:spPr bwMode="gray">
          <a:xfrm>
            <a:off x="5916613" y="289877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78993F5-EDFB-42E0-8253-8CA74384F8AB}" type="datetime'''''''''''''2''''''''''''''''''''''''1''''''''''''''''''''9'''">
              <a:rPr lang="en-US" altLang="en-US" sz="1200" smtClean="0"/>
              <a:pPr marL="0" indent="0" algn="ctr">
                <a:spcBef>
                  <a:spcPct val="0"/>
                </a:spcBef>
                <a:spcAft>
                  <a:spcPct val="0"/>
                </a:spcAft>
                <a:buNone/>
              </a:pPr>
              <a:t>219</a:t>
            </a:fld>
            <a:endParaRPr lang="en-US" sz="1200"/>
          </a:p>
        </p:txBody>
      </p:sp>
      <p:sp>
        <p:nvSpPr>
          <p:cNvPr id="222" name="Text Placeholder 10">
            <a:extLst>
              <a:ext uri="{FF2B5EF4-FFF2-40B4-BE49-F238E27FC236}">
                <a16:creationId xmlns:a16="http://schemas.microsoft.com/office/drawing/2014/main" id="{CB1F72FC-F69F-ABDB-911C-F4F64E709EEE}"/>
              </a:ext>
            </a:extLst>
          </p:cNvPr>
          <p:cNvSpPr txBox="1">
            <a:spLocks/>
          </p:cNvSpPr>
          <p:nvPr>
            <p:custDataLst>
              <p:tags r:id="rId54"/>
            </p:custDataLst>
          </p:nvPr>
        </p:nvSpPr>
        <p:spPr bwMode="gray">
          <a:xfrm>
            <a:off x="5916613" y="442277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BA9DE1A-1A55-4859-BE42-5126C3A93F74}" type="datetime'''''1''''''''''''''''''''''''''''''''46'''''''''''''''">
              <a:rPr lang="en-US" altLang="en-US" sz="1200" smtClean="0">
                <a:effectLst/>
              </a:rPr>
              <a:pPr marL="0" indent="0" algn="ctr">
                <a:spcBef>
                  <a:spcPct val="0"/>
                </a:spcBef>
                <a:spcAft>
                  <a:spcPct val="0"/>
                </a:spcAft>
                <a:buNone/>
              </a:pPr>
              <a:t>146</a:t>
            </a:fld>
            <a:endParaRPr lang="en-US" sz="1200"/>
          </a:p>
        </p:txBody>
      </p:sp>
      <p:sp>
        <p:nvSpPr>
          <p:cNvPr id="10" name="Text Placeholder 10">
            <a:extLst>
              <a:ext uri="{FF2B5EF4-FFF2-40B4-BE49-F238E27FC236}">
                <a16:creationId xmlns:a16="http://schemas.microsoft.com/office/drawing/2014/main" id="{F972A247-393A-8430-39FC-44AF2497F12A}"/>
              </a:ext>
            </a:extLst>
          </p:cNvPr>
          <p:cNvSpPr txBox="1">
            <a:spLocks/>
          </p:cNvSpPr>
          <p:nvPr>
            <p:custDataLst>
              <p:tags r:id="rId55"/>
            </p:custDataLst>
          </p:nvPr>
        </p:nvSpPr>
        <p:spPr bwMode="auto">
          <a:xfrm>
            <a:off x="460375" y="5797550"/>
            <a:ext cx="13795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DD66DF7-368F-4F94-A619-989D6FAC187F}" type="datetime'''''''Pr''ojec''''''t''''-''''''l''evel fi''n''an''''''''''ce'">
              <a:rPr lang="en-US" altLang="en-US" sz="1200" smtClean="0"/>
              <a:pPr marL="0" indent="0" algn="ctr">
                <a:spcBef>
                  <a:spcPct val="0"/>
                </a:spcBef>
                <a:spcAft>
                  <a:spcPct val="0"/>
                </a:spcAft>
                <a:buNone/>
              </a:pPr>
              <a:t>Project-level finance</a:t>
            </a:fld>
            <a:endParaRPr lang="en-US" sz="1200"/>
          </a:p>
        </p:txBody>
      </p:sp>
      <p:sp>
        <p:nvSpPr>
          <p:cNvPr id="94" name="Rectangle 93">
            <a:extLst>
              <a:ext uri="{FF2B5EF4-FFF2-40B4-BE49-F238E27FC236}">
                <a16:creationId xmlns:a16="http://schemas.microsoft.com/office/drawing/2014/main" id="{5DD51E6A-9146-E752-2BCC-D1D6723770C8}"/>
              </a:ext>
            </a:extLst>
          </p:cNvPr>
          <p:cNvSpPr/>
          <p:nvPr>
            <p:custDataLst>
              <p:tags r:id="rId56"/>
            </p:custDataLst>
          </p:nvPr>
        </p:nvSpPr>
        <p:spPr bwMode="auto">
          <a:xfrm>
            <a:off x="901700" y="2312988"/>
            <a:ext cx="214313" cy="160338"/>
          </a:xfrm>
          <a:prstGeom prst="rect">
            <a:avLst/>
          </a:prstGeom>
          <a:noFill/>
          <a:ln w="28575"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5" name="Rectangle 94">
            <a:extLst>
              <a:ext uri="{FF2B5EF4-FFF2-40B4-BE49-F238E27FC236}">
                <a16:creationId xmlns:a16="http://schemas.microsoft.com/office/drawing/2014/main" id="{01B5F6CF-EF20-3ADC-4A78-FAF0E6E8B90C}"/>
              </a:ext>
            </a:extLst>
          </p:cNvPr>
          <p:cNvSpPr/>
          <p:nvPr>
            <p:custDataLst>
              <p:tags r:id="rId57"/>
            </p:custDataLst>
          </p:nvPr>
        </p:nvSpPr>
        <p:spPr bwMode="auto">
          <a:xfrm>
            <a:off x="901700" y="2546350"/>
            <a:ext cx="214313" cy="160338"/>
          </a:xfrm>
          <a:prstGeom prst="rect">
            <a:avLst/>
          </a:prstGeom>
          <a:noFill/>
          <a:ln w="28575" cap="flat" cmpd="sng" algn="ctr">
            <a:solidFill>
              <a:schemeClr val="tx1"/>
            </a:solidFill>
            <a:prstDash val="lgDash"/>
            <a:miter lim="800000"/>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Text Placeholder 10">
            <a:extLst>
              <a:ext uri="{FF2B5EF4-FFF2-40B4-BE49-F238E27FC236}">
                <a16:creationId xmlns:a16="http://schemas.microsoft.com/office/drawing/2014/main" id="{5C46E701-7851-29D0-7B7A-64D625916471}"/>
              </a:ext>
            </a:extLst>
          </p:cNvPr>
          <p:cNvSpPr txBox="1">
            <a:spLocks/>
          </p:cNvSpPr>
          <p:nvPr>
            <p:custDataLst>
              <p:tags r:id="rId58"/>
            </p:custDataLst>
          </p:nvPr>
        </p:nvSpPr>
        <p:spPr bwMode="auto">
          <a:xfrm>
            <a:off x="1166813" y="2308225"/>
            <a:ext cx="5588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63FAB69-9C55-4B35-89C9-8AA8687091AB}" type="datetime'''''''F''''''ore''''s''t''''''''''r''''''y'''''''''''''''''">
              <a:rPr lang="en-US" altLang="en-US" sz="1200" smtClean="0"/>
              <a:pPr marL="0" indent="0">
                <a:spcBef>
                  <a:spcPct val="0"/>
                </a:spcBef>
                <a:spcAft>
                  <a:spcPct val="0"/>
                </a:spcAft>
                <a:buNone/>
              </a:pPr>
              <a:t>Forestry</a:t>
            </a:fld>
            <a:endParaRPr lang="en-US" sz="1200"/>
          </a:p>
        </p:txBody>
      </p:sp>
      <p:sp>
        <p:nvSpPr>
          <p:cNvPr id="18" name="Text Placeholder 10">
            <a:extLst>
              <a:ext uri="{FF2B5EF4-FFF2-40B4-BE49-F238E27FC236}">
                <a16:creationId xmlns:a16="http://schemas.microsoft.com/office/drawing/2014/main" id="{171DC800-194B-3E06-912B-AB5CE224B15E}"/>
              </a:ext>
            </a:extLst>
          </p:cNvPr>
          <p:cNvSpPr txBox="1">
            <a:spLocks/>
          </p:cNvSpPr>
          <p:nvPr>
            <p:custDataLst>
              <p:tags r:id="rId59"/>
            </p:custDataLst>
          </p:nvPr>
        </p:nvSpPr>
        <p:spPr bwMode="auto">
          <a:xfrm>
            <a:off x="1166813" y="2541588"/>
            <a:ext cx="7254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759F0EE-15FA-41E2-B090-E2F01AB3E52A}" type="datetime'''A''''''''''''''''''gr''i''''cult''''''''''''ur''''''''''e'''">
              <a:rPr lang="en-US" altLang="en-US" sz="1200" smtClean="0"/>
              <a:pPr marL="0" indent="0">
                <a:spcBef>
                  <a:spcPct val="0"/>
                </a:spcBef>
                <a:spcAft>
                  <a:spcPct val="0"/>
                </a:spcAft>
                <a:buNone/>
              </a:pPr>
              <a:t>Agriculture</a:t>
            </a:fld>
            <a:endParaRPr lang="en-US" sz="1200"/>
          </a:p>
        </p:txBody>
      </p:sp>
      <p:sp>
        <p:nvSpPr>
          <p:cNvPr id="3" name="btfpColumnHeaderBoxText223027">
            <a:extLst>
              <a:ext uri="{FF2B5EF4-FFF2-40B4-BE49-F238E27FC236}">
                <a16:creationId xmlns:a16="http://schemas.microsoft.com/office/drawing/2014/main" id="{28FD826D-AA37-7AB2-FE7C-49257A5411AB}"/>
              </a:ext>
            </a:extLst>
          </p:cNvPr>
          <p:cNvSpPr txBox="1"/>
          <p:nvPr/>
        </p:nvSpPr>
        <p:spPr bwMode="gray">
          <a:xfrm>
            <a:off x="330198" y="1946628"/>
            <a:ext cx="8513167"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latin typeface="Arial"/>
                <a:cs typeface="Arial"/>
              </a:rPr>
              <a:t>Funding concentrated at project level vs. high, medium, and low scenarios, $ billions </a:t>
            </a:r>
            <a:endParaRPr lang="en-US" sz="1400" b="1" i="0">
              <a:solidFill>
                <a:srgbClr val="000000"/>
              </a:solidFill>
              <a:effectLst/>
              <a:latin typeface="Arial"/>
              <a:cs typeface="Arial"/>
            </a:endParaRPr>
          </a:p>
        </p:txBody>
      </p:sp>
      <p:sp>
        <p:nvSpPr>
          <p:cNvPr id="11" name="btfpNotesBox292759">
            <a:extLst>
              <a:ext uri="{FF2B5EF4-FFF2-40B4-BE49-F238E27FC236}">
                <a16:creationId xmlns:a16="http://schemas.microsoft.com/office/drawing/2014/main" id="{B820ACFC-7E16-7CB2-F357-811E164819A8}"/>
              </a:ext>
            </a:extLst>
          </p:cNvPr>
          <p:cNvSpPr txBox="1"/>
          <p:nvPr>
            <p:custDataLst>
              <p:tags r:id="rId60"/>
            </p:custDataLst>
          </p:nvPr>
        </p:nvSpPr>
        <p:spPr bwMode="gray">
          <a:xfrm>
            <a:off x="330199" y="6542199"/>
            <a:ext cx="9104746"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Climate Policy Initiative, </a:t>
            </a:r>
            <a:r>
              <a:rPr lang="en-US" sz="800">
                <a:solidFill>
                  <a:srgbClr val="000000"/>
                </a:solidFill>
                <a:hlinkClick r:id="rId66"/>
              </a:rPr>
              <a:t>Landscape of Climate Finance for </a:t>
            </a:r>
            <a:r>
              <a:rPr lang="en-US" sz="800" err="1">
                <a:solidFill>
                  <a:srgbClr val="000000"/>
                </a:solidFill>
                <a:hlinkClick r:id="rId66"/>
              </a:rPr>
              <a:t>Agrifood</a:t>
            </a:r>
            <a:r>
              <a:rPr lang="en-US" sz="800">
                <a:solidFill>
                  <a:srgbClr val="000000"/>
                </a:solidFill>
                <a:hlinkClick r:id="rId66"/>
              </a:rPr>
              <a:t> Systems</a:t>
            </a:r>
            <a:r>
              <a:rPr lang="en-US" sz="800">
                <a:solidFill>
                  <a:srgbClr val="000000"/>
                </a:solidFill>
              </a:rPr>
              <a:t> (2023).</a:t>
            </a:r>
          </a:p>
          <a:p>
            <a:r>
              <a:rPr lang="en-US" sz="800">
                <a:solidFill>
                  <a:srgbClr val="000000"/>
                </a:solidFill>
              </a:rPr>
              <a:t>Credit: </a:t>
            </a:r>
            <a:r>
              <a:rPr lang="en-US" sz="800">
                <a:solidFill>
                  <a:srgbClr val="000000"/>
                </a:solidFill>
                <a:cs typeface="Arial"/>
              </a:rPr>
              <a:t>M.A. Miller, Elizabeth Robertson,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 </a:t>
            </a:r>
            <a:r>
              <a:rPr lang="en-US" sz="800"/>
              <a:t>and </a:t>
            </a:r>
            <a:r>
              <a:rPr lang="en-US" sz="800">
                <a:hlinkClick r:id="rId67"/>
              </a:rPr>
              <a:t>Gernot Wagner</a:t>
            </a:r>
            <a:r>
              <a:rPr lang="en-US" sz="800"/>
              <a:t>. </a:t>
            </a:r>
            <a:r>
              <a:rPr lang="en-US" sz="800">
                <a:hlinkClick r:id="rId68"/>
              </a:rPr>
              <a:t>Share with attribution</a:t>
            </a:r>
            <a:r>
              <a:rPr lang="en-US" sz="800"/>
              <a:t>: </a:t>
            </a:r>
            <a:r>
              <a:rPr lang="en-US" sz="800" err="1"/>
              <a:t>Sayn</a:t>
            </a:r>
            <a:r>
              <a:rPr lang="en-US" sz="800"/>
              <a:t>-Wittgenstein </a:t>
            </a:r>
            <a:r>
              <a:rPr lang="en-US" sz="800" i="1"/>
              <a:t>et al., </a:t>
            </a:r>
            <a:r>
              <a:rPr lang="en-US" sz="800"/>
              <a:t>"</a:t>
            </a:r>
            <a:r>
              <a:rPr lang="en-US" sz="800">
                <a:hlinkClick r:id="rId69"/>
              </a:rPr>
              <a:t>Reconsidering Proteins</a:t>
            </a:r>
            <a:r>
              <a:rPr lang="en-US" sz="800"/>
              <a:t>" (6 October 2025).</a:t>
            </a:r>
            <a:endParaRPr lang="en-US" sz="800">
              <a:solidFill>
                <a:srgbClr val="000000"/>
              </a:solidFill>
            </a:endParaRPr>
          </a:p>
        </p:txBody>
      </p:sp>
      <p:sp>
        <p:nvSpPr>
          <p:cNvPr id="2" name="Chevron 77">
            <a:extLst>
              <a:ext uri="{FF2B5EF4-FFF2-40B4-BE49-F238E27FC236}">
                <a16:creationId xmlns:a16="http://schemas.microsoft.com/office/drawing/2014/main" id="{7C33FB52-342C-5E57-A937-872E407E5598}"/>
              </a:ext>
            </a:extLst>
          </p:cNvPr>
          <p:cNvSpPr/>
          <p:nvPr/>
        </p:nvSpPr>
        <p:spPr bwMode="gray">
          <a:xfrm>
            <a:off x="1655073" y="25336"/>
            <a:ext cx="427954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Food System: Conventional* &amp; Alternative</a:t>
            </a:r>
          </a:p>
        </p:txBody>
      </p:sp>
      <p:sp>
        <p:nvSpPr>
          <p:cNvPr id="68" name="Pentagon 67">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Finance</a:t>
            </a:r>
          </a:p>
        </p:txBody>
      </p:sp>
    </p:spTree>
    <p:custDataLst>
      <p:tags r:id="rId1"/>
    </p:custDataLst>
    <p:extLst>
      <p:ext uri="{BB962C8B-B14F-4D97-AF65-F5344CB8AC3E}">
        <p14:creationId xmlns:p14="http://schemas.microsoft.com/office/powerpoint/2010/main" val="560029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92DB7-B481-9786-D3A3-DF0C5C57124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9345754-C552-1E33-8E42-BB30E66FC5AC}"/>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5" name="think-cell data - do not delete" hidden="1">
                        <a:extLst>
                          <a:ext uri="{FF2B5EF4-FFF2-40B4-BE49-F238E27FC236}">
                            <a16:creationId xmlns:a16="http://schemas.microsoft.com/office/drawing/2014/main" id="{39345754-C552-1E33-8E42-BB30E66FC5A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13" name="btfpColumnHeaderBox223027">
            <a:extLst>
              <a:ext uri="{FF2B5EF4-FFF2-40B4-BE49-F238E27FC236}">
                <a16:creationId xmlns:a16="http://schemas.microsoft.com/office/drawing/2014/main" id="{A6A4523B-4C09-AD15-AA86-B28A18FD53DE}"/>
              </a:ext>
            </a:extLst>
          </p:cNvPr>
          <p:cNvGrpSpPr/>
          <p:nvPr>
            <p:custDataLst>
              <p:tags r:id="rId3"/>
            </p:custDataLst>
          </p:nvPr>
        </p:nvGrpSpPr>
        <p:grpSpPr>
          <a:xfrm>
            <a:off x="330198" y="1458448"/>
            <a:ext cx="10654032" cy="322081"/>
            <a:chOff x="6366272" y="1266916"/>
            <a:chExt cx="2866873" cy="322081"/>
          </a:xfrm>
        </p:grpSpPr>
        <p:sp>
          <p:nvSpPr>
            <p:cNvPr id="14" name="btfpColumnHeaderBoxText223027">
              <a:extLst>
                <a:ext uri="{FF2B5EF4-FFF2-40B4-BE49-F238E27FC236}">
                  <a16:creationId xmlns:a16="http://schemas.microsoft.com/office/drawing/2014/main" id="{FA50315D-8B85-7BD4-5CD2-154070CCE6C6}"/>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r>
                <a:rPr lang="en-US" sz="1600" b="1"/>
                <a:t>Targeted strategies to reduce emissions and protect forests through collaborative efforts</a:t>
              </a:r>
            </a:p>
          </p:txBody>
        </p:sp>
        <p:cxnSp>
          <p:nvCxnSpPr>
            <p:cNvPr id="15" name="btfpColumnHeaderBoxLine223027">
              <a:extLst>
                <a:ext uri="{FF2B5EF4-FFF2-40B4-BE49-F238E27FC236}">
                  <a16:creationId xmlns:a16="http://schemas.microsoft.com/office/drawing/2014/main" id="{86579FD7-CA84-27CA-A34F-3574411AEA2D}"/>
                </a:ext>
              </a:extLst>
            </p:cNvPr>
            <p:cNvCxnSpPr>
              <a:cxnSpLocks/>
            </p:cNvCxnSpPr>
            <p:nvPr/>
          </p:nvCxnSpPr>
          <p:spPr bwMode="gray">
            <a:xfrm flipV="1">
              <a:off x="6366272" y="1585913"/>
              <a:ext cx="2866873"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84D3548C-B6C0-D3C7-B1C1-288C7164D99B}"/>
              </a:ext>
            </a:extLst>
          </p:cNvPr>
          <p:cNvSpPr>
            <a:spLocks noGrp="1"/>
          </p:cNvSpPr>
          <p:nvPr>
            <p:ph type="title"/>
          </p:nvPr>
        </p:nvSpPr>
        <p:spPr/>
        <p:txBody>
          <a:bodyPr vert="horz">
            <a:noAutofit/>
          </a:bodyPr>
          <a:lstStyle/>
          <a:p>
            <a:r>
              <a:rPr lang="en-US"/>
              <a:t>Reducing agriculture emissions and combatting deforestation requires a multipronged, public-private approach</a:t>
            </a:r>
          </a:p>
        </p:txBody>
      </p:sp>
      <p:sp>
        <p:nvSpPr>
          <p:cNvPr id="10" name="Chevron 9">
            <a:extLst>
              <a:ext uri="{FF2B5EF4-FFF2-40B4-BE49-F238E27FC236}">
                <a16:creationId xmlns:a16="http://schemas.microsoft.com/office/drawing/2014/main" id="{CCC46A95-1E6C-1FCE-E8DF-C740D83584C9}"/>
              </a:ext>
            </a:extLst>
          </p:cNvPr>
          <p:cNvSpPr/>
          <p:nvPr/>
        </p:nvSpPr>
        <p:spPr bwMode="gray">
          <a:xfrm>
            <a:off x="1647594"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t>Cross-Strategies </a:t>
            </a:r>
          </a:p>
          <a:p>
            <a:pPr marL="0" indent="0">
              <a:buNone/>
            </a:pPr>
            <a:endParaRPr lang="en-US" sz="1600">
              <a:solidFill>
                <a:schemeClr val="bg1"/>
              </a:solidFill>
            </a:endParaRPr>
          </a:p>
        </p:txBody>
      </p:sp>
      <p:sp>
        <p:nvSpPr>
          <p:cNvPr id="7" name="btfpNotesBox292759">
            <a:extLst>
              <a:ext uri="{FF2B5EF4-FFF2-40B4-BE49-F238E27FC236}">
                <a16:creationId xmlns:a16="http://schemas.microsoft.com/office/drawing/2014/main" id="{83C111C8-DD07-F8ED-B662-B8C06E8CA591}"/>
              </a:ext>
            </a:extLst>
          </p:cNvPr>
          <p:cNvSpPr txBox="1"/>
          <p:nvPr>
            <p:custDataLst>
              <p:tags r:id="rId4"/>
            </p:custDataLst>
          </p:nvPr>
        </p:nvSpPr>
        <p:spPr bwMode="gray">
          <a:xfrm>
            <a:off x="329184" y="6419088"/>
            <a:ext cx="9415824"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Livestock production can de a driver of deforestation based on management type and practices being employed. Increased sustainable productivity should aim to curb deforestation.</a:t>
            </a:r>
          </a:p>
          <a:p>
            <a:pPr marL="0" indent="0">
              <a:spcBef>
                <a:spcPts val="0"/>
              </a:spcBef>
              <a:buNone/>
            </a:pPr>
            <a:r>
              <a:rPr lang="en-US" sz="800">
                <a:solidFill>
                  <a:srgbClr val="000000"/>
                </a:solidFill>
              </a:rPr>
              <a:t>Sources: FAO, </a:t>
            </a:r>
            <a:r>
              <a:rPr lang="en-US" sz="800">
                <a:solidFill>
                  <a:srgbClr val="000000"/>
                </a:solidFill>
                <a:hlinkClick r:id="rId9"/>
              </a:rPr>
              <a:t>The State of the World’s Forests </a:t>
            </a:r>
            <a:r>
              <a:rPr lang="en-US" sz="800">
                <a:solidFill>
                  <a:srgbClr val="000000"/>
                </a:solidFill>
              </a:rPr>
              <a:t>(2022); Land Use Policy (vol. 91), </a:t>
            </a:r>
            <a:r>
              <a:rPr lang="en-US" sz="800">
                <a:solidFill>
                  <a:srgbClr val="000000"/>
                </a:solidFill>
                <a:hlinkClick r:id="rId10"/>
              </a:rPr>
              <a:t>Solving Brazil’s land use puzzle</a:t>
            </a:r>
            <a:r>
              <a:rPr lang="en-US" sz="800">
                <a:solidFill>
                  <a:srgbClr val="000000"/>
                </a:solidFill>
              </a:rPr>
              <a:t> (2020); Breakthrough Energy, </a:t>
            </a:r>
            <a:r>
              <a:rPr lang="en-US" sz="800">
                <a:solidFill>
                  <a:srgbClr val="000000"/>
                </a:solidFill>
                <a:hlinkClick r:id="rId11"/>
              </a:rPr>
              <a:t>The State of the Transition</a:t>
            </a:r>
            <a:r>
              <a:rPr lang="en-US" sz="800">
                <a:solidFill>
                  <a:srgbClr val="000000"/>
                </a:solidFill>
              </a:rPr>
              <a:t> (2024).</a:t>
            </a:r>
          </a:p>
          <a:p>
            <a:r>
              <a:rPr lang="en-US" sz="800">
                <a:solidFill>
                  <a:srgbClr val="000000"/>
                </a:solidFill>
              </a:rPr>
              <a:t>Credit: </a:t>
            </a:r>
            <a:r>
              <a:rPr lang="en-US" sz="800">
                <a:solidFill>
                  <a:srgbClr val="000000"/>
                </a:solidFill>
                <a:cs typeface="Arial"/>
              </a:rPr>
              <a:t>M.A. Miller, Elizabeth Robertson,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 </a:t>
            </a:r>
            <a:r>
              <a:rPr lang="en-US" sz="800"/>
              <a:t> and </a:t>
            </a:r>
            <a:r>
              <a:rPr lang="en-US" sz="800">
                <a:hlinkClick r:id="rId12"/>
              </a:rPr>
              <a:t>Gernot Wagner</a:t>
            </a:r>
            <a:r>
              <a:rPr lang="en-US" sz="800"/>
              <a:t>. </a:t>
            </a:r>
            <a:r>
              <a:rPr lang="en-US" sz="800">
                <a:hlinkClick r:id="rId13"/>
              </a:rPr>
              <a:t>Share with attribution</a:t>
            </a:r>
            <a:r>
              <a:rPr lang="en-US" sz="800"/>
              <a:t>: </a:t>
            </a:r>
            <a:r>
              <a:rPr lang="en-US" sz="800" err="1"/>
              <a:t>Sayn</a:t>
            </a:r>
            <a:r>
              <a:rPr lang="en-US" sz="800"/>
              <a:t>-Wittgenstein </a:t>
            </a:r>
            <a:r>
              <a:rPr lang="en-US" sz="800" i="1"/>
              <a:t>et al., </a:t>
            </a:r>
            <a:r>
              <a:rPr lang="en-US" sz="800"/>
              <a:t>"</a:t>
            </a:r>
            <a:r>
              <a:rPr lang="en-US" sz="800">
                <a:hlinkClick r:id="rId14"/>
              </a:rPr>
              <a:t>Reconsidering Proteins</a:t>
            </a:r>
            <a:r>
              <a:rPr lang="en-US" sz="800"/>
              <a:t>" (6 October 2025).</a:t>
            </a:r>
            <a:endParaRPr lang="en-US" sz="800">
              <a:solidFill>
                <a:srgbClr val="000000"/>
              </a:solidFill>
            </a:endParaRPr>
          </a:p>
        </p:txBody>
      </p:sp>
      <p:sp>
        <p:nvSpPr>
          <p:cNvPr id="2" name="Rectangle 1">
            <a:extLst>
              <a:ext uri="{FF2B5EF4-FFF2-40B4-BE49-F238E27FC236}">
                <a16:creationId xmlns:a16="http://schemas.microsoft.com/office/drawing/2014/main" id="{0E608FD2-7857-6D5A-1DE1-F706C68CC1B7}"/>
              </a:ext>
            </a:extLst>
          </p:cNvPr>
          <p:cNvSpPr/>
          <p:nvPr/>
        </p:nvSpPr>
        <p:spPr bwMode="gray">
          <a:xfrm>
            <a:off x="120923" y="5812217"/>
            <a:ext cx="2549307"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Aft>
                <a:spcPts val="600"/>
              </a:spcAft>
              <a:buNone/>
            </a:pPr>
            <a:r>
              <a:rPr lang="en-US" sz="1150" b="1">
                <a:solidFill>
                  <a:schemeClr val="tx1"/>
                </a:solidFill>
              </a:rPr>
              <a:t>Disincentivize deforestation</a:t>
            </a:r>
          </a:p>
        </p:txBody>
      </p:sp>
      <p:sp>
        <p:nvSpPr>
          <p:cNvPr id="8" name="Rectangle 7">
            <a:extLst>
              <a:ext uri="{FF2B5EF4-FFF2-40B4-BE49-F238E27FC236}">
                <a16:creationId xmlns:a16="http://schemas.microsoft.com/office/drawing/2014/main" id="{80B85BD5-72C7-18F5-69E7-B3AD3C608C09}"/>
              </a:ext>
            </a:extLst>
          </p:cNvPr>
          <p:cNvSpPr/>
          <p:nvPr/>
        </p:nvSpPr>
        <p:spPr bwMode="gray">
          <a:xfrm>
            <a:off x="2843854" y="5814433"/>
            <a:ext cx="2159875" cy="3740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Aft>
                <a:spcPts val="600"/>
              </a:spcAft>
              <a:buNone/>
            </a:pPr>
            <a:r>
              <a:rPr lang="en-US" sz="1150" b="1">
                <a:solidFill>
                  <a:schemeClr val="tx1"/>
                </a:solidFill>
              </a:rPr>
              <a:t>Reduce need for land transformation</a:t>
            </a:r>
          </a:p>
        </p:txBody>
      </p:sp>
      <p:sp>
        <p:nvSpPr>
          <p:cNvPr id="11" name="Rectangle 10">
            <a:extLst>
              <a:ext uri="{FF2B5EF4-FFF2-40B4-BE49-F238E27FC236}">
                <a16:creationId xmlns:a16="http://schemas.microsoft.com/office/drawing/2014/main" id="{3288CCBB-6DAD-5EC3-5D0A-9D28A36C2BCA}"/>
              </a:ext>
            </a:extLst>
          </p:cNvPr>
          <p:cNvSpPr/>
          <p:nvPr/>
        </p:nvSpPr>
        <p:spPr bwMode="gray">
          <a:xfrm>
            <a:off x="9787230" y="5827608"/>
            <a:ext cx="1874438" cy="2836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Aft>
                <a:spcPts val="600"/>
              </a:spcAft>
            </a:pPr>
            <a:r>
              <a:rPr kumimoji="0" lang="en-US" sz="1150" b="1" i="0" u="none" strike="noStrike" kern="1200" cap="none" spc="0" normalizeH="0" baseline="0" noProof="0">
                <a:ln>
                  <a:noFill/>
                </a:ln>
                <a:solidFill>
                  <a:schemeClr val="tx1"/>
                </a:solidFill>
                <a:effectLst/>
                <a:uLnTx/>
                <a:uFillTx/>
                <a:latin typeface="+mn-lt"/>
                <a:ea typeface="+mn-ea"/>
                <a:cs typeface="+mn-cs"/>
              </a:rPr>
              <a:t>Technological innovation</a:t>
            </a:r>
          </a:p>
        </p:txBody>
      </p:sp>
      <p:sp>
        <p:nvSpPr>
          <p:cNvPr id="18" name="Rectangle 17">
            <a:extLst>
              <a:ext uri="{FF2B5EF4-FFF2-40B4-BE49-F238E27FC236}">
                <a16:creationId xmlns:a16="http://schemas.microsoft.com/office/drawing/2014/main" id="{71CAAC96-13D0-B546-8DA9-AB8FB3F2E6EF}"/>
              </a:ext>
            </a:extLst>
          </p:cNvPr>
          <p:cNvSpPr/>
          <p:nvPr/>
        </p:nvSpPr>
        <p:spPr bwMode="gray">
          <a:xfrm>
            <a:off x="1042140" y="2092122"/>
            <a:ext cx="1439477" cy="53531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accent6">
                    <a:lumMod val="50000"/>
                  </a:schemeClr>
                </a:solidFill>
              </a:rPr>
              <a:t>Public policy interventions</a:t>
            </a:r>
          </a:p>
        </p:txBody>
      </p:sp>
      <p:sp>
        <p:nvSpPr>
          <p:cNvPr id="19" name="Rectangle 18">
            <a:extLst>
              <a:ext uri="{FF2B5EF4-FFF2-40B4-BE49-F238E27FC236}">
                <a16:creationId xmlns:a16="http://schemas.microsoft.com/office/drawing/2014/main" id="{365B128E-39FC-948F-12B6-F74AFE8229AB}"/>
              </a:ext>
            </a:extLst>
          </p:cNvPr>
          <p:cNvSpPr/>
          <p:nvPr/>
        </p:nvSpPr>
        <p:spPr bwMode="gray">
          <a:xfrm>
            <a:off x="9699061" y="2059845"/>
            <a:ext cx="1439477" cy="499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accent1">
                    <a:lumMod val="50000"/>
                  </a:schemeClr>
                </a:solidFill>
              </a:rPr>
              <a:t>Private sector </a:t>
            </a:r>
          </a:p>
          <a:p>
            <a:pPr marL="0" indent="0" algn="ctr">
              <a:buNone/>
            </a:pPr>
            <a:r>
              <a:rPr lang="en-US" sz="1600" b="1">
                <a:solidFill>
                  <a:schemeClr val="accent1">
                    <a:lumMod val="50000"/>
                  </a:schemeClr>
                </a:solidFill>
              </a:rPr>
              <a:t>solutions</a:t>
            </a:r>
          </a:p>
        </p:txBody>
      </p:sp>
      <p:sp>
        <p:nvSpPr>
          <p:cNvPr id="24" name="Rectangle 23">
            <a:extLst>
              <a:ext uri="{FF2B5EF4-FFF2-40B4-BE49-F238E27FC236}">
                <a16:creationId xmlns:a16="http://schemas.microsoft.com/office/drawing/2014/main" id="{5F732F09-1AF5-003E-21E7-AE7EB89D78D1}"/>
              </a:ext>
            </a:extLst>
          </p:cNvPr>
          <p:cNvSpPr/>
          <p:nvPr/>
        </p:nvSpPr>
        <p:spPr bwMode="gray">
          <a:xfrm>
            <a:off x="5345969" y="5827608"/>
            <a:ext cx="2159875" cy="33304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Aft>
                <a:spcPts val="600"/>
              </a:spcAft>
              <a:buNone/>
            </a:pPr>
            <a:r>
              <a:rPr lang="en-US" sz="1150" b="1">
                <a:solidFill>
                  <a:schemeClr val="tx1"/>
                </a:solidFill>
              </a:rPr>
              <a:t>Adapt livestock and land management practices</a:t>
            </a:r>
          </a:p>
        </p:txBody>
      </p:sp>
      <p:sp>
        <p:nvSpPr>
          <p:cNvPr id="38" name="Left-Right Arrow 37">
            <a:extLst>
              <a:ext uri="{FF2B5EF4-FFF2-40B4-BE49-F238E27FC236}">
                <a16:creationId xmlns:a16="http://schemas.microsoft.com/office/drawing/2014/main" id="{B54AE6E1-92B8-21F6-9EF4-5B39598BB9AC}"/>
              </a:ext>
            </a:extLst>
          </p:cNvPr>
          <p:cNvSpPr/>
          <p:nvPr/>
        </p:nvSpPr>
        <p:spPr bwMode="gray">
          <a:xfrm>
            <a:off x="2615608" y="1950330"/>
            <a:ext cx="6815471" cy="735618"/>
          </a:xfrm>
          <a:prstGeom prst="leftRightArrow">
            <a:avLst/>
          </a:prstGeom>
          <a:gradFill flip="none" rotWithShape="1">
            <a:gsLst>
              <a:gs pos="22000">
                <a:schemeClr val="accent6">
                  <a:lumMod val="75000"/>
                </a:schemeClr>
              </a:gs>
              <a:gs pos="100000">
                <a:schemeClr val="accent1">
                  <a:lumMod val="75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9" name="Rectangle 38">
            <a:extLst>
              <a:ext uri="{FF2B5EF4-FFF2-40B4-BE49-F238E27FC236}">
                <a16:creationId xmlns:a16="http://schemas.microsoft.com/office/drawing/2014/main" id="{E995863C-F115-0569-FBAA-56AD06B24782}"/>
              </a:ext>
            </a:extLst>
          </p:cNvPr>
          <p:cNvSpPr/>
          <p:nvPr/>
        </p:nvSpPr>
        <p:spPr bwMode="gray">
          <a:xfrm>
            <a:off x="7505844" y="5807739"/>
            <a:ext cx="2461019" cy="3330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Aft>
                <a:spcPts val="600"/>
              </a:spcAft>
            </a:pPr>
            <a:r>
              <a:rPr kumimoji="0" lang="en-US" sz="1150" b="1" i="0" u="none" strike="noStrike" kern="1200" cap="none" spc="0" normalizeH="0" baseline="0" noProof="0">
                <a:ln>
                  <a:noFill/>
                </a:ln>
                <a:solidFill>
                  <a:schemeClr val="tx1"/>
                </a:solidFill>
                <a:effectLst/>
                <a:uLnTx/>
                <a:uFillTx/>
                <a:latin typeface="+mn-lt"/>
                <a:ea typeface="+mn-ea"/>
                <a:cs typeface="+mn-cs"/>
              </a:rPr>
              <a:t>Corporate initiatives</a:t>
            </a:r>
          </a:p>
        </p:txBody>
      </p:sp>
      <p:sp>
        <p:nvSpPr>
          <p:cNvPr id="40" name="Rounded Rectangle 39">
            <a:extLst>
              <a:ext uri="{FF2B5EF4-FFF2-40B4-BE49-F238E27FC236}">
                <a16:creationId xmlns:a16="http://schemas.microsoft.com/office/drawing/2014/main" id="{2B1C9310-D7F9-739C-635E-8794702FFCD3}"/>
              </a:ext>
            </a:extLst>
          </p:cNvPr>
          <p:cNvSpPr/>
          <p:nvPr/>
        </p:nvSpPr>
        <p:spPr bwMode="gray">
          <a:xfrm>
            <a:off x="943599" y="3286238"/>
            <a:ext cx="1678383" cy="327600"/>
          </a:xfrm>
          <a:prstGeom prst="round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Public forest designation</a:t>
            </a:r>
          </a:p>
        </p:txBody>
      </p:sp>
      <p:sp>
        <p:nvSpPr>
          <p:cNvPr id="41" name="Rounded Rectangle 40">
            <a:extLst>
              <a:ext uri="{FF2B5EF4-FFF2-40B4-BE49-F238E27FC236}">
                <a16:creationId xmlns:a16="http://schemas.microsoft.com/office/drawing/2014/main" id="{08A84C70-8546-43C9-79CE-F993C0D4FB51}"/>
              </a:ext>
            </a:extLst>
          </p:cNvPr>
          <p:cNvSpPr/>
          <p:nvPr/>
        </p:nvSpPr>
        <p:spPr bwMode="gray">
          <a:xfrm>
            <a:off x="943598" y="3720331"/>
            <a:ext cx="1678383" cy="327600"/>
          </a:xfrm>
          <a:prstGeom prst="round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Improved cattle tracing</a:t>
            </a:r>
          </a:p>
        </p:txBody>
      </p:sp>
      <p:sp>
        <p:nvSpPr>
          <p:cNvPr id="42" name="Rounded Rectangle 41">
            <a:extLst>
              <a:ext uri="{FF2B5EF4-FFF2-40B4-BE49-F238E27FC236}">
                <a16:creationId xmlns:a16="http://schemas.microsoft.com/office/drawing/2014/main" id="{1A1DBC54-F83C-CB38-0BEB-4B487F56CE2F}"/>
              </a:ext>
            </a:extLst>
          </p:cNvPr>
          <p:cNvSpPr/>
          <p:nvPr/>
        </p:nvSpPr>
        <p:spPr bwMode="gray">
          <a:xfrm>
            <a:off x="943598" y="4154424"/>
            <a:ext cx="1678383" cy="412810"/>
          </a:xfrm>
          <a:prstGeom prst="round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Compensation mechanisms for farmers</a:t>
            </a:r>
          </a:p>
        </p:txBody>
      </p:sp>
      <p:sp>
        <p:nvSpPr>
          <p:cNvPr id="43" name="Rounded Rectangle 42">
            <a:extLst>
              <a:ext uri="{FF2B5EF4-FFF2-40B4-BE49-F238E27FC236}">
                <a16:creationId xmlns:a16="http://schemas.microsoft.com/office/drawing/2014/main" id="{6861DBE0-DF7C-F62E-5931-65318D1A305C}"/>
              </a:ext>
            </a:extLst>
          </p:cNvPr>
          <p:cNvSpPr/>
          <p:nvPr/>
        </p:nvSpPr>
        <p:spPr bwMode="gray">
          <a:xfrm>
            <a:off x="3390894" y="3248226"/>
            <a:ext cx="1678383" cy="41281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Cap-and-trade system for forest certificates</a:t>
            </a:r>
          </a:p>
        </p:txBody>
      </p:sp>
      <p:sp>
        <p:nvSpPr>
          <p:cNvPr id="44" name="Rounded Rectangle 43">
            <a:extLst>
              <a:ext uri="{FF2B5EF4-FFF2-40B4-BE49-F238E27FC236}">
                <a16:creationId xmlns:a16="http://schemas.microsoft.com/office/drawing/2014/main" id="{03651BEE-EB0F-F6E8-206A-D7D8E6398418}"/>
              </a:ext>
            </a:extLst>
          </p:cNvPr>
          <p:cNvSpPr/>
          <p:nvPr/>
        </p:nvSpPr>
        <p:spPr bwMode="gray">
          <a:xfrm>
            <a:off x="4306928" y="3810504"/>
            <a:ext cx="1678383" cy="41281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Payments for ecosystem services</a:t>
            </a:r>
          </a:p>
        </p:txBody>
      </p:sp>
      <p:sp>
        <p:nvSpPr>
          <p:cNvPr id="45" name="Rounded Rectangle 44">
            <a:extLst>
              <a:ext uri="{FF2B5EF4-FFF2-40B4-BE49-F238E27FC236}">
                <a16:creationId xmlns:a16="http://schemas.microsoft.com/office/drawing/2014/main" id="{DA88E5CA-A19D-E9A2-829C-7274047B53E2}"/>
              </a:ext>
            </a:extLst>
          </p:cNvPr>
          <p:cNvSpPr/>
          <p:nvPr/>
        </p:nvSpPr>
        <p:spPr bwMode="gray">
          <a:xfrm>
            <a:off x="2821867" y="4367470"/>
            <a:ext cx="1678383" cy="735617"/>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Publicly funded education and training for farmers to increase productivity</a:t>
            </a:r>
          </a:p>
        </p:txBody>
      </p:sp>
      <p:sp>
        <p:nvSpPr>
          <p:cNvPr id="46" name="Rounded Rectangle 45">
            <a:extLst>
              <a:ext uri="{FF2B5EF4-FFF2-40B4-BE49-F238E27FC236}">
                <a16:creationId xmlns:a16="http://schemas.microsoft.com/office/drawing/2014/main" id="{8832F79B-47F8-2E72-2CC0-2B895EC3375E}"/>
              </a:ext>
            </a:extLst>
          </p:cNvPr>
          <p:cNvSpPr/>
          <p:nvPr/>
        </p:nvSpPr>
        <p:spPr bwMode="gray">
          <a:xfrm>
            <a:off x="6758219" y="3285298"/>
            <a:ext cx="1978134" cy="41281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Intensify/increase productivity of cattle ranching</a:t>
            </a:r>
          </a:p>
        </p:txBody>
      </p:sp>
      <p:sp>
        <p:nvSpPr>
          <p:cNvPr id="47" name="Rounded Rectangle 46">
            <a:extLst>
              <a:ext uri="{FF2B5EF4-FFF2-40B4-BE49-F238E27FC236}">
                <a16:creationId xmlns:a16="http://schemas.microsoft.com/office/drawing/2014/main" id="{22A8980A-0EC1-43C2-B9AA-E364BD6AD27F}"/>
              </a:ext>
            </a:extLst>
          </p:cNvPr>
          <p:cNvSpPr/>
          <p:nvPr/>
        </p:nvSpPr>
        <p:spPr bwMode="gray">
          <a:xfrm>
            <a:off x="9417632" y="3287278"/>
            <a:ext cx="1678383" cy="412810"/>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Precision cattle grazing technology deployment</a:t>
            </a:r>
          </a:p>
        </p:txBody>
      </p:sp>
      <p:sp>
        <p:nvSpPr>
          <p:cNvPr id="48" name="Rounded Rectangle 47">
            <a:extLst>
              <a:ext uri="{FF2B5EF4-FFF2-40B4-BE49-F238E27FC236}">
                <a16:creationId xmlns:a16="http://schemas.microsoft.com/office/drawing/2014/main" id="{0F165166-2437-3F0E-BFC4-CD653DBA7870}"/>
              </a:ext>
            </a:extLst>
          </p:cNvPr>
          <p:cNvSpPr/>
          <p:nvPr/>
        </p:nvSpPr>
        <p:spPr bwMode="gray">
          <a:xfrm>
            <a:off x="9417632" y="3859955"/>
            <a:ext cx="1678383" cy="735616"/>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Aft>
                <a:spcPts val="600"/>
              </a:spcAft>
            </a:pPr>
            <a:r>
              <a:rPr kumimoji="0" lang="en-US" sz="1100" i="0" u="none" strike="noStrike" kern="1200" cap="none" spc="0" normalizeH="0" baseline="0" noProof="0">
                <a:ln>
                  <a:noFill/>
                </a:ln>
                <a:solidFill>
                  <a:schemeClr val="tx1"/>
                </a:solidFill>
                <a:effectLst/>
                <a:uLnTx/>
                <a:uFillTx/>
                <a:latin typeface="+mn-lt"/>
                <a:ea typeface="+mn-ea"/>
                <a:cs typeface="+mn-cs"/>
              </a:rPr>
              <a:t>Improved, sustainable fertilizers to replace inefficient, nitrogen fertilizers (Pivot Bio)</a:t>
            </a:r>
            <a:r>
              <a:rPr lang="en-US" sz="1100">
                <a:solidFill>
                  <a:schemeClr val="tx1"/>
                </a:solidFill>
              </a:rPr>
              <a:t> </a:t>
            </a:r>
          </a:p>
        </p:txBody>
      </p:sp>
      <p:sp>
        <p:nvSpPr>
          <p:cNvPr id="49" name="Rounded Rectangle 48">
            <a:extLst>
              <a:ext uri="{FF2B5EF4-FFF2-40B4-BE49-F238E27FC236}">
                <a16:creationId xmlns:a16="http://schemas.microsoft.com/office/drawing/2014/main" id="{B002657E-DE6C-525B-E5F4-F73AE9545E33}"/>
              </a:ext>
            </a:extLst>
          </p:cNvPr>
          <p:cNvSpPr/>
          <p:nvPr/>
        </p:nvSpPr>
        <p:spPr bwMode="gray">
          <a:xfrm>
            <a:off x="9417632" y="4738941"/>
            <a:ext cx="1678383" cy="605160"/>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Aft>
                <a:spcPts val="600"/>
              </a:spcAft>
            </a:pPr>
            <a:r>
              <a:rPr kumimoji="0" lang="en-US" sz="1100" i="0" u="none" strike="noStrike" kern="1200" cap="none" spc="0" normalizeH="0" baseline="0" noProof="0">
                <a:ln>
                  <a:noFill/>
                </a:ln>
                <a:solidFill>
                  <a:schemeClr val="tx1"/>
                </a:solidFill>
                <a:effectLst/>
                <a:uLnTx/>
                <a:uFillTx/>
                <a:latin typeface="+mn-lt"/>
                <a:ea typeface="+mn-ea"/>
                <a:cs typeface="+mn-cs"/>
              </a:rPr>
              <a:t>Corporate commitments to deforestation-free supply chains</a:t>
            </a:r>
            <a:endParaRPr lang="en-US" sz="1100">
              <a:solidFill>
                <a:schemeClr val="tx1"/>
              </a:solidFill>
            </a:endParaRPr>
          </a:p>
        </p:txBody>
      </p:sp>
      <p:sp>
        <p:nvSpPr>
          <p:cNvPr id="50" name="Rectangle 49">
            <a:extLst>
              <a:ext uri="{FF2B5EF4-FFF2-40B4-BE49-F238E27FC236}">
                <a16:creationId xmlns:a16="http://schemas.microsoft.com/office/drawing/2014/main" id="{99C4736C-8A53-F299-D3D0-77B2C711034B}"/>
              </a:ext>
            </a:extLst>
          </p:cNvPr>
          <p:cNvSpPr/>
          <p:nvPr/>
        </p:nvSpPr>
        <p:spPr bwMode="gray">
          <a:xfrm>
            <a:off x="122032" y="2727967"/>
            <a:ext cx="3268329" cy="40454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indent="0" algn="ctr">
              <a:buNone/>
            </a:pPr>
            <a:r>
              <a:rPr lang="en-US" sz="1100">
                <a:solidFill>
                  <a:schemeClr val="tx1"/>
                </a:solidFill>
              </a:rPr>
              <a:t>Public policy </a:t>
            </a:r>
            <a:r>
              <a:rPr lang="en-US" sz="1100">
                <a:solidFill>
                  <a:schemeClr val="tx1"/>
                </a:solidFill>
                <a:effectLst/>
                <a:latin typeface="Helvetica" pitchFamily="2" charset="0"/>
              </a:rPr>
              <a:t>interventions will need to include a range of carrot-and-stick approaches.</a:t>
            </a:r>
            <a:endParaRPr lang="en-US" sz="1100">
              <a:solidFill>
                <a:schemeClr val="tx1"/>
              </a:solidFill>
            </a:endParaRPr>
          </a:p>
        </p:txBody>
      </p:sp>
      <p:sp>
        <p:nvSpPr>
          <p:cNvPr id="51" name="Rectangle 50">
            <a:extLst>
              <a:ext uri="{FF2B5EF4-FFF2-40B4-BE49-F238E27FC236}">
                <a16:creationId xmlns:a16="http://schemas.microsoft.com/office/drawing/2014/main" id="{056920D3-787C-F781-52A2-CB0D8400ED94}"/>
              </a:ext>
            </a:extLst>
          </p:cNvPr>
          <p:cNvSpPr/>
          <p:nvPr/>
        </p:nvSpPr>
        <p:spPr bwMode="gray">
          <a:xfrm>
            <a:off x="8784634" y="2724120"/>
            <a:ext cx="3268329" cy="4045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indent="0" algn="ctr">
              <a:buNone/>
            </a:pPr>
            <a:r>
              <a:rPr lang="en-US" sz="1100">
                <a:solidFill>
                  <a:schemeClr val="tx1"/>
                </a:solidFill>
                <a:effectLst/>
                <a:latin typeface="Helvetica" pitchFamily="2" charset="0"/>
              </a:rPr>
              <a:t>Private innovations and practices </a:t>
            </a:r>
            <a:r>
              <a:rPr lang="en-US" sz="1100">
                <a:solidFill>
                  <a:schemeClr val="tx1"/>
                </a:solidFill>
                <a:latin typeface="Helvetica" pitchFamily="2" charset="0"/>
              </a:rPr>
              <a:t>may</a:t>
            </a:r>
            <a:r>
              <a:rPr lang="en-US" sz="1100">
                <a:solidFill>
                  <a:schemeClr val="tx1"/>
                </a:solidFill>
                <a:effectLst/>
                <a:latin typeface="Helvetica" pitchFamily="2" charset="0"/>
              </a:rPr>
              <a:t> need public support to get on the path to commerciality.</a:t>
            </a:r>
            <a:endParaRPr lang="en-US" sz="1100">
              <a:solidFill>
                <a:schemeClr val="tx1"/>
              </a:solidFill>
            </a:endParaRPr>
          </a:p>
        </p:txBody>
      </p:sp>
      <p:sp>
        <p:nvSpPr>
          <p:cNvPr id="52" name="Rounded Rectangle 51">
            <a:extLst>
              <a:ext uri="{FF2B5EF4-FFF2-40B4-BE49-F238E27FC236}">
                <a16:creationId xmlns:a16="http://schemas.microsoft.com/office/drawing/2014/main" id="{77D4CFD2-0880-05B0-6E4B-A7A676949688}"/>
              </a:ext>
            </a:extLst>
          </p:cNvPr>
          <p:cNvSpPr/>
          <p:nvPr/>
        </p:nvSpPr>
        <p:spPr bwMode="gray">
          <a:xfrm>
            <a:off x="5146120" y="4816378"/>
            <a:ext cx="1820737" cy="637204"/>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100">
                <a:solidFill>
                  <a:schemeClr val="tx1"/>
                </a:solidFill>
              </a:rPr>
              <a:t>Intensify/increase productivity of sustainable cattle ranching*</a:t>
            </a:r>
          </a:p>
        </p:txBody>
      </p:sp>
      <p:sp>
        <p:nvSpPr>
          <p:cNvPr id="53" name="Rounded Rectangle 52">
            <a:extLst>
              <a:ext uri="{FF2B5EF4-FFF2-40B4-BE49-F238E27FC236}">
                <a16:creationId xmlns:a16="http://schemas.microsoft.com/office/drawing/2014/main" id="{89CD2F04-3D22-E34B-6AB7-DB17B7131A7C}"/>
              </a:ext>
            </a:extLst>
          </p:cNvPr>
          <p:cNvSpPr/>
          <p:nvPr/>
        </p:nvSpPr>
        <p:spPr bwMode="gray">
          <a:xfrm>
            <a:off x="4700136" y="4305343"/>
            <a:ext cx="1678383" cy="41281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Blended and catalytic finance</a:t>
            </a:r>
          </a:p>
        </p:txBody>
      </p:sp>
      <p:sp>
        <p:nvSpPr>
          <p:cNvPr id="55" name="Rounded Rectangle 54">
            <a:extLst>
              <a:ext uri="{FF2B5EF4-FFF2-40B4-BE49-F238E27FC236}">
                <a16:creationId xmlns:a16="http://schemas.microsoft.com/office/drawing/2014/main" id="{8693E40F-A5C4-8317-2FA9-4CE791D3E6C5}"/>
              </a:ext>
            </a:extLst>
          </p:cNvPr>
          <p:cNvSpPr/>
          <p:nvPr/>
        </p:nvSpPr>
        <p:spPr bwMode="gray">
          <a:xfrm>
            <a:off x="7539363" y="3839559"/>
            <a:ext cx="1678383" cy="41281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Corporate sustainable timber bonds</a:t>
            </a:r>
          </a:p>
        </p:txBody>
      </p:sp>
      <p:sp>
        <p:nvSpPr>
          <p:cNvPr id="56" name="Rounded Rectangle 55">
            <a:extLst>
              <a:ext uri="{FF2B5EF4-FFF2-40B4-BE49-F238E27FC236}">
                <a16:creationId xmlns:a16="http://schemas.microsoft.com/office/drawing/2014/main" id="{249CCDD2-DBFB-D45A-375C-0D72B3F81EBB}"/>
              </a:ext>
            </a:extLst>
          </p:cNvPr>
          <p:cNvSpPr/>
          <p:nvPr/>
        </p:nvSpPr>
        <p:spPr bwMode="gray">
          <a:xfrm>
            <a:off x="7166743" y="4354330"/>
            <a:ext cx="2051003" cy="78065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Business models relying on multiple financing sources, e.g., carbon markets and livestock management</a:t>
            </a:r>
          </a:p>
        </p:txBody>
      </p:sp>
      <p:sp>
        <p:nvSpPr>
          <p:cNvPr id="35" name="Pentagon 34">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Policy</a:t>
            </a:r>
          </a:p>
        </p:txBody>
      </p:sp>
    </p:spTree>
    <p:custDataLst>
      <p:tags r:id="rId1"/>
    </p:custDataLst>
    <p:extLst>
      <p:ext uri="{BB962C8B-B14F-4D97-AF65-F5344CB8AC3E}">
        <p14:creationId xmlns:p14="http://schemas.microsoft.com/office/powerpoint/2010/main" val="2166474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EC331-F36F-FC61-0692-9A7A537B70E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BB379CF-7E75-8831-938C-814866A647B4}"/>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592" imgH="591" progId="TCLayout.ActiveDocument.1">
                  <p:embed/>
                </p:oleObj>
              </mc:Choice>
              <mc:Fallback>
                <p:oleObj name="think-cell Slide" r:id="rId36" imgW="592" imgH="591" progId="TCLayout.ActiveDocument.1">
                  <p:embed/>
                  <p:pic>
                    <p:nvPicPr>
                      <p:cNvPr id="7" name="think-cell data - do not delete" hidden="1">
                        <a:extLst>
                          <a:ext uri="{FF2B5EF4-FFF2-40B4-BE49-F238E27FC236}">
                            <a16:creationId xmlns:a16="http://schemas.microsoft.com/office/drawing/2014/main" id="{0BB379CF-7E75-8831-938C-814866A647B4}"/>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4F30AD47-FB8C-2B3A-7272-F5E493A6F327}"/>
              </a:ext>
            </a:extLst>
          </p:cNvPr>
          <p:cNvSpPr>
            <a:spLocks noGrp="1"/>
          </p:cNvSpPr>
          <p:nvPr>
            <p:ph type="title"/>
          </p:nvPr>
        </p:nvSpPr>
        <p:spPr>
          <a:xfrm>
            <a:off x="330200" y="523318"/>
            <a:ext cx="11742464" cy="735027"/>
          </a:xfrm>
        </p:spPr>
        <p:txBody>
          <a:bodyPr vert="horz">
            <a:noAutofit/>
          </a:bodyPr>
          <a:lstStyle/>
          <a:p>
            <a:r>
              <a:rPr lang="en-US"/>
              <a:t>Land speculation and illegal activities worsen the deforestation problem in Brazil — beyond beef production</a:t>
            </a:r>
          </a:p>
        </p:txBody>
      </p:sp>
      <p:sp>
        <p:nvSpPr>
          <p:cNvPr id="5" name="TextBox 4">
            <a:extLst>
              <a:ext uri="{FF2B5EF4-FFF2-40B4-BE49-F238E27FC236}">
                <a16:creationId xmlns:a16="http://schemas.microsoft.com/office/drawing/2014/main" id="{27FF49C9-D839-5473-806E-18C4BDC99FF5}"/>
              </a:ext>
            </a:extLst>
          </p:cNvPr>
          <p:cNvSpPr txBox="1"/>
          <p:nvPr/>
        </p:nvSpPr>
        <p:spPr bwMode="gray">
          <a:xfrm>
            <a:off x="329184" y="6305667"/>
            <a:ext cx="9637966" cy="492443"/>
          </a:xfrm>
          <a:prstGeom prst="rect">
            <a:avLst/>
          </a:prstGeom>
          <a:noFill/>
        </p:spPr>
        <p:txBody>
          <a:bodyPr wrap="square" lIns="0" tIns="0" rIns="0" bIns="0" anchor="t">
            <a:spAutoFit/>
          </a:bodyPr>
          <a:lstStyle/>
          <a:p>
            <a:pPr marL="0" indent="0">
              <a:spcBef>
                <a:spcPts val="0"/>
              </a:spcBef>
              <a:buNone/>
              <a:defRPr/>
            </a:pPr>
            <a:r>
              <a:rPr kumimoji="0" lang="en-US" sz="800" b="0" i="0" u="none" strike="noStrike" kern="1200" cap="none" spc="0" normalizeH="0" baseline="30000" noProof="0">
                <a:ln>
                  <a:noFill/>
                </a:ln>
                <a:solidFill>
                  <a:srgbClr val="000000"/>
                </a:solidFill>
                <a:effectLst/>
                <a:uLnTx/>
                <a:uFillTx/>
                <a:latin typeface="Arial"/>
                <a:ea typeface="+mn-ea"/>
                <a:cs typeface="+mn-cs"/>
              </a:rPr>
              <a:t>1 </a:t>
            </a:r>
            <a:r>
              <a:rPr kumimoji="0" lang="en-US" sz="800" b="0" i="0" u="none" strike="noStrike" kern="1200" cap="none" spc="0" normalizeH="0" baseline="0" noProof="0">
                <a:ln>
                  <a:noFill/>
                </a:ln>
                <a:solidFill>
                  <a:srgbClr val="000000"/>
                </a:solidFill>
                <a:effectLst/>
                <a:uLnTx/>
                <a:uFillTx/>
                <a:latin typeface="Arial"/>
                <a:ea typeface="+mn-ea"/>
                <a:cs typeface="+mn-cs"/>
              </a:rPr>
              <a:t>According to the </a:t>
            </a:r>
            <a:r>
              <a:rPr kumimoji="0" lang="en-US" sz="800" b="0" i="0" u="none" strike="noStrike" kern="1200" cap="none" spc="0" normalizeH="0" baseline="0" noProof="0" err="1">
                <a:ln>
                  <a:noFill/>
                </a:ln>
                <a:solidFill>
                  <a:srgbClr val="000000"/>
                </a:solidFill>
                <a:effectLst/>
                <a:uLnTx/>
                <a:uFillTx/>
                <a:latin typeface="Arial"/>
                <a:ea typeface="+mn-ea"/>
                <a:cs typeface="+mn-cs"/>
              </a:rPr>
              <a:t>Trase</a:t>
            </a:r>
            <a:r>
              <a:rPr kumimoji="0" lang="en-US" sz="800" b="0" i="0" u="none" strike="noStrike" kern="1200" cap="none" spc="0" normalizeH="0" baseline="0" noProof="0">
                <a:ln>
                  <a:noFill/>
                </a:ln>
                <a:solidFill>
                  <a:srgbClr val="000000"/>
                </a:solidFill>
                <a:effectLst/>
                <a:uLnTx/>
                <a:uFillTx/>
                <a:latin typeface="Arial"/>
                <a:ea typeface="+mn-ea"/>
                <a:cs typeface="+mn-cs"/>
              </a:rPr>
              <a:t> methodology, </a:t>
            </a:r>
            <a:r>
              <a:rPr lang="en-US" sz="800">
                <a:solidFill>
                  <a:srgbClr val="000000"/>
                </a:solidFill>
                <a:latin typeface="+mj-lt"/>
              </a:rPr>
              <a:t>cattle deforestation and conversion, which is calculated based on the area of pasture on areas of land deforested in the five preceding years; e.g., </a:t>
            </a:r>
          </a:p>
          <a:p>
            <a:pPr marL="0" indent="0">
              <a:spcBef>
                <a:spcPts val="0"/>
              </a:spcBef>
              <a:buNone/>
              <a:defRPr/>
            </a:pPr>
            <a:r>
              <a:rPr lang="en-US" sz="800">
                <a:solidFill>
                  <a:srgbClr val="000000"/>
                </a:solidFill>
                <a:latin typeface="+mj-lt"/>
              </a:rPr>
              <a:t>cattle deforestation and conversion in 2020 refers to the area of pasture in 2020 that was converted between 2016 and 2020 and linked to beef production.</a:t>
            </a:r>
            <a:br>
              <a:rPr lang="en-US" sz="800">
                <a:solidFill>
                  <a:srgbClr val="000000"/>
                </a:solidFill>
                <a:latin typeface="+mj-lt"/>
              </a:rPr>
            </a:br>
            <a:r>
              <a:rPr kumimoji="0" lang="en-US" sz="800" b="0" i="0" u="none" strike="noStrike" kern="1200" cap="none" spc="0" normalizeH="0" baseline="0" noProof="0">
                <a:ln>
                  <a:noFill/>
                </a:ln>
                <a:solidFill>
                  <a:srgbClr val="000000"/>
                </a:solidFill>
                <a:effectLst/>
                <a:uLnTx/>
                <a:uFillTx/>
                <a:latin typeface="+mj-lt"/>
                <a:ea typeface="+mn-ea"/>
                <a:cs typeface="+mn-cs"/>
              </a:rPr>
              <a:t>Sources: </a:t>
            </a:r>
            <a:r>
              <a:rPr lang="en-US" sz="800" err="1">
                <a:solidFill>
                  <a:srgbClr val="000000"/>
                </a:solidFill>
                <a:latin typeface="+mj-lt"/>
              </a:rPr>
              <a:t>Trase</a:t>
            </a:r>
            <a:r>
              <a:rPr lang="en-US" sz="800">
                <a:solidFill>
                  <a:srgbClr val="000000"/>
                </a:solidFill>
                <a:latin typeface="+mj-lt"/>
              </a:rPr>
              <a:t>, </a:t>
            </a:r>
            <a:r>
              <a:rPr lang="en-US" sz="800">
                <a:solidFill>
                  <a:srgbClr val="000000"/>
                </a:solidFill>
                <a:latin typeface="+mj-lt"/>
                <a:hlinkClick r:id="rId38"/>
              </a:rPr>
              <a:t>Brazilian beef supply chain </a:t>
            </a:r>
            <a:r>
              <a:rPr lang="en-US" sz="800">
                <a:solidFill>
                  <a:srgbClr val="000000"/>
                </a:solidFill>
                <a:latin typeface="+mj-lt"/>
              </a:rPr>
              <a:t>(2023);</a:t>
            </a:r>
            <a:r>
              <a:rPr kumimoji="0" lang="en-US" sz="800" b="0" i="0" u="none" strike="noStrike" kern="1200" cap="none" spc="0" normalizeH="0" baseline="0" noProof="0">
                <a:ln>
                  <a:noFill/>
                </a:ln>
                <a:solidFill>
                  <a:srgbClr val="000000"/>
                </a:solidFill>
                <a:effectLst/>
                <a:uLnTx/>
                <a:uFillTx/>
                <a:latin typeface="+mj-lt"/>
                <a:ea typeface="+mn-ea"/>
                <a:cs typeface="+mn-cs"/>
              </a:rPr>
              <a:t> </a:t>
            </a:r>
            <a:r>
              <a:rPr lang="en-US" sz="800" b="0" i="0" u="none" strike="noStrike">
                <a:solidFill>
                  <a:srgbClr val="000000"/>
                </a:solidFill>
                <a:effectLst/>
                <a:latin typeface="Arial"/>
                <a:cs typeface="Arial"/>
              </a:rPr>
              <a:t>WRI, </a:t>
            </a:r>
            <a:r>
              <a:rPr lang="en-US" sz="800" b="0" i="0" u="sng" strike="noStrike">
                <a:solidFill>
                  <a:srgbClr val="46647B"/>
                </a:solidFill>
                <a:effectLst/>
                <a:latin typeface="Arial"/>
                <a:cs typeface="Arial"/>
                <a:hlinkClick r:id="rId39"/>
              </a:rPr>
              <a:t>Commodities replacing </a:t>
            </a:r>
            <a:r>
              <a:rPr lang="en-US" sz="800" u="sng">
                <a:solidFill>
                  <a:srgbClr val="46647B"/>
                </a:solidFill>
                <a:latin typeface="Arial"/>
                <a:cs typeface="Arial"/>
                <a:hlinkClick r:id="rId39"/>
              </a:rPr>
              <a:t>f</a:t>
            </a:r>
            <a:r>
              <a:rPr lang="en-US" sz="800" b="0" i="0" u="sng" strike="noStrike">
                <a:solidFill>
                  <a:srgbClr val="46647B"/>
                </a:solidFill>
                <a:effectLst/>
                <a:latin typeface="Arial"/>
                <a:cs typeface="Arial"/>
                <a:hlinkClick r:id="rId39"/>
              </a:rPr>
              <a:t>orest </a:t>
            </a:r>
            <a:r>
              <a:rPr lang="en-US" sz="800" u="sng">
                <a:solidFill>
                  <a:srgbClr val="000000"/>
                </a:solidFill>
                <a:latin typeface="Arial"/>
                <a:cs typeface="Arial"/>
                <a:hlinkClick r:id="rId39"/>
              </a:rPr>
              <a:t>a</a:t>
            </a:r>
            <a:r>
              <a:rPr lang="en-US" sz="800" b="0" i="0" u="sng" strike="noStrike">
                <a:solidFill>
                  <a:srgbClr val="000000"/>
                </a:solidFill>
                <a:effectLst/>
                <a:latin typeface="Arial"/>
                <a:cs typeface="Arial"/>
                <a:hlinkClick r:id="rId39"/>
              </a:rPr>
              <a:t>reas</a:t>
            </a:r>
            <a:r>
              <a:rPr lang="en-US" sz="800" b="0" i="0" u="none" strike="noStrike">
                <a:solidFill>
                  <a:srgbClr val="000000"/>
                </a:solidFill>
                <a:effectLst/>
                <a:latin typeface="Arial"/>
                <a:cs typeface="Arial"/>
              </a:rPr>
              <a:t> (2021).</a:t>
            </a:r>
            <a:r>
              <a:rPr lang="en-US" sz="800">
                <a:solidFill>
                  <a:srgbClr val="000000"/>
                </a:solidFill>
                <a:highlight>
                  <a:srgbClr val="FFFF00"/>
                </a:highlight>
                <a:latin typeface="Arial"/>
                <a:cs typeface="Arial"/>
              </a:rPr>
              <a:t> </a:t>
            </a:r>
            <a:r>
              <a:rPr kumimoji="0" lang="en-US" sz="800" b="0" i="0" u="none" strike="noStrike" kern="1200" cap="none" spc="0" normalizeH="0" baseline="0" noProof="0">
                <a:ln>
                  <a:noFill/>
                </a:ln>
                <a:solidFill>
                  <a:srgbClr val="000000"/>
                </a:solidFill>
                <a:effectLst/>
                <a:uLnTx/>
                <a:uFillTx/>
                <a:latin typeface="+mj-lt"/>
                <a:ea typeface="+mn-ea"/>
                <a:cs typeface="+mn-cs"/>
              </a:rPr>
              <a:t>Credit: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a:t>
            </a:r>
            <a:r>
              <a:rPr lang="en-US" sz="800">
                <a:solidFill>
                  <a:srgbClr val="000000"/>
                </a:solidFill>
                <a:latin typeface="+mj-lt"/>
                <a:cs typeface="Arial"/>
              </a:rPr>
              <a:t>, </a:t>
            </a:r>
            <a:r>
              <a:rPr lang="en-US" sz="800" err="1">
                <a:solidFill>
                  <a:srgbClr val="000000"/>
                </a:solidFill>
                <a:latin typeface="+mj-lt"/>
                <a:cs typeface="Arial"/>
              </a:rPr>
              <a:t>Ariela</a:t>
            </a:r>
            <a:r>
              <a:rPr lang="en-US" sz="800">
                <a:solidFill>
                  <a:srgbClr val="000000"/>
                </a:solidFill>
                <a:latin typeface="+mj-lt"/>
                <a:cs typeface="Arial"/>
              </a:rPr>
              <a:t> </a:t>
            </a:r>
            <a:r>
              <a:rPr lang="en-US" sz="800" err="1">
                <a:solidFill>
                  <a:srgbClr val="000000"/>
                </a:solidFill>
                <a:latin typeface="+mj-lt"/>
                <a:cs typeface="Arial"/>
              </a:rPr>
              <a:t>Farchi</a:t>
            </a:r>
            <a:r>
              <a:rPr lang="en-US" sz="800">
                <a:solidFill>
                  <a:srgbClr val="000000"/>
                </a:solidFill>
                <a:latin typeface="+mj-lt"/>
                <a:cs typeface="Arial"/>
              </a:rPr>
              <a:t> , M.A. Miller,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solidFill>
                  <a:srgbClr val="000000"/>
                </a:solidFill>
                <a:latin typeface="+mj-lt"/>
                <a:cs typeface="Arial"/>
              </a:rPr>
              <a:t> </a:t>
            </a:r>
            <a:r>
              <a:rPr lang="en-US" sz="800"/>
              <a:t>and </a:t>
            </a:r>
            <a:r>
              <a:rPr lang="en-US" sz="800">
                <a:hlinkClick r:id="rId40"/>
              </a:rPr>
              <a:t>Gernot Wagner</a:t>
            </a:r>
            <a:r>
              <a:rPr lang="en-US" sz="800"/>
              <a:t>. </a:t>
            </a:r>
            <a:r>
              <a:rPr lang="en-US" sz="800">
                <a:hlinkClick r:id="rId41"/>
              </a:rPr>
              <a:t>Share with attribution</a:t>
            </a:r>
            <a:r>
              <a:rPr lang="en-US" sz="800"/>
              <a:t>: </a:t>
            </a:r>
            <a:r>
              <a:rPr lang="en-US" sz="800" err="1"/>
              <a:t>Sayn</a:t>
            </a:r>
            <a:r>
              <a:rPr lang="en-US" sz="800"/>
              <a:t>-Wittgenstein </a:t>
            </a:r>
            <a:r>
              <a:rPr lang="en-US" sz="800" i="1"/>
              <a:t>et al., </a:t>
            </a:r>
            <a:r>
              <a:rPr lang="en-US" sz="800"/>
              <a:t>"</a:t>
            </a:r>
            <a:r>
              <a:rPr lang="en-US" sz="800">
                <a:hlinkClick r:id="rId42"/>
              </a:rPr>
              <a:t>Reconsidering Proteins</a:t>
            </a:r>
            <a:r>
              <a:rPr lang="en-US" sz="800"/>
              <a:t>" (6 October 2025).</a:t>
            </a:r>
            <a:endParaRPr kumimoji="0" lang="en-US" sz="800" b="0" i="0" u="none" strike="noStrike" kern="1200" cap="none" spc="0" normalizeH="0" baseline="0" noProof="0">
              <a:ln>
                <a:noFill/>
              </a:ln>
              <a:solidFill>
                <a:srgbClr val="000000"/>
              </a:solidFill>
              <a:effectLst/>
              <a:uLnTx/>
              <a:uFillTx/>
              <a:latin typeface="+mj-lt"/>
              <a:ea typeface="+mn-ea"/>
              <a:cs typeface="+mn-cs"/>
            </a:endParaRPr>
          </a:p>
        </p:txBody>
      </p:sp>
      <p:sp>
        <p:nvSpPr>
          <p:cNvPr id="8" name="Chevron 7">
            <a:extLst>
              <a:ext uri="{FF2B5EF4-FFF2-40B4-BE49-F238E27FC236}">
                <a16:creationId xmlns:a16="http://schemas.microsoft.com/office/drawing/2014/main" id="{6DCDA060-EBF4-063F-2C3C-E180BA1DC129}"/>
              </a:ext>
            </a:extLst>
          </p:cNvPr>
          <p:cNvSpPr/>
          <p:nvPr/>
        </p:nvSpPr>
        <p:spPr bwMode="gray">
          <a:xfrm>
            <a:off x="1656286"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Land Use</a:t>
            </a:r>
          </a:p>
        </p:txBody>
      </p:sp>
      <p:sp>
        <p:nvSpPr>
          <p:cNvPr id="2" name="TextBox 1">
            <a:extLst>
              <a:ext uri="{FF2B5EF4-FFF2-40B4-BE49-F238E27FC236}">
                <a16:creationId xmlns:a16="http://schemas.microsoft.com/office/drawing/2014/main" id="{47CCF19A-3A5C-3D4B-4143-432DED2DB64E}"/>
              </a:ext>
            </a:extLst>
          </p:cNvPr>
          <p:cNvSpPr txBox="1"/>
          <p:nvPr/>
        </p:nvSpPr>
        <p:spPr bwMode="gray">
          <a:xfrm>
            <a:off x="9278679" y="1554480"/>
            <a:ext cx="2635145" cy="4678204"/>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endParaRPr lang="en-US" sz="1050"/>
          </a:p>
          <a:p>
            <a:pPr marL="171450" indent="-171450" defTabSz="711200">
              <a:spcBef>
                <a:spcPts val="600"/>
              </a:spcBef>
              <a:buFont typeface="Arial" panose="020B0604020202020204" pitchFamily="34" charset="0"/>
              <a:buChar char="•"/>
            </a:pPr>
            <a:r>
              <a:rPr lang="en-US" sz="1050"/>
              <a:t>Land speculation is the </a:t>
            </a:r>
            <a:r>
              <a:rPr lang="en-US" sz="1050" b="1"/>
              <a:t>conversion of natural ecosystems, based on expected revenues</a:t>
            </a:r>
            <a:r>
              <a:rPr lang="en-US" sz="1050"/>
              <a:t> from future agricultural land use.</a:t>
            </a:r>
          </a:p>
          <a:p>
            <a:pPr marL="171450" indent="-171450" defTabSz="711200">
              <a:spcBef>
                <a:spcPts val="600"/>
              </a:spcBef>
              <a:buFont typeface="Arial" panose="020B0604020202020204" pitchFamily="34" charset="0"/>
              <a:buChar char="•"/>
            </a:pPr>
            <a:r>
              <a:rPr lang="en-US" sz="1050"/>
              <a:t>A 60% increase in</a:t>
            </a:r>
            <a:r>
              <a:rPr lang="en-US" sz="1050" b="1"/>
              <a:t> deforestation, mainly driven by land speculation </a:t>
            </a:r>
            <a:r>
              <a:rPr lang="en-US" sz="1050"/>
              <a:t>and unfulfilled agricultural potential, misleadingly indicates a drop in cattle productivity. The amount of actual pastureland is decreasing.</a:t>
            </a:r>
          </a:p>
          <a:p>
            <a:pPr marL="171450" indent="-171450" defTabSz="711200">
              <a:spcBef>
                <a:spcPts val="600"/>
              </a:spcBef>
              <a:buFont typeface="Arial" panose="020B0604020202020204" pitchFamily="34" charset="0"/>
              <a:buChar char="•"/>
            </a:pPr>
            <a:r>
              <a:rPr lang="en-US" sz="1050"/>
              <a:t>Continued </a:t>
            </a:r>
            <a:r>
              <a:rPr lang="en-US" sz="1050" b="1"/>
              <a:t>illegal deforestation is driven by:</a:t>
            </a:r>
          </a:p>
          <a:p>
            <a:pPr marL="355600" lvl="1" indent="-177800" defTabSz="711200">
              <a:spcBef>
                <a:spcPts val="600"/>
              </a:spcBef>
              <a:buFont typeface="Arial" panose="020B0604020202020204" pitchFamily="34" charset="0"/>
              <a:buChar char="–"/>
              <a:defRPr/>
            </a:pPr>
            <a:r>
              <a:rPr lang="en-US" sz="1000"/>
              <a:t>Ambiguous land ownership</a:t>
            </a:r>
          </a:p>
          <a:p>
            <a:pPr marL="355600" lvl="1" indent="-177800" defTabSz="711200">
              <a:spcBef>
                <a:spcPts val="600"/>
              </a:spcBef>
              <a:buFont typeface="Arial" panose="020B0604020202020204" pitchFamily="34" charset="0"/>
              <a:buChar char="–"/>
              <a:defRPr/>
            </a:pPr>
            <a:r>
              <a:rPr lang="en-US" sz="1000"/>
              <a:t>Lack of documentation and monitoring of agricultural areas</a:t>
            </a:r>
          </a:p>
          <a:p>
            <a:pPr marL="355600" lvl="1" indent="-177800" defTabSz="711200">
              <a:spcBef>
                <a:spcPts val="600"/>
              </a:spcBef>
              <a:buFont typeface="Arial" panose="020B0604020202020204" pitchFamily="34" charset="0"/>
              <a:buChar char="–"/>
              <a:defRPr/>
            </a:pPr>
            <a:r>
              <a:rPr lang="en-US" sz="1000"/>
              <a:t>Fires spreading from forest clearing and land clearing/management</a:t>
            </a:r>
          </a:p>
          <a:p>
            <a:pPr marL="171450" indent="-171450" defTabSz="711200">
              <a:spcBef>
                <a:spcPts val="600"/>
              </a:spcBef>
              <a:buFont typeface="Arial" panose="020B0604020202020204" pitchFamily="34" charset="0"/>
              <a:buChar char="•"/>
            </a:pPr>
            <a:r>
              <a:rPr lang="en-US" sz="1050" b="1"/>
              <a:t>Exports</a:t>
            </a:r>
            <a:r>
              <a:rPr lang="en-US" sz="1050"/>
              <a:t> to China (32%) and Hong Kong (14%) </a:t>
            </a:r>
            <a:r>
              <a:rPr lang="en-US" sz="1050" b="1"/>
              <a:t>drive continued production.</a:t>
            </a:r>
          </a:p>
        </p:txBody>
      </p:sp>
      <p:grpSp>
        <p:nvGrpSpPr>
          <p:cNvPr id="11" name="btfpColumnHeaderBox223027">
            <a:extLst>
              <a:ext uri="{FF2B5EF4-FFF2-40B4-BE49-F238E27FC236}">
                <a16:creationId xmlns:a16="http://schemas.microsoft.com/office/drawing/2014/main" id="{472C4A1B-74F5-3A19-9010-46FA83A2276D}"/>
              </a:ext>
            </a:extLst>
          </p:cNvPr>
          <p:cNvGrpSpPr/>
          <p:nvPr>
            <p:custDataLst>
              <p:tags r:id="rId3"/>
            </p:custDataLst>
          </p:nvPr>
        </p:nvGrpSpPr>
        <p:grpSpPr>
          <a:xfrm>
            <a:off x="394759" y="1483531"/>
            <a:ext cx="8513167" cy="322081"/>
            <a:chOff x="6366272" y="1266916"/>
            <a:chExt cx="2477492" cy="322081"/>
          </a:xfrm>
        </p:grpSpPr>
        <p:sp>
          <p:nvSpPr>
            <p:cNvPr id="12" name="btfpColumnHeaderBoxText223027">
              <a:extLst>
                <a:ext uri="{FF2B5EF4-FFF2-40B4-BE49-F238E27FC236}">
                  <a16:creationId xmlns:a16="http://schemas.microsoft.com/office/drawing/2014/main" id="{FBADA1BA-9E78-5720-8876-0B1D3A34021C}"/>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r>
                <a:rPr lang="en-US" sz="1600" b="1"/>
                <a:t>Brazilian cattle industry and land use 2016-2021</a:t>
              </a:r>
            </a:p>
          </p:txBody>
        </p:sp>
        <p:cxnSp>
          <p:nvCxnSpPr>
            <p:cNvPr id="13" name="btfpColumnHeaderBoxLine223027">
              <a:extLst>
                <a:ext uri="{FF2B5EF4-FFF2-40B4-BE49-F238E27FC236}">
                  <a16:creationId xmlns:a16="http://schemas.microsoft.com/office/drawing/2014/main" id="{8C5CEF2D-4E62-99E1-DFBE-95182C219763}"/>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48" name="Chart 47">
            <a:extLst>
              <a:ext uri="{FF2B5EF4-FFF2-40B4-BE49-F238E27FC236}">
                <a16:creationId xmlns:a16="http://schemas.microsoft.com/office/drawing/2014/main" id="{1FB2E2B3-0C25-44F9-A468-557857A6870C}"/>
              </a:ext>
            </a:extLst>
          </p:cNvPr>
          <p:cNvGraphicFramePr/>
          <p:nvPr>
            <p:custDataLst>
              <p:tags r:id="rId4"/>
            </p:custDataLst>
          </p:nvPr>
        </p:nvGraphicFramePr>
        <p:xfrm>
          <a:off x="1905000" y="2306638"/>
          <a:ext cx="3022600" cy="3068637"/>
        </p:xfrm>
        <a:graphic>
          <a:graphicData uri="http://schemas.openxmlformats.org/drawingml/2006/chart">
            <c:chart xmlns:c="http://schemas.openxmlformats.org/drawingml/2006/chart" xmlns:r="http://schemas.openxmlformats.org/officeDocument/2006/relationships" r:id="rId43"/>
          </a:graphicData>
        </a:graphic>
      </p:graphicFrame>
      <p:sp useBgFill="1">
        <p:nvSpPr>
          <p:cNvPr id="47" name="Freeform 46">
            <a:extLst>
              <a:ext uri="{FF2B5EF4-FFF2-40B4-BE49-F238E27FC236}">
                <a16:creationId xmlns:a16="http://schemas.microsoft.com/office/drawing/2014/main" id="{B9C6DC0A-0971-839D-9DEC-92BA1FF72B11}"/>
              </a:ext>
            </a:extLst>
          </p:cNvPr>
          <p:cNvSpPr/>
          <p:nvPr>
            <p:custDataLst>
              <p:tags r:id="rId5"/>
            </p:custDataLst>
          </p:nvPr>
        </p:nvSpPr>
        <p:spPr bwMode="auto">
          <a:xfrm>
            <a:off x="4479925" y="3349625"/>
            <a:ext cx="144464" cy="327026"/>
          </a:xfrm>
          <a:custGeom>
            <a:avLst/>
            <a:gdLst/>
            <a:ahLst/>
            <a:cxnLst/>
            <a:rect l="0" t="0" r="0" b="0"/>
            <a:pathLst>
              <a:path w="144464" h="327026">
                <a:moveTo>
                  <a:pt x="144463" y="0"/>
                </a:moveTo>
                <a:lnTo>
                  <a:pt x="57150" y="327025"/>
                </a:lnTo>
                <a:lnTo>
                  <a:pt x="0" y="327025"/>
                </a:lnTo>
                <a:lnTo>
                  <a:pt x="87313"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3" name="Freeform 42">
            <a:extLst>
              <a:ext uri="{FF2B5EF4-FFF2-40B4-BE49-F238E27FC236}">
                <a16:creationId xmlns:a16="http://schemas.microsoft.com/office/drawing/2014/main" id="{5DFB8C32-41DC-C32C-4A5B-0A56D57E8A32}"/>
              </a:ext>
            </a:extLst>
          </p:cNvPr>
          <p:cNvSpPr/>
          <p:nvPr>
            <p:custDataLst>
              <p:tags r:id="rId6"/>
            </p:custDataLst>
          </p:nvPr>
        </p:nvSpPr>
        <p:spPr bwMode="auto">
          <a:xfrm>
            <a:off x="4479925" y="2695575"/>
            <a:ext cx="144464" cy="327026"/>
          </a:xfrm>
          <a:custGeom>
            <a:avLst/>
            <a:gdLst/>
            <a:ahLst/>
            <a:cxnLst/>
            <a:rect l="0" t="0" r="0" b="0"/>
            <a:pathLst>
              <a:path w="144464" h="327026">
                <a:moveTo>
                  <a:pt x="144463" y="0"/>
                </a:moveTo>
                <a:lnTo>
                  <a:pt x="57150" y="327025"/>
                </a:lnTo>
                <a:lnTo>
                  <a:pt x="0" y="327025"/>
                </a:lnTo>
                <a:lnTo>
                  <a:pt x="87313"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0" name="Freeform 39">
            <a:extLst>
              <a:ext uri="{FF2B5EF4-FFF2-40B4-BE49-F238E27FC236}">
                <a16:creationId xmlns:a16="http://schemas.microsoft.com/office/drawing/2014/main" id="{B5C57148-03BE-5440-FF4C-6D58E68AD43C}"/>
              </a:ext>
            </a:extLst>
          </p:cNvPr>
          <p:cNvSpPr/>
          <p:nvPr>
            <p:custDataLst>
              <p:tags r:id="rId7"/>
            </p:custDataLst>
          </p:nvPr>
        </p:nvSpPr>
        <p:spPr bwMode="auto">
          <a:xfrm>
            <a:off x="4675188" y="2695575"/>
            <a:ext cx="144463" cy="327026"/>
          </a:xfrm>
          <a:custGeom>
            <a:avLst/>
            <a:gdLst/>
            <a:ahLst/>
            <a:cxnLst/>
            <a:rect l="0" t="0" r="0" b="0"/>
            <a:pathLst>
              <a:path w="144463" h="327026">
                <a:moveTo>
                  <a:pt x="144462" y="0"/>
                </a:moveTo>
                <a:lnTo>
                  <a:pt x="57150" y="327025"/>
                </a:lnTo>
                <a:lnTo>
                  <a:pt x="0" y="327025"/>
                </a:lnTo>
                <a:lnTo>
                  <a:pt x="87312"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9" name="Freeform 38">
            <a:extLst>
              <a:ext uri="{FF2B5EF4-FFF2-40B4-BE49-F238E27FC236}">
                <a16:creationId xmlns:a16="http://schemas.microsoft.com/office/drawing/2014/main" id="{F9B79718-9A96-B80B-1378-1A6CD3A4E727}"/>
              </a:ext>
            </a:extLst>
          </p:cNvPr>
          <p:cNvSpPr/>
          <p:nvPr>
            <p:custDataLst>
              <p:tags r:id="rId8"/>
            </p:custDataLst>
          </p:nvPr>
        </p:nvSpPr>
        <p:spPr bwMode="auto">
          <a:xfrm>
            <a:off x="4732338" y="269557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a:extLst>
              <a:ext uri="{FF2B5EF4-FFF2-40B4-BE49-F238E27FC236}">
                <a16:creationId xmlns:a16="http://schemas.microsoft.com/office/drawing/2014/main" id="{AE3F4252-FBA2-E6A0-DABF-7D2AD50C1BEF}"/>
              </a:ext>
            </a:extLst>
          </p:cNvPr>
          <p:cNvSpPr/>
          <p:nvPr>
            <p:custDataLst>
              <p:tags r:id="rId9"/>
            </p:custDataLst>
          </p:nvPr>
        </p:nvSpPr>
        <p:spPr bwMode="auto">
          <a:xfrm>
            <a:off x="4537075" y="269557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a:extLst>
              <a:ext uri="{FF2B5EF4-FFF2-40B4-BE49-F238E27FC236}">
                <a16:creationId xmlns:a16="http://schemas.microsoft.com/office/drawing/2014/main" id="{15E79719-5EEB-0FC4-D499-688F08F3B4F4}"/>
              </a:ext>
            </a:extLst>
          </p:cNvPr>
          <p:cNvSpPr/>
          <p:nvPr>
            <p:custDataLst>
              <p:tags r:id="rId10"/>
            </p:custDataLst>
          </p:nvPr>
        </p:nvSpPr>
        <p:spPr bwMode="auto">
          <a:xfrm>
            <a:off x="4537075" y="334962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a:extLst>
              <a:ext uri="{FF2B5EF4-FFF2-40B4-BE49-F238E27FC236}">
                <a16:creationId xmlns:a16="http://schemas.microsoft.com/office/drawing/2014/main" id="{EEAFB23D-0E18-CBAE-440B-B70AB358B80D}"/>
              </a:ext>
            </a:extLst>
          </p:cNvPr>
          <p:cNvSpPr/>
          <p:nvPr>
            <p:custDataLst>
              <p:tags r:id="rId11"/>
            </p:custDataLst>
          </p:nvPr>
        </p:nvSpPr>
        <p:spPr bwMode="auto">
          <a:xfrm>
            <a:off x="4675188" y="269557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a:extLst>
              <a:ext uri="{FF2B5EF4-FFF2-40B4-BE49-F238E27FC236}">
                <a16:creationId xmlns:a16="http://schemas.microsoft.com/office/drawing/2014/main" id="{BCE49649-4156-126C-3549-72A61EB289A0}"/>
              </a:ext>
            </a:extLst>
          </p:cNvPr>
          <p:cNvSpPr/>
          <p:nvPr>
            <p:custDataLst>
              <p:tags r:id="rId12"/>
            </p:custDataLst>
          </p:nvPr>
        </p:nvSpPr>
        <p:spPr bwMode="auto">
          <a:xfrm>
            <a:off x="4479925" y="334962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a:extLst>
              <a:ext uri="{FF2B5EF4-FFF2-40B4-BE49-F238E27FC236}">
                <a16:creationId xmlns:a16="http://schemas.microsoft.com/office/drawing/2014/main" id="{422F06C1-59AA-7BD0-D0F7-4159B765C5AA}"/>
              </a:ext>
            </a:extLst>
          </p:cNvPr>
          <p:cNvSpPr/>
          <p:nvPr>
            <p:custDataLst>
              <p:tags r:id="rId13"/>
            </p:custDataLst>
          </p:nvPr>
        </p:nvSpPr>
        <p:spPr bwMode="auto">
          <a:xfrm>
            <a:off x="4479925" y="269557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 Placeholder 10">
            <a:extLst>
              <a:ext uri="{FF2B5EF4-FFF2-40B4-BE49-F238E27FC236}">
                <a16:creationId xmlns:a16="http://schemas.microsoft.com/office/drawing/2014/main" id="{C50FF845-A11B-78D7-2452-8383A4AD0F62}"/>
              </a:ext>
            </a:extLst>
          </p:cNvPr>
          <p:cNvSpPr txBox="1">
            <a:spLocks/>
          </p:cNvSpPr>
          <p:nvPr>
            <p:custDataLst>
              <p:tags r:id="rId14"/>
            </p:custDataLst>
          </p:nvPr>
        </p:nvSpPr>
        <p:spPr bwMode="auto">
          <a:xfrm>
            <a:off x="1116013" y="4746625"/>
            <a:ext cx="7858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51C3FC0-7814-46A2-969B-7B29F08E975F}" type="datetime'''E''''x''p''''''''o''r''''t''s'' ''- ''''bee''''f'''''''''''">
              <a:rPr lang="en-US" altLang="en-US" sz="1000" smtClean="0"/>
              <a:pPr marL="0" indent="0" algn="r">
                <a:spcBef>
                  <a:spcPct val="0"/>
                </a:spcBef>
                <a:spcAft>
                  <a:spcPct val="0"/>
                </a:spcAft>
                <a:buNone/>
              </a:pPr>
              <a:t>Exports - beef</a:t>
            </a:fld>
            <a:endParaRPr lang="en-US" sz="1000"/>
          </a:p>
        </p:txBody>
      </p:sp>
      <p:sp>
        <p:nvSpPr>
          <p:cNvPr id="46" name="Text Placeholder 10">
            <a:extLst>
              <a:ext uri="{FF2B5EF4-FFF2-40B4-BE49-F238E27FC236}">
                <a16:creationId xmlns:a16="http://schemas.microsoft.com/office/drawing/2014/main" id="{FD740301-6D8B-7110-683D-62F6AF0F84AD}"/>
              </a:ext>
            </a:extLst>
          </p:cNvPr>
          <p:cNvSpPr txBox="1">
            <a:spLocks/>
          </p:cNvSpPr>
          <p:nvPr>
            <p:custDataLst>
              <p:tags r:id="rId15"/>
            </p:custDataLst>
          </p:nvPr>
        </p:nvSpPr>
        <p:spPr bwMode="gray">
          <a:xfrm>
            <a:off x="4870450" y="2782888"/>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6127DD1-DE94-48B6-9602-2BECFE36C2FA}" type="datetime'5''9''''''''''''''''''''''''''''''''''''0'''">
              <a:rPr lang="en-US" altLang="en-US" sz="1000" smtClean="0">
                <a:effectLst/>
              </a:rPr>
              <a:pPr marL="0" indent="0">
                <a:spcBef>
                  <a:spcPct val="0"/>
                </a:spcBef>
                <a:spcAft>
                  <a:spcPct val="0"/>
                </a:spcAft>
                <a:buNone/>
              </a:pPr>
              <a:t>590</a:t>
            </a:fld>
            <a:endParaRPr lang="en-US" sz="1000"/>
          </a:p>
        </p:txBody>
      </p:sp>
      <p:sp>
        <p:nvSpPr>
          <p:cNvPr id="26" name="Text Placeholder 10">
            <a:extLst>
              <a:ext uri="{FF2B5EF4-FFF2-40B4-BE49-F238E27FC236}">
                <a16:creationId xmlns:a16="http://schemas.microsoft.com/office/drawing/2014/main" id="{480852BD-FCFC-2C38-E914-D96AE43A8A7F}"/>
              </a:ext>
            </a:extLst>
          </p:cNvPr>
          <p:cNvSpPr txBox="1">
            <a:spLocks/>
          </p:cNvSpPr>
          <p:nvPr>
            <p:custDataLst>
              <p:tags r:id="rId16"/>
            </p:custDataLst>
          </p:nvPr>
        </p:nvSpPr>
        <p:spPr bwMode="auto">
          <a:xfrm>
            <a:off x="941388" y="4092575"/>
            <a:ext cx="9604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0739A39-E5DC-42D1-9BC2-6EF36998DBC5}" type="datetime'''''P''ro''d''u''c''''''''tion ''''-'''' be''e''''''f'''">
              <a:rPr lang="en-US" altLang="en-US" sz="1000" smtClean="0"/>
              <a:pPr marL="0" indent="0" algn="r">
                <a:spcBef>
                  <a:spcPct val="0"/>
                </a:spcBef>
                <a:spcAft>
                  <a:spcPct val="0"/>
                </a:spcAft>
                <a:buNone/>
              </a:pPr>
              <a:t>Production - beef</a:t>
            </a:fld>
            <a:endParaRPr lang="en-US" sz="1000"/>
          </a:p>
        </p:txBody>
      </p:sp>
      <p:sp>
        <p:nvSpPr>
          <p:cNvPr id="37" name="Text Placeholder 10">
            <a:extLst>
              <a:ext uri="{FF2B5EF4-FFF2-40B4-BE49-F238E27FC236}">
                <a16:creationId xmlns:a16="http://schemas.microsoft.com/office/drawing/2014/main" id="{CB57FA9F-EEE1-42C5-D1B3-8FD52CA4C699}"/>
              </a:ext>
            </a:extLst>
          </p:cNvPr>
          <p:cNvSpPr txBox="1">
            <a:spLocks/>
          </p:cNvSpPr>
          <p:nvPr>
            <p:custDataLst>
              <p:tags r:id="rId17"/>
            </p:custDataLst>
          </p:nvPr>
        </p:nvSpPr>
        <p:spPr bwMode="auto">
          <a:xfrm>
            <a:off x="3276600" y="24542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1D6071B-570C-41F9-92F3-169260470514}" type="datetime'''20''''''''''''''''''''''''''''''''''''16'''''''''''''''''">
              <a:rPr lang="en-US" altLang="en-US" sz="1000" smtClean="0"/>
              <a:pPr marL="0" indent="0" algn="ctr">
                <a:spcBef>
                  <a:spcPct val="0"/>
                </a:spcBef>
                <a:spcAft>
                  <a:spcPct val="0"/>
                </a:spcAft>
                <a:buNone/>
              </a:pPr>
              <a:t>2016</a:t>
            </a:fld>
            <a:endParaRPr lang="en-US" sz="1000"/>
          </a:p>
        </p:txBody>
      </p:sp>
      <p:sp>
        <p:nvSpPr>
          <p:cNvPr id="56" name="Text Placeholder 10">
            <a:extLst>
              <a:ext uri="{FF2B5EF4-FFF2-40B4-BE49-F238E27FC236}">
                <a16:creationId xmlns:a16="http://schemas.microsoft.com/office/drawing/2014/main" id="{3F8E2BEA-C20A-24EE-6352-E97BF9642407}"/>
              </a:ext>
            </a:extLst>
          </p:cNvPr>
          <p:cNvSpPr txBox="1">
            <a:spLocks/>
          </p:cNvSpPr>
          <p:nvPr>
            <p:custDataLst>
              <p:tags r:id="rId18"/>
            </p:custDataLst>
          </p:nvPr>
        </p:nvSpPr>
        <p:spPr bwMode="gray">
          <a:xfrm>
            <a:off x="4675188" y="3436938"/>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04D2D8B-1681-4503-8F39-E45E5B572E2C}" type="datetime'''''''''''''''''''''''1''''''''''''''''''''''6''''''''''''4'''">
              <a:rPr lang="en-US" altLang="en-US" sz="1000" smtClean="0">
                <a:effectLst/>
              </a:rPr>
              <a:pPr marL="0" indent="0">
                <a:spcBef>
                  <a:spcPct val="0"/>
                </a:spcBef>
                <a:spcAft>
                  <a:spcPct val="0"/>
                </a:spcAft>
                <a:buNone/>
              </a:pPr>
              <a:t>164</a:t>
            </a:fld>
            <a:endParaRPr lang="en-US" sz="1000"/>
          </a:p>
        </p:txBody>
      </p:sp>
      <p:sp>
        <p:nvSpPr>
          <p:cNvPr id="25" name="Text Placeholder 10">
            <a:extLst>
              <a:ext uri="{FF2B5EF4-FFF2-40B4-BE49-F238E27FC236}">
                <a16:creationId xmlns:a16="http://schemas.microsoft.com/office/drawing/2014/main" id="{7DCC0099-71B5-3EEE-2490-63A374F92BBC}"/>
              </a:ext>
            </a:extLst>
          </p:cNvPr>
          <p:cNvSpPr txBox="1">
            <a:spLocks/>
          </p:cNvSpPr>
          <p:nvPr>
            <p:custDataLst>
              <p:tags r:id="rId19"/>
            </p:custDataLst>
          </p:nvPr>
        </p:nvSpPr>
        <p:spPr bwMode="auto">
          <a:xfrm>
            <a:off x="812800" y="3436938"/>
            <a:ext cx="10890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AC57613-895A-4F46-B63E-87C856B425E4}" type="datetime'''''''Past''ur''''''e a''''''''re''a ''''(''''M''ha)'''">
              <a:rPr lang="en-US" altLang="en-US" sz="1000" smtClean="0"/>
              <a:pPr marL="0" indent="0" algn="r">
                <a:spcBef>
                  <a:spcPct val="0"/>
                </a:spcBef>
                <a:spcAft>
                  <a:spcPct val="0"/>
                </a:spcAft>
                <a:buNone/>
              </a:pPr>
              <a:t>Pasture area (Mha)</a:t>
            </a:fld>
            <a:endParaRPr lang="en-US" sz="1000"/>
          </a:p>
        </p:txBody>
      </p:sp>
      <p:sp>
        <p:nvSpPr>
          <p:cNvPr id="23" name="Text Placeholder 10">
            <a:extLst>
              <a:ext uri="{FF2B5EF4-FFF2-40B4-BE49-F238E27FC236}">
                <a16:creationId xmlns:a16="http://schemas.microsoft.com/office/drawing/2014/main" id="{2CF16CBE-98A9-B358-1BA2-11B9584CDAD8}"/>
              </a:ext>
            </a:extLst>
          </p:cNvPr>
          <p:cNvSpPr txBox="1">
            <a:spLocks/>
          </p:cNvSpPr>
          <p:nvPr>
            <p:custDataLst>
              <p:tags r:id="rId20"/>
            </p:custDataLst>
          </p:nvPr>
        </p:nvSpPr>
        <p:spPr bwMode="auto">
          <a:xfrm>
            <a:off x="300038" y="2782888"/>
            <a:ext cx="16017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C82E285-AB44-4141-965F-933FDFAFD8B6}" type="datetime'Defo''''r''estatio''''''n - ca''ttl''''e'' (''''''Mha'')1'''">
              <a:rPr lang="en-US" altLang="en-US" sz="1000" smtClean="0"/>
              <a:pPr marL="0" indent="0" algn="r">
                <a:spcBef>
                  <a:spcPct val="0"/>
                </a:spcBef>
                <a:spcAft>
                  <a:spcPct val="0"/>
                </a:spcAft>
                <a:buNone/>
              </a:pPr>
              <a:t>Deforestation - cattle (Mha)1</a:t>
            </a:fld>
            <a:endParaRPr lang="en-US" sz="1000"/>
          </a:p>
        </p:txBody>
      </p:sp>
      <p:graphicFrame>
        <p:nvGraphicFramePr>
          <p:cNvPr id="60" name="Chart 59">
            <a:extLst>
              <a:ext uri="{FF2B5EF4-FFF2-40B4-BE49-F238E27FC236}">
                <a16:creationId xmlns:a16="http://schemas.microsoft.com/office/drawing/2014/main" id="{9A41FA44-794C-FAAC-620F-BD9B7D46DD13}"/>
              </a:ext>
            </a:extLst>
          </p:cNvPr>
          <p:cNvGraphicFramePr/>
          <p:nvPr>
            <p:custDataLst>
              <p:tags r:id="rId21"/>
            </p:custDataLst>
          </p:nvPr>
        </p:nvGraphicFramePr>
        <p:xfrm>
          <a:off x="5121275" y="2306638"/>
          <a:ext cx="3022600" cy="3068637"/>
        </p:xfrm>
        <a:graphic>
          <a:graphicData uri="http://schemas.openxmlformats.org/drawingml/2006/chart">
            <c:chart xmlns:c="http://schemas.openxmlformats.org/drawingml/2006/chart" xmlns:r="http://schemas.openxmlformats.org/officeDocument/2006/relationships" r:id="rId44"/>
          </a:graphicData>
        </a:graphic>
      </p:graphicFrame>
      <p:sp useBgFill="1">
        <p:nvSpPr>
          <p:cNvPr id="59" name="Freeform 58">
            <a:extLst>
              <a:ext uri="{FF2B5EF4-FFF2-40B4-BE49-F238E27FC236}">
                <a16:creationId xmlns:a16="http://schemas.microsoft.com/office/drawing/2014/main" id="{6B5A4BA5-A6F6-5658-F3AA-9B61836459A4}"/>
              </a:ext>
            </a:extLst>
          </p:cNvPr>
          <p:cNvSpPr/>
          <p:nvPr>
            <p:custDataLst>
              <p:tags r:id="rId22"/>
            </p:custDataLst>
          </p:nvPr>
        </p:nvSpPr>
        <p:spPr bwMode="auto">
          <a:xfrm>
            <a:off x="7697788" y="3349625"/>
            <a:ext cx="144463" cy="327026"/>
          </a:xfrm>
          <a:custGeom>
            <a:avLst/>
            <a:gdLst/>
            <a:ahLst/>
            <a:cxnLst/>
            <a:rect l="0" t="0" r="0" b="0"/>
            <a:pathLst>
              <a:path w="144463" h="327026">
                <a:moveTo>
                  <a:pt x="144462" y="0"/>
                </a:moveTo>
                <a:lnTo>
                  <a:pt x="57150" y="327025"/>
                </a:lnTo>
                <a:lnTo>
                  <a:pt x="0" y="327025"/>
                </a:lnTo>
                <a:lnTo>
                  <a:pt x="87312"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55" name="Freeform 54">
            <a:extLst>
              <a:ext uri="{FF2B5EF4-FFF2-40B4-BE49-F238E27FC236}">
                <a16:creationId xmlns:a16="http://schemas.microsoft.com/office/drawing/2014/main" id="{53DE0011-5625-DA6B-A2C0-75863396A741}"/>
              </a:ext>
            </a:extLst>
          </p:cNvPr>
          <p:cNvSpPr/>
          <p:nvPr>
            <p:custDataLst>
              <p:tags r:id="rId23"/>
            </p:custDataLst>
          </p:nvPr>
        </p:nvSpPr>
        <p:spPr bwMode="auto">
          <a:xfrm>
            <a:off x="7697788" y="2695575"/>
            <a:ext cx="144463" cy="327026"/>
          </a:xfrm>
          <a:custGeom>
            <a:avLst/>
            <a:gdLst/>
            <a:ahLst/>
            <a:cxnLst/>
            <a:rect l="0" t="0" r="0" b="0"/>
            <a:pathLst>
              <a:path w="144463" h="327026">
                <a:moveTo>
                  <a:pt x="144462" y="0"/>
                </a:moveTo>
                <a:lnTo>
                  <a:pt x="57150" y="327025"/>
                </a:lnTo>
                <a:lnTo>
                  <a:pt x="0" y="327025"/>
                </a:lnTo>
                <a:lnTo>
                  <a:pt x="87312"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51" name="Freeform 50">
            <a:extLst>
              <a:ext uri="{FF2B5EF4-FFF2-40B4-BE49-F238E27FC236}">
                <a16:creationId xmlns:a16="http://schemas.microsoft.com/office/drawing/2014/main" id="{AE964E20-29B1-5AD3-5E38-69795DD97EE7}"/>
              </a:ext>
            </a:extLst>
          </p:cNvPr>
          <p:cNvSpPr/>
          <p:nvPr>
            <p:custDataLst>
              <p:tags r:id="rId24"/>
            </p:custDataLst>
          </p:nvPr>
        </p:nvSpPr>
        <p:spPr bwMode="auto">
          <a:xfrm>
            <a:off x="7893050" y="2695575"/>
            <a:ext cx="144464" cy="327026"/>
          </a:xfrm>
          <a:custGeom>
            <a:avLst/>
            <a:gdLst/>
            <a:ahLst/>
            <a:cxnLst/>
            <a:rect l="0" t="0" r="0" b="0"/>
            <a:pathLst>
              <a:path w="144464" h="327026">
                <a:moveTo>
                  <a:pt x="144463" y="0"/>
                </a:moveTo>
                <a:lnTo>
                  <a:pt x="57150" y="327025"/>
                </a:lnTo>
                <a:lnTo>
                  <a:pt x="0" y="327025"/>
                </a:lnTo>
                <a:lnTo>
                  <a:pt x="87313"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0" name="Freeform 49">
            <a:extLst>
              <a:ext uri="{FF2B5EF4-FFF2-40B4-BE49-F238E27FC236}">
                <a16:creationId xmlns:a16="http://schemas.microsoft.com/office/drawing/2014/main" id="{C98856B0-DE76-21EA-D6D0-A2E1B46D29F1}"/>
              </a:ext>
            </a:extLst>
          </p:cNvPr>
          <p:cNvSpPr/>
          <p:nvPr>
            <p:custDataLst>
              <p:tags r:id="rId25"/>
            </p:custDataLst>
          </p:nvPr>
        </p:nvSpPr>
        <p:spPr bwMode="auto">
          <a:xfrm>
            <a:off x="7950200" y="269557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a:extLst>
              <a:ext uri="{FF2B5EF4-FFF2-40B4-BE49-F238E27FC236}">
                <a16:creationId xmlns:a16="http://schemas.microsoft.com/office/drawing/2014/main" id="{37FE1565-095C-87C6-4058-4C831CDD38E1}"/>
              </a:ext>
            </a:extLst>
          </p:cNvPr>
          <p:cNvSpPr/>
          <p:nvPr>
            <p:custDataLst>
              <p:tags r:id="rId26"/>
            </p:custDataLst>
          </p:nvPr>
        </p:nvSpPr>
        <p:spPr bwMode="auto">
          <a:xfrm>
            <a:off x="7893050" y="269557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a:extLst>
              <a:ext uri="{FF2B5EF4-FFF2-40B4-BE49-F238E27FC236}">
                <a16:creationId xmlns:a16="http://schemas.microsoft.com/office/drawing/2014/main" id="{BB48C8E3-E378-CA67-0F6D-F7435BEE5051}"/>
              </a:ext>
            </a:extLst>
          </p:cNvPr>
          <p:cNvSpPr/>
          <p:nvPr>
            <p:custDataLst>
              <p:tags r:id="rId27"/>
            </p:custDataLst>
          </p:nvPr>
        </p:nvSpPr>
        <p:spPr bwMode="auto">
          <a:xfrm>
            <a:off x="7697788" y="269557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a:extLst>
              <a:ext uri="{FF2B5EF4-FFF2-40B4-BE49-F238E27FC236}">
                <a16:creationId xmlns:a16="http://schemas.microsoft.com/office/drawing/2014/main" id="{6B03E42C-6B25-6483-FB6C-F98D9DE4A9A4}"/>
              </a:ext>
            </a:extLst>
          </p:cNvPr>
          <p:cNvSpPr/>
          <p:nvPr>
            <p:custDataLst>
              <p:tags r:id="rId28"/>
            </p:custDataLst>
          </p:nvPr>
        </p:nvSpPr>
        <p:spPr bwMode="auto">
          <a:xfrm>
            <a:off x="7754938" y="269557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a:extLst>
              <a:ext uri="{FF2B5EF4-FFF2-40B4-BE49-F238E27FC236}">
                <a16:creationId xmlns:a16="http://schemas.microsoft.com/office/drawing/2014/main" id="{82690ECB-8494-089D-B301-2591B6ECBA88}"/>
              </a:ext>
            </a:extLst>
          </p:cNvPr>
          <p:cNvSpPr/>
          <p:nvPr>
            <p:custDataLst>
              <p:tags r:id="rId29"/>
            </p:custDataLst>
          </p:nvPr>
        </p:nvSpPr>
        <p:spPr bwMode="auto">
          <a:xfrm>
            <a:off x="7754938" y="334962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a:extLst>
              <a:ext uri="{FF2B5EF4-FFF2-40B4-BE49-F238E27FC236}">
                <a16:creationId xmlns:a16="http://schemas.microsoft.com/office/drawing/2014/main" id="{62C61672-B8CA-F3FC-73D1-1FEFF24D8808}"/>
              </a:ext>
            </a:extLst>
          </p:cNvPr>
          <p:cNvSpPr/>
          <p:nvPr>
            <p:custDataLst>
              <p:tags r:id="rId30"/>
            </p:custDataLst>
          </p:nvPr>
        </p:nvSpPr>
        <p:spPr bwMode="auto">
          <a:xfrm>
            <a:off x="7697788" y="334962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Text Placeholder 10">
            <a:extLst>
              <a:ext uri="{FF2B5EF4-FFF2-40B4-BE49-F238E27FC236}">
                <a16:creationId xmlns:a16="http://schemas.microsoft.com/office/drawing/2014/main" id="{FC34A9E1-CDD7-9601-6515-809129475BB5}"/>
              </a:ext>
            </a:extLst>
          </p:cNvPr>
          <p:cNvSpPr txBox="1">
            <a:spLocks/>
          </p:cNvSpPr>
          <p:nvPr>
            <p:custDataLst>
              <p:tags r:id="rId31"/>
            </p:custDataLst>
          </p:nvPr>
        </p:nvSpPr>
        <p:spPr bwMode="gray">
          <a:xfrm>
            <a:off x="7891463" y="3436938"/>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2E654D0-37C6-450D-9896-93E0C6F07A1D}" type="datetime'''''''''''''''''''''''''''''''''''''''1''6''''3'''''''''''''''">
              <a:rPr lang="en-US" altLang="en-US" sz="1000" smtClean="0">
                <a:effectLst/>
              </a:rPr>
              <a:pPr marL="0" indent="0">
                <a:spcBef>
                  <a:spcPct val="0"/>
                </a:spcBef>
                <a:spcAft>
                  <a:spcPct val="0"/>
                </a:spcAft>
                <a:buNone/>
              </a:pPr>
              <a:t>163</a:t>
            </a:fld>
            <a:endParaRPr lang="en-US" sz="1000"/>
          </a:p>
        </p:txBody>
      </p:sp>
      <p:sp>
        <p:nvSpPr>
          <p:cNvPr id="170" name="Text Placeholder 10">
            <a:extLst>
              <a:ext uri="{FF2B5EF4-FFF2-40B4-BE49-F238E27FC236}">
                <a16:creationId xmlns:a16="http://schemas.microsoft.com/office/drawing/2014/main" id="{2E81A5DD-C6E1-D451-B747-06E92B6C1BF6}"/>
              </a:ext>
            </a:extLst>
          </p:cNvPr>
          <p:cNvSpPr txBox="1">
            <a:spLocks/>
          </p:cNvSpPr>
          <p:nvPr>
            <p:custDataLst>
              <p:tags r:id="rId32"/>
            </p:custDataLst>
          </p:nvPr>
        </p:nvSpPr>
        <p:spPr bwMode="gray">
          <a:xfrm>
            <a:off x="8086725" y="2782888"/>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B136C94-FF40-4BD2-846D-B0B3140EC06C}" type="datetime'''''9''''''''5''''''''''''''0'''''">
              <a:rPr lang="en-US" altLang="en-US" sz="1000" smtClean="0">
                <a:effectLst/>
              </a:rPr>
              <a:pPr marL="0" indent="0">
                <a:spcBef>
                  <a:spcPct val="0"/>
                </a:spcBef>
                <a:spcAft>
                  <a:spcPct val="0"/>
                </a:spcAft>
                <a:buNone/>
              </a:pPr>
              <a:t>950</a:t>
            </a:fld>
            <a:endParaRPr lang="en-US" sz="1000"/>
          </a:p>
        </p:txBody>
      </p:sp>
      <p:sp>
        <p:nvSpPr>
          <p:cNvPr id="155" name="Text Placeholder 10">
            <a:extLst>
              <a:ext uri="{FF2B5EF4-FFF2-40B4-BE49-F238E27FC236}">
                <a16:creationId xmlns:a16="http://schemas.microsoft.com/office/drawing/2014/main" id="{2840A3C6-1531-25AD-15FD-EA059B76A32F}"/>
              </a:ext>
            </a:extLst>
          </p:cNvPr>
          <p:cNvSpPr txBox="1">
            <a:spLocks/>
          </p:cNvSpPr>
          <p:nvPr>
            <p:custDataLst>
              <p:tags r:id="rId33"/>
            </p:custDataLst>
          </p:nvPr>
        </p:nvSpPr>
        <p:spPr bwMode="auto">
          <a:xfrm>
            <a:off x="6492875" y="24542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5B453A3-CCE9-4CC4-8092-3EB01980AA98}" type="datetime'''''''''''''''''''''''20''''''''''''2''1'''''''''">
              <a:rPr lang="en-US" altLang="en-US" sz="1000" smtClean="0">
                <a:effectLst/>
              </a:rPr>
              <a:pPr marL="0" indent="0" algn="ctr">
                <a:spcBef>
                  <a:spcPct val="0"/>
                </a:spcBef>
                <a:spcAft>
                  <a:spcPct val="0"/>
                </a:spcAft>
                <a:buNone/>
              </a:pPr>
              <a:t>2021</a:t>
            </a:fld>
            <a:endParaRPr lang="en-US" sz="1000"/>
          </a:p>
        </p:txBody>
      </p:sp>
      <p:sp>
        <p:nvSpPr>
          <p:cNvPr id="195" name="Title 5">
            <a:extLst>
              <a:ext uri="{FF2B5EF4-FFF2-40B4-BE49-F238E27FC236}">
                <a16:creationId xmlns:a16="http://schemas.microsoft.com/office/drawing/2014/main" id="{2A350027-9E5D-EA58-F733-891C2BC4DA7F}"/>
              </a:ext>
            </a:extLst>
          </p:cNvPr>
          <p:cNvSpPr txBox="1">
            <a:spLocks/>
          </p:cNvSpPr>
          <p:nvPr/>
        </p:nvSpPr>
        <p:spPr>
          <a:xfrm>
            <a:off x="8438753" y="2749625"/>
            <a:ext cx="671513" cy="207749"/>
          </a:xfrm>
          <a:prstGeom prst="rect">
            <a:avLst/>
          </a:prstGeom>
        </p:spPr>
        <p:txBody>
          <a:bodyPr vert="horz" wrap="square" lIns="91440" tIns="0" rIns="91440" bIns="45720" rtlCol="0" anchor="ctr">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lgn="ctr"/>
            <a:r>
              <a:rPr lang="en-US" sz="1050">
                <a:solidFill>
                  <a:srgbClr val="FF0000"/>
                </a:solidFill>
              </a:rPr>
              <a:t>+60%</a:t>
            </a:r>
          </a:p>
        </p:txBody>
      </p:sp>
      <p:sp>
        <p:nvSpPr>
          <p:cNvPr id="196" name="Title 5">
            <a:extLst>
              <a:ext uri="{FF2B5EF4-FFF2-40B4-BE49-F238E27FC236}">
                <a16:creationId xmlns:a16="http://schemas.microsoft.com/office/drawing/2014/main" id="{FF20F525-C56C-FD28-51D2-0F9F845341F3}"/>
              </a:ext>
            </a:extLst>
          </p:cNvPr>
          <p:cNvSpPr txBox="1">
            <a:spLocks/>
          </p:cNvSpPr>
          <p:nvPr/>
        </p:nvSpPr>
        <p:spPr>
          <a:xfrm>
            <a:off x="8423122" y="4064900"/>
            <a:ext cx="671513" cy="207749"/>
          </a:xfrm>
          <a:prstGeom prst="rect">
            <a:avLst/>
          </a:prstGeom>
        </p:spPr>
        <p:txBody>
          <a:bodyPr vert="horz" wrap="square" lIns="91440" tIns="0" rIns="91440" bIns="45720" rtlCol="0" anchor="ctr">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lgn="ctr"/>
            <a:r>
              <a:rPr lang="en-US" sz="1050">
                <a:solidFill>
                  <a:srgbClr val="92D050"/>
                </a:solidFill>
              </a:rPr>
              <a:t>-1.4%</a:t>
            </a:r>
          </a:p>
        </p:txBody>
      </p:sp>
      <p:sp>
        <p:nvSpPr>
          <p:cNvPr id="197" name="Title 5">
            <a:extLst>
              <a:ext uri="{FF2B5EF4-FFF2-40B4-BE49-F238E27FC236}">
                <a16:creationId xmlns:a16="http://schemas.microsoft.com/office/drawing/2014/main" id="{538756E1-2F3B-0B0D-892B-51F046434686}"/>
              </a:ext>
            </a:extLst>
          </p:cNvPr>
          <p:cNvSpPr txBox="1">
            <a:spLocks/>
          </p:cNvSpPr>
          <p:nvPr/>
        </p:nvSpPr>
        <p:spPr>
          <a:xfrm>
            <a:off x="8436158" y="4718950"/>
            <a:ext cx="671513" cy="207749"/>
          </a:xfrm>
          <a:prstGeom prst="rect">
            <a:avLst/>
          </a:prstGeom>
        </p:spPr>
        <p:txBody>
          <a:bodyPr vert="horz" wrap="square" lIns="91440" tIns="0" rIns="91440" bIns="45720" rtlCol="0" anchor="ctr">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lgn="ctr"/>
            <a:r>
              <a:rPr lang="en-US" sz="1050">
                <a:solidFill>
                  <a:srgbClr val="FFC000"/>
                </a:solidFill>
              </a:rPr>
              <a:t>+38%</a:t>
            </a:r>
          </a:p>
        </p:txBody>
      </p:sp>
      <p:sp>
        <p:nvSpPr>
          <p:cNvPr id="198" name="Title 5">
            <a:extLst>
              <a:ext uri="{FF2B5EF4-FFF2-40B4-BE49-F238E27FC236}">
                <a16:creationId xmlns:a16="http://schemas.microsoft.com/office/drawing/2014/main" id="{5D813DCC-22A1-13E0-1113-3C7670E33E6A}"/>
              </a:ext>
            </a:extLst>
          </p:cNvPr>
          <p:cNvSpPr txBox="1">
            <a:spLocks/>
          </p:cNvSpPr>
          <p:nvPr/>
        </p:nvSpPr>
        <p:spPr>
          <a:xfrm>
            <a:off x="8438753" y="3410850"/>
            <a:ext cx="671513" cy="207749"/>
          </a:xfrm>
          <a:prstGeom prst="rect">
            <a:avLst/>
          </a:prstGeom>
        </p:spPr>
        <p:txBody>
          <a:bodyPr vert="horz" wrap="square" lIns="91440" tIns="0" rIns="91440" bIns="45720" rtlCol="0" anchor="ctr">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lgn="ctr"/>
            <a:r>
              <a:rPr lang="en-US" sz="1050">
                <a:solidFill>
                  <a:srgbClr val="92D050"/>
                </a:solidFill>
              </a:rPr>
              <a:t>-0.9%</a:t>
            </a:r>
          </a:p>
        </p:txBody>
      </p:sp>
      <p:pic>
        <p:nvPicPr>
          <p:cNvPr id="10" name="Picture 9" descr="A flag with a blue circle and white stars in a yellow and green background&#10;&#10;Description automatically generated">
            <a:extLst>
              <a:ext uri="{FF2B5EF4-FFF2-40B4-BE49-F238E27FC236}">
                <a16:creationId xmlns:a16="http://schemas.microsoft.com/office/drawing/2014/main" id="{0A2AA648-FE51-18EC-3808-F17B0DE0967E}"/>
              </a:ext>
            </a:extLst>
          </p:cNvPr>
          <p:cNvPicPr>
            <a:picLocks noChangeAspect="1"/>
          </p:cNvPicPr>
          <p:nvPr/>
        </p:nvPicPr>
        <p:blipFill>
          <a:blip r:embed="rId45" cstate="print">
            <a:extLst>
              <a:ext uri="{28A0092B-C50C-407E-A947-70E740481C1C}">
                <a14:useLocalDpi xmlns:a14="http://schemas.microsoft.com/office/drawing/2010/main"/>
              </a:ext>
              <a:ext uri="{837473B0-CC2E-450A-ABE3-18F120FF3D39}">
                <a1611:picAttrSrcUrl xmlns:a1611="http://schemas.microsoft.com/office/drawing/2016/11/main" r:id="rId46"/>
              </a:ext>
            </a:extLst>
          </a:blip>
          <a:stretch>
            <a:fillRect/>
          </a:stretch>
        </p:blipFill>
        <p:spPr>
          <a:xfrm>
            <a:off x="5631321" y="25336"/>
            <a:ext cx="532851" cy="3596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hevron 33">
            <a:extLst>
              <a:ext uri="{FF2B5EF4-FFF2-40B4-BE49-F238E27FC236}">
                <a16:creationId xmlns:a16="http://schemas.microsoft.com/office/drawing/2014/main" id="{5B3BE581-20E4-F95E-0BF3-C5B00B9D072D}"/>
              </a:ext>
            </a:extLst>
          </p:cNvPr>
          <p:cNvSpPr/>
          <p:nvPr/>
        </p:nvSpPr>
        <p:spPr bwMode="gray">
          <a:xfrm>
            <a:off x="3580620"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Brazil</a:t>
            </a:r>
          </a:p>
        </p:txBody>
      </p:sp>
      <p:sp>
        <p:nvSpPr>
          <p:cNvPr id="61" name="Pentagon 60">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Policy</a:t>
            </a:r>
          </a:p>
        </p:txBody>
      </p:sp>
    </p:spTree>
    <p:custDataLst>
      <p:tags r:id="rId1"/>
    </p:custDataLst>
    <p:extLst>
      <p:ext uri="{BB962C8B-B14F-4D97-AF65-F5344CB8AC3E}">
        <p14:creationId xmlns:p14="http://schemas.microsoft.com/office/powerpoint/2010/main" val="3597976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423FC-C9F2-6F5F-3D11-AA307F48C59A}"/>
            </a:ext>
          </a:extLst>
        </p:cNvPr>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38E226BA-95C1-A1BE-B5E9-9029B3A0B655}"/>
              </a:ext>
            </a:extLst>
          </p:cNvPr>
          <p:cNvGraphicFramePr>
            <a:graphicFrameLocks/>
          </p:cNvGraphicFramePr>
          <p:nvPr>
            <p:custDataLst>
              <p:tags r:id="rId2"/>
            </p:custDataLst>
            <p:extLst>
              <p:ext uri="{D42A27DB-BD31-4B8C-83A1-F6EECF244321}">
                <p14:modId xmlns:p14="http://schemas.microsoft.com/office/powerpoint/2010/main" val="3648429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2" imgW="592" imgH="591" progId="TCLayout.ActiveDocument.1">
                  <p:embed/>
                </p:oleObj>
              </mc:Choice>
              <mc:Fallback>
                <p:oleObj name="think-cell Slide" r:id="rId82" imgW="592" imgH="591" progId="TCLayout.ActiveDocument.1">
                  <p:embed/>
                  <p:pic>
                    <p:nvPicPr>
                      <p:cNvPr id="32" name="think-cell data - do not delete" hidden="1">
                        <a:extLst>
                          <a:ext uri="{FF2B5EF4-FFF2-40B4-BE49-F238E27FC236}">
                            <a16:creationId xmlns:a16="http://schemas.microsoft.com/office/drawing/2014/main" id="{38E226BA-95C1-A1BE-B5E9-9029B3A0B655}"/>
                          </a:ext>
                        </a:extLst>
                      </p:cNvPr>
                      <p:cNvPicPr/>
                      <p:nvPr/>
                    </p:nvPicPr>
                    <p:blipFill>
                      <a:blip r:embed="rId83"/>
                      <a:stretch>
                        <a:fillRect/>
                      </a:stretch>
                    </p:blipFill>
                    <p:spPr>
                      <a:xfrm>
                        <a:off x="1588" y="1588"/>
                        <a:ext cx="1588" cy="1588"/>
                      </a:xfrm>
                      <a:prstGeom prst="rect">
                        <a:avLst/>
                      </a:prstGeom>
                    </p:spPr>
                  </p:pic>
                </p:oleObj>
              </mc:Fallback>
            </mc:AlternateContent>
          </a:graphicData>
        </a:graphic>
      </p:graphicFrame>
      <p:sp>
        <p:nvSpPr>
          <p:cNvPr id="1662" name="Title 1661">
            <a:extLst>
              <a:ext uri="{FF2B5EF4-FFF2-40B4-BE49-F238E27FC236}">
                <a16:creationId xmlns:a16="http://schemas.microsoft.com/office/drawing/2014/main" id="{CB9BD3C0-C45B-B369-5288-5D5EC7006F47}"/>
              </a:ext>
            </a:extLst>
          </p:cNvPr>
          <p:cNvSpPr>
            <a:spLocks noGrp="1"/>
          </p:cNvSpPr>
          <p:nvPr>
            <p:ph type="title"/>
          </p:nvPr>
        </p:nvSpPr>
        <p:spPr>
          <a:xfrm>
            <a:off x="330200" y="501546"/>
            <a:ext cx="11762205" cy="493817"/>
          </a:xfrm>
        </p:spPr>
        <p:txBody>
          <a:bodyPr vert="horz">
            <a:noAutofit/>
          </a:bodyPr>
          <a:lstStyle/>
          <a:p>
            <a:r>
              <a:rPr lang="en-US">
                <a:cs typeface="Arial"/>
              </a:rPr>
              <a:t>Food systems account for ~20% of global emissions, of which sustainable protein solutions</a:t>
            </a:r>
            <a:r>
              <a:rPr lang="en-US" baseline="30000">
                <a:cs typeface="Arial"/>
              </a:rPr>
              <a:t>1</a:t>
            </a:r>
            <a:r>
              <a:rPr lang="en-US">
                <a:cs typeface="Arial"/>
              </a:rPr>
              <a:t> can abate ~25-35% by 2050</a:t>
            </a:r>
            <a:endParaRPr lang="en-US"/>
          </a:p>
        </p:txBody>
      </p:sp>
      <p:sp>
        <p:nvSpPr>
          <p:cNvPr id="21" name="Rectangle 20">
            <a:extLst>
              <a:ext uri="{FF2B5EF4-FFF2-40B4-BE49-F238E27FC236}">
                <a16:creationId xmlns:a16="http://schemas.microsoft.com/office/drawing/2014/main" id="{BDE5F7DE-F759-13A0-5BEE-B94BDA0C6D81}"/>
              </a:ext>
            </a:extLst>
          </p:cNvPr>
          <p:cNvSpPr/>
          <p:nvPr>
            <p:custDataLst>
              <p:tags r:id="rId3"/>
            </p:custDataLst>
          </p:nvPr>
        </p:nvSpPr>
        <p:spPr bwMode="auto">
          <a:xfrm>
            <a:off x="10969625" y="5065713"/>
            <a:ext cx="809625" cy="83502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E5E43FDE-2AF5-719C-AA58-4A14BBA58F67}"/>
              </a:ext>
            </a:extLst>
          </p:cNvPr>
          <p:cNvSpPr/>
          <p:nvPr>
            <p:custDataLst>
              <p:tags r:id="rId4"/>
            </p:custDataLst>
          </p:nvPr>
        </p:nvSpPr>
        <p:spPr bwMode="auto">
          <a:xfrm>
            <a:off x="10969625" y="3948113"/>
            <a:ext cx="809625" cy="1117600"/>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9C8A68A2-F010-D8D6-B2E1-FC1EC4611EC3}"/>
              </a:ext>
            </a:extLst>
          </p:cNvPr>
          <p:cNvSpPr/>
          <p:nvPr>
            <p:custDataLst>
              <p:tags r:id="rId5"/>
            </p:custDataLst>
          </p:nvPr>
        </p:nvSpPr>
        <p:spPr bwMode="auto">
          <a:xfrm>
            <a:off x="10969625" y="1778000"/>
            <a:ext cx="809625" cy="217011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18D1CDE0-93FC-5370-DECB-B6B4636321D5}"/>
              </a:ext>
            </a:extLst>
          </p:cNvPr>
          <p:cNvSpPr/>
          <p:nvPr>
            <p:custDataLst>
              <p:tags r:id="rId6"/>
            </p:custDataLst>
          </p:nvPr>
        </p:nvSpPr>
        <p:spPr bwMode="auto">
          <a:xfrm>
            <a:off x="9256713" y="5807075"/>
            <a:ext cx="1712913" cy="9366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9467F8A-8929-70C0-CFD8-CC47E25EA556}"/>
              </a:ext>
            </a:extLst>
          </p:cNvPr>
          <p:cNvSpPr/>
          <p:nvPr>
            <p:custDataLst>
              <p:tags r:id="rId7"/>
            </p:custDataLst>
          </p:nvPr>
        </p:nvSpPr>
        <p:spPr bwMode="auto">
          <a:xfrm>
            <a:off x="9256713" y="5757863"/>
            <a:ext cx="1712913" cy="4921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99FC52CD-DCCC-5F37-D1E0-C6D0D900C890}"/>
              </a:ext>
            </a:extLst>
          </p:cNvPr>
          <p:cNvSpPr/>
          <p:nvPr>
            <p:custDataLst>
              <p:tags r:id="rId8"/>
            </p:custDataLst>
          </p:nvPr>
        </p:nvSpPr>
        <p:spPr bwMode="auto">
          <a:xfrm>
            <a:off x="9256713" y="5314950"/>
            <a:ext cx="1712913" cy="44291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08C2B46-1015-4BB6-56A5-D40D88923F85}"/>
              </a:ext>
            </a:extLst>
          </p:cNvPr>
          <p:cNvSpPr/>
          <p:nvPr>
            <p:custDataLst>
              <p:tags r:id="rId9"/>
            </p:custDataLst>
          </p:nvPr>
        </p:nvSpPr>
        <p:spPr bwMode="auto">
          <a:xfrm>
            <a:off x="9256713" y="4897438"/>
            <a:ext cx="1712913" cy="41751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BE240C9F-A065-E920-051C-B78975E6BD4A}"/>
              </a:ext>
            </a:extLst>
          </p:cNvPr>
          <p:cNvSpPr/>
          <p:nvPr>
            <p:custDataLst>
              <p:tags r:id="rId10"/>
            </p:custDataLst>
          </p:nvPr>
        </p:nvSpPr>
        <p:spPr bwMode="auto">
          <a:xfrm>
            <a:off x="9256713" y="1778000"/>
            <a:ext cx="1712913" cy="311943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53670FFF-F84B-8CCC-3A9F-A5552F90CA53}"/>
              </a:ext>
            </a:extLst>
          </p:cNvPr>
          <p:cNvSpPr/>
          <p:nvPr>
            <p:custDataLst>
              <p:tags r:id="rId11"/>
            </p:custDataLst>
          </p:nvPr>
        </p:nvSpPr>
        <p:spPr bwMode="auto">
          <a:xfrm>
            <a:off x="7000875" y="5048250"/>
            <a:ext cx="2255838" cy="85248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85865DB6-DEFD-3D31-6E99-2F97204C5698}"/>
              </a:ext>
            </a:extLst>
          </p:cNvPr>
          <p:cNvSpPr/>
          <p:nvPr>
            <p:custDataLst>
              <p:tags r:id="rId12"/>
            </p:custDataLst>
          </p:nvPr>
        </p:nvSpPr>
        <p:spPr bwMode="auto">
          <a:xfrm>
            <a:off x="7000875" y="4116388"/>
            <a:ext cx="2255838" cy="931863"/>
          </a:xfrm>
          <a:prstGeom prst="rect">
            <a:avLst/>
          </a:prstGeom>
          <a:solidFill>
            <a:schemeClr val="accent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a:solidFill>
                  <a:schemeClr val="bg1"/>
                </a:solidFill>
                <a:cs typeface="Arial"/>
              </a:rPr>
              <a:t>Livestock</a:t>
            </a:r>
            <a:endParaRPr lang="en-US">
              <a:solidFill>
                <a:schemeClr val="bg1"/>
              </a:solidFill>
              <a:cs typeface="Arial"/>
            </a:endParaRPr>
          </a:p>
          <a:p>
            <a:pPr algn="ctr"/>
            <a:r>
              <a:rPr lang="en-US" sz="1400">
                <a:solidFill>
                  <a:schemeClr val="bg1"/>
                </a:solidFill>
                <a:cs typeface="Arial"/>
              </a:rPr>
              <a:t>22-24% (</a:t>
            </a:r>
            <a:r>
              <a:rPr lang="en-US" sz="1400" i="1">
                <a:solidFill>
                  <a:schemeClr val="bg1"/>
                </a:solidFill>
                <a:cs typeface="Arial"/>
              </a:rPr>
              <a:t>abatement</a:t>
            </a:r>
            <a:r>
              <a:rPr lang="en-US" sz="1400">
                <a:solidFill>
                  <a:schemeClr val="bg1"/>
                </a:solidFill>
                <a:cs typeface="Arial"/>
              </a:rPr>
              <a:t>)</a:t>
            </a:r>
            <a:endParaRPr lang="en-US" sz="1400">
              <a:solidFill>
                <a:srgbClr val="000000"/>
              </a:solidFill>
              <a:cs typeface="Arial"/>
            </a:endParaRPr>
          </a:p>
        </p:txBody>
      </p:sp>
      <p:sp>
        <p:nvSpPr>
          <p:cNvPr id="94" name="Rectangle 93">
            <a:extLst>
              <a:ext uri="{FF2B5EF4-FFF2-40B4-BE49-F238E27FC236}">
                <a16:creationId xmlns:a16="http://schemas.microsoft.com/office/drawing/2014/main" id="{295C6B58-D2DF-DC71-4DBD-E92EE5C8AE17}"/>
              </a:ext>
            </a:extLst>
          </p:cNvPr>
          <p:cNvSpPr/>
          <p:nvPr>
            <p:custDataLst>
              <p:tags r:id="rId13"/>
            </p:custDataLst>
          </p:nvPr>
        </p:nvSpPr>
        <p:spPr bwMode="auto">
          <a:xfrm>
            <a:off x="7000875" y="3740150"/>
            <a:ext cx="2255838" cy="37623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200">
                <a:solidFill>
                  <a:schemeClr val="tx1"/>
                </a:solidFill>
                <a:cs typeface="Arial"/>
              </a:rPr>
              <a:t>Livestock 8-10% </a:t>
            </a:r>
            <a:r>
              <a:rPr lang="en-US" sz="1200" i="1">
                <a:solidFill>
                  <a:schemeClr val="tx1"/>
                </a:solidFill>
                <a:cs typeface="Arial"/>
              </a:rPr>
              <a:t>(remaining)</a:t>
            </a:r>
            <a:endParaRPr lang="en-US">
              <a:solidFill>
                <a:schemeClr val="tx1"/>
              </a:solidFill>
            </a:endParaRPr>
          </a:p>
        </p:txBody>
      </p:sp>
      <p:sp>
        <p:nvSpPr>
          <p:cNvPr id="1025" name="Rectangle 1024">
            <a:extLst>
              <a:ext uri="{FF2B5EF4-FFF2-40B4-BE49-F238E27FC236}">
                <a16:creationId xmlns:a16="http://schemas.microsoft.com/office/drawing/2014/main" id="{49596A79-E232-07BD-836F-71F00D5DA749}"/>
              </a:ext>
            </a:extLst>
          </p:cNvPr>
          <p:cNvSpPr/>
          <p:nvPr>
            <p:custDataLst>
              <p:tags r:id="rId14"/>
            </p:custDataLst>
          </p:nvPr>
        </p:nvSpPr>
        <p:spPr bwMode="auto">
          <a:xfrm>
            <a:off x="7000875" y="3468688"/>
            <a:ext cx="2255838" cy="271463"/>
          </a:xfrm>
          <a:prstGeom prst="rect">
            <a:avLst/>
          </a:prstGeom>
          <a:solidFill>
            <a:schemeClr val="accent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7" name="Rectangle 116">
            <a:extLst>
              <a:ext uri="{FF2B5EF4-FFF2-40B4-BE49-F238E27FC236}">
                <a16:creationId xmlns:a16="http://schemas.microsoft.com/office/drawing/2014/main" id="{3E257FF6-A862-B935-ECC8-358AA6BBC456}"/>
              </a:ext>
            </a:extLst>
          </p:cNvPr>
          <p:cNvSpPr/>
          <p:nvPr>
            <p:custDataLst>
              <p:tags r:id="rId15"/>
            </p:custDataLst>
          </p:nvPr>
        </p:nvSpPr>
        <p:spPr bwMode="auto">
          <a:xfrm>
            <a:off x="7000875" y="3048000"/>
            <a:ext cx="2255838" cy="42068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200">
                <a:solidFill>
                  <a:schemeClr val="tx1"/>
                </a:solidFill>
                <a:cs typeface="Arial"/>
              </a:rPr>
              <a:t>LULUCF 9-11% (</a:t>
            </a:r>
            <a:r>
              <a:rPr lang="en-US" sz="1200" i="1">
                <a:solidFill>
                  <a:schemeClr val="tx1"/>
                </a:solidFill>
                <a:cs typeface="Arial"/>
              </a:rPr>
              <a:t>remaining</a:t>
            </a:r>
            <a:r>
              <a:rPr lang="en-US" sz="1200">
                <a:solidFill>
                  <a:schemeClr val="tx1"/>
                </a:solidFill>
                <a:cs typeface="Arial"/>
              </a:rPr>
              <a:t>)</a:t>
            </a:r>
            <a:endParaRPr lang="en-US">
              <a:solidFill>
                <a:schemeClr val="tx1"/>
              </a:solidFill>
            </a:endParaRPr>
          </a:p>
        </p:txBody>
      </p:sp>
      <p:sp>
        <p:nvSpPr>
          <p:cNvPr id="16" name="Rectangle 15">
            <a:extLst>
              <a:ext uri="{FF2B5EF4-FFF2-40B4-BE49-F238E27FC236}">
                <a16:creationId xmlns:a16="http://schemas.microsoft.com/office/drawing/2014/main" id="{7AF21AD6-0D10-A62A-2ADA-85634F8351BA}"/>
              </a:ext>
            </a:extLst>
          </p:cNvPr>
          <p:cNvSpPr/>
          <p:nvPr>
            <p:custDataLst>
              <p:tags r:id="rId16"/>
            </p:custDataLst>
          </p:nvPr>
        </p:nvSpPr>
        <p:spPr bwMode="auto">
          <a:xfrm>
            <a:off x="7000875" y="1941513"/>
            <a:ext cx="2255838" cy="110648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030" name="Rectangle 1029">
            <a:extLst>
              <a:ext uri="{FF2B5EF4-FFF2-40B4-BE49-F238E27FC236}">
                <a16:creationId xmlns:a16="http://schemas.microsoft.com/office/drawing/2014/main" id="{60132ABB-12EB-974C-9CA7-E7029B04A58A}"/>
              </a:ext>
            </a:extLst>
          </p:cNvPr>
          <p:cNvSpPr/>
          <p:nvPr>
            <p:custDataLst>
              <p:tags r:id="rId17"/>
            </p:custDataLst>
          </p:nvPr>
        </p:nvSpPr>
        <p:spPr bwMode="auto">
          <a:xfrm>
            <a:off x="7000875" y="1776413"/>
            <a:ext cx="2255838" cy="165100"/>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8" name="Rectangle 17">
            <a:extLst>
              <a:ext uri="{FF2B5EF4-FFF2-40B4-BE49-F238E27FC236}">
                <a16:creationId xmlns:a16="http://schemas.microsoft.com/office/drawing/2014/main" id="{6BECDFF9-92F2-EE18-BD3D-AE4515CEE03B}"/>
              </a:ext>
            </a:extLst>
          </p:cNvPr>
          <p:cNvSpPr/>
          <p:nvPr>
            <p:custDataLst>
              <p:tags r:id="rId18"/>
            </p:custDataLst>
          </p:nvPr>
        </p:nvSpPr>
        <p:spPr bwMode="auto">
          <a:xfrm>
            <a:off x="3952875" y="5770563"/>
            <a:ext cx="3048000" cy="13017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6CD47D8B-59B6-E7A1-6710-31A1C01169E6}"/>
              </a:ext>
            </a:extLst>
          </p:cNvPr>
          <p:cNvSpPr/>
          <p:nvPr>
            <p:custDataLst>
              <p:tags r:id="rId19"/>
            </p:custDataLst>
          </p:nvPr>
        </p:nvSpPr>
        <p:spPr bwMode="auto">
          <a:xfrm>
            <a:off x="3952875" y="4813300"/>
            <a:ext cx="3048000" cy="95726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9CC3826-0121-FEC8-03FB-9A19FCB8E51D}"/>
              </a:ext>
            </a:extLst>
          </p:cNvPr>
          <p:cNvSpPr/>
          <p:nvPr>
            <p:custDataLst>
              <p:tags r:id="rId20"/>
            </p:custDataLst>
          </p:nvPr>
        </p:nvSpPr>
        <p:spPr bwMode="auto">
          <a:xfrm>
            <a:off x="3952875" y="1779588"/>
            <a:ext cx="3048000" cy="303371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029" name="Rectangle 1028">
            <a:extLst>
              <a:ext uri="{FF2B5EF4-FFF2-40B4-BE49-F238E27FC236}">
                <a16:creationId xmlns:a16="http://schemas.microsoft.com/office/drawing/2014/main" id="{6226A493-94C2-360A-CFFF-8EEF4DE91609}"/>
              </a:ext>
            </a:extLst>
          </p:cNvPr>
          <p:cNvSpPr/>
          <p:nvPr>
            <p:custDataLst>
              <p:tags r:id="rId21"/>
            </p:custDataLst>
          </p:nvPr>
        </p:nvSpPr>
        <p:spPr bwMode="auto">
          <a:xfrm>
            <a:off x="882650" y="5837238"/>
            <a:ext cx="3070225" cy="63500"/>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7" name="Rectangle 126">
            <a:extLst>
              <a:ext uri="{FF2B5EF4-FFF2-40B4-BE49-F238E27FC236}">
                <a16:creationId xmlns:a16="http://schemas.microsoft.com/office/drawing/2014/main" id="{7F3FBC5C-1118-FC0F-CA7D-4837B79021A5}"/>
              </a:ext>
            </a:extLst>
          </p:cNvPr>
          <p:cNvSpPr/>
          <p:nvPr>
            <p:custDataLst>
              <p:tags r:id="rId22"/>
            </p:custDataLst>
          </p:nvPr>
        </p:nvSpPr>
        <p:spPr bwMode="auto">
          <a:xfrm>
            <a:off x="882650" y="5656263"/>
            <a:ext cx="3070225" cy="18097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026" name="Rectangle 1025">
            <a:extLst>
              <a:ext uri="{FF2B5EF4-FFF2-40B4-BE49-F238E27FC236}">
                <a16:creationId xmlns:a16="http://schemas.microsoft.com/office/drawing/2014/main" id="{23BF10E5-DB90-2204-F1C5-899D9324BC49}"/>
              </a:ext>
            </a:extLst>
          </p:cNvPr>
          <p:cNvSpPr/>
          <p:nvPr>
            <p:custDataLst>
              <p:tags r:id="rId23"/>
            </p:custDataLst>
          </p:nvPr>
        </p:nvSpPr>
        <p:spPr bwMode="auto">
          <a:xfrm>
            <a:off x="882650" y="5586413"/>
            <a:ext cx="3070225" cy="69850"/>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5" name="Rectangle 124">
            <a:extLst>
              <a:ext uri="{FF2B5EF4-FFF2-40B4-BE49-F238E27FC236}">
                <a16:creationId xmlns:a16="http://schemas.microsoft.com/office/drawing/2014/main" id="{F8518957-3E16-8265-9484-354EB9CA5A1C}"/>
              </a:ext>
            </a:extLst>
          </p:cNvPr>
          <p:cNvSpPr/>
          <p:nvPr>
            <p:custDataLst>
              <p:tags r:id="rId24"/>
            </p:custDataLst>
          </p:nvPr>
        </p:nvSpPr>
        <p:spPr bwMode="auto">
          <a:xfrm>
            <a:off x="882650" y="5297488"/>
            <a:ext cx="3070225" cy="28892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4" name="Rectangle 123">
            <a:extLst>
              <a:ext uri="{FF2B5EF4-FFF2-40B4-BE49-F238E27FC236}">
                <a16:creationId xmlns:a16="http://schemas.microsoft.com/office/drawing/2014/main" id="{20C36414-1BA7-369A-1F5C-A2654680782C}"/>
              </a:ext>
            </a:extLst>
          </p:cNvPr>
          <p:cNvSpPr/>
          <p:nvPr>
            <p:custDataLst>
              <p:tags r:id="rId25"/>
            </p:custDataLst>
          </p:nvPr>
        </p:nvSpPr>
        <p:spPr bwMode="auto">
          <a:xfrm>
            <a:off x="882650" y="4743450"/>
            <a:ext cx="3070225" cy="55403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1" name="Rectangle 120">
            <a:extLst>
              <a:ext uri="{FF2B5EF4-FFF2-40B4-BE49-F238E27FC236}">
                <a16:creationId xmlns:a16="http://schemas.microsoft.com/office/drawing/2014/main" id="{B2A31E30-8B27-BC2F-83F8-8366710FD2A7}"/>
              </a:ext>
            </a:extLst>
          </p:cNvPr>
          <p:cNvSpPr/>
          <p:nvPr>
            <p:custDataLst>
              <p:tags r:id="rId26"/>
            </p:custDataLst>
          </p:nvPr>
        </p:nvSpPr>
        <p:spPr bwMode="auto">
          <a:xfrm>
            <a:off x="882650" y="4037013"/>
            <a:ext cx="3070225" cy="70643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0" name="Rectangle 119">
            <a:extLst>
              <a:ext uri="{FF2B5EF4-FFF2-40B4-BE49-F238E27FC236}">
                <a16:creationId xmlns:a16="http://schemas.microsoft.com/office/drawing/2014/main" id="{30DDED29-6DEA-F230-15D9-E6532819C471}"/>
              </a:ext>
            </a:extLst>
          </p:cNvPr>
          <p:cNvSpPr/>
          <p:nvPr>
            <p:custDataLst>
              <p:tags r:id="rId27"/>
            </p:custDataLst>
          </p:nvPr>
        </p:nvSpPr>
        <p:spPr bwMode="auto">
          <a:xfrm>
            <a:off x="882650" y="3189288"/>
            <a:ext cx="3070225" cy="84772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2" name="Rectangle 121">
            <a:extLst>
              <a:ext uri="{FF2B5EF4-FFF2-40B4-BE49-F238E27FC236}">
                <a16:creationId xmlns:a16="http://schemas.microsoft.com/office/drawing/2014/main" id="{03E5EA88-5EF9-F9E9-D0B5-2AD3D76873C0}"/>
              </a:ext>
            </a:extLst>
          </p:cNvPr>
          <p:cNvSpPr/>
          <p:nvPr>
            <p:custDataLst>
              <p:tags r:id="rId28"/>
            </p:custDataLst>
          </p:nvPr>
        </p:nvSpPr>
        <p:spPr bwMode="auto">
          <a:xfrm>
            <a:off x="882650" y="2481263"/>
            <a:ext cx="3070225" cy="70802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3" name="Rectangle 122">
            <a:extLst>
              <a:ext uri="{FF2B5EF4-FFF2-40B4-BE49-F238E27FC236}">
                <a16:creationId xmlns:a16="http://schemas.microsoft.com/office/drawing/2014/main" id="{0C54C274-3CF4-496B-EEA7-E6D2849CDA65}"/>
              </a:ext>
            </a:extLst>
          </p:cNvPr>
          <p:cNvSpPr/>
          <p:nvPr>
            <p:custDataLst>
              <p:tags r:id="rId29"/>
            </p:custDataLst>
          </p:nvPr>
        </p:nvSpPr>
        <p:spPr bwMode="auto">
          <a:xfrm>
            <a:off x="882650" y="1778000"/>
            <a:ext cx="3070225" cy="70326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48" name="Straight Connector 47">
            <a:extLst>
              <a:ext uri="{FF2B5EF4-FFF2-40B4-BE49-F238E27FC236}">
                <a16:creationId xmlns:a16="http://schemas.microsoft.com/office/drawing/2014/main" id="{121DA124-C7AA-F329-5B08-60F6A20C429F}"/>
              </a:ext>
            </a:extLst>
          </p:cNvPr>
          <p:cNvCxnSpPr/>
          <p:nvPr>
            <p:custDataLst>
              <p:tags r:id="rId30"/>
            </p:custDataLst>
          </p:nvPr>
        </p:nvCxnSpPr>
        <p:spPr bwMode="auto">
          <a:xfrm>
            <a:off x="877888" y="5900738"/>
            <a:ext cx="10906125"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0" name="Text Placeholder 10">
            <a:extLst>
              <a:ext uri="{FF2B5EF4-FFF2-40B4-BE49-F238E27FC236}">
                <a16:creationId xmlns:a16="http://schemas.microsoft.com/office/drawing/2014/main" id="{D8B93C1B-E883-6D4C-9874-F70E986C3D9B}"/>
              </a:ext>
            </a:extLst>
          </p:cNvPr>
          <p:cNvSpPr txBox="1">
            <a:spLocks/>
          </p:cNvSpPr>
          <p:nvPr>
            <p:custDataLst>
              <p:tags r:id="rId31"/>
            </p:custDataLst>
          </p:nvPr>
        </p:nvSpPr>
        <p:spPr bwMode="gray">
          <a:xfrm>
            <a:off x="7866063" y="2281238"/>
            <a:ext cx="523875"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E8886A6-F4A0-4CF3-B84E-8EDB787F02C0}" type="datetime'''''''C''''''''''''''''''''''''''''''''''ro''''p''s'''">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Crops</a:t>
            </a:fld>
            <a:br>
              <a:rPr kumimoji="0" lang="en-US" altLang="en-US" sz="1400" b="0" i="0" u="none" strike="noStrike" kern="1200" cap="none" spc="0" normalizeH="0" baseline="0" noProof="0">
                <a:ln>
                  <a:noFill/>
                </a:ln>
                <a:solidFill>
                  <a:srgbClr val="000000"/>
                </a:solidFill>
                <a:effectLst/>
                <a:uLnTx/>
                <a:uFillTx/>
                <a:latin typeface="Arial"/>
                <a:ea typeface="+mn-ea"/>
                <a:cs typeface="+mn-cs"/>
              </a:rPr>
            </a:br>
            <a:fld id="{F7064BEA-B935-4DC8-99A2-E2EC460E9FA4}" type="datetime'''''''2''''''''''''''''''''7''''''''''%'''''">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27%</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9" name="Text Placeholder 10">
            <a:extLst>
              <a:ext uri="{FF2B5EF4-FFF2-40B4-BE49-F238E27FC236}">
                <a16:creationId xmlns:a16="http://schemas.microsoft.com/office/drawing/2014/main" id="{0BCD2F09-8723-F6A6-AF70-45EFA983DD3F}"/>
              </a:ext>
            </a:extLst>
          </p:cNvPr>
          <p:cNvSpPr txBox="1">
            <a:spLocks/>
          </p:cNvSpPr>
          <p:nvPr>
            <p:custDataLst>
              <p:tags r:id="rId32"/>
            </p:custDataLst>
          </p:nvPr>
        </p:nvSpPr>
        <p:spPr bwMode="auto">
          <a:xfrm>
            <a:off x="4841875" y="5988050"/>
            <a:ext cx="1271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a:ln>
                  <a:noFill/>
                </a:ln>
                <a:solidFill>
                  <a:srgbClr val="000000"/>
                </a:solidFill>
                <a:effectLst/>
                <a:uLnTx/>
                <a:uFillTx/>
                <a:latin typeface="Arial"/>
                <a:ea typeface="+mn-ea"/>
                <a:cs typeface="+mn-cs"/>
              </a:rPr>
              <a:t>Power and heat</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5" name="Text Placeholder 10">
            <a:extLst>
              <a:ext uri="{FF2B5EF4-FFF2-40B4-BE49-F238E27FC236}">
                <a16:creationId xmlns:a16="http://schemas.microsoft.com/office/drawing/2014/main" id="{023D8C2D-53B4-7419-CB07-56FF7D5BF441}"/>
              </a:ext>
            </a:extLst>
          </p:cNvPr>
          <p:cNvSpPr txBox="1">
            <a:spLocks/>
          </p:cNvSpPr>
          <p:nvPr>
            <p:custDataLst>
              <p:tags r:id="rId33"/>
            </p:custDataLst>
          </p:nvPr>
        </p:nvSpPr>
        <p:spPr bwMode="gray">
          <a:xfrm>
            <a:off x="4999038" y="5078413"/>
            <a:ext cx="957263" cy="42545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17329AB-55F6-4CD0-942D-6F3E023C5ED0}" type="datetime'N''at''''''''u''''''''''ra''l'''''' ''g''a''''''s'''''''">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Natural gas</a:t>
            </a:fld>
            <a:br>
              <a:rPr kumimoji="0" lang="en-US" altLang="en-US" sz="1400" b="0" i="0" u="none" strike="noStrike" kern="1200" cap="none" spc="0" normalizeH="0" baseline="0" noProof="0">
                <a:ln>
                  <a:noFill/>
                </a:ln>
                <a:solidFill>
                  <a:srgbClr val="000000"/>
                </a:solidFill>
                <a:effectLst/>
                <a:uLnTx/>
                <a:uFillTx/>
                <a:latin typeface="Arial"/>
                <a:ea typeface="+mn-ea"/>
                <a:cs typeface="+mn-cs"/>
              </a:rPr>
            </a:br>
            <a:fld id="{F03383C0-DA1C-4164-8B32-68CD64D26FD1}" type="datetime'''2''''''3''''''''''''''''''''''''''%'''''''">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23%</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4" name="Text Placeholder 10">
            <a:extLst>
              <a:ext uri="{FF2B5EF4-FFF2-40B4-BE49-F238E27FC236}">
                <a16:creationId xmlns:a16="http://schemas.microsoft.com/office/drawing/2014/main" id="{B6475BBA-2B5A-F9D7-D0F8-1653A33C587F}"/>
              </a:ext>
            </a:extLst>
          </p:cNvPr>
          <p:cNvSpPr txBox="1">
            <a:spLocks/>
          </p:cNvSpPr>
          <p:nvPr>
            <p:custDataLst>
              <p:tags r:id="rId34"/>
            </p:custDataLst>
          </p:nvPr>
        </p:nvSpPr>
        <p:spPr bwMode="gray">
          <a:xfrm>
            <a:off x="7854950" y="5260975"/>
            <a:ext cx="547688" cy="42545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4F00482-A890-47FD-BAE9-9D77132C6941}" type="datetime'W''''''''''''''''''''''''''''a''''''''s''''''t''e'">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Waste</a:t>
            </a:fld>
            <a:br>
              <a:rPr kumimoji="0" lang="en-US" altLang="en-US" sz="1400" b="0" i="0" u="none" strike="noStrike" kern="1200" cap="none" spc="0" normalizeH="0" baseline="0" noProof="0">
                <a:ln>
                  <a:noFill/>
                </a:ln>
                <a:solidFill>
                  <a:srgbClr val="000000"/>
                </a:solidFill>
                <a:effectLst/>
                <a:uLnTx/>
                <a:uFillTx/>
                <a:latin typeface="Arial"/>
                <a:ea typeface="+mn-ea"/>
                <a:cs typeface="+mn-cs"/>
              </a:rPr>
            </a:br>
            <a:fld id="{59146175-186A-4994-B67A-8D8F4B44DE45}" type="datetime'''''''''''''''''''''''2''''''''''1''''''''''%'''">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9" name="Text Placeholder 10">
            <a:extLst>
              <a:ext uri="{FF2B5EF4-FFF2-40B4-BE49-F238E27FC236}">
                <a16:creationId xmlns:a16="http://schemas.microsoft.com/office/drawing/2014/main" id="{FC0434BD-9A01-A76C-DDC7-EAC1CCBE9E0C}"/>
              </a:ext>
            </a:extLst>
          </p:cNvPr>
          <p:cNvSpPr txBox="1">
            <a:spLocks/>
          </p:cNvSpPr>
          <p:nvPr>
            <p:custDataLst>
              <p:tags r:id="rId35"/>
            </p:custDataLst>
          </p:nvPr>
        </p:nvSpPr>
        <p:spPr bwMode="auto">
          <a:xfrm>
            <a:off x="6891338" y="5988050"/>
            <a:ext cx="24733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AB67664-3DBB-41D0-ACBC-41AA5C68C8B1}" type="datetime'''''A''g''ri''c''ulture, l''''a''''nd ''u''s''e and'''' waste'">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Agriculture, land use and waste</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1" name="Text Placeholder 10">
            <a:extLst>
              <a:ext uri="{FF2B5EF4-FFF2-40B4-BE49-F238E27FC236}">
                <a16:creationId xmlns:a16="http://schemas.microsoft.com/office/drawing/2014/main" id="{3FE61D8E-B64C-E290-472F-D09DEA01943F}"/>
              </a:ext>
            </a:extLst>
          </p:cNvPr>
          <p:cNvSpPr txBox="1">
            <a:spLocks/>
          </p:cNvSpPr>
          <p:nvPr>
            <p:custDataLst>
              <p:tags r:id="rId36"/>
            </p:custDataLst>
          </p:nvPr>
        </p:nvSpPr>
        <p:spPr bwMode="gray">
          <a:xfrm>
            <a:off x="5268913" y="3082925"/>
            <a:ext cx="415925" cy="42545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145B3A6-14E9-4154-A9DD-92B69A49A174}" type="datetime'''C''o''''a''''''l'''''">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Coal</a:t>
            </a:fld>
            <a:br>
              <a:rPr kumimoji="0" lang="en-US" altLang="en-US" sz="1400" b="0" i="0" u="none" strike="noStrike" kern="1200" cap="none" spc="0" normalizeH="0" baseline="0" noProof="0">
                <a:ln>
                  <a:noFill/>
                </a:ln>
                <a:solidFill>
                  <a:srgbClr val="000000"/>
                </a:solidFill>
                <a:effectLst/>
                <a:uLnTx/>
                <a:uFillTx/>
                <a:latin typeface="Arial"/>
                <a:ea typeface="+mn-ea"/>
                <a:cs typeface="+mn-cs"/>
              </a:rPr>
            </a:br>
            <a:fld id="{34C737F3-6B58-4F42-BEBB-63EDDB3A8F21}" type="datetime'''''''''''''''''''''''''''''''''7''''''4''''''''''''%'">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1" name="Text Placeholder 10">
            <a:extLst>
              <a:ext uri="{FF2B5EF4-FFF2-40B4-BE49-F238E27FC236}">
                <a16:creationId xmlns:a16="http://schemas.microsoft.com/office/drawing/2014/main" id="{98C1C31A-63C7-B879-00B9-976A8B1DD16D}"/>
              </a:ext>
            </a:extLst>
          </p:cNvPr>
          <p:cNvSpPr txBox="1">
            <a:spLocks/>
          </p:cNvSpPr>
          <p:nvPr>
            <p:custDataLst>
              <p:tags r:id="rId37"/>
            </p:custDataLst>
          </p:nvPr>
        </p:nvSpPr>
        <p:spPr bwMode="gray">
          <a:xfrm>
            <a:off x="9875838" y="3124200"/>
            <a:ext cx="474663"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E458FE4-34DF-4F2D-AAE4-0E0954A120B7}" type="datetime'''''''''''''''R''''''''''''o''''''''''''''ad'''">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Road</a:t>
            </a:fld>
            <a:br>
              <a:rPr kumimoji="0" lang="en-US" altLang="en-US" sz="1400" b="0" i="0" u="none" strike="noStrike" kern="1200" cap="none" spc="0" normalizeH="0" baseline="0" noProof="0">
                <a:ln>
                  <a:noFill/>
                </a:ln>
                <a:solidFill>
                  <a:srgbClr val="000000"/>
                </a:solidFill>
                <a:effectLst/>
                <a:uLnTx/>
                <a:uFillTx/>
                <a:latin typeface="Arial"/>
                <a:ea typeface="+mn-ea"/>
                <a:cs typeface="+mn-cs"/>
              </a:rPr>
            </a:br>
            <a:fld id="{BCEC65AA-3329-43E7-BE95-24CCA8B6F162}" type="datetime'''''7''''6''''''''%'''''''''''''''''''">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76%</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3" name="Text Placeholder 10">
            <a:extLst>
              <a:ext uri="{FF2B5EF4-FFF2-40B4-BE49-F238E27FC236}">
                <a16:creationId xmlns:a16="http://schemas.microsoft.com/office/drawing/2014/main" id="{88B49890-BFDA-F978-6FC5-F909D4F8A58C}"/>
              </a:ext>
            </a:extLst>
          </p:cNvPr>
          <p:cNvSpPr txBox="1">
            <a:spLocks/>
          </p:cNvSpPr>
          <p:nvPr>
            <p:custDataLst>
              <p:tags r:id="rId38"/>
            </p:custDataLst>
          </p:nvPr>
        </p:nvSpPr>
        <p:spPr bwMode="auto">
          <a:xfrm>
            <a:off x="2103438" y="5988050"/>
            <a:ext cx="630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07CF4D1-211C-4726-B812-74F929F641FF}" type="datetime'''''''I''''n''''''d''''''''u''''''s''''''t''''''ry'''''''''''">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Industry</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3" name="Text Placeholder 10">
            <a:extLst>
              <a:ext uri="{FF2B5EF4-FFF2-40B4-BE49-F238E27FC236}">
                <a16:creationId xmlns:a16="http://schemas.microsoft.com/office/drawing/2014/main" id="{0FFBF87A-E0AC-427B-0241-5531A1378458}"/>
              </a:ext>
            </a:extLst>
          </p:cNvPr>
          <p:cNvSpPr txBox="1">
            <a:spLocks/>
          </p:cNvSpPr>
          <p:nvPr>
            <p:custDataLst>
              <p:tags r:id="rId39"/>
            </p:custDataLst>
          </p:nvPr>
        </p:nvSpPr>
        <p:spPr bwMode="gray">
          <a:xfrm>
            <a:off x="9571038" y="4999038"/>
            <a:ext cx="1084263" cy="212725"/>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890397E-09BB-4E02-9AC1-EEA80BB442E4}" type="datetime'A''''''''v''i''''''''''at''''''''i''''''''''''''o''''''''n'">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Aviation</a:t>
            </a:fld>
            <a:r>
              <a:rPr kumimoji="0" lang="en-US" altLang="en-US" sz="1400" b="0" i="0" u="none" strike="noStrike" kern="1200" cap="none" spc="0" normalizeH="0" baseline="0" noProof="0">
                <a:ln>
                  <a:noFill/>
                </a:ln>
                <a:solidFill>
                  <a:srgbClr val="000000"/>
                </a:solidFill>
                <a:effectLst/>
                <a:uLnTx/>
                <a:uFillTx/>
                <a:latin typeface="Arial"/>
                <a:ea typeface="+mn-ea"/>
                <a:cs typeface="+mn-cs"/>
              </a:rPr>
              <a:t> </a:t>
            </a:r>
            <a:fld id="{8376B15C-9D99-416D-B0A3-11F10186BB1A}" type="datetime'''''''1''''''0''''''%'''''''''''">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12" name="Text Placeholder 10">
            <a:extLst>
              <a:ext uri="{FF2B5EF4-FFF2-40B4-BE49-F238E27FC236}">
                <a16:creationId xmlns:a16="http://schemas.microsoft.com/office/drawing/2014/main" id="{4A9B5631-3519-900A-4E04-5B51A8588C9A}"/>
              </a:ext>
            </a:extLst>
          </p:cNvPr>
          <p:cNvSpPr txBox="1">
            <a:spLocks/>
          </p:cNvSpPr>
          <p:nvPr>
            <p:custDataLst>
              <p:tags r:id="rId40"/>
            </p:custDataLst>
          </p:nvPr>
        </p:nvSpPr>
        <p:spPr bwMode="gray">
          <a:xfrm>
            <a:off x="1957388" y="5365750"/>
            <a:ext cx="920750" cy="15240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81B7D85-F0FC-437D-B71A-E45163D28C69}" type="datetime'''Co''''''''''''''al'''''''''' ''m''''i''''''n''in''g'''''''''">
              <a:rPr kumimoji="0" lang="en-US" altLang="en-US" sz="10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Coal mining</a:t>
            </a:fld>
            <a:r>
              <a:rPr kumimoji="0" lang="en-US" altLang="en-US" sz="1000" b="0" i="0" u="none" strike="noStrike" kern="1200" cap="none" spc="0" normalizeH="0" baseline="0" noProof="0">
                <a:ln>
                  <a:noFill/>
                </a:ln>
                <a:effectLst/>
                <a:uLnTx/>
                <a:uFillTx/>
                <a:latin typeface="Arial"/>
                <a:ea typeface="+mn-ea"/>
                <a:cs typeface="+mn-cs"/>
              </a:rPr>
              <a:t> </a:t>
            </a:r>
            <a:fld id="{8FB0DD68-6D88-4682-8174-3F789C26581A}" type="datetime'''''''''''''''''''7''''''''''''''''''%'''''''''''''''''">
              <a:rPr kumimoji="0" lang="en-US" altLang="en-US" sz="10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000" b="0" i="0" u="none" strike="noStrike" kern="1200" cap="none" spc="0" normalizeH="0" baseline="0" noProof="0">
              <a:ln>
                <a:noFill/>
              </a:ln>
              <a:effectLst/>
              <a:uLnTx/>
              <a:uFillTx/>
              <a:latin typeface="Arial"/>
              <a:ea typeface="+mn-ea"/>
              <a:cs typeface="+mn-cs"/>
            </a:endParaRPr>
          </a:p>
        </p:txBody>
      </p:sp>
      <p:sp>
        <p:nvSpPr>
          <p:cNvPr id="65" name="Text Placeholder 10">
            <a:extLst>
              <a:ext uri="{FF2B5EF4-FFF2-40B4-BE49-F238E27FC236}">
                <a16:creationId xmlns:a16="http://schemas.microsoft.com/office/drawing/2014/main" id="{2413B067-E93C-9EA4-843C-7171A7ABE0DA}"/>
              </a:ext>
            </a:extLst>
          </p:cNvPr>
          <p:cNvSpPr txBox="1">
            <a:spLocks/>
          </p:cNvSpPr>
          <p:nvPr>
            <p:custDataLst>
              <p:tags r:id="rId41"/>
            </p:custDataLst>
          </p:nvPr>
        </p:nvSpPr>
        <p:spPr bwMode="gray">
          <a:xfrm>
            <a:off x="9620250" y="5429250"/>
            <a:ext cx="984250" cy="212725"/>
          </a:xfrm>
          <a:prstGeom prst="rect">
            <a:avLst/>
          </a:prstGeom>
          <a:noFill/>
          <a:ln>
            <a:noFill/>
          </a:ln>
          <a:effectLst/>
          <a:extLst>
            <a:ext uri="{909E8E84-426E-40DD-AFC4-6F175D3DCCD1}">
              <a14:hiddenFill xmlns:a14="http://schemas.microsoft.com/office/drawing/2010/main">
                <a:solidFill>
                  <a:srgbClr val="C0EAE6"/>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D6DFEA0-0AE4-41A7-8604-BD7A189D231D}" type="datetime'''''''''Ma''''''''''r''''i''''n''''e'''''''''''''''">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Marine</a:t>
            </a:fld>
            <a:r>
              <a:rPr kumimoji="0" lang="en-US" altLang="en-US" sz="1400" b="0" i="0" u="none" strike="noStrike" kern="1200" cap="none" spc="0" normalizeH="0" baseline="0" noProof="0">
                <a:ln>
                  <a:noFill/>
                </a:ln>
                <a:solidFill>
                  <a:srgbClr val="000000"/>
                </a:solidFill>
                <a:effectLst/>
                <a:uLnTx/>
                <a:uFillTx/>
                <a:latin typeface="Arial"/>
                <a:ea typeface="+mn-ea"/>
                <a:cs typeface="+mn-cs"/>
              </a:rPr>
              <a:t> </a:t>
            </a:r>
            <a:fld id="{EA9E673B-658A-44A6-9B33-F780CDA2E395}" type="datetime'''''''''''''''''''''''''''''1''''1''''''''%'''''">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11" name="Text Placeholder 10">
            <a:extLst>
              <a:ext uri="{FF2B5EF4-FFF2-40B4-BE49-F238E27FC236}">
                <a16:creationId xmlns:a16="http://schemas.microsoft.com/office/drawing/2014/main" id="{89AE2D37-5D7C-EC43-1FC9-33EB88CE567C}"/>
              </a:ext>
            </a:extLst>
          </p:cNvPr>
          <p:cNvSpPr txBox="1">
            <a:spLocks/>
          </p:cNvSpPr>
          <p:nvPr>
            <p:custDataLst>
              <p:tags r:id="rId42"/>
            </p:custDataLst>
          </p:nvPr>
        </p:nvSpPr>
        <p:spPr bwMode="gray">
          <a:xfrm>
            <a:off x="1978025" y="4806950"/>
            <a:ext cx="879475" cy="42545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C73D7EF-8334-4DC9-9D15-544316DDC3A2}" type="datetime'C''''h''em''''''''i''c''''''a''''''''''l''''''''''''s'''''">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Chemicals</a:t>
            </a:fld>
            <a:br>
              <a:rPr kumimoji="0" lang="en-US" altLang="en-US" sz="1400" b="0" i="0" u="none" strike="noStrike" kern="1200" cap="none" spc="0" normalizeH="0" baseline="0" noProof="0">
                <a:ln>
                  <a:noFill/>
                </a:ln>
                <a:effectLst/>
                <a:uLnTx/>
                <a:uFillTx/>
                <a:latin typeface="Arial"/>
                <a:ea typeface="+mn-ea"/>
                <a:cs typeface="+mn-cs"/>
              </a:rPr>
            </a:br>
            <a:fld id="{7C3EE583-B026-44DE-AF7A-BDBD5EB5F1B8}" type="datetime'''''''''''1''''''''''''''''''''3''''''''''''''''''''%'''''''">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13%</a:t>
            </a:fld>
            <a:endParaRPr kumimoji="0" lang="en-US" sz="1400" b="0" i="0" u="none" strike="noStrike" kern="1200" cap="none" spc="0" normalizeH="0" baseline="0" noProof="0">
              <a:ln>
                <a:noFill/>
              </a:ln>
              <a:effectLst/>
              <a:uLnTx/>
              <a:uFillTx/>
              <a:latin typeface="Arial"/>
              <a:ea typeface="+mn-ea"/>
              <a:cs typeface="+mn-cs"/>
            </a:endParaRPr>
          </a:p>
        </p:txBody>
      </p:sp>
      <p:sp>
        <p:nvSpPr>
          <p:cNvPr id="108" name="Text Placeholder 10">
            <a:extLst>
              <a:ext uri="{FF2B5EF4-FFF2-40B4-BE49-F238E27FC236}">
                <a16:creationId xmlns:a16="http://schemas.microsoft.com/office/drawing/2014/main" id="{A663C894-B494-66E1-A014-A154B6CA8453}"/>
              </a:ext>
            </a:extLst>
          </p:cNvPr>
          <p:cNvSpPr txBox="1">
            <a:spLocks/>
          </p:cNvSpPr>
          <p:nvPr>
            <p:custDataLst>
              <p:tags r:id="rId43"/>
            </p:custDataLst>
          </p:nvPr>
        </p:nvSpPr>
        <p:spPr bwMode="gray">
          <a:xfrm>
            <a:off x="2082800" y="4176713"/>
            <a:ext cx="671513" cy="42545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0297297-BD7C-470D-9322-F0CD2D663B72}" type="datetime'C''''''''''''''''''''''''''e''m''ent'''''''''''''">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Cement</a:t>
            </a:fld>
            <a:br>
              <a:rPr kumimoji="0" lang="en-US" altLang="en-US" sz="1400" b="0" i="0" u="none" strike="noStrike" kern="1200" cap="none" spc="0" normalizeH="0" baseline="0" noProof="0">
                <a:ln>
                  <a:noFill/>
                </a:ln>
                <a:effectLst/>
                <a:uLnTx/>
                <a:uFillTx/>
                <a:latin typeface="Arial"/>
                <a:ea typeface="+mn-ea"/>
                <a:cs typeface="+mn-cs"/>
              </a:rPr>
            </a:br>
            <a:fld id="{5EED00DD-CAA8-4EBF-B182-1C84674E1F66}" type="datetime'''''''''''''''''''''''''''''''''17''''''''''%'''''''">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a:t>
            </a:fld>
            <a:endParaRPr kumimoji="0" lang="en-US" sz="1400" b="0" i="0" u="none" strike="noStrike" kern="1200" cap="none" spc="0" normalizeH="0" baseline="0" noProof="0">
              <a:ln>
                <a:noFill/>
              </a:ln>
              <a:effectLst/>
              <a:uLnTx/>
              <a:uFillTx/>
              <a:latin typeface="Arial"/>
              <a:ea typeface="+mn-ea"/>
              <a:cs typeface="+mn-cs"/>
            </a:endParaRPr>
          </a:p>
        </p:txBody>
      </p:sp>
      <p:sp>
        <p:nvSpPr>
          <p:cNvPr id="70" name="Text Placeholder 10">
            <a:extLst>
              <a:ext uri="{FF2B5EF4-FFF2-40B4-BE49-F238E27FC236}">
                <a16:creationId xmlns:a16="http://schemas.microsoft.com/office/drawing/2014/main" id="{5FF26B5D-E277-730E-61F2-B9502C4664F2}"/>
              </a:ext>
            </a:extLst>
          </p:cNvPr>
          <p:cNvSpPr txBox="1">
            <a:spLocks/>
          </p:cNvSpPr>
          <p:nvPr>
            <p:custDataLst>
              <p:tags r:id="rId44"/>
            </p:custDataLst>
          </p:nvPr>
        </p:nvSpPr>
        <p:spPr bwMode="auto">
          <a:xfrm>
            <a:off x="9737725" y="5988050"/>
            <a:ext cx="7508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3957E6A-751D-464F-BACD-16E24204F4D2}" type="datetime'''''T''r''''''''a''''n''''''s''''''p''''o''''''''''r''''t'''">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Transport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7" name="Text Placeholder 10">
            <a:extLst>
              <a:ext uri="{FF2B5EF4-FFF2-40B4-BE49-F238E27FC236}">
                <a16:creationId xmlns:a16="http://schemas.microsoft.com/office/drawing/2014/main" id="{22CD7ECA-1653-1002-7433-F22BC3E4C6EF}"/>
              </a:ext>
            </a:extLst>
          </p:cNvPr>
          <p:cNvSpPr txBox="1">
            <a:spLocks/>
          </p:cNvSpPr>
          <p:nvPr>
            <p:custDataLst>
              <p:tags r:id="rId45"/>
            </p:custDataLst>
          </p:nvPr>
        </p:nvSpPr>
        <p:spPr bwMode="gray">
          <a:xfrm>
            <a:off x="1944688" y="3400425"/>
            <a:ext cx="947738" cy="42545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4F57045-5593-4275-AFB9-DCEFE7B09ECB}" type="datetime'''''O''''''''''''''''''i''''l'' ''''''''''an''''''''d'' g''as'">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Oil and gas</a:t>
            </a:fld>
            <a:br>
              <a:rPr kumimoji="0" lang="en-US" altLang="en-US" sz="1400" b="0" i="0" u="none" strike="noStrike" kern="1200" cap="none" spc="0" normalizeH="0" baseline="0" noProof="0">
                <a:ln>
                  <a:noFill/>
                </a:ln>
                <a:effectLst/>
                <a:uLnTx/>
                <a:uFillTx/>
                <a:latin typeface="Arial"/>
                <a:ea typeface="+mn-ea"/>
                <a:cs typeface="+mn-cs"/>
              </a:rPr>
            </a:br>
            <a:fld id="{57D95E6A-3F72-4D09-8795-1F53492CADC1}" type="datetime'''''''2''''''''''''''''1''''''''''''''''''%'''''">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a:t>
            </a:fld>
            <a:endParaRPr kumimoji="0" lang="en-US" sz="1400" b="0" i="0" u="none" strike="noStrike" kern="1200" cap="none" spc="0" normalizeH="0" baseline="0" noProof="0">
              <a:ln>
                <a:noFill/>
              </a:ln>
              <a:effectLst/>
              <a:uLnTx/>
              <a:uFillTx/>
              <a:latin typeface="Arial"/>
              <a:ea typeface="+mn-ea"/>
              <a:cs typeface="+mn-cs"/>
            </a:endParaRPr>
          </a:p>
        </p:txBody>
      </p:sp>
      <p:sp>
        <p:nvSpPr>
          <p:cNvPr id="109" name="Text Placeholder 10">
            <a:extLst>
              <a:ext uri="{FF2B5EF4-FFF2-40B4-BE49-F238E27FC236}">
                <a16:creationId xmlns:a16="http://schemas.microsoft.com/office/drawing/2014/main" id="{BC34C9E8-B1C5-5237-98E2-61F0AFE3375C}"/>
              </a:ext>
            </a:extLst>
          </p:cNvPr>
          <p:cNvSpPr txBox="1">
            <a:spLocks/>
          </p:cNvSpPr>
          <p:nvPr>
            <p:custDataLst>
              <p:tags r:id="rId46"/>
            </p:custDataLst>
          </p:nvPr>
        </p:nvSpPr>
        <p:spPr bwMode="gray">
          <a:xfrm>
            <a:off x="1855788" y="2622550"/>
            <a:ext cx="1123950" cy="42545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2A73EB9-C15F-43E3-8FBE-31C3D41E08A7}" type="datetime'''''I''''ron ''''a''''nd'''''' s''''''t''''e''''''el'''''">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Iron and steel</a:t>
            </a:fld>
            <a:br>
              <a:rPr kumimoji="0" lang="en-US" altLang="en-US" sz="1400" b="0" i="0" u="none" strike="noStrike" kern="1200" cap="none" spc="0" normalizeH="0" baseline="0" noProof="0">
                <a:ln>
                  <a:noFill/>
                </a:ln>
                <a:effectLst/>
                <a:uLnTx/>
                <a:uFillTx/>
                <a:latin typeface="Arial"/>
                <a:ea typeface="+mn-ea"/>
                <a:cs typeface="+mn-cs"/>
              </a:rPr>
            </a:br>
            <a:fld id="{E3EC4A64-6207-427E-A790-01A975D5B28B}" type="datetime'''''''''''''''''''''1''''''''''''''''''7''''''%'''''''''''''">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a:t>
            </a:fld>
            <a:endParaRPr kumimoji="0" lang="en-US" sz="1400" b="0" i="0" u="none" strike="noStrike" kern="1200" cap="none" spc="0" normalizeH="0" baseline="0" noProof="0">
              <a:ln>
                <a:noFill/>
              </a:ln>
              <a:effectLst/>
              <a:uLnTx/>
              <a:uFillTx/>
              <a:latin typeface="Arial"/>
              <a:ea typeface="+mn-ea"/>
              <a:cs typeface="+mn-cs"/>
            </a:endParaRPr>
          </a:p>
        </p:txBody>
      </p:sp>
      <p:sp>
        <p:nvSpPr>
          <p:cNvPr id="110" name="Text Placeholder 10">
            <a:extLst>
              <a:ext uri="{FF2B5EF4-FFF2-40B4-BE49-F238E27FC236}">
                <a16:creationId xmlns:a16="http://schemas.microsoft.com/office/drawing/2014/main" id="{6C285217-6041-B4B4-0148-C743E7C217F4}"/>
              </a:ext>
            </a:extLst>
          </p:cNvPr>
          <p:cNvSpPr txBox="1">
            <a:spLocks/>
          </p:cNvSpPr>
          <p:nvPr>
            <p:custDataLst>
              <p:tags r:id="rId47"/>
            </p:custDataLst>
          </p:nvPr>
        </p:nvSpPr>
        <p:spPr bwMode="gray">
          <a:xfrm>
            <a:off x="1858963" y="1976438"/>
            <a:ext cx="1117600" cy="30480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8E669CF-70A0-4973-92CF-037434B762E4}" type="datetime'Re''''m''''ai''ni''''n''''g i''nd''u''''''''''''s''t''ry'''''">
              <a:rPr kumimoji="0" lang="en-US" altLang="en-US" sz="1000" b="0" i="0" u="none" strike="noStrike" kern="1200" cap="none" spc="0" normalizeH="0" baseline="0" noProof="0" smtClean="0">
                <a:ln>
                  <a:noFill/>
                </a:ln>
                <a:effectLst/>
                <a:uLnTx/>
                <a:uFillTx/>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Remaining industry</a:t>
            </a:fld>
            <a:br>
              <a:rPr kumimoji="0" lang="en-US" altLang="en-US" sz="1000" b="0" i="0" u="none" strike="noStrike" kern="1200" cap="none" spc="0" normalizeH="0" baseline="0" noProof="0">
                <a:ln>
                  <a:noFill/>
                </a:ln>
                <a:effectLst/>
                <a:uLnTx/>
                <a:uFillTx/>
              </a:rPr>
            </a:br>
            <a:fld id="{DE4E4A64-B5D6-4830-B32F-5583439F2F3D}" type="datetime'''''''1''''''''''''''''''''''''7''''''''''''%'''''''''''''''">
              <a:rPr kumimoji="0" lang="en-US" altLang="en-US" sz="1000" b="0" i="0" u="none" strike="noStrike" kern="1200" cap="none" spc="0" normalizeH="0" baseline="0" noProof="0" smtClean="0">
                <a:ln>
                  <a:noFill/>
                </a:ln>
                <a:effectLst/>
                <a:uLnTx/>
                <a:uFillTx/>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a:t>
            </a:fld>
            <a:endParaRPr kumimoji="0" lang="en-US" sz="1000" b="0" i="0" u="none" strike="noStrike" kern="1200" cap="none" spc="0" normalizeH="0" baseline="0" noProof="0">
              <a:ln>
                <a:noFill/>
              </a:ln>
              <a:effectLst/>
              <a:uLnTx/>
              <a:uFillTx/>
            </a:endParaRPr>
          </a:p>
        </p:txBody>
      </p:sp>
      <p:sp>
        <p:nvSpPr>
          <p:cNvPr id="83" name="Text Placeholder 10">
            <a:extLst>
              <a:ext uri="{FF2B5EF4-FFF2-40B4-BE49-F238E27FC236}">
                <a16:creationId xmlns:a16="http://schemas.microsoft.com/office/drawing/2014/main" id="{A51D8648-3D2A-74E8-98A1-C239753591FA}"/>
              </a:ext>
            </a:extLst>
          </p:cNvPr>
          <p:cNvSpPr txBox="1">
            <a:spLocks/>
          </p:cNvSpPr>
          <p:nvPr>
            <p:custDataLst>
              <p:tags r:id="rId48"/>
            </p:custDataLst>
          </p:nvPr>
        </p:nvSpPr>
        <p:spPr bwMode="auto">
          <a:xfrm>
            <a:off x="11014075" y="5988050"/>
            <a:ext cx="7207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64976EE-C67B-4266-BEB8-EEEC77A8BBDE}" type="datetime'B''''''''''''''''u''''''''il''''''''''di''n''''gs'''''''''">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Buildings</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6" name="Text Placeholder 2">
            <a:extLst>
              <a:ext uri="{FF2B5EF4-FFF2-40B4-BE49-F238E27FC236}">
                <a16:creationId xmlns:a16="http://schemas.microsoft.com/office/drawing/2014/main" id="{5C21F4A9-7B10-1679-3B80-310F788D8144}"/>
              </a:ext>
            </a:extLst>
          </p:cNvPr>
          <p:cNvSpPr txBox="1">
            <a:spLocks/>
          </p:cNvSpPr>
          <p:nvPr>
            <p:custDataLst>
              <p:tags r:id="rId49"/>
            </p:custDataLst>
          </p:nvPr>
        </p:nvSpPr>
        <p:spPr bwMode="gray">
          <a:xfrm>
            <a:off x="2214563" y="1560513"/>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4F8BC84B-1DDD-4E68-9C77-84B02892F8FB}" type="datetime'2''''8''''''''''''''''''''''''''''''''''''''''''''''''%'''">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28%</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5" name="Text Placeholder 2">
            <a:extLst>
              <a:ext uri="{FF2B5EF4-FFF2-40B4-BE49-F238E27FC236}">
                <a16:creationId xmlns:a16="http://schemas.microsoft.com/office/drawing/2014/main" id="{9DACEF84-4569-B4B3-F7A2-020982D12856}"/>
              </a:ext>
            </a:extLst>
          </p:cNvPr>
          <p:cNvSpPr txBox="1">
            <a:spLocks/>
          </p:cNvSpPr>
          <p:nvPr>
            <p:custDataLst>
              <p:tags r:id="rId50"/>
            </p:custDataLst>
          </p:nvPr>
        </p:nvSpPr>
        <p:spPr bwMode="gray">
          <a:xfrm>
            <a:off x="5273675" y="1562100"/>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C586242F-0E3D-4BA9-8EA0-EA0D4702D339}" type="datetime'2''''''''''''''''''''''8''''''''''%'''''''''''''''">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28%</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6" name="Text Placeholder 2">
            <a:extLst>
              <a:ext uri="{FF2B5EF4-FFF2-40B4-BE49-F238E27FC236}">
                <a16:creationId xmlns:a16="http://schemas.microsoft.com/office/drawing/2014/main" id="{9214818A-D244-351A-10D6-8F9191EAD8AE}"/>
              </a:ext>
            </a:extLst>
          </p:cNvPr>
          <p:cNvSpPr txBox="1">
            <a:spLocks/>
          </p:cNvSpPr>
          <p:nvPr>
            <p:custDataLst>
              <p:tags r:id="rId51"/>
            </p:custDataLst>
          </p:nvPr>
        </p:nvSpPr>
        <p:spPr bwMode="gray">
          <a:xfrm>
            <a:off x="7924800" y="1558925"/>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E410A487-E378-4AE8-9952-0D5010D0F062}" type="datetime'2''''''''''''''''''''''''''1''''''''''''''''%'''''''">
              <a:rPr kumimoji="0" lang="en-US" altLang="en-US" sz="1400" b="0" i="0" u="none" strike="noStrike" kern="1200" cap="none" spc="0" normalizeH="0" baseline="0" noProof="0" smtClean="0">
                <a:ln>
                  <a:noFill/>
                </a:ln>
                <a:solidFill>
                  <a:srgbClr val="000000"/>
                </a:solidFill>
                <a:effectLst/>
                <a:uLnTx/>
                <a:uFillTx/>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21%</a:t>
            </a:fld>
            <a:endParaRPr kumimoji="0" lang="en-US" sz="1400" b="0" i="0" u="none" strike="noStrike" kern="1200" cap="none" spc="0" normalizeH="0" baseline="0" noProof="0">
              <a:ln>
                <a:noFill/>
              </a:ln>
              <a:solidFill>
                <a:srgbClr val="000000"/>
              </a:solidFill>
              <a:effectLst/>
              <a:uLnTx/>
              <a:uFillTx/>
            </a:endParaRPr>
          </a:p>
        </p:txBody>
      </p:sp>
      <p:sp>
        <p:nvSpPr>
          <p:cNvPr id="87" name="Text Placeholder 2">
            <a:extLst>
              <a:ext uri="{FF2B5EF4-FFF2-40B4-BE49-F238E27FC236}">
                <a16:creationId xmlns:a16="http://schemas.microsoft.com/office/drawing/2014/main" id="{95B7E50E-8AB7-CF3D-D606-1FE25A0A6BA0}"/>
              </a:ext>
            </a:extLst>
          </p:cNvPr>
          <p:cNvSpPr txBox="1">
            <a:spLocks/>
          </p:cNvSpPr>
          <p:nvPr>
            <p:custDataLst>
              <p:tags r:id="rId52"/>
            </p:custDataLst>
          </p:nvPr>
        </p:nvSpPr>
        <p:spPr bwMode="gray">
          <a:xfrm>
            <a:off x="9909175" y="1560513"/>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DD843B28-67CD-4F91-8868-2CD91429698E}" type="datetime'''''''''''''''''''1''6''''''''''%'''''''''''">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16%</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8" name="Text Placeholder 2">
            <a:extLst>
              <a:ext uri="{FF2B5EF4-FFF2-40B4-BE49-F238E27FC236}">
                <a16:creationId xmlns:a16="http://schemas.microsoft.com/office/drawing/2014/main" id="{C7A2CD48-2A78-7CF8-04A9-8AF5707AC224}"/>
              </a:ext>
            </a:extLst>
          </p:cNvPr>
          <p:cNvSpPr txBox="1">
            <a:spLocks/>
          </p:cNvSpPr>
          <p:nvPr>
            <p:custDataLst>
              <p:tags r:id="rId53"/>
            </p:custDataLst>
          </p:nvPr>
        </p:nvSpPr>
        <p:spPr bwMode="gray">
          <a:xfrm>
            <a:off x="11220450" y="1560513"/>
            <a:ext cx="3079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E4E9DB26-E37B-431F-9CF2-A6BB6D515FAB}" type="datetime'''''''''''''''''7''''''''%'''''">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7%</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 Placeholder 10">
            <a:extLst>
              <a:ext uri="{FF2B5EF4-FFF2-40B4-BE49-F238E27FC236}">
                <a16:creationId xmlns:a16="http://schemas.microsoft.com/office/drawing/2014/main" id="{B86040A2-ECD2-328D-1A2D-C52E72A644AA}"/>
              </a:ext>
            </a:extLst>
          </p:cNvPr>
          <p:cNvSpPr txBox="1">
            <a:spLocks/>
          </p:cNvSpPr>
          <p:nvPr>
            <p:custDataLst>
              <p:tags r:id="rId54"/>
            </p:custDataLst>
          </p:nvPr>
        </p:nvSpPr>
        <p:spPr bwMode="gray">
          <a:xfrm>
            <a:off x="11001375" y="5254625"/>
            <a:ext cx="747713" cy="45720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r>
              <a:rPr lang="en-US" altLang="en-US" sz="1000">
                <a:solidFill>
                  <a:srgbClr val="000000"/>
                </a:solidFill>
              </a:rPr>
              <a:t>Commercial </a:t>
            </a:r>
          </a:p>
          <a:p>
            <a:pPr marL="0" lvl="0" indent="0" algn="ctr">
              <a:spcBef>
                <a:spcPct val="0"/>
              </a:spcBef>
              <a:spcAft>
                <a:spcPct val="0"/>
              </a:spcAft>
              <a:buNone/>
              <a:defRPr/>
            </a:pPr>
            <a:r>
              <a:rPr lang="en-US" altLang="en-US" sz="1000">
                <a:solidFill>
                  <a:srgbClr val="000000"/>
                </a:solidFill>
              </a:rPr>
              <a:t>combustion</a:t>
            </a:r>
            <a:br>
              <a:rPr lang="en-US" altLang="en-US" sz="1000">
                <a:solidFill>
                  <a:srgbClr val="000000"/>
                </a:solidFill>
              </a:rPr>
            </a:br>
            <a:fld id="{64886A68-1B14-4814-B21A-6E926F3E8101}" type="datetime'''''''''''''''''''''''''''''''''''''''20''''''''''''''''''%'">
              <a:rPr lang="en-US" altLang="en-US" sz="1000" smtClean="0">
                <a:solidFill>
                  <a:srgbClr val="000000"/>
                </a:solidFill>
              </a:rPr>
              <a:pPr marL="0" lvl="0" indent="0" algn="ctr">
                <a:spcBef>
                  <a:spcPct val="0"/>
                </a:spcBef>
                <a:spcAft>
                  <a:spcPct val="0"/>
                </a:spcAft>
                <a:buNone/>
                <a:defRPr/>
              </a:pPr>
              <a:t>20%</a:t>
            </a:fld>
            <a:endParaRPr kumimoji="0" lang="en-US" sz="1000" b="0" i="0" strike="noStrike" kern="1200" cap="none" spc="0" normalizeH="0" baseline="0" noProof="0">
              <a:ln>
                <a:noFill/>
              </a:ln>
              <a:solidFill>
                <a:srgbClr val="000000"/>
              </a:solidFill>
              <a:effectLst/>
              <a:uLnTx/>
              <a:uFillTx/>
            </a:endParaRPr>
          </a:p>
        </p:txBody>
      </p:sp>
      <p:sp>
        <p:nvSpPr>
          <p:cNvPr id="31" name="Text Placeholder 10">
            <a:extLst>
              <a:ext uri="{FF2B5EF4-FFF2-40B4-BE49-F238E27FC236}">
                <a16:creationId xmlns:a16="http://schemas.microsoft.com/office/drawing/2014/main" id="{0E6E55F1-7606-65E8-804B-8327220984FE}"/>
              </a:ext>
            </a:extLst>
          </p:cNvPr>
          <p:cNvSpPr txBox="1">
            <a:spLocks/>
          </p:cNvSpPr>
          <p:nvPr>
            <p:custDataLst>
              <p:tags r:id="rId55"/>
            </p:custDataLst>
          </p:nvPr>
        </p:nvSpPr>
        <p:spPr bwMode="gray">
          <a:xfrm>
            <a:off x="9401175" y="5776913"/>
            <a:ext cx="568325" cy="152400"/>
          </a:xfrm>
          <a:prstGeom prst="rect">
            <a:avLst/>
          </a:prstGeom>
          <a:solidFill>
            <a:schemeClr val="tx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C30948C-87AB-473D-8911-58E33CF73527}" type="datetime'''''''O''''''''t''''''h''''''''e''r'''''''''''''''''''''''">
              <a:rPr lang="en-US" altLang="en-US" sz="1000" smtClean="0">
                <a:solidFill>
                  <a:srgbClr val="000000"/>
                </a:solidFill>
              </a:rPr>
              <a:pPr marL="0" lvl="0" indent="0" algn="ctr">
                <a:spcBef>
                  <a:spcPct val="0"/>
                </a:spcBef>
                <a:spcAft>
                  <a:spcPct val="0"/>
                </a:spcAft>
                <a:buNone/>
                <a:defRPr/>
              </a:pPr>
              <a:t>Other</a:t>
            </a:fld>
            <a:r>
              <a:rPr lang="en-US" altLang="en-US" sz="1000">
                <a:solidFill>
                  <a:srgbClr val="000000"/>
                </a:solidFill>
              </a:rPr>
              <a:t> </a:t>
            </a:r>
            <a:fld id="{C1EE1D2D-0F25-4DB7-ACDF-C29B78952AEF}" type="datetime'''''''''''''''2''''''''''''''''''''%'''">
              <a:rPr lang="en-US" altLang="en-US" sz="1000" smtClean="0">
                <a:solidFill>
                  <a:srgbClr val="000000"/>
                </a:solidFill>
              </a:rPr>
              <a:pPr marL="0" lvl="0" indent="0" algn="ctr">
                <a:spcBef>
                  <a:spcPct val="0"/>
                </a:spcBef>
                <a:spcAft>
                  <a:spcPct val="0"/>
                </a:spcAft>
                <a:buNone/>
                <a:defRPr/>
              </a:pPr>
              <a:t>2%</a:t>
            </a:fld>
            <a:endParaRPr kumimoji="0" lang="en-US" sz="1000" b="0" i="0" strike="noStrike" kern="1200" cap="none" spc="0" normalizeH="0" baseline="0" noProof="0">
              <a:ln>
                <a:noFill/>
              </a:ln>
              <a:solidFill>
                <a:srgbClr val="000000"/>
              </a:solidFill>
              <a:effectLst/>
              <a:uLnTx/>
              <a:uFillTx/>
            </a:endParaRPr>
          </a:p>
        </p:txBody>
      </p:sp>
      <p:sp>
        <p:nvSpPr>
          <p:cNvPr id="49" name="Text Placeholder 10">
            <a:extLst>
              <a:ext uri="{FF2B5EF4-FFF2-40B4-BE49-F238E27FC236}">
                <a16:creationId xmlns:a16="http://schemas.microsoft.com/office/drawing/2014/main" id="{60EEDD22-2204-9AC6-319E-74E7DAE2AFC2}"/>
              </a:ext>
            </a:extLst>
          </p:cNvPr>
          <p:cNvSpPr txBox="1">
            <a:spLocks/>
          </p:cNvSpPr>
          <p:nvPr>
            <p:custDataLst>
              <p:tags r:id="rId56"/>
            </p:custDataLst>
          </p:nvPr>
        </p:nvSpPr>
        <p:spPr bwMode="gray">
          <a:xfrm>
            <a:off x="10306050" y="5705475"/>
            <a:ext cx="471488" cy="152400"/>
          </a:xfrm>
          <a:prstGeom prst="rect">
            <a:avLst/>
          </a:prstGeom>
          <a:solidFill>
            <a:schemeClr val="tx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82B3EE7-2F40-4D95-B233-DACF19500C8C}" type="datetime'''''R''''''''''''''''''''''ai''''''''''''''''''''''''''''''l'">
              <a:rPr lang="en-US" altLang="en-US" sz="1000" smtClean="0">
                <a:solidFill>
                  <a:srgbClr val="000000"/>
                </a:solidFill>
              </a:rPr>
              <a:pPr marL="0" lvl="0" indent="0" algn="ctr">
                <a:spcBef>
                  <a:spcPct val="0"/>
                </a:spcBef>
                <a:spcAft>
                  <a:spcPct val="0"/>
                </a:spcAft>
                <a:buNone/>
                <a:defRPr/>
              </a:pPr>
              <a:t>Rail</a:t>
            </a:fld>
            <a:r>
              <a:rPr lang="en-US" altLang="en-US" sz="1000">
                <a:solidFill>
                  <a:srgbClr val="000000"/>
                </a:solidFill>
              </a:rPr>
              <a:t> </a:t>
            </a:r>
            <a:fld id="{88E23DEC-B18A-49B0-8360-DD21DB1127BA}" type="datetime'''1''''''''''''''''''''%'''''''''''''''">
              <a:rPr lang="en-US" altLang="en-US" sz="1000" smtClean="0">
                <a:solidFill>
                  <a:srgbClr val="000000"/>
                </a:solidFill>
              </a:rPr>
              <a:pPr marL="0" lvl="0" indent="0" algn="ctr">
                <a:spcBef>
                  <a:spcPct val="0"/>
                </a:spcBef>
                <a:spcAft>
                  <a:spcPct val="0"/>
                </a:spcAft>
                <a:buNone/>
                <a:defRPr/>
              </a:pPr>
              <a:t>1%</a:t>
            </a:fld>
            <a:endParaRPr kumimoji="0" lang="en-US" sz="1000" b="0" i="0" strike="noStrike" kern="1200" cap="none" spc="0" normalizeH="0" baseline="0" noProof="0">
              <a:ln>
                <a:noFill/>
              </a:ln>
              <a:solidFill>
                <a:srgbClr val="000000"/>
              </a:solidFill>
              <a:effectLst/>
              <a:uLnTx/>
              <a:uFillTx/>
            </a:endParaRPr>
          </a:p>
        </p:txBody>
      </p:sp>
      <p:sp>
        <p:nvSpPr>
          <p:cNvPr id="66" name="Text Placeholder 10">
            <a:extLst>
              <a:ext uri="{FF2B5EF4-FFF2-40B4-BE49-F238E27FC236}">
                <a16:creationId xmlns:a16="http://schemas.microsoft.com/office/drawing/2014/main" id="{86ABC404-EAC1-DFD2-98E2-C0FAF1F904A5}"/>
              </a:ext>
            </a:extLst>
          </p:cNvPr>
          <p:cNvSpPr txBox="1">
            <a:spLocks/>
          </p:cNvSpPr>
          <p:nvPr>
            <p:custDataLst>
              <p:tags r:id="rId57"/>
            </p:custDataLst>
          </p:nvPr>
        </p:nvSpPr>
        <p:spPr bwMode="gray">
          <a:xfrm>
            <a:off x="11026776" y="2633663"/>
            <a:ext cx="695325" cy="45720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r>
              <a:rPr lang="en-US" altLang="en-US" sz="1000">
                <a:solidFill>
                  <a:srgbClr val="000000"/>
                </a:solidFill>
                <a:effectLst/>
              </a:rPr>
              <a:t>Residential </a:t>
            </a:r>
          </a:p>
          <a:p>
            <a:pPr marL="0" lvl="0" indent="0" algn="ctr">
              <a:spcBef>
                <a:spcPct val="0"/>
              </a:spcBef>
              <a:spcAft>
                <a:spcPct val="0"/>
              </a:spcAft>
              <a:buNone/>
              <a:defRPr/>
            </a:pPr>
            <a:r>
              <a:rPr lang="en-US" altLang="en-US" sz="1000">
                <a:solidFill>
                  <a:srgbClr val="000000"/>
                </a:solidFill>
                <a:effectLst/>
              </a:rPr>
              <a:t>combustion</a:t>
            </a:r>
            <a:br>
              <a:rPr lang="en-US" altLang="en-US" sz="1000">
                <a:solidFill>
                  <a:srgbClr val="000000"/>
                </a:solidFill>
                <a:effectLst/>
              </a:rPr>
            </a:br>
            <a:fld id="{430CD5F7-02BB-4273-851A-F617A3FA4C33}" type="datetime'''''''''5''''''''''''''''''''''''''''''''3''''''%'''''">
              <a:rPr lang="en-US" altLang="en-US" sz="1000" smtClean="0">
                <a:solidFill>
                  <a:srgbClr val="000000"/>
                </a:solidFill>
                <a:effectLst/>
              </a:rPr>
              <a:pPr marL="0" lvl="0" indent="0" algn="ctr">
                <a:spcBef>
                  <a:spcPct val="0"/>
                </a:spcBef>
                <a:spcAft>
                  <a:spcPct val="0"/>
                </a:spcAft>
                <a:buNone/>
                <a:defRPr/>
              </a:pPr>
              <a:t>53%</a:t>
            </a:fld>
            <a:endParaRPr kumimoji="0" lang="en-US" sz="1000" b="0" i="0" strike="noStrike" kern="1200" cap="none" spc="0" normalizeH="0" baseline="0" noProof="0">
              <a:ln>
                <a:noFill/>
              </a:ln>
              <a:solidFill>
                <a:srgbClr val="000000"/>
              </a:solidFill>
              <a:effectLst/>
              <a:uLnTx/>
              <a:uFillTx/>
            </a:endParaRPr>
          </a:p>
        </p:txBody>
      </p:sp>
      <p:sp>
        <p:nvSpPr>
          <p:cNvPr id="69" name="Text Placeholder 10">
            <a:extLst>
              <a:ext uri="{FF2B5EF4-FFF2-40B4-BE49-F238E27FC236}">
                <a16:creationId xmlns:a16="http://schemas.microsoft.com/office/drawing/2014/main" id="{A18B0385-BB76-B7E4-A81B-18F9A5ED100F}"/>
              </a:ext>
            </a:extLst>
          </p:cNvPr>
          <p:cNvSpPr txBox="1">
            <a:spLocks/>
          </p:cNvSpPr>
          <p:nvPr>
            <p:custDataLst>
              <p:tags r:id="rId58"/>
            </p:custDataLst>
          </p:nvPr>
        </p:nvSpPr>
        <p:spPr bwMode="gray">
          <a:xfrm>
            <a:off x="11020425" y="4202113"/>
            <a:ext cx="709613" cy="60960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HFCs from </a:t>
            </a:r>
          </a:p>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refrigeration</a:t>
            </a:r>
          </a:p>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 and A/C</a:t>
            </a:r>
            <a:br>
              <a:rPr lang="en-US" altLang="en-US" sz="1000">
                <a:solidFill>
                  <a:srgbClr val="000000"/>
                </a:solidFill>
              </a:rPr>
            </a:br>
            <a:fld id="{CD270562-FBCE-4792-A747-439F09992806}" type="datetime'''2''''''''''''''''7''''''''%'''''''''''''''''''''''''''''''">
              <a:rPr lang="en-US" altLang="en-US" sz="1000" smtClean="0">
                <a:solidFill>
                  <a:srgbClr val="000000"/>
                </a:solidFill>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27%</a:t>
            </a:fld>
            <a:endParaRPr kumimoji="0" lang="en-US" sz="1000" b="0" i="0" strike="noStrike" kern="1200" cap="none" spc="0" normalizeH="0" baseline="0" noProof="0">
              <a:ln>
                <a:noFill/>
              </a:ln>
              <a:solidFill>
                <a:srgbClr val="000000"/>
              </a:solidFill>
              <a:effectLst/>
              <a:uLnTx/>
              <a:uFillTx/>
            </a:endParaRPr>
          </a:p>
        </p:txBody>
      </p:sp>
      <p:sp>
        <p:nvSpPr>
          <p:cNvPr id="82" name="Text Placeholder 10">
            <a:extLst>
              <a:ext uri="{FF2B5EF4-FFF2-40B4-BE49-F238E27FC236}">
                <a16:creationId xmlns:a16="http://schemas.microsoft.com/office/drawing/2014/main" id="{1D44EEFE-4907-0580-6E37-136B47C2520C}"/>
              </a:ext>
            </a:extLst>
          </p:cNvPr>
          <p:cNvSpPr txBox="1">
            <a:spLocks/>
          </p:cNvSpPr>
          <p:nvPr>
            <p:custDataLst>
              <p:tags r:id="rId59"/>
            </p:custDataLst>
          </p:nvPr>
        </p:nvSpPr>
        <p:spPr bwMode="gray">
          <a:xfrm>
            <a:off x="5273674" y="5759450"/>
            <a:ext cx="407988" cy="15240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FEEBC388-0962-4B18-8FF9-BE0701882699}" type="datetime'''''''''''''''''''''''''''O''''i''''''''''l'">
              <a:rPr lang="en-US" altLang="en-US" sz="1000" smtClean="0">
                <a:solidFill>
                  <a:srgbClr val="000000"/>
                </a:solidFill>
              </a:rPr>
              <a:pPr marL="0" lvl="0" indent="0" algn="ctr">
                <a:spcBef>
                  <a:spcPct val="0"/>
                </a:spcBef>
                <a:spcAft>
                  <a:spcPct val="0"/>
                </a:spcAft>
                <a:buNone/>
                <a:defRPr/>
              </a:pPr>
              <a:t>Oil</a:t>
            </a:fld>
            <a:r>
              <a:rPr lang="en-US" altLang="en-US" sz="1000">
                <a:solidFill>
                  <a:srgbClr val="000000"/>
                </a:solidFill>
              </a:rPr>
              <a:t> </a:t>
            </a:r>
            <a:fld id="{37278A70-5BA1-46E7-BCBD-AF8E73A6D5C4}" type="datetime'''''''3''''''''''''''''''''''''''''''''''%'''''''">
              <a:rPr lang="en-US" altLang="en-US" sz="1000" smtClean="0">
                <a:solidFill>
                  <a:srgbClr val="000000"/>
                </a:solidFill>
              </a:rPr>
              <a:pPr marL="0" lvl="0" indent="0" algn="ctr">
                <a:spcBef>
                  <a:spcPct val="0"/>
                </a:spcBef>
                <a:spcAft>
                  <a:spcPct val="0"/>
                </a:spcAft>
                <a:buNone/>
                <a:defRPr/>
              </a:pPr>
              <a:t>3%</a:t>
            </a:fld>
            <a:endParaRPr kumimoji="0" lang="en-US" sz="1000" b="0" i="0" strike="noStrike" kern="1200" cap="none" spc="0" normalizeH="0" baseline="0" noProof="0">
              <a:ln>
                <a:noFill/>
              </a:ln>
              <a:solidFill>
                <a:srgbClr val="000000"/>
              </a:solidFill>
              <a:effectLst/>
              <a:uLnTx/>
              <a:uFillTx/>
            </a:endParaRPr>
          </a:p>
        </p:txBody>
      </p:sp>
      <p:sp>
        <p:nvSpPr>
          <p:cNvPr id="96" name="Text Placeholder 10">
            <a:extLst>
              <a:ext uri="{FF2B5EF4-FFF2-40B4-BE49-F238E27FC236}">
                <a16:creationId xmlns:a16="http://schemas.microsoft.com/office/drawing/2014/main" id="{FE281922-C128-13D1-BEAF-8FEB67C06C4A}"/>
              </a:ext>
            </a:extLst>
          </p:cNvPr>
          <p:cNvSpPr txBox="1">
            <a:spLocks/>
          </p:cNvSpPr>
          <p:nvPr>
            <p:custDataLst>
              <p:tags r:id="rId60"/>
            </p:custDataLst>
          </p:nvPr>
        </p:nvSpPr>
        <p:spPr bwMode="gray">
          <a:xfrm>
            <a:off x="7240588" y="1782763"/>
            <a:ext cx="1776413" cy="15240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1F0BF4E-4865-4D54-BDF8-D6C367CE3B47}" type="datetime'Agri''''c''u''''''lture fu''''''el'' combu''st''''i''''on'''''">
              <a:rPr lang="en-US" altLang="en-US" sz="1000" smtClean="0">
                <a:solidFill>
                  <a:srgbClr val="000000"/>
                </a:solidFill>
              </a:rPr>
              <a:pPr marL="0" lvl="0" indent="0" algn="ctr">
                <a:spcBef>
                  <a:spcPct val="0"/>
                </a:spcBef>
                <a:spcAft>
                  <a:spcPct val="0"/>
                </a:spcAft>
                <a:buNone/>
                <a:defRPr/>
              </a:pPr>
              <a:t>Agriculture fuel combustion</a:t>
            </a:fld>
            <a:r>
              <a:rPr lang="en-US" altLang="en-US" sz="1000">
                <a:solidFill>
                  <a:srgbClr val="000000"/>
                </a:solidFill>
              </a:rPr>
              <a:t> </a:t>
            </a:r>
            <a:fld id="{FB32989F-4100-4D52-9DC4-561F0A897354}" type="datetime'4''''''%'''''''''''''''''''">
              <a:rPr lang="en-US" altLang="en-US" sz="1000" smtClean="0">
                <a:solidFill>
                  <a:srgbClr val="000000"/>
                </a:solidFill>
              </a:rPr>
              <a:pPr marL="0" lvl="0" indent="0" algn="ctr">
                <a:spcBef>
                  <a:spcPct val="0"/>
                </a:spcBef>
                <a:spcAft>
                  <a:spcPct val="0"/>
                </a:spcAft>
                <a:buNone/>
                <a:defRPr/>
              </a:pPr>
              <a:t>4%</a:t>
            </a:fld>
            <a:endParaRPr kumimoji="0" lang="en-US" sz="1000" b="0" i="0" strike="noStrike" kern="1200" cap="none" spc="0" normalizeH="0" baseline="0" noProof="0">
              <a:ln>
                <a:noFill/>
              </a:ln>
              <a:solidFill>
                <a:srgbClr val="000000"/>
              </a:solidFill>
              <a:effectLst/>
              <a:uLnTx/>
              <a:uFillTx/>
            </a:endParaRPr>
          </a:p>
        </p:txBody>
      </p:sp>
      <p:cxnSp>
        <p:nvCxnSpPr>
          <p:cNvPr id="173" name="Straight Connector 172">
            <a:extLst>
              <a:ext uri="{FF2B5EF4-FFF2-40B4-BE49-F238E27FC236}">
                <a16:creationId xmlns:a16="http://schemas.microsoft.com/office/drawing/2014/main" id="{2763E7D0-2ABE-7E90-11C0-DA4CA4D8082A}"/>
              </a:ext>
            </a:extLst>
          </p:cNvPr>
          <p:cNvCxnSpPr/>
          <p:nvPr>
            <p:custDataLst>
              <p:tags r:id="rId61"/>
            </p:custDataLst>
          </p:nvPr>
        </p:nvCxnSpPr>
        <p:spPr bwMode="auto">
          <a:xfrm flipH="1">
            <a:off x="917575" y="5165725"/>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 name="Straight Connector 173">
            <a:extLst>
              <a:ext uri="{FF2B5EF4-FFF2-40B4-BE49-F238E27FC236}">
                <a16:creationId xmlns:a16="http://schemas.microsoft.com/office/drawing/2014/main" id="{03A74DD3-A309-B1F4-D770-6533E3E71D56}"/>
              </a:ext>
            </a:extLst>
          </p:cNvPr>
          <p:cNvCxnSpPr/>
          <p:nvPr>
            <p:custDataLst>
              <p:tags r:id="rId62"/>
            </p:custDataLst>
          </p:nvPr>
        </p:nvCxnSpPr>
        <p:spPr bwMode="auto">
          <a:xfrm>
            <a:off x="882144" y="1881188"/>
            <a:ext cx="0" cy="4124325"/>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F7C5A2A6-7170-03FC-B079-39EDD70055A1}"/>
              </a:ext>
            </a:extLst>
          </p:cNvPr>
          <p:cNvCxnSpPr/>
          <p:nvPr>
            <p:custDataLst>
              <p:tags r:id="rId63"/>
            </p:custDataLst>
          </p:nvPr>
        </p:nvCxnSpPr>
        <p:spPr bwMode="auto">
          <a:xfrm flipH="1">
            <a:off x="917575" y="2695575"/>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6" name="Straight Connector 175">
            <a:extLst>
              <a:ext uri="{FF2B5EF4-FFF2-40B4-BE49-F238E27FC236}">
                <a16:creationId xmlns:a16="http://schemas.microsoft.com/office/drawing/2014/main" id="{F17BCFBA-9C7F-B615-1D6B-0CE0067026D7}"/>
              </a:ext>
            </a:extLst>
          </p:cNvPr>
          <p:cNvCxnSpPr/>
          <p:nvPr>
            <p:custDataLst>
              <p:tags r:id="rId64"/>
            </p:custDataLst>
          </p:nvPr>
        </p:nvCxnSpPr>
        <p:spPr bwMode="auto">
          <a:xfrm flipH="1">
            <a:off x="917575" y="5988050"/>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7" name="Straight Connector 176">
            <a:extLst>
              <a:ext uri="{FF2B5EF4-FFF2-40B4-BE49-F238E27FC236}">
                <a16:creationId xmlns:a16="http://schemas.microsoft.com/office/drawing/2014/main" id="{2DD4C8AE-C156-F027-87B6-8C0014A99B8F}"/>
              </a:ext>
            </a:extLst>
          </p:cNvPr>
          <p:cNvCxnSpPr/>
          <p:nvPr>
            <p:custDataLst>
              <p:tags r:id="rId65"/>
            </p:custDataLst>
          </p:nvPr>
        </p:nvCxnSpPr>
        <p:spPr bwMode="auto">
          <a:xfrm flipH="1">
            <a:off x="917575" y="3519488"/>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8" name="Straight Connector 177">
            <a:extLst>
              <a:ext uri="{FF2B5EF4-FFF2-40B4-BE49-F238E27FC236}">
                <a16:creationId xmlns:a16="http://schemas.microsoft.com/office/drawing/2014/main" id="{BDC5AD52-9283-AB22-6973-7015107549CA}"/>
              </a:ext>
            </a:extLst>
          </p:cNvPr>
          <p:cNvCxnSpPr/>
          <p:nvPr>
            <p:custDataLst>
              <p:tags r:id="rId66"/>
            </p:custDataLst>
          </p:nvPr>
        </p:nvCxnSpPr>
        <p:spPr bwMode="auto">
          <a:xfrm flipH="1">
            <a:off x="917575" y="1873250"/>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9" name="Straight Connector 178">
            <a:extLst>
              <a:ext uri="{FF2B5EF4-FFF2-40B4-BE49-F238E27FC236}">
                <a16:creationId xmlns:a16="http://schemas.microsoft.com/office/drawing/2014/main" id="{2BD7BC38-AC13-220D-C334-75DE6E3A00E5}"/>
              </a:ext>
            </a:extLst>
          </p:cNvPr>
          <p:cNvCxnSpPr/>
          <p:nvPr>
            <p:custDataLst>
              <p:tags r:id="rId67"/>
            </p:custDataLst>
          </p:nvPr>
        </p:nvCxnSpPr>
        <p:spPr bwMode="auto">
          <a:xfrm flipH="1">
            <a:off x="917575" y="4341813"/>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80" name="Text Placeholder 10">
            <a:extLst>
              <a:ext uri="{FF2B5EF4-FFF2-40B4-BE49-F238E27FC236}">
                <a16:creationId xmlns:a16="http://schemas.microsoft.com/office/drawing/2014/main" id="{91508327-2199-CCF1-70CA-B9CCD9881D32}"/>
              </a:ext>
            </a:extLst>
          </p:cNvPr>
          <p:cNvSpPr txBox="1">
            <a:spLocks/>
          </p:cNvSpPr>
          <p:nvPr>
            <p:custDataLst>
              <p:tags r:id="rId68"/>
            </p:custDataLst>
          </p:nvPr>
        </p:nvSpPr>
        <p:spPr bwMode="gray">
          <a:xfrm>
            <a:off x="579438" y="4265613"/>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36D650F-631C-4631-82C4-D9AAB522C695}" type="datetime'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1" name="Text Placeholder 10">
            <a:extLst>
              <a:ext uri="{FF2B5EF4-FFF2-40B4-BE49-F238E27FC236}">
                <a16:creationId xmlns:a16="http://schemas.microsoft.com/office/drawing/2014/main" id="{C5A4BB0F-801B-477D-4500-F48D87FEA92A}"/>
              </a:ext>
            </a:extLst>
          </p:cNvPr>
          <p:cNvSpPr txBox="1">
            <a:spLocks/>
          </p:cNvSpPr>
          <p:nvPr>
            <p:custDataLst>
              <p:tags r:id="rId69"/>
            </p:custDataLst>
          </p:nvPr>
        </p:nvSpPr>
        <p:spPr bwMode="gray">
          <a:xfrm>
            <a:off x="579438" y="5089525"/>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C65D8F5-E2B1-4B8D-B5C5-B21640233E34}" type="datetime'''''''''''''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3" name="Text Placeholder 10">
            <a:extLst>
              <a:ext uri="{FF2B5EF4-FFF2-40B4-BE49-F238E27FC236}">
                <a16:creationId xmlns:a16="http://schemas.microsoft.com/office/drawing/2014/main" id="{AA20229D-0521-60F0-2534-9E3133BA301B}"/>
              </a:ext>
            </a:extLst>
          </p:cNvPr>
          <p:cNvSpPr txBox="1">
            <a:spLocks/>
          </p:cNvSpPr>
          <p:nvPr>
            <p:custDataLst>
              <p:tags r:id="rId70"/>
            </p:custDataLst>
          </p:nvPr>
        </p:nvSpPr>
        <p:spPr bwMode="gray">
          <a:xfrm>
            <a:off x="579438" y="2619375"/>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CD4CD07-9E3C-463E-AB99-77CDA2AE4C8D}" type="datetime'''''''''''''8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4" name="Text Placeholder 10">
            <a:extLst>
              <a:ext uri="{FF2B5EF4-FFF2-40B4-BE49-F238E27FC236}">
                <a16:creationId xmlns:a16="http://schemas.microsoft.com/office/drawing/2014/main" id="{AF616A30-7168-A999-B6A7-BBDEC8A67F47}"/>
              </a:ext>
            </a:extLst>
          </p:cNvPr>
          <p:cNvSpPr>
            <a:spLocks noGrp="1"/>
          </p:cNvSpPr>
          <p:nvPr>
            <p:custDataLst>
              <p:tags r:id="rId71"/>
            </p:custDataLst>
          </p:nvPr>
        </p:nvSpPr>
        <p:spPr bwMode="gray">
          <a:xfrm>
            <a:off x="649288" y="5911850"/>
            <a:ext cx="1825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D9ACE5C-7DF0-49AF-96B3-17DF3600572D}"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5" name="Text Placeholder 10">
            <a:extLst>
              <a:ext uri="{FF2B5EF4-FFF2-40B4-BE49-F238E27FC236}">
                <a16:creationId xmlns:a16="http://schemas.microsoft.com/office/drawing/2014/main" id="{EACC904D-DE68-7273-C059-0CDCD8FB222D}"/>
              </a:ext>
            </a:extLst>
          </p:cNvPr>
          <p:cNvSpPr txBox="1">
            <a:spLocks/>
          </p:cNvSpPr>
          <p:nvPr>
            <p:custDataLst>
              <p:tags r:id="rId72"/>
            </p:custDataLst>
          </p:nvPr>
        </p:nvSpPr>
        <p:spPr bwMode="gray">
          <a:xfrm>
            <a:off x="509588" y="1797050"/>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B0EAAAE-E156-4160-9A0D-90C5BEF68C15}" type="datetime'1''''0''''''''''''''''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6" name="Text Placeholder 10">
            <a:extLst>
              <a:ext uri="{FF2B5EF4-FFF2-40B4-BE49-F238E27FC236}">
                <a16:creationId xmlns:a16="http://schemas.microsoft.com/office/drawing/2014/main" id="{7ECE3504-F6CD-C2DA-01EB-6F25FE1769FD}"/>
              </a:ext>
            </a:extLst>
          </p:cNvPr>
          <p:cNvSpPr txBox="1">
            <a:spLocks/>
          </p:cNvSpPr>
          <p:nvPr>
            <p:custDataLst>
              <p:tags r:id="rId73"/>
            </p:custDataLst>
          </p:nvPr>
        </p:nvSpPr>
        <p:spPr bwMode="gray">
          <a:xfrm>
            <a:off x="579438" y="3443288"/>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884008-AFF1-4DF2-BAEF-09F587AC0860}" type="datetime'''''''''''''''''6''''''''''''''''''''''''''''''''''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cxnSp>
        <p:nvCxnSpPr>
          <p:cNvPr id="191" name="Straight Connector 190">
            <a:extLst>
              <a:ext uri="{FF2B5EF4-FFF2-40B4-BE49-F238E27FC236}">
                <a16:creationId xmlns:a16="http://schemas.microsoft.com/office/drawing/2014/main" id="{37C25891-ACE9-3F1F-B496-8330E788B070}"/>
              </a:ext>
            </a:extLst>
          </p:cNvPr>
          <p:cNvCxnSpPr/>
          <p:nvPr>
            <p:custDataLst>
              <p:tags r:id="rId74"/>
            </p:custDataLst>
          </p:nvPr>
        </p:nvCxnSpPr>
        <p:spPr bwMode="auto">
          <a:xfrm>
            <a:off x="831851" y="1776413"/>
            <a:ext cx="10887075"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536" name="Text Placeholder 10">
            <a:extLst>
              <a:ext uri="{FF2B5EF4-FFF2-40B4-BE49-F238E27FC236}">
                <a16:creationId xmlns:a16="http://schemas.microsoft.com/office/drawing/2014/main" id="{604B5712-AE74-8904-D796-56315CEAF380}"/>
              </a:ext>
            </a:extLst>
          </p:cNvPr>
          <p:cNvSpPr txBox="1">
            <a:spLocks/>
          </p:cNvSpPr>
          <p:nvPr>
            <p:custDataLst>
              <p:tags r:id="rId75"/>
            </p:custDataLst>
          </p:nvPr>
        </p:nvSpPr>
        <p:spPr bwMode="gray">
          <a:xfrm>
            <a:off x="2060045" y="5644357"/>
            <a:ext cx="7159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effectLst/>
                <a:uLnTx/>
                <a:uFillTx/>
                <a:latin typeface="Arial"/>
                <a:ea typeface="+mn-ea"/>
                <a:cs typeface="+mn-cs"/>
              </a:rPr>
              <a:t>Refining </a:t>
            </a:r>
            <a:fld id="{9787CADD-60C0-4C6E-9BD2-281BF0E385EC}" type="datetime'''''4''''''''%'''''''''''''">
              <a:rPr kumimoji="0" lang="en-US" altLang="en-US" sz="10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a:t>
            </a:fld>
            <a:endParaRPr kumimoji="0" lang="en-US" sz="1000" b="0" i="0" u="none" strike="noStrike" kern="1200" cap="none" spc="0" normalizeH="0" baseline="0" noProof="0">
              <a:ln>
                <a:noFill/>
              </a:ln>
              <a:effectLst/>
              <a:uLnTx/>
              <a:uFillTx/>
              <a:latin typeface="Arial"/>
              <a:ea typeface="+mn-ea"/>
              <a:cs typeface="+mn-cs"/>
            </a:endParaRPr>
          </a:p>
        </p:txBody>
      </p:sp>
      <p:sp>
        <p:nvSpPr>
          <p:cNvPr id="1537" name="Text Placeholder 10">
            <a:extLst>
              <a:ext uri="{FF2B5EF4-FFF2-40B4-BE49-F238E27FC236}">
                <a16:creationId xmlns:a16="http://schemas.microsoft.com/office/drawing/2014/main" id="{0740C5A6-F847-C66C-C199-4B3AB9781281}"/>
              </a:ext>
            </a:extLst>
          </p:cNvPr>
          <p:cNvSpPr txBox="1">
            <a:spLocks/>
          </p:cNvSpPr>
          <p:nvPr>
            <p:custDataLst>
              <p:tags r:id="rId76"/>
            </p:custDataLst>
          </p:nvPr>
        </p:nvSpPr>
        <p:spPr bwMode="gray">
          <a:xfrm>
            <a:off x="2628393" y="5785362"/>
            <a:ext cx="1328738" cy="152400"/>
          </a:xfrm>
          <a:prstGeom prst="rect">
            <a:avLst/>
          </a:prstGeom>
          <a:solidFill>
            <a:schemeClr val="tx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effectLst/>
                <a:uLnTx/>
                <a:uFillTx/>
                <a:latin typeface="Arial"/>
                <a:ea typeface="+mn-ea"/>
                <a:cs typeface="+mn-cs"/>
              </a:rPr>
              <a:t>Non-ferrous metals 2%</a:t>
            </a:r>
            <a:endParaRPr kumimoji="0" lang="en-US" sz="1000" b="0" i="0" u="none" strike="noStrike" kern="1200" cap="none" spc="0" normalizeH="0" baseline="0" noProof="0">
              <a:ln>
                <a:noFill/>
              </a:ln>
              <a:effectLst/>
              <a:uLnTx/>
              <a:uFillTx/>
              <a:latin typeface="Arial"/>
              <a:ea typeface="+mn-ea"/>
              <a:cs typeface="+mn-cs"/>
            </a:endParaRPr>
          </a:p>
        </p:txBody>
      </p:sp>
      <p:sp>
        <p:nvSpPr>
          <p:cNvPr id="1538" name="Text Placeholder 10">
            <a:extLst>
              <a:ext uri="{FF2B5EF4-FFF2-40B4-BE49-F238E27FC236}">
                <a16:creationId xmlns:a16="http://schemas.microsoft.com/office/drawing/2014/main" id="{773D60B6-DB78-2582-0CC9-A793DE67C58F}"/>
              </a:ext>
            </a:extLst>
          </p:cNvPr>
          <p:cNvSpPr txBox="1">
            <a:spLocks/>
          </p:cNvSpPr>
          <p:nvPr>
            <p:custDataLst>
              <p:tags r:id="rId77"/>
            </p:custDataLst>
          </p:nvPr>
        </p:nvSpPr>
        <p:spPr bwMode="gray">
          <a:xfrm>
            <a:off x="2469646" y="5513784"/>
            <a:ext cx="1482723" cy="152400"/>
          </a:xfrm>
          <a:prstGeom prst="rect">
            <a:avLst/>
          </a:prstGeom>
          <a:solidFill>
            <a:schemeClr val="tx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effectLst/>
                <a:uLnTx/>
                <a:uFillTx/>
                <a:latin typeface="Arial"/>
                <a:ea typeface="+mn-ea"/>
                <a:cs typeface="+mn-cs"/>
              </a:rPr>
              <a:t>Non-metallic minerals </a:t>
            </a:r>
            <a:fld id="{BEB22F1D-2309-4353-8D26-1B69D9D308DA}" type="datetime'''''2''''''''''''''''%'''''''''''''''''''''''''''''''''''">
              <a:rPr kumimoji="0" lang="en-US" altLang="en-US" sz="10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a:t>
            </a:fld>
            <a:endParaRPr kumimoji="0" lang="en-US" sz="1000" b="0" i="0" u="none" strike="noStrike" kern="1200" cap="none" spc="0" normalizeH="0" baseline="0" noProof="0">
              <a:ln>
                <a:noFill/>
              </a:ln>
              <a:effectLst/>
              <a:uLnTx/>
              <a:uFillTx/>
              <a:latin typeface="Arial"/>
              <a:ea typeface="+mn-ea"/>
              <a:cs typeface="+mn-cs"/>
            </a:endParaRPr>
          </a:p>
        </p:txBody>
      </p:sp>
      <p:cxnSp>
        <p:nvCxnSpPr>
          <p:cNvPr id="97" name="Straight Connector 96">
            <a:extLst>
              <a:ext uri="{FF2B5EF4-FFF2-40B4-BE49-F238E27FC236}">
                <a16:creationId xmlns:a16="http://schemas.microsoft.com/office/drawing/2014/main" id="{E9051E90-AD07-6C25-4CFB-4D231995404A}"/>
              </a:ext>
            </a:extLst>
          </p:cNvPr>
          <p:cNvCxnSpPr/>
          <p:nvPr>
            <p:custDataLst>
              <p:tags r:id="rId78"/>
            </p:custDataLst>
          </p:nvPr>
        </p:nvCxnSpPr>
        <p:spPr bwMode="auto">
          <a:xfrm>
            <a:off x="11761093" y="1839913"/>
            <a:ext cx="0" cy="4114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FAA44681-0C97-D4EB-7460-02F56F240FF3}"/>
              </a:ext>
            </a:extLst>
          </p:cNvPr>
          <p:cNvSpPr/>
          <p:nvPr/>
        </p:nvSpPr>
        <p:spPr bwMode="gray">
          <a:xfrm>
            <a:off x="10301606" y="1178475"/>
            <a:ext cx="472438" cy="21381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 name="Rectangle 40">
            <a:extLst>
              <a:ext uri="{FF2B5EF4-FFF2-40B4-BE49-F238E27FC236}">
                <a16:creationId xmlns:a16="http://schemas.microsoft.com/office/drawing/2014/main" id="{6BBE65B5-F55B-EE68-1933-6F3163121086}"/>
              </a:ext>
            </a:extLst>
          </p:cNvPr>
          <p:cNvSpPr/>
          <p:nvPr/>
        </p:nvSpPr>
        <p:spPr bwMode="gray">
          <a:xfrm>
            <a:off x="10796809" y="1096187"/>
            <a:ext cx="1160463" cy="1916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US" sz="1000">
                <a:solidFill>
                  <a:schemeClr val="tx1"/>
                </a:solidFill>
              </a:rPr>
              <a:t>Abatement potential by 2050</a:t>
            </a:r>
          </a:p>
        </p:txBody>
      </p:sp>
      <p:sp>
        <p:nvSpPr>
          <p:cNvPr id="43" name="btfpNotesBox111697">
            <a:extLst>
              <a:ext uri="{FF2B5EF4-FFF2-40B4-BE49-F238E27FC236}">
                <a16:creationId xmlns:a16="http://schemas.microsoft.com/office/drawing/2014/main" id="{904F9645-AC57-B5BD-9FF5-281D5CD55422}"/>
              </a:ext>
            </a:extLst>
          </p:cNvPr>
          <p:cNvSpPr txBox="1"/>
          <p:nvPr>
            <p:custDataLst>
              <p:tags r:id="rId79"/>
            </p:custDataLst>
          </p:nvPr>
        </p:nvSpPr>
        <p:spPr bwMode="gray">
          <a:xfrm>
            <a:off x="330200" y="6423429"/>
            <a:ext cx="11531600" cy="369332"/>
          </a:xfrm>
          <a:prstGeom prst="rect">
            <a:avLst/>
          </a:prstGeom>
          <a:noFill/>
        </p:spPr>
        <p:txBody>
          <a:bodyPr vert="horz" wrap="square" lIns="0" tIns="0" rIns="0" bIns="0" rtlCol="0" anchor="b">
            <a:spAutoFit/>
          </a:bodyPr>
          <a:lstStyle/>
          <a:p>
            <a:r>
              <a:rPr lang="en-US" sz="800" baseline="30000">
                <a:solidFill>
                  <a:srgbClr val="000000"/>
                </a:solidFill>
              </a:rPr>
              <a:t>1</a:t>
            </a:r>
            <a:r>
              <a:rPr lang="en-US" sz="800">
                <a:solidFill>
                  <a:srgbClr val="000000"/>
                </a:solidFill>
              </a:rPr>
              <a:t>Shifting to vegetal and plant-based proteins, sustainable pasture-based livestock production, and emissions reduction technologies for industrial livestock production.  </a:t>
            </a:r>
            <a:endParaRPr lang="en-US" sz="800" baseline="30000">
              <a:solidFill>
                <a:srgbClr val="000000"/>
              </a:solidFill>
            </a:endParaRPr>
          </a:p>
          <a:p>
            <a:r>
              <a:rPr lang="en-US" sz="800">
                <a:solidFill>
                  <a:srgbClr val="000000"/>
                </a:solidFill>
              </a:rPr>
              <a:t>Sources: Rhodium Group, </a:t>
            </a:r>
            <a:r>
              <a:rPr lang="en-US" sz="800" err="1">
                <a:solidFill>
                  <a:srgbClr val="000000"/>
                </a:solidFill>
                <a:hlinkClick r:id="rId84"/>
              </a:rPr>
              <a:t>ClimateDeck</a:t>
            </a:r>
            <a:r>
              <a:rPr lang="en-US" sz="800">
                <a:solidFill>
                  <a:srgbClr val="000000"/>
                </a:solidFill>
              </a:rPr>
              <a:t> (2023); FAO, </a:t>
            </a:r>
            <a:r>
              <a:rPr lang="en-US" sz="800">
                <a:solidFill>
                  <a:srgbClr val="000000"/>
                </a:solidFill>
                <a:hlinkClick r:id="rId85"/>
              </a:rPr>
              <a:t>Climate change and food security report</a:t>
            </a:r>
            <a:r>
              <a:rPr lang="en-US" sz="800">
                <a:solidFill>
                  <a:srgbClr val="000000"/>
                </a:solidFill>
              </a:rPr>
              <a:t> (2013)</a:t>
            </a:r>
            <a:br>
              <a:rPr lang="en-US" sz="800"/>
            </a:br>
            <a:r>
              <a:rPr lang="en-US" sz="800">
                <a:solidFill>
                  <a:srgbClr val="000000"/>
                </a:solidFill>
              </a:rPr>
              <a:t>Credit: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M.A. Miller, Nadine </a:t>
            </a:r>
            <a:r>
              <a:rPr lang="en-US" sz="800" err="1">
                <a:latin typeface="Arial"/>
                <a:cs typeface="Arial"/>
              </a:rPr>
              <a:t>Palmowski</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86"/>
              </a:rPr>
              <a:t>Gernot Wagner</a:t>
            </a:r>
            <a:r>
              <a:rPr lang="en-US" sz="800"/>
              <a:t>. </a:t>
            </a:r>
            <a:r>
              <a:rPr lang="en-US" sz="800">
                <a:hlinkClick r:id="rId87"/>
              </a:rPr>
              <a:t>Share with attribution</a:t>
            </a:r>
            <a:r>
              <a:rPr lang="en-US" sz="800"/>
              <a:t>: </a:t>
            </a:r>
            <a:r>
              <a:rPr lang="en-US" sz="800" err="1"/>
              <a:t>Sayn</a:t>
            </a:r>
            <a:r>
              <a:rPr lang="en-US" sz="800"/>
              <a:t>-Wittgenstein </a:t>
            </a:r>
            <a:r>
              <a:rPr lang="en-US" sz="800" i="1"/>
              <a:t>et al., </a:t>
            </a:r>
            <a:r>
              <a:rPr lang="en-US" sz="800"/>
              <a:t>"</a:t>
            </a:r>
            <a:r>
              <a:rPr lang="en-US" sz="800">
                <a:hlinkClick r:id="rId88"/>
              </a:rPr>
              <a:t>Reconsidering Proteins</a:t>
            </a:r>
            <a:r>
              <a:rPr lang="en-US" sz="800"/>
              <a:t>" (6 October 2025).</a:t>
            </a:r>
            <a:endParaRPr lang="en-US" sz="800">
              <a:solidFill>
                <a:srgbClr val="000000"/>
              </a:solidFill>
            </a:endParaRPr>
          </a:p>
        </p:txBody>
      </p:sp>
      <p:sp>
        <p:nvSpPr>
          <p:cNvPr id="58" name="Rectangle 57">
            <a:extLst>
              <a:ext uri="{FF2B5EF4-FFF2-40B4-BE49-F238E27FC236}">
                <a16:creationId xmlns:a16="http://schemas.microsoft.com/office/drawing/2014/main" id="{6136233B-9E80-946D-BAC1-4B3A124616A5}"/>
              </a:ext>
            </a:extLst>
          </p:cNvPr>
          <p:cNvSpPr/>
          <p:nvPr/>
        </p:nvSpPr>
        <p:spPr bwMode="gray">
          <a:xfrm>
            <a:off x="7001129" y="3475831"/>
            <a:ext cx="2260347" cy="2817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200">
                <a:solidFill>
                  <a:schemeClr val="bg1"/>
                </a:solidFill>
              </a:rPr>
              <a:t>LULUCF 6-8% (</a:t>
            </a:r>
            <a:r>
              <a:rPr lang="en-US" sz="1200" i="1">
                <a:solidFill>
                  <a:schemeClr val="bg1"/>
                </a:solidFill>
              </a:rPr>
              <a:t>abatement)</a:t>
            </a:r>
            <a:endParaRPr lang="en-US" sz="1200">
              <a:solidFill>
                <a:schemeClr val="bg1"/>
              </a:solidFill>
              <a:cs typeface="Arial"/>
            </a:endParaRPr>
          </a:p>
        </p:txBody>
      </p:sp>
    </p:spTree>
    <p:custDataLst>
      <p:tags r:id="rId1"/>
    </p:custDataLst>
    <p:extLst>
      <p:ext uri="{BB962C8B-B14F-4D97-AF65-F5344CB8AC3E}">
        <p14:creationId xmlns:p14="http://schemas.microsoft.com/office/powerpoint/2010/main" val="2287695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p:cNvGraphicFramePr>
          <p:nvPr>
            <p:custDataLst>
              <p:tags r:id="rId2"/>
            </p:custDataLst>
            <p:extLst>
              <p:ext uri="{D42A27DB-BD31-4B8C-83A1-F6EECF244321}">
                <p14:modId xmlns:p14="http://schemas.microsoft.com/office/powerpoint/2010/main" val="1863884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592" imgH="591" progId="TCLayout.ActiveDocument.1">
                  <p:embed/>
                </p:oleObj>
              </mc:Choice>
              <mc:Fallback>
                <p:oleObj name="think-cell Slide" r:id="rId30" imgW="592" imgH="591" progId="TCLayout.ActiveDocument.1">
                  <p:embed/>
                  <p:pic>
                    <p:nvPicPr>
                      <p:cNvPr id="7" name="think-cell data - do not delete" hidden="1"/>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376" name="Rectangle 375">
            <a:extLst>
              <a:ext uri="{FF2B5EF4-FFF2-40B4-BE49-F238E27FC236}">
                <a16:creationId xmlns:a16="http://schemas.microsoft.com/office/drawing/2014/main" id="{9750CE61-872D-98BC-EA63-4E674326293E}"/>
              </a:ext>
            </a:extLst>
          </p:cNvPr>
          <p:cNvSpPr/>
          <p:nvPr/>
        </p:nvSpPr>
        <p:spPr bwMode="gray">
          <a:xfrm>
            <a:off x="539749" y="5407025"/>
            <a:ext cx="8520113" cy="584775"/>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 name="Title 5"/>
          <p:cNvSpPr>
            <a:spLocks noGrp="1"/>
          </p:cNvSpPr>
          <p:nvPr>
            <p:ph type="title"/>
          </p:nvPr>
        </p:nvSpPr>
        <p:spPr>
          <a:xfrm>
            <a:off x="363538" y="523181"/>
            <a:ext cx="11742464" cy="735027"/>
          </a:xfrm>
        </p:spPr>
        <p:txBody>
          <a:bodyPr vert="horz">
            <a:noAutofit/>
          </a:bodyPr>
          <a:lstStyle/>
          <a:p>
            <a:pPr marL="0" indent="0">
              <a:spcBef>
                <a:spcPts val="600"/>
              </a:spcBef>
              <a:buNone/>
            </a:pPr>
            <a:r>
              <a:rPr lang="en-US">
                <a:solidFill>
                  <a:schemeClr val="tx1"/>
                </a:solidFill>
              </a:rPr>
              <a:t>Pasture area and cattle </a:t>
            </a:r>
            <a:r>
              <a:rPr lang="en-US" b="1">
                <a:solidFill>
                  <a:schemeClr val="tx1"/>
                </a:solidFill>
              </a:rPr>
              <a:t>production see little change</a:t>
            </a:r>
            <a:r>
              <a:rPr lang="en-US">
                <a:solidFill>
                  <a:schemeClr val="tx1"/>
                </a:solidFill>
              </a:rPr>
              <a:t> as deforestation and land-use change continue to increase</a:t>
            </a:r>
          </a:p>
        </p:txBody>
      </p:sp>
      <p:sp>
        <p:nvSpPr>
          <p:cNvPr id="5" name="TextBox 4">
            <a:extLst>
              <a:ext uri="{FF2B5EF4-FFF2-40B4-BE49-F238E27FC236}">
                <a16:creationId xmlns:a16="http://schemas.microsoft.com/office/drawing/2014/main" id="{D0C36D06-5C3E-059E-2BEB-9C95929D64F3}"/>
              </a:ext>
            </a:extLst>
          </p:cNvPr>
          <p:cNvSpPr txBox="1"/>
          <p:nvPr/>
        </p:nvSpPr>
        <p:spPr bwMode="gray">
          <a:xfrm>
            <a:off x="329184" y="6306966"/>
            <a:ext cx="9267539" cy="492443"/>
          </a:xfrm>
          <a:prstGeom prst="rect">
            <a:avLst/>
          </a:prstGeom>
          <a:noFill/>
        </p:spPr>
        <p:txBody>
          <a:bodyPr wrap="square" lIns="0" tIns="0" rIns="0" bIns="0" anchor="t">
            <a:spAutoFit/>
          </a:bodyPr>
          <a:lstStyle/>
          <a:p>
            <a:pPr>
              <a:defRPr/>
            </a:pPr>
            <a:r>
              <a:rPr kumimoji="0" lang="en-US" sz="800" b="0" i="0" u="none" strike="noStrike" kern="1200" cap="none" spc="0" normalizeH="0" baseline="30000" noProof="0">
                <a:ln>
                  <a:noFill/>
                </a:ln>
                <a:solidFill>
                  <a:srgbClr val="000000"/>
                </a:solidFill>
                <a:effectLst/>
                <a:uLnTx/>
                <a:uFillTx/>
                <a:latin typeface="Arial"/>
                <a:ea typeface="+mn-ea"/>
                <a:cs typeface="+mn-cs"/>
              </a:rPr>
              <a:t>1</a:t>
            </a:r>
            <a:r>
              <a:rPr kumimoji="0" lang="en-US" sz="800" b="0" i="0" u="none" strike="noStrike" kern="1200" cap="none" spc="0" normalizeH="0" baseline="0" noProof="0">
                <a:ln>
                  <a:noFill/>
                </a:ln>
                <a:solidFill>
                  <a:srgbClr val="000000"/>
                </a:solidFill>
                <a:effectLst/>
                <a:uLnTx/>
                <a:uFillTx/>
                <a:latin typeface="Arial"/>
                <a:ea typeface="+mn-ea"/>
                <a:cs typeface="+mn-cs"/>
              </a:rPr>
              <a:t> According to the </a:t>
            </a:r>
            <a:r>
              <a:rPr kumimoji="0" lang="en-US" sz="800" b="0" i="0" u="none" strike="noStrike" kern="1200" cap="none" spc="0" normalizeH="0" baseline="0" noProof="0" err="1">
                <a:ln>
                  <a:noFill/>
                </a:ln>
                <a:solidFill>
                  <a:srgbClr val="000000"/>
                </a:solidFill>
                <a:effectLst/>
                <a:uLnTx/>
                <a:uFillTx/>
                <a:latin typeface="Arial"/>
                <a:ea typeface="+mn-ea"/>
                <a:cs typeface="+mn-cs"/>
              </a:rPr>
              <a:t>Trase</a:t>
            </a:r>
            <a:r>
              <a:rPr kumimoji="0" lang="en-US" sz="800" b="0" i="0" u="none" strike="noStrike" kern="1200" cap="none" spc="0" normalizeH="0" baseline="0" noProof="0">
                <a:ln>
                  <a:noFill/>
                </a:ln>
                <a:solidFill>
                  <a:srgbClr val="000000"/>
                </a:solidFill>
                <a:effectLst/>
                <a:uLnTx/>
                <a:uFillTx/>
                <a:latin typeface="Arial"/>
                <a:ea typeface="+mn-ea"/>
                <a:cs typeface="+mn-cs"/>
              </a:rPr>
              <a:t> methodology, </a:t>
            </a:r>
            <a:r>
              <a:rPr lang="en-US" sz="800">
                <a:solidFill>
                  <a:srgbClr val="000000"/>
                </a:solidFill>
                <a:latin typeface="+mj-lt"/>
              </a:rPr>
              <a:t>cattle deforestation and conversion, which is calculated based on the area of pasture on areas of land deforested in the five preceding years; </a:t>
            </a:r>
          </a:p>
          <a:p>
            <a:pPr>
              <a:defRPr/>
            </a:pPr>
            <a:r>
              <a:rPr lang="en-US" sz="800">
                <a:solidFill>
                  <a:srgbClr val="000000"/>
                </a:solidFill>
                <a:latin typeface="+mj-lt"/>
              </a:rPr>
              <a:t>e.g., cattle deforestation and conversion in 2020 refers to the area of pasture in 2020 that was converted between 2016 and 2020 and linked to beef production.</a:t>
            </a:r>
            <a:br>
              <a:rPr lang="en-US" sz="800">
                <a:solidFill>
                  <a:srgbClr val="000000"/>
                </a:solidFill>
                <a:latin typeface="+mj-lt"/>
              </a:rPr>
            </a:br>
            <a:r>
              <a:rPr kumimoji="0" lang="en-US" sz="800" b="0" i="0" u="none" strike="noStrike" kern="1200" cap="none" spc="0" normalizeH="0" baseline="0" noProof="0">
                <a:ln>
                  <a:noFill/>
                </a:ln>
                <a:solidFill>
                  <a:srgbClr val="000000"/>
                </a:solidFill>
                <a:effectLst/>
                <a:uLnTx/>
                <a:uFillTx/>
                <a:latin typeface="+mj-lt"/>
                <a:ea typeface="+mn-ea"/>
                <a:cs typeface="+mn-cs"/>
              </a:rPr>
              <a:t>Sources: </a:t>
            </a:r>
            <a:r>
              <a:rPr lang="en-US" sz="800" err="1">
                <a:solidFill>
                  <a:srgbClr val="000000"/>
                </a:solidFill>
                <a:latin typeface="+mj-lt"/>
              </a:rPr>
              <a:t>Trase</a:t>
            </a:r>
            <a:r>
              <a:rPr lang="en-US" sz="800">
                <a:solidFill>
                  <a:srgbClr val="000000"/>
                </a:solidFill>
                <a:latin typeface="+mj-lt"/>
              </a:rPr>
              <a:t>, </a:t>
            </a:r>
            <a:r>
              <a:rPr lang="en-US" sz="800">
                <a:solidFill>
                  <a:srgbClr val="000000"/>
                </a:solidFill>
                <a:latin typeface="+mj-lt"/>
                <a:hlinkClick r:id="rId32"/>
              </a:rPr>
              <a:t>Brazilian beef supply chain</a:t>
            </a:r>
            <a:r>
              <a:rPr lang="en-US" sz="800">
                <a:solidFill>
                  <a:srgbClr val="000000"/>
                </a:solidFill>
                <a:latin typeface="+mj-lt"/>
              </a:rPr>
              <a:t> (2023);</a:t>
            </a:r>
            <a:r>
              <a:rPr kumimoji="0" lang="en-US" sz="800" b="0" i="0" u="none" strike="noStrike" kern="1200" cap="none" spc="0" normalizeH="0" baseline="0" noProof="0">
                <a:ln>
                  <a:noFill/>
                </a:ln>
                <a:solidFill>
                  <a:srgbClr val="000000"/>
                </a:solidFill>
                <a:effectLst/>
                <a:uLnTx/>
                <a:uFillTx/>
                <a:latin typeface="+mj-lt"/>
                <a:ea typeface="+mn-ea"/>
                <a:cs typeface="+mn-cs"/>
              </a:rPr>
              <a:t> </a:t>
            </a:r>
            <a:r>
              <a:rPr lang="en-US" sz="800" b="0" i="0" u="none" strike="noStrike">
                <a:solidFill>
                  <a:srgbClr val="000000"/>
                </a:solidFill>
                <a:effectLst/>
                <a:latin typeface="Arial"/>
                <a:cs typeface="Arial"/>
              </a:rPr>
              <a:t>WRI, </a:t>
            </a:r>
            <a:r>
              <a:rPr lang="en-US" sz="800" b="0" i="0" u="sng" strike="noStrike">
                <a:solidFill>
                  <a:srgbClr val="46647B"/>
                </a:solidFill>
                <a:effectLst/>
                <a:latin typeface="Arial"/>
                <a:cs typeface="Arial"/>
                <a:hlinkClick r:id="rId33"/>
              </a:rPr>
              <a:t>Commodities replacing </a:t>
            </a:r>
            <a:r>
              <a:rPr lang="en-US" sz="800" u="sng">
                <a:solidFill>
                  <a:srgbClr val="46647B"/>
                </a:solidFill>
                <a:latin typeface="Arial"/>
                <a:cs typeface="Arial"/>
                <a:hlinkClick r:id="rId33"/>
              </a:rPr>
              <a:t>f</a:t>
            </a:r>
            <a:r>
              <a:rPr lang="en-US" sz="800" b="0" i="0" u="sng" strike="noStrike">
                <a:solidFill>
                  <a:srgbClr val="46647B"/>
                </a:solidFill>
                <a:effectLst/>
                <a:latin typeface="Arial"/>
                <a:cs typeface="Arial"/>
                <a:hlinkClick r:id="rId33"/>
              </a:rPr>
              <a:t>orest </a:t>
            </a:r>
            <a:r>
              <a:rPr lang="en-US" sz="800" u="sng">
                <a:solidFill>
                  <a:srgbClr val="000000"/>
                </a:solidFill>
                <a:latin typeface="Arial"/>
                <a:cs typeface="Arial"/>
                <a:hlinkClick r:id="rId33"/>
              </a:rPr>
              <a:t>a</a:t>
            </a:r>
            <a:r>
              <a:rPr lang="en-US" sz="800" b="0" i="0" u="sng" strike="noStrike">
                <a:solidFill>
                  <a:srgbClr val="000000"/>
                </a:solidFill>
                <a:effectLst/>
                <a:latin typeface="Arial"/>
                <a:cs typeface="Arial"/>
                <a:hlinkClick r:id="rId33"/>
              </a:rPr>
              <a:t>reas</a:t>
            </a:r>
            <a:r>
              <a:rPr lang="en-US" sz="800" b="0" i="0" u="none" strike="noStrike">
                <a:solidFill>
                  <a:srgbClr val="000000"/>
                </a:solidFill>
                <a:effectLst/>
                <a:latin typeface="Arial"/>
                <a:cs typeface="Arial"/>
              </a:rPr>
              <a:t> (2021</a:t>
            </a:r>
            <a:r>
              <a:rPr lang="en-US" sz="800">
                <a:solidFill>
                  <a:srgbClr val="46647B"/>
                </a:solidFill>
                <a:latin typeface="Arial"/>
                <a:cs typeface="Arial"/>
              </a:rPr>
              <a:t>).</a:t>
            </a:r>
            <a:endParaRPr kumimoji="0" lang="en-US" sz="800" b="0" i="0" u="none" strike="noStrike" kern="1200" cap="none" spc="0" normalizeH="0" baseline="0" noProof="0">
              <a:ln>
                <a:noFill/>
              </a:ln>
              <a:solidFill>
                <a:srgbClr val="000000"/>
              </a:solidFill>
              <a:effectLst/>
              <a:highlight>
                <a:srgbClr val="FFFF00"/>
              </a:highlight>
              <a:uLnTx/>
              <a:uFillTx/>
              <a:latin typeface="Arial"/>
              <a:cs typeface="Arial"/>
            </a:endParaRPr>
          </a:p>
          <a:p>
            <a:pPr defTabSz="711200">
              <a:defRPr/>
            </a:pPr>
            <a:r>
              <a:rPr kumimoji="0" lang="en-US" sz="800" b="0" i="0" u="none" strike="noStrike" kern="1200" cap="none" spc="0" normalizeH="0" baseline="0" noProof="0">
                <a:ln>
                  <a:noFill/>
                </a:ln>
                <a:solidFill>
                  <a:srgbClr val="000000"/>
                </a:solidFill>
                <a:effectLst/>
                <a:uLnTx/>
                <a:uFillTx/>
                <a:latin typeface="+mj-lt"/>
                <a:ea typeface="+mn-ea"/>
                <a:cs typeface="+mn-cs"/>
              </a:rPr>
              <a:t>Credit: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a:t>
            </a:r>
            <a:r>
              <a:rPr lang="en-US" sz="800">
                <a:solidFill>
                  <a:srgbClr val="000000"/>
                </a:solidFill>
                <a:latin typeface="+mj-lt"/>
                <a:cs typeface="Arial"/>
              </a:rPr>
              <a:t>, </a:t>
            </a:r>
            <a:r>
              <a:rPr lang="en-US" sz="800" err="1">
                <a:solidFill>
                  <a:srgbClr val="000000"/>
                </a:solidFill>
                <a:latin typeface="+mj-lt"/>
                <a:cs typeface="Arial"/>
              </a:rPr>
              <a:t>Ariela</a:t>
            </a:r>
            <a:r>
              <a:rPr lang="en-US" sz="800">
                <a:solidFill>
                  <a:srgbClr val="000000"/>
                </a:solidFill>
                <a:latin typeface="+mj-lt"/>
                <a:cs typeface="Arial"/>
              </a:rPr>
              <a:t> </a:t>
            </a:r>
            <a:r>
              <a:rPr lang="en-US" sz="800" err="1">
                <a:solidFill>
                  <a:srgbClr val="000000"/>
                </a:solidFill>
                <a:latin typeface="+mj-lt"/>
                <a:cs typeface="Arial"/>
              </a:rPr>
              <a:t>Farchi</a:t>
            </a:r>
            <a:r>
              <a:rPr lang="en-US" sz="800">
                <a:solidFill>
                  <a:srgbClr val="000000"/>
                </a:solidFill>
                <a:latin typeface="+mj-lt"/>
                <a:cs typeface="Arial"/>
              </a:rPr>
              <a: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solidFill>
                  <a:srgbClr val="000000"/>
                </a:solidFill>
                <a:latin typeface="+mj-lt"/>
                <a:cs typeface="Arial"/>
              </a:rPr>
              <a:t> </a:t>
            </a:r>
            <a:r>
              <a:rPr lang="en-US" sz="800"/>
              <a:t>and </a:t>
            </a:r>
            <a:r>
              <a:rPr lang="en-US" sz="800">
                <a:hlinkClick r:id="rId34"/>
              </a:rPr>
              <a:t>Gernot Wagner</a:t>
            </a:r>
            <a:r>
              <a:rPr lang="en-US" sz="800"/>
              <a:t>. </a:t>
            </a:r>
            <a:r>
              <a:rPr lang="en-US" sz="800">
                <a:hlinkClick r:id="rId35"/>
              </a:rPr>
              <a:t>Share with attribution</a:t>
            </a:r>
            <a:r>
              <a:rPr lang="en-US" sz="800"/>
              <a:t>: </a:t>
            </a:r>
            <a:r>
              <a:rPr lang="en-US" sz="800" err="1"/>
              <a:t>Sayn</a:t>
            </a:r>
            <a:r>
              <a:rPr lang="en-US" sz="800"/>
              <a:t>-Wittgenstein </a:t>
            </a:r>
            <a:r>
              <a:rPr lang="en-US" sz="800" i="1"/>
              <a:t>et al., </a:t>
            </a:r>
            <a:r>
              <a:rPr lang="en-US" sz="800"/>
              <a:t>"</a:t>
            </a:r>
            <a:r>
              <a:rPr lang="en-US" sz="800">
                <a:hlinkClick r:id="rId36"/>
              </a:rPr>
              <a:t>Reconsidering Proteins</a:t>
            </a:r>
            <a:r>
              <a:rPr lang="en-US" sz="800"/>
              <a:t>" (6 October 2025).</a:t>
            </a:r>
            <a:endParaRPr kumimoji="0" lang="en-US" sz="800" b="0" i="0" u="none" strike="noStrike" kern="1200" cap="none" spc="0" normalizeH="0" baseline="0" noProof="0">
              <a:ln>
                <a:noFill/>
              </a:ln>
              <a:solidFill>
                <a:srgbClr val="000000"/>
              </a:solidFill>
              <a:effectLst/>
              <a:uLnTx/>
              <a:uFillTx/>
              <a:latin typeface="+mj-lt"/>
              <a:ea typeface="+mn-ea"/>
              <a:cs typeface="+mn-cs"/>
            </a:endParaRPr>
          </a:p>
        </p:txBody>
      </p:sp>
      <p:grpSp>
        <p:nvGrpSpPr>
          <p:cNvPr id="11" name="btfpColumnHeaderBox223027">
            <a:extLst>
              <a:ext uri="{FF2B5EF4-FFF2-40B4-BE49-F238E27FC236}">
                <a16:creationId xmlns:a16="http://schemas.microsoft.com/office/drawing/2014/main" id="{47899BD6-BEA8-575D-4827-803DF7E61E15}"/>
              </a:ext>
            </a:extLst>
          </p:cNvPr>
          <p:cNvGrpSpPr/>
          <p:nvPr>
            <p:custDataLst>
              <p:tags r:id="rId3"/>
            </p:custDataLst>
          </p:nvPr>
        </p:nvGrpSpPr>
        <p:grpSpPr>
          <a:xfrm>
            <a:off x="413658" y="1577632"/>
            <a:ext cx="8513167" cy="322081"/>
            <a:chOff x="6366272" y="1266916"/>
            <a:chExt cx="2477492" cy="322081"/>
          </a:xfrm>
        </p:grpSpPr>
        <p:sp>
          <p:nvSpPr>
            <p:cNvPr id="12" name="btfpColumnHeaderBoxText223027">
              <a:extLst>
                <a:ext uri="{FF2B5EF4-FFF2-40B4-BE49-F238E27FC236}">
                  <a16:creationId xmlns:a16="http://schemas.microsoft.com/office/drawing/2014/main" id="{A1F175A8-81F9-8198-6AC6-8575839D1E91}"/>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r>
                <a:rPr lang="en-US" sz="1600" b="1"/>
                <a:t>Brazilian cattle industry and land-use change 1988-2020</a:t>
              </a:r>
            </a:p>
          </p:txBody>
        </p:sp>
        <p:cxnSp>
          <p:nvCxnSpPr>
            <p:cNvPr id="13" name="btfpColumnHeaderBoxLine223027">
              <a:extLst>
                <a:ext uri="{FF2B5EF4-FFF2-40B4-BE49-F238E27FC236}">
                  <a16:creationId xmlns:a16="http://schemas.microsoft.com/office/drawing/2014/main" id="{84B1B332-6377-5DFE-CCBF-A33DF942BFD3}"/>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8" name="Chart 7">
            <a:extLst>
              <a:ext uri="{FF2B5EF4-FFF2-40B4-BE49-F238E27FC236}">
                <a16:creationId xmlns:a16="http://schemas.microsoft.com/office/drawing/2014/main" id="{FB51AA48-2B9B-0C5A-4C76-D64FF692CB9C}"/>
              </a:ext>
            </a:extLst>
          </p:cNvPr>
          <p:cNvGraphicFramePr/>
          <p:nvPr>
            <p:custDataLst>
              <p:tags r:id="rId4"/>
            </p:custDataLst>
          </p:nvPr>
        </p:nvGraphicFramePr>
        <p:xfrm>
          <a:off x="508000" y="2713038"/>
          <a:ext cx="7989888" cy="3068637"/>
        </p:xfrm>
        <a:graphic>
          <a:graphicData uri="http://schemas.openxmlformats.org/drawingml/2006/chart">
            <c:chart xmlns:c="http://schemas.openxmlformats.org/drawingml/2006/chart" xmlns:r="http://schemas.openxmlformats.org/officeDocument/2006/relationships" r:id="rId37"/>
          </a:graphicData>
        </a:graphic>
      </p:graphicFrame>
      <p:sp>
        <p:nvSpPr>
          <p:cNvPr id="342" name="Text Placeholder 10">
            <a:extLst>
              <a:ext uri="{FF2B5EF4-FFF2-40B4-BE49-F238E27FC236}">
                <a16:creationId xmlns:a16="http://schemas.microsoft.com/office/drawing/2014/main" id="{684715E2-1D33-5AC2-D5A7-EE031CD900E1}"/>
              </a:ext>
            </a:extLst>
          </p:cNvPr>
          <p:cNvSpPr txBox="1">
            <a:spLocks/>
          </p:cNvSpPr>
          <p:nvPr>
            <p:custDataLst>
              <p:tags r:id="rId5"/>
            </p:custDataLst>
          </p:nvPr>
        </p:nvSpPr>
        <p:spPr bwMode="gray">
          <a:xfrm>
            <a:off x="609600" y="5092700"/>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A0E7AC4-1B65-4C96-BDF9-74AE13C3DBA5}" type="datetime'''''''''''''1'''''''''''''''''''''''''''''''''''''''''''">
              <a:rPr lang="en-US" altLang="en-US" sz="1000" smtClean="0">
                <a:effectLst/>
              </a:rPr>
              <a:pPr marL="0" indent="0" algn="r">
                <a:spcBef>
                  <a:spcPct val="0"/>
                </a:spcBef>
                <a:spcAft>
                  <a:spcPct val="0"/>
                </a:spcAft>
                <a:buNone/>
              </a:pPr>
              <a:t>1</a:t>
            </a:fld>
            <a:endParaRPr lang="en-US" sz="1000"/>
          </a:p>
        </p:txBody>
      </p:sp>
      <p:sp>
        <p:nvSpPr>
          <p:cNvPr id="236" name="Text Placeholder 10">
            <a:extLst>
              <a:ext uri="{FF2B5EF4-FFF2-40B4-BE49-F238E27FC236}">
                <a16:creationId xmlns:a16="http://schemas.microsoft.com/office/drawing/2014/main" id="{13CFC81F-6D5F-D28D-A9DA-619E7A6023A7}"/>
              </a:ext>
            </a:extLst>
          </p:cNvPr>
          <p:cNvSpPr txBox="1">
            <a:spLocks/>
          </p:cNvSpPr>
          <p:nvPr>
            <p:custDataLst>
              <p:tags r:id="rId6"/>
            </p:custDataLst>
          </p:nvPr>
        </p:nvSpPr>
        <p:spPr bwMode="gray">
          <a:xfrm>
            <a:off x="609600" y="48561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A7E915F-69D4-4610-9DAE-A39839248320}" type="datetime'2'''''''">
              <a:rPr lang="en-US" altLang="en-US" sz="1000" smtClean="0"/>
              <a:pPr marL="0" indent="0" algn="r">
                <a:spcBef>
                  <a:spcPct val="0"/>
                </a:spcBef>
                <a:spcAft>
                  <a:spcPct val="0"/>
                </a:spcAft>
                <a:buNone/>
              </a:pPr>
              <a:t>2</a:t>
            </a:fld>
            <a:endParaRPr lang="en-US" sz="1000"/>
          </a:p>
        </p:txBody>
      </p:sp>
      <p:sp>
        <p:nvSpPr>
          <p:cNvPr id="343" name="Text Placeholder 10">
            <a:extLst>
              <a:ext uri="{FF2B5EF4-FFF2-40B4-BE49-F238E27FC236}">
                <a16:creationId xmlns:a16="http://schemas.microsoft.com/office/drawing/2014/main" id="{DA3D8F83-4EEF-96E3-EA24-39705A284139}"/>
              </a:ext>
            </a:extLst>
          </p:cNvPr>
          <p:cNvSpPr txBox="1">
            <a:spLocks/>
          </p:cNvSpPr>
          <p:nvPr>
            <p:custDataLst>
              <p:tags r:id="rId7"/>
            </p:custDataLst>
          </p:nvPr>
        </p:nvSpPr>
        <p:spPr bwMode="gray">
          <a:xfrm>
            <a:off x="609600" y="4618038"/>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37D71FD-1B65-468C-BC3E-1A60C885A26D}" type="datetime'''''''''''''3'''''''''''''''''''''''''''''''''''''''''''">
              <a:rPr lang="en-US" altLang="en-US" sz="1000" smtClean="0">
                <a:effectLst/>
              </a:rPr>
              <a:pPr marL="0" indent="0" algn="r">
                <a:spcBef>
                  <a:spcPct val="0"/>
                </a:spcBef>
                <a:spcAft>
                  <a:spcPct val="0"/>
                </a:spcAft>
                <a:buNone/>
              </a:pPr>
              <a:t>3</a:t>
            </a:fld>
            <a:endParaRPr lang="en-US" sz="1000"/>
          </a:p>
        </p:txBody>
      </p:sp>
      <p:sp>
        <p:nvSpPr>
          <p:cNvPr id="237" name="Text Placeholder 10">
            <a:extLst>
              <a:ext uri="{FF2B5EF4-FFF2-40B4-BE49-F238E27FC236}">
                <a16:creationId xmlns:a16="http://schemas.microsoft.com/office/drawing/2014/main" id="{5207401D-7F4D-3ADD-F6F4-8A0F8C02E4C7}"/>
              </a:ext>
            </a:extLst>
          </p:cNvPr>
          <p:cNvSpPr txBox="1">
            <a:spLocks/>
          </p:cNvSpPr>
          <p:nvPr>
            <p:custDataLst>
              <p:tags r:id="rId8"/>
            </p:custDataLst>
          </p:nvPr>
        </p:nvSpPr>
        <p:spPr bwMode="gray">
          <a:xfrm>
            <a:off x="609600" y="4381500"/>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86BC2B4-BF93-42D0-A20F-D4B2DE3D77FE}" type="datetime'''''''''''''''''''''''''''''''''''''''''4'''">
              <a:rPr lang="en-US" altLang="en-US" sz="1000" smtClean="0"/>
              <a:pPr marL="0" indent="0" algn="r">
                <a:spcBef>
                  <a:spcPct val="0"/>
                </a:spcBef>
                <a:spcAft>
                  <a:spcPct val="0"/>
                </a:spcAft>
                <a:buNone/>
              </a:pPr>
              <a:t>4</a:t>
            </a:fld>
            <a:endParaRPr lang="en-US" sz="1000"/>
          </a:p>
        </p:txBody>
      </p:sp>
      <p:sp>
        <p:nvSpPr>
          <p:cNvPr id="344" name="Text Placeholder 10">
            <a:extLst>
              <a:ext uri="{FF2B5EF4-FFF2-40B4-BE49-F238E27FC236}">
                <a16:creationId xmlns:a16="http://schemas.microsoft.com/office/drawing/2014/main" id="{6DDA595C-C922-3D08-B770-85E82DC6A8E1}"/>
              </a:ext>
            </a:extLst>
          </p:cNvPr>
          <p:cNvSpPr txBox="1">
            <a:spLocks/>
          </p:cNvSpPr>
          <p:nvPr>
            <p:custDataLst>
              <p:tags r:id="rId9"/>
            </p:custDataLst>
          </p:nvPr>
        </p:nvSpPr>
        <p:spPr bwMode="gray">
          <a:xfrm>
            <a:off x="609600" y="41433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6B8C2C2-984D-4105-93B2-7A91189E7F43}" type="datetime'''''''''''''''''''''''''''''5'''''''''''''''''''''''">
              <a:rPr lang="en-US" altLang="en-US" sz="1000" smtClean="0">
                <a:effectLst/>
              </a:rPr>
              <a:pPr marL="0" indent="0" algn="r">
                <a:spcBef>
                  <a:spcPct val="0"/>
                </a:spcBef>
                <a:spcAft>
                  <a:spcPct val="0"/>
                </a:spcAft>
                <a:buNone/>
              </a:pPr>
              <a:t>5</a:t>
            </a:fld>
            <a:endParaRPr lang="en-US" sz="1000"/>
          </a:p>
        </p:txBody>
      </p:sp>
      <p:sp>
        <p:nvSpPr>
          <p:cNvPr id="250" name="Text Placeholder 10">
            <a:extLst>
              <a:ext uri="{FF2B5EF4-FFF2-40B4-BE49-F238E27FC236}">
                <a16:creationId xmlns:a16="http://schemas.microsoft.com/office/drawing/2014/main" id="{8EF0BC1A-59D5-7CC9-B238-8EB35C137A86}"/>
              </a:ext>
            </a:extLst>
          </p:cNvPr>
          <p:cNvSpPr txBox="1">
            <a:spLocks/>
          </p:cNvSpPr>
          <p:nvPr>
            <p:custDataLst>
              <p:tags r:id="rId10"/>
            </p:custDataLst>
          </p:nvPr>
        </p:nvSpPr>
        <p:spPr bwMode="gray">
          <a:xfrm>
            <a:off x="609600" y="3906838"/>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64DB555-EF0B-48B3-B331-8A3C944548F0}" type="datetime'''''''''''''''''''''''''''''''''''''''6'''''''''''''">
              <a:rPr lang="en-US" altLang="en-US" sz="1000" smtClean="0"/>
              <a:pPr marL="0" indent="0" algn="r">
                <a:spcBef>
                  <a:spcPct val="0"/>
                </a:spcBef>
                <a:spcAft>
                  <a:spcPct val="0"/>
                </a:spcAft>
                <a:buNone/>
              </a:pPr>
              <a:t>6</a:t>
            </a:fld>
            <a:endParaRPr lang="en-US" sz="1000"/>
          </a:p>
        </p:txBody>
      </p:sp>
      <p:sp>
        <p:nvSpPr>
          <p:cNvPr id="345" name="Text Placeholder 10">
            <a:extLst>
              <a:ext uri="{FF2B5EF4-FFF2-40B4-BE49-F238E27FC236}">
                <a16:creationId xmlns:a16="http://schemas.microsoft.com/office/drawing/2014/main" id="{83C452CC-51DE-03B8-FEB3-5BF322C4856C}"/>
              </a:ext>
            </a:extLst>
          </p:cNvPr>
          <p:cNvSpPr txBox="1">
            <a:spLocks/>
          </p:cNvSpPr>
          <p:nvPr>
            <p:custDataLst>
              <p:tags r:id="rId11"/>
            </p:custDataLst>
          </p:nvPr>
        </p:nvSpPr>
        <p:spPr bwMode="gray">
          <a:xfrm>
            <a:off x="609600" y="366871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16CE026-3EB4-4B66-B138-996B715225F1}" type="datetime'''''''''7'''''''''''''''''''''''''''''''">
              <a:rPr lang="en-US" altLang="en-US" sz="1000" smtClean="0">
                <a:effectLst/>
              </a:rPr>
              <a:pPr marL="0" indent="0" algn="r">
                <a:spcBef>
                  <a:spcPct val="0"/>
                </a:spcBef>
                <a:spcAft>
                  <a:spcPct val="0"/>
                </a:spcAft>
                <a:buNone/>
              </a:pPr>
              <a:t>7</a:t>
            </a:fld>
            <a:endParaRPr lang="en-US" sz="1000"/>
          </a:p>
        </p:txBody>
      </p:sp>
      <p:sp>
        <p:nvSpPr>
          <p:cNvPr id="239" name="Text Placeholder 10">
            <a:extLst>
              <a:ext uri="{FF2B5EF4-FFF2-40B4-BE49-F238E27FC236}">
                <a16:creationId xmlns:a16="http://schemas.microsoft.com/office/drawing/2014/main" id="{20B6E192-B1F1-8A27-BE8E-07123AED19A9}"/>
              </a:ext>
            </a:extLst>
          </p:cNvPr>
          <p:cNvSpPr txBox="1">
            <a:spLocks/>
          </p:cNvSpPr>
          <p:nvPr>
            <p:custDataLst>
              <p:tags r:id="rId12"/>
            </p:custDataLst>
          </p:nvPr>
        </p:nvSpPr>
        <p:spPr bwMode="gray">
          <a:xfrm>
            <a:off x="609600" y="34321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BE23872-0518-4042-96ED-27635AF792D4}" type="datetime'''''''''''''''''''''''''''''''''''''''''''''''''''''''''8'">
              <a:rPr lang="en-US" altLang="en-US" sz="1000" smtClean="0"/>
              <a:pPr marL="0" indent="0" algn="r">
                <a:spcBef>
                  <a:spcPct val="0"/>
                </a:spcBef>
                <a:spcAft>
                  <a:spcPct val="0"/>
                </a:spcAft>
                <a:buNone/>
              </a:pPr>
              <a:t>8</a:t>
            </a:fld>
            <a:endParaRPr lang="en-US" sz="1000"/>
          </a:p>
        </p:txBody>
      </p:sp>
      <p:sp>
        <p:nvSpPr>
          <p:cNvPr id="346" name="Text Placeholder 10">
            <a:extLst>
              <a:ext uri="{FF2B5EF4-FFF2-40B4-BE49-F238E27FC236}">
                <a16:creationId xmlns:a16="http://schemas.microsoft.com/office/drawing/2014/main" id="{11CAC635-B4A8-2369-66E2-5EB290D39FF3}"/>
              </a:ext>
            </a:extLst>
          </p:cNvPr>
          <p:cNvSpPr txBox="1">
            <a:spLocks/>
          </p:cNvSpPr>
          <p:nvPr>
            <p:custDataLst>
              <p:tags r:id="rId13"/>
            </p:custDataLst>
          </p:nvPr>
        </p:nvSpPr>
        <p:spPr bwMode="gray">
          <a:xfrm>
            <a:off x="609600" y="3194050"/>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21D94CE-67BC-43F4-90CE-F94E5FDB6B45}" type="datetime'''''''''''''''''''''''''''''''''9'''''''''''''">
              <a:rPr lang="en-US" altLang="en-US" sz="1000" smtClean="0">
                <a:effectLst/>
              </a:rPr>
              <a:pPr marL="0" indent="0" algn="r">
                <a:spcBef>
                  <a:spcPct val="0"/>
                </a:spcBef>
                <a:spcAft>
                  <a:spcPct val="0"/>
                </a:spcAft>
                <a:buNone/>
              </a:pPr>
              <a:t>9</a:t>
            </a:fld>
            <a:endParaRPr lang="en-US" sz="1000"/>
          </a:p>
        </p:txBody>
      </p:sp>
      <p:sp>
        <p:nvSpPr>
          <p:cNvPr id="235" name="Text Placeholder 10">
            <a:extLst>
              <a:ext uri="{FF2B5EF4-FFF2-40B4-BE49-F238E27FC236}">
                <a16:creationId xmlns:a16="http://schemas.microsoft.com/office/drawing/2014/main" id="{77CF6045-C6BE-A0D3-7FA3-7A785D82F855}"/>
              </a:ext>
            </a:extLst>
          </p:cNvPr>
          <p:cNvSpPr txBox="1">
            <a:spLocks/>
          </p:cNvSpPr>
          <p:nvPr>
            <p:custDataLst>
              <p:tags r:id="rId14"/>
            </p:custDataLst>
          </p:nvPr>
        </p:nvSpPr>
        <p:spPr bwMode="gray">
          <a:xfrm>
            <a:off x="609600" y="533082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804E822-F18D-46C3-AD44-DC4CF6889B62}" type="datetime'''''''0'''''''''''''''''''''''''''''''''''''''">
              <a:rPr lang="en-US" altLang="en-US" sz="1000" smtClean="0"/>
              <a:pPr marL="0" indent="0" algn="r">
                <a:spcBef>
                  <a:spcPct val="0"/>
                </a:spcBef>
                <a:spcAft>
                  <a:spcPct val="0"/>
                </a:spcAft>
                <a:buNone/>
              </a:pPr>
              <a:t>0</a:t>
            </a:fld>
            <a:endParaRPr lang="en-US" sz="1000"/>
          </a:p>
        </p:txBody>
      </p:sp>
      <p:sp>
        <p:nvSpPr>
          <p:cNvPr id="347" name="Text Placeholder 10">
            <a:extLst>
              <a:ext uri="{FF2B5EF4-FFF2-40B4-BE49-F238E27FC236}">
                <a16:creationId xmlns:a16="http://schemas.microsoft.com/office/drawing/2014/main" id="{AF753356-A372-8AEB-42F9-8F3577967F84}"/>
              </a:ext>
            </a:extLst>
          </p:cNvPr>
          <p:cNvSpPr txBox="1">
            <a:spLocks/>
          </p:cNvSpPr>
          <p:nvPr>
            <p:custDataLst>
              <p:tags r:id="rId15"/>
            </p:custDataLst>
          </p:nvPr>
        </p:nvSpPr>
        <p:spPr bwMode="gray">
          <a:xfrm>
            <a:off x="538163" y="2719388"/>
            <a:ext cx="1412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84F498-4A5A-4C4B-AE06-142308B4AE58}" type="datetime'''''''1''''''''''''''''1'''''''''''''''''''''''''''''''''''">
              <a:rPr lang="en-US" altLang="en-US" sz="1000" smtClean="0">
                <a:effectLst/>
              </a:rPr>
              <a:pPr marL="0" indent="0" algn="r">
                <a:spcBef>
                  <a:spcPct val="0"/>
                </a:spcBef>
                <a:spcAft>
                  <a:spcPct val="0"/>
                </a:spcAft>
                <a:buNone/>
              </a:pPr>
              <a:t>11</a:t>
            </a:fld>
            <a:endParaRPr lang="en-US" sz="1000"/>
          </a:p>
        </p:txBody>
      </p:sp>
      <p:sp>
        <p:nvSpPr>
          <p:cNvPr id="243" name="Text Placeholder 10">
            <a:extLst>
              <a:ext uri="{FF2B5EF4-FFF2-40B4-BE49-F238E27FC236}">
                <a16:creationId xmlns:a16="http://schemas.microsoft.com/office/drawing/2014/main" id="{35C547F1-D15D-4600-D362-7DDFA61EAD92}"/>
              </a:ext>
            </a:extLst>
          </p:cNvPr>
          <p:cNvSpPr txBox="1">
            <a:spLocks/>
          </p:cNvSpPr>
          <p:nvPr>
            <p:custDataLst>
              <p:tags r:id="rId16"/>
            </p:custDataLst>
          </p:nvPr>
        </p:nvSpPr>
        <p:spPr bwMode="gray">
          <a:xfrm>
            <a:off x="8326438" y="5330825"/>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91EDF1E-503A-4FC1-B7B0-501DE1850ADE}" type="datetime'''''0'''',''''''''''''''''''''''''''''0'''''''">
              <a:rPr lang="en-US" altLang="en-US" sz="1000" smtClean="0"/>
              <a:pPr marL="0" indent="0">
                <a:spcBef>
                  <a:spcPct val="0"/>
                </a:spcBef>
                <a:spcAft>
                  <a:spcPct val="0"/>
                </a:spcAft>
                <a:buNone/>
              </a:pPr>
              <a:t>0,0</a:t>
            </a:fld>
            <a:endParaRPr lang="en-US" sz="1000"/>
          </a:p>
        </p:txBody>
      </p:sp>
      <p:sp>
        <p:nvSpPr>
          <p:cNvPr id="244" name="Text Placeholder 10">
            <a:extLst>
              <a:ext uri="{FF2B5EF4-FFF2-40B4-BE49-F238E27FC236}">
                <a16:creationId xmlns:a16="http://schemas.microsoft.com/office/drawing/2014/main" id="{8472B89E-9108-3098-15A8-C0D9BF390381}"/>
              </a:ext>
            </a:extLst>
          </p:cNvPr>
          <p:cNvSpPr txBox="1">
            <a:spLocks/>
          </p:cNvSpPr>
          <p:nvPr>
            <p:custDataLst>
              <p:tags r:id="rId17"/>
            </p:custDataLst>
          </p:nvPr>
        </p:nvSpPr>
        <p:spPr bwMode="gray">
          <a:xfrm>
            <a:off x="8326438" y="4895850"/>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8D74A95-FACA-4C8B-990C-92260239B5E3}" type="datetime'''''''0'''''''',''''''''5'''''''''">
              <a:rPr lang="en-US" altLang="en-US" sz="1000" smtClean="0"/>
              <a:pPr marL="0" indent="0">
                <a:spcBef>
                  <a:spcPct val="0"/>
                </a:spcBef>
                <a:spcAft>
                  <a:spcPct val="0"/>
                </a:spcAft>
                <a:buNone/>
              </a:pPr>
              <a:t>0,5</a:t>
            </a:fld>
            <a:endParaRPr lang="en-US" sz="1000"/>
          </a:p>
        </p:txBody>
      </p:sp>
      <p:sp>
        <p:nvSpPr>
          <p:cNvPr id="245" name="Text Placeholder 10">
            <a:extLst>
              <a:ext uri="{FF2B5EF4-FFF2-40B4-BE49-F238E27FC236}">
                <a16:creationId xmlns:a16="http://schemas.microsoft.com/office/drawing/2014/main" id="{B2E6FA70-B963-6DE8-45B9-AD9788DF027C}"/>
              </a:ext>
            </a:extLst>
          </p:cNvPr>
          <p:cNvSpPr txBox="1">
            <a:spLocks/>
          </p:cNvSpPr>
          <p:nvPr>
            <p:custDataLst>
              <p:tags r:id="rId18"/>
            </p:custDataLst>
          </p:nvPr>
        </p:nvSpPr>
        <p:spPr bwMode="gray">
          <a:xfrm>
            <a:off x="8326438" y="4460875"/>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C4F6A57-4C33-4838-BE17-07733C0B03B6}" type="datetime'''1'''''',''''''''''''''''''''''''''''''''0'''''''''''''''''">
              <a:rPr lang="en-US" altLang="en-US" sz="1000" smtClean="0"/>
              <a:pPr marL="0" indent="0">
                <a:spcBef>
                  <a:spcPct val="0"/>
                </a:spcBef>
                <a:spcAft>
                  <a:spcPct val="0"/>
                </a:spcAft>
                <a:buNone/>
              </a:pPr>
              <a:t>1,0</a:t>
            </a:fld>
            <a:endParaRPr lang="en-US" sz="1000"/>
          </a:p>
        </p:txBody>
      </p:sp>
      <p:sp>
        <p:nvSpPr>
          <p:cNvPr id="246" name="Text Placeholder 10">
            <a:extLst>
              <a:ext uri="{FF2B5EF4-FFF2-40B4-BE49-F238E27FC236}">
                <a16:creationId xmlns:a16="http://schemas.microsoft.com/office/drawing/2014/main" id="{978A2916-C7C5-0756-AB0C-A505D1383F70}"/>
              </a:ext>
            </a:extLst>
          </p:cNvPr>
          <p:cNvSpPr txBox="1">
            <a:spLocks/>
          </p:cNvSpPr>
          <p:nvPr>
            <p:custDataLst>
              <p:tags r:id="rId19"/>
            </p:custDataLst>
          </p:nvPr>
        </p:nvSpPr>
        <p:spPr bwMode="gray">
          <a:xfrm>
            <a:off x="8326438" y="4025900"/>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04B6C93-4CA3-495F-9D57-B504A121510D}" type="datetime'1'''''''''''''''''''''''''',''''''''''''''''''''''''''''''5'''">
              <a:rPr lang="en-US" altLang="en-US" sz="1000" smtClean="0"/>
              <a:pPr marL="0" indent="0">
                <a:spcBef>
                  <a:spcPct val="0"/>
                </a:spcBef>
                <a:spcAft>
                  <a:spcPct val="0"/>
                </a:spcAft>
                <a:buNone/>
              </a:pPr>
              <a:t>1,5</a:t>
            </a:fld>
            <a:endParaRPr lang="en-US" sz="1000"/>
          </a:p>
        </p:txBody>
      </p:sp>
      <p:sp>
        <p:nvSpPr>
          <p:cNvPr id="247" name="Text Placeholder 10">
            <a:extLst>
              <a:ext uri="{FF2B5EF4-FFF2-40B4-BE49-F238E27FC236}">
                <a16:creationId xmlns:a16="http://schemas.microsoft.com/office/drawing/2014/main" id="{F6BD2AD2-AA89-FC21-DD81-E76D518C2027}"/>
              </a:ext>
            </a:extLst>
          </p:cNvPr>
          <p:cNvSpPr txBox="1">
            <a:spLocks/>
          </p:cNvSpPr>
          <p:nvPr>
            <p:custDataLst>
              <p:tags r:id="rId20"/>
            </p:custDataLst>
          </p:nvPr>
        </p:nvSpPr>
        <p:spPr bwMode="gray">
          <a:xfrm>
            <a:off x="8326438" y="3589338"/>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2E3C7EA-A2D2-40BC-908D-D1DE7116B96F}" type="datetime'''''2'''''''''''''',''''''''''''''0'''''''''''''''''''">
              <a:rPr lang="en-US" altLang="en-US" sz="1000" smtClean="0"/>
              <a:pPr marL="0" indent="0">
                <a:spcBef>
                  <a:spcPct val="0"/>
                </a:spcBef>
                <a:spcAft>
                  <a:spcPct val="0"/>
                </a:spcAft>
                <a:buNone/>
              </a:pPr>
              <a:t>2,0</a:t>
            </a:fld>
            <a:endParaRPr lang="en-US" sz="1000"/>
          </a:p>
        </p:txBody>
      </p:sp>
      <p:sp>
        <p:nvSpPr>
          <p:cNvPr id="248" name="Text Placeholder 10">
            <a:extLst>
              <a:ext uri="{FF2B5EF4-FFF2-40B4-BE49-F238E27FC236}">
                <a16:creationId xmlns:a16="http://schemas.microsoft.com/office/drawing/2014/main" id="{59BC0282-5679-B184-81AD-56D59F8969D4}"/>
              </a:ext>
            </a:extLst>
          </p:cNvPr>
          <p:cNvSpPr txBox="1">
            <a:spLocks/>
          </p:cNvSpPr>
          <p:nvPr>
            <p:custDataLst>
              <p:tags r:id="rId21"/>
            </p:custDataLst>
          </p:nvPr>
        </p:nvSpPr>
        <p:spPr bwMode="gray">
          <a:xfrm>
            <a:off x="8326438" y="3154363"/>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F480C87-2592-45ED-97B6-062F58E7D47C}" type="datetime'''''2'''''''''''''''',5'''''''''''''''''">
              <a:rPr lang="en-US" altLang="en-US" sz="1000" smtClean="0"/>
              <a:pPr marL="0" indent="0">
                <a:spcBef>
                  <a:spcPct val="0"/>
                </a:spcBef>
                <a:spcAft>
                  <a:spcPct val="0"/>
                </a:spcAft>
                <a:buNone/>
              </a:pPr>
              <a:t>2,5</a:t>
            </a:fld>
            <a:endParaRPr lang="en-US" sz="1000"/>
          </a:p>
        </p:txBody>
      </p:sp>
      <p:sp>
        <p:nvSpPr>
          <p:cNvPr id="249" name="Text Placeholder 10">
            <a:extLst>
              <a:ext uri="{FF2B5EF4-FFF2-40B4-BE49-F238E27FC236}">
                <a16:creationId xmlns:a16="http://schemas.microsoft.com/office/drawing/2014/main" id="{ADC0DB8F-873A-15D7-CF05-C70E285A1C22}"/>
              </a:ext>
            </a:extLst>
          </p:cNvPr>
          <p:cNvSpPr txBox="1">
            <a:spLocks/>
          </p:cNvSpPr>
          <p:nvPr>
            <p:custDataLst>
              <p:tags r:id="rId22"/>
            </p:custDataLst>
          </p:nvPr>
        </p:nvSpPr>
        <p:spPr bwMode="gray">
          <a:xfrm>
            <a:off x="8326438" y="2719388"/>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CA5EC41-A1A0-40C1-85F6-5BA2AA54F6A1}" type="datetime'''''''''''''''''''''''3'''',''''''0'''''''''''''''''''''">
              <a:rPr lang="en-US" altLang="en-US" sz="1000" smtClean="0"/>
              <a:pPr marL="0" indent="0">
                <a:spcBef>
                  <a:spcPct val="0"/>
                </a:spcBef>
                <a:spcAft>
                  <a:spcPct val="0"/>
                </a:spcAft>
                <a:buNone/>
              </a:pPr>
              <a:t>3,0</a:t>
            </a:fld>
            <a:endParaRPr lang="en-US" sz="1000"/>
          </a:p>
        </p:txBody>
      </p:sp>
      <p:sp>
        <p:nvSpPr>
          <p:cNvPr id="241" name="Text Placeholder 10">
            <a:extLst>
              <a:ext uri="{FF2B5EF4-FFF2-40B4-BE49-F238E27FC236}">
                <a16:creationId xmlns:a16="http://schemas.microsoft.com/office/drawing/2014/main" id="{99AD6A2E-C04E-24F6-BB7B-4BA50710C7F1}"/>
              </a:ext>
            </a:extLst>
          </p:cNvPr>
          <p:cNvSpPr txBox="1">
            <a:spLocks/>
          </p:cNvSpPr>
          <p:nvPr>
            <p:custDataLst>
              <p:tags r:id="rId23"/>
            </p:custDataLst>
          </p:nvPr>
        </p:nvSpPr>
        <p:spPr bwMode="gray">
          <a:xfrm>
            <a:off x="538163" y="2957513"/>
            <a:ext cx="1412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5EE1A59-5109-4602-8CEE-9BC427104FA7}" type="datetime'''''''''1''''''''''''''''''''0'''''''''''">
              <a:rPr lang="en-US" altLang="en-US" sz="1000" smtClean="0"/>
              <a:pPr marL="0" indent="0" algn="r">
                <a:spcBef>
                  <a:spcPct val="0"/>
                </a:spcBef>
                <a:spcAft>
                  <a:spcPct val="0"/>
                </a:spcAft>
                <a:buNone/>
              </a:pPr>
              <a:t>10</a:t>
            </a:fld>
            <a:endParaRPr lang="en-US" sz="1000"/>
          </a:p>
        </p:txBody>
      </p:sp>
      <p:cxnSp>
        <p:nvCxnSpPr>
          <p:cNvPr id="251" name="Straight Connector 250">
            <a:extLst>
              <a:ext uri="{FF2B5EF4-FFF2-40B4-BE49-F238E27FC236}">
                <a16:creationId xmlns:a16="http://schemas.microsoft.com/office/drawing/2014/main" id="{B2936848-7CE3-4A77-96F5-A100B0C77DBF}"/>
              </a:ext>
            </a:extLst>
          </p:cNvPr>
          <p:cNvCxnSpPr/>
          <p:nvPr>
            <p:custDataLst>
              <p:tags r:id="rId24"/>
            </p:custDataLst>
          </p:nvPr>
        </p:nvCxnSpPr>
        <p:spPr bwMode="gray">
          <a:xfrm>
            <a:off x="5518150" y="2057400"/>
            <a:ext cx="160338"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2" name="Straight Connector 251">
            <a:extLst>
              <a:ext uri="{FF2B5EF4-FFF2-40B4-BE49-F238E27FC236}">
                <a16:creationId xmlns:a16="http://schemas.microsoft.com/office/drawing/2014/main" id="{76875BED-2540-2F81-E87C-22546B6A493B}"/>
              </a:ext>
            </a:extLst>
          </p:cNvPr>
          <p:cNvCxnSpPr/>
          <p:nvPr>
            <p:custDataLst>
              <p:tags r:id="rId25"/>
            </p:custDataLst>
          </p:nvPr>
        </p:nvCxnSpPr>
        <p:spPr bwMode="gray">
          <a:xfrm>
            <a:off x="5518150" y="2260600"/>
            <a:ext cx="160338" cy="0"/>
          </a:xfrm>
          <a:prstGeom prst="line">
            <a:avLst/>
          </a:prstGeom>
          <a:ln w="1905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53" name="Text Placeholder 10">
            <a:extLst>
              <a:ext uri="{FF2B5EF4-FFF2-40B4-BE49-F238E27FC236}">
                <a16:creationId xmlns:a16="http://schemas.microsoft.com/office/drawing/2014/main" id="{5A956539-79EE-94F4-0C56-F0CB6A7D5E55}"/>
              </a:ext>
            </a:extLst>
          </p:cNvPr>
          <p:cNvSpPr txBox="1">
            <a:spLocks/>
          </p:cNvSpPr>
          <p:nvPr>
            <p:custDataLst>
              <p:tags r:id="rId26"/>
            </p:custDataLst>
          </p:nvPr>
        </p:nvSpPr>
        <p:spPr bwMode="auto">
          <a:xfrm>
            <a:off x="5738814" y="1985963"/>
            <a:ext cx="1325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FABC45A-C2F8-4B6D-BBA2-A028B16C86CF}" type="datetime'Am''''a''''zo''ni''a ''''de''''''for''e''''stat''''i''o''n'">
              <a:rPr lang="en-US" altLang="en-US" sz="1000" smtClean="0"/>
              <a:pPr marL="0" indent="0">
                <a:spcBef>
                  <a:spcPct val="0"/>
                </a:spcBef>
                <a:spcAft>
                  <a:spcPct val="0"/>
                </a:spcAft>
                <a:buNone/>
              </a:pPr>
              <a:t>Amazonia deforestation</a:t>
            </a:fld>
            <a:endParaRPr lang="en-US" sz="1000"/>
          </a:p>
        </p:txBody>
      </p:sp>
      <p:sp>
        <p:nvSpPr>
          <p:cNvPr id="254" name="Text Placeholder 10">
            <a:extLst>
              <a:ext uri="{FF2B5EF4-FFF2-40B4-BE49-F238E27FC236}">
                <a16:creationId xmlns:a16="http://schemas.microsoft.com/office/drawing/2014/main" id="{05D15197-6ED4-5156-7209-CF8F3E694787}"/>
              </a:ext>
            </a:extLst>
          </p:cNvPr>
          <p:cNvSpPr txBox="1">
            <a:spLocks/>
          </p:cNvSpPr>
          <p:nvPr>
            <p:custDataLst>
              <p:tags r:id="rId27"/>
            </p:custDataLst>
          </p:nvPr>
        </p:nvSpPr>
        <p:spPr bwMode="auto">
          <a:xfrm>
            <a:off x="5738813" y="2189163"/>
            <a:ext cx="12779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6CEDE5F-6F1A-4B8A-AED4-AE43F6A07905}" type="datetime'B''raz''''il cat''''''''t''''''le p''''rod''u''ct''''ion'">
              <a:rPr lang="en-US" altLang="en-US" sz="1000" smtClean="0"/>
              <a:pPr marL="0" indent="0">
                <a:spcBef>
                  <a:spcPct val="0"/>
                </a:spcBef>
                <a:spcAft>
                  <a:spcPct val="0"/>
                </a:spcAft>
                <a:buNone/>
              </a:pPr>
              <a:t>Brazil cattle production</a:t>
            </a:fld>
            <a:endParaRPr lang="en-US" sz="1000"/>
          </a:p>
        </p:txBody>
      </p:sp>
      <p:sp>
        <p:nvSpPr>
          <p:cNvPr id="270" name="TextBox 269">
            <a:extLst>
              <a:ext uri="{FF2B5EF4-FFF2-40B4-BE49-F238E27FC236}">
                <a16:creationId xmlns:a16="http://schemas.microsoft.com/office/drawing/2014/main" id="{11942224-FFB5-C534-A0A7-C2CDBC85BF5E}"/>
              </a:ext>
            </a:extLst>
          </p:cNvPr>
          <p:cNvSpPr txBox="1"/>
          <p:nvPr/>
        </p:nvSpPr>
        <p:spPr bwMode="gray">
          <a:xfrm>
            <a:off x="363538" y="2092325"/>
            <a:ext cx="800466" cy="442035"/>
          </a:xfrm>
          <a:prstGeom prst="rect">
            <a:avLst/>
          </a:prstGeom>
          <a:noFill/>
        </p:spPr>
        <p:txBody>
          <a:bodyPr wrap="none" lIns="36000" tIns="36000" rIns="36000" bIns="36000" rtlCol="0">
            <a:spAutoFit/>
          </a:bodyPr>
          <a:lstStyle/>
          <a:p>
            <a:pPr marL="0" indent="0">
              <a:spcBef>
                <a:spcPts val="0"/>
              </a:spcBef>
              <a:buNone/>
            </a:pPr>
            <a:r>
              <a:rPr lang="en-US" sz="1200" i="1"/>
              <a:t>Cattle </a:t>
            </a:r>
          </a:p>
          <a:p>
            <a:pPr marL="0" indent="0">
              <a:spcBef>
                <a:spcPts val="0"/>
              </a:spcBef>
              <a:buNone/>
            </a:pPr>
            <a:r>
              <a:rPr lang="en-US" sz="1200" i="1"/>
              <a:t>Prod. (Mt) </a:t>
            </a:r>
          </a:p>
        </p:txBody>
      </p:sp>
      <p:sp>
        <p:nvSpPr>
          <p:cNvPr id="271" name="TextBox 270">
            <a:extLst>
              <a:ext uri="{FF2B5EF4-FFF2-40B4-BE49-F238E27FC236}">
                <a16:creationId xmlns:a16="http://schemas.microsoft.com/office/drawing/2014/main" id="{5F08926E-E2EF-0EFD-5A1A-B1CEF5D110B2}"/>
              </a:ext>
            </a:extLst>
          </p:cNvPr>
          <p:cNvSpPr txBox="1"/>
          <p:nvPr/>
        </p:nvSpPr>
        <p:spPr bwMode="gray">
          <a:xfrm>
            <a:off x="8075613" y="2081213"/>
            <a:ext cx="984812" cy="442035"/>
          </a:xfrm>
          <a:prstGeom prst="rect">
            <a:avLst/>
          </a:prstGeom>
          <a:noFill/>
        </p:spPr>
        <p:txBody>
          <a:bodyPr wrap="none" lIns="36000" tIns="36000" rIns="36000" bIns="36000" rtlCol="0">
            <a:spAutoFit/>
          </a:bodyPr>
          <a:lstStyle/>
          <a:p>
            <a:pPr marL="0" indent="0">
              <a:spcBef>
                <a:spcPts val="0"/>
              </a:spcBef>
              <a:buNone/>
            </a:pPr>
            <a:r>
              <a:rPr lang="en-US" sz="1200" i="1"/>
              <a:t>Deforestation</a:t>
            </a:r>
          </a:p>
          <a:p>
            <a:pPr marL="0" indent="0">
              <a:spcBef>
                <a:spcPts val="0"/>
              </a:spcBef>
              <a:buNone/>
            </a:pPr>
            <a:r>
              <a:rPr lang="en-US" sz="1200" i="1"/>
              <a:t>(</a:t>
            </a:r>
            <a:r>
              <a:rPr lang="en-US" sz="1200" i="1" err="1"/>
              <a:t>Mha</a:t>
            </a:r>
            <a:r>
              <a:rPr lang="en-US" sz="1200" i="1"/>
              <a:t>) </a:t>
            </a:r>
          </a:p>
        </p:txBody>
      </p:sp>
      <p:sp>
        <p:nvSpPr>
          <p:cNvPr id="322" name="Rectangle 321">
            <a:extLst>
              <a:ext uri="{FF2B5EF4-FFF2-40B4-BE49-F238E27FC236}">
                <a16:creationId xmlns:a16="http://schemas.microsoft.com/office/drawing/2014/main" id="{C3B3D039-2067-CE04-C917-D288171D4C26}"/>
              </a:ext>
            </a:extLst>
          </p:cNvPr>
          <p:cNvSpPr/>
          <p:nvPr/>
        </p:nvSpPr>
        <p:spPr bwMode="gray">
          <a:xfrm>
            <a:off x="6650824" y="2732357"/>
            <a:ext cx="1544052" cy="2666780"/>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55" name="TextBox 354">
            <a:extLst>
              <a:ext uri="{FF2B5EF4-FFF2-40B4-BE49-F238E27FC236}">
                <a16:creationId xmlns:a16="http://schemas.microsoft.com/office/drawing/2014/main" id="{F9F8CDFB-DC3B-EDAF-2CA8-C8F34D02C9DB}"/>
              </a:ext>
            </a:extLst>
          </p:cNvPr>
          <p:cNvSpPr txBox="1"/>
          <p:nvPr/>
        </p:nvSpPr>
        <p:spPr bwMode="gray">
          <a:xfrm>
            <a:off x="9529613" y="1554480"/>
            <a:ext cx="2298850" cy="4255011"/>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endParaRPr lang="en-US" sz="1050"/>
          </a:p>
          <a:p>
            <a:pPr marL="171450" indent="-171450">
              <a:spcBef>
                <a:spcPts val="600"/>
              </a:spcBef>
              <a:buFont typeface="Arial" panose="020B0604020202020204" pitchFamily="34" charset="0"/>
              <a:buChar char="•"/>
            </a:pPr>
            <a:r>
              <a:rPr lang="en-US" sz="1050"/>
              <a:t>Since 1988, different </a:t>
            </a:r>
            <a:br>
              <a:rPr lang="en-US" sz="1050"/>
            </a:br>
            <a:r>
              <a:rPr lang="en-US" sz="1050"/>
              <a:t>parties in power have had </a:t>
            </a:r>
            <a:r>
              <a:rPr lang="en-US" sz="1050" b="1"/>
              <a:t>conflicting approaches to deforestation policies</a:t>
            </a:r>
            <a:r>
              <a:rPr lang="en-US" sz="1050"/>
              <a:t>, marked by </a:t>
            </a:r>
            <a:r>
              <a:rPr lang="en-US" sz="1050" err="1"/>
              <a:t>Bolsonaro’s</a:t>
            </a:r>
            <a:r>
              <a:rPr lang="en-US" sz="1050"/>
              <a:t> budget cuts from illegal deforestation protection groups and indigenous land tenure.</a:t>
            </a:r>
          </a:p>
          <a:p>
            <a:pPr marL="171450" indent="-171450">
              <a:spcBef>
                <a:spcPts val="600"/>
              </a:spcBef>
              <a:buFont typeface="Arial" panose="020B0604020202020204" pitchFamily="34" charset="0"/>
              <a:buChar char="•"/>
            </a:pPr>
            <a:r>
              <a:rPr lang="en-US" sz="1050" err="1"/>
              <a:t>Bolsonaro’s</a:t>
            </a:r>
            <a:r>
              <a:rPr lang="en-US" sz="1050"/>
              <a:t> </a:t>
            </a:r>
            <a:r>
              <a:rPr lang="en-US" sz="1050" b="1"/>
              <a:t>recent policies have allowed space for increased land-use change </a:t>
            </a:r>
            <a:r>
              <a:rPr lang="en-US" sz="1050"/>
              <a:t>from land speculation.</a:t>
            </a:r>
          </a:p>
          <a:p>
            <a:pPr marL="171450" indent="-171450">
              <a:spcBef>
                <a:spcPts val="600"/>
              </a:spcBef>
              <a:buFont typeface="Arial" panose="020B0604020202020204" pitchFamily="34" charset="0"/>
              <a:buChar char="•"/>
            </a:pPr>
            <a:r>
              <a:rPr lang="en-US" sz="1050" b="1"/>
              <a:t>Brazil exports ~75% of its beef production</a:t>
            </a:r>
            <a:r>
              <a:rPr lang="en-US" sz="1050"/>
              <a:t>, which makes supply chains </a:t>
            </a:r>
            <a:r>
              <a:rPr lang="en-US" sz="1050" b="1"/>
              <a:t>vulnerable to international deforestation policies, </a:t>
            </a:r>
            <a:r>
              <a:rPr lang="en-US" sz="1050"/>
              <a:t>affecting the economic prospects of unregulated land speculation and deforestation.</a:t>
            </a:r>
          </a:p>
        </p:txBody>
      </p:sp>
      <p:sp>
        <p:nvSpPr>
          <p:cNvPr id="363" name="Rectangle 362">
            <a:extLst>
              <a:ext uri="{FF2B5EF4-FFF2-40B4-BE49-F238E27FC236}">
                <a16:creationId xmlns:a16="http://schemas.microsoft.com/office/drawing/2014/main" id="{4C7DDF76-EE4A-7C96-17A9-EA49EB7AC113}"/>
              </a:ext>
            </a:extLst>
          </p:cNvPr>
          <p:cNvSpPr/>
          <p:nvPr/>
        </p:nvSpPr>
        <p:spPr bwMode="gray">
          <a:xfrm>
            <a:off x="811012" y="5411644"/>
            <a:ext cx="436716" cy="584775"/>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4" name="Rectangle 363">
            <a:extLst>
              <a:ext uri="{FF2B5EF4-FFF2-40B4-BE49-F238E27FC236}">
                <a16:creationId xmlns:a16="http://schemas.microsoft.com/office/drawing/2014/main" id="{F3EE5E1F-946A-9F24-13C7-936482819285}"/>
              </a:ext>
            </a:extLst>
          </p:cNvPr>
          <p:cNvSpPr/>
          <p:nvPr/>
        </p:nvSpPr>
        <p:spPr bwMode="gray">
          <a:xfrm>
            <a:off x="1671359" y="5411644"/>
            <a:ext cx="436716" cy="584775"/>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5" name="Rectangle 364">
            <a:extLst>
              <a:ext uri="{FF2B5EF4-FFF2-40B4-BE49-F238E27FC236}">
                <a16:creationId xmlns:a16="http://schemas.microsoft.com/office/drawing/2014/main" id="{4DF9217A-B0EB-87DD-B939-15B1BC0F3A73}"/>
              </a:ext>
            </a:extLst>
          </p:cNvPr>
          <p:cNvSpPr/>
          <p:nvPr/>
        </p:nvSpPr>
        <p:spPr bwMode="gray">
          <a:xfrm>
            <a:off x="3849998" y="5411644"/>
            <a:ext cx="1740004" cy="584775"/>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6" name="Rectangle 365">
            <a:extLst>
              <a:ext uri="{FF2B5EF4-FFF2-40B4-BE49-F238E27FC236}">
                <a16:creationId xmlns:a16="http://schemas.microsoft.com/office/drawing/2014/main" id="{E314C383-3FCE-2A54-2B86-50B0FBEE70F2}"/>
              </a:ext>
            </a:extLst>
          </p:cNvPr>
          <p:cNvSpPr/>
          <p:nvPr/>
        </p:nvSpPr>
        <p:spPr bwMode="gray">
          <a:xfrm>
            <a:off x="6889446" y="5409756"/>
            <a:ext cx="436716" cy="584774"/>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7" name="TextBox 366">
            <a:extLst>
              <a:ext uri="{FF2B5EF4-FFF2-40B4-BE49-F238E27FC236}">
                <a16:creationId xmlns:a16="http://schemas.microsoft.com/office/drawing/2014/main" id="{36458255-1A48-623C-A2CD-68B8C2975D58}"/>
              </a:ext>
            </a:extLst>
          </p:cNvPr>
          <p:cNvSpPr txBox="1"/>
          <p:nvPr/>
        </p:nvSpPr>
        <p:spPr bwMode="gray">
          <a:xfrm>
            <a:off x="811012" y="5597938"/>
            <a:ext cx="1174396" cy="211203"/>
          </a:xfrm>
          <a:prstGeom prst="rect">
            <a:avLst/>
          </a:prstGeom>
          <a:noFill/>
        </p:spPr>
        <p:txBody>
          <a:bodyPr wrap="square" lIns="36000" tIns="36000" rIns="36000" bIns="36000" rtlCol="0">
            <a:spAutoFit/>
          </a:bodyPr>
          <a:lstStyle/>
          <a:p>
            <a:pPr marL="0" indent="0">
              <a:spcBef>
                <a:spcPts val="0"/>
              </a:spcBef>
              <a:buNone/>
            </a:pPr>
            <a:r>
              <a:rPr lang="en-US" sz="900"/>
              <a:t>José Sarney </a:t>
            </a:r>
          </a:p>
        </p:txBody>
      </p:sp>
      <p:sp>
        <p:nvSpPr>
          <p:cNvPr id="368" name="TextBox 367">
            <a:extLst>
              <a:ext uri="{FF2B5EF4-FFF2-40B4-BE49-F238E27FC236}">
                <a16:creationId xmlns:a16="http://schemas.microsoft.com/office/drawing/2014/main" id="{1F5843D2-9CF1-354E-49FB-445F6EBF4572}"/>
              </a:ext>
            </a:extLst>
          </p:cNvPr>
          <p:cNvSpPr txBox="1"/>
          <p:nvPr/>
        </p:nvSpPr>
        <p:spPr bwMode="gray">
          <a:xfrm>
            <a:off x="1226931" y="5771157"/>
            <a:ext cx="1649157" cy="211203"/>
          </a:xfrm>
          <a:prstGeom prst="rect">
            <a:avLst/>
          </a:prstGeom>
          <a:noFill/>
        </p:spPr>
        <p:txBody>
          <a:bodyPr wrap="square" lIns="36000" tIns="36000" rIns="36000" bIns="36000" rtlCol="0">
            <a:spAutoFit/>
          </a:bodyPr>
          <a:lstStyle/>
          <a:p>
            <a:pPr marL="0" indent="0">
              <a:spcBef>
                <a:spcPts val="0"/>
              </a:spcBef>
              <a:buNone/>
            </a:pPr>
            <a:r>
              <a:rPr lang="en-US" sz="900"/>
              <a:t>Fernando Collor</a:t>
            </a:r>
          </a:p>
        </p:txBody>
      </p:sp>
      <p:sp>
        <p:nvSpPr>
          <p:cNvPr id="369" name="TextBox 368">
            <a:extLst>
              <a:ext uri="{FF2B5EF4-FFF2-40B4-BE49-F238E27FC236}">
                <a16:creationId xmlns:a16="http://schemas.microsoft.com/office/drawing/2014/main" id="{0829C0F9-AAC2-5428-08E2-3994750BCE9A}"/>
              </a:ext>
            </a:extLst>
          </p:cNvPr>
          <p:cNvSpPr txBox="1"/>
          <p:nvPr/>
        </p:nvSpPr>
        <p:spPr bwMode="gray">
          <a:xfrm>
            <a:off x="1680368" y="5597938"/>
            <a:ext cx="1174396" cy="211203"/>
          </a:xfrm>
          <a:prstGeom prst="rect">
            <a:avLst/>
          </a:prstGeom>
          <a:noFill/>
        </p:spPr>
        <p:txBody>
          <a:bodyPr wrap="square" lIns="36000" tIns="36000" rIns="36000" bIns="36000" rtlCol="0">
            <a:spAutoFit/>
          </a:bodyPr>
          <a:lstStyle/>
          <a:p>
            <a:pPr marL="0" indent="0">
              <a:spcBef>
                <a:spcPts val="0"/>
              </a:spcBef>
              <a:buNone/>
            </a:pPr>
            <a:r>
              <a:rPr lang="en-US" sz="900"/>
              <a:t>Itamar Franco</a:t>
            </a:r>
          </a:p>
        </p:txBody>
      </p:sp>
      <p:sp>
        <p:nvSpPr>
          <p:cNvPr id="370" name="TextBox 369">
            <a:extLst>
              <a:ext uri="{FF2B5EF4-FFF2-40B4-BE49-F238E27FC236}">
                <a16:creationId xmlns:a16="http://schemas.microsoft.com/office/drawing/2014/main" id="{D68912F0-DF24-DDDD-EBFE-A74E9E9FD56A}"/>
              </a:ext>
            </a:extLst>
          </p:cNvPr>
          <p:cNvSpPr txBox="1"/>
          <p:nvPr/>
        </p:nvSpPr>
        <p:spPr bwMode="gray">
          <a:xfrm>
            <a:off x="2156051" y="5775390"/>
            <a:ext cx="2291466" cy="211203"/>
          </a:xfrm>
          <a:prstGeom prst="rect">
            <a:avLst/>
          </a:prstGeom>
          <a:noFill/>
        </p:spPr>
        <p:txBody>
          <a:bodyPr wrap="square" lIns="36000" tIns="36000" rIns="36000" bIns="36000" rtlCol="0">
            <a:spAutoFit/>
          </a:bodyPr>
          <a:lstStyle/>
          <a:p>
            <a:pPr marL="0" indent="0">
              <a:spcBef>
                <a:spcPts val="0"/>
              </a:spcBef>
              <a:buNone/>
            </a:pPr>
            <a:r>
              <a:rPr lang="en-US" sz="900"/>
              <a:t>Fernando Henrique Cardoso</a:t>
            </a:r>
          </a:p>
        </p:txBody>
      </p:sp>
      <p:sp>
        <p:nvSpPr>
          <p:cNvPr id="371" name="TextBox 370">
            <a:extLst>
              <a:ext uri="{FF2B5EF4-FFF2-40B4-BE49-F238E27FC236}">
                <a16:creationId xmlns:a16="http://schemas.microsoft.com/office/drawing/2014/main" id="{A4BA0F44-6601-1E02-A262-73DDB0C029A0}"/>
              </a:ext>
            </a:extLst>
          </p:cNvPr>
          <p:cNvSpPr txBox="1"/>
          <p:nvPr/>
        </p:nvSpPr>
        <p:spPr bwMode="gray">
          <a:xfrm>
            <a:off x="3850040" y="5597938"/>
            <a:ext cx="1618342" cy="211203"/>
          </a:xfrm>
          <a:prstGeom prst="rect">
            <a:avLst/>
          </a:prstGeom>
          <a:noFill/>
        </p:spPr>
        <p:txBody>
          <a:bodyPr wrap="square" lIns="36000" tIns="36000" rIns="36000" bIns="36000" rtlCol="0">
            <a:spAutoFit/>
          </a:bodyPr>
          <a:lstStyle/>
          <a:p>
            <a:pPr marL="0" indent="0">
              <a:spcBef>
                <a:spcPts val="0"/>
              </a:spcBef>
              <a:buNone/>
            </a:pPr>
            <a:r>
              <a:rPr lang="en-US" sz="900"/>
              <a:t>Luiz Inácio Lula da Silva</a:t>
            </a:r>
          </a:p>
        </p:txBody>
      </p:sp>
      <p:sp>
        <p:nvSpPr>
          <p:cNvPr id="372" name="TextBox 371">
            <a:extLst>
              <a:ext uri="{FF2B5EF4-FFF2-40B4-BE49-F238E27FC236}">
                <a16:creationId xmlns:a16="http://schemas.microsoft.com/office/drawing/2014/main" id="{00D54CC0-01BC-2BCD-CFE0-52165AC0D3FE}"/>
              </a:ext>
            </a:extLst>
          </p:cNvPr>
          <p:cNvSpPr txBox="1"/>
          <p:nvPr/>
        </p:nvSpPr>
        <p:spPr bwMode="gray">
          <a:xfrm>
            <a:off x="5577887" y="5771157"/>
            <a:ext cx="2291466" cy="211203"/>
          </a:xfrm>
          <a:prstGeom prst="rect">
            <a:avLst/>
          </a:prstGeom>
          <a:noFill/>
        </p:spPr>
        <p:txBody>
          <a:bodyPr wrap="square" lIns="36000" tIns="36000" rIns="36000" bIns="36000" rtlCol="0">
            <a:spAutoFit/>
          </a:bodyPr>
          <a:lstStyle/>
          <a:p>
            <a:pPr marL="0" indent="0">
              <a:spcBef>
                <a:spcPts val="0"/>
              </a:spcBef>
              <a:buNone/>
            </a:pPr>
            <a:r>
              <a:rPr lang="en-US" sz="900"/>
              <a:t>Dilma Roussef</a:t>
            </a:r>
          </a:p>
        </p:txBody>
      </p:sp>
      <p:sp>
        <p:nvSpPr>
          <p:cNvPr id="373" name="TextBox 372">
            <a:extLst>
              <a:ext uri="{FF2B5EF4-FFF2-40B4-BE49-F238E27FC236}">
                <a16:creationId xmlns:a16="http://schemas.microsoft.com/office/drawing/2014/main" id="{8AA229B3-4911-8E15-7FAA-301FA4C7E31A}"/>
              </a:ext>
            </a:extLst>
          </p:cNvPr>
          <p:cNvSpPr txBox="1"/>
          <p:nvPr/>
        </p:nvSpPr>
        <p:spPr bwMode="gray">
          <a:xfrm>
            <a:off x="6879546" y="5597939"/>
            <a:ext cx="1391685" cy="211203"/>
          </a:xfrm>
          <a:prstGeom prst="rect">
            <a:avLst/>
          </a:prstGeom>
          <a:noFill/>
        </p:spPr>
        <p:txBody>
          <a:bodyPr wrap="square" lIns="36000" tIns="36000" rIns="36000" bIns="36000" rtlCol="0">
            <a:spAutoFit/>
          </a:bodyPr>
          <a:lstStyle/>
          <a:p>
            <a:pPr marL="0" indent="0">
              <a:spcBef>
                <a:spcPts val="0"/>
              </a:spcBef>
              <a:buNone/>
            </a:pPr>
            <a:r>
              <a:rPr lang="en-US" sz="900"/>
              <a:t>Michael Temer</a:t>
            </a:r>
          </a:p>
        </p:txBody>
      </p:sp>
      <p:sp>
        <p:nvSpPr>
          <p:cNvPr id="374" name="TextBox 373">
            <a:extLst>
              <a:ext uri="{FF2B5EF4-FFF2-40B4-BE49-F238E27FC236}">
                <a16:creationId xmlns:a16="http://schemas.microsoft.com/office/drawing/2014/main" id="{09004B93-87F1-697E-02A4-FB87C9382910}"/>
              </a:ext>
            </a:extLst>
          </p:cNvPr>
          <p:cNvSpPr txBox="1"/>
          <p:nvPr/>
        </p:nvSpPr>
        <p:spPr bwMode="gray">
          <a:xfrm>
            <a:off x="7310989" y="5771158"/>
            <a:ext cx="883887" cy="211203"/>
          </a:xfrm>
          <a:prstGeom prst="rect">
            <a:avLst/>
          </a:prstGeom>
          <a:noFill/>
        </p:spPr>
        <p:txBody>
          <a:bodyPr wrap="square" lIns="36000" tIns="36000" rIns="36000" bIns="36000" rtlCol="0">
            <a:spAutoFit/>
          </a:bodyPr>
          <a:lstStyle/>
          <a:p>
            <a:pPr marL="0" indent="0">
              <a:spcBef>
                <a:spcPts val="0"/>
              </a:spcBef>
              <a:buNone/>
            </a:pPr>
            <a:r>
              <a:rPr lang="en-US" sz="900"/>
              <a:t>Jair Bolsonaro</a:t>
            </a:r>
          </a:p>
        </p:txBody>
      </p:sp>
      <p:sp>
        <p:nvSpPr>
          <p:cNvPr id="375" name="TextBox 374">
            <a:extLst>
              <a:ext uri="{FF2B5EF4-FFF2-40B4-BE49-F238E27FC236}">
                <a16:creationId xmlns:a16="http://schemas.microsoft.com/office/drawing/2014/main" id="{9F3969A0-B69A-B07C-42CB-871ABDD026A1}"/>
              </a:ext>
            </a:extLst>
          </p:cNvPr>
          <p:cNvSpPr txBox="1"/>
          <p:nvPr/>
        </p:nvSpPr>
        <p:spPr bwMode="gray">
          <a:xfrm>
            <a:off x="8434700" y="5561699"/>
            <a:ext cx="984250" cy="349702"/>
          </a:xfrm>
          <a:prstGeom prst="rect">
            <a:avLst/>
          </a:prstGeom>
          <a:noFill/>
        </p:spPr>
        <p:txBody>
          <a:bodyPr wrap="square" lIns="36000" tIns="36000" rIns="36000" bIns="36000" rtlCol="0">
            <a:spAutoFit/>
          </a:bodyPr>
          <a:lstStyle/>
          <a:p>
            <a:pPr marL="0" indent="0">
              <a:spcBef>
                <a:spcPts val="0"/>
              </a:spcBef>
              <a:buNone/>
            </a:pPr>
            <a:r>
              <a:rPr lang="en-US" sz="900"/>
              <a:t>Brazilian presidents</a:t>
            </a:r>
          </a:p>
        </p:txBody>
      </p:sp>
      <p:sp>
        <p:nvSpPr>
          <p:cNvPr id="377" name="Triangle 376">
            <a:extLst>
              <a:ext uri="{FF2B5EF4-FFF2-40B4-BE49-F238E27FC236}">
                <a16:creationId xmlns:a16="http://schemas.microsoft.com/office/drawing/2014/main" id="{1ED9844F-DE1D-24A4-2B39-2DDA8930BB33}"/>
              </a:ext>
            </a:extLst>
          </p:cNvPr>
          <p:cNvSpPr/>
          <p:nvPr/>
        </p:nvSpPr>
        <p:spPr bwMode="gray">
          <a:xfrm>
            <a:off x="735299" y="5664200"/>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8" name="Triangle 377">
            <a:extLst>
              <a:ext uri="{FF2B5EF4-FFF2-40B4-BE49-F238E27FC236}">
                <a16:creationId xmlns:a16="http://schemas.microsoft.com/office/drawing/2014/main" id="{C5AF768B-79B5-6D7B-8F92-307DEEDF65E5}"/>
              </a:ext>
            </a:extLst>
          </p:cNvPr>
          <p:cNvSpPr/>
          <p:nvPr/>
        </p:nvSpPr>
        <p:spPr bwMode="gray">
          <a:xfrm>
            <a:off x="1620066" y="5664200"/>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9" name="Triangle 378">
            <a:extLst>
              <a:ext uri="{FF2B5EF4-FFF2-40B4-BE49-F238E27FC236}">
                <a16:creationId xmlns:a16="http://schemas.microsoft.com/office/drawing/2014/main" id="{CF4EE0FB-70C0-5940-5FD6-A4EBF769B595}"/>
              </a:ext>
            </a:extLst>
          </p:cNvPr>
          <p:cNvSpPr/>
          <p:nvPr/>
        </p:nvSpPr>
        <p:spPr bwMode="gray">
          <a:xfrm>
            <a:off x="1160867" y="5842980"/>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0" name="Triangle 379">
            <a:extLst>
              <a:ext uri="{FF2B5EF4-FFF2-40B4-BE49-F238E27FC236}">
                <a16:creationId xmlns:a16="http://schemas.microsoft.com/office/drawing/2014/main" id="{9A1A755A-3522-BA45-824E-C6D16793603F}"/>
              </a:ext>
            </a:extLst>
          </p:cNvPr>
          <p:cNvSpPr/>
          <p:nvPr/>
        </p:nvSpPr>
        <p:spPr bwMode="gray">
          <a:xfrm>
            <a:off x="2100667" y="5842980"/>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1" name="Triangle 380">
            <a:extLst>
              <a:ext uri="{FF2B5EF4-FFF2-40B4-BE49-F238E27FC236}">
                <a16:creationId xmlns:a16="http://schemas.microsoft.com/office/drawing/2014/main" id="{60CEAF17-A38E-AFD6-4666-EF8ABBE57846}"/>
              </a:ext>
            </a:extLst>
          </p:cNvPr>
          <p:cNvSpPr/>
          <p:nvPr/>
        </p:nvSpPr>
        <p:spPr bwMode="gray">
          <a:xfrm>
            <a:off x="3779066" y="5664200"/>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4" name="Triangle 383">
            <a:extLst>
              <a:ext uri="{FF2B5EF4-FFF2-40B4-BE49-F238E27FC236}">
                <a16:creationId xmlns:a16="http://schemas.microsoft.com/office/drawing/2014/main" id="{F7AC25F0-F9FC-9F24-BE31-623EEAEDCCE9}"/>
              </a:ext>
            </a:extLst>
          </p:cNvPr>
          <p:cNvSpPr/>
          <p:nvPr/>
        </p:nvSpPr>
        <p:spPr bwMode="gray">
          <a:xfrm>
            <a:off x="5518966" y="5831783"/>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5" name="Triangle 384">
            <a:extLst>
              <a:ext uri="{FF2B5EF4-FFF2-40B4-BE49-F238E27FC236}">
                <a16:creationId xmlns:a16="http://schemas.microsoft.com/office/drawing/2014/main" id="{B85F82A5-268F-A2A6-8765-DDE00BC128CE}"/>
              </a:ext>
            </a:extLst>
          </p:cNvPr>
          <p:cNvSpPr/>
          <p:nvPr/>
        </p:nvSpPr>
        <p:spPr bwMode="gray">
          <a:xfrm>
            <a:off x="7246166" y="5831783"/>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6" name="Triangle 385">
            <a:extLst>
              <a:ext uri="{FF2B5EF4-FFF2-40B4-BE49-F238E27FC236}">
                <a16:creationId xmlns:a16="http://schemas.microsoft.com/office/drawing/2014/main" id="{7C681566-EBEA-31C1-24A4-6A14E9EF2E50}"/>
              </a:ext>
            </a:extLst>
          </p:cNvPr>
          <p:cNvSpPr/>
          <p:nvPr/>
        </p:nvSpPr>
        <p:spPr bwMode="gray">
          <a:xfrm>
            <a:off x="6814671" y="5663106"/>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7" name="Triangle 386">
            <a:extLst>
              <a:ext uri="{FF2B5EF4-FFF2-40B4-BE49-F238E27FC236}">
                <a16:creationId xmlns:a16="http://schemas.microsoft.com/office/drawing/2014/main" id="{D587C323-7B1E-767D-12D4-EE90F2A01335}"/>
              </a:ext>
            </a:extLst>
          </p:cNvPr>
          <p:cNvSpPr/>
          <p:nvPr/>
        </p:nvSpPr>
        <p:spPr bwMode="gray">
          <a:xfrm>
            <a:off x="8347814" y="5693083"/>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Rectangular Callout 13">
            <a:extLst>
              <a:ext uri="{FF2B5EF4-FFF2-40B4-BE49-F238E27FC236}">
                <a16:creationId xmlns:a16="http://schemas.microsoft.com/office/drawing/2014/main" id="{C3F17C11-31D0-756F-563D-117CB0824AB8}"/>
              </a:ext>
            </a:extLst>
          </p:cNvPr>
          <p:cNvSpPr/>
          <p:nvPr/>
        </p:nvSpPr>
        <p:spPr bwMode="gray">
          <a:xfrm>
            <a:off x="5343797" y="3518369"/>
            <a:ext cx="1630751" cy="914995"/>
          </a:xfrm>
          <a:prstGeom prst="wedgeRectCallout">
            <a:avLst>
              <a:gd name="adj1" fmla="val 84511"/>
              <a:gd name="adj2" fmla="val 6709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An increase in deforestation in recent years has </a:t>
            </a:r>
            <a:r>
              <a:rPr lang="en-US" sz="1000" b="1">
                <a:solidFill>
                  <a:schemeClr val="bg1"/>
                </a:solidFill>
                <a:latin typeface="Arial"/>
              </a:rPr>
              <a:t>not</a:t>
            </a:r>
            <a:r>
              <a:rPr lang="en-US" sz="1000">
                <a:solidFill>
                  <a:schemeClr val="bg1"/>
                </a:solidFill>
                <a:latin typeface="Arial"/>
              </a:rPr>
              <a:t> been followed by an increase in production.</a:t>
            </a:r>
          </a:p>
        </p:txBody>
      </p:sp>
      <p:sp>
        <p:nvSpPr>
          <p:cNvPr id="64" name="Chevron 63">
            <a:extLst>
              <a:ext uri="{FF2B5EF4-FFF2-40B4-BE49-F238E27FC236}">
                <a16:creationId xmlns:a16="http://schemas.microsoft.com/office/drawing/2014/main" id="{6DCDA060-EBF4-063F-2C3C-E180BA1DC129}"/>
              </a:ext>
            </a:extLst>
          </p:cNvPr>
          <p:cNvSpPr/>
          <p:nvPr/>
        </p:nvSpPr>
        <p:spPr bwMode="gray">
          <a:xfrm>
            <a:off x="1656286"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Land Use</a:t>
            </a:r>
          </a:p>
        </p:txBody>
      </p:sp>
      <p:pic>
        <p:nvPicPr>
          <p:cNvPr id="65" name="Picture 64" descr="A flag with a blue circle and white stars in a yellow and green background&#10;&#10;Description automatically generated">
            <a:extLst>
              <a:ext uri="{FF2B5EF4-FFF2-40B4-BE49-F238E27FC236}">
                <a16:creationId xmlns:a16="http://schemas.microsoft.com/office/drawing/2014/main" id="{0A2AA648-FE51-18EC-3808-F17B0DE0967E}"/>
              </a:ext>
            </a:extLst>
          </p:cNvPr>
          <p:cNvPicPr>
            <a:picLocks noChangeAspect="1"/>
          </p:cNvPicPr>
          <p:nvPr/>
        </p:nvPicPr>
        <p:blipFill>
          <a:blip r:embed="rId38" cstate="print">
            <a:extLst>
              <a:ext uri="{28A0092B-C50C-407E-A947-70E740481C1C}">
                <a14:useLocalDpi xmlns:a14="http://schemas.microsoft.com/office/drawing/2010/main"/>
              </a:ext>
              <a:ext uri="{837473B0-CC2E-450A-ABE3-18F120FF3D39}">
                <a1611:picAttrSrcUrl xmlns:a1611="http://schemas.microsoft.com/office/drawing/2016/11/main" r:id="rId39"/>
              </a:ext>
            </a:extLst>
          </a:blip>
          <a:stretch>
            <a:fillRect/>
          </a:stretch>
        </p:blipFill>
        <p:spPr>
          <a:xfrm>
            <a:off x="5631321" y="25336"/>
            <a:ext cx="532851" cy="3596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6" name="Chevron 33">
            <a:extLst>
              <a:ext uri="{FF2B5EF4-FFF2-40B4-BE49-F238E27FC236}">
                <a16:creationId xmlns:a16="http://schemas.microsoft.com/office/drawing/2014/main" id="{5B3BE581-20E4-F95E-0BF3-C5B00B9D072D}"/>
              </a:ext>
            </a:extLst>
          </p:cNvPr>
          <p:cNvSpPr/>
          <p:nvPr/>
        </p:nvSpPr>
        <p:spPr bwMode="gray">
          <a:xfrm>
            <a:off x="3580620"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Brazil</a:t>
            </a:r>
          </a:p>
        </p:txBody>
      </p:sp>
      <p:sp>
        <p:nvSpPr>
          <p:cNvPr id="67" name="Pentagon 66">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Policy</a:t>
            </a:r>
          </a:p>
        </p:txBody>
      </p:sp>
    </p:spTree>
    <p:custDataLst>
      <p:tags r:id="rId1"/>
    </p:custDataLst>
    <p:extLst>
      <p:ext uri="{BB962C8B-B14F-4D97-AF65-F5344CB8AC3E}">
        <p14:creationId xmlns:p14="http://schemas.microsoft.com/office/powerpoint/2010/main" val="3596510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p:cNvGraphicFramePr>
          <p:nvPr>
            <p:custDataLst>
              <p:tags r:id="rId2"/>
            </p:custDataLst>
            <p:extLst>
              <p:ext uri="{D42A27DB-BD31-4B8C-83A1-F6EECF244321}">
                <p14:modId xmlns:p14="http://schemas.microsoft.com/office/powerpoint/2010/main" val="2057645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592" imgH="591" progId="TCLayout.ActiveDocument.1">
                  <p:embed/>
                </p:oleObj>
              </mc:Choice>
              <mc:Fallback>
                <p:oleObj name="think-cell Slide" r:id="rId44" imgW="592" imgH="591" progId="TCLayout.ActiveDocument.1">
                  <p:embed/>
                  <p:pic>
                    <p:nvPicPr>
                      <p:cNvPr id="7" name="think-cell data - do not delete" hidden="1"/>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526838" cy="735027"/>
          </a:xfrm>
        </p:spPr>
        <p:txBody>
          <a:bodyPr vert="horz">
            <a:noAutofit/>
          </a:bodyPr>
          <a:lstStyle/>
          <a:p>
            <a:r>
              <a:rPr lang="en-US"/>
              <a:t>Unlike in the Amazon, Cerrado’s deforestation is legal and occurs on private property</a:t>
            </a:r>
          </a:p>
        </p:txBody>
      </p:sp>
      <p:sp>
        <p:nvSpPr>
          <p:cNvPr id="5" name="TextBox 4">
            <a:extLst>
              <a:ext uri="{FF2B5EF4-FFF2-40B4-BE49-F238E27FC236}">
                <a16:creationId xmlns:a16="http://schemas.microsoft.com/office/drawing/2014/main" id="{D0C36D06-5C3E-059E-2BEB-9C95929D64F3}"/>
              </a:ext>
            </a:extLst>
          </p:cNvPr>
          <p:cNvSpPr txBox="1"/>
          <p:nvPr/>
        </p:nvSpPr>
        <p:spPr bwMode="gray">
          <a:xfrm>
            <a:off x="329184" y="6419088"/>
            <a:ext cx="9339754" cy="369332"/>
          </a:xfrm>
          <a:prstGeom prst="rect">
            <a:avLst/>
          </a:prstGeom>
          <a:noFill/>
        </p:spPr>
        <p:txBody>
          <a:bodyPr wrap="square" lIns="0" tIns="0" rIns="0" bIns="0" anchor="t">
            <a:spAutoFit/>
          </a:bodyPr>
          <a:lstStyle/>
          <a:p>
            <a:pPr marL="0" indent="0">
              <a:spcBef>
                <a:spcPts val="0"/>
              </a:spcBef>
              <a:buNone/>
              <a:defRPr/>
            </a:pPr>
            <a:endParaRPr kumimoji="0" lang="en-US" sz="800" i="0" u="none" strike="noStrike" kern="1200" cap="none" spc="0" normalizeH="0" baseline="0" noProof="0">
              <a:ln>
                <a:noFill/>
              </a:ln>
              <a:solidFill>
                <a:srgbClr val="000000"/>
              </a:solidFill>
              <a:effectLst/>
              <a:uLnTx/>
              <a:uFillTx/>
              <a:latin typeface="+mj-lt"/>
              <a:ea typeface="+mn-ea"/>
              <a:cs typeface="+mn-cs"/>
            </a:endParaRPr>
          </a:p>
          <a:p>
            <a:pPr marL="0" indent="0">
              <a:spcBef>
                <a:spcPts val="0"/>
              </a:spcBef>
              <a:buNone/>
              <a:defRPr/>
            </a:pPr>
            <a:r>
              <a:rPr kumimoji="0" lang="en-US" sz="800" i="0" u="none" strike="noStrike" kern="1200" cap="none" spc="0" normalizeH="0" baseline="0" noProof="0">
                <a:ln>
                  <a:noFill/>
                </a:ln>
                <a:solidFill>
                  <a:srgbClr val="000000"/>
                </a:solidFill>
                <a:effectLst/>
                <a:uLnTx/>
                <a:uFillTx/>
                <a:latin typeface="+mj-lt"/>
                <a:ea typeface="+mn-ea"/>
                <a:cs typeface="+mn-cs"/>
              </a:rPr>
              <a:t>Sources: INPE, </a:t>
            </a:r>
            <a:r>
              <a:rPr kumimoji="0" lang="en-US" sz="800" i="0" u="none" strike="noStrike" kern="1200" cap="none" spc="0" normalizeH="0" baseline="0" noProof="0">
                <a:ln>
                  <a:noFill/>
                </a:ln>
                <a:solidFill>
                  <a:srgbClr val="000000"/>
                </a:solidFill>
                <a:effectLst/>
                <a:uLnTx/>
                <a:uFillTx/>
                <a:latin typeface="+mj-lt"/>
                <a:ea typeface="+mn-ea"/>
                <a:cs typeface="+mn-cs"/>
                <a:hlinkClick r:id="rId46"/>
              </a:rPr>
              <a:t>Land observation</a:t>
            </a:r>
            <a:r>
              <a:rPr lang="en-US" sz="800">
                <a:solidFill>
                  <a:srgbClr val="000000"/>
                </a:solidFill>
                <a:latin typeface="+mj-lt"/>
              </a:rPr>
              <a:t> (2024);</a:t>
            </a:r>
            <a:r>
              <a:rPr kumimoji="0" lang="en-US" sz="800" i="0" u="none" strike="noStrike" kern="1200" cap="none" spc="0" normalizeH="0" baseline="0" noProof="0">
                <a:ln>
                  <a:noFill/>
                </a:ln>
                <a:solidFill>
                  <a:srgbClr val="000000"/>
                </a:solidFill>
                <a:effectLst/>
                <a:uLnTx/>
                <a:uFillTx/>
                <a:latin typeface="+mj-lt"/>
                <a:ea typeface="+mn-ea"/>
                <a:cs typeface="+mn-cs"/>
              </a:rPr>
              <a:t> </a:t>
            </a:r>
            <a:r>
              <a:rPr lang="en-US" sz="800">
                <a:solidFill>
                  <a:srgbClr val="000000"/>
                </a:solidFill>
                <a:latin typeface="+mj-lt"/>
              </a:rPr>
              <a:t>Brazil’s National Forests Monitoring Satellite Program, </a:t>
            </a:r>
            <a:r>
              <a:rPr lang="en-US" sz="800" i="0" u="none" strike="noStrike">
                <a:solidFill>
                  <a:srgbClr val="4DC8E3"/>
                </a:solidFill>
                <a:effectLst/>
                <a:highlight>
                  <a:srgbClr val="FFFFFF"/>
                </a:highlight>
                <a:latin typeface="+mj-lt"/>
                <a:hlinkClick r:id="rId47"/>
              </a:rPr>
              <a:t>PRODES</a:t>
            </a:r>
            <a:r>
              <a:rPr lang="en-US" sz="800" i="0">
                <a:effectLst/>
                <a:highlight>
                  <a:srgbClr val="FFFFFF"/>
                </a:highlight>
                <a:latin typeface="+mj-lt"/>
              </a:rPr>
              <a:t> (2024);</a:t>
            </a:r>
            <a:r>
              <a:rPr kumimoji="0" lang="en-US" sz="800" i="0" u="none" strike="noStrike" kern="1200" cap="none" spc="0" normalizeH="0" baseline="0" noProof="0">
                <a:ln>
                  <a:noFill/>
                </a:ln>
                <a:effectLst/>
                <a:uLnTx/>
                <a:uFillTx/>
                <a:latin typeface="+mj-lt"/>
                <a:ea typeface="+mn-ea"/>
                <a:cs typeface="+mn-cs"/>
              </a:rPr>
              <a:t> INPE</a:t>
            </a:r>
            <a:r>
              <a:rPr lang="en-US" sz="800">
                <a:solidFill>
                  <a:srgbClr val="000000"/>
                </a:solidFill>
                <a:latin typeface="+mj-lt"/>
              </a:rPr>
              <a:t>.</a:t>
            </a:r>
            <a:r>
              <a:rPr kumimoji="0" lang="en-US" sz="800" i="0" u="none" strike="noStrike" kern="1200" cap="none" spc="0" normalizeH="0" baseline="0" noProof="0">
                <a:ln>
                  <a:noFill/>
                </a:ln>
                <a:solidFill>
                  <a:srgbClr val="000000"/>
                </a:solidFill>
                <a:effectLst/>
                <a:uLnTx/>
                <a:uFillTx/>
                <a:latin typeface="+mj-lt"/>
                <a:ea typeface="+mn-ea"/>
                <a:cs typeface="+mn-cs"/>
              </a:rPr>
              <a:t> </a:t>
            </a:r>
            <a:r>
              <a:rPr kumimoji="0" lang="en-US" sz="800" i="0" u="none" strike="noStrike" kern="1200" cap="none" spc="0" normalizeH="0" baseline="0" noProof="0">
                <a:ln>
                  <a:noFill/>
                </a:ln>
                <a:solidFill>
                  <a:srgbClr val="000000"/>
                </a:solidFill>
                <a:effectLst/>
                <a:uLnTx/>
                <a:uFillTx/>
                <a:latin typeface="+mj-lt"/>
                <a:hlinkClick r:id="rId48"/>
              </a:rPr>
              <a:t>PRODES T</a:t>
            </a:r>
            <a:r>
              <a:rPr lang="en-US" sz="800" err="1">
                <a:solidFill>
                  <a:srgbClr val="000000"/>
                </a:solidFill>
                <a:latin typeface="+mj-lt"/>
                <a:hlinkClick r:id="rId48"/>
              </a:rPr>
              <a:t>echnical</a:t>
            </a:r>
            <a:r>
              <a:rPr lang="en-US" sz="800">
                <a:solidFill>
                  <a:srgbClr val="000000"/>
                </a:solidFill>
                <a:latin typeface="+mj-lt"/>
                <a:hlinkClick r:id="rId48"/>
              </a:rPr>
              <a:t> Note</a:t>
            </a:r>
            <a:r>
              <a:rPr lang="en-US" sz="800">
                <a:solidFill>
                  <a:srgbClr val="000000"/>
                </a:solidFill>
                <a:latin typeface="+mj-lt"/>
              </a:rPr>
              <a:t> (2022)</a:t>
            </a:r>
            <a:r>
              <a:rPr kumimoji="0" lang="en-US" sz="800" i="0" u="none" strike="noStrike" kern="1200" cap="none" spc="0" normalizeH="0" baseline="0" noProof="0">
                <a:ln>
                  <a:noFill/>
                </a:ln>
                <a:solidFill>
                  <a:srgbClr val="000000"/>
                </a:solidFill>
                <a:effectLst/>
                <a:uLnTx/>
                <a:uFillTx/>
                <a:latin typeface="+mj-lt"/>
                <a:ea typeface="+mn-ea"/>
                <a:cs typeface="+mn-cs"/>
              </a:rPr>
              <a:t>. </a:t>
            </a:r>
          </a:p>
          <a:p>
            <a:pPr>
              <a:defRPr/>
            </a:pPr>
            <a:r>
              <a:rPr kumimoji="0" lang="en-US" sz="800" b="0" i="0" u="none" strike="noStrike" kern="1200" cap="none" spc="0" normalizeH="0" baseline="0" noProof="0">
                <a:ln>
                  <a:noFill/>
                </a:ln>
                <a:solidFill>
                  <a:srgbClr val="000000"/>
                </a:solidFill>
                <a:effectLst/>
                <a:uLnTx/>
                <a:uFillTx/>
                <a:latin typeface="+mj-lt"/>
                <a:ea typeface="+mn-ea"/>
                <a:cs typeface="+mn-cs"/>
              </a:rPr>
              <a:t>Credit: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a:t>
            </a:r>
            <a:r>
              <a:rPr lang="en-US" sz="800">
                <a:solidFill>
                  <a:srgbClr val="000000"/>
                </a:solidFill>
                <a:latin typeface="+mj-lt"/>
                <a:cs typeface="Arial"/>
              </a:rPr>
              <a:t>, </a:t>
            </a:r>
            <a:r>
              <a:rPr lang="en-US" sz="800" err="1">
                <a:solidFill>
                  <a:srgbClr val="000000"/>
                </a:solidFill>
                <a:latin typeface="+mj-lt"/>
                <a:cs typeface="Arial"/>
              </a:rPr>
              <a:t>Ariela</a:t>
            </a:r>
            <a:r>
              <a:rPr lang="en-US" sz="800">
                <a:solidFill>
                  <a:srgbClr val="000000"/>
                </a:solidFill>
                <a:latin typeface="+mj-lt"/>
                <a:cs typeface="Arial"/>
              </a:rPr>
              <a:t> </a:t>
            </a:r>
            <a:r>
              <a:rPr lang="en-US" sz="800" err="1">
                <a:solidFill>
                  <a:srgbClr val="000000"/>
                </a:solidFill>
                <a:latin typeface="+mj-lt"/>
                <a:cs typeface="Arial"/>
              </a:rPr>
              <a:t>Farchi</a:t>
            </a:r>
            <a:r>
              <a:rPr lang="en-US" sz="800">
                <a:solidFill>
                  <a:srgbClr val="000000"/>
                </a:solidFill>
                <a:latin typeface="+mj-lt"/>
                <a:cs typeface="Arial"/>
              </a:rPr>
              <a: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solidFill>
                  <a:srgbClr val="000000"/>
                </a:solidFill>
                <a:latin typeface="+mj-lt"/>
                <a:cs typeface="Arial"/>
              </a:rPr>
              <a:t> </a:t>
            </a:r>
            <a:r>
              <a:rPr lang="en-US" sz="800"/>
              <a:t>and </a:t>
            </a:r>
            <a:r>
              <a:rPr lang="en-US" sz="800">
                <a:hlinkClick r:id="rId49"/>
              </a:rPr>
              <a:t>Gernot Wagner</a:t>
            </a:r>
            <a:r>
              <a:rPr lang="en-US" sz="800"/>
              <a:t>. </a:t>
            </a:r>
            <a:r>
              <a:rPr lang="en-US" sz="800">
                <a:hlinkClick r:id="rId50"/>
              </a:rPr>
              <a:t>Share with attribution</a:t>
            </a:r>
            <a:r>
              <a:rPr lang="en-US" sz="800"/>
              <a:t>: </a:t>
            </a:r>
            <a:r>
              <a:rPr lang="en-US" sz="800" err="1"/>
              <a:t>Sayn</a:t>
            </a:r>
            <a:r>
              <a:rPr lang="en-US" sz="800"/>
              <a:t>-Wittgenstein </a:t>
            </a:r>
            <a:r>
              <a:rPr lang="en-US" sz="800" i="1"/>
              <a:t>et al., </a:t>
            </a:r>
            <a:r>
              <a:rPr lang="en-US" sz="800"/>
              <a:t>"</a:t>
            </a:r>
            <a:r>
              <a:rPr lang="en-US" sz="800">
                <a:hlinkClick r:id="rId51"/>
              </a:rPr>
              <a:t>Reconsidering Proteins</a:t>
            </a:r>
            <a:r>
              <a:rPr lang="en-US" sz="800"/>
              <a:t>" (6 October 2025).</a:t>
            </a:r>
            <a:endParaRPr kumimoji="0" lang="en-US" sz="800" b="0" i="0" u="none" strike="noStrike" kern="1200" cap="none" spc="0" normalizeH="0" baseline="0" noProof="0">
              <a:ln>
                <a:noFill/>
              </a:ln>
              <a:solidFill>
                <a:srgbClr val="000000"/>
              </a:solidFill>
              <a:effectLst/>
              <a:uLnTx/>
              <a:uFillTx/>
              <a:latin typeface="+mj-lt"/>
              <a:ea typeface="+mn-ea"/>
              <a:cs typeface="+mn-cs"/>
            </a:endParaRPr>
          </a:p>
        </p:txBody>
      </p:sp>
      <p:graphicFrame>
        <p:nvGraphicFramePr>
          <p:cNvPr id="65" name="Chart 64"/>
          <p:cNvGraphicFramePr/>
          <p:nvPr>
            <p:custDataLst>
              <p:tags r:id="rId3"/>
            </p:custDataLst>
            <p:extLst>
              <p:ext uri="{D42A27DB-BD31-4B8C-83A1-F6EECF244321}">
                <p14:modId xmlns:p14="http://schemas.microsoft.com/office/powerpoint/2010/main" val="2948020444"/>
              </p:ext>
            </p:extLst>
          </p:nvPr>
        </p:nvGraphicFramePr>
        <p:xfrm>
          <a:off x="542925" y="2797175"/>
          <a:ext cx="7891463" cy="2784475"/>
        </p:xfrm>
        <a:graphic>
          <a:graphicData uri="http://schemas.openxmlformats.org/drawingml/2006/chart">
            <c:chart xmlns:c="http://schemas.openxmlformats.org/drawingml/2006/chart" xmlns:r="http://schemas.openxmlformats.org/officeDocument/2006/relationships" r:id="rId52"/>
          </a:graphicData>
        </a:graphic>
      </p:graphicFrame>
      <p:sp useBgFill="1">
        <p:nvSpPr>
          <p:cNvPr id="13" name="Freeform 12"/>
          <p:cNvSpPr/>
          <p:nvPr>
            <p:custDataLst>
              <p:tags r:id="rId4"/>
            </p:custDataLst>
          </p:nvPr>
        </p:nvSpPr>
        <p:spPr bwMode="auto">
          <a:xfrm>
            <a:off x="703263" y="3130550"/>
            <a:ext cx="438151" cy="174626"/>
          </a:xfrm>
          <a:custGeom>
            <a:avLst/>
            <a:gdLst/>
            <a:ahLst/>
            <a:cxnLst/>
            <a:rect l="0" t="0" r="0" b="0"/>
            <a:pathLst>
              <a:path w="438151" h="174626">
                <a:moveTo>
                  <a:pt x="0" y="117475"/>
                </a:moveTo>
                <a:lnTo>
                  <a:pt x="438150" y="0"/>
                </a:lnTo>
                <a:lnTo>
                  <a:pt x="438150" y="57150"/>
                </a:lnTo>
                <a:lnTo>
                  <a:pt x="0" y="174625"/>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useBgFill="1">
        <p:nvSpPr>
          <p:cNvPr id="27" name="Freeform 26"/>
          <p:cNvSpPr/>
          <p:nvPr>
            <p:custDataLst>
              <p:tags r:id="rId5"/>
            </p:custDataLst>
          </p:nvPr>
        </p:nvSpPr>
        <p:spPr bwMode="auto">
          <a:xfrm>
            <a:off x="7835900" y="3130550"/>
            <a:ext cx="438151" cy="174626"/>
          </a:xfrm>
          <a:custGeom>
            <a:avLst/>
            <a:gdLst/>
            <a:ahLst/>
            <a:cxnLst/>
            <a:rect l="0" t="0" r="0" b="0"/>
            <a:pathLst>
              <a:path w="438151" h="174626">
                <a:moveTo>
                  <a:pt x="0" y="117475"/>
                </a:moveTo>
                <a:lnTo>
                  <a:pt x="438150" y="0"/>
                </a:lnTo>
                <a:lnTo>
                  <a:pt x="438150" y="57150"/>
                </a:lnTo>
                <a:lnTo>
                  <a:pt x="0" y="174625"/>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useBgFill="1">
        <p:nvSpPr>
          <p:cNvPr id="31" name="Freeform 30"/>
          <p:cNvSpPr/>
          <p:nvPr>
            <p:custDataLst>
              <p:tags r:id="rId6"/>
            </p:custDataLst>
          </p:nvPr>
        </p:nvSpPr>
        <p:spPr bwMode="auto">
          <a:xfrm>
            <a:off x="7835900" y="2905125"/>
            <a:ext cx="438151" cy="174626"/>
          </a:xfrm>
          <a:custGeom>
            <a:avLst/>
            <a:gdLst/>
            <a:ahLst/>
            <a:cxnLst/>
            <a:rect l="0" t="0" r="0" b="0"/>
            <a:pathLst>
              <a:path w="438151" h="174626">
                <a:moveTo>
                  <a:pt x="0" y="117475"/>
                </a:moveTo>
                <a:lnTo>
                  <a:pt x="438150" y="0"/>
                </a:lnTo>
                <a:lnTo>
                  <a:pt x="438150" y="57150"/>
                </a:lnTo>
                <a:lnTo>
                  <a:pt x="0" y="174625"/>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 name="Freeform 3"/>
          <p:cNvSpPr/>
          <p:nvPr>
            <p:custDataLst>
              <p:tags r:id="rId7"/>
            </p:custDataLst>
          </p:nvPr>
        </p:nvSpPr>
        <p:spPr bwMode="auto">
          <a:xfrm>
            <a:off x="703263" y="3130550"/>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custDataLst>
              <p:tags r:id="rId8"/>
            </p:custDataLst>
          </p:nvPr>
        </p:nvSpPr>
        <p:spPr bwMode="auto">
          <a:xfrm>
            <a:off x="703263" y="3187700"/>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custDataLst>
              <p:tags r:id="rId9"/>
            </p:custDataLst>
          </p:nvPr>
        </p:nvSpPr>
        <p:spPr bwMode="auto">
          <a:xfrm>
            <a:off x="7835900" y="3130550"/>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custDataLst>
              <p:tags r:id="rId10"/>
            </p:custDataLst>
          </p:nvPr>
        </p:nvSpPr>
        <p:spPr bwMode="auto">
          <a:xfrm>
            <a:off x="7835900" y="3187700"/>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custDataLst>
              <p:tags r:id="rId11"/>
            </p:custDataLst>
          </p:nvPr>
        </p:nvSpPr>
        <p:spPr bwMode="auto">
          <a:xfrm>
            <a:off x="7835900" y="2905125"/>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custDataLst>
              <p:tags r:id="rId12"/>
            </p:custDataLst>
          </p:nvPr>
        </p:nvSpPr>
        <p:spPr bwMode="auto">
          <a:xfrm>
            <a:off x="7835900" y="2962275"/>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7" name="Straight Connector 376">
            <a:extLst>
              <a:ext uri="{FF2B5EF4-FFF2-40B4-BE49-F238E27FC236}">
                <a16:creationId xmlns:a16="http://schemas.microsoft.com/office/drawing/2014/main" id="{A024C977-DE3E-34DC-9792-E00E32FDE90E}"/>
              </a:ext>
            </a:extLst>
          </p:cNvPr>
          <p:cNvCxnSpPr/>
          <p:nvPr>
            <p:custDataLst>
              <p:tags r:id="rId13"/>
            </p:custDataLst>
          </p:nvPr>
        </p:nvCxnSpPr>
        <p:spPr bwMode="auto">
          <a:xfrm flipV="1">
            <a:off x="5676900" y="4595813"/>
            <a:ext cx="1782763" cy="1254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49" name="Text Placeholder 10">
            <a:extLst>
              <a:ext uri="{FF2B5EF4-FFF2-40B4-BE49-F238E27FC236}">
                <a16:creationId xmlns:a16="http://schemas.microsoft.com/office/drawing/2014/main" id="{45207B48-E3C6-F621-0873-1ABF1420FA60}"/>
              </a:ext>
            </a:extLst>
          </p:cNvPr>
          <p:cNvSpPr txBox="1">
            <a:spLocks/>
          </p:cNvSpPr>
          <p:nvPr>
            <p:custDataLst>
              <p:tags r:id="rId14"/>
            </p:custDataLst>
          </p:nvPr>
        </p:nvSpPr>
        <p:spPr bwMode="auto">
          <a:xfrm>
            <a:off x="6096000"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C5DDDBB-91EE-4420-B5CC-7C16A40C0B7F}" type="datetime'''''''''''''''2''''0''''''''''''2''''''''''''''''''1'''''''''">
              <a:rPr lang="en-US" altLang="en-US" sz="1200" smtClean="0"/>
              <a:pPr marL="0" indent="0" algn="ctr">
                <a:spcBef>
                  <a:spcPct val="0"/>
                </a:spcBef>
                <a:spcAft>
                  <a:spcPct val="0"/>
                </a:spcAft>
                <a:buNone/>
              </a:pPr>
              <a:t>2021</a:t>
            </a:fld>
            <a:endParaRPr lang="en-US" sz="1200"/>
          </a:p>
        </p:txBody>
      </p:sp>
      <p:sp>
        <p:nvSpPr>
          <p:cNvPr id="250" name="Text Placeholder 10">
            <a:extLst>
              <a:ext uri="{FF2B5EF4-FFF2-40B4-BE49-F238E27FC236}">
                <a16:creationId xmlns:a16="http://schemas.microsoft.com/office/drawing/2014/main" id="{EA97772B-B395-091F-95EB-52F582FDEC14}"/>
              </a:ext>
            </a:extLst>
          </p:cNvPr>
          <p:cNvSpPr txBox="1">
            <a:spLocks/>
          </p:cNvSpPr>
          <p:nvPr>
            <p:custDataLst>
              <p:tags r:id="rId15"/>
            </p:custDataLst>
          </p:nvPr>
        </p:nvSpPr>
        <p:spPr bwMode="auto">
          <a:xfrm>
            <a:off x="6691313"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15D1CE7-EB57-407C-B43C-6D8A774AEC04}" type="datetime'''''''''''''''''''''''''2''''''0''''2''''''''''''''''''''''2'">
              <a:rPr lang="en-US" altLang="en-US" sz="1200" smtClean="0"/>
              <a:pPr marL="0" indent="0" algn="ctr">
                <a:spcBef>
                  <a:spcPct val="0"/>
                </a:spcBef>
                <a:spcAft>
                  <a:spcPct val="0"/>
                </a:spcAft>
                <a:buNone/>
              </a:pPr>
              <a:t>2022</a:t>
            </a:fld>
            <a:endParaRPr lang="en-US" sz="1200"/>
          </a:p>
        </p:txBody>
      </p:sp>
      <p:sp>
        <p:nvSpPr>
          <p:cNvPr id="457" name="Text Placeholder 10">
            <a:extLst>
              <a:ext uri="{FF2B5EF4-FFF2-40B4-BE49-F238E27FC236}">
                <a16:creationId xmlns:a16="http://schemas.microsoft.com/office/drawing/2014/main" id="{ED4623BF-0C25-8DB2-0A30-B93A119EAC5F}"/>
              </a:ext>
            </a:extLst>
          </p:cNvPr>
          <p:cNvSpPr txBox="1">
            <a:spLocks/>
          </p:cNvSpPr>
          <p:nvPr>
            <p:custDataLst>
              <p:tags r:id="rId16"/>
            </p:custDataLst>
          </p:nvPr>
        </p:nvSpPr>
        <p:spPr bwMode="auto">
          <a:xfrm>
            <a:off x="7285038"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270F9EF-0BAE-4903-B82D-703D5A24E268}" type="datetime'2''''''''''''0''''''''''''''''''2''''''''''''''''3'''">
              <a:rPr lang="en-US" altLang="en-US" sz="1200" smtClean="0"/>
              <a:pPr marL="0" indent="0" algn="ctr">
                <a:spcBef>
                  <a:spcPct val="0"/>
                </a:spcBef>
                <a:spcAft>
                  <a:spcPct val="0"/>
                </a:spcAft>
                <a:buNone/>
              </a:pPr>
              <a:t>2023</a:t>
            </a:fld>
            <a:endParaRPr lang="en-US" sz="1200"/>
          </a:p>
        </p:txBody>
      </p:sp>
      <p:sp>
        <p:nvSpPr>
          <p:cNvPr id="315" name="Text Placeholder 10">
            <a:extLst>
              <a:ext uri="{FF2B5EF4-FFF2-40B4-BE49-F238E27FC236}">
                <a16:creationId xmlns:a16="http://schemas.microsoft.com/office/drawing/2014/main" id="{601A6A2A-A136-FB23-F6EF-863937701FB4}"/>
              </a:ext>
            </a:extLst>
          </p:cNvPr>
          <p:cNvSpPr txBox="1">
            <a:spLocks/>
          </p:cNvSpPr>
          <p:nvPr>
            <p:custDataLst>
              <p:tags r:id="rId17"/>
            </p:custDataLst>
          </p:nvPr>
        </p:nvSpPr>
        <p:spPr bwMode="auto">
          <a:xfrm>
            <a:off x="7888289" y="5549900"/>
            <a:ext cx="3333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B8A8772-6817-430B-B0A3-4B6C22F07A2F}" type="datetime'T''''''''o''''''''t''a''l'''''''''''''''''''''''''''''''''''''">
              <a:rPr lang="en-US" altLang="en-US" sz="1200" smtClean="0"/>
              <a:pPr marL="0" indent="0" algn="ctr">
                <a:spcBef>
                  <a:spcPct val="0"/>
                </a:spcBef>
                <a:spcAft>
                  <a:spcPct val="0"/>
                </a:spcAft>
                <a:buNone/>
              </a:pPr>
              <a:t>Total</a:t>
            </a:fld>
            <a:endParaRPr lang="en-US" sz="1200"/>
          </a:p>
        </p:txBody>
      </p:sp>
      <p:sp>
        <p:nvSpPr>
          <p:cNvPr id="254" name="Text Placeholder 10">
            <a:extLst>
              <a:ext uri="{FF2B5EF4-FFF2-40B4-BE49-F238E27FC236}">
                <a16:creationId xmlns:a16="http://schemas.microsoft.com/office/drawing/2014/main" id="{E4F6DF30-6438-EB61-1285-53FBD862C7F0}"/>
              </a:ext>
            </a:extLst>
          </p:cNvPr>
          <p:cNvSpPr txBox="1">
            <a:spLocks/>
          </p:cNvSpPr>
          <p:nvPr>
            <p:custDataLst>
              <p:tags r:id="rId18"/>
            </p:custDataLst>
          </p:nvPr>
        </p:nvSpPr>
        <p:spPr bwMode="gray">
          <a:xfrm>
            <a:off x="736600" y="2774950"/>
            <a:ext cx="3730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F71E49C-7BD6-429E-8273-232BBFC60F25}" type="datetime'''''''''''7''''''''''''''0''''''''''''''''.''''''''''''1'''">
              <a:rPr lang="en-US" altLang="en-US" sz="1000" smtClean="0"/>
              <a:pPr marL="0" indent="0" algn="ctr">
                <a:spcBef>
                  <a:spcPct val="0"/>
                </a:spcBef>
                <a:spcAft>
                  <a:spcPct val="0"/>
                </a:spcAft>
                <a:buNone/>
              </a:pPr>
              <a:t>70.1</a:t>
            </a:fld>
            <a:br>
              <a:rPr lang="en-US" altLang="en-US" sz="1000"/>
            </a:br>
            <a:r>
              <a:rPr lang="en-US" altLang="en-US" sz="1000"/>
              <a:t>(</a:t>
            </a:r>
            <a:fld id="{95618926-E946-4506-8573-E75BFE6470CB}" type="datetime'''''''''''''3''7''''''''''''''''''''''''''''''''%'''''''''''">
              <a:rPr lang="en-US" altLang="en-US" sz="1000" smtClean="0"/>
              <a:pPr marL="0" indent="0" algn="ctr">
                <a:spcBef>
                  <a:spcPct val="0"/>
                </a:spcBef>
                <a:spcAft>
                  <a:spcPct val="0"/>
                </a:spcAft>
                <a:buNone/>
              </a:pPr>
              <a:t>37%</a:t>
            </a:fld>
            <a:r>
              <a:rPr lang="en-US" altLang="en-US" sz="1000"/>
              <a:t>)</a:t>
            </a:r>
            <a:endParaRPr lang="en-US" sz="1000"/>
          </a:p>
        </p:txBody>
      </p:sp>
      <p:sp>
        <p:nvSpPr>
          <p:cNvPr id="255" name="Text Placeholder 10">
            <a:extLst>
              <a:ext uri="{FF2B5EF4-FFF2-40B4-BE49-F238E27FC236}">
                <a16:creationId xmlns:a16="http://schemas.microsoft.com/office/drawing/2014/main" id="{FE11B2AB-3FA4-1E5C-E658-1B15C72A91E5}"/>
              </a:ext>
            </a:extLst>
          </p:cNvPr>
          <p:cNvSpPr txBox="1">
            <a:spLocks/>
          </p:cNvSpPr>
          <p:nvPr>
            <p:custDataLst>
              <p:tags r:id="rId19"/>
            </p:custDataLst>
          </p:nvPr>
        </p:nvSpPr>
        <p:spPr bwMode="gray">
          <a:xfrm>
            <a:off x="1411288" y="315277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BDB1C8B-792C-45E3-BEFA-DCAAC9B2343C}" type="datetime'5''''''''''''''''.''''4'''''''''''''''''''''">
              <a:rPr lang="en-US" altLang="en-US" sz="1000" smtClean="0"/>
              <a:pPr marL="0" indent="0" algn="ctr">
                <a:spcBef>
                  <a:spcPct val="0"/>
                </a:spcBef>
                <a:spcAft>
                  <a:spcPct val="0"/>
                </a:spcAft>
                <a:buNone/>
              </a:pPr>
              <a:t>5.4</a:t>
            </a:fld>
            <a:endParaRPr lang="en-US" sz="1000"/>
          </a:p>
        </p:txBody>
      </p:sp>
      <p:sp>
        <p:nvSpPr>
          <p:cNvPr id="257" name="Text Placeholder 10">
            <a:extLst>
              <a:ext uri="{FF2B5EF4-FFF2-40B4-BE49-F238E27FC236}">
                <a16:creationId xmlns:a16="http://schemas.microsoft.com/office/drawing/2014/main" id="{7B60BB1F-6DBD-44FC-24FD-C64DEEEE1DB7}"/>
              </a:ext>
            </a:extLst>
          </p:cNvPr>
          <p:cNvSpPr txBox="1">
            <a:spLocks/>
          </p:cNvSpPr>
          <p:nvPr>
            <p:custDataLst>
              <p:tags r:id="rId20"/>
            </p:custDataLst>
          </p:nvPr>
        </p:nvSpPr>
        <p:spPr bwMode="gray">
          <a:xfrm>
            <a:off x="2006600" y="396557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DEDDD12-DE06-4AA1-99EB-DC3A3940D264}" type="datetime'''''''''''''''3''.''''''''''''''''''''''''''4'''">
              <a:rPr lang="en-US" altLang="en-US" sz="1000" smtClean="0"/>
              <a:pPr marL="0" indent="0" algn="ctr">
                <a:spcBef>
                  <a:spcPct val="0"/>
                </a:spcBef>
                <a:spcAft>
                  <a:spcPct val="0"/>
                </a:spcAft>
                <a:buNone/>
              </a:pPr>
              <a:t>3.4</a:t>
            </a:fld>
            <a:endParaRPr lang="en-US" sz="1000"/>
          </a:p>
        </p:txBody>
      </p:sp>
      <p:sp>
        <p:nvSpPr>
          <p:cNvPr id="259" name="Text Placeholder 10">
            <a:extLst>
              <a:ext uri="{FF2B5EF4-FFF2-40B4-BE49-F238E27FC236}">
                <a16:creationId xmlns:a16="http://schemas.microsoft.com/office/drawing/2014/main" id="{BDBB362F-2FB3-2708-53B6-C348855F7971}"/>
              </a:ext>
            </a:extLst>
          </p:cNvPr>
          <p:cNvSpPr txBox="1">
            <a:spLocks/>
          </p:cNvSpPr>
          <p:nvPr>
            <p:custDataLst>
              <p:tags r:id="rId21"/>
            </p:custDataLst>
          </p:nvPr>
        </p:nvSpPr>
        <p:spPr bwMode="gray">
          <a:xfrm>
            <a:off x="2600325" y="45212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6956AE7-DD5B-4FD7-AEE6-15426AC87F6A}" type="datetime'''''2''''''''''''''''''''''''''''''.''''''''''0'''">
              <a:rPr lang="en-US" altLang="en-US" sz="1000" smtClean="0"/>
              <a:pPr marL="0" indent="0" algn="ctr">
                <a:spcBef>
                  <a:spcPct val="0"/>
                </a:spcBef>
                <a:spcAft>
                  <a:spcPct val="0"/>
                </a:spcAft>
                <a:buNone/>
              </a:pPr>
              <a:t>2.0</a:t>
            </a:fld>
            <a:endParaRPr lang="en-US" sz="1000"/>
          </a:p>
        </p:txBody>
      </p:sp>
      <p:sp>
        <p:nvSpPr>
          <p:cNvPr id="224" name="Text Placeholder 10">
            <a:extLst>
              <a:ext uri="{FF2B5EF4-FFF2-40B4-BE49-F238E27FC236}">
                <a16:creationId xmlns:a16="http://schemas.microsoft.com/office/drawing/2014/main" id="{DC1DDB87-9D9D-82F9-F965-E8158EC6E462}"/>
              </a:ext>
            </a:extLst>
          </p:cNvPr>
          <p:cNvSpPr txBox="1">
            <a:spLocks/>
          </p:cNvSpPr>
          <p:nvPr>
            <p:custDataLst>
              <p:tags r:id="rId22"/>
            </p:custDataLst>
          </p:nvPr>
        </p:nvSpPr>
        <p:spPr bwMode="auto">
          <a:xfrm>
            <a:off x="703263" y="5549900"/>
            <a:ext cx="438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3457A41-8317-4C72-AFA1-AF4C5FA8BFAA}" type="datetime'&lt;''''''2''''''''''''''''''''0''''''''''''''''''''''0''''''2'">
              <a:rPr lang="en-US" altLang="en-US" sz="1200" smtClean="0"/>
              <a:pPr marL="0" indent="0" algn="ctr">
                <a:spcBef>
                  <a:spcPct val="0"/>
                </a:spcBef>
                <a:spcAft>
                  <a:spcPct val="0"/>
                </a:spcAft>
                <a:buNone/>
              </a:pPr>
              <a:t>&lt;2002</a:t>
            </a:fld>
            <a:endParaRPr lang="en-US" sz="1200"/>
          </a:p>
        </p:txBody>
      </p:sp>
      <p:sp>
        <p:nvSpPr>
          <p:cNvPr id="404" name="Text Placeholder 10">
            <a:extLst>
              <a:ext uri="{FF2B5EF4-FFF2-40B4-BE49-F238E27FC236}">
                <a16:creationId xmlns:a16="http://schemas.microsoft.com/office/drawing/2014/main" id="{29700B28-5EB9-6FCE-7E0F-BED5BE83AE6F}"/>
              </a:ext>
            </a:extLst>
          </p:cNvPr>
          <p:cNvSpPr txBox="1">
            <a:spLocks/>
          </p:cNvSpPr>
          <p:nvPr>
            <p:custDataLst>
              <p:tags r:id="rId23"/>
            </p:custDataLst>
          </p:nvPr>
        </p:nvSpPr>
        <p:spPr bwMode="gray">
          <a:xfrm>
            <a:off x="3789363" y="501808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6847261-B2C1-4733-AF9F-71B723F2FBF1}" type="datetime'''''''''''''''''''''''''''0''''''''''''''''''''.7'''''''''''''">
              <a:rPr lang="en-US" altLang="en-US" sz="1000" smtClean="0"/>
              <a:pPr marL="0" indent="0" algn="ctr">
                <a:spcBef>
                  <a:spcPct val="0"/>
                </a:spcBef>
                <a:spcAft>
                  <a:spcPct val="0"/>
                </a:spcAft>
                <a:buNone/>
              </a:pPr>
              <a:t>0.7</a:t>
            </a:fld>
            <a:endParaRPr lang="en-US" sz="1000"/>
          </a:p>
        </p:txBody>
      </p:sp>
      <p:sp>
        <p:nvSpPr>
          <p:cNvPr id="400" name="Text Placeholder 10">
            <a:extLst>
              <a:ext uri="{FF2B5EF4-FFF2-40B4-BE49-F238E27FC236}">
                <a16:creationId xmlns:a16="http://schemas.microsoft.com/office/drawing/2014/main" id="{061EE56D-5F49-8A9A-201A-0FD45853A732}"/>
              </a:ext>
            </a:extLst>
          </p:cNvPr>
          <p:cNvSpPr txBox="1">
            <a:spLocks/>
          </p:cNvSpPr>
          <p:nvPr>
            <p:custDataLst>
              <p:tags r:id="rId24"/>
            </p:custDataLst>
          </p:nvPr>
        </p:nvSpPr>
        <p:spPr bwMode="gray">
          <a:xfrm>
            <a:off x="4383088" y="50276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CC6A6A6-646E-4A69-A54F-19FC87D9BC2D}" type="datetime'''0''''''''''''''''''''''.''''''''''''''''''''''7'''">
              <a:rPr lang="en-US" altLang="en-US" sz="1000" smtClean="0"/>
              <a:pPr marL="0" indent="0" algn="ctr">
                <a:spcBef>
                  <a:spcPct val="0"/>
                </a:spcBef>
                <a:spcAft>
                  <a:spcPct val="0"/>
                </a:spcAft>
                <a:buNone/>
              </a:pPr>
              <a:t>0.7</a:t>
            </a:fld>
            <a:endParaRPr lang="en-US" sz="1000"/>
          </a:p>
        </p:txBody>
      </p:sp>
      <p:sp>
        <p:nvSpPr>
          <p:cNvPr id="299" name="Text Placeholder 10">
            <a:extLst>
              <a:ext uri="{FF2B5EF4-FFF2-40B4-BE49-F238E27FC236}">
                <a16:creationId xmlns:a16="http://schemas.microsoft.com/office/drawing/2014/main" id="{7B569763-7AB9-D8D5-A682-8C353966D527}"/>
              </a:ext>
            </a:extLst>
          </p:cNvPr>
          <p:cNvSpPr txBox="1">
            <a:spLocks/>
          </p:cNvSpPr>
          <p:nvPr>
            <p:custDataLst>
              <p:tags r:id="rId25"/>
            </p:custDataLst>
          </p:nvPr>
        </p:nvSpPr>
        <p:spPr bwMode="gray">
          <a:xfrm>
            <a:off x="4978400" y="50657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7570DFD-8C92-4FF1-A569-A45494A723C7}" type="datetime'0''''''''''''''''''''.''''''''''''''6'">
              <a:rPr lang="en-US" altLang="en-US" sz="1000" smtClean="0"/>
              <a:pPr marL="0" indent="0" algn="ctr">
                <a:spcBef>
                  <a:spcPct val="0"/>
                </a:spcBef>
                <a:spcAft>
                  <a:spcPct val="0"/>
                </a:spcAft>
                <a:buNone/>
              </a:pPr>
              <a:t>0.6</a:t>
            </a:fld>
            <a:endParaRPr lang="en-US" sz="1000"/>
          </a:p>
        </p:txBody>
      </p:sp>
      <p:sp>
        <p:nvSpPr>
          <p:cNvPr id="300" name="Text Placeholder 10">
            <a:extLst>
              <a:ext uri="{FF2B5EF4-FFF2-40B4-BE49-F238E27FC236}">
                <a16:creationId xmlns:a16="http://schemas.microsoft.com/office/drawing/2014/main" id="{3220C22D-4898-5F5C-4B45-6AB7306A9867}"/>
              </a:ext>
            </a:extLst>
          </p:cNvPr>
          <p:cNvSpPr txBox="1">
            <a:spLocks/>
          </p:cNvSpPr>
          <p:nvPr>
            <p:custDataLst>
              <p:tags r:id="rId26"/>
            </p:custDataLst>
          </p:nvPr>
        </p:nvSpPr>
        <p:spPr bwMode="gray">
          <a:xfrm>
            <a:off x="5572125" y="50022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1E699F3-9A1D-43F0-AEAC-D7798FD9E7E5}" type="datetime'''''0''''''''''''''''''''''.''''''''''''8'''''''">
              <a:rPr lang="en-US" altLang="en-US" sz="1000" smtClean="0"/>
              <a:pPr marL="0" indent="0" algn="ctr">
                <a:spcBef>
                  <a:spcPct val="0"/>
                </a:spcBef>
                <a:spcAft>
                  <a:spcPct val="0"/>
                </a:spcAft>
                <a:buNone/>
              </a:pPr>
              <a:t>0.8</a:t>
            </a:fld>
            <a:endParaRPr lang="en-US" sz="1000"/>
          </a:p>
        </p:txBody>
      </p:sp>
      <p:sp>
        <p:nvSpPr>
          <p:cNvPr id="301" name="Text Placeholder 10">
            <a:extLst>
              <a:ext uri="{FF2B5EF4-FFF2-40B4-BE49-F238E27FC236}">
                <a16:creationId xmlns:a16="http://schemas.microsoft.com/office/drawing/2014/main" id="{16B4C3C2-EBF2-2054-540F-59B314B961A4}"/>
              </a:ext>
            </a:extLst>
          </p:cNvPr>
          <p:cNvSpPr txBox="1">
            <a:spLocks/>
          </p:cNvSpPr>
          <p:nvPr>
            <p:custDataLst>
              <p:tags r:id="rId27"/>
            </p:custDataLst>
          </p:nvPr>
        </p:nvSpPr>
        <p:spPr bwMode="gray">
          <a:xfrm>
            <a:off x="6165850" y="49768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3ACDD44-22A8-4D40-A858-82B895270F72}" type="datetime'''''''''0''''''''''''''''.''9'''''''''">
              <a:rPr lang="en-US" altLang="en-US" sz="1000" smtClean="0"/>
              <a:pPr marL="0" indent="0" algn="ctr">
                <a:spcBef>
                  <a:spcPct val="0"/>
                </a:spcBef>
                <a:spcAft>
                  <a:spcPct val="0"/>
                </a:spcAft>
                <a:buNone/>
              </a:pPr>
              <a:t>0.9</a:t>
            </a:fld>
            <a:endParaRPr lang="en-US" sz="1000"/>
          </a:p>
        </p:txBody>
      </p:sp>
      <p:sp>
        <p:nvSpPr>
          <p:cNvPr id="264" name="Text Placeholder 10">
            <a:extLst>
              <a:ext uri="{FF2B5EF4-FFF2-40B4-BE49-F238E27FC236}">
                <a16:creationId xmlns:a16="http://schemas.microsoft.com/office/drawing/2014/main" id="{80C48339-8262-CCD6-6AD5-CDE3AF8BAF8A}"/>
              </a:ext>
            </a:extLst>
          </p:cNvPr>
          <p:cNvSpPr txBox="1">
            <a:spLocks/>
          </p:cNvSpPr>
          <p:nvPr>
            <p:custDataLst>
              <p:tags r:id="rId28"/>
            </p:custDataLst>
          </p:nvPr>
        </p:nvSpPr>
        <p:spPr bwMode="gray">
          <a:xfrm>
            <a:off x="6761163" y="48895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5D2DB7-B6D7-42CB-99AF-7B3191059392}" type="datetime'''''''1''''''''.1'''''''''''''''''">
              <a:rPr lang="en-US" altLang="en-US" sz="1000" smtClean="0"/>
              <a:pPr marL="0" indent="0" algn="ctr">
                <a:spcBef>
                  <a:spcPct val="0"/>
                </a:spcBef>
                <a:spcAft>
                  <a:spcPct val="0"/>
                </a:spcAft>
                <a:buNone/>
              </a:pPr>
              <a:t>1.1</a:t>
            </a:fld>
            <a:endParaRPr lang="en-US" sz="1000"/>
          </a:p>
        </p:txBody>
      </p:sp>
      <p:sp>
        <p:nvSpPr>
          <p:cNvPr id="458" name="Text Placeholder 10">
            <a:extLst>
              <a:ext uri="{FF2B5EF4-FFF2-40B4-BE49-F238E27FC236}">
                <a16:creationId xmlns:a16="http://schemas.microsoft.com/office/drawing/2014/main" id="{4500D135-D863-E05A-CC3C-B83EDA6045D9}"/>
              </a:ext>
            </a:extLst>
          </p:cNvPr>
          <p:cNvSpPr txBox="1">
            <a:spLocks/>
          </p:cNvSpPr>
          <p:nvPr>
            <p:custDataLst>
              <p:tags r:id="rId29"/>
            </p:custDataLst>
          </p:nvPr>
        </p:nvSpPr>
        <p:spPr bwMode="gray">
          <a:xfrm>
            <a:off x="7354888" y="48768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44CF501-4A10-4C4A-9DF9-E1A5B7E3653E}" type="datetime'''''''''''''''''''''''''''1''''''''.''''''''1'''''''''''''''''">
              <a:rPr lang="en-US" altLang="en-US" sz="1000" smtClean="0"/>
              <a:pPr marL="0" indent="0" algn="ctr">
                <a:spcBef>
                  <a:spcPct val="0"/>
                </a:spcBef>
                <a:spcAft>
                  <a:spcPct val="0"/>
                </a:spcAft>
                <a:buNone/>
              </a:pPr>
              <a:t>1.1</a:t>
            </a:fld>
            <a:endParaRPr lang="en-US" sz="1000"/>
          </a:p>
        </p:txBody>
      </p:sp>
      <p:sp>
        <p:nvSpPr>
          <p:cNvPr id="319" name="Text Placeholder 10">
            <a:extLst>
              <a:ext uri="{FF2B5EF4-FFF2-40B4-BE49-F238E27FC236}">
                <a16:creationId xmlns:a16="http://schemas.microsoft.com/office/drawing/2014/main" id="{DA822EFD-C6D8-CDEC-C801-8C3DD0CB96E2}"/>
              </a:ext>
            </a:extLst>
          </p:cNvPr>
          <p:cNvSpPr txBox="1">
            <a:spLocks/>
          </p:cNvSpPr>
          <p:nvPr>
            <p:custDataLst>
              <p:tags r:id="rId30"/>
            </p:custDataLst>
          </p:nvPr>
        </p:nvSpPr>
        <p:spPr bwMode="gray">
          <a:xfrm>
            <a:off x="7869238" y="2549525"/>
            <a:ext cx="3730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C85B087-9B72-45AE-B937-173910CE00BB}" type="datetime'10''''1''''''.''''7'''''''''''''''''''''''''''''''">
              <a:rPr lang="en-US" altLang="en-US" sz="1000" smtClean="0"/>
              <a:pPr marL="0" indent="0" algn="ctr">
                <a:spcBef>
                  <a:spcPct val="0"/>
                </a:spcBef>
                <a:spcAft>
                  <a:spcPct val="0"/>
                </a:spcAft>
                <a:buNone/>
              </a:pPr>
              <a:t>101.7</a:t>
            </a:fld>
            <a:br>
              <a:rPr lang="en-US" altLang="en-US" sz="1000"/>
            </a:br>
            <a:r>
              <a:rPr lang="en-US" altLang="en-US" sz="1000"/>
              <a:t>(</a:t>
            </a:r>
            <a:fld id="{6BA0976E-18D6-4CF9-B207-B711ED4A4985}" type="datetime'''''''''''''''''''''''''''''54''''''%'''">
              <a:rPr lang="en-US" altLang="en-US" sz="1000" smtClean="0"/>
              <a:pPr marL="0" indent="0" algn="ctr">
                <a:spcBef>
                  <a:spcPct val="0"/>
                </a:spcBef>
                <a:spcAft>
                  <a:spcPct val="0"/>
                </a:spcAft>
                <a:buNone/>
              </a:pPr>
              <a:t>54%</a:t>
            </a:fld>
            <a:r>
              <a:rPr lang="en-US" altLang="en-US" sz="1000"/>
              <a:t>)</a:t>
            </a:r>
            <a:endParaRPr lang="en-US" sz="1000"/>
          </a:p>
        </p:txBody>
      </p:sp>
      <p:sp>
        <p:nvSpPr>
          <p:cNvPr id="226" name="Text Placeholder 10">
            <a:extLst>
              <a:ext uri="{FF2B5EF4-FFF2-40B4-BE49-F238E27FC236}">
                <a16:creationId xmlns:a16="http://schemas.microsoft.com/office/drawing/2014/main" id="{2C494A02-5AD0-EA99-E357-24D6E5931223}"/>
              </a:ext>
            </a:extLst>
          </p:cNvPr>
          <p:cNvSpPr txBox="1">
            <a:spLocks/>
          </p:cNvSpPr>
          <p:nvPr>
            <p:custDataLst>
              <p:tags r:id="rId31"/>
            </p:custDataLst>
          </p:nvPr>
        </p:nvSpPr>
        <p:spPr bwMode="auto">
          <a:xfrm>
            <a:off x="1341438"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2E30843-9D66-45B5-B5FC-292D039D8C5C}" type="datetime'''''''''''''''''''''''2''0''''''''''''''''0''''2'">
              <a:rPr lang="en-US" altLang="en-US" sz="1200" smtClean="0"/>
              <a:pPr marL="0" indent="0" algn="ctr">
                <a:spcBef>
                  <a:spcPct val="0"/>
                </a:spcBef>
                <a:spcAft>
                  <a:spcPct val="0"/>
                </a:spcAft>
                <a:buNone/>
              </a:pPr>
              <a:t>2002</a:t>
            </a:fld>
            <a:endParaRPr lang="en-US" sz="1200"/>
          </a:p>
        </p:txBody>
      </p:sp>
      <p:sp>
        <p:nvSpPr>
          <p:cNvPr id="237" name="Text Placeholder 10">
            <a:extLst>
              <a:ext uri="{FF2B5EF4-FFF2-40B4-BE49-F238E27FC236}">
                <a16:creationId xmlns:a16="http://schemas.microsoft.com/office/drawing/2014/main" id="{9FA1D7A0-02DE-E1A5-B7AB-C711B944DA6C}"/>
              </a:ext>
            </a:extLst>
          </p:cNvPr>
          <p:cNvSpPr txBox="1">
            <a:spLocks/>
          </p:cNvSpPr>
          <p:nvPr>
            <p:custDataLst>
              <p:tags r:id="rId32"/>
            </p:custDataLst>
          </p:nvPr>
        </p:nvSpPr>
        <p:spPr bwMode="auto">
          <a:xfrm>
            <a:off x="1936750"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7E775FB-AF97-4245-B2C4-838A27445482}" type="datetime'''''''''''''2''''''''''''''''''0''0''6'">
              <a:rPr lang="en-US" altLang="en-US" sz="1200" smtClean="0"/>
              <a:pPr marL="0" indent="0" algn="ctr">
                <a:spcBef>
                  <a:spcPct val="0"/>
                </a:spcBef>
                <a:spcAft>
                  <a:spcPct val="0"/>
                </a:spcAft>
                <a:buNone/>
              </a:pPr>
              <a:t>2006</a:t>
            </a:fld>
            <a:endParaRPr lang="en-US" sz="1200"/>
          </a:p>
        </p:txBody>
      </p:sp>
      <p:sp>
        <p:nvSpPr>
          <p:cNvPr id="239" name="Text Placeholder 10">
            <a:extLst>
              <a:ext uri="{FF2B5EF4-FFF2-40B4-BE49-F238E27FC236}">
                <a16:creationId xmlns:a16="http://schemas.microsoft.com/office/drawing/2014/main" id="{ECA94030-0C66-C34F-77ED-20FD165E9070}"/>
              </a:ext>
            </a:extLst>
          </p:cNvPr>
          <p:cNvSpPr txBox="1">
            <a:spLocks/>
          </p:cNvSpPr>
          <p:nvPr>
            <p:custDataLst>
              <p:tags r:id="rId33"/>
            </p:custDataLst>
          </p:nvPr>
        </p:nvSpPr>
        <p:spPr bwMode="auto">
          <a:xfrm>
            <a:off x="2530475"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4FD9EA3-0042-45B1-A6E7-B31BBB914A49}" type="datetime'''''''''''''''''''''''''''2''''0''''10'''''''">
              <a:rPr lang="en-US" altLang="en-US" sz="1200" smtClean="0"/>
              <a:pPr marL="0" indent="0" algn="ctr">
                <a:spcBef>
                  <a:spcPct val="0"/>
                </a:spcBef>
                <a:spcAft>
                  <a:spcPct val="0"/>
                </a:spcAft>
                <a:buNone/>
              </a:pPr>
              <a:t>2010</a:t>
            </a:fld>
            <a:endParaRPr lang="en-US" sz="1200"/>
          </a:p>
        </p:txBody>
      </p:sp>
      <p:sp>
        <p:nvSpPr>
          <p:cNvPr id="242" name="Text Placeholder 10">
            <a:extLst>
              <a:ext uri="{FF2B5EF4-FFF2-40B4-BE49-F238E27FC236}">
                <a16:creationId xmlns:a16="http://schemas.microsoft.com/office/drawing/2014/main" id="{300126BC-DE3B-0585-C6B4-A7AA00D11E5F}"/>
              </a:ext>
            </a:extLst>
          </p:cNvPr>
          <p:cNvSpPr txBox="1">
            <a:spLocks/>
          </p:cNvSpPr>
          <p:nvPr>
            <p:custDataLst>
              <p:tags r:id="rId34"/>
            </p:custDataLst>
          </p:nvPr>
        </p:nvSpPr>
        <p:spPr bwMode="auto">
          <a:xfrm>
            <a:off x="3125788"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1F861C-2E57-493A-B499-3FA363B75D1A}" type="datetime'''''''2''01''4'''''''">
              <a:rPr lang="en-US" altLang="en-US" sz="1200" smtClean="0"/>
              <a:pPr marL="0" indent="0" algn="ctr">
                <a:spcBef>
                  <a:spcPct val="0"/>
                </a:spcBef>
                <a:spcAft>
                  <a:spcPct val="0"/>
                </a:spcAft>
                <a:buNone/>
              </a:pPr>
              <a:t>2014</a:t>
            </a:fld>
            <a:endParaRPr lang="en-US" sz="1200"/>
          </a:p>
        </p:txBody>
      </p:sp>
      <p:sp>
        <p:nvSpPr>
          <p:cNvPr id="403" name="Text Placeholder 10">
            <a:extLst>
              <a:ext uri="{FF2B5EF4-FFF2-40B4-BE49-F238E27FC236}">
                <a16:creationId xmlns:a16="http://schemas.microsoft.com/office/drawing/2014/main" id="{7E450BC3-E0AD-A05D-BA40-190B5C1D9DB6}"/>
              </a:ext>
            </a:extLst>
          </p:cNvPr>
          <p:cNvSpPr txBox="1">
            <a:spLocks/>
          </p:cNvSpPr>
          <p:nvPr>
            <p:custDataLst>
              <p:tags r:id="rId35"/>
            </p:custDataLst>
          </p:nvPr>
        </p:nvSpPr>
        <p:spPr bwMode="auto">
          <a:xfrm>
            <a:off x="3719513"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8C63487-F211-4E88-B197-8074F1EE8353}" type="datetime'''''''2''''''0''''''''''''''''''1''''''6'''''''''">
              <a:rPr lang="en-US" altLang="en-US" sz="1200" smtClean="0"/>
              <a:pPr marL="0" indent="0" algn="ctr">
                <a:spcBef>
                  <a:spcPct val="0"/>
                </a:spcBef>
                <a:spcAft>
                  <a:spcPct val="0"/>
                </a:spcAft>
                <a:buNone/>
              </a:pPr>
              <a:t>2016</a:t>
            </a:fld>
            <a:endParaRPr lang="en-US" sz="1200"/>
          </a:p>
        </p:txBody>
      </p:sp>
      <p:sp>
        <p:nvSpPr>
          <p:cNvPr id="399" name="Text Placeholder 10">
            <a:extLst>
              <a:ext uri="{FF2B5EF4-FFF2-40B4-BE49-F238E27FC236}">
                <a16:creationId xmlns:a16="http://schemas.microsoft.com/office/drawing/2014/main" id="{94858523-D406-A60F-A596-20221CC1B9C9}"/>
              </a:ext>
            </a:extLst>
          </p:cNvPr>
          <p:cNvSpPr txBox="1">
            <a:spLocks/>
          </p:cNvSpPr>
          <p:nvPr>
            <p:custDataLst>
              <p:tags r:id="rId36"/>
            </p:custDataLst>
          </p:nvPr>
        </p:nvSpPr>
        <p:spPr bwMode="auto">
          <a:xfrm>
            <a:off x="4313238"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CD0D9F4-F75F-4311-80E9-7ADF8DA15BA1}" type="datetime'''2''0''''''''1''''''''''''8'''''''">
              <a:rPr lang="en-US" altLang="en-US" sz="1200" smtClean="0"/>
              <a:pPr marL="0" indent="0" algn="ctr">
                <a:spcBef>
                  <a:spcPct val="0"/>
                </a:spcBef>
                <a:spcAft>
                  <a:spcPct val="0"/>
                </a:spcAft>
                <a:buNone/>
              </a:pPr>
              <a:t>2018</a:t>
            </a:fld>
            <a:endParaRPr lang="en-US" sz="1200"/>
          </a:p>
        </p:txBody>
      </p:sp>
      <p:sp>
        <p:nvSpPr>
          <p:cNvPr id="247" name="Text Placeholder 10">
            <a:extLst>
              <a:ext uri="{FF2B5EF4-FFF2-40B4-BE49-F238E27FC236}">
                <a16:creationId xmlns:a16="http://schemas.microsoft.com/office/drawing/2014/main" id="{C6A4DFFD-1628-AADA-DF82-F95F4C987101}"/>
              </a:ext>
            </a:extLst>
          </p:cNvPr>
          <p:cNvSpPr txBox="1">
            <a:spLocks/>
          </p:cNvSpPr>
          <p:nvPr>
            <p:custDataLst>
              <p:tags r:id="rId37"/>
            </p:custDataLst>
          </p:nvPr>
        </p:nvSpPr>
        <p:spPr bwMode="auto">
          <a:xfrm>
            <a:off x="4908550"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1211E05-7FA1-4360-9A6B-F15D944EE7E1}" type="datetime'''''''''''''''''''''''''''2''''''''''''0''1''''''''''''9'''''">
              <a:rPr lang="en-US" altLang="en-US" sz="1200" smtClean="0"/>
              <a:pPr marL="0" indent="0" algn="ctr">
                <a:spcBef>
                  <a:spcPct val="0"/>
                </a:spcBef>
                <a:spcAft>
                  <a:spcPct val="0"/>
                </a:spcAft>
                <a:buNone/>
              </a:pPr>
              <a:t>2019</a:t>
            </a:fld>
            <a:endParaRPr lang="en-US" sz="1200"/>
          </a:p>
        </p:txBody>
      </p:sp>
      <p:sp>
        <p:nvSpPr>
          <p:cNvPr id="248" name="Text Placeholder 10">
            <a:extLst>
              <a:ext uri="{FF2B5EF4-FFF2-40B4-BE49-F238E27FC236}">
                <a16:creationId xmlns:a16="http://schemas.microsoft.com/office/drawing/2014/main" id="{3C715A06-37EF-2717-753F-BAF22FB54E2F}"/>
              </a:ext>
            </a:extLst>
          </p:cNvPr>
          <p:cNvSpPr txBox="1">
            <a:spLocks/>
          </p:cNvSpPr>
          <p:nvPr>
            <p:custDataLst>
              <p:tags r:id="rId38"/>
            </p:custDataLst>
          </p:nvPr>
        </p:nvSpPr>
        <p:spPr bwMode="auto">
          <a:xfrm>
            <a:off x="5502275"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441397C-0B4C-4F0C-8933-3D30D24969CD}" type="datetime'''''''''''''2''''''''''''''0''''''''''''''''2''''''''0'''''''">
              <a:rPr lang="en-US" altLang="en-US" sz="1200" smtClean="0"/>
              <a:pPr marL="0" indent="0" algn="ctr">
                <a:spcBef>
                  <a:spcPct val="0"/>
                </a:spcBef>
                <a:spcAft>
                  <a:spcPct val="0"/>
                </a:spcAft>
                <a:buNone/>
              </a:pPr>
              <a:t>2020</a:t>
            </a:fld>
            <a:endParaRPr lang="en-US" sz="1200"/>
          </a:p>
        </p:txBody>
      </p:sp>
      <p:sp>
        <p:nvSpPr>
          <p:cNvPr id="262" name="Text Placeholder 10">
            <a:extLst>
              <a:ext uri="{FF2B5EF4-FFF2-40B4-BE49-F238E27FC236}">
                <a16:creationId xmlns:a16="http://schemas.microsoft.com/office/drawing/2014/main" id="{2025E91E-7B1B-14AA-B568-76FC2BF19BE7}"/>
              </a:ext>
            </a:extLst>
          </p:cNvPr>
          <p:cNvSpPr txBox="1">
            <a:spLocks/>
          </p:cNvSpPr>
          <p:nvPr>
            <p:custDataLst>
              <p:tags r:id="rId39"/>
            </p:custDataLst>
          </p:nvPr>
        </p:nvSpPr>
        <p:spPr bwMode="gray">
          <a:xfrm>
            <a:off x="3195638" y="487997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B279893-D7DD-420E-A647-BE820CC6744F}" type="datetime'''1''''''''''''''''''''''''''''.1'''''''''''">
              <a:rPr lang="en-US" altLang="en-US" sz="1000" smtClean="0"/>
              <a:pPr marL="0" indent="0" algn="ctr">
                <a:spcBef>
                  <a:spcPct val="0"/>
                </a:spcBef>
                <a:spcAft>
                  <a:spcPct val="0"/>
                </a:spcAft>
                <a:buNone/>
              </a:pPr>
              <a:t>1.1</a:t>
            </a:fld>
            <a:endParaRPr lang="en-US" sz="1000"/>
          </a:p>
        </p:txBody>
      </p:sp>
      <p:sp>
        <p:nvSpPr>
          <p:cNvPr id="376" name="Text Placeholder 10">
            <a:extLst>
              <a:ext uri="{FF2B5EF4-FFF2-40B4-BE49-F238E27FC236}">
                <a16:creationId xmlns:a16="http://schemas.microsoft.com/office/drawing/2014/main" id="{AEFECE59-FC6D-091A-6EB3-C90D7E016CC0}"/>
              </a:ext>
            </a:extLst>
          </p:cNvPr>
          <p:cNvSpPr txBox="1">
            <a:spLocks/>
          </p:cNvSpPr>
          <p:nvPr>
            <p:custDataLst>
              <p:tags r:id="rId40"/>
            </p:custDataLst>
          </p:nvPr>
        </p:nvSpPr>
        <p:spPr bwMode="auto">
          <a:xfrm>
            <a:off x="6289676" y="4529138"/>
            <a:ext cx="555625" cy="258763"/>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6ABAC10-C116-4F03-88FF-3DB094FE443F}" type="datetime'''+''1''''''''''''''''''''''''2%'''''''''''''''''''''''''">
              <a:rPr lang="en-US" altLang="en-US" sz="1200" smtClean="0">
                <a:solidFill>
                  <a:schemeClr val="accent3"/>
                </a:solidFill>
              </a:rPr>
              <a:pPr marL="0" indent="0" algn="ctr">
                <a:spcBef>
                  <a:spcPct val="0"/>
                </a:spcBef>
                <a:spcAft>
                  <a:spcPct val="0"/>
                </a:spcAft>
                <a:buNone/>
              </a:pPr>
              <a:t>+12%</a:t>
            </a:fld>
            <a:endParaRPr lang="en-US" sz="1200">
              <a:solidFill>
                <a:schemeClr val="accent3"/>
              </a:solidFill>
            </a:endParaRPr>
          </a:p>
        </p:txBody>
      </p:sp>
      <p:sp>
        <p:nvSpPr>
          <p:cNvPr id="362" name="Rectangular Callout 361">
            <a:extLst>
              <a:ext uri="{FF2B5EF4-FFF2-40B4-BE49-F238E27FC236}">
                <a16:creationId xmlns:a16="http://schemas.microsoft.com/office/drawing/2014/main" id="{3FA4442E-C276-03D2-6380-5FCD0A383366}"/>
              </a:ext>
            </a:extLst>
          </p:cNvPr>
          <p:cNvSpPr/>
          <p:nvPr/>
        </p:nvSpPr>
        <p:spPr bwMode="gray">
          <a:xfrm>
            <a:off x="5250093" y="2696477"/>
            <a:ext cx="2006370" cy="453330"/>
          </a:xfrm>
          <a:prstGeom prst="wedgeRectCallout">
            <a:avLst>
              <a:gd name="adj1" fmla="val 74894"/>
              <a:gd name="adj2" fmla="val -46723"/>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Over half of ~190 Mha native vegetation was suppressed </a:t>
            </a:r>
          </a:p>
        </p:txBody>
      </p:sp>
      <p:sp>
        <p:nvSpPr>
          <p:cNvPr id="410" name="Rectangular Callout 409">
            <a:extLst>
              <a:ext uri="{FF2B5EF4-FFF2-40B4-BE49-F238E27FC236}">
                <a16:creationId xmlns:a16="http://schemas.microsoft.com/office/drawing/2014/main" id="{16BE5295-027B-532C-3FCD-9B363C3826D8}"/>
              </a:ext>
            </a:extLst>
          </p:cNvPr>
          <p:cNvSpPr/>
          <p:nvPr/>
        </p:nvSpPr>
        <p:spPr bwMode="gray">
          <a:xfrm>
            <a:off x="4211729" y="3667248"/>
            <a:ext cx="2076727" cy="607219"/>
          </a:xfrm>
          <a:prstGeom prst="wedgeRectCallout">
            <a:avLst>
              <a:gd name="adj1" fmla="val 41585"/>
              <a:gd name="adj2" fmla="val 76979"/>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Farm owners’ anticipation to regulations; deforested land was not employed for pasture or crops</a:t>
            </a:r>
          </a:p>
        </p:txBody>
      </p:sp>
      <p:sp>
        <p:nvSpPr>
          <p:cNvPr id="3" name="TextBox 2">
            <a:extLst>
              <a:ext uri="{FF2B5EF4-FFF2-40B4-BE49-F238E27FC236}">
                <a16:creationId xmlns:a16="http://schemas.microsoft.com/office/drawing/2014/main" id="{1F3FC97C-6FB0-A67A-4C32-30F5EB55DC28}"/>
              </a:ext>
            </a:extLst>
          </p:cNvPr>
          <p:cNvSpPr txBox="1"/>
          <p:nvPr/>
        </p:nvSpPr>
        <p:spPr bwMode="gray">
          <a:xfrm>
            <a:off x="9202738" y="1554480"/>
            <a:ext cx="2731491" cy="4655121"/>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endParaRPr lang="en-US" sz="1050"/>
          </a:p>
          <a:p>
            <a:pPr marL="171450" indent="-171450">
              <a:spcBef>
                <a:spcPts val="600"/>
              </a:spcBef>
              <a:buFont typeface="Arial" panose="020B0604020202020204" pitchFamily="34" charset="0"/>
              <a:buChar char="•"/>
            </a:pPr>
            <a:r>
              <a:rPr lang="en-US" sz="1050"/>
              <a:t>Over the past four decades, </a:t>
            </a:r>
            <a:r>
              <a:rPr lang="en-US" sz="1050" err="1"/>
              <a:t>Cerrado</a:t>
            </a:r>
            <a:r>
              <a:rPr lang="en-US" sz="1050"/>
              <a:t> has </a:t>
            </a:r>
            <a:r>
              <a:rPr lang="en-US" sz="1050" b="1"/>
              <a:t>lost half of its native vegetation</a:t>
            </a:r>
            <a:r>
              <a:rPr lang="en-US" sz="1050"/>
              <a:t>, driven by </a:t>
            </a:r>
            <a:r>
              <a:rPr lang="en-US" sz="1050" b="1"/>
              <a:t>government programs promoting agricultural expansion </a:t>
            </a:r>
            <a:r>
              <a:rPr lang="en-US" sz="1050"/>
              <a:t>under the narrative, “Breadbasket of the world.”</a:t>
            </a:r>
          </a:p>
          <a:p>
            <a:pPr marL="171450" indent="-171450">
              <a:spcBef>
                <a:spcPts val="600"/>
              </a:spcBef>
              <a:buFont typeface="Arial" panose="020B0604020202020204" pitchFamily="34" charset="0"/>
              <a:buChar char="•"/>
            </a:pPr>
            <a:r>
              <a:rPr lang="en-US" sz="1050"/>
              <a:t>Unlike in the Amazon, </a:t>
            </a:r>
            <a:r>
              <a:rPr lang="en-US" sz="1050" b="1"/>
              <a:t>deforestation in the </a:t>
            </a:r>
            <a:r>
              <a:rPr lang="en-US" sz="1050" b="1" err="1"/>
              <a:t>Cerrado</a:t>
            </a:r>
            <a:r>
              <a:rPr lang="en-US" sz="1050" b="1"/>
              <a:t> is legal</a:t>
            </a:r>
            <a:r>
              <a:rPr lang="en-US" sz="1050"/>
              <a:t> and occurs on private property (up to 65%; 35% native vegetation must be kept).</a:t>
            </a:r>
          </a:p>
          <a:p>
            <a:pPr marL="171450" indent="-171450">
              <a:spcBef>
                <a:spcPts val="600"/>
              </a:spcBef>
              <a:buFont typeface="Arial" panose="020B0604020202020204" pitchFamily="34" charset="0"/>
              <a:buChar char="•"/>
            </a:pPr>
            <a:r>
              <a:rPr lang="en-US" sz="1050"/>
              <a:t>Since 2023, when President Lula started his new mandate, </a:t>
            </a:r>
            <a:r>
              <a:rPr lang="en-US" sz="1050" err="1"/>
              <a:t>Cerrado</a:t>
            </a:r>
            <a:r>
              <a:rPr lang="en-US" sz="1050"/>
              <a:t> farm owners have begun to </a:t>
            </a:r>
            <a:r>
              <a:rPr lang="en-US" sz="1050" b="1"/>
              <a:t>deforest legal areas, fearing new and more restrictive policies</a:t>
            </a:r>
            <a:r>
              <a:rPr lang="en-US" sz="1050"/>
              <a:t> that could potentially hinder their business.</a:t>
            </a:r>
          </a:p>
          <a:p>
            <a:pPr marL="171450" indent="-171450">
              <a:spcBef>
                <a:spcPts val="600"/>
              </a:spcBef>
              <a:buFont typeface="Arial" panose="020B0604020202020204" pitchFamily="34" charset="0"/>
              <a:buChar char="•"/>
            </a:pPr>
            <a:r>
              <a:rPr lang="en-US" sz="1050"/>
              <a:t>The </a:t>
            </a:r>
            <a:r>
              <a:rPr lang="en-US" sz="1050" err="1"/>
              <a:t>Cerrado</a:t>
            </a:r>
            <a:r>
              <a:rPr lang="en-US" sz="1050"/>
              <a:t> has largely remained </a:t>
            </a:r>
            <a:r>
              <a:rPr lang="en-US" sz="1050" b="1"/>
              <a:t>invisible to society</a:t>
            </a:r>
            <a:r>
              <a:rPr lang="en-US" sz="1050"/>
              <a:t>, receiving little media attention and </a:t>
            </a:r>
            <a:r>
              <a:rPr lang="en-US" sz="1050" b="1"/>
              <a:t>lacking continuous satellite monitoring</a:t>
            </a:r>
            <a:r>
              <a:rPr lang="en-US" sz="1050"/>
              <a:t>, which has led to outdated data on deforestation.</a:t>
            </a:r>
          </a:p>
        </p:txBody>
      </p:sp>
      <p:grpSp>
        <p:nvGrpSpPr>
          <p:cNvPr id="10" name="btfpColumnHeaderBox223027">
            <a:extLst>
              <a:ext uri="{FF2B5EF4-FFF2-40B4-BE49-F238E27FC236}">
                <a16:creationId xmlns:a16="http://schemas.microsoft.com/office/drawing/2014/main" id="{92C719F5-C2AC-33C0-21C7-794D4C9B3522}"/>
              </a:ext>
            </a:extLst>
          </p:cNvPr>
          <p:cNvGrpSpPr/>
          <p:nvPr>
            <p:custDataLst>
              <p:tags r:id="rId41"/>
            </p:custDataLst>
          </p:nvPr>
        </p:nvGrpSpPr>
        <p:grpSpPr>
          <a:xfrm>
            <a:off x="329183" y="1520570"/>
            <a:ext cx="8844384" cy="332575"/>
            <a:chOff x="6351812" y="827069"/>
            <a:chExt cx="2491952" cy="513723"/>
          </a:xfrm>
        </p:grpSpPr>
        <p:sp>
          <p:nvSpPr>
            <p:cNvPr id="11" name="btfpColumnHeaderBoxText223027">
              <a:extLst>
                <a:ext uri="{FF2B5EF4-FFF2-40B4-BE49-F238E27FC236}">
                  <a16:creationId xmlns:a16="http://schemas.microsoft.com/office/drawing/2014/main" id="{A58C3B1A-8BEB-835B-343D-E03A0BC222C5}"/>
                </a:ext>
              </a:extLst>
            </p:cNvPr>
            <p:cNvSpPr txBox="1"/>
            <p:nvPr/>
          </p:nvSpPr>
          <p:spPr bwMode="gray">
            <a:xfrm>
              <a:off x="6351812" y="827069"/>
              <a:ext cx="2491952" cy="492749"/>
            </a:xfrm>
            <a:prstGeom prst="rect">
              <a:avLst/>
            </a:prstGeom>
            <a:noFill/>
          </p:spPr>
          <p:txBody>
            <a:bodyPr vert="horz" wrap="square" lIns="36036" tIns="36036" rIns="36036" bIns="36036" rtlCol="0" anchor="b">
              <a:spAutoFit/>
            </a:bodyPr>
            <a:lstStyle/>
            <a:p>
              <a:r>
                <a:rPr lang="en-US" sz="1600" b="1"/>
                <a:t>The second-largest biome in Latin America (~25% of Brazil) faces rapid legal deforestation</a:t>
              </a:r>
            </a:p>
          </p:txBody>
        </p:sp>
        <p:cxnSp>
          <p:nvCxnSpPr>
            <p:cNvPr id="12" name="btfpColumnHeaderBoxLine223027">
              <a:extLst>
                <a:ext uri="{FF2B5EF4-FFF2-40B4-BE49-F238E27FC236}">
                  <a16:creationId xmlns:a16="http://schemas.microsoft.com/office/drawing/2014/main" id="{CB75CA65-C3D1-4B97-F0AC-46A3B04021CF}"/>
                </a:ext>
              </a:extLst>
            </p:cNvPr>
            <p:cNvCxnSpPr/>
            <p:nvPr/>
          </p:nvCxnSpPr>
          <p:spPr bwMode="gray">
            <a:xfrm>
              <a:off x="6351812" y="1340792"/>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9" name="btfpColumnHeaderBoxText223027">
            <a:extLst>
              <a:ext uri="{FF2B5EF4-FFF2-40B4-BE49-F238E27FC236}">
                <a16:creationId xmlns:a16="http://schemas.microsoft.com/office/drawing/2014/main" id="{CEFDE227-4C82-12C0-9769-7B25DD23E14D}"/>
              </a:ext>
            </a:extLst>
          </p:cNvPr>
          <p:cNvSpPr txBox="1"/>
          <p:nvPr/>
        </p:nvSpPr>
        <p:spPr bwMode="gray">
          <a:xfrm>
            <a:off x="660400" y="2196218"/>
            <a:ext cx="8513167" cy="288219"/>
          </a:xfrm>
          <a:prstGeom prst="rect">
            <a:avLst/>
          </a:prstGeom>
          <a:noFill/>
        </p:spPr>
        <p:txBody>
          <a:bodyPr vert="horz" wrap="square" lIns="36036" tIns="36036" rIns="36036" bIns="36036" rtlCol="0" anchor="b">
            <a:spAutoFit/>
          </a:bodyPr>
          <a:lstStyle/>
          <a:p>
            <a:r>
              <a:rPr lang="en-US" sz="1400"/>
              <a:t>Annual increase of deforestation in the Cerrado, Brazil, 2002-2023, Mha</a:t>
            </a:r>
          </a:p>
        </p:txBody>
      </p:sp>
      <p:sp>
        <p:nvSpPr>
          <p:cNvPr id="54" name="Chevron 53">
            <a:extLst>
              <a:ext uri="{FF2B5EF4-FFF2-40B4-BE49-F238E27FC236}">
                <a16:creationId xmlns:a16="http://schemas.microsoft.com/office/drawing/2014/main" id="{6DCDA060-EBF4-063F-2C3C-E180BA1DC129}"/>
              </a:ext>
            </a:extLst>
          </p:cNvPr>
          <p:cNvSpPr/>
          <p:nvPr/>
        </p:nvSpPr>
        <p:spPr bwMode="gray">
          <a:xfrm>
            <a:off x="1656286"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Land Use</a:t>
            </a:r>
          </a:p>
        </p:txBody>
      </p:sp>
      <p:pic>
        <p:nvPicPr>
          <p:cNvPr id="55" name="Picture 54" descr="A flag with a blue circle and white stars in a yellow and green background&#10;&#10;Description automatically generated">
            <a:extLst>
              <a:ext uri="{FF2B5EF4-FFF2-40B4-BE49-F238E27FC236}">
                <a16:creationId xmlns:a16="http://schemas.microsoft.com/office/drawing/2014/main" id="{0A2AA648-FE51-18EC-3808-F17B0DE0967E}"/>
              </a:ext>
            </a:extLst>
          </p:cNvPr>
          <p:cNvPicPr>
            <a:picLocks noChangeAspect="1"/>
          </p:cNvPicPr>
          <p:nvPr/>
        </p:nvPicPr>
        <p:blipFill>
          <a:blip r:embed="rId53" cstate="print">
            <a:extLst>
              <a:ext uri="{28A0092B-C50C-407E-A947-70E740481C1C}">
                <a14:useLocalDpi xmlns:a14="http://schemas.microsoft.com/office/drawing/2010/main"/>
              </a:ext>
              <a:ext uri="{837473B0-CC2E-450A-ABE3-18F120FF3D39}">
                <a1611:picAttrSrcUrl xmlns:a1611="http://schemas.microsoft.com/office/drawing/2016/11/main" r:id="rId54"/>
              </a:ext>
            </a:extLst>
          </a:blip>
          <a:stretch>
            <a:fillRect/>
          </a:stretch>
        </p:blipFill>
        <p:spPr>
          <a:xfrm>
            <a:off x="5631321" y="25336"/>
            <a:ext cx="532851" cy="3596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 name="Chevron 33">
            <a:extLst>
              <a:ext uri="{FF2B5EF4-FFF2-40B4-BE49-F238E27FC236}">
                <a16:creationId xmlns:a16="http://schemas.microsoft.com/office/drawing/2014/main" id="{5B3BE581-20E4-F95E-0BF3-C5B00B9D072D}"/>
              </a:ext>
            </a:extLst>
          </p:cNvPr>
          <p:cNvSpPr/>
          <p:nvPr/>
        </p:nvSpPr>
        <p:spPr bwMode="gray">
          <a:xfrm>
            <a:off x="3580620"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Brazil</a:t>
            </a:r>
          </a:p>
        </p:txBody>
      </p:sp>
      <p:sp>
        <p:nvSpPr>
          <p:cNvPr id="57" name="Pentagon 56">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Policy</a:t>
            </a:r>
          </a:p>
        </p:txBody>
      </p:sp>
    </p:spTree>
    <p:custDataLst>
      <p:tags r:id="rId1"/>
    </p:custDataLst>
    <p:extLst>
      <p:ext uri="{BB962C8B-B14F-4D97-AF65-F5344CB8AC3E}">
        <p14:creationId xmlns:p14="http://schemas.microsoft.com/office/powerpoint/2010/main" val="1494075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0F0F1-E583-3FF6-CAC7-6164CB82496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727896F-1BFF-B152-993F-43F68AEF407A}"/>
              </a:ext>
            </a:extLst>
          </p:cNvPr>
          <p:cNvGraphicFramePr>
            <a:graphicFrameLocks/>
          </p:cNvGraphicFramePr>
          <p:nvPr>
            <p:custDataLst>
              <p:tags r:id="rId2"/>
            </p:custDataLst>
            <p:extLst>
              <p:ext uri="{D42A27DB-BD31-4B8C-83A1-F6EECF244321}">
                <p14:modId xmlns:p14="http://schemas.microsoft.com/office/powerpoint/2010/main" val="23241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5" name="think-cell data - do not delete" hidden="1">
                        <a:extLst>
                          <a:ext uri="{FF2B5EF4-FFF2-40B4-BE49-F238E27FC236}">
                            <a16:creationId xmlns:a16="http://schemas.microsoft.com/office/drawing/2014/main" id="{4727896F-1BFF-B152-993F-43F68AEF407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E2353CA-5CEA-11D4-9153-A401D02D648B}"/>
              </a:ext>
            </a:extLst>
          </p:cNvPr>
          <p:cNvSpPr>
            <a:spLocks noGrp="1"/>
          </p:cNvSpPr>
          <p:nvPr>
            <p:ph type="title"/>
          </p:nvPr>
        </p:nvSpPr>
        <p:spPr>
          <a:xfrm>
            <a:off x="330200" y="523318"/>
            <a:ext cx="11737474" cy="882788"/>
          </a:xfrm>
        </p:spPr>
        <p:txBody>
          <a:bodyPr vert="horz">
            <a:noAutofit/>
          </a:bodyPr>
          <a:lstStyle/>
          <a:p>
            <a:r>
              <a:rPr lang="en-US">
                <a:latin typeface="Arial" panose="020B0604020202020204" pitchFamily="34" charset="0"/>
                <a:cs typeface="Arial" panose="020B0604020202020204" pitchFamily="34" charset="0"/>
              </a:rPr>
              <a:t>A wave of new policies and agreements worldwide are addressing methane emissions and food security</a:t>
            </a:r>
          </a:p>
        </p:txBody>
      </p:sp>
      <p:grpSp>
        <p:nvGrpSpPr>
          <p:cNvPr id="16" name="btfpColumnHeaderBox223027">
            <a:extLst>
              <a:ext uri="{FF2B5EF4-FFF2-40B4-BE49-F238E27FC236}">
                <a16:creationId xmlns:a16="http://schemas.microsoft.com/office/drawing/2014/main" id="{BEF5F86E-CDB7-A323-EFD0-71505C8151F3}"/>
              </a:ext>
            </a:extLst>
          </p:cNvPr>
          <p:cNvGrpSpPr/>
          <p:nvPr>
            <p:custDataLst>
              <p:tags r:id="rId3"/>
            </p:custDataLst>
          </p:nvPr>
        </p:nvGrpSpPr>
        <p:grpSpPr>
          <a:xfrm>
            <a:off x="330200" y="1424375"/>
            <a:ext cx="8513064" cy="342291"/>
            <a:chOff x="6366272" y="1360816"/>
            <a:chExt cx="2477492" cy="228181"/>
          </a:xfrm>
        </p:grpSpPr>
        <p:sp>
          <p:nvSpPr>
            <p:cNvPr id="20" name="btfpColumnHeaderBoxText223027">
              <a:extLst>
                <a:ext uri="{FF2B5EF4-FFF2-40B4-BE49-F238E27FC236}">
                  <a16:creationId xmlns:a16="http://schemas.microsoft.com/office/drawing/2014/main" id="{4CF6541F-55BE-73BA-BAFF-180119BB2F9D}"/>
                </a:ext>
              </a:extLst>
            </p:cNvPr>
            <p:cNvSpPr txBox="1"/>
            <p:nvPr/>
          </p:nvSpPr>
          <p:spPr bwMode="gray">
            <a:xfrm>
              <a:off x="6366272" y="1360816"/>
              <a:ext cx="2477492" cy="212653"/>
            </a:xfrm>
            <a:prstGeom prst="rect">
              <a:avLst/>
            </a:prstGeom>
            <a:noFill/>
          </p:spPr>
          <p:txBody>
            <a:bodyPr vert="horz" wrap="square" lIns="36036" tIns="36036" rIns="36036" bIns="36036" rtlCol="0" anchor="b">
              <a:spAutoFit/>
            </a:bodyPr>
            <a:lstStyle/>
            <a:p>
              <a:pPr marL="0" indent="0">
                <a:spcBef>
                  <a:spcPts val="0"/>
                </a:spcBef>
                <a:buNone/>
              </a:pPr>
              <a:r>
                <a:rPr lang="en-US" altLang="ja-JP" sz="1600" b="1">
                  <a:solidFill>
                    <a:srgbClr val="000000"/>
                  </a:solidFill>
                  <a:latin typeface="Arial" panose="020B0604020202020204" pitchFamily="34" charset="0"/>
                  <a:cs typeface="Arial" panose="020B0604020202020204" pitchFamily="34" charset="0"/>
                </a:rPr>
                <a:t>158 countries are participating in the Global Methane Pledge</a:t>
              </a:r>
              <a:endParaRPr lang="en-US" sz="1600" b="1">
                <a:solidFill>
                  <a:srgbClr val="000000"/>
                </a:solidFill>
                <a:latin typeface="Arial" panose="020B0604020202020204" pitchFamily="34" charset="0"/>
                <a:cs typeface="Arial" panose="020B0604020202020204" pitchFamily="34" charset="0"/>
              </a:endParaRPr>
            </a:p>
          </p:txBody>
        </p:sp>
        <p:cxnSp>
          <p:nvCxnSpPr>
            <p:cNvPr id="21" name="btfpColumnHeaderBoxLine223027">
              <a:extLst>
                <a:ext uri="{FF2B5EF4-FFF2-40B4-BE49-F238E27FC236}">
                  <a16:creationId xmlns:a16="http://schemas.microsoft.com/office/drawing/2014/main" id="{8C2A325E-6382-76B0-0F7F-F66AE998C97B}"/>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05556A0C-3ABF-CDF9-8A54-95340963F176}"/>
              </a:ext>
            </a:extLst>
          </p:cNvPr>
          <p:cNvSpPr txBox="1"/>
          <p:nvPr/>
        </p:nvSpPr>
        <p:spPr bwMode="gray">
          <a:xfrm>
            <a:off x="329184" y="6419088"/>
            <a:ext cx="9358826" cy="492443"/>
          </a:xfrm>
          <a:prstGeom prst="rect">
            <a:avLst/>
          </a:prstGeom>
          <a:noFill/>
        </p:spPr>
        <p:txBody>
          <a:bodyPr wrap="square" lIns="0" tIns="0" rIns="0" bIns="0" anchor="t">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Sources: Global Methane Pledge, </a:t>
            </a:r>
            <a:r>
              <a:rPr kumimoji="0" lang="en-US" sz="8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hlinkClick r:id="rId8"/>
              </a:rPr>
              <a:t>Methan</a:t>
            </a:r>
            <a:r>
              <a:rPr lang="en-US" sz="800">
                <a:solidFill>
                  <a:srgbClr val="000000"/>
                </a:solidFill>
                <a:latin typeface="Arial" panose="020B0604020202020204" pitchFamily="34" charset="0"/>
                <a:cs typeface="Arial" panose="020B0604020202020204" pitchFamily="34" charset="0"/>
                <a:hlinkClick r:id="rId8"/>
              </a:rPr>
              <a:t>e p</a:t>
            </a:r>
            <a:r>
              <a:rPr kumimoji="0" lang="en-US" sz="8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hlinkClick r:id="rId8"/>
              </a:rPr>
              <a:t>lan</a:t>
            </a:r>
            <a:r>
              <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hlinkClick r:id="rId8"/>
              </a:rPr>
              <a:t> and policies</a:t>
            </a:r>
            <a:r>
              <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(2024); </a:t>
            </a:r>
            <a:r>
              <a:rPr lang="en-US" sz="800">
                <a:solidFill>
                  <a:srgbClr val="000000"/>
                </a:solidFill>
                <a:latin typeface="Arial" panose="020B0604020202020204" pitchFamily="34" charset="0"/>
                <a:cs typeface="Arial" panose="020B0604020202020204" pitchFamily="34" charset="0"/>
              </a:rPr>
              <a:t>COP28, </a:t>
            </a:r>
            <a:r>
              <a:rPr lang="en-US" sz="800">
                <a:solidFill>
                  <a:srgbClr val="000000"/>
                </a:solidFill>
                <a:latin typeface="Arial" panose="020B0604020202020204" pitchFamily="34" charset="0"/>
                <a:cs typeface="Arial" panose="020B0604020202020204" pitchFamily="34" charset="0"/>
                <a:hlinkClick r:id="rId9"/>
              </a:rPr>
              <a:t>Food and agriculture</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(2024); </a:t>
            </a:r>
            <a:r>
              <a:rPr lang="en-US" sz="800">
                <a:solidFill>
                  <a:srgbClr val="000000"/>
                </a:solidFill>
                <a:latin typeface="Arial" panose="020B0604020202020204" pitchFamily="34" charset="0"/>
                <a:cs typeface="Arial" panose="020B0604020202020204" pitchFamily="34" charset="0"/>
              </a:rPr>
              <a:t>Ministry of Denmark, </a:t>
            </a:r>
            <a:r>
              <a:rPr lang="en-US" sz="800">
                <a:solidFill>
                  <a:srgbClr val="000000"/>
                </a:solidFill>
                <a:latin typeface="Arial" panose="020B0604020202020204" pitchFamily="34" charset="0"/>
                <a:cs typeface="Arial" panose="020B0604020202020204" pitchFamily="34" charset="0"/>
                <a:hlinkClick r:id="rId10"/>
              </a:rPr>
              <a:t>Livestock carbon tax </a:t>
            </a:r>
            <a:r>
              <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(2024);</a:t>
            </a:r>
            <a:r>
              <a:rPr lang="en-US" sz="800">
                <a:solidFill>
                  <a:srgbClr val="000000"/>
                </a:solidFill>
                <a:latin typeface="Arial" panose="020B0604020202020204" pitchFamily="34" charset="0"/>
                <a:cs typeface="Arial" panose="020B0604020202020204" pitchFamily="34" charset="0"/>
              </a:rPr>
              <a:t> IEA, </a:t>
            </a:r>
            <a:r>
              <a:rPr lang="en-US" sz="800">
                <a:solidFill>
                  <a:srgbClr val="000000"/>
                </a:solidFill>
                <a:latin typeface="Arial" panose="020B0604020202020204" pitchFamily="34" charset="0"/>
                <a:cs typeface="Arial" panose="020B0604020202020204" pitchFamily="34" charset="0"/>
                <a:hlinkClick r:id="rId11"/>
              </a:rPr>
              <a:t>EU Methane Action Plan</a:t>
            </a:r>
            <a:r>
              <a:rPr lang="en-US" sz="800">
                <a:solidFill>
                  <a:srgbClr val="000000"/>
                </a:solidFill>
                <a:latin typeface="Arial" panose="020B0604020202020204" pitchFamily="34" charset="0"/>
                <a:cs typeface="Arial" panose="020B0604020202020204" pitchFamily="34" charset="0"/>
              </a:rPr>
              <a:t> (2023). </a:t>
            </a:r>
            <a:r>
              <a:rPr kumimoji="0" lang="en-US" sz="800" b="0" i="0" u="none" strike="noStrike" kern="1200" cap="none" spc="0" normalizeH="0" baseline="0" noProof="0">
                <a:ln>
                  <a:noFill/>
                </a:ln>
                <a:solidFill>
                  <a:srgbClr val="000000"/>
                </a:solidFill>
                <a:effectLst/>
                <a:uLnTx/>
                <a:uFillTx/>
                <a:latin typeface="Arial"/>
                <a:cs typeface="Arial"/>
              </a:rPr>
              <a:t>Credit: </a:t>
            </a:r>
            <a:r>
              <a:rPr lang="en-US" sz="800" err="1">
                <a:solidFill>
                  <a:srgbClr val="000000"/>
                </a:solidFill>
                <a:latin typeface="Arial"/>
                <a:cs typeface="Arial"/>
              </a:rPr>
              <a:t>Asya</a:t>
            </a:r>
            <a:r>
              <a:rPr lang="en-US" sz="800">
                <a:solidFill>
                  <a:srgbClr val="000000"/>
                </a:solidFill>
                <a:latin typeface="Arial"/>
                <a:cs typeface="Arial"/>
              </a:rPr>
              <a:t> </a:t>
            </a:r>
            <a:r>
              <a:rPr lang="en-US" sz="800" err="1">
                <a:solidFill>
                  <a:srgbClr val="000000"/>
                </a:solidFill>
                <a:latin typeface="Arial"/>
                <a:cs typeface="Arial"/>
              </a:rPr>
              <a:t>Ikizler</a:t>
            </a:r>
            <a:r>
              <a:rPr lang="en-US" sz="800">
                <a:solidFill>
                  <a:srgbClr val="000000"/>
                </a:solidFill>
                <a:latin typeface="Arial"/>
                <a:cs typeface="Arial"/>
              </a:rPr>
              <a:t>, </a:t>
            </a:r>
            <a:r>
              <a:rPr lang="en-US" sz="800" err="1">
                <a:solidFill>
                  <a:srgbClr val="000000"/>
                </a:solidFill>
                <a:latin typeface="Arial"/>
                <a:cs typeface="Arial"/>
              </a:rPr>
              <a:t>Ariela</a:t>
            </a:r>
            <a:r>
              <a:rPr lang="en-US" sz="800">
                <a:solidFill>
                  <a:srgbClr val="000000"/>
                </a:solidFill>
                <a:latin typeface="Arial"/>
                <a:cs typeface="Arial"/>
              </a:rPr>
              <a:t> </a:t>
            </a:r>
            <a:r>
              <a:rPr lang="en-US" sz="800" err="1">
                <a:solidFill>
                  <a:srgbClr val="000000"/>
                </a:solidFill>
                <a:latin typeface="Arial"/>
                <a:cs typeface="Arial"/>
              </a:rPr>
              <a:t>Farchi</a:t>
            </a:r>
            <a:r>
              <a:rPr lang="en-US" sz="800">
                <a:solidFill>
                  <a:srgbClr val="000000"/>
                </a:solidFill>
                <a:latin typeface="Arial"/>
                <a:cs typeface="Arial"/>
              </a:rPr>
              <a:t>, </a:t>
            </a:r>
            <a:r>
              <a:rPr lang="en-US" sz="800" err="1">
                <a:solidFill>
                  <a:srgbClr val="000000"/>
                </a:solidFill>
                <a:latin typeface="Arial"/>
                <a:cs typeface="Arial"/>
              </a:rPr>
              <a:t>Raissa</a:t>
            </a:r>
            <a:r>
              <a:rPr lang="en-US" sz="800">
                <a:solidFill>
                  <a:srgbClr val="000000"/>
                </a:solidFill>
                <a:latin typeface="Arial"/>
                <a:cs typeface="Arial"/>
              </a:rPr>
              <a:t> </a:t>
            </a:r>
            <a:r>
              <a:rPr lang="en-US" sz="800" err="1">
                <a:solidFill>
                  <a:srgbClr val="000000"/>
                </a:solidFill>
                <a:latin typeface="Arial"/>
                <a:cs typeface="Arial"/>
              </a:rPr>
              <a:t>Coan</a:t>
            </a:r>
            <a:r>
              <a:rPr lang="en-US" sz="800">
                <a:solidFill>
                  <a:srgbClr val="000000"/>
                </a:solidFill>
                <a:latin typeface="Arial"/>
                <a:cs typeface="Arial"/>
              </a:rPr>
              <a:t> Ribeiro,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solidFill>
                  <a:srgbClr val="000000"/>
                </a:solidFill>
                <a:latin typeface="Arial"/>
                <a:cs typeface="Arial"/>
              </a:rPr>
              <a:t> </a:t>
            </a:r>
            <a:r>
              <a:rPr lang="en-US" sz="800"/>
              <a:t> and </a:t>
            </a:r>
            <a:r>
              <a:rPr lang="en-US" sz="800">
                <a:hlinkClick r:id="rId12"/>
              </a:rPr>
              <a:t>Gernot Wagner</a:t>
            </a:r>
            <a:r>
              <a:rPr lang="en-US" sz="800"/>
              <a:t>. </a:t>
            </a:r>
            <a:r>
              <a:rPr lang="en-US" sz="800">
                <a:hlinkClick r:id="rId13"/>
              </a:rPr>
              <a:t>Share with attribution</a:t>
            </a:r>
            <a:r>
              <a:rPr lang="en-US" sz="800"/>
              <a:t>: </a:t>
            </a:r>
            <a:r>
              <a:rPr lang="en-US" sz="800" err="1"/>
              <a:t>Sayn</a:t>
            </a:r>
            <a:r>
              <a:rPr lang="en-US" sz="800"/>
              <a:t>-Wittgenstein </a:t>
            </a:r>
            <a:r>
              <a:rPr lang="en-US" sz="800" i="1"/>
              <a:t>et al., </a:t>
            </a:r>
            <a:r>
              <a:rPr lang="en-US" sz="800"/>
              <a:t>"</a:t>
            </a:r>
            <a:r>
              <a:rPr lang="en-US" sz="800">
                <a:hlinkClick r:id="rId14"/>
              </a:rPr>
              <a:t>Reconsidering Proteins</a:t>
            </a:r>
            <a:r>
              <a:rPr lang="en-US" sz="800"/>
              <a:t>" (6 October 2025).</a:t>
            </a:r>
            <a:endParaRPr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1" name="Picture 10" descr="A map of the world&#10;&#10;Description automatically generated">
            <a:extLst>
              <a:ext uri="{FF2B5EF4-FFF2-40B4-BE49-F238E27FC236}">
                <a16:creationId xmlns:a16="http://schemas.microsoft.com/office/drawing/2014/main" id="{DCFC24EA-539C-6D8C-D9A0-51410DB38742}"/>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85601" y="3054377"/>
            <a:ext cx="6251551" cy="3051367"/>
          </a:xfrm>
          <a:prstGeom prst="rect">
            <a:avLst/>
          </a:prstGeom>
        </p:spPr>
      </p:pic>
      <p:grpSp>
        <p:nvGrpSpPr>
          <p:cNvPr id="6" name="Group 5">
            <a:extLst>
              <a:ext uri="{FF2B5EF4-FFF2-40B4-BE49-F238E27FC236}">
                <a16:creationId xmlns:a16="http://schemas.microsoft.com/office/drawing/2014/main" id="{1A4AE270-5436-3097-0C7B-F7CB89728065}"/>
              </a:ext>
            </a:extLst>
          </p:cNvPr>
          <p:cNvGrpSpPr/>
          <p:nvPr/>
        </p:nvGrpSpPr>
        <p:grpSpPr>
          <a:xfrm>
            <a:off x="330200" y="2282783"/>
            <a:ext cx="1567211" cy="506198"/>
            <a:chOff x="7327839" y="2117935"/>
            <a:chExt cx="1567211" cy="443977"/>
          </a:xfrm>
        </p:grpSpPr>
        <p:sp>
          <p:nvSpPr>
            <p:cNvPr id="49" name="Rectangle 48">
              <a:extLst>
                <a:ext uri="{FF2B5EF4-FFF2-40B4-BE49-F238E27FC236}">
                  <a16:creationId xmlns:a16="http://schemas.microsoft.com/office/drawing/2014/main" id="{AE1E5804-B868-6C70-FD34-767D495C2540}"/>
                </a:ext>
              </a:extLst>
            </p:cNvPr>
            <p:cNvSpPr/>
            <p:nvPr/>
          </p:nvSpPr>
          <p:spPr bwMode="gray">
            <a:xfrm>
              <a:off x="7327839" y="2222801"/>
              <a:ext cx="192491" cy="139971"/>
            </a:xfrm>
            <a:prstGeom prst="rect">
              <a:avLst/>
            </a:prstGeom>
            <a:solidFill>
              <a:srgbClr val="A6CA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5D85DDB-C6EB-8CD2-4AC6-2B3718AD86C1}"/>
                </a:ext>
              </a:extLst>
            </p:cNvPr>
            <p:cNvSpPr txBox="1"/>
            <p:nvPr/>
          </p:nvSpPr>
          <p:spPr bwMode="gray">
            <a:xfrm>
              <a:off x="7575373" y="2117935"/>
              <a:ext cx="1319677" cy="349702"/>
            </a:xfrm>
            <a:prstGeom prst="rect">
              <a:avLst/>
            </a:prstGeom>
            <a:noFill/>
          </p:spPr>
          <p:txBody>
            <a:bodyPr wrap="square" lIns="36000" tIns="36000" rIns="36000" bIns="36000" rtlCol="0">
              <a:spAutoFit/>
            </a:bodyPr>
            <a:lstStyle/>
            <a:p>
              <a:pPr marL="0" indent="0">
                <a:buNone/>
              </a:pPr>
              <a:r>
                <a:rPr lang="en-US" sz="900">
                  <a:latin typeface="Arial" panose="020B0604020202020204" pitchFamily="34" charset="0"/>
                  <a:cs typeface="Arial" panose="020B0604020202020204" pitchFamily="34" charset="0"/>
                </a:rPr>
                <a:t>Signed the Global Methane Pledge</a:t>
              </a:r>
            </a:p>
          </p:txBody>
        </p:sp>
        <p:sp>
          <p:nvSpPr>
            <p:cNvPr id="55" name="TextBox 54">
              <a:extLst>
                <a:ext uri="{FF2B5EF4-FFF2-40B4-BE49-F238E27FC236}">
                  <a16:creationId xmlns:a16="http://schemas.microsoft.com/office/drawing/2014/main" id="{8A4EDE17-B9B4-3C81-0FFF-89B836981C3B}"/>
                </a:ext>
              </a:extLst>
            </p:cNvPr>
            <p:cNvSpPr txBox="1"/>
            <p:nvPr/>
          </p:nvSpPr>
          <p:spPr bwMode="gray">
            <a:xfrm>
              <a:off x="7568279" y="2350709"/>
              <a:ext cx="1319677" cy="211203"/>
            </a:xfrm>
            <a:prstGeom prst="rect">
              <a:avLst/>
            </a:prstGeom>
            <a:noFill/>
          </p:spPr>
          <p:txBody>
            <a:bodyPr wrap="square" lIns="36000" tIns="36000" rIns="36000" bIns="36000" rtlCol="0">
              <a:spAutoFit/>
            </a:bodyPr>
            <a:lstStyle/>
            <a:p>
              <a:pPr marL="0" indent="0">
                <a:buNone/>
              </a:pPr>
              <a:endParaRPr lang="en-US" sz="900">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756DD8D3-BB5E-D80F-9759-A36DA1F0BF7A}"/>
              </a:ext>
            </a:extLst>
          </p:cNvPr>
          <p:cNvSpPr/>
          <p:nvPr/>
        </p:nvSpPr>
        <p:spPr bwMode="gray">
          <a:xfrm>
            <a:off x="7224163" y="2749332"/>
            <a:ext cx="1661600" cy="5062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 name="Rectangular Callout 9">
            <a:extLst>
              <a:ext uri="{FF2B5EF4-FFF2-40B4-BE49-F238E27FC236}">
                <a16:creationId xmlns:a16="http://schemas.microsoft.com/office/drawing/2014/main" id="{2B6DF5A3-E8A9-9E3F-E73F-FF978F399755}"/>
              </a:ext>
            </a:extLst>
          </p:cNvPr>
          <p:cNvSpPr/>
          <p:nvPr/>
        </p:nvSpPr>
        <p:spPr bwMode="gray">
          <a:xfrm>
            <a:off x="1982632" y="2070252"/>
            <a:ext cx="2540942" cy="761107"/>
          </a:xfrm>
          <a:prstGeom prst="wedgeRectCallout">
            <a:avLst>
              <a:gd name="adj1" fmla="val -73889"/>
              <a:gd name="adj2" fmla="val 185615"/>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rPr>
              <a:t>In 2023, the United States established a methane regulatory policy to </a:t>
            </a:r>
            <a:r>
              <a:rPr lang="en-US" sz="1000" b="1">
                <a:solidFill>
                  <a:schemeClr val="bg1"/>
                </a:solidFill>
              </a:rPr>
              <a:t>reduce emissions by 80% between 2024 and 2038</a:t>
            </a:r>
            <a:r>
              <a:rPr lang="en-US" sz="1000">
                <a:solidFill>
                  <a:schemeClr val="bg1"/>
                </a:solidFill>
              </a:rPr>
              <a:t>, focusing on high-emitting industries. </a:t>
            </a:r>
            <a:endParaRPr lang="en-US" sz="1000">
              <a:solidFill>
                <a:schemeClr val="bg1"/>
              </a:solidFill>
              <a:effectLst/>
              <a:latin typeface="Helvetica" pitchFamily="2" charset="0"/>
            </a:endParaRPr>
          </a:p>
        </p:txBody>
      </p:sp>
      <p:sp>
        <p:nvSpPr>
          <p:cNvPr id="12" name="Rectangular Callout 11">
            <a:extLst>
              <a:ext uri="{FF2B5EF4-FFF2-40B4-BE49-F238E27FC236}">
                <a16:creationId xmlns:a16="http://schemas.microsoft.com/office/drawing/2014/main" id="{285C74AC-3A8C-1CAA-FB4D-EEEE873EA678}"/>
              </a:ext>
            </a:extLst>
          </p:cNvPr>
          <p:cNvSpPr/>
          <p:nvPr/>
        </p:nvSpPr>
        <p:spPr bwMode="gray">
          <a:xfrm>
            <a:off x="5302948" y="2102662"/>
            <a:ext cx="3582816" cy="1530548"/>
          </a:xfrm>
          <a:prstGeom prst="wedgeRectCallout">
            <a:avLst>
              <a:gd name="adj1" fmla="val -107887"/>
              <a:gd name="adj2" fmla="val 51225"/>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rPr>
              <a:t>The EU’s Methane Action Plan aims to </a:t>
            </a:r>
            <a:r>
              <a:rPr lang="en-US" sz="1000" b="1">
                <a:solidFill>
                  <a:schemeClr val="bg1"/>
                </a:solidFill>
              </a:rPr>
              <a:t>reduce total methane emissions by 30% by 2030</a:t>
            </a:r>
            <a:r>
              <a:rPr lang="en-US" sz="1000">
                <a:solidFill>
                  <a:schemeClr val="bg1"/>
                </a:solidFill>
              </a:rPr>
              <a:t>, with agriculture accounting for 54% of those emissions. </a:t>
            </a:r>
          </a:p>
          <a:p>
            <a:r>
              <a:rPr lang="en-US" sz="1000" b="1">
                <a:solidFill>
                  <a:schemeClr val="bg1"/>
                </a:solidFill>
              </a:rPr>
              <a:t>Key policies:</a:t>
            </a:r>
          </a:p>
          <a:p>
            <a:pPr marL="171450" indent="-171450">
              <a:buFont typeface="Arial" panose="020B0604020202020204" pitchFamily="34" charset="0"/>
              <a:buChar char="•"/>
            </a:pPr>
            <a:r>
              <a:rPr lang="en-US" sz="1000">
                <a:solidFill>
                  <a:schemeClr val="bg1"/>
                </a:solidFill>
              </a:rPr>
              <a:t>European Climate Law</a:t>
            </a:r>
          </a:p>
          <a:p>
            <a:pPr marL="171450" indent="-171450">
              <a:buFont typeface="Arial" panose="020B0604020202020204" pitchFamily="34" charset="0"/>
              <a:buChar char="•"/>
            </a:pPr>
            <a:r>
              <a:rPr lang="en-US" sz="1000" b="1">
                <a:solidFill>
                  <a:schemeClr val="bg1"/>
                </a:solidFill>
              </a:rPr>
              <a:t>Land Use, Land-Use Change, and Forestry (LULUCF</a:t>
            </a:r>
            <a:r>
              <a:rPr lang="en-US" sz="1000">
                <a:solidFill>
                  <a:schemeClr val="bg1"/>
                </a:solidFill>
              </a:rPr>
              <a:t>) Regulation</a:t>
            </a:r>
          </a:p>
          <a:p>
            <a:pPr marL="171450" indent="-171450">
              <a:buFont typeface="Arial" panose="020B0604020202020204" pitchFamily="34" charset="0"/>
              <a:buChar char="•"/>
            </a:pPr>
            <a:r>
              <a:rPr lang="en-US" sz="1000">
                <a:solidFill>
                  <a:schemeClr val="bg1"/>
                </a:solidFill>
              </a:rPr>
              <a:t>Effort Sharing Regulation</a:t>
            </a:r>
          </a:p>
          <a:p>
            <a:pPr marL="171450" indent="-171450">
              <a:buFont typeface="Arial" panose="020B0604020202020204" pitchFamily="34" charset="0"/>
              <a:buChar char="•"/>
            </a:pPr>
            <a:r>
              <a:rPr lang="en-US" sz="1000" b="1">
                <a:solidFill>
                  <a:schemeClr val="bg1"/>
                </a:solidFill>
              </a:rPr>
              <a:t>EU Methane Strategy</a:t>
            </a:r>
          </a:p>
        </p:txBody>
      </p:sp>
      <p:sp>
        <p:nvSpPr>
          <p:cNvPr id="14" name="Rectangular Callout 13">
            <a:extLst>
              <a:ext uri="{FF2B5EF4-FFF2-40B4-BE49-F238E27FC236}">
                <a16:creationId xmlns:a16="http://schemas.microsoft.com/office/drawing/2014/main" id="{49150655-EDAE-5758-8416-F23F19E55AE1}"/>
              </a:ext>
            </a:extLst>
          </p:cNvPr>
          <p:cNvSpPr/>
          <p:nvPr/>
        </p:nvSpPr>
        <p:spPr bwMode="gray">
          <a:xfrm>
            <a:off x="6187858" y="4316097"/>
            <a:ext cx="2697905" cy="1376660"/>
          </a:xfrm>
          <a:prstGeom prst="wedgeRectCallout">
            <a:avLst>
              <a:gd name="adj1" fmla="val -187706"/>
              <a:gd name="adj2" fmla="val -6929"/>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rPr>
              <a:t>Brazil’s Zero Methane Programme aims to </a:t>
            </a:r>
            <a:r>
              <a:rPr lang="en-US" sz="1000" b="1">
                <a:solidFill>
                  <a:schemeClr val="bg1"/>
                </a:solidFill>
              </a:rPr>
              <a:t>reduce methane emissions by promoting biomethane and biogas production. </a:t>
            </a:r>
          </a:p>
          <a:p>
            <a:r>
              <a:rPr lang="en-US" sz="1000">
                <a:solidFill>
                  <a:schemeClr val="bg1"/>
                </a:solidFill>
              </a:rPr>
              <a:t>The program seeks to integrate methane credits and the dissemination of methane mitigation technologies through scientific and technological innovation, with the support of </a:t>
            </a:r>
            <a:r>
              <a:rPr lang="en-US" sz="1000" b="1">
                <a:solidFill>
                  <a:schemeClr val="bg1"/>
                </a:solidFill>
              </a:rPr>
              <a:t>national and international financing.</a:t>
            </a:r>
            <a:endParaRPr lang="en-US" sz="1000" b="1">
              <a:solidFill>
                <a:schemeClr val="bg1"/>
              </a:solidFill>
              <a:latin typeface="Helvetica" pitchFamily="2" charset="0"/>
            </a:endParaRPr>
          </a:p>
        </p:txBody>
      </p:sp>
      <p:sp>
        <p:nvSpPr>
          <p:cNvPr id="9" name="TextBox 8">
            <a:extLst>
              <a:ext uri="{FF2B5EF4-FFF2-40B4-BE49-F238E27FC236}">
                <a16:creationId xmlns:a16="http://schemas.microsoft.com/office/drawing/2014/main" id="{67A450E0-0838-B0F1-780C-99B386F7DBBD}"/>
              </a:ext>
            </a:extLst>
          </p:cNvPr>
          <p:cNvSpPr txBox="1"/>
          <p:nvPr/>
        </p:nvSpPr>
        <p:spPr bwMode="gray">
          <a:xfrm>
            <a:off x="9163895" y="1554480"/>
            <a:ext cx="2697905" cy="4785926"/>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p>
          <a:p>
            <a:pPr marL="171450" indent="-171450">
              <a:spcBef>
                <a:spcPts val="600"/>
              </a:spcBef>
              <a:buFont typeface="Arial" panose="020B0604020202020204" pitchFamily="34" charset="0"/>
              <a:buChar char="•"/>
            </a:pPr>
            <a:r>
              <a:rPr lang="en-US" sz="1050">
                <a:latin typeface="Arial" panose="020B0604020202020204" pitchFamily="34" charset="0"/>
                <a:cs typeface="Arial" panose="020B0604020202020204" pitchFamily="34" charset="0"/>
              </a:rPr>
              <a:t>Globally, food systems emissions and food security is coming under the spotlight. Multiple policies and initiatives have emerged, including:</a:t>
            </a:r>
          </a:p>
          <a:p>
            <a:pPr lvl="1">
              <a:defRPr/>
            </a:pPr>
            <a:r>
              <a:rPr lang="en-US" altLang="ja-JP" sz="1000"/>
              <a:t>Enteric fermentation: $200 million USD</a:t>
            </a:r>
            <a:endParaRPr lang="en-US" altLang="ja-JP" sz="1000">
              <a:cs typeface="Arial"/>
            </a:endParaRPr>
          </a:p>
          <a:p>
            <a:pPr lvl="1">
              <a:defRPr/>
            </a:pPr>
            <a:r>
              <a:rPr lang="en-US" altLang="ja-JP" sz="1000" b="1">
                <a:solidFill>
                  <a:srgbClr val="000000"/>
                </a:solidFill>
                <a:latin typeface="Arial" panose="020B0604020202020204" pitchFamily="34" charset="0"/>
                <a:cs typeface="Arial" panose="020B0604020202020204" pitchFamily="34" charset="0"/>
              </a:rPr>
              <a:t>160</a:t>
            </a:r>
            <a:r>
              <a:rPr lang="en-US" altLang="ja-JP" sz="1000">
                <a:solidFill>
                  <a:srgbClr val="000000"/>
                </a:solidFill>
                <a:latin typeface="Arial" panose="020B0604020202020204" pitchFamily="34" charset="0"/>
                <a:cs typeface="Arial" panose="020B0604020202020204" pitchFamily="34" charset="0"/>
              </a:rPr>
              <a:t> </a:t>
            </a:r>
            <a:r>
              <a:rPr lang="en-US" altLang="ja-JP" sz="1000" b="1">
                <a:solidFill>
                  <a:srgbClr val="000000"/>
                </a:solidFill>
                <a:latin typeface="Arial" panose="020B0604020202020204" pitchFamily="34" charset="0"/>
                <a:cs typeface="Arial" panose="020B0604020202020204" pitchFamily="34" charset="0"/>
              </a:rPr>
              <a:t>countries </a:t>
            </a:r>
            <a:r>
              <a:rPr lang="en-US" altLang="ja-JP" sz="1000">
                <a:solidFill>
                  <a:srgbClr val="000000"/>
                </a:solidFill>
                <a:latin typeface="Arial" panose="020B0604020202020204" pitchFamily="34" charset="0"/>
                <a:cs typeface="Arial" panose="020B0604020202020204" pitchFamily="34" charset="0"/>
              </a:rPr>
              <a:t>pledged to </a:t>
            </a:r>
            <a:r>
              <a:rPr lang="en-US" altLang="ja-JP" sz="1000" b="1">
                <a:solidFill>
                  <a:srgbClr val="000000"/>
                </a:solidFill>
                <a:latin typeface="Arial" panose="020B0604020202020204" pitchFamily="34" charset="0"/>
                <a:cs typeface="Arial" panose="020B0604020202020204" pitchFamily="34" charset="0"/>
              </a:rPr>
              <a:t>include food in climate action </a:t>
            </a:r>
            <a:r>
              <a:rPr lang="en-US" altLang="ja-JP" sz="1000">
                <a:solidFill>
                  <a:srgbClr val="000000"/>
                </a:solidFill>
                <a:latin typeface="Arial" panose="020B0604020202020204" pitchFamily="34" charset="0"/>
                <a:cs typeface="Arial" panose="020B0604020202020204" pitchFamily="34" charset="0"/>
              </a:rPr>
              <a:t>at COP28</a:t>
            </a:r>
          </a:p>
          <a:p>
            <a:pPr lvl="1">
              <a:defRPr/>
            </a:pPr>
            <a:r>
              <a:rPr lang="en-US" sz="1000" b="1">
                <a:latin typeface="Arial" panose="020B0604020202020204" pitchFamily="34" charset="0"/>
                <a:cs typeface="Arial" panose="020B0604020202020204" pitchFamily="34" charset="0"/>
              </a:rPr>
              <a:t>Carbon tax for agriculture </a:t>
            </a:r>
            <a:r>
              <a:rPr lang="en-US" sz="1000">
                <a:latin typeface="Arial" panose="020B0604020202020204" pitchFamily="34" charset="0"/>
                <a:cs typeface="Arial" panose="020B0604020202020204" pitchFamily="34" charset="0"/>
              </a:rPr>
              <a:t>(Denmark)</a:t>
            </a:r>
            <a:endParaRPr lang="en-US" sz="1000" b="1">
              <a:latin typeface="Arial" panose="020B0604020202020204" pitchFamily="34" charset="0"/>
              <a:cs typeface="Arial" panose="020B0604020202020204" pitchFamily="34" charset="0"/>
            </a:endParaRPr>
          </a:p>
          <a:p>
            <a:pPr lvl="1">
              <a:defRPr/>
            </a:pPr>
            <a:r>
              <a:rPr lang="en-US" sz="1000" b="1">
                <a:latin typeface="Arial" panose="020B0604020202020204" pitchFamily="34" charset="0"/>
                <a:cs typeface="Arial" panose="020B0604020202020204" pitchFamily="34" charset="0"/>
              </a:rPr>
              <a:t>EU From Farm to Fork</a:t>
            </a:r>
          </a:p>
          <a:p>
            <a:pPr lvl="1">
              <a:defRPr/>
            </a:pPr>
            <a:r>
              <a:rPr lang="en-US" sz="1000" b="1">
                <a:latin typeface="Arial" panose="020B0604020202020204" pitchFamily="34" charset="0"/>
                <a:cs typeface="Arial" panose="020B0604020202020204" pitchFamily="34" charset="0"/>
              </a:rPr>
              <a:t>EDF Dairy Methane Action Alliance</a:t>
            </a:r>
            <a:r>
              <a:rPr lang="en-US" sz="1000">
                <a:latin typeface="Arial" panose="020B0604020202020204" pitchFamily="34" charset="0"/>
                <a:cs typeface="Arial" panose="020B0604020202020204" pitchFamily="34" charset="0"/>
              </a:rPr>
              <a:t> </a:t>
            </a:r>
          </a:p>
          <a:p>
            <a:pPr lvl="1">
              <a:defRPr/>
            </a:pPr>
            <a:r>
              <a:rPr lang="en-US" sz="1000" b="1">
                <a:latin typeface="Arial" panose="020B0604020202020204" pitchFamily="34" charset="0"/>
                <a:cs typeface="Arial" panose="020B0604020202020204" pitchFamily="34" charset="0"/>
              </a:rPr>
              <a:t>Global Methane Hub, </a:t>
            </a:r>
            <a:r>
              <a:rPr lang="en-US" sz="1000">
                <a:latin typeface="Arial" panose="020B0604020202020204" pitchFamily="34" charset="0"/>
                <a:cs typeface="Arial" panose="020B0604020202020204" pitchFamily="34" charset="0"/>
              </a:rPr>
              <a:t>launched to reduce methane emissions with </a:t>
            </a:r>
            <a:r>
              <a:rPr lang="en-US" sz="1000" b="1">
                <a:latin typeface="Arial" panose="020B0604020202020204" pitchFamily="34" charset="0"/>
                <a:cs typeface="Arial" panose="020B0604020202020204" pitchFamily="34" charset="0"/>
              </a:rPr>
              <a:t>$328 million USD</a:t>
            </a:r>
            <a:endParaRPr lang="en-US" sz="1000" b="1"/>
          </a:p>
          <a:p>
            <a:pPr>
              <a:spcBef>
                <a:spcPts val="600"/>
              </a:spcBef>
              <a:defRPr/>
            </a:pPr>
            <a:r>
              <a:rPr lang="en-US" sz="1050">
                <a:latin typeface="Arial" panose="020B0604020202020204" pitchFamily="34" charset="0"/>
                <a:cs typeface="Arial" panose="020B0604020202020204" pitchFamily="34" charset="0"/>
              </a:rPr>
              <a:t>However, a </a:t>
            </a:r>
            <a:r>
              <a:rPr lang="en-US" sz="1050" b="1">
                <a:latin typeface="Arial" panose="020B0604020202020204" pitchFamily="34" charset="0"/>
                <a:cs typeface="Arial" panose="020B0604020202020204" pitchFamily="34" charset="0"/>
              </a:rPr>
              <a:t>lack of policy implementation</a:t>
            </a:r>
            <a:r>
              <a:rPr lang="en-US" sz="1050">
                <a:latin typeface="Arial" panose="020B0604020202020204" pitchFamily="34" charset="0"/>
                <a:cs typeface="Arial" panose="020B0604020202020204" pitchFamily="34" charset="0"/>
              </a:rPr>
              <a:t> exists despite growing government strategies.</a:t>
            </a:r>
          </a:p>
          <a:p>
            <a:pPr>
              <a:spcBef>
                <a:spcPts val="600"/>
              </a:spcBef>
              <a:defRPr/>
            </a:pPr>
            <a:r>
              <a:rPr lang="en-US" sz="1050">
                <a:latin typeface="Arial" panose="020B0604020202020204" pitchFamily="34" charset="0"/>
                <a:cs typeface="Arial" panose="020B0604020202020204" pitchFamily="34" charset="0"/>
              </a:rPr>
              <a:t>Governments seem to avoid explicitly mentioning the need to reduce livestock and meat production.</a:t>
            </a:r>
          </a:p>
        </p:txBody>
      </p:sp>
      <p:sp>
        <p:nvSpPr>
          <p:cNvPr id="22" name="Chevron 21">
            <a:extLst>
              <a:ext uri="{FF2B5EF4-FFF2-40B4-BE49-F238E27FC236}">
                <a16:creationId xmlns:a16="http://schemas.microsoft.com/office/drawing/2014/main" id="{6DCDA060-EBF4-063F-2C3C-E180BA1DC129}"/>
              </a:ext>
            </a:extLst>
          </p:cNvPr>
          <p:cNvSpPr/>
          <p:nvPr/>
        </p:nvSpPr>
        <p:spPr bwMode="gray">
          <a:xfrm>
            <a:off x="1656286"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Methane</a:t>
            </a:r>
          </a:p>
        </p:txBody>
      </p:sp>
      <p:sp>
        <p:nvSpPr>
          <p:cNvPr id="23" name="Pentagon 22">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Policy</a:t>
            </a:r>
          </a:p>
        </p:txBody>
      </p:sp>
    </p:spTree>
    <p:custDataLst>
      <p:tags r:id="rId1"/>
    </p:custDataLst>
    <p:extLst>
      <p:ext uri="{BB962C8B-B14F-4D97-AF65-F5344CB8AC3E}">
        <p14:creationId xmlns:p14="http://schemas.microsoft.com/office/powerpoint/2010/main" val="80328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55E3-4707-8334-CBC9-42DE7F42173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3A5011-0DE4-06D5-4AD8-0224387BA567}"/>
              </a:ext>
            </a:extLst>
          </p:cNvPr>
          <p:cNvGraphicFramePr>
            <a:graphicFrameLocks/>
          </p:cNvGraphicFramePr>
          <p:nvPr>
            <p:custDataLst>
              <p:tags r:id="rId2"/>
            </p:custDataLst>
            <p:extLst>
              <p:ext uri="{D42A27DB-BD31-4B8C-83A1-F6EECF244321}">
                <p14:modId xmlns:p14="http://schemas.microsoft.com/office/powerpoint/2010/main" val="2241884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592" imgH="591" progId="TCLayout.ActiveDocument.1">
                  <p:embed/>
                </p:oleObj>
              </mc:Choice>
              <mc:Fallback>
                <p:oleObj name="think-cell Slide" r:id="rId38" imgW="592" imgH="591" progId="TCLayout.ActiveDocument.1">
                  <p:embed/>
                  <p:pic>
                    <p:nvPicPr>
                      <p:cNvPr id="5" name="think-cell data - do not delete" hidden="1">
                        <a:extLst>
                          <a:ext uri="{FF2B5EF4-FFF2-40B4-BE49-F238E27FC236}">
                            <a16:creationId xmlns:a16="http://schemas.microsoft.com/office/drawing/2014/main" id="{9C3A5011-0DE4-06D5-4AD8-0224387BA567}"/>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0642F43-161F-6264-52D7-44500D1034AC}"/>
              </a:ext>
            </a:extLst>
          </p:cNvPr>
          <p:cNvSpPr>
            <a:spLocks noGrp="1"/>
          </p:cNvSpPr>
          <p:nvPr>
            <p:ph type="title"/>
          </p:nvPr>
        </p:nvSpPr>
        <p:spPr>
          <a:xfrm>
            <a:off x="330200" y="523318"/>
            <a:ext cx="11861800" cy="882788"/>
          </a:xfrm>
        </p:spPr>
        <p:txBody>
          <a:bodyPr vert="horz">
            <a:noAutofit/>
          </a:bodyPr>
          <a:lstStyle/>
          <a:p>
            <a:r>
              <a:rPr lang="en-US"/>
              <a:t>Delays in realizing methane abatement solutions result in part from financing flows not meeting financing needs</a:t>
            </a:r>
          </a:p>
        </p:txBody>
      </p:sp>
      <p:sp>
        <p:nvSpPr>
          <p:cNvPr id="2" name="btfpNotesBox292759">
            <a:extLst>
              <a:ext uri="{FF2B5EF4-FFF2-40B4-BE49-F238E27FC236}">
                <a16:creationId xmlns:a16="http://schemas.microsoft.com/office/drawing/2014/main" id="{67ADDDE7-41C3-4255-771C-5D832E09B694}"/>
              </a:ext>
            </a:extLst>
          </p:cNvPr>
          <p:cNvSpPr txBox="1"/>
          <p:nvPr>
            <p:custDataLst>
              <p:tags r:id="rId3"/>
            </p:custDataLst>
          </p:nvPr>
        </p:nvSpPr>
        <p:spPr bwMode="gray">
          <a:xfrm>
            <a:off x="330199" y="6542199"/>
            <a:ext cx="9681903" cy="246221"/>
          </a:xfrm>
          <a:prstGeom prst="rect">
            <a:avLst/>
          </a:prstGeom>
          <a:noFill/>
        </p:spPr>
        <p:txBody>
          <a:bodyPr vert="horz" wrap="square" lIns="0" tIns="0" rIns="0" bIns="0" rtlCol="0" anchor="b">
            <a:spAutoFit/>
          </a:bodyPr>
          <a:lstStyle/>
          <a:p>
            <a:r>
              <a:rPr lang="en-US" sz="800">
                <a:solidFill>
                  <a:srgbClr val="000000"/>
                </a:solidFill>
              </a:rPr>
              <a:t>Sources: </a:t>
            </a:r>
            <a:r>
              <a:rPr lang="en-US" sz="800"/>
              <a:t>Climate Policy Initiative, </a:t>
            </a:r>
            <a:r>
              <a:rPr lang="en-US" sz="800">
                <a:hlinkClick r:id="rId40"/>
              </a:rPr>
              <a:t>Landscape of Methane Abatement Finance</a:t>
            </a:r>
            <a:r>
              <a:rPr lang="en-US" sz="800"/>
              <a:t> (2023).</a:t>
            </a:r>
          </a:p>
          <a:p>
            <a:r>
              <a:rPr lang="en-US" sz="800">
                <a:solidFill>
                  <a:srgbClr val="000000"/>
                </a:solidFill>
              </a:rPr>
              <a:t>Credit: M.A. Miller, </a:t>
            </a:r>
            <a:r>
              <a:rPr lang="en-US" sz="800" err="1">
                <a:solidFill>
                  <a:srgbClr val="000000"/>
                </a:solidFill>
              </a:rPr>
              <a:t>Asya</a:t>
            </a:r>
            <a:r>
              <a:rPr lang="en-US" sz="800">
                <a:solidFill>
                  <a:srgbClr val="000000"/>
                </a:solidFill>
              </a:rPr>
              <a:t> </a:t>
            </a:r>
            <a:r>
              <a:rPr lang="en-US" sz="800" err="1">
                <a:solidFill>
                  <a:srgbClr val="000000"/>
                </a:solidFill>
              </a:rPr>
              <a:t>Ikizler</a:t>
            </a:r>
            <a:r>
              <a:rPr lang="en-US" sz="800">
                <a:solidFill>
                  <a:srgbClr val="000000"/>
                </a:solidFill>
              </a:rPr>
              <a: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41"/>
              </a:rPr>
              <a:t>Gernot Wagner</a:t>
            </a:r>
            <a:r>
              <a:rPr lang="en-US" sz="800"/>
              <a:t>. </a:t>
            </a:r>
            <a:r>
              <a:rPr lang="en-US" sz="800">
                <a:hlinkClick r:id="rId42"/>
              </a:rPr>
              <a:t>Share with attribution</a:t>
            </a:r>
            <a:r>
              <a:rPr lang="en-US" sz="800"/>
              <a:t>: </a:t>
            </a:r>
            <a:r>
              <a:rPr lang="en-US" sz="800" err="1"/>
              <a:t>Sayn</a:t>
            </a:r>
            <a:r>
              <a:rPr lang="en-US" sz="800"/>
              <a:t>-Wittgenstein </a:t>
            </a:r>
            <a:r>
              <a:rPr lang="en-US" sz="800" i="1"/>
              <a:t>et al., </a:t>
            </a:r>
            <a:r>
              <a:rPr lang="en-US" sz="800"/>
              <a:t>"</a:t>
            </a:r>
            <a:r>
              <a:rPr lang="en-US" sz="800">
                <a:hlinkClick r:id="rId43"/>
              </a:rPr>
              <a:t>Reconsidering Proteins</a:t>
            </a:r>
            <a:r>
              <a:rPr lang="en-US" sz="800"/>
              <a:t>" (6 October 2025).</a:t>
            </a:r>
            <a:endParaRPr lang="en-US" sz="800">
              <a:solidFill>
                <a:srgbClr val="000000"/>
              </a:solidFill>
            </a:endParaRPr>
          </a:p>
        </p:txBody>
      </p:sp>
      <p:grpSp>
        <p:nvGrpSpPr>
          <p:cNvPr id="8" name="btfpColumnHeaderBox223027">
            <a:extLst>
              <a:ext uri="{FF2B5EF4-FFF2-40B4-BE49-F238E27FC236}">
                <a16:creationId xmlns:a16="http://schemas.microsoft.com/office/drawing/2014/main" id="{F9B80222-AA12-B41A-89E6-E668977AFF9C}"/>
              </a:ext>
            </a:extLst>
          </p:cNvPr>
          <p:cNvGrpSpPr/>
          <p:nvPr>
            <p:custDataLst>
              <p:tags r:id="rId4"/>
            </p:custDataLst>
          </p:nvPr>
        </p:nvGrpSpPr>
        <p:grpSpPr>
          <a:xfrm>
            <a:off x="330199" y="1489230"/>
            <a:ext cx="10704513" cy="291303"/>
            <a:chOff x="6366272" y="1297696"/>
            <a:chExt cx="2722984" cy="291302"/>
          </a:xfrm>
        </p:grpSpPr>
        <p:sp>
          <p:nvSpPr>
            <p:cNvPr id="11" name="btfpColumnHeaderBoxText223027">
              <a:extLst>
                <a:ext uri="{FF2B5EF4-FFF2-40B4-BE49-F238E27FC236}">
                  <a16:creationId xmlns:a16="http://schemas.microsoft.com/office/drawing/2014/main" id="{AEA8BDD1-7CA5-D470-2C13-F307DE16AA28}"/>
                </a:ext>
              </a:extLst>
            </p:cNvPr>
            <p:cNvSpPr txBox="1"/>
            <p:nvPr/>
          </p:nvSpPr>
          <p:spPr bwMode="gray">
            <a:xfrm>
              <a:off x="6366272" y="1297696"/>
              <a:ext cx="2722984" cy="288218"/>
            </a:xfrm>
            <a:prstGeom prst="rect">
              <a:avLst/>
            </a:prstGeom>
            <a:noFill/>
          </p:spPr>
          <p:txBody>
            <a:bodyPr vert="horz" wrap="square" lIns="36036" tIns="36036" rIns="36036" bIns="36036" rtlCol="0" anchor="b">
              <a:spAutoFit/>
            </a:bodyPr>
            <a:lstStyle/>
            <a:p>
              <a:r>
                <a:rPr lang="en-US" sz="1400" b="1" dirty="0"/>
                <a:t>Methane abatement finance flows vs. needs and annual mitigation potential</a:t>
              </a:r>
              <a:r>
                <a:rPr lang="en-US" sz="1400" b="1" i="1" dirty="0"/>
                <a:t>, </a:t>
              </a:r>
              <a:r>
                <a:rPr lang="en-US" sz="1400" b="1" dirty="0"/>
                <a:t>$ billions, MtCH</a:t>
              </a:r>
              <a:r>
                <a:rPr lang="en-US" sz="1400" b="1" baseline="-25000" dirty="0"/>
                <a:t>4 </a:t>
              </a:r>
              <a:endParaRPr lang="en-US" sz="1400" b="1" baseline="-25000" dirty="0">
                <a:cs typeface="Arial"/>
              </a:endParaRPr>
            </a:p>
          </p:txBody>
        </p:sp>
        <p:cxnSp>
          <p:nvCxnSpPr>
            <p:cNvPr id="12" name="btfpColumnHeaderBoxLine223027">
              <a:extLst>
                <a:ext uri="{FF2B5EF4-FFF2-40B4-BE49-F238E27FC236}">
                  <a16:creationId xmlns:a16="http://schemas.microsoft.com/office/drawing/2014/main" id="{8D05B82C-EBCC-A4F8-302A-87B5F6654EC3}"/>
                </a:ext>
              </a:extLst>
            </p:cNvPr>
            <p:cNvCxnSpPr>
              <a:cxnSpLocks/>
            </p:cNvCxnSpPr>
            <p:nvPr/>
          </p:nvCxnSpPr>
          <p:spPr bwMode="gray">
            <a:xfrm flipV="1">
              <a:off x="6366272" y="1585914"/>
              <a:ext cx="2032949"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AutoShape 4" descr="Bovaer®">
            <a:extLst>
              <a:ext uri="{FF2B5EF4-FFF2-40B4-BE49-F238E27FC236}">
                <a16:creationId xmlns:a16="http://schemas.microsoft.com/office/drawing/2014/main" id="{AD4DC5AB-9807-2853-AB46-A17239EADDA8}"/>
              </a:ext>
            </a:extLst>
          </p:cNvPr>
          <p:cNvSpPr>
            <a:spLocks noChangeAspect="1" noChangeArrowheads="1"/>
          </p:cNvSpPr>
          <p:nvPr/>
        </p:nvSpPr>
        <p:spPr bwMode="auto">
          <a:xfrm>
            <a:off x="4900613" y="2233613"/>
            <a:ext cx="1347787" cy="13477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9" name="Chart 48"/>
          <p:cNvGraphicFramePr/>
          <p:nvPr>
            <p:custDataLst>
              <p:tags r:id="rId5"/>
            </p:custDataLst>
            <p:extLst>
              <p:ext uri="{D42A27DB-BD31-4B8C-83A1-F6EECF244321}">
                <p14:modId xmlns:p14="http://schemas.microsoft.com/office/powerpoint/2010/main" val="1401047732"/>
              </p:ext>
            </p:extLst>
          </p:nvPr>
        </p:nvGraphicFramePr>
        <p:xfrm>
          <a:off x="234950" y="2181225"/>
          <a:ext cx="8243888" cy="3324225"/>
        </p:xfrm>
        <a:graphic>
          <a:graphicData uri="http://schemas.openxmlformats.org/drawingml/2006/chart">
            <c:chart xmlns:c="http://schemas.openxmlformats.org/drawingml/2006/chart" xmlns:r="http://schemas.openxmlformats.org/officeDocument/2006/relationships" r:id="rId44"/>
          </a:graphicData>
        </a:graphic>
      </p:graphicFrame>
      <p:cxnSp>
        <p:nvCxnSpPr>
          <p:cNvPr id="1136" name="Straight Connector 1135">
            <a:extLst>
              <a:ext uri="{FF2B5EF4-FFF2-40B4-BE49-F238E27FC236}">
                <a16:creationId xmlns:a16="http://schemas.microsoft.com/office/drawing/2014/main" id="{06ECDCB5-FAA7-2179-EB92-6BBD63FD34B1}"/>
              </a:ext>
            </a:extLst>
          </p:cNvPr>
          <p:cNvCxnSpPr/>
          <p:nvPr>
            <p:custDataLst>
              <p:tags r:id="rId6"/>
            </p:custDataLst>
          </p:nvPr>
        </p:nvCxnSpPr>
        <p:spPr bwMode="auto">
          <a:xfrm>
            <a:off x="7348538" y="3679825"/>
            <a:ext cx="0" cy="1574800"/>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37" name="Straight Connector 1136">
            <a:extLst>
              <a:ext uri="{FF2B5EF4-FFF2-40B4-BE49-F238E27FC236}">
                <a16:creationId xmlns:a16="http://schemas.microsoft.com/office/drawing/2014/main" id="{D33689A0-F89F-DF78-1B4A-3F33C2D8F50B}"/>
              </a:ext>
            </a:extLst>
          </p:cNvPr>
          <p:cNvCxnSpPr/>
          <p:nvPr>
            <p:custDataLst>
              <p:tags r:id="rId7"/>
            </p:custDataLst>
          </p:nvPr>
        </p:nvCxnSpPr>
        <p:spPr bwMode="auto">
          <a:xfrm>
            <a:off x="8097838" y="3679825"/>
            <a:ext cx="0" cy="1574800"/>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14" name="Rectangle 1113">
            <a:extLst>
              <a:ext uri="{FF2B5EF4-FFF2-40B4-BE49-F238E27FC236}">
                <a16:creationId xmlns:a16="http://schemas.microsoft.com/office/drawing/2014/main" id="{BA3CD7E4-3C4A-BA41-35F1-08A13B50DCAC}"/>
              </a:ext>
            </a:extLst>
          </p:cNvPr>
          <p:cNvSpPr/>
          <p:nvPr>
            <p:custDataLst>
              <p:tags r:id="rId8"/>
            </p:custDataLst>
          </p:nvPr>
        </p:nvSpPr>
        <p:spPr bwMode="auto">
          <a:xfrm>
            <a:off x="7348538" y="2427288"/>
            <a:ext cx="749300" cy="1252538"/>
          </a:xfrm>
          <a:prstGeom prst="rect">
            <a:avLst/>
          </a:prstGeom>
          <a:noFill/>
          <a:ln w="28575"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1122" name="Straight Connector 1121">
            <a:extLst>
              <a:ext uri="{FF2B5EF4-FFF2-40B4-BE49-F238E27FC236}">
                <a16:creationId xmlns:a16="http://schemas.microsoft.com/office/drawing/2014/main" id="{F60D8093-B9F9-C4CE-BE15-4D364D58458B}"/>
              </a:ext>
            </a:extLst>
          </p:cNvPr>
          <p:cNvCxnSpPr/>
          <p:nvPr>
            <p:custDataLst>
              <p:tags r:id="rId9"/>
            </p:custDataLst>
          </p:nvPr>
        </p:nvCxnSpPr>
        <p:spPr bwMode="auto">
          <a:xfrm>
            <a:off x="6002338" y="4551363"/>
            <a:ext cx="749300" cy="0"/>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41" name="Straight Connector 1140">
            <a:extLst>
              <a:ext uri="{FF2B5EF4-FFF2-40B4-BE49-F238E27FC236}">
                <a16:creationId xmlns:a16="http://schemas.microsoft.com/office/drawing/2014/main" id="{414B6E28-791A-CA88-F7FE-5F22154ACC0B}"/>
              </a:ext>
            </a:extLst>
          </p:cNvPr>
          <p:cNvCxnSpPr/>
          <p:nvPr>
            <p:custDataLst>
              <p:tags r:id="rId10"/>
            </p:custDataLst>
          </p:nvPr>
        </p:nvCxnSpPr>
        <p:spPr bwMode="auto">
          <a:xfrm>
            <a:off x="6002338" y="4551363"/>
            <a:ext cx="0" cy="703263"/>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24" name="Straight Connector 1123">
            <a:extLst>
              <a:ext uri="{FF2B5EF4-FFF2-40B4-BE49-F238E27FC236}">
                <a16:creationId xmlns:a16="http://schemas.microsoft.com/office/drawing/2014/main" id="{7C090546-1A44-348B-2207-C5FB43184463}"/>
              </a:ext>
            </a:extLst>
          </p:cNvPr>
          <p:cNvCxnSpPr/>
          <p:nvPr>
            <p:custDataLst>
              <p:tags r:id="rId11"/>
            </p:custDataLst>
          </p:nvPr>
        </p:nvCxnSpPr>
        <p:spPr bwMode="auto">
          <a:xfrm>
            <a:off x="6751638" y="4551363"/>
            <a:ext cx="0" cy="703263"/>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42" name="Straight Connector 1141">
            <a:extLst>
              <a:ext uri="{FF2B5EF4-FFF2-40B4-BE49-F238E27FC236}">
                <a16:creationId xmlns:a16="http://schemas.microsoft.com/office/drawing/2014/main" id="{510EE2DF-AF40-1DC3-B676-B5B0D8A322C2}"/>
              </a:ext>
            </a:extLst>
          </p:cNvPr>
          <p:cNvCxnSpPr/>
          <p:nvPr>
            <p:custDataLst>
              <p:tags r:id="rId12"/>
            </p:custDataLst>
          </p:nvPr>
        </p:nvCxnSpPr>
        <p:spPr bwMode="gray">
          <a:xfrm>
            <a:off x="6002338" y="4170363"/>
            <a:ext cx="749300" cy="0"/>
          </a:xfrm>
          <a:prstGeom prst="line">
            <a:avLst/>
          </a:prstGeom>
          <a:ln w="28575" cap="flat" cmpd="sng" algn="ctr">
            <a:solidFill>
              <a:schemeClr val="accent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43" name="Straight Connector 1142">
            <a:extLst>
              <a:ext uri="{FF2B5EF4-FFF2-40B4-BE49-F238E27FC236}">
                <a16:creationId xmlns:a16="http://schemas.microsoft.com/office/drawing/2014/main" id="{20176774-0AF4-F3ED-E1E9-BF24DCA12DA7}"/>
              </a:ext>
            </a:extLst>
          </p:cNvPr>
          <p:cNvCxnSpPr/>
          <p:nvPr>
            <p:custDataLst>
              <p:tags r:id="rId13"/>
            </p:custDataLst>
          </p:nvPr>
        </p:nvCxnSpPr>
        <p:spPr bwMode="gray">
          <a:xfrm>
            <a:off x="6002338" y="4170363"/>
            <a:ext cx="0" cy="381000"/>
          </a:xfrm>
          <a:prstGeom prst="line">
            <a:avLst/>
          </a:prstGeom>
          <a:ln w="28575" cap="flat" cmpd="sng" algn="ctr">
            <a:solidFill>
              <a:schemeClr val="accent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44" name="Straight Connector 1143">
            <a:extLst>
              <a:ext uri="{FF2B5EF4-FFF2-40B4-BE49-F238E27FC236}">
                <a16:creationId xmlns:a16="http://schemas.microsoft.com/office/drawing/2014/main" id="{CF9C0EF5-AFC9-53B5-4541-729FF77C2077}"/>
              </a:ext>
            </a:extLst>
          </p:cNvPr>
          <p:cNvCxnSpPr/>
          <p:nvPr>
            <p:custDataLst>
              <p:tags r:id="rId14"/>
            </p:custDataLst>
          </p:nvPr>
        </p:nvCxnSpPr>
        <p:spPr bwMode="gray">
          <a:xfrm>
            <a:off x="6751638" y="4170363"/>
            <a:ext cx="0" cy="381000"/>
          </a:xfrm>
          <a:prstGeom prst="line">
            <a:avLst/>
          </a:prstGeom>
          <a:ln w="28575" cap="flat" cmpd="sng" algn="ctr">
            <a:solidFill>
              <a:schemeClr val="accent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36" name="Straight Connector 1035">
            <a:extLst>
              <a:ext uri="{FF2B5EF4-FFF2-40B4-BE49-F238E27FC236}">
                <a16:creationId xmlns:a16="http://schemas.microsoft.com/office/drawing/2014/main" id="{AD4A8C62-A93C-81D4-5B89-8EEA9A7F6717}"/>
              </a:ext>
            </a:extLst>
          </p:cNvPr>
          <p:cNvCxnSpPr/>
          <p:nvPr>
            <p:custDataLst>
              <p:tags r:id="rId15"/>
            </p:custDataLst>
          </p:nvPr>
        </p:nvCxnSpPr>
        <p:spPr bwMode="auto">
          <a:xfrm>
            <a:off x="4656138" y="3695700"/>
            <a:ext cx="0" cy="1558925"/>
          </a:xfrm>
          <a:prstGeom prst="line">
            <a:avLst/>
          </a:prstGeom>
          <a:ln w="381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37" name="Straight Connector 1036">
            <a:extLst>
              <a:ext uri="{FF2B5EF4-FFF2-40B4-BE49-F238E27FC236}">
                <a16:creationId xmlns:a16="http://schemas.microsoft.com/office/drawing/2014/main" id="{1B4FC218-2D6E-DAD2-0AB5-185F265F0CF7}"/>
              </a:ext>
            </a:extLst>
          </p:cNvPr>
          <p:cNvCxnSpPr/>
          <p:nvPr>
            <p:custDataLst>
              <p:tags r:id="rId16"/>
            </p:custDataLst>
          </p:nvPr>
        </p:nvCxnSpPr>
        <p:spPr bwMode="auto">
          <a:xfrm>
            <a:off x="5405438" y="3695700"/>
            <a:ext cx="0" cy="1558925"/>
          </a:xfrm>
          <a:prstGeom prst="line">
            <a:avLst/>
          </a:prstGeom>
          <a:ln w="381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038" name="Rectangle 1037">
            <a:extLst>
              <a:ext uri="{FF2B5EF4-FFF2-40B4-BE49-F238E27FC236}">
                <a16:creationId xmlns:a16="http://schemas.microsoft.com/office/drawing/2014/main" id="{A994071B-593C-3A2B-BBBD-C309ADAE1C35}"/>
              </a:ext>
            </a:extLst>
          </p:cNvPr>
          <p:cNvSpPr/>
          <p:nvPr>
            <p:custDataLst>
              <p:tags r:id="rId17"/>
            </p:custDataLst>
          </p:nvPr>
        </p:nvSpPr>
        <p:spPr bwMode="auto">
          <a:xfrm>
            <a:off x="4656138" y="2906713"/>
            <a:ext cx="749300" cy="788988"/>
          </a:xfrm>
          <a:prstGeom prst="rect">
            <a:avLst/>
          </a:prstGeom>
          <a:noFill/>
          <a:ln w="38100"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1031" name="Straight Connector 1030">
            <a:extLst>
              <a:ext uri="{FF2B5EF4-FFF2-40B4-BE49-F238E27FC236}">
                <a16:creationId xmlns:a16="http://schemas.microsoft.com/office/drawing/2014/main" id="{8B42857A-B5ED-D88D-F8CB-A04D73C75A8F}"/>
              </a:ext>
            </a:extLst>
          </p:cNvPr>
          <p:cNvCxnSpPr/>
          <p:nvPr>
            <p:custDataLst>
              <p:tags r:id="rId18"/>
            </p:custDataLst>
          </p:nvPr>
        </p:nvCxnSpPr>
        <p:spPr bwMode="auto">
          <a:xfrm>
            <a:off x="3308350" y="4976813"/>
            <a:ext cx="0" cy="277813"/>
          </a:xfrm>
          <a:prstGeom prst="line">
            <a:avLst/>
          </a:prstGeom>
          <a:ln w="381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33" name="Straight Connector 1032">
            <a:extLst>
              <a:ext uri="{FF2B5EF4-FFF2-40B4-BE49-F238E27FC236}">
                <a16:creationId xmlns:a16="http://schemas.microsoft.com/office/drawing/2014/main" id="{9886CD2D-AC62-5AB1-1585-542DF7004B08}"/>
              </a:ext>
            </a:extLst>
          </p:cNvPr>
          <p:cNvCxnSpPr/>
          <p:nvPr>
            <p:custDataLst>
              <p:tags r:id="rId19"/>
            </p:custDataLst>
          </p:nvPr>
        </p:nvCxnSpPr>
        <p:spPr bwMode="auto">
          <a:xfrm>
            <a:off x="4057650" y="4976813"/>
            <a:ext cx="0" cy="277813"/>
          </a:xfrm>
          <a:prstGeom prst="line">
            <a:avLst/>
          </a:prstGeom>
          <a:ln w="381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035" name="Rectangle 1034">
            <a:extLst>
              <a:ext uri="{FF2B5EF4-FFF2-40B4-BE49-F238E27FC236}">
                <a16:creationId xmlns:a16="http://schemas.microsoft.com/office/drawing/2014/main" id="{C480DB57-167D-DD62-5C24-AFEC0E1F8FFE}"/>
              </a:ext>
            </a:extLst>
          </p:cNvPr>
          <p:cNvSpPr/>
          <p:nvPr>
            <p:custDataLst>
              <p:tags r:id="rId20"/>
            </p:custDataLst>
          </p:nvPr>
        </p:nvSpPr>
        <p:spPr bwMode="auto">
          <a:xfrm>
            <a:off x="3308350" y="4360863"/>
            <a:ext cx="749300" cy="615950"/>
          </a:xfrm>
          <a:prstGeom prst="rect">
            <a:avLst/>
          </a:prstGeom>
          <a:noFill/>
          <a:ln w="38100"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33" name="Straight Connector 32">
            <a:extLst>
              <a:ext uri="{FF2B5EF4-FFF2-40B4-BE49-F238E27FC236}">
                <a16:creationId xmlns:a16="http://schemas.microsoft.com/office/drawing/2014/main" id="{1595DC7D-C25F-4CB2-AFCB-80E6AF3702F0}"/>
              </a:ext>
            </a:extLst>
          </p:cNvPr>
          <p:cNvCxnSpPr/>
          <p:nvPr>
            <p:custDataLst>
              <p:tags r:id="rId21"/>
            </p:custDataLst>
          </p:nvPr>
        </p:nvCxnSpPr>
        <p:spPr bwMode="auto">
          <a:xfrm flipV="1">
            <a:off x="2336800" y="3867150"/>
            <a:ext cx="1346200" cy="4841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069" name="Straight Connector 1068">
            <a:extLst>
              <a:ext uri="{FF2B5EF4-FFF2-40B4-BE49-F238E27FC236}">
                <a16:creationId xmlns:a16="http://schemas.microsoft.com/office/drawing/2014/main" id="{A01BB73C-D5A1-F60E-EE07-6411622FDCB9}"/>
              </a:ext>
            </a:extLst>
          </p:cNvPr>
          <p:cNvCxnSpPr>
            <a:cxnSpLocks/>
          </p:cNvCxnSpPr>
          <p:nvPr>
            <p:custDataLst>
              <p:tags r:id="rId22"/>
            </p:custDataLst>
          </p:nvPr>
        </p:nvCxnSpPr>
        <p:spPr bwMode="auto">
          <a:xfrm>
            <a:off x="990600" y="4999038"/>
            <a:ext cx="0" cy="714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080" name="Text Placeholder 10">
            <a:extLst>
              <a:ext uri="{FF2B5EF4-FFF2-40B4-BE49-F238E27FC236}">
                <a16:creationId xmlns:a16="http://schemas.microsoft.com/office/drawing/2014/main" id="{0E6CA46C-27F1-5AB3-0AB8-C4EADF978D3D}"/>
              </a:ext>
            </a:extLst>
          </p:cNvPr>
          <p:cNvSpPr txBox="1">
            <a:spLocks/>
          </p:cNvSpPr>
          <p:nvPr>
            <p:custDataLst>
              <p:tags r:id="rId23"/>
            </p:custDataLst>
          </p:nvPr>
        </p:nvSpPr>
        <p:spPr bwMode="auto">
          <a:xfrm>
            <a:off x="566738" y="5318125"/>
            <a:ext cx="84931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EC0DD9-052C-4E7F-AABF-161AA1D67DBD}" type="datetime'''''''201''''9''/''''''''''2''''0''''''2''''''''''''''''''0'">
              <a:rPr lang="en-US" altLang="en-US" sz="1400" smtClean="0">
                <a:effectLst/>
              </a:rPr>
              <a:pPr marL="0" indent="0" algn="ctr">
                <a:spcBef>
                  <a:spcPct val="0"/>
                </a:spcBef>
                <a:spcAft>
                  <a:spcPct val="0"/>
                </a:spcAft>
                <a:buNone/>
              </a:pPr>
              <a:t>2019/2020</a:t>
            </a:fld>
            <a:endParaRPr lang="en-US" sz="1400"/>
          </a:p>
        </p:txBody>
      </p:sp>
      <p:sp>
        <p:nvSpPr>
          <p:cNvPr id="1082" name="Text Placeholder 10">
            <a:extLst>
              <a:ext uri="{FF2B5EF4-FFF2-40B4-BE49-F238E27FC236}">
                <a16:creationId xmlns:a16="http://schemas.microsoft.com/office/drawing/2014/main" id="{804AEA2A-8B50-50AE-F20A-2277D9C14E9A}"/>
              </a:ext>
            </a:extLst>
          </p:cNvPr>
          <p:cNvSpPr txBox="1">
            <a:spLocks/>
          </p:cNvSpPr>
          <p:nvPr>
            <p:custDataLst>
              <p:tags r:id="rId24"/>
            </p:custDataLst>
          </p:nvPr>
        </p:nvSpPr>
        <p:spPr bwMode="auto">
          <a:xfrm>
            <a:off x="2011363" y="5318125"/>
            <a:ext cx="6524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EF89369-A001-481D-ACA9-7916F8900C61}" type="datetime'''''''''''''''2''02''1''/''''''''''''''''''''''''2''2'''''">
              <a:rPr lang="en-US" altLang="en-US" sz="1400" smtClean="0">
                <a:effectLst/>
              </a:rPr>
              <a:pPr marL="0" indent="0" algn="ctr">
                <a:spcBef>
                  <a:spcPct val="0"/>
                </a:spcBef>
                <a:spcAft>
                  <a:spcPct val="0"/>
                </a:spcAft>
                <a:buNone/>
              </a:pPr>
              <a:t>2021/22</a:t>
            </a:fld>
            <a:endParaRPr lang="en-US" sz="1400"/>
          </a:p>
        </p:txBody>
      </p:sp>
      <p:sp>
        <p:nvSpPr>
          <p:cNvPr id="1083" name="Text Placeholder 10">
            <a:extLst>
              <a:ext uri="{FF2B5EF4-FFF2-40B4-BE49-F238E27FC236}">
                <a16:creationId xmlns:a16="http://schemas.microsoft.com/office/drawing/2014/main" id="{AF1FEE44-93A4-9079-DD89-825B27747786}"/>
              </a:ext>
            </a:extLst>
          </p:cNvPr>
          <p:cNvSpPr txBox="1">
            <a:spLocks/>
          </p:cNvSpPr>
          <p:nvPr>
            <p:custDataLst>
              <p:tags r:id="rId25"/>
            </p:custDataLst>
          </p:nvPr>
        </p:nvSpPr>
        <p:spPr bwMode="auto">
          <a:xfrm>
            <a:off x="3351213" y="5318125"/>
            <a:ext cx="6635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42B02B9-8A63-4E38-BE5D-0B60D299C8D6}" type="datetime'B''''''''''y'''''''''''''' ''2''''''''0''''''3''0'''''">
              <a:rPr lang="en-US" altLang="en-US" sz="1400" smtClean="0">
                <a:effectLst/>
              </a:rPr>
              <a:pPr marL="0" indent="0" algn="ctr">
                <a:spcBef>
                  <a:spcPct val="0"/>
                </a:spcBef>
                <a:spcAft>
                  <a:spcPct val="0"/>
                </a:spcAft>
                <a:buNone/>
              </a:pPr>
              <a:t>By 2030</a:t>
            </a:fld>
            <a:endParaRPr lang="en-US" sz="1400"/>
          </a:p>
        </p:txBody>
      </p:sp>
      <p:sp>
        <p:nvSpPr>
          <p:cNvPr id="1084" name="Text Placeholder 10">
            <a:extLst>
              <a:ext uri="{FF2B5EF4-FFF2-40B4-BE49-F238E27FC236}">
                <a16:creationId xmlns:a16="http://schemas.microsoft.com/office/drawing/2014/main" id="{C39AFAA7-E736-7B57-3F20-64DBAAE1E17E}"/>
              </a:ext>
            </a:extLst>
          </p:cNvPr>
          <p:cNvSpPr txBox="1">
            <a:spLocks/>
          </p:cNvSpPr>
          <p:nvPr>
            <p:custDataLst>
              <p:tags r:id="rId26"/>
            </p:custDataLst>
          </p:nvPr>
        </p:nvSpPr>
        <p:spPr bwMode="auto">
          <a:xfrm>
            <a:off x="4699000" y="5318125"/>
            <a:ext cx="6635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C8B1696-B190-446E-B269-69A8D10C74B3}" type="datetime'''''''B''''y 2''''''''''05''''''''''''''''0'''''''''''''''''''">
              <a:rPr lang="en-US" altLang="en-US" sz="1400" smtClean="0">
                <a:effectLst/>
              </a:rPr>
              <a:pPr marL="0" indent="0" algn="ctr">
                <a:spcBef>
                  <a:spcPct val="0"/>
                </a:spcBef>
                <a:spcAft>
                  <a:spcPct val="0"/>
                </a:spcAft>
                <a:buNone/>
              </a:pPr>
              <a:t>By 2050</a:t>
            </a:fld>
            <a:endParaRPr lang="en-US" sz="1400"/>
          </a:p>
        </p:txBody>
      </p:sp>
      <p:sp>
        <p:nvSpPr>
          <p:cNvPr id="1085" name="Text Placeholder 10">
            <a:extLst>
              <a:ext uri="{FF2B5EF4-FFF2-40B4-BE49-F238E27FC236}">
                <a16:creationId xmlns:a16="http://schemas.microsoft.com/office/drawing/2014/main" id="{111A4172-4DEA-2304-A229-F442C224C379}"/>
              </a:ext>
            </a:extLst>
          </p:cNvPr>
          <p:cNvSpPr txBox="1">
            <a:spLocks/>
          </p:cNvSpPr>
          <p:nvPr>
            <p:custDataLst>
              <p:tags r:id="rId27"/>
            </p:custDataLst>
          </p:nvPr>
        </p:nvSpPr>
        <p:spPr bwMode="auto">
          <a:xfrm>
            <a:off x="6045200" y="5318125"/>
            <a:ext cx="6635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1BC228E-E521-4D99-8FBF-FEA44B1467E7}" type="datetime'''B''''y ''''''''''''''''2''''''0''3''''''''''''''''''0'''''">
              <a:rPr lang="en-US" altLang="en-US" sz="1400" smtClean="0">
                <a:effectLst/>
              </a:rPr>
              <a:pPr marL="0" indent="0" algn="ctr">
                <a:spcBef>
                  <a:spcPct val="0"/>
                </a:spcBef>
                <a:spcAft>
                  <a:spcPct val="0"/>
                </a:spcAft>
                <a:buNone/>
              </a:pPr>
              <a:t>By 2030</a:t>
            </a:fld>
            <a:endParaRPr lang="en-US" sz="1400"/>
          </a:p>
        </p:txBody>
      </p:sp>
      <p:sp>
        <p:nvSpPr>
          <p:cNvPr id="1086" name="Text Placeholder 10">
            <a:extLst>
              <a:ext uri="{FF2B5EF4-FFF2-40B4-BE49-F238E27FC236}">
                <a16:creationId xmlns:a16="http://schemas.microsoft.com/office/drawing/2014/main" id="{10084CCF-3F36-F513-6432-22A4F49BB5DA}"/>
              </a:ext>
            </a:extLst>
          </p:cNvPr>
          <p:cNvSpPr txBox="1">
            <a:spLocks/>
          </p:cNvSpPr>
          <p:nvPr>
            <p:custDataLst>
              <p:tags r:id="rId28"/>
            </p:custDataLst>
          </p:nvPr>
        </p:nvSpPr>
        <p:spPr bwMode="auto">
          <a:xfrm>
            <a:off x="7391400" y="5318125"/>
            <a:ext cx="6635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00405B7-01F8-4112-8437-E3C2B418838E}" type="datetime'''''''''''''''''''''''B''''''''''''y'''' ''2''050'''''''''">
              <a:rPr lang="en-US" altLang="en-US" sz="1400" smtClean="0">
                <a:effectLst/>
              </a:rPr>
              <a:pPr marL="0" indent="0" algn="ctr">
                <a:spcBef>
                  <a:spcPct val="0"/>
                </a:spcBef>
                <a:spcAft>
                  <a:spcPct val="0"/>
                </a:spcAft>
                <a:buNone/>
              </a:pPr>
              <a:t>By 2050</a:t>
            </a:fld>
            <a:endParaRPr lang="en-US" sz="1400"/>
          </a:p>
        </p:txBody>
      </p:sp>
      <p:sp>
        <p:nvSpPr>
          <p:cNvPr id="1063" name="Text Placeholder 10">
            <a:extLst>
              <a:ext uri="{FF2B5EF4-FFF2-40B4-BE49-F238E27FC236}">
                <a16:creationId xmlns:a16="http://schemas.microsoft.com/office/drawing/2014/main" id="{43846CBD-1ADD-4E22-A48C-DDC3B8B235F9}"/>
              </a:ext>
            </a:extLst>
          </p:cNvPr>
          <p:cNvSpPr txBox="1">
            <a:spLocks/>
          </p:cNvSpPr>
          <p:nvPr>
            <p:custDataLst>
              <p:tags r:id="rId29"/>
            </p:custDataLst>
          </p:nvPr>
        </p:nvSpPr>
        <p:spPr bwMode="gray">
          <a:xfrm>
            <a:off x="842963" y="4618038"/>
            <a:ext cx="2968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CA05208-4E65-469F-9F5C-CE4369173EDF}" type="datetime'''''4''''''''''''''''''''''''''''''''''''''''''.''''3'''''">
              <a:rPr lang="en-US" altLang="en-US" sz="1400" smtClean="0">
                <a:effectLst/>
              </a:rPr>
              <a:pPr marL="0" indent="0" algn="ctr">
                <a:spcBef>
                  <a:spcPct val="0"/>
                </a:spcBef>
                <a:spcAft>
                  <a:spcPct val="0"/>
                </a:spcAft>
                <a:buNone/>
              </a:pPr>
              <a:t>4.3</a:t>
            </a:fld>
            <a:endParaRPr lang="en-US" sz="1400"/>
          </a:p>
        </p:txBody>
      </p:sp>
      <p:sp>
        <p:nvSpPr>
          <p:cNvPr id="1064" name="Text Placeholder 10">
            <a:extLst>
              <a:ext uri="{FF2B5EF4-FFF2-40B4-BE49-F238E27FC236}">
                <a16:creationId xmlns:a16="http://schemas.microsoft.com/office/drawing/2014/main" id="{9D1E9840-6F60-2591-56F2-7F50DAEAB42D}"/>
              </a:ext>
            </a:extLst>
          </p:cNvPr>
          <p:cNvSpPr txBox="1">
            <a:spLocks/>
          </p:cNvSpPr>
          <p:nvPr>
            <p:custDataLst>
              <p:tags r:id="rId30"/>
            </p:custDataLst>
          </p:nvPr>
        </p:nvSpPr>
        <p:spPr bwMode="gray">
          <a:xfrm>
            <a:off x="2189163" y="4606925"/>
            <a:ext cx="2968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6161F00-DC67-4EF5-8F6A-EAEA800F6AFE}" type="datetime'''''''''''7''''.''''''''6'''''''">
              <a:rPr lang="en-US" altLang="en-US" sz="1400" smtClean="0">
                <a:effectLst/>
              </a:rPr>
              <a:pPr marL="0" indent="0" algn="ctr">
                <a:spcBef>
                  <a:spcPct val="0"/>
                </a:spcBef>
                <a:spcAft>
                  <a:spcPct val="0"/>
                </a:spcAft>
                <a:buNone/>
              </a:pPr>
              <a:t>7.6</a:t>
            </a:fld>
            <a:endParaRPr lang="en-US" sz="1400"/>
          </a:p>
        </p:txBody>
      </p:sp>
      <p:sp>
        <p:nvSpPr>
          <p:cNvPr id="1065" name="Text Placeholder 10">
            <a:extLst>
              <a:ext uri="{FF2B5EF4-FFF2-40B4-BE49-F238E27FC236}">
                <a16:creationId xmlns:a16="http://schemas.microsoft.com/office/drawing/2014/main" id="{CE6DCA85-4665-3C66-B07D-D22AD2AB03A1}"/>
              </a:ext>
            </a:extLst>
          </p:cNvPr>
          <p:cNvSpPr txBox="1">
            <a:spLocks/>
          </p:cNvSpPr>
          <p:nvPr>
            <p:custDataLst>
              <p:tags r:id="rId31"/>
            </p:custDataLst>
          </p:nvPr>
        </p:nvSpPr>
        <p:spPr bwMode="gray">
          <a:xfrm>
            <a:off x="3486150" y="4122738"/>
            <a:ext cx="3952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6E1655B-F43F-434C-8FFE-2E56D0183186}" type="datetime'''''''''''''''''1''6''''''''''.''''''''''''''''5'''''''''">
              <a:rPr lang="en-US" altLang="en-US" sz="1400" smtClean="0">
                <a:effectLst/>
              </a:rPr>
              <a:pPr marL="0" indent="0" algn="ctr">
                <a:spcBef>
                  <a:spcPct val="0"/>
                </a:spcBef>
                <a:spcAft>
                  <a:spcPct val="0"/>
                </a:spcAft>
                <a:buNone/>
              </a:pPr>
              <a:t>16.5</a:t>
            </a:fld>
            <a:endParaRPr lang="en-US" sz="1400"/>
          </a:p>
        </p:txBody>
      </p:sp>
      <p:sp>
        <p:nvSpPr>
          <p:cNvPr id="1066" name="Text Placeholder 10">
            <a:extLst>
              <a:ext uri="{FF2B5EF4-FFF2-40B4-BE49-F238E27FC236}">
                <a16:creationId xmlns:a16="http://schemas.microsoft.com/office/drawing/2014/main" id="{0E2C6C4F-3CDE-C2FB-2CBB-7518F5185896}"/>
              </a:ext>
            </a:extLst>
          </p:cNvPr>
          <p:cNvSpPr txBox="1">
            <a:spLocks/>
          </p:cNvSpPr>
          <p:nvPr>
            <p:custDataLst>
              <p:tags r:id="rId32"/>
            </p:custDataLst>
          </p:nvPr>
        </p:nvSpPr>
        <p:spPr bwMode="gray">
          <a:xfrm>
            <a:off x="4833938" y="2668588"/>
            <a:ext cx="3952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1E18CB5-C8A3-452A-ADCC-02B5A5F64FC2}" type="datetime'''''''43''''.''''''''''''''''''''''''''''''''''''''''2'''''">
              <a:rPr lang="en-US" altLang="en-US" sz="1400" smtClean="0">
                <a:effectLst/>
              </a:rPr>
              <a:pPr marL="0" indent="0" algn="ctr">
                <a:spcBef>
                  <a:spcPct val="0"/>
                </a:spcBef>
                <a:spcAft>
                  <a:spcPct val="0"/>
                </a:spcAft>
                <a:buNone/>
              </a:pPr>
              <a:t>43.2</a:t>
            </a:fld>
            <a:endParaRPr lang="en-US" sz="1400"/>
          </a:p>
        </p:txBody>
      </p:sp>
      <p:sp>
        <p:nvSpPr>
          <p:cNvPr id="1067" name="Text Placeholder 10">
            <a:extLst>
              <a:ext uri="{FF2B5EF4-FFF2-40B4-BE49-F238E27FC236}">
                <a16:creationId xmlns:a16="http://schemas.microsoft.com/office/drawing/2014/main" id="{385740E7-801D-C6AD-8D07-348D09605A06}"/>
              </a:ext>
            </a:extLst>
          </p:cNvPr>
          <p:cNvSpPr txBox="1">
            <a:spLocks/>
          </p:cNvSpPr>
          <p:nvPr>
            <p:custDataLst>
              <p:tags r:id="rId33"/>
            </p:custDataLst>
          </p:nvPr>
        </p:nvSpPr>
        <p:spPr bwMode="gray">
          <a:xfrm>
            <a:off x="6253163" y="3932238"/>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9D81BC2-FF1C-40CC-88F2-A26FBCCBB9BB}" type="datetime'2''''''''''''''''''''''''''''''''''''0'''''">
              <a:rPr lang="en-US" altLang="en-US" sz="1400" smtClean="0">
                <a:effectLst/>
              </a:rPr>
              <a:pPr marL="0" indent="0" algn="ctr">
                <a:spcBef>
                  <a:spcPct val="0"/>
                </a:spcBef>
                <a:spcAft>
                  <a:spcPct val="0"/>
                </a:spcAft>
                <a:buNone/>
              </a:pPr>
              <a:t>20</a:t>
            </a:fld>
            <a:endParaRPr lang="en-US" sz="1400"/>
          </a:p>
        </p:txBody>
      </p:sp>
      <p:sp>
        <p:nvSpPr>
          <p:cNvPr id="1068" name="Text Placeholder 10">
            <a:extLst>
              <a:ext uri="{FF2B5EF4-FFF2-40B4-BE49-F238E27FC236}">
                <a16:creationId xmlns:a16="http://schemas.microsoft.com/office/drawing/2014/main" id="{7D14B1B0-C9E3-1FDE-A3F0-95AC7F8D3165}"/>
              </a:ext>
            </a:extLst>
          </p:cNvPr>
          <p:cNvSpPr txBox="1">
            <a:spLocks/>
          </p:cNvSpPr>
          <p:nvPr>
            <p:custDataLst>
              <p:tags r:id="rId34"/>
            </p:custDataLst>
          </p:nvPr>
        </p:nvSpPr>
        <p:spPr bwMode="gray">
          <a:xfrm>
            <a:off x="7599363" y="2189163"/>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827AF17-0C1D-4C6A-B1D9-6B685DAD1A50}" type="datetime'''''''''''''''''''''''''''''5''''2'''''''''''''''''''''''''">
              <a:rPr lang="en-US" altLang="en-US" sz="1400" smtClean="0">
                <a:effectLst/>
              </a:rPr>
              <a:pPr marL="0" indent="0" algn="ctr">
                <a:spcBef>
                  <a:spcPct val="0"/>
                </a:spcBef>
                <a:spcAft>
                  <a:spcPct val="0"/>
                </a:spcAft>
                <a:buNone/>
              </a:pPr>
              <a:t>52</a:t>
            </a:fld>
            <a:endParaRPr lang="en-US" sz="1400"/>
          </a:p>
        </p:txBody>
      </p:sp>
      <p:sp>
        <p:nvSpPr>
          <p:cNvPr id="32" name="Text Placeholder 10">
            <a:extLst>
              <a:ext uri="{FF2B5EF4-FFF2-40B4-BE49-F238E27FC236}">
                <a16:creationId xmlns:a16="http://schemas.microsoft.com/office/drawing/2014/main" id="{038CEB13-D057-E52A-BDF0-3EA144C973BA}"/>
              </a:ext>
            </a:extLst>
          </p:cNvPr>
          <p:cNvSpPr txBox="1">
            <a:spLocks/>
          </p:cNvSpPr>
          <p:nvPr>
            <p:custDataLst>
              <p:tags r:id="rId35"/>
            </p:custDataLst>
          </p:nvPr>
        </p:nvSpPr>
        <p:spPr bwMode="auto">
          <a:xfrm>
            <a:off x="2622550" y="3957638"/>
            <a:ext cx="774700" cy="301625"/>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434F07A-4357-4EA7-8419-35066AEC2136}" type="datetime'+''''1''''1''7''''%'''''''''''''''''''">
              <a:rPr lang="en-US" altLang="en-US" sz="1400" b="1" smtClean="0">
                <a:effectLst/>
              </a:rPr>
              <a:pPr marL="0" indent="0" algn="ctr">
                <a:spcBef>
                  <a:spcPct val="0"/>
                </a:spcBef>
                <a:spcAft>
                  <a:spcPct val="0"/>
                </a:spcAft>
                <a:buNone/>
              </a:pPr>
              <a:t>+117%</a:t>
            </a:fld>
            <a:endParaRPr lang="en-US" sz="1400" b="1"/>
          </a:p>
        </p:txBody>
      </p:sp>
      <p:sp>
        <p:nvSpPr>
          <p:cNvPr id="1151" name="Rectangle 1150">
            <a:extLst>
              <a:ext uri="{FF2B5EF4-FFF2-40B4-BE49-F238E27FC236}">
                <a16:creationId xmlns:a16="http://schemas.microsoft.com/office/drawing/2014/main" id="{EE128273-BBB1-01A5-7B11-61F2D467CCBE}"/>
              </a:ext>
            </a:extLst>
          </p:cNvPr>
          <p:cNvSpPr/>
          <p:nvPr/>
        </p:nvSpPr>
        <p:spPr bwMode="gray">
          <a:xfrm>
            <a:off x="964265" y="5641912"/>
            <a:ext cx="1372535" cy="25497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Finance flows </a:t>
            </a:r>
          </a:p>
          <a:p>
            <a:pPr marL="0" indent="0" algn="ctr">
              <a:buNone/>
            </a:pPr>
            <a:r>
              <a:rPr lang="en-US" sz="1100">
                <a:solidFill>
                  <a:schemeClr val="tx1"/>
                </a:solidFill>
              </a:rPr>
              <a:t>($ billions)</a:t>
            </a:r>
          </a:p>
        </p:txBody>
      </p:sp>
      <p:sp>
        <p:nvSpPr>
          <p:cNvPr id="1166" name="Rectangle 1165">
            <a:extLst>
              <a:ext uri="{FF2B5EF4-FFF2-40B4-BE49-F238E27FC236}">
                <a16:creationId xmlns:a16="http://schemas.microsoft.com/office/drawing/2014/main" id="{34A41ADC-9AF1-06E6-99CF-D3B7BFB60631}"/>
              </a:ext>
            </a:extLst>
          </p:cNvPr>
          <p:cNvSpPr/>
          <p:nvPr/>
        </p:nvSpPr>
        <p:spPr bwMode="gray">
          <a:xfrm>
            <a:off x="3788180" y="5641912"/>
            <a:ext cx="1137428" cy="26422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Annual need </a:t>
            </a:r>
            <a:br>
              <a:rPr lang="en-US" sz="1100">
                <a:solidFill>
                  <a:schemeClr val="tx1"/>
                </a:solidFill>
              </a:rPr>
            </a:br>
            <a:r>
              <a:rPr lang="en-US" sz="1100">
                <a:solidFill>
                  <a:schemeClr val="tx1"/>
                </a:solidFill>
              </a:rPr>
              <a:t>($ billions)</a:t>
            </a:r>
          </a:p>
        </p:txBody>
      </p:sp>
      <p:sp>
        <p:nvSpPr>
          <p:cNvPr id="1167" name="Rectangle 1166">
            <a:extLst>
              <a:ext uri="{FF2B5EF4-FFF2-40B4-BE49-F238E27FC236}">
                <a16:creationId xmlns:a16="http://schemas.microsoft.com/office/drawing/2014/main" id="{7C2E6397-627F-18E1-04C7-D49AD1458EE2}"/>
              </a:ext>
            </a:extLst>
          </p:cNvPr>
          <p:cNvSpPr/>
          <p:nvPr/>
        </p:nvSpPr>
        <p:spPr bwMode="gray">
          <a:xfrm>
            <a:off x="6106130" y="5605463"/>
            <a:ext cx="1927485" cy="4884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dirty="0">
                <a:solidFill>
                  <a:schemeClr val="tx1"/>
                </a:solidFill>
              </a:rPr>
              <a:t>Annual mitigation potential</a:t>
            </a:r>
          </a:p>
          <a:p>
            <a:pPr algn="ctr"/>
            <a:r>
              <a:rPr lang="en-US" sz="1100" dirty="0">
                <a:solidFill>
                  <a:schemeClr val="tx1"/>
                </a:solidFill>
              </a:rPr>
              <a:t> if financial needs are met (MtCH</a:t>
            </a:r>
            <a:r>
              <a:rPr lang="en-US" sz="1100" baseline="-25000" dirty="0">
                <a:solidFill>
                  <a:schemeClr val="tx1"/>
                </a:solidFill>
              </a:rPr>
              <a:t>4</a:t>
            </a:r>
            <a:r>
              <a:rPr lang="en-US" sz="1100" dirty="0">
                <a:solidFill>
                  <a:schemeClr val="tx1"/>
                </a:solidFill>
              </a:rPr>
              <a:t>)</a:t>
            </a:r>
            <a:endParaRPr lang="en-US" sz="1100" dirty="0">
              <a:solidFill>
                <a:schemeClr val="tx1"/>
              </a:solidFill>
              <a:cs typeface="Arial"/>
            </a:endParaRPr>
          </a:p>
        </p:txBody>
      </p:sp>
      <p:sp>
        <p:nvSpPr>
          <p:cNvPr id="30" name="Rectangular Callout 29">
            <a:extLst>
              <a:ext uri="{FF2B5EF4-FFF2-40B4-BE49-F238E27FC236}">
                <a16:creationId xmlns:a16="http://schemas.microsoft.com/office/drawing/2014/main" id="{F62D67FD-8214-9D01-84DF-59B67C8ABB45}"/>
              </a:ext>
            </a:extLst>
          </p:cNvPr>
          <p:cNvSpPr/>
          <p:nvPr/>
        </p:nvSpPr>
        <p:spPr bwMode="gray">
          <a:xfrm>
            <a:off x="2144189" y="2497137"/>
            <a:ext cx="2063358" cy="607219"/>
          </a:xfrm>
          <a:prstGeom prst="wedgeRectCallout">
            <a:avLst>
              <a:gd name="adj1" fmla="val 2955"/>
              <a:gd name="adj2" fmla="val 147064"/>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rPr>
              <a:t>Investment needs of $16.5 billion USD per year until 2030 outpaces current finance flows by 2.2x</a:t>
            </a:r>
            <a:endParaRPr lang="en-US" sz="1000" i="0">
              <a:solidFill>
                <a:schemeClr val="bg1"/>
              </a:solidFill>
              <a:effectLst/>
              <a:latin typeface="Arial"/>
              <a:cs typeface="Arial"/>
            </a:endParaRPr>
          </a:p>
        </p:txBody>
      </p:sp>
      <p:pic>
        <p:nvPicPr>
          <p:cNvPr id="1090" name="Picture 1089" descr="A close up of a sign&#10;&#10;Description automatically generated">
            <a:extLst>
              <a:ext uri="{FF2B5EF4-FFF2-40B4-BE49-F238E27FC236}">
                <a16:creationId xmlns:a16="http://schemas.microsoft.com/office/drawing/2014/main" id="{357083D4-CD3A-AF3D-BC0F-499394A23D14}"/>
              </a:ext>
            </a:extLst>
          </p:cNvPr>
          <p:cNvPicPr>
            <a:picLocks noChangeAspect="1"/>
          </p:cNvPicPr>
          <p:nvPr/>
        </p:nvPicPr>
        <p:blipFill rotWithShape="1">
          <a:blip r:embed="rId45"/>
          <a:srcRect b="14711"/>
          <a:stretch/>
        </p:blipFill>
        <p:spPr>
          <a:xfrm>
            <a:off x="309039" y="2005287"/>
            <a:ext cx="1727200" cy="563252"/>
          </a:xfrm>
          <a:prstGeom prst="rect">
            <a:avLst/>
          </a:prstGeom>
        </p:spPr>
      </p:pic>
      <p:sp>
        <p:nvSpPr>
          <p:cNvPr id="24" name="TextBox 23">
            <a:extLst>
              <a:ext uri="{FF2B5EF4-FFF2-40B4-BE49-F238E27FC236}">
                <a16:creationId xmlns:a16="http://schemas.microsoft.com/office/drawing/2014/main" id="{6A33A4BE-028E-2F3D-9A4C-9E07870EDEC2}"/>
              </a:ext>
            </a:extLst>
          </p:cNvPr>
          <p:cNvSpPr txBox="1"/>
          <p:nvPr/>
        </p:nvSpPr>
        <p:spPr bwMode="gray">
          <a:xfrm>
            <a:off x="8810625" y="1554480"/>
            <a:ext cx="3080861" cy="4724370"/>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p>
          <a:p>
            <a:pPr marL="171450" indent="-171450">
              <a:spcBef>
                <a:spcPts val="600"/>
              </a:spcBef>
              <a:buFont typeface="Arial" panose="020B0604020202020204" pitchFamily="34" charset="0"/>
              <a:buChar char="•"/>
            </a:pPr>
            <a:r>
              <a:rPr lang="en-US" sz="1050">
                <a:effectLst/>
                <a:latin typeface="Helvetica" pitchFamily="2" charset="0"/>
              </a:rPr>
              <a:t>Hard-to-abate methane </a:t>
            </a:r>
            <a:r>
              <a:rPr lang="en-US" sz="1050">
                <a:latin typeface="Helvetica" pitchFamily="2" charset="0"/>
              </a:rPr>
              <a:t>emission sources such </a:t>
            </a:r>
            <a:r>
              <a:rPr lang="en-US" sz="1050">
                <a:effectLst/>
                <a:latin typeface="Helvetica" pitchFamily="2" charset="0"/>
              </a:rPr>
              <a:t>as enteric fermentation, food waste, and rice paddies have fragmented value chains that hinder solution scalability.</a:t>
            </a:r>
          </a:p>
          <a:p>
            <a:pPr marL="171450" indent="-171450">
              <a:spcBef>
                <a:spcPts val="600"/>
              </a:spcBef>
              <a:buFont typeface="Arial" panose="020B0604020202020204" pitchFamily="34" charset="0"/>
              <a:buChar char="•"/>
            </a:pPr>
            <a:r>
              <a:rPr lang="en-US" sz="1050">
                <a:cs typeface="Arial"/>
              </a:rPr>
              <a:t>In 2021-2022, methane abatement finance to livestock-related activities attracted </a:t>
            </a:r>
            <a:br>
              <a:rPr lang="en-US" sz="1050">
                <a:cs typeface="Arial"/>
              </a:rPr>
            </a:br>
            <a:r>
              <a:rPr lang="en-US" sz="1050">
                <a:cs typeface="Arial"/>
              </a:rPr>
              <a:t>$2.9 billion annually, a significant increase from $1.6 billion in 2019-2020. </a:t>
            </a:r>
          </a:p>
          <a:p>
            <a:pPr lvl="1">
              <a:defRPr/>
            </a:pPr>
            <a:r>
              <a:rPr lang="en-US" altLang="ja-JP" sz="1050"/>
              <a:t>Enteric fermentation: $200 million USD</a:t>
            </a:r>
          </a:p>
          <a:p>
            <a:pPr lvl="1">
              <a:defRPr/>
            </a:pPr>
            <a:r>
              <a:rPr lang="en-US" altLang="ja-JP" sz="1050"/>
              <a:t>Animal health and productivity: $410 million USD</a:t>
            </a:r>
          </a:p>
          <a:p>
            <a:pPr lvl="1">
              <a:defRPr/>
            </a:pPr>
            <a:r>
              <a:rPr lang="en-US" altLang="ja-JP" sz="1050" b="1"/>
              <a:t>Manure-to-energy and manure management: $2.5 billion USD</a:t>
            </a:r>
          </a:p>
          <a:p>
            <a:pPr>
              <a:spcBef>
                <a:spcPts val="600"/>
              </a:spcBef>
              <a:defRPr/>
            </a:pPr>
            <a:r>
              <a:rPr lang="en-US" altLang="ja-JP" sz="1050"/>
              <a:t>Even with the increase in investment in enteric fermentation between 2019-2020 and 2021-2022, there has been a consistent lack of investment in such initiatives across the dairy and beef sector to date. </a:t>
            </a:r>
          </a:p>
          <a:p>
            <a:pPr>
              <a:spcBef>
                <a:spcPts val="600"/>
              </a:spcBef>
              <a:defRPr/>
            </a:pPr>
            <a:r>
              <a:rPr lang="en-US" altLang="ja-JP" sz="1050"/>
              <a:t>The public sector, namely development finance institutions, accounts for 95% of funding to animal health and productivity.</a:t>
            </a:r>
          </a:p>
        </p:txBody>
      </p:sp>
      <p:sp>
        <p:nvSpPr>
          <p:cNvPr id="48" name="Chevron 47">
            <a:extLst>
              <a:ext uri="{FF2B5EF4-FFF2-40B4-BE49-F238E27FC236}">
                <a16:creationId xmlns:a16="http://schemas.microsoft.com/office/drawing/2014/main" id="{6DCDA060-EBF4-063F-2C3C-E180BA1DC129}"/>
              </a:ext>
            </a:extLst>
          </p:cNvPr>
          <p:cNvSpPr/>
          <p:nvPr/>
        </p:nvSpPr>
        <p:spPr bwMode="gray">
          <a:xfrm>
            <a:off x="1656286"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Methane</a:t>
            </a:r>
          </a:p>
        </p:txBody>
      </p:sp>
      <p:sp>
        <p:nvSpPr>
          <p:cNvPr id="50" name="Pentagon 49">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Finance</a:t>
            </a:r>
          </a:p>
        </p:txBody>
      </p:sp>
    </p:spTree>
    <p:custDataLst>
      <p:tags r:id="rId1"/>
    </p:custDataLst>
    <p:extLst>
      <p:ext uri="{BB962C8B-B14F-4D97-AF65-F5344CB8AC3E}">
        <p14:creationId xmlns:p14="http://schemas.microsoft.com/office/powerpoint/2010/main" val="94916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30D1A-D833-D9FD-0EF4-6299908E7E73}"/>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D2FDB85-FA24-EFC6-AC06-DC9B4E9D4A2F}"/>
              </a:ext>
            </a:extLst>
          </p:cNvPr>
          <p:cNvGraphicFramePr>
            <a:graphicFrameLocks/>
          </p:cNvGraphicFramePr>
          <p:nvPr>
            <p:custDataLst>
              <p:tags r:id="rId2"/>
            </p:custDataLst>
            <p:extLst>
              <p:ext uri="{D42A27DB-BD31-4B8C-83A1-F6EECF244321}">
                <p14:modId xmlns:p14="http://schemas.microsoft.com/office/powerpoint/2010/main" val="2212730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592" imgH="591" progId="TCLayout.ActiveDocument.1">
                  <p:embed/>
                </p:oleObj>
              </mc:Choice>
              <mc:Fallback>
                <p:oleObj name="think-cell Slide" r:id="rId39" imgW="592" imgH="591" progId="TCLayout.ActiveDocument.1">
                  <p:embed/>
                  <p:pic>
                    <p:nvPicPr>
                      <p:cNvPr id="5" name="think-cell data - do not delete" hidden="1">
                        <a:extLst>
                          <a:ext uri="{FF2B5EF4-FFF2-40B4-BE49-F238E27FC236}">
                            <a16:creationId xmlns:a16="http://schemas.microsoft.com/office/drawing/2014/main" id="{4D2FDB85-FA24-EFC6-AC06-DC9B4E9D4A2F}"/>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grpSp>
        <p:nvGrpSpPr>
          <p:cNvPr id="13" name="btfpColumnHeaderBox223027">
            <a:extLst>
              <a:ext uri="{FF2B5EF4-FFF2-40B4-BE49-F238E27FC236}">
                <a16:creationId xmlns:a16="http://schemas.microsoft.com/office/drawing/2014/main" id="{AA123BFA-B369-1B5B-D71A-F6C4404BAC76}"/>
              </a:ext>
            </a:extLst>
          </p:cNvPr>
          <p:cNvGrpSpPr/>
          <p:nvPr>
            <p:custDataLst>
              <p:tags r:id="rId3"/>
            </p:custDataLst>
          </p:nvPr>
        </p:nvGrpSpPr>
        <p:grpSpPr>
          <a:xfrm>
            <a:off x="330199" y="1448112"/>
            <a:ext cx="8513167" cy="332417"/>
            <a:chOff x="6366272" y="1256580"/>
            <a:chExt cx="2477492" cy="332417"/>
          </a:xfrm>
        </p:grpSpPr>
        <p:sp>
          <p:nvSpPr>
            <p:cNvPr id="14" name="btfpColumnHeaderBoxText223027">
              <a:extLst>
                <a:ext uri="{FF2B5EF4-FFF2-40B4-BE49-F238E27FC236}">
                  <a16:creationId xmlns:a16="http://schemas.microsoft.com/office/drawing/2014/main" id="{AC9A91D6-FEC1-A3F0-E315-DA92D544443A}"/>
                </a:ext>
              </a:extLst>
            </p:cNvPr>
            <p:cNvSpPr txBox="1"/>
            <p:nvPr/>
          </p:nvSpPr>
          <p:spPr bwMode="gray">
            <a:xfrm>
              <a:off x="6366272" y="1256580"/>
              <a:ext cx="2473970" cy="318997"/>
            </a:xfrm>
            <a:prstGeom prst="rect">
              <a:avLst/>
            </a:prstGeom>
            <a:noFill/>
          </p:spPr>
          <p:txBody>
            <a:bodyPr vert="horz" wrap="square" lIns="36036" tIns="36036" rIns="36036" bIns="36036" rtlCol="0" anchor="b">
              <a:spAutoFit/>
            </a:bodyPr>
            <a:lstStyle/>
            <a:p>
              <a:pPr marL="0" indent="0">
                <a:spcBef>
                  <a:spcPts val="0"/>
                </a:spcBef>
                <a:buNone/>
              </a:pPr>
              <a:r>
                <a:rPr lang="en-US" sz="1600" b="1" i="0">
                  <a:solidFill>
                    <a:srgbClr val="000000"/>
                  </a:solidFill>
                  <a:effectLst/>
                  <a:latin typeface="Arial"/>
                  <a:cs typeface="Arial"/>
                </a:rPr>
                <a:t>Cumulative investment in alternative proteins in the past decade surpassed $15B USD</a:t>
              </a:r>
            </a:p>
          </p:txBody>
        </p:sp>
        <p:cxnSp>
          <p:nvCxnSpPr>
            <p:cNvPr id="15" name="btfpColumnHeaderBoxLine223027">
              <a:extLst>
                <a:ext uri="{FF2B5EF4-FFF2-40B4-BE49-F238E27FC236}">
                  <a16:creationId xmlns:a16="http://schemas.microsoft.com/office/drawing/2014/main" id="{7C998F1F-B4FE-1CD0-B27D-8B22260F7C19}"/>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A2A340CB-0E73-F5ED-BAFE-DC0D28349C1E}"/>
              </a:ext>
            </a:extLst>
          </p:cNvPr>
          <p:cNvSpPr>
            <a:spLocks noGrp="1"/>
          </p:cNvSpPr>
          <p:nvPr>
            <p:ph type="title"/>
          </p:nvPr>
        </p:nvSpPr>
        <p:spPr/>
        <p:txBody>
          <a:bodyPr vert="horz">
            <a:noAutofit/>
          </a:bodyPr>
          <a:lstStyle/>
          <a:p>
            <a:r>
              <a:rPr lang="en-US"/>
              <a:t>Alternative proteins are commercially viable, but promising investment up to 2021 has stalled in recent years</a:t>
            </a:r>
          </a:p>
        </p:txBody>
      </p:sp>
      <p:cxnSp>
        <p:nvCxnSpPr>
          <p:cNvPr id="426" name="Straight Connector 425">
            <a:extLst>
              <a:ext uri="{FF2B5EF4-FFF2-40B4-BE49-F238E27FC236}">
                <a16:creationId xmlns:a16="http://schemas.microsoft.com/office/drawing/2014/main" id="{53C1C4CF-F6E2-9D91-5A7A-FF4C93BD0D96}"/>
              </a:ext>
            </a:extLst>
          </p:cNvPr>
          <p:cNvCxnSpPr/>
          <p:nvPr>
            <p:custDataLst>
              <p:tags r:id="rId4"/>
            </p:custDataLst>
          </p:nvPr>
        </p:nvCxnSpPr>
        <p:spPr bwMode="auto">
          <a:xfrm>
            <a:off x="4502150" y="5507038"/>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8" name="Straight Connector 227">
            <a:extLst>
              <a:ext uri="{FF2B5EF4-FFF2-40B4-BE49-F238E27FC236}">
                <a16:creationId xmlns:a16="http://schemas.microsoft.com/office/drawing/2014/main" id="{6CFF2495-5E1A-7F51-1C4F-863C4909087A}"/>
              </a:ext>
            </a:extLst>
          </p:cNvPr>
          <p:cNvCxnSpPr/>
          <p:nvPr>
            <p:custDataLst>
              <p:tags r:id="rId5"/>
            </p:custDataLst>
          </p:nvPr>
        </p:nvCxnSpPr>
        <p:spPr bwMode="auto">
          <a:xfrm>
            <a:off x="1962150" y="5745163"/>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DA28AA90-B5F9-CB70-A736-6C24D464F989}"/>
              </a:ext>
            </a:extLst>
          </p:cNvPr>
          <p:cNvCxnSpPr/>
          <p:nvPr>
            <p:custDataLst>
              <p:tags r:id="rId6"/>
            </p:custDataLst>
          </p:nvPr>
        </p:nvCxnSpPr>
        <p:spPr bwMode="auto">
          <a:xfrm>
            <a:off x="7042150" y="3181350"/>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3" name="Straight Connector 302">
            <a:extLst>
              <a:ext uri="{FF2B5EF4-FFF2-40B4-BE49-F238E27FC236}">
                <a16:creationId xmlns:a16="http://schemas.microsoft.com/office/drawing/2014/main" id="{77754C12-4129-86E2-9BC3-04964154BDBC}"/>
              </a:ext>
            </a:extLst>
          </p:cNvPr>
          <p:cNvCxnSpPr/>
          <p:nvPr>
            <p:custDataLst>
              <p:tags r:id="rId7"/>
            </p:custDataLst>
          </p:nvPr>
        </p:nvCxnSpPr>
        <p:spPr bwMode="auto">
          <a:xfrm>
            <a:off x="2597150" y="5713413"/>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2" name="Straight Connector 251">
            <a:extLst>
              <a:ext uri="{FF2B5EF4-FFF2-40B4-BE49-F238E27FC236}">
                <a16:creationId xmlns:a16="http://schemas.microsoft.com/office/drawing/2014/main" id="{A3EBB48B-4DB5-2833-6DF2-D60808FE7938}"/>
              </a:ext>
            </a:extLst>
          </p:cNvPr>
          <p:cNvCxnSpPr/>
          <p:nvPr>
            <p:custDataLst>
              <p:tags r:id="rId8"/>
            </p:custDataLst>
          </p:nvPr>
        </p:nvCxnSpPr>
        <p:spPr bwMode="auto">
          <a:xfrm>
            <a:off x="6407150" y="3729038"/>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1" name="Straight Connector 400">
            <a:extLst>
              <a:ext uri="{FF2B5EF4-FFF2-40B4-BE49-F238E27FC236}">
                <a16:creationId xmlns:a16="http://schemas.microsoft.com/office/drawing/2014/main" id="{2B34FF9A-91BC-6624-59D3-3E49B6BE2A81}"/>
              </a:ext>
            </a:extLst>
          </p:cNvPr>
          <p:cNvCxnSpPr/>
          <p:nvPr>
            <p:custDataLst>
              <p:tags r:id="rId9"/>
            </p:custDataLst>
          </p:nvPr>
        </p:nvCxnSpPr>
        <p:spPr bwMode="auto">
          <a:xfrm>
            <a:off x="3232150" y="5667375"/>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1" name="Straight Connector 250">
            <a:extLst>
              <a:ext uri="{FF2B5EF4-FFF2-40B4-BE49-F238E27FC236}">
                <a16:creationId xmlns:a16="http://schemas.microsoft.com/office/drawing/2014/main" id="{583C04CD-0CE0-E3F9-4443-1A174E5620C2}"/>
              </a:ext>
            </a:extLst>
          </p:cNvPr>
          <p:cNvCxnSpPr/>
          <p:nvPr>
            <p:custDataLst>
              <p:tags r:id="rId10"/>
            </p:custDataLst>
          </p:nvPr>
        </p:nvCxnSpPr>
        <p:spPr bwMode="auto">
          <a:xfrm>
            <a:off x="5772150" y="4759325"/>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2" name="Straight Connector 401">
            <a:extLst>
              <a:ext uri="{FF2B5EF4-FFF2-40B4-BE49-F238E27FC236}">
                <a16:creationId xmlns:a16="http://schemas.microsoft.com/office/drawing/2014/main" id="{42174AAD-ED8D-B936-9FEF-545CABEDBA47}"/>
              </a:ext>
            </a:extLst>
          </p:cNvPr>
          <p:cNvCxnSpPr/>
          <p:nvPr>
            <p:custDataLst>
              <p:tags r:id="rId11"/>
            </p:custDataLst>
          </p:nvPr>
        </p:nvCxnSpPr>
        <p:spPr bwMode="auto">
          <a:xfrm>
            <a:off x="3867150" y="5616575"/>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0" name="Straight Connector 249">
            <a:extLst>
              <a:ext uri="{FF2B5EF4-FFF2-40B4-BE49-F238E27FC236}">
                <a16:creationId xmlns:a16="http://schemas.microsoft.com/office/drawing/2014/main" id="{ABECF254-D476-4BB3-971B-05F19012BDD8}"/>
              </a:ext>
            </a:extLst>
          </p:cNvPr>
          <p:cNvCxnSpPr/>
          <p:nvPr>
            <p:custDataLst>
              <p:tags r:id="rId12"/>
            </p:custDataLst>
          </p:nvPr>
        </p:nvCxnSpPr>
        <p:spPr bwMode="auto">
          <a:xfrm>
            <a:off x="5137150" y="5283200"/>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6" name="Chart 35">
            <a:extLst>
              <a:ext uri="{FF2B5EF4-FFF2-40B4-BE49-F238E27FC236}">
                <a16:creationId xmlns:a16="http://schemas.microsoft.com/office/drawing/2014/main" id="{01BB214E-5A3C-483A-34FA-45D1346F1197}"/>
              </a:ext>
            </a:extLst>
          </p:cNvPr>
          <p:cNvGraphicFramePr/>
          <p:nvPr>
            <p:custDataLst>
              <p:tags r:id="rId13"/>
            </p:custDataLst>
            <p:extLst>
              <p:ext uri="{D42A27DB-BD31-4B8C-83A1-F6EECF244321}">
                <p14:modId xmlns:p14="http://schemas.microsoft.com/office/powerpoint/2010/main" val="2007136508"/>
              </p:ext>
            </p:extLst>
          </p:nvPr>
        </p:nvGraphicFramePr>
        <p:xfrm>
          <a:off x="627063" y="2522538"/>
          <a:ext cx="7273925" cy="3500437"/>
        </p:xfrm>
        <a:graphic>
          <a:graphicData uri="http://schemas.openxmlformats.org/drawingml/2006/chart">
            <c:chart xmlns:c="http://schemas.openxmlformats.org/drawingml/2006/chart" xmlns:r="http://schemas.openxmlformats.org/officeDocument/2006/relationships" r:id="rId41"/>
          </a:graphicData>
        </a:graphic>
      </p:graphicFrame>
      <p:cxnSp>
        <p:nvCxnSpPr>
          <p:cNvPr id="481" name="Straight Connector 480">
            <a:extLst>
              <a:ext uri="{FF2B5EF4-FFF2-40B4-BE49-F238E27FC236}">
                <a16:creationId xmlns:a16="http://schemas.microsoft.com/office/drawing/2014/main" id="{0E98328A-CD04-FA5A-104C-C106F81483F0}"/>
              </a:ext>
            </a:extLst>
          </p:cNvPr>
          <p:cNvCxnSpPr>
            <a:cxnSpLocks/>
          </p:cNvCxnSpPr>
          <p:nvPr>
            <p:custDataLst>
              <p:tags r:id="rId14"/>
            </p:custDataLst>
          </p:nvPr>
        </p:nvCxnSpPr>
        <p:spPr bwMode="auto">
          <a:xfrm flipV="1">
            <a:off x="1784350" y="3155950"/>
            <a:ext cx="4445000" cy="201612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67" name="Straight Connector 466">
            <a:extLst>
              <a:ext uri="{FF2B5EF4-FFF2-40B4-BE49-F238E27FC236}">
                <a16:creationId xmlns:a16="http://schemas.microsoft.com/office/drawing/2014/main" id="{14585FD3-408B-4DFB-1AE7-050D9B1E8212}"/>
              </a:ext>
            </a:extLst>
          </p:cNvPr>
          <p:cNvCxnSpPr>
            <a:cxnSpLocks/>
          </p:cNvCxnSpPr>
          <p:nvPr>
            <p:custDataLst>
              <p:tags r:id="rId15"/>
            </p:custDataLst>
          </p:nvPr>
        </p:nvCxnSpPr>
        <p:spPr bwMode="auto">
          <a:xfrm flipV="1">
            <a:off x="6229350" y="2305050"/>
            <a:ext cx="1270000" cy="8509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00" name="Straight Connector 499">
            <a:extLst>
              <a:ext uri="{FF2B5EF4-FFF2-40B4-BE49-F238E27FC236}">
                <a16:creationId xmlns:a16="http://schemas.microsoft.com/office/drawing/2014/main" id="{D81D661D-5CDD-49E4-DEFD-9BD2DC63BE08}"/>
              </a:ext>
            </a:extLst>
          </p:cNvPr>
          <p:cNvCxnSpPr>
            <a:cxnSpLocks/>
          </p:cNvCxnSpPr>
          <p:nvPr>
            <p:custDataLst>
              <p:tags r:id="rId16"/>
            </p:custDataLst>
          </p:nvPr>
        </p:nvCxnSpPr>
        <p:spPr bwMode="auto">
          <a:xfrm>
            <a:off x="4324350" y="5481639"/>
            <a:ext cx="0" cy="793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3" name="Straight Connector 502">
            <a:extLst>
              <a:ext uri="{FF2B5EF4-FFF2-40B4-BE49-F238E27FC236}">
                <a16:creationId xmlns:a16="http://schemas.microsoft.com/office/drawing/2014/main" id="{1D836C47-16BF-726B-8D69-569F1943CA1D}"/>
              </a:ext>
            </a:extLst>
          </p:cNvPr>
          <p:cNvCxnSpPr>
            <a:cxnSpLocks/>
          </p:cNvCxnSpPr>
          <p:nvPr>
            <p:custDataLst>
              <p:tags r:id="rId17"/>
            </p:custDataLst>
          </p:nvPr>
        </p:nvCxnSpPr>
        <p:spPr bwMode="auto">
          <a:xfrm>
            <a:off x="6229350" y="3703638"/>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9" name="Straight Connector 498">
            <a:extLst>
              <a:ext uri="{FF2B5EF4-FFF2-40B4-BE49-F238E27FC236}">
                <a16:creationId xmlns:a16="http://schemas.microsoft.com/office/drawing/2014/main" id="{D2324DCC-B45D-4FDC-D80D-29E8445BE362}"/>
              </a:ext>
            </a:extLst>
          </p:cNvPr>
          <p:cNvCxnSpPr>
            <a:cxnSpLocks/>
          </p:cNvCxnSpPr>
          <p:nvPr>
            <p:custDataLst>
              <p:tags r:id="rId18"/>
            </p:custDataLst>
          </p:nvPr>
        </p:nvCxnSpPr>
        <p:spPr bwMode="auto">
          <a:xfrm>
            <a:off x="3689350" y="5591175"/>
            <a:ext cx="0" cy="508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1" name="Straight Connector 500">
            <a:extLst>
              <a:ext uri="{FF2B5EF4-FFF2-40B4-BE49-F238E27FC236}">
                <a16:creationId xmlns:a16="http://schemas.microsoft.com/office/drawing/2014/main" id="{9BB0FB6D-1876-D53A-2390-FDFBB2CD13BE}"/>
              </a:ext>
            </a:extLst>
          </p:cNvPr>
          <p:cNvCxnSpPr>
            <a:cxnSpLocks/>
          </p:cNvCxnSpPr>
          <p:nvPr>
            <p:custDataLst>
              <p:tags r:id="rId19"/>
            </p:custDataLst>
          </p:nvPr>
        </p:nvCxnSpPr>
        <p:spPr bwMode="auto">
          <a:xfrm>
            <a:off x="4959350" y="5257800"/>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8" name="Straight Connector 497">
            <a:extLst>
              <a:ext uri="{FF2B5EF4-FFF2-40B4-BE49-F238E27FC236}">
                <a16:creationId xmlns:a16="http://schemas.microsoft.com/office/drawing/2014/main" id="{8159939C-42BA-D2C4-9EDF-F3150EA1E795}"/>
              </a:ext>
            </a:extLst>
          </p:cNvPr>
          <p:cNvCxnSpPr>
            <a:cxnSpLocks/>
          </p:cNvCxnSpPr>
          <p:nvPr>
            <p:custDataLst>
              <p:tags r:id="rId20"/>
            </p:custDataLst>
          </p:nvPr>
        </p:nvCxnSpPr>
        <p:spPr bwMode="auto">
          <a:xfrm>
            <a:off x="3054350" y="5641975"/>
            <a:ext cx="0" cy="476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5" name="Straight Connector 504">
            <a:extLst>
              <a:ext uri="{FF2B5EF4-FFF2-40B4-BE49-F238E27FC236}">
                <a16:creationId xmlns:a16="http://schemas.microsoft.com/office/drawing/2014/main" id="{EBF3138C-0D34-BD76-64A0-E8CB066A9594}"/>
              </a:ext>
            </a:extLst>
          </p:cNvPr>
          <p:cNvCxnSpPr>
            <a:cxnSpLocks/>
          </p:cNvCxnSpPr>
          <p:nvPr>
            <p:custDataLst>
              <p:tags r:id="rId21"/>
            </p:custDataLst>
          </p:nvPr>
        </p:nvCxnSpPr>
        <p:spPr bwMode="auto">
          <a:xfrm>
            <a:off x="7499350" y="2852738"/>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7" name="Straight Connector 496">
            <a:extLst>
              <a:ext uri="{FF2B5EF4-FFF2-40B4-BE49-F238E27FC236}">
                <a16:creationId xmlns:a16="http://schemas.microsoft.com/office/drawing/2014/main" id="{A5DD5EEE-6C20-B5F5-E154-57B321F39323}"/>
              </a:ext>
            </a:extLst>
          </p:cNvPr>
          <p:cNvCxnSpPr>
            <a:cxnSpLocks/>
          </p:cNvCxnSpPr>
          <p:nvPr>
            <p:custDataLst>
              <p:tags r:id="rId22"/>
            </p:custDataLst>
          </p:nvPr>
        </p:nvCxnSpPr>
        <p:spPr bwMode="auto">
          <a:xfrm>
            <a:off x="2419350" y="5688013"/>
            <a:ext cx="0" cy="412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2" name="Straight Connector 501">
            <a:extLst>
              <a:ext uri="{FF2B5EF4-FFF2-40B4-BE49-F238E27FC236}">
                <a16:creationId xmlns:a16="http://schemas.microsoft.com/office/drawing/2014/main" id="{3C421A29-A09A-949A-E703-CE70FD8BEF65}"/>
              </a:ext>
            </a:extLst>
          </p:cNvPr>
          <p:cNvCxnSpPr>
            <a:cxnSpLocks/>
          </p:cNvCxnSpPr>
          <p:nvPr>
            <p:custDataLst>
              <p:tags r:id="rId23"/>
            </p:custDataLst>
          </p:nvPr>
        </p:nvCxnSpPr>
        <p:spPr bwMode="auto">
          <a:xfrm>
            <a:off x="5594350" y="4733925"/>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4" name="Straight Connector 503">
            <a:extLst>
              <a:ext uri="{FF2B5EF4-FFF2-40B4-BE49-F238E27FC236}">
                <a16:creationId xmlns:a16="http://schemas.microsoft.com/office/drawing/2014/main" id="{BDC5F10C-AA40-F684-428E-4AB2225A8534}"/>
              </a:ext>
            </a:extLst>
          </p:cNvPr>
          <p:cNvCxnSpPr>
            <a:cxnSpLocks/>
          </p:cNvCxnSpPr>
          <p:nvPr>
            <p:custDataLst>
              <p:tags r:id="rId24"/>
            </p:custDataLst>
          </p:nvPr>
        </p:nvCxnSpPr>
        <p:spPr bwMode="auto">
          <a:xfrm>
            <a:off x="6864350" y="3155950"/>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8" name="Text Placeholder 10">
            <a:extLst>
              <a:ext uri="{FF2B5EF4-FFF2-40B4-BE49-F238E27FC236}">
                <a16:creationId xmlns:a16="http://schemas.microsoft.com/office/drawing/2014/main" id="{00A85FAE-17C7-603A-4DE1-6B6B6DC05717}"/>
              </a:ext>
            </a:extLst>
          </p:cNvPr>
          <p:cNvSpPr txBox="1">
            <a:spLocks/>
          </p:cNvSpPr>
          <p:nvPr>
            <p:custDataLst>
              <p:tags r:id="rId25"/>
            </p:custDataLst>
          </p:nvPr>
        </p:nvSpPr>
        <p:spPr bwMode="auto">
          <a:xfrm>
            <a:off x="1609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9BE1ADE-DA42-4BDB-BF55-336123FBF6A3}" type="datetime'''2''''0''1''''''''''''''''''''''''''''''''4'''">
              <a:rPr lang="en-US" altLang="en-US" sz="1200" smtClean="0"/>
              <a:pPr marL="0" indent="0" algn="ctr">
                <a:spcBef>
                  <a:spcPct val="0"/>
                </a:spcBef>
                <a:spcAft>
                  <a:spcPct val="0"/>
                </a:spcAft>
                <a:buNone/>
              </a:pPr>
              <a:t>2014</a:t>
            </a:fld>
            <a:endParaRPr lang="en-US" sz="1200"/>
          </a:p>
        </p:txBody>
      </p:sp>
      <p:sp>
        <p:nvSpPr>
          <p:cNvPr id="234" name="Text Placeholder 10">
            <a:extLst>
              <a:ext uri="{FF2B5EF4-FFF2-40B4-BE49-F238E27FC236}">
                <a16:creationId xmlns:a16="http://schemas.microsoft.com/office/drawing/2014/main" id="{48C16C45-61C9-F2E6-F329-AFCB4C1F29F4}"/>
              </a:ext>
            </a:extLst>
          </p:cNvPr>
          <p:cNvSpPr txBox="1">
            <a:spLocks/>
          </p:cNvSpPr>
          <p:nvPr>
            <p:custDataLst>
              <p:tags r:id="rId26"/>
            </p:custDataLst>
          </p:nvPr>
        </p:nvSpPr>
        <p:spPr bwMode="auto">
          <a:xfrm>
            <a:off x="4784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F1B555-3EE0-44D4-8562-0DF7BB56CB9B}" type="datetime'2''''''''''''''''''''0''''''''''1''''9'''''''''''''''''">
              <a:rPr lang="en-US" altLang="en-US" sz="1200" smtClean="0"/>
              <a:pPr marL="0" indent="0" algn="ctr">
                <a:spcBef>
                  <a:spcPct val="0"/>
                </a:spcBef>
                <a:spcAft>
                  <a:spcPct val="0"/>
                </a:spcAft>
                <a:buNone/>
              </a:pPr>
              <a:t>2019</a:t>
            </a:fld>
            <a:endParaRPr lang="en-US" sz="1200"/>
          </a:p>
        </p:txBody>
      </p:sp>
      <p:sp>
        <p:nvSpPr>
          <p:cNvPr id="238" name="Text Placeholder 10">
            <a:extLst>
              <a:ext uri="{FF2B5EF4-FFF2-40B4-BE49-F238E27FC236}">
                <a16:creationId xmlns:a16="http://schemas.microsoft.com/office/drawing/2014/main" id="{85AE75B6-FC08-A7CE-2D4F-C460DD9447FE}"/>
              </a:ext>
            </a:extLst>
          </p:cNvPr>
          <p:cNvSpPr txBox="1">
            <a:spLocks/>
          </p:cNvSpPr>
          <p:nvPr>
            <p:custDataLst>
              <p:tags r:id="rId27"/>
            </p:custDataLst>
          </p:nvPr>
        </p:nvSpPr>
        <p:spPr bwMode="auto">
          <a:xfrm>
            <a:off x="7324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F1C4627-7560-4213-91C8-848008DDDFDC}" type="datetime'''''''''''''20''''2''''''''''''''''''''''''''''''3'''">
              <a:rPr lang="en-US" altLang="en-US" sz="1200" smtClean="0"/>
              <a:pPr marL="0" indent="0" algn="ctr">
                <a:spcBef>
                  <a:spcPct val="0"/>
                </a:spcBef>
                <a:spcAft>
                  <a:spcPct val="0"/>
                </a:spcAft>
                <a:buNone/>
              </a:pPr>
              <a:t>2023</a:t>
            </a:fld>
            <a:endParaRPr lang="en-US" sz="1200"/>
          </a:p>
        </p:txBody>
      </p:sp>
      <p:sp>
        <p:nvSpPr>
          <p:cNvPr id="9" name="Text Placeholder 10">
            <a:extLst>
              <a:ext uri="{FF2B5EF4-FFF2-40B4-BE49-F238E27FC236}">
                <a16:creationId xmlns:a16="http://schemas.microsoft.com/office/drawing/2014/main" id="{B4D075CB-35EB-5677-80FB-3F0D1A58EE89}"/>
              </a:ext>
            </a:extLst>
          </p:cNvPr>
          <p:cNvSpPr txBox="1">
            <a:spLocks/>
          </p:cNvSpPr>
          <p:nvPr>
            <p:custDataLst>
              <p:tags r:id="rId28"/>
            </p:custDataLst>
          </p:nvPr>
        </p:nvSpPr>
        <p:spPr bwMode="auto">
          <a:xfrm>
            <a:off x="2244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B687CFC-82DC-4FEB-922E-FBCBD28CD450}" type="datetime'2''''''''''0''''''''''''''''''''''''''''''1''''''5'''">
              <a:rPr lang="en-US" altLang="en-US" sz="1200" smtClean="0"/>
              <a:pPr marL="0" indent="0" algn="ctr">
                <a:spcBef>
                  <a:spcPct val="0"/>
                </a:spcBef>
                <a:spcAft>
                  <a:spcPct val="0"/>
                </a:spcAft>
                <a:buNone/>
              </a:pPr>
              <a:t>2015</a:t>
            </a:fld>
            <a:endParaRPr lang="en-US" sz="1200"/>
          </a:p>
        </p:txBody>
      </p:sp>
      <p:sp>
        <p:nvSpPr>
          <p:cNvPr id="236" name="Text Placeholder 10">
            <a:extLst>
              <a:ext uri="{FF2B5EF4-FFF2-40B4-BE49-F238E27FC236}">
                <a16:creationId xmlns:a16="http://schemas.microsoft.com/office/drawing/2014/main" id="{4F55DF97-D5D5-053E-B2C2-AE0B9C03A1D5}"/>
              </a:ext>
            </a:extLst>
          </p:cNvPr>
          <p:cNvSpPr txBox="1">
            <a:spLocks/>
          </p:cNvSpPr>
          <p:nvPr>
            <p:custDataLst>
              <p:tags r:id="rId29"/>
            </p:custDataLst>
          </p:nvPr>
        </p:nvSpPr>
        <p:spPr bwMode="auto">
          <a:xfrm>
            <a:off x="6054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CCFB261-D1B2-4ACE-B63A-2D0929F9F64C}" type="datetime'''''2''''''''0''''''''''''''''''''''''''21'''''''''''">
              <a:rPr lang="en-US" altLang="en-US" sz="1200" smtClean="0"/>
              <a:pPr marL="0" indent="0" algn="ctr">
                <a:spcBef>
                  <a:spcPct val="0"/>
                </a:spcBef>
                <a:spcAft>
                  <a:spcPct val="0"/>
                </a:spcAft>
                <a:buNone/>
              </a:pPr>
              <a:t>2021</a:t>
            </a:fld>
            <a:endParaRPr lang="en-US" sz="1200"/>
          </a:p>
        </p:txBody>
      </p:sp>
      <p:sp>
        <p:nvSpPr>
          <p:cNvPr id="235" name="Text Placeholder 10">
            <a:extLst>
              <a:ext uri="{FF2B5EF4-FFF2-40B4-BE49-F238E27FC236}">
                <a16:creationId xmlns:a16="http://schemas.microsoft.com/office/drawing/2014/main" id="{C6AE8AD7-DB7B-695F-A7AB-48F3BEA90233}"/>
              </a:ext>
            </a:extLst>
          </p:cNvPr>
          <p:cNvSpPr txBox="1">
            <a:spLocks/>
          </p:cNvSpPr>
          <p:nvPr>
            <p:custDataLst>
              <p:tags r:id="rId30"/>
            </p:custDataLst>
          </p:nvPr>
        </p:nvSpPr>
        <p:spPr bwMode="auto">
          <a:xfrm>
            <a:off x="5419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64738E3-7A32-42C9-95B4-F96E17E4C30F}" type="datetime'''2''''''''''''''''''''''''''''0''20'''''''''''">
              <a:rPr lang="en-US" altLang="en-US" sz="1200" smtClean="0"/>
              <a:pPr marL="0" indent="0" algn="ctr">
                <a:spcBef>
                  <a:spcPct val="0"/>
                </a:spcBef>
                <a:spcAft>
                  <a:spcPct val="0"/>
                </a:spcAft>
                <a:buNone/>
              </a:pPr>
              <a:t>2020</a:t>
            </a:fld>
            <a:endParaRPr lang="en-US" sz="1200"/>
          </a:p>
        </p:txBody>
      </p:sp>
      <p:sp>
        <p:nvSpPr>
          <p:cNvPr id="237" name="Text Placeholder 10">
            <a:extLst>
              <a:ext uri="{FF2B5EF4-FFF2-40B4-BE49-F238E27FC236}">
                <a16:creationId xmlns:a16="http://schemas.microsoft.com/office/drawing/2014/main" id="{453E4471-E483-26F6-0D4D-FCFF2AB4DFD3}"/>
              </a:ext>
            </a:extLst>
          </p:cNvPr>
          <p:cNvSpPr txBox="1">
            <a:spLocks/>
          </p:cNvSpPr>
          <p:nvPr>
            <p:custDataLst>
              <p:tags r:id="rId31"/>
            </p:custDataLst>
          </p:nvPr>
        </p:nvSpPr>
        <p:spPr bwMode="auto">
          <a:xfrm>
            <a:off x="6689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F400FB1-FE31-4393-8C07-01E24520F428}" type="datetime'2''''''''''''0''''2''''''''''''''''''''''''''2'''">
              <a:rPr lang="en-US" altLang="en-US" sz="1200" smtClean="0"/>
              <a:pPr marL="0" indent="0" algn="ctr">
                <a:spcBef>
                  <a:spcPct val="0"/>
                </a:spcBef>
                <a:spcAft>
                  <a:spcPct val="0"/>
                </a:spcAft>
                <a:buNone/>
              </a:pPr>
              <a:t>2022</a:t>
            </a:fld>
            <a:endParaRPr lang="en-US" sz="1200"/>
          </a:p>
        </p:txBody>
      </p:sp>
      <p:sp>
        <p:nvSpPr>
          <p:cNvPr id="233" name="Text Placeholder 10">
            <a:extLst>
              <a:ext uri="{FF2B5EF4-FFF2-40B4-BE49-F238E27FC236}">
                <a16:creationId xmlns:a16="http://schemas.microsoft.com/office/drawing/2014/main" id="{703BC5DC-EDE0-3128-89A7-7CBB2314B3CA}"/>
              </a:ext>
            </a:extLst>
          </p:cNvPr>
          <p:cNvSpPr txBox="1">
            <a:spLocks/>
          </p:cNvSpPr>
          <p:nvPr>
            <p:custDataLst>
              <p:tags r:id="rId32"/>
            </p:custDataLst>
          </p:nvPr>
        </p:nvSpPr>
        <p:spPr bwMode="auto">
          <a:xfrm>
            <a:off x="4149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9E927FA-F4F9-404A-8C09-3A0B757422A3}" type="datetime'''''''''''2''''''01''8'''''''''''''''''''''''''">
              <a:rPr lang="en-US" altLang="en-US" sz="1200" smtClean="0"/>
              <a:pPr marL="0" indent="0" algn="ctr">
                <a:spcBef>
                  <a:spcPct val="0"/>
                </a:spcBef>
                <a:spcAft>
                  <a:spcPct val="0"/>
                </a:spcAft>
                <a:buNone/>
              </a:pPr>
              <a:t>2018</a:t>
            </a:fld>
            <a:endParaRPr lang="en-US" sz="1200"/>
          </a:p>
        </p:txBody>
      </p:sp>
      <p:sp>
        <p:nvSpPr>
          <p:cNvPr id="232" name="Text Placeholder 10">
            <a:extLst>
              <a:ext uri="{FF2B5EF4-FFF2-40B4-BE49-F238E27FC236}">
                <a16:creationId xmlns:a16="http://schemas.microsoft.com/office/drawing/2014/main" id="{91051CEC-E08D-B67B-E698-04DF1B243658}"/>
              </a:ext>
            </a:extLst>
          </p:cNvPr>
          <p:cNvSpPr txBox="1">
            <a:spLocks/>
          </p:cNvSpPr>
          <p:nvPr>
            <p:custDataLst>
              <p:tags r:id="rId33"/>
            </p:custDataLst>
          </p:nvPr>
        </p:nvSpPr>
        <p:spPr bwMode="auto">
          <a:xfrm>
            <a:off x="3514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EA52A8F-7C5D-4E19-90A1-FE2A184B2AF2}" type="datetime'''2''''''''''''''''''''0''''''''''1''''''7'''''''''''''''''">
              <a:rPr lang="en-US" altLang="en-US" sz="1200" smtClean="0"/>
              <a:pPr marL="0" indent="0" algn="ctr">
                <a:spcBef>
                  <a:spcPct val="0"/>
                </a:spcBef>
                <a:spcAft>
                  <a:spcPct val="0"/>
                </a:spcAft>
                <a:buNone/>
              </a:pPr>
              <a:t>2017</a:t>
            </a:fld>
            <a:endParaRPr lang="en-US" sz="1200"/>
          </a:p>
        </p:txBody>
      </p:sp>
      <p:sp>
        <p:nvSpPr>
          <p:cNvPr id="11" name="Text Placeholder 10">
            <a:extLst>
              <a:ext uri="{FF2B5EF4-FFF2-40B4-BE49-F238E27FC236}">
                <a16:creationId xmlns:a16="http://schemas.microsoft.com/office/drawing/2014/main" id="{7E35CA5B-75C1-75B5-46C0-B252DFAF94A2}"/>
              </a:ext>
            </a:extLst>
          </p:cNvPr>
          <p:cNvSpPr txBox="1">
            <a:spLocks/>
          </p:cNvSpPr>
          <p:nvPr>
            <p:custDataLst>
              <p:tags r:id="rId34"/>
            </p:custDataLst>
          </p:nvPr>
        </p:nvSpPr>
        <p:spPr bwMode="auto">
          <a:xfrm>
            <a:off x="2879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5ED0D0-126D-4B21-8F48-60DF6C4FDBDA}" type="datetime'''''''''''''''''''''2''0''''''''1''6'''''''''''''''''''''''''">
              <a:rPr lang="en-US" altLang="en-US" sz="1200" smtClean="0"/>
              <a:pPr marL="0" indent="0" algn="ctr">
                <a:spcBef>
                  <a:spcPct val="0"/>
                </a:spcBef>
                <a:spcAft>
                  <a:spcPct val="0"/>
                </a:spcAft>
                <a:buNone/>
              </a:pPr>
              <a:t>2016</a:t>
            </a:fld>
            <a:endParaRPr lang="en-US" sz="1200"/>
          </a:p>
        </p:txBody>
      </p:sp>
      <p:sp>
        <p:nvSpPr>
          <p:cNvPr id="479" name="Text Placeholder 10">
            <a:extLst>
              <a:ext uri="{FF2B5EF4-FFF2-40B4-BE49-F238E27FC236}">
                <a16:creationId xmlns:a16="http://schemas.microsoft.com/office/drawing/2014/main" id="{3BB871D4-5495-7932-D280-A58892FC2DB6}"/>
              </a:ext>
            </a:extLst>
          </p:cNvPr>
          <p:cNvSpPr txBox="1">
            <a:spLocks/>
          </p:cNvSpPr>
          <p:nvPr>
            <p:custDataLst>
              <p:tags r:id="rId35"/>
            </p:custDataLst>
          </p:nvPr>
        </p:nvSpPr>
        <p:spPr bwMode="auto">
          <a:xfrm>
            <a:off x="3683000" y="4013200"/>
            <a:ext cx="649288" cy="301625"/>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6091619-FD56-4453-9999-CC8B2A287A8B}" type="datetime'''''+''''''''''64''''''%'''''''''''''''''''">
              <a:rPr lang="en-US" altLang="en-US" sz="1400" b="1" smtClean="0">
                <a:effectLst/>
              </a:rPr>
              <a:pPr marL="0" indent="0" algn="ctr">
                <a:spcBef>
                  <a:spcPct val="0"/>
                </a:spcBef>
                <a:spcAft>
                  <a:spcPct val="0"/>
                </a:spcAft>
                <a:buNone/>
              </a:pPr>
              <a:t>+64%</a:t>
            </a:fld>
            <a:endParaRPr lang="en-US" sz="1400" b="1"/>
          </a:p>
        </p:txBody>
      </p:sp>
      <p:sp>
        <p:nvSpPr>
          <p:cNvPr id="465" name="Text Placeholder 10">
            <a:extLst>
              <a:ext uri="{FF2B5EF4-FFF2-40B4-BE49-F238E27FC236}">
                <a16:creationId xmlns:a16="http://schemas.microsoft.com/office/drawing/2014/main" id="{472BEB31-11D9-456A-5324-69FD81FD8624}"/>
              </a:ext>
            </a:extLst>
          </p:cNvPr>
          <p:cNvSpPr txBox="1">
            <a:spLocks/>
          </p:cNvSpPr>
          <p:nvPr>
            <p:custDataLst>
              <p:tags r:id="rId36"/>
            </p:custDataLst>
          </p:nvPr>
        </p:nvSpPr>
        <p:spPr bwMode="auto">
          <a:xfrm>
            <a:off x="6570663" y="2579688"/>
            <a:ext cx="587375" cy="301625"/>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B1D310D-BC89-40FA-AAFB-AD4A1D42B366}" type="datetime'''''''-''''''4''''''''''''''''6%'''''''''''''''''''''''''">
              <a:rPr lang="en-US" altLang="en-US" sz="1400" b="1" smtClean="0">
                <a:effectLst/>
              </a:rPr>
              <a:pPr marL="0" indent="0" algn="ctr">
                <a:spcBef>
                  <a:spcPct val="0"/>
                </a:spcBef>
                <a:spcAft>
                  <a:spcPct val="0"/>
                </a:spcAft>
                <a:buNone/>
              </a:pPr>
              <a:t>-46%</a:t>
            </a:fld>
            <a:endParaRPr lang="en-US" sz="1400" b="1"/>
          </a:p>
        </p:txBody>
      </p:sp>
      <p:sp>
        <p:nvSpPr>
          <p:cNvPr id="486" name="Rectangle 485">
            <a:extLst>
              <a:ext uri="{FF2B5EF4-FFF2-40B4-BE49-F238E27FC236}">
                <a16:creationId xmlns:a16="http://schemas.microsoft.com/office/drawing/2014/main" id="{77F103EF-A9BD-463F-26A3-BD143B4D822D}"/>
              </a:ext>
            </a:extLst>
          </p:cNvPr>
          <p:cNvSpPr/>
          <p:nvPr/>
        </p:nvSpPr>
        <p:spPr bwMode="gray">
          <a:xfrm>
            <a:off x="339152" y="1914163"/>
            <a:ext cx="5811817" cy="28821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400">
                <a:solidFill>
                  <a:schemeClr val="tx1"/>
                </a:solidFill>
              </a:rPr>
              <a:t>Annual and cumulative investment in alternative proteins, $ millions USD</a:t>
            </a:r>
          </a:p>
        </p:txBody>
      </p:sp>
      <p:sp>
        <p:nvSpPr>
          <p:cNvPr id="492" name="TextBox 491">
            <a:extLst>
              <a:ext uri="{FF2B5EF4-FFF2-40B4-BE49-F238E27FC236}">
                <a16:creationId xmlns:a16="http://schemas.microsoft.com/office/drawing/2014/main" id="{6FB46539-76C0-93EC-A48C-BF3A90A3301D}"/>
              </a:ext>
            </a:extLst>
          </p:cNvPr>
          <p:cNvSpPr txBox="1"/>
          <p:nvPr/>
        </p:nvSpPr>
        <p:spPr bwMode="gray">
          <a:xfrm>
            <a:off x="329184" y="6419088"/>
            <a:ext cx="8769712" cy="369332"/>
          </a:xfrm>
          <a:prstGeom prst="rect">
            <a:avLst/>
          </a:prstGeom>
          <a:noFill/>
        </p:spPr>
        <p:txBody>
          <a:bodyPr wrap="square" lIns="0" tIns="0" rIns="0" bIns="0" anchor="t">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Good Food Institute, </a:t>
            </a:r>
            <a:r>
              <a:rPr lang="en-US" sz="800">
                <a:solidFill>
                  <a:srgbClr val="000000"/>
                </a:solidFill>
                <a:latin typeface="Arial"/>
                <a:hlinkClick r:id="rId42"/>
              </a:rPr>
              <a:t>2023 State of the Industry Report: Cultivated meat and seafood</a:t>
            </a:r>
            <a:r>
              <a:rPr kumimoji="0" lang="en-US" sz="800" b="0" i="0" u="none" strike="noStrike" kern="1200" cap="none" spc="0" normalizeH="0" baseline="0" noProof="0">
                <a:ln>
                  <a:noFill/>
                </a:ln>
                <a:solidFill>
                  <a:srgbClr val="000000"/>
                </a:solidFill>
                <a:effectLst/>
                <a:uLnTx/>
                <a:uFillTx/>
                <a:latin typeface="Arial"/>
                <a:ea typeface="+mn-ea"/>
                <a:cs typeface="+mn-cs"/>
              </a:rPr>
              <a:t> (2023).</a:t>
            </a:r>
          </a:p>
          <a:p>
            <a:r>
              <a:rPr lang="en-US" sz="800">
                <a:solidFill>
                  <a:srgbClr val="000000"/>
                </a:solidFill>
              </a:rPr>
              <a:t>Credit: </a:t>
            </a:r>
            <a:r>
              <a:rPr lang="en-US" sz="800">
                <a:solidFill>
                  <a:srgbClr val="000000"/>
                </a:solidFill>
                <a:cs typeface="Arial"/>
              </a:rPr>
              <a:t>M.A. Miller, Friedrich </a:t>
            </a:r>
            <a:r>
              <a:rPr lang="en-US" sz="800" err="1">
                <a:solidFill>
                  <a:srgbClr val="000000"/>
                </a:solidFill>
                <a:cs typeface="Arial"/>
              </a:rPr>
              <a:t>Sayn</a:t>
            </a:r>
            <a:r>
              <a:rPr lang="en-US" sz="800">
                <a:solidFill>
                  <a:srgbClr val="000000"/>
                </a:solidFill>
                <a:cs typeface="Arial"/>
              </a:rPr>
              <a:t>-Wittgenstein, </a:t>
            </a:r>
            <a:r>
              <a:rPr lang="en-US" sz="800" err="1">
                <a:solidFill>
                  <a:srgbClr val="000000"/>
                </a:solidFill>
                <a:cs typeface="Arial"/>
              </a:rPr>
              <a:t>Hyae</a:t>
            </a:r>
            <a:r>
              <a:rPr lang="en-US" sz="800">
                <a:solidFill>
                  <a:srgbClr val="000000"/>
                </a:solidFill>
                <a:cs typeface="Arial"/>
              </a:rPr>
              <a:t> </a:t>
            </a:r>
            <a:r>
              <a:rPr lang="en-US" sz="800" err="1">
                <a:solidFill>
                  <a:srgbClr val="000000"/>
                </a:solidFill>
                <a:cs typeface="Arial"/>
              </a:rPr>
              <a:t>Ryung</a:t>
            </a:r>
            <a:r>
              <a:rPr lang="en-US" sz="800">
                <a:solidFill>
                  <a:srgbClr val="000000"/>
                </a:solidFill>
                <a:cs typeface="Arial"/>
              </a:rPr>
              <a:t> Kim, </a:t>
            </a:r>
            <a:r>
              <a:rPr lang="en-US" sz="800"/>
              <a:t>and </a:t>
            </a:r>
            <a:r>
              <a:rPr lang="en-US" sz="800">
                <a:hlinkClick r:id="rId43"/>
              </a:rPr>
              <a:t>Gernot Wagner</a:t>
            </a:r>
            <a:r>
              <a:rPr lang="en-US" sz="800"/>
              <a:t>. </a:t>
            </a:r>
            <a:r>
              <a:rPr lang="en-US" sz="800">
                <a:hlinkClick r:id="rId44"/>
              </a:rPr>
              <a:t>Share with attribution</a:t>
            </a:r>
            <a:r>
              <a:rPr lang="en-US" sz="800"/>
              <a:t>: </a:t>
            </a:r>
            <a:r>
              <a:rPr lang="en-US" sz="800" err="1"/>
              <a:t>Sayn</a:t>
            </a:r>
            <a:r>
              <a:rPr lang="en-US" sz="800"/>
              <a:t>-Wittgenstein </a:t>
            </a:r>
            <a:r>
              <a:rPr lang="en-US" sz="800" i="1"/>
              <a:t>et al., </a:t>
            </a:r>
            <a:r>
              <a:rPr lang="en-US" sz="800"/>
              <a:t>"</a:t>
            </a:r>
            <a:r>
              <a:rPr lang="en-US" sz="800">
                <a:hlinkClick r:id="rId45"/>
              </a:rPr>
              <a:t>Reconsidering Proteins</a:t>
            </a:r>
            <a:r>
              <a:rPr lang="en-US" sz="800"/>
              <a:t>" (6 October 2025).</a:t>
            </a:r>
            <a:endParaRPr lang="en-US" sz="800">
              <a:solidFill>
                <a:srgbClr val="000000"/>
              </a:solidFill>
            </a:endParaRPr>
          </a:p>
        </p:txBody>
      </p:sp>
      <p:sp>
        <p:nvSpPr>
          <p:cNvPr id="7" name="TextBox 6">
            <a:extLst>
              <a:ext uri="{FF2B5EF4-FFF2-40B4-BE49-F238E27FC236}">
                <a16:creationId xmlns:a16="http://schemas.microsoft.com/office/drawing/2014/main" id="{6875F0D2-6CB7-387E-BD5A-5A9FD6B7F2BB}"/>
              </a:ext>
            </a:extLst>
          </p:cNvPr>
          <p:cNvSpPr txBox="1"/>
          <p:nvPr/>
        </p:nvSpPr>
        <p:spPr bwMode="gray">
          <a:xfrm>
            <a:off x="9021164" y="1554480"/>
            <a:ext cx="2903437" cy="4724370"/>
          </a:xfrm>
          <a:prstGeom prst="rect">
            <a:avLst/>
          </a:prstGeom>
          <a:solidFill>
            <a:srgbClr val="E3E8EE"/>
          </a:solidFill>
        </p:spPr>
        <p:txBody>
          <a:bodyPr wrap="square" lIns="137160" tIns="137160" rIns="274320" bIns="0" rtlCol="0">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p>
          <a:p>
            <a:pPr marL="171450" indent="-171450">
              <a:spcBef>
                <a:spcPts val="600"/>
              </a:spcBef>
              <a:buFont typeface="Arial" panose="020B0604020202020204" pitchFamily="34" charset="0"/>
              <a:buChar char="•"/>
            </a:pPr>
            <a:r>
              <a:rPr lang="en-US" sz="1050"/>
              <a:t>The sector experienced a contraction in investment after 2021, aligning with global funding trends across the ecosystem, </a:t>
            </a:r>
            <a:r>
              <a:rPr lang="en-US" sz="1050" b="1"/>
              <a:t>which fell 42% year over year in 2023. </a:t>
            </a:r>
          </a:p>
          <a:p>
            <a:pPr lvl="1">
              <a:defRPr/>
            </a:pPr>
            <a:r>
              <a:rPr lang="en-US" sz="1000"/>
              <a:t>CAGR for the past 10 years has been 29%, drawn down from 64% in 2014.</a:t>
            </a:r>
          </a:p>
          <a:p>
            <a:pPr lvl="1">
              <a:defRPr/>
            </a:pPr>
            <a:r>
              <a:rPr lang="en-US" sz="1000"/>
              <a:t>A higher interest rate environment slowed investment and fundraising significantly.</a:t>
            </a:r>
            <a:endParaRPr lang="en-US" sz="1000" b="1"/>
          </a:p>
          <a:p>
            <a:pPr marL="171450" indent="-171450">
              <a:spcBef>
                <a:spcPts val="600"/>
              </a:spcBef>
              <a:buFont typeface="Arial" panose="020B0604020202020204" pitchFamily="34" charset="0"/>
              <a:buChar char="•"/>
            </a:pPr>
            <a:r>
              <a:rPr lang="en-US" sz="1050"/>
              <a:t>Many technologies for producing alternative proteins are now commercially viable, particularly plant-based innovations.</a:t>
            </a:r>
          </a:p>
          <a:p>
            <a:pPr marL="171450" indent="-171450">
              <a:spcBef>
                <a:spcPts val="600"/>
              </a:spcBef>
              <a:buFont typeface="Arial" panose="020B0604020202020204" pitchFamily="34" charset="0"/>
              <a:buChar char="•"/>
            </a:pPr>
            <a:r>
              <a:rPr lang="en-US" sz="1050" b="1"/>
              <a:t>$40 billion in annual investment will be needed to stimulate and sustain adoption. Funders are now meeting only 7% ($3 billion) of this need.</a:t>
            </a:r>
          </a:p>
          <a:p>
            <a:pPr marL="171450" indent="-171450">
              <a:spcBef>
                <a:spcPts val="600"/>
              </a:spcBef>
              <a:buFont typeface="Arial" panose="020B0604020202020204" pitchFamily="34" charset="0"/>
              <a:buChar char="•"/>
            </a:pPr>
            <a:r>
              <a:rPr lang="en-US" sz="1050"/>
              <a:t>Investment in cultivated meat and seafood is the most commercially nascent among the three innovation groups, and deal count is concentrated at the incubator and early/seed VC stages.</a:t>
            </a:r>
          </a:p>
        </p:txBody>
      </p:sp>
      <p:sp>
        <p:nvSpPr>
          <p:cNvPr id="45" name="Chevron 44">
            <a:extLst>
              <a:ext uri="{FF2B5EF4-FFF2-40B4-BE49-F238E27FC236}">
                <a16:creationId xmlns:a16="http://schemas.microsoft.com/office/drawing/2014/main" id="{6DCDA060-EBF4-063F-2C3C-E180BA1DC129}"/>
              </a:ext>
            </a:extLst>
          </p:cNvPr>
          <p:cNvSpPr/>
          <p:nvPr/>
        </p:nvSpPr>
        <p:spPr bwMode="gray">
          <a:xfrm>
            <a:off x="1656286" y="25336"/>
            <a:ext cx="2207689"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46" name="Pentagon 45">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Finance</a:t>
            </a:r>
          </a:p>
        </p:txBody>
      </p:sp>
    </p:spTree>
    <p:custDataLst>
      <p:tags r:id="rId1"/>
    </p:custDataLst>
    <p:extLst>
      <p:ext uri="{BB962C8B-B14F-4D97-AF65-F5344CB8AC3E}">
        <p14:creationId xmlns:p14="http://schemas.microsoft.com/office/powerpoint/2010/main" val="626560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BDDD9-6425-C756-0A0E-49257CE64F03}"/>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4340597-F140-9186-CA1E-FE1B2C47A030}"/>
              </a:ext>
            </a:extLst>
          </p:cNvPr>
          <p:cNvGraphicFramePr>
            <a:graphicFrameLocks/>
          </p:cNvGraphicFramePr>
          <p:nvPr>
            <p:custDataLst>
              <p:tags r:id="rId1"/>
            </p:custDataLst>
            <p:extLst>
              <p:ext uri="{D42A27DB-BD31-4B8C-83A1-F6EECF244321}">
                <p14:modId xmlns:p14="http://schemas.microsoft.com/office/powerpoint/2010/main" val="1557745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think-cell data - do not delete" hidden="1">
                        <a:extLst>
                          <a:ext uri="{FF2B5EF4-FFF2-40B4-BE49-F238E27FC236}">
                            <a16:creationId xmlns:a16="http://schemas.microsoft.com/office/drawing/2014/main" id="{B4340597-F140-9186-CA1E-FE1B2C47A030}"/>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07A6A15-2787-46F2-CB9B-55835373336D}"/>
              </a:ext>
            </a:extLst>
          </p:cNvPr>
          <p:cNvSpPr>
            <a:spLocks noGrp="1"/>
          </p:cNvSpPr>
          <p:nvPr>
            <p:ph type="title"/>
          </p:nvPr>
        </p:nvSpPr>
        <p:spPr/>
        <p:txBody>
          <a:bodyPr vert="horz">
            <a:noAutofit/>
          </a:bodyPr>
          <a:lstStyle/>
          <a:p>
            <a:r>
              <a:rPr lang="en-US"/>
              <a:t>Conventional CPG companies’ participation in plant-based meat and alternative proteins is concentrated in investment and R&amp;D</a:t>
            </a:r>
          </a:p>
        </p:txBody>
      </p:sp>
      <p:sp>
        <p:nvSpPr>
          <p:cNvPr id="9" name="TextBox 8">
            <a:extLst>
              <a:ext uri="{FF2B5EF4-FFF2-40B4-BE49-F238E27FC236}">
                <a16:creationId xmlns:a16="http://schemas.microsoft.com/office/drawing/2014/main" id="{263EDDC1-3BCF-2B94-0BFE-33CFF93AE9C8}"/>
              </a:ext>
            </a:extLst>
          </p:cNvPr>
          <p:cNvSpPr txBox="1"/>
          <p:nvPr/>
        </p:nvSpPr>
        <p:spPr bwMode="gray">
          <a:xfrm>
            <a:off x="329184" y="6419088"/>
            <a:ext cx="8769712" cy="369332"/>
          </a:xfrm>
          <a:prstGeom prst="rect">
            <a:avLst/>
          </a:prstGeom>
          <a:noFill/>
        </p:spPr>
        <p:txBody>
          <a:bodyPr wrap="square" lIns="0" tIns="0" rIns="0" bIns="0" anchor="t">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Good Food Institute, </a:t>
            </a:r>
            <a:r>
              <a:rPr lang="en-US" sz="800">
                <a:solidFill>
                  <a:srgbClr val="000000"/>
                </a:solidFill>
                <a:latin typeface="Arial"/>
                <a:hlinkClick r:id="rId7"/>
              </a:rPr>
              <a:t>2023 State of the Industry Report: Plant-Based</a:t>
            </a:r>
            <a:r>
              <a:rPr lang="en-US" sz="800">
                <a:solidFill>
                  <a:srgbClr val="000000"/>
                </a:solidFill>
                <a:latin typeface="Arial"/>
              </a:rPr>
              <a:t> (2023).</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r>
              <a:rPr lang="en-US" sz="800">
                <a:solidFill>
                  <a:srgbClr val="000000"/>
                </a:solidFill>
              </a:rPr>
              <a:t>Credit: </a:t>
            </a:r>
            <a:r>
              <a:rPr lang="en-US" sz="800">
                <a:solidFill>
                  <a:srgbClr val="000000"/>
                </a:solidFill>
                <a:cs typeface="Arial"/>
              </a:rPr>
              <a:t>M.A. Miller, Friedrich </a:t>
            </a:r>
            <a:r>
              <a:rPr lang="en-US" sz="800" err="1">
                <a:solidFill>
                  <a:srgbClr val="000000"/>
                </a:solidFill>
                <a:cs typeface="Arial"/>
              </a:rPr>
              <a:t>Sayn</a:t>
            </a:r>
            <a:r>
              <a:rPr lang="en-US" sz="800">
                <a:solidFill>
                  <a:srgbClr val="000000"/>
                </a:solidFill>
                <a:cs typeface="Arial"/>
              </a:rPr>
              <a:t>-Wittgenstein, </a:t>
            </a:r>
            <a:r>
              <a:rPr lang="en-US" sz="800" err="1">
                <a:solidFill>
                  <a:srgbClr val="000000"/>
                </a:solidFill>
                <a:cs typeface="Arial"/>
              </a:rPr>
              <a:t>Hyae</a:t>
            </a:r>
            <a:r>
              <a:rPr lang="en-US" sz="800">
                <a:solidFill>
                  <a:srgbClr val="000000"/>
                </a:solidFill>
                <a:cs typeface="Arial"/>
              </a:rPr>
              <a:t> </a:t>
            </a:r>
            <a:r>
              <a:rPr lang="en-US" sz="800" err="1">
                <a:solidFill>
                  <a:srgbClr val="000000"/>
                </a:solidFill>
                <a:cs typeface="Arial"/>
              </a:rPr>
              <a:t>Ryung</a:t>
            </a:r>
            <a:r>
              <a:rPr lang="en-US" sz="800">
                <a:solidFill>
                  <a:srgbClr val="000000"/>
                </a:solidFill>
                <a:cs typeface="Arial"/>
              </a:rPr>
              <a:t> Kim, </a:t>
            </a:r>
            <a:r>
              <a:rPr lang="en-US" sz="800"/>
              <a:t>and </a:t>
            </a:r>
            <a:r>
              <a:rPr lang="en-US" sz="800">
                <a:hlinkClick r:id="rId8"/>
              </a:rPr>
              <a:t>Gernot Wagner</a:t>
            </a:r>
            <a:r>
              <a:rPr lang="en-US" sz="800"/>
              <a:t>. </a:t>
            </a:r>
            <a:r>
              <a:rPr lang="en-US" sz="800">
                <a:hlinkClick r:id="rId9"/>
              </a:rPr>
              <a:t>Share with attribution</a:t>
            </a:r>
            <a:r>
              <a:rPr lang="en-US" sz="800"/>
              <a:t>: </a:t>
            </a:r>
            <a:r>
              <a:rPr lang="en-US" sz="800" err="1"/>
              <a:t>Sayn</a:t>
            </a:r>
            <a:r>
              <a:rPr lang="en-US" sz="800"/>
              <a:t>-Wittgenstein </a:t>
            </a:r>
            <a:r>
              <a:rPr lang="en-US" sz="800" i="1"/>
              <a:t>et al., </a:t>
            </a:r>
            <a:r>
              <a:rPr lang="en-US" sz="800"/>
              <a:t>"</a:t>
            </a:r>
            <a:r>
              <a:rPr lang="en-US" sz="800">
                <a:hlinkClick r:id="rId10"/>
              </a:rPr>
              <a:t>Reconsidering Proteins</a:t>
            </a:r>
            <a:r>
              <a:rPr lang="en-US" sz="800"/>
              <a:t>" (6 October 2025).</a:t>
            </a:r>
            <a:endParaRPr lang="en-US" sz="800">
              <a:solidFill>
                <a:srgbClr val="000000"/>
              </a:solidFill>
            </a:endParaRPr>
          </a:p>
        </p:txBody>
      </p:sp>
      <p:sp>
        <p:nvSpPr>
          <p:cNvPr id="11" name="Chevron 10">
            <a:extLst>
              <a:ext uri="{FF2B5EF4-FFF2-40B4-BE49-F238E27FC236}">
                <a16:creationId xmlns:a16="http://schemas.microsoft.com/office/drawing/2014/main" id="{4BF1C77D-541B-9D8F-3ABE-A0B0CA39B994}"/>
              </a:ext>
            </a:extLst>
          </p:cNvPr>
          <p:cNvSpPr/>
          <p:nvPr/>
        </p:nvSpPr>
        <p:spPr bwMode="gray">
          <a:xfrm>
            <a:off x="3800260" y="25336"/>
            <a:ext cx="201645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0" bIns="36000" numCol="1" spcCol="0" rtlCol="0" fromWordArt="0" anchor="t" anchorCtr="0" forceAA="0" compatLnSpc="1">
            <a:prstTxWarp prst="textNoShape">
              <a:avLst/>
            </a:prstTxWarp>
            <a:noAutofit/>
          </a:bodyPr>
          <a:lstStyle/>
          <a:p>
            <a:pPr marL="0" indent="0">
              <a:buNone/>
            </a:pPr>
            <a:r>
              <a:rPr lang="en-US" sz="1600"/>
              <a:t>Corporate Finance</a:t>
            </a:r>
            <a:endParaRPr lang="en-US" sz="1600">
              <a:solidFill>
                <a:schemeClr val="bg1"/>
              </a:solidFill>
            </a:endParaRPr>
          </a:p>
        </p:txBody>
      </p:sp>
      <p:graphicFrame>
        <p:nvGraphicFramePr>
          <p:cNvPr id="7" name="Table 6">
            <a:extLst>
              <a:ext uri="{FF2B5EF4-FFF2-40B4-BE49-F238E27FC236}">
                <a16:creationId xmlns:a16="http://schemas.microsoft.com/office/drawing/2014/main" id="{DC33281E-9AAC-9A0B-F425-4BD409115816}"/>
              </a:ext>
            </a:extLst>
          </p:cNvPr>
          <p:cNvGraphicFramePr>
            <a:graphicFrameLocks noGrp="1"/>
          </p:cNvGraphicFramePr>
          <p:nvPr>
            <p:extLst>
              <p:ext uri="{D42A27DB-BD31-4B8C-83A1-F6EECF244321}">
                <p14:modId xmlns:p14="http://schemas.microsoft.com/office/powerpoint/2010/main" val="1315147625"/>
              </p:ext>
            </p:extLst>
          </p:nvPr>
        </p:nvGraphicFramePr>
        <p:xfrm>
          <a:off x="329184" y="1781966"/>
          <a:ext cx="8608025" cy="3774169"/>
        </p:xfrm>
        <a:graphic>
          <a:graphicData uri="http://schemas.openxmlformats.org/drawingml/2006/table">
            <a:tbl>
              <a:tblPr firstRow="1" bandRow="1">
                <a:tableStyleId>{2D5ABB26-0587-4C30-8999-92F81FD0307C}</a:tableStyleId>
              </a:tblPr>
              <a:tblGrid>
                <a:gridCol w="1112082">
                  <a:extLst>
                    <a:ext uri="{9D8B030D-6E8A-4147-A177-3AD203B41FA5}">
                      <a16:colId xmlns:a16="http://schemas.microsoft.com/office/drawing/2014/main" val="2048993330"/>
                    </a:ext>
                  </a:extLst>
                </a:gridCol>
                <a:gridCol w="576611">
                  <a:extLst>
                    <a:ext uri="{9D8B030D-6E8A-4147-A177-3AD203B41FA5}">
                      <a16:colId xmlns:a16="http://schemas.microsoft.com/office/drawing/2014/main" val="2334486246"/>
                    </a:ext>
                  </a:extLst>
                </a:gridCol>
                <a:gridCol w="576611">
                  <a:extLst>
                    <a:ext uri="{9D8B030D-6E8A-4147-A177-3AD203B41FA5}">
                      <a16:colId xmlns:a16="http://schemas.microsoft.com/office/drawing/2014/main" val="1237574508"/>
                    </a:ext>
                  </a:extLst>
                </a:gridCol>
                <a:gridCol w="576611">
                  <a:extLst>
                    <a:ext uri="{9D8B030D-6E8A-4147-A177-3AD203B41FA5}">
                      <a16:colId xmlns:a16="http://schemas.microsoft.com/office/drawing/2014/main" val="1858497408"/>
                    </a:ext>
                  </a:extLst>
                </a:gridCol>
                <a:gridCol w="576611">
                  <a:extLst>
                    <a:ext uri="{9D8B030D-6E8A-4147-A177-3AD203B41FA5}">
                      <a16:colId xmlns:a16="http://schemas.microsoft.com/office/drawing/2014/main" val="2016050893"/>
                    </a:ext>
                  </a:extLst>
                </a:gridCol>
                <a:gridCol w="576611">
                  <a:extLst>
                    <a:ext uri="{9D8B030D-6E8A-4147-A177-3AD203B41FA5}">
                      <a16:colId xmlns:a16="http://schemas.microsoft.com/office/drawing/2014/main" val="3855491737"/>
                    </a:ext>
                  </a:extLst>
                </a:gridCol>
                <a:gridCol w="576611">
                  <a:extLst>
                    <a:ext uri="{9D8B030D-6E8A-4147-A177-3AD203B41FA5}">
                      <a16:colId xmlns:a16="http://schemas.microsoft.com/office/drawing/2014/main" val="2973513413"/>
                    </a:ext>
                  </a:extLst>
                </a:gridCol>
                <a:gridCol w="576611">
                  <a:extLst>
                    <a:ext uri="{9D8B030D-6E8A-4147-A177-3AD203B41FA5}">
                      <a16:colId xmlns:a16="http://schemas.microsoft.com/office/drawing/2014/main" val="3223609988"/>
                    </a:ext>
                  </a:extLst>
                </a:gridCol>
                <a:gridCol w="576611">
                  <a:extLst>
                    <a:ext uri="{9D8B030D-6E8A-4147-A177-3AD203B41FA5}">
                      <a16:colId xmlns:a16="http://schemas.microsoft.com/office/drawing/2014/main" val="1223461308"/>
                    </a:ext>
                  </a:extLst>
                </a:gridCol>
                <a:gridCol w="576611">
                  <a:extLst>
                    <a:ext uri="{9D8B030D-6E8A-4147-A177-3AD203B41FA5}">
                      <a16:colId xmlns:a16="http://schemas.microsoft.com/office/drawing/2014/main" val="3932552694"/>
                    </a:ext>
                  </a:extLst>
                </a:gridCol>
                <a:gridCol w="576611">
                  <a:extLst>
                    <a:ext uri="{9D8B030D-6E8A-4147-A177-3AD203B41FA5}">
                      <a16:colId xmlns:a16="http://schemas.microsoft.com/office/drawing/2014/main" val="4101329089"/>
                    </a:ext>
                  </a:extLst>
                </a:gridCol>
                <a:gridCol w="576611">
                  <a:extLst>
                    <a:ext uri="{9D8B030D-6E8A-4147-A177-3AD203B41FA5}">
                      <a16:colId xmlns:a16="http://schemas.microsoft.com/office/drawing/2014/main" val="1824980340"/>
                    </a:ext>
                  </a:extLst>
                </a:gridCol>
                <a:gridCol w="576611">
                  <a:extLst>
                    <a:ext uri="{9D8B030D-6E8A-4147-A177-3AD203B41FA5}">
                      <a16:colId xmlns:a16="http://schemas.microsoft.com/office/drawing/2014/main" val="3329353416"/>
                    </a:ext>
                  </a:extLst>
                </a:gridCol>
                <a:gridCol w="576611">
                  <a:extLst>
                    <a:ext uri="{9D8B030D-6E8A-4147-A177-3AD203B41FA5}">
                      <a16:colId xmlns:a16="http://schemas.microsoft.com/office/drawing/2014/main" val="2801925753"/>
                    </a:ext>
                  </a:extLst>
                </a:gridCol>
              </a:tblGrid>
              <a:tr h="294380">
                <a:tc gridSpan="14">
                  <a:txBody>
                    <a:bodyPr/>
                    <a:lstStyle/>
                    <a:p>
                      <a:pPr marL="0" indent="0" algn="l" fontAlgn="ctr">
                        <a:buNone/>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9525" marR="9525" marT="9525" marB="0">
                    <a:lnR w="6350" cap="flat" cmpd="sng" algn="ctr">
                      <a:solidFill>
                        <a:schemeClr val="bg1"/>
                      </a:solidFill>
                      <a:prstDash val="solid"/>
                      <a:round/>
                      <a:headEnd type="none" w="med" len="med"/>
                      <a:tailEnd type="none" w="med" len="med"/>
                    </a:lnR>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extLst>
                  <a:ext uri="{0D108BD9-81ED-4DB2-BD59-A6C34878D82A}">
                    <a16:rowId xmlns:a16="http://schemas.microsoft.com/office/drawing/2014/main" val="206600907"/>
                  </a:ext>
                </a:extLst>
              </a:tr>
              <a:tr h="674751">
                <a:tc gridSpan="14">
                  <a:txBody>
                    <a:bodyPr/>
                    <a:lstStyle/>
                    <a:p>
                      <a:pPr marL="0" indent="0" algn="l" fontAlgn="ctr">
                        <a:buNone/>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9525" marR="9525" marT="9525" marB="0">
                    <a:lnR w="6350" cap="flat" cmpd="sng" algn="ctr">
                      <a:solidFill>
                        <a:schemeClr val="bg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0623243"/>
                  </a:ext>
                </a:extLst>
              </a:tr>
              <a:tr h="287226">
                <a:tc>
                  <a:txBody>
                    <a:bodyPr/>
                    <a:lstStyle/>
                    <a:p>
                      <a:pPr marL="0" indent="0" algn="ctr" fontAlgn="ctr">
                        <a:buNone/>
                      </a:pPr>
                      <a:endParaRPr lang="en-US" sz="10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solidFill>
                        <a:srgbClr val="89939C"/>
                      </a:solidFill>
                      <a:prstDash val="solid"/>
                      <a:round/>
                      <a:headEnd type="none" w="med" len="med"/>
                      <a:tailEnd type="none" w="med" len="med"/>
                    </a:lnB>
                  </a:tcPr>
                </a:tc>
                <a:tc gridSpan="7">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050" b="1" i="0" u="none" strike="noStrike">
                          <a:solidFill>
                            <a:schemeClr val="bg1"/>
                          </a:solidFill>
                          <a:effectLst/>
                          <a:latin typeface="Arial" panose="020B0604020202020204" pitchFamily="34" charset="0"/>
                          <a:cs typeface="Arial" panose="020B0604020202020204" pitchFamily="34" charset="0"/>
                        </a:rPr>
                        <a:t>CPG companies</a:t>
                      </a:r>
                    </a:p>
                  </a:txBody>
                  <a:tcPr marL="9525" marR="9525" marT="9525" marB="0" anchor="ctr">
                    <a:lnR w="28575" cap="flat" cmpd="sng" algn="ctr">
                      <a:solidFill>
                        <a:schemeClr val="bg1"/>
                      </a:solidFill>
                      <a:prstDash val="solid"/>
                      <a:round/>
                      <a:headEnd type="none" w="med" len="med"/>
                      <a:tailEnd type="none" w="med" len="med"/>
                    </a:lnR>
                    <a:lnB w="12700" cap="flat" cmpd="sng" algn="ctr">
                      <a:solidFill>
                        <a:srgbClr val="89939C"/>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050" b="1" i="0" u="none" strike="noStrike">
                          <a:solidFill>
                            <a:schemeClr val="bg1"/>
                          </a:solidFill>
                          <a:effectLst/>
                          <a:latin typeface="Arial" panose="020B0604020202020204" pitchFamily="34" charset="0"/>
                          <a:cs typeface="Arial" panose="020B0604020202020204" pitchFamily="34" charset="0"/>
                        </a:rPr>
                        <a:t>Meat companies</a:t>
                      </a:r>
                    </a:p>
                  </a:txBody>
                  <a:tcPr marL="9525" marR="9525" marT="9525" marB="0" anchor="ctr">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rgbClr val="89939C"/>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3644516"/>
                  </a:ext>
                </a:extLst>
              </a:tr>
              <a:tr h="629453">
                <a:tc>
                  <a:txBody>
                    <a:bodyPr/>
                    <a:lstStyle/>
                    <a:p>
                      <a:pPr marL="0" indent="0" algn="ctr" fontAlgn="ctr">
                        <a:buNone/>
                      </a:pPr>
                      <a:r>
                        <a:rPr lang="en-US" sz="1050" b="1" u="none" strike="noStrike">
                          <a:solidFill>
                            <a:srgbClr val="000000"/>
                          </a:solidFill>
                          <a:effectLst/>
                        </a:rPr>
                        <a:t>Investment</a:t>
                      </a:r>
                      <a:endParaRPr lang="en-US" sz="105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2F4F8"/>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extLst>
                  <a:ext uri="{0D108BD9-81ED-4DB2-BD59-A6C34878D82A}">
                    <a16:rowId xmlns:a16="http://schemas.microsoft.com/office/drawing/2014/main" val="2023966871"/>
                  </a:ext>
                </a:extLst>
              </a:tr>
              <a:tr h="629453">
                <a:tc>
                  <a:txBody>
                    <a:bodyPr/>
                    <a:lstStyle/>
                    <a:p>
                      <a:pPr marL="0" indent="0" algn="ctr" fontAlgn="ctr">
                        <a:buNone/>
                      </a:pPr>
                      <a:r>
                        <a:rPr lang="en-US" sz="1050" b="1" u="none" strike="noStrike">
                          <a:solidFill>
                            <a:srgbClr val="000000"/>
                          </a:solidFill>
                          <a:effectLst/>
                        </a:rPr>
                        <a:t>Acquisition</a:t>
                      </a:r>
                      <a:endParaRPr lang="en-US" sz="105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2F4F8"/>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extLst>
                  <a:ext uri="{0D108BD9-81ED-4DB2-BD59-A6C34878D82A}">
                    <a16:rowId xmlns:a16="http://schemas.microsoft.com/office/drawing/2014/main" val="727504965"/>
                  </a:ext>
                </a:extLst>
              </a:tr>
              <a:tr h="629453">
                <a:tc>
                  <a:txBody>
                    <a:bodyPr/>
                    <a:lstStyle/>
                    <a:p>
                      <a:pPr marL="0" indent="0" algn="ctr" fontAlgn="ctr">
                        <a:buNone/>
                      </a:pPr>
                      <a:r>
                        <a:rPr lang="en-US" sz="1050" b="1" u="none" strike="noStrike">
                          <a:solidFill>
                            <a:srgbClr val="000000"/>
                          </a:solidFill>
                          <a:effectLst/>
                        </a:rPr>
                        <a:t>Partnership</a:t>
                      </a:r>
                      <a:endParaRPr lang="en-US" sz="105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2F4F8"/>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extLst>
                  <a:ext uri="{0D108BD9-81ED-4DB2-BD59-A6C34878D82A}">
                    <a16:rowId xmlns:a16="http://schemas.microsoft.com/office/drawing/2014/main" val="1269573419"/>
                  </a:ext>
                </a:extLst>
              </a:tr>
              <a:tr h="629453">
                <a:tc>
                  <a:txBody>
                    <a:bodyPr/>
                    <a:lstStyle/>
                    <a:p>
                      <a:pPr marL="0" indent="0" algn="ctr" fontAlgn="ctr">
                        <a:buNone/>
                      </a:pPr>
                      <a:r>
                        <a:rPr lang="en-US" sz="1050" b="1" u="none" strike="noStrike">
                          <a:solidFill>
                            <a:srgbClr val="000000"/>
                          </a:solidFill>
                          <a:effectLst/>
                        </a:rPr>
                        <a:t>R&amp;D and manufacturing</a:t>
                      </a:r>
                      <a:endParaRPr lang="en-US" sz="105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2F4F8"/>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extLst>
                  <a:ext uri="{0D108BD9-81ED-4DB2-BD59-A6C34878D82A}">
                    <a16:rowId xmlns:a16="http://schemas.microsoft.com/office/drawing/2014/main" val="1165514531"/>
                  </a:ext>
                </a:extLst>
              </a:tr>
            </a:tbl>
          </a:graphicData>
        </a:graphic>
      </p:graphicFrame>
      <p:grpSp>
        <p:nvGrpSpPr>
          <p:cNvPr id="12" name="btfpColumnHeaderBox223027">
            <a:extLst>
              <a:ext uri="{FF2B5EF4-FFF2-40B4-BE49-F238E27FC236}">
                <a16:creationId xmlns:a16="http://schemas.microsoft.com/office/drawing/2014/main" id="{357019D6-2ECC-A115-2C2B-9E466AB07693}"/>
              </a:ext>
            </a:extLst>
          </p:cNvPr>
          <p:cNvGrpSpPr/>
          <p:nvPr>
            <p:custDataLst>
              <p:tags r:id="rId2"/>
            </p:custDataLst>
          </p:nvPr>
        </p:nvGrpSpPr>
        <p:grpSpPr>
          <a:xfrm>
            <a:off x="330199" y="1458448"/>
            <a:ext cx="8914009" cy="322081"/>
            <a:chOff x="6366272" y="1266916"/>
            <a:chExt cx="2477492" cy="322081"/>
          </a:xfrm>
        </p:grpSpPr>
        <p:sp>
          <p:nvSpPr>
            <p:cNvPr id="14" name="btfpColumnHeaderBoxText223027">
              <a:extLst>
                <a:ext uri="{FF2B5EF4-FFF2-40B4-BE49-F238E27FC236}">
                  <a16:creationId xmlns:a16="http://schemas.microsoft.com/office/drawing/2014/main" id="{E21C7E98-2F50-A23B-8FFC-0D37A04BC012}"/>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latin typeface="Arial"/>
                  <a:cs typeface="Arial"/>
                </a:rPr>
                <a:t>Conventional companies with involvement in alternative proteins</a:t>
              </a:r>
            </a:p>
          </p:txBody>
        </p:sp>
        <p:cxnSp>
          <p:nvCxnSpPr>
            <p:cNvPr id="16" name="btfpColumnHeaderBoxLine223027">
              <a:extLst>
                <a:ext uri="{FF2B5EF4-FFF2-40B4-BE49-F238E27FC236}">
                  <a16:creationId xmlns:a16="http://schemas.microsoft.com/office/drawing/2014/main" id="{1AC7303E-B987-A1E2-4A34-509D0B92331A}"/>
                </a:ext>
              </a:extLst>
            </p:cNvPr>
            <p:cNvCxnSpPr/>
            <p:nvPr/>
          </p:nvCxnSpPr>
          <p:spPr bwMode="gray">
            <a:xfrm flipV="1">
              <a:off x="6366272" y="1585913"/>
              <a:ext cx="1840554"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DEACB1D3-3823-8BE4-DCB1-4C1F03786013}"/>
              </a:ext>
            </a:extLst>
          </p:cNvPr>
          <p:cNvGrpSpPr/>
          <p:nvPr/>
        </p:nvGrpSpPr>
        <p:grpSpPr>
          <a:xfrm>
            <a:off x="4936499" y="1917114"/>
            <a:ext cx="3924366" cy="279250"/>
            <a:chOff x="1858296" y="5607167"/>
            <a:chExt cx="3924366" cy="279250"/>
          </a:xfrm>
        </p:grpSpPr>
        <p:sp>
          <p:nvSpPr>
            <p:cNvPr id="21" name="Oval 20">
              <a:extLst>
                <a:ext uri="{FF2B5EF4-FFF2-40B4-BE49-F238E27FC236}">
                  <a16:creationId xmlns:a16="http://schemas.microsoft.com/office/drawing/2014/main" id="{A16899A8-A97A-D4B0-454D-25181A44842B}"/>
                </a:ext>
              </a:extLst>
            </p:cNvPr>
            <p:cNvSpPr>
              <a:spLocks noChangeAspect="1"/>
            </p:cNvSpPr>
            <p:nvPr/>
          </p:nvSpPr>
          <p:spPr bwMode="gray">
            <a:xfrm>
              <a:off x="1858296" y="5682408"/>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22" name="Oval 21">
              <a:extLst>
                <a:ext uri="{FF2B5EF4-FFF2-40B4-BE49-F238E27FC236}">
                  <a16:creationId xmlns:a16="http://schemas.microsoft.com/office/drawing/2014/main" id="{29D5C35F-70D7-60F6-BFB8-3136C625E4B7}"/>
                </a:ext>
              </a:extLst>
            </p:cNvPr>
            <p:cNvSpPr>
              <a:spLocks noChangeAspect="1"/>
            </p:cNvSpPr>
            <p:nvPr/>
          </p:nvSpPr>
          <p:spPr bwMode="gray">
            <a:xfrm>
              <a:off x="3369714" y="5682408"/>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23" name="Rectangle 22">
              <a:extLst>
                <a:ext uri="{FF2B5EF4-FFF2-40B4-BE49-F238E27FC236}">
                  <a16:creationId xmlns:a16="http://schemas.microsoft.com/office/drawing/2014/main" id="{D7DA0821-6E69-F1FC-55ED-6B72EE4BC7B0}"/>
                </a:ext>
              </a:extLst>
            </p:cNvPr>
            <p:cNvSpPr/>
            <p:nvPr/>
          </p:nvSpPr>
          <p:spPr bwMode="gray">
            <a:xfrm>
              <a:off x="2055020" y="5607167"/>
              <a:ext cx="1131172" cy="2708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r">
                <a:buNone/>
              </a:pPr>
              <a:r>
                <a:rPr lang="en-US" sz="1200">
                  <a:solidFill>
                    <a:schemeClr val="tx1"/>
                  </a:solidFill>
                </a:rPr>
                <a:t>Cultivated meat</a:t>
              </a:r>
            </a:p>
          </p:txBody>
        </p:sp>
        <p:sp>
          <p:nvSpPr>
            <p:cNvPr id="24" name="Rectangle 23">
              <a:extLst>
                <a:ext uri="{FF2B5EF4-FFF2-40B4-BE49-F238E27FC236}">
                  <a16:creationId xmlns:a16="http://schemas.microsoft.com/office/drawing/2014/main" id="{94C36596-930D-7031-F4C8-6E03A1489B33}"/>
                </a:ext>
              </a:extLst>
            </p:cNvPr>
            <p:cNvSpPr/>
            <p:nvPr/>
          </p:nvSpPr>
          <p:spPr bwMode="gray">
            <a:xfrm>
              <a:off x="3554350" y="5615559"/>
              <a:ext cx="994479" cy="2708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r">
                <a:buNone/>
              </a:pPr>
              <a:r>
                <a:rPr lang="en-US" sz="1200">
                  <a:solidFill>
                    <a:schemeClr val="tx1"/>
                  </a:solidFill>
                </a:rPr>
                <a:t>Fermentation</a:t>
              </a:r>
            </a:p>
          </p:txBody>
        </p:sp>
        <p:sp>
          <p:nvSpPr>
            <p:cNvPr id="25" name="Rectangle 24">
              <a:extLst>
                <a:ext uri="{FF2B5EF4-FFF2-40B4-BE49-F238E27FC236}">
                  <a16:creationId xmlns:a16="http://schemas.microsoft.com/office/drawing/2014/main" id="{296FBFE3-6D78-C2CE-C960-9B08078585E6}"/>
                </a:ext>
              </a:extLst>
            </p:cNvPr>
            <p:cNvSpPr/>
            <p:nvPr/>
          </p:nvSpPr>
          <p:spPr bwMode="gray">
            <a:xfrm>
              <a:off x="4870625" y="5615559"/>
              <a:ext cx="912037" cy="2708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r">
                <a:buNone/>
              </a:pPr>
              <a:r>
                <a:rPr lang="en-US" sz="1200">
                  <a:solidFill>
                    <a:schemeClr val="tx1"/>
                  </a:solidFill>
                </a:rPr>
                <a:t>Plant-based</a:t>
              </a:r>
            </a:p>
          </p:txBody>
        </p:sp>
        <p:sp>
          <p:nvSpPr>
            <p:cNvPr id="26" name="Oval 25">
              <a:extLst>
                <a:ext uri="{FF2B5EF4-FFF2-40B4-BE49-F238E27FC236}">
                  <a16:creationId xmlns:a16="http://schemas.microsoft.com/office/drawing/2014/main" id="{025D30DF-5F34-1270-5AD5-1D0698A13E23}"/>
                </a:ext>
              </a:extLst>
            </p:cNvPr>
            <p:cNvSpPr>
              <a:spLocks noChangeAspect="1"/>
            </p:cNvSpPr>
            <p:nvPr/>
          </p:nvSpPr>
          <p:spPr bwMode="gray">
            <a:xfrm>
              <a:off x="4733465" y="5682408"/>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sp>
        <p:nvSpPr>
          <p:cNvPr id="29" name="Oval 28">
            <a:extLst>
              <a:ext uri="{FF2B5EF4-FFF2-40B4-BE49-F238E27FC236}">
                <a16:creationId xmlns:a16="http://schemas.microsoft.com/office/drawing/2014/main" id="{32C6298A-AB0F-81B7-E076-3A50C41C7C1A}"/>
              </a:ext>
            </a:extLst>
          </p:cNvPr>
          <p:cNvSpPr>
            <a:spLocks noChangeAspect="1"/>
          </p:cNvSpPr>
          <p:nvPr/>
        </p:nvSpPr>
        <p:spPr bwMode="gray">
          <a:xfrm>
            <a:off x="1667999" y="3282923"/>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1" name="Oval 30">
            <a:extLst>
              <a:ext uri="{FF2B5EF4-FFF2-40B4-BE49-F238E27FC236}">
                <a16:creationId xmlns:a16="http://schemas.microsoft.com/office/drawing/2014/main" id="{D9585CED-1AE3-B4ED-5224-69B08226FA0F}"/>
              </a:ext>
            </a:extLst>
          </p:cNvPr>
          <p:cNvSpPr>
            <a:spLocks noChangeAspect="1"/>
          </p:cNvSpPr>
          <p:nvPr/>
        </p:nvSpPr>
        <p:spPr bwMode="gray">
          <a:xfrm>
            <a:off x="1667999" y="453345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2" name="Oval 31">
            <a:extLst>
              <a:ext uri="{FF2B5EF4-FFF2-40B4-BE49-F238E27FC236}">
                <a16:creationId xmlns:a16="http://schemas.microsoft.com/office/drawing/2014/main" id="{ED5496C1-9563-CA1F-344A-5118A567B67D}"/>
              </a:ext>
            </a:extLst>
          </p:cNvPr>
          <p:cNvSpPr>
            <a:spLocks noChangeAspect="1"/>
          </p:cNvSpPr>
          <p:nvPr/>
        </p:nvSpPr>
        <p:spPr bwMode="gray">
          <a:xfrm>
            <a:off x="1667999"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3" name="Oval 32">
            <a:extLst>
              <a:ext uri="{FF2B5EF4-FFF2-40B4-BE49-F238E27FC236}">
                <a16:creationId xmlns:a16="http://schemas.microsoft.com/office/drawing/2014/main" id="{DBB3940B-E783-06A6-8ABE-E7414DFBCEB1}"/>
              </a:ext>
            </a:extLst>
          </p:cNvPr>
          <p:cNvSpPr>
            <a:spLocks noChangeAspect="1"/>
          </p:cNvSpPr>
          <p:nvPr/>
        </p:nvSpPr>
        <p:spPr bwMode="gray">
          <a:xfrm>
            <a:off x="2215885" y="392531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4" name="Oval 33">
            <a:extLst>
              <a:ext uri="{FF2B5EF4-FFF2-40B4-BE49-F238E27FC236}">
                <a16:creationId xmlns:a16="http://schemas.microsoft.com/office/drawing/2014/main" id="{64C9F554-96B0-5D27-3D57-70C51E0C81AB}"/>
              </a:ext>
            </a:extLst>
          </p:cNvPr>
          <p:cNvSpPr>
            <a:spLocks noChangeAspect="1"/>
          </p:cNvSpPr>
          <p:nvPr/>
        </p:nvSpPr>
        <p:spPr bwMode="gray">
          <a:xfrm>
            <a:off x="2808085" y="392531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5" name="Oval 34">
            <a:extLst>
              <a:ext uri="{FF2B5EF4-FFF2-40B4-BE49-F238E27FC236}">
                <a16:creationId xmlns:a16="http://schemas.microsoft.com/office/drawing/2014/main" id="{414D6999-6B83-1661-07AF-380D820FB4DD}"/>
              </a:ext>
            </a:extLst>
          </p:cNvPr>
          <p:cNvSpPr>
            <a:spLocks noChangeAspect="1"/>
          </p:cNvSpPr>
          <p:nvPr/>
        </p:nvSpPr>
        <p:spPr bwMode="gray">
          <a:xfrm>
            <a:off x="2808085" y="453345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6" name="Oval 35">
            <a:extLst>
              <a:ext uri="{FF2B5EF4-FFF2-40B4-BE49-F238E27FC236}">
                <a16:creationId xmlns:a16="http://schemas.microsoft.com/office/drawing/2014/main" id="{AF45A622-F181-DC69-6948-6C3D46CA90C2}"/>
              </a:ext>
            </a:extLst>
          </p:cNvPr>
          <p:cNvSpPr>
            <a:spLocks noChangeAspect="1"/>
          </p:cNvSpPr>
          <p:nvPr/>
        </p:nvSpPr>
        <p:spPr bwMode="gray">
          <a:xfrm>
            <a:off x="3956849" y="3282923"/>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7" name="Oval 36">
            <a:extLst>
              <a:ext uri="{FF2B5EF4-FFF2-40B4-BE49-F238E27FC236}">
                <a16:creationId xmlns:a16="http://schemas.microsoft.com/office/drawing/2014/main" id="{DE22067D-3864-6222-C0E4-5A7D3C8505F5}"/>
              </a:ext>
            </a:extLst>
          </p:cNvPr>
          <p:cNvSpPr>
            <a:spLocks noChangeAspect="1"/>
          </p:cNvSpPr>
          <p:nvPr/>
        </p:nvSpPr>
        <p:spPr bwMode="gray">
          <a:xfrm>
            <a:off x="4533005" y="392531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8" name="Oval 37">
            <a:extLst>
              <a:ext uri="{FF2B5EF4-FFF2-40B4-BE49-F238E27FC236}">
                <a16:creationId xmlns:a16="http://schemas.microsoft.com/office/drawing/2014/main" id="{58C0A617-CAE6-FF0E-F546-B709091FE82D}"/>
              </a:ext>
            </a:extLst>
          </p:cNvPr>
          <p:cNvSpPr>
            <a:spLocks noChangeAspect="1"/>
          </p:cNvSpPr>
          <p:nvPr/>
        </p:nvSpPr>
        <p:spPr bwMode="gray">
          <a:xfrm>
            <a:off x="4533005"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9" name="Oval 38">
            <a:extLst>
              <a:ext uri="{FF2B5EF4-FFF2-40B4-BE49-F238E27FC236}">
                <a16:creationId xmlns:a16="http://schemas.microsoft.com/office/drawing/2014/main" id="{58449EA9-57F5-C4A5-043E-EC270796956A}"/>
              </a:ext>
            </a:extLst>
          </p:cNvPr>
          <p:cNvSpPr>
            <a:spLocks noChangeAspect="1"/>
          </p:cNvSpPr>
          <p:nvPr/>
        </p:nvSpPr>
        <p:spPr bwMode="gray">
          <a:xfrm>
            <a:off x="5105891"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0" name="Oval 39">
            <a:extLst>
              <a:ext uri="{FF2B5EF4-FFF2-40B4-BE49-F238E27FC236}">
                <a16:creationId xmlns:a16="http://schemas.microsoft.com/office/drawing/2014/main" id="{041B14D9-4FC1-5AF4-8F94-E8603A04300F}"/>
              </a:ext>
            </a:extLst>
          </p:cNvPr>
          <p:cNvSpPr>
            <a:spLocks noChangeAspect="1"/>
          </p:cNvSpPr>
          <p:nvPr/>
        </p:nvSpPr>
        <p:spPr bwMode="gray">
          <a:xfrm>
            <a:off x="2808085"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1" name="Oval 40">
            <a:extLst>
              <a:ext uri="{FF2B5EF4-FFF2-40B4-BE49-F238E27FC236}">
                <a16:creationId xmlns:a16="http://schemas.microsoft.com/office/drawing/2014/main" id="{BECCC57E-A211-2482-E7A1-F0983F289ACD}"/>
              </a:ext>
            </a:extLst>
          </p:cNvPr>
          <p:cNvSpPr>
            <a:spLocks noChangeAspect="1"/>
          </p:cNvSpPr>
          <p:nvPr/>
        </p:nvSpPr>
        <p:spPr bwMode="gray">
          <a:xfrm>
            <a:off x="6255903"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2" name="Oval 41">
            <a:extLst>
              <a:ext uri="{FF2B5EF4-FFF2-40B4-BE49-F238E27FC236}">
                <a16:creationId xmlns:a16="http://schemas.microsoft.com/office/drawing/2014/main" id="{61C808D9-6DAB-6207-C4D4-6EEF4A8EAFD6}"/>
              </a:ext>
            </a:extLst>
          </p:cNvPr>
          <p:cNvSpPr>
            <a:spLocks noChangeAspect="1"/>
          </p:cNvSpPr>
          <p:nvPr/>
        </p:nvSpPr>
        <p:spPr bwMode="gray">
          <a:xfrm>
            <a:off x="5683017"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3" name="Oval 42">
            <a:extLst>
              <a:ext uri="{FF2B5EF4-FFF2-40B4-BE49-F238E27FC236}">
                <a16:creationId xmlns:a16="http://schemas.microsoft.com/office/drawing/2014/main" id="{7BCFB7A8-E298-15CD-E9C9-5DBC96A8943A}"/>
              </a:ext>
            </a:extLst>
          </p:cNvPr>
          <p:cNvSpPr>
            <a:spLocks noChangeAspect="1"/>
          </p:cNvSpPr>
          <p:nvPr/>
        </p:nvSpPr>
        <p:spPr bwMode="gray">
          <a:xfrm>
            <a:off x="8578618"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4" name="Oval 43">
            <a:extLst>
              <a:ext uri="{FF2B5EF4-FFF2-40B4-BE49-F238E27FC236}">
                <a16:creationId xmlns:a16="http://schemas.microsoft.com/office/drawing/2014/main" id="{F58ACD05-F03E-82D7-C107-BF6C6E3C0E34}"/>
              </a:ext>
            </a:extLst>
          </p:cNvPr>
          <p:cNvSpPr>
            <a:spLocks noChangeAspect="1"/>
          </p:cNvSpPr>
          <p:nvPr/>
        </p:nvSpPr>
        <p:spPr bwMode="gray">
          <a:xfrm>
            <a:off x="8005732"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5" name="Oval 44">
            <a:extLst>
              <a:ext uri="{FF2B5EF4-FFF2-40B4-BE49-F238E27FC236}">
                <a16:creationId xmlns:a16="http://schemas.microsoft.com/office/drawing/2014/main" id="{0E74A9C8-8555-A796-DF2C-8CE89AF2939B}"/>
              </a:ext>
            </a:extLst>
          </p:cNvPr>
          <p:cNvSpPr>
            <a:spLocks noChangeAspect="1"/>
          </p:cNvSpPr>
          <p:nvPr/>
        </p:nvSpPr>
        <p:spPr bwMode="gray">
          <a:xfrm>
            <a:off x="7431476"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6" name="Oval 45">
            <a:extLst>
              <a:ext uri="{FF2B5EF4-FFF2-40B4-BE49-F238E27FC236}">
                <a16:creationId xmlns:a16="http://schemas.microsoft.com/office/drawing/2014/main" id="{ECD7024B-1E1B-1A8D-F239-E49D0DBD6382}"/>
              </a:ext>
            </a:extLst>
          </p:cNvPr>
          <p:cNvSpPr>
            <a:spLocks noChangeAspect="1"/>
          </p:cNvSpPr>
          <p:nvPr/>
        </p:nvSpPr>
        <p:spPr bwMode="gray">
          <a:xfrm>
            <a:off x="5683017" y="392531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nvGrpSpPr>
          <p:cNvPr id="50" name="Group 49">
            <a:extLst>
              <a:ext uri="{FF2B5EF4-FFF2-40B4-BE49-F238E27FC236}">
                <a16:creationId xmlns:a16="http://schemas.microsoft.com/office/drawing/2014/main" id="{C9519439-D63A-FC7A-14D6-0AE5CAB33AB3}"/>
              </a:ext>
            </a:extLst>
          </p:cNvPr>
          <p:cNvGrpSpPr/>
          <p:nvPr/>
        </p:nvGrpSpPr>
        <p:grpSpPr>
          <a:xfrm>
            <a:off x="2140145" y="3286832"/>
            <a:ext cx="289043" cy="137160"/>
            <a:chOff x="10366696" y="2132897"/>
            <a:chExt cx="289043" cy="137160"/>
          </a:xfrm>
        </p:grpSpPr>
        <p:sp>
          <p:nvSpPr>
            <p:cNvPr id="48" name="Oval 47">
              <a:extLst>
                <a:ext uri="{FF2B5EF4-FFF2-40B4-BE49-F238E27FC236}">
                  <a16:creationId xmlns:a16="http://schemas.microsoft.com/office/drawing/2014/main" id="{371FD0FA-9708-6C1F-92C4-01B03B9BFFB5}"/>
                </a:ext>
              </a:extLst>
            </p:cNvPr>
            <p:cNvSpPr>
              <a:spLocks noChangeAspect="1"/>
            </p:cNvSpPr>
            <p:nvPr/>
          </p:nvSpPr>
          <p:spPr bwMode="gray">
            <a:xfrm>
              <a:off x="10366696" y="2132897"/>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7" name="Oval 46">
              <a:extLst>
                <a:ext uri="{FF2B5EF4-FFF2-40B4-BE49-F238E27FC236}">
                  <a16:creationId xmlns:a16="http://schemas.microsoft.com/office/drawing/2014/main" id="{C281E902-54D2-73EC-9448-A50217BECC8E}"/>
                </a:ext>
              </a:extLst>
            </p:cNvPr>
            <p:cNvSpPr>
              <a:spLocks noChangeAspect="1"/>
            </p:cNvSpPr>
            <p:nvPr/>
          </p:nvSpPr>
          <p:spPr bwMode="gray">
            <a:xfrm>
              <a:off x="10444607" y="2132897"/>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9" name="Oval 48">
              <a:extLst>
                <a:ext uri="{FF2B5EF4-FFF2-40B4-BE49-F238E27FC236}">
                  <a16:creationId xmlns:a16="http://schemas.microsoft.com/office/drawing/2014/main" id="{160F6F49-6CC6-F30C-E8CC-0EA23CE11E79}"/>
                </a:ext>
              </a:extLst>
            </p:cNvPr>
            <p:cNvSpPr>
              <a:spLocks noChangeAspect="1"/>
            </p:cNvSpPr>
            <p:nvPr/>
          </p:nvSpPr>
          <p:spPr bwMode="gray">
            <a:xfrm>
              <a:off x="10518579" y="2132897"/>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51" name="Group 50">
            <a:extLst>
              <a:ext uri="{FF2B5EF4-FFF2-40B4-BE49-F238E27FC236}">
                <a16:creationId xmlns:a16="http://schemas.microsoft.com/office/drawing/2014/main" id="{04F9AE64-F624-CCE8-CAC9-F7CEDD0F2785}"/>
              </a:ext>
            </a:extLst>
          </p:cNvPr>
          <p:cNvGrpSpPr/>
          <p:nvPr/>
        </p:nvGrpSpPr>
        <p:grpSpPr>
          <a:xfrm>
            <a:off x="2162100" y="5177295"/>
            <a:ext cx="289043" cy="137160"/>
            <a:chOff x="10366696" y="2132897"/>
            <a:chExt cx="289043" cy="137160"/>
          </a:xfrm>
        </p:grpSpPr>
        <p:sp>
          <p:nvSpPr>
            <p:cNvPr id="52" name="Oval 51">
              <a:extLst>
                <a:ext uri="{FF2B5EF4-FFF2-40B4-BE49-F238E27FC236}">
                  <a16:creationId xmlns:a16="http://schemas.microsoft.com/office/drawing/2014/main" id="{755F78EA-7DC7-8C91-6CD2-4FE7E423FB8A}"/>
                </a:ext>
              </a:extLst>
            </p:cNvPr>
            <p:cNvSpPr>
              <a:spLocks noChangeAspect="1"/>
            </p:cNvSpPr>
            <p:nvPr/>
          </p:nvSpPr>
          <p:spPr bwMode="gray">
            <a:xfrm>
              <a:off x="10366696" y="2132897"/>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53" name="Oval 52">
              <a:extLst>
                <a:ext uri="{FF2B5EF4-FFF2-40B4-BE49-F238E27FC236}">
                  <a16:creationId xmlns:a16="http://schemas.microsoft.com/office/drawing/2014/main" id="{820DA84F-962E-13E1-6449-3C2FD92F704F}"/>
                </a:ext>
              </a:extLst>
            </p:cNvPr>
            <p:cNvSpPr>
              <a:spLocks noChangeAspect="1"/>
            </p:cNvSpPr>
            <p:nvPr/>
          </p:nvSpPr>
          <p:spPr bwMode="gray">
            <a:xfrm>
              <a:off x="10444607" y="2132897"/>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54" name="Oval 53">
              <a:extLst>
                <a:ext uri="{FF2B5EF4-FFF2-40B4-BE49-F238E27FC236}">
                  <a16:creationId xmlns:a16="http://schemas.microsoft.com/office/drawing/2014/main" id="{4DA8B9C6-790E-51C9-7583-AF154F1FB0BD}"/>
                </a:ext>
              </a:extLst>
            </p:cNvPr>
            <p:cNvSpPr>
              <a:spLocks noChangeAspect="1"/>
            </p:cNvSpPr>
            <p:nvPr/>
          </p:nvSpPr>
          <p:spPr bwMode="gray">
            <a:xfrm>
              <a:off x="10518579" y="2132897"/>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55" name="Group 54">
            <a:extLst>
              <a:ext uri="{FF2B5EF4-FFF2-40B4-BE49-F238E27FC236}">
                <a16:creationId xmlns:a16="http://schemas.microsoft.com/office/drawing/2014/main" id="{7B1BB941-5D2A-4861-0C26-2C509C9886FB}"/>
              </a:ext>
            </a:extLst>
          </p:cNvPr>
          <p:cNvGrpSpPr/>
          <p:nvPr/>
        </p:nvGrpSpPr>
        <p:grpSpPr>
          <a:xfrm>
            <a:off x="4477138" y="3282923"/>
            <a:ext cx="289043" cy="137160"/>
            <a:chOff x="10366696" y="2132897"/>
            <a:chExt cx="289043" cy="137160"/>
          </a:xfrm>
        </p:grpSpPr>
        <p:sp>
          <p:nvSpPr>
            <p:cNvPr id="56" name="Oval 55">
              <a:extLst>
                <a:ext uri="{FF2B5EF4-FFF2-40B4-BE49-F238E27FC236}">
                  <a16:creationId xmlns:a16="http://schemas.microsoft.com/office/drawing/2014/main" id="{05B3FE35-0D8D-DA56-41C5-9490C713D949}"/>
                </a:ext>
              </a:extLst>
            </p:cNvPr>
            <p:cNvSpPr>
              <a:spLocks noChangeAspect="1"/>
            </p:cNvSpPr>
            <p:nvPr/>
          </p:nvSpPr>
          <p:spPr bwMode="gray">
            <a:xfrm>
              <a:off x="10366696" y="2132897"/>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57" name="Oval 56">
              <a:extLst>
                <a:ext uri="{FF2B5EF4-FFF2-40B4-BE49-F238E27FC236}">
                  <a16:creationId xmlns:a16="http://schemas.microsoft.com/office/drawing/2014/main" id="{FDD9D868-6FE4-9578-FAA0-519302D35920}"/>
                </a:ext>
              </a:extLst>
            </p:cNvPr>
            <p:cNvSpPr>
              <a:spLocks noChangeAspect="1"/>
            </p:cNvSpPr>
            <p:nvPr/>
          </p:nvSpPr>
          <p:spPr bwMode="gray">
            <a:xfrm>
              <a:off x="10444607" y="2132897"/>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58" name="Oval 57">
              <a:extLst>
                <a:ext uri="{FF2B5EF4-FFF2-40B4-BE49-F238E27FC236}">
                  <a16:creationId xmlns:a16="http://schemas.microsoft.com/office/drawing/2014/main" id="{770EE0CC-CFC9-5613-E452-01AEAFD6E32A}"/>
                </a:ext>
              </a:extLst>
            </p:cNvPr>
            <p:cNvSpPr>
              <a:spLocks noChangeAspect="1"/>
            </p:cNvSpPr>
            <p:nvPr/>
          </p:nvSpPr>
          <p:spPr bwMode="gray">
            <a:xfrm>
              <a:off x="10518579" y="2132897"/>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59" name="Group 58">
            <a:extLst>
              <a:ext uri="{FF2B5EF4-FFF2-40B4-BE49-F238E27FC236}">
                <a16:creationId xmlns:a16="http://schemas.microsoft.com/office/drawing/2014/main" id="{E6D9847C-9A1A-6B10-0068-036A2DEFB289}"/>
              </a:ext>
            </a:extLst>
          </p:cNvPr>
          <p:cNvGrpSpPr/>
          <p:nvPr/>
        </p:nvGrpSpPr>
        <p:grpSpPr>
          <a:xfrm>
            <a:off x="6179961" y="3282923"/>
            <a:ext cx="289043" cy="137160"/>
            <a:chOff x="10366696" y="2132897"/>
            <a:chExt cx="289043" cy="137160"/>
          </a:xfrm>
        </p:grpSpPr>
        <p:sp>
          <p:nvSpPr>
            <p:cNvPr id="60" name="Oval 59">
              <a:extLst>
                <a:ext uri="{FF2B5EF4-FFF2-40B4-BE49-F238E27FC236}">
                  <a16:creationId xmlns:a16="http://schemas.microsoft.com/office/drawing/2014/main" id="{4156EE68-2DC0-1F1E-F0CA-D3918FFCD70C}"/>
                </a:ext>
              </a:extLst>
            </p:cNvPr>
            <p:cNvSpPr>
              <a:spLocks noChangeAspect="1"/>
            </p:cNvSpPr>
            <p:nvPr/>
          </p:nvSpPr>
          <p:spPr bwMode="gray">
            <a:xfrm>
              <a:off x="10366696" y="2132897"/>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1" name="Oval 60">
              <a:extLst>
                <a:ext uri="{FF2B5EF4-FFF2-40B4-BE49-F238E27FC236}">
                  <a16:creationId xmlns:a16="http://schemas.microsoft.com/office/drawing/2014/main" id="{FFDD9D1A-8A7F-B62A-16AA-758EE3F2A59E}"/>
                </a:ext>
              </a:extLst>
            </p:cNvPr>
            <p:cNvSpPr>
              <a:spLocks noChangeAspect="1"/>
            </p:cNvSpPr>
            <p:nvPr/>
          </p:nvSpPr>
          <p:spPr bwMode="gray">
            <a:xfrm>
              <a:off x="10444607" y="2132897"/>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2" name="Oval 61">
              <a:extLst>
                <a:ext uri="{FF2B5EF4-FFF2-40B4-BE49-F238E27FC236}">
                  <a16:creationId xmlns:a16="http://schemas.microsoft.com/office/drawing/2014/main" id="{68C9BA44-A0EA-EE55-A60D-A6F142700D06}"/>
                </a:ext>
              </a:extLst>
            </p:cNvPr>
            <p:cNvSpPr>
              <a:spLocks noChangeAspect="1"/>
            </p:cNvSpPr>
            <p:nvPr/>
          </p:nvSpPr>
          <p:spPr bwMode="gray">
            <a:xfrm>
              <a:off x="10518579" y="2132897"/>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63" name="Group 62">
            <a:extLst>
              <a:ext uri="{FF2B5EF4-FFF2-40B4-BE49-F238E27FC236}">
                <a16:creationId xmlns:a16="http://schemas.microsoft.com/office/drawing/2014/main" id="{29FECA30-D804-C205-B46D-F60C65B55024}"/>
              </a:ext>
            </a:extLst>
          </p:cNvPr>
          <p:cNvGrpSpPr/>
          <p:nvPr/>
        </p:nvGrpSpPr>
        <p:grpSpPr>
          <a:xfrm>
            <a:off x="7355534" y="4539591"/>
            <a:ext cx="289043" cy="137160"/>
            <a:chOff x="10366696" y="2132897"/>
            <a:chExt cx="289043" cy="137160"/>
          </a:xfrm>
        </p:grpSpPr>
        <p:sp>
          <p:nvSpPr>
            <p:cNvPr id="64" name="Oval 63">
              <a:extLst>
                <a:ext uri="{FF2B5EF4-FFF2-40B4-BE49-F238E27FC236}">
                  <a16:creationId xmlns:a16="http://schemas.microsoft.com/office/drawing/2014/main" id="{69B07CEA-2E18-CFD2-3657-85BE2F8833AA}"/>
                </a:ext>
              </a:extLst>
            </p:cNvPr>
            <p:cNvSpPr>
              <a:spLocks noChangeAspect="1"/>
            </p:cNvSpPr>
            <p:nvPr/>
          </p:nvSpPr>
          <p:spPr bwMode="gray">
            <a:xfrm>
              <a:off x="10366696" y="2132897"/>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5" name="Oval 64">
              <a:extLst>
                <a:ext uri="{FF2B5EF4-FFF2-40B4-BE49-F238E27FC236}">
                  <a16:creationId xmlns:a16="http://schemas.microsoft.com/office/drawing/2014/main" id="{B67CB531-5CD0-A658-BCED-C0BE31430CDF}"/>
                </a:ext>
              </a:extLst>
            </p:cNvPr>
            <p:cNvSpPr>
              <a:spLocks noChangeAspect="1"/>
            </p:cNvSpPr>
            <p:nvPr/>
          </p:nvSpPr>
          <p:spPr bwMode="gray">
            <a:xfrm>
              <a:off x="10444607" y="2132897"/>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6" name="Oval 65">
              <a:extLst>
                <a:ext uri="{FF2B5EF4-FFF2-40B4-BE49-F238E27FC236}">
                  <a16:creationId xmlns:a16="http://schemas.microsoft.com/office/drawing/2014/main" id="{2A5064C0-450F-92D8-B7FE-AA92D273487A}"/>
                </a:ext>
              </a:extLst>
            </p:cNvPr>
            <p:cNvSpPr>
              <a:spLocks noChangeAspect="1"/>
            </p:cNvSpPr>
            <p:nvPr/>
          </p:nvSpPr>
          <p:spPr bwMode="gray">
            <a:xfrm>
              <a:off x="10518579" y="2132897"/>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sp>
        <p:nvSpPr>
          <p:cNvPr id="67" name="Oval 66">
            <a:extLst>
              <a:ext uri="{FF2B5EF4-FFF2-40B4-BE49-F238E27FC236}">
                <a16:creationId xmlns:a16="http://schemas.microsoft.com/office/drawing/2014/main" id="{1D083083-6181-255C-9943-7B4FCF6CA689}"/>
              </a:ext>
            </a:extLst>
          </p:cNvPr>
          <p:cNvSpPr>
            <a:spLocks noChangeAspect="1"/>
          </p:cNvSpPr>
          <p:nvPr/>
        </p:nvSpPr>
        <p:spPr bwMode="gray">
          <a:xfrm>
            <a:off x="2808085" y="3281469"/>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8" name="Oval 67">
            <a:extLst>
              <a:ext uri="{FF2B5EF4-FFF2-40B4-BE49-F238E27FC236}">
                <a16:creationId xmlns:a16="http://schemas.microsoft.com/office/drawing/2014/main" id="{9DACFE7F-7BDB-6B37-D5B2-C409E085D5E6}"/>
              </a:ext>
            </a:extLst>
          </p:cNvPr>
          <p:cNvSpPr>
            <a:spLocks noChangeAspect="1"/>
          </p:cNvSpPr>
          <p:nvPr/>
        </p:nvSpPr>
        <p:spPr bwMode="gray">
          <a:xfrm>
            <a:off x="3382467" y="3292681"/>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9" name="Oval 68">
            <a:extLst>
              <a:ext uri="{FF2B5EF4-FFF2-40B4-BE49-F238E27FC236}">
                <a16:creationId xmlns:a16="http://schemas.microsoft.com/office/drawing/2014/main" id="{88E5C09E-8983-6BE5-65DC-5E4FC9CB0A6B}"/>
              </a:ext>
            </a:extLst>
          </p:cNvPr>
          <p:cNvSpPr>
            <a:spLocks noChangeAspect="1"/>
          </p:cNvSpPr>
          <p:nvPr/>
        </p:nvSpPr>
        <p:spPr bwMode="gray">
          <a:xfrm>
            <a:off x="3382467" y="4533452"/>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0" name="Oval 69">
            <a:extLst>
              <a:ext uri="{FF2B5EF4-FFF2-40B4-BE49-F238E27FC236}">
                <a16:creationId xmlns:a16="http://schemas.microsoft.com/office/drawing/2014/main" id="{5CD8F6F1-0FA2-4AA7-47CE-DE7038A74348}"/>
              </a:ext>
            </a:extLst>
          </p:cNvPr>
          <p:cNvSpPr>
            <a:spLocks noChangeAspect="1"/>
          </p:cNvSpPr>
          <p:nvPr/>
        </p:nvSpPr>
        <p:spPr bwMode="gray">
          <a:xfrm>
            <a:off x="3956849" y="4533452"/>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1" name="Oval 70">
            <a:extLst>
              <a:ext uri="{FF2B5EF4-FFF2-40B4-BE49-F238E27FC236}">
                <a16:creationId xmlns:a16="http://schemas.microsoft.com/office/drawing/2014/main" id="{A0DE07E9-0A27-1E42-4097-39C5F55FB5DD}"/>
              </a:ext>
            </a:extLst>
          </p:cNvPr>
          <p:cNvSpPr>
            <a:spLocks noChangeAspect="1"/>
          </p:cNvSpPr>
          <p:nvPr/>
        </p:nvSpPr>
        <p:spPr bwMode="gray">
          <a:xfrm>
            <a:off x="5683017" y="4533452"/>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2" name="Oval 71">
            <a:extLst>
              <a:ext uri="{FF2B5EF4-FFF2-40B4-BE49-F238E27FC236}">
                <a16:creationId xmlns:a16="http://schemas.microsoft.com/office/drawing/2014/main" id="{C3FC2B64-341D-95B2-5E74-16CC00E76748}"/>
              </a:ext>
            </a:extLst>
          </p:cNvPr>
          <p:cNvSpPr>
            <a:spLocks noChangeAspect="1"/>
          </p:cNvSpPr>
          <p:nvPr/>
        </p:nvSpPr>
        <p:spPr bwMode="gray">
          <a:xfrm>
            <a:off x="8578618" y="4533452"/>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3" name="Oval 72">
            <a:extLst>
              <a:ext uri="{FF2B5EF4-FFF2-40B4-BE49-F238E27FC236}">
                <a16:creationId xmlns:a16="http://schemas.microsoft.com/office/drawing/2014/main" id="{8A7A9E40-8F75-5D0B-2A75-D0BAE9A3381A}"/>
              </a:ext>
            </a:extLst>
          </p:cNvPr>
          <p:cNvSpPr>
            <a:spLocks noChangeAspect="1"/>
          </p:cNvSpPr>
          <p:nvPr/>
        </p:nvSpPr>
        <p:spPr bwMode="gray">
          <a:xfrm>
            <a:off x="2215885" y="4532368"/>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4" name="Oval 73">
            <a:extLst>
              <a:ext uri="{FF2B5EF4-FFF2-40B4-BE49-F238E27FC236}">
                <a16:creationId xmlns:a16="http://schemas.microsoft.com/office/drawing/2014/main" id="{0B9400E7-DE66-C81A-F0A7-17C50C5A65ED}"/>
              </a:ext>
            </a:extLst>
          </p:cNvPr>
          <p:cNvSpPr>
            <a:spLocks noChangeAspect="1"/>
          </p:cNvSpPr>
          <p:nvPr/>
        </p:nvSpPr>
        <p:spPr bwMode="gray">
          <a:xfrm>
            <a:off x="6852450" y="4539591"/>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nvGrpSpPr>
          <p:cNvPr id="77" name="Group 76">
            <a:extLst>
              <a:ext uri="{FF2B5EF4-FFF2-40B4-BE49-F238E27FC236}">
                <a16:creationId xmlns:a16="http://schemas.microsoft.com/office/drawing/2014/main" id="{0C764EFE-37A6-908E-8641-197DEE671060}"/>
              </a:ext>
            </a:extLst>
          </p:cNvPr>
          <p:cNvGrpSpPr/>
          <p:nvPr/>
        </p:nvGrpSpPr>
        <p:grpSpPr>
          <a:xfrm>
            <a:off x="3345369" y="5177295"/>
            <a:ext cx="211355" cy="137160"/>
            <a:chOff x="10514684" y="5007570"/>
            <a:chExt cx="211355" cy="137160"/>
          </a:xfrm>
        </p:grpSpPr>
        <p:sp>
          <p:nvSpPr>
            <p:cNvPr id="75" name="Oval 74">
              <a:extLst>
                <a:ext uri="{FF2B5EF4-FFF2-40B4-BE49-F238E27FC236}">
                  <a16:creationId xmlns:a16="http://schemas.microsoft.com/office/drawing/2014/main" id="{3CEDE47A-F001-4BF8-5F40-BE04E966974E}"/>
                </a:ext>
              </a:extLst>
            </p:cNvPr>
            <p:cNvSpPr>
              <a:spLocks noChangeAspect="1"/>
            </p:cNvSpPr>
            <p:nvPr/>
          </p:nvSpPr>
          <p:spPr bwMode="gray">
            <a:xfrm>
              <a:off x="10514684" y="5007570"/>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6" name="Oval 75">
              <a:extLst>
                <a:ext uri="{FF2B5EF4-FFF2-40B4-BE49-F238E27FC236}">
                  <a16:creationId xmlns:a16="http://schemas.microsoft.com/office/drawing/2014/main" id="{04C3B446-B7A0-C011-A564-E906B964830E}"/>
                </a:ext>
              </a:extLst>
            </p:cNvPr>
            <p:cNvSpPr>
              <a:spLocks noChangeAspect="1"/>
            </p:cNvSpPr>
            <p:nvPr/>
          </p:nvSpPr>
          <p:spPr bwMode="gray">
            <a:xfrm>
              <a:off x="10588879" y="5007570"/>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78" name="Group 77">
            <a:extLst>
              <a:ext uri="{FF2B5EF4-FFF2-40B4-BE49-F238E27FC236}">
                <a16:creationId xmlns:a16="http://schemas.microsoft.com/office/drawing/2014/main" id="{C2704101-EBCC-91E1-9792-E52ECDA9E83A}"/>
              </a:ext>
            </a:extLst>
          </p:cNvPr>
          <p:cNvGrpSpPr/>
          <p:nvPr/>
        </p:nvGrpSpPr>
        <p:grpSpPr>
          <a:xfrm>
            <a:off x="3918255" y="5177295"/>
            <a:ext cx="211355" cy="137160"/>
            <a:chOff x="10514684" y="5007570"/>
            <a:chExt cx="211355" cy="137160"/>
          </a:xfrm>
        </p:grpSpPr>
        <p:sp>
          <p:nvSpPr>
            <p:cNvPr id="79" name="Oval 78">
              <a:extLst>
                <a:ext uri="{FF2B5EF4-FFF2-40B4-BE49-F238E27FC236}">
                  <a16:creationId xmlns:a16="http://schemas.microsoft.com/office/drawing/2014/main" id="{B3955459-C696-1837-0EA4-8EA75CAD326F}"/>
                </a:ext>
              </a:extLst>
            </p:cNvPr>
            <p:cNvSpPr>
              <a:spLocks noChangeAspect="1"/>
            </p:cNvSpPr>
            <p:nvPr/>
          </p:nvSpPr>
          <p:spPr bwMode="gray">
            <a:xfrm>
              <a:off x="10514684" y="5007570"/>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80" name="Oval 79">
              <a:extLst>
                <a:ext uri="{FF2B5EF4-FFF2-40B4-BE49-F238E27FC236}">
                  <a16:creationId xmlns:a16="http://schemas.microsoft.com/office/drawing/2014/main" id="{73233A17-0659-0B2D-AB99-85F4C464AD3C}"/>
                </a:ext>
              </a:extLst>
            </p:cNvPr>
            <p:cNvSpPr>
              <a:spLocks noChangeAspect="1"/>
            </p:cNvSpPr>
            <p:nvPr/>
          </p:nvSpPr>
          <p:spPr bwMode="gray">
            <a:xfrm>
              <a:off x="10588879" y="5007570"/>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86" name="Group 85">
            <a:extLst>
              <a:ext uri="{FF2B5EF4-FFF2-40B4-BE49-F238E27FC236}">
                <a16:creationId xmlns:a16="http://schemas.microsoft.com/office/drawing/2014/main" id="{B97D7F6D-7E8C-0D7A-EE9E-45148C3A3B98}"/>
              </a:ext>
            </a:extLst>
          </p:cNvPr>
          <p:cNvGrpSpPr/>
          <p:nvPr/>
        </p:nvGrpSpPr>
        <p:grpSpPr>
          <a:xfrm>
            <a:off x="7378725" y="3275989"/>
            <a:ext cx="205740" cy="142640"/>
            <a:chOff x="7727936" y="6192479"/>
            <a:chExt cx="205740" cy="142640"/>
          </a:xfrm>
        </p:grpSpPr>
        <p:sp>
          <p:nvSpPr>
            <p:cNvPr id="85" name="Oval 84">
              <a:extLst>
                <a:ext uri="{FF2B5EF4-FFF2-40B4-BE49-F238E27FC236}">
                  <a16:creationId xmlns:a16="http://schemas.microsoft.com/office/drawing/2014/main" id="{33172D5A-6031-F3BD-9034-2725BAD96CF6}"/>
                </a:ext>
              </a:extLst>
            </p:cNvPr>
            <p:cNvSpPr>
              <a:spLocks noChangeAspect="1"/>
            </p:cNvSpPr>
            <p:nvPr/>
          </p:nvSpPr>
          <p:spPr bwMode="gray">
            <a:xfrm>
              <a:off x="7727936" y="6192479"/>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83" name="Oval 82">
              <a:extLst>
                <a:ext uri="{FF2B5EF4-FFF2-40B4-BE49-F238E27FC236}">
                  <a16:creationId xmlns:a16="http://schemas.microsoft.com/office/drawing/2014/main" id="{422FCBAA-A7FC-4817-18FC-C42238417E0F}"/>
                </a:ext>
              </a:extLst>
            </p:cNvPr>
            <p:cNvSpPr>
              <a:spLocks noChangeAspect="1"/>
            </p:cNvSpPr>
            <p:nvPr/>
          </p:nvSpPr>
          <p:spPr bwMode="gray">
            <a:xfrm>
              <a:off x="7796516" y="6197959"/>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93" name="Group 92">
            <a:extLst>
              <a:ext uri="{FF2B5EF4-FFF2-40B4-BE49-F238E27FC236}">
                <a16:creationId xmlns:a16="http://schemas.microsoft.com/office/drawing/2014/main" id="{281153BC-56B4-B072-F2B1-4FE82AB31691}"/>
              </a:ext>
            </a:extLst>
          </p:cNvPr>
          <p:cNvGrpSpPr/>
          <p:nvPr/>
        </p:nvGrpSpPr>
        <p:grpSpPr>
          <a:xfrm>
            <a:off x="5644507" y="3282923"/>
            <a:ext cx="210733" cy="137160"/>
            <a:chOff x="8462256" y="6161378"/>
            <a:chExt cx="210733" cy="137160"/>
          </a:xfrm>
        </p:grpSpPr>
        <p:sp>
          <p:nvSpPr>
            <p:cNvPr id="84" name="Oval 83">
              <a:extLst>
                <a:ext uri="{FF2B5EF4-FFF2-40B4-BE49-F238E27FC236}">
                  <a16:creationId xmlns:a16="http://schemas.microsoft.com/office/drawing/2014/main" id="{A9CEEF55-58CD-8E58-22C0-2C95415FAE91}"/>
                </a:ext>
              </a:extLst>
            </p:cNvPr>
            <p:cNvSpPr>
              <a:spLocks noChangeAspect="1"/>
            </p:cNvSpPr>
            <p:nvPr/>
          </p:nvSpPr>
          <p:spPr bwMode="gray">
            <a:xfrm>
              <a:off x="8462256" y="6161378"/>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82" name="Oval 81">
              <a:extLst>
                <a:ext uri="{FF2B5EF4-FFF2-40B4-BE49-F238E27FC236}">
                  <a16:creationId xmlns:a16="http://schemas.microsoft.com/office/drawing/2014/main" id="{8374ECE0-292C-C290-BF5C-B2112D229D97}"/>
                </a:ext>
              </a:extLst>
            </p:cNvPr>
            <p:cNvSpPr>
              <a:spLocks noChangeAspect="1"/>
            </p:cNvSpPr>
            <p:nvPr/>
          </p:nvSpPr>
          <p:spPr bwMode="gray">
            <a:xfrm>
              <a:off x="8535829" y="6161378"/>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87" name="Group 86">
            <a:extLst>
              <a:ext uri="{FF2B5EF4-FFF2-40B4-BE49-F238E27FC236}">
                <a16:creationId xmlns:a16="http://schemas.microsoft.com/office/drawing/2014/main" id="{E4927EF9-15A9-EDBC-B618-AFAF50519B19}"/>
              </a:ext>
            </a:extLst>
          </p:cNvPr>
          <p:cNvGrpSpPr/>
          <p:nvPr/>
        </p:nvGrpSpPr>
        <p:grpSpPr>
          <a:xfrm>
            <a:off x="6822177" y="5172649"/>
            <a:ext cx="205740" cy="142640"/>
            <a:chOff x="7727936" y="6192479"/>
            <a:chExt cx="205740" cy="142640"/>
          </a:xfrm>
        </p:grpSpPr>
        <p:sp>
          <p:nvSpPr>
            <p:cNvPr id="88" name="Oval 87">
              <a:extLst>
                <a:ext uri="{FF2B5EF4-FFF2-40B4-BE49-F238E27FC236}">
                  <a16:creationId xmlns:a16="http://schemas.microsoft.com/office/drawing/2014/main" id="{DE986E92-16E8-C107-3715-F85836ABD8AD}"/>
                </a:ext>
              </a:extLst>
            </p:cNvPr>
            <p:cNvSpPr>
              <a:spLocks noChangeAspect="1"/>
            </p:cNvSpPr>
            <p:nvPr/>
          </p:nvSpPr>
          <p:spPr bwMode="gray">
            <a:xfrm>
              <a:off x="7727936" y="6192479"/>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89" name="Oval 88">
              <a:extLst>
                <a:ext uri="{FF2B5EF4-FFF2-40B4-BE49-F238E27FC236}">
                  <a16:creationId xmlns:a16="http://schemas.microsoft.com/office/drawing/2014/main" id="{60E7C18B-9A68-53FD-AC06-7F0DBC21A916}"/>
                </a:ext>
              </a:extLst>
            </p:cNvPr>
            <p:cNvSpPr>
              <a:spLocks noChangeAspect="1"/>
            </p:cNvSpPr>
            <p:nvPr/>
          </p:nvSpPr>
          <p:spPr bwMode="gray">
            <a:xfrm>
              <a:off x="7796516" y="6197959"/>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90" name="Group 89">
            <a:extLst>
              <a:ext uri="{FF2B5EF4-FFF2-40B4-BE49-F238E27FC236}">
                <a16:creationId xmlns:a16="http://schemas.microsoft.com/office/drawing/2014/main" id="{3809CCBC-7904-17F7-C5DC-B217F59AAE78}"/>
              </a:ext>
            </a:extLst>
          </p:cNvPr>
          <p:cNvGrpSpPr/>
          <p:nvPr/>
        </p:nvGrpSpPr>
        <p:grpSpPr>
          <a:xfrm>
            <a:off x="6815346" y="3925312"/>
            <a:ext cx="205740" cy="142640"/>
            <a:chOff x="7727936" y="6192479"/>
            <a:chExt cx="205740" cy="142640"/>
          </a:xfrm>
        </p:grpSpPr>
        <p:sp>
          <p:nvSpPr>
            <p:cNvPr id="91" name="Oval 90">
              <a:extLst>
                <a:ext uri="{FF2B5EF4-FFF2-40B4-BE49-F238E27FC236}">
                  <a16:creationId xmlns:a16="http://schemas.microsoft.com/office/drawing/2014/main" id="{2BC572F3-B26B-AED9-4A76-79FBCDD1409F}"/>
                </a:ext>
              </a:extLst>
            </p:cNvPr>
            <p:cNvSpPr>
              <a:spLocks noChangeAspect="1"/>
            </p:cNvSpPr>
            <p:nvPr/>
          </p:nvSpPr>
          <p:spPr bwMode="gray">
            <a:xfrm>
              <a:off x="7727936" y="6192479"/>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92" name="Oval 91">
              <a:extLst>
                <a:ext uri="{FF2B5EF4-FFF2-40B4-BE49-F238E27FC236}">
                  <a16:creationId xmlns:a16="http://schemas.microsoft.com/office/drawing/2014/main" id="{EA0C472B-BF0D-1DA1-F620-F8ECE8560876}"/>
                </a:ext>
              </a:extLst>
            </p:cNvPr>
            <p:cNvSpPr>
              <a:spLocks noChangeAspect="1"/>
            </p:cNvSpPr>
            <p:nvPr/>
          </p:nvSpPr>
          <p:spPr bwMode="gray">
            <a:xfrm>
              <a:off x="7796516" y="6197959"/>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sp>
        <p:nvSpPr>
          <p:cNvPr id="95" name="Oval 94">
            <a:extLst>
              <a:ext uri="{FF2B5EF4-FFF2-40B4-BE49-F238E27FC236}">
                <a16:creationId xmlns:a16="http://schemas.microsoft.com/office/drawing/2014/main" id="{97C3CFEF-8F48-1248-25D6-78006E2E8E2F}"/>
              </a:ext>
            </a:extLst>
          </p:cNvPr>
          <p:cNvSpPr>
            <a:spLocks noChangeAspect="1"/>
          </p:cNvSpPr>
          <p:nvPr/>
        </p:nvSpPr>
        <p:spPr bwMode="gray">
          <a:xfrm>
            <a:off x="5102266" y="3281469"/>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pic>
        <p:nvPicPr>
          <p:cNvPr id="2054" name="Picture 6" descr="Pepsico Logo, symbol, meaning, history, PNG, brand">
            <a:extLst>
              <a:ext uri="{FF2B5EF4-FFF2-40B4-BE49-F238E27FC236}">
                <a16:creationId xmlns:a16="http://schemas.microsoft.com/office/drawing/2014/main" id="{D9D706C4-5610-CA8F-43F7-117EF2D719F4}"/>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6417" r="7228"/>
          <a:stretch/>
        </p:blipFill>
        <p:spPr bwMode="auto">
          <a:xfrm>
            <a:off x="1496076" y="2387376"/>
            <a:ext cx="472044" cy="3074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estle Logo PNG Transparent &amp; SVG Vector - Freebie Supply">
            <a:extLst>
              <a:ext uri="{FF2B5EF4-FFF2-40B4-BE49-F238E27FC236}">
                <a16:creationId xmlns:a16="http://schemas.microsoft.com/office/drawing/2014/main" id="{F1EB8F0A-DC9C-4E4D-426F-5482D4ACE51E}"/>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2050079" y="2417052"/>
            <a:ext cx="454452" cy="2760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raft Heinz Logo - PNG and Vector - Logo Download">
            <a:extLst>
              <a:ext uri="{FF2B5EF4-FFF2-40B4-BE49-F238E27FC236}">
                <a16:creationId xmlns:a16="http://schemas.microsoft.com/office/drawing/2014/main" id="{EF3B9067-1BDD-25FA-3D29-4FE2332ACABC}"/>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586490" y="2518778"/>
            <a:ext cx="531520" cy="9017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07C5A96E-5B21-4CB1-E5CE-D78B6811CD2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185682" y="2525582"/>
            <a:ext cx="547578" cy="10130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B1F99C42-141E-1BF8-9BE9-13C50913A956}"/>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808492" y="2427883"/>
            <a:ext cx="454452" cy="26487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9F590899-8BDF-6213-3A55-14129BDB2B2A}"/>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385161" y="2538127"/>
            <a:ext cx="441959" cy="13949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0BC8F18B-39A7-EE56-03C0-4AF1520B03A0}"/>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4923951" y="2487391"/>
            <a:ext cx="506043" cy="15899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aple Leaf Logo PNG Vector (EPS) Free Download">
            <a:extLst>
              <a:ext uri="{FF2B5EF4-FFF2-40B4-BE49-F238E27FC236}">
                <a16:creationId xmlns:a16="http://schemas.microsoft.com/office/drawing/2014/main" id="{6EA3D579-1112-0FFB-9C49-76383C10FBA6}"/>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628207" y="2347401"/>
            <a:ext cx="302766" cy="34275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51FCFCA5-BB6A-A6A6-6AA2-8D9C991A4EBA}"/>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034225" y="2475651"/>
            <a:ext cx="565792" cy="217698"/>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Download JBS S.A. Logo in SVG Vector or PNG File Format - Logo.wine">
            <a:extLst>
              <a:ext uri="{FF2B5EF4-FFF2-40B4-BE49-F238E27FC236}">
                <a16:creationId xmlns:a16="http://schemas.microsoft.com/office/drawing/2014/main" id="{0BCFD202-9FA7-A2F3-8A5A-08BAF5AF08BA}"/>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l="11104" t="27765" r="10639" b="27220"/>
          <a:stretch/>
        </p:blipFill>
        <p:spPr bwMode="auto">
          <a:xfrm>
            <a:off x="6676074" y="2500803"/>
            <a:ext cx="480755" cy="18436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F2F61741-57E2-628F-E764-E9B89D8B3B08}"/>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7237760" y="2468485"/>
            <a:ext cx="456413" cy="207347"/>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Pig Wings Marketing | Smithfield">
            <a:extLst>
              <a:ext uri="{FF2B5EF4-FFF2-40B4-BE49-F238E27FC236}">
                <a16:creationId xmlns:a16="http://schemas.microsoft.com/office/drawing/2014/main" id="{561400B1-32C9-AA1D-B851-F26810C4195F}"/>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l="11798" t="62010"/>
          <a:stretch/>
        </p:blipFill>
        <p:spPr bwMode="auto">
          <a:xfrm>
            <a:off x="7746639" y="2526045"/>
            <a:ext cx="610175" cy="13814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Media Resources - Newsroom - Hormel Foods">
            <a:extLst>
              <a:ext uri="{FF2B5EF4-FFF2-40B4-BE49-F238E27FC236}">
                <a16:creationId xmlns:a16="http://schemas.microsoft.com/office/drawing/2014/main" id="{10740D80-6A4D-6E9F-D322-5202E2420C72}"/>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l="7222" t="12442" r="6785" b="13375"/>
          <a:stretch/>
        </p:blipFill>
        <p:spPr bwMode="auto">
          <a:xfrm>
            <a:off x="8359913" y="2483798"/>
            <a:ext cx="587567" cy="218008"/>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6875F0D2-6CB7-387E-BD5A-5A9FD6B7F2BB}"/>
              </a:ext>
            </a:extLst>
          </p:cNvPr>
          <p:cNvSpPr txBox="1"/>
          <p:nvPr/>
        </p:nvSpPr>
        <p:spPr bwMode="gray">
          <a:xfrm>
            <a:off x="9217657" y="1554480"/>
            <a:ext cx="2748971" cy="4608954"/>
          </a:xfrm>
          <a:prstGeom prst="rect">
            <a:avLst/>
          </a:prstGeom>
          <a:solidFill>
            <a:srgbClr val="E3E8EE"/>
          </a:solidFill>
        </p:spPr>
        <p:txBody>
          <a:bodyPr wrap="square" lIns="137160" tIns="137160" rIns="274320" bIns="0" rtlCol="0">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p>
          <a:p>
            <a:pPr marL="171450" indent="-171450">
              <a:spcBef>
                <a:spcPts val="600"/>
              </a:spcBef>
              <a:buFont typeface="Arial" panose="020B0604020202020204" pitchFamily="34" charset="0"/>
              <a:buChar char="•"/>
            </a:pPr>
            <a:r>
              <a:rPr lang="en-US" sz="1050"/>
              <a:t>In 2023, JBS broke ground on a </a:t>
            </a:r>
            <a:br>
              <a:rPr lang="en-US" sz="1050"/>
            </a:br>
            <a:r>
              <a:rPr lang="en-US" sz="1050"/>
              <a:t>$62 million cultivated meat research center in Brazil.</a:t>
            </a:r>
          </a:p>
          <a:p>
            <a:pPr marL="171450" indent="-171450">
              <a:spcBef>
                <a:spcPts val="600"/>
              </a:spcBef>
              <a:buFont typeface="Arial" panose="020B0604020202020204" pitchFamily="34" charset="0"/>
              <a:buChar char="•"/>
            </a:pPr>
            <a:r>
              <a:rPr lang="en-US" sz="1050"/>
              <a:t>In 2022, Tyson Foods participated in a $36.5 million Series A funding round for cultivated meat company </a:t>
            </a:r>
            <a:r>
              <a:rPr lang="en-US" sz="1050" err="1"/>
              <a:t>Omeat</a:t>
            </a:r>
            <a:r>
              <a:rPr lang="en-US" sz="1050"/>
              <a:t>. Tyson previously invested in cultivated meat companies UPSIDE Foods in 2018 and Believer Meats in 2021.</a:t>
            </a:r>
          </a:p>
          <a:p>
            <a:pPr marL="171450" indent="-171450">
              <a:spcBef>
                <a:spcPts val="600"/>
              </a:spcBef>
              <a:buFont typeface="Arial" panose="020B0604020202020204" pitchFamily="34" charset="0"/>
              <a:buChar char="•"/>
            </a:pPr>
            <a:r>
              <a:rPr lang="en-US" sz="1050"/>
              <a:t>Relative involvement in acquisitions indicates the absence of any consolidation trends and lack of sector agreement on possible segment or technology “winners” and “losers.”</a:t>
            </a:r>
          </a:p>
          <a:p>
            <a:pPr marL="171450" indent="-171450">
              <a:spcBef>
                <a:spcPts val="600"/>
              </a:spcBef>
              <a:buFont typeface="Arial" panose="020B0604020202020204" pitchFamily="34" charset="0"/>
              <a:buChar char="•"/>
            </a:pPr>
            <a:r>
              <a:rPr lang="en-US" sz="1050"/>
              <a:t>Sample companies’ concentration in investment and R&amp;D/manufacturing can leverage incumbents’ scale but potentially misses out on maximizing innovations in consumer experience (taste, mouthfeel) without greater partnerships and acquisitions.</a:t>
            </a:r>
          </a:p>
        </p:txBody>
      </p:sp>
      <p:sp>
        <p:nvSpPr>
          <p:cNvPr id="97" name="Chevron 96">
            <a:extLst>
              <a:ext uri="{FF2B5EF4-FFF2-40B4-BE49-F238E27FC236}">
                <a16:creationId xmlns:a16="http://schemas.microsoft.com/office/drawing/2014/main" id="{6DCDA060-EBF4-063F-2C3C-E180BA1DC129}"/>
              </a:ext>
            </a:extLst>
          </p:cNvPr>
          <p:cNvSpPr/>
          <p:nvPr/>
        </p:nvSpPr>
        <p:spPr bwMode="gray">
          <a:xfrm>
            <a:off x="1656286" y="25336"/>
            <a:ext cx="2207689"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98" name="Pentagon 97">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Finance</a:t>
            </a:r>
          </a:p>
        </p:txBody>
      </p:sp>
    </p:spTree>
    <p:extLst>
      <p:ext uri="{BB962C8B-B14F-4D97-AF65-F5344CB8AC3E}">
        <p14:creationId xmlns:p14="http://schemas.microsoft.com/office/powerpoint/2010/main" val="15246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7B66B-F2D2-4085-A17C-4A8A1A4E8D23}"/>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26BD157-749D-8EEB-B0E8-C1A884537091}"/>
              </a:ext>
            </a:extLst>
          </p:cNvPr>
          <p:cNvGraphicFramePr>
            <a:graphicFrameLocks/>
          </p:cNvGraphicFramePr>
          <p:nvPr>
            <p:custDataLst>
              <p:tags r:id="rId1"/>
            </p:custDataLst>
            <p:extLst>
              <p:ext uri="{D42A27DB-BD31-4B8C-83A1-F6EECF244321}">
                <p14:modId xmlns:p14="http://schemas.microsoft.com/office/powerpoint/2010/main" val="21253566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6" imgW="7772400" imgH="10058400" progId="TCLayout.ActiveDocument.1">
                  <p:embed/>
                </p:oleObj>
              </mc:Choice>
              <mc:Fallback>
                <p:oleObj name="think-cell Slide" r:id="rId76" imgW="7772400" imgH="10058400" progId="TCLayout.ActiveDocument.1">
                  <p:embed/>
                  <p:pic>
                    <p:nvPicPr>
                      <p:cNvPr id="3" name="think-cell data - do not delete" hidden="1">
                        <a:extLst>
                          <a:ext uri="{FF2B5EF4-FFF2-40B4-BE49-F238E27FC236}">
                            <a16:creationId xmlns:a16="http://schemas.microsoft.com/office/drawing/2014/main" id="{426BD157-749D-8EEB-B0E8-C1A884537091}"/>
                          </a:ext>
                        </a:extLst>
                      </p:cNvPr>
                      <p:cNvPicPr/>
                      <p:nvPr/>
                    </p:nvPicPr>
                    <p:blipFill>
                      <a:blip r:embed="rId77"/>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52D883-6A0D-7DC2-7C55-013890F19352}"/>
              </a:ext>
            </a:extLst>
          </p:cNvPr>
          <p:cNvSpPr>
            <a:spLocks noGrp="1"/>
          </p:cNvSpPr>
          <p:nvPr>
            <p:ph type="title"/>
          </p:nvPr>
        </p:nvSpPr>
        <p:spPr/>
        <p:txBody>
          <a:bodyPr vert="horz">
            <a:noAutofit/>
          </a:bodyPr>
          <a:lstStyle/>
          <a:p>
            <a:r>
              <a:rPr lang="en-US"/>
              <a:t>Alternative protein market projections vary significantly, but even the lowest projections show exponential growth</a:t>
            </a:r>
          </a:p>
        </p:txBody>
      </p:sp>
      <p:sp>
        <p:nvSpPr>
          <p:cNvPr id="9" name="TextBox 8">
            <a:extLst>
              <a:ext uri="{FF2B5EF4-FFF2-40B4-BE49-F238E27FC236}">
                <a16:creationId xmlns:a16="http://schemas.microsoft.com/office/drawing/2014/main" id="{D50383EE-E85F-1799-213F-2D2F97D8B4D2}"/>
              </a:ext>
            </a:extLst>
          </p:cNvPr>
          <p:cNvSpPr txBox="1"/>
          <p:nvPr/>
        </p:nvSpPr>
        <p:spPr bwMode="gray">
          <a:xfrm>
            <a:off x="329184" y="6419088"/>
            <a:ext cx="8786939" cy="369332"/>
          </a:xfrm>
          <a:prstGeom prst="rect">
            <a:avLst/>
          </a:prstGeom>
          <a:noFill/>
        </p:spPr>
        <p:txBody>
          <a:bodyPr wrap="square" lIns="0" tIns="0" rIns="0" bIns="0" anchor="t">
            <a:spAutoFit/>
          </a:bodyPr>
          <a:lstStyle/>
          <a:p>
            <a:pPr defTabSz="711200">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UNEP, </a:t>
            </a:r>
            <a:r>
              <a:rPr kumimoji="0" lang="en-US" sz="800" b="0" i="0" u="none" strike="noStrike" kern="1200" cap="none" spc="0" normalizeH="0" baseline="0" noProof="0">
                <a:ln>
                  <a:noFill/>
                </a:ln>
                <a:solidFill>
                  <a:srgbClr val="000000"/>
                </a:solidFill>
                <a:effectLst/>
                <a:uLnTx/>
                <a:uFillTx/>
                <a:latin typeface="Arial"/>
                <a:ea typeface="+mn-ea"/>
                <a:cs typeface="+mn-cs"/>
                <a:hlinkClick r:id="rId78"/>
              </a:rPr>
              <a:t>What’s Cooking?</a:t>
            </a:r>
            <a:r>
              <a:rPr lang="en-US" sz="800">
                <a:solidFill>
                  <a:srgbClr val="000000"/>
                </a:solidFill>
                <a:latin typeface="Arial" panose="020B0604020202020204" pitchFamily="34" charset="0"/>
                <a:cs typeface="Arial" panose="020B0604020202020204" pitchFamily="34" charset="0"/>
              </a:rPr>
              <a:t> </a:t>
            </a:r>
            <a:r>
              <a:rPr lang="en-US" sz="800">
                <a:solidFill>
                  <a:srgbClr val="000000"/>
                </a:solidFill>
                <a:latin typeface="Arial"/>
              </a:rPr>
              <a:t>(2023); </a:t>
            </a:r>
            <a:r>
              <a:rPr kumimoji="0" lang="en-US" sz="800" b="0" i="0" u="none" strike="noStrike" kern="1200" cap="none" spc="0" normalizeH="0" baseline="0" noProof="0">
                <a:ln>
                  <a:noFill/>
                </a:ln>
                <a:solidFill>
                  <a:srgbClr val="000000"/>
                </a:solidFill>
                <a:effectLst/>
                <a:uLnTx/>
                <a:uFillTx/>
                <a:latin typeface="Arial"/>
                <a:ea typeface="+mn-ea"/>
                <a:cs typeface="+mn-cs"/>
              </a:rPr>
              <a:t>Good Food Institute, </a:t>
            </a:r>
            <a:r>
              <a:rPr lang="en-US" sz="800">
                <a:solidFill>
                  <a:srgbClr val="000000"/>
                </a:solidFill>
                <a:latin typeface="Arial"/>
                <a:hlinkClick r:id="rId79"/>
              </a:rPr>
              <a:t>2023 State of the Industry Report: Plant-based</a:t>
            </a:r>
            <a:r>
              <a:rPr lang="en-US" sz="800">
                <a:solidFill>
                  <a:srgbClr val="000000"/>
                </a:solidFill>
                <a:latin typeface="Arial"/>
              </a:rPr>
              <a:t> (2023).</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r>
              <a:rPr lang="en-US" sz="800">
                <a:solidFill>
                  <a:srgbClr val="000000"/>
                </a:solidFill>
              </a:rPr>
              <a:t>Credit: </a:t>
            </a:r>
            <a:r>
              <a:rPr lang="en-US" sz="800">
                <a:solidFill>
                  <a:srgbClr val="000000"/>
                </a:solidFill>
                <a:cs typeface="Arial"/>
              </a:rPr>
              <a:t>M.A. Miller,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Friedrich </a:t>
            </a:r>
            <a:r>
              <a:rPr lang="en-US" sz="800" err="1">
                <a:solidFill>
                  <a:srgbClr val="000000"/>
                </a:solidFill>
                <a:cs typeface="Arial"/>
              </a:rPr>
              <a:t>Sayn</a:t>
            </a:r>
            <a:r>
              <a:rPr lang="en-US" sz="800">
                <a:solidFill>
                  <a:srgbClr val="000000"/>
                </a:solidFill>
                <a:cs typeface="Arial"/>
              </a:rPr>
              <a:t>-Wittgenstein, </a:t>
            </a:r>
            <a:r>
              <a:rPr lang="en-US" sz="800" err="1">
                <a:solidFill>
                  <a:srgbClr val="000000"/>
                </a:solidFill>
                <a:cs typeface="Arial"/>
              </a:rPr>
              <a:t>Hyae</a:t>
            </a:r>
            <a:r>
              <a:rPr lang="en-US" sz="800">
                <a:solidFill>
                  <a:srgbClr val="000000"/>
                </a:solidFill>
                <a:cs typeface="Arial"/>
              </a:rPr>
              <a:t> </a:t>
            </a:r>
            <a:r>
              <a:rPr lang="en-US" sz="800" err="1">
                <a:solidFill>
                  <a:srgbClr val="000000"/>
                </a:solidFill>
                <a:cs typeface="Arial"/>
              </a:rPr>
              <a:t>Ryung</a:t>
            </a:r>
            <a:r>
              <a:rPr lang="en-US" sz="800">
                <a:solidFill>
                  <a:srgbClr val="000000"/>
                </a:solidFill>
                <a:cs typeface="Arial"/>
              </a:rPr>
              <a:t> Kim,</a:t>
            </a:r>
            <a:r>
              <a:rPr lang="en-US" sz="800"/>
              <a:t> and </a:t>
            </a:r>
            <a:r>
              <a:rPr lang="en-US" sz="800">
                <a:hlinkClick r:id="rId80"/>
              </a:rPr>
              <a:t>Gernot Wagner</a:t>
            </a:r>
            <a:r>
              <a:rPr lang="en-US" sz="800"/>
              <a:t>. </a:t>
            </a:r>
            <a:r>
              <a:rPr lang="en-US" sz="800">
                <a:hlinkClick r:id="rId81"/>
              </a:rPr>
              <a:t>Share with attribution</a:t>
            </a:r>
            <a:r>
              <a:rPr lang="en-US" sz="800"/>
              <a:t>: </a:t>
            </a:r>
            <a:r>
              <a:rPr lang="en-US" sz="800" err="1"/>
              <a:t>Sayn</a:t>
            </a:r>
            <a:r>
              <a:rPr lang="en-US" sz="800"/>
              <a:t>-Wittgenstein </a:t>
            </a:r>
            <a:r>
              <a:rPr lang="en-US" sz="800" i="1"/>
              <a:t>et al., </a:t>
            </a:r>
            <a:r>
              <a:rPr lang="en-US" sz="800"/>
              <a:t>"</a:t>
            </a:r>
            <a:r>
              <a:rPr lang="en-US" sz="800">
                <a:hlinkClick r:id="rId82"/>
              </a:rPr>
              <a:t>Reconsidering Proteins</a:t>
            </a:r>
            <a:r>
              <a:rPr lang="en-US" sz="800"/>
              <a:t>" (6 October 2025).</a:t>
            </a:r>
            <a:endParaRPr lang="en-US" sz="800">
              <a:solidFill>
                <a:srgbClr val="000000"/>
              </a:solidFill>
            </a:endParaRPr>
          </a:p>
        </p:txBody>
      </p:sp>
      <p:sp>
        <p:nvSpPr>
          <p:cNvPr id="84" name="btfpColumnHeaderBoxText223027">
            <a:extLst>
              <a:ext uri="{FF2B5EF4-FFF2-40B4-BE49-F238E27FC236}">
                <a16:creationId xmlns:a16="http://schemas.microsoft.com/office/drawing/2014/main" id="{6248FE19-0A08-8AE0-8A24-CCD69A387EC5}"/>
              </a:ext>
            </a:extLst>
          </p:cNvPr>
          <p:cNvSpPr txBox="1"/>
          <p:nvPr/>
        </p:nvSpPr>
        <p:spPr bwMode="gray">
          <a:xfrm>
            <a:off x="330199" y="1489226"/>
            <a:ext cx="9810497" cy="288219"/>
          </a:xfrm>
          <a:prstGeom prst="rect">
            <a:avLst/>
          </a:prstGeom>
          <a:noFill/>
        </p:spPr>
        <p:txBody>
          <a:bodyPr vert="horz" wrap="square" lIns="36036" tIns="36036" rIns="36036" bIns="36036" rtlCol="0" anchor="b">
            <a:spAutoFit/>
          </a:bodyPr>
          <a:lstStyle/>
          <a:p>
            <a:pPr marL="0" indent="0">
              <a:spcBef>
                <a:spcPts val="0"/>
              </a:spcBef>
              <a:buNone/>
            </a:pPr>
            <a:r>
              <a:rPr lang="en-US" sz="1400" b="1" i="0">
                <a:solidFill>
                  <a:srgbClr val="000000"/>
                </a:solidFill>
                <a:effectLst/>
                <a:latin typeface="Arial"/>
                <a:cs typeface="Arial"/>
              </a:rPr>
              <a:t>Meeting 2035 projections will require 25% CAGR from Euromonitor’s 2023 </a:t>
            </a:r>
            <a:r>
              <a:rPr lang="en-US" sz="1400" b="1">
                <a:solidFill>
                  <a:srgbClr val="000000"/>
                </a:solidFill>
                <a:latin typeface="Arial"/>
                <a:cs typeface="Arial"/>
              </a:rPr>
              <a:t>baseline</a:t>
            </a:r>
            <a:r>
              <a:rPr lang="en-US" sz="1400" b="1" i="0">
                <a:solidFill>
                  <a:srgbClr val="000000"/>
                </a:solidFill>
                <a:effectLst/>
                <a:latin typeface="Arial"/>
                <a:cs typeface="Arial"/>
              </a:rPr>
              <a:t> </a:t>
            </a:r>
          </a:p>
        </p:txBody>
      </p:sp>
      <p:cxnSp>
        <p:nvCxnSpPr>
          <p:cNvPr id="85" name="btfpColumnHeaderBoxLine223027">
            <a:extLst>
              <a:ext uri="{FF2B5EF4-FFF2-40B4-BE49-F238E27FC236}">
                <a16:creationId xmlns:a16="http://schemas.microsoft.com/office/drawing/2014/main" id="{1764E78D-0ECF-108D-B16D-24D54B4A7496}"/>
              </a:ext>
            </a:extLst>
          </p:cNvPr>
          <p:cNvCxnSpPr>
            <a:cxnSpLocks/>
          </p:cNvCxnSpPr>
          <p:nvPr/>
        </p:nvCxnSpPr>
        <p:spPr bwMode="gray">
          <a:xfrm flipV="1">
            <a:off x="330199" y="1777445"/>
            <a:ext cx="8124869"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5F9C06-D532-6FED-2E46-A40282E40399}"/>
              </a:ext>
            </a:extLst>
          </p:cNvPr>
          <p:cNvCxnSpPr/>
          <p:nvPr>
            <p:custDataLst>
              <p:tags r:id="rId2"/>
            </p:custDataLst>
          </p:nvPr>
        </p:nvCxnSpPr>
        <p:spPr bwMode="gray">
          <a:xfrm>
            <a:off x="962025" y="4721225"/>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D01E73C-018B-551D-35E2-1FD97EA7052C}"/>
              </a:ext>
            </a:extLst>
          </p:cNvPr>
          <p:cNvCxnSpPr/>
          <p:nvPr>
            <p:custDataLst>
              <p:tags r:id="rId3"/>
            </p:custDataLst>
          </p:nvPr>
        </p:nvCxnSpPr>
        <p:spPr bwMode="gray">
          <a:xfrm>
            <a:off x="962025" y="5253038"/>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D04A60B-923F-9E6E-C023-BEF07C5343A9}"/>
              </a:ext>
            </a:extLst>
          </p:cNvPr>
          <p:cNvCxnSpPr/>
          <p:nvPr>
            <p:custDataLst>
              <p:tags r:id="rId4"/>
            </p:custDataLst>
          </p:nvPr>
        </p:nvCxnSpPr>
        <p:spPr bwMode="auto">
          <a:xfrm>
            <a:off x="962025" y="2327275"/>
            <a:ext cx="7127875"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4D40C1B-9B56-C3F3-EC65-57616A6AF29A}"/>
              </a:ext>
            </a:extLst>
          </p:cNvPr>
          <p:cNvCxnSpPr/>
          <p:nvPr>
            <p:custDataLst>
              <p:tags r:id="rId5"/>
            </p:custDataLst>
          </p:nvPr>
        </p:nvCxnSpPr>
        <p:spPr bwMode="gray">
          <a:xfrm>
            <a:off x="962025" y="4987925"/>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A58FF0B-2088-FF7B-9233-3332C83A58AA}"/>
              </a:ext>
            </a:extLst>
          </p:cNvPr>
          <p:cNvCxnSpPr/>
          <p:nvPr>
            <p:custDataLst>
              <p:tags r:id="rId6"/>
            </p:custDataLst>
          </p:nvPr>
        </p:nvCxnSpPr>
        <p:spPr bwMode="gray">
          <a:xfrm>
            <a:off x="962025" y="2593975"/>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41FAF85-23DB-9934-564C-8F891583EE6D}"/>
              </a:ext>
            </a:extLst>
          </p:cNvPr>
          <p:cNvCxnSpPr/>
          <p:nvPr>
            <p:custDataLst>
              <p:tags r:id="rId7"/>
            </p:custDataLst>
          </p:nvPr>
        </p:nvCxnSpPr>
        <p:spPr bwMode="gray">
          <a:xfrm>
            <a:off x="962025" y="4456113"/>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AAB75CA-6FEE-401A-8316-61AE50382C28}"/>
              </a:ext>
            </a:extLst>
          </p:cNvPr>
          <p:cNvCxnSpPr/>
          <p:nvPr>
            <p:custDataLst>
              <p:tags r:id="rId8"/>
            </p:custDataLst>
          </p:nvPr>
        </p:nvCxnSpPr>
        <p:spPr bwMode="gray">
          <a:xfrm>
            <a:off x="962025" y="2859088"/>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ED7DA95-542D-80A1-A558-3D43FACD25E0}"/>
              </a:ext>
            </a:extLst>
          </p:cNvPr>
          <p:cNvCxnSpPr/>
          <p:nvPr>
            <p:custDataLst>
              <p:tags r:id="rId9"/>
            </p:custDataLst>
          </p:nvPr>
        </p:nvCxnSpPr>
        <p:spPr bwMode="gray">
          <a:xfrm>
            <a:off x="962025" y="4189413"/>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A39A5FC-8C31-5BDE-0BD8-9F21018EB933}"/>
              </a:ext>
            </a:extLst>
          </p:cNvPr>
          <p:cNvCxnSpPr/>
          <p:nvPr>
            <p:custDataLst>
              <p:tags r:id="rId10"/>
            </p:custDataLst>
          </p:nvPr>
        </p:nvCxnSpPr>
        <p:spPr bwMode="gray">
          <a:xfrm>
            <a:off x="962025" y="3125788"/>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12C4414-E1C4-E359-C841-3CD24C476910}"/>
              </a:ext>
            </a:extLst>
          </p:cNvPr>
          <p:cNvCxnSpPr/>
          <p:nvPr>
            <p:custDataLst>
              <p:tags r:id="rId11"/>
            </p:custDataLst>
          </p:nvPr>
        </p:nvCxnSpPr>
        <p:spPr bwMode="gray">
          <a:xfrm>
            <a:off x="962025" y="3924300"/>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68C168A-6D53-EC50-C811-0D09AAE09D3D}"/>
              </a:ext>
            </a:extLst>
          </p:cNvPr>
          <p:cNvCxnSpPr/>
          <p:nvPr>
            <p:custDataLst>
              <p:tags r:id="rId12"/>
            </p:custDataLst>
          </p:nvPr>
        </p:nvCxnSpPr>
        <p:spPr bwMode="gray">
          <a:xfrm>
            <a:off x="962025" y="3390900"/>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B5CF5BA-7913-7BAB-9B55-3D1AA91AEA82}"/>
              </a:ext>
            </a:extLst>
          </p:cNvPr>
          <p:cNvCxnSpPr/>
          <p:nvPr>
            <p:custDataLst>
              <p:tags r:id="rId13"/>
            </p:custDataLst>
          </p:nvPr>
        </p:nvCxnSpPr>
        <p:spPr bwMode="gray">
          <a:xfrm>
            <a:off x="962025" y="3657600"/>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6" name="Straight Connector 315">
            <a:extLst>
              <a:ext uri="{FF2B5EF4-FFF2-40B4-BE49-F238E27FC236}">
                <a16:creationId xmlns:a16="http://schemas.microsoft.com/office/drawing/2014/main" id="{5D820F3A-428D-A7B8-3E87-A7F23336590C}"/>
              </a:ext>
            </a:extLst>
          </p:cNvPr>
          <p:cNvCxnSpPr/>
          <p:nvPr>
            <p:custDataLst>
              <p:tags r:id="rId14"/>
            </p:custDataLst>
          </p:nvPr>
        </p:nvCxnSpPr>
        <p:spPr bwMode="auto">
          <a:xfrm>
            <a:off x="3506788"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7" name="Straight Connector 316">
            <a:extLst>
              <a:ext uri="{FF2B5EF4-FFF2-40B4-BE49-F238E27FC236}">
                <a16:creationId xmlns:a16="http://schemas.microsoft.com/office/drawing/2014/main" id="{83023BFC-170A-731F-1A88-7348A59D55D8}"/>
              </a:ext>
            </a:extLst>
          </p:cNvPr>
          <p:cNvCxnSpPr/>
          <p:nvPr>
            <p:custDataLst>
              <p:tags r:id="rId15"/>
            </p:custDataLst>
          </p:nvPr>
        </p:nvCxnSpPr>
        <p:spPr bwMode="auto">
          <a:xfrm>
            <a:off x="4016375"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 name="Straight Connector 314">
            <a:extLst>
              <a:ext uri="{FF2B5EF4-FFF2-40B4-BE49-F238E27FC236}">
                <a16:creationId xmlns:a16="http://schemas.microsoft.com/office/drawing/2014/main" id="{F5B29766-97B4-7E23-EEF5-794025E40BF9}"/>
              </a:ext>
            </a:extLst>
          </p:cNvPr>
          <p:cNvCxnSpPr/>
          <p:nvPr>
            <p:custDataLst>
              <p:tags r:id="rId16"/>
            </p:custDataLst>
          </p:nvPr>
        </p:nvCxnSpPr>
        <p:spPr bwMode="auto">
          <a:xfrm>
            <a:off x="2998788"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8" name="Straight Connector 317">
            <a:extLst>
              <a:ext uri="{FF2B5EF4-FFF2-40B4-BE49-F238E27FC236}">
                <a16:creationId xmlns:a16="http://schemas.microsoft.com/office/drawing/2014/main" id="{49C2217D-C750-52D8-1F80-4633177FF946}"/>
              </a:ext>
            </a:extLst>
          </p:cNvPr>
          <p:cNvCxnSpPr/>
          <p:nvPr>
            <p:custDataLst>
              <p:tags r:id="rId17"/>
            </p:custDataLst>
          </p:nvPr>
        </p:nvCxnSpPr>
        <p:spPr bwMode="auto">
          <a:xfrm>
            <a:off x="4525963"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a16="http://schemas.microsoft.com/office/drawing/2014/main" id="{5776C50C-65D4-D8F5-EF91-FAC4E3DF19A5}"/>
              </a:ext>
            </a:extLst>
          </p:cNvPr>
          <p:cNvCxnSpPr/>
          <p:nvPr>
            <p:custDataLst>
              <p:tags r:id="rId18"/>
            </p:custDataLst>
          </p:nvPr>
        </p:nvCxnSpPr>
        <p:spPr bwMode="auto">
          <a:xfrm>
            <a:off x="2489200"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9" name="Straight Connector 318">
            <a:extLst>
              <a:ext uri="{FF2B5EF4-FFF2-40B4-BE49-F238E27FC236}">
                <a16:creationId xmlns:a16="http://schemas.microsoft.com/office/drawing/2014/main" id="{88C5424C-C7B2-5266-8F81-FA7530E7F753}"/>
              </a:ext>
            </a:extLst>
          </p:cNvPr>
          <p:cNvCxnSpPr/>
          <p:nvPr>
            <p:custDataLst>
              <p:tags r:id="rId19"/>
            </p:custDataLst>
          </p:nvPr>
        </p:nvCxnSpPr>
        <p:spPr bwMode="auto">
          <a:xfrm>
            <a:off x="5035550"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a16="http://schemas.microsoft.com/office/drawing/2014/main" id="{3DB9FEB4-3908-E678-3793-8B876686CB8E}"/>
              </a:ext>
            </a:extLst>
          </p:cNvPr>
          <p:cNvCxnSpPr/>
          <p:nvPr>
            <p:custDataLst>
              <p:tags r:id="rId20"/>
            </p:custDataLst>
          </p:nvPr>
        </p:nvCxnSpPr>
        <p:spPr bwMode="auto">
          <a:xfrm>
            <a:off x="1979613"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a16="http://schemas.microsoft.com/office/drawing/2014/main" id="{358F70F9-1F8E-06F7-8B86-7789B2621806}"/>
              </a:ext>
            </a:extLst>
          </p:cNvPr>
          <p:cNvCxnSpPr/>
          <p:nvPr>
            <p:custDataLst>
              <p:tags r:id="rId21"/>
            </p:custDataLst>
          </p:nvPr>
        </p:nvCxnSpPr>
        <p:spPr bwMode="auto">
          <a:xfrm>
            <a:off x="5543550"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2" name="Straight Connector 311">
            <a:extLst>
              <a:ext uri="{FF2B5EF4-FFF2-40B4-BE49-F238E27FC236}">
                <a16:creationId xmlns:a16="http://schemas.microsoft.com/office/drawing/2014/main" id="{2A3EE638-A3F8-31FE-721D-E20951F1C405}"/>
              </a:ext>
            </a:extLst>
          </p:cNvPr>
          <p:cNvCxnSpPr/>
          <p:nvPr>
            <p:custDataLst>
              <p:tags r:id="rId22"/>
            </p:custDataLst>
          </p:nvPr>
        </p:nvCxnSpPr>
        <p:spPr bwMode="auto">
          <a:xfrm>
            <a:off x="1470025"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1" name="Straight Connector 320">
            <a:extLst>
              <a:ext uri="{FF2B5EF4-FFF2-40B4-BE49-F238E27FC236}">
                <a16:creationId xmlns:a16="http://schemas.microsoft.com/office/drawing/2014/main" id="{35142B8F-66D4-D193-36D9-CBEDBFDBF0DD}"/>
              </a:ext>
            </a:extLst>
          </p:cNvPr>
          <p:cNvCxnSpPr/>
          <p:nvPr>
            <p:custDataLst>
              <p:tags r:id="rId23"/>
            </p:custDataLst>
          </p:nvPr>
        </p:nvCxnSpPr>
        <p:spPr bwMode="auto">
          <a:xfrm>
            <a:off x="6053138"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1" name="Straight Connector 310">
            <a:extLst>
              <a:ext uri="{FF2B5EF4-FFF2-40B4-BE49-F238E27FC236}">
                <a16:creationId xmlns:a16="http://schemas.microsoft.com/office/drawing/2014/main" id="{2C5E2823-85C8-57AC-D5F3-4D4901760CDB}"/>
              </a:ext>
            </a:extLst>
          </p:cNvPr>
          <p:cNvCxnSpPr/>
          <p:nvPr>
            <p:custDataLst>
              <p:tags r:id="rId24"/>
            </p:custDataLst>
          </p:nvPr>
        </p:nvCxnSpPr>
        <p:spPr bwMode="auto">
          <a:xfrm>
            <a:off x="962025"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FA1CAC9E-FDE3-2B52-F8A9-E54349FDFBB9}"/>
              </a:ext>
            </a:extLst>
          </p:cNvPr>
          <p:cNvCxnSpPr/>
          <p:nvPr>
            <p:custDataLst>
              <p:tags r:id="rId25"/>
            </p:custDataLst>
          </p:nvPr>
        </p:nvCxnSpPr>
        <p:spPr bwMode="auto">
          <a:xfrm>
            <a:off x="6562725"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5" name="Straight Connector 324">
            <a:extLst>
              <a:ext uri="{FF2B5EF4-FFF2-40B4-BE49-F238E27FC236}">
                <a16:creationId xmlns:a16="http://schemas.microsoft.com/office/drawing/2014/main" id="{E926F281-0814-D236-DBCA-F8AE1CE10662}"/>
              </a:ext>
            </a:extLst>
          </p:cNvPr>
          <p:cNvCxnSpPr/>
          <p:nvPr>
            <p:custDataLst>
              <p:tags r:id="rId26"/>
            </p:custDataLst>
          </p:nvPr>
        </p:nvCxnSpPr>
        <p:spPr bwMode="auto">
          <a:xfrm>
            <a:off x="8089900"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3" name="Straight Connector 322">
            <a:extLst>
              <a:ext uri="{FF2B5EF4-FFF2-40B4-BE49-F238E27FC236}">
                <a16:creationId xmlns:a16="http://schemas.microsoft.com/office/drawing/2014/main" id="{1243BC4E-BF16-9DB7-6055-76B41534F29A}"/>
              </a:ext>
            </a:extLst>
          </p:cNvPr>
          <p:cNvCxnSpPr/>
          <p:nvPr>
            <p:custDataLst>
              <p:tags r:id="rId27"/>
            </p:custDataLst>
          </p:nvPr>
        </p:nvCxnSpPr>
        <p:spPr bwMode="auto">
          <a:xfrm>
            <a:off x="7072313"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4" name="Straight Connector 323">
            <a:extLst>
              <a:ext uri="{FF2B5EF4-FFF2-40B4-BE49-F238E27FC236}">
                <a16:creationId xmlns:a16="http://schemas.microsoft.com/office/drawing/2014/main" id="{8C0758A3-C0A4-DD13-B302-3FE6EB1F7196}"/>
              </a:ext>
            </a:extLst>
          </p:cNvPr>
          <p:cNvCxnSpPr/>
          <p:nvPr>
            <p:custDataLst>
              <p:tags r:id="rId28"/>
            </p:custDataLst>
          </p:nvPr>
        </p:nvCxnSpPr>
        <p:spPr bwMode="auto">
          <a:xfrm>
            <a:off x="7580313"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8" name="Chart 37">
            <a:extLst>
              <a:ext uri="{FF2B5EF4-FFF2-40B4-BE49-F238E27FC236}">
                <a16:creationId xmlns:a16="http://schemas.microsoft.com/office/drawing/2014/main" id="{BB7BB5C9-8F00-CF84-924C-34B95DCE447C}"/>
              </a:ext>
            </a:extLst>
          </p:cNvPr>
          <p:cNvGraphicFramePr/>
          <p:nvPr>
            <p:custDataLst>
              <p:tags r:id="rId29"/>
            </p:custDataLst>
            <p:extLst>
              <p:ext uri="{D42A27DB-BD31-4B8C-83A1-F6EECF244321}">
                <p14:modId xmlns:p14="http://schemas.microsoft.com/office/powerpoint/2010/main" val="1942114375"/>
              </p:ext>
            </p:extLst>
          </p:nvPr>
        </p:nvGraphicFramePr>
        <p:xfrm>
          <a:off x="315913" y="2146300"/>
          <a:ext cx="7867650" cy="3556000"/>
        </p:xfrm>
        <a:graphic>
          <a:graphicData uri="http://schemas.openxmlformats.org/drawingml/2006/chart">
            <c:chart xmlns:c="http://schemas.openxmlformats.org/drawingml/2006/chart" xmlns:r="http://schemas.openxmlformats.org/officeDocument/2006/relationships" r:id="rId83"/>
          </a:graphicData>
        </a:graphic>
      </p:graphicFrame>
      <p:sp>
        <p:nvSpPr>
          <p:cNvPr id="310" name="Text Placeholder 10">
            <a:extLst>
              <a:ext uri="{FF2B5EF4-FFF2-40B4-BE49-F238E27FC236}">
                <a16:creationId xmlns:a16="http://schemas.microsoft.com/office/drawing/2014/main" id="{2D6DBC5C-5E44-CD26-3C06-34D7BE032D8C}"/>
              </a:ext>
            </a:extLst>
          </p:cNvPr>
          <p:cNvSpPr txBox="1">
            <a:spLocks/>
          </p:cNvSpPr>
          <p:nvPr>
            <p:custDataLst>
              <p:tags r:id="rId30"/>
            </p:custDataLst>
          </p:nvPr>
        </p:nvSpPr>
        <p:spPr bwMode="gray">
          <a:xfrm>
            <a:off x="7921625"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FFE5131-3A24-436E-8C54-52433D07384F}" type="datetime'''''''''''''2''0''''''''5''''''0'''''''''''''''''''''''''">
              <a:rPr lang="en-US" altLang="en-US" sz="1200" smtClean="0">
                <a:effectLst/>
              </a:rPr>
              <a:pPr marL="0" indent="0" algn="ctr">
                <a:spcBef>
                  <a:spcPct val="0"/>
                </a:spcBef>
                <a:spcAft>
                  <a:spcPct val="0"/>
                </a:spcAft>
                <a:buNone/>
              </a:pPr>
              <a:t>2050</a:t>
            </a:fld>
            <a:endParaRPr lang="en-US" sz="1200"/>
          </a:p>
        </p:txBody>
      </p:sp>
      <p:sp>
        <p:nvSpPr>
          <p:cNvPr id="308" name="Text Placeholder 10">
            <a:extLst>
              <a:ext uri="{FF2B5EF4-FFF2-40B4-BE49-F238E27FC236}">
                <a16:creationId xmlns:a16="http://schemas.microsoft.com/office/drawing/2014/main" id="{D295D452-4608-2ED1-D04D-433996109EC0}"/>
              </a:ext>
            </a:extLst>
          </p:cNvPr>
          <p:cNvSpPr txBox="1">
            <a:spLocks/>
          </p:cNvSpPr>
          <p:nvPr>
            <p:custDataLst>
              <p:tags r:id="rId31"/>
            </p:custDataLst>
          </p:nvPr>
        </p:nvSpPr>
        <p:spPr bwMode="gray">
          <a:xfrm>
            <a:off x="6904038"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730689A-A172-4AFD-A0D7-0752082C7F23}" type="datetime'''''''''''''''''''''''''''''2''0''''4''''''6'''''">
              <a:rPr lang="en-US" altLang="en-US" sz="1200" smtClean="0">
                <a:effectLst/>
              </a:rPr>
              <a:pPr marL="0" indent="0" algn="ctr">
                <a:spcBef>
                  <a:spcPct val="0"/>
                </a:spcBef>
                <a:spcAft>
                  <a:spcPct val="0"/>
                </a:spcAft>
                <a:buNone/>
              </a:pPr>
              <a:t>2046</a:t>
            </a:fld>
            <a:endParaRPr lang="en-US" sz="1200"/>
          </a:p>
        </p:txBody>
      </p:sp>
      <p:sp>
        <p:nvSpPr>
          <p:cNvPr id="295" name="Text Placeholder 10">
            <a:extLst>
              <a:ext uri="{FF2B5EF4-FFF2-40B4-BE49-F238E27FC236}">
                <a16:creationId xmlns:a16="http://schemas.microsoft.com/office/drawing/2014/main" id="{74543A67-B549-75E7-ED2E-443352ED0C0B}"/>
              </a:ext>
            </a:extLst>
          </p:cNvPr>
          <p:cNvSpPr txBox="1">
            <a:spLocks/>
          </p:cNvSpPr>
          <p:nvPr>
            <p:custDataLst>
              <p:tags r:id="rId32"/>
            </p:custDataLst>
          </p:nvPr>
        </p:nvSpPr>
        <p:spPr bwMode="gray">
          <a:xfrm>
            <a:off x="793750"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5F16C0E-ABE7-4726-8FF4-34BC10066B3A}" type="datetime'''2''''''''''0''''''''2''''''''''''''''''''''2'''">
              <a:rPr lang="en-US" altLang="en-US" sz="1200" smtClean="0">
                <a:effectLst/>
              </a:rPr>
              <a:pPr marL="0" indent="0" algn="ctr">
                <a:spcBef>
                  <a:spcPct val="0"/>
                </a:spcBef>
                <a:spcAft>
                  <a:spcPct val="0"/>
                </a:spcAft>
                <a:buNone/>
              </a:pPr>
              <a:t>2022</a:t>
            </a:fld>
            <a:endParaRPr lang="en-US" sz="1200"/>
          </a:p>
        </p:txBody>
      </p:sp>
      <p:sp>
        <p:nvSpPr>
          <p:cNvPr id="307" name="Text Placeholder 10">
            <a:extLst>
              <a:ext uri="{FF2B5EF4-FFF2-40B4-BE49-F238E27FC236}">
                <a16:creationId xmlns:a16="http://schemas.microsoft.com/office/drawing/2014/main" id="{0A321029-ED42-2400-EA9B-872E844A6EE4}"/>
              </a:ext>
            </a:extLst>
          </p:cNvPr>
          <p:cNvSpPr txBox="1">
            <a:spLocks/>
          </p:cNvSpPr>
          <p:nvPr>
            <p:custDataLst>
              <p:tags r:id="rId33"/>
            </p:custDataLst>
          </p:nvPr>
        </p:nvSpPr>
        <p:spPr bwMode="gray">
          <a:xfrm>
            <a:off x="6394450"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76CE344-D1B1-4D5C-8E46-B7B172FCBB28}" type="datetime'''''''''''2''''''''''''''''''''''''''0''''4''''''''''''4'''">
              <a:rPr lang="en-US" altLang="en-US" sz="1200" smtClean="0">
                <a:effectLst/>
              </a:rPr>
              <a:pPr marL="0" indent="0" algn="ctr">
                <a:spcBef>
                  <a:spcPct val="0"/>
                </a:spcBef>
                <a:spcAft>
                  <a:spcPct val="0"/>
                </a:spcAft>
                <a:buNone/>
              </a:pPr>
              <a:t>2044</a:t>
            </a:fld>
            <a:endParaRPr lang="en-US" sz="1200"/>
          </a:p>
        </p:txBody>
      </p:sp>
      <p:sp>
        <p:nvSpPr>
          <p:cNvPr id="306" name="Text Placeholder 10">
            <a:extLst>
              <a:ext uri="{FF2B5EF4-FFF2-40B4-BE49-F238E27FC236}">
                <a16:creationId xmlns:a16="http://schemas.microsoft.com/office/drawing/2014/main" id="{C8DE29C7-D078-9FF4-BD07-A599A9F611D8}"/>
              </a:ext>
            </a:extLst>
          </p:cNvPr>
          <p:cNvSpPr txBox="1">
            <a:spLocks/>
          </p:cNvSpPr>
          <p:nvPr>
            <p:custDataLst>
              <p:tags r:id="rId34"/>
            </p:custDataLst>
          </p:nvPr>
        </p:nvSpPr>
        <p:spPr bwMode="gray">
          <a:xfrm>
            <a:off x="5884863"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DFCA04D-D8F0-42C3-84C9-929EC564BE87}" type="datetime'''''''''''''2''''''''''0''''4''''2'''''">
              <a:rPr lang="en-US" altLang="en-US" sz="1200" smtClean="0">
                <a:effectLst/>
              </a:rPr>
              <a:pPr marL="0" indent="0" algn="ctr">
                <a:spcBef>
                  <a:spcPct val="0"/>
                </a:spcBef>
                <a:spcAft>
                  <a:spcPct val="0"/>
                </a:spcAft>
                <a:buNone/>
              </a:pPr>
              <a:t>2042</a:t>
            </a:fld>
            <a:endParaRPr lang="en-US" sz="1200"/>
          </a:p>
        </p:txBody>
      </p:sp>
      <p:sp>
        <p:nvSpPr>
          <p:cNvPr id="309" name="Text Placeholder 10">
            <a:extLst>
              <a:ext uri="{FF2B5EF4-FFF2-40B4-BE49-F238E27FC236}">
                <a16:creationId xmlns:a16="http://schemas.microsoft.com/office/drawing/2014/main" id="{CB45B2AF-8815-A447-B3DB-245773A6A17A}"/>
              </a:ext>
            </a:extLst>
          </p:cNvPr>
          <p:cNvSpPr txBox="1">
            <a:spLocks/>
          </p:cNvSpPr>
          <p:nvPr>
            <p:custDataLst>
              <p:tags r:id="rId35"/>
            </p:custDataLst>
          </p:nvPr>
        </p:nvSpPr>
        <p:spPr bwMode="gray">
          <a:xfrm>
            <a:off x="7412038"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694C905-993D-4215-9516-6483B03F9969}" type="datetime'''''''''''''''''''''''''''''''''''''2''''''0''''''''48'''''">
              <a:rPr lang="en-US" altLang="en-US" sz="1200" smtClean="0">
                <a:effectLst/>
              </a:rPr>
              <a:pPr marL="0" indent="0" algn="ctr">
                <a:spcBef>
                  <a:spcPct val="0"/>
                </a:spcBef>
                <a:spcAft>
                  <a:spcPct val="0"/>
                </a:spcAft>
                <a:buNone/>
              </a:pPr>
              <a:t>2048</a:t>
            </a:fld>
            <a:endParaRPr lang="en-US" sz="1200"/>
          </a:p>
        </p:txBody>
      </p:sp>
      <p:sp>
        <p:nvSpPr>
          <p:cNvPr id="304" name="Text Placeholder 10">
            <a:extLst>
              <a:ext uri="{FF2B5EF4-FFF2-40B4-BE49-F238E27FC236}">
                <a16:creationId xmlns:a16="http://schemas.microsoft.com/office/drawing/2014/main" id="{E73E5A99-2ACD-6B97-31E5-8A711BE6229A}"/>
              </a:ext>
            </a:extLst>
          </p:cNvPr>
          <p:cNvSpPr txBox="1">
            <a:spLocks/>
          </p:cNvSpPr>
          <p:nvPr>
            <p:custDataLst>
              <p:tags r:id="rId36"/>
            </p:custDataLst>
          </p:nvPr>
        </p:nvSpPr>
        <p:spPr bwMode="gray">
          <a:xfrm>
            <a:off x="5375275"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E142B77-C904-4B76-8CB5-84AFA005EECA}" type="datetime'''''2''''''0''4''0'''''''''''">
              <a:rPr lang="en-US" altLang="en-US" sz="1200" smtClean="0">
                <a:effectLst/>
              </a:rPr>
              <a:pPr marL="0" indent="0" algn="ctr">
                <a:spcBef>
                  <a:spcPct val="0"/>
                </a:spcBef>
                <a:spcAft>
                  <a:spcPct val="0"/>
                </a:spcAft>
                <a:buNone/>
              </a:pPr>
              <a:t>2040</a:t>
            </a:fld>
            <a:endParaRPr lang="en-US" sz="1200"/>
          </a:p>
        </p:txBody>
      </p:sp>
      <p:sp>
        <p:nvSpPr>
          <p:cNvPr id="303" name="Text Placeholder 10">
            <a:extLst>
              <a:ext uri="{FF2B5EF4-FFF2-40B4-BE49-F238E27FC236}">
                <a16:creationId xmlns:a16="http://schemas.microsoft.com/office/drawing/2014/main" id="{D5D0420D-6BD5-739E-ABD7-1A6EBF3A5E5A}"/>
              </a:ext>
            </a:extLst>
          </p:cNvPr>
          <p:cNvSpPr txBox="1">
            <a:spLocks/>
          </p:cNvSpPr>
          <p:nvPr>
            <p:custDataLst>
              <p:tags r:id="rId37"/>
            </p:custDataLst>
          </p:nvPr>
        </p:nvSpPr>
        <p:spPr bwMode="gray">
          <a:xfrm>
            <a:off x="4867275"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7790C3E-66E2-46EF-94F9-F612152C22F7}" type="datetime'''''''2''''''''''''''''''''0''3''8'''''''''">
              <a:rPr lang="en-US" altLang="en-US" sz="1200" smtClean="0">
                <a:effectLst/>
              </a:rPr>
              <a:pPr marL="0" indent="0" algn="ctr">
                <a:spcBef>
                  <a:spcPct val="0"/>
                </a:spcBef>
                <a:spcAft>
                  <a:spcPct val="0"/>
                </a:spcAft>
                <a:buNone/>
              </a:pPr>
              <a:t>2038</a:t>
            </a:fld>
            <a:endParaRPr lang="en-US" sz="1200"/>
          </a:p>
        </p:txBody>
      </p:sp>
      <p:sp>
        <p:nvSpPr>
          <p:cNvPr id="302" name="Text Placeholder 10">
            <a:extLst>
              <a:ext uri="{FF2B5EF4-FFF2-40B4-BE49-F238E27FC236}">
                <a16:creationId xmlns:a16="http://schemas.microsoft.com/office/drawing/2014/main" id="{A6165789-9102-6EDE-B305-60070FC0D7C8}"/>
              </a:ext>
            </a:extLst>
          </p:cNvPr>
          <p:cNvSpPr txBox="1">
            <a:spLocks/>
          </p:cNvSpPr>
          <p:nvPr>
            <p:custDataLst>
              <p:tags r:id="rId38"/>
            </p:custDataLst>
          </p:nvPr>
        </p:nvSpPr>
        <p:spPr bwMode="gray">
          <a:xfrm>
            <a:off x="4357688"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E08CFE-94F3-4B7F-B081-622DA264B08B}" type="datetime'''''''''2''''0''''''''''3''''''''''''''6'''">
              <a:rPr lang="en-US" altLang="en-US" sz="1200" smtClean="0">
                <a:effectLst/>
              </a:rPr>
              <a:pPr marL="0" indent="0" algn="ctr">
                <a:spcBef>
                  <a:spcPct val="0"/>
                </a:spcBef>
                <a:spcAft>
                  <a:spcPct val="0"/>
                </a:spcAft>
                <a:buNone/>
              </a:pPr>
              <a:t>2036</a:t>
            </a:fld>
            <a:endParaRPr lang="en-US" sz="1200"/>
          </a:p>
        </p:txBody>
      </p:sp>
      <p:sp>
        <p:nvSpPr>
          <p:cNvPr id="301" name="Text Placeholder 10">
            <a:extLst>
              <a:ext uri="{FF2B5EF4-FFF2-40B4-BE49-F238E27FC236}">
                <a16:creationId xmlns:a16="http://schemas.microsoft.com/office/drawing/2014/main" id="{760852AF-69BF-C92E-3EA5-0459A1A952BA}"/>
              </a:ext>
            </a:extLst>
          </p:cNvPr>
          <p:cNvSpPr txBox="1">
            <a:spLocks/>
          </p:cNvSpPr>
          <p:nvPr>
            <p:custDataLst>
              <p:tags r:id="rId39"/>
            </p:custDataLst>
          </p:nvPr>
        </p:nvSpPr>
        <p:spPr bwMode="gray">
          <a:xfrm>
            <a:off x="3848100"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37F821B-4A0E-48BD-999E-A562370FDC48}" type="datetime'''''''2''''''0''''''''''''''''''''''34'''''''''''''''">
              <a:rPr lang="en-US" altLang="en-US" sz="1200" smtClean="0">
                <a:effectLst/>
              </a:rPr>
              <a:pPr marL="0" indent="0" algn="ctr">
                <a:spcBef>
                  <a:spcPct val="0"/>
                </a:spcBef>
                <a:spcAft>
                  <a:spcPct val="0"/>
                </a:spcAft>
                <a:buNone/>
              </a:pPr>
              <a:t>2034</a:t>
            </a:fld>
            <a:endParaRPr lang="en-US" sz="1200"/>
          </a:p>
        </p:txBody>
      </p:sp>
      <p:sp>
        <p:nvSpPr>
          <p:cNvPr id="300" name="Text Placeholder 10">
            <a:extLst>
              <a:ext uri="{FF2B5EF4-FFF2-40B4-BE49-F238E27FC236}">
                <a16:creationId xmlns:a16="http://schemas.microsoft.com/office/drawing/2014/main" id="{AA231D8A-6552-4E8B-4045-544198096464}"/>
              </a:ext>
            </a:extLst>
          </p:cNvPr>
          <p:cNvSpPr txBox="1">
            <a:spLocks/>
          </p:cNvSpPr>
          <p:nvPr>
            <p:custDataLst>
              <p:tags r:id="rId40"/>
            </p:custDataLst>
          </p:nvPr>
        </p:nvSpPr>
        <p:spPr bwMode="gray">
          <a:xfrm>
            <a:off x="3338513"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4C0D85F-1F57-4ED5-A269-CF87CBF97B77}" type="datetime'''20''''''3''''''''''''''''2'''''''''''''''''''''''''">
              <a:rPr lang="en-US" altLang="en-US" sz="1200" smtClean="0">
                <a:effectLst/>
              </a:rPr>
              <a:pPr marL="0" indent="0" algn="ctr">
                <a:spcBef>
                  <a:spcPct val="0"/>
                </a:spcBef>
                <a:spcAft>
                  <a:spcPct val="0"/>
                </a:spcAft>
                <a:buNone/>
              </a:pPr>
              <a:t>2032</a:t>
            </a:fld>
            <a:endParaRPr lang="en-US" sz="1200"/>
          </a:p>
        </p:txBody>
      </p:sp>
      <p:sp>
        <p:nvSpPr>
          <p:cNvPr id="299" name="Text Placeholder 10">
            <a:extLst>
              <a:ext uri="{FF2B5EF4-FFF2-40B4-BE49-F238E27FC236}">
                <a16:creationId xmlns:a16="http://schemas.microsoft.com/office/drawing/2014/main" id="{B7A844A6-71B7-DC73-A0B2-67AC1C8879DC}"/>
              </a:ext>
            </a:extLst>
          </p:cNvPr>
          <p:cNvSpPr txBox="1">
            <a:spLocks/>
          </p:cNvSpPr>
          <p:nvPr>
            <p:custDataLst>
              <p:tags r:id="rId41"/>
            </p:custDataLst>
          </p:nvPr>
        </p:nvSpPr>
        <p:spPr bwMode="gray">
          <a:xfrm>
            <a:off x="2830513"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CCE5154-0F26-4AE5-91FE-0C9BB522872B}" type="datetime'''''''2''0''''''''''''''''''3''0'''''">
              <a:rPr lang="en-US" altLang="en-US" sz="1200" smtClean="0">
                <a:effectLst/>
              </a:rPr>
              <a:pPr marL="0" indent="0" algn="ctr">
                <a:spcBef>
                  <a:spcPct val="0"/>
                </a:spcBef>
                <a:spcAft>
                  <a:spcPct val="0"/>
                </a:spcAft>
                <a:buNone/>
              </a:pPr>
              <a:t>2030</a:t>
            </a:fld>
            <a:endParaRPr lang="en-US" sz="1200"/>
          </a:p>
        </p:txBody>
      </p:sp>
      <p:sp>
        <p:nvSpPr>
          <p:cNvPr id="298" name="Text Placeholder 10">
            <a:extLst>
              <a:ext uri="{FF2B5EF4-FFF2-40B4-BE49-F238E27FC236}">
                <a16:creationId xmlns:a16="http://schemas.microsoft.com/office/drawing/2014/main" id="{FA3BCA54-8382-6F3D-033F-6A3322BD875C}"/>
              </a:ext>
            </a:extLst>
          </p:cNvPr>
          <p:cNvSpPr txBox="1">
            <a:spLocks/>
          </p:cNvSpPr>
          <p:nvPr>
            <p:custDataLst>
              <p:tags r:id="rId42"/>
            </p:custDataLst>
          </p:nvPr>
        </p:nvSpPr>
        <p:spPr bwMode="gray">
          <a:xfrm>
            <a:off x="2320925"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0BB7BB2-D0E8-4FFD-A210-B079FCF0B6F8}" type="datetime'''''''2''''''02''''8'''">
              <a:rPr lang="en-US" altLang="en-US" sz="1200" smtClean="0">
                <a:effectLst/>
              </a:rPr>
              <a:pPr marL="0" indent="0" algn="ctr">
                <a:spcBef>
                  <a:spcPct val="0"/>
                </a:spcBef>
                <a:spcAft>
                  <a:spcPct val="0"/>
                </a:spcAft>
                <a:buNone/>
              </a:pPr>
              <a:t>2028</a:t>
            </a:fld>
            <a:endParaRPr lang="en-US" sz="1200"/>
          </a:p>
        </p:txBody>
      </p:sp>
      <p:sp>
        <p:nvSpPr>
          <p:cNvPr id="297" name="Text Placeholder 10">
            <a:extLst>
              <a:ext uri="{FF2B5EF4-FFF2-40B4-BE49-F238E27FC236}">
                <a16:creationId xmlns:a16="http://schemas.microsoft.com/office/drawing/2014/main" id="{4FF816B2-C289-E399-A333-EDC280C70ABF}"/>
              </a:ext>
            </a:extLst>
          </p:cNvPr>
          <p:cNvSpPr txBox="1">
            <a:spLocks/>
          </p:cNvSpPr>
          <p:nvPr>
            <p:custDataLst>
              <p:tags r:id="rId43"/>
            </p:custDataLst>
          </p:nvPr>
        </p:nvSpPr>
        <p:spPr bwMode="gray">
          <a:xfrm>
            <a:off x="1811338"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BC017E6-1470-4F58-BEF1-BECDFA761929}" type="datetime'''2''0''''''''''''2''6'''''''''''''''''''''''">
              <a:rPr lang="en-US" altLang="en-US" sz="1200" smtClean="0">
                <a:effectLst/>
              </a:rPr>
              <a:pPr marL="0" indent="0" algn="ctr">
                <a:spcBef>
                  <a:spcPct val="0"/>
                </a:spcBef>
                <a:spcAft>
                  <a:spcPct val="0"/>
                </a:spcAft>
                <a:buNone/>
              </a:pPr>
              <a:t>2026</a:t>
            </a:fld>
            <a:endParaRPr lang="en-US" sz="1200"/>
          </a:p>
        </p:txBody>
      </p:sp>
      <p:sp>
        <p:nvSpPr>
          <p:cNvPr id="296" name="Text Placeholder 10">
            <a:extLst>
              <a:ext uri="{FF2B5EF4-FFF2-40B4-BE49-F238E27FC236}">
                <a16:creationId xmlns:a16="http://schemas.microsoft.com/office/drawing/2014/main" id="{0B6A302D-3CD0-4985-5448-E5389F21F63F}"/>
              </a:ext>
            </a:extLst>
          </p:cNvPr>
          <p:cNvSpPr txBox="1">
            <a:spLocks/>
          </p:cNvSpPr>
          <p:nvPr>
            <p:custDataLst>
              <p:tags r:id="rId44"/>
            </p:custDataLst>
          </p:nvPr>
        </p:nvSpPr>
        <p:spPr bwMode="gray">
          <a:xfrm>
            <a:off x="1301750"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17266D4-C5D8-47E5-B8BD-D6D5735E9DD2}" type="datetime'''''''''''''''''''''''''''''''20''''''''2''4'''''''''''''">
              <a:rPr lang="en-US" altLang="en-US" sz="1200" smtClean="0">
                <a:effectLst/>
              </a:rPr>
              <a:pPr marL="0" indent="0" algn="ctr">
                <a:spcBef>
                  <a:spcPct val="0"/>
                </a:spcBef>
                <a:spcAft>
                  <a:spcPct val="0"/>
                </a:spcAft>
                <a:buNone/>
              </a:pPr>
              <a:t>2024</a:t>
            </a:fld>
            <a:endParaRPr lang="en-US" sz="1200"/>
          </a:p>
        </p:txBody>
      </p:sp>
      <p:cxnSp>
        <p:nvCxnSpPr>
          <p:cNvPr id="336" name="Straight Connector 335">
            <a:extLst>
              <a:ext uri="{FF2B5EF4-FFF2-40B4-BE49-F238E27FC236}">
                <a16:creationId xmlns:a16="http://schemas.microsoft.com/office/drawing/2014/main" id="{B999F967-729F-3141-8404-30995DB44D61}"/>
              </a:ext>
            </a:extLst>
          </p:cNvPr>
          <p:cNvCxnSpPr/>
          <p:nvPr>
            <p:custDataLst>
              <p:tags r:id="rId45"/>
            </p:custDataLst>
          </p:nvPr>
        </p:nvCxnSpPr>
        <p:spPr bwMode="auto">
          <a:xfrm flipH="1">
            <a:off x="3090863" y="5143500"/>
            <a:ext cx="354013" cy="555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55" name="Straight Connector 354">
            <a:extLst>
              <a:ext uri="{FF2B5EF4-FFF2-40B4-BE49-F238E27FC236}">
                <a16:creationId xmlns:a16="http://schemas.microsoft.com/office/drawing/2014/main" id="{8CE0EEF4-9DE7-FF0A-8836-ADCFCEF7C869}"/>
              </a:ext>
            </a:extLst>
          </p:cNvPr>
          <p:cNvCxnSpPr/>
          <p:nvPr>
            <p:custDataLst>
              <p:tags r:id="rId46"/>
            </p:custDataLst>
          </p:nvPr>
        </p:nvCxnSpPr>
        <p:spPr bwMode="auto">
          <a:xfrm flipH="1">
            <a:off x="4365625" y="4700588"/>
            <a:ext cx="341313" cy="381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6" name="Straight Connector 345">
            <a:extLst>
              <a:ext uri="{FF2B5EF4-FFF2-40B4-BE49-F238E27FC236}">
                <a16:creationId xmlns:a16="http://schemas.microsoft.com/office/drawing/2014/main" id="{CB8A418E-B5AF-A803-E53A-141EB036ADEB}"/>
              </a:ext>
            </a:extLst>
          </p:cNvPr>
          <p:cNvCxnSpPr/>
          <p:nvPr>
            <p:custDataLst>
              <p:tags r:id="rId47"/>
            </p:custDataLst>
          </p:nvPr>
        </p:nvCxnSpPr>
        <p:spPr bwMode="auto">
          <a:xfrm flipH="1">
            <a:off x="4302125" y="3957638"/>
            <a:ext cx="246063" cy="7016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31" name="Straight Connector 330">
            <a:extLst>
              <a:ext uri="{FF2B5EF4-FFF2-40B4-BE49-F238E27FC236}">
                <a16:creationId xmlns:a16="http://schemas.microsoft.com/office/drawing/2014/main" id="{10AF2A0B-DD53-E2DD-C38C-70F2823F93B7}"/>
              </a:ext>
            </a:extLst>
          </p:cNvPr>
          <p:cNvCxnSpPr/>
          <p:nvPr>
            <p:custDataLst>
              <p:tags r:id="rId48"/>
            </p:custDataLst>
          </p:nvPr>
        </p:nvCxnSpPr>
        <p:spPr bwMode="auto">
          <a:xfrm>
            <a:off x="2189163" y="4975225"/>
            <a:ext cx="466725" cy="1444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1" name="Straight Connector 340">
            <a:extLst>
              <a:ext uri="{FF2B5EF4-FFF2-40B4-BE49-F238E27FC236}">
                <a16:creationId xmlns:a16="http://schemas.microsoft.com/office/drawing/2014/main" id="{320F2393-55F2-C896-19DF-ADF2B2BAA474}"/>
              </a:ext>
            </a:extLst>
          </p:cNvPr>
          <p:cNvCxnSpPr/>
          <p:nvPr>
            <p:custDataLst>
              <p:tags r:id="rId49"/>
            </p:custDataLst>
          </p:nvPr>
        </p:nvCxnSpPr>
        <p:spPr bwMode="auto">
          <a:xfrm flipH="1" flipV="1">
            <a:off x="3092450" y="5292726"/>
            <a:ext cx="323850" cy="238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333B88B6-33C5-BF51-13E0-3D5E4B78C1D1}"/>
              </a:ext>
            </a:extLst>
          </p:cNvPr>
          <p:cNvCxnSpPr>
            <a:cxnSpLocks/>
          </p:cNvCxnSpPr>
          <p:nvPr>
            <p:custDataLst>
              <p:tags r:id="rId50"/>
            </p:custDataLst>
          </p:nvPr>
        </p:nvCxnSpPr>
        <p:spPr bwMode="auto">
          <a:xfrm>
            <a:off x="1766888" y="4032250"/>
            <a:ext cx="1162050" cy="10160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5" name="Straight Connector 304">
            <a:extLst>
              <a:ext uri="{FF2B5EF4-FFF2-40B4-BE49-F238E27FC236}">
                <a16:creationId xmlns:a16="http://schemas.microsoft.com/office/drawing/2014/main" id="{07D16E20-5DB6-9781-FBEF-E57D4EA32066}"/>
              </a:ext>
            </a:extLst>
          </p:cNvPr>
          <p:cNvCxnSpPr>
            <a:cxnSpLocks/>
          </p:cNvCxnSpPr>
          <p:nvPr>
            <p:custDataLst>
              <p:tags r:id="rId51"/>
            </p:custDataLst>
          </p:nvPr>
        </p:nvCxnSpPr>
        <p:spPr bwMode="auto">
          <a:xfrm flipH="1">
            <a:off x="3038475" y="4271963"/>
            <a:ext cx="250825" cy="5365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92" name="Text Placeholder 10">
            <a:extLst>
              <a:ext uri="{FF2B5EF4-FFF2-40B4-BE49-F238E27FC236}">
                <a16:creationId xmlns:a16="http://schemas.microsoft.com/office/drawing/2014/main" id="{6522153B-537E-A959-8399-88D06E7098B5}"/>
              </a:ext>
            </a:extLst>
          </p:cNvPr>
          <p:cNvSpPr txBox="1">
            <a:spLocks/>
          </p:cNvSpPr>
          <p:nvPr>
            <p:custDataLst>
              <p:tags r:id="rId52"/>
            </p:custDataLst>
          </p:nvPr>
        </p:nvSpPr>
        <p:spPr bwMode="gray">
          <a:xfrm>
            <a:off x="2630488" y="4089400"/>
            <a:ext cx="140335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2D92DE0-A7FF-44A9-954B-8AFA00BB336E}" type="datetime'C''''''''''r''e''''''''dit ''''Sui''''''''sse ''''(''High'')'">
              <a:rPr lang="en-US" altLang="en-US" sz="1200" smtClean="0"/>
              <a:pPr marL="0" indent="0">
                <a:spcBef>
                  <a:spcPct val="0"/>
                </a:spcBef>
                <a:spcAft>
                  <a:spcPct val="0"/>
                </a:spcAft>
                <a:buNone/>
              </a:pPr>
              <a:t>Credit Suisse (High)</a:t>
            </a:fld>
            <a:endParaRPr lang="en-US" sz="1200"/>
          </a:p>
        </p:txBody>
      </p:sp>
      <p:sp>
        <p:nvSpPr>
          <p:cNvPr id="93" name="Text Placeholder 10">
            <a:extLst>
              <a:ext uri="{FF2B5EF4-FFF2-40B4-BE49-F238E27FC236}">
                <a16:creationId xmlns:a16="http://schemas.microsoft.com/office/drawing/2014/main" id="{044ACEA3-E2A2-3E29-62C2-AC0ABFDF8B0C}"/>
              </a:ext>
            </a:extLst>
          </p:cNvPr>
          <p:cNvSpPr txBox="1">
            <a:spLocks/>
          </p:cNvSpPr>
          <p:nvPr>
            <p:custDataLst>
              <p:tags r:id="rId53"/>
            </p:custDataLst>
          </p:nvPr>
        </p:nvSpPr>
        <p:spPr bwMode="gray">
          <a:xfrm>
            <a:off x="3416300" y="5276850"/>
            <a:ext cx="137001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6450595-944C-4A51-B2C1-881CEA9E1F46}" type="datetime'C''''''r''ed''i''''t ''''''Sui''s''''s''e (Lo''w'''''''')'">
              <a:rPr lang="en-US" altLang="en-US" sz="1200" smtClean="0"/>
              <a:pPr marL="0" indent="0">
                <a:spcBef>
                  <a:spcPct val="0"/>
                </a:spcBef>
                <a:spcAft>
                  <a:spcPct val="0"/>
                </a:spcAft>
                <a:buNone/>
              </a:pPr>
              <a:t>Credit Suisse (Low)</a:t>
            </a:fld>
            <a:endParaRPr lang="en-US" sz="1200"/>
          </a:p>
        </p:txBody>
      </p:sp>
      <p:sp>
        <p:nvSpPr>
          <p:cNvPr id="87" name="Text Placeholder 10">
            <a:extLst>
              <a:ext uri="{FF2B5EF4-FFF2-40B4-BE49-F238E27FC236}">
                <a16:creationId xmlns:a16="http://schemas.microsoft.com/office/drawing/2014/main" id="{8AC913F4-C100-13EF-7852-7E271DBBD85A}"/>
              </a:ext>
            </a:extLst>
          </p:cNvPr>
          <p:cNvSpPr txBox="1">
            <a:spLocks/>
          </p:cNvSpPr>
          <p:nvPr>
            <p:custDataLst>
              <p:tags r:id="rId54"/>
            </p:custDataLst>
          </p:nvPr>
        </p:nvSpPr>
        <p:spPr bwMode="auto">
          <a:xfrm>
            <a:off x="793750" y="5946775"/>
            <a:ext cx="1022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Projection year</a:t>
            </a:r>
            <a:endParaRPr lang="en-US" sz="1200"/>
          </a:p>
        </p:txBody>
      </p:sp>
      <p:sp>
        <p:nvSpPr>
          <p:cNvPr id="94" name="Text Placeholder 10">
            <a:extLst>
              <a:ext uri="{FF2B5EF4-FFF2-40B4-BE49-F238E27FC236}">
                <a16:creationId xmlns:a16="http://schemas.microsoft.com/office/drawing/2014/main" id="{DEC220B8-AAF8-ACF8-3441-312C51C74FB3}"/>
              </a:ext>
            </a:extLst>
          </p:cNvPr>
          <p:cNvSpPr txBox="1">
            <a:spLocks/>
          </p:cNvSpPr>
          <p:nvPr>
            <p:custDataLst>
              <p:tags r:id="rId55"/>
            </p:custDataLst>
          </p:nvPr>
        </p:nvSpPr>
        <p:spPr bwMode="gray">
          <a:xfrm>
            <a:off x="3444875" y="4975225"/>
            <a:ext cx="98425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8D6F439-16EB-4639-A9CA-52FC75BA1AE3}" type="datetime'E''''Y''-''''''''P''''''''''''a''r''''''t''he''no''n'''''">
              <a:rPr lang="en-US" altLang="en-US" sz="1200" smtClean="0"/>
              <a:pPr marL="0" indent="0">
                <a:spcBef>
                  <a:spcPct val="0"/>
                </a:spcBef>
                <a:spcAft>
                  <a:spcPct val="0"/>
                </a:spcAft>
                <a:buNone/>
              </a:pPr>
              <a:t>EY-Parthenon</a:t>
            </a:fld>
            <a:endParaRPr lang="en-US" sz="1200"/>
          </a:p>
        </p:txBody>
      </p:sp>
      <p:sp>
        <p:nvSpPr>
          <p:cNvPr id="88" name="Text Placeholder 10">
            <a:extLst>
              <a:ext uri="{FF2B5EF4-FFF2-40B4-BE49-F238E27FC236}">
                <a16:creationId xmlns:a16="http://schemas.microsoft.com/office/drawing/2014/main" id="{1B161BB0-A4CD-BE5D-BA93-2B4B6E165EF9}"/>
              </a:ext>
            </a:extLst>
          </p:cNvPr>
          <p:cNvSpPr txBox="1">
            <a:spLocks/>
          </p:cNvSpPr>
          <p:nvPr>
            <p:custDataLst>
              <p:tags r:id="rId56"/>
            </p:custDataLst>
          </p:nvPr>
        </p:nvSpPr>
        <p:spPr bwMode="auto">
          <a:xfrm>
            <a:off x="430213" y="1881188"/>
            <a:ext cx="31337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a:t>Global alternative meat market, $ billions USD</a:t>
            </a:r>
            <a:endParaRPr lang="en-US" sz="1400"/>
          </a:p>
        </p:txBody>
      </p:sp>
      <p:sp>
        <p:nvSpPr>
          <p:cNvPr id="123" name="Text Placeholder 10">
            <a:extLst>
              <a:ext uri="{FF2B5EF4-FFF2-40B4-BE49-F238E27FC236}">
                <a16:creationId xmlns:a16="http://schemas.microsoft.com/office/drawing/2014/main" id="{F0BB8D68-36B6-A0EF-5D72-67BC34FF7024}"/>
              </a:ext>
            </a:extLst>
          </p:cNvPr>
          <p:cNvSpPr txBox="1">
            <a:spLocks/>
          </p:cNvSpPr>
          <p:nvPr>
            <p:custDataLst>
              <p:tags r:id="rId57"/>
            </p:custDataLst>
          </p:nvPr>
        </p:nvSpPr>
        <p:spPr bwMode="gray">
          <a:xfrm>
            <a:off x="4124325" y="3775075"/>
            <a:ext cx="91281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6EA5084-7923-4E69-AF1D-1B48DBFDB857}" type="datetime'B''''''''''lu''e'' ''Hor''''''''''''i''''z''''''o''''n'''">
              <a:rPr lang="en-US" altLang="en-US" sz="1200" smtClean="0"/>
              <a:pPr marL="0" indent="0">
                <a:spcBef>
                  <a:spcPct val="0"/>
                </a:spcBef>
                <a:spcAft>
                  <a:spcPct val="0"/>
                </a:spcAft>
                <a:buNone/>
              </a:pPr>
              <a:t>Blue Horizon</a:t>
            </a:fld>
            <a:endParaRPr lang="en-US" sz="1200"/>
          </a:p>
        </p:txBody>
      </p:sp>
      <p:sp>
        <p:nvSpPr>
          <p:cNvPr id="90" name="Text Placeholder 10">
            <a:extLst>
              <a:ext uri="{FF2B5EF4-FFF2-40B4-BE49-F238E27FC236}">
                <a16:creationId xmlns:a16="http://schemas.microsoft.com/office/drawing/2014/main" id="{5257E095-B4C7-E65A-07FA-21C1E2DE450F}"/>
              </a:ext>
            </a:extLst>
          </p:cNvPr>
          <p:cNvSpPr txBox="1">
            <a:spLocks/>
          </p:cNvSpPr>
          <p:nvPr>
            <p:custDataLst>
              <p:tags r:id="rId58"/>
            </p:custDataLst>
          </p:nvPr>
        </p:nvSpPr>
        <p:spPr bwMode="gray">
          <a:xfrm>
            <a:off x="1577975" y="4792663"/>
            <a:ext cx="6270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1BB438F-6781-4A93-AF23-91FC824C8987}" type="datetime'''B''a''''''r''''''cl''''''''a''y''''''''s'''''''''''''''">
              <a:rPr lang="en-US" altLang="en-US" sz="1200" smtClean="0"/>
              <a:pPr marL="0" indent="0">
                <a:spcBef>
                  <a:spcPct val="0"/>
                </a:spcBef>
                <a:spcAft>
                  <a:spcPct val="0"/>
                </a:spcAft>
                <a:buNone/>
              </a:pPr>
              <a:t>Barclays</a:t>
            </a:fld>
            <a:endParaRPr lang="en-US" sz="1200"/>
          </a:p>
        </p:txBody>
      </p:sp>
      <p:sp>
        <p:nvSpPr>
          <p:cNvPr id="124" name="Text Placeholder 10">
            <a:extLst>
              <a:ext uri="{FF2B5EF4-FFF2-40B4-BE49-F238E27FC236}">
                <a16:creationId xmlns:a16="http://schemas.microsoft.com/office/drawing/2014/main" id="{16889B34-C43D-F229-301C-F801C2DC61A8}"/>
              </a:ext>
            </a:extLst>
          </p:cNvPr>
          <p:cNvSpPr txBox="1">
            <a:spLocks/>
          </p:cNvSpPr>
          <p:nvPr>
            <p:custDataLst>
              <p:tags r:id="rId59"/>
            </p:custDataLst>
          </p:nvPr>
        </p:nvSpPr>
        <p:spPr bwMode="gray">
          <a:xfrm>
            <a:off x="4706938" y="4589463"/>
            <a:ext cx="37465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D99A5D5-949D-4299-AE0E-DE696D8763F4}" type="datetime'''''''''B''''''C''''''''''''''''''''''G'''''''''''''">
              <a:rPr lang="en-US" altLang="en-US" sz="1200" smtClean="0"/>
              <a:pPr marL="0" indent="0">
                <a:spcBef>
                  <a:spcPct val="0"/>
                </a:spcBef>
                <a:spcAft>
                  <a:spcPct val="0"/>
                </a:spcAft>
                <a:buNone/>
              </a:pPr>
              <a:t>BCG</a:t>
            </a:fld>
            <a:endParaRPr lang="en-US" sz="1200"/>
          </a:p>
        </p:txBody>
      </p:sp>
      <p:sp>
        <p:nvSpPr>
          <p:cNvPr id="89" name="Text Placeholder 10">
            <a:extLst>
              <a:ext uri="{FF2B5EF4-FFF2-40B4-BE49-F238E27FC236}">
                <a16:creationId xmlns:a16="http://schemas.microsoft.com/office/drawing/2014/main" id="{070E0F4B-074F-B6CD-6E84-C38C8472A511}"/>
              </a:ext>
            </a:extLst>
          </p:cNvPr>
          <p:cNvSpPr txBox="1">
            <a:spLocks/>
          </p:cNvSpPr>
          <p:nvPr>
            <p:custDataLst>
              <p:tags r:id="rId60"/>
            </p:custDataLst>
          </p:nvPr>
        </p:nvSpPr>
        <p:spPr bwMode="gray">
          <a:xfrm>
            <a:off x="1323975" y="5303838"/>
            <a:ext cx="87153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F714053-BE03-4553-A9CE-92F8E81EE640}" type="datetime'E''''''''''u''''''r''''''o''''''m''''oni''''''''''''tor'''''''">
              <a:rPr lang="en-US" altLang="en-US" sz="1200" smtClean="0"/>
              <a:pPr marL="0" indent="0">
                <a:spcBef>
                  <a:spcPct val="0"/>
                </a:spcBef>
                <a:spcAft>
                  <a:spcPct val="0"/>
                </a:spcAft>
                <a:buNone/>
              </a:pPr>
              <a:t>Euromonitor</a:t>
            </a:fld>
            <a:endParaRPr lang="en-US" sz="1200"/>
          </a:p>
        </p:txBody>
      </p:sp>
      <p:sp>
        <p:nvSpPr>
          <p:cNvPr id="125" name="Text Placeholder 10">
            <a:extLst>
              <a:ext uri="{FF2B5EF4-FFF2-40B4-BE49-F238E27FC236}">
                <a16:creationId xmlns:a16="http://schemas.microsoft.com/office/drawing/2014/main" id="{D125EF82-C250-BA59-AE21-AF509D2CE366}"/>
              </a:ext>
            </a:extLst>
          </p:cNvPr>
          <p:cNvSpPr txBox="1">
            <a:spLocks/>
          </p:cNvSpPr>
          <p:nvPr>
            <p:custDataLst>
              <p:tags r:id="rId61"/>
            </p:custDataLst>
          </p:nvPr>
        </p:nvSpPr>
        <p:spPr bwMode="gray">
          <a:xfrm>
            <a:off x="5653088" y="2503488"/>
            <a:ext cx="9159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37D9713-FB9C-467E-A0AE-7B3626A55AAD}" type="datetime'''''''''A''''''.T.'''''' Ke''''a''''rn''''e''''''''''y'''''">
              <a:rPr lang="en-US" altLang="en-US" sz="1200" smtClean="0"/>
              <a:pPr marL="0" indent="0">
                <a:spcBef>
                  <a:spcPct val="0"/>
                </a:spcBef>
                <a:spcAft>
                  <a:spcPct val="0"/>
                </a:spcAft>
                <a:buNone/>
              </a:pPr>
              <a:t>A.T. Kearney</a:t>
            </a:fld>
            <a:endParaRPr lang="en-US" sz="1200"/>
          </a:p>
        </p:txBody>
      </p:sp>
      <p:sp>
        <p:nvSpPr>
          <p:cNvPr id="126" name="Text Placeholder 10">
            <a:extLst>
              <a:ext uri="{FF2B5EF4-FFF2-40B4-BE49-F238E27FC236}">
                <a16:creationId xmlns:a16="http://schemas.microsoft.com/office/drawing/2014/main" id="{A9D8B1A2-E3A2-2600-7C1A-FA52925AB576}"/>
              </a:ext>
            </a:extLst>
          </p:cNvPr>
          <p:cNvSpPr txBox="1">
            <a:spLocks/>
          </p:cNvSpPr>
          <p:nvPr>
            <p:custDataLst>
              <p:tags r:id="rId62"/>
            </p:custDataLst>
          </p:nvPr>
        </p:nvSpPr>
        <p:spPr bwMode="gray">
          <a:xfrm>
            <a:off x="5653088" y="4178300"/>
            <a:ext cx="9874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6E79777-B2E7-458D-A4A4-184A62FE56F0}" type="datetime'''''''''Je''''''ffr''ie''s'' (''''''H''''''i''''gh'''''''')'">
              <a:rPr lang="en-US" altLang="en-US" sz="1200" smtClean="0"/>
              <a:pPr marL="0" indent="0">
                <a:spcBef>
                  <a:spcPct val="0"/>
                </a:spcBef>
                <a:spcAft>
                  <a:spcPct val="0"/>
                </a:spcAft>
                <a:buNone/>
              </a:pPr>
              <a:t>Jeffries (High)</a:t>
            </a:fld>
            <a:endParaRPr lang="en-US" sz="1200"/>
          </a:p>
        </p:txBody>
      </p:sp>
      <p:sp>
        <p:nvSpPr>
          <p:cNvPr id="127" name="Text Placeholder 10">
            <a:extLst>
              <a:ext uri="{FF2B5EF4-FFF2-40B4-BE49-F238E27FC236}">
                <a16:creationId xmlns:a16="http://schemas.microsoft.com/office/drawing/2014/main" id="{466094F5-815D-474D-6C14-CF0A27B1DCAC}"/>
              </a:ext>
            </a:extLst>
          </p:cNvPr>
          <p:cNvSpPr txBox="1">
            <a:spLocks/>
          </p:cNvSpPr>
          <p:nvPr>
            <p:custDataLst>
              <p:tags r:id="rId63"/>
            </p:custDataLst>
          </p:nvPr>
        </p:nvSpPr>
        <p:spPr bwMode="gray">
          <a:xfrm>
            <a:off x="5653088" y="4791075"/>
            <a:ext cx="12160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5FF0EDB-B474-4568-977E-7436C83142DA}" type="datetime'''''''''J''''effr''i''e''s ''''(''''M''''''edi''''um)'''''''''">
              <a:rPr lang="en-US" altLang="en-US" sz="1200" smtClean="0"/>
              <a:pPr marL="0" indent="0">
                <a:spcBef>
                  <a:spcPct val="0"/>
                </a:spcBef>
                <a:spcAft>
                  <a:spcPct val="0"/>
                </a:spcAft>
                <a:buNone/>
              </a:pPr>
              <a:t>Jeffries (Medium)</a:t>
            </a:fld>
            <a:endParaRPr lang="en-US" sz="1200"/>
          </a:p>
        </p:txBody>
      </p:sp>
      <p:sp>
        <p:nvSpPr>
          <p:cNvPr id="128" name="Text Placeholder 10">
            <a:extLst>
              <a:ext uri="{FF2B5EF4-FFF2-40B4-BE49-F238E27FC236}">
                <a16:creationId xmlns:a16="http://schemas.microsoft.com/office/drawing/2014/main" id="{3507FCBA-EE96-C8CB-5171-CAD16266ABCA}"/>
              </a:ext>
            </a:extLst>
          </p:cNvPr>
          <p:cNvSpPr txBox="1">
            <a:spLocks/>
          </p:cNvSpPr>
          <p:nvPr>
            <p:custDataLst>
              <p:tags r:id="rId64"/>
            </p:custDataLst>
          </p:nvPr>
        </p:nvSpPr>
        <p:spPr bwMode="gray">
          <a:xfrm>
            <a:off x="5653088" y="5189538"/>
            <a:ext cx="9540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EB9D9E6-77AD-4FE8-B9B4-6A19A8EA90D9}" type="datetime'J''e''ff''''''ri''es ''''(''''''L''''''''''''''''''ow'''''')'">
              <a:rPr lang="en-US" altLang="en-US" sz="1200" smtClean="0"/>
              <a:pPr marL="0" indent="0">
                <a:spcBef>
                  <a:spcPct val="0"/>
                </a:spcBef>
                <a:spcAft>
                  <a:spcPct val="0"/>
                </a:spcAft>
                <a:buNone/>
              </a:pPr>
              <a:t>Jeffries (Low)</a:t>
            </a:fld>
            <a:endParaRPr lang="en-US" sz="1200"/>
          </a:p>
        </p:txBody>
      </p:sp>
      <p:sp>
        <p:nvSpPr>
          <p:cNvPr id="129" name="Text Placeholder 10">
            <a:extLst>
              <a:ext uri="{FF2B5EF4-FFF2-40B4-BE49-F238E27FC236}">
                <a16:creationId xmlns:a16="http://schemas.microsoft.com/office/drawing/2014/main" id="{4B4CC290-DB79-6111-2EF7-568C5F981B2B}"/>
              </a:ext>
            </a:extLst>
          </p:cNvPr>
          <p:cNvSpPr txBox="1">
            <a:spLocks/>
          </p:cNvSpPr>
          <p:nvPr>
            <p:custDataLst>
              <p:tags r:id="rId65"/>
            </p:custDataLst>
          </p:nvPr>
        </p:nvSpPr>
        <p:spPr bwMode="gray">
          <a:xfrm>
            <a:off x="6577013" y="2404745"/>
            <a:ext cx="140335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3F09B11-BCC8-4A88-AA65-0D0A8BCA7003}" type="datetime'''''''''Credi''t ''''S''u''is''s''e'''''''' ''''(H''igh'')'''">
              <a:rPr lang="en-US" altLang="en-US" sz="1200" smtClean="0"/>
              <a:pPr marL="0" indent="0">
                <a:spcBef>
                  <a:spcPct val="0"/>
                </a:spcBef>
                <a:spcAft>
                  <a:spcPct val="0"/>
                </a:spcAft>
                <a:buNone/>
              </a:pPr>
              <a:t>Credit Suisse (High)</a:t>
            </a:fld>
            <a:endParaRPr lang="en-US" sz="1200"/>
          </a:p>
        </p:txBody>
      </p:sp>
      <p:sp>
        <p:nvSpPr>
          <p:cNvPr id="130" name="Text Placeholder 10">
            <a:extLst>
              <a:ext uri="{FF2B5EF4-FFF2-40B4-BE49-F238E27FC236}">
                <a16:creationId xmlns:a16="http://schemas.microsoft.com/office/drawing/2014/main" id="{80924133-74D5-21C1-6ECE-FF2B6289AAA4}"/>
              </a:ext>
            </a:extLst>
          </p:cNvPr>
          <p:cNvSpPr txBox="1">
            <a:spLocks/>
          </p:cNvSpPr>
          <p:nvPr>
            <p:custDataLst>
              <p:tags r:id="rId66"/>
            </p:custDataLst>
          </p:nvPr>
        </p:nvSpPr>
        <p:spPr bwMode="gray">
          <a:xfrm>
            <a:off x="6610350" y="3952875"/>
            <a:ext cx="137001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D8077D5-457B-4862-815D-71D1A8B37D65}" type="datetime'Cr''''e''''''''d''''it'''' ''''S''''ui''ss''e (L''ow)'''">
              <a:rPr lang="en-US" altLang="en-US" sz="1200" smtClean="0"/>
              <a:pPr marL="0" indent="0">
                <a:spcBef>
                  <a:spcPct val="0"/>
                </a:spcBef>
                <a:spcAft>
                  <a:spcPct val="0"/>
                </a:spcAft>
                <a:buNone/>
              </a:pPr>
              <a:t>Credit Suisse (Low)</a:t>
            </a:fld>
            <a:endParaRPr lang="en-US" sz="1200"/>
          </a:p>
        </p:txBody>
      </p:sp>
      <p:sp>
        <p:nvSpPr>
          <p:cNvPr id="91" name="Text Placeholder 10">
            <a:extLst>
              <a:ext uri="{FF2B5EF4-FFF2-40B4-BE49-F238E27FC236}">
                <a16:creationId xmlns:a16="http://schemas.microsoft.com/office/drawing/2014/main" id="{510C3119-9510-A3CF-3856-BA3F44EE7F7F}"/>
              </a:ext>
            </a:extLst>
          </p:cNvPr>
          <p:cNvSpPr txBox="1">
            <a:spLocks/>
          </p:cNvSpPr>
          <p:nvPr>
            <p:custDataLst>
              <p:tags r:id="rId67"/>
            </p:custDataLst>
          </p:nvPr>
        </p:nvSpPr>
        <p:spPr bwMode="gray">
          <a:xfrm>
            <a:off x="1054100" y="3849688"/>
            <a:ext cx="121761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776C41C-45CC-41D3-8D3C-F7B64422C6A4}" type="datetime'''''''S''''y''''nt''''''''''''''''''hesis ''Capi''ta''''''''l'">
              <a:rPr lang="en-US" altLang="en-US" sz="1200" smtClean="0"/>
              <a:pPr marL="0" indent="0">
                <a:spcBef>
                  <a:spcPct val="0"/>
                </a:spcBef>
                <a:spcAft>
                  <a:spcPct val="0"/>
                </a:spcAft>
                <a:buNone/>
              </a:pPr>
              <a:t>Synthesis Capital</a:t>
            </a:fld>
            <a:endParaRPr lang="en-US" sz="1200"/>
          </a:p>
        </p:txBody>
      </p:sp>
      <p:sp>
        <p:nvSpPr>
          <p:cNvPr id="250" name="Oval 249">
            <a:extLst>
              <a:ext uri="{FF2B5EF4-FFF2-40B4-BE49-F238E27FC236}">
                <a16:creationId xmlns:a16="http://schemas.microsoft.com/office/drawing/2014/main" id="{21CB69F2-3001-0308-8883-3CEAE178A2EE}"/>
              </a:ext>
            </a:extLst>
          </p:cNvPr>
          <p:cNvSpPr/>
          <p:nvPr>
            <p:custDataLst>
              <p:tags r:id="rId68"/>
            </p:custDataLst>
          </p:nvPr>
        </p:nvSpPr>
        <p:spPr bwMode="auto">
          <a:xfrm>
            <a:off x="5673725" y="6016625"/>
            <a:ext cx="177800" cy="177800"/>
          </a:xfrm>
          <a:prstGeom prst="ellipse">
            <a:avLst/>
          </a:prstGeom>
          <a:solidFill>
            <a:srgbClr val="9DB1CF"/>
          </a:solidFill>
          <a:ln w="9525" cap="flat" cmpd="sng" algn="ctr">
            <a:solidFill>
              <a:srgbClr val="9DB1C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51" name="Oval 250">
            <a:extLst>
              <a:ext uri="{FF2B5EF4-FFF2-40B4-BE49-F238E27FC236}">
                <a16:creationId xmlns:a16="http://schemas.microsoft.com/office/drawing/2014/main" id="{80ED22C6-CB47-3814-D024-2EFA49FB9270}"/>
              </a:ext>
            </a:extLst>
          </p:cNvPr>
          <p:cNvSpPr/>
          <p:nvPr>
            <p:custDataLst>
              <p:tags r:id="rId69"/>
            </p:custDataLst>
          </p:nvPr>
        </p:nvSpPr>
        <p:spPr bwMode="auto">
          <a:xfrm>
            <a:off x="6376988" y="6016625"/>
            <a:ext cx="177800" cy="177800"/>
          </a:xfrm>
          <a:prstGeom prst="ellipse">
            <a:avLst/>
          </a:prstGeom>
          <a:solidFill>
            <a:srgbClr val="6F8DB9"/>
          </a:solidFill>
          <a:ln w="9525" cap="flat" cmpd="sng" algn="ctr">
            <a:solidFill>
              <a:srgbClr val="6F8DB9"/>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49" name="Oval 248">
            <a:extLst>
              <a:ext uri="{FF2B5EF4-FFF2-40B4-BE49-F238E27FC236}">
                <a16:creationId xmlns:a16="http://schemas.microsoft.com/office/drawing/2014/main" id="{44D6EF8E-56FB-9A9C-7048-6E7F163CDC78}"/>
              </a:ext>
            </a:extLst>
          </p:cNvPr>
          <p:cNvSpPr/>
          <p:nvPr>
            <p:custDataLst>
              <p:tags r:id="rId70"/>
            </p:custDataLst>
          </p:nvPr>
        </p:nvSpPr>
        <p:spPr bwMode="auto">
          <a:xfrm>
            <a:off x="7080250" y="6016625"/>
            <a:ext cx="177800" cy="177800"/>
          </a:xfrm>
          <a:prstGeom prst="ellipse">
            <a:avLst/>
          </a:prstGeom>
          <a:solidFill>
            <a:srgbClr val="364D6E"/>
          </a:solidFill>
          <a:ln w="9525" cap="flat" cmpd="sng" algn="ctr">
            <a:solidFill>
              <a:srgbClr val="364D6E"/>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45" name="Text Placeholder 10">
            <a:extLst>
              <a:ext uri="{FF2B5EF4-FFF2-40B4-BE49-F238E27FC236}">
                <a16:creationId xmlns:a16="http://schemas.microsoft.com/office/drawing/2014/main" id="{28CDF5BD-B0B6-5902-F807-7B0D7F734203}"/>
              </a:ext>
            </a:extLst>
          </p:cNvPr>
          <p:cNvSpPr txBox="1">
            <a:spLocks/>
          </p:cNvSpPr>
          <p:nvPr>
            <p:custDataLst>
              <p:tags r:id="rId71"/>
            </p:custDataLst>
          </p:nvPr>
        </p:nvSpPr>
        <p:spPr bwMode="auto">
          <a:xfrm>
            <a:off x="5921375" y="6021388"/>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3EE5D8A-4DF8-4080-9036-5357656E336B}" type="datetime'2''''''''''''''''''0''''''1''''''''''''''''9'''''''''''''''">
              <a:rPr lang="en-US" altLang="en-US" sz="1200" smtClean="0">
                <a:effectLst/>
              </a:rPr>
              <a:pPr marL="0" indent="0">
                <a:spcBef>
                  <a:spcPct val="0"/>
                </a:spcBef>
                <a:spcAft>
                  <a:spcPct val="0"/>
                </a:spcAft>
                <a:buNone/>
              </a:pPr>
              <a:t>2019</a:t>
            </a:fld>
            <a:endParaRPr lang="en-US" sz="1200"/>
          </a:p>
        </p:txBody>
      </p:sp>
      <p:sp>
        <p:nvSpPr>
          <p:cNvPr id="247" name="Text Placeholder 10">
            <a:extLst>
              <a:ext uri="{FF2B5EF4-FFF2-40B4-BE49-F238E27FC236}">
                <a16:creationId xmlns:a16="http://schemas.microsoft.com/office/drawing/2014/main" id="{1E9D1DEF-CCAE-996A-9691-8EAD8635DE90}"/>
              </a:ext>
            </a:extLst>
          </p:cNvPr>
          <p:cNvSpPr txBox="1">
            <a:spLocks/>
          </p:cNvSpPr>
          <p:nvPr>
            <p:custDataLst>
              <p:tags r:id="rId72"/>
            </p:custDataLst>
          </p:nvPr>
        </p:nvSpPr>
        <p:spPr bwMode="auto">
          <a:xfrm>
            <a:off x="6624638" y="6021388"/>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665602F-569C-46CD-B648-9A5FE03D3BAC}" type="datetime'''''''''''''''''''''''''202''''''''''1'''">
              <a:rPr lang="en-US" altLang="en-US" sz="1200" smtClean="0">
                <a:effectLst/>
              </a:rPr>
              <a:pPr marL="0" indent="0">
                <a:spcBef>
                  <a:spcPct val="0"/>
                </a:spcBef>
                <a:spcAft>
                  <a:spcPct val="0"/>
                </a:spcAft>
                <a:buNone/>
              </a:pPr>
              <a:t>2021</a:t>
            </a:fld>
            <a:endParaRPr lang="en-US" sz="1200"/>
          </a:p>
        </p:txBody>
      </p:sp>
      <p:sp>
        <p:nvSpPr>
          <p:cNvPr id="248" name="Text Placeholder 10">
            <a:extLst>
              <a:ext uri="{FF2B5EF4-FFF2-40B4-BE49-F238E27FC236}">
                <a16:creationId xmlns:a16="http://schemas.microsoft.com/office/drawing/2014/main" id="{AE02FF64-1D6D-0CA7-7873-459F648BBCCC}"/>
              </a:ext>
            </a:extLst>
          </p:cNvPr>
          <p:cNvSpPr txBox="1">
            <a:spLocks/>
          </p:cNvSpPr>
          <p:nvPr>
            <p:custDataLst>
              <p:tags r:id="rId73"/>
            </p:custDataLst>
          </p:nvPr>
        </p:nvSpPr>
        <p:spPr bwMode="auto">
          <a:xfrm>
            <a:off x="7327900" y="6021388"/>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ABA76BC-343A-432F-8CDA-DB34B31DDF55}" type="datetime'''''''''''2''''0''''''2''''''''''''2'''''''''''''''">
              <a:rPr lang="en-US" altLang="en-US" sz="1200" smtClean="0">
                <a:effectLst/>
              </a:rPr>
              <a:pPr marL="0" indent="0">
                <a:spcBef>
                  <a:spcPct val="0"/>
                </a:spcBef>
                <a:spcAft>
                  <a:spcPct val="0"/>
                </a:spcAft>
                <a:buNone/>
              </a:pPr>
              <a:t>2022</a:t>
            </a:fld>
            <a:endParaRPr lang="en-US" sz="1200"/>
          </a:p>
        </p:txBody>
      </p:sp>
      <p:sp>
        <p:nvSpPr>
          <p:cNvPr id="216" name="Rectangle 215">
            <a:extLst>
              <a:ext uri="{FF2B5EF4-FFF2-40B4-BE49-F238E27FC236}">
                <a16:creationId xmlns:a16="http://schemas.microsoft.com/office/drawing/2014/main" id="{54091543-4910-A7D0-4FC0-3DF13AD5EBDA}"/>
              </a:ext>
            </a:extLst>
          </p:cNvPr>
          <p:cNvSpPr/>
          <p:nvPr/>
        </p:nvSpPr>
        <p:spPr bwMode="gray">
          <a:xfrm>
            <a:off x="4318201" y="5964237"/>
            <a:ext cx="1277266" cy="3063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Year released</a:t>
            </a:r>
          </a:p>
        </p:txBody>
      </p:sp>
      <p:sp>
        <p:nvSpPr>
          <p:cNvPr id="4" name="TextBox 3">
            <a:extLst>
              <a:ext uri="{FF2B5EF4-FFF2-40B4-BE49-F238E27FC236}">
                <a16:creationId xmlns:a16="http://schemas.microsoft.com/office/drawing/2014/main" id="{A6AC7AE1-DAC7-9417-C280-3624857115B4}"/>
              </a:ext>
            </a:extLst>
          </p:cNvPr>
          <p:cNvSpPr txBox="1"/>
          <p:nvPr/>
        </p:nvSpPr>
        <p:spPr bwMode="gray">
          <a:xfrm>
            <a:off x="9159599" y="1554480"/>
            <a:ext cx="2619419" cy="2239074"/>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p>
          <a:p>
            <a:pPr marL="176530" indent="-171450">
              <a:spcBef>
                <a:spcPts val="600"/>
              </a:spcBef>
              <a:buFont typeface="Arial" panose="020B0604020202020204" pitchFamily="34" charset="0"/>
              <a:buChar char="•"/>
            </a:pPr>
            <a:r>
              <a:rPr lang="en-US" sz="1050" b="1">
                <a:cs typeface="Arial"/>
              </a:rPr>
              <a:t>Demand for alternative proteins forecasts vary significantly, </a:t>
            </a:r>
            <a:r>
              <a:rPr lang="en-US" sz="1050">
                <a:cs typeface="Arial"/>
              </a:rPr>
              <a:t>not only between different sources but also between the upper and lower bound projection of the same source.</a:t>
            </a:r>
          </a:p>
          <a:p>
            <a:pPr marL="176530" indent="-171450">
              <a:spcBef>
                <a:spcPts val="600"/>
              </a:spcBef>
              <a:buFont typeface="Arial" panose="020B0604020202020204" pitchFamily="34" charset="0"/>
              <a:buChar char="•"/>
            </a:pPr>
            <a:r>
              <a:rPr lang="en-US" sz="1050">
                <a:cs typeface="Arial"/>
              </a:rPr>
              <a:t>Even reaching the lower bound market growth will </a:t>
            </a:r>
            <a:r>
              <a:rPr lang="en-US" sz="1050" b="1">
                <a:cs typeface="Arial"/>
              </a:rPr>
              <a:t>require significant investment and advancement in technology.</a:t>
            </a:r>
          </a:p>
        </p:txBody>
      </p:sp>
      <p:sp>
        <p:nvSpPr>
          <p:cNvPr id="86" name="Chevron 85">
            <a:extLst>
              <a:ext uri="{FF2B5EF4-FFF2-40B4-BE49-F238E27FC236}">
                <a16:creationId xmlns:a16="http://schemas.microsoft.com/office/drawing/2014/main" id="{4BF1C77D-541B-9D8F-3ABE-A0B0CA39B994}"/>
              </a:ext>
            </a:extLst>
          </p:cNvPr>
          <p:cNvSpPr/>
          <p:nvPr/>
        </p:nvSpPr>
        <p:spPr bwMode="gray">
          <a:xfrm>
            <a:off x="3800260" y="25336"/>
            <a:ext cx="201645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0" bIns="36000" numCol="1" spcCol="0" rtlCol="0" fromWordArt="0" anchor="t" anchorCtr="0" forceAA="0" compatLnSpc="1">
            <a:prstTxWarp prst="textNoShape">
              <a:avLst/>
            </a:prstTxWarp>
            <a:noAutofit/>
          </a:bodyPr>
          <a:lstStyle/>
          <a:p>
            <a:pPr marL="0" indent="0">
              <a:buNone/>
            </a:pPr>
            <a:r>
              <a:rPr lang="en-US" sz="1600"/>
              <a:t>Market Projections</a:t>
            </a:r>
            <a:endParaRPr lang="en-US" sz="1600">
              <a:solidFill>
                <a:schemeClr val="bg1"/>
              </a:solidFill>
            </a:endParaRPr>
          </a:p>
        </p:txBody>
      </p:sp>
      <p:sp>
        <p:nvSpPr>
          <p:cNvPr id="95" name="Chevron 94">
            <a:extLst>
              <a:ext uri="{FF2B5EF4-FFF2-40B4-BE49-F238E27FC236}">
                <a16:creationId xmlns:a16="http://schemas.microsoft.com/office/drawing/2014/main" id="{6DCDA060-EBF4-063F-2C3C-E180BA1DC129}"/>
              </a:ext>
            </a:extLst>
          </p:cNvPr>
          <p:cNvSpPr/>
          <p:nvPr/>
        </p:nvSpPr>
        <p:spPr bwMode="gray">
          <a:xfrm>
            <a:off x="1656286" y="25336"/>
            <a:ext cx="2207689"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96" name="Pentagon 95">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Finance</a:t>
            </a:r>
          </a:p>
        </p:txBody>
      </p:sp>
    </p:spTree>
    <p:extLst>
      <p:ext uri="{BB962C8B-B14F-4D97-AF65-F5344CB8AC3E}">
        <p14:creationId xmlns:p14="http://schemas.microsoft.com/office/powerpoint/2010/main" val="1289151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BA52E-574F-D502-B5BF-05679087988B}"/>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6E15E84-B78A-03C2-8298-D4BFEFF4F7FA}"/>
              </a:ext>
            </a:extLst>
          </p:cNvPr>
          <p:cNvGraphicFramePr>
            <a:graphicFrameLocks/>
          </p:cNvGraphicFramePr>
          <p:nvPr>
            <p:custDataLst>
              <p:tags r:id="rId1"/>
            </p:custDataLst>
            <p:extLst>
              <p:ext uri="{D42A27DB-BD31-4B8C-83A1-F6EECF244321}">
                <p14:modId xmlns:p14="http://schemas.microsoft.com/office/powerpoint/2010/main" val="23395899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8" name="think-cell data - do not delete" hidden="1">
                        <a:extLst>
                          <a:ext uri="{FF2B5EF4-FFF2-40B4-BE49-F238E27FC236}">
                            <a16:creationId xmlns:a16="http://schemas.microsoft.com/office/drawing/2014/main" id="{26E15E84-B78A-03C2-8298-D4BFEFF4F7FA}"/>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040D9CD-E1BD-C03C-0014-1AAC1E19A7AF}"/>
              </a:ext>
            </a:extLst>
          </p:cNvPr>
          <p:cNvSpPr>
            <a:spLocks noGrp="1"/>
          </p:cNvSpPr>
          <p:nvPr>
            <p:ph type="title"/>
          </p:nvPr>
        </p:nvSpPr>
        <p:spPr>
          <a:xfrm>
            <a:off x="303163" y="521190"/>
            <a:ext cx="11531600" cy="882788"/>
          </a:xfrm>
        </p:spPr>
        <p:txBody>
          <a:bodyPr vert="horz">
            <a:noAutofit/>
          </a:bodyPr>
          <a:lstStyle/>
          <a:p>
            <a:r>
              <a:rPr lang="en-US"/>
              <a:t>Significant funding gaps in the alternative protein value chain</a:t>
            </a:r>
          </a:p>
        </p:txBody>
      </p:sp>
      <p:sp>
        <p:nvSpPr>
          <p:cNvPr id="14" name="btfpNotesBox292759">
            <a:extLst>
              <a:ext uri="{FF2B5EF4-FFF2-40B4-BE49-F238E27FC236}">
                <a16:creationId xmlns:a16="http://schemas.microsoft.com/office/drawing/2014/main" id="{D6BB8588-C5AC-8432-D574-9FBDB2E779FA}"/>
              </a:ext>
            </a:extLst>
          </p:cNvPr>
          <p:cNvSpPr txBox="1"/>
          <p:nvPr>
            <p:custDataLst>
              <p:tags r:id="rId2"/>
            </p:custDataLst>
          </p:nvPr>
        </p:nvSpPr>
        <p:spPr bwMode="gray">
          <a:xfrm>
            <a:off x="330198" y="6419088"/>
            <a:ext cx="9998078" cy="369332"/>
          </a:xfrm>
          <a:prstGeom prst="rect">
            <a:avLst/>
          </a:prstGeom>
          <a:noFill/>
        </p:spPr>
        <p:txBody>
          <a:bodyPr vert="horz" wrap="square" lIns="0" tIns="0" rIns="0" bIns="0" rtlCol="0" anchor="b">
            <a:spAutoFit/>
          </a:bodyPr>
          <a:lstStyle/>
          <a:p>
            <a:pPr marL="0" indent="0">
              <a:buNone/>
            </a:pPr>
            <a:endParaRPr lang="en-US" sz="800">
              <a:solidFill>
                <a:srgbClr val="000000"/>
              </a:solidFill>
            </a:endParaRPr>
          </a:p>
          <a:p>
            <a:pPr marL="0" indent="0">
              <a:buNone/>
            </a:pPr>
            <a:r>
              <a:rPr lang="en-US" sz="800">
                <a:solidFill>
                  <a:srgbClr val="000000"/>
                </a:solidFill>
              </a:rPr>
              <a:t>Sources: Good Food Institute, </a:t>
            </a:r>
            <a:r>
              <a:rPr lang="en-US" sz="800">
                <a:solidFill>
                  <a:srgbClr val="000000"/>
                </a:solidFill>
                <a:hlinkClick r:id="rId9"/>
              </a:rPr>
              <a:t>Advancing Solutions for Alternative Proteins</a:t>
            </a:r>
            <a:r>
              <a:rPr lang="en-US" sz="800">
                <a:solidFill>
                  <a:srgbClr val="000000"/>
                </a:solidFill>
              </a:rPr>
              <a:t> (2024); BCG, </a:t>
            </a:r>
            <a:r>
              <a:rPr lang="en-US" sz="800">
                <a:solidFill>
                  <a:srgbClr val="000000"/>
                </a:solidFill>
                <a:hlinkClick r:id="rId10"/>
              </a:rPr>
              <a:t>What Alternative Proteins Can Learn from EV Companies</a:t>
            </a:r>
            <a:r>
              <a:rPr lang="en-US" sz="800">
                <a:solidFill>
                  <a:srgbClr val="000000"/>
                </a:solidFill>
                <a:latin typeface="Arial" panose="020B0604020202020204" pitchFamily="34" charset="0"/>
                <a:cs typeface="Arial" panose="020B0604020202020204" pitchFamily="34" charset="0"/>
              </a:rPr>
              <a:t> </a:t>
            </a:r>
            <a:r>
              <a:rPr lang="en-US" sz="800">
                <a:solidFill>
                  <a:srgbClr val="000000"/>
                </a:solidFill>
              </a:rPr>
              <a:t>(2024).</a:t>
            </a:r>
          </a:p>
          <a:p>
            <a:r>
              <a:rPr lang="en-US" sz="800">
                <a:solidFill>
                  <a:srgbClr val="000000"/>
                </a:solidFill>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a:t>
            </a:r>
            <a:r>
              <a:rPr lang="en-US" sz="800" err="1">
                <a:solidFill>
                  <a:srgbClr val="000000"/>
                </a:solidFill>
                <a:cs typeface="Arial"/>
              </a:rPr>
              <a:t>Ariela</a:t>
            </a:r>
            <a:r>
              <a:rPr lang="en-US" sz="800">
                <a:solidFill>
                  <a:srgbClr val="000000"/>
                </a:solidFill>
                <a:cs typeface="Arial"/>
              </a:rPr>
              <a:t> </a:t>
            </a:r>
            <a:r>
              <a:rPr lang="en-US" sz="800" err="1">
                <a:solidFill>
                  <a:srgbClr val="000000"/>
                </a:solidFill>
                <a:cs typeface="Arial"/>
              </a:rPr>
              <a:t>Farchi</a:t>
            </a:r>
            <a:r>
              <a:rPr lang="en-US" sz="800">
                <a:solidFill>
                  <a:srgbClr val="000000"/>
                </a:solidFill>
                <a:cs typeface="Arial"/>
              </a:rPr>
              <a:t>,</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t> and </a:t>
            </a:r>
            <a:r>
              <a:rPr lang="en-US" sz="800">
                <a:hlinkClick r:id="rId11"/>
              </a:rPr>
              <a:t>Gernot Wagner</a:t>
            </a:r>
            <a:r>
              <a:rPr lang="en-US" sz="800"/>
              <a:t>. </a:t>
            </a:r>
            <a:r>
              <a:rPr lang="en-US" sz="800">
                <a:hlinkClick r:id="rId12"/>
              </a:rPr>
              <a:t>Share with attribution</a:t>
            </a:r>
            <a:r>
              <a:rPr lang="en-US" sz="800"/>
              <a:t>: </a:t>
            </a:r>
            <a:r>
              <a:rPr lang="en-US" sz="800" err="1"/>
              <a:t>Sayn</a:t>
            </a:r>
            <a:r>
              <a:rPr lang="en-US" sz="800"/>
              <a:t>-Wittgenstein </a:t>
            </a:r>
            <a:r>
              <a:rPr lang="en-US" sz="800" i="1"/>
              <a:t>et al., </a:t>
            </a:r>
            <a:r>
              <a:rPr lang="en-US" sz="800"/>
              <a:t>"</a:t>
            </a:r>
            <a:r>
              <a:rPr lang="en-US" sz="800">
                <a:hlinkClick r:id="rId13"/>
              </a:rPr>
              <a:t>Reconsidering Proteins</a:t>
            </a:r>
            <a:r>
              <a:rPr lang="en-US" sz="800"/>
              <a:t>" (6 October 2025).</a:t>
            </a:r>
            <a:endParaRPr lang="en-US" sz="800">
              <a:solidFill>
                <a:srgbClr val="000000"/>
              </a:solidFill>
            </a:endParaRPr>
          </a:p>
        </p:txBody>
      </p:sp>
      <p:sp>
        <p:nvSpPr>
          <p:cNvPr id="3" name="TextBox 2">
            <a:extLst>
              <a:ext uri="{FF2B5EF4-FFF2-40B4-BE49-F238E27FC236}">
                <a16:creationId xmlns:a16="http://schemas.microsoft.com/office/drawing/2014/main" id="{5CAC4199-5AF1-7AE5-2596-65FFB559B63E}"/>
              </a:ext>
            </a:extLst>
          </p:cNvPr>
          <p:cNvSpPr txBox="1"/>
          <p:nvPr/>
        </p:nvSpPr>
        <p:spPr bwMode="gray">
          <a:xfrm>
            <a:off x="9092186" y="1252728"/>
            <a:ext cx="2788183" cy="5132174"/>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endParaRPr lang="en-US" sz="800">
              <a:cs typeface="Arial"/>
            </a:endParaRPr>
          </a:p>
          <a:p>
            <a:pPr marL="171450" indent="-171450">
              <a:spcBef>
                <a:spcPts val="600"/>
              </a:spcBef>
              <a:buFont typeface="Arial" panose="020B0604020202020204" pitchFamily="34" charset="0"/>
              <a:buChar char="•"/>
            </a:pPr>
            <a:r>
              <a:rPr lang="en-US" sz="1050">
                <a:cs typeface="Arial"/>
              </a:rPr>
              <a:t>There are currently </a:t>
            </a:r>
            <a:r>
              <a:rPr lang="en-US" sz="1050" b="1">
                <a:cs typeface="Arial"/>
              </a:rPr>
              <a:t>significant funding gaps</a:t>
            </a:r>
            <a:r>
              <a:rPr lang="en-US" sz="1050">
                <a:cs typeface="Arial"/>
              </a:rPr>
              <a:t> in the value chain, with only R&amp;D and production receiving sufficient funding.</a:t>
            </a:r>
          </a:p>
          <a:p>
            <a:pPr marL="171450" indent="-171450">
              <a:spcBef>
                <a:spcPts val="600"/>
              </a:spcBef>
              <a:buFont typeface="Arial" panose="020B0604020202020204" pitchFamily="34" charset="0"/>
              <a:buChar char="•"/>
            </a:pPr>
            <a:r>
              <a:rPr lang="en-US" sz="1050">
                <a:cs typeface="Arial"/>
              </a:rPr>
              <a:t>Investment in critical </a:t>
            </a:r>
            <a:r>
              <a:rPr lang="en-US" sz="1050" b="1">
                <a:cs typeface="Arial"/>
              </a:rPr>
              <a:t>infrastructure for</a:t>
            </a:r>
            <a:r>
              <a:rPr lang="en-US" sz="1050">
                <a:cs typeface="Arial"/>
              </a:rPr>
              <a:t> </a:t>
            </a:r>
            <a:r>
              <a:rPr lang="en-US" sz="1050" b="1">
                <a:cs typeface="Arial"/>
              </a:rPr>
              <a:t>industrial-scale production and consumer adoption</a:t>
            </a:r>
            <a:r>
              <a:rPr lang="en-US" sz="1050">
                <a:cs typeface="Arial"/>
              </a:rPr>
              <a:t> is still lacking.</a:t>
            </a:r>
          </a:p>
          <a:p>
            <a:pPr marL="171450" indent="-171450">
              <a:spcBef>
                <a:spcPts val="600"/>
              </a:spcBef>
              <a:buFont typeface="Arial" panose="020B0604020202020204" pitchFamily="34" charset="0"/>
              <a:buChar char="•"/>
            </a:pPr>
            <a:r>
              <a:rPr lang="en-US" sz="1050">
                <a:cs typeface="Arial"/>
              </a:rPr>
              <a:t>Investing in a </a:t>
            </a:r>
            <a:r>
              <a:rPr lang="en-US" sz="1050" b="1">
                <a:cs typeface="Arial"/>
              </a:rPr>
              <a:t>strong value chain </a:t>
            </a:r>
            <a:r>
              <a:rPr lang="en-US" sz="1050">
                <a:cs typeface="Arial"/>
              </a:rPr>
              <a:t>is necessary to successfully scale production and optimize costs of  alternative proteins.</a:t>
            </a:r>
          </a:p>
          <a:p>
            <a:pPr marL="171450" indent="-171450">
              <a:spcBef>
                <a:spcPts val="600"/>
              </a:spcBef>
              <a:buFont typeface="Arial" panose="020B0604020202020204" pitchFamily="34" charset="0"/>
              <a:buChar char="•"/>
            </a:pPr>
            <a:r>
              <a:rPr lang="en-US" sz="1050">
                <a:cs typeface="Arial"/>
              </a:rPr>
              <a:t>Most funding for alternative proteins comes from VC. </a:t>
            </a:r>
            <a:r>
              <a:rPr lang="en-US" sz="1050" b="1">
                <a:cs typeface="Arial"/>
              </a:rPr>
              <a:t>Funding from industry, capital markets, and governments </a:t>
            </a:r>
            <a:r>
              <a:rPr lang="en-US" sz="1050">
                <a:cs typeface="Arial"/>
              </a:rPr>
              <a:t>is</a:t>
            </a:r>
            <a:r>
              <a:rPr lang="en-US" sz="1050" b="1">
                <a:cs typeface="Arial"/>
              </a:rPr>
              <a:t> </a:t>
            </a:r>
            <a:r>
              <a:rPr lang="en-US" sz="1050">
                <a:cs typeface="Arial"/>
              </a:rPr>
              <a:t>not yet as prevalent.</a:t>
            </a:r>
          </a:p>
          <a:p>
            <a:pPr marL="171450" indent="-171450">
              <a:spcBef>
                <a:spcPts val="600"/>
              </a:spcBef>
              <a:buFont typeface="Arial" panose="020B0604020202020204" pitchFamily="34" charset="0"/>
              <a:buChar char="•"/>
            </a:pPr>
            <a:r>
              <a:rPr lang="en-US" sz="1050" b="1">
                <a:cs typeface="Arial"/>
              </a:rPr>
              <a:t>Knowledge sharing and open access to information </a:t>
            </a:r>
            <a:r>
              <a:rPr lang="en-US" sz="1050">
                <a:cs typeface="Arial"/>
              </a:rPr>
              <a:t>is key in such an interdisciplinary industry, in all development stages.</a:t>
            </a:r>
          </a:p>
          <a:p>
            <a:pPr marL="171450" indent="-171450">
              <a:spcBef>
                <a:spcPts val="600"/>
              </a:spcBef>
              <a:buFont typeface="Arial" panose="020B0604020202020204" pitchFamily="34" charset="0"/>
              <a:buChar char="•"/>
            </a:pPr>
            <a:r>
              <a:rPr lang="en-US" sz="1050" b="1">
                <a:cs typeface="Arial"/>
              </a:rPr>
              <a:t>More research is needed, </a:t>
            </a:r>
            <a:r>
              <a:rPr lang="en-US" sz="1050">
                <a:cs typeface="Arial"/>
              </a:rPr>
              <a:t>to not only develop better taste and texture but also understand what the general consumer wants — both of which are critical to generate demand at scale.</a:t>
            </a:r>
          </a:p>
        </p:txBody>
      </p:sp>
      <p:grpSp>
        <p:nvGrpSpPr>
          <p:cNvPr id="4" name="btfpColumnHeaderBox223027">
            <a:extLst>
              <a:ext uri="{FF2B5EF4-FFF2-40B4-BE49-F238E27FC236}">
                <a16:creationId xmlns:a16="http://schemas.microsoft.com/office/drawing/2014/main" id="{96104FD9-9DE5-381F-0F20-01CA087BC76A}"/>
              </a:ext>
            </a:extLst>
          </p:cNvPr>
          <p:cNvGrpSpPr/>
          <p:nvPr>
            <p:custDataLst>
              <p:tags r:id="rId3"/>
            </p:custDataLst>
          </p:nvPr>
        </p:nvGrpSpPr>
        <p:grpSpPr>
          <a:xfrm>
            <a:off x="280816" y="1416063"/>
            <a:ext cx="8576184" cy="288219"/>
            <a:chOff x="6346246" y="1456281"/>
            <a:chExt cx="2489988" cy="288219"/>
          </a:xfrm>
        </p:grpSpPr>
        <p:sp>
          <p:nvSpPr>
            <p:cNvPr id="5" name="btfpColumnHeaderBoxText223027">
              <a:extLst>
                <a:ext uri="{FF2B5EF4-FFF2-40B4-BE49-F238E27FC236}">
                  <a16:creationId xmlns:a16="http://schemas.microsoft.com/office/drawing/2014/main" id="{A4090043-D630-8688-310F-E1D8CDC6B473}"/>
                </a:ext>
              </a:extLst>
            </p:cNvPr>
            <p:cNvSpPr txBox="1"/>
            <p:nvPr/>
          </p:nvSpPr>
          <p:spPr bwMode="gray">
            <a:xfrm>
              <a:off x="6346246" y="1456281"/>
              <a:ext cx="2477492" cy="288219"/>
            </a:xfrm>
            <a:prstGeom prst="rect">
              <a:avLst/>
            </a:prstGeom>
            <a:noFill/>
          </p:spPr>
          <p:txBody>
            <a:bodyPr vert="horz" wrap="square" lIns="36036" tIns="36036" rIns="36036" bIns="36036" rtlCol="0" anchor="b">
              <a:spAutoFit/>
            </a:bodyPr>
            <a:lstStyle/>
            <a:p>
              <a:endParaRPr lang="en-US" sz="1400">
                <a:solidFill>
                  <a:schemeClr val="tx1"/>
                </a:solidFill>
              </a:endParaRPr>
            </a:p>
          </p:txBody>
        </p:sp>
        <p:cxnSp>
          <p:nvCxnSpPr>
            <p:cNvPr id="6" name="btfpColumnHeaderBoxLine223027">
              <a:extLst>
                <a:ext uri="{FF2B5EF4-FFF2-40B4-BE49-F238E27FC236}">
                  <a16:creationId xmlns:a16="http://schemas.microsoft.com/office/drawing/2014/main" id="{471DDD53-EFA9-2132-48AC-B007753B5B0C}"/>
                </a:ext>
              </a:extLst>
            </p:cNvPr>
            <p:cNvCxnSpPr/>
            <p:nvPr/>
          </p:nvCxnSpPr>
          <p:spPr bwMode="gray">
            <a:xfrm>
              <a:off x="6358742" y="164170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1" name="AutoShape 2">
            <a:extLst>
              <a:ext uri="{FF2B5EF4-FFF2-40B4-BE49-F238E27FC236}">
                <a16:creationId xmlns:a16="http://schemas.microsoft.com/office/drawing/2014/main" id="{9EF56EF7-6A60-4BB4-85B1-A36A7C65F8C3}"/>
              </a:ext>
            </a:extLst>
          </p:cNvPr>
          <p:cNvSpPr>
            <a:spLocks noChangeAspect="1" noChangeArrowheads="1"/>
          </p:cNvSpPr>
          <p:nvPr/>
        </p:nvSpPr>
        <p:spPr bwMode="auto">
          <a:xfrm>
            <a:off x="59436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a:extLst>
              <a:ext uri="{FF2B5EF4-FFF2-40B4-BE49-F238E27FC236}">
                <a16:creationId xmlns:a16="http://schemas.microsoft.com/office/drawing/2014/main" id="{D7FD8693-FE3C-4EAA-99B6-DA9F7DBD0174}"/>
              </a:ext>
            </a:extLst>
          </p:cNvPr>
          <p:cNvSpPr>
            <a:spLocks noChangeAspect="1" noChangeArrowheads="1"/>
          </p:cNvSpPr>
          <p:nvPr/>
        </p:nvSpPr>
        <p:spPr bwMode="auto">
          <a:xfrm>
            <a:off x="60960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2" name="btfpValueChain196270">
            <a:extLst>
              <a:ext uri="{FF2B5EF4-FFF2-40B4-BE49-F238E27FC236}">
                <a16:creationId xmlns:a16="http://schemas.microsoft.com/office/drawing/2014/main" id="{6974F5D3-0140-4F16-9D89-AA6FEF98699B}"/>
              </a:ext>
            </a:extLst>
          </p:cNvPr>
          <p:cNvGrpSpPr/>
          <p:nvPr>
            <p:custDataLst>
              <p:tags r:id="rId4"/>
            </p:custDataLst>
          </p:nvPr>
        </p:nvGrpSpPr>
        <p:grpSpPr>
          <a:xfrm>
            <a:off x="1073895" y="1741231"/>
            <a:ext cx="6483637" cy="636511"/>
            <a:chOff x="-85701" y="1541516"/>
            <a:chExt cx="10335630" cy="602129"/>
          </a:xfrm>
          <a:solidFill>
            <a:schemeClr val="accent2">
              <a:lumMod val="75000"/>
              <a:lumOff val="25000"/>
            </a:schemeClr>
          </a:solidFill>
        </p:grpSpPr>
        <p:sp>
          <p:nvSpPr>
            <p:cNvPr id="33" name="btfpValueChainElement1962701">
              <a:extLst>
                <a:ext uri="{FF2B5EF4-FFF2-40B4-BE49-F238E27FC236}">
                  <a16:creationId xmlns:a16="http://schemas.microsoft.com/office/drawing/2014/main" id="{E4E703DA-6A47-483D-B41F-4E717919DB8B}"/>
                </a:ext>
              </a:extLst>
            </p:cNvPr>
            <p:cNvSpPr/>
            <p:nvPr/>
          </p:nvSpPr>
          <p:spPr bwMode="gray">
            <a:xfrm>
              <a:off x="-85701" y="1544816"/>
              <a:ext cx="2223210" cy="589276"/>
            </a:xfrm>
            <a:prstGeom prst="homePlate">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Research &amp; development</a:t>
              </a:r>
            </a:p>
          </p:txBody>
        </p:sp>
        <p:sp>
          <p:nvSpPr>
            <p:cNvPr id="34" name="btfpValueChainElement1962702">
              <a:extLst>
                <a:ext uri="{FF2B5EF4-FFF2-40B4-BE49-F238E27FC236}">
                  <a16:creationId xmlns:a16="http://schemas.microsoft.com/office/drawing/2014/main" id="{0EADABD6-D201-4E01-90BF-BDE8B7713B80}"/>
                </a:ext>
              </a:extLst>
            </p:cNvPr>
            <p:cNvSpPr/>
            <p:nvPr/>
          </p:nvSpPr>
          <p:spPr bwMode="gray">
            <a:xfrm>
              <a:off x="1966360" y="1541516"/>
              <a:ext cx="2290417" cy="584200"/>
            </a:xfrm>
            <a:prstGeom prst="chevron">
              <a:avLst>
                <a:gd name="adj" fmla="val 24348"/>
              </a:avLst>
            </a:prstGeom>
            <a:grpFill/>
            <a:ln w="9525">
              <a:solidFill>
                <a:schemeClr val="bg1">
                  <a:lumMod val="9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Procurement of</a:t>
              </a:r>
              <a:r>
                <a:rPr lang="en-US" sz="1000" b="1">
                  <a:solidFill>
                    <a:srgbClr val="FFFFFF"/>
                  </a:solidFill>
                  <a:latin typeface="Arial"/>
                </a:rPr>
                <a:t> i</a:t>
              </a:r>
              <a:r>
                <a:rPr kumimoji="0" lang="en-US" sz="1000" b="1" i="0" u="none" strike="noStrike" kern="1200" cap="none" spc="0" normalizeH="0" baseline="0" noProof="0">
                  <a:ln>
                    <a:noFill/>
                  </a:ln>
                  <a:solidFill>
                    <a:srgbClr val="FFFFFF"/>
                  </a:solidFill>
                  <a:effectLst/>
                  <a:uLnTx/>
                  <a:uFillTx/>
                  <a:latin typeface="Arial"/>
                  <a:ea typeface="+mn-ea"/>
                  <a:cs typeface="+mn-cs"/>
                </a:rPr>
                <a:t>ngredients</a:t>
              </a:r>
            </a:p>
          </p:txBody>
        </p:sp>
        <p:sp>
          <p:nvSpPr>
            <p:cNvPr id="35" name="btfpValueChainElement1962703">
              <a:extLst>
                <a:ext uri="{FF2B5EF4-FFF2-40B4-BE49-F238E27FC236}">
                  <a16:creationId xmlns:a16="http://schemas.microsoft.com/office/drawing/2014/main" id="{EC0FEEF4-1B39-4AFE-977A-050AD00CC90A}"/>
                </a:ext>
              </a:extLst>
            </p:cNvPr>
            <p:cNvSpPr/>
            <p:nvPr/>
          </p:nvSpPr>
          <p:spPr bwMode="gray">
            <a:xfrm>
              <a:off x="4103505" y="1541516"/>
              <a:ext cx="2223211"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Production</a:t>
              </a:r>
            </a:p>
          </p:txBody>
        </p:sp>
        <p:sp>
          <p:nvSpPr>
            <p:cNvPr id="36" name="btfpValueChainElement1962704">
              <a:extLst>
                <a:ext uri="{FF2B5EF4-FFF2-40B4-BE49-F238E27FC236}">
                  <a16:creationId xmlns:a16="http://schemas.microsoft.com/office/drawing/2014/main" id="{8FA7F3E2-B273-43C4-B9EC-4988101A0C79}"/>
                </a:ext>
              </a:extLst>
            </p:cNvPr>
            <p:cNvSpPr/>
            <p:nvPr/>
          </p:nvSpPr>
          <p:spPr bwMode="gray">
            <a:xfrm>
              <a:off x="6162646" y="1551970"/>
              <a:ext cx="2153604"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FFFFFF"/>
                  </a:solidFill>
                  <a:latin typeface="Arial"/>
                </a:rPr>
                <a:t>Distribution</a:t>
              </a: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37" name="btfpValueChainElement1962705">
              <a:extLst>
                <a:ext uri="{FF2B5EF4-FFF2-40B4-BE49-F238E27FC236}">
                  <a16:creationId xmlns:a16="http://schemas.microsoft.com/office/drawing/2014/main" id="{7BF839B5-93BD-4B21-BD70-321AF33290C2}"/>
                </a:ext>
              </a:extLst>
            </p:cNvPr>
            <p:cNvSpPr/>
            <p:nvPr/>
          </p:nvSpPr>
          <p:spPr bwMode="gray">
            <a:xfrm>
              <a:off x="8148057" y="1559445"/>
              <a:ext cx="2101872"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Branding </a:t>
              </a:r>
              <a:r>
                <a:rPr lang="en-US" sz="1000" b="1">
                  <a:solidFill>
                    <a:srgbClr val="FFFFFF"/>
                  </a:solidFill>
                  <a:latin typeface="Arial"/>
                </a:rPr>
                <a:t>&amp;</a:t>
              </a:r>
              <a:r>
                <a:rPr kumimoji="0" lang="en-US" sz="1000" b="1" i="0" u="none" strike="noStrike" kern="1200" cap="none" spc="0" normalizeH="0" baseline="0" noProof="0">
                  <a:ln>
                    <a:noFill/>
                  </a:ln>
                  <a:solidFill>
                    <a:srgbClr val="FFFFFF"/>
                  </a:solidFill>
                  <a:effectLst/>
                  <a:uLnTx/>
                  <a:uFillTx/>
                  <a:latin typeface="Arial"/>
                  <a:ea typeface="+mn-ea"/>
                  <a:cs typeface="+mn-cs"/>
                </a:rPr>
                <a:t> marketing</a:t>
              </a:r>
            </a:p>
          </p:txBody>
        </p:sp>
      </p:grpSp>
      <p:sp>
        <p:nvSpPr>
          <p:cNvPr id="45" name="btfpValueChainElement1962705">
            <a:extLst>
              <a:ext uri="{FF2B5EF4-FFF2-40B4-BE49-F238E27FC236}">
                <a16:creationId xmlns:a16="http://schemas.microsoft.com/office/drawing/2014/main" id="{1947BC29-74D3-486B-BDF0-B957FAFDCE27}"/>
              </a:ext>
            </a:extLst>
          </p:cNvPr>
          <p:cNvSpPr/>
          <p:nvPr/>
        </p:nvSpPr>
        <p:spPr bwMode="gray">
          <a:xfrm>
            <a:off x="7449809" y="1760457"/>
            <a:ext cx="1317940" cy="617558"/>
          </a:xfrm>
          <a:prstGeom prst="chevron">
            <a:avLst>
              <a:gd name="adj" fmla="val 24348"/>
            </a:avLst>
          </a:prstGeom>
          <a:solidFill>
            <a:schemeClr val="accent2">
              <a:lumMod val="75000"/>
              <a:lumOff val="25000"/>
            </a:schemeClr>
          </a:solid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FFFFFF"/>
                </a:solidFill>
                <a:latin typeface="Arial"/>
              </a:rPr>
              <a:t>Food service &amp; retail</a:t>
            </a: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pic>
        <p:nvPicPr>
          <p:cNvPr id="17" name="Graphic 16" descr="Checkmark with solid fill">
            <a:extLst>
              <a:ext uri="{FF2B5EF4-FFF2-40B4-BE49-F238E27FC236}">
                <a16:creationId xmlns:a16="http://schemas.microsoft.com/office/drawing/2014/main" id="{41B6A6F9-55C3-4DA5-849A-9796CB3216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63083" y="2493596"/>
            <a:ext cx="349796" cy="349796"/>
          </a:xfrm>
          <a:prstGeom prst="rect">
            <a:avLst/>
          </a:prstGeom>
        </p:spPr>
      </p:pic>
      <p:pic>
        <p:nvPicPr>
          <p:cNvPr id="46" name="Graphic 45" descr="Checkmark with solid fill">
            <a:extLst>
              <a:ext uri="{FF2B5EF4-FFF2-40B4-BE49-F238E27FC236}">
                <a16:creationId xmlns:a16="http://schemas.microsoft.com/office/drawing/2014/main" id="{CA8E1C8F-D0D4-4B2A-9425-B330F37947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50983" y="2458063"/>
            <a:ext cx="349796" cy="349796"/>
          </a:xfrm>
          <a:prstGeom prst="rect">
            <a:avLst/>
          </a:prstGeom>
        </p:spPr>
      </p:pic>
      <p:sp>
        <p:nvSpPr>
          <p:cNvPr id="48" name="TextBox 47">
            <a:extLst>
              <a:ext uri="{FF2B5EF4-FFF2-40B4-BE49-F238E27FC236}">
                <a16:creationId xmlns:a16="http://schemas.microsoft.com/office/drawing/2014/main" id="{1C962E6F-C79A-4536-B298-BEFAECFB450C}"/>
              </a:ext>
            </a:extLst>
          </p:cNvPr>
          <p:cNvSpPr txBox="1"/>
          <p:nvPr/>
        </p:nvSpPr>
        <p:spPr bwMode="gray">
          <a:xfrm>
            <a:off x="143152" y="3088386"/>
            <a:ext cx="995680" cy="380480"/>
          </a:xfrm>
          <a:prstGeom prst="rect">
            <a:avLst/>
          </a:prstGeom>
          <a:noFill/>
        </p:spPr>
        <p:txBody>
          <a:bodyPr wrap="square" lIns="36000" tIns="36000" rIns="36000" bIns="36000" rtlCol="0">
            <a:spAutoFit/>
          </a:bodyPr>
          <a:lstStyle/>
          <a:p>
            <a:pPr marL="0" indent="0">
              <a:buNone/>
            </a:pPr>
            <a:r>
              <a:rPr lang="en-US" sz="1000" b="1"/>
              <a:t>How is value created?</a:t>
            </a:r>
          </a:p>
        </p:txBody>
      </p:sp>
      <p:sp>
        <p:nvSpPr>
          <p:cNvPr id="50" name="TextBox 49">
            <a:extLst>
              <a:ext uri="{FF2B5EF4-FFF2-40B4-BE49-F238E27FC236}">
                <a16:creationId xmlns:a16="http://schemas.microsoft.com/office/drawing/2014/main" id="{AC09B79B-5B71-49DA-9111-F4DE83587248}"/>
              </a:ext>
            </a:extLst>
          </p:cNvPr>
          <p:cNvSpPr txBox="1"/>
          <p:nvPr/>
        </p:nvSpPr>
        <p:spPr bwMode="gray">
          <a:xfrm>
            <a:off x="2365151" y="2970069"/>
            <a:ext cx="1235932" cy="1042199"/>
          </a:xfrm>
          <a:prstGeom prst="rect">
            <a:avLst/>
          </a:prstGeom>
          <a:noFill/>
        </p:spPr>
        <p:txBody>
          <a:bodyPr wrap="square" lIns="36000" tIns="36000" rIns="36000" bIns="36000" rtlCol="0">
            <a:spAutoFit/>
          </a:bodyPr>
          <a:lstStyle/>
          <a:p>
            <a:r>
              <a:rPr lang="en-US" sz="900"/>
              <a:t>Sourcing of sustainably produced feedstock; understanding the functionality of protein structures</a:t>
            </a:r>
          </a:p>
          <a:p>
            <a:pPr marL="0" indent="0">
              <a:buNone/>
            </a:pPr>
            <a:endParaRPr lang="en-US" sz="900"/>
          </a:p>
        </p:txBody>
      </p:sp>
      <p:sp>
        <p:nvSpPr>
          <p:cNvPr id="51" name="TextBox 50">
            <a:extLst>
              <a:ext uri="{FF2B5EF4-FFF2-40B4-BE49-F238E27FC236}">
                <a16:creationId xmlns:a16="http://schemas.microsoft.com/office/drawing/2014/main" id="{73EFAB0A-51CD-4960-A55B-3A0136970799}"/>
              </a:ext>
            </a:extLst>
          </p:cNvPr>
          <p:cNvSpPr txBox="1"/>
          <p:nvPr/>
        </p:nvSpPr>
        <p:spPr bwMode="gray">
          <a:xfrm>
            <a:off x="3722068" y="2967108"/>
            <a:ext cx="1198582" cy="626701"/>
          </a:xfrm>
          <a:prstGeom prst="rect">
            <a:avLst/>
          </a:prstGeom>
          <a:noFill/>
        </p:spPr>
        <p:txBody>
          <a:bodyPr wrap="square" lIns="36000" tIns="36000" rIns="36000" bIns="36000" rtlCol="0">
            <a:spAutoFit/>
          </a:bodyPr>
          <a:lstStyle/>
          <a:p>
            <a:pPr marL="0" indent="0">
              <a:buNone/>
            </a:pPr>
            <a:r>
              <a:rPr lang="en-US" sz="900"/>
              <a:t>Processing of the feedstock to allow for further product development at scale</a:t>
            </a:r>
          </a:p>
        </p:txBody>
      </p:sp>
      <p:sp>
        <p:nvSpPr>
          <p:cNvPr id="52" name="TextBox 51">
            <a:extLst>
              <a:ext uri="{FF2B5EF4-FFF2-40B4-BE49-F238E27FC236}">
                <a16:creationId xmlns:a16="http://schemas.microsoft.com/office/drawing/2014/main" id="{57A41A69-2EB0-498C-A8D3-9019B97CF298}"/>
              </a:ext>
            </a:extLst>
          </p:cNvPr>
          <p:cNvSpPr txBox="1"/>
          <p:nvPr/>
        </p:nvSpPr>
        <p:spPr bwMode="gray">
          <a:xfrm>
            <a:off x="4993540" y="2967108"/>
            <a:ext cx="1198582" cy="626701"/>
          </a:xfrm>
          <a:prstGeom prst="rect">
            <a:avLst/>
          </a:prstGeom>
          <a:noFill/>
        </p:spPr>
        <p:txBody>
          <a:bodyPr wrap="square" lIns="36000" tIns="36000" rIns="36000" bIns="36000" rtlCol="0">
            <a:spAutoFit/>
          </a:bodyPr>
          <a:lstStyle/>
          <a:p>
            <a:pPr marL="0" indent="0">
              <a:buNone/>
            </a:pPr>
            <a:r>
              <a:rPr lang="en-US" sz="900"/>
              <a:t>Leveraging existing food logistics channels to circulate alternative proteins</a:t>
            </a:r>
          </a:p>
        </p:txBody>
      </p:sp>
      <p:sp>
        <p:nvSpPr>
          <p:cNvPr id="53" name="TextBox 52">
            <a:extLst>
              <a:ext uri="{FF2B5EF4-FFF2-40B4-BE49-F238E27FC236}">
                <a16:creationId xmlns:a16="http://schemas.microsoft.com/office/drawing/2014/main" id="{2D0A2DC7-46EE-411E-9505-D3C5B788FA23}"/>
              </a:ext>
            </a:extLst>
          </p:cNvPr>
          <p:cNvSpPr txBox="1"/>
          <p:nvPr/>
        </p:nvSpPr>
        <p:spPr bwMode="gray">
          <a:xfrm>
            <a:off x="6252379" y="2976110"/>
            <a:ext cx="1197430" cy="626701"/>
          </a:xfrm>
          <a:prstGeom prst="rect">
            <a:avLst/>
          </a:prstGeom>
          <a:noFill/>
        </p:spPr>
        <p:txBody>
          <a:bodyPr wrap="square" lIns="36000" tIns="36000" rIns="36000" bIns="36000" rtlCol="0">
            <a:spAutoFit/>
          </a:bodyPr>
          <a:lstStyle/>
          <a:p>
            <a:pPr marL="0" indent="0">
              <a:buNone/>
            </a:pPr>
            <a:r>
              <a:rPr lang="en-US" sz="900"/>
              <a:t>Increasing the public’s </a:t>
            </a:r>
            <a:r>
              <a:rPr lang="en-US" sz="900" b="1"/>
              <a:t>awareness, trust in, and demand for</a:t>
            </a:r>
            <a:r>
              <a:rPr lang="en-US" sz="900"/>
              <a:t> the product</a:t>
            </a:r>
          </a:p>
        </p:txBody>
      </p:sp>
      <p:sp>
        <p:nvSpPr>
          <p:cNvPr id="54" name="TextBox 53">
            <a:extLst>
              <a:ext uri="{FF2B5EF4-FFF2-40B4-BE49-F238E27FC236}">
                <a16:creationId xmlns:a16="http://schemas.microsoft.com/office/drawing/2014/main" id="{F2D1C6CD-51A3-4FDF-96F8-2EB6B6F1642B}"/>
              </a:ext>
            </a:extLst>
          </p:cNvPr>
          <p:cNvSpPr txBox="1"/>
          <p:nvPr/>
        </p:nvSpPr>
        <p:spPr bwMode="gray">
          <a:xfrm>
            <a:off x="7501101" y="2968373"/>
            <a:ext cx="1266647" cy="626701"/>
          </a:xfrm>
          <a:prstGeom prst="rect">
            <a:avLst/>
          </a:prstGeom>
          <a:noFill/>
        </p:spPr>
        <p:txBody>
          <a:bodyPr wrap="square" lIns="36000" tIns="36000" rIns="36000" bIns="36000" rtlCol="0">
            <a:spAutoFit/>
          </a:bodyPr>
          <a:lstStyle/>
          <a:p>
            <a:pPr marL="0" indent="0">
              <a:buNone/>
            </a:pPr>
            <a:r>
              <a:rPr lang="en-US" sz="900"/>
              <a:t>Serving products to customers; catering to different tastes through product versatility</a:t>
            </a:r>
          </a:p>
        </p:txBody>
      </p:sp>
      <p:sp>
        <p:nvSpPr>
          <p:cNvPr id="55" name="TextBox 54">
            <a:extLst>
              <a:ext uri="{FF2B5EF4-FFF2-40B4-BE49-F238E27FC236}">
                <a16:creationId xmlns:a16="http://schemas.microsoft.com/office/drawing/2014/main" id="{0D0469E3-D51F-42BB-A151-D8F00249F4C6}"/>
              </a:ext>
            </a:extLst>
          </p:cNvPr>
          <p:cNvSpPr txBox="1"/>
          <p:nvPr/>
        </p:nvSpPr>
        <p:spPr bwMode="gray">
          <a:xfrm>
            <a:off x="163221" y="2394916"/>
            <a:ext cx="995680" cy="534368"/>
          </a:xfrm>
          <a:prstGeom prst="rect">
            <a:avLst/>
          </a:prstGeom>
          <a:noFill/>
        </p:spPr>
        <p:txBody>
          <a:bodyPr wrap="square" lIns="36000" tIns="36000" rIns="36000" bIns="36000" rtlCol="0">
            <a:spAutoFit/>
          </a:bodyPr>
          <a:lstStyle/>
          <a:p>
            <a:pPr marL="0" indent="0">
              <a:buNone/>
            </a:pPr>
            <a:r>
              <a:rPr lang="en-US" sz="1000" b="1"/>
              <a:t>Is there sufficient funding?</a:t>
            </a:r>
          </a:p>
        </p:txBody>
      </p:sp>
      <p:cxnSp>
        <p:nvCxnSpPr>
          <p:cNvPr id="61" name="Straight Connector 60">
            <a:extLst>
              <a:ext uri="{FF2B5EF4-FFF2-40B4-BE49-F238E27FC236}">
                <a16:creationId xmlns:a16="http://schemas.microsoft.com/office/drawing/2014/main" id="{3A3BCDBC-5340-4EEE-B721-887917EEA8CC}"/>
              </a:ext>
            </a:extLst>
          </p:cNvPr>
          <p:cNvCxnSpPr>
            <a:cxnSpLocks/>
          </p:cNvCxnSpPr>
          <p:nvPr/>
        </p:nvCxnSpPr>
        <p:spPr bwMode="gray">
          <a:xfrm>
            <a:off x="163221" y="3886200"/>
            <a:ext cx="8571230" cy="0"/>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74B4B1AC-24BA-43BA-9E3F-5748FFC73ADC}"/>
              </a:ext>
            </a:extLst>
          </p:cNvPr>
          <p:cNvSpPr txBox="1"/>
          <p:nvPr/>
        </p:nvSpPr>
        <p:spPr bwMode="gray">
          <a:xfrm>
            <a:off x="160272" y="4029698"/>
            <a:ext cx="894425" cy="226591"/>
          </a:xfrm>
          <a:prstGeom prst="rect">
            <a:avLst/>
          </a:prstGeom>
          <a:noFill/>
        </p:spPr>
        <p:txBody>
          <a:bodyPr wrap="square" lIns="36000" tIns="36000" rIns="36000" bIns="36000" rtlCol="0">
            <a:spAutoFit/>
          </a:bodyPr>
          <a:lstStyle/>
          <a:p>
            <a:pPr marL="0" indent="0">
              <a:buNone/>
            </a:pPr>
            <a:r>
              <a:rPr lang="en-US" sz="1000" b="1"/>
              <a:t>Priorities</a:t>
            </a:r>
          </a:p>
        </p:txBody>
      </p:sp>
      <p:sp>
        <p:nvSpPr>
          <p:cNvPr id="70" name="TextBox 69">
            <a:extLst>
              <a:ext uri="{FF2B5EF4-FFF2-40B4-BE49-F238E27FC236}">
                <a16:creationId xmlns:a16="http://schemas.microsoft.com/office/drawing/2014/main" id="{B400B3AE-81E2-4B69-BB6D-50DF0A39C46E}"/>
              </a:ext>
            </a:extLst>
          </p:cNvPr>
          <p:cNvSpPr txBox="1"/>
          <p:nvPr/>
        </p:nvSpPr>
        <p:spPr bwMode="gray">
          <a:xfrm>
            <a:off x="4974771" y="3870466"/>
            <a:ext cx="1273629" cy="1811641"/>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a:t>Find </a:t>
            </a:r>
            <a:r>
              <a:rPr lang="en-US" sz="900" b="1"/>
              <a:t>distribution partners</a:t>
            </a:r>
          </a:p>
          <a:p>
            <a:pPr marL="171450" indent="-171450">
              <a:spcAft>
                <a:spcPts val="300"/>
              </a:spcAft>
              <a:buFont typeface="Arial" panose="020B0604020202020204" pitchFamily="34" charset="0"/>
              <a:buChar char="•"/>
            </a:pPr>
            <a:r>
              <a:rPr lang="en-US" sz="900"/>
              <a:t>Find </a:t>
            </a:r>
            <a:r>
              <a:rPr lang="en-US" sz="900" b="1"/>
              <a:t>early-adopter </a:t>
            </a:r>
            <a:r>
              <a:rPr lang="en-US" sz="900"/>
              <a:t>consumers to </a:t>
            </a:r>
            <a:r>
              <a:rPr lang="en-US" sz="900" b="1"/>
              <a:t>demonstrate market interest </a:t>
            </a:r>
            <a:r>
              <a:rPr lang="en-US" sz="900"/>
              <a:t>to sustain distribution</a:t>
            </a:r>
          </a:p>
          <a:p>
            <a:pPr marL="171450" indent="-171450">
              <a:spcAft>
                <a:spcPts val="300"/>
              </a:spcAft>
              <a:buFont typeface="Arial" panose="020B0604020202020204" pitchFamily="34" charset="0"/>
              <a:buChar char="•"/>
            </a:pPr>
            <a:r>
              <a:rPr lang="en-US" sz="900" b="1"/>
              <a:t>Expand</a:t>
            </a:r>
            <a:r>
              <a:rPr lang="en-US" sz="900"/>
              <a:t> into additional channels, including</a:t>
            </a:r>
            <a:br>
              <a:rPr lang="en-US" sz="900"/>
            </a:br>
            <a:r>
              <a:rPr lang="en-US" sz="900" b="1"/>
              <a:t>e-commerce and direct to consumer</a:t>
            </a:r>
          </a:p>
        </p:txBody>
      </p:sp>
      <p:sp>
        <p:nvSpPr>
          <p:cNvPr id="71" name="TextBox 70">
            <a:extLst>
              <a:ext uri="{FF2B5EF4-FFF2-40B4-BE49-F238E27FC236}">
                <a16:creationId xmlns:a16="http://schemas.microsoft.com/office/drawing/2014/main" id="{F8444B7A-67F4-48F8-A3CD-68704AA6DEF3}"/>
              </a:ext>
            </a:extLst>
          </p:cNvPr>
          <p:cNvSpPr txBox="1"/>
          <p:nvPr/>
        </p:nvSpPr>
        <p:spPr bwMode="gray">
          <a:xfrm>
            <a:off x="3692296" y="3877198"/>
            <a:ext cx="1289127" cy="2758054"/>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a:t>Contract development to </a:t>
            </a:r>
            <a:r>
              <a:rPr lang="en-US" sz="900" b="1"/>
              <a:t>achieve necessary manufacturing capacity</a:t>
            </a:r>
          </a:p>
          <a:p>
            <a:pPr marL="171450" indent="-171450">
              <a:spcAft>
                <a:spcPts val="300"/>
              </a:spcAft>
              <a:buFont typeface="Arial" panose="020B0604020202020204" pitchFamily="34" charset="0"/>
              <a:buChar char="•"/>
            </a:pPr>
            <a:r>
              <a:rPr lang="en-US" sz="900" b="1"/>
              <a:t>Evolve past pilot-scale projects </a:t>
            </a:r>
            <a:r>
              <a:rPr lang="en-US" sz="900"/>
              <a:t>to serve greater populations</a:t>
            </a:r>
          </a:p>
          <a:p>
            <a:pPr marL="171450" indent="-171450">
              <a:spcAft>
                <a:spcPts val="300"/>
              </a:spcAft>
              <a:buFont typeface="Arial" panose="020B0604020202020204" pitchFamily="34" charset="0"/>
              <a:buChar char="•"/>
            </a:pPr>
            <a:r>
              <a:rPr lang="en-US" sz="900" b="1"/>
              <a:t>Scale up capacity</a:t>
            </a:r>
          </a:p>
          <a:p>
            <a:pPr marL="171450" indent="-171450">
              <a:spcAft>
                <a:spcPts val="300"/>
              </a:spcAft>
              <a:buFont typeface="Arial" panose="020B0604020202020204" pitchFamily="34" charset="0"/>
              <a:buChar char="•"/>
            </a:pPr>
            <a:r>
              <a:rPr lang="en-US" sz="900"/>
              <a:t>Utilize</a:t>
            </a:r>
            <a:r>
              <a:rPr lang="en-US" sz="900" b="1"/>
              <a:t> novel texturizing equipment</a:t>
            </a:r>
          </a:p>
          <a:p>
            <a:pPr marL="171450" indent="-171450">
              <a:spcAft>
                <a:spcPts val="300"/>
              </a:spcAft>
              <a:buFont typeface="Arial" panose="020B0604020202020204" pitchFamily="34" charset="0"/>
              <a:buChar char="•"/>
            </a:pPr>
            <a:r>
              <a:rPr lang="en-US" sz="900"/>
              <a:t>Optimize and </a:t>
            </a:r>
            <a:br>
              <a:rPr lang="en-US" sz="900"/>
            </a:br>
            <a:r>
              <a:rPr lang="en-US" sz="900" b="1"/>
              <a:t>retrofit existing manufacturing equipment</a:t>
            </a:r>
          </a:p>
          <a:p>
            <a:pPr marL="171450" indent="-171450">
              <a:spcAft>
                <a:spcPts val="300"/>
              </a:spcAft>
              <a:buFont typeface="Arial" panose="020B0604020202020204" pitchFamily="34" charset="0"/>
              <a:buChar char="•"/>
            </a:pPr>
            <a:r>
              <a:rPr lang="en-US" sz="900"/>
              <a:t>,</a:t>
            </a:r>
          </a:p>
        </p:txBody>
      </p:sp>
      <p:cxnSp>
        <p:nvCxnSpPr>
          <p:cNvPr id="72" name="Straight Connector 71">
            <a:extLst>
              <a:ext uri="{FF2B5EF4-FFF2-40B4-BE49-F238E27FC236}">
                <a16:creationId xmlns:a16="http://schemas.microsoft.com/office/drawing/2014/main" id="{5A34956D-AF73-43F6-AAC7-418C0677886A}"/>
              </a:ext>
            </a:extLst>
          </p:cNvPr>
          <p:cNvCxnSpPr>
            <a:cxnSpLocks/>
          </p:cNvCxnSpPr>
          <p:nvPr/>
        </p:nvCxnSpPr>
        <p:spPr bwMode="gray">
          <a:xfrm>
            <a:off x="196519" y="2963934"/>
            <a:ext cx="8571230" cy="0"/>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FB5BB6F2-AA37-4D0A-8BC8-867476C69896}"/>
              </a:ext>
            </a:extLst>
          </p:cNvPr>
          <p:cNvSpPr txBox="1"/>
          <p:nvPr/>
        </p:nvSpPr>
        <p:spPr bwMode="gray">
          <a:xfrm>
            <a:off x="2361172" y="3889161"/>
            <a:ext cx="1360896" cy="2404111"/>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b="1"/>
              <a:t>Optimize</a:t>
            </a:r>
            <a:r>
              <a:rPr lang="en-US" sz="900"/>
              <a:t> </a:t>
            </a:r>
            <a:r>
              <a:rPr lang="en-US" sz="900" b="1"/>
              <a:t>ingredients</a:t>
            </a:r>
            <a:r>
              <a:rPr lang="en-US" sz="900"/>
              <a:t> and </a:t>
            </a:r>
            <a:br>
              <a:rPr lang="en-US" sz="900"/>
            </a:br>
            <a:r>
              <a:rPr lang="en-US" sz="900"/>
              <a:t>their processing</a:t>
            </a:r>
          </a:p>
          <a:p>
            <a:pPr marL="171450" indent="-171450">
              <a:spcAft>
                <a:spcPts val="300"/>
              </a:spcAft>
              <a:buFont typeface="Arial" panose="020B0604020202020204" pitchFamily="34" charset="0"/>
              <a:buChar char="•"/>
            </a:pPr>
            <a:r>
              <a:rPr lang="en-US" sz="900" b="1"/>
              <a:t>Improve market mechanisms </a:t>
            </a:r>
            <a:r>
              <a:rPr lang="en-US" sz="900"/>
              <a:t>for supply chain efficiency</a:t>
            </a:r>
          </a:p>
          <a:p>
            <a:pPr marL="171450" indent="-171450">
              <a:spcAft>
                <a:spcPts val="300"/>
              </a:spcAft>
              <a:buFont typeface="Arial" panose="020B0604020202020204" pitchFamily="34" charset="0"/>
              <a:buChar char="•"/>
            </a:pPr>
            <a:r>
              <a:rPr lang="en-US" sz="900" b="1"/>
              <a:t>Establish relationships </a:t>
            </a:r>
            <a:r>
              <a:rPr lang="en-US" sz="900"/>
              <a:t>between distributors and manufacturers</a:t>
            </a:r>
          </a:p>
          <a:p>
            <a:pPr marL="171450" indent="-171450">
              <a:spcAft>
                <a:spcPts val="300"/>
              </a:spcAft>
              <a:buFont typeface="Arial" panose="020B0604020202020204" pitchFamily="34" charset="0"/>
              <a:buChar char="•"/>
            </a:pPr>
            <a:r>
              <a:rPr lang="en-US" sz="900"/>
              <a:t>Upcycle and </a:t>
            </a:r>
            <a:r>
              <a:rPr lang="en-US" sz="900" b="1"/>
              <a:t>commercialize traditional food process by-products</a:t>
            </a:r>
            <a:endParaRPr lang="en-US" sz="900"/>
          </a:p>
        </p:txBody>
      </p:sp>
      <p:sp>
        <p:nvSpPr>
          <p:cNvPr id="82" name="TextBox 81">
            <a:extLst>
              <a:ext uri="{FF2B5EF4-FFF2-40B4-BE49-F238E27FC236}">
                <a16:creationId xmlns:a16="http://schemas.microsoft.com/office/drawing/2014/main" id="{75583CB9-360A-4D81-B88F-841CFEFB2173}"/>
              </a:ext>
            </a:extLst>
          </p:cNvPr>
          <p:cNvSpPr txBox="1"/>
          <p:nvPr/>
        </p:nvSpPr>
        <p:spPr bwMode="gray">
          <a:xfrm>
            <a:off x="1072995" y="3886200"/>
            <a:ext cx="1288177" cy="2419499"/>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a:t>Optimize</a:t>
            </a:r>
            <a:r>
              <a:rPr lang="en-US" sz="900" b="1"/>
              <a:t> taste</a:t>
            </a:r>
          </a:p>
          <a:p>
            <a:pPr marL="171450" indent="-171450">
              <a:spcAft>
                <a:spcPts val="300"/>
              </a:spcAft>
              <a:buFont typeface="Arial" panose="020B0604020202020204" pitchFamily="34" charset="0"/>
              <a:buChar char="•"/>
            </a:pPr>
            <a:r>
              <a:rPr lang="en-US" sz="900"/>
              <a:t>Find and process </a:t>
            </a:r>
            <a:r>
              <a:rPr lang="en-US" sz="900" b="1"/>
              <a:t>novel sources of proteins</a:t>
            </a:r>
          </a:p>
          <a:p>
            <a:pPr marL="171450" indent="-171450">
              <a:spcAft>
                <a:spcPts val="300"/>
              </a:spcAft>
              <a:buFont typeface="Arial" panose="020B0604020202020204" pitchFamily="34" charset="0"/>
              <a:buChar char="•"/>
            </a:pPr>
            <a:r>
              <a:rPr lang="en-US" sz="900"/>
              <a:t>Conduct</a:t>
            </a:r>
            <a:r>
              <a:rPr lang="en-US" sz="900" b="1"/>
              <a:t> consumer preference studies</a:t>
            </a:r>
          </a:p>
          <a:p>
            <a:pPr marL="171450" indent="-171450">
              <a:spcAft>
                <a:spcPts val="300"/>
              </a:spcAft>
              <a:buFont typeface="Arial" panose="020B0604020202020204" pitchFamily="34" charset="0"/>
              <a:buChar char="•"/>
            </a:pPr>
            <a:r>
              <a:rPr lang="en-US" sz="900"/>
              <a:t>Expand </a:t>
            </a:r>
            <a:r>
              <a:rPr lang="en-US" sz="900" b="1"/>
              <a:t>scientific collaboration</a:t>
            </a:r>
          </a:p>
          <a:p>
            <a:pPr marL="171450" indent="-171450">
              <a:spcAft>
                <a:spcPts val="300"/>
              </a:spcAft>
              <a:buFont typeface="Arial" panose="020B0604020202020204" pitchFamily="34" charset="0"/>
              <a:buChar char="•"/>
            </a:pPr>
            <a:r>
              <a:rPr lang="en-US" sz="900" b="1"/>
              <a:t>Accelerate development </a:t>
            </a:r>
            <a:r>
              <a:rPr lang="en-US" sz="900"/>
              <a:t>of successful alternative proteins</a:t>
            </a:r>
          </a:p>
          <a:p>
            <a:pPr marL="171450" indent="-171450">
              <a:spcAft>
                <a:spcPts val="300"/>
              </a:spcAft>
              <a:buFont typeface="Arial" panose="020B0604020202020204" pitchFamily="34" charset="0"/>
              <a:buChar char="•"/>
            </a:pPr>
            <a:r>
              <a:rPr lang="en-US" sz="900" b="1"/>
              <a:t>Reduce cost</a:t>
            </a:r>
          </a:p>
          <a:p>
            <a:pPr marL="171450" indent="-171450">
              <a:spcAft>
                <a:spcPts val="300"/>
              </a:spcAft>
              <a:buFont typeface="Arial" panose="020B0604020202020204" pitchFamily="34" charset="0"/>
              <a:buChar char="•"/>
            </a:pPr>
            <a:endParaRPr lang="en-US" sz="900"/>
          </a:p>
          <a:p>
            <a:pPr marL="171450" indent="-171450">
              <a:spcAft>
                <a:spcPts val="300"/>
              </a:spcAft>
              <a:buFont typeface="Arial" panose="020B0604020202020204" pitchFamily="34" charset="0"/>
              <a:buChar char="•"/>
            </a:pPr>
            <a:endParaRPr lang="en-US" sz="900"/>
          </a:p>
        </p:txBody>
      </p:sp>
      <p:sp>
        <p:nvSpPr>
          <p:cNvPr id="83" name="TextBox 82">
            <a:extLst>
              <a:ext uri="{FF2B5EF4-FFF2-40B4-BE49-F238E27FC236}">
                <a16:creationId xmlns:a16="http://schemas.microsoft.com/office/drawing/2014/main" id="{764CAC24-670B-4FC3-AAF7-30D99A5DD4EA}"/>
              </a:ext>
            </a:extLst>
          </p:cNvPr>
          <p:cNvSpPr txBox="1"/>
          <p:nvPr/>
        </p:nvSpPr>
        <p:spPr bwMode="gray">
          <a:xfrm>
            <a:off x="6239007" y="3891510"/>
            <a:ext cx="1262095" cy="1950140"/>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a:t>Conduct consumer preference studies to </a:t>
            </a:r>
            <a:r>
              <a:rPr lang="en-US" sz="900" b="1"/>
              <a:t>understand what appeals to consumers </a:t>
            </a:r>
            <a:r>
              <a:rPr lang="en-US" sz="900"/>
              <a:t>and drives demand</a:t>
            </a:r>
          </a:p>
          <a:p>
            <a:pPr marL="171450" indent="-171450">
              <a:spcAft>
                <a:spcPts val="300"/>
              </a:spcAft>
              <a:buFont typeface="Arial" panose="020B0604020202020204" pitchFamily="34" charset="0"/>
              <a:buChar char="•"/>
            </a:pPr>
            <a:r>
              <a:rPr lang="en-US" sz="900" b="1"/>
              <a:t>Highlight the sensory food experience </a:t>
            </a:r>
            <a:r>
              <a:rPr lang="en-US" sz="900"/>
              <a:t>over environmental benefits</a:t>
            </a:r>
            <a:endParaRPr lang="en-US" sz="900" b="1"/>
          </a:p>
          <a:p>
            <a:pPr marL="171450" indent="-171450">
              <a:spcAft>
                <a:spcPts val="300"/>
              </a:spcAft>
              <a:buFont typeface="Arial" panose="020B0604020202020204" pitchFamily="34" charset="0"/>
              <a:buChar char="•"/>
            </a:pPr>
            <a:r>
              <a:rPr lang="en-US" sz="900"/>
              <a:t>Focus on the </a:t>
            </a:r>
            <a:r>
              <a:rPr lang="en-US" sz="900" b="1"/>
              <a:t>taste of the product</a:t>
            </a:r>
          </a:p>
        </p:txBody>
      </p:sp>
      <p:sp>
        <p:nvSpPr>
          <p:cNvPr id="15" name="TextBox 14">
            <a:extLst>
              <a:ext uri="{FF2B5EF4-FFF2-40B4-BE49-F238E27FC236}">
                <a16:creationId xmlns:a16="http://schemas.microsoft.com/office/drawing/2014/main" id="{59E09C6D-18EE-000D-1E4E-0E4D8E5532E5}"/>
              </a:ext>
            </a:extLst>
          </p:cNvPr>
          <p:cNvSpPr txBox="1"/>
          <p:nvPr/>
        </p:nvSpPr>
        <p:spPr bwMode="gray">
          <a:xfrm>
            <a:off x="7449809" y="3872842"/>
            <a:ext cx="1335786" cy="1080671"/>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b="1"/>
              <a:t>Reskill the relevant workforce </a:t>
            </a:r>
            <a:r>
              <a:rPr lang="en-US" sz="900"/>
              <a:t>for best practices on cooking different sources of protein that appeal to general consumers</a:t>
            </a:r>
          </a:p>
          <a:p>
            <a:pPr marL="171450" indent="-171450">
              <a:spcAft>
                <a:spcPts val="300"/>
              </a:spcAft>
              <a:buFont typeface="Arial" panose="020B0604020202020204" pitchFamily="34" charset="0"/>
              <a:buChar char="•"/>
            </a:pPr>
            <a:endParaRPr lang="en-US" sz="900"/>
          </a:p>
        </p:txBody>
      </p:sp>
      <p:sp>
        <p:nvSpPr>
          <p:cNvPr id="16" name="TextBox 15">
            <a:extLst>
              <a:ext uri="{FF2B5EF4-FFF2-40B4-BE49-F238E27FC236}">
                <a16:creationId xmlns:a16="http://schemas.microsoft.com/office/drawing/2014/main" id="{6D54C44A-F195-A557-2709-3A2749EF20B5}"/>
              </a:ext>
            </a:extLst>
          </p:cNvPr>
          <p:cNvSpPr txBox="1"/>
          <p:nvPr/>
        </p:nvSpPr>
        <p:spPr bwMode="gray">
          <a:xfrm>
            <a:off x="1076436" y="2970069"/>
            <a:ext cx="1284736" cy="626701"/>
          </a:xfrm>
          <a:prstGeom prst="rect">
            <a:avLst/>
          </a:prstGeom>
          <a:noFill/>
        </p:spPr>
        <p:txBody>
          <a:bodyPr wrap="square" lIns="36000" tIns="36000" rIns="36000" bIns="36000" rtlCol="0">
            <a:spAutoFit/>
          </a:bodyPr>
          <a:lstStyle/>
          <a:p>
            <a:pPr marL="0" indent="0">
              <a:buNone/>
            </a:pPr>
            <a:r>
              <a:rPr lang="en-US" sz="900"/>
              <a:t>Innovative product development and existing product enhancement </a:t>
            </a:r>
          </a:p>
        </p:txBody>
      </p:sp>
      <p:sp>
        <p:nvSpPr>
          <p:cNvPr id="13" name="btfpColumnHeaderBoxText223027">
            <a:extLst>
              <a:ext uri="{FF2B5EF4-FFF2-40B4-BE49-F238E27FC236}">
                <a16:creationId xmlns:a16="http://schemas.microsoft.com/office/drawing/2014/main" id="{AC84E1C0-064B-709C-7D32-4D63485DC20F}"/>
              </a:ext>
            </a:extLst>
          </p:cNvPr>
          <p:cNvSpPr txBox="1"/>
          <p:nvPr/>
        </p:nvSpPr>
        <p:spPr bwMode="gray">
          <a:xfrm>
            <a:off x="330198" y="1282492"/>
            <a:ext cx="11687680"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latin typeface="Arial" panose="020B0604020202020204" pitchFamily="34" charset="0"/>
                <a:cs typeface="Arial" panose="020B0604020202020204" pitchFamily="34" charset="0"/>
              </a:rPr>
              <a:t>Only a few sections have sufficient funding for successful at-scale deployment</a:t>
            </a:r>
          </a:p>
        </p:txBody>
      </p:sp>
      <p:sp>
        <p:nvSpPr>
          <p:cNvPr id="41" name="Chevron 40">
            <a:extLst>
              <a:ext uri="{FF2B5EF4-FFF2-40B4-BE49-F238E27FC236}">
                <a16:creationId xmlns:a16="http://schemas.microsoft.com/office/drawing/2014/main" id="{4BF1C77D-541B-9D8F-3ABE-A0B0CA39B994}"/>
              </a:ext>
            </a:extLst>
          </p:cNvPr>
          <p:cNvSpPr/>
          <p:nvPr/>
        </p:nvSpPr>
        <p:spPr bwMode="gray">
          <a:xfrm>
            <a:off x="3800260" y="25336"/>
            <a:ext cx="201645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0" bIns="36000" numCol="1" spcCol="0" rtlCol="0" fromWordArt="0" anchor="t" anchorCtr="0" forceAA="0" compatLnSpc="1">
            <a:prstTxWarp prst="textNoShape">
              <a:avLst/>
            </a:prstTxWarp>
            <a:noAutofit/>
          </a:bodyPr>
          <a:lstStyle/>
          <a:p>
            <a:pPr marL="0" indent="0">
              <a:buNone/>
            </a:pPr>
            <a:r>
              <a:rPr lang="en-US" sz="1600"/>
              <a:t>Demand Increase</a:t>
            </a:r>
            <a:endParaRPr lang="en-US" sz="1600">
              <a:solidFill>
                <a:schemeClr val="bg1"/>
              </a:solidFill>
            </a:endParaRPr>
          </a:p>
        </p:txBody>
      </p:sp>
      <p:sp>
        <p:nvSpPr>
          <p:cNvPr id="42" name="Chevron 41">
            <a:extLst>
              <a:ext uri="{FF2B5EF4-FFF2-40B4-BE49-F238E27FC236}">
                <a16:creationId xmlns:a16="http://schemas.microsoft.com/office/drawing/2014/main" id="{6DCDA060-EBF4-063F-2C3C-E180BA1DC129}"/>
              </a:ext>
            </a:extLst>
          </p:cNvPr>
          <p:cNvSpPr/>
          <p:nvPr/>
        </p:nvSpPr>
        <p:spPr bwMode="gray">
          <a:xfrm>
            <a:off x="1656286" y="25336"/>
            <a:ext cx="2207689"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43" name="Pentagon 42">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Finance</a:t>
            </a:r>
          </a:p>
        </p:txBody>
      </p:sp>
    </p:spTree>
    <p:extLst>
      <p:ext uri="{BB962C8B-B14F-4D97-AF65-F5344CB8AC3E}">
        <p14:creationId xmlns:p14="http://schemas.microsoft.com/office/powerpoint/2010/main" val="2279870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B28E3-CFE5-A27D-961F-41D7BAA6A36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ED4EA3D-FECD-131F-0D0A-BB727D7925AA}"/>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7" name="think-cell data - do not delete" hidden="1">
                        <a:extLst>
                          <a:ext uri="{FF2B5EF4-FFF2-40B4-BE49-F238E27FC236}">
                            <a16:creationId xmlns:a16="http://schemas.microsoft.com/office/drawing/2014/main" id="{5ED4EA3D-FECD-131F-0D0A-BB727D7925A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394C6B0-079A-157C-51E8-D8235C741781}"/>
              </a:ext>
            </a:extLst>
          </p:cNvPr>
          <p:cNvSpPr>
            <a:spLocks noGrp="1"/>
          </p:cNvSpPr>
          <p:nvPr>
            <p:ph type="title"/>
          </p:nvPr>
        </p:nvSpPr>
        <p:spPr/>
        <p:txBody>
          <a:bodyPr vert="horz">
            <a:noAutofit/>
          </a:bodyPr>
          <a:lstStyle/>
          <a:p>
            <a:r>
              <a:rPr lang="en-US">
                <a:latin typeface="Arial" panose="020B0604020202020204" pitchFamily="34" charset="0"/>
                <a:cs typeface="Arial" panose="020B0604020202020204" pitchFamily="34" charset="0"/>
              </a:rPr>
              <a:t>Inconsistent policies, subsidies, and lobbying remain important barriers for the protein transition</a:t>
            </a:r>
          </a:p>
        </p:txBody>
      </p:sp>
      <p:sp>
        <p:nvSpPr>
          <p:cNvPr id="24" name="TextBox 23">
            <a:extLst>
              <a:ext uri="{FF2B5EF4-FFF2-40B4-BE49-F238E27FC236}">
                <a16:creationId xmlns:a16="http://schemas.microsoft.com/office/drawing/2014/main" id="{C67F8708-BA22-1D02-B331-9A05CF2DBFF2}"/>
              </a:ext>
            </a:extLst>
          </p:cNvPr>
          <p:cNvSpPr txBox="1"/>
          <p:nvPr/>
        </p:nvSpPr>
        <p:spPr bwMode="gray">
          <a:xfrm>
            <a:off x="329738" y="6295184"/>
            <a:ext cx="9205019" cy="492443"/>
          </a:xfrm>
          <a:prstGeom prst="rect">
            <a:avLst/>
          </a:prstGeom>
          <a:noFill/>
        </p:spPr>
        <p:txBody>
          <a:bodyPr wrap="square" lIns="0" tIns="0" rIns="0" bIns="0" anchor="t">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cs typeface="Arial" panose="020B0604020202020204" pitchFamily="34" charset="0"/>
              </a:rPr>
              <a:t>Sources: MIT Technology Review, </a:t>
            </a:r>
            <a:r>
              <a:rPr kumimoji="0" lang="en-US" sz="800" b="0" i="0" u="none" strike="noStrike" kern="1200" cap="none" spc="0" normalizeH="0" baseline="0" noProof="0">
                <a:ln>
                  <a:noFill/>
                </a:ln>
                <a:solidFill>
                  <a:srgbClr val="000000"/>
                </a:solidFill>
                <a:effectLst/>
                <a:uLnTx/>
                <a:uFillTx/>
                <a:cs typeface="Arial" panose="020B0604020202020204" pitchFamily="34" charset="0"/>
                <a:hlinkClick r:id="rId7"/>
              </a:rPr>
              <a:t>Why ethanol aviation fuel tax subsidies aren’t a clear climate </a:t>
            </a:r>
            <a:r>
              <a:rPr lang="en-US" sz="800">
                <a:solidFill>
                  <a:srgbClr val="000000"/>
                </a:solidFill>
                <a:cs typeface="Arial" panose="020B0604020202020204" pitchFamily="34" charset="0"/>
                <a:hlinkClick r:id="rId7"/>
              </a:rPr>
              <a:t>w</a:t>
            </a:r>
            <a:r>
              <a:rPr kumimoji="0" lang="en-US" sz="800" b="0" i="0" u="none" strike="noStrike" kern="1200" cap="none" spc="0" normalizeH="0" baseline="0" noProof="0">
                <a:ln>
                  <a:noFill/>
                </a:ln>
                <a:solidFill>
                  <a:srgbClr val="000000"/>
                </a:solidFill>
                <a:effectLst/>
                <a:uLnTx/>
                <a:uFillTx/>
                <a:cs typeface="Arial" panose="020B0604020202020204" pitchFamily="34" charset="0"/>
                <a:hlinkClick r:id="rId7"/>
              </a:rPr>
              <a:t>in</a:t>
            </a:r>
            <a:r>
              <a:rPr kumimoji="0" lang="en-US" sz="800" b="0" i="0" u="none" strike="noStrike" kern="1200" cap="none" spc="0" normalizeH="0" baseline="0" noProof="0">
                <a:ln>
                  <a:noFill/>
                </a:ln>
                <a:solidFill>
                  <a:srgbClr val="000000"/>
                </a:solidFill>
                <a:effectLst/>
                <a:uLnTx/>
                <a:uFillTx/>
                <a:cs typeface="Arial" panose="020B0604020202020204" pitchFamily="34" charset="0"/>
              </a:rPr>
              <a:t> (2024)</a:t>
            </a:r>
            <a:r>
              <a:rPr kumimoji="0" lang="en-US" sz="800" kern="1200" cap="none" spc="0" normalizeH="0" baseline="0" noProof="0">
                <a:ln>
                  <a:noFill/>
                </a:ln>
                <a:solidFill>
                  <a:srgbClr val="000000"/>
                </a:solidFill>
                <a:uLnTx/>
                <a:uFillTx/>
                <a:cs typeface="Arial" panose="020B0604020202020204" pitchFamily="34" charset="0"/>
              </a:rPr>
              <a:t>; </a:t>
            </a:r>
            <a:r>
              <a:rPr lang="en-US" sz="800" b="0" i="0" u="none" strike="noStrike">
                <a:effectLst/>
                <a:cs typeface="Arial" panose="020B0604020202020204" pitchFamily="34" charset="0"/>
              </a:rPr>
              <a:t>Changing Markets Foundation, </a:t>
            </a:r>
            <a:r>
              <a:rPr lang="en-US" sz="800">
                <a:cs typeface="Arial" panose="020B0604020202020204" pitchFamily="34" charset="0"/>
                <a:hlinkClick r:id="rId8"/>
              </a:rPr>
              <a:t>How Big Meat and Dairy Avoid Climate Action </a:t>
            </a:r>
            <a:r>
              <a:rPr lang="en-US" sz="800">
                <a:cs typeface="Arial" panose="020B0604020202020204" pitchFamily="34" charset="0"/>
              </a:rPr>
              <a:t>(2024); </a:t>
            </a:r>
          </a:p>
          <a:p>
            <a:pPr marL="0" marR="0" lvl="0" indent="0" algn="l" defTabSz="711200" rtl="0" eaLnBrk="1" fontAlgn="auto" latinLnBrk="0" hangingPunct="1">
              <a:lnSpc>
                <a:spcPct val="100000"/>
              </a:lnSpc>
              <a:spcBef>
                <a:spcPts val="0"/>
              </a:spcBef>
              <a:spcAft>
                <a:spcPts val="0"/>
              </a:spcAft>
              <a:buClrTx/>
              <a:buSzTx/>
              <a:buFontTx/>
              <a:buNone/>
              <a:tabLst/>
              <a:defRPr/>
            </a:pPr>
            <a:r>
              <a:rPr lang="en-US" sz="800">
                <a:cs typeface="Arial" panose="020B0604020202020204" pitchFamily="34" charset="0"/>
              </a:rPr>
              <a:t>The Daily Economy, </a:t>
            </a:r>
            <a:r>
              <a:rPr lang="en-US" sz="800">
                <a:cs typeface="Arial" panose="020B0604020202020204" pitchFamily="34" charset="0"/>
                <a:hlinkClick r:id="rId9"/>
              </a:rPr>
              <a:t>The True Cost of a Hamburger</a:t>
            </a:r>
            <a:r>
              <a:rPr lang="en-US" sz="800">
                <a:solidFill>
                  <a:srgbClr val="000000"/>
                </a:solidFill>
                <a:latin typeface="Arial" panose="020B0604020202020204" pitchFamily="34" charset="0"/>
                <a:cs typeface="Arial" panose="020B0604020202020204" pitchFamily="34" charset="0"/>
              </a:rPr>
              <a:t> </a:t>
            </a:r>
            <a:r>
              <a:rPr lang="en-US" sz="800">
                <a:cs typeface="Arial" panose="020B0604020202020204" pitchFamily="34" charset="0"/>
              </a:rPr>
              <a:t>(2022); </a:t>
            </a:r>
            <a:r>
              <a:rPr lang="en-US" sz="800" err="1"/>
              <a:t>Béné</a:t>
            </a:r>
            <a:r>
              <a:rPr lang="en-US" sz="800"/>
              <a:t> and Lundy, </a:t>
            </a:r>
            <a:r>
              <a:rPr lang="en-US" sz="800">
                <a:hlinkClick r:id="rId10"/>
              </a:rPr>
              <a:t>Political Economy of Protein Transition</a:t>
            </a:r>
            <a:r>
              <a:rPr lang="en-US" sz="800">
                <a:solidFill>
                  <a:srgbClr val="000000"/>
                </a:solidFill>
                <a:latin typeface="Arial" panose="020B0604020202020204" pitchFamily="34" charset="0"/>
                <a:cs typeface="Arial" panose="020B0604020202020204" pitchFamily="34" charset="0"/>
              </a:rPr>
              <a:t> </a:t>
            </a:r>
            <a:r>
              <a:rPr lang="en-US" sz="800"/>
              <a:t>(2023); The Guardian, </a:t>
            </a:r>
            <a:r>
              <a:rPr lang="en-US" sz="800">
                <a:hlinkClick r:id="rId11"/>
              </a:rPr>
              <a:t>‘Gigantic’ power of meat industry blocking green alternatives </a:t>
            </a:r>
            <a:r>
              <a:rPr lang="en-US" sz="800">
                <a:solidFill>
                  <a:srgbClr val="000000"/>
                </a:solidFill>
                <a:latin typeface="Arial" panose="020B0604020202020204" pitchFamily="34" charset="0"/>
                <a:cs typeface="Arial" panose="020B0604020202020204" pitchFamily="34" charset="0"/>
              </a:rPr>
              <a:t> </a:t>
            </a:r>
            <a:r>
              <a:rPr lang="en-US" sz="800"/>
              <a:t>(2023); Nature Food, </a:t>
            </a:r>
            <a:r>
              <a:rPr lang="en-US" sz="800">
                <a:hlinkClick r:id="rId12"/>
              </a:rPr>
              <a:t>EU policy</a:t>
            </a:r>
            <a:r>
              <a:rPr lang="en-US" sz="800"/>
              <a:t> (2024).</a:t>
            </a:r>
            <a:endParaRPr kumimoji="0" lang="en-US" sz="800" b="0" i="0" u="none" strike="noStrike" kern="1200" cap="none" spc="0" normalizeH="0" baseline="0" noProof="0">
              <a:ln>
                <a:noFill/>
              </a:ln>
              <a:solidFill>
                <a:srgbClr val="000000"/>
              </a:solidFill>
              <a:effectLst/>
              <a:uLnTx/>
              <a:uFillTx/>
              <a:cs typeface="Arial" panose="020B0604020202020204" pitchFamily="34" charset="0"/>
            </a:endParaRPr>
          </a:p>
          <a:p>
            <a:pPr defTabSz="711200">
              <a:defRPr/>
            </a:pPr>
            <a:r>
              <a:rPr kumimoji="0" lang="en-US" sz="800" b="0" i="0" u="none" strike="noStrike" kern="1200" cap="none" spc="0" normalizeH="0" baseline="0" noProof="0">
                <a:ln>
                  <a:noFill/>
                </a:ln>
                <a:solidFill>
                  <a:srgbClr val="000000"/>
                </a:solidFill>
                <a:effectLst/>
                <a:uLnTx/>
                <a:uFillTx/>
                <a:cs typeface="Arial"/>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a:t>
            </a:r>
            <a:r>
              <a:rPr lang="en-US" sz="800" err="1">
                <a:solidFill>
                  <a:srgbClr val="000000"/>
                </a:solidFill>
                <a:cs typeface="Arial"/>
              </a:rPr>
              <a:t>Ariela</a:t>
            </a:r>
            <a:r>
              <a:rPr lang="en-US" sz="800">
                <a:solidFill>
                  <a:srgbClr val="000000"/>
                </a:solidFill>
                <a:cs typeface="Arial"/>
              </a:rPr>
              <a:t> </a:t>
            </a:r>
            <a:r>
              <a:rPr lang="en-US" sz="800" err="1">
                <a:solidFill>
                  <a:srgbClr val="000000"/>
                </a:solidFill>
                <a:cs typeface="Arial"/>
              </a:rPr>
              <a:t>Farchi</a:t>
            </a:r>
            <a:r>
              <a:rPr lang="en-US" sz="800">
                <a:solidFill>
                  <a:srgbClr val="000000"/>
                </a:solidFill>
                <a:cs typeface="Arial"/>
              </a:rPr>
              <a:t>, </a:t>
            </a:r>
            <a:r>
              <a:rPr lang="en-US" sz="800">
                <a:cs typeface="Arial"/>
              </a:rPr>
              <a:t>Friedrich </a:t>
            </a:r>
            <a:r>
              <a:rPr lang="en-US" sz="800" err="1">
                <a:cs typeface="Arial"/>
              </a:rPr>
              <a:t>Sayn</a:t>
            </a:r>
            <a:r>
              <a:rPr lang="en-US" sz="800">
                <a:cs typeface="Arial"/>
              </a:rPr>
              <a:t>-Wittgenstein, </a:t>
            </a:r>
            <a:r>
              <a:rPr lang="en-US" sz="800" err="1">
                <a:cs typeface="Arial"/>
              </a:rPr>
              <a:t>Hyae</a:t>
            </a:r>
            <a:r>
              <a:rPr lang="en-US" sz="800">
                <a:cs typeface="Arial"/>
              </a:rPr>
              <a:t> </a:t>
            </a:r>
            <a:r>
              <a:rPr lang="en-US" sz="800" err="1">
                <a:cs typeface="Arial"/>
              </a:rPr>
              <a:t>Ryung</a:t>
            </a:r>
            <a:r>
              <a:rPr lang="en-US" sz="800">
                <a:cs typeface="Arial"/>
              </a:rPr>
              <a:t> Kim</a:t>
            </a:r>
            <a:r>
              <a:rPr lang="en-US" sz="800">
                <a:solidFill>
                  <a:srgbClr val="000000"/>
                </a:solidFill>
                <a:cs typeface="Arial"/>
              </a:rPr>
              <a:t>,</a:t>
            </a:r>
            <a:r>
              <a:rPr lang="en-US" sz="800"/>
              <a:t> and </a:t>
            </a:r>
            <a:r>
              <a:rPr lang="en-US" sz="800">
                <a:hlinkClick r:id="rId13"/>
              </a:rPr>
              <a:t>Gernot Wagner</a:t>
            </a:r>
            <a:r>
              <a:rPr lang="en-US" sz="800"/>
              <a:t>. </a:t>
            </a:r>
            <a:r>
              <a:rPr lang="en-US" sz="800">
                <a:hlinkClick r:id="rId14"/>
              </a:rPr>
              <a:t>Share with attribution</a:t>
            </a:r>
            <a:r>
              <a:rPr lang="en-US" sz="800"/>
              <a:t>: </a:t>
            </a:r>
            <a:r>
              <a:rPr lang="en-US" sz="800" err="1"/>
              <a:t>Sayn</a:t>
            </a:r>
            <a:r>
              <a:rPr lang="en-US" sz="800"/>
              <a:t>-Wittgenstein </a:t>
            </a:r>
            <a:r>
              <a:rPr lang="en-US" sz="800" i="1"/>
              <a:t>et al., </a:t>
            </a:r>
            <a:r>
              <a:rPr lang="en-US" sz="800"/>
              <a:t>"</a:t>
            </a:r>
            <a:r>
              <a:rPr lang="en-US" sz="800">
                <a:hlinkClick r:id="rId15"/>
              </a:rPr>
              <a:t>Reconsidering Proteins</a:t>
            </a:r>
            <a:r>
              <a:rPr lang="en-US" sz="800"/>
              <a:t>" (6 October 2025).</a:t>
            </a:r>
            <a:endParaRPr lang="en-US" sz="800" b="0" i="0" u="none" strike="noStrike" kern="1200" cap="none" spc="0" normalizeH="0" baseline="0" noProof="0">
              <a:ln>
                <a:noFill/>
              </a:ln>
              <a:solidFill>
                <a:srgbClr val="000000"/>
              </a:solidFill>
              <a:effectLst/>
              <a:uLnTx/>
              <a:uFillTx/>
              <a:cs typeface="Arial" panose="020B0604020202020204" pitchFamily="34" charset="0"/>
            </a:endParaRPr>
          </a:p>
        </p:txBody>
      </p:sp>
      <p:graphicFrame>
        <p:nvGraphicFramePr>
          <p:cNvPr id="5" name="Table 4">
            <a:extLst>
              <a:ext uri="{FF2B5EF4-FFF2-40B4-BE49-F238E27FC236}">
                <a16:creationId xmlns:a16="http://schemas.microsoft.com/office/drawing/2014/main" id="{47260AC5-649D-3C0D-5C40-44F5099F137C}"/>
              </a:ext>
            </a:extLst>
          </p:cNvPr>
          <p:cNvGraphicFramePr>
            <a:graphicFrameLocks noGrp="1"/>
          </p:cNvGraphicFramePr>
          <p:nvPr>
            <p:extLst>
              <p:ext uri="{D42A27DB-BD31-4B8C-83A1-F6EECF244321}">
                <p14:modId xmlns:p14="http://schemas.microsoft.com/office/powerpoint/2010/main" val="698539305"/>
              </p:ext>
            </p:extLst>
          </p:nvPr>
        </p:nvGraphicFramePr>
        <p:xfrm>
          <a:off x="329738" y="1406106"/>
          <a:ext cx="11532523" cy="4791748"/>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2635573434"/>
                    </a:ext>
                  </a:extLst>
                </a:gridCol>
                <a:gridCol w="3228109">
                  <a:extLst>
                    <a:ext uri="{9D8B030D-6E8A-4147-A177-3AD203B41FA5}">
                      <a16:colId xmlns:a16="http://schemas.microsoft.com/office/drawing/2014/main" val="3587737053"/>
                    </a:ext>
                  </a:extLst>
                </a:gridCol>
                <a:gridCol w="3269673">
                  <a:extLst>
                    <a:ext uri="{9D8B030D-6E8A-4147-A177-3AD203B41FA5}">
                      <a16:colId xmlns:a16="http://schemas.microsoft.com/office/drawing/2014/main" val="1930345772"/>
                    </a:ext>
                  </a:extLst>
                </a:gridCol>
                <a:gridCol w="3297381">
                  <a:extLst>
                    <a:ext uri="{9D8B030D-6E8A-4147-A177-3AD203B41FA5}">
                      <a16:colId xmlns:a16="http://schemas.microsoft.com/office/drawing/2014/main" val="799658698"/>
                    </a:ext>
                  </a:extLst>
                </a:gridCol>
              </a:tblGrid>
              <a:tr h="549434">
                <a:tc>
                  <a:txBody>
                    <a:bodyPr/>
                    <a:lstStyle/>
                    <a:p>
                      <a:endParaRPr lang="en-US" sz="1200">
                        <a:solidFill>
                          <a:schemeClr val="tx1"/>
                        </a:solidFill>
                      </a:endParaRPr>
                    </a:p>
                  </a:txBody>
                  <a:tcPr>
                    <a:solidFill>
                      <a:schemeClr val="bg1"/>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600" b="1">
                          <a:solidFill>
                            <a:srgbClr val="000000"/>
                          </a:solidFill>
                        </a:rPr>
                        <a:t>Inconsistent government policies</a:t>
                      </a:r>
                      <a:endParaRPr lang="en-US" sz="1600" b="1">
                        <a:solidFill>
                          <a:srgbClr val="000000"/>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b="1">
                          <a:solidFill>
                            <a:srgbClr val="000000"/>
                          </a:solidFill>
                        </a:rPr>
                        <a:t>S</a:t>
                      </a:r>
                      <a:r>
                        <a:rPr lang="en-US" sz="1600" b="1">
                          <a:solidFill>
                            <a:srgbClr val="000000"/>
                          </a:solidFill>
                        </a:rPr>
                        <a:t>ubsidies</a:t>
                      </a:r>
                      <a:endParaRPr lang="en-US" sz="1600" b="1">
                        <a:solidFill>
                          <a:srgbClr val="000000"/>
                        </a:solidFill>
                        <a:latin typeface="Arial" panose="020B0604020202020204" pitchFamily="34" charset="0"/>
                        <a:cs typeface="Arial" panose="020B0604020202020204" pitchFamily="34" charset="0"/>
                      </a:endParaRPr>
                    </a:p>
                  </a:txBody>
                  <a:tcPr>
                    <a:solidFill>
                      <a:schemeClr val="bg1"/>
                    </a:solidFill>
                  </a:tcPr>
                </a:tc>
                <a:tc>
                  <a:txBody>
                    <a:bodyPr/>
                    <a:lstStyle/>
                    <a:p>
                      <a:pPr marL="0" indent="0" algn="ctr">
                        <a:buNone/>
                      </a:pPr>
                      <a:r>
                        <a:rPr lang="en-US">
                          <a:solidFill>
                            <a:schemeClr val="tx1"/>
                          </a:solidFill>
                        </a:rPr>
                        <a:t>Lobbying</a:t>
                      </a:r>
                    </a:p>
                  </a:txBody>
                  <a:tcPr>
                    <a:solidFill>
                      <a:schemeClr val="bg1"/>
                    </a:solidFill>
                  </a:tcPr>
                </a:tc>
                <a:extLst>
                  <a:ext uri="{0D108BD9-81ED-4DB2-BD59-A6C34878D82A}">
                    <a16:rowId xmlns:a16="http://schemas.microsoft.com/office/drawing/2014/main" val="2856602201"/>
                  </a:ext>
                </a:extLst>
              </a:tr>
              <a:tr h="1108094">
                <a:tc>
                  <a:txBody>
                    <a:bodyPr/>
                    <a:lstStyle/>
                    <a:p>
                      <a:pPr marL="0" indent="0">
                        <a:buNone/>
                      </a:pPr>
                      <a:r>
                        <a:rPr lang="en-US" sz="1400" b="1">
                          <a:solidFill>
                            <a:schemeClr val="tx1"/>
                          </a:solidFill>
                        </a:rPr>
                        <a:t>Global</a:t>
                      </a:r>
                    </a:p>
                  </a:txBody>
                  <a:tcPr>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Agriculture, climate, and health ministries around the world are not working together on food transition bills, creating </a:t>
                      </a:r>
                      <a:r>
                        <a:rPr lang="en-US" sz="1050" b="1"/>
                        <a:t>inconsistent and incoherent </a:t>
                      </a:r>
                      <a:r>
                        <a:rPr lang="en-US" sz="1050"/>
                        <a:t>policies surrounding food and protein systems.</a:t>
                      </a:r>
                    </a:p>
                  </a:txBody>
                  <a:tcPr>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b="0" i="0">
                          <a:solidFill>
                            <a:srgbClr val="282828"/>
                          </a:solidFill>
                          <a:effectLst/>
                          <a:latin typeface="Arial" panose="020B0604020202020204" pitchFamily="34" charset="0"/>
                          <a:cs typeface="Arial" panose="020B0604020202020204" pitchFamily="34" charset="0"/>
                        </a:rPr>
                        <a:t>From 2008 to 2017</a:t>
                      </a:r>
                      <a:r>
                        <a:rPr lang="en-US" sz="1050" b="1" i="0">
                          <a:solidFill>
                            <a:srgbClr val="282828"/>
                          </a:solidFill>
                          <a:effectLst/>
                          <a:latin typeface="Arial" panose="020B0604020202020204" pitchFamily="34" charset="0"/>
                          <a:cs typeface="Arial" panose="020B0604020202020204" pitchFamily="34" charset="0"/>
                        </a:rPr>
                        <a:t>, the Brazilian government invested $22.2 billion in the beef industry, </a:t>
                      </a:r>
                      <a:r>
                        <a:rPr lang="en-US" sz="1050" b="0" i="0">
                          <a:solidFill>
                            <a:srgbClr val="282828"/>
                          </a:solidFill>
                          <a:effectLst/>
                          <a:latin typeface="Arial" panose="020B0604020202020204" pitchFamily="34" charset="0"/>
                          <a:cs typeface="Arial" panose="020B0604020202020204" pitchFamily="34" charset="0"/>
                        </a:rPr>
                        <a:t>resulting in increased deforestation to make more room for cattle ranching.</a:t>
                      </a:r>
                    </a:p>
                  </a:txBody>
                  <a:tcPr>
                    <a:solidFill>
                      <a:schemeClr val="accent6">
                        <a:lumMod val="20000"/>
                        <a:lumOff val="80000"/>
                      </a:schemeClr>
                    </a:solidFill>
                  </a:tcPr>
                </a:tc>
                <a:tc>
                  <a:txBody>
                    <a:bodyPr/>
                    <a:lstStyle/>
                    <a:p>
                      <a:pPr marL="177800" marR="0" lvl="0" indent="-177800" algn="l" rtl="0" eaLnBrk="1" fontAlgn="auto" latinLnBrk="0" hangingPunct="1">
                        <a:lnSpc>
                          <a:spcPct val="100000"/>
                        </a:lnSpc>
                        <a:spcBef>
                          <a:spcPts val="1200"/>
                        </a:spcBef>
                        <a:spcAft>
                          <a:spcPts val="0"/>
                        </a:spcAft>
                        <a:buClrTx/>
                        <a:buSzTx/>
                        <a:buFontTx/>
                        <a:buChar char="•"/>
                      </a:pPr>
                      <a:r>
                        <a:rPr lang="en-US" sz="1050"/>
                        <a:t>The number of lobbyists representing meat and dairy industries </a:t>
                      </a:r>
                      <a:r>
                        <a:rPr lang="en-US" sz="1050" b="1"/>
                        <a:t>tripled</a:t>
                      </a:r>
                      <a:r>
                        <a:rPr lang="en-US" sz="1050"/>
                        <a:t> from 2022 to 2023 at </a:t>
                      </a:r>
                      <a:r>
                        <a:rPr lang="en-US" sz="1050" b="0" i="0" u="none" strike="noStrike" noProof="0">
                          <a:latin typeface="Arial"/>
                        </a:rPr>
                        <a:t>the UN’s Conference of the Parties (</a:t>
                      </a:r>
                      <a:r>
                        <a:rPr lang="en-US" sz="1050"/>
                        <a:t>COP).</a:t>
                      </a:r>
                    </a:p>
                  </a:txBody>
                  <a:tcPr>
                    <a:solidFill>
                      <a:schemeClr val="accent6">
                        <a:lumMod val="20000"/>
                        <a:lumOff val="80000"/>
                      </a:schemeClr>
                    </a:solidFill>
                  </a:tcPr>
                </a:tc>
                <a:extLst>
                  <a:ext uri="{0D108BD9-81ED-4DB2-BD59-A6C34878D82A}">
                    <a16:rowId xmlns:a16="http://schemas.microsoft.com/office/drawing/2014/main" val="1151547838"/>
                  </a:ext>
                </a:extLst>
              </a:tr>
              <a:tr h="1894103">
                <a:tc>
                  <a:txBody>
                    <a:bodyPr/>
                    <a:lstStyle/>
                    <a:p>
                      <a:pPr marL="0" indent="0">
                        <a:buNone/>
                      </a:pPr>
                      <a:r>
                        <a:rPr lang="en-US" sz="1400" b="1">
                          <a:solidFill>
                            <a:schemeClr val="tx1"/>
                          </a:solidFill>
                        </a:rPr>
                        <a:t>U.S.</a:t>
                      </a:r>
                    </a:p>
                  </a:txBody>
                  <a:tcPr>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Providing further ethanol subsidies under </a:t>
                      </a:r>
                      <a:br>
                        <a:rPr lang="en-US" sz="1050"/>
                      </a:br>
                      <a:r>
                        <a:rPr lang="en-US" sz="1050"/>
                        <a:t>the IRA has been criticized for being counterproductive for emissions reduction. </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Half of the IRA’s agriculture budget ($20 billion) is for “climate-smart agriculture.” In 2024, it added to this list new </a:t>
                      </a:r>
                      <a:r>
                        <a:rPr lang="en-US" sz="1050" b="1"/>
                        <a:t>“provisional</a:t>
                      </a:r>
                      <a:r>
                        <a:rPr lang="en-US" sz="1050"/>
                        <a:t>” methods that have </a:t>
                      </a:r>
                      <a:r>
                        <a:rPr lang="en-US" sz="1050" b="1"/>
                        <a:t>not yet proved to reduce emissions.</a:t>
                      </a:r>
                    </a:p>
                  </a:txBody>
                  <a:tcPr>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Since 1995, the United States has provided</a:t>
                      </a:r>
                      <a:r>
                        <a:rPr lang="en-US" sz="1050" b="1"/>
                        <a:t> </a:t>
                      </a:r>
                      <a:br>
                        <a:rPr lang="en-US" sz="1050" b="1"/>
                      </a:br>
                      <a:r>
                        <a:rPr lang="en-US" sz="1050" b="1">
                          <a:solidFill>
                            <a:srgbClr val="000000"/>
                          </a:solidFill>
                          <a:effectLst/>
                        </a:rPr>
                        <a:t>$116 billion </a:t>
                      </a:r>
                      <a:r>
                        <a:rPr lang="en-US" sz="1050">
                          <a:solidFill>
                            <a:srgbClr val="000000"/>
                          </a:solidFill>
                          <a:effectLst/>
                        </a:rPr>
                        <a:t>to corn and </a:t>
                      </a:r>
                      <a:r>
                        <a:rPr lang="en-US" sz="1050" b="1">
                          <a:solidFill>
                            <a:srgbClr val="000000"/>
                          </a:solidFill>
                          <a:effectLst/>
                        </a:rPr>
                        <a:t>$44.9 billion</a:t>
                      </a:r>
                      <a:r>
                        <a:rPr lang="en-US" sz="1050">
                          <a:solidFill>
                            <a:srgbClr val="000000"/>
                          </a:solidFill>
                          <a:effectLst/>
                        </a:rPr>
                        <a:t> to soybean production in subsidies for animal feed.</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b="0">
                          <a:effectLst/>
                        </a:rPr>
                        <a:t>U.S. subsidies to the meat and dairy industry total </a:t>
                      </a:r>
                      <a:r>
                        <a:rPr lang="en-US" sz="1050" b="1" u="none" strike="noStrike">
                          <a:effectLst/>
                        </a:rPr>
                        <a:t>$38 billion </a:t>
                      </a:r>
                      <a:r>
                        <a:rPr lang="en-US" sz="1050" b="0" u="none" strike="noStrike">
                          <a:effectLst/>
                        </a:rPr>
                        <a:t>a year.</a:t>
                      </a:r>
                      <a:endParaRPr lang="en-US" sz="1050" b="0">
                        <a:effectLst/>
                      </a:endParaRP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solidFill>
                            <a:srgbClr val="282828"/>
                          </a:solidFill>
                        </a:rPr>
                        <a:t>B</a:t>
                      </a:r>
                      <a:r>
                        <a:rPr lang="en-US" sz="1050" b="0">
                          <a:solidFill>
                            <a:srgbClr val="282828"/>
                          </a:solidFill>
                          <a:effectLst/>
                        </a:rPr>
                        <a:t>etween 1997 and 2005, through direct subsidies provided by various U.S. Department of Agriculture programs, </a:t>
                      </a:r>
                      <a:r>
                        <a:rPr lang="en-US" sz="1050" b="1">
                          <a:solidFill>
                            <a:srgbClr val="282828"/>
                          </a:solidFill>
                          <a:effectLst/>
                        </a:rPr>
                        <a:t>Tyson Foods managed to save an estimated $288 million per year.</a:t>
                      </a:r>
                    </a:p>
                  </a:txBody>
                  <a:tcPr>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Six U.S. lobbying groups have spent over </a:t>
                      </a:r>
                      <a:br>
                        <a:rPr lang="en-US" sz="1050"/>
                      </a:br>
                      <a:r>
                        <a:rPr lang="en-US" sz="1050" b="1"/>
                        <a:t>$200 million</a:t>
                      </a:r>
                      <a:r>
                        <a:rPr lang="en-US" sz="1050"/>
                        <a:t> in political lobbying since 2000, including against climate regulations like the Clean Air Act and the Cap-and-Trade program.</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b="1"/>
                        <a:t>Tyson </a:t>
                      </a:r>
                      <a:r>
                        <a:rPr lang="en-US" sz="1050"/>
                        <a:t>alone spent $25 million since 2000, which is </a:t>
                      </a:r>
                      <a:r>
                        <a:rPr lang="en-US" sz="1050" b="1"/>
                        <a:t>33% more than Exxon </a:t>
                      </a:r>
                      <a:r>
                        <a:rPr lang="en-US" sz="1050"/>
                        <a:t>when comparing as revenue shares.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In the United States, the meat industry spent </a:t>
                      </a:r>
                      <a:r>
                        <a:rPr lang="en-US" sz="1050" b="1"/>
                        <a:t>190</a:t>
                      </a:r>
                      <a:r>
                        <a:rPr lang="en-US" sz="1050"/>
                        <a:t> </a:t>
                      </a:r>
                      <a:r>
                        <a:rPr lang="en-US" sz="1050" b="1"/>
                        <a:t>times more on political lobbying </a:t>
                      </a:r>
                      <a:r>
                        <a:rPr lang="en-US" sz="1050"/>
                        <a:t>than on alternative proteins.</a:t>
                      </a:r>
                    </a:p>
                  </a:txBody>
                  <a:tcPr>
                    <a:solidFill>
                      <a:schemeClr val="accent5">
                        <a:lumMod val="20000"/>
                        <a:lumOff val="80000"/>
                      </a:schemeClr>
                    </a:solidFill>
                  </a:tcPr>
                </a:tc>
                <a:extLst>
                  <a:ext uri="{0D108BD9-81ED-4DB2-BD59-A6C34878D82A}">
                    <a16:rowId xmlns:a16="http://schemas.microsoft.com/office/drawing/2014/main" val="3211645445"/>
                  </a:ext>
                </a:extLst>
              </a:tr>
              <a:tr h="1108094">
                <a:tc>
                  <a:txBody>
                    <a:bodyPr/>
                    <a:lstStyle/>
                    <a:p>
                      <a:pPr marL="0" indent="0">
                        <a:buNone/>
                      </a:pPr>
                      <a:r>
                        <a:rPr lang="en-US" sz="1400" b="1">
                          <a:solidFill>
                            <a:schemeClr val="tx1"/>
                          </a:solidFill>
                        </a:rPr>
                        <a:t>EU</a:t>
                      </a:r>
                    </a:p>
                  </a:txBody>
                  <a:tcPr>
                    <a:solidFill>
                      <a:schemeClr val="accent1">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EU From Farm to Fork vs. CAP investments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latin typeface="Arial" panose="020B0604020202020204" pitchFamily="34" charset="0"/>
                          <a:cs typeface="Arial" panose="020B0604020202020204" pitchFamily="34" charset="0"/>
                        </a:rPr>
                        <a:t>Over 80% of the European Union’s Common Agricultural Policy supports emissions-intensive animal products.</a:t>
                      </a:r>
                    </a:p>
                  </a:txBody>
                  <a:tcPr>
                    <a:solidFill>
                      <a:schemeClr val="accent1">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An analysis of lobbying, subsidies, and regulations revealed that livestock farmers in the EU received </a:t>
                      </a:r>
                      <a:r>
                        <a:rPr lang="en-US" sz="1050" b="1"/>
                        <a:t>1,200 times more government funding</a:t>
                      </a:r>
                      <a:r>
                        <a:rPr lang="en-US" sz="1050"/>
                        <a:t> than plant-based and cultivated meat organizations.</a:t>
                      </a:r>
                      <a:endParaRPr lang="en-US" sz="105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US" sz="1050"/>
                        <a:t>Meat and dairy lobbies have held over 600 top-level meetings with the European Commission in the past decade.</a:t>
                      </a:r>
                    </a:p>
                  </a:txBody>
                  <a:tcPr>
                    <a:solidFill>
                      <a:schemeClr val="accent1">
                        <a:lumMod val="20000"/>
                        <a:lumOff val="80000"/>
                      </a:schemeClr>
                    </a:solidFill>
                  </a:tcPr>
                </a:tc>
                <a:extLst>
                  <a:ext uri="{0D108BD9-81ED-4DB2-BD59-A6C34878D82A}">
                    <a16:rowId xmlns:a16="http://schemas.microsoft.com/office/drawing/2014/main" val="826076364"/>
                  </a:ext>
                </a:extLst>
              </a:tr>
            </a:tbl>
          </a:graphicData>
        </a:graphic>
      </p:graphicFrame>
      <p:pic>
        <p:nvPicPr>
          <p:cNvPr id="8" name="Graphic 7" descr="Bank outline">
            <a:extLst>
              <a:ext uri="{FF2B5EF4-FFF2-40B4-BE49-F238E27FC236}">
                <a16:creationId xmlns:a16="http://schemas.microsoft.com/office/drawing/2014/main" id="{D6DB52F0-A324-155C-2980-0F2C398A76A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48935" y="1462340"/>
            <a:ext cx="503045" cy="503045"/>
          </a:xfrm>
          <a:prstGeom prst="rect">
            <a:avLst/>
          </a:prstGeom>
        </p:spPr>
      </p:pic>
      <p:pic>
        <p:nvPicPr>
          <p:cNvPr id="9" name="Graphic 8" descr="Dollar with solid fill">
            <a:extLst>
              <a:ext uri="{FF2B5EF4-FFF2-40B4-BE49-F238E27FC236}">
                <a16:creationId xmlns:a16="http://schemas.microsoft.com/office/drawing/2014/main" id="{006FD63B-880B-4258-38B0-B69062E7A80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36700" y="1415977"/>
            <a:ext cx="503044" cy="503044"/>
          </a:xfrm>
          <a:prstGeom prst="rect">
            <a:avLst/>
          </a:prstGeom>
        </p:spPr>
      </p:pic>
      <p:pic>
        <p:nvPicPr>
          <p:cNvPr id="10" name="Graphic 9" descr="Handshake outline">
            <a:extLst>
              <a:ext uri="{FF2B5EF4-FFF2-40B4-BE49-F238E27FC236}">
                <a16:creationId xmlns:a16="http://schemas.microsoft.com/office/drawing/2014/main" id="{BB9AE9D0-A061-AFD5-FBBF-0897BEAD23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166469" y="1409695"/>
            <a:ext cx="589005" cy="589005"/>
          </a:xfrm>
          <a:prstGeom prst="rect">
            <a:avLst/>
          </a:prstGeom>
        </p:spPr>
      </p:pic>
      <p:sp>
        <p:nvSpPr>
          <p:cNvPr id="12" name="Chevron 11">
            <a:extLst>
              <a:ext uri="{FF2B5EF4-FFF2-40B4-BE49-F238E27FC236}">
                <a16:creationId xmlns:a16="http://schemas.microsoft.com/office/drawing/2014/main" id="{6DCDA060-EBF4-063F-2C3C-E180BA1DC129}"/>
              </a:ext>
            </a:extLst>
          </p:cNvPr>
          <p:cNvSpPr/>
          <p:nvPr/>
        </p:nvSpPr>
        <p:spPr bwMode="gray">
          <a:xfrm>
            <a:off x="1656286" y="25336"/>
            <a:ext cx="1237385"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Barriers</a:t>
            </a:r>
          </a:p>
        </p:txBody>
      </p:sp>
      <p:sp>
        <p:nvSpPr>
          <p:cNvPr id="13" name="Pentagon 12">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Policy</a:t>
            </a:r>
          </a:p>
        </p:txBody>
      </p:sp>
    </p:spTree>
    <p:custDataLst>
      <p:tags r:id="rId1"/>
    </p:custDataLst>
    <p:extLst>
      <p:ext uri="{BB962C8B-B14F-4D97-AF65-F5344CB8AC3E}">
        <p14:creationId xmlns:p14="http://schemas.microsoft.com/office/powerpoint/2010/main" val="12019502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586C9-56C6-7145-69B3-25F56B829647}"/>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487BDB5-9DE6-B44E-8D05-14BBB78D7C8C}"/>
              </a:ext>
            </a:extLst>
          </p:cNvPr>
          <p:cNvGraphicFramePr>
            <a:graphicFrameLocks/>
          </p:cNvGraphicFramePr>
          <p:nvPr>
            <p:custDataLst>
              <p:tags r:id="rId1"/>
            </p:custDataLst>
            <p:extLst>
              <p:ext uri="{D42A27DB-BD31-4B8C-83A1-F6EECF244321}">
                <p14:modId xmlns:p14="http://schemas.microsoft.com/office/powerpoint/2010/main" val="20379646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think-cell data - do not delete" hidden="1">
                        <a:extLst>
                          <a:ext uri="{FF2B5EF4-FFF2-40B4-BE49-F238E27FC236}">
                            <a16:creationId xmlns:a16="http://schemas.microsoft.com/office/drawing/2014/main" id="{9487BDB5-9DE6-B44E-8D05-14BBB78D7C8C}"/>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0AC695-6B45-5647-98A0-A5181D283E03}"/>
              </a:ext>
            </a:extLst>
          </p:cNvPr>
          <p:cNvSpPr>
            <a:spLocks noGrp="1"/>
          </p:cNvSpPr>
          <p:nvPr>
            <p:ph type="title"/>
          </p:nvPr>
        </p:nvSpPr>
        <p:spPr>
          <a:xfrm>
            <a:off x="330200" y="521208"/>
            <a:ext cx="11531600" cy="882788"/>
          </a:xfrm>
        </p:spPr>
        <p:txBody>
          <a:bodyPr vert="horz">
            <a:noAutofit/>
          </a:bodyPr>
          <a:lstStyle/>
          <a:p>
            <a:r>
              <a:rPr lang="en-US"/>
              <a:t>Denmark </a:t>
            </a:r>
            <a:r>
              <a:rPr lang="en-US" b="1" i="0">
                <a:solidFill>
                  <a:srgbClr val="000000"/>
                </a:solidFill>
                <a:effectLst/>
              </a:rPr>
              <a:t>published world’s first national action plan for </a:t>
            </a:r>
            <a:br>
              <a:rPr lang="en-US" b="1" i="0">
                <a:solidFill>
                  <a:srgbClr val="000000"/>
                </a:solidFill>
                <a:effectLst/>
              </a:rPr>
            </a:br>
            <a:r>
              <a:rPr lang="en-US" b="1" i="0">
                <a:solidFill>
                  <a:srgbClr val="000000"/>
                </a:solidFill>
                <a:effectLst/>
              </a:rPr>
              <a:t>plant-based foods</a:t>
            </a:r>
            <a:r>
              <a:rPr lang="en-US">
                <a:solidFill>
                  <a:srgbClr val="000000"/>
                </a:solidFill>
              </a:rPr>
              <a:t>,</a:t>
            </a:r>
            <a:r>
              <a:rPr lang="en-US" b="1" i="0">
                <a:solidFill>
                  <a:srgbClr val="000000"/>
                </a:solidFill>
                <a:effectLst/>
              </a:rPr>
              <a:t> </a:t>
            </a:r>
            <a:r>
              <a:rPr lang="en-US">
                <a:solidFill>
                  <a:srgbClr val="000000"/>
                </a:solidFill>
              </a:rPr>
              <a:t>which supports </a:t>
            </a:r>
            <a:r>
              <a:rPr lang="en-US" b="1" i="0">
                <a:solidFill>
                  <a:srgbClr val="000000"/>
                </a:solidFill>
                <a:effectLst/>
              </a:rPr>
              <a:t>robust funding</a:t>
            </a:r>
            <a:endParaRPr lang="en-US" sz="2400"/>
          </a:p>
        </p:txBody>
      </p:sp>
      <p:sp>
        <p:nvSpPr>
          <p:cNvPr id="16" name="btfpColumnHeaderBoxText223027">
            <a:extLst>
              <a:ext uri="{FF2B5EF4-FFF2-40B4-BE49-F238E27FC236}">
                <a16:creationId xmlns:a16="http://schemas.microsoft.com/office/drawing/2014/main" id="{7030DFBC-3045-3104-552C-C2DC18D3E98D}"/>
              </a:ext>
            </a:extLst>
          </p:cNvPr>
          <p:cNvSpPr txBox="1"/>
          <p:nvPr/>
        </p:nvSpPr>
        <p:spPr bwMode="gray">
          <a:xfrm>
            <a:off x="329184" y="1559051"/>
            <a:ext cx="11687680"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latin typeface="Arial" panose="020B0604020202020204" pitchFamily="34" charset="0"/>
                <a:cs typeface="Arial" panose="020B0604020202020204" pitchFamily="34" charset="0"/>
              </a:rPr>
              <a:t>Denmark is investing €195 million in the Fund for Plant-Based Foods until 2030 to promote its plant-based industry as a whole</a:t>
            </a:r>
          </a:p>
        </p:txBody>
      </p:sp>
      <p:cxnSp>
        <p:nvCxnSpPr>
          <p:cNvPr id="19" name="btfpColumnHeaderBoxLine223027">
            <a:extLst>
              <a:ext uri="{FF2B5EF4-FFF2-40B4-BE49-F238E27FC236}">
                <a16:creationId xmlns:a16="http://schemas.microsoft.com/office/drawing/2014/main" id="{4385201F-F8FF-C5A0-6DE4-519267C150E8}"/>
              </a:ext>
            </a:extLst>
          </p:cNvPr>
          <p:cNvCxnSpPr/>
          <p:nvPr/>
        </p:nvCxnSpPr>
        <p:spPr bwMode="gray">
          <a:xfrm>
            <a:off x="329184" y="1824927"/>
            <a:ext cx="1116482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C777E8D-A3A4-EEE3-1E51-C2254089BCF5}"/>
              </a:ext>
            </a:extLst>
          </p:cNvPr>
          <p:cNvSpPr txBox="1"/>
          <p:nvPr/>
        </p:nvSpPr>
        <p:spPr bwMode="gray">
          <a:xfrm>
            <a:off x="329184" y="6419088"/>
            <a:ext cx="9708776" cy="369332"/>
          </a:xfrm>
          <a:prstGeom prst="rect">
            <a:avLst/>
          </a:prstGeom>
          <a:noFill/>
        </p:spPr>
        <p:txBody>
          <a:bodyPr wrap="square" lIns="0" tIns="0" rIns="0" bIns="0" anchor="t">
            <a:spAutoFit/>
          </a:bodyPr>
          <a:lstStyle/>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FVM, </a:t>
            </a:r>
            <a:r>
              <a:rPr kumimoji="0" lang="en-US" sz="800" b="0" i="0" u="none" strike="noStrike" kern="1200" cap="none" spc="0" normalizeH="0" baseline="0" noProof="0">
                <a:ln>
                  <a:noFill/>
                </a:ln>
                <a:solidFill>
                  <a:srgbClr val="000000"/>
                </a:solidFill>
                <a:effectLst/>
                <a:uLnTx/>
                <a:uFillTx/>
                <a:latin typeface="Arial"/>
                <a:ea typeface="+mn-ea"/>
                <a:cs typeface="+mn-cs"/>
                <a:hlinkClick r:id="rId7"/>
              </a:rPr>
              <a:t>Strategy for green proteins</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rPr>
              <a:t>(2024); FVM, </a:t>
            </a:r>
            <a:r>
              <a:rPr kumimoji="0" lang="en-US" sz="800" b="0" i="0" u="none" strike="noStrike" kern="1200" cap="none" spc="0" normalizeH="0" baseline="0" noProof="0">
                <a:ln>
                  <a:noFill/>
                </a:ln>
                <a:solidFill>
                  <a:srgbClr val="000000"/>
                </a:solidFill>
                <a:effectLst/>
                <a:uLnTx/>
                <a:uFillTx/>
                <a:latin typeface="Arial"/>
                <a:ea typeface="+mn-ea"/>
                <a:cs typeface="+mn-cs"/>
                <a:hlinkClick r:id="rId8"/>
              </a:rPr>
              <a:t>Danish Action </a:t>
            </a:r>
            <a:r>
              <a:rPr lang="en-US" sz="800">
                <a:solidFill>
                  <a:srgbClr val="000000"/>
                </a:solidFill>
                <a:latin typeface="Arial"/>
                <a:hlinkClick r:id="rId8"/>
              </a:rPr>
              <a:t>P</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8"/>
              </a:rPr>
              <a:t>lan</a:t>
            </a:r>
            <a:r>
              <a:rPr kumimoji="0" lang="en-US" sz="800" b="0" i="0" u="none" strike="noStrike" kern="1200" cap="none" spc="0" normalizeH="0" baseline="0" noProof="0">
                <a:ln>
                  <a:noFill/>
                </a:ln>
                <a:solidFill>
                  <a:srgbClr val="000000"/>
                </a:solidFill>
                <a:effectLst/>
                <a:uLnTx/>
                <a:uFillTx/>
                <a:latin typeface="Arial"/>
                <a:ea typeface="+mn-ea"/>
                <a:cs typeface="+mn-cs"/>
                <a:hlinkClick r:id="rId8"/>
              </a:rPr>
              <a:t> for Plant—Based Food</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rPr>
              <a:t>(2023); GFI,</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National action plan for plant-based foods</a:t>
            </a:r>
            <a:r>
              <a:rPr kumimoji="0" lang="en-US" sz="800" b="0" i="0" u="none" strike="noStrike" kern="1200" cap="none" spc="0" normalizeH="0" baseline="0" noProof="0">
                <a:ln>
                  <a:noFill/>
                </a:ln>
                <a:solidFill>
                  <a:srgbClr val="000000"/>
                </a:solidFill>
                <a:effectLst/>
                <a:uLnTx/>
                <a:uFillTx/>
                <a:latin typeface="Arial"/>
                <a:ea typeface="+mn-ea"/>
                <a:cs typeface="+mn-cs"/>
              </a:rPr>
              <a:t> (2023); Food and Agriculture Council,</a:t>
            </a:r>
            <a:br>
              <a:rPr kumimoji="0" lang="en-US" sz="800" b="0" i="0" u="none" strike="noStrike" kern="1200" cap="none" spc="0" normalizeH="0" baseline="0" noProof="0">
                <a:ln>
                  <a:noFill/>
                </a:ln>
                <a:solidFill>
                  <a:srgbClr val="000000"/>
                </a:solidFill>
                <a:effectLst/>
                <a:uLnTx/>
                <a:uFillTx/>
                <a:latin typeface="Arial"/>
                <a:ea typeface="+mn-ea"/>
                <a:cs typeface="+mn-cs"/>
              </a:rPr>
            </a:b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Food and farming </a:t>
            </a:r>
            <a:r>
              <a:rPr kumimoji="0" lang="en-US" sz="800" b="0" i="0" u="none" strike="noStrike" kern="1200" cap="none" spc="0" normalizeH="0" baseline="0" noProof="0">
                <a:ln>
                  <a:noFill/>
                </a:ln>
                <a:solidFill>
                  <a:srgbClr val="000000"/>
                </a:solidFill>
                <a:effectLst/>
                <a:uLnTx/>
                <a:uFillTx/>
                <a:latin typeface="Arial"/>
                <a:ea typeface="+mn-ea"/>
                <a:cs typeface="+mn-cs"/>
              </a:rPr>
              <a:t>(2023); Forbes,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Denmark’s $195M Plant-Based Fund</a:t>
            </a:r>
            <a:r>
              <a:rPr kumimoji="0" lang="en-US" sz="800" b="0" i="0" u="none" strike="noStrike" kern="1200" cap="none" spc="0" normalizeH="0" baseline="0" noProof="0">
                <a:ln>
                  <a:noFill/>
                </a:ln>
                <a:solidFill>
                  <a:srgbClr val="000000"/>
                </a:solidFill>
                <a:effectLst/>
                <a:uLnTx/>
                <a:uFillTx/>
                <a:latin typeface="Arial"/>
                <a:ea typeface="+mn-ea"/>
                <a:cs typeface="+mn-cs"/>
              </a:rPr>
              <a:t> (2023). </a:t>
            </a:r>
          </a:p>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Friedrich </a:t>
            </a:r>
            <a:r>
              <a:rPr lang="en-US" sz="800" err="1">
                <a:solidFill>
                  <a:srgbClr val="000000"/>
                </a:solidFill>
                <a:cs typeface="Arial"/>
              </a:rPr>
              <a:t>Sayn</a:t>
            </a:r>
            <a:r>
              <a:rPr lang="en-US" sz="800">
                <a:solidFill>
                  <a:srgbClr val="000000"/>
                </a:solidFil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2"/>
              </a:rPr>
              <a:t>Gernot Wagner</a:t>
            </a:r>
            <a:r>
              <a:rPr lang="en-US" sz="800"/>
              <a:t>. </a:t>
            </a:r>
            <a:r>
              <a:rPr lang="en-US" sz="800">
                <a:hlinkClick r:id="rId13"/>
              </a:rPr>
              <a:t>Share with attribution</a:t>
            </a:r>
            <a:r>
              <a:rPr lang="en-US" sz="800"/>
              <a:t>: </a:t>
            </a:r>
            <a:r>
              <a:rPr lang="en-US" sz="800" err="1"/>
              <a:t>Sayn</a:t>
            </a:r>
            <a:r>
              <a:rPr lang="en-US" sz="800"/>
              <a:t>-Wittgenstein </a:t>
            </a:r>
            <a:r>
              <a:rPr lang="en-US" sz="800" i="1"/>
              <a:t>et al., </a:t>
            </a:r>
            <a:r>
              <a:rPr lang="en-US" sz="800"/>
              <a:t>"</a:t>
            </a:r>
            <a:r>
              <a:rPr lang="en-US" sz="800">
                <a:hlinkClick r:id="rId14"/>
              </a:rPr>
              <a:t>Reconsidering Proteins</a:t>
            </a:r>
            <a:r>
              <a:rPr lang="en-US" sz="800"/>
              <a:t>" (6 October 2025).</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4" name="btfpColumnHeaderBoxText423786">
            <a:extLst>
              <a:ext uri="{FF2B5EF4-FFF2-40B4-BE49-F238E27FC236}">
                <a16:creationId xmlns:a16="http://schemas.microsoft.com/office/drawing/2014/main" id="{605376C8-DD57-1BE2-6506-8DE8AA9049DA}"/>
              </a:ext>
            </a:extLst>
          </p:cNvPr>
          <p:cNvSpPr txBox="1"/>
          <p:nvPr/>
        </p:nvSpPr>
        <p:spPr bwMode="gray">
          <a:xfrm>
            <a:off x="427564" y="1928299"/>
            <a:ext cx="4699000"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latin typeface="Arial" panose="020B0604020202020204" pitchFamily="34" charset="0"/>
                <a:cs typeface="Arial" panose="020B0604020202020204" pitchFamily="34" charset="0"/>
              </a:rPr>
              <a:t>Creating a strong plant-based value chain…</a:t>
            </a:r>
          </a:p>
        </p:txBody>
      </p:sp>
      <p:grpSp>
        <p:nvGrpSpPr>
          <p:cNvPr id="6" name="Group 5">
            <a:extLst>
              <a:ext uri="{FF2B5EF4-FFF2-40B4-BE49-F238E27FC236}">
                <a16:creationId xmlns:a16="http://schemas.microsoft.com/office/drawing/2014/main" id="{A7174257-3181-0CA9-47C5-ECF3C7FB5786}"/>
              </a:ext>
            </a:extLst>
          </p:cNvPr>
          <p:cNvGrpSpPr/>
          <p:nvPr/>
        </p:nvGrpSpPr>
        <p:grpSpPr>
          <a:xfrm>
            <a:off x="7464588" y="1935593"/>
            <a:ext cx="4727412" cy="3423714"/>
            <a:chOff x="6467393" y="1776705"/>
            <a:chExt cx="4727412" cy="3423714"/>
          </a:xfrm>
        </p:grpSpPr>
        <p:sp>
          <p:nvSpPr>
            <p:cNvPr id="37" name="btfpColumnHeaderBoxText423786">
              <a:extLst>
                <a:ext uri="{FF2B5EF4-FFF2-40B4-BE49-F238E27FC236}">
                  <a16:creationId xmlns:a16="http://schemas.microsoft.com/office/drawing/2014/main" id="{C5199AB4-04DB-DD2A-9464-A70F9ECB5ABE}"/>
                </a:ext>
              </a:extLst>
            </p:cNvPr>
            <p:cNvSpPr txBox="1"/>
            <p:nvPr/>
          </p:nvSpPr>
          <p:spPr bwMode="gray">
            <a:xfrm>
              <a:off x="6495805" y="1776705"/>
              <a:ext cx="4699000"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latin typeface="Arial" panose="020B0604020202020204" pitchFamily="34" charset="0"/>
                  <a:cs typeface="Arial" panose="020B0604020202020204" pitchFamily="34" charset="0"/>
                </a:rPr>
                <a:t>…with a robust funding plan</a:t>
              </a:r>
            </a:p>
          </p:txBody>
        </p:sp>
        <p:grpSp>
          <p:nvGrpSpPr>
            <p:cNvPr id="5" name="Group 4">
              <a:extLst>
                <a:ext uri="{FF2B5EF4-FFF2-40B4-BE49-F238E27FC236}">
                  <a16:creationId xmlns:a16="http://schemas.microsoft.com/office/drawing/2014/main" id="{C99EDE7C-F64D-9084-967D-24B1AA823281}"/>
                </a:ext>
              </a:extLst>
            </p:cNvPr>
            <p:cNvGrpSpPr/>
            <p:nvPr/>
          </p:nvGrpSpPr>
          <p:grpSpPr>
            <a:xfrm>
              <a:off x="6467393" y="2149905"/>
              <a:ext cx="4159274" cy="3050514"/>
              <a:chOff x="6467393" y="2149905"/>
              <a:chExt cx="4159274" cy="3050514"/>
            </a:xfrm>
          </p:grpSpPr>
          <p:sp>
            <p:nvSpPr>
              <p:cNvPr id="38" name="btfpColumnHeaderBoxText223027">
                <a:extLst>
                  <a:ext uri="{FF2B5EF4-FFF2-40B4-BE49-F238E27FC236}">
                    <a16:creationId xmlns:a16="http://schemas.microsoft.com/office/drawing/2014/main" id="{8C27E552-E102-D4B6-C49E-D3A3F26B3631}"/>
                  </a:ext>
                </a:extLst>
              </p:cNvPr>
              <p:cNvSpPr txBox="1"/>
              <p:nvPr/>
            </p:nvSpPr>
            <p:spPr bwMode="gray">
              <a:xfrm>
                <a:off x="6476047" y="2149905"/>
                <a:ext cx="4150620" cy="3050514"/>
              </a:xfrm>
              <a:prstGeom prst="rect">
                <a:avLst/>
              </a:prstGeom>
              <a:noFill/>
            </p:spPr>
            <p:txBody>
              <a:bodyPr vert="horz" wrap="square" lIns="36036" tIns="36036" rIns="36036" bIns="36036" rtlCol="0" anchor="b">
                <a:spAutoFit/>
              </a:bodyPr>
              <a:lstStyle/>
              <a:p>
                <a:pPr>
                  <a:spcBef>
                    <a:spcPts val="600"/>
                  </a:spcBef>
                  <a:spcAft>
                    <a:spcPts val="600"/>
                  </a:spcAft>
                </a:pPr>
                <a:r>
                  <a:rPr lang="en-US" sz="1400" b="1"/>
                  <a:t>Plant-Based Foods Grant </a:t>
                </a:r>
                <a:r>
                  <a:rPr lang="en-US" sz="1050"/>
                  <a:t>(at least half of the fund):</a:t>
                </a:r>
              </a:p>
              <a:p>
                <a:pPr marL="171450" indent="-171450">
                  <a:spcBef>
                    <a:spcPts val="600"/>
                  </a:spcBef>
                  <a:spcAft>
                    <a:spcPts val="600"/>
                  </a:spcAft>
                  <a:buFont typeface="Arial" panose="020B0604020202020204" pitchFamily="34" charset="0"/>
                  <a:buChar char="•"/>
                </a:pPr>
                <a:r>
                  <a:rPr lang="en-US" sz="1050"/>
                  <a:t>To develop the plant-based food sector across the value chain, e.g., food companies, sales promotion, research institutions, innovation, and knowledge dissemination</a:t>
                </a:r>
              </a:p>
              <a:p>
                <a:pPr algn="l">
                  <a:spcBef>
                    <a:spcPts val="300"/>
                  </a:spcBef>
                </a:pPr>
                <a:r>
                  <a:rPr lang="en-US" sz="1400" b="1"/>
                  <a:t>Other uses of the fund:</a:t>
                </a:r>
              </a:p>
              <a:p>
                <a:pPr marL="171450" indent="-171450" algn="l">
                  <a:spcBef>
                    <a:spcPts val="300"/>
                  </a:spcBef>
                  <a:buFont typeface="Arial" panose="020B0604020202020204" pitchFamily="34" charset="0"/>
                  <a:buChar char="•"/>
                </a:pPr>
                <a:r>
                  <a:rPr lang="en-US" sz="1050"/>
                  <a:t>Farmers planting protein-rich crops for human consumption</a:t>
                </a:r>
              </a:p>
              <a:p>
                <a:pPr marL="171450" indent="-171450" algn="l">
                  <a:spcBef>
                    <a:spcPts val="300"/>
                  </a:spcBef>
                  <a:buFont typeface="Arial" panose="020B0604020202020204" pitchFamily="34" charset="0"/>
                  <a:buChar char="•"/>
                </a:pPr>
                <a:r>
                  <a:rPr lang="en-US" sz="1050"/>
                  <a:t>Strategy for Green Jobs in Agriculture</a:t>
                </a:r>
              </a:p>
              <a:p>
                <a:pPr marL="171450" indent="-171450" algn="l">
                  <a:spcBef>
                    <a:spcPts val="300"/>
                  </a:spcBef>
                  <a:buFont typeface="Arial" panose="020B0604020202020204" pitchFamily="34" charset="0"/>
                  <a:buChar char="•"/>
                </a:pPr>
                <a:r>
                  <a:rPr lang="en-US" sz="1050"/>
                  <a:t>Overall promotion of the sector in Denmark</a:t>
                </a:r>
              </a:p>
              <a:p>
                <a:pPr marL="171450" indent="-171450" algn="l">
                  <a:spcBef>
                    <a:spcPts val="600"/>
                  </a:spcBef>
                  <a:spcAft>
                    <a:spcPts val="600"/>
                  </a:spcAft>
                  <a:buFont typeface="Arial" panose="020B0604020202020204" pitchFamily="34" charset="0"/>
                  <a:buChar char="•"/>
                </a:pPr>
                <a:endParaRPr lang="en-US" sz="1050"/>
              </a:p>
              <a:p>
                <a:pPr marL="171450" indent="-171450" algn="l">
                  <a:spcBef>
                    <a:spcPts val="600"/>
                  </a:spcBef>
                  <a:spcAft>
                    <a:spcPts val="600"/>
                  </a:spcAft>
                  <a:buFont typeface="Arial" panose="020B0604020202020204" pitchFamily="34" charset="0"/>
                  <a:buChar char="•"/>
                </a:pPr>
                <a:endParaRPr lang="en-US" sz="1050"/>
              </a:p>
              <a:p>
                <a:pPr marL="171450" indent="-171450" algn="l">
                  <a:spcBef>
                    <a:spcPts val="600"/>
                  </a:spcBef>
                  <a:spcAft>
                    <a:spcPts val="600"/>
                  </a:spcAft>
                  <a:buFont typeface="Arial" panose="020B0604020202020204" pitchFamily="34" charset="0"/>
                  <a:buChar char="•"/>
                </a:pPr>
                <a:endParaRPr lang="en-US" sz="1050"/>
              </a:p>
              <a:p>
                <a:pPr marL="171450" indent="-171450">
                  <a:spcBef>
                    <a:spcPts val="600"/>
                  </a:spcBef>
                  <a:spcAft>
                    <a:spcPts val="600"/>
                  </a:spcAft>
                  <a:buFont typeface="Arial" panose="020B0604020202020204" pitchFamily="34" charset="0"/>
                  <a:buChar char="•"/>
                </a:pPr>
                <a:endParaRPr lang="en-US" sz="1100"/>
              </a:p>
            </p:txBody>
          </p:sp>
          <p:sp>
            <p:nvSpPr>
              <p:cNvPr id="39" name="btfpColumnHeaderBoxText423786">
                <a:extLst>
                  <a:ext uri="{FF2B5EF4-FFF2-40B4-BE49-F238E27FC236}">
                    <a16:creationId xmlns:a16="http://schemas.microsoft.com/office/drawing/2014/main" id="{06BC2A08-BDAC-9873-B7DD-9D0879F70A47}"/>
                  </a:ext>
                </a:extLst>
              </p:cNvPr>
              <p:cNvSpPr txBox="1"/>
              <p:nvPr/>
            </p:nvSpPr>
            <p:spPr bwMode="gray">
              <a:xfrm>
                <a:off x="6467393" y="4295716"/>
                <a:ext cx="4159274" cy="849912"/>
              </a:xfrm>
              <a:prstGeom prst="rect">
                <a:avLst/>
              </a:prstGeom>
              <a:noFill/>
            </p:spPr>
            <p:txBody>
              <a:bodyPr vert="horz" wrap="square" lIns="36036" tIns="36036" rIns="36036" bIns="36036" rtlCol="0" anchor="b">
                <a:spAutoFit/>
              </a:bodyPr>
              <a:lstStyle/>
              <a:p>
                <a:pPr>
                  <a:spcAft>
                    <a:spcPts val="600"/>
                  </a:spcAft>
                </a:pPr>
                <a:r>
                  <a:rPr lang="en-US" sz="1400" b="1">
                    <a:latin typeface="Arial" panose="020B0604020202020204" pitchFamily="34" charset="0"/>
                    <a:cs typeface="Arial" panose="020B0604020202020204" pitchFamily="34" charset="0"/>
                  </a:rPr>
                  <a:t>Strategy for Green Proteins (2024)</a:t>
                </a: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This plan is to increase production of green proteins for animals and humans, to not only boost plant-based food production but also replace animal feed such as soy.</a:t>
                </a:r>
              </a:p>
            </p:txBody>
          </p:sp>
        </p:grpSp>
      </p:grpSp>
      <p:grpSp>
        <p:nvGrpSpPr>
          <p:cNvPr id="9" name="Group 8">
            <a:extLst>
              <a:ext uri="{FF2B5EF4-FFF2-40B4-BE49-F238E27FC236}">
                <a16:creationId xmlns:a16="http://schemas.microsoft.com/office/drawing/2014/main" id="{7842CCCD-48BA-73C5-89D6-DCA69F1B3407}"/>
              </a:ext>
            </a:extLst>
          </p:cNvPr>
          <p:cNvGrpSpPr/>
          <p:nvPr/>
        </p:nvGrpSpPr>
        <p:grpSpPr>
          <a:xfrm>
            <a:off x="353862" y="2379330"/>
            <a:ext cx="1912153" cy="3876570"/>
            <a:chOff x="325400" y="2237282"/>
            <a:chExt cx="1470912" cy="3876570"/>
          </a:xfrm>
        </p:grpSpPr>
        <p:grpSp>
          <p:nvGrpSpPr>
            <p:cNvPr id="21" name="btfpValueChain196270">
              <a:extLst>
                <a:ext uri="{FF2B5EF4-FFF2-40B4-BE49-F238E27FC236}">
                  <a16:creationId xmlns:a16="http://schemas.microsoft.com/office/drawing/2014/main" id="{982BE1CE-9263-9C13-8607-E4AB517F8667}"/>
                </a:ext>
              </a:extLst>
            </p:cNvPr>
            <p:cNvGrpSpPr/>
            <p:nvPr>
              <p:custDataLst>
                <p:tags r:id="rId2"/>
              </p:custDataLst>
            </p:nvPr>
          </p:nvGrpSpPr>
          <p:grpSpPr>
            <a:xfrm rot="5400000">
              <a:off x="-925265" y="3558602"/>
              <a:ext cx="3876570" cy="1233930"/>
              <a:chOff x="53789" y="1528030"/>
              <a:chExt cx="11159659" cy="589276"/>
            </a:xfrm>
            <a:solidFill>
              <a:schemeClr val="accent1"/>
            </a:solidFill>
          </p:grpSpPr>
          <p:sp>
            <p:nvSpPr>
              <p:cNvPr id="22" name="btfpValueChainElement1962701">
                <a:extLst>
                  <a:ext uri="{FF2B5EF4-FFF2-40B4-BE49-F238E27FC236}">
                    <a16:creationId xmlns:a16="http://schemas.microsoft.com/office/drawing/2014/main" id="{2AF29EE4-DA33-D82F-24CE-BF241492B508}"/>
                  </a:ext>
                </a:extLst>
              </p:cNvPr>
              <p:cNvSpPr/>
              <p:nvPr/>
            </p:nvSpPr>
            <p:spPr bwMode="gray">
              <a:xfrm>
                <a:off x="53789" y="1528030"/>
                <a:ext cx="2223209" cy="589276"/>
              </a:xfrm>
              <a:prstGeom prst="homePlate">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3" name="btfpValueChainElement1962702">
                <a:extLst>
                  <a:ext uri="{FF2B5EF4-FFF2-40B4-BE49-F238E27FC236}">
                    <a16:creationId xmlns:a16="http://schemas.microsoft.com/office/drawing/2014/main" id="{A33AF6B3-4512-E554-60F8-4D1422952C4A}"/>
                  </a:ext>
                </a:extLst>
              </p:cNvPr>
              <p:cNvSpPr/>
              <p:nvPr/>
            </p:nvSpPr>
            <p:spPr bwMode="gray">
              <a:xfrm>
                <a:off x="2311288" y="1533106"/>
                <a:ext cx="2290418"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4" name="btfpValueChainElement1962703">
                <a:extLst>
                  <a:ext uri="{FF2B5EF4-FFF2-40B4-BE49-F238E27FC236}">
                    <a16:creationId xmlns:a16="http://schemas.microsoft.com/office/drawing/2014/main" id="{F15A3389-ECF5-E47D-B5DA-19189FCB3A92}"/>
                  </a:ext>
                </a:extLst>
              </p:cNvPr>
              <p:cNvSpPr/>
              <p:nvPr/>
            </p:nvSpPr>
            <p:spPr bwMode="gray">
              <a:xfrm>
                <a:off x="4601706" y="1533106"/>
                <a:ext cx="2223211"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5" name="btfpValueChainElement1962704">
                <a:extLst>
                  <a:ext uri="{FF2B5EF4-FFF2-40B4-BE49-F238E27FC236}">
                    <a16:creationId xmlns:a16="http://schemas.microsoft.com/office/drawing/2014/main" id="{BAF50317-C72D-7D50-393F-1F864C4F0793}"/>
                  </a:ext>
                </a:extLst>
              </p:cNvPr>
              <p:cNvSpPr/>
              <p:nvPr/>
            </p:nvSpPr>
            <p:spPr bwMode="gray">
              <a:xfrm>
                <a:off x="6824917" y="1533106"/>
                <a:ext cx="2286657"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6" name="btfpValueChainElement1962705">
                <a:extLst>
                  <a:ext uri="{FF2B5EF4-FFF2-40B4-BE49-F238E27FC236}">
                    <a16:creationId xmlns:a16="http://schemas.microsoft.com/office/drawing/2014/main" id="{84A9FA48-2F1F-BEC3-E48C-8F79552C85A1}"/>
                  </a:ext>
                </a:extLst>
              </p:cNvPr>
              <p:cNvSpPr/>
              <p:nvPr/>
            </p:nvSpPr>
            <p:spPr bwMode="gray">
              <a:xfrm>
                <a:off x="9111575" y="1533106"/>
                <a:ext cx="2101873"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0" algn="ctr">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grpSp>
        <p:sp>
          <p:nvSpPr>
            <p:cNvPr id="28" name="TextBox 27">
              <a:extLst>
                <a:ext uri="{FF2B5EF4-FFF2-40B4-BE49-F238E27FC236}">
                  <a16:creationId xmlns:a16="http://schemas.microsoft.com/office/drawing/2014/main" id="{778A177C-DC5E-38AA-D806-6CFE2928EADF}"/>
                </a:ext>
              </a:extLst>
            </p:cNvPr>
            <p:cNvSpPr txBox="1"/>
            <p:nvPr/>
          </p:nvSpPr>
          <p:spPr bwMode="gray">
            <a:xfrm>
              <a:off x="450916" y="2326496"/>
              <a:ext cx="1250512" cy="415498"/>
            </a:xfrm>
            <a:prstGeom prst="rect">
              <a:avLst/>
            </a:prstGeom>
            <a:solidFill>
              <a:schemeClr val="accent1">
                <a:alpha val="0"/>
              </a:schemeClr>
            </a:solidFill>
          </p:spPr>
          <p:txBody>
            <a:bodyPr wrap="square" lIns="137160" tIns="137160" rIns="274320" bIns="137160" rtlCol="0">
              <a:spAutoFit/>
            </a:bodyPr>
            <a:lstStyle/>
            <a:p>
              <a:pPr marL="0" indent="0" algn="ctr">
                <a:spcBef>
                  <a:spcPts val="600"/>
                </a:spcBef>
                <a:spcAft>
                  <a:spcPts val="600"/>
                </a:spcAft>
                <a:buNone/>
              </a:pPr>
              <a:r>
                <a:rPr lang="en-US" sz="900" b="1">
                  <a:solidFill>
                    <a:schemeClr val="bg1"/>
                  </a:solidFill>
                </a:rPr>
                <a:t>A good food base</a:t>
              </a:r>
            </a:p>
          </p:txBody>
        </p:sp>
        <p:sp>
          <p:nvSpPr>
            <p:cNvPr id="29" name="TextBox 28">
              <a:extLst>
                <a:ext uri="{FF2B5EF4-FFF2-40B4-BE49-F238E27FC236}">
                  <a16:creationId xmlns:a16="http://schemas.microsoft.com/office/drawing/2014/main" id="{84B50B34-7673-6444-DF4C-AF9E548BA6B0}"/>
                </a:ext>
              </a:extLst>
            </p:cNvPr>
            <p:cNvSpPr txBox="1"/>
            <p:nvPr/>
          </p:nvSpPr>
          <p:spPr bwMode="gray">
            <a:xfrm>
              <a:off x="396054" y="3124610"/>
              <a:ext cx="1250512" cy="553998"/>
            </a:xfrm>
            <a:prstGeom prst="rect">
              <a:avLst/>
            </a:prstGeom>
            <a:solidFill>
              <a:schemeClr val="accent1">
                <a:alpha val="0"/>
              </a:schemeClr>
            </a:solidFill>
          </p:spPr>
          <p:txBody>
            <a:bodyPr wrap="square" lIns="137160" tIns="137160" rIns="274320" bIns="137160" rtlCol="0">
              <a:spAutoFit/>
            </a:bodyPr>
            <a:lstStyle/>
            <a:p>
              <a:pPr marL="0" indent="0" algn="ctr">
                <a:spcBef>
                  <a:spcPts val="600"/>
                </a:spcBef>
                <a:spcAft>
                  <a:spcPts val="600"/>
                </a:spcAft>
                <a:buNone/>
              </a:pPr>
              <a:r>
                <a:rPr lang="en-US" sz="900" b="1">
                  <a:solidFill>
                    <a:schemeClr val="bg1"/>
                  </a:solidFill>
                </a:rPr>
                <a:t>Production and processing</a:t>
              </a:r>
            </a:p>
          </p:txBody>
        </p:sp>
        <p:sp>
          <p:nvSpPr>
            <p:cNvPr id="30" name="TextBox 29">
              <a:extLst>
                <a:ext uri="{FF2B5EF4-FFF2-40B4-BE49-F238E27FC236}">
                  <a16:creationId xmlns:a16="http://schemas.microsoft.com/office/drawing/2014/main" id="{43E77B06-A692-C650-BE65-CBBF80A7F1CB}"/>
                </a:ext>
              </a:extLst>
            </p:cNvPr>
            <p:cNvSpPr txBox="1"/>
            <p:nvPr/>
          </p:nvSpPr>
          <p:spPr bwMode="gray">
            <a:xfrm>
              <a:off x="450916" y="3992019"/>
              <a:ext cx="1250512" cy="553998"/>
            </a:xfrm>
            <a:prstGeom prst="rect">
              <a:avLst/>
            </a:prstGeom>
            <a:solidFill>
              <a:schemeClr val="accent1">
                <a:alpha val="0"/>
              </a:schemeClr>
            </a:solidFill>
          </p:spPr>
          <p:txBody>
            <a:bodyPr wrap="square" lIns="137160" tIns="137160" rIns="274320" bIns="1371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Healthy, plant-based </a:t>
              </a:r>
              <a:r>
                <a:rPr lang="en-US" sz="900" b="1">
                  <a:solidFill>
                    <a:srgbClr val="FFFFFF"/>
                  </a:solidFill>
                  <a:latin typeface="Arial"/>
                </a:rPr>
                <a:t>f</a:t>
              </a:r>
              <a:r>
                <a:rPr kumimoji="0" lang="en-US" sz="900" b="1" i="0" u="none" strike="noStrike" kern="1200" cap="none" spc="0" normalizeH="0" baseline="0" noProof="0">
                  <a:ln>
                    <a:noFill/>
                  </a:ln>
                  <a:solidFill>
                    <a:srgbClr val="FFFFFF"/>
                  </a:solidFill>
                  <a:effectLst/>
                  <a:uLnTx/>
                  <a:uFillTx/>
                  <a:latin typeface="Arial"/>
                  <a:ea typeface="+mn-ea"/>
                  <a:cs typeface="+mn-cs"/>
                </a:rPr>
                <a:t>oods </a:t>
              </a:r>
              <a:r>
                <a:rPr lang="en-US" sz="900" b="1">
                  <a:solidFill>
                    <a:srgbClr val="FFFFFF"/>
                  </a:solidFill>
                  <a:latin typeface="Arial"/>
                </a:rPr>
                <a:t>f</a:t>
              </a:r>
              <a:r>
                <a:rPr kumimoji="0" lang="en-US" sz="900" b="1" i="0" u="none" strike="noStrike" kern="1200" cap="none" spc="0" normalizeH="0" baseline="0" noProof="0">
                  <a:ln>
                    <a:noFill/>
                  </a:ln>
                  <a:solidFill>
                    <a:srgbClr val="FFFFFF"/>
                  </a:solidFill>
                  <a:effectLst/>
                  <a:uLnTx/>
                  <a:uFillTx/>
                  <a:latin typeface="Arial"/>
                  <a:ea typeface="+mn-ea"/>
                  <a:cs typeface="+mn-cs"/>
                </a:rPr>
                <a:t>or </a:t>
              </a:r>
              <a:r>
                <a:rPr lang="en-US" sz="900" b="1">
                  <a:solidFill>
                    <a:srgbClr val="FFFFFF"/>
                  </a:solidFill>
                  <a:latin typeface="Arial"/>
                </a:rPr>
                <a:t>a</a:t>
              </a:r>
              <a:r>
                <a:rPr kumimoji="0" lang="en-US" sz="900" b="1" i="0" u="none" strike="noStrike" kern="1200" cap="none" spc="0" normalizeH="0" baseline="0" noProof="0">
                  <a:ln>
                    <a:noFill/>
                  </a:ln>
                  <a:solidFill>
                    <a:srgbClr val="FFFFFF"/>
                  </a:solidFill>
                  <a:effectLst/>
                  <a:uLnTx/>
                  <a:uFillTx/>
                  <a:latin typeface="Arial"/>
                  <a:ea typeface="+mn-ea"/>
                  <a:cs typeface="+mn-cs"/>
                </a:rPr>
                <a:t>ll</a:t>
              </a:r>
            </a:p>
          </p:txBody>
        </p:sp>
        <p:sp>
          <p:nvSpPr>
            <p:cNvPr id="31" name="TextBox 30">
              <a:extLst>
                <a:ext uri="{FF2B5EF4-FFF2-40B4-BE49-F238E27FC236}">
                  <a16:creationId xmlns:a16="http://schemas.microsoft.com/office/drawing/2014/main" id="{9F55BCAB-2E72-1C34-9789-3A9338BBB139}"/>
                </a:ext>
              </a:extLst>
            </p:cNvPr>
            <p:cNvSpPr txBox="1"/>
            <p:nvPr/>
          </p:nvSpPr>
          <p:spPr bwMode="gray">
            <a:xfrm>
              <a:off x="325400" y="4751128"/>
              <a:ext cx="1470912" cy="553998"/>
            </a:xfrm>
            <a:prstGeom prst="rect">
              <a:avLst/>
            </a:prstGeom>
            <a:solidFill>
              <a:schemeClr val="accent1">
                <a:alpha val="0"/>
              </a:schemeClr>
            </a:solidFill>
          </p:spPr>
          <p:txBody>
            <a:bodyPr wrap="square" lIns="137160" tIns="137160" rIns="274320" bIns="1371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Export and internationalization</a:t>
              </a:r>
            </a:p>
          </p:txBody>
        </p:sp>
        <p:sp>
          <p:nvSpPr>
            <p:cNvPr id="32" name="TextBox 31">
              <a:extLst>
                <a:ext uri="{FF2B5EF4-FFF2-40B4-BE49-F238E27FC236}">
                  <a16:creationId xmlns:a16="http://schemas.microsoft.com/office/drawing/2014/main" id="{35B8E2D8-D66C-4A75-D028-291FD46B9DB3}"/>
                </a:ext>
              </a:extLst>
            </p:cNvPr>
            <p:cNvSpPr txBox="1"/>
            <p:nvPr/>
          </p:nvSpPr>
          <p:spPr bwMode="gray">
            <a:xfrm>
              <a:off x="428816" y="5508476"/>
              <a:ext cx="1250512" cy="415498"/>
            </a:xfrm>
            <a:prstGeom prst="rect">
              <a:avLst/>
            </a:prstGeom>
            <a:solidFill>
              <a:schemeClr val="accent1">
                <a:alpha val="0"/>
              </a:schemeClr>
            </a:solidFill>
          </p:spPr>
          <p:txBody>
            <a:bodyPr wrap="square" lIns="137160" tIns="137160" rIns="274320" bIns="1371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R&amp;D and</a:t>
              </a:r>
              <a:r>
                <a:rPr lang="en-US" sz="900" b="1">
                  <a:solidFill>
                    <a:srgbClr val="FFFFFF"/>
                  </a:solidFill>
                  <a:latin typeface="Arial"/>
                </a:rPr>
                <a:t> i</a:t>
              </a:r>
              <a:r>
                <a:rPr kumimoji="0" lang="en-US" sz="900" b="1" i="0" u="none" strike="noStrike" kern="1200" cap="none" spc="0" normalizeH="0" baseline="0" noProof="0">
                  <a:ln>
                    <a:noFill/>
                  </a:ln>
                  <a:solidFill>
                    <a:srgbClr val="FFFFFF"/>
                  </a:solidFill>
                  <a:effectLst/>
                  <a:uLnTx/>
                  <a:uFillTx/>
                  <a:latin typeface="Arial"/>
                  <a:ea typeface="+mn-ea"/>
                  <a:cs typeface="+mn-cs"/>
                </a:rPr>
                <a:t>nnovation</a:t>
              </a:r>
            </a:p>
          </p:txBody>
        </p:sp>
      </p:grpSp>
      <p:grpSp>
        <p:nvGrpSpPr>
          <p:cNvPr id="7" name="Group 6">
            <a:extLst>
              <a:ext uri="{FF2B5EF4-FFF2-40B4-BE49-F238E27FC236}">
                <a16:creationId xmlns:a16="http://schemas.microsoft.com/office/drawing/2014/main" id="{1D9CDFC4-9CB9-8289-A7A8-D3D43A8DCA2B}"/>
              </a:ext>
            </a:extLst>
          </p:cNvPr>
          <p:cNvGrpSpPr/>
          <p:nvPr/>
        </p:nvGrpSpPr>
        <p:grpSpPr>
          <a:xfrm>
            <a:off x="2043167" y="2377239"/>
            <a:ext cx="6166794" cy="3594082"/>
            <a:chOff x="1457325" y="2216046"/>
            <a:chExt cx="6166794" cy="3594082"/>
          </a:xfrm>
        </p:grpSpPr>
        <p:sp>
          <p:nvSpPr>
            <p:cNvPr id="34" name="TextBox 33">
              <a:extLst>
                <a:ext uri="{FF2B5EF4-FFF2-40B4-BE49-F238E27FC236}">
                  <a16:creationId xmlns:a16="http://schemas.microsoft.com/office/drawing/2014/main" id="{167558C4-36C3-03FA-DC5A-048C84E24F63}"/>
                </a:ext>
              </a:extLst>
            </p:cNvPr>
            <p:cNvSpPr txBox="1"/>
            <p:nvPr/>
          </p:nvSpPr>
          <p:spPr bwMode="gray">
            <a:xfrm>
              <a:off x="1457325" y="2216046"/>
              <a:ext cx="4926277" cy="615553"/>
            </a:xfrm>
            <a:prstGeom prst="rect">
              <a:avLst/>
            </a:prstGeom>
            <a:solidFill>
              <a:srgbClr val="E3E8EE">
                <a:alpha val="0"/>
              </a:srgbClr>
            </a:solidFill>
          </p:spPr>
          <p:txBody>
            <a:bodyPr wrap="square">
              <a:spAutoFit/>
            </a:bodyPr>
            <a:lstStyle/>
            <a:p>
              <a:pPr marL="171450" indent="-171450">
                <a:spcBef>
                  <a:spcPts val="300"/>
                </a:spcBef>
                <a:buFont typeface="Arial" panose="020B0604020202020204" pitchFamily="34" charset="0"/>
                <a:buChar char="•"/>
              </a:pPr>
              <a:r>
                <a:rPr lang="en-US" sz="1050">
                  <a:solidFill>
                    <a:schemeClr val="tx1"/>
                  </a:solidFill>
                </a:rPr>
                <a:t>Transforming agricultural land to grow protein-rich crops, organic crops, and land-based seaweed cultivation</a:t>
              </a:r>
            </a:p>
            <a:p>
              <a:pPr marL="171450" indent="-171450">
                <a:spcBef>
                  <a:spcPts val="300"/>
                </a:spcBef>
                <a:buFont typeface="Arial" panose="020B0604020202020204" pitchFamily="34" charset="0"/>
                <a:buChar char="•"/>
              </a:pPr>
              <a:r>
                <a:rPr lang="en-US" sz="1050">
                  <a:solidFill>
                    <a:schemeClr val="tx1"/>
                  </a:solidFill>
                </a:rPr>
                <a:t>Green biorefining</a:t>
              </a:r>
            </a:p>
          </p:txBody>
        </p:sp>
        <p:sp>
          <p:nvSpPr>
            <p:cNvPr id="35" name="TextBox 34">
              <a:extLst>
                <a:ext uri="{FF2B5EF4-FFF2-40B4-BE49-F238E27FC236}">
                  <a16:creationId xmlns:a16="http://schemas.microsoft.com/office/drawing/2014/main" id="{4AE06EE3-13E0-8DDC-1E8A-BC0B289B6D87}"/>
                </a:ext>
              </a:extLst>
            </p:cNvPr>
            <p:cNvSpPr txBox="1"/>
            <p:nvPr/>
          </p:nvSpPr>
          <p:spPr bwMode="gray">
            <a:xfrm>
              <a:off x="1487113" y="3016100"/>
              <a:ext cx="4926277" cy="677108"/>
            </a:xfrm>
            <a:prstGeom prst="rect">
              <a:avLst/>
            </a:prstGeom>
            <a:solidFill>
              <a:srgbClr val="E3E8EE">
                <a:alpha val="0"/>
              </a:srgbClr>
            </a:solidFill>
          </p:spPr>
          <p:txBody>
            <a:bodyPr wrap="square">
              <a:spAutoFit/>
            </a:bodyPr>
            <a:lstStyle/>
            <a:p>
              <a:pPr marL="171450" indent="-171450">
                <a:spcBef>
                  <a:spcPts val="300"/>
                </a:spcBef>
                <a:buFont typeface="Arial" panose="020B0604020202020204" pitchFamily="34" charset="0"/>
                <a:buChar char="•"/>
              </a:pPr>
              <a:r>
                <a:rPr lang="en-US" sz="1050">
                  <a:solidFill>
                    <a:schemeClr val="tx1"/>
                  </a:solidFill>
                </a:rPr>
                <a:t>Develop ingredients</a:t>
              </a:r>
            </a:p>
            <a:p>
              <a:pPr marL="171450" indent="-171450">
                <a:spcBef>
                  <a:spcPts val="300"/>
                </a:spcBef>
                <a:buFont typeface="Arial" panose="020B0604020202020204" pitchFamily="34" charset="0"/>
                <a:buChar char="•"/>
              </a:pPr>
              <a:r>
                <a:rPr lang="en-US" sz="1050"/>
                <a:t>R</a:t>
              </a:r>
              <a:r>
                <a:rPr lang="en-US" sz="1050">
                  <a:solidFill>
                    <a:schemeClr val="tx1"/>
                  </a:solidFill>
                </a:rPr>
                <a:t>efine and scale the ingredients</a:t>
              </a:r>
            </a:p>
            <a:p>
              <a:pPr marL="171450" indent="-171450">
                <a:spcBef>
                  <a:spcPts val="300"/>
                </a:spcBef>
                <a:buFont typeface="Arial" panose="020B0604020202020204" pitchFamily="34" charset="0"/>
                <a:buChar char="•"/>
              </a:pPr>
              <a:r>
                <a:rPr lang="en-US" sz="1050">
                  <a:solidFill>
                    <a:schemeClr val="tx1"/>
                  </a:solidFill>
                </a:rPr>
                <a:t>Support producers in the fruit, vegetables, nuts, and mushrooms sectors</a:t>
              </a:r>
            </a:p>
          </p:txBody>
        </p:sp>
        <p:sp>
          <p:nvSpPr>
            <p:cNvPr id="40" name="TextBox 39">
              <a:extLst>
                <a:ext uri="{FF2B5EF4-FFF2-40B4-BE49-F238E27FC236}">
                  <a16:creationId xmlns:a16="http://schemas.microsoft.com/office/drawing/2014/main" id="{B5EB6DB9-02AF-9897-9324-15C307090197}"/>
                </a:ext>
              </a:extLst>
            </p:cNvPr>
            <p:cNvSpPr txBox="1"/>
            <p:nvPr/>
          </p:nvSpPr>
          <p:spPr bwMode="gray">
            <a:xfrm>
              <a:off x="1496525" y="3903759"/>
              <a:ext cx="4926277" cy="453970"/>
            </a:xfrm>
            <a:prstGeom prst="rect">
              <a:avLst/>
            </a:prstGeom>
            <a:solidFill>
              <a:srgbClr val="E3E8EE">
                <a:alpha val="0"/>
              </a:srgbClr>
            </a:solidFill>
          </p:spPr>
          <p:txBody>
            <a:bodyPr wrap="square">
              <a:spAutoFit/>
            </a:bodyPr>
            <a:lstStyle/>
            <a:p>
              <a:pPr marL="171450" indent="-171450">
                <a:spcBef>
                  <a:spcPts val="300"/>
                </a:spcBef>
                <a:buFont typeface="Arial" panose="020B0604020202020204" pitchFamily="34" charset="0"/>
                <a:buChar char="•"/>
              </a:pPr>
              <a:r>
                <a:rPr lang="en-US" sz="1050">
                  <a:solidFill>
                    <a:schemeClr val="tx1"/>
                  </a:solidFill>
                </a:rPr>
                <a:t>Green skill building through vocational training and higher education</a:t>
              </a:r>
            </a:p>
            <a:p>
              <a:pPr marL="171450" indent="-171450">
                <a:spcBef>
                  <a:spcPts val="300"/>
                </a:spcBef>
                <a:buFont typeface="Arial" panose="020B0604020202020204" pitchFamily="34" charset="0"/>
                <a:buChar char="•"/>
              </a:pPr>
              <a:r>
                <a:rPr lang="en-US" sz="1050">
                  <a:solidFill>
                    <a:schemeClr val="tx1"/>
                  </a:solidFill>
                </a:rPr>
                <a:t>Mainstreaming through public procurement </a:t>
              </a:r>
            </a:p>
          </p:txBody>
        </p:sp>
        <p:sp>
          <p:nvSpPr>
            <p:cNvPr id="42" name="TextBox 41">
              <a:extLst>
                <a:ext uri="{FF2B5EF4-FFF2-40B4-BE49-F238E27FC236}">
                  <a16:creationId xmlns:a16="http://schemas.microsoft.com/office/drawing/2014/main" id="{A56A8C42-20F4-C758-E01C-CEE04ED479C3}"/>
                </a:ext>
              </a:extLst>
            </p:cNvPr>
            <p:cNvSpPr txBox="1"/>
            <p:nvPr/>
          </p:nvSpPr>
          <p:spPr bwMode="gray">
            <a:xfrm>
              <a:off x="1496525" y="4688736"/>
              <a:ext cx="6127594" cy="453970"/>
            </a:xfrm>
            <a:prstGeom prst="rect">
              <a:avLst/>
            </a:prstGeom>
            <a:solidFill>
              <a:srgbClr val="E3E8EE">
                <a:alpha val="0"/>
              </a:srgbClr>
            </a:solidFill>
          </p:spPr>
          <p:txBody>
            <a:bodyPr wrap="square">
              <a:spAutoFit/>
            </a:bodyPr>
            <a:lstStyle/>
            <a:p>
              <a:pPr marL="171450" indent="-171450">
                <a:spcBef>
                  <a:spcPts val="300"/>
                </a:spcBef>
                <a:buFont typeface="Arial" panose="020B0604020202020204" pitchFamily="34" charset="0"/>
                <a:buChar char="•"/>
              </a:pPr>
              <a:r>
                <a:rPr lang="en-US" sz="1050">
                  <a:solidFill>
                    <a:schemeClr val="tx1"/>
                  </a:solidFill>
                </a:rPr>
                <a:t>Green skill building through vocational training and higher education</a:t>
              </a:r>
            </a:p>
            <a:p>
              <a:pPr marL="171450" indent="-171450">
                <a:spcBef>
                  <a:spcPts val="300"/>
                </a:spcBef>
                <a:buFont typeface="Arial" panose="020B0604020202020204" pitchFamily="34" charset="0"/>
                <a:buChar char="•"/>
              </a:pPr>
              <a:r>
                <a:rPr lang="en-US" sz="1050">
                  <a:solidFill>
                    <a:schemeClr val="tx1"/>
                  </a:solidFill>
                </a:rPr>
                <a:t>Mainstreaming through public procurement </a:t>
              </a:r>
            </a:p>
          </p:txBody>
        </p:sp>
        <p:sp>
          <p:nvSpPr>
            <p:cNvPr id="43" name="TextBox 42">
              <a:extLst>
                <a:ext uri="{FF2B5EF4-FFF2-40B4-BE49-F238E27FC236}">
                  <a16:creationId xmlns:a16="http://schemas.microsoft.com/office/drawing/2014/main" id="{3F129D4E-D60F-82E4-618A-95982ACE56DC}"/>
                </a:ext>
              </a:extLst>
            </p:cNvPr>
            <p:cNvSpPr txBox="1"/>
            <p:nvPr/>
          </p:nvSpPr>
          <p:spPr bwMode="gray">
            <a:xfrm>
              <a:off x="1477700" y="5356158"/>
              <a:ext cx="6127594" cy="453970"/>
            </a:xfrm>
            <a:prstGeom prst="rect">
              <a:avLst/>
            </a:prstGeom>
            <a:solidFill>
              <a:srgbClr val="E3E8EE">
                <a:alpha val="0"/>
              </a:srgbClr>
            </a:solidFill>
          </p:spPr>
          <p:txBody>
            <a:bodyPr wrap="square">
              <a:spAutoFit/>
            </a:bodyPr>
            <a:lstStyle/>
            <a:p>
              <a:pPr marL="171450" indent="-171450">
                <a:spcBef>
                  <a:spcPts val="300"/>
                </a:spcBef>
                <a:buFont typeface="Arial" panose="020B0604020202020204" pitchFamily="34" charset="0"/>
                <a:buChar char="•"/>
              </a:pPr>
              <a:r>
                <a:rPr lang="en-US" sz="1050">
                  <a:solidFill>
                    <a:schemeClr val="tx1"/>
                  </a:solidFill>
                </a:rPr>
                <a:t>For plant-based foods and technologies</a:t>
              </a:r>
            </a:p>
            <a:p>
              <a:pPr marL="171450" indent="-171450">
                <a:spcBef>
                  <a:spcPts val="300"/>
                </a:spcBef>
                <a:buFont typeface="Arial" panose="020B0604020202020204" pitchFamily="34" charset="0"/>
                <a:buChar char="•"/>
              </a:pPr>
              <a:r>
                <a:rPr lang="en-US" sz="1050">
                  <a:solidFill>
                    <a:schemeClr val="tx1"/>
                  </a:solidFill>
                </a:rPr>
                <a:t>For more sustainable agricultural and food production</a:t>
              </a:r>
            </a:p>
          </p:txBody>
        </p:sp>
      </p:grpSp>
      <p:pic>
        <p:nvPicPr>
          <p:cNvPr id="12" name="Picture 11" descr="A red and white flag&#10;&#10;Description automatically generated">
            <a:extLst>
              <a:ext uri="{FF2B5EF4-FFF2-40B4-BE49-F238E27FC236}">
                <a16:creationId xmlns:a16="http://schemas.microsoft.com/office/drawing/2014/main" id="{44FD0500-E5AF-EC32-C72C-A233A079215D}"/>
              </a:ext>
            </a:extLst>
          </p:cNvPr>
          <p:cNvPicPr>
            <a:picLocks noChangeAspect="1"/>
          </p:cNvPicPr>
          <p:nvPr/>
        </p:nvPicPr>
        <p:blipFill>
          <a:blip r:embed="rId15" cstate="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018705" y="41894"/>
            <a:ext cx="581806" cy="3468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hevron 53">
            <a:extLst>
              <a:ext uri="{FF2B5EF4-FFF2-40B4-BE49-F238E27FC236}">
                <a16:creationId xmlns:a16="http://schemas.microsoft.com/office/drawing/2014/main" id="{A281B611-3E2D-81C0-191C-6B611202FDC8}"/>
              </a:ext>
            </a:extLst>
          </p:cNvPr>
          <p:cNvSpPr/>
          <p:nvPr/>
        </p:nvSpPr>
        <p:spPr bwMode="gray">
          <a:xfrm>
            <a:off x="1655782" y="27881"/>
            <a:ext cx="2275701" cy="357129"/>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Denmark  </a:t>
            </a:r>
            <a:endParaRPr lang="en-US" sz="1400">
              <a:solidFill>
                <a:schemeClr val="bg1"/>
              </a:solidFill>
            </a:endParaRPr>
          </a:p>
        </p:txBody>
      </p:sp>
      <p:sp>
        <p:nvSpPr>
          <p:cNvPr id="36" name="Pentagon 35">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Policy</a:t>
            </a:r>
          </a:p>
        </p:txBody>
      </p:sp>
    </p:spTree>
    <p:extLst>
      <p:ext uri="{BB962C8B-B14F-4D97-AF65-F5344CB8AC3E}">
        <p14:creationId xmlns:p14="http://schemas.microsoft.com/office/powerpoint/2010/main" val="183334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2F56CB9-A584-E7D0-40BA-F728E94CBC4B}"/>
              </a:ext>
            </a:extLst>
          </p:cNvPr>
          <p:cNvGraphicFramePr>
            <a:graphicFrameLocks/>
          </p:cNvGraphicFramePr>
          <p:nvPr>
            <p:custDataLst>
              <p:tags r:id="rId1"/>
            </p:custDataLst>
            <p:extLst>
              <p:ext uri="{D42A27DB-BD31-4B8C-83A1-F6EECF244321}">
                <p14:modId xmlns:p14="http://schemas.microsoft.com/office/powerpoint/2010/main" val="27465760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think-cell data - do not delete" hidden="1">
                        <a:extLst>
                          <a:ext uri="{FF2B5EF4-FFF2-40B4-BE49-F238E27FC236}">
                            <a16:creationId xmlns:a16="http://schemas.microsoft.com/office/drawing/2014/main" id="{22F56CB9-A584-E7D0-40BA-F728E94CBC4B}"/>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5FB12C2-333B-49CC-FB94-E88BAA32B668}"/>
              </a:ext>
            </a:extLst>
          </p:cNvPr>
          <p:cNvSpPr>
            <a:spLocks noGrp="1"/>
          </p:cNvSpPr>
          <p:nvPr>
            <p:ph type="title"/>
          </p:nvPr>
        </p:nvSpPr>
        <p:spPr>
          <a:xfrm>
            <a:off x="329184" y="523318"/>
            <a:ext cx="11771313" cy="906220"/>
          </a:xfrm>
        </p:spPr>
        <p:txBody>
          <a:bodyPr vert="horz">
            <a:noAutofit/>
          </a:bodyPr>
          <a:lstStyle/>
          <a:p>
            <a:r>
              <a:rPr lang="en-US">
                <a:cs typeface="Arial"/>
              </a:rPr>
              <a:t>Protein value creation takes place across the food system, </a:t>
            </a:r>
            <a:br>
              <a:rPr lang="en-US">
                <a:cs typeface="Arial"/>
              </a:rPr>
            </a:br>
            <a:r>
              <a:rPr lang="en-US">
                <a:cs typeface="Arial"/>
              </a:rPr>
              <a:t>focusing on areas from production to consumption</a:t>
            </a:r>
            <a:endParaRPr lang="en-US"/>
          </a:p>
        </p:txBody>
      </p:sp>
      <p:sp>
        <p:nvSpPr>
          <p:cNvPr id="195" name="TextBox 194">
            <a:extLst>
              <a:ext uri="{FF2B5EF4-FFF2-40B4-BE49-F238E27FC236}">
                <a16:creationId xmlns:a16="http://schemas.microsoft.com/office/drawing/2014/main" id="{FF88D9F9-B110-1EE1-1692-A07B3278431C}"/>
              </a:ext>
            </a:extLst>
          </p:cNvPr>
          <p:cNvSpPr txBox="1"/>
          <p:nvPr/>
        </p:nvSpPr>
        <p:spPr bwMode="gray">
          <a:xfrm>
            <a:off x="1317171" y="6640286"/>
            <a:ext cx="72768" cy="318924"/>
          </a:xfrm>
          <a:prstGeom prst="rect">
            <a:avLst/>
          </a:prstGeom>
          <a:noFill/>
        </p:spPr>
        <p:txBody>
          <a:bodyPr wrap="none" lIns="36000" tIns="36000" rIns="36000" bIns="36000" rtlCol="0">
            <a:spAutoFit/>
          </a:bodyPr>
          <a:lstStyle/>
          <a:p>
            <a:pPr marL="0" indent="0">
              <a:buNone/>
            </a:pPr>
            <a:endParaRPr lang="en-US" sz="1600"/>
          </a:p>
        </p:txBody>
      </p:sp>
      <p:sp>
        <p:nvSpPr>
          <p:cNvPr id="11" name="TextBox 10">
            <a:extLst>
              <a:ext uri="{FF2B5EF4-FFF2-40B4-BE49-F238E27FC236}">
                <a16:creationId xmlns:a16="http://schemas.microsoft.com/office/drawing/2014/main" id="{28EDBC76-7635-8415-4A06-8E9BF973A95C}"/>
              </a:ext>
            </a:extLst>
          </p:cNvPr>
          <p:cNvSpPr txBox="1"/>
          <p:nvPr/>
        </p:nvSpPr>
        <p:spPr bwMode="gray">
          <a:xfrm>
            <a:off x="6608019" y="1927526"/>
            <a:ext cx="225925" cy="148948"/>
          </a:xfrm>
          <a:prstGeom prst="rect">
            <a:avLst/>
          </a:prstGeom>
          <a:noFill/>
          <a:ln w="12700">
            <a:solidFill>
              <a:schemeClr val="accent1"/>
            </a:solidFill>
          </a:ln>
        </p:spPr>
        <p:txBody>
          <a:bodyPr wrap="square" lIns="36000" tIns="36000" rIns="36000" bIns="36000" rtlCol="0">
            <a:spAutoFit/>
          </a:bodyPr>
          <a:lstStyle/>
          <a:p>
            <a:pPr marL="0" indent="0" algn="ctr">
              <a:buNone/>
            </a:pPr>
            <a:endParaRPr lang="en-US" sz="1000"/>
          </a:p>
        </p:txBody>
      </p:sp>
      <p:sp>
        <p:nvSpPr>
          <p:cNvPr id="16" name="TextBox 15">
            <a:extLst>
              <a:ext uri="{FF2B5EF4-FFF2-40B4-BE49-F238E27FC236}">
                <a16:creationId xmlns:a16="http://schemas.microsoft.com/office/drawing/2014/main" id="{779A399F-6A78-F67D-5D3D-4F59118753F0}"/>
              </a:ext>
            </a:extLst>
          </p:cNvPr>
          <p:cNvSpPr txBox="1"/>
          <p:nvPr/>
        </p:nvSpPr>
        <p:spPr bwMode="gray">
          <a:xfrm>
            <a:off x="9839431" y="1958020"/>
            <a:ext cx="228594" cy="118454"/>
          </a:xfrm>
          <a:prstGeom prst="rect">
            <a:avLst/>
          </a:prstGeom>
          <a:solidFill>
            <a:schemeClr val="bg1"/>
          </a:solidFill>
          <a:ln w="12700">
            <a:solidFill>
              <a:schemeClr val="bg2"/>
            </a:solidFill>
            <a:prstDash val="dash"/>
          </a:ln>
        </p:spPr>
        <p:txBody>
          <a:bodyPr wrap="square" lIns="36000" tIns="36000" rIns="36000" bIns="36000" rtlCol="0">
            <a:spAutoFit/>
          </a:bodyPr>
          <a:lstStyle/>
          <a:p>
            <a:pPr marL="0" indent="0" algn="ctr">
              <a:buNone/>
            </a:pPr>
            <a:endParaRPr lang="en-US" sz="1050"/>
          </a:p>
        </p:txBody>
      </p:sp>
      <p:sp>
        <p:nvSpPr>
          <p:cNvPr id="123" name="btfpColumnHeaderBoxText158498">
            <a:extLst>
              <a:ext uri="{FF2B5EF4-FFF2-40B4-BE49-F238E27FC236}">
                <a16:creationId xmlns:a16="http://schemas.microsoft.com/office/drawing/2014/main" id="{F624F041-5CB8-0A3C-AD66-AF2577CC62CF}"/>
              </a:ext>
            </a:extLst>
          </p:cNvPr>
          <p:cNvSpPr txBox="1"/>
          <p:nvPr/>
        </p:nvSpPr>
        <p:spPr bwMode="gray">
          <a:xfrm>
            <a:off x="329184" y="1453225"/>
            <a:ext cx="11377941" cy="315913"/>
          </a:xfrm>
          <a:prstGeom prst="rect">
            <a:avLst/>
          </a:prstGeom>
          <a:noFill/>
        </p:spPr>
        <p:txBody>
          <a:bodyPr vert="horz" wrap="square" lIns="36036" tIns="36036" rIns="36036" bIns="36036" rtlCol="0" anchor="b">
            <a:spAutoFit/>
          </a:bodyPr>
          <a:lstStyle/>
          <a:p>
            <a:r>
              <a:rPr lang="en-US" sz="1600" b="1">
                <a:solidFill>
                  <a:srgbClr val="000000"/>
                </a:solidFill>
              </a:rPr>
              <a:t>Food system value chain and corresponding end products implicated in sustainable proteins </a:t>
            </a:r>
            <a:endParaRPr lang="en-US" sz="1600" b="1">
              <a:solidFill>
                <a:srgbClr val="000000"/>
              </a:solidFill>
              <a:cs typeface="Arial"/>
            </a:endParaRPr>
          </a:p>
        </p:txBody>
      </p:sp>
      <p:sp>
        <p:nvSpPr>
          <p:cNvPr id="33" name="TextBox 32">
            <a:extLst>
              <a:ext uri="{FF2B5EF4-FFF2-40B4-BE49-F238E27FC236}">
                <a16:creationId xmlns:a16="http://schemas.microsoft.com/office/drawing/2014/main" id="{F698DC31-6E28-72F7-1AB2-49987326F2AC}"/>
              </a:ext>
            </a:extLst>
          </p:cNvPr>
          <p:cNvSpPr txBox="1"/>
          <p:nvPr/>
        </p:nvSpPr>
        <p:spPr bwMode="gray">
          <a:xfrm>
            <a:off x="6917334" y="1888705"/>
            <a:ext cx="1242911" cy="234286"/>
          </a:xfrm>
          <a:prstGeom prst="rect">
            <a:avLst/>
          </a:prstGeom>
          <a:noFill/>
          <a:ln w="12700">
            <a:noFill/>
          </a:ln>
        </p:spPr>
        <p:txBody>
          <a:bodyPr wrap="square" lIns="36000" tIns="36000" rIns="36000" bIns="36000" rtlCol="0">
            <a:spAutoFit/>
          </a:bodyPr>
          <a:lstStyle/>
          <a:p>
            <a:pPr marL="0" indent="0">
              <a:buNone/>
            </a:pPr>
            <a:r>
              <a:rPr lang="en-US" sz="1050"/>
              <a:t>Main value chain</a:t>
            </a:r>
          </a:p>
        </p:txBody>
      </p:sp>
      <p:sp>
        <p:nvSpPr>
          <p:cNvPr id="35" name="TextBox 34">
            <a:extLst>
              <a:ext uri="{FF2B5EF4-FFF2-40B4-BE49-F238E27FC236}">
                <a16:creationId xmlns:a16="http://schemas.microsoft.com/office/drawing/2014/main" id="{648B9EAF-47C3-51D4-D988-A5D5F77CBD5E}"/>
              </a:ext>
            </a:extLst>
          </p:cNvPr>
          <p:cNvSpPr txBox="1"/>
          <p:nvPr/>
        </p:nvSpPr>
        <p:spPr bwMode="gray">
          <a:xfrm>
            <a:off x="10153177" y="1881411"/>
            <a:ext cx="1362548" cy="395869"/>
          </a:xfrm>
          <a:prstGeom prst="rect">
            <a:avLst/>
          </a:prstGeom>
          <a:noFill/>
          <a:ln w="12700">
            <a:noFill/>
          </a:ln>
        </p:spPr>
        <p:txBody>
          <a:bodyPr wrap="square" lIns="36000" tIns="36000" rIns="36000" bIns="36000" rtlCol="0">
            <a:spAutoFit/>
          </a:bodyPr>
          <a:lstStyle/>
          <a:p>
            <a:pPr marL="0" indent="0">
              <a:buNone/>
            </a:pPr>
            <a:r>
              <a:rPr lang="en-US" sz="1050"/>
              <a:t>Impacted by sustainable proteins</a:t>
            </a:r>
          </a:p>
        </p:txBody>
      </p:sp>
      <p:sp>
        <p:nvSpPr>
          <p:cNvPr id="17" name="TextBox 16">
            <a:extLst>
              <a:ext uri="{FF2B5EF4-FFF2-40B4-BE49-F238E27FC236}">
                <a16:creationId xmlns:a16="http://schemas.microsoft.com/office/drawing/2014/main" id="{72931ABE-E4DC-2986-31B4-A57E03FD5252}"/>
              </a:ext>
            </a:extLst>
          </p:cNvPr>
          <p:cNvSpPr txBox="1"/>
          <p:nvPr/>
        </p:nvSpPr>
        <p:spPr bwMode="gray">
          <a:xfrm>
            <a:off x="442617" y="2022486"/>
            <a:ext cx="2169953" cy="1406505"/>
          </a:xfrm>
          <a:prstGeom prst="rect">
            <a:avLst/>
          </a:prstGeom>
          <a:solidFill>
            <a:srgbClr val="00B0F0"/>
          </a:solidFill>
          <a:ln>
            <a:solidFill>
              <a:schemeClr val="accent1"/>
            </a:solidFill>
          </a:ln>
        </p:spPr>
        <p:txBody>
          <a:bodyPr wrap="square" lIns="36000" tIns="36000" rIns="36000" bIns="36000" rtlCol="0" anchor="t">
            <a:noAutofit/>
          </a:bodyPr>
          <a:lstStyle/>
          <a:p>
            <a:pPr marL="0" indent="0">
              <a:spcBef>
                <a:spcPts val="0"/>
              </a:spcBef>
              <a:buNone/>
            </a:pPr>
            <a:r>
              <a:rPr lang="en-US" sz="1200" b="1">
                <a:solidFill>
                  <a:schemeClr val="bg1"/>
                </a:solidFill>
              </a:rPr>
              <a:t>Pre-production</a:t>
            </a:r>
          </a:p>
          <a:p>
            <a:pPr marL="171450" indent="-171450">
              <a:spcBef>
                <a:spcPts val="0"/>
              </a:spcBef>
              <a:buFont typeface="Arial" panose="020B0604020202020204" pitchFamily="34" charset="0"/>
              <a:buChar char="•"/>
            </a:pPr>
            <a:r>
              <a:rPr lang="en-US" sz="1200">
                <a:solidFill>
                  <a:schemeClr val="bg1"/>
                </a:solidFill>
              </a:rPr>
              <a:t>Fertilizer and pesticide</a:t>
            </a:r>
          </a:p>
          <a:p>
            <a:pPr marL="171450" indent="-171450">
              <a:spcBef>
                <a:spcPts val="0"/>
              </a:spcBef>
              <a:buFont typeface="Arial" panose="020B0604020202020204" pitchFamily="34" charset="0"/>
              <a:buChar char="•"/>
            </a:pPr>
            <a:r>
              <a:rPr lang="en-US" sz="1200">
                <a:solidFill>
                  <a:schemeClr val="bg1"/>
                </a:solidFill>
              </a:rPr>
              <a:t>Machinery and equipment</a:t>
            </a:r>
            <a:endParaRPr lang="en-US" sz="1200" b="1">
              <a:solidFill>
                <a:schemeClr val="bg1"/>
              </a:solidFill>
            </a:endParaRPr>
          </a:p>
        </p:txBody>
      </p:sp>
      <p:sp>
        <p:nvSpPr>
          <p:cNvPr id="18" name="TextBox 17">
            <a:extLst>
              <a:ext uri="{FF2B5EF4-FFF2-40B4-BE49-F238E27FC236}">
                <a16:creationId xmlns:a16="http://schemas.microsoft.com/office/drawing/2014/main" id="{4B3C425D-BB5F-2C1F-6A4F-3052AFCABF55}"/>
              </a:ext>
            </a:extLst>
          </p:cNvPr>
          <p:cNvSpPr txBox="1"/>
          <p:nvPr/>
        </p:nvSpPr>
        <p:spPr bwMode="gray">
          <a:xfrm>
            <a:off x="3090913" y="3084031"/>
            <a:ext cx="1800000" cy="2102748"/>
          </a:xfrm>
          <a:prstGeom prst="rect">
            <a:avLst/>
          </a:prstGeom>
          <a:solidFill>
            <a:srgbClr val="00B0F0"/>
          </a:solidFill>
          <a:ln w="19050">
            <a:solidFill>
              <a:schemeClr val="bg2"/>
            </a:solidFill>
            <a:prstDash val="dash"/>
          </a:ln>
        </p:spPr>
        <p:txBody>
          <a:bodyPr wrap="square" lIns="36000" tIns="36000" rIns="36000" bIns="36000" rtlCol="0" anchor="t">
            <a:noAutofit/>
          </a:bodyPr>
          <a:lstStyle/>
          <a:p>
            <a:pPr marL="0" indent="0">
              <a:spcBef>
                <a:spcPts val="0"/>
              </a:spcBef>
              <a:buNone/>
            </a:pPr>
            <a:r>
              <a:rPr lang="en-US" sz="1200" b="1">
                <a:solidFill>
                  <a:schemeClr val="bg1"/>
                </a:solidFill>
              </a:rPr>
              <a:t>Production</a:t>
            </a:r>
          </a:p>
          <a:p>
            <a:pPr marL="171450" indent="-171450">
              <a:spcBef>
                <a:spcPts val="0"/>
              </a:spcBef>
              <a:buFont typeface="Arial" panose="020B0604020202020204" pitchFamily="34" charset="0"/>
              <a:buChar char="•"/>
            </a:pPr>
            <a:r>
              <a:rPr lang="en-US" sz="1200">
                <a:solidFill>
                  <a:schemeClr val="bg1"/>
                </a:solidFill>
              </a:rPr>
              <a:t>Crop production</a:t>
            </a:r>
          </a:p>
          <a:p>
            <a:pPr marL="171450" indent="-171450">
              <a:spcBef>
                <a:spcPts val="0"/>
              </a:spcBef>
              <a:buFont typeface="Arial" panose="020B0604020202020204" pitchFamily="34" charset="0"/>
              <a:buChar char="•"/>
            </a:pPr>
            <a:r>
              <a:rPr lang="en-US" sz="1200">
                <a:solidFill>
                  <a:schemeClr val="bg1"/>
                </a:solidFill>
              </a:rPr>
              <a:t>Livestock production</a:t>
            </a:r>
          </a:p>
          <a:p>
            <a:pPr marL="171450" indent="-171450">
              <a:spcBef>
                <a:spcPts val="0"/>
              </a:spcBef>
              <a:buFont typeface="Arial" panose="020B0604020202020204" pitchFamily="34" charset="0"/>
              <a:buChar char="•"/>
            </a:pPr>
            <a:r>
              <a:rPr lang="en-US" sz="1200">
                <a:solidFill>
                  <a:schemeClr val="bg1"/>
                </a:solidFill>
              </a:rPr>
              <a:t>Fisheries and aquaculture</a:t>
            </a:r>
          </a:p>
        </p:txBody>
      </p:sp>
      <p:cxnSp>
        <p:nvCxnSpPr>
          <p:cNvPr id="25" name="Straight Arrow Connector 24">
            <a:extLst>
              <a:ext uri="{FF2B5EF4-FFF2-40B4-BE49-F238E27FC236}">
                <a16:creationId xmlns:a16="http://schemas.microsoft.com/office/drawing/2014/main" id="{FE759B6D-D3C0-A8F9-00AB-F5CEF569B745}"/>
              </a:ext>
            </a:extLst>
          </p:cNvPr>
          <p:cNvCxnSpPr>
            <a:cxnSpLocks/>
            <a:stCxn id="12" idx="0"/>
            <a:endCxn id="17" idx="2"/>
          </p:cNvCxnSpPr>
          <p:nvPr/>
        </p:nvCxnSpPr>
        <p:spPr bwMode="gray">
          <a:xfrm flipH="1" flipV="1">
            <a:off x="1527594" y="3428991"/>
            <a:ext cx="23749" cy="686157"/>
          </a:xfrm>
          <a:prstGeom prst="straightConnector1">
            <a:avLst/>
          </a:prstGeom>
          <a:ln w="952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42A0F73-B0C9-E23C-6DA0-28EF9F1F8F08}"/>
              </a:ext>
            </a:extLst>
          </p:cNvPr>
          <p:cNvCxnSpPr>
            <a:cxnSpLocks/>
          </p:cNvCxnSpPr>
          <p:nvPr/>
        </p:nvCxnSpPr>
        <p:spPr bwMode="gray">
          <a:xfrm>
            <a:off x="1551342" y="3772069"/>
            <a:ext cx="1539571" cy="0"/>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25C66C5A-1EB5-8725-13E0-F68A0A0EAE51}"/>
              </a:ext>
            </a:extLst>
          </p:cNvPr>
          <p:cNvSpPr txBox="1"/>
          <p:nvPr/>
        </p:nvSpPr>
        <p:spPr bwMode="gray">
          <a:xfrm>
            <a:off x="8226502" y="1927527"/>
            <a:ext cx="225514" cy="14412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1" forceAA="0" compatLnSpc="1">
            <a:prstTxWarp prst="textNoShape">
              <a:avLst/>
            </a:prstTxWarp>
            <a:noAutofit/>
          </a:bodyPr>
          <a:lstStyle>
            <a:defPPr>
              <a:defRPr lang="en-US"/>
            </a:defPPr>
            <a:lvl1pPr marL="0" indent="0" algn="ctr">
              <a:buNone/>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600"/>
          </a:p>
        </p:txBody>
      </p:sp>
      <p:sp>
        <p:nvSpPr>
          <p:cNvPr id="145" name="TextBox 144">
            <a:extLst>
              <a:ext uri="{FF2B5EF4-FFF2-40B4-BE49-F238E27FC236}">
                <a16:creationId xmlns:a16="http://schemas.microsoft.com/office/drawing/2014/main" id="{FBE2D594-6A69-1A2B-4401-D93CB38EE910}"/>
              </a:ext>
            </a:extLst>
          </p:cNvPr>
          <p:cNvSpPr txBox="1"/>
          <p:nvPr/>
        </p:nvSpPr>
        <p:spPr bwMode="gray">
          <a:xfrm>
            <a:off x="8535255" y="1879226"/>
            <a:ext cx="1242911" cy="395869"/>
          </a:xfrm>
          <a:prstGeom prst="rect">
            <a:avLst/>
          </a:prstGeom>
          <a:noFill/>
          <a:ln w="12700">
            <a:noFill/>
          </a:ln>
        </p:spPr>
        <p:txBody>
          <a:bodyPr wrap="square" lIns="36000" tIns="36000" rIns="36000" bIns="36000" rtlCol="0">
            <a:spAutoFit/>
          </a:bodyPr>
          <a:lstStyle/>
          <a:p>
            <a:pPr marL="0" indent="0">
              <a:buNone/>
            </a:pPr>
            <a:r>
              <a:rPr lang="en-US" sz="1050"/>
              <a:t>Core food system processes</a:t>
            </a:r>
          </a:p>
        </p:txBody>
      </p:sp>
      <p:sp>
        <p:nvSpPr>
          <p:cNvPr id="6" name="btfpNotesBox292759">
            <a:extLst>
              <a:ext uri="{FF2B5EF4-FFF2-40B4-BE49-F238E27FC236}">
                <a16:creationId xmlns:a16="http://schemas.microsoft.com/office/drawing/2014/main" id="{CDBDACB1-85B7-477F-0888-6B8FBF349D4E}"/>
              </a:ext>
            </a:extLst>
          </p:cNvPr>
          <p:cNvSpPr txBox="1"/>
          <p:nvPr>
            <p:custDataLst>
              <p:tags r:id="rId2"/>
            </p:custDataLst>
          </p:nvPr>
        </p:nvSpPr>
        <p:spPr bwMode="gray">
          <a:xfrm>
            <a:off x="330200" y="6419088"/>
            <a:ext cx="9681903" cy="369332"/>
          </a:xfrm>
          <a:prstGeom prst="rect">
            <a:avLst/>
          </a:prstGeom>
          <a:noFill/>
        </p:spPr>
        <p:txBody>
          <a:bodyPr vert="horz" wrap="square" lIns="0" tIns="0" rIns="0" bIns="0" rtlCol="0" anchor="b">
            <a:spAutoFit/>
          </a:bodyPr>
          <a:lstStyle/>
          <a:p>
            <a:pPr marL="0" indent="0">
              <a:spcBef>
                <a:spcPts val="0"/>
              </a:spcBef>
              <a:buNone/>
            </a:pPr>
            <a:endParaRPr lang="en-US" sz="800">
              <a:solidFill>
                <a:srgbClr val="000000"/>
              </a:solidFill>
            </a:endParaRPr>
          </a:p>
          <a:p>
            <a:pPr marL="0" indent="0">
              <a:spcBef>
                <a:spcPts val="0"/>
              </a:spcBef>
              <a:buNone/>
            </a:pPr>
            <a:r>
              <a:rPr lang="en-US" sz="800">
                <a:solidFill>
                  <a:srgbClr val="000000"/>
                </a:solidFill>
              </a:rPr>
              <a:t>Sources: IOP Science Environmental Research Letters, </a:t>
            </a:r>
            <a:r>
              <a:rPr lang="en-US" sz="800">
                <a:solidFill>
                  <a:srgbClr val="000000"/>
                </a:solidFill>
                <a:hlinkClick r:id="rId7"/>
              </a:rPr>
              <a:t>Greenhouse gas emissions from food systems </a:t>
            </a:r>
            <a:r>
              <a:rPr lang="en-US" sz="800">
                <a:solidFill>
                  <a:srgbClr val="000000"/>
                </a:solidFill>
              </a:rPr>
              <a:t> (2021); McKinsey, </a:t>
            </a:r>
            <a:r>
              <a:rPr lang="en-US" sz="800">
                <a:solidFill>
                  <a:srgbClr val="000000"/>
                </a:solidFill>
                <a:hlinkClick r:id="rId8"/>
              </a:rPr>
              <a:t>Food system GHG emissions </a:t>
            </a:r>
            <a:r>
              <a:rPr lang="en-US" sz="800">
                <a:solidFill>
                  <a:srgbClr val="000000"/>
                </a:solidFill>
              </a:rPr>
              <a:t>(2022).</a:t>
            </a:r>
          </a:p>
          <a:p>
            <a:r>
              <a:rPr lang="en-US" sz="800">
                <a:solidFill>
                  <a:srgbClr val="000000"/>
                </a:solidFill>
              </a:rPr>
              <a:t>Credit: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9"/>
              </a:rPr>
              <a:t>Gernot Wagner</a:t>
            </a:r>
            <a:r>
              <a:rPr lang="en-US" sz="800"/>
              <a:t>. </a:t>
            </a:r>
            <a:r>
              <a:rPr lang="en-US" sz="800">
                <a:hlinkClick r:id="rId10"/>
              </a:rPr>
              <a:t>Share with attribution</a:t>
            </a:r>
            <a:r>
              <a:rPr lang="en-US" sz="800"/>
              <a:t>: </a:t>
            </a:r>
            <a:r>
              <a:rPr lang="en-US" sz="800" err="1"/>
              <a:t>Sayn</a:t>
            </a:r>
            <a:r>
              <a:rPr lang="en-US" sz="800"/>
              <a:t>-Wittgenstein </a:t>
            </a:r>
            <a:r>
              <a:rPr lang="en-US" sz="800" i="1"/>
              <a:t>et al., </a:t>
            </a:r>
            <a:r>
              <a:rPr lang="en-US" sz="800"/>
              <a:t>"</a:t>
            </a:r>
            <a:r>
              <a:rPr lang="en-US" sz="800">
                <a:hlinkClick r:id="rId11"/>
              </a:rPr>
              <a:t>Reconsidering Proteins</a:t>
            </a:r>
            <a:r>
              <a:rPr lang="en-US" sz="800"/>
              <a:t>" (6 October 2025).</a:t>
            </a:r>
            <a:endParaRPr lang="en-US" sz="800">
              <a:solidFill>
                <a:srgbClr val="000000"/>
              </a:solidFill>
            </a:endParaRPr>
          </a:p>
        </p:txBody>
      </p:sp>
      <p:sp>
        <p:nvSpPr>
          <p:cNvPr id="12" name="TextBox 11">
            <a:extLst>
              <a:ext uri="{FF2B5EF4-FFF2-40B4-BE49-F238E27FC236}">
                <a16:creationId xmlns:a16="http://schemas.microsoft.com/office/drawing/2014/main" id="{2A91AA00-C14D-7580-CBEC-3C5965DEE092}"/>
              </a:ext>
            </a:extLst>
          </p:cNvPr>
          <p:cNvSpPr txBox="1"/>
          <p:nvPr/>
        </p:nvSpPr>
        <p:spPr bwMode="gray">
          <a:xfrm>
            <a:off x="466366" y="4115148"/>
            <a:ext cx="2169953" cy="1663631"/>
          </a:xfrm>
          <a:prstGeom prst="rect">
            <a:avLst/>
          </a:prstGeom>
          <a:noFill/>
          <a:ln w="19050">
            <a:solidFill>
              <a:schemeClr val="bg2"/>
            </a:solidFill>
            <a:prstDash val="dash"/>
          </a:ln>
        </p:spPr>
        <p:txBody>
          <a:bodyPr wrap="square" lIns="36000" tIns="36000" rIns="36000" bIns="36000" rtlCol="0" anchor="t">
            <a:noAutofit/>
          </a:bodyPr>
          <a:lstStyle>
            <a:defPPr>
              <a:defRPr lang="en-US"/>
            </a:defPPr>
            <a:lvl1pPr indent="0">
              <a:spcBef>
                <a:spcPts val="0"/>
              </a:spcBef>
              <a:buNone/>
              <a:defRPr sz="1400" b="1"/>
            </a:lvl1pPr>
          </a:lstStyle>
          <a:p>
            <a:r>
              <a:rPr lang="en-US" sz="1200"/>
              <a:t>Food-related land use</a:t>
            </a:r>
          </a:p>
          <a:p>
            <a:pPr marL="171450" indent="-171450">
              <a:buFont typeface="Arial" panose="020B0604020202020204" pitchFamily="34" charset="0"/>
              <a:buChar char="•"/>
            </a:pPr>
            <a:r>
              <a:rPr lang="en-US" sz="1200" b="0"/>
              <a:t>Deforestation</a:t>
            </a:r>
          </a:p>
          <a:p>
            <a:pPr marL="171450" indent="-171450">
              <a:buFont typeface="Arial" panose="020B0604020202020204" pitchFamily="34" charset="0"/>
              <a:buChar char="•"/>
            </a:pPr>
            <a:r>
              <a:rPr lang="en-US" sz="1200" b="0"/>
              <a:t>Draining wetlands and peatland </a:t>
            </a:r>
          </a:p>
          <a:p>
            <a:pPr marL="171450" indent="-171450">
              <a:buFont typeface="Arial" panose="020B0604020202020204" pitchFamily="34" charset="0"/>
              <a:buChar char="•"/>
            </a:pPr>
            <a:r>
              <a:rPr lang="en-US" sz="1200" b="0"/>
              <a:t>Expanding agricultural Rangelands and croplands</a:t>
            </a:r>
          </a:p>
          <a:p>
            <a:pPr marL="171450" indent="-171450">
              <a:buFont typeface="Arial" panose="020B0604020202020204" pitchFamily="34" charset="0"/>
              <a:buChar char="•"/>
            </a:pPr>
            <a:r>
              <a:rPr lang="en-US" sz="1200" b="0"/>
              <a:t>Shifting to agricultural cultivation</a:t>
            </a:r>
          </a:p>
          <a:p>
            <a:endParaRPr lang="en-US"/>
          </a:p>
        </p:txBody>
      </p:sp>
      <p:sp>
        <p:nvSpPr>
          <p:cNvPr id="31" name="TextBox 30">
            <a:extLst>
              <a:ext uri="{FF2B5EF4-FFF2-40B4-BE49-F238E27FC236}">
                <a16:creationId xmlns:a16="http://schemas.microsoft.com/office/drawing/2014/main" id="{2A0EA568-4E96-9371-1C26-F7827095713C}"/>
              </a:ext>
            </a:extLst>
          </p:cNvPr>
          <p:cNvSpPr txBox="1"/>
          <p:nvPr/>
        </p:nvSpPr>
        <p:spPr bwMode="gray">
          <a:xfrm>
            <a:off x="5363578" y="3087361"/>
            <a:ext cx="1800000" cy="2102756"/>
          </a:xfrm>
          <a:prstGeom prst="rect">
            <a:avLst/>
          </a:prstGeom>
          <a:solidFill>
            <a:srgbClr val="00B0F0"/>
          </a:solidFill>
          <a:ln w="19050">
            <a:solidFill>
              <a:schemeClr val="bg2"/>
            </a:solidFill>
            <a:prstDash val="dash"/>
          </a:ln>
        </p:spPr>
        <p:txBody>
          <a:bodyPr wrap="square" lIns="36000" tIns="36000" rIns="36000" bIns="36000" rtlCol="0" anchor="t">
            <a:noAutofit/>
          </a:bodyPr>
          <a:lstStyle>
            <a:defPPr>
              <a:defRPr lang="en-US"/>
            </a:defPPr>
            <a:lvl1pPr marL="0" indent="0">
              <a:spcBef>
                <a:spcPts val="0"/>
              </a:spcBef>
              <a:buNone/>
              <a:defRPr sz="1400" b="1">
                <a:solidFill>
                  <a:schemeClr val="bg1"/>
                </a:solidFill>
              </a:defRPr>
            </a:lvl1pPr>
          </a:lstStyle>
          <a:p>
            <a:r>
              <a:rPr lang="en-US" sz="1200"/>
              <a:t>Post-production</a:t>
            </a:r>
          </a:p>
          <a:p>
            <a:pPr marL="171450" indent="-171450">
              <a:buFont typeface="Arial" panose="020B0604020202020204" pitchFamily="34" charset="0"/>
              <a:buChar char="•"/>
            </a:pPr>
            <a:r>
              <a:rPr lang="en-US" sz="1200" b="0"/>
              <a:t>Processing</a:t>
            </a:r>
          </a:p>
          <a:p>
            <a:pPr marL="171450" indent="-171450">
              <a:buFont typeface="Arial" panose="020B0604020202020204" pitchFamily="34" charset="0"/>
              <a:buChar char="•"/>
            </a:pPr>
            <a:r>
              <a:rPr lang="en-US" sz="1200" b="0"/>
              <a:t>Packaging</a:t>
            </a:r>
          </a:p>
          <a:p>
            <a:pPr marL="171450" indent="-171450">
              <a:buFont typeface="Arial" panose="020B0604020202020204" pitchFamily="34" charset="0"/>
              <a:buChar char="•"/>
            </a:pPr>
            <a:r>
              <a:rPr lang="en-US" sz="1200" b="0"/>
              <a:t>Transportation</a:t>
            </a:r>
          </a:p>
          <a:p>
            <a:pPr marL="171450" indent="-171450">
              <a:buFont typeface="Arial" panose="020B0604020202020204" pitchFamily="34" charset="0"/>
              <a:buChar char="•"/>
            </a:pPr>
            <a:r>
              <a:rPr lang="en-US" sz="1200" b="0"/>
              <a:t>Refrigeration</a:t>
            </a:r>
          </a:p>
          <a:p>
            <a:pPr marL="171450" indent="-171450">
              <a:buFont typeface="Arial" panose="020B0604020202020204" pitchFamily="34" charset="0"/>
              <a:buChar char="•"/>
            </a:pPr>
            <a:r>
              <a:rPr lang="en-US" sz="1200" b="0"/>
              <a:t>Selling</a:t>
            </a:r>
          </a:p>
        </p:txBody>
      </p:sp>
      <p:sp>
        <p:nvSpPr>
          <p:cNvPr id="32" name="TextBox 31">
            <a:extLst>
              <a:ext uri="{FF2B5EF4-FFF2-40B4-BE49-F238E27FC236}">
                <a16:creationId xmlns:a16="http://schemas.microsoft.com/office/drawing/2014/main" id="{65C4834B-28FE-CE4B-511A-EE8A45E8BA02}"/>
              </a:ext>
            </a:extLst>
          </p:cNvPr>
          <p:cNvSpPr txBox="1"/>
          <p:nvPr/>
        </p:nvSpPr>
        <p:spPr bwMode="gray">
          <a:xfrm>
            <a:off x="7635254" y="3086819"/>
            <a:ext cx="1800000" cy="2102766"/>
          </a:xfrm>
          <a:prstGeom prst="rect">
            <a:avLst/>
          </a:prstGeom>
          <a:noFill/>
          <a:ln w="19050">
            <a:solidFill>
              <a:schemeClr val="bg2"/>
            </a:solidFill>
            <a:prstDash val="dash"/>
          </a:ln>
        </p:spPr>
        <p:txBody>
          <a:bodyPr wrap="square" lIns="36000" tIns="36000" rIns="36000" bIns="36000" rtlCol="0" anchor="t">
            <a:noAutofit/>
          </a:bodyPr>
          <a:lstStyle>
            <a:defPPr>
              <a:defRPr lang="en-US"/>
            </a:defPPr>
            <a:lvl1pPr indent="0">
              <a:spcBef>
                <a:spcPts val="0"/>
              </a:spcBef>
              <a:buNone/>
              <a:defRPr sz="1400" b="1"/>
            </a:lvl1pPr>
          </a:lstStyle>
          <a:p>
            <a:r>
              <a:rPr lang="en-US" sz="1200"/>
              <a:t>Diets and consumption</a:t>
            </a:r>
          </a:p>
          <a:p>
            <a:pPr marL="171450" indent="-171450">
              <a:buFont typeface="Arial" panose="020B0604020202020204" pitchFamily="34" charset="0"/>
              <a:buChar char="•"/>
            </a:pPr>
            <a:r>
              <a:rPr lang="en-US" sz="1200" b="0"/>
              <a:t>Dietary choices</a:t>
            </a:r>
          </a:p>
          <a:p>
            <a:pPr marL="171450" indent="-171450">
              <a:buFont typeface="Arial" panose="020B0604020202020204" pitchFamily="34" charset="0"/>
              <a:buChar char="•"/>
            </a:pPr>
            <a:r>
              <a:rPr lang="en-US" sz="1200" b="0"/>
              <a:t>Food preparation</a:t>
            </a:r>
          </a:p>
          <a:p>
            <a:pPr marL="171450" indent="-171450">
              <a:buFont typeface="Arial" panose="020B0604020202020204" pitchFamily="34" charset="0"/>
              <a:buChar char="•"/>
            </a:pPr>
            <a:r>
              <a:rPr lang="en-US" sz="1200" b="0"/>
              <a:t>Utilizations in homes, restaurants, and retail</a:t>
            </a:r>
          </a:p>
          <a:p>
            <a:pPr marL="171450" indent="-171450">
              <a:buFont typeface="Arial" panose="020B0604020202020204" pitchFamily="34" charset="0"/>
              <a:buChar char="•"/>
            </a:pPr>
            <a:r>
              <a:rPr lang="en-US" sz="1200" b="0"/>
              <a:t>Institutional purchasing</a:t>
            </a:r>
          </a:p>
        </p:txBody>
      </p:sp>
      <p:sp>
        <p:nvSpPr>
          <p:cNvPr id="34" name="TextBox 33">
            <a:extLst>
              <a:ext uri="{FF2B5EF4-FFF2-40B4-BE49-F238E27FC236}">
                <a16:creationId xmlns:a16="http://schemas.microsoft.com/office/drawing/2014/main" id="{7C9E93A9-F0D6-0961-4123-4873CD780221}"/>
              </a:ext>
            </a:extLst>
          </p:cNvPr>
          <p:cNvSpPr txBox="1"/>
          <p:nvPr/>
        </p:nvSpPr>
        <p:spPr bwMode="gray">
          <a:xfrm>
            <a:off x="9906930" y="3084018"/>
            <a:ext cx="1800000" cy="2102761"/>
          </a:xfrm>
          <a:prstGeom prst="rect">
            <a:avLst/>
          </a:prstGeom>
          <a:noFill/>
          <a:ln>
            <a:solidFill>
              <a:schemeClr val="accent1"/>
            </a:solidFill>
          </a:ln>
        </p:spPr>
        <p:txBody>
          <a:bodyPr wrap="square" lIns="36000" tIns="36000" rIns="36000" bIns="36000" rtlCol="0" anchor="t">
            <a:noAutofit/>
          </a:bodyPr>
          <a:lstStyle/>
          <a:p>
            <a:pPr marL="0" indent="0">
              <a:spcBef>
                <a:spcPts val="0"/>
              </a:spcBef>
              <a:buNone/>
            </a:pPr>
            <a:r>
              <a:rPr lang="en-US" sz="1200" b="1"/>
              <a:t>Waste disposal</a:t>
            </a:r>
          </a:p>
          <a:p>
            <a:pPr marL="171450" indent="-171450">
              <a:spcBef>
                <a:spcPts val="0"/>
              </a:spcBef>
              <a:buFont typeface="Arial" panose="020B0604020202020204" pitchFamily="34" charset="0"/>
              <a:buChar char="•"/>
            </a:pPr>
            <a:r>
              <a:rPr lang="en-US" sz="1200"/>
              <a:t>Composting and co-digestion</a:t>
            </a:r>
          </a:p>
          <a:p>
            <a:pPr marL="171450" indent="-171450">
              <a:spcBef>
                <a:spcPts val="0"/>
              </a:spcBef>
              <a:buFont typeface="Arial" panose="020B0604020202020204" pitchFamily="34" charset="0"/>
              <a:buChar char="•"/>
            </a:pPr>
            <a:r>
              <a:rPr lang="en-US" sz="1200"/>
              <a:t>Landfills and open dumps</a:t>
            </a:r>
          </a:p>
          <a:p>
            <a:pPr marL="171450" indent="-171450">
              <a:spcBef>
                <a:spcPts val="0"/>
              </a:spcBef>
              <a:buFont typeface="Arial" panose="020B0604020202020204" pitchFamily="34" charset="0"/>
              <a:buChar char="•"/>
            </a:pPr>
            <a:r>
              <a:rPr lang="en-US" sz="1200"/>
              <a:t>Wastewater</a:t>
            </a:r>
          </a:p>
          <a:p>
            <a:pPr marL="171450" indent="-171450">
              <a:spcBef>
                <a:spcPts val="0"/>
              </a:spcBef>
              <a:buFont typeface="Arial" panose="020B0604020202020204" pitchFamily="34" charset="0"/>
              <a:buChar char="•"/>
            </a:pPr>
            <a:r>
              <a:rPr lang="en-US" sz="1200"/>
              <a:t>Incineration</a:t>
            </a:r>
          </a:p>
        </p:txBody>
      </p:sp>
      <p:cxnSp>
        <p:nvCxnSpPr>
          <p:cNvPr id="41" name="Straight Arrow Connector 40">
            <a:extLst>
              <a:ext uri="{FF2B5EF4-FFF2-40B4-BE49-F238E27FC236}">
                <a16:creationId xmlns:a16="http://schemas.microsoft.com/office/drawing/2014/main" id="{5D61EA4D-26E9-0ACE-6D0E-2E0FFBD985A8}"/>
              </a:ext>
            </a:extLst>
          </p:cNvPr>
          <p:cNvCxnSpPr>
            <a:cxnSpLocks/>
            <a:stCxn id="18" idx="3"/>
            <a:endCxn id="31" idx="1"/>
          </p:cNvCxnSpPr>
          <p:nvPr/>
        </p:nvCxnSpPr>
        <p:spPr bwMode="gray">
          <a:xfrm>
            <a:off x="4890913" y="4135405"/>
            <a:ext cx="472665" cy="3334"/>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C089C4F-ABED-1CF0-0A6C-C11C1E40DFD3}"/>
              </a:ext>
            </a:extLst>
          </p:cNvPr>
          <p:cNvCxnSpPr>
            <a:cxnSpLocks/>
            <a:stCxn id="31" idx="3"/>
            <a:endCxn id="32" idx="1"/>
          </p:cNvCxnSpPr>
          <p:nvPr/>
        </p:nvCxnSpPr>
        <p:spPr bwMode="gray">
          <a:xfrm flipV="1">
            <a:off x="7163578" y="4138202"/>
            <a:ext cx="471676" cy="537"/>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F17A8CF-F54C-E573-4AAB-C12F1CF63CFA}"/>
              </a:ext>
            </a:extLst>
          </p:cNvPr>
          <p:cNvCxnSpPr>
            <a:cxnSpLocks/>
            <a:stCxn id="32" idx="3"/>
            <a:endCxn id="34" idx="1"/>
          </p:cNvCxnSpPr>
          <p:nvPr/>
        </p:nvCxnSpPr>
        <p:spPr bwMode="gray">
          <a:xfrm flipV="1">
            <a:off x="9435254" y="4135399"/>
            <a:ext cx="471676" cy="2803"/>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321A2301-42FC-D25F-C9D9-D39122762D62}"/>
              </a:ext>
            </a:extLst>
          </p:cNvPr>
          <p:cNvCxnSpPr>
            <a:cxnSpLocks/>
            <a:stCxn id="32" idx="0"/>
            <a:endCxn id="18" idx="0"/>
          </p:cNvCxnSpPr>
          <p:nvPr/>
        </p:nvCxnSpPr>
        <p:spPr bwMode="gray">
          <a:xfrm rot="16200000" flipV="1">
            <a:off x="6261690" y="813254"/>
            <a:ext cx="2788" cy="4544341"/>
          </a:xfrm>
          <a:prstGeom prst="bentConnector3">
            <a:avLst>
              <a:gd name="adj1" fmla="val 1767012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4BD2273-D615-9A99-5A9F-ED014E5E22F2}"/>
              </a:ext>
            </a:extLst>
          </p:cNvPr>
          <p:cNvSpPr txBox="1"/>
          <p:nvPr/>
        </p:nvSpPr>
        <p:spPr bwMode="gray">
          <a:xfrm>
            <a:off x="3090914" y="5740214"/>
            <a:ext cx="6344340" cy="398565"/>
          </a:xfrm>
          <a:prstGeom prst="rect">
            <a:avLst/>
          </a:prstGeom>
          <a:noFill/>
          <a:ln>
            <a:solidFill>
              <a:schemeClr val="accent1"/>
            </a:solidFill>
          </a:ln>
        </p:spPr>
        <p:txBody>
          <a:bodyPr wrap="square" lIns="36000" tIns="36000" rIns="36000" bIns="36000" rtlCol="0" anchor="ctr">
            <a:noAutofit/>
          </a:bodyPr>
          <a:lstStyle/>
          <a:p>
            <a:pPr marL="0" indent="0" algn="ctr">
              <a:buNone/>
            </a:pPr>
            <a:r>
              <a:rPr lang="en-US" sz="1200" b="1">
                <a:solidFill>
                  <a:schemeClr val="tx1"/>
                </a:solidFill>
              </a:rPr>
              <a:t>Food loss and waste</a:t>
            </a:r>
            <a:endParaRPr lang="en-US" sz="1200" b="1"/>
          </a:p>
        </p:txBody>
      </p:sp>
      <p:cxnSp>
        <p:nvCxnSpPr>
          <p:cNvPr id="61" name="Straight Arrow Connector 60">
            <a:extLst>
              <a:ext uri="{FF2B5EF4-FFF2-40B4-BE49-F238E27FC236}">
                <a16:creationId xmlns:a16="http://schemas.microsoft.com/office/drawing/2014/main" id="{52822792-8C81-A712-FE78-50A4136A8FF7}"/>
              </a:ext>
            </a:extLst>
          </p:cNvPr>
          <p:cNvCxnSpPr>
            <a:cxnSpLocks/>
            <a:stCxn id="18" idx="2"/>
          </p:cNvCxnSpPr>
          <p:nvPr/>
        </p:nvCxnSpPr>
        <p:spPr bwMode="gray">
          <a:xfrm>
            <a:off x="3990913" y="5186779"/>
            <a:ext cx="0" cy="550097"/>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D2B83F1-ABE7-4E12-D1CE-E3A0A343E6F4}"/>
              </a:ext>
            </a:extLst>
          </p:cNvPr>
          <p:cNvCxnSpPr>
            <a:cxnSpLocks/>
          </p:cNvCxnSpPr>
          <p:nvPr/>
        </p:nvCxnSpPr>
        <p:spPr bwMode="gray">
          <a:xfrm>
            <a:off x="8535255" y="5186779"/>
            <a:ext cx="0" cy="550097"/>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F57DBAB-F985-79A4-00EA-B68646166FA6}"/>
              </a:ext>
            </a:extLst>
          </p:cNvPr>
          <p:cNvCxnSpPr>
            <a:cxnSpLocks/>
          </p:cNvCxnSpPr>
          <p:nvPr/>
        </p:nvCxnSpPr>
        <p:spPr bwMode="gray">
          <a:xfrm>
            <a:off x="6304623" y="5186779"/>
            <a:ext cx="0" cy="550097"/>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 name="Elbow Connector 2">
            <a:extLst>
              <a:ext uri="{FF2B5EF4-FFF2-40B4-BE49-F238E27FC236}">
                <a16:creationId xmlns:a16="http://schemas.microsoft.com/office/drawing/2014/main" id="{702A556F-63BA-A5D9-9121-E016F6860E85}"/>
              </a:ext>
            </a:extLst>
          </p:cNvPr>
          <p:cNvCxnSpPr>
            <a:cxnSpLocks/>
          </p:cNvCxnSpPr>
          <p:nvPr/>
        </p:nvCxnSpPr>
        <p:spPr bwMode="gray">
          <a:xfrm flipV="1">
            <a:off x="9435255" y="5210120"/>
            <a:ext cx="1021422" cy="738078"/>
          </a:xfrm>
          <a:prstGeom prst="bentConnector3">
            <a:avLst>
              <a:gd name="adj1" fmla="val 100905"/>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btfpColumnHeaderBoxLine223027">
            <a:extLst>
              <a:ext uri="{FF2B5EF4-FFF2-40B4-BE49-F238E27FC236}">
                <a16:creationId xmlns:a16="http://schemas.microsoft.com/office/drawing/2014/main" id="{FC5140EE-1E4A-4C9F-270A-F4210067A4B2}"/>
              </a:ext>
            </a:extLst>
          </p:cNvPr>
          <p:cNvCxnSpPr/>
          <p:nvPr/>
        </p:nvCxnSpPr>
        <p:spPr bwMode="gray">
          <a:xfrm>
            <a:off x="329184" y="1769138"/>
            <a:ext cx="9144000" cy="0"/>
          </a:xfrm>
          <a:prstGeom prst="line">
            <a:avLst/>
          </a:prstGeom>
          <a:ln w="127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 name="Pentagon 6">
            <a:extLst>
              <a:ext uri="{FF2B5EF4-FFF2-40B4-BE49-F238E27FC236}">
                <a16:creationId xmlns:a16="http://schemas.microsoft.com/office/drawing/2014/main" id="{68AAF1DA-5B8E-1A5C-2EE3-100BB3693D8E}"/>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Tree>
    <p:extLst>
      <p:ext uri="{BB962C8B-B14F-4D97-AF65-F5344CB8AC3E}">
        <p14:creationId xmlns:p14="http://schemas.microsoft.com/office/powerpoint/2010/main" val="684843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DB527-ABE4-220E-C24C-1321045BD576}"/>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B9254A4-B4AB-2F9E-B252-B849EF6D196C}"/>
              </a:ext>
            </a:extLst>
          </p:cNvPr>
          <p:cNvGraphicFramePr>
            <a:graphicFrameLocks/>
          </p:cNvGraphicFramePr>
          <p:nvPr>
            <p:custDataLst>
              <p:tags r:id="rId1"/>
            </p:custDataLst>
            <p:extLst>
              <p:ext uri="{D42A27DB-BD31-4B8C-83A1-F6EECF244321}">
                <p14:modId xmlns:p14="http://schemas.microsoft.com/office/powerpoint/2010/main" val="12706366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think-cell data - do not delete" hidden="1">
                        <a:extLst>
                          <a:ext uri="{FF2B5EF4-FFF2-40B4-BE49-F238E27FC236}">
                            <a16:creationId xmlns:a16="http://schemas.microsoft.com/office/drawing/2014/main" id="{FB9254A4-B4AB-2F9E-B252-B849EF6D196C}"/>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DA9756-2861-3F17-E7D3-1F6FC6F466CD}"/>
              </a:ext>
            </a:extLst>
          </p:cNvPr>
          <p:cNvSpPr>
            <a:spLocks noGrp="1"/>
          </p:cNvSpPr>
          <p:nvPr>
            <p:ph type="title"/>
          </p:nvPr>
        </p:nvSpPr>
        <p:spPr>
          <a:xfrm>
            <a:off x="330200" y="521391"/>
            <a:ext cx="11861800" cy="882788"/>
          </a:xfrm>
        </p:spPr>
        <p:txBody>
          <a:bodyPr vert="horz">
            <a:noAutofit/>
          </a:bodyPr>
          <a:lstStyle/>
          <a:p>
            <a:r>
              <a:rPr lang="en-US" b="1" i="0">
                <a:solidFill>
                  <a:srgbClr val="000000"/>
                </a:solidFill>
                <a:effectLst/>
              </a:rPr>
              <a:t>Denmark wants to be the first mover and a leader in the sustainable proteins market by publishing the world’s first national action plan</a:t>
            </a:r>
            <a:endParaRPr lang="en-US"/>
          </a:p>
        </p:txBody>
      </p:sp>
      <p:sp>
        <p:nvSpPr>
          <p:cNvPr id="15" name="TextBox 14">
            <a:extLst>
              <a:ext uri="{FF2B5EF4-FFF2-40B4-BE49-F238E27FC236}">
                <a16:creationId xmlns:a16="http://schemas.microsoft.com/office/drawing/2014/main" id="{AA42D403-D362-61C2-0EF2-603C4FBC2F99}"/>
              </a:ext>
            </a:extLst>
          </p:cNvPr>
          <p:cNvSpPr txBox="1"/>
          <p:nvPr/>
        </p:nvSpPr>
        <p:spPr bwMode="gray">
          <a:xfrm>
            <a:off x="9108558" y="1554480"/>
            <a:ext cx="2785730" cy="4008790"/>
          </a:xfrm>
          <a:prstGeom prst="rect">
            <a:avLst/>
          </a:prstGeom>
          <a:solidFill>
            <a:srgbClr val="E3E8EE"/>
          </a:solidFill>
        </p:spPr>
        <p:txBody>
          <a:bodyPr wrap="square" lIns="137160" tIns="137160" rIns="270000" bIns="137160" rtlCol="0">
            <a:spAutoFit/>
          </a:bodyPr>
          <a:lstStyle/>
          <a:p>
            <a:pPr marL="0" indent="0">
              <a:spcBef>
                <a:spcPts val="1200"/>
              </a:spcBef>
              <a:spcAft>
                <a:spcPts val="600"/>
              </a:spcAft>
              <a:buNone/>
            </a:pPr>
            <a:r>
              <a:rPr lang="en-US" sz="1250" b="1">
                <a:solidFill>
                  <a:schemeClr val="tx1"/>
                </a:solidFill>
                <a:latin typeface="Arial" panose="020B0604020202020204" pitchFamily="34" charset="0"/>
                <a:cs typeface="Arial" panose="020B0604020202020204" pitchFamily="34" charset="0"/>
              </a:rPr>
              <a:t>Observations</a:t>
            </a:r>
            <a:endParaRPr lang="en-US" sz="1050">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sz="1050">
                <a:solidFill>
                  <a:srgbClr val="000000"/>
                </a:solidFill>
                <a:latin typeface="Arial" panose="020B0604020202020204" pitchFamily="34" charset="0"/>
                <a:cs typeface="Arial" panose="020B0604020202020204" pitchFamily="34" charset="0"/>
              </a:rPr>
              <a:t>The comprehensive plan includes </a:t>
            </a:r>
            <a:r>
              <a:rPr lang="en-US" sz="1050" b="1">
                <a:solidFill>
                  <a:srgbClr val="000000"/>
                </a:solidFill>
                <a:latin typeface="Arial" panose="020B0604020202020204" pitchFamily="34" charset="0"/>
                <a:cs typeface="Arial" panose="020B0604020202020204" pitchFamily="34" charset="0"/>
              </a:rPr>
              <a:t>funding, new jobs, and creation of a value chain</a:t>
            </a:r>
            <a:r>
              <a:rPr lang="en-US" sz="1050">
                <a:solidFill>
                  <a:srgbClr val="000000"/>
                </a:solidFill>
                <a:latin typeface="Arial" panose="020B0604020202020204" pitchFamily="34" charset="0"/>
                <a:cs typeface="Arial" panose="020B0604020202020204" pitchFamily="34" charset="0"/>
              </a:rPr>
              <a:t> to add value to the Danish economy, allowing agricultural carbon tax </a:t>
            </a:r>
            <a:r>
              <a:rPr lang="en-US" sz="1050" b="1">
                <a:solidFill>
                  <a:srgbClr val="000000"/>
                </a:solidFill>
                <a:latin typeface="Arial" panose="020B0604020202020204" pitchFamily="34" charset="0"/>
                <a:cs typeface="Arial" panose="020B0604020202020204" pitchFamily="34" charset="0"/>
              </a:rPr>
              <a:t>without alienating farmers and creating mass political backlash.</a:t>
            </a:r>
            <a:endParaRPr lang="en-US" sz="1050" b="1">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Denmark’s plant-based action plan focuses on the </a:t>
            </a:r>
            <a:r>
              <a:rPr lang="en-US" sz="1050" b="1" i="0">
                <a:solidFill>
                  <a:srgbClr val="333333"/>
                </a:solidFill>
                <a:effectLst/>
                <a:latin typeface="Arial" panose="020B0604020202020204" pitchFamily="34" charset="0"/>
                <a:cs typeface="Arial" panose="020B0604020202020204" pitchFamily="34" charset="0"/>
              </a:rPr>
              <a:t>attractiveness</a:t>
            </a:r>
            <a:r>
              <a:rPr lang="en-US" sz="1050" b="0" i="0">
                <a:solidFill>
                  <a:srgbClr val="333333"/>
                </a:solidFill>
                <a:effectLst/>
                <a:latin typeface="Arial" panose="020B0604020202020204" pitchFamily="34" charset="0"/>
                <a:cs typeface="Arial" panose="020B0604020202020204" pitchFamily="34" charset="0"/>
              </a:rPr>
              <a:t> </a:t>
            </a:r>
            <a:r>
              <a:rPr lang="en-US" sz="1050" b="1" i="0">
                <a:effectLst/>
                <a:latin typeface="Arial" panose="020B0604020202020204" pitchFamily="34" charset="0"/>
                <a:cs typeface="Arial" panose="020B0604020202020204" pitchFamily="34" charset="0"/>
              </a:rPr>
              <a:t>of plant-based food production</a:t>
            </a:r>
            <a:r>
              <a:rPr lang="en-US" sz="1050" b="0" i="0">
                <a:effectLst/>
                <a:latin typeface="Arial" panose="020B0604020202020204" pitchFamily="34" charset="0"/>
                <a:cs typeface="Arial" panose="020B0604020202020204" pitchFamily="34" charset="0"/>
              </a:rPr>
              <a:t> rather than a crack-down on the meat industry.</a:t>
            </a:r>
            <a:endParaRPr lang="en-US" sz="1050">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The plan was developed closely with Denmark’s </a:t>
            </a:r>
            <a:r>
              <a:rPr lang="en-US" sz="1050" b="1">
                <a:latin typeface="Arial" panose="020B0604020202020204" pitchFamily="34" charset="0"/>
                <a:cs typeface="Arial" panose="020B0604020202020204" pitchFamily="34" charset="0"/>
              </a:rPr>
              <a:t>largest farmers’ association to avoid backlash.</a:t>
            </a: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22% of total Danish exports are agricultural products, notably pork, dairy, and fish, yet it also introduced the world’s first </a:t>
            </a:r>
            <a:r>
              <a:rPr lang="en-US" sz="1050" b="1">
                <a:latin typeface="Arial" panose="020B0604020202020204" pitchFamily="34" charset="0"/>
                <a:cs typeface="Arial" panose="020B0604020202020204" pitchFamily="34" charset="0"/>
              </a:rPr>
              <a:t>agricultural carbon tax.</a:t>
            </a:r>
          </a:p>
        </p:txBody>
      </p:sp>
      <p:sp>
        <p:nvSpPr>
          <p:cNvPr id="16" name="btfpColumnHeaderBoxText223027">
            <a:extLst>
              <a:ext uri="{FF2B5EF4-FFF2-40B4-BE49-F238E27FC236}">
                <a16:creationId xmlns:a16="http://schemas.microsoft.com/office/drawing/2014/main" id="{B434F512-0D21-C74C-A382-913C7B31DD45}"/>
              </a:ext>
            </a:extLst>
          </p:cNvPr>
          <p:cNvSpPr txBox="1"/>
          <p:nvPr/>
        </p:nvSpPr>
        <p:spPr bwMode="gray">
          <a:xfrm>
            <a:off x="329184" y="1516008"/>
            <a:ext cx="11687680"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latin typeface="Arial"/>
                <a:cs typeface="Arial"/>
              </a:rPr>
              <a:t>Denmark’s sustainable proteins leadership strategy imitates wind energy trajectory</a:t>
            </a:r>
          </a:p>
        </p:txBody>
      </p:sp>
      <p:cxnSp>
        <p:nvCxnSpPr>
          <p:cNvPr id="19" name="btfpColumnHeaderBoxLine223027">
            <a:extLst>
              <a:ext uri="{FF2B5EF4-FFF2-40B4-BE49-F238E27FC236}">
                <a16:creationId xmlns:a16="http://schemas.microsoft.com/office/drawing/2014/main" id="{D1762789-C842-30A1-6080-EC43343F58A9}"/>
              </a:ext>
            </a:extLst>
          </p:cNvPr>
          <p:cNvCxnSpPr>
            <a:cxnSpLocks/>
          </p:cNvCxnSpPr>
          <p:nvPr/>
        </p:nvCxnSpPr>
        <p:spPr bwMode="gray">
          <a:xfrm>
            <a:off x="342899" y="1825568"/>
            <a:ext cx="832104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 name="btfpColumnHeaderBoxText423786">
            <a:extLst>
              <a:ext uri="{FF2B5EF4-FFF2-40B4-BE49-F238E27FC236}">
                <a16:creationId xmlns:a16="http://schemas.microsoft.com/office/drawing/2014/main" id="{BB69F8C9-8911-E61F-3641-63085A9E4715}"/>
              </a:ext>
            </a:extLst>
          </p:cNvPr>
          <p:cNvSpPr txBox="1"/>
          <p:nvPr/>
        </p:nvSpPr>
        <p:spPr bwMode="gray">
          <a:xfrm>
            <a:off x="329184" y="2057983"/>
            <a:ext cx="4699000"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latin typeface="Arial" panose="020B0604020202020204" pitchFamily="34" charset="0"/>
                <a:cs typeface="Arial" panose="020B0604020202020204" pitchFamily="34" charset="0"/>
              </a:rPr>
              <a:t>How did Denmark pass this policy?</a:t>
            </a:r>
          </a:p>
        </p:txBody>
      </p:sp>
      <p:grpSp>
        <p:nvGrpSpPr>
          <p:cNvPr id="40" name="btfpRowHeaderBox489333">
            <a:extLst>
              <a:ext uri="{FF2B5EF4-FFF2-40B4-BE49-F238E27FC236}">
                <a16:creationId xmlns:a16="http://schemas.microsoft.com/office/drawing/2014/main" id="{9EBAA17B-BF87-D781-8D9C-DADBFB9A5AED}"/>
              </a:ext>
            </a:extLst>
          </p:cNvPr>
          <p:cNvGrpSpPr/>
          <p:nvPr>
            <p:custDataLst>
              <p:tags r:id="rId2"/>
            </p:custDataLst>
          </p:nvPr>
        </p:nvGrpSpPr>
        <p:grpSpPr>
          <a:xfrm>
            <a:off x="281513" y="2476689"/>
            <a:ext cx="1135064" cy="3366045"/>
            <a:chOff x="6344540" y="2105002"/>
            <a:chExt cx="2520060" cy="3099747"/>
          </a:xfrm>
        </p:grpSpPr>
        <p:sp>
          <p:nvSpPr>
            <p:cNvPr id="41" name="btfpRowHeaderBoxText489333">
              <a:extLst>
                <a:ext uri="{FF2B5EF4-FFF2-40B4-BE49-F238E27FC236}">
                  <a16:creationId xmlns:a16="http://schemas.microsoft.com/office/drawing/2014/main" id="{104AC897-FE1F-F362-1062-E1E9F289C4C0}"/>
                </a:ext>
              </a:extLst>
            </p:cNvPr>
            <p:cNvSpPr txBox="1"/>
            <p:nvPr/>
          </p:nvSpPr>
          <p:spPr bwMode="gray">
            <a:xfrm>
              <a:off x="6344540" y="2107122"/>
              <a:ext cx="2245577" cy="817081"/>
            </a:xfrm>
            <a:prstGeom prst="rect">
              <a:avLst/>
            </a:prstGeom>
            <a:noFill/>
          </p:spPr>
          <p:txBody>
            <a:bodyPr vert="horz" wrap="square" lIns="36036" tIns="36036" rIns="36000" bIns="36036" rtlCol="0" anchor="t">
              <a:noAutofit/>
            </a:bodyPr>
            <a:lstStyle/>
            <a:p>
              <a:pPr>
                <a:spcAft>
                  <a:spcPts val="600"/>
                </a:spcAft>
              </a:pPr>
              <a:r>
                <a:rPr lang="en-US" sz="1050" b="1">
                  <a:latin typeface="Arial"/>
                  <a:cs typeface="Arial"/>
                </a:rPr>
                <a:t>Beyond the environment, the case for simply smart business</a:t>
              </a:r>
            </a:p>
          </p:txBody>
        </p:sp>
        <p:cxnSp>
          <p:nvCxnSpPr>
            <p:cNvPr id="42" name="btfpRowHeaderBoxLine489333">
              <a:extLst>
                <a:ext uri="{FF2B5EF4-FFF2-40B4-BE49-F238E27FC236}">
                  <a16:creationId xmlns:a16="http://schemas.microsoft.com/office/drawing/2014/main" id="{509E8B5C-4F67-0B35-E2A3-6F4D812FB7EE}"/>
                </a:ext>
              </a:extLst>
            </p:cNvPr>
            <p:cNvCxnSpPr/>
            <p:nvPr/>
          </p:nvCxnSpPr>
          <p:spPr bwMode="gray">
            <a:xfrm>
              <a:off x="8864600" y="2105002"/>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 name="btfpRowHeaderBoxLine489333">
              <a:extLst>
                <a:ext uri="{FF2B5EF4-FFF2-40B4-BE49-F238E27FC236}">
                  <a16:creationId xmlns:a16="http://schemas.microsoft.com/office/drawing/2014/main" id="{DE43D6AC-BDE1-A15D-A0FE-E37E9D1887C2}"/>
                </a:ext>
              </a:extLst>
            </p:cNvPr>
            <p:cNvCxnSpPr>
              <a:cxnSpLocks/>
            </p:cNvCxnSpPr>
            <p:nvPr/>
          </p:nvCxnSpPr>
          <p:spPr bwMode="gray">
            <a:xfrm>
              <a:off x="8864600" y="3247547"/>
              <a:ext cx="0" cy="88068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btfpRowHeaderBoxLine489333">
              <a:extLst>
                <a:ext uri="{FF2B5EF4-FFF2-40B4-BE49-F238E27FC236}">
                  <a16:creationId xmlns:a16="http://schemas.microsoft.com/office/drawing/2014/main" id="{AC44F63B-7438-521C-BE49-38A19B35D9EB}"/>
                </a:ext>
              </a:extLst>
            </p:cNvPr>
            <p:cNvCxnSpPr>
              <a:cxnSpLocks/>
            </p:cNvCxnSpPr>
            <p:nvPr/>
          </p:nvCxnSpPr>
          <p:spPr bwMode="gray">
            <a:xfrm>
              <a:off x="8864600" y="4324060"/>
              <a:ext cx="0" cy="88068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3" name="btfpBulletedList493169">
            <a:extLst>
              <a:ext uri="{FF2B5EF4-FFF2-40B4-BE49-F238E27FC236}">
                <a16:creationId xmlns:a16="http://schemas.microsoft.com/office/drawing/2014/main" id="{8C98F06F-9FFA-036F-B359-F53D062003F5}"/>
              </a:ext>
            </a:extLst>
          </p:cNvPr>
          <p:cNvSpPr txBox="1"/>
          <p:nvPr/>
        </p:nvSpPr>
        <p:spPr bwMode="gray">
          <a:xfrm>
            <a:off x="1555988" y="2480937"/>
            <a:ext cx="7280340" cy="861774"/>
          </a:xfrm>
          <a:prstGeom prst="rect">
            <a:avLst/>
          </a:prstGeom>
          <a:noFill/>
        </p:spPr>
        <p:txBody>
          <a:bodyPr wrap="square" lIns="91440" tIns="45720" rIns="91440" bIns="45720" anchor="t">
            <a:spAutoFit/>
          </a:bodyPr>
          <a:lstStyle/>
          <a:p>
            <a:pPr marL="171450" indent="-171450">
              <a:spcAft>
                <a:spcPts val="600"/>
              </a:spcAft>
              <a:buFont typeface="Arial" panose="020B0604020202020204" pitchFamily="34" charset="0"/>
              <a:buChar char="•"/>
            </a:pPr>
            <a:r>
              <a:rPr lang="en-US" sz="1000">
                <a:latin typeface="Arial"/>
                <a:cs typeface="Arial"/>
              </a:rPr>
              <a:t>The action plan is a strategic move based on the business case to make Denmark a front-runner in the plant-based food market and capture the growing market. </a:t>
            </a:r>
            <a:endParaRPr lang="en-US"/>
          </a:p>
          <a:p>
            <a:pPr marL="171450" indent="-171450">
              <a:spcAft>
                <a:spcPts val="600"/>
              </a:spcAft>
              <a:buFont typeface="Arial" panose="020B0604020202020204" pitchFamily="34" charset="0"/>
              <a:buChar char="•"/>
            </a:pPr>
            <a:r>
              <a:rPr lang="en-US" sz="1000">
                <a:latin typeface="Arial"/>
                <a:cs typeface="Arial"/>
              </a:rPr>
              <a:t>Denmark adopted a similar strategy to become a leader in wind energy; it's on track to do the same with plant-based food.</a:t>
            </a:r>
            <a:endParaRPr lang="en-US"/>
          </a:p>
          <a:p>
            <a:pPr marL="171450" indent="-171450">
              <a:spcAft>
                <a:spcPts val="600"/>
              </a:spcAft>
              <a:buFont typeface="Arial" panose="020B0604020202020204" pitchFamily="34" charset="0"/>
              <a:buChar char="•"/>
            </a:pPr>
            <a:r>
              <a:rPr lang="en-US" sz="1000">
                <a:latin typeface="Arial"/>
                <a:cs typeface="Arial"/>
              </a:rPr>
              <a:t>This precedent enabled the policy to gain bipartisan support.</a:t>
            </a:r>
            <a:endParaRPr lang="en-US" sz="1000">
              <a:latin typeface="Arial" panose="020B0604020202020204" pitchFamily="34" charset="0"/>
              <a:cs typeface="Arial" panose="020B0604020202020204" pitchFamily="34" charset="0"/>
            </a:endParaRPr>
          </a:p>
        </p:txBody>
      </p:sp>
      <p:sp>
        <p:nvSpPr>
          <p:cNvPr id="45" name="btfpRowHeaderBoxText489333">
            <a:extLst>
              <a:ext uri="{FF2B5EF4-FFF2-40B4-BE49-F238E27FC236}">
                <a16:creationId xmlns:a16="http://schemas.microsoft.com/office/drawing/2014/main" id="{1CC445E1-C035-DA9A-C5E1-8BB4AA4B395D}"/>
              </a:ext>
            </a:extLst>
          </p:cNvPr>
          <p:cNvSpPr txBox="1"/>
          <p:nvPr/>
        </p:nvSpPr>
        <p:spPr bwMode="gray">
          <a:xfrm>
            <a:off x="270256" y="3808280"/>
            <a:ext cx="1182689" cy="776890"/>
          </a:xfrm>
          <a:prstGeom prst="rect">
            <a:avLst/>
          </a:prstGeom>
          <a:noFill/>
        </p:spPr>
        <p:txBody>
          <a:bodyPr vert="horz" wrap="square" lIns="36036" tIns="36036" rIns="36000" bIns="36036" rtlCol="0" anchor="t">
            <a:noAutofit/>
          </a:bodyPr>
          <a:lstStyle/>
          <a:p>
            <a:pPr>
              <a:spcAft>
                <a:spcPts val="600"/>
              </a:spcAft>
            </a:pPr>
            <a:r>
              <a:rPr lang="en-US" sz="1050" b="1">
                <a:latin typeface="Arial" panose="020B0604020202020204" pitchFamily="34" charset="0"/>
                <a:cs typeface="Arial" panose="020B0604020202020204" pitchFamily="34" charset="0"/>
              </a:rPr>
              <a:t>Pragmatic and cooperative approach to avoid backlash</a:t>
            </a:r>
          </a:p>
        </p:txBody>
      </p:sp>
      <p:cxnSp>
        <p:nvCxnSpPr>
          <p:cNvPr id="47" name="Straight Connector 46">
            <a:extLst>
              <a:ext uri="{FF2B5EF4-FFF2-40B4-BE49-F238E27FC236}">
                <a16:creationId xmlns:a16="http://schemas.microsoft.com/office/drawing/2014/main" id="{F4E44D88-F52B-087D-E049-B9725AD65BFE}"/>
              </a:ext>
            </a:extLst>
          </p:cNvPr>
          <p:cNvCxnSpPr>
            <a:cxnSpLocks/>
          </p:cNvCxnSpPr>
          <p:nvPr/>
        </p:nvCxnSpPr>
        <p:spPr bwMode="gray">
          <a:xfrm flipV="1">
            <a:off x="252937" y="3603979"/>
            <a:ext cx="8081965" cy="29694"/>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1" name="btfpBulletedList493169">
            <a:extLst>
              <a:ext uri="{FF2B5EF4-FFF2-40B4-BE49-F238E27FC236}">
                <a16:creationId xmlns:a16="http://schemas.microsoft.com/office/drawing/2014/main" id="{E8C7DC3B-6974-3E42-297A-62692E50032E}"/>
              </a:ext>
            </a:extLst>
          </p:cNvPr>
          <p:cNvSpPr txBox="1"/>
          <p:nvPr/>
        </p:nvSpPr>
        <p:spPr bwMode="gray">
          <a:xfrm>
            <a:off x="1555988" y="3807372"/>
            <a:ext cx="6851715" cy="553998"/>
          </a:xfrm>
          <a:prstGeom prst="rect">
            <a:avLst/>
          </a:prstGeom>
          <a:noFill/>
        </p:spPr>
        <p:txBody>
          <a:bodyPr wrap="square" lIns="91440" tIns="45720" rIns="91440" bIns="45720" anchor="t">
            <a:spAutoFit/>
          </a:bodyPr>
          <a:lstStyle/>
          <a:p>
            <a:pPr marL="171450" indent="-171450">
              <a:spcAft>
                <a:spcPts val="600"/>
              </a:spcAft>
              <a:buFont typeface="Arial" panose="020B0604020202020204" pitchFamily="34" charset="0"/>
              <a:buChar char="•"/>
            </a:pPr>
            <a:r>
              <a:rPr lang="en-US" sz="1000">
                <a:latin typeface="Arial"/>
                <a:cs typeface="Arial"/>
              </a:rPr>
              <a:t>The action plan aims to make Denmark a front-runner in plant-based proteins. The role of its Strategy for Green  Jobs in Agriculture is to grow jobs and develop plans with farmers' associations to avoid political backlash. Previously, countries trying to pass agricultural policies, like the Netherlands, faced mass protests.</a:t>
            </a:r>
            <a:endParaRPr lang="en-US" sz="1000">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392E3E79-1DB0-7CC1-BC7E-635134539903}"/>
              </a:ext>
            </a:extLst>
          </p:cNvPr>
          <p:cNvCxnSpPr>
            <a:cxnSpLocks/>
          </p:cNvCxnSpPr>
          <p:nvPr/>
        </p:nvCxnSpPr>
        <p:spPr bwMode="gray">
          <a:xfrm flipV="1">
            <a:off x="286609" y="4756918"/>
            <a:ext cx="8048293" cy="31551"/>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7" name="btfpRowHeaderBoxText489333">
            <a:extLst>
              <a:ext uri="{FF2B5EF4-FFF2-40B4-BE49-F238E27FC236}">
                <a16:creationId xmlns:a16="http://schemas.microsoft.com/office/drawing/2014/main" id="{9830E4A8-E359-16D8-2B5C-1247F72A82BD}"/>
              </a:ext>
            </a:extLst>
          </p:cNvPr>
          <p:cNvSpPr txBox="1"/>
          <p:nvPr/>
        </p:nvSpPr>
        <p:spPr bwMode="gray">
          <a:xfrm>
            <a:off x="252937" y="4923803"/>
            <a:ext cx="1182689" cy="1523895"/>
          </a:xfrm>
          <a:prstGeom prst="rect">
            <a:avLst/>
          </a:prstGeom>
          <a:noFill/>
        </p:spPr>
        <p:txBody>
          <a:bodyPr vert="horz" wrap="square" lIns="36036" tIns="36036" rIns="36000" bIns="36036" rtlCol="0" anchor="t">
            <a:noAutofit/>
          </a:bodyPr>
          <a:lstStyle/>
          <a:p>
            <a:pPr>
              <a:spcAft>
                <a:spcPts val="600"/>
              </a:spcAft>
            </a:pPr>
            <a:r>
              <a:rPr lang="en-US" sz="1050" b="1">
                <a:latin typeface="Arial" panose="020B0604020202020204" pitchFamily="34" charset="0"/>
                <a:cs typeface="Arial" panose="020B0604020202020204" pitchFamily="34" charset="0"/>
              </a:rPr>
              <a:t>Holistic framework </a:t>
            </a:r>
            <a:br>
              <a:rPr lang="en-US" sz="1050" b="1">
                <a:latin typeface="Arial" panose="020B0604020202020204" pitchFamily="34" charset="0"/>
                <a:cs typeface="Arial" panose="020B0604020202020204" pitchFamily="34" charset="0"/>
              </a:rPr>
            </a:br>
            <a:r>
              <a:rPr lang="en-US" sz="1050" b="1">
                <a:latin typeface="Arial" panose="020B0604020202020204" pitchFamily="34" charset="0"/>
                <a:cs typeface="Arial" panose="020B0604020202020204" pitchFamily="34" charset="0"/>
              </a:rPr>
              <a:t>and planning</a:t>
            </a:r>
          </a:p>
        </p:txBody>
      </p:sp>
      <p:sp>
        <p:nvSpPr>
          <p:cNvPr id="59" name="btfpBulletedList493169">
            <a:extLst>
              <a:ext uri="{FF2B5EF4-FFF2-40B4-BE49-F238E27FC236}">
                <a16:creationId xmlns:a16="http://schemas.microsoft.com/office/drawing/2014/main" id="{CFE3644C-0CB4-EFBD-6649-3D4D26959180}"/>
              </a:ext>
            </a:extLst>
          </p:cNvPr>
          <p:cNvSpPr txBox="1"/>
          <p:nvPr/>
        </p:nvSpPr>
        <p:spPr bwMode="gray">
          <a:xfrm>
            <a:off x="1553899" y="4866274"/>
            <a:ext cx="6937440" cy="1169551"/>
          </a:xfrm>
          <a:prstGeom prst="rect">
            <a:avLst/>
          </a:prstGeom>
          <a:noFill/>
        </p:spPr>
        <p:txBody>
          <a:bodyPr wrap="square" lIns="91440" tIns="45720" rIns="91440" bIns="45720" anchor="t">
            <a:spAutoFit/>
          </a:bodyPr>
          <a:lstStyle/>
          <a:p>
            <a:pPr marL="171450" indent="-171450">
              <a:spcAft>
                <a:spcPts val="600"/>
              </a:spcAft>
              <a:buFont typeface="Arial" panose="020B0604020202020204" pitchFamily="34" charset="0"/>
              <a:buChar char="•"/>
            </a:pPr>
            <a:r>
              <a:rPr lang="en-US" sz="1000" b="1">
                <a:latin typeface="Arial"/>
                <a:cs typeface="Arial"/>
              </a:rPr>
              <a:t>Supply chain development: </a:t>
            </a:r>
            <a:r>
              <a:rPr lang="en-US" sz="1000">
                <a:latin typeface="Arial"/>
                <a:cs typeface="Arial"/>
              </a:rPr>
              <a:t>Investment in agriculture, food innovation, and processing infrastructure to expand sustainable protein production and avoid bottlenecks.</a:t>
            </a:r>
          </a:p>
          <a:p>
            <a:pPr marL="171450" indent="-171450">
              <a:spcAft>
                <a:spcPts val="600"/>
              </a:spcAft>
              <a:buFont typeface="Arial" panose="020B0604020202020204" pitchFamily="34" charset="0"/>
              <a:buChar char="•"/>
            </a:pPr>
            <a:r>
              <a:rPr lang="en-US" sz="1000" b="1">
                <a:latin typeface="Arial"/>
                <a:cs typeface="Arial"/>
              </a:rPr>
              <a:t>Demand stimulation: </a:t>
            </a:r>
            <a:r>
              <a:rPr lang="en-US" sz="1000">
                <a:latin typeface="Arial"/>
                <a:cs typeface="Arial"/>
              </a:rPr>
              <a:t>Public awareness campaigns, chef training, and school curricula to promote plant-based diets and drive consumer adoption.</a:t>
            </a:r>
          </a:p>
          <a:p>
            <a:pPr marL="171450" indent="-171450">
              <a:spcAft>
                <a:spcPts val="600"/>
              </a:spcAft>
              <a:buFont typeface="Arial" panose="020B0604020202020204" pitchFamily="34" charset="0"/>
              <a:buChar char="•"/>
            </a:pPr>
            <a:r>
              <a:rPr lang="en-US" sz="1000" b="1">
                <a:latin typeface="Arial"/>
                <a:cs typeface="Arial"/>
              </a:rPr>
              <a:t>Research and innovation: </a:t>
            </a:r>
            <a:r>
              <a:rPr lang="en-US" sz="1000">
                <a:latin typeface="Arial"/>
                <a:cs typeface="Arial"/>
              </a:rPr>
              <a:t>Significant funding for R&amp;D to improve plant-based product quality, alongside policies and incentives that support market growth.</a:t>
            </a:r>
            <a:endParaRPr lang="en-US" sz="10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D3D0FEF-4D88-DE09-18B2-4D979FFB4177}"/>
              </a:ext>
            </a:extLst>
          </p:cNvPr>
          <p:cNvSpPr txBox="1"/>
          <p:nvPr/>
        </p:nvSpPr>
        <p:spPr bwMode="gray">
          <a:xfrm>
            <a:off x="329184" y="6400737"/>
            <a:ext cx="8889578" cy="369332"/>
          </a:xfrm>
          <a:prstGeom prst="rect">
            <a:avLst/>
          </a:prstGeom>
          <a:noFill/>
        </p:spPr>
        <p:txBody>
          <a:bodyPr wrap="square" lIns="0" tIns="0" rIns="0" bIns="0" anchor="t">
            <a:spAutoFit/>
          </a:bodyPr>
          <a:lstStyle/>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FVM, </a:t>
            </a:r>
            <a:r>
              <a:rPr kumimoji="0" lang="en-US" sz="800" b="0" i="0" u="none" strike="noStrike" kern="1200" cap="none" spc="0" normalizeH="0" baseline="0" noProof="0">
                <a:ln>
                  <a:noFill/>
                </a:ln>
                <a:solidFill>
                  <a:srgbClr val="000000"/>
                </a:solidFill>
                <a:effectLst/>
                <a:uLnTx/>
                <a:uFillTx/>
                <a:latin typeface="Arial"/>
                <a:ea typeface="+mn-ea"/>
                <a:cs typeface="+mn-cs"/>
                <a:hlinkClick r:id="rId7"/>
              </a:rPr>
              <a:t>Strategy for green proteins </a:t>
            </a:r>
            <a:r>
              <a:rPr kumimoji="0" lang="en-US" sz="800" b="0" i="0" u="none" strike="noStrike" kern="1200" cap="none" spc="0" normalizeH="0" baseline="0" noProof="0">
                <a:ln>
                  <a:noFill/>
                </a:ln>
                <a:solidFill>
                  <a:srgbClr val="000000"/>
                </a:solidFill>
                <a:effectLst/>
                <a:uLnTx/>
                <a:uFillTx/>
                <a:latin typeface="Arial"/>
                <a:ea typeface="+mn-ea"/>
                <a:cs typeface="+mn-cs"/>
              </a:rPr>
              <a:t>(2024); FVM, </a:t>
            </a:r>
            <a:r>
              <a:rPr kumimoji="0" lang="en-US" sz="800" b="0" i="0" u="none" strike="noStrike" kern="1200" cap="none" spc="0" normalizeH="0" baseline="0" noProof="0">
                <a:ln>
                  <a:noFill/>
                </a:ln>
                <a:solidFill>
                  <a:srgbClr val="000000"/>
                </a:solidFill>
                <a:effectLst/>
                <a:uLnTx/>
                <a:uFillTx/>
                <a:latin typeface="Arial"/>
                <a:ea typeface="+mn-ea"/>
                <a:cs typeface="+mn-cs"/>
                <a:hlinkClick r:id="rId8"/>
              </a:rPr>
              <a:t>Danish Action </a:t>
            </a:r>
            <a:r>
              <a:rPr lang="en-US" sz="800">
                <a:solidFill>
                  <a:srgbClr val="000000"/>
                </a:solidFill>
                <a:latin typeface="Arial"/>
                <a:hlinkClick r:id="rId8"/>
              </a:rPr>
              <a:t>P</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8"/>
              </a:rPr>
              <a:t>lan</a:t>
            </a:r>
            <a:r>
              <a:rPr kumimoji="0" lang="en-US" sz="800" b="0" i="0" u="none" strike="noStrike" kern="1200" cap="none" spc="0" normalizeH="0" baseline="0" noProof="0">
                <a:ln>
                  <a:noFill/>
                </a:ln>
                <a:solidFill>
                  <a:srgbClr val="000000"/>
                </a:solidFill>
                <a:effectLst/>
                <a:uLnTx/>
                <a:uFillTx/>
                <a:latin typeface="Arial"/>
                <a:ea typeface="+mn-ea"/>
                <a:cs typeface="+mn-cs"/>
                <a:hlinkClick r:id="rId8"/>
              </a:rPr>
              <a:t> for Plant—Based Food</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rPr>
              <a:t>(2023); GFI,</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National action plan for plant-based foods</a:t>
            </a:r>
            <a:r>
              <a:rPr kumimoji="0" lang="en-US" sz="800" b="0" i="0" u="none" strike="noStrike" kern="1200" cap="none" spc="0" normalizeH="0" baseline="0" noProof="0">
                <a:ln>
                  <a:noFill/>
                </a:ln>
                <a:solidFill>
                  <a:srgbClr val="000000"/>
                </a:solidFill>
                <a:effectLst/>
                <a:uLnTx/>
                <a:uFillTx/>
                <a:latin typeface="Arial"/>
                <a:ea typeface="+mn-ea"/>
                <a:cs typeface="+mn-cs"/>
              </a:rPr>
              <a:t> (2023); Food and Agriculture Council,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Food and Farming </a:t>
            </a:r>
            <a:r>
              <a:rPr kumimoji="0" lang="en-US" sz="800" b="0" i="0" u="none" strike="noStrike" kern="1200" cap="none" spc="0" normalizeH="0" baseline="0" noProof="0">
                <a:ln>
                  <a:noFill/>
                </a:ln>
                <a:solidFill>
                  <a:srgbClr val="000000"/>
                </a:solidFill>
                <a:effectLst/>
                <a:uLnTx/>
                <a:uFillTx/>
                <a:latin typeface="Arial"/>
                <a:ea typeface="+mn-ea"/>
                <a:cs typeface="+mn-cs"/>
              </a:rPr>
              <a:t>(2023); Forbes,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Denmark’s $195M Plant-Based Fund</a:t>
            </a:r>
            <a:r>
              <a:rPr kumimoji="0" lang="en-US" sz="800" b="0" i="0" u="none" strike="noStrike" kern="1200" cap="none" spc="0" normalizeH="0" baseline="0" noProof="0">
                <a:ln>
                  <a:noFill/>
                </a:ln>
                <a:solidFill>
                  <a:srgbClr val="000000"/>
                </a:solidFill>
                <a:effectLst/>
                <a:uLnTx/>
                <a:uFillTx/>
                <a:latin typeface="Arial"/>
                <a:ea typeface="+mn-ea"/>
                <a:cs typeface="+mn-cs"/>
              </a:rPr>
              <a:t> (2023).</a:t>
            </a:r>
          </a:p>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Friedrich </a:t>
            </a:r>
            <a:r>
              <a:rPr lang="en-US" sz="800" err="1">
                <a:solidFill>
                  <a:srgbClr val="000000"/>
                </a:solidFill>
                <a:cs typeface="Arial"/>
              </a:rPr>
              <a:t>Sayn</a:t>
            </a:r>
            <a:r>
              <a:rPr lang="en-US" sz="800">
                <a:solidFill>
                  <a:srgbClr val="000000"/>
                </a:solidFil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2"/>
              </a:rPr>
              <a:t>Gernot Wagner</a:t>
            </a:r>
            <a:r>
              <a:rPr lang="en-US" sz="800"/>
              <a:t>. </a:t>
            </a:r>
            <a:r>
              <a:rPr lang="en-US" sz="800">
                <a:hlinkClick r:id="rId13"/>
              </a:rPr>
              <a:t>Share with attribution</a:t>
            </a:r>
            <a:r>
              <a:rPr lang="en-US" sz="800"/>
              <a:t>: </a:t>
            </a:r>
            <a:r>
              <a:rPr lang="en-US" sz="800" err="1"/>
              <a:t>Sayn</a:t>
            </a:r>
            <a:r>
              <a:rPr lang="en-US" sz="800"/>
              <a:t>-Wittgenstein </a:t>
            </a:r>
            <a:r>
              <a:rPr lang="en-US" sz="800" i="1"/>
              <a:t>et al., </a:t>
            </a:r>
            <a:r>
              <a:rPr lang="en-US" sz="800"/>
              <a:t>"</a:t>
            </a:r>
            <a:r>
              <a:rPr lang="en-US" sz="800">
                <a:hlinkClick r:id="rId14"/>
              </a:rPr>
              <a:t>Reconsidering Proteins</a:t>
            </a:r>
            <a:r>
              <a:rPr lang="en-US" sz="800"/>
              <a:t>" (6 October 2025).</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pic>
        <p:nvPicPr>
          <p:cNvPr id="24" name="Picture 23" descr="A red and white flag&#10;&#10;Description automatically generated">
            <a:extLst>
              <a:ext uri="{FF2B5EF4-FFF2-40B4-BE49-F238E27FC236}">
                <a16:creationId xmlns:a16="http://schemas.microsoft.com/office/drawing/2014/main" id="{44FD0500-E5AF-EC32-C72C-A233A079215D}"/>
              </a:ext>
            </a:extLst>
          </p:cNvPr>
          <p:cNvPicPr>
            <a:picLocks noChangeAspect="1"/>
          </p:cNvPicPr>
          <p:nvPr/>
        </p:nvPicPr>
        <p:blipFill>
          <a:blip r:embed="rId15" cstate="print">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4018705" y="41894"/>
            <a:ext cx="581806" cy="3468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Chevron 53">
            <a:extLst>
              <a:ext uri="{FF2B5EF4-FFF2-40B4-BE49-F238E27FC236}">
                <a16:creationId xmlns:a16="http://schemas.microsoft.com/office/drawing/2014/main" id="{A281B611-3E2D-81C0-191C-6B611202FDC8}"/>
              </a:ext>
            </a:extLst>
          </p:cNvPr>
          <p:cNvSpPr/>
          <p:nvPr/>
        </p:nvSpPr>
        <p:spPr bwMode="gray">
          <a:xfrm>
            <a:off x="1655782" y="27881"/>
            <a:ext cx="2275701" cy="357129"/>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Denmark  </a:t>
            </a:r>
            <a:endParaRPr lang="en-US" sz="1400">
              <a:solidFill>
                <a:schemeClr val="bg1"/>
              </a:solidFill>
            </a:endParaRPr>
          </a:p>
        </p:txBody>
      </p:sp>
      <p:sp>
        <p:nvSpPr>
          <p:cNvPr id="26" name="Pentagon 25">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Policy</a:t>
            </a:r>
          </a:p>
        </p:txBody>
      </p:sp>
    </p:spTree>
    <p:extLst>
      <p:ext uri="{BB962C8B-B14F-4D97-AF65-F5344CB8AC3E}">
        <p14:creationId xmlns:p14="http://schemas.microsoft.com/office/powerpoint/2010/main" val="2575139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45A04-F5E0-90C5-3521-BB9456BE0A6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91FB93E-BBFC-51C5-6A1F-155D265E7D97}"/>
              </a:ext>
            </a:extLst>
          </p:cNvPr>
          <p:cNvGraphicFramePr>
            <a:graphicFrameLocks/>
          </p:cNvGraphicFramePr>
          <p:nvPr>
            <p:custDataLst>
              <p:tags r:id="rId1"/>
            </p:custDataLst>
            <p:extLst>
              <p:ext uri="{D42A27DB-BD31-4B8C-83A1-F6EECF244321}">
                <p14:modId xmlns:p14="http://schemas.microsoft.com/office/powerpoint/2010/main" val="3032897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2" imgW="7772400" imgH="10058400" progId="TCLayout.ActiveDocument.1">
                  <p:embed/>
                </p:oleObj>
              </mc:Choice>
              <mc:Fallback>
                <p:oleObj name="think-cell Slide" r:id="rId62" imgW="7772400" imgH="10058400" progId="TCLayout.ActiveDocument.1">
                  <p:embed/>
                  <p:pic>
                    <p:nvPicPr>
                      <p:cNvPr id="3" name="think-cell data - do not delete" hidden="1">
                        <a:extLst>
                          <a:ext uri="{FF2B5EF4-FFF2-40B4-BE49-F238E27FC236}">
                            <a16:creationId xmlns:a16="http://schemas.microsoft.com/office/drawing/2014/main" id="{891FB93E-BBFC-51C5-6A1F-155D265E7D97}"/>
                          </a:ext>
                        </a:extLst>
                      </p:cNvPr>
                      <p:cNvPicPr/>
                      <p:nvPr/>
                    </p:nvPicPr>
                    <p:blipFill>
                      <a:blip r:embed="rId63"/>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00A0C70-1857-3EDB-A51A-A699AC693226}"/>
              </a:ext>
            </a:extLst>
          </p:cNvPr>
          <p:cNvSpPr>
            <a:spLocks noGrp="1"/>
          </p:cNvSpPr>
          <p:nvPr>
            <p:ph type="title"/>
          </p:nvPr>
        </p:nvSpPr>
        <p:spPr/>
        <p:txBody>
          <a:bodyPr vert="horz">
            <a:noAutofit/>
          </a:bodyPr>
          <a:lstStyle/>
          <a:p>
            <a:r>
              <a:rPr lang="en-US" b="1" i="0">
                <a:solidFill>
                  <a:srgbClr val="000000"/>
                </a:solidFill>
                <a:effectLst/>
              </a:rPr>
              <a:t>Singapore is the global commercial and policy leader for cultivated meat and the first nation to approve its sale</a:t>
            </a:r>
            <a:endParaRPr lang="en-US"/>
          </a:p>
        </p:txBody>
      </p:sp>
      <p:sp>
        <p:nvSpPr>
          <p:cNvPr id="16" name="btfpColumnHeaderBoxText223027">
            <a:extLst>
              <a:ext uri="{FF2B5EF4-FFF2-40B4-BE49-F238E27FC236}">
                <a16:creationId xmlns:a16="http://schemas.microsoft.com/office/drawing/2014/main" id="{0D43C78C-D8D7-193B-5BF0-7708D2C3DD8F}"/>
              </a:ext>
            </a:extLst>
          </p:cNvPr>
          <p:cNvSpPr txBox="1"/>
          <p:nvPr/>
        </p:nvSpPr>
        <p:spPr bwMode="gray">
          <a:xfrm>
            <a:off x="367900" y="1373540"/>
            <a:ext cx="11687680"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latin typeface="Arial" panose="020B0604020202020204" pitchFamily="34" charset="0"/>
                <a:cs typeface="Arial" panose="020B0604020202020204" pitchFamily="34" charset="0"/>
              </a:rPr>
              <a:t>Its leadership in cultivated meat innovation stems from national food security priorities, providing tailwinds for the market</a:t>
            </a:r>
          </a:p>
        </p:txBody>
      </p:sp>
      <p:cxnSp>
        <p:nvCxnSpPr>
          <p:cNvPr id="19" name="btfpColumnHeaderBoxLine223027">
            <a:extLst>
              <a:ext uri="{FF2B5EF4-FFF2-40B4-BE49-F238E27FC236}">
                <a16:creationId xmlns:a16="http://schemas.microsoft.com/office/drawing/2014/main" id="{72A839E8-7775-41A6-9A35-1EB622CB96C4}"/>
              </a:ext>
            </a:extLst>
          </p:cNvPr>
          <p:cNvCxnSpPr>
            <a:cxnSpLocks/>
          </p:cNvCxnSpPr>
          <p:nvPr/>
        </p:nvCxnSpPr>
        <p:spPr bwMode="gray">
          <a:xfrm>
            <a:off x="367900" y="1661759"/>
            <a:ext cx="1073588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84A0FEA-C180-5228-3C70-F0CA3809C637}"/>
              </a:ext>
            </a:extLst>
          </p:cNvPr>
          <p:cNvSpPr txBox="1"/>
          <p:nvPr/>
        </p:nvSpPr>
        <p:spPr bwMode="gray">
          <a:xfrm>
            <a:off x="329184" y="6419088"/>
            <a:ext cx="9211721" cy="369332"/>
          </a:xfrm>
          <a:prstGeom prst="rect">
            <a:avLst/>
          </a:prstGeom>
          <a:noFill/>
        </p:spPr>
        <p:txBody>
          <a:bodyPr wrap="square" lIns="0" tIns="0" rIns="0" bIns="0" anchor="t">
            <a:spAutoFit/>
          </a:bodyPr>
          <a:lstStyle/>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Singapore Food Agency, </a:t>
            </a:r>
            <a:r>
              <a:rPr kumimoji="0" lang="en-US" sz="800" b="0" i="0" u="none" strike="noStrike" kern="1200" cap="none" spc="0" normalizeH="0" baseline="0" noProof="0">
                <a:ln>
                  <a:noFill/>
                </a:ln>
                <a:solidFill>
                  <a:srgbClr val="000000"/>
                </a:solidFill>
                <a:effectLst/>
                <a:uLnTx/>
                <a:uFillTx/>
                <a:latin typeface="Arial"/>
                <a:ea typeface="+mn-ea"/>
                <a:cs typeface="+mn-cs"/>
                <a:hlinkClick r:id="rId64"/>
              </a:rPr>
              <a:t>30 by 30</a:t>
            </a:r>
            <a:r>
              <a:rPr kumimoji="0" lang="en-US" sz="800" b="0" i="0" u="none" strike="noStrike" kern="1200" cap="none" spc="0" normalizeH="0" baseline="0" noProof="0">
                <a:ln>
                  <a:noFill/>
                </a:ln>
                <a:solidFill>
                  <a:srgbClr val="000000"/>
                </a:solidFill>
                <a:effectLst/>
                <a:uLnTx/>
                <a:uFillTx/>
                <a:latin typeface="Arial"/>
                <a:ea typeface="+mn-ea"/>
                <a:cs typeface="+mn-cs"/>
              </a:rPr>
              <a:t> (2024);</a:t>
            </a:r>
            <a:r>
              <a:rPr lang="en-US" sz="800">
                <a:solidFill>
                  <a:srgbClr val="000000"/>
                </a:solidFill>
                <a:latin typeface="Arial"/>
              </a:rPr>
              <a:t> Si</a:t>
            </a:r>
            <a:r>
              <a:rPr kumimoji="0" lang="en-US" sz="800" b="0" i="0" u="none" strike="noStrike" kern="1200" cap="none" spc="0" normalizeH="0" baseline="0" noProof="0" err="1">
                <a:ln>
                  <a:noFill/>
                </a:ln>
                <a:solidFill>
                  <a:srgbClr val="000000"/>
                </a:solidFill>
                <a:effectLst/>
                <a:uLnTx/>
                <a:uFillTx/>
                <a:latin typeface="Arial"/>
                <a:ea typeface="+mn-ea"/>
                <a:cs typeface="+mn-cs"/>
              </a:rPr>
              <a:t>ngapore</a:t>
            </a:r>
            <a:r>
              <a:rPr kumimoji="0" lang="en-US" sz="800" b="0" i="0" u="none" strike="noStrike" kern="1200" cap="none" spc="0" normalizeH="0" baseline="0" noProof="0">
                <a:ln>
                  <a:noFill/>
                </a:ln>
                <a:solidFill>
                  <a:srgbClr val="000000"/>
                </a:solidFill>
                <a:effectLst/>
                <a:uLnTx/>
                <a:uFillTx/>
                <a:latin typeface="Arial"/>
                <a:ea typeface="+mn-ea"/>
                <a:cs typeface="+mn-cs"/>
              </a:rPr>
              <a:t> Agency for Science; Technology, and Research, </a:t>
            </a:r>
            <a:r>
              <a:rPr kumimoji="0" lang="en-US" sz="800" b="0" i="0" u="none" strike="noStrike" kern="1200" cap="none" spc="0" normalizeH="0" baseline="0" noProof="0">
                <a:ln>
                  <a:noFill/>
                </a:ln>
                <a:solidFill>
                  <a:srgbClr val="000000"/>
                </a:solidFill>
                <a:effectLst/>
                <a:uLnTx/>
                <a:uFillTx/>
                <a:latin typeface="Arial"/>
                <a:ea typeface="+mn-ea"/>
                <a:cs typeface="+mn-cs"/>
                <a:hlinkClick r:id="rId65"/>
              </a:rPr>
              <a:t>Seed Grant</a:t>
            </a:r>
            <a:r>
              <a:rPr kumimoji="0" lang="en-US" sz="800" b="0" i="0" u="none" strike="noStrike" kern="1200" cap="none" spc="0" normalizeH="0" baseline="0" noProof="0">
                <a:ln>
                  <a:noFill/>
                </a:ln>
                <a:solidFill>
                  <a:srgbClr val="000000"/>
                </a:solidFill>
                <a:effectLst/>
                <a:uLnTx/>
                <a:uFillTx/>
                <a:latin typeface="Arial"/>
                <a:ea typeface="+mn-ea"/>
                <a:cs typeface="+mn-cs"/>
              </a:rPr>
              <a:t> (2022); Wired, </a:t>
            </a:r>
            <a:r>
              <a:rPr kumimoji="0" lang="en-US" sz="800" b="0" i="0" u="none" strike="noStrike" kern="1200" cap="none" spc="0" normalizeH="0" baseline="0" noProof="0">
                <a:ln>
                  <a:noFill/>
                </a:ln>
                <a:solidFill>
                  <a:srgbClr val="000000"/>
                </a:solidFill>
                <a:effectLst/>
                <a:uLnTx/>
                <a:uFillTx/>
                <a:latin typeface="Arial"/>
                <a:ea typeface="+mn-ea"/>
                <a:cs typeface="+mn-cs"/>
                <a:hlinkClick r:id="rId66"/>
              </a:rPr>
              <a:t>Lab-Grown Meat </a:t>
            </a:r>
            <a:r>
              <a:rPr lang="en-US" sz="800">
                <a:solidFill>
                  <a:srgbClr val="000000"/>
                </a:solidFill>
                <a:latin typeface="Arial"/>
                <a:hlinkClick r:id="rId66"/>
              </a:rPr>
              <a:t>Is </a:t>
            </a:r>
            <a:r>
              <a:rPr kumimoji="0" lang="en-US" sz="800" b="0" i="0" u="none" strike="noStrike" kern="1200" cap="none" spc="0" normalizeH="0" baseline="0" noProof="0">
                <a:ln>
                  <a:noFill/>
                </a:ln>
                <a:solidFill>
                  <a:srgbClr val="000000"/>
                </a:solidFill>
                <a:effectLst/>
                <a:uLnTx/>
                <a:uFillTx/>
                <a:latin typeface="Arial"/>
                <a:ea typeface="+mn-ea"/>
                <a:cs typeface="+mn-cs"/>
                <a:hlinkClick r:id="rId66"/>
              </a:rPr>
              <a:t>on Shelves Now</a:t>
            </a:r>
            <a:r>
              <a:rPr kumimoji="0" lang="en-US" sz="800" b="0" i="0" u="none" strike="noStrike" kern="1200" cap="none" spc="0" normalizeH="0" baseline="0" noProof="0">
                <a:ln>
                  <a:noFill/>
                </a:ln>
                <a:solidFill>
                  <a:srgbClr val="000000"/>
                </a:solidFill>
                <a:effectLst/>
                <a:uLnTx/>
                <a:uFillTx/>
                <a:latin typeface="Arial"/>
                <a:ea typeface="+mn-ea"/>
                <a:cs typeface="+mn-cs"/>
              </a:rPr>
              <a:t>; GFI,</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7"/>
              </a:rPr>
              <a:t>National action plan for plant-based foods</a:t>
            </a:r>
            <a:r>
              <a:rPr kumimoji="0" lang="en-US" sz="800" b="0" i="0" u="none" strike="noStrike" kern="1200" cap="none" spc="0" normalizeH="0" baseline="0" noProof="0">
                <a:ln>
                  <a:noFill/>
                </a:ln>
                <a:solidFill>
                  <a:srgbClr val="000000"/>
                </a:solidFill>
                <a:effectLst/>
                <a:uLnTx/>
                <a:uFillTx/>
                <a:latin typeface="Arial"/>
                <a:ea typeface="+mn-ea"/>
                <a:cs typeface="+mn-cs"/>
              </a:rPr>
              <a:t> (2024);</a:t>
            </a:r>
            <a:r>
              <a:rPr lang="en-US" sz="800">
                <a:solidFill>
                  <a:srgbClr val="000000"/>
                </a:solidFill>
                <a:latin typeface="Arial"/>
                <a:ea typeface="+mn-ea"/>
                <a:cs typeface="+mn-cs"/>
              </a:rPr>
              <a:t> Good Food Institute, </a:t>
            </a:r>
            <a:r>
              <a:rPr kumimoji="0" lang="en-US" sz="800" b="0" i="0" u="none" strike="noStrike" kern="1200" cap="none" spc="0" normalizeH="0" baseline="0" noProof="0">
                <a:ln>
                  <a:noFill/>
                </a:ln>
                <a:solidFill>
                  <a:srgbClr val="000000"/>
                </a:solidFill>
                <a:effectLst/>
                <a:uLnTx/>
                <a:uFillTx/>
                <a:latin typeface="Arial"/>
                <a:hlinkClick r:id="rId68"/>
              </a:rPr>
              <a:t>State of the Industry Report: Cultivated meat</a:t>
            </a:r>
            <a:r>
              <a:rPr kumimoji="0" lang="en-US" sz="800" b="0" i="0" u="none" strike="noStrike" kern="1200" cap="none" spc="0" normalizeH="0" baseline="0" noProof="0">
                <a:ln>
                  <a:noFill/>
                </a:ln>
                <a:solidFill>
                  <a:srgbClr val="000000"/>
                </a:solidFill>
                <a:effectLst/>
                <a:uLnTx/>
                <a:uFillTx/>
                <a:latin typeface="Arial"/>
              </a:rPr>
              <a:t> (2023).</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Credit:</a:t>
            </a:r>
            <a:r>
              <a:rPr lang="en-US" sz="800">
                <a:solidFill>
                  <a:srgbClr val="000000"/>
                </a:solidFill>
                <a:cs typeface="Arial"/>
              </a:rPr>
              <a:t> M.A. Miller, </a:t>
            </a:r>
            <a:r>
              <a:rPr lang="en-US" sz="800" err="1">
                <a:solidFill>
                  <a:srgbClr val="000000"/>
                </a:solidFill>
                <a:cs typeface="Arial"/>
              </a:rPr>
              <a:t>Ariela</a:t>
            </a:r>
            <a:r>
              <a:rPr lang="en-US" sz="800">
                <a:solidFill>
                  <a:srgbClr val="000000"/>
                </a:solidFill>
                <a:cs typeface="Arial"/>
              </a:rPr>
              <a:t> </a:t>
            </a:r>
            <a:r>
              <a:rPr lang="en-US" sz="800" err="1">
                <a:solidFill>
                  <a:srgbClr val="000000"/>
                </a:solidFill>
                <a:cs typeface="Arial"/>
              </a:rPr>
              <a:t>Farchi</a:t>
            </a:r>
            <a:r>
              <a:rPr lang="en-US" sz="800">
                <a:solidFill>
                  <a:srgbClr val="000000"/>
                </a:solidFill>
                <a:cs typeface="Arial"/>
              </a:rPr>
              <a: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t> and </a:t>
            </a:r>
            <a:r>
              <a:rPr lang="en-US" sz="800">
                <a:hlinkClick r:id="rId69"/>
              </a:rPr>
              <a:t>Gernot Wagner</a:t>
            </a:r>
            <a:r>
              <a:rPr lang="en-US" sz="800"/>
              <a:t>. </a:t>
            </a:r>
            <a:r>
              <a:rPr lang="en-US" sz="800">
                <a:hlinkClick r:id="rId70"/>
              </a:rPr>
              <a:t>Share with attribution</a:t>
            </a:r>
            <a:r>
              <a:rPr lang="en-US" sz="800"/>
              <a:t>: </a:t>
            </a:r>
            <a:r>
              <a:rPr lang="en-US" sz="800" err="1"/>
              <a:t>Sayn</a:t>
            </a:r>
            <a:r>
              <a:rPr lang="en-US" sz="800"/>
              <a:t>-Wittgenstein </a:t>
            </a:r>
            <a:r>
              <a:rPr lang="en-US" sz="800" i="1"/>
              <a:t>et al., </a:t>
            </a:r>
            <a:r>
              <a:rPr lang="en-US" sz="800"/>
              <a:t>"</a:t>
            </a:r>
            <a:r>
              <a:rPr lang="en-US" sz="800">
                <a:hlinkClick r:id="rId71"/>
              </a:rPr>
              <a:t>Reconsidering Proteins</a:t>
            </a:r>
            <a:r>
              <a:rPr lang="en-US" sz="800"/>
              <a:t>" (6 October 2025).</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grpSp>
        <p:nvGrpSpPr>
          <p:cNvPr id="94" name="btfpRowHeaderBox489333">
            <a:extLst>
              <a:ext uri="{FF2B5EF4-FFF2-40B4-BE49-F238E27FC236}">
                <a16:creationId xmlns:a16="http://schemas.microsoft.com/office/drawing/2014/main" id="{1CACB7F3-0D0A-5FC9-B52A-979D4BA02021}"/>
              </a:ext>
            </a:extLst>
          </p:cNvPr>
          <p:cNvGrpSpPr/>
          <p:nvPr>
            <p:custDataLst>
              <p:tags r:id="rId2"/>
            </p:custDataLst>
          </p:nvPr>
        </p:nvGrpSpPr>
        <p:grpSpPr>
          <a:xfrm>
            <a:off x="84853" y="1949466"/>
            <a:ext cx="1064648" cy="1260813"/>
            <a:chOff x="6030924" y="2105002"/>
            <a:chExt cx="2286490" cy="1086103"/>
          </a:xfrm>
        </p:grpSpPr>
        <p:sp>
          <p:nvSpPr>
            <p:cNvPr id="95" name="btfpRowHeaderBoxText489333">
              <a:extLst>
                <a:ext uri="{FF2B5EF4-FFF2-40B4-BE49-F238E27FC236}">
                  <a16:creationId xmlns:a16="http://schemas.microsoft.com/office/drawing/2014/main" id="{3BFDF2E6-FC3C-DB9A-6CAC-E2CEBEBEE568}"/>
                </a:ext>
              </a:extLst>
            </p:cNvPr>
            <p:cNvSpPr txBox="1"/>
            <p:nvPr/>
          </p:nvSpPr>
          <p:spPr bwMode="gray">
            <a:xfrm>
              <a:off x="6030924" y="2218126"/>
              <a:ext cx="2286490" cy="972979"/>
            </a:xfrm>
            <a:prstGeom prst="rect">
              <a:avLst/>
            </a:prstGeom>
            <a:noFill/>
          </p:spPr>
          <p:txBody>
            <a:bodyPr vert="horz" wrap="square" lIns="36036" tIns="36036" rIns="36000" bIns="36036" rtlCol="0" anchor="t">
              <a:noAutofit/>
            </a:bodyPr>
            <a:lstStyle/>
            <a:p>
              <a:pPr>
                <a:spcAft>
                  <a:spcPts val="600"/>
                </a:spcAft>
              </a:pPr>
              <a:r>
                <a:rPr lang="en-US" sz="1400" b="1">
                  <a:latin typeface="Arial" panose="020B0604020202020204" pitchFamily="34" charset="0"/>
                  <a:cs typeface="Arial" panose="020B0604020202020204" pitchFamily="34" charset="0"/>
                </a:rPr>
                <a:t>Singapore context</a:t>
              </a:r>
            </a:p>
          </p:txBody>
        </p:sp>
        <p:cxnSp>
          <p:nvCxnSpPr>
            <p:cNvPr id="96" name="btfpRowHeaderBoxLine489333">
              <a:extLst>
                <a:ext uri="{FF2B5EF4-FFF2-40B4-BE49-F238E27FC236}">
                  <a16:creationId xmlns:a16="http://schemas.microsoft.com/office/drawing/2014/main" id="{487A388F-B76A-A3F9-8EA9-E739878A2BA3}"/>
                </a:ext>
              </a:extLst>
            </p:cNvPr>
            <p:cNvCxnSpPr>
              <a:cxnSpLocks/>
            </p:cNvCxnSpPr>
            <p:nvPr/>
          </p:nvCxnSpPr>
          <p:spPr bwMode="gray">
            <a:xfrm>
              <a:off x="8168563" y="2105002"/>
              <a:ext cx="2594" cy="816513"/>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97" name="btfpBulletedList493169">
            <a:extLst>
              <a:ext uri="{FF2B5EF4-FFF2-40B4-BE49-F238E27FC236}">
                <a16:creationId xmlns:a16="http://schemas.microsoft.com/office/drawing/2014/main" id="{7C435D3B-323F-439F-C999-17EE984B7824}"/>
              </a:ext>
            </a:extLst>
          </p:cNvPr>
          <p:cNvSpPr txBox="1"/>
          <p:nvPr/>
        </p:nvSpPr>
        <p:spPr bwMode="gray">
          <a:xfrm>
            <a:off x="1160283" y="1949467"/>
            <a:ext cx="3807797" cy="1061829"/>
          </a:xfrm>
          <a:prstGeom prst="rect">
            <a:avLst/>
          </a:prstGeom>
          <a:noFill/>
        </p:spPr>
        <p:txBody>
          <a:bodyPr wrap="square">
            <a:spAutoFit/>
          </a:bodyPr>
          <a:lstStyle/>
          <a:p>
            <a:pPr marL="171450" indent="-171450">
              <a:buFont typeface="Arial" panose="020B0604020202020204" pitchFamily="34" charset="0"/>
              <a:buChar char="•"/>
            </a:pPr>
            <a:r>
              <a:rPr lang="en-US" sz="1050">
                <a:solidFill>
                  <a:schemeClr val="tx1"/>
                </a:solidFill>
              </a:rPr>
              <a:t>6 million population, island country</a:t>
            </a:r>
          </a:p>
          <a:p>
            <a:pPr marL="171450" indent="-171450">
              <a:buFont typeface="Arial" panose="020B0604020202020204" pitchFamily="34" charset="0"/>
              <a:buChar char="•"/>
            </a:pPr>
            <a:r>
              <a:rPr lang="en-US" sz="1050">
                <a:solidFill>
                  <a:schemeClr val="tx1"/>
                </a:solidFill>
              </a:rPr>
              <a:t>Relies on imports for </a:t>
            </a:r>
            <a:r>
              <a:rPr lang="en-US" sz="1050" b="1">
                <a:solidFill>
                  <a:schemeClr val="tx1"/>
                </a:solidFill>
              </a:rPr>
              <a:t>90% of its food</a:t>
            </a:r>
          </a:p>
          <a:p>
            <a:pPr marL="171450" indent="-171450">
              <a:buFont typeface="Arial" panose="020B0604020202020204" pitchFamily="34" charset="0"/>
              <a:buChar char="•"/>
            </a:pPr>
            <a:r>
              <a:rPr lang="en-US" sz="1050">
                <a:solidFill>
                  <a:schemeClr val="tx1"/>
                </a:solidFill>
              </a:rPr>
              <a:t>Malaysia banned exports of chicken to Singapore during COVID</a:t>
            </a:r>
          </a:p>
          <a:p>
            <a:pPr marL="171450" indent="-171450">
              <a:buFont typeface="Arial" panose="020B0604020202020204" pitchFamily="34" charset="0"/>
              <a:buChar char="•"/>
            </a:pPr>
            <a:r>
              <a:rPr lang="en-US" sz="1050" b="1">
                <a:solidFill>
                  <a:schemeClr val="tx1"/>
                </a:solidFill>
              </a:rPr>
              <a:t>First country to approve cultivated meat </a:t>
            </a:r>
            <a:r>
              <a:rPr lang="en-US" sz="1050">
                <a:solidFill>
                  <a:schemeClr val="tx1"/>
                </a:solidFill>
              </a:rPr>
              <a:t>for human consumption and to sell cultivated meat in retail locations</a:t>
            </a:r>
            <a:r>
              <a:rPr lang="en-US" sz="1050" baseline="30000">
                <a:solidFill>
                  <a:schemeClr val="tx1"/>
                </a:solidFill>
                <a:hlinkClick r:id="rId72"/>
              </a:rPr>
              <a:t>1</a:t>
            </a:r>
            <a:endParaRPr lang="en-US" sz="1050" baseline="30000">
              <a:solidFill>
                <a:schemeClr val="tx1"/>
              </a:solidFill>
            </a:endParaRPr>
          </a:p>
        </p:txBody>
      </p:sp>
      <p:cxnSp>
        <p:nvCxnSpPr>
          <p:cNvPr id="98" name="Straight Connector 97">
            <a:extLst>
              <a:ext uri="{FF2B5EF4-FFF2-40B4-BE49-F238E27FC236}">
                <a16:creationId xmlns:a16="http://schemas.microsoft.com/office/drawing/2014/main" id="{E7073BD1-3258-1C70-F4CB-B0747E5F5484}"/>
              </a:ext>
            </a:extLst>
          </p:cNvPr>
          <p:cNvCxnSpPr>
            <a:cxnSpLocks/>
          </p:cNvCxnSpPr>
          <p:nvPr/>
        </p:nvCxnSpPr>
        <p:spPr bwMode="gray">
          <a:xfrm>
            <a:off x="220755" y="2960195"/>
            <a:ext cx="4747325" cy="0"/>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2" name="btfpBulletedList493169">
            <a:extLst>
              <a:ext uri="{FF2B5EF4-FFF2-40B4-BE49-F238E27FC236}">
                <a16:creationId xmlns:a16="http://schemas.microsoft.com/office/drawing/2014/main" id="{3A542F5C-EEAF-D732-1A79-ECAC36A24A0B}"/>
              </a:ext>
            </a:extLst>
          </p:cNvPr>
          <p:cNvSpPr txBox="1"/>
          <p:nvPr/>
        </p:nvSpPr>
        <p:spPr bwMode="gray">
          <a:xfrm>
            <a:off x="1160283" y="2999070"/>
            <a:ext cx="3825817" cy="2839239"/>
          </a:xfrm>
          <a:prstGeom prst="rect">
            <a:avLst/>
          </a:prstGeom>
          <a:noFill/>
        </p:spPr>
        <p:txBody>
          <a:bodyPr wrap="square">
            <a:spAutoFit/>
          </a:bodyPr>
          <a:lstStyle/>
          <a:p>
            <a:pPr marL="171450" indent="-171450">
              <a:buFont typeface="Arial" panose="020B0604020202020204" pitchFamily="34" charset="0"/>
              <a:buChar char="•"/>
            </a:pPr>
            <a:r>
              <a:rPr lang="en-US" sz="1050">
                <a:solidFill>
                  <a:schemeClr val="tx1"/>
                </a:solidFill>
              </a:rPr>
              <a:t>30% of food produced nationally by 2030</a:t>
            </a:r>
          </a:p>
          <a:p>
            <a:pPr marL="171450" indent="-171450">
              <a:buFont typeface="Arial" panose="020B0604020202020204" pitchFamily="34" charset="0"/>
              <a:buChar char="•"/>
            </a:pPr>
            <a:r>
              <a:rPr lang="en-US" sz="1050">
                <a:solidFill>
                  <a:schemeClr val="tx1"/>
                </a:solidFill>
              </a:rPr>
              <a:t>Devised in May 2019</a:t>
            </a:r>
          </a:p>
          <a:p>
            <a:pPr marL="171450" indent="-171450">
              <a:buFont typeface="Arial" panose="020B0604020202020204" pitchFamily="34" charset="0"/>
              <a:buChar char="•"/>
            </a:pPr>
            <a:r>
              <a:rPr lang="en-US" sz="1050"/>
              <a:t>Addresses </a:t>
            </a:r>
            <a:r>
              <a:rPr lang="en-US" sz="1050">
                <a:solidFill>
                  <a:schemeClr val="tx1"/>
                </a:solidFill>
              </a:rPr>
              <a:t>food insecurity and climate risk through three strategic pillars: </a:t>
            </a:r>
          </a:p>
          <a:p>
            <a:pPr marL="685800" lvl="1" indent="-228600">
              <a:buAutoNum type="arabicParenBoth"/>
            </a:pPr>
            <a:r>
              <a:rPr lang="en-US" sz="1050">
                <a:solidFill>
                  <a:schemeClr val="tx1"/>
                </a:solidFill>
              </a:rPr>
              <a:t>Diversifying sources of food imports</a:t>
            </a:r>
          </a:p>
          <a:p>
            <a:pPr marL="685800" lvl="1" indent="-228600">
              <a:buAutoNum type="arabicParenBoth"/>
            </a:pPr>
            <a:r>
              <a:rPr lang="en-US" sz="1050" b="1">
                <a:solidFill>
                  <a:srgbClr val="08A0DD"/>
                </a:solidFill>
              </a:rPr>
              <a:t>Increasing local production</a:t>
            </a:r>
          </a:p>
          <a:p>
            <a:pPr marL="685800" lvl="1" indent="-228600">
              <a:buAutoNum type="arabicParenBoth"/>
            </a:pPr>
            <a:r>
              <a:rPr lang="en-US" sz="1050"/>
              <a:t>G</a:t>
            </a:r>
            <a:r>
              <a:rPr lang="en-US" sz="1050">
                <a:solidFill>
                  <a:schemeClr val="tx1"/>
                </a:solidFill>
              </a:rPr>
              <a:t>rowing food overseas</a:t>
            </a:r>
          </a:p>
          <a:p>
            <a:pPr marL="171450" indent="-171450">
              <a:buFont typeface="Arial" panose="020B0604020202020204" pitchFamily="34" charset="0"/>
              <a:buChar char="•"/>
            </a:pPr>
            <a:r>
              <a:rPr lang="en-US" sz="1050">
                <a:solidFill>
                  <a:schemeClr val="tx1"/>
                </a:solidFill>
              </a:rPr>
              <a:t>The Singapore Food Story R&amp;D </a:t>
            </a:r>
            <a:r>
              <a:rPr lang="en-US" sz="1050" err="1">
                <a:solidFill>
                  <a:schemeClr val="tx1"/>
                </a:solidFill>
              </a:rPr>
              <a:t>Programme</a:t>
            </a:r>
            <a:r>
              <a:rPr lang="en-US" sz="1050">
                <a:solidFill>
                  <a:schemeClr val="tx1"/>
                </a:solidFill>
              </a:rPr>
              <a:t> has allocated </a:t>
            </a:r>
            <a:r>
              <a:rPr lang="en-US" sz="1050" b="1">
                <a:solidFill>
                  <a:schemeClr val="tx1"/>
                </a:solidFill>
              </a:rPr>
              <a:t>more than $309 million </a:t>
            </a:r>
            <a:r>
              <a:rPr lang="en-US" sz="1050" b="1"/>
              <a:t>in</a:t>
            </a:r>
            <a:r>
              <a:rPr lang="en-US" sz="1050" b="1">
                <a:solidFill>
                  <a:schemeClr val="tx1"/>
                </a:solidFill>
              </a:rPr>
              <a:t> funds:</a:t>
            </a:r>
          </a:p>
          <a:p>
            <a:pPr marL="628650" lvl="1" indent="-171450">
              <a:buFont typeface="Courier New" panose="02070309020205020404" pitchFamily="49" charset="0"/>
              <a:buChar char="o"/>
            </a:pPr>
            <a:r>
              <a:rPr lang="en-US" sz="1050">
                <a:solidFill>
                  <a:schemeClr val="tx1"/>
                </a:solidFill>
              </a:rPr>
              <a:t>A 2022 call for grant proposals under Theme 2 targeted </a:t>
            </a:r>
            <a:r>
              <a:rPr lang="en-US" sz="1050" err="1">
                <a:solidFill>
                  <a:schemeClr val="tx1"/>
                </a:solidFill>
              </a:rPr>
              <a:t>productization</a:t>
            </a:r>
            <a:r>
              <a:rPr lang="en-US" sz="1050">
                <a:solidFill>
                  <a:schemeClr val="tx1"/>
                </a:solidFill>
              </a:rPr>
              <a:t>, prototyping, and sustainability of production.</a:t>
            </a:r>
          </a:p>
          <a:p>
            <a:pPr marL="628650" lvl="1" indent="-171450">
              <a:buFont typeface="Courier New" panose="02070309020205020404" pitchFamily="49" charset="0"/>
              <a:buChar char="o"/>
            </a:pPr>
            <a:r>
              <a:rPr lang="en-US" sz="1050"/>
              <a:t>P</a:t>
            </a:r>
            <a:r>
              <a:rPr lang="en-US" sz="1050">
                <a:solidFill>
                  <a:schemeClr val="tx1"/>
                </a:solidFill>
              </a:rPr>
              <a:t>romised subsequent funding to projects that demonstrated commercial potential.</a:t>
            </a:r>
          </a:p>
          <a:p>
            <a:pPr marL="171450" indent="-171450">
              <a:buFont typeface="Arial" panose="020B0604020202020204" pitchFamily="34" charset="0"/>
              <a:buChar char="•"/>
            </a:pPr>
            <a:r>
              <a:rPr lang="en-US" sz="1050">
                <a:solidFill>
                  <a:schemeClr val="tx1"/>
                </a:solidFill>
              </a:rPr>
              <a:t>The targets, policies, and incentives facilitated by 30 by 30 have set the stage for cultivated proteins</a:t>
            </a:r>
          </a:p>
          <a:p>
            <a:pPr lvl="1"/>
            <a:endParaRPr lang="en-US" sz="1050"/>
          </a:p>
        </p:txBody>
      </p:sp>
      <p:graphicFrame>
        <p:nvGraphicFramePr>
          <p:cNvPr id="449" name="Chart 448">
            <a:extLst>
              <a:ext uri="{FF2B5EF4-FFF2-40B4-BE49-F238E27FC236}">
                <a16:creationId xmlns:a16="http://schemas.microsoft.com/office/drawing/2014/main" id="{5A6FA4BD-5E36-22F5-3A04-5930DDBB93B0}"/>
              </a:ext>
            </a:extLst>
          </p:cNvPr>
          <p:cNvGraphicFramePr/>
          <p:nvPr>
            <p:custDataLst>
              <p:tags r:id="rId3"/>
            </p:custDataLst>
            <p:extLst>
              <p:ext uri="{D42A27DB-BD31-4B8C-83A1-F6EECF244321}">
                <p14:modId xmlns:p14="http://schemas.microsoft.com/office/powerpoint/2010/main" val="994734849"/>
              </p:ext>
            </p:extLst>
          </p:nvPr>
        </p:nvGraphicFramePr>
        <p:xfrm>
          <a:off x="5835650" y="1893888"/>
          <a:ext cx="6086475" cy="3171825"/>
        </p:xfrm>
        <a:graphic>
          <a:graphicData uri="http://schemas.openxmlformats.org/drawingml/2006/chart">
            <c:chart xmlns:c="http://schemas.openxmlformats.org/drawingml/2006/chart" xmlns:r="http://schemas.openxmlformats.org/officeDocument/2006/relationships" r:id="rId73"/>
          </a:graphicData>
        </a:graphic>
      </p:graphicFrame>
      <p:cxnSp>
        <p:nvCxnSpPr>
          <p:cNvPr id="399" name="Straight Connector 398">
            <a:extLst>
              <a:ext uri="{FF2B5EF4-FFF2-40B4-BE49-F238E27FC236}">
                <a16:creationId xmlns:a16="http://schemas.microsoft.com/office/drawing/2014/main" id="{2BE87134-D1DA-7D08-74C9-E1BAF415C929}"/>
              </a:ext>
            </a:extLst>
          </p:cNvPr>
          <p:cNvCxnSpPr/>
          <p:nvPr>
            <p:custDataLst>
              <p:tags r:id="rId4"/>
            </p:custDataLst>
          </p:nvPr>
        </p:nvCxnSpPr>
        <p:spPr bwMode="auto">
          <a:xfrm flipH="1">
            <a:off x="5875338" y="4840288"/>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8" name="Straight Connector 517">
            <a:extLst>
              <a:ext uri="{FF2B5EF4-FFF2-40B4-BE49-F238E27FC236}">
                <a16:creationId xmlns:a16="http://schemas.microsoft.com/office/drawing/2014/main" id="{51083117-D404-E08D-FF14-69582A4D6B6C}"/>
              </a:ext>
            </a:extLst>
          </p:cNvPr>
          <p:cNvCxnSpPr/>
          <p:nvPr>
            <p:custDataLst>
              <p:tags r:id="rId5"/>
            </p:custDataLst>
          </p:nvPr>
        </p:nvCxnSpPr>
        <p:spPr bwMode="auto">
          <a:xfrm flipH="1">
            <a:off x="5875338" y="2119313"/>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4" name="Straight Connector 513">
            <a:extLst>
              <a:ext uri="{FF2B5EF4-FFF2-40B4-BE49-F238E27FC236}">
                <a16:creationId xmlns:a16="http://schemas.microsoft.com/office/drawing/2014/main" id="{542D50B5-1F84-A126-2C66-E66E5C5FF4F1}"/>
              </a:ext>
            </a:extLst>
          </p:cNvPr>
          <p:cNvCxnSpPr/>
          <p:nvPr>
            <p:custDataLst>
              <p:tags r:id="rId6"/>
            </p:custDataLst>
          </p:nvPr>
        </p:nvCxnSpPr>
        <p:spPr bwMode="auto">
          <a:xfrm flipH="1">
            <a:off x="5875338" y="4371975"/>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7" name="Straight Connector 516">
            <a:extLst>
              <a:ext uri="{FF2B5EF4-FFF2-40B4-BE49-F238E27FC236}">
                <a16:creationId xmlns:a16="http://schemas.microsoft.com/office/drawing/2014/main" id="{6FE173F4-1699-277A-FD35-79AF56A29C56}"/>
              </a:ext>
            </a:extLst>
          </p:cNvPr>
          <p:cNvCxnSpPr/>
          <p:nvPr>
            <p:custDataLst>
              <p:tags r:id="rId7"/>
            </p:custDataLst>
          </p:nvPr>
        </p:nvCxnSpPr>
        <p:spPr bwMode="auto">
          <a:xfrm flipH="1">
            <a:off x="5875338" y="2587625"/>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1" name="Straight Connector 400">
            <a:extLst>
              <a:ext uri="{FF2B5EF4-FFF2-40B4-BE49-F238E27FC236}">
                <a16:creationId xmlns:a16="http://schemas.microsoft.com/office/drawing/2014/main" id="{8D187408-85DC-773F-294F-937180B7B316}"/>
              </a:ext>
            </a:extLst>
          </p:cNvPr>
          <p:cNvCxnSpPr/>
          <p:nvPr>
            <p:custDataLst>
              <p:tags r:id="rId8"/>
            </p:custDataLst>
          </p:nvPr>
        </p:nvCxnSpPr>
        <p:spPr bwMode="auto">
          <a:xfrm flipH="1">
            <a:off x="5875338" y="3903663"/>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6" name="Straight Connector 515">
            <a:extLst>
              <a:ext uri="{FF2B5EF4-FFF2-40B4-BE49-F238E27FC236}">
                <a16:creationId xmlns:a16="http://schemas.microsoft.com/office/drawing/2014/main" id="{7D78D567-E188-4948-D3D6-D9867CC753D7}"/>
              </a:ext>
            </a:extLst>
          </p:cNvPr>
          <p:cNvCxnSpPr/>
          <p:nvPr>
            <p:custDataLst>
              <p:tags r:id="rId9"/>
            </p:custDataLst>
          </p:nvPr>
        </p:nvCxnSpPr>
        <p:spPr bwMode="auto">
          <a:xfrm flipH="1">
            <a:off x="5875338" y="2870200"/>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5" name="Straight Connector 514">
            <a:extLst>
              <a:ext uri="{FF2B5EF4-FFF2-40B4-BE49-F238E27FC236}">
                <a16:creationId xmlns:a16="http://schemas.microsoft.com/office/drawing/2014/main" id="{3CC941A7-4D16-EDD2-57B7-7ED69EB64747}"/>
              </a:ext>
            </a:extLst>
          </p:cNvPr>
          <p:cNvCxnSpPr/>
          <p:nvPr>
            <p:custDataLst>
              <p:tags r:id="rId10"/>
            </p:custDataLst>
          </p:nvPr>
        </p:nvCxnSpPr>
        <p:spPr bwMode="auto">
          <a:xfrm flipH="1">
            <a:off x="5875338" y="3436938"/>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511" name="Text Placeholder 10">
            <a:extLst>
              <a:ext uri="{FF2B5EF4-FFF2-40B4-BE49-F238E27FC236}">
                <a16:creationId xmlns:a16="http://schemas.microsoft.com/office/drawing/2014/main" id="{E5B47B81-66A2-AE0D-7996-C849B1AE65D3}"/>
              </a:ext>
            </a:extLst>
          </p:cNvPr>
          <p:cNvSpPr txBox="1">
            <a:spLocks/>
          </p:cNvSpPr>
          <p:nvPr>
            <p:custDataLst>
              <p:tags r:id="rId11"/>
            </p:custDataLst>
          </p:nvPr>
        </p:nvSpPr>
        <p:spPr bwMode="gray">
          <a:xfrm>
            <a:off x="5580063" y="27940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966A411-A7F0-41C8-B52F-7F2A720DDDA3}" type="datetime'''''''''6''''''''''''''''''''''''''''''''5''''''''''''''''0'''">
              <a:rPr lang="en-US" altLang="en-US" sz="1000" smtClean="0">
                <a:effectLst/>
              </a:rPr>
              <a:pPr marL="0" indent="0" algn="r">
                <a:spcBef>
                  <a:spcPct val="0"/>
                </a:spcBef>
                <a:spcAft>
                  <a:spcPct val="0"/>
                </a:spcAft>
                <a:buNone/>
              </a:pPr>
              <a:t>650</a:t>
            </a:fld>
            <a:endParaRPr lang="en-US" sz="1000"/>
          </a:p>
        </p:txBody>
      </p:sp>
      <p:sp>
        <p:nvSpPr>
          <p:cNvPr id="510" name="Text Placeholder 10">
            <a:extLst>
              <a:ext uri="{FF2B5EF4-FFF2-40B4-BE49-F238E27FC236}">
                <a16:creationId xmlns:a16="http://schemas.microsoft.com/office/drawing/2014/main" id="{66B4724B-22A2-CFB2-8C41-934196809143}"/>
              </a:ext>
            </a:extLst>
          </p:cNvPr>
          <p:cNvSpPr txBox="1">
            <a:spLocks/>
          </p:cNvSpPr>
          <p:nvPr>
            <p:custDataLst>
              <p:tags r:id="rId12"/>
            </p:custDataLst>
          </p:nvPr>
        </p:nvSpPr>
        <p:spPr bwMode="gray">
          <a:xfrm>
            <a:off x="5580063" y="336073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1D8E692-FF8C-44F6-8811-067551C8EF0C}" type="datetime'1''''''''''''''''''''''''''''''''''''''''5''''''''''''''0'''''">
              <a:rPr lang="en-US" altLang="en-US" sz="1000" smtClean="0">
                <a:effectLst/>
              </a:rPr>
              <a:pPr marL="0" indent="0" algn="r">
                <a:spcBef>
                  <a:spcPct val="0"/>
                </a:spcBef>
                <a:spcAft>
                  <a:spcPct val="0"/>
                </a:spcAft>
                <a:buNone/>
              </a:pPr>
              <a:t>150</a:t>
            </a:fld>
            <a:endParaRPr lang="en-US" sz="1000"/>
          </a:p>
        </p:txBody>
      </p:sp>
      <p:sp>
        <p:nvSpPr>
          <p:cNvPr id="512" name="Text Placeholder 10">
            <a:extLst>
              <a:ext uri="{FF2B5EF4-FFF2-40B4-BE49-F238E27FC236}">
                <a16:creationId xmlns:a16="http://schemas.microsoft.com/office/drawing/2014/main" id="{673290AD-79B5-2F54-73AE-4B346DD7432E}"/>
              </a:ext>
            </a:extLst>
          </p:cNvPr>
          <p:cNvSpPr txBox="1">
            <a:spLocks/>
          </p:cNvSpPr>
          <p:nvPr>
            <p:custDataLst>
              <p:tags r:id="rId13"/>
            </p:custDataLst>
          </p:nvPr>
        </p:nvSpPr>
        <p:spPr bwMode="gray">
          <a:xfrm>
            <a:off x="5475288" y="2511425"/>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FCE9E46-31A5-4D3C-B8FB-1D2CFBBA2E0A}" type="datetime'''''''''''''''''1'''',7''''''''''0''''''0'''''''''''''''''">
              <a:rPr lang="en-US" altLang="en-US" sz="1000" smtClean="0">
                <a:effectLst/>
              </a:rPr>
              <a:pPr marL="0" indent="0" algn="r">
                <a:spcBef>
                  <a:spcPct val="0"/>
                </a:spcBef>
                <a:spcAft>
                  <a:spcPct val="0"/>
                </a:spcAft>
                <a:buNone/>
              </a:pPr>
              <a:t>1,700</a:t>
            </a:fld>
            <a:endParaRPr lang="en-US" sz="1000"/>
          </a:p>
        </p:txBody>
      </p:sp>
      <p:sp>
        <p:nvSpPr>
          <p:cNvPr id="385" name="Text Placeholder 10">
            <a:extLst>
              <a:ext uri="{FF2B5EF4-FFF2-40B4-BE49-F238E27FC236}">
                <a16:creationId xmlns:a16="http://schemas.microsoft.com/office/drawing/2014/main" id="{13E4CEFC-707A-E638-8B40-87028F69C50D}"/>
              </a:ext>
            </a:extLst>
          </p:cNvPr>
          <p:cNvSpPr txBox="1">
            <a:spLocks/>
          </p:cNvSpPr>
          <p:nvPr>
            <p:custDataLst>
              <p:tags r:id="rId14"/>
            </p:custDataLst>
          </p:nvPr>
        </p:nvSpPr>
        <p:spPr bwMode="gray">
          <a:xfrm>
            <a:off x="5580063" y="382746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29EA191-4CD0-4A62-9B13-88262D20F184}" type="datetime'''''''''''''1''''0''''''0'''''''''''''''''''''''''''">
              <a:rPr lang="en-US" altLang="en-US" sz="1000" smtClean="0">
                <a:effectLst/>
              </a:rPr>
              <a:pPr marL="0" indent="0" algn="r">
                <a:spcBef>
                  <a:spcPct val="0"/>
                </a:spcBef>
                <a:spcAft>
                  <a:spcPct val="0"/>
                </a:spcAft>
                <a:buNone/>
              </a:pPr>
              <a:t>100</a:t>
            </a:fld>
            <a:endParaRPr lang="en-US" sz="1000"/>
          </a:p>
        </p:txBody>
      </p:sp>
      <p:sp>
        <p:nvSpPr>
          <p:cNvPr id="513" name="Text Placeholder 10">
            <a:extLst>
              <a:ext uri="{FF2B5EF4-FFF2-40B4-BE49-F238E27FC236}">
                <a16:creationId xmlns:a16="http://schemas.microsoft.com/office/drawing/2014/main" id="{A7F63AEC-F202-C9C7-91A5-963DC9C8A6D3}"/>
              </a:ext>
            </a:extLst>
          </p:cNvPr>
          <p:cNvSpPr txBox="1">
            <a:spLocks/>
          </p:cNvSpPr>
          <p:nvPr>
            <p:custDataLst>
              <p:tags r:id="rId15"/>
            </p:custDataLst>
          </p:nvPr>
        </p:nvSpPr>
        <p:spPr bwMode="gray">
          <a:xfrm>
            <a:off x="5475288" y="2043113"/>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198EF7-5272-401C-A432-DA7C740F40C7}" type="datetime'''''''''1'''''''''',''''7''''5''''''0'''''''">
              <a:rPr lang="en-US" altLang="en-US" sz="1000" smtClean="0">
                <a:effectLst/>
              </a:rPr>
              <a:pPr marL="0" indent="0" algn="r">
                <a:spcBef>
                  <a:spcPct val="0"/>
                </a:spcBef>
                <a:spcAft>
                  <a:spcPct val="0"/>
                </a:spcAft>
                <a:buNone/>
              </a:pPr>
              <a:t>1,750</a:t>
            </a:fld>
            <a:endParaRPr lang="en-US" sz="1000"/>
          </a:p>
        </p:txBody>
      </p:sp>
      <p:sp>
        <p:nvSpPr>
          <p:cNvPr id="509" name="Text Placeholder 10">
            <a:extLst>
              <a:ext uri="{FF2B5EF4-FFF2-40B4-BE49-F238E27FC236}">
                <a16:creationId xmlns:a16="http://schemas.microsoft.com/office/drawing/2014/main" id="{E2111F8D-D300-EF26-6468-86E51F9D7A0E}"/>
              </a:ext>
            </a:extLst>
          </p:cNvPr>
          <p:cNvSpPr txBox="1">
            <a:spLocks/>
          </p:cNvSpPr>
          <p:nvPr>
            <p:custDataLst>
              <p:tags r:id="rId16"/>
            </p:custDataLst>
          </p:nvPr>
        </p:nvSpPr>
        <p:spPr bwMode="gray">
          <a:xfrm>
            <a:off x="5649913" y="42957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EF92F56-A493-4958-81F7-AD2039877238}" type="datetime'5''''0'">
              <a:rPr lang="en-US" altLang="en-US" sz="1000" smtClean="0">
                <a:effectLst/>
              </a:rPr>
              <a:pPr marL="0" indent="0" algn="r">
                <a:spcBef>
                  <a:spcPct val="0"/>
                </a:spcBef>
                <a:spcAft>
                  <a:spcPct val="0"/>
                </a:spcAft>
                <a:buNone/>
              </a:pPr>
              <a:t>50</a:t>
            </a:fld>
            <a:endParaRPr lang="en-US" sz="1000"/>
          </a:p>
        </p:txBody>
      </p:sp>
      <p:sp>
        <p:nvSpPr>
          <p:cNvPr id="383" name="Text Placeholder 10">
            <a:extLst>
              <a:ext uri="{FF2B5EF4-FFF2-40B4-BE49-F238E27FC236}">
                <a16:creationId xmlns:a16="http://schemas.microsoft.com/office/drawing/2014/main" id="{06E06DB4-3C32-15CD-F764-A378CDB40414}"/>
              </a:ext>
            </a:extLst>
          </p:cNvPr>
          <p:cNvSpPr txBox="1">
            <a:spLocks/>
          </p:cNvSpPr>
          <p:nvPr>
            <p:custDataLst>
              <p:tags r:id="rId17"/>
            </p:custDataLst>
          </p:nvPr>
        </p:nvSpPr>
        <p:spPr bwMode="gray">
          <a:xfrm>
            <a:off x="5719763" y="4764088"/>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1FAFE95-B8CC-41A1-876C-F31C9FE1040A}" type="datetime'''''''''''''''''''''''''''''0'''''''">
              <a:rPr lang="en-US" altLang="en-US" sz="1000" smtClean="0">
                <a:effectLst/>
              </a:rPr>
              <a:pPr marL="0" indent="0" algn="r">
                <a:spcBef>
                  <a:spcPct val="0"/>
                </a:spcBef>
                <a:spcAft>
                  <a:spcPct val="0"/>
                </a:spcAft>
                <a:buNone/>
              </a:pPr>
              <a:t>0</a:t>
            </a:fld>
            <a:endParaRPr lang="en-US" sz="1000"/>
          </a:p>
        </p:txBody>
      </p:sp>
      <p:sp useBgFill="1">
        <p:nvSpPr>
          <p:cNvPr id="61" name="Freeform 60">
            <a:extLst>
              <a:ext uri="{FF2B5EF4-FFF2-40B4-BE49-F238E27FC236}">
                <a16:creationId xmlns:a16="http://schemas.microsoft.com/office/drawing/2014/main" id="{03C60477-36C7-1F7C-57ED-B6FBAD655F32}"/>
              </a:ext>
            </a:extLst>
          </p:cNvPr>
          <p:cNvSpPr/>
          <p:nvPr>
            <p:custDataLst>
              <p:tags r:id="rId18"/>
            </p:custDataLst>
          </p:nvPr>
        </p:nvSpPr>
        <p:spPr bwMode="auto">
          <a:xfrm>
            <a:off x="7196138" y="3198813"/>
            <a:ext cx="404813" cy="166688"/>
          </a:xfrm>
          <a:custGeom>
            <a:avLst/>
            <a:gdLst/>
            <a:ahLst/>
            <a:cxnLst/>
            <a:rect l="0" t="0" r="0" b="0"/>
            <a:pathLst>
              <a:path w="404813" h="166688">
                <a:moveTo>
                  <a:pt x="0" y="109537"/>
                </a:moveTo>
                <a:lnTo>
                  <a:pt x="404812" y="0"/>
                </a:lnTo>
                <a:lnTo>
                  <a:pt x="404812" y="57150"/>
                </a:lnTo>
                <a:lnTo>
                  <a:pt x="0" y="16668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48" name="Freeform 447">
            <a:extLst>
              <a:ext uri="{FF2B5EF4-FFF2-40B4-BE49-F238E27FC236}">
                <a16:creationId xmlns:a16="http://schemas.microsoft.com/office/drawing/2014/main" id="{EA66D7A3-4B0E-FD2B-8DD7-1507F43887D3}"/>
              </a:ext>
            </a:extLst>
          </p:cNvPr>
          <p:cNvSpPr/>
          <p:nvPr>
            <p:custDataLst>
              <p:tags r:id="rId19"/>
            </p:custDataLst>
          </p:nvPr>
        </p:nvSpPr>
        <p:spPr bwMode="auto">
          <a:xfrm>
            <a:off x="8181975" y="3198813"/>
            <a:ext cx="406401" cy="166688"/>
          </a:xfrm>
          <a:custGeom>
            <a:avLst/>
            <a:gdLst/>
            <a:ahLst/>
            <a:cxnLst/>
            <a:rect l="0" t="0" r="0" b="0"/>
            <a:pathLst>
              <a:path w="406401" h="166688">
                <a:moveTo>
                  <a:pt x="0" y="109537"/>
                </a:moveTo>
                <a:lnTo>
                  <a:pt x="406400" y="0"/>
                </a:lnTo>
                <a:lnTo>
                  <a:pt x="406400" y="57150"/>
                </a:lnTo>
                <a:lnTo>
                  <a:pt x="0" y="16668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0" name="Freeform 29">
            <a:extLst>
              <a:ext uri="{FF2B5EF4-FFF2-40B4-BE49-F238E27FC236}">
                <a16:creationId xmlns:a16="http://schemas.microsoft.com/office/drawing/2014/main" id="{35FCA3F8-EAA9-71B8-5BA2-8486BB3B5CD1}"/>
              </a:ext>
            </a:extLst>
          </p:cNvPr>
          <p:cNvSpPr/>
          <p:nvPr>
            <p:custDataLst>
              <p:tags r:id="rId20"/>
            </p:custDataLst>
          </p:nvPr>
        </p:nvSpPr>
        <p:spPr bwMode="auto">
          <a:xfrm>
            <a:off x="5845175" y="3233738"/>
            <a:ext cx="146051"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7" name="Freeform 26">
            <a:extLst>
              <a:ext uri="{FF2B5EF4-FFF2-40B4-BE49-F238E27FC236}">
                <a16:creationId xmlns:a16="http://schemas.microsoft.com/office/drawing/2014/main" id="{6D62B9AE-B165-7639-2DFA-35215186C727}"/>
              </a:ext>
            </a:extLst>
          </p:cNvPr>
          <p:cNvSpPr/>
          <p:nvPr>
            <p:custDataLst>
              <p:tags r:id="rId21"/>
            </p:custDataLst>
          </p:nvPr>
        </p:nvSpPr>
        <p:spPr bwMode="auto">
          <a:xfrm>
            <a:off x="7196138" y="2981325"/>
            <a:ext cx="404813" cy="166689"/>
          </a:xfrm>
          <a:custGeom>
            <a:avLst/>
            <a:gdLst/>
            <a:ahLst/>
            <a:cxnLst/>
            <a:rect l="0" t="0" r="0" b="0"/>
            <a:pathLst>
              <a:path w="404813" h="166689">
                <a:moveTo>
                  <a:pt x="0" y="109538"/>
                </a:moveTo>
                <a:lnTo>
                  <a:pt x="404812" y="0"/>
                </a:lnTo>
                <a:lnTo>
                  <a:pt x="404812" y="57150"/>
                </a:lnTo>
                <a:lnTo>
                  <a:pt x="0" y="16668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4" name="Freeform 23">
            <a:extLst>
              <a:ext uri="{FF2B5EF4-FFF2-40B4-BE49-F238E27FC236}">
                <a16:creationId xmlns:a16="http://schemas.microsoft.com/office/drawing/2014/main" id="{9812F279-DF2B-B8B7-78B7-C024033741B7}"/>
              </a:ext>
            </a:extLst>
          </p:cNvPr>
          <p:cNvSpPr/>
          <p:nvPr>
            <p:custDataLst>
              <p:tags r:id="rId22"/>
            </p:custDataLst>
          </p:nvPr>
        </p:nvSpPr>
        <p:spPr bwMode="auto">
          <a:xfrm>
            <a:off x="6208713" y="2981325"/>
            <a:ext cx="406401" cy="166689"/>
          </a:xfrm>
          <a:custGeom>
            <a:avLst/>
            <a:gdLst/>
            <a:ahLst/>
            <a:cxnLst/>
            <a:rect l="0" t="0" r="0" b="0"/>
            <a:pathLst>
              <a:path w="406401" h="166689">
                <a:moveTo>
                  <a:pt x="0" y="109538"/>
                </a:moveTo>
                <a:lnTo>
                  <a:pt x="406400" y="0"/>
                </a:lnTo>
                <a:lnTo>
                  <a:pt x="406400" y="57150"/>
                </a:lnTo>
                <a:lnTo>
                  <a:pt x="0" y="16668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 name="Freeform 20">
            <a:extLst>
              <a:ext uri="{FF2B5EF4-FFF2-40B4-BE49-F238E27FC236}">
                <a16:creationId xmlns:a16="http://schemas.microsoft.com/office/drawing/2014/main" id="{0989822A-8B7B-E123-9B64-056072CD8D2E}"/>
              </a:ext>
            </a:extLst>
          </p:cNvPr>
          <p:cNvSpPr/>
          <p:nvPr>
            <p:custDataLst>
              <p:tags r:id="rId23"/>
            </p:custDataLst>
          </p:nvPr>
        </p:nvSpPr>
        <p:spPr bwMode="auto">
          <a:xfrm>
            <a:off x="5845175" y="3016250"/>
            <a:ext cx="146051" cy="96839"/>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5" name="Freeform 14">
            <a:extLst>
              <a:ext uri="{FF2B5EF4-FFF2-40B4-BE49-F238E27FC236}">
                <a16:creationId xmlns:a16="http://schemas.microsoft.com/office/drawing/2014/main" id="{965CD731-8122-670A-EDB3-FE8CB4E56848}"/>
              </a:ext>
            </a:extLst>
          </p:cNvPr>
          <p:cNvSpPr/>
          <p:nvPr>
            <p:custDataLst>
              <p:tags r:id="rId24"/>
            </p:custDataLst>
          </p:nvPr>
        </p:nvSpPr>
        <p:spPr bwMode="auto">
          <a:xfrm>
            <a:off x="6208713" y="2613025"/>
            <a:ext cx="406401" cy="166689"/>
          </a:xfrm>
          <a:custGeom>
            <a:avLst/>
            <a:gdLst/>
            <a:ahLst/>
            <a:cxnLst/>
            <a:rect l="0" t="0" r="0" b="0"/>
            <a:pathLst>
              <a:path w="406401" h="166689">
                <a:moveTo>
                  <a:pt x="0" y="109538"/>
                </a:moveTo>
                <a:lnTo>
                  <a:pt x="406400" y="0"/>
                </a:lnTo>
                <a:lnTo>
                  <a:pt x="406400" y="57150"/>
                </a:lnTo>
                <a:lnTo>
                  <a:pt x="0" y="16668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2" name="Freeform 11">
            <a:extLst>
              <a:ext uri="{FF2B5EF4-FFF2-40B4-BE49-F238E27FC236}">
                <a16:creationId xmlns:a16="http://schemas.microsoft.com/office/drawing/2014/main" id="{4C339246-D12C-6099-7F85-F28AFD18B063}"/>
              </a:ext>
            </a:extLst>
          </p:cNvPr>
          <p:cNvSpPr/>
          <p:nvPr>
            <p:custDataLst>
              <p:tags r:id="rId25"/>
            </p:custDataLst>
          </p:nvPr>
        </p:nvSpPr>
        <p:spPr bwMode="auto">
          <a:xfrm>
            <a:off x="5845175" y="2647950"/>
            <a:ext cx="146051" cy="96839"/>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3" name="Freeform 32">
            <a:extLst>
              <a:ext uri="{FF2B5EF4-FFF2-40B4-BE49-F238E27FC236}">
                <a16:creationId xmlns:a16="http://schemas.microsoft.com/office/drawing/2014/main" id="{6A26F89B-C285-2A4C-56F1-C0EF3BD2FEDC}"/>
              </a:ext>
            </a:extLst>
          </p:cNvPr>
          <p:cNvSpPr/>
          <p:nvPr>
            <p:custDataLst>
              <p:tags r:id="rId26"/>
            </p:custDataLst>
          </p:nvPr>
        </p:nvSpPr>
        <p:spPr bwMode="auto">
          <a:xfrm>
            <a:off x="6208713" y="3198813"/>
            <a:ext cx="406401" cy="166688"/>
          </a:xfrm>
          <a:custGeom>
            <a:avLst/>
            <a:gdLst/>
            <a:ahLst/>
            <a:cxnLst/>
            <a:rect l="0" t="0" r="0" b="0"/>
            <a:pathLst>
              <a:path w="406401" h="166688">
                <a:moveTo>
                  <a:pt x="0" y="109537"/>
                </a:moveTo>
                <a:lnTo>
                  <a:pt x="406400" y="0"/>
                </a:lnTo>
                <a:lnTo>
                  <a:pt x="406400" y="57150"/>
                </a:lnTo>
                <a:lnTo>
                  <a:pt x="0" y="16668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Freeform 16">
            <a:extLst>
              <a:ext uri="{FF2B5EF4-FFF2-40B4-BE49-F238E27FC236}">
                <a16:creationId xmlns:a16="http://schemas.microsoft.com/office/drawing/2014/main" id="{8008247F-7B59-D682-3788-2599235CC974}"/>
              </a:ext>
            </a:extLst>
          </p:cNvPr>
          <p:cNvSpPr/>
          <p:nvPr>
            <p:custDataLst>
              <p:tags r:id="rId27"/>
            </p:custDataLst>
          </p:nvPr>
        </p:nvSpPr>
        <p:spPr bwMode="auto">
          <a:xfrm>
            <a:off x="5845175" y="301625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a:extLst>
              <a:ext uri="{FF2B5EF4-FFF2-40B4-BE49-F238E27FC236}">
                <a16:creationId xmlns:a16="http://schemas.microsoft.com/office/drawing/2014/main" id="{13A17290-E555-CCB2-69A5-D1F099DB55A5}"/>
              </a:ext>
            </a:extLst>
          </p:cNvPr>
          <p:cNvSpPr/>
          <p:nvPr>
            <p:custDataLst>
              <p:tags r:id="rId28"/>
            </p:custDataLst>
          </p:nvPr>
        </p:nvSpPr>
        <p:spPr bwMode="auto">
          <a:xfrm>
            <a:off x="5845175" y="264795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a:extLst>
              <a:ext uri="{FF2B5EF4-FFF2-40B4-BE49-F238E27FC236}">
                <a16:creationId xmlns:a16="http://schemas.microsoft.com/office/drawing/2014/main" id="{5D2E115F-36FC-A76B-AA4E-EBA82B04774B}"/>
              </a:ext>
            </a:extLst>
          </p:cNvPr>
          <p:cNvSpPr/>
          <p:nvPr>
            <p:custDataLst>
              <p:tags r:id="rId29"/>
            </p:custDataLst>
          </p:nvPr>
        </p:nvSpPr>
        <p:spPr bwMode="auto">
          <a:xfrm>
            <a:off x="8181975" y="3255963"/>
            <a:ext cx="406401" cy="109538"/>
          </a:xfrm>
          <a:custGeom>
            <a:avLst/>
            <a:gdLst/>
            <a:ahLst/>
            <a:cxnLst/>
            <a:rect l="0" t="0" r="0" b="0"/>
            <a:pathLst>
              <a:path w="406401" h="109538">
                <a:moveTo>
                  <a:pt x="0" y="109537"/>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a:extLst>
              <a:ext uri="{FF2B5EF4-FFF2-40B4-BE49-F238E27FC236}">
                <a16:creationId xmlns:a16="http://schemas.microsoft.com/office/drawing/2014/main" id="{81F7E394-D764-F4E3-9A02-1814BD9EEE75}"/>
              </a:ext>
            </a:extLst>
          </p:cNvPr>
          <p:cNvSpPr/>
          <p:nvPr>
            <p:custDataLst>
              <p:tags r:id="rId30"/>
            </p:custDataLst>
          </p:nvPr>
        </p:nvSpPr>
        <p:spPr bwMode="auto">
          <a:xfrm>
            <a:off x="8181975" y="3198813"/>
            <a:ext cx="406401" cy="109538"/>
          </a:xfrm>
          <a:custGeom>
            <a:avLst/>
            <a:gdLst/>
            <a:ahLst/>
            <a:cxnLst/>
            <a:rect l="0" t="0" r="0" b="0"/>
            <a:pathLst>
              <a:path w="406401" h="109538">
                <a:moveTo>
                  <a:pt x="0" y="109537"/>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a:extLst>
              <a:ext uri="{FF2B5EF4-FFF2-40B4-BE49-F238E27FC236}">
                <a16:creationId xmlns:a16="http://schemas.microsoft.com/office/drawing/2014/main" id="{04C45095-DB1E-15AF-1659-D7D44D813328}"/>
              </a:ext>
            </a:extLst>
          </p:cNvPr>
          <p:cNvSpPr/>
          <p:nvPr>
            <p:custDataLst>
              <p:tags r:id="rId31"/>
            </p:custDataLst>
          </p:nvPr>
        </p:nvSpPr>
        <p:spPr bwMode="auto">
          <a:xfrm>
            <a:off x="6208713" y="2613025"/>
            <a:ext cx="406401" cy="109539"/>
          </a:xfrm>
          <a:custGeom>
            <a:avLst/>
            <a:gdLst/>
            <a:ahLst/>
            <a:cxnLst/>
            <a:rect l="0" t="0" r="0" b="0"/>
            <a:pathLst>
              <a:path w="406401" h="109539">
                <a:moveTo>
                  <a:pt x="0" y="109538"/>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a:extLst>
              <a:ext uri="{FF2B5EF4-FFF2-40B4-BE49-F238E27FC236}">
                <a16:creationId xmlns:a16="http://schemas.microsoft.com/office/drawing/2014/main" id="{6D66042D-6C77-066E-6CB4-F823D694C7A8}"/>
              </a:ext>
            </a:extLst>
          </p:cNvPr>
          <p:cNvSpPr/>
          <p:nvPr>
            <p:custDataLst>
              <p:tags r:id="rId32"/>
            </p:custDataLst>
          </p:nvPr>
        </p:nvSpPr>
        <p:spPr bwMode="auto">
          <a:xfrm>
            <a:off x="6208713" y="2670175"/>
            <a:ext cx="406401" cy="109539"/>
          </a:xfrm>
          <a:custGeom>
            <a:avLst/>
            <a:gdLst/>
            <a:ahLst/>
            <a:cxnLst/>
            <a:rect l="0" t="0" r="0" b="0"/>
            <a:pathLst>
              <a:path w="406401" h="109539">
                <a:moveTo>
                  <a:pt x="0" y="109538"/>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a:extLst>
              <a:ext uri="{FF2B5EF4-FFF2-40B4-BE49-F238E27FC236}">
                <a16:creationId xmlns:a16="http://schemas.microsoft.com/office/drawing/2014/main" id="{B0071DD1-922E-3B43-9DFE-6A84D7FE1179}"/>
              </a:ext>
            </a:extLst>
          </p:cNvPr>
          <p:cNvSpPr/>
          <p:nvPr>
            <p:custDataLst>
              <p:tags r:id="rId33"/>
            </p:custDataLst>
          </p:nvPr>
        </p:nvSpPr>
        <p:spPr bwMode="auto">
          <a:xfrm>
            <a:off x="7196138" y="3255963"/>
            <a:ext cx="404813" cy="109538"/>
          </a:xfrm>
          <a:custGeom>
            <a:avLst/>
            <a:gdLst/>
            <a:ahLst/>
            <a:cxnLst/>
            <a:rect l="0" t="0" r="0" b="0"/>
            <a:pathLst>
              <a:path w="404813" h="109538">
                <a:moveTo>
                  <a:pt x="0" y="109537"/>
                </a:moveTo>
                <a:lnTo>
                  <a:pt x="40481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a:extLst>
              <a:ext uri="{FF2B5EF4-FFF2-40B4-BE49-F238E27FC236}">
                <a16:creationId xmlns:a16="http://schemas.microsoft.com/office/drawing/2014/main" id="{135B7D1D-5226-7C87-2DF8-62FCBA260B5E}"/>
              </a:ext>
            </a:extLst>
          </p:cNvPr>
          <p:cNvSpPr/>
          <p:nvPr>
            <p:custDataLst>
              <p:tags r:id="rId34"/>
            </p:custDataLst>
          </p:nvPr>
        </p:nvSpPr>
        <p:spPr bwMode="auto">
          <a:xfrm>
            <a:off x="7196138" y="3198813"/>
            <a:ext cx="404813" cy="109538"/>
          </a:xfrm>
          <a:custGeom>
            <a:avLst/>
            <a:gdLst/>
            <a:ahLst/>
            <a:cxnLst/>
            <a:rect l="0" t="0" r="0" b="0"/>
            <a:pathLst>
              <a:path w="404813" h="109538">
                <a:moveTo>
                  <a:pt x="0" y="109537"/>
                </a:moveTo>
                <a:lnTo>
                  <a:pt x="40481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a:extLst>
              <a:ext uri="{FF2B5EF4-FFF2-40B4-BE49-F238E27FC236}">
                <a16:creationId xmlns:a16="http://schemas.microsoft.com/office/drawing/2014/main" id="{5C392C0C-510C-36DB-1725-4C2318048304}"/>
              </a:ext>
            </a:extLst>
          </p:cNvPr>
          <p:cNvSpPr/>
          <p:nvPr>
            <p:custDataLst>
              <p:tags r:id="rId35"/>
            </p:custDataLst>
          </p:nvPr>
        </p:nvSpPr>
        <p:spPr bwMode="auto">
          <a:xfrm>
            <a:off x="5845175" y="307340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a:extLst>
              <a:ext uri="{FF2B5EF4-FFF2-40B4-BE49-F238E27FC236}">
                <a16:creationId xmlns:a16="http://schemas.microsoft.com/office/drawing/2014/main" id="{7B2B4111-368A-8EBC-7084-963EEB90C88F}"/>
              </a:ext>
            </a:extLst>
          </p:cNvPr>
          <p:cNvSpPr/>
          <p:nvPr>
            <p:custDataLst>
              <p:tags r:id="rId36"/>
            </p:custDataLst>
          </p:nvPr>
        </p:nvSpPr>
        <p:spPr bwMode="auto">
          <a:xfrm>
            <a:off x="6208713" y="3255963"/>
            <a:ext cx="406401" cy="109538"/>
          </a:xfrm>
          <a:custGeom>
            <a:avLst/>
            <a:gdLst/>
            <a:ahLst/>
            <a:cxnLst/>
            <a:rect l="0" t="0" r="0" b="0"/>
            <a:pathLst>
              <a:path w="406401" h="109538">
                <a:moveTo>
                  <a:pt x="0" y="109537"/>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a:extLst>
              <a:ext uri="{FF2B5EF4-FFF2-40B4-BE49-F238E27FC236}">
                <a16:creationId xmlns:a16="http://schemas.microsoft.com/office/drawing/2014/main" id="{E03444CF-4F11-2FFC-83E2-04CC4A24ED9C}"/>
              </a:ext>
            </a:extLst>
          </p:cNvPr>
          <p:cNvSpPr/>
          <p:nvPr>
            <p:custDataLst>
              <p:tags r:id="rId37"/>
            </p:custDataLst>
          </p:nvPr>
        </p:nvSpPr>
        <p:spPr bwMode="auto">
          <a:xfrm>
            <a:off x="6208713" y="2981325"/>
            <a:ext cx="406401" cy="109539"/>
          </a:xfrm>
          <a:custGeom>
            <a:avLst/>
            <a:gdLst/>
            <a:ahLst/>
            <a:cxnLst/>
            <a:rect l="0" t="0" r="0" b="0"/>
            <a:pathLst>
              <a:path w="406401" h="109539">
                <a:moveTo>
                  <a:pt x="0" y="109538"/>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a:extLst>
              <a:ext uri="{FF2B5EF4-FFF2-40B4-BE49-F238E27FC236}">
                <a16:creationId xmlns:a16="http://schemas.microsoft.com/office/drawing/2014/main" id="{FA7C8022-5551-85A9-38B8-2D5F7B79BCD0}"/>
              </a:ext>
            </a:extLst>
          </p:cNvPr>
          <p:cNvSpPr/>
          <p:nvPr>
            <p:custDataLst>
              <p:tags r:id="rId38"/>
            </p:custDataLst>
          </p:nvPr>
        </p:nvSpPr>
        <p:spPr bwMode="auto">
          <a:xfrm>
            <a:off x="6208713" y="3038475"/>
            <a:ext cx="406401" cy="109539"/>
          </a:xfrm>
          <a:custGeom>
            <a:avLst/>
            <a:gdLst/>
            <a:ahLst/>
            <a:cxnLst/>
            <a:rect l="0" t="0" r="0" b="0"/>
            <a:pathLst>
              <a:path w="406401" h="109539">
                <a:moveTo>
                  <a:pt x="0" y="109538"/>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AAFDC2AE-CC49-5827-B37B-F965CADD06A2}"/>
              </a:ext>
            </a:extLst>
          </p:cNvPr>
          <p:cNvSpPr/>
          <p:nvPr>
            <p:custDataLst>
              <p:tags r:id="rId39"/>
            </p:custDataLst>
          </p:nvPr>
        </p:nvSpPr>
        <p:spPr bwMode="auto">
          <a:xfrm>
            <a:off x="6208713" y="3198813"/>
            <a:ext cx="406401" cy="109538"/>
          </a:xfrm>
          <a:custGeom>
            <a:avLst/>
            <a:gdLst/>
            <a:ahLst/>
            <a:cxnLst/>
            <a:rect l="0" t="0" r="0" b="0"/>
            <a:pathLst>
              <a:path w="406401" h="109538">
                <a:moveTo>
                  <a:pt x="0" y="109537"/>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a:extLst>
              <a:ext uri="{FF2B5EF4-FFF2-40B4-BE49-F238E27FC236}">
                <a16:creationId xmlns:a16="http://schemas.microsoft.com/office/drawing/2014/main" id="{EDFFC7E7-B587-E4CA-3346-5C9E1600D7E3}"/>
              </a:ext>
            </a:extLst>
          </p:cNvPr>
          <p:cNvSpPr/>
          <p:nvPr>
            <p:custDataLst>
              <p:tags r:id="rId40"/>
            </p:custDataLst>
          </p:nvPr>
        </p:nvSpPr>
        <p:spPr bwMode="auto">
          <a:xfrm>
            <a:off x="7196138" y="2981325"/>
            <a:ext cx="404813" cy="109539"/>
          </a:xfrm>
          <a:custGeom>
            <a:avLst/>
            <a:gdLst/>
            <a:ahLst/>
            <a:cxnLst/>
            <a:rect l="0" t="0" r="0" b="0"/>
            <a:pathLst>
              <a:path w="404813" h="109539">
                <a:moveTo>
                  <a:pt x="0" y="109538"/>
                </a:moveTo>
                <a:lnTo>
                  <a:pt x="40481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a:extLst>
              <a:ext uri="{FF2B5EF4-FFF2-40B4-BE49-F238E27FC236}">
                <a16:creationId xmlns:a16="http://schemas.microsoft.com/office/drawing/2014/main" id="{6188077D-9F01-DDB8-FCEE-A66D3F8D0442}"/>
              </a:ext>
            </a:extLst>
          </p:cNvPr>
          <p:cNvSpPr/>
          <p:nvPr>
            <p:custDataLst>
              <p:tags r:id="rId41"/>
            </p:custDataLst>
          </p:nvPr>
        </p:nvSpPr>
        <p:spPr bwMode="auto">
          <a:xfrm>
            <a:off x="7196138" y="3038475"/>
            <a:ext cx="404813" cy="109539"/>
          </a:xfrm>
          <a:custGeom>
            <a:avLst/>
            <a:gdLst/>
            <a:ahLst/>
            <a:cxnLst/>
            <a:rect l="0" t="0" r="0" b="0"/>
            <a:pathLst>
              <a:path w="404813" h="109539">
                <a:moveTo>
                  <a:pt x="0" y="109538"/>
                </a:moveTo>
                <a:lnTo>
                  <a:pt x="40481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a:extLst>
              <a:ext uri="{FF2B5EF4-FFF2-40B4-BE49-F238E27FC236}">
                <a16:creationId xmlns:a16="http://schemas.microsoft.com/office/drawing/2014/main" id="{5E63F376-ED7C-62C9-862D-B741ECBF8FA3}"/>
              </a:ext>
            </a:extLst>
          </p:cNvPr>
          <p:cNvSpPr/>
          <p:nvPr>
            <p:custDataLst>
              <p:tags r:id="rId42"/>
            </p:custDataLst>
          </p:nvPr>
        </p:nvSpPr>
        <p:spPr bwMode="auto">
          <a:xfrm>
            <a:off x="5845175" y="270510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a:extLst>
              <a:ext uri="{FF2B5EF4-FFF2-40B4-BE49-F238E27FC236}">
                <a16:creationId xmlns:a16="http://schemas.microsoft.com/office/drawing/2014/main" id="{D10AFD89-456F-2E49-0954-35EF2C2D0A22}"/>
              </a:ext>
            </a:extLst>
          </p:cNvPr>
          <p:cNvSpPr/>
          <p:nvPr>
            <p:custDataLst>
              <p:tags r:id="rId43"/>
            </p:custDataLst>
          </p:nvPr>
        </p:nvSpPr>
        <p:spPr bwMode="auto">
          <a:xfrm>
            <a:off x="5845175" y="3233738"/>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a:extLst>
              <a:ext uri="{FF2B5EF4-FFF2-40B4-BE49-F238E27FC236}">
                <a16:creationId xmlns:a16="http://schemas.microsoft.com/office/drawing/2014/main" id="{21D98A6A-92B1-16A4-3EBE-61081B7CA3A1}"/>
              </a:ext>
            </a:extLst>
          </p:cNvPr>
          <p:cNvSpPr/>
          <p:nvPr>
            <p:custDataLst>
              <p:tags r:id="rId44"/>
            </p:custDataLst>
          </p:nvPr>
        </p:nvSpPr>
        <p:spPr bwMode="auto">
          <a:xfrm>
            <a:off x="5845175" y="3290888"/>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Text Placeholder 10">
            <a:extLst>
              <a:ext uri="{FF2B5EF4-FFF2-40B4-BE49-F238E27FC236}">
                <a16:creationId xmlns:a16="http://schemas.microsoft.com/office/drawing/2014/main" id="{10DB467E-B112-62FF-7C81-D39F7E6FF10F}"/>
              </a:ext>
            </a:extLst>
          </p:cNvPr>
          <p:cNvSpPr txBox="1">
            <a:spLocks/>
          </p:cNvSpPr>
          <p:nvPr>
            <p:custDataLst>
              <p:tags r:id="rId45"/>
            </p:custDataLst>
          </p:nvPr>
        </p:nvSpPr>
        <p:spPr bwMode="auto">
          <a:xfrm>
            <a:off x="7237413" y="4883150"/>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6A9B3EA-6886-42B8-BBA8-1226A6636486}" type="datetime'''I''''''''''''s''''''''''''''''''''ra''''e''l'''''''''''">
              <a:rPr lang="en-US" altLang="en-US" sz="1000" smtClean="0"/>
              <a:pPr marL="0" indent="0" algn="ctr">
                <a:spcBef>
                  <a:spcPct val="0"/>
                </a:spcBef>
                <a:spcAft>
                  <a:spcPct val="0"/>
                </a:spcAft>
                <a:buNone/>
              </a:pPr>
              <a:t>Israel</a:t>
            </a:fld>
            <a:endParaRPr lang="en-US" sz="1000"/>
          </a:p>
        </p:txBody>
      </p:sp>
      <p:sp>
        <p:nvSpPr>
          <p:cNvPr id="126" name="Text Placeholder 10">
            <a:extLst>
              <a:ext uri="{FF2B5EF4-FFF2-40B4-BE49-F238E27FC236}">
                <a16:creationId xmlns:a16="http://schemas.microsoft.com/office/drawing/2014/main" id="{25B8415D-4C5F-14A7-3265-1292143CAC02}"/>
              </a:ext>
            </a:extLst>
          </p:cNvPr>
          <p:cNvSpPr txBox="1">
            <a:spLocks/>
          </p:cNvSpPr>
          <p:nvPr>
            <p:custDataLst>
              <p:tags r:id="rId46"/>
            </p:custDataLst>
          </p:nvPr>
        </p:nvSpPr>
        <p:spPr bwMode="auto">
          <a:xfrm>
            <a:off x="8039100" y="4883150"/>
            <a:ext cx="6937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A2CC97F-BE0F-40D1-8EEE-80EA7534B0CC}" type="datetime'''N''''''''''''''''''e''the''''''''rl''''a''n''d''''''''''s'">
              <a:rPr lang="en-US" altLang="en-US" sz="1000" smtClean="0"/>
              <a:pPr marL="0" indent="0" algn="ctr">
                <a:spcBef>
                  <a:spcPct val="0"/>
                </a:spcBef>
                <a:spcAft>
                  <a:spcPct val="0"/>
                </a:spcAft>
                <a:buNone/>
              </a:pPr>
              <a:t>Netherlands</a:t>
            </a:fld>
            <a:endParaRPr lang="en-US" sz="1000"/>
          </a:p>
        </p:txBody>
      </p:sp>
      <p:sp>
        <p:nvSpPr>
          <p:cNvPr id="129" name="Text Placeholder 10">
            <a:extLst>
              <a:ext uri="{FF2B5EF4-FFF2-40B4-BE49-F238E27FC236}">
                <a16:creationId xmlns:a16="http://schemas.microsoft.com/office/drawing/2014/main" id="{5DF8B92F-7EC7-94B2-825D-BC83B3DB75AD}"/>
              </a:ext>
            </a:extLst>
          </p:cNvPr>
          <p:cNvSpPr txBox="1">
            <a:spLocks/>
          </p:cNvSpPr>
          <p:nvPr>
            <p:custDataLst>
              <p:tags r:id="rId47"/>
            </p:custDataLst>
          </p:nvPr>
        </p:nvSpPr>
        <p:spPr bwMode="auto">
          <a:xfrm>
            <a:off x="9278938" y="4883150"/>
            <a:ext cx="188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3E0F54-865B-4B72-A663-DA755E195B75}" type="datetime'''''''''''''''''''''U''''''''''''''''''''''K'''">
              <a:rPr lang="en-US" altLang="en-US" sz="1000" smtClean="0"/>
              <a:pPr marL="0" indent="0" algn="ctr">
                <a:spcBef>
                  <a:spcPct val="0"/>
                </a:spcBef>
                <a:spcAft>
                  <a:spcPct val="0"/>
                </a:spcAft>
                <a:buNone/>
              </a:pPr>
              <a:t>UK</a:t>
            </a:fld>
            <a:endParaRPr lang="en-US" sz="1000"/>
          </a:p>
        </p:txBody>
      </p:sp>
      <p:sp>
        <p:nvSpPr>
          <p:cNvPr id="426" name="Text Placeholder 10">
            <a:extLst>
              <a:ext uri="{FF2B5EF4-FFF2-40B4-BE49-F238E27FC236}">
                <a16:creationId xmlns:a16="http://schemas.microsoft.com/office/drawing/2014/main" id="{543EFB26-F3E0-778D-8C20-B626FBF82647}"/>
              </a:ext>
            </a:extLst>
          </p:cNvPr>
          <p:cNvSpPr txBox="1">
            <a:spLocks/>
          </p:cNvSpPr>
          <p:nvPr>
            <p:custDataLst>
              <p:tags r:id="rId48"/>
            </p:custDataLst>
          </p:nvPr>
        </p:nvSpPr>
        <p:spPr bwMode="gray">
          <a:xfrm>
            <a:off x="7275513" y="3821113"/>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9138A64-E4A1-4BD4-94D1-03D7860646B5}" type="datetime'''''6''''''4''''''''''1'''''''''''''''''''''''''''''''''''''''">
              <a:rPr lang="en-US" altLang="en-US" sz="1000" smtClean="0">
                <a:solidFill>
                  <a:schemeClr val="bg1"/>
                </a:solidFill>
              </a:rPr>
              <a:pPr marL="0" indent="0" algn="ctr">
                <a:spcBef>
                  <a:spcPct val="0"/>
                </a:spcBef>
                <a:spcAft>
                  <a:spcPct val="0"/>
                </a:spcAft>
                <a:buNone/>
              </a:pPr>
              <a:t>641</a:t>
            </a:fld>
            <a:endParaRPr lang="en-US" sz="1000">
              <a:solidFill>
                <a:schemeClr val="bg1"/>
              </a:solidFill>
            </a:endParaRPr>
          </a:p>
        </p:txBody>
      </p:sp>
      <p:sp>
        <p:nvSpPr>
          <p:cNvPr id="135" name="Text Placeholder 10">
            <a:extLst>
              <a:ext uri="{FF2B5EF4-FFF2-40B4-BE49-F238E27FC236}">
                <a16:creationId xmlns:a16="http://schemas.microsoft.com/office/drawing/2014/main" id="{EBC131D5-DD80-E5E6-604E-775CCF031638}"/>
              </a:ext>
            </a:extLst>
          </p:cNvPr>
          <p:cNvSpPr txBox="1">
            <a:spLocks/>
          </p:cNvSpPr>
          <p:nvPr>
            <p:custDataLst>
              <p:tags r:id="rId49"/>
            </p:custDataLst>
          </p:nvPr>
        </p:nvSpPr>
        <p:spPr bwMode="auto">
          <a:xfrm>
            <a:off x="11142663" y="4883150"/>
            <a:ext cx="406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2A7EE47-F45B-4414-9586-FE239E3DC3F1}" type="datetime'''''''''''F''''''''''''''r''''''''a''''''''n''c''''''e'''''''">
              <a:rPr lang="en-US" altLang="en-US" sz="1000" smtClean="0"/>
              <a:pPr marL="0" indent="0" algn="ctr">
                <a:spcBef>
                  <a:spcPct val="0"/>
                </a:spcBef>
                <a:spcAft>
                  <a:spcPct val="0"/>
                </a:spcAft>
                <a:buNone/>
              </a:pPr>
              <a:t>France</a:t>
            </a:fld>
            <a:endParaRPr lang="en-US" sz="1000"/>
          </a:p>
        </p:txBody>
      </p:sp>
      <p:sp>
        <p:nvSpPr>
          <p:cNvPr id="315" name="Text Placeholder 10">
            <a:extLst>
              <a:ext uri="{FF2B5EF4-FFF2-40B4-BE49-F238E27FC236}">
                <a16:creationId xmlns:a16="http://schemas.microsoft.com/office/drawing/2014/main" id="{E14F395D-4849-6190-7515-77572EF32D76}"/>
              </a:ext>
            </a:extLst>
          </p:cNvPr>
          <p:cNvSpPr txBox="1">
            <a:spLocks/>
          </p:cNvSpPr>
          <p:nvPr>
            <p:custDataLst>
              <p:tags r:id="rId50"/>
            </p:custDataLst>
          </p:nvPr>
        </p:nvSpPr>
        <p:spPr bwMode="gray">
          <a:xfrm>
            <a:off x="10306051" y="4079875"/>
            <a:ext cx="104775"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F3D4809-E2EF-4242-8F42-8ACD6AB04528}" type="datetime'''''''''''''''''''''''''''4'''''''''''''''''''''''''">
              <a:rPr lang="en-US" altLang="en-US" sz="1000" smtClean="0">
                <a:solidFill>
                  <a:schemeClr val="bg1"/>
                </a:solidFill>
              </a:rPr>
              <a:pPr marL="0" indent="0" algn="ctr">
                <a:spcBef>
                  <a:spcPct val="0"/>
                </a:spcBef>
                <a:spcAft>
                  <a:spcPct val="0"/>
                </a:spcAft>
                <a:buNone/>
              </a:pPr>
              <a:t>4</a:t>
            </a:fld>
            <a:endParaRPr lang="en-US" sz="1000">
              <a:solidFill>
                <a:schemeClr val="bg1"/>
              </a:solidFill>
            </a:endParaRPr>
          </a:p>
        </p:txBody>
      </p:sp>
      <p:sp>
        <p:nvSpPr>
          <p:cNvPr id="110" name="Text Placeholder 10">
            <a:extLst>
              <a:ext uri="{FF2B5EF4-FFF2-40B4-BE49-F238E27FC236}">
                <a16:creationId xmlns:a16="http://schemas.microsoft.com/office/drawing/2014/main" id="{46D2891D-C5E2-E99A-8580-906CD51BDC5B}"/>
              </a:ext>
            </a:extLst>
          </p:cNvPr>
          <p:cNvSpPr txBox="1">
            <a:spLocks/>
          </p:cNvSpPr>
          <p:nvPr>
            <p:custDataLst>
              <p:tags r:id="rId51"/>
            </p:custDataLst>
          </p:nvPr>
        </p:nvSpPr>
        <p:spPr bwMode="auto">
          <a:xfrm>
            <a:off x="6283325" y="4883150"/>
            <a:ext cx="258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CFF231-34AE-479B-8FAC-439210329480}" type="datetime'''''''''''''''''''''''''''''''U''.''S''''''''''.'''''''">
              <a:rPr lang="en-US" altLang="en-US" sz="1000" smtClean="0"/>
              <a:pPr marL="0" indent="0" algn="ctr">
                <a:spcBef>
                  <a:spcPct val="0"/>
                </a:spcBef>
                <a:spcAft>
                  <a:spcPct val="0"/>
                </a:spcAft>
                <a:buNone/>
              </a:pPr>
              <a:t>U.S.</a:t>
            </a:fld>
            <a:endParaRPr lang="en-US" sz="1000"/>
          </a:p>
        </p:txBody>
      </p:sp>
      <p:sp>
        <p:nvSpPr>
          <p:cNvPr id="132" name="Text Placeholder 10">
            <a:extLst>
              <a:ext uri="{FF2B5EF4-FFF2-40B4-BE49-F238E27FC236}">
                <a16:creationId xmlns:a16="http://schemas.microsoft.com/office/drawing/2014/main" id="{79E6AF63-1618-604B-BF80-75A3CA8E1080}"/>
              </a:ext>
            </a:extLst>
          </p:cNvPr>
          <p:cNvSpPr txBox="1">
            <a:spLocks/>
          </p:cNvSpPr>
          <p:nvPr>
            <p:custDataLst>
              <p:tags r:id="rId52"/>
            </p:custDataLst>
          </p:nvPr>
        </p:nvSpPr>
        <p:spPr bwMode="auto">
          <a:xfrm>
            <a:off x="10064751" y="4883150"/>
            <a:ext cx="5873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D9FA700-70A1-45FC-A70E-01922F081F40}" type="datetime'''S''''''i''n''''''g''''a''p''''''o''''re'''''''''''">
              <a:rPr lang="en-US" altLang="en-US" sz="1000" smtClean="0"/>
              <a:pPr marL="0" indent="0" algn="ctr">
                <a:spcBef>
                  <a:spcPct val="0"/>
                </a:spcBef>
                <a:spcAft>
                  <a:spcPct val="0"/>
                </a:spcAft>
                <a:buNone/>
              </a:pPr>
              <a:t>Singapore</a:t>
            </a:fld>
            <a:endParaRPr lang="en-US" sz="1000"/>
          </a:p>
        </p:txBody>
      </p:sp>
      <p:sp>
        <p:nvSpPr>
          <p:cNvPr id="317" name="Text Placeholder 10">
            <a:extLst>
              <a:ext uri="{FF2B5EF4-FFF2-40B4-BE49-F238E27FC236}">
                <a16:creationId xmlns:a16="http://schemas.microsoft.com/office/drawing/2014/main" id="{74D09EAB-0164-5807-E1A5-9EDAD6C6A88A}"/>
              </a:ext>
            </a:extLst>
          </p:cNvPr>
          <p:cNvSpPr txBox="1">
            <a:spLocks/>
          </p:cNvSpPr>
          <p:nvPr>
            <p:custDataLst>
              <p:tags r:id="rId53"/>
            </p:custDataLst>
          </p:nvPr>
        </p:nvSpPr>
        <p:spPr bwMode="gray">
          <a:xfrm>
            <a:off x="11293476" y="4225925"/>
            <a:ext cx="104775"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B95CF5E-EAA9-4FC0-915E-C725611CA3C9}" type="datetime'''''''''''''''''1'''''''''''''''''''">
              <a:rPr lang="en-US" altLang="en-US" sz="1000" smtClean="0">
                <a:solidFill>
                  <a:schemeClr val="bg1"/>
                </a:solidFill>
              </a:rPr>
              <a:pPr marL="0" indent="0" algn="ctr">
                <a:spcBef>
                  <a:spcPct val="0"/>
                </a:spcBef>
                <a:spcAft>
                  <a:spcPct val="0"/>
                </a:spcAft>
                <a:buNone/>
              </a:pPr>
              <a:t>1</a:t>
            </a:fld>
            <a:endParaRPr lang="en-US" sz="1000">
              <a:solidFill>
                <a:schemeClr val="bg1"/>
              </a:solidFill>
            </a:endParaRPr>
          </a:p>
        </p:txBody>
      </p:sp>
      <p:sp>
        <p:nvSpPr>
          <p:cNvPr id="279" name="Text Placeholder 10">
            <a:extLst>
              <a:ext uri="{FF2B5EF4-FFF2-40B4-BE49-F238E27FC236}">
                <a16:creationId xmlns:a16="http://schemas.microsoft.com/office/drawing/2014/main" id="{9FDBEF81-2394-97BF-EAB6-F39282B36DA6}"/>
              </a:ext>
            </a:extLst>
          </p:cNvPr>
          <p:cNvSpPr txBox="1">
            <a:spLocks/>
          </p:cNvSpPr>
          <p:nvPr>
            <p:custDataLst>
              <p:tags r:id="rId54"/>
            </p:custDataLst>
          </p:nvPr>
        </p:nvSpPr>
        <p:spPr bwMode="gray">
          <a:xfrm>
            <a:off x="6254750" y="3636963"/>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solidFill>
                  <a:schemeClr val="bg1"/>
                </a:solidFill>
              </a:rPr>
              <a:t>1,700</a:t>
            </a:r>
          </a:p>
        </p:txBody>
      </p:sp>
      <p:sp>
        <p:nvSpPr>
          <p:cNvPr id="471" name="Text Placeholder 10">
            <a:extLst>
              <a:ext uri="{FF2B5EF4-FFF2-40B4-BE49-F238E27FC236}">
                <a16:creationId xmlns:a16="http://schemas.microsoft.com/office/drawing/2014/main" id="{B237797D-122E-DC79-A12E-0E2617467A24}"/>
              </a:ext>
            </a:extLst>
          </p:cNvPr>
          <p:cNvSpPr txBox="1">
            <a:spLocks/>
          </p:cNvSpPr>
          <p:nvPr>
            <p:custDataLst>
              <p:tags r:id="rId55"/>
            </p:custDataLst>
          </p:nvPr>
        </p:nvSpPr>
        <p:spPr bwMode="gray">
          <a:xfrm>
            <a:off x="8297863" y="3203575"/>
            <a:ext cx="174625"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F7661B1-1D95-4E8A-9D63-808129904B17}" type="datetime'''3''''''''''8'''''''''''''''''''''''''''''">
              <a:rPr lang="en-US" altLang="en-US" sz="1000" smtClean="0">
                <a:solidFill>
                  <a:schemeClr val="bg1"/>
                </a:solidFill>
                <a:effectLst/>
              </a:rPr>
              <a:pPr marL="0" indent="0" algn="ctr">
                <a:spcBef>
                  <a:spcPct val="0"/>
                </a:spcBef>
                <a:spcAft>
                  <a:spcPct val="0"/>
                </a:spcAft>
                <a:buNone/>
              </a:pPr>
              <a:t>38</a:t>
            </a:fld>
            <a:endParaRPr lang="en-US" sz="1000">
              <a:solidFill>
                <a:schemeClr val="bg1"/>
              </a:solidFill>
            </a:endParaRPr>
          </a:p>
        </p:txBody>
      </p:sp>
      <p:sp>
        <p:nvSpPr>
          <p:cNvPr id="321" name="Rectangle 320">
            <a:extLst>
              <a:ext uri="{FF2B5EF4-FFF2-40B4-BE49-F238E27FC236}">
                <a16:creationId xmlns:a16="http://schemas.microsoft.com/office/drawing/2014/main" id="{6015C31E-FC0E-BFCF-3747-BFDF7F628666}"/>
              </a:ext>
            </a:extLst>
          </p:cNvPr>
          <p:cNvSpPr/>
          <p:nvPr>
            <p:custDataLst>
              <p:tags r:id="rId56"/>
            </p:custDataLst>
          </p:nvPr>
        </p:nvSpPr>
        <p:spPr bwMode="auto">
          <a:xfrm>
            <a:off x="9828213" y="2892425"/>
            <a:ext cx="179388" cy="133350"/>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96" name="Rectangle 295">
            <a:extLst>
              <a:ext uri="{FF2B5EF4-FFF2-40B4-BE49-F238E27FC236}">
                <a16:creationId xmlns:a16="http://schemas.microsoft.com/office/drawing/2014/main" id="{1AADFFD1-0422-5B48-0B91-1F577E7E817F}"/>
              </a:ext>
            </a:extLst>
          </p:cNvPr>
          <p:cNvSpPr/>
          <p:nvPr>
            <p:custDataLst>
              <p:tags r:id="rId57"/>
            </p:custDataLst>
          </p:nvPr>
        </p:nvSpPr>
        <p:spPr bwMode="auto">
          <a:xfrm>
            <a:off x="9828213" y="3095625"/>
            <a:ext cx="179388" cy="13335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06" name="Text Placeholder 10">
            <a:extLst>
              <a:ext uri="{FF2B5EF4-FFF2-40B4-BE49-F238E27FC236}">
                <a16:creationId xmlns:a16="http://schemas.microsoft.com/office/drawing/2014/main" id="{58ADAF5C-56FC-848B-0725-4B25B1BF5A33}"/>
              </a:ext>
            </a:extLst>
          </p:cNvPr>
          <p:cNvSpPr txBox="1">
            <a:spLocks/>
          </p:cNvSpPr>
          <p:nvPr>
            <p:custDataLst>
              <p:tags r:id="rId58"/>
            </p:custDataLst>
          </p:nvPr>
        </p:nvSpPr>
        <p:spPr bwMode="auto">
          <a:xfrm>
            <a:off x="10058400" y="2887663"/>
            <a:ext cx="11842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042C09A-3BE7-4F2D-B041-F311EC424673}" type="datetime'''202''''3 inv''es''''''''''''t''''ed c''a''''p''i''''ta''''l'">
              <a:rPr lang="en-US" altLang="en-US" sz="1000" smtClean="0"/>
              <a:pPr marL="0" indent="0">
                <a:spcBef>
                  <a:spcPct val="0"/>
                </a:spcBef>
                <a:spcAft>
                  <a:spcPct val="0"/>
                </a:spcAft>
                <a:buNone/>
              </a:pPr>
              <a:t>2023 invested capital</a:t>
            </a:fld>
            <a:endParaRPr lang="en-US" sz="1000"/>
          </a:p>
        </p:txBody>
      </p:sp>
      <p:sp>
        <p:nvSpPr>
          <p:cNvPr id="114" name="Text Placeholder 10">
            <a:extLst>
              <a:ext uri="{FF2B5EF4-FFF2-40B4-BE49-F238E27FC236}">
                <a16:creationId xmlns:a16="http://schemas.microsoft.com/office/drawing/2014/main" id="{C81816E1-8DD8-4B59-E524-DF55714F54B8}"/>
              </a:ext>
            </a:extLst>
          </p:cNvPr>
          <p:cNvSpPr txBox="1">
            <a:spLocks/>
          </p:cNvSpPr>
          <p:nvPr>
            <p:custDataLst>
              <p:tags r:id="rId59"/>
            </p:custDataLst>
          </p:nvPr>
        </p:nvSpPr>
        <p:spPr bwMode="auto">
          <a:xfrm>
            <a:off x="10058400" y="3090863"/>
            <a:ext cx="15065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ABDBFF5-C0F5-4886-A939-F93B9B900558}" type="datetime'2''''''''''''01''4''''-2''022 inve''sted'' ca''''pi''t''''al'">
              <a:rPr lang="en-US" altLang="en-US" sz="1000" smtClean="0"/>
              <a:pPr marL="0" indent="0">
                <a:spcBef>
                  <a:spcPct val="0"/>
                </a:spcBef>
                <a:spcAft>
                  <a:spcPct val="0"/>
                </a:spcAft>
                <a:buNone/>
              </a:pPr>
              <a:t>2014-2022 invested capital</a:t>
            </a:fld>
            <a:endParaRPr lang="en-US" sz="1000"/>
          </a:p>
        </p:txBody>
      </p:sp>
      <p:sp>
        <p:nvSpPr>
          <p:cNvPr id="474" name="Rectangular Callout 473">
            <a:extLst>
              <a:ext uri="{FF2B5EF4-FFF2-40B4-BE49-F238E27FC236}">
                <a16:creationId xmlns:a16="http://schemas.microsoft.com/office/drawing/2014/main" id="{F509BE03-265F-ACC3-B51B-4091F2A640D8}"/>
              </a:ext>
            </a:extLst>
          </p:cNvPr>
          <p:cNvSpPr/>
          <p:nvPr/>
        </p:nvSpPr>
        <p:spPr bwMode="gray">
          <a:xfrm>
            <a:off x="9278938" y="5342743"/>
            <a:ext cx="2438526" cy="914995"/>
          </a:xfrm>
          <a:prstGeom prst="wedgeRectCallout">
            <a:avLst>
              <a:gd name="adj1" fmla="val -11702"/>
              <a:gd name="adj2" fmla="val -75513"/>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latin typeface="Helvetica" pitchFamily="2" charset="0"/>
              </a:rPr>
              <a:t>While Singapore does not represent the highest level of investment in cultivated meat, it does represent one of the </a:t>
            </a:r>
            <a:r>
              <a:rPr lang="en-US" sz="1000" b="1">
                <a:solidFill>
                  <a:schemeClr val="bg1"/>
                </a:solidFill>
                <a:latin typeface="Helvetica" pitchFamily="2" charset="0"/>
              </a:rPr>
              <a:t>largest investment markets proportional to its population.</a:t>
            </a:r>
            <a:endParaRPr lang="en-US" sz="1000" b="1">
              <a:solidFill>
                <a:schemeClr val="bg1"/>
              </a:solidFill>
              <a:effectLst/>
              <a:latin typeface="Helvetica" pitchFamily="2" charset="0"/>
            </a:endParaRPr>
          </a:p>
        </p:txBody>
      </p:sp>
      <p:sp>
        <p:nvSpPr>
          <p:cNvPr id="475" name="Rectangular Callout 474">
            <a:extLst>
              <a:ext uri="{FF2B5EF4-FFF2-40B4-BE49-F238E27FC236}">
                <a16:creationId xmlns:a16="http://schemas.microsoft.com/office/drawing/2014/main" id="{2BBDEF31-4331-E82B-5D12-13C1EC6DE737}"/>
              </a:ext>
            </a:extLst>
          </p:cNvPr>
          <p:cNvSpPr/>
          <p:nvPr/>
        </p:nvSpPr>
        <p:spPr bwMode="gray">
          <a:xfrm>
            <a:off x="6005386" y="5336937"/>
            <a:ext cx="2540254" cy="914995"/>
          </a:xfrm>
          <a:prstGeom prst="wedgeRectCallout">
            <a:avLst>
              <a:gd name="adj1" fmla="val -31295"/>
              <a:gd name="adj2" fmla="val -72047"/>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latin typeface="Helvetica" pitchFamily="2" charset="0"/>
              </a:rPr>
              <a:t>Enthusiasm for cultivated meat in Singapore is at odds with policies around the world: The sale of cultivated meat has been banned in Italy and in at least two U.S. states (Alabama and Florida).</a:t>
            </a:r>
          </a:p>
        </p:txBody>
      </p:sp>
      <p:sp>
        <p:nvSpPr>
          <p:cNvPr id="548" name="Rectangle 547">
            <a:extLst>
              <a:ext uri="{FF2B5EF4-FFF2-40B4-BE49-F238E27FC236}">
                <a16:creationId xmlns:a16="http://schemas.microsoft.com/office/drawing/2014/main" id="{0F741F93-7DB7-8073-9BD5-4A2E29BFA12C}"/>
              </a:ext>
            </a:extLst>
          </p:cNvPr>
          <p:cNvSpPr/>
          <p:nvPr/>
        </p:nvSpPr>
        <p:spPr bwMode="gray">
          <a:xfrm>
            <a:off x="6049982" y="1891361"/>
            <a:ext cx="6210597" cy="31050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400">
                <a:solidFill>
                  <a:schemeClr val="tx1"/>
                </a:solidFill>
              </a:rPr>
              <a:t>Investment in cultivated meat and seafood, top 6 countries, $ millions USD</a:t>
            </a:r>
          </a:p>
        </p:txBody>
      </p:sp>
      <p:sp>
        <p:nvSpPr>
          <p:cNvPr id="557" name="btfpRowHeaderBoxText489333">
            <a:extLst>
              <a:ext uri="{FF2B5EF4-FFF2-40B4-BE49-F238E27FC236}">
                <a16:creationId xmlns:a16="http://schemas.microsoft.com/office/drawing/2014/main" id="{1BD15286-D49B-59CC-B47B-6FD0A5096138}"/>
              </a:ext>
            </a:extLst>
          </p:cNvPr>
          <p:cNvSpPr txBox="1"/>
          <p:nvPr/>
        </p:nvSpPr>
        <p:spPr bwMode="gray">
          <a:xfrm>
            <a:off x="72617" y="3141725"/>
            <a:ext cx="1064648" cy="1129492"/>
          </a:xfrm>
          <a:prstGeom prst="rect">
            <a:avLst/>
          </a:prstGeom>
          <a:noFill/>
        </p:spPr>
        <p:txBody>
          <a:bodyPr vert="horz" wrap="square" lIns="36036" tIns="36036" rIns="36000" bIns="36036" rtlCol="0" anchor="t">
            <a:noAutofit/>
          </a:bodyPr>
          <a:lstStyle/>
          <a:p>
            <a:pPr>
              <a:spcAft>
                <a:spcPts val="600"/>
              </a:spcAft>
            </a:pPr>
            <a:r>
              <a:rPr lang="en-US" sz="1400" b="1">
                <a:latin typeface="Arial" panose="020B0604020202020204" pitchFamily="34" charset="0"/>
                <a:cs typeface="Arial" panose="020B0604020202020204" pitchFamily="34" charset="0"/>
              </a:rPr>
              <a:t>30 by 30 food security strategy</a:t>
            </a:r>
          </a:p>
        </p:txBody>
      </p:sp>
      <p:cxnSp>
        <p:nvCxnSpPr>
          <p:cNvPr id="558" name="btfpRowHeaderBoxLine489333">
            <a:extLst>
              <a:ext uri="{FF2B5EF4-FFF2-40B4-BE49-F238E27FC236}">
                <a16:creationId xmlns:a16="http://schemas.microsoft.com/office/drawing/2014/main" id="{77507DA6-170E-E0B2-EF42-90794B4F1BEE}"/>
              </a:ext>
            </a:extLst>
          </p:cNvPr>
          <p:cNvCxnSpPr>
            <a:cxnSpLocks/>
          </p:cNvCxnSpPr>
          <p:nvPr/>
        </p:nvCxnSpPr>
        <p:spPr bwMode="gray">
          <a:xfrm flipH="1">
            <a:off x="1080192" y="3014173"/>
            <a:ext cx="6033" cy="2077778"/>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pic>
        <p:nvPicPr>
          <p:cNvPr id="78" name="Picture 77" descr="A red and white flag&#10;&#10;Description automatically generated">
            <a:extLst>
              <a:ext uri="{FF2B5EF4-FFF2-40B4-BE49-F238E27FC236}">
                <a16:creationId xmlns:a16="http://schemas.microsoft.com/office/drawing/2014/main" id="{44FD0500-E5AF-EC32-C72C-A233A079215D}"/>
              </a:ext>
            </a:extLst>
          </p:cNvPr>
          <p:cNvPicPr>
            <a:picLocks noChangeAspect="1"/>
          </p:cNvPicPr>
          <p:nvPr/>
        </p:nvPicPr>
        <p:blipFill>
          <a:blip r:embed="rId74" cstate="print">
            <a:extLst>
              <a:ext uri="{28A0092B-C50C-407E-A947-70E740481C1C}">
                <a14:useLocalDpi xmlns:a14="http://schemas.microsoft.com/office/drawing/2010/main"/>
              </a:ext>
              <a:ext uri="{837473B0-CC2E-450A-ABE3-18F120FF3D39}">
                <a1611:picAttrSrcUrl xmlns:a1611="http://schemas.microsoft.com/office/drawing/2016/11/main" r:id="rId75"/>
              </a:ext>
            </a:extLst>
          </a:blip>
          <a:stretch>
            <a:fillRect/>
          </a:stretch>
        </p:blipFill>
        <p:spPr>
          <a:xfrm>
            <a:off x="4018705" y="41894"/>
            <a:ext cx="581806" cy="3468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9" name="Chevron 53">
            <a:extLst>
              <a:ext uri="{FF2B5EF4-FFF2-40B4-BE49-F238E27FC236}">
                <a16:creationId xmlns:a16="http://schemas.microsoft.com/office/drawing/2014/main" id="{A281B611-3E2D-81C0-191C-6B611202FDC8}"/>
              </a:ext>
            </a:extLst>
          </p:cNvPr>
          <p:cNvSpPr/>
          <p:nvPr/>
        </p:nvSpPr>
        <p:spPr bwMode="gray">
          <a:xfrm>
            <a:off x="1655782" y="27881"/>
            <a:ext cx="2275701" cy="357129"/>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Denmark  </a:t>
            </a:r>
            <a:endParaRPr lang="en-US" sz="1400">
              <a:solidFill>
                <a:schemeClr val="bg1"/>
              </a:solidFill>
            </a:endParaRPr>
          </a:p>
        </p:txBody>
      </p:sp>
      <p:sp>
        <p:nvSpPr>
          <p:cNvPr id="80" name="Pentagon 79">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Policy</a:t>
            </a:r>
          </a:p>
        </p:txBody>
      </p:sp>
    </p:spTree>
    <p:extLst>
      <p:ext uri="{BB962C8B-B14F-4D97-AF65-F5344CB8AC3E}">
        <p14:creationId xmlns:p14="http://schemas.microsoft.com/office/powerpoint/2010/main" val="4523673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D954F-2E5A-6DAB-6C70-A88ECF1EDF3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36FA4D9-32CA-50B0-C1A7-65F79B7D1FA9}"/>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03" imgH="503" progId="TCLayout.ActiveDocument.1">
                  <p:embed/>
                </p:oleObj>
              </mc:Choice>
              <mc:Fallback>
                <p:oleObj name="think-cell Slide" r:id="rId5" imgW="503" imgH="503" progId="TCLayout.ActiveDocument.1">
                  <p:embed/>
                  <p:pic>
                    <p:nvPicPr>
                      <p:cNvPr id="4" name="think-cell data - do not delete" hidden="1">
                        <a:extLst>
                          <a:ext uri="{FF2B5EF4-FFF2-40B4-BE49-F238E27FC236}">
                            <a16:creationId xmlns:a16="http://schemas.microsoft.com/office/drawing/2014/main" id="{F36FA4D9-32CA-50B0-C1A7-65F79B7D1FA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2518A44-C840-A1EA-EFAA-8D6856255F0B}"/>
              </a:ext>
            </a:extLst>
          </p:cNvPr>
          <p:cNvSpPr>
            <a:spLocks noGrp="1"/>
          </p:cNvSpPr>
          <p:nvPr>
            <p:ph type="title"/>
          </p:nvPr>
        </p:nvSpPr>
        <p:spPr/>
        <p:txBody>
          <a:bodyPr vert="horz"/>
          <a:lstStyle/>
          <a:p>
            <a:r>
              <a:rPr lang="en-US" sz="2800"/>
              <a:t>CKI Food Systems ‒ Sustainable Proteins </a:t>
            </a:r>
            <a:r>
              <a:rPr lang="en-US"/>
              <a:t>T</a:t>
            </a:r>
            <a:r>
              <a:rPr lang="en-US" sz="2800"/>
              <a:t>eam</a:t>
            </a:r>
            <a:endParaRPr lang="en-US"/>
          </a:p>
        </p:txBody>
      </p:sp>
      <p:grpSp>
        <p:nvGrpSpPr>
          <p:cNvPr id="16" name="Group 15"/>
          <p:cNvGrpSpPr/>
          <p:nvPr/>
        </p:nvGrpSpPr>
        <p:grpSpPr>
          <a:xfrm>
            <a:off x="6213809" y="2663374"/>
            <a:ext cx="3971539" cy="1009263"/>
            <a:chOff x="502563" y="2138592"/>
            <a:chExt cx="3971539" cy="1009263"/>
          </a:xfrm>
        </p:grpSpPr>
        <p:pic>
          <p:nvPicPr>
            <p:cNvPr id="18" name="Picture 17">
              <a:extLst>
                <a:ext uri="{FF2B5EF4-FFF2-40B4-BE49-F238E27FC236}">
                  <a16:creationId xmlns:a16="http://schemas.microsoft.com/office/drawing/2014/main" id="{D8FD9CD5-48DD-A50D-D6A0-9BDE28DB2E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2563" y="2139855"/>
              <a:ext cx="1008000" cy="1008000"/>
            </a:xfrm>
            <a:prstGeom prst="ellipse">
              <a:avLst/>
            </a:prstGeom>
          </p:spPr>
        </p:pic>
        <p:sp>
          <p:nvSpPr>
            <p:cNvPr id="19" name="TextBox 18">
              <a:extLst>
                <a:ext uri="{FF2B5EF4-FFF2-40B4-BE49-F238E27FC236}">
                  <a16:creationId xmlns:a16="http://schemas.microsoft.com/office/drawing/2014/main" id="{580B0CFA-A98C-DD73-DB41-1824635DB268}"/>
                </a:ext>
              </a:extLst>
            </p:cNvPr>
            <p:cNvSpPr txBox="1"/>
            <p:nvPr/>
          </p:nvSpPr>
          <p:spPr>
            <a:xfrm>
              <a:off x="1636262" y="2138592"/>
              <a:ext cx="2837840" cy="800219"/>
            </a:xfrm>
            <a:prstGeom prst="rect">
              <a:avLst/>
            </a:prstGeom>
            <a:noFill/>
          </p:spPr>
          <p:txBody>
            <a:bodyPr wrap="square" rtlCol="0">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Raissa Coan Ribeiro</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Business Administration</a:t>
              </a:r>
            </a:p>
            <a:p>
              <a:pPr>
                <a:spcBef>
                  <a:spcPts val="600"/>
                </a:spcBef>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21" name="Group 20"/>
          <p:cNvGrpSpPr/>
          <p:nvPr/>
        </p:nvGrpSpPr>
        <p:grpSpPr>
          <a:xfrm>
            <a:off x="541893" y="2215766"/>
            <a:ext cx="5232107" cy="1014544"/>
            <a:chOff x="380009" y="4521046"/>
            <a:chExt cx="5232107" cy="1014544"/>
          </a:xfrm>
        </p:grpSpPr>
        <p:pic>
          <p:nvPicPr>
            <p:cNvPr id="7" name="Picture 6">
              <a:extLst>
                <a:ext uri="{FF2B5EF4-FFF2-40B4-BE49-F238E27FC236}">
                  <a16:creationId xmlns:a16="http://schemas.microsoft.com/office/drawing/2014/main" id="{2D218105-1DB6-1141-0D0C-13CF976D31E8}"/>
                </a:ext>
              </a:extLst>
            </p:cNvPr>
            <p:cNvPicPr>
              <a:picLocks noChangeAspect="1"/>
            </p:cNvPicPr>
            <p:nvPr/>
          </p:nvPicPr>
          <p:blipFill>
            <a:blip r:embed="rId8"/>
            <a:srcRect l="3192" t="5760" r="-3192" b="27520"/>
            <a:stretch/>
          </p:blipFill>
          <p:spPr>
            <a:xfrm>
              <a:off x="380009" y="4527088"/>
              <a:ext cx="1008001" cy="1008502"/>
            </a:xfrm>
            <a:prstGeom prst="ellipse">
              <a:avLst/>
            </a:prstGeom>
          </p:spPr>
        </p:pic>
        <p:sp>
          <p:nvSpPr>
            <p:cNvPr id="25" name="TextBox 24">
              <a:extLst>
                <a:ext uri="{FF2B5EF4-FFF2-40B4-BE49-F238E27FC236}">
                  <a16:creationId xmlns:a16="http://schemas.microsoft.com/office/drawing/2014/main" id="{3E7184E4-CD0E-E542-9DB4-CE6701258235}"/>
                </a:ext>
              </a:extLst>
            </p:cNvPr>
            <p:cNvSpPr txBox="1"/>
            <p:nvPr/>
          </p:nvSpPr>
          <p:spPr>
            <a:xfrm>
              <a:off x="1513710" y="4521046"/>
              <a:ext cx="4098406" cy="800219"/>
            </a:xfrm>
            <a:prstGeom prst="rect">
              <a:avLst/>
            </a:prstGeom>
            <a:noFill/>
          </p:spPr>
          <p:txBody>
            <a:bodyPr wrap="square" rtlCol="0">
              <a:spAutoFit/>
            </a:bodyPr>
            <a:lstStyle/>
            <a:p>
              <a:pPr marL="0" indent="0">
                <a:buNone/>
              </a:pPr>
              <a:r>
                <a:rPr lang="en-US" sz="1200" b="1" dirty="0" err="1">
                  <a:latin typeface="Arial" panose="020B0604020202020204" pitchFamily="34" charset="0"/>
                  <a:ea typeface="Times New Roman" panose="02020603050405020304" pitchFamily="18" charset="0"/>
                  <a:cs typeface="Arial" panose="020B0604020202020204" pitchFamily="34" charset="0"/>
                </a:rPr>
                <a:t>Ariela</a:t>
              </a:r>
              <a:r>
                <a:rPr lang="en-US" sz="1200" b="1" dirty="0">
                  <a:latin typeface="Arial" panose="020B0604020202020204" pitchFamily="34" charset="0"/>
                  <a:ea typeface="Times New Roman" panose="02020603050405020304" pitchFamily="18" charset="0"/>
                  <a:cs typeface="Arial" panose="020B0604020202020204" pitchFamily="34" charset="0"/>
                </a:rPr>
                <a:t> </a:t>
              </a:r>
              <a:r>
                <a:rPr lang="en-US" sz="1200" b="1" dirty="0" err="1">
                  <a:latin typeface="Arial" panose="020B0604020202020204" pitchFamily="34" charset="0"/>
                  <a:ea typeface="Times New Roman" panose="02020603050405020304" pitchFamily="18" charset="0"/>
                  <a:cs typeface="Arial" panose="020B0604020202020204" pitchFamily="34" charset="0"/>
                </a:rPr>
                <a:t>Farchi</a:t>
              </a:r>
              <a:r>
                <a:rPr lang="en-US" sz="1200" b="1" dirty="0">
                  <a:latin typeface="Arial" panose="020B0604020202020204" pitchFamily="34" charset="0"/>
                  <a:ea typeface="Times New Roman" panose="02020603050405020304" pitchFamily="18" charset="0"/>
                  <a:cs typeface="Arial" panose="020B0604020202020204" pitchFamily="34" charset="0"/>
                </a:rPr>
                <a:t> Behar</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Master of Sustainability Management</a:t>
              </a:r>
            </a:p>
            <a:p>
              <a:pPr>
                <a:spcBef>
                  <a:spcPts val="600"/>
                </a:spcBef>
              </a:pPr>
              <a:r>
                <a:rPr lang="en-US" sz="1200" dirty="0">
                  <a:latin typeface="Arial" panose="020B0604020202020204" pitchFamily="34" charset="0"/>
                  <a:ea typeface="Times New Roman" panose="02020603050405020304" pitchFamily="18" charset="0"/>
                  <a:cs typeface="Arial" panose="020B0604020202020204" pitchFamily="34" charset="0"/>
                </a:rPr>
                <a:t>CKI Staff </a:t>
              </a:r>
              <a:r>
                <a:rPr lang="en-US" sz="1200" dirty="0" err="1">
                  <a:latin typeface="Arial" panose="020B0604020202020204" pitchFamily="34" charset="0"/>
                  <a:ea typeface="Times New Roman" panose="02020603050405020304" pitchFamily="18" charset="0"/>
                  <a:cs typeface="Arial" panose="020B0604020202020204" pitchFamily="34" charset="0"/>
                </a:rPr>
                <a:t>Asscioate</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3" name="Group 12"/>
          <p:cNvGrpSpPr/>
          <p:nvPr/>
        </p:nvGrpSpPr>
        <p:grpSpPr>
          <a:xfrm>
            <a:off x="6213809" y="3850712"/>
            <a:ext cx="4838363" cy="1061829"/>
            <a:chOff x="6172246" y="3418588"/>
            <a:chExt cx="4838363" cy="1061829"/>
          </a:xfrm>
        </p:grpSpPr>
        <p:sp>
          <p:nvSpPr>
            <p:cNvPr id="31" name="TextBox 30">
              <a:extLst>
                <a:ext uri="{FF2B5EF4-FFF2-40B4-BE49-F238E27FC236}">
                  <a16:creationId xmlns:a16="http://schemas.microsoft.com/office/drawing/2014/main" id="{AB7C3FE9-916A-79B1-BEDE-650EEE05F292}"/>
                </a:ext>
              </a:extLst>
            </p:cNvPr>
            <p:cNvSpPr txBox="1"/>
            <p:nvPr/>
          </p:nvSpPr>
          <p:spPr>
            <a:xfrm>
              <a:off x="7305944" y="3418588"/>
              <a:ext cx="3704665" cy="1061829"/>
            </a:xfrm>
            <a:prstGeom prst="rect">
              <a:avLst/>
            </a:prstGeom>
            <a:noFill/>
          </p:spPr>
          <p:txBody>
            <a:bodyPr wrap="square" rtlCol="0">
              <a:spAutoFit/>
            </a:bodyPr>
            <a:lstStyle/>
            <a:p>
              <a:pPr marL="0" indent="0">
                <a:buNone/>
              </a:pPr>
              <a:r>
                <a:rPr lang="en-US" sz="1200" b="1" err="1">
                  <a:latin typeface="Arial" panose="020B0604020202020204" pitchFamily="34" charset="0"/>
                  <a:ea typeface="Times New Roman" panose="02020603050405020304" pitchFamily="18" charset="0"/>
                  <a:cs typeface="Arial" panose="020B0604020202020204" pitchFamily="34" charset="0"/>
                </a:rPr>
                <a:t>Hyae</a:t>
              </a:r>
              <a:r>
                <a:rPr lang="en-US" sz="1200" b="1">
                  <a:latin typeface="Arial" panose="020B0604020202020204" pitchFamily="34" charset="0"/>
                  <a:ea typeface="Times New Roman" panose="02020603050405020304" pitchFamily="18" charset="0"/>
                  <a:cs typeface="Arial" panose="020B0604020202020204" pitchFamily="34" charset="0"/>
                </a:rPr>
                <a:t> </a:t>
              </a:r>
              <a:r>
                <a:rPr lang="en-US" sz="1200" b="1" err="1">
                  <a:latin typeface="Arial" panose="020B0604020202020204" pitchFamily="34" charset="0"/>
                  <a:ea typeface="Times New Roman" panose="02020603050405020304" pitchFamily="18" charset="0"/>
                  <a:cs typeface="Arial" panose="020B0604020202020204" pitchFamily="34" charset="0"/>
                </a:rPr>
                <a:t>Ryung</a:t>
              </a:r>
              <a:r>
                <a:rPr lang="en-US" sz="1200" b="1">
                  <a:latin typeface="Arial" panose="020B0604020202020204" pitchFamily="34" charset="0"/>
                  <a:ea typeface="Times New Roman" panose="02020603050405020304" pitchFamily="18" charset="0"/>
                  <a:cs typeface="Arial" panose="020B0604020202020204" pitchFamily="34" charset="0"/>
                </a:rPr>
                <a:t> (Helen) Kim</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PhD in Sustainable Development </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Senior Research Fellow</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hlinkClick r:id="rId9"/>
                </a:rPr>
                <a:t>hk2901@columbia.edu</a:t>
              </a:r>
              <a:endParaRPr lang="en-US" sz="1200">
                <a:latin typeface="Arial" panose="020B0604020202020204" pitchFamily="34" charset="0"/>
                <a:ea typeface="Times New Roman" panose="02020603050405020304" pitchFamily="18" charset="0"/>
                <a:cs typeface="Arial" panose="020B0604020202020204" pitchFamily="34" charset="0"/>
              </a:endParaRPr>
            </a:p>
          </p:txBody>
        </p:sp>
        <p:pic>
          <p:nvPicPr>
            <p:cNvPr id="1034" name="Picture 10" descr="Hyae Ryung (Helen) Kim">
              <a:extLst>
                <a:ext uri="{FF2B5EF4-FFF2-40B4-BE49-F238E27FC236}">
                  <a16:creationId xmlns:a16="http://schemas.microsoft.com/office/drawing/2014/main" id="{1280E8D6-2E94-5EFC-0E91-20326E53D4F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172246" y="3445503"/>
              <a:ext cx="1007999" cy="1007999"/>
            </a:xfrm>
            <a:prstGeom prst="ellipse">
              <a:avLst/>
            </a:prstGeom>
            <a:noFill/>
            <a:ln>
              <a:noFill/>
            </a:ln>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6213809" y="5095289"/>
            <a:ext cx="4838344" cy="1061829"/>
            <a:chOff x="6172265" y="4647188"/>
            <a:chExt cx="4838344" cy="1061829"/>
          </a:xfrm>
        </p:grpSpPr>
        <p:sp>
          <p:nvSpPr>
            <p:cNvPr id="32" name="TextBox 31">
              <a:extLst>
                <a:ext uri="{FF2B5EF4-FFF2-40B4-BE49-F238E27FC236}">
                  <a16:creationId xmlns:a16="http://schemas.microsoft.com/office/drawing/2014/main" id="{72013B83-D13E-7FB8-DEF7-CFB3F21EBCAF}"/>
                </a:ext>
              </a:extLst>
            </p:cNvPr>
            <p:cNvSpPr txBox="1"/>
            <p:nvPr/>
          </p:nvSpPr>
          <p:spPr>
            <a:xfrm>
              <a:off x="7305945" y="4647188"/>
              <a:ext cx="3704664" cy="1061829"/>
            </a:xfrm>
            <a:prstGeom prst="rect">
              <a:avLst/>
            </a:prstGeom>
            <a:noFill/>
          </p:spPr>
          <p:txBody>
            <a:bodyPr wrap="square" lIns="91440" tIns="45720" rIns="91440" bIns="45720" rtlCol="0" anchor="t">
              <a:spAutoFit/>
            </a:bodyPr>
            <a:lstStyle/>
            <a:p>
              <a:pPr marL="0" indent="0">
                <a:buNone/>
              </a:pPr>
              <a:r>
                <a:rPr lang="en-US" sz="1200" b="1">
                  <a:latin typeface="Arial"/>
                  <a:ea typeface="Times New Roman" panose="02020603050405020304" pitchFamily="18" charset="0"/>
                  <a:cs typeface="Arial"/>
                </a:rPr>
                <a:t>Gernot Wagner</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Senior Lecturer, Columbia Business School</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Faculty Director, </a:t>
              </a:r>
              <a:r>
                <a:rPr lang="en-US" sz="1200">
                  <a:effectLst/>
                  <a:latin typeface="Arial" panose="020B0604020202020204" pitchFamily="34" charset="0"/>
                  <a:ea typeface="Times New Roman" panose="02020603050405020304" pitchFamily="18" charset="0"/>
                  <a:cs typeface="Arial" panose="020B0604020202020204" pitchFamily="34" charset="0"/>
                </a:rPr>
                <a:t>Climate Knowledge Initiative</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hlinkClick r:id="rId11"/>
                </a:rPr>
                <a:t>gwagner@columbia.edu</a:t>
              </a:r>
              <a:endParaRPr lang="en-US" sz="1200">
                <a:latin typeface="Arial" panose="020B0604020202020204" pitchFamily="34" charset="0"/>
                <a:ea typeface="Times New Roman" panose="02020603050405020304" pitchFamily="18" charset="0"/>
                <a:cs typeface="Arial" panose="020B0604020202020204" pitchFamily="34" charset="0"/>
              </a:endParaRPr>
            </a:p>
          </p:txBody>
        </p:sp>
        <p:pic>
          <p:nvPicPr>
            <p:cNvPr id="1036" name="Picture 12" descr="A person standing in front of a window&#10;&#10;Description automatically generated">
              <a:extLst>
                <a:ext uri="{FF2B5EF4-FFF2-40B4-BE49-F238E27FC236}">
                  <a16:creationId xmlns:a16="http://schemas.microsoft.com/office/drawing/2014/main" id="{FACB59AF-7D9F-272E-3AD2-49F43AA7D7CA}"/>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172265" y="4674103"/>
              <a:ext cx="1007960" cy="1007999"/>
            </a:xfrm>
            <a:prstGeom prst="ellipse">
              <a:avLst/>
            </a:prstGeom>
            <a:noFill/>
            <a:ln>
              <a:noFill/>
            </a:ln>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41893" y="4326318"/>
            <a:ext cx="5475630" cy="1008000"/>
            <a:chOff x="502563" y="3358527"/>
            <a:chExt cx="5475630" cy="1008000"/>
          </a:xfrm>
        </p:grpSpPr>
        <p:sp>
          <p:nvSpPr>
            <p:cNvPr id="10" name="TextBox 9">
              <a:extLst>
                <a:ext uri="{FF2B5EF4-FFF2-40B4-BE49-F238E27FC236}">
                  <a16:creationId xmlns:a16="http://schemas.microsoft.com/office/drawing/2014/main" id="{722494D0-6A1F-9498-6697-C2998750727C}"/>
                </a:ext>
              </a:extLst>
            </p:cNvPr>
            <p:cNvSpPr txBox="1"/>
            <p:nvPr/>
          </p:nvSpPr>
          <p:spPr>
            <a:xfrm>
              <a:off x="1636262" y="3358527"/>
              <a:ext cx="4341931" cy="800219"/>
            </a:xfrm>
            <a:prstGeom prst="rect">
              <a:avLst/>
            </a:prstGeom>
            <a:noFill/>
          </p:spPr>
          <p:txBody>
            <a:bodyPr wrap="square" rtlCol="0">
              <a:spAutoFit/>
            </a:bodyPr>
            <a:lstStyle/>
            <a:p>
              <a:pPr marL="0" indent="0">
                <a:buNone/>
              </a:pPr>
              <a:r>
                <a:rPr lang="en-US" sz="1200" b="1">
                  <a:solidFill>
                    <a:srgbClr val="000000"/>
                  </a:solidFill>
                  <a:cs typeface="Arial"/>
                </a:rPr>
                <a:t>Asya </a:t>
              </a:r>
              <a:r>
                <a:rPr lang="en-US" sz="1200" b="1" err="1">
                  <a:solidFill>
                    <a:srgbClr val="000000"/>
                  </a:solidFill>
                  <a:cs typeface="Arial"/>
                </a:rPr>
                <a:t>Ikizler</a:t>
              </a:r>
              <a:r>
                <a:rPr lang="en-US" sz="1200" b="1">
                  <a:solidFill>
                    <a:srgbClr val="000000"/>
                  </a:solidFill>
                  <a:cs typeface="Arial"/>
                </a:rPr>
                <a:t> </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Climate and Society</a:t>
              </a:r>
            </a:p>
            <a:p>
              <a:pPr>
                <a:spcBef>
                  <a:spcPts val="600"/>
                </a:spcBef>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pic>
          <p:nvPicPr>
            <p:cNvPr id="11" name="Picture 10" descr="A person smiling at camera&#10;&#10;Description automatically generated">
              <a:extLst>
                <a:ext uri="{FF2B5EF4-FFF2-40B4-BE49-F238E27FC236}">
                  <a16:creationId xmlns:a16="http://schemas.microsoft.com/office/drawing/2014/main" id="{3E3D943C-D0D3-06EF-108A-7760EC5E5C0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02563" y="3358527"/>
              <a:ext cx="1008000" cy="1008000"/>
            </a:xfrm>
            <a:prstGeom prst="ellipse">
              <a:avLst/>
            </a:prstGeom>
            <a:ln w="9525" cap="rnd">
              <a:noFill/>
            </a:ln>
            <a:effectLst/>
          </p:spPr>
        </p:pic>
      </p:grpSp>
      <p:grpSp>
        <p:nvGrpSpPr>
          <p:cNvPr id="12" name="Group 11"/>
          <p:cNvGrpSpPr/>
          <p:nvPr/>
        </p:nvGrpSpPr>
        <p:grpSpPr>
          <a:xfrm>
            <a:off x="541893" y="1150306"/>
            <a:ext cx="5406420" cy="1034914"/>
            <a:chOff x="6172225" y="2130017"/>
            <a:chExt cx="5406420" cy="1034914"/>
          </a:xfrm>
        </p:grpSpPr>
        <p:sp>
          <p:nvSpPr>
            <p:cNvPr id="15" name="TextBox 14">
              <a:extLst>
                <a:ext uri="{FF2B5EF4-FFF2-40B4-BE49-F238E27FC236}">
                  <a16:creationId xmlns:a16="http://schemas.microsoft.com/office/drawing/2014/main" id="{A226D4A1-5608-4C76-8290-2CA454EE8B74}"/>
                </a:ext>
              </a:extLst>
            </p:cNvPr>
            <p:cNvSpPr txBox="1"/>
            <p:nvPr/>
          </p:nvSpPr>
          <p:spPr>
            <a:xfrm>
              <a:off x="7305944" y="2130017"/>
              <a:ext cx="4272701" cy="984885"/>
            </a:xfrm>
            <a:prstGeom prst="rect">
              <a:avLst/>
            </a:prstGeom>
            <a:noFill/>
          </p:spPr>
          <p:txBody>
            <a:bodyPr wrap="square" rtlCol="0">
              <a:spAutoFit/>
            </a:bodyPr>
            <a:lstStyle/>
            <a:p>
              <a:pPr marL="0" indent="0">
                <a:spcBef>
                  <a:spcPts val="600"/>
                </a:spcBef>
                <a:buNone/>
              </a:pPr>
              <a:r>
                <a:rPr lang="en-US" sz="1200" b="1">
                  <a:solidFill>
                    <a:srgbClr val="000000"/>
                  </a:solidFill>
                  <a:cs typeface="Arial"/>
                </a:rPr>
                <a:t>Friedrich </a:t>
              </a:r>
              <a:r>
                <a:rPr lang="en-US" sz="1200" b="1" err="1">
                  <a:solidFill>
                    <a:srgbClr val="000000"/>
                  </a:solidFill>
                  <a:cs typeface="Arial"/>
                </a:rPr>
                <a:t>Sayn</a:t>
              </a:r>
              <a:r>
                <a:rPr lang="en-US" sz="1200" b="1">
                  <a:solidFill>
                    <a:srgbClr val="000000"/>
                  </a:solidFill>
                  <a:cs typeface="Arial"/>
                </a:rPr>
                <a:t>-Wittgenstein</a:t>
              </a:r>
            </a:p>
            <a:p>
              <a:pPr>
                <a:spcBef>
                  <a:spcPts val="600"/>
                </a:spcBef>
              </a:pPr>
              <a:r>
                <a:rPr lang="en-US" sz="1200">
                  <a:ea typeface="Times New Roman" panose="02020603050405020304" pitchFamily="18" charset="0"/>
                  <a:cs typeface="Arial"/>
                </a:rPr>
                <a:t>Master of Public Administration in </a:t>
              </a:r>
              <a:br>
                <a:rPr lang="en-US" sz="1200">
                  <a:ea typeface="Times New Roman" panose="02020603050405020304" pitchFamily="18" charset="0"/>
                  <a:cs typeface="Arial"/>
                </a:rPr>
              </a:br>
              <a:r>
                <a:rPr lang="en-US" sz="1200">
                  <a:ea typeface="Times New Roman" panose="02020603050405020304" pitchFamily="18" charset="0"/>
                  <a:cs typeface="Arial"/>
                </a:rPr>
                <a:t>Environmental Science and Policy </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T</a:t>
              </a:r>
              <a:r>
                <a:rPr lang="en-US" sz="1200">
                  <a:effectLst/>
                  <a:latin typeface="Arial" panose="020B0604020202020204" pitchFamily="34" charset="0"/>
                  <a:ea typeface="Times New Roman" panose="02020603050405020304" pitchFamily="18" charset="0"/>
                  <a:cs typeface="Arial" panose="020B0604020202020204" pitchFamily="34" charset="0"/>
                </a:rPr>
                <a:t>eam </a:t>
              </a:r>
              <a:r>
                <a:rPr lang="en-US" sz="1200">
                  <a:latin typeface="Arial" panose="020B0604020202020204" pitchFamily="34" charset="0"/>
                  <a:ea typeface="Times New Roman" panose="02020603050405020304" pitchFamily="18" charset="0"/>
                  <a:cs typeface="Arial" panose="020B0604020202020204" pitchFamily="34" charset="0"/>
                </a:rPr>
                <a:t>L</a:t>
              </a:r>
              <a:r>
                <a:rPr lang="en-US" sz="1200">
                  <a:effectLst/>
                  <a:latin typeface="Arial" panose="020B0604020202020204" pitchFamily="34" charset="0"/>
                  <a:ea typeface="Times New Roman" panose="02020603050405020304" pitchFamily="18" charset="0"/>
                  <a:cs typeface="Arial" panose="020B0604020202020204" pitchFamily="34" charset="0"/>
                </a:rPr>
                <a:t>ead</a:t>
              </a:r>
            </a:p>
          </p:txBody>
        </p:sp>
        <p:pic>
          <p:nvPicPr>
            <p:cNvPr id="5" name="Picture 2">
              <a:extLst>
                <a:ext uri="{FF2B5EF4-FFF2-40B4-BE49-F238E27FC236}">
                  <a16:creationId xmlns:a16="http://schemas.microsoft.com/office/drawing/2014/main" id="{E102ED8E-8800-66CC-43B0-01640661B183}"/>
                </a:ext>
              </a:extLst>
            </p:cNvPr>
            <p:cNvPicPr>
              <a:picLocks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6172225" y="2156931"/>
              <a:ext cx="1008000" cy="1008000"/>
            </a:xfrm>
            <a:prstGeom prst="ellipse">
              <a:avLst/>
            </a:prstGeom>
            <a:extLst>
              <a:ext uri="{909E8E84-426E-40DD-AFC4-6F175D3DCCD1}">
                <a14:hiddenFill xmlns:a14="http://schemas.microsoft.com/office/drawing/2010/main">
                  <a:solidFill>
                    <a:srgbClr val="FFFFFF"/>
                  </a:solidFill>
                </a14:hiddenFill>
              </a:ext>
            </a:extLst>
          </p:spPr>
        </p:pic>
      </p:grpSp>
      <p:sp>
        <p:nvSpPr>
          <p:cNvPr id="20" name="TextBox 4">
            <a:extLst>
              <a:ext uri="{FF2B5EF4-FFF2-40B4-BE49-F238E27FC236}">
                <a16:creationId xmlns:a16="http://schemas.microsoft.com/office/drawing/2014/main" id="{D707CE08-88AC-7ABA-9DA3-99971F7840E6}"/>
              </a:ext>
            </a:extLst>
          </p:cNvPr>
          <p:cNvSpPr txBox="1"/>
          <p:nvPr/>
        </p:nvSpPr>
        <p:spPr bwMode="gray">
          <a:xfrm>
            <a:off x="330200" y="6544237"/>
            <a:ext cx="7282131" cy="246221"/>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a:buNone/>
            </a:pPr>
            <a:endParaRPr lang="en-US" sz="800" dirty="0">
              <a:cs typeface="Arial"/>
            </a:endParaRPr>
          </a:p>
          <a:p>
            <a:pPr marL="0">
              <a:spcBef>
                <a:spcPts val="0"/>
              </a:spcBef>
              <a:buNone/>
            </a:pPr>
            <a:r>
              <a:rPr lang="en-US" sz="800" dirty="0">
                <a:cs typeface="Arial"/>
              </a:rPr>
              <a:t>Attribution: </a:t>
            </a:r>
            <a:r>
              <a:rPr lang="en-US" sz="800" dirty="0" err="1">
                <a:cs typeface="Arial"/>
              </a:rPr>
              <a:t>Sayn</a:t>
            </a:r>
            <a:r>
              <a:rPr lang="en-US" sz="800" dirty="0">
                <a:cs typeface="Arial"/>
              </a:rPr>
              <a:t>-Wittgenstein et al., "Reconsidering Proteins" Columbia Business School Climate Knowledge Initiative (2025).</a:t>
            </a:r>
          </a:p>
        </p:txBody>
      </p:sp>
      <p:grpSp>
        <p:nvGrpSpPr>
          <p:cNvPr id="9" name="Group 8">
            <a:extLst>
              <a:ext uri="{FF2B5EF4-FFF2-40B4-BE49-F238E27FC236}">
                <a16:creationId xmlns:a16="http://schemas.microsoft.com/office/drawing/2014/main" id="{B4A1A154-96D4-89C3-90BE-DDC3289F9C44}"/>
              </a:ext>
            </a:extLst>
          </p:cNvPr>
          <p:cNvGrpSpPr/>
          <p:nvPr/>
        </p:nvGrpSpPr>
        <p:grpSpPr>
          <a:xfrm>
            <a:off x="541893" y="5364864"/>
            <a:ext cx="5264282" cy="1009505"/>
            <a:chOff x="470387" y="4581688"/>
            <a:chExt cx="5264282" cy="1009505"/>
          </a:xfrm>
        </p:grpSpPr>
        <p:pic>
          <p:nvPicPr>
            <p:cNvPr id="22" name="Picture 21">
              <a:extLst>
                <a:ext uri="{FF2B5EF4-FFF2-40B4-BE49-F238E27FC236}">
                  <a16:creationId xmlns:a16="http://schemas.microsoft.com/office/drawing/2014/main" id="{E3778DAF-6F5D-B92C-B1C3-90DA31793C78}"/>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470387" y="4581688"/>
              <a:ext cx="1007960" cy="1009505"/>
            </a:xfrm>
            <a:prstGeom prst="ellipse">
              <a:avLst/>
            </a:prstGeom>
          </p:spPr>
        </p:pic>
        <p:sp>
          <p:nvSpPr>
            <p:cNvPr id="23" name="TextBox 22">
              <a:extLst>
                <a:ext uri="{FF2B5EF4-FFF2-40B4-BE49-F238E27FC236}">
                  <a16:creationId xmlns:a16="http://schemas.microsoft.com/office/drawing/2014/main" id="{F1E9F109-6DE6-3723-DFB6-28995964952B}"/>
                </a:ext>
              </a:extLst>
            </p:cNvPr>
            <p:cNvSpPr txBox="1"/>
            <p:nvPr/>
          </p:nvSpPr>
          <p:spPr>
            <a:xfrm>
              <a:off x="1636263" y="4598187"/>
              <a:ext cx="4098406" cy="800219"/>
            </a:xfrm>
            <a:prstGeom prst="rect">
              <a:avLst/>
            </a:prstGeom>
            <a:noFill/>
          </p:spPr>
          <p:txBody>
            <a:bodyPr wrap="square" rtlCol="0">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M.A. Miller</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Business Administration</a:t>
              </a:r>
            </a:p>
            <a:p>
              <a:pPr>
                <a:spcBef>
                  <a:spcPts val="600"/>
                </a:spcBef>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2" name="Group 1">
            <a:extLst>
              <a:ext uri="{FF2B5EF4-FFF2-40B4-BE49-F238E27FC236}">
                <a16:creationId xmlns:a16="http://schemas.microsoft.com/office/drawing/2014/main" id="{AF6C1905-45D3-EA1B-426F-CE93880E6D13}"/>
              </a:ext>
            </a:extLst>
          </p:cNvPr>
          <p:cNvGrpSpPr/>
          <p:nvPr/>
        </p:nvGrpSpPr>
        <p:grpSpPr>
          <a:xfrm>
            <a:off x="6213809" y="1406106"/>
            <a:ext cx="5264282" cy="1005840"/>
            <a:chOff x="6181613" y="1364087"/>
            <a:chExt cx="5264282" cy="1005840"/>
          </a:xfrm>
        </p:grpSpPr>
        <p:sp>
          <p:nvSpPr>
            <p:cNvPr id="8" name="TextBox 7">
              <a:extLst>
                <a:ext uri="{FF2B5EF4-FFF2-40B4-BE49-F238E27FC236}">
                  <a16:creationId xmlns:a16="http://schemas.microsoft.com/office/drawing/2014/main" id="{F01909C6-7C5A-D1A3-4F45-03985924E9EA}"/>
                </a:ext>
              </a:extLst>
            </p:cNvPr>
            <p:cNvSpPr txBox="1"/>
            <p:nvPr/>
          </p:nvSpPr>
          <p:spPr>
            <a:xfrm>
              <a:off x="7347489" y="1364087"/>
              <a:ext cx="4098406" cy="984885"/>
            </a:xfrm>
            <a:prstGeom prst="rect">
              <a:avLst/>
            </a:prstGeom>
            <a:noFill/>
          </p:spPr>
          <p:txBody>
            <a:bodyPr wrap="square" rtlCol="0">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Nadine </a:t>
              </a:r>
              <a:r>
                <a:rPr lang="en-US" sz="1200" b="1" err="1">
                  <a:latin typeface="Arial" panose="020B0604020202020204" pitchFamily="34" charset="0"/>
                  <a:ea typeface="Times New Roman" panose="02020603050405020304" pitchFamily="18" charset="0"/>
                  <a:cs typeface="Arial" panose="020B0604020202020204" pitchFamily="34" charset="0"/>
                </a:rPr>
                <a:t>Palmowski</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a:ea typeface="Times New Roman" panose="02020603050405020304" pitchFamily="18" charset="0"/>
                  <a:cs typeface="Arial"/>
                </a:rPr>
                <a:t>Master of Public Administration in </a:t>
              </a:r>
              <a:br>
                <a:rPr lang="en-US" sz="1200">
                  <a:latin typeface="Arial"/>
                  <a:ea typeface="Times New Roman" panose="02020603050405020304" pitchFamily="18" charset="0"/>
                  <a:cs typeface="Arial"/>
                </a:rPr>
              </a:br>
              <a:r>
                <a:rPr lang="en-US" sz="1200">
                  <a:latin typeface="Arial"/>
                  <a:ea typeface="Times New Roman" panose="02020603050405020304" pitchFamily="18" charset="0"/>
                  <a:cs typeface="Arial"/>
                </a:rPr>
                <a:t>Environmental Science and Policy </a:t>
              </a:r>
            </a:p>
            <a:p>
              <a:pPr>
                <a:spcBef>
                  <a:spcPts val="600"/>
                </a:spcBef>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pic>
          <p:nvPicPr>
            <p:cNvPr id="26" name="Picture 2">
              <a:extLst>
                <a:ext uri="{FF2B5EF4-FFF2-40B4-BE49-F238E27FC236}">
                  <a16:creationId xmlns:a16="http://schemas.microsoft.com/office/drawing/2014/main" id="{34D850F2-A1D2-79A9-7DF9-9391A04C6114}"/>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p:blipFill>
          <p:spPr bwMode="auto">
            <a:xfrm>
              <a:off x="6181613" y="1364087"/>
              <a:ext cx="1008000" cy="1005840"/>
            </a:xfrm>
            <a:prstGeom prst="ellipse">
              <a:avLst/>
            </a:prstGeom>
            <a:ln w="9525" cap="rnd">
              <a:solidFill>
                <a:schemeClr val="bg1">
                  <a:lumMod val="95000"/>
                </a:schemeClr>
              </a:solidFill>
            </a:ln>
            <a:effectLst/>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541893" y="3260857"/>
            <a:ext cx="5406420" cy="1034914"/>
            <a:chOff x="6172225" y="2130017"/>
            <a:chExt cx="5406420" cy="1034914"/>
          </a:xfrm>
        </p:grpSpPr>
        <p:sp>
          <p:nvSpPr>
            <p:cNvPr id="30" name="TextBox 29">
              <a:extLst>
                <a:ext uri="{FF2B5EF4-FFF2-40B4-BE49-F238E27FC236}">
                  <a16:creationId xmlns:a16="http://schemas.microsoft.com/office/drawing/2014/main" id="{A226D4A1-5608-4C76-8290-2CA454EE8B74}"/>
                </a:ext>
              </a:extLst>
            </p:cNvPr>
            <p:cNvSpPr txBox="1"/>
            <p:nvPr/>
          </p:nvSpPr>
          <p:spPr>
            <a:xfrm>
              <a:off x="7305944" y="2130017"/>
              <a:ext cx="4272701" cy="800219"/>
            </a:xfrm>
            <a:prstGeom prst="rect">
              <a:avLst/>
            </a:prstGeom>
            <a:noFill/>
          </p:spPr>
          <p:txBody>
            <a:bodyPr wrap="square" rtlCol="0">
              <a:spAutoFit/>
            </a:bodyPr>
            <a:lstStyle/>
            <a:p>
              <a:pPr marL="0" indent="0">
                <a:spcBef>
                  <a:spcPts val="600"/>
                </a:spcBef>
                <a:buNone/>
              </a:pPr>
              <a:r>
                <a:rPr lang="en-US" sz="1200" b="1">
                  <a:solidFill>
                    <a:srgbClr val="000000"/>
                  </a:solidFill>
                  <a:cs typeface="Arial"/>
                </a:rPr>
                <a:t>Isabel </a:t>
              </a:r>
              <a:r>
                <a:rPr lang="en-US" sz="1200" b="1" err="1">
                  <a:solidFill>
                    <a:srgbClr val="000000"/>
                  </a:solidFill>
                  <a:cs typeface="Arial"/>
                </a:rPr>
                <a:t>Hoyos</a:t>
              </a:r>
              <a:endParaRPr lang="en-US" sz="1200" b="1">
                <a:solidFill>
                  <a:srgbClr val="000000"/>
                </a:solidFill>
                <a:cs typeface="Arial"/>
              </a:endParaRPr>
            </a:p>
            <a:p>
              <a:pPr>
                <a:spcBef>
                  <a:spcPts val="600"/>
                </a:spcBef>
              </a:pPr>
              <a:r>
                <a:rPr lang="en-US" sz="1200">
                  <a:ea typeface="Times New Roman" panose="02020603050405020304" pitchFamily="18" charset="0"/>
                  <a:cs typeface="Arial"/>
                </a:rPr>
                <a:t>Master of Sustainability Management</a:t>
              </a:r>
            </a:p>
            <a:p>
              <a:pPr marL="0" indent="0">
                <a:spcBef>
                  <a:spcPts val="600"/>
                </a:spcBef>
                <a:buNone/>
              </a:pPr>
              <a:r>
                <a:rPr lang="en-US" sz="1200">
                  <a:effectLst/>
                  <a:latin typeface="Arial" panose="020B0604020202020204" pitchFamily="34" charset="0"/>
                  <a:ea typeface="Times New Roman" panose="02020603050405020304" pitchFamily="18" charset="0"/>
                  <a:cs typeface="Arial" panose="020B0604020202020204" pitchFamily="34" charset="0"/>
                </a:rPr>
                <a:t>CKI Staff Associate</a:t>
              </a:r>
            </a:p>
          </p:txBody>
        </p:sp>
        <p:pic>
          <p:nvPicPr>
            <p:cNvPr id="33" name="Picture 2">
              <a:extLst>
                <a:ext uri="{FF2B5EF4-FFF2-40B4-BE49-F238E27FC236}">
                  <a16:creationId xmlns:a16="http://schemas.microsoft.com/office/drawing/2014/main" id="{E102ED8E-8800-66CC-43B0-01640661B183}"/>
                </a:ext>
              </a:extLst>
            </p:cNvPr>
            <p:cNvPicPr>
              <a:picLocks noChangeArrowheads="1"/>
            </p:cNvPicPr>
            <p:nvPr/>
          </p:nvPicPr>
          <p:blipFill>
            <a:blip r:embed="rId17"/>
            <a:srcRect/>
            <a:stretch/>
          </p:blipFill>
          <p:spPr bwMode="auto">
            <a:xfrm>
              <a:off x="6172225" y="2156931"/>
              <a:ext cx="1008000" cy="1008000"/>
            </a:xfrm>
            <a:prstGeom prst="ellipse">
              <a:avLst/>
            </a:prstGeom>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590225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title" idx="4294967295"/>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mn-ea"/>
                <a:cs typeface="+mn-cs"/>
              </a:rPr>
              <a:t>Appendix</a:t>
            </a:r>
          </a:p>
        </p:txBody>
      </p:sp>
      <p:sp>
        <p:nvSpPr>
          <p:cNvPr id="2" name="Rectangle 1"/>
          <p:cNvSpPr/>
          <p:nvPr/>
        </p:nvSpPr>
        <p:spPr bwMode="gray">
          <a:xfrm>
            <a:off x="6915150" y="6306312"/>
            <a:ext cx="2752725" cy="533400"/>
          </a:xfrm>
          <a:prstGeom prst="rect">
            <a:avLst/>
          </a:prstGeom>
          <a:solidFill>
            <a:srgbClr val="68707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custDataLst>
      <p:tags r:id="rId1"/>
    </p:custDataLst>
    <p:extLst>
      <p:ext uri="{BB962C8B-B14F-4D97-AF65-F5344CB8AC3E}">
        <p14:creationId xmlns:p14="http://schemas.microsoft.com/office/powerpoint/2010/main" val="714821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F809D-927A-83A1-8A7E-26B0D90F31A8}"/>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BBF5DD9-2ED1-2FDC-411C-BF6A4E2BD77B}"/>
              </a:ext>
            </a:extLst>
          </p:cNvPr>
          <p:cNvGraphicFramePr>
            <a:graphicFrameLocks/>
          </p:cNvGraphicFramePr>
          <p:nvPr>
            <p:custDataLst>
              <p:tags r:id="rId1"/>
            </p:custDataLst>
            <p:extLst>
              <p:ext uri="{D42A27DB-BD31-4B8C-83A1-F6EECF244321}">
                <p14:modId xmlns:p14="http://schemas.microsoft.com/office/powerpoint/2010/main" val="40328611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FBBF5DD9-2ED1-2FDC-411C-BF6A4E2BD77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C33A6A1-6D9B-07AC-7E26-FD0701E13683}"/>
              </a:ext>
            </a:extLst>
          </p:cNvPr>
          <p:cNvSpPr>
            <a:spLocks noGrp="1"/>
          </p:cNvSpPr>
          <p:nvPr>
            <p:ph type="title"/>
          </p:nvPr>
        </p:nvSpPr>
        <p:spPr>
          <a:xfrm>
            <a:off x="330199" y="523318"/>
            <a:ext cx="11752209" cy="882788"/>
          </a:xfrm>
        </p:spPr>
        <p:txBody>
          <a:bodyPr vert="horz">
            <a:noAutofit/>
          </a:bodyPr>
          <a:lstStyle/>
          <a:p>
            <a:r>
              <a:rPr lang="en-US"/>
              <a:t>Nutritional profile of animal and alternative proteins depends on source and processing </a:t>
            </a:r>
            <a:endParaRPr lang="en-US">
              <a:solidFill>
                <a:schemeClr val="tx1"/>
              </a:solidFill>
            </a:endParaRPr>
          </a:p>
        </p:txBody>
      </p:sp>
      <p:sp>
        <p:nvSpPr>
          <p:cNvPr id="8" name="TextBox 7">
            <a:extLst>
              <a:ext uri="{FF2B5EF4-FFF2-40B4-BE49-F238E27FC236}">
                <a16:creationId xmlns:a16="http://schemas.microsoft.com/office/drawing/2014/main" id="{75F67B7E-8CC2-0C26-6994-E1A304E041DD}"/>
              </a:ext>
            </a:extLst>
          </p:cNvPr>
          <p:cNvSpPr txBox="1"/>
          <p:nvPr/>
        </p:nvSpPr>
        <p:spPr bwMode="gray">
          <a:xfrm>
            <a:off x="8923628" y="1554480"/>
            <a:ext cx="2910003" cy="4770537"/>
          </a:xfrm>
          <a:prstGeom prst="rect">
            <a:avLst/>
          </a:prstGeom>
          <a:solidFill>
            <a:srgbClr val="E3E8EE"/>
          </a:solidFill>
        </p:spPr>
        <p:txBody>
          <a:bodyPr wrap="square" lIns="137160" tIns="137160" rIns="270000" bIns="91440" rtlCol="0">
            <a:spAutoFit/>
          </a:bodyPr>
          <a:lstStyle/>
          <a:p>
            <a:pPr marL="0" indent="0">
              <a:spcBef>
                <a:spcPts val="600"/>
              </a:spcBef>
              <a:buNone/>
            </a:pPr>
            <a:r>
              <a:rPr lang="en-US" sz="1250" b="1">
                <a:solidFill>
                  <a:schemeClr val="tx1"/>
                </a:solidFill>
                <a:cs typeface="Arial"/>
              </a:rPr>
              <a:t>Observations</a:t>
            </a:r>
            <a:endParaRPr lang="en-US" sz="1050"/>
          </a:p>
          <a:p>
            <a:pPr marL="171450" indent="-171450">
              <a:spcBef>
                <a:spcPts val="600"/>
              </a:spcBef>
              <a:buFont typeface="Arial" panose="020B0604020202020204" pitchFamily="34" charset="0"/>
              <a:buChar char="•"/>
            </a:pPr>
            <a:r>
              <a:rPr lang="en-US" sz="1050"/>
              <a:t>The </a:t>
            </a:r>
            <a:r>
              <a:rPr lang="en-US" sz="1050" b="1"/>
              <a:t>health outcomes </a:t>
            </a:r>
            <a:r>
              <a:rPr lang="en-US" sz="1050"/>
              <a:t>and nutritional value of both animal-based and alternative proteins are </a:t>
            </a:r>
            <a:r>
              <a:rPr lang="en-US" sz="1050" b="1"/>
              <a:t>determined by the specific product formulation,</a:t>
            </a:r>
            <a:r>
              <a:rPr lang="en-US" sz="1050"/>
              <a:t> rather than just the protein source.</a:t>
            </a:r>
          </a:p>
          <a:p>
            <a:pPr marL="171450" indent="-171450">
              <a:spcBef>
                <a:spcPts val="600"/>
              </a:spcBef>
              <a:buFont typeface="Arial" panose="020B0604020202020204" pitchFamily="34" charset="0"/>
              <a:buChar char="•"/>
            </a:pPr>
            <a:r>
              <a:rPr lang="en-US" sz="1050" b="1"/>
              <a:t>Negative public perception </a:t>
            </a:r>
            <a:r>
              <a:rPr lang="en-US" sz="1050"/>
              <a:t>of alternative proteins due to </a:t>
            </a:r>
            <a:r>
              <a:rPr lang="en-US" sz="1050" b="1"/>
              <a:t>health concerns </a:t>
            </a:r>
            <a:r>
              <a:rPr lang="en-US" sz="1050"/>
              <a:t>can be mitigated by addressing such issues during </a:t>
            </a:r>
            <a:r>
              <a:rPr lang="en-US" sz="1050" b="1"/>
              <a:t>product development,</a:t>
            </a:r>
            <a:r>
              <a:rPr lang="en-US" sz="1050"/>
              <a:t> enhancing consumer trust and acceptance.</a:t>
            </a:r>
          </a:p>
          <a:p>
            <a:pPr marL="171450" indent="-171450">
              <a:spcBef>
                <a:spcPts val="600"/>
              </a:spcBef>
              <a:buFont typeface="Arial" panose="020B0604020202020204" pitchFamily="34" charset="0"/>
              <a:buChar char="•"/>
            </a:pPr>
            <a:r>
              <a:rPr lang="en-US" sz="1050"/>
              <a:t>While some alternative proteins are viewed negatively for being processed, </a:t>
            </a:r>
            <a:r>
              <a:rPr lang="en-US" sz="1050" b="1"/>
              <a:t>dietary quality is a better determinant than processing level for nutrition-associated health outcomes. </a:t>
            </a:r>
            <a:r>
              <a:rPr lang="en-US" sz="1050"/>
              <a:t>In some cases, alternative proteins have higher dietary quality than animal proteins.</a:t>
            </a:r>
          </a:p>
          <a:p>
            <a:pPr marL="171450" indent="-171450">
              <a:spcBef>
                <a:spcPts val="600"/>
              </a:spcBef>
              <a:buFont typeface="Arial" panose="020B0604020202020204" pitchFamily="34" charset="0"/>
              <a:buChar char="•"/>
            </a:pPr>
            <a:r>
              <a:rPr lang="en-US" sz="1050"/>
              <a:t>Makers of alternative proteins can </a:t>
            </a:r>
            <a:r>
              <a:rPr lang="en-US" sz="1050" b="1"/>
              <a:t>capitalize on nutritional benefits</a:t>
            </a:r>
            <a:r>
              <a:rPr lang="en-US" sz="1050"/>
              <a:t> by targeting the replacement of less healthy meat options, </a:t>
            </a:r>
            <a:r>
              <a:rPr lang="en-US" sz="1050" b="1"/>
              <a:t>positioning the products as a healthier choice for consumers.</a:t>
            </a:r>
          </a:p>
        </p:txBody>
      </p:sp>
      <p:graphicFrame>
        <p:nvGraphicFramePr>
          <p:cNvPr id="9" name="Table 8">
            <a:extLst>
              <a:ext uri="{FF2B5EF4-FFF2-40B4-BE49-F238E27FC236}">
                <a16:creationId xmlns:a16="http://schemas.microsoft.com/office/drawing/2014/main" id="{27287AF8-660F-0E4C-5E7A-03C27F197824}"/>
              </a:ext>
            </a:extLst>
          </p:cNvPr>
          <p:cNvGraphicFramePr>
            <a:graphicFrameLocks noGrp="1"/>
          </p:cNvGraphicFramePr>
          <p:nvPr>
            <p:extLst>
              <p:ext uri="{D42A27DB-BD31-4B8C-83A1-F6EECF244321}">
                <p14:modId xmlns:p14="http://schemas.microsoft.com/office/powerpoint/2010/main" val="952548608"/>
              </p:ext>
            </p:extLst>
          </p:nvPr>
        </p:nvGraphicFramePr>
        <p:xfrm>
          <a:off x="330200" y="1554480"/>
          <a:ext cx="8384309" cy="4476083"/>
        </p:xfrm>
        <a:graphic>
          <a:graphicData uri="http://schemas.openxmlformats.org/drawingml/2006/table">
            <a:tbl>
              <a:tblPr firstRow="1" bandRow="1">
                <a:tableStyleId>{2D5ABB26-0587-4C30-8999-92F81FD0307C}</a:tableStyleId>
              </a:tblPr>
              <a:tblGrid>
                <a:gridCol w="1320800">
                  <a:extLst>
                    <a:ext uri="{9D8B030D-6E8A-4147-A177-3AD203B41FA5}">
                      <a16:colId xmlns:a16="http://schemas.microsoft.com/office/drawing/2014/main" val="2470100417"/>
                    </a:ext>
                  </a:extLst>
                </a:gridCol>
                <a:gridCol w="3516745">
                  <a:extLst>
                    <a:ext uri="{9D8B030D-6E8A-4147-A177-3AD203B41FA5}">
                      <a16:colId xmlns:a16="http://schemas.microsoft.com/office/drawing/2014/main" val="1110654787"/>
                    </a:ext>
                  </a:extLst>
                </a:gridCol>
                <a:gridCol w="3546764">
                  <a:extLst>
                    <a:ext uri="{9D8B030D-6E8A-4147-A177-3AD203B41FA5}">
                      <a16:colId xmlns:a16="http://schemas.microsoft.com/office/drawing/2014/main" val="2863399275"/>
                    </a:ext>
                  </a:extLst>
                </a:gridCol>
              </a:tblGrid>
              <a:tr h="732734">
                <a:tc>
                  <a:txBody>
                    <a:bodyPr/>
                    <a:lstStyle/>
                    <a:p>
                      <a:pPr marL="501650" indent="0">
                        <a:spcBef>
                          <a:spcPts val="300"/>
                        </a:spcBef>
                        <a:buNone/>
                        <a:tabLst/>
                      </a:pPr>
                      <a:endParaRPr lang="en-US" sz="1400" b="1">
                        <a:cs typeface="Arial"/>
                      </a:endParaRPr>
                    </a:p>
                  </a:txBody>
                  <a:tcPr anchor="ctr">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501650" indent="0">
                        <a:spcBef>
                          <a:spcPts val="300"/>
                        </a:spcBef>
                        <a:buNone/>
                        <a:tabLst/>
                      </a:pPr>
                      <a:r>
                        <a:rPr lang="en-US" sz="1400" b="1">
                          <a:cs typeface="Arial"/>
                        </a:rPr>
                        <a:t>Animal-based proteins (ABP)</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627063" indent="0">
                        <a:spcBef>
                          <a:spcPts val="300"/>
                        </a:spcBef>
                        <a:buNone/>
                        <a:tabLst/>
                      </a:pPr>
                      <a:r>
                        <a:rPr lang="en-US" sz="1400" b="1">
                          <a:cs typeface="Arial"/>
                        </a:rPr>
                        <a:t>Alternative proteins (plant-based and fermentation)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93161297"/>
                  </a:ext>
                </a:extLst>
              </a:tr>
              <a:tr h="481989">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mn-lt"/>
                          <a:ea typeface="+mn-ea"/>
                          <a:cs typeface="+mn-cs"/>
                        </a:rPr>
                        <a:t>Nutrients</a:t>
                      </a:r>
                    </a:p>
                  </a:txBody>
                  <a:tcPr>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7112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a:t>Protein, zinc and iron, vitamins D, B6, and B12, but includes cholesterol</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lvl="1" indent="0">
                        <a:spcBef>
                          <a:spcPts val="300"/>
                        </a:spcBef>
                        <a:buFont typeface="Arial" panose="020B0604020202020204" pitchFamily="34" charset="0"/>
                        <a:buNone/>
                      </a:pPr>
                      <a:r>
                        <a:rPr lang="en-US" sz="1100" b="0">
                          <a:cs typeface="Arial"/>
                        </a:rPr>
                        <a:t>Protein, fiber, others (depends on specific ingredients used to produce the product)</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5080875"/>
                  </a:ext>
                </a:extLst>
              </a:tr>
              <a:tr h="1286839">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mn-lt"/>
                          <a:ea typeface="+mn-ea"/>
                          <a:cs typeface="+mn-cs"/>
                        </a:rPr>
                        <a:t>Pros and cons</a:t>
                      </a:r>
                    </a:p>
                  </a:txBody>
                  <a:tcPr>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1" indent="-171450">
                        <a:spcBef>
                          <a:spcPts val="300"/>
                        </a:spcBef>
                        <a:buFont typeface="Arial" panose="020B0604020202020204" pitchFamily="34" charset="0"/>
                        <a:buChar char="•"/>
                      </a:pPr>
                      <a:r>
                        <a:rPr lang="en-US" sz="1100" b="0"/>
                        <a:t>Can be a critical component of healthy diets especially in low- and middle-income countries</a:t>
                      </a:r>
                    </a:p>
                    <a:p>
                      <a:pPr marL="285750" lvl="1" indent="-285750">
                        <a:spcBef>
                          <a:spcPts val="300"/>
                        </a:spcBef>
                        <a:buFont typeface="Arial" panose="020B0604020202020204" pitchFamily="34" charset="0"/>
                        <a:buChar char="•"/>
                      </a:pPr>
                      <a:r>
                        <a:rPr lang="en-US" sz="1100" b="1"/>
                        <a:t>Excessive consumption </a:t>
                      </a:r>
                      <a:r>
                        <a:rPr lang="en-US" sz="1100" b="0"/>
                        <a:t>is associated with </a:t>
                      </a:r>
                      <a:r>
                        <a:rPr lang="en-US" sz="1100" b="1"/>
                        <a:t>cardiovascular</a:t>
                      </a:r>
                      <a:r>
                        <a:rPr lang="en-US" sz="1100" b="0"/>
                        <a:t> diseases and </a:t>
                      </a:r>
                      <a:r>
                        <a:rPr lang="en-US" sz="1100" b="1"/>
                        <a:t>type II diabetes</a:t>
                      </a:r>
                    </a:p>
                    <a:p>
                      <a:pPr marL="285750" lvl="1" indent="-285750">
                        <a:spcBef>
                          <a:spcPts val="300"/>
                        </a:spcBef>
                        <a:buFont typeface="Arial" panose="020B0604020202020204" pitchFamily="34" charset="0"/>
                        <a:buChar char="•"/>
                      </a:pPr>
                      <a:r>
                        <a:rPr lang="en-US" sz="1100" b="1"/>
                        <a:t>Zoonotic diseases, </a:t>
                      </a:r>
                      <a:r>
                        <a:rPr lang="en-US" sz="1100" b="0"/>
                        <a:t>antimicrobial resistance, and </a:t>
                      </a:r>
                      <a:r>
                        <a:rPr lang="en-US" sz="1100" b="1"/>
                        <a:t>35% of foodborne diseases</a:t>
                      </a:r>
                      <a:r>
                        <a:rPr lang="en-US" sz="1100" b="0"/>
                        <a:t> like salmonella are associated with animal agriculture</a:t>
                      </a:r>
                    </a:p>
                    <a:p>
                      <a:pPr marL="285750" lvl="1" indent="-285750">
                        <a:spcBef>
                          <a:spcPts val="300"/>
                        </a:spcBef>
                        <a:buFont typeface="Arial" panose="020B0604020202020204" pitchFamily="34" charset="0"/>
                        <a:buChar char="•"/>
                      </a:pPr>
                      <a:r>
                        <a:rPr lang="en-US" sz="1100" b="0"/>
                        <a:t>A lot of ABP products are ultraprocessed</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71450" lvl="1" indent="-171450">
                        <a:spcBef>
                          <a:spcPts val="300"/>
                        </a:spcBef>
                        <a:buFont typeface="Arial" panose="020B0604020202020204" pitchFamily="34" charset="0"/>
                        <a:buChar char="•"/>
                      </a:pPr>
                      <a:r>
                        <a:rPr lang="en-US" sz="1100" b="0">
                          <a:cs typeface="Arial"/>
                        </a:rPr>
                        <a:t>Can have ABP-comparable levels of protein, fat, and sodium but more fiber and no cholesterol</a:t>
                      </a:r>
                    </a:p>
                    <a:p>
                      <a:pPr marL="171450" lvl="1" indent="-171450">
                        <a:spcBef>
                          <a:spcPts val="300"/>
                        </a:spcBef>
                        <a:buFont typeface="Arial" panose="020B0604020202020204" pitchFamily="34" charset="0"/>
                        <a:buChar char="•"/>
                      </a:pPr>
                      <a:r>
                        <a:rPr lang="en-US" sz="1100" b="0">
                          <a:cs typeface="Arial"/>
                        </a:rPr>
                        <a:t>Increased intake of plant-based foods is associated with improved health outcomes</a:t>
                      </a:r>
                    </a:p>
                    <a:p>
                      <a:pPr marL="171450" lvl="1" indent="-171450">
                        <a:spcBef>
                          <a:spcPts val="300"/>
                        </a:spcBef>
                        <a:buFont typeface="Arial" panose="020B0604020202020204" pitchFamily="34" charset="0"/>
                        <a:buChar char="•"/>
                      </a:pPr>
                      <a:r>
                        <a:rPr lang="en-US" sz="1100" b="0">
                          <a:cs typeface="Arial"/>
                        </a:rPr>
                        <a:t>Some alternative meat products contain excessive amounts of sodium</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06206051"/>
                  </a:ext>
                </a:extLst>
              </a:tr>
              <a:tr h="851238">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mn-lt"/>
                          <a:ea typeface="+mn-ea"/>
                          <a:cs typeface="+mn-cs"/>
                        </a:rPr>
                        <a:t>Opportunity for improvement</a:t>
                      </a:r>
                    </a:p>
                  </a:txBody>
                  <a:tcPr>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7800" marR="0" lvl="0" indent="-177800" algn="l" defTabSz="711200" rtl="0" eaLnBrk="1" fontAlgn="auto" latinLnBrk="0" hangingPunct="1">
                        <a:lnSpc>
                          <a:spcPct val="100000"/>
                        </a:lnSpc>
                        <a:spcBef>
                          <a:spcPts val="1200"/>
                        </a:spcBef>
                        <a:spcAft>
                          <a:spcPts val="0"/>
                        </a:spcAft>
                        <a:buClrTx/>
                        <a:buSzTx/>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Improved feed and antibiotic stewardship</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Moderate consumption – average individual in North America and Europe consume more ABP than recommended in dietary guidelines</a:t>
                      </a:r>
                    </a:p>
                    <a:p>
                      <a:pPr marL="177800" marR="0" lvl="0" indent="-177800" algn="l" defTabSz="711200" rtl="0" eaLnBrk="1" fontAlgn="auto" latinLnBrk="0" hangingPunct="1">
                        <a:lnSpc>
                          <a:spcPct val="100000"/>
                        </a:lnSpc>
                        <a:spcBef>
                          <a:spcPts val="1200"/>
                        </a:spcBef>
                        <a:spcAft>
                          <a:spcPts val="0"/>
                        </a:spcAft>
                        <a:buClrTx/>
                        <a:buSzTx/>
                        <a:tabLst/>
                        <a:defRPr/>
                      </a:pPr>
                      <a:endParaRPr kumimoji="0" lang="en-US" sz="1100" b="0" i="0" u="none" strike="noStrike" kern="1200" cap="none" spc="0" normalizeH="0" baseline="0" noProof="0">
                        <a:ln>
                          <a:noFill/>
                        </a:ln>
                        <a:solidFill>
                          <a:srgbClr val="000000"/>
                        </a:solidFill>
                        <a:effectLst/>
                        <a:uLnTx/>
                        <a:uFillTx/>
                        <a:latin typeface="+mn-lt"/>
                        <a:ea typeface="+mn-ea"/>
                        <a:cs typeface="+mn-cs"/>
                      </a:endParaRPr>
                    </a:p>
                    <a:p>
                      <a:pPr marL="177800" marR="0" lvl="0" indent="-177800" algn="l" defTabSz="711200" rtl="0" eaLnBrk="1" fontAlgn="auto" latinLnBrk="0" hangingPunct="1">
                        <a:lnSpc>
                          <a:spcPct val="100000"/>
                        </a:lnSpc>
                        <a:spcBef>
                          <a:spcPts val="1200"/>
                        </a:spcBef>
                        <a:spcAft>
                          <a:spcPts val="0"/>
                        </a:spcAft>
                        <a:buClrTx/>
                        <a:buSzTx/>
                        <a:tabLst/>
                        <a:defRPr/>
                      </a:pPr>
                      <a:endParaRPr kumimoji="0" lang="en-US" sz="1300" b="0" i="0" u="none" strike="noStrike" kern="1200" cap="none" spc="0" normalizeH="0" baseline="0" noProof="0">
                        <a:ln>
                          <a:noFill/>
                        </a:ln>
                        <a:solidFill>
                          <a:srgbClr val="000000"/>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71450" lvl="1" indent="-171450">
                        <a:spcBef>
                          <a:spcPts val="300"/>
                        </a:spcBef>
                        <a:buFont typeface="Arial" panose="020B0604020202020204" pitchFamily="34" charset="0"/>
                        <a:buChar char="•"/>
                      </a:pPr>
                      <a:r>
                        <a:rPr lang="en-US" sz="1100" b="0">
                          <a:cs typeface="Arial"/>
                        </a:rPr>
                        <a:t>Fortification and product development</a:t>
                      </a:r>
                    </a:p>
                    <a:p>
                      <a:pPr marL="171450" lvl="1" indent="-171450">
                        <a:spcBef>
                          <a:spcPts val="300"/>
                        </a:spcBef>
                        <a:buFont typeface="Arial" panose="020B0604020202020204" pitchFamily="34" charset="0"/>
                        <a:buChar char="•"/>
                      </a:pPr>
                      <a:r>
                        <a:rPr lang="en-US" sz="1100" b="0">
                          <a:cs typeface="Arial"/>
                        </a:rPr>
                        <a:t>Further research and regulation to maximize the health and nutritional benefits of these products while minimizing excessive sodium</a:t>
                      </a:r>
                    </a:p>
                    <a:p>
                      <a:pPr marL="171450" lvl="1" indent="-171450">
                        <a:spcBef>
                          <a:spcPts val="300"/>
                        </a:spcBef>
                        <a:buFont typeface="Arial" panose="020B0604020202020204" pitchFamily="34" charset="0"/>
                        <a:buChar char="•"/>
                      </a:pPr>
                      <a:r>
                        <a:rPr lang="en-US" sz="1100">
                          <a:solidFill>
                            <a:schemeClr val="tx1"/>
                          </a:solidFill>
                        </a:rPr>
                        <a:t>Replacing unhealthy types of meats with alternative proteins </a:t>
                      </a:r>
                    </a:p>
                    <a:p>
                      <a:pPr marL="171450" lvl="1" indent="-171450">
                        <a:spcBef>
                          <a:spcPts val="300"/>
                        </a:spcBef>
                        <a:buFont typeface="Arial" panose="020B0604020202020204" pitchFamily="34" charset="0"/>
                        <a:buChar char="•"/>
                      </a:pPr>
                      <a:r>
                        <a:rPr lang="en-US" sz="1100" b="1">
                          <a:solidFill>
                            <a:schemeClr val="tx1"/>
                          </a:solidFill>
                          <a:cs typeface="Arial"/>
                        </a:rPr>
                        <a:t>Fermentation</a:t>
                      </a:r>
                      <a:r>
                        <a:rPr lang="en-US" sz="1100" b="0">
                          <a:solidFill>
                            <a:schemeClr val="tx1"/>
                          </a:solidFill>
                          <a:cs typeface="Arial"/>
                        </a:rPr>
                        <a:t> is known to</a:t>
                      </a:r>
                      <a:r>
                        <a:rPr lang="en-US" sz="1100" b="1">
                          <a:solidFill>
                            <a:schemeClr val="tx1"/>
                          </a:solidFill>
                          <a:cs typeface="Arial"/>
                        </a:rPr>
                        <a:t> improve the nutritional value</a:t>
                      </a:r>
                      <a:r>
                        <a:rPr lang="en-US" sz="1100" b="0">
                          <a:solidFill>
                            <a:schemeClr val="tx1"/>
                          </a:solidFill>
                          <a:cs typeface="Arial"/>
                        </a:rPr>
                        <a:t> of foods; expanding on precision fermentation techniques can be a solution</a:t>
                      </a:r>
                      <a:endParaRPr lang="en-US" sz="1100" b="0">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9251629"/>
                  </a:ext>
                </a:extLst>
              </a:tr>
            </a:tbl>
          </a:graphicData>
        </a:graphic>
      </p:graphicFrame>
      <p:sp>
        <p:nvSpPr>
          <p:cNvPr id="10" name="btfpNotesBox111697">
            <a:extLst>
              <a:ext uri="{FF2B5EF4-FFF2-40B4-BE49-F238E27FC236}">
                <a16:creationId xmlns:a16="http://schemas.microsoft.com/office/drawing/2014/main" id="{6BC19AB4-83E4-1DEC-EA4B-74C7883937F8}"/>
              </a:ext>
            </a:extLst>
          </p:cNvPr>
          <p:cNvSpPr txBox="1"/>
          <p:nvPr>
            <p:custDataLst>
              <p:tags r:id="rId2"/>
            </p:custDataLst>
          </p:nvPr>
        </p:nvSpPr>
        <p:spPr bwMode="gray">
          <a:xfrm>
            <a:off x="329184" y="6419088"/>
            <a:ext cx="9183670" cy="369332"/>
          </a:xfrm>
          <a:prstGeom prst="rect">
            <a:avLst/>
          </a:prstGeom>
          <a:noFill/>
        </p:spPr>
        <p:txBody>
          <a:bodyPr vert="horz" wrap="square" lIns="0" tIns="0" rIns="0" bIns="0" rtlCol="0" anchor="b">
            <a:spAutoFit/>
          </a:bodyPr>
          <a:lstStyle/>
          <a:p>
            <a:endParaRPr lang="en-US" sz="800">
              <a:solidFill>
                <a:srgbClr val="000000"/>
              </a:solidFill>
              <a:latin typeface="Arial"/>
              <a:cs typeface="Arial"/>
            </a:endParaRPr>
          </a:p>
          <a:p>
            <a:r>
              <a:rPr lang="en-US" sz="800">
                <a:solidFill>
                  <a:srgbClr val="000000"/>
                </a:solidFill>
                <a:latin typeface="Arial"/>
                <a:cs typeface="Arial"/>
              </a:rPr>
              <a:t>Sources: UNEP, </a:t>
            </a:r>
            <a:r>
              <a:rPr lang="en-US" sz="800">
                <a:solidFill>
                  <a:srgbClr val="000000"/>
                </a:solidFill>
                <a:latin typeface="Arial"/>
                <a:cs typeface="Arial"/>
                <a:hlinkClick r:id="rId6"/>
              </a:rPr>
              <a:t>What’s Cooking?</a:t>
            </a:r>
            <a:r>
              <a:rPr lang="en-US" sz="800">
                <a:solidFill>
                  <a:srgbClr val="000000"/>
                </a:solidFill>
                <a:latin typeface="Arial"/>
                <a:cs typeface="Arial"/>
              </a:rPr>
              <a:t> (2023); Fang, et.al., </a:t>
            </a:r>
            <a:r>
              <a:rPr lang="en-US" sz="800">
                <a:solidFill>
                  <a:srgbClr val="000000"/>
                </a:solidFill>
                <a:latin typeface="Arial"/>
                <a:cs typeface="Arial"/>
                <a:hlinkClick r:id="rId7"/>
              </a:rPr>
              <a:t>Association of ultra-processed food consumption and mortality</a:t>
            </a:r>
            <a:r>
              <a:rPr lang="en-US" sz="800">
                <a:solidFill>
                  <a:srgbClr val="000000"/>
                </a:solidFill>
                <a:latin typeface="Arial"/>
                <a:cs typeface="Arial"/>
              </a:rPr>
              <a:t> (2024).</a:t>
            </a:r>
            <a:br>
              <a:rPr lang="en-US" sz="800">
                <a:latin typeface="Arial" panose="020B0604020202020204" pitchFamily="34" charset="0"/>
                <a:cs typeface="Arial" panose="020B0604020202020204" pitchFamily="34" charset="0"/>
              </a:rPr>
            </a:br>
            <a:r>
              <a:rPr lang="en-US" sz="800">
                <a:solidFill>
                  <a:srgbClr val="000000"/>
                </a:solidFill>
              </a:rPr>
              <a:t>Credit: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8"/>
              </a:rPr>
              <a:t>Gernot Wagner</a:t>
            </a:r>
            <a:r>
              <a:rPr lang="en-US" sz="800"/>
              <a:t>. </a:t>
            </a:r>
            <a:r>
              <a:rPr lang="en-US" sz="800">
                <a:hlinkClick r:id="rId9"/>
              </a:rPr>
              <a:t>Share with attribution</a:t>
            </a:r>
            <a:r>
              <a:rPr lang="en-US" sz="800"/>
              <a:t>: </a:t>
            </a:r>
            <a:r>
              <a:rPr lang="en-US" sz="800" err="1"/>
              <a:t>Sayn</a:t>
            </a:r>
            <a:r>
              <a:rPr lang="en-US" sz="800"/>
              <a:t>-Wittgenstein </a:t>
            </a:r>
            <a:r>
              <a:rPr lang="en-US" sz="800" i="1"/>
              <a:t>et al., </a:t>
            </a:r>
            <a:r>
              <a:rPr lang="en-US" sz="800"/>
              <a:t>"</a:t>
            </a:r>
            <a:r>
              <a:rPr lang="en-US" sz="800">
                <a:hlinkClick r:id="rId10"/>
              </a:rPr>
              <a:t>Reconsidering Proteins</a:t>
            </a:r>
            <a:r>
              <a:rPr lang="en-US" sz="800"/>
              <a:t>" (6 October 2025).</a:t>
            </a:r>
            <a:endParaRPr lang="en-US" sz="800">
              <a:solidFill>
                <a:srgbClr val="000000"/>
              </a:solidFill>
              <a:latin typeface="Arial" panose="020B0604020202020204" pitchFamily="34" charset="0"/>
              <a:cs typeface="Arial" panose="020B0604020202020204" pitchFamily="34" charset="0"/>
            </a:endParaRPr>
          </a:p>
        </p:txBody>
      </p:sp>
      <p:pic>
        <p:nvPicPr>
          <p:cNvPr id="14" name="Picture 14">
            <a:extLst>
              <a:ext uri="{FF2B5EF4-FFF2-40B4-BE49-F238E27FC236}">
                <a16:creationId xmlns:a16="http://schemas.microsoft.com/office/drawing/2014/main" id="{B2D9F026-5B72-3657-6DD9-CFCC3B1E764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78955" y="3142880"/>
            <a:ext cx="206757" cy="204788"/>
          </a:xfrm>
          <a:prstGeom prst="rect">
            <a:avLst/>
          </a:prstGeom>
        </p:spPr>
      </p:pic>
      <p:pic>
        <p:nvPicPr>
          <p:cNvPr id="15" name="Picture 14">
            <a:extLst>
              <a:ext uri="{FF2B5EF4-FFF2-40B4-BE49-F238E27FC236}">
                <a16:creationId xmlns:a16="http://schemas.microsoft.com/office/drawing/2014/main" id="{A854E5E0-D3AE-67C6-3E0E-92900B30640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78955" y="3540445"/>
            <a:ext cx="206757" cy="204788"/>
          </a:xfrm>
          <a:prstGeom prst="rect">
            <a:avLst/>
          </a:prstGeom>
        </p:spPr>
      </p:pic>
      <p:pic>
        <p:nvPicPr>
          <p:cNvPr id="16" name="Picture 15">
            <a:extLst>
              <a:ext uri="{FF2B5EF4-FFF2-40B4-BE49-F238E27FC236}">
                <a16:creationId xmlns:a16="http://schemas.microsoft.com/office/drawing/2014/main" id="{084DEA98-BA78-1AC9-6377-91A6567D193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78955" y="4070531"/>
            <a:ext cx="206757" cy="204788"/>
          </a:xfrm>
          <a:prstGeom prst="rect">
            <a:avLst/>
          </a:prstGeom>
        </p:spPr>
      </p:pic>
      <p:pic>
        <p:nvPicPr>
          <p:cNvPr id="17" name="Picture 9">
            <a:extLst>
              <a:ext uri="{FF2B5EF4-FFF2-40B4-BE49-F238E27FC236}">
                <a16:creationId xmlns:a16="http://schemas.microsoft.com/office/drawing/2014/main" id="{86368C89-4D62-1F53-CDA4-A147B1F9D3C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70942" y="2787264"/>
            <a:ext cx="214770" cy="212725"/>
          </a:xfrm>
          <a:prstGeom prst="rect">
            <a:avLst/>
          </a:prstGeom>
        </p:spPr>
      </p:pic>
      <p:pic>
        <p:nvPicPr>
          <p:cNvPr id="18" name="Picture 17">
            <a:extLst>
              <a:ext uri="{FF2B5EF4-FFF2-40B4-BE49-F238E27FC236}">
                <a16:creationId xmlns:a16="http://schemas.microsoft.com/office/drawing/2014/main" id="{896359E6-1DBA-6586-155C-2BC4671BFC1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79511" y="3575313"/>
            <a:ext cx="206757" cy="204788"/>
          </a:xfrm>
          <a:prstGeom prst="rect">
            <a:avLst/>
          </a:prstGeom>
        </p:spPr>
      </p:pic>
      <p:pic>
        <p:nvPicPr>
          <p:cNvPr id="20" name="Graphic 19" descr="Cow with solid fill">
            <a:extLst>
              <a:ext uri="{FF2B5EF4-FFF2-40B4-BE49-F238E27FC236}">
                <a16:creationId xmlns:a16="http://schemas.microsoft.com/office/drawing/2014/main" id="{1FA3DF95-40D3-41A8-D127-3C50DB6D65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70942" y="1671932"/>
            <a:ext cx="510673" cy="510673"/>
          </a:xfrm>
          <a:prstGeom prst="rect">
            <a:avLst/>
          </a:prstGeom>
        </p:spPr>
      </p:pic>
      <p:pic>
        <p:nvPicPr>
          <p:cNvPr id="22" name="Graphic 21" descr="Leaf with solid fill">
            <a:extLst>
              <a:ext uri="{FF2B5EF4-FFF2-40B4-BE49-F238E27FC236}">
                <a16:creationId xmlns:a16="http://schemas.microsoft.com/office/drawing/2014/main" id="{C7C84AA4-F654-AAE2-1ECE-D80780F88CF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78883" y="1725405"/>
            <a:ext cx="457200" cy="457200"/>
          </a:xfrm>
          <a:prstGeom prst="rect">
            <a:avLst/>
          </a:prstGeom>
        </p:spPr>
      </p:pic>
      <p:pic>
        <p:nvPicPr>
          <p:cNvPr id="42" name="Picture 9">
            <a:extLst>
              <a:ext uri="{FF2B5EF4-FFF2-40B4-BE49-F238E27FC236}">
                <a16:creationId xmlns:a16="http://schemas.microsoft.com/office/drawing/2014/main" id="{D15092C0-F963-4FBD-AE24-3759CFE62FE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71498" y="2796510"/>
            <a:ext cx="214770" cy="212725"/>
          </a:xfrm>
          <a:prstGeom prst="rect">
            <a:avLst/>
          </a:prstGeom>
        </p:spPr>
      </p:pic>
      <p:pic>
        <p:nvPicPr>
          <p:cNvPr id="43" name="Picture 9">
            <a:extLst>
              <a:ext uri="{FF2B5EF4-FFF2-40B4-BE49-F238E27FC236}">
                <a16:creationId xmlns:a16="http://schemas.microsoft.com/office/drawing/2014/main" id="{106CE064-DC93-98D9-C8DD-EEE5466B6FA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71498" y="3170969"/>
            <a:ext cx="214770" cy="212725"/>
          </a:xfrm>
          <a:prstGeom prst="rect">
            <a:avLst/>
          </a:prstGeom>
        </p:spPr>
      </p:pic>
      <p:sp>
        <p:nvSpPr>
          <p:cNvPr id="4" name="Pentagon 3">
            <a:extLst>
              <a:ext uri="{FF2B5EF4-FFF2-40B4-BE49-F238E27FC236}">
                <a16:creationId xmlns:a16="http://schemas.microsoft.com/office/drawing/2014/main" id="{96577AC2-FEC7-07B4-F2B5-ABAAEE2291FE}"/>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2" name="Chevron 11">
            <a:extLst>
              <a:ext uri="{FF2B5EF4-FFF2-40B4-BE49-F238E27FC236}">
                <a16:creationId xmlns:a16="http://schemas.microsoft.com/office/drawing/2014/main" id="{02E708A9-004A-32A8-9A37-802CEDB7D1C4}"/>
              </a:ext>
            </a:extLst>
          </p:cNvPr>
          <p:cNvSpPr/>
          <p:nvPr/>
        </p:nvSpPr>
        <p:spPr bwMode="gray">
          <a:xfrm>
            <a:off x="3875764"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3" name="Chevron 8">
            <a:extLst>
              <a:ext uri="{FF2B5EF4-FFF2-40B4-BE49-F238E27FC236}">
                <a16:creationId xmlns:a16="http://schemas.microsoft.com/office/drawing/2014/main" id="{ECFA2157-B1A7-2AE3-0F60-DF34B5854C33}"/>
              </a:ext>
            </a:extLst>
          </p:cNvPr>
          <p:cNvSpPr/>
          <p:nvPr/>
        </p:nvSpPr>
        <p:spPr bwMode="gray">
          <a:xfrm>
            <a:off x="1951430"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Demand Increase</a:t>
            </a:r>
          </a:p>
        </p:txBody>
      </p:sp>
    </p:spTree>
    <p:extLst>
      <p:ext uri="{BB962C8B-B14F-4D97-AF65-F5344CB8AC3E}">
        <p14:creationId xmlns:p14="http://schemas.microsoft.com/office/powerpoint/2010/main" val="3187805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4D027-4543-CB03-4340-BDE06E05519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044AB38-BEE8-5DAC-398A-9B2D331B21EC}"/>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a:extLst>
                          <a:ext uri="{FF2B5EF4-FFF2-40B4-BE49-F238E27FC236}">
                            <a16:creationId xmlns:a16="http://schemas.microsoft.com/office/drawing/2014/main" id="{D044AB38-BEE8-5DAC-398A-9B2D331B21E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CEAE7F92-5FF6-AC8D-8DEC-0FF8B4C7FC35}"/>
              </a:ext>
            </a:extLst>
          </p:cNvPr>
          <p:cNvSpPr>
            <a:spLocks noGrp="1"/>
          </p:cNvSpPr>
          <p:nvPr>
            <p:ph type="title"/>
          </p:nvPr>
        </p:nvSpPr>
        <p:spPr/>
        <p:txBody>
          <a:bodyPr vert="horz">
            <a:noAutofit/>
          </a:bodyPr>
          <a:lstStyle/>
          <a:p>
            <a:r>
              <a:rPr lang="en-US"/>
              <a:t>Switching to better feed for aquaculture and expanding unfed species can cut the sector’s CO</a:t>
            </a:r>
            <a:r>
              <a:rPr lang="en-US" baseline="-25000"/>
              <a:t>2</a:t>
            </a:r>
            <a:r>
              <a:rPr lang="en-US"/>
              <a:t> emissions by 50% </a:t>
            </a:r>
          </a:p>
        </p:txBody>
      </p:sp>
      <p:graphicFrame>
        <p:nvGraphicFramePr>
          <p:cNvPr id="2" name="Table 1">
            <a:extLst>
              <a:ext uri="{FF2B5EF4-FFF2-40B4-BE49-F238E27FC236}">
                <a16:creationId xmlns:a16="http://schemas.microsoft.com/office/drawing/2014/main" id="{2DACCBE1-C61F-4BE0-141F-B868D3C92282}"/>
              </a:ext>
            </a:extLst>
          </p:cNvPr>
          <p:cNvGraphicFramePr>
            <a:graphicFrameLocks noGrp="1"/>
          </p:cNvGraphicFramePr>
          <p:nvPr>
            <p:extLst>
              <p:ext uri="{D42A27DB-BD31-4B8C-83A1-F6EECF244321}">
                <p14:modId xmlns:p14="http://schemas.microsoft.com/office/powerpoint/2010/main" val="927349445"/>
              </p:ext>
            </p:extLst>
          </p:nvPr>
        </p:nvGraphicFramePr>
        <p:xfrm>
          <a:off x="362479" y="1793203"/>
          <a:ext cx="11467041" cy="4427904"/>
        </p:xfrm>
        <a:graphic>
          <a:graphicData uri="http://schemas.openxmlformats.org/drawingml/2006/table">
            <a:tbl>
              <a:tblPr firstRow="1" bandRow="1">
                <a:tableStyleId>{2D5ABB26-0587-4C30-8999-92F81FD0307C}</a:tableStyleId>
              </a:tblPr>
              <a:tblGrid>
                <a:gridCol w="3822347">
                  <a:extLst>
                    <a:ext uri="{9D8B030D-6E8A-4147-A177-3AD203B41FA5}">
                      <a16:colId xmlns:a16="http://schemas.microsoft.com/office/drawing/2014/main" val="1110654787"/>
                    </a:ext>
                  </a:extLst>
                </a:gridCol>
                <a:gridCol w="3822347">
                  <a:extLst>
                    <a:ext uri="{9D8B030D-6E8A-4147-A177-3AD203B41FA5}">
                      <a16:colId xmlns:a16="http://schemas.microsoft.com/office/drawing/2014/main" val="2863399275"/>
                    </a:ext>
                  </a:extLst>
                </a:gridCol>
                <a:gridCol w="3822347">
                  <a:extLst>
                    <a:ext uri="{9D8B030D-6E8A-4147-A177-3AD203B41FA5}">
                      <a16:colId xmlns:a16="http://schemas.microsoft.com/office/drawing/2014/main" val="4185904796"/>
                    </a:ext>
                  </a:extLst>
                </a:gridCol>
              </a:tblGrid>
              <a:tr h="755064">
                <a:tc>
                  <a:txBody>
                    <a:bodyPr/>
                    <a:lstStyle/>
                    <a:p>
                      <a:pPr marL="501650" indent="0" algn="l">
                        <a:spcBef>
                          <a:spcPts val="300"/>
                        </a:spcBef>
                        <a:buNone/>
                        <a:tabLst/>
                      </a:pPr>
                      <a:r>
                        <a:rPr lang="en-US" sz="1200" b="1" u="none">
                          <a:cs typeface="Arial"/>
                        </a:rPr>
                        <a:t>Global blue-food consumption expected to increase 80% by 2050 </a:t>
                      </a:r>
                    </a:p>
                  </a:txBody>
                  <a:tcPr anchor="ctr">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627063" indent="0" algn="l">
                        <a:spcBef>
                          <a:spcPts val="300"/>
                        </a:spcBef>
                        <a:buNone/>
                        <a:tabLst/>
                      </a:pPr>
                      <a:r>
                        <a:rPr lang="en-US" sz="1200" b="1" u="none">
                          <a:cs typeface="Arial"/>
                        </a:rPr>
                        <a:t>Emission and marine ecosystem concerns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627063" indent="0" algn="l">
                        <a:spcBef>
                          <a:spcPts val="300"/>
                        </a:spcBef>
                        <a:buNone/>
                        <a:tabLst/>
                      </a:pPr>
                      <a:r>
                        <a:rPr lang="en-US" sz="1200" b="1" u="none"/>
                        <a:t>Solution opportunities in the sector: Alternative aquafeed, bivalves, and more attractive fish products </a:t>
                      </a:r>
                    </a:p>
                  </a:txBody>
                  <a:tcPr anchor="ctr">
                    <a:lnL w="635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5000"/>
                        <a:lumOff val="75000"/>
                      </a:schemeClr>
                    </a:solidFill>
                  </a:tcPr>
                </a:tc>
                <a:extLst>
                  <a:ext uri="{0D108BD9-81ED-4DB2-BD59-A6C34878D82A}">
                    <a16:rowId xmlns:a16="http://schemas.microsoft.com/office/drawing/2014/main" val="1093161297"/>
                  </a:ext>
                </a:extLst>
              </a:tr>
              <a:tr h="3257096">
                <a:tc>
                  <a:txBody>
                    <a:bodyPr/>
                    <a:lstStyle/>
                    <a:p>
                      <a:pPr marL="0" lvl="1" indent="0" algn="l">
                        <a:spcBef>
                          <a:spcPts val="300"/>
                        </a:spcBef>
                        <a:buFont typeface="Arial" panose="020B0604020202020204" pitchFamily="34" charset="0"/>
                        <a:buNone/>
                      </a:pPr>
                      <a:r>
                        <a:rPr lang="en-US" sz="1050" b="1" u="none"/>
                        <a:t>Trends</a:t>
                      </a:r>
                    </a:p>
                    <a:p>
                      <a:pPr marL="285750" lvl="1" indent="-285750" algn="l">
                        <a:spcBef>
                          <a:spcPts val="300"/>
                        </a:spcBef>
                        <a:buFont typeface="Arial" panose="020B0604020202020204" pitchFamily="34" charset="0"/>
                        <a:buChar char="•"/>
                      </a:pPr>
                      <a:r>
                        <a:rPr lang="en-US" sz="1050" u="none"/>
                        <a:t>Aquaculture is the </a:t>
                      </a:r>
                      <a:r>
                        <a:rPr lang="en-US" sz="1050" b="1" u="none"/>
                        <a:t>fastest growing </a:t>
                      </a:r>
                      <a:r>
                        <a:rPr lang="en-US" sz="1050" u="none"/>
                        <a:t>food industry in the world, but its expansion should be done carefully.</a:t>
                      </a:r>
                    </a:p>
                    <a:p>
                      <a:pPr marL="285750" marR="0" lvl="1" indent="-28575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u="none"/>
                        <a:t>Production results in </a:t>
                      </a:r>
                      <a:r>
                        <a:rPr lang="en-US" sz="1050" b="1" u="none"/>
                        <a:t>less emissions than land-based animals</a:t>
                      </a:r>
                      <a:r>
                        <a:rPr lang="en-US" sz="1050" u="none"/>
                        <a:t>, with room for </a:t>
                      </a:r>
                      <a:r>
                        <a:rPr lang="en-US" sz="1050" u="none">
                          <a:cs typeface="Arial"/>
                        </a:rPr>
                        <a:t>improvement.</a:t>
                      </a:r>
                      <a:endParaRPr lang="en-US" sz="1050" u="none"/>
                    </a:p>
                    <a:p>
                      <a:pPr marL="285750" lvl="1" indent="-285750" algn="l">
                        <a:spcBef>
                          <a:spcPts val="300"/>
                        </a:spcBef>
                        <a:buFont typeface="Arial" panose="020B0604020202020204" pitchFamily="34" charset="0"/>
                        <a:buChar char="•"/>
                      </a:pPr>
                      <a:r>
                        <a:rPr lang="en-US" sz="1050" u="none"/>
                        <a:t>Most blue foods are </a:t>
                      </a:r>
                      <a:r>
                        <a:rPr lang="en-US" sz="1050" b="1" u="none"/>
                        <a:t>dense in protein </a:t>
                      </a:r>
                      <a:r>
                        <a:rPr lang="en-US" sz="1050" u="none"/>
                        <a:t>and other nutrients,</a:t>
                      </a:r>
                      <a:r>
                        <a:rPr lang="en-US" sz="1050" b="1" u="none"/>
                        <a:t> like B12, vitamin A, and omega-3.</a:t>
                      </a:r>
                    </a:p>
                    <a:p>
                      <a:pPr marL="285750" lvl="1" indent="-285750" algn="l">
                        <a:spcBef>
                          <a:spcPts val="300"/>
                        </a:spcBef>
                        <a:buFont typeface="Arial" panose="020B0604020202020204" pitchFamily="34" charset="0"/>
                        <a:buChar char="•"/>
                      </a:pPr>
                      <a:r>
                        <a:rPr lang="en-US" sz="1050" u="none"/>
                        <a:t>Globally, 3 billion people depend on seafood for </a:t>
                      </a:r>
                      <a:r>
                        <a:rPr lang="en-US" sz="1050" b="1" u="none"/>
                        <a:t>20% of </a:t>
                      </a:r>
                      <a:br>
                        <a:rPr lang="en-US" sz="1050" b="1" u="none"/>
                      </a:br>
                      <a:r>
                        <a:rPr lang="en-US" sz="1050" b="1" u="none"/>
                        <a:t>their diet.</a:t>
                      </a:r>
                    </a:p>
                    <a:p>
                      <a:pPr marL="285750" lvl="1" indent="-285750" algn="l">
                        <a:spcBef>
                          <a:spcPts val="300"/>
                        </a:spcBef>
                        <a:buFont typeface="Arial" panose="020B0604020202020204" pitchFamily="34" charset="0"/>
                        <a:buChar char="•"/>
                      </a:pPr>
                      <a:endParaRPr lang="en-US" sz="1050" b="1" u="none"/>
                    </a:p>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lvl="1" indent="0" algn="l">
                        <a:spcBef>
                          <a:spcPts val="300"/>
                        </a:spcBef>
                        <a:buFont typeface="Arial" panose="020B0604020202020204" pitchFamily="34" charset="0"/>
                        <a:buNone/>
                      </a:pPr>
                      <a:r>
                        <a:rPr lang="en-US" sz="1050" b="1" u="none">
                          <a:cs typeface="Arial"/>
                        </a:rPr>
                        <a:t>Risks in the sector</a:t>
                      </a:r>
                    </a:p>
                    <a:p>
                      <a:pPr marL="285750" lvl="1" indent="-285750" algn="l">
                        <a:spcBef>
                          <a:spcPts val="300"/>
                        </a:spcBef>
                        <a:buFont typeface="Arial" panose="020B0604020202020204" pitchFamily="34" charset="0"/>
                        <a:buChar char="•"/>
                      </a:pPr>
                      <a:r>
                        <a:rPr lang="en-US" sz="1050" b="0" u="none">
                          <a:cs typeface="Arial"/>
                        </a:rPr>
                        <a:t>Aquaculture relies on </a:t>
                      </a:r>
                      <a:r>
                        <a:rPr lang="en-US" sz="1050" b="1" u="none">
                          <a:cs typeface="Arial"/>
                        </a:rPr>
                        <a:t>wild fish for feed </a:t>
                      </a:r>
                      <a:r>
                        <a:rPr lang="en-US" sz="1050" b="0" u="none">
                          <a:cs typeface="Arial"/>
                        </a:rPr>
                        <a:t>and is </a:t>
                      </a:r>
                      <a:r>
                        <a:rPr lang="en-US" sz="1050" b="1" u="none">
                          <a:cs typeface="Arial"/>
                        </a:rPr>
                        <a:t>not</a:t>
                      </a:r>
                      <a:r>
                        <a:rPr lang="en-US" sz="1050" b="0" u="none">
                          <a:cs typeface="Arial"/>
                        </a:rPr>
                        <a:t> a replacement for wild-caught fish. Using wild fish feed disrupts the ocean food chain and natural ecosystem.</a:t>
                      </a:r>
                    </a:p>
                    <a:p>
                      <a:pPr marL="285750" lvl="1" indent="-285750" algn="l">
                        <a:spcBef>
                          <a:spcPts val="300"/>
                        </a:spcBef>
                        <a:buFont typeface="Arial" panose="020B0604020202020204" pitchFamily="34" charset="0"/>
                        <a:buChar char="•"/>
                      </a:pPr>
                      <a:r>
                        <a:rPr lang="en-US" sz="1050" b="1" u="none">
                          <a:cs typeface="Arial"/>
                        </a:rPr>
                        <a:t>Overfishing</a:t>
                      </a:r>
                      <a:r>
                        <a:rPr lang="en-US" sz="1050" u="none">
                          <a:cs typeface="Arial"/>
                        </a:rPr>
                        <a:t> is a high risk and has significant impacts </a:t>
                      </a:r>
                      <a:br>
                        <a:rPr lang="en-US" sz="1050" u="none">
                          <a:cs typeface="Arial"/>
                        </a:rPr>
                      </a:br>
                      <a:r>
                        <a:rPr lang="en-US" sz="1050" u="none">
                          <a:cs typeface="Arial"/>
                        </a:rPr>
                        <a:t>on biodiversity.</a:t>
                      </a:r>
                    </a:p>
                    <a:p>
                      <a:pPr marL="285750" lvl="1" indent="-285750" algn="l">
                        <a:spcBef>
                          <a:spcPts val="300"/>
                        </a:spcBef>
                        <a:buFont typeface="Arial" panose="020B0604020202020204" pitchFamily="34" charset="0"/>
                        <a:buChar char="•"/>
                      </a:pPr>
                      <a:r>
                        <a:rPr lang="en-US" sz="1050" u="none">
                          <a:cs typeface="Arial"/>
                        </a:rPr>
                        <a:t>Switching to soy as feed drives mass deforestation and therefore is </a:t>
                      </a:r>
                      <a:r>
                        <a:rPr lang="en-US" sz="1050" b="1" u="none">
                          <a:cs typeface="Arial"/>
                        </a:rPr>
                        <a:t>not</a:t>
                      </a:r>
                      <a:r>
                        <a:rPr lang="en-US" sz="1050" u="none">
                          <a:cs typeface="Arial"/>
                        </a:rPr>
                        <a:t> a sustainable alternative.</a:t>
                      </a:r>
                    </a:p>
                    <a:p>
                      <a:pPr marL="285750" marR="0" lvl="1" indent="-28575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u="none">
                          <a:cs typeface="Arial"/>
                        </a:rPr>
                        <a:t>Blue foods are </a:t>
                      </a:r>
                      <a:r>
                        <a:rPr lang="en-US" sz="1050" b="1" u="none">
                          <a:cs typeface="Arial"/>
                        </a:rPr>
                        <a:t>highly</a:t>
                      </a:r>
                      <a:r>
                        <a:rPr lang="en-US" sz="1050" u="none">
                          <a:cs typeface="Arial"/>
                        </a:rPr>
                        <a:t> </a:t>
                      </a:r>
                      <a:r>
                        <a:rPr lang="en-US" sz="1050" b="1" u="none">
                          <a:cs typeface="Arial"/>
                        </a:rPr>
                        <a:t>sensitive to climate change;</a:t>
                      </a:r>
                      <a:r>
                        <a:rPr lang="en-US" sz="1050" u="none">
                          <a:cs typeface="Arial"/>
                        </a:rPr>
                        <a:t> their future availability depends on the health of ecosystems and environmental stressors.</a:t>
                      </a:r>
                    </a:p>
                    <a:p>
                      <a:pPr marL="285750" marR="0" lvl="1" indent="-28575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1050" u="none">
                        <a:cs typeface="Arial"/>
                      </a:endParaRPr>
                    </a:p>
                    <a:p>
                      <a:pPr marL="0" lvl="1" indent="0" algn="l">
                        <a:spcBef>
                          <a:spcPts val="300"/>
                        </a:spcBef>
                        <a:buFont typeface="Arial" panose="020B0604020202020204" pitchFamily="34" charset="0"/>
                        <a:buNone/>
                      </a:pPr>
                      <a:r>
                        <a:rPr lang="en-US" sz="1050" b="1" u="none">
                          <a:cs typeface="Arial"/>
                        </a:rPr>
                        <a:t>Species and production methods matter</a:t>
                      </a:r>
                    </a:p>
                    <a:p>
                      <a:pPr marL="285750" lvl="1" indent="-285750" algn="l">
                        <a:spcBef>
                          <a:spcPts val="300"/>
                        </a:spcBef>
                        <a:buFont typeface="Arial" panose="020B0604020202020204" pitchFamily="34" charset="0"/>
                        <a:buChar char="•"/>
                      </a:pPr>
                      <a:r>
                        <a:rPr lang="en-US" sz="1050" u="none">
                          <a:cs typeface="Arial"/>
                        </a:rPr>
                        <a:t>All blue foods are </a:t>
                      </a:r>
                      <a:r>
                        <a:rPr lang="en-US" sz="1050" b="1" u="none">
                          <a:cs typeface="Arial"/>
                        </a:rPr>
                        <a:t>not the same </a:t>
                      </a:r>
                      <a:r>
                        <a:rPr lang="en-US" sz="1050" u="none">
                          <a:cs typeface="Arial"/>
                        </a:rPr>
                        <a:t>when it comes to emissions and environmental impacts:</a:t>
                      </a:r>
                    </a:p>
                    <a:p>
                      <a:pPr marL="454025" lvl="1" indent="-280988" algn="l">
                        <a:spcBef>
                          <a:spcPts val="300"/>
                        </a:spcBef>
                        <a:buFont typeface="Arial" panose="020B0604020202020204" pitchFamily="34" charset="0"/>
                        <a:buChar char="•"/>
                        <a:tabLst/>
                      </a:pPr>
                      <a:r>
                        <a:rPr lang="en-US" sz="1050" u="none">
                          <a:cs typeface="Arial"/>
                        </a:rPr>
                        <a:t>Production methods and species matter.</a:t>
                      </a:r>
                    </a:p>
                    <a:p>
                      <a:pPr marL="454025" lvl="1" indent="-280988" algn="l">
                        <a:spcBef>
                          <a:spcPts val="300"/>
                        </a:spcBef>
                        <a:buFont typeface="Arial" panose="020B0604020202020204" pitchFamily="34" charset="0"/>
                        <a:buChar char="•"/>
                        <a:tabLst/>
                      </a:pPr>
                      <a:r>
                        <a:rPr lang="en-US" sz="1050" u="none">
                          <a:cs typeface="Arial"/>
                        </a:rPr>
                        <a:t>Salmon requires more resource-intensive feed than others and is one of the species with the fastest growing demand rate.</a:t>
                      </a:r>
                    </a:p>
                    <a:p>
                      <a:pPr marL="454025" lvl="1" indent="-280988" algn="l">
                        <a:spcBef>
                          <a:spcPts val="300"/>
                        </a:spcBef>
                        <a:buFont typeface="Arial" panose="020B0604020202020204" pitchFamily="34" charset="0"/>
                        <a:buChar char="•"/>
                        <a:tabLst/>
                      </a:pPr>
                      <a:r>
                        <a:rPr lang="en-US" sz="1050" b="1" u="none">
                          <a:cs typeface="Arial"/>
                        </a:rPr>
                        <a:t>90% </a:t>
                      </a:r>
                      <a:r>
                        <a:rPr lang="en-US" sz="1050" u="none">
                          <a:cs typeface="Arial"/>
                        </a:rPr>
                        <a:t>of salmon’s environmental impact is from </a:t>
                      </a:r>
                      <a:r>
                        <a:rPr lang="en-US" sz="1050" b="1" u="none">
                          <a:cs typeface="Arial"/>
                        </a:rPr>
                        <a:t>feed.</a:t>
                      </a:r>
                      <a:endParaRPr lang="en-US" sz="1050" u="none">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a:spcBef>
                          <a:spcPts val="300"/>
                        </a:spcBef>
                        <a:buFont typeface="Arial" panose="020B0604020202020204" pitchFamily="34" charset="0"/>
                        <a:buNone/>
                      </a:pPr>
                      <a:r>
                        <a:rPr lang="en-US" sz="1050" b="1" u="none">
                          <a:cs typeface="Arial"/>
                        </a:rPr>
                        <a:t>Existing solutions</a:t>
                      </a:r>
                    </a:p>
                    <a:p>
                      <a:pPr marL="285750" indent="-285750" algn="l">
                        <a:spcBef>
                          <a:spcPts val="300"/>
                        </a:spcBef>
                        <a:buFont typeface="Arial" panose="020B0604020202020204" pitchFamily="34" charset="0"/>
                        <a:buChar char="•"/>
                      </a:pPr>
                      <a:r>
                        <a:rPr lang="en-US" sz="1050" u="none">
                          <a:cs typeface="Arial"/>
                        </a:rPr>
                        <a:t>For aquaculture, </a:t>
                      </a:r>
                      <a:r>
                        <a:rPr lang="en-US" sz="1050" b="1" u="none">
                          <a:cs typeface="Arial"/>
                        </a:rPr>
                        <a:t>improving aquaculture feed </a:t>
                      </a:r>
                      <a:r>
                        <a:rPr lang="en-US" sz="1050" u="none">
                          <a:cs typeface="Arial"/>
                        </a:rPr>
                        <a:t>to blue-food weight gain represents the biggest opportunity to improve environmental performance.</a:t>
                      </a:r>
                    </a:p>
                    <a:p>
                      <a:pPr marL="285750" indent="-285750" algn="l">
                        <a:spcBef>
                          <a:spcPts val="300"/>
                        </a:spcBef>
                        <a:buFont typeface="Arial" panose="020B0604020202020204" pitchFamily="34" charset="0"/>
                        <a:buChar char="•"/>
                      </a:pPr>
                      <a:r>
                        <a:rPr lang="en-US" sz="1050" b="1" u="none">
                          <a:cs typeface="Arial"/>
                        </a:rPr>
                        <a:t>Expand</a:t>
                      </a:r>
                      <a:r>
                        <a:rPr lang="en-US" sz="1050" u="none">
                          <a:cs typeface="Arial"/>
                        </a:rPr>
                        <a:t> unfed aquaculture like </a:t>
                      </a:r>
                      <a:r>
                        <a:rPr lang="en-US" sz="1050" b="1" u="none">
                          <a:cs typeface="Arial"/>
                        </a:rPr>
                        <a:t>bivalves (mussels, oysters, clams, and scallops).</a:t>
                      </a:r>
                      <a:endParaRPr lang="en-US" sz="1050" b="1" u="none"/>
                    </a:p>
                    <a:p>
                      <a:pPr marL="285750" indent="-285750" algn="l">
                        <a:spcBef>
                          <a:spcPts val="300"/>
                        </a:spcBef>
                        <a:buFont typeface="Arial" panose="020B0604020202020204" pitchFamily="34" charset="0"/>
                        <a:buChar char="•"/>
                      </a:pPr>
                      <a:r>
                        <a:rPr lang="en-US" sz="1050" b="1" u="none"/>
                        <a:t>Sardines, anchovies, and mackerel </a:t>
                      </a:r>
                      <a:r>
                        <a:rPr lang="en-US" sz="1050" u="none"/>
                        <a:t>are some of the </a:t>
                      </a:r>
                      <a:r>
                        <a:rPr lang="en-US" sz="1050" b="0" u="none"/>
                        <a:t>most</a:t>
                      </a:r>
                      <a:r>
                        <a:rPr lang="en-US" sz="1050" b="1" u="none"/>
                        <a:t> emission-efficient fish</a:t>
                      </a:r>
                      <a:r>
                        <a:rPr lang="en-US" sz="1050" u="none"/>
                        <a:t> and packed with healthy nutrients.</a:t>
                      </a:r>
                    </a:p>
                    <a:p>
                      <a:pPr marL="285750" indent="-285750" algn="l">
                        <a:spcBef>
                          <a:spcPts val="300"/>
                        </a:spcBef>
                        <a:buFont typeface="Arial" panose="020B0604020202020204" pitchFamily="34" charset="0"/>
                        <a:buChar char="•"/>
                      </a:pPr>
                      <a:endParaRPr lang="en-US" sz="1050" u="none"/>
                    </a:p>
                    <a:p>
                      <a:pPr marL="0" indent="0" algn="l">
                        <a:spcBef>
                          <a:spcPts val="300"/>
                        </a:spcBef>
                        <a:buFont typeface="Arial" panose="020B0604020202020204" pitchFamily="34" charset="0"/>
                        <a:buNone/>
                      </a:pPr>
                      <a:r>
                        <a:rPr lang="en-US" sz="1050" b="1" u="none"/>
                        <a:t>Innovation opportunities</a:t>
                      </a:r>
                    </a:p>
                    <a:p>
                      <a:pPr marL="285750" indent="-285750" algn="l">
                        <a:spcBef>
                          <a:spcPts val="300"/>
                        </a:spcBef>
                        <a:buFont typeface="Arial" panose="020B0604020202020204" pitchFamily="34" charset="0"/>
                        <a:buChar char="•"/>
                      </a:pPr>
                      <a:r>
                        <a:rPr lang="en-US" sz="1050" u="none"/>
                        <a:t>Innovations and businesses that </a:t>
                      </a:r>
                      <a:r>
                        <a:rPr lang="en-US" sz="1050" b="1" u="none"/>
                        <a:t>increase</a:t>
                      </a:r>
                      <a:r>
                        <a:rPr lang="en-US" sz="1050" u="none"/>
                        <a:t> </a:t>
                      </a:r>
                      <a:r>
                        <a:rPr lang="en-US" sz="1050" b="1" u="none"/>
                        <a:t>the availability and attractiveness </a:t>
                      </a:r>
                      <a:r>
                        <a:rPr lang="en-US" sz="1050" b="0" u="none"/>
                        <a:t>of these more sustainable species are important opportunities to increase the sustainable protein supply.</a:t>
                      </a:r>
                    </a:p>
                    <a:p>
                      <a:pPr marL="285750" indent="-285750" algn="l">
                        <a:spcBef>
                          <a:spcPts val="300"/>
                        </a:spcBef>
                        <a:buFont typeface="Arial" panose="020B0604020202020204" pitchFamily="34" charset="0"/>
                        <a:buChar char="•"/>
                      </a:pPr>
                      <a:r>
                        <a:rPr lang="en-US" sz="1050" b="1" u="none"/>
                        <a:t>Innovations </a:t>
                      </a:r>
                      <a:r>
                        <a:rPr lang="en-US" sz="1050" b="0" u="none"/>
                        <a:t>for alternative salmon feed can be explored..</a:t>
                      </a:r>
                      <a:endParaRPr lang="en-US" sz="1050" b="1" u="none"/>
                    </a:p>
                    <a:p>
                      <a:pPr marL="285750" marR="0" lvl="0" indent="-28575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1" u="none">
                          <a:solidFill>
                            <a:srgbClr val="1F1F1F"/>
                          </a:solidFill>
                          <a:ea typeface="+mn-lt"/>
                          <a:cs typeface="+mn-lt"/>
                        </a:rPr>
                        <a:t>Microalgae, </a:t>
                      </a:r>
                      <a:r>
                        <a:rPr lang="en-US" sz="1050" u="none">
                          <a:solidFill>
                            <a:srgbClr val="1F1F1F"/>
                          </a:solidFill>
                          <a:ea typeface="+mn-lt"/>
                          <a:cs typeface="+mn-lt"/>
                        </a:rPr>
                        <a:t>an unfed aquaculture type, is also an alternative protein source that can be explored.</a:t>
                      </a:r>
                    </a:p>
                    <a:p>
                      <a:pPr marL="285750" indent="-285750" algn="l">
                        <a:spcBef>
                          <a:spcPts val="300"/>
                        </a:spcBef>
                        <a:buFont typeface="Arial" panose="020B0604020202020204" pitchFamily="34" charset="0"/>
                        <a:buChar char="•"/>
                      </a:pPr>
                      <a:endParaRPr lang="en-US" sz="1050" u="none"/>
                    </a:p>
                  </a:txBody>
                  <a:tcPr>
                    <a:lnL w="635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5000"/>
                        <a:lumOff val="75000"/>
                      </a:schemeClr>
                    </a:solidFill>
                  </a:tcPr>
                </a:tc>
                <a:extLst>
                  <a:ext uri="{0D108BD9-81ED-4DB2-BD59-A6C34878D82A}">
                    <a16:rowId xmlns:a16="http://schemas.microsoft.com/office/drawing/2014/main" val="3105080875"/>
                  </a:ext>
                </a:extLst>
              </a:tr>
            </a:tbl>
          </a:graphicData>
        </a:graphic>
      </p:graphicFrame>
      <p:sp>
        <p:nvSpPr>
          <p:cNvPr id="3" name="Pentagon 2">
            <a:extLst>
              <a:ext uri="{FF2B5EF4-FFF2-40B4-BE49-F238E27FC236}">
                <a16:creationId xmlns:a16="http://schemas.microsoft.com/office/drawing/2014/main" id="{AF5376A6-B4CE-5AD5-725A-157DF7D7A061}"/>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4" name="Chevron 3">
            <a:extLst>
              <a:ext uri="{FF2B5EF4-FFF2-40B4-BE49-F238E27FC236}">
                <a16:creationId xmlns:a16="http://schemas.microsoft.com/office/drawing/2014/main" id="{804C0C73-87E4-15A6-1039-CBD225B42D14}"/>
              </a:ext>
            </a:extLst>
          </p:cNvPr>
          <p:cNvSpPr/>
          <p:nvPr/>
        </p:nvSpPr>
        <p:spPr bwMode="gray">
          <a:xfrm>
            <a:off x="1951430"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r>
              <a:rPr lang="en-US" sz="1600"/>
              <a:t>Aquaculture</a:t>
            </a:r>
            <a:endParaRPr lang="en-US" sz="1600">
              <a:solidFill>
                <a:schemeClr val="bg1"/>
              </a:solidFill>
            </a:endParaRPr>
          </a:p>
        </p:txBody>
      </p:sp>
      <p:sp>
        <p:nvSpPr>
          <p:cNvPr id="14" name="TextBox 13">
            <a:extLst>
              <a:ext uri="{FF2B5EF4-FFF2-40B4-BE49-F238E27FC236}">
                <a16:creationId xmlns:a16="http://schemas.microsoft.com/office/drawing/2014/main" id="{38902919-5B4D-C2BE-A5DC-0F4B8CDE1A59}"/>
              </a:ext>
            </a:extLst>
          </p:cNvPr>
          <p:cNvSpPr txBox="1"/>
          <p:nvPr/>
        </p:nvSpPr>
        <p:spPr bwMode="gray">
          <a:xfrm>
            <a:off x="329184" y="6419088"/>
            <a:ext cx="9231107" cy="369332"/>
          </a:xfrm>
          <a:prstGeom prst="rect">
            <a:avLst/>
          </a:prstGeom>
          <a:noFill/>
        </p:spPr>
        <p:txBody>
          <a:bodyPr wrap="square" lIns="0" tIns="0" rIns="0" bIns="0" anchor="t">
            <a:spAutoFit/>
          </a:bodyPr>
          <a:lstStyle/>
          <a:p>
            <a:pPr>
              <a:defRPr/>
            </a:pPr>
            <a:endParaRPr kumimoji="0" lang="en-US" sz="800" b="0" i="0" u="none" strike="noStrike" kern="1200" cap="none" spc="0" normalizeH="0" baseline="0" noProof="0">
              <a:ln>
                <a:noFill/>
              </a:ln>
              <a:solidFill>
                <a:srgbClr val="000000"/>
              </a:solidFill>
              <a:effectLst/>
              <a:uLnTx/>
              <a:uFillTx/>
              <a:ea typeface="+mn-ea"/>
              <a:cs typeface="+mn-cs"/>
            </a:endParaRPr>
          </a:p>
          <a:p>
            <a:pPr>
              <a:defRPr/>
            </a:pPr>
            <a:r>
              <a:rPr kumimoji="0" lang="en-US" sz="800" b="0" i="0" u="none" strike="noStrike" kern="1200" cap="none" spc="0" normalizeH="0" baseline="0" noProof="0">
                <a:ln>
                  <a:noFill/>
                </a:ln>
                <a:solidFill>
                  <a:srgbClr val="000000"/>
                </a:solidFill>
                <a:effectLst/>
                <a:uLnTx/>
                <a:uFillTx/>
                <a:ea typeface="+mn-ea"/>
                <a:cs typeface="+mn-cs"/>
              </a:rPr>
              <a:t>Sources: The Blue Food Assessment,</a:t>
            </a:r>
            <a:r>
              <a:rPr lang="en-US" sz="800">
                <a:solidFill>
                  <a:srgbClr val="000000"/>
                </a:solidFill>
              </a:rPr>
              <a:t> </a:t>
            </a:r>
            <a:r>
              <a:rPr lang="en-US" sz="800">
                <a:solidFill>
                  <a:srgbClr val="000000"/>
                </a:solidFill>
                <a:hlinkClick r:id="rId8"/>
              </a:rPr>
              <a:t>Science</a:t>
            </a:r>
            <a:r>
              <a:rPr lang="en-US" sz="800">
                <a:solidFill>
                  <a:srgbClr val="000000"/>
                </a:solidFill>
              </a:rPr>
              <a:t> (2021); EIT Food, </a:t>
            </a:r>
            <a:r>
              <a:rPr lang="en-US" sz="800" b="0" i="0">
                <a:effectLst/>
                <a:hlinkClick r:id="rId9"/>
              </a:rPr>
              <a:t>Fish feed: Why we need sustainable </a:t>
            </a:r>
            <a:r>
              <a:rPr lang="en-US" sz="800" b="0" i="0">
                <a:effectLst/>
              </a:rPr>
              <a:t>;</a:t>
            </a:r>
            <a:r>
              <a:rPr kumimoji="0" lang="en-US" sz="800" b="0" i="0" u="none" strike="noStrike" kern="1200" cap="none" spc="0" normalizeH="0" baseline="0" noProof="0">
                <a:ln>
                  <a:noFill/>
                </a:ln>
                <a:solidFill>
                  <a:srgbClr val="000000"/>
                </a:solidFill>
                <a:effectLst/>
                <a:uLnTx/>
                <a:uFillTx/>
                <a:latin typeface="Arial"/>
                <a:ea typeface="+mn-ea"/>
                <a:cs typeface="+mn-cs"/>
              </a:rPr>
              <a:t> GFI,</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National action plan for plant-based foods</a:t>
            </a:r>
            <a:r>
              <a:rPr lang="en-US" sz="800" b="0" i="0">
                <a:effectLst/>
              </a:rPr>
              <a:t> </a:t>
            </a:r>
            <a:r>
              <a:rPr lang="en-US" sz="800">
                <a:solidFill>
                  <a:srgbClr val="000000"/>
                </a:solidFill>
              </a:rPr>
              <a:t>(2023); WWF </a:t>
            </a:r>
            <a:r>
              <a:rPr lang="en-US" sz="800" err="1">
                <a:solidFill>
                  <a:srgbClr val="000000"/>
                </a:solidFill>
                <a:hlinkClick r:id="rId11"/>
              </a:rPr>
              <a:t>Aquafeed</a:t>
            </a:r>
            <a:r>
              <a:rPr lang="en-US" sz="800">
                <a:solidFill>
                  <a:srgbClr val="000000"/>
                </a:solidFill>
              </a:rPr>
              <a:t> (2022).</a:t>
            </a:r>
            <a:endParaRPr kumimoji="0" lang="en-US" sz="800" b="0" i="0" u="none" strike="noStrike" kern="1200" cap="none" spc="0" normalizeH="0" baseline="0" noProof="0">
              <a:ln>
                <a:noFill/>
              </a:ln>
              <a:solidFill>
                <a:srgbClr val="000000"/>
              </a:solidFill>
              <a:effectLst/>
              <a:uLnTx/>
              <a:uFillTx/>
              <a:ea typeface="+mn-ea"/>
              <a:cs typeface="+mn-cs"/>
            </a:endParaRPr>
          </a:p>
          <a:p>
            <a:r>
              <a:rPr lang="en-US" sz="800">
                <a:solidFill>
                  <a:srgbClr val="000000"/>
                </a:solidFill>
              </a:rPr>
              <a:t>Credit:</a:t>
            </a:r>
            <a:r>
              <a:rPr lang="en-US" sz="800">
                <a:solidFill>
                  <a:srgbClr val="000000"/>
                </a:solidFill>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2"/>
              </a:rPr>
              <a:t>Gernot Wagner</a:t>
            </a:r>
            <a:r>
              <a:rPr lang="en-US" sz="800"/>
              <a:t>. </a:t>
            </a:r>
            <a:r>
              <a:rPr lang="en-US" sz="800">
                <a:hlinkClick r:id="rId13"/>
              </a:rPr>
              <a:t>Share with attribution</a:t>
            </a:r>
            <a:r>
              <a:rPr lang="en-US" sz="800"/>
              <a:t>: </a:t>
            </a:r>
            <a:r>
              <a:rPr lang="en-US" sz="800" err="1"/>
              <a:t>Sayn</a:t>
            </a:r>
            <a:r>
              <a:rPr lang="en-US" sz="800"/>
              <a:t>-Wittgenstein </a:t>
            </a:r>
            <a:r>
              <a:rPr lang="en-US" sz="800" i="1"/>
              <a:t>et al., </a:t>
            </a:r>
            <a:r>
              <a:rPr lang="en-US" sz="800"/>
              <a:t>"</a:t>
            </a:r>
            <a:r>
              <a:rPr lang="en-US" sz="800">
                <a:hlinkClick r:id="rId14"/>
              </a:rPr>
              <a:t>Reconsidering Proteins</a:t>
            </a:r>
            <a:r>
              <a:rPr lang="en-US" sz="800"/>
              <a:t>" (6 October 2025).</a:t>
            </a:r>
            <a:endParaRPr lang="en-US" sz="800">
              <a:solidFill>
                <a:srgbClr val="000000"/>
              </a:solidFill>
              <a:latin typeface="Arial"/>
              <a:cs typeface="Arial"/>
            </a:endParaRPr>
          </a:p>
        </p:txBody>
      </p:sp>
      <p:grpSp>
        <p:nvGrpSpPr>
          <p:cNvPr id="46" name="btfpColumnHeaderBox223027">
            <a:extLst>
              <a:ext uri="{FF2B5EF4-FFF2-40B4-BE49-F238E27FC236}">
                <a16:creationId xmlns:a16="http://schemas.microsoft.com/office/drawing/2014/main" id="{1E411FCF-473A-F655-D407-F0B13CF34606}"/>
              </a:ext>
            </a:extLst>
          </p:cNvPr>
          <p:cNvGrpSpPr/>
          <p:nvPr>
            <p:custDataLst>
              <p:tags r:id="rId3"/>
            </p:custDataLst>
          </p:nvPr>
        </p:nvGrpSpPr>
        <p:grpSpPr>
          <a:xfrm>
            <a:off x="345543" y="1412442"/>
            <a:ext cx="11652868" cy="356057"/>
            <a:chOff x="6366272" y="1372239"/>
            <a:chExt cx="2565953" cy="356057"/>
          </a:xfrm>
        </p:grpSpPr>
        <p:sp>
          <p:nvSpPr>
            <p:cNvPr id="47" name="btfpColumnHeaderBoxText223027">
              <a:extLst>
                <a:ext uri="{FF2B5EF4-FFF2-40B4-BE49-F238E27FC236}">
                  <a16:creationId xmlns:a16="http://schemas.microsoft.com/office/drawing/2014/main" id="{A47D686A-EDA9-1771-943A-05A8835FC4B1}"/>
                </a:ext>
              </a:extLst>
            </p:cNvPr>
            <p:cNvSpPr txBox="1"/>
            <p:nvPr/>
          </p:nvSpPr>
          <p:spPr bwMode="gray">
            <a:xfrm>
              <a:off x="6366272" y="1372239"/>
              <a:ext cx="2565953" cy="318997"/>
            </a:xfrm>
            <a:prstGeom prst="rect">
              <a:avLst/>
            </a:prstGeom>
            <a:noFill/>
          </p:spPr>
          <p:txBody>
            <a:bodyPr vert="horz" wrap="square" lIns="36036" tIns="36036" rIns="36036" bIns="36036" rtlCol="0" anchor="b">
              <a:spAutoFit/>
            </a:bodyPr>
            <a:lstStyle/>
            <a:p>
              <a:r>
                <a:rPr lang="en-US" sz="1600" b="1">
                  <a:latin typeface="+mj-lt"/>
                </a:rPr>
                <a:t>Blue foods are a vital protein source; selecting the right species can support a low-emission protein supply</a:t>
              </a:r>
            </a:p>
          </p:txBody>
        </p:sp>
        <p:cxnSp>
          <p:nvCxnSpPr>
            <p:cNvPr id="48" name="btfpColumnHeaderBoxLine223027">
              <a:extLst>
                <a:ext uri="{FF2B5EF4-FFF2-40B4-BE49-F238E27FC236}">
                  <a16:creationId xmlns:a16="http://schemas.microsoft.com/office/drawing/2014/main" id="{423B7A26-65D5-CF95-8F3C-8438E04F64BD}"/>
                </a:ext>
              </a:extLst>
            </p:cNvPr>
            <p:cNvCxnSpPr>
              <a:cxnSpLocks/>
            </p:cNvCxnSpPr>
            <p:nvPr/>
          </p:nvCxnSpPr>
          <p:spPr bwMode="gray">
            <a:xfrm>
              <a:off x="6366272" y="1728296"/>
              <a:ext cx="252941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31" name="Graphic 30" descr="Exponential Graph with solid fill">
            <a:extLst>
              <a:ext uri="{FF2B5EF4-FFF2-40B4-BE49-F238E27FC236}">
                <a16:creationId xmlns:a16="http://schemas.microsoft.com/office/drawing/2014/main" id="{794E6B2B-75C4-550C-007B-4814F3F260F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3797" y="1975855"/>
            <a:ext cx="387626" cy="387626"/>
          </a:xfrm>
          <a:prstGeom prst="rect">
            <a:avLst/>
          </a:prstGeom>
        </p:spPr>
      </p:pic>
      <p:pic>
        <p:nvPicPr>
          <p:cNvPr id="33" name="Graphic 32" descr="Lights On with solid fill">
            <a:extLst>
              <a:ext uri="{FF2B5EF4-FFF2-40B4-BE49-F238E27FC236}">
                <a16:creationId xmlns:a16="http://schemas.microsoft.com/office/drawing/2014/main" id="{849CD89D-6EF4-5CDF-2730-0DC1B3BAAB8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30537" y="1961327"/>
            <a:ext cx="422401" cy="422401"/>
          </a:xfrm>
          <a:prstGeom prst="rect">
            <a:avLst/>
          </a:prstGeom>
        </p:spPr>
      </p:pic>
      <p:pic>
        <p:nvPicPr>
          <p:cNvPr id="37" name="Graphic 36" descr="Head with gears outline">
            <a:extLst>
              <a:ext uri="{FF2B5EF4-FFF2-40B4-BE49-F238E27FC236}">
                <a16:creationId xmlns:a16="http://schemas.microsoft.com/office/drawing/2014/main" id="{1C751DFB-63F7-CCC9-18BC-A0932A1E403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7817306" y="698594"/>
            <a:ext cx="622866" cy="622866"/>
          </a:xfrm>
          <a:prstGeom prst="rect">
            <a:avLst/>
          </a:prstGeom>
        </p:spPr>
      </p:pic>
      <p:pic>
        <p:nvPicPr>
          <p:cNvPr id="39" name="Graphic 38" descr="Fishing with solid fill">
            <a:extLst>
              <a:ext uri="{FF2B5EF4-FFF2-40B4-BE49-F238E27FC236}">
                <a16:creationId xmlns:a16="http://schemas.microsoft.com/office/drawing/2014/main" id="{ECAF3CF5-C421-5D2B-8C85-0415C83EFF1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202033" y="1885721"/>
            <a:ext cx="567893" cy="567893"/>
          </a:xfrm>
          <a:prstGeom prst="rect">
            <a:avLst/>
          </a:prstGeom>
        </p:spPr>
      </p:pic>
      <p:pic>
        <p:nvPicPr>
          <p:cNvPr id="5" name="Picture 4" descr="A group of fish cages in the water&#10;&#10;Description automatically generated">
            <a:extLst>
              <a:ext uri="{FF2B5EF4-FFF2-40B4-BE49-F238E27FC236}">
                <a16:creationId xmlns:a16="http://schemas.microsoft.com/office/drawing/2014/main" id="{39066692-7E8F-791C-A619-2CB1432EE33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916727" y="4334883"/>
            <a:ext cx="2513736" cy="1885302"/>
          </a:xfrm>
          <a:prstGeom prst="rect">
            <a:avLst/>
          </a:prstGeom>
        </p:spPr>
      </p:pic>
    </p:spTree>
    <p:custDataLst>
      <p:tags r:id="rId1"/>
    </p:custDataLst>
    <p:extLst>
      <p:ext uri="{BB962C8B-B14F-4D97-AF65-F5344CB8AC3E}">
        <p14:creationId xmlns:p14="http://schemas.microsoft.com/office/powerpoint/2010/main" val="3547554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18FBD39-9108-CE02-B861-E2CEAE0B6556}"/>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03" imgH="503" progId="TCLayout.ActiveDocument.1">
                  <p:embed/>
                </p:oleObj>
              </mc:Choice>
              <mc:Fallback>
                <p:oleObj name="think-cell Slide" r:id="rId5" imgW="503" imgH="503" progId="TCLayout.ActiveDocument.1">
                  <p:embed/>
                  <p:pic>
                    <p:nvPicPr>
                      <p:cNvPr id="4" name="think-cell data - do not delete" hidden="1">
                        <a:extLst>
                          <a:ext uri="{FF2B5EF4-FFF2-40B4-BE49-F238E27FC236}">
                            <a16:creationId xmlns:a16="http://schemas.microsoft.com/office/drawing/2014/main" id="{D18FBD39-9108-CE02-B861-E2CEAE0B655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rmAutofit/>
          </a:bodyPr>
          <a:lstStyle/>
          <a:p>
            <a:r>
              <a:rPr lang="en-US">
                <a:latin typeface="Arial" panose="020B0604020202020204" pitchFamily="34" charset="0"/>
                <a:cs typeface="Arial" panose="020B0604020202020204" pitchFamily="34" charset="0"/>
              </a:rPr>
              <a:t>Glossary</a:t>
            </a:r>
          </a:p>
        </p:txBody>
      </p:sp>
      <p:graphicFrame>
        <p:nvGraphicFramePr>
          <p:cNvPr id="3" name="Table 4">
            <a:extLst>
              <a:ext uri="{FF2B5EF4-FFF2-40B4-BE49-F238E27FC236}">
                <a16:creationId xmlns:a16="http://schemas.microsoft.com/office/drawing/2014/main" id="{7AFDD4DB-4C84-FA9F-54D6-BB1EDFCCE34F}"/>
              </a:ext>
            </a:extLst>
          </p:cNvPr>
          <p:cNvGraphicFramePr>
            <a:graphicFrameLocks noGrp="1"/>
          </p:cNvGraphicFramePr>
          <p:nvPr>
            <p:extLst>
              <p:ext uri="{D42A27DB-BD31-4B8C-83A1-F6EECF244321}">
                <p14:modId xmlns:p14="http://schemas.microsoft.com/office/powerpoint/2010/main" val="4182270550"/>
              </p:ext>
            </p:extLst>
          </p:nvPr>
        </p:nvGraphicFramePr>
        <p:xfrm>
          <a:off x="445477" y="1406104"/>
          <a:ext cx="5791201" cy="5439755"/>
        </p:xfrm>
        <a:graphic>
          <a:graphicData uri="http://schemas.openxmlformats.org/drawingml/2006/table">
            <a:tbl>
              <a:tblPr firstRow="1" bandRow="1">
                <a:tableStyleId>{2D5ABB26-0587-4C30-8999-92F81FD0307C}</a:tableStyleId>
              </a:tblPr>
              <a:tblGrid>
                <a:gridCol w="953456">
                  <a:extLst>
                    <a:ext uri="{9D8B030D-6E8A-4147-A177-3AD203B41FA5}">
                      <a16:colId xmlns:a16="http://schemas.microsoft.com/office/drawing/2014/main" val="2463148823"/>
                    </a:ext>
                  </a:extLst>
                </a:gridCol>
                <a:gridCol w="4837745">
                  <a:extLst>
                    <a:ext uri="{9D8B030D-6E8A-4147-A177-3AD203B41FA5}">
                      <a16:colId xmlns:a16="http://schemas.microsoft.com/office/drawing/2014/main" val="1644669232"/>
                    </a:ext>
                  </a:extLst>
                </a:gridCol>
              </a:tblGrid>
              <a:tr h="346189">
                <a:tc>
                  <a:txBody>
                    <a:bodyPr/>
                    <a:lstStyle/>
                    <a:p>
                      <a:pPr marL="0" indent="0" algn="l" rtl="0" fontAlgn="b">
                        <a:buFontTx/>
                        <a:buNone/>
                      </a:pPr>
                      <a:r>
                        <a:rPr lang="en-US" sz="1100" b="1" i="0" u="none" strike="noStrike" dirty="0">
                          <a:solidFill>
                            <a:srgbClr val="000000"/>
                          </a:solidFill>
                          <a:effectLst/>
                          <a:latin typeface="Arial" panose="020B0604020202020204" pitchFamily="34" charset="0"/>
                        </a:rPr>
                        <a:t>AFOLU</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Agriculture, forestry, and other land uses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1916461"/>
                  </a:ext>
                </a:extLst>
              </a:tr>
              <a:tr h="346189">
                <a:tc>
                  <a:txBody>
                    <a:bodyPr/>
                    <a:lstStyle/>
                    <a:p>
                      <a:pPr marL="0" indent="0" algn="l" rtl="0" fontAlgn="b">
                        <a:buFontTx/>
                        <a:buNone/>
                      </a:pPr>
                      <a:r>
                        <a:rPr lang="en-US" sz="1100" b="1" i="0" u="none" strike="noStrike" kern="1200">
                          <a:solidFill>
                            <a:srgbClr val="000000"/>
                          </a:solidFill>
                          <a:effectLst/>
                          <a:latin typeface="Arial" panose="020B0604020202020204" pitchFamily="34" charset="0"/>
                          <a:ea typeface="+mn-ea"/>
                          <a:cs typeface="+mn-cs"/>
                        </a:rPr>
                        <a:t>AA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kern="1200">
                          <a:solidFill>
                            <a:srgbClr val="000000"/>
                          </a:solidFill>
                          <a:effectLst/>
                          <a:latin typeface="Arial" panose="020B0604020202020204" pitchFamily="34" charset="0"/>
                          <a:ea typeface="+mn-ea"/>
                          <a:cs typeface="+mn-cs"/>
                        </a:rPr>
                        <a:t>Annual average percentage change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7994869"/>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BAU</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Business as usual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4672454"/>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CapEx</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Capital expenditure(s)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9576034"/>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CCUS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Carbon capture, utilization, and storage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7903734"/>
                  </a:ext>
                </a:extLst>
              </a:tr>
              <a:tr h="346189">
                <a:tc>
                  <a:txBody>
                    <a:bodyPr/>
                    <a:lstStyle/>
                    <a:p>
                      <a:pPr marL="0" indent="0" algn="l" rtl="0" fontAlgn="b">
                        <a:buFontTx/>
                        <a:buNone/>
                      </a:pPr>
                      <a:r>
                        <a:rPr lang="en-US" sz="1100" b="1" i="0" u="none" strike="noStrike" dirty="0">
                          <a:solidFill>
                            <a:srgbClr val="000000"/>
                          </a:solidFill>
                          <a:effectLst/>
                          <a:latin typeface="Arial" panose="020B0604020202020204" pitchFamily="34" charset="0"/>
                        </a:rPr>
                        <a:t>CH4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Methane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5092793"/>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CO₂</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Carbon dioxide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3315790"/>
                  </a:ext>
                </a:extLst>
              </a:tr>
              <a:tr h="298442">
                <a:tc>
                  <a:txBody>
                    <a:bodyPr/>
                    <a:lstStyle/>
                    <a:p>
                      <a:pPr marL="0" indent="0" algn="l" rtl="0" fontAlgn="b">
                        <a:buFontTx/>
                        <a:buNone/>
                      </a:pPr>
                      <a:r>
                        <a:rPr lang="en-US" sz="1100" b="1" i="0" u="none" strike="noStrike">
                          <a:solidFill>
                            <a:srgbClr val="000000"/>
                          </a:solidFill>
                          <a:effectLst/>
                          <a:latin typeface="Arial" panose="020B0604020202020204" pitchFamily="34" charset="0"/>
                        </a:rPr>
                        <a:t>CPG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Consumer packaged goods (company)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070581"/>
                  </a:ext>
                </a:extLst>
              </a:tr>
              <a:tr h="298442">
                <a:tc>
                  <a:txBody>
                    <a:bodyPr/>
                    <a:lstStyle/>
                    <a:p>
                      <a:pPr marL="0" indent="0" algn="l" rtl="0" fontAlgn="b">
                        <a:buFontTx/>
                        <a:buNone/>
                      </a:pPr>
                      <a:r>
                        <a:rPr lang="en-US" sz="1100" b="1" i="0" u="none" strike="noStrike">
                          <a:solidFill>
                            <a:srgbClr val="000000"/>
                          </a:solidFill>
                          <a:effectLst/>
                          <a:latin typeface="Arial" panose="020B0604020202020204" pitchFamily="34" charset="0"/>
                        </a:rPr>
                        <a:t>EBITDA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Earnings before interest, taxes, depreciation, and amortization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8279360"/>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FID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Final investment decision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4504557"/>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GHG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Greenhouse gases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0776146"/>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HQP</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High-quality protein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8632895"/>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IPCC</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Intergovernmental Panel on Climate Change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71971"/>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LULUCF</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Land use, land-use change, and forestry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9445104"/>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N2O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Nitrous oxide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9424770"/>
                  </a:ext>
                </a:extLst>
              </a:tr>
              <a:tr h="342414">
                <a:tc>
                  <a:txBody>
                    <a:bodyPr/>
                    <a:lstStyle/>
                    <a:p>
                      <a:pPr marL="0" indent="0" algn="l" rtl="0" fontAlgn="b">
                        <a:buFontTx/>
                        <a:buNone/>
                      </a:pPr>
                      <a:endParaRPr lang="en-US" sz="1100" b="1"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endParaRPr lang="en-US" sz="1100" b="0"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5815741"/>
                  </a:ext>
                </a:extLst>
              </a:tr>
            </a:tbl>
          </a:graphicData>
        </a:graphic>
      </p:graphicFrame>
      <p:graphicFrame>
        <p:nvGraphicFramePr>
          <p:cNvPr id="7" name="Table 4">
            <a:extLst>
              <a:ext uri="{FF2B5EF4-FFF2-40B4-BE49-F238E27FC236}">
                <a16:creationId xmlns:a16="http://schemas.microsoft.com/office/drawing/2014/main" id="{97B0838B-A31E-6998-6816-CB5A79D5DA51}"/>
              </a:ext>
            </a:extLst>
          </p:cNvPr>
          <p:cNvGraphicFramePr>
            <a:graphicFrameLocks noGrp="1"/>
          </p:cNvGraphicFramePr>
          <p:nvPr>
            <p:extLst>
              <p:ext uri="{D42A27DB-BD31-4B8C-83A1-F6EECF244321}">
                <p14:modId xmlns:p14="http://schemas.microsoft.com/office/powerpoint/2010/main" val="3094593476"/>
              </p:ext>
            </p:extLst>
          </p:nvPr>
        </p:nvGraphicFramePr>
        <p:xfrm>
          <a:off x="5955322" y="1406104"/>
          <a:ext cx="5765801" cy="5139931"/>
        </p:xfrm>
        <a:graphic>
          <a:graphicData uri="http://schemas.openxmlformats.org/drawingml/2006/table">
            <a:tbl>
              <a:tblPr firstRow="1" bandRow="1">
                <a:tableStyleId>{2D5ABB26-0587-4C30-8999-92F81FD0307C}</a:tableStyleId>
              </a:tblPr>
              <a:tblGrid>
                <a:gridCol w="928056">
                  <a:extLst>
                    <a:ext uri="{9D8B030D-6E8A-4147-A177-3AD203B41FA5}">
                      <a16:colId xmlns:a16="http://schemas.microsoft.com/office/drawing/2014/main" val="2463148823"/>
                    </a:ext>
                  </a:extLst>
                </a:gridCol>
                <a:gridCol w="4837745">
                  <a:extLst>
                    <a:ext uri="{9D8B030D-6E8A-4147-A177-3AD203B41FA5}">
                      <a16:colId xmlns:a16="http://schemas.microsoft.com/office/drawing/2014/main" val="1644669232"/>
                    </a:ext>
                  </a:extLst>
                </a:gridCol>
              </a:tblGrid>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O&amp;M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Operations and maintenance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873988"/>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PBM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Plant-based meat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8689513"/>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PES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Payments for ecosystem services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8334876"/>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R&amp;D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Research and development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1235747"/>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RED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Renewable Energy Directive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351085"/>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SMR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Steam methane reforming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969935"/>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UN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United Nations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908874"/>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VC</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Venture capital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8679121"/>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FAO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Food and Agriculture Organization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9434306"/>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WWF</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World Wide Fund for Nature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8886987"/>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IPBES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Intergovernmental Science-Policy Platform on Biodiversity and Ecosystem Services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1916461"/>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SDG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Sustainable development goals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4672454"/>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WRI</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World Resources Institute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9576034"/>
                  </a:ext>
                </a:extLst>
              </a:tr>
              <a:tr h="342509">
                <a:tc>
                  <a:txBody>
                    <a:bodyPr/>
                    <a:lstStyle/>
                    <a:p>
                      <a:pPr marL="0" indent="0" algn="l" rtl="0" fontAlgn="b">
                        <a:buNone/>
                      </a:pPr>
                      <a:endParaRPr lang="en-US" sz="1100" b="1"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endParaRPr lang="en-US" sz="1100" b="0"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7903734"/>
                  </a:ext>
                </a:extLst>
              </a:tr>
              <a:tr h="342509">
                <a:tc>
                  <a:txBody>
                    <a:bodyPr/>
                    <a:lstStyle/>
                    <a:p>
                      <a:pPr marL="0" indent="0" algn="l" rtl="0" fontAlgn="b">
                        <a:buNone/>
                      </a:pPr>
                      <a:endParaRPr lang="en-US" sz="1100" b="1"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endParaRPr lang="en-US" sz="1100" b="0"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5092793"/>
                  </a:ext>
                </a:extLst>
              </a:tr>
            </a:tbl>
          </a:graphicData>
        </a:graphic>
      </p:graphicFrame>
    </p:spTree>
    <p:custDataLst>
      <p:tags r:id="rId1"/>
    </p:custDataLst>
    <p:extLst>
      <p:ext uri="{BB962C8B-B14F-4D97-AF65-F5344CB8AC3E}">
        <p14:creationId xmlns:p14="http://schemas.microsoft.com/office/powerpoint/2010/main" val="3968326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05CD090-382A-58BB-92C3-F73B24EB01FE}"/>
              </a:ext>
            </a:extLst>
          </p:cNvPr>
          <p:cNvGraphicFramePr>
            <a:graphicFrameLocks/>
          </p:cNvGraphicFramePr>
          <p:nvPr>
            <p:custDataLst>
              <p:tags r:id="rId1"/>
            </p:custDataLst>
            <p:extLst>
              <p:ext uri="{D42A27DB-BD31-4B8C-83A1-F6EECF244321}">
                <p14:modId xmlns:p14="http://schemas.microsoft.com/office/powerpoint/2010/main" val="42362818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7" imgW="7772400" imgH="10058400" progId="TCLayout.ActiveDocument.1">
                  <p:embed/>
                </p:oleObj>
              </mc:Choice>
              <mc:Fallback>
                <p:oleObj name="think-cell Slide" r:id="rId17" imgW="7772400" imgH="10058400" progId="TCLayout.ActiveDocument.1">
                  <p:embed/>
                  <p:pic>
                    <p:nvPicPr>
                      <p:cNvPr id="4" name="think-cell data - do not delete" hidden="1">
                        <a:extLst>
                          <a:ext uri="{FF2B5EF4-FFF2-40B4-BE49-F238E27FC236}">
                            <a16:creationId xmlns:a16="http://schemas.microsoft.com/office/drawing/2014/main" id="{205CD090-382A-58BB-92C3-F73B24EB01FE}"/>
                          </a:ext>
                        </a:extLst>
                      </p:cNvPr>
                      <p:cNvPicPr/>
                      <p:nvPr/>
                    </p:nvPicPr>
                    <p:blipFill>
                      <a:blip r:embed="rId18"/>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91B4B39-301D-B0A5-EA81-E1F81D92B4FB}"/>
              </a:ext>
            </a:extLst>
          </p:cNvPr>
          <p:cNvSpPr>
            <a:spLocks noGrp="1"/>
          </p:cNvSpPr>
          <p:nvPr>
            <p:ph type="title"/>
          </p:nvPr>
        </p:nvSpPr>
        <p:spPr>
          <a:xfrm>
            <a:off x="329184" y="527363"/>
            <a:ext cx="11531600" cy="659434"/>
          </a:xfrm>
        </p:spPr>
        <p:txBody>
          <a:bodyPr vert="horz">
            <a:noAutofit/>
          </a:bodyPr>
          <a:lstStyle/>
          <a:p>
            <a:r>
              <a:rPr lang="en-US">
                <a:cs typeface="Arial"/>
              </a:rPr>
              <a:t>Scope of sustainable proteins broken down into four categories</a:t>
            </a:r>
            <a:endParaRPr lang="en-US"/>
          </a:p>
        </p:txBody>
      </p:sp>
      <p:graphicFrame>
        <p:nvGraphicFramePr>
          <p:cNvPr id="10" name="Table 9">
            <a:extLst>
              <a:ext uri="{FF2B5EF4-FFF2-40B4-BE49-F238E27FC236}">
                <a16:creationId xmlns:a16="http://schemas.microsoft.com/office/drawing/2014/main" id="{03CF2851-EF63-6ED8-577B-2BEED1DD8648}"/>
              </a:ext>
            </a:extLst>
          </p:cNvPr>
          <p:cNvGraphicFramePr>
            <a:graphicFrameLocks noGrp="1"/>
          </p:cNvGraphicFramePr>
          <p:nvPr>
            <p:extLst>
              <p:ext uri="{D42A27DB-BD31-4B8C-83A1-F6EECF244321}">
                <p14:modId xmlns:p14="http://schemas.microsoft.com/office/powerpoint/2010/main" val="2912223923"/>
              </p:ext>
            </p:extLst>
          </p:nvPr>
        </p:nvGraphicFramePr>
        <p:xfrm>
          <a:off x="32754" y="1297418"/>
          <a:ext cx="12071505" cy="4955466"/>
        </p:xfrm>
        <a:graphic>
          <a:graphicData uri="http://schemas.openxmlformats.org/drawingml/2006/table">
            <a:tbl>
              <a:tblPr firstRow="1" bandRow="1">
                <a:tableStyleId>{2D5ABB26-0587-4C30-8999-92F81FD0307C}</a:tableStyleId>
              </a:tblPr>
              <a:tblGrid>
                <a:gridCol w="1037193">
                  <a:extLst>
                    <a:ext uri="{9D8B030D-6E8A-4147-A177-3AD203B41FA5}">
                      <a16:colId xmlns:a16="http://schemas.microsoft.com/office/drawing/2014/main" val="1209005246"/>
                    </a:ext>
                  </a:extLst>
                </a:gridCol>
                <a:gridCol w="2758578">
                  <a:extLst>
                    <a:ext uri="{9D8B030D-6E8A-4147-A177-3AD203B41FA5}">
                      <a16:colId xmlns:a16="http://schemas.microsoft.com/office/drawing/2014/main" val="1110654787"/>
                    </a:ext>
                  </a:extLst>
                </a:gridCol>
                <a:gridCol w="2758578">
                  <a:extLst>
                    <a:ext uri="{9D8B030D-6E8A-4147-A177-3AD203B41FA5}">
                      <a16:colId xmlns:a16="http://schemas.microsoft.com/office/drawing/2014/main" val="2863399275"/>
                    </a:ext>
                  </a:extLst>
                </a:gridCol>
                <a:gridCol w="2758578">
                  <a:extLst>
                    <a:ext uri="{9D8B030D-6E8A-4147-A177-3AD203B41FA5}">
                      <a16:colId xmlns:a16="http://schemas.microsoft.com/office/drawing/2014/main" val="4185904796"/>
                    </a:ext>
                  </a:extLst>
                </a:gridCol>
                <a:gridCol w="2758578">
                  <a:extLst>
                    <a:ext uri="{9D8B030D-6E8A-4147-A177-3AD203B41FA5}">
                      <a16:colId xmlns:a16="http://schemas.microsoft.com/office/drawing/2014/main" val="1174118299"/>
                    </a:ext>
                  </a:extLst>
                </a:gridCol>
              </a:tblGrid>
              <a:tr h="269067">
                <a:tc>
                  <a:txBody>
                    <a:bodyPr/>
                    <a:lstStyle/>
                    <a:p>
                      <a:pPr marL="0" indent="0">
                        <a:buNone/>
                      </a:pPr>
                      <a:endParaRPr lang="en-US" sz="8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711200" rtl="0" eaLnBrk="1" fontAlgn="auto" latinLnBrk="0" hangingPunct="1">
                        <a:lnSpc>
                          <a:spcPct val="100000"/>
                        </a:lnSpc>
                        <a:spcBef>
                          <a:spcPts val="1200"/>
                        </a:spcBef>
                        <a:spcAft>
                          <a:spcPts val="0"/>
                        </a:spcAft>
                        <a:buClr>
                          <a:schemeClr val="accent1"/>
                        </a:buClr>
                        <a:buSzPct val="100000"/>
                        <a:buNone/>
                        <a:tabLst/>
                        <a:defRPr/>
                      </a:pPr>
                      <a:r>
                        <a:rPr kumimoji="0" lang="en-US" sz="1200" b="1" i="0" u="none" strike="noStrike" kern="1200" cap="none" spc="0" normalizeH="0" baseline="0" noProof="0">
                          <a:ln>
                            <a:noFill/>
                          </a:ln>
                          <a:solidFill>
                            <a:schemeClr val="tx1"/>
                          </a:solidFill>
                          <a:effectLst/>
                          <a:uLnTx/>
                          <a:uFillTx/>
                          <a:latin typeface="+mn-lt"/>
                          <a:ea typeface="+mn-ea"/>
                          <a:cs typeface="+mn-cs"/>
                        </a:rPr>
                        <a:t>Vegetal proteins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0" marR="0" lvl="1" indent="0" algn="l" defTabSz="711200" rtl="0" eaLnBrk="1" fontAlgn="auto" latinLnBrk="0" hangingPunct="1">
                        <a:lnSpc>
                          <a:spcPct val="100000"/>
                        </a:lnSpc>
                        <a:spcBef>
                          <a:spcPts val="0"/>
                        </a:spcBef>
                        <a:spcAft>
                          <a:spcPts val="0"/>
                        </a:spcAft>
                        <a:buClr>
                          <a:schemeClr val="accent1"/>
                        </a:buClr>
                        <a:buSzPct val="100000"/>
                        <a:buFontTx/>
                        <a:buNone/>
                        <a:tabLst/>
                        <a:defRPr/>
                      </a:pPr>
                      <a:r>
                        <a:rPr kumimoji="0" lang="en-US" sz="1200" b="1" i="0" u="none" strike="noStrike" kern="1200" cap="none" spc="0" normalizeH="0" baseline="0" noProof="0">
                          <a:ln>
                            <a:noFill/>
                          </a:ln>
                          <a:solidFill>
                            <a:schemeClr val="tx1"/>
                          </a:solidFill>
                          <a:effectLst/>
                          <a:uLnTx/>
                          <a:uFillTx/>
                          <a:latin typeface="+mn-lt"/>
                          <a:ea typeface="+mn-ea"/>
                          <a:cs typeface="+mn-cs"/>
                        </a:rPr>
                        <a:t>Livestock proteins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1" indent="0" algn="l" defTabSz="711200" rtl="0" eaLnBrk="1" fontAlgn="auto" latinLnBrk="0" hangingPunct="1">
                        <a:lnSpc>
                          <a:spcPct val="100000"/>
                        </a:lnSpc>
                        <a:spcBef>
                          <a:spcPts val="1200"/>
                        </a:spcBef>
                        <a:spcAft>
                          <a:spcPts val="0"/>
                        </a:spcAft>
                        <a:buClr>
                          <a:schemeClr val="accent1"/>
                        </a:buClr>
                        <a:buSzPct val="100000"/>
                        <a:buFontTx/>
                        <a:buNone/>
                        <a:tabLst/>
                        <a:defRPr/>
                      </a:pPr>
                      <a:r>
                        <a:rPr kumimoji="0" lang="en-US" sz="1200" b="1" i="0" u="none" strike="noStrike" kern="1200" cap="none" spc="0" normalizeH="0" baseline="0" noProof="0">
                          <a:ln>
                            <a:noFill/>
                          </a:ln>
                          <a:solidFill>
                            <a:schemeClr val="tx1"/>
                          </a:solidFill>
                          <a:effectLst/>
                          <a:uLnTx/>
                          <a:uFillTx/>
                          <a:latin typeface="+mn-lt"/>
                          <a:ea typeface="+mn-ea"/>
                          <a:cs typeface="+mn-cs"/>
                        </a:rPr>
                        <a:t>Aquatic proteins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0" marR="0" lvl="1" indent="0" algn="l" defTabSz="711200" rtl="0" eaLnBrk="1" fontAlgn="auto" latinLnBrk="0" hangingPunct="1">
                        <a:lnSpc>
                          <a:spcPct val="100000"/>
                        </a:lnSpc>
                        <a:spcBef>
                          <a:spcPts val="1200"/>
                        </a:spcBef>
                        <a:spcAft>
                          <a:spcPts val="0"/>
                        </a:spcAft>
                        <a:buClr>
                          <a:schemeClr val="accent1"/>
                        </a:buClr>
                        <a:buSzPct val="100000"/>
                        <a:buFontTx/>
                        <a:buNone/>
                        <a:tabLst/>
                        <a:defRPr/>
                      </a:pPr>
                      <a:r>
                        <a:rPr kumimoji="0" lang="en-US" sz="1200" b="1" i="0" u="none" strike="noStrike" kern="1200" cap="none" spc="0" normalizeH="0" baseline="0" noProof="0">
                          <a:ln>
                            <a:noFill/>
                          </a:ln>
                          <a:solidFill>
                            <a:schemeClr val="tx1"/>
                          </a:solidFill>
                          <a:effectLst/>
                          <a:uLnTx/>
                          <a:uFillTx/>
                          <a:latin typeface="+mn-lt"/>
                          <a:ea typeface="+mn-ea"/>
                          <a:cs typeface="+mn-cs"/>
                        </a:rPr>
                        <a:t>Alternative proteins</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93161297"/>
                  </a:ext>
                </a:extLst>
              </a:tr>
              <a:tr h="1435026">
                <a:tc>
                  <a:txBody>
                    <a:bodyPr/>
                    <a:lstStyle/>
                    <a:p>
                      <a:pPr marL="0" indent="0" algn="l" defTabSz="711200" rtl="0" eaLnBrk="1" latinLnBrk="0" hangingPunct="1">
                        <a:spcBef>
                          <a:spcPts val="1200"/>
                        </a:spcBef>
                        <a:buNone/>
                      </a:pPr>
                      <a:r>
                        <a:rPr lang="en-US" sz="900" b="1" kern="1200">
                          <a:solidFill>
                            <a:schemeClr val="tx1"/>
                          </a:solidFill>
                          <a:latin typeface="+mn-lt"/>
                          <a:ea typeface="+mn-ea"/>
                          <a:cs typeface="+mn-cs"/>
                        </a:rPr>
                        <a:t>Description and key indicators</a:t>
                      </a:r>
                    </a:p>
                  </a:txBody>
                  <a:tcPr marL="72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Soy, wheat, and pea </a:t>
                      </a:r>
                      <a:r>
                        <a:rPr kumimoji="0" lang="en-US" sz="900" b="0" i="0" u="none" strike="noStrike" kern="1200" cap="none" spc="0" normalizeH="0" baseline="0" noProof="0">
                          <a:ln>
                            <a:noFill/>
                          </a:ln>
                          <a:solidFill>
                            <a:schemeClr val="tx1"/>
                          </a:solidFill>
                          <a:effectLst/>
                          <a:uLnTx/>
                          <a:uFillTx/>
                          <a:latin typeface="+mn-lt"/>
                          <a:ea typeface="+mn-ea"/>
                          <a:cs typeface="+mn-cs"/>
                        </a:rPr>
                        <a:t>are the largest sources.</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Soy dominates supply</a:t>
                      </a:r>
                      <a:r>
                        <a:rPr kumimoji="0" lang="en-US" sz="900" b="0" i="0" u="none" strike="noStrike" kern="1200" cap="none" spc="0" normalizeH="0" baseline="0" noProof="0">
                          <a:ln>
                            <a:noFill/>
                          </a:ln>
                          <a:solidFill>
                            <a:schemeClr val="tx1"/>
                          </a:solidFill>
                          <a:effectLst/>
                          <a:uLnTx/>
                          <a:uFillTx/>
                          <a:latin typeface="+mn-lt"/>
                          <a:ea typeface="+mn-ea"/>
                          <a:cs typeface="+mn-cs"/>
                        </a:rPr>
                        <a:t> due to cost-effective mass production.</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80% of soy supply </a:t>
                      </a:r>
                      <a:r>
                        <a:rPr kumimoji="0" lang="en-US" sz="900" b="0" i="0" u="none" strike="noStrike" kern="1200" cap="none" spc="0" normalizeH="0" baseline="0" noProof="0">
                          <a:ln>
                            <a:noFill/>
                          </a:ln>
                          <a:solidFill>
                            <a:schemeClr val="tx1"/>
                          </a:solidFill>
                          <a:effectLst/>
                          <a:uLnTx/>
                          <a:uFillTx/>
                          <a:latin typeface="+mn-lt"/>
                          <a:ea typeface="+mn-ea"/>
                          <a:cs typeface="+mn-cs"/>
                        </a:rPr>
                        <a:t>serves as livestock feed.</a:t>
                      </a:r>
                      <a:endParaRPr kumimoji="0" lang="en-US" sz="900" b="1" i="0" u="none" strike="noStrike" kern="1200" cap="none" spc="0" normalizeH="0" baseline="0" noProof="0">
                        <a:ln>
                          <a:noFill/>
                        </a:ln>
                        <a:solidFill>
                          <a:schemeClr val="tx1"/>
                        </a:solidFill>
                        <a:effectLst/>
                        <a:uLnTx/>
                        <a:uFillTx/>
                        <a:latin typeface="+mn-lt"/>
                        <a:ea typeface="+mn-ea"/>
                        <a:cs typeface="+mn-cs"/>
                      </a:endParaRP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Brazil leads production (~20% increase </a:t>
                      </a:r>
                      <a:r>
                        <a:rPr kumimoji="0" lang="en-US" sz="900" b="0" i="0" u="none" strike="noStrike" kern="1200" cap="none" spc="0" normalizeH="0" baseline="0" noProof="0">
                          <a:ln>
                            <a:noFill/>
                          </a:ln>
                          <a:solidFill>
                            <a:schemeClr val="tx1"/>
                          </a:solidFill>
                          <a:effectLst/>
                          <a:uLnTx/>
                          <a:uFillTx/>
                          <a:latin typeface="+mn-lt"/>
                          <a:ea typeface="+mn-ea"/>
                          <a:cs typeface="+mn-cs"/>
                        </a:rPr>
                        <a:t>over the past five years), while China leads imports.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Poultry and pig meat </a:t>
                      </a:r>
                      <a:r>
                        <a:rPr kumimoji="0" lang="en-US" sz="900" b="0" i="0" u="none" strike="noStrike" kern="1200" cap="none" spc="0" normalizeH="0" baseline="0" noProof="0">
                          <a:ln>
                            <a:noFill/>
                          </a:ln>
                          <a:solidFill>
                            <a:schemeClr val="tx1"/>
                          </a:solidFill>
                          <a:effectLst/>
                          <a:uLnTx/>
                          <a:uFillTx/>
                          <a:latin typeface="+mn-lt"/>
                          <a:ea typeface="+mn-ea"/>
                          <a:cs typeface="+mn-cs"/>
                        </a:rPr>
                        <a:t>dominate supply, followed by </a:t>
                      </a:r>
                      <a:r>
                        <a:rPr kumimoji="0" lang="en-US" sz="900" b="1" i="0" u="none" strike="noStrike" kern="1200" cap="none" spc="0" normalizeH="0" baseline="0" noProof="0">
                          <a:ln>
                            <a:noFill/>
                          </a:ln>
                          <a:solidFill>
                            <a:schemeClr val="tx1"/>
                          </a:solidFill>
                          <a:effectLst/>
                          <a:uLnTx/>
                          <a:uFillTx/>
                          <a:latin typeface="+mn-lt"/>
                          <a:ea typeface="+mn-ea"/>
                          <a:cs typeface="+mn-cs"/>
                        </a:rPr>
                        <a:t>beef and buffalo.</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High GHG emissions and extensive land and water use </a:t>
                      </a:r>
                      <a:r>
                        <a:rPr kumimoji="0" lang="en-US" sz="900" b="0" i="0" u="none" strike="noStrike" kern="1200" cap="none" spc="0" normalizeH="0" baseline="0" noProof="0">
                          <a:ln>
                            <a:noFill/>
                          </a:ln>
                          <a:solidFill>
                            <a:schemeClr val="tx1"/>
                          </a:solidFill>
                          <a:effectLst/>
                          <a:uLnTx/>
                          <a:uFillTx/>
                          <a:latin typeface="+mn-lt"/>
                          <a:ea typeface="+mn-ea"/>
                          <a:cs typeface="+mn-cs"/>
                        </a:rPr>
                        <a:t>lead to negative environmental impact on biodiversity and soil health. </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Asia dominates global production and supply </a:t>
                      </a:r>
                      <a:r>
                        <a:rPr kumimoji="0" lang="en-US" sz="900" b="0" i="0" u="none" strike="noStrike" kern="1200" cap="none" spc="0" normalizeH="0" baseline="0" noProof="0">
                          <a:ln>
                            <a:noFill/>
                          </a:ln>
                          <a:solidFill>
                            <a:schemeClr val="tx1"/>
                          </a:solidFill>
                          <a:effectLst/>
                          <a:uLnTx/>
                          <a:uFillTx/>
                          <a:latin typeface="+mn-lt"/>
                          <a:ea typeface="+mn-ea"/>
                          <a:cs typeface="+mn-cs"/>
                        </a:rPr>
                        <a:t>(mainly China), followed by the Americas.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0"/>
                        </a:spcBef>
                        <a:spcAft>
                          <a:spcPts val="0"/>
                        </a:spcAft>
                        <a:buClrTx/>
                        <a:buSzTx/>
                        <a:buChar char="•"/>
                        <a:tabLst/>
                        <a:defRPr/>
                      </a:pPr>
                      <a:r>
                        <a:rPr kumimoji="0" lang="en-US" sz="900" b="1" i="0" u="none" strike="noStrike" kern="1200" cap="none" spc="0" normalizeH="0" baseline="0">
                          <a:ln>
                            <a:noFill/>
                          </a:ln>
                          <a:solidFill>
                            <a:schemeClr val="tx1"/>
                          </a:solidFill>
                          <a:effectLst/>
                          <a:uLnTx/>
                          <a:uFillTx/>
                          <a:latin typeface="+mn-lt"/>
                          <a:ea typeface="+mn-ea"/>
                          <a:cs typeface="+mn-cs"/>
                        </a:rPr>
                        <a:t>Fish, shrimp, and algae </a:t>
                      </a:r>
                      <a:r>
                        <a:rPr kumimoji="0" lang="en-US" sz="900" b="0" i="0" u="none" strike="noStrike" kern="1200" cap="none" spc="0" normalizeH="0" baseline="0">
                          <a:ln>
                            <a:noFill/>
                          </a:ln>
                          <a:solidFill>
                            <a:schemeClr val="tx1"/>
                          </a:solidFill>
                          <a:effectLst/>
                          <a:uLnTx/>
                          <a:uFillTx/>
                          <a:latin typeface="+mn-lt"/>
                          <a:ea typeface="+mn-ea"/>
                          <a:cs typeface="+mn-cs"/>
                        </a:rPr>
                        <a:t>are primary sources.</a:t>
                      </a:r>
                    </a:p>
                    <a:p>
                      <a:pPr marL="177800" marR="0" lvl="0" indent="-177800" algn="l" defTabSz="711200" rtl="0" eaLnBrk="1" fontAlgn="auto" latinLnBrk="0" hangingPunct="1">
                        <a:lnSpc>
                          <a:spcPct val="100000"/>
                        </a:lnSpc>
                        <a:spcBef>
                          <a:spcPts val="0"/>
                        </a:spcBef>
                        <a:spcAft>
                          <a:spcPts val="0"/>
                        </a:spcAft>
                        <a:buClrTx/>
                        <a:buSzTx/>
                        <a:buChar char="•"/>
                        <a:tabLst/>
                        <a:defRPr/>
                      </a:pPr>
                      <a:r>
                        <a:rPr kumimoji="0" lang="en-US" sz="900" b="1" i="0" u="none" strike="noStrike" kern="1200" cap="none" spc="0" normalizeH="0" baseline="0">
                          <a:ln>
                            <a:noFill/>
                          </a:ln>
                          <a:solidFill>
                            <a:schemeClr val="tx1"/>
                          </a:solidFill>
                          <a:effectLst/>
                          <a:uLnTx/>
                          <a:uFillTx/>
                          <a:latin typeface="+mn-lt"/>
                          <a:ea typeface="+mn-ea"/>
                          <a:cs typeface="+mn-cs"/>
                        </a:rPr>
                        <a:t>About 60% of supply is from aquaculture</a:t>
                      </a:r>
                      <a:r>
                        <a:rPr kumimoji="0" lang="en-US" sz="900" b="0" i="0" u="none" strike="noStrike" kern="1200" cap="none" spc="0" normalizeH="0" baseline="0">
                          <a:ln>
                            <a:noFill/>
                          </a:ln>
                          <a:solidFill>
                            <a:schemeClr val="tx1"/>
                          </a:solidFill>
                          <a:effectLst/>
                          <a:uLnTx/>
                          <a:uFillTx/>
                          <a:latin typeface="+mn-lt"/>
                          <a:ea typeface="+mn-ea"/>
                          <a:cs typeface="+mn-cs"/>
                        </a:rPr>
                        <a:t>, which is </a:t>
                      </a:r>
                      <a:r>
                        <a:rPr kumimoji="0" lang="en-US" sz="900" b="1" i="0" u="none" strike="noStrike" kern="1200" cap="none" spc="0" normalizeH="0" baseline="0">
                          <a:ln>
                            <a:noFill/>
                          </a:ln>
                          <a:solidFill>
                            <a:schemeClr val="tx1"/>
                          </a:solidFill>
                          <a:effectLst/>
                          <a:uLnTx/>
                          <a:uFillTx/>
                          <a:latin typeface="+mn-lt"/>
                          <a:ea typeface="+mn-ea"/>
                          <a:cs typeface="+mn-cs"/>
                        </a:rPr>
                        <a:t>efficient </a:t>
                      </a:r>
                      <a:r>
                        <a:rPr kumimoji="0" lang="en-US" sz="900" b="0" i="0" u="none" strike="noStrike" kern="1200" cap="none" spc="0" normalizeH="0" baseline="0">
                          <a:ln>
                            <a:noFill/>
                          </a:ln>
                          <a:solidFill>
                            <a:schemeClr val="tx1"/>
                          </a:solidFill>
                          <a:effectLst/>
                          <a:uLnTx/>
                          <a:uFillTx/>
                          <a:latin typeface="+mn-lt"/>
                          <a:ea typeface="+mn-ea"/>
                          <a:cs typeface="+mn-cs"/>
                        </a:rPr>
                        <a:t>but comes with significant </a:t>
                      </a:r>
                      <a:r>
                        <a:rPr kumimoji="0" lang="en-US" sz="900" b="1" i="0" u="none" strike="noStrike" kern="1200" cap="none" spc="0" normalizeH="0" baseline="0">
                          <a:ln>
                            <a:noFill/>
                          </a:ln>
                          <a:solidFill>
                            <a:schemeClr val="tx1"/>
                          </a:solidFill>
                          <a:effectLst/>
                          <a:uLnTx/>
                          <a:uFillTx/>
                          <a:latin typeface="+mn-lt"/>
                          <a:ea typeface="+mn-ea"/>
                          <a:cs typeface="+mn-cs"/>
                        </a:rPr>
                        <a:t>environmental impacts, </a:t>
                      </a:r>
                      <a:r>
                        <a:rPr kumimoji="0" lang="en-US" sz="900" b="0" i="0" u="none" strike="noStrike" kern="1200" cap="none" spc="0" normalizeH="0" baseline="0">
                          <a:ln>
                            <a:noFill/>
                          </a:ln>
                          <a:solidFill>
                            <a:schemeClr val="tx1"/>
                          </a:solidFill>
                          <a:effectLst/>
                          <a:uLnTx/>
                          <a:uFillTx/>
                          <a:latin typeface="+mn-lt"/>
                          <a:ea typeface="+mn-ea"/>
                          <a:cs typeface="+mn-cs"/>
                        </a:rPr>
                        <a:t>including water use, nutrient runoff, and habitat loss.</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kumimoji="0" lang="en-US" sz="900" b="1" i="0" u="none" strike="noStrike" kern="1200" cap="none" spc="0" normalizeH="0" baseline="0">
                          <a:ln>
                            <a:noFill/>
                          </a:ln>
                          <a:solidFill>
                            <a:schemeClr val="tx1"/>
                          </a:solidFill>
                          <a:effectLst/>
                          <a:uLnTx/>
                          <a:uFillTx/>
                          <a:latin typeface="+mn-lt"/>
                          <a:ea typeface="+mn-ea"/>
                          <a:cs typeface="+mn-cs"/>
                        </a:rPr>
                        <a:t>Asia leads in aquaculture supply </a:t>
                      </a:r>
                      <a:r>
                        <a:rPr kumimoji="0" lang="en-US" sz="900" b="0" i="0" u="none" strike="noStrike" kern="1200" cap="none" spc="0" normalizeH="0" baseline="0">
                          <a:ln>
                            <a:noFill/>
                          </a:ln>
                          <a:solidFill>
                            <a:schemeClr val="tx1"/>
                          </a:solidFill>
                          <a:effectLst/>
                          <a:uLnTx/>
                          <a:uFillTx/>
                          <a:latin typeface="+mn-lt"/>
                          <a:ea typeface="+mn-ea"/>
                          <a:cs typeface="+mn-cs"/>
                        </a:rPr>
                        <a:t>(mainly China), followed by Europe and the Americas.</a:t>
                      </a:r>
                    </a:p>
                    <a:p>
                      <a:pPr marL="177800" marR="0" lvl="0" indent="-177800" algn="l" defTabSz="711200" rtl="0" eaLnBrk="1" fontAlgn="auto" latinLnBrk="0" hangingPunct="1">
                        <a:lnSpc>
                          <a:spcPct val="100000"/>
                        </a:lnSpc>
                        <a:spcBef>
                          <a:spcPts val="0"/>
                        </a:spcBef>
                        <a:spcAft>
                          <a:spcPts val="0"/>
                        </a:spcAft>
                        <a:buClrTx/>
                        <a:buSzTx/>
                        <a:buChar char="•"/>
                        <a:tabLst/>
                        <a:defRPr/>
                      </a:pP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Plant-based: </a:t>
                      </a:r>
                      <a:r>
                        <a:rPr kumimoji="0" lang="en-US" sz="900" b="0" i="0" u="none" strike="noStrike" kern="1200" cap="none" spc="0" normalizeH="0" baseline="0" noProof="0">
                          <a:ln>
                            <a:noFill/>
                          </a:ln>
                          <a:solidFill>
                            <a:schemeClr val="tx1"/>
                          </a:solidFill>
                          <a:effectLst/>
                          <a:uLnTx/>
                          <a:uFillTx/>
                          <a:latin typeface="+mn-lt"/>
                          <a:ea typeface="+mn-ea"/>
                          <a:cs typeface="+mn-cs"/>
                        </a:rPr>
                        <a:t>Foods that aim to replicate the sensory feeling of eating animal protein (e.g., soy patties)</a:t>
                      </a:r>
                      <a:r>
                        <a:rPr kumimoji="0" lang="en-US" sz="900" b="1" i="0" u="none" strike="noStrike" kern="1200" cap="none" spc="0" normalizeH="0" baseline="0" noProof="0">
                          <a:ln>
                            <a:noFill/>
                          </a:ln>
                          <a:solidFill>
                            <a:schemeClr val="tx1"/>
                          </a:solidFill>
                          <a:effectLst/>
                          <a:uLnTx/>
                          <a:uFillTx/>
                          <a:latin typeface="+mn-lt"/>
                          <a:ea typeface="+mn-ea"/>
                          <a:cs typeface="+mn-cs"/>
                        </a:rPr>
                        <a:t>.</a:t>
                      </a:r>
                    </a:p>
                    <a:p>
                      <a:pPr marL="177800" marR="0" lvl="0" indent="-177800" algn="l" defTabSz="711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Lab-grown/cultivated: </a:t>
                      </a:r>
                      <a:r>
                        <a:rPr kumimoji="0" lang="en-US" sz="900" b="0" i="0" u="none" strike="noStrike" kern="1200" cap="none" spc="0" normalizeH="0" baseline="0" noProof="0">
                          <a:ln>
                            <a:noFill/>
                          </a:ln>
                          <a:solidFill>
                            <a:schemeClr val="tx1"/>
                          </a:solidFill>
                          <a:effectLst/>
                          <a:uLnTx/>
                          <a:uFillTx/>
                          <a:latin typeface="+mn-lt"/>
                          <a:ea typeface="+mn-ea"/>
                          <a:cs typeface="+mn-cs"/>
                        </a:rPr>
                        <a:t>Meat produced directly from animal cells.</a:t>
                      </a:r>
                      <a:endParaRPr kumimoji="0" lang="en-US" sz="900" b="1" i="0" u="none" strike="noStrike" kern="1200" cap="none" spc="0" normalizeH="0" baseline="0" noProof="0">
                        <a:ln>
                          <a:noFill/>
                        </a:ln>
                        <a:solidFill>
                          <a:schemeClr val="tx1"/>
                        </a:solidFill>
                        <a:effectLst/>
                        <a:uLnTx/>
                        <a:uFillTx/>
                        <a:latin typeface="+mn-lt"/>
                        <a:ea typeface="+mn-ea"/>
                        <a:cs typeface="+mn-cs"/>
                      </a:endParaRPr>
                    </a:p>
                    <a:p>
                      <a:pPr marL="177800" marR="0" lvl="0" indent="-177800" algn="l" defTabSz="711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Fermentation-derived: </a:t>
                      </a:r>
                      <a:r>
                        <a:rPr kumimoji="0" lang="en-US" sz="900" b="0" i="0" u="none" strike="noStrike" kern="1200" cap="none" spc="0" normalizeH="0" baseline="0" noProof="0">
                          <a:ln>
                            <a:noFill/>
                          </a:ln>
                          <a:solidFill>
                            <a:schemeClr val="tx1"/>
                          </a:solidFill>
                          <a:effectLst/>
                          <a:uLnTx/>
                          <a:uFillTx/>
                          <a:latin typeface="+mn-lt"/>
                          <a:ea typeface="+mn-ea"/>
                          <a:cs typeface="+mn-cs"/>
                        </a:rPr>
                        <a:t>Foods produced by the chemical breakdown of biomass by bacteria, yeasts, or other microorganisms (e.g., tempeh).</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05080875"/>
                  </a:ext>
                </a:extLst>
              </a:tr>
              <a:tr h="358757">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900" b="1" kern="1200">
                          <a:solidFill>
                            <a:schemeClr val="tx1"/>
                          </a:solidFill>
                          <a:latin typeface="+mn-lt"/>
                          <a:ea typeface="+mn-ea"/>
                          <a:cs typeface="+mn-cs"/>
                        </a:rPr>
                        <a:t>Products</a:t>
                      </a:r>
                    </a:p>
                  </a:txBody>
                  <a:tcPr marL="72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kumimoji="0" lang="en-US" sz="900" b="1" i="0" u="none" strike="noStrike" kern="1200" cap="none" spc="0" normalizeH="0" baseline="0" noProof="0">
                          <a:ln>
                            <a:noFill/>
                          </a:ln>
                          <a:solidFill>
                            <a:schemeClr val="tx1"/>
                          </a:solidFill>
                          <a:effectLst/>
                          <a:uLnTx/>
                          <a:uFillTx/>
                          <a:latin typeface="+mn-lt"/>
                          <a:ea typeface="+mn-ea"/>
                          <a:cs typeface="+mn-cs"/>
                        </a:rPr>
                        <a:t>Soy, corn, wheat, peas</a:t>
                      </a: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r>
                        <a:rPr kumimoji="0" lang="en-US" sz="900" b="1" i="0" u="none" strike="noStrike" kern="1200" cap="none" spc="0" normalizeH="0" baseline="0" noProof="0">
                          <a:ln>
                            <a:noFill/>
                          </a:ln>
                          <a:solidFill>
                            <a:schemeClr val="tx1"/>
                          </a:solidFill>
                          <a:effectLst/>
                          <a:uLnTx/>
                          <a:uFillTx/>
                          <a:latin typeface="+mn-lt"/>
                          <a:ea typeface="+mn-ea"/>
                          <a:cs typeface="+mn-cs"/>
                        </a:rPr>
                        <a:t>Beef, poultry, pig, sheep, dairy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kumimoji="0" lang="en-US" sz="900" b="1" i="0" u="none" strike="noStrike" kern="1200" cap="none" spc="0" normalizeH="0" baseline="0" noProof="0">
                          <a:ln>
                            <a:noFill/>
                          </a:ln>
                          <a:solidFill>
                            <a:schemeClr val="tx1"/>
                          </a:solidFill>
                          <a:effectLst/>
                          <a:uLnTx/>
                          <a:uFillTx/>
                          <a:latin typeface="+mn-lt"/>
                          <a:ea typeface="+mn-ea"/>
                          <a:cs typeface="+mn-cs"/>
                        </a:rPr>
                        <a:t>Fish, shrimp, algae, other aquatic protein sources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kumimoji="0" lang="en-US" sz="900" b="1" i="0" u="none" strike="noStrike" kern="1200" cap="none" spc="0" normalizeH="0" baseline="0" noProof="0">
                          <a:ln>
                            <a:noFill/>
                          </a:ln>
                          <a:solidFill>
                            <a:schemeClr val="tx1"/>
                          </a:solidFill>
                          <a:effectLst/>
                          <a:uLnTx/>
                          <a:uFillTx/>
                          <a:latin typeface="+mn-lt"/>
                          <a:ea typeface="+mn-ea"/>
                          <a:cs typeface="+mn-cs"/>
                        </a:rPr>
                        <a:t>Plant-based protein, lab-grown meat, fermentation-derived proteins</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987815052"/>
                  </a:ext>
                </a:extLst>
              </a:tr>
              <a:tr h="1704094">
                <a:tc>
                  <a:txBody>
                    <a:bodyPr/>
                    <a:lstStyle/>
                    <a:p>
                      <a:pPr marL="0" indent="0" algn="l" rtl="0" eaLnBrk="1" latinLnBrk="0" hangingPunct="1">
                        <a:spcBef>
                          <a:spcPts val="1200"/>
                        </a:spcBef>
                        <a:buNone/>
                      </a:pPr>
                      <a:r>
                        <a:rPr lang="en-US" sz="900" b="1" kern="1200">
                          <a:solidFill>
                            <a:schemeClr val="tx1"/>
                          </a:solidFill>
                          <a:latin typeface="+mn-lt"/>
                          <a:ea typeface="+mn-ea"/>
                          <a:cs typeface="+mn-cs"/>
                        </a:rPr>
                        <a:t>Key benefits and challenges</a:t>
                      </a:r>
                    </a:p>
                  </a:txBody>
                  <a:tcPr marL="72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Bef>
                          <a:spcPts val="0"/>
                        </a:spcBef>
                        <a:buNone/>
                      </a:pPr>
                      <a:r>
                        <a:rPr lang="en-US" sz="900" b="1">
                          <a:solidFill>
                            <a:schemeClr val="tx1"/>
                          </a:solidFill>
                          <a:latin typeface="Arial"/>
                          <a:cs typeface="Arial"/>
                        </a:rPr>
                        <a:t>Benefits:</a:t>
                      </a:r>
                    </a:p>
                    <a:p>
                      <a:pPr marL="177800" indent="-177800">
                        <a:spcBef>
                          <a:spcPts val="0"/>
                        </a:spcBef>
                        <a:buFont typeface="Arial" panose="020B0604020202020204" pitchFamily="34" charset="0"/>
                        <a:buChar char="•"/>
                      </a:pPr>
                      <a:r>
                        <a:rPr lang="en-US" sz="900" b="0">
                          <a:solidFill>
                            <a:schemeClr val="tx1"/>
                          </a:solidFill>
                          <a:latin typeface="Arial"/>
                          <a:cs typeface="Arial"/>
                        </a:rPr>
                        <a:t>Cheap production, high scalability</a:t>
                      </a:r>
                    </a:p>
                    <a:p>
                      <a:pPr marL="177800" indent="-177800">
                        <a:spcBef>
                          <a:spcPts val="0"/>
                        </a:spcBef>
                        <a:buFont typeface="Arial" panose="020B0604020202020204" pitchFamily="34" charset="0"/>
                        <a:buChar char="•"/>
                      </a:pPr>
                      <a:r>
                        <a:rPr lang="en-US" sz="900" b="0">
                          <a:solidFill>
                            <a:schemeClr val="tx1"/>
                          </a:solidFill>
                          <a:latin typeface="Arial"/>
                          <a:cs typeface="Arial"/>
                        </a:rPr>
                        <a:t>Long history and culture within global food systems</a:t>
                      </a:r>
                    </a:p>
                    <a:p>
                      <a:pPr marL="0" indent="0">
                        <a:spcBef>
                          <a:spcPts val="0"/>
                        </a:spcBef>
                        <a:buFont typeface="Arial" panose="020B0604020202020204" pitchFamily="34" charset="0"/>
                        <a:buNone/>
                      </a:pPr>
                      <a:endParaRPr lang="en-US" sz="900" b="0">
                        <a:solidFill>
                          <a:schemeClr val="tx1"/>
                        </a:solidFill>
                        <a:latin typeface="Arial" panose="020B0604020202020204" pitchFamily="34" charset="0"/>
                        <a:cs typeface="Arial" panose="020B0604020202020204" pitchFamily="34" charset="0"/>
                      </a:endParaRPr>
                    </a:p>
                    <a:p>
                      <a:pPr marL="0" marR="0" lvl="0" indent="0" algn="l" defTabSz="711200" rtl="0" eaLnBrk="1" fontAlgn="auto" latinLnBrk="0" hangingPunct="1">
                        <a:lnSpc>
                          <a:spcPct val="100000"/>
                        </a:lnSpc>
                        <a:spcBef>
                          <a:spcPts val="0"/>
                        </a:spcBef>
                        <a:spcAft>
                          <a:spcPts val="0"/>
                        </a:spcAft>
                        <a:buClrTx/>
                        <a:buSzTx/>
                        <a:buFontTx/>
                        <a:buNone/>
                        <a:tabLst/>
                        <a:defRPr/>
                      </a:pPr>
                      <a:r>
                        <a:rPr lang="en-US" sz="900" b="1">
                          <a:solidFill>
                            <a:schemeClr val="tx1"/>
                          </a:solidFill>
                          <a:latin typeface="Arial"/>
                          <a:cs typeface="Arial"/>
                        </a:rPr>
                        <a:t>Challenges:</a:t>
                      </a:r>
                      <a:endParaRPr lang="en-US" sz="900" b="0">
                        <a:solidFill>
                          <a:schemeClr val="tx1"/>
                        </a:solidFill>
                        <a:latin typeface="Arial"/>
                        <a:cs typeface="Arial"/>
                      </a:endParaRP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Lower bioavailability</a:t>
                      </a:r>
                      <a:r>
                        <a:rPr lang="en-US" sz="900" b="0" baseline="0">
                          <a:solidFill>
                            <a:schemeClr val="tx1"/>
                          </a:solidFill>
                          <a:latin typeface="Arial" panose="020B0604020202020204" pitchFamily="34" charset="0"/>
                          <a:cs typeface="Arial" panose="020B0604020202020204" pitchFamily="34" charset="0"/>
                        </a:rPr>
                        <a:t> of protein</a:t>
                      </a:r>
                      <a:r>
                        <a:rPr lang="en-US" sz="900" b="0">
                          <a:solidFill>
                            <a:schemeClr val="tx1"/>
                          </a:solidFill>
                          <a:latin typeface="Arial" panose="020B0604020202020204" pitchFamily="34" charset="0"/>
                          <a:cs typeface="Arial" panose="020B0604020202020204" pitchFamily="34" charset="0"/>
                        </a:rPr>
                        <a:t> </a:t>
                      </a: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Some sources overgrown, creating large monocultures with high land use and negative environmental impact</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0" indent="0">
                        <a:spcBef>
                          <a:spcPts val="0"/>
                        </a:spcBef>
                        <a:buNone/>
                      </a:pPr>
                      <a:r>
                        <a:rPr lang="en-US" sz="900" b="1">
                          <a:solidFill>
                            <a:schemeClr val="tx1"/>
                          </a:solidFill>
                          <a:latin typeface="Arial"/>
                          <a:cs typeface="Arial"/>
                        </a:rPr>
                        <a:t>Benefits:</a:t>
                      </a:r>
                      <a:endParaRPr lang="en-US" sz="900" b="0">
                        <a:solidFill>
                          <a:schemeClr val="tx1"/>
                        </a:solidFill>
                        <a:latin typeface="Arial"/>
                        <a:cs typeface="Arial"/>
                      </a:endParaRP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High</a:t>
                      </a:r>
                      <a:r>
                        <a:rPr lang="en-US" sz="900" b="0" baseline="0">
                          <a:solidFill>
                            <a:schemeClr val="tx1"/>
                          </a:solidFill>
                          <a:latin typeface="Arial" panose="020B0604020202020204" pitchFamily="34" charset="0"/>
                          <a:cs typeface="Arial" panose="020B0604020202020204" pitchFamily="34" charset="0"/>
                        </a:rPr>
                        <a:t> bioavailability </a:t>
                      </a:r>
                      <a:r>
                        <a:rPr lang="en-US" sz="900" b="0">
                          <a:solidFill>
                            <a:schemeClr val="tx1"/>
                          </a:solidFill>
                          <a:latin typeface="Arial" panose="020B0604020202020204" pitchFamily="34" charset="0"/>
                          <a:cs typeface="Arial" panose="020B0604020202020204" pitchFamily="34" charset="0"/>
                        </a:rPr>
                        <a:t>of protein</a:t>
                      </a: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Meat, eggs, and dairy provide bio-available critical micro-nutrients that are not replicated in traditional plant proteins</a:t>
                      </a:r>
                    </a:p>
                    <a:p>
                      <a:pPr marL="0" indent="0">
                        <a:spcBef>
                          <a:spcPts val="0"/>
                        </a:spcBef>
                        <a:buNone/>
                      </a:pPr>
                      <a:endParaRPr lang="en-US" sz="900" b="0">
                        <a:solidFill>
                          <a:schemeClr val="tx1"/>
                        </a:solidFill>
                        <a:latin typeface="Arial" panose="020B0604020202020204" pitchFamily="34" charset="0"/>
                        <a:cs typeface="Arial" panose="020B0604020202020204" pitchFamily="34" charset="0"/>
                      </a:endParaRPr>
                    </a:p>
                    <a:p>
                      <a:pPr marL="0" marR="0" lvl="0" indent="0" algn="l" defTabSz="711200" rtl="0" eaLnBrk="1" fontAlgn="auto" latinLnBrk="0" hangingPunct="1">
                        <a:lnSpc>
                          <a:spcPct val="100000"/>
                        </a:lnSpc>
                        <a:spcBef>
                          <a:spcPts val="0"/>
                        </a:spcBef>
                        <a:spcAft>
                          <a:spcPts val="0"/>
                        </a:spcAft>
                        <a:buClrTx/>
                        <a:buSzTx/>
                        <a:buFontTx/>
                        <a:buNone/>
                        <a:tabLst/>
                        <a:defRPr/>
                      </a:pPr>
                      <a:r>
                        <a:rPr lang="en-US" sz="900" b="1">
                          <a:solidFill>
                            <a:schemeClr val="tx1"/>
                          </a:solidFill>
                          <a:latin typeface="Arial"/>
                          <a:cs typeface="Arial"/>
                        </a:rPr>
                        <a:t>Challenges:</a:t>
                      </a:r>
                      <a:endParaRPr lang="en-US" sz="900" b="0">
                        <a:solidFill>
                          <a:schemeClr val="tx1"/>
                        </a:solidFill>
                        <a:latin typeface="Arial"/>
                        <a:cs typeface="Arial"/>
                      </a:endParaRPr>
                    </a:p>
                    <a:p>
                      <a:pPr marL="177800" indent="-177800">
                        <a:spcBef>
                          <a:spcPts val="0"/>
                        </a:spcBef>
                        <a:buFont typeface="Arial"/>
                        <a:buChar char="•"/>
                      </a:pPr>
                      <a:r>
                        <a:rPr lang="en-US" sz="900" b="0">
                          <a:solidFill>
                            <a:schemeClr val="tx1"/>
                          </a:solidFill>
                          <a:latin typeface="+mn-lt"/>
                          <a:cs typeface="Arial"/>
                        </a:rPr>
                        <a:t>Most land-inefficient source of proteins</a:t>
                      </a:r>
                      <a:r>
                        <a:rPr lang="en-US" sz="900" b="0" baseline="30000">
                          <a:solidFill>
                            <a:schemeClr val="tx1"/>
                          </a:solidFill>
                          <a:latin typeface="+mn-lt"/>
                          <a:cs typeface="Arial"/>
                        </a:rPr>
                        <a:t>1</a:t>
                      </a: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One of the largest methane source globally</a:t>
                      </a: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Contributes to biodiversity loss through forest clearing and monocultures for industrial feed</a:t>
                      </a:r>
                    </a:p>
                    <a:p>
                      <a:pPr marL="177800" indent="-177800">
                        <a:spcBef>
                          <a:spcPts val="0"/>
                        </a:spcBef>
                        <a:buFont typeface="Arial"/>
                        <a:buChar char="•"/>
                      </a:pPr>
                      <a:endParaRPr lang="en-US" sz="900" b="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l" defTabSz="711200" rtl="0" eaLnBrk="1" latinLnBrk="0" hangingPunct="1">
                        <a:spcBef>
                          <a:spcPts val="0"/>
                        </a:spcBef>
                        <a:buNone/>
                      </a:pPr>
                      <a:r>
                        <a:rPr lang="en-US" sz="900" b="1" kern="1200">
                          <a:solidFill>
                            <a:schemeClr val="tx1"/>
                          </a:solidFill>
                          <a:latin typeface="Arial"/>
                          <a:ea typeface="+mn-ea"/>
                          <a:cs typeface="Arial"/>
                        </a:rPr>
                        <a:t>Benefits:</a:t>
                      </a:r>
                    </a:p>
                    <a:p>
                      <a:pPr marL="177800" indent="-177800" algn="l" defTabSz="711200" rtl="0" eaLnBrk="1" latinLnBrk="0" hangingPunct="1">
                        <a:spcBef>
                          <a:spcPts val="0"/>
                        </a:spcBef>
                        <a:buChar char="•"/>
                      </a:pPr>
                      <a:r>
                        <a:rPr lang="en-US" sz="900" b="0" kern="1200">
                          <a:solidFill>
                            <a:schemeClr val="tx1"/>
                          </a:solidFill>
                          <a:latin typeface="Arial"/>
                          <a:ea typeface="+mn-ea"/>
                          <a:cs typeface="Arial"/>
                        </a:rPr>
                        <a:t>High</a:t>
                      </a:r>
                      <a:r>
                        <a:rPr lang="en-US" sz="900" b="0" kern="1200" baseline="0">
                          <a:solidFill>
                            <a:schemeClr val="tx1"/>
                          </a:solidFill>
                          <a:latin typeface="Arial"/>
                          <a:ea typeface="+mn-ea"/>
                          <a:cs typeface="Arial"/>
                        </a:rPr>
                        <a:t> bioavailability of</a:t>
                      </a:r>
                      <a:r>
                        <a:rPr lang="en-US" sz="900" b="0" kern="1200">
                          <a:solidFill>
                            <a:schemeClr val="tx1"/>
                          </a:solidFill>
                          <a:latin typeface="Arial"/>
                          <a:ea typeface="+mn-ea"/>
                          <a:cs typeface="Arial"/>
                        </a:rPr>
                        <a:t> protein</a:t>
                      </a:r>
                    </a:p>
                    <a:p>
                      <a:pPr marL="177800" indent="-177800" algn="l" defTabSz="711200" rtl="0" eaLnBrk="1" latinLnBrk="0" hangingPunct="1">
                        <a:spcBef>
                          <a:spcPts val="0"/>
                        </a:spcBef>
                        <a:buChar char="•"/>
                      </a:pPr>
                      <a:r>
                        <a:rPr lang="en-US" sz="900" b="0" kern="1200">
                          <a:solidFill>
                            <a:schemeClr val="tx1"/>
                          </a:solidFill>
                          <a:latin typeface="Arial"/>
                          <a:ea typeface="+mn-ea"/>
                          <a:cs typeface="Arial"/>
                        </a:rPr>
                        <a:t>High</a:t>
                      </a:r>
                      <a:r>
                        <a:rPr lang="en-US" sz="900" b="0" kern="1200" baseline="0">
                          <a:solidFill>
                            <a:schemeClr val="tx1"/>
                          </a:solidFill>
                          <a:latin typeface="Arial"/>
                          <a:ea typeface="+mn-ea"/>
                          <a:cs typeface="Arial"/>
                        </a:rPr>
                        <a:t> content of e</a:t>
                      </a:r>
                      <a:r>
                        <a:rPr lang="en-US" sz="900" b="0" kern="1200">
                          <a:solidFill>
                            <a:schemeClr val="tx1"/>
                          </a:solidFill>
                          <a:latin typeface="Arial"/>
                          <a:ea typeface="+mn-ea"/>
                          <a:cs typeface="Arial"/>
                        </a:rPr>
                        <a:t>ssential omega-3 fatty acids </a:t>
                      </a:r>
                    </a:p>
                    <a:p>
                      <a:pPr marL="177800" indent="-177800" algn="l" defTabSz="711200" rtl="0" eaLnBrk="1" latinLnBrk="0" hangingPunct="1">
                        <a:spcBef>
                          <a:spcPts val="0"/>
                        </a:spcBef>
                        <a:buChar char="•"/>
                      </a:pPr>
                      <a:r>
                        <a:rPr lang="en-US" sz="900" b="0" kern="1200">
                          <a:solidFill>
                            <a:schemeClr val="tx1"/>
                          </a:solidFill>
                          <a:latin typeface="Arial"/>
                          <a:ea typeface="+mn-ea"/>
                          <a:cs typeface="Arial"/>
                        </a:rPr>
                        <a:t>Can be sustainably farmed with tech advance</a:t>
                      </a:r>
                    </a:p>
                    <a:p>
                      <a:pPr marL="0" indent="0" algn="l" defTabSz="711200" rtl="0" eaLnBrk="1" latinLnBrk="0" hangingPunct="1">
                        <a:spcBef>
                          <a:spcPts val="0"/>
                        </a:spcBef>
                        <a:buNone/>
                      </a:pPr>
                      <a:endParaRPr lang="en-US" sz="900" b="0" kern="1200">
                        <a:solidFill>
                          <a:schemeClr val="tx1"/>
                        </a:solidFill>
                        <a:latin typeface="Arial" panose="020B0604020202020204" pitchFamily="34" charset="0"/>
                        <a:ea typeface="+mn-ea"/>
                        <a:cs typeface="Arial" panose="020B0604020202020204" pitchFamily="34" charset="0"/>
                      </a:endParaRPr>
                    </a:p>
                    <a:p>
                      <a:pPr marL="0" indent="0" algn="l" defTabSz="711200" rtl="0" eaLnBrk="1" latinLnBrk="0" hangingPunct="1">
                        <a:spcBef>
                          <a:spcPts val="0"/>
                        </a:spcBef>
                        <a:buNone/>
                      </a:pPr>
                      <a:r>
                        <a:rPr lang="en-US" sz="900" b="1" kern="1200">
                          <a:solidFill>
                            <a:schemeClr val="tx1"/>
                          </a:solidFill>
                          <a:latin typeface="Arial"/>
                          <a:ea typeface="+mn-ea"/>
                          <a:cs typeface="Arial"/>
                        </a:rPr>
                        <a:t>Challenges:</a:t>
                      </a:r>
                    </a:p>
                    <a:p>
                      <a:pPr marL="177800" indent="-177800" algn="l" defTabSz="711200" rtl="0" eaLnBrk="1" latinLnBrk="0" hangingPunct="1">
                        <a:spcBef>
                          <a:spcPts val="0"/>
                        </a:spcBef>
                        <a:buChar char="•"/>
                      </a:pPr>
                      <a:r>
                        <a:rPr lang="en-US" sz="900" b="0" kern="1200">
                          <a:solidFill>
                            <a:schemeClr val="tx1"/>
                          </a:solidFill>
                          <a:latin typeface="Arial"/>
                          <a:ea typeface="+mn-ea"/>
                          <a:cs typeface="Arial"/>
                        </a:rPr>
                        <a:t>Overfishing, bycatch, and habitat destruction in wild-capture fisheries</a:t>
                      </a:r>
                    </a:p>
                    <a:p>
                      <a:pPr marL="177800" indent="-177800" algn="l" defTabSz="711200" rtl="0" eaLnBrk="1" latinLnBrk="0" hangingPunct="1">
                        <a:spcBef>
                          <a:spcPts val="0"/>
                        </a:spcBef>
                        <a:buChar char="•"/>
                      </a:pPr>
                      <a:r>
                        <a:rPr lang="en-US" sz="900" b="0" kern="1200">
                          <a:solidFill>
                            <a:schemeClr val="tx1"/>
                          </a:solidFill>
                          <a:latin typeface="Arial"/>
                          <a:ea typeface="+mn-ea"/>
                          <a:cs typeface="Arial"/>
                        </a:rPr>
                        <a:t>Water pollution, disease transmission, high wild fish stock feed, and significant energy input in aquaculture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0" indent="0">
                        <a:spcBef>
                          <a:spcPts val="0"/>
                        </a:spcBef>
                        <a:buNone/>
                      </a:pPr>
                      <a:r>
                        <a:rPr lang="en-US" sz="900" b="1">
                          <a:solidFill>
                            <a:schemeClr val="tx1"/>
                          </a:solidFill>
                          <a:latin typeface="Arial"/>
                          <a:cs typeface="Arial"/>
                        </a:rPr>
                        <a:t>Benefits:</a:t>
                      </a:r>
                    </a:p>
                    <a:p>
                      <a:pPr marL="177800" marR="0" lvl="0" indent="-177800" algn="l" defTabSz="711200" rtl="0" eaLnBrk="1" fontAlgn="auto" latinLnBrk="0" hangingPunct="1">
                        <a:lnSpc>
                          <a:spcPct val="100000"/>
                        </a:lnSpc>
                        <a:spcBef>
                          <a:spcPts val="0"/>
                        </a:spcBef>
                        <a:spcAft>
                          <a:spcPts val="0"/>
                        </a:spcAft>
                        <a:buClr>
                          <a:srgbClr val="000000"/>
                        </a:buClr>
                        <a:buSzTx/>
                        <a:buFont typeface="Arial,Sans-Serif"/>
                        <a:buChar char="•"/>
                        <a:tabLst/>
                        <a:defRPr/>
                      </a:pPr>
                      <a:r>
                        <a:rPr lang="en-US" sz="900" b="0" i="0" u="none" strike="noStrike" noProof="0">
                          <a:solidFill>
                            <a:schemeClr val="tx1"/>
                          </a:solidFill>
                          <a:latin typeface="Arial"/>
                        </a:rPr>
                        <a:t>High protein content and digestibility</a:t>
                      </a:r>
                      <a:endParaRPr lang="en-US" sz="900" b="0" i="0" u="none" strike="noStrike" baseline="0" noProof="0">
                        <a:solidFill>
                          <a:schemeClr val="tx1"/>
                        </a:solidFill>
                        <a:latin typeface="Arial"/>
                      </a:endParaRPr>
                    </a:p>
                    <a:p>
                      <a:pPr marL="177800" marR="0" lvl="0" indent="-177800" algn="l">
                        <a:lnSpc>
                          <a:spcPct val="100000"/>
                        </a:lnSpc>
                        <a:spcBef>
                          <a:spcPts val="0"/>
                        </a:spcBef>
                        <a:spcAft>
                          <a:spcPts val="0"/>
                        </a:spcAft>
                        <a:buClr>
                          <a:srgbClr val="000000"/>
                        </a:buClr>
                        <a:buSzTx/>
                        <a:buFont typeface="Arial,Sans-Serif"/>
                        <a:buChar char="•"/>
                      </a:pPr>
                      <a:r>
                        <a:rPr lang="en-US" sz="900" b="0" i="0" u="none" strike="noStrike" noProof="0">
                          <a:solidFill>
                            <a:schemeClr val="tx1"/>
                          </a:solidFill>
                          <a:latin typeface="Arial"/>
                        </a:rPr>
                        <a:t>Depending</a:t>
                      </a:r>
                      <a:r>
                        <a:rPr lang="en-US" sz="900" b="0" i="0" u="none" strike="noStrike" baseline="0" noProof="0">
                          <a:solidFill>
                            <a:schemeClr val="tx1"/>
                          </a:solidFill>
                          <a:latin typeface="Arial"/>
                        </a:rPr>
                        <a:t> on the source, can have high micronutrient content and fiber</a:t>
                      </a:r>
                      <a:r>
                        <a:rPr lang="en-US" sz="900" b="0" i="0" u="none" strike="noStrike" noProof="0">
                          <a:solidFill>
                            <a:schemeClr val="tx1"/>
                          </a:solidFill>
                          <a:latin typeface="Arial"/>
                        </a:rPr>
                        <a:t> </a:t>
                      </a:r>
                      <a:endParaRPr lang="en-US" sz="900" b="0" i="0" u="none" strike="noStrike" noProof="0">
                        <a:solidFill>
                          <a:srgbClr val="000000"/>
                        </a:solidFill>
                        <a:latin typeface="Arial"/>
                      </a:endParaRPr>
                    </a:p>
                    <a:p>
                      <a:pPr marL="177800" marR="0" lvl="0" indent="-177800" algn="l">
                        <a:lnSpc>
                          <a:spcPct val="100000"/>
                        </a:lnSpc>
                        <a:spcBef>
                          <a:spcPts val="0"/>
                        </a:spcBef>
                        <a:spcAft>
                          <a:spcPts val="0"/>
                        </a:spcAft>
                        <a:buClr>
                          <a:srgbClr val="000000"/>
                        </a:buClr>
                        <a:buSzTx/>
                        <a:buFont typeface="Arial,Sans-Serif"/>
                        <a:buChar char="•"/>
                      </a:pPr>
                      <a:r>
                        <a:rPr lang="en-US" sz="900" b="0" i="0" u="none" strike="noStrike" noProof="0">
                          <a:solidFill>
                            <a:schemeClr val="tx1"/>
                          </a:solidFill>
                          <a:latin typeface="Arial"/>
                        </a:rPr>
                        <a:t>Increased land and water efficiency</a:t>
                      </a:r>
                      <a:endParaRPr lang="en-US" sz="900" b="0" i="0" u="none" strike="noStrike" noProof="0">
                        <a:solidFill>
                          <a:srgbClr val="000000"/>
                        </a:solidFill>
                        <a:latin typeface="Arial"/>
                      </a:endParaRPr>
                    </a:p>
                    <a:p>
                      <a:pPr marL="177800" marR="0" lvl="0" indent="-177800" algn="l">
                        <a:lnSpc>
                          <a:spcPct val="100000"/>
                        </a:lnSpc>
                        <a:spcBef>
                          <a:spcPts val="0"/>
                        </a:spcBef>
                        <a:spcAft>
                          <a:spcPts val="0"/>
                        </a:spcAft>
                        <a:buClr>
                          <a:srgbClr val="000000"/>
                        </a:buClr>
                        <a:buSzTx/>
                        <a:buFont typeface="Arial,Sans-Serif"/>
                        <a:buChar char="•"/>
                      </a:pPr>
                      <a:r>
                        <a:rPr lang="en-US" sz="900" b="0" i="0" u="none" strike="noStrike" noProof="0">
                          <a:solidFill>
                            <a:schemeClr val="tx1"/>
                          </a:solidFill>
                          <a:latin typeface="Arial"/>
                        </a:rPr>
                        <a:t>Low methane or other GHG emissions</a:t>
                      </a:r>
                      <a:endParaRPr lang="en-US" sz="900" b="0" i="0" u="none" strike="noStrike" noProof="0">
                        <a:solidFill>
                          <a:srgbClr val="000000"/>
                        </a:solidFill>
                        <a:latin typeface="Arial"/>
                      </a:endParaRPr>
                    </a:p>
                    <a:p>
                      <a:pPr marL="0" indent="0">
                        <a:spcBef>
                          <a:spcPts val="0"/>
                        </a:spcBef>
                        <a:buNone/>
                      </a:pPr>
                      <a:endParaRPr lang="en-US" sz="900" b="0">
                        <a:solidFill>
                          <a:schemeClr val="tx1"/>
                        </a:solidFill>
                        <a:latin typeface="Arial" panose="020B0604020202020204" pitchFamily="34" charset="0"/>
                        <a:cs typeface="Arial" panose="020B0604020202020204" pitchFamily="34" charset="0"/>
                      </a:endParaRPr>
                    </a:p>
                    <a:p>
                      <a:pPr marL="0" marR="0" lvl="0" indent="0" algn="l" defTabSz="711200" rtl="0" eaLnBrk="1" fontAlgn="auto" latinLnBrk="0" hangingPunct="1">
                        <a:lnSpc>
                          <a:spcPct val="100000"/>
                        </a:lnSpc>
                        <a:spcBef>
                          <a:spcPts val="0"/>
                        </a:spcBef>
                        <a:spcAft>
                          <a:spcPts val="0"/>
                        </a:spcAft>
                        <a:buClrTx/>
                        <a:buSzTx/>
                        <a:buFontTx/>
                        <a:buNone/>
                        <a:tabLst/>
                        <a:defRPr/>
                      </a:pPr>
                      <a:r>
                        <a:rPr lang="en-US" sz="900" b="1">
                          <a:solidFill>
                            <a:schemeClr val="tx1"/>
                          </a:solidFill>
                          <a:latin typeface="Arial"/>
                          <a:cs typeface="Arial"/>
                        </a:rPr>
                        <a:t>Challenges:</a:t>
                      </a:r>
                      <a:endParaRPr lang="en-US" sz="900" b="0">
                        <a:solidFill>
                          <a:schemeClr val="tx1"/>
                        </a:solidFill>
                        <a:latin typeface="Arial"/>
                        <a:cs typeface="Arial"/>
                      </a:endParaRP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Adoption rate and scalability</a:t>
                      </a: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High energy use, high production cost, and high up-front capital investments (type-dependent) </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25988183"/>
                  </a:ext>
                </a:extLst>
              </a:tr>
              <a:tr h="627824">
                <a:tc>
                  <a:txBody>
                    <a:bodyPr/>
                    <a:lstStyle/>
                    <a:p>
                      <a:pPr marL="0" indent="0" algn="l" defTabSz="711200" rtl="0" eaLnBrk="1" latinLnBrk="0" hangingPunct="1">
                        <a:spcBef>
                          <a:spcPts val="1200"/>
                        </a:spcBef>
                        <a:buNone/>
                      </a:pPr>
                      <a:r>
                        <a:rPr lang="en-US" sz="900" b="1" kern="1200">
                          <a:solidFill>
                            <a:schemeClr val="tx1"/>
                          </a:solidFill>
                          <a:latin typeface="+mn-lt"/>
                          <a:ea typeface="+mn-ea"/>
                          <a:cs typeface="+mn-cs"/>
                        </a:rPr>
                        <a:t>Global protein supply 2021</a:t>
                      </a:r>
                    </a:p>
                  </a:txBody>
                  <a:tcPr marL="72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Bef>
                          <a:spcPts val="600"/>
                        </a:spcBef>
                        <a:buNone/>
                      </a:pPr>
                      <a:r>
                        <a:rPr lang="en-US" sz="900" b="1" kern="1200">
                          <a:solidFill>
                            <a:schemeClr val="tx1"/>
                          </a:solidFill>
                          <a:latin typeface="Arial" panose="020B0604020202020204" pitchFamily="34" charset="0"/>
                          <a:ea typeface="+mn-ea"/>
                          <a:cs typeface="Arial" panose="020B0604020202020204" pitchFamily="34" charset="0"/>
                        </a:rPr>
                        <a:t>~60% </a:t>
                      </a:r>
                      <a:r>
                        <a:rPr lang="en-US" sz="900" b="0" kern="1200">
                          <a:solidFill>
                            <a:schemeClr val="tx1"/>
                          </a:solidFill>
                          <a:latin typeface="Arial" panose="020B0604020202020204" pitchFamily="34" charset="0"/>
                          <a:ea typeface="+mn-ea"/>
                          <a:cs typeface="Arial" panose="020B0604020202020204" pitchFamily="34" charset="0"/>
                        </a:rPr>
                        <a:t>of global protein supply based on vegetal sources, making it the most prevalent source</a:t>
                      </a:r>
                    </a:p>
                  </a:txBody>
                  <a:tcPr marR="900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0" indent="0">
                        <a:spcBef>
                          <a:spcPts val="600"/>
                        </a:spcBef>
                        <a:buNone/>
                      </a:pPr>
                      <a:r>
                        <a:rPr lang="en-US" sz="900" b="1">
                          <a:latin typeface="Arial" panose="020B0604020202020204" pitchFamily="34" charset="0"/>
                          <a:cs typeface="Arial" panose="020B0604020202020204" pitchFamily="34" charset="0"/>
                        </a:rPr>
                        <a:t>~35% </a:t>
                      </a:r>
                      <a:r>
                        <a:rPr lang="en-US" sz="900" b="0" kern="1200">
                          <a:solidFill>
                            <a:schemeClr val="tx1"/>
                          </a:solidFill>
                          <a:latin typeface="Arial" panose="020B0604020202020204" pitchFamily="34" charset="0"/>
                          <a:ea typeface="+mn-ea"/>
                          <a:cs typeface="Arial" panose="020B0604020202020204" pitchFamily="34" charset="0"/>
                        </a:rPr>
                        <a:t>of global protein </a:t>
                      </a:r>
                      <a:br>
                        <a:rPr lang="en-US" sz="900" b="0" kern="1200">
                          <a:solidFill>
                            <a:schemeClr val="tx1"/>
                          </a:solidFill>
                          <a:latin typeface="Arial" panose="020B0604020202020204" pitchFamily="34" charset="0"/>
                          <a:ea typeface="+mn-ea"/>
                          <a:cs typeface="Arial" panose="020B0604020202020204" pitchFamily="34" charset="0"/>
                        </a:rPr>
                      </a:br>
                      <a:r>
                        <a:rPr lang="en-US" sz="900" b="0" kern="1200">
                          <a:solidFill>
                            <a:schemeClr val="tx1"/>
                          </a:solidFill>
                          <a:latin typeface="Arial" panose="020B0604020202020204" pitchFamily="34" charset="0"/>
                          <a:ea typeface="+mn-ea"/>
                          <a:cs typeface="Arial" panose="020B0604020202020204" pitchFamily="34" charset="0"/>
                        </a:rPr>
                        <a:t>from livestock, although it disproportionately has the most emissions</a:t>
                      </a:r>
                    </a:p>
                  </a:txBody>
                  <a:tcPr marR="90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spcBef>
                          <a:spcPts val="600"/>
                        </a:spcBef>
                        <a:buNone/>
                      </a:pPr>
                      <a:r>
                        <a:rPr lang="en-US" sz="900" b="1">
                          <a:latin typeface="Arial" panose="020B0604020202020204" pitchFamily="34" charset="0"/>
                          <a:cs typeface="Arial" panose="020B0604020202020204" pitchFamily="34" charset="0"/>
                        </a:rPr>
                        <a:t>~5% </a:t>
                      </a:r>
                      <a:r>
                        <a:rPr lang="en-US" sz="900" b="0">
                          <a:latin typeface="Arial" panose="020B0604020202020204" pitchFamily="34" charset="0"/>
                          <a:cs typeface="Arial" panose="020B0604020202020204" pitchFamily="34" charset="0"/>
                        </a:rPr>
                        <a:t>varying largely across regions according to access</a:t>
                      </a:r>
                    </a:p>
                  </a:txBody>
                  <a:tcPr marR="90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0" indent="0">
                        <a:spcBef>
                          <a:spcPts val="600"/>
                        </a:spcBef>
                        <a:buNone/>
                      </a:pPr>
                      <a:r>
                        <a:rPr lang="en-US" sz="900" b="1">
                          <a:latin typeface="Arial" panose="020B0604020202020204" pitchFamily="34" charset="0"/>
                          <a:cs typeface="Arial" panose="020B0604020202020204" pitchFamily="34" charset="0"/>
                        </a:rPr>
                        <a:t>&lt;1%, </a:t>
                      </a:r>
                      <a:r>
                        <a:rPr lang="en-US" sz="900" b="0">
                          <a:latin typeface="Arial" panose="020B0604020202020204" pitchFamily="34" charset="0"/>
                          <a:cs typeface="Arial" panose="020B0604020202020204" pitchFamily="34" charset="0"/>
                        </a:rPr>
                        <a:t>as current scalability challenges lead to a low rate of implementation and expansion </a:t>
                      </a:r>
                    </a:p>
                  </a:txBody>
                  <a:tcPr marR="108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58132414"/>
                  </a:ext>
                </a:extLst>
              </a:tr>
              <a:tr h="493290">
                <a:tc>
                  <a:txBody>
                    <a:bodyPr/>
                    <a:lstStyle/>
                    <a:p>
                      <a:pPr marL="0" indent="0" algn="l" defTabSz="711200" rtl="0" eaLnBrk="1" latinLnBrk="0" hangingPunct="1">
                        <a:spcBef>
                          <a:spcPts val="1200"/>
                        </a:spcBef>
                        <a:buNone/>
                      </a:pPr>
                      <a:r>
                        <a:rPr lang="en-US" sz="900" b="1" kern="1200">
                          <a:solidFill>
                            <a:schemeClr val="tx1"/>
                          </a:solidFill>
                          <a:latin typeface="+mn-lt"/>
                          <a:ea typeface="+mn-ea"/>
                          <a:cs typeface="+mn-cs"/>
                        </a:rPr>
                        <a:t>Food system GHG emissions in 2021</a:t>
                      </a:r>
                    </a:p>
                  </a:txBody>
                  <a:tcPr marL="72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Bef>
                          <a:spcPts val="600"/>
                        </a:spcBef>
                        <a:buNone/>
                      </a:pPr>
                      <a:r>
                        <a:rPr lang="en-US" sz="1100" b="1" u="none">
                          <a:latin typeface="Arial" panose="020B0604020202020204" pitchFamily="34" charset="0"/>
                          <a:cs typeface="Arial" panose="020B0604020202020204" pitchFamily="34" charset="0"/>
                        </a:rPr>
                        <a:t>~30%</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0" indent="0" algn="ctr">
                        <a:spcBef>
                          <a:spcPts val="600"/>
                        </a:spcBef>
                        <a:buNone/>
                      </a:pPr>
                      <a:r>
                        <a:rPr lang="en-US" sz="1100" b="1">
                          <a:latin typeface="Arial" panose="020B0604020202020204" pitchFamily="34" charset="0"/>
                          <a:cs typeface="Arial" panose="020B0604020202020204" pitchFamily="34" charset="0"/>
                        </a:rPr>
                        <a:t>~60%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ctr">
                        <a:spcBef>
                          <a:spcPts val="600"/>
                        </a:spcBef>
                        <a:buNone/>
                      </a:pPr>
                      <a:r>
                        <a:rPr lang="en-US" sz="1100" b="1" kern="1200">
                          <a:solidFill>
                            <a:schemeClr val="tx1"/>
                          </a:solidFill>
                          <a:latin typeface="Arial" panose="020B0604020202020204" pitchFamily="34" charset="0"/>
                          <a:ea typeface="+mn-ea"/>
                          <a:cs typeface="Arial" panose="020B0604020202020204" pitchFamily="34" charset="0"/>
                        </a:rPr>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0" indent="0" algn="ctr">
                        <a:spcBef>
                          <a:spcPts val="600"/>
                        </a:spcBef>
                        <a:buNone/>
                      </a:pPr>
                      <a:r>
                        <a:rPr lang="en-US" sz="900" b="1" kern="1200">
                          <a:solidFill>
                            <a:schemeClr val="tx1"/>
                          </a:solidFill>
                          <a:latin typeface="Arial" panose="020B0604020202020204" pitchFamily="34" charset="0"/>
                          <a:ea typeface="+mn-ea"/>
                          <a:cs typeface="Arial" panose="020B0604020202020204" pitchFamily="34" charset="0"/>
                        </a:rPr>
                        <a:t>Could mitigate ~30% of food system emissions by 2050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274235953"/>
                  </a:ext>
                </a:extLst>
              </a:tr>
            </a:tbl>
          </a:graphicData>
        </a:graphic>
      </p:graphicFrame>
      <p:sp>
        <p:nvSpPr>
          <p:cNvPr id="8" name="Oval 7">
            <a:extLst>
              <a:ext uri="{FF2B5EF4-FFF2-40B4-BE49-F238E27FC236}">
                <a16:creationId xmlns:a16="http://schemas.microsoft.com/office/drawing/2014/main" id="{73CE5E63-6951-D53F-4959-7CA2EA28055E}"/>
              </a:ext>
            </a:extLst>
          </p:cNvPr>
          <p:cNvSpPr/>
          <p:nvPr>
            <p:custDataLst>
              <p:tags r:id="rId2"/>
            </p:custDataLst>
          </p:nvPr>
        </p:nvSpPr>
        <p:spPr bwMode="auto">
          <a:xfrm>
            <a:off x="5797550" y="5818188"/>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 name="Arc 5">
            <a:extLst>
              <a:ext uri="{FF2B5EF4-FFF2-40B4-BE49-F238E27FC236}">
                <a16:creationId xmlns:a16="http://schemas.microsoft.com/office/drawing/2014/main" id="{1B2DD517-0B52-E366-EB81-97B550B004EE}"/>
              </a:ext>
            </a:extLst>
          </p:cNvPr>
          <p:cNvSpPr/>
          <p:nvPr>
            <p:custDataLst>
              <p:tags r:id="rId3"/>
            </p:custDataLst>
          </p:nvPr>
        </p:nvSpPr>
        <p:spPr bwMode="gray">
          <a:xfrm>
            <a:off x="5797550" y="5818188"/>
            <a:ext cx="400050" cy="400050"/>
          </a:xfrm>
          <a:prstGeom prst="arc">
            <a:avLst>
              <a:gd name="adj1" fmla="val 16200000"/>
              <a:gd name="adj2" fmla="val 81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a:extLst>
              <a:ext uri="{FF2B5EF4-FFF2-40B4-BE49-F238E27FC236}">
                <a16:creationId xmlns:a16="http://schemas.microsoft.com/office/drawing/2014/main" id="{9E37B064-E002-AAD1-8D18-72825045FB6B}"/>
              </a:ext>
            </a:extLst>
          </p:cNvPr>
          <p:cNvSpPr/>
          <p:nvPr>
            <p:custDataLst>
              <p:tags r:id="rId4"/>
            </p:custDataLst>
          </p:nvPr>
        </p:nvSpPr>
        <p:spPr bwMode="auto">
          <a:xfrm>
            <a:off x="8528050" y="5257800"/>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Arc 16">
            <a:extLst>
              <a:ext uri="{FF2B5EF4-FFF2-40B4-BE49-F238E27FC236}">
                <a16:creationId xmlns:a16="http://schemas.microsoft.com/office/drawing/2014/main" id="{3B55EF33-5FB2-74A0-9701-6C76D81F68AC}"/>
              </a:ext>
            </a:extLst>
          </p:cNvPr>
          <p:cNvSpPr/>
          <p:nvPr>
            <p:custDataLst>
              <p:tags r:id="rId5"/>
            </p:custDataLst>
          </p:nvPr>
        </p:nvSpPr>
        <p:spPr bwMode="gray">
          <a:xfrm>
            <a:off x="8528051" y="5257800"/>
            <a:ext cx="400048" cy="400050"/>
          </a:xfrm>
          <a:prstGeom prst="arc">
            <a:avLst>
              <a:gd name="adj1" fmla="val 16200000"/>
              <a:gd name="adj2" fmla="val 189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btfpNotesBox111697">
            <a:extLst>
              <a:ext uri="{FF2B5EF4-FFF2-40B4-BE49-F238E27FC236}">
                <a16:creationId xmlns:a16="http://schemas.microsoft.com/office/drawing/2014/main" id="{D88D3279-AF4A-C79A-6E7D-0DAC5A85E46B}"/>
              </a:ext>
            </a:extLst>
          </p:cNvPr>
          <p:cNvSpPr txBox="1"/>
          <p:nvPr>
            <p:custDataLst>
              <p:tags r:id="rId6"/>
            </p:custDataLst>
          </p:nvPr>
        </p:nvSpPr>
        <p:spPr bwMode="gray">
          <a:xfrm>
            <a:off x="329184" y="6295979"/>
            <a:ext cx="9183670" cy="492443"/>
          </a:xfrm>
          <a:prstGeom prst="rect">
            <a:avLst/>
          </a:prstGeom>
          <a:noFill/>
        </p:spPr>
        <p:txBody>
          <a:bodyPr vert="horz" wrap="square" lIns="0" tIns="0" rIns="0" bIns="0" rtlCol="0" anchor="b">
            <a:spAutoFit/>
          </a:bodyPr>
          <a:lstStyle/>
          <a:p>
            <a:r>
              <a:rPr lang="en-US" sz="800" baseline="30000">
                <a:cs typeface="Arial"/>
              </a:rPr>
              <a:t>1</a:t>
            </a:r>
            <a:r>
              <a:rPr lang="en-US" sz="800">
                <a:cs typeface="Arial"/>
              </a:rPr>
              <a:t> </a:t>
            </a:r>
            <a:r>
              <a:rPr lang="en-US" sz="800">
                <a:solidFill>
                  <a:srgbClr val="000000"/>
                </a:solidFill>
                <a:latin typeface="Arial"/>
                <a:cs typeface="Arial"/>
              </a:rPr>
              <a:t>Land efficiency and feed source varies based on management system. See slide 11 for a management system breakdown.  </a:t>
            </a:r>
          </a:p>
          <a:p>
            <a:r>
              <a:rPr lang="en-US" sz="800">
                <a:solidFill>
                  <a:srgbClr val="000000"/>
                </a:solidFill>
                <a:latin typeface="Arial"/>
                <a:cs typeface="Arial"/>
              </a:rPr>
              <a:t>Sources: Nature, </a:t>
            </a:r>
            <a:r>
              <a:rPr lang="en-GB" sz="800">
                <a:solidFill>
                  <a:srgbClr val="000000"/>
                </a:solidFill>
                <a:latin typeface="Arial"/>
                <a:cs typeface="Arial"/>
                <a:hlinkClick r:id="rId19"/>
              </a:rPr>
              <a:t>Global greenhouse gas emissions</a:t>
            </a:r>
            <a:r>
              <a:rPr lang="en-US" sz="800">
                <a:solidFill>
                  <a:srgbClr val="000000"/>
                </a:solidFill>
                <a:latin typeface="Arial"/>
                <a:cs typeface="Arial"/>
              </a:rPr>
              <a:t> </a:t>
            </a:r>
            <a:r>
              <a:rPr lang="en-US" sz="800" b="0" i="0" u="none" strike="noStrike">
                <a:solidFill>
                  <a:srgbClr val="000000"/>
                </a:solidFill>
                <a:effectLst/>
                <a:latin typeface="Arial"/>
                <a:cs typeface="Arial"/>
              </a:rPr>
              <a:t>(2021);</a:t>
            </a:r>
            <a:r>
              <a:rPr lang="en-US" sz="800">
                <a:solidFill>
                  <a:srgbClr val="000000"/>
                </a:solidFill>
                <a:latin typeface="Arial"/>
                <a:cs typeface="Arial"/>
              </a:rPr>
              <a:t> FAO </a:t>
            </a:r>
            <a:r>
              <a:rPr lang="en-US" sz="800">
                <a:solidFill>
                  <a:srgbClr val="000000"/>
                </a:solidFill>
                <a:latin typeface="Arial"/>
                <a:cs typeface="Arial"/>
                <a:hlinkClick r:id="rId20"/>
              </a:rPr>
              <a:t>report </a:t>
            </a:r>
            <a:r>
              <a:rPr lang="en-US" sz="800">
                <a:solidFill>
                  <a:srgbClr val="000000"/>
                </a:solidFill>
                <a:latin typeface="Arial"/>
                <a:cs typeface="Arial"/>
              </a:rPr>
              <a:t>(2023); New Protein, </a:t>
            </a:r>
            <a:r>
              <a:rPr lang="en-US" sz="800">
                <a:solidFill>
                  <a:srgbClr val="000000"/>
                </a:solidFill>
                <a:latin typeface="Arial"/>
                <a:cs typeface="Arial"/>
                <a:hlinkClick r:id="rId21"/>
              </a:rPr>
              <a:t>Global Plant Protein: A Brief Outlook</a:t>
            </a:r>
            <a:r>
              <a:rPr lang="en-US" sz="800">
                <a:solidFill>
                  <a:srgbClr val="000000"/>
                </a:solidFill>
                <a:latin typeface="Arial"/>
                <a:cs typeface="Arial"/>
              </a:rPr>
              <a:t> (2022); WWF, </a:t>
            </a:r>
            <a:r>
              <a:rPr lang="en-US" sz="800">
                <a:solidFill>
                  <a:srgbClr val="000000"/>
                </a:solidFill>
                <a:latin typeface="Arial"/>
                <a:cs typeface="Arial"/>
                <a:hlinkClick r:id="rId22"/>
              </a:rPr>
              <a:t>Soy</a:t>
            </a:r>
            <a:r>
              <a:rPr lang="en-US" sz="800">
                <a:solidFill>
                  <a:srgbClr val="000000"/>
                </a:solidFill>
                <a:latin typeface="Arial"/>
                <a:cs typeface="Arial"/>
              </a:rPr>
              <a:t> (2024); FAO, </a:t>
            </a:r>
            <a:r>
              <a:rPr lang="en-US" sz="800">
                <a:solidFill>
                  <a:srgbClr val="000000"/>
                </a:solidFill>
                <a:latin typeface="Arial"/>
                <a:cs typeface="Arial"/>
                <a:hlinkClick r:id="rId23"/>
              </a:rPr>
              <a:t>The State of World Fisheries and Aquaculture </a:t>
            </a:r>
            <a:r>
              <a:rPr lang="en-US" sz="800">
                <a:solidFill>
                  <a:srgbClr val="000000"/>
                </a:solidFill>
                <a:latin typeface="Arial"/>
                <a:cs typeface="Arial"/>
              </a:rPr>
              <a:t>(2022).</a:t>
            </a:r>
            <a:br>
              <a:rPr lang="en-US" sz="800">
                <a:latin typeface="Arial" panose="020B0604020202020204" pitchFamily="34" charset="0"/>
                <a:cs typeface="Arial" panose="020B0604020202020204" pitchFamily="34" charset="0"/>
                <a:hlinkClick r:id="rId23"/>
              </a:rPr>
            </a:br>
            <a:r>
              <a:rPr lang="en-US" sz="800">
                <a:solidFill>
                  <a:srgbClr val="000000"/>
                </a:solidFill>
              </a:rPr>
              <a:t>Credit: </a:t>
            </a:r>
            <a:r>
              <a:rPr lang="en-US" sz="800">
                <a:latin typeface="Arial"/>
                <a:cs typeface="Arial"/>
              </a:rPr>
              <a:t>Nadine </a:t>
            </a:r>
            <a:r>
              <a:rPr lang="en-US" sz="800" err="1">
                <a:latin typeface="Arial"/>
                <a:cs typeface="Arial"/>
              </a:rPr>
              <a:t>Palmowski</a:t>
            </a:r>
            <a:r>
              <a:rPr lang="en-US" sz="800">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4"/>
              </a:rPr>
              <a:t>Gernot Wagner</a:t>
            </a:r>
            <a:r>
              <a:rPr lang="en-US" sz="800"/>
              <a:t>. </a:t>
            </a:r>
            <a:r>
              <a:rPr lang="en-US" sz="800">
                <a:hlinkClick r:id="rId25"/>
              </a:rPr>
              <a:t>Share with attribution</a:t>
            </a:r>
            <a:r>
              <a:rPr lang="en-US" sz="800"/>
              <a:t>: </a:t>
            </a:r>
            <a:r>
              <a:rPr lang="en-US" sz="800" err="1"/>
              <a:t>Sayn</a:t>
            </a:r>
            <a:r>
              <a:rPr lang="en-US" sz="800"/>
              <a:t>-Wittgenstein </a:t>
            </a:r>
            <a:r>
              <a:rPr lang="en-US" sz="800" i="1"/>
              <a:t>et al., </a:t>
            </a:r>
            <a:r>
              <a:rPr lang="en-US" sz="800"/>
              <a:t>"</a:t>
            </a:r>
            <a:r>
              <a:rPr lang="en-US" sz="800">
                <a:hlinkClick r:id="rId26"/>
              </a:rPr>
              <a:t>Reconsidering Proteins</a:t>
            </a:r>
            <a:r>
              <a:rPr lang="en-US" sz="800"/>
              <a:t>" (6 October 2025).</a:t>
            </a:r>
            <a:endParaRPr lang="en-US" sz="800">
              <a:solidFill>
                <a:srgbClr val="000000"/>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9B8C3162-E113-8D18-207B-59B343C7CAF2}"/>
              </a:ext>
            </a:extLst>
          </p:cNvPr>
          <p:cNvSpPr/>
          <p:nvPr>
            <p:custDataLst>
              <p:tags r:id="rId7"/>
            </p:custDataLst>
          </p:nvPr>
        </p:nvSpPr>
        <p:spPr bwMode="auto">
          <a:xfrm>
            <a:off x="3103563" y="5257800"/>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9" name="Arc 18">
            <a:extLst>
              <a:ext uri="{FF2B5EF4-FFF2-40B4-BE49-F238E27FC236}">
                <a16:creationId xmlns:a16="http://schemas.microsoft.com/office/drawing/2014/main" id="{D900E497-A993-C86C-23C7-6043984486C3}"/>
              </a:ext>
            </a:extLst>
          </p:cNvPr>
          <p:cNvSpPr/>
          <p:nvPr>
            <p:custDataLst>
              <p:tags r:id="rId8"/>
            </p:custDataLst>
          </p:nvPr>
        </p:nvSpPr>
        <p:spPr bwMode="gray">
          <a:xfrm>
            <a:off x="3103564" y="5257800"/>
            <a:ext cx="400049" cy="400050"/>
          </a:xfrm>
          <a:prstGeom prst="arc">
            <a:avLst>
              <a:gd name="adj1" fmla="val 16200000"/>
              <a:gd name="adj2" fmla="val 90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a:extLst>
              <a:ext uri="{FF2B5EF4-FFF2-40B4-BE49-F238E27FC236}">
                <a16:creationId xmlns:a16="http://schemas.microsoft.com/office/drawing/2014/main" id="{5C029458-C01B-C7B2-FEE7-6FCAE887F058}"/>
              </a:ext>
            </a:extLst>
          </p:cNvPr>
          <p:cNvSpPr/>
          <p:nvPr>
            <p:custDataLst>
              <p:tags r:id="rId9"/>
            </p:custDataLst>
          </p:nvPr>
        </p:nvSpPr>
        <p:spPr bwMode="auto">
          <a:xfrm>
            <a:off x="8528050" y="5818188"/>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 name="Arc 22">
            <a:extLst>
              <a:ext uri="{FF2B5EF4-FFF2-40B4-BE49-F238E27FC236}">
                <a16:creationId xmlns:a16="http://schemas.microsoft.com/office/drawing/2014/main" id="{F61EB089-93A9-EAF4-8CE9-C64B29560149}"/>
              </a:ext>
            </a:extLst>
          </p:cNvPr>
          <p:cNvSpPr/>
          <p:nvPr>
            <p:custDataLst>
              <p:tags r:id="rId10"/>
            </p:custDataLst>
          </p:nvPr>
        </p:nvSpPr>
        <p:spPr bwMode="gray">
          <a:xfrm>
            <a:off x="8528051" y="5818188"/>
            <a:ext cx="400048" cy="400050"/>
          </a:xfrm>
          <a:prstGeom prst="arc">
            <a:avLst>
              <a:gd name="adj1" fmla="val 16200000"/>
              <a:gd name="adj2" fmla="val 189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a:extLst>
              <a:ext uri="{FF2B5EF4-FFF2-40B4-BE49-F238E27FC236}">
                <a16:creationId xmlns:a16="http://schemas.microsoft.com/office/drawing/2014/main" id="{35F8DC25-66AB-90FE-8D54-88B1AC72B873}"/>
              </a:ext>
            </a:extLst>
          </p:cNvPr>
          <p:cNvSpPr/>
          <p:nvPr>
            <p:custDataLst>
              <p:tags r:id="rId11"/>
            </p:custDataLst>
          </p:nvPr>
        </p:nvSpPr>
        <p:spPr bwMode="auto">
          <a:xfrm>
            <a:off x="3103563" y="5818188"/>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Arc 13">
            <a:extLst>
              <a:ext uri="{FF2B5EF4-FFF2-40B4-BE49-F238E27FC236}">
                <a16:creationId xmlns:a16="http://schemas.microsoft.com/office/drawing/2014/main" id="{DACE35FD-82BF-3FBC-29AE-B29EA9D108AF}"/>
              </a:ext>
            </a:extLst>
          </p:cNvPr>
          <p:cNvSpPr/>
          <p:nvPr>
            <p:custDataLst>
              <p:tags r:id="rId12"/>
            </p:custDataLst>
          </p:nvPr>
        </p:nvSpPr>
        <p:spPr bwMode="gray">
          <a:xfrm>
            <a:off x="3103564" y="5818188"/>
            <a:ext cx="400048" cy="400050"/>
          </a:xfrm>
          <a:prstGeom prst="arc">
            <a:avLst>
              <a:gd name="adj1" fmla="val 16200000"/>
              <a:gd name="adj2" fmla="val 18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al 25">
            <a:extLst>
              <a:ext uri="{FF2B5EF4-FFF2-40B4-BE49-F238E27FC236}">
                <a16:creationId xmlns:a16="http://schemas.microsoft.com/office/drawing/2014/main" id="{7DDA1E2B-0D50-9B9B-81AD-53D214CEDD48}"/>
              </a:ext>
            </a:extLst>
          </p:cNvPr>
          <p:cNvSpPr/>
          <p:nvPr>
            <p:custDataLst>
              <p:tags r:id="rId13"/>
            </p:custDataLst>
          </p:nvPr>
        </p:nvSpPr>
        <p:spPr bwMode="auto">
          <a:xfrm>
            <a:off x="5797550" y="5257800"/>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7" name="Arc 26">
            <a:extLst>
              <a:ext uri="{FF2B5EF4-FFF2-40B4-BE49-F238E27FC236}">
                <a16:creationId xmlns:a16="http://schemas.microsoft.com/office/drawing/2014/main" id="{C0004533-7E58-46CB-DDB7-5427BB193728}"/>
              </a:ext>
            </a:extLst>
          </p:cNvPr>
          <p:cNvSpPr/>
          <p:nvPr>
            <p:custDataLst>
              <p:tags r:id="rId14"/>
            </p:custDataLst>
          </p:nvPr>
        </p:nvSpPr>
        <p:spPr bwMode="gray">
          <a:xfrm>
            <a:off x="5797551" y="5257800"/>
            <a:ext cx="400048" cy="400050"/>
          </a:xfrm>
          <a:prstGeom prst="arc">
            <a:avLst>
              <a:gd name="adj1" fmla="val 16200000"/>
              <a:gd name="adj2" fmla="val 27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Pentagon 6">
            <a:extLst>
              <a:ext uri="{FF2B5EF4-FFF2-40B4-BE49-F238E27FC236}">
                <a16:creationId xmlns:a16="http://schemas.microsoft.com/office/drawing/2014/main" id="{FB879C72-E2A7-C871-D75A-8A965597BB4B}"/>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Tree>
    <p:extLst>
      <p:ext uri="{BB962C8B-B14F-4D97-AF65-F5344CB8AC3E}">
        <p14:creationId xmlns:p14="http://schemas.microsoft.com/office/powerpoint/2010/main" val="4213397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AADE7-D26A-6503-40C0-4C5FDE4664C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62CBE1A-FAAE-49FE-8CB7-CF159AC8AE2A}"/>
              </a:ext>
            </a:extLst>
          </p:cNvPr>
          <p:cNvGraphicFramePr>
            <a:graphicFrameLocks/>
          </p:cNvGraphicFramePr>
          <p:nvPr>
            <p:custDataLst>
              <p:tags r:id="rId2"/>
            </p:custDataLst>
            <p:extLst>
              <p:ext uri="{D42A27DB-BD31-4B8C-83A1-F6EECF244321}">
                <p14:modId xmlns:p14="http://schemas.microsoft.com/office/powerpoint/2010/main" val="1445461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592" imgH="591" progId="TCLayout.ActiveDocument.1">
                  <p:embed/>
                </p:oleObj>
              </mc:Choice>
              <mc:Fallback>
                <p:oleObj name="think-cell Slide" r:id="rId22" imgW="592" imgH="591" progId="TCLayout.ActiveDocument.1">
                  <p:embed/>
                  <p:pic>
                    <p:nvPicPr>
                      <p:cNvPr id="7" name="think-cell data - do not delete" hidden="1">
                        <a:extLst>
                          <a:ext uri="{FF2B5EF4-FFF2-40B4-BE49-F238E27FC236}">
                            <a16:creationId xmlns:a16="http://schemas.microsoft.com/office/drawing/2014/main" id="{062CBE1A-FAAE-49FE-8CB7-CF159AC8AE2A}"/>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5B7C41C2-31A3-B5F8-CFAC-C9E5FCBA5E1C}"/>
              </a:ext>
            </a:extLst>
          </p:cNvPr>
          <p:cNvSpPr txBox="1"/>
          <p:nvPr/>
        </p:nvSpPr>
        <p:spPr bwMode="gray">
          <a:xfrm>
            <a:off x="9137054" y="1554480"/>
            <a:ext cx="2718617" cy="4408899"/>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0"/>
              </a:spcBef>
              <a:spcAft>
                <a:spcPts val="300"/>
              </a:spcAft>
              <a:buFontTx/>
              <a:buNone/>
              <a:defRPr/>
            </a:pPr>
            <a:r>
              <a:rPr lang="en-US" sz="1250" b="1"/>
              <a:t>Observations</a:t>
            </a:r>
          </a:p>
          <a:p>
            <a:pPr marL="171450" indent="-171450">
              <a:spcBef>
                <a:spcPts val="600"/>
              </a:spcBef>
              <a:buFont typeface="Arial" panose="020B0604020202020204" pitchFamily="34" charset="0"/>
              <a:buChar char="•"/>
            </a:pPr>
            <a:r>
              <a:rPr lang="en-US" sz="1050"/>
              <a:t>Most livestock-related emissions are </a:t>
            </a:r>
            <a:r>
              <a:rPr lang="en-US" sz="1050" b="1"/>
              <a:t>direct emissions</a:t>
            </a:r>
            <a:r>
              <a:rPr lang="en-US" sz="1050"/>
              <a:t>, primarily from </a:t>
            </a:r>
            <a:r>
              <a:rPr lang="en-US" sz="1050" b="1"/>
              <a:t>enteric fermentation</a:t>
            </a:r>
            <a:r>
              <a:rPr lang="en-US" sz="1050"/>
              <a:t> in ruminants and</a:t>
            </a:r>
            <a:r>
              <a:rPr lang="en-US" sz="1050" b="1"/>
              <a:t> manure management practices</a:t>
            </a:r>
            <a:r>
              <a:rPr lang="en-US" sz="1050"/>
              <a:t>, both of which release large amounts of </a:t>
            </a:r>
            <a:r>
              <a:rPr lang="en-US" sz="1050" b="1"/>
              <a:t>methane</a:t>
            </a:r>
            <a:r>
              <a:rPr lang="en-US" sz="1050"/>
              <a:t>, a potent greenhouse gas.</a:t>
            </a:r>
            <a:endParaRPr lang="en-US" sz="1050">
              <a:cs typeface="Arial"/>
            </a:endParaRPr>
          </a:p>
          <a:p>
            <a:pPr marL="171450" indent="-171450">
              <a:spcBef>
                <a:spcPts val="600"/>
              </a:spcBef>
              <a:buFont typeface="Arial" panose="020B0604020202020204" pitchFamily="34" charset="0"/>
              <a:buChar char="•"/>
            </a:pPr>
            <a:r>
              <a:rPr lang="en-US" sz="1050"/>
              <a:t>The remaining livestock-related emissions are largely </a:t>
            </a:r>
            <a:r>
              <a:rPr lang="en-US" sz="1050" b="1"/>
              <a:t>indirect</a:t>
            </a:r>
            <a:r>
              <a:rPr lang="en-US" sz="1050"/>
              <a:t>, related to land use changes such as </a:t>
            </a:r>
            <a:r>
              <a:rPr lang="en-US" sz="1050" b="1"/>
              <a:t>deforestation for feed crop production and grazing land. </a:t>
            </a:r>
            <a:endParaRPr lang="en-US" sz="1050" b="1">
              <a:cs typeface="Arial"/>
            </a:endParaRPr>
          </a:p>
          <a:p>
            <a:pPr marL="171450" indent="-171450">
              <a:spcBef>
                <a:spcPts val="600"/>
              </a:spcBef>
              <a:buFont typeface="Arial,Sans-Serif" panose="020B0604020202020204" pitchFamily="34" charset="0"/>
              <a:buChar char="•"/>
            </a:pPr>
            <a:r>
              <a:rPr lang="en-US" sz="1050"/>
              <a:t>While land-use change emissions come from various sources, </a:t>
            </a:r>
            <a:r>
              <a:rPr lang="en-US" sz="1050" b="1"/>
              <a:t>agriculture-related deforestation is largely driven by the cattle industry.</a:t>
            </a:r>
            <a:endParaRPr lang="en-US" sz="1050">
              <a:cs typeface="Arial"/>
            </a:endParaRPr>
          </a:p>
          <a:p>
            <a:pPr marL="171450" indent="-171450">
              <a:spcBef>
                <a:spcPts val="600"/>
              </a:spcBef>
              <a:buFont typeface="Arial" panose="020B0604020202020204" pitchFamily="34" charset="0"/>
              <a:buChar char="•"/>
            </a:pPr>
            <a:r>
              <a:rPr lang="en-US" sz="1050" b="1"/>
              <a:t>Overall agricultural emissions are expected to grow by 60% by 2050 </a:t>
            </a:r>
            <a:r>
              <a:rPr lang="en-US" sz="1050"/>
              <a:t>to meet the increasing global protein demand.</a:t>
            </a:r>
            <a:endParaRPr lang="en-US" sz="1050" b="1">
              <a:cs typeface="Arial"/>
            </a:endParaRPr>
          </a:p>
        </p:txBody>
      </p:sp>
      <p:sp>
        <p:nvSpPr>
          <p:cNvPr id="6" name="Title 5">
            <a:extLst>
              <a:ext uri="{FF2B5EF4-FFF2-40B4-BE49-F238E27FC236}">
                <a16:creationId xmlns:a16="http://schemas.microsoft.com/office/drawing/2014/main" id="{C2739A55-0482-9422-2535-6DA89C367792}"/>
              </a:ext>
            </a:extLst>
          </p:cNvPr>
          <p:cNvSpPr>
            <a:spLocks noGrp="1"/>
          </p:cNvSpPr>
          <p:nvPr>
            <p:ph type="title"/>
          </p:nvPr>
        </p:nvSpPr>
        <p:spPr>
          <a:xfrm>
            <a:off x="330200" y="523318"/>
            <a:ext cx="11526838" cy="903594"/>
          </a:xfrm>
        </p:spPr>
        <p:txBody>
          <a:bodyPr vert="horz">
            <a:noAutofit/>
          </a:bodyPr>
          <a:lstStyle/>
          <a:p>
            <a:r>
              <a:rPr lang="en-US"/>
              <a:t>Up to ~70% of agricultural emissions come from livestock, driven by manure, enteric fermentation, and land use change</a:t>
            </a:r>
          </a:p>
        </p:txBody>
      </p:sp>
      <p:sp>
        <p:nvSpPr>
          <p:cNvPr id="17" name="Chevron 16">
            <a:extLst>
              <a:ext uri="{FF2B5EF4-FFF2-40B4-BE49-F238E27FC236}">
                <a16:creationId xmlns:a16="http://schemas.microsoft.com/office/drawing/2014/main" id="{206FBF36-3D22-AD15-EF73-99984A384316}"/>
              </a:ext>
            </a:extLst>
          </p:cNvPr>
          <p:cNvSpPr/>
          <p:nvPr/>
        </p:nvSpPr>
        <p:spPr bwMode="gray">
          <a:xfrm>
            <a:off x="1951430"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Emissions</a:t>
            </a:r>
          </a:p>
        </p:txBody>
      </p:sp>
      <p:sp>
        <p:nvSpPr>
          <p:cNvPr id="32" name="btfpColumnHeaderBoxText223027">
            <a:extLst>
              <a:ext uri="{FF2B5EF4-FFF2-40B4-BE49-F238E27FC236}">
                <a16:creationId xmlns:a16="http://schemas.microsoft.com/office/drawing/2014/main" id="{914A595E-FC4E-B810-4E26-BE79352C9B9C}"/>
              </a:ext>
            </a:extLst>
          </p:cNvPr>
          <p:cNvSpPr txBox="1"/>
          <p:nvPr/>
        </p:nvSpPr>
        <p:spPr bwMode="gray">
          <a:xfrm>
            <a:off x="330200" y="1458448"/>
            <a:ext cx="8513167" cy="318997"/>
          </a:xfrm>
          <a:prstGeom prst="rect">
            <a:avLst/>
          </a:prstGeom>
          <a:noFill/>
        </p:spPr>
        <p:txBody>
          <a:bodyPr vert="horz" wrap="square" lIns="36036" tIns="36036" rIns="36036" bIns="36036" rtlCol="0" anchor="b">
            <a:spAutoFit/>
          </a:bodyPr>
          <a:lstStyle/>
          <a:p>
            <a:r>
              <a:rPr lang="en-US" sz="1600" b="1">
                <a:solidFill>
                  <a:srgbClr val="000000"/>
                </a:solidFill>
              </a:rPr>
              <a:t>GHG emissions from agriculture from 1990 to 2022, </a:t>
            </a:r>
            <a:r>
              <a:rPr lang="en-US" sz="1600" b="1" err="1">
                <a:solidFill>
                  <a:srgbClr val="000000"/>
                </a:solidFill>
                <a:latin typeface="Arial"/>
                <a:cs typeface="Arial"/>
              </a:rPr>
              <a:t>GtCO₂e</a:t>
            </a:r>
            <a:endParaRPr lang="en-US" sz="1600" b="1">
              <a:solidFill>
                <a:srgbClr val="000000"/>
              </a:solidFill>
              <a:cs typeface="Arial"/>
            </a:endParaRPr>
          </a:p>
        </p:txBody>
      </p:sp>
      <p:cxnSp>
        <p:nvCxnSpPr>
          <p:cNvPr id="33" name="btfpColumnHeaderBoxLine223027">
            <a:extLst>
              <a:ext uri="{FF2B5EF4-FFF2-40B4-BE49-F238E27FC236}">
                <a16:creationId xmlns:a16="http://schemas.microsoft.com/office/drawing/2014/main" id="{14AE2612-115B-31AC-5763-85EF61F35497}"/>
              </a:ext>
            </a:extLst>
          </p:cNvPr>
          <p:cNvCxnSpPr/>
          <p:nvPr/>
        </p:nvCxnSpPr>
        <p:spPr bwMode="gray">
          <a:xfrm>
            <a:off x="330200" y="1780529"/>
            <a:ext cx="8513167" cy="0"/>
          </a:xfrm>
          <a:prstGeom prst="line">
            <a:avLst/>
          </a:prstGeom>
          <a:ln w="127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90" name="btfpNotesBox111697">
            <a:extLst>
              <a:ext uri="{FF2B5EF4-FFF2-40B4-BE49-F238E27FC236}">
                <a16:creationId xmlns:a16="http://schemas.microsoft.com/office/drawing/2014/main" id="{47165419-C676-8AA6-F97E-7D5B8E395540}"/>
              </a:ext>
            </a:extLst>
          </p:cNvPr>
          <p:cNvSpPr txBox="1"/>
          <p:nvPr>
            <p:custDataLst>
              <p:tags r:id="rId3"/>
            </p:custDataLst>
          </p:nvPr>
        </p:nvSpPr>
        <p:spPr bwMode="gray">
          <a:xfrm>
            <a:off x="329184" y="6438138"/>
            <a:ext cx="9669445" cy="369332"/>
          </a:xfrm>
          <a:prstGeom prst="rect">
            <a:avLst/>
          </a:prstGeom>
          <a:noFill/>
        </p:spPr>
        <p:txBody>
          <a:bodyPr vert="horz" wrap="square" lIns="0" tIns="0" rIns="0" bIns="0" rtlCol="0" anchor="b">
            <a:spAutoFit/>
          </a:bodyPr>
          <a:lstStyle/>
          <a:p>
            <a:endParaRPr lang="en-US" sz="800">
              <a:solidFill>
                <a:srgbClr val="000000"/>
              </a:solidFill>
              <a:latin typeface="Arial"/>
              <a:cs typeface="Arial"/>
            </a:endParaRPr>
          </a:p>
          <a:p>
            <a:r>
              <a:rPr lang="en-US" sz="800">
                <a:solidFill>
                  <a:srgbClr val="000000"/>
                </a:solidFill>
                <a:latin typeface="Arial"/>
                <a:cs typeface="Arial"/>
              </a:rPr>
              <a:t>Sources: </a:t>
            </a:r>
            <a:r>
              <a:rPr lang="en-US" sz="800" b="0" i="0" u="none" strike="noStrike">
                <a:solidFill>
                  <a:srgbClr val="000000"/>
                </a:solidFill>
                <a:effectLst/>
                <a:latin typeface="Arial"/>
                <a:cs typeface="Arial"/>
              </a:rPr>
              <a:t>FAOSTAT,</a:t>
            </a:r>
            <a:r>
              <a:rPr lang="en-US" sz="800">
                <a:solidFill>
                  <a:srgbClr val="000000"/>
                </a:solidFill>
                <a:latin typeface="Arial"/>
                <a:cs typeface="Arial"/>
              </a:rPr>
              <a:t> </a:t>
            </a:r>
            <a:r>
              <a:rPr lang="en-US" sz="800">
                <a:solidFill>
                  <a:srgbClr val="000000"/>
                </a:solidFill>
                <a:latin typeface="Arial"/>
                <a:cs typeface="Arial"/>
                <a:hlinkClick r:id="rId24"/>
              </a:rPr>
              <a:t>Food and agriculture data</a:t>
            </a:r>
            <a:r>
              <a:rPr lang="en-US" sz="800" b="0" i="0" u="none" strike="noStrike">
                <a:solidFill>
                  <a:srgbClr val="000000"/>
                </a:solidFill>
                <a:effectLst/>
                <a:latin typeface="Arial"/>
                <a:cs typeface="Arial"/>
              </a:rPr>
              <a:t> (2024); WRI, </a:t>
            </a:r>
            <a:r>
              <a:rPr lang="en-US" sz="800" b="0" i="0" u="sng" strike="noStrike">
                <a:solidFill>
                  <a:srgbClr val="46647B"/>
                </a:solidFill>
                <a:effectLst/>
                <a:latin typeface="Arial"/>
                <a:cs typeface="Arial"/>
                <a:hlinkClick r:id="rId25"/>
              </a:rPr>
              <a:t>Commodities replacing </a:t>
            </a:r>
            <a:r>
              <a:rPr lang="en-US" sz="800" u="sng">
                <a:solidFill>
                  <a:srgbClr val="46647B"/>
                </a:solidFill>
                <a:latin typeface="Arial"/>
                <a:cs typeface="Arial"/>
                <a:hlinkClick r:id="rId25"/>
              </a:rPr>
              <a:t>f</a:t>
            </a:r>
            <a:r>
              <a:rPr lang="en-US" sz="800" b="0" i="0" u="sng" strike="noStrike">
                <a:solidFill>
                  <a:srgbClr val="46647B"/>
                </a:solidFill>
                <a:effectLst/>
                <a:latin typeface="Arial"/>
                <a:cs typeface="Arial"/>
                <a:hlinkClick r:id="rId25"/>
              </a:rPr>
              <a:t>orest </a:t>
            </a:r>
            <a:r>
              <a:rPr lang="en-US" sz="800" u="sng">
                <a:solidFill>
                  <a:srgbClr val="46647B"/>
                </a:solidFill>
                <a:latin typeface="Arial"/>
                <a:cs typeface="Arial"/>
                <a:hlinkClick r:id="rId25"/>
              </a:rPr>
              <a:t>a</a:t>
            </a:r>
            <a:r>
              <a:rPr lang="en-US" sz="800" b="0" i="0" u="sng" strike="noStrike">
                <a:solidFill>
                  <a:srgbClr val="46647B"/>
                </a:solidFill>
                <a:effectLst/>
                <a:latin typeface="Arial"/>
                <a:cs typeface="Arial"/>
                <a:hlinkClick r:id="rId25"/>
              </a:rPr>
              <a:t>reas</a:t>
            </a:r>
            <a:r>
              <a:rPr lang="en-US" sz="800" b="0" i="0" strike="noStrike">
                <a:solidFill>
                  <a:srgbClr val="46647B"/>
                </a:solidFill>
                <a:effectLst/>
                <a:latin typeface="Arial"/>
                <a:cs typeface="Arial"/>
              </a:rPr>
              <a:t> </a:t>
            </a:r>
            <a:r>
              <a:rPr lang="en-US" sz="800" b="0" i="0" u="none" strike="noStrike">
                <a:solidFill>
                  <a:srgbClr val="000000"/>
                </a:solidFill>
                <a:effectLst/>
                <a:latin typeface="Arial"/>
                <a:cs typeface="Arial"/>
              </a:rPr>
              <a:t>(2021).</a:t>
            </a:r>
          </a:p>
          <a:p>
            <a:r>
              <a:rPr lang="en-US" sz="800">
                <a:solidFill>
                  <a:srgbClr val="000000"/>
                </a:solidFill>
              </a:rPr>
              <a:t>Credit: </a:t>
            </a:r>
            <a:r>
              <a:rPr lang="en-US" sz="800">
                <a:latin typeface="Arial"/>
                <a:cs typeface="Arial"/>
              </a:rPr>
              <a:t>Friedrich </a:t>
            </a:r>
            <a:r>
              <a:rPr lang="en-US" sz="800" err="1">
                <a:latin typeface="Arial"/>
                <a:cs typeface="Arial"/>
              </a:rPr>
              <a:t>Sayn</a:t>
            </a:r>
            <a:r>
              <a:rPr lang="en-US" sz="800">
                <a:latin typeface="Arial"/>
                <a:cs typeface="Arial"/>
              </a:rPr>
              <a:t>-Wittgenstein, Isabel </a:t>
            </a:r>
            <a:r>
              <a:rPr lang="en-US" sz="800" err="1">
                <a:latin typeface="Arial"/>
                <a:cs typeface="Arial"/>
              </a:rPr>
              <a:t>Hoyos</a:t>
            </a:r>
            <a:r>
              <a:rPr lang="en-US" sz="800">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Nadine </a:t>
            </a:r>
            <a:r>
              <a:rPr lang="en-US" sz="800" err="1">
                <a:latin typeface="Arial"/>
                <a:cs typeface="Arial"/>
              </a:rPr>
              <a:t>Palmowski</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6"/>
              </a:rPr>
              <a:t>Gernot Wagner</a:t>
            </a:r>
            <a:r>
              <a:rPr lang="en-US" sz="800"/>
              <a:t>. </a:t>
            </a:r>
            <a:r>
              <a:rPr lang="en-US" sz="800">
                <a:hlinkClick r:id="rId27"/>
              </a:rPr>
              <a:t>Share with attribution</a:t>
            </a:r>
            <a:r>
              <a:rPr lang="en-US" sz="800"/>
              <a:t>: </a:t>
            </a:r>
            <a:r>
              <a:rPr lang="en-US" sz="800" err="1"/>
              <a:t>Sayn</a:t>
            </a:r>
            <a:r>
              <a:rPr lang="en-US" sz="800"/>
              <a:t>-Wittgenstein </a:t>
            </a:r>
            <a:r>
              <a:rPr lang="en-US" sz="800" i="1"/>
              <a:t>et al., </a:t>
            </a:r>
            <a:r>
              <a:rPr lang="en-US" sz="800"/>
              <a:t>"</a:t>
            </a:r>
            <a:r>
              <a:rPr lang="en-US" sz="800">
                <a:hlinkClick r:id="rId28"/>
              </a:rPr>
              <a:t>Reconsidering Proteins</a:t>
            </a:r>
            <a:r>
              <a:rPr lang="en-US" sz="800"/>
              <a:t>" (6 October 2025).</a:t>
            </a:r>
            <a:endParaRPr lang="en-US" sz="800">
              <a:solidFill>
                <a:srgbClr val="000000"/>
              </a:solidFill>
              <a:latin typeface="Arial" panose="020B0604020202020204" pitchFamily="34" charset="0"/>
              <a:cs typeface="Arial" panose="020B0604020202020204" pitchFamily="34" charset="0"/>
            </a:endParaRPr>
          </a:p>
        </p:txBody>
      </p:sp>
      <p:sp>
        <p:nvSpPr>
          <p:cNvPr id="4" name="Pentagon 6">
            <a:extLst>
              <a:ext uri="{FF2B5EF4-FFF2-40B4-BE49-F238E27FC236}">
                <a16:creationId xmlns:a16="http://schemas.microsoft.com/office/drawing/2014/main" id="{7AD2EF3D-E5EE-D54A-2154-F51F96E4B892}"/>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graphicFrame>
        <p:nvGraphicFramePr>
          <p:cNvPr id="581" name="Chart 580"/>
          <p:cNvGraphicFramePr/>
          <p:nvPr>
            <p:custDataLst>
              <p:tags r:id="rId4"/>
            </p:custDataLst>
            <p:extLst>
              <p:ext uri="{D42A27DB-BD31-4B8C-83A1-F6EECF244321}">
                <p14:modId xmlns:p14="http://schemas.microsoft.com/office/powerpoint/2010/main" val="4283292395"/>
              </p:ext>
            </p:extLst>
          </p:nvPr>
        </p:nvGraphicFramePr>
        <p:xfrm>
          <a:off x="1511300" y="2208213"/>
          <a:ext cx="5451475" cy="3667125"/>
        </p:xfrm>
        <a:graphic>
          <a:graphicData uri="http://schemas.openxmlformats.org/drawingml/2006/chart">
            <c:chart xmlns:c="http://schemas.openxmlformats.org/drawingml/2006/chart" xmlns:r="http://schemas.openxmlformats.org/officeDocument/2006/relationships" r:id="rId29"/>
          </a:graphicData>
        </a:graphic>
      </p:graphicFrame>
      <p:sp>
        <p:nvSpPr>
          <p:cNvPr id="174" name="Text Placeholder 10">
            <a:extLst>
              <a:ext uri="{FF2B5EF4-FFF2-40B4-BE49-F238E27FC236}">
                <a16:creationId xmlns:a16="http://schemas.microsoft.com/office/drawing/2014/main" id="{115DFB91-512B-3844-A114-92FBEDCA92F2}"/>
              </a:ext>
            </a:extLst>
          </p:cNvPr>
          <p:cNvSpPr>
            <a:spLocks/>
          </p:cNvSpPr>
          <p:nvPr>
            <p:custDataLst>
              <p:tags r:id="rId5"/>
            </p:custDataLst>
          </p:nvPr>
        </p:nvSpPr>
        <p:spPr bwMode="auto">
          <a:xfrm>
            <a:off x="1804988"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5AC57DE-5BA7-4CB5-8770-4369B774F8A6}" type="datetime'''''''''''''''''''''''''''19''''''''''9''''''''''''0'''">
              <a:rPr lang="en-US" altLang="en-US" sz="1400" smtClean="0"/>
              <a:pPr marL="0" lvl="0" indent="0" algn="ctr">
                <a:spcBef>
                  <a:spcPct val="0"/>
                </a:spcBef>
                <a:spcAft>
                  <a:spcPct val="0"/>
                </a:spcAft>
                <a:buNone/>
              </a:pPr>
              <a:t>1990</a:t>
            </a:fld>
            <a:endParaRPr lang="en-US" sz="1400"/>
          </a:p>
        </p:txBody>
      </p:sp>
      <p:sp>
        <p:nvSpPr>
          <p:cNvPr id="1067" name="Text Placeholder 10">
            <a:extLst>
              <a:ext uri="{FF2B5EF4-FFF2-40B4-BE49-F238E27FC236}">
                <a16:creationId xmlns:a16="http://schemas.microsoft.com/office/drawing/2014/main" id="{115DFB91-512B-3844-A114-92FBEDCA92F2}"/>
              </a:ext>
            </a:extLst>
          </p:cNvPr>
          <p:cNvSpPr>
            <a:spLocks/>
          </p:cNvSpPr>
          <p:nvPr>
            <p:custDataLst>
              <p:tags r:id="rId6"/>
            </p:custDataLst>
          </p:nvPr>
        </p:nvSpPr>
        <p:spPr bwMode="auto">
          <a:xfrm>
            <a:off x="2414588"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E873FA6-E504-469C-BDD8-C6F3E2B16E49}" type="datetime'''''''''1''''''''''''''''''''''''''''''''99''''4'">
              <a:rPr lang="en-US" altLang="en-US" sz="1400" smtClean="0"/>
              <a:pPr marL="0" lvl="0" indent="0" algn="ctr">
                <a:spcBef>
                  <a:spcPct val="0"/>
                </a:spcBef>
                <a:spcAft>
                  <a:spcPct val="0"/>
                </a:spcAft>
                <a:buNone/>
              </a:pPr>
              <a:t>1994</a:t>
            </a:fld>
            <a:endParaRPr lang="en-US" sz="1400"/>
          </a:p>
        </p:txBody>
      </p:sp>
      <p:sp>
        <p:nvSpPr>
          <p:cNvPr id="1072" name="Text Placeholder 10">
            <a:extLst>
              <a:ext uri="{FF2B5EF4-FFF2-40B4-BE49-F238E27FC236}">
                <a16:creationId xmlns:a16="http://schemas.microsoft.com/office/drawing/2014/main" id="{115DFB91-512B-3844-A114-92FBEDCA92F2}"/>
              </a:ext>
            </a:extLst>
          </p:cNvPr>
          <p:cNvSpPr>
            <a:spLocks/>
          </p:cNvSpPr>
          <p:nvPr>
            <p:custDataLst>
              <p:tags r:id="rId7"/>
            </p:custDataLst>
          </p:nvPr>
        </p:nvSpPr>
        <p:spPr bwMode="auto">
          <a:xfrm>
            <a:off x="3022600"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A42AFF8-F2EC-4B5E-89DD-E5A0838CA5DC}" type="datetime'''''19''''''''''''''''9''''''''''''''''''''''''8'''''''''">
              <a:rPr lang="en-US" altLang="en-US" sz="1400" smtClean="0"/>
              <a:pPr marL="0" lvl="0" indent="0" algn="ctr">
                <a:spcBef>
                  <a:spcPct val="0"/>
                </a:spcBef>
                <a:spcAft>
                  <a:spcPct val="0"/>
                </a:spcAft>
                <a:buNone/>
              </a:pPr>
              <a:t>1998</a:t>
            </a:fld>
            <a:endParaRPr lang="en-US" sz="1400"/>
          </a:p>
        </p:txBody>
      </p:sp>
      <p:sp>
        <p:nvSpPr>
          <p:cNvPr id="1077" name="Text Placeholder 10">
            <a:extLst>
              <a:ext uri="{FF2B5EF4-FFF2-40B4-BE49-F238E27FC236}">
                <a16:creationId xmlns:a16="http://schemas.microsoft.com/office/drawing/2014/main" id="{115DFB91-512B-3844-A114-92FBEDCA92F2}"/>
              </a:ext>
            </a:extLst>
          </p:cNvPr>
          <p:cNvSpPr>
            <a:spLocks/>
          </p:cNvSpPr>
          <p:nvPr>
            <p:custDataLst>
              <p:tags r:id="rId8"/>
            </p:custDataLst>
          </p:nvPr>
        </p:nvSpPr>
        <p:spPr bwMode="auto">
          <a:xfrm>
            <a:off x="3632200"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E3629F3-1422-4D91-AA05-7536CADC73F8}" type="datetime'''''''''2''0''''''''''0''''''''''''''''2'''''''''''''">
              <a:rPr lang="en-US" altLang="en-US" sz="1400" smtClean="0"/>
              <a:pPr marL="0" lvl="0" indent="0" algn="ctr">
                <a:spcBef>
                  <a:spcPct val="0"/>
                </a:spcBef>
                <a:spcAft>
                  <a:spcPct val="0"/>
                </a:spcAft>
                <a:buNone/>
              </a:pPr>
              <a:t>2002</a:t>
            </a:fld>
            <a:endParaRPr lang="en-US" sz="1400"/>
          </a:p>
        </p:txBody>
      </p:sp>
      <p:sp>
        <p:nvSpPr>
          <p:cNvPr id="1082" name="Text Placeholder 10">
            <a:extLst>
              <a:ext uri="{FF2B5EF4-FFF2-40B4-BE49-F238E27FC236}">
                <a16:creationId xmlns:a16="http://schemas.microsoft.com/office/drawing/2014/main" id="{115DFB91-512B-3844-A114-92FBEDCA92F2}"/>
              </a:ext>
            </a:extLst>
          </p:cNvPr>
          <p:cNvSpPr>
            <a:spLocks/>
          </p:cNvSpPr>
          <p:nvPr>
            <p:custDataLst>
              <p:tags r:id="rId9"/>
            </p:custDataLst>
          </p:nvPr>
        </p:nvSpPr>
        <p:spPr bwMode="auto">
          <a:xfrm>
            <a:off x="4241800"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A13A7C-DF2D-401F-93DD-F871A3AEF1A3}" type="datetime'''2''''''''''''''''0''''0''6'''''''''''''''''''''">
              <a:rPr lang="en-US" altLang="en-US" sz="1400" smtClean="0"/>
              <a:pPr marL="0" lvl="0" indent="0" algn="ctr">
                <a:spcBef>
                  <a:spcPct val="0"/>
                </a:spcBef>
                <a:spcAft>
                  <a:spcPct val="0"/>
                </a:spcAft>
                <a:buNone/>
              </a:pPr>
              <a:t>2006</a:t>
            </a:fld>
            <a:endParaRPr lang="en-US" sz="1400"/>
          </a:p>
        </p:txBody>
      </p:sp>
      <p:sp>
        <p:nvSpPr>
          <p:cNvPr id="710" name="Text Placeholder 10">
            <a:extLst>
              <a:ext uri="{FF2B5EF4-FFF2-40B4-BE49-F238E27FC236}">
                <a16:creationId xmlns:a16="http://schemas.microsoft.com/office/drawing/2014/main" id="{115DFB91-512B-3844-A114-92FBEDCA92F2}"/>
              </a:ext>
            </a:extLst>
          </p:cNvPr>
          <p:cNvSpPr>
            <a:spLocks/>
          </p:cNvSpPr>
          <p:nvPr>
            <p:custDataLst>
              <p:tags r:id="rId10"/>
            </p:custDataLst>
          </p:nvPr>
        </p:nvSpPr>
        <p:spPr bwMode="auto">
          <a:xfrm>
            <a:off x="4849813"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E7964C-B6BF-4D45-AE45-94337D33E53D}" type="datetime'''''''''2''''0''''''''''''''''''''''''1''''0'''''''''''">
              <a:rPr lang="en-US" altLang="en-US" sz="1400" smtClean="0"/>
              <a:pPr marL="0" lvl="0" indent="0" algn="ctr">
                <a:spcBef>
                  <a:spcPct val="0"/>
                </a:spcBef>
                <a:spcAft>
                  <a:spcPct val="0"/>
                </a:spcAft>
                <a:buNone/>
              </a:pPr>
              <a:t>2010</a:t>
            </a:fld>
            <a:endParaRPr lang="en-US" sz="1400"/>
          </a:p>
        </p:txBody>
      </p:sp>
      <p:sp>
        <p:nvSpPr>
          <p:cNvPr id="1085" name="Text Placeholder 10">
            <a:extLst>
              <a:ext uri="{FF2B5EF4-FFF2-40B4-BE49-F238E27FC236}">
                <a16:creationId xmlns:a16="http://schemas.microsoft.com/office/drawing/2014/main" id="{115DFB91-512B-3844-A114-92FBEDCA92F2}"/>
              </a:ext>
            </a:extLst>
          </p:cNvPr>
          <p:cNvSpPr>
            <a:spLocks/>
          </p:cNvSpPr>
          <p:nvPr>
            <p:custDataLst>
              <p:tags r:id="rId11"/>
            </p:custDataLst>
          </p:nvPr>
        </p:nvSpPr>
        <p:spPr bwMode="auto">
          <a:xfrm>
            <a:off x="5459413"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886DF95-B38A-4E34-8C2F-008027DFF9B8}" type="datetime'20''''''''''1''4'''''''''''">
              <a:rPr lang="en-US" altLang="en-US" sz="1400" smtClean="0"/>
              <a:pPr marL="0" lvl="0" indent="0" algn="ctr">
                <a:spcBef>
                  <a:spcPct val="0"/>
                </a:spcBef>
                <a:spcAft>
                  <a:spcPct val="0"/>
                </a:spcAft>
                <a:buNone/>
              </a:pPr>
              <a:t>2014</a:t>
            </a:fld>
            <a:endParaRPr lang="en-US" sz="1400"/>
          </a:p>
        </p:txBody>
      </p:sp>
      <p:sp>
        <p:nvSpPr>
          <p:cNvPr id="1090" name="Text Placeholder 10">
            <a:extLst>
              <a:ext uri="{FF2B5EF4-FFF2-40B4-BE49-F238E27FC236}">
                <a16:creationId xmlns:a16="http://schemas.microsoft.com/office/drawing/2014/main" id="{115DFB91-512B-3844-A114-92FBEDCA92F2}"/>
              </a:ext>
            </a:extLst>
          </p:cNvPr>
          <p:cNvSpPr>
            <a:spLocks/>
          </p:cNvSpPr>
          <p:nvPr>
            <p:custDataLst>
              <p:tags r:id="rId12"/>
            </p:custDataLst>
          </p:nvPr>
        </p:nvSpPr>
        <p:spPr bwMode="auto">
          <a:xfrm>
            <a:off x="6067425"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7FDF02A-50F4-4ECA-81E1-C412C7888FCF}" type="datetime'2''''0''''''''''''''''''''''''''''''1''''''''''''''8'''">
              <a:rPr lang="en-US" altLang="en-US" sz="1400" smtClean="0"/>
              <a:pPr marL="0" lvl="0" indent="0" algn="ctr">
                <a:spcBef>
                  <a:spcPct val="0"/>
                </a:spcBef>
                <a:spcAft>
                  <a:spcPct val="0"/>
                </a:spcAft>
                <a:buNone/>
              </a:pPr>
              <a:t>2018</a:t>
            </a:fld>
            <a:endParaRPr lang="en-US" sz="1400"/>
          </a:p>
        </p:txBody>
      </p:sp>
      <p:sp>
        <p:nvSpPr>
          <p:cNvPr id="722" name="Text Placeholder 10">
            <a:extLst>
              <a:ext uri="{FF2B5EF4-FFF2-40B4-BE49-F238E27FC236}">
                <a16:creationId xmlns:a16="http://schemas.microsoft.com/office/drawing/2014/main" id="{115DFB91-512B-3844-A114-92FBEDCA92F2}"/>
              </a:ext>
            </a:extLst>
          </p:cNvPr>
          <p:cNvSpPr>
            <a:spLocks/>
          </p:cNvSpPr>
          <p:nvPr>
            <p:custDataLst>
              <p:tags r:id="rId13"/>
            </p:custDataLst>
          </p:nvPr>
        </p:nvSpPr>
        <p:spPr bwMode="auto">
          <a:xfrm>
            <a:off x="6677025"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AF5FCBD-0ABD-4BD8-902F-5BF78C0F3292}" type="datetime'''2''0''''2''''''''''''''''''''2'">
              <a:rPr lang="en-US" altLang="en-US" sz="1400" smtClean="0"/>
              <a:pPr marL="0" lvl="0" indent="0" algn="ctr">
                <a:spcBef>
                  <a:spcPct val="0"/>
                </a:spcBef>
                <a:spcAft>
                  <a:spcPct val="0"/>
                </a:spcAft>
                <a:buNone/>
              </a:pPr>
              <a:t>2022</a:t>
            </a:fld>
            <a:endParaRPr lang="en-US" sz="1400"/>
          </a:p>
        </p:txBody>
      </p:sp>
      <p:sp>
        <p:nvSpPr>
          <p:cNvPr id="177" name="Text Placeholder 10">
            <a:extLst>
              <a:ext uri="{FF2B5EF4-FFF2-40B4-BE49-F238E27FC236}">
                <a16:creationId xmlns:a16="http://schemas.microsoft.com/office/drawing/2014/main" id="{115DFB91-512B-3844-A114-92FBEDCA92F2}"/>
              </a:ext>
            </a:extLst>
          </p:cNvPr>
          <p:cNvSpPr>
            <a:spLocks/>
          </p:cNvSpPr>
          <p:nvPr>
            <p:custDataLst>
              <p:tags r:id="rId14"/>
            </p:custDataLst>
          </p:nvPr>
        </p:nvSpPr>
        <p:spPr bwMode="auto">
          <a:xfrm>
            <a:off x="7023100" y="5329238"/>
            <a:ext cx="1276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13D87CD-9665-4043-B8A3-A4A47FC027F1}" type="datetime'''Ot''''''''h''''er'''''''''' c''rop-''re''la''te''''d'' '''''">
              <a:rPr lang="en-US" altLang="en-US" sz="1200" smtClean="0"/>
              <a:pPr marL="0" lvl="0" indent="0">
                <a:spcBef>
                  <a:spcPct val="0"/>
                </a:spcBef>
                <a:spcAft>
                  <a:spcPct val="0"/>
                </a:spcAft>
                <a:buNone/>
              </a:pPr>
              <a:t>Other crop-related </a:t>
            </a:fld>
            <a:endParaRPr lang="en-US" sz="1200"/>
          </a:p>
        </p:txBody>
      </p:sp>
      <p:sp>
        <p:nvSpPr>
          <p:cNvPr id="729" name="Text Placeholder 10">
            <a:extLst>
              <a:ext uri="{FF2B5EF4-FFF2-40B4-BE49-F238E27FC236}">
                <a16:creationId xmlns:a16="http://schemas.microsoft.com/office/drawing/2014/main" id="{115DFB91-512B-3844-A114-92FBEDCA92F2}"/>
              </a:ext>
            </a:extLst>
          </p:cNvPr>
          <p:cNvSpPr>
            <a:spLocks/>
          </p:cNvSpPr>
          <p:nvPr>
            <p:custDataLst>
              <p:tags r:id="rId15"/>
            </p:custDataLst>
          </p:nvPr>
        </p:nvSpPr>
        <p:spPr bwMode="auto">
          <a:xfrm>
            <a:off x="7023100" y="5011738"/>
            <a:ext cx="1276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24B82E6-1F04-4597-80BA-2E3422170C45}" type="datetime'''''S''ynthet''ic'''' f''''erti''''''l''''''iz''''er''''''s'''">
              <a:rPr lang="en-US" altLang="en-US" sz="1200" smtClean="0"/>
              <a:pPr marL="0" lvl="0" indent="0">
                <a:spcBef>
                  <a:spcPct val="0"/>
                </a:spcBef>
                <a:spcAft>
                  <a:spcPct val="0"/>
                </a:spcAft>
                <a:buNone/>
              </a:pPr>
              <a:t>Synthetic fertilizers</a:t>
            </a:fld>
            <a:endParaRPr lang="en-US" sz="1200"/>
          </a:p>
        </p:txBody>
      </p:sp>
      <p:sp>
        <p:nvSpPr>
          <p:cNvPr id="731" name="Text Placeholder 10">
            <a:extLst>
              <a:ext uri="{FF2B5EF4-FFF2-40B4-BE49-F238E27FC236}">
                <a16:creationId xmlns:a16="http://schemas.microsoft.com/office/drawing/2014/main" id="{115DFB91-512B-3844-A114-92FBEDCA92F2}"/>
              </a:ext>
            </a:extLst>
          </p:cNvPr>
          <p:cNvSpPr>
            <a:spLocks/>
          </p:cNvSpPr>
          <p:nvPr>
            <p:custDataLst>
              <p:tags r:id="rId16"/>
            </p:custDataLst>
          </p:nvPr>
        </p:nvSpPr>
        <p:spPr bwMode="auto">
          <a:xfrm>
            <a:off x="7023100" y="4778375"/>
            <a:ext cx="1352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31119A7-4237-4B9B-983C-6DBA9F0E890F}" type="datetime'''''''On''-''''f''ar''''''''m e''''ner''gy ''u''''se'''''''''">
              <a:rPr lang="en-US" altLang="en-US" sz="1200" smtClean="0"/>
              <a:pPr marL="0" lvl="0" indent="0">
                <a:spcBef>
                  <a:spcPct val="0"/>
                </a:spcBef>
                <a:spcAft>
                  <a:spcPct val="0"/>
                </a:spcAft>
                <a:buNone/>
              </a:pPr>
              <a:t>On-farm energy use</a:t>
            </a:fld>
            <a:endParaRPr lang="en-US" sz="1200"/>
          </a:p>
        </p:txBody>
      </p:sp>
      <p:sp>
        <p:nvSpPr>
          <p:cNvPr id="908" name="Text Placeholder 10">
            <a:extLst>
              <a:ext uri="{FF2B5EF4-FFF2-40B4-BE49-F238E27FC236}">
                <a16:creationId xmlns:a16="http://schemas.microsoft.com/office/drawing/2014/main" id="{115DFB91-512B-3844-A114-92FBEDCA92F2}"/>
              </a:ext>
            </a:extLst>
          </p:cNvPr>
          <p:cNvSpPr>
            <a:spLocks/>
          </p:cNvSpPr>
          <p:nvPr>
            <p:custDataLst>
              <p:tags r:id="rId17"/>
            </p:custDataLst>
          </p:nvPr>
        </p:nvSpPr>
        <p:spPr bwMode="auto">
          <a:xfrm>
            <a:off x="7023100" y="4481513"/>
            <a:ext cx="514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E7CCD4A-4789-4026-9559-5F3C409F46DB}" type="datetime'M''''''''''''an''u''''''''''''''r''''''''e'''''''''''''''''">
              <a:rPr lang="en-US" altLang="en-US" sz="1200" smtClean="0"/>
              <a:pPr marL="0" lvl="0" indent="0">
                <a:spcBef>
                  <a:spcPct val="0"/>
                </a:spcBef>
                <a:spcAft>
                  <a:spcPct val="0"/>
                </a:spcAft>
                <a:buNone/>
              </a:pPr>
              <a:t>Manure</a:t>
            </a:fld>
            <a:endParaRPr lang="en-US" sz="1200"/>
          </a:p>
        </p:txBody>
      </p:sp>
      <p:sp>
        <p:nvSpPr>
          <p:cNvPr id="912" name="Text Placeholder 10">
            <a:extLst>
              <a:ext uri="{FF2B5EF4-FFF2-40B4-BE49-F238E27FC236}">
                <a16:creationId xmlns:a16="http://schemas.microsoft.com/office/drawing/2014/main" id="{115DFB91-512B-3844-A114-92FBEDCA92F2}"/>
              </a:ext>
            </a:extLst>
          </p:cNvPr>
          <p:cNvSpPr>
            <a:spLocks/>
          </p:cNvSpPr>
          <p:nvPr>
            <p:custDataLst>
              <p:tags r:id="rId18"/>
            </p:custDataLst>
          </p:nvPr>
        </p:nvSpPr>
        <p:spPr bwMode="auto">
          <a:xfrm>
            <a:off x="7023100" y="3905250"/>
            <a:ext cx="13604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C1A4541-E8AA-4311-9332-21CBCB6CAA3A}" type="datetime'''''''En''''t''e''ri''c'' ''''''''ferme''nta''tio''''''n'">
              <a:rPr lang="en-US" altLang="en-US" sz="1200" smtClean="0"/>
              <a:pPr marL="0" lvl="0" indent="0">
                <a:spcBef>
                  <a:spcPct val="0"/>
                </a:spcBef>
                <a:spcAft>
                  <a:spcPct val="0"/>
                </a:spcAft>
                <a:buNone/>
              </a:pPr>
              <a:t>Enteric fermentation</a:t>
            </a:fld>
            <a:endParaRPr lang="en-US" sz="1200"/>
          </a:p>
        </p:txBody>
      </p:sp>
      <p:sp>
        <p:nvSpPr>
          <p:cNvPr id="940" name="Text Placeholder 10">
            <a:extLst>
              <a:ext uri="{FF2B5EF4-FFF2-40B4-BE49-F238E27FC236}">
                <a16:creationId xmlns:a16="http://schemas.microsoft.com/office/drawing/2014/main" id="{115DFB91-512B-3844-A114-92FBEDCA92F2}"/>
              </a:ext>
            </a:extLst>
          </p:cNvPr>
          <p:cNvSpPr>
            <a:spLocks/>
          </p:cNvSpPr>
          <p:nvPr>
            <p:custDataLst>
              <p:tags r:id="rId19"/>
            </p:custDataLst>
          </p:nvPr>
        </p:nvSpPr>
        <p:spPr bwMode="auto">
          <a:xfrm>
            <a:off x="7023100" y="3094038"/>
            <a:ext cx="11715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9E8B2C4-FD47-4608-9105-D815BE6AC9E5}" type="datetime'L''''''a''n''''d-''''''us''''''e'''''''''' c''ha''''''ng''e'">
              <a:rPr lang="en-US" altLang="en-US" sz="1200" smtClean="0"/>
              <a:pPr marL="0" lvl="0" indent="0">
                <a:spcBef>
                  <a:spcPct val="0"/>
                </a:spcBef>
                <a:spcAft>
                  <a:spcPct val="0"/>
                </a:spcAft>
                <a:buNone/>
              </a:pPr>
              <a:t>Land-use change</a:t>
            </a:fld>
            <a:endParaRPr lang="en-US" sz="1200"/>
          </a:p>
        </p:txBody>
      </p:sp>
      <p:sp>
        <p:nvSpPr>
          <p:cNvPr id="1183" name="Left Bracket 1182">
            <a:extLst>
              <a:ext uri="{FF2B5EF4-FFF2-40B4-BE49-F238E27FC236}">
                <a16:creationId xmlns:a16="http://schemas.microsoft.com/office/drawing/2014/main" id="{179947EF-6579-0203-2E04-F75141D1A363}"/>
              </a:ext>
            </a:extLst>
          </p:cNvPr>
          <p:cNvSpPr/>
          <p:nvPr/>
        </p:nvSpPr>
        <p:spPr bwMode="gray">
          <a:xfrm>
            <a:off x="1450975" y="2670749"/>
            <a:ext cx="173008" cy="2186259"/>
          </a:xfrm>
          <a:prstGeom prst="leftBracket">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4" name="TextBox 1183">
            <a:extLst>
              <a:ext uri="{FF2B5EF4-FFF2-40B4-BE49-F238E27FC236}">
                <a16:creationId xmlns:a16="http://schemas.microsoft.com/office/drawing/2014/main" id="{C554C0A9-CF7A-BD0A-854B-076F0BF01723}"/>
              </a:ext>
            </a:extLst>
          </p:cNvPr>
          <p:cNvSpPr txBox="1"/>
          <p:nvPr/>
        </p:nvSpPr>
        <p:spPr bwMode="gray">
          <a:xfrm>
            <a:off x="467605" y="3293775"/>
            <a:ext cx="918051" cy="846386"/>
          </a:xfrm>
          <a:prstGeom prst="rect">
            <a:avLst/>
          </a:prstGeom>
          <a:noFill/>
        </p:spPr>
        <p:txBody>
          <a:bodyPr wrap="square" lIns="0" tIns="0" rIns="0" bIns="0" rtlCol="0">
            <a:spAutoFit/>
          </a:bodyPr>
          <a:lstStyle/>
          <a:p>
            <a:pPr marL="0" indent="0" algn="l">
              <a:spcBef>
                <a:spcPts val="600"/>
              </a:spcBef>
              <a:spcAft>
                <a:spcPts val="600"/>
              </a:spcAft>
              <a:buNone/>
            </a:pPr>
            <a:r>
              <a:rPr lang="en-US" sz="1100" b="1">
                <a:solidFill>
                  <a:sysClr val="windowText" lastClr="000000"/>
                </a:solidFill>
              </a:rPr>
              <a:t>Up to 70% of agricultural emissions are related to livestock</a:t>
            </a:r>
          </a:p>
        </p:txBody>
      </p:sp>
    </p:spTree>
    <p:custDataLst>
      <p:tags r:id="rId1"/>
    </p:custDataLst>
    <p:extLst>
      <p:ext uri="{BB962C8B-B14F-4D97-AF65-F5344CB8AC3E}">
        <p14:creationId xmlns:p14="http://schemas.microsoft.com/office/powerpoint/2010/main" val="228568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8BB9F-79AF-D704-56D0-936346ECED1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F19B9AC-3E3F-4EDC-73DC-AEF247934BA3}"/>
              </a:ext>
            </a:extLst>
          </p:cNvPr>
          <p:cNvGraphicFramePr>
            <a:graphicFrameLocks/>
          </p:cNvGraphicFramePr>
          <p:nvPr>
            <p:custDataLst>
              <p:tags r:id="rId2"/>
            </p:custDataLst>
            <p:extLst>
              <p:ext uri="{D42A27DB-BD31-4B8C-83A1-F6EECF244321}">
                <p14:modId xmlns:p14="http://schemas.microsoft.com/office/powerpoint/2010/main" val="3834243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8" imgW="592" imgH="591" progId="TCLayout.ActiveDocument.1">
                  <p:embed/>
                </p:oleObj>
              </mc:Choice>
              <mc:Fallback>
                <p:oleObj name="think-cell Slide" r:id="rId58" imgW="592" imgH="591" progId="TCLayout.ActiveDocument.1">
                  <p:embed/>
                  <p:pic>
                    <p:nvPicPr>
                      <p:cNvPr id="5" name="think-cell data - do not delete" hidden="1">
                        <a:extLst>
                          <a:ext uri="{FF2B5EF4-FFF2-40B4-BE49-F238E27FC236}">
                            <a16:creationId xmlns:a16="http://schemas.microsoft.com/office/drawing/2014/main" id="{9F19B9AC-3E3F-4EDC-73DC-AEF247934BA3}"/>
                          </a:ext>
                        </a:extLst>
                      </p:cNvPr>
                      <p:cNvPicPr/>
                      <p:nvPr/>
                    </p:nvPicPr>
                    <p:blipFill>
                      <a:blip r:embed="rId59"/>
                      <a:stretch>
                        <a:fillRect/>
                      </a:stretch>
                    </p:blipFill>
                    <p:spPr>
                      <a:xfrm>
                        <a:off x="1588" y="1588"/>
                        <a:ext cx="1588" cy="1588"/>
                      </a:xfrm>
                      <a:prstGeom prst="rect">
                        <a:avLst/>
                      </a:prstGeom>
                    </p:spPr>
                  </p:pic>
                </p:oleObj>
              </mc:Fallback>
            </mc:AlternateContent>
          </a:graphicData>
        </a:graphic>
      </p:graphicFrame>
      <p:cxnSp>
        <p:nvCxnSpPr>
          <p:cNvPr id="49" name="Straight Connector 48">
            <a:extLst>
              <a:ext uri="{FF2B5EF4-FFF2-40B4-BE49-F238E27FC236}">
                <a16:creationId xmlns:a16="http://schemas.microsoft.com/office/drawing/2014/main" id="{614A7B49-A6B8-4235-D7DC-DE556965AFD6}"/>
              </a:ext>
            </a:extLst>
          </p:cNvPr>
          <p:cNvCxnSpPr/>
          <p:nvPr>
            <p:custDataLst>
              <p:tags r:id="rId3"/>
            </p:custDataLst>
          </p:nvPr>
        </p:nvCxnSpPr>
        <p:spPr bwMode="gray">
          <a:xfrm>
            <a:off x="736600" y="5678488"/>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4A3A9214-4CA5-2568-D2EB-E7289FFE7AA5}"/>
              </a:ext>
            </a:extLst>
          </p:cNvPr>
          <p:cNvCxnSpPr/>
          <p:nvPr>
            <p:custDataLst>
              <p:tags r:id="rId4"/>
            </p:custDataLst>
          </p:nvPr>
        </p:nvCxnSpPr>
        <p:spPr bwMode="gray">
          <a:xfrm>
            <a:off x="736600" y="539432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A50BCAA0-B17E-DE19-F80F-DF0F29AC5251}"/>
              </a:ext>
            </a:extLst>
          </p:cNvPr>
          <p:cNvCxnSpPr/>
          <p:nvPr>
            <p:custDataLst>
              <p:tags r:id="rId5"/>
            </p:custDataLst>
          </p:nvPr>
        </p:nvCxnSpPr>
        <p:spPr bwMode="gray">
          <a:xfrm>
            <a:off x="736600" y="5111750"/>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DBF58C5A-4C29-3F06-A231-4278717F741B}"/>
              </a:ext>
            </a:extLst>
          </p:cNvPr>
          <p:cNvCxnSpPr/>
          <p:nvPr>
            <p:custDataLst>
              <p:tags r:id="rId6"/>
            </p:custDataLst>
          </p:nvPr>
        </p:nvCxnSpPr>
        <p:spPr bwMode="gray">
          <a:xfrm>
            <a:off x="736600" y="4827588"/>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2F3B67C9-0CC1-032E-FF40-4371A0AEECED}"/>
              </a:ext>
            </a:extLst>
          </p:cNvPr>
          <p:cNvCxnSpPr/>
          <p:nvPr>
            <p:custDataLst>
              <p:tags r:id="rId7"/>
            </p:custDataLst>
          </p:nvPr>
        </p:nvCxnSpPr>
        <p:spPr bwMode="gray">
          <a:xfrm>
            <a:off x="736600" y="454342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DA3D3F50-A4C6-7926-CA90-48F86899D499}"/>
              </a:ext>
            </a:extLst>
          </p:cNvPr>
          <p:cNvCxnSpPr/>
          <p:nvPr>
            <p:custDataLst>
              <p:tags r:id="rId8"/>
            </p:custDataLst>
          </p:nvPr>
        </p:nvCxnSpPr>
        <p:spPr bwMode="gray">
          <a:xfrm>
            <a:off x="736600" y="4259263"/>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3E06AB80-BDC7-BD8C-FB18-55AA92F28BC6}"/>
              </a:ext>
            </a:extLst>
          </p:cNvPr>
          <p:cNvCxnSpPr/>
          <p:nvPr>
            <p:custDataLst>
              <p:tags r:id="rId9"/>
            </p:custDataLst>
          </p:nvPr>
        </p:nvCxnSpPr>
        <p:spPr bwMode="gray">
          <a:xfrm>
            <a:off x="736600" y="3976688"/>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D3B0EBB3-0B71-6E04-2891-88E1410516CC}"/>
              </a:ext>
            </a:extLst>
          </p:cNvPr>
          <p:cNvCxnSpPr/>
          <p:nvPr>
            <p:custDataLst>
              <p:tags r:id="rId10"/>
            </p:custDataLst>
          </p:nvPr>
        </p:nvCxnSpPr>
        <p:spPr bwMode="gray">
          <a:xfrm>
            <a:off x="736600" y="369252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DBE0BCFD-3D3A-AE09-1B59-8259087CA52D}"/>
              </a:ext>
            </a:extLst>
          </p:cNvPr>
          <p:cNvCxnSpPr/>
          <p:nvPr>
            <p:custDataLst>
              <p:tags r:id="rId11"/>
            </p:custDataLst>
          </p:nvPr>
        </p:nvCxnSpPr>
        <p:spPr bwMode="gray">
          <a:xfrm>
            <a:off x="736600" y="3408363"/>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E5E5D2A-4D4F-3A97-4A2F-BC2E1EE72858}"/>
              </a:ext>
            </a:extLst>
          </p:cNvPr>
          <p:cNvCxnSpPr/>
          <p:nvPr>
            <p:custDataLst>
              <p:tags r:id="rId12"/>
            </p:custDataLst>
          </p:nvPr>
        </p:nvCxnSpPr>
        <p:spPr bwMode="gray">
          <a:xfrm>
            <a:off x="736600" y="3124200"/>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9B5D677-1083-E343-0E28-D3F993801241}"/>
              </a:ext>
            </a:extLst>
          </p:cNvPr>
          <p:cNvCxnSpPr/>
          <p:nvPr>
            <p:custDataLst>
              <p:tags r:id="rId13"/>
            </p:custDataLst>
          </p:nvPr>
        </p:nvCxnSpPr>
        <p:spPr bwMode="gray">
          <a:xfrm>
            <a:off x="736600" y="284162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1A41B13-74E8-6EBC-4068-4B8BFE74C085}"/>
              </a:ext>
            </a:extLst>
          </p:cNvPr>
          <p:cNvCxnSpPr/>
          <p:nvPr>
            <p:custDataLst>
              <p:tags r:id="rId14"/>
            </p:custDataLst>
          </p:nvPr>
        </p:nvCxnSpPr>
        <p:spPr bwMode="gray">
          <a:xfrm>
            <a:off x="736600" y="2557463"/>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BE8E30FA-5F5F-99B8-1219-70D899E7F2B0}"/>
              </a:ext>
            </a:extLst>
          </p:cNvPr>
          <p:cNvCxnSpPr/>
          <p:nvPr>
            <p:custDataLst>
              <p:tags r:id="rId15"/>
            </p:custDataLst>
          </p:nvPr>
        </p:nvCxnSpPr>
        <p:spPr bwMode="gray">
          <a:xfrm>
            <a:off x="736600" y="2273300"/>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3" name="Chart 12">
            <a:extLst>
              <a:ext uri="{FF2B5EF4-FFF2-40B4-BE49-F238E27FC236}">
                <a16:creationId xmlns:a16="http://schemas.microsoft.com/office/drawing/2014/main" id="{913B864B-401F-04AF-DA08-7EE235C0C2D8}"/>
              </a:ext>
            </a:extLst>
          </p:cNvPr>
          <p:cNvGraphicFramePr/>
          <p:nvPr>
            <p:custDataLst>
              <p:tags r:id="rId16"/>
            </p:custDataLst>
            <p:extLst>
              <p:ext uri="{D42A27DB-BD31-4B8C-83A1-F6EECF244321}">
                <p14:modId xmlns:p14="http://schemas.microsoft.com/office/powerpoint/2010/main" val="4253848225"/>
              </p:ext>
            </p:extLst>
          </p:nvPr>
        </p:nvGraphicFramePr>
        <p:xfrm>
          <a:off x="385763" y="2190750"/>
          <a:ext cx="5299075" cy="4214813"/>
        </p:xfrm>
        <a:graphic>
          <a:graphicData uri="http://schemas.openxmlformats.org/drawingml/2006/chart">
            <c:chart xmlns:c="http://schemas.openxmlformats.org/drawingml/2006/chart" xmlns:r="http://schemas.openxmlformats.org/officeDocument/2006/relationships" r:id="rId60"/>
          </a:graphicData>
        </a:graphic>
      </p:graphicFrame>
      <p:sp>
        <p:nvSpPr>
          <p:cNvPr id="1291" name="Text Placeholder 10">
            <a:extLst>
              <a:ext uri="{FF2B5EF4-FFF2-40B4-BE49-F238E27FC236}">
                <a16:creationId xmlns:a16="http://schemas.microsoft.com/office/drawing/2014/main" id="{57220D62-EACE-4494-E8E4-37216BC8753A}"/>
              </a:ext>
            </a:extLst>
          </p:cNvPr>
          <p:cNvSpPr txBox="1">
            <a:spLocks/>
          </p:cNvSpPr>
          <p:nvPr>
            <p:custDataLst>
              <p:tags r:id="rId17"/>
            </p:custDataLst>
          </p:nvPr>
        </p:nvSpPr>
        <p:spPr bwMode="gray">
          <a:xfrm>
            <a:off x="500063" y="5872163"/>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BC8D7FF-B3D8-43B0-B03B-F874E62BD22D}" type="datetime'''''''''''''''''''''''''''''''''''''''''''''0'''">
              <a:rPr lang="en-US" altLang="en-US" sz="1200" smtClean="0"/>
              <a:pPr marL="0" indent="0" algn="r">
                <a:spcBef>
                  <a:spcPct val="0"/>
                </a:spcBef>
                <a:spcAft>
                  <a:spcPct val="0"/>
                </a:spcAft>
                <a:buNone/>
              </a:pPr>
              <a:t>0</a:t>
            </a:fld>
            <a:endParaRPr lang="en-US" sz="1200"/>
          </a:p>
        </p:txBody>
      </p:sp>
      <p:sp>
        <p:nvSpPr>
          <p:cNvPr id="41" name="Text Placeholder 10">
            <a:extLst>
              <a:ext uri="{FF2B5EF4-FFF2-40B4-BE49-F238E27FC236}">
                <a16:creationId xmlns:a16="http://schemas.microsoft.com/office/drawing/2014/main" id="{F8D31A30-624D-9846-6519-FA5B8AED9842}"/>
              </a:ext>
            </a:extLst>
          </p:cNvPr>
          <p:cNvSpPr txBox="1">
            <a:spLocks/>
          </p:cNvSpPr>
          <p:nvPr>
            <p:custDataLst>
              <p:tags r:id="rId18"/>
            </p:custDataLst>
          </p:nvPr>
        </p:nvSpPr>
        <p:spPr bwMode="gray">
          <a:xfrm>
            <a:off x="500063" y="5588000"/>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93E03C2-A90B-4160-B86C-01902C47697A}" type="datetime'''''''''''''''''''''5'''''''''''''''''''''''''''''''''''''''''">
              <a:rPr lang="en-US" altLang="en-US" sz="1200" smtClean="0">
                <a:effectLst/>
              </a:rPr>
              <a:pPr marL="0" indent="0" algn="r">
                <a:spcBef>
                  <a:spcPct val="0"/>
                </a:spcBef>
                <a:spcAft>
                  <a:spcPct val="0"/>
                </a:spcAft>
                <a:buNone/>
              </a:pPr>
              <a:t>5</a:t>
            </a:fld>
            <a:endParaRPr lang="en-US" sz="1200"/>
          </a:p>
        </p:txBody>
      </p:sp>
      <p:sp>
        <p:nvSpPr>
          <p:cNvPr id="42" name="Text Placeholder 10">
            <a:extLst>
              <a:ext uri="{FF2B5EF4-FFF2-40B4-BE49-F238E27FC236}">
                <a16:creationId xmlns:a16="http://schemas.microsoft.com/office/drawing/2014/main" id="{4A969C58-F206-96F8-1D47-E2A73704F36D}"/>
              </a:ext>
            </a:extLst>
          </p:cNvPr>
          <p:cNvSpPr txBox="1">
            <a:spLocks/>
          </p:cNvSpPr>
          <p:nvPr>
            <p:custDataLst>
              <p:tags r:id="rId19"/>
            </p:custDataLst>
          </p:nvPr>
        </p:nvSpPr>
        <p:spPr bwMode="gray">
          <a:xfrm>
            <a:off x="415925" y="53038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FBB7762-5A17-498F-8C3B-810632728578}" type="datetime'''''''''''''''1''''''''''''''''''''''''''''''''0'''">
              <a:rPr lang="en-US" altLang="en-US" sz="1200" smtClean="0">
                <a:effectLst/>
              </a:rPr>
              <a:pPr marL="0" indent="0" algn="r">
                <a:spcBef>
                  <a:spcPct val="0"/>
                </a:spcBef>
                <a:spcAft>
                  <a:spcPct val="0"/>
                </a:spcAft>
                <a:buNone/>
              </a:pPr>
              <a:t>10</a:t>
            </a:fld>
            <a:endParaRPr lang="en-US" sz="1200"/>
          </a:p>
        </p:txBody>
      </p:sp>
      <p:sp>
        <p:nvSpPr>
          <p:cNvPr id="43" name="Text Placeholder 10">
            <a:extLst>
              <a:ext uri="{FF2B5EF4-FFF2-40B4-BE49-F238E27FC236}">
                <a16:creationId xmlns:a16="http://schemas.microsoft.com/office/drawing/2014/main" id="{BADEC2CF-E906-CAFA-A28C-74194FE11111}"/>
              </a:ext>
            </a:extLst>
          </p:cNvPr>
          <p:cNvSpPr txBox="1">
            <a:spLocks/>
          </p:cNvSpPr>
          <p:nvPr>
            <p:custDataLst>
              <p:tags r:id="rId20"/>
            </p:custDataLst>
          </p:nvPr>
        </p:nvSpPr>
        <p:spPr bwMode="gray">
          <a:xfrm>
            <a:off x="415925" y="50212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D71EB23-3562-4309-AAA8-B259A0E1CDC9}" type="datetime'''''''''''''''''''''''1''''''''''''''''''''''5'''''''''''''''">
              <a:rPr lang="en-US" altLang="en-US" sz="1200" smtClean="0">
                <a:effectLst/>
              </a:rPr>
              <a:pPr marL="0" indent="0" algn="r">
                <a:spcBef>
                  <a:spcPct val="0"/>
                </a:spcBef>
                <a:spcAft>
                  <a:spcPct val="0"/>
                </a:spcAft>
                <a:buNone/>
              </a:pPr>
              <a:t>15</a:t>
            </a:fld>
            <a:endParaRPr lang="en-US" sz="1200"/>
          </a:p>
        </p:txBody>
      </p:sp>
      <p:sp>
        <p:nvSpPr>
          <p:cNvPr id="44" name="Text Placeholder 10">
            <a:extLst>
              <a:ext uri="{FF2B5EF4-FFF2-40B4-BE49-F238E27FC236}">
                <a16:creationId xmlns:a16="http://schemas.microsoft.com/office/drawing/2014/main" id="{1A8502CA-FD83-B342-8277-5BAB4B289F89}"/>
              </a:ext>
            </a:extLst>
          </p:cNvPr>
          <p:cNvSpPr txBox="1">
            <a:spLocks/>
          </p:cNvSpPr>
          <p:nvPr>
            <p:custDataLst>
              <p:tags r:id="rId21"/>
            </p:custDataLst>
          </p:nvPr>
        </p:nvSpPr>
        <p:spPr bwMode="gray">
          <a:xfrm>
            <a:off x="415925" y="473710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207B694-B892-4987-B180-9EF946AC180E}" type="datetime'''''''''''''''2''0'''''''''''''''''''''''''''''''''''">
              <a:rPr lang="en-US" altLang="en-US" sz="1200" smtClean="0">
                <a:effectLst/>
              </a:rPr>
              <a:pPr marL="0" indent="0" algn="r">
                <a:spcBef>
                  <a:spcPct val="0"/>
                </a:spcBef>
                <a:spcAft>
                  <a:spcPct val="0"/>
                </a:spcAft>
                <a:buNone/>
              </a:pPr>
              <a:t>20</a:t>
            </a:fld>
            <a:endParaRPr lang="en-US" sz="1200"/>
          </a:p>
        </p:txBody>
      </p:sp>
      <p:sp>
        <p:nvSpPr>
          <p:cNvPr id="45" name="Text Placeholder 10">
            <a:extLst>
              <a:ext uri="{FF2B5EF4-FFF2-40B4-BE49-F238E27FC236}">
                <a16:creationId xmlns:a16="http://schemas.microsoft.com/office/drawing/2014/main" id="{9A7D9F91-5C3F-EF86-E736-305F2553BAF7}"/>
              </a:ext>
            </a:extLst>
          </p:cNvPr>
          <p:cNvSpPr txBox="1">
            <a:spLocks/>
          </p:cNvSpPr>
          <p:nvPr>
            <p:custDataLst>
              <p:tags r:id="rId22"/>
            </p:custDataLst>
          </p:nvPr>
        </p:nvSpPr>
        <p:spPr bwMode="gray">
          <a:xfrm>
            <a:off x="415925" y="44529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6D2A2AB-D7A3-4C2B-A5FB-3A61E83C77DF}" type="datetime'''''''''''''''''2''''''''''5'''''''''''''''''">
              <a:rPr lang="en-US" altLang="en-US" sz="1200" smtClean="0">
                <a:effectLst/>
              </a:rPr>
              <a:pPr marL="0" indent="0" algn="r">
                <a:spcBef>
                  <a:spcPct val="0"/>
                </a:spcBef>
                <a:spcAft>
                  <a:spcPct val="0"/>
                </a:spcAft>
                <a:buNone/>
              </a:pPr>
              <a:t>25</a:t>
            </a:fld>
            <a:endParaRPr lang="en-US" sz="1200"/>
          </a:p>
        </p:txBody>
      </p:sp>
      <p:sp>
        <p:nvSpPr>
          <p:cNvPr id="46" name="Text Placeholder 10">
            <a:extLst>
              <a:ext uri="{FF2B5EF4-FFF2-40B4-BE49-F238E27FC236}">
                <a16:creationId xmlns:a16="http://schemas.microsoft.com/office/drawing/2014/main" id="{848A8FBD-84AD-5A3D-E01C-1E7504C2F394}"/>
              </a:ext>
            </a:extLst>
          </p:cNvPr>
          <p:cNvSpPr txBox="1">
            <a:spLocks/>
          </p:cNvSpPr>
          <p:nvPr>
            <p:custDataLst>
              <p:tags r:id="rId23"/>
            </p:custDataLst>
          </p:nvPr>
        </p:nvSpPr>
        <p:spPr bwMode="gray">
          <a:xfrm>
            <a:off x="415925" y="416877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0F43921-502A-40F0-810A-A22B160524D9}" type="datetime'''3''''''0'''''''''''''''''''''''''''">
              <a:rPr lang="en-US" altLang="en-US" sz="1200" smtClean="0">
                <a:effectLst/>
              </a:rPr>
              <a:pPr marL="0" indent="0" algn="r">
                <a:spcBef>
                  <a:spcPct val="0"/>
                </a:spcBef>
                <a:spcAft>
                  <a:spcPct val="0"/>
                </a:spcAft>
                <a:buNone/>
              </a:pPr>
              <a:t>30</a:t>
            </a:fld>
            <a:endParaRPr lang="en-US" sz="1200"/>
          </a:p>
        </p:txBody>
      </p:sp>
      <p:sp>
        <p:nvSpPr>
          <p:cNvPr id="47" name="Text Placeholder 10">
            <a:extLst>
              <a:ext uri="{FF2B5EF4-FFF2-40B4-BE49-F238E27FC236}">
                <a16:creationId xmlns:a16="http://schemas.microsoft.com/office/drawing/2014/main" id="{7525E5A4-3D57-283C-D4FE-450CAB90997D}"/>
              </a:ext>
            </a:extLst>
          </p:cNvPr>
          <p:cNvSpPr txBox="1">
            <a:spLocks/>
          </p:cNvSpPr>
          <p:nvPr>
            <p:custDataLst>
              <p:tags r:id="rId24"/>
            </p:custDataLst>
          </p:nvPr>
        </p:nvSpPr>
        <p:spPr bwMode="gray">
          <a:xfrm>
            <a:off x="415925" y="388620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0C86E53-51CA-4687-9E30-0277B9A0BE59}" type="datetime'''''3''''''''''''''''5'''''''''''">
              <a:rPr lang="en-US" altLang="en-US" sz="1200" smtClean="0">
                <a:effectLst/>
              </a:rPr>
              <a:pPr marL="0" indent="0" algn="r">
                <a:spcBef>
                  <a:spcPct val="0"/>
                </a:spcBef>
                <a:spcAft>
                  <a:spcPct val="0"/>
                </a:spcAft>
                <a:buNone/>
              </a:pPr>
              <a:t>35</a:t>
            </a:fld>
            <a:endParaRPr lang="en-US" sz="1200"/>
          </a:p>
        </p:txBody>
      </p:sp>
      <p:sp>
        <p:nvSpPr>
          <p:cNvPr id="48" name="Text Placeholder 10">
            <a:extLst>
              <a:ext uri="{FF2B5EF4-FFF2-40B4-BE49-F238E27FC236}">
                <a16:creationId xmlns:a16="http://schemas.microsoft.com/office/drawing/2014/main" id="{5EAB9618-B050-8098-F317-6D068EE69810}"/>
              </a:ext>
            </a:extLst>
          </p:cNvPr>
          <p:cNvSpPr txBox="1">
            <a:spLocks/>
          </p:cNvSpPr>
          <p:nvPr>
            <p:custDataLst>
              <p:tags r:id="rId25"/>
            </p:custDataLst>
          </p:nvPr>
        </p:nvSpPr>
        <p:spPr bwMode="gray">
          <a:xfrm>
            <a:off x="415925" y="36020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B8D9975-034B-4520-B4E1-19FC9B2E2F24}" type="datetime'''''''''''''''''''''''''''4''''''''''''''''''0'''''''">
              <a:rPr lang="en-US" altLang="en-US" sz="1200" smtClean="0">
                <a:effectLst/>
              </a:rPr>
              <a:pPr marL="0" indent="0" algn="r">
                <a:spcBef>
                  <a:spcPct val="0"/>
                </a:spcBef>
                <a:spcAft>
                  <a:spcPct val="0"/>
                </a:spcAft>
                <a:buNone/>
              </a:pPr>
              <a:t>40</a:t>
            </a:fld>
            <a:endParaRPr lang="en-US" sz="1200"/>
          </a:p>
        </p:txBody>
      </p:sp>
      <p:sp>
        <p:nvSpPr>
          <p:cNvPr id="10" name="Text Placeholder 10">
            <a:extLst>
              <a:ext uri="{FF2B5EF4-FFF2-40B4-BE49-F238E27FC236}">
                <a16:creationId xmlns:a16="http://schemas.microsoft.com/office/drawing/2014/main" id="{E6B3438B-BF07-185C-0E9A-0D0804049B96}"/>
              </a:ext>
            </a:extLst>
          </p:cNvPr>
          <p:cNvSpPr txBox="1">
            <a:spLocks/>
          </p:cNvSpPr>
          <p:nvPr>
            <p:custDataLst>
              <p:tags r:id="rId26"/>
            </p:custDataLst>
          </p:nvPr>
        </p:nvSpPr>
        <p:spPr bwMode="gray">
          <a:xfrm>
            <a:off x="415925" y="3317876"/>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D54507A-3CDF-481F-A27E-936D9C844D52}" type="datetime'''''''''''''''''''''''''''''''''''4''''5'''''''''''''''''">
              <a:rPr lang="en-US" altLang="en-US" sz="1200" smtClean="0">
                <a:effectLst/>
              </a:rPr>
              <a:pPr marL="0" indent="0" algn="r">
                <a:spcBef>
                  <a:spcPct val="0"/>
                </a:spcBef>
                <a:spcAft>
                  <a:spcPct val="0"/>
                </a:spcAft>
                <a:buNone/>
              </a:pPr>
              <a:t>45</a:t>
            </a:fld>
            <a:endParaRPr lang="en-US" sz="1200"/>
          </a:p>
        </p:txBody>
      </p:sp>
      <p:sp>
        <p:nvSpPr>
          <p:cNvPr id="11" name="Text Placeholder 10">
            <a:extLst>
              <a:ext uri="{FF2B5EF4-FFF2-40B4-BE49-F238E27FC236}">
                <a16:creationId xmlns:a16="http://schemas.microsoft.com/office/drawing/2014/main" id="{56FB37D5-FA04-5421-DD12-1E048BD423B7}"/>
              </a:ext>
            </a:extLst>
          </p:cNvPr>
          <p:cNvSpPr txBox="1">
            <a:spLocks/>
          </p:cNvSpPr>
          <p:nvPr>
            <p:custDataLst>
              <p:tags r:id="rId27"/>
            </p:custDataLst>
          </p:nvPr>
        </p:nvSpPr>
        <p:spPr bwMode="gray">
          <a:xfrm>
            <a:off x="415925" y="303371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7367D01-3BB0-4EEF-89BC-788F450BA29E}" type="datetime'5''''''''''''''''''''''''''''''''0'''''">
              <a:rPr lang="en-US" altLang="en-US" sz="1200" smtClean="0">
                <a:effectLst/>
              </a:rPr>
              <a:pPr marL="0" indent="0" algn="r">
                <a:spcBef>
                  <a:spcPct val="0"/>
                </a:spcBef>
                <a:spcAft>
                  <a:spcPct val="0"/>
                </a:spcAft>
                <a:buNone/>
              </a:pPr>
              <a:t>50</a:t>
            </a:fld>
            <a:endParaRPr lang="en-US" sz="1200"/>
          </a:p>
        </p:txBody>
      </p:sp>
      <p:sp>
        <p:nvSpPr>
          <p:cNvPr id="12" name="Text Placeholder 10">
            <a:extLst>
              <a:ext uri="{FF2B5EF4-FFF2-40B4-BE49-F238E27FC236}">
                <a16:creationId xmlns:a16="http://schemas.microsoft.com/office/drawing/2014/main" id="{BC5EA7AB-7F07-C6B0-F984-240915AC7A40}"/>
              </a:ext>
            </a:extLst>
          </p:cNvPr>
          <p:cNvSpPr txBox="1">
            <a:spLocks/>
          </p:cNvSpPr>
          <p:nvPr>
            <p:custDataLst>
              <p:tags r:id="rId28"/>
            </p:custDataLst>
          </p:nvPr>
        </p:nvSpPr>
        <p:spPr bwMode="gray">
          <a:xfrm>
            <a:off x="415925" y="275113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B7AC805-1CF4-4E55-8242-A0CA96CE156A}" type="datetime'''''''''''5''''''''''5'''''''''''''''''''''''''''''">
              <a:rPr lang="en-US" altLang="en-US" sz="1200" smtClean="0">
                <a:effectLst/>
              </a:rPr>
              <a:pPr marL="0" indent="0" algn="r">
                <a:spcBef>
                  <a:spcPct val="0"/>
                </a:spcBef>
                <a:spcAft>
                  <a:spcPct val="0"/>
                </a:spcAft>
                <a:buNone/>
              </a:pPr>
              <a:t>55</a:t>
            </a:fld>
            <a:endParaRPr lang="en-US" sz="1200"/>
          </a:p>
        </p:txBody>
      </p:sp>
      <p:sp>
        <p:nvSpPr>
          <p:cNvPr id="14" name="Text Placeholder 10">
            <a:extLst>
              <a:ext uri="{FF2B5EF4-FFF2-40B4-BE49-F238E27FC236}">
                <a16:creationId xmlns:a16="http://schemas.microsoft.com/office/drawing/2014/main" id="{6C1DA725-A625-691E-345E-A4C6B6089B37}"/>
              </a:ext>
            </a:extLst>
          </p:cNvPr>
          <p:cNvSpPr txBox="1">
            <a:spLocks/>
          </p:cNvSpPr>
          <p:nvPr>
            <p:custDataLst>
              <p:tags r:id="rId29"/>
            </p:custDataLst>
          </p:nvPr>
        </p:nvSpPr>
        <p:spPr bwMode="gray">
          <a:xfrm>
            <a:off x="415925" y="2466976"/>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34015CA-8078-4D5C-8751-4B3C7033173C}" type="datetime'''''''''''''''''''6''''''''''''''''''''''''''''0'''''''''''''">
              <a:rPr lang="en-US" altLang="en-US" sz="1200" smtClean="0">
                <a:effectLst/>
              </a:rPr>
              <a:pPr marL="0" indent="0" algn="r">
                <a:spcBef>
                  <a:spcPct val="0"/>
                </a:spcBef>
                <a:spcAft>
                  <a:spcPct val="0"/>
                </a:spcAft>
                <a:buNone/>
              </a:pPr>
              <a:t>60</a:t>
            </a:fld>
            <a:endParaRPr lang="en-US" sz="1200"/>
          </a:p>
        </p:txBody>
      </p:sp>
      <p:sp>
        <p:nvSpPr>
          <p:cNvPr id="15" name="Text Placeholder 10">
            <a:extLst>
              <a:ext uri="{FF2B5EF4-FFF2-40B4-BE49-F238E27FC236}">
                <a16:creationId xmlns:a16="http://schemas.microsoft.com/office/drawing/2014/main" id="{EDD39073-4EE9-6292-D0D3-3ABD48046FC5}"/>
              </a:ext>
            </a:extLst>
          </p:cNvPr>
          <p:cNvSpPr txBox="1">
            <a:spLocks/>
          </p:cNvSpPr>
          <p:nvPr>
            <p:custDataLst>
              <p:tags r:id="rId30"/>
            </p:custDataLst>
          </p:nvPr>
        </p:nvSpPr>
        <p:spPr bwMode="gray">
          <a:xfrm>
            <a:off x="415925" y="218281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B2DC924-708D-4B07-BCE7-E1A43ACA0391}" type="datetime'''''''''''6''''''''''''''''''''''''''''''''5'''">
              <a:rPr lang="en-US" altLang="en-US" sz="1200" smtClean="0">
                <a:effectLst/>
              </a:rPr>
              <a:pPr marL="0" indent="0" algn="r">
                <a:spcBef>
                  <a:spcPct val="0"/>
                </a:spcBef>
                <a:spcAft>
                  <a:spcPct val="0"/>
                </a:spcAft>
                <a:buNone/>
              </a:pPr>
              <a:t>65</a:t>
            </a:fld>
            <a:endParaRPr lang="en-US" sz="1200"/>
          </a:p>
        </p:txBody>
      </p:sp>
      <p:sp>
        <p:nvSpPr>
          <p:cNvPr id="25" name="Rectangle 24">
            <a:extLst>
              <a:ext uri="{FF2B5EF4-FFF2-40B4-BE49-F238E27FC236}">
                <a16:creationId xmlns:a16="http://schemas.microsoft.com/office/drawing/2014/main" id="{DE3DBA05-08C8-3700-ABDA-6A31D23C1309}"/>
              </a:ext>
            </a:extLst>
          </p:cNvPr>
          <p:cNvSpPr/>
          <p:nvPr/>
        </p:nvSpPr>
        <p:spPr bwMode="gray">
          <a:xfrm>
            <a:off x="761205" y="2203042"/>
            <a:ext cx="2932907" cy="8533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 name="Title 3">
            <a:extLst>
              <a:ext uri="{FF2B5EF4-FFF2-40B4-BE49-F238E27FC236}">
                <a16:creationId xmlns:a16="http://schemas.microsoft.com/office/drawing/2014/main" id="{02D0E1A8-9E37-7912-D036-A2D5ADD97D8A}"/>
              </a:ext>
            </a:extLst>
          </p:cNvPr>
          <p:cNvSpPr>
            <a:spLocks noGrp="1"/>
          </p:cNvSpPr>
          <p:nvPr>
            <p:ph type="title"/>
          </p:nvPr>
        </p:nvSpPr>
        <p:spPr>
          <a:xfrm>
            <a:off x="329184" y="523318"/>
            <a:ext cx="11531600" cy="882788"/>
          </a:xfrm>
        </p:spPr>
        <p:txBody>
          <a:bodyPr vert="horz">
            <a:noAutofit/>
          </a:bodyPr>
          <a:lstStyle/>
          <a:p>
            <a:r>
              <a:rPr lang="en-US">
                <a:cs typeface="Arial"/>
              </a:rPr>
              <a:t>Livestock demand expected to grow, driving carbon dioxide (CO</a:t>
            </a:r>
            <a:r>
              <a:rPr lang="en-US" baseline="-25000">
                <a:cs typeface="Arial"/>
              </a:rPr>
              <a:t>2</a:t>
            </a:r>
            <a:r>
              <a:rPr lang="en-US">
                <a:cs typeface="Arial"/>
              </a:rPr>
              <a:t>), methane (CH</a:t>
            </a:r>
            <a:r>
              <a:rPr lang="en-US" baseline="-25000">
                <a:cs typeface="Arial"/>
              </a:rPr>
              <a:t>3</a:t>
            </a:r>
            <a:r>
              <a:rPr lang="en-US">
                <a:cs typeface="Arial"/>
              </a:rPr>
              <a:t>), and nitrous oxide (N</a:t>
            </a:r>
            <a:r>
              <a:rPr lang="en-US" baseline="-25000">
                <a:cs typeface="Arial"/>
              </a:rPr>
              <a:t>2</a:t>
            </a:r>
            <a:r>
              <a:rPr lang="en-US">
                <a:cs typeface="Arial"/>
              </a:rPr>
              <a:t>O) greenhouse gas emissions</a:t>
            </a:r>
          </a:p>
        </p:txBody>
      </p:sp>
      <p:sp>
        <p:nvSpPr>
          <p:cNvPr id="2" name="btfpNotesBox292759">
            <a:extLst>
              <a:ext uri="{FF2B5EF4-FFF2-40B4-BE49-F238E27FC236}">
                <a16:creationId xmlns:a16="http://schemas.microsoft.com/office/drawing/2014/main" id="{61096C61-CA88-A75E-AE13-6F699E51B402}"/>
              </a:ext>
            </a:extLst>
          </p:cNvPr>
          <p:cNvSpPr txBox="1"/>
          <p:nvPr>
            <p:custDataLst>
              <p:tags r:id="rId31"/>
            </p:custDataLst>
          </p:nvPr>
        </p:nvSpPr>
        <p:spPr bwMode="gray">
          <a:xfrm>
            <a:off x="329184" y="6419088"/>
            <a:ext cx="9681903"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*Livestock: Animals raised and slaughtered for food production, including producing animals (e.g., for dairy) and animals designated for slaughter. </a:t>
            </a:r>
          </a:p>
          <a:p>
            <a:pPr marL="0" indent="0">
              <a:spcBef>
                <a:spcPts val="0"/>
              </a:spcBef>
              <a:buNone/>
            </a:pPr>
            <a:r>
              <a:rPr lang="en-US" sz="800">
                <a:solidFill>
                  <a:srgbClr val="000000"/>
                </a:solidFill>
              </a:rPr>
              <a:t>Sources: Our World in Data, </a:t>
            </a:r>
            <a:r>
              <a:rPr lang="en-US" sz="800">
                <a:solidFill>
                  <a:srgbClr val="000000"/>
                </a:solidFill>
                <a:hlinkClick r:id="rId61"/>
              </a:rPr>
              <a:t>Meat and Dairy Production</a:t>
            </a:r>
            <a:r>
              <a:rPr lang="en-US" sz="800">
                <a:solidFill>
                  <a:srgbClr val="000000"/>
                </a:solidFill>
              </a:rPr>
              <a:t> (2024); </a:t>
            </a:r>
            <a:r>
              <a:rPr lang="en-US" sz="800" b="0" i="0" u="none" strike="noStrike">
                <a:solidFill>
                  <a:srgbClr val="000000"/>
                </a:solidFill>
                <a:effectLst/>
                <a:latin typeface="Arial" panose="020B0604020202020204" pitchFamily="34" charset="0"/>
              </a:rPr>
              <a:t>FAO, </a:t>
            </a:r>
            <a:r>
              <a:rPr lang="en-US" sz="800" b="0" i="0" u="none" strike="noStrike">
                <a:solidFill>
                  <a:srgbClr val="000000"/>
                </a:solidFill>
                <a:effectLst/>
                <a:latin typeface="Arial" panose="020B0604020202020204" pitchFamily="34" charset="0"/>
                <a:hlinkClick r:id="rId62"/>
              </a:rPr>
              <a:t>Pathways towards lower emissions </a:t>
            </a:r>
            <a:r>
              <a:rPr lang="en-US" sz="800" b="0" i="0" u="none" strike="noStrike">
                <a:solidFill>
                  <a:srgbClr val="000000"/>
                </a:solidFill>
                <a:effectLst/>
                <a:latin typeface="Arial" panose="020B0604020202020204" pitchFamily="34" charset="0"/>
              </a:rPr>
              <a:t>(2023).</a:t>
            </a:r>
            <a:endParaRPr lang="en-US" sz="800"/>
          </a:p>
          <a:p>
            <a:r>
              <a:rPr lang="en-US" sz="800">
                <a:solidFill>
                  <a:srgbClr val="000000"/>
                </a:solidFill>
              </a:rPr>
              <a:t>Credit: </a:t>
            </a:r>
            <a:r>
              <a:rPr lang="en-US" sz="800">
                <a:latin typeface="Arial"/>
                <a:cs typeface="Arial"/>
              </a:rPr>
              <a:t>Nadine </a:t>
            </a:r>
            <a:r>
              <a:rPr lang="en-US" sz="800" err="1">
                <a:latin typeface="Arial"/>
                <a:cs typeface="Arial"/>
              </a:rPr>
              <a:t>Palmowski</a:t>
            </a:r>
            <a:r>
              <a:rPr lang="en-US" sz="800">
                <a:latin typeface="Arial"/>
                <a:cs typeface="Arial"/>
              </a:rPr>
              <a: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63"/>
              </a:rPr>
              <a:t>Gernot Wagner</a:t>
            </a:r>
            <a:r>
              <a:rPr lang="en-US" sz="800"/>
              <a:t>. </a:t>
            </a:r>
            <a:r>
              <a:rPr lang="en-US" sz="800">
                <a:hlinkClick r:id="rId64"/>
              </a:rPr>
              <a:t>Share with attribution</a:t>
            </a:r>
            <a:r>
              <a:rPr lang="en-US" sz="800"/>
              <a:t>: </a:t>
            </a:r>
            <a:r>
              <a:rPr lang="en-US" sz="800" err="1"/>
              <a:t>Sayn</a:t>
            </a:r>
            <a:r>
              <a:rPr lang="en-US" sz="800"/>
              <a:t>-Wittgenstein </a:t>
            </a:r>
            <a:r>
              <a:rPr lang="en-US" sz="800" i="1"/>
              <a:t>et al., </a:t>
            </a:r>
            <a:r>
              <a:rPr lang="en-US" sz="800"/>
              <a:t>"</a:t>
            </a:r>
            <a:r>
              <a:rPr lang="en-US" sz="800">
                <a:hlinkClick r:id="rId65"/>
              </a:rPr>
              <a:t>Reconsidering Proteins</a:t>
            </a:r>
            <a:r>
              <a:rPr lang="en-US" sz="800"/>
              <a:t>" (6 October 2025).</a:t>
            </a:r>
            <a:endParaRPr lang="en-US" sz="800">
              <a:solidFill>
                <a:srgbClr val="000000"/>
              </a:solidFill>
            </a:endParaRPr>
          </a:p>
        </p:txBody>
      </p:sp>
      <p:sp>
        <p:nvSpPr>
          <p:cNvPr id="9" name="Chevron 8">
            <a:extLst>
              <a:ext uri="{FF2B5EF4-FFF2-40B4-BE49-F238E27FC236}">
                <a16:creationId xmlns:a16="http://schemas.microsoft.com/office/drawing/2014/main" id="{95DFE2B5-E41B-D120-5027-CE11C0F04DE0}"/>
              </a:ext>
            </a:extLst>
          </p:cNvPr>
          <p:cNvSpPr/>
          <p:nvPr/>
        </p:nvSpPr>
        <p:spPr bwMode="gray">
          <a:xfrm>
            <a:off x="1951430"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Emissions</a:t>
            </a:r>
          </a:p>
        </p:txBody>
      </p:sp>
      <p:grpSp>
        <p:nvGrpSpPr>
          <p:cNvPr id="788" name="btfpColumnHeaderBox223027">
            <a:extLst>
              <a:ext uri="{FF2B5EF4-FFF2-40B4-BE49-F238E27FC236}">
                <a16:creationId xmlns:a16="http://schemas.microsoft.com/office/drawing/2014/main" id="{B3FCD527-B8AA-938B-376C-95EDD9FCE90C}"/>
              </a:ext>
            </a:extLst>
          </p:cNvPr>
          <p:cNvGrpSpPr/>
          <p:nvPr>
            <p:custDataLst>
              <p:tags r:id="rId32"/>
            </p:custDataLst>
          </p:nvPr>
        </p:nvGrpSpPr>
        <p:grpSpPr>
          <a:xfrm>
            <a:off x="357187" y="1536060"/>
            <a:ext cx="4976197" cy="577510"/>
            <a:chOff x="6366272" y="1011487"/>
            <a:chExt cx="2477492" cy="577510"/>
          </a:xfrm>
        </p:grpSpPr>
        <p:sp>
          <p:nvSpPr>
            <p:cNvPr id="789" name="btfpColumnHeaderBoxText223027">
              <a:extLst>
                <a:ext uri="{FF2B5EF4-FFF2-40B4-BE49-F238E27FC236}">
                  <a16:creationId xmlns:a16="http://schemas.microsoft.com/office/drawing/2014/main" id="{F78AEE2B-3092-ABFD-39B7-8CD8A6037BDA}"/>
                </a:ext>
              </a:extLst>
            </p:cNvPr>
            <p:cNvSpPr txBox="1"/>
            <p:nvPr/>
          </p:nvSpPr>
          <p:spPr bwMode="gray">
            <a:xfrm>
              <a:off x="6366272" y="1011487"/>
              <a:ext cx="2477492" cy="565218"/>
            </a:xfrm>
            <a:prstGeom prst="rect">
              <a:avLst/>
            </a:prstGeom>
            <a:noFill/>
          </p:spPr>
          <p:txBody>
            <a:bodyPr vert="horz" wrap="square" lIns="36036" tIns="36036" rIns="36036" bIns="36036" rtlCol="0" anchor="b">
              <a:spAutoFit/>
            </a:bodyPr>
            <a:lstStyle/>
            <a:p>
              <a:r>
                <a:rPr lang="en-US" sz="1600" b="1"/>
                <a:t>Global livestock</a:t>
              </a:r>
              <a:r>
                <a:rPr lang="en-US" sz="1600" b="1" baseline="30000"/>
                <a:t>*</a:t>
              </a:r>
              <a:r>
                <a:rPr lang="en-US" sz="1600" b="1"/>
                <a:t> count from 1960-2050 </a:t>
              </a:r>
              <a:br>
                <a:rPr lang="en-US" sz="1600" b="1">
                  <a:solidFill>
                    <a:schemeClr val="tx1"/>
                  </a:solidFill>
                </a:rPr>
              </a:br>
              <a:r>
                <a:rPr lang="en-US" sz="1600" b="1"/>
                <a:t>(in billion animals per year)</a:t>
              </a:r>
            </a:p>
          </p:txBody>
        </p:sp>
        <p:cxnSp>
          <p:nvCxnSpPr>
            <p:cNvPr id="790" name="btfpColumnHeaderBoxLine223027">
              <a:extLst>
                <a:ext uri="{FF2B5EF4-FFF2-40B4-BE49-F238E27FC236}">
                  <a16:creationId xmlns:a16="http://schemas.microsoft.com/office/drawing/2014/main" id="{51F30AFD-6854-2C4C-A18A-F3D25B8A3C16}"/>
                </a:ext>
              </a:extLst>
            </p:cNvPr>
            <p:cNvCxnSpPr>
              <a:cxnSpLocks/>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791" name="btfpColumnHeaderBox223027">
            <a:extLst>
              <a:ext uri="{FF2B5EF4-FFF2-40B4-BE49-F238E27FC236}">
                <a16:creationId xmlns:a16="http://schemas.microsoft.com/office/drawing/2014/main" id="{6273531E-2091-FD78-768B-130530FE0BD6}"/>
              </a:ext>
            </a:extLst>
          </p:cNvPr>
          <p:cNvGrpSpPr/>
          <p:nvPr>
            <p:custDataLst>
              <p:tags r:id="rId33"/>
            </p:custDataLst>
          </p:nvPr>
        </p:nvGrpSpPr>
        <p:grpSpPr>
          <a:xfrm>
            <a:off x="5707462" y="1534278"/>
            <a:ext cx="3219621" cy="567000"/>
            <a:chOff x="6366272" y="1021997"/>
            <a:chExt cx="2477492" cy="567000"/>
          </a:xfrm>
        </p:grpSpPr>
        <p:sp>
          <p:nvSpPr>
            <p:cNvPr id="792" name="btfpColumnHeaderBoxText223027">
              <a:extLst>
                <a:ext uri="{FF2B5EF4-FFF2-40B4-BE49-F238E27FC236}">
                  <a16:creationId xmlns:a16="http://schemas.microsoft.com/office/drawing/2014/main" id="{37611460-124A-7360-F092-853D90788C02}"/>
                </a:ext>
              </a:extLst>
            </p:cNvPr>
            <p:cNvSpPr txBox="1"/>
            <p:nvPr/>
          </p:nvSpPr>
          <p:spPr bwMode="gray">
            <a:xfrm>
              <a:off x="6366272" y="1021997"/>
              <a:ext cx="2477492" cy="565218"/>
            </a:xfrm>
            <a:prstGeom prst="rect">
              <a:avLst/>
            </a:prstGeom>
            <a:noFill/>
          </p:spPr>
          <p:txBody>
            <a:bodyPr vert="horz" wrap="square" lIns="36036" tIns="36036" rIns="36036" bIns="36036" rtlCol="0" anchor="b">
              <a:spAutoFit/>
            </a:bodyPr>
            <a:lstStyle/>
            <a:p>
              <a:pPr marL="0" indent="0">
                <a:buNone/>
              </a:pPr>
              <a:r>
                <a:rPr lang="en-US" sz="1600" b="1">
                  <a:solidFill>
                    <a:schemeClr val="tx1"/>
                  </a:solidFill>
                </a:rPr>
                <a:t>Livestock emission types and their sources</a:t>
              </a:r>
            </a:p>
          </p:txBody>
        </p:sp>
        <p:cxnSp>
          <p:nvCxnSpPr>
            <p:cNvPr id="793" name="btfpColumnHeaderBoxLine223027">
              <a:extLst>
                <a:ext uri="{FF2B5EF4-FFF2-40B4-BE49-F238E27FC236}">
                  <a16:creationId xmlns:a16="http://schemas.microsoft.com/office/drawing/2014/main" id="{C19F35A2-DB9A-CC71-2144-645C44C41351}"/>
                </a:ext>
              </a:extLst>
            </p:cNvPr>
            <p:cNvCxnSpPr>
              <a:cxnSpLocks/>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95" name="Chart 94"/>
          <p:cNvGraphicFramePr/>
          <p:nvPr>
            <p:custDataLst>
              <p:tags r:id="rId34"/>
            </p:custDataLst>
            <p:extLst>
              <p:ext uri="{D42A27DB-BD31-4B8C-83A1-F6EECF244321}">
                <p14:modId xmlns:p14="http://schemas.microsoft.com/office/powerpoint/2010/main" val="643443087"/>
              </p:ext>
            </p:extLst>
          </p:nvPr>
        </p:nvGraphicFramePr>
        <p:xfrm>
          <a:off x="5624513" y="2190750"/>
          <a:ext cx="1379537" cy="3854450"/>
        </p:xfrm>
        <a:graphic>
          <a:graphicData uri="http://schemas.openxmlformats.org/drawingml/2006/chart">
            <c:chart xmlns:c="http://schemas.openxmlformats.org/drawingml/2006/chart" xmlns:r="http://schemas.openxmlformats.org/officeDocument/2006/relationships" r:id="rId66"/>
          </a:graphicData>
        </a:graphic>
      </p:graphicFrame>
      <p:sp>
        <p:nvSpPr>
          <p:cNvPr id="714" name="Text Placeholder 10">
            <a:extLst>
              <a:ext uri="{FF2B5EF4-FFF2-40B4-BE49-F238E27FC236}">
                <a16:creationId xmlns:a16="http://schemas.microsoft.com/office/drawing/2014/main" id="{0DEB195B-B743-7F06-0D88-58BCA3C33FD8}"/>
              </a:ext>
            </a:extLst>
          </p:cNvPr>
          <p:cNvSpPr txBox="1">
            <a:spLocks/>
          </p:cNvSpPr>
          <p:nvPr>
            <p:custDataLst>
              <p:tags r:id="rId35"/>
            </p:custDataLst>
          </p:nvPr>
        </p:nvSpPr>
        <p:spPr bwMode="gray">
          <a:xfrm>
            <a:off x="6059488" y="2738438"/>
            <a:ext cx="509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solidFill>
                  <a:schemeClr val="bg1"/>
                </a:solidFill>
                <a:effectLst/>
              </a:rPr>
              <a:t>~30%</a:t>
            </a:r>
            <a:endParaRPr lang="en-US" sz="1400">
              <a:solidFill>
                <a:schemeClr val="bg1"/>
              </a:solidFill>
            </a:endParaRPr>
          </a:p>
        </p:txBody>
      </p:sp>
      <p:sp>
        <p:nvSpPr>
          <p:cNvPr id="717" name="Text Placeholder 10">
            <a:extLst>
              <a:ext uri="{FF2B5EF4-FFF2-40B4-BE49-F238E27FC236}">
                <a16:creationId xmlns:a16="http://schemas.microsoft.com/office/drawing/2014/main" id="{B81FFB78-32B3-2C1F-8E58-47D0D92ACE40}"/>
              </a:ext>
            </a:extLst>
          </p:cNvPr>
          <p:cNvSpPr txBox="1">
            <a:spLocks/>
          </p:cNvSpPr>
          <p:nvPr>
            <p:custDataLst>
              <p:tags r:id="rId36"/>
            </p:custDataLst>
          </p:nvPr>
        </p:nvSpPr>
        <p:spPr bwMode="gray">
          <a:xfrm>
            <a:off x="6059488" y="4305300"/>
            <a:ext cx="509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solidFill>
                  <a:schemeClr val="bg1"/>
                </a:solidFill>
                <a:effectLst/>
              </a:rPr>
              <a:t>~55%</a:t>
            </a:r>
            <a:endParaRPr lang="en-US" sz="1400">
              <a:solidFill>
                <a:schemeClr val="bg1"/>
              </a:solidFill>
            </a:endParaRPr>
          </a:p>
        </p:txBody>
      </p:sp>
      <p:sp>
        <p:nvSpPr>
          <p:cNvPr id="732" name="Text Placeholder 10">
            <a:extLst>
              <a:ext uri="{FF2B5EF4-FFF2-40B4-BE49-F238E27FC236}">
                <a16:creationId xmlns:a16="http://schemas.microsoft.com/office/drawing/2014/main" id="{CDF3515E-06FD-EAA8-D0A9-78C06C50815E}"/>
              </a:ext>
            </a:extLst>
          </p:cNvPr>
          <p:cNvSpPr txBox="1">
            <a:spLocks/>
          </p:cNvSpPr>
          <p:nvPr>
            <p:custDataLst>
              <p:tags r:id="rId37"/>
            </p:custDataLst>
          </p:nvPr>
        </p:nvSpPr>
        <p:spPr bwMode="gray">
          <a:xfrm>
            <a:off x="6059488" y="5578475"/>
            <a:ext cx="509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solidFill>
                  <a:schemeClr val="bg1"/>
                </a:solidFill>
                <a:effectLst/>
              </a:rPr>
              <a:t>~</a:t>
            </a:r>
            <a:fld id="{2704ECA2-41A7-4B1D-9F41-A642CD78D3CB}" type="datetime'''''''''''''''''1''''5''''''''%'''''''''''">
              <a:rPr lang="en-US" altLang="en-US" sz="1400" smtClean="0">
                <a:solidFill>
                  <a:schemeClr val="bg1"/>
                </a:solidFill>
                <a:effectLst/>
              </a:rPr>
              <a:pPr marL="0" indent="0" algn="ctr">
                <a:spcBef>
                  <a:spcPct val="0"/>
                </a:spcBef>
                <a:spcAft>
                  <a:spcPct val="0"/>
                </a:spcAft>
                <a:buNone/>
              </a:pPr>
              <a:t>15%</a:t>
            </a:fld>
            <a:endParaRPr lang="en-US" sz="1400">
              <a:solidFill>
                <a:schemeClr val="bg1"/>
              </a:solidFill>
            </a:endParaRPr>
          </a:p>
        </p:txBody>
      </p:sp>
      <p:sp>
        <p:nvSpPr>
          <p:cNvPr id="1109" name="Rectangle 1108">
            <a:extLst>
              <a:ext uri="{FF2B5EF4-FFF2-40B4-BE49-F238E27FC236}">
                <a16:creationId xmlns:a16="http://schemas.microsoft.com/office/drawing/2014/main" id="{ABF22DEE-2367-9D62-3F50-B8049B12FA51}"/>
              </a:ext>
            </a:extLst>
          </p:cNvPr>
          <p:cNvSpPr/>
          <p:nvPr>
            <p:custDataLst>
              <p:tags r:id="rId38"/>
            </p:custDataLst>
          </p:nvPr>
        </p:nvSpPr>
        <p:spPr bwMode="auto">
          <a:xfrm>
            <a:off x="6838950" y="2349500"/>
            <a:ext cx="250825" cy="187325"/>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10" name="Rectangle 1109">
            <a:extLst>
              <a:ext uri="{FF2B5EF4-FFF2-40B4-BE49-F238E27FC236}">
                <a16:creationId xmlns:a16="http://schemas.microsoft.com/office/drawing/2014/main" id="{787C3809-4F13-999F-B21C-1C9469C8F117}"/>
              </a:ext>
            </a:extLst>
          </p:cNvPr>
          <p:cNvSpPr/>
          <p:nvPr>
            <p:custDataLst>
              <p:tags r:id="rId39"/>
            </p:custDataLst>
          </p:nvPr>
        </p:nvSpPr>
        <p:spPr bwMode="auto">
          <a:xfrm>
            <a:off x="6838950" y="3889375"/>
            <a:ext cx="250825" cy="187325"/>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11" name="Rectangle 1110">
            <a:extLst>
              <a:ext uri="{FF2B5EF4-FFF2-40B4-BE49-F238E27FC236}">
                <a16:creationId xmlns:a16="http://schemas.microsoft.com/office/drawing/2014/main" id="{A6FF53BD-6B3B-AF0E-09A5-CEADFEAAE7D2}"/>
              </a:ext>
            </a:extLst>
          </p:cNvPr>
          <p:cNvSpPr/>
          <p:nvPr>
            <p:custDataLst>
              <p:tags r:id="rId40"/>
            </p:custDataLst>
          </p:nvPr>
        </p:nvSpPr>
        <p:spPr bwMode="auto">
          <a:xfrm>
            <a:off x="6838950" y="5003800"/>
            <a:ext cx="250825" cy="187325"/>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11" name="Text Placeholder 10">
            <a:extLst>
              <a:ext uri="{FF2B5EF4-FFF2-40B4-BE49-F238E27FC236}">
                <a16:creationId xmlns:a16="http://schemas.microsoft.com/office/drawing/2014/main" id="{591A2D16-CB93-98B1-1E93-7EA9DF3D0E8B}"/>
              </a:ext>
            </a:extLst>
          </p:cNvPr>
          <p:cNvSpPr txBox="1">
            <a:spLocks/>
          </p:cNvSpPr>
          <p:nvPr>
            <p:custDataLst>
              <p:tags r:id="rId41"/>
            </p:custDataLst>
          </p:nvPr>
        </p:nvSpPr>
        <p:spPr bwMode="auto">
          <a:xfrm>
            <a:off x="7140575" y="2344739"/>
            <a:ext cx="1549400" cy="148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6D95E4B-D0CD-4F12-AEBF-505CE24C5C16}" type="datetime'C''''a''rbo''''n'' ''''''d''''i''''''ox''id''''''e'''''''''''">
              <a:rPr lang="en-US" altLang="en-US" sz="1400" b="1" smtClean="0"/>
              <a:pPr marL="0" indent="0">
                <a:spcBef>
                  <a:spcPct val="0"/>
                </a:spcBef>
                <a:spcAft>
                  <a:spcPct val="0"/>
                </a:spcAft>
                <a:buNone/>
              </a:pPr>
              <a:t>Carbon dioxide</a:t>
            </a:fld>
            <a:endParaRPr lang="en-US" altLang="en-US" sz="1400" b="1"/>
          </a:p>
          <a:p>
            <a:pPr>
              <a:spcBef>
                <a:spcPct val="0"/>
              </a:spcBef>
              <a:spcAft>
                <a:spcPct val="0"/>
              </a:spcAft>
              <a:buFontTx/>
              <a:buChar char="-"/>
            </a:pPr>
            <a:r>
              <a:rPr lang="en-US" sz="1400"/>
              <a:t>Land-use change</a:t>
            </a:r>
          </a:p>
          <a:p>
            <a:pPr marL="0" indent="0">
              <a:spcBef>
                <a:spcPct val="0"/>
              </a:spcBef>
              <a:spcAft>
                <a:spcPct val="0"/>
              </a:spcAft>
              <a:buNone/>
            </a:pPr>
            <a:r>
              <a:rPr lang="en-US" sz="1400"/>
              <a:t>    (deforestation)</a:t>
            </a:r>
          </a:p>
          <a:p>
            <a:pPr>
              <a:spcBef>
                <a:spcPct val="0"/>
              </a:spcBef>
              <a:spcAft>
                <a:spcPct val="0"/>
              </a:spcAft>
              <a:buFontTx/>
              <a:buChar char="-"/>
            </a:pPr>
            <a:r>
              <a:rPr lang="en-US" sz="1400"/>
              <a:t>Feed production</a:t>
            </a:r>
          </a:p>
          <a:p>
            <a:pPr>
              <a:spcBef>
                <a:spcPct val="0"/>
              </a:spcBef>
              <a:spcAft>
                <a:spcPct val="0"/>
              </a:spcAft>
              <a:buFontTx/>
              <a:buChar char="-"/>
            </a:pPr>
            <a:r>
              <a:rPr lang="en-US" sz="1400"/>
              <a:t>On-farm energy</a:t>
            </a:r>
          </a:p>
          <a:p>
            <a:pPr>
              <a:spcBef>
                <a:spcPct val="0"/>
              </a:spcBef>
              <a:spcAft>
                <a:spcPct val="0"/>
              </a:spcAft>
              <a:buFontTx/>
              <a:buChar char="-"/>
            </a:pPr>
            <a:r>
              <a:rPr lang="en-US" sz="1400"/>
              <a:t>Post-farm</a:t>
            </a:r>
          </a:p>
          <a:p>
            <a:pPr>
              <a:spcBef>
                <a:spcPct val="0"/>
              </a:spcBef>
              <a:spcAft>
                <a:spcPct val="0"/>
              </a:spcAft>
              <a:buFontTx/>
              <a:buChar char="-"/>
            </a:pPr>
            <a:endParaRPr lang="en-US" sz="1400"/>
          </a:p>
        </p:txBody>
      </p:sp>
      <p:sp>
        <p:nvSpPr>
          <p:cNvPr id="1088" name="Text Placeholder 10">
            <a:extLst>
              <a:ext uri="{FF2B5EF4-FFF2-40B4-BE49-F238E27FC236}">
                <a16:creationId xmlns:a16="http://schemas.microsoft.com/office/drawing/2014/main" id="{BF43A6A2-3E8E-1EEA-6355-522B9742DA11}"/>
              </a:ext>
            </a:extLst>
          </p:cNvPr>
          <p:cNvSpPr txBox="1">
            <a:spLocks/>
          </p:cNvSpPr>
          <p:nvPr>
            <p:custDataLst>
              <p:tags r:id="rId42"/>
            </p:custDataLst>
          </p:nvPr>
        </p:nvSpPr>
        <p:spPr bwMode="auto">
          <a:xfrm>
            <a:off x="7140575" y="3884614"/>
            <a:ext cx="1816100" cy="1063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35D49FF-A243-49B7-9682-1D0AB39B7691}" type="datetime'''M''''''e''''''t''''''''''''''''''''''h''''ane'''''''''''''''">
              <a:rPr lang="en-US" altLang="en-US" sz="1400" b="1" smtClean="0"/>
              <a:pPr marL="0" indent="0">
                <a:spcBef>
                  <a:spcPct val="0"/>
                </a:spcBef>
                <a:spcAft>
                  <a:spcPct val="0"/>
                </a:spcAft>
                <a:buNone/>
              </a:pPr>
              <a:t>Methane</a:t>
            </a:fld>
            <a:endParaRPr lang="en-US" altLang="en-US" sz="1400" b="1"/>
          </a:p>
          <a:p>
            <a:pPr>
              <a:spcBef>
                <a:spcPct val="0"/>
              </a:spcBef>
              <a:spcAft>
                <a:spcPct val="0"/>
              </a:spcAft>
              <a:buFontTx/>
              <a:buChar char="-"/>
            </a:pPr>
            <a:r>
              <a:rPr lang="en-US" sz="1400"/>
              <a:t>Enteric fermentation </a:t>
            </a:r>
          </a:p>
          <a:p>
            <a:pPr marL="0" indent="0">
              <a:spcBef>
                <a:spcPct val="0"/>
              </a:spcBef>
              <a:spcAft>
                <a:spcPct val="0"/>
              </a:spcAft>
              <a:buNone/>
            </a:pPr>
            <a:r>
              <a:rPr lang="en-US" sz="1400"/>
              <a:t>   (ruminant digestion)</a:t>
            </a:r>
          </a:p>
          <a:p>
            <a:pPr>
              <a:spcBef>
                <a:spcPct val="0"/>
              </a:spcBef>
              <a:spcAft>
                <a:spcPct val="0"/>
              </a:spcAft>
              <a:buFontTx/>
              <a:buChar char="-"/>
            </a:pPr>
            <a:r>
              <a:rPr lang="en-US" sz="1400"/>
              <a:t>Manure</a:t>
            </a:r>
          </a:p>
          <a:p>
            <a:pPr>
              <a:spcBef>
                <a:spcPct val="0"/>
              </a:spcBef>
              <a:spcAft>
                <a:spcPct val="0"/>
              </a:spcAft>
              <a:buFontTx/>
              <a:buChar char="-"/>
            </a:pPr>
            <a:endParaRPr lang="en-US" sz="1400"/>
          </a:p>
        </p:txBody>
      </p:sp>
      <p:sp>
        <p:nvSpPr>
          <p:cNvPr id="1089" name="Text Placeholder 10">
            <a:extLst>
              <a:ext uri="{FF2B5EF4-FFF2-40B4-BE49-F238E27FC236}">
                <a16:creationId xmlns:a16="http://schemas.microsoft.com/office/drawing/2014/main" id="{842D3276-1010-8842-EA86-851AE349F2D1}"/>
              </a:ext>
            </a:extLst>
          </p:cNvPr>
          <p:cNvSpPr txBox="1">
            <a:spLocks/>
          </p:cNvSpPr>
          <p:nvPr>
            <p:custDataLst>
              <p:tags r:id="rId43"/>
            </p:custDataLst>
          </p:nvPr>
        </p:nvSpPr>
        <p:spPr bwMode="auto">
          <a:xfrm>
            <a:off x="7140575" y="4999039"/>
            <a:ext cx="1131888" cy="638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2CDD3A6-9078-4D69-BCCF-2AF83F90F8F8}" type="datetime'N''itr''''''ou''''''''''''''s'' ''o''x''id''''''''e'">
              <a:rPr lang="en-US" altLang="en-US" sz="1400" b="1" smtClean="0"/>
              <a:pPr marL="0" indent="0">
                <a:spcBef>
                  <a:spcPct val="0"/>
                </a:spcBef>
                <a:spcAft>
                  <a:spcPct val="0"/>
                </a:spcAft>
                <a:buNone/>
              </a:pPr>
              <a:t>Nitrous oxide</a:t>
            </a:fld>
            <a:endParaRPr lang="en-US" sz="1400"/>
          </a:p>
          <a:p>
            <a:pPr>
              <a:spcBef>
                <a:spcPct val="0"/>
              </a:spcBef>
              <a:spcAft>
                <a:spcPct val="0"/>
              </a:spcAft>
              <a:buFontTx/>
              <a:buChar char="-"/>
            </a:pPr>
            <a:r>
              <a:rPr lang="en-US" sz="1400"/>
              <a:t>Manure</a:t>
            </a:r>
          </a:p>
          <a:p>
            <a:pPr>
              <a:spcBef>
                <a:spcPct val="0"/>
              </a:spcBef>
              <a:spcAft>
                <a:spcPct val="0"/>
              </a:spcAft>
              <a:buFontTx/>
              <a:buChar char="-"/>
            </a:pPr>
            <a:r>
              <a:rPr lang="en-US" sz="1400"/>
              <a:t>Feed</a:t>
            </a:r>
          </a:p>
        </p:txBody>
      </p:sp>
      <p:sp>
        <p:nvSpPr>
          <p:cNvPr id="6" name="TextBox 5">
            <a:extLst>
              <a:ext uri="{FF2B5EF4-FFF2-40B4-BE49-F238E27FC236}">
                <a16:creationId xmlns:a16="http://schemas.microsoft.com/office/drawing/2014/main" id="{B3BD5081-F580-3BB5-B432-4AB1130AC170}"/>
              </a:ext>
            </a:extLst>
          </p:cNvPr>
          <p:cNvSpPr txBox="1"/>
          <p:nvPr/>
        </p:nvSpPr>
        <p:spPr bwMode="gray">
          <a:xfrm>
            <a:off x="9301160" y="1554480"/>
            <a:ext cx="2640235" cy="4532010"/>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spcAft>
                <a:spcPts val="300"/>
              </a:spcAft>
              <a:buFontTx/>
              <a:buNone/>
              <a:defRPr/>
            </a:pPr>
            <a:r>
              <a:rPr lang="en-US" sz="1250" b="1" dirty="0"/>
              <a:t>Observations</a:t>
            </a:r>
          </a:p>
          <a:p>
            <a:pPr marL="171450" indent="-171450">
              <a:spcBef>
                <a:spcPts val="600"/>
              </a:spcBef>
              <a:buFont typeface="Arial" panose="020B0604020202020204" pitchFamily="34" charset="0"/>
              <a:buChar char="•"/>
            </a:pPr>
            <a:r>
              <a:rPr lang="en-US" sz="1050" b="1" dirty="0">
                <a:cs typeface="Arial"/>
              </a:rPr>
              <a:t>Livestock numbers have increased significantly from 1960 to today,</a:t>
            </a:r>
            <a:r>
              <a:rPr lang="en-US" sz="1050" dirty="0">
                <a:cs typeface="Arial"/>
              </a:rPr>
              <a:t> from 8 billion to around 80 billion animals per year.</a:t>
            </a:r>
          </a:p>
          <a:p>
            <a:pPr lvl="1">
              <a:spcAft>
                <a:spcPts val="300"/>
              </a:spcAft>
              <a:defRPr/>
            </a:pPr>
            <a:r>
              <a:rPr lang="en-US" altLang="ja-JP" sz="1000" dirty="0"/>
              <a:t>The UN Environmental </a:t>
            </a:r>
            <a:r>
              <a:rPr lang="en-US" altLang="ja-JP" sz="1000" dirty="0" err="1"/>
              <a:t>Programme</a:t>
            </a:r>
            <a:r>
              <a:rPr lang="en-US" altLang="ja-JP" sz="1000" dirty="0"/>
              <a:t> expects </a:t>
            </a:r>
            <a:r>
              <a:rPr lang="en-US" altLang="ja-JP" sz="1000" b="1" dirty="0"/>
              <a:t>demand to drive another 50% growth until 2050.</a:t>
            </a:r>
            <a:endParaRPr lang="en-US" altLang="ja-JP" sz="1000" b="1" dirty="0">
              <a:cs typeface="Arial"/>
            </a:endParaRPr>
          </a:p>
          <a:p>
            <a:pPr lvl="1">
              <a:spcAft>
                <a:spcPts val="300"/>
              </a:spcAft>
              <a:defRPr/>
            </a:pPr>
            <a:r>
              <a:rPr lang="en-US" altLang="ja-JP" sz="1000" b="1" dirty="0"/>
              <a:t>Growth rates differ by region, </a:t>
            </a:r>
            <a:r>
              <a:rPr lang="en-US" altLang="ja-JP" sz="1000" dirty="0"/>
              <a:t>with Asia a strong leader and potential stabilization in Europe.</a:t>
            </a:r>
            <a:endParaRPr lang="en-US" altLang="ja-JP" sz="1000" dirty="0">
              <a:cs typeface="Arial"/>
            </a:endParaRPr>
          </a:p>
          <a:p>
            <a:pPr marL="171450" indent="-171450">
              <a:spcBef>
                <a:spcPts val="600"/>
              </a:spcBef>
              <a:buFont typeface="Arial" panose="020B0604020202020204" pitchFamily="34" charset="0"/>
              <a:buChar char="•"/>
            </a:pPr>
            <a:r>
              <a:rPr lang="en-US" sz="1050" dirty="0">
                <a:cs typeface="Arial"/>
              </a:rPr>
              <a:t>Share of gases </a:t>
            </a:r>
            <a:r>
              <a:rPr lang="en-US" sz="1050" b="1" dirty="0">
                <a:cs typeface="Arial"/>
              </a:rPr>
              <a:t>vary across locations, livestock species, and production systems. </a:t>
            </a:r>
            <a:r>
              <a:rPr lang="en-US" sz="1050" dirty="0">
                <a:cs typeface="Arial"/>
              </a:rPr>
              <a:t>For example:</a:t>
            </a:r>
          </a:p>
          <a:p>
            <a:pPr lvl="1">
              <a:spcAft>
                <a:spcPts val="300"/>
              </a:spcAft>
              <a:defRPr/>
            </a:pPr>
            <a:r>
              <a:rPr lang="en-US" altLang="ja-JP" sz="1000" dirty="0"/>
              <a:t>Main GHG source for chicken is feed production in many regions (e.g., East Asia); for pigs, its manure management.</a:t>
            </a:r>
            <a:endParaRPr lang="en-US" altLang="ja-JP" sz="1000" dirty="0">
              <a:cs typeface="Arial"/>
            </a:endParaRPr>
          </a:p>
          <a:p>
            <a:pPr lvl="1">
              <a:spcAft>
                <a:spcPts val="300"/>
              </a:spcAft>
              <a:defRPr/>
            </a:pPr>
            <a:r>
              <a:rPr lang="en-US" sz="1000" dirty="0">
                <a:cs typeface="Arial"/>
              </a:rPr>
              <a:t>For cattle, enteric CH</a:t>
            </a:r>
            <a:r>
              <a:rPr lang="en-US" sz="1000" baseline="-25000" dirty="0">
                <a:cs typeface="Arial"/>
              </a:rPr>
              <a:t>4</a:t>
            </a:r>
            <a:r>
              <a:rPr lang="en-US" sz="1000" dirty="0">
                <a:cs typeface="Arial"/>
              </a:rPr>
              <a:t> is dominant; for chicken, CO</a:t>
            </a:r>
            <a:r>
              <a:rPr lang="en-US" sz="1000" baseline="-25000" dirty="0">
                <a:cs typeface="Arial"/>
              </a:rPr>
              <a:t>2</a:t>
            </a:r>
            <a:r>
              <a:rPr lang="en-US" sz="1000" dirty="0">
                <a:cs typeface="Arial"/>
              </a:rPr>
              <a:t> from land use and feed is higher.</a:t>
            </a:r>
          </a:p>
        </p:txBody>
      </p:sp>
      <p:sp>
        <p:nvSpPr>
          <p:cNvPr id="29" name="Rectangular Callout 28">
            <a:extLst>
              <a:ext uri="{FF2B5EF4-FFF2-40B4-BE49-F238E27FC236}">
                <a16:creationId xmlns:a16="http://schemas.microsoft.com/office/drawing/2014/main" id="{410AE88C-22CC-3B08-B579-4C397230EDDD}"/>
              </a:ext>
            </a:extLst>
          </p:cNvPr>
          <p:cNvSpPr/>
          <p:nvPr/>
        </p:nvSpPr>
        <p:spPr bwMode="gray">
          <a:xfrm>
            <a:off x="818356" y="3147795"/>
            <a:ext cx="1977231" cy="1253549"/>
          </a:xfrm>
          <a:prstGeom prst="wedgeRectCallout">
            <a:avLst>
              <a:gd name="adj1" fmla="val 123241"/>
              <a:gd name="adj2" fmla="val -2614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200" b="1">
                <a:solidFill>
                  <a:schemeClr val="bg1"/>
                </a:solidFill>
                <a:latin typeface="Arial"/>
              </a:rPr>
              <a:t>Projected regional growth rates </a:t>
            </a:r>
            <a:r>
              <a:rPr lang="en-US" sz="1200">
                <a:solidFill>
                  <a:schemeClr val="bg1"/>
                </a:solidFill>
                <a:latin typeface="Arial"/>
              </a:rPr>
              <a:t>based on the past 10 years, comparable with </a:t>
            </a:r>
            <a:r>
              <a:rPr lang="en-US" sz="1200" b="1">
                <a:solidFill>
                  <a:schemeClr val="bg1"/>
                </a:solidFill>
                <a:latin typeface="Arial"/>
              </a:rPr>
              <a:t>UNEP projection of +50% meat demand </a:t>
            </a:r>
            <a:r>
              <a:rPr lang="en-US" sz="1200">
                <a:solidFill>
                  <a:schemeClr val="bg1"/>
                </a:solidFill>
                <a:latin typeface="Arial"/>
              </a:rPr>
              <a:t>until 2050</a:t>
            </a:r>
          </a:p>
        </p:txBody>
      </p:sp>
      <p:sp>
        <p:nvSpPr>
          <p:cNvPr id="485" name="TextBox 484">
            <a:extLst>
              <a:ext uri="{FF2B5EF4-FFF2-40B4-BE49-F238E27FC236}">
                <a16:creationId xmlns:a16="http://schemas.microsoft.com/office/drawing/2014/main" id="{022CBDF0-6A01-CD76-1429-6D133DE3FC06}"/>
              </a:ext>
            </a:extLst>
          </p:cNvPr>
          <p:cNvSpPr txBox="1"/>
          <p:nvPr/>
        </p:nvSpPr>
        <p:spPr bwMode="gray">
          <a:xfrm>
            <a:off x="5614988" y="-1614488"/>
            <a:ext cx="415563" cy="469359"/>
          </a:xfrm>
          <a:prstGeom prst="rect">
            <a:avLst/>
          </a:prstGeom>
          <a:solidFill>
            <a:srgbClr val="E3E8EE"/>
          </a:solidFill>
        </p:spPr>
        <p:txBody>
          <a:bodyPr wrap="none" lIns="137160" tIns="137160" rIns="274320" bIns="137160" rtlCol="0">
            <a:spAutoFit/>
          </a:bodyPr>
          <a:lstStyle/>
          <a:p>
            <a:pPr marL="0" indent="0" algn="l">
              <a:spcBef>
                <a:spcPts val="600"/>
              </a:spcBef>
              <a:buNone/>
            </a:pPr>
            <a:endParaRPr lang="en-US" sz="1250" b="1"/>
          </a:p>
        </p:txBody>
      </p:sp>
      <p:cxnSp>
        <p:nvCxnSpPr>
          <p:cNvPr id="456" name="Straight Connector 455">
            <a:extLst>
              <a:ext uri="{FF2B5EF4-FFF2-40B4-BE49-F238E27FC236}">
                <a16:creationId xmlns:a16="http://schemas.microsoft.com/office/drawing/2014/main" id="{52951C77-E53A-0004-7570-F8C177ECCD8E}"/>
              </a:ext>
            </a:extLst>
          </p:cNvPr>
          <p:cNvCxnSpPr/>
          <p:nvPr>
            <p:custDataLst>
              <p:tags r:id="rId44"/>
            </p:custDataLst>
          </p:nvPr>
        </p:nvCxnSpPr>
        <p:spPr bwMode="gray">
          <a:xfrm>
            <a:off x="806451" y="2417763"/>
            <a:ext cx="195263"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7" name="Straight Connector 456">
            <a:extLst>
              <a:ext uri="{FF2B5EF4-FFF2-40B4-BE49-F238E27FC236}">
                <a16:creationId xmlns:a16="http://schemas.microsoft.com/office/drawing/2014/main" id="{1A6A1EEA-6D87-D4C4-4C1A-7A65133EB24E}"/>
              </a:ext>
            </a:extLst>
          </p:cNvPr>
          <p:cNvCxnSpPr/>
          <p:nvPr>
            <p:custDataLst>
              <p:tags r:id="rId45"/>
            </p:custDataLst>
          </p:nvPr>
        </p:nvCxnSpPr>
        <p:spPr bwMode="gray">
          <a:xfrm>
            <a:off x="806451" y="2651125"/>
            <a:ext cx="195263" cy="0"/>
          </a:xfrm>
          <a:prstGeom prst="line">
            <a:avLst/>
          </a:prstGeom>
          <a:ln w="1905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8" name="Straight Connector 457">
            <a:extLst>
              <a:ext uri="{FF2B5EF4-FFF2-40B4-BE49-F238E27FC236}">
                <a16:creationId xmlns:a16="http://schemas.microsoft.com/office/drawing/2014/main" id="{C0DD4EF9-873B-8FF7-CABD-ED7ABD9B033B}"/>
              </a:ext>
            </a:extLst>
          </p:cNvPr>
          <p:cNvCxnSpPr/>
          <p:nvPr>
            <p:custDataLst>
              <p:tags r:id="rId46"/>
            </p:custDataLst>
          </p:nvPr>
        </p:nvCxnSpPr>
        <p:spPr bwMode="gray">
          <a:xfrm>
            <a:off x="806451" y="2884488"/>
            <a:ext cx="195263"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9" name="Straight Connector 458">
            <a:extLst>
              <a:ext uri="{FF2B5EF4-FFF2-40B4-BE49-F238E27FC236}">
                <a16:creationId xmlns:a16="http://schemas.microsoft.com/office/drawing/2014/main" id="{EB4A8D81-09F3-E521-C8CF-9508E218D7CA}"/>
              </a:ext>
            </a:extLst>
          </p:cNvPr>
          <p:cNvCxnSpPr/>
          <p:nvPr>
            <p:custDataLst>
              <p:tags r:id="rId47"/>
            </p:custDataLst>
          </p:nvPr>
        </p:nvCxnSpPr>
        <p:spPr bwMode="gray">
          <a:xfrm>
            <a:off x="1662113" y="2417763"/>
            <a:ext cx="195263" cy="0"/>
          </a:xfrm>
          <a:prstGeom prst="line">
            <a:avLst/>
          </a:prstGeom>
          <a:ln w="1905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60" name="Straight Connector 459">
            <a:extLst>
              <a:ext uri="{FF2B5EF4-FFF2-40B4-BE49-F238E27FC236}">
                <a16:creationId xmlns:a16="http://schemas.microsoft.com/office/drawing/2014/main" id="{DC862610-8D32-EA1A-CD43-DD4CF70D9DBB}"/>
              </a:ext>
            </a:extLst>
          </p:cNvPr>
          <p:cNvCxnSpPr/>
          <p:nvPr>
            <p:custDataLst>
              <p:tags r:id="rId48"/>
            </p:custDataLst>
          </p:nvPr>
        </p:nvCxnSpPr>
        <p:spPr bwMode="gray">
          <a:xfrm>
            <a:off x="1662113" y="2651125"/>
            <a:ext cx="195263" cy="0"/>
          </a:xfrm>
          <a:prstGeom prst="line">
            <a:avLst/>
          </a:prstGeom>
          <a:ln w="19050" cap="rnd" cmpd="sng" algn="ctr">
            <a:solidFill>
              <a:schemeClr val="accent5"/>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61" name="Straight Connector 460">
            <a:extLst>
              <a:ext uri="{FF2B5EF4-FFF2-40B4-BE49-F238E27FC236}">
                <a16:creationId xmlns:a16="http://schemas.microsoft.com/office/drawing/2014/main" id="{4838807B-8E00-258B-2958-245E6DF256C5}"/>
              </a:ext>
            </a:extLst>
          </p:cNvPr>
          <p:cNvCxnSpPr/>
          <p:nvPr>
            <p:custDataLst>
              <p:tags r:id="rId49"/>
            </p:custDataLst>
          </p:nvPr>
        </p:nvCxnSpPr>
        <p:spPr bwMode="gray">
          <a:xfrm>
            <a:off x="1662113" y="2884488"/>
            <a:ext cx="195263" cy="0"/>
          </a:xfrm>
          <a:prstGeom prst="line">
            <a:avLst/>
          </a:prstGeom>
          <a:ln w="19050"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54" name="Text Placeholder 10">
            <a:extLst>
              <a:ext uri="{FF2B5EF4-FFF2-40B4-BE49-F238E27FC236}">
                <a16:creationId xmlns:a16="http://schemas.microsoft.com/office/drawing/2014/main" id="{8C1DC891-C07C-4E61-0E0F-CF0E4476F3BB}"/>
              </a:ext>
            </a:extLst>
          </p:cNvPr>
          <p:cNvSpPr txBox="1">
            <a:spLocks/>
          </p:cNvSpPr>
          <p:nvPr>
            <p:custDataLst>
              <p:tags r:id="rId50"/>
            </p:custDataLst>
          </p:nvPr>
        </p:nvSpPr>
        <p:spPr bwMode="auto">
          <a:xfrm>
            <a:off x="1062038" y="2333626"/>
            <a:ext cx="3889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05BF834-49F0-4541-A0CD-908C2B7C556E}" type="datetime'''''''''''Af''''''''''''''''''r''''i''''''''''''''c''''a'''">
              <a:rPr lang="en-US" altLang="en-US" sz="1200" smtClean="0">
                <a:effectLst/>
              </a:rPr>
              <a:pPr marL="0" indent="0">
                <a:spcBef>
                  <a:spcPct val="0"/>
                </a:spcBef>
                <a:spcAft>
                  <a:spcPct val="0"/>
                </a:spcAft>
                <a:buNone/>
              </a:pPr>
              <a:t>Africa</a:t>
            </a:fld>
            <a:endParaRPr lang="en-US" sz="1200"/>
          </a:p>
        </p:txBody>
      </p:sp>
      <p:sp>
        <p:nvSpPr>
          <p:cNvPr id="61" name="Text Placeholder 10">
            <a:extLst>
              <a:ext uri="{FF2B5EF4-FFF2-40B4-BE49-F238E27FC236}">
                <a16:creationId xmlns:a16="http://schemas.microsoft.com/office/drawing/2014/main" id="{496B6E41-45BC-0F90-5F86-B5594C33398D}"/>
              </a:ext>
            </a:extLst>
          </p:cNvPr>
          <p:cNvSpPr txBox="1">
            <a:spLocks/>
          </p:cNvSpPr>
          <p:nvPr>
            <p:custDataLst>
              <p:tags r:id="rId51"/>
            </p:custDataLst>
          </p:nvPr>
        </p:nvSpPr>
        <p:spPr bwMode="auto">
          <a:xfrm>
            <a:off x="1062038" y="2566989"/>
            <a:ext cx="295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51E8039-C824-4587-A855-333C43F8B2EC}" type="datetime'''''A''''''''''''''''''''''''''''''''''s''''''''''''ia'">
              <a:rPr lang="en-US" altLang="en-US" sz="1200" smtClean="0">
                <a:effectLst/>
              </a:rPr>
              <a:pPr marL="0" indent="0">
                <a:spcBef>
                  <a:spcPct val="0"/>
                </a:spcBef>
                <a:spcAft>
                  <a:spcPct val="0"/>
                </a:spcAft>
                <a:buNone/>
              </a:pPr>
              <a:t>Asia</a:t>
            </a:fld>
            <a:endParaRPr lang="en-US" sz="1200"/>
          </a:p>
        </p:txBody>
      </p:sp>
      <p:sp>
        <p:nvSpPr>
          <p:cNvPr id="58" name="Text Placeholder 10">
            <a:extLst>
              <a:ext uri="{FF2B5EF4-FFF2-40B4-BE49-F238E27FC236}">
                <a16:creationId xmlns:a16="http://schemas.microsoft.com/office/drawing/2014/main" id="{C292B411-4FC5-338A-A4AA-790C97976EA2}"/>
              </a:ext>
            </a:extLst>
          </p:cNvPr>
          <p:cNvSpPr txBox="1">
            <a:spLocks/>
          </p:cNvSpPr>
          <p:nvPr>
            <p:custDataLst>
              <p:tags r:id="rId52"/>
            </p:custDataLst>
          </p:nvPr>
        </p:nvSpPr>
        <p:spPr bwMode="auto">
          <a:xfrm>
            <a:off x="1062038" y="2800351"/>
            <a:ext cx="4889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0691CCB-F5B2-4A82-9728-9DBECCF6779D}" type="datetime'''''''''''E''''u''''''''''''''''''''''r''''o''''p''''''''''e'">
              <a:rPr lang="en-US" altLang="en-US" sz="1200" smtClean="0">
                <a:effectLst/>
              </a:rPr>
              <a:pPr marL="0" indent="0">
                <a:spcBef>
                  <a:spcPct val="0"/>
                </a:spcBef>
                <a:spcAft>
                  <a:spcPct val="0"/>
                </a:spcAft>
                <a:buNone/>
              </a:pPr>
              <a:t>Europe</a:t>
            </a:fld>
            <a:endParaRPr lang="en-US" sz="1200"/>
          </a:p>
        </p:txBody>
      </p:sp>
      <p:sp>
        <p:nvSpPr>
          <p:cNvPr id="32" name="Text Placeholder 10">
            <a:extLst>
              <a:ext uri="{FF2B5EF4-FFF2-40B4-BE49-F238E27FC236}">
                <a16:creationId xmlns:a16="http://schemas.microsoft.com/office/drawing/2014/main" id="{1C9BADA4-8FD7-8398-48A1-743AAD4C64BD}"/>
              </a:ext>
            </a:extLst>
          </p:cNvPr>
          <p:cNvSpPr txBox="1">
            <a:spLocks/>
          </p:cNvSpPr>
          <p:nvPr>
            <p:custDataLst>
              <p:tags r:id="rId53"/>
            </p:custDataLst>
          </p:nvPr>
        </p:nvSpPr>
        <p:spPr bwMode="auto">
          <a:xfrm>
            <a:off x="1917700" y="2333625"/>
            <a:ext cx="11826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320D6F6-8D52-49F5-A527-EC01574B1F5B}" type="datetime'''''''No''''''rt''''h''ern'''''' ''''A''mer''ic''''a'''''''">
              <a:rPr lang="en-US" altLang="en-US" sz="1200" smtClean="0">
                <a:effectLst/>
              </a:rPr>
              <a:pPr marL="0" indent="0">
                <a:spcBef>
                  <a:spcPct val="0"/>
                </a:spcBef>
                <a:spcAft>
                  <a:spcPct val="0"/>
                </a:spcAft>
                <a:buNone/>
              </a:pPr>
              <a:t>Northern America</a:t>
            </a:fld>
            <a:endParaRPr lang="en-US" sz="1200"/>
          </a:p>
        </p:txBody>
      </p:sp>
      <p:sp>
        <p:nvSpPr>
          <p:cNvPr id="59" name="Text Placeholder 10">
            <a:extLst>
              <a:ext uri="{FF2B5EF4-FFF2-40B4-BE49-F238E27FC236}">
                <a16:creationId xmlns:a16="http://schemas.microsoft.com/office/drawing/2014/main" id="{EE2ACE59-31B3-056B-28FC-A0D3E97DB693}"/>
              </a:ext>
            </a:extLst>
          </p:cNvPr>
          <p:cNvSpPr txBox="1">
            <a:spLocks/>
          </p:cNvSpPr>
          <p:nvPr>
            <p:custDataLst>
              <p:tags r:id="rId54"/>
            </p:custDataLst>
          </p:nvPr>
        </p:nvSpPr>
        <p:spPr bwMode="auto">
          <a:xfrm>
            <a:off x="1917700" y="2566988"/>
            <a:ext cx="1665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E6678B4-FE05-4901-9DD3-D9B59408EEAA}" type="datetime'''S''''ou''''t''h'' &amp; ''C''ent''r''a''l'' ''Ame''''ri''c''a'''">
              <a:rPr lang="en-US" altLang="en-US" sz="1200" smtClean="0">
                <a:effectLst/>
              </a:rPr>
              <a:pPr marL="0" indent="0">
                <a:spcBef>
                  <a:spcPct val="0"/>
                </a:spcBef>
                <a:spcAft>
                  <a:spcPct val="0"/>
                </a:spcAft>
                <a:buNone/>
              </a:pPr>
              <a:t>South &amp; Central America</a:t>
            </a:fld>
            <a:endParaRPr lang="en-US" sz="1200"/>
          </a:p>
        </p:txBody>
      </p:sp>
      <p:sp>
        <p:nvSpPr>
          <p:cNvPr id="34" name="Text Placeholder 10">
            <a:extLst>
              <a:ext uri="{FF2B5EF4-FFF2-40B4-BE49-F238E27FC236}">
                <a16:creationId xmlns:a16="http://schemas.microsoft.com/office/drawing/2014/main" id="{B4344AD6-C855-FB7E-670B-0F16E5730555}"/>
              </a:ext>
            </a:extLst>
          </p:cNvPr>
          <p:cNvSpPr txBox="1">
            <a:spLocks/>
          </p:cNvSpPr>
          <p:nvPr>
            <p:custDataLst>
              <p:tags r:id="rId55"/>
            </p:custDataLst>
          </p:nvPr>
        </p:nvSpPr>
        <p:spPr bwMode="auto">
          <a:xfrm>
            <a:off x="1917700" y="2800350"/>
            <a:ext cx="565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66248C5-9FCD-43C4-AF74-34037BF2AAFB}" type="datetime'''''O''''c''''''ea''''''''''''n''''''''''''''''''''''i''''a'">
              <a:rPr lang="en-US" altLang="en-US" sz="1200" smtClean="0">
                <a:effectLst/>
              </a:rPr>
              <a:pPr marL="0" indent="0">
                <a:spcBef>
                  <a:spcPct val="0"/>
                </a:spcBef>
                <a:spcAft>
                  <a:spcPct val="0"/>
                </a:spcAft>
                <a:buNone/>
              </a:pPr>
              <a:t>Oceania</a:t>
            </a:fld>
            <a:endParaRPr lang="en-US" sz="1200"/>
          </a:p>
        </p:txBody>
      </p:sp>
      <p:sp>
        <p:nvSpPr>
          <p:cNvPr id="3" name="Pentagon 6">
            <a:extLst>
              <a:ext uri="{FF2B5EF4-FFF2-40B4-BE49-F238E27FC236}">
                <a16:creationId xmlns:a16="http://schemas.microsoft.com/office/drawing/2014/main" id="{991FE989-D806-514D-B67D-F30844B2296D}"/>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Tree>
    <p:custDataLst>
      <p:tags r:id="rId1"/>
    </p:custDataLst>
    <p:extLst>
      <p:ext uri="{BB962C8B-B14F-4D97-AF65-F5344CB8AC3E}">
        <p14:creationId xmlns:p14="http://schemas.microsoft.com/office/powerpoint/2010/main" val="38290973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THINKCELLUNDODONOTDELETE" val="0"/>
  <p:tag name="THINKCELLPRESENTATIONDONOTDELETE" val="&lt;?xml version=&quot;1.0&quot; encoding=&quot;UTF-16&quot; standalone=&quot;yes&quot;?&gt;&lt;root reqver=&quot;32687&quot;&gt;&lt;version val=&quot;38576&quot;/&gt;&lt;CPresentation id=&quot;1&quot;&gt;&lt;m_precDefaultOrdinal&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Ordinal&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4&quot;/&gt;&lt;end val=&quot;4&quot;/&gt;&lt;/m_yearfmt&gt;&lt;/m_precDefaultDate&gt;&lt;m_precDefaultDay&gt;&lt;m_bNumberIsYear val=&quot;0&quot;/&gt;&lt;m_strFormatTime&gt;%#d&lt;/m_strFormatTime&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quot;&gt;&lt;elem m_fUsage=&quot;1.00000000000000000000E+00&quot;&gt;&lt;m_msothmcolidx val=&quot;0&quot;/&gt;&lt;m_rgb r=&quot;A7&quot; g=&quot;3D&quot; b=&quot;A7&quot;/&gt;&lt;/elem&gt;&lt;/m_vecMRU&gt;&lt;/m_mruColor&gt;&lt;m_eweekdayFirstOfWeek val=&quot;1&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T6ZTfhg9RrIRIfFTxYbiJA"/>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r2_OxTckqoDllkA4byOyJw"/>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fG2tGOFN3sHqeh.7ANEKdA"/>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C3k50mlDOGMGAeP.ZWUL1w"/>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fJD4U4SXI8uZvG9VRihOHA"/>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6hXIHU0ItShSnrXh9k5K3w"/>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t0kEMGIep7zuIp2Wp5_ODBw"/>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CbGS5fOzMRftW8aJDdnv5Q"/>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tj3eBBzX2UvCY_WVo0xoIsQ"/>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wtcPEHe.ot3ZqYrA6LiFfQ"/>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H.gaMJ0hoIan3dsFVZHAv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NKcA7FzLf10ZKPhHkl0Nvg"/>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tQQjpBU62ErEva9j.0vovQ"/>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t8N06FAdxVIrSzr5VZq9KBw"/>
</p:tagLst>
</file>

<file path=ppt/tags/tag1012.xml><?xml version="1.0" encoding="utf-8"?>
<p:tagLst xmlns:a="http://schemas.openxmlformats.org/drawingml/2006/main" xmlns:r="http://schemas.openxmlformats.org/officeDocument/2006/relationships" xmlns:p="http://schemas.openxmlformats.org/presentationml/2006/main">
  <p:tag name="THINKCELLSHAPEDONOTDELETE" val="tKqJoisu4zOjuLw.ygOKaXw"/>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utQwncyNclSZPw7IbDsdDQ"/>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tehH1YoXZODSIfdz2ZR7E7w"/>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tqDCQkbUhfugR3fTyI7lvCQ"/>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s1ESgsLRK2MZfG0ib2kUA"/>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5qMzkDuE.zz5RSbvVv5Uuw"/>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JH9pKdlo7X5aDQbw2zUdKw"/>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4kFnahCyCxQ57iCjiXv4h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q_MAWfLQzaao0zA20v8k0A"/>
</p:tagLst>
</file>

<file path=ppt/tags/tag1020.xml><?xml version="1.0" encoding="utf-8"?>
<p:tagLst xmlns:a="http://schemas.openxmlformats.org/drawingml/2006/main" xmlns:r="http://schemas.openxmlformats.org/officeDocument/2006/relationships" xmlns:p="http://schemas.openxmlformats.org/presentationml/2006/main">
  <p:tag name="THINKCELLSHAPEDONOTDELETE" val="tP_5PPhbmxcpydteA1zmigg"/>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expdORXGFDESjPPHAuOo8w"/>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V4zhyI3akZ1PL6cJ0YlAQw"/>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t1A9wbYOu_3DPprCFJRkY2A"/>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cpBJ3nkEKbNAK4ahjeXY.Q"/>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t2YgXIR1_D2ik8GnhL_huWw"/>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3.jJGkiVoyfwTqgIuJ7rug"/>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nkGX0sx8DGxfYRQq5H09nw"/>
</p:tagLst>
</file>

<file path=ppt/tags/tag1028.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BTFPLAYOUTENABLED" val="1"/>
</p:tagLst>
</file>

<file path=ppt/tags/tag1030.xml><?xml version="1.0" encoding="utf-8"?>
<p:tagLst xmlns:a="http://schemas.openxmlformats.org/drawingml/2006/main" xmlns:r="http://schemas.openxmlformats.org/officeDocument/2006/relationships" xmlns:p="http://schemas.openxmlformats.org/presentationml/2006/main">
  <p:tag name="BTFPLAYOUTENABLED" val="1"/>
</p:tagLst>
</file>

<file path=ppt/tags/tag1031.xml><?xml version="1.0" encoding="utf-8"?>
<p:tagLst xmlns:a="http://schemas.openxmlformats.org/drawingml/2006/main" xmlns:r="http://schemas.openxmlformats.org/officeDocument/2006/relationships" xmlns:p="http://schemas.openxmlformats.org/presentationml/2006/main">
  <p:tag name="THINKCELLSHAPEDONOTDELETE" val="tNyslk.3LL8jyfY.HPHNkRA"/>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tJrXuhpXAIcEzn3gVMljw"/>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UqQEx88pD7ncvMqigVU7LA"/>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tJNJIY._T6E0WtRyewScVyw"/>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BY.G4n7ERDMqk2QrAkpUfQ"/>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4nk3jr6wVu42XN9GmD_.6Q"/>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4G_IP6_w.LAw26l3TpwliA"/>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AbS7elEjI87eAOU6v3yfHA"/>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cFh1Ks_jZAFSQVoH6pNrX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s88sF2gyUYs7S9YtTEM3RQ"/>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BWOUjv4ezUK0dDvzlra9fQ"/>
</p:tagLst>
</file>

<file path=ppt/tags/tag1042.xml><?xml version="1.0" encoding="utf-8"?>
<p:tagLst xmlns:a="http://schemas.openxmlformats.org/drawingml/2006/main" xmlns:r="http://schemas.openxmlformats.org/officeDocument/2006/relationships" xmlns:p="http://schemas.openxmlformats.org/presentationml/2006/main">
  <p:tag name="THINKCELLSHAPEDONOTDELETE" val="tvU3yW7PT.iajUrrBXCouww"/>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tHDUJZWV90Xx2NNzyvWvqgQ"/>
</p:tagLst>
</file>

<file path=ppt/tags/tag1044.xml><?xml version="1.0" encoding="utf-8"?>
<p:tagLst xmlns:a="http://schemas.openxmlformats.org/drawingml/2006/main" xmlns:r="http://schemas.openxmlformats.org/officeDocument/2006/relationships" xmlns:p="http://schemas.openxmlformats.org/presentationml/2006/main">
  <p:tag name="BTFPLAYOUTENABLED" val="1"/>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60i605ZYx7Aw0cJ7dZvJ5A"/>
</p:tagLst>
</file>

<file path=ppt/tags/tag1047.xml><?xml version="1.0" encoding="utf-8"?>
<p:tagLst xmlns:a="http://schemas.openxmlformats.org/drawingml/2006/main" xmlns:r="http://schemas.openxmlformats.org/officeDocument/2006/relationships" xmlns:p="http://schemas.openxmlformats.org/presentationml/2006/main">
  <p:tag name="THINKCELLSHAPEDONOTDELETE" val="tsCETn_9YgMHUvfaYPvUkaQ"/>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tL6nmPOlu6ngg4ZCM7.lng"/>
</p:tagLst>
</file>

<file path=ppt/tags/tag1049.xml><?xml version="1.0" encoding="utf-8"?>
<p:tagLst xmlns:a="http://schemas.openxmlformats.org/drawingml/2006/main" xmlns:r="http://schemas.openxmlformats.org/officeDocument/2006/relationships" xmlns:p="http://schemas.openxmlformats.org/presentationml/2006/main">
  <p:tag name="THINKCELLSHAPEDONOTDELETE" val="tUlaDWWTlzPX3TaeKSCGPrA"/>
</p:tagLst>
</file>

<file path=ppt/tags/tag10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t4DO880NVUHxMbTEbZ9RSPw"/>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VrhtCktNa8F67.DMj.7m8Q"/>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tYxm4hb0PhxuQFdchIRORNw"/>
</p:tagLst>
</file>

<file path=ppt/tags/tag1053.xml><?xml version="1.0" encoding="utf-8"?>
<p:tagLst xmlns:a="http://schemas.openxmlformats.org/drawingml/2006/main" xmlns:r="http://schemas.openxmlformats.org/officeDocument/2006/relationships" xmlns:p="http://schemas.openxmlformats.org/presentationml/2006/main">
  <p:tag name="THINKCELLSHAPEDONOTDELETE" val="tCKPNxvHK2aVyFBsarS0RFg"/>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DeSpGFAE7VN11hqWWIZlrA"/>
</p:tagLst>
</file>

<file path=ppt/tags/tag1055.xml><?xml version="1.0" encoding="utf-8"?>
<p:tagLst xmlns:a="http://schemas.openxmlformats.org/drawingml/2006/main" xmlns:r="http://schemas.openxmlformats.org/officeDocument/2006/relationships" xmlns:p="http://schemas.openxmlformats.org/presentationml/2006/main">
  <p:tag name="THINKCELLSHAPEDONOTDELETE" val="trqLAzsApHhYkW69ppFJqxQ"/>
</p:tagLst>
</file>

<file path=ppt/tags/tag1056.xml><?xml version="1.0" encoding="utf-8"?>
<p:tagLst xmlns:a="http://schemas.openxmlformats.org/drawingml/2006/main" xmlns:r="http://schemas.openxmlformats.org/officeDocument/2006/relationships" xmlns:p="http://schemas.openxmlformats.org/presentationml/2006/main">
  <p:tag name="THINKCELLSHAPEDONOTDELETE" val="tGfFeXeI2tHuiJYaj5ot0pA"/>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kRo0Aytz8cfxwJs2gDDo8Q"/>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tBQb.cFsmiX5Au7EYdvYp8Q"/>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sJNXzzPZ31sRKIw.29ieh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4RiJRT0synjOLVgyywVLmA"/>
</p:tagLst>
</file>

<file path=ppt/tags/tag1061.xml><?xml version="1.0" encoding="utf-8"?>
<p:tagLst xmlns:a="http://schemas.openxmlformats.org/drawingml/2006/main" xmlns:r="http://schemas.openxmlformats.org/officeDocument/2006/relationships" xmlns:p="http://schemas.openxmlformats.org/presentationml/2006/main">
  <p:tag name="THINKCELLSHAPEDONOTDELETE" val="tar2J6D5CI6YMjh_ywrokdQ"/>
</p:tagLst>
</file>

<file path=ppt/tags/tag1062.xml><?xml version="1.0" encoding="utf-8"?>
<p:tagLst xmlns:a="http://schemas.openxmlformats.org/drawingml/2006/main" xmlns:r="http://schemas.openxmlformats.org/officeDocument/2006/relationships" xmlns:p="http://schemas.openxmlformats.org/presentationml/2006/main">
  <p:tag name="THINKCELLSHAPEDONOTDELETE" val="trmWlh49ZOpWW1AhITyl41A"/>
</p:tagLst>
</file>

<file path=ppt/tags/tag1063.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4.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7.xml><?xml version="1.0" encoding="utf-8"?>
<p:tagLst xmlns:a="http://schemas.openxmlformats.org/drawingml/2006/main" xmlns:r="http://schemas.openxmlformats.org/officeDocument/2006/relationships" xmlns:p="http://schemas.openxmlformats.org/presentationml/2006/main">
  <p:tag name="THINKCELLSHAPEDONOTDELETE" val="tnuXE54K9I6_JlcmR3vJR2A"/>
</p:tagLst>
</file>

<file path=ppt/tags/tag1068.xml><?xml version="1.0" encoding="utf-8"?>
<p:tagLst xmlns:a="http://schemas.openxmlformats.org/drawingml/2006/main" xmlns:r="http://schemas.openxmlformats.org/officeDocument/2006/relationships" xmlns:p="http://schemas.openxmlformats.org/presentationml/2006/main">
  <p:tag name="THINKCELLSHAPEDONOTDELETE" val="tWV1qKk2VMmFYR2ZAtMWvtw"/>
</p:tagLst>
</file>

<file path=ppt/tags/tag1069.xml><?xml version="1.0" encoding="utf-8"?>
<p:tagLst xmlns:a="http://schemas.openxmlformats.org/drawingml/2006/main" xmlns:r="http://schemas.openxmlformats.org/officeDocument/2006/relationships" xmlns:p="http://schemas.openxmlformats.org/presentationml/2006/main">
  <p:tag name="THINKCELLSHAPEDONOTDELETE" val="tzTSWLnw7_4UjQU4pLRZut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R3RFLLE8wKS.te6QF7wQOw"/>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KFh0giaVZBST91cn5RloHg"/>
</p:tagLst>
</file>

<file path=ppt/tags/tag1071.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2.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0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4.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5.xml><?xml version="1.0" encoding="utf-8"?>
<p:tagLst xmlns:a="http://schemas.openxmlformats.org/drawingml/2006/main" xmlns:r="http://schemas.openxmlformats.org/officeDocument/2006/relationships" xmlns:p="http://schemas.openxmlformats.org/presentationml/2006/main">
  <p:tag name="THINKCELLSHAPEDONOTDELETE" val="tjJVsDL7CBR8vwx70DzP8wg"/>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aufwWL8rqES1tHuAhDxU8w"/>
</p:tagLst>
</file>

<file path=ppt/tags/tag1077.xml><?xml version="1.0" encoding="utf-8"?>
<p:tagLst xmlns:a="http://schemas.openxmlformats.org/drawingml/2006/main" xmlns:r="http://schemas.openxmlformats.org/officeDocument/2006/relationships" xmlns:p="http://schemas.openxmlformats.org/presentationml/2006/main">
  <p:tag name="THINKCELLSHAPEDONOTDELETE" val="tniAUugF.mUQhe3tigjYgiA"/>
</p:tagLst>
</file>

<file path=ppt/tags/tag1078.xml><?xml version="1.0" encoding="utf-8"?>
<p:tagLst xmlns:a="http://schemas.openxmlformats.org/drawingml/2006/main" xmlns:r="http://schemas.openxmlformats.org/officeDocument/2006/relationships" xmlns:p="http://schemas.openxmlformats.org/presentationml/2006/main">
  <p:tag name="THINKCELLSHAPEDONOTDELETE" val="tHf81HRh9sgn0N10NCaq3sg"/>
</p:tagLst>
</file>

<file path=ppt/tags/tag1079.xml><?xml version="1.0" encoding="utf-8"?>
<p:tagLst xmlns:a="http://schemas.openxmlformats.org/drawingml/2006/main" xmlns:r="http://schemas.openxmlformats.org/officeDocument/2006/relationships" xmlns:p="http://schemas.openxmlformats.org/presentationml/2006/main">
  <p:tag name="THINKCELLSHAPEDONOTDELETE" val="tfjcKWTjY22p6AlBQQwaLC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SgwFyDXdyg2pMkLHs9I9kw"/>
</p:tagLst>
</file>

<file path=ppt/tags/tag1080.xml><?xml version="1.0" encoding="utf-8"?>
<p:tagLst xmlns:a="http://schemas.openxmlformats.org/drawingml/2006/main" xmlns:r="http://schemas.openxmlformats.org/officeDocument/2006/relationships" xmlns:p="http://schemas.openxmlformats.org/presentationml/2006/main">
  <p:tag name="THINKCELLSHAPEDONOTDELETE" val="tC9bMToek4M35NYBH7VRzZg"/>
</p:tagLst>
</file>

<file path=ppt/tags/tag1081.xml><?xml version="1.0" encoding="utf-8"?>
<p:tagLst xmlns:a="http://schemas.openxmlformats.org/drawingml/2006/main" xmlns:r="http://schemas.openxmlformats.org/officeDocument/2006/relationships" xmlns:p="http://schemas.openxmlformats.org/presentationml/2006/main">
  <p:tag name="THINKCELLSHAPEDONOTDELETE" val="tcT9q_BNt4DlgX4Koex1svw"/>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OVNvmSrQUBpQImu8c_Q5TQ"/>
</p:tagLst>
</file>

<file path=ppt/tags/tag1083.xml><?xml version="1.0" encoding="utf-8"?>
<p:tagLst xmlns:a="http://schemas.openxmlformats.org/drawingml/2006/main" xmlns:r="http://schemas.openxmlformats.org/officeDocument/2006/relationships" xmlns:p="http://schemas.openxmlformats.org/presentationml/2006/main">
  <p:tag name="THINKCELLSHAPEDONOTDELETE" val="tYyRzrFqBhHj3Pc2liarMQg"/>
</p:tagLst>
</file>

<file path=ppt/tags/tag1084.xml><?xml version="1.0" encoding="utf-8"?>
<p:tagLst xmlns:a="http://schemas.openxmlformats.org/drawingml/2006/main" xmlns:r="http://schemas.openxmlformats.org/officeDocument/2006/relationships" xmlns:p="http://schemas.openxmlformats.org/presentationml/2006/main">
  <p:tag name="THINKCELLSHAPEDONOTDELETE" val="tjsAuE8sd6DgILOUPIlrFtg"/>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tfrSVHipzD7GrBVFjjMgogQ"/>
</p:tagLst>
</file>

<file path=ppt/tags/tag1086.xml><?xml version="1.0" encoding="utf-8"?>
<p:tagLst xmlns:a="http://schemas.openxmlformats.org/drawingml/2006/main" xmlns:r="http://schemas.openxmlformats.org/officeDocument/2006/relationships" xmlns:p="http://schemas.openxmlformats.org/presentationml/2006/main">
  <p:tag name="THINKCELLSHAPEDONOTDELETE" val="tOIdnpQV2eGlTN7CJwtqyuQ"/>
</p:tagLst>
</file>

<file path=ppt/tags/tag1087.xml><?xml version="1.0" encoding="utf-8"?>
<p:tagLst xmlns:a="http://schemas.openxmlformats.org/drawingml/2006/main" xmlns:r="http://schemas.openxmlformats.org/officeDocument/2006/relationships" xmlns:p="http://schemas.openxmlformats.org/presentationml/2006/main">
  <p:tag name="THINKCELLSHAPEDONOTDELETE" val="tbUFycnB6ydlC.5Wpk8gmDQ"/>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W5SR15.ocOfrws4Sp_tVyg"/>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tPt7jJqEi0KL270lsy9Ccp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8yaZ4CuIM64sDRnsbrVkIg"/>
</p:tagLst>
</file>

<file path=ppt/tags/tag1090.xml><?xml version="1.0" encoding="utf-8"?>
<p:tagLst xmlns:a="http://schemas.openxmlformats.org/drawingml/2006/main" xmlns:r="http://schemas.openxmlformats.org/officeDocument/2006/relationships" xmlns:p="http://schemas.openxmlformats.org/presentationml/2006/main">
  <p:tag name="THINKCELLSHAPEDONOTDELETE" val="tiXrG0ZnYd8fFTuu2_6HtWQ"/>
</p:tagLst>
</file>

<file path=ppt/tags/tag1091.xml><?xml version="1.0" encoding="utf-8"?>
<p:tagLst xmlns:a="http://schemas.openxmlformats.org/drawingml/2006/main" xmlns:r="http://schemas.openxmlformats.org/officeDocument/2006/relationships" xmlns:p="http://schemas.openxmlformats.org/presentationml/2006/main">
  <p:tag name="THINKCELLSHAPEDONOTDELETE" val="tpy_rUa_V9d5RnUQBTtp4Ng"/>
</p:tagLst>
</file>

<file path=ppt/tags/tag1092.xml><?xml version="1.0" encoding="utf-8"?>
<p:tagLst xmlns:a="http://schemas.openxmlformats.org/drawingml/2006/main" xmlns:r="http://schemas.openxmlformats.org/officeDocument/2006/relationships" xmlns:p="http://schemas.openxmlformats.org/presentationml/2006/main">
  <p:tag name="THINKCELLSHAPEDONOTDELETE" val="twdEIp0JJLbN0bp4r4aYteg"/>
</p:tagLst>
</file>

<file path=ppt/tags/tag1093.xml><?xml version="1.0" encoding="utf-8"?>
<p:tagLst xmlns:a="http://schemas.openxmlformats.org/drawingml/2006/main" xmlns:r="http://schemas.openxmlformats.org/officeDocument/2006/relationships" xmlns:p="http://schemas.openxmlformats.org/presentationml/2006/main">
  <p:tag name="THINKCELLSHAPEDONOTDELETE" val="tFToh_gKmRHHIXsYDIWFe3A"/>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lJj_uOOOFN1oS7CeNMvoBg"/>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tbDrU0a1kpPHMlrkk1vY.Ew"/>
</p:tagLst>
</file>

<file path=ppt/tags/tag1096.xml><?xml version="1.0" encoding="utf-8"?>
<p:tagLst xmlns:a="http://schemas.openxmlformats.org/drawingml/2006/main" xmlns:r="http://schemas.openxmlformats.org/officeDocument/2006/relationships" xmlns:p="http://schemas.openxmlformats.org/presentationml/2006/main">
  <p:tag name="THINKCELLSHAPEDONOTDELETE" val="tik1QRXYZaJCoGi2EzJZxzw"/>
</p:tagLst>
</file>

<file path=ppt/tags/tag1097.xml><?xml version="1.0" encoding="utf-8"?>
<p:tagLst xmlns:a="http://schemas.openxmlformats.org/drawingml/2006/main" xmlns:r="http://schemas.openxmlformats.org/officeDocument/2006/relationships" xmlns:p="http://schemas.openxmlformats.org/presentationml/2006/main">
  <p:tag name="THINKCELLSHAPEDONOTDELETE" val="t64qu_9WHr09ckSeEejk3Mg"/>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tI5ROAd7pruEePPfHMxvaXA"/>
</p:tagLst>
</file>

<file path=ppt/tags/tag1099.xml><?xml version="1.0" encoding="utf-8"?>
<p:tagLst xmlns:a="http://schemas.openxmlformats.org/drawingml/2006/main" xmlns:r="http://schemas.openxmlformats.org/officeDocument/2006/relationships" xmlns:p="http://schemas.openxmlformats.org/presentationml/2006/main">
  <p:tag name="THINKCELLSHAPEDONOTDELETE" val="tLUNs4ivJ0fIo1z8VqqIXA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Y7DMz9x64lT_E802Aw6l0w"/>
</p:tagLst>
</file>

<file path=ppt/tags/tag1100.xml><?xml version="1.0" encoding="utf-8"?>
<p:tagLst xmlns:a="http://schemas.openxmlformats.org/drawingml/2006/main" xmlns:r="http://schemas.openxmlformats.org/officeDocument/2006/relationships" xmlns:p="http://schemas.openxmlformats.org/presentationml/2006/main">
  <p:tag name="THINKCELLSHAPEDONOTDELETE" val="t7Wt9_KAbC3lGIa4YEusejw"/>
</p:tagLst>
</file>

<file path=ppt/tags/tag1101.xml><?xml version="1.0" encoding="utf-8"?>
<p:tagLst xmlns:a="http://schemas.openxmlformats.org/drawingml/2006/main" xmlns:r="http://schemas.openxmlformats.org/officeDocument/2006/relationships" xmlns:p="http://schemas.openxmlformats.org/presentationml/2006/main">
  <p:tag name="THINKCELLSHAPEDONOTDELETE" val="tExeaCzge.6I9uH1SvwZdUw"/>
</p:tagLst>
</file>

<file path=ppt/tags/tag1102.xml><?xml version="1.0" encoding="utf-8"?>
<p:tagLst xmlns:a="http://schemas.openxmlformats.org/drawingml/2006/main" xmlns:r="http://schemas.openxmlformats.org/officeDocument/2006/relationships" xmlns:p="http://schemas.openxmlformats.org/presentationml/2006/main">
  <p:tag name="THINKCELLSHAPEDONOTDELETE" val="tmmdiuu3kqKF6hGaIiXkGUw"/>
</p:tagLst>
</file>

<file path=ppt/tags/tag1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4.xml><?xml version="1.0" encoding="utf-8"?>
<p:tagLst xmlns:a="http://schemas.openxmlformats.org/drawingml/2006/main" xmlns:r="http://schemas.openxmlformats.org/officeDocument/2006/relationships" xmlns:p="http://schemas.openxmlformats.org/presentationml/2006/main">
  <p:tag name="BTFPLAYOUTENABLED" val="1"/>
  <p:tag name="BTFPBAINBULLETS" val="1"/>
</p:tagLst>
</file>

<file path=ppt/tags/tag1105.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7.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8.xml><?xml version="1.0" encoding="utf-8"?>
<p:tagLst xmlns:a="http://schemas.openxmlformats.org/drawingml/2006/main" xmlns:r="http://schemas.openxmlformats.org/officeDocument/2006/relationships" xmlns:p="http://schemas.openxmlformats.org/presentationml/2006/main">
  <p:tag name="THINKCELLSHAPEDONOTDELETE" val="tSC3jZ9jcugyd4QpSNBzyZQ"/>
</p:tagLst>
</file>

<file path=ppt/tags/tag1109.xml><?xml version="1.0" encoding="utf-8"?>
<p:tagLst xmlns:a="http://schemas.openxmlformats.org/drawingml/2006/main" xmlns:r="http://schemas.openxmlformats.org/officeDocument/2006/relationships" xmlns:p="http://schemas.openxmlformats.org/presentationml/2006/main">
  <p:tag name="THINKCELLSHAPEDONOTDELETE" val="tduLj_nQBwUVhWKOzFM64nQ"/>
</p:tagLst>
</file>

<file path=ppt/tags/tag111.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0.xml><?xml version="1.0" encoding="utf-8"?>
<p:tagLst xmlns:a="http://schemas.openxmlformats.org/drawingml/2006/main" xmlns:r="http://schemas.openxmlformats.org/officeDocument/2006/relationships" xmlns:p="http://schemas.openxmlformats.org/presentationml/2006/main">
  <p:tag name="THINKCELLSHAPEDONOTDELETE" val="tQAP6bUuiit5dxnARgcWLug"/>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tV4XVTQRQfuSrvey0IpNjVQ"/>
</p:tagLst>
</file>

<file path=ppt/tags/tag1112.xml><?xml version="1.0" encoding="utf-8"?>
<p:tagLst xmlns:a="http://schemas.openxmlformats.org/drawingml/2006/main" xmlns:r="http://schemas.openxmlformats.org/officeDocument/2006/relationships" xmlns:p="http://schemas.openxmlformats.org/presentationml/2006/main">
  <p:tag name="THINKCELLSHAPEDONOTDELETE" val="tcCAZkXr2rswdJNCBIQXMEw"/>
</p:tagLst>
</file>

<file path=ppt/tags/tag1113.xml><?xml version="1.0" encoding="utf-8"?>
<p:tagLst xmlns:a="http://schemas.openxmlformats.org/drawingml/2006/main" xmlns:r="http://schemas.openxmlformats.org/officeDocument/2006/relationships" xmlns:p="http://schemas.openxmlformats.org/presentationml/2006/main">
  <p:tag name="THINKCELLSHAPEDONOTDELETE" val="t3x8Aazg9owQvI6plH0wV.g"/>
</p:tagLst>
</file>

<file path=ppt/tags/tag1114.xml><?xml version="1.0" encoding="utf-8"?>
<p:tagLst xmlns:a="http://schemas.openxmlformats.org/drawingml/2006/main" xmlns:r="http://schemas.openxmlformats.org/officeDocument/2006/relationships" xmlns:p="http://schemas.openxmlformats.org/presentationml/2006/main">
  <p:tag name="THINKCELLSHAPEDONOTDELETE" val="t9opnRGPWUo7nFOf5FC_d5A"/>
</p:tagLst>
</file>

<file path=ppt/tags/tag1115.xml><?xml version="1.0" encoding="utf-8"?>
<p:tagLst xmlns:a="http://schemas.openxmlformats.org/drawingml/2006/main" xmlns:r="http://schemas.openxmlformats.org/officeDocument/2006/relationships" xmlns:p="http://schemas.openxmlformats.org/presentationml/2006/main">
  <p:tag name="THINKCELLSHAPEDONOTDELETE" val="tpj9VHaINd1i1y5KjdG3s_g"/>
</p:tagLst>
</file>

<file path=ppt/tags/tag1116.xml><?xml version="1.0" encoding="utf-8"?>
<p:tagLst xmlns:a="http://schemas.openxmlformats.org/drawingml/2006/main" xmlns:r="http://schemas.openxmlformats.org/officeDocument/2006/relationships" xmlns:p="http://schemas.openxmlformats.org/presentationml/2006/main">
  <p:tag name="THINKCELLSHAPEDONOTDELETE" val="tEp4nJA0qiYTcb8G3XsEQqQ"/>
</p:tagLst>
</file>

<file path=ppt/tags/tag11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SXiARSS5tQ342kUtzf.9_Q"/>
</p:tagLst>
</file>

<file path=ppt/tags/tag112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21.xml><?xml version="1.0" encoding="utf-8"?>
<p:tagLst xmlns:a="http://schemas.openxmlformats.org/drawingml/2006/main" xmlns:r="http://schemas.openxmlformats.org/officeDocument/2006/relationships" xmlns:p="http://schemas.openxmlformats.org/presentationml/2006/main">
  <p:tag name="THINKCELLSHAPEDONOTDELETE" val="tiaZVyWErmkqbBoZreGqNSw"/>
</p:tagLst>
</file>

<file path=ppt/tags/tag1122.xml><?xml version="1.0" encoding="utf-8"?>
<p:tagLst xmlns:a="http://schemas.openxmlformats.org/drawingml/2006/main" xmlns:r="http://schemas.openxmlformats.org/officeDocument/2006/relationships" xmlns:p="http://schemas.openxmlformats.org/presentationml/2006/main">
  <p:tag name="THINKCELLSHAPEDONOTDELETE" val="t7xprbGcDz4mgztoczcm9kg"/>
</p:tagLst>
</file>

<file path=ppt/tags/tag1123.xml><?xml version="1.0" encoding="utf-8"?>
<p:tagLst xmlns:a="http://schemas.openxmlformats.org/drawingml/2006/main" xmlns:r="http://schemas.openxmlformats.org/officeDocument/2006/relationships" xmlns:p="http://schemas.openxmlformats.org/presentationml/2006/main">
  <p:tag name="THINKCELLSHAPEDONOTDELETE" val="tI3yzZRzcvx6Mc0LWKkj9hw"/>
</p:tagLst>
</file>

<file path=ppt/tags/tag1124.xml><?xml version="1.0" encoding="utf-8"?>
<p:tagLst xmlns:a="http://schemas.openxmlformats.org/drawingml/2006/main" xmlns:r="http://schemas.openxmlformats.org/officeDocument/2006/relationships" xmlns:p="http://schemas.openxmlformats.org/presentationml/2006/main">
  <p:tag name="THINKCELLSHAPEDONOTDELETE" val="t.T.lODk1M6Rlx4st.1PizA"/>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t.nU17_kGzEZD5C4PwD6TYw"/>
</p:tagLst>
</file>

<file path=ppt/tags/tag1126.xml><?xml version="1.0" encoding="utf-8"?>
<p:tagLst xmlns:a="http://schemas.openxmlformats.org/drawingml/2006/main" xmlns:r="http://schemas.openxmlformats.org/officeDocument/2006/relationships" xmlns:p="http://schemas.openxmlformats.org/presentationml/2006/main">
  <p:tag name="THINKCELLSHAPEDONOTDELETE" val="tqQD5EuXoLiBHYjnQhDzuwA"/>
</p:tagLst>
</file>

<file path=ppt/tags/tag1127.xml><?xml version="1.0" encoding="utf-8"?>
<p:tagLst xmlns:a="http://schemas.openxmlformats.org/drawingml/2006/main" xmlns:r="http://schemas.openxmlformats.org/officeDocument/2006/relationships" xmlns:p="http://schemas.openxmlformats.org/presentationml/2006/main">
  <p:tag name="THINKCELLSHAPEDONOTDELETE" val="tFq6kTX6Q3ga0X.4jA.mmoA"/>
</p:tagLst>
</file>

<file path=ppt/tags/tag112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XulqCeVJwrANyF67PzMRXg"/>
</p:tagLst>
</file>

<file path=ppt/tags/tag1130.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2.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3.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4.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5.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6.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8.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9.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Jz.Er5qbHpEce0B4JTRkFQ"/>
</p:tagLst>
</file>

<file path=ppt/tags/tag1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1.xml><?xml version="1.0" encoding="utf-8"?>
<p:tagLst xmlns:a="http://schemas.openxmlformats.org/drawingml/2006/main" xmlns:r="http://schemas.openxmlformats.org/officeDocument/2006/relationships" xmlns:p="http://schemas.openxmlformats.org/presentationml/2006/main">
  <p:tag name="BTFPLAYOUTENABLED" val="1"/>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iF1wsYV2iqKt_EFdSubDmg"/>
</p:tagLst>
</file>

<file path=ppt/tags/tag1143.xml><?xml version="1.0" encoding="utf-8"?>
<p:tagLst xmlns:a="http://schemas.openxmlformats.org/drawingml/2006/main" xmlns:r="http://schemas.openxmlformats.org/officeDocument/2006/relationships" xmlns:p="http://schemas.openxmlformats.org/presentationml/2006/main">
  <p:tag name="THINKCELLSHAPEDONOTDELETE" val="tq2LrLXwGDKhBWEacpP6VSA"/>
</p:tagLst>
</file>

<file path=ppt/tags/tag1144.xml><?xml version="1.0" encoding="utf-8"?>
<p:tagLst xmlns:a="http://schemas.openxmlformats.org/drawingml/2006/main" xmlns:r="http://schemas.openxmlformats.org/officeDocument/2006/relationships" xmlns:p="http://schemas.openxmlformats.org/presentationml/2006/main">
  <p:tag name="THINKCELLSHAPEDONOTDELETE" val="tw8Bchsvjo1z6rapMEHrv_g"/>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OSrf5LdvkGJ3GFz76vWFgg"/>
</p:tagLst>
</file>

<file path=ppt/tags/tag1146.xml><?xml version="1.0" encoding="utf-8"?>
<p:tagLst xmlns:a="http://schemas.openxmlformats.org/drawingml/2006/main" xmlns:r="http://schemas.openxmlformats.org/officeDocument/2006/relationships" xmlns:p="http://schemas.openxmlformats.org/presentationml/2006/main">
  <p:tag name="THINKCELLSHAPEDONOTDELETE" val="tqX96ZrsF2TF6dG4ZAMcvPw"/>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tB_KmzBzHGRJiyA4_QkOwQA"/>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PsdvDEy60md3NfiPVSLQuw"/>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tiE4ep63mI.I0hCL_USFzV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mchtyZlzVNygfvdtE3cMAQ"/>
</p:tagLst>
</file>

<file path=ppt/tags/tag1150.xml><?xml version="1.0" encoding="utf-8"?>
<p:tagLst xmlns:a="http://schemas.openxmlformats.org/drawingml/2006/main" xmlns:r="http://schemas.openxmlformats.org/officeDocument/2006/relationships" xmlns:p="http://schemas.openxmlformats.org/presentationml/2006/main">
  <p:tag name="THINKCELLSHAPEDONOTDELETE" val="tO7NLuYsjGBkJjDX9NC_sRw"/>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E3uNlKjujFGeQc.pBlV1hQ"/>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aw1k7UY15LgC469I4emStg"/>
</p:tagLst>
</file>

<file path=ppt/tags/tag1153.xml><?xml version="1.0" encoding="utf-8"?>
<p:tagLst xmlns:a="http://schemas.openxmlformats.org/drawingml/2006/main" xmlns:r="http://schemas.openxmlformats.org/officeDocument/2006/relationships" xmlns:p="http://schemas.openxmlformats.org/presentationml/2006/main">
  <p:tag name="THINKCELLSHAPEDONOTDELETE" val="tcI_MIi36W8q_MczmarWjFQ"/>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7kRsBIqqr55NBuXYJbWNMQ"/>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t1VlkYuSekNt5br5IbYP6xA"/>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xYu.F8apY.Q775WLfa7fqg"/>
</p:tagLst>
</file>

<file path=ppt/tags/tag1157.xml><?xml version="1.0" encoding="utf-8"?>
<p:tagLst xmlns:a="http://schemas.openxmlformats.org/drawingml/2006/main" xmlns:r="http://schemas.openxmlformats.org/officeDocument/2006/relationships" xmlns:p="http://schemas.openxmlformats.org/presentationml/2006/main">
  <p:tag name="THINKCELLSHAPEDONOTDELETE" val="tSjaC6QODqk8XQPXVVO9K5g"/>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vH8MW7R5e1zohYZCif_I.Q"/>
</p:tagLst>
</file>

<file path=ppt/tags/tag1159.xml><?xml version="1.0" encoding="utf-8"?>
<p:tagLst xmlns:a="http://schemas.openxmlformats.org/drawingml/2006/main" xmlns:r="http://schemas.openxmlformats.org/officeDocument/2006/relationships" xmlns:p="http://schemas.openxmlformats.org/presentationml/2006/main">
  <p:tag name="THINKCELLSHAPEDONOTDELETE" val="t4CAJaY6mwgvU_5konyBmf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_kuNThvTGiDAzrtd9uPdAQ"/>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wIu4pX.6vFyPniNGl9M5Bg"/>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nl1v.pbe._T4U5cy5tOy4w"/>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GOIHZpnoG49YxtEQAT6Vmg"/>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tHxZ3uYTnMSKY.STlVp3QGg"/>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zCuPjBIfHunxSKTnDMbf7g"/>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tnZJjajJqor2wQjx1srd9FQ"/>
</p:tagLst>
</file>

<file path=ppt/tags/tag1166.xml><?xml version="1.0" encoding="utf-8"?>
<p:tagLst xmlns:a="http://schemas.openxmlformats.org/drawingml/2006/main" xmlns:r="http://schemas.openxmlformats.org/officeDocument/2006/relationships" xmlns:p="http://schemas.openxmlformats.org/presentationml/2006/main">
  <p:tag name="THINKCELLSHAPEDONOTDELETE" val="tvMqQbjhEKGItS8tj2BZ0IA"/>
</p:tagLst>
</file>

<file path=ppt/tags/tag1167.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67zMOLOomButHUAIVw8iOQ"/>
</p:tagLst>
</file>

<file path=ppt/tags/tag1170.xml><?xml version="1.0" encoding="utf-8"?>
<p:tagLst xmlns:a="http://schemas.openxmlformats.org/drawingml/2006/main" xmlns:r="http://schemas.openxmlformats.org/officeDocument/2006/relationships" xmlns:p="http://schemas.openxmlformats.org/presentationml/2006/main">
  <p:tag name="THINKCELLSHAPEDONOTDELETE" val="tmzgRgSyMFvFS4CGAuaLxzQ"/>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89ZyZ8vZLuJkax6gNJK16Q"/>
</p:tagLst>
</file>

<file path=ppt/tags/tag1172.xml><?xml version="1.0" encoding="utf-8"?>
<p:tagLst xmlns:a="http://schemas.openxmlformats.org/drawingml/2006/main" xmlns:r="http://schemas.openxmlformats.org/officeDocument/2006/relationships" xmlns:p="http://schemas.openxmlformats.org/presentationml/2006/main">
  <p:tag name="THINKCELLSHAPEDONOTDELETE" val="tKc9BC1SCRCE1KbQcaawJcQ"/>
</p:tagLst>
</file>

<file path=ppt/tags/tag1173.xml><?xml version="1.0" encoding="utf-8"?>
<p:tagLst xmlns:a="http://schemas.openxmlformats.org/drawingml/2006/main" xmlns:r="http://schemas.openxmlformats.org/officeDocument/2006/relationships" xmlns:p="http://schemas.openxmlformats.org/presentationml/2006/main">
  <p:tag name="THINKCELLSHAPEDONOTDELETE" val="tat7juwoFIiMghatQqcQgYg"/>
</p:tagLst>
</file>

<file path=ppt/tags/tag1174.xml><?xml version="1.0" encoding="utf-8"?>
<p:tagLst xmlns:a="http://schemas.openxmlformats.org/drawingml/2006/main" xmlns:r="http://schemas.openxmlformats.org/officeDocument/2006/relationships" xmlns:p="http://schemas.openxmlformats.org/presentationml/2006/main">
  <p:tag name="THINKCELLSHAPEDONOTDELETE" val="t1aJX6Cw0abYmTQvR5Fuidw"/>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dZOQZrun3ipdp1BUG2smCQ"/>
</p:tagLst>
</file>

<file path=ppt/tags/tag1176.xml><?xml version="1.0" encoding="utf-8"?>
<p:tagLst xmlns:a="http://schemas.openxmlformats.org/drawingml/2006/main" xmlns:r="http://schemas.openxmlformats.org/officeDocument/2006/relationships" xmlns:p="http://schemas.openxmlformats.org/presentationml/2006/main">
  <p:tag name="THINKCELLSHAPEDONOTDELETE" val="tSwhVC0KW7RTzpDit2M0h9Q"/>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9SF8NPg.iPWyi0IVyyp.ww"/>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tM8S4DQaT_5WQ6j4_oFy5Uw"/>
</p:tagLst>
</file>

<file path=ppt/tags/tag1179.xml><?xml version="1.0" encoding="utf-8"?>
<p:tagLst xmlns:a="http://schemas.openxmlformats.org/drawingml/2006/main" xmlns:r="http://schemas.openxmlformats.org/officeDocument/2006/relationships" xmlns:p="http://schemas.openxmlformats.org/presentationml/2006/main">
  <p:tag name="THINKCELLSHAPEDONOTDELETE" val="t81ZwnC7J2yh_IFs1wokUI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WoRiPc9CtkVcvd6MJN3M3w"/>
</p:tagLst>
</file>

<file path=ppt/tags/tag1180.xml><?xml version="1.0" encoding="utf-8"?>
<p:tagLst xmlns:a="http://schemas.openxmlformats.org/drawingml/2006/main" xmlns:r="http://schemas.openxmlformats.org/officeDocument/2006/relationships" xmlns:p="http://schemas.openxmlformats.org/presentationml/2006/main">
  <p:tag name="THINKCELLSHAPEDONOTDELETE" val="tP_I_6WKrv8z2Y1HAjPiwIQ"/>
</p:tagLst>
</file>

<file path=ppt/tags/tag1181.xml><?xml version="1.0" encoding="utf-8"?>
<p:tagLst xmlns:a="http://schemas.openxmlformats.org/drawingml/2006/main" xmlns:r="http://schemas.openxmlformats.org/officeDocument/2006/relationships" xmlns:p="http://schemas.openxmlformats.org/presentationml/2006/main">
  <p:tag name="THINKCELLSHAPEDONOTDELETE" val="tnzn1O3a_40F.DJUHb5mWQQ"/>
</p:tagLst>
</file>

<file path=ppt/tags/tag1182.xml><?xml version="1.0" encoding="utf-8"?>
<p:tagLst xmlns:a="http://schemas.openxmlformats.org/drawingml/2006/main" xmlns:r="http://schemas.openxmlformats.org/officeDocument/2006/relationships" xmlns:p="http://schemas.openxmlformats.org/presentationml/2006/main">
  <p:tag name="THINKCELLSHAPEDONOTDELETE" val="tTEwRaBAozg8SemrBSFiLBg"/>
</p:tagLst>
</file>

<file path=ppt/tags/tag1183.xml><?xml version="1.0" encoding="utf-8"?>
<p:tagLst xmlns:a="http://schemas.openxmlformats.org/drawingml/2006/main" xmlns:r="http://schemas.openxmlformats.org/officeDocument/2006/relationships" xmlns:p="http://schemas.openxmlformats.org/presentationml/2006/main">
  <p:tag name="THINKCELLSHAPEDONOTDELETE" val="tO4duZ7gyBLn8zVP971GW6A"/>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nCyy8kdbSEhAmC_wfVgXPw"/>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w.7ce0_BSKHDeclmz_fgHg"/>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tY97.D4hl1bzhdJ9zQuKtpg"/>
</p:tagLst>
</file>

<file path=ppt/tags/tag1187.xml><?xml version="1.0" encoding="utf-8"?>
<p:tagLst xmlns:a="http://schemas.openxmlformats.org/drawingml/2006/main" xmlns:r="http://schemas.openxmlformats.org/officeDocument/2006/relationships" xmlns:p="http://schemas.openxmlformats.org/presentationml/2006/main">
  <p:tag name="THINKCELLSHAPEDONOTDELETE" val="tpPKEOww7QZ00kEx9L1n4.g"/>
</p:tagLst>
</file>

<file path=ppt/tags/tag1188.xml><?xml version="1.0" encoding="utf-8"?>
<p:tagLst xmlns:a="http://schemas.openxmlformats.org/drawingml/2006/main" xmlns:r="http://schemas.openxmlformats.org/officeDocument/2006/relationships" xmlns:p="http://schemas.openxmlformats.org/presentationml/2006/main">
  <p:tag name="THINKCELLSHAPEDONOTDELETE" val="t98pJ6VcvfJ8E5OCx8b72Mg"/>
</p:tagLst>
</file>

<file path=ppt/tags/tag1189.xml><?xml version="1.0" encoding="utf-8"?>
<p:tagLst xmlns:a="http://schemas.openxmlformats.org/drawingml/2006/main" xmlns:r="http://schemas.openxmlformats.org/officeDocument/2006/relationships" xmlns:p="http://schemas.openxmlformats.org/presentationml/2006/main">
  <p:tag name="THINKCELLSHAPEDONOTDELETE" val="tLUO2vBfvNXXNlQKEL356g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0ZA9CLX_.KP1JNJYSUbJkA"/>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G7G_UDnEyvoGNuQr2LiBaw"/>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tYGq34Ecu57uvCm4SBi7y_A"/>
</p:tagLst>
</file>

<file path=ppt/tags/tag1192.xml><?xml version="1.0" encoding="utf-8"?>
<p:tagLst xmlns:a="http://schemas.openxmlformats.org/drawingml/2006/main" xmlns:r="http://schemas.openxmlformats.org/officeDocument/2006/relationships" xmlns:p="http://schemas.openxmlformats.org/presentationml/2006/main">
  <p:tag name="THINKCELLSHAPEDONOTDELETE" val="tTqbPN_jnx_DRMcKklc8XIQ"/>
</p:tagLst>
</file>

<file path=ppt/tags/tag1193.xml><?xml version="1.0" encoding="utf-8"?>
<p:tagLst xmlns:a="http://schemas.openxmlformats.org/drawingml/2006/main" xmlns:r="http://schemas.openxmlformats.org/officeDocument/2006/relationships" xmlns:p="http://schemas.openxmlformats.org/presentationml/2006/main">
  <p:tag name="THINKCELLSHAPEDONOTDELETE" val="tQPZpXq5q77nX7LTGWIqG_w"/>
</p:tagLst>
</file>

<file path=ppt/tags/tag1194.xml><?xml version="1.0" encoding="utf-8"?>
<p:tagLst xmlns:a="http://schemas.openxmlformats.org/drawingml/2006/main" xmlns:r="http://schemas.openxmlformats.org/officeDocument/2006/relationships" xmlns:p="http://schemas.openxmlformats.org/presentationml/2006/main">
  <p:tag name="THINKCELLSHAPEDONOTDELETE" val="tJv_bQzP4_7D0vZKuZh4zPw"/>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bowXRgV8JKQx_gzOgNWZWw"/>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PftAnwQ0nb6FKr1MfqOXJQ"/>
</p:tagLst>
</file>

<file path=ppt/tags/tag1197.xml><?xml version="1.0" encoding="utf-8"?>
<p:tagLst xmlns:a="http://schemas.openxmlformats.org/drawingml/2006/main" xmlns:r="http://schemas.openxmlformats.org/officeDocument/2006/relationships" xmlns:p="http://schemas.openxmlformats.org/presentationml/2006/main">
  <p:tag name="THINKCELLSHAPEDONOTDELETE" val="t5MQUSQLvSx63X4vbGjoTSg"/>
</p:tagLst>
</file>

<file path=ppt/tags/tag1198.xml><?xml version="1.0" encoding="utf-8"?>
<p:tagLst xmlns:a="http://schemas.openxmlformats.org/drawingml/2006/main" xmlns:r="http://schemas.openxmlformats.org/officeDocument/2006/relationships" xmlns:p="http://schemas.openxmlformats.org/presentationml/2006/main">
  <p:tag name="THINKCELLSHAPEDONOTDELETE" val="tWqK08XphqTT2mtj1ECcgZQ"/>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tLI8EmyX5XWp6pak7cK8j5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YlT5WNeMvo5Y6hDkB_7y4g"/>
</p:tagLst>
</file>

<file path=ppt/tags/tag1201.xml><?xml version="1.0" encoding="utf-8"?>
<p:tagLst xmlns:a="http://schemas.openxmlformats.org/drawingml/2006/main" xmlns:r="http://schemas.openxmlformats.org/officeDocument/2006/relationships" xmlns:p="http://schemas.openxmlformats.org/presentationml/2006/main">
  <p:tag name="THINKCELLSHAPEDONOTDELETE" val="tEEHB2y9rYv3ITJgky2LPGw"/>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HXRNHIintYyGTRFYiG4t.Q"/>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tawS3e2T1yQ0QYpxk7O7CxA"/>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tYsCkKYwlD5O2gkdCU415Qg"/>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wzaVYD2rv3vGyTuDulKqQg"/>
</p:tagLst>
</file>

<file path=ppt/tags/tag1206.xml><?xml version="1.0" encoding="utf-8"?>
<p:tagLst xmlns:a="http://schemas.openxmlformats.org/drawingml/2006/main" xmlns:r="http://schemas.openxmlformats.org/officeDocument/2006/relationships" xmlns:p="http://schemas.openxmlformats.org/presentationml/2006/main">
  <p:tag name="THINKCELLSHAPEDONOTDELETE" val="tAeR6hZyK2NRWFKKpY_rk9g"/>
</p:tagLst>
</file>

<file path=ppt/tags/tag1207.xml><?xml version="1.0" encoding="utf-8"?>
<p:tagLst xmlns:a="http://schemas.openxmlformats.org/drawingml/2006/main" xmlns:r="http://schemas.openxmlformats.org/officeDocument/2006/relationships" xmlns:p="http://schemas.openxmlformats.org/presentationml/2006/main">
  <p:tag name="THINKCELLSHAPEDONOTDELETE" val="tdC_tRU3f9Zum6TLN.K1UKg"/>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tADGzDX9QB6PyG4QtFhPyXw"/>
</p:tagLst>
</file>

<file path=ppt/tags/tag1209.xml><?xml version="1.0" encoding="utf-8"?>
<p:tagLst xmlns:a="http://schemas.openxmlformats.org/drawingml/2006/main" xmlns:r="http://schemas.openxmlformats.org/officeDocument/2006/relationships" xmlns:p="http://schemas.openxmlformats.org/presentationml/2006/main">
  <p:tag name="THINKCELLSHAPEDONOTDELETE" val="tVUXx4XhmLlY5zMnD7XqZA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tiTbjiDadIZgMwOWL.DHF5A"/>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qPNocaBBKX18VuxW2s80dg"/>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mF9Q9HDTYaHiB6kWf6JA8w"/>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t4Yh5K7SDEA2hSfIKkqZUhA"/>
</p:tagLst>
</file>

<file path=ppt/tags/tag1214.xml><?xml version="1.0" encoding="utf-8"?>
<p:tagLst xmlns:a="http://schemas.openxmlformats.org/drawingml/2006/main" xmlns:r="http://schemas.openxmlformats.org/officeDocument/2006/relationships" xmlns:p="http://schemas.openxmlformats.org/presentationml/2006/main">
  <p:tag name="THINKCELLSHAPEDONOTDELETE" val="tSQQ76eAwdPG7PE0t.Z2ezQ"/>
</p:tagLst>
</file>

<file path=ppt/tags/tag1215.xml><?xml version="1.0" encoding="utf-8"?>
<p:tagLst xmlns:a="http://schemas.openxmlformats.org/drawingml/2006/main" xmlns:r="http://schemas.openxmlformats.org/officeDocument/2006/relationships" xmlns:p="http://schemas.openxmlformats.org/presentationml/2006/main">
  <p:tag name="THINKCELLSHAPEDONOTDELETE" val="t9agU4MdInxLQvq0ggUsOrg"/>
</p:tagLst>
</file>

<file path=ppt/tags/tag1216.xml><?xml version="1.0" encoding="utf-8"?>
<p:tagLst xmlns:a="http://schemas.openxmlformats.org/drawingml/2006/main" xmlns:r="http://schemas.openxmlformats.org/officeDocument/2006/relationships" xmlns:p="http://schemas.openxmlformats.org/presentationml/2006/main">
  <p:tag name="THINKCELLSHAPEDONOTDELETE" val="txqnDLV.asxXpqsybdb8LkA"/>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tQ8_007xv0rToTiS2k7wwzQ"/>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gbXul7rMjpVbEGJmnLT.Gw"/>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5vZbG2UcUExgpDubOfQUzA"/>
</p:tagLst>
</file>

<file path=ppt/tags/tag122.xml><?xml version="1.0" encoding="utf-8"?>
<p:tagLst xmlns:a="http://schemas.openxmlformats.org/drawingml/2006/main" xmlns:r="http://schemas.openxmlformats.org/officeDocument/2006/relationships" xmlns:p="http://schemas.openxmlformats.org/presentationml/2006/main">
  <p:tag name="BTFPLAYOUTENABLED" val="1"/>
</p:tagLst>
</file>

<file path=ppt/tags/tag1220.xml><?xml version="1.0" encoding="utf-8"?>
<p:tagLst xmlns:a="http://schemas.openxmlformats.org/drawingml/2006/main" xmlns:r="http://schemas.openxmlformats.org/officeDocument/2006/relationships" xmlns:p="http://schemas.openxmlformats.org/presentationml/2006/main">
  <p:tag name="THINKCELLSHAPEDONOTDELETE" val="txoT6SRqo3LtyXi.QQVvJYQ"/>
</p:tagLst>
</file>

<file path=ppt/tags/tag1221.xml><?xml version="1.0" encoding="utf-8"?>
<p:tagLst xmlns:a="http://schemas.openxmlformats.org/drawingml/2006/main" xmlns:r="http://schemas.openxmlformats.org/officeDocument/2006/relationships" xmlns:p="http://schemas.openxmlformats.org/presentationml/2006/main">
  <p:tag name="THINKCELLSHAPEDONOTDELETE" val="tnL2NBXRtSch7VrB130E1rQ"/>
</p:tagLst>
</file>

<file path=ppt/tags/tag1222.xml><?xml version="1.0" encoding="utf-8"?>
<p:tagLst xmlns:a="http://schemas.openxmlformats.org/drawingml/2006/main" xmlns:r="http://schemas.openxmlformats.org/officeDocument/2006/relationships" xmlns:p="http://schemas.openxmlformats.org/presentationml/2006/main">
  <p:tag name="THINKCELLSHAPEDONOTDELETE" val="tb9kzKtwQQZwXFayD0OGYHw"/>
</p:tagLst>
</file>

<file path=ppt/tags/tag1223.xml><?xml version="1.0" encoding="utf-8"?>
<p:tagLst xmlns:a="http://schemas.openxmlformats.org/drawingml/2006/main" xmlns:r="http://schemas.openxmlformats.org/officeDocument/2006/relationships" xmlns:p="http://schemas.openxmlformats.org/presentationml/2006/main">
  <p:tag name="THINKCELLSHAPEDONOTDELETE" val="tQRjyzwfer.YQwba52b.IpQ"/>
</p:tagLst>
</file>

<file path=ppt/tags/tag1224.xml><?xml version="1.0" encoding="utf-8"?>
<p:tagLst xmlns:a="http://schemas.openxmlformats.org/drawingml/2006/main" xmlns:r="http://schemas.openxmlformats.org/officeDocument/2006/relationships" xmlns:p="http://schemas.openxmlformats.org/presentationml/2006/main">
  <p:tag name="THINKCELLSHAPEDONOTDELETE" val="t3urQql8Dg3wDQygiXEIk2A"/>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Y7VDV.v0VM8Q.zlh1G.7dQ"/>
</p:tagLst>
</file>

<file path=ppt/tags/tag122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27.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9.xml><?xml version="1.0" encoding="utf-8"?>
<p:tagLst xmlns:a="http://schemas.openxmlformats.org/drawingml/2006/main" xmlns:r="http://schemas.openxmlformats.org/officeDocument/2006/relationships" xmlns:p="http://schemas.openxmlformats.org/presentationml/2006/main">
  <p:tag name="BTFPLAYOUTENABLED" val="1"/>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5yNsfHbSRmsDq15qlNAg3Q"/>
</p:tagLst>
</file>

<file path=ppt/tags/tag1230.xml><?xml version="1.0" encoding="utf-8"?>
<p:tagLst xmlns:a="http://schemas.openxmlformats.org/drawingml/2006/main" xmlns:r="http://schemas.openxmlformats.org/officeDocument/2006/relationships" xmlns:p="http://schemas.openxmlformats.org/presentationml/2006/main">
  <p:tag name="BTFPLAYOUTENABLED" val="1"/>
</p:tagLst>
</file>

<file path=ppt/tags/tag1231.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qEfVu5NzdXDGv2Q6Gm8f_Q"/>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53mkzYi.f2LFECioqlOOrg"/>
</p:tagLst>
</file>

<file path=ppt/tags/tag1236.xml><?xml version="1.0" encoding="utf-8"?>
<p:tagLst xmlns:a="http://schemas.openxmlformats.org/drawingml/2006/main" xmlns:r="http://schemas.openxmlformats.org/officeDocument/2006/relationships" xmlns:p="http://schemas.openxmlformats.org/presentationml/2006/main">
  <p:tag name="THINKCELLSHAPEDONOTDELETE" val="tC5M.lIhHXsS3l6vgSRAAgQ"/>
</p:tagLst>
</file>

<file path=ppt/tags/tag1237.xml><?xml version="1.0" encoding="utf-8"?>
<p:tagLst xmlns:a="http://schemas.openxmlformats.org/drawingml/2006/main" xmlns:r="http://schemas.openxmlformats.org/officeDocument/2006/relationships" xmlns:p="http://schemas.openxmlformats.org/presentationml/2006/main">
  <p:tag name="THINKCELLSHAPEDONOTDELETE" val="taomW1HJ08cUyIxg5YeF9jw"/>
</p:tagLst>
</file>

<file path=ppt/tags/tag1238.xml><?xml version="1.0" encoding="utf-8"?>
<p:tagLst xmlns:a="http://schemas.openxmlformats.org/drawingml/2006/main" xmlns:r="http://schemas.openxmlformats.org/officeDocument/2006/relationships" xmlns:p="http://schemas.openxmlformats.org/presentationml/2006/main">
  <p:tag name="THINKCELLSHAPEDONOTDELETE" val="trL.b.mT0ecQE6AmncMWRHw"/>
</p:tagLst>
</file>

<file path=ppt/tags/tag1239.xml><?xml version="1.0" encoding="utf-8"?>
<p:tagLst xmlns:a="http://schemas.openxmlformats.org/drawingml/2006/main" xmlns:r="http://schemas.openxmlformats.org/officeDocument/2006/relationships" xmlns:p="http://schemas.openxmlformats.org/presentationml/2006/main">
  <p:tag name="THINKCELLSHAPEDONOTDELETE" val="tpqp2y1cB0wSCVmljurxXR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M0U.hPONOOhcoll1Yy1msw"/>
</p:tagLst>
</file>

<file path=ppt/tags/tag1240.xml><?xml version="1.0" encoding="utf-8"?>
<p:tagLst xmlns:a="http://schemas.openxmlformats.org/drawingml/2006/main" xmlns:r="http://schemas.openxmlformats.org/officeDocument/2006/relationships" xmlns:p="http://schemas.openxmlformats.org/presentationml/2006/main">
  <p:tag name="THINKCELLSHAPEDONOTDELETE" val="tVKQ2BI.W.NmsZjQFM1ZZ.w"/>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qxxhE3G4TeOFGxis4QXy4w"/>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bJupE.2d5hbS5UF64nEA_Q"/>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tjftgNq.ocQ0L_ZyNXZcwKA"/>
</p:tagLst>
</file>

<file path=ppt/tags/tag1244.xml><?xml version="1.0" encoding="utf-8"?>
<p:tagLst xmlns:a="http://schemas.openxmlformats.org/drawingml/2006/main" xmlns:r="http://schemas.openxmlformats.org/officeDocument/2006/relationships" xmlns:p="http://schemas.openxmlformats.org/presentationml/2006/main">
  <p:tag name="THINKCELLSHAPEDONOTDELETE" val="t2T1vnJ42HBb0y98pCmDhAQ"/>
</p:tagLst>
</file>

<file path=ppt/tags/tag1245.xml><?xml version="1.0" encoding="utf-8"?>
<p:tagLst xmlns:a="http://schemas.openxmlformats.org/drawingml/2006/main" xmlns:r="http://schemas.openxmlformats.org/officeDocument/2006/relationships" xmlns:p="http://schemas.openxmlformats.org/presentationml/2006/main">
  <p:tag name="THINKCELLSHAPEDONOTDELETE" val="t5Bxl6mBX6emBggfl4pP0GA"/>
</p:tagLst>
</file>

<file path=ppt/tags/tag1246.xml><?xml version="1.0" encoding="utf-8"?>
<p:tagLst xmlns:a="http://schemas.openxmlformats.org/drawingml/2006/main" xmlns:r="http://schemas.openxmlformats.org/officeDocument/2006/relationships" xmlns:p="http://schemas.openxmlformats.org/presentationml/2006/main">
  <p:tag name="THINKCELLSHAPEDONOTDELETE" val="tJo.mspc2H3Oh7JfbvqyR2Q"/>
</p:tagLst>
</file>

<file path=ppt/tags/tag1247.xml><?xml version="1.0" encoding="utf-8"?>
<p:tagLst xmlns:a="http://schemas.openxmlformats.org/drawingml/2006/main" xmlns:r="http://schemas.openxmlformats.org/officeDocument/2006/relationships" xmlns:p="http://schemas.openxmlformats.org/presentationml/2006/main">
  <p:tag name="THINKCELLSHAPEDONOTDELETE" val="tBameGEvM50T2VkbRZcYMSg"/>
</p:tagLst>
</file>

<file path=ppt/tags/tag1248.xml><?xml version="1.0" encoding="utf-8"?>
<p:tagLst xmlns:a="http://schemas.openxmlformats.org/drawingml/2006/main" xmlns:r="http://schemas.openxmlformats.org/officeDocument/2006/relationships" xmlns:p="http://schemas.openxmlformats.org/presentationml/2006/main">
  <p:tag name="THINKCELLSHAPEDONOTDELETE" val="tr8UDY86cgvXDI3d7EAC7Ww"/>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tLC3IJGgcWxfZfGa0LR9Sw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Z.BS5Iit0vp9iCKOnxtrLw"/>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JQ4QkvDeJ8DP8bifIFMiCA"/>
</p:tagLst>
</file>

<file path=ppt/tags/tag1251.xml><?xml version="1.0" encoding="utf-8"?>
<p:tagLst xmlns:a="http://schemas.openxmlformats.org/drawingml/2006/main" xmlns:r="http://schemas.openxmlformats.org/officeDocument/2006/relationships" xmlns:p="http://schemas.openxmlformats.org/presentationml/2006/main">
  <p:tag name="THINKCELLSHAPEDONOTDELETE" val="ttLSGv3iLCtX9BnmJHicu.Q"/>
</p:tagLst>
</file>

<file path=ppt/tags/tag1252.xml><?xml version="1.0" encoding="utf-8"?>
<p:tagLst xmlns:a="http://schemas.openxmlformats.org/drawingml/2006/main" xmlns:r="http://schemas.openxmlformats.org/officeDocument/2006/relationships" xmlns:p="http://schemas.openxmlformats.org/presentationml/2006/main">
  <p:tag name="THINKCELLSHAPEDONOTDELETE" val="tl3r7PAM2tdzMTSnTmze_FQ"/>
</p:tagLst>
</file>

<file path=ppt/tags/tag1253.xml><?xml version="1.0" encoding="utf-8"?>
<p:tagLst xmlns:a="http://schemas.openxmlformats.org/drawingml/2006/main" xmlns:r="http://schemas.openxmlformats.org/officeDocument/2006/relationships" xmlns:p="http://schemas.openxmlformats.org/presentationml/2006/main">
  <p:tag name="THINKCELLSHAPEDONOTDELETE" val="t3FX2.qKdX7hI0_8xzTXNIg"/>
</p:tagLst>
</file>

<file path=ppt/tags/tag1254.xml><?xml version="1.0" encoding="utf-8"?>
<p:tagLst xmlns:a="http://schemas.openxmlformats.org/drawingml/2006/main" xmlns:r="http://schemas.openxmlformats.org/officeDocument/2006/relationships" xmlns:p="http://schemas.openxmlformats.org/presentationml/2006/main">
  <p:tag name="THINKCELLSHAPEDONOTDELETE" val="tWZ5N.CIjyInEYbbqjeXZ_w"/>
</p:tagLst>
</file>

<file path=ppt/tags/tag1255.xml><?xml version="1.0" encoding="utf-8"?>
<p:tagLst xmlns:a="http://schemas.openxmlformats.org/drawingml/2006/main" xmlns:r="http://schemas.openxmlformats.org/officeDocument/2006/relationships" xmlns:p="http://schemas.openxmlformats.org/presentationml/2006/main">
  <p:tag name="THINKCELLSHAPEDONOTDELETE" val="tvlsv7VUFsZ3_EUgGxX1WfQ"/>
</p:tagLst>
</file>

<file path=ppt/tags/tag1256.xml><?xml version="1.0" encoding="utf-8"?>
<p:tagLst xmlns:a="http://schemas.openxmlformats.org/drawingml/2006/main" xmlns:r="http://schemas.openxmlformats.org/officeDocument/2006/relationships" xmlns:p="http://schemas.openxmlformats.org/presentationml/2006/main">
  <p:tag name="THINKCELLSHAPEDONOTDELETE" val="tlRTFUVVvgfsZI76q_d8mcg"/>
</p:tagLst>
</file>

<file path=ppt/tags/tag1257.xml><?xml version="1.0" encoding="utf-8"?>
<p:tagLst xmlns:a="http://schemas.openxmlformats.org/drawingml/2006/main" xmlns:r="http://schemas.openxmlformats.org/officeDocument/2006/relationships" xmlns:p="http://schemas.openxmlformats.org/presentationml/2006/main">
  <p:tag name="THINKCELLSHAPEDONOTDELETE" val="txoftW.2n0kVECTvbdBD73A"/>
</p:tagLst>
</file>

<file path=ppt/tags/tag1258.xml><?xml version="1.0" encoding="utf-8"?>
<p:tagLst xmlns:a="http://schemas.openxmlformats.org/drawingml/2006/main" xmlns:r="http://schemas.openxmlformats.org/officeDocument/2006/relationships" xmlns:p="http://schemas.openxmlformats.org/presentationml/2006/main">
  <p:tag name="THINKCELLSHAPEDONOTDELETE" val="tFYhmuwtiupEeHSbgxWabyQ"/>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Uft2lx74Mnp.MV0alUPED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SCE8E7GvCComr66ziH0p3w"/>
</p:tagLst>
</file>

<file path=ppt/tags/tag1260.xml><?xml version="1.0" encoding="utf-8"?>
<p:tagLst xmlns:a="http://schemas.openxmlformats.org/drawingml/2006/main" xmlns:r="http://schemas.openxmlformats.org/officeDocument/2006/relationships" xmlns:p="http://schemas.openxmlformats.org/presentationml/2006/main">
  <p:tag name="THINKCELLSHAPEDONOTDELETE" val="tvSD1r0D9dxmbQ68Xj0Glpg"/>
</p:tagLst>
</file>

<file path=ppt/tags/tag1261.xml><?xml version="1.0" encoding="utf-8"?>
<p:tagLst xmlns:a="http://schemas.openxmlformats.org/drawingml/2006/main" xmlns:r="http://schemas.openxmlformats.org/officeDocument/2006/relationships" xmlns:p="http://schemas.openxmlformats.org/presentationml/2006/main">
  <p:tag name="THINKCELLSHAPEDONOTDELETE" val="tyajZ2ueXIVGAKUTpAj4ktA"/>
</p:tagLst>
</file>

<file path=ppt/tags/tag1262.xml><?xml version="1.0" encoding="utf-8"?>
<p:tagLst xmlns:a="http://schemas.openxmlformats.org/drawingml/2006/main" xmlns:r="http://schemas.openxmlformats.org/officeDocument/2006/relationships" xmlns:p="http://schemas.openxmlformats.org/presentationml/2006/main">
  <p:tag name="THINKCELLSHAPEDONOTDELETE" val="tDprDdO8yaG5eXTjhfqAKGg"/>
</p:tagLst>
</file>

<file path=ppt/tags/tag1263.xml><?xml version="1.0" encoding="utf-8"?>
<p:tagLst xmlns:a="http://schemas.openxmlformats.org/drawingml/2006/main" xmlns:r="http://schemas.openxmlformats.org/officeDocument/2006/relationships" xmlns:p="http://schemas.openxmlformats.org/presentationml/2006/main">
  <p:tag name="THINKCELLSHAPEDONOTDELETE" val="tDV5pzHPk8Zu9eV.nM7LpeQ"/>
</p:tagLst>
</file>

<file path=ppt/tags/tag1264.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7.xml><?xml version="1.0" encoding="utf-8"?>
<p:tagLst xmlns:a="http://schemas.openxmlformats.org/drawingml/2006/main" xmlns:r="http://schemas.openxmlformats.org/officeDocument/2006/relationships" xmlns:p="http://schemas.openxmlformats.org/presentationml/2006/main">
  <p:tag name="THINKCELLSHAPEDONOTDELETE" val="tx25MLZItXMcdbg7NtZjrow"/>
</p:tagLst>
</file>

<file path=ppt/tags/tag1268.xml><?xml version="1.0" encoding="utf-8"?>
<p:tagLst xmlns:a="http://schemas.openxmlformats.org/drawingml/2006/main" xmlns:r="http://schemas.openxmlformats.org/officeDocument/2006/relationships" xmlns:p="http://schemas.openxmlformats.org/presentationml/2006/main">
  <p:tag name="THINKCELLSHAPEDONOTDELETE" val="tD7Q58.N0MIl0OCZAGOyKPw"/>
</p:tagLst>
</file>

<file path=ppt/tags/tag1269.xml><?xml version="1.0" encoding="utf-8"?>
<p:tagLst xmlns:a="http://schemas.openxmlformats.org/drawingml/2006/main" xmlns:r="http://schemas.openxmlformats.org/officeDocument/2006/relationships" xmlns:p="http://schemas.openxmlformats.org/presentationml/2006/main">
  <p:tag name="THINKCELLSHAPEDONOTDELETE" val="tPvYEK4CcUJi0EC9cXMDB5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JQcaJWO8UWCxXSjgjHTq8A"/>
</p:tagLst>
</file>

<file path=ppt/tags/tag1270.xml><?xml version="1.0" encoding="utf-8"?>
<p:tagLst xmlns:a="http://schemas.openxmlformats.org/drawingml/2006/main" xmlns:r="http://schemas.openxmlformats.org/officeDocument/2006/relationships" xmlns:p="http://schemas.openxmlformats.org/presentationml/2006/main">
  <p:tag name="THINKCELLSHAPEDONOTDELETE" val="tGoaq8QlumvzgzZ_wUYK_Aw"/>
</p:tagLst>
</file>

<file path=ppt/tags/tag1271.xml><?xml version="1.0" encoding="utf-8"?>
<p:tagLst xmlns:a="http://schemas.openxmlformats.org/drawingml/2006/main" xmlns:r="http://schemas.openxmlformats.org/officeDocument/2006/relationships" xmlns:p="http://schemas.openxmlformats.org/presentationml/2006/main">
  <p:tag name="THINKCELLSHAPEDONOTDELETE" val="tr3Y93EisroJAG8qd0FWRJQ"/>
</p:tagLst>
</file>

<file path=ppt/tags/tag1272.xml><?xml version="1.0" encoding="utf-8"?>
<p:tagLst xmlns:a="http://schemas.openxmlformats.org/drawingml/2006/main" xmlns:r="http://schemas.openxmlformats.org/officeDocument/2006/relationships" xmlns:p="http://schemas.openxmlformats.org/presentationml/2006/main">
  <p:tag name="THINKCELLSHAPEDONOTDELETE" val="t64fEakH_kwqJuIEcJ8oN2Q"/>
</p:tagLst>
</file>

<file path=ppt/tags/tag1273.xml><?xml version="1.0" encoding="utf-8"?>
<p:tagLst xmlns:a="http://schemas.openxmlformats.org/drawingml/2006/main" xmlns:r="http://schemas.openxmlformats.org/officeDocument/2006/relationships" xmlns:p="http://schemas.openxmlformats.org/presentationml/2006/main">
  <p:tag name="THINKCELLSHAPEDONOTDELETE" val="tDMXF4tdiCuf7hCd2_VvQHQ"/>
</p:tagLst>
</file>

<file path=ppt/tags/tag1274.xml><?xml version="1.0" encoding="utf-8"?>
<p:tagLst xmlns:a="http://schemas.openxmlformats.org/drawingml/2006/main" xmlns:r="http://schemas.openxmlformats.org/officeDocument/2006/relationships" xmlns:p="http://schemas.openxmlformats.org/presentationml/2006/main">
  <p:tag name="THINKCELLSHAPEDONOTDELETE" val="tHnPfebxuWDQa9EQ5iXLITA"/>
</p:tagLst>
</file>

<file path=ppt/tags/tag1275.xml><?xml version="1.0" encoding="utf-8"?>
<p:tagLst xmlns:a="http://schemas.openxmlformats.org/drawingml/2006/main" xmlns:r="http://schemas.openxmlformats.org/officeDocument/2006/relationships" xmlns:p="http://schemas.openxmlformats.org/presentationml/2006/main">
  <p:tag name="THINKCELLSHAPEDONOTDELETE" val="t_nMDfyvD1V06ll1zjP.qcA"/>
</p:tagLst>
</file>

<file path=ppt/tags/tag1276.xml><?xml version="1.0" encoding="utf-8"?>
<p:tagLst xmlns:a="http://schemas.openxmlformats.org/drawingml/2006/main" xmlns:r="http://schemas.openxmlformats.org/officeDocument/2006/relationships" xmlns:p="http://schemas.openxmlformats.org/presentationml/2006/main">
  <p:tag name="THINKCELLSHAPEDONOTDELETE" val="t9jdEm4hi_tJ_3kBHiXyMAA"/>
</p:tagLst>
</file>

<file path=ppt/tags/tag1277.xml><?xml version="1.0" encoding="utf-8"?>
<p:tagLst xmlns:a="http://schemas.openxmlformats.org/drawingml/2006/main" xmlns:r="http://schemas.openxmlformats.org/officeDocument/2006/relationships" xmlns:p="http://schemas.openxmlformats.org/presentationml/2006/main">
  <p:tag name="THINKCELLSHAPEDONOTDELETE" val="tLxq5DqQZroz1e5PKbGc4lw"/>
</p:tagLst>
</file>

<file path=ppt/tags/tag1278.xml><?xml version="1.0" encoding="utf-8"?>
<p:tagLst xmlns:a="http://schemas.openxmlformats.org/drawingml/2006/main" xmlns:r="http://schemas.openxmlformats.org/officeDocument/2006/relationships" xmlns:p="http://schemas.openxmlformats.org/presentationml/2006/main">
  <p:tag name="THINKCELLSHAPEDONOTDELETE" val="tuHQehuWlB9ez_kxqoSjK7g"/>
</p:tagLst>
</file>

<file path=ppt/tags/tag1279.xml><?xml version="1.0" encoding="utf-8"?>
<p:tagLst xmlns:a="http://schemas.openxmlformats.org/drawingml/2006/main" xmlns:r="http://schemas.openxmlformats.org/officeDocument/2006/relationships" xmlns:p="http://schemas.openxmlformats.org/presentationml/2006/main">
  <p:tag name="THINKCELLSHAPEDONOTDELETE" val="tppAZDvw6MaWgAavFVcYzw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v16iMqpAOzyJ7fVMJlBi1g"/>
</p:tagLst>
</file>

<file path=ppt/tags/tag1280.xml><?xml version="1.0" encoding="utf-8"?>
<p:tagLst xmlns:a="http://schemas.openxmlformats.org/drawingml/2006/main" xmlns:r="http://schemas.openxmlformats.org/officeDocument/2006/relationships" xmlns:p="http://schemas.openxmlformats.org/presentationml/2006/main">
  <p:tag name="THINKCELLSHAPEDONOTDELETE" val="tBDGIzePCxgFiwzqFTSlEvA"/>
</p:tagLst>
</file>

<file path=ppt/tags/tag1281.xml><?xml version="1.0" encoding="utf-8"?>
<p:tagLst xmlns:a="http://schemas.openxmlformats.org/drawingml/2006/main" xmlns:r="http://schemas.openxmlformats.org/officeDocument/2006/relationships" xmlns:p="http://schemas.openxmlformats.org/presentationml/2006/main">
  <p:tag name="THINKCELLSHAPEDONOTDELETE" val="tvP6owM.Nu3yvnyauE21ZMA"/>
</p:tagLst>
</file>

<file path=ppt/tags/tag1282.xml><?xml version="1.0" encoding="utf-8"?>
<p:tagLst xmlns:a="http://schemas.openxmlformats.org/drawingml/2006/main" xmlns:r="http://schemas.openxmlformats.org/officeDocument/2006/relationships" xmlns:p="http://schemas.openxmlformats.org/presentationml/2006/main">
  <p:tag name="THINKCELLSHAPEDONOTDELETE" val="tRNL3lM1ElQ2S1PGJ218W1Q"/>
</p:tagLst>
</file>

<file path=ppt/tags/tag1283.xml><?xml version="1.0" encoding="utf-8"?>
<p:tagLst xmlns:a="http://schemas.openxmlformats.org/drawingml/2006/main" xmlns:r="http://schemas.openxmlformats.org/officeDocument/2006/relationships" xmlns:p="http://schemas.openxmlformats.org/presentationml/2006/main">
  <p:tag name="THINKCELLSHAPEDONOTDELETE" val="tNRFNF0dkRGfvuPdVG468Jw"/>
</p:tagLst>
</file>

<file path=ppt/tags/tag1284.xml><?xml version="1.0" encoding="utf-8"?>
<p:tagLst xmlns:a="http://schemas.openxmlformats.org/drawingml/2006/main" xmlns:r="http://schemas.openxmlformats.org/officeDocument/2006/relationships" xmlns:p="http://schemas.openxmlformats.org/presentationml/2006/main">
  <p:tag name="THINKCELLSHAPEDONOTDELETE" val="tOMuBDpwzV_wwP78e5EJoug"/>
</p:tagLst>
</file>

<file path=ppt/tags/tag1285.xml><?xml version="1.0" encoding="utf-8"?>
<p:tagLst xmlns:a="http://schemas.openxmlformats.org/drawingml/2006/main" xmlns:r="http://schemas.openxmlformats.org/officeDocument/2006/relationships" xmlns:p="http://schemas.openxmlformats.org/presentationml/2006/main">
  <p:tag name="THINKCELLSHAPEDONOTDELETE" val="tXr34hKXhohSH5KDo0HKl3Q"/>
</p:tagLst>
</file>

<file path=ppt/tags/tag1286.xml><?xml version="1.0" encoding="utf-8"?>
<p:tagLst xmlns:a="http://schemas.openxmlformats.org/drawingml/2006/main" xmlns:r="http://schemas.openxmlformats.org/officeDocument/2006/relationships" xmlns:p="http://schemas.openxmlformats.org/presentationml/2006/main">
  <p:tag name="THINKCELLSHAPEDONOTDELETE" val="tqbQTHcmZZEvxcZSrWCI_DQ"/>
</p:tagLst>
</file>

<file path=ppt/tags/tag1287.xml><?xml version="1.0" encoding="utf-8"?>
<p:tagLst xmlns:a="http://schemas.openxmlformats.org/drawingml/2006/main" xmlns:r="http://schemas.openxmlformats.org/officeDocument/2006/relationships" xmlns:p="http://schemas.openxmlformats.org/presentationml/2006/main">
  <p:tag name="THINKCELLSHAPEDONOTDELETE" val="tSiT6NkP6rDgQzWWJbCScXw"/>
</p:tagLst>
</file>

<file path=ppt/tags/tag1288.xml><?xml version="1.0" encoding="utf-8"?>
<p:tagLst xmlns:a="http://schemas.openxmlformats.org/drawingml/2006/main" xmlns:r="http://schemas.openxmlformats.org/officeDocument/2006/relationships" xmlns:p="http://schemas.openxmlformats.org/presentationml/2006/main">
  <p:tag name="THINKCELLSHAPEDONOTDELETE" val="tJxB9G6gaIyypInZ4SGpO5Q"/>
</p:tagLst>
</file>

<file path=ppt/tags/tag1289.xml><?xml version="1.0" encoding="utf-8"?>
<p:tagLst xmlns:a="http://schemas.openxmlformats.org/drawingml/2006/main" xmlns:r="http://schemas.openxmlformats.org/officeDocument/2006/relationships" xmlns:p="http://schemas.openxmlformats.org/presentationml/2006/main">
  <p:tag name="THINKCELLSHAPEDONOTDELETE" val="tVOQudxQ0Pll4I5ecM7UEZ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3wbANWWsH4ADchQ7hMyk2A"/>
</p:tagLst>
</file>

<file path=ppt/tags/tag1290.xml><?xml version="1.0" encoding="utf-8"?>
<p:tagLst xmlns:a="http://schemas.openxmlformats.org/drawingml/2006/main" xmlns:r="http://schemas.openxmlformats.org/officeDocument/2006/relationships" xmlns:p="http://schemas.openxmlformats.org/presentationml/2006/main">
  <p:tag name="THINKCELLSHAPEDONOTDELETE" val="t8I.QmRYYfI.IciKkBZsWLA"/>
</p:tagLst>
</file>

<file path=ppt/tags/tag1291.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3.xml><?xml version="1.0" encoding="utf-8"?>
<p:tagLst xmlns:a="http://schemas.openxmlformats.org/drawingml/2006/main" xmlns:r="http://schemas.openxmlformats.org/officeDocument/2006/relationships" xmlns:p="http://schemas.openxmlformats.org/presentationml/2006/main">
  <p:tag name="THINKCELLSHAPEDONOTDELETE" val="tsKOPooe6bdy_i6EI2gDeig"/>
</p:tagLst>
</file>

<file path=ppt/tags/tag1294.xml><?xml version="1.0" encoding="utf-8"?>
<p:tagLst xmlns:a="http://schemas.openxmlformats.org/drawingml/2006/main" xmlns:r="http://schemas.openxmlformats.org/officeDocument/2006/relationships" xmlns:p="http://schemas.openxmlformats.org/presentationml/2006/main">
  <p:tag name="THINKCELLSHAPEDONOTDELETE" val="t.hbnaCZN5LCUBc2c1UZnCA"/>
</p:tagLst>
</file>

<file path=ppt/tags/tag1295.xml><?xml version="1.0" encoding="utf-8"?>
<p:tagLst xmlns:a="http://schemas.openxmlformats.org/drawingml/2006/main" xmlns:r="http://schemas.openxmlformats.org/officeDocument/2006/relationships" xmlns:p="http://schemas.openxmlformats.org/presentationml/2006/main">
  <p:tag name="THINKCELLSHAPEDONOTDELETE" val="tXJGda7aPA66YpRjEulew7A"/>
</p:tagLst>
</file>

<file path=ppt/tags/tag1296.xml><?xml version="1.0" encoding="utf-8"?>
<p:tagLst xmlns:a="http://schemas.openxmlformats.org/drawingml/2006/main" xmlns:r="http://schemas.openxmlformats.org/officeDocument/2006/relationships" xmlns:p="http://schemas.openxmlformats.org/presentationml/2006/main">
  <p:tag name="THINKCELLSHAPEDONOTDELETE" val="t5STgvotmXfDJGdt_VejdYw"/>
</p:tagLst>
</file>

<file path=ppt/tags/tag1297.xml><?xml version="1.0" encoding="utf-8"?>
<p:tagLst xmlns:a="http://schemas.openxmlformats.org/drawingml/2006/main" xmlns:r="http://schemas.openxmlformats.org/officeDocument/2006/relationships" xmlns:p="http://schemas.openxmlformats.org/presentationml/2006/main">
  <p:tag name="THINKCELLSHAPEDONOTDELETE" val="t0NNQ.5ooDHTXEebGFzII1A"/>
</p:tagLst>
</file>

<file path=ppt/tags/tag1298.xml><?xml version="1.0" encoding="utf-8"?>
<p:tagLst xmlns:a="http://schemas.openxmlformats.org/drawingml/2006/main" xmlns:r="http://schemas.openxmlformats.org/officeDocument/2006/relationships" xmlns:p="http://schemas.openxmlformats.org/presentationml/2006/main">
  <p:tag name="THINKCELLSHAPEDONOTDELETE" val="t0gC4XuJK1Wv6LS1r6SlWZA"/>
</p:tagLst>
</file>

<file path=ppt/tags/tag1299.xml><?xml version="1.0" encoding="utf-8"?>
<p:tagLst xmlns:a="http://schemas.openxmlformats.org/drawingml/2006/main" xmlns:r="http://schemas.openxmlformats.org/officeDocument/2006/relationships" xmlns:p="http://schemas.openxmlformats.org/presentationml/2006/main">
  <p:tag name="THINKCELLSHAPEDONOTDELETE" val="tKa5.1UCsHqRawgZUgVo3l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aechosfBPQKUhzWqbT8MAQ"/>
</p:tagLst>
</file>

<file path=ppt/tags/tag1300.xml><?xml version="1.0" encoding="utf-8"?>
<p:tagLst xmlns:a="http://schemas.openxmlformats.org/drawingml/2006/main" xmlns:r="http://schemas.openxmlformats.org/officeDocument/2006/relationships" xmlns:p="http://schemas.openxmlformats.org/presentationml/2006/main">
  <p:tag name="THINKCELLSHAPEDONOTDELETE" val="tIuuvq.LhSEmU2xxuz1cilQ"/>
</p:tagLst>
</file>

<file path=ppt/tags/tag1301.xml><?xml version="1.0" encoding="utf-8"?>
<p:tagLst xmlns:a="http://schemas.openxmlformats.org/drawingml/2006/main" xmlns:r="http://schemas.openxmlformats.org/officeDocument/2006/relationships" xmlns:p="http://schemas.openxmlformats.org/presentationml/2006/main">
  <p:tag name="THINKCELLSHAPEDONOTDELETE" val="tBCiJXBK2P.iHAAGq2fZo3A"/>
</p:tagLst>
</file>

<file path=ppt/tags/tag1302.xml><?xml version="1.0" encoding="utf-8"?>
<p:tagLst xmlns:a="http://schemas.openxmlformats.org/drawingml/2006/main" xmlns:r="http://schemas.openxmlformats.org/officeDocument/2006/relationships" xmlns:p="http://schemas.openxmlformats.org/presentationml/2006/main">
  <p:tag name="THINKCELLSHAPEDONOTDELETE" val="tzX.4m5yCGxK1tb5z8bnQKg"/>
</p:tagLst>
</file>

<file path=ppt/tags/tag1303.xml><?xml version="1.0" encoding="utf-8"?>
<p:tagLst xmlns:a="http://schemas.openxmlformats.org/drawingml/2006/main" xmlns:r="http://schemas.openxmlformats.org/officeDocument/2006/relationships" xmlns:p="http://schemas.openxmlformats.org/presentationml/2006/main">
  <p:tag name="THINKCELLSHAPEDONOTDELETE" val="tL7tAWjUQ6WSE8qVTGdsOwA"/>
</p:tagLst>
</file>

<file path=ppt/tags/tag1304.xml><?xml version="1.0" encoding="utf-8"?>
<p:tagLst xmlns:a="http://schemas.openxmlformats.org/drawingml/2006/main" xmlns:r="http://schemas.openxmlformats.org/officeDocument/2006/relationships" xmlns:p="http://schemas.openxmlformats.org/presentationml/2006/main">
  <p:tag name="THINKCELLSHAPEDONOTDELETE" val="t37BDPN72OEdTNJ2a9n8WNQ"/>
</p:tagLst>
</file>

<file path=ppt/tags/tag1305.xml><?xml version="1.0" encoding="utf-8"?>
<p:tagLst xmlns:a="http://schemas.openxmlformats.org/drawingml/2006/main" xmlns:r="http://schemas.openxmlformats.org/officeDocument/2006/relationships" xmlns:p="http://schemas.openxmlformats.org/presentationml/2006/main">
  <p:tag name="THINKCELLSHAPEDONOTDELETE" val="tjqEuaWe7zWcb.3IGbuVCaw"/>
</p:tagLst>
</file>

<file path=ppt/tags/tag1306.xml><?xml version="1.0" encoding="utf-8"?>
<p:tagLst xmlns:a="http://schemas.openxmlformats.org/drawingml/2006/main" xmlns:r="http://schemas.openxmlformats.org/officeDocument/2006/relationships" xmlns:p="http://schemas.openxmlformats.org/presentationml/2006/main">
  <p:tag name="THINKCELLSHAPEDONOTDELETE" val="ttyRKkGxqT57LJFiuwUBNFg"/>
</p:tagLst>
</file>

<file path=ppt/tags/tag1307.xml><?xml version="1.0" encoding="utf-8"?>
<p:tagLst xmlns:a="http://schemas.openxmlformats.org/drawingml/2006/main" xmlns:r="http://schemas.openxmlformats.org/officeDocument/2006/relationships" xmlns:p="http://schemas.openxmlformats.org/presentationml/2006/main">
  <p:tag name="THINKCELLSHAPEDONOTDELETE" val="tkKXfm6ZfZNzeqD3fs.fPVg"/>
</p:tagLst>
</file>

<file path=ppt/tags/tag1308.xml><?xml version="1.0" encoding="utf-8"?>
<p:tagLst xmlns:a="http://schemas.openxmlformats.org/drawingml/2006/main" xmlns:r="http://schemas.openxmlformats.org/officeDocument/2006/relationships" xmlns:p="http://schemas.openxmlformats.org/presentationml/2006/main">
  <p:tag name="THINKCELLSHAPEDONOTDELETE" val="tAZaa8QTPuAHL8_MXhsxIDQ"/>
</p:tagLst>
</file>

<file path=ppt/tags/tag1309.xml><?xml version="1.0" encoding="utf-8"?>
<p:tagLst xmlns:a="http://schemas.openxmlformats.org/drawingml/2006/main" xmlns:r="http://schemas.openxmlformats.org/officeDocument/2006/relationships" xmlns:p="http://schemas.openxmlformats.org/presentationml/2006/main">
  <p:tag name="THINKCELLSHAPEDONOTDELETE" val="t1NbnZSJZQ6AWG7RrHhccL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GMrRfvo8G8_m3DgsgrgPXA"/>
</p:tagLst>
</file>

<file path=ppt/tags/tag1310.xml><?xml version="1.0" encoding="utf-8"?>
<p:tagLst xmlns:a="http://schemas.openxmlformats.org/drawingml/2006/main" xmlns:r="http://schemas.openxmlformats.org/officeDocument/2006/relationships" xmlns:p="http://schemas.openxmlformats.org/presentationml/2006/main">
  <p:tag name="THINKCELLSHAPEDONOTDELETE" val="tl8xxmEWDXsvS73zHF.zqSQ"/>
</p:tagLst>
</file>

<file path=ppt/tags/tag1311.xml><?xml version="1.0" encoding="utf-8"?>
<p:tagLst xmlns:a="http://schemas.openxmlformats.org/drawingml/2006/main" xmlns:r="http://schemas.openxmlformats.org/officeDocument/2006/relationships" xmlns:p="http://schemas.openxmlformats.org/presentationml/2006/main">
  <p:tag name="THINKCELLSHAPEDONOTDELETE" val="tTvRNqgpg_2UytYT0mfgr7Q"/>
</p:tagLst>
</file>

<file path=ppt/tags/tag1312.xml><?xml version="1.0" encoding="utf-8"?>
<p:tagLst xmlns:a="http://schemas.openxmlformats.org/drawingml/2006/main" xmlns:r="http://schemas.openxmlformats.org/officeDocument/2006/relationships" xmlns:p="http://schemas.openxmlformats.org/presentationml/2006/main">
  <p:tag name="THINKCELLSHAPEDONOTDELETE" val="tcJltv5JloqlWZH7_r4zQEQ"/>
</p:tagLst>
</file>

<file path=ppt/tags/tag1313.xml><?xml version="1.0" encoding="utf-8"?>
<p:tagLst xmlns:a="http://schemas.openxmlformats.org/drawingml/2006/main" xmlns:r="http://schemas.openxmlformats.org/officeDocument/2006/relationships" xmlns:p="http://schemas.openxmlformats.org/presentationml/2006/main">
  <p:tag name="THINKCELLSHAPEDONOTDELETE" val="t3kS9DPthBe27DZxfI6NM0w"/>
</p:tagLst>
</file>

<file path=ppt/tags/tag1314.xml><?xml version="1.0" encoding="utf-8"?>
<p:tagLst xmlns:a="http://schemas.openxmlformats.org/drawingml/2006/main" xmlns:r="http://schemas.openxmlformats.org/officeDocument/2006/relationships" xmlns:p="http://schemas.openxmlformats.org/presentationml/2006/main">
  <p:tag name="THINKCELLSHAPEDONOTDELETE" val="tDEGbNkgPoWUWzsUdW21fkA"/>
</p:tagLst>
</file>

<file path=ppt/tags/tag1315.xml><?xml version="1.0" encoding="utf-8"?>
<p:tagLst xmlns:a="http://schemas.openxmlformats.org/drawingml/2006/main" xmlns:r="http://schemas.openxmlformats.org/officeDocument/2006/relationships" xmlns:p="http://schemas.openxmlformats.org/presentationml/2006/main">
  <p:tag name="THINKCELLSHAPEDONOTDELETE" val="t8qJbxpq3LvSfZNmJSlZVhA"/>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jqthuqOawI3GEAbQnudaSQ"/>
</p:tagLst>
</file>

<file path=ppt/tags/tag1317.xml><?xml version="1.0" encoding="utf-8"?>
<p:tagLst xmlns:a="http://schemas.openxmlformats.org/drawingml/2006/main" xmlns:r="http://schemas.openxmlformats.org/officeDocument/2006/relationships" xmlns:p="http://schemas.openxmlformats.org/presentationml/2006/main">
  <p:tag name="THINKCELLSHAPEDONOTDELETE" val="tGAOSoqw14E0pHdu7InYnyg"/>
</p:tagLst>
</file>

<file path=ppt/tags/tag1318.xml><?xml version="1.0" encoding="utf-8"?>
<p:tagLst xmlns:a="http://schemas.openxmlformats.org/drawingml/2006/main" xmlns:r="http://schemas.openxmlformats.org/officeDocument/2006/relationships" xmlns:p="http://schemas.openxmlformats.org/presentationml/2006/main">
  <p:tag name="THINKCELLSHAPEDONOTDELETE" val="t2tWXFczLUj4Z8YdTh9q_tg"/>
</p:tagLst>
</file>

<file path=ppt/tags/tag1319.xml><?xml version="1.0" encoding="utf-8"?>
<p:tagLst xmlns:a="http://schemas.openxmlformats.org/drawingml/2006/main" xmlns:r="http://schemas.openxmlformats.org/officeDocument/2006/relationships" xmlns:p="http://schemas.openxmlformats.org/presentationml/2006/main">
  <p:tag name="THINKCELLSHAPEDONOTDELETE" val="tCYRucwjqAxyw_SXyO1phn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pLZ7ESCnrG_GYiVx1APDJw"/>
</p:tagLst>
</file>

<file path=ppt/tags/tag1320.xml><?xml version="1.0" encoding="utf-8"?>
<p:tagLst xmlns:a="http://schemas.openxmlformats.org/drawingml/2006/main" xmlns:r="http://schemas.openxmlformats.org/officeDocument/2006/relationships" xmlns:p="http://schemas.openxmlformats.org/presentationml/2006/main">
  <p:tag name="THINKCELLSHAPEDONOTDELETE" val="tyO1PdfQxpMUCeM_mKLd_Dg"/>
</p:tagLst>
</file>

<file path=ppt/tags/tag1321.xml><?xml version="1.0" encoding="utf-8"?>
<p:tagLst xmlns:a="http://schemas.openxmlformats.org/drawingml/2006/main" xmlns:r="http://schemas.openxmlformats.org/officeDocument/2006/relationships" xmlns:p="http://schemas.openxmlformats.org/presentationml/2006/main">
  <p:tag name="THINKCELLSHAPEDONOTDELETE" val="tXmW.6.s72WImicyvxBqHoA"/>
</p:tagLst>
</file>

<file path=ppt/tags/tag1322.xml><?xml version="1.0" encoding="utf-8"?>
<p:tagLst xmlns:a="http://schemas.openxmlformats.org/drawingml/2006/main" xmlns:r="http://schemas.openxmlformats.org/officeDocument/2006/relationships" xmlns:p="http://schemas.openxmlformats.org/presentationml/2006/main">
  <p:tag name="THINKCELLSHAPEDONOTDELETE" val="taadXgOAjuCRY_5Xfk78bSg"/>
</p:tagLst>
</file>

<file path=ppt/tags/tag1323.xml><?xml version="1.0" encoding="utf-8"?>
<p:tagLst xmlns:a="http://schemas.openxmlformats.org/drawingml/2006/main" xmlns:r="http://schemas.openxmlformats.org/officeDocument/2006/relationships" xmlns:p="http://schemas.openxmlformats.org/presentationml/2006/main">
  <p:tag name="THINKCELLSHAPEDONOTDELETE" val="tUv.yKWLABoIwlMyOw_EiEg"/>
</p:tagLst>
</file>

<file path=ppt/tags/tag1324.xml><?xml version="1.0" encoding="utf-8"?>
<p:tagLst xmlns:a="http://schemas.openxmlformats.org/drawingml/2006/main" xmlns:r="http://schemas.openxmlformats.org/officeDocument/2006/relationships" xmlns:p="http://schemas.openxmlformats.org/presentationml/2006/main">
  <p:tag name="THINKCELLSHAPEDONOTDELETE" val="tsgR4sJtj2ETEyoWDZj6neA"/>
</p:tagLst>
</file>

<file path=ppt/tags/tag1325.xml><?xml version="1.0" encoding="utf-8"?>
<p:tagLst xmlns:a="http://schemas.openxmlformats.org/drawingml/2006/main" xmlns:r="http://schemas.openxmlformats.org/officeDocument/2006/relationships" xmlns:p="http://schemas.openxmlformats.org/presentationml/2006/main">
  <p:tag name="THINKCELLSHAPEDONOTDELETE" val="t33xhK7gNcwojTnAsMKlTWA"/>
</p:tagLst>
</file>

<file path=ppt/tags/tag1326.xml><?xml version="1.0" encoding="utf-8"?>
<p:tagLst xmlns:a="http://schemas.openxmlformats.org/drawingml/2006/main" xmlns:r="http://schemas.openxmlformats.org/officeDocument/2006/relationships" xmlns:p="http://schemas.openxmlformats.org/presentationml/2006/main">
  <p:tag name="THINKCELLSHAPEDONOTDELETE" val="tn2G7UYDFVd8Z_X34VhQLDA"/>
</p:tagLst>
</file>

<file path=ppt/tags/tag1327.xml><?xml version="1.0" encoding="utf-8"?>
<p:tagLst xmlns:a="http://schemas.openxmlformats.org/drawingml/2006/main" xmlns:r="http://schemas.openxmlformats.org/officeDocument/2006/relationships" xmlns:p="http://schemas.openxmlformats.org/presentationml/2006/main">
  <p:tag name="THINKCELLSHAPEDONOTDELETE" val="tJ92paoG5O6oqAgWD.UaduA"/>
</p:tagLst>
</file>

<file path=ppt/tags/tag1328.xml><?xml version="1.0" encoding="utf-8"?>
<p:tagLst xmlns:a="http://schemas.openxmlformats.org/drawingml/2006/main" xmlns:r="http://schemas.openxmlformats.org/officeDocument/2006/relationships" xmlns:p="http://schemas.openxmlformats.org/presentationml/2006/main">
  <p:tag name="THINKCELLSHAPEDONOTDELETE" val="tXi0xn8TSAJZW20zLhDs__g"/>
</p:tagLst>
</file>

<file path=ppt/tags/tag1329.xml><?xml version="1.0" encoding="utf-8"?>
<p:tagLst xmlns:a="http://schemas.openxmlformats.org/drawingml/2006/main" xmlns:r="http://schemas.openxmlformats.org/officeDocument/2006/relationships" xmlns:p="http://schemas.openxmlformats.org/presentationml/2006/main">
  <p:tag name="THINKCELLSHAPEDONOTDELETE" val="t8Zf2YFoFfWr4oOIrG9ZhR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_DnrfPMiLR48mgj3XicRPQ"/>
</p:tagLst>
</file>

<file path=ppt/tags/tag1330.xml><?xml version="1.0" encoding="utf-8"?>
<p:tagLst xmlns:a="http://schemas.openxmlformats.org/drawingml/2006/main" xmlns:r="http://schemas.openxmlformats.org/officeDocument/2006/relationships" xmlns:p="http://schemas.openxmlformats.org/presentationml/2006/main">
  <p:tag name="THINKCELLSHAPEDONOTDELETE" val="t2M_DUzFumAQFtn3HeKPnUA"/>
</p:tagLst>
</file>

<file path=ppt/tags/tag1331.xml><?xml version="1.0" encoding="utf-8"?>
<p:tagLst xmlns:a="http://schemas.openxmlformats.org/drawingml/2006/main" xmlns:r="http://schemas.openxmlformats.org/officeDocument/2006/relationships" xmlns:p="http://schemas.openxmlformats.org/presentationml/2006/main">
  <p:tag name="BTFPLAYOUTENABLED" val="1"/>
</p:tagLst>
</file>

<file path=ppt/tags/tag1332.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4.xml><?xml version="1.0" encoding="utf-8"?>
<p:tagLst xmlns:a="http://schemas.openxmlformats.org/drawingml/2006/main" xmlns:r="http://schemas.openxmlformats.org/officeDocument/2006/relationships" xmlns:p="http://schemas.openxmlformats.org/presentationml/2006/main">
  <p:tag name="BTFPLAYOUTENABLED" val="1"/>
</p:tagLst>
</file>

<file path=ppt/tags/tag1335.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7.xml><?xml version="1.0" encoding="utf-8"?>
<p:tagLst xmlns:a="http://schemas.openxmlformats.org/drawingml/2006/main" xmlns:r="http://schemas.openxmlformats.org/officeDocument/2006/relationships" xmlns:p="http://schemas.openxmlformats.org/presentationml/2006/main">
  <p:tag name="BTFPLAYOUTENABLED" val="1"/>
</p:tagLst>
</file>

<file path=ppt/tags/tag1338.xml><?xml version="1.0" encoding="utf-8"?>
<p:tagLst xmlns:a="http://schemas.openxmlformats.org/drawingml/2006/main" xmlns:r="http://schemas.openxmlformats.org/officeDocument/2006/relationships" xmlns:p="http://schemas.openxmlformats.org/presentationml/2006/main">
  <p:tag name="BTFPLAYOUTENABLED" val="1"/>
</p:tagLst>
</file>

<file path=ppt/tags/tag1339.xml><?xml version="1.0" encoding="utf-8"?>
<p:tagLst xmlns:a="http://schemas.openxmlformats.org/drawingml/2006/main" xmlns:r="http://schemas.openxmlformats.org/officeDocument/2006/relationships" xmlns:p="http://schemas.openxmlformats.org/presentationml/2006/main">
  <p:tag name="THINKCELLSHAPEDONOTDELETE" val="tzRDE6fy6jMdJDhs6iZdNL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eadniUk9PlB.7YPpjzDsSw"/>
</p:tagLst>
</file>

<file path=ppt/tags/tag1340.xml><?xml version="1.0" encoding="utf-8"?>
<p:tagLst xmlns:a="http://schemas.openxmlformats.org/drawingml/2006/main" xmlns:r="http://schemas.openxmlformats.org/officeDocument/2006/relationships" xmlns:p="http://schemas.openxmlformats.org/presentationml/2006/main">
  <p:tag name="THINKCELLSHAPEDONOTDELETE" val="tyx4Lv_cOkg5W82cj2sNeQg"/>
</p:tagLst>
</file>

<file path=ppt/tags/tag1341.xml><?xml version="1.0" encoding="utf-8"?>
<p:tagLst xmlns:a="http://schemas.openxmlformats.org/drawingml/2006/main" xmlns:r="http://schemas.openxmlformats.org/officeDocument/2006/relationships" xmlns:p="http://schemas.openxmlformats.org/presentationml/2006/main">
  <p:tag name="THINKCELLSHAPEDONOTDELETE" val="tf6nlAq42ZD6mMpIvRHY35Q"/>
</p:tagLst>
</file>

<file path=ppt/tags/tag1342.xml><?xml version="1.0" encoding="utf-8"?>
<p:tagLst xmlns:a="http://schemas.openxmlformats.org/drawingml/2006/main" xmlns:r="http://schemas.openxmlformats.org/officeDocument/2006/relationships" xmlns:p="http://schemas.openxmlformats.org/presentationml/2006/main">
  <p:tag name="THINKCELLSHAPEDONOTDELETE" val="tOMldBhGgW_UEp_JpAZLFkw"/>
</p:tagLst>
</file>

<file path=ppt/tags/tag1343.xml><?xml version="1.0" encoding="utf-8"?>
<p:tagLst xmlns:a="http://schemas.openxmlformats.org/drawingml/2006/main" xmlns:r="http://schemas.openxmlformats.org/officeDocument/2006/relationships" xmlns:p="http://schemas.openxmlformats.org/presentationml/2006/main">
  <p:tag name="THINKCELLSHAPEDONOTDELETE" val="t9V_9cFagFp6rO7lNEHN5kw"/>
</p:tagLst>
</file>

<file path=ppt/tags/tag1344.xml><?xml version="1.0" encoding="utf-8"?>
<p:tagLst xmlns:a="http://schemas.openxmlformats.org/drawingml/2006/main" xmlns:r="http://schemas.openxmlformats.org/officeDocument/2006/relationships" xmlns:p="http://schemas.openxmlformats.org/presentationml/2006/main">
  <p:tag name="THINKCELLSHAPEDONOTDELETE" val="tL7xpWWOdoAm0B9QVNVMHug"/>
</p:tagLst>
</file>

<file path=ppt/tags/tag1345.xml><?xml version="1.0" encoding="utf-8"?>
<p:tagLst xmlns:a="http://schemas.openxmlformats.org/drawingml/2006/main" xmlns:r="http://schemas.openxmlformats.org/officeDocument/2006/relationships" xmlns:p="http://schemas.openxmlformats.org/presentationml/2006/main">
  <p:tag name="THINKCELLSHAPEDONOTDELETE" val="tZRjPBTgpUb9Uy.8gXJ9YEQ"/>
</p:tagLst>
</file>

<file path=ppt/tags/tag1346.xml><?xml version="1.0" encoding="utf-8"?>
<p:tagLst xmlns:a="http://schemas.openxmlformats.org/drawingml/2006/main" xmlns:r="http://schemas.openxmlformats.org/officeDocument/2006/relationships" xmlns:p="http://schemas.openxmlformats.org/presentationml/2006/main">
  <p:tag name="THINKCELLSHAPEDONOTDELETE" val="tyKpdVY.UG9YlVVAXh1PM9g"/>
</p:tagLst>
</file>

<file path=ppt/tags/tag1347.xml><?xml version="1.0" encoding="utf-8"?>
<p:tagLst xmlns:a="http://schemas.openxmlformats.org/drawingml/2006/main" xmlns:r="http://schemas.openxmlformats.org/officeDocument/2006/relationships" xmlns:p="http://schemas.openxmlformats.org/presentationml/2006/main">
  <p:tag name="THINKCELLSHAPEDONOTDELETE" val="toBsX.EUAsqdqExBKwfrL8g"/>
</p:tagLst>
</file>

<file path=ppt/tags/tag1348.xml><?xml version="1.0" encoding="utf-8"?>
<p:tagLst xmlns:a="http://schemas.openxmlformats.org/drawingml/2006/main" xmlns:r="http://schemas.openxmlformats.org/officeDocument/2006/relationships" xmlns:p="http://schemas.openxmlformats.org/presentationml/2006/main">
  <p:tag name="THINKCELLSHAPEDONOTDELETE" val="tPngH3iyb4o6SRcYOkQjEXw"/>
</p:tagLst>
</file>

<file path=ppt/tags/tag1349.xml><?xml version="1.0" encoding="utf-8"?>
<p:tagLst xmlns:a="http://schemas.openxmlformats.org/drawingml/2006/main" xmlns:r="http://schemas.openxmlformats.org/officeDocument/2006/relationships" xmlns:p="http://schemas.openxmlformats.org/presentationml/2006/main">
  <p:tag name="THINKCELLSHAPEDONOTDELETE" val="tV67HiDfLR5ZvQcirgi7pd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9tXotQyZZmpW8n6cWrT4Vg"/>
</p:tagLst>
</file>

<file path=ppt/tags/tag1350.xml><?xml version="1.0" encoding="utf-8"?>
<p:tagLst xmlns:a="http://schemas.openxmlformats.org/drawingml/2006/main" xmlns:r="http://schemas.openxmlformats.org/officeDocument/2006/relationships" xmlns:p="http://schemas.openxmlformats.org/presentationml/2006/main">
  <p:tag name="THINKCELLSHAPEDONOTDELETE" val="tYjG0A4hptRYqijSJ6UfN.w"/>
</p:tagLst>
</file>

<file path=ppt/tags/tag1351.xml><?xml version="1.0" encoding="utf-8"?>
<p:tagLst xmlns:a="http://schemas.openxmlformats.org/drawingml/2006/main" xmlns:r="http://schemas.openxmlformats.org/officeDocument/2006/relationships" xmlns:p="http://schemas.openxmlformats.org/presentationml/2006/main">
  <p:tag name="THINKCELLSHAPEDONOTDELETE" val="thTsa2e7Vr4L87xuDNZ9aQQ"/>
</p:tagLst>
</file>

<file path=ppt/tags/tag1352.xml><?xml version="1.0" encoding="utf-8"?>
<p:tagLst xmlns:a="http://schemas.openxmlformats.org/drawingml/2006/main" xmlns:r="http://schemas.openxmlformats.org/officeDocument/2006/relationships" xmlns:p="http://schemas.openxmlformats.org/presentationml/2006/main">
  <p:tag name="THINKCELLSHAPEDONOTDELETE" val="tsYWPMME5wVyiY2ZIMR_Uww"/>
</p:tagLst>
</file>

<file path=ppt/tags/tag1353.xml><?xml version="1.0" encoding="utf-8"?>
<p:tagLst xmlns:a="http://schemas.openxmlformats.org/drawingml/2006/main" xmlns:r="http://schemas.openxmlformats.org/officeDocument/2006/relationships" xmlns:p="http://schemas.openxmlformats.org/presentationml/2006/main">
  <p:tag name="THINKCELLSHAPEDONOTDELETE" val="tfgnPTLaiuVH5ksBmAr4tyg"/>
</p:tagLst>
</file>

<file path=ppt/tags/tag1354.xml><?xml version="1.0" encoding="utf-8"?>
<p:tagLst xmlns:a="http://schemas.openxmlformats.org/drawingml/2006/main" xmlns:r="http://schemas.openxmlformats.org/officeDocument/2006/relationships" xmlns:p="http://schemas.openxmlformats.org/presentationml/2006/main">
  <p:tag name="THINKCELLSHAPEDONOTDELETE" val="thcyZqWbj3I6E2NcwgYF6Aw"/>
</p:tagLst>
</file>

<file path=ppt/tags/tag1355.xml><?xml version="1.0" encoding="utf-8"?>
<p:tagLst xmlns:a="http://schemas.openxmlformats.org/drawingml/2006/main" xmlns:r="http://schemas.openxmlformats.org/officeDocument/2006/relationships" xmlns:p="http://schemas.openxmlformats.org/presentationml/2006/main">
  <p:tag name="THINKCELLSHAPEDONOTDELETE" val="tMD0AmQgIlQTwHxfwzexSnw"/>
</p:tagLst>
</file>

<file path=ppt/tags/tag1356.xml><?xml version="1.0" encoding="utf-8"?>
<p:tagLst xmlns:a="http://schemas.openxmlformats.org/drawingml/2006/main" xmlns:r="http://schemas.openxmlformats.org/officeDocument/2006/relationships" xmlns:p="http://schemas.openxmlformats.org/presentationml/2006/main">
  <p:tag name="THINKCELLSHAPEDONOTDELETE" val="tM76NvsxRY5X7Zcoa0fMXgQ"/>
</p:tagLst>
</file>

<file path=ppt/tags/tag1357.xml><?xml version="1.0" encoding="utf-8"?>
<p:tagLst xmlns:a="http://schemas.openxmlformats.org/drawingml/2006/main" xmlns:r="http://schemas.openxmlformats.org/officeDocument/2006/relationships" xmlns:p="http://schemas.openxmlformats.org/presentationml/2006/main">
  <p:tag name="THINKCELLSHAPEDONOTDELETE" val="t2EHI.SiUtF.utPFbznJ3kg"/>
</p:tagLst>
</file>

<file path=ppt/tags/tag1358.xml><?xml version="1.0" encoding="utf-8"?>
<p:tagLst xmlns:a="http://schemas.openxmlformats.org/drawingml/2006/main" xmlns:r="http://schemas.openxmlformats.org/officeDocument/2006/relationships" xmlns:p="http://schemas.openxmlformats.org/presentationml/2006/main">
  <p:tag name="THINKCELLSHAPEDONOTDELETE" val="t6WY85Cz50IssSNp5Nnakcw"/>
</p:tagLst>
</file>

<file path=ppt/tags/tag1359.xml><?xml version="1.0" encoding="utf-8"?>
<p:tagLst xmlns:a="http://schemas.openxmlformats.org/drawingml/2006/main" xmlns:r="http://schemas.openxmlformats.org/officeDocument/2006/relationships" xmlns:p="http://schemas.openxmlformats.org/presentationml/2006/main">
  <p:tag name="THINKCELLSHAPEDONOTDELETE" val="tEmLoxGkfet30lLXF.Zxmd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FibHe6ERYVjKXd8s66YVoA"/>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lRDSpySW6W0fSFQjWhnPbw"/>
</p:tagLst>
</file>

<file path=ppt/tags/tag1361.xml><?xml version="1.0" encoding="utf-8"?>
<p:tagLst xmlns:a="http://schemas.openxmlformats.org/drawingml/2006/main" xmlns:r="http://schemas.openxmlformats.org/officeDocument/2006/relationships" xmlns:p="http://schemas.openxmlformats.org/presentationml/2006/main">
  <p:tag name="THINKCELLSHAPEDONOTDELETE" val="tZLaXENFyhdftT9wdWdMhJw"/>
</p:tagLst>
</file>

<file path=ppt/tags/tag1362.xml><?xml version="1.0" encoding="utf-8"?>
<p:tagLst xmlns:a="http://schemas.openxmlformats.org/drawingml/2006/main" xmlns:r="http://schemas.openxmlformats.org/officeDocument/2006/relationships" xmlns:p="http://schemas.openxmlformats.org/presentationml/2006/main">
  <p:tag name="THINKCELLSHAPEDONOTDELETE" val="tMQjnGyXopmtLb26to7qPBg"/>
</p:tagLst>
</file>

<file path=ppt/tags/tag1363.xml><?xml version="1.0" encoding="utf-8"?>
<p:tagLst xmlns:a="http://schemas.openxmlformats.org/drawingml/2006/main" xmlns:r="http://schemas.openxmlformats.org/officeDocument/2006/relationships" xmlns:p="http://schemas.openxmlformats.org/presentationml/2006/main">
  <p:tag name="THINKCELLSHAPEDONOTDELETE" val="tzkJ_IsUcHEwFJzOm6EJFaw"/>
</p:tagLst>
</file>

<file path=ppt/tags/tag1364.xml><?xml version="1.0" encoding="utf-8"?>
<p:tagLst xmlns:a="http://schemas.openxmlformats.org/drawingml/2006/main" xmlns:r="http://schemas.openxmlformats.org/officeDocument/2006/relationships" xmlns:p="http://schemas.openxmlformats.org/presentationml/2006/main">
  <p:tag name="THINKCELLSHAPEDONOTDELETE" val="ti4gzo2.RqgXJXC8hbkTM7w"/>
</p:tagLst>
</file>

<file path=ppt/tags/tag1365.xml><?xml version="1.0" encoding="utf-8"?>
<p:tagLst xmlns:a="http://schemas.openxmlformats.org/drawingml/2006/main" xmlns:r="http://schemas.openxmlformats.org/officeDocument/2006/relationships" xmlns:p="http://schemas.openxmlformats.org/presentationml/2006/main">
  <p:tag name="THINKCELLSHAPEDONOTDELETE" val="t4U9GhKH2BRLLB9u_v94pMA"/>
</p:tagLst>
</file>

<file path=ppt/tags/tag1366.xml><?xml version="1.0" encoding="utf-8"?>
<p:tagLst xmlns:a="http://schemas.openxmlformats.org/drawingml/2006/main" xmlns:r="http://schemas.openxmlformats.org/officeDocument/2006/relationships" xmlns:p="http://schemas.openxmlformats.org/presentationml/2006/main">
  <p:tag name="THINKCELLSHAPEDONOTDELETE" val="tEKa7kyBV1Kro91OntBbvFQ"/>
</p:tagLst>
</file>

<file path=ppt/tags/tag1367.xml><?xml version="1.0" encoding="utf-8"?>
<p:tagLst xmlns:a="http://schemas.openxmlformats.org/drawingml/2006/main" xmlns:r="http://schemas.openxmlformats.org/officeDocument/2006/relationships" xmlns:p="http://schemas.openxmlformats.org/presentationml/2006/main">
  <p:tag name="THINKCELLSHAPEDONOTDELETE" val="tdOn3lAxHqZYOdccmcDYyuw"/>
</p:tagLst>
</file>

<file path=ppt/tags/tag1368.xml><?xml version="1.0" encoding="utf-8"?>
<p:tagLst xmlns:a="http://schemas.openxmlformats.org/drawingml/2006/main" xmlns:r="http://schemas.openxmlformats.org/officeDocument/2006/relationships" xmlns:p="http://schemas.openxmlformats.org/presentationml/2006/main">
  <p:tag name="THINKCELLSHAPEDONOTDELETE" val="t653jZJMoRYlt2NlLH5JMRg"/>
</p:tagLst>
</file>

<file path=ppt/tags/tag1369.xml><?xml version="1.0" encoding="utf-8"?>
<p:tagLst xmlns:a="http://schemas.openxmlformats.org/drawingml/2006/main" xmlns:r="http://schemas.openxmlformats.org/officeDocument/2006/relationships" xmlns:p="http://schemas.openxmlformats.org/presentationml/2006/main">
  <p:tag name="THINKCELLSHAPEDONOTDELETE" val="t1rP_L4euVS2uBDNvRuz3h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WoZ3AyGAjLY8JhQvFnoGw"/>
</p:tagLst>
</file>

<file path=ppt/tags/tag1370.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73.xml><?xml version="1.0" encoding="utf-8"?>
<p:tagLst xmlns:a="http://schemas.openxmlformats.org/drawingml/2006/main" xmlns:r="http://schemas.openxmlformats.org/officeDocument/2006/relationships" xmlns:p="http://schemas.openxmlformats.org/presentationml/2006/main">
  <p:tag name="THINKCELLSHAPEDONOTDELETE" val="tu3oCy7vDn2hmhJ9wylUhSQ"/>
</p:tagLst>
</file>

<file path=ppt/tags/tag1374.xml><?xml version="1.0" encoding="utf-8"?>
<p:tagLst xmlns:a="http://schemas.openxmlformats.org/drawingml/2006/main" xmlns:r="http://schemas.openxmlformats.org/officeDocument/2006/relationships" xmlns:p="http://schemas.openxmlformats.org/presentationml/2006/main">
  <p:tag name="THINKCELLSHAPEDONOTDELETE" val="tuHGmhIYnqD5_TfqccQAsOw"/>
</p:tagLst>
</file>

<file path=ppt/tags/tag1375.xml><?xml version="1.0" encoding="utf-8"?>
<p:tagLst xmlns:a="http://schemas.openxmlformats.org/drawingml/2006/main" xmlns:r="http://schemas.openxmlformats.org/officeDocument/2006/relationships" xmlns:p="http://schemas.openxmlformats.org/presentationml/2006/main">
  <p:tag name="THINKCELLSHAPEDONOTDELETE" val="tuUTmJVzBNXlHso3SeQ.lhw"/>
</p:tagLst>
</file>

<file path=ppt/tags/tag1376.xml><?xml version="1.0" encoding="utf-8"?>
<p:tagLst xmlns:a="http://schemas.openxmlformats.org/drawingml/2006/main" xmlns:r="http://schemas.openxmlformats.org/officeDocument/2006/relationships" xmlns:p="http://schemas.openxmlformats.org/presentationml/2006/main">
  <p:tag name="THINKCELLSHAPEDONOTDELETE" val="ttLieLUHKFi6E7Ji.bNO4ag"/>
</p:tagLst>
</file>

<file path=ppt/tags/tag1377.xml><?xml version="1.0" encoding="utf-8"?>
<p:tagLst xmlns:a="http://schemas.openxmlformats.org/drawingml/2006/main" xmlns:r="http://schemas.openxmlformats.org/officeDocument/2006/relationships" xmlns:p="http://schemas.openxmlformats.org/presentationml/2006/main">
  <p:tag name="THINKCELLSHAPEDONOTDELETE" val="txhrI.h3sUDMDjPXVm2n0NA"/>
</p:tagLst>
</file>

<file path=ppt/tags/tag1378.xml><?xml version="1.0" encoding="utf-8"?>
<p:tagLst xmlns:a="http://schemas.openxmlformats.org/drawingml/2006/main" xmlns:r="http://schemas.openxmlformats.org/officeDocument/2006/relationships" xmlns:p="http://schemas.openxmlformats.org/presentationml/2006/main">
  <p:tag name="THINKCELLSHAPEDONOTDELETE" val="tubTVkRcBE7Sb8l7fNBs3_w"/>
</p:tagLst>
</file>

<file path=ppt/tags/tag1379.xml><?xml version="1.0" encoding="utf-8"?>
<p:tagLst xmlns:a="http://schemas.openxmlformats.org/drawingml/2006/main" xmlns:r="http://schemas.openxmlformats.org/officeDocument/2006/relationships" xmlns:p="http://schemas.openxmlformats.org/presentationml/2006/main">
  <p:tag name="THINKCELLSHAPEDONOTDELETE" val="tz6yHzACNvguCwedmwri3l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0PAh1rtw4c9kavbHCb1jrw"/>
</p:tagLst>
</file>

<file path=ppt/tags/tag1380.xml><?xml version="1.0" encoding="utf-8"?>
<p:tagLst xmlns:a="http://schemas.openxmlformats.org/drawingml/2006/main" xmlns:r="http://schemas.openxmlformats.org/officeDocument/2006/relationships" xmlns:p="http://schemas.openxmlformats.org/presentationml/2006/main">
  <p:tag name="THINKCELLSHAPEDONOTDELETE" val="tJ8koutPyiE4Ko5zvnIHNCA"/>
</p:tagLst>
</file>

<file path=ppt/tags/tag1381.xml><?xml version="1.0" encoding="utf-8"?>
<p:tagLst xmlns:a="http://schemas.openxmlformats.org/drawingml/2006/main" xmlns:r="http://schemas.openxmlformats.org/officeDocument/2006/relationships" xmlns:p="http://schemas.openxmlformats.org/presentationml/2006/main">
  <p:tag name="THINKCELLSHAPEDONOTDELETE" val="t_BGFa4HttJNU1r8QmjCQRA"/>
</p:tagLst>
</file>

<file path=ppt/tags/tag1382.xml><?xml version="1.0" encoding="utf-8"?>
<p:tagLst xmlns:a="http://schemas.openxmlformats.org/drawingml/2006/main" xmlns:r="http://schemas.openxmlformats.org/officeDocument/2006/relationships" xmlns:p="http://schemas.openxmlformats.org/presentationml/2006/main">
  <p:tag name="THINKCELLSHAPEDONOTDELETE" val="tNrqJ9gyb29wtF3YQrNPPMQ"/>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8ki6n_ilt_ZxzLJ2IrOZ9g"/>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BEj4DHqlMHOVRJczS52Ncg"/>
</p:tagLst>
</file>

<file path=ppt/tags/tag1385.xml><?xml version="1.0" encoding="utf-8"?>
<p:tagLst xmlns:a="http://schemas.openxmlformats.org/drawingml/2006/main" xmlns:r="http://schemas.openxmlformats.org/officeDocument/2006/relationships" xmlns:p="http://schemas.openxmlformats.org/presentationml/2006/main">
  <p:tag name="THINKCELLSHAPEDONOTDELETE" val="tCaWtUUutkdvda8s9OEG3MA"/>
</p:tagLst>
</file>

<file path=ppt/tags/tag1386.xml><?xml version="1.0" encoding="utf-8"?>
<p:tagLst xmlns:a="http://schemas.openxmlformats.org/drawingml/2006/main" xmlns:r="http://schemas.openxmlformats.org/officeDocument/2006/relationships" xmlns:p="http://schemas.openxmlformats.org/presentationml/2006/main">
  <p:tag name="THINKCELLSHAPEDONOTDELETE" val="tXElyWkpYCmSSA1GI2_XgNg"/>
</p:tagLst>
</file>

<file path=ppt/tags/tag1387.xml><?xml version="1.0" encoding="utf-8"?>
<p:tagLst xmlns:a="http://schemas.openxmlformats.org/drawingml/2006/main" xmlns:r="http://schemas.openxmlformats.org/officeDocument/2006/relationships" xmlns:p="http://schemas.openxmlformats.org/presentationml/2006/main">
  <p:tag name="THINKCELLSHAPEDONOTDELETE" val="tBklndZEmmv6upq8ZupKIXw"/>
</p:tagLst>
</file>

<file path=ppt/tags/tag1388.xml><?xml version="1.0" encoding="utf-8"?>
<p:tagLst xmlns:a="http://schemas.openxmlformats.org/drawingml/2006/main" xmlns:r="http://schemas.openxmlformats.org/officeDocument/2006/relationships" xmlns:p="http://schemas.openxmlformats.org/presentationml/2006/main">
  <p:tag name="THINKCELLSHAPEDONOTDELETE" val="tS6xra4L2yTtzFX3ajIYG2g"/>
</p:tagLst>
</file>

<file path=ppt/tags/tag1389.xml><?xml version="1.0" encoding="utf-8"?>
<p:tagLst xmlns:a="http://schemas.openxmlformats.org/drawingml/2006/main" xmlns:r="http://schemas.openxmlformats.org/officeDocument/2006/relationships" xmlns:p="http://schemas.openxmlformats.org/presentationml/2006/main">
  <p:tag name="THINKCELLSHAPEDONOTDELETE" val="tbRuItDAa9z1Q_MNpHPxCZA"/>
</p:tagLst>
</file>

<file path=ppt/tags/tag139.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390.xml><?xml version="1.0" encoding="utf-8"?>
<p:tagLst xmlns:a="http://schemas.openxmlformats.org/drawingml/2006/main" xmlns:r="http://schemas.openxmlformats.org/officeDocument/2006/relationships" xmlns:p="http://schemas.openxmlformats.org/presentationml/2006/main">
  <p:tag name="THINKCELLSHAPEDONOTDELETE" val="twp8WBABeDgHp7iyB_J2Y9g"/>
</p:tagLst>
</file>

<file path=ppt/tags/tag1391.xml><?xml version="1.0" encoding="utf-8"?>
<p:tagLst xmlns:a="http://schemas.openxmlformats.org/drawingml/2006/main" xmlns:r="http://schemas.openxmlformats.org/officeDocument/2006/relationships" xmlns:p="http://schemas.openxmlformats.org/presentationml/2006/main">
  <p:tag name="THINKCELLSHAPEDONOTDELETE" val="t.eWhoJN3K_EWr31SqwYJXQ"/>
</p:tagLst>
</file>

<file path=ppt/tags/tag1392.xml><?xml version="1.0" encoding="utf-8"?>
<p:tagLst xmlns:a="http://schemas.openxmlformats.org/drawingml/2006/main" xmlns:r="http://schemas.openxmlformats.org/officeDocument/2006/relationships" xmlns:p="http://schemas.openxmlformats.org/presentationml/2006/main">
  <p:tag name="THINKCELLSHAPEDONOTDELETE" val="te1I.O.K36gfQpIQRGwTd2g"/>
</p:tagLst>
</file>

<file path=ppt/tags/tag1393.xml><?xml version="1.0" encoding="utf-8"?>
<p:tagLst xmlns:a="http://schemas.openxmlformats.org/drawingml/2006/main" xmlns:r="http://schemas.openxmlformats.org/officeDocument/2006/relationships" xmlns:p="http://schemas.openxmlformats.org/presentationml/2006/main">
  <p:tag name="THINKCELLSHAPEDONOTDELETE" val="tt4RyqIoIudT42iIyZTKqdQ"/>
</p:tagLst>
</file>

<file path=ppt/tags/tag1394.xml><?xml version="1.0" encoding="utf-8"?>
<p:tagLst xmlns:a="http://schemas.openxmlformats.org/drawingml/2006/main" xmlns:r="http://schemas.openxmlformats.org/officeDocument/2006/relationships" xmlns:p="http://schemas.openxmlformats.org/presentationml/2006/main">
  <p:tag name="THINKCELLSHAPEDONOTDELETE" val="tovjSfUX_.5rPSKmCDNyHOA"/>
</p:tagLst>
</file>

<file path=ppt/tags/tag1395.xml><?xml version="1.0" encoding="utf-8"?>
<p:tagLst xmlns:a="http://schemas.openxmlformats.org/drawingml/2006/main" xmlns:r="http://schemas.openxmlformats.org/officeDocument/2006/relationships" xmlns:p="http://schemas.openxmlformats.org/presentationml/2006/main">
  <p:tag name="THINKCELLSHAPEDONOTDELETE" val="t2Epa4IeTAQlHDpl2I5LcLA"/>
</p:tagLst>
</file>

<file path=ppt/tags/tag1396.xml><?xml version="1.0" encoding="utf-8"?>
<p:tagLst xmlns:a="http://schemas.openxmlformats.org/drawingml/2006/main" xmlns:r="http://schemas.openxmlformats.org/officeDocument/2006/relationships" xmlns:p="http://schemas.openxmlformats.org/presentationml/2006/main">
  <p:tag name="THINKCELLSHAPEDONOTDELETE" val="tydeJphSmbZz6r9NsNfkWLA"/>
</p:tagLst>
</file>

<file path=ppt/tags/tag1397.xml><?xml version="1.0" encoding="utf-8"?>
<p:tagLst xmlns:a="http://schemas.openxmlformats.org/drawingml/2006/main" xmlns:r="http://schemas.openxmlformats.org/officeDocument/2006/relationships" xmlns:p="http://schemas.openxmlformats.org/presentationml/2006/main">
  <p:tag name="THINKCELLSHAPEDONOTDELETE" val="thsh3XtbbTp.M7EbmeIge6g"/>
</p:tagLst>
</file>

<file path=ppt/tags/tag1398.xml><?xml version="1.0" encoding="utf-8"?>
<p:tagLst xmlns:a="http://schemas.openxmlformats.org/drawingml/2006/main" xmlns:r="http://schemas.openxmlformats.org/officeDocument/2006/relationships" xmlns:p="http://schemas.openxmlformats.org/presentationml/2006/main">
  <p:tag name="THINKCELLSHAPEDONOTDELETE" val="tSdDp36MVa9bZuehsXxMuaA"/>
</p:tagLst>
</file>

<file path=ppt/tags/tag1399.xml><?xml version="1.0" encoding="utf-8"?>
<p:tagLst xmlns:a="http://schemas.openxmlformats.org/drawingml/2006/main" xmlns:r="http://schemas.openxmlformats.org/officeDocument/2006/relationships" xmlns:p="http://schemas.openxmlformats.org/presentationml/2006/main">
  <p:tag name="THINKCELLSHAPEDONOTDELETE" val="tSgcm2Ke6pn4rLG0J0v96v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0.xml><?xml version="1.0" encoding="utf-8"?>
<p:tagLst xmlns:a="http://schemas.openxmlformats.org/drawingml/2006/main" xmlns:r="http://schemas.openxmlformats.org/officeDocument/2006/relationships" xmlns:p="http://schemas.openxmlformats.org/presentationml/2006/main">
  <p:tag name="THINKCELLSHAPEDONOTDELETE" val="tZ0A6E1eIvInOCHj4roGWOg"/>
</p:tagLst>
</file>

<file path=ppt/tags/tag1401.xml><?xml version="1.0" encoding="utf-8"?>
<p:tagLst xmlns:a="http://schemas.openxmlformats.org/drawingml/2006/main" xmlns:r="http://schemas.openxmlformats.org/officeDocument/2006/relationships" xmlns:p="http://schemas.openxmlformats.org/presentationml/2006/main">
  <p:tag name="THINKCELLSHAPEDONOTDELETE" val="t60eL.EQ4pqKmZDyiuYxszA"/>
</p:tagLst>
</file>

<file path=ppt/tags/tag1402.xml><?xml version="1.0" encoding="utf-8"?>
<p:tagLst xmlns:a="http://schemas.openxmlformats.org/drawingml/2006/main" xmlns:r="http://schemas.openxmlformats.org/officeDocument/2006/relationships" xmlns:p="http://schemas.openxmlformats.org/presentationml/2006/main">
  <p:tag name="THINKCELLSHAPEDONOTDELETE" val="t7sjifZCO_EOBa1KcnoiPWA"/>
</p:tagLst>
</file>

<file path=ppt/tags/tag1403.xml><?xml version="1.0" encoding="utf-8"?>
<p:tagLst xmlns:a="http://schemas.openxmlformats.org/drawingml/2006/main" xmlns:r="http://schemas.openxmlformats.org/officeDocument/2006/relationships" xmlns:p="http://schemas.openxmlformats.org/presentationml/2006/main">
  <p:tag name="THINKCELLSHAPEDONOTDELETE" val="tWv96cqhII6B_iOTcA_kj9Q"/>
</p:tagLst>
</file>

<file path=ppt/tags/tag1404.xml><?xml version="1.0" encoding="utf-8"?>
<p:tagLst xmlns:a="http://schemas.openxmlformats.org/drawingml/2006/main" xmlns:r="http://schemas.openxmlformats.org/officeDocument/2006/relationships" xmlns:p="http://schemas.openxmlformats.org/presentationml/2006/main">
  <p:tag name="THINKCELLSHAPEDONOTDELETE" val="tVTvNoYZE_PCNzFalSNRW1A"/>
</p:tagLst>
</file>

<file path=ppt/tags/tag1405.xml><?xml version="1.0" encoding="utf-8"?>
<p:tagLst xmlns:a="http://schemas.openxmlformats.org/drawingml/2006/main" xmlns:r="http://schemas.openxmlformats.org/officeDocument/2006/relationships" xmlns:p="http://schemas.openxmlformats.org/presentationml/2006/main">
  <p:tag name="THINKCELLSHAPEDONOTDELETE" val="tfTKS7s2cvW5tIonYvEPhVw"/>
</p:tagLst>
</file>

<file path=ppt/tags/tag1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7.xml><?xml version="1.0" encoding="utf-8"?>
<p:tagLst xmlns:a="http://schemas.openxmlformats.org/drawingml/2006/main" xmlns:r="http://schemas.openxmlformats.org/officeDocument/2006/relationships" xmlns:p="http://schemas.openxmlformats.org/presentationml/2006/main">
  <p:tag name="BTFPLAYOUTENABLED" val="1"/>
</p:tagLst>
</file>

<file path=ppt/tags/tag1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9.xml><?xml version="1.0" encoding="utf-8"?>
<p:tagLst xmlns:a="http://schemas.openxmlformats.org/drawingml/2006/main" xmlns:r="http://schemas.openxmlformats.org/officeDocument/2006/relationships" xmlns:p="http://schemas.openxmlformats.org/presentationml/2006/main">
  <p:tag name="THINKCELLSHAPEDONOTDELETE" val="tGyajfQuJ4VIH5snbEaWue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0MH0HSpSKTjYe6Pae4xOhw"/>
</p:tagLst>
</file>

<file path=ppt/tags/tag1410.xml><?xml version="1.0" encoding="utf-8"?>
<p:tagLst xmlns:a="http://schemas.openxmlformats.org/drawingml/2006/main" xmlns:r="http://schemas.openxmlformats.org/officeDocument/2006/relationships" xmlns:p="http://schemas.openxmlformats.org/presentationml/2006/main">
  <p:tag name="THINKCELLSHAPEDONOTDELETE" val="tFoSiUEpHRERs4Wau0qDd5Q"/>
</p:tagLst>
</file>

<file path=ppt/tags/tag1411.xml><?xml version="1.0" encoding="utf-8"?>
<p:tagLst xmlns:a="http://schemas.openxmlformats.org/drawingml/2006/main" xmlns:r="http://schemas.openxmlformats.org/officeDocument/2006/relationships" xmlns:p="http://schemas.openxmlformats.org/presentationml/2006/main">
  <p:tag name="THINKCELLSHAPEDONOTDELETE" val="tGYnzHEOFzJ__Jf7Ujv57DA"/>
</p:tagLst>
</file>

<file path=ppt/tags/tag1412.xml><?xml version="1.0" encoding="utf-8"?>
<p:tagLst xmlns:a="http://schemas.openxmlformats.org/drawingml/2006/main" xmlns:r="http://schemas.openxmlformats.org/officeDocument/2006/relationships" xmlns:p="http://schemas.openxmlformats.org/presentationml/2006/main">
  <p:tag name="THINKCELLSHAPEDONOTDELETE" val="t4cg0wIxSdHYuRSbDsnBqEw"/>
</p:tagLst>
</file>

<file path=ppt/tags/tag1413.xml><?xml version="1.0" encoding="utf-8"?>
<p:tagLst xmlns:a="http://schemas.openxmlformats.org/drawingml/2006/main" xmlns:r="http://schemas.openxmlformats.org/officeDocument/2006/relationships" xmlns:p="http://schemas.openxmlformats.org/presentationml/2006/main">
  <p:tag name="THINKCELLSHAPEDONOTDELETE" val="tehupwYNQxkjA67xNihRZZA"/>
</p:tagLst>
</file>

<file path=ppt/tags/tag1414.xml><?xml version="1.0" encoding="utf-8"?>
<p:tagLst xmlns:a="http://schemas.openxmlformats.org/drawingml/2006/main" xmlns:r="http://schemas.openxmlformats.org/officeDocument/2006/relationships" xmlns:p="http://schemas.openxmlformats.org/presentationml/2006/main">
  <p:tag name="THINKCELLSHAPEDONOTDELETE" val="tsfrJPa.MYgMW02KWoFUFzw"/>
</p:tagLst>
</file>

<file path=ppt/tags/tag1415.xml><?xml version="1.0" encoding="utf-8"?>
<p:tagLst xmlns:a="http://schemas.openxmlformats.org/drawingml/2006/main" xmlns:r="http://schemas.openxmlformats.org/officeDocument/2006/relationships" xmlns:p="http://schemas.openxmlformats.org/presentationml/2006/main">
  <p:tag name="THINKCELLSHAPEDONOTDELETE" val="tq.N_TX59R3wAgOa5qMBaEg"/>
</p:tagLst>
</file>

<file path=ppt/tags/tag1416.xml><?xml version="1.0" encoding="utf-8"?>
<p:tagLst xmlns:a="http://schemas.openxmlformats.org/drawingml/2006/main" xmlns:r="http://schemas.openxmlformats.org/officeDocument/2006/relationships" xmlns:p="http://schemas.openxmlformats.org/presentationml/2006/main">
  <p:tag name="THINKCELLSHAPEDONOTDELETE" val="teN62A2QCe0.I8VOL3XkKNg"/>
</p:tagLst>
</file>

<file path=ppt/tags/tag1417.xml><?xml version="1.0" encoding="utf-8"?>
<p:tagLst xmlns:a="http://schemas.openxmlformats.org/drawingml/2006/main" xmlns:r="http://schemas.openxmlformats.org/officeDocument/2006/relationships" xmlns:p="http://schemas.openxmlformats.org/presentationml/2006/main">
  <p:tag name="THINKCELLSHAPEDONOTDELETE" val="tmXT26dFkfRYx8cy6mMddYQ"/>
</p:tagLst>
</file>

<file path=ppt/tags/tag1418.xml><?xml version="1.0" encoding="utf-8"?>
<p:tagLst xmlns:a="http://schemas.openxmlformats.org/drawingml/2006/main" xmlns:r="http://schemas.openxmlformats.org/officeDocument/2006/relationships" xmlns:p="http://schemas.openxmlformats.org/presentationml/2006/main">
  <p:tag name="THINKCELLSHAPEDONOTDELETE" val="tJ_dneDO4U9vZ7LLaLIZTTA"/>
</p:tagLst>
</file>

<file path=ppt/tags/tag1419.xml><?xml version="1.0" encoding="utf-8"?>
<p:tagLst xmlns:a="http://schemas.openxmlformats.org/drawingml/2006/main" xmlns:r="http://schemas.openxmlformats.org/officeDocument/2006/relationships" xmlns:p="http://schemas.openxmlformats.org/presentationml/2006/main">
  <p:tag name="THINKCELLSHAPEDONOTDELETE" val="tqDH6zJVWlddDKysxWrWpo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oWjXwLRM8VtxnLYYFUMl.A"/>
</p:tagLst>
</file>

<file path=ppt/tags/tag1420.xml><?xml version="1.0" encoding="utf-8"?>
<p:tagLst xmlns:a="http://schemas.openxmlformats.org/drawingml/2006/main" xmlns:r="http://schemas.openxmlformats.org/officeDocument/2006/relationships" xmlns:p="http://schemas.openxmlformats.org/presentationml/2006/main">
  <p:tag name="THINKCELLSHAPEDONOTDELETE" val="tSXe5uxp6IAL8Asw6lJfpbw"/>
</p:tagLst>
</file>

<file path=ppt/tags/tag1421.xml><?xml version="1.0" encoding="utf-8"?>
<p:tagLst xmlns:a="http://schemas.openxmlformats.org/drawingml/2006/main" xmlns:r="http://schemas.openxmlformats.org/officeDocument/2006/relationships" xmlns:p="http://schemas.openxmlformats.org/presentationml/2006/main">
  <p:tag name="THINKCELLSHAPEDONOTDELETE" val="tA08wwrVTMNJU4qUhXgKPoQ"/>
</p:tagLst>
</file>

<file path=ppt/tags/tag1422.xml><?xml version="1.0" encoding="utf-8"?>
<p:tagLst xmlns:a="http://schemas.openxmlformats.org/drawingml/2006/main" xmlns:r="http://schemas.openxmlformats.org/officeDocument/2006/relationships" xmlns:p="http://schemas.openxmlformats.org/presentationml/2006/main">
  <p:tag name="THINKCELLSHAPEDONOTDELETE" val="tg8eNQkUW15MBX0S1WeJ5pQ"/>
</p:tagLst>
</file>

<file path=ppt/tags/tag1423.xml><?xml version="1.0" encoding="utf-8"?>
<p:tagLst xmlns:a="http://schemas.openxmlformats.org/drawingml/2006/main" xmlns:r="http://schemas.openxmlformats.org/officeDocument/2006/relationships" xmlns:p="http://schemas.openxmlformats.org/presentationml/2006/main">
  <p:tag name="THINKCELLSHAPEDONOTDELETE" val="t8pI1dLE7ckhHaFvWDnZvDQ"/>
</p:tagLst>
</file>

<file path=ppt/tags/tag1424.xml><?xml version="1.0" encoding="utf-8"?>
<p:tagLst xmlns:a="http://schemas.openxmlformats.org/drawingml/2006/main" xmlns:r="http://schemas.openxmlformats.org/officeDocument/2006/relationships" xmlns:p="http://schemas.openxmlformats.org/presentationml/2006/main">
  <p:tag name="THINKCELLSHAPEDONOTDELETE" val="tk.Gzw0tT7TbOFC9gyD8BaA"/>
</p:tagLst>
</file>

<file path=ppt/tags/tag1425.xml><?xml version="1.0" encoding="utf-8"?>
<p:tagLst xmlns:a="http://schemas.openxmlformats.org/drawingml/2006/main" xmlns:r="http://schemas.openxmlformats.org/officeDocument/2006/relationships" xmlns:p="http://schemas.openxmlformats.org/presentationml/2006/main">
  <p:tag name="THINKCELLSHAPEDONOTDELETE" val="tOvqLl6rjh2uW4pqJJK8xMw"/>
</p:tagLst>
</file>

<file path=ppt/tags/tag1426.xml><?xml version="1.0" encoding="utf-8"?>
<p:tagLst xmlns:a="http://schemas.openxmlformats.org/drawingml/2006/main" xmlns:r="http://schemas.openxmlformats.org/officeDocument/2006/relationships" xmlns:p="http://schemas.openxmlformats.org/presentationml/2006/main">
  <p:tag name="THINKCELLSHAPEDONOTDELETE" val="tky4_DyBDoGb8HB81uX44QA"/>
</p:tagLst>
</file>

<file path=ppt/tags/tag1427.xml><?xml version="1.0" encoding="utf-8"?>
<p:tagLst xmlns:a="http://schemas.openxmlformats.org/drawingml/2006/main" xmlns:r="http://schemas.openxmlformats.org/officeDocument/2006/relationships" xmlns:p="http://schemas.openxmlformats.org/presentationml/2006/main">
  <p:tag name="THINKCELLSHAPEDONOTDELETE" val="tQ7h7XOd2H1G8RMcLzWrqmg"/>
</p:tagLst>
</file>

<file path=ppt/tags/tag1428.xml><?xml version="1.0" encoding="utf-8"?>
<p:tagLst xmlns:a="http://schemas.openxmlformats.org/drawingml/2006/main" xmlns:r="http://schemas.openxmlformats.org/officeDocument/2006/relationships" xmlns:p="http://schemas.openxmlformats.org/presentationml/2006/main">
  <p:tag name="THINKCELLSHAPEDONOTDELETE" val="tDogyZUQYQid40jQVQDK_IA"/>
</p:tagLst>
</file>

<file path=ppt/tags/tag1429.xml><?xml version="1.0" encoding="utf-8"?>
<p:tagLst xmlns:a="http://schemas.openxmlformats.org/drawingml/2006/main" xmlns:r="http://schemas.openxmlformats.org/officeDocument/2006/relationships" xmlns:p="http://schemas.openxmlformats.org/presentationml/2006/main">
  <p:tag name="THINKCELLSHAPEDONOTDELETE" val="t8kpLHropPCVW7ZRto2ZKL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9APS0QC0X0upwFIs1B_HXQ"/>
</p:tagLst>
</file>

<file path=ppt/tags/tag1430.xml><?xml version="1.0" encoding="utf-8"?>
<p:tagLst xmlns:a="http://schemas.openxmlformats.org/drawingml/2006/main" xmlns:r="http://schemas.openxmlformats.org/officeDocument/2006/relationships" xmlns:p="http://schemas.openxmlformats.org/presentationml/2006/main">
  <p:tag name="THINKCELLSHAPEDONOTDELETE" val="t47YnLT7.kXA_wsRMIrpDcw"/>
</p:tagLst>
</file>

<file path=ppt/tags/tag1431.xml><?xml version="1.0" encoding="utf-8"?>
<p:tagLst xmlns:a="http://schemas.openxmlformats.org/drawingml/2006/main" xmlns:r="http://schemas.openxmlformats.org/officeDocument/2006/relationships" xmlns:p="http://schemas.openxmlformats.org/presentationml/2006/main">
  <p:tag name="THINKCELLSHAPEDONOTDELETE" val="tEkr2cb0YnNJtR0KrdJYA6A"/>
</p:tagLst>
</file>

<file path=ppt/tags/tag1432.xml><?xml version="1.0" encoding="utf-8"?>
<p:tagLst xmlns:a="http://schemas.openxmlformats.org/drawingml/2006/main" xmlns:r="http://schemas.openxmlformats.org/officeDocument/2006/relationships" xmlns:p="http://schemas.openxmlformats.org/presentationml/2006/main">
  <p:tag name="THINKCELLSHAPEDONOTDELETE" val="t0Xqt7yC0zIU98zd30aEW1w"/>
</p:tagLst>
</file>

<file path=ppt/tags/tag1433.xml><?xml version="1.0" encoding="utf-8"?>
<p:tagLst xmlns:a="http://schemas.openxmlformats.org/drawingml/2006/main" xmlns:r="http://schemas.openxmlformats.org/officeDocument/2006/relationships" xmlns:p="http://schemas.openxmlformats.org/presentationml/2006/main">
  <p:tag name="THINKCELLSHAPEDONOTDELETE" val="tjpKuN8tTY.SDLv0yYa_urg"/>
</p:tagLst>
</file>

<file path=ppt/tags/tag1434.xml><?xml version="1.0" encoding="utf-8"?>
<p:tagLst xmlns:a="http://schemas.openxmlformats.org/drawingml/2006/main" xmlns:r="http://schemas.openxmlformats.org/officeDocument/2006/relationships" xmlns:p="http://schemas.openxmlformats.org/presentationml/2006/main">
  <p:tag name="THINKCELLSHAPEDONOTDELETE" val="tq4bhsYZWRylx0ScWw8IoMg"/>
</p:tagLst>
</file>

<file path=ppt/tags/tag1435.xml><?xml version="1.0" encoding="utf-8"?>
<p:tagLst xmlns:a="http://schemas.openxmlformats.org/drawingml/2006/main" xmlns:r="http://schemas.openxmlformats.org/officeDocument/2006/relationships" xmlns:p="http://schemas.openxmlformats.org/presentationml/2006/main">
  <p:tag name="THINKCELLSHAPEDONOTDELETE" val="ts5Sb_bUTsmq7qNvJEwerYQ"/>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5Hb_tkDamjG4qZhsdVlj6w"/>
</p:tagLst>
</file>

<file path=ppt/tags/tag1437.xml><?xml version="1.0" encoding="utf-8"?>
<p:tagLst xmlns:a="http://schemas.openxmlformats.org/drawingml/2006/main" xmlns:r="http://schemas.openxmlformats.org/officeDocument/2006/relationships" xmlns:p="http://schemas.openxmlformats.org/presentationml/2006/main">
  <p:tag name="THINKCELLSHAPEDONOTDELETE" val="tXvlvRXwVIjM0Pq41m.lumA"/>
</p:tagLst>
</file>

<file path=ppt/tags/tag1438.xml><?xml version="1.0" encoding="utf-8"?>
<p:tagLst xmlns:a="http://schemas.openxmlformats.org/drawingml/2006/main" xmlns:r="http://schemas.openxmlformats.org/officeDocument/2006/relationships" xmlns:p="http://schemas.openxmlformats.org/presentationml/2006/main">
  <p:tag name="THINKCELLSHAPEDONOTDELETE" val="tkTv.kXgXghk23EEGPUSn5Q"/>
</p:tagLst>
</file>

<file path=ppt/tags/tag1439.xml><?xml version="1.0" encoding="utf-8"?>
<p:tagLst xmlns:a="http://schemas.openxmlformats.org/drawingml/2006/main" xmlns:r="http://schemas.openxmlformats.org/officeDocument/2006/relationships" xmlns:p="http://schemas.openxmlformats.org/presentationml/2006/main">
  <p:tag name="THINKCELLSHAPEDONOTDELETE" val="tuKN2m4rbuXLlImNaoFRqd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8n5xAvDIokiooEB5mt3eTw"/>
</p:tagLst>
</file>

<file path=ppt/tags/tag1440.xml><?xml version="1.0" encoding="utf-8"?>
<p:tagLst xmlns:a="http://schemas.openxmlformats.org/drawingml/2006/main" xmlns:r="http://schemas.openxmlformats.org/officeDocument/2006/relationships" xmlns:p="http://schemas.openxmlformats.org/presentationml/2006/main">
  <p:tag name="THINKCELLSHAPEDONOTDELETE" val="twJYK1boURz_rqdaKZMA3FA"/>
</p:tagLst>
</file>

<file path=ppt/tags/tag1441.xml><?xml version="1.0" encoding="utf-8"?>
<p:tagLst xmlns:a="http://schemas.openxmlformats.org/drawingml/2006/main" xmlns:r="http://schemas.openxmlformats.org/officeDocument/2006/relationships" xmlns:p="http://schemas.openxmlformats.org/presentationml/2006/main">
  <p:tag name="THINKCELLSHAPEDONOTDELETE" val="t_r8QArA9R5e_ha8VigPTFQ"/>
</p:tagLst>
</file>

<file path=ppt/tags/tag1442.xml><?xml version="1.0" encoding="utf-8"?>
<p:tagLst xmlns:a="http://schemas.openxmlformats.org/drawingml/2006/main" xmlns:r="http://schemas.openxmlformats.org/officeDocument/2006/relationships" xmlns:p="http://schemas.openxmlformats.org/presentationml/2006/main">
  <p:tag name="THINKCELLSHAPEDONOTDELETE" val="thCpZt71dq74y2GVNU1km4Q"/>
</p:tagLst>
</file>

<file path=ppt/tags/tag1443.xml><?xml version="1.0" encoding="utf-8"?>
<p:tagLst xmlns:a="http://schemas.openxmlformats.org/drawingml/2006/main" xmlns:r="http://schemas.openxmlformats.org/officeDocument/2006/relationships" xmlns:p="http://schemas.openxmlformats.org/presentationml/2006/main">
  <p:tag name="THINKCELLSHAPEDONOTDELETE" val="t5C13QKTxNtSmypVwMGREVw"/>
</p:tagLst>
</file>

<file path=ppt/tags/tag1444.xml><?xml version="1.0" encoding="utf-8"?>
<p:tagLst xmlns:a="http://schemas.openxmlformats.org/drawingml/2006/main" xmlns:r="http://schemas.openxmlformats.org/officeDocument/2006/relationships" xmlns:p="http://schemas.openxmlformats.org/presentationml/2006/main">
  <p:tag name="THINKCELLSHAPEDONOTDELETE" val="tM4Z5IrTFNU8LSntB5Xnbbw"/>
</p:tagLst>
</file>

<file path=ppt/tags/tag1445.xml><?xml version="1.0" encoding="utf-8"?>
<p:tagLst xmlns:a="http://schemas.openxmlformats.org/drawingml/2006/main" xmlns:r="http://schemas.openxmlformats.org/officeDocument/2006/relationships" xmlns:p="http://schemas.openxmlformats.org/presentationml/2006/main">
  <p:tag name="THINKCELLSHAPEDONOTDELETE" val="tYvuTdrNyMDKQ7i9UGT4xIg"/>
</p:tagLst>
</file>

<file path=ppt/tags/tag1446.xml><?xml version="1.0" encoding="utf-8"?>
<p:tagLst xmlns:a="http://schemas.openxmlformats.org/drawingml/2006/main" xmlns:r="http://schemas.openxmlformats.org/officeDocument/2006/relationships" xmlns:p="http://schemas.openxmlformats.org/presentationml/2006/main">
  <p:tag name="THINKCELLSHAPEDONOTDELETE" val="tK.HZhQd_wds0R6DtN4pFzw"/>
</p:tagLst>
</file>

<file path=ppt/tags/tag1447.xml><?xml version="1.0" encoding="utf-8"?>
<p:tagLst xmlns:a="http://schemas.openxmlformats.org/drawingml/2006/main" xmlns:r="http://schemas.openxmlformats.org/officeDocument/2006/relationships" xmlns:p="http://schemas.openxmlformats.org/presentationml/2006/main">
  <p:tag name="THINKCELLSHAPEDONOTDELETE" val="t2FOVc.6vMbOUl8.zHv4lXA"/>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ycD4vXPu65cfj3qdYCXMGA"/>
</p:tagLst>
</file>

<file path=ppt/tags/tag1449.xml><?xml version="1.0" encoding="utf-8"?>
<p:tagLst xmlns:a="http://schemas.openxmlformats.org/drawingml/2006/main" xmlns:r="http://schemas.openxmlformats.org/officeDocument/2006/relationships" xmlns:p="http://schemas.openxmlformats.org/presentationml/2006/main">
  <p:tag name="THINKCELLSHAPEDONOTDELETE" val="tGR6190X1cjXMc0N.77qsr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f4oucdJIrX5B2Pt.seiwWQ"/>
</p:tagLst>
</file>

<file path=ppt/tags/tag1450.xml><?xml version="1.0" encoding="utf-8"?>
<p:tagLst xmlns:a="http://schemas.openxmlformats.org/drawingml/2006/main" xmlns:r="http://schemas.openxmlformats.org/officeDocument/2006/relationships" xmlns:p="http://schemas.openxmlformats.org/presentationml/2006/main">
  <p:tag name="THINKCELLSHAPEDONOTDELETE" val="tr5NpAs_0Gl9YDRXmSETyFw"/>
</p:tagLst>
</file>

<file path=ppt/tags/tag1451.xml><?xml version="1.0" encoding="utf-8"?>
<p:tagLst xmlns:a="http://schemas.openxmlformats.org/drawingml/2006/main" xmlns:r="http://schemas.openxmlformats.org/officeDocument/2006/relationships" xmlns:p="http://schemas.openxmlformats.org/presentationml/2006/main">
  <p:tag name="THINKCELLSHAPEDONOTDELETE" val="tv7Ej3HWzeSatZ4MnwqG1KQ"/>
</p:tagLst>
</file>

<file path=ppt/tags/tag1452.xml><?xml version="1.0" encoding="utf-8"?>
<p:tagLst xmlns:a="http://schemas.openxmlformats.org/drawingml/2006/main" xmlns:r="http://schemas.openxmlformats.org/officeDocument/2006/relationships" xmlns:p="http://schemas.openxmlformats.org/presentationml/2006/main">
  <p:tag name="THINKCELLSHAPEDONOTDELETE" val="tPO1.qArS_fXwtEk.Q9WJGw"/>
</p:tagLst>
</file>

<file path=ppt/tags/tag1453.xml><?xml version="1.0" encoding="utf-8"?>
<p:tagLst xmlns:a="http://schemas.openxmlformats.org/drawingml/2006/main" xmlns:r="http://schemas.openxmlformats.org/officeDocument/2006/relationships" xmlns:p="http://schemas.openxmlformats.org/presentationml/2006/main">
  <p:tag name="THINKCELLSHAPEDONOTDELETE" val="tTMMkeHXS1foGpL4GNeKdvA"/>
</p:tagLst>
</file>

<file path=ppt/tags/tag1454.xml><?xml version="1.0" encoding="utf-8"?>
<p:tagLst xmlns:a="http://schemas.openxmlformats.org/drawingml/2006/main" xmlns:r="http://schemas.openxmlformats.org/officeDocument/2006/relationships" xmlns:p="http://schemas.openxmlformats.org/presentationml/2006/main">
  <p:tag name="THINKCELLSHAPEDONOTDELETE" val="tM_9aGOdTe5_yrp47Ap4xYA"/>
</p:tagLst>
</file>

<file path=ppt/tags/tag1455.xml><?xml version="1.0" encoding="utf-8"?>
<p:tagLst xmlns:a="http://schemas.openxmlformats.org/drawingml/2006/main" xmlns:r="http://schemas.openxmlformats.org/officeDocument/2006/relationships" xmlns:p="http://schemas.openxmlformats.org/presentationml/2006/main">
  <p:tag name="THINKCELLSHAPEDONOTDELETE" val="tKjGCh4CmthfLfhUThjjUFg"/>
</p:tagLst>
</file>

<file path=ppt/tags/tag1456.xml><?xml version="1.0" encoding="utf-8"?>
<p:tagLst xmlns:a="http://schemas.openxmlformats.org/drawingml/2006/main" xmlns:r="http://schemas.openxmlformats.org/officeDocument/2006/relationships" xmlns:p="http://schemas.openxmlformats.org/presentationml/2006/main">
  <p:tag name="THINKCELLSHAPEDONOTDELETE" val="tZHh0hfQ.AchWYbhXyUQtbA"/>
</p:tagLst>
</file>

<file path=ppt/tags/tag1457.xml><?xml version="1.0" encoding="utf-8"?>
<p:tagLst xmlns:a="http://schemas.openxmlformats.org/drawingml/2006/main" xmlns:r="http://schemas.openxmlformats.org/officeDocument/2006/relationships" xmlns:p="http://schemas.openxmlformats.org/presentationml/2006/main">
  <p:tag name="THINKCELLSHAPEDONOTDELETE" val="tzUhXKucMb8k27DjroxHxRA"/>
</p:tagLst>
</file>

<file path=ppt/tags/tag1458.xml><?xml version="1.0" encoding="utf-8"?>
<p:tagLst xmlns:a="http://schemas.openxmlformats.org/drawingml/2006/main" xmlns:r="http://schemas.openxmlformats.org/officeDocument/2006/relationships" xmlns:p="http://schemas.openxmlformats.org/presentationml/2006/main">
  <p:tag name="THINKCELLSHAPEDONOTDELETE" val="tbUY1S_yr4i7XHDbiM29Hgg"/>
</p:tagLst>
</file>

<file path=ppt/tags/tag1459.xml><?xml version="1.0" encoding="utf-8"?>
<p:tagLst xmlns:a="http://schemas.openxmlformats.org/drawingml/2006/main" xmlns:r="http://schemas.openxmlformats.org/officeDocument/2006/relationships" xmlns:p="http://schemas.openxmlformats.org/presentationml/2006/main">
  <p:tag name="THINKCELLSHAPEDONOTDELETE" val="tlG2KjoPJfGwzR4lWn0BQJ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GEKxW_7d7WmattmOazL.RQ"/>
</p:tagLst>
</file>

<file path=ppt/tags/tag1460.xml><?xml version="1.0" encoding="utf-8"?>
<p:tagLst xmlns:a="http://schemas.openxmlformats.org/drawingml/2006/main" xmlns:r="http://schemas.openxmlformats.org/officeDocument/2006/relationships" xmlns:p="http://schemas.openxmlformats.org/presentationml/2006/main">
  <p:tag name="THINKCELLSHAPEDONOTDELETE" val="tlhZ1TePhsgDgfWZl_bcGMQ"/>
</p:tagLst>
</file>

<file path=ppt/tags/tag1461.xml><?xml version="1.0" encoding="utf-8"?>
<p:tagLst xmlns:a="http://schemas.openxmlformats.org/drawingml/2006/main" xmlns:r="http://schemas.openxmlformats.org/officeDocument/2006/relationships" xmlns:p="http://schemas.openxmlformats.org/presentationml/2006/main">
  <p:tag name="THINKCELLSHAPEDONOTDELETE" val="tRY7yM0fy_HkALuACOWUpYg"/>
</p:tagLst>
</file>

<file path=ppt/tags/tag1462.xml><?xml version="1.0" encoding="utf-8"?>
<p:tagLst xmlns:a="http://schemas.openxmlformats.org/drawingml/2006/main" xmlns:r="http://schemas.openxmlformats.org/officeDocument/2006/relationships" xmlns:p="http://schemas.openxmlformats.org/presentationml/2006/main">
  <p:tag name="THINKCELLSHAPEDONOTDELETE" val="tNVZ_mEizO4BUb5RviEtN6Q"/>
</p:tagLst>
</file>

<file path=ppt/tags/tag1463.xml><?xml version="1.0" encoding="utf-8"?>
<p:tagLst xmlns:a="http://schemas.openxmlformats.org/drawingml/2006/main" xmlns:r="http://schemas.openxmlformats.org/officeDocument/2006/relationships" xmlns:p="http://schemas.openxmlformats.org/presentationml/2006/main">
  <p:tag name="THINKCELLSHAPEDONOTDELETE" val="tumb4r9x9rTYwrw24llKhMA"/>
</p:tagLst>
</file>

<file path=ppt/tags/tag1464.xml><?xml version="1.0" encoding="utf-8"?>
<p:tagLst xmlns:a="http://schemas.openxmlformats.org/drawingml/2006/main" xmlns:r="http://schemas.openxmlformats.org/officeDocument/2006/relationships" xmlns:p="http://schemas.openxmlformats.org/presentationml/2006/main">
  <p:tag name="THINKCELLSHAPEDONOTDELETE" val="ttEHmS4bbk5IIQN.BaxLvmQ"/>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Fl83jtsD0pz3IMxMaFN1Ag"/>
</p:tagLst>
</file>

<file path=ppt/tags/tag1466.xml><?xml version="1.0" encoding="utf-8"?>
<p:tagLst xmlns:a="http://schemas.openxmlformats.org/drawingml/2006/main" xmlns:r="http://schemas.openxmlformats.org/officeDocument/2006/relationships" xmlns:p="http://schemas.openxmlformats.org/presentationml/2006/main">
  <p:tag name="THINKCELLSHAPEDONOTDELETE" val="t1JXXLF7BUsg28qajde526Q"/>
</p:tagLst>
</file>

<file path=ppt/tags/tag1467.xml><?xml version="1.0" encoding="utf-8"?>
<p:tagLst xmlns:a="http://schemas.openxmlformats.org/drawingml/2006/main" xmlns:r="http://schemas.openxmlformats.org/officeDocument/2006/relationships" xmlns:p="http://schemas.openxmlformats.org/presentationml/2006/main">
  <p:tag name="THINKCELLSHAPEDONOTDELETE" val="tKSCuf2ABdFtU1vQQd5dftQ"/>
</p:tagLst>
</file>

<file path=ppt/tags/tag1468.xml><?xml version="1.0" encoding="utf-8"?>
<p:tagLst xmlns:a="http://schemas.openxmlformats.org/drawingml/2006/main" xmlns:r="http://schemas.openxmlformats.org/officeDocument/2006/relationships" xmlns:p="http://schemas.openxmlformats.org/presentationml/2006/main">
  <p:tag name="THINKCELLSHAPEDONOTDELETE" val="tE_80dvqt90ISrTNLE5VDdg"/>
</p:tagLst>
</file>

<file path=ppt/tags/tag1469.xml><?xml version="1.0" encoding="utf-8"?>
<p:tagLst xmlns:a="http://schemas.openxmlformats.org/drawingml/2006/main" xmlns:r="http://schemas.openxmlformats.org/officeDocument/2006/relationships" xmlns:p="http://schemas.openxmlformats.org/presentationml/2006/main">
  <p:tag name="THINKCELLSHAPEDONOTDELETE" val="t7qY8nfumFPTezhxxipk4g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JzniczE7Xpj07W._i4ySvg"/>
</p:tagLst>
</file>

<file path=ppt/tags/tag1470.xml><?xml version="1.0" encoding="utf-8"?>
<p:tagLst xmlns:a="http://schemas.openxmlformats.org/drawingml/2006/main" xmlns:r="http://schemas.openxmlformats.org/officeDocument/2006/relationships" xmlns:p="http://schemas.openxmlformats.org/presentationml/2006/main">
  <p:tag name="THINKCELLSHAPEDONOTDELETE" val="t3YgA5y9NNm5_qPuUeddWpw"/>
</p:tagLst>
</file>

<file path=ppt/tags/tag1471.xml><?xml version="1.0" encoding="utf-8"?>
<p:tagLst xmlns:a="http://schemas.openxmlformats.org/drawingml/2006/main" xmlns:r="http://schemas.openxmlformats.org/officeDocument/2006/relationships" xmlns:p="http://schemas.openxmlformats.org/presentationml/2006/main">
  <p:tag name="THINKCELLSHAPEDONOTDELETE" val="tpE7GKkYOl2wc1BS19lY7JQ"/>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QVfmrqftjrIogt5bl5P9CA"/>
</p:tagLst>
</file>

<file path=ppt/tags/tag1473.xml><?xml version="1.0" encoding="utf-8"?>
<p:tagLst xmlns:a="http://schemas.openxmlformats.org/drawingml/2006/main" xmlns:r="http://schemas.openxmlformats.org/officeDocument/2006/relationships" xmlns:p="http://schemas.openxmlformats.org/presentationml/2006/main">
  <p:tag name="THINKCELLSHAPEDONOTDELETE" val="thoMAjq8BaIIdS89PZ4giVw"/>
</p:tagLst>
</file>

<file path=ppt/tags/tag1474.xml><?xml version="1.0" encoding="utf-8"?>
<p:tagLst xmlns:a="http://schemas.openxmlformats.org/drawingml/2006/main" xmlns:r="http://schemas.openxmlformats.org/officeDocument/2006/relationships" xmlns:p="http://schemas.openxmlformats.org/presentationml/2006/main">
  <p:tag name="THINKCELLSHAPEDONOTDELETE" val="tQ1HqbLAFqW0klIJwA_ohcA"/>
</p:tagLst>
</file>

<file path=ppt/tags/tag1475.xml><?xml version="1.0" encoding="utf-8"?>
<p:tagLst xmlns:a="http://schemas.openxmlformats.org/drawingml/2006/main" xmlns:r="http://schemas.openxmlformats.org/officeDocument/2006/relationships" xmlns:p="http://schemas.openxmlformats.org/presentationml/2006/main">
  <p:tag name="THINKCELLSHAPEDONOTDELETE" val="tlFywVGQRKH2eJLUc2ICmOQ"/>
</p:tagLst>
</file>

<file path=ppt/tags/tag1476.xml><?xml version="1.0" encoding="utf-8"?>
<p:tagLst xmlns:a="http://schemas.openxmlformats.org/drawingml/2006/main" xmlns:r="http://schemas.openxmlformats.org/officeDocument/2006/relationships" xmlns:p="http://schemas.openxmlformats.org/presentationml/2006/main">
  <p:tag name="THINKCELLSHAPEDONOTDELETE" val="t3RKMO16hyB_Ev40GRQoKpQ"/>
</p:tagLst>
</file>

<file path=ppt/tags/tag1477.xml><?xml version="1.0" encoding="utf-8"?>
<p:tagLst xmlns:a="http://schemas.openxmlformats.org/drawingml/2006/main" xmlns:r="http://schemas.openxmlformats.org/officeDocument/2006/relationships" xmlns:p="http://schemas.openxmlformats.org/presentationml/2006/main">
  <p:tag name="THINKCELLSHAPEDONOTDELETE" val="ttP9Re4XQBjEIIRGVwvexAQ"/>
</p:tagLst>
</file>

<file path=ppt/tags/tag1478.xml><?xml version="1.0" encoding="utf-8"?>
<p:tagLst xmlns:a="http://schemas.openxmlformats.org/drawingml/2006/main" xmlns:r="http://schemas.openxmlformats.org/officeDocument/2006/relationships" xmlns:p="http://schemas.openxmlformats.org/presentationml/2006/main">
  <p:tag name="THINKCELLSHAPEDONOTDELETE" val="tTc0KT.ZOTy5EW.kBFvREVw"/>
</p:tagLst>
</file>

<file path=ppt/tags/tag1479.xml><?xml version="1.0" encoding="utf-8"?>
<p:tagLst xmlns:a="http://schemas.openxmlformats.org/drawingml/2006/main" xmlns:r="http://schemas.openxmlformats.org/officeDocument/2006/relationships" xmlns:p="http://schemas.openxmlformats.org/presentationml/2006/main">
  <p:tag name="THINKCELLSHAPEDONOTDELETE" val="tutBJujtRVR8LF5.fBb2tV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PH738KNFxgfAlJtO7ukpYQ"/>
</p:tagLst>
</file>

<file path=ppt/tags/tag1480.xml><?xml version="1.0" encoding="utf-8"?>
<p:tagLst xmlns:a="http://schemas.openxmlformats.org/drawingml/2006/main" xmlns:r="http://schemas.openxmlformats.org/officeDocument/2006/relationships" xmlns:p="http://schemas.openxmlformats.org/presentationml/2006/main">
  <p:tag name="THINKCELLSHAPEDONOTDELETE" val="toErubZ5O5oLQnMntr7l16w"/>
</p:tagLst>
</file>

<file path=ppt/tags/tag14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4.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5.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4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7WZotiS9M0Drm9jmQxaRIQ"/>
</p:tagLst>
</file>

<file path=ppt/tags/tag1490.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3.xml><?xml version="1.0" encoding="utf-8"?>
<p:tagLst xmlns:a="http://schemas.openxmlformats.org/drawingml/2006/main" xmlns:r="http://schemas.openxmlformats.org/officeDocument/2006/relationships" xmlns:p="http://schemas.openxmlformats.org/presentationml/2006/main">
  <p:tag name="THINKCELLSHAPEDONOTDELETE" val="tRLNL7t.zao1cZVmsYEgdgw"/>
</p:tagLst>
</file>

<file path=ppt/tags/tag1494.xml><?xml version="1.0" encoding="utf-8"?>
<p:tagLst xmlns:a="http://schemas.openxmlformats.org/drawingml/2006/main" xmlns:r="http://schemas.openxmlformats.org/officeDocument/2006/relationships" xmlns:p="http://schemas.openxmlformats.org/presentationml/2006/main">
  <p:tag name="THINKCELLSHAPEDONOTDELETE" val="tpzs8yoKMh_s_LVNTw5GNbg"/>
</p:tagLst>
</file>

<file path=ppt/tags/tag1495.xml><?xml version="1.0" encoding="utf-8"?>
<p:tagLst xmlns:a="http://schemas.openxmlformats.org/drawingml/2006/main" xmlns:r="http://schemas.openxmlformats.org/officeDocument/2006/relationships" xmlns:p="http://schemas.openxmlformats.org/presentationml/2006/main">
  <p:tag name="THINKCELLSHAPEDONOTDELETE" val="t1phBIIvY35VdIK6kDNwTmA"/>
</p:tagLst>
</file>

<file path=ppt/tags/tag1496.xml><?xml version="1.0" encoding="utf-8"?>
<p:tagLst xmlns:a="http://schemas.openxmlformats.org/drawingml/2006/main" xmlns:r="http://schemas.openxmlformats.org/officeDocument/2006/relationships" xmlns:p="http://schemas.openxmlformats.org/presentationml/2006/main">
  <p:tag name="THINKCELLSHAPEDONOTDELETE" val="tLWov_IvsGFaSHSB.LN3FrA"/>
</p:tagLst>
</file>

<file path=ppt/tags/tag1497.xml><?xml version="1.0" encoding="utf-8"?>
<p:tagLst xmlns:a="http://schemas.openxmlformats.org/drawingml/2006/main" xmlns:r="http://schemas.openxmlformats.org/officeDocument/2006/relationships" xmlns:p="http://schemas.openxmlformats.org/presentationml/2006/main">
  <p:tag name="THINKCELLSHAPEDONOTDELETE" val="tH8AvqwfQh8IXVqNVK3tzGA"/>
</p:tagLst>
</file>

<file path=ppt/tags/tag1498.xml><?xml version="1.0" encoding="utf-8"?>
<p:tagLst xmlns:a="http://schemas.openxmlformats.org/drawingml/2006/main" xmlns:r="http://schemas.openxmlformats.org/officeDocument/2006/relationships" xmlns:p="http://schemas.openxmlformats.org/presentationml/2006/main">
  <p:tag name="THINKCELLSHAPEDONOTDELETE" val="tGxhN0XEvFCrJZIBSH7RHfQ"/>
</p:tagLst>
</file>

<file path=ppt/tags/tag1499.xml><?xml version="1.0" encoding="utf-8"?>
<p:tagLst xmlns:a="http://schemas.openxmlformats.org/drawingml/2006/main" xmlns:r="http://schemas.openxmlformats.org/officeDocument/2006/relationships" xmlns:p="http://schemas.openxmlformats.org/presentationml/2006/main">
  <p:tag name="THINKCELLSHAPEDONOTDELETE" val="tXibMHjRas7Sve2gddgXxy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1WymcY4V3eyPhFIjIrkfgw"/>
</p:tagLst>
</file>

<file path=ppt/tags/tag1500.xml><?xml version="1.0" encoding="utf-8"?>
<p:tagLst xmlns:a="http://schemas.openxmlformats.org/drawingml/2006/main" xmlns:r="http://schemas.openxmlformats.org/officeDocument/2006/relationships" xmlns:p="http://schemas.openxmlformats.org/presentationml/2006/main">
  <p:tag name="THINKCELLSHAPEDONOTDELETE" val="tpb8y1PlAXBg2hhuseAcsZg"/>
</p:tagLst>
</file>

<file path=ppt/tags/tag1501.xml><?xml version="1.0" encoding="utf-8"?>
<p:tagLst xmlns:a="http://schemas.openxmlformats.org/drawingml/2006/main" xmlns:r="http://schemas.openxmlformats.org/officeDocument/2006/relationships" xmlns:p="http://schemas.openxmlformats.org/presentationml/2006/main">
  <p:tag name="THINKCELLSHAPEDONOTDELETE" val="tYjO5EX_8IQm72Z0kNFRWJA"/>
</p:tagLst>
</file>

<file path=ppt/tags/tag1502.xml><?xml version="1.0" encoding="utf-8"?>
<p:tagLst xmlns:a="http://schemas.openxmlformats.org/drawingml/2006/main" xmlns:r="http://schemas.openxmlformats.org/officeDocument/2006/relationships" xmlns:p="http://schemas.openxmlformats.org/presentationml/2006/main">
  <p:tag name="THINKCELLSHAPEDONOTDELETE" val="tkx.GhFBEyqfLAlhUM8CGCA"/>
</p:tagLst>
</file>

<file path=ppt/tags/tag1503.xml><?xml version="1.0" encoding="utf-8"?>
<p:tagLst xmlns:a="http://schemas.openxmlformats.org/drawingml/2006/main" xmlns:r="http://schemas.openxmlformats.org/officeDocument/2006/relationships" xmlns:p="http://schemas.openxmlformats.org/presentationml/2006/main">
  <p:tag name="THINKCELLSHAPEDONOTDELETE" val="tjwsMdDc4o5fCcoUfBbIUHg"/>
</p:tagLst>
</file>

<file path=ppt/tags/tag1504.xml><?xml version="1.0" encoding="utf-8"?>
<p:tagLst xmlns:a="http://schemas.openxmlformats.org/drawingml/2006/main" xmlns:r="http://schemas.openxmlformats.org/officeDocument/2006/relationships" xmlns:p="http://schemas.openxmlformats.org/presentationml/2006/main">
  <p:tag name="THINKCELLSHAPEDONOTDELETE" val="tNFU3KwbGDaTxZaE2ORTe5w"/>
</p:tagLst>
</file>

<file path=ppt/tags/tag1505.xml><?xml version="1.0" encoding="utf-8"?>
<p:tagLst xmlns:a="http://schemas.openxmlformats.org/drawingml/2006/main" xmlns:r="http://schemas.openxmlformats.org/officeDocument/2006/relationships" xmlns:p="http://schemas.openxmlformats.org/presentationml/2006/main">
  <p:tag name="THINKCELLSHAPEDONOTDELETE" val="tGRTcs0jISpd2II.SVQrmzA"/>
</p:tagLst>
</file>

<file path=ppt/tags/tag1506.xml><?xml version="1.0" encoding="utf-8"?>
<p:tagLst xmlns:a="http://schemas.openxmlformats.org/drawingml/2006/main" xmlns:r="http://schemas.openxmlformats.org/officeDocument/2006/relationships" xmlns:p="http://schemas.openxmlformats.org/presentationml/2006/main">
  <p:tag name="THINKCELLSHAPEDONOTDELETE" val="t35syIBdAYHC7kOdWzD5cVA"/>
</p:tagLst>
</file>

<file path=ppt/tags/tag1507.xml><?xml version="1.0" encoding="utf-8"?>
<p:tagLst xmlns:a="http://schemas.openxmlformats.org/drawingml/2006/main" xmlns:r="http://schemas.openxmlformats.org/officeDocument/2006/relationships" xmlns:p="http://schemas.openxmlformats.org/presentationml/2006/main">
  <p:tag name="THINKCELLSHAPEDONOTDELETE" val="tezwqK_djxoOCNgLWoaxJ1Q"/>
</p:tagLst>
</file>

<file path=ppt/tags/tag1508.xml><?xml version="1.0" encoding="utf-8"?>
<p:tagLst xmlns:a="http://schemas.openxmlformats.org/drawingml/2006/main" xmlns:r="http://schemas.openxmlformats.org/officeDocument/2006/relationships" xmlns:p="http://schemas.openxmlformats.org/presentationml/2006/main">
  <p:tag name="THINKCELLSHAPEDONOTDELETE" val="t1ehvQIiNTzZpkFcOL_VtgQ"/>
</p:tagLst>
</file>

<file path=ppt/tags/tag1509.xml><?xml version="1.0" encoding="utf-8"?>
<p:tagLst xmlns:a="http://schemas.openxmlformats.org/drawingml/2006/main" xmlns:r="http://schemas.openxmlformats.org/officeDocument/2006/relationships" xmlns:p="http://schemas.openxmlformats.org/presentationml/2006/main">
  <p:tag name="THINKCELLSHAPEDONOTDELETE" val="tRsyjFdU7H0owf4TmZO3xf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X0NIVo2BgsXnb2aQwUd_jQ"/>
</p:tagLst>
</file>

<file path=ppt/tags/tag1510.xml><?xml version="1.0" encoding="utf-8"?>
<p:tagLst xmlns:a="http://schemas.openxmlformats.org/drawingml/2006/main" xmlns:r="http://schemas.openxmlformats.org/officeDocument/2006/relationships" xmlns:p="http://schemas.openxmlformats.org/presentationml/2006/main">
  <p:tag name="THINKCELLSHAPEDONOTDELETE" val="tQtiti.R7Lpx5r3SYBG0P.w"/>
</p:tagLst>
</file>

<file path=ppt/tags/tag1511.xml><?xml version="1.0" encoding="utf-8"?>
<p:tagLst xmlns:a="http://schemas.openxmlformats.org/drawingml/2006/main" xmlns:r="http://schemas.openxmlformats.org/officeDocument/2006/relationships" xmlns:p="http://schemas.openxmlformats.org/presentationml/2006/main">
  <p:tag name="THINKCELLSHAPEDONOTDELETE" val="tfL2EutCClZO8i78KlNGJjg"/>
</p:tagLst>
</file>

<file path=ppt/tags/tag1512.xml><?xml version="1.0" encoding="utf-8"?>
<p:tagLst xmlns:a="http://schemas.openxmlformats.org/drawingml/2006/main" xmlns:r="http://schemas.openxmlformats.org/officeDocument/2006/relationships" xmlns:p="http://schemas.openxmlformats.org/presentationml/2006/main">
  <p:tag name="THINKCELLSHAPEDONOTDELETE" val="tpD32xp.6cWkZjaHMDHivcQ"/>
</p:tagLst>
</file>

<file path=ppt/tags/tag1513.xml><?xml version="1.0" encoding="utf-8"?>
<p:tagLst xmlns:a="http://schemas.openxmlformats.org/drawingml/2006/main" xmlns:r="http://schemas.openxmlformats.org/officeDocument/2006/relationships" xmlns:p="http://schemas.openxmlformats.org/presentationml/2006/main">
  <p:tag name="THINKCELLSHAPEDONOTDELETE" val="t_3fwzDO9s5kAb__wsF0Xag"/>
</p:tagLst>
</file>

<file path=ppt/tags/tag1514.xml><?xml version="1.0" encoding="utf-8"?>
<p:tagLst xmlns:a="http://schemas.openxmlformats.org/drawingml/2006/main" xmlns:r="http://schemas.openxmlformats.org/officeDocument/2006/relationships" xmlns:p="http://schemas.openxmlformats.org/presentationml/2006/main">
  <p:tag name="THINKCELLSHAPEDONOTDELETE" val="tHy0QnC73RP0fAzxeh2Y5LA"/>
</p:tagLst>
</file>

<file path=ppt/tags/tag1515.xml><?xml version="1.0" encoding="utf-8"?>
<p:tagLst xmlns:a="http://schemas.openxmlformats.org/drawingml/2006/main" xmlns:r="http://schemas.openxmlformats.org/officeDocument/2006/relationships" xmlns:p="http://schemas.openxmlformats.org/presentationml/2006/main">
  <p:tag name="THINKCELLSHAPEDONOTDELETE" val="ts.1GzTNNgRvGpONaxxMJPQ"/>
</p:tagLst>
</file>

<file path=ppt/tags/tag1516.xml><?xml version="1.0" encoding="utf-8"?>
<p:tagLst xmlns:a="http://schemas.openxmlformats.org/drawingml/2006/main" xmlns:r="http://schemas.openxmlformats.org/officeDocument/2006/relationships" xmlns:p="http://schemas.openxmlformats.org/presentationml/2006/main">
  <p:tag name="THINKCELLSHAPEDONOTDELETE" val="t4c6aDfOLcKY43toSNEta2g"/>
</p:tagLst>
</file>

<file path=ppt/tags/tag1517.xml><?xml version="1.0" encoding="utf-8"?>
<p:tagLst xmlns:a="http://schemas.openxmlformats.org/drawingml/2006/main" xmlns:r="http://schemas.openxmlformats.org/officeDocument/2006/relationships" xmlns:p="http://schemas.openxmlformats.org/presentationml/2006/main">
  <p:tag name="THINKCELLSHAPEDONOTDELETE" val="t_Aup62hS8xh2tIE2q8Fc0w"/>
</p:tagLst>
</file>

<file path=ppt/tags/tag1518.xml><?xml version="1.0" encoding="utf-8"?>
<p:tagLst xmlns:a="http://schemas.openxmlformats.org/drawingml/2006/main" xmlns:r="http://schemas.openxmlformats.org/officeDocument/2006/relationships" xmlns:p="http://schemas.openxmlformats.org/presentationml/2006/main">
  <p:tag name="THINKCELLSHAPEDONOTDELETE" val="tC_zxoG5FL_gf_dj0MAlf7w"/>
</p:tagLst>
</file>

<file path=ppt/tags/tag1519.xml><?xml version="1.0" encoding="utf-8"?>
<p:tagLst xmlns:a="http://schemas.openxmlformats.org/drawingml/2006/main" xmlns:r="http://schemas.openxmlformats.org/officeDocument/2006/relationships" xmlns:p="http://schemas.openxmlformats.org/presentationml/2006/main">
  <p:tag name="THINKCELLSHAPEDONOTDELETE" val="tKSECSh_CaAYkmfobaCyWD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xQrda3u8zbA_cBmPy7vpFg"/>
</p:tagLst>
</file>

<file path=ppt/tags/tag1520.xml><?xml version="1.0" encoding="utf-8"?>
<p:tagLst xmlns:a="http://schemas.openxmlformats.org/drawingml/2006/main" xmlns:r="http://schemas.openxmlformats.org/officeDocument/2006/relationships" xmlns:p="http://schemas.openxmlformats.org/presentationml/2006/main">
  <p:tag name="THINKCELLSHAPEDONOTDELETE" val="tluUdI.S03CbVWtQAJGhNbg"/>
</p:tagLst>
</file>

<file path=ppt/tags/tag1521.xml><?xml version="1.0" encoding="utf-8"?>
<p:tagLst xmlns:a="http://schemas.openxmlformats.org/drawingml/2006/main" xmlns:r="http://schemas.openxmlformats.org/officeDocument/2006/relationships" xmlns:p="http://schemas.openxmlformats.org/presentationml/2006/main">
  <p:tag name="THINKCELLSHAPEDONOTDELETE" val="ti.PEp6alWoC3s7sVuFgYzg"/>
</p:tagLst>
</file>

<file path=ppt/tags/tag1522.xml><?xml version="1.0" encoding="utf-8"?>
<p:tagLst xmlns:a="http://schemas.openxmlformats.org/drawingml/2006/main" xmlns:r="http://schemas.openxmlformats.org/officeDocument/2006/relationships" xmlns:p="http://schemas.openxmlformats.org/presentationml/2006/main">
  <p:tag name="THINKCELLSHAPEDONOTDELETE" val="tjlnlv7J9yJqsv8WJ57LXJg"/>
</p:tagLst>
</file>

<file path=ppt/tags/tag1523.xml><?xml version="1.0" encoding="utf-8"?>
<p:tagLst xmlns:a="http://schemas.openxmlformats.org/drawingml/2006/main" xmlns:r="http://schemas.openxmlformats.org/officeDocument/2006/relationships" xmlns:p="http://schemas.openxmlformats.org/presentationml/2006/main">
  <p:tag name="THINKCELLSHAPEDONOTDELETE" val="t7n4Vae.8u1Z46AGKRqMT1A"/>
</p:tagLst>
</file>

<file path=ppt/tags/tag1524.xml><?xml version="1.0" encoding="utf-8"?>
<p:tagLst xmlns:a="http://schemas.openxmlformats.org/drawingml/2006/main" xmlns:r="http://schemas.openxmlformats.org/officeDocument/2006/relationships" xmlns:p="http://schemas.openxmlformats.org/presentationml/2006/main">
  <p:tag name="THINKCELLSHAPEDONOTDELETE" val="tKCqVxZDPpKs9CUyNipaK.g"/>
</p:tagLst>
</file>

<file path=ppt/tags/tag1525.xml><?xml version="1.0" encoding="utf-8"?>
<p:tagLst xmlns:a="http://schemas.openxmlformats.org/drawingml/2006/main" xmlns:r="http://schemas.openxmlformats.org/officeDocument/2006/relationships" xmlns:p="http://schemas.openxmlformats.org/presentationml/2006/main">
  <p:tag name="THINKCELLSHAPEDONOTDELETE" val="tiT_dseUQcZ.qtu0.dsLosg"/>
</p:tagLst>
</file>

<file path=ppt/tags/tag1526.xml><?xml version="1.0" encoding="utf-8"?>
<p:tagLst xmlns:a="http://schemas.openxmlformats.org/drawingml/2006/main" xmlns:r="http://schemas.openxmlformats.org/officeDocument/2006/relationships" xmlns:p="http://schemas.openxmlformats.org/presentationml/2006/main">
  <p:tag name="THINKCELLSHAPEDONOTDELETE" val="t6vXbBs_GDyjjFcyRjo6P5A"/>
</p:tagLst>
</file>

<file path=ppt/tags/tag1527.xml><?xml version="1.0" encoding="utf-8"?>
<p:tagLst xmlns:a="http://schemas.openxmlformats.org/drawingml/2006/main" xmlns:r="http://schemas.openxmlformats.org/officeDocument/2006/relationships" xmlns:p="http://schemas.openxmlformats.org/presentationml/2006/main">
  <p:tag name="THINKCELLSHAPEDONOTDELETE" val="tK0cJ5yscUO94JSERSUMspA"/>
</p:tagLst>
</file>

<file path=ppt/tags/tag1528.xml><?xml version="1.0" encoding="utf-8"?>
<p:tagLst xmlns:a="http://schemas.openxmlformats.org/drawingml/2006/main" xmlns:r="http://schemas.openxmlformats.org/officeDocument/2006/relationships" xmlns:p="http://schemas.openxmlformats.org/presentationml/2006/main">
  <p:tag name="THINKCELLSHAPEDONOTDELETE" val="tlG5ETRY2mAPv7.lymSYWNg"/>
</p:tagLst>
</file>

<file path=ppt/tags/tag1529.xml><?xml version="1.0" encoding="utf-8"?>
<p:tagLst xmlns:a="http://schemas.openxmlformats.org/drawingml/2006/main" xmlns:r="http://schemas.openxmlformats.org/officeDocument/2006/relationships" xmlns:p="http://schemas.openxmlformats.org/presentationml/2006/main">
  <p:tag name="THINKCELLSHAPEDONOTDELETE" val="tNDyledqngEbAIlDAYmlMH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EBKuI_jkoi3dqMwVyPWZtQ"/>
</p:tagLst>
</file>

<file path=ppt/tags/tag1530.xml><?xml version="1.0" encoding="utf-8"?>
<p:tagLst xmlns:a="http://schemas.openxmlformats.org/drawingml/2006/main" xmlns:r="http://schemas.openxmlformats.org/officeDocument/2006/relationships" xmlns:p="http://schemas.openxmlformats.org/presentationml/2006/main">
  <p:tag name="THINKCELLSHAPEDONOTDELETE" val="t51h0Vlz6dDDUW2tJJGaCag"/>
</p:tagLst>
</file>

<file path=ppt/tags/tag1531.xml><?xml version="1.0" encoding="utf-8"?>
<p:tagLst xmlns:a="http://schemas.openxmlformats.org/drawingml/2006/main" xmlns:r="http://schemas.openxmlformats.org/officeDocument/2006/relationships" xmlns:p="http://schemas.openxmlformats.org/presentationml/2006/main">
  <p:tag name="THINKCELLSHAPEDONOTDELETE" val="tqIxuRyxsSu5FrpLKFcONhA"/>
</p:tagLst>
</file>

<file path=ppt/tags/tag1532.xml><?xml version="1.0" encoding="utf-8"?>
<p:tagLst xmlns:a="http://schemas.openxmlformats.org/drawingml/2006/main" xmlns:r="http://schemas.openxmlformats.org/officeDocument/2006/relationships" xmlns:p="http://schemas.openxmlformats.org/presentationml/2006/main">
  <p:tag name="THINKCELLSHAPEDONOTDELETE" val="tx5vp.9FRDr2aRDFcy2q1Ow"/>
</p:tagLst>
</file>

<file path=ppt/tags/tag1533.xml><?xml version="1.0" encoding="utf-8"?>
<p:tagLst xmlns:a="http://schemas.openxmlformats.org/drawingml/2006/main" xmlns:r="http://schemas.openxmlformats.org/officeDocument/2006/relationships" xmlns:p="http://schemas.openxmlformats.org/presentationml/2006/main">
  <p:tag name="THINKCELLSHAPEDONOTDELETE" val="tAWREPFhjVH3xWar_GoCa0g"/>
</p:tagLst>
</file>

<file path=ppt/tags/tag1534.xml><?xml version="1.0" encoding="utf-8"?>
<p:tagLst xmlns:a="http://schemas.openxmlformats.org/drawingml/2006/main" xmlns:r="http://schemas.openxmlformats.org/officeDocument/2006/relationships" xmlns:p="http://schemas.openxmlformats.org/presentationml/2006/main">
  <p:tag name="THINKCELLSHAPEDONOTDELETE" val="tBdi_Nh0pf6TFo6Sr1Gtyng"/>
</p:tagLst>
</file>

<file path=ppt/tags/tag1535.xml><?xml version="1.0" encoding="utf-8"?>
<p:tagLst xmlns:a="http://schemas.openxmlformats.org/drawingml/2006/main" xmlns:r="http://schemas.openxmlformats.org/officeDocument/2006/relationships" xmlns:p="http://schemas.openxmlformats.org/presentationml/2006/main">
  <p:tag name="THINKCELLSHAPEDONOTDELETE" val="tmWQaYIKzR2RkoSIVVHfJAw"/>
</p:tagLst>
</file>

<file path=ppt/tags/tag1536.xml><?xml version="1.0" encoding="utf-8"?>
<p:tagLst xmlns:a="http://schemas.openxmlformats.org/drawingml/2006/main" xmlns:r="http://schemas.openxmlformats.org/officeDocument/2006/relationships" xmlns:p="http://schemas.openxmlformats.org/presentationml/2006/main">
  <p:tag name="THINKCELLSHAPEDONOTDELETE" val="txXVxW2GGJZb1Oo0W3ef53g"/>
</p:tagLst>
</file>

<file path=ppt/tags/tag1537.xml><?xml version="1.0" encoding="utf-8"?>
<p:tagLst xmlns:a="http://schemas.openxmlformats.org/drawingml/2006/main" xmlns:r="http://schemas.openxmlformats.org/officeDocument/2006/relationships" xmlns:p="http://schemas.openxmlformats.org/presentationml/2006/main">
  <p:tag name="THINKCELLSHAPEDONOTDELETE" val="tEA5LYO94mblE1ytX1T.zvA"/>
</p:tagLst>
</file>

<file path=ppt/tags/tag1538.xml><?xml version="1.0" encoding="utf-8"?>
<p:tagLst xmlns:a="http://schemas.openxmlformats.org/drawingml/2006/main" xmlns:r="http://schemas.openxmlformats.org/officeDocument/2006/relationships" xmlns:p="http://schemas.openxmlformats.org/presentationml/2006/main">
  <p:tag name="THINKCELLSHAPEDONOTDELETE" val="t5ToZR.uNbf8rVXsRzX7Liw"/>
</p:tagLst>
</file>

<file path=ppt/tags/tag1539.xml><?xml version="1.0" encoding="utf-8"?>
<p:tagLst xmlns:a="http://schemas.openxmlformats.org/drawingml/2006/main" xmlns:r="http://schemas.openxmlformats.org/officeDocument/2006/relationships" xmlns:p="http://schemas.openxmlformats.org/presentationml/2006/main">
  <p:tag name="THINKCELLSHAPEDONOTDELETE" val="tGJuBH.jf1jmBEsXDxMhA2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Dsv.KDEGfIM4PiE.a5XBEA"/>
</p:tagLst>
</file>

<file path=ppt/tags/tag1540.xml><?xml version="1.0" encoding="utf-8"?>
<p:tagLst xmlns:a="http://schemas.openxmlformats.org/drawingml/2006/main" xmlns:r="http://schemas.openxmlformats.org/officeDocument/2006/relationships" xmlns:p="http://schemas.openxmlformats.org/presentationml/2006/main">
  <p:tag name="THINKCELLSHAPEDONOTDELETE" val="tsuW.qxv4Uyl6iqwZr1Pirg"/>
</p:tagLst>
</file>

<file path=ppt/tags/tag1541.xml><?xml version="1.0" encoding="utf-8"?>
<p:tagLst xmlns:a="http://schemas.openxmlformats.org/drawingml/2006/main" xmlns:r="http://schemas.openxmlformats.org/officeDocument/2006/relationships" xmlns:p="http://schemas.openxmlformats.org/presentationml/2006/main">
  <p:tag name="THINKCELLSHAPEDONOTDELETE" val="tie_CfUtePbJszJ.4cC6aVg"/>
</p:tagLst>
</file>

<file path=ppt/tags/tag1542.xml><?xml version="1.0" encoding="utf-8"?>
<p:tagLst xmlns:a="http://schemas.openxmlformats.org/drawingml/2006/main" xmlns:r="http://schemas.openxmlformats.org/officeDocument/2006/relationships" xmlns:p="http://schemas.openxmlformats.org/presentationml/2006/main">
  <p:tag name="THINKCELLSHAPEDONOTDELETE" val="tOiveso9KUsZ1loggCPEFDw"/>
</p:tagLst>
</file>

<file path=ppt/tags/tag1543.xml><?xml version="1.0" encoding="utf-8"?>
<p:tagLst xmlns:a="http://schemas.openxmlformats.org/drawingml/2006/main" xmlns:r="http://schemas.openxmlformats.org/officeDocument/2006/relationships" xmlns:p="http://schemas.openxmlformats.org/presentationml/2006/main">
  <p:tag name="THINKCELLSHAPEDONOTDELETE" val="tRM2G5CwO0UNObcfDxGCjSw"/>
</p:tagLst>
</file>

<file path=ppt/tags/tag1544.xml><?xml version="1.0" encoding="utf-8"?>
<p:tagLst xmlns:a="http://schemas.openxmlformats.org/drawingml/2006/main" xmlns:r="http://schemas.openxmlformats.org/officeDocument/2006/relationships" xmlns:p="http://schemas.openxmlformats.org/presentationml/2006/main">
  <p:tag name="THINKCELLSHAPEDONOTDELETE" val="ttN4Lc4mWEIQ6FPEuWz0WKA"/>
</p:tagLst>
</file>

<file path=ppt/tags/tag1545.xml><?xml version="1.0" encoding="utf-8"?>
<p:tagLst xmlns:a="http://schemas.openxmlformats.org/drawingml/2006/main" xmlns:r="http://schemas.openxmlformats.org/officeDocument/2006/relationships" xmlns:p="http://schemas.openxmlformats.org/presentationml/2006/main">
  <p:tag name="THINKCELLSHAPEDONOTDELETE" val="thrFJEVFmmD0L8Gn6Kh0_Wg"/>
</p:tagLst>
</file>

<file path=ppt/tags/tag1546.xml><?xml version="1.0" encoding="utf-8"?>
<p:tagLst xmlns:a="http://schemas.openxmlformats.org/drawingml/2006/main" xmlns:r="http://schemas.openxmlformats.org/officeDocument/2006/relationships" xmlns:p="http://schemas.openxmlformats.org/presentationml/2006/main">
  <p:tag name="THINKCELLSHAPEDONOTDELETE" val="t8Pt3_.CK_mvK8zdZA4DrBg"/>
</p:tagLst>
</file>

<file path=ppt/tags/tag1547.xml><?xml version="1.0" encoding="utf-8"?>
<p:tagLst xmlns:a="http://schemas.openxmlformats.org/drawingml/2006/main" xmlns:r="http://schemas.openxmlformats.org/officeDocument/2006/relationships" xmlns:p="http://schemas.openxmlformats.org/presentationml/2006/main">
  <p:tag name="THINKCELLSHAPEDONOTDELETE" val="tUTKy7oskxn83NnYFYYPLlg"/>
</p:tagLst>
</file>

<file path=ppt/tags/tag1548.xml><?xml version="1.0" encoding="utf-8"?>
<p:tagLst xmlns:a="http://schemas.openxmlformats.org/drawingml/2006/main" xmlns:r="http://schemas.openxmlformats.org/officeDocument/2006/relationships" xmlns:p="http://schemas.openxmlformats.org/presentationml/2006/main">
  <p:tag name="THINKCELLSHAPEDONOTDELETE" val="tBnknCp3b9ritrKvzD.DCOw"/>
</p:tagLst>
</file>

<file path=ppt/tags/tag1549.xml><?xml version="1.0" encoding="utf-8"?>
<p:tagLst xmlns:a="http://schemas.openxmlformats.org/drawingml/2006/main" xmlns:r="http://schemas.openxmlformats.org/officeDocument/2006/relationships" xmlns:p="http://schemas.openxmlformats.org/presentationml/2006/main">
  <p:tag name="THINKCELLSHAPEDONOTDELETE" val="t3sf0U7euqluyGU3Xb35pf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YaI4Ab7JlcTT66XhxqPLcg"/>
</p:tagLst>
</file>

<file path=ppt/tags/tag1550.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5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5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6.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5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qoCOBXBjos7lHHv6Q1tzvQ"/>
</p:tagLst>
</file>

<file path=ppt/tags/tag15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Zapt2eTfXNXOU2.ddYAcc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ij_rmqpSile.w6HGzxkzu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8CaCWpe.Q7VKBt9MiyFt7g"/>
</p:tagLst>
</file>

<file path=ppt/tags/tag1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6zFXSYCnsNspM5ymqvPrg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IL0QDIR7oOPpI5IZnjQD5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DOnUuKCYKw2EDQ7dU0ACW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rYVbmHwS57yBI9qT9e1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n7qJ2uRL574nBsnDfAaY.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Yq1p2iG812iMUVdJuFtr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Rfp_07MZxJtIiQM_qnGV.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SXdld2zzwnC047b_egaG_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QVxXT9LWK7MSCiKWEGXK7Q"/>
</p:tagLst>
</file>

<file path=ppt/tags/tag169.xml><?xml version="1.0" encoding="utf-8"?>
<p:tagLst xmlns:a="http://schemas.openxmlformats.org/drawingml/2006/main" xmlns:r="http://schemas.openxmlformats.org/officeDocument/2006/relationships" xmlns:p="http://schemas.openxmlformats.org/presentationml/2006/main">
  <p:tag name="BTFPLAYOUTENABLED"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BTFPLAYOUTENABLED" val="1"/>
</p:tagLst>
</file>

<file path=ppt/tags/tag171.xml><?xml version="1.0" encoding="utf-8"?>
<p:tagLst xmlns:a="http://schemas.openxmlformats.org/drawingml/2006/main" xmlns:r="http://schemas.openxmlformats.org/officeDocument/2006/relationships" xmlns:p="http://schemas.openxmlformats.org/presentationml/2006/main">
  <p:tag name="BTFPLAYOUTENABLED" val="1"/>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RIEMTlOEelKCnTM03EXcz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3HwZxgfRT_.YeQu8exEAm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i7JaBqhlXxewuK17hSSEB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psXfGPulHo5UiNKE1MuAp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B7t_eELu.xfynm_ghE1NK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WtUaUlsQf_OdxP0zkcUPm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WVqJJMwff6Hc4_4OrSrXf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8HEG7X9Sw8JzsPW71UsLjA"/>
</p:tagLst>
</file>

<file path=ppt/tags/tag1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qVHnjk6hR_JnZh2AxD71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YkpGD0nHd6idvuI.ZXO2v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PEbdFoGuJb0Jl_xozH1yv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OShUM0102dT6ApS5ytPNs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pWSPmJQJ9JVDfWnclWP3I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yZ5xL8MO8hySrk9a8h91x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ZV_aSZlAL34C2wOEOFNz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BKV1q8lK_Ylz63IDoVGFu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_fXqGa1j7V2NCDEZGyFtF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7tUz2gEx2PVxqx2MSqe6e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aofRG.pn2LxpcqmD7ypaE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tDGgAkXPUlM9vVXS7O79f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6UOQ_5rxqdBvFxLCQfgCA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LZl0IQ_tVeaVcP2VqyRZPw"/>
</p:tagLst>
</file>

<file path=ppt/tags/tag194.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BTFPLAYOUTENABLED" val="1"/>
</p:tagLst>
</file>

<file path=ppt/tags/tag197.xml><?xml version="1.0" encoding="utf-8"?>
<p:tagLst xmlns:a="http://schemas.openxmlformats.org/drawingml/2006/main" xmlns:r="http://schemas.openxmlformats.org/officeDocument/2006/relationships" xmlns:p="http://schemas.openxmlformats.org/presentationml/2006/main">
  <p:tag name="BTFPLAYOUTENABLED" val="1"/>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_LHhMUqgECuhc4PNsXVsRg"/>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0.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XryOOB_y.qjbFpo83vUe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dm3lO993oVQvsbKcyF8LCQ"/>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kcWdavzclNFpW0U2CfQTr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87ZTQvm4UJzuv2MwJQSaQ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IaBZ0PWPPN0j6.LSCgQB.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6UbTzqjjlAgmkSq5Lfabm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TR11r6xGWLLojaWME2PG8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vEHaodTU3MHEcu5a_UP2a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uIOoz6g4z9nX4rv_vYgYf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iijLvqUj1OiPf9da0g1nr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FZxDKd3HnoPCCCleTTXS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eh41AHyoN4.F.PtSBXbMS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ReoYKVEeYr2DTI0AtxmeU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Bs_lSP8S32QAwlILc79ui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AIz.oS2SJlYrRB9c8CJO.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rQtTfKx2Q1O0Rent2bLMK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XzaWABMcZh9ivl8.Wz0hY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3VgMyKKqB2hQnzNRq7yZ7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iCLtnex5H_jGqpVXI_tYZ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kRjD0Ova3Fr_SWUrAVpKzw"/>
</p:tagLst>
</file>

<file path=ppt/tags/tag22.xml><?xml version="1.0" encoding="utf-8"?>
<p:tagLst xmlns:a="http://schemas.openxmlformats.org/drawingml/2006/main" xmlns:r="http://schemas.openxmlformats.org/officeDocument/2006/relationships" xmlns:p="http://schemas.openxmlformats.org/presentationml/2006/main">
  <p:tag name="BTFPLAYOUTENABLED" val="1"/>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7pLHRFE7pPZ_W1sSqet4v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xX1loBFiqxe3CzzTqlFB.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_DmfI_AF5OZcX_TNbU76j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WC1jkU3CbICnuv3bWYHI.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IfVIOzBMuvVELd5YJhaaq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yOot24GRRd.8LwIdU9iFz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buX.mHBR4RWoJ_K2sE0hE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QA5Xs61rTgeCBSKFSrkkX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KGKQZUA1yO5rucPj1fu.i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8o6GQZucH0MSBp_PktpZC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6BP2AK.3VmKSkiptvJ9J9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JEsDdG8US1Lm1eeqshcPHQ"/>
</p:tagLst>
</file>

<file path=ppt/tags/tag232.xml><?xml version="1.0" encoding="utf-8"?>
<p:tagLst xmlns:a="http://schemas.openxmlformats.org/drawingml/2006/main" xmlns:r="http://schemas.openxmlformats.org/officeDocument/2006/relationships" xmlns:p="http://schemas.openxmlformats.org/presentationml/2006/main">
  <p:tag name="BTFPLAYOUTENABLED" val="1"/>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BTFPLAYOUTENABLED" val="1"/>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miLvO7x77xKju0Kju4YMI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MHmN0swrCk.M4wRPAkD45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tIQXdR.8_iWbKgBPLy32R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a8kl.YoWGpyOFR3RSJEsj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pbcBwiXm96x5aDRHVXGKEw"/>
</p:tagLst>
</file>

<file path=ppt/tags/tag24.xml><?xml version="1.0" encoding="utf-8"?>
<p:tagLst xmlns:a="http://schemas.openxmlformats.org/drawingml/2006/main" xmlns:r="http://schemas.openxmlformats.org/officeDocument/2006/relationships" xmlns:p="http://schemas.openxmlformats.org/presentationml/2006/main">
  <p:tag name="BTFPLAYOUTENABLED" val="1"/>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nsYLoBxqSxO9rwDu4ck7a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9_9M9TqkxZYGca7q.3IyE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otT..MoR16Is0PmjW3YDP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WqZb5aIQMibY.ledGVsz4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8WlRWc1FkJEfrn2EjhMe.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MMM84eT22iUKxJO4WSA1T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7tfs0JE73qC4u9MgEmIZY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ClkPjS21V_6GWrmMJqCUI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0YSh7pFXamzf_2u5pSPlq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gvwyXK0FVtZm_4MQcFhgDA"/>
</p:tagLst>
</file>

<file path=ppt/tags/tag25.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CioJMNiWJ1ipPE6482CvLg"/>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uMbVPzgtPdDV3DZxoBXxV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AqkwpwN2tLnykskmuOr4g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y8Cv0hmHv6Ig7aKEYbx1o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M.s.ox4n4vBtNJ6JgtIHe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Ts9uaqHHywWk_NEwbg9ZdQ"/>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812Vl1s9SZUlYAmaqUIqp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LnC7P61sRU93aqxfXtkE_Q"/>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LoDF0aZI0js7dQ6qcHwG4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Gq4OLRl_c9m1jjUIfJPrh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J0ZnBdeGRgWNOTykhvLJGg"/>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Xu0GJ_OMjOvSQI7Htneej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uYKVsXjfhgL92HmJ64u4YA"/>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WompvCr.Rd4eEJ48lP4sk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8P0I80nLVlQwJZio.vnv5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gvpiPWT_iijCw.k.B5Bs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nUexg4xB7ak_6d7Q6hZWY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SaTGt0QURgKxEILV9CtOi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dbpy4QHRV9p5jt2r3xlNa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2pakNofsli9vMaBvATjUf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5IBlGcIKSRojqRj3ZJNEA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wvhlN5OBVdQyD4uDDFqbo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zHBHnApr6KMWLDWSrEHjP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2XulJyucLLBtEscslgpwo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UMlgwMebVLiZtBkEOu3Dw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ipG1tG4zGGaIfIdwkkrkJA"/>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KIVeR0Ns46ylFZciAXNgd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T_UvWAXDMKjd1ii2LW9DA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2AqiCK2PmwEnaRMav7Pzy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VM2o3bs7XBEPtuSquIPen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1URr.pl8umA8AO8iZUsQu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iJU_iGpxm.a6LrnS6yMyMg"/>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AqedHGs5XRa9njqI56q.W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6yUqoc2WhboOiarKF46.6A"/>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tNmGlc2YG8BRecAJzlabA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JkHLUtEgkN.Onbrap5RtV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gDxsFvJmQkdSvyBHMkJNYg"/>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ZHDN5MHC0rFwyewsQewh4g"/>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UMKEa7emWhDnSTruQcOdp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LPKnzeMp3DHLx0ZLj3jR2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tDAS1tQOQOyxuFHLVBQ62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PQNAn3.A3OJLKt0NzPQNi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Tei7rzigianVxgiWwT23rQ"/>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QE9hovuOZanfDZrkTQFfy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gaW7Wv8FqrlQf0YkntjoH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fn3YArW59JwjSRWf.cKfOw"/>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It.2_lCmXUjwNpysdTLvZ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gwQblKOLvbyBnB3eanve8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J2CahzmWJqgWlbcvmUixw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iGy_SLU4FX4LolESCVZ93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j1rzMeSO7gbb_2gfyeLvH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RGfbK8P.xed_MWPiZCitg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LZhwCuYpXnrmhN9VZQdxg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lcqhGKWAUzzkNcxXVhJqx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BzjZUvC0Gl0t2vvNpCdJjg"/>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M7a_jGStNI.FaCOFwr.8e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VpD9UyrU.9RC.N754QSGMQ"/>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WVOP4PgAGpqWHeyIrAq0y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R14QLWNvS8q5EkpXQvb.G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yFuDtiH7cZPXJkKlJME4e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dbEDXlm0lHpYuBwYKf8kH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WaXgA0sq8VQxr5eXFglNl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fWfqgmRLnxeXDkM86HJzUQ"/>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sHF9HKDZgU1PIknahIBxZ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LGQlv64CcLNJ32H_NDN7g"/>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MkYKipFg3lflKQ23pIzXIg"/>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FkuJA.YN9w.z2QhqNbBsN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0s8bQLhNzjdRFtyVz.t3PQ"/>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l8aTHhnenDH09493tFFlT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E2DGiI4gFvJJAn6Xvthc9A"/>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d95CTmMHffw5.QMweN2li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UWmo.YC3srMPjKlrFQTLU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rpq1dMjxjz7r8guUIXah1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uf2e_5blcCAlC4t2MeDr6Q"/>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fLw_RpiZ1a.Gb79O2IRB2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Fk4f.T9nYfudX21OfhGkg"/>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B.Qn6nLTLdb60GsKfTEXI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OG3yIVkE9g0HnANyY800dA"/>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eS45_eaP55fMmD6LR0rLJA"/>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YKeut_xI2IHhmHupRS0vB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zIqf5HsA7F6fPpiULvZMs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499iZ.7SjOgbaos0FEoCR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oV81W9joeYjoHIcSMXpTig"/>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SicaCp51sGMWFdRbJzgD3g"/>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qg4eQxGx6GZC27DzkUoMv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wrleNZQxJN174EClnpAuK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jf8E_oN_3QgG1uqp9zmuyA"/>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Ndkz2cO2d743.xXbOSziA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6fCy4PRQycLagQbJQ09XA"/>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9i4Sengbv7fBgnnz2Ow.L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MLuGYzcV5Euw1CnpDxNwYw"/>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RzENtqSqR4cPvIZtTGQOEw"/>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79qzh6HvWV5kTOiKdjDd6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eZKfwC0CdkZP7bAA7mdyxQ"/>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zwtNG_bRP6SQTWaHIgWSFw"/>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xinAdtWpMc1VlvksZGEVTw"/>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NzxzX7.ZRLdQEME3Otj4n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Br5Ex4QE_tAxWoQTDB41ow"/>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wiVi_AQfYSvCrBEImN6wB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Xfjs6b_TaeC6Bh031wnEi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IT1DtVIoEY7jss1JUq6NXQ"/>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dzLKZ.Sa_kTFqzr_D1jR1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pfwqh3sY90NMzPchsaeyc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ehmUKWqsK_7qiKMghxuyC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Ki_kcaGurmLlfQbNfkvrzA"/>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trMr7ixZxhJhz83Rt1Z2R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3B_Q5NaxgJMayKIMMjsb.w"/>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Qs43eKXV0tFXnxYPgHfPn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ku5JjHMFg_VhECC39I9id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fGvB1WrJ_ri73d2BSnoZ8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y_EoGZD8YU7LSJxEiZKR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o32clESA7kBwn7dCbdoft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cOncUOb7GxA0BTN.g7NxQ"/>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M9imF_p7rBOkmIpmn9Jrb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kvA4A6jjS8SYHkmiHRj6sA"/>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9zGk6Ff3EBuv0.J7oKVJFw"/>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DuRRbRTVRWlN.QDDOf.ee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gp3c1Lgzq62MoS652M0m8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bNKu1TwH6mWrJXEZRutEa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wDzxRz1oozF50icUlydxNA"/>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Z2n5MHlF0Jb4.QYm4mFK0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FgvC0UK3.LQJZzcO9AeRj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ibdRr8JKgzuooOaqHKbOJw"/>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i6xGv.Y03e7pLjR6JY2TC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Gcn2dYfxsbTFnARLjZ5g_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ofLhmjKAO9OCY6ZG.ofhbQ"/>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IrCi5wIKd9JNhWtelCM62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NsP4sdbEvuybjp_CSnrMjw"/>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pIURHREeMez1puC3zlx5yw"/>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MNC469v96YS9sdOtMQfbX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_CoPej6yDVGs6HBbQ849L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eB19Bll5QBgm2F6J8g9aiw"/>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YfFMvUww.Ohy99JNaRcbQ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Cxk5UMRrd_qPVw8PSvAYF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7sWoaqjuHRzO2hujsCor4A"/>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p8ptRmO._vkRhaMQxBqetA"/>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M.g8Oouw4ejZkpwzcxBYp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a.fZNmLEP9D6HZPMyuMTw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MQSlHvNt0QOcxmZhirlDaA"/>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bnyEvtPWZ7RRbRij4Sy_DA"/>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ggwo2tz5PgfbMe1ZjKlBO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YadhryOSmWJly35iCdNK0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06EFC8V7rMGuoQzKmxGvfA"/>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7hewtCCvROHfAqGua6TJbw"/>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Q4diF1L8lqwinNuvsIXxZQ"/>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eScW_7ZmTtFv2jfzhfPz8A"/>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Lyr_ifbxjJc0ZrMnuy68N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PF_nJjQ1UK67qf76Pin1jg"/>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Wsov2VV_B_5qhGzQqpRlHg"/>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b6Ysv.iueBawycO9.CORtw"/>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vRG6Z_QNxveyU8E3qffU.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dbcNEex8NQMa6Dho4OuYD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ak8_xHds.0NZF3d5.kAzzg"/>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V9cS5aAgLG3EhneHoj7qVQ"/>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NVaUgaY_BHjBetV56xQT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RYK5J2rgokxPwudmfTkvuA"/>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8zVzw1TsU6SARc8.oXUoew"/>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oujO5NJtHcsD2wQGU8sV_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W5AAFB6vXB.qF0wguEX8bQ"/>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EKmTEq7UH9aXgviOE2N8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SVDTLqwjxU_v9FXL2vnzsQ"/>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adt_NKvLhkCtMCdd_cQrG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4AKOukTP7Z8KiBpbvnYfV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VM8ghg34YBY3zcBBuujirQ"/>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QTBEzqgJ0nEfnuuxh2.U0g"/>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_POoW6ix_D7_vJJHqvGGJ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J5w3YxjEH0BaP0ofSHKh6Q"/>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kwFSUHfsnfTk9V35xxOC5A"/>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z2c3o00sCW0BQBtZ8J5HP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lqqtTV_BhUdArnKDQbXd7Q"/>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4JZ_hexdBA9tK2YiQ3rqzA"/>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5gH3qjP_KBaXrb_PQ5H7bg"/>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AH5FOx8I2XoDc80QNjHzDg"/>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W2w.TBChn0ZJEgld98kY9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eDoUHj.eNz98_1JBcAWgmw"/>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t4FiDt3sdEVRQNu87qeWQ"/>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Bi2GzIGbaxlCZsAnvNAj6A"/>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3YpyQG4csXwL2wQQGsG1Pw"/>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7g1SSIopV2l.q6wjJUVS.g"/>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Ql2CI9iXPiVS9s_lmu8pqw"/>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XxQIL8C0tMVvGciE7GELnw"/>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9PGWYKaT06lp_6svNOpYqg"/>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grdyFoSEjaT9N.CnODujiA"/>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cD9a8RyiEJnYEIB_qhrS4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O1yhq_TWCDY64mx7nL10Z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58_W5k5oB6lZQUIVJQsZwA"/>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vAHgr4TV9K0gkVO16drPL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Bhc7omX.dX9I8lrDE2W4j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PlzDCoieloqGWN_Fb73c7A"/>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ZMLiWV14TqChMqLxGROgQQ"/>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oMpfg4Ke0_rkGlnTpx0gUw"/>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ujNo.sFOYsTGK4U.wa1NvQ"/>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3wR3gNbptIU6y1FZ3u0ZEw"/>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Fny55telIfvy54xaA97nlg"/>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2fMVpgWx5HFEFHNh9ARR1w"/>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0GVmONpdLKZFPP2WUGxbY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muoWcSF0lubUfSLGlYrs4g"/>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stQ4nvY30vIzRV8CbIpiYQ"/>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Yl2BGVxNy1SAdyfuLH3EtQ"/>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bmo4y49VZsIstUwkWHCJOQ"/>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3snjdVDxgPVDWPKyHpOzHg"/>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KsB6J6Ld0T4_c1LVXuU37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rvDWUY67kzp_5AcINVxrDA"/>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mFnO4qlygMcsUq109ASN9w"/>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a.FQ.b7_jTI2SWcCIqJdvw"/>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emp8mt31mt489IO4S5PBrA"/>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0Up1dVzraMRNv2udjIKFb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elipPwJEhMtKzs1UWAkjgA"/>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oJJt_iJSwDOBXRus6NN7OA"/>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jF6PkND22XLqGTuu7KSe1g"/>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_hbh8czwaCkfFE1yTH7jeg"/>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3Lxy6X_NaIoirMPiS.aWpA"/>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QMEXFvw8rXCChAap6PKlLQ"/>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jQwSDy2zzpu9FwhSNVYGiQ"/>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BsKyNXsyyzFc3b4JS9moPQ"/>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ENb953vHx1n2BAb_OZuZtw"/>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iDg3PYa.iJa3mcyi_svh7g"/>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L04NsZ6qQnRKzBBfoq4qu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TJ67nIBsEK.oi0oC5Kr1_g"/>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xvzHR0gWB0yYttkCD.ZCog"/>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uYillNDQqfSAfIqRirZ7Qg"/>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pcLYET2AuLBR.tCaXf.fRQ"/>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Rb.cXtxZNfB6womqX4ZNgA"/>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wgV6F_hte3IF203mu4LXZg"/>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9KeCh2K1fZ5CKs5U6RlHQw"/>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SRXVE4AYa7xKqkueDr3byA"/>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httnUYB5eDdQLSaDRlKIQ"/>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tsiWCRpf9hb9aBanlSrk6A"/>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2T92UY8mqvn0Djh.EgIF_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oBA0QDvilP.dv7qyZCEREQ"/>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FuSXw7GAdBwDyxsrTeonfA"/>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P5bF8uQWDHqbFZ_q6jq1mg"/>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LPmGtYq0YUrwS7s7xrAvZg"/>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6evmWe6I7ynz6QjEMfYT9g"/>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7U8KdVZDpmiq82PXyhCraw"/>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1YG9oC2.9vklWYALe8UB8Q"/>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QGJLB8jWZZ7XP9TLy4fM1A"/>
</p:tagLst>
</file>

<file path=ppt/tags/tag467.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SSjU4OE5WRWQ3bjWstq08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POCD5EengDVzT8VcJ_.NQ"/>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QGj3Mhu2xBxo_GzVsX6jLQ"/>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thKuRt6n5EP0PRMkLc0qqg"/>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NjLSq2pNkCHrJBKZ5pzrDA"/>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CLFX0RzFLcWKXAXZcJmk3A"/>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veB5HsSynk3d.e_8flMuqQ"/>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t0CoOjo5yMopXP8ZlhlBmQ"/>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JI2L7oRo3pj3JhxFAxgQOg"/>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5YYYizyjxRy0daTt32oSgw"/>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Vcv3eGJ18iTcZviE5h5btA"/>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IKgK.MpR90y1FRJegdY0R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gcsOL9Pxjk4w1gletHsXPg"/>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dgteiagFUd.820FXgw5iQ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4F1_xYsG6B_VV41.OiaDNw"/>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1XX7ygibLnnvQi1MfHpEl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P8MNBdaDpfasC5JzY0667A"/>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H7Z12ChqN4B04Oyrdhu1zQ"/>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FY13J1QJIxcO0v3AMSzkhA"/>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UZeh8TeTYZyLnduZ1drDbA"/>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jsgB01AmozRPE4Fw7FafXQ"/>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0DPp3pMmkjd.L8WSfJKT7w"/>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rHbrHUj5z9r6BCKSoeSrp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5T5hnkm70KOVGDIVie.lg"/>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WeqMJuxq3JKk8RBU4qf3Qw"/>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VaadJusHO1ge1J1AZoLZoA"/>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LQKsRxMR.JgvkI8D5ihnJw"/>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Ww2k.8Zabh.HeOueKgeBYg"/>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0cBuKyXa8KHD_a.llHpANg"/>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2WNHJjNyfO8kmAwOyOhLIw"/>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nLvF1BJdqSPAcElvvT7hNg"/>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ssL6Z0_0NAowcLWNywO_Tg"/>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20AaOvx6M3I.Elfi9oQUuA"/>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6yAOVZ0QYgd6vQIv13iZs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bKLurT1VNWjSJaSZdJaqbw"/>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2vkIYKly_Q7HGXPfcsQNBg"/>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D7M1uRzozRVukrCuEYJjBw"/>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jyH7EHXOGRJ01ctUgqzsxg"/>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3jdr1nEiugU79wxcGHlFhA"/>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k18ZWhxnpvab356bG4z05Q"/>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pfAAhx9MCW1pJvfVn0tKBg"/>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KaBTdTDanThXlTxaInOnrg"/>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2x7NibDQ6_sDLlS5Gm3ilQ"/>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dKt1hcFKOW.RJXhUZ6OETw"/>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0.iGuzs7CHNaPIEig0xkH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oqjI.Duah4wIDnqYf0uqjw"/>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UVTO_wK5Fmpaxi6iXVHL4A"/>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23sK7_tX55WMN6GTXl1NIQ"/>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W8CSCpLuzrzdAlJQVvvN1A"/>
</p:tagLst>
</file>

<file path=ppt/tags/tag513.xml><?xml version="1.0" encoding="utf-8"?>
<p:tagLst xmlns:a="http://schemas.openxmlformats.org/drawingml/2006/main" xmlns:r="http://schemas.openxmlformats.org/officeDocument/2006/relationships" xmlns:p="http://schemas.openxmlformats.org/presentationml/2006/main">
  <p:tag name="BTFPLAYOUTENABLED" val="1"/>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ASL.5ed2Cpo781C8h9dZtQ"/>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IcFALW8ytJVNCsjJzdbAVA"/>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7GIUybCPQ0v1ateqaF.ElA"/>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7AI4dBHV60rK_XOvCSexag"/>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A1IJrqL855ZS5w0fBNTJTw"/>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iTnHY5ea_8aa8fuYhjDYn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ep5qyVTn3Zzi6uVvi_WFxQ"/>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6D5ywMJ0L7plz1oG2Excgw"/>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Xa16bLSlwWWmzmVmPb3NZw"/>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9UYb297t58vGql1lsYZJDw"/>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959ZJBtGPkySBY85WY_0RA"/>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70SCbYjLn36bgBwyzY1e6Q"/>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Qjl0.EoZ67ZRXUn0h7xlNg"/>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r56pvs_xn1.L7mKECa9g7w"/>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8R1dwO0hJ6HeKFKQOWTFSQ"/>
</p:tagLst>
</file>

<file path=ppt/tags/tag528.xml><?xml version="1.0" encoding="utf-8"?>
<p:tagLst xmlns:a="http://schemas.openxmlformats.org/drawingml/2006/main" xmlns:r="http://schemas.openxmlformats.org/officeDocument/2006/relationships" xmlns:p="http://schemas.openxmlformats.org/presentationml/2006/main">
  <p:tag name="BTFPLAYOUTENABLED" val="1"/>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oaLUvdbaUs3NmpYDV.SRpw"/>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8blWPrlmojQ8xSq4C1mybg"/>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G8mhdeH6rr0Ymhai30qPxA"/>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YQi6RMINm.EgtCOHqHuWbA"/>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Rd7Y.p5PWaSbAJNRdDsgnw"/>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NygOHIJes8P_jZDl76aBuw"/>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u9wr5TLJUnkvGtWC3hyYbw"/>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L982Q4QRP9QsuAleBV8XHQ"/>
</p:tagLst>
</file>

<file path=ppt/tags/tag537.xml><?xml version="1.0" encoding="utf-8"?>
<p:tagLst xmlns:a="http://schemas.openxmlformats.org/drawingml/2006/main" xmlns:r="http://schemas.openxmlformats.org/officeDocument/2006/relationships" xmlns:p="http://schemas.openxmlformats.org/presentationml/2006/main">
  <p:tag name="BTFPLAYOUTENABLED" val="1"/>
</p:tagLst>
</file>

<file path=ppt/tags/tag538.xml><?xml version="1.0" encoding="utf-8"?>
<p:tagLst xmlns:a="http://schemas.openxmlformats.org/drawingml/2006/main" xmlns:r="http://schemas.openxmlformats.org/officeDocument/2006/relationships" xmlns:p="http://schemas.openxmlformats.org/presentationml/2006/main">
  <p:tag name="BTFPLAYOUTENABLED" val="1"/>
</p:tagLst>
</file>

<file path=ppt/tags/tag539.xml><?xml version="1.0" encoding="utf-8"?>
<p:tagLst xmlns:a="http://schemas.openxmlformats.org/drawingml/2006/main" xmlns:r="http://schemas.openxmlformats.org/officeDocument/2006/relationships" xmlns:p="http://schemas.openxmlformats.org/presentationml/2006/main">
  <p:tag name="BTFPLAYOUTENABLED" val="1"/>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2lHLJprUujMCe34klUDOHg"/>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JApZstN2.D3hHRFaTzGy6w"/>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t0lZb0LJei4hsVLSWlB1rQ"/>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l6MKQc6m6xi8diNc63EevA"/>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oBcvsVkaUceUX78_8tYXaw"/>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TwaTG6Vl3RN9O31DTS7KEg"/>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yM.VhQxPE_GeAeew5MUpKg"/>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hNDz0ziHnu8aH_j4ob24Iw"/>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_ipbq6vunIlEvlDYexfU.A"/>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3u62WTSwdMspALjk8RW42w"/>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EOSoDuEIXEEs5nknaVzzb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a5.HVMu3YCrQD8YungzNzw"/>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QBcBBDJBdU1N1l6bJr5dXQ"/>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cYPxcepO.fBhFdKjqPbrtA"/>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A1cTI0deduDfbrye9Wkniw"/>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w9wxIfLRCU57hHsjm4Au3A"/>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5ayJuyMDDJ0Hkt5FyTtKgA"/>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7Hiprmn1Dp0weKQ2bWNs9Q"/>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wOsf71zjT7EcicM2Z.fEnQ"/>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W7sHjT_nAV5wCODzwFchUA"/>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vMOuIyctPm20kXZEPxzyH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vc9Vol.7nL8CFjdGWV_yBw"/>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zQjlwXTBh1Cyfx5KldEElw"/>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kTAVRAt27WEZt73Cg5pYHQ"/>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FRKgXo_exCiyYwA0LLwCAQ"/>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ZVdYISAeJ1SZHTdPKFaGPw"/>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JzqRh_tOX19eUP8uOOOMLg"/>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XIRWyRW8qfD0cexnfHWBFQ"/>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PVK8SxDzFTQJNaAsEjRIEA"/>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daFE4seB8o3Z2q598zT0RA"/>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W92LeRq3Kh7M3IfKzS6nGg"/>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zYI.Hr1zdLzMQhVu1400s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7Ehwg6G8N.DY6lF3Md34Qw"/>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TYvY2PD0j4DHWguuCT6ZVg"/>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He8tZ7kNtU3iB94G2uqQ2g"/>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brcPVp8ExjRoW7JzoZ.wcQ"/>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NujAAWpCaP1gB.MT74xLBA"/>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nZwQA7FxBTAWs9vefXjlUQ"/>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ZihPW7qKH5fkbY8Nl0twIQ"/>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G6dzOaze8HAmB04I21VGAQ"/>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h0iMaaNaSjYV6_rTSmG92Q"/>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hVPBsAfNluwqrIWs7i4cqQ"/>
</p:tagLst>
</file>

<file path=ppt/tags/tag579.xml><?xml version="1.0" encoding="utf-8"?>
<p:tagLst xmlns:a="http://schemas.openxmlformats.org/drawingml/2006/main" xmlns:r="http://schemas.openxmlformats.org/officeDocument/2006/relationships" xmlns:p="http://schemas.openxmlformats.org/presentationml/2006/main">
  <p:tag name="BTFPLAYOUTENABLED" val="1"/>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qzCpVWBHTLREG1_sbStCaQ"/>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xKfn1Cqw_TcoIHvbUYBN.Q"/>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sKI7w13t4yaGusyll_vFnA"/>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SyT7dkm0ARXJW9nguPW1_Q"/>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0YTTcuNw050aAW755EhrOQ"/>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6pb08tAMfP3Xz8OD8Fmn9g"/>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I8hOwgUVRAHQWmzBx88FuA"/>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N9Xl_hYuAqVvYHZdm.ETbg"/>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z1dNkUEHmemypzUwJ1foWg"/>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LY5izTQS0Lxc63U_fZ7sw"/>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O1bVIJivpxbLWuu3Qd.1m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yOPOUwZs0TrM.XICMlYIXQ"/>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IGJFypziqSJKqDn3Gxb3wg"/>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qLNDsy7BAyH0mDiYj4Zt6A"/>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br9_9XyxsNMegn4Ndj0wnw"/>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mOrCttLbczOhNV4vsbgttg"/>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jsOkbtx_PJaf.Cx8b5dZ3g"/>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07i4p3.i8JTnFdtiisfp8w"/>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P.UunYAb8zyj64v8TilsZA"/>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GCozB5PacYzmQFhtcEhCOA"/>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RObCm71p6a0ajnplzwxG4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Aq5tKRjUsBRUKrYNxbIsqA"/>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TaaIUcRtV5ibYE32NwFBJA"/>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h_5iwzpU7GdDfz21svU2YA"/>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71zAxjUYXM3p7Q92wuYupA"/>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ZMrRagRoI20PTu6SUtKKmg"/>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Y3mapKbN6b.n1KWGUPZXxw"/>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IMvU03OouyL4f6GSJsWq3g"/>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AipcMxlkw0.vrrl.VYwuhg"/>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WcaI73_l8QiWYhEjLdel.g"/>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jKRnIthklWz4rs0Li_Sn6w"/>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UNnTg7VOUAZalHA.XQc5R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iLI9rUNx8l497jPO2HlrtA"/>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Ww1axSvmEzG9BMXy5XkPBA"/>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ilrNucT5xrmStjSqE4egxw"/>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08bfZxnLeaAd.HmWF0Go.g"/>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SDZwFg7bdE8htW.7hR5fEQ"/>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v8Z1f7tPUCwY1U2K6lbcbA"/>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el56CpyBTZVXzrM3Ppnuug"/>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XvqAYwzh5YEsRzt3xVRHJA"/>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lyooigONZCIyfXvk4Ui89A"/>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RFeteZd9swaKT6ezqF8KEA"/>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AQzBFbVEsjrCWf_0FPG6g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R5Pc.WJWccS7wAadb4KzJg"/>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vIuKUbh38QE3sjxn96E6Cw"/>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i5gEMoSmgvFQdCTpY05ixA"/>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wxiOGeDqejHlUEbRNZ0xUQ"/>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SAfv8UzZXi0_7gB0e6oQ6Q"/>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hkmh40rzZNFKgFANLKrwkQ"/>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H37PuaD6rQ9nU8NMONpRRw"/>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EICBTPuhb933pUFjkZen5w"/>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l7n1RNW4LU6h_MTRSAi9EQ"/>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chloe7OKhH2pkK10k5AllA"/>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jyjMW2TrXxGB4fA5wbmK3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lWZWK5luMwrg9YQkXxJkww"/>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2VQcvef3HuEe7q_ZrCQW8g"/>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gF8jGmGDY0vV3HYIvFJgbQ"/>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wq9gL_6sPLodSdSXMXqEuA"/>
</p:tagLst>
</file>

<file path=ppt/tags/tag633.xml><?xml version="1.0" encoding="utf-8"?>
<p:tagLst xmlns:a="http://schemas.openxmlformats.org/drawingml/2006/main" xmlns:r="http://schemas.openxmlformats.org/officeDocument/2006/relationships" xmlns:p="http://schemas.openxmlformats.org/presentationml/2006/main">
  <p:tag name="BTFPLAYOUTENABLED" val="1"/>
</p:tagLst>
</file>

<file path=ppt/tags/tag634.xml><?xml version="1.0" encoding="utf-8"?>
<p:tagLst xmlns:a="http://schemas.openxmlformats.org/drawingml/2006/main" xmlns:r="http://schemas.openxmlformats.org/officeDocument/2006/relationships" xmlns:p="http://schemas.openxmlformats.org/presentationml/2006/main">
  <p:tag name="BTFPLAYOUTENABLED" val="1"/>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ZOogUiqr5GF83HzV0BOp0g"/>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5zhxcJEZ8r_Rbe87xZMOIg"/>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ZML48SC.Q74McuX8wZjvvQ"/>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855VTmnoX.F8PwU98yFmjQ"/>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JSGaLRXqvQKXT7mLOHJfY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3SEpyyayMZto33l_SDrVAQ"/>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Av89CMoW1ctVh6OBRjicuw"/>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B0Cn9A.x2Uln60hDESr1xw"/>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PduHxRRzkNOgy35m7JnLvw"/>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57nx_zMAtCuv0PNo1pvzjw"/>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L7gr8tccraoE0u2_.b16oQ"/>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0dc97LpNmLA84gVF_zdaVQ"/>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B8oshruiAsrQumO_GQ2LAA"/>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JLg4aCTIFc8JpZkHcRK1AA"/>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r6FkZtGah4FeIMzJ8Gawhg"/>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GpS9OXnTxEgAcWXowr6Kk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jM6lvRWQxfP6mkA0x3H6.w"/>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1S2Eardu3dYqrh2d0Yp8aQ"/>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3WMnooYUAVQB1T4NPR6hA"/>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3d38WXh7FpPqLEMhn1PzzA"/>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Tpj.PgKn2BCYuN2FVjvNvg"/>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_H79XE3PObh5F49EEPcJfQ"/>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2Va6zjC0nS7ui7r3JWhPtA"/>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ZVNYCa9ciWmYuJLQ4NUMbA"/>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s1ga77Y8bi.z4I_wbHrrbQ"/>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wNTx4KPUU2rlhuazMV5u8A"/>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j6ytm9rCnsQaZrj8r7N9_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iAoMkzzmR2bwOLneMdk1_w"/>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QiKElP_terr9iZDue0fwuw"/>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jYfR_Gs67aUHtIgP10cHWA"/>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T7f687_aaFTv2v7O05Q5xQ"/>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ItOFwpIsOv4lmUC6dO4.TQ"/>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HElUWyRyi4cjF4spdPZeHQ"/>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RiU1gGWELdJGqfci0lJH8A"/>
</p:tagLst>
</file>

<file path=ppt/tags/tag666.xml><?xml version="1.0" encoding="utf-8"?>
<p:tagLst xmlns:a="http://schemas.openxmlformats.org/drawingml/2006/main" xmlns:r="http://schemas.openxmlformats.org/officeDocument/2006/relationships" xmlns:p="http://schemas.openxmlformats.org/presentationml/2006/main">
  <p:tag name="BTFPLAYOUTENABLED" val="1"/>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nVxv08SG606Aq9pW5k19jw"/>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GizIYycOdIKtjwidOr2Y6g"/>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wZnK1EfCS6GTOOSnpP0KX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LyuJlfU53q547y44QsGptA"/>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RyGT3FWR2AAJ1qrW23ycKA"/>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go5ntURiCPkab6_qjt1NNg"/>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u9FJkl0cdKbPn3bh.Dn9vA"/>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8awGwNOFoTDfIi8Guc_1ow"/>
</p:tagLst>
</file>

<file path=ppt/tags/tag674.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lALE0FE1mBzmfXY_tQoTiQ"/>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gvZaknJUbmJFZs.jdPb37A"/>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uoNLtBrHq_haJK8f0.DwhA"/>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N.ZNb26.1q5iSbGyqo_hZ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e7NfEdRFjDf1BGzePcAjRQ"/>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EvfaCZFis2GniPlhJuI0AQ"/>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8s.jxzbjqxxMPZGTyNckhg"/>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s9f7lVFaMyzt5yC49ZF0bw"/>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1SAi_7IegWsQw765Afc8VQ"/>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YElNl6r.Dwm4GmhKoGOi1Q"/>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sMvNjiu2I5u0em6wv2qFvw"/>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OjcF6MoKoJ.pg88CAtCevA"/>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dV3VNk0z_A6_3QsK5Wl1tw"/>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sHBalRUqVOHmh7McC0Xlqg"/>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0r6ZOeYWKmrKuEZboifep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NmO0yHYsjdVyQePIlS2S8Q"/>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7x0XIQkr.FYDnn.Nz0uGZg"/>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tZ0YRr6EGbe4pWxw4eLTTw"/>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nQUZnjvj3DTqfWmuxo4.wg"/>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lVnfvRlPGZaVP662XO12Mg"/>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GzWAhcOz5XkwEiRDe_h3AA"/>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A7afFE1TkO6tmipg1MWpvA"/>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Mc3DUuqgHu.N9J7lpO3kTA"/>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Fa0ISDb8ZMHmr3CFrOr_qw"/>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RwiSCkaeBpjOJYGYa7XKtQ"/>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nWaSrq14rhIogkoZkKNvR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ys.e9wV_usxEhkBSICgpBg"/>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96OL3KX4uI_6osdGEE419w"/>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tGmEKI15WLpkTvu.8zCVYQ"/>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bXl7mImnrkkmX13hl3SxHg"/>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uaMepHAdYSvc7GzHGx5Mew"/>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3WYl6P_ukMYtBF_oO8WfsQ"/>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zr.EvhWc83ZHF6sZajuOgA"/>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HX56zRElqirUE5uHXYu3NQ"/>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yqoAkkOM8o2_U6MW5.0yog"/>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VW8EPiktoV6Ul9JcIVIt0g"/>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QblvS3Qh2wrEWw6z4IoZQ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v_hfuPjs8Y8M5HqH2jRqGA"/>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F3UY0xzJ2I_kNZMXf9Q9MQ"/>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im_zJ0ssCSS9oRUeLPDYHg"/>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GWZZY1.uT5NZFm6BtJgOBQ"/>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Lh2O4Lv79NjG8Sg_BMqRLg"/>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9qWiFAisE46S86SS8FVbuQ"/>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4dtrWRl4B3Zsk0oKFOLzyg"/>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H3N6Uq9Tta7PFhEj15qikQ"/>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GU7Bo4y1Tal9fKpuLR.MLA"/>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LSW.rd1xJGGwooRhc_vGgA"/>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TKHuR5EGPWigyDx94Uo3y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pFN7DhdKHgYvSAZ00qS1TQ"/>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NjVreNq6TVLGsbSb6jUGQg"/>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Yo7CgGMD7G7KLjgwk9G2VA"/>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tKZJxMDljzYCmSu.6CNMpg"/>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GE0zpPRgObFktgEE2G.NLQ"/>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qvBWwu65jtzMHLM2NsPKJQ"/>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qEl.a7hm4OpZPYJ.8bKHYA"/>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HHwheoOn_VVg5dOTt8VwZA"/>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Z.gmJvb5FA7SjknbBFn4lA"/>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XmsT6Ge.4JqD5SNyalBWIA"/>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CyY3t0L9ns8.5bzxHv8eB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bCGVvs11ze1DVAIPvEMIg"/>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2NZw8CqjMasHZLmCOwYnrQ"/>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I7.H7UFOv7rATvtJ8gL6Ug"/>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JPrWNKYUXrV2uDKTzlUvWw"/>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k7iPccOHiJV4YoIaR3HyWg"/>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IvMpNZwISVGdGFp2b6qTSA"/>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cc_CoHH4XwOCvZThClUlCQ"/>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1DJFmmUyaA3yX6ITF.gYXw"/>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yUXzqdQuucsEEFQ0pgJL_Q"/>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fcjRoftzMnqTjdPHy8FMwA"/>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1YSwSKdVitrc_6PQwlP77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Z7fVGD6BT.6MCO.e3kDMHA"/>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lGJ1IkFTXZr_IkKYpWVQCg"/>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29s5H4uK0u8e5I4QmIaBdA"/>
</p:tagLst>
</file>

<file path=ppt/tags/tag742.xml><?xml version="1.0" encoding="utf-8"?>
<p:tagLst xmlns:a="http://schemas.openxmlformats.org/drawingml/2006/main" xmlns:r="http://schemas.openxmlformats.org/officeDocument/2006/relationships" xmlns:p="http://schemas.openxmlformats.org/presentationml/2006/main">
  <p:tag name="BTFPLAYOUTENABLED" val="1"/>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7UiJmHvFMHmR3D44EMqEfA"/>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htP16eSMy1AnsSh0vPc49w"/>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cndEEfrVoc_U4ir76kk2nQ"/>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IddJ992macV5LcZcITysVg"/>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0TSIraQ0wgUCAgYfOkT1QQ"/>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4eww0VKCBHLhoJ3TB1Mldg"/>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UFG.8vRVQFyf2_F2fOu8N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Ldb7THdzBIHRRzCKM9n3DA"/>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PN8.wXGHQeg4iaxwsgAROg"/>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RhrdhYnpuZyR7aM4c0KOhw"/>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wPpdqInNW4B2pt.ULGoLjQ"/>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smkD88XLDectx4Ucv9fzag"/>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yuIHrJpI4qQVqoyvTs60fg"/>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AcXiGLX_vr3xBLh42d4BTg"/>
</p:tagLst>
</file>

<file path=ppt/tags/tag756.xml><?xml version="1.0" encoding="utf-8"?>
<p:tagLst xmlns:a="http://schemas.openxmlformats.org/drawingml/2006/main" xmlns:r="http://schemas.openxmlformats.org/officeDocument/2006/relationships" xmlns:p="http://schemas.openxmlformats.org/presentationml/2006/main">
  <p:tag name="BTFPLAYOUTENABLED" val="1"/>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BmGbmPxICFZu6HDPVv22rg"/>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qCPHKa5Y03.E7agmG6r_F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ClNpfOiyLY9EfwIuEOfaQ"/>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0eEJHKV85Tvr2n.jPWpcuQ"/>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9TL61I.AG1zln9lSaF.9lA"/>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kjUk0PN6gHBS3MwZ4ZG7HQ"/>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a5X0aenGKEPpmuQNE04KTQ"/>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0azQGiyiBV0AaoYcIU1FMg"/>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_c8gA4_qK2FaDaK1IuxmZQ"/>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mdhBiUSBToGb9U8mokiFBw"/>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9BJ96mpDyCwzlDnabd.aFw"/>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tggxJni25Poolu1.caJY70w"/>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m0YJwTjLYFNdG4Jdgkia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bUdSqoh.LjiPD4sVt5ZRoA"/>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nE3ox4DBZzkTYGovArQ2HA"/>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dc02vNiUi8_a00PPVyqptA"/>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vdCzH6845FBQGVWQeZg1Kg"/>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4ySQI2DuIa532AVPWcADcA"/>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dECNqvigqxt3jZoevX4_AQ"/>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4ML5advmWsnl8WArcQamuw"/>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Yzutia8j9ZjMLk8GffBn5Q"/>
</p:tagLst>
</file>

<file path=ppt/tags/tag777.xml><?xml version="1.0" encoding="utf-8"?>
<p:tagLst xmlns:a="http://schemas.openxmlformats.org/drawingml/2006/main" xmlns:r="http://schemas.openxmlformats.org/officeDocument/2006/relationships" xmlns:p="http://schemas.openxmlformats.org/presentationml/2006/main">
  <p:tag name="BTFPLAYOUTENABLED" val="1"/>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BVOAh2fyaeN5YUYhBu9uLw"/>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ngfRpSQLEcZXbYdhN9Q0f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uaCuv2U3NedyfUFb.RHkYw"/>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IyJ6HxGViv8GrK606iqrXg"/>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HcqfpIvv9GHPQfmag9rF4g"/>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H0kvETOsSTpvpQbzt3SKOQ"/>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vdZXUY8G0ndWQLih2yK4Qw"/>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p2qwkh3htwC3NTitVMB7aw"/>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tt6jMNIFfOad62H3nblGcGQ"/>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g9ZfXUHoAke0dPFv5cXjwA"/>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gBwqGV4ZvI9owQpN34kH2g"/>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6wHoPO.nyspX0WP3t45oJg"/>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SA9yOxl8UEC1FdbnmjEXd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anZE_s5iLFO8cj5Qnq35zg"/>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z2dZP6FZLMr32Wm55cwd1g"/>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t8uHibetm4il.KnnvxuyMg"/>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trC.mV5YPspfhDkGGlB0gbg"/>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RPrDodkwVEYpFEef1zbQyw"/>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hFPNAEF9sxpw5s7XofIY.A"/>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DAZCYtdBss3PuLrFl.s0Kw"/>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NcTPxJtigA38eBGP8dMAVw"/>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1QuaO0Z3L7Ou89BUXz8j.A"/>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PhuR8LtTjeSZvXbtFapPCw"/>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1yMyK50b9aJWUXZ6uF1DCw"/>
</p:tagLst>
</file>

<file path=ppt/tags/tag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aSbArUEWjktmF_pZuxykgA"/>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dFFaE6pIzLoR6V3oc.eXeg"/>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uprlZebyV9ZFG2F3jKOzrQ"/>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r4zPVw6N42BeZo.cfGQf4g"/>
</p:tagLst>
</file>

<file path=ppt/tags/tag80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7.xml><?xml version="1.0" encoding="utf-8"?>
<p:tagLst xmlns:a="http://schemas.openxmlformats.org/drawingml/2006/main" xmlns:r="http://schemas.openxmlformats.org/officeDocument/2006/relationships" xmlns:p="http://schemas.openxmlformats.org/presentationml/2006/main">
  <p:tag name="BTFPLAYOUTENABLED" val="1"/>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9.xml><?xml version="1.0" encoding="utf-8"?>
<p:tagLst xmlns:a="http://schemas.openxmlformats.org/drawingml/2006/main" xmlns:r="http://schemas.openxmlformats.org/officeDocument/2006/relationships" xmlns:p="http://schemas.openxmlformats.org/presentationml/2006/main">
  <p:tag name="BTFPLAYOUTENABLED" val="1"/>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pMIqzEPD0K24E5556v_00Q"/>
</p:tagLst>
</file>

<file path=ppt/tags/tag810.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q7ysuQNqjNFZgaAbeJhdMA"/>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tKRP5AgTTmk2XJjuPaW.13A"/>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sDx0aysuyVR39zw1kf.ycw"/>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tKM9deEYlxv36LLWss3iZ7Q"/>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gkPItA7.7xQHiQIrplhxXA"/>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Yimp0Y3DpTNNV.ae8acu6g"/>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PBLLbM8T6EpurX19nBsI6g"/>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tQkRbzeUi_m3xz51cjeH2o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S2EHPTNcE8ZexReZpTJKAw"/>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tizeP8EL_3252mnCVQ9guqA"/>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1_KkRSRwqbLlf9zjKDDJdA"/>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9szSnt.3U3ZUbHPxKh_7fA"/>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6DYaRAo5Hs.Dv76MIMctpg"/>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GKD34TShTImfBymdZnnNHg"/>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A9f93WTT4ttCR7_JFx4rsA"/>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V6Wu4i1eiPTJg9miSVtI6Q"/>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0cGTZyr3Nj.MBJ24fb7HdQ"/>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hzL0VQKRCdQZiM6i7_KWrA"/>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QTuBzC7OHfN0pnv3OCHuS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5EKjjLqX_BKmkGpbChf1hw"/>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9NoTiU4z4TpmIpi5kmWdAg"/>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xfHQ0dUHXJ3.oEJ7qefBUQ"/>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XHoeWmlELHyAa_SWy9l2Fw"/>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8eTKO8dTX.3CmtkmU6mXsw"/>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CzD2B2pNaO6f2klHr3mqtA"/>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ts7bS6FZVgcw0AjR1mKNsXw"/>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c5ucQjC_hbA5anWe9OSX6g"/>
</p:tagLst>
</file>

<file path=ppt/tags/tag837.xml><?xml version="1.0" encoding="utf-8"?>
<p:tagLst xmlns:a="http://schemas.openxmlformats.org/drawingml/2006/main" xmlns:r="http://schemas.openxmlformats.org/officeDocument/2006/relationships" xmlns:p="http://schemas.openxmlformats.org/presentationml/2006/main">
  <p:tag name="BTFPLAYOUTENABLED" val="1"/>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Z5bhCae.i4qUXmRnJ.S1Ow"/>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Lm31htu_sUPL4C6o6IpYP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M2ef8dtn_x4x2wTcxVJWmw"/>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tsaQVy2Ijgvuy7KA5zn8rUA"/>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t5A9oYHo_3oo_OQriuVYdlA"/>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07Y86zTAeSUdRDwTiJIHQQ"/>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t9tssmYc_NuzzJjBBwoILLA"/>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tVou4b9QCVgHCfD1qsKyCOg"/>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6.xml><?xml version="1.0" encoding="utf-8"?>
<p:tagLst xmlns:a="http://schemas.openxmlformats.org/drawingml/2006/main" xmlns:r="http://schemas.openxmlformats.org/officeDocument/2006/relationships" xmlns:p="http://schemas.openxmlformats.org/presentationml/2006/main">
  <p:tag name="BTFPLAYOUTENABLED" val="1"/>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8.xml><?xml version="1.0" encoding="utf-8"?>
<p:tagLst xmlns:a="http://schemas.openxmlformats.org/drawingml/2006/main" xmlns:r="http://schemas.openxmlformats.org/officeDocument/2006/relationships" xmlns:p="http://schemas.openxmlformats.org/presentationml/2006/main">
  <p:tag name="BTFPLAYOUTENABLED" val="1"/>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huI8v3WpJcY.DJhaFSsY8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OEVa4wUBAeH_4.vwRZvz0A"/>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tQ8PaybHPAKnNvupzb8brsw"/>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txuHL3_E3fA45n9f8._ihDA"/>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j53rmBIBHLfxqDL8WyZKEQ"/>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lOhK0xfOYBQFWykxx9mg7A"/>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tudMFqpQYdgNhXBL52wGE0w"/>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uwQH._yuzMGm1H.3LaqCDg"/>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tq44w2hH5EJucAQD_4pn6Kg"/>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7nNUorbZpxWUx4Z.27Oz.g"/>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EoJ0NCPlagvAmdFIXC8iLg"/>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tDCxpohsz8_qzPlbhQcxyR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b_r67ix21tWcMC64w9Mj1g"/>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weLhQQzJ4LTjAyTGHtpTDw"/>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tD.t5mEnJO7pUFMUcdRrhGA"/>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t82hMZXHNtIyK0nfMA6ACnQ"/>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iKPhmtbzqgYmgnljYKAEMQ"/>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tDxCMl9frlcxsJ8VqKlWdpQ"/>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0IWlTE.e1l8xNlZURk8H_A"/>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tSmh0wCXxweVFQeAoF36lrw"/>
</p:tagLst>
</file>

<file path=ppt/tags/tag868.xml><?xml version="1.0" encoding="utf-8"?>
<p:tagLst xmlns:a="http://schemas.openxmlformats.org/drawingml/2006/main" xmlns:r="http://schemas.openxmlformats.org/officeDocument/2006/relationships" xmlns:p="http://schemas.openxmlformats.org/presentationml/2006/main">
  <p:tag name="THINKCELLSHAPEDONOTDELETE" val="tz7VAfEdYROgkg.uME8xaqA"/>
</p:tagLst>
</file>

<file path=ppt/tags/tag869.xml><?xml version="1.0" encoding="utf-8"?>
<p:tagLst xmlns:a="http://schemas.openxmlformats.org/drawingml/2006/main" xmlns:r="http://schemas.openxmlformats.org/officeDocument/2006/relationships" xmlns:p="http://schemas.openxmlformats.org/presentationml/2006/main">
  <p:tag name="THINKCELLSHAPEDONOTDELETE" val="t7ZyHFxL5N5j3gqf8Z2d8a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lGbMbhSrymSX2TIg1hrZEA"/>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aSPFPJjh_xWU7jh46HkIZQ"/>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YhbtYn906XCpihyTdpDwow"/>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tJPPgb7IvkZdpFPW2JgUNBg"/>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tKNI6UXIEBXZEIuu1t.0zdg"/>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h0F66jihm.hdH5ignHRQPA"/>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ttUHpH6BjU6xu3NMgwPFWGw"/>
</p:tagLst>
</file>

<file path=ppt/tags/tag876.xml><?xml version="1.0" encoding="utf-8"?>
<p:tagLst xmlns:a="http://schemas.openxmlformats.org/drawingml/2006/main" xmlns:r="http://schemas.openxmlformats.org/officeDocument/2006/relationships" xmlns:p="http://schemas.openxmlformats.org/presentationml/2006/main">
  <p:tag name="BTFPLAYOUTENABLED" val="1"/>
</p:tagLst>
</file>

<file path=ppt/tags/tag877.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9.xml><?xml version="1.0" encoding="utf-8"?>
<p:tagLst xmlns:a="http://schemas.openxmlformats.org/drawingml/2006/main" xmlns:r="http://schemas.openxmlformats.org/officeDocument/2006/relationships" xmlns:p="http://schemas.openxmlformats.org/presentationml/2006/main">
  <p:tag name="BTFPLAYOUTENABLED" val="1"/>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b.8L59SDcMAzPDv_PWmnWA"/>
</p:tagLst>
</file>

<file path=ppt/tags/tag880.xml><?xml version="1.0" encoding="utf-8"?>
<p:tagLst xmlns:a="http://schemas.openxmlformats.org/drawingml/2006/main" xmlns:r="http://schemas.openxmlformats.org/officeDocument/2006/relationships" xmlns:p="http://schemas.openxmlformats.org/presentationml/2006/main">
  <p:tag name="BTFPLAYOUTENABLED" val="1"/>
</p:tagLst>
</file>

<file path=ppt/tags/tag881.xml><?xml version="1.0" encoding="utf-8"?>
<p:tagLst xmlns:a="http://schemas.openxmlformats.org/drawingml/2006/main" xmlns:r="http://schemas.openxmlformats.org/officeDocument/2006/relationships" xmlns:p="http://schemas.openxmlformats.org/presentationml/2006/main">
  <p:tag name="BTFPLAYOUTENABLED" val="1"/>
</p:tagLst>
</file>

<file path=ppt/tags/tag882.xml><?xml version="1.0" encoding="utf-8"?>
<p:tagLst xmlns:a="http://schemas.openxmlformats.org/drawingml/2006/main" xmlns:r="http://schemas.openxmlformats.org/officeDocument/2006/relationships" xmlns:p="http://schemas.openxmlformats.org/presentationml/2006/main">
  <p:tag name="BTFPLAYOUTENABLED" val="1"/>
</p:tagLst>
</file>

<file path=ppt/tags/tag883.xml><?xml version="1.0" encoding="utf-8"?>
<p:tagLst xmlns:a="http://schemas.openxmlformats.org/drawingml/2006/main" xmlns:r="http://schemas.openxmlformats.org/officeDocument/2006/relationships" xmlns:p="http://schemas.openxmlformats.org/presentationml/2006/main">
  <p:tag name="BTFPLAYOUTENABLED" val="1"/>
</p:tagLst>
</file>

<file path=ppt/tags/tag884.xml><?xml version="1.0" encoding="utf-8"?>
<p:tagLst xmlns:a="http://schemas.openxmlformats.org/drawingml/2006/main" xmlns:r="http://schemas.openxmlformats.org/officeDocument/2006/relationships" xmlns:p="http://schemas.openxmlformats.org/presentationml/2006/main">
  <p:tag name="BTFPLAYOUTENABLED" val="1"/>
</p:tagLst>
</file>

<file path=ppt/tags/tag885.xml><?xml version="1.0" encoding="utf-8"?>
<p:tagLst xmlns:a="http://schemas.openxmlformats.org/drawingml/2006/main" xmlns:r="http://schemas.openxmlformats.org/officeDocument/2006/relationships" xmlns:p="http://schemas.openxmlformats.org/presentationml/2006/main">
  <p:tag name="BTFPLAYOUTENABLED" val="1"/>
</p:tagLst>
</file>

<file path=ppt/tags/tag886.xml><?xml version="1.0" encoding="utf-8"?>
<p:tagLst xmlns:a="http://schemas.openxmlformats.org/drawingml/2006/main" xmlns:r="http://schemas.openxmlformats.org/officeDocument/2006/relationships" xmlns:p="http://schemas.openxmlformats.org/presentationml/2006/main">
  <p:tag name="BTFPLAYOUTENABLED" val="1"/>
</p:tagLst>
</file>

<file path=ppt/tags/tag887.xml><?xml version="1.0" encoding="utf-8"?>
<p:tagLst xmlns:a="http://schemas.openxmlformats.org/drawingml/2006/main" xmlns:r="http://schemas.openxmlformats.org/officeDocument/2006/relationships" xmlns:p="http://schemas.openxmlformats.org/presentationml/2006/main">
  <p:tag name="BTFPLAYOUTENABLED" val="1"/>
</p:tagLst>
</file>

<file path=ppt/tags/tag888.xml><?xml version="1.0" encoding="utf-8"?>
<p:tagLst xmlns:a="http://schemas.openxmlformats.org/drawingml/2006/main" xmlns:r="http://schemas.openxmlformats.org/officeDocument/2006/relationships" xmlns:p="http://schemas.openxmlformats.org/presentationml/2006/main">
  <p:tag name="BTFPLAYOUTENABLED" val="1"/>
</p:tagLst>
</file>

<file path=ppt/tags/tag889.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2Vc.bp5slq6.vG5G__Cgyw"/>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1.xml><?xml version="1.0" encoding="utf-8"?>
<p:tagLst xmlns:a="http://schemas.openxmlformats.org/drawingml/2006/main" xmlns:r="http://schemas.openxmlformats.org/officeDocument/2006/relationships" xmlns:p="http://schemas.openxmlformats.org/presentationml/2006/main">
  <p:tag name="BTFPLAYOUTENABLED" val="1"/>
</p:tagLst>
</file>

<file path=ppt/tags/tag892.xml><?xml version="1.0" encoding="utf-8"?>
<p:tagLst xmlns:a="http://schemas.openxmlformats.org/drawingml/2006/main" xmlns:r="http://schemas.openxmlformats.org/officeDocument/2006/relationships" xmlns:p="http://schemas.openxmlformats.org/presentationml/2006/main">
  <p:tag name="BTFPLAYOUTENABLED" val="1"/>
</p:tagLst>
</file>

<file path=ppt/tags/tag893.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8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5.xml><?xml version="1.0" encoding="utf-8"?>
<p:tagLst xmlns:a="http://schemas.openxmlformats.org/drawingml/2006/main" xmlns:r="http://schemas.openxmlformats.org/officeDocument/2006/relationships" xmlns:p="http://schemas.openxmlformats.org/presentationml/2006/main">
  <p:tag name="BTFPLAYOUTENABLED" val="1"/>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v_qqP6jT8rF6dC4rTgkBuQ"/>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tZWdfkUBax53eWReUOz17JA"/>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t2x07IPyGs9F5e8CqXDE_5g"/>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jOV0dwt3VIeU4VN.yEOW.w"/>
</p:tagLst>
</file>

<file path=ppt/tags/tag9.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w7d81TkEWydA6qRJCWKWBg"/>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t9qsBW7CINUV2Rt7EB6D9tA"/>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t_mlOE6qgOnmQcZgODtg_JA"/>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s3vI8yrb5Pb8K2aGL0ul0Q"/>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t_wmmSHMjDJyGVwes1Y5LqQ"/>
</p:tagLst>
</file>

<file path=ppt/tags/tag904.xml><?xml version="1.0" encoding="utf-8"?>
<p:tagLst xmlns:a="http://schemas.openxmlformats.org/drawingml/2006/main" xmlns:r="http://schemas.openxmlformats.org/officeDocument/2006/relationships" xmlns:p="http://schemas.openxmlformats.org/presentationml/2006/main">
  <p:tag name="THINKCELLSHAPEDONOTDELETE" val="tcHfS7MgaJZjpCh2UIXNFWA"/>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7JGtHteE1IOuxDQ6eZfFRg"/>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tbk1g_DazitJPzbtOr8SzVw"/>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uhBVzj.u7MwSVC5E5MSJDQ"/>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45eVVrPcHSSrNvJbjuXo7w"/>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LZx7GvRQ5dKx8ln7w1_Ki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LONkbLu9JoyBnAfKh7t0QQ"/>
</p:tagLst>
</file>

<file path=ppt/tags/tag910.xml><?xml version="1.0" encoding="utf-8"?>
<p:tagLst xmlns:a="http://schemas.openxmlformats.org/drawingml/2006/main" xmlns:r="http://schemas.openxmlformats.org/officeDocument/2006/relationships" xmlns:p="http://schemas.openxmlformats.org/presentationml/2006/main">
  <p:tag name="THINKCELLSHAPEDONOTDELETE" val="toiTHj5K9ifdIupgZ9.iQww"/>
</p:tagLst>
</file>

<file path=ppt/tags/tag911.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3.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3SpnS7vZ11e3vkOWPVSRsA"/>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Y9mo3BSvhcfZ8yVNnP3nyg"/>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trbDmsMfaEcoEKCJMTNqTRw"/>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XaF4Zwqr38tR6FKnVIxYUQ"/>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ttXrllS7gsQS2r5miKlXZN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aLR34i7RmoeyU0PuI4w2bg"/>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tc7.vksGj7bs_RH2sCO_iBw"/>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A3F0RCXpIQP6AuOMhVT9UQ"/>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tryToeYUtM.GIWEsWjH73JQ"/>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c7N49w313_FlzUA70QYpdQ"/>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bFHZrMPGpEL6Q2GSBdA1Iw"/>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k6uRSERJxTdfbrwKf.lsMA"/>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IexdL17lyauL3ovaGBOEOQ"/>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8.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9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ATxk0g0SRTfOmdvcSn_SWA"/>
</p:tagLst>
</file>

<file path=ppt/tags/tag930.xml><?xml version="1.0" encoding="utf-8"?>
<p:tagLst xmlns:a="http://schemas.openxmlformats.org/drawingml/2006/main" xmlns:r="http://schemas.openxmlformats.org/officeDocument/2006/relationships" xmlns:p="http://schemas.openxmlformats.org/presentationml/2006/main">
  <p:tag name="BTFPLAYOUTENABLED" val="1"/>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tjJVsDL7CBR8vwx70DzP8wg"/>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niAUugF.mUQhe3tigjYgiA"/>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Hf81HRh9sgn0N10NCaq3sg"/>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taufwWL8rqES1tHuAhDxU8w"/>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tcT9q_BNt4DlgX4Koex1svw"/>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OVNvmSrQUBpQImu8c_Q5TQ"/>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JWl0Ga_kWQOD99G5ehELRQ"/>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tjsAuE8sd6DgILOUPIlrFtg"/>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tONuxcZXCjHkqJ6II2DNSQ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J2_NWbkbiliSF_5o4oKmIQ"/>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OIdnpQV2eGlTN7CJwtqyuQ"/>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tbUFycnB6ydlC.5Wpk8gmDQ"/>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tXYl7vn8eVAzWz9InB306Qg"/>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8h1w3LmFzZVsHyyKSnEGjA"/>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6sikfoKLGOnH.Gy0YzKFew"/>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Pt7jJqEi0KL270lsy9CcpQ"/>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W5SR15.ocOfrws4Sp_tVyg"/>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tFToh_gKmRHHIXsYDIWFe3A"/>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tsNsbf_qIzYRPTXDNGR32tA"/>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lJj_uOOOFN1oS7CeNMvoB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3qDvMNV6LHhVAH6ez8B9w"/>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bDrU0a1kpPHMlrkk1vY.Ew"/>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t64qu_9WHr09ckSeEejk3Mg"/>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I5ROAd7pruEePPfHMxvaXA"/>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tik1QRXYZaJCoGi2EzJZxzw"/>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ExeaCzge.6I9uH1SvwZdUw"/>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mmdiuu3kqKF6hGaIiXkGUw"/>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gnIMuf9tMFt6XkqpR7qWgA"/>
</p:tagLst>
</file>

<file path=ppt/tags/tag957.xml><?xml version="1.0" encoding="utf-8"?>
<p:tagLst xmlns:a="http://schemas.openxmlformats.org/drawingml/2006/main" xmlns:r="http://schemas.openxmlformats.org/officeDocument/2006/relationships" xmlns:p="http://schemas.openxmlformats.org/presentationml/2006/main">
  <p:tag name="THINKCELLSHAPEDONOTDELETE" val="tbYvzGi1I_3NkPsh8gnpUqQ"/>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ttC6awP8op5KCYPTRkchZZg"/>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KDwDuicdH.hugzOpU9kVD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AppT0JhlrXpaPgTRtZWtSQ"/>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tZt1aX4M0IZ0_v3_OoUA54Q"/>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5.Vyz2XICjkswGoDsLGTRg"/>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3.xml><?xml version="1.0" encoding="utf-8"?>
<p:tagLst xmlns:a="http://schemas.openxmlformats.org/drawingml/2006/main" xmlns:r="http://schemas.openxmlformats.org/officeDocument/2006/relationships" xmlns:p="http://schemas.openxmlformats.org/presentationml/2006/main">
  <p:tag name="BTFPLAYOUTENABLED" val="1"/>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ts.mXcboEe7Mz2fv4B95rUQ"/>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LdP3u.OCKu9EQF3KmupJqg"/>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tnzvlgphzSBCQ51RehKIbwQ"/>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UlE0KX4SUZWS8CMRn28IfA"/>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mMeN.E189JlX1.hlFYhiEQ"/>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2anLRaEXY9G6ifa9bL4Fo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1.tmQOHBSDKxh4ghr0XxiA"/>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tX_krlUwRHt7y1sPgqqROUA"/>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tP76xVTpS76imY7h51whm4Q"/>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tXsh48r_mK.1I8r4tEQvBrw"/>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rCpjMCYAcTMN7Zf7.5BhQ"/>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b.tVh24LA_O4Z1YzD_oBcw"/>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ttwnpTpHKMTiUBh_C5AfQhQ"/>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KDSuBlsYaFMmdndFYriTXA"/>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tJX0KuppoLiUzt9hPM66Gqw"/>
</p:tagLst>
</file>

<file path=ppt/tags/tag978.xml><?xml version="1.0" encoding="utf-8"?>
<p:tagLst xmlns:a="http://schemas.openxmlformats.org/drawingml/2006/main" xmlns:r="http://schemas.openxmlformats.org/officeDocument/2006/relationships" xmlns:p="http://schemas.openxmlformats.org/presentationml/2006/main">
  <p:tag name="THINKCELLSHAPEDONOTDELETE" val="tadKGIY11KcsicVVo96yWuQ"/>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V2wSZE0co_7.ihvIomB3Z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0DrXjdaUS3VcGxG240rZ7Q"/>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RbAG4x7lhrsEGmNqzwZZow"/>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twyPg_XP8JhUIiqV9kUXR7A"/>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YOM7DaPyePtCwhpWVOkfoQ"/>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tlbiPOzq6wfSk4qV.TbDkOA"/>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tzTTw1zTh3vwJYXEkRFdlyw"/>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TEYdC.cU_qB7DDl00VEYGg"/>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Kqf3yP2turz7aktQvfbaLw"/>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6A.4zmSbxjWlzPrEYhk9MA"/>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tNjWQJKeKed2PbSqpEE_sxQ"/>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teyUNtx_Ie4ZsyZAZImIu3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ohpGI6zTk1aFa.zh_d9lTA"/>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1.xml><?xml version="1.0" encoding="utf-8"?>
<p:tagLst xmlns:a="http://schemas.openxmlformats.org/drawingml/2006/main" xmlns:r="http://schemas.openxmlformats.org/officeDocument/2006/relationships" xmlns:p="http://schemas.openxmlformats.org/presentationml/2006/main">
  <p:tag name="BTFPLAYOUTENABLED" val="1"/>
</p:tagLst>
</file>

<file path=ppt/tags/tag992.xml><?xml version="1.0" encoding="utf-8"?>
<p:tagLst xmlns:a="http://schemas.openxmlformats.org/drawingml/2006/main" xmlns:r="http://schemas.openxmlformats.org/officeDocument/2006/relationships" xmlns:p="http://schemas.openxmlformats.org/presentationml/2006/main">
  <p:tag name="BTFPLAYOUTENABLED" val="1"/>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4.xml><?xml version="1.0" encoding="utf-8"?>
<p:tagLst xmlns:a="http://schemas.openxmlformats.org/drawingml/2006/main" xmlns:r="http://schemas.openxmlformats.org/officeDocument/2006/relationships" xmlns:p="http://schemas.openxmlformats.org/presentationml/2006/main">
  <p:tag name="BTFPLAYOUTENABLED" val="1"/>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W6hun9CUOaqS2QJv.XNQTg"/>
</p:tagLst>
</file>

<file path=ppt/tags/tag996.xml><?xml version="1.0" encoding="utf-8"?>
<p:tagLst xmlns:a="http://schemas.openxmlformats.org/drawingml/2006/main" xmlns:r="http://schemas.openxmlformats.org/officeDocument/2006/relationships" xmlns:p="http://schemas.openxmlformats.org/presentationml/2006/main">
  <p:tag name="THINKCELLSHAPEDONOTDELETE" val="tKKjqOMkVoMVMcFbzf2qf1g"/>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3VgqSNguKzZ6woA0VVu7_g"/>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taMmkg2sOxxLUd2quGSjL2A"/>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uEvOwdh6w50QBURP19Wzog"/>
</p:tagLst>
</file>

<file path=ppt/theme/theme1.xml><?xml version="1.0" encoding="utf-8"?>
<a:theme xmlns:a="http://schemas.openxmlformats.org/drawingml/2006/main" name="CKI Core">
  <a:themeElements>
    <a:clrScheme name="CKI Colors">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Presentation3" id="{95626CC0-5890-8947-9A9D-80FC747A89E0}" vid="{927778C5-B161-F248-AB6D-7EB87E321EE1}"/>
    </a:ext>
  </a:extLst>
</a:theme>
</file>

<file path=ppt/theme/theme2.xml><?xml version="1.0" encoding="utf-8"?>
<a:theme xmlns:a="http://schemas.openxmlformats.org/drawingml/2006/main" name="1_CKI Core">
  <a:themeElements>
    <a:clrScheme name="CKI Colors">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Presentation3" id="{95626CC0-5890-8947-9A9D-80FC747A89E0}" vid="{C282ADBF-13BD-AA43-8293-26E4462650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19150</TotalTime>
  <Words>20254</Words>
  <Application>Microsoft Office PowerPoint</Application>
  <PresentationFormat>Widescreen</PresentationFormat>
  <Paragraphs>2728</Paragraphs>
  <Slides>66</Slides>
  <Notes>60</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66</vt:i4>
      </vt:variant>
    </vt:vector>
  </HeadingPairs>
  <TitlesOfParts>
    <vt:vector size="86" baseType="lpstr">
      <vt:lpstr>Apple Symbols</vt:lpstr>
      <vt:lpstr>Aptos</vt:lpstr>
      <vt:lpstr>Arial</vt:lpstr>
      <vt:lpstr>Arial,Sans-Serif</vt:lpstr>
      <vt:lpstr>Avenir</vt:lpstr>
      <vt:lpstr>Calibri</vt:lpstr>
      <vt:lpstr>Cambria Math</vt:lpstr>
      <vt:lpstr>Courier New</vt:lpstr>
      <vt:lpstr>Franklin</vt:lpstr>
      <vt:lpstr>Helvetica</vt:lpstr>
      <vt:lpstr>HelveticaNeueW01-77BdCn 692722</vt:lpstr>
      <vt:lpstr>inherit</vt:lpstr>
      <vt:lpstr>Open Sans</vt:lpstr>
      <vt:lpstr>Segoe UI</vt:lpstr>
      <vt:lpstr>System Font Regular</vt:lpstr>
      <vt:lpstr>Times New Roman</vt:lpstr>
      <vt:lpstr>var(--wpds-fonts-body)</vt:lpstr>
      <vt:lpstr>CKI Core</vt:lpstr>
      <vt:lpstr>1_CKI Core</vt:lpstr>
      <vt:lpstr>think-cell Slide</vt:lpstr>
      <vt:lpstr>Reconsidering Proteins</vt:lpstr>
      <vt:lpstr>Protein Industry Overview</vt:lpstr>
      <vt:lpstr>Key messages Protein Industry Overview</vt:lpstr>
      <vt:lpstr>Global food systems are complex and face competing priorities; CKI focuses on the intersection of proteins and climate change</vt:lpstr>
      <vt:lpstr>Food systems account for ~20% of global emissions, of which sustainable protein solutions1 can abate ~25-35% by 2050</vt:lpstr>
      <vt:lpstr>Protein value creation takes place across the food system,  focusing on areas from production to consumption</vt:lpstr>
      <vt:lpstr>Scope of sustainable proteins broken down into four categories</vt:lpstr>
      <vt:lpstr>Up to ~70% of agricultural emissions come from livestock, driven by manure, enteric fermentation, and land use change</vt:lpstr>
      <vt:lpstr>Livestock demand expected to grow, driving carbon dioxide (CO2), methane (CH3), and nitrous oxide (N2O) greenhouse gas emissions</vt:lpstr>
      <vt:lpstr>Climate change impacts livestock health in a manner that impacts the entire animal protein value chain</vt:lpstr>
      <vt:lpstr>PowerPoint Presentation</vt:lpstr>
      <vt:lpstr>Environmental indicators of livestock management practices vary widely depending on regional conditions </vt:lpstr>
      <vt:lpstr>Of all animal protein sources, beef has the highest carbon footprint, mainly due to high methane emissions</vt:lpstr>
      <vt:lpstr>Reducing methane is urgent due to high short-term GHG potency; emissions mainly stem from food systems, specifically livestock</vt:lpstr>
      <vt:lpstr>Livestock-derived proteins are driving half of global deforestation, a trend that cannot continue under net-zero climate goals</vt:lpstr>
      <vt:lpstr>Per-person meat consumption is correlated to income levels and is expected to continue its increase over the next several decades</vt:lpstr>
      <vt:lpstr>Income-level increase drives growing animal protein consumption, with highest growth rates in South America and Asia</vt:lpstr>
      <vt:lpstr>PowerPoint Presentation</vt:lpstr>
      <vt:lpstr>Technological and Industry  Advancements </vt:lpstr>
      <vt:lpstr>Key messages Technological and Industry Advancements</vt:lpstr>
      <vt:lpstr>Decarbonizing proteins requires transforming livestock systems and accelerating growth of plant and alternative sources</vt:lpstr>
      <vt:lpstr>Diet shift and sustainable food production can cut ~40% of emissions from agriculture and land use by 2050</vt:lpstr>
      <vt:lpstr>PowerPoint Presentation</vt:lpstr>
      <vt:lpstr>PowerPoint Presentation</vt:lpstr>
      <vt:lpstr>Regenerative grazing shows emissions mitigation potential by sequestering soil carbon, but experts warn against limitations </vt:lpstr>
      <vt:lpstr>Methane mitigation solutions for industrial livestock are at different stages of development, with uncertain abatement potential</vt:lpstr>
      <vt:lpstr>Investment in innovative methane abatement technologies shows some momentum, with Bovaer leading the market</vt:lpstr>
      <vt:lpstr>Bovaer is currently the only enteric methane inhibitor approved by the FDA for use in the United States</vt:lpstr>
      <vt:lpstr>California Bioenergy’s South Tulare cluster leads the market in manure to biogas conversion</vt:lpstr>
      <vt:lpstr>The greatest opportunity for enteric CH4 intensity reduction is the Global South, with values often above the 1.84 kg global average</vt:lpstr>
      <vt:lpstr>Replacing conventional animal feed with lower-emission alternatives is key to industrial livestock decarbonization</vt:lpstr>
      <vt:lpstr>Innovafeed leading the production of animal and aquaculture feed from insects, funded by Cargill, the EU, and the USDA</vt:lpstr>
      <vt:lpstr>PowerPoint Presentation</vt:lpstr>
      <vt:lpstr>Plant-based leads the alternative proteins global market, with cultivated meat trailing in segment growth and commerciality</vt:lpstr>
      <vt:lpstr>Shifting diets from animal to alternative proteins in high-income countries is a highly effective solution to reducing emissions</vt:lpstr>
      <vt:lpstr>Air Protein creates high-density protein from CO2 fed cultures, curbing environmental resource use </vt:lpstr>
      <vt:lpstr>Unlike the alternative dairy industry, the alternative meat industry has been struggling to expand its customer base</vt:lpstr>
      <vt:lpstr>A consumer-centric approach by brands is critical to achieving market share growth in alternative meat products</vt:lpstr>
      <vt:lpstr>Impossible Foods is a pioneer in developing sustainable  plant-based protein innovation to combat climate change</vt:lpstr>
      <vt:lpstr>PowerPoint Presentation</vt:lpstr>
      <vt:lpstr>Lessons from the electric vehicle market penetration for the alternative protein industry and widespread product adoption</vt:lpstr>
      <vt:lpstr>PowerPoint Presentation</vt:lpstr>
      <vt:lpstr>Protein Transition Finance &amp; Policy</vt:lpstr>
      <vt:lpstr>PowerPoint Presentation</vt:lpstr>
      <vt:lpstr>Conventional animal proteins and alternative proteins overlap within the broader agrifood system</vt:lpstr>
      <vt:lpstr>Food systems are significantly underinvested as a sector, with only 3% of total global climate finance flows despite 34% of emissions</vt:lpstr>
      <vt:lpstr>Forestry and agriculture receives ~80% of financing flows to agrifood systems but does not measure up to needs</vt:lpstr>
      <vt:lpstr>Reducing agriculture emissions and combatting deforestation requires a multipronged, public-private approach</vt:lpstr>
      <vt:lpstr>Land speculation and illegal activities worsen the deforestation problem in Brazil — beyond beef production</vt:lpstr>
      <vt:lpstr>Pasture area and cattle production see little change as deforestation and land-use change continue to increase</vt:lpstr>
      <vt:lpstr>Unlike in the Amazon, Cerrado’s deforestation is legal and occurs on private property</vt:lpstr>
      <vt:lpstr>A wave of new policies and agreements worldwide are addressing methane emissions and food security</vt:lpstr>
      <vt:lpstr>Delays in realizing methane abatement solutions result in part from financing flows not meeting financing needs</vt:lpstr>
      <vt:lpstr>Alternative proteins are commercially viable, but promising investment up to 2021 has stalled in recent years</vt:lpstr>
      <vt:lpstr>Conventional CPG companies’ participation in plant-based meat and alternative proteins is concentrated in investment and R&amp;D</vt:lpstr>
      <vt:lpstr>Alternative protein market projections vary significantly, but even the lowest projections show exponential growth</vt:lpstr>
      <vt:lpstr>Significant funding gaps in the alternative protein value chain</vt:lpstr>
      <vt:lpstr>Inconsistent policies, subsidies, and lobbying remain important barriers for the protein transition</vt:lpstr>
      <vt:lpstr>Denmark published world’s first national action plan for  plant-based foods, which supports robust funding</vt:lpstr>
      <vt:lpstr>Denmark wants to be the first mover and a leader in the sustainable proteins market by publishing the world’s first national action plan</vt:lpstr>
      <vt:lpstr>Singapore is the global commercial and policy leader for cultivated meat and the first nation to approve its sale</vt:lpstr>
      <vt:lpstr>CKI Food Systems ‒ Sustainable Proteins Team</vt:lpstr>
      <vt:lpstr>Appendix</vt:lpstr>
      <vt:lpstr>Nutritional profile of animal and alternative proteins depends on source and processing </vt:lpstr>
      <vt:lpstr>Switching to better feed for aquaculture and expanding unfed species can cut the sector’s CO2 emissions by 50% </vt:lpstr>
      <vt:lpstr>Glossary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Proteins</dc:title>
  <dc:creator>ih2428</dc:creator>
  <cp:lastModifiedBy>Hoyos Arango, Isabel</cp:lastModifiedBy>
  <cp:revision>77</cp:revision>
  <dcterms:created xsi:type="dcterms:W3CDTF">2024-08-06T21:55:01Z</dcterms:created>
  <dcterms:modified xsi:type="dcterms:W3CDTF">2026-01-29T15:58:43Z</dcterms:modified>
</cp:coreProperties>
</file>